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43"/>
  </p:notesMasterIdLst>
  <p:handoutMasterIdLst>
    <p:handoutMasterId r:id="rId44"/>
  </p:handoutMasterIdLst>
  <p:sldIdLst>
    <p:sldId id="467" r:id="rId3"/>
    <p:sldId id="419" r:id="rId4"/>
    <p:sldId id="488" r:id="rId5"/>
    <p:sldId id="495" r:id="rId6"/>
    <p:sldId id="439" r:id="rId7"/>
    <p:sldId id="494" r:id="rId8"/>
    <p:sldId id="356" r:id="rId9"/>
    <p:sldId id="501" r:id="rId10"/>
    <p:sldId id="496" r:id="rId11"/>
    <p:sldId id="497" r:id="rId12"/>
    <p:sldId id="420" r:id="rId13"/>
    <p:sldId id="441" r:id="rId14"/>
    <p:sldId id="500" r:id="rId15"/>
    <p:sldId id="498" r:id="rId16"/>
    <p:sldId id="483" r:id="rId17"/>
    <p:sldId id="371" r:id="rId18"/>
    <p:sldId id="457" r:id="rId19"/>
    <p:sldId id="372" r:id="rId20"/>
    <p:sldId id="492" r:id="rId21"/>
    <p:sldId id="499" r:id="rId22"/>
    <p:sldId id="445" r:id="rId23"/>
    <p:sldId id="481" r:id="rId24"/>
    <p:sldId id="444" r:id="rId25"/>
    <p:sldId id="443" r:id="rId26"/>
    <p:sldId id="375" r:id="rId27"/>
    <p:sldId id="484" r:id="rId28"/>
    <p:sldId id="422" r:id="rId29"/>
    <p:sldId id="429" r:id="rId30"/>
    <p:sldId id="455" r:id="rId31"/>
    <p:sldId id="456" r:id="rId32"/>
    <p:sldId id="468" r:id="rId33"/>
    <p:sldId id="477" r:id="rId34"/>
    <p:sldId id="480" r:id="rId35"/>
    <p:sldId id="490" r:id="rId36"/>
    <p:sldId id="476" r:id="rId37"/>
    <p:sldId id="463" r:id="rId38"/>
    <p:sldId id="464" r:id="rId39"/>
    <p:sldId id="485" r:id="rId40"/>
    <p:sldId id="462" r:id="rId41"/>
    <p:sldId id="486" r:id="rId42"/>
  </p:sldIdLst>
  <p:sldSz cx="12192000" cy="6858000"/>
  <p:notesSz cx="9601200" cy="15087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97" autoAdjust="0"/>
    <p:restoredTop sz="86201" autoAdjust="0"/>
  </p:normalViewPr>
  <p:slideViewPr>
    <p:cSldViewPr snapToGrid="0">
      <p:cViewPr varScale="1">
        <p:scale>
          <a:sx n="57" d="100"/>
          <a:sy n="57" d="100"/>
        </p:scale>
        <p:origin x="-336" y="-90"/>
      </p:cViewPr>
      <p:guideLst>
        <p:guide orient="horz" pos="2160"/>
        <p:guide pos="3840"/>
      </p:guideLst>
    </p:cSldViewPr>
  </p:slideViewPr>
  <p:outlineViewPr>
    <p:cViewPr>
      <p:scale>
        <a:sx n="33" d="100"/>
        <a:sy n="33" d="100"/>
      </p:scale>
      <p:origin x="0" y="6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34" d="100"/>
          <a:sy n="34" d="100"/>
        </p:scale>
        <p:origin x="-2976" y="-90"/>
      </p:cViewPr>
      <p:guideLst>
        <p:guide orient="horz" pos="4752"/>
        <p:guide pos="302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6502195-EB30-4F38-A82B-7EC27C9DBC8E}"/>
    <pc:docChg chg="delSld modSld">
      <pc:chgData name="" userId="" providerId="" clId="Web-{D6502195-EB30-4F38-A82B-7EC27C9DBC8E}" dt="2019-05-28T13:33:25.237" v="6" actId="20577"/>
      <pc:docMkLst>
        <pc:docMk/>
      </pc:docMkLst>
      <pc:sldChg chg="del">
        <pc:chgData name="" userId="" providerId="" clId="Web-{D6502195-EB30-4F38-A82B-7EC27C9DBC8E}" dt="2019-05-28T13:33:17.799" v="1"/>
        <pc:sldMkLst>
          <pc:docMk/>
          <pc:sldMk cId="0" sldId="436"/>
        </pc:sldMkLst>
      </pc:sldChg>
      <pc:sldChg chg="del">
        <pc:chgData name="" userId="" providerId="" clId="Web-{D6502195-EB30-4F38-A82B-7EC27C9DBC8E}" dt="2019-05-28T13:33:15.971" v="0"/>
        <pc:sldMkLst>
          <pc:docMk/>
          <pc:sldMk cId="0" sldId="437"/>
        </pc:sldMkLst>
      </pc:sldChg>
      <pc:sldChg chg="modSp">
        <pc:chgData name="" userId="" providerId="" clId="Web-{D6502195-EB30-4F38-A82B-7EC27C9DBC8E}" dt="2019-05-28T13:33:23.706" v="4" actId="20577"/>
        <pc:sldMkLst>
          <pc:docMk/>
          <pc:sldMk cId="0" sldId="439"/>
        </pc:sldMkLst>
        <pc:spChg chg="mod">
          <ac:chgData name="" userId="" providerId="" clId="Web-{D6502195-EB30-4F38-A82B-7EC27C9DBC8E}" dt="2019-05-28T13:33:23.706" v="4" actId="20577"/>
          <ac:spMkLst>
            <pc:docMk/>
            <pc:sldMk cId="0" sldId="439"/>
            <ac:spMk id="100354" creationId="{00000000-0000-0000-0000-000000000000}"/>
          </ac:spMkLst>
        </pc:spChg>
      </pc:sldChg>
    </pc:docChg>
  </pc:docChgLst>
  <pc:docChgLst>
    <pc:chgData clId="Web-{8F9D8DCD-E9EC-4734-ADE7-25EFB6825542}"/>
    <pc:docChg chg="modSld">
      <pc:chgData name="" userId="" providerId="" clId="Web-{8F9D8DCD-E9EC-4734-ADE7-25EFB6825542}" dt="2019-05-28T15:49:40.608" v="14" actId="20577"/>
      <pc:docMkLst>
        <pc:docMk/>
      </pc:docMkLst>
      <pc:sldChg chg="modSp">
        <pc:chgData name="" userId="" providerId="" clId="Web-{8F9D8DCD-E9EC-4734-ADE7-25EFB6825542}" dt="2019-05-28T15:49:40.608" v="14" actId="20577"/>
        <pc:sldMkLst>
          <pc:docMk/>
          <pc:sldMk cId="1910230433" sldId="419"/>
        </pc:sldMkLst>
        <pc:spChg chg="mod">
          <ac:chgData name="" userId="" providerId="" clId="Web-{8F9D8DCD-E9EC-4734-ADE7-25EFB6825542}" dt="2019-05-28T15:49:40.608" v="14" actId="20577"/>
          <ac:spMkLst>
            <pc:docMk/>
            <pc:sldMk cId="1910230433" sldId="419"/>
            <ac:spMk id="2" creationId="{00900E1B-6A52-7049-A5AC-1A23C4C5ED8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7540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775" y="0"/>
            <a:ext cx="4160838" cy="754063"/>
          </a:xfrm>
          <a:prstGeom prst="rect">
            <a:avLst/>
          </a:prstGeom>
        </p:spPr>
        <p:txBody>
          <a:bodyPr vert="horz" lIns="91440" tIns="45720" rIns="91440" bIns="45720" rtlCol="0"/>
          <a:lstStyle>
            <a:lvl1pPr algn="r">
              <a:defRPr sz="1200"/>
            </a:lvl1pPr>
          </a:lstStyle>
          <a:p>
            <a:fld id="{587BA879-2ED2-4ACE-98C9-291B4F9D5495}" type="datetimeFigureOut">
              <a:rPr lang="en-US" smtClean="0"/>
              <a:pPr/>
              <a:t>10/29/2019</a:t>
            </a:fld>
            <a:endParaRPr lang="en-US"/>
          </a:p>
        </p:txBody>
      </p:sp>
      <p:sp>
        <p:nvSpPr>
          <p:cNvPr id="4" name="Footer Placeholder 3"/>
          <p:cNvSpPr>
            <a:spLocks noGrp="1"/>
          </p:cNvSpPr>
          <p:nvPr>
            <p:ph type="ftr" sz="quarter" idx="2"/>
          </p:nvPr>
        </p:nvSpPr>
        <p:spPr>
          <a:xfrm>
            <a:off x="0" y="14330363"/>
            <a:ext cx="4160838" cy="7540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775" y="14330363"/>
            <a:ext cx="4160838" cy="754062"/>
          </a:xfrm>
          <a:prstGeom prst="rect">
            <a:avLst/>
          </a:prstGeom>
        </p:spPr>
        <p:txBody>
          <a:bodyPr vert="horz" lIns="91440" tIns="45720" rIns="91440" bIns="45720" rtlCol="0" anchor="b"/>
          <a:lstStyle>
            <a:lvl1pPr algn="r">
              <a:defRPr sz="1200"/>
            </a:lvl1pPr>
          </a:lstStyle>
          <a:p>
            <a:fld id="{24ED83F1-2D11-4AD5-BEE0-98F1186637A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756999"/>
          </a:xfrm>
          <a:prstGeom prst="rect">
            <a:avLst/>
          </a:prstGeom>
        </p:spPr>
        <p:txBody>
          <a:bodyPr vert="horz" lIns="141070" tIns="70536" rIns="141070" bIns="70536" rtlCol="0"/>
          <a:lstStyle>
            <a:lvl1pPr algn="l">
              <a:defRPr sz="1800"/>
            </a:lvl1pPr>
          </a:lstStyle>
          <a:p>
            <a:endParaRPr lang="en-US"/>
          </a:p>
        </p:txBody>
      </p:sp>
      <p:sp>
        <p:nvSpPr>
          <p:cNvPr id="3" name="Date Placeholder 2"/>
          <p:cNvSpPr>
            <a:spLocks noGrp="1"/>
          </p:cNvSpPr>
          <p:nvPr>
            <p:ph type="dt" idx="1"/>
          </p:nvPr>
        </p:nvSpPr>
        <p:spPr>
          <a:xfrm>
            <a:off x="5438459" y="0"/>
            <a:ext cx="4160520" cy="756999"/>
          </a:xfrm>
          <a:prstGeom prst="rect">
            <a:avLst/>
          </a:prstGeom>
        </p:spPr>
        <p:txBody>
          <a:bodyPr vert="horz" lIns="141070" tIns="70536" rIns="141070" bIns="70536" rtlCol="0"/>
          <a:lstStyle>
            <a:lvl1pPr algn="r">
              <a:defRPr sz="1800"/>
            </a:lvl1pPr>
          </a:lstStyle>
          <a:p>
            <a:fld id="{0ED67770-D589-43DA-91C5-277BEE9C3C94}" type="datetimeFigureOut">
              <a:rPr lang="en-US" smtClean="0"/>
              <a:pPr/>
              <a:t>10/29/2019</a:t>
            </a:fld>
            <a:endParaRPr lang="en-US"/>
          </a:p>
        </p:txBody>
      </p:sp>
      <p:sp>
        <p:nvSpPr>
          <p:cNvPr id="4" name="Slide Image Placeholder 3"/>
          <p:cNvSpPr>
            <a:spLocks noGrp="1" noRot="1" noChangeAspect="1"/>
          </p:cNvSpPr>
          <p:nvPr>
            <p:ph type="sldImg" idx="2"/>
          </p:nvPr>
        </p:nvSpPr>
        <p:spPr>
          <a:xfrm>
            <a:off x="276225" y="1885950"/>
            <a:ext cx="9048750" cy="5091113"/>
          </a:xfrm>
          <a:prstGeom prst="rect">
            <a:avLst/>
          </a:prstGeom>
          <a:noFill/>
          <a:ln w="12700">
            <a:solidFill>
              <a:prstClr val="black"/>
            </a:solidFill>
          </a:ln>
        </p:spPr>
        <p:txBody>
          <a:bodyPr vert="horz" lIns="141070" tIns="70536" rIns="141070" bIns="70536" rtlCol="0" anchor="ctr"/>
          <a:lstStyle/>
          <a:p>
            <a:endParaRPr lang="en-US"/>
          </a:p>
        </p:txBody>
      </p:sp>
      <p:sp>
        <p:nvSpPr>
          <p:cNvPr id="5" name="Notes Placeholder 4"/>
          <p:cNvSpPr>
            <a:spLocks noGrp="1"/>
          </p:cNvSpPr>
          <p:nvPr>
            <p:ph type="body" sz="quarter" idx="3"/>
          </p:nvPr>
        </p:nvSpPr>
        <p:spPr>
          <a:xfrm>
            <a:off x="960120" y="7260907"/>
            <a:ext cx="7680960" cy="5940743"/>
          </a:xfrm>
          <a:prstGeom prst="rect">
            <a:avLst/>
          </a:prstGeom>
        </p:spPr>
        <p:txBody>
          <a:bodyPr vert="horz" lIns="141070" tIns="70536" rIns="141070" bIns="705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330603"/>
            <a:ext cx="4160520" cy="756998"/>
          </a:xfrm>
          <a:prstGeom prst="rect">
            <a:avLst/>
          </a:prstGeom>
        </p:spPr>
        <p:txBody>
          <a:bodyPr vert="horz" lIns="141070" tIns="70536" rIns="141070" bIns="70536" rtlCol="0" anchor="b"/>
          <a:lstStyle>
            <a:lvl1pPr algn="l">
              <a:defRPr sz="1800"/>
            </a:lvl1pPr>
          </a:lstStyle>
          <a:p>
            <a:endParaRPr lang="en-US"/>
          </a:p>
        </p:txBody>
      </p:sp>
      <p:sp>
        <p:nvSpPr>
          <p:cNvPr id="7" name="Slide Number Placeholder 6"/>
          <p:cNvSpPr>
            <a:spLocks noGrp="1"/>
          </p:cNvSpPr>
          <p:nvPr>
            <p:ph type="sldNum" sz="quarter" idx="5"/>
          </p:nvPr>
        </p:nvSpPr>
        <p:spPr>
          <a:xfrm>
            <a:off x="5438459" y="14330603"/>
            <a:ext cx="4160520" cy="756998"/>
          </a:xfrm>
          <a:prstGeom prst="rect">
            <a:avLst/>
          </a:prstGeom>
        </p:spPr>
        <p:txBody>
          <a:bodyPr vert="horz" lIns="141070" tIns="70536" rIns="141070" bIns="70536" rtlCol="0" anchor="b"/>
          <a:lstStyle>
            <a:lvl1pPr algn="r">
              <a:defRPr sz="1800"/>
            </a:lvl1pPr>
          </a:lstStyle>
          <a:p>
            <a:fld id="{A93CD69B-9A1C-4E2B-8563-C3D6048DA98D}" type="slidenum">
              <a:rPr lang="en-US" smtClean="0"/>
              <a:pPr/>
              <a:t>‹#›</a:t>
            </a:fld>
            <a:endParaRPr lang="en-US"/>
          </a:p>
        </p:txBody>
      </p:sp>
    </p:spTree>
    <p:extLst>
      <p:ext uri="{BB962C8B-B14F-4D97-AF65-F5344CB8AC3E}">
        <p14:creationId xmlns:p14="http://schemas.microsoft.com/office/powerpoint/2010/main" xmlns="" val="341522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75B5D7-8553-4C0C-94DC-C8068EEB2C30}" type="slidenum">
              <a:rPr lang="en-US" smtClean="0"/>
              <a:pPr/>
              <a:t>4</a:t>
            </a:fld>
            <a:endParaRPr lang="en-US"/>
          </a:p>
        </p:txBody>
      </p:sp>
    </p:spTree>
    <p:extLst>
      <p:ext uri="{BB962C8B-B14F-4D97-AF65-F5344CB8AC3E}">
        <p14:creationId xmlns="" xmlns:p14="http://schemas.microsoft.com/office/powerpoint/2010/main" val="817242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CD69B-9A1C-4E2B-8563-C3D6048DA98D}" type="slidenum">
              <a:rPr lang="en-US" smtClean="0"/>
              <a:pPr/>
              <a:t>28</a:t>
            </a:fld>
            <a:endParaRPr lang="en-US"/>
          </a:p>
        </p:txBody>
      </p:sp>
    </p:spTree>
    <p:extLst>
      <p:ext uri="{BB962C8B-B14F-4D97-AF65-F5344CB8AC3E}">
        <p14:creationId xmlns:p14="http://schemas.microsoft.com/office/powerpoint/2010/main" xmlns="" val="3159275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CAE-CD and CAE-CO programs have common origins and collaborate closely, but have different objectives and requirements.  The common thread is that both have specific, well-defined academic and programmatic requirements, and schools are designated for a five year period in both programs.  Designation in either program qualifies a university for SFS grants.</a:t>
            </a:r>
            <a:endParaRPr lang="en-US" dirty="0"/>
          </a:p>
          <a:p>
            <a:r>
              <a:rPr lang="en-US" dirty="0"/>
              <a:t>The CAE-CD program is</a:t>
            </a:r>
            <a:r>
              <a:rPr lang="en-US" baseline="0" dirty="0"/>
              <a:t> approaching 20 years, and has (as of May 2017) 226 designated schools.  </a:t>
            </a:r>
          </a:p>
          <a:p>
            <a:pPr marL="259567" indent="-259567">
              <a:buFont typeface="Arial" panose="020B0604020202020204" pitchFamily="34" charset="0"/>
              <a:buChar char="•"/>
            </a:pPr>
            <a:r>
              <a:rPr lang="en-US" baseline="0" dirty="0"/>
              <a:t>NSA partners with DHS on this program, with the objective of providing cybersecurity workforce to meet the needs of the nation, government, industry, and academia.</a:t>
            </a:r>
          </a:p>
          <a:p>
            <a:pPr marL="259567" indent="-259567">
              <a:buFont typeface="Arial" panose="020B0604020202020204" pitchFamily="34" charset="0"/>
              <a:buChar char="•"/>
            </a:pPr>
            <a:r>
              <a:rPr lang="en-US" baseline="0" dirty="0"/>
              <a:t>CAE-CD has a broad academic foundation, with core curriculum common to the CAE-2Y and the CAE-CDE designations, but with more in depth criteria for the CDE designation.  The program also has </a:t>
            </a:r>
            <a:r>
              <a:rPr lang="en-US" baseline="0" dirty="0" err="1"/>
              <a:t>rigourous</a:t>
            </a:r>
            <a:r>
              <a:rPr lang="en-US" baseline="0" dirty="0"/>
              <a:t> programmatic requirements that makes the school a leader in cybersecurity education for the nation.  More on this in the next slide.</a:t>
            </a:r>
          </a:p>
          <a:p>
            <a:endParaRPr lang="en-US" baseline="0" dirty="0"/>
          </a:p>
          <a:p>
            <a:r>
              <a:rPr lang="en-US" baseline="0" dirty="0"/>
              <a:t>The CAE-CO program began in 2012, and now has 19 designated schools.</a:t>
            </a:r>
          </a:p>
          <a:p>
            <a:pPr marL="259567" indent="-259567">
              <a:buFont typeface="Arial" panose="020B0604020202020204" pitchFamily="34" charset="0"/>
              <a:buChar char="•"/>
            </a:pPr>
            <a:r>
              <a:rPr lang="en-US" baseline="0" dirty="0"/>
              <a:t>This program is focused on workforce development for the Intelligence Community, based on unique mission and authorities associated with that mission</a:t>
            </a:r>
          </a:p>
          <a:p>
            <a:pPr marL="259567" indent="-259567">
              <a:buFont typeface="Arial" panose="020B0604020202020204" pitchFamily="34" charset="0"/>
              <a:buChar char="•"/>
            </a:pPr>
            <a:r>
              <a:rPr lang="en-US" baseline="0" dirty="0"/>
              <a:t>The program is deeply technical, requiring student knowledge in the most complicated and technically-grounded knowledge areas.</a:t>
            </a:r>
          </a:p>
          <a:p>
            <a:pPr marL="259567" indent="-259567">
              <a:buFont typeface="Arial" panose="020B0604020202020204" pitchFamily="34" charset="0"/>
              <a:buChar char="•"/>
            </a:pPr>
            <a:r>
              <a:rPr lang="en-US" baseline="0" dirty="0"/>
              <a:t>The program also manages a unique 12-week summer internship for CAE students.  The interns are not integrated into NSA mission areas as most other intern programs are at NSA.  They operated as a cohort, attend classes during their summer at NSA, and work on a problem defined by the program management for the summer under the supervision of NSA technical directors.</a:t>
            </a:r>
          </a:p>
          <a:p>
            <a:endParaRPr lang="en-US" dirty="0"/>
          </a:p>
        </p:txBody>
      </p:sp>
      <p:sp>
        <p:nvSpPr>
          <p:cNvPr id="4" name="Slide Number Placeholder 3"/>
          <p:cNvSpPr>
            <a:spLocks noGrp="1"/>
          </p:cNvSpPr>
          <p:nvPr>
            <p:ph type="sldNum" sz="quarter" idx="10"/>
          </p:nvPr>
        </p:nvSpPr>
        <p:spPr/>
        <p:txBody>
          <a:bodyPr/>
          <a:lstStyle/>
          <a:p>
            <a:fld id="{A93CD69B-9A1C-4E2B-8563-C3D6048DA98D}" type="slidenum">
              <a:rPr lang="en-US" smtClean="0"/>
              <a:pPr/>
              <a:t>30</a:t>
            </a:fld>
            <a:endParaRPr lang="en-US"/>
          </a:p>
        </p:txBody>
      </p:sp>
    </p:spTree>
    <p:extLst>
      <p:ext uri="{BB962C8B-B14F-4D97-AF65-F5344CB8AC3E}">
        <p14:creationId xmlns:p14="http://schemas.microsoft.com/office/powerpoint/2010/main" xmlns="" val="74684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CAE-CD requirements are both academic and programmatic</a:t>
            </a:r>
          </a:p>
          <a:p>
            <a:endParaRPr lang="en-US" dirty="0" smtClean="0"/>
          </a:p>
          <a:p>
            <a:r>
              <a:rPr lang="en-US" dirty="0" smtClean="0"/>
              <a:t>For the </a:t>
            </a:r>
            <a:r>
              <a:rPr lang="en-US" b="1" dirty="0" smtClean="0"/>
              <a:t>CAE-2Y and CAE-CDE</a:t>
            </a:r>
            <a:r>
              <a:rPr lang="en-US" dirty="0" smtClean="0"/>
              <a:t>, the </a:t>
            </a:r>
            <a:r>
              <a:rPr lang="en-US" b="1" dirty="0" smtClean="0"/>
              <a:t>academic</a:t>
            </a:r>
            <a:r>
              <a:rPr lang="en-US" dirty="0" smtClean="0"/>
              <a:t> requirements are focused on mapping curriculum to specific Knowledge</a:t>
            </a:r>
            <a:r>
              <a:rPr lang="en-US" baseline="0" dirty="0" smtClean="0"/>
              <a:t> Units.  </a:t>
            </a:r>
          </a:p>
          <a:p>
            <a:pPr marL="259575" indent="-259575">
              <a:buFont typeface="Arial" panose="020B0604020202020204" pitchFamily="34" charset="0"/>
              <a:buChar char="•"/>
            </a:pPr>
            <a:r>
              <a:rPr lang="en-US" baseline="0" dirty="0" smtClean="0"/>
              <a:t>All candidates map to a core curriculum requirement, with CDE requiring additional optional Knowledge Units depending on the University’s program focus.</a:t>
            </a:r>
          </a:p>
          <a:p>
            <a:pPr marL="259575" indent="-259575">
              <a:buFont typeface="Arial" panose="020B0604020202020204" pitchFamily="34" charset="0"/>
              <a:buChar char="•"/>
            </a:pPr>
            <a:r>
              <a:rPr lang="en-US" baseline="0" dirty="0" smtClean="0"/>
              <a:t>The candidate school must demonstrate an individual student can navigate the subject path (or program) during the average career span (2/4/5 years).  When the institution is designated, the designation is specific to that path or program.</a:t>
            </a:r>
          </a:p>
          <a:p>
            <a:pPr marL="259575" indent="-259575">
              <a:buFont typeface="Arial" panose="020B0604020202020204" pitchFamily="34" charset="0"/>
              <a:buChar char="•"/>
            </a:pPr>
            <a:r>
              <a:rPr lang="en-US" baseline="0" dirty="0" smtClean="0"/>
              <a:t>Institutions may receive designation for multiple paths or programs, as universities frequently have cybersecurity programs in multiple schools (Engineering, CS, IT, Business most common)</a:t>
            </a:r>
          </a:p>
          <a:p>
            <a:pPr marL="259575" indent="-259575">
              <a:buFont typeface="Arial" panose="020B0604020202020204" pitchFamily="34" charset="0"/>
              <a:buChar char="•"/>
            </a:pPr>
            <a:r>
              <a:rPr lang="en-US" baseline="0" dirty="0" smtClean="0"/>
              <a:t>The candidate school must demonstrate that faculty teaching in the program are fully qualified (by degree, practice and currency).</a:t>
            </a:r>
          </a:p>
          <a:p>
            <a:pPr marL="259575" indent="-259575">
              <a:buFont typeface="Arial" panose="020B0604020202020204" pitchFamily="34" charset="0"/>
              <a:buChar char="•"/>
            </a:pPr>
            <a:r>
              <a:rPr lang="en-US" baseline="0" dirty="0" smtClean="0"/>
              <a:t>The school must have a three year history of teaching the curriculum in the path or program, and at least one cohort of students must have completed the path.</a:t>
            </a:r>
          </a:p>
          <a:p>
            <a:pPr marL="259575" indent="-259575">
              <a:buFont typeface="Arial" panose="020B0604020202020204" pitchFamily="34" charset="0"/>
              <a:buChar char="•"/>
            </a:pPr>
            <a:r>
              <a:rPr lang="en-US" baseline="0" dirty="0" smtClean="0"/>
              <a:t>Interdisciplinary programs are encouraged.  Many CAE-CDE programs are designated in one college at a university, with participating students taking classes in other colleges</a:t>
            </a:r>
          </a:p>
          <a:p>
            <a:r>
              <a:rPr lang="en-US" baseline="0" dirty="0" smtClean="0"/>
              <a:t>For the </a:t>
            </a:r>
            <a:r>
              <a:rPr lang="en-US" b="1" baseline="0" dirty="0" smtClean="0"/>
              <a:t>CAE-2Y and CAE-CDE</a:t>
            </a:r>
            <a:r>
              <a:rPr lang="en-US" baseline="0" dirty="0" smtClean="0"/>
              <a:t>, </a:t>
            </a:r>
            <a:r>
              <a:rPr lang="en-US" b="1" baseline="0" dirty="0" smtClean="0"/>
              <a:t>programmatic</a:t>
            </a:r>
            <a:r>
              <a:rPr lang="en-US" baseline="0" dirty="0" smtClean="0"/>
              <a:t> requirements ensure the institution’s leadership in Cybersecurity education</a:t>
            </a:r>
          </a:p>
          <a:p>
            <a:pPr marL="259575" indent="-259575">
              <a:buFont typeface="Arial" panose="020B0604020202020204" pitchFamily="34" charset="0"/>
              <a:buChar char="•"/>
            </a:pPr>
            <a:r>
              <a:rPr lang="en-US" baseline="0" dirty="0" smtClean="0"/>
              <a:t>The institution must have articulation agreements with other degree-granting institutions</a:t>
            </a:r>
          </a:p>
          <a:p>
            <a:pPr marL="259575" indent="-259575">
              <a:buFont typeface="Arial" panose="020B0604020202020204" pitchFamily="34" charset="0"/>
              <a:buChar char="•"/>
            </a:pPr>
            <a:r>
              <a:rPr lang="en-US" baseline="0" dirty="0" smtClean="0"/>
              <a:t>The candidate must hold regional accreditation</a:t>
            </a:r>
          </a:p>
          <a:p>
            <a:pPr marL="259575" indent="-259575">
              <a:buFont typeface="Arial" panose="020B0604020202020204" pitchFamily="34" charset="0"/>
              <a:buChar char="•"/>
            </a:pPr>
            <a:r>
              <a:rPr lang="en-US" baseline="0" dirty="0" smtClean="0"/>
              <a:t>The faculty must show evidence of current involvement in cyber defense research</a:t>
            </a:r>
          </a:p>
          <a:p>
            <a:pPr marL="259575" indent="-259575">
              <a:buFont typeface="Arial" panose="020B0604020202020204" pitchFamily="34" charset="0"/>
              <a:buChar char="•"/>
            </a:pPr>
            <a:r>
              <a:rPr lang="en-US" baseline="0" dirty="0" smtClean="0"/>
              <a:t>The institution must be engaged in program outreach to the surrounding community, which can include work with other universities or community colleges, high schools, and/or student activities with high schools, camps, senior centers, etc.</a:t>
            </a:r>
          </a:p>
          <a:p>
            <a:pPr marL="259575" indent="-259575">
              <a:buFont typeface="Arial" panose="020B0604020202020204" pitchFamily="34" charset="0"/>
              <a:buChar char="•"/>
            </a:pPr>
            <a:r>
              <a:rPr lang="en-US" baseline="0" dirty="0" smtClean="0"/>
              <a:t>The school must be practicing cybersecurity, as evidenced by security plans for local networks, inclusion of cybersecurity in other academic programs, student cybersecurity awareness programs, etc.</a:t>
            </a:r>
          </a:p>
          <a:p>
            <a:r>
              <a:rPr lang="en-US" baseline="0" dirty="0" smtClean="0"/>
              <a:t>For the </a:t>
            </a:r>
            <a:r>
              <a:rPr lang="en-US" b="1" baseline="0" dirty="0" smtClean="0"/>
              <a:t>CAE-R </a:t>
            </a:r>
            <a:r>
              <a:rPr lang="en-US" baseline="0" dirty="0" smtClean="0"/>
              <a:t>designation, requirements are focused on established Universities with extensive cybersecurity research activity.</a:t>
            </a:r>
          </a:p>
          <a:p>
            <a:pPr marL="259575" indent="-259575">
              <a:buFont typeface="Arial" panose="020B0604020202020204" pitchFamily="34" charset="0"/>
              <a:buChar char="•"/>
            </a:pPr>
            <a:r>
              <a:rPr lang="en-US" baseline="0" dirty="0" smtClean="0"/>
              <a:t>The University must have a Carnegie Research Rating of Research University - Very High Research Activity (RU-VH), a Research University – High Research Activity (RU-H), or a Doctoral/Research University (DRU)</a:t>
            </a:r>
          </a:p>
          <a:p>
            <a:pPr marL="259575" indent="-259575">
              <a:buFont typeface="Arial" panose="020B0604020202020204" pitchFamily="34" charset="0"/>
              <a:buChar char="•"/>
            </a:pPr>
            <a:r>
              <a:rPr lang="en-US" baseline="0" dirty="0" smtClean="0"/>
              <a:t>The University must have a cyber defense area of study in the undergraduate and/or graduate curriculum.</a:t>
            </a:r>
          </a:p>
          <a:p>
            <a:pPr marL="259575" indent="-259575">
              <a:buFont typeface="Arial" panose="020B0604020202020204" pitchFamily="34" charset="0"/>
              <a:buChar char="•"/>
            </a:pPr>
            <a:r>
              <a:rPr lang="en-US" baseline="0" dirty="0" smtClean="0"/>
              <a:t>If the University does not already hold a CAE-CDE designation, it must provide evidence of significant engagement in CD research initiatives, community service, outreach, and collaboration regarding CD. Examples include the following: conducting research, serving on technical program committees of CD conferences, editing CD journals, hosting conferences and workshops, and assisting/collaborating with the government (federal, state, local), academia, industry, and the local community.</a:t>
            </a:r>
          </a:p>
          <a:p>
            <a:pPr marL="259575" indent="-259575">
              <a:buFont typeface="Arial" panose="020B0604020202020204" pitchFamily="34" charset="0"/>
              <a:buChar char="•"/>
            </a:pPr>
            <a:r>
              <a:rPr lang="en-US" baseline="0" dirty="0" smtClean="0"/>
              <a:t>The University faculty must consist of at least 3 full-time instructors who teach courses that contain CD related material and who conduct research in the CD area.  They must substantiate depth and length of faculty expertise through submission of biographies and bibliographies with link to CV including main areas of CD research/expertise. </a:t>
            </a:r>
          </a:p>
          <a:p>
            <a:pPr marL="259575" indent="-259575">
              <a:buFont typeface="Arial" panose="020B0604020202020204" pitchFamily="34" charset="0"/>
              <a:buChar char="•"/>
            </a:pPr>
            <a:r>
              <a:rPr lang="en-US" baseline="0" dirty="0" smtClean="0"/>
              <a:t>The University must provide evidence of a strong peer-reviewed publication record by faculty and students, research papers and their impact</a:t>
            </a:r>
          </a:p>
          <a:p>
            <a:pPr marL="259575" indent="-259575">
              <a:buFont typeface="Arial" panose="020B0604020202020204" pitchFamily="34" charset="0"/>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87AB781-E7E3-4F68-B36D-7B73A100BE46}" type="slidenum">
              <a:rPr lang="en-US" smtClean="0"/>
              <a:pPr/>
              <a:t>32</a:t>
            </a:fld>
            <a:endParaRPr lang="en-US"/>
          </a:p>
        </p:txBody>
      </p:sp>
    </p:spTree>
    <p:extLst>
      <p:ext uri="{BB962C8B-B14F-4D97-AF65-F5344CB8AC3E}">
        <p14:creationId xmlns="" xmlns:p14="http://schemas.microsoft.com/office/powerpoint/2010/main" val="940453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Academic Content (includes mandatory and optional content) ::  100% of mandatory / 10 of the 17 optional</a:t>
            </a:r>
          </a:p>
          <a:p>
            <a:r>
              <a:rPr lang="en-US" dirty="0" smtClean="0"/>
              <a:t> </a:t>
            </a:r>
          </a:p>
          <a:p>
            <a:r>
              <a:rPr lang="en-US" dirty="0" smtClean="0"/>
              <a:t>Cyber Operations Recognized via Degree, Certificate or Focus Area :: Cyber Operations must be explicitly recognized as a focus area or specialization and students must meet requirements to be awarded such recognition.</a:t>
            </a:r>
          </a:p>
          <a:p>
            <a:r>
              <a:rPr lang="en-US" dirty="0" smtClean="0"/>
              <a:t> </a:t>
            </a:r>
          </a:p>
          <a:p>
            <a:r>
              <a:rPr lang="en-US" dirty="0" smtClean="0"/>
              <a:t>Program Accreditation or Curricula Review :: Accreditation of the academic program (CS, EE, CE) on which the proposal is based will be considered a significant plus. All programs who pass documentation</a:t>
            </a:r>
            <a:r>
              <a:rPr lang="en-US" baseline="0" dirty="0" smtClean="0"/>
              <a:t> reviews </a:t>
            </a:r>
            <a:r>
              <a:rPr lang="en-US" dirty="0" smtClean="0"/>
              <a:t>will undergo an in-person curriculum review.</a:t>
            </a:r>
          </a:p>
          <a:p>
            <a:r>
              <a:rPr lang="en-US" dirty="0" smtClean="0"/>
              <a:t> </a:t>
            </a:r>
          </a:p>
          <a:p>
            <a:r>
              <a:rPr lang="en-US" dirty="0" smtClean="0"/>
              <a:t>Cyber Operations Treated as an Inter-Disciplinary Science :: Cyber operations concepts must be integrated into foundational curriculum courses as appropriate.</a:t>
            </a:r>
          </a:p>
          <a:p>
            <a:r>
              <a:rPr lang="en-US" dirty="0" smtClean="0"/>
              <a:t> </a:t>
            </a:r>
          </a:p>
          <a:p>
            <a:endParaRPr lang="en-US" dirty="0" smtClean="0"/>
          </a:p>
          <a:p>
            <a:r>
              <a:rPr lang="en-US" dirty="0" smtClean="0"/>
              <a:t>Cyber Operations Academic Program is Robust and Active :: Evidence that courses are maintained current and offered frequently (e.g., every 18 months).</a:t>
            </a:r>
          </a:p>
          <a:p>
            <a:r>
              <a:rPr lang="en-US" dirty="0" smtClean="0"/>
              <a:t> </a:t>
            </a:r>
          </a:p>
          <a:p>
            <a:r>
              <a:rPr lang="en-US" dirty="0" smtClean="0"/>
              <a:t>Faculty Involvement in Cyber Operations-related Research ::  Evidence of faculty grants, papers published, conference presentations related to the field of Cyber Operations (i.e., with a particular emphasis on technologies and techniques related to specialized cyber operations such as collection, exploitation, and response. These technologies and techniques are critical to intelligence, military and law enforcement organizations authorized to perform these specialized operations).</a:t>
            </a:r>
          </a:p>
          <a:p>
            <a:r>
              <a:rPr lang="en-US" dirty="0" smtClean="0"/>
              <a:t> </a:t>
            </a:r>
          </a:p>
          <a:p>
            <a:r>
              <a:rPr lang="en-US" dirty="0" smtClean="0"/>
              <a:t>Student Involvement in Cyber Operations-related Research :: Evidence of student work on grant research, papers published, conference presentations related to the field of Cyber Operations (i.e., with a particular emphasis on technologies and techniques related to specialized cyber operations such as collection, exploitation, and response. These technologies and techniques are critical to intelligence, military and law enforcement organizations authorized to perform these specialized operations).</a:t>
            </a:r>
          </a:p>
          <a:p>
            <a:r>
              <a:rPr lang="en-US" dirty="0" smtClean="0"/>
              <a:t> </a:t>
            </a:r>
          </a:p>
          <a:p>
            <a:r>
              <a:rPr lang="en-US" dirty="0" smtClean="0"/>
              <a:t>Student Participation in Cyber Service-Learning Activities :: Evidence of participation in local/regional/national cyber exercises, outreach to community colleges and high schools, etc.</a:t>
            </a:r>
          </a:p>
          <a:p>
            <a:r>
              <a:rPr lang="en-US" dirty="0" smtClean="0"/>
              <a:t> </a:t>
            </a:r>
          </a:p>
          <a:p>
            <a:r>
              <a:rPr lang="en-US" dirty="0" smtClean="0"/>
              <a:t>Commitment to Support the CAE-Cyber Operations Program :: First application: stated commitment. Renewals: 8 students and 3 faculty members over the course of the 5-year designation window. Can support by doing</a:t>
            </a:r>
            <a:r>
              <a:rPr lang="en-US" baseline="0" dirty="0" smtClean="0"/>
              <a:t> KU reviews, school application reviews, and teaching during the summer intern program.</a:t>
            </a:r>
            <a:endParaRPr lang="en-US" dirty="0" smtClean="0"/>
          </a:p>
          <a:p>
            <a:r>
              <a:rPr lang="en-US" dirty="0" smtClean="0"/>
              <a:t> </a:t>
            </a:r>
          </a:p>
          <a:p>
            <a:r>
              <a:rPr lang="en-US" dirty="0" smtClean="0"/>
              <a:t>Number of Faculty Involved in Cyber Operations Education and Research Activities :: At least 2 faculty actively teaching cyber (i.e., non CS/EE/CE core) courses.</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287AB781-E7E3-4F68-B36D-7B73A100BE46}" type="slidenum">
              <a:rPr lang="en-US" smtClean="0"/>
              <a:pPr/>
              <a:t>33</a:t>
            </a:fld>
            <a:endParaRPr lang="en-US"/>
          </a:p>
        </p:txBody>
      </p:sp>
    </p:spTree>
    <p:extLst>
      <p:ext uri="{BB962C8B-B14F-4D97-AF65-F5344CB8AC3E}">
        <p14:creationId xmlns="" xmlns:p14="http://schemas.microsoft.com/office/powerpoint/2010/main" val="517714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87AB781-E7E3-4F68-B36D-7B73A100BE46}" type="slidenum">
              <a:rPr lang="en-US" smtClean="0"/>
              <a:pPr/>
              <a:t>34</a:t>
            </a:fld>
            <a:endParaRPr lang="en-US"/>
          </a:p>
        </p:txBody>
      </p:sp>
    </p:spTree>
    <p:extLst>
      <p:ext uri="{BB962C8B-B14F-4D97-AF65-F5344CB8AC3E}">
        <p14:creationId xmlns="" xmlns:p14="http://schemas.microsoft.com/office/powerpoint/2010/main" val="517714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Frequently asked</a:t>
            </a:r>
            <a:r>
              <a:rPr lang="en-US" baseline="0" dirty="0" smtClean="0"/>
              <a:t> why be designated a CAE-CO school.</a:t>
            </a:r>
          </a:p>
          <a:p>
            <a:endParaRPr lang="en-US" baseline="0" dirty="0" smtClean="0"/>
          </a:p>
          <a:p>
            <a:r>
              <a:rPr lang="en-US" baseline="0" dirty="0" smtClean="0"/>
              <a:t>Some details:</a:t>
            </a:r>
          </a:p>
          <a:p>
            <a:pPr marL="259575" indent="-259575">
              <a:buFontTx/>
              <a:buChar char="-"/>
            </a:pPr>
            <a:r>
              <a:rPr lang="en-US" baseline="0" dirty="0" smtClean="0"/>
              <a:t>DSU: A year after being designated, had 300% enrollment increase. </a:t>
            </a:r>
          </a:p>
          <a:p>
            <a:pPr marL="259575" indent="-259575">
              <a:buFontTx/>
              <a:buChar char="-"/>
            </a:pPr>
            <a:r>
              <a:rPr lang="en-US" baseline="0" dirty="0" err="1" smtClean="0"/>
              <a:t>UNOrleans</a:t>
            </a:r>
            <a:r>
              <a:rPr lang="en-US" baseline="0" dirty="0" smtClean="0"/>
              <a:t> : When UNO threatened by state budget cuts, UNO waved the CAE-CO designation and the cuts were stopped.</a:t>
            </a:r>
          </a:p>
          <a:p>
            <a:pPr marL="259575" indent="-259575">
              <a:buFontTx/>
              <a:buChar char="-"/>
            </a:pPr>
            <a:r>
              <a:rPr lang="en-US" dirty="0" err="1" smtClean="0"/>
              <a:t>Univ</a:t>
            </a:r>
            <a:r>
              <a:rPr lang="en-US" baseline="0" dirty="0" smtClean="0"/>
              <a:t> of Cincinnati : within a month of being designated, Ohio Governor’s office contacted the new CAE-CO UC POC and asked for support on their Cyber Security Councils</a:t>
            </a:r>
          </a:p>
          <a:p>
            <a:pPr marL="259575" indent="-259575">
              <a:buFontTx/>
              <a:buChar char="-"/>
            </a:pPr>
            <a:r>
              <a:rPr lang="en-US" baseline="0" dirty="0" smtClean="0"/>
              <a:t>West Point : able to support request to administration to increase funding and positions for their newly designated program.</a:t>
            </a:r>
            <a:endParaRPr lang="en-US" dirty="0"/>
          </a:p>
        </p:txBody>
      </p:sp>
      <p:sp>
        <p:nvSpPr>
          <p:cNvPr id="4" name="Slide Number Placeholder 3"/>
          <p:cNvSpPr>
            <a:spLocks noGrp="1"/>
          </p:cNvSpPr>
          <p:nvPr>
            <p:ph type="sldNum" sz="quarter" idx="10"/>
          </p:nvPr>
        </p:nvSpPr>
        <p:spPr/>
        <p:txBody>
          <a:bodyPr/>
          <a:lstStyle/>
          <a:p>
            <a:fld id="{287AB781-E7E3-4F68-B36D-7B73A100BE46}" type="slidenum">
              <a:rPr lang="en-US" smtClean="0"/>
              <a:pPr/>
              <a:t>35</a:t>
            </a:fld>
            <a:endParaRPr lang="en-US"/>
          </a:p>
        </p:txBody>
      </p:sp>
    </p:spTree>
    <p:extLst>
      <p:ext uri="{BB962C8B-B14F-4D97-AF65-F5344CB8AC3E}">
        <p14:creationId xmlns="" xmlns:p14="http://schemas.microsoft.com/office/powerpoint/2010/main" val="3964985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17"/>
              </a:spcAft>
            </a:pPr>
            <a:r>
              <a:rPr lang="en-US" sz="2100" b="1" dirty="0">
                <a:solidFill>
                  <a:schemeClr val="bg2"/>
                </a:solidFill>
              </a:rPr>
              <a:t>NEW</a:t>
            </a:r>
            <a:r>
              <a:rPr lang="en-US" sz="1800" dirty="0">
                <a:solidFill>
                  <a:schemeClr val="bg2"/>
                </a:solidFill>
              </a:rPr>
              <a:t> in 2016 and going forward: </a:t>
            </a:r>
          </a:p>
          <a:p>
            <a:pPr>
              <a:spcAft>
                <a:spcPts val="1817"/>
              </a:spcAft>
            </a:pPr>
            <a:r>
              <a:rPr lang="en-US" sz="1800" dirty="0">
                <a:solidFill>
                  <a:schemeClr val="bg2"/>
                </a:solidFill>
              </a:rPr>
              <a:t>Expansion of the CAE-CO Summer Intern </a:t>
            </a:r>
            <a:r>
              <a:rPr lang="en-US" sz="1800" dirty="0" err="1">
                <a:solidFill>
                  <a:schemeClr val="bg2"/>
                </a:solidFill>
              </a:rPr>
              <a:t>Pgm</a:t>
            </a:r>
            <a:r>
              <a:rPr lang="en-US" sz="1800" dirty="0">
                <a:solidFill>
                  <a:schemeClr val="bg2"/>
                </a:solidFill>
              </a:rPr>
              <a:t> to </a:t>
            </a:r>
            <a:r>
              <a:rPr lang="en-US" sz="1800" dirty="0"/>
              <a:t>Hawaii</a:t>
            </a:r>
          </a:p>
          <a:p>
            <a:endParaRPr lang="en-US" dirty="0"/>
          </a:p>
          <a:p>
            <a:endParaRPr lang="en-US" dirty="0"/>
          </a:p>
          <a:p>
            <a:r>
              <a:rPr lang="en-US" dirty="0"/>
              <a:t>Example Summer</a:t>
            </a:r>
            <a:r>
              <a:rPr lang="en-US" baseline="0" dirty="0"/>
              <a:t> Topics that could be briefed to the interns include:</a:t>
            </a:r>
          </a:p>
          <a:p>
            <a:r>
              <a:rPr lang="en-US" baseline="0" dirty="0"/>
              <a:t>Virtualization</a:t>
            </a:r>
          </a:p>
          <a:p>
            <a:r>
              <a:rPr lang="en-US" baseline="0" dirty="0"/>
              <a:t>Cyber Operations</a:t>
            </a:r>
          </a:p>
          <a:p>
            <a:r>
              <a:rPr lang="en-US" baseline="0" dirty="0"/>
              <a:t>Security Fundamentals</a:t>
            </a:r>
          </a:p>
          <a:p>
            <a:r>
              <a:rPr lang="en-US" baseline="0" dirty="0"/>
              <a:t>Software Reverse Engineering</a:t>
            </a:r>
          </a:p>
          <a:p>
            <a:r>
              <a:rPr lang="en-US" baseline="0" dirty="0"/>
              <a:t>Vulnerabilities and Exploitation</a:t>
            </a:r>
          </a:p>
          <a:p>
            <a:r>
              <a:rPr lang="en-US" baseline="0" dirty="0"/>
              <a:t>Cellular and Mobile Technologies</a:t>
            </a:r>
          </a:p>
          <a:p>
            <a:r>
              <a:rPr lang="en-US" baseline="0" dirty="0"/>
              <a:t>SCADA</a:t>
            </a:r>
          </a:p>
          <a:p>
            <a:r>
              <a:rPr lang="en-US" baseline="0" dirty="0"/>
              <a:t>Digital Forensics</a:t>
            </a:r>
          </a:p>
          <a:p>
            <a:r>
              <a:rPr lang="en-US" baseline="0" dirty="0"/>
              <a:t>Memory Analysis</a:t>
            </a:r>
          </a:p>
          <a:p>
            <a:endParaRPr lang="en-US" dirty="0"/>
          </a:p>
        </p:txBody>
      </p:sp>
      <p:sp>
        <p:nvSpPr>
          <p:cNvPr id="4" name="Slide Number Placeholder 3"/>
          <p:cNvSpPr>
            <a:spLocks noGrp="1"/>
          </p:cNvSpPr>
          <p:nvPr>
            <p:ph type="sldNum" sz="quarter" idx="10"/>
          </p:nvPr>
        </p:nvSpPr>
        <p:spPr/>
        <p:txBody>
          <a:bodyPr/>
          <a:lstStyle/>
          <a:p>
            <a:fld id="{A93CD69B-9A1C-4E2B-8563-C3D6048DA98D}" type="slidenum">
              <a:rPr lang="en-US" smtClean="0"/>
              <a:pPr/>
              <a:t>37</a:t>
            </a:fld>
            <a:endParaRPr lang="en-US"/>
          </a:p>
        </p:txBody>
      </p:sp>
    </p:spTree>
    <p:extLst>
      <p:ext uri="{BB962C8B-B14F-4D97-AF65-F5344CB8AC3E}">
        <p14:creationId xmlns:p14="http://schemas.microsoft.com/office/powerpoint/2010/main" xmlns="" val="2000973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CD69B-9A1C-4E2B-8563-C3D6048DA98D}" type="slidenum">
              <a:rPr lang="en-US" smtClean="0"/>
              <a:pPr/>
              <a:t>39</a:t>
            </a:fld>
            <a:endParaRPr lang="en-US"/>
          </a:p>
        </p:txBody>
      </p:sp>
    </p:spTree>
    <p:extLst>
      <p:ext uri="{BB962C8B-B14F-4D97-AF65-F5344CB8AC3E}">
        <p14:creationId xmlns:p14="http://schemas.microsoft.com/office/powerpoint/2010/main" xmlns="" val="110847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3" name="Notes Placeholder 2">
            <a:extLst>
              <a:ext uri="{FF2B5EF4-FFF2-40B4-BE49-F238E27FC236}">
                <a16:creationId xmlns:a16="http://schemas.microsoft.com/office/drawing/2014/main" xmlns="" id="{9DD4FE41-6220-0443-B7D1-A00E20AA9515}"/>
              </a:ext>
            </a:extLst>
          </p:cNvPr>
          <p:cNvSpPr>
            <a:spLocks noGrp="1"/>
          </p:cNvSpPr>
          <p:nvPr>
            <p:ph type="body" idx="1"/>
          </p:nvPr>
        </p:nvSpPr>
        <p:spPr/>
        <p:txBody>
          <a:bodyPr>
            <a:normAutofit lnSpcReduction="10000"/>
          </a:bodyPr>
          <a:lstStyle/>
          <a:p>
            <a:pPr>
              <a:defRPr/>
            </a:pPr>
            <a:r>
              <a:rPr lang="en-US" dirty="0"/>
              <a:t>There are several imperatives driving the CAE-CD program.   These are challenges and initiatives that are critical to the success of cyber workforce development.  In the near term, the goal is to compensate for the negative impact these issues have on growth.  In the long term, they will guide our future and must be solved and integrated into funding and standard practice to successfully protect the well being of the nation.  (</a:t>
            </a:r>
          </a:p>
          <a:p>
            <a:pPr marL="269533" indent="-269533">
              <a:buFont typeface="Arial" panose="020B0604020202020204" pitchFamily="34" charset="0"/>
              <a:buChar char="•"/>
              <a:defRPr/>
            </a:pPr>
            <a:r>
              <a:rPr lang="en-US" dirty="0"/>
              <a:t>Growth in education programs is critically dependent on qualified and skilled educators.  In the past, schools have scoped their programs to the availability of faculty.  Now that there is a recognized shortage, and programs need to expand, the shortage of qualified educators has become a critical limiting factor.  The problem is both created by and exacerbated by the reality that students can leave school with a masters degree and command high wages and excellent employment offers that don’t require pursuit of a doctoral degree.  The population of students continuing in cybersecurity to the doctoral or post-doc levels is shrinking.  And of those that go there, remaining in an academic environment to teach is not a lucrative or enticing prospect against all their other options.  Schools consistently have multiple cybersecurity faculty positions open for long periods of time.</a:t>
            </a:r>
          </a:p>
          <a:p>
            <a:pPr marL="269533" indent="-269533">
              <a:buFont typeface="Arial" panose="020B0604020202020204" pitchFamily="34" charset="0"/>
              <a:buChar char="•"/>
              <a:defRPr/>
            </a:pPr>
            <a:r>
              <a:rPr lang="en-US" dirty="0"/>
              <a:t>The CAE-CD program is actively working to define measures by which schools can document their students’ competencies upon graduation.  The 2018 National Defense Authorization Act codifies Congressional interest in measuring competencies of students pursing federal employment, and signals the need for the CAE-CD program to accelerate our ability to offer some measure of competency.  The goal is to require competency metrics in the 2019 reporting requirements.</a:t>
            </a:r>
          </a:p>
          <a:p>
            <a:pPr marL="269533" indent="-269533">
              <a:buFont typeface="Arial" panose="020B0604020202020204" pitchFamily="34" charset="0"/>
              <a:buChar char="•"/>
              <a:defRPr/>
            </a:pPr>
            <a:r>
              <a:rPr lang="en-US" dirty="0"/>
              <a:t>Department of Education, Department of Labor, Department of Commerce and the Office of Personnel Management are all invested in accelerating and expanding cooperative education programs and apprenticeship programs across the country.  There was a 2017 Executive Order on the subject.  Funding opportunities are growing exponentially as this is seen as one of those short term solutions that can make a difference in the workforce.  This is an especially good opportunity for community colleges.</a:t>
            </a:r>
          </a:p>
          <a:p>
            <a:pPr marL="269533" indent="-269533">
              <a:buFont typeface="Arial" panose="020B0604020202020204" pitchFamily="34" charset="0"/>
              <a:buChar char="•"/>
              <a:defRPr/>
            </a:pPr>
            <a:r>
              <a:rPr lang="en-US" dirty="0"/>
              <a:t>Community Colleges are producing highly qualified students, but the hiring practices and personnel requirements of both government and industry have not shifted to accommodate those qualifications.  Most cybersecurity jobs still require at least a bachelor’s (burning glass says 80% of posted jobs), and it will still take years for those barriers to change.  In the meantime, we need to find ways to help students continue their education to the maximum level of their aspirations.  We have to help talented students with resource challenges.  There is unmined potential in underprivileged communities and underrepresented populations we can’t afford to lose.  K-12 programs need to prepare students for cybersecurity programs, and leveraging community college opportunities to bridge them into university is a priority for the CAE-CD program.  We must create articulation agreements that allow Community College graduates to continue on a broader scale than is currently offered.</a:t>
            </a:r>
          </a:p>
          <a:p>
            <a:pPr marL="269533" indent="-269533">
              <a:buFont typeface="Arial" panose="020B0604020202020204" pitchFamily="34" charset="0"/>
              <a:buChar char="•"/>
              <a:defRPr/>
            </a:pPr>
            <a:r>
              <a:rPr lang="en-US" dirty="0"/>
              <a:t>We are working within the program to maximize the sharing of good ideas, to recognize leadership and leverage peer-to-peer collaboration as much as possible.  Designated schools are helping new schools develop programs that qualify for designation, and we have a network of experienced peer reviewers to both assist in application preparation and to augment the program office staff to evaluate applications.</a:t>
            </a:r>
          </a:p>
        </p:txBody>
      </p:sp>
      <p:sp>
        <p:nvSpPr>
          <p:cNvPr id="4" name="Slide Number Placeholder 3">
            <a:extLst>
              <a:ext uri="{FF2B5EF4-FFF2-40B4-BE49-F238E27FC236}">
                <a16:creationId xmlns:a16="http://schemas.microsoft.com/office/drawing/2014/main" xmlns="" id="{8A85845C-4C1D-6D45-B2DC-F76796570789}"/>
              </a:ext>
            </a:extLst>
          </p:cNvPr>
          <p:cNvSpPr>
            <a:spLocks noGrp="1"/>
          </p:cNvSpPr>
          <p:nvPr>
            <p:ph type="sldNum" sz="quarter" idx="5"/>
          </p:nvPr>
        </p:nvSpPr>
        <p:spPr/>
        <p:txBody>
          <a:bodyPr/>
          <a:lstStyle/>
          <a:p>
            <a:fld id="{2E8BE679-E7FC-4776-8100-13BC03EA4FEC}" type="slidenum">
              <a:rPr lang="en-US">
                <a:solidFill>
                  <a:srgbClr val="000000"/>
                </a:solidFill>
              </a:rPr>
              <a:pPr/>
              <a:t>5</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NSA</a:t>
            </a:r>
            <a:r>
              <a:rPr lang="en-US" baseline="0" dirty="0"/>
              <a:t> has two Centers of Academic Excellence in Cybersecurity programs:  Cyber Defense and Cyber Operations</a:t>
            </a:r>
          </a:p>
          <a:p>
            <a:r>
              <a:rPr lang="en-US" baseline="0" dirty="0"/>
              <a:t>NSA partners with DHS to sponsor the Cyber Defense program.  Cyber Defense has three designations:  </a:t>
            </a:r>
          </a:p>
          <a:p>
            <a:pPr marL="259575" indent="-259575">
              <a:buFont typeface="Arial" panose="020B0604020202020204" pitchFamily="34" charset="0"/>
              <a:buChar char="•"/>
            </a:pPr>
            <a:r>
              <a:rPr lang="en-US" baseline="0" dirty="0"/>
              <a:t>CAE-2Y designates Community Colleges</a:t>
            </a:r>
          </a:p>
          <a:p>
            <a:pPr marL="259575" indent="-259575">
              <a:buFont typeface="Arial" panose="020B0604020202020204" pitchFamily="34" charset="0"/>
              <a:buChar char="•"/>
            </a:pPr>
            <a:r>
              <a:rPr lang="en-US" baseline="0" dirty="0"/>
              <a:t>CAE-R designates Universities be rated as either a Research University as determined by the Carnegie Foundation Basic Classification system, must be graduating PhD students, and faculty have current publications</a:t>
            </a:r>
          </a:p>
          <a:p>
            <a:pPr marL="259575" indent="-259575">
              <a:buFont typeface="Arial" panose="020B0604020202020204" pitchFamily="34" charset="0"/>
              <a:buChar char="•"/>
            </a:pPr>
            <a:r>
              <a:rPr lang="en-US" baseline="0" dirty="0"/>
              <a:t>CAE-CDE designates schools awarding undergraduate or graduate degrees in Cybersecurity or with an emphasis or certificate in Cybersecurity</a:t>
            </a:r>
          </a:p>
          <a:p>
            <a:pPr marL="259575" indent="-259575">
              <a:buFont typeface="Arial" panose="020B0604020202020204" pitchFamily="34" charset="0"/>
              <a:buChar char="•"/>
            </a:pPr>
            <a:endParaRPr lang="en-US" baseline="0" dirty="0"/>
          </a:p>
          <a:p>
            <a:r>
              <a:rPr lang="en-US" baseline="0" dirty="0"/>
              <a:t>Other close partners in cybersecurity education include the National Science Foundation, the National Initiative for Cybersecurity Education (NICE), </a:t>
            </a:r>
            <a:r>
              <a:rPr lang="en-US" baseline="0" dirty="0" err="1"/>
              <a:t>DoD</a:t>
            </a:r>
            <a:r>
              <a:rPr lang="en-US" baseline="0" dirty="0"/>
              <a:t>, and OMB</a:t>
            </a:r>
          </a:p>
          <a:p>
            <a:pPr marL="259575" indent="-259575">
              <a:buFont typeface="Arial" panose="020B0604020202020204" pitchFamily="34" charset="0"/>
              <a:buChar char="•"/>
            </a:pPr>
            <a:r>
              <a:rPr lang="en-US" baseline="0" dirty="0"/>
              <a:t>NSF manages the </a:t>
            </a:r>
            <a:r>
              <a:rPr lang="en-US" baseline="0" dirty="0" err="1"/>
              <a:t>CyberCorps</a:t>
            </a:r>
            <a:r>
              <a:rPr lang="en-US" baseline="0" dirty="0"/>
              <a:t> Scholarship for Service program, which requires participating universities to either be a designated CAE or meet the requirements for CAE.  NSF also sponsors several other grants programs in support of the CAE programs and cybersecurity education.</a:t>
            </a:r>
          </a:p>
          <a:p>
            <a:pPr marL="259575" indent="-259575">
              <a:buFont typeface="Arial" panose="020B0604020202020204" pitchFamily="34" charset="0"/>
              <a:buChar char="•"/>
            </a:pPr>
            <a:r>
              <a:rPr lang="en-US" baseline="0" dirty="0"/>
              <a:t>NICE maintains the Cybersecurity Workforce Framework (otherwise known as the NICE Framework), and advocates for cybersecurity education nationally</a:t>
            </a:r>
          </a:p>
          <a:p>
            <a:pPr marL="259575" indent="-259575">
              <a:buFont typeface="Arial" panose="020B0604020202020204" pitchFamily="34" charset="0"/>
              <a:buChar char="•"/>
            </a:pPr>
            <a:r>
              <a:rPr lang="en-US" baseline="0" dirty="0"/>
              <a:t>The Office of Management and Budget (OMB) has been closely involved with development of cybersecurity programs, and has sponsored the CAE-C programs and cybersecurity curriculum development</a:t>
            </a:r>
          </a:p>
          <a:p>
            <a:pPr marL="259575" indent="-259575">
              <a:buFont typeface="Arial" panose="020B0604020202020204" pitchFamily="34" charset="0"/>
              <a:buChar char="•"/>
            </a:pPr>
            <a:r>
              <a:rPr lang="en-US" baseline="0" dirty="0"/>
              <a:t>Workforce work role definitions and specification education and training requirements currently underway at Department of Defense will guide the future development of requirements for the CAE-C programs, and is at the forefront of profession development for the nation.  CAE-C program managers at NSA work closely with </a:t>
            </a:r>
            <a:r>
              <a:rPr lang="en-US" baseline="0" dirty="0" err="1"/>
              <a:t>DoD</a:t>
            </a:r>
            <a:r>
              <a:rPr lang="en-US" baseline="0" dirty="0"/>
              <a:t> CIO; the </a:t>
            </a:r>
            <a:r>
              <a:rPr lang="en-US" baseline="0" dirty="0" err="1"/>
              <a:t>DoD</a:t>
            </a:r>
            <a:r>
              <a:rPr lang="en-US" baseline="0" dirty="0"/>
              <a:t> Cybersecurity Scholarship Program is managed by the CAE-CD program office</a:t>
            </a:r>
          </a:p>
        </p:txBody>
      </p:sp>
      <p:sp>
        <p:nvSpPr>
          <p:cNvPr id="4" name="Slide Number Placeholder 3"/>
          <p:cNvSpPr>
            <a:spLocks noGrp="1"/>
          </p:cNvSpPr>
          <p:nvPr>
            <p:ph type="sldNum" sz="quarter" idx="10"/>
          </p:nvPr>
        </p:nvSpPr>
        <p:spPr/>
        <p:txBody>
          <a:bodyPr/>
          <a:lstStyle/>
          <a:p>
            <a:fld id="{A93CD69B-9A1C-4E2B-8563-C3D6048DA98D}" type="slidenum">
              <a:rPr lang="en-US" smtClean="0"/>
              <a:pPr/>
              <a:t>12</a:t>
            </a:fld>
            <a:endParaRPr lang="en-US"/>
          </a:p>
        </p:txBody>
      </p:sp>
    </p:spTree>
    <p:extLst>
      <p:ext uri="{BB962C8B-B14F-4D97-AF65-F5344CB8AC3E}">
        <p14:creationId xmlns:p14="http://schemas.microsoft.com/office/powerpoint/2010/main" xmlns="" val="357913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9E561B-7A1D-4EA7-81F1-5F220297E307}" type="slidenum">
              <a:rPr lang="en-US" smtClean="0"/>
              <a:pPr/>
              <a:t>16</a:t>
            </a:fld>
            <a:endParaRPr lang="en-US"/>
          </a:p>
        </p:txBody>
      </p:sp>
    </p:spTree>
    <p:extLst>
      <p:ext uri="{BB962C8B-B14F-4D97-AF65-F5344CB8AC3E}">
        <p14:creationId xmlns:p14="http://schemas.microsoft.com/office/powerpoint/2010/main" xmlns="" val="1908292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Explain the program…</a:t>
            </a:r>
          </a:p>
          <a:p>
            <a:pPr marL="0" indent="0">
              <a:buNone/>
            </a:pPr>
            <a:r>
              <a:rPr lang="en-US" baseline="0" dirty="0"/>
              <a:t>	- Recognize the need for more qualified cybersecurity professional in the workforce – this is for </a:t>
            </a:r>
            <a:r>
              <a:rPr lang="en-US" baseline="0" dirty="0" err="1"/>
              <a:t>govt</a:t>
            </a:r>
            <a:r>
              <a:rPr lang="en-US" baseline="0" dirty="0"/>
              <a:t>, industry and academia. </a:t>
            </a:r>
          </a:p>
          <a:p>
            <a:pPr marL="0" indent="0">
              <a:buNone/>
            </a:pPr>
            <a:r>
              <a:rPr lang="en-US" baseline="0" dirty="0"/>
              <a:t>Creation of the GenCyber Program </a:t>
            </a:r>
          </a:p>
          <a:p>
            <a:endParaRPr lang="en-US" baseline="0" dirty="0"/>
          </a:p>
          <a:p>
            <a:r>
              <a:rPr lang="en-US" dirty="0"/>
              <a:t>-   Generated an awareness  in Cybersecurity</a:t>
            </a:r>
            <a:r>
              <a:rPr lang="en-US" baseline="0" dirty="0"/>
              <a:t> – and stimulated an interesting in Cybersecurity field</a:t>
            </a:r>
            <a:endParaRPr lang="en-US" dirty="0"/>
          </a:p>
          <a:p>
            <a:pPr marL="171450" indent="-171450">
              <a:buFontTx/>
              <a:buChar char="-"/>
            </a:pPr>
            <a:r>
              <a:rPr lang="en-US" dirty="0"/>
              <a:t>Teach participants</a:t>
            </a:r>
            <a:r>
              <a:rPr lang="en-US" baseline="0" dirty="0"/>
              <a:t> about GenCyber </a:t>
            </a:r>
            <a:r>
              <a:rPr lang="en-US" baseline="0" dirty="0" err="1"/>
              <a:t>CyberSecurity</a:t>
            </a:r>
            <a:r>
              <a:rPr lang="en-US" baseline="0" dirty="0"/>
              <a:t> First Principles, Safe-on Line Behaviors, Ethical Behaviors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Also have a positive impact on the methods used for teaching cybersecurity content in K-12 curricula. </a:t>
            </a:r>
            <a:endParaRPr lang="en-US" dirty="0"/>
          </a:p>
        </p:txBody>
      </p:sp>
      <p:sp>
        <p:nvSpPr>
          <p:cNvPr id="4" name="Slide Number Placeholder 3"/>
          <p:cNvSpPr>
            <a:spLocks noGrp="1"/>
          </p:cNvSpPr>
          <p:nvPr>
            <p:ph type="sldNum" sz="quarter" idx="10"/>
          </p:nvPr>
        </p:nvSpPr>
        <p:spPr/>
        <p:txBody>
          <a:bodyPr/>
          <a:lstStyle/>
          <a:p>
            <a:fld id="{349E561B-7A1D-4EA7-81F1-5F220297E307}" type="slidenum">
              <a:rPr lang="en-US" smtClean="0"/>
              <a:pPr/>
              <a:t>18</a:t>
            </a:fld>
            <a:endParaRPr lang="en-US"/>
          </a:p>
        </p:txBody>
      </p:sp>
    </p:spTree>
    <p:extLst>
      <p:ext uri="{BB962C8B-B14F-4D97-AF65-F5344CB8AC3E}">
        <p14:creationId xmlns:p14="http://schemas.microsoft.com/office/powerpoint/2010/main" xmlns="" val="4262799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D67EE-7387-4065-ACB7-14100131F0A4}" type="slidenum">
              <a:rPr lang="en-US" smtClean="0"/>
              <a:pPr/>
              <a:t>21</a:t>
            </a:fld>
            <a:endParaRPr lang="en-US" dirty="0"/>
          </a:p>
        </p:txBody>
      </p:sp>
    </p:spTree>
    <p:extLst>
      <p:ext uri="{BB962C8B-B14F-4D97-AF65-F5344CB8AC3E}">
        <p14:creationId xmlns:p14="http://schemas.microsoft.com/office/powerpoint/2010/main" xmlns="" val="86044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9E561B-7A1D-4EA7-81F1-5F220297E307}" type="slidenum">
              <a:rPr lang="en-US" smtClean="0"/>
              <a:pPr/>
              <a:t>23</a:t>
            </a:fld>
            <a:endParaRPr lang="en-US"/>
          </a:p>
        </p:txBody>
      </p:sp>
    </p:spTree>
    <p:extLst>
      <p:ext uri="{BB962C8B-B14F-4D97-AF65-F5344CB8AC3E}">
        <p14:creationId xmlns:p14="http://schemas.microsoft.com/office/powerpoint/2010/main" xmlns="" val="1343900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9E561B-7A1D-4EA7-81F1-5F220297E307}" type="slidenum">
              <a:rPr lang="en-US" smtClean="0"/>
              <a:pPr/>
              <a:t>25</a:t>
            </a:fld>
            <a:endParaRPr lang="en-US"/>
          </a:p>
        </p:txBody>
      </p:sp>
    </p:spTree>
    <p:extLst>
      <p:ext uri="{BB962C8B-B14F-4D97-AF65-F5344CB8AC3E}">
        <p14:creationId xmlns:p14="http://schemas.microsoft.com/office/powerpoint/2010/main" xmlns="" val="1649660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CD69B-9A1C-4E2B-8563-C3D6048DA98D}" type="slidenum">
              <a:rPr lang="en-US" smtClean="0"/>
              <a:pPr/>
              <a:t>27</a:t>
            </a:fld>
            <a:endParaRPr lang="en-US"/>
          </a:p>
        </p:txBody>
      </p:sp>
    </p:spTree>
    <p:extLst>
      <p:ext uri="{BB962C8B-B14F-4D97-AF65-F5344CB8AC3E}">
        <p14:creationId xmlns:p14="http://schemas.microsoft.com/office/powerpoint/2010/main" xmlns="" val="285835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2105953"/>
            <a:ext cx="10972800" cy="3990047"/>
          </a:xfrm>
          <a:prstGeom prst="rect">
            <a:avLst/>
          </a:prstGeom>
        </p:spPr>
        <p:txBody>
          <a:bodyPr/>
          <a:lstStyle>
            <a:lvl1pPr>
              <a:defRPr sz="2800">
                <a:solidFill>
                  <a:schemeClr val="tx2"/>
                </a:solidFill>
                <a:latin typeface="Arial" panose="020B0604020202020204" pitchFamily="34" charset="0"/>
                <a:cs typeface="Arial" panose="020B0604020202020204" pitchFamily="34" charset="0"/>
              </a:defRPr>
            </a:lvl1pPr>
            <a:lvl2pPr>
              <a:defRPr sz="2600">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ctrTitle"/>
          </p:nvPr>
        </p:nvSpPr>
        <p:spPr>
          <a:xfrm>
            <a:off x="0" y="220508"/>
            <a:ext cx="12192000" cy="1447800"/>
          </a:xfrm>
          <a:prstGeom prst="rect">
            <a:avLst/>
          </a:prstGeom>
        </p:spPr>
        <p:txBody>
          <a:bodyPr anchor="ctr"/>
          <a:lstStyle>
            <a:lvl1pPr>
              <a:lnSpc>
                <a:spcPct val="100000"/>
              </a:lnSpc>
              <a:defRPr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xmlns="" val="418369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10/29/2019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4F81BD"/>
                </a:solidFill>
              </a:rPr>
              <a:pPr/>
              <a:t>‹#›</a:t>
            </a:fld>
            <a:endParaRPr lang="en-US" dirty="0">
              <a:solidFill>
                <a:srgbClr val="4F81BD"/>
              </a:solidFill>
            </a:endParaRPr>
          </a:p>
        </p:txBody>
      </p:sp>
    </p:spTree>
    <p:extLst>
      <p:ext uri="{BB962C8B-B14F-4D97-AF65-F5344CB8AC3E}">
        <p14:creationId xmlns:p14="http://schemas.microsoft.com/office/powerpoint/2010/main" xmlns="" val="34711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10/29/2019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4F81BD"/>
                </a:solidFill>
              </a:rPr>
              <a:pPr/>
              <a:t>‹#›</a:t>
            </a:fld>
            <a:endParaRPr lang="en-US" dirty="0">
              <a:solidFill>
                <a:srgbClr val="4F81BD"/>
              </a:solidFill>
            </a:endParaRPr>
          </a:p>
        </p:txBody>
      </p:sp>
    </p:spTree>
    <p:extLst>
      <p:ext uri="{BB962C8B-B14F-4D97-AF65-F5344CB8AC3E}">
        <p14:creationId xmlns:p14="http://schemas.microsoft.com/office/powerpoint/2010/main" xmlns="" val="497292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10/29/2019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4F81BD"/>
                </a:solidFill>
              </a:rPr>
              <a:pPr/>
              <a:t>‹#›</a:t>
            </a:fld>
            <a:endParaRPr lang="en-US" dirty="0">
              <a:solidFill>
                <a:srgbClr val="4F81BD"/>
              </a:solidFill>
            </a:endParaRPr>
          </a:p>
        </p:txBody>
      </p:sp>
    </p:spTree>
    <p:extLst>
      <p:ext uri="{BB962C8B-B14F-4D97-AF65-F5344CB8AC3E}">
        <p14:creationId xmlns:p14="http://schemas.microsoft.com/office/powerpoint/2010/main" xmlns="" val="1211681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10/29/2019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4F81BD"/>
                </a:solidFill>
              </a:rPr>
              <a:pPr/>
              <a:t>‹#›</a:t>
            </a:fld>
            <a:endParaRPr lang="en-US" dirty="0">
              <a:solidFill>
                <a:srgbClr val="4F81BD"/>
              </a:solidFill>
            </a:endParaRPr>
          </a:p>
        </p:txBody>
      </p:sp>
    </p:spTree>
    <p:extLst>
      <p:ext uri="{BB962C8B-B14F-4D97-AF65-F5344CB8AC3E}">
        <p14:creationId xmlns:p14="http://schemas.microsoft.com/office/powerpoint/2010/main" xmlns="" val="978180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10/29/2019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4F81BD"/>
                </a:solidFill>
              </a:rPr>
              <a:pPr/>
              <a:t>‹#›</a:t>
            </a:fld>
            <a:endParaRPr lang="en-US" dirty="0">
              <a:solidFill>
                <a:srgbClr val="4F81BD"/>
              </a:solidFill>
            </a:endParaRPr>
          </a:p>
        </p:txBody>
      </p:sp>
    </p:spTree>
    <p:extLst>
      <p:ext uri="{BB962C8B-B14F-4D97-AF65-F5344CB8AC3E}">
        <p14:creationId xmlns:p14="http://schemas.microsoft.com/office/powerpoint/2010/main" xmlns="" val="333837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10/29/2019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4F81BD"/>
                </a:solidFill>
              </a:rPr>
              <a:pPr/>
              <a:t>‹#›</a:t>
            </a:fld>
            <a:endParaRPr lang="en-US" dirty="0">
              <a:solidFill>
                <a:srgbClr val="4F81BD"/>
              </a:solidFill>
            </a:endParaRPr>
          </a:p>
        </p:txBody>
      </p:sp>
    </p:spTree>
    <p:extLst>
      <p:ext uri="{BB962C8B-B14F-4D97-AF65-F5344CB8AC3E}">
        <p14:creationId xmlns:p14="http://schemas.microsoft.com/office/powerpoint/2010/main" xmlns="" val="3472935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4F81BD"/>
                </a:solidFill>
              </a:rPr>
              <a:pPr/>
              <a:t>‹#›</a:t>
            </a:fld>
            <a:endParaRPr lang="en-US" dirty="0">
              <a:solidFill>
                <a:srgbClr val="4F81BD"/>
              </a:solidFill>
            </a:endParaRPr>
          </a:p>
        </p:txBody>
      </p:sp>
    </p:spTree>
    <p:extLst>
      <p:ext uri="{BB962C8B-B14F-4D97-AF65-F5344CB8AC3E}">
        <p14:creationId xmlns:p14="http://schemas.microsoft.com/office/powerpoint/2010/main" xmlns="" val="3603887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4F81BD"/>
                </a:solidFill>
              </a:rPr>
              <a:pPr/>
              <a:t>‹#›</a:t>
            </a:fld>
            <a:endParaRPr lang="en-US" dirty="0">
              <a:solidFill>
                <a:srgbClr val="4F81BD"/>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4F81BD">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4F81BD">
                    <a:lumMod val="60000"/>
                    <a:lumOff val="40000"/>
                  </a:srgbClr>
                </a:solidFill>
                <a:latin typeface="Arial"/>
              </a:rPr>
              <a:t>”</a:t>
            </a:r>
            <a:endParaRPr lang="en-US" dirty="0">
              <a:solidFill>
                <a:srgbClr val="4F81BD">
                  <a:lumMod val="60000"/>
                  <a:lumOff val="40000"/>
                </a:srgbClr>
              </a:solidFill>
              <a:latin typeface="Arial"/>
            </a:endParaRPr>
          </a:p>
        </p:txBody>
      </p:sp>
    </p:spTree>
    <p:extLst>
      <p:ext uri="{BB962C8B-B14F-4D97-AF65-F5344CB8AC3E}">
        <p14:creationId xmlns:p14="http://schemas.microsoft.com/office/powerpoint/2010/main" xmlns="" val="1395426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4F81BD"/>
                </a:solidFill>
              </a:rPr>
              <a:pPr/>
              <a:t>‹#›</a:t>
            </a:fld>
            <a:endParaRPr lang="en-US" dirty="0">
              <a:solidFill>
                <a:srgbClr val="4F81BD"/>
              </a:solidFill>
            </a:endParaRPr>
          </a:p>
        </p:txBody>
      </p:sp>
    </p:spTree>
    <p:extLst>
      <p:ext uri="{BB962C8B-B14F-4D97-AF65-F5344CB8AC3E}">
        <p14:creationId xmlns:p14="http://schemas.microsoft.com/office/powerpoint/2010/main" xmlns="" val="672055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4F81BD"/>
                </a:solidFill>
              </a:rPr>
              <a:pPr/>
              <a:t>‹#›</a:t>
            </a:fld>
            <a:endParaRPr lang="en-US" dirty="0">
              <a:solidFill>
                <a:srgbClr val="4F81BD"/>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4F81BD">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4F81BD">
                    <a:lumMod val="60000"/>
                    <a:lumOff val="40000"/>
                  </a:srgbClr>
                </a:solidFill>
                <a:latin typeface="Arial"/>
              </a:rPr>
              <a:t>”</a:t>
            </a:r>
          </a:p>
        </p:txBody>
      </p:sp>
    </p:spTree>
    <p:extLst>
      <p:ext uri="{BB962C8B-B14F-4D97-AF65-F5344CB8AC3E}">
        <p14:creationId xmlns:p14="http://schemas.microsoft.com/office/powerpoint/2010/main" xmlns="" val="3345749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1-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839913"/>
            <a:ext cx="5386917" cy="639762"/>
          </a:xfrm>
          <a:prstGeom prst="rect">
            <a:avLst/>
          </a:prstGeom>
        </p:spPr>
        <p:txBody>
          <a:bodyPr anchor="b"/>
          <a:lstStyle>
            <a:lvl1pPr marL="0" indent="0">
              <a:lnSpc>
                <a:spcPts val="2600"/>
              </a:lnSpc>
              <a:spcBef>
                <a:spcPts val="0"/>
              </a:spcBef>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a:t>
            </a:r>
          </a:p>
        </p:txBody>
      </p:sp>
      <p:sp>
        <p:nvSpPr>
          <p:cNvPr id="4" name="Content Placeholder 3"/>
          <p:cNvSpPr>
            <a:spLocks noGrp="1"/>
          </p:cNvSpPr>
          <p:nvPr>
            <p:ph sz="half" idx="2"/>
          </p:nvPr>
        </p:nvSpPr>
        <p:spPr>
          <a:xfrm>
            <a:off x="609600" y="2479676"/>
            <a:ext cx="5386917" cy="3616325"/>
          </a:xfrm>
          <a:prstGeom prst="rect">
            <a:avLst/>
          </a:prstGeom>
        </p:spPr>
        <p:txBody>
          <a:bodyPr/>
          <a:lstStyle>
            <a:lvl1pPr>
              <a:defRPr sz="2200">
                <a:solidFill>
                  <a:schemeClr val="tx2"/>
                </a:solidFill>
                <a:latin typeface="Arial" panose="020B0604020202020204" pitchFamily="34" charset="0"/>
                <a:cs typeface="Arial" panose="020B0604020202020204" pitchFamily="34" charset="0"/>
              </a:defRPr>
            </a:lvl1pPr>
            <a:lvl2pPr>
              <a:defRPr sz="2000">
                <a:solidFill>
                  <a:schemeClr val="tx2"/>
                </a:solidFill>
                <a:latin typeface="Arial" panose="020B0604020202020204" pitchFamily="34" charset="0"/>
                <a:cs typeface="Arial" panose="020B0604020202020204" pitchFamily="34" charset="0"/>
              </a:defRPr>
            </a:lvl2pPr>
            <a:lvl3pPr>
              <a:defRPr sz="1800">
                <a:solidFill>
                  <a:schemeClr val="tx2"/>
                </a:solidFill>
                <a:latin typeface="Arial" panose="020B0604020202020204" pitchFamily="34" charset="0"/>
                <a:cs typeface="Arial" panose="020B0604020202020204" pitchFamily="34" charset="0"/>
              </a:defRPr>
            </a:lvl3pPr>
            <a:lvl4pPr>
              <a:defRPr sz="1600">
                <a:solidFill>
                  <a:schemeClr val="tx2"/>
                </a:solidFill>
                <a:latin typeface="Arial" panose="020B0604020202020204" pitchFamily="34" charset="0"/>
                <a:cs typeface="Arial" panose="020B0604020202020204" pitchFamily="34" charset="0"/>
              </a:defRPr>
            </a:lvl4pPr>
            <a:lvl5pPr>
              <a:defRPr sz="1600">
                <a:solidFill>
                  <a:schemeClr val="tx2"/>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96568" y="1839913"/>
            <a:ext cx="5389033" cy="639762"/>
          </a:xfrm>
          <a:prstGeom prst="rect">
            <a:avLst/>
          </a:prstGeom>
        </p:spPr>
        <p:txBody>
          <a:bodyPr anchor="b"/>
          <a:lstStyle>
            <a:lvl1pPr marL="0" indent="0">
              <a:lnSpc>
                <a:spcPts val="2600"/>
              </a:lnSpc>
              <a:spcBef>
                <a:spcPts val="0"/>
              </a:spcBef>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a:t>
            </a:r>
          </a:p>
        </p:txBody>
      </p:sp>
      <p:sp>
        <p:nvSpPr>
          <p:cNvPr id="6" name="Content Placeholder 5"/>
          <p:cNvSpPr>
            <a:spLocks noGrp="1"/>
          </p:cNvSpPr>
          <p:nvPr>
            <p:ph sz="quarter" idx="4"/>
          </p:nvPr>
        </p:nvSpPr>
        <p:spPr>
          <a:xfrm>
            <a:off x="6396568" y="2479676"/>
            <a:ext cx="5389033" cy="3616325"/>
          </a:xfrm>
          <a:prstGeom prst="rect">
            <a:avLst/>
          </a:prstGeom>
        </p:spPr>
        <p:txBody>
          <a:bodyPr/>
          <a:lstStyle>
            <a:lvl1pPr>
              <a:defRPr sz="2200">
                <a:solidFill>
                  <a:schemeClr val="tx2"/>
                </a:solidFill>
                <a:latin typeface="Arial" panose="020B0604020202020204" pitchFamily="34" charset="0"/>
                <a:cs typeface="Arial" panose="020B0604020202020204" pitchFamily="34" charset="0"/>
              </a:defRPr>
            </a:lvl1pPr>
            <a:lvl2pPr>
              <a:defRPr sz="2000">
                <a:solidFill>
                  <a:schemeClr val="tx2"/>
                </a:solidFill>
                <a:latin typeface="Arial" panose="020B0604020202020204" pitchFamily="34" charset="0"/>
                <a:cs typeface="Arial" panose="020B0604020202020204" pitchFamily="34" charset="0"/>
              </a:defRPr>
            </a:lvl2pPr>
            <a:lvl3pPr>
              <a:defRPr sz="1800">
                <a:solidFill>
                  <a:schemeClr val="tx2"/>
                </a:solidFill>
                <a:latin typeface="Arial" panose="020B0604020202020204" pitchFamily="34" charset="0"/>
                <a:cs typeface="Arial" panose="020B0604020202020204" pitchFamily="34" charset="0"/>
              </a:defRPr>
            </a:lvl3pPr>
            <a:lvl4pPr>
              <a:defRPr sz="1600">
                <a:solidFill>
                  <a:schemeClr val="tx2"/>
                </a:solidFill>
                <a:latin typeface="Arial" panose="020B0604020202020204" pitchFamily="34" charset="0"/>
                <a:cs typeface="Arial" panose="020B0604020202020204" pitchFamily="34" charset="0"/>
              </a:defRPr>
            </a:lvl4pPr>
            <a:lvl5pPr>
              <a:defRPr sz="1600">
                <a:solidFill>
                  <a:schemeClr val="tx2"/>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6096000" y="2176790"/>
            <a:ext cx="0" cy="3657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0" y="220508"/>
            <a:ext cx="12192000" cy="1447800"/>
          </a:xfrm>
          <a:prstGeom prst="rect">
            <a:avLst/>
          </a:prstGeom>
        </p:spPr>
        <p:txBody>
          <a:bodyPr anchor="ctr"/>
          <a:lstStyle>
            <a:lvl1pPr>
              <a:lnSpc>
                <a:spcPct val="100000"/>
              </a:lnSpc>
              <a:defRPr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xmlns="" val="1443180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4F81BD"/>
                </a:solidFill>
              </a:rPr>
              <a:pPr/>
              <a:t>‹#›</a:t>
            </a:fld>
            <a:endParaRPr lang="en-US" dirty="0">
              <a:solidFill>
                <a:srgbClr val="4F81BD"/>
              </a:solidFill>
            </a:endParaRPr>
          </a:p>
        </p:txBody>
      </p:sp>
    </p:spTree>
    <p:extLst>
      <p:ext uri="{BB962C8B-B14F-4D97-AF65-F5344CB8AC3E}">
        <p14:creationId xmlns:p14="http://schemas.microsoft.com/office/powerpoint/2010/main" xmlns="" val="3625726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10/29/2019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4F81BD"/>
                </a:solidFill>
              </a:rPr>
              <a:pPr/>
              <a:t>‹#›</a:t>
            </a:fld>
            <a:endParaRPr lang="en-US" dirty="0">
              <a:solidFill>
                <a:srgbClr val="4F81BD"/>
              </a:solidFill>
            </a:endParaRPr>
          </a:p>
        </p:txBody>
      </p:sp>
    </p:spTree>
    <p:extLst>
      <p:ext uri="{BB962C8B-B14F-4D97-AF65-F5344CB8AC3E}">
        <p14:creationId xmlns:p14="http://schemas.microsoft.com/office/powerpoint/2010/main" xmlns="" val="3563560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4F81BD"/>
                </a:solidFill>
              </a:rPr>
              <a:pPr/>
              <a:t>‹#›</a:t>
            </a:fld>
            <a:endParaRPr lang="en-US" dirty="0">
              <a:solidFill>
                <a:srgbClr val="4F81BD"/>
              </a:solidFill>
            </a:endParaRPr>
          </a:p>
        </p:txBody>
      </p:sp>
    </p:spTree>
    <p:extLst>
      <p:ext uri="{BB962C8B-B14F-4D97-AF65-F5344CB8AC3E}">
        <p14:creationId xmlns:p14="http://schemas.microsoft.com/office/powerpoint/2010/main" xmlns="" val="2014650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8" name="Content Placeholder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 y="0"/>
            <a:ext cx="12192001"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276133" y="5853094"/>
            <a:ext cx="802477" cy="802477"/>
          </a:xfrm>
          <a:prstGeom prst="rect">
            <a:avLst/>
          </a:prstGeom>
        </p:spPr>
      </p:pic>
      <p:sp>
        <p:nvSpPr>
          <p:cNvPr id="7" name="Title 1"/>
          <p:cNvSpPr txBox="1">
            <a:spLocks/>
          </p:cNvSpPr>
          <p:nvPr userDrawn="1"/>
        </p:nvSpPr>
        <p:spPr>
          <a:xfrm>
            <a:off x="-1" y="0"/>
            <a:ext cx="12192001" cy="1038505"/>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10800000" scaled="1"/>
            <a:tileRect/>
          </a:gradFill>
        </p:spPr>
        <p:txBody>
          <a:bodyPr vert="horz" lIns="91440" tIns="45720" rIns="91440" bIns="45720" rtlCol="0" anchor="ctr">
            <a:normAutofit fontScale="97500"/>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r>
              <a:rPr lang="en-US" sz="4800" b="1" dirty="0">
                <a:solidFill>
                  <a:schemeClr val="bg1"/>
                </a:solidFill>
                <a:latin typeface="Bodoni MT Black" panose="02070A03080606020203" pitchFamily="18" charset="0"/>
                <a:ea typeface="Verdana" panose="020B0604030504040204" pitchFamily="34" charset="0"/>
                <a:cs typeface="Verdana" panose="020B0604030504040204" pitchFamily="34" charset="0"/>
              </a:rPr>
              <a:t>          </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39303" y="130470"/>
            <a:ext cx="2931335" cy="1865615"/>
          </a:xfrm>
          <a:prstGeom prst="rect">
            <a:avLst/>
          </a:prstGeom>
        </p:spPr>
      </p:pic>
      <p:sp>
        <p:nvSpPr>
          <p:cNvPr id="6" name="Title Placeholder 1"/>
          <p:cNvSpPr>
            <a:spLocks noGrp="1"/>
          </p:cNvSpPr>
          <p:nvPr>
            <p:ph type="title"/>
          </p:nvPr>
        </p:nvSpPr>
        <p:spPr>
          <a:xfrm>
            <a:off x="2346158" y="-167303"/>
            <a:ext cx="9845842" cy="1325563"/>
          </a:xfrm>
          <a:prstGeom prst="rect">
            <a:avLst/>
          </a:prstGeom>
        </p:spPr>
        <p:txBody>
          <a:bodyPr vert="horz" lIns="91440" tIns="45720" rIns="91440" bIns="45720" rtlCol="0" anchor="ctr">
            <a:normAutofit/>
          </a:bodyPr>
          <a:lstStyle>
            <a:lvl1pPr algn="ctr">
              <a:defRPr/>
            </a:lvl1pPr>
          </a:lstStyle>
          <a:p>
            <a:r>
              <a:rPr lang="en-US" dirty="0"/>
              <a:t>Click to edit Master title style</a:t>
            </a:r>
          </a:p>
        </p:txBody>
      </p:sp>
      <p:sp>
        <p:nvSpPr>
          <p:cNvPr id="13" name="Text Placeholder 2"/>
          <p:cNvSpPr>
            <a:spLocks noGrp="1"/>
          </p:cNvSpPr>
          <p:nvPr>
            <p:ph idx="1" hasCustomPrompt="1"/>
          </p:nvPr>
        </p:nvSpPr>
        <p:spPr>
          <a:xfrm>
            <a:off x="655750" y="1996085"/>
            <a:ext cx="10698050" cy="3747892"/>
          </a:xfrm>
          <a:prstGeom prst="rect">
            <a:avLst/>
          </a:prstGeom>
        </p:spPr>
        <p:txBody>
          <a:bodyPr vert="horz" lIns="91440" tIns="45720" rIns="91440" bIns="45720" rtlCol="0">
            <a:normAutofit/>
          </a:bodyPr>
          <a:lstStyle>
            <a:lvl1pPr marL="228600" indent="-228600">
              <a:buFontTx/>
              <a:buBlip>
                <a:blip r:embed="rId5"/>
              </a:buBlip>
              <a:defRPr sz="2800">
                <a:solidFill>
                  <a:schemeClr val="bg1"/>
                </a:solidFill>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a:solidFill>
                  <a:schemeClr val="bg1"/>
                </a:solidFill>
              </a:defRPr>
            </a:lvl3pPr>
            <a:lvl4pPr marL="1657350" indent="-285750">
              <a:buFont typeface="Arial" panose="020B0604020202020204" pitchFamily="34" charset="0"/>
              <a:buChar char="•"/>
              <a:defRPr>
                <a:solidFill>
                  <a:schemeClr val="bg1"/>
                </a:solidFill>
              </a:defRPr>
            </a:lvl4pPr>
            <a:lvl5pPr marL="2114550" indent="-285750">
              <a:buFont typeface="Arial" panose="020B0604020202020204" pitchFamily="34" charset="0"/>
              <a:buChar char="•"/>
              <a:defRPr>
                <a:solidFill>
                  <a:schemeClr val="bg1"/>
                </a:solidFill>
              </a:defRPr>
            </a:lvl5pPr>
          </a:lstStyle>
          <a:p>
            <a:pPr lvl="0"/>
            <a:r>
              <a:rPr lang="en-US" dirty="0"/>
              <a:t>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7269079" y="5820201"/>
            <a:ext cx="868261" cy="868261"/>
          </a:xfrm>
          <a:prstGeom prst="rect">
            <a:avLst/>
          </a:prstGeom>
        </p:spPr>
      </p:pic>
    </p:spTree>
    <p:extLst>
      <p:ext uri="{BB962C8B-B14F-4D97-AF65-F5344CB8AC3E}">
        <p14:creationId xmlns:p14="http://schemas.microsoft.com/office/powerpoint/2010/main" xmlns="" val="326198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ide 1-3">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839913"/>
            <a:ext cx="5386917" cy="639762"/>
          </a:xfrm>
          <a:prstGeom prst="rect">
            <a:avLst/>
          </a:prstGeom>
        </p:spPr>
        <p:txBody>
          <a:bodyPr anchor="b"/>
          <a:lstStyle>
            <a:lvl1pPr marL="0" indent="0">
              <a:lnSpc>
                <a:spcPts val="2600"/>
              </a:lnSpc>
              <a:spcBef>
                <a:spcPts val="0"/>
              </a:spcBef>
              <a:buNone/>
              <a:defRPr sz="2400" b="1" i="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a:t>
            </a:r>
          </a:p>
        </p:txBody>
      </p:sp>
      <p:sp>
        <p:nvSpPr>
          <p:cNvPr id="4" name="Content Placeholder 3"/>
          <p:cNvSpPr>
            <a:spLocks noGrp="1"/>
          </p:cNvSpPr>
          <p:nvPr>
            <p:ph sz="half" idx="2"/>
          </p:nvPr>
        </p:nvSpPr>
        <p:spPr>
          <a:xfrm>
            <a:off x="609600" y="2479676"/>
            <a:ext cx="5386917" cy="3616325"/>
          </a:xfrm>
          <a:prstGeom prst="rect">
            <a:avLst/>
          </a:prstGeom>
        </p:spPr>
        <p:txBody>
          <a:bodyPr/>
          <a:lstStyle>
            <a:lvl1pPr>
              <a:defRPr sz="2000">
                <a:solidFill>
                  <a:schemeClr val="tx2"/>
                </a:solidFill>
                <a:latin typeface="Arial" panose="020B0604020202020204" pitchFamily="34" charset="0"/>
                <a:cs typeface="Arial" panose="020B0604020202020204" pitchFamily="34" charset="0"/>
              </a:defRPr>
            </a:lvl1pPr>
            <a:lvl2pPr>
              <a:defRPr sz="1800">
                <a:solidFill>
                  <a:schemeClr val="tx2"/>
                </a:solidFill>
                <a:latin typeface="Arial" panose="020B0604020202020204" pitchFamily="34" charset="0"/>
                <a:cs typeface="Arial" panose="020B0604020202020204" pitchFamily="34" charset="0"/>
              </a:defRPr>
            </a:lvl2pPr>
            <a:lvl3pPr>
              <a:defRPr sz="1600">
                <a:solidFill>
                  <a:schemeClr val="tx2"/>
                </a:solidFill>
                <a:latin typeface="Arial" panose="020B0604020202020204" pitchFamily="34" charset="0"/>
                <a:cs typeface="Arial" panose="020B0604020202020204" pitchFamily="34" charset="0"/>
              </a:defRPr>
            </a:lvl3pPr>
            <a:lvl4pPr>
              <a:defRPr sz="1600">
                <a:solidFill>
                  <a:schemeClr val="tx2"/>
                </a:solidFill>
                <a:latin typeface="Arial" panose="020B0604020202020204" pitchFamily="34" charset="0"/>
                <a:cs typeface="Arial" panose="020B0604020202020204" pitchFamily="34" charset="0"/>
              </a:defRPr>
            </a:lvl4pPr>
            <a:lvl5pPr>
              <a:defRPr sz="1600">
                <a:solidFill>
                  <a:schemeClr val="tx2"/>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96568" y="1839913"/>
            <a:ext cx="5389033" cy="639762"/>
          </a:xfrm>
          <a:prstGeom prst="rect">
            <a:avLst/>
          </a:prstGeom>
        </p:spPr>
        <p:txBody>
          <a:bodyPr anchor="b"/>
          <a:lstStyle>
            <a:lvl1pPr marL="0" indent="0">
              <a:lnSpc>
                <a:spcPts val="2600"/>
              </a:lnSpc>
              <a:spcBef>
                <a:spcPts val="0"/>
              </a:spcBef>
              <a:buNone/>
              <a:defRPr sz="2400" b="1" i="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a:t>
            </a:r>
          </a:p>
        </p:txBody>
      </p:sp>
      <p:sp>
        <p:nvSpPr>
          <p:cNvPr id="6" name="Content Placeholder 5"/>
          <p:cNvSpPr>
            <a:spLocks noGrp="1"/>
          </p:cNvSpPr>
          <p:nvPr>
            <p:ph sz="quarter" idx="4"/>
          </p:nvPr>
        </p:nvSpPr>
        <p:spPr>
          <a:xfrm>
            <a:off x="6396568" y="2479676"/>
            <a:ext cx="5389033" cy="3616325"/>
          </a:xfrm>
          <a:prstGeom prst="rect">
            <a:avLst/>
          </a:prstGeom>
        </p:spPr>
        <p:txBody>
          <a:bodyPr/>
          <a:lstStyle>
            <a:lvl1pPr>
              <a:defRPr sz="2000">
                <a:solidFill>
                  <a:schemeClr val="tx2"/>
                </a:solidFill>
                <a:latin typeface="Arial" panose="020B0604020202020204" pitchFamily="34" charset="0"/>
                <a:cs typeface="Arial" panose="020B0604020202020204" pitchFamily="34" charset="0"/>
              </a:defRPr>
            </a:lvl1pPr>
            <a:lvl2pPr>
              <a:defRPr sz="1800">
                <a:solidFill>
                  <a:schemeClr val="tx2"/>
                </a:solidFill>
                <a:latin typeface="Arial" panose="020B0604020202020204" pitchFamily="34" charset="0"/>
                <a:cs typeface="Arial" panose="020B0604020202020204" pitchFamily="34" charset="0"/>
              </a:defRPr>
            </a:lvl2pPr>
            <a:lvl3pPr>
              <a:defRPr sz="1600">
                <a:solidFill>
                  <a:schemeClr val="tx2"/>
                </a:solidFill>
                <a:latin typeface="Arial" panose="020B0604020202020204" pitchFamily="34" charset="0"/>
                <a:cs typeface="Arial" panose="020B0604020202020204" pitchFamily="34" charset="0"/>
              </a:defRPr>
            </a:lvl3pPr>
            <a:lvl4pPr>
              <a:defRPr sz="1600">
                <a:solidFill>
                  <a:schemeClr val="tx2"/>
                </a:solidFill>
                <a:latin typeface="Arial" panose="020B0604020202020204" pitchFamily="34" charset="0"/>
                <a:cs typeface="Arial" panose="020B0604020202020204" pitchFamily="34" charset="0"/>
              </a:defRPr>
            </a:lvl4pPr>
            <a:lvl5pPr>
              <a:defRPr sz="1600">
                <a:solidFill>
                  <a:schemeClr val="tx2"/>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p:cNvCxnSpPr/>
          <p:nvPr userDrawn="1"/>
        </p:nvCxnSpPr>
        <p:spPr>
          <a:xfrm>
            <a:off x="6096000" y="2176790"/>
            <a:ext cx="0" cy="36576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0" y="220508"/>
            <a:ext cx="12192000" cy="1447800"/>
          </a:xfrm>
          <a:prstGeom prst="rect">
            <a:avLst/>
          </a:prstGeom>
        </p:spPr>
        <p:txBody>
          <a:bodyPr anchor="ctr"/>
          <a:lstStyle>
            <a:lvl1pPr>
              <a:lnSpc>
                <a:spcPct val="100000"/>
              </a:lnSpc>
              <a:defRPr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xmlns="" val="1296015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side 1-4">
    <p:spTree>
      <p:nvGrpSpPr>
        <p:cNvPr id="1" name=""/>
        <p:cNvGrpSpPr/>
        <p:nvPr/>
      </p:nvGrpSpPr>
      <p:grpSpPr>
        <a:xfrm>
          <a:off x="0" y="0"/>
          <a:ext cx="0" cy="0"/>
          <a:chOff x="0" y="0"/>
          <a:chExt cx="0" cy="0"/>
        </a:xfrm>
      </p:grpSpPr>
      <p:sp>
        <p:nvSpPr>
          <p:cNvPr id="5" name="Title 1"/>
          <p:cNvSpPr>
            <a:spLocks noGrp="1"/>
          </p:cNvSpPr>
          <p:nvPr>
            <p:ph type="ctrTitle"/>
          </p:nvPr>
        </p:nvSpPr>
        <p:spPr>
          <a:xfrm>
            <a:off x="0" y="220508"/>
            <a:ext cx="12192000" cy="1447800"/>
          </a:xfrm>
          <a:prstGeom prst="rect">
            <a:avLst/>
          </a:prstGeom>
        </p:spPr>
        <p:txBody>
          <a:bodyPr anchor="ctr"/>
          <a:lstStyle>
            <a:lvl1pPr>
              <a:lnSpc>
                <a:spcPct val="100000"/>
              </a:lnSpc>
              <a:defRPr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xmlns="" val="175556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9412" y="2554327"/>
            <a:ext cx="10752373" cy="904876"/>
          </a:xfrm>
          <a:prstGeom prst="rect">
            <a:avLst/>
          </a:prstGeom>
        </p:spPr>
        <p:txBody>
          <a:bodyPr anchor="t">
            <a:normAutofit/>
          </a:bodyPr>
          <a:lstStyle>
            <a:lvl1pPr algn="l">
              <a:defRPr sz="3200" b="1">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90418" y="4209858"/>
            <a:ext cx="10752373" cy="607274"/>
          </a:xfrm>
          <a:prstGeom prst="rect">
            <a:avLst/>
          </a:prstGeom>
        </p:spPr>
        <p:txBody>
          <a:bodyPr anchor="b">
            <a:normAutofit/>
          </a:bodyPr>
          <a:lstStyle>
            <a:lvl1pPr marL="0" indent="0" algn="l">
              <a:buNone/>
              <a:defRPr sz="1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solidFill>
                <a:srgbClr val="003F5F"/>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srgbClr val="003F5F"/>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A0AB186-9FC2-4C3A-BFF4-0BA43DDF7E9F}" type="slidenum">
              <a:rPr lang="en-US">
                <a:solidFill>
                  <a:srgbClr val="003F5F"/>
                </a:solidFill>
              </a:rPr>
              <a:pPr/>
              <a:t>‹#›</a:t>
            </a:fld>
            <a:endParaRPr lang="en-US">
              <a:solidFill>
                <a:srgbClr val="003F5F"/>
              </a:solidFill>
            </a:endParaRPr>
          </a:p>
        </p:txBody>
      </p:sp>
      <p:cxnSp>
        <p:nvCxnSpPr>
          <p:cNvPr id="7" name="Straight Connector 6"/>
          <p:cNvCxnSpPr/>
          <p:nvPr userDrawn="1"/>
        </p:nvCxnSpPr>
        <p:spPr>
          <a:xfrm>
            <a:off x="56945" y="200343"/>
            <a:ext cx="1161203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8391" y="2057400"/>
            <a:ext cx="1161203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73" name="Group 72"/>
          <p:cNvGrpSpPr/>
          <p:nvPr userDrawn="1"/>
        </p:nvGrpSpPr>
        <p:grpSpPr>
          <a:xfrm>
            <a:off x="244348" y="624945"/>
            <a:ext cx="11397675" cy="1303070"/>
            <a:chOff x="1798057" y="1840818"/>
            <a:chExt cx="6050136" cy="1134010"/>
          </a:xfrm>
        </p:grpSpPr>
        <p:sp>
          <p:nvSpPr>
            <p:cNvPr id="75" name="Freeform 74"/>
            <p:cNvSpPr/>
            <p:nvPr/>
          </p:nvSpPr>
          <p:spPr>
            <a:xfrm>
              <a:off x="1798057" y="2588531"/>
              <a:ext cx="6050136" cy="386297"/>
            </a:xfrm>
            <a:custGeom>
              <a:avLst/>
              <a:gdLst>
                <a:gd name="connsiteX0" fmla="*/ 0 w 6787098"/>
                <a:gd name="connsiteY0" fmla="*/ 0 h 386297"/>
                <a:gd name="connsiteX1" fmla="*/ 4890 w 6787098"/>
                <a:gd name="connsiteY1" fmla="*/ 386297 h 386297"/>
                <a:gd name="connsiteX2" fmla="*/ 6787098 w 6787098"/>
                <a:gd name="connsiteY2" fmla="*/ 386297 h 386297"/>
                <a:gd name="connsiteX3" fmla="*/ 6787098 w 6787098"/>
                <a:gd name="connsiteY3" fmla="*/ 4890 h 386297"/>
                <a:gd name="connsiteX4" fmla="*/ 3261523 w 6787098"/>
                <a:gd name="connsiteY4" fmla="*/ 4890 h 386297"/>
                <a:gd name="connsiteX5" fmla="*/ 3080599 w 6787098"/>
                <a:gd name="connsiteY5" fmla="*/ 303170 h 386297"/>
                <a:gd name="connsiteX6" fmla="*/ 938849 w 6787098"/>
                <a:gd name="connsiteY6" fmla="*/ 303170 h 386297"/>
                <a:gd name="connsiteX7" fmla="*/ 1095324 w 6787098"/>
                <a:gd name="connsiteY7" fmla="*/ 0 h 386297"/>
                <a:gd name="connsiteX8" fmla="*/ 0 w 6787098"/>
                <a:gd name="connsiteY8" fmla="*/ 0 h 386297"/>
                <a:gd name="connsiteX0" fmla="*/ 732708 w 6782208"/>
                <a:gd name="connsiteY0" fmla="*/ 2763 h 386297"/>
                <a:gd name="connsiteX1" fmla="*/ 0 w 6782208"/>
                <a:gd name="connsiteY1" fmla="*/ 386297 h 386297"/>
                <a:gd name="connsiteX2" fmla="*/ 6782208 w 6782208"/>
                <a:gd name="connsiteY2" fmla="*/ 386297 h 386297"/>
                <a:gd name="connsiteX3" fmla="*/ 6782208 w 6782208"/>
                <a:gd name="connsiteY3" fmla="*/ 4890 h 386297"/>
                <a:gd name="connsiteX4" fmla="*/ 3256633 w 6782208"/>
                <a:gd name="connsiteY4" fmla="*/ 4890 h 386297"/>
                <a:gd name="connsiteX5" fmla="*/ 3075709 w 6782208"/>
                <a:gd name="connsiteY5" fmla="*/ 303170 h 386297"/>
                <a:gd name="connsiteX6" fmla="*/ 933959 w 6782208"/>
                <a:gd name="connsiteY6" fmla="*/ 303170 h 386297"/>
                <a:gd name="connsiteX7" fmla="*/ 1090434 w 6782208"/>
                <a:gd name="connsiteY7" fmla="*/ 0 h 386297"/>
                <a:gd name="connsiteX8" fmla="*/ 732708 w 6782208"/>
                <a:gd name="connsiteY8" fmla="*/ 2763 h 386297"/>
                <a:gd name="connsiteX0" fmla="*/ 0 w 6049500"/>
                <a:gd name="connsiteY0" fmla="*/ 2763 h 386297"/>
                <a:gd name="connsiteX1" fmla="*/ 7652 w 6049500"/>
                <a:gd name="connsiteY1" fmla="*/ 380771 h 386297"/>
                <a:gd name="connsiteX2" fmla="*/ 6049500 w 6049500"/>
                <a:gd name="connsiteY2" fmla="*/ 386297 h 386297"/>
                <a:gd name="connsiteX3" fmla="*/ 6049500 w 6049500"/>
                <a:gd name="connsiteY3" fmla="*/ 4890 h 386297"/>
                <a:gd name="connsiteX4" fmla="*/ 2523925 w 6049500"/>
                <a:gd name="connsiteY4" fmla="*/ 4890 h 386297"/>
                <a:gd name="connsiteX5" fmla="*/ 2343001 w 6049500"/>
                <a:gd name="connsiteY5" fmla="*/ 303170 h 386297"/>
                <a:gd name="connsiteX6" fmla="*/ 201251 w 6049500"/>
                <a:gd name="connsiteY6" fmla="*/ 303170 h 386297"/>
                <a:gd name="connsiteX7" fmla="*/ 357726 w 6049500"/>
                <a:gd name="connsiteY7" fmla="*/ 0 h 386297"/>
                <a:gd name="connsiteX8" fmla="*/ 0 w 6049500"/>
                <a:gd name="connsiteY8" fmla="*/ 2763 h 386297"/>
                <a:gd name="connsiteX0" fmla="*/ 636 w 6050136"/>
                <a:gd name="connsiteY0" fmla="*/ 2763 h 386297"/>
                <a:gd name="connsiteX1" fmla="*/ 0 w 6050136"/>
                <a:gd name="connsiteY1" fmla="*/ 380771 h 386297"/>
                <a:gd name="connsiteX2" fmla="*/ 6050136 w 6050136"/>
                <a:gd name="connsiteY2" fmla="*/ 386297 h 386297"/>
                <a:gd name="connsiteX3" fmla="*/ 6050136 w 6050136"/>
                <a:gd name="connsiteY3" fmla="*/ 4890 h 386297"/>
                <a:gd name="connsiteX4" fmla="*/ 2524561 w 6050136"/>
                <a:gd name="connsiteY4" fmla="*/ 4890 h 386297"/>
                <a:gd name="connsiteX5" fmla="*/ 2343637 w 6050136"/>
                <a:gd name="connsiteY5" fmla="*/ 303170 h 386297"/>
                <a:gd name="connsiteX6" fmla="*/ 201887 w 6050136"/>
                <a:gd name="connsiteY6" fmla="*/ 303170 h 386297"/>
                <a:gd name="connsiteX7" fmla="*/ 358362 w 6050136"/>
                <a:gd name="connsiteY7" fmla="*/ 0 h 386297"/>
                <a:gd name="connsiteX8" fmla="*/ 636 w 6050136"/>
                <a:gd name="connsiteY8" fmla="*/ 2763 h 38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0136" h="386297">
                  <a:moveTo>
                    <a:pt x="636" y="2763"/>
                  </a:moveTo>
                  <a:lnTo>
                    <a:pt x="0" y="380771"/>
                  </a:lnTo>
                  <a:lnTo>
                    <a:pt x="6050136" y="386297"/>
                  </a:lnTo>
                  <a:lnTo>
                    <a:pt x="6050136" y="4890"/>
                  </a:lnTo>
                  <a:lnTo>
                    <a:pt x="2524561" y="4890"/>
                  </a:lnTo>
                  <a:lnTo>
                    <a:pt x="2343637" y="303170"/>
                  </a:lnTo>
                  <a:lnTo>
                    <a:pt x="201887" y="303170"/>
                  </a:lnTo>
                  <a:lnTo>
                    <a:pt x="358362" y="0"/>
                  </a:lnTo>
                  <a:lnTo>
                    <a:pt x="636" y="2763"/>
                  </a:lnTo>
                  <a:close/>
                </a:path>
              </a:pathLst>
            </a:custGeom>
            <a:gradFill>
              <a:gsLst>
                <a:gs pos="0">
                  <a:srgbClr val="550004"/>
                </a:gs>
                <a:gs pos="50000">
                  <a:srgbClr val="980F14"/>
                </a:gs>
                <a:gs pos="100000">
                  <a:srgbClr val="DE1E24"/>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grpSp>
          <p:nvGrpSpPr>
            <p:cNvPr id="76" name="Group 75"/>
            <p:cNvGrpSpPr/>
            <p:nvPr/>
          </p:nvGrpSpPr>
          <p:grpSpPr>
            <a:xfrm>
              <a:off x="4530725" y="2291668"/>
              <a:ext cx="3173413" cy="269875"/>
              <a:chOff x="4530725" y="1292225"/>
              <a:chExt cx="3173413" cy="269875"/>
            </a:xfrm>
          </p:grpSpPr>
          <p:sp>
            <p:nvSpPr>
              <p:cNvPr id="97" name="Freeform 9"/>
              <p:cNvSpPr>
                <a:spLocks/>
              </p:cNvSpPr>
              <p:nvPr/>
            </p:nvSpPr>
            <p:spPr bwMode="auto">
              <a:xfrm>
                <a:off x="4530725" y="1296988"/>
                <a:ext cx="171450" cy="204788"/>
              </a:xfrm>
              <a:custGeom>
                <a:avLst/>
                <a:gdLst>
                  <a:gd name="T0" fmla="*/ 85 w 108"/>
                  <a:gd name="T1" fmla="*/ 129 h 129"/>
                  <a:gd name="T2" fmla="*/ 63 w 108"/>
                  <a:gd name="T3" fmla="*/ 129 h 129"/>
                  <a:gd name="T4" fmla="*/ 35 w 108"/>
                  <a:gd name="T5" fmla="*/ 40 h 129"/>
                  <a:gd name="T6" fmla="*/ 21 w 108"/>
                  <a:gd name="T7" fmla="*/ 129 h 129"/>
                  <a:gd name="T8" fmla="*/ 0 w 108"/>
                  <a:gd name="T9" fmla="*/ 129 h 129"/>
                  <a:gd name="T10" fmla="*/ 23 w 108"/>
                  <a:gd name="T11" fmla="*/ 0 h 129"/>
                  <a:gd name="T12" fmla="*/ 42 w 108"/>
                  <a:gd name="T13" fmla="*/ 0 h 129"/>
                  <a:gd name="T14" fmla="*/ 71 w 108"/>
                  <a:gd name="T15" fmla="*/ 86 h 129"/>
                  <a:gd name="T16" fmla="*/ 87 w 108"/>
                  <a:gd name="T17" fmla="*/ 0 h 129"/>
                  <a:gd name="T18" fmla="*/ 108 w 108"/>
                  <a:gd name="T19" fmla="*/ 0 h 129"/>
                  <a:gd name="T20" fmla="*/ 85 w 108"/>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29">
                    <a:moveTo>
                      <a:pt x="85" y="129"/>
                    </a:moveTo>
                    <a:lnTo>
                      <a:pt x="63" y="129"/>
                    </a:lnTo>
                    <a:lnTo>
                      <a:pt x="35" y="40"/>
                    </a:lnTo>
                    <a:lnTo>
                      <a:pt x="21" y="129"/>
                    </a:lnTo>
                    <a:lnTo>
                      <a:pt x="0" y="129"/>
                    </a:lnTo>
                    <a:lnTo>
                      <a:pt x="23" y="0"/>
                    </a:lnTo>
                    <a:lnTo>
                      <a:pt x="42" y="0"/>
                    </a:lnTo>
                    <a:lnTo>
                      <a:pt x="71" y="86"/>
                    </a:lnTo>
                    <a:lnTo>
                      <a:pt x="87" y="0"/>
                    </a:lnTo>
                    <a:lnTo>
                      <a:pt x="108" y="0"/>
                    </a:lnTo>
                    <a:lnTo>
                      <a:pt x="85" y="129"/>
                    </a:ln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98" name="Freeform 10"/>
              <p:cNvSpPr>
                <a:spLocks noEditPoints="1"/>
              </p:cNvSpPr>
              <p:nvPr/>
            </p:nvSpPr>
            <p:spPr bwMode="auto">
              <a:xfrm>
                <a:off x="4702175" y="1349375"/>
                <a:ext cx="117475" cy="155575"/>
              </a:xfrm>
              <a:custGeom>
                <a:avLst/>
                <a:gdLst>
                  <a:gd name="T0" fmla="*/ 12 w 31"/>
                  <a:gd name="T1" fmla="*/ 12 h 41"/>
                  <a:gd name="T2" fmla="*/ 3 w 31"/>
                  <a:gd name="T3" fmla="*/ 11 h 41"/>
                  <a:gd name="T4" fmla="*/ 9 w 31"/>
                  <a:gd name="T5" fmla="*/ 2 h 41"/>
                  <a:gd name="T6" fmla="*/ 19 w 31"/>
                  <a:gd name="T7" fmla="*/ 0 h 41"/>
                  <a:gd name="T8" fmla="*/ 28 w 31"/>
                  <a:gd name="T9" fmla="*/ 3 h 41"/>
                  <a:gd name="T10" fmla="*/ 31 w 31"/>
                  <a:gd name="T11" fmla="*/ 10 h 41"/>
                  <a:gd name="T12" fmla="*/ 31 w 31"/>
                  <a:gd name="T13" fmla="*/ 14 h 41"/>
                  <a:gd name="T14" fmla="*/ 28 w 31"/>
                  <a:gd name="T15" fmla="*/ 24 h 41"/>
                  <a:gd name="T16" fmla="*/ 27 w 31"/>
                  <a:gd name="T17" fmla="*/ 34 h 41"/>
                  <a:gd name="T18" fmla="*/ 28 w 31"/>
                  <a:gd name="T19" fmla="*/ 40 h 41"/>
                  <a:gd name="T20" fmla="*/ 19 w 31"/>
                  <a:gd name="T21" fmla="*/ 40 h 41"/>
                  <a:gd name="T22" fmla="*/ 18 w 31"/>
                  <a:gd name="T23" fmla="*/ 35 h 41"/>
                  <a:gd name="T24" fmla="*/ 14 w 31"/>
                  <a:gd name="T25" fmla="*/ 39 h 41"/>
                  <a:gd name="T26" fmla="*/ 9 w 31"/>
                  <a:gd name="T27" fmla="*/ 41 h 41"/>
                  <a:gd name="T28" fmla="*/ 2 w 31"/>
                  <a:gd name="T29" fmla="*/ 38 h 41"/>
                  <a:gd name="T30" fmla="*/ 0 w 31"/>
                  <a:gd name="T31" fmla="*/ 29 h 41"/>
                  <a:gd name="T32" fmla="*/ 3 w 31"/>
                  <a:gd name="T33" fmla="*/ 20 h 41"/>
                  <a:gd name="T34" fmla="*/ 13 w 31"/>
                  <a:gd name="T35" fmla="*/ 16 h 41"/>
                  <a:gd name="T36" fmla="*/ 22 w 31"/>
                  <a:gd name="T37" fmla="*/ 15 h 41"/>
                  <a:gd name="T38" fmla="*/ 22 w 31"/>
                  <a:gd name="T39" fmla="*/ 11 h 41"/>
                  <a:gd name="T40" fmla="*/ 21 w 31"/>
                  <a:gd name="T41" fmla="*/ 8 h 41"/>
                  <a:gd name="T42" fmla="*/ 18 w 31"/>
                  <a:gd name="T43" fmla="*/ 7 h 41"/>
                  <a:gd name="T44" fmla="*/ 12 w 31"/>
                  <a:gd name="T45" fmla="*/ 12 h 41"/>
                  <a:gd name="T46" fmla="*/ 20 w 31"/>
                  <a:gd name="T47" fmla="*/ 21 h 41"/>
                  <a:gd name="T48" fmla="*/ 18 w 31"/>
                  <a:gd name="T49" fmla="*/ 22 h 41"/>
                  <a:gd name="T50" fmla="*/ 10 w 31"/>
                  <a:gd name="T51" fmla="*/ 24 h 41"/>
                  <a:gd name="T52" fmla="*/ 8 w 31"/>
                  <a:gd name="T53" fmla="*/ 28 h 41"/>
                  <a:gd name="T54" fmla="*/ 9 w 31"/>
                  <a:gd name="T55" fmla="*/ 31 h 41"/>
                  <a:gd name="T56" fmla="*/ 12 w 31"/>
                  <a:gd name="T57" fmla="*/ 33 h 41"/>
                  <a:gd name="T58" fmla="*/ 15 w 31"/>
                  <a:gd name="T59" fmla="*/ 32 h 41"/>
                  <a:gd name="T60" fmla="*/ 18 w 31"/>
                  <a:gd name="T61" fmla="*/ 29 h 41"/>
                  <a:gd name="T62" fmla="*/ 20 w 31"/>
                  <a:gd name="T63" fmla="*/ 23 h 41"/>
                  <a:gd name="T64" fmla="*/ 20 w 31"/>
                  <a:gd name="T6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41">
                    <a:moveTo>
                      <a:pt x="12" y="12"/>
                    </a:moveTo>
                    <a:cubicBezTo>
                      <a:pt x="3" y="11"/>
                      <a:pt x="3" y="11"/>
                      <a:pt x="3" y="11"/>
                    </a:cubicBezTo>
                    <a:cubicBezTo>
                      <a:pt x="4" y="7"/>
                      <a:pt x="6" y="4"/>
                      <a:pt x="9" y="2"/>
                    </a:cubicBezTo>
                    <a:cubicBezTo>
                      <a:pt x="11" y="1"/>
                      <a:pt x="15" y="0"/>
                      <a:pt x="19" y="0"/>
                    </a:cubicBezTo>
                    <a:cubicBezTo>
                      <a:pt x="23" y="0"/>
                      <a:pt x="26" y="1"/>
                      <a:pt x="28" y="3"/>
                    </a:cubicBezTo>
                    <a:cubicBezTo>
                      <a:pt x="30" y="4"/>
                      <a:pt x="31" y="7"/>
                      <a:pt x="31" y="10"/>
                    </a:cubicBezTo>
                    <a:cubicBezTo>
                      <a:pt x="31" y="11"/>
                      <a:pt x="31" y="13"/>
                      <a:pt x="31" y="14"/>
                    </a:cubicBezTo>
                    <a:cubicBezTo>
                      <a:pt x="31" y="15"/>
                      <a:pt x="30" y="19"/>
                      <a:pt x="28" y="24"/>
                    </a:cubicBezTo>
                    <a:cubicBezTo>
                      <a:pt x="27" y="29"/>
                      <a:pt x="27" y="32"/>
                      <a:pt x="27" y="34"/>
                    </a:cubicBezTo>
                    <a:cubicBezTo>
                      <a:pt x="27" y="36"/>
                      <a:pt x="27" y="38"/>
                      <a:pt x="28" y="40"/>
                    </a:cubicBezTo>
                    <a:cubicBezTo>
                      <a:pt x="19" y="40"/>
                      <a:pt x="19" y="40"/>
                      <a:pt x="19" y="40"/>
                    </a:cubicBezTo>
                    <a:cubicBezTo>
                      <a:pt x="18" y="38"/>
                      <a:pt x="18" y="37"/>
                      <a:pt x="18" y="35"/>
                    </a:cubicBezTo>
                    <a:cubicBezTo>
                      <a:pt x="17" y="37"/>
                      <a:pt x="15" y="38"/>
                      <a:pt x="14" y="39"/>
                    </a:cubicBezTo>
                    <a:cubicBezTo>
                      <a:pt x="12" y="40"/>
                      <a:pt x="11" y="41"/>
                      <a:pt x="9" y="41"/>
                    </a:cubicBezTo>
                    <a:cubicBezTo>
                      <a:pt x="6" y="41"/>
                      <a:pt x="4" y="40"/>
                      <a:pt x="2" y="38"/>
                    </a:cubicBezTo>
                    <a:cubicBezTo>
                      <a:pt x="1" y="35"/>
                      <a:pt x="0" y="33"/>
                      <a:pt x="0" y="29"/>
                    </a:cubicBezTo>
                    <a:cubicBezTo>
                      <a:pt x="0" y="25"/>
                      <a:pt x="1" y="22"/>
                      <a:pt x="3" y="20"/>
                    </a:cubicBezTo>
                    <a:cubicBezTo>
                      <a:pt x="5" y="18"/>
                      <a:pt x="8" y="17"/>
                      <a:pt x="13" y="16"/>
                    </a:cubicBezTo>
                    <a:cubicBezTo>
                      <a:pt x="17" y="16"/>
                      <a:pt x="20" y="15"/>
                      <a:pt x="22" y="15"/>
                    </a:cubicBezTo>
                    <a:cubicBezTo>
                      <a:pt x="22" y="13"/>
                      <a:pt x="22" y="12"/>
                      <a:pt x="22" y="11"/>
                    </a:cubicBezTo>
                    <a:cubicBezTo>
                      <a:pt x="22" y="10"/>
                      <a:pt x="22" y="9"/>
                      <a:pt x="21" y="8"/>
                    </a:cubicBezTo>
                    <a:cubicBezTo>
                      <a:pt x="20" y="8"/>
                      <a:pt x="19" y="7"/>
                      <a:pt x="18" y="7"/>
                    </a:cubicBezTo>
                    <a:cubicBezTo>
                      <a:pt x="15" y="7"/>
                      <a:pt x="13" y="9"/>
                      <a:pt x="12" y="12"/>
                    </a:cubicBezTo>
                    <a:close/>
                    <a:moveTo>
                      <a:pt x="20" y="21"/>
                    </a:moveTo>
                    <a:cubicBezTo>
                      <a:pt x="20" y="22"/>
                      <a:pt x="19" y="22"/>
                      <a:pt x="18" y="22"/>
                    </a:cubicBezTo>
                    <a:cubicBezTo>
                      <a:pt x="14" y="23"/>
                      <a:pt x="11" y="23"/>
                      <a:pt x="10" y="24"/>
                    </a:cubicBezTo>
                    <a:cubicBezTo>
                      <a:pt x="9" y="25"/>
                      <a:pt x="8" y="27"/>
                      <a:pt x="8" y="28"/>
                    </a:cubicBezTo>
                    <a:cubicBezTo>
                      <a:pt x="8" y="30"/>
                      <a:pt x="9" y="31"/>
                      <a:pt x="9" y="31"/>
                    </a:cubicBezTo>
                    <a:cubicBezTo>
                      <a:pt x="10" y="32"/>
                      <a:pt x="11" y="33"/>
                      <a:pt x="12" y="33"/>
                    </a:cubicBezTo>
                    <a:cubicBezTo>
                      <a:pt x="13" y="33"/>
                      <a:pt x="14" y="32"/>
                      <a:pt x="15" y="32"/>
                    </a:cubicBezTo>
                    <a:cubicBezTo>
                      <a:pt x="17" y="31"/>
                      <a:pt x="17" y="30"/>
                      <a:pt x="18" y="29"/>
                    </a:cubicBezTo>
                    <a:cubicBezTo>
                      <a:pt x="19" y="28"/>
                      <a:pt x="19" y="26"/>
                      <a:pt x="20" y="23"/>
                    </a:cubicBezTo>
                    <a:lnTo>
                      <a:pt x="20" y="21"/>
                    </a:ln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99" name="Freeform 11"/>
              <p:cNvSpPr>
                <a:spLocks/>
              </p:cNvSpPr>
              <p:nvPr/>
            </p:nvSpPr>
            <p:spPr bwMode="auto">
              <a:xfrm>
                <a:off x="4838700" y="1300163"/>
                <a:ext cx="77788" cy="204788"/>
              </a:xfrm>
              <a:custGeom>
                <a:avLst/>
                <a:gdLst>
                  <a:gd name="T0" fmla="*/ 0 w 21"/>
                  <a:gd name="T1" fmla="*/ 21 h 54"/>
                  <a:gd name="T2" fmla="*/ 2 w 21"/>
                  <a:gd name="T3" fmla="*/ 13 h 54"/>
                  <a:gd name="T4" fmla="*/ 6 w 21"/>
                  <a:gd name="T5" fmla="*/ 13 h 54"/>
                  <a:gd name="T6" fmla="*/ 7 w 21"/>
                  <a:gd name="T7" fmla="*/ 7 h 54"/>
                  <a:gd name="T8" fmla="*/ 18 w 21"/>
                  <a:gd name="T9" fmla="*/ 0 h 54"/>
                  <a:gd name="T10" fmla="*/ 15 w 21"/>
                  <a:gd name="T11" fmla="*/ 13 h 54"/>
                  <a:gd name="T12" fmla="*/ 21 w 21"/>
                  <a:gd name="T13" fmla="*/ 13 h 54"/>
                  <a:gd name="T14" fmla="*/ 19 w 21"/>
                  <a:gd name="T15" fmla="*/ 21 h 54"/>
                  <a:gd name="T16" fmla="*/ 14 w 21"/>
                  <a:gd name="T17" fmla="*/ 21 h 54"/>
                  <a:gd name="T18" fmla="*/ 11 w 21"/>
                  <a:gd name="T19" fmla="*/ 38 h 54"/>
                  <a:gd name="T20" fmla="*/ 10 w 21"/>
                  <a:gd name="T21" fmla="*/ 43 h 54"/>
                  <a:gd name="T22" fmla="*/ 10 w 21"/>
                  <a:gd name="T23" fmla="*/ 45 h 54"/>
                  <a:gd name="T24" fmla="*/ 13 w 21"/>
                  <a:gd name="T25" fmla="*/ 46 h 54"/>
                  <a:gd name="T26" fmla="*/ 16 w 21"/>
                  <a:gd name="T27" fmla="*/ 45 h 54"/>
                  <a:gd name="T28" fmla="*/ 14 w 21"/>
                  <a:gd name="T29" fmla="*/ 53 h 54"/>
                  <a:gd name="T30" fmla="*/ 10 w 21"/>
                  <a:gd name="T31" fmla="*/ 54 h 54"/>
                  <a:gd name="T32" fmla="*/ 3 w 21"/>
                  <a:gd name="T33" fmla="*/ 52 h 54"/>
                  <a:gd name="T34" fmla="*/ 0 w 21"/>
                  <a:gd name="T35" fmla="*/ 46 h 54"/>
                  <a:gd name="T36" fmla="*/ 2 w 21"/>
                  <a:gd name="T37" fmla="*/ 37 h 54"/>
                  <a:gd name="T38" fmla="*/ 5 w 21"/>
                  <a:gd name="T39" fmla="*/ 21 h 54"/>
                  <a:gd name="T40" fmla="*/ 0 w 21"/>
                  <a:gd name="T41"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54">
                    <a:moveTo>
                      <a:pt x="0" y="21"/>
                    </a:moveTo>
                    <a:cubicBezTo>
                      <a:pt x="2" y="13"/>
                      <a:pt x="2" y="13"/>
                      <a:pt x="2" y="13"/>
                    </a:cubicBezTo>
                    <a:cubicBezTo>
                      <a:pt x="6" y="13"/>
                      <a:pt x="6" y="13"/>
                      <a:pt x="6" y="13"/>
                    </a:cubicBezTo>
                    <a:cubicBezTo>
                      <a:pt x="7" y="7"/>
                      <a:pt x="7" y="7"/>
                      <a:pt x="7" y="7"/>
                    </a:cubicBezTo>
                    <a:cubicBezTo>
                      <a:pt x="18" y="0"/>
                      <a:pt x="18" y="0"/>
                      <a:pt x="18" y="0"/>
                    </a:cubicBezTo>
                    <a:cubicBezTo>
                      <a:pt x="15" y="13"/>
                      <a:pt x="15" y="13"/>
                      <a:pt x="15" y="13"/>
                    </a:cubicBezTo>
                    <a:cubicBezTo>
                      <a:pt x="21" y="13"/>
                      <a:pt x="21" y="13"/>
                      <a:pt x="21" y="13"/>
                    </a:cubicBezTo>
                    <a:cubicBezTo>
                      <a:pt x="19" y="21"/>
                      <a:pt x="19" y="21"/>
                      <a:pt x="19" y="21"/>
                    </a:cubicBezTo>
                    <a:cubicBezTo>
                      <a:pt x="14" y="21"/>
                      <a:pt x="14" y="21"/>
                      <a:pt x="14" y="21"/>
                    </a:cubicBezTo>
                    <a:cubicBezTo>
                      <a:pt x="11" y="38"/>
                      <a:pt x="11" y="38"/>
                      <a:pt x="11" y="38"/>
                    </a:cubicBezTo>
                    <a:cubicBezTo>
                      <a:pt x="10" y="41"/>
                      <a:pt x="10" y="42"/>
                      <a:pt x="10" y="43"/>
                    </a:cubicBezTo>
                    <a:cubicBezTo>
                      <a:pt x="10" y="44"/>
                      <a:pt x="10" y="44"/>
                      <a:pt x="10" y="45"/>
                    </a:cubicBezTo>
                    <a:cubicBezTo>
                      <a:pt x="11" y="45"/>
                      <a:pt x="12" y="46"/>
                      <a:pt x="13" y="46"/>
                    </a:cubicBezTo>
                    <a:cubicBezTo>
                      <a:pt x="13" y="46"/>
                      <a:pt x="14" y="45"/>
                      <a:pt x="16" y="45"/>
                    </a:cubicBezTo>
                    <a:cubicBezTo>
                      <a:pt x="14" y="53"/>
                      <a:pt x="14" y="53"/>
                      <a:pt x="14" y="53"/>
                    </a:cubicBezTo>
                    <a:cubicBezTo>
                      <a:pt x="13" y="53"/>
                      <a:pt x="11" y="54"/>
                      <a:pt x="10" y="54"/>
                    </a:cubicBezTo>
                    <a:cubicBezTo>
                      <a:pt x="7" y="54"/>
                      <a:pt x="4" y="53"/>
                      <a:pt x="3" y="52"/>
                    </a:cubicBezTo>
                    <a:cubicBezTo>
                      <a:pt x="1" y="50"/>
                      <a:pt x="0" y="48"/>
                      <a:pt x="0" y="46"/>
                    </a:cubicBezTo>
                    <a:cubicBezTo>
                      <a:pt x="0" y="44"/>
                      <a:pt x="1" y="41"/>
                      <a:pt x="2" y="37"/>
                    </a:cubicBezTo>
                    <a:cubicBezTo>
                      <a:pt x="5" y="21"/>
                      <a:pt x="5" y="21"/>
                      <a:pt x="5" y="21"/>
                    </a:cubicBezTo>
                    <a:lnTo>
                      <a:pt x="0" y="21"/>
                    </a:ln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00" name="Freeform 12"/>
              <p:cNvSpPr>
                <a:spLocks noEditPoints="1"/>
              </p:cNvSpPr>
              <p:nvPr/>
            </p:nvSpPr>
            <p:spPr bwMode="auto">
              <a:xfrm>
                <a:off x="4910138" y="1296988"/>
                <a:ext cx="69850" cy="204788"/>
              </a:xfrm>
              <a:custGeom>
                <a:avLst/>
                <a:gdLst>
                  <a:gd name="T0" fmla="*/ 16 w 44"/>
                  <a:gd name="T1" fmla="*/ 33 h 129"/>
                  <a:gd name="T2" fmla="*/ 37 w 44"/>
                  <a:gd name="T3" fmla="*/ 33 h 129"/>
                  <a:gd name="T4" fmla="*/ 21 w 44"/>
                  <a:gd name="T5" fmla="*/ 129 h 129"/>
                  <a:gd name="T6" fmla="*/ 0 w 44"/>
                  <a:gd name="T7" fmla="*/ 129 h 129"/>
                  <a:gd name="T8" fmla="*/ 16 w 44"/>
                  <a:gd name="T9" fmla="*/ 33 h 129"/>
                  <a:gd name="T10" fmla="*/ 23 w 44"/>
                  <a:gd name="T11" fmla="*/ 0 h 129"/>
                  <a:gd name="T12" fmla="*/ 44 w 44"/>
                  <a:gd name="T13" fmla="*/ 0 h 129"/>
                  <a:gd name="T14" fmla="*/ 40 w 44"/>
                  <a:gd name="T15" fmla="*/ 21 h 129"/>
                  <a:gd name="T16" fmla="*/ 18 w 44"/>
                  <a:gd name="T17" fmla="*/ 21 h 129"/>
                  <a:gd name="T18" fmla="*/ 23 w 44"/>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29">
                    <a:moveTo>
                      <a:pt x="16" y="33"/>
                    </a:moveTo>
                    <a:lnTo>
                      <a:pt x="37" y="33"/>
                    </a:lnTo>
                    <a:lnTo>
                      <a:pt x="21" y="129"/>
                    </a:lnTo>
                    <a:lnTo>
                      <a:pt x="0" y="129"/>
                    </a:lnTo>
                    <a:lnTo>
                      <a:pt x="16" y="33"/>
                    </a:lnTo>
                    <a:close/>
                    <a:moveTo>
                      <a:pt x="23" y="0"/>
                    </a:moveTo>
                    <a:lnTo>
                      <a:pt x="44" y="0"/>
                    </a:lnTo>
                    <a:lnTo>
                      <a:pt x="40" y="21"/>
                    </a:lnTo>
                    <a:lnTo>
                      <a:pt x="18" y="21"/>
                    </a:lnTo>
                    <a:lnTo>
                      <a:pt x="23" y="0"/>
                    </a:ln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01" name="Freeform 13"/>
              <p:cNvSpPr>
                <a:spLocks noEditPoints="1"/>
              </p:cNvSpPr>
              <p:nvPr/>
            </p:nvSpPr>
            <p:spPr bwMode="auto">
              <a:xfrm>
                <a:off x="4979988" y="1349375"/>
                <a:ext cx="128588" cy="155575"/>
              </a:xfrm>
              <a:custGeom>
                <a:avLst/>
                <a:gdLst>
                  <a:gd name="T0" fmla="*/ 0 w 34"/>
                  <a:gd name="T1" fmla="*/ 23 h 41"/>
                  <a:gd name="T2" fmla="*/ 4 w 34"/>
                  <a:gd name="T3" fmla="*/ 7 h 41"/>
                  <a:gd name="T4" fmla="*/ 19 w 34"/>
                  <a:gd name="T5" fmla="*/ 0 h 41"/>
                  <a:gd name="T6" fmla="*/ 30 w 34"/>
                  <a:gd name="T7" fmla="*/ 4 h 41"/>
                  <a:gd name="T8" fmla="*/ 34 w 34"/>
                  <a:gd name="T9" fmla="*/ 17 h 41"/>
                  <a:gd name="T10" fmla="*/ 29 w 34"/>
                  <a:gd name="T11" fmla="*/ 34 h 41"/>
                  <a:gd name="T12" fmla="*/ 15 w 34"/>
                  <a:gd name="T13" fmla="*/ 41 h 41"/>
                  <a:gd name="T14" fmla="*/ 4 w 34"/>
                  <a:gd name="T15" fmla="*/ 36 h 41"/>
                  <a:gd name="T16" fmla="*/ 0 w 34"/>
                  <a:gd name="T17" fmla="*/ 23 h 41"/>
                  <a:gd name="T18" fmla="*/ 25 w 34"/>
                  <a:gd name="T19" fmla="*/ 16 h 41"/>
                  <a:gd name="T20" fmla="*/ 23 w 34"/>
                  <a:gd name="T21" fmla="*/ 10 h 41"/>
                  <a:gd name="T22" fmla="*/ 19 w 34"/>
                  <a:gd name="T23" fmla="*/ 8 h 41"/>
                  <a:gd name="T24" fmla="*/ 14 w 34"/>
                  <a:gd name="T25" fmla="*/ 9 h 41"/>
                  <a:gd name="T26" fmla="*/ 10 w 34"/>
                  <a:gd name="T27" fmla="*/ 15 h 41"/>
                  <a:gd name="T28" fmla="*/ 9 w 34"/>
                  <a:gd name="T29" fmla="*/ 23 h 41"/>
                  <a:gd name="T30" fmla="*/ 11 w 34"/>
                  <a:gd name="T31" fmla="*/ 30 h 41"/>
                  <a:gd name="T32" fmla="*/ 15 w 34"/>
                  <a:gd name="T33" fmla="*/ 32 h 41"/>
                  <a:gd name="T34" fmla="*/ 22 w 34"/>
                  <a:gd name="T35" fmla="*/ 29 h 41"/>
                  <a:gd name="T36" fmla="*/ 25 w 34"/>
                  <a:gd name="T3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1">
                    <a:moveTo>
                      <a:pt x="0" y="23"/>
                    </a:moveTo>
                    <a:cubicBezTo>
                      <a:pt x="0" y="17"/>
                      <a:pt x="1" y="12"/>
                      <a:pt x="4" y="7"/>
                    </a:cubicBezTo>
                    <a:cubicBezTo>
                      <a:pt x="8" y="2"/>
                      <a:pt x="12" y="0"/>
                      <a:pt x="19" y="0"/>
                    </a:cubicBezTo>
                    <a:cubicBezTo>
                      <a:pt x="23" y="0"/>
                      <a:pt x="27" y="1"/>
                      <a:pt x="30" y="4"/>
                    </a:cubicBezTo>
                    <a:cubicBezTo>
                      <a:pt x="33" y="7"/>
                      <a:pt x="34" y="12"/>
                      <a:pt x="34" y="17"/>
                    </a:cubicBezTo>
                    <a:cubicBezTo>
                      <a:pt x="34" y="24"/>
                      <a:pt x="32" y="29"/>
                      <a:pt x="29" y="34"/>
                    </a:cubicBezTo>
                    <a:cubicBezTo>
                      <a:pt x="25" y="38"/>
                      <a:pt x="21" y="41"/>
                      <a:pt x="15" y="41"/>
                    </a:cubicBezTo>
                    <a:cubicBezTo>
                      <a:pt x="11" y="41"/>
                      <a:pt x="7" y="39"/>
                      <a:pt x="4" y="36"/>
                    </a:cubicBezTo>
                    <a:cubicBezTo>
                      <a:pt x="1" y="33"/>
                      <a:pt x="0" y="29"/>
                      <a:pt x="0" y="23"/>
                    </a:cubicBezTo>
                    <a:close/>
                    <a:moveTo>
                      <a:pt x="25" y="16"/>
                    </a:moveTo>
                    <a:cubicBezTo>
                      <a:pt x="25" y="13"/>
                      <a:pt x="25" y="11"/>
                      <a:pt x="23" y="10"/>
                    </a:cubicBezTo>
                    <a:cubicBezTo>
                      <a:pt x="22" y="8"/>
                      <a:pt x="20" y="8"/>
                      <a:pt x="19" y="8"/>
                    </a:cubicBezTo>
                    <a:cubicBezTo>
                      <a:pt x="17" y="8"/>
                      <a:pt x="15" y="8"/>
                      <a:pt x="14" y="9"/>
                    </a:cubicBezTo>
                    <a:cubicBezTo>
                      <a:pt x="13" y="10"/>
                      <a:pt x="11" y="12"/>
                      <a:pt x="10" y="15"/>
                    </a:cubicBezTo>
                    <a:cubicBezTo>
                      <a:pt x="9" y="18"/>
                      <a:pt x="9" y="20"/>
                      <a:pt x="9" y="23"/>
                    </a:cubicBezTo>
                    <a:cubicBezTo>
                      <a:pt x="9" y="26"/>
                      <a:pt x="9" y="28"/>
                      <a:pt x="11" y="30"/>
                    </a:cubicBezTo>
                    <a:cubicBezTo>
                      <a:pt x="12" y="32"/>
                      <a:pt x="14" y="32"/>
                      <a:pt x="15" y="32"/>
                    </a:cubicBezTo>
                    <a:cubicBezTo>
                      <a:pt x="18" y="32"/>
                      <a:pt x="20" y="31"/>
                      <a:pt x="22" y="29"/>
                    </a:cubicBezTo>
                    <a:cubicBezTo>
                      <a:pt x="24" y="25"/>
                      <a:pt x="25" y="21"/>
                      <a:pt x="25" y="16"/>
                    </a:cubicBez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02" name="Freeform 14"/>
              <p:cNvSpPr>
                <a:spLocks/>
              </p:cNvSpPr>
              <p:nvPr/>
            </p:nvSpPr>
            <p:spPr bwMode="auto">
              <a:xfrm>
                <a:off x="5119688" y="1349375"/>
                <a:ext cx="131763" cy="152400"/>
              </a:xfrm>
              <a:custGeom>
                <a:avLst/>
                <a:gdLst>
                  <a:gd name="T0" fmla="*/ 7 w 35"/>
                  <a:gd name="T1" fmla="*/ 0 h 40"/>
                  <a:gd name="T2" fmla="*/ 15 w 35"/>
                  <a:gd name="T3" fmla="*/ 0 h 40"/>
                  <a:gd name="T4" fmla="*/ 14 w 35"/>
                  <a:gd name="T5" fmla="*/ 6 h 40"/>
                  <a:gd name="T6" fmla="*/ 20 w 35"/>
                  <a:gd name="T7" fmla="*/ 1 h 40"/>
                  <a:gd name="T8" fmla="*/ 26 w 35"/>
                  <a:gd name="T9" fmla="*/ 0 h 40"/>
                  <a:gd name="T10" fmla="*/ 32 w 35"/>
                  <a:gd name="T11" fmla="*/ 2 h 40"/>
                  <a:gd name="T12" fmla="*/ 35 w 35"/>
                  <a:gd name="T13" fmla="*/ 10 h 40"/>
                  <a:gd name="T14" fmla="*/ 34 w 35"/>
                  <a:gd name="T15" fmla="*/ 17 h 40"/>
                  <a:gd name="T16" fmla="*/ 30 w 35"/>
                  <a:gd name="T17" fmla="*/ 40 h 40"/>
                  <a:gd name="T18" fmla="*/ 21 w 35"/>
                  <a:gd name="T19" fmla="*/ 40 h 40"/>
                  <a:gd name="T20" fmla="*/ 25 w 35"/>
                  <a:gd name="T21" fmla="*/ 17 h 40"/>
                  <a:gd name="T22" fmla="*/ 26 w 35"/>
                  <a:gd name="T23" fmla="*/ 12 h 40"/>
                  <a:gd name="T24" fmla="*/ 25 w 35"/>
                  <a:gd name="T25" fmla="*/ 8 h 40"/>
                  <a:gd name="T26" fmla="*/ 22 w 35"/>
                  <a:gd name="T27" fmla="*/ 7 h 40"/>
                  <a:gd name="T28" fmla="*/ 18 w 35"/>
                  <a:gd name="T29" fmla="*/ 9 h 40"/>
                  <a:gd name="T30" fmla="*/ 14 w 35"/>
                  <a:gd name="T31" fmla="*/ 13 h 40"/>
                  <a:gd name="T32" fmla="*/ 11 w 35"/>
                  <a:gd name="T33" fmla="*/ 24 h 40"/>
                  <a:gd name="T34" fmla="*/ 9 w 35"/>
                  <a:gd name="T35" fmla="*/ 40 h 40"/>
                  <a:gd name="T36" fmla="*/ 0 w 35"/>
                  <a:gd name="T37" fmla="*/ 40 h 40"/>
                  <a:gd name="T38" fmla="*/ 7 w 3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40">
                    <a:moveTo>
                      <a:pt x="7" y="0"/>
                    </a:moveTo>
                    <a:cubicBezTo>
                      <a:pt x="15" y="0"/>
                      <a:pt x="15" y="0"/>
                      <a:pt x="15" y="0"/>
                    </a:cubicBezTo>
                    <a:cubicBezTo>
                      <a:pt x="14" y="6"/>
                      <a:pt x="14" y="6"/>
                      <a:pt x="14" y="6"/>
                    </a:cubicBezTo>
                    <a:cubicBezTo>
                      <a:pt x="16" y="3"/>
                      <a:pt x="18" y="2"/>
                      <a:pt x="20" y="1"/>
                    </a:cubicBezTo>
                    <a:cubicBezTo>
                      <a:pt x="22" y="0"/>
                      <a:pt x="24" y="0"/>
                      <a:pt x="26" y="0"/>
                    </a:cubicBezTo>
                    <a:cubicBezTo>
                      <a:pt x="28" y="0"/>
                      <a:pt x="31" y="0"/>
                      <a:pt x="32" y="2"/>
                    </a:cubicBezTo>
                    <a:cubicBezTo>
                      <a:pt x="34" y="4"/>
                      <a:pt x="35" y="7"/>
                      <a:pt x="35" y="10"/>
                    </a:cubicBezTo>
                    <a:cubicBezTo>
                      <a:pt x="35" y="11"/>
                      <a:pt x="34" y="14"/>
                      <a:pt x="34" y="17"/>
                    </a:cubicBezTo>
                    <a:cubicBezTo>
                      <a:pt x="30" y="40"/>
                      <a:pt x="30" y="40"/>
                      <a:pt x="30" y="40"/>
                    </a:cubicBezTo>
                    <a:cubicBezTo>
                      <a:pt x="21" y="40"/>
                      <a:pt x="21" y="40"/>
                      <a:pt x="21" y="40"/>
                    </a:cubicBezTo>
                    <a:cubicBezTo>
                      <a:pt x="25" y="17"/>
                      <a:pt x="25" y="17"/>
                      <a:pt x="25" y="17"/>
                    </a:cubicBezTo>
                    <a:cubicBezTo>
                      <a:pt x="25" y="14"/>
                      <a:pt x="26" y="12"/>
                      <a:pt x="26" y="12"/>
                    </a:cubicBezTo>
                    <a:cubicBezTo>
                      <a:pt x="26" y="10"/>
                      <a:pt x="25" y="9"/>
                      <a:pt x="25" y="8"/>
                    </a:cubicBezTo>
                    <a:cubicBezTo>
                      <a:pt x="24" y="8"/>
                      <a:pt x="23" y="7"/>
                      <a:pt x="22" y="7"/>
                    </a:cubicBezTo>
                    <a:cubicBezTo>
                      <a:pt x="21" y="7"/>
                      <a:pt x="19" y="8"/>
                      <a:pt x="18" y="9"/>
                    </a:cubicBezTo>
                    <a:cubicBezTo>
                      <a:pt x="16" y="10"/>
                      <a:pt x="15" y="11"/>
                      <a:pt x="14" y="13"/>
                    </a:cubicBezTo>
                    <a:cubicBezTo>
                      <a:pt x="13" y="15"/>
                      <a:pt x="12" y="19"/>
                      <a:pt x="11" y="24"/>
                    </a:cubicBezTo>
                    <a:cubicBezTo>
                      <a:pt x="9" y="40"/>
                      <a:pt x="9" y="40"/>
                      <a:pt x="9" y="40"/>
                    </a:cubicBezTo>
                    <a:cubicBezTo>
                      <a:pt x="0" y="40"/>
                      <a:pt x="0" y="40"/>
                      <a:pt x="0" y="40"/>
                    </a:cubicBezTo>
                    <a:lnTo>
                      <a:pt x="7" y="0"/>
                    </a:ln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03" name="Freeform 15"/>
              <p:cNvSpPr>
                <a:spLocks noEditPoints="1"/>
              </p:cNvSpPr>
              <p:nvPr/>
            </p:nvSpPr>
            <p:spPr bwMode="auto">
              <a:xfrm>
                <a:off x="5262563" y="1349375"/>
                <a:ext cx="115888" cy="155575"/>
              </a:xfrm>
              <a:custGeom>
                <a:avLst/>
                <a:gdLst>
                  <a:gd name="T0" fmla="*/ 12 w 31"/>
                  <a:gd name="T1" fmla="*/ 12 h 41"/>
                  <a:gd name="T2" fmla="*/ 4 w 31"/>
                  <a:gd name="T3" fmla="*/ 11 h 41"/>
                  <a:gd name="T4" fmla="*/ 9 w 31"/>
                  <a:gd name="T5" fmla="*/ 2 h 41"/>
                  <a:gd name="T6" fmla="*/ 19 w 31"/>
                  <a:gd name="T7" fmla="*/ 0 h 41"/>
                  <a:gd name="T8" fmla="*/ 28 w 31"/>
                  <a:gd name="T9" fmla="*/ 3 h 41"/>
                  <a:gd name="T10" fmla="*/ 31 w 31"/>
                  <a:gd name="T11" fmla="*/ 10 h 41"/>
                  <a:gd name="T12" fmla="*/ 31 w 31"/>
                  <a:gd name="T13" fmla="*/ 14 h 41"/>
                  <a:gd name="T14" fmla="*/ 29 w 31"/>
                  <a:gd name="T15" fmla="*/ 24 h 41"/>
                  <a:gd name="T16" fmla="*/ 27 w 31"/>
                  <a:gd name="T17" fmla="*/ 34 h 41"/>
                  <a:gd name="T18" fmla="*/ 28 w 31"/>
                  <a:gd name="T19" fmla="*/ 40 h 41"/>
                  <a:gd name="T20" fmla="*/ 19 w 31"/>
                  <a:gd name="T21" fmla="*/ 40 h 41"/>
                  <a:gd name="T22" fmla="*/ 19 w 31"/>
                  <a:gd name="T23" fmla="*/ 35 h 41"/>
                  <a:gd name="T24" fmla="*/ 14 w 31"/>
                  <a:gd name="T25" fmla="*/ 39 h 41"/>
                  <a:gd name="T26" fmla="*/ 9 w 31"/>
                  <a:gd name="T27" fmla="*/ 41 h 41"/>
                  <a:gd name="T28" fmla="*/ 3 w 31"/>
                  <a:gd name="T29" fmla="*/ 38 h 41"/>
                  <a:gd name="T30" fmla="*/ 0 w 31"/>
                  <a:gd name="T31" fmla="*/ 29 h 41"/>
                  <a:gd name="T32" fmla="*/ 3 w 31"/>
                  <a:gd name="T33" fmla="*/ 20 h 41"/>
                  <a:gd name="T34" fmla="*/ 14 w 31"/>
                  <a:gd name="T35" fmla="*/ 16 h 41"/>
                  <a:gd name="T36" fmla="*/ 22 w 31"/>
                  <a:gd name="T37" fmla="*/ 15 h 41"/>
                  <a:gd name="T38" fmla="*/ 23 w 31"/>
                  <a:gd name="T39" fmla="*/ 11 h 41"/>
                  <a:gd name="T40" fmla="*/ 22 w 31"/>
                  <a:gd name="T41" fmla="*/ 8 h 41"/>
                  <a:gd name="T42" fmla="*/ 18 w 31"/>
                  <a:gd name="T43" fmla="*/ 7 h 41"/>
                  <a:gd name="T44" fmla="*/ 12 w 31"/>
                  <a:gd name="T45" fmla="*/ 12 h 41"/>
                  <a:gd name="T46" fmla="*/ 21 w 31"/>
                  <a:gd name="T47" fmla="*/ 21 h 41"/>
                  <a:gd name="T48" fmla="*/ 18 w 31"/>
                  <a:gd name="T49" fmla="*/ 22 h 41"/>
                  <a:gd name="T50" fmla="*/ 10 w 31"/>
                  <a:gd name="T51" fmla="*/ 24 h 41"/>
                  <a:gd name="T52" fmla="*/ 9 w 31"/>
                  <a:gd name="T53" fmla="*/ 28 h 41"/>
                  <a:gd name="T54" fmla="*/ 10 w 31"/>
                  <a:gd name="T55" fmla="*/ 31 h 41"/>
                  <a:gd name="T56" fmla="*/ 12 w 31"/>
                  <a:gd name="T57" fmla="*/ 33 h 41"/>
                  <a:gd name="T58" fmla="*/ 16 w 31"/>
                  <a:gd name="T59" fmla="*/ 32 h 41"/>
                  <a:gd name="T60" fmla="*/ 18 w 31"/>
                  <a:gd name="T61" fmla="*/ 29 h 41"/>
                  <a:gd name="T62" fmla="*/ 20 w 31"/>
                  <a:gd name="T63" fmla="*/ 23 h 41"/>
                  <a:gd name="T64" fmla="*/ 21 w 31"/>
                  <a:gd name="T6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41">
                    <a:moveTo>
                      <a:pt x="12" y="12"/>
                    </a:moveTo>
                    <a:cubicBezTo>
                      <a:pt x="4" y="11"/>
                      <a:pt x="4" y="11"/>
                      <a:pt x="4" y="11"/>
                    </a:cubicBezTo>
                    <a:cubicBezTo>
                      <a:pt x="5" y="7"/>
                      <a:pt x="7" y="4"/>
                      <a:pt x="9" y="2"/>
                    </a:cubicBezTo>
                    <a:cubicBezTo>
                      <a:pt x="12" y="1"/>
                      <a:pt x="15" y="0"/>
                      <a:pt x="19" y="0"/>
                    </a:cubicBezTo>
                    <a:cubicBezTo>
                      <a:pt x="23" y="0"/>
                      <a:pt x="26" y="1"/>
                      <a:pt x="28" y="3"/>
                    </a:cubicBezTo>
                    <a:cubicBezTo>
                      <a:pt x="30" y="4"/>
                      <a:pt x="31" y="7"/>
                      <a:pt x="31" y="10"/>
                    </a:cubicBezTo>
                    <a:cubicBezTo>
                      <a:pt x="31" y="11"/>
                      <a:pt x="31" y="13"/>
                      <a:pt x="31" y="14"/>
                    </a:cubicBezTo>
                    <a:cubicBezTo>
                      <a:pt x="31" y="15"/>
                      <a:pt x="30" y="19"/>
                      <a:pt x="29" y="24"/>
                    </a:cubicBezTo>
                    <a:cubicBezTo>
                      <a:pt x="28" y="29"/>
                      <a:pt x="27" y="32"/>
                      <a:pt x="27" y="34"/>
                    </a:cubicBezTo>
                    <a:cubicBezTo>
                      <a:pt x="27" y="36"/>
                      <a:pt x="27" y="38"/>
                      <a:pt x="28" y="40"/>
                    </a:cubicBezTo>
                    <a:cubicBezTo>
                      <a:pt x="19" y="40"/>
                      <a:pt x="19" y="40"/>
                      <a:pt x="19" y="40"/>
                    </a:cubicBezTo>
                    <a:cubicBezTo>
                      <a:pt x="19" y="38"/>
                      <a:pt x="19" y="37"/>
                      <a:pt x="19" y="35"/>
                    </a:cubicBezTo>
                    <a:cubicBezTo>
                      <a:pt x="17" y="37"/>
                      <a:pt x="16" y="38"/>
                      <a:pt x="14" y="39"/>
                    </a:cubicBezTo>
                    <a:cubicBezTo>
                      <a:pt x="13" y="40"/>
                      <a:pt x="11" y="41"/>
                      <a:pt x="9" y="41"/>
                    </a:cubicBezTo>
                    <a:cubicBezTo>
                      <a:pt x="7" y="41"/>
                      <a:pt x="5" y="40"/>
                      <a:pt x="3" y="38"/>
                    </a:cubicBezTo>
                    <a:cubicBezTo>
                      <a:pt x="1" y="35"/>
                      <a:pt x="0" y="33"/>
                      <a:pt x="0" y="29"/>
                    </a:cubicBezTo>
                    <a:cubicBezTo>
                      <a:pt x="0" y="25"/>
                      <a:pt x="1" y="22"/>
                      <a:pt x="3" y="20"/>
                    </a:cubicBezTo>
                    <a:cubicBezTo>
                      <a:pt x="5" y="18"/>
                      <a:pt x="9" y="17"/>
                      <a:pt x="14" y="16"/>
                    </a:cubicBezTo>
                    <a:cubicBezTo>
                      <a:pt x="18" y="16"/>
                      <a:pt x="21" y="15"/>
                      <a:pt x="22" y="15"/>
                    </a:cubicBezTo>
                    <a:cubicBezTo>
                      <a:pt x="23" y="13"/>
                      <a:pt x="23" y="12"/>
                      <a:pt x="23" y="11"/>
                    </a:cubicBezTo>
                    <a:cubicBezTo>
                      <a:pt x="23" y="10"/>
                      <a:pt x="22" y="9"/>
                      <a:pt x="22" y="8"/>
                    </a:cubicBezTo>
                    <a:cubicBezTo>
                      <a:pt x="21" y="8"/>
                      <a:pt x="20" y="7"/>
                      <a:pt x="18" y="7"/>
                    </a:cubicBezTo>
                    <a:cubicBezTo>
                      <a:pt x="15" y="7"/>
                      <a:pt x="13" y="9"/>
                      <a:pt x="12" y="12"/>
                    </a:cubicBezTo>
                    <a:close/>
                    <a:moveTo>
                      <a:pt x="21" y="21"/>
                    </a:moveTo>
                    <a:cubicBezTo>
                      <a:pt x="20" y="22"/>
                      <a:pt x="19" y="22"/>
                      <a:pt x="18" y="22"/>
                    </a:cubicBezTo>
                    <a:cubicBezTo>
                      <a:pt x="14" y="23"/>
                      <a:pt x="12" y="23"/>
                      <a:pt x="10" y="24"/>
                    </a:cubicBezTo>
                    <a:cubicBezTo>
                      <a:pt x="9" y="25"/>
                      <a:pt x="9" y="27"/>
                      <a:pt x="9" y="28"/>
                    </a:cubicBezTo>
                    <a:cubicBezTo>
                      <a:pt x="9" y="30"/>
                      <a:pt x="9" y="31"/>
                      <a:pt x="10" y="31"/>
                    </a:cubicBezTo>
                    <a:cubicBezTo>
                      <a:pt x="10" y="32"/>
                      <a:pt x="11" y="33"/>
                      <a:pt x="12" y="33"/>
                    </a:cubicBezTo>
                    <a:cubicBezTo>
                      <a:pt x="14" y="33"/>
                      <a:pt x="15" y="32"/>
                      <a:pt x="16" y="32"/>
                    </a:cubicBezTo>
                    <a:cubicBezTo>
                      <a:pt x="17" y="31"/>
                      <a:pt x="18" y="30"/>
                      <a:pt x="18" y="29"/>
                    </a:cubicBezTo>
                    <a:cubicBezTo>
                      <a:pt x="19" y="28"/>
                      <a:pt x="20" y="26"/>
                      <a:pt x="20" y="23"/>
                    </a:cubicBezTo>
                    <a:lnTo>
                      <a:pt x="21" y="21"/>
                    </a:ln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04" name="Freeform 16"/>
              <p:cNvSpPr>
                <a:spLocks/>
              </p:cNvSpPr>
              <p:nvPr/>
            </p:nvSpPr>
            <p:spPr bwMode="auto">
              <a:xfrm>
                <a:off x="5394325" y="1296988"/>
                <a:ext cx="66675" cy="204788"/>
              </a:xfrm>
              <a:custGeom>
                <a:avLst/>
                <a:gdLst>
                  <a:gd name="T0" fmla="*/ 0 w 42"/>
                  <a:gd name="T1" fmla="*/ 129 h 129"/>
                  <a:gd name="T2" fmla="*/ 21 w 42"/>
                  <a:gd name="T3" fmla="*/ 0 h 129"/>
                  <a:gd name="T4" fmla="*/ 42 w 42"/>
                  <a:gd name="T5" fmla="*/ 0 h 129"/>
                  <a:gd name="T6" fmla="*/ 21 w 42"/>
                  <a:gd name="T7" fmla="*/ 129 h 129"/>
                  <a:gd name="T8" fmla="*/ 0 w 42"/>
                  <a:gd name="T9" fmla="*/ 129 h 129"/>
                </a:gdLst>
                <a:ahLst/>
                <a:cxnLst>
                  <a:cxn ang="0">
                    <a:pos x="T0" y="T1"/>
                  </a:cxn>
                  <a:cxn ang="0">
                    <a:pos x="T2" y="T3"/>
                  </a:cxn>
                  <a:cxn ang="0">
                    <a:pos x="T4" y="T5"/>
                  </a:cxn>
                  <a:cxn ang="0">
                    <a:pos x="T6" y="T7"/>
                  </a:cxn>
                  <a:cxn ang="0">
                    <a:pos x="T8" y="T9"/>
                  </a:cxn>
                </a:cxnLst>
                <a:rect l="0" t="0" r="r" b="b"/>
                <a:pathLst>
                  <a:path w="42" h="129">
                    <a:moveTo>
                      <a:pt x="0" y="129"/>
                    </a:moveTo>
                    <a:lnTo>
                      <a:pt x="21" y="0"/>
                    </a:lnTo>
                    <a:lnTo>
                      <a:pt x="42" y="0"/>
                    </a:lnTo>
                    <a:lnTo>
                      <a:pt x="21" y="129"/>
                    </a:lnTo>
                    <a:lnTo>
                      <a:pt x="0" y="129"/>
                    </a:ln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05" name="Freeform 17"/>
              <p:cNvSpPr>
                <a:spLocks/>
              </p:cNvSpPr>
              <p:nvPr/>
            </p:nvSpPr>
            <p:spPr bwMode="auto">
              <a:xfrm>
                <a:off x="5537200" y="1292225"/>
                <a:ext cx="157163" cy="212725"/>
              </a:xfrm>
              <a:custGeom>
                <a:avLst/>
                <a:gdLst>
                  <a:gd name="T0" fmla="*/ 30 w 42"/>
                  <a:gd name="T1" fmla="*/ 35 h 56"/>
                  <a:gd name="T2" fmla="*/ 39 w 42"/>
                  <a:gd name="T3" fmla="*/ 37 h 56"/>
                  <a:gd name="T4" fmla="*/ 31 w 42"/>
                  <a:gd name="T5" fmla="*/ 51 h 56"/>
                  <a:gd name="T6" fmla="*/ 18 w 42"/>
                  <a:gd name="T7" fmla="*/ 56 h 56"/>
                  <a:gd name="T8" fmla="*/ 5 w 42"/>
                  <a:gd name="T9" fmla="*/ 50 h 56"/>
                  <a:gd name="T10" fmla="*/ 0 w 42"/>
                  <a:gd name="T11" fmla="*/ 32 h 56"/>
                  <a:gd name="T12" fmla="*/ 4 w 42"/>
                  <a:gd name="T13" fmla="*/ 15 h 56"/>
                  <a:gd name="T14" fmla="*/ 13 w 42"/>
                  <a:gd name="T15" fmla="*/ 3 h 56"/>
                  <a:gd name="T16" fmla="*/ 24 w 42"/>
                  <a:gd name="T17" fmla="*/ 0 h 56"/>
                  <a:gd name="T18" fmla="*/ 36 w 42"/>
                  <a:gd name="T19" fmla="*/ 4 h 56"/>
                  <a:gd name="T20" fmla="*/ 42 w 42"/>
                  <a:gd name="T21" fmla="*/ 17 h 56"/>
                  <a:gd name="T22" fmla="*/ 33 w 42"/>
                  <a:gd name="T23" fmla="*/ 18 h 56"/>
                  <a:gd name="T24" fmla="*/ 30 w 42"/>
                  <a:gd name="T25" fmla="*/ 11 h 56"/>
                  <a:gd name="T26" fmla="*/ 24 w 42"/>
                  <a:gd name="T27" fmla="*/ 9 h 56"/>
                  <a:gd name="T28" fmla="*/ 17 w 42"/>
                  <a:gd name="T29" fmla="*/ 12 h 56"/>
                  <a:gd name="T30" fmla="*/ 12 w 42"/>
                  <a:gd name="T31" fmla="*/ 20 h 56"/>
                  <a:gd name="T32" fmla="*/ 10 w 42"/>
                  <a:gd name="T33" fmla="*/ 33 h 56"/>
                  <a:gd name="T34" fmla="*/ 12 w 42"/>
                  <a:gd name="T35" fmla="*/ 43 h 56"/>
                  <a:gd name="T36" fmla="*/ 19 w 42"/>
                  <a:gd name="T37" fmla="*/ 46 h 56"/>
                  <a:gd name="T38" fmla="*/ 25 w 42"/>
                  <a:gd name="T39" fmla="*/ 44 h 56"/>
                  <a:gd name="T40" fmla="*/ 30 w 42"/>
                  <a:gd name="T41" fmla="*/ 3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56">
                    <a:moveTo>
                      <a:pt x="30" y="35"/>
                    </a:moveTo>
                    <a:cubicBezTo>
                      <a:pt x="39" y="37"/>
                      <a:pt x="39" y="37"/>
                      <a:pt x="39" y="37"/>
                    </a:cubicBezTo>
                    <a:cubicBezTo>
                      <a:pt x="37" y="43"/>
                      <a:pt x="34" y="48"/>
                      <a:pt x="31" y="51"/>
                    </a:cubicBezTo>
                    <a:cubicBezTo>
                      <a:pt x="27" y="54"/>
                      <a:pt x="23" y="56"/>
                      <a:pt x="18" y="56"/>
                    </a:cubicBezTo>
                    <a:cubicBezTo>
                      <a:pt x="13" y="56"/>
                      <a:pt x="8" y="54"/>
                      <a:pt x="5" y="50"/>
                    </a:cubicBezTo>
                    <a:cubicBezTo>
                      <a:pt x="2" y="46"/>
                      <a:pt x="0" y="40"/>
                      <a:pt x="0" y="32"/>
                    </a:cubicBezTo>
                    <a:cubicBezTo>
                      <a:pt x="0" y="26"/>
                      <a:pt x="1" y="20"/>
                      <a:pt x="4" y="15"/>
                    </a:cubicBezTo>
                    <a:cubicBezTo>
                      <a:pt x="6" y="10"/>
                      <a:pt x="9" y="6"/>
                      <a:pt x="13" y="3"/>
                    </a:cubicBezTo>
                    <a:cubicBezTo>
                      <a:pt x="16" y="1"/>
                      <a:pt x="20" y="0"/>
                      <a:pt x="24" y="0"/>
                    </a:cubicBezTo>
                    <a:cubicBezTo>
                      <a:pt x="29" y="0"/>
                      <a:pt x="33" y="1"/>
                      <a:pt x="36" y="4"/>
                    </a:cubicBezTo>
                    <a:cubicBezTo>
                      <a:pt x="39" y="7"/>
                      <a:pt x="41" y="12"/>
                      <a:pt x="42" y="17"/>
                    </a:cubicBezTo>
                    <a:cubicBezTo>
                      <a:pt x="33" y="18"/>
                      <a:pt x="33" y="18"/>
                      <a:pt x="33" y="18"/>
                    </a:cubicBezTo>
                    <a:cubicBezTo>
                      <a:pt x="32" y="15"/>
                      <a:pt x="31" y="13"/>
                      <a:pt x="30" y="11"/>
                    </a:cubicBezTo>
                    <a:cubicBezTo>
                      <a:pt x="28" y="10"/>
                      <a:pt x="26" y="9"/>
                      <a:pt x="24" y="9"/>
                    </a:cubicBezTo>
                    <a:cubicBezTo>
                      <a:pt x="22" y="9"/>
                      <a:pt x="19" y="10"/>
                      <a:pt x="17" y="12"/>
                    </a:cubicBezTo>
                    <a:cubicBezTo>
                      <a:pt x="15" y="13"/>
                      <a:pt x="13" y="16"/>
                      <a:pt x="12" y="20"/>
                    </a:cubicBezTo>
                    <a:cubicBezTo>
                      <a:pt x="10" y="24"/>
                      <a:pt x="10" y="28"/>
                      <a:pt x="10" y="33"/>
                    </a:cubicBezTo>
                    <a:cubicBezTo>
                      <a:pt x="10" y="37"/>
                      <a:pt x="10" y="41"/>
                      <a:pt x="12" y="43"/>
                    </a:cubicBezTo>
                    <a:cubicBezTo>
                      <a:pt x="14" y="45"/>
                      <a:pt x="16" y="46"/>
                      <a:pt x="19" y="46"/>
                    </a:cubicBezTo>
                    <a:cubicBezTo>
                      <a:pt x="21" y="46"/>
                      <a:pt x="23" y="45"/>
                      <a:pt x="25" y="44"/>
                    </a:cubicBezTo>
                    <a:cubicBezTo>
                      <a:pt x="27" y="42"/>
                      <a:pt x="29" y="39"/>
                      <a:pt x="30" y="35"/>
                    </a:cubicBez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06" name="Freeform 18"/>
              <p:cNvSpPr>
                <a:spLocks/>
              </p:cNvSpPr>
              <p:nvPr/>
            </p:nvSpPr>
            <p:spPr bwMode="auto">
              <a:xfrm>
                <a:off x="5694363" y="1349375"/>
                <a:ext cx="104775" cy="152400"/>
              </a:xfrm>
              <a:custGeom>
                <a:avLst/>
                <a:gdLst>
                  <a:gd name="T0" fmla="*/ 7 w 28"/>
                  <a:gd name="T1" fmla="*/ 0 h 40"/>
                  <a:gd name="T2" fmla="*/ 15 w 28"/>
                  <a:gd name="T3" fmla="*/ 0 h 40"/>
                  <a:gd name="T4" fmla="*/ 14 w 28"/>
                  <a:gd name="T5" fmla="*/ 8 h 40"/>
                  <a:gd name="T6" fmla="*/ 24 w 28"/>
                  <a:gd name="T7" fmla="*/ 0 h 40"/>
                  <a:gd name="T8" fmla="*/ 28 w 28"/>
                  <a:gd name="T9" fmla="*/ 1 h 40"/>
                  <a:gd name="T10" fmla="*/ 25 w 28"/>
                  <a:gd name="T11" fmla="*/ 9 h 40"/>
                  <a:gd name="T12" fmla="*/ 22 w 28"/>
                  <a:gd name="T13" fmla="*/ 9 h 40"/>
                  <a:gd name="T14" fmla="*/ 19 w 28"/>
                  <a:gd name="T15" fmla="*/ 10 h 40"/>
                  <a:gd name="T16" fmla="*/ 14 w 28"/>
                  <a:gd name="T17" fmla="*/ 16 h 40"/>
                  <a:gd name="T18" fmla="*/ 11 w 28"/>
                  <a:gd name="T19" fmla="*/ 27 h 40"/>
                  <a:gd name="T20" fmla="*/ 9 w 28"/>
                  <a:gd name="T21" fmla="*/ 40 h 40"/>
                  <a:gd name="T22" fmla="*/ 0 w 28"/>
                  <a:gd name="T23" fmla="*/ 40 h 40"/>
                  <a:gd name="T24" fmla="*/ 7 w 28"/>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40">
                    <a:moveTo>
                      <a:pt x="7" y="0"/>
                    </a:moveTo>
                    <a:cubicBezTo>
                      <a:pt x="15" y="0"/>
                      <a:pt x="15" y="0"/>
                      <a:pt x="15" y="0"/>
                    </a:cubicBezTo>
                    <a:cubicBezTo>
                      <a:pt x="14" y="8"/>
                      <a:pt x="14" y="8"/>
                      <a:pt x="14" y="8"/>
                    </a:cubicBezTo>
                    <a:cubicBezTo>
                      <a:pt x="17" y="2"/>
                      <a:pt x="21" y="0"/>
                      <a:pt x="24" y="0"/>
                    </a:cubicBezTo>
                    <a:cubicBezTo>
                      <a:pt x="26" y="0"/>
                      <a:pt x="27" y="0"/>
                      <a:pt x="28" y="1"/>
                    </a:cubicBezTo>
                    <a:cubicBezTo>
                      <a:pt x="25" y="9"/>
                      <a:pt x="25" y="9"/>
                      <a:pt x="25" y="9"/>
                    </a:cubicBezTo>
                    <a:cubicBezTo>
                      <a:pt x="24" y="9"/>
                      <a:pt x="23" y="9"/>
                      <a:pt x="22" y="9"/>
                    </a:cubicBezTo>
                    <a:cubicBezTo>
                      <a:pt x="21" y="9"/>
                      <a:pt x="20" y="9"/>
                      <a:pt x="19" y="10"/>
                    </a:cubicBezTo>
                    <a:cubicBezTo>
                      <a:pt x="17" y="12"/>
                      <a:pt x="15" y="13"/>
                      <a:pt x="14" y="16"/>
                    </a:cubicBezTo>
                    <a:cubicBezTo>
                      <a:pt x="13" y="18"/>
                      <a:pt x="12" y="22"/>
                      <a:pt x="11" y="27"/>
                    </a:cubicBezTo>
                    <a:cubicBezTo>
                      <a:pt x="9" y="40"/>
                      <a:pt x="9" y="40"/>
                      <a:pt x="9" y="40"/>
                    </a:cubicBezTo>
                    <a:cubicBezTo>
                      <a:pt x="0" y="40"/>
                      <a:pt x="0" y="40"/>
                      <a:pt x="0" y="40"/>
                    </a:cubicBezTo>
                    <a:lnTo>
                      <a:pt x="7" y="0"/>
                    </a:ln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07" name="Freeform 19"/>
              <p:cNvSpPr>
                <a:spLocks/>
              </p:cNvSpPr>
              <p:nvPr/>
            </p:nvSpPr>
            <p:spPr bwMode="auto">
              <a:xfrm>
                <a:off x="5792788" y="1349375"/>
                <a:ext cx="146050" cy="212725"/>
              </a:xfrm>
              <a:custGeom>
                <a:avLst/>
                <a:gdLst>
                  <a:gd name="T0" fmla="*/ 5 w 39"/>
                  <a:gd name="T1" fmla="*/ 0 h 56"/>
                  <a:gd name="T2" fmla="*/ 13 w 39"/>
                  <a:gd name="T3" fmla="*/ 0 h 56"/>
                  <a:gd name="T4" fmla="*/ 16 w 39"/>
                  <a:gd name="T5" fmla="*/ 20 h 56"/>
                  <a:gd name="T6" fmla="*/ 17 w 39"/>
                  <a:gd name="T7" fmla="*/ 31 h 56"/>
                  <a:gd name="T8" fmla="*/ 21 w 39"/>
                  <a:gd name="T9" fmla="*/ 18 h 56"/>
                  <a:gd name="T10" fmla="*/ 29 w 39"/>
                  <a:gd name="T11" fmla="*/ 0 h 56"/>
                  <a:gd name="T12" fmla="*/ 39 w 39"/>
                  <a:gd name="T13" fmla="*/ 0 h 56"/>
                  <a:gd name="T14" fmla="*/ 18 w 39"/>
                  <a:gd name="T15" fmla="*/ 44 h 56"/>
                  <a:gd name="T16" fmla="*/ 14 w 39"/>
                  <a:gd name="T17" fmla="*/ 52 h 56"/>
                  <a:gd name="T18" fmla="*/ 10 w 39"/>
                  <a:gd name="T19" fmla="*/ 55 h 56"/>
                  <a:gd name="T20" fmla="*/ 6 w 39"/>
                  <a:gd name="T21" fmla="*/ 56 h 56"/>
                  <a:gd name="T22" fmla="*/ 0 w 39"/>
                  <a:gd name="T23" fmla="*/ 55 h 56"/>
                  <a:gd name="T24" fmla="*/ 0 w 39"/>
                  <a:gd name="T25" fmla="*/ 47 h 56"/>
                  <a:gd name="T26" fmla="*/ 4 w 39"/>
                  <a:gd name="T27" fmla="*/ 47 h 56"/>
                  <a:gd name="T28" fmla="*/ 10 w 39"/>
                  <a:gd name="T29" fmla="*/ 40 h 56"/>
                  <a:gd name="T30" fmla="*/ 5 w 39"/>
                  <a:gd name="T3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56">
                    <a:moveTo>
                      <a:pt x="5" y="0"/>
                    </a:moveTo>
                    <a:cubicBezTo>
                      <a:pt x="13" y="0"/>
                      <a:pt x="13" y="0"/>
                      <a:pt x="13" y="0"/>
                    </a:cubicBezTo>
                    <a:cubicBezTo>
                      <a:pt x="16" y="20"/>
                      <a:pt x="16" y="20"/>
                      <a:pt x="16" y="20"/>
                    </a:cubicBezTo>
                    <a:cubicBezTo>
                      <a:pt x="16" y="25"/>
                      <a:pt x="16" y="29"/>
                      <a:pt x="17" y="31"/>
                    </a:cubicBezTo>
                    <a:cubicBezTo>
                      <a:pt x="18" y="27"/>
                      <a:pt x="19" y="22"/>
                      <a:pt x="21" y="18"/>
                    </a:cubicBezTo>
                    <a:cubicBezTo>
                      <a:pt x="29" y="0"/>
                      <a:pt x="29" y="0"/>
                      <a:pt x="29" y="0"/>
                    </a:cubicBezTo>
                    <a:cubicBezTo>
                      <a:pt x="39" y="0"/>
                      <a:pt x="39" y="0"/>
                      <a:pt x="39" y="0"/>
                    </a:cubicBezTo>
                    <a:cubicBezTo>
                      <a:pt x="18" y="44"/>
                      <a:pt x="18" y="44"/>
                      <a:pt x="18" y="44"/>
                    </a:cubicBezTo>
                    <a:cubicBezTo>
                      <a:pt x="16" y="48"/>
                      <a:pt x="15" y="50"/>
                      <a:pt x="14" y="52"/>
                    </a:cubicBezTo>
                    <a:cubicBezTo>
                      <a:pt x="13" y="53"/>
                      <a:pt x="12" y="54"/>
                      <a:pt x="10" y="55"/>
                    </a:cubicBezTo>
                    <a:cubicBezTo>
                      <a:pt x="9" y="55"/>
                      <a:pt x="8" y="56"/>
                      <a:pt x="6" y="56"/>
                    </a:cubicBezTo>
                    <a:cubicBezTo>
                      <a:pt x="4" y="56"/>
                      <a:pt x="2" y="55"/>
                      <a:pt x="0" y="55"/>
                    </a:cubicBezTo>
                    <a:cubicBezTo>
                      <a:pt x="0" y="47"/>
                      <a:pt x="0" y="47"/>
                      <a:pt x="0" y="47"/>
                    </a:cubicBezTo>
                    <a:cubicBezTo>
                      <a:pt x="2" y="47"/>
                      <a:pt x="3" y="47"/>
                      <a:pt x="4" y="47"/>
                    </a:cubicBezTo>
                    <a:cubicBezTo>
                      <a:pt x="6" y="47"/>
                      <a:pt x="8" y="45"/>
                      <a:pt x="10" y="40"/>
                    </a:cubicBezTo>
                    <a:lnTo>
                      <a:pt x="5" y="0"/>
                    </a:ln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08" name="Freeform 20"/>
              <p:cNvSpPr>
                <a:spLocks noEditPoints="1"/>
              </p:cNvSpPr>
              <p:nvPr/>
            </p:nvSpPr>
            <p:spPr bwMode="auto">
              <a:xfrm>
                <a:off x="5919788" y="1349375"/>
                <a:ext cx="142875" cy="207963"/>
              </a:xfrm>
              <a:custGeom>
                <a:avLst/>
                <a:gdLst>
                  <a:gd name="T0" fmla="*/ 9 w 38"/>
                  <a:gd name="T1" fmla="*/ 0 h 55"/>
                  <a:gd name="T2" fmla="*/ 18 w 38"/>
                  <a:gd name="T3" fmla="*/ 0 h 55"/>
                  <a:gd name="T4" fmla="*/ 17 w 38"/>
                  <a:gd name="T5" fmla="*/ 5 h 55"/>
                  <a:gd name="T6" fmla="*/ 22 w 38"/>
                  <a:gd name="T7" fmla="*/ 1 h 55"/>
                  <a:gd name="T8" fmla="*/ 27 w 38"/>
                  <a:gd name="T9" fmla="*/ 0 h 55"/>
                  <a:gd name="T10" fmla="*/ 35 w 38"/>
                  <a:gd name="T11" fmla="*/ 4 h 55"/>
                  <a:gd name="T12" fmla="*/ 38 w 38"/>
                  <a:gd name="T13" fmla="*/ 16 h 55"/>
                  <a:gd name="T14" fmla="*/ 33 w 38"/>
                  <a:gd name="T15" fmla="*/ 35 h 55"/>
                  <a:gd name="T16" fmla="*/ 22 w 38"/>
                  <a:gd name="T17" fmla="*/ 41 h 55"/>
                  <a:gd name="T18" fmla="*/ 12 w 38"/>
                  <a:gd name="T19" fmla="*/ 34 h 55"/>
                  <a:gd name="T20" fmla="*/ 9 w 38"/>
                  <a:gd name="T21" fmla="*/ 55 h 55"/>
                  <a:gd name="T22" fmla="*/ 0 w 38"/>
                  <a:gd name="T23" fmla="*/ 55 h 55"/>
                  <a:gd name="T24" fmla="*/ 9 w 38"/>
                  <a:gd name="T25" fmla="*/ 0 h 55"/>
                  <a:gd name="T26" fmla="*/ 15 w 38"/>
                  <a:gd name="T27" fmla="*/ 23 h 55"/>
                  <a:gd name="T28" fmla="*/ 17 w 38"/>
                  <a:gd name="T29" fmla="*/ 30 h 55"/>
                  <a:gd name="T30" fmla="*/ 21 w 38"/>
                  <a:gd name="T31" fmla="*/ 33 h 55"/>
                  <a:gd name="T32" fmla="*/ 25 w 38"/>
                  <a:gd name="T33" fmla="*/ 31 h 55"/>
                  <a:gd name="T34" fmla="*/ 28 w 38"/>
                  <a:gd name="T35" fmla="*/ 25 h 55"/>
                  <a:gd name="T36" fmla="*/ 30 w 38"/>
                  <a:gd name="T37" fmla="*/ 16 h 55"/>
                  <a:gd name="T38" fmla="*/ 28 w 38"/>
                  <a:gd name="T39" fmla="*/ 9 h 55"/>
                  <a:gd name="T40" fmla="*/ 23 w 38"/>
                  <a:gd name="T41" fmla="*/ 7 h 55"/>
                  <a:gd name="T42" fmla="*/ 20 w 38"/>
                  <a:gd name="T43" fmla="*/ 9 h 55"/>
                  <a:gd name="T44" fmla="*/ 16 w 38"/>
                  <a:gd name="T45" fmla="*/ 14 h 55"/>
                  <a:gd name="T46" fmla="*/ 15 w 38"/>
                  <a:gd name="T47" fmla="*/ 2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55">
                    <a:moveTo>
                      <a:pt x="9" y="0"/>
                    </a:moveTo>
                    <a:cubicBezTo>
                      <a:pt x="18" y="0"/>
                      <a:pt x="18" y="0"/>
                      <a:pt x="18" y="0"/>
                    </a:cubicBezTo>
                    <a:cubicBezTo>
                      <a:pt x="17" y="5"/>
                      <a:pt x="17" y="5"/>
                      <a:pt x="17" y="5"/>
                    </a:cubicBezTo>
                    <a:cubicBezTo>
                      <a:pt x="19" y="3"/>
                      <a:pt x="21" y="1"/>
                      <a:pt x="22" y="1"/>
                    </a:cubicBezTo>
                    <a:cubicBezTo>
                      <a:pt x="24" y="0"/>
                      <a:pt x="25" y="0"/>
                      <a:pt x="27" y="0"/>
                    </a:cubicBezTo>
                    <a:cubicBezTo>
                      <a:pt x="30" y="0"/>
                      <a:pt x="33" y="1"/>
                      <a:pt x="35" y="4"/>
                    </a:cubicBezTo>
                    <a:cubicBezTo>
                      <a:pt x="37" y="7"/>
                      <a:pt x="38" y="11"/>
                      <a:pt x="38" y="16"/>
                    </a:cubicBezTo>
                    <a:cubicBezTo>
                      <a:pt x="38" y="24"/>
                      <a:pt x="36" y="30"/>
                      <a:pt x="33" y="35"/>
                    </a:cubicBezTo>
                    <a:cubicBezTo>
                      <a:pt x="30" y="39"/>
                      <a:pt x="26" y="41"/>
                      <a:pt x="22" y="41"/>
                    </a:cubicBezTo>
                    <a:cubicBezTo>
                      <a:pt x="18" y="41"/>
                      <a:pt x="15" y="39"/>
                      <a:pt x="12" y="34"/>
                    </a:cubicBezTo>
                    <a:cubicBezTo>
                      <a:pt x="9" y="55"/>
                      <a:pt x="9" y="55"/>
                      <a:pt x="9" y="55"/>
                    </a:cubicBezTo>
                    <a:cubicBezTo>
                      <a:pt x="0" y="55"/>
                      <a:pt x="0" y="55"/>
                      <a:pt x="0" y="55"/>
                    </a:cubicBezTo>
                    <a:lnTo>
                      <a:pt x="9" y="0"/>
                    </a:lnTo>
                    <a:close/>
                    <a:moveTo>
                      <a:pt x="15" y="23"/>
                    </a:moveTo>
                    <a:cubicBezTo>
                      <a:pt x="15" y="26"/>
                      <a:pt x="15" y="29"/>
                      <a:pt x="17" y="30"/>
                    </a:cubicBezTo>
                    <a:cubicBezTo>
                      <a:pt x="18" y="32"/>
                      <a:pt x="19" y="33"/>
                      <a:pt x="21" y="33"/>
                    </a:cubicBezTo>
                    <a:cubicBezTo>
                      <a:pt x="22" y="33"/>
                      <a:pt x="23" y="32"/>
                      <a:pt x="25" y="31"/>
                    </a:cubicBezTo>
                    <a:cubicBezTo>
                      <a:pt x="26" y="30"/>
                      <a:pt x="27" y="28"/>
                      <a:pt x="28" y="25"/>
                    </a:cubicBezTo>
                    <a:cubicBezTo>
                      <a:pt x="29" y="22"/>
                      <a:pt x="30" y="19"/>
                      <a:pt x="30" y="16"/>
                    </a:cubicBezTo>
                    <a:cubicBezTo>
                      <a:pt x="30" y="13"/>
                      <a:pt x="29" y="11"/>
                      <a:pt x="28" y="9"/>
                    </a:cubicBezTo>
                    <a:cubicBezTo>
                      <a:pt x="27" y="8"/>
                      <a:pt x="25" y="7"/>
                      <a:pt x="23" y="7"/>
                    </a:cubicBezTo>
                    <a:cubicBezTo>
                      <a:pt x="22" y="7"/>
                      <a:pt x="21" y="8"/>
                      <a:pt x="20" y="9"/>
                    </a:cubicBezTo>
                    <a:cubicBezTo>
                      <a:pt x="18" y="10"/>
                      <a:pt x="17" y="12"/>
                      <a:pt x="16" y="14"/>
                    </a:cubicBezTo>
                    <a:cubicBezTo>
                      <a:pt x="15" y="17"/>
                      <a:pt x="15" y="20"/>
                      <a:pt x="15" y="23"/>
                    </a:cubicBez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09" name="Freeform 21"/>
              <p:cNvSpPr>
                <a:spLocks/>
              </p:cNvSpPr>
              <p:nvPr/>
            </p:nvSpPr>
            <p:spPr bwMode="auto">
              <a:xfrm>
                <a:off x="6081713" y="1300163"/>
                <a:ext cx="74613" cy="204788"/>
              </a:xfrm>
              <a:custGeom>
                <a:avLst/>
                <a:gdLst>
                  <a:gd name="T0" fmla="*/ 0 w 20"/>
                  <a:gd name="T1" fmla="*/ 21 h 54"/>
                  <a:gd name="T2" fmla="*/ 1 w 20"/>
                  <a:gd name="T3" fmla="*/ 13 h 54"/>
                  <a:gd name="T4" fmla="*/ 6 w 20"/>
                  <a:gd name="T5" fmla="*/ 13 h 54"/>
                  <a:gd name="T6" fmla="*/ 7 w 20"/>
                  <a:gd name="T7" fmla="*/ 7 h 54"/>
                  <a:gd name="T8" fmla="*/ 17 w 20"/>
                  <a:gd name="T9" fmla="*/ 0 h 54"/>
                  <a:gd name="T10" fmla="*/ 15 w 20"/>
                  <a:gd name="T11" fmla="*/ 13 h 54"/>
                  <a:gd name="T12" fmla="*/ 20 w 20"/>
                  <a:gd name="T13" fmla="*/ 13 h 54"/>
                  <a:gd name="T14" fmla="*/ 19 w 20"/>
                  <a:gd name="T15" fmla="*/ 21 h 54"/>
                  <a:gd name="T16" fmla="*/ 13 w 20"/>
                  <a:gd name="T17" fmla="*/ 21 h 54"/>
                  <a:gd name="T18" fmla="*/ 10 w 20"/>
                  <a:gd name="T19" fmla="*/ 38 h 54"/>
                  <a:gd name="T20" fmla="*/ 10 w 20"/>
                  <a:gd name="T21" fmla="*/ 43 h 54"/>
                  <a:gd name="T22" fmla="*/ 10 w 20"/>
                  <a:gd name="T23" fmla="*/ 45 h 54"/>
                  <a:gd name="T24" fmla="*/ 13 w 20"/>
                  <a:gd name="T25" fmla="*/ 46 h 54"/>
                  <a:gd name="T26" fmla="*/ 16 w 20"/>
                  <a:gd name="T27" fmla="*/ 45 h 54"/>
                  <a:gd name="T28" fmla="*/ 14 w 20"/>
                  <a:gd name="T29" fmla="*/ 53 h 54"/>
                  <a:gd name="T30" fmla="*/ 10 w 20"/>
                  <a:gd name="T31" fmla="*/ 54 h 54"/>
                  <a:gd name="T32" fmla="*/ 3 w 20"/>
                  <a:gd name="T33" fmla="*/ 52 h 54"/>
                  <a:gd name="T34" fmla="*/ 0 w 20"/>
                  <a:gd name="T35" fmla="*/ 46 h 54"/>
                  <a:gd name="T36" fmla="*/ 2 w 20"/>
                  <a:gd name="T37" fmla="*/ 37 h 54"/>
                  <a:gd name="T38" fmla="*/ 4 w 20"/>
                  <a:gd name="T39" fmla="*/ 21 h 54"/>
                  <a:gd name="T40" fmla="*/ 0 w 20"/>
                  <a:gd name="T41"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54">
                    <a:moveTo>
                      <a:pt x="0" y="21"/>
                    </a:moveTo>
                    <a:cubicBezTo>
                      <a:pt x="1" y="13"/>
                      <a:pt x="1" y="13"/>
                      <a:pt x="1" y="13"/>
                    </a:cubicBezTo>
                    <a:cubicBezTo>
                      <a:pt x="6" y="13"/>
                      <a:pt x="6" y="13"/>
                      <a:pt x="6" y="13"/>
                    </a:cubicBezTo>
                    <a:cubicBezTo>
                      <a:pt x="7" y="7"/>
                      <a:pt x="7" y="7"/>
                      <a:pt x="7" y="7"/>
                    </a:cubicBezTo>
                    <a:cubicBezTo>
                      <a:pt x="17" y="0"/>
                      <a:pt x="17" y="0"/>
                      <a:pt x="17" y="0"/>
                    </a:cubicBezTo>
                    <a:cubicBezTo>
                      <a:pt x="15" y="13"/>
                      <a:pt x="15" y="13"/>
                      <a:pt x="15" y="13"/>
                    </a:cubicBezTo>
                    <a:cubicBezTo>
                      <a:pt x="20" y="13"/>
                      <a:pt x="20" y="13"/>
                      <a:pt x="20" y="13"/>
                    </a:cubicBezTo>
                    <a:cubicBezTo>
                      <a:pt x="19" y="21"/>
                      <a:pt x="19" y="21"/>
                      <a:pt x="19" y="21"/>
                    </a:cubicBezTo>
                    <a:cubicBezTo>
                      <a:pt x="13" y="21"/>
                      <a:pt x="13" y="21"/>
                      <a:pt x="13" y="21"/>
                    </a:cubicBezTo>
                    <a:cubicBezTo>
                      <a:pt x="10" y="38"/>
                      <a:pt x="10" y="38"/>
                      <a:pt x="10" y="38"/>
                    </a:cubicBezTo>
                    <a:cubicBezTo>
                      <a:pt x="10" y="41"/>
                      <a:pt x="10" y="42"/>
                      <a:pt x="10" y="43"/>
                    </a:cubicBezTo>
                    <a:cubicBezTo>
                      <a:pt x="10" y="44"/>
                      <a:pt x="10" y="44"/>
                      <a:pt x="10" y="45"/>
                    </a:cubicBezTo>
                    <a:cubicBezTo>
                      <a:pt x="11" y="45"/>
                      <a:pt x="12" y="46"/>
                      <a:pt x="13" y="46"/>
                    </a:cubicBezTo>
                    <a:cubicBezTo>
                      <a:pt x="13" y="46"/>
                      <a:pt x="14" y="45"/>
                      <a:pt x="16" y="45"/>
                    </a:cubicBezTo>
                    <a:cubicBezTo>
                      <a:pt x="14" y="53"/>
                      <a:pt x="14" y="53"/>
                      <a:pt x="14" y="53"/>
                    </a:cubicBezTo>
                    <a:cubicBezTo>
                      <a:pt x="13" y="53"/>
                      <a:pt x="11" y="54"/>
                      <a:pt x="10" y="54"/>
                    </a:cubicBezTo>
                    <a:cubicBezTo>
                      <a:pt x="6" y="54"/>
                      <a:pt x="4" y="53"/>
                      <a:pt x="3" y="52"/>
                    </a:cubicBezTo>
                    <a:cubicBezTo>
                      <a:pt x="1" y="50"/>
                      <a:pt x="0" y="48"/>
                      <a:pt x="0" y="46"/>
                    </a:cubicBezTo>
                    <a:cubicBezTo>
                      <a:pt x="0" y="44"/>
                      <a:pt x="1" y="41"/>
                      <a:pt x="2" y="37"/>
                    </a:cubicBezTo>
                    <a:cubicBezTo>
                      <a:pt x="4" y="21"/>
                      <a:pt x="4" y="21"/>
                      <a:pt x="4" y="21"/>
                    </a:cubicBezTo>
                    <a:lnTo>
                      <a:pt x="0" y="21"/>
                    </a:ln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10" name="Freeform 22"/>
              <p:cNvSpPr>
                <a:spLocks noEditPoints="1"/>
              </p:cNvSpPr>
              <p:nvPr/>
            </p:nvSpPr>
            <p:spPr bwMode="auto">
              <a:xfrm>
                <a:off x="6159500" y="1349375"/>
                <a:ext cx="128588" cy="155575"/>
              </a:xfrm>
              <a:custGeom>
                <a:avLst/>
                <a:gdLst>
                  <a:gd name="T0" fmla="*/ 0 w 34"/>
                  <a:gd name="T1" fmla="*/ 23 h 41"/>
                  <a:gd name="T2" fmla="*/ 4 w 34"/>
                  <a:gd name="T3" fmla="*/ 7 h 41"/>
                  <a:gd name="T4" fmla="*/ 18 w 34"/>
                  <a:gd name="T5" fmla="*/ 0 h 41"/>
                  <a:gd name="T6" fmla="*/ 29 w 34"/>
                  <a:gd name="T7" fmla="*/ 4 h 41"/>
                  <a:gd name="T8" fmla="*/ 34 w 34"/>
                  <a:gd name="T9" fmla="*/ 17 h 41"/>
                  <a:gd name="T10" fmla="*/ 28 w 34"/>
                  <a:gd name="T11" fmla="*/ 34 h 41"/>
                  <a:gd name="T12" fmla="*/ 15 w 34"/>
                  <a:gd name="T13" fmla="*/ 41 h 41"/>
                  <a:gd name="T14" fmla="*/ 4 w 34"/>
                  <a:gd name="T15" fmla="*/ 36 h 41"/>
                  <a:gd name="T16" fmla="*/ 0 w 34"/>
                  <a:gd name="T17" fmla="*/ 23 h 41"/>
                  <a:gd name="T18" fmla="*/ 25 w 34"/>
                  <a:gd name="T19" fmla="*/ 16 h 41"/>
                  <a:gd name="T20" fmla="*/ 23 w 34"/>
                  <a:gd name="T21" fmla="*/ 10 h 41"/>
                  <a:gd name="T22" fmla="*/ 18 w 34"/>
                  <a:gd name="T23" fmla="*/ 8 h 41"/>
                  <a:gd name="T24" fmla="*/ 14 w 34"/>
                  <a:gd name="T25" fmla="*/ 9 h 41"/>
                  <a:gd name="T26" fmla="*/ 10 w 34"/>
                  <a:gd name="T27" fmla="*/ 15 h 41"/>
                  <a:gd name="T28" fmla="*/ 8 w 34"/>
                  <a:gd name="T29" fmla="*/ 23 h 41"/>
                  <a:gd name="T30" fmla="*/ 10 w 34"/>
                  <a:gd name="T31" fmla="*/ 30 h 41"/>
                  <a:gd name="T32" fmla="*/ 15 w 34"/>
                  <a:gd name="T33" fmla="*/ 32 h 41"/>
                  <a:gd name="T34" fmla="*/ 21 w 34"/>
                  <a:gd name="T35" fmla="*/ 29 h 41"/>
                  <a:gd name="T36" fmla="*/ 25 w 34"/>
                  <a:gd name="T3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1">
                    <a:moveTo>
                      <a:pt x="0" y="23"/>
                    </a:moveTo>
                    <a:cubicBezTo>
                      <a:pt x="0" y="17"/>
                      <a:pt x="1" y="12"/>
                      <a:pt x="4" y="7"/>
                    </a:cubicBezTo>
                    <a:cubicBezTo>
                      <a:pt x="7" y="2"/>
                      <a:pt x="12" y="0"/>
                      <a:pt x="18" y="0"/>
                    </a:cubicBezTo>
                    <a:cubicBezTo>
                      <a:pt x="23" y="0"/>
                      <a:pt x="27" y="1"/>
                      <a:pt x="29" y="4"/>
                    </a:cubicBezTo>
                    <a:cubicBezTo>
                      <a:pt x="32" y="7"/>
                      <a:pt x="34" y="12"/>
                      <a:pt x="34" y="17"/>
                    </a:cubicBezTo>
                    <a:cubicBezTo>
                      <a:pt x="34" y="24"/>
                      <a:pt x="32" y="29"/>
                      <a:pt x="28" y="34"/>
                    </a:cubicBezTo>
                    <a:cubicBezTo>
                      <a:pt x="25" y="38"/>
                      <a:pt x="20" y="41"/>
                      <a:pt x="15" y="41"/>
                    </a:cubicBezTo>
                    <a:cubicBezTo>
                      <a:pt x="10" y="41"/>
                      <a:pt x="7" y="39"/>
                      <a:pt x="4" y="36"/>
                    </a:cubicBezTo>
                    <a:cubicBezTo>
                      <a:pt x="1" y="33"/>
                      <a:pt x="0" y="29"/>
                      <a:pt x="0" y="23"/>
                    </a:cubicBezTo>
                    <a:close/>
                    <a:moveTo>
                      <a:pt x="25" y="16"/>
                    </a:moveTo>
                    <a:cubicBezTo>
                      <a:pt x="25" y="13"/>
                      <a:pt x="24" y="11"/>
                      <a:pt x="23" y="10"/>
                    </a:cubicBezTo>
                    <a:cubicBezTo>
                      <a:pt x="22" y="8"/>
                      <a:pt x="20" y="8"/>
                      <a:pt x="18" y="8"/>
                    </a:cubicBezTo>
                    <a:cubicBezTo>
                      <a:pt x="17" y="8"/>
                      <a:pt x="15" y="8"/>
                      <a:pt x="14" y="9"/>
                    </a:cubicBezTo>
                    <a:cubicBezTo>
                      <a:pt x="12" y="10"/>
                      <a:pt x="11" y="12"/>
                      <a:pt x="10" y="15"/>
                    </a:cubicBezTo>
                    <a:cubicBezTo>
                      <a:pt x="9" y="18"/>
                      <a:pt x="8" y="20"/>
                      <a:pt x="8" y="23"/>
                    </a:cubicBezTo>
                    <a:cubicBezTo>
                      <a:pt x="8" y="26"/>
                      <a:pt x="9" y="28"/>
                      <a:pt x="10" y="30"/>
                    </a:cubicBezTo>
                    <a:cubicBezTo>
                      <a:pt x="12" y="32"/>
                      <a:pt x="13" y="32"/>
                      <a:pt x="15" y="32"/>
                    </a:cubicBezTo>
                    <a:cubicBezTo>
                      <a:pt x="18" y="32"/>
                      <a:pt x="20" y="31"/>
                      <a:pt x="21" y="29"/>
                    </a:cubicBezTo>
                    <a:cubicBezTo>
                      <a:pt x="24" y="25"/>
                      <a:pt x="25" y="21"/>
                      <a:pt x="25" y="16"/>
                    </a:cubicBez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11" name="Freeform 23"/>
              <p:cNvSpPr>
                <a:spLocks/>
              </p:cNvSpPr>
              <p:nvPr/>
            </p:nvSpPr>
            <p:spPr bwMode="auto">
              <a:xfrm>
                <a:off x="6299200" y="1296988"/>
                <a:ext cx="68263" cy="204788"/>
              </a:xfrm>
              <a:custGeom>
                <a:avLst/>
                <a:gdLst>
                  <a:gd name="T0" fmla="*/ 0 w 43"/>
                  <a:gd name="T1" fmla="*/ 129 h 129"/>
                  <a:gd name="T2" fmla="*/ 21 w 43"/>
                  <a:gd name="T3" fmla="*/ 0 h 129"/>
                  <a:gd name="T4" fmla="*/ 43 w 43"/>
                  <a:gd name="T5" fmla="*/ 0 h 129"/>
                  <a:gd name="T6" fmla="*/ 19 w 43"/>
                  <a:gd name="T7" fmla="*/ 129 h 129"/>
                  <a:gd name="T8" fmla="*/ 0 w 43"/>
                  <a:gd name="T9" fmla="*/ 129 h 129"/>
                </a:gdLst>
                <a:ahLst/>
                <a:cxnLst>
                  <a:cxn ang="0">
                    <a:pos x="T0" y="T1"/>
                  </a:cxn>
                  <a:cxn ang="0">
                    <a:pos x="T2" y="T3"/>
                  </a:cxn>
                  <a:cxn ang="0">
                    <a:pos x="T4" y="T5"/>
                  </a:cxn>
                  <a:cxn ang="0">
                    <a:pos x="T6" y="T7"/>
                  </a:cxn>
                  <a:cxn ang="0">
                    <a:pos x="T8" y="T9"/>
                  </a:cxn>
                </a:cxnLst>
                <a:rect l="0" t="0" r="r" b="b"/>
                <a:pathLst>
                  <a:path w="43" h="129">
                    <a:moveTo>
                      <a:pt x="0" y="129"/>
                    </a:moveTo>
                    <a:lnTo>
                      <a:pt x="21" y="0"/>
                    </a:lnTo>
                    <a:lnTo>
                      <a:pt x="43" y="0"/>
                    </a:lnTo>
                    <a:lnTo>
                      <a:pt x="19" y="129"/>
                    </a:lnTo>
                    <a:lnTo>
                      <a:pt x="0" y="129"/>
                    </a:ln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12" name="Freeform 24"/>
              <p:cNvSpPr>
                <a:spLocks noEditPoints="1"/>
              </p:cNvSpPr>
              <p:nvPr/>
            </p:nvSpPr>
            <p:spPr bwMode="auto">
              <a:xfrm>
                <a:off x="6367463" y="1349375"/>
                <a:ext cx="127000" cy="155575"/>
              </a:xfrm>
              <a:custGeom>
                <a:avLst/>
                <a:gdLst>
                  <a:gd name="T0" fmla="*/ 0 w 34"/>
                  <a:gd name="T1" fmla="*/ 23 h 41"/>
                  <a:gd name="T2" fmla="*/ 4 w 34"/>
                  <a:gd name="T3" fmla="*/ 7 h 41"/>
                  <a:gd name="T4" fmla="*/ 19 w 34"/>
                  <a:gd name="T5" fmla="*/ 0 h 41"/>
                  <a:gd name="T6" fmla="*/ 30 w 34"/>
                  <a:gd name="T7" fmla="*/ 4 h 41"/>
                  <a:gd name="T8" fmla="*/ 34 w 34"/>
                  <a:gd name="T9" fmla="*/ 17 h 41"/>
                  <a:gd name="T10" fmla="*/ 29 w 34"/>
                  <a:gd name="T11" fmla="*/ 34 h 41"/>
                  <a:gd name="T12" fmla="*/ 15 w 34"/>
                  <a:gd name="T13" fmla="*/ 41 h 41"/>
                  <a:gd name="T14" fmla="*/ 4 w 34"/>
                  <a:gd name="T15" fmla="*/ 36 h 41"/>
                  <a:gd name="T16" fmla="*/ 0 w 34"/>
                  <a:gd name="T17" fmla="*/ 23 h 41"/>
                  <a:gd name="T18" fmla="*/ 25 w 34"/>
                  <a:gd name="T19" fmla="*/ 16 h 41"/>
                  <a:gd name="T20" fmla="*/ 23 w 34"/>
                  <a:gd name="T21" fmla="*/ 10 h 41"/>
                  <a:gd name="T22" fmla="*/ 19 w 34"/>
                  <a:gd name="T23" fmla="*/ 8 h 41"/>
                  <a:gd name="T24" fmla="*/ 14 w 34"/>
                  <a:gd name="T25" fmla="*/ 9 h 41"/>
                  <a:gd name="T26" fmla="*/ 10 w 34"/>
                  <a:gd name="T27" fmla="*/ 15 h 41"/>
                  <a:gd name="T28" fmla="*/ 9 w 34"/>
                  <a:gd name="T29" fmla="*/ 23 h 41"/>
                  <a:gd name="T30" fmla="*/ 11 w 34"/>
                  <a:gd name="T31" fmla="*/ 30 h 41"/>
                  <a:gd name="T32" fmla="*/ 16 w 34"/>
                  <a:gd name="T33" fmla="*/ 32 h 41"/>
                  <a:gd name="T34" fmla="*/ 22 w 34"/>
                  <a:gd name="T35" fmla="*/ 29 h 41"/>
                  <a:gd name="T36" fmla="*/ 25 w 34"/>
                  <a:gd name="T3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1">
                    <a:moveTo>
                      <a:pt x="0" y="23"/>
                    </a:moveTo>
                    <a:cubicBezTo>
                      <a:pt x="0" y="17"/>
                      <a:pt x="1" y="12"/>
                      <a:pt x="4" y="7"/>
                    </a:cubicBezTo>
                    <a:cubicBezTo>
                      <a:pt x="8" y="2"/>
                      <a:pt x="12" y="0"/>
                      <a:pt x="19" y="0"/>
                    </a:cubicBezTo>
                    <a:cubicBezTo>
                      <a:pt x="23" y="0"/>
                      <a:pt x="27" y="1"/>
                      <a:pt x="30" y="4"/>
                    </a:cubicBezTo>
                    <a:cubicBezTo>
                      <a:pt x="33" y="7"/>
                      <a:pt x="34" y="12"/>
                      <a:pt x="34" y="17"/>
                    </a:cubicBezTo>
                    <a:cubicBezTo>
                      <a:pt x="34" y="24"/>
                      <a:pt x="32" y="29"/>
                      <a:pt x="29" y="34"/>
                    </a:cubicBezTo>
                    <a:cubicBezTo>
                      <a:pt x="25" y="38"/>
                      <a:pt x="21" y="41"/>
                      <a:pt x="15" y="41"/>
                    </a:cubicBezTo>
                    <a:cubicBezTo>
                      <a:pt x="11" y="41"/>
                      <a:pt x="7" y="39"/>
                      <a:pt x="4" y="36"/>
                    </a:cubicBezTo>
                    <a:cubicBezTo>
                      <a:pt x="1" y="33"/>
                      <a:pt x="0" y="29"/>
                      <a:pt x="0" y="23"/>
                    </a:cubicBezTo>
                    <a:close/>
                    <a:moveTo>
                      <a:pt x="25" y="16"/>
                    </a:moveTo>
                    <a:cubicBezTo>
                      <a:pt x="25" y="13"/>
                      <a:pt x="25" y="11"/>
                      <a:pt x="23" y="10"/>
                    </a:cubicBezTo>
                    <a:cubicBezTo>
                      <a:pt x="22" y="8"/>
                      <a:pt x="21" y="8"/>
                      <a:pt x="19" y="8"/>
                    </a:cubicBezTo>
                    <a:cubicBezTo>
                      <a:pt x="17" y="8"/>
                      <a:pt x="15" y="8"/>
                      <a:pt x="14" y="9"/>
                    </a:cubicBezTo>
                    <a:cubicBezTo>
                      <a:pt x="13" y="10"/>
                      <a:pt x="11" y="12"/>
                      <a:pt x="10" y="15"/>
                    </a:cubicBezTo>
                    <a:cubicBezTo>
                      <a:pt x="9" y="18"/>
                      <a:pt x="9" y="20"/>
                      <a:pt x="9" y="23"/>
                    </a:cubicBezTo>
                    <a:cubicBezTo>
                      <a:pt x="9" y="26"/>
                      <a:pt x="9" y="28"/>
                      <a:pt x="11" y="30"/>
                    </a:cubicBezTo>
                    <a:cubicBezTo>
                      <a:pt x="12" y="32"/>
                      <a:pt x="14" y="32"/>
                      <a:pt x="16" y="32"/>
                    </a:cubicBezTo>
                    <a:cubicBezTo>
                      <a:pt x="18" y="32"/>
                      <a:pt x="20" y="31"/>
                      <a:pt x="22" y="29"/>
                    </a:cubicBezTo>
                    <a:cubicBezTo>
                      <a:pt x="24" y="25"/>
                      <a:pt x="25" y="21"/>
                      <a:pt x="25" y="16"/>
                    </a:cubicBez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13" name="Freeform 25"/>
              <p:cNvSpPr>
                <a:spLocks noEditPoints="1"/>
              </p:cNvSpPr>
              <p:nvPr/>
            </p:nvSpPr>
            <p:spPr bwMode="auto">
              <a:xfrm>
                <a:off x="6502400" y="1349375"/>
                <a:ext cx="142875" cy="212725"/>
              </a:xfrm>
              <a:custGeom>
                <a:avLst/>
                <a:gdLst>
                  <a:gd name="T0" fmla="*/ 1 w 38"/>
                  <a:gd name="T1" fmla="*/ 42 h 56"/>
                  <a:gd name="T2" fmla="*/ 10 w 38"/>
                  <a:gd name="T3" fmla="*/ 43 h 56"/>
                  <a:gd name="T4" fmla="*/ 11 w 38"/>
                  <a:gd name="T5" fmla="*/ 47 h 56"/>
                  <a:gd name="T6" fmla="*/ 15 w 38"/>
                  <a:gd name="T7" fmla="*/ 48 h 56"/>
                  <a:gd name="T8" fmla="*/ 19 w 38"/>
                  <a:gd name="T9" fmla="*/ 47 h 56"/>
                  <a:gd name="T10" fmla="*/ 21 w 38"/>
                  <a:gd name="T11" fmla="*/ 45 h 56"/>
                  <a:gd name="T12" fmla="*/ 23 w 38"/>
                  <a:gd name="T13" fmla="*/ 37 h 56"/>
                  <a:gd name="T14" fmla="*/ 23 w 38"/>
                  <a:gd name="T15" fmla="*/ 35 h 56"/>
                  <a:gd name="T16" fmla="*/ 13 w 38"/>
                  <a:gd name="T17" fmla="*/ 40 h 56"/>
                  <a:gd name="T18" fmla="*/ 5 w 38"/>
                  <a:gd name="T19" fmla="*/ 36 h 56"/>
                  <a:gd name="T20" fmla="*/ 2 w 38"/>
                  <a:gd name="T21" fmla="*/ 24 h 56"/>
                  <a:gd name="T22" fmla="*/ 5 w 38"/>
                  <a:gd name="T23" fmla="*/ 11 h 56"/>
                  <a:gd name="T24" fmla="*/ 11 w 38"/>
                  <a:gd name="T25" fmla="*/ 2 h 56"/>
                  <a:gd name="T26" fmla="*/ 18 w 38"/>
                  <a:gd name="T27" fmla="*/ 0 h 56"/>
                  <a:gd name="T28" fmla="*/ 24 w 38"/>
                  <a:gd name="T29" fmla="*/ 2 h 56"/>
                  <a:gd name="T30" fmla="*/ 28 w 38"/>
                  <a:gd name="T31" fmla="*/ 7 h 56"/>
                  <a:gd name="T32" fmla="*/ 29 w 38"/>
                  <a:gd name="T33" fmla="*/ 0 h 56"/>
                  <a:gd name="T34" fmla="*/ 38 w 38"/>
                  <a:gd name="T35" fmla="*/ 0 h 56"/>
                  <a:gd name="T36" fmla="*/ 32 w 38"/>
                  <a:gd name="T37" fmla="*/ 33 h 56"/>
                  <a:gd name="T38" fmla="*/ 29 w 38"/>
                  <a:gd name="T39" fmla="*/ 46 h 56"/>
                  <a:gd name="T40" fmla="*/ 24 w 38"/>
                  <a:gd name="T41" fmla="*/ 54 h 56"/>
                  <a:gd name="T42" fmla="*/ 15 w 38"/>
                  <a:gd name="T43" fmla="*/ 56 h 56"/>
                  <a:gd name="T44" fmla="*/ 4 w 38"/>
                  <a:gd name="T45" fmla="*/ 53 h 56"/>
                  <a:gd name="T46" fmla="*/ 0 w 38"/>
                  <a:gd name="T47" fmla="*/ 43 h 56"/>
                  <a:gd name="T48" fmla="*/ 1 w 38"/>
                  <a:gd name="T49" fmla="*/ 42 h 56"/>
                  <a:gd name="T50" fmla="*/ 11 w 38"/>
                  <a:gd name="T51" fmla="*/ 23 h 56"/>
                  <a:gd name="T52" fmla="*/ 13 w 38"/>
                  <a:gd name="T53" fmla="*/ 30 h 56"/>
                  <a:gd name="T54" fmla="*/ 17 w 38"/>
                  <a:gd name="T55" fmla="*/ 32 h 56"/>
                  <a:gd name="T56" fmla="*/ 21 w 38"/>
                  <a:gd name="T57" fmla="*/ 30 h 56"/>
                  <a:gd name="T58" fmla="*/ 24 w 38"/>
                  <a:gd name="T59" fmla="*/ 25 h 56"/>
                  <a:gd name="T60" fmla="*/ 26 w 38"/>
                  <a:gd name="T61" fmla="*/ 17 h 56"/>
                  <a:gd name="T62" fmla="*/ 24 w 38"/>
                  <a:gd name="T63" fmla="*/ 10 h 56"/>
                  <a:gd name="T64" fmla="*/ 20 w 38"/>
                  <a:gd name="T65" fmla="*/ 7 h 56"/>
                  <a:gd name="T66" fmla="*/ 16 w 38"/>
                  <a:gd name="T67" fmla="*/ 9 h 56"/>
                  <a:gd name="T68" fmla="*/ 13 w 38"/>
                  <a:gd name="T69" fmla="*/ 15 h 56"/>
                  <a:gd name="T70" fmla="*/ 11 w 38"/>
                  <a:gd name="T7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56">
                    <a:moveTo>
                      <a:pt x="1" y="42"/>
                    </a:moveTo>
                    <a:cubicBezTo>
                      <a:pt x="10" y="43"/>
                      <a:pt x="10" y="43"/>
                      <a:pt x="10" y="43"/>
                    </a:cubicBezTo>
                    <a:cubicBezTo>
                      <a:pt x="10" y="45"/>
                      <a:pt x="10" y="46"/>
                      <a:pt x="11" y="47"/>
                    </a:cubicBezTo>
                    <a:cubicBezTo>
                      <a:pt x="12" y="48"/>
                      <a:pt x="13" y="48"/>
                      <a:pt x="15" y="48"/>
                    </a:cubicBezTo>
                    <a:cubicBezTo>
                      <a:pt x="16" y="48"/>
                      <a:pt x="18" y="48"/>
                      <a:pt x="19" y="47"/>
                    </a:cubicBezTo>
                    <a:cubicBezTo>
                      <a:pt x="20" y="47"/>
                      <a:pt x="20" y="46"/>
                      <a:pt x="21" y="45"/>
                    </a:cubicBezTo>
                    <a:cubicBezTo>
                      <a:pt x="22" y="43"/>
                      <a:pt x="22" y="41"/>
                      <a:pt x="23" y="37"/>
                    </a:cubicBezTo>
                    <a:cubicBezTo>
                      <a:pt x="23" y="35"/>
                      <a:pt x="23" y="35"/>
                      <a:pt x="23" y="35"/>
                    </a:cubicBezTo>
                    <a:cubicBezTo>
                      <a:pt x="20" y="38"/>
                      <a:pt x="17" y="40"/>
                      <a:pt x="13" y="40"/>
                    </a:cubicBezTo>
                    <a:cubicBezTo>
                      <a:pt x="10" y="40"/>
                      <a:pt x="8" y="39"/>
                      <a:pt x="5" y="36"/>
                    </a:cubicBezTo>
                    <a:cubicBezTo>
                      <a:pt x="3" y="33"/>
                      <a:pt x="2" y="29"/>
                      <a:pt x="2" y="24"/>
                    </a:cubicBezTo>
                    <a:cubicBezTo>
                      <a:pt x="2" y="19"/>
                      <a:pt x="3" y="14"/>
                      <a:pt x="5" y="11"/>
                    </a:cubicBezTo>
                    <a:cubicBezTo>
                      <a:pt x="6" y="7"/>
                      <a:pt x="8" y="4"/>
                      <a:pt x="11" y="2"/>
                    </a:cubicBezTo>
                    <a:cubicBezTo>
                      <a:pt x="13" y="1"/>
                      <a:pt x="15" y="0"/>
                      <a:pt x="18" y="0"/>
                    </a:cubicBezTo>
                    <a:cubicBezTo>
                      <a:pt x="20" y="0"/>
                      <a:pt x="22" y="0"/>
                      <a:pt x="24" y="2"/>
                    </a:cubicBezTo>
                    <a:cubicBezTo>
                      <a:pt x="26" y="3"/>
                      <a:pt x="27" y="5"/>
                      <a:pt x="28" y="7"/>
                    </a:cubicBezTo>
                    <a:cubicBezTo>
                      <a:pt x="29" y="0"/>
                      <a:pt x="29" y="0"/>
                      <a:pt x="29" y="0"/>
                    </a:cubicBezTo>
                    <a:cubicBezTo>
                      <a:pt x="38" y="0"/>
                      <a:pt x="38" y="0"/>
                      <a:pt x="38" y="0"/>
                    </a:cubicBezTo>
                    <a:cubicBezTo>
                      <a:pt x="32" y="33"/>
                      <a:pt x="32" y="33"/>
                      <a:pt x="32" y="33"/>
                    </a:cubicBezTo>
                    <a:cubicBezTo>
                      <a:pt x="31" y="40"/>
                      <a:pt x="30" y="44"/>
                      <a:pt x="29" y="46"/>
                    </a:cubicBezTo>
                    <a:cubicBezTo>
                      <a:pt x="28" y="50"/>
                      <a:pt x="26" y="52"/>
                      <a:pt x="24" y="54"/>
                    </a:cubicBezTo>
                    <a:cubicBezTo>
                      <a:pt x="22" y="55"/>
                      <a:pt x="19" y="56"/>
                      <a:pt x="15" y="56"/>
                    </a:cubicBezTo>
                    <a:cubicBezTo>
                      <a:pt x="10" y="56"/>
                      <a:pt x="7" y="55"/>
                      <a:pt x="4" y="53"/>
                    </a:cubicBezTo>
                    <a:cubicBezTo>
                      <a:pt x="2" y="51"/>
                      <a:pt x="0" y="48"/>
                      <a:pt x="0" y="43"/>
                    </a:cubicBezTo>
                    <a:lnTo>
                      <a:pt x="1" y="42"/>
                    </a:lnTo>
                    <a:close/>
                    <a:moveTo>
                      <a:pt x="11" y="23"/>
                    </a:moveTo>
                    <a:cubicBezTo>
                      <a:pt x="11" y="26"/>
                      <a:pt x="12" y="28"/>
                      <a:pt x="13" y="30"/>
                    </a:cubicBezTo>
                    <a:cubicBezTo>
                      <a:pt x="14" y="31"/>
                      <a:pt x="15" y="32"/>
                      <a:pt x="17" y="32"/>
                    </a:cubicBezTo>
                    <a:cubicBezTo>
                      <a:pt x="18" y="32"/>
                      <a:pt x="20" y="31"/>
                      <a:pt x="21" y="30"/>
                    </a:cubicBezTo>
                    <a:cubicBezTo>
                      <a:pt x="22" y="29"/>
                      <a:pt x="23" y="27"/>
                      <a:pt x="24" y="25"/>
                    </a:cubicBezTo>
                    <a:cubicBezTo>
                      <a:pt x="25" y="22"/>
                      <a:pt x="26" y="20"/>
                      <a:pt x="26" y="17"/>
                    </a:cubicBezTo>
                    <a:cubicBezTo>
                      <a:pt x="26" y="14"/>
                      <a:pt x="25" y="11"/>
                      <a:pt x="24" y="10"/>
                    </a:cubicBezTo>
                    <a:cubicBezTo>
                      <a:pt x="23" y="8"/>
                      <a:pt x="21" y="7"/>
                      <a:pt x="20" y="7"/>
                    </a:cubicBezTo>
                    <a:cubicBezTo>
                      <a:pt x="18" y="7"/>
                      <a:pt x="17" y="8"/>
                      <a:pt x="16" y="9"/>
                    </a:cubicBezTo>
                    <a:cubicBezTo>
                      <a:pt x="15" y="10"/>
                      <a:pt x="14" y="12"/>
                      <a:pt x="13" y="15"/>
                    </a:cubicBezTo>
                    <a:cubicBezTo>
                      <a:pt x="12" y="17"/>
                      <a:pt x="11" y="20"/>
                      <a:pt x="11" y="23"/>
                    </a:cubicBez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14" name="Freeform 26"/>
              <p:cNvSpPr>
                <a:spLocks noEditPoints="1"/>
              </p:cNvSpPr>
              <p:nvPr/>
            </p:nvSpPr>
            <p:spPr bwMode="auto">
              <a:xfrm>
                <a:off x="6648450" y="1296988"/>
                <a:ext cx="71438" cy="204788"/>
              </a:xfrm>
              <a:custGeom>
                <a:avLst/>
                <a:gdLst>
                  <a:gd name="T0" fmla="*/ 17 w 45"/>
                  <a:gd name="T1" fmla="*/ 33 h 129"/>
                  <a:gd name="T2" fmla="*/ 38 w 45"/>
                  <a:gd name="T3" fmla="*/ 33 h 129"/>
                  <a:gd name="T4" fmla="*/ 21 w 45"/>
                  <a:gd name="T5" fmla="*/ 129 h 129"/>
                  <a:gd name="T6" fmla="*/ 0 w 45"/>
                  <a:gd name="T7" fmla="*/ 129 h 129"/>
                  <a:gd name="T8" fmla="*/ 17 w 45"/>
                  <a:gd name="T9" fmla="*/ 33 h 129"/>
                  <a:gd name="T10" fmla="*/ 24 w 45"/>
                  <a:gd name="T11" fmla="*/ 0 h 129"/>
                  <a:gd name="T12" fmla="*/ 45 w 45"/>
                  <a:gd name="T13" fmla="*/ 0 h 129"/>
                  <a:gd name="T14" fmla="*/ 40 w 45"/>
                  <a:gd name="T15" fmla="*/ 21 h 129"/>
                  <a:gd name="T16" fmla="*/ 19 w 45"/>
                  <a:gd name="T17" fmla="*/ 21 h 129"/>
                  <a:gd name="T18" fmla="*/ 24 w 45"/>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29">
                    <a:moveTo>
                      <a:pt x="17" y="33"/>
                    </a:moveTo>
                    <a:lnTo>
                      <a:pt x="38" y="33"/>
                    </a:lnTo>
                    <a:lnTo>
                      <a:pt x="21" y="129"/>
                    </a:lnTo>
                    <a:lnTo>
                      <a:pt x="0" y="129"/>
                    </a:lnTo>
                    <a:lnTo>
                      <a:pt x="17" y="33"/>
                    </a:lnTo>
                    <a:close/>
                    <a:moveTo>
                      <a:pt x="24" y="0"/>
                    </a:moveTo>
                    <a:lnTo>
                      <a:pt x="45" y="0"/>
                    </a:lnTo>
                    <a:lnTo>
                      <a:pt x="40" y="21"/>
                    </a:lnTo>
                    <a:lnTo>
                      <a:pt x="19" y="21"/>
                    </a:lnTo>
                    <a:lnTo>
                      <a:pt x="24" y="0"/>
                    </a:ln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15" name="Freeform 27"/>
              <p:cNvSpPr>
                <a:spLocks/>
              </p:cNvSpPr>
              <p:nvPr/>
            </p:nvSpPr>
            <p:spPr bwMode="auto">
              <a:xfrm>
                <a:off x="6719888" y="1349375"/>
                <a:ext cx="120650" cy="155575"/>
              </a:xfrm>
              <a:custGeom>
                <a:avLst/>
                <a:gdLst>
                  <a:gd name="T0" fmla="*/ 21 w 32"/>
                  <a:gd name="T1" fmla="*/ 25 h 41"/>
                  <a:gd name="T2" fmla="*/ 29 w 32"/>
                  <a:gd name="T3" fmla="*/ 27 h 41"/>
                  <a:gd name="T4" fmla="*/ 23 w 32"/>
                  <a:gd name="T5" fmla="*/ 37 h 41"/>
                  <a:gd name="T6" fmla="*/ 13 w 32"/>
                  <a:gd name="T7" fmla="*/ 41 h 41"/>
                  <a:gd name="T8" fmla="*/ 4 w 32"/>
                  <a:gd name="T9" fmla="*/ 36 h 41"/>
                  <a:gd name="T10" fmla="*/ 0 w 32"/>
                  <a:gd name="T11" fmla="*/ 24 h 41"/>
                  <a:gd name="T12" fmla="*/ 2 w 32"/>
                  <a:gd name="T13" fmla="*/ 11 h 41"/>
                  <a:gd name="T14" fmla="*/ 9 w 32"/>
                  <a:gd name="T15" fmla="*/ 2 h 41"/>
                  <a:gd name="T16" fmla="*/ 19 w 32"/>
                  <a:gd name="T17" fmla="*/ 0 h 41"/>
                  <a:gd name="T18" fmla="*/ 28 w 32"/>
                  <a:gd name="T19" fmla="*/ 3 h 41"/>
                  <a:gd name="T20" fmla="*/ 32 w 32"/>
                  <a:gd name="T21" fmla="*/ 13 h 41"/>
                  <a:gd name="T22" fmla="*/ 23 w 32"/>
                  <a:gd name="T23" fmla="*/ 14 h 41"/>
                  <a:gd name="T24" fmla="*/ 18 w 32"/>
                  <a:gd name="T25" fmla="*/ 7 h 41"/>
                  <a:gd name="T26" fmla="*/ 14 w 32"/>
                  <a:gd name="T27" fmla="*/ 9 h 41"/>
                  <a:gd name="T28" fmla="*/ 10 w 32"/>
                  <a:gd name="T29" fmla="*/ 15 h 41"/>
                  <a:gd name="T30" fmla="*/ 9 w 32"/>
                  <a:gd name="T31" fmla="*/ 25 h 41"/>
                  <a:gd name="T32" fmla="*/ 10 w 32"/>
                  <a:gd name="T33" fmla="*/ 30 h 41"/>
                  <a:gd name="T34" fmla="*/ 14 w 32"/>
                  <a:gd name="T35" fmla="*/ 32 h 41"/>
                  <a:gd name="T36" fmla="*/ 18 w 32"/>
                  <a:gd name="T37" fmla="*/ 31 h 41"/>
                  <a:gd name="T38" fmla="*/ 21 w 32"/>
                  <a:gd name="T39"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41">
                    <a:moveTo>
                      <a:pt x="21" y="25"/>
                    </a:moveTo>
                    <a:cubicBezTo>
                      <a:pt x="29" y="27"/>
                      <a:pt x="29" y="27"/>
                      <a:pt x="29" y="27"/>
                    </a:cubicBezTo>
                    <a:cubicBezTo>
                      <a:pt x="28" y="31"/>
                      <a:pt x="26" y="35"/>
                      <a:pt x="23" y="37"/>
                    </a:cubicBezTo>
                    <a:cubicBezTo>
                      <a:pt x="20" y="39"/>
                      <a:pt x="17" y="41"/>
                      <a:pt x="13" y="41"/>
                    </a:cubicBezTo>
                    <a:cubicBezTo>
                      <a:pt x="9" y="41"/>
                      <a:pt x="6" y="39"/>
                      <a:pt x="4" y="36"/>
                    </a:cubicBezTo>
                    <a:cubicBezTo>
                      <a:pt x="1" y="33"/>
                      <a:pt x="0" y="29"/>
                      <a:pt x="0" y="24"/>
                    </a:cubicBezTo>
                    <a:cubicBezTo>
                      <a:pt x="0" y="19"/>
                      <a:pt x="1" y="15"/>
                      <a:pt x="2" y="11"/>
                    </a:cubicBezTo>
                    <a:cubicBezTo>
                      <a:pt x="4" y="7"/>
                      <a:pt x="6" y="4"/>
                      <a:pt x="9" y="2"/>
                    </a:cubicBezTo>
                    <a:cubicBezTo>
                      <a:pt x="12" y="1"/>
                      <a:pt x="15" y="0"/>
                      <a:pt x="19" y="0"/>
                    </a:cubicBezTo>
                    <a:cubicBezTo>
                      <a:pt x="22" y="0"/>
                      <a:pt x="25" y="1"/>
                      <a:pt x="28" y="3"/>
                    </a:cubicBezTo>
                    <a:cubicBezTo>
                      <a:pt x="30" y="5"/>
                      <a:pt x="31" y="9"/>
                      <a:pt x="32" y="13"/>
                    </a:cubicBezTo>
                    <a:cubicBezTo>
                      <a:pt x="23" y="14"/>
                      <a:pt x="23" y="14"/>
                      <a:pt x="23" y="14"/>
                    </a:cubicBezTo>
                    <a:cubicBezTo>
                      <a:pt x="23" y="10"/>
                      <a:pt x="21" y="7"/>
                      <a:pt x="18" y="7"/>
                    </a:cubicBezTo>
                    <a:cubicBezTo>
                      <a:pt x="17" y="7"/>
                      <a:pt x="15" y="8"/>
                      <a:pt x="14" y="9"/>
                    </a:cubicBezTo>
                    <a:cubicBezTo>
                      <a:pt x="12" y="10"/>
                      <a:pt x="11" y="12"/>
                      <a:pt x="10" y="15"/>
                    </a:cubicBezTo>
                    <a:cubicBezTo>
                      <a:pt x="9" y="18"/>
                      <a:pt x="9" y="22"/>
                      <a:pt x="9" y="25"/>
                    </a:cubicBezTo>
                    <a:cubicBezTo>
                      <a:pt x="9" y="27"/>
                      <a:pt x="9" y="29"/>
                      <a:pt x="10" y="30"/>
                    </a:cubicBezTo>
                    <a:cubicBezTo>
                      <a:pt x="11" y="32"/>
                      <a:pt x="12" y="32"/>
                      <a:pt x="14" y="32"/>
                    </a:cubicBezTo>
                    <a:cubicBezTo>
                      <a:pt x="15" y="32"/>
                      <a:pt x="16" y="32"/>
                      <a:pt x="18" y="31"/>
                    </a:cubicBezTo>
                    <a:cubicBezTo>
                      <a:pt x="19" y="29"/>
                      <a:pt x="20" y="28"/>
                      <a:pt x="21" y="25"/>
                    </a:cubicBez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16" name="Freeform 28"/>
              <p:cNvSpPr>
                <a:spLocks/>
              </p:cNvSpPr>
              <p:nvPr/>
            </p:nvSpPr>
            <p:spPr bwMode="auto">
              <a:xfrm>
                <a:off x="6918325" y="1292225"/>
                <a:ext cx="147638" cy="212725"/>
              </a:xfrm>
              <a:custGeom>
                <a:avLst/>
                <a:gdLst>
                  <a:gd name="T0" fmla="*/ 0 w 39"/>
                  <a:gd name="T1" fmla="*/ 37 h 56"/>
                  <a:gd name="T2" fmla="*/ 9 w 39"/>
                  <a:gd name="T3" fmla="*/ 37 h 56"/>
                  <a:gd name="T4" fmla="*/ 10 w 39"/>
                  <a:gd name="T5" fmla="*/ 43 h 56"/>
                  <a:gd name="T6" fmla="*/ 13 w 39"/>
                  <a:gd name="T7" fmla="*/ 45 h 56"/>
                  <a:gd name="T8" fmla="*/ 18 w 39"/>
                  <a:gd name="T9" fmla="*/ 46 h 56"/>
                  <a:gd name="T10" fmla="*/ 24 w 39"/>
                  <a:gd name="T11" fmla="*/ 45 h 56"/>
                  <a:gd name="T12" fmla="*/ 26 w 39"/>
                  <a:gd name="T13" fmla="*/ 40 h 56"/>
                  <a:gd name="T14" fmla="*/ 25 w 39"/>
                  <a:gd name="T15" fmla="*/ 36 h 56"/>
                  <a:gd name="T16" fmla="*/ 19 w 39"/>
                  <a:gd name="T17" fmla="*/ 32 h 56"/>
                  <a:gd name="T18" fmla="*/ 10 w 39"/>
                  <a:gd name="T19" fmla="*/ 27 h 56"/>
                  <a:gd name="T20" fmla="*/ 7 w 39"/>
                  <a:gd name="T21" fmla="*/ 22 h 56"/>
                  <a:gd name="T22" fmla="*/ 5 w 39"/>
                  <a:gd name="T23" fmla="*/ 16 h 56"/>
                  <a:gd name="T24" fmla="*/ 10 w 39"/>
                  <a:gd name="T25" fmla="*/ 4 h 56"/>
                  <a:gd name="T26" fmla="*/ 22 w 39"/>
                  <a:gd name="T27" fmla="*/ 0 h 56"/>
                  <a:gd name="T28" fmla="*/ 34 w 39"/>
                  <a:gd name="T29" fmla="*/ 4 h 56"/>
                  <a:gd name="T30" fmla="*/ 39 w 39"/>
                  <a:gd name="T31" fmla="*/ 16 h 56"/>
                  <a:gd name="T32" fmla="*/ 30 w 39"/>
                  <a:gd name="T33" fmla="*/ 16 h 56"/>
                  <a:gd name="T34" fmla="*/ 22 w 39"/>
                  <a:gd name="T35" fmla="*/ 8 h 56"/>
                  <a:gd name="T36" fmla="*/ 16 w 39"/>
                  <a:gd name="T37" fmla="*/ 10 h 56"/>
                  <a:gd name="T38" fmla="*/ 14 w 39"/>
                  <a:gd name="T39" fmla="*/ 14 h 56"/>
                  <a:gd name="T40" fmla="*/ 16 w 39"/>
                  <a:gd name="T41" fmla="*/ 18 h 56"/>
                  <a:gd name="T42" fmla="*/ 23 w 39"/>
                  <a:gd name="T43" fmla="*/ 22 h 56"/>
                  <a:gd name="T44" fmla="*/ 31 w 39"/>
                  <a:gd name="T45" fmla="*/ 28 h 56"/>
                  <a:gd name="T46" fmla="*/ 34 w 39"/>
                  <a:gd name="T47" fmla="*/ 32 h 56"/>
                  <a:gd name="T48" fmla="*/ 36 w 39"/>
                  <a:gd name="T49" fmla="*/ 38 h 56"/>
                  <a:gd name="T50" fmla="*/ 31 w 39"/>
                  <a:gd name="T51" fmla="*/ 51 h 56"/>
                  <a:gd name="T52" fmla="*/ 18 w 39"/>
                  <a:gd name="T53" fmla="*/ 56 h 56"/>
                  <a:gd name="T54" fmla="*/ 7 w 39"/>
                  <a:gd name="T55" fmla="*/ 53 h 56"/>
                  <a:gd name="T56" fmla="*/ 1 w 39"/>
                  <a:gd name="T57" fmla="*/ 46 h 56"/>
                  <a:gd name="T58" fmla="*/ 0 w 39"/>
                  <a:gd name="T59"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56">
                    <a:moveTo>
                      <a:pt x="0" y="37"/>
                    </a:moveTo>
                    <a:cubicBezTo>
                      <a:pt x="9" y="37"/>
                      <a:pt x="9" y="37"/>
                      <a:pt x="9" y="37"/>
                    </a:cubicBezTo>
                    <a:cubicBezTo>
                      <a:pt x="9" y="40"/>
                      <a:pt x="9" y="42"/>
                      <a:pt x="10" y="43"/>
                    </a:cubicBezTo>
                    <a:cubicBezTo>
                      <a:pt x="10" y="44"/>
                      <a:pt x="11" y="45"/>
                      <a:pt x="13" y="45"/>
                    </a:cubicBezTo>
                    <a:cubicBezTo>
                      <a:pt x="14" y="46"/>
                      <a:pt x="16" y="46"/>
                      <a:pt x="18" y="46"/>
                    </a:cubicBezTo>
                    <a:cubicBezTo>
                      <a:pt x="21" y="46"/>
                      <a:pt x="23" y="46"/>
                      <a:pt x="24" y="45"/>
                    </a:cubicBezTo>
                    <a:cubicBezTo>
                      <a:pt x="26" y="43"/>
                      <a:pt x="26" y="42"/>
                      <a:pt x="26" y="40"/>
                    </a:cubicBezTo>
                    <a:cubicBezTo>
                      <a:pt x="26" y="38"/>
                      <a:pt x="26" y="37"/>
                      <a:pt x="25" y="36"/>
                    </a:cubicBezTo>
                    <a:cubicBezTo>
                      <a:pt x="24" y="35"/>
                      <a:pt x="22" y="34"/>
                      <a:pt x="19" y="32"/>
                    </a:cubicBezTo>
                    <a:cubicBezTo>
                      <a:pt x="14" y="30"/>
                      <a:pt x="11" y="28"/>
                      <a:pt x="10" y="27"/>
                    </a:cubicBezTo>
                    <a:cubicBezTo>
                      <a:pt x="8" y="25"/>
                      <a:pt x="7" y="24"/>
                      <a:pt x="7" y="22"/>
                    </a:cubicBezTo>
                    <a:cubicBezTo>
                      <a:pt x="6" y="20"/>
                      <a:pt x="5" y="18"/>
                      <a:pt x="5" y="16"/>
                    </a:cubicBezTo>
                    <a:cubicBezTo>
                      <a:pt x="5" y="11"/>
                      <a:pt x="7" y="7"/>
                      <a:pt x="10" y="4"/>
                    </a:cubicBezTo>
                    <a:cubicBezTo>
                      <a:pt x="13" y="1"/>
                      <a:pt x="17" y="0"/>
                      <a:pt x="22" y="0"/>
                    </a:cubicBezTo>
                    <a:cubicBezTo>
                      <a:pt x="27" y="0"/>
                      <a:pt x="31" y="1"/>
                      <a:pt x="34" y="4"/>
                    </a:cubicBezTo>
                    <a:cubicBezTo>
                      <a:pt x="37" y="7"/>
                      <a:pt x="38" y="11"/>
                      <a:pt x="39" y="16"/>
                    </a:cubicBezTo>
                    <a:cubicBezTo>
                      <a:pt x="30" y="16"/>
                      <a:pt x="30" y="16"/>
                      <a:pt x="30" y="16"/>
                    </a:cubicBezTo>
                    <a:cubicBezTo>
                      <a:pt x="29" y="11"/>
                      <a:pt x="27" y="8"/>
                      <a:pt x="22" y="8"/>
                    </a:cubicBezTo>
                    <a:cubicBezTo>
                      <a:pt x="19" y="8"/>
                      <a:pt x="17" y="9"/>
                      <a:pt x="16" y="10"/>
                    </a:cubicBezTo>
                    <a:cubicBezTo>
                      <a:pt x="15" y="11"/>
                      <a:pt x="14" y="12"/>
                      <a:pt x="14" y="14"/>
                    </a:cubicBezTo>
                    <a:cubicBezTo>
                      <a:pt x="14" y="16"/>
                      <a:pt x="15" y="17"/>
                      <a:pt x="16" y="18"/>
                    </a:cubicBezTo>
                    <a:cubicBezTo>
                      <a:pt x="17" y="19"/>
                      <a:pt x="19" y="21"/>
                      <a:pt x="23" y="22"/>
                    </a:cubicBezTo>
                    <a:cubicBezTo>
                      <a:pt x="27" y="25"/>
                      <a:pt x="30" y="26"/>
                      <a:pt x="31" y="28"/>
                    </a:cubicBezTo>
                    <a:cubicBezTo>
                      <a:pt x="33" y="29"/>
                      <a:pt x="34" y="30"/>
                      <a:pt x="34" y="32"/>
                    </a:cubicBezTo>
                    <a:cubicBezTo>
                      <a:pt x="35" y="34"/>
                      <a:pt x="36" y="36"/>
                      <a:pt x="36" y="38"/>
                    </a:cubicBezTo>
                    <a:cubicBezTo>
                      <a:pt x="36" y="43"/>
                      <a:pt x="34" y="48"/>
                      <a:pt x="31" y="51"/>
                    </a:cubicBezTo>
                    <a:cubicBezTo>
                      <a:pt x="27" y="54"/>
                      <a:pt x="23" y="56"/>
                      <a:pt x="18" y="56"/>
                    </a:cubicBezTo>
                    <a:cubicBezTo>
                      <a:pt x="14" y="56"/>
                      <a:pt x="10" y="55"/>
                      <a:pt x="7" y="53"/>
                    </a:cubicBezTo>
                    <a:cubicBezTo>
                      <a:pt x="4" y="51"/>
                      <a:pt x="2" y="49"/>
                      <a:pt x="1" y="46"/>
                    </a:cubicBezTo>
                    <a:cubicBezTo>
                      <a:pt x="0" y="43"/>
                      <a:pt x="0" y="40"/>
                      <a:pt x="0" y="37"/>
                    </a:cubicBez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17" name="Freeform 29"/>
              <p:cNvSpPr>
                <a:spLocks/>
              </p:cNvSpPr>
              <p:nvPr/>
            </p:nvSpPr>
            <p:spPr bwMode="auto">
              <a:xfrm>
                <a:off x="7077075" y="1349375"/>
                <a:ext cx="119063" cy="155575"/>
              </a:xfrm>
              <a:custGeom>
                <a:avLst/>
                <a:gdLst>
                  <a:gd name="T0" fmla="*/ 21 w 32"/>
                  <a:gd name="T1" fmla="*/ 25 h 41"/>
                  <a:gd name="T2" fmla="*/ 29 w 32"/>
                  <a:gd name="T3" fmla="*/ 27 h 41"/>
                  <a:gd name="T4" fmla="*/ 23 w 32"/>
                  <a:gd name="T5" fmla="*/ 37 h 41"/>
                  <a:gd name="T6" fmla="*/ 13 w 32"/>
                  <a:gd name="T7" fmla="*/ 41 h 41"/>
                  <a:gd name="T8" fmla="*/ 3 w 32"/>
                  <a:gd name="T9" fmla="*/ 36 h 41"/>
                  <a:gd name="T10" fmla="*/ 0 w 32"/>
                  <a:gd name="T11" fmla="*/ 24 h 41"/>
                  <a:gd name="T12" fmla="*/ 2 w 32"/>
                  <a:gd name="T13" fmla="*/ 11 h 41"/>
                  <a:gd name="T14" fmla="*/ 9 w 32"/>
                  <a:gd name="T15" fmla="*/ 2 h 41"/>
                  <a:gd name="T16" fmla="*/ 18 w 32"/>
                  <a:gd name="T17" fmla="*/ 0 h 41"/>
                  <a:gd name="T18" fmla="*/ 27 w 32"/>
                  <a:gd name="T19" fmla="*/ 3 h 41"/>
                  <a:gd name="T20" fmla="*/ 32 w 32"/>
                  <a:gd name="T21" fmla="*/ 13 h 41"/>
                  <a:gd name="T22" fmla="*/ 23 w 32"/>
                  <a:gd name="T23" fmla="*/ 14 h 41"/>
                  <a:gd name="T24" fmla="*/ 18 w 32"/>
                  <a:gd name="T25" fmla="*/ 7 h 41"/>
                  <a:gd name="T26" fmla="*/ 14 w 32"/>
                  <a:gd name="T27" fmla="*/ 9 h 41"/>
                  <a:gd name="T28" fmla="*/ 10 w 32"/>
                  <a:gd name="T29" fmla="*/ 15 h 41"/>
                  <a:gd name="T30" fmla="*/ 8 w 32"/>
                  <a:gd name="T31" fmla="*/ 25 h 41"/>
                  <a:gd name="T32" fmla="*/ 10 w 32"/>
                  <a:gd name="T33" fmla="*/ 30 h 41"/>
                  <a:gd name="T34" fmla="*/ 13 w 32"/>
                  <a:gd name="T35" fmla="*/ 32 h 41"/>
                  <a:gd name="T36" fmla="*/ 17 w 32"/>
                  <a:gd name="T37" fmla="*/ 31 h 41"/>
                  <a:gd name="T38" fmla="*/ 21 w 32"/>
                  <a:gd name="T39"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41">
                    <a:moveTo>
                      <a:pt x="21" y="25"/>
                    </a:moveTo>
                    <a:cubicBezTo>
                      <a:pt x="29" y="27"/>
                      <a:pt x="29" y="27"/>
                      <a:pt x="29" y="27"/>
                    </a:cubicBezTo>
                    <a:cubicBezTo>
                      <a:pt x="28" y="31"/>
                      <a:pt x="26" y="35"/>
                      <a:pt x="23" y="37"/>
                    </a:cubicBezTo>
                    <a:cubicBezTo>
                      <a:pt x="20" y="39"/>
                      <a:pt x="17" y="41"/>
                      <a:pt x="13" y="41"/>
                    </a:cubicBezTo>
                    <a:cubicBezTo>
                      <a:pt x="9" y="41"/>
                      <a:pt x="6" y="39"/>
                      <a:pt x="3" y="36"/>
                    </a:cubicBezTo>
                    <a:cubicBezTo>
                      <a:pt x="1" y="33"/>
                      <a:pt x="0" y="29"/>
                      <a:pt x="0" y="24"/>
                    </a:cubicBezTo>
                    <a:cubicBezTo>
                      <a:pt x="0" y="19"/>
                      <a:pt x="0" y="15"/>
                      <a:pt x="2" y="11"/>
                    </a:cubicBezTo>
                    <a:cubicBezTo>
                      <a:pt x="4" y="7"/>
                      <a:pt x="6" y="4"/>
                      <a:pt x="9" y="2"/>
                    </a:cubicBezTo>
                    <a:cubicBezTo>
                      <a:pt x="12" y="1"/>
                      <a:pt x="15" y="0"/>
                      <a:pt x="18" y="0"/>
                    </a:cubicBezTo>
                    <a:cubicBezTo>
                      <a:pt x="22" y="0"/>
                      <a:pt x="25" y="1"/>
                      <a:pt x="27" y="3"/>
                    </a:cubicBezTo>
                    <a:cubicBezTo>
                      <a:pt x="30" y="5"/>
                      <a:pt x="31" y="9"/>
                      <a:pt x="32" y="13"/>
                    </a:cubicBezTo>
                    <a:cubicBezTo>
                      <a:pt x="23" y="14"/>
                      <a:pt x="23" y="14"/>
                      <a:pt x="23" y="14"/>
                    </a:cubicBezTo>
                    <a:cubicBezTo>
                      <a:pt x="23" y="10"/>
                      <a:pt x="21" y="7"/>
                      <a:pt x="18" y="7"/>
                    </a:cubicBezTo>
                    <a:cubicBezTo>
                      <a:pt x="16" y="7"/>
                      <a:pt x="15" y="8"/>
                      <a:pt x="14" y="9"/>
                    </a:cubicBezTo>
                    <a:cubicBezTo>
                      <a:pt x="12" y="10"/>
                      <a:pt x="11" y="12"/>
                      <a:pt x="10" y="15"/>
                    </a:cubicBezTo>
                    <a:cubicBezTo>
                      <a:pt x="9" y="18"/>
                      <a:pt x="8" y="22"/>
                      <a:pt x="8" y="25"/>
                    </a:cubicBezTo>
                    <a:cubicBezTo>
                      <a:pt x="8" y="27"/>
                      <a:pt x="9" y="29"/>
                      <a:pt x="10" y="30"/>
                    </a:cubicBezTo>
                    <a:cubicBezTo>
                      <a:pt x="11" y="32"/>
                      <a:pt x="12" y="32"/>
                      <a:pt x="13" y="32"/>
                    </a:cubicBezTo>
                    <a:cubicBezTo>
                      <a:pt x="15" y="32"/>
                      <a:pt x="16" y="32"/>
                      <a:pt x="17" y="31"/>
                    </a:cubicBezTo>
                    <a:cubicBezTo>
                      <a:pt x="19" y="29"/>
                      <a:pt x="20" y="28"/>
                      <a:pt x="21" y="25"/>
                    </a:cubicBez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18" name="Freeform 30"/>
              <p:cNvSpPr>
                <a:spLocks/>
              </p:cNvSpPr>
              <p:nvPr/>
            </p:nvSpPr>
            <p:spPr bwMode="auto">
              <a:xfrm>
                <a:off x="7200900" y="1296988"/>
                <a:ext cx="131763" cy="204788"/>
              </a:xfrm>
              <a:custGeom>
                <a:avLst/>
                <a:gdLst>
                  <a:gd name="T0" fmla="*/ 9 w 35"/>
                  <a:gd name="T1" fmla="*/ 54 h 54"/>
                  <a:gd name="T2" fmla="*/ 0 w 35"/>
                  <a:gd name="T3" fmla="*/ 54 h 54"/>
                  <a:gd name="T4" fmla="*/ 10 w 35"/>
                  <a:gd name="T5" fmla="*/ 0 h 54"/>
                  <a:gd name="T6" fmla="*/ 18 w 35"/>
                  <a:gd name="T7" fmla="*/ 0 h 54"/>
                  <a:gd name="T8" fmla="*/ 15 w 35"/>
                  <a:gd name="T9" fmla="*/ 19 h 54"/>
                  <a:gd name="T10" fmla="*/ 21 w 35"/>
                  <a:gd name="T11" fmla="*/ 15 h 54"/>
                  <a:gd name="T12" fmla="*/ 26 w 35"/>
                  <a:gd name="T13" fmla="*/ 14 h 54"/>
                  <a:gd name="T14" fmla="*/ 32 w 35"/>
                  <a:gd name="T15" fmla="*/ 16 h 54"/>
                  <a:gd name="T16" fmla="*/ 35 w 35"/>
                  <a:gd name="T17" fmla="*/ 24 h 54"/>
                  <a:gd name="T18" fmla="*/ 34 w 35"/>
                  <a:gd name="T19" fmla="*/ 31 h 54"/>
                  <a:gd name="T20" fmla="*/ 30 w 35"/>
                  <a:gd name="T21" fmla="*/ 54 h 54"/>
                  <a:gd name="T22" fmla="*/ 21 w 35"/>
                  <a:gd name="T23" fmla="*/ 54 h 54"/>
                  <a:gd name="T24" fmla="*/ 25 w 35"/>
                  <a:gd name="T25" fmla="*/ 30 h 54"/>
                  <a:gd name="T26" fmla="*/ 26 w 35"/>
                  <a:gd name="T27" fmla="*/ 25 h 54"/>
                  <a:gd name="T28" fmla="*/ 25 w 35"/>
                  <a:gd name="T29" fmla="*/ 22 h 54"/>
                  <a:gd name="T30" fmla="*/ 22 w 35"/>
                  <a:gd name="T31" fmla="*/ 21 h 54"/>
                  <a:gd name="T32" fmla="*/ 18 w 35"/>
                  <a:gd name="T33" fmla="*/ 23 h 54"/>
                  <a:gd name="T34" fmla="*/ 14 w 35"/>
                  <a:gd name="T35" fmla="*/ 29 h 54"/>
                  <a:gd name="T36" fmla="*/ 12 w 35"/>
                  <a:gd name="T37" fmla="*/ 38 h 54"/>
                  <a:gd name="T38" fmla="*/ 9 w 35"/>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54">
                    <a:moveTo>
                      <a:pt x="9" y="54"/>
                    </a:moveTo>
                    <a:cubicBezTo>
                      <a:pt x="0" y="54"/>
                      <a:pt x="0" y="54"/>
                      <a:pt x="0" y="54"/>
                    </a:cubicBezTo>
                    <a:cubicBezTo>
                      <a:pt x="10" y="0"/>
                      <a:pt x="10" y="0"/>
                      <a:pt x="10" y="0"/>
                    </a:cubicBezTo>
                    <a:cubicBezTo>
                      <a:pt x="18" y="0"/>
                      <a:pt x="18" y="0"/>
                      <a:pt x="18" y="0"/>
                    </a:cubicBezTo>
                    <a:cubicBezTo>
                      <a:pt x="15" y="19"/>
                      <a:pt x="15" y="19"/>
                      <a:pt x="15" y="19"/>
                    </a:cubicBezTo>
                    <a:cubicBezTo>
                      <a:pt x="17" y="17"/>
                      <a:pt x="19" y="16"/>
                      <a:pt x="21" y="15"/>
                    </a:cubicBezTo>
                    <a:cubicBezTo>
                      <a:pt x="23" y="14"/>
                      <a:pt x="24" y="14"/>
                      <a:pt x="26" y="14"/>
                    </a:cubicBezTo>
                    <a:cubicBezTo>
                      <a:pt x="29" y="14"/>
                      <a:pt x="31" y="14"/>
                      <a:pt x="32" y="16"/>
                    </a:cubicBezTo>
                    <a:cubicBezTo>
                      <a:pt x="34" y="18"/>
                      <a:pt x="35" y="20"/>
                      <a:pt x="35" y="24"/>
                    </a:cubicBezTo>
                    <a:cubicBezTo>
                      <a:pt x="35" y="25"/>
                      <a:pt x="35" y="28"/>
                      <a:pt x="34" y="31"/>
                    </a:cubicBezTo>
                    <a:cubicBezTo>
                      <a:pt x="30" y="54"/>
                      <a:pt x="30" y="54"/>
                      <a:pt x="30" y="54"/>
                    </a:cubicBezTo>
                    <a:cubicBezTo>
                      <a:pt x="21" y="54"/>
                      <a:pt x="21" y="54"/>
                      <a:pt x="21" y="54"/>
                    </a:cubicBezTo>
                    <a:cubicBezTo>
                      <a:pt x="25" y="30"/>
                      <a:pt x="25" y="30"/>
                      <a:pt x="25" y="30"/>
                    </a:cubicBezTo>
                    <a:cubicBezTo>
                      <a:pt x="26" y="28"/>
                      <a:pt x="26" y="26"/>
                      <a:pt x="26" y="25"/>
                    </a:cubicBezTo>
                    <a:cubicBezTo>
                      <a:pt x="26" y="24"/>
                      <a:pt x="26" y="23"/>
                      <a:pt x="25" y="22"/>
                    </a:cubicBezTo>
                    <a:cubicBezTo>
                      <a:pt x="24" y="22"/>
                      <a:pt x="23" y="21"/>
                      <a:pt x="22" y="21"/>
                    </a:cubicBezTo>
                    <a:cubicBezTo>
                      <a:pt x="21" y="21"/>
                      <a:pt x="19" y="22"/>
                      <a:pt x="18" y="23"/>
                    </a:cubicBezTo>
                    <a:cubicBezTo>
                      <a:pt x="16" y="25"/>
                      <a:pt x="15" y="27"/>
                      <a:pt x="14" y="29"/>
                    </a:cubicBezTo>
                    <a:cubicBezTo>
                      <a:pt x="13" y="30"/>
                      <a:pt x="13" y="33"/>
                      <a:pt x="12" y="38"/>
                    </a:cubicBezTo>
                    <a:lnTo>
                      <a:pt x="9" y="54"/>
                    </a:ln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19" name="Freeform 31"/>
              <p:cNvSpPr>
                <a:spLocks noEditPoints="1"/>
              </p:cNvSpPr>
              <p:nvPr/>
            </p:nvSpPr>
            <p:spPr bwMode="auto">
              <a:xfrm>
                <a:off x="7350125" y="1349375"/>
                <a:ext cx="128588" cy="155575"/>
              </a:xfrm>
              <a:custGeom>
                <a:avLst/>
                <a:gdLst>
                  <a:gd name="T0" fmla="*/ 0 w 34"/>
                  <a:gd name="T1" fmla="*/ 23 h 41"/>
                  <a:gd name="T2" fmla="*/ 4 w 34"/>
                  <a:gd name="T3" fmla="*/ 7 h 41"/>
                  <a:gd name="T4" fmla="*/ 18 w 34"/>
                  <a:gd name="T5" fmla="*/ 0 h 41"/>
                  <a:gd name="T6" fmla="*/ 30 w 34"/>
                  <a:gd name="T7" fmla="*/ 4 h 41"/>
                  <a:gd name="T8" fmla="*/ 34 w 34"/>
                  <a:gd name="T9" fmla="*/ 17 h 41"/>
                  <a:gd name="T10" fmla="*/ 29 w 34"/>
                  <a:gd name="T11" fmla="*/ 34 h 41"/>
                  <a:gd name="T12" fmla="*/ 15 w 34"/>
                  <a:gd name="T13" fmla="*/ 41 h 41"/>
                  <a:gd name="T14" fmla="*/ 4 w 34"/>
                  <a:gd name="T15" fmla="*/ 36 h 41"/>
                  <a:gd name="T16" fmla="*/ 0 w 34"/>
                  <a:gd name="T17" fmla="*/ 23 h 41"/>
                  <a:gd name="T18" fmla="*/ 25 w 34"/>
                  <a:gd name="T19" fmla="*/ 16 h 41"/>
                  <a:gd name="T20" fmla="*/ 23 w 34"/>
                  <a:gd name="T21" fmla="*/ 10 h 41"/>
                  <a:gd name="T22" fmla="*/ 18 w 34"/>
                  <a:gd name="T23" fmla="*/ 8 h 41"/>
                  <a:gd name="T24" fmla="*/ 14 w 34"/>
                  <a:gd name="T25" fmla="*/ 9 h 41"/>
                  <a:gd name="T26" fmla="*/ 10 w 34"/>
                  <a:gd name="T27" fmla="*/ 15 h 41"/>
                  <a:gd name="T28" fmla="*/ 8 w 34"/>
                  <a:gd name="T29" fmla="*/ 23 h 41"/>
                  <a:gd name="T30" fmla="*/ 10 w 34"/>
                  <a:gd name="T31" fmla="*/ 30 h 41"/>
                  <a:gd name="T32" fmla="*/ 15 w 34"/>
                  <a:gd name="T33" fmla="*/ 32 h 41"/>
                  <a:gd name="T34" fmla="*/ 21 w 34"/>
                  <a:gd name="T35" fmla="*/ 29 h 41"/>
                  <a:gd name="T36" fmla="*/ 25 w 34"/>
                  <a:gd name="T3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1">
                    <a:moveTo>
                      <a:pt x="0" y="23"/>
                    </a:moveTo>
                    <a:cubicBezTo>
                      <a:pt x="0" y="17"/>
                      <a:pt x="1" y="12"/>
                      <a:pt x="4" y="7"/>
                    </a:cubicBezTo>
                    <a:cubicBezTo>
                      <a:pt x="7" y="2"/>
                      <a:pt x="12" y="0"/>
                      <a:pt x="18" y="0"/>
                    </a:cubicBezTo>
                    <a:cubicBezTo>
                      <a:pt x="23" y="0"/>
                      <a:pt x="27" y="1"/>
                      <a:pt x="30" y="4"/>
                    </a:cubicBezTo>
                    <a:cubicBezTo>
                      <a:pt x="32" y="7"/>
                      <a:pt x="34" y="12"/>
                      <a:pt x="34" y="17"/>
                    </a:cubicBezTo>
                    <a:cubicBezTo>
                      <a:pt x="34" y="24"/>
                      <a:pt x="32" y="29"/>
                      <a:pt x="29" y="34"/>
                    </a:cubicBezTo>
                    <a:cubicBezTo>
                      <a:pt x="25" y="38"/>
                      <a:pt x="21" y="41"/>
                      <a:pt x="15" y="41"/>
                    </a:cubicBezTo>
                    <a:cubicBezTo>
                      <a:pt x="10" y="41"/>
                      <a:pt x="7" y="39"/>
                      <a:pt x="4" y="36"/>
                    </a:cubicBezTo>
                    <a:cubicBezTo>
                      <a:pt x="1" y="33"/>
                      <a:pt x="0" y="29"/>
                      <a:pt x="0" y="23"/>
                    </a:cubicBezTo>
                    <a:close/>
                    <a:moveTo>
                      <a:pt x="25" y="16"/>
                    </a:moveTo>
                    <a:cubicBezTo>
                      <a:pt x="25" y="13"/>
                      <a:pt x="24" y="11"/>
                      <a:pt x="23" y="10"/>
                    </a:cubicBezTo>
                    <a:cubicBezTo>
                      <a:pt x="22" y="8"/>
                      <a:pt x="20" y="8"/>
                      <a:pt x="18" y="8"/>
                    </a:cubicBezTo>
                    <a:cubicBezTo>
                      <a:pt x="17" y="8"/>
                      <a:pt x="15" y="8"/>
                      <a:pt x="14" y="9"/>
                    </a:cubicBezTo>
                    <a:cubicBezTo>
                      <a:pt x="12" y="10"/>
                      <a:pt x="11" y="12"/>
                      <a:pt x="10" y="15"/>
                    </a:cubicBezTo>
                    <a:cubicBezTo>
                      <a:pt x="9" y="18"/>
                      <a:pt x="8" y="20"/>
                      <a:pt x="8" y="23"/>
                    </a:cubicBezTo>
                    <a:cubicBezTo>
                      <a:pt x="8" y="26"/>
                      <a:pt x="9" y="28"/>
                      <a:pt x="10" y="30"/>
                    </a:cubicBezTo>
                    <a:cubicBezTo>
                      <a:pt x="12" y="32"/>
                      <a:pt x="13" y="32"/>
                      <a:pt x="15" y="32"/>
                    </a:cubicBezTo>
                    <a:cubicBezTo>
                      <a:pt x="18" y="32"/>
                      <a:pt x="20" y="31"/>
                      <a:pt x="21" y="29"/>
                    </a:cubicBezTo>
                    <a:cubicBezTo>
                      <a:pt x="24" y="25"/>
                      <a:pt x="25" y="21"/>
                      <a:pt x="25" y="16"/>
                    </a:cubicBez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20" name="Freeform 32"/>
              <p:cNvSpPr>
                <a:spLocks noEditPoints="1"/>
              </p:cNvSpPr>
              <p:nvPr/>
            </p:nvSpPr>
            <p:spPr bwMode="auto">
              <a:xfrm>
                <a:off x="7493000" y="1349375"/>
                <a:ext cx="128588" cy="155575"/>
              </a:xfrm>
              <a:custGeom>
                <a:avLst/>
                <a:gdLst>
                  <a:gd name="T0" fmla="*/ 0 w 34"/>
                  <a:gd name="T1" fmla="*/ 23 h 41"/>
                  <a:gd name="T2" fmla="*/ 5 w 34"/>
                  <a:gd name="T3" fmla="*/ 7 h 41"/>
                  <a:gd name="T4" fmla="*/ 19 w 34"/>
                  <a:gd name="T5" fmla="*/ 0 h 41"/>
                  <a:gd name="T6" fmla="*/ 30 w 34"/>
                  <a:gd name="T7" fmla="*/ 4 h 41"/>
                  <a:gd name="T8" fmla="*/ 34 w 34"/>
                  <a:gd name="T9" fmla="*/ 17 h 41"/>
                  <a:gd name="T10" fmla="*/ 29 w 34"/>
                  <a:gd name="T11" fmla="*/ 34 h 41"/>
                  <a:gd name="T12" fmla="*/ 15 w 34"/>
                  <a:gd name="T13" fmla="*/ 41 h 41"/>
                  <a:gd name="T14" fmla="*/ 4 w 34"/>
                  <a:gd name="T15" fmla="*/ 36 h 41"/>
                  <a:gd name="T16" fmla="*/ 0 w 34"/>
                  <a:gd name="T17" fmla="*/ 23 h 41"/>
                  <a:gd name="T18" fmla="*/ 25 w 34"/>
                  <a:gd name="T19" fmla="*/ 16 h 41"/>
                  <a:gd name="T20" fmla="*/ 24 w 34"/>
                  <a:gd name="T21" fmla="*/ 10 h 41"/>
                  <a:gd name="T22" fmla="*/ 19 w 34"/>
                  <a:gd name="T23" fmla="*/ 8 h 41"/>
                  <a:gd name="T24" fmla="*/ 14 w 34"/>
                  <a:gd name="T25" fmla="*/ 9 h 41"/>
                  <a:gd name="T26" fmla="*/ 11 w 34"/>
                  <a:gd name="T27" fmla="*/ 15 h 41"/>
                  <a:gd name="T28" fmla="*/ 9 w 34"/>
                  <a:gd name="T29" fmla="*/ 23 h 41"/>
                  <a:gd name="T30" fmla="*/ 11 w 34"/>
                  <a:gd name="T31" fmla="*/ 30 h 41"/>
                  <a:gd name="T32" fmla="*/ 16 w 34"/>
                  <a:gd name="T33" fmla="*/ 32 h 41"/>
                  <a:gd name="T34" fmla="*/ 22 w 34"/>
                  <a:gd name="T35" fmla="*/ 29 h 41"/>
                  <a:gd name="T36" fmla="*/ 25 w 34"/>
                  <a:gd name="T3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1">
                    <a:moveTo>
                      <a:pt x="0" y="23"/>
                    </a:moveTo>
                    <a:cubicBezTo>
                      <a:pt x="0" y="17"/>
                      <a:pt x="2" y="12"/>
                      <a:pt x="5" y="7"/>
                    </a:cubicBezTo>
                    <a:cubicBezTo>
                      <a:pt x="8" y="2"/>
                      <a:pt x="13" y="0"/>
                      <a:pt x="19" y="0"/>
                    </a:cubicBezTo>
                    <a:cubicBezTo>
                      <a:pt x="24" y="0"/>
                      <a:pt x="27" y="1"/>
                      <a:pt x="30" y="4"/>
                    </a:cubicBezTo>
                    <a:cubicBezTo>
                      <a:pt x="33" y="7"/>
                      <a:pt x="34" y="12"/>
                      <a:pt x="34" y="17"/>
                    </a:cubicBezTo>
                    <a:cubicBezTo>
                      <a:pt x="34" y="24"/>
                      <a:pt x="33" y="29"/>
                      <a:pt x="29" y="34"/>
                    </a:cubicBezTo>
                    <a:cubicBezTo>
                      <a:pt x="26" y="38"/>
                      <a:pt x="21" y="41"/>
                      <a:pt x="15" y="41"/>
                    </a:cubicBezTo>
                    <a:cubicBezTo>
                      <a:pt x="11" y="41"/>
                      <a:pt x="7" y="39"/>
                      <a:pt x="4" y="36"/>
                    </a:cubicBezTo>
                    <a:cubicBezTo>
                      <a:pt x="2" y="33"/>
                      <a:pt x="0" y="29"/>
                      <a:pt x="0" y="23"/>
                    </a:cubicBezTo>
                    <a:close/>
                    <a:moveTo>
                      <a:pt x="25" y="16"/>
                    </a:moveTo>
                    <a:cubicBezTo>
                      <a:pt x="25" y="13"/>
                      <a:pt x="25" y="11"/>
                      <a:pt x="24" y="10"/>
                    </a:cubicBezTo>
                    <a:cubicBezTo>
                      <a:pt x="22" y="8"/>
                      <a:pt x="21" y="8"/>
                      <a:pt x="19" y="8"/>
                    </a:cubicBezTo>
                    <a:cubicBezTo>
                      <a:pt x="17" y="8"/>
                      <a:pt x="16" y="8"/>
                      <a:pt x="14" y="9"/>
                    </a:cubicBezTo>
                    <a:cubicBezTo>
                      <a:pt x="13" y="10"/>
                      <a:pt x="12" y="12"/>
                      <a:pt x="11" y="15"/>
                    </a:cubicBezTo>
                    <a:cubicBezTo>
                      <a:pt x="10" y="18"/>
                      <a:pt x="9" y="20"/>
                      <a:pt x="9" y="23"/>
                    </a:cubicBezTo>
                    <a:cubicBezTo>
                      <a:pt x="9" y="26"/>
                      <a:pt x="10" y="28"/>
                      <a:pt x="11" y="30"/>
                    </a:cubicBezTo>
                    <a:cubicBezTo>
                      <a:pt x="12" y="32"/>
                      <a:pt x="14" y="32"/>
                      <a:pt x="16" y="32"/>
                    </a:cubicBezTo>
                    <a:cubicBezTo>
                      <a:pt x="18" y="32"/>
                      <a:pt x="20" y="31"/>
                      <a:pt x="22" y="29"/>
                    </a:cubicBezTo>
                    <a:cubicBezTo>
                      <a:pt x="24" y="25"/>
                      <a:pt x="25" y="21"/>
                      <a:pt x="25" y="16"/>
                    </a:cubicBez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121" name="Freeform 33"/>
              <p:cNvSpPr>
                <a:spLocks/>
              </p:cNvSpPr>
              <p:nvPr/>
            </p:nvSpPr>
            <p:spPr bwMode="auto">
              <a:xfrm>
                <a:off x="7632700" y="1296988"/>
                <a:ext cx="71438" cy="204788"/>
              </a:xfrm>
              <a:custGeom>
                <a:avLst/>
                <a:gdLst>
                  <a:gd name="T0" fmla="*/ 0 w 45"/>
                  <a:gd name="T1" fmla="*/ 129 h 129"/>
                  <a:gd name="T2" fmla="*/ 24 w 45"/>
                  <a:gd name="T3" fmla="*/ 0 h 129"/>
                  <a:gd name="T4" fmla="*/ 45 w 45"/>
                  <a:gd name="T5" fmla="*/ 0 h 129"/>
                  <a:gd name="T6" fmla="*/ 21 w 45"/>
                  <a:gd name="T7" fmla="*/ 129 h 129"/>
                  <a:gd name="T8" fmla="*/ 0 w 45"/>
                  <a:gd name="T9" fmla="*/ 129 h 129"/>
                </a:gdLst>
                <a:ahLst/>
                <a:cxnLst>
                  <a:cxn ang="0">
                    <a:pos x="T0" y="T1"/>
                  </a:cxn>
                  <a:cxn ang="0">
                    <a:pos x="T2" y="T3"/>
                  </a:cxn>
                  <a:cxn ang="0">
                    <a:pos x="T4" y="T5"/>
                  </a:cxn>
                  <a:cxn ang="0">
                    <a:pos x="T6" y="T7"/>
                  </a:cxn>
                  <a:cxn ang="0">
                    <a:pos x="T8" y="T9"/>
                  </a:cxn>
                </a:cxnLst>
                <a:rect l="0" t="0" r="r" b="b"/>
                <a:pathLst>
                  <a:path w="45" h="129">
                    <a:moveTo>
                      <a:pt x="0" y="129"/>
                    </a:moveTo>
                    <a:lnTo>
                      <a:pt x="24" y="0"/>
                    </a:lnTo>
                    <a:lnTo>
                      <a:pt x="45" y="0"/>
                    </a:lnTo>
                    <a:lnTo>
                      <a:pt x="21" y="129"/>
                    </a:lnTo>
                    <a:lnTo>
                      <a:pt x="0" y="129"/>
                    </a:lnTo>
                    <a:close/>
                  </a:path>
                </a:pathLst>
              </a:custGeom>
              <a:solidFill>
                <a:srgbClr val="BE1E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grpSp>
        <p:grpSp>
          <p:nvGrpSpPr>
            <p:cNvPr id="77" name="Group 76"/>
            <p:cNvGrpSpPr/>
            <p:nvPr/>
          </p:nvGrpSpPr>
          <p:grpSpPr>
            <a:xfrm>
              <a:off x="4462463" y="2679018"/>
              <a:ext cx="1938338" cy="249238"/>
              <a:chOff x="4462463" y="1679575"/>
              <a:chExt cx="1938338" cy="249238"/>
            </a:xfrm>
          </p:grpSpPr>
          <p:sp>
            <p:nvSpPr>
              <p:cNvPr id="82" name="Freeform 34"/>
              <p:cNvSpPr>
                <a:spLocks/>
              </p:cNvSpPr>
              <p:nvPr/>
            </p:nvSpPr>
            <p:spPr bwMode="auto">
              <a:xfrm>
                <a:off x="4462463" y="1682750"/>
                <a:ext cx="153988" cy="190500"/>
              </a:xfrm>
              <a:custGeom>
                <a:avLst/>
                <a:gdLst>
                  <a:gd name="T0" fmla="*/ 78 w 97"/>
                  <a:gd name="T1" fmla="*/ 120 h 120"/>
                  <a:gd name="T2" fmla="*/ 59 w 97"/>
                  <a:gd name="T3" fmla="*/ 120 h 120"/>
                  <a:gd name="T4" fmla="*/ 31 w 97"/>
                  <a:gd name="T5" fmla="*/ 41 h 120"/>
                  <a:gd name="T6" fmla="*/ 19 w 97"/>
                  <a:gd name="T7" fmla="*/ 120 h 120"/>
                  <a:gd name="T8" fmla="*/ 0 w 97"/>
                  <a:gd name="T9" fmla="*/ 120 h 120"/>
                  <a:gd name="T10" fmla="*/ 19 w 97"/>
                  <a:gd name="T11" fmla="*/ 0 h 120"/>
                  <a:gd name="T12" fmla="*/ 38 w 97"/>
                  <a:gd name="T13" fmla="*/ 0 h 120"/>
                  <a:gd name="T14" fmla="*/ 64 w 97"/>
                  <a:gd name="T15" fmla="*/ 81 h 120"/>
                  <a:gd name="T16" fmla="*/ 78 w 97"/>
                  <a:gd name="T17" fmla="*/ 0 h 120"/>
                  <a:gd name="T18" fmla="*/ 97 w 97"/>
                  <a:gd name="T19" fmla="*/ 0 h 120"/>
                  <a:gd name="T20" fmla="*/ 78 w 97"/>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20">
                    <a:moveTo>
                      <a:pt x="78" y="120"/>
                    </a:moveTo>
                    <a:lnTo>
                      <a:pt x="59" y="120"/>
                    </a:lnTo>
                    <a:lnTo>
                      <a:pt x="31" y="41"/>
                    </a:lnTo>
                    <a:lnTo>
                      <a:pt x="19" y="120"/>
                    </a:lnTo>
                    <a:lnTo>
                      <a:pt x="0" y="120"/>
                    </a:lnTo>
                    <a:lnTo>
                      <a:pt x="19" y="0"/>
                    </a:lnTo>
                    <a:lnTo>
                      <a:pt x="38" y="0"/>
                    </a:lnTo>
                    <a:lnTo>
                      <a:pt x="64" y="81"/>
                    </a:lnTo>
                    <a:lnTo>
                      <a:pt x="78" y="0"/>
                    </a:lnTo>
                    <a:lnTo>
                      <a:pt x="97" y="0"/>
                    </a:lnTo>
                    <a:lnTo>
                      <a:pt x="78" y="1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83" name="Freeform 35"/>
              <p:cNvSpPr>
                <a:spLocks/>
              </p:cNvSpPr>
              <p:nvPr/>
            </p:nvSpPr>
            <p:spPr bwMode="auto">
              <a:xfrm>
                <a:off x="4624388" y="1679575"/>
                <a:ext cx="130175" cy="196850"/>
              </a:xfrm>
              <a:custGeom>
                <a:avLst/>
                <a:gdLst>
                  <a:gd name="T0" fmla="*/ 0 w 35"/>
                  <a:gd name="T1" fmla="*/ 35 h 52"/>
                  <a:gd name="T2" fmla="*/ 8 w 35"/>
                  <a:gd name="T3" fmla="*/ 34 h 52"/>
                  <a:gd name="T4" fmla="*/ 9 w 35"/>
                  <a:gd name="T5" fmla="*/ 40 h 52"/>
                  <a:gd name="T6" fmla="*/ 11 w 35"/>
                  <a:gd name="T7" fmla="*/ 42 h 52"/>
                  <a:gd name="T8" fmla="*/ 16 w 35"/>
                  <a:gd name="T9" fmla="*/ 43 h 52"/>
                  <a:gd name="T10" fmla="*/ 22 w 35"/>
                  <a:gd name="T11" fmla="*/ 42 h 52"/>
                  <a:gd name="T12" fmla="*/ 24 w 35"/>
                  <a:gd name="T13" fmla="*/ 37 h 52"/>
                  <a:gd name="T14" fmla="*/ 23 w 35"/>
                  <a:gd name="T15" fmla="*/ 34 h 52"/>
                  <a:gd name="T16" fmla="*/ 17 w 35"/>
                  <a:gd name="T17" fmla="*/ 30 h 52"/>
                  <a:gd name="T18" fmla="*/ 9 w 35"/>
                  <a:gd name="T19" fmla="*/ 25 h 52"/>
                  <a:gd name="T20" fmla="*/ 6 w 35"/>
                  <a:gd name="T21" fmla="*/ 21 h 52"/>
                  <a:gd name="T22" fmla="*/ 5 w 35"/>
                  <a:gd name="T23" fmla="*/ 15 h 52"/>
                  <a:gd name="T24" fmla="*/ 9 w 35"/>
                  <a:gd name="T25" fmla="*/ 4 h 52"/>
                  <a:gd name="T26" fmla="*/ 19 w 35"/>
                  <a:gd name="T27" fmla="*/ 0 h 52"/>
                  <a:gd name="T28" fmla="*/ 31 w 35"/>
                  <a:gd name="T29" fmla="*/ 4 h 52"/>
                  <a:gd name="T30" fmla="*/ 35 w 35"/>
                  <a:gd name="T31" fmla="*/ 15 h 52"/>
                  <a:gd name="T32" fmla="*/ 27 w 35"/>
                  <a:gd name="T33" fmla="*/ 16 h 52"/>
                  <a:gd name="T34" fmla="*/ 19 w 35"/>
                  <a:gd name="T35" fmla="*/ 9 h 52"/>
                  <a:gd name="T36" fmla="*/ 14 w 35"/>
                  <a:gd name="T37" fmla="*/ 10 h 52"/>
                  <a:gd name="T38" fmla="*/ 13 w 35"/>
                  <a:gd name="T39" fmla="*/ 14 h 52"/>
                  <a:gd name="T40" fmla="*/ 14 w 35"/>
                  <a:gd name="T41" fmla="*/ 17 h 52"/>
                  <a:gd name="T42" fmla="*/ 20 w 35"/>
                  <a:gd name="T43" fmla="*/ 21 h 52"/>
                  <a:gd name="T44" fmla="*/ 28 w 35"/>
                  <a:gd name="T45" fmla="*/ 26 h 52"/>
                  <a:gd name="T46" fmla="*/ 31 w 35"/>
                  <a:gd name="T47" fmla="*/ 30 h 52"/>
                  <a:gd name="T48" fmla="*/ 32 w 35"/>
                  <a:gd name="T49" fmla="*/ 36 h 52"/>
                  <a:gd name="T50" fmla="*/ 28 w 35"/>
                  <a:gd name="T51" fmla="*/ 47 h 52"/>
                  <a:gd name="T52" fmla="*/ 16 w 35"/>
                  <a:gd name="T53" fmla="*/ 52 h 52"/>
                  <a:gd name="T54" fmla="*/ 6 w 35"/>
                  <a:gd name="T55" fmla="*/ 49 h 52"/>
                  <a:gd name="T56" fmla="*/ 1 w 35"/>
                  <a:gd name="T57" fmla="*/ 43 h 52"/>
                  <a:gd name="T58" fmla="*/ 0 w 35"/>
                  <a:gd name="T59"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52">
                    <a:moveTo>
                      <a:pt x="0" y="35"/>
                    </a:moveTo>
                    <a:cubicBezTo>
                      <a:pt x="8" y="34"/>
                      <a:pt x="8" y="34"/>
                      <a:pt x="8" y="34"/>
                    </a:cubicBezTo>
                    <a:cubicBezTo>
                      <a:pt x="8" y="37"/>
                      <a:pt x="8" y="39"/>
                      <a:pt x="9" y="40"/>
                    </a:cubicBezTo>
                    <a:cubicBezTo>
                      <a:pt x="9" y="41"/>
                      <a:pt x="10" y="42"/>
                      <a:pt x="11" y="42"/>
                    </a:cubicBezTo>
                    <a:cubicBezTo>
                      <a:pt x="12" y="43"/>
                      <a:pt x="14" y="43"/>
                      <a:pt x="16" y="43"/>
                    </a:cubicBezTo>
                    <a:cubicBezTo>
                      <a:pt x="19" y="43"/>
                      <a:pt x="21" y="43"/>
                      <a:pt x="22" y="42"/>
                    </a:cubicBezTo>
                    <a:cubicBezTo>
                      <a:pt x="23" y="40"/>
                      <a:pt x="24" y="39"/>
                      <a:pt x="24" y="37"/>
                    </a:cubicBezTo>
                    <a:cubicBezTo>
                      <a:pt x="24" y="36"/>
                      <a:pt x="24" y="35"/>
                      <a:pt x="23" y="34"/>
                    </a:cubicBezTo>
                    <a:cubicBezTo>
                      <a:pt x="22" y="33"/>
                      <a:pt x="20" y="32"/>
                      <a:pt x="17" y="30"/>
                    </a:cubicBezTo>
                    <a:cubicBezTo>
                      <a:pt x="13" y="28"/>
                      <a:pt x="10" y="26"/>
                      <a:pt x="9" y="25"/>
                    </a:cubicBezTo>
                    <a:cubicBezTo>
                      <a:pt x="7" y="24"/>
                      <a:pt x="6" y="22"/>
                      <a:pt x="6" y="21"/>
                    </a:cubicBezTo>
                    <a:cubicBezTo>
                      <a:pt x="5" y="19"/>
                      <a:pt x="5" y="17"/>
                      <a:pt x="5" y="15"/>
                    </a:cubicBezTo>
                    <a:cubicBezTo>
                      <a:pt x="5" y="11"/>
                      <a:pt x="6" y="7"/>
                      <a:pt x="9" y="4"/>
                    </a:cubicBezTo>
                    <a:cubicBezTo>
                      <a:pt x="11" y="2"/>
                      <a:pt x="15" y="0"/>
                      <a:pt x="19" y="0"/>
                    </a:cubicBezTo>
                    <a:cubicBezTo>
                      <a:pt x="24" y="0"/>
                      <a:pt x="28" y="2"/>
                      <a:pt x="31" y="4"/>
                    </a:cubicBezTo>
                    <a:cubicBezTo>
                      <a:pt x="33" y="7"/>
                      <a:pt x="35" y="11"/>
                      <a:pt x="35" y="15"/>
                    </a:cubicBezTo>
                    <a:cubicBezTo>
                      <a:pt x="27" y="16"/>
                      <a:pt x="27" y="16"/>
                      <a:pt x="27" y="16"/>
                    </a:cubicBezTo>
                    <a:cubicBezTo>
                      <a:pt x="27" y="11"/>
                      <a:pt x="24" y="9"/>
                      <a:pt x="19" y="9"/>
                    </a:cubicBezTo>
                    <a:cubicBezTo>
                      <a:pt x="17" y="9"/>
                      <a:pt x="15" y="9"/>
                      <a:pt x="14" y="10"/>
                    </a:cubicBezTo>
                    <a:cubicBezTo>
                      <a:pt x="13" y="11"/>
                      <a:pt x="13" y="12"/>
                      <a:pt x="13" y="14"/>
                    </a:cubicBezTo>
                    <a:cubicBezTo>
                      <a:pt x="13" y="15"/>
                      <a:pt x="13" y="16"/>
                      <a:pt x="14" y="17"/>
                    </a:cubicBezTo>
                    <a:cubicBezTo>
                      <a:pt x="15" y="18"/>
                      <a:pt x="17" y="20"/>
                      <a:pt x="20" y="21"/>
                    </a:cubicBezTo>
                    <a:cubicBezTo>
                      <a:pt x="24" y="23"/>
                      <a:pt x="27" y="25"/>
                      <a:pt x="28" y="26"/>
                    </a:cubicBezTo>
                    <a:cubicBezTo>
                      <a:pt x="30" y="27"/>
                      <a:pt x="31" y="29"/>
                      <a:pt x="31" y="30"/>
                    </a:cubicBezTo>
                    <a:cubicBezTo>
                      <a:pt x="32" y="32"/>
                      <a:pt x="32" y="34"/>
                      <a:pt x="32" y="36"/>
                    </a:cubicBezTo>
                    <a:cubicBezTo>
                      <a:pt x="32" y="41"/>
                      <a:pt x="31" y="44"/>
                      <a:pt x="28" y="47"/>
                    </a:cubicBezTo>
                    <a:cubicBezTo>
                      <a:pt x="25" y="50"/>
                      <a:pt x="21" y="52"/>
                      <a:pt x="16" y="52"/>
                    </a:cubicBezTo>
                    <a:cubicBezTo>
                      <a:pt x="12" y="52"/>
                      <a:pt x="9" y="51"/>
                      <a:pt x="6" y="49"/>
                    </a:cubicBezTo>
                    <a:cubicBezTo>
                      <a:pt x="4" y="48"/>
                      <a:pt x="2" y="46"/>
                      <a:pt x="1" y="43"/>
                    </a:cubicBezTo>
                    <a:cubicBezTo>
                      <a:pt x="0" y="41"/>
                      <a:pt x="0" y="38"/>
                      <a:pt x="0" y="3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84" name="Freeform 36"/>
              <p:cNvSpPr>
                <a:spLocks noEditPoints="1"/>
              </p:cNvSpPr>
              <p:nvPr/>
            </p:nvSpPr>
            <p:spPr bwMode="auto">
              <a:xfrm>
                <a:off x="4748213" y="1682750"/>
                <a:ext cx="149225" cy="190500"/>
              </a:xfrm>
              <a:custGeom>
                <a:avLst/>
                <a:gdLst>
                  <a:gd name="T0" fmla="*/ 71 w 94"/>
                  <a:gd name="T1" fmla="*/ 93 h 120"/>
                  <a:gd name="T2" fmla="*/ 33 w 94"/>
                  <a:gd name="T3" fmla="*/ 93 h 120"/>
                  <a:gd name="T4" fmla="*/ 21 w 94"/>
                  <a:gd name="T5" fmla="*/ 120 h 120"/>
                  <a:gd name="T6" fmla="*/ 0 w 94"/>
                  <a:gd name="T7" fmla="*/ 120 h 120"/>
                  <a:gd name="T8" fmla="*/ 57 w 94"/>
                  <a:gd name="T9" fmla="*/ 0 h 120"/>
                  <a:gd name="T10" fmla="*/ 78 w 94"/>
                  <a:gd name="T11" fmla="*/ 0 h 120"/>
                  <a:gd name="T12" fmla="*/ 94 w 94"/>
                  <a:gd name="T13" fmla="*/ 120 h 120"/>
                  <a:gd name="T14" fmla="*/ 75 w 94"/>
                  <a:gd name="T15" fmla="*/ 120 h 120"/>
                  <a:gd name="T16" fmla="*/ 71 w 94"/>
                  <a:gd name="T17" fmla="*/ 93 h 120"/>
                  <a:gd name="T18" fmla="*/ 68 w 94"/>
                  <a:gd name="T19" fmla="*/ 74 h 120"/>
                  <a:gd name="T20" fmla="*/ 64 w 94"/>
                  <a:gd name="T21" fmla="*/ 26 h 120"/>
                  <a:gd name="T22" fmla="*/ 42 w 94"/>
                  <a:gd name="T23" fmla="*/ 74 h 120"/>
                  <a:gd name="T24" fmla="*/ 68 w 94"/>
                  <a:gd name="T25" fmla="*/ 7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20">
                    <a:moveTo>
                      <a:pt x="71" y="93"/>
                    </a:moveTo>
                    <a:lnTo>
                      <a:pt x="33" y="93"/>
                    </a:lnTo>
                    <a:lnTo>
                      <a:pt x="21" y="120"/>
                    </a:lnTo>
                    <a:lnTo>
                      <a:pt x="0" y="120"/>
                    </a:lnTo>
                    <a:lnTo>
                      <a:pt x="57" y="0"/>
                    </a:lnTo>
                    <a:lnTo>
                      <a:pt x="78" y="0"/>
                    </a:lnTo>
                    <a:lnTo>
                      <a:pt x="94" y="120"/>
                    </a:lnTo>
                    <a:lnTo>
                      <a:pt x="75" y="120"/>
                    </a:lnTo>
                    <a:lnTo>
                      <a:pt x="71" y="93"/>
                    </a:lnTo>
                    <a:close/>
                    <a:moveTo>
                      <a:pt x="68" y="74"/>
                    </a:moveTo>
                    <a:lnTo>
                      <a:pt x="64" y="26"/>
                    </a:lnTo>
                    <a:lnTo>
                      <a:pt x="42" y="74"/>
                    </a:lnTo>
                    <a:lnTo>
                      <a:pt x="68" y="7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85" name="Freeform 37"/>
              <p:cNvSpPr>
                <a:spLocks/>
              </p:cNvSpPr>
              <p:nvPr/>
            </p:nvSpPr>
            <p:spPr bwMode="auto">
              <a:xfrm>
                <a:off x="4905375" y="1679575"/>
                <a:ext cx="98425" cy="196850"/>
              </a:xfrm>
              <a:custGeom>
                <a:avLst/>
                <a:gdLst>
                  <a:gd name="T0" fmla="*/ 0 w 62"/>
                  <a:gd name="T1" fmla="*/ 124 h 124"/>
                  <a:gd name="T2" fmla="*/ 50 w 62"/>
                  <a:gd name="T3" fmla="*/ 0 h 124"/>
                  <a:gd name="T4" fmla="*/ 62 w 62"/>
                  <a:gd name="T5" fmla="*/ 0 h 124"/>
                  <a:gd name="T6" fmla="*/ 14 w 62"/>
                  <a:gd name="T7" fmla="*/ 124 h 124"/>
                  <a:gd name="T8" fmla="*/ 0 w 62"/>
                  <a:gd name="T9" fmla="*/ 124 h 124"/>
                </a:gdLst>
                <a:ahLst/>
                <a:cxnLst>
                  <a:cxn ang="0">
                    <a:pos x="T0" y="T1"/>
                  </a:cxn>
                  <a:cxn ang="0">
                    <a:pos x="T2" y="T3"/>
                  </a:cxn>
                  <a:cxn ang="0">
                    <a:pos x="T4" y="T5"/>
                  </a:cxn>
                  <a:cxn ang="0">
                    <a:pos x="T6" y="T7"/>
                  </a:cxn>
                  <a:cxn ang="0">
                    <a:pos x="T8" y="T9"/>
                  </a:cxn>
                </a:cxnLst>
                <a:rect l="0" t="0" r="r" b="b"/>
                <a:pathLst>
                  <a:path w="62" h="124">
                    <a:moveTo>
                      <a:pt x="0" y="124"/>
                    </a:moveTo>
                    <a:lnTo>
                      <a:pt x="50" y="0"/>
                    </a:lnTo>
                    <a:lnTo>
                      <a:pt x="62" y="0"/>
                    </a:lnTo>
                    <a:lnTo>
                      <a:pt x="14" y="124"/>
                    </a:lnTo>
                    <a:lnTo>
                      <a:pt x="0" y="1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86" name="Freeform 38"/>
              <p:cNvSpPr>
                <a:spLocks/>
              </p:cNvSpPr>
              <p:nvPr/>
            </p:nvSpPr>
            <p:spPr bwMode="auto">
              <a:xfrm>
                <a:off x="4995863" y="1679575"/>
                <a:ext cx="142875" cy="196850"/>
              </a:xfrm>
              <a:custGeom>
                <a:avLst/>
                <a:gdLst>
                  <a:gd name="T0" fmla="*/ 27 w 38"/>
                  <a:gd name="T1" fmla="*/ 33 h 52"/>
                  <a:gd name="T2" fmla="*/ 36 w 38"/>
                  <a:gd name="T3" fmla="*/ 35 h 52"/>
                  <a:gd name="T4" fmla="*/ 28 w 38"/>
                  <a:gd name="T5" fmla="*/ 48 h 52"/>
                  <a:gd name="T6" fmla="*/ 16 w 38"/>
                  <a:gd name="T7" fmla="*/ 52 h 52"/>
                  <a:gd name="T8" fmla="*/ 4 w 38"/>
                  <a:gd name="T9" fmla="*/ 46 h 52"/>
                  <a:gd name="T10" fmla="*/ 0 w 38"/>
                  <a:gd name="T11" fmla="*/ 30 h 52"/>
                  <a:gd name="T12" fmla="*/ 3 w 38"/>
                  <a:gd name="T13" fmla="*/ 14 h 52"/>
                  <a:gd name="T14" fmla="*/ 11 w 38"/>
                  <a:gd name="T15" fmla="*/ 4 h 52"/>
                  <a:gd name="T16" fmla="*/ 22 w 38"/>
                  <a:gd name="T17" fmla="*/ 0 h 52"/>
                  <a:gd name="T18" fmla="*/ 33 w 38"/>
                  <a:gd name="T19" fmla="*/ 5 h 52"/>
                  <a:gd name="T20" fmla="*/ 38 w 38"/>
                  <a:gd name="T21" fmla="*/ 17 h 52"/>
                  <a:gd name="T22" fmla="*/ 30 w 38"/>
                  <a:gd name="T23" fmla="*/ 17 h 52"/>
                  <a:gd name="T24" fmla="*/ 27 w 38"/>
                  <a:gd name="T25" fmla="*/ 11 h 52"/>
                  <a:gd name="T26" fmla="*/ 22 w 38"/>
                  <a:gd name="T27" fmla="*/ 9 h 52"/>
                  <a:gd name="T28" fmla="*/ 16 w 38"/>
                  <a:gd name="T29" fmla="*/ 11 h 52"/>
                  <a:gd name="T30" fmla="*/ 11 w 38"/>
                  <a:gd name="T31" fmla="*/ 19 h 52"/>
                  <a:gd name="T32" fmla="*/ 9 w 38"/>
                  <a:gd name="T33" fmla="*/ 31 h 52"/>
                  <a:gd name="T34" fmla="*/ 11 w 38"/>
                  <a:gd name="T35" fmla="*/ 40 h 52"/>
                  <a:gd name="T36" fmla="*/ 17 w 38"/>
                  <a:gd name="T37" fmla="*/ 43 h 52"/>
                  <a:gd name="T38" fmla="*/ 23 w 38"/>
                  <a:gd name="T39" fmla="*/ 41 h 52"/>
                  <a:gd name="T40" fmla="*/ 27 w 38"/>
                  <a:gd name="T41" fmla="*/ 3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2">
                    <a:moveTo>
                      <a:pt x="27" y="33"/>
                    </a:moveTo>
                    <a:cubicBezTo>
                      <a:pt x="36" y="35"/>
                      <a:pt x="36" y="35"/>
                      <a:pt x="36" y="35"/>
                    </a:cubicBezTo>
                    <a:cubicBezTo>
                      <a:pt x="34" y="40"/>
                      <a:pt x="31" y="45"/>
                      <a:pt x="28" y="48"/>
                    </a:cubicBezTo>
                    <a:cubicBezTo>
                      <a:pt x="25" y="50"/>
                      <a:pt x="21" y="52"/>
                      <a:pt x="16" y="52"/>
                    </a:cubicBezTo>
                    <a:cubicBezTo>
                      <a:pt x="11" y="52"/>
                      <a:pt x="7" y="50"/>
                      <a:pt x="4" y="46"/>
                    </a:cubicBezTo>
                    <a:cubicBezTo>
                      <a:pt x="2" y="43"/>
                      <a:pt x="0" y="38"/>
                      <a:pt x="0" y="30"/>
                    </a:cubicBezTo>
                    <a:cubicBezTo>
                      <a:pt x="0" y="24"/>
                      <a:pt x="1" y="19"/>
                      <a:pt x="3" y="14"/>
                    </a:cubicBezTo>
                    <a:cubicBezTo>
                      <a:pt x="5" y="10"/>
                      <a:pt x="8" y="6"/>
                      <a:pt x="11" y="4"/>
                    </a:cubicBezTo>
                    <a:cubicBezTo>
                      <a:pt x="15" y="2"/>
                      <a:pt x="18" y="0"/>
                      <a:pt x="22" y="0"/>
                    </a:cubicBezTo>
                    <a:cubicBezTo>
                      <a:pt x="26" y="0"/>
                      <a:pt x="30" y="2"/>
                      <a:pt x="33" y="5"/>
                    </a:cubicBezTo>
                    <a:cubicBezTo>
                      <a:pt x="36" y="7"/>
                      <a:pt x="37" y="11"/>
                      <a:pt x="38" y="17"/>
                    </a:cubicBezTo>
                    <a:cubicBezTo>
                      <a:pt x="30" y="17"/>
                      <a:pt x="30" y="17"/>
                      <a:pt x="30" y="17"/>
                    </a:cubicBezTo>
                    <a:cubicBezTo>
                      <a:pt x="29" y="14"/>
                      <a:pt x="28" y="12"/>
                      <a:pt x="27" y="11"/>
                    </a:cubicBezTo>
                    <a:cubicBezTo>
                      <a:pt x="26" y="10"/>
                      <a:pt x="24" y="9"/>
                      <a:pt x="22" y="9"/>
                    </a:cubicBezTo>
                    <a:cubicBezTo>
                      <a:pt x="20" y="9"/>
                      <a:pt x="18" y="10"/>
                      <a:pt x="16" y="11"/>
                    </a:cubicBezTo>
                    <a:cubicBezTo>
                      <a:pt x="14" y="13"/>
                      <a:pt x="12" y="16"/>
                      <a:pt x="11" y="19"/>
                    </a:cubicBezTo>
                    <a:cubicBezTo>
                      <a:pt x="9" y="23"/>
                      <a:pt x="9" y="27"/>
                      <a:pt x="9" y="31"/>
                    </a:cubicBezTo>
                    <a:cubicBezTo>
                      <a:pt x="9" y="35"/>
                      <a:pt x="9" y="38"/>
                      <a:pt x="11" y="40"/>
                    </a:cubicBezTo>
                    <a:cubicBezTo>
                      <a:pt x="13" y="42"/>
                      <a:pt x="15" y="43"/>
                      <a:pt x="17" y="43"/>
                    </a:cubicBezTo>
                    <a:cubicBezTo>
                      <a:pt x="19" y="43"/>
                      <a:pt x="21" y="42"/>
                      <a:pt x="23" y="41"/>
                    </a:cubicBezTo>
                    <a:cubicBezTo>
                      <a:pt x="25" y="39"/>
                      <a:pt x="26" y="36"/>
                      <a:pt x="27" y="3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87" name="Freeform 39"/>
              <p:cNvSpPr>
                <a:spLocks/>
              </p:cNvSpPr>
              <p:nvPr/>
            </p:nvSpPr>
            <p:spPr bwMode="auto">
              <a:xfrm>
                <a:off x="5146675" y="1679575"/>
                <a:ext cx="134938" cy="196850"/>
              </a:xfrm>
              <a:custGeom>
                <a:avLst/>
                <a:gdLst>
                  <a:gd name="T0" fmla="*/ 0 w 36"/>
                  <a:gd name="T1" fmla="*/ 35 h 52"/>
                  <a:gd name="T2" fmla="*/ 8 w 36"/>
                  <a:gd name="T3" fmla="*/ 34 h 52"/>
                  <a:gd name="T4" fmla="*/ 9 w 36"/>
                  <a:gd name="T5" fmla="*/ 40 h 52"/>
                  <a:gd name="T6" fmla="*/ 12 w 36"/>
                  <a:gd name="T7" fmla="*/ 42 h 52"/>
                  <a:gd name="T8" fmla="*/ 17 w 36"/>
                  <a:gd name="T9" fmla="*/ 43 h 52"/>
                  <a:gd name="T10" fmla="*/ 22 w 36"/>
                  <a:gd name="T11" fmla="*/ 42 h 52"/>
                  <a:gd name="T12" fmla="*/ 24 w 36"/>
                  <a:gd name="T13" fmla="*/ 37 h 52"/>
                  <a:gd name="T14" fmla="*/ 23 w 36"/>
                  <a:gd name="T15" fmla="*/ 34 h 52"/>
                  <a:gd name="T16" fmla="*/ 17 w 36"/>
                  <a:gd name="T17" fmla="*/ 30 h 52"/>
                  <a:gd name="T18" fmla="*/ 9 w 36"/>
                  <a:gd name="T19" fmla="*/ 25 h 52"/>
                  <a:gd name="T20" fmla="*/ 6 w 36"/>
                  <a:gd name="T21" fmla="*/ 21 h 52"/>
                  <a:gd name="T22" fmla="*/ 5 w 36"/>
                  <a:gd name="T23" fmla="*/ 15 h 52"/>
                  <a:gd name="T24" fmla="*/ 9 w 36"/>
                  <a:gd name="T25" fmla="*/ 4 h 52"/>
                  <a:gd name="T26" fmla="*/ 20 w 36"/>
                  <a:gd name="T27" fmla="*/ 0 h 52"/>
                  <a:gd name="T28" fmla="*/ 31 w 36"/>
                  <a:gd name="T29" fmla="*/ 4 h 52"/>
                  <a:gd name="T30" fmla="*/ 36 w 36"/>
                  <a:gd name="T31" fmla="*/ 15 h 52"/>
                  <a:gd name="T32" fmla="*/ 28 w 36"/>
                  <a:gd name="T33" fmla="*/ 16 h 52"/>
                  <a:gd name="T34" fmla="*/ 20 w 36"/>
                  <a:gd name="T35" fmla="*/ 9 h 52"/>
                  <a:gd name="T36" fmla="*/ 15 w 36"/>
                  <a:gd name="T37" fmla="*/ 10 h 52"/>
                  <a:gd name="T38" fmla="*/ 13 w 36"/>
                  <a:gd name="T39" fmla="*/ 14 h 52"/>
                  <a:gd name="T40" fmla="*/ 15 w 36"/>
                  <a:gd name="T41" fmla="*/ 17 h 52"/>
                  <a:gd name="T42" fmla="*/ 21 w 36"/>
                  <a:gd name="T43" fmla="*/ 21 h 52"/>
                  <a:gd name="T44" fmla="*/ 29 w 36"/>
                  <a:gd name="T45" fmla="*/ 26 h 52"/>
                  <a:gd name="T46" fmla="*/ 32 w 36"/>
                  <a:gd name="T47" fmla="*/ 30 h 52"/>
                  <a:gd name="T48" fmla="*/ 33 w 36"/>
                  <a:gd name="T49" fmla="*/ 36 h 52"/>
                  <a:gd name="T50" fmla="*/ 28 w 36"/>
                  <a:gd name="T51" fmla="*/ 47 h 52"/>
                  <a:gd name="T52" fmla="*/ 16 w 36"/>
                  <a:gd name="T53" fmla="*/ 52 h 52"/>
                  <a:gd name="T54" fmla="*/ 7 w 36"/>
                  <a:gd name="T55" fmla="*/ 49 h 52"/>
                  <a:gd name="T56" fmla="*/ 1 w 36"/>
                  <a:gd name="T57" fmla="*/ 43 h 52"/>
                  <a:gd name="T58" fmla="*/ 0 w 36"/>
                  <a:gd name="T59"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52">
                    <a:moveTo>
                      <a:pt x="0" y="35"/>
                    </a:moveTo>
                    <a:cubicBezTo>
                      <a:pt x="8" y="34"/>
                      <a:pt x="8" y="34"/>
                      <a:pt x="8" y="34"/>
                    </a:cubicBezTo>
                    <a:cubicBezTo>
                      <a:pt x="8" y="37"/>
                      <a:pt x="9" y="39"/>
                      <a:pt x="9" y="40"/>
                    </a:cubicBezTo>
                    <a:cubicBezTo>
                      <a:pt x="10" y="41"/>
                      <a:pt x="11" y="42"/>
                      <a:pt x="12" y="42"/>
                    </a:cubicBezTo>
                    <a:cubicBezTo>
                      <a:pt x="13" y="43"/>
                      <a:pt x="15" y="43"/>
                      <a:pt x="17" y="43"/>
                    </a:cubicBezTo>
                    <a:cubicBezTo>
                      <a:pt x="19" y="43"/>
                      <a:pt x="21" y="43"/>
                      <a:pt x="22" y="42"/>
                    </a:cubicBezTo>
                    <a:cubicBezTo>
                      <a:pt x="24" y="40"/>
                      <a:pt x="24" y="39"/>
                      <a:pt x="24" y="37"/>
                    </a:cubicBezTo>
                    <a:cubicBezTo>
                      <a:pt x="24" y="36"/>
                      <a:pt x="24" y="35"/>
                      <a:pt x="23" y="34"/>
                    </a:cubicBezTo>
                    <a:cubicBezTo>
                      <a:pt x="23" y="33"/>
                      <a:pt x="21" y="32"/>
                      <a:pt x="17" y="30"/>
                    </a:cubicBezTo>
                    <a:cubicBezTo>
                      <a:pt x="13" y="28"/>
                      <a:pt x="11" y="26"/>
                      <a:pt x="9" y="25"/>
                    </a:cubicBezTo>
                    <a:cubicBezTo>
                      <a:pt x="8" y="24"/>
                      <a:pt x="7" y="22"/>
                      <a:pt x="6" y="21"/>
                    </a:cubicBezTo>
                    <a:cubicBezTo>
                      <a:pt x="6" y="19"/>
                      <a:pt x="5" y="17"/>
                      <a:pt x="5" y="15"/>
                    </a:cubicBezTo>
                    <a:cubicBezTo>
                      <a:pt x="5" y="11"/>
                      <a:pt x="7" y="7"/>
                      <a:pt x="9" y="4"/>
                    </a:cubicBezTo>
                    <a:cubicBezTo>
                      <a:pt x="12" y="2"/>
                      <a:pt x="15" y="0"/>
                      <a:pt x="20" y="0"/>
                    </a:cubicBezTo>
                    <a:cubicBezTo>
                      <a:pt x="25" y="0"/>
                      <a:pt x="28" y="2"/>
                      <a:pt x="31" y="4"/>
                    </a:cubicBezTo>
                    <a:cubicBezTo>
                      <a:pt x="34" y="7"/>
                      <a:pt x="35" y="11"/>
                      <a:pt x="36" y="15"/>
                    </a:cubicBezTo>
                    <a:cubicBezTo>
                      <a:pt x="28" y="16"/>
                      <a:pt x="28" y="16"/>
                      <a:pt x="28" y="16"/>
                    </a:cubicBezTo>
                    <a:cubicBezTo>
                      <a:pt x="27" y="11"/>
                      <a:pt x="25" y="9"/>
                      <a:pt x="20" y="9"/>
                    </a:cubicBezTo>
                    <a:cubicBezTo>
                      <a:pt x="18" y="9"/>
                      <a:pt x="16" y="9"/>
                      <a:pt x="15" y="10"/>
                    </a:cubicBezTo>
                    <a:cubicBezTo>
                      <a:pt x="14" y="11"/>
                      <a:pt x="13" y="12"/>
                      <a:pt x="13" y="14"/>
                    </a:cubicBezTo>
                    <a:cubicBezTo>
                      <a:pt x="13" y="15"/>
                      <a:pt x="14" y="16"/>
                      <a:pt x="15" y="17"/>
                    </a:cubicBezTo>
                    <a:cubicBezTo>
                      <a:pt x="16" y="18"/>
                      <a:pt x="18" y="20"/>
                      <a:pt x="21" y="21"/>
                    </a:cubicBezTo>
                    <a:cubicBezTo>
                      <a:pt x="25" y="23"/>
                      <a:pt x="28" y="25"/>
                      <a:pt x="29" y="26"/>
                    </a:cubicBezTo>
                    <a:cubicBezTo>
                      <a:pt x="30" y="27"/>
                      <a:pt x="31" y="29"/>
                      <a:pt x="32" y="30"/>
                    </a:cubicBezTo>
                    <a:cubicBezTo>
                      <a:pt x="33" y="32"/>
                      <a:pt x="33" y="34"/>
                      <a:pt x="33" y="36"/>
                    </a:cubicBezTo>
                    <a:cubicBezTo>
                      <a:pt x="33" y="41"/>
                      <a:pt x="31" y="44"/>
                      <a:pt x="28" y="47"/>
                    </a:cubicBezTo>
                    <a:cubicBezTo>
                      <a:pt x="25" y="50"/>
                      <a:pt x="21" y="52"/>
                      <a:pt x="16" y="52"/>
                    </a:cubicBezTo>
                    <a:cubicBezTo>
                      <a:pt x="13" y="52"/>
                      <a:pt x="10" y="51"/>
                      <a:pt x="7" y="49"/>
                    </a:cubicBezTo>
                    <a:cubicBezTo>
                      <a:pt x="4" y="48"/>
                      <a:pt x="2" y="46"/>
                      <a:pt x="1" y="43"/>
                    </a:cubicBezTo>
                    <a:cubicBezTo>
                      <a:pt x="1" y="41"/>
                      <a:pt x="0" y="38"/>
                      <a:pt x="0" y="3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88" name="Freeform 40"/>
              <p:cNvSpPr>
                <a:spLocks/>
              </p:cNvSpPr>
              <p:nvPr/>
            </p:nvSpPr>
            <p:spPr bwMode="auto">
              <a:xfrm>
                <a:off x="5287963" y="1679575"/>
                <a:ext cx="136525" cy="196850"/>
              </a:xfrm>
              <a:custGeom>
                <a:avLst/>
                <a:gdLst>
                  <a:gd name="T0" fmla="*/ 0 w 36"/>
                  <a:gd name="T1" fmla="*/ 35 h 52"/>
                  <a:gd name="T2" fmla="*/ 9 w 36"/>
                  <a:gd name="T3" fmla="*/ 34 h 52"/>
                  <a:gd name="T4" fmla="*/ 10 w 36"/>
                  <a:gd name="T5" fmla="*/ 40 h 52"/>
                  <a:gd name="T6" fmla="*/ 12 w 36"/>
                  <a:gd name="T7" fmla="*/ 42 h 52"/>
                  <a:gd name="T8" fmla="*/ 17 w 36"/>
                  <a:gd name="T9" fmla="*/ 43 h 52"/>
                  <a:gd name="T10" fmla="*/ 23 w 36"/>
                  <a:gd name="T11" fmla="*/ 42 h 52"/>
                  <a:gd name="T12" fmla="*/ 25 w 36"/>
                  <a:gd name="T13" fmla="*/ 37 h 52"/>
                  <a:gd name="T14" fmla="*/ 24 w 36"/>
                  <a:gd name="T15" fmla="*/ 34 h 52"/>
                  <a:gd name="T16" fmla="*/ 18 w 36"/>
                  <a:gd name="T17" fmla="*/ 30 h 52"/>
                  <a:gd name="T18" fmla="*/ 10 w 36"/>
                  <a:gd name="T19" fmla="*/ 25 h 52"/>
                  <a:gd name="T20" fmla="*/ 7 w 36"/>
                  <a:gd name="T21" fmla="*/ 21 h 52"/>
                  <a:gd name="T22" fmla="*/ 6 w 36"/>
                  <a:gd name="T23" fmla="*/ 15 h 52"/>
                  <a:gd name="T24" fmla="*/ 10 w 36"/>
                  <a:gd name="T25" fmla="*/ 4 h 52"/>
                  <a:gd name="T26" fmla="*/ 20 w 36"/>
                  <a:gd name="T27" fmla="*/ 0 h 52"/>
                  <a:gd name="T28" fmla="*/ 31 w 36"/>
                  <a:gd name="T29" fmla="*/ 4 h 52"/>
                  <a:gd name="T30" fmla="*/ 36 w 36"/>
                  <a:gd name="T31" fmla="*/ 15 h 52"/>
                  <a:gd name="T32" fmla="*/ 28 w 36"/>
                  <a:gd name="T33" fmla="*/ 16 h 52"/>
                  <a:gd name="T34" fmla="*/ 20 w 36"/>
                  <a:gd name="T35" fmla="*/ 9 h 52"/>
                  <a:gd name="T36" fmla="*/ 15 w 36"/>
                  <a:gd name="T37" fmla="*/ 10 h 52"/>
                  <a:gd name="T38" fmla="*/ 14 w 36"/>
                  <a:gd name="T39" fmla="*/ 14 h 52"/>
                  <a:gd name="T40" fmla="*/ 15 w 36"/>
                  <a:gd name="T41" fmla="*/ 17 h 52"/>
                  <a:gd name="T42" fmla="*/ 21 w 36"/>
                  <a:gd name="T43" fmla="*/ 21 h 52"/>
                  <a:gd name="T44" fmla="*/ 29 w 36"/>
                  <a:gd name="T45" fmla="*/ 26 h 52"/>
                  <a:gd name="T46" fmla="*/ 32 w 36"/>
                  <a:gd name="T47" fmla="*/ 30 h 52"/>
                  <a:gd name="T48" fmla="*/ 33 w 36"/>
                  <a:gd name="T49" fmla="*/ 36 h 52"/>
                  <a:gd name="T50" fmla="*/ 29 w 36"/>
                  <a:gd name="T51" fmla="*/ 47 h 52"/>
                  <a:gd name="T52" fmla="*/ 17 w 36"/>
                  <a:gd name="T53" fmla="*/ 52 h 52"/>
                  <a:gd name="T54" fmla="*/ 7 w 36"/>
                  <a:gd name="T55" fmla="*/ 49 h 52"/>
                  <a:gd name="T56" fmla="*/ 2 w 36"/>
                  <a:gd name="T57" fmla="*/ 43 h 52"/>
                  <a:gd name="T58" fmla="*/ 0 w 36"/>
                  <a:gd name="T59"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52">
                    <a:moveTo>
                      <a:pt x="0" y="35"/>
                    </a:moveTo>
                    <a:cubicBezTo>
                      <a:pt x="9" y="34"/>
                      <a:pt x="9" y="34"/>
                      <a:pt x="9" y="34"/>
                    </a:cubicBezTo>
                    <a:cubicBezTo>
                      <a:pt x="9" y="37"/>
                      <a:pt x="9" y="39"/>
                      <a:pt x="10" y="40"/>
                    </a:cubicBezTo>
                    <a:cubicBezTo>
                      <a:pt x="10" y="41"/>
                      <a:pt x="11" y="42"/>
                      <a:pt x="12" y="42"/>
                    </a:cubicBezTo>
                    <a:cubicBezTo>
                      <a:pt x="13" y="43"/>
                      <a:pt x="15" y="43"/>
                      <a:pt x="17" y="43"/>
                    </a:cubicBezTo>
                    <a:cubicBezTo>
                      <a:pt x="20" y="43"/>
                      <a:pt x="21" y="43"/>
                      <a:pt x="23" y="42"/>
                    </a:cubicBezTo>
                    <a:cubicBezTo>
                      <a:pt x="24" y="40"/>
                      <a:pt x="25" y="39"/>
                      <a:pt x="25" y="37"/>
                    </a:cubicBezTo>
                    <a:cubicBezTo>
                      <a:pt x="25" y="36"/>
                      <a:pt x="24" y="35"/>
                      <a:pt x="24" y="34"/>
                    </a:cubicBezTo>
                    <a:cubicBezTo>
                      <a:pt x="23" y="33"/>
                      <a:pt x="21" y="32"/>
                      <a:pt x="18" y="30"/>
                    </a:cubicBezTo>
                    <a:cubicBezTo>
                      <a:pt x="14" y="28"/>
                      <a:pt x="11" y="26"/>
                      <a:pt x="10" y="25"/>
                    </a:cubicBezTo>
                    <a:cubicBezTo>
                      <a:pt x="8" y="24"/>
                      <a:pt x="7" y="22"/>
                      <a:pt x="7" y="21"/>
                    </a:cubicBezTo>
                    <a:cubicBezTo>
                      <a:pt x="6" y="19"/>
                      <a:pt x="6" y="17"/>
                      <a:pt x="6" y="15"/>
                    </a:cubicBezTo>
                    <a:cubicBezTo>
                      <a:pt x="6" y="11"/>
                      <a:pt x="7" y="7"/>
                      <a:pt x="10" y="4"/>
                    </a:cubicBezTo>
                    <a:cubicBezTo>
                      <a:pt x="12" y="2"/>
                      <a:pt x="16" y="0"/>
                      <a:pt x="20" y="0"/>
                    </a:cubicBezTo>
                    <a:cubicBezTo>
                      <a:pt x="25" y="0"/>
                      <a:pt x="29" y="2"/>
                      <a:pt x="31" y="4"/>
                    </a:cubicBezTo>
                    <a:cubicBezTo>
                      <a:pt x="34" y="7"/>
                      <a:pt x="36" y="11"/>
                      <a:pt x="36" y="15"/>
                    </a:cubicBezTo>
                    <a:cubicBezTo>
                      <a:pt x="28" y="16"/>
                      <a:pt x="28" y="16"/>
                      <a:pt x="28" y="16"/>
                    </a:cubicBezTo>
                    <a:cubicBezTo>
                      <a:pt x="27" y="11"/>
                      <a:pt x="25" y="9"/>
                      <a:pt x="20" y="9"/>
                    </a:cubicBezTo>
                    <a:cubicBezTo>
                      <a:pt x="18" y="9"/>
                      <a:pt x="16" y="9"/>
                      <a:pt x="15" y="10"/>
                    </a:cubicBezTo>
                    <a:cubicBezTo>
                      <a:pt x="14" y="11"/>
                      <a:pt x="14" y="12"/>
                      <a:pt x="14" y="14"/>
                    </a:cubicBezTo>
                    <a:cubicBezTo>
                      <a:pt x="14" y="15"/>
                      <a:pt x="14" y="16"/>
                      <a:pt x="15" y="17"/>
                    </a:cubicBezTo>
                    <a:cubicBezTo>
                      <a:pt x="16" y="18"/>
                      <a:pt x="18" y="20"/>
                      <a:pt x="21" y="21"/>
                    </a:cubicBezTo>
                    <a:cubicBezTo>
                      <a:pt x="25" y="23"/>
                      <a:pt x="28" y="25"/>
                      <a:pt x="29" y="26"/>
                    </a:cubicBezTo>
                    <a:cubicBezTo>
                      <a:pt x="31" y="27"/>
                      <a:pt x="32" y="29"/>
                      <a:pt x="32" y="30"/>
                    </a:cubicBezTo>
                    <a:cubicBezTo>
                      <a:pt x="33" y="32"/>
                      <a:pt x="33" y="34"/>
                      <a:pt x="33" y="36"/>
                    </a:cubicBezTo>
                    <a:cubicBezTo>
                      <a:pt x="33" y="41"/>
                      <a:pt x="32" y="44"/>
                      <a:pt x="29" y="47"/>
                    </a:cubicBezTo>
                    <a:cubicBezTo>
                      <a:pt x="26" y="50"/>
                      <a:pt x="22" y="52"/>
                      <a:pt x="17" y="52"/>
                    </a:cubicBezTo>
                    <a:cubicBezTo>
                      <a:pt x="13" y="52"/>
                      <a:pt x="10" y="51"/>
                      <a:pt x="7" y="49"/>
                    </a:cubicBezTo>
                    <a:cubicBezTo>
                      <a:pt x="5" y="48"/>
                      <a:pt x="3" y="46"/>
                      <a:pt x="2" y="43"/>
                    </a:cubicBezTo>
                    <a:cubicBezTo>
                      <a:pt x="1" y="41"/>
                      <a:pt x="0" y="38"/>
                      <a:pt x="0" y="3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89" name="Freeform 41"/>
              <p:cNvSpPr>
                <a:spLocks/>
              </p:cNvSpPr>
              <p:nvPr/>
            </p:nvSpPr>
            <p:spPr bwMode="auto">
              <a:xfrm>
                <a:off x="5491163" y="1682750"/>
                <a:ext cx="120650" cy="190500"/>
              </a:xfrm>
              <a:custGeom>
                <a:avLst/>
                <a:gdLst>
                  <a:gd name="T0" fmla="*/ 0 w 76"/>
                  <a:gd name="T1" fmla="*/ 120 h 120"/>
                  <a:gd name="T2" fmla="*/ 22 w 76"/>
                  <a:gd name="T3" fmla="*/ 0 h 120"/>
                  <a:gd name="T4" fmla="*/ 43 w 76"/>
                  <a:gd name="T5" fmla="*/ 0 h 120"/>
                  <a:gd name="T6" fmla="*/ 24 w 76"/>
                  <a:gd name="T7" fmla="*/ 100 h 120"/>
                  <a:gd name="T8" fmla="*/ 76 w 76"/>
                  <a:gd name="T9" fmla="*/ 100 h 120"/>
                  <a:gd name="T10" fmla="*/ 71 w 76"/>
                  <a:gd name="T11" fmla="*/ 120 h 120"/>
                  <a:gd name="T12" fmla="*/ 0 w 76"/>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76" h="120">
                    <a:moveTo>
                      <a:pt x="0" y="120"/>
                    </a:moveTo>
                    <a:lnTo>
                      <a:pt x="22" y="0"/>
                    </a:lnTo>
                    <a:lnTo>
                      <a:pt x="43" y="0"/>
                    </a:lnTo>
                    <a:lnTo>
                      <a:pt x="24" y="100"/>
                    </a:lnTo>
                    <a:lnTo>
                      <a:pt x="76" y="100"/>
                    </a:lnTo>
                    <a:lnTo>
                      <a:pt x="71" y="120"/>
                    </a:lnTo>
                    <a:lnTo>
                      <a:pt x="0" y="1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90" name="Freeform 42"/>
              <p:cNvSpPr>
                <a:spLocks noEditPoints="1"/>
              </p:cNvSpPr>
              <p:nvPr/>
            </p:nvSpPr>
            <p:spPr bwMode="auto">
              <a:xfrm>
                <a:off x="5626100" y="1731963"/>
                <a:ext cx="109538" cy="144463"/>
              </a:xfrm>
              <a:custGeom>
                <a:avLst/>
                <a:gdLst>
                  <a:gd name="T0" fmla="*/ 28 w 29"/>
                  <a:gd name="T1" fmla="*/ 22 h 38"/>
                  <a:gd name="T2" fmla="*/ 8 w 29"/>
                  <a:gd name="T3" fmla="*/ 22 h 38"/>
                  <a:gd name="T4" fmla="*/ 8 w 29"/>
                  <a:gd name="T5" fmla="*/ 23 h 38"/>
                  <a:gd name="T6" fmla="*/ 9 w 29"/>
                  <a:gd name="T7" fmla="*/ 29 h 38"/>
                  <a:gd name="T8" fmla="*/ 13 w 29"/>
                  <a:gd name="T9" fmla="*/ 31 h 38"/>
                  <a:gd name="T10" fmla="*/ 20 w 29"/>
                  <a:gd name="T11" fmla="*/ 26 h 38"/>
                  <a:gd name="T12" fmla="*/ 27 w 29"/>
                  <a:gd name="T13" fmla="*/ 27 h 38"/>
                  <a:gd name="T14" fmla="*/ 21 w 29"/>
                  <a:gd name="T15" fmla="*/ 35 h 38"/>
                  <a:gd name="T16" fmla="*/ 13 w 29"/>
                  <a:gd name="T17" fmla="*/ 38 h 38"/>
                  <a:gd name="T18" fmla="*/ 4 w 29"/>
                  <a:gd name="T19" fmla="*/ 33 h 38"/>
                  <a:gd name="T20" fmla="*/ 0 w 29"/>
                  <a:gd name="T21" fmla="*/ 21 h 38"/>
                  <a:gd name="T22" fmla="*/ 4 w 29"/>
                  <a:gd name="T23" fmla="*/ 6 h 38"/>
                  <a:gd name="T24" fmla="*/ 16 w 29"/>
                  <a:gd name="T25" fmla="*/ 0 h 38"/>
                  <a:gd name="T26" fmla="*/ 25 w 29"/>
                  <a:gd name="T27" fmla="*/ 4 h 38"/>
                  <a:gd name="T28" fmla="*/ 29 w 29"/>
                  <a:gd name="T29" fmla="*/ 16 h 38"/>
                  <a:gd name="T30" fmla="*/ 28 w 29"/>
                  <a:gd name="T31" fmla="*/ 22 h 38"/>
                  <a:gd name="T32" fmla="*/ 21 w 29"/>
                  <a:gd name="T33" fmla="*/ 16 h 38"/>
                  <a:gd name="T34" fmla="*/ 21 w 29"/>
                  <a:gd name="T35" fmla="*/ 15 h 38"/>
                  <a:gd name="T36" fmla="*/ 20 w 29"/>
                  <a:gd name="T37" fmla="*/ 9 h 38"/>
                  <a:gd name="T38" fmla="*/ 16 w 29"/>
                  <a:gd name="T39" fmla="*/ 7 h 38"/>
                  <a:gd name="T40" fmla="*/ 11 w 29"/>
                  <a:gd name="T41" fmla="*/ 9 h 38"/>
                  <a:gd name="T42" fmla="*/ 8 w 29"/>
                  <a:gd name="T43" fmla="*/ 16 h 38"/>
                  <a:gd name="T44" fmla="*/ 21 w 29"/>
                  <a:gd name="T45"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38">
                    <a:moveTo>
                      <a:pt x="28" y="22"/>
                    </a:moveTo>
                    <a:cubicBezTo>
                      <a:pt x="8" y="22"/>
                      <a:pt x="8" y="22"/>
                      <a:pt x="8" y="22"/>
                    </a:cubicBezTo>
                    <a:cubicBezTo>
                      <a:pt x="8" y="23"/>
                      <a:pt x="8" y="23"/>
                      <a:pt x="8" y="23"/>
                    </a:cubicBezTo>
                    <a:cubicBezTo>
                      <a:pt x="8" y="25"/>
                      <a:pt x="8" y="27"/>
                      <a:pt x="9" y="29"/>
                    </a:cubicBezTo>
                    <a:cubicBezTo>
                      <a:pt x="10" y="30"/>
                      <a:pt x="12" y="31"/>
                      <a:pt x="13" y="31"/>
                    </a:cubicBezTo>
                    <a:cubicBezTo>
                      <a:pt x="16" y="31"/>
                      <a:pt x="18" y="29"/>
                      <a:pt x="20" y="26"/>
                    </a:cubicBezTo>
                    <a:cubicBezTo>
                      <a:pt x="27" y="27"/>
                      <a:pt x="27" y="27"/>
                      <a:pt x="27" y="27"/>
                    </a:cubicBezTo>
                    <a:cubicBezTo>
                      <a:pt x="26" y="31"/>
                      <a:pt x="24" y="33"/>
                      <a:pt x="21" y="35"/>
                    </a:cubicBezTo>
                    <a:cubicBezTo>
                      <a:pt x="19" y="37"/>
                      <a:pt x="16" y="38"/>
                      <a:pt x="13" y="38"/>
                    </a:cubicBezTo>
                    <a:cubicBezTo>
                      <a:pt x="9" y="38"/>
                      <a:pt x="6" y="36"/>
                      <a:pt x="4" y="33"/>
                    </a:cubicBezTo>
                    <a:cubicBezTo>
                      <a:pt x="1" y="30"/>
                      <a:pt x="0" y="26"/>
                      <a:pt x="0" y="21"/>
                    </a:cubicBezTo>
                    <a:cubicBezTo>
                      <a:pt x="0" y="16"/>
                      <a:pt x="1" y="11"/>
                      <a:pt x="4" y="6"/>
                    </a:cubicBezTo>
                    <a:cubicBezTo>
                      <a:pt x="7" y="2"/>
                      <a:pt x="11" y="0"/>
                      <a:pt x="16" y="0"/>
                    </a:cubicBezTo>
                    <a:cubicBezTo>
                      <a:pt x="20" y="0"/>
                      <a:pt x="23" y="1"/>
                      <a:pt x="25" y="4"/>
                    </a:cubicBezTo>
                    <a:cubicBezTo>
                      <a:pt x="27" y="7"/>
                      <a:pt x="29" y="11"/>
                      <a:pt x="29" y="16"/>
                    </a:cubicBezTo>
                    <a:cubicBezTo>
                      <a:pt x="29" y="18"/>
                      <a:pt x="28" y="20"/>
                      <a:pt x="28" y="22"/>
                    </a:cubicBezTo>
                    <a:close/>
                    <a:moveTo>
                      <a:pt x="21" y="16"/>
                    </a:moveTo>
                    <a:cubicBezTo>
                      <a:pt x="21" y="15"/>
                      <a:pt x="21" y="15"/>
                      <a:pt x="21" y="15"/>
                    </a:cubicBezTo>
                    <a:cubicBezTo>
                      <a:pt x="21" y="12"/>
                      <a:pt x="21" y="10"/>
                      <a:pt x="20" y="9"/>
                    </a:cubicBezTo>
                    <a:cubicBezTo>
                      <a:pt x="19" y="8"/>
                      <a:pt x="17" y="7"/>
                      <a:pt x="16" y="7"/>
                    </a:cubicBezTo>
                    <a:cubicBezTo>
                      <a:pt x="14" y="7"/>
                      <a:pt x="12" y="8"/>
                      <a:pt x="11" y="9"/>
                    </a:cubicBezTo>
                    <a:cubicBezTo>
                      <a:pt x="10" y="11"/>
                      <a:pt x="9" y="13"/>
                      <a:pt x="8" y="16"/>
                    </a:cubicBezTo>
                    <a:lnTo>
                      <a:pt x="21"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91" name="Freeform 43"/>
              <p:cNvSpPr>
                <a:spLocks noEditPoints="1"/>
              </p:cNvSpPr>
              <p:nvPr/>
            </p:nvSpPr>
            <p:spPr bwMode="auto">
              <a:xfrm>
                <a:off x="5743575" y="1731963"/>
                <a:ext cx="107950" cy="144463"/>
              </a:xfrm>
              <a:custGeom>
                <a:avLst/>
                <a:gdLst>
                  <a:gd name="T0" fmla="*/ 12 w 29"/>
                  <a:gd name="T1" fmla="*/ 11 h 38"/>
                  <a:gd name="T2" fmla="*/ 4 w 29"/>
                  <a:gd name="T3" fmla="*/ 10 h 38"/>
                  <a:gd name="T4" fmla="*/ 9 w 29"/>
                  <a:gd name="T5" fmla="*/ 3 h 38"/>
                  <a:gd name="T6" fmla="*/ 18 w 29"/>
                  <a:gd name="T7" fmla="*/ 0 h 38"/>
                  <a:gd name="T8" fmla="*/ 26 w 29"/>
                  <a:gd name="T9" fmla="*/ 3 h 38"/>
                  <a:gd name="T10" fmla="*/ 29 w 29"/>
                  <a:gd name="T11" fmla="*/ 10 h 38"/>
                  <a:gd name="T12" fmla="*/ 29 w 29"/>
                  <a:gd name="T13" fmla="*/ 13 h 38"/>
                  <a:gd name="T14" fmla="*/ 27 w 29"/>
                  <a:gd name="T15" fmla="*/ 23 h 38"/>
                  <a:gd name="T16" fmla="*/ 25 w 29"/>
                  <a:gd name="T17" fmla="*/ 32 h 38"/>
                  <a:gd name="T18" fmla="*/ 26 w 29"/>
                  <a:gd name="T19" fmla="*/ 37 h 38"/>
                  <a:gd name="T20" fmla="*/ 18 w 29"/>
                  <a:gd name="T21" fmla="*/ 37 h 38"/>
                  <a:gd name="T22" fmla="*/ 17 w 29"/>
                  <a:gd name="T23" fmla="*/ 33 h 38"/>
                  <a:gd name="T24" fmla="*/ 13 w 29"/>
                  <a:gd name="T25" fmla="*/ 37 h 38"/>
                  <a:gd name="T26" fmla="*/ 9 w 29"/>
                  <a:gd name="T27" fmla="*/ 38 h 38"/>
                  <a:gd name="T28" fmla="*/ 3 w 29"/>
                  <a:gd name="T29" fmla="*/ 35 h 38"/>
                  <a:gd name="T30" fmla="*/ 0 w 29"/>
                  <a:gd name="T31" fmla="*/ 27 h 38"/>
                  <a:gd name="T32" fmla="*/ 3 w 29"/>
                  <a:gd name="T33" fmla="*/ 19 h 38"/>
                  <a:gd name="T34" fmla="*/ 13 w 29"/>
                  <a:gd name="T35" fmla="*/ 15 h 38"/>
                  <a:gd name="T36" fmla="*/ 20 w 29"/>
                  <a:gd name="T37" fmla="*/ 14 h 38"/>
                  <a:gd name="T38" fmla="*/ 21 w 29"/>
                  <a:gd name="T39" fmla="*/ 11 h 38"/>
                  <a:gd name="T40" fmla="*/ 20 w 29"/>
                  <a:gd name="T41" fmla="*/ 8 h 38"/>
                  <a:gd name="T42" fmla="*/ 17 w 29"/>
                  <a:gd name="T43" fmla="*/ 7 h 38"/>
                  <a:gd name="T44" fmla="*/ 12 w 29"/>
                  <a:gd name="T45" fmla="*/ 11 h 38"/>
                  <a:gd name="T46" fmla="*/ 19 w 29"/>
                  <a:gd name="T47" fmla="*/ 20 h 38"/>
                  <a:gd name="T48" fmla="*/ 17 w 29"/>
                  <a:gd name="T49" fmla="*/ 21 h 38"/>
                  <a:gd name="T50" fmla="*/ 10 w 29"/>
                  <a:gd name="T51" fmla="*/ 23 h 38"/>
                  <a:gd name="T52" fmla="*/ 8 w 29"/>
                  <a:gd name="T53" fmla="*/ 26 h 38"/>
                  <a:gd name="T54" fmla="*/ 9 w 29"/>
                  <a:gd name="T55" fmla="*/ 29 h 38"/>
                  <a:gd name="T56" fmla="*/ 12 w 29"/>
                  <a:gd name="T57" fmla="*/ 30 h 38"/>
                  <a:gd name="T58" fmla="*/ 15 w 29"/>
                  <a:gd name="T59" fmla="*/ 30 h 38"/>
                  <a:gd name="T60" fmla="*/ 17 w 29"/>
                  <a:gd name="T61" fmla="*/ 27 h 38"/>
                  <a:gd name="T62" fmla="*/ 19 w 29"/>
                  <a:gd name="T63" fmla="*/ 21 h 38"/>
                  <a:gd name="T64" fmla="*/ 19 w 29"/>
                  <a:gd name="T65"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38">
                    <a:moveTo>
                      <a:pt x="12" y="11"/>
                    </a:moveTo>
                    <a:cubicBezTo>
                      <a:pt x="4" y="10"/>
                      <a:pt x="4" y="10"/>
                      <a:pt x="4" y="10"/>
                    </a:cubicBezTo>
                    <a:cubicBezTo>
                      <a:pt x="5" y="7"/>
                      <a:pt x="6" y="4"/>
                      <a:pt x="9" y="3"/>
                    </a:cubicBezTo>
                    <a:cubicBezTo>
                      <a:pt x="11" y="1"/>
                      <a:pt x="14" y="0"/>
                      <a:pt x="18" y="0"/>
                    </a:cubicBezTo>
                    <a:cubicBezTo>
                      <a:pt x="21" y="0"/>
                      <a:pt x="24" y="1"/>
                      <a:pt x="26" y="3"/>
                    </a:cubicBezTo>
                    <a:cubicBezTo>
                      <a:pt x="28" y="5"/>
                      <a:pt x="29" y="7"/>
                      <a:pt x="29" y="10"/>
                    </a:cubicBezTo>
                    <a:cubicBezTo>
                      <a:pt x="29" y="11"/>
                      <a:pt x="29" y="12"/>
                      <a:pt x="29" y="13"/>
                    </a:cubicBezTo>
                    <a:cubicBezTo>
                      <a:pt x="28" y="14"/>
                      <a:pt x="28" y="18"/>
                      <a:pt x="27" y="23"/>
                    </a:cubicBezTo>
                    <a:cubicBezTo>
                      <a:pt x="26" y="27"/>
                      <a:pt x="25" y="30"/>
                      <a:pt x="25" y="32"/>
                    </a:cubicBezTo>
                    <a:cubicBezTo>
                      <a:pt x="25" y="33"/>
                      <a:pt x="25" y="35"/>
                      <a:pt x="26" y="37"/>
                    </a:cubicBezTo>
                    <a:cubicBezTo>
                      <a:pt x="18" y="37"/>
                      <a:pt x="18" y="37"/>
                      <a:pt x="18" y="37"/>
                    </a:cubicBezTo>
                    <a:cubicBezTo>
                      <a:pt x="17" y="36"/>
                      <a:pt x="17" y="34"/>
                      <a:pt x="17" y="33"/>
                    </a:cubicBezTo>
                    <a:cubicBezTo>
                      <a:pt x="16" y="34"/>
                      <a:pt x="15" y="36"/>
                      <a:pt x="13" y="37"/>
                    </a:cubicBezTo>
                    <a:cubicBezTo>
                      <a:pt x="12" y="37"/>
                      <a:pt x="10" y="38"/>
                      <a:pt x="9" y="38"/>
                    </a:cubicBezTo>
                    <a:cubicBezTo>
                      <a:pt x="6" y="38"/>
                      <a:pt x="4" y="37"/>
                      <a:pt x="3" y="35"/>
                    </a:cubicBezTo>
                    <a:cubicBezTo>
                      <a:pt x="1" y="33"/>
                      <a:pt x="0" y="30"/>
                      <a:pt x="0" y="27"/>
                    </a:cubicBezTo>
                    <a:cubicBezTo>
                      <a:pt x="0" y="24"/>
                      <a:pt x="1" y="21"/>
                      <a:pt x="3" y="19"/>
                    </a:cubicBezTo>
                    <a:cubicBezTo>
                      <a:pt x="5" y="17"/>
                      <a:pt x="8" y="16"/>
                      <a:pt x="13" y="15"/>
                    </a:cubicBezTo>
                    <a:cubicBezTo>
                      <a:pt x="17" y="15"/>
                      <a:pt x="19" y="15"/>
                      <a:pt x="20" y="14"/>
                    </a:cubicBezTo>
                    <a:cubicBezTo>
                      <a:pt x="21" y="13"/>
                      <a:pt x="21" y="11"/>
                      <a:pt x="21" y="11"/>
                    </a:cubicBezTo>
                    <a:cubicBezTo>
                      <a:pt x="21" y="10"/>
                      <a:pt x="21" y="9"/>
                      <a:pt x="20" y="8"/>
                    </a:cubicBezTo>
                    <a:cubicBezTo>
                      <a:pt x="19" y="7"/>
                      <a:pt x="18" y="7"/>
                      <a:pt x="17" y="7"/>
                    </a:cubicBezTo>
                    <a:cubicBezTo>
                      <a:pt x="14" y="7"/>
                      <a:pt x="12" y="8"/>
                      <a:pt x="12" y="11"/>
                    </a:cubicBezTo>
                    <a:close/>
                    <a:moveTo>
                      <a:pt x="19" y="20"/>
                    </a:moveTo>
                    <a:cubicBezTo>
                      <a:pt x="19" y="20"/>
                      <a:pt x="18" y="20"/>
                      <a:pt x="17" y="21"/>
                    </a:cubicBezTo>
                    <a:cubicBezTo>
                      <a:pt x="13" y="21"/>
                      <a:pt x="11" y="22"/>
                      <a:pt x="10" y="23"/>
                    </a:cubicBezTo>
                    <a:cubicBezTo>
                      <a:pt x="9" y="24"/>
                      <a:pt x="8" y="25"/>
                      <a:pt x="8" y="26"/>
                    </a:cubicBezTo>
                    <a:cubicBezTo>
                      <a:pt x="8" y="28"/>
                      <a:pt x="8" y="29"/>
                      <a:pt x="9" y="29"/>
                    </a:cubicBezTo>
                    <a:cubicBezTo>
                      <a:pt x="10" y="30"/>
                      <a:pt x="11" y="30"/>
                      <a:pt x="12" y="30"/>
                    </a:cubicBezTo>
                    <a:cubicBezTo>
                      <a:pt x="13" y="30"/>
                      <a:pt x="14" y="30"/>
                      <a:pt x="15" y="30"/>
                    </a:cubicBezTo>
                    <a:cubicBezTo>
                      <a:pt x="16" y="29"/>
                      <a:pt x="16" y="28"/>
                      <a:pt x="17" y="27"/>
                    </a:cubicBezTo>
                    <a:cubicBezTo>
                      <a:pt x="18" y="26"/>
                      <a:pt x="18" y="24"/>
                      <a:pt x="19" y="21"/>
                    </a:cubicBezTo>
                    <a:lnTo>
                      <a:pt x="19" y="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92" name="Freeform 44"/>
              <p:cNvSpPr>
                <a:spLocks/>
              </p:cNvSpPr>
              <p:nvPr/>
            </p:nvSpPr>
            <p:spPr bwMode="auto">
              <a:xfrm>
                <a:off x="5862638" y="1731963"/>
                <a:ext cx="98425" cy="141288"/>
              </a:xfrm>
              <a:custGeom>
                <a:avLst/>
                <a:gdLst>
                  <a:gd name="T0" fmla="*/ 6 w 26"/>
                  <a:gd name="T1" fmla="*/ 1 h 37"/>
                  <a:gd name="T2" fmla="*/ 14 w 26"/>
                  <a:gd name="T3" fmla="*/ 1 h 37"/>
                  <a:gd name="T4" fmla="*/ 12 w 26"/>
                  <a:gd name="T5" fmla="*/ 8 h 37"/>
                  <a:gd name="T6" fmla="*/ 22 w 26"/>
                  <a:gd name="T7" fmla="*/ 0 h 37"/>
                  <a:gd name="T8" fmla="*/ 26 w 26"/>
                  <a:gd name="T9" fmla="*/ 1 h 37"/>
                  <a:gd name="T10" fmla="*/ 22 w 26"/>
                  <a:gd name="T11" fmla="*/ 9 h 37"/>
                  <a:gd name="T12" fmla="*/ 20 w 26"/>
                  <a:gd name="T13" fmla="*/ 9 h 37"/>
                  <a:gd name="T14" fmla="*/ 16 w 26"/>
                  <a:gd name="T15" fmla="*/ 10 h 37"/>
                  <a:gd name="T16" fmla="*/ 13 w 26"/>
                  <a:gd name="T17" fmla="*/ 15 h 37"/>
                  <a:gd name="T18" fmla="*/ 10 w 26"/>
                  <a:gd name="T19" fmla="*/ 26 h 37"/>
                  <a:gd name="T20" fmla="*/ 8 w 26"/>
                  <a:gd name="T21" fmla="*/ 37 h 37"/>
                  <a:gd name="T22" fmla="*/ 0 w 26"/>
                  <a:gd name="T23" fmla="*/ 37 h 37"/>
                  <a:gd name="T24" fmla="*/ 6 w 26"/>
                  <a:gd name="T25"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7">
                    <a:moveTo>
                      <a:pt x="6" y="1"/>
                    </a:moveTo>
                    <a:cubicBezTo>
                      <a:pt x="14" y="1"/>
                      <a:pt x="14" y="1"/>
                      <a:pt x="14" y="1"/>
                    </a:cubicBezTo>
                    <a:cubicBezTo>
                      <a:pt x="12" y="8"/>
                      <a:pt x="12" y="8"/>
                      <a:pt x="12" y="8"/>
                    </a:cubicBezTo>
                    <a:cubicBezTo>
                      <a:pt x="15" y="3"/>
                      <a:pt x="18" y="0"/>
                      <a:pt x="22" y="0"/>
                    </a:cubicBezTo>
                    <a:cubicBezTo>
                      <a:pt x="23" y="0"/>
                      <a:pt x="24" y="0"/>
                      <a:pt x="26" y="1"/>
                    </a:cubicBezTo>
                    <a:cubicBezTo>
                      <a:pt x="22" y="9"/>
                      <a:pt x="22" y="9"/>
                      <a:pt x="22" y="9"/>
                    </a:cubicBezTo>
                    <a:cubicBezTo>
                      <a:pt x="22" y="9"/>
                      <a:pt x="21" y="9"/>
                      <a:pt x="20" y="9"/>
                    </a:cubicBezTo>
                    <a:cubicBezTo>
                      <a:pt x="19" y="9"/>
                      <a:pt x="18" y="9"/>
                      <a:pt x="16" y="10"/>
                    </a:cubicBezTo>
                    <a:cubicBezTo>
                      <a:pt x="15" y="11"/>
                      <a:pt x="13" y="13"/>
                      <a:pt x="13" y="15"/>
                    </a:cubicBezTo>
                    <a:cubicBezTo>
                      <a:pt x="12" y="17"/>
                      <a:pt x="11" y="21"/>
                      <a:pt x="10" y="26"/>
                    </a:cubicBezTo>
                    <a:cubicBezTo>
                      <a:pt x="8" y="37"/>
                      <a:pt x="8" y="37"/>
                      <a:pt x="8" y="37"/>
                    </a:cubicBezTo>
                    <a:cubicBezTo>
                      <a:pt x="0" y="37"/>
                      <a:pt x="0" y="37"/>
                      <a:pt x="0" y="37"/>
                    </a:cubicBezTo>
                    <a:lnTo>
                      <a:pt x="6"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93" name="Freeform 45"/>
              <p:cNvSpPr>
                <a:spLocks/>
              </p:cNvSpPr>
              <p:nvPr/>
            </p:nvSpPr>
            <p:spPr bwMode="auto">
              <a:xfrm>
                <a:off x="5949950" y="1731963"/>
                <a:ext cx="120650" cy="141288"/>
              </a:xfrm>
              <a:custGeom>
                <a:avLst/>
                <a:gdLst>
                  <a:gd name="T0" fmla="*/ 7 w 32"/>
                  <a:gd name="T1" fmla="*/ 1 h 37"/>
                  <a:gd name="T2" fmla="*/ 14 w 32"/>
                  <a:gd name="T3" fmla="*/ 1 h 37"/>
                  <a:gd name="T4" fmla="*/ 13 w 32"/>
                  <a:gd name="T5" fmla="*/ 6 h 37"/>
                  <a:gd name="T6" fmla="*/ 19 w 32"/>
                  <a:gd name="T7" fmla="*/ 1 h 37"/>
                  <a:gd name="T8" fmla="*/ 24 w 32"/>
                  <a:gd name="T9" fmla="*/ 0 h 37"/>
                  <a:gd name="T10" fmla="*/ 30 w 32"/>
                  <a:gd name="T11" fmla="*/ 3 h 37"/>
                  <a:gd name="T12" fmla="*/ 32 w 32"/>
                  <a:gd name="T13" fmla="*/ 9 h 37"/>
                  <a:gd name="T14" fmla="*/ 31 w 32"/>
                  <a:gd name="T15" fmla="*/ 17 h 37"/>
                  <a:gd name="T16" fmla="*/ 28 w 32"/>
                  <a:gd name="T17" fmla="*/ 37 h 37"/>
                  <a:gd name="T18" fmla="*/ 20 w 32"/>
                  <a:gd name="T19" fmla="*/ 37 h 37"/>
                  <a:gd name="T20" fmla="*/ 23 w 32"/>
                  <a:gd name="T21" fmla="*/ 17 h 37"/>
                  <a:gd name="T22" fmla="*/ 24 w 32"/>
                  <a:gd name="T23" fmla="*/ 11 h 37"/>
                  <a:gd name="T24" fmla="*/ 23 w 32"/>
                  <a:gd name="T25" fmla="*/ 8 h 37"/>
                  <a:gd name="T26" fmla="*/ 20 w 32"/>
                  <a:gd name="T27" fmla="*/ 7 h 37"/>
                  <a:gd name="T28" fmla="*/ 17 w 32"/>
                  <a:gd name="T29" fmla="*/ 8 h 37"/>
                  <a:gd name="T30" fmla="*/ 13 w 32"/>
                  <a:gd name="T31" fmla="*/ 13 h 37"/>
                  <a:gd name="T32" fmla="*/ 11 w 32"/>
                  <a:gd name="T33" fmla="*/ 22 h 37"/>
                  <a:gd name="T34" fmla="*/ 8 w 32"/>
                  <a:gd name="T35" fmla="*/ 37 h 37"/>
                  <a:gd name="T36" fmla="*/ 0 w 32"/>
                  <a:gd name="T37" fmla="*/ 37 h 37"/>
                  <a:gd name="T38" fmla="*/ 7 w 32"/>
                  <a:gd name="T3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7">
                    <a:moveTo>
                      <a:pt x="7" y="1"/>
                    </a:moveTo>
                    <a:cubicBezTo>
                      <a:pt x="14" y="1"/>
                      <a:pt x="14" y="1"/>
                      <a:pt x="14" y="1"/>
                    </a:cubicBezTo>
                    <a:cubicBezTo>
                      <a:pt x="13" y="6"/>
                      <a:pt x="13" y="6"/>
                      <a:pt x="13" y="6"/>
                    </a:cubicBezTo>
                    <a:cubicBezTo>
                      <a:pt x="15" y="4"/>
                      <a:pt x="17" y="2"/>
                      <a:pt x="19" y="1"/>
                    </a:cubicBezTo>
                    <a:cubicBezTo>
                      <a:pt x="21" y="1"/>
                      <a:pt x="22" y="0"/>
                      <a:pt x="24" y="0"/>
                    </a:cubicBezTo>
                    <a:cubicBezTo>
                      <a:pt x="27" y="0"/>
                      <a:pt x="28" y="1"/>
                      <a:pt x="30" y="3"/>
                    </a:cubicBezTo>
                    <a:cubicBezTo>
                      <a:pt x="31" y="4"/>
                      <a:pt x="32" y="7"/>
                      <a:pt x="32" y="9"/>
                    </a:cubicBezTo>
                    <a:cubicBezTo>
                      <a:pt x="32" y="11"/>
                      <a:pt x="32" y="13"/>
                      <a:pt x="31" y="17"/>
                    </a:cubicBezTo>
                    <a:cubicBezTo>
                      <a:pt x="28" y="37"/>
                      <a:pt x="28" y="37"/>
                      <a:pt x="28" y="37"/>
                    </a:cubicBezTo>
                    <a:cubicBezTo>
                      <a:pt x="20" y="37"/>
                      <a:pt x="20" y="37"/>
                      <a:pt x="20" y="37"/>
                    </a:cubicBezTo>
                    <a:cubicBezTo>
                      <a:pt x="23" y="17"/>
                      <a:pt x="23" y="17"/>
                      <a:pt x="23" y="17"/>
                    </a:cubicBezTo>
                    <a:cubicBezTo>
                      <a:pt x="24" y="13"/>
                      <a:pt x="24" y="12"/>
                      <a:pt x="24" y="11"/>
                    </a:cubicBezTo>
                    <a:cubicBezTo>
                      <a:pt x="24" y="10"/>
                      <a:pt x="24" y="9"/>
                      <a:pt x="23" y="8"/>
                    </a:cubicBezTo>
                    <a:cubicBezTo>
                      <a:pt x="22" y="7"/>
                      <a:pt x="21" y="7"/>
                      <a:pt x="20" y="7"/>
                    </a:cubicBezTo>
                    <a:cubicBezTo>
                      <a:pt x="19" y="7"/>
                      <a:pt x="18" y="7"/>
                      <a:pt x="17" y="8"/>
                    </a:cubicBezTo>
                    <a:cubicBezTo>
                      <a:pt x="15" y="10"/>
                      <a:pt x="14" y="11"/>
                      <a:pt x="13" y="13"/>
                    </a:cubicBezTo>
                    <a:cubicBezTo>
                      <a:pt x="13" y="14"/>
                      <a:pt x="12" y="18"/>
                      <a:pt x="11" y="22"/>
                    </a:cubicBezTo>
                    <a:cubicBezTo>
                      <a:pt x="8" y="37"/>
                      <a:pt x="8" y="37"/>
                      <a:pt x="8" y="37"/>
                    </a:cubicBezTo>
                    <a:cubicBezTo>
                      <a:pt x="0" y="37"/>
                      <a:pt x="0" y="37"/>
                      <a:pt x="0" y="37"/>
                    </a:cubicBezTo>
                    <a:lnTo>
                      <a:pt x="7"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94" name="Freeform 46"/>
              <p:cNvSpPr>
                <a:spLocks noEditPoints="1"/>
              </p:cNvSpPr>
              <p:nvPr/>
            </p:nvSpPr>
            <p:spPr bwMode="auto">
              <a:xfrm>
                <a:off x="6081713" y="1682750"/>
                <a:ext cx="63500" cy="190500"/>
              </a:xfrm>
              <a:custGeom>
                <a:avLst/>
                <a:gdLst>
                  <a:gd name="T0" fmla="*/ 16 w 40"/>
                  <a:gd name="T1" fmla="*/ 34 h 120"/>
                  <a:gd name="T2" fmla="*/ 35 w 40"/>
                  <a:gd name="T3" fmla="*/ 34 h 120"/>
                  <a:gd name="T4" fmla="*/ 19 w 40"/>
                  <a:gd name="T5" fmla="*/ 120 h 120"/>
                  <a:gd name="T6" fmla="*/ 0 w 40"/>
                  <a:gd name="T7" fmla="*/ 120 h 120"/>
                  <a:gd name="T8" fmla="*/ 16 w 40"/>
                  <a:gd name="T9" fmla="*/ 34 h 120"/>
                  <a:gd name="T10" fmla="*/ 21 w 40"/>
                  <a:gd name="T11" fmla="*/ 0 h 120"/>
                  <a:gd name="T12" fmla="*/ 40 w 40"/>
                  <a:gd name="T13" fmla="*/ 0 h 120"/>
                  <a:gd name="T14" fmla="*/ 38 w 40"/>
                  <a:gd name="T15" fmla="*/ 22 h 120"/>
                  <a:gd name="T16" fmla="*/ 19 w 40"/>
                  <a:gd name="T17" fmla="*/ 22 h 120"/>
                  <a:gd name="T18" fmla="*/ 21 w 40"/>
                  <a:gd name="T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20">
                    <a:moveTo>
                      <a:pt x="16" y="34"/>
                    </a:moveTo>
                    <a:lnTo>
                      <a:pt x="35" y="34"/>
                    </a:lnTo>
                    <a:lnTo>
                      <a:pt x="19" y="120"/>
                    </a:lnTo>
                    <a:lnTo>
                      <a:pt x="0" y="120"/>
                    </a:lnTo>
                    <a:lnTo>
                      <a:pt x="16" y="34"/>
                    </a:lnTo>
                    <a:close/>
                    <a:moveTo>
                      <a:pt x="21" y="0"/>
                    </a:moveTo>
                    <a:lnTo>
                      <a:pt x="40" y="0"/>
                    </a:lnTo>
                    <a:lnTo>
                      <a:pt x="38" y="22"/>
                    </a:lnTo>
                    <a:lnTo>
                      <a:pt x="19" y="22"/>
                    </a:lnTo>
                    <a:lnTo>
                      <a:pt x="2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95" name="Freeform 47"/>
              <p:cNvSpPr>
                <a:spLocks/>
              </p:cNvSpPr>
              <p:nvPr/>
            </p:nvSpPr>
            <p:spPr bwMode="auto">
              <a:xfrm>
                <a:off x="6145213" y="1731963"/>
                <a:ext cx="115888" cy="141288"/>
              </a:xfrm>
              <a:custGeom>
                <a:avLst/>
                <a:gdLst>
                  <a:gd name="T0" fmla="*/ 6 w 31"/>
                  <a:gd name="T1" fmla="*/ 1 h 37"/>
                  <a:gd name="T2" fmla="*/ 14 w 31"/>
                  <a:gd name="T3" fmla="*/ 1 h 37"/>
                  <a:gd name="T4" fmla="*/ 13 w 31"/>
                  <a:gd name="T5" fmla="*/ 6 h 37"/>
                  <a:gd name="T6" fmla="*/ 18 w 31"/>
                  <a:gd name="T7" fmla="*/ 1 h 37"/>
                  <a:gd name="T8" fmla="*/ 23 w 31"/>
                  <a:gd name="T9" fmla="*/ 0 h 37"/>
                  <a:gd name="T10" fmla="*/ 29 w 31"/>
                  <a:gd name="T11" fmla="*/ 3 h 37"/>
                  <a:gd name="T12" fmla="*/ 31 w 31"/>
                  <a:gd name="T13" fmla="*/ 9 h 37"/>
                  <a:gd name="T14" fmla="*/ 30 w 31"/>
                  <a:gd name="T15" fmla="*/ 17 h 37"/>
                  <a:gd name="T16" fmla="*/ 27 w 31"/>
                  <a:gd name="T17" fmla="*/ 37 h 37"/>
                  <a:gd name="T18" fmla="*/ 19 w 31"/>
                  <a:gd name="T19" fmla="*/ 37 h 37"/>
                  <a:gd name="T20" fmla="*/ 22 w 31"/>
                  <a:gd name="T21" fmla="*/ 17 h 37"/>
                  <a:gd name="T22" fmla="*/ 23 w 31"/>
                  <a:gd name="T23" fmla="*/ 11 h 37"/>
                  <a:gd name="T24" fmla="*/ 22 w 31"/>
                  <a:gd name="T25" fmla="*/ 8 h 37"/>
                  <a:gd name="T26" fmla="*/ 20 w 31"/>
                  <a:gd name="T27" fmla="*/ 7 h 37"/>
                  <a:gd name="T28" fmla="*/ 16 w 31"/>
                  <a:gd name="T29" fmla="*/ 8 h 37"/>
                  <a:gd name="T30" fmla="*/ 13 w 31"/>
                  <a:gd name="T31" fmla="*/ 13 h 37"/>
                  <a:gd name="T32" fmla="*/ 10 w 31"/>
                  <a:gd name="T33" fmla="*/ 22 h 37"/>
                  <a:gd name="T34" fmla="*/ 8 w 31"/>
                  <a:gd name="T35" fmla="*/ 37 h 37"/>
                  <a:gd name="T36" fmla="*/ 0 w 31"/>
                  <a:gd name="T37" fmla="*/ 37 h 37"/>
                  <a:gd name="T38" fmla="*/ 6 w 31"/>
                  <a:gd name="T3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37">
                    <a:moveTo>
                      <a:pt x="6" y="1"/>
                    </a:moveTo>
                    <a:cubicBezTo>
                      <a:pt x="14" y="1"/>
                      <a:pt x="14" y="1"/>
                      <a:pt x="14" y="1"/>
                    </a:cubicBezTo>
                    <a:cubicBezTo>
                      <a:pt x="13" y="6"/>
                      <a:pt x="13" y="6"/>
                      <a:pt x="13" y="6"/>
                    </a:cubicBezTo>
                    <a:cubicBezTo>
                      <a:pt x="15" y="4"/>
                      <a:pt x="17" y="2"/>
                      <a:pt x="18" y="1"/>
                    </a:cubicBezTo>
                    <a:cubicBezTo>
                      <a:pt x="20" y="1"/>
                      <a:pt x="22" y="0"/>
                      <a:pt x="23" y="0"/>
                    </a:cubicBezTo>
                    <a:cubicBezTo>
                      <a:pt x="26" y="0"/>
                      <a:pt x="28" y="1"/>
                      <a:pt x="29" y="3"/>
                    </a:cubicBezTo>
                    <a:cubicBezTo>
                      <a:pt x="31" y="4"/>
                      <a:pt x="31" y="7"/>
                      <a:pt x="31" y="9"/>
                    </a:cubicBezTo>
                    <a:cubicBezTo>
                      <a:pt x="31" y="11"/>
                      <a:pt x="31" y="13"/>
                      <a:pt x="30" y="17"/>
                    </a:cubicBezTo>
                    <a:cubicBezTo>
                      <a:pt x="27" y="37"/>
                      <a:pt x="27" y="37"/>
                      <a:pt x="27" y="37"/>
                    </a:cubicBezTo>
                    <a:cubicBezTo>
                      <a:pt x="19" y="37"/>
                      <a:pt x="19" y="37"/>
                      <a:pt x="19" y="37"/>
                    </a:cubicBezTo>
                    <a:cubicBezTo>
                      <a:pt x="22" y="17"/>
                      <a:pt x="22" y="17"/>
                      <a:pt x="22" y="17"/>
                    </a:cubicBezTo>
                    <a:cubicBezTo>
                      <a:pt x="23" y="13"/>
                      <a:pt x="23" y="12"/>
                      <a:pt x="23" y="11"/>
                    </a:cubicBezTo>
                    <a:cubicBezTo>
                      <a:pt x="23" y="10"/>
                      <a:pt x="23" y="9"/>
                      <a:pt x="22" y="8"/>
                    </a:cubicBezTo>
                    <a:cubicBezTo>
                      <a:pt x="22" y="7"/>
                      <a:pt x="21" y="7"/>
                      <a:pt x="20" y="7"/>
                    </a:cubicBezTo>
                    <a:cubicBezTo>
                      <a:pt x="19" y="7"/>
                      <a:pt x="18" y="7"/>
                      <a:pt x="16" y="8"/>
                    </a:cubicBezTo>
                    <a:cubicBezTo>
                      <a:pt x="15" y="10"/>
                      <a:pt x="13" y="11"/>
                      <a:pt x="13" y="13"/>
                    </a:cubicBezTo>
                    <a:cubicBezTo>
                      <a:pt x="12" y="14"/>
                      <a:pt x="11" y="18"/>
                      <a:pt x="10" y="22"/>
                    </a:cubicBezTo>
                    <a:cubicBezTo>
                      <a:pt x="8" y="37"/>
                      <a:pt x="8" y="37"/>
                      <a:pt x="8" y="37"/>
                    </a:cubicBezTo>
                    <a:cubicBezTo>
                      <a:pt x="0" y="37"/>
                      <a:pt x="0" y="37"/>
                      <a:pt x="0" y="37"/>
                    </a:cubicBezTo>
                    <a:lnTo>
                      <a:pt x="6"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96" name="Freeform 48"/>
              <p:cNvSpPr>
                <a:spLocks noEditPoints="1"/>
              </p:cNvSpPr>
              <p:nvPr/>
            </p:nvSpPr>
            <p:spPr bwMode="auto">
              <a:xfrm>
                <a:off x="6272213" y="1731963"/>
                <a:ext cx="128588" cy="196850"/>
              </a:xfrm>
              <a:custGeom>
                <a:avLst/>
                <a:gdLst>
                  <a:gd name="T0" fmla="*/ 0 w 34"/>
                  <a:gd name="T1" fmla="*/ 39 h 52"/>
                  <a:gd name="T2" fmla="*/ 9 w 34"/>
                  <a:gd name="T3" fmla="*/ 40 h 52"/>
                  <a:gd name="T4" fmla="*/ 10 w 34"/>
                  <a:gd name="T5" fmla="*/ 44 h 52"/>
                  <a:gd name="T6" fmla="*/ 13 w 34"/>
                  <a:gd name="T7" fmla="*/ 45 h 52"/>
                  <a:gd name="T8" fmla="*/ 17 w 34"/>
                  <a:gd name="T9" fmla="*/ 44 h 52"/>
                  <a:gd name="T10" fmla="*/ 19 w 34"/>
                  <a:gd name="T11" fmla="*/ 41 h 52"/>
                  <a:gd name="T12" fmla="*/ 20 w 34"/>
                  <a:gd name="T13" fmla="*/ 35 h 52"/>
                  <a:gd name="T14" fmla="*/ 21 w 34"/>
                  <a:gd name="T15" fmla="*/ 33 h 52"/>
                  <a:gd name="T16" fmla="*/ 12 w 34"/>
                  <a:gd name="T17" fmla="*/ 37 h 52"/>
                  <a:gd name="T18" fmla="*/ 5 w 34"/>
                  <a:gd name="T19" fmla="*/ 33 h 52"/>
                  <a:gd name="T20" fmla="*/ 2 w 34"/>
                  <a:gd name="T21" fmla="*/ 22 h 52"/>
                  <a:gd name="T22" fmla="*/ 4 w 34"/>
                  <a:gd name="T23" fmla="*/ 10 h 52"/>
                  <a:gd name="T24" fmla="*/ 9 w 34"/>
                  <a:gd name="T25" fmla="*/ 3 h 52"/>
                  <a:gd name="T26" fmla="*/ 16 w 34"/>
                  <a:gd name="T27" fmla="*/ 0 h 52"/>
                  <a:gd name="T28" fmla="*/ 21 w 34"/>
                  <a:gd name="T29" fmla="*/ 2 h 52"/>
                  <a:gd name="T30" fmla="*/ 25 w 34"/>
                  <a:gd name="T31" fmla="*/ 7 h 52"/>
                  <a:gd name="T32" fmla="*/ 26 w 34"/>
                  <a:gd name="T33" fmla="*/ 1 h 52"/>
                  <a:gd name="T34" fmla="*/ 34 w 34"/>
                  <a:gd name="T35" fmla="*/ 1 h 52"/>
                  <a:gd name="T36" fmla="*/ 29 w 34"/>
                  <a:gd name="T37" fmla="*/ 31 h 52"/>
                  <a:gd name="T38" fmla="*/ 26 w 34"/>
                  <a:gd name="T39" fmla="*/ 43 h 52"/>
                  <a:gd name="T40" fmla="*/ 22 w 34"/>
                  <a:gd name="T41" fmla="*/ 50 h 52"/>
                  <a:gd name="T42" fmla="*/ 13 w 34"/>
                  <a:gd name="T43" fmla="*/ 52 h 52"/>
                  <a:gd name="T44" fmla="*/ 4 w 34"/>
                  <a:gd name="T45" fmla="*/ 49 h 52"/>
                  <a:gd name="T46" fmla="*/ 0 w 34"/>
                  <a:gd name="T47" fmla="*/ 40 h 52"/>
                  <a:gd name="T48" fmla="*/ 0 w 34"/>
                  <a:gd name="T49" fmla="*/ 39 h 52"/>
                  <a:gd name="T50" fmla="*/ 10 w 34"/>
                  <a:gd name="T51" fmla="*/ 21 h 52"/>
                  <a:gd name="T52" fmla="*/ 11 w 34"/>
                  <a:gd name="T53" fmla="*/ 28 h 52"/>
                  <a:gd name="T54" fmla="*/ 15 w 34"/>
                  <a:gd name="T55" fmla="*/ 30 h 52"/>
                  <a:gd name="T56" fmla="*/ 19 w 34"/>
                  <a:gd name="T57" fmla="*/ 28 h 52"/>
                  <a:gd name="T58" fmla="*/ 22 w 34"/>
                  <a:gd name="T59" fmla="*/ 23 h 52"/>
                  <a:gd name="T60" fmla="*/ 23 w 34"/>
                  <a:gd name="T61" fmla="*/ 16 h 52"/>
                  <a:gd name="T62" fmla="*/ 21 w 34"/>
                  <a:gd name="T63" fmla="*/ 9 h 52"/>
                  <a:gd name="T64" fmla="*/ 18 w 34"/>
                  <a:gd name="T65" fmla="*/ 7 h 52"/>
                  <a:gd name="T66" fmla="*/ 14 w 34"/>
                  <a:gd name="T67" fmla="*/ 8 h 52"/>
                  <a:gd name="T68" fmla="*/ 11 w 34"/>
                  <a:gd name="T69" fmla="*/ 14 h 52"/>
                  <a:gd name="T70" fmla="*/ 10 w 34"/>
                  <a:gd name="T7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52">
                    <a:moveTo>
                      <a:pt x="0" y="39"/>
                    </a:moveTo>
                    <a:cubicBezTo>
                      <a:pt x="9" y="40"/>
                      <a:pt x="9" y="40"/>
                      <a:pt x="9" y="40"/>
                    </a:cubicBezTo>
                    <a:cubicBezTo>
                      <a:pt x="9" y="42"/>
                      <a:pt x="9" y="43"/>
                      <a:pt x="10" y="44"/>
                    </a:cubicBezTo>
                    <a:cubicBezTo>
                      <a:pt x="11" y="44"/>
                      <a:pt x="12" y="45"/>
                      <a:pt x="13" y="45"/>
                    </a:cubicBezTo>
                    <a:cubicBezTo>
                      <a:pt x="15" y="45"/>
                      <a:pt x="16" y="44"/>
                      <a:pt x="17" y="44"/>
                    </a:cubicBezTo>
                    <a:cubicBezTo>
                      <a:pt x="18" y="43"/>
                      <a:pt x="18" y="42"/>
                      <a:pt x="19" y="41"/>
                    </a:cubicBezTo>
                    <a:cubicBezTo>
                      <a:pt x="19" y="40"/>
                      <a:pt x="20" y="38"/>
                      <a:pt x="20" y="35"/>
                    </a:cubicBezTo>
                    <a:cubicBezTo>
                      <a:pt x="21" y="33"/>
                      <a:pt x="21" y="33"/>
                      <a:pt x="21" y="33"/>
                    </a:cubicBezTo>
                    <a:cubicBezTo>
                      <a:pt x="18" y="36"/>
                      <a:pt x="15" y="37"/>
                      <a:pt x="12" y="37"/>
                    </a:cubicBezTo>
                    <a:cubicBezTo>
                      <a:pt x="9" y="37"/>
                      <a:pt x="7" y="36"/>
                      <a:pt x="5" y="33"/>
                    </a:cubicBezTo>
                    <a:cubicBezTo>
                      <a:pt x="3" y="31"/>
                      <a:pt x="2" y="27"/>
                      <a:pt x="2" y="22"/>
                    </a:cubicBezTo>
                    <a:cubicBezTo>
                      <a:pt x="2" y="18"/>
                      <a:pt x="2" y="14"/>
                      <a:pt x="4" y="10"/>
                    </a:cubicBezTo>
                    <a:cubicBezTo>
                      <a:pt x="5" y="7"/>
                      <a:pt x="7" y="4"/>
                      <a:pt x="9" y="3"/>
                    </a:cubicBezTo>
                    <a:cubicBezTo>
                      <a:pt x="11" y="1"/>
                      <a:pt x="14" y="0"/>
                      <a:pt x="16" y="0"/>
                    </a:cubicBezTo>
                    <a:cubicBezTo>
                      <a:pt x="18" y="0"/>
                      <a:pt x="20" y="1"/>
                      <a:pt x="21" y="2"/>
                    </a:cubicBezTo>
                    <a:cubicBezTo>
                      <a:pt x="23" y="3"/>
                      <a:pt x="24" y="5"/>
                      <a:pt x="25" y="7"/>
                    </a:cubicBezTo>
                    <a:cubicBezTo>
                      <a:pt x="26" y="1"/>
                      <a:pt x="26" y="1"/>
                      <a:pt x="26" y="1"/>
                    </a:cubicBezTo>
                    <a:cubicBezTo>
                      <a:pt x="34" y="1"/>
                      <a:pt x="34" y="1"/>
                      <a:pt x="34" y="1"/>
                    </a:cubicBezTo>
                    <a:cubicBezTo>
                      <a:pt x="29" y="31"/>
                      <a:pt x="29" y="31"/>
                      <a:pt x="29" y="31"/>
                    </a:cubicBezTo>
                    <a:cubicBezTo>
                      <a:pt x="28" y="37"/>
                      <a:pt x="27" y="41"/>
                      <a:pt x="26" y="43"/>
                    </a:cubicBezTo>
                    <a:cubicBezTo>
                      <a:pt x="25" y="46"/>
                      <a:pt x="24" y="48"/>
                      <a:pt x="22" y="50"/>
                    </a:cubicBezTo>
                    <a:cubicBezTo>
                      <a:pt x="20" y="51"/>
                      <a:pt x="17" y="52"/>
                      <a:pt x="13" y="52"/>
                    </a:cubicBezTo>
                    <a:cubicBezTo>
                      <a:pt x="9" y="52"/>
                      <a:pt x="6" y="51"/>
                      <a:pt x="4" y="49"/>
                    </a:cubicBezTo>
                    <a:cubicBezTo>
                      <a:pt x="1" y="47"/>
                      <a:pt x="0" y="44"/>
                      <a:pt x="0" y="40"/>
                    </a:cubicBezTo>
                    <a:lnTo>
                      <a:pt x="0" y="39"/>
                    </a:lnTo>
                    <a:close/>
                    <a:moveTo>
                      <a:pt x="10" y="21"/>
                    </a:moveTo>
                    <a:cubicBezTo>
                      <a:pt x="10" y="24"/>
                      <a:pt x="10" y="26"/>
                      <a:pt x="11" y="28"/>
                    </a:cubicBezTo>
                    <a:cubicBezTo>
                      <a:pt x="12" y="29"/>
                      <a:pt x="14" y="30"/>
                      <a:pt x="15" y="30"/>
                    </a:cubicBezTo>
                    <a:cubicBezTo>
                      <a:pt x="16" y="30"/>
                      <a:pt x="17" y="29"/>
                      <a:pt x="19" y="28"/>
                    </a:cubicBezTo>
                    <a:cubicBezTo>
                      <a:pt x="20" y="27"/>
                      <a:pt x="21" y="26"/>
                      <a:pt x="22" y="23"/>
                    </a:cubicBezTo>
                    <a:cubicBezTo>
                      <a:pt x="23" y="21"/>
                      <a:pt x="23" y="18"/>
                      <a:pt x="23" y="16"/>
                    </a:cubicBezTo>
                    <a:cubicBezTo>
                      <a:pt x="23" y="13"/>
                      <a:pt x="23" y="11"/>
                      <a:pt x="21" y="9"/>
                    </a:cubicBezTo>
                    <a:cubicBezTo>
                      <a:pt x="20" y="8"/>
                      <a:pt x="19" y="7"/>
                      <a:pt x="18" y="7"/>
                    </a:cubicBezTo>
                    <a:cubicBezTo>
                      <a:pt x="16" y="7"/>
                      <a:pt x="15" y="8"/>
                      <a:pt x="14" y="8"/>
                    </a:cubicBezTo>
                    <a:cubicBezTo>
                      <a:pt x="13" y="9"/>
                      <a:pt x="12" y="11"/>
                      <a:pt x="11" y="14"/>
                    </a:cubicBezTo>
                    <a:cubicBezTo>
                      <a:pt x="10" y="16"/>
                      <a:pt x="10" y="19"/>
                      <a:pt x="10" y="2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grpSp>
        <p:grpSp>
          <p:nvGrpSpPr>
            <p:cNvPr id="78" name="Group 77"/>
            <p:cNvGrpSpPr/>
            <p:nvPr/>
          </p:nvGrpSpPr>
          <p:grpSpPr>
            <a:xfrm>
              <a:off x="2197100" y="1840818"/>
              <a:ext cx="2211388" cy="1000125"/>
              <a:chOff x="3621504" y="2590800"/>
              <a:chExt cx="2211388" cy="1000125"/>
            </a:xfrm>
          </p:grpSpPr>
          <p:sp>
            <p:nvSpPr>
              <p:cNvPr id="79" name="Freeform 71"/>
              <p:cNvSpPr>
                <a:spLocks/>
              </p:cNvSpPr>
              <p:nvPr/>
            </p:nvSpPr>
            <p:spPr bwMode="auto">
              <a:xfrm>
                <a:off x="3621504" y="2590800"/>
                <a:ext cx="2211388" cy="1000125"/>
              </a:xfrm>
              <a:custGeom>
                <a:avLst/>
                <a:gdLst>
                  <a:gd name="T0" fmla="*/ 0 w 587"/>
                  <a:gd name="T1" fmla="*/ 256 h 264"/>
                  <a:gd name="T2" fmla="*/ 113 w 587"/>
                  <a:gd name="T3" fmla="*/ 49 h 264"/>
                  <a:gd name="T4" fmla="*/ 135 w 587"/>
                  <a:gd name="T5" fmla="*/ 33 h 264"/>
                  <a:gd name="T6" fmla="*/ 151 w 587"/>
                  <a:gd name="T7" fmla="*/ 33 h 264"/>
                  <a:gd name="T8" fmla="*/ 171 w 587"/>
                  <a:gd name="T9" fmla="*/ 48 h 264"/>
                  <a:gd name="T10" fmla="*/ 174 w 587"/>
                  <a:gd name="T11" fmla="*/ 223 h 264"/>
                  <a:gd name="T12" fmla="*/ 175 w 587"/>
                  <a:gd name="T13" fmla="*/ 226 h 264"/>
                  <a:gd name="T14" fmla="*/ 178 w 587"/>
                  <a:gd name="T15" fmla="*/ 223 h 264"/>
                  <a:gd name="T16" fmla="*/ 270 w 587"/>
                  <a:gd name="T17" fmla="*/ 13 h 264"/>
                  <a:gd name="T18" fmla="*/ 291 w 587"/>
                  <a:gd name="T19" fmla="*/ 0 h 264"/>
                  <a:gd name="T20" fmla="*/ 425 w 587"/>
                  <a:gd name="T21" fmla="*/ 0 h 264"/>
                  <a:gd name="T22" fmla="*/ 433 w 587"/>
                  <a:gd name="T23" fmla="*/ 4 h 264"/>
                  <a:gd name="T24" fmla="*/ 483 w 587"/>
                  <a:gd name="T25" fmla="*/ 61 h 264"/>
                  <a:gd name="T26" fmla="*/ 520 w 587"/>
                  <a:gd name="T27" fmla="*/ 62 h 264"/>
                  <a:gd name="T28" fmla="*/ 568 w 587"/>
                  <a:gd name="T29" fmla="*/ 83 h 264"/>
                  <a:gd name="T30" fmla="*/ 586 w 587"/>
                  <a:gd name="T31" fmla="*/ 130 h 264"/>
                  <a:gd name="T32" fmla="*/ 579 w 587"/>
                  <a:gd name="T33" fmla="*/ 159 h 264"/>
                  <a:gd name="T34" fmla="*/ 557 w 587"/>
                  <a:gd name="T35" fmla="*/ 137 h 264"/>
                  <a:gd name="T36" fmla="*/ 544 w 587"/>
                  <a:gd name="T37" fmla="*/ 133 h 264"/>
                  <a:gd name="T38" fmla="*/ 471 w 587"/>
                  <a:gd name="T39" fmla="*/ 134 h 264"/>
                  <a:gd name="T40" fmla="*/ 433 w 587"/>
                  <a:gd name="T41" fmla="*/ 151 h 264"/>
                  <a:gd name="T42" fmla="*/ 437 w 587"/>
                  <a:gd name="T43" fmla="*/ 164 h 264"/>
                  <a:gd name="T44" fmla="*/ 499 w 587"/>
                  <a:gd name="T45" fmla="*/ 207 h 264"/>
                  <a:gd name="T46" fmla="*/ 410 w 587"/>
                  <a:gd name="T47" fmla="*/ 257 h 264"/>
                  <a:gd name="T48" fmla="*/ 332 w 587"/>
                  <a:gd name="T49" fmla="*/ 257 h 264"/>
                  <a:gd name="T50" fmla="*/ 344 w 587"/>
                  <a:gd name="T51" fmla="*/ 241 h 264"/>
                  <a:gd name="T52" fmla="*/ 420 w 587"/>
                  <a:gd name="T53" fmla="*/ 241 h 264"/>
                  <a:gd name="T54" fmla="*/ 467 w 587"/>
                  <a:gd name="T55" fmla="*/ 215 h 264"/>
                  <a:gd name="T56" fmla="*/ 412 w 587"/>
                  <a:gd name="T57" fmla="*/ 178 h 264"/>
                  <a:gd name="T58" fmla="*/ 401 w 587"/>
                  <a:gd name="T59" fmla="*/ 163 h 264"/>
                  <a:gd name="T60" fmla="*/ 456 w 587"/>
                  <a:gd name="T61" fmla="*/ 120 h 264"/>
                  <a:gd name="T62" fmla="*/ 549 w 587"/>
                  <a:gd name="T63" fmla="*/ 117 h 264"/>
                  <a:gd name="T64" fmla="*/ 559 w 587"/>
                  <a:gd name="T65" fmla="*/ 120 h 264"/>
                  <a:gd name="T66" fmla="*/ 575 w 587"/>
                  <a:gd name="T67" fmla="*/ 148 h 264"/>
                  <a:gd name="T68" fmla="*/ 577 w 587"/>
                  <a:gd name="T69" fmla="*/ 150 h 264"/>
                  <a:gd name="T70" fmla="*/ 580 w 587"/>
                  <a:gd name="T71" fmla="*/ 148 h 264"/>
                  <a:gd name="T72" fmla="*/ 576 w 587"/>
                  <a:gd name="T73" fmla="*/ 116 h 264"/>
                  <a:gd name="T74" fmla="*/ 513 w 587"/>
                  <a:gd name="T75" fmla="*/ 75 h 264"/>
                  <a:gd name="T76" fmla="*/ 467 w 587"/>
                  <a:gd name="T77" fmla="*/ 74 h 264"/>
                  <a:gd name="T78" fmla="*/ 431 w 587"/>
                  <a:gd name="T79" fmla="*/ 32 h 264"/>
                  <a:gd name="T80" fmla="*/ 420 w 587"/>
                  <a:gd name="T81" fmla="*/ 26 h 264"/>
                  <a:gd name="T82" fmla="*/ 305 w 587"/>
                  <a:gd name="T83" fmla="*/ 26 h 264"/>
                  <a:gd name="T84" fmla="*/ 298 w 587"/>
                  <a:gd name="T85" fmla="*/ 28 h 264"/>
                  <a:gd name="T86" fmla="*/ 294 w 587"/>
                  <a:gd name="T87" fmla="*/ 34 h 264"/>
                  <a:gd name="T88" fmla="*/ 204 w 587"/>
                  <a:gd name="T89" fmla="*/ 230 h 264"/>
                  <a:gd name="T90" fmla="*/ 163 w 587"/>
                  <a:gd name="T91" fmla="*/ 264 h 264"/>
                  <a:gd name="T92" fmla="*/ 138 w 587"/>
                  <a:gd name="T93" fmla="*/ 241 h 264"/>
                  <a:gd name="T94" fmla="*/ 136 w 587"/>
                  <a:gd name="T95" fmla="*/ 73 h 264"/>
                  <a:gd name="T96" fmla="*/ 134 w 587"/>
                  <a:gd name="T97" fmla="*/ 72 h 264"/>
                  <a:gd name="T98" fmla="*/ 132 w 587"/>
                  <a:gd name="T99" fmla="*/ 73 h 264"/>
                  <a:gd name="T100" fmla="*/ 33 w 587"/>
                  <a:gd name="T101" fmla="*/ 256 h 264"/>
                  <a:gd name="T102" fmla="*/ 0 w 587"/>
                  <a:gd name="T103" fmla="*/ 25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7" h="264">
                    <a:moveTo>
                      <a:pt x="0" y="256"/>
                    </a:moveTo>
                    <a:cubicBezTo>
                      <a:pt x="113" y="49"/>
                      <a:pt x="113" y="49"/>
                      <a:pt x="113" y="49"/>
                    </a:cubicBezTo>
                    <a:cubicBezTo>
                      <a:pt x="113" y="49"/>
                      <a:pt x="123" y="33"/>
                      <a:pt x="135" y="33"/>
                    </a:cubicBezTo>
                    <a:cubicBezTo>
                      <a:pt x="141" y="33"/>
                      <a:pt x="144" y="33"/>
                      <a:pt x="151" y="33"/>
                    </a:cubicBezTo>
                    <a:cubicBezTo>
                      <a:pt x="171" y="33"/>
                      <a:pt x="171" y="48"/>
                      <a:pt x="171" y="48"/>
                    </a:cubicBezTo>
                    <a:cubicBezTo>
                      <a:pt x="174" y="223"/>
                      <a:pt x="174" y="223"/>
                      <a:pt x="174" y="223"/>
                    </a:cubicBezTo>
                    <a:cubicBezTo>
                      <a:pt x="174" y="223"/>
                      <a:pt x="174" y="226"/>
                      <a:pt x="175" y="226"/>
                    </a:cubicBezTo>
                    <a:cubicBezTo>
                      <a:pt x="177" y="226"/>
                      <a:pt x="178" y="223"/>
                      <a:pt x="178" y="223"/>
                    </a:cubicBezTo>
                    <a:cubicBezTo>
                      <a:pt x="270" y="13"/>
                      <a:pt x="270" y="13"/>
                      <a:pt x="270" y="13"/>
                    </a:cubicBezTo>
                    <a:cubicBezTo>
                      <a:pt x="270" y="13"/>
                      <a:pt x="275" y="0"/>
                      <a:pt x="291" y="0"/>
                    </a:cubicBezTo>
                    <a:cubicBezTo>
                      <a:pt x="300" y="0"/>
                      <a:pt x="421" y="0"/>
                      <a:pt x="425" y="0"/>
                    </a:cubicBezTo>
                    <a:cubicBezTo>
                      <a:pt x="429" y="0"/>
                      <a:pt x="433" y="4"/>
                      <a:pt x="433" y="4"/>
                    </a:cubicBezTo>
                    <a:cubicBezTo>
                      <a:pt x="483" y="61"/>
                      <a:pt x="483" y="61"/>
                      <a:pt x="483" y="61"/>
                    </a:cubicBezTo>
                    <a:cubicBezTo>
                      <a:pt x="483" y="61"/>
                      <a:pt x="520" y="62"/>
                      <a:pt x="520" y="62"/>
                    </a:cubicBezTo>
                    <a:cubicBezTo>
                      <a:pt x="531" y="62"/>
                      <a:pt x="554" y="70"/>
                      <a:pt x="568" y="83"/>
                    </a:cubicBezTo>
                    <a:cubicBezTo>
                      <a:pt x="582" y="96"/>
                      <a:pt x="587" y="114"/>
                      <a:pt x="586" y="130"/>
                    </a:cubicBezTo>
                    <a:cubicBezTo>
                      <a:pt x="584" y="146"/>
                      <a:pt x="581" y="154"/>
                      <a:pt x="579" y="159"/>
                    </a:cubicBezTo>
                    <a:cubicBezTo>
                      <a:pt x="557" y="137"/>
                      <a:pt x="557" y="137"/>
                      <a:pt x="557" y="137"/>
                    </a:cubicBezTo>
                    <a:cubicBezTo>
                      <a:pt x="557" y="137"/>
                      <a:pt x="554" y="133"/>
                      <a:pt x="544" y="133"/>
                    </a:cubicBezTo>
                    <a:cubicBezTo>
                      <a:pt x="535" y="133"/>
                      <a:pt x="480" y="133"/>
                      <a:pt x="471" y="134"/>
                    </a:cubicBezTo>
                    <a:cubicBezTo>
                      <a:pt x="465" y="134"/>
                      <a:pt x="438" y="136"/>
                      <a:pt x="433" y="151"/>
                    </a:cubicBezTo>
                    <a:cubicBezTo>
                      <a:pt x="431" y="155"/>
                      <a:pt x="432" y="160"/>
                      <a:pt x="437" y="164"/>
                    </a:cubicBezTo>
                    <a:cubicBezTo>
                      <a:pt x="453" y="175"/>
                      <a:pt x="500" y="191"/>
                      <a:pt x="499" y="207"/>
                    </a:cubicBezTo>
                    <a:cubicBezTo>
                      <a:pt x="497" y="226"/>
                      <a:pt x="464" y="257"/>
                      <a:pt x="410" y="257"/>
                    </a:cubicBezTo>
                    <a:cubicBezTo>
                      <a:pt x="332" y="257"/>
                      <a:pt x="332" y="257"/>
                      <a:pt x="332" y="257"/>
                    </a:cubicBezTo>
                    <a:cubicBezTo>
                      <a:pt x="344" y="241"/>
                      <a:pt x="344" y="241"/>
                      <a:pt x="344" y="241"/>
                    </a:cubicBezTo>
                    <a:cubicBezTo>
                      <a:pt x="344" y="241"/>
                      <a:pt x="404" y="241"/>
                      <a:pt x="420" y="241"/>
                    </a:cubicBezTo>
                    <a:cubicBezTo>
                      <a:pt x="436" y="241"/>
                      <a:pt x="467" y="235"/>
                      <a:pt x="467" y="215"/>
                    </a:cubicBezTo>
                    <a:cubicBezTo>
                      <a:pt x="467" y="202"/>
                      <a:pt x="433" y="194"/>
                      <a:pt x="412" y="178"/>
                    </a:cubicBezTo>
                    <a:cubicBezTo>
                      <a:pt x="405" y="173"/>
                      <a:pt x="400" y="168"/>
                      <a:pt x="401" y="163"/>
                    </a:cubicBezTo>
                    <a:cubicBezTo>
                      <a:pt x="401" y="150"/>
                      <a:pt x="423" y="128"/>
                      <a:pt x="456" y="120"/>
                    </a:cubicBezTo>
                    <a:cubicBezTo>
                      <a:pt x="468" y="117"/>
                      <a:pt x="540" y="117"/>
                      <a:pt x="549" y="117"/>
                    </a:cubicBezTo>
                    <a:cubicBezTo>
                      <a:pt x="558" y="117"/>
                      <a:pt x="559" y="120"/>
                      <a:pt x="559" y="120"/>
                    </a:cubicBezTo>
                    <a:cubicBezTo>
                      <a:pt x="575" y="148"/>
                      <a:pt x="575" y="148"/>
                      <a:pt x="575" y="148"/>
                    </a:cubicBezTo>
                    <a:cubicBezTo>
                      <a:pt x="575" y="148"/>
                      <a:pt x="576" y="150"/>
                      <a:pt x="577" y="150"/>
                    </a:cubicBezTo>
                    <a:cubicBezTo>
                      <a:pt x="578" y="150"/>
                      <a:pt x="579" y="149"/>
                      <a:pt x="580" y="148"/>
                    </a:cubicBezTo>
                    <a:cubicBezTo>
                      <a:pt x="580" y="141"/>
                      <a:pt x="579" y="124"/>
                      <a:pt x="576" y="116"/>
                    </a:cubicBezTo>
                    <a:cubicBezTo>
                      <a:pt x="561" y="82"/>
                      <a:pt x="528" y="75"/>
                      <a:pt x="513" y="75"/>
                    </a:cubicBezTo>
                    <a:cubicBezTo>
                      <a:pt x="467" y="74"/>
                      <a:pt x="467" y="74"/>
                      <a:pt x="467" y="74"/>
                    </a:cubicBezTo>
                    <a:cubicBezTo>
                      <a:pt x="431" y="32"/>
                      <a:pt x="431" y="32"/>
                      <a:pt x="431" y="32"/>
                    </a:cubicBezTo>
                    <a:cubicBezTo>
                      <a:pt x="431" y="32"/>
                      <a:pt x="427" y="26"/>
                      <a:pt x="420" y="26"/>
                    </a:cubicBezTo>
                    <a:cubicBezTo>
                      <a:pt x="414" y="26"/>
                      <a:pt x="305" y="26"/>
                      <a:pt x="305" y="26"/>
                    </a:cubicBezTo>
                    <a:cubicBezTo>
                      <a:pt x="305" y="26"/>
                      <a:pt x="301" y="26"/>
                      <a:pt x="298" y="28"/>
                    </a:cubicBezTo>
                    <a:cubicBezTo>
                      <a:pt x="295" y="31"/>
                      <a:pt x="294" y="34"/>
                      <a:pt x="294" y="34"/>
                    </a:cubicBezTo>
                    <a:cubicBezTo>
                      <a:pt x="294" y="34"/>
                      <a:pt x="204" y="230"/>
                      <a:pt x="204" y="230"/>
                    </a:cubicBezTo>
                    <a:cubicBezTo>
                      <a:pt x="201" y="236"/>
                      <a:pt x="185" y="264"/>
                      <a:pt x="163" y="264"/>
                    </a:cubicBezTo>
                    <a:cubicBezTo>
                      <a:pt x="140" y="264"/>
                      <a:pt x="138" y="241"/>
                      <a:pt x="138" y="241"/>
                    </a:cubicBezTo>
                    <a:cubicBezTo>
                      <a:pt x="136" y="73"/>
                      <a:pt x="136" y="73"/>
                      <a:pt x="136" y="73"/>
                    </a:cubicBezTo>
                    <a:cubicBezTo>
                      <a:pt x="136" y="73"/>
                      <a:pt x="135" y="72"/>
                      <a:pt x="134" y="72"/>
                    </a:cubicBezTo>
                    <a:cubicBezTo>
                      <a:pt x="132" y="72"/>
                      <a:pt x="132" y="73"/>
                      <a:pt x="132" y="73"/>
                    </a:cubicBezTo>
                    <a:cubicBezTo>
                      <a:pt x="33" y="256"/>
                      <a:pt x="33" y="256"/>
                      <a:pt x="33" y="256"/>
                    </a:cubicBezTo>
                    <a:lnTo>
                      <a:pt x="0" y="256"/>
                    </a:lnTo>
                    <a:close/>
                  </a:path>
                </a:pathLst>
              </a:custGeom>
              <a:gradFill flip="none" rotWithShape="1">
                <a:gsLst>
                  <a:gs pos="0">
                    <a:srgbClr val="BE1E2D">
                      <a:shade val="30000"/>
                      <a:satMod val="115000"/>
                    </a:srgbClr>
                  </a:gs>
                  <a:gs pos="50000">
                    <a:srgbClr val="BE1E2D">
                      <a:shade val="67500"/>
                      <a:satMod val="115000"/>
                    </a:srgbClr>
                  </a:gs>
                  <a:gs pos="100000">
                    <a:srgbClr val="BE1E2D">
                      <a:shade val="100000"/>
                      <a:satMod val="115000"/>
                    </a:srgb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80" name="Freeform 72"/>
              <p:cNvSpPr>
                <a:spLocks/>
              </p:cNvSpPr>
              <p:nvPr/>
            </p:nvSpPr>
            <p:spPr bwMode="auto">
              <a:xfrm>
                <a:off x="4472404" y="3011488"/>
                <a:ext cx="735013" cy="560388"/>
              </a:xfrm>
              <a:custGeom>
                <a:avLst/>
                <a:gdLst>
                  <a:gd name="T0" fmla="*/ 96 w 195"/>
                  <a:gd name="T1" fmla="*/ 146 h 148"/>
                  <a:gd name="T2" fmla="*/ 108 w 195"/>
                  <a:gd name="T3" fmla="*/ 130 h 148"/>
                  <a:gd name="T4" fmla="*/ 75 w 195"/>
                  <a:gd name="T5" fmla="*/ 130 h 148"/>
                  <a:gd name="T6" fmla="*/ 31 w 195"/>
                  <a:gd name="T7" fmla="*/ 95 h 148"/>
                  <a:gd name="T8" fmla="*/ 103 w 195"/>
                  <a:gd name="T9" fmla="*/ 30 h 148"/>
                  <a:gd name="T10" fmla="*/ 183 w 195"/>
                  <a:gd name="T11" fmla="*/ 21 h 148"/>
                  <a:gd name="T12" fmla="*/ 195 w 195"/>
                  <a:gd name="T13" fmla="*/ 3 h 148"/>
                  <a:gd name="T14" fmla="*/ 99 w 195"/>
                  <a:gd name="T15" fmla="*/ 15 h 148"/>
                  <a:gd name="T16" fmla="*/ 0 w 195"/>
                  <a:gd name="T17" fmla="*/ 105 h 148"/>
                  <a:gd name="T18" fmla="*/ 96 w 195"/>
                  <a:gd name="T19" fmla="*/ 14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48">
                    <a:moveTo>
                      <a:pt x="96" y="146"/>
                    </a:moveTo>
                    <a:cubicBezTo>
                      <a:pt x="97" y="145"/>
                      <a:pt x="108" y="130"/>
                      <a:pt x="108" y="130"/>
                    </a:cubicBezTo>
                    <a:cubicBezTo>
                      <a:pt x="108" y="130"/>
                      <a:pt x="80" y="130"/>
                      <a:pt x="75" y="130"/>
                    </a:cubicBezTo>
                    <a:cubicBezTo>
                      <a:pt x="64" y="130"/>
                      <a:pt x="31" y="125"/>
                      <a:pt x="31" y="95"/>
                    </a:cubicBezTo>
                    <a:cubicBezTo>
                      <a:pt x="31" y="65"/>
                      <a:pt x="84" y="37"/>
                      <a:pt x="103" y="30"/>
                    </a:cubicBezTo>
                    <a:cubicBezTo>
                      <a:pt x="136" y="17"/>
                      <a:pt x="183" y="21"/>
                      <a:pt x="183" y="21"/>
                    </a:cubicBezTo>
                    <a:cubicBezTo>
                      <a:pt x="195" y="3"/>
                      <a:pt x="195" y="3"/>
                      <a:pt x="195" y="3"/>
                    </a:cubicBezTo>
                    <a:cubicBezTo>
                      <a:pt x="195" y="3"/>
                      <a:pt x="141" y="0"/>
                      <a:pt x="99" y="15"/>
                    </a:cubicBezTo>
                    <a:cubicBezTo>
                      <a:pt x="52" y="31"/>
                      <a:pt x="0" y="68"/>
                      <a:pt x="0" y="105"/>
                    </a:cubicBezTo>
                    <a:cubicBezTo>
                      <a:pt x="0" y="138"/>
                      <a:pt x="49" y="148"/>
                      <a:pt x="96" y="146"/>
                    </a:cubicBezTo>
                    <a:close/>
                  </a:path>
                </a:pathLst>
              </a:custGeom>
              <a:gradFill flip="none" rotWithShape="1">
                <a:gsLst>
                  <a:gs pos="0">
                    <a:srgbClr val="BE1E2D">
                      <a:shade val="30000"/>
                      <a:satMod val="115000"/>
                    </a:srgbClr>
                  </a:gs>
                  <a:gs pos="50000">
                    <a:srgbClr val="BE1E2D">
                      <a:shade val="67500"/>
                      <a:satMod val="115000"/>
                    </a:srgbClr>
                  </a:gs>
                  <a:gs pos="100000">
                    <a:srgbClr val="BE1E2D">
                      <a:shade val="100000"/>
                      <a:satMod val="115000"/>
                    </a:srgb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sp>
            <p:nvSpPr>
              <p:cNvPr id="81" name="Freeform 73"/>
              <p:cNvSpPr>
                <a:spLocks/>
              </p:cNvSpPr>
              <p:nvPr/>
            </p:nvSpPr>
            <p:spPr bwMode="auto">
              <a:xfrm>
                <a:off x="5064542" y="2833688"/>
                <a:ext cx="228600" cy="52388"/>
              </a:xfrm>
              <a:custGeom>
                <a:avLst/>
                <a:gdLst>
                  <a:gd name="T0" fmla="*/ 58 w 61"/>
                  <a:gd name="T1" fmla="*/ 0 h 14"/>
                  <a:gd name="T2" fmla="*/ 1 w 61"/>
                  <a:gd name="T3" fmla="*/ 0 h 14"/>
                  <a:gd name="T4" fmla="*/ 0 w 61"/>
                  <a:gd name="T5" fmla="*/ 4 h 14"/>
                  <a:gd name="T6" fmla="*/ 19 w 61"/>
                  <a:gd name="T7" fmla="*/ 14 h 14"/>
                  <a:gd name="T8" fmla="*/ 37 w 61"/>
                  <a:gd name="T9" fmla="*/ 6 h 14"/>
                  <a:gd name="T10" fmla="*/ 58 w 61"/>
                  <a:gd name="T11" fmla="*/ 6 h 14"/>
                  <a:gd name="T12" fmla="*/ 61 w 61"/>
                  <a:gd name="T13" fmla="*/ 3 h 14"/>
                  <a:gd name="T14" fmla="*/ 58 w 61"/>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4">
                    <a:moveTo>
                      <a:pt x="58" y="0"/>
                    </a:moveTo>
                    <a:cubicBezTo>
                      <a:pt x="58" y="0"/>
                      <a:pt x="1" y="0"/>
                      <a:pt x="1" y="0"/>
                    </a:cubicBezTo>
                    <a:cubicBezTo>
                      <a:pt x="1" y="0"/>
                      <a:pt x="0" y="2"/>
                      <a:pt x="0" y="4"/>
                    </a:cubicBezTo>
                    <a:cubicBezTo>
                      <a:pt x="0" y="9"/>
                      <a:pt x="9" y="14"/>
                      <a:pt x="19" y="14"/>
                    </a:cubicBezTo>
                    <a:cubicBezTo>
                      <a:pt x="28" y="14"/>
                      <a:pt x="36" y="11"/>
                      <a:pt x="37" y="6"/>
                    </a:cubicBezTo>
                    <a:cubicBezTo>
                      <a:pt x="37" y="6"/>
                      <a:pt x="58" y="6"/>
                      <a:pt x="58" y="6"/>
                    </a:cubicBezTo>
                    <a:cubicBezTo>
                      <a:pt x="60" y="6"/>
                      <a:pt x="61" y="5"/>
                      <a:pt x="61" y="3"/>
                    </a:cubicBezTo>
                    <a:cubicBezTo>
                      <a:pt x="61" y="2"/>
                      <a:pt x="60" y="0"/>
                      <a:pt x="58" y="0"/>
                    </a:cubicBezTo>
                    <a:close/>
                  </a:path>
                </a:pathLst>
              </a:custGeom>
              <a:gradFill flip="none" rotWithShape="1">
                <a:gsLst>
                  <a:gs pos="0">
                    <a:srgbClr val="BE1E2D">
                      <a:shade val="30000"/>
                      <a:satMod val="115000"/>
                    </a:srgbClr>
                  </a:gs>
                  <a:gs pos="50000">
                    <a:srgbClr val="BE1E2D">
                      <a:shade val="67500"/>
                      <a:satMod val="115000"/>
                    </a:srgbClr>
                  </a:gs>
                  <a:gs pos="100000">
                    <a:srgbClr val="BE1E2D">
                      <a:shade val="100000"/>
                      <a:satMod val="115000"/>
                    </a:srgb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sz="1800">
                  <a:solidFill>
                    <a:srgbClr val="003F5F"/>
                  </a:solidFill>
                </a:endParaRPr>
              </a:p>
            </p:txBody>
          </p:sp>
        </p:grpSp>
      </p:grpSp>
    </p:spTree>
    <p:extLst>
      <p:ext uri="{BB962C8B-B14F-4D97-AF65-F5344CB8AC3E}">
        <p14:creationId xmlns:p14="http://schemas.microsoft.com/office/powerpoint/2010/main" xmlns="" val="3716995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2D6857-44B9-D64A-96E9-7F19A804403B}" type="datetime1">
              <a:rPr lang="en-US" smtClean="0">
                <a:solidFill>
                  <a:prstClr val="black">
                    <a:tint val="75000"/>
                  </a:prstClr>
                </a:solidFill>
              </a:rPr>
              <a:pPr/>
              <a:t>10/29/2019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4F81BD"/>
                </a:solidFill>
              </a:rPr>
              <a:pPr/>
              <a:t>‹#›</a:t>
            </a:fld>
            <a:endParaRPr lang="en-US" dirty="0">
              <a:solidFill>
                <a:srgbClr val="4F81BD"/>
              </a:solidFill>
            </a:endParaRPr>
          </a:p>
        </p:txBody>
      </p:sp>
    </p:spTree>
    <p:extLst>
      <p:ext uri="{BB962C8B-B14F-4D97-AF65-F5344CB8AC3E}">
        <p14:creationId xmlns:p14="http://schemas.microsoft.com/office/powerpoint/2010/main" xmlns="" val="169755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4F81BD"/>
                </a:solidFill>
              </a:rPr>
              <a:pPr/>
              <a:t>‹#›</a:t>
            </a:fld>
            <a:endParaRPr lang="en-US" dirty="0">
              <a:solidFill>
                <a:srgbClr val="4F81BD"/>
              </a:solidFill>
            </a:endParaRPr>
          </a:p>
        </p:txBody>
      </p:sp>
    </p:spTree>
    <p:extLst>
      <p:ext uri="{BB962C8B-B14F-4D97-AF65-F5344CB8AC3E}">
        <p14:creationId xmlns:p14="http://schemas.microsoft.com/office/powerpoint/2010/main" xmlns="" val="349766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4F81BD"/>
                </a:solidFill>
              </a:rPr>
              <a:pPr/>
              <a:t>‹#›</a:t>
            </a:fld>
            <a:endParaRPr lang="en-US" dirty="0">
              <a:solidFill>
                <a:srgbClr val="4F81BD"/>
              </a:solidFill>
            </a:endParaRPr>
          </a:p>
        </p:txBody>
      </p:sp>
    </p:spTree>
    <p:extLst>
      <p:ext uri="{BB962C8B-B14F-4D97-AF65-F5344CB8AC3E}">
        <p14:creationId xmlns:p14="http://schemas.microsoft.com/office/powerpoint/2010/main" xmlns="" val="238840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4F81BD"/>
                </a:solidFill>
              </a:rPr>
              <a:pPr/>
              <a:t>‹#›</a:t>
            </a:fld>
            <a:endParaRPr lang="en-US" dirty="0">
              <a:solidFill>
                <a:srgbClr val="4F81BD"/>
              </a:solidFill>
            </a:endParaRPr>
          </a:p>
        </p:txBody>
      </p:sp>
    </p:spTree>
    <p:extLst>
      <p:ext uri="{BB962C8B-B14F-4D97-AF65-F5344CB8AC3E}">
        <p14:creationId xmlns:p14="http://schemas.microsoft.com/office/powerpoint/2010/main" xmlns="" val="105418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image" Target="../media/image2.jpeg"/><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xmlns="" val="2217523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10/29/2019</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4F81BD"/>
                </a:solidFill>
              </a:rPr>
              <a:pPr defTabSz="457200"/>
              <a:t>‹#›</a:t>
            </a:fld>
            <a:endParaRPr lang="en-US" dirty="0">
              <a:solidFill>
                <a:srgbClr val="4F81BD"/>
              </a:solidFill>
            </a:endParaRPr>
          </a:p>
        </p:txBody>
      </p:sp>
    </p:spTree>
    <p:extLst>
      <p:ext uri="{BB962C8B-B14F-4D97-AF65-F5344CB8AC3E}">
        <p14:creationId xmlns:p14="http://schemas.microsoft.com/office/powerpoint/2010/main" xmlns="" val="156910590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600" b="1" kern="1200">
          <a:solidFill>
            <a:srgbClr val="991324"/>
          </a:solidFill>
          <a:latin typeface="Helvetica"/>
          <a:ea typeface="+mj-ea"/>
          <a:cs typeface="Helvetica"/>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991324"/>
        </a:buClr>
        <a:buSzPct val="80000"/>
        <a:buFont typeface="Arial"/>
        <a:buChar char="•"/>
        <a:defRPr sz="2400" kern="1200">
          <a:solidFill>
            <a:schemeClr val="tx1">
              <a:lumMod val="75000"/>
              <a:lumOff val="25000"/>
            </a:schemeClr>
          </a:solidFill>
          <a:latin typeface="Helvetica"/>
          <a:ea typeface="+mn-ea"/>
          <a:cs typeface="Helvetica"/>
        </a:defRPr>
      </a:lvl1pPr>
      <a:lvl2pPr marL="742950" indent="-285750" algn="l" defTabSz="457200" rtl="0" eaLnBrk="1" latinLnBrk="0" hangingPunct="1">
        <a:spcBef>
          <a:spcPts val="1000"/>
        </a:spcBef>
        <a:spcAft>
          <a:spcPts val="0"/>
        </a:spcAft>
        <a:buClr>
          <a:srgbClr val="991324"/>
        </a:buClr>
        <a:buSzPct val="80000"/>
        <a:buFont typeface="Arial"/>
        <a:buChar char="•"/>
        <a:defRPr sz="2400" kern="1200">
          <a:solidFill>
            <a:schemeClr val="tx1">
              <a:lumMod val="75000"/>
              <a:lumOff val="25000"/>
            </a:schemeClr>
          </a:solidFill>
          <a:latin typeface="Helvetica"/>
          <a:ea typeface="+mn-ea"/>
          <a:cs typeface="Helvetica"/>
        </a:defRPr>
      </a:lvl2pPr>
      <a:lvl3pPr marL="1143000" indent="-228600" algn="l" defTabSz="457200" rtl="0" eaLnBrk="1" latinLnBrk="0" hangingPunct="1">
        <a:spcBef>
          <a:spcPts val="1000"/>
        </a:spcBef>
        <a:spcAft>
          <a:spcPts val="0"/>
        </a:spcAft>
        <a:buClr>
          <a:srgbClr val="991324"/>
        </a:buClr>
        <a:buSzPct val="80000"/>
        <a:buFont typeface="Arial"/>
        <a:buChar char="•"/>
        <a:defRPr sz="2400" kern="1200">
          <a:solidFill>
            <a:schemeClr val="tx1">
              <a:lumMod val="75000"/>
              <a:lumOff val="25000"/>
            </a:schemeClr>
          </a:solidFill>
          <a:latin typeface="Helvetica"/>
          <a:ea typeface="+mn-ea"/>
          <a:cs typeface="Helvetica"/>
        </a:defRPr>
      </a:lvl3pPr>
      <a:lvl4pPr marL="1600200" indent="-228600" algn="l" defTabSz="457200" rtl="0" eaLnBrk="1" latinLnBrk="0" hangingPunct="1">
        <a:spcBef>
          <a:spcPts val="1000"/>
        </a:spcBef>
        <a:spcAft>
          <a:spcPts val="0"/>
        </a:spcAft>
        <a:buClr>
          <a:srgbClr val="991324"/>
        </a:buClr>
        <a:buSzPct val="80000"/>
        <a:buFont typeface="Arial"/>
        <a:buChar char="•"/>
        <a:defRPr sz="2400" kern="1200">
          <a:solidFill>
            <a:schemeClr val="tx1">
              <a:lumMod val="75000"/>
              <a:lumOff val="25000"/>
            </a:schemeClr>
          </a:solidFill>
          <a:latin typeface="Helvetica"/>
          <a:ea typeface="+mn-ea"/>
          <a:cs typeface="Helvetica"/>
        </a:defRPr>
      </a:lvl4pPr>
      <a:lvl5pPr marL="2057400" indent="-228600" algn="l" defTabSz="457200" rtl="0" eaLnBrk="1" latinLnBrk="0" hangingPunct="1">
        <a:spcBef>
          <a:spcPts val="1000"/>
        </a:spcBef>
        <a:spcAft>
          <a:spcPts val="0"/>
        </a:spcAft>
        <a:buClr>
          <a:srgbClr val="991324"/>
        </a:buClr>
        <a:buSzPct val="80000"/>
        <a:buFont typeface="Arial"/>
        <a:buChar char="•"/>
        <a:defRPr sz="2400" kern="1200">
          <a:solidFill>
            <a:schemeClr val="tx1">
              <a:lumMod val="75000"/>
              <a:lumOff val="25000"/>
            </a:schemeClr>
          </a:solidFill>
          <a:latin typeface="Helvetica"/>
          <a:ea typeface="+mn-ea"/>
          <a:cs typeface="Helvetica"/>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5" Type="http://schemas.openxmlformats.org/officeDocument/2006/relationships/image" Target="../media/image29.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98920" y="5811858"/>
            <a:ext cx="5389878" cy="1015663"/>
          </a:xfrm>
          <a:prstGeom prst="rect">
            <a:avLst/>
          </a:prstGeom>
        </p:spPr>
        <p:txBody>
          <a:bodyPr wrap="square">
            <a:spAutoFit/>
          </a:bodyPr>
          <a:lstStyle/>
          <a:p>
            <a:pPr algn="ctr"/>
            <a:r>
              <a:rPr lang="en-US" sz="2000" b="1" dirty="0">
                <a:solidFill>
                  <a:schemeClr val="bg1"/>
                </a:solidFill>
              </a:rPr>
              <a:t>Brian Gouker</a:t>
            </a:r>
          </a:p>
          <a:p>
            <a:pPr algn="ctr"/>
            <a:r>
              <a:rPr lang="en-US" sz="2000" b="1" dirty="0" smtClean="0">
                <a:solidFill>
                  <a:schemeClr val="bg1"/>
                </a:solidFill>
              </a:rPr>
              <a:t>Division Chief</a:t>
            </a:r>
          </a:p>
          <a:p>
            <a:pPr algn="ctr"/>
            <a:r>
              <a:rPr lang="en-US" sz="2000" b="1" dirty="0" smtClean="0">
                <a:solidFill>
                  <a:schemeClr val="bg1"/>
                </a:solidFill>
              </a:rPr>
              <a:t>College of Cyber – National Security Agency</a:t>
            </a:r>
            <a:endParaRPr lang="en-US" sz="2000" b="1" dirty="0">
              <a:solidFill>
                <a:schemeClr val="bg1"/>
              </a:solidFill>
            </a:endParaRPr>
          </a:p>
        </p:txBody>
      </p:sp>
      <p:sp>
        <p:nvSpPr>
          <p:cNvPr id="5" name="Rectangle 4"/>
          <p:cNvSpPr/>
          <p:nvPr/>
        </p:nvSpPr>
        <p:spPr>
          <a:xfrm>
            <a:off x="5913120" y="232410"/>
            <a:ext cx="5951699" cy="1569660"/>
          </a:xfrm>
          <a:prstGeom prst="rect">
            <a:avLst/>
          </a:prstGeom>
        </p:spPr>
        <p:txBody>
          <a:bodyPr wrap="square">
            <a:spAutoFit/>
          </a:bodyPr>
          <a:lstStyle/>
          <a:p>
            <a:pPr algn="ctr"/>
            <a:r>
              <a:rPr lang="en-US" sz="3200" b="1" dirty="0" smtClean="0">
                <a:solidFill>
                  <a:schemeClr val="bg1"/>
                </a:solidFill>
              </a:rPr>
              <a:t>National Cyber Summit </a:t>
            </a:r>
          </a:p>
          <a:p>
            <a:pPr algn="ctr"/>
            <a:r>
              <a:rPr lang="en-US" sz="3200" b="1" dirty="0" smtClean="0">
                <a:solidFill>
                  <a:schemeClr val="bg1"/>
                </a:solidFill>
              </a:rPr>
              <a:t>Huntsville, AL</a:t>
            </a:r>
          </a:p>
          <a:p>
            <a:pPr algn="ctr"/>
            <a:r>
              <a:rPr lang="en-US" sz="3200" b="1" dirty="0" smtClean="0">
                <a:solidFill>
                  <a:schemeClr val="bg1"/>
                </a:solidFill>
              </a:rPr>
              <a:t>5 June 2019</a:t>
            </a:r>
            <a:endParaRPr lang="en-US" sz="3200" b="1" dirty="0">
              <a:solidFill>
                <a:schemeClr val="bg1"/>
              </a:solidFill>
            </a:endParaRPr>
          </a:p>
        </p:txBody>
      </p:sp>
      <p:pic>
        <p:nvPicPr>
          <p:cNvPr id="8" name="Picture 7" descr="iup pic 1.jpg"/>
          <p:cNvPicPr>
            <a:picLocks noChangeAspect="1"/>
          </p:cNvPicPr>
          <p:nvPr/>
        </p:nvPicPr>
        <p:blipFill>
          <a:blip r:embed="rId2" cstate="print"/>
          <a:stretch>
            <a:fillRect/>
          </a:stretch>
        </p:blipFill>
        <p:spPr>
          <a:xfrm>
            <a:off x="0" y="0"/>
            <a:ext cx="12192000" cy="7906391"/>
          </a:xfrm>
          <a:prstGeom prst="rect">
            <a:avLst/>
          </a:prstGeom>
        </p:spPr>
      </p:pic>
      <p:sp>
        <p:nvSpPr>
          <p:cNvPr id="9" name="TextBox 8"/>
          <p:cNvSpPr txBox="1"/>
          <p:nvPr/>
        </p:nvSpPr>
        <p:spPr>
          <a:xfrm>
            <a:off x="224589" y="5075872"/>
            <a:ext cx="3914274" cy="2031325"/>
          </a:xfrm>
          <a:prstGeom prst="rect">
            <a:avLst/>
          </a:prstGeom>
          <a:noFill/>
        </p:spPr>
        <p:txBody>
          <a:bodyPr wrap="square" rtlCol="0">
            <a:spAutoFit/>
          </a:bodyPr>
          <a:lstStyle/>
          <a:p>
            <a:r>
              <a:rPr lang="en-US" dirty="0" smtClean="0">
                <a:solidFill>
                  <a:schemeClr val="bg1"/>
                </a:solidFill>
              </a:rPr>
              <a:t>Cyber Career Opportunities</a:t>
            </a:r>
          </a:p>
          <a:p>
            <a:endParaRPr lang="en-US" dirty="0" smtClean="0">
              <a:solidFill>
                <a:schemeClr val="bg1"/>
              </a:solidFill>
            </a:endParaRPr>
          </a:p>
          <a:p>
            <a:r>
              <a:rPr lang="en-US" dirty="0" smtClean="0">
                <a:solidFill>
                  <a:schemeClr val="bg1"/>
                </a:solidFill>
              </a:rPr>
              <a:t>Brian Gouker</a:t>
            </a:r>
          </a:p>
          <a:p>
            <a:r>
              <a:rPr lang="en-US" dirty="0" smtClean="0">
                <a:solidFill>
                  <a:schemeClr val="bg1"/>
                </a:solidFill>
              </a:rPr>
              <a:t>Indiana University of Pennsylvania</a:t>
            </a:r>
          </a:p>
          <a:p>
            <a:endParaRPr lang="en-US" dirty="0" smtClean="0">
              <a:solidFill>
                <a:schemeClr val="bg1"/>
              </a:solidFill>
            </a:endParaRPr>
          </a:p>
          <a:p>
            <a:r>
              <a:rPr lang="en-US" dirty="0" smtClean="0">
                <a:solidFill>
                  <a:schemeClr val="bg1"/>
                </a:solidFill>
              </a:rPr>
              <a:t>CYBERSECURITY DAY</a:t>
            </a:r>
          </a:p>
          <a:p>
            <a:r>
              <a:rPr lang="en-US" dirty="0" smtClean="0">
                <a:solidFill>
                  <a:schemeClr val="bg1"/>
                </a:solidFill>
              </a:rPr>
              <a:t>29 October 2019</a:t>
            </a:r>
            <a:endParaRPr lang="en-US" dirty="0">
              <a:solidFill>
                <a:schemeClr val="bg1"/>
              </a:solidFill>
            </a:endParaRPr>
          </a:p>
        </p:txBody>
      </p:sp>
    </p:spTree>
    <p:extLst>
      <p:ext uri="{BB962C8B-B14F-4D97-AF65-F5344CB8AC3E}">
        <p14:creationId xmlns="" xmlns:p14="http://schemas.microsoft.com/office/powerpoint/2010/main" val="2727046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descr="data:image/jpeg;base64,/9j/4AAQSkZJRgABAQAAAQABAAD/2wCEAAkGBxMTEhUUExQWFRUXGBwaGBgYGBgYGhkdGR0bGBgaFxoYHikgHRwlHBgXIjEhJSkrLi4uGh8zODQsNygtLisBCgoKDg0OGxAQGzQlICQvNDQuLCw0LC80LC0sMiwwMjQ3MDE0LCwvLCwsLCw0LCwsLzQsNDQvLDQsLy0sLCwsLP/AABEIARkAswMBIgACEQEDEQH/xAAcAAABBQEBAQAAAAAAAAAAAAAAAwQFBgcCAQj/xABREAACAQIDBAQHDQMHDQADAAABAgMAEQQSIQUGMUETIlFhBxQjMnFygRYzNUJUkZKTobGy0fBSosEXJGJztdLhFTRDU1V0goOztMXi8URjhP/EABsBAQADAQEBAQAAAAAAAAAAAAACAwQFAQYH/8QAMxEAAgECBAMGBQQCAwAAAAAAAAECAxEEEiExQVHwYXGBobHRBRMiMpEzweHxQlIGFCP/2gAMAwEAAhEDEQA/ANCKvtGeQZ3jwcLZCFOVp5BYsCeIRbjvuOVjeSj3NwA4YSH0lASe8k6k99Rngka+ycKxNyyszE8SSzEknmSedS+2MayPYSCNQlzoDc3tz7AK9SueN2OfcjgPkkH1a/lR7kcB8kg+rX8qg597VUgeMi50HVX8qVbb09gVLNc9kY594r3KyOdEv7kcB8kg+rX8qPcjgPkkH1a/lTeLFYk8WI4fFTT7K78Yn/1v7idnoryx7fsFfcjgPkkH1a/lR7kcB8kg+rX8q5hfENwl/dTT7KX6PEf64fQX8qWF+wS9yOA+SQfVr+VHuRwHySD6tfypQx4jTyw+gv5U1x2JnjUsZb2BJsq8vZSx7fsFvcjgPkkH1a/lR7kcB8kg+rX8qh9mbyNN5s1u7Kn5VNxic28uPoL+VFrsG2uBx7kcB8kg+rX8qPcjgPkkH1a/lUhs/pLMJGDm+hAtpYaG3ff56d14ekJ7kcB8kg+rX8qPcjgPkkH1a/lUntCJnikVTZmRgDwsSCBrURLgsSzSsGyK+XKhYHL1Sj30IvohH/2gFPcjgPkkH1a/lR7kcB8kg+rX8qbYPA4xVVTJcBEW1xmuEUHrkG5zhiSV1B4Hl7tHZMzRqq++dB0ebPbK2VgSp85WuR1hcMNCOBADj3I4D5JB9Wv5Ue5HAfJIPq1/Km02CxplZs4yC/Ri+ouWvmGgPVCAajrE+sZHZ0M4fyjXXIOY46cgOPHn7Wv1QG/uRwHySD6tfyptjN1VQZ8Exw0qjQIbRuOOWRNRYnmLEdtrg2SigIHZG8iSQq0to5NQ6FlurKSpB17RXtZrvS4XFzgTBB0jHL00CWJ1PVkwrsLkk6seOlhYAoC7+CL4IwnqH8TV3vhhleVM7WUJr7SedceCL4IwnqH8TUpvdgRLMgJIATlzuTx+avU7C1yi7X3VCypiIfKKtyycbjjdfmPKnmyN6XnlEIiK5TY35fbSmKibCuSWYx25/F9Pd+VRG6eJ6SaWUNpcW9A/X64VCVR3sy2NJJXRooxYH6/X6tXkOJBJvoBqb9n51X8XtFAQA4ubcfR2VW98d81jY4aJhmWzOxNtTwUC+thYn0ivalTLG55Tp5pWL7JvTDG4jysTcWAsTqTxF+Pbf7qlWx4yFr20vw1+avn/AGbtyXMXsHkJJVm148OrapTY2KxBc+UYmQ3lYkksBwRSeC87cKxxxMldSN0sHomjc4pzYXtwpttCUEG+gP6/RqH2btQdEC5FgNSe4a1zt/GgQFxryNuwgWNa41IuJidNqQ1wmDhjkHRsNdSB/hVoibhY8v1+v8KzTcqK2drnU6E9l72q+wzEW0pSegqLUnMBJfN3U7qO2PKGzW7RUjU2VBUNtaLEsXWNmVSpAZTGLdXkWuwkz2/o5b/GtUrPOqKWchVHEnQVStr7/wBlJwsRkUEgyMcqXys1gTxNlJtwsOIqOrdkrvrwXieNpK7LBtZcVnLQgWVSAM4BZmU9bKRlIDFOJB6raG+rdlx4YANdMzEkrETbOwVdGWydGFN9WzMOIuBTH2njppEU4kBZGKKYFDpmC58rEkFD2hhcWvYgVCYHbeJldgMVIiKjuC2VmIQFsqgWDOezTmeVWKjVe1vy/Yg60Fz8vc1GFcYC2a7G11t0YUt0a5ukBN1XPcLk53zXFiZHY/TdEOn98u19FBIzHISFJUHLlvY2ves8j3jx+Hj6V5EkjGU2kBRjnSOQAHUA2kAI7eF71Y93d/IMRZH8lIeROh9BqDjKKvJac1qvdeKsSU4t2T1LbRQDRQkZBvOW8bnscSOufMO0gvs8XXo/o8731vRXG9OHc4uchARnOpgD/veNpf6I9vElAXHwRfBGE9Q/ianO9WIySr2lBb5zTfwRfBGE9Q/ial96oC0yWHBP4moy2JR3GbgPGQ6ggi3AGqcMDFgWNjZHOYDmNdQL8qtcbHKVItYfqxFQu28HHIqM4zZG0Ov20auiadmNYdnRzMJPRYVke8+IHjuJYcDI3PkDa1a6cSoOVfZz7qzre/ZGTGyajrr0wHPUgMOHHMpPtqE2rFtGP1WJDDRRxxqZCBpqeY586ldkqgUsshIFib6WB4UnGI28ocvdcA+wX51KbC2WskUwbQGx79OOlc2MXJnXqTUYu+xL4ToZImdXDFVJNjpoDx5dtd7B2j4zs5SOPmkXvaxNuP8ARsfbXmw9hRR3ZAtmQjq6BgRzA0v30ruzsToIOj5MS/cL+aPYtta204O60ObWnGz14iGxmyBs1gAajdqb7mNwmRgP2gD3+ypHYeBJeRJGzFTfu7v4VaBgYiACgbuIBH6/XfV9ODsZJy1Hm45LQlz8axqexmKSJGkchVUXJNM9iqApAFgLCqdv/i5MRKMLFbJHZpiQxQEnqK5VSRcg6W10qdm2orj5dvXYiqUrK5E7a2xJjGLupMC2Iw+YozRklTMxAvlU2OgPK4sQajG2jcMkaWQRrFnkbMWRQjrdFspKydLZjYFHsQeANpSieRRlRjH1XK5iHe7MQpdBJ0a5zdGNgTYDKoNPZHEJAX3wXu2hGosLce37q2Rio2jFavZfu3r+bPhpywVau7v3v9v4uvdmNjsxBfqlgbM7W1AtplsBwy6jgw40NshTkUtGeNwABqL9V2VQdRbnrc91x2J1PoPp4jhprb7DXINtOIuCfSBf7LkVd8qp/su63fzb7O+3BMxPELk++/tbp8xHGbMfo0F2yAkoM2ZASQDYa2ubc+XA3vTvZy4d4hh5bRdXRjlOaQupZ1c2JfKERYgLC5zX415h8SyG4PI8f6WhA7DSuMwivHmXgAucX6wPJl7CPz46iozcoNRlxejXPx47W4PsL6VVS1/Kf8eN+K7Se3Q3neF1gxDM8TkrFMwI6y2zISdGIJsSL66a1o1Yp0plRknMrtYIgSMZEGhR+qM7adKQoAHVe5uRfRNwtrvNAY5biaElJAbX07bae0aViqwyO629H7Pyffp0qc82nXXXAzre9ofHZ80sStnNwx2aCPT4xGZPpH0aWop7vPiZFxc4Um2c/wCmxK/ux4Z1HsY+w6D2oFhbfBD8EYT1D+JqV3szdMmU28mfbqaT8EXwRhPUP4mph4SDOJYTDGZLKcwHIa2/jUZK6JR3PYZDlsxue2oWfFXn6PlaoXZu352n6KRNTy7OVTGMhcyAiPW3H9a8a8TbRPS4zxCrBICw6r1Wt/8AZ5d8POougBR2ub3Juua/xeXpq2Y3BsyeWIiA4E6nS/BQb9tVDeDanSEInva8L2ux4Xa2nPQDSqKk1BM04elKpNELNK8jiNJCLLfqgcybn5uQqa2XDi4dVxOdByFySO8WzW+aqwMERIWByn7PQasWxMJipSVElr8T+yOZvfSs3Kx0pbXkX3c6fpISbgLew49uo+8fNU/JiBcnkB9g4VFbOwIw8KIoOS2YtbiTxNuQ569tM94dqBYGysLtoPabHjW+n9MTjVnmm2th3sWRS7ut9Tx+ypfDhhJmvdbcP8ah918LlhB4k1YQNOFWxWhVJ6kvsicZJGsdNeHYKzEzyMk+Jbo5I3eTMjZCdAwXXquthkByM1xJewynNouFH83m9H8KyaHaoeBIDGwHklLdK5TRw/vZGQFgri411Y9tWUVecnyS/Dvf0RRWaSXj5W9xbBYlIdHFyBlNxfj55FuJvm1B+y1c+OpfzhcanQj5wR/DnXZguDp1RYWt+uGnz02lwg5XB4j/AOVrl867lRs+D34eNuJzISw0vprOS7rW9L8B1DIHIAYAdpOgHf3VI7Y2NJhwhYqVkF1IvytxuONiKruEgmdgkWXpWPUMnm6DMQ1x2AixHMVJbTO1mj/nU0TQjiAFB0FurlQEE5gNON6oofEM0c0rK17rrU2VfhDu1C75P1vwEWxS8zzPbx50phtqRob6EaggqxB0I1PDmajMOmc6k2t36Wtw5A0/jwy9l9efbwr2jUxOJhrGKi+/3KsRRwmFnbNJyXd7HQxPRyRyhQcrjqsVUNrnFyzKLK6BtbC/E2tVh3MmWLaGWN86Sqysw81pEPWKsfO/auOTgnWq9JJkzOAGyFWGvZJGeXeMunDWnWxNpSz7RwzSljlNlzFiwUx6E5jbUBTcKL3vrepYn6qUprZK/wCFf1GEn9q7bedvQd7zYWVsXOVD5c5taPGsO/WHEIh17FHfc3NFM97oYjjJy8MbNnN2ZMASey5nmWTh2gd2lqKxnRLz4IvgjCeofxNUntuQLISeHR/xNRvgi+CMJ6h/E1I+ELGdHYi2qW19J/XsqMpZVcnTg5yUVxGeEwkednYrnOvEAgE6caXnxMY0zEf0gRYfPWbwu5YuWJY3Nz308klJAuTbsufsrLHGX0sdCWAyvcR3lxK57JI7g9vL0dvoqBMQPH7CPuqW8WV73/XppF9lgjhb+FZpPM7m6naCsIR4S/K9uelWXdxLsFHPzrd36+yvd39nZScx0PCljIY5LIBe+p7bX4d1exptWkyurVU7xRfEGg05W/X6/jUZjdmYeRrSIl73uND7bG1GBxt1B7e+ktpwk9deNdOU1luciMPqsyQi2f0a9XzfupWHj/CozY+0T5pN9dQdbUttXaK4dhfXP5o+8f4d9exqJq6ITpuLsyybOTNHIO3T7KxjxWS0sAcKschtHlZmZwHAy5ULeapBYkKLrfjWy7tyMyMzcyDVE32wAwuOTEFVMchBJIuEdSCG0BOlgbAXIUjnVtCeWp3rzWq/czV43jfl6PpEBHILXvZSLjhYcGtx7AB26CvRSbYUoQHUkOS0edMjcb2aMsxQ63UEkkEG+th2kxDDLcEcCLg8rWt6TqOz026VKdtFx9e3vOHXp5Za9f0SXiaor5XUTWXo2YZejZXDNnVhe+VT6DbtFpPFhZY4g8iqySgzRE2ut01FzcrmyDlcki9QcmJB4LrzJbNc63NrADj2ch33T6du3Ts+LzPm8BqTy0vWGpga1Z5m7Pt7+zTrwOhR+JxoQ+XFadcx9/kxBG0ufKpv0a5GFwfMvcXW4toR3Gx0qNza6EA6kE8BYXJ9gF6lpdrq8LJIpLAEhhY9pF+Y5Dnp2VDXDLfgLHgSNPjFm005WHt776U60YSjV3vZbWS4PThzvqYaypyknT28b365CGIQsArNa5AJGc5UGrEhfig2J7x6and0sK0m1BnYSGIXLhQgOVQg0CjgDlHqi2lqjoFQRPPIEYAZY43IzC9ypyMrXzG54aAEhjlKm7+DDZBSJsQ/nzG40tpxv7SSfbVWIklTcVx09/LftOlhqbTV+GvXjsVPeqcjGTjpFXrnQzQp+62Fcj2sfZwHlLbzlvG57HEgZz73/lPL7PFx0f0ed763r2shuLd4IvgjCeofxNUX4UvPh9U/eak/BF8EYT1D+JqjfCgt5IfQfvrPiv0masH+vHrgUZkteuA40uadSxHKT6arWHxRkcr2HlrXJjc7lrk2i9b+FSOHRbX+/wBA0tUfCQov3fo17FirHhp3adlaISKJxuTkB6w1pLFRWYcLcf8A4KMN5wJ50ntGcJc352t89Xt/SZ19xMYWXQd1qlcK97j9cqqGExxNuzmPZU/svE3PoH2VZTqlNWk1qKY7D5Dcc6c7UwgljhZtDHID6bqRb57UlvFigscfMs9hfuuT/D7KkJMPnw726xK5l9K9YD7KkvvaRVJNwi2WHYB6p9IpTbuyUxULRONDwPYeII9tqiNw9qpiImdL8rg8tNKs9X6SRlkrOxiONwxwxOFxICAEsrhTaQ2KqzsgLkIGJAAOoC6AklnhZS19HZFa3SBTfXMyllBJBsCdCbW58a2rbWxocUhSVbjkeBHeCNazzH7nYzCENhm6WMMGy6XzCxUsODWsOPZwOta6eJS0no+fB+3jp6LFVw19FqvPru1K5HJmvkbMT2WJ7SSLE2sRqQNeelqIZWJspVudlsTbW4AIb57UnjprKelgZW6MJdwNWzh85YqGzFTINDwK/sizfaOJwrBuiSRDmupZhYr2MCzG/MWPbqdK0xSktNny28mYJ4dJ/dtz/odGcAkhzqCSq630vqF7BfQ2AsedGEZG68rKsIa2Qt1mK2YEpa8i6gFVKnidLE0vgnxEkfQwYcgPGEYgeddbMwYqCM1g3nHUaW1Bs273g3Js+KbTj0a3/eP69tVTrU4XXHktX12tmilhndNLxfXoRW7mxH2hMHcN4vHcAuczsAdFaSwLkaDMb2Cga6mteijCgACwHAVxhsOsahEAVRwApWscpObzPwXLri+J0IxUVZf2Y3vVh2OLnIRWGc6mBH/eOLjJ+gPbxJSO90sQxk+aaJDnN1ZtnAj0ieJpO/rH0aWorwkXrwRfBGE9Q/iao3wmjykPqn76kfBD8EYT1D+JqY+EhvKxD+gT8x/xrPiv0masH+vHrgUXaM/RxNfsNVLYsDEFwNWJb2X/ACqe3lZpVZEsTlJPHgP16aS2TH1VWx04flrXKTtHvO8o8Tlcbdbm4NJ4eVZNVJBXt/wp7Ps65PEH/C1RsmCZPN1+akWMqZPYfGrbW4I42/XpqLx+1DI1gdBz7ez+Nc4VJCwP6+yusTs9gTa3tF7catzNlWSKkLbPxAsNfZerJszHWtz0146WtY3FVOPZLm1uBtV93M2I0al3N+wEXPEa1OnFuVkVYhwjG5Xd4Nrl8SqC4EYt2dYnX+FXvdLEZkAJ4H7x/gar+/GzBmWZRYMLNbS5Unj7PupDdjaOWVRexOleqTpVtSuUFVw6cTQd19kDDvPlGVWYWHov+dWCm+FHEjgf1+VOK6aSWiOM3cKKK4mkCqWY2CgknsA1Jr08OZokOrBe8m1NIPFnNkMTHsUqT9lZ3tHeUzYgdKB0d7BDwS/C44FhzJ58KfbaxKxxFiATwUEX15H2dtZa8ctSEXTvm2NPyaqsuexoiIBwAHorqqhuLvA0wMUhuyjqkm504g8z2gnXjfhc2+tbjleVrYpqQlCTjLcKKKK8IGQbz4qRcXOFLWzm1pcWv7sWGdB7GPsOgK93mw0pxc5UHLnNrRYtvTrFiUQ69ijvubklAW7wRfBGE9Q/iaoTwry5ZYed42+8cudTXgi+CMJ6h/E1c74rbFQyZC4RCbWuPOH5VTiFem0acJLLWi+tiF3c3byxO0gHSSqL34qLXC/bc1VsVgDE5FuB+41q8uKXQhbo4zA27eRFqpu8mDuxZVJF+QPt+2seKoqNOLjwN2FxEpVZZuJAwdfu0rvEYNbG9O4MAxFwjA24WNIz4WSxBRvmP5VhSfI23Te41giA7fs5UrOgtqTbt1766XBkHzGt6pPdXc2GfQBSbnXqnkasV+R47cxzsrDg2B4ej7qvMKBVFvsqqbNjYG9m+Y+jsqzYaVilj28DyrZh3a5z8Ssw13jyvhJLcQLjuINv4ms23fwLtiFLtwPDgPRxrUcfHeBkAvp2dh51TNi4NunuUYW4dU2105jvqOKT+au4uwUkqMkaxgzdRpal6b4HzBTiuitjjy3CmG3lvhpgNfJt9xp/QRXp4ZoNhQk36xub8R/Aeio/Z+EWV5Fkk6QKdLXHAlbi4t3aVadrbBmjVlg6yG+W3nRg/FtzHYRqNNDa9VzZO7uKSUMEPYRlYXHMdawGnaapoqv8up8yp9X+J0KVXNBuU7PgTe7WzI4sTGYwfjXudLBWF+HawHtq9VFbD2WYru9jIwtYahRxyg89eJ0vYdlSte0VUyf+juzFUm5yuwoooq0gYpvfFCcbOXhiZs5uWXZxJ7LmeVZOH7Q9GlqKX3qxDDFzgOoGc6GdEP0ThJCPpn2cAUBdPBF8EYT1D+Jqfb673Q7NjilnV2SSUR3S3VuC2Y3I0AU0x8EXwRhPUP4mqQ3r2C2LbC+YUinzyq9+shjkjIUAG5640NudAeDfHCjxhpZFhSCVYi7sArl0WRcnbo4+Y0qN8MCeitiYz0oJjsb5gDlNrdhBB7La1RsB4OcZBGAkmHkeHGrPAJc5Voo4xBGshC3V1QKQQGsVGvOpfc3cmfDYpMRMYD5PEZhGGASSeZZLRBl8wKCt9Dra1qAm4t9sG8sUUUySGQuLhgMvRqWY9a17W1te3Onmx958HimKYfERysFzZVOuW+XMAeIvpccyKqux9xp4oMBG5hJw8uJeWxezCcTKuU5QSbSIDe3A2OgqO3f3b2jsxZ5IhEU6NViwiy4idOkaVbsCY86LlJFtRc3YgAkAXbeneaPBCIMjyyzOEiijALudL2vYAAG5JIqEw3hLw+aJJopsMZJJo26YKnRtCqtY69bNmAGW+ulSG+ewcRO+FxGFdFxGFkLIst+jdZBkkVioLL1b2IB/iIjAbsbRkxeDxOOmw8pgkxLFUBAjWVFWJIvJjPZluWexGmpoC14LeHCzZeinR88bSLlN7ojZHYW5BtD30291+BzRr41FmlVWQZtSrnKh7gSQBftFVDCbmbQw4iaA4VpFhxULCR5Qq+MTmdGXLGS1hYEEDnrzpPd3cTG4R+r4lKkqYRZelDlozhgiN0QyWcFUzLfLZiP2dQLdu1vhh8YkJUlJJld1haxkCo7RlmC3suZDYnTlxqw1nHg63ExWzZVcvEySxMuJUMzESCRmiaJjGCVyMAVJAuWOulaPQBRRRQBRRTLbeIaPDzSL5yROy+lVJH2igKXvDv1I00uHwWUCEHpsQ4zhSOKRJcZ25XJsD21W9n747QLqPGL3Nl6SJCpPY2QKRfhcHS9NN2jDDBl60jNErTH1tTx4k5rn0mlcDtAdKekaR1zDowQLMSdOWltDpXKni6maWXZbHWpYaKhK8L6dvX8Gk7ob0DGCRHQRYiE2kjvmGtwHQ81Nj6CLVYqyTYk6rtOCWEm7yPBMl+1Ga47RmQH2GtbrfQqOpBSe5zq0MkrBRRRVxUZBvPm8bnt4zbOfM/ynl9ni/k/o8731vRSW9UBOMnPRBuudehie/wDxNikJ+iPbxPlAXTwRfBGE9Q/iarjVP8EXwRhPUP4mq4UAUUUUAUUUUAUUUUAUUUUAUUUUAUUUUAVxLGGUqwuCCCO0HQ13RQGG4jYr4HFdA8ioo96eQEJLHwC34FlUAFeOl6kcRNh8qiOaJWiuAW80X4kej21ou9e1cDDFbHNH0bfEcZ83oSxJ+aqbszbW7wkXLEkbHVWkhcKPQWBVfsrDWwanJNSt+DbHFScfq1t1qe+DDYLGQ4t79GLiEkEdISCGlF9cliQp+NmY9l9NriKRWUMpBUgEEagg8CCOVd1sjFRVkZqtWVWbnLcKKKKkVmLb3TxDGThp4kOc3Vn2eCPSJ4Wk79Se7S1FOt58VIuLnClwM54SYxR80WHdPmY99jcUUBbvBD8EYT1D+JquNU/wRfBGE9Q/iamO+fhBlwWJMKYGWdQgbOhNtbkjzTwtQF+orJf5X8R/suf5z22/Z7SKP5X8R/suf5z3j9nuNAa1RWS/ywYj/Zc/znsv+z2UHwv4j/Zc/wA57v6PeKA1qiofdPbLYvDJO8LQsxN424ixI7KS2lt14pmQRZkRFd2vbRs9zcjKLZOZ1vpwoCdoqA2fvXDMpZFkuI2kKldbLx+0EeykV3rCg9IgJC5j0ZuApVTqWABN2tpegLLRVUk35hAzdHIVIBBABJJGa1gbiwvqba6DWrTG9wCOYvQHVFQe8G3Gw7xqI84YXJ62nWRNSAQo6/nNYC2tNzvfGc2WN2Kkg2ykDzQDcHUHOvC5HOgLJTfaOMWGKSV/NjRnb0KCT91cbKxwniSVQQHFwDoezUcj3UhvLgDiMJiIV0MsMiD0spUffQHzxt7HyTmSedvKPYk8QvNUH9EcLenmTUd/lAyNGGQoOIJ+MbEad1J4mBWhOZm6U6FSSCH4FMvKxuLV7iWkboxKAqKesQdeFhryF9PbWXfc106To05U51NZpGp+CLbTJM2EY+TdS6D9ll1YDuZbn0r31rVYb4KMAW2mGjJMcMbM+twpcFEAJ5m7m39Gtyq+n9pllRlRbhJ3tyCiiipnhkO82GlOKmKqSM5t5LEt6etHiUU69ij2nU+0w3wSHx2fPFEzZzcsuzST2X8YkEnD9oejS1eUBfPBF8EYT1D+JqR3t1xIBVL5QEzSlM1rsRZdeZ4cTYUv4IvgjCeofxNTHfLDyS4sKtyAosmRTnJvcBnNgdO63zUBBytkdldFC2uGJkBW1uq6sRlNibG1+Ghr3D4tGXpOhGl/J9KwaRbkDKSc19L2y8ByGtNZoj0skegFzIrZ+kDZCLMWzEsRpxsO3hXWDxBMbNmLRgnP5NXykG+dASV17AwsL27KAdriYiJCIwuX/wDYzBfWKmwNyNCbnSkZcUgjRigVQoZzmlJYW+JmAAY3vbWw1vXWIsZpZ4nMZJXKpVorjKA1kN7rcakjS+lMpFXIzFrmVc0slwQitreNASSLjuOvCgNL3LkLYRCQBq3A5hbMbWNzy76d7V2gsRjTJnedyiLoMxVGkOYnQAIjHX0c6ZbkOxwcZYWPW+KEv1jY5RpwqR2js1ZshJZXjbPG62zIxVkJGYEG6Oy6g8e2xoDnZEsUsaTxIFzoLdUBgBfqm3Yb6XtxtUdjNtQxviIvF5G6GISsFjFpM9xlS9sx01Y9UczobSuF2dHHHHEgISO2UZmvp+0b3bvve/OuJtlo0jyG+Z4uiOumW7HTvux1oDrBGOWJJAgAkRWsQOBAYA+i9PBSODwwjjSNb5UUKL8bKABf2ClqAgdp7yxxYjoGQs1oDoVuRiJWhXKpN2ClCzdi6603G98JMwWNiY5o4uQDmac4UOp/ZEySKb69S9iCpPO3lwQnkaecxssUMsiZgB0eHmeSFz1cwAlZuBF7AG4ps+x8DeOMSyB41QDKxYs0bR4pAbqVMt4hJ0YFyGY5bGgLLsnHrPGJFBHWdWBtdXjdo5FNtDZ0YXGhtcU8qD2PtDCxxhInNs0mrK4LOGd5zdlF2DiQsBwNxYcKcDeHDZXbpOpGud3yvkVciy3Z7ZR5Nla172IoCrb2eDaPESnEYdlhmbV7rdHPabWKt3jjzBqvQeCrFMbPNCi8yoaQ252UhRf0n561bB41JQ2Q3ytlYEFWVrBrMrAFTlZTqODA8DTiouKbuyDpxbuyH3Y3cgwMXRQLa5u7EDM7drEfYOAqYooqRMKKKKAx3enEOMXOAygZzxnCfunCSW+kfZwBXe84bxuewxNs58wbTy+zxc9H9Hne+t6KAt/gi+CMJ6h/E1MN9874lVQLdAGuA5cEggZcnDj28DrpT7wRfBGE9Q/iamG/mIIxC5bqVAJfOqgXuBcG9+ehFte2gK7io3aSWNw2bMZDnGsmWw0IXzddQOPpr2CQWvaMKGtn6w6JgTe+XKxTXKBrbj6E8TKC0ikAOCLhRkyqQCyIM/VRgblr9nI3HWEcAZVUAP5rLIAha5usvFDYfGOpPGgF8uWSaSDI0Ry+TPlIz1RxJA619AeWvHWkpcMwRwbXlU6ebFACPOuRbSxFxcHt511IhWSay9JCbWVz1iCoLZWQll1B0HH7KQaG8bAZbyXjhhXV10zL0jHhYXGUns7aA0jceRWwcZVQouwspJGjEXGYk6+mp6oLcmUNg4yLjzh1jmNwxB1tU7QBRRRQBRRRQFO3s3KOMllkzxgSQJDZ485shnfQ3FrySQt/y+2xD6DdtlkU5xkE4xHDrZxF0OXsy/Gvx5d9ey7IdtoSz5Y8ni8KKzIGbMr4ksEOYFCBIlzY3uOw1W9k7vYlVhzwnIkGAiljzITJ4uMQJQBmysqtLE2pFwptcgAgTx3UJSNTIOpLi5NMwv400zKND8XpRfttTNNzXGHxcGdT4xEIw/XGQjCxYbzOBF481731typAbGn8eWeOAphwcODCTGL5WxQZwqsRdGkikAJGhJALKFpts7dmbxbARmFVkjlVphLHEyC2HxCXYIwMnXdB5xOoPbQFy2PszoGn62ZZZekBNy46iIQ7EktbILHssPi3MlUXuvhniweHjkDB0iRGDMHa6gKbsNG1HGpSgCiiigCiiigMZ3shvjJz0IfrnrdDh2v/AMT4pGPZqo9vE+0nvbiIhjJw08aHObq0mAUj0iaFn79Se7SwooC8+CL4IwnqH8TUy31xZjxSdHnzlRmsoKsLNox0PzNpcU88EXwRhPUP4mplvrikTE2uhZlGZGjLAhbkda9l7eBuQB2EAVvGYss7uLq4OUEMzFUIs65m1ZzxBtXuGyqjRhJCXHm5Fbpbm9jmIYMLXJBt/DzEzBpHkAtITlu3Rnqm2Z5CumZeQHL2iucOIxDJGSCGsxuGuLt50fRi1zbhbTib0AqydFLLEVYw3UqUsjXyi9hbIQtze+umlIyl2ikWzkNHkhuWaSQaEBlvYg8dBxFLkskk8UhZbZBnHXtZRbPqWJ1FiCFFtab4pyI5SvVCKQsuVQXYcSgUXVjfzr8KA0ncrL4nHkvl14qFI1NwQCed+ZqdqC3JCeJxZCGHW1GaxOY38/Xj21zvDjXMiYaJyhYF5HXzkQaAKeTMdAeQBNVV60KNN1JvRHqV3ZEridpQxm0kqIexmUfeaR/y5hvlEX1i/nVc2TsyFQ9o198bUgMT6zNqT6aSfBx+KHyaX6I/FHZ3ivnn/wAkjmsqb358/Au+Q+ZbsNtKGQ2SWNz2Kyk/YadVTNsbMhYIDGnvq8AARryI1FSWwMa6SnDSsX6ueGRvOZRYMjHmykjXmGHYa2/D/jNPFzyOOVvbje34IzpOOpYaKi9sbcTDEdIGykE3Gtusqi47Ltx7qbrvXhusczAISGJU8iq37bdYWPMV2SonKKhfdCrRxvChfOWFmPR2yKWPnDjYacteNMzvth+x7LbOcp6uYXX03PV050BZqKQwWKWVFkS+VhcXBB9oOoNL0AUUUUAUUUUBkG8+LdcXOAZQM5818cB7BDAyfMx77G4or3ebDSHFzFVuM5/0OIf95MUin2KPbxJQFu8EXwRhPUP4mpjvu4ScM2qsApXPkI0JBXhrp+0L29lPvBF8EYT1D+JqZ75woMQGdCQwVcyKjOlgx5gmxvbgdLnSxoCtzOnSu6KGJuLMjoCTYGUKSSqoLC/G5NrWFe4YWie8gLqcytnKNHc6lM/nX4DXhc6HiliVQSSMgzIWykKwYF2tl6NrDMmhBvpqdDSuCwziMuVBdScuVUZV182YXF0GovbiRrpQHSzsDLDI4WS6jNL5puLjrgAITfhY5u6m8knVcqVLQJcHrFA66eTzcTY6La1OhLnaaJkiM1h2RMRb4tyRbKQNWBGlhxplLLZCoUMYUzMgIZAR1fKZFswuR8a97amgNL3JhCYOMAg6sdGDjVidGFh9gqMxc+XaE/UdvIweaAfjTaampPcnDmPBxKQQesSCMpF2JtbkNaZyf5/iP6mD8U1cj467YGfh6ospfcNtn47z7RyHyjchp3caTZ38XMfRSZsmXgONh/SpzsjhJ/XPUh2/rsr4SU1GW3qa7EVtLG+93jkHlUtcDjfhxruCfNjcN1GXqy6sALjLw0J5gV1tjhF/XJ+KlD/nuF9Ev4K6Pwhr/t0tOL9CFT7WS28eKWHDyzNGsvRqWCnnw0vY25cjVQwu+6PoMEgfpo4lDuEGaSfEwEsXjBWwwpbLYsSwUC/G+YuON1KShGVhYq4BVhzBB0IpouwMIFKDDQBDa6iJMpyszrcWto7sw7CxPE1+gmMre1d7Eijwv82jlE6F/JuWRLSQRHKei1W+IvmIXze+oXa3hMw8GIliOEUqkuQOGBLqqy9PL0aRkhY2iKnua+lqv8mxMKRGrYeErELRgxoRGLg2jFurqqnS3mjsrh93cGbXwuHOUMovDGbCTMZAOroGLvcc8zX4mgIndvenxiTIIo40BdV8sC5MaxM1o1SwAMltWBsFNrMKtNMcPsrDJJ0iQwrLaxdUQPawW2YC9rKo9Cjsp9QBRRRQBRRRQGJ73rB47PnSEtnNyw2bm7r+MOJOFvOHo0tRTvejEuMXOAwtnP8Apyn7vij2+kfZwHtAW/wRfBGE9Q/iaoLwk4jD+NIGv0ii98y5cpBAurEa3HaNKnvBF8EYT1D+JqgPCFuhhcVizLNFIzZFW6tYWF7aXHbQFbxGKhdnPSKpY36sjZVXQMkd24njfKLGvIcRhhrnfS3+kDBxfzXWQnh6QD2Ufyc4DXyE/wBP/wBv16KP5OsBp5Cb6XH979emgO58VB0koLrLGzIcxlKy6BdUY30GvHspNcVB0c65wFN+jHSHOxNrGRuBGnDt7Ofv8nOA/wBRP9P/ANv189H8nWA/1E30/wD2/XooDVNxGQ4KLJcr1gMxBPnG9yuh1qPxkbNtDEBXKeRgvYKb9ab9oVJbj7Njw+DjiiVlQZrBuOpPGk948K6SLio1L5VySovnFL3DKOZQ3NuYLWubCud8VoTrYScIav2dydN2lqRmzsJJ1/LN743xI/y7a8Jm6AydMb5C3mR24X/ZpxsfGxyK7I6sOkbUH776j20kzjxM6g+SPMdlfAtvPZriuBsOdpYR/J3mYjpV+LGOfHzaWgiYY3C5nL6S8VUW6v8ARFG28ZGiozuqqJVNywHOne7+FeWU4qRSi5MkKto2Um7SMvxcxAAB1sOV7V1fglGpVxEJpfTG93YrqtJMcbd2c7ywyqVsgYFW55ihBF1Nj1TqLHXjUYmxcZnscRwW4bMf2m6uQaGylFzH9m/Emp3eSB3wmJSMZpGhkVACASxRgoBJAFyRzqhbI3WxUTIkyNLFHiOq1onJhXCdFGWVjYkNlU6cRewFfdGQsUuwcSxv4xdQlrFn1b9o34WObhpqL0vFsfE3BbEaAgqAWszAjrEcgVuMvDnzqvbU3WxTbQcKpODd1xd8yi08cTRCMAHPq3Rvxy6EWsTTmXd6dsJgo44kEkcgaQTRp0YIwk0d5FjIzjpGQXBJ562oCTx2w5DJIY3SNmYsGFw7BsoysRyABI46+2utk7IxEcyFsTmAYl1uesSoBNj3jhpa1xxpLcnZckXRl45Y7YLDwlZDG1mhafN1o3NyQyngBYrre4W3UBznGuvDjQrA8K6ooAooooDH951bxuewxFs58xdpFfYcOwj+iPTreikd7IFOMnJgDnOet0WGa/tkxSMezVR7RqSgLr4IfgjCeofxNVxqoeCRSNk4UHQhSCOwhmBFW+gCiqXvbvNLh58gZYkVEYZkzmcs5V1TrDzABe1z1xx4UlFv875xHhSSsjIMzgDqiUnNYEqbQk2twYUBeaKo6+EIeWY4dxHCFLNmBYA2Gqedxa44iwOoNgZDZe9plxUmG6GzpGWNmuQyhCyEWFjdxrQFooqhYDfNxD0kkkMrMIyyAGIYcyFrpM5zAWy5bHrXHAXpePfxiA/izCPKSbt1xljSZ7pl4BHNiOOWgLNjdiYaU5pII3PaUBPz02G6uC+Sw/QWq/P4QSrEDCufIdMOsASMpddDyKgXPIm3Kkpd+ZelCmMIL5SFOdmZZxC2XgMuU3vxHfQFtwewsNEc0cESHtCAH2GpGqIfCE3RlxhsxW7ELICMqoJCMwX3wA2K8jbWny73mSLGFECvh42dbnMDbNYm2nFeF79tqAttFZ1P4Q5EYkxKyKuUgN1s/SRx5pNPJp1yRxuCDTvHb9SiNmTDqOpcF30VujjlZXsOAWQi4NrqeVAXqis/912J6W+UGFb3CgMznpZUFu60eh7x20693w8gojRnmfLZJMwUG1iWy8QSAV4igLtRWf4Tf6QRB5I0LFVYhXsvvYdkRiNZCbgKbagi9TWz96HlMo6AjKkrp1rluiYx2YWFiWGgBPA8NLgWais9G/TQYfppJIsSxEZyRq0ZjZkZ3jZtQWGU2Bse2ltp79yhTkhCEtIqM7jrCKRImsttWOe4W/AE91AXyivBXtAYtvbio1xk4aeNDnN1aTBKR6RNAzjt1Y91hYUU43mxzDFzhWmsJGHUbHheOthDCycb8Cdb31vRQF1lkfZ8sjZHkwchDsw67xSMSGNvOZG6mgBIOuuY2kod7cC3DFwDtDSIpHpDEGn+0/e/+NPxrWHbY83/AID/AGdiKA2Vt48CbXxWGNuHlov71A3kwI//AC8N9dF/e7KxjGefJ6MR92zqWX3wf70v9qPQGwe6LAa/zrC3PHy0Wtu3rV6N48De/jWFuefTRX/FWJYLzIPUh/7XHVzj/ecR/VS/9jhKA247w4DX+dYXXj5WLX09avTvJgfleG+ui/vVjuJ98b/eH/tOCvMF74n/ACPx7QoDYvdFgLg+NYW40B6aLTuHW7qDvFgPlWF+ui/vVhUf+aN/u/8A4palcd763pm/6+AoDYPdFgPlWF+ui9vxqBvFgBf+dYXXj5aLXlr1qxzZvvw/ro/7RxlNML7xB/Up/Z+JoDbTvDgD/wDlYXXj5WLX7e77K6O8mBtbxvDW/rov71YjivPm9XEf9DZtPv8ASf8A9X/lKA2Eby4H5Xhvrov71cDeDAafznC6cPKxaX4217RWJ4Xz4fVw/wD0dpVzifeJ/wCpf+zsNQG3e6HAfKsLa9/fYuPG/ncb6137pcD8rw310f8AerGNp+/n+tk/tDBUrgffV9MP/cY+gNf90OA+VYXU3PlYuPbx416d48CeOKwp/wCdF/erCZf81X/d/wDxT1KY33x/+f8Aj2fQGye6bBfK8N9dH/eqMxm+MT+TwR8ZmbRcmsanhd383TsBv6OIy+D3xf8AeE/tOern4LvecP8A1UP/AEnoCz7L3XjSJVkLPJqXcses7Es59rE0VP0UB//Z"/>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0116" name="AutoShape 4" descr="data:image/jpeg;base64,/9j/4AAQSkZJRgABAQAAAQABAAD/2wCEAAkGBxMTEhUUExQWFRUXGBwaGBgYGBgYGhkdGR0bGBgaFxoYHikgHRwlHBgXIjEhJSkrLi4uGh8zODQsNygtLisBCgoKDg0OGxAQGzQlICQvNDQuLCw0LC80LC0sMiwwMjQ3MDE0LCwvLCwsLCw0LCwsLzQsNDQvLDQsLy0sLCwsLP/AABEIARkAswMBIgACEQEDEQH/xAAcAAABBQEBAQAAAAAAAAAAAAAAAwQFBgcCAQj/xABREAACAQIDBAQHDQMHDQADAAABAgMAEQQSIQUGMUETIlFhBxQjMnFygRYzNUJUkZKTobGy0fBSosEXJGJztdLhFTRDU1V0goOztMXi8URjhP/EABsBAQADAQEBAQAAAAAAAAAAAAACAwQFAQYH/8QAMxEAAgECBAMGBQQCAwAAAAAAAAECAxEEEiExQVHwYXGBobHRBRMiMpEzweHxQlIGFCP/2gAMAwEAAhEDEQA/ANCKvtGeQZ3jwcLZCFOVp5BYsCeIRbjvuOVjeSj3NwA4YSH0lASe8k6k99Rngka+ycKxNyyszE8SSzEknmSedS+2MayPYSCNQlzoDc3tz7AK9SueN2OfcjgPkkH1a/lR7kcB8kg+rX8qg597VUgeMi50HVX8qVbb09gVLNc9kY594r3KyOdEv7kcB8kg+rX8qPcjgPkkH1a/lTeLFYk8WI4fFTT7K78Yn/1v7idnoryx7fsFfcjgPkkH1a/lR7kcB8kg+rX8q5hfENwl/dTT7KX6PEf64fQX8qWF+wS9yOA+SQfVr+VHuRwHySD6tfypQx4jTyw+gv5U1x2JnjUsZb2BJsq8vZSx7fsFvcjgPkkH1a/lR7kcB8kg+rX8qh9mbyNN5s1u7Kn5VNxic28uPoL+VFrsG2uBx7kcB8kg+rX8qPcjgPkkH1a/lUhs/pLMJGDm+hAtpYaG3ff56d14ekJ7kcB8kg+rX8qPcjgPkkH1a/lUntCJnikVTZmRgDwsSCBrURLgsSzSsGyK+XKhYHL1Sj30IvohH/2gFPcjgPkkH1a/lR7kcB8kg+rX8qbYPA4xVVTJcBEW1xmuEUHrkG5zhiSV1B4Hl7tHZMzRqq++dB0ebPbK2VgSp85WuR1hcMNCOBADj3I4D5JB9Wv5Ue5HAfJIPq1/Km02CxplZs4yC/Ri+ouWvmGgPVCAajrE+sZHZ0M4fyjXXIOY46cgOPHn7Wv1QG/uRwHySD6tfyptjN1VQZ8Exw0qjQIbRuOOWRNRYnmLEdtrg2SigIHZG8iSQq0to5NQ6FlurKSpB17RXtZrvS4XFzgTBB0jHL00CWJ1PVkwrsLkk6seOlhYAoC7+CL4IwnqH8TV3vhhleVM7WUJr7SedceCL4IwnqH8TUpvdgRLMgJIATlzuTx+avU7C1yi7X3VCypiIfKKtyycbjjdfmPKnmyN6XnlEIiK5TY35fbSmKibCuSWYx25/F9Pd+VRG6eJ6SaWUNpcW9A/X64VCVR3sy2NJJXRooxYH6/X6tXkOJBJvoBqb9n51X8XtFAQA4ubcfR2VW98d81jY4aJhmWzOxNtTwUC+thYn0ivalTLG55Tp5pWL7JvTDG4jysTcWAsTqTxF+Pbf7qlWx4yFr20vw1+avn/AGbtyXMXsHkJJVm148OrapTY2KxBc+UYmQ3lYkksBwRSeC87cKxxxMldSN0sHomjc4pzYXtwpttCUEG+gP6/RqH2btQdEC5FgNSe4a1zt/GgQFxryNuwgWNa41IuJidNqQ1wmDhjkHRsNdSB/hVoibhY8v1+v8KzTcqK2drnU6E9l72q+wzEW0pSegqLUnMBJfN3U7qO2PKGzW7RUjU2VBUNtaLEsXWNmVSpAZTGLdXkWuwkz2/o5b/GtUrPOqKWchVHEnQVStr7/wBlJwsRkUEgyMcqXys1gTxNlJtwsOIqOrdkrvrwXieNpK7LBtZcVnLQgWVSAM4BZmU9bKRlIDFOJB6raG+rdlx4YANdMzEkrETbOwVdGWydGFN9WzMOIuBTH2njppEU4kBZGKKYFDpmC58rEkFD2hhcWvYgVCYHbeJldgMVIiKjuC2VmIQFsqgWDOezTmeVWKjVe1vy/Yg60Fz8vc1GFcYC2a7G11t0YUt0a5ukBN1XPcLk53zXFiZHY/TdEOn98u19FBIzHISFJUHLlvY2ves8j3jx+Hj6V5EkjGU2kBRjnSOQAHUA2kAI7eF71Y93d/IMRZH8lIeROh9BqDjKKvJac1qvdeKsSU4t2T1LbRQDRQkZBvOW8bnscSOufMO0gvs8XXo/o8731vRXG9OHc4uchARnOpgD/veNpf6I9vElAXHwRfBGE9Q/ianO9WIySr2lBb5zTfwRfBGE9Q/ial96oC0yWHBP4moy2JR3GbgPGQ6ggi3AGqcMDFgWNjZHOYDmNdQL8qtcbHKVItYfqxFQu28HHIqM4zZG0Ov20auiadmNYdnRzMJPRYVke8+IHjuJYcDI3PkDa1a6cSoOVfZz7qzre/ZGTGyajrr0wHPUgMOHHMpPtqE2rFtGP1WJDDRRxxqZCBpqeY586ldkqgUsshIFib6WB4UnGI28ocvdcA+wX51KbC2WskUwbQGx79OOlc2MXJnXqTUYu+xL4ToZImdXDFVJNjpoDx5dtd7B2j4zs5SOPmkXvaxNuP8ARsfbXmw9hRR3ZAtmQjq6BgRzA0v30ruzsToIOj5MS/cL+aPYtta204O60ObWnGz14iGxmyBs1gAajdqb7mNwmRgP2gD3+ypHYeBJeRJGzFTfu7v4VaBgYiACgbuIBH6/XfV9ODsZJy1Hm45LQlz8axqexmKSJGkchVUXJNM9iqApAFgLCqdv/i5MRKMLFbJHZpiQxQEnqK5VSRcg6W10qdm2orj5dvXYiqUrK5E7a2xJjGLupMC2Iw+YozRklTMxAvlU2OgPK4sQajG2jcMkaWQRrFnkbMWRQjrdFspKydLZjYFHsQeANpSieRRlRjH1XK5iHe7MQpdBJ0a5zdGNgTYDKoNPZHEJAX3wXu2hGosLce37q2Rio2jFavZfu3r+bPhpywVau7v3v9v4uvdmNjsxBfqlgbM7W1AtplsBwy6jgw40NshTkUtGeNwABqL9V2VQdRbnrc91x2J1PoPp4jhprb7DXINtOIuCfSBf7LkVd8qp/su63fzb7O+3BMxPELk++/tbp8xHGbMfo0F2yAkoM2ZASQDYa2ubc+XA3vTvZy4d4hh5bRdXRjlOaQupZ1c2JfKERYgLC5zX415h8SyG4PI8f6WhA7DSuMwivHmXgAucX6wPJl7CPz46iozcoNRlxejXPx47W4PsL6VVS1/Kf8eN+K7Se3Q3neF1gxDM8TkrFMwI6y2zISdGIJsSL66a1o1Yp0plRknMrtYIgSMZEGhR+qM7adKQoAHVe5uRfRNwtrvNAY5biaElJAbX07bae0aViqwyO629H7Pyffp0qc82nXXXAzre9ofHZ80sStnNwx2aCPT4xGZPpH0aWop7vPiZFxc4Um2c/wCmxK/ux4Z1HsY+w6D2oFhbfBD8EYT1D+JqV3szdMmU28mfbqaT8EXwRhPUP4mph4SDOJYTDGZLKcwHIa2/jUZK6JR3PYZDlsxue2oWfFXn6PlaoXZu352n6KRNTy7OVTGMhcyAiPW3H9a8a8TbRPS4zxCrBICw6r1Wt/8AZ5d8POougBR2ub3Juua/xeXpq2Y3BsyeWIiA4E6nS/BQb9tVDeDanSEInva8L2ux4Xa2nPQDSqKk1BM04elKpNELNK8jiNJCLLfqgcybn5uQqa2XDi4dVxOdByFySO8WzW+aqwMERIWByn7PQasWxMJipSVElr8T+yOZvfSs3Kx0pbXkX3c6fpISbgLew49uo+8fNU/JiBcnkB9g4VFbOwIw8KIoOS2YtbiTxNuQ569tM94dqBYGysLtoPabHjW+n9MTjVnmm2th3sWRS7ut9Tx+ypfDhhJmvdbcP8ah918LlhB4k1YQNOFWxWhVJ6kvsicZJGsdNeHYKzEzyMk+Jbo5I3eTMjZCdAwXXquthkByM1xJewynNouFH83m9H8KyaHaoeBIDGwHklLdK5TRw/vZGQFgri411Y9tWUVecnyS/Dvf0RRWaSXj5W9xbBYlIdHFyBlNxfj55FuJvm1B+y1c+OpfzhcanQj5wR/DnXZguDp1RYWt+uGnz02lwg5XB4j/AOVrl867lRs+D34eNuJzISw0vprOS7rW9L8B1DIHIAYAdpOgHf3VI7Y2NJhwhYqVkF1IvytxuONiKruEgmdgkWXpWPUMnm6DMQ1x2AixHMVJbTO1mj/nU0TQjiAFB0FurlQEE5gNON6oofEM0c0rK17rrU2VfhDu1C75P1vwEWxS8zzPbx50phtqRob6EaggqxB0I1PDmajMOmc6k2t36Wtw5A0/jwy9l9efbwr2jUxOJhrGKi+/3KsRRwmFnbNJyXd7HQxPRyRyhQcrjqsVUNrnFyzKLK6BtbC/E2tVh3MmWLaGWN86Sqysw81pEPWKsfO/auOTgnWq9JJkzOAGyFWGvZJGeXeMunDWnWxNpSz7RwzSljlNlzFiwUx6E5jbUBTcKL3vrepYn6qUprZK/wCFf1GEn9q7bedvQd7zYWVsXOVD5c5taPGsO/WHEIh17FHfc3NFM97oYjjJy8MbNnN2ZMASey5nmWTh2gd2lqKxnRLz4IvgjCeofxNUntuQLISeHR/xNRvgi+CMJ6h/E1I+ELGdHYi2qW19J/XsqMpZVcnTg5yUVxGeEwkednYrnOvEAgE6caXnxMY0zEf0gRYfPWbwu5YuWJY3Nz308klJAuTbsufsrLHGX0sdCWAyvcR3lxK57JI7g9vL0dvoqBMQPH7CPuqW8WV73/XppF9lgjhb+FZpPM7m6naCsIR4S/K9uelWXdxLsFHPzrd36+yvd39nZScx0PCljIY5LIBe+p7bX4d1exptWkyurVU7xRfEGg05W/X6/jUZjdmYeRrSIl73uND7bG1GBxt1B7e+ktpwk9deNdOU1luciMPqsyQi2f0a9XzfupWHj/CozY+0T5pN9dQdbUttXaK4dhfXP5o+8f4d9exqJq6ITpuLsyybOTNHIO3T7KxjxWS0sAcKschtHlZmZwHAy5ULeapBYkKLrfjWy7tyMyMzcyDVE32wAwuOTEFVMchBJIuEdSCG0BOlgbAXIUjnVtCeWp3rzWq/czV43jfl6PpEBHILXvZSLjhYcGtx7AB26CvRSbYUoQHUkOS0edMjcb2aMsxQ63UEkkEG+th2kxDDLcEcCLg8rWt6TqOz026VKdtFx9e3vOHXp5Za9f0SXiaor5XUTWXo2YZejZXDNnVhe+VT6DbtFpPFhZY4g8iqySgzRE2ut01FzcrmyDlcki9QcmJB4LrzJbNc63NrADj2ch33T6du3Ts+LzPm8BqTy0vWGpga1Z5m7Pt7+zTrwOhR+JxoQ+XFadcx9/kxBG0ufKpv0a5GFwfMvcXW4toR3Gx0qNza6EA6kE8BYXJ9gF6lpdrq8LJIpLAEhhY9pF+Y5Dnp2VDXDLfgLHgSNPjFm005WHt776U60YSjV3vZbWS4PThzvqYaypyknT28b365CGIQsArNa5AJGc5UGrEhfig2J7x6and0sK0m1BnYSGIXLhQgOVQg0CjgDlHqi2lqjoFQRPPIEYAZY43IzC9ypyMrXzG54aAEhjlKm7+DDZBSJsQ/nzG40tpxv7SSfbVWIklTcVx09/LftOlhqbTV+GvXjsVPeqcjGTjpFXrnQzQp+62Fcj2sfZwHlLbzlvG57HEgZz73/lPL7PFx0f0ed763r2shuLd4IvgjCeofxNUX4UvPh9U/eak/BF8EYT1D+JqjfCgt5IfQfvrPiv0masH+vHrgUZkteuA40uadSxHKT6arWHxRkcr2HlrXJjc7lrk2i9b+FSOHRbX+/wBA0tUfCQov3fo17FirHhp3adlaISKJxuTkB6w1pLFRWYcLcf8A4KMN5wJ50ntGcJc352t89Xt/SZ19xMYWXQd1qlcK97j9cqqGExxNuzmPZU/svE3PoH2VZTqlNWk1qKY7D5Dcc6c7UwgljhZtDHID6bqRb57UlvFigscfMs9hfuuT/D7KkJMPnw726xK5l9K9YD7KkvvaRVJNwi2WHYB6p9IpTbuyUxULRONDwPYeII9tqiNw9qpiImdL8rg8tNKs9X6SRlkrOxiONwxwxOFxICAEsrhTaQ2KqzsgLkIGJAAOoC6AklnhZS19HZFa3SBTfXMyllBJBsCdCbW58a2rbWxocUhSVbjkeBHeCNazzH7nYzCENhm6WMMGy6XzCxUsODWsOPZwOta6eJS0no+fB+3jp6LFVw19FqvPru1K5HJmvkbMT2WJ7SSLE2sRqQNeelqIZWJspVudlsTbW4AIb57UnjprKelgZW6MJdwNWzh85YqGzFTINDwK/sizfaOJwrBuiSRDmupZhYr2MCzG/MWPbqdK0xSktNny28mYJ4dJ/dtz/odGcAkhzqCSq630vqF7BfQ2AsedGEZG68rKsIa2Qt1mK2YEpa8i6gFVKnidLE0vgnxEkfQwYcgPGEYgeddbMwYqCM1g3nHUaW1Bs273g3Js+KbTj0a3/eP69tVTrU4XXHktX12tmilhndNLxfXoRW7mxH2hMHcN4vHcAuczsAdFaSwLkaDMb2Cga6mteijCgACwHAVxhsOsahEAVRwApWscpObzPwXLri+J0IxUVZf2Y3vVh2OLnIRWGc6mBH/eOLjJ+gPbxJSO90sQxk+aaJDnN1ZtnAj0ieJpO/rH0aWorwkXrwRfBGE9Q/iao3wmjykPqn76kfBD8EYT1D+JqY+EhvKxD+gT8x/xrPiv0masH+vHrgUXaM/RxNfsNVLYsDEFwNWJb2X/ACqe3lZpVZEsTlJPHgP16aS2TH1VWx04flrXKTtHvO8o8Tlcbdbm4NJ4eVZNVJBXt/wp7Ps65PEH/C1RsmCZPN1+akWMqZPYfGrbW4I42/XpqLx+1DI1gdBz7ez+Nc4VJCwP6+yusTs9gTa3tF7catzNlWSKkLbPxAsNfZerJszHWtz0146WtY3FVOPZLm1uBtV93M2I0al3N+wEXPEa1OnFuVkVYhwjG5Xd4Nrl8SqC4EYt2dYnX+FXvdLEZkAJ4H7x/gar+/GzBmWZRYMLNbS5Unj7PupDdjaOWVRexOleqTpVtSuUFVw6cTQd19kDDvPlGVWYWHov+dWCm+FHEjgf1+VOK6aSWiOM3cKKK4mkCqWY2CgknsA1Jr08OZokOrBe8m1NIPFnNkMTHsUqT9lZ3tHeUzYgdKB0d7BDwS/C44FhzJ58KfbaxKxxFiATwUEX15H2dtZa8ctSEXTvm2NPyaqsuexoiIBwAHorqqhuLvA0wMUhuyjqkm504g8z2gnXjfhc2+tbjleVrYpqQlCTjLcKKKK8IGQbz4qRcXOFLWzm1pcWv7sWGdB7GPsOgK93mw0pxc5UHLnNrRYtvTrFiUQ69ijvubklAW7wRfBGE9Q/iaoTwry5ZYed42+8cudTXgi+CMJ6h/E1c74rbFQyZC4RCbWuPOH5VTiFem0acJLLWi+tiF3c3byxO0gHSSqL34qLXC/bc1VsVgDE5FuB+41q8uKXQhbo4zA27eRFqpu8mDuxZVJF+QPt+2seKoqNOLjwN2FxEpVZZuJAwdfu0rvEYNbG9O4MAxFwjA24WNIz4WSxBRvmP5VhSfI23Te41giA7fs5UrOgtqTbt1766XBkHzGt6pPdXc2GfQBSbnXqnkasV+R47cxzsrDg2B4ej7qvMKBVFvsqqbNjYG9m+Y+jsqzYaVilj28DyrZh3a5z8Ssw13jyvhJLcQLjuINv4ms23fwLtiFLtwPDgPRxrUcfHeBkAvp2dh51TNi4NunuUYW4dU2105jvqOKT+au4uwUkqMkaxgzdRpal6b4HzBTiuitjjy3CmG3lvhpgNfJt9xp/QRXp4ZoNhQk36xub8R/Aeio/Z+EWV5Fkk6QKdLXHAlbi4t3aVadrbBmjVlg6yG+W3nRg/FtzHYRqNNDa9VzZO7uKSUMEPYRlYXHMdawGnaapoqv8up8yp9X+J0KVXNBuU7PgTe7WzI4sTGYwfjXudLBWF+HawHtq9VFbD2WYru9jIwtYahRxyg89eJ0vYdlSte0VUyf+juzFUm5yuwoooq0gYpvfFCcbOXhiZs5uWXZxJ7LmeVZOH7Q9GlqKX3qxDDFzgOoGc6GdEP0ThJCPpn2cAUBdPBF8EYT1D+Jqfb673Q7NjilnV2SSUR3S3VuC2Y3I0AU0x8EXwRhPUP4mqQ3r2C2LbC+YUinzyq9+shjkjIUAG5640NudAeDfHCjxhpZFhSCVYi7sArl0WRcnbo4+Y0qN8MCeitiYz0oJjsb5gDlNrdhBB7La1RsB4OcZBGAkmHkeHGrPAJc5Voo4xBGshC3V1QKQQGsVGvOpfc3cmfDYpMRMYD5PEZhGGASSeZZLRBl8wKCt9Dra1qAm4t9sG8sUUUySGQuLhgMvRqWY9a17W1te3Onmx958HimKYfERysFzZVOuW+XMAeIvpccyKqux9xp4oMBG5hJw8uJeWxezCcTKuU5QSbSIDe3A2OgqO3f3b2jsxZ5IhEU6NViwiy4idOkaVbsCY86LlJFtRc3YgAkAXbeneaPBCIMjyyzOEiijALudL2vYAAG5JIqEw3hLw+aJJopsMZJJo26YKnRtCqtY69bNmAGW+ulSG+ewcRO+FxGFdFxGFkLIst+jdZBkkVioLL1b2IB/iIjAbsbRkxeDxOOmw8pgkxLFUBAjWVFWJIvJjPZluWexGmpoC14LeHCzZeinR88bSLlN7ojZHYW5BtD30291+BzRr41FmlVWQZtSrnKh7gSQBftFVDCbmbQw4iaA4VpFhxULCR5Qq+MTmdGXLGS1hYEEDnrzpPd3cTG4R+r4lKkqYRZelDlozhgiN0QyWcFUzLfLZiP2dQLdu1vhh8YkJUlJJld1haxkCo7RlmC3suZDYnTlxqw1nHg63ExWzZVcvEySxMuJUMzESCRmiaJjGCVyMAVJAuWOulaPQBRRRQBRRTLbeIaPDzSL5yROy+lVJH2igKXvDv1I00uHwWUCEHpsQ4zhSOKRJcZ25XJsD21W9n747QLqPGL3Nl6SJCpPY2QKRfhcHS9NN2jDDBl60jNErTH1tTx4k5rn0mlcDtAdKekaR1zDowQLMSdOWltDpXKni6maWXZbHWpYaKhK8L6dvX8Gk7ob0DGCRHQRYiE2kjvmGtwHQ81Nj6CLVYqyTYk6rtOCWEm7yPBMl+1Ga47RmQH2GtbrfQqOpBSe5zq0MkrBRRRVxUZBvPm8bnt4zbOfM/ynl9ni/k/o8731vRSW9UBOMnPRBuudehie/wDxNikJ+iPbxPlAXTwRfBGE9Q/iarjVP8EXwRhPUP4mq4UAUUUUAUUUUAUUUUAUUUUAUUUUAUUUUAVxLGGUqwuCCCO0HQ13RQGG4jYr4HFdA8ioo96eQEJLHwC34FlUAFeOl6kcRNh8qiOaJWiuAW80X4kej21ou9e1cDDFbHNH0bfEcZ83oSxJ+aqbszbW7wkXLEkbHVWkhcKPQWBVfsrDWwanJNSt+DbHFScfq1t1qe+DDYLGQ4t79GLiEkEdISCGlF9cliQp+NmY9l9NriKRWUMpBUgEEagg8CCOVd1sjFRVkZqtWVWbnLcKKKKkVmLb3TxDGThp4kOc3Vn2eCPSJ4Wk79Se7S1FOt58VIuLnClwM54SYxR80WHdPmY99jcUUBbvBD8EYT1D+JquNU/wRfBGE9Q/iamO+fhBlwWJMKYGWdQgbOhNtbkjzTwtQF+orJf5X8R/suf5z22/Z7SKP5X8R/suf5z3j9nuNAa1RWS/ywYj/Zc/znsv+z2UHwv4j/Zc/wA57v6PeKA1qiofdPbLYvDJO8LQsxN424ixI7KS2lt14pmQRZkRFd2vbRs9zcjKLZOZ1vpwoCdoqA2fvXDMpZFkuI2kKldbLx+0EeykV3rCg9IgJC5j0ZuApVTqWABN2tpegLLRVUk35hAzdHIVIBBABJJGa1gbiwvqba6DWrTG9wCOYvQHVFQe8G3Gw7xqI84YXJ62nWRNSAQo6/nNYC2tNzvfGc2WN2Kkg2ykDzQDcHUHOvC5HOgLJTfaOMWGKSV/NjRnb0KCT91cbKxwniSVQQHFwDoezUcj3UhvLgDiMJiIV0MsMiD0spUffQHzxt7HyTmSedvKPYk8QvNUH9EcLenmTUd/lAyNGGQoOIJ+MbEad1J4mBWhOZm6U6FSSCH4FMvKxuLV7iWkboxKAqKesQdeFhryF9PbWXfc106To05U51NZpGp+CLbTJM2EY+TdS6D9ll1YDuZbn0r31rVYb4KMAW2mGjJMcMbM+twpcFEAJ5m7m39Gtyq+n9pllRlRbhJ3tyCiiipnhkO82GlOKmKqSM5t5LEt6etHiUU69ij2nU+0w3wSHx2fPFEzZzcsuzST2X8YkEnD9oejS1eUBfPBF8EYT1D+JqR3t1xIBVL5QEzSlM1rsRZdeZ4cTYUv4IvgjCeofxNTHfLDyS4sKtyAosmRTnJvcBnNgdO63zUBBytkdldFC2uGJkBW1uq6sRlNibG1+Ghr3D4tGXpOhGl/J9KwaRbkDKSc19L2y8ByGtNZoj0skegFzIrZ+kDZCLMWzEsRpxsO3hXWDxBMbNmLRgnP5NXykG+dASV17AwsL27KAdriYiJCIwuX/wDYzBfWKmwNyNCbnSkZcUgjRigVQoZzmlJYW+JmAAY3vbWw1vXWIsZpZ4nMZJXKpVorjKA1kN7rcakjS+lMpFXIzFrmVc0slwQitreNASSLjuOvCgNL3LkLYRCQBq3A5hbMbWNzy76d7V2gsRjTJnedyiLoMxVGkOYnQAIjHX0c6ZbkOxwcZYWPW+KEv1jY5RpwqR2js1ZshJZXjbPG62zIxVkJGYEG6Oy6g8e2xoDnZEsUsaTxIFzoLdUBgBfqm3Yb6XtxtUdjNtQxviIvF5G6GISsFjFpM9xlS9sx01Y9UczobSuF2dHHHHEgISO2UZmvp+0b3bvve/OuJtlo0jyG+Z4uiOumW7HTvux1oDrBGOWJJAgAkRWsQOBAYA+i9PBSODwwjjSNb5UUKL8bKABf2ClqAgdp7yxxYjoGQs1oDoVuRiJWhXKpN2ClCzdi6603G98JMwWNiY5o4uQDmac4UOp/ZEySKb69S9iCpPO3lwQnkaecxssUMsiZgB0eHmeSFz1cwAlZuBF7AG4ps+x8DeOMSyB41QDKxYs0bR4pAbqVMt4hJ0YFyGY5bGgLLsnHrPGJFBHWdWBtdXjdo5FNtDZ0YXGhtcU8qD2PtDCxxhInNs0mrK4LOGd5zdlF2DiQsBwNxYcKcDeHDZXbpOpGud3yvkVciy3Z7ZR5Nla172IoCrb2eDaPESnEYdlhmbV7rdHPabWKt3jjzBqvQeCrFMbPNCi8yoaQ252UhRf0n561bB41JQ2Q3ytlYEFWVrBrMrAFTlZTqODA8DTiouKbuyDpxbuyH3Y3cgwMXRQLa5u7EDM7drEfYOAqYooqRMKKKKAx3enEOMXOAygZzxnCfunCSW+kfZwBXe84bxuewxNs58wbTy+zxc9H9Hne+t6KAt/gi+CMJ6h/E1MN9874lVQLdAGuA5cEggZcnDj28DrpT7wRfBGE9Q/iamG/mIIxC5bqVAJfOqgXuBcG9+ehFte2gK7io3aSWNw2bMZDnGsmWw0IXzddQOPpr2CQWvaMKGtn6w6JgTe+XKxTXKBrbj6E8TKC0ikAOCLhRkyqQCyIM/VRgblr9nI3HWEcAZVUAP5rLIAha5usvFDYfGOpPGgF8uWSaSDI0Ry+TPlIz1RxJA619AeWvHWkpcMwRwbXlU6ebFACPOuRbSxFxcHt511IhWSay9JCbWVz1iCoLZWQll1B0HH7KQaG8bAZbyXjhhXV10zL0jHhYXGUns7aA0jceRWwcZVQouwspJGjEXGYk6+mp6oLcmUNg4yLjzh1jmNwxB1tU7QBRRRQBRRRQFO3s3KOMllkzxgSQJDZ485shnfQ3FrySQt/y+2xD6DdtlkU5xkE4xHDrZxF0OXsy/Gvx5d9ey7IdtoSz5Y8ni8KKzIGbMr4ksEOYFCBIlzY3uOw1W9k7vYlVhzwnIkGAiljzITJ4uMQJQBmysqtLE2pFwptcgAgTx3UJSNTIOpLi5NMwv400zKND8XpRfttTNNzXGHxcGdT4xEIw/XGQjCxYbzOBF481731typAbGn8eWeOAphwcODCTGL5WxQZwqsRdGkikAJGhJALKFpts7dmbxbARmFVkjlVphLHEyC2HxCXYIwMnXdB5xOoPbQFy2PszoGn62ZZZekBNy46iIQ7EktbILHssPi3MlUXuvhniweHjkDB0iRGDMHa6gKbsNG1HGpSgCiiigCiiigMZ3shvjJz0IfrnrdDh2v/AMT4pGPZqo9vE+0nvbiIhjJw08aHObq0mAUj0iaFn79Se7SwooC8+CL4IwnqH8TUy31xZjxSdHnzlRmsoKsLNox0PzNpcU88EXwRhPUP4mplvrikTE2uhZlGZGjLAhbkda9l7eBuQB2EAVvGYss7uLq4OUEMzFUIs65m1ZzxBtXuGyqjRhJCXHm5Fbpbm9jmIYMLXJBt/DzEzBpHkAtITlu3Rnqm2Z5CumZeQHL2iucOIxDJGSCGsxuGuLt50fRi1zbhbTib0AqydFLLEVYw3UqUsjXyi9hbIQtze+umlIyl2ikWzkNHkhuWaSQaEBlvYg8dBxFLkskk8UhZbZBnHXtZRbPqWJ1FiCFFtab4pyI5SvVCKQsuVQXYcSgUXVjfzr8KA0ncrL4nHkvl14qFI1NwQCed+ZqdqC3JCeJxZCGHW1GaxOY38/Xj21zvDjXMiYaJyhYF5HXzkQaAKeTMdAeQBNVV60KNN1JvRHqV3ZEridpQxm0kqIexmUfeaR/y5hvlEX1i/nVc2TsyFQ9o198bUgMT6zNqT6aSfBx+KHyaX6I/FHZ3ivnn/wAkjmsqb358/Au+Q+ZbsNtKGQ2SWNz2Kyk/YadVTNsbMhYIDGnvq8AARryI1FSWwMa6SnDSsX6ueGRvOZRYMjHmykjXmGHYa2/D/jNPFzyOOVvbje34IzpOOpYaKi9sbcTDEdIGykE3Gtusqi47Ltx7qbrvXhusczAISGJU8iq37bdYWPMV2SonKKhfdCrRxvChfOWFmPR2yKWPnDjYacteNMzvth+x7LbOcp6uYXX03PV050BZqKQwWKWVFkS+VhcXBB9oOoNL0AUUUUAUUUUBkG8+LdcXOAZQM5818cB7BDAyfMx77G4or3ebDSHFzFVuM5/0OIf95MUin2KPbxJQFu8EXwRhPUP4mpjvu4ScM2qsApXPkI0JBXhrp+0L29lPvBF8EYT1D+JqZ75woMQGdCQwVcyKjOlgx5gmxvbgdLnSxoCtzOnSu6KGJuLMjoCTYGUKSSqoLC/G5NrWFe4YWie8gLqcytnKNHc6lM/nX4DXhc6HiliVQSSMgzIWykKwYF2tl6NrDMmhBvpqdDSuCwziMuVBdScuVUZV182YXF0GovbiRrpQHSzsDLDI4WS6jNL5puLjrgAITfhY5u6m8knVcqVLQJcHrFA66eTzcTY6La1OhLnaaJkiM1h2RMRb4tyRbKQNWBGlhxplLLZCoUMYUzMgIZAR1fKZFswuR8a97amgNL3JhCYOMAg6sdGDjVidGFh9gqMxc+XaE/UdvIweaAfjTaampPcnDmPBxKQQesSCMpF2JtbkNaZyf5/iP6mD8U1cj467YGfh6ospfcNtn47z7RyHyjchp3caTZ38XMfRSZsmXgONh/SpzsjhJ/XPUh2/rsr4SU1GW3qa7EVtLG+93jkHlUtcDjfhxruCfNjcN1GXqy6sALjLw0J5gV1tjhF/XJ+KlD/nuF9Ev4K6Pwhr/t0tOL9CFT7WS28eKWHDyzNGsvRqWCnnw0vY25cjVQwu+6PoMEgfpo4lDuEGaSfEwEsXjBWwwpbLYsSwUC/G+YuON1KShGVhYq4BVhzBB0IpouwMIFKDDQBDa6iJMpyszrcWto7sw7CxPE1+gmMre1d7Eijwv82jlE6F/JuWRLSQRHKei1W+IvmIXze+oXa3hMw8GIliOEUqkuQOGBLqqy9PL0aRkhY2iKnua+lqv8mxMKRGrYeErELRgxoRGLg2jFurqqnS3mjsrh93cGbXwuHOUMovDGbCTMZAOroGLvcc8zX4mgIndvenxiTIIo40BdV8sC5MaxM1o1SwAMltWBsFNrMKtNMcPsrDJJ0iQwrLaxdUQPawW2YC9rKo9Cjsp9QBRRRQBRRRQGJ73rB47PnSEtnNyw2bm7r+MOJOFvOHo0tRTvejEuMXOAwtnP8Apyn7vij2+kfZwHtAW/wRfBGE9Q/iaoLwk4jD+NIGv0ii98y5cpBAurEa3HaNKnvBF8EYT1D+JqgPCFuhhcVizLNFIzZFW6tYWF7aXHbQFbxGKhdnPSKpY36sjZVXQMkd24njfKLGvIcRhhrnfS3+kDBxfzXWQnh6QD2Ufyc4DXyE/wBP/wBv16KP5OsBp5Cb6XH979emgO58VB0koLrLGzIcxlKy6BdUY30GvHspNcVB0c65wFN+jHSHOxNrGRuBGnDt7Ofv8nOA/wBRP9P/ANv189H8nWA/1E30/wD2/XooDVNxGQ4KLJcr1gMxBPnG9yuh1qPxkbNtDEBXKeRgvYKb9ab9oVJbj7Njw+DjiiVlQZrBuOpPGk948K6SLio1L5VySovnFL3DKOZQ3NuYLWubCud8VoTrYScIav2dydN2lqRmzsJJ1/LN743xI/y7a8Jm6AydMb5C3mR24X/ZpxsfGxyK7I6sOkbUH776j20kzjxM6g+SPMdlfAtvPZriuBsOdpYR/J3mYjpV+LGOfHzaWgiYY3C5nL6S8VUW6v8ARFG28ZGiozuqqJVNywHOne7+FeWU4qRSi5MkKto2Um7SMvxcxAAB1sOV7V1fglGpVxEJpfTG93YrqtJMcbd2c7ywyqVsgYFW55ihBF1Nj1TqLHXjUYmxcZnscRwW4bMf2m6uQaGylFzH9m/Emp3eSB3wmJSMZpGhkVACASxRgoBJAFyRzqhbI3WxUTIkyNLFHiOq1onJhXCdFGWVjYkNlU6cRewFfdGQsUuwcSxv4xdQlrFn1b9o34WObhpqL0vFsfE3BbEaAgqAWszAjrEcgVuMvDnzqvbU3WxTbQcKpODd1xd8yi08cTRCMAHPq3Rvxy6EWsTTmXd6dsJgo44kEkcgaQTRp0YIwk0d5FjIzjpGQXBJ562oCTx2w5DJIY3SNmYsGFw7BsoysRyABI46+2utk7IxEcyFsTmAYl1uesSoBNj3jhpa1xxpLcnZckXRl45Y7YLDwlZDG1mhafN1o3NyQyngBYrre4W3UBznGuvDjQrA8K6ooAooooDH951bxuewxFs58xdpFfYcOwj+iPTreikd7IFOMnJgDnOet0WGa/tkxSMezVR7RqSgLr4IfgjCeofxNVxqoeCRSNk4UHQhSCOwhmBFW+gCiqXvbvNLh58gZYkVEYZkzmcs5V1TrDzABe1z1xx4UlFv875xHhSSsjIMzgDqiUnNYEqbQk2twYUBeaKo6+EIeWY4dxHCFLNmBYA2Gqedxa44iwOoNgZDZe9plxUmG6GzpGWNmuQyhCyEWFjdxrQFooqhYDfNxD0kkkMrMIyyAGIYcyFrpM5zAWy5bHrXHAXpePfxiA/izCPKSbt1xljSZ7pl4BHNiOOWgLNjdiYaU5pII3PaUBPz02G6uC+Sw/QWq/P4QSrEDCufIdMOsASMpddDyKgXPIm3Kkpd+ZelCmMIL5SFOdmZZxC2XgMuU3vxHfQFtwewsNEc0cESHtCAH2GpGqIfCE3RlxhsxW7ELICMqoJCMwX3wA2K8jbWny73mSLGFECvh42dbnMDbNYm2nFeF79tqAttFZ1P4Q5EYkxKyKuUgN1s/SRx5pNPJp1yRxuCDTvHb9SiNmTDqOpcF30VujjlZXsOAWQi4NrqeVAXqis/912J6W+UGFb3CgMznpZUFu60eh7x20693w8gojRnmfLZJMwUG1iWy8QSAV4igLtRWf4Tf6QRB5I0LFVYhXsvvYdkRiNZCbgKbagi9TWz96HlMo6AjKkrp1rluiYx2YWFiWGgBPA8NLgWais9G/TQYfppJIsSxEZyRq0ZjZkZ3jZtQWGU2Bse2ltp79yhTkhCEtIqM7jrCKRImsttWOe4W/AE91AXyivBXtAYtvbio1xk4aeNDnN1aTBKR6RNAzjt1Y91hYUU43mxzDFzhWmsJGHUbHheOthDCycb8Cdb31vRQF1lkfZ8sjZHkwchDsw67xSMSGNvOZG6mgBIOuuY2kod7cC3DFwDtDSIpHpDEGn+0/e/+NPxrWHbY83/AID/AGdiKA2Vt48CbXxWGNuHlov71A3kwI//AC8N9dF/e7KxjGefJ6MR92zqWX3wf70v9qPQGwe6LAa/zrC3PHy0Wtu3rV6N48De/jWFuefTRX/FWJYLzIPUh/7XHVzj/ecR/VS/9jhKA247w4DX+dYXXj5WLX09avTvJgfleG+ui/vVjuJ98b/eH/tOCvMF74n/ACPx7QoDYvdFgLg+NYW40B6aLTuHW7qDvFgPlWF+ui/vVhUf+aN/u/8A4palcd763pm/6+AoDYPdFgPlWF+ui9vxqBvFgBf+dYXXj5aLXlr1qxzZvvw/ro/7RxlNML7xB/Up/Z+JoDbTvDgD/wDlYXXj5WLX7e77K6O8mBtbxvDW/rov71YjivPm9XEf9DZtPv8ASf8A9X/lKA2Eby4H5Xhvrov71cDeDAafznC6cPKxaX4217RWJ4Xz4fVw/wD0dpVzifeJ/wCpf+zsNQG3e6HAfKsLa9/fYuPG/ncb6137pcD8rw310f8AerGNp+/n+tk/tDBUrgffV9MP/cY+gNf90OA+VYXU3PlYuPbx416d48CeOKwp/wCdF/erCZf81X/d/wDxT1KY33x/+f8Aj2fQGye6bBfK8N9dH/eqMxm+MT+TwR8ZmbRcmsanhd383TsBv6OIy+D3xf8AeE/tOern4LvecP8A1UP/AEnoCz7L3XjSJVkLPJqXcses7Es59rE0VP0UB//Z"/>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chuck norris cac card.PNG"/>
          <p:cNvPicPr>
            <a:picLocks noChangeAspect="1"/>
          </p:cNvPicPr>
          <p:nvPr/>
        </p:nvPicPr>
        <p:blipFill>
          <a:blip r:embed="rId2" cstate="print"/>
          <a:stretch>
            <a:fillRect/>
          </a:stretch>
        </p:blipFill>
        <p:spPr>
          <a:xfrm>
            <a:off x="3454400" y="362164"/>
            <a:ext cx="5486400" cy="6495836"/>
          </a:xfrm>
          <a:prstGeom prst="rect">
            <a:avLst/>
          </a:prstGeom>
        </p:spPr>
      </p:pic>
      <p:sp>
        <p:nvSpPr>
          <p:cNvPr id="7" name="Rectangle 6"/>
          <p:cNvSpPr/>
          <p:nvPr/>
        </p:nvSpPr>
        <p:spPr>
          <a:xfrm>
            <a:off x="6502400" y="4495800"/>
            <a:ext cx="1016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TextBox 7"/>
          <p:cNvSpPr txBox="1"/>
          <p:nvPr/>
        </p:nvSpPr>
        <p:spPr>
          <a:xfrm>
            <a:off x="3759200" y="3733800"/>
            <a:ext cx="2540000" cy="461665"/>
          </a:xfrm>
          <a:prstGeom prst="rect">
            <a:avLst/>
          </a:prstGeom>
          <a:noFill/>
        </p:spPr>
        <p:txBody>
          <a:bodyPr wrap="square" rtlCol="0">
            <a:spAutoFit/>
          </a:bodyPr>
          <a:lstStyle/>
          <a:p>
            <a:r>
              <a:rPr lang="en-US" sz="2400" b="1" dirty="0" smtClean="0"/>
              <a:t>NSA DUDE</a:t>
            </a:r>
            <a:endParaRPr lang="en-US"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900E1B-6A52-7049-A5AC-1A23C4C5ED88}"/>
              </a:ext>
            </a:extLst>
          </p:cNvPr>
          <p:cNvSpPr>
            <a:spLocks noGrp="1"/>
          </p:cNvSpPr>
          <p:nvPr>
            <p:ph type="title"/>
          </p:nvPr>
        </p:nvSpPr>
        <p:spPr/>
        <p:txBody>
          <a:bodyPr>
            <a:normAutofit/>
          </a:bodyPr>
          <a:lstStyle/>
          <a:p>
            <a:pPr algn="l"/>
            <a:r>
              <a:rPr lang="en-US" sz="4800" dirty="0">
                <a:solidFill>
                  <a:schemeClr val="bg1"/>
                </a:solidFill>
              </a:rPr>
              <a:t>Towards that goal…</a:t>
            </a:r>
          </a:p>
        </p:txBody>
      </p:sp>
      <p:sp>
        <p:nvSpPr>
          <p:cNvPr id="5" name="Content Placeholder 4">
            <a:extLst>
              <a:ext uri="{FF2B5EF4-FFF2-40B4-BE49-F238E27FC236}">
                <a16:creationId xmlns:a16="http://schemas.microsoft.com/office/drawing/2014/main" xmlns="" id="{F0580394-747F-DF4F-B9D4-075BDFDAD9F5}"/>
              </a:ext>
            </a:extLst>
          </p:cNvPr>
          <p:cNvSpPr>
            <a:spLocks noGrp="1"/>
          </p:cNvSpPr>
          <p:nvPr>
            <p:ph idx="1"/>
          </p:nvPr>
        </p:nvSpPr>
        <p:spPr>
          <a:xfrm>
            <a:off x="305843" y="1985098"/>
            <a:ext cx="8596668" cy="3880773"/>
          </a:xfrm>
        </p:spPr>
        <p:txBody>
          <a:bodyPr>
            <a:normAutofit fontScale="85000" lnSpcReduction="20000"/>
          </a:bodyPr>
          <a:lstStyle/>
          <a:p>
            <a:pPr>
              <a:buFont typeface="Wingdings" panose="05000000000000000000" pitchFamily="2" charset="2"/>
              <a:buChar char="Ø"/>
            </a:pPr>
            <a:r>
              <a:rPr lang="en-US" sz="4000" dirty="0" err="1" smtClean="0">
                <a:solidFill>
                  <a:schemeClr val="bg1"/>
                </a:solidFill>
              </a:rPr>
              <a:t>GenCyber</a:t>
            </a:r>
            <a:endParaRPr lang="en-US" sz="4000" dirty="0" smtClean="0">
              <a:solidFill>
                <a:schemeClr val="bg1"/>
              </a:solidFill>
            </a:endParaRPr>
          </a:p>
          <a:p>
            <a:pPr>
              <a:buFont typeface="Wingdings" panose="05000000000000000000" pitchFamily="2" charset="2"/>
              <a:buChar char="Ø"/>
            </a:pPr>
            <a:endParaRPr lang="en-US" sz="4000" dirty="0">
              <a:solidFill>
                <a:schemeClr val="bg1"/>
              </a:solidFill>
            </a:endParaRPr>
          </a:p>
          <a:p>
            <a:pPr>
              <a:buFont typeface="Wingdings" panose="05000000000000000000" pitchFamily="2" charset="2"/>
              <a:buChar char="Ø"/>
            </a:pPr>
            <a:r>
              <a:rPr lang="en-US" sz="4000" dirty="0">
                <a:solidFill>
                  <a:schemeClr val="bg1"/>
                </a:solidFill>
              </a:rPr>
              <a:t>Centers of Academic Excellence (CAE)</a:t>
            </a:r>
          </a:p>
          <a:p>
            <a:pPr>
              <a:buFont typeface="Wingdings" panose="05000000000000000000" pitchFamily="2" charset="2"/>
              <a:buChar char="Ø"/>
            </a:pPr>
            <a:endParaRPr lang="en-US" sz="4000" dirty="0">
              <a:solidFill>
                <a:schemeClr val="bg1"/>
              </a:solidFill>
            </a:endParaRPr>
          </a:p>
          <a:p>
            <a:pPr>
              <a:buFont typeface="Wingdings" panose="05000000000000000000" pitchFamily="2" charset="2"/>
              <a:buChar char="Ø"/>
            </a:pPr>
            <a:r>
              <a:rPr lang="en-US" sz="4000" dirty="0" smtClean="0">
                <a:solidFill>
                  <a:schemeClr val="bg1"/>
                </a:solidFill>
              </a:rPr>
              <a:t>CAE </a:t>
            </a:r>
            <a:r>
              <a:rPr lang="en-US" sz="4000" dirty="0">
                <a:solidFill>
                  <a:schemeClr val="bg1"/>
                </a:solidFill>
              </a:rPr>
              <a:t>Community</a:t>
            </a:r>
          </a:p>
          <a:p>
            <a:pPr>
              <a:buFont typeface="Wingdings" panose="05000000000000000000" pitchFamily="2" charset="2"/>
              <a:buChar char="Ø"/>
            </a:pPr>
            <a:endParaRPr lang="en-US" sz="4000" dirty="0">
              <a:solidFill>
                <a:schemeClr val="bg1"/>
              </a:solidFill>
            </a:endParaRPr>
          </a:p>
          <a:p>
            <a:pPr>
              <a:buFont typeface="Wingdings" panose="05000000000000000000" pitchFamily="2" charset="2"/>
              <a:buChar char="Ø"/>
            </a:pPr>
            <a:r>
              <a:rPr lang="en-US" sz="4000" dirty="0" smtClean="0">
                <a:solidFill>
                  <a:schemeClr val="bg1"/>
                </a:solidFill>
              </a:rPr>
              <a:t>Scholarships &amp; Internships</a:t>
            </a:r>
            <a:endParaRPr lang="en-US" sz="4000" dirty="0">
              <a:solidFill>
                <a:schemeClr val="bg1"/>
              </a:solidFill>
            </a:endParaRPr>
          </a:p>
          <a:p>
            <a:endParaRPr lang="en-US" dirty="0"/>
          </a:p>
        </p:txBody>
      </p:sp>
      <p:pic>
        <p:nvPicPr>
          <p:cNvPr id="4" name="Picture 3">
            <a:extLst>
              <a:ext uri="{FF2B5EF4-FFF2-40B4-BE49-F238E27FC236}">
                <a16:creationId xmlns:a16="http://schemas.microsoft.com/office/drawing/2014/main" xmlns="" id="{E5AC0F35-B11A-864B-BA31-D4B6A97225BB}"/>
              </a:ext>
            </a:extLst>
          </p:cNvPr>
          <p:cNvPicPr>
            <a:picLocks noChangeAspect="1"/>
          </p:cNvPicPr>
          <p:nvPr/>
        </p:nvPicPr>
        <p:blipFill>
          <a:blip r:embed="rId2" cstate="print"/>
          <a:stretch>
            <a:fillRect/>
          </a:stretch>
        </p:blipFill>
        <p:spPr>
          <a:xfrm>
            <a:off x="9561170" y="3949222"/>
            <a:ext cx="1984650" cy="1984650"/>
          </a:xfrm>
          <a:prstGeom prst="rect">
            <a:avLst/>
          </a:prstGeom>
        </p:spPr>
      </p:pic>
    </p:spTree>
    <p:extLst>
      <p:ext uri="{BB962C8B-B14F-4D97-AF65-F5344CB8AC3E}">
        <p14:creationId xmlns:p14="http://schemas.microsoft.com/office/powerpoint/2010/main" xmlns="" val="3283260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41" y="509335"/>
            <a:ext cx="9586391" cy="5509200"/>
          </a:xfrm>
          <a:prstGeom prst="rect">
            <a:avLst/>
          </a:prstGeom>
          <a:noFill/>
        </p:spPr>
        <p:txBody>
          <a:bodyPr wrap="square" rtlCol="0">
            <a:spAutoFit/>
          </a:bodyPr>
          <a:lstStyle/>
          <a:p>
            <a:pPr defTabSz="457200"/>
            <a:r>
              <a:rPr lang="en-US" sz="3600" dirty="0">
                <a:solidFill>
                  <a:schemeClr val="bg2"/>
                </a:solidFill>
                <a:latin typeface="Helvetica" panose="020B0604020202020204" pitchFamily="34" charset="0"/>
                <a:cs typeface="Helvetica" panose="020B0604020202020204" pitchFamily="34" charset="0"/>
              </a:rPr>
              <a:t>Three </a:t>
            </a:r>
            <a:r>
              <a:rPr lang="en-US" sz="3600" dirty="0" err="1">
                <a:solidFill>
                  <a:schemeClr val="bg2"/>
                </a:solidFill>
                <a:latin typeface="Helvetica" panose="020B0604020202020204" pitchFamily="34" charset="0"/>
                <a:cs typeface="Helvetica" panose="020B0604020202020204" pitchFamily="34" charset="0"/>
              </a:rPr>
              <a:t>google</a:t>
            </a:r>
            <a:r>
              <a:rPr lang="en-US" sz="3600" dirty="0">
                <a:solidFill>
                  <a:schemeClr val="bg2"/>
                </a:solidFill>
                <a:latin typeface="Helvetica" panose="020B0604020202020204" pitchFamily="34" charset="0"/>
                <a:cs typeface="Helvetica" panose="020B0604020202020204" pitchFamily="34" charset="0"/>
              </a:rPr>
              <a:t> searches …</a:t>
            </a:r>
          </a:p>
          <a:p>
            <a:pPr defTabSz="457200"/>
            <a:endParaRPr lang="en-US" sz="3200" dirty="0">
              <a:solidFill>
                <a:schemeClr val="bg2"/>
              </a:solidFill>
            </a:endParaRPr>
          </a:p>
          <a:p>
            <a:pPr lvl="1" defTabSz="457200">
              <a:spcAft>
                <a:spcPts val="1200"/>
              </a:spcAft>
              <a:buFontTx/>
              <a:buChar char="-"/>
            </a:pPr>
            <a:r>
              <a:rPr lang="en-US" sz="3200" dirty="0">
                <a:solidFill>
                  <a:schemeClr val="bg2"/>
                </a:solidFill>
              </a:rPr>
              <a:t>CAE CYBER DEFENSE</a:t>
            </a:r>
          </a:p>
          <a:p>
            <a:pPr lvl="1" defTabSz="457200">
              <a:spcAft>
                <a:spcPts val="1200"/>
              </a:spcAft>
              <a:buFontTx/>
              <a:buChar char="-"/>
            </a:pPr>
            <a:r>
              <a:rPr lang="en-US" sz="3200" dirty="0">
                <a:solidFill>
                  <a:schemeClr val="bg2"/>
                </a:solidFill>
              </a:rPr>
              <a:t>CAE COMMUNITY</a:t>
            </a:r>
          </a:p>
          <a:p>
            <a:pPr lvl="1" defTabSz="457200">
              <a:spcAft>
                <a:spcPts val="1200"/>
              </a:spcAft>
              <a:buFontTx/>
              <a:buChar char="-"/>
            </a:pPr>
            <a:r>
              <a:rPr lang="en-US" sz="3200" dirty="0">
                <a:solidFill>
                  <a:schemeClr val="bg2"/>
                </a:solidFill>
              </a:rPr>
              <a:t>GEN CYBER</a:t>
            </a:r>
          </a:p>
          <a:p>
            <a:pPr lvl="1" defTabSz="457200">
              <a:spcAft>
                <a:spcPts val="1200"/>
              </a:spcAft>
              <a:buFontTx/>
              <a:buChar char="-"/>
            </a:pPr>
            <a:endParaRPr lang="en-US" sz="3200" dirty="0">
              <a:solidFill>
                <a:schemeClr val="bg2"/>
              </a:solidFill>
            </a:endParaRPr>
          </a:p>
          <a:p>
            <a:pPr lvl="8" defTabSz="457200">
              <a:spcAft>
                <a:spcPts val="1200"/>
              </a:spcAft>
            </a:pPr>
            <a:endParaRPr lang="en-US" sz="3200" dirty="0">
              <a:solidFill>
                <a:schemeClr val="bg2"/>
              </a:solidFill>
            </a:endParaRPr>
          </a:p>
          <a:p>
            <a:pPr lvl="1" defTabSz="457200">
              <a:spcAft>
                <a:spcPts val="1200"/>
              </a:spcAft>
              <a:buFontTx/>
              <a:buChar char="-"/>
            </a:pPr>
            <a:endParaRPr lang="en-US" sz="3200" dirty="0">
              <a:solidFill>
                <a:schemeClr val="bg2"/>
              </a:solidFill>
            </a:endParaRPr>
          </a:p>
          <a:p>
            <a:pPr lvl="1" defTabSz="457200">
              <a:spcAft>
                <a:spcPts val="1200"/>
              </a:spcAft>
            </a:pPr>
            <a:r>
              <a:rPr lang="en-US" sz="3200" dirty="0">
                <a:solidFill>
                  <a:schemeClr val="bg2"/>
                </a:solidFill>
              </a:rPr>
              <a:t>			Contact: BAGOUKE@NSA.GOV</a:t>
            </a:r>
          </a:p>
        </p:txBody>
      </p:sp>
      <p:pic>
        <p:nvPicPr>
          <p:cNvPr id="2" name="Picture 1"/>
          <p:cNvPicPr>
            <a:picLocks noChangeAspect="1"/>
          </p:cNvPicPr>
          <p:nvPr/>
        </p:nvPicPr>
        <p:blipFill>
          <a:blip r:embed="rId3" cstate="print"/>
          <a:stretch>
            <a:fillRect/>
          </a:stretch>
        </p:blipFill>
        <p:spPr>
          <a:xfrm>
            <a:off x="10598602" y="3416679"/>
            <a:ext cx="1407807" cy="1419539"/>
          </a:xfrm>
          <a:prstGeom prst="rect">
            <a:avLst/>
          </a:prstGeom>
        </p:spPr>
      </p:pic>
      <p:pic>
        <p:nvPicPr>
          <p:cNvPr id="5" name="Picture 4"/>
          <p:cNvPicPr>
            <a:picLocks noChangeAspect="1"/>
          </p:cNvPicPr>
          <p:nvPr/>
        </p:nvPicPr>
        <p:blipFill>
          <a:blip r:embed="rId4" cstate="print"/>
          <a:stretch>
            <a:fillRect/>
          </a:stretch>
        </p:blipFill>
        <p:spPr>
          <a:xfrm>
            <a:off x="10634827" y="907551"/>
            <a:ext cx="1294084" cy="1294084"/>
          </a:xfrm>
          <a:prstGeom prst="rect">
            <a:avLst/>
          </a:prstGeom>
        </p:spPr>
      </p:pic>
      <p:pic>
        <p:nvPicPr>
          <p:cNvPr id="7" name="Picture 6"/>
          <p:cNvPicPr>
            <a:picLocks noChangeAspect="1"/>
          </p:cNvPicPr>
          <p:nvPr/>
        </p:nvPicPr>
        <p:blipFill>
          <a:blip r:embed="rId5" cstate="print"/>
          <a:stretch>
            <a:fillRect/>
          </a:stretch>
        </p:blipFill>
        <p:spPr>
          <a:xfrm>
            <a:off x="8548232" y="5456623"/>
            <a:ext cx="1534066" cy="888480"/>
          </a:xfrm>
          <a:prstGeom prst="rect">
            <a:avLst/>
          </a:prstGeom>
        </p:spPr>
      </p:pic>
      <p:pic>
        <p:nvPicPr>
          <p:cNvPr id="8" name="Picture 7"/>
          <p:cNvPicPr>
            <a:picLocks noChangeAspect="1"/>
          </p:cNvPicPr>
          <p:nvPr/>
        </p:nvPicPr>
        <p:blipFill>
          <a:blip r:embed="rId6" cstate="print"/>
          <a:stretch>
            <a:fillRect/>
          </a:stretch>
        </p:blipFill>
        <p:spPr>
          <a:xfrm>
            <a:off x="10567075" y="5026742"/>
            <a:ext cx="1429589" cy="1429589"/>
          </a:xfrm>
          <a:prstGeom prst="rect">
            <a:avLst/>
          </a:prstGeom>
        </p:spPr>
      </p:pic>
      <p:pic>
        <p:nvPicPr>
          <p:cNvPr id="9" name="Picture 8"/>
          <p:cNvPicPr>
            <a:picLocks noChangeAspect="1"/>
          </p:cNvPicPr>
          <p:nvPr/>
        </p:nvPicPr>
        <p:blipFill>
          <a:blip r:embed="rId7" cstate="print"/>
          <a:stretch>
            <a:fillRect/>
          </a:stretch>
        </p:blipFill>
        <p:spPr>
          <a:xfrm>
            <a:off x="8991667" y="4178398"/>
            <a:ext cx="1575408" cy="1057938"/>
          </a:xfrm>
          <a:prstGeom prst="rect">
            <a:avLst/>
          </a:prstGeom>
        </p:spPr>
      </p:pic>
      <p:pic>
        <p:nvPicPr>
          <p:cNvPr id="6" name="Picture 5"/>
          <p:cNvPicPr>
            <a:picLocks noChangeAspect="1"/>
          </p:cNvPicPr>
          <p:nvPr/>
        </p:nvPicPr>
        <p:blipFill>
          <a:blip r:embed="rId8" cstate="print"/>
          <a:stretch>
            <a:fillRect/>
          </a:stretch>
        </p:blipFill>
        <p:spPr>
          <a:xfrm>
            <a:off x="9475870" y="2155895"/>
            <a:ext cx="1421201" cy="1421201"/>
          </a:xfrm>
          <a:prstGeom prst="rect">
            <a:avLst/>
          </a:prstGeom>
        </p:spPr>
      </p:pic>
      <p:sp>
        <p:nvSpPr>
          <p:cNvPr id="10" name="TextBox 9"/>
          <p:cNvSpPr txBox="1"/>
          <p:nvPr/>
        </p:nvSpPr>
        <p:spPr>
          <a:xfrm>
            <a:off x="3931920" y="3870960"/>
            <a:ext cx="3048000" cy="523220"/>
          </a:xfrm>
          <a:prstGeom prst="rect">
            <a:avLst/>
          </a:prstGeom>
          <a:noFill/>
        </p:spPr>
        <p:txBody>
          <a:bodyPr wrap="square" rtlCol="0">
            <a:spAutoFit/>
          </a:bodyPr>
          <a:lstStyle/>
          <a:p>
            <a:r>
              <a:rPr lang="en-US" sz="2800" dirty="0" smtClean="0"/>
              <a:t>We partner with </a:t>
            </a:r>
            <a:endParaRPr lang="en-US" sz="2800" dirty="0"/>
          </a:p>
        </p:txBody>
      </p:sp>
      <p:sp>
        <p:nvSpPr>
          <p:cNvPr id="11" name="Right Arrow 10"/>
          <p:cNvSpPr/>
          <p:nvPr/>
        </p:nvSpPr>
        <p:spPr>
          <a:xfrm rot="20458824">
            <a:off x="6858000" y="3596640"/>
            <a:ext cx="1706880"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18518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Who said it …..</a:t>
            </a:r>
            <a:endParaRPr lang="en-US" dirty="0">
              <a:solidFill>
                <a:schemeClr val="bg1"/>
              </a:solidFill>
            </a:endParaRPr>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33" y="586229"/>
            <a:ext cx="10570029" cy="1358446"/>
          </a:xfrm>
        </p:spPr>
        <p:txBody>
          <a:bodyPr>
            <a:normAutofit fontScale="92500" lnSpcReduction="20000"/>
          </a:bodyPr>
          <a:lstStyle/>
          <a:p>
            <a:r>
              <a:rPr lang="en-US" sz="4800" dirty="0" smtClean="0">
                <a:solidFill>
                  <a:schemeClr val="bg1"/>
                </a:solidFill>
              </a:rPr>
              <a:t>If everyone is thinking alike,</a:t>
            </a:r>
          </a:p>
          <a:p>
            <a:pPr marL="457200" lvl="1" indent="0">
              <a:buNone/>
            </a:pPr>
            <a:r>
              <a:rPr lang="en-US" sz="4400" dirty="0">
                <a:solidFill>
                  <a:schemeClr val="bg1"/>
                </a:solidFill>
              </a:rPr>
              <a:t>t</a:t>
            </a:r>
            <a:r>
              <a:rPr lang="en-US" sz="4400" dirty="0" smtClean="0">
                <a:solidFill>
                  <a:schemeClr val="bg1"/>
                </a:solidFill>
              </a:rPr>
              <a:t>hen someone’s not thinking.</a:t>
            </a:r>
            <a:endParaRPr lang="en-US" sz="4400" dirty="0">
              <a:solidFill>
                <a:schemeClr val="bg1"/>
              </a:solidFill>
            </a:endParaRPr>
          </a:p>
        </p:txBody>
      </p:sp>
      <p:sp>
        <p:nvSpPr>
          <p:cNvPr id="4" name="TextBox 3"/>
          <p:cNvSpPr txBox="1"/>
          <p:nvPr/>
        </p:nvSpPr>
        <p:spPr>
          <a:xfrm>
            <a:off x="1011422" y="4930181"/>
            <a:ext cx="6985422" cy="923330"/>
          </a:xfrm>
          <a:prstGeom prst="rect">
            <a:avLst/>
          </a:prstGeom>
          <a:noFill/>
        </p:spPr>
        <p:txBody>
          <a:bodyPr wrap="square" rtlCol="0">
            <a:spAutoFit/>
          </a:bodyPr>
          <a:lstStyle/>
          <a:p>
            <a:r>
              <a:rPr lang="en-US" sz="5400" dirty="0" smtClean="0"/>
              <a:t>- </a:t>
            </a:r>
            <a:r>
              <a:rPr lang="en-US" sz="5400" dirty="0" smtClean="0">
                <a:solidFill>
                  <a:schemeClr val="bg1"/>
                </a:solidFill>
              </a:rPr>
              <a:t>GEN George </a:t>
            </a:r>
            <a:r>
              <a:rPr lang="en-US" sz="5400" dirty="0" smtClean="0">
                <a:solidFill>
                  <a:schemeClr val="bg1"/>
                </a:solidFill>
              </a:rPr>
              <a:t>Patton</a:t>
            </a:r>
            <a:endParaRPr lang="en-US" sz="5400" dirty="0">
              <a:solidFill>
                <a:schemeClr val="bg1"/>
              </a:solidFill>
            </a:endParaRPr>
          </a:p>
        </p:txBody>
      </p:sp>
      <p:sp>
        <p:nvSpPr>
          <p:cNvPr id="5" name="TextBox 4"/>
          <p:cNvSpPr txBox="1"/>
          <p:nvPr/>
        </p:nvSpPr>
        <p:spPr>
          <a:xfrm>
            <a:off x="0" y="2382825"/>
            <a:ext cx="9122735" cy="1938992"/>
          </a:xfrm>
          <a:prstGeom prst="rect">
            <a:avLst/>
          </a:prstGeom>
          <a:noFill/>
        </p:spPr>
        <p:txBody>
          <a:bodyPr wrap="square" rtlCol="0">
            <a:spAutoFit/>
          </a:bodyPr>
          <a:lstStyle/>
          <a:p>
            <a:r>
              <a:rPr lang="en-US" sz="4000" dirty="0" smtClean="0">
                <a:solidFill>
                  <a:schemeClr val="bg1"/>
                </a:solidFill>
              </a:rPr>
              <a:t>Never tell people how to do things. Tell them what to do and they will surprise you with their </a:t>
            </a:r>
            <a:r>
              <a:rPr lang="en-US" sz="4000" dirty="0" smtClean="0">
                <a:solidFill>
                  <a:schemeClr val="bg1"/>
                </a:solidFill>
              </a:rPr>
              <a:t>ingenuity …</a:t>
            </a:r>
            <a:endParaRPr lang="en-US" sz="40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707623" y="4764227"/>
            <a:ext cx="2857500" cy="1838325"/>
          </a:xfrm>
          <a:prstGeom prst="rect">
            <a:avLst/>
          </a:prstGeom>
        </p:spPr>
      </p:pic>
    </p:spTree>
    <p:extLst>
      <p:ext uri="{BB962C8B-B14F-4D97-AF65-F5344CB8AC3E}">
        <p14:creationId xmlns="" xmlns:p14="http://schemas.microsoft.com/office/powerpoint/2010/main" val="417152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854" y="325574"/>
            <a:ext cx="10570029" cy="1358446"/>
          </a:xfrm>
        </p:spPr>
        <p:txBody>
          <a:bodyPr>
            <a:normAutofit fontScale="92500"/>
          </a:bodyPr>
          <a:lstStyle/>
          <a:p>
            <a:r>
              <a:rPr lang="en-US" sz="4800" dirty="0" smtClean="0">
                <a:solidFill>
                  <a:schemeClr val="bg1"/>
                </a:solidFill>
              </a:rPr>
              <a:t>640K ought to be enough for anybody</a:t>
            </a:r>
            <a:endParaRPr lang="en-US" sz="4800" dirty="0">
              <a:solidFill>
                <a:schemeClr val="bg1"/>
              </a:solidFill>
            </a:endParaRPr>
          </a:p>
        </p:txBody>
      </p:sp>
      <p:sp>
        <p:nvSpPr>
          <p:cNvPr id="4" name="TextBox 3"/>
          <p:cNvSpPr txBox="1"/>
          <p:nvPr/>
        </p:nvSpPr>
        <p:spPr>
          <a:xfrm>
            <a:off x="259915" y="3981122"/>
            <a:ext cx="7696200" cy="2585323"/>
          </a:xfrm>
          <a:prstGeom prst="rect">
            <a:avLst/>
          </a:prstGeom>
          <a:noFill/>
        </p:spPr>
        <p:txBody>
          <a:bodyPr wrap="square" rtlCol="0">
            <a:spAutoFit/>
          </a:bodyPr>
          <a:lstStyle/>
          <a:p>
            <a:r>
              <a:rPr lang="en-US" sz="5400" dirty="0" smtClean="0"/>
              <a:t>- </a:t>
            </a:r>
            <a:r>
              <a:rPr lang="en-US" sz="5400" dirty="0" smtClean="0">
                <a:solidFill>
                  <a:schemeClr val="bg1"/>
                </a:solidFill>
              </a:rPr>
              <a:t>Bill Gates</a:t>
            </a:r>
          </a:p>
          <a:p>
            <a:r>
              <a:rPr lang="en-US" sz="5400" dirty="0" smtClean="0">
                <a:solidFill>
                  <a:schemeClr val="bg1"/>
                </a:solidFill>
              </a:rPr>
              <a:t>   Chairman, Microsoft</a:t>
            </a:r>
          </a:p>
          <a:p>
            <a:r>
              <a:rPr lang="en-US" sz="5400" dirty="0" smtClean="0">
                <a:solidFill>
                  <a:schemeClr val="bg1"/>
                </a:solidFill>
              </a:rPr>
              <a:t>   1981</a:t>
            </a:r>
            <a:endParaRPr lang="en-US" sz="54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98198" y="4590840"/>
            <a:ext cx="2857500" cy="1914525"/>
          </a:xfrm>
          <a:prstGeom prst="rect">
            <a:avLst/>
          </a:prstGeom>
        </p:spPr>
      </p:pic>
      <p:sp>
        <p:nvSpPr>
          <p:cNvPr id="6" name="TextBox 5"/>
          <p:cNvSpPr txBox="1"/>
          <p:nvPr/>
        </p:nvSpPr>
        <p:spPr>
          <a:xfrm>
            <a:off x="0" y="1312384"/>
            <a:ext cx="10441297" cy="1607315"/>
          </a:xfrm>
          <a:prstGeom prst="rect">
            <a:avLst/>
          </a:prstGeom>
          <a:noFill/>
        </p:spPr>
        <p:txBody>
          <a:bodyPr wrap="square" rtlCol="0">
            <a:spAutoFit/>
          </a:bodyPr>
          <a:lstStyle/>
          <a:p>
            <a:pPr marL="685800" indent="-685800">
              <a:buFont typeface="Arial" panose="020B0604020202020204" pitchFamily="34" charset="0"/>
              <a:buChar char="•"/>
            </a:pPr>
            <a:r>
              <a:rPr lang="en-US" sz="4800" dirty="0" smtClean="0">
                <a:solidFill>
                  <a:schemeClr val="bg1"/>
                </a:solidFill>
              </a:rPr>
              <a:t>If you can’t make it good, </a:t>
            </a:r>
          </a:p>
          <a:p>
            <a:r>
              <a:rPr lang="en-US" sz="4800" dirty="0">
                <a:solidFill>
                  <a:schemeClr val="bg1"/>
                </a:solidFill>
              </a:rPr>
              <a:t>	</a:t>
            </a:r>
            <a:r>
              <a:rPr lang="en-US" sz="4800" dirty="0" smtClean="0">
                <a:solidFill>
                  <a:schemeClr val="bg1"/>
                </a:solidFill>
              </a:rPr>
              <a:t>at </a:t>
            </a:r>
            <a:r>
              <a:rPr lang="en-US" sz="4800" dirty="0" smtClean="0">
                <a:solidFill>
                  <a:schemeClr val="bg1"/>
                </a:solidFill>
              </a:rPr>
              <a:t>least make it look </a:t>
            </a:r>
            <a:r>
              <a:rPr lang="en-US" sz="4800" dirty="0" smtClean="0">
                <a:solidFill>
                  <a:schemeClr val="bg1"/>
                </a:solidFill>
              </a:rPr>
              <a:t>good …</a:t>
            </a:r>
            <a:endParaRPr lang="en-US" sz="4800" dirty="0">
              <a:solidFill>
                <a:schemeClr val="bg1"/>
              </a:solidFill>
            </a:endParaRPr>
          </a:p>
        </p:txBody>
      </p:sp>
    </p:spTree>
    <p:extLst>
      <p:ext uri="{BB962C8B-B14F-4D97-AF65-F5344CB8AC3E}">
        <p14:creationId xmlns:p14="http://schemas.microsoft.com/office/powerpoint/2010/main" xmlns="" val="82419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9303" y="130470"/>
            <a:ext cx="2931335" cy="1865615"/>
          </a:xfrm>
          <a:prstGeom prst="rect">
            <a:avLst/>
          </a:prstGeom>
        </p:spPr>
      </p:pic>
      <p:sp>
        <p:nvSpPr>
          <p:cNvPr id="4" name="Content Placeholder 3"/>
          <p:cNvSpPr>
            <a:spLocks noGrp="1"/>
          </p:cNvSpPr>
          <p:nvPr>
            <p:ph idx="1"/>
          </p:nvPr>
        </p:nvSpPr>
        <p:spPr>
          <a:xfrm>
            <a:off x="1795244" y="1996085"/>
            <a:ext cx="9558556" cy="1577625"/>
          </a:xfrm>
        </p:spPr>
        <p:txBody>
          <a:bodyPr/>
          <a:lstStyle/>
          <a:p>
            <a:pPr marL="0" indent="0" algn="ctr">
              <a:buNone/>
            </a:pPr>
            <a:endParaRPr lang="en-US" dirty="0"/>
          </a:p>
          <a:p>
            <a:pPr marL="0" indent="0" algn="ctr">
              <a:buNone/>
            </a:pPr>
            <a:endParaRPr lang="en-US" dirty="0"/>
          </a:p>
        </p:txBody>
      </p:sp>
      <p:sp>
        <p:nvSpPr>
          <p:cNvPr id="2" name="Rectangle 1"/>
          <p:cNvSpPr/>
          <p:nvPr/>
        </p:nvSpPr>
        <p:spPr>
          <a:xfrm>
            <a:off x="3070638" y="1935392"/>
            <a:ext cx="7917552" cy="923330"/>
          </a:xfrm>
          <a:prstGeom prst="rect">
            <a:avLst/>
          </a:prstGeom>
        </p:spPr>
        <p:txBody>
          <a:bodyPr wrap="none">
            <a:spAutoFit/>
          </a:bodyPr>
          <a:lstStyle/>
          <a:p>
            <a:r>
              <a:rPr lang="en-US" sz="5400" dirty="0" smtClean="0">
                <a:solidFill>
                  <a:schemeClr val="bg1"/>
                </a:solidFill>
                <a:latin typeface="Britannic Bold" panose="020B0903060703020204" pitchFamily="34" charset="0"/>
              </a:rPr>
              <a:t>2019 </a:t>
            </a:r>
            <a:r>
              <a:rPr lang="en-US" sz="5400" dirty="0">
                <a:solidFill>
                  <a:schemeClr val="bg1"/>
                </a:solidFill>
                <a:latin typeface="Britannic Bold" panose="020B0903060703020204" pitchFamily="34" charset="0"/>
              </a:rPr>
              <a:t>GenCyber Program</a:t>
            </a:r>
          </a:p>
        </p:txBody>
      </p:sp>
    </p:spTree>
    <p:extLst>
      <p:ext uri="{BB962C8B-B14F-4D97-AF65-F5344CB8AC3E}">
        <p14:creationId xmlns:p14="http://schemas.microsoft.com/office/powerpoint/2010/main" xmlns="" val="2866193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98" y="192321"/>
            <a:ext cx="10515600" cy="825715"/>
          </a:xfrm>
        </p:spPr>
        <p:txBody>
          <a:bodyPr/>
          <a:lstStyle/>
          <a:p>
            <a:r>
              <a:rPr lang="en-US" dirty="0">
                <a:solidFill>
                  <a:schemeClr val="bg1"/>
                </a:solidFill>
              </a:rPr>
              <a:t>Inspiring K-12 Students</a:t>
            </a:r>
          </a:p>
        </p:txBody>
      </p:sp>
      <p:pic>
        <p:nvPicPr>
          <p:cNvPr id="5" name="Picture 4" descr="gencyber poster.PNG"/>
          <p:cNvPicPr>
            <a:picLocks noChangeAspect="1"/>
          </p:cNvPicPr>
          <p:nvPr/>
        </p:nvPicPr>
        <p:blipFill>
          <a:blip r:embed="rId2" cstate="print"/>
          <a:stretch>
            <a:fillRect/>
          </a:stretch>
        </p:blipFill>
        <p:spPr>
          <a:xfrm>
            <a:off x="7767460" y="1242515"/>
            <a:ext cx="3734436" cy="5615485"/>
          </a:xfrm>
          <a:prstGeom prst="rect">
            <a:avLst/>
          </a:prstGeom>
        </p:spPr>
      </p:pic>
      <p:sp>
        <p:nvSpPr>
          <p:cNvPr id="6" name="Content Placeholder 2"/>
          <p:cNvSpPr>
            <a:spLocks noGrp="1"/>
          </p:cNvSpPr>
          <p:nvPr>
            <p:ph idx="1"/>
          </p:nvPr>
        </p:nvSpPr>
        <p:spPr>
          <a:xfrm>
            <a:off x="228600" y="1141191"/>
            <a:ext cx="7254240" cy="5427249"/>
          </a:xfrm>
        </p:spPr>
        <p:txBody>
          <a:bodyPr>
            <a:normAutofit fontScale="92500" lnSpcReduction="20000"/>
          </a:bodyPr>
          <a:lstStyle/>
          <a:p>
            <a:r>
              <a:rPr lang="en-US" dirty="0">
                <a:solidFill>
                  <a:schemeClr val="bg2"/>
                </a:solidFill>
              </a:rPr>
              <a:t>NSA / NSF funded </a:t>
            </a:r>
            <a:r>
              <a:rPr lang="en-US" dirty="0" smtClean="0">
                <a:solidFill>
                  <a:schemeClr val="bg2"/>
                </a:solidFill>
              </a:rPr>
              <a:t>grants</a:t>
            </a:r>
          </a:p>
          <a:p>
            <a:pPr lvl="1"/>
            <a:r>
              <a:rPr lang="en-US" dirty="0" smtClean="0">
                <a:solidFill>
                  <a:schemeClr val="bg2"/>
                </a:solidFill>
              </a:rPr>
              <a:t> … FREE to students &amp; teachers</a:t>
            </a:r>
            <a:endParaRPr lang="en-US" dirty="0" smtClean="0">
              <a:solidFill>
                <a:schemeClr val="bg2"/>
              </a:solidFill>
            </a:endParaRPr>
          </a:p>
          <a:p>
            <a:pPr lvl="1">
              <a:buNone/>
            </a:pPr>
            <a:r>
              <a:rPr lang="en-US" dirty="0" smtClean="0">
                <a:solidFill>
                  <a:schemeClr val="bg2"/>
                </a:solidFill>
              </a:rPr>
              <a:t> (decentralized execution)</a:t>
            </a:r>
            <a:endParaRPr lang="en-US" dirty="0">
              <a:solidFill>
                <a:schemeClr val="bg2"/>
              </a:solidFill>
            </a:endParaRPr>
          </a:p>
          <a:p>
            <a:r>
              <a:rPr lang="en-US" dirty="0">
                <a:solidFill>
                  <a:schemeClr val="bg2"/>
                </a:solidFill>
              </a:rPr>
              <a:t>Hands-On Summer Camps</a:t>
            </a:r>
          </a:p>
          <a:p>
            <a:pPr lvl="1"/>
            <a:r>
              <a:rPr lang="en-US" dirty="0">
                <a:solidFill>
                  <a:schemeClr val="bg2"/>
                </a:solidFill>
              </a:rPr>
              <a:t>Targeting Underrepresented Population</a:t>
            </a:r>
          </a:p>
          <a:p>
            <a:pPr lvl="1"/>
            <a:r>
              <a:rPr lang="en-US" dirty="0">
                <a:solidFill>
                  <a:schemeClr val="bg2"/>
                </a:solidFill>
              </a:rPr>
              <a:t>Residential / Commuter</a:t>
            </a:r>
          </a:p>
          <a:p>
            <a:pPr lvl="1"/>
            <a:r>
              <a:rPr lang="en-US" dirty="0">
                <a:solidFill>
                  <a:schemeClr val="bg2"/>
                </a:solidFill>
              </a:rPr>
              <a:t>Nation-Wide</a:t>
            </a:r>
          </a:p>
          <a:p>
            <a:pPr lvl="2">
              <a:buNone/>
            </a:pPr>
            <a:r>
              <a:rPr lang="en-US" dirty="0" smtClean="0">
                <a:solidFill>
                  <a:schemeClr val="bg2"/>
                </a:solidFill>
              </a:rPr>
              <a:t>   47 States + DC and Puerto Rico</a:t>
            </a:r>
            <a:endParaRPr lang="en-US" dirty="0">
              <a:solidFill>
                <a:schemeClr val="bg2"/>
              </a:solidFill>
            </a:endParaRPr>
          </a:p>
          <a:p>
            <a:pPr lvl="1"/>
            <a:r>
              <a:rPr lang="en-US" dirty="0">
                <a:solidFill>
                  <a:schemeClr val="bg2"/>
                </a:solidFill>
              </a:rPr>
              <a:t>Special Camps</a:t>
            </a:r>
          </a:p>
          <a:p>
            <a:pPr lvl="2"/>
            <a:r>
              <a:rPr lang="en-US" dirty="0">
                <a:solidFill>
                  <a:schemeClr val="bg2"/>
                </a:solidFill>
              </a:rPr>
              <a:t>Girl Scouts (CSUSB)</a:t>
            </a:r>
          </a:p>
          <a:p>
            <a:pPr lvl="2"/>
            <a:r>
              <a:rPr lang="en-US" dirty="0">
                <a:solidFill>
                  <a:schemeClr val="bg2"/>
                </a:solidFill>
              </a:rPr>
              <a:t>Deaf Camp (UAH</a:t>
            </a:r>
            <a:r>
              <a:rPr lang="en-US" dirty="0" smtClean="0">
                <a:solidFill>
                  <a:schemeClr val="bg2"/>
                </a:solidFill>
              </a:rPr>
              <a:t>)</a:t>
            </a:r>
          </a:p>
          <a:p>
            <a:pPr lvl="2"/>
            <a:r>
              <a:rPr lang="en-US" dirty="0" smtClean="0">
                <a:solidFill>
                  <a:schemeClr val="bg2"/>
                </a:solidFill>
              </a:rPr>
              <a:t>Visually Impaired (UAH – 2019)</a:t>
            </a:r>
            <a:endParaRPr lang="en-US" dirty="0">
              <a:solidFill>
                <a:schemeClr val="bg2"/>
              </a:solidFill>
            </a:endParaRPr>
          </a:p>
          <a:p>
            <a:pPr lvl="2"/>
            <a:r>
              <a:rPr lang="en-US" dirty="0">
                <a:solidFill>
                  <a:schemeClr val="bg2"/>
                </a:solidFill>
              </a:rPr>
              <a:t>Spanish </a:t>
            </a:r>
            <a:r>
              <a:rPr lang="en-US" dirty="0" smtClean="0">
                <a:solidFill>
                  <a:schemeClr val="bg1"/>
                </a:solidFill>
              </a:rPr>
              <a:t>Language (in Puerto Rico)</a:t>
            </a:r>
            <a:endParaRPr lang="en-US" dirty="0">
              <a:solidFill>
                <a:schemeClr val="bg1"/>
              </a:solidFill>
            </a:endParaRPr>
          </a:p>
          <a:p>
            <a:pPr lvl="2"/>
            <a:endParaRPr lang="en-US" dirty="0"/>
          </a:p>
        </p:txBody>
      </p:sp>
    </p:spTree>
    <p:extLst>
      <p:ext uri="{BB962C8B-B14F-4D97-AF65-F5344CB8AC3E}">
        <p14:creationId xmlns:p14="http://schemas.microsoft.com/office/powerpoint/2010/main" xmlns="" val="903686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10999" y="243225"/>
            <a:ext cx="7766936" cy="1253066"/>
          </a:xfrm>
        </p:spPr>
        <p:txBody>
          <a:bodyPr/>
          <a:lstStyle/>
          <a:p>
            <a:pPr algn="l"/>
            <a:r>
              <a:rPr lang="en-US" sz="6000" dirty="0">
                <a:solidFill>
                  <a:schemeClr val="bg1"/>
                </a:solidFill>
              </a:rPr>
              <a:t>GenCyber Goals</a:t>
            </a:r>
          </a:p>
        </p:txBody>
      </p:sp>
      <p:sp>
        <p:nvSpPr>
          <p:cNvPr id="9" name="Content Placeholder 8"/>
          <p:cNvSpPr>
            <a:spLocks noGrp="1"/>
          </p:cNvSpPr>
          <p:nvPr>
            <p:ph idx="10"/>
          </p:nvPr>
        </p:nvSpPr>
        <p:spPr>
          <a:xfrm>
            <a:off x="210999" y="2193181"/>
            <a:ext cx="9033164" cy="3796557"/>
          </a:xfrm>
        </p:spPr>
        <p:txBody>
          <a:bodyPr/>
          <a:lstStyle/>
          <a:p>
            <a:pPr marL="457200" indent="-457200" algn="l">
              <a:buFont typeface="Wingdings" panose="05000000000000000000" pitchFamily="2" charset="2"/>
              <a:buChar char="Ø"/>
            </a:pPr>
            <a:r>
              <a:rPr lang="en-US" sz="3200" dirty="0">
                <a:solidFill>
                  <a:schemeClr val="bg1"/>
                </a:solidFill>
              </a:rPr>
              <a:t>Help </a:t>
            </a:r>
            <a:r>
              <a:rPr lang="en-US" sz="3200" dirty="0" smtClean="0">
                <a:solidFill>
                  <a:schemeClr val="bg1"/>
                </a:solidFill>
              </a:rPr>
              <a:t>students </a:t>
            </a:r>
            <a:r>
              <a:rPr lang="en-US" sz="3200" dirty="0">
                <a:solidFill>
                  <a:schemeClr val="bg1"/>
                </a:solidFill>
              </a:rPr>
              <a:t>understand correct and safe on-line </a:t>
            </a:r>
            <a:r>
              <a:rPr lang="en-US" sz="3200" dirty="0" smtClean="0">
                <a:solidFill>
                  <a:schemeClr val="bg1"/>
                </a:solidFill>
              </a:rPr>
              <a:t>behavior</a:t>
            </a:r>
          </a:p>
          <a:p>
            <a:pPr marL="457200" indent="-457200" algn="l">
              <a:buFont typeface="Wingdings" panose="05000000000000000000" pitchFamily="2" charset="2"/>
              <a:buChar char="Ø"/>
            </a:pPr>
            <a:endParaRPr lang="en-US" sz="3200" dirty="0">
              <a:solidFill>
                <a:schemeClr val="bg1"/>
              </a:solidFill>
            </a:endParaRPr>
          </a:p>
          <a:p>
            <a:pPr marL="457200" indent="-457200" algn="l">
              <a:buFont typeface="Wingdings" panose="05000000000000000000" pitchFamily="2" charset="2"/>
              <a:buChar char="Ø"/>
            </a:pPr>
            <a:r>
              <a:rPr lang="en-US" sz="3200" dirty="0">
                <a:solidFill>
                  <a:schemeClr val="bg1"/>
                </a:solidFill>
              </a:rPr>
              <a:t>Increase interest in cybersecurity and diversity in cybersecurity workforce of the </a:t>
            </a:r>
            <a:r>
              <a:rPr lang="en-US" sz="3200" dirty="0" smtClean="0">
                <a:solidFill>
                  <a:schemeClr val="bg1"/>
                </a:solidFill>
              </a:rPr>
              <a:t>nation</a:t>
            </a:r>
          </a:p>
          <a:p>
            <a:pPr marL="457200" indent="-457200" algn="l">
              <a:buFont typeface="Wingdings" panose="05000000000000000000" pitchFamily="2" charset="2"/>
              <a:buChar char="Ø"/>
            </a:pPr>
            <a:endParaRPr lang="en-US" sz="3200" dirty="0">
              <a:solidFill>
                <a:schemeClr val="bg1"/>
              </a:solidFill>
            </a:endParaRPr>
          </a:p>
          <a:p>
            <a:pPr marL="457200" indent="-457200" algn="l">
              <a:buFont typeface="Wingdings" panose="05000000000000000000" pitchFamily="2" charset="2"/>
              <a:buChar char="Ø"/>
            </a:pPr>
            <a:r>
              <a:rPr lang="en-US" sz="3200" dirty="0">
                <a:solidFill>
                  <a:schemeClr val="bg1"/>
                </a:solidFill>
              </a:rPr>
              <a:t>Improve teaching methods for delivering cybersecurity content in K-12 curricula</a:t>
            </a:r>
          </a:p>
          <a:p>
            <a:pPr marL="171450" indent="-171450">
              <a:buFont typeface="Wingdings" panose="05000000000000000000" pitchFamily="2" charset="2"/>
              <a:buChar char="Ø"/>
            </a:pPr>
            <a:endParaRPr lang="en-US" dirty="0"/>
          </a:p>
        </p:txBody>
      </p:sp>
      <p:pic>
        <p:nvPicPr>
          <p:cNvPr id="4" name="Picture 3">
            <a:extLst>
              <a:ext uri="{FF2B5EF4-FFF2-40B4-BE49-F238E27FC236}">
                <a16:creationId xmlns:a16="http://schemas.microsoft.com/office/drawing/2014/main" xmlns="" id="{C709773D-6CF6-5242-8EAC-7ECBD7E6FFA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44163" y="2852764"/>
            <a:ext cx="2495328" cy="1588122"/>
          </a:xfrm>
          <a:prstGeom prst="rect">
            <a:avLst/>
          </a:prstGeom>
        </p:spPr>
      </p:pic>
      <p:pic>
        <p:nvPicPr>
          <p:cNvPr id="5" name="Picture 4">
            <a:extLst>
              <a:ext uri="{FF2B5EF4-FFF2-40B4-BE49-F238E27FC236}">
                <a16:creationId xmlns:a16="http://schemas.microsoft.com/office/drawing/2014/main" xmlns="" id="{429ED9A6-B514-424F-90DD-D1AC7D99597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533366" y="5100469"/>
            <a:ext cx="1548852" cy="1548852"/>
          </a:xfrm>
          <a:prstGeom prst="rect">
            <a:avLst/>
          </a:prstGeom>
        </p:spPr>
      </p:pic>
      <p:pic>
        <p:nvPicPr>
          <p:cNvPr id="6" name="Picture 5">
            <a:extLst>
              <a:ext uri="{FF2B5EF4-FFF2-40B4-BE49-F238E27FC236}">
                <a16:creationId xmlns:a16="http://schemas.microsoft.com/office/drawing/2014/main" xmlns="" id="{F61982DE-5EC3-9746-8391-EBC9E9016D0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381456" y="4931025"/>
            <a:ext cx="1645901" cy="1645901"/>
          </a:xfrm>
          <a:prstGeom prst="rect">
            <a:avLst/>
          </a:prstGeom>
        </p:spPr>
      </p:pic>
    </p:spTree>
    <p:extLst>
      <p:ext uri="{BB962C8B-B14F-4D97-AF65-F5344CB8AC3E}">
        <p14:creationId xmlns:p14="http://schemas.microsoft.com/office/powerpoint/2010/main" xmlns="" val="66910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centrating at iuo.PNG"/>
          <p:cNvPicPr>
            <a:picLocks noChangeAspect="1"/>
          </p:cNvPicPr>
          <p:nvPr/>
        </p:nvPicPr>
        <p:blipFill>
          <a:blip r:embed="rId2" cstate="print"/>
          <a:stretch>
            <a:fillRect/>
          </a:stretch>
        </p:blipFill>
        <p:spPr>
          <a:xfrm>
            <a:off x="1140316" y="3453098"/>
            <a:ext cx="6142799" cy="3404902"/>
          </a:xfrm>
          <a:prstGeom prst="rect">
            <a:avLst/>
          </a:prstGeom>
        </p:spPr>
      </p:pic>
      <p:pic>
        <p:nvPicPr>
          <p:cNvPr id="7" name="Picture 6" descr="roboys at iup.PNG"/>
          <p:cNvPicPr>
            <a:picLocks noChangeAspect="1"/>
          </p:cNvPicPr>
          <p:nvPr/>
        </p:nvPicPr>
        <p:blipFill>
          <a:blip r:embed="rId3" cstate="print"/>
          <a:stretch>
            <a:fillRect/>
          </a:stretch>
        </p:blipFill>
        <p:spPr>
          <a:xfrm>
            <a:off x="307385" y="273255"/>
            <a:ext cx="6058746" cy="3038899"/>
          </a:xfrm>
          <a:prstGeom prst="rect">
            <a:avLst/>
          </a:prstGeom>
        </p:spPr>
      </p:pic>
      <p:pic>
        <p:nvPicPr>
          <p:cNvPr id="8" name="Picture 7" descr="kids on keyboards at iup.PNG"/>
          <p:cNvPicPr>
            <a:picLocks noChangeAspect="1"/>
          </p:cNvPicPr>
          <p:nvPr/>
        </p:nvPicPr>
        <p:blipFill>
          <a:blip r:embed="rId4" cstate="print"/>
          <a:stretch>
            <a:fillRect/>
          </a:stretch>
        </p:blipFill>
        <p:spPr>
          <a:xfrm>
            <a:off x="6076096" y="777077"/>
            <a:ext cx="6115904" cy="3057952"/>
          </a:xfrm>
          <a:prstGeom prst="rect">
            <a:avLst/>
          </a:prstGeom>
        </p:spPr>
      </p:pic>
      <p:pic>
        <p:nvPicPr>
          <p:cNvPr id="6" name="Picture 5" descr="iup pic 2.jpg"/>
          <p:cNvPicPr>
            <a:picLocks noChangeAspect="1"/>
          </p:cNvPicPr>
          <p:nvPr/>
        </p:nvPicPr>
        <p:blipFill>
          <a:blip r:embed="rId5" cstate="print"/>
          <a:stretch>
            <a:fillRect/>
          </a:stretch>
        </p:blipFill>
        <p:spPr>
          <a:xfrm>
            <a:off x="7818270" y="3953125"/>
            <a:ext cx="4075966" cy="27123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900E1B-6A52-7049-A5AC-1A23C4C5ED88}"/>
              </a:ext>
            </a:extLst>
          </p:cNvPr>
          <p:cNvSpPr>
            <a:spLocks noGrp="1"/>
          </p:cNvSpPr>
          <p:nvPr>
            <p:ph type="ctrTitle"/>
          </p:nvPr>
        </p:nvSpPr>
        <p:spPr>
          <a:xfrm>
            <a:off x="394803" y="1703723"/>
            <a:ext cx="7759043" cy="3413527"/>
          </a:xfrm>
        </p:spPr>
        <p:txBody>
          <a:bodyPr/>
          <a:lstStyle/>
          <a:p>
            <a:pPr algn="ctr"/>
            <a:r>
              <a:rPr lang="en-US" sz="4800" dirty="0">
                <a:solidFill>
                  <a:schemeClr val="bg1"/>
                </a:solidFill>
              </a:rPr>
              <a:t>National Initiatives in Cyber Workforce </a:t>
            </a:r>
            <a:r>
              <a:rPr lang="en-US" sz="4800" dirty="0" smtClean="0">
                <a:solidFill>
                  <a:schemeClr val="bg1"/>
                </a:solidFill>
              </a:rPr>
              <a:t>Development</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and Cyber Career Opportunities</a:t>
            </a:r>
            <a:endParaRPr lang="en-US" dirty="0">
              <a:solidFill>
                <a:schemeClr val="bg1"/>
              </a:solidFill>
            </a:endParaRPr>
          </a:p>
        </p:txBody>
      </p:sp>
      <p:sp>
        <p:nvSpPr>
          <p:cNvPr id="3" name="Subtitle 2">
            <a:extLst>
              <a:ext uri="{FF2B5EF4-FFF2-40B4-BE49-F238E27FC236}">
                <a16:creationId xmlns:a16="http://schemas.microsoft.com/office/drawing/2014/main" xmlns="" id="{A3EE578D-B202-C74F-9BB5-44466D9FF2CE}"/>
              </a:ext>
            </a:extLst>
          </p:cNvPr>
          <p:cNvSpPr>
            <a:spLocks noGrp="1"/>
          </p:cNvSpPr>
          <p:nvPr>
            <p:ph type="subTitle" idx="1"/>
          </p:nvPr>
        </p:nvSpPr>
        <p:spPr>
          <a:xfrm>
            <a:off x="3805019" y="4975972"/>
            <a:ext cx="8082181" cy="1568263"/>
          </a:xfrm>
        </p:spPr>
        <p:txBody>
          <a:bodyPr>
            <a:normAutofit/>
          </a:bodyPr>
          <a:lstStyle/>
          <a:p>
            <a:r>
              <a:rPr lang="en-US" b="1" dirty="0"/>
              <a:t>Brian Gouker</a:t>
            </a:r>
          </a:p>
          <a:p>
            <a:r>
              <a:rPr lang="en-US" b="1" dirty="0"/>
              <a:t>College of Cyber</a:t>
            </a:r>
          </a:p>
          <a:p>
            <a:r>
              <a:rPr lang="en-US" b="1" dirty="0"/>
              <a:t>National Security Agency</a:t>
            </a:r>
          </a:p>
        </p:txBody>
      </p:sp>
      <p:pic>
        <p:nvPicPr>
          <p:cNvPr id="4" name="Picture 3">
            <a:extLst>
              <a:ext uri="{FF2B5EF4-FFF2-40B4-BE49-F238E27FC236}">
                <a16:creationId xmlns:a16="http://schemas.microsoft.com/office/drawing/2014/main" xmlns="" id="{E5AC0F35-B11A-864B-BA31-D4B6A97225BB}"/>
              </a:ext>
            </a:extLst>
          </p:cNvPr>
          <p:cNvPicPr>
            <a:picLocks noChangeAspect="1"/>
          </p:cNvPicPr>
          <p:nvPr/>
        </p:nvPicPr>
        <p:blipFill>
          <a:blip r:embed="rId2" cstate="print"/>
          <a:stretch>
            <a:fillRect/>
          </a:stretch>
        </p:blipFill>
        <p:spPr>
          <a:xfrm>
            <a:off x="9796187" y="2319622"/>
            <a:ext cx="1947577" cy="1947577"/>
          </a:xfrm>
          <a:prstGeom prst="rect">
            <a:avLst/>
          </a:prstGeom>
        </p:spPr>
      </p:pic>
    </p:spTree>
    <p:extLst>
      <p:ext uri="{BB962C8B-B14F-4D97-AF65-F5344CB8AC3E}">
        <p14:creationId xmlns:p14="http://schemas.microsoft.com/office/powerpoint/2010/main" xmlns="" val="1910230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19 GenCyber Final Activity 4"/>
          <p:cNvPicPr>
            <a:picLocks noChangeAspect="1" noChangeArrowheads="1"/>
          </p:cNvPicPr>
          <p:nvPr/>
        </p:nvPicPr>
        <p:blipFill>
          <a:blip r:embed="rId2" cstate="print"/>
          <a:srcRect/>
          <a:stretch>
            <a:fillRect/>
          </a:stretch>
        </p:blipFill>
        <p:spPr bwMode="auto">
          <a:xfrm>
            <a:off x="454832" y="257693"/>
            <a:ext cx="4177145" cy="2784763"/>
          </a:xfrm>
          <a:prstGeom prst="rect">
            <a:avLst/>
          </a:prstGeom>
          <a:noFill/>
        </p:spPr>
      </p:pic>
      <p:pic>
        <p:nvPicPr>
          <p:cNvPr id="1028" name="Picture 4" descr="Camp PI Dr. Waleed Farag, Camp Co-PI Dr. Raj Ezekiel, and Guest Speaker Mr. Tommy Chin"/>
          <p:cNvPicPr>
            <a:picLocks noChangeAspect="1" noChangeArrowheads="1"/>
          </p:cNvPicPr>
          <p:nvPr/>
        </p:nvPicPr>
        <p:blipFill>
          <a:blip r:embed="rId3" cstate="print"/>
          <a:srcRect/>
          <a:stretch>
            <a:fillRect/>
          </a:stretch>
        </p:blipFill>
        <p:spPr bwMode="auto">
          <a:xfrm>
            <a:off x="8002789" y="540326"/>
            <a:ext cx="3728258" cy="2485505"/>
          </a:xfrm>
          <a:prstGeom prst="rect">
            <a:avLst/>
          </a:prstGeom>
          <a:noFill/>
        </p:spPr>
      </p:pic>
      <p:pic>
        <p:nvPicPr>
          <p:cNvPr id="1030" name="Picture 6" descr="HS Robots Programming 10"/>
          <p:cNvPicPr>
            <a:picLocks noChangeAspect="1" noChangeArrowheads="1"/>
          </p:cNvPicPr>
          <p:nvPr/>
        </p:nvPicPr>
        <p:blipFill>
          <a:blip r:embed="rId4" cstate="print"/>
          <a:srcRect/>
          <a:stretch>
            <a:fillRect/>
          </a:stretch>
        </p:blipFill>
        <p:spPr bwMode="auto">
          <a:xfrm>
            <a:off x="604463" y="3616035"/>
            <a:ext cx="3591098" cy="2394065"/>
          </a:xfrm>
          <a:prstGeom prst="rect">
            <a:avLst/>
          </a:prstGeom>
          <a:noFill/>
        </p:spPr>
      </p:pic>
      <p:pic>
        <p:nvPicPr>
          <p:cNvPr id="1032" name="Picture 8" descr="MS Robots Programming 2"/>
          <p:cNvPicPr>
            <a:picLocks noChangeAspect="1" noChangeArrowheads="1"/>
          </p:cNvPicPr>
          <p:nvPr/>
        </p:nvPicPr>
        <p:blipFill>
          <a:blip r:embed="rId5" cstate="print"/>
          <a:srcRect/>
          <a:stretch>
            <a:fillRect/>
          </a:stretch>
        </p:blipFill>
        <p:spPr bwMode="auto">
          <a:xfrm>
            <a:off x="7952912" y="4089862"/>
            <a:ext cx="3653444" cy="2435629"/>
          </a:xfrm>
          <a:prstGeom prst="rect">
            <a:avLst/>
          </a:prstGeom>
          <a:noFill/>
        </p:spPr>
      </p:pic>
      <p:pic>
        <p:nvPicPr>
          <p:cNvPr id="1034" name="Picture 10" descr="2019 GenCyber Final Activity 1"/>
          <p:cNvPicPr>
            <a:picLocks noChangeAspect="1" noChangeArrowheads="1"/>
          </p:cNvPicPr>
          <p:nvPr/>
        </p:nvPicPr>
        <p:blipFill>
          <a:blip r:embed="rId6" cstate="print"/>
          <a:srcRect/>
          <a:stretch>
            <a:fillRect/>
          </a:stretch>
        </p:blipFill>
        <p:spPr bwMode="auto">
          <a:xfrm>
            <a:off x="3879677" y="2269374"/>
            <a:ext cx="3703320" cy="246888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erior.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4" name="Picture 3"/>
          <p:cNvPicPr>
            <a:picLocks noChangeAspect="1"/>
          </p:cNvPicPr>
          <p:nvPr/>
        </p:nvPicPr>
        <p:blipFill rotWithShape="1">
          <a:blip r:embed="rId4" cstate="print"/>
          <a:srcRect l="2548" t="1814" r="2293" b="25538"/>
          <a:stretch/>
        </p:blipFill>
        <p:spPr>
          <a:xfrm>
            <a:off x="847238" y="2767057"/>
            <a:ext cx="2146383" cy="2459261"/>
          </a:xfrm>
          <a:prstGeom prst="rect">
            <a:avLst/>
          </a:prstGeom>
        </p:spPr>
      </p:pic>
      <p:sp>
        <p:nvSpPr>
          <p:cNvPr id="8" name="TextBox 7"/>
          <p:cNvSpPr txBox="1"/>
          <p:nvPr/>
        </p:nvSpPr>
        <p:spPr>
          <a:xfrm>
            <a:off x="257422" y="367308"/>
            <a:ext cx="10747476" cy="1723549"/>
          </a:xfrm>
          <a:prstGeom prst="rect">
            <a:avLst/>
          </a:prstGeom>
          <a:noFill/>
        </p:spPr>
        <p:txBody>
          <a:bodyPr wrap="square" rtlCol="0">
            <a:spAutoFit/>
          </a:bodyPr>
          <a:lstStyle/>
          <a:p>
            <a:pPr algn="ctr"/>
            <a:r>
              <a:rPr lang="en-US" sz="3600" dirty="0" err="1">
                <a:latin typeface="Helvetica" panose="020B0604020202020204" pitchFamily="34" charset="0"/>
                <a:cs typeface="Helvetica" panose="020B0604020202020204" pitchFamily="34" charset="0"/>
              </a:rPr>
              <a:t>GenCyber</a:t>
            </a:r>
            <a:endParaRPr lang="en-US" sz="3600" dirty="0">
              <a:latin typeface="Helvetica" panose="020B0604020202020204" pitchFamily="34" charset="0"/>
              <a:cs typeface="Helvetica" panose="020B0604020202020204" pitchFamily="34" charset="0"/>
            </a:endParaRPr>
          </a:p>
          <a:p>
            <a:endParaRPr lang="en-US" sz="1400" dirty="0"/>
          </a:p>
          <a:p>
            <a:r>
              <a:rPr lang="en-US" sz="2800" dirty="0"/>
              <a:t>K-12 </a:t>
            </a:r>
            <a:r>
              <a:rPr lang="en-US" sz="2800" dirty="0" err="1"/>
              <a:t>C</a:t>
            </a:r>
            <a:r>
              <a:rPr lang="en-US" sz="2800" dirty="0" err="1" smtClean="0"/>
              <a:t>ybersecurity</a:t>
            </a:r>
            <a:r>
              <a:rPr lang="en-US" sz="2800" dirty="0" smtClean="0"/>
              <a:t> </a:t>
            </a:r>
            <a:r>
              <a:rPr lang="en-US" sz="2800" dirty="0"/>
              <a:t>Teacher / Student “Summer Camps”</a:t>
            </a:r>
          </a:p>
          <a:p>
            <a:endParaRPr lang="en-US" sz="2800" dirty="0"/>
          </a:p>
        </p:txBody>
      </p:sp>
      <p:sp>
        <p:nvSpPr>
          <p:cNvPr id="6" name="TextBox 5"/>
          <p:cNvSpPr txBox="1"/>
          <p:nvPr/>
        </p:nvSpPr>
        <p:spPr>
          <a:xfrm>
            <a:off x="3358925" y="1859667"/>
            <a:ext cx="7067277" cy="2246769"/>
          </a:xfrm>
          <a:prstGeom prst="rect">
            <a:avLst/>
          </a:prstGeom>
          <a:noFill/>
        </p:spPr>
        <p:txBody>
          <a:bodyPr wrap="square" rtlCol="0">
            <a:spAutoFit/>
          </a:bodyPr>
          <a:lstStyle/>
          <a:p>
            <a:pPr marL="800100" lvl="1" indent="-342900">
              <a:spcAft>
                <a:spcPts val="600"/>
              </a:spcAft>
              <a:buFont typeface="Wingdings" panose="05000000000000000000" pitchFamily="2" charset="2"/>
              <a:buChar char="§"/>
            </a:pPr>
            <a:r>
              <a:rPr lang="en-US" sz="2400" dirty="0"/>
              <a:t>Increase diversity </a:t>
            </a:r>
          </a:p>
          <a:p>
            <a:pPr marL="800100" lvl="1" indent="-342900">
              <a:spcAft>
                <a:spcPts val="600"/>
              </a:spcAft>
              <a:buFont typeface="Wingdings" panose="05000000000000000000" pitchFamily="2" charset="2"/>
              <a:buChar char="§"/>
            </a:pPr>
            <a:r>
              <a:rPr lang="en-US" sz="2400" dirty="0"/>
              <a:t>Inspire interest in cybersecurity careers </a:t>
            </a:r>
          </a:p>
          <a:p>
            <a:pPr marL="1257300" lvl="2" indent="-342900">
              <a:spcAft>
                <a:spcPts val="600"/>
              </a:spcAft>
              <a:buFont typeface="Wingdings" panose="05000000000000000000" pitchFamily="2" charset="2"/>
              <a:buChar char="§"/>
            </a:pPr>
            <a:r>
              <a:rPr lang="en-US" sz="2400" dirty="0"/>
              <a:t>Especially underrepresented youth</a:t>
            </a:r>
          </a:p>
          <a:p>
            <a:pPr marL="800100" lvl="1" indent="-342900">
              <a:spcAft>
                <a:spcPts val="600"/>
              </a:spcAft>
              <a:buFont typeface="Wingdings" panose="05000000000000000000" pitchFamily="2" charset="2"/>
              <a:buChar char="§"/>
            </a:pPr>
            <a:r>
              <a:rPr lang="en-US" sz="2400" dirty="0"/>
              <a:t>Teach ethics and safety online</a:t>
            </a:r>
          </a:p>
          <a:p>
            <a:pPr marL="800100" lvl="1" indent="-342900">
              <a:buFont typeface="Wingdings" panose="05000000000000000000" pitchFamily="2" charset="2"/>
              <a:buChar char="§"/>
            </a:pPr>
            <a:r>
              <a:rPr lang="en-US" sz="2400" dirty="0"/>
              <a:t>Improve K-12 teaching expertise &amp; methods</a:t>
            </a:r>
          </a:p>
        </p:txBody>
      </p:sp>
      <p:graphicFrame>
        <p:nvGraphicFramePr>
          <p:cNvPr id="7" name="Table 6"/>
          <p:cNvGraphicFramePr>
            <a:graphicFrameLocks noGrp="1"/>
          </p:cNvGraphicFramePr>
          <p:nvPr>
            <p:extLst>
              <p:ext uri="{D42A27DB-BD31-4B8C-83A1-F6EECF244321}">
                <p14:modId xmlns:p14="http://schemas.microsoft.com/office/powerpoint/2010/main" xmlns="" val="1675937881"/>
              </p:ext>
            </p:extLst>
          </p:nvPr>
        </p:nvGraphicFramePr>
        <p:xfrm>
          <a:off x="5479308" y="4211781"/>
          <a:ext cx="5672755" cy="1849120"/>
        </p:xfrm>
        <a:graphic>
          <a:graphicData uri="http://schemas.openxmlformats.org/drawingml/2006/table">
            <a:tbl>
              <a:tblPr firstRow="1" bandRow="1">
                <a:tableStyleId>{5C22544A-7EE6-4342-B048-85BDC9FD1C3A}</a:tableStyleId>
              </a:tblPr>
              <a:tblGrid>
                <a:gridCol w="3880316">
                  <a:extLst>
                    <a:ext uri="{9D8B030D-6E8A-4147-A177-3AD203B41FA5}">
                      <a16:colId xmlns:a16="http://schemas.microsoft.com/office/drawing/2014/main" xmlns="" val="20000"/>
                    </a:ext>
                  </a:extLst>
                </a:gridCol>
                <a:gridCol w="918349">
                  <a:extLst>
                    <a:ext uri="{9D8B030D-6E8A-4147-A177-3AD203B41FA5}">
                      <a16:colId xmlns:a16="http://schemas.microsoft.com/office/drawing/2014/main" xmlns="" val="20001"/>
                    </a:ext>
                  </a:extLst>
                </a:gridCol>
                <a:gridCol w="874090">
                  <a:extLst>
                    <a:ext uri="{9D8B030D-6E8A-4147-A177-3AD203B41FA5}">
                      <a16:colId xmlns:a16="http://schemas.microsoft.com/office/drawing/2014/main" xmlns="" val="20002"/>
                    </a:ext>
                  </a:extLst>
                </a:gridCol>
              </a:tblGrid>
              <a:tr h="132471">
                <a:tc>
                  <a:txBody>
                    <a:bodyPr/>
                    <a:lstStyle/>
                    <a:p>
                      <a:endParaRPr lang="en-US" dirty="0"/>
                    </a:p>
                  </a:txBody>
                  <a:tcPr/>
                </a:tc>
                <a:tc>
                  <a:txBody>
                    <a:bodyPr/>
                    <a:lstStyle/>
                    <a:p>
                      <a:pPr algn="ctr"/>
                      <a:r>
                        <a:rPr lang="en-US" dirty="0"/>
                        <a:t>2014</a:t>
                      </a:r>
                    </a:p>
                  </a:txBody>
                  <a:tcPr/>
                </a:tc>
                <a:tc>
                  <a:txBody>
                    <a:bodyPr/>
                    <a:lstStyle/>
                    <a:p>
                      <a:pPr algn="ctr"/>
                      <a:r>
                        <a:rPr lang="en-US" dirty="0" smtClean="0"/>
                        <a:t>2018</a:t>
                      </a:r>
                      <a:endParaRPr lang="en-US" dirty="0"/>
                    </a:p>
                  </a:txBody>
                  <a:tcPr/>
                </a:tc>
                <a:extLst>
                  <a:ext uri="{0D108BD9-81ED-4DB2-BD59-A6C34878D82A}">
                    <a16:rowId xmlns:a16="http://schemas.microsoft.com/office/drawing/2014/main" xmlns="" val="10000"/>
                  </a:ext>
                </a:extLst>
              </a:tr>
              <a:tr h="370840">
                <a:tc>
                  <a:txBody>
                    <a:bodyPr/>
                    <a:lstStyle/>
                    <a:p>
                      <a:r>
                        <a:rPr lang="en-US" dirty="0"/>
                        <a:t>Teachers Participating</a:t>
                      </a:r>
                    </a:p>
                  </a:txBody>
                  <a:tcPr/>
                </a:tc>
                <a:tc>
                  <a:txBody>
                    <a:bodyPr/>
                    <a:lstStyle/>
                    <a:p>
                      <a:pPr algn="r"/>
                      <a:r>
                        <a:rPr lang="en-US" dirty="0"/>
                        <a:t>25</a:t>
                      </a:r>
                    </a:p>
                  </a:txBody>
                  <a:tcPr/>
                </a:tc>
                <a:tc>
                  <a:txBody>
                    <a:bodyPr/>
                    <a:lstStyle/>
                    <a:p>
                      <a:pPr algn="r"/>
                      <a:r>
                        <a:rPr lang="en-US" dirty="0" smtClean="0"/>
                        <a:t>&gt;1000</a:t>
                      </a:r>
                      <a:endParaRPr lang="en-US" dirty="0"/>
                    </a:p>
                  </a:txBody>
                  <a:tcPr/>
                </a:tc>
                <a:extLst>
                  <a:ext uri="{0D108BD9-81ED-4DB2-BD59-A6C34878D82A}">
                    <a16:rowId xmlns:a16="http://schemas.microsoft.com/office/drawing/2014/main" xmlns="" val="10001"/>
                  </a:ext>
                </a:extLst>
              </a:tr>
              <a:tr h="370840">
                <a:tc>
                  <a:txBody>
                    <a:bodyPr/>
                    <a:lstStyle/>
                    <a:p>
                      <a:r>
                        <a:rPr lang="en-US" dirty="0"/>
                        <a:t>Students Participating</a:t>
                      </a:r>
                    </a:p>
                  </a:txBody>
                  <a:tcPr/>
                </a:tc>
                <a:tc>
                  <a:txBody>
                    <a:bodyPr/>
                    <a:lstStyle/>
                    <a:p>
                      <a:pPr algn="r"/>
                      <a:r>
                        <a:rPr lang="en-US" dirty="0"/>
                        <a:t>256</a:t>
                      </a:r>
                    </a:p>
                  </a:txBody>
                  <a:tcPr/>
                </a:tc>
                <a:tc>
                  <a:txBody>
                    <a:bodyPr/>
                    <a:lstStyle/>
                    <a:p>
                      <a:pPr algn="r"/>
                      <a:r>
                        <a:rPr lang="en-US" dirty="0"/>
                        <a:t>&gt;</a:t>
                      </a:r>
                      <a:r>
                        <a:rPr lang="en-US" dirty="0" smtClean="0"/>
                        <a:t>3,750</a:t>
                      </a:r>
                      <a:endParaRPr lang="en-US" dirty="0"/>
                    </a:p>
                  </a:txBody>
                  <a:tcPr/>
                </a:tc>
                <a:extLst>
                  <a:ext uri="{0D108BD9-81ED-4DB2-BD59-A6C34878D82A}">
                    <a16:rowId xmlns:a16="http://schemas.microsoft.com/office/drawing/2014/main" xmlns="" val="10002"/>
                  </a:ext>
                </a:extLst>
              </a:tr>
              <a:tr h="370840">
                <a:tc>
                  <a:txBody>
                    <a:bodyPr/>
                    <a:lstStyle/>
                    <a:p>
                      <a:r>
                        <a:rPr lang="en-US" dirty="0"/>
                        <a:t>Number of Camps</a:t>
                      </a:r>
                    </a:p>
                  </a:txBody>
                  <a:tcPr/>
                </a:tc>
                <a:tc>
                  <a:txBody>
                    <a:bodyPr/>
                    <a:lstStyle/>
                    <a:p>
                      <a:pPr algn="r"/>
                      <a:r>
                        <a:rPr lang="en-US" dirty="0"/>
                        <a:t>8</a:t>
                      </a:r>
                    </a:p>
                  </a:txBody>
                  <a:tcPr/>
                </a:tc>
                <a:tc>
                  <a:txBody>
                    <a:bodyPr/>
                    <a:lstStyle/>
                    <a:p>
                      <a:pPr algn="r"/>
                      <a:r>
                        <a:rPr lang="en-US" dirty="0" smtClean="0"/>
                        <a:t>150</a:t>
                      </a:r>
                      <a:endParaRPr lang="en-US" dirty="0"/>
                    </a:p>
                  </a:txBody>
                  <a:tcPr/>
                </a:tc>
                <a:extLst>
                  <a:ext uri="{0D108BD9-81ED-4DB2-BD59-A6C34878D82A}">
                    <a16:rowId xmlns:a16="http://schemas.microsoft.com/office/drawing/2014/main" xmlns="" val="10003"/>
                  </a:ext>
                </a:extLst>
              </a:tr>
              <a:tr h="370840">
                <a:tc>
                  <a:txBody>
                    <a:bodyPr/>
                    <a:lstStyle/>
                    <a:p>
                      <a:r>
                        <a:rPr lang="en-US" dirty="0"/>
                        <a:t>Number of States with Camps</a:t>
                      </a:r>
                    </a:p>
                  </a:txBody>
                  <a:tcPr/>
                </a:tc>
                <a:tc>
                  <a:txBody>
                    <a:bodyPr/>
                    <a:lstStyle/>
                    <a:p>
                      <a:pPr algn="r"/>
                      <a:r>
                        <a:rPr lang="en-US" dirty="0"/>
                        <a:t>2</a:t>
                      </a:r>
                    </a:p>
                  </a:txBody>
                  <a:tcPr/>
                </a:tc>
                <a:tc>
                  <a:txBody>
                    <a:bodyPr/>
                    <a:lstStyle/>
                    <a:p>
                      <a:pPr algn="r"/>
                      <a:r>
                        <a:rPr lang="en-US" dirty="0" smtClean="0"/>
                        <a:t>43</a:t>
                      </a:r>
                      <a:endParaRPr lang="en-US" dirty="0"/>
                    </a:p>
                  </a:txBody>
                  <a:tcPr/>
                </a:tc>
                <a:extLst>
                  <a:ext uri="{0D108BD9-81ED-4DB2-BD59-A6C34878D82A}">
                    <a16:rowId xmlns:a16="http://schemas.microsoft.com/office/drawing/2014/main" xmlns="" val="10005"/>
                  </a:ext>
                </a:extLst>
              </a:tr>
            </a:tbl>
          </a:graphicData>
        </a:graphic>
      </p:graphicFrame>
      <p:pic>
        <p:nvPicPr>
          <p:cNvPr id="9" name="Picture 8"/>
          <p:cNvPicPr>
            <a:picLocks noChangeAspect="1"/>
          </p:cNvPicPr>
          <p:nvPr/>
        </p:nvPicPr>
        <p:blipFill>
          <a:blip r:embed="rId5" cstate="print"/>
          <a:stretch>
            <a:fillRect/>
          </a:stretch>
        </p:blipFill>
        <p:spPr>
          <a:xfrm>
            <a:off x="9095601" y="588245"/>
            <a:ext cx="1407807" cy="1419539"/>
          </a:xfrm>
          <a:prstGeom prst="rect">
            <a:avLst/>
          </a:prstGeom>
        </p:spPr>
      </p:pic>
      <p:pic>
        <p:nvPicPr>
          <p:cNvPr id="10" name="Picture 9"/>
          <p:cNvPicPr>
            <a:picLocks noChangeAspect="1"/>
          </p:cNvPicPr>
          <p:nvPr/>
        </p:nvPicPr>
        <p:blipFill>
          <a:blip r:embed="rId6" cstate="print"/>
          <a:stretch>
            <a:fillRect/>
          </a:stretch>
        </p:blipFill>
        <p:spPr>
          <a:xfrm>
            <a:off x="10634210" y="714851"/>
            <a:ext cx="1294084" cy="1294084"/>
          </a:xfrm>
          <a:prstGeom prst="rect">
            <a:avLst/>
          </a:prstGeom>
        </p:spPr>
      </p:pic>
    </p:spTree>
    <p:extLst>
      <p:ext uri="{BB962C8B-B14F-4D97-AF65-F5344CB8AC3E}">
        <p14:creationId xmlns:p14="http://schemas.microsoft.com/office/powerpoint/2010/main" xmlns="" val="2761117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mp map locator.PNG"/>
          <p:cNvPicPr>
            <a:picLocks noGrp="1" noChangeAspect="1"/>
          </p:cNvPicPr>
          <p:nvPr>
            <p:ph idx="1"/>
          </p:nvPr>
        </p:nvPicPr>
        <p:blipFill>
          <a:blip r:embed="rId2" cstate="print"/>
          <a:stretch>
            <a:fillRect/>
          </a:stretch>
        </p:blipFill>
        <p:spPr>
          <a:xfrm>
            <a:off x="1" y="-15192"/>
            <a:ext cx="12192000" cy="6955168"/>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98495" y="2862072"/>
            <a:ext cx="1828800" cy="24384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2955" y="2599542"/>
            <a:ext cx="1975640" cy="148173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5012" y="3912761"/>
            <a:ext cx="2936631" cy="195775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805637" y="2901796"/>
            <a:ext cx="2137055" cy="160279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695481" y="3703192"/>
            <a:ext cx="2000491" cy="200049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541396" y="2044690"/>
            <a:ext cx="1946031" cy="1946031"/>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631496" y="4095223"/>
            <a:ext cx="2413279" cy="1608460"/>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556793" y="1093582"/>
            <a:ext cx="2562686" cy="1711874"/>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55242" y="1103183"/>
            <a:ext cx="2163235" cy="1442156"/>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3463128" y="1082728"/>
            <a:ext cx="2549767" cy="1699845"/>
          </a:xfrm>
          <a:prstGeom prst="rect">
            <a:avLst/>
          </a:prstGeom>
        </p:spPr>
      </p:pic>
      <p:sp>
        <p:nvSpPr>
          <p:cNvPr id="14" name="TextBox 13"/>
          <p:cNvSpPr txBox="1"/>
          <p:nvPr/>
        </p:nvSpPr>
        <p:spPr>
          <a:xfrm>
            <a:off x="665018" y="443346"/>
            <a:ext cx="3352800" cy="400110"/>
          </a:xfrm>
          <a:prstGeom prst="rect">
            <a:avLst/>
          </a:prstGeom>
          <a:noFill/>
        </p:spPr>
        <p:txBody>
          <a:bodyPr wrap="square" rtlCol="0">
            <a:spAutoFit/>
          </a:bodyPr>
          <a:lstStyle/>
          <a:p>
            <a:r>
              <a:rPr lang="en-US" sz="2000" dirty="0">
                <a:solidFill>
                  <a:schemeClr val="bg1"/>
                </a:solidFill>
              </a:rPr>
              <a:t>COMMUTER CAMPS</a:t>
            </a:r>
          </a:p>
        </p:txBody>
      </p:sp>
      <p:sp>
        <p:nvSpPr>
          <p:cNvPr id="19" name="TextBox 18"/>
          <p:cNvSpPr txBox="1"/>
          <p:nvPr/>
        </p:nvSpPr>
        <p:spPr>
          <a:xfrm>
            <a:off x="3629891" y="235527"/>
            <a:ext cx="3352800" cy="400110"/>
          </a:xfrm>
          <a:prstGeom prst="rect">
            <a:avLst/>
          </a:prstGeom>
          <a:noFill/>
        </p:spPr>
        <p:txBody>
          <a:bodyPr wrap="square" rtlCol="0">
            <a:spAutoFit/>
          </a:bodyPr>
          <a:lstStyle/>
          <a:p>
            <a:r>
              <a:rPr lang="en-US" sz="2000" dirty="0">
                <a:solidFill>
                  <a:schemeClr val="bg1"/>
                </a:solidFill>
              </a:rPr>
              <a:t>RESIDENT CAMPS</a:t>
            </a:r>
          </a:p>
        </p:txBody>
      </p:sp>
      <p:sp>
        <p:nvSpPr>
          <p:cNvPr id="20" name="TextBox 19"/>
          <p:cNvSpPr txBox="1"/>
          <p:nvPr/>
        </p:nvSpPr>
        <p:spPr>
          <a:xfrm>
            <a:off x="5735782" y="498764"/>
            <a:ext cx="3352800" cy="400110"/>
          </a:xfrm>
          <a:prstGeom prst="rect">
            <a:avLst/>
          </a:prstGeom>
          <a:noFill/>
        </p:spPr>
        <p:txBody>
          <a:bodyPr wrap="square" rtlCol="0">
            <a:spAutoFit/>
          </a:bodyPr>
          <a:lstStyle/>
          <a:p>
            <a:r>
              <a:rPr lang="en-US" sz="2000" dirty="0">
                <a:solidFill>
                  <a:schemeClr val="bg1"/>
                </a:solidFill>
              </a:rPr>
              <a:t>TEACHER CAMPS</a:t>
            </a:r>
          </a:p>
        </p:txBody>
      </p:sp>
      <p:sp>
        <p:nvSpPr>
          <p:cNvPr id="21" name="TextBox 20"/>
          <p:cNvSpPr txBox="1"/>
          <p:nvPr/>
        </p:nvSpPr>
        <p:spPr>
          <a:xfrm>
            <a:off x="3976254" y="5818910"/>
            <a:ext cx="2272146" cy="400110"/>
          </a:xfrm>
          <a:prstGeom prst="rect">
            <a:avLst/>
          </a:prstGeom>
          <a:noFill/>
        </p:spPr>
        <p:txBody>
          <a:bodyPr wrap="square" rtlCol="0">
            <a:spAutoFit/>
          </a:bodyPr>
          <a:lstStyle/>
          <a:p>
            <a:r>
              <a:rPr lang="en-US" sz="2000" dirty="0">
                <a:solidFill>
                  <a:schemeClr val="bg1"/>
                </a:solidFill>
              </a:rPr>
              <a:t>SPECIAL CAMPS</a:t>
            </a:r>
          </a:p>
        </p:txBody>
      </p:sp>
    </p:spTree>
    <p:extLst>
      <p:ext uri="{BB962C8B-B14F-4D97-AF65-F5344CB8AC3E}">
        <p14:creationId xmlns:p14="http://schemas.microsoft.com/office/powerpoint/2010/main" xmlns="" val="164749604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1927" y="272680"/>
            <a:ext cx="10256874" cy="5632311"/>
          </a:xfrm>
          <a:prstGeom prst="rect">
            <a:avLst/>
          </a:prstGeom>
          <a:noFill/>
        </p:spPr>
        <p:txBody>
          <a:bodyPr wrap="square" rtlCol="0">
            <a:spAutoFit/>
          </a:bodyPr>
          <a:lstStyle/>
          <a:p>
            <a:r>
              <a:rPr lang="en-US" sz="3600" dirty="0">
                <a:solidFill>
                  <a:schemeClr val="bg1"/>
                </a:solidFill>
              </a:rPr>
              <a:t>Technical or </a:t>
            </a:r>
            <a:r>
              <a:rPr lang="en-US" sz="3600" dirty="0" smtClean="0">
                <a:solidFill>
                  <a:schemeClr val="bg1"/>
                </a:solidFill>
              </a:rPr>
              <a:t>not </a:t>
            </a:r>
            <a:r>
              <a:rPr lang="en-US" sz="3600" dirty="0">
                <a:solidFill>
                  <a:schemeClr val="bg1"/>
                </a:solidFill>
              </a:rPr>
              <a:t>…</a:t>
            </a:r>
          </a:p>
          <a:p>
            <a:endParaRPr lang="en-US" sz="3600" dirty="0">
              <a:solidFill>
                <a:schemeClr val="bg1"/>
              </a:solidFill>
            </a:endParaRPr>
          </a:p>
          <a:p>
            <a:r>
              <a:rPr lang="en-US" sz="3600" dirty="0">
                <a:solidFill>
                  <a:schemeClr val="bg1"/>
                </a:solidFill>
              </a:rPr>
              <a:t>Whether you are a STEM </a:t>
            </a:r>
            <a:r>
              <a:rPr lang="en-US" sz="3600" dirty="0" smtClean="0">
                <a:solidFill>
                  <a:schemeClr val="bg1"/>
                </a:solidFill>
              </a:rPr>
              <a:t>student </a:t>
            </a:r>
            <a:r>
              <a:rPr lang="en-US" sz="3600" dirty="0">
                <a:solidFill>
                  <a:schemeClr val="bg1"/>
                </a:solidFill>
              </a:rPr>
              <a:t>or not ..</a:t>
            </a:r>
          </a:p>
          <a:p>
            <a:endParaRPr lang="en-US" sz="3600" dirty="0">
              <a:solidFill>
                <a:schemeClr val="bg1"/>
              </a:solidFill>
            </a:endParaRPr>
          </a:p>
          <a:p>
            <a:r>
              <a:rPr lang="en-US" sz="3600" dirty="0">
                <a:solidFill>
                  <a:schemeClr val="bg1"/>
                </a:solidFill>
              </a:rPr>
              <a:t>Cyber (</a:t>
            </a:r>
            <a:r>
              <a:rPr lang="en-US" sz="3600" dirty="0" err="1">
                <a:solidFill>
                  <a:schemeClr val="bg1"/>
                </a:solidFill>
              </a:rPr>
              <a:t>cybersecurity</a:t>
            </a:r>
            <a:r>
              <a:rPr lang="en-US" sz="3600" dirty="0">
                <a:solidFill>
                  <a:schemeClr val="bg1"/>
                </a:solidFill>
              </a:rPr>
              <a:t>) can be applied to </a:t>
            </a:r>
          </a:p>
          <a:p>
            <a:r>
              <a:rPr lang="en-US" sz="3600" dirty="0" smtClean="0">
                <a:solidFill>
                  <a:schemeClr val="bg1"/>
                </a:solidFill>
              </a:rPr>
              <a:t>wide </a:t>
            </a:r>
            <a:r>
              <a:rPr lang="en-US" sz="3600" dirty="0">
                <a:solidFill>
                  <a:schemeClr val="bg1"/>
                </a:solidFill>
              </a:rPr>
              <a:t>variety of subjects and careers …</a:t>
            </a:r>
          </a:p>
          <a:p>
            <a:endParaRPr lang="en-US" sz="3600" dirty="0">
              <a:solidFill>
                <a:schemeClr val="bg1"/>
              </a:solidFill>
            </a:endParaRPr>
          </a:p>
          <a:p>
            <a:r>
              <a:rPr lang="en-US" sz="3600" dirty="0">
                <a:solidFill>
                  <a:schemeClr val="bg1"/>
                </a:solidFill>
              </a:rPr>
              <a:t>Ethics,  privacy, government,</a:t>
            </a:r>
          </a:p>
          <a:p>
            <a:r>
              <a:rPr lang="en-US" sz="3600" dirty="0">
                <a:solidFill>
                  <a:schemeClr val="bg1"/>
                </a:solidFill>
              </a:rPr>
              <a:t>Cyber bullying, law, medicine,</a:t>
            </a:r>
          </a:p>
          <a:p>
            <a:r>
              <a:rPr lang="en-US" sz="3600" dirty="0">
                <a:solidFill>
                  <a:schemeClr val="bg1"/>
                </a:solidFill>
              </a:rPr>
              <a:t>Business, banking, tech, </a:t>
            </a:r>
            <a:r>
              <a:rPr lang="en-US" sz="3600" dirty="0" smtClean="0">
                <a:solidFill>
                  <a:schemeClr val="bg1"/>
                </a:solidFill>
              </a:rPr>
              <a:t>…</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655749" y="1198613"/>
            <a:ext cx="10478415" cy="4663974"/>
          </a:xfrm>
        </p:spPr>
        <p:txBody>
          <a:bodyPr anchor="t"/>
          <a:lstStyle/>
          <a:p>
            <a:pPr marL="0" indent="0" algn="ctr">
              <a:buNone/>
            </a:pPr>
            <a:endParaRPr lang="en-US" dirty="0"/>
          </a:p>
          <a:p>
            <a:pPr marL="0" indent="0" algn="l">
              <a:buNone/>
            </a:pPr>
            <a:endParaRPr lang="en-US" dirty="0"/>
          </a:p>
          <a:p>
            <a:pPr marL="0" indent="0" algn="ctr">
              <a:buNone/>
            </a:pPr>
            <a:endParaRPr lang="en-US" dirty="0"/>
          </a:p>
          <a:p>
            <a:pPr marL="0" indent="0" algn="l">
              <a:buNone/>
            </a:pPr>
            <a:r>
              <a:rPr lang="en-US" sz="4800" dirty="0">
                <a:solidFill>
                  <a:schemeClr val="bg1"/>
                </a:solidFill>
              </a:rPr>
              <a:t>www.gen-cyber.com</a:t>
            </a:r>
          </a:p>
          <a:p>
            <a:pPr marL="0" indent="0" algn="l">
              <a:buNone/>
            </a:pPr>
            <a:r>
              <a:rPr lang="en-US" sz="4800" dirty="0">
                <a:solidFill>
                  <a:schemeClr val="bg1"/>
                </a:solidFill>
              </a:rPr>
              <a:t>www.gen-cyber.com/camps</a:t>
            </a:r>
          </a:p>
        </p:txBody>
      </p:sp>
      <p:pic>
        <p:nvPicPr>
          <p:cNvPr id="4" name="Picture 3">
            <a:extLst>
              <a:ext uri="{FF2B5EF4-FFF2-40B4-BE49-F238E27FC236}">
                <a16:creationId xmlns:a16="http://schemas.microsoft.com/office/drawing/2014/main" xmlns="" id="{D8334E91-D09D-024A-B4AE-E231A1BD0DD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96672" y="404552"/>
            <a:ext cx="2495328" cy="1588122"/>
          </a:xfrm>
          <a:prstGeom prst="rect">
            <a:avLst/>
          </a:prstGeom>
        </p:spPr>
      </p:pic>
      <p:pic>
        <p:nvPicPr>
          <p:cNvPr id="5" name="Picture 4">
            <a:extLst>
              <a:ext uri="{FF2B5EF4-FFF2-40B4-BE49-F238E27FC236}">
                <a16:creationId xmlns:a16="http://schemas.microsoft.com/office/drawing/2014/main" xmlns="" id="{CF460ED8-DF27-1C4E-835A-902C7B519EA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5749" y="6040359"/>
            <a:ext cx="768826" cy="768826"/>
          </a:xfrm>
          <a:prstGeom prst="rect">
            <a:avLst/>
          </a:prstGeom>
        </p:spPr>
      </p:pic>
      <p:pic>
        <p:nvPicPr>
          <p:cNvPr id="6" name="Picture 5">
            <a:extLst>
              <a:ext uri="{FF2B5EF4-FFF2-40B4-BE49-F238E27FC236}">
                <a16:creationId xmlns:a16="http://schemas.microsoft.com/office/drawing/2014/main" xmlns="" id="{74FD1F3A-EFA3-6C49-BE7D-539221B2912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26669" y="5989738"/>
            <a:ext cx="868261" cy="868261"/>
          </a:xfrm>
          <a:prstGeom prst="rect">
            <a:avLst/>
          </a:prstGeom>
        </p:spPr>
      </p:pic>
    </p:spTree>
    <p:extLst>
      <p:ext uri="{BB962C8B-B14F-4D97-AF65-F5344CB8AC3E}">
        <p14:creationId xmlns:p14="http://schemas.microsoft.com/office/powerpoint/2010/main" xmlns="" val="3291264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1971" y="543091"/>
            <a:ext cx="10570029" cy="1358446"/>
          </a:xfrm>
        </p:spPr>
        <p:txBody>
          <a:bodyPr>
            <a:normAutofit fontScale="92500" lnSpcReduction="20000"/>
          </a:bodyPr>
          <a:lstStyle/>
          <a:p>
            <a:r>
              <a:rPr lang="en-US" sz="4800" dirty="0" smtClean="0">
                <a:solidFill>
                  <a:schemeClr val="bg1"/>
                </a:solidFill>
              </a:rPr>
              <a:t>Forgive your enemies,</a:t>
            </a:r>
          </a:p>
          <a:p>
            <a:pPr marL="457200" lvl="1" indent="0">
              <a:buNone/>
            </a:pPr>
            <a:r>
              <a:rPr lang="en-US" sz="4400" dirty="0">
                <a:solidFill>
                  <a:schemeClr val="bg1"/>
                </a:solidFill>
              </a:rPr>
              <a:t>b</a:t>
            </a:r>
            <a:r>
              <a:rPr lang="en-US" sz="4400" dirty="0" smtClean="0">
                <a:solidFill>
                  <a:schemeClr val="bg1"/>
                </a:solidFill>
              </a:rPr>
              <a:t>ut remember their names</a:t>
            </a:r>
            <a:endParaRPr lang="en-US" sz="4400" dirty="0">
              <a:solidFill>
                <a:schemeClr val="bg1"/>
              </a:solidFill>
            </a:endParaRPr>
          </a:p>
        </p:txBody>
      </p:sp>
      <p:sp>
        <p:nvSpPr>
          <p:cNvPr id="4" name="TextBox 3"/>
          <p:cNvSpPr txBox="1"/>
          <p:nvPr/>
        </p:nvSpPr>
        <p:spPr>
          <a:xfrm>
            <a:off x="0" y="4437599"/>
            <a:ext cx="9493330" cy="923330"/>
          </a:xfrm>
          <a:prstGeom prst="rect">
            <a:avLst/>
          </a:prstGeom>
          <a:noFill/>
        </p:spPr>
        <p:txBody>
          <a:bodyPr wrap="square" rtlCol="0">
            <a:spAutoFit/>
          </a:bodyPr>
          <a:lstStyle/>
          <a:p>
            <a:r>
              <a:rPr lang="en-US" sz="5400" dirty="0" smtClean="0"/>
              <a:t>- </a:t>
            </a:r>
            <a:r>
              <a:rPr lang="en-US" sz="3600" dirty="0" smtClean="0">
                <a:solidFill>
                  <a:schemeClr val="bg1"/>
                </a:solidFill>
              </a:rPr>
              <a:t>President John F Kennedy</a:t>
            </a:r>
            <a:endParaRPr lang="en-US" sz="3600" dirty="0">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512730" y="3515864"/>
            <a:ext cx="2857500" cy="2733675"/>
          </a:xfrm>
          <a:prstGeom prst="rect">
            <a:avLst/>
          </a:prstGeom>
        </p:spPr>
      </p:pic>
      <p:sp>
        <p:nvSpPr>
          <p:cNvPr id="5" name="TextBox 4"/>
          <p:cNvSpPr txBox="1"/>
          <p:nvPr/>
        </p:nvSpPr>
        <p:spPr>
          <a:xfrm>
            <a:off x="237905" y="2357039"/>
            <a:ext cx="8409214" cy="1200329"/>
          </a:xfrm>
          <a:prstGeom prst="rect">
            <a:avLst/>
          </a:prstGeom>
          <a:noFill/>
        </p:spPr>
        <p:txBody>
          <a:bodyPr wrap="square" rtlCol="0">
            <a:spAutoFit/>
          </a:bodyPr>
          <a:lstStyle/>
          <a:p>
            <a:r>
              <a:rPr lang="en-US" sz="3600" dirty="0" smtClean="0">
                <a:solidFill>
                  <a:schemeClr val="bg1"/>
                </a:solidFill>
              </a:rPr>
              <a:t>The pay is good and I can walk to </a:t>
            </a:r>
            <a:r>
              <a:rPr lang="en-US" sz="3600" dirty="0" smtClean="0">
                <a:solidFill>
                  <a:schemeClr val="bg1"/>
                </a:solidFill>
              </a:rPr>
              <a:t>work…</a:t>
            </a:r>
            <a:endParaRPr lang="en-US" sz="3600" dirty="0">
              <a:solidFill>
                <a:schemeClr val="bg1"/>
              </a:solidFill>
            </a:endParaRPr>
          </a:p>
        </p:txBody>
      </p:sp>
    </p:spTree>
    <p:extLst>
      <p:ext uri="{BB962C8B-B14F-4D97-AF65-F5344CB8AC3E}">
        <p14:creationId xmlns:p14="http://schemas.microsoft.com/office/powerpoint/2010/main" xmlns="" val="25792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41" y="509334"/>
            <a:ext cx="9586391" cy="3970318"/>
          </a:xfrm>
          <a:prstGeom prst="rect">
            <a:avLst/>
          </a:prstGeom>
          <a:noFill/>
        </p:spPr>
        <p:txBody>
          <a:bodyPr wrap="square" rtlCol="0">
            <a:spAutoFit/>
          </a:bodyPr>
          <a:lstStyle/>
          <a:p>
            <a:pPr defTabSz="457200"/>
            <a:endParaRPr lang="en-US" sz="3600" dirty="0">
              <a:solidFill>
                <a:prstClr val="white"/>
              </a:solidFill>
              <a:latin typeface="Helvetica" panose="020B0604020202020204" pitchFamily="34" charset="0"/>
              <a:cs typeface="Helvetica" panose="020B0604020202020204" pitchFamily="34" charset="0"/>
            </a:endParaRPr>
          </a:p>
          <a:p>
            <a:pPr defTabSz="457200"/>
            <a:endParaRPr lang="en-US" sz="3600" dirty="0">
              <a:solidFill>
                <a:prstClr val="white"/>
              </a:solidFill>
              <a:latin typeface="Helvetica" panose="020B0604020202020204" pitchFamily="34" charset="0"/>
              <a:cs typeface="Helvetica" panose="020B0604020202020204" pitchFamily="34" charset="0"/>
            </a:endParaRPr>
          </a:p>
          <a:p>
            <a:pPr defTabSz="457200"/>
            <a:r>
              <a:rPr lang="en-US" sz="3600" dirty="0">
                <a:solidFill>
                  <a:prstClr val="white"/>
                </a:solidFill>
                <a:latin typeface="Helvetica" panose="020B0604020202020204" pitchFamily="34" charset="0"/>
                <a:cs typeface="Helvetica" panose="020B0604020202020204" pitchFamily="34" charset="0"/>
              </a:rPr>
              <a:t>			</a:t>
            </a:r>
            <a:endParaRPr lang="en-US" sz="3200" dirty="0">
              <a:solidFill>
                <a:prstClr val="white"/>
              </a:solidFill>
            </a:endParaRPr>
          </a:p>
          <a:p>
            <a:pPr defTabSz="457200"/>
            <a:endParaRPr lang="en-US" sz="3200" dirty="0">
              <a:solidFill>
                <a:prstClr val="white"/>
              </a:solidFill>
            </a:endParaRPr>
          </a:p>
          <a:p>
            <a:pPr defTabSz="457200"/>
            <a:endParaRPr lang="en-US" sz="3200" dirty="0">
              <a:solidFill>
                <a:prstClr val="white"/>
              </a:solidFill>
            </a:endParaRPr>
          </a:p>
          <a:p>
            <a:pPr defTabSz="457200"/>
            <a:endParaRPr lang="en-US" sz="3200" dirty="0">
              <a:solidFill>
                <a:prstClr val="white"/>
              </a:solidFill>
            </a:endParaRPr>
          </a:p>
          <a:p>
            <a:pPr defTabSz="457200"/>
            <a:endParaRPr lang="en-US" sz="2400" dirty="0">
              <a:solidFill>
                <a:prstClr val="white"/>
              </a:solidFill>
            </a:endParaRPr>
          </a:p>
          <a:p>
            <a:pPr defTabSz="457200"/>
            <a:endParaRPr lang="en-US" sz="2400" dirty="0">
              <a:solidFill>
                <a:prstClr val="white"/>
              </a:solidFill>
            </a:endParaRPr>
          </a:p>
        </p:txBody>
      </p:sp>
      <p:pic>
        <p:nvPicPr>
          <p:cNvPr id="5" name="Picture 4"/>
          <p:cNvPicPr>
            <a:picLocks noChangeAspect="1"/>
          </p:cNvPicPr>
          <p:nvPr/>
        </p:nvPicPr>
        <p:blipFill>
          <a:blip r:embed="rId3" cstate="print"/>
          <a:stretch>
            <a:fillRect/>
          </a:stretch>
        </p:blipFill>
        <p:spPr>
          <a:xfrm>
            <a:off x="9168290" y="5320058"/>
            <a:ext cx="1294084" cy="1294084"/>
          </a:xfrm>
          <a:prstGeom prst="rect">
            <a:avLst/>
          </a:prstGeom>
        </p:spPr>
      </p:pic>
      <p:pic>
        <p:nvPicPr>
          <p:cNvPr id="6" name="Picture 5"/>
          <p:cNvPicPr>
            <a:picLocks noChangeAspect="1"/>
          </p:cNvPicPr>
          <p:nvPr/>
        </p:nvPicPr>
        <p:blipFill>
          <a:blip r:embed="rId4" cstate="print"/>
          <a:stretch>
            <a:fillRect/>
          </a:stretch>
        </p:blipFill>
        <p:spPr>
          <a:xfrm>
            <a:off x="10499437" y="5298097"/>
            <a:ext cx="1316045" cy="1316045"/>
          </a:xfrm>
          <a:prstGeom prst="rect">
            <a:avLst/>
          </a:prstGeom>
        </p:spPr>
      </p:pic>
      <p:sp>
        <p:nvSpPr>
          <p:cNvPr id="3" name="Title 2"/>
          <p:cNvSpPr>
            <a:spLocks noGrp="1"/>
          </p:cNvSpPr>
          <p:nvPr>
            <p:ph type="ctrTitle"/>
          </p:nvPr>
        </p:nvSpPr>
        <p:spPr>
          <a:xfrm>
            <a:off x="472989" y="2388541"/>
            <a:ext cx="10499812" cy="1646302"/>
          </a:xfrm>
        </p:spPr>
        <p:txBody>
          <a:bodyPr/>
          <a:lstStyle/>
          <a:p>
            <a:pPr lvl="0" algn="l">
              <a:spcBef>
                <a:spcPts val="0"/>
              </a:spcBef>
              <a:defRPr/>
            </a:pPr>
            <a:r>
              <a:rPr lang="en-US" dirty="0">
                <a:solidFill>
                  <a:prstClr val="white"/>
                </a:solidFill>
                <a:latin typeface="Helvetica" panose="020B0604020202020204" pitchFamily="34" charset="0"/>
                <a:cs typeface="Helvetica" panose="020B0604020202020204" pitchFamily="34" charset="0"/>
              </a:rPr>
              <a:t/>
            </a:r>
            <a:br>
              <a:rPr lang="en-US" dirty="0">
                <a:solidFill>
                  <a:prstClr val="white"/>
                </a:solidFill>
                <a:latin typeface="Helvetica" panose="020B0604020202020204" pitchFamily="34" charset="0"/>
                <a:cs typeface="Helvetica" panose="020B0604020202020204" pitchFamily="34" charset="0"/>
              </a:rPr>
            </a:br>
            <a:r>
              <a:rPr lang="en-US" sz="4400" dirty="0">
                <a:solidFill>
                  <a:prstClr val="white"/>
                </a:solidFill>
                <a:latin typeface="Helvetica" panose="020B0604020202020204" pitchFamily="34" charset="0"/>
                <a:cs typeface="Helvetica" panose="020B0604020202020204" pitchFamily="34" charset="0"/>
              </a:rPr>
              <a:t>National Centers of Academic Excellence in Cybersecurity</a:t>
            </a:r>
            <a:br>
              <a:rPr lang="en-US" sz="4400" dirty="0">
                <a:solidFill>
                  <a:prstClr val="white"/>
                </a:solidFill>
                <a:latin typeface="Helvetica" panose="020B0604020202020204" pitchFamily="34" charset="0"/>
                <a:cs typeface="Helvetica" panose="020B0604020202020204" pitchFamily="34" charset="0"/>
              </a:rPr>
            </a:br>
            <a:r>
              <a:rPr lang="en-US" sz="4400" dirty="0">
                <a:solidFill>
                  <a:prstClr val="white"/>
                </a:solidFill>
                <a:latin typeface="Helvetica" panose="020B0604020202020204" pitchFamily="34" charset="0"/>
                <a:cs typeface="Helvetica" panose="020B0604020202020204" pitchFamily="34" charset="0"/>
              </a:rPr>
              <a:t>(CAE-C)</a:t>
            </a:r>
          </a:p>
        </p:txBody>
      </p:sp>
    </p:spTree>
    <p:extLst>
      <p:ext uri="{BB962C8B-B14F-4D97-AF65-F5344CB8AC3E}">
        <p14:creationId xmlns:p14="http://schemas.microsoft.com/office/powerpoint/2010/main" xmlns="" val="3229998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41" y="509334"/>
            <a:ext cx="9586391" cy="3970318"/>
          </a:xfrm>
          <a:prstGeom prst="rect">
            <a:avLst/>
          </a:prstGeom>
          <a:noFill/>
        </p:spPr>
        <p:txBody>
          <a:bodyPr wrap="square" rtlCol="0">
            <a:spAutoFit/>
          </a:bodyPr>
          <a:lstStyle/>
          <a:p>
            <a:pPr defTabSz="457200"/>
            <a:endParaRPr lang="en-US" sz="3600" dirty="0">
              <a:solidFill>
                <a:prstClr val="white"/>
              </a:solidFill>
              <a:latin typeface="Helvetica" panose="020B0604020202020204" pitchFamily="34" charset="0"/>
              <a:cs typeface="Helvetica" panose="020B0604020202020204" pitchFamily="34" charset="0"/>
            </a:endParaRPr>
          </a:p>
          <a:p>
            <a:pPr defTabSz="457200"/>
            <a:endParaRPr lang="en-US" sz="3600" dirty="0">
              <a:solidFill>
                <a:prstClr val="white"/>
              </a:solidFill>
              <a:latin typeface="Helvetica" panose="020B0604020202020204" pitchFamily="34" charset="0"/>
              <a:cs typeface="Helvetica" panose="020B0604020202020204" pitchFamily="34" charset="0"/>
            </a:endParaRPr>
          </a:p>
          <a:p>
            <a:pPr defTabSz="457200"/>
            <a:r>
              <a:rPr lang="en-US" sz="3600" dirty="0">
                <a:solidFill>
                  <a:prstClr val="white"/>
                </a:solidFill>
                <a:latin typeface="Helvetica" panose="020B0604020202020204" pitchFamily="34" charset="0"/>
                <a:cs typeface="Helvetica" panose="020B0604020202020204" pitchFamily="34" charset="0"/>
              </a:rPr>
              <a:t>			</a:t>
            </a:r>
            <a:endParaRPr lang="en-US" sz="3200" dirty="0">
              <a:solidFill>
                <a:prstClr val="white"/>
              </a:solidFill>
            </a:endParaRPr>
          </a:p>
          <a:p>
            <a:pPr defTabSz="457200"/>
            <a:endParaRPr lang="en-US" sz="3200" dirty="0">
              <a:solidFill>
                <a:prstClr val="white"/>
              </a:solidFill>
            </a:endParaRPr>
          </a:p>
          <a:p>
            <a:pPr defTabSz="457200"/>
            <a:endParaRPr lang="en-US" sz="3200" dirty="0">
              <a:solidFill>
                <a:prstClr val="white"/>
              </a:solidFill>
            </a:endParaRPr>
          </a:p>
          <a:p>
            <a:pPr defTabSz="457200"/>
            <a:endParaRPr lang="en-US" sz="3200" dirty="0">
              <a:solidFill>
                <a:prstClr val="white"/>
              </a:solidFill>
            </a:endParaRPr>
          </a:p>
          <a:p>
            <a:pPr defTabSz="457200"/>
            <a:endParaRPr lang="en-US" sz="2400" dirty="0">
              <a:solidFill>
                <a:prstClr val="white"/>
              </a:solidFill>
            </a:endParaRPr>
          </a:p>
          <a:p>
            <a:pPr defTabSz="457200"/>
            <a:endParaRPr lang="en-US" sz="2400" dirty="0">
              <a:solidFill>
                <a:prstClr val="white"/>
              </a:solidFill>
            </a:endParaRPr>
          </a:p>
        </p:txBody>
      </p:sp>
      <p:pic>
        <p:nvPicPr>
          <p:cNvPr id="5" name="Picture 4"/>
          <p:cNvPicPr>
            <a:picLocks noChangeAspect="1"/>
          </p:cNvPicPr>
          <p:nvPr/>
        </p:nvPicPr>
        <p:blipFill>
          <a:blip r:embed="rId3" cstate="print"/>
          <a:stretch>
            <a:fillRect/>
          </a:stretch>
        </p:blipFill>
        <p:spPr>
          <a:xfrm>
            <a:off x="9168290" y="5352142"/>
            <a:ext cx="1294084" cy="1294084"/>
          </a:xfrm>
          <a:prstGeom prst="rect">
            <a:avLst/>
          </a:prstGeom>
        </p:spPr>
      </p:pic>
      <p:pic>
        <p:nvPicPr>
          <p:cNvPr id="6" name="Picture 5"/>
          <p:cNvPicPr>
            <a:picLocks noChangeAspect="1"/>
          </p:cNvPicPr>
          <p:nvPr/>
        </p:nvPicPr>
        <p:blipFill>
          <a:blip r:embed="rId4" cstate="print"/>
          <a:stretch>
            <a:fillRect/>
          </a:stretch>
        </p:blipFill>
        <p:spPr>
          <a:xfrm>
            <a:off x="10499437" y="5298097"/>
            <a:ext cx="1316045" cy="1316045"/>
          </a:xfrm>
          <a:prstGeom prst="rect">
            <a:avLst/>
          </a:prstGeom>
        </p:spPr>
      </p:pic>
      <p:sp>
        <p:nvSpPr>
          <p:cNvPr id="3" name="Title 2"/>
          <p:cNvSpPr>
            <a:spLocks noGrp="1"/>
          </p:cNvSpPr>
          <p:nvPr>
            <p:ph type="title"/>
          </p:nvPr>
        </p:nvSpPr>
        <p:spPr>
          <a:xfrm>
            <a:off x="1008075" y="415047"/>
            <a:ext cx="8596668" cy="1320800"/>
          </a:xfrm>
        </p:spPr>
        <p:txBody>
          <a:bodyPr anchor="ctr">
            <a:normAutofit/>
          </a:bodyPr>
          <a:lstStyle/>
          <a:p>
            <a:pPr lvl="0" algn="l">
              <a:spcBef>
                <a:spcPts val="0"/>
              </a:spcBef>
              <a:defRPr/>
            </a:pPr>
            <a:r>
              <a:rPr lang="en-US" sz="4400" dirty="0">
                <a:solidFill>
                  <a:prstClr val="white"/>
                </a:solidFill>
                <a:latin typeface="Helvetica" panose="020B0604020202020204" pitchFamily="34" charset="0"/>
                <a:cs typeface="Helvetica" panose="020B0604020202020204" pitchFamily="34" charset="0"/>
              </a:rPr>
              <a:t>CAE programs</a:t>
            </a:r>
          </a:p>
        </p:txBody>
      </p:sp>
      <p:sp>
        <p:nvSpPr>
          <p:cNvPr id="2" name="Content Placeholder 1"/>
          <p:cNvSpPr>
            <a:spLocks noGrp="1"/>
          </p:cNvSpPr>
          <p:nvPr>
            <p:ph idx="1"/>
          </p:nvPr>
        </p:nvSpPr>
        <p:spPr>
          <a:xfrm>
            <a:off x="580057" y="1849304"/>
            <a:ext cx="8272113" cy="4746049"/>
          </a:xfrm>
        </p:spPr>
        <p:txBody>
          <a:bodyPr>
            <a:normAutofit fontScale="92500" lnSpcReduction="20000"/>
          </a:bodyPr>
          <a:lstStyle/>
          <a:p>
            <a:pPr marL="0" lvl="0" indent="0">
              <a:spcBef>
                <a:spcPts val="0"/>
              </a:spcBef>
              <a:spcAft>
                <a:spcPts val="1200"/>
              </a:spcAft>
              <a:buClrTx/>
              <a:buSzTx/>
              <a:buNone/>
              <a:defRPr/>
            </a:pPr>
            <a:r>
              <a:rPr lang="en-US" sz="3600" dirty="0">
                <a:solidFill>
                  <a:prstClr val="white"/>
                </a:solidFill>
                <a:latin typeface="Trebuchet MS"/>
              </a:rPr>
              <a:t>Cyber Defense	(CAE-CD)</a:t>
            </a:r>
          </a:p>
          <a:p>
            <a:pPr marL="914400" lvl="1" indent="-457200">
              <a:spcAft>
                <a:spcPts val="1200"/>
              </a:spcAft>
              <a:buFont typeface="Arial" panose="020B0604020202020204" pitchFamily="34" charset="0"/>
              <a:buChar char="•"/>
              <a:defRPr/>
            </a:pPr>
            <a:r>
              <a:rPr lang="en-US" sz="3600" dirty="0">
                <a:solidFill>
                  <a:prstClr val="white"/>
                </a:solidFill>
                <a:latin typeface="Trebuchet MS"/>
              </a:rPr>
              <a:t>Cyber Defense Education (CAE-CDE) </a:t>
            </a:r>
          </a:p>
          <a:p>
            <a:pPr marL="914400" lvl="1" indent="-457200">
              <a:spcAft>
                <a:spcPts val="1200"/>
              </a:spcAft>
              <a:buFont typeface="Arial" panose="020B0604020202020204" pitchFamily="34" charset="0"/>
              <a:buChar char="•"/>
              <a:defRPr/>
            </a:pPr>
            <a:r>
              <a:rPr lang="en-US" sz="3600" dirty="0">
                <a:solidFill>
                  <a:prstClr val="white"/>
                </a:solidFill>
                <a:latin typeface="Trebuchet MS"/>
              </a:rPr>
              <a:t>Cyber Defense Research (CAE-R)</a:t>
            </a:r>
          </a:p>
          <a:p>
            <a:pPr marL="914400" lvl="1" indent="-457200">
              <a:spcAft>
                <a:spcPts val="1200"/>
              </a:spcAft>
              <a:buFont typeface="Arial" panose="020B0604020202020204" pitchFamily="34" charset="0"/>
              <a:buChar char="•"/>
              <a:defRPr/>
            </a:pPr>
            <a:r>
              <a:rPr lang="en-US" sz="3600" dirty="0">
                <a:solidFill>
                  <a:prstClr val="white"/>
                </a:solidFill>
                <a:latin typeface="Trebuchet MS"/>
              </a:rPr>
              <a:t>Cyber Defense 2Y Education (CAE-2Y) </a:t>
            </a:r>
          </a:p>
          <a:p>
            <a:pPr marL="914400" lvl="1" indent="-457200">
              <a:spcAft>
                <a:spcPts val="1200"/>
              </a:spcAft>
              <a:buFont typeface="Arial" panose="020B0604020202020204" pitchFamily="34" charset="0"/>
              <a:buChar char="•"/>
              <a:defRPr/>
            </a:pPr>
            <a:r>
              <a:rPr lang="en-US" sz="3600" dirty="0" smtClean="0">
                <a:solidFill>
                  <a:prstClr val="white"/>
                </a:solidFill>
                <a:latin typeface="Trebuchet MS"/>
              </a:rPr>
              <a:t>272 </a:t>
            </a:r>
            <a:r>
              <a:rPr lang="en-US" sz="3600" dirty="0">
                <a:solidFill>
                  <a:prstClr val="white"/>
                </a:solidFill>
                <a:latin typeface="Trebuchet MS"/>
              </a:rPr>
              <a:t>schools designated</a:t>
            </a:r>
          </a:p>
          <a:p>
            <a:pPr marL="0" lvl="0" indent="0">
              <a:spcBef>
                <a:spcPts val="0"/>
              </a:spcBef>
              <a:buClrTx/>
              <a:buSzTx/>
              <a:buNone/>
              <a:defRPr/>
            </a:pPr>
            <a:r>
              <a:rPr lang="en-US" sz="3600" dirty="0">
                <a:solidFill>
                  <a:prstClr val="white"/>
                </a:solidFill>
                <a:latin typeface="Trebuchet MS"/>
              </a:rPr>
              <a:t> Cyber Operations (CAE-CO)</a:t>
            </a:r>
          </a:p>
          <a:p>
            <a:pPr marL="914400" lvl="1" indent="-457200">
              <a:spcAft>
                <a:spcPts val="1200"/>
              </a:spcAft>
              <a:buFont typeface="Arial" panose="020B0604020202020204" pitchFamily="34" charset="0"/>
              <a:buChar char="•"/>
              <a:defRPr/>
            </a:pPr>
            <a:r>
              <a:rPr lang="en-US" sz="3600" dirty="0" smtClean="0">
                <a:solidFill>
                  <a:prstClr val="white"/>
                </a:solidFill>
                <a:latin typeface="Trebuchet MS"/>
              </a:rPr>
              <a:t>21 </a:t>
            </a:r>
            <a:r>
              <a:rPr lang="en-US" sz="3600" dirty="0">
                <a:solidFill>
                  <a:prstClr val="white"/>
                </a:solidFill>
                <a:latin typeface="Trebuchet MS"/>
              </a:rPr>
              <a:t>schools</a:t>
            </a:r>
          </a:p>
          <a:p>
            <a:endParaRPr lang="en-US" dirty="0"/>
          </a:p>
        </p:txBody>
      </p:sp>
    </p:spTree>
    <p:extLst>
      <p:ext uri="{BB962C8B-B14F-4D97-AF65-F5344CB8AC3E}">
        <p14:creationId xmlns:p14="http://schemas.microsoft.com/office/powerpoint/2010/main" xmlns="" val="1298545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98" y="192321"/>
            <a:ext cx="10515600" cy="825715"/>
          </a:xfrm>
        </p:spPr>
        <p:txBody>
          <a:bodyPr>
            <a:normAutofit fontScale="90000"/>
          </a:bodyPr>
          <a:lstStyle/>
          <a:p>
            <a:r>
              <a:rPr lang="en-US" dirty="0" smtClean="0">
                <a:solidFill>
                  <a:schemeClr val="bg1"/>
                </a:solidFill>
              </a:rPr>
              <a:t>			CAE </a:t>
            </a:r>
            <a:r>
              <a:rPr lang="en-US" dirty="0">
                <a:solidFill>
                  <a:schemeClr val="bg1"/>
                </a:solidFill>
              </a:rPr>
              <a:t>Evolution &amp; </a:t>
            </a:r>
            <a:r>
              <a:rPr lang="en-US" dirty="0" smtClean="0">
                <a:solidFill>
                  <a:schemeClr val="bg1"/>
                </a:solidFill>
              </a:rPr>
              <a:t>Milestones</a:t>
            </a:r>
            <a:br>
              <a:rPr lang="en-US" dirty="0" smtClean="0">
                <a:solidFill>
                  <a:schemeClr val="bg1"/>
                </a:solidFill>
              </a:rPr>
            </a:br>
            <a:endParaRPr lang="en-US" dirty="0">
              <a:solidFill>
                <a:schemeClr val="bg1"/>
              </a:solidFill>
            </a:endParaRPr>
          </a:p>
        </p:txBody>
      </p:sp>
      <p:sp>
        <p:nvSpPr>
          <p:cNvPr id="4" name="TextBox 3"/>
          <p:cNvSpPr txBox="1"/>
          <p:nvPr/>
        </p:nvSpPr>
        <p:spPr>
          <a:xfrm>
            <a:off x="373811" y="872322"/>
            <a:ext cx="8692368" cy="7048083"/>
          </a:xfrm>
          <a:prstGeom prst="rect">
            <a:avLst/>
          </a:prstGeom>
          <a:noFill/>
        </p:spPr>
        <p:txBody>
          <a:bodyPr wrap="square" rtlCol="0">
            <a:spAutoFit/>
          </a:bodyPr>
          <a:lstStyle/>
          <a:p>
            <a:pPr marL="457200" indent="-457200">
              <a:spcAft>
                <a:spcPts val="1200"/>
              </a:spcAft>
              <a:buAutoNum type="arabicPlain" startAt="1998"/>
            </a:pPr>
            <a:r>
              <a:rPr lang="en-US" sz="2000" dirty="0">
                <a:solidFill>
                  <a:schemeClr val="bg2"/>
                </a:solidFill>
              </a:rPr>
              <a:t>	Began as CAE – IA (Information Assurance) Program</a:t>
            </a:r>
          </a:p>
          <a:p>
            <a:pPr marL="457200" indent="-457200">
              <a:spcAft>
                <a:spcPts val="1200"/>
              </a:spcAft>
              <a:buAutoNum type="arabicPlain" startAt="1998"/>
            </a:pPr>
            <a:r>
              <a:rPr lang="en-US" sz="2000" dirty="0">
                <a:solidFill>
                  <a:schemeClr val="bg2"/>
                </a:solidFill>
              </a:rPr>
              <a:t>    	Designations</a:t>
            </a:r>
          </a:p>
          <a:p>
            <a:pPr marL="1371600" lvl="2" indent="-457200">
              <a:spcAft>
                <a:spcPts val="1200"/>
              </a:spcAft>
            </a:pPr>
            <a:r>
              <a:rPr lang="en-US" sz="2000" dirty="0">
                <a:solidFill>
                  <a:schemeClr val="bg2"/>
                </a:solidFill>
              </a:rPr>
              <a:t>- JMU, Idaho, Idaho State, Purdue, Cal Davis, Iowa, George Mason)</a:t>
            </a:r>
          </a:p>
          <a:p>
            <a:pPr>
              <a:spcAft>
                <a:spcPts val="1200"/>
              </a:spcAft>
            </a:pPr>
            <a:endParaRPr lang="en-US" sz="2000" dirty="0">
              <a:solidFill>
                <a:schemeClr val="bg2"/>
              </a:solidFill>
            </a:endParaRPr>
          </a:p>
          <a:p>
            <a:pPr>
              <a:spcAft>
                <a:spcPts val="1200"/>
              </a:spcAft>
            </a:pPr>
            <a:r>
              <a:rPr lang="en-US" sz="2000" dirty="0" smtClean="0">
                <a:solidFill>
                  <a:schemeClr val="bg2"/>
                </a:solidFill>
              </a:rPr>
              <a:t>2005   </a:t>
            </a:r>
            <a:r>
              <a:rPr lang="en-US" sz="2000" dirty="0">
                <a:solidFill>
                  <a:schemeClr val="bg2"/>
                </a:solidFill>
              </a:rPr>
              <a:t>	 DHS Joined Program</a:t>
            </a:r>
          </a:p>
          <a:p>
            <a:pPr>
              <a:spcAft>
                <a:spcPts val="1200"/>
              </a:spcAft>
            </a:pPr>
            <a:r>
              <a:rPr lang="en-US" sz="2000" dirty="0">
                <a:solidFill>
                  <a:schemeClr val="bg2"/>
                </a:solidFill>
              </a:rPr>
              <a:t>2008	Research Designations (CAE –R)</a:t>
            </a:r>
          </a:p>
          <a:p>
            <a:pPr>
              <a:spcAft>
                <a:spcPts val="1200"/>
              </a:spcAft>
            </a:pPr>
            <a:r>
              <a:rPr lang="en-US" sz="2000" dirty="0">
                <a:solidFill>
                  <a:schemeClr val="bg2"/>
                </a:solidFill>
              </a:rPr>
              <a:t>2009	First HBCU (Norfolk State</a:t>
            </a:r>
            <a:r>
              <a:rPr lang="en-US" sz="2000" dirty="0" smtClean="0">
                <a:solidFill>
                  <a:schemeClr val="bg2"/>
                </a:solidFill>
              </a:rPr>
              <a:t>)</a:t>
            </a:r>
            <a:endParaRPr lang="en-US" sz="2000" b="1" i="1" dirty="0">
              <a:solidFill>
                <a:schemeClr val="bg2"/>
              </a:solidFill>
            </a:endParaRPr>
          </a:p>
          <a:p>
            <a:pPr>
              <a:spcAft>
                <a:spcPts val="1200"/>
              </a:spcAft>
            </a:pPr>
            <a:r>
              <a:rPr lang="en-US" sz="2000" dirty="0">
                <a:solidFill>
                  <a:schemeClr val="bg2"/>
                </a:solidFill>
              </a:rPr>
              <a:t>2010	Community Colleges (CAE 2Y)</a:t>
            </a:r>
          </a:p>
          <a:p>
            <a:pPr marL="514350" indent="-514350">
              <a:spcAft>
                <a:spcPts val="1200"/>
              </a:spcAft>
            </a:pPr>
            <a:r>
              <a:rPr lang="en-US" sz="2000" dirty="0">
                <a:solidFill>
                  <a:schemeClr val="bg2"/>
                </a:solidFill>
              </a:rPr>
              <a:t>2012 	Cyber Operations Program (NSA –only)</a:t>
            </a:r>
          </a:p>
          <a:p>
            <a:pPr marL="514350" indent="-514350">
              <a:spcAft>
                <a:spcPts val="1200"/>
              </a:spcAft>
              <a:buAutoNum type="arabicPlain" startAt="2014"/>
            </a:pPr>
            <a:r>
              <a:rPr lang="en-US" sz="2000" dirty="0">
                <a:solidFill>
                  <a:schemeClr val="bg2"/>
                </a:solidFill>
              </a:rPr>
              <a:t>     </a:t>
            </a:r>
            <a:r>
              <a:rPr lang="en-US" sz="2000" dirty="0" smtClean="0">
                <a:solidFill>
                  <a:schemeClr val="bg2"/>
                </a:solidFill>
              </a:rPr>
              <a:t>Changed </a:t>
            </a:r>
            <a:r>
              <a:rPr lang="en-US" sz="2000" dirty="0">
                <a:solidFill>
                  <a:schemeClr val="bg2"/>
                </a:solidFill>
              </a:rPr>
              <a:t>designation to “Cyber Defense”</a:t>
            </a:r>
          </a:p>
          <a:p>
            <a:pPr marL="514350" indent="-514350">
              <a:spcAft>
                <a:spcPts val="1200"/>
              </a:spcAft>
            </a:pPr>
            <a:r>
              <a:rPr lang="en-US" sz="2000" dirty="0">
                <a:solidFill>
                  <a:schemeClr val="bg2"/>
                </a:solidFill>
              </a:rPr>
              <a:t>2017	Regional Centers Established			          		</a:t>
            </a:r>
          </a:p>
          <a:p>
            <a:pPr marL="514350" indent="-514350">
              <a:spcAft>
                <a:spcPts val="1200"/>
              </a:spcAft>
            </a:pPr>
            <a:endParaRPr lang="en-US" sz="2000" dirty="0">
              <a:solidFill>
                <a:schemeClr val="bg2"/>
              </a:solidFill>
            </a:endParaRPr>
          </a:p>
          <a:p>
            <a:pPr marL="514350" indent="-514350">
              <a:spcAft>
                <a:spcPts val="1200"/>
              </a:spcAft>
            </a:pPr>
            <a:r>
              <a:rPr lang="en-US" sz="2000" dirty="0">
                <a:solidFill>
                  <a:schemeClr val="bg2"/>
                </a:solidFill>
              </a:rPr>
              <a:t>						</a:t>
            </a:r>
            <a:r>
              <a:rPr lang="en-US" sz="2000" dirty="0"/>
              <a:t>          </a:t>
            </a:r>
            <a:endParaRPr lang="en-US" sz="2800" dirty="0"/>
          </a:p>
          <a:p>
            <a:pPr>
              <a:spcAft>
                <a:spcPts val="1200"/>
              </a:spcAft>
            </a:pPr>
            <a:endParaRPr lang="en-US" sz="2800" dirty="0"/>
          </a:p>
          <a:p>
            <a:pPr>
              <a:spcAft>
                <a:spcPts val="1200"/>
              </a:spcAft>
            </a:pPr>
            <a:endParaRPr lang="en-US" sz="2400" dirty="0"/>
          </a:p>
        </p:txBody>
      </p:sp>
      <p:sp>
        <p:nvSpPr>
          <p:cNvPr id="6" name="TextBox 5"/>
          <p:cNvSpPr txBox="1"/>
          <p:nvPr/>
        </p:nvSpPr>
        <p:spPr>
          <a:xfrm>
            <a:off x="8747760" y="3988340"/>
            <a:ext cx="3444240" cy="2308324"/>
          </a:xfrm>
          <a:prstGeom prst="rect">
            <a:avLst/>
          </a:prstGeom>
          <a:noFill/>
        </p:spPr>
        <p:txBody>
          <a:bodyPr wrap="square" rtlCol="0">
            <a:spAutoFit/>
          </a:bodyPr>
          <a:lstStyle/>
          <a:p>
            <a:r>
              <a:rPr lang="en-US" dirty="0"/>
              <a:t>Continually evolving criteria</a:t>
            </a:r>
          </a:p>
          <a:p>
            <a:endParaRPr lang="en-US" dirty="0"/>
          </a:p>
          <a:p>
            <a:r>
              <a:rPr lang="en-US" dirty="0"/>
              <a:t>Increased academic </a:t>
            </a:r>
            <a:r>
              <a:rPr lang="en-US" dirty="0" smtClean="0"/>
              <a:t>buy-in</a:t>
            </a:r>
          </a:p>
          <a:p>
            <a:endParaRPr lang="en-US" dirty="0" smtClean="0"/>
          </a:p>
          <a:p>
            <a:r>
              <a:rPr lang="en-US" dirty="0" smtClean="0"/>
              <a:t>Candidates Program</a:t>
            </a:r>
            <a:endParaRPr lang="en-US" dirty="0"/>
          </a:p>
          <a:p>
            <a:endParaRPr lang="en-US" dirty="0"/>
          </a:p>
          <a:p>
            <a:r>
              <a:rPr lang="en-US" dirty="0" smtClean="0"/>
              <a:t>Over 270 Designated CAEs</a:t>
            </a:r>
            <a:endParaRPr lang="en-US" dirty="0"/>
          </a:p>
          <a:p>
            <a:endParaRPr lang="en-US" dirty="0"/>
          </a:p>
        </p:txBody>
      </p:sp>
    </p:spTree>
    <p:extLst>
      <p:ext uri="{BB962C8B-B14F-4D97-AF65-F5344CB8AC3E}">
        <p14:creationId xmlns:p14="http://schemas.microsoft.com/office/powerpoint/2010/main" xmlns="" val="903686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yber matrix.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12192000" cy="6858000"/>
          </a:xfrm>
          <a:prstGeom prst="rect">
            <a:avLst/>
          </a:prstGeom>
        </p:spPr>
      </p:pic>
      <p:sp>
        <p:nvSpPr>
          <p:cNvPr id="2" name="Title 1"/>
          <p:cNvSpPr>
            <a:spLocks noGrp="1"/>
          </p:cNvSpPr>
          <p:nvPr>
            <p:ph type="title"/>
          </p:nvPr>
        </p:nvSpPr>
        <p:spPr>
          <a:xfrm>
            <a:off x="818147" y="838200"/>
            <a:ext cx="10764253" cy="2995863"/>
          </a:xfrm>
        </p:spPr>
        <p:txBody>
          <a:bodyPr>
            <a:normAutofit fontScale="90000"/>
          </a:bodyPr>
          <a:lstStyle/>
          <a:p>
            <a:r>
              <a:rPr lang="en-US" sz="6000" b="1" dirty="0" smtClean="0"/>
              <a:t>DISCLAIMER</a:t>
            </a:r>
            <a:br>
              <a:rPr lang="en-US" sz="6000" b="1" dirty="0" smtClean="0"/>
            </a:br>
            <a:r>
              <a:rPr lang="en-US" sz="2400" b="1" dirty="0" smtClean="0"/>
              <a:t>The views, comments and opinions presented do not represent the </a:t>
            </a:r>
            <a:r>
              <a:rPr lang="en-US" sz="2400" b="1" dirty="0" err="1" smtClean="0"/>
              <a:t>the</a:t>
            </a:r>
            <a:r>
              <a:rPr lang="en-US" sz="2400" b="1" dirty="0" smtClean="0"/>
              <a:t> National Security Agency, the Department of Defense or any branch of the U.S. government. They are solely that of the author.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Thanks,    </a:t>
            </a:r>
            <a:br>
              <a:rPr lang="en-US" sz="2400" b="1" dirty="0" smtClean="0"/>
            </a:br>
            <a:r>
              <a:rPr lang="en-US" sz="2400" b="1" dirty="0" smtClean="0"/>
              <a:t>																		Brian</a:t>
            </a:r>
            <a:endParaRPr lang="en-US" sz="2400" b="1" dirty="0"/>
          </a:p>
        </p:txBody>
      </p:sp>
      <p:pic>
        <p:nvPicPr>
          <p:cNvPr id="4" name="Content Placeholder 3" descr="iup hawk pic 3.png"/>
          <p:cNvPicPr>
            <a:picLocks noGrp="1" noChangeAspect="1"/>
          </p:cNvPicPr>
          <p:nvPr>
            <p:ph idx="1"/>
          </p:nvPr>
        </p:nvPicPr>
        <p:blipFill>
          <a:blip r:embed="rId3" cstate="print"/>
          <a:stretch>
            <a:fillRect/>
          </a:stretch>
        </p:blipFill>
        <p:spPr>
          <a:xfrm>
            <a:off x="1283369" y="3088106"/>
            <a:ext cx="3384884" cy="3384884"/>
          </a:xfrm>
        </p:spPr>
      </p:pic>
    </p:spTree>
    <p:extLst>
      <p:ext uri="{BB962C8B-B14F-4D97-AF65-F5344CB8AC3E}">
        <p14:creationId xmlns="" xmlns:p14="http://schemas.microsoft.com/office/powerpoint/2010/main" val="2326369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955002034"/>
              </p:ext>
            </p:extLst>
          </p:nvPr>
        </p:nvGraphicFramePr>
        <p:xfrm>
          <a:off x="375683" y="2033954"/>
          <a:ext cx="11473134" cy="4086720"/>
        </p:xfrm>
        <a:graphic>
          <a:graphicData uri="http://schemas.openxmlformats.org/drawingml/2006/table">
            <a:tbl>
              <a:tblPr firstRow="1" bandRow="1">
                <a:tableStyleId>{5C22544A-7EE6-4342-B048-85BDC9FD1C3A}</a:tableStyleId>
              </a:tblPr>
              <a:tblGrid>
                <a:gridCol w="6219647">
                  <a:extLst>
                    <a:ext uri="{9D8B030D-6E8A-4147-A177-3AD203B41FA5}">
                      <a16:colId xmlns:a16="http://schemas.microsoft.com/office/drawing/2014/main" xmlns="" val="20000"/>
                    </a:ext>
                  </a:extLst>
                </a:gridCol>
                <a:gridCol w="5253487">
                  <a:extLst>
                    <a:ext uri="{9D8B030D-6E8A-4147-A177-3AD203B41FA5}">
                      <a16:colId xmlns:a16="http://schemas.microsoft.com/office/drawing/2014/main" xmlns="" val="20001"/>
                    </a:ext>
                  </a:extLst>
                </a:gridCol>
              </a:tblGrid>
              <a:tr h="520560">
                <a:tc>
                  <a:txBody>
                    <a:bodyPr/>
                    <a:lstStyle/>
                    <a:p>
                      <a:pPr algn="ctr"/>
                      <a:r>
                        <a:rPr lang="en-US" sz="2400" dirty="0"/>
                        <a:t>CAE in Cyber Defense (CAE-CD)</a:t>
                      </a:r>
                    </a:p>
                  </a:txBody>
                  <a:tcPr/>
                </a:tc>
                <a:tc>
                  <a:txBody>
                    <a:bodyPr/>
                    <a:lstStyle/>
                    <a:p>
                      <a:pPr algn="ctr"/>
                      <a:r>
                        <a:rPr lang="en-US" sz="2400" dirty="0"/>
                        <a:t>CAE in Cyber Operations (CAE-CO)</a:t>
                      </a:r>
                    </a:p>
                  </a:txBody>
                  <a:tcPr/>
                </a:tc>
                <a:extLst>
                  <a:ext uri="{0D108BD9-81ED-4DB2-BD59-A6C34878D82A}">
                    <a16:rowId xmlns:a16="http://schemas.microsoft.com/office/drawing/2014/main" xmlns="" val="10000"/>
                  </a:ext>
                </a:extLst>
              </a:tr>
              <a:tr h="370840">
                <a:tc>
                  <a:txBody>
                    <a:bodyPr/>
                    <a:lstStyle/>
                    <a:p>
                      <a:pPr algn="l"/>
                      <a:r>
                        <a:rPr lang="en-US" sz="2400" dirty="0">
                          <a:solidFill>
                            <a:schemeClr val="accent1">
                              <a:lumMod val="50000"/>
                            </a:schemeClr>
                          </a:solidFill>
                        </a:rPr>
                        <a:t>Started in 1999 (now </a:t>
                      </a:r>
                      <a:r>
                        <a:rPr lang="en-US" sz="2400" dirty="0" smtClean="0">
                          <a:solidFill>
                            <a:schemeClr val="accent1">
                              <a:lumMod val="50000"/>
                            </a:schemeClr>
                          </a:solidFill>
                        </a:rPr>
                        <a:t>270+ </a:t>
                      </a:r>
                      <a:r>
                        <a:rPr lang="en-US" sz="2400" dirty="0">
                          <a:solidFill>
                            <a:schemeClr val="accent1">
                              <a:lumMod val="50000"/>
                            </a:schemeClr>
                          </a:solidFill>
                        </a:rPr>
                        <a:t>schools)</a:t>
                      </a:r>
                    </a:p>
                  </a:txBody>
                  <a:tcPr>
                    <a:solidFill>
                      <a:schemeClr val="bg2">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lumMod val="50000"/>
                            </a:schemeClr>
                          </a:solidFill>
                        </a:rPr>
                        <a:t>Started in 2012 (now </a:t>
                      </a:r>
                      <a:r>
                        <a:rPr lang="en-US" sz="2400" dirty="0" smtClean="0">
                          <a:solidFill>
                            <a:schemeClr val="accent1">
                              <a:lumMod val="50000"/>
                            </a:schemeClr>
                          </a:solidFill>
                        </a:rPr>
                        <a:t>21 </a:t>
                      </a:r>
                      <a:r>
                        <a:rPr lang="en-US" sz="2400" dirty="0">
                          <a:solidFill>
                            <a:schemeClr val="accent1">
                              <a:lumMod val="50000"/>
                            </a:schemeClr>
                          </a:solidFill>
                        </a:rPr>
                        <a:t>schools)  </a:t>
                      </a:r>
                    </a:p>
                  </a:txBody>
                  <a:tcPr>
                    <a:solidFill>
                      <a:schemeClr val="bg2">
                        <a:lumMod val="95000"/>
                      </a:schemeClr>
                    </a:solidFill>
                  </a:tcPr>
                </a:tc>
                <a:extLst>
                  <a:ext uri="{0D108BD9-81ED-4DB2-BD59-A6C34878D82A}">
                    <a16:rowId xmlns:a16="http://schemas.microsoft.com/office/drawing/2014/main" xmlns="" val="10001"/>
                  </a:ext>
                </a:extLst>
              </a:tr>
              <a:tr h="370840">
                <a:tc>
                  <a:txBody>
                    <a:bodyPr/>
                    <a:lstStyle/>
                    <a:p>
                      <a:pPr algn="l"/>
                      <a:r>
                        <a:rPr lang="en-US" sz="2400" dirty="0">
                          <a:solidFill>
                            <a:schemeClr val="accent1">
                              <a:lumMod val="50000"/>
                            </a:schemeClr>
                          </a:solidFill>
                        </a:rPr>
                        <a:t>Specific Criteria &amp; Knowledge Units</a:t>
                      </a:r>
                    </a:p>
                  </a:txBody>
                  <a:tcPr>
                    <a:solidFill>
                      <a:schemeClr val="accent1">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lumMod val="50000"/>
                            </a:schemeClr>
                          </a:solidFill>
                        </a:rPr>
                        <a:t>Specific Criteria &amp; Knowledge Units</a:t>
                      </a:r>
                    </a:p>
                  </a:txBody>
                  <a:tcPr>
                    <a:solidFill>
                      <a:schemeClr val="accent1">
                        <a:lumMod val="20000"/>
                        <a:lumOff val="80000"/>
                      </a:schemeClr>
                    </a:solidFill>
                  </a:tcPr>
                </a:tc>
                <a:extLst>
                  <a:ext uri="{0D108BD9-81ED-4DB2-BD59-A6C34878D82A}">
                    <a16:rowId xmlns:a16="http://schemas.microsoft.com/office/drawing/2014/main" xmlns="" val="10002"/>
                  </a:ext>
                </a:extLst>
              </a:tr>
              <a:tr h="370840">
                <a:tc>
                  <a:txBody>
                    <a:bodyPr/>
                    <a:lstStyle/>
                    <a:p>
                      <a:pPr algn="l"/>
                      <a:r>
                        <a:rPr lang="en-US" sz="2400" dirty="0">
                          <a:solidFill>
                            <a:schemeClr val="accent1">
                              <a:lumMod val="50000"/>
                            </a:schemeClr>
                          </a:solidFill>
                        </a:rPr>
                        <a:t>Designated for 5 years</a:t>
                      </a:r>
                    </a:p>
                  </a:txBody>
                  <a:tcPr>
                    <a:solidFill>
                      <a:schemeClr val="accent1">
                        <a:lumMod val="20000"/>
                        <a:lumOff val="80000"/>
                      </a:schemeClr>
                    </a:solidFill>
                  </a:tcPr>
                </a:tc>
                <a:tc>
                  <a:txBody>
                    <a:bodyPr/>
                    <a:lstStyle/>
                    <a:p>
                      <a:pPr algn="r"/>
                      <a:r>
                        <a:rPr lang="en-US" sz="2400" dirty="0">
                          <a:solidFill>
                            <a:schemeClr val="accent1">
                              <a:lumMod val="50000"/>
                            </a:schemeClr>
                          </a:solidFill>
                        </a:rPr>
                        <a:t>Designated for 5 years</a:t>
                      </a:r>
                    </a:p>
                  </a:txBody>
                  <a:tcPr>
                    <a:solidFill>
                      <a:schemeClr val="accent1">
                        <a:lumMod val="20000"/>
                        <a:lumOff val="80000"/>
                      </a:schemeClr>
                    </a:solidFill>
                  </a:tcPr>
                </a:tc>
                <a:extLst>
                  <a:ext uri="{0D108BD9-81ED-4DB2-BD59-A6C34878D82A}">
                    <a16:rowId xmlns:a16="http://schemas.microsoft.com/office/drawing/2014/main" xmlns="" val="10003"/>
                  </a:ext>
                </a:extLst>
              </a:tr>
              <a:tr h="370840">
                <a:tc>
                  <a:txBody>
                    <a:bodyPr/>
                    <a:lstStyle/>
                    <a:p>
                      <a:pPr algn="l"/>
                      <a:r>
                        <a:rPr lang="en-US" sz="2400" dirty="0">
                          <a:solidFill>
                            <a:schemeClr val="accent1">
                              <a:lumMod val="50000"/>
                            </a:schemeClr>
                          </a:solidFill>
                        </a:rPr>
                        <a:t>Partner w/ DHS:</a:t>
                      </a:r>
                      <a:r>
                        <a:rPr lang="en-US" sz="2400" baseline="0" dirty="0">
                          <a:solidFill>
                            <a:schemeClr val="accent1">
                              <a:lumMod val="50000"/>
                            </a:schemeClr>
                          </a:solidFill>
                        </a:rPr>
                        <a:t> National Workforce Needs</a:t>
                      </a:r>
                      <a:endParaRPr lang="en-US" sz="2400" dirty="0">
                        <a:solidFill>
                          <a:schemeClr val="accent1">
                            <a:lumMod val="50000"/>
                          </a:schemeClr>
                        </a:solidFill>
                      </a:endParaRPr>
                    </a:p>
                  </a:txBody>
                  <a:tcPr>
                    <a:solidFill>
                      <a:schemeClr val="bg2">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kern="1200" dirty="0" smtClean="0">
                          <a:solidFill>
                            <a:srgbClr val="003F5F"/>
                          </a:solidFill>
                          <a:latin typeface="+mn-lt"/>
                          <a:ea typeface="+mn-ea"/>
                          <a:cs typeface="+mn-cs"/>
                        </a:rPr>
                        <a:t>Pending FBI Co-Sponsorship</a:t>
                      </a:r>
                      <a:endParaRPr lang="en-US" sz="2400" kern="1200" dirty="0">
                        <a:solidFill>
                          <a:srgbClr val="003F5F"/>
                        </a:solidFill>
                        <a:latin typeface="+mn-lt"/>
                        <a:ea typeface="+mn-ea"/>
                        <a:cs typeface="+mn-cs"/>
                      </a:endParaRPr>
                    </a:p>
                  </a:txBody>
                  <a:tcPr>
                    <a:solidFill>
                      <a:schemeClr val="bg2">
                        <a:lumMod val="95000"/>
                      </a:schemeClr>
                    </a:solidFill>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lumMod val="50000"/>
                            </a:schemeClr>
                          </a:solidFill>
                        </a:rPr>
                        <a:t>Broad Academic Foundation</a:t>
                      </a:r>
                    </a:p>
                  </a:txBody>
                  <a:tcPr>
                    <a:solidFill>
                      <a:schemeClr val="bg2">
                        <a:lumMod val="95000"/>
                      </a:schemeClr>
                    </a:solidFill>
                  </a:tcPr>
                </a:tc>
                <a:tc>
                  <a:txBody>
                    <a:bodyPr/>
                    <a:lstStyle/>
                    <a:p>
                      <a:pPr algn="r"/>
                      <a:r>
                        <a:rPr lang="en-US" sz="2400" kern="1200" dirty="0">
                          <a:solidFill>
                            <a:srgbClr val="003F5F"/>
                          </a:solidFill>
                          <a:latin typeface="+mn-lt"/>
                          <a:ea typeface="+mn-ea"/>
                          <a:cs typeface="+mn-cs"/>
                        </a:rPr>
                        <a:t>Deeply Technical, Interdisciplinary</a:t>
                      </a:r>
                    </a:p>
                  </a:txBody>
                  <a:tcPr>
                    <a:solidFill>
                      <a:schemeClr val="bg2">
                        <a:lumMod val="95000"/>
                      </a:schemeClr>
                    </a:solidFill>
                  </a:tcPr>
                </a:tc>
                <a:extLst>
                  <a:ext uri="{0D108BD9-81ED-4DB2-BD59-A6C34878D82A}">
                    <a16:rowId xmlns:a16="http://schemas.microsoft.com/office/drawing/2014/main" xmlns=""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lumMod val="50000"/>
                            </a:schemeClr>
                          </a:solidFill>
                        </a:rPr>
                        <a:t>Optional Focus Area and/or</a:t>
                      </a:r>
                      <a:r>
                        <a:rPr lang="en-US" sz="2400" baseline="0" dirty="0">
                          <a:solidFill>
                            <a:schemeClr val="accent1">
                              <a:lumMod val="50000"/>
                            </a:schemeClr>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accent1">
                              <a:lumMod val="50000"/>
                            </a:schemeClr>
                          </a:solidFill>
                        </a:rPr>
                        <a:t>              “R” (Research)    Designations</a:t>
                      </a:r>
                      <a:endParaRPr lang="en-US" sz="2400" dirty="0">
                        <a:solidFill>
                          <a:schemeClr val="accent1">
                            <a:lumMod val="50000"/>
                          </a:schemeClr>
                        </a:solidFill>
                      </a:endParaRPr>
                    </a:p>
                  </a:txBody>
                  <a:tcPr>
                    <a:solidFill>
                      <a:schemeClr val="bg2">
                        <a:lumMod val="95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400" dirty="0">
                          <a:solidFill>
                            <a:srgbClr val="003F5F"/>
                          </a:solidFill>
                        </a:rPr>
                        <a:t>12-Week Summer Internship</a:t>
                      </a:r>
                    </a:p>
                  </a:txBody>
                  <a:tcPr>
                    <a:solidFill>
                      <a:schemeClr val="bg2">
                        <a:lumMod val="95000"/>
                      </a:schemeClr>
                    </a:solidFill>
                  </a:tcPr>
                </a:tc>
                <a:extLst>
                  <a:ext uri="{0D108BD9-81ED-4DB2-BD59-A6C34878D82A}">
                    <a16:rowId xmlns:a16="http://schemas.microsoft.com/office/drawing/2014/main" xmlns="" val="10006"/>
                  </a:ext>
                </a:extLst>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lumMod val="50000"/>
                            </a:schemeClr>
                          </a:solidFill>
                        </a:rPr>
                        <a:t>NSF</a:t>
                      </a:r>
                      <a:r>
                        <a:rPr lang="en-US" sz="2400" baseline="0" dirty="0">
                          <a:solidFill>
                            <a:schemeClr val="accent1">
                              <a:lumMod val="50000"/>
                            </a:schemeClr>
                          </a:solidFill>
                        </a:rPr>
                        <a:t> </a:t>
                      </a:r>
                      <a:r>
                        <a:rPr lang="en-US" sz="2400" dirty="0">
                          <a:solidFill>
                            <a:schemeClr val="accent1">
                              <a:lumMod val="50000"/>
                            </a:schemeClr>
                          </a:solidFill>
                        </a:rPr>
                        <a:t>Requirement for Cyber Corps (Scholarship For Service) grants</a:t>
                      </a:r>
                    </a:p>
                  </a:txBody>
                  <a:tcPr>
                    <a:solidFill>
                      <a:schemeClr val="accent5"/>
                    </a:solidFill>
                  </a:tcPr>
                </a:tc>
                <a:tc hMerge="1">
                  <a:txBody>
                    <a:bodyPr/>
                    <a:lstStyle/>
                    <a:p>
                      <a:pPr algn="ctr"/>
                      <a:endParaRPr lang="en-US" sz="2400" dirty="0"/>
                    </a:p>
                  </a:txBody>
                  <a:tcPr>
                    <a:solidFill>
                      <a:schemeClr val="bg2">
                        <a:lumMod val="95000"/>
                      </a:schemeClr>
                    </a:solidFill>
                  </a:tcPr>
                </a:tc>
                <a:extLst>
                  <a:ext uri="{0D108BD9-81ED-4DB2-BD59-A6C34878D82A}">
                    <a16:rowId xmlns:a16="http://schemas.microsoft.com/office/drawing/2014/main" xmlns="" val="10007"/>
                  </a:ext>
                </a:extLst>
              </a:tr>
            </a:tbl>
          </a:graphicData>
        </a:graphic>
      </p:graphicFrame>
      <p:grpSp>
        <p:nvGrpSpPr>
          <p:cNvPr id="3" name="Group 2"/>
          <p:cNvGrpSpPr/>
          <p:nvPr/>
        </p:nvGrpSpPr>
        <p:grpSpPr>
          <a:xfrm>
            <a:off x="5622654" y="2465187"/>
            <a:ext cx="1458681" cy="1634704"/>
            <a:chOff x="5637424" y="3142306"/>
            <a:chExt cx="1458681" cy="1634704"/>
          </a:xfrm>
        </p:grpSpPr>
        <p:pic>
          <p:nvPicPr>
            <p:cNvPr id="4" name="Picture 4" descr="U:\_sys\Redirection\Desktop\2000px-National_Security_Agency.sv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705" y="3862610"/>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U:\_sys\Redirection\Desktop\Seal_of_the_United_States_Department_of_Homeland_Security.sv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37424" y="3142306"/>
              <a:ext cx="917152" cy="91440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6" name="TextBox 5"/>
          <p:cNvSpPr txBox="1"/>
          <p:nvPr/>
        </p:nvSpPr>
        <p:spPr>
          <a:xfrm>
            <a:off x="1328468" y="577970"/>
            <a:ext cx="9497683" cy="769441"/>
          </a:xfrm>
          <a:prstGeom prst="rect">
            <a:avLst/>
          </a:prstGeom>
          <a:noFill/>
        </p:spPr>
        <p:txBody>
          <a:bodyPr wrap="square" rtlCol="0">
            <a:spAutoFit/>
          </a:bodyPr>
          <a:lstStyle/>
          <a:p>
            <a:r>
              <a:rPr lang="en-US" sz="4400" dirty="0"/>
              <a:t>Similar, but Different …..</a:t>
            </a:r>
          </a:p>
        </p:txBody>
      </p:sp>
    </p:spTree>
    <p:extLst>
      <p:ext uri="{BB962C8B-B14F-4D97-AF65-F5344CB8AC3E}">
        <p14:creationId xmlns:p14="http://schemas.microsoft.com/office/powerpoint/2010/main" xmlns="" val="7673874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4" y="440580"/>
            <a:ext cx="9239982" cy="584775"/>
          </a:xfrm>
          <a:prstGeom prst="rect">
            <a:avLst/>
          </a:prstGeom>
          <a:noFill/>
        </p:spPr>
        <p:txBody>
          <a:bodyPr wrap="square" rtlCol="0">
            <a:spAutoFit/>
          </a:bodyPr>
          <a:lstStyle/>
          <a:p>
            <a:r>
              <a:rPr lang="en-US" sz="3200" dirty="0" smtClean="0">
                <a:solidFill>
                  <a:schemeClr val="bg1"/>
                </a:solidFill>
              </a:rPr>
              <a:t>Designation Process</a:t>
            </a:r>
            <a:endParaRPr lang="en-US" sz="3200" dirty="0">
              <a:solidFill>
                <a:schemeClr val="bg1"/>
              </a:solidFill>
            </a:endParaRPr>
          </a:p>
        </p:txBody>
      </p:sp>
      <p:sp>
        <p:nvSpPr>
          <p:cNvPr id="4" name="TextBox 3"/>
          <p:cNvSpPr txBox="1"/>
          <p:nvPr/>
        </p:nvSpPr>
        <p:spPr>
          <a:xfrm>
            <a:off x="1145223" y="1480691"/>
            <a:ext cx="10611347" cy="5016758"/>
          </a:xfrm>
          <a:prstGeom prst="rect">
            <a:avLst/>
          </a:prstGeom>
          <a:solidFill>
            <a:schemeClr val="bg1">
              <a:lumMod val="85000"/>
            </a:schemeClr>
          </a:solidFill>
        </p:spPr>
        <p:txBody>
          <a:bodyPr wrap="square" rtlCol="0">
            <a:spAutoFit/>
          </a:bodyPr>
          <a:lstStyle/>
          <a:p>
            <a:r>
              <a:rPr lang="en-US" sz="2000" dirty="0" smtClean="0"/>
              <a:t>On Line Application</a:t>
            </a:r>
          </a:p>
          <a:p>
            <a:endParaRPr lang="en-US" sz="2000" dirty="0" smtClean="0"/>
          </a:p>
          <a:p>
            <a:r>
              <a:rPr lang="en-US" sz="2000" dirty="0" smtClean="0"/>
              <a:t>Extensive evaluation by  2 or 3 experts </a:t>
            </a:r>
          </a:p>
          <a:p>
            <a:endParaRPr lang="en-US" sz="2000" dirty="0" smtClean="0"/>
          </a:p>
          <a:p>
            <a:r>
              <a:rPr lang="en-US" sz="2000" dirty="0" smtClean="0"/>
              <a:t>	 Program Office / Technical Directors / Academia</a:t>
            </a:r>
          </a:p>
          <a:p>
            <a:endParaRPr lang="en-US" sz="2000" dirty="0" smtClean="0"/>
          </a:p>
          <a:p>
            <a:r>
              <a:rPr lang="en-US" sz="2000" dirty="0" smtClean="0"/>
              <a:t>	Review all submitted evidence</a:t>
            </a:r>
          </a:p>
          <a:p>
            <a:r>
              <a:rPr lang="en-US" sz="2000" dirty="0" smtClean="0">
                <a:solidFill>
                  <a:schemeClr val="bg2"/>
                </a:solidFill>
              </a:rPr>
              <a:t>		</a:t>
            </a:r>
            <a:r>
              <a:rPr lang="en-US" sz="2000" dirty="0" smtClean="0"/>
              <a:t>Syllabi, Resumes, Articulation Agreements, Web Sites, etc</a:t>
            </a:r>
          </a:p>
          <a:p>
            <a:endParaRPr lang="en-US" sz="2000" dirty="0" smtClean="0"/>
          </a:p>
          <a:p>
            <a:r>
              <a:rPr lang="en-US" sz="2000" dirty="0" smtClean="0"/>
              <a:t>	Must Pass each Criteria + All Mandatory KUs+  Optional KUs</a:t>
            </a:r>
          </a:p>
          <a:p>
            <a:endParaRPr lang="en-US" sz="2000" dirty="0" smtClean="0"/>
          </a:p>
          <a:p>
            <a:r>
              <a:rPr lang="en-US" sz="2000" dirty="0" smtClean="0"/>
              <a:t>	Cyber Ops Program  Includes On-Site Evaluation</a:t>
            </a:r>
          </a:p>
          <a:p>
            <a:endParaRPr lang="en-US" sz="2000" dirty="0" smtClean="0"/>
          </a:p>
          <a:p>
            <a:r>
              <a:rPr lang="en-US" sz="2000" dirty="0" smtClean="0"/>
              <a:t>Formal Designation Ceremony</a:t>
            </a:r>
          </a:p>
          <a:p>
            <a:endParaRPr lang="en-US" sz="2000" dirty="0" smtClean="0"/>
          </a:p>
          <a:p>
            <a:r>
              <a:rPr lang="en-US" sz="2000" dirty="0" smtClean="0"/>
              <a:t>Historical Pass Rates</a:t>
            </a:r>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5532" y="458659"/>
            <a:ext cx="9144000" cy="796857"/>
          </a:xfrm>
          <a:prstGeom prst="rect">
            <a:avLst/>
          </a:prstGeom>
        </p:spPr>
        <p:txBody>
          <a:bodyPr anchor="t">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000" dirty="0">
                <a:solidFill>
                  <a:schemeClr val="bg1">
                    <a:lumMod val="95000"/>
                  </a:schemeClr>
                </a:solidFill>
                <a:latin typeface="Helvetica" panose="020B0604020202020204" pitchFamily="34" charset="0"/>
                <a:cs typeface="Helvetica" panose="020B0604020202020204" pitchFamily="34" charset="0"/>
              </a:rPr>
              <a:t>CAE-CD Designation </a:t>
            </a:r>
            <a:r>
              <a:rPr lang="en-US" sz="4000" dirty="0" smtClean="0">
                <a:solidFill>
                  <a:schemeClr val="bg1">
                    <a:lumMod val="95000"/>
                  </a:schemeClr>
                </a:solidFill>
                <a:latin typeface="Helvetica" panose="020B0604020202020204" pitchFamily="34" charset="0"/>
                <a:cs typeface="Helvetica" panose="020B0604020202020204" pitchFamily="34" charset="0"/>
              </a:rPr>
              <a:t>Criteria </a:t>
            </a:r>
            <a:endParaRPr lang="en-US" sz="4000" i="1" dirty="0">
              <a:solidFill>
                <a:schemeClr val="bg1">
                  <a:lumMod val="95000"/>
                </a:schemeClr>
              </a:solidFill>
              <a:latin typeface="Helvetica" panose="020B0604020202020204" pitchFamily="34" charset="0"/>
              <a:cs typeface="Helvetica" panose="020B0604020202020204" pitchFamily="34" charset="0"/>
            </a:endParaRPr>
          </a:p>
        </p:txBody>
      </p:sp>
      <p:graphicFrame>
        <p:nvGraphicFramePr>
          <p:cNvPr id="3" name="Table 2">
            <a:extLst>
              <a:ext uri="{FF2B5EF4-FFF2-40B4-BE49-F238E27FC236}">
                <a16:creationId xmlns:a16="http://schemas.microsoft.com/office/drawing/2014/main" xmlns="" id="{56CC0642-0231-4095-A96E-E8BBBD6D30DA}"/>
              </a:ext>
            </a:extLst>
          </p:cNvPr>
          <p:cNvGraphicFramePr>
            <a:graphicFrameLocks noGrp="1"/>
          </p:cNvGraphicFramePr>
          <p:nvPr>
            <p:extLst>
              <p:ext uri="{D42A27DB-BD31-4B8C-83A1-F6EECF244321}">
                <p14:modId xmlns="" xmlns:p14="http://schemas.microsoft.com/office/powerpoint/2010/main" val="4000297783"/>
              </p:ext>
            </p:extLst>
          </p:nvPr>
        </p:nvGraphicFramePr>
        <p:xfrm>
          <a:off x="537095" y="1816973"/>
          <a:ext cx="11187376" cy="3915611"/>
        </p:xfrm>
        <a:graphic>
          <a:graphicData uri="http://schemas.openxmlformats.org/drawingml/2006/table">
            <a:tbl>
              <a:tblPr firstRow="1" bandRow="1">
                <a:tableStyleId>{5C22544A-7EE6-4342-B048-85BDC9FD1C3A}</a:tableStyleId>
              </a:tblPr>
              <a:tblGrid>
                <a:gridCol w="3487324">
                  <a:extLst>
                    <a:ext uri="{9D8B030D-6E8A-4147-A177-3AD203B41FA5}">
                      <a16:colId xmlns:a16="http://schemas.microsoft.com/office/drawing/2014/main" xmlns="" val="998496240"/>
                    </a:ext>
                  </a:extLst>
                </a:gridCol>
                <a:gridCol w="3695227">
                  <a:extLst>
                    <a:ext uri="{9D8B030D-6E8A-4147-A177-3AD203B41FA5}">
                      <a16:colId xmlns:a16="http://schemas.microsoft.com/office/drawing/2014/main" xmlns="" val="1325770325"/>
                    </a:ext>
                  </a:extLst>
                </a:gridCol>
                <a:gridCol w="4004825"/>
              </a:tblGrid>
              <a:tr h="567994">
                <a:tc gridSpan="2">
                  <a:txBody>
                    <a:bodyPr/>
                    <a:lstStyle/>
                    <a:p>
                      <a:pPr algn="ctr"/>
                      <a:r>
                        <a:rPr lang="en-US" sz="2000" dirty="0" smtClean="0"/>
                        <a:t>CAE-2Y &amp; CAE-CDE </a:t>
                      </a:r>
                      <a:endParaRPr lang="en-US" sz="2000" dirty="0"/>
                    </a:p>
                  </a:txBody>
                  <a:tcPr anchor="ctr">
                    <a:lnR w="12700" cap="flat" cmpd="sng" algn="ctr">
                      <a:solidFill>
                        <a:schemeClr val="tx1"/>
                      </a:solidFill>
                      <a:prstDash val="solid"/>
                      <a:round/>
                      <a:headEnd type="none" w="med" len="med"/>
                      <a:tailEnd type="none" w="med" len="med"/>
                    </a:lnR>
                  </a:tcPr>
                </a:tc>
                <a:tc hMerge="1">
                  <a:txBody>
                    <a:bodyPr/>
                    <a:lstStyle/>
                    <a:p>
                      <a:pPr algn="ctr"/>
                      <a:endParaRPr lang="en-US" sz="2000" dirty="0"/>
                    </a:p>
                  </a:txBody>
                  <a:tcPr anchor="ctr"/>
                </a:tc>
                <a:tc rowSpan="2">
                  <a:txBody>
                    <a:bodyPr/>
                    <a:lstStyle/>
                    <a:p>
                      <a:pPr algn="ctr"/>
                      <a:r>
                        <a:rPr lang="en-US" sz="2000" dirty="0" smtClean="0"/>
                        <a:t>CAE-R</a:t>
                      </a:r>
                      <a:endParaRPr lang="en-US" sz="2000" dirty="0"/>
                    </a:p>
                  </a:txBody>
                  <a:tcPr anchor="ctr">
                    <a:lnL w="12700" cap="flat" cmpd="sng" algn="ctr">
                      <a:solidFill>
                        <a:schemeClr val="tx1"/>
                      </a:solidFill>
                      <a:prstDash val="solid"/>
                      <a:round/>
                      <a:headEnd type="none" w="med" len="med"/>
                      <a:tailEnd type="none" w="med" len="med"/>
                    </a:lnL>
                  </a:tcPr>
                </a:tc>
              </a:tr>
              <a:tr h="478231">
                <a:tc>
                  <a:txBody>
                    <a:bodyPr/>
                    <a:lstStyle/>
                    <a:p>
                      <a:pPr algn="ctr"/>
                      <a:r>
                        <a:rPr lang="en-US" sz="2000" dirty="0" smtClean="0"/>
                        <a:t>Academic </a:t>
                      </a:r>
                      <a:r>
                        <a:rPr lang="en-US" sz="2000" dirty="0"/>
                        <a:t>Requirements</a:t>
                      </a:r>
                    </a:p>
                  </a:txBody>
                  <a:tcPr anchor="ctr">
                    <a:solidFill>
                      <a:schemeClr val="tx2">
                        <a:lumMod val="40000"/>
                        <a:lumOff val="60000"/>
                      </a:schemeClr>
                    </a:solidFill>
                  </a:tcPr>
                </a:tc>
                <a:tc>
                  <a:txBody>
                    <a:bodyPr/>
                    <a:lstStyle/>
                    <a:p>
                      <a:pPr algn="ctr"/>
                      <a:r>
                        <a:rPr lang="en-US" sz="2000" dirty="0"/>
                        <a:t>Programmatic Criteria</a:t>
                      </a:r>
                    </a:p>
                  </a:txBody>
                  <a:tcPr anchor="ctr">
                    <a:lnR w="12700" cap="flat" cmpd="sng" algn="ctr">
                      <a:solidFill>
                        <a:schemeClr val="tx1"/>
                      </a:solidFill>
                      <a:prstDash val="solid"/>
                      <a:round/>
                      <a:headEnd type="none" w="med" len="med"/>
                      <a:tailEnd type="none" w="med" len="med"/>
                    </a:lnR>
                    <a:solidFill>
                      <a:schemeClr val="tx2">
                        <a:lumMod val="40000"/>
                        <a:lumOff val="60000"/>
                      </a:schemeClr>
                    </a:solidFill>
                  </a:tcPr>
                </a:tc>
                <a:tc vMerge="1">
                  <a:txBody>
                    <a:bodyPr/>
                    <a:lstStyle/>
                    <a:p>
                      <a:pPr algn="ctr"/>
                      <a:endParaRPr lang="en-US" sz="2000" dirty="0"/>
                    </a:p>
                  </a:txBody>
                  <a:tcPr anchor="ctr"/>
                </a:tc>
                <a:extLst>
                  <a:ext uri="{0D108BD9-81ED-4DB2-BD59-A6C34878D82A}">
                    <a16:rowId xmlns:a16="http://schemas.microsoft.com/office/drawing/2014/main" xmlns="" val="1719173059"/>
                  </a:ext>
                </a:extLst>
              </a:tr>
              <a:tr h="478231">
                <a:tc>
                  <a:txBody>
                    <a:bodyPr/>
                    <a:lstStyle/>
                    <a:p>
                      <a:pPr algn="ctr">
                        <a:spcBef>
                          <a:spcPts val="200"/>
                        </a:spcBef>
                        <a:spcAft>
                          <a:spcPts val="200"/>
                        </a:spcAft>
                      </a:pPr>
                      <a:r>
                        <a:rPr lang="en-US" sz="2000" dirty="0"/>
                        <a:t>Curriculum mapped to </a:t>
                      </a:r>
                      <a:r>
                        <a:rPr lang="en-US" sz="2000" dirty="0" smtClean="0"/>
                        <a:t>KUs</a:t>
                      </a:r>
                      <a:endParaRPr lang="en-US" sz="2000" dirty="0"/>
                    </a:p>
                  </a:txBody>
                  <a:tcPr anchor="ctr"/>
                </a:tc>
                <a:tc>
                  <a:txBody>
                    <a:bodyPr/>
                    <a:lstStyle/>
                    <a:p>
                      <a:pPr algn="ctr">
                        <a:spcBef>
                          <a:spcPts val="200"/>
                        </a:spcBef>
                        <a:spcAft>
                          <a:spcPts val="200"/>
                        </a:spcAft>
                      </a:pPr>
                      <a:r>
                        <a:rPr lang="en-US" sz="2000" dirty="0"/>
                        <a:t>Articulation Agreements</a:t>
                      </a:r>
                    </a:p>
                  </a:txBody>
                  <a:tcPr anchor="ctr">
                    <a:lnR w="12700" cap="flat" cmpd="sng" algn="ctr">
                      <a:solidFill>
                        <a:schemeClr val="tx1"/>
                      </a:solidFill>
                      <a:prstDash val="solid"/>
                      <a:round/>
                      <a:headEnd type="none" w="med" len="med"/>
                      <a:tailEnd type="none" w="med" len="med"/>
                    </a:lnR>
                  </a:tcPr>
                </a:tc>
                <a:tc>
                  <a:txBody>
                    <a:bodyPr/>
                    <a:lstStyle/>
                    <a:p>
                      <a:pPr algn="ctr">
                        <a:spcBef>
                          <a:spcPts val="200"/>
                        </a:spcBef>
                        <a:spcAft>
                          <a:spcPts val="200"/>
                        </a:spcAft>
                      </a:pPr>
                      <a:r>
                        <a:rPr lang="en-US" sz="2000" dirty="0" smtClean="0"/>
                        <a:t>Carnegie Research Rating</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938031073"/>
                  </a:ext>
                </a:extLst>
              </a:tr>
              <a:tr h="478231">
                <a:tc>
                  <a:txBody>
                    <a:bodyPr/>
                    <a:lstStyle/>
                    <a:p>
                      <a:pPr algn="ctr">
                        <a:spcBef>
                          <a:spcPts val="200"/>
                        </a:spcBef>
                        <a:spcAft>
                          <a:spcPts val="200"/>
                        </a:spcAft>
                      </a:pPr>
                      <a:r>
                        <a:rPr lang="en-US" sz="2000" dirty="0"/>
                        <a:t>Program/Student Path</a:t>
                      </a:r>
                    </a:p>
                  </a:txBody>
                  <a:tcPr anchor="ctr"/>
                </a:tc>
                <a:tc>
                  <a:txBody>
                    <a:bodyPr/>
                    <a:lstStyle/>
                    <a:p>
                      <a:pPr algn="ctr">
                        <a:spcBef>
                          <a:spcPts val="200"/>
                        </a:spcBef>
                        <a:spcAft>
                          <a:spcPts val="200"/>
                        </a:spcAft>
                      </a:pPr>
                      <a:r>
                        <a:rPr lang="en-US" sz="2000" dirty="0"/>
                        <a:t>Regional Accreditation</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200"/>
                        </a:spcBef>
                        <a:spcAft>
                          <a:spcPts val="200"/>
                        </a:spcAft>
                        <a:buClrTx/>
                        <a:buSzTx/>
                        <a:buFontTx/>
                        <a:buNone/>
                        <a:tabLst/>
                        <a:defRPr/>
                      </a:pPr>
                      <a:r>
                        <a:rPr lang="en-US" sz="2000" dirty="0" smtClean="0"/>
                        <a:t>University has CD area of study</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595698340"/>
                  </a:ext>
                </a:extLst>
              </a:tr>
              <a:tr h="478231">
                <a:tc>
                  <a:txBody>
                    <a:bodyPr/>
                    <a:lstStyle/>
                    <a:p>
                      <a:pPr algn="ctr">
                        <a:spcBef>
                          <a:spcPts val="200"/>
                        </a:spcBef>
                        <a:spcAft>
                          <a:spcPts val="200"/>
                        </a:spcAft>
                      </a:pPr>
                      <a:r>
                        <a:rPr lang="en-US" sz="2000" dirty="0"/>
                        <a:t>Faculty Qualifications</a:t>
                      </a:r>
                    </a:p>
                  </a:txBody>
                  <a:tcPr anchor="ctr"/>
                </a:tc>
                <a:tc>
                  <a:txBody>
                    <a:bodyPr/>
                    <a:lstStyle/>
                    <a:p>
                      <a:pPr algn="ctr">
                        <a:spcBef>
                          <a:spcPts val="200"/>
                        </a:spcBef>
                        <a:spcAft>
                          <a:spcPts val="200"/>
                        </a:spcAft>
                      </a:pPr>
                      <a:r>
                        <a:rPr lang="en-US" sz="2000" dirty="0"/>
                        <a:t>Faculty in CD Research</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200"/>
                        </a:spcBef>
                        <a:spcAft>
                          <a:spcPts val="200"/>
                        </a:spcAft>
                        <a:buClrTx/>
                        <a:buSzTx/>
                        <a:buFontTx/>
                        <a:buNone/>
                        <a:tabLst/>
                        <a:defRPr/>
                      </a:pPr>
                      <a:r>
                        <a:rPr lang="en-US" sz="2000" dirty="0" smtClean="0"/>
                        <a:t>CD Research Collaboration</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226067538"/>
                  </a:ext>
                </a:extLst>
              </a:tr>
              <a:tr h="478231">
                <a:tc>
                  <a:txBody>
                    <a:bodyPr/>
                    <a:lstStyle/>
                    <a:p>
                      <a:pPr marL="0" marR="0" lvl="0" indent="0" algn="ctr" defTabSz="457200" rtl="0" eaLnBrk="1" fontAlgn="auto" latinLnBrk="0" hangingPunct="1">
                        <a:lnSpc>
                          <a:spcPct val="100000"/>
                        </a:lnSpc>
                        <a:spcBef>
                          <a:spcPts val="200"/>
                        </a:spcBef>
                        <a:spcAft>
                          <a:spcPts val="200"/>
                        </a:spcAft>
                        <a:buClrTx/>
                        <a:buSzTx/>
                        <a:buFontTx/>
                        <a:buNone/>
                        <a:tabLst/>
                        <a:defRPr/>
                      </a:pPr>
                      <a:r>
                        <a:rPr lang="en-US" sz="2000" dirty="0"/>
                        <a:t>Program Maturity</a:t>
                      </a:r>
                    </a:p>
                  </a:txBody>
                  <a:tcPr anchor="ctr"/>
                </a:tc>
                <a:tc>
                  <a:txBody>
                    <a:bodyPr/>
                    <a:lstStyle/>
                    <a:p>
                      <a:pPr marL="0" marR="0" lvl="0" indent="0" algn="ctr" defTabSz="457200" rtl="0" eaLnBrk="1" fontAlgn="auto" latinLnBrk="0" hangingPunct="1">
                        <a:lnSpc>
                          <a:spcPct val="100000"/>
                        </a:lnSpc>
                        <a:spcBef>
                          <a:spcPts val="200"/>
                        </a:spcBef>
                        <a:spcAft>
                          <a:spcPts val="200"/>
                        </a:spcAft>
                        <a:buClrTx/>
                        <a:buSzTx/>
                        <a:buFontTx/>
                        <a:buNone/>
                        <a:tabLst/>
                        <a:defRPr/>
                      </a:pPr>
                      <a:r>
                        <a:rPr lang="en-US" sz="2000" dirty="0"/>
                        <a:t>Program </a:t>
                      </a:r>
                      <a:r>
                        <a:rPr lang="en-US" sz="2000" dirty="0" smtClean="0"/>
                        <a:t>Outreach</a:t>
                      </a:r>
                      <a:endParaRPr lang="en-US" sz="2000" dirty="0"/>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200"/>
                        </a:spcBef>
                        <a:spcAft>
                          <a:spcPts val="200"/>
                        </a:spcAft>
                        <a:buClrTx/>
                        <a:buSzTx/>
                        <a:buFontTx/>
                        <a:buNone/>
                        <a:tabLst/>
                        <a:defRPr/>
                      </a:pPr>
                      <a:r>
                        <a:rPr lang="en-US" sz="2000" dirty="0" smtClean="0"/>
                        <a:t>Faculty</a:t>
                      </a:r>
                      <a:r>
                        <a:rPr lang="en-US" sz="2000" baseline="0" dirty="0" smtClean="0"/>
                        <a:t> CV</a:t>
                      </a:r>
                      <a:endParaRPr lang="en-US" sz="200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952125484"/>
                  </a:ext>
                </a:extLst>
              </a:tr>
              <a:tr h="478231">
                <a:tc>
                  <a:txBody>
                    <a:bodyPr/>
                    <a:lstStyle/>
                    <a:p>
                      <a:pPr algn="ctr">
                        <a:spcBef>
                          <a:spcPts val="200"/>
                        </a:spcBef>
                        <a:spcAft>
                          <a:spcPts val="200"/>
                        </a:spcAft>
                      </a:pPr>
                      <a:r>
                        <a:rPr lang="en-US" sz="2000" dirty="0"/>
                        <a:t>Interdisciplinary Program</a:t>
                      </a:r>
                    </a:p>
                  </a:txBody>
                  <a:tcPr anchor="ctr"/>
                </a:tc>
                <a:tc>
                  <a:txBody>
                    <a:bodyPr/>
                    <a:lstStyle/>
                    <a:p>
                      <a:pPr algn="ctr">
                        <a:spcBef>
                          <a:spcPts val="200"/>
                        </a:spcBef>
                        <a:spcAft>
                          <a:spcPts val="200"/>
                        </a:spcAft>
                      </a:pPr>
                      <a:r>
                        <a:rPr lang="en-US" dirty="0" smtClean="0"/>
                        <a:t>Cybersecurity in</a:t>
                      </a:r>
                      <a:r>
                        <a:rPr lang="en-US" baseline="0" dirty="0" smtClean="0"/>
                        <a:t> practice</a:t>
                      </a:r>
                      <a:endParaRPr lang="en-US" dirty="0"/>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200"/>
                        </a:spcBef>
                        <a:spcAft>
                          <a:spcPts val="200"/>
                        </a:spcAft>
                        <a:buClrTx/>
                        <a:buSzTx/>
                        <a:buFontTx/>
                        <a:buNone/>
                        <a:tabLst/>
                        <a:defRPr/>
                      </a:pPr>
                      <a:r>
                        <a:rPr lang="en-US" sz="2000" dirty="0" smtClean="0"/>
                        <a:t>Publication &amp; Research</a:t>
                      </a:r>
                      <a:endParaRPr lang="en-US" sz="200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548235403"/>
                  </a:ext>
                </a:extLst>
              </a:tr>
              <a:tr h="478231">
                <a:tc gridSpan="3">
                  <a:txBody>
                    <a:bodyPr/>
                    <a:lstStyle/>
                    <a:p>
                      <a:pPr algn="ctr">
                        <a:spcBef>
                          <a:spcPts val="200"/>
                        </a:spcBef>
                        <a:spcAft>
                          <a:spcPts val="200"/>
                        </a:spcAft>
                      </a:pPr>
                      <a:r>
                        <a:rPr lang="en-US" sz="2000" dirty="0" smtClean="0"/>
                        <a:t>All designations require the institution have an active Cyber Center on campus</a:t>
                      </a:r>
                      <a:endParaRPr lang="en-US" sz="2000" dirty="0"/>
                    </a:p>
                  </a:txBody>
                  <a:tcPr anchor="ctr"/>
                </a:tc>
                <a:tc hMerge="1">
                  <a:txBody>
                    <a:bodyPr/>
                    <a:lstStyle/>
                    <a:p>
                      <a:pPr algn="ctr"/>
                      <a:endParaRPr lang="en-US" dirty="0"/>
                    </a:p>
                  </a:txBody>
                  <a:tcPr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dirty="0"/>
                    </a:p>
                  </a:txBody>
                  <a:tcPr anchor="ctr"/>
                </a:tc>
              </a:tr>
            </a:tbl>
          </a:graphicData>
        </a:graphic>
      </p:graphicFrame>
    </p:spTree>
    <p:extLst>
      <p:ext uri="{BB962C8B-B14F-4D97-AF65-F5344CB8AC3E}">
        <p14:creationId xmlns="" xmlns:p14="http://schemas.microsoft.com/office/powerpoint/2010/main" val="1643823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5532" y="458659"/>
            <a:ext cx="9144000" cy="796857"/>
          </a:xfrm>
          <a:prstGeom prst="rect">
            <a:avLst/>
          </a:prstGeom>
        </p:spPr>
        <p:txBody>
          <a:bodyPr anchor="t">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000" dirty="0" smtClean="0">
                <a:solidFill>
                  <a:schemeClr val="bg1">
                    <a:lumMod val="95000"/>
                  </a:schemeClr>
                </a:solidFill>
                <a:latin typeface="Helvetica" panose="020B0604020202020204" pitchFamily="34" charset="0"/>
                <a:cs typeface="Helvetica" panose="020B0604020202020204" pitchFamily="34" charset="0"/>
              </a:rPr>
              <a:t>CAE-CO </a:t>
            </a:r>
            <a:r>
              <a:rPr lang="en-US" sz="4000" dirty="0">
                <a:solidFill>
                  <a:schemeClr val="bg1">
                    <a:lumMod val="95000"/>
                  </a:schemeClr>
                </a:solidFill>
                <a:latin typeface="Helvetica" panose="020B0604020202020204" pitchFamily="34" charset="0"/>
                <a:cs typeface="Helvetica" panose="020B0604020202020204" pitchFamily="34" charset="0"/>
              </a:rPr>
              <a:t>Designation </a:t>
            </a:r>
            <a:r>
              <a:rPr lang="en-US" sz="4000" dirty="0" smtClean="0">
                <a:solidFill>
                  <a:schemeClr val="bg1">
                    <a:lumMod val="95000"/>
                  </a:schemeClr>
                </a:solidFill>
                <a:latin typeface="Helvetica" panose="020B0604020202020204" pitchFamily="34" charset="0"/>
                <a:cs typeface="Helvetica" panose="020B0604020202020204" pitchFamily="34" charset="0"/>
              </a:rPr>
              <a:t>Criteria </a:t>
            </a:r>
            <a:endParaRPr lang="en-US" sz="4000" i="1" dirty="0">
              <a:solidFill>
                <a:schemeClr val="bg1">
                  <a:lumMod val="95000"/>
                </a:schemeClr>
              </a:solidFill>
              <a:latin typeface="Helvetica" panose="020B0604020202020204" pitchFamily="34" charset="0"/>
              <a:cs typeface="Helvetica" panose="020B0604020202020204" pitchFamily="34" charset="0"/>
            </a:endParaRPr>
          </a:p>
        </p:txBody>
      </p:sp>
      <p:graphicFrame>
        <p:nvGraphicFramePr>
          <p:cNvPr id="3" name="Table 2">
            <a:extLst>
              <a:ext uri="{FF2B5EF4-FFF2-40B4-BE49-F238E27FC236}">
                <a16:creationId xmlns:a16="http://schemas.microsoft.com/office/drawing/2014/main" xmlns="" id="{56CC0642-0231-4095-A96E-E8BBBD6D30DA}"/>
              </a:ext>
            </a:extLst>
          </p:cNvPr>
          <p:cNvGraphicFramePr>
            <a:graphicFrameLocks noGrp="1"/>
          </p:cNvGraphicFramePr>
          <p:nvPr>
            <p:extLst>
              <p:ext uri="{D42A27DB-BD31-4B8C-83A1-F6EECF244321}">
                <p14:modId xmlns="" xmlns:p14="http://schemas.microsoft.com/office/powerpoint/2010/main" val="3199646400"/>
              </p:ext>
            </p:extLst>
          </p:nvPr>
        </p:nvGraphicFramePr>
        <p:xfrm>
          <a:off x="537095" y="1816973"/>
          <a:ext cx="10958219" cy="4057565"/>
        </p:xfrm>
        <a:graphic>
          <a:graphicData uri="http://schemas.openxmlformats.org/drawingml/2006/table">
            <a:tbl>
              <a:tblPr firstRow="1" bandRow="1">
                <a:tableStyleId>{5C22544A-7EE6-4342-B048-85BDC9FD1C3A}</a:tableStyleId>
              </a:tblPr>
              <a:tblGrid>
                <a:gridCol w="4897585">
                  <a:extLst>
                    <a:ext uri="{9D8B030D-6E8A-4147-A177-3AD203B41FA5}">
                      <a16:colId xmlns:a16="http://schemas.microsoft.com/office/drawing/2014/main" xmlns="" val="998496240"/>
                    </a:ext>
                  </a:extLst>
                </a:gridCol>
                <a:gridCol w="6060634">
                  <a:extLst>
                    <a:ext uri="{9D8B030D-6E8A-4147-A177-3AD203B41FA5}">
                      <a16:colId xmlns:a16="http://schemas.microsoft.com/office/drawing/2014/main" xmlns="" val="1325770325"/>
                    </a:ext>
                  </a:extLst>
                </a:gridCol>
              </a:tblGrid>
              <a:tr h="473301">
                <a:tc gridSpan="2">
                  <a:txBody>
                    <a:bodyPr/>
                    <a:lstStyle/>
                    <a:p>
                      <a:pPr algn="ctr"/>
                      <a:r>
                        <a:rPr lang="en-US" sz="2000" dirty="0" smtClean="0"/>
                        <a:t>CAE-Cyber</a:t>
                      </a:r>
                      <a:r>
                        <a:rPr lang="en-US" sz="2000" baseline="0" dirty="0" smtClean="0"/>
                        <a:t> Operations</a:t>
                      </a:r>
                      <a:endParaRPr lang="en-US" sz="2000" dirty="0"/>
                    </a:p>
                  </a:txBody>
                  <a:tcPr anchor="ctr"/>
                </a:tc>
                <a:tc hMerge="1">
                  <a:txBody>
                    <a:bodyPr/>
                    <a:lstStyle/>
                    <a:p>
                      <a:pPr algn="ctr"/>
                      <a:endParaRPr lang="en-US" sz="2000" dirty="0"/>
                    </a:p>
                  </a:txBody>
                  <a:tcPr anchor="ctr"/>
                </a:tc>
              </a:tr>
              <a:tr h="398503">
                <a:tc>
                  <a:txBody>
                    <a:bodyPr/>
                    <a:lstStyle/>
                    <a:p>
                      <a:pPr algn="l"/>
                      <a:r>
                        <a:rPr lang="en-US" sz="2000" dirty="0" smtClean="0"/>
                        <a:t>Academic </a:t>
                      </a:r>
                      <a:r>
                        <a:rPr lang="en-US" sz="2000" dirty="0"/>
                        <a:t>Requirements</a:t>
                      </a:r>
                    </a:p>
                  </a:txBody>
                  <a:tcPr anchor="ctr"/>
                </a:tc>
                <a:tc>
                  <a:txBody>
                    <a:bodyPr/>
                    <a:lstStyle/>
                    <a:p>
                      <a:pPr algn="l"/>
                      <a:r>
                        <a:rPr lang="en-US" sz="2000" dirty="0" smtClean="0"/>
                        <a:t>10</a:t>
                      </a:r>
                      <a:r>
                        <a:rPr lang="en-US" sz="2000" baseline="0" dirty="0" smtClean="0"/>
                        <a:t> Mandatory KUs + 10/17 Optional KUs</a:t>
                      </a:r>
                      <a:endParaRPr lang="en-US" sz="2000" dirty="0"/>
                    </a:p>
                  </a:txBody>
                  <a:tcPr anchor="ctr"/>
                </a:tc>
                <a:extLst>
                  <a:ext uri="{0D108BD9-81ED-4DB2-BD59-A6C34878D82A}">
                    <a16:rowId xmlns:a16="http://schemas.microsoft.com/office/drawing/2014/main" xmlns="" val="1719173059"/>
                  </a:ext>
                </a:extLst>
              </a:tr>
              <a:tr h="398503">
                <a:tc>
                  <a:txBody>
                    <a:bodyPr/>
                    <a:lstStyle/>
                    <a:p>
                      <a:pPr algn="l"/>
                      <a:r>
                        <a:rPr lang="en-US" sz="2000" dirty="0" smtClean="0"/>
                        <a:t>CO</a:t>
                      </a:r>
                      <a:r>
                        <a:rPr lang="en-US" sz="2000" baseline="0" dirty="0" smtClean="0"/>
                        <a:t> Recognition</a:t>
                      </a:r>
                      <a:endParaRPr lang="en-US" sz="2000" dirty="0"/>
                    </a:p>
                  </a:txBody>
                  <a:tcPr anchor="ctr"/>
                </a:tc>
                <a:tc>
                  <a:txBody>
                    <a:bodyPr/>
                    <a:lstStyle/>
                    <a:p>
                      <a:pPr algn="l"/>
                      <a:r>
                        <a:rPr lang="en-US" sz="2000" dirty="0" smtClean="0"/>
                        <a:t>CO Students</a:t>
                      </a:r>
                      <a:r>
                        <a:rPr lang="en-US" sz="2000" baseline="0" dirty="0" smtClean="0"/>
                        <a:t> must be distinctly recognized</a:t>
                      </a:r>
                      <a:endParaRPr lang="en-US" sz="2000" dirty="0"/>
                    </a:p>
                  </a:txBody>
                  <a:tcPr anchor="ctr"/>
                </a:tc>
                <a:extLst>
                  <a:ext uri="{0D108BD9-81ED-4DB2-BD59-A6C34878D82A}">
                    <a16:rowId xmlns:a16="http://schemas.microsoft.com/office/drawing/2014/main" xmlns="" val="3938031073"/>
                  </a:ext>
                </a:extLst>
              </a:tr>
              <a:tr h="398503">
                <a:tc>
                  <a:txBody>
                    <a:bodyPr/>
                    <a:lstStyle/>
                    <a:p>
                      <a:pPr algn="l"/>
                      <a:r>
                        <a:rPr lang="en-US" sz="2000" dirty="0" smtClean="0"/>
                        <a:t>Accreditation</a:t>
                      </a:r>
                      <a:r>
                        <a:rPr lang="en-US" sz="2000" baseline="0" dirty="0" smtClean="0"/>
                        <a:t> /Curriculum review</a:t>
                      </a:r>
                      <a:endParaRPr lang="en-US" sz="2000" dirty="0"/>
                    </a:p>
                  </a:txBody>
                  <a:tcPr anchor="ctr"/>
                </a:tc>
                <a:tc>
                  <a:txBody>
                    <a:bodyPr/>
                    <a:lstStyle/>
                    <a:p>
                      <a:pPr algn="l"/>
                      <a:r>
                        <a:rPr lang="en-US" sz="2000" dirty="0" smtClean="0"/>
                        <a:t>National/Regional</a:t>
                      </a:r>
                      <a:r>
                        <a:rPr lang="en-US" sz="2000" baseline="0" dirty="0" smtClean="0"/>
                        <a:t> accreditation + on site review</a:t>
                      </a:r>
                      <a:endParaRPr lang="en-US" sz="2000" dirty="0"/>
                    </a:p>
                  </a:txBody>
                  <a:tcPr anchor="ctr"/>
                </a:tc>
                <a:extLst>
                  <a:ext uri="{0D108BD9-81ED-4DB2-BD59-A6C34878D82A}">
                    <a16:rowId xmlns:a16="http://schemas.microsoft.com/office/drawing/2014/main" xmlns="" val="595698340"/>
                  </a:ext>
                </a:extLst>
              </a:tr>
              <a:tr h="367760">
                <a:tc>
                  <a:txBody>
                    <a:bodyPr/>
                    <a:lstStyle/>
                    <a:p>
                      <a:pPr algn="l"/>
                      <a:r>
                        <a:rPr lang="en-US" sz="2000" dirty="0" smtClean="0"/>
                        <a:t>Interdisciplinary Program</a:t>
                      </a:r>
                      <a:endParaRPr lang="en-US" sz="2000" dirty="0"/>
                    </a:p>
                  </a:txBody>
                  <a:tcPr anchor="ctr"/>
                </a:tc>
                <a:tc>
                  <a:txBody>
                    <a:bodyPr/>
                    <a:lstStyle/>
                    <a:p>
                      <a:pPr algn="l"/>
                      <a:r>
                        <a:rPr lang="en-US" sz="2000" dirty="0" smtClean="0"/>
                        <a:t>Interdisciplinary CO exposure</a:t>
                      </a:r>
                      <a:r>
                        <a:rPr lang="en-US" sz="2000" baseline="0" dirty="0" smtClean="0"/>
                        <a:t> to </a:t>
                      </a:r>
                      <a:r>
                        <a:rPr lang="en-US" sz="2000" dirty="0" smtClean="0"/>
                        <a:t>Students</a:t>
                      </a:r>
                      <a:endParaRPr lang="en-US" sz="2000" dirty="0"/>
                    </a:p>
                  </a:txBody>
                  <a:tcPr anchor="ctr"/>
                </a:tc>
                <a:extLst>
                  <a:ext uri="{0D108BD9-81ED-4DB2-BD59-A6C34878D82A}">
                    <a16:rowId xmlns:a16="http://schemas.microsoft.com/office/drawing/2014/main" xmlns="" val="1226067538"/>
                  </a:ext>
                </a:extLst>
              </a:tr>
              <a:tr h="3985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Robust</a:t>
                      </a:r>
                      <a:r>
                        <a:rPr lang="en-US" sz="2000" baseline="0" dirty="0" smtClean="0"/>
                        <a:t> CO Program</a:t>
                      </a:r>
                      <a:endParaRPr lang="en-US" sz="20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Curriculum</a:t>
                      </a:r>
                      <a:r>
                        <a:rPr lang="en-US" sz="2000" baseline="0" dirty="0" smtClean="0"/>
                        <a:t> is current and maintained</a:t>
                      </a:r>
                      <a:endParaRPr lang="en-US" sz="2000" dirty="0"/>
                    </a:p>
                  </a:txBody>
                  <a:tcPr anchor="ctr"/>
                </a:tc>
                <a:extLst>
                  <a:ext uri="{0D108BD9-81ED-4DB2-BD59-A6C34878D82A}">
                    <a16:rowId xmlns:a16="http://schemas.microsoft.com/office/drawing/2014/main" xmlns="" val="3952125484"/>
                  </a:ext>
                </a:extLst>
              </a:tr>
              <a:tr h="398503">
                <a:tc>
                  <a:txBody>
                    <a:bodyPr/>
                    <a:lstStyle/>
                    <a:p>
                      <a:pPr algn="l"/>
                      <a:r>
                        <a:rPr lang="en-US" sz="2000" dirty="0" smtClean="0"/>
                        <a:t>Faculty Teaching</a:t>
                      </a:r>
                      <a:r>
                        <a:rPr lang="en-US" sz="2000" baseline="0" dirty="0" smtClean="0"/>
                        <a:t> Cyber Ops Courses</a:t>
                      </a:r>
                      <a:endParaRPr lang="en-US" sz="2000" dirty="0"/>
                    </a:p>
                  </a:txBody>
                  <a:tcPr anchor="ctr"/>
                </a:tc>
                <a:tc>
                  <a:txBody>
                    <a:bodyPr/>
                    <a:lstStyle/>
                    <a:p>
                      <a:pPr algn="l"/>
                      <a:r>
                        <a:rPr lang="en-US" sz="2000" dirty="0" smtClean="0"/>
                        <a:t>&gt;= 2 FT faculty teaching CO based courses</a:t>
                      </a:r>
                      <a:endParaRPr lang="en-US" sz="2000" dirty="0"/>
                    </a:p>
                  </a:txBody>
                  <a:tcPr anchor="ctr"/>
                </a:tc>
                <a:extLst>
                  <a:ext uri="{0D108BD9-81ED-4DB2-BD59-A6C34878D82A}">
                    <a16:rowId xmlns:a16="http://schemas.microsoft.com/office/drawing/2014/main" xmlns="" val="1548235403"/>
                  </a:ext>
                </a:extLst>
              </a:tr>
              <a:tr h="398503">
                <a:tc>
                  <a:txBody>
                    <a:bodyPr/>
                    <a:lstStyle/>
                    <a:p>
                      <a:pPr algn="l"/>
                      <a:r>
                        <a:rPr lang="en-US" sz="2000" dirty="0" smtClean="0"/>
                        <a:t>Student and Faculty Research in CO</a:t>
                      </a:r>
                      <a:endParaRPr lang="en-US" sz="2000" dirty="0"/>
                    </a:p>
                  </a:txBody>
                  <a:tcPr anchor="ctr"/>
                </a:tc>
                <a:tc>
                  <a:txBody>
                    <a:bodyPr/>
                    <a:lstStyle/>
                    <a:p>
                      <a:pPr algn="l"/>
                      <a:r>
                        <a:rPr lang="en-US" sz="2000" dirty="0" smtClean="0"/>
                        <a:t>Grants, publications,</a:t>
                      </a:r>
                      <a:r>
                        <a:rPr lang="en-US" sz="2000" baseline="0" dirty="0" smtClean="0"/>
                        <a:t> presentations</a:t>
                      </a:r>
                      <a:endParaRPr lang="en-US" sz="2000" dirty="0"/>
                    </a:p>
                  </a:txBody>
                  <a:tcPr anchor="ctr"/>
                </a:tc>
              </a:tr>
              <a:tr h="398503">
                <a:tc>
                  <a:txBody>
                    <a:bodyPr/>
                    <a:lstStyle/>
                    <a:p>
                      <a:pPr algn="l"/>
                      <a:r>
                        <a:rPr lang="en-US" sz="2000" dirty="0" smtClean="0"/>
                        <a:t>Student Cyber Security</a:t>
                      </a:r>
                      <a:r>
                        <a:rPr lang="en-US" sz="2000" baseline="0" dirty="0" smtClean="0"/>
                        <a:t> Outreach</a:t>
                      </a:r>
                      <a:endParaRPr lang="en-US" sz="2000" dirty="0"/>
                    </a:p>
                  </a:txBody>
                  <a:tcPr anchor="ctr"/>
                </a:tc>
                <a:tc>
                  <a:txBody>
                    <a:bodyPr/>
                    <a:lstStyle/>
                    <a:p>
                      <a:pPr algn="l"/>
                      <a:r>
                        <a:rPr lang="en-US" sz="2000" dirty="0" smtClean="0"/>
                        <a:t>Exercises, campus</a:t>
                      </a:r>
                      <a:r>
                        <a:rPr lang="en-US" sz="2000" baseline="0" dirty="0" smtClean="0"/>
                        <a:t> clubs, law/</a:t>
                      </a:r>
                      <a:r>
                        <a:rPr lang="en-US" sz="2000" baseline="0" dirty="0" err="1" smtClean="0"/>
                        <a:t>gov</a:t>
                      </a:r>
                      <a:r>
                        <a:rPr lang="en-US" sz="2000" baseline="0" dirty="0" smtClean="0"/>
                        <a:t> support</a:t>
                      </a:r>
                      <a:endParaRPr lang="en-US" sz="2000" dirty="0"/>
                    </a:p>
                  </a:txBody>
                  <a:tcPr anchor="ctr"/>
                </a:tc>
              </a:tr>
              <a:tr h="398503">
                <a:tc>
                  <a:txBody>
                    <a:bodyPr/>
                    <a:lstStyle/>
                    <a:p>
                      <a:pPr algn="l"/>
                      <a:r>
                        <a:rPr lang="en-US" sz="2000" dirty="0" smtClean="0"/>
                        <a:t>CAE-CO Program Support</a:t>
                      </a:r>
                      <a:endParaRPr lang="en-US" sz="2000" dirty="0"/>
                    </a:p>
                  </a:txBody>
                  <a:tcPr anchor="ctr"/>
                </a:tc>
                <a:tc>
                  <a:txBody>
                    <a:bodyPr/>
                    <a:lstStyle/>
                    <a:p>
                      <a:pPr algn="l"/>
                      <a:r>
                        <a:rPr lang="en-US" sz="2000" dirty="0" smtClean="0"/>
                        <a:t>Application/KU</a:t>
                      </a:r>
                      <a:r>
                        <a:rPr lang="en-US" sz="2000" baseline="0" dirty="0" smtClean="0"/>
                        <a:t> reviews, summer intern instructor</a:t>
                      </a:r>
                      <a:endParaRPr lang="en-US" sz="2000" dirty="0"/>
                    </a:p>
                  </a:txBody>
                  <a:tcPr anchor="ctr"/>
                </a:tc>
              </a:tr>
            </a:tbl>
          </a:graphicData>
        </a:graphic>
      </p:graphicFrame>
    </p:spTree>
    <p:extLst>
      <p:ext uri="{BB962C8B-B14F-4D97-AF65-F5344CB8AC3E}">
        <p14:creationId xmlns="" xmlns:p14="http://schemas.microsoft.com/office/powerpoint/2010/main" val="1049483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82888"/>
            <a:ext cx="9144000" cy="796857"/>
          </a:xfrm>
          <a:prstGeom prst="rect">
            <a:avLst/>
          </a:prstGeom>
        </p:spPr>
        <p:txBody>
          <a:bodyPr anchor="t">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000" dirty="0" smtClean="0">
                <a:solidFill>
                  <a:schemeClr val="bg1">
                    <a:lumMod val="95000"/>
                  </a:schemeClr>
                </a:solidFill>
                <a:latin typeface="Helvetica" panose="020B0604020202020204" pitchFamily="34" charset="0"/>
                <a:cs typeface="Helvetica" panose="020B0604020202020204" pitchFamily="34" charset="0"/>
              </a:rPr>
              <a:t>The Why Slide</a:t>
            </a:r>
            <a:endParaRPr lang="en-US" sz="4000" i="1" dirty="0">
              <a:solidFill>
                <a:schemeClr val="bg1">
                  <a:lumMod val="95000"/>
                </a:schemeClr>
              </a:solidFill>
              <a:latin typeface="Helvetica" panose="020B0604020202020204" pitchFamily="34" charset="0"/>
              <a:cs typeface="Helvetica" panose="020B0604020202020204" pitchFamily="34" charset="0"/>
            </a:endParaRPr>
          </a:p>
        </p:txBody>
      </p:sp>
      <p:sp>
        <p:nvSpPr>
          <p:cNvPr id="4" name="TextBox 3"/>
          <p:cNvSpPr txBox="1"/>
          <p:nvPr/>
        </p:nvSpPr>
        <p:spPr>
          <a:xfrm>
            <a:off x="712908" y="1021122"/>
            <a:ext cx="7189694" cy="4893647"/>
          </a:xfrm>
          <a:prstGeom prst="rect">
            <a:avLst/>
          </a:prstGeom>
          <a:noFill/>
        </p:spPr>
        <p:txBody>
          <a:bodyPr wrap="square" rtlCol="0">
            <a:spAutoFit/>
          </a:bodyPr>
          <a:lstStyle/>
          <a:p>
            <a:r>
              <a:rPr lang="en-US" sz="2400" dirty="0" smtClean="0">
                <a:solidFill>
                  <a:schemeClr val="bg1"/>
                </a:solidFill>
              </a:rPr>
              <a:t>Advantages to University and Students</a:t>
            </a:r>
          </a:p>
          <a:p>
            <a:endParaRPr lang="en-US" sz="2400" dirty="0" smtClean="0">
              <a:solidFill>
                <a:schemeClr val="bg1"/>
              </a:solidFill>
            </a:endParaRPr>
          </a:p>
          <a:p>
            <a:r>
              <a:rPr lang="en-US" sz="2400" dirty="0" smtClean="0">
                <a:solidFill>
                  <a:schemeClr val="bg1"/>
                </a:solidFill>
              </a:rPr>
              <a:t>	Join a select group</a:t>
            </a:r>
          </a:p>
          <a:p>
            <a:endParaRPr lang="en-US" sz="2400" dirty="0" smtClean="0">
              <a:solidFill>
                <a:schemeClr val="bg1"/>
              </a:solidFill>
            </a:endParaRPr>
          </a:p>
          <a:p>
            <a:r>
              <a:rPr lang="en-US" sz="2400" dirty="0" smtClean="0">
                <a:solidFill>
                  <a:schemeClr val="bg1"/>
                </a:solidFill>
              </a:rPr>
              <a:t>	Eligible for government scholarships</a:t>
            </a:r>
          </a:p>
          <a:p>
            <a:endParaRPr lang="en-US" sz="2400" dirty="0" smtClean="0">
              <a:solidFill>
                <a:schemeClr val="bg1"/>
              </a:solidFill>
            </a:endParaRPr>
          </a:p>
          <a:p>
            <a:r>
              <a:rPr lang="en-US" sz="2400" dirty="0" smtClean="0">
                <a:solidFill>
                  <a:schemeClr val="bg1"/>
                </a:solidFill>
              </a:rPr>
              <a:t>	Join a “community”</a:t>
            </a:r>
          </a:p>
          <a:p>
            <a:endParaRPr lang="en-US" sz="2400" dirty="0" smtClean="0">
              <a:solidFill>
                <a:schemeClr val="bg1"/>
              </a:solidFill>
            </a:endParaRPr>
          </a:p>
          <a:p>
            <a:r>
              <a:rPr lang="en-US" sz="2400" dirty="0" smtClean="0">
                <a:solidFill>
                  <a:schemeClr val="bg1"/>
                </a:solidFill>
              </a:rPr>
              <a:t>	Annual Meetings (2)</a:t>
            </a:r>
          </a:p>
          <a:p>
            <a:endParaRPr lang="en-US" sz="2400" dirty="0" smtClean="0">
              <a:solidFill>
                <a:schemeClr val="bg1"/>
              </a:solidFill>
            </a:endParaRPr>
          </a:p>
          <a:p>
            <a:r>
              <a:rPr lang="en-US" sz="2400" dirty="0" smtClean="0">
                <a:solidFill>
                  <a:schemeClr val="bg1"/>
                </a:solidFill>
              </a:rPr>
              <a:t>	Eligible for Capacity Planning Grants</a:t>
            </a:r>
          </a:p>
          <a:p>
            <a:endParaRPr lang="en-US" sz="2400" dirty="0" smtClean="0">
              <a:solidFill>
                <a:schemeClr val="bg1"/>
              </a:solidFill>
            </a:endParaRPr>
          </a:p>
          <a:p>
            <a:r>
              <a:rPr lang="en-US" sz="2400" dirty="0" smtClean="0">
                <a:solidFill>
                  <a:schemeClr val="bg1"/>
                </a:solidFill>
              </a:rPr>
              <a:t>	Prestige and Recruiting Advantages</a:t>
            </a:r>
          </a:p>
        </p:txBody>
      </p:sp>
    </p:spTree>
    <p:extLst>
      <p:ext uri="{BB962C8B-B14F-4D97-AF65-F5344CB8AC3E}">
        <p14:creationId xmlns="" xmlns:p14="http://schemas.microsoft.com/office/powerpoint/2010/main" val="10494831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0859" y="1525157"/>
            <a:ext cx="3618298" cy="400110"/>
          </a:xfrm>
          <a:prstGeom prst="rect">
            <a:avLst/>
          </a:prstGeom>
          <a:gradFill flip="none" rotWithShape="1">
            <a:gsLst>
              <a:gs pos="0">
                <a:schemeClr val="accent4">
                  <a:lumMod val="0"/>
                  <a:lumOff val="100000"/>
                </a:schemeClr>
              </a:gs>
              <a:gs pos="86000">
                <a:schemeClr val="accent4">
                  <a:lumMod val="0"/>
                  <a:lumOff val="100000"/>
                </a:schemeClr>
              </a:gs>
              <a:gs pos="100000">
                <a:schemeClr val="accent4">
                  <a:lumMod val="100000"/>
                </a:schemeClr>
              </a:gs>
            </a:gsLst>
            <a:lin ang="5400000" scaled="0"/>
            <a:tileRect/>
          </a:gradFill>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000" b="1" i="1" dirty="0"/>
              <a:t>“300% enrollment increase”</a:t>
            </a:r>
          </a:p>
        </p:txBody>
      </p:sp>
      <p:sp>
        <p:nvSpPr>
          <p:cNvPr id="6" name="TextBox 5"/>
          <p:cNvSpPr txBox="1"/>
          <p:nvPr/>
        </p:nvSpPr>
        <p:spPr>
          <a:xfrm>
            <a:off x="510859" y="2728886"/>
            <a:ext cx="3393615" cy="729035"/>
          </a:xfrm>
          <a:prstGeom prst="rect">
            <a:avLst/>
          </a:prstGeom>
          <a:gradFill flip="none" rotWithShape="1">
            <a:gsLst>
              <a:gs pos="0">
                <a:schemeClr val="accent4">
                  <a:lumMod val="0"/>
                  <a:lumOff val="100000"/>
                </a:schemeClr>
              </a:gs>
              <a:gs pos="86000">
                <a:schemeClr val="accent4">
                  <a:lumMod val="0"/>
                  <a:lumOff val="100000"/>
                </a:schemeClr>
              </a:gs>
              <a:gs pos="100000">
                <a:schemeClr val="accent4">
                  <a:lumMod val="100000"/>
                </a:schemeClr>
              </a:gs>
            </a:gsLst>
            <a:lin ang="5400000" scaled="0"/>
            <a:tileRec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i="1" dirty="0"/>
              <a:t>“Increased opportunities for NSF grants”</a:t>
            </a:r>
          </a:p>
        </p:txBody>
      </p:sp>
      <p:sp>
        <p:nvSpPr>
          <p:cNvPr id="7" name="TextBox 6"/>
          <p:cNvSpPr txBox="1"/>
          <p:nvPr/>
        </p:nvSpPr>
        <p:spPr>
          <a:xfrm>
            <a:off x="5683201" y="1524248"/>
            <a:ext cx="3427122" cy="707886"/>
          </a:xfrm>
          <a:prstGeom prst="rect">
            <a:avLst/>
          </a:prstGeom>
          <a:gradFill flip="none" rotWithShape="1">
            <a:gsLst>
              <a:gs pos="0">
                <a:schemeClr val="accent4">
                  <a:lumMod val="0"/>
                  <a:lumOff val="100000"/>
                </a:schemeClr>
              </a:gs>
              <a:gs pos="86000">
                <a:schemeClr val="accent4">
                  <a:lumMod val="0"/>
                  <a:lumOff val="100000"/>
                </a:schemeClr>
              </a:gs>
              <a:gs pos="100000">
                <a:schemeClr val="accent4">
                  <a:lumMod val="100000"/>
                </a:schemeClr>
              </a:gs>
            </a:gsLst>
            <a:lin ang="5400000" scaled="0"/>
            <a:tileRec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i="1" dirty="0"/>
              <a:t>“Stopped State Funding Cuts”</a:t>
            </a:r>
          </a:p>
        </p:txBody>
      </p:sp>
      <p:sp>
        <p:nvSpPr>
          <p:cNvPr id="8" name="TextBox 7"/>
          <p:cNvSpPr txBox="1"/>
          <p:nvPr/>
        </p:nvSpPr>
        <p:spPr>
          <a:xfrm>
            <a:off x="510859" y="4035227"/>
            <a:ext cx="4454985" cy="1015663"/>
          </a:xfrm>
          <a:prstGeom prst="rect">
            <a:avLst/>
          </a:prstGeom>
          <a:gradFill flip="none" rotWithShape="1">
            <a:gsLst>
              <a:gs pos="0">
                <a:schemeClr val="accent4">
                  <a:lumMod val="0"/>
                  <a:lumOff val="100000"/>
                </a:schemeClr>
              </a:gs>
              <a:gs pos="86000">
                <a:schemeClr val="accent4">
                  <a:lumMod val="0"/>
                  <a:lumOff val="100000"/>
                </a:schemeClr>
              </a:gs>
              <a:gs pos="100000">
                <a:schemeClr val="accent4">
                  <a:lumMod val="100000"/>
                </a:schemeClr>
              </a:gs>
            </a:gsLst>
            <a:lin ang="5400000" scaled="0"/>
            <a:tileRec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i="1" dirty="0"/>
              <a:t>“Increased contact from government and industry seeking partnerships”</a:t>
            </a:r>
          </a:p>
        </p:txBody>
      </p:sp>
      <p:sp>
        <p:nvSpPr>
          <p:cNvPr id="9" name="TextBox 8"/>
          <p:cNvSpPr txBox="1"/>
          <p:nvPr/>
        </p:nvSpPr>
        <p:spPr>
          <a:xfrm>
            <a:off x="5683201" y="4035227"/>
            <a:ext cx="4708685" cy="707886"/>
          </a:xfrm>
          <a:prstGeom prst="rect">
            <a:avLst/>
          </a:prstGeom>
          <a:gradFill flip="none" rotWithShape="1">
            <a:gsLst>
              <a:gs pos="0">
                <a:schemeClr val="accent4">
                  <a:lumMod val="0"/>
                  <a:lumOff val="100000"/>
                </a:schemeClr>
              </a:gs>
              <a:gs pos="86000">
                <a:schemeClr val="accent4">
                  <a:lumMod val="0"/>
                  <a:lumOff val="100000"/>
                </a:schemeClr>
              </a:gs>
              <a:gs pos="100000">
                <a:schemeClr val="accent4">
                  <a:lumMod val="100000"/>
                </a:schemeClr>
              </a:gs>
            </a:gsLst>
            <a:lin ang="5400000" scaled="0"/>
            <a:tileRec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i="1" dirty="0"/>
              <a:t>“Chosen by State government to consult on Cyber Security Councils ”</a:t>
            </a:r>
          </a:p>
        </p:txBody>
      </p:sp>
      <p:sp>
        <p:nvSpPr>
          <p:cNvPr id="11" name="TextBox 10"/>
          <p:cNvSpPr txBox="1"/>
          <p:nvPr/>
        </p:nvSpPr>
        <p:spPr>
          <a:xfrm>
            <a:off x="4793722" y="2661258"/>
            <a:ext cx="4572000" cy="707886"/>
          </a:xfrm>
          <a:prstGeom prst="rect">
            <a:avLst/>
          </a:prstGeom>
          <a:gradFill flip="none" rotWithShape="1">
            <a:gsLst>
              <a:gs pos="0">
                <a:schemeClr val="accent4">
                  <a:lumMod val="0"/>
                  <a:lumOff val="100000"/>
                </a:schemeClr>
              </a:gs>
              <a:gs pos="86000">
                <a:schemeClr val="accent4">
                  <a:lumMod val="0"/>
                  <a:lumOff val="100000"/>
                </a:schemeClr>
              </a:gs>
              <a:gs pos="100000">
                <a:schemeClr val="accent4">
                  <a:lumMod val="100000"/>
                </a:schemeClr>
              </a:gs>
            </a:gsLst>
            <a:lin ang="5400000" scaled="0"/>
            <a:tileRec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i="1" dirty="0"/>
              <a:t>“Influencing regional collegiate programs and outreach activities”</a:t>
            </a:r>
          </a:p>
        </p:txBody>
      </p:sp>
      <p:sp>
        <p:nvSpPr>
          <p:cNvPr id="12" name="TextBox 11"/>
          <p:cNvSpPr txBox="1"/>
          <p:nvPr/>
        </p:nvSpPr>
        <p:spPr>
          <a:xfrm>
            <a:off x="2398744" y="5601361"/>
            <a:ext cx="5638800" cy="1015663"/>
          </a:xfrm>
          <a:prstGeom prst="rect">
            <a:avLst/>
          </a:prstGeom>
          <a:gradFill flip="none" rotWithShape="1">
            <a:gsLst>
              <a:gs pos="0">
                <a:schemeClr val="accent4">
                  <a:lumMod val="0"/>
                  <a:lumOff val="100000"/>
                </a:schemeClr>
              </a:gs>
              <a:gs pos="86000">
                <a:schemeClr val="accent4">
                  <a:lumMod val="0"/>
                  <a:lumOff val="100000"/>
                </a:schemeClr>
              </a:gs>
              <a:gs pos="100000">
                <a:schemeClr val="accent4">
                  <a:lumMod val="100000"/>
                </a:schemeClr>
              </a:gs>
            </a:gsLst>
            <a:lin ang="5400000" scaled="0"/>
            <a:tileRec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i="1" dirty="0"/>
              <a:t>“University Administration support to increase faculty and programs for Cyber Operations curriculum”</a:t>
            </a:r>
          </a:p>
        </p:txBody>
      </p:sp>
      <p:sp>
        <p:nvSpPr>
          <p:cNvPr id="13" name="Title 1"/>
          <p:cNvSpPr txBox="1">
            <a:spLocks/>
          </p:cNvSpPr>
          <p:nvPr/>
        </p:nvSpPr>
        <p:spPr>
          <a:xfrm>
            <a:off x="195993" y="167738"/>
            <a:ext cx="9010130" cy="762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1" kern="1200">
                <a:solidFill>
                  <a:srgbClr val="991324"/>
                </a:solidFill>
                <a:latin typeface="Helvetica"/>
                <a:ea typeface="+mj-ea"/>
                <a:cs typeface="Helvetica"/>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FFDF79"/>
                </a:solidFill>
              </a:rPr>
              <a:t>CAE </a:t>
            </a:r>
            <a:r>
              <a:rPr lang="en-US" dirty="0">
                <a:solidFill>
                  <a:srgbClr val="FFDF79"/>
                </a:solidFill>
              </a:rPr>
              <a:t>Impact</a:t>
            </a:r>
          </a:p>
        </p:txBody>
      </p:sp>
    </p:spTree>
    <p:extLst>
      <p:ext uri="{BB962C8B-B14F-4D97-AF65-F5344CB8AC3E}">
        <p14:creationId xmlns="" xmlns:p14="http://schemas.microsoft.com/office/powerpoint/2010/main" val="8426671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602" y="313391"/>
            <a:ext cx="11126414" cy="6647974"/>
          </a:xfrm>
          <a:prstGeom prst="rect">
            <a:avLst/>
          </a:prstGeom>
          <a:noFill/>
        </p:spPr>
        <p:txBody>
          <a:bodyPr wrap="square" rtlCol="0">
            <a:spAutoFit/>
          </a:bodyPr>
          <a:lstStyle/>
          <a:p>
            <a:r>
              <a:rPr lang="en-US" sz="3600" dirty="0">
                <a:solidFill>
                  <a:schemeClr val="bg1"/>
                </a:solidFill>
                <a:latin typeface="Helvetica" panose="020B0604020202020204" pitchFamily="34" charset="0"/>
                <a:cs typeface="Helvetica" panose="020B0604020202020204" pitchFamily="34" charset="0"/>
              </a:rPr>
              <a:t>NSA Workforce Development Programs </a:t>
            </a:r>
          </a:p>
          <a:p>
            <a:endParaRPr lang="en-US" sz="3200" dirty="0">
              <a:solidFill>
                <a:schemeClr val="bg1"/>
              </a:solidFill>
            </a:endParaRPr>
          </a:p>
          <a:p>
            <a:pPr marL="457200" indent="-457200">
              <a:buFont typeface="Arial" panose="020B0604020202020204" pitchFamily="34" charset="0"/>
              <a:buChar char="•"/>
            </a:pPr>
            <a:r>
              <a:rPr lang="en-US" sz="3200" dirty="0">
                <a:solidFill>
                  <a:schemeClr val="bg1">
                    <a:lumMod val="85000"/>
                  </a:schemeClr>
                </a:solidFill>
              </a:rPr>
              <a:t>Gifted </a:t>
            </a:r>
            <a:r>
              <a:rPr lang="en-US" sz="3200" dirty="0">
                <a:solidFill>
                  <a:schemeClr val="bg1">
                    <a:lumMod val="85000"/>
                  </a:schemeClr>
                </a:solidFill>
                <a:latin typeface="Arial" panose="020B0604020202020204" pitchFamily="34" charset="0"/>
                <a:cs typeface="Arial" panose="020B0604020202020204" pitchFamily="34" charset="0"/>
              </a:rPr>
              <a:t>&amp;</a:t>
            </a:r>
            <a:r>
              <a:rPr lang="en-US" sz="3200" dirty="0">
                <a:solidFill>
                  <a:schemeClr val="bg1">
                    <a:lumMod val="85000"/>
                  </a:schemeClr>
                </a:solidFill>
              </a:rPr>
              <a:t> Talented STEM Summer Program</a:t>
            </a:r>
          </a:p>
          <a:p>
            <a:pPr marL="914400" lvl="1" indent="-457200"/>
            <a:r>
              <a:rPr lang="en-US" sz="3200" dirty="0">
                <a:solidFill>
                  <a:schemeClr val="bg1">
                    <a:lumMod val="85000"/>
                  </a:schemeClr>
                </a:solidFill>
              </a:rPr>
              <a:t>	 for High School students</a:t>
            </a:r>
          </a:p>
          <a:p>
            <a:pPr marL="457200" indent="-457200">
              <a:spcBef>
                <a:spcPts val="1200"/>
              </a:spcBef>
              <a:buFont typeface="Arial" panose="020B0604020202020204" pitchFamily="34" charset="0"/>
              <a:buChar char="•"/>
            </a:pPr>
            <a:r>
              <a:rPr lang="en-US" sz="3200" dirty="0">
                <a:solidFill>
                  <a:schemeClr val="bg1">
                    <a:lumMod val="85000"/>
                  </a:schemeClr>
                </a:solidFill>
              </a:rPr>
              <a:t>Stokes Educational Scholarship</a:t>
            </a:r>
          </a:p>
          <a:p>
            <a:pPr marL="457200" indent="-457200">
              <a:spcBef>
                <a:spcPts val="1200"/>
              </a:spcBef>
              <a:buFont typeface="Arial" panose="020B0604020202020204" pitchFamily="34" charset="0"/>
              <a:buChar char="•"/>
            </a:pPr>
            <a:r>
              <a:rPr lang="en-US" sz="3200" dirty="0">
                <a:solidFill>
                  <a:schemeClr val="bg1">
                    <a:lumMod val="85000"/>
                  </a:schemeClr>
                </a:solidFill>
              </a:rPr>
              <a:t>Computer Science Intern Program</a:t>
            </a:r>
          </a:p>
          <a:p>
            <a:pPr marL="457200" indent="-457200">
              <a:spcBef>
                <a:spcPts val="1200"/>
              </a:spcBef>
              <a:buFont typeface="Arial" panose="020B0604020202020204" pitchFamily="34" charset="0"/>
              <a:buChar char="•"/>
            </a:pPr>
            <a:r>
              <a:rPr lang="en-US" sz="3200" dirty="0">
                <a:solidFill>
                  <a:schemeClr val="bg1">
                    <a:lumMod val="85000"/>
                  </a:schemeClr>
                </a:solidFill>
              </a:rPr>
              <a:t>Cyber Summer Program</a:t>
            </a:r>
          </a:p>
          <a:p>
            <a:pPr marL="457200" indent="-457200">
              <a:spcBef>
                <a:spcPts val="1200"/>
              </a:spcBef>
              <a:buFont typeface="Arial" panose="020B0604020202020204" pitchFamily="34" charset="0"/>
              <a:buChar char="•"/>
            </a:pPr>
            <a:r>
              <a:rPr lang="en-US" sz="3200" dirty="0">
                <a:solidFill>
                  <a:schemeClr val="bg1">
                    <a:lumMod val="85000"/>
                  </a:schemeClr>
                </a:solidFill>
              </a:rPr>
              <a:t>CAECO (Cyber Ops)  ** College of Cyber **</a:t>
            </a:r>
          </a:p>
          <a:p>
            <a:pPr marL="457200" indent="-457200">
              <a:spcBef>
                <a:spcPts val="1200"/>
              </a:spcBef>
            </a:pPr>
            <a:r>
              <a:rPr lang="en-US" sz="3200" dirty="0">
                <a:solidFill>
                  <a:schemeClr val="bg1">
                    <a:lumMod val="85000"/>
                  </a:schemeClr>
                </a:solidFill>
              </a:rPr>
              <a:t>	On-Line Application Deadlines  ~ 15 Oct</a:t>
            </a:r>
          </a:p>
          <a:p>
            <a:pPr marL="457200" indent="-457200">
              <a:spcBef>
                <a:spcPts val="1200"/>
              </a:spcBef>
            </a:pPr>
            <a:endParaRPr lang="en-US" sz="3200" dirty="0">
              <a:solidFill>
                <a:schemeClr val="bg1">
                  <a:lumMod val="85000"/>
                </a:schemeClr>
              </a:solidFill>
            </a:endParaRPr>
          </a:p>
          <a:p>
            <a:pPr marL="457200" indent="-457200">
              <a:spcBef>
                <a:spcPts val="1200"/>
              </a:spcBef>
            </a:pPr>
            <a:r>
              <a:rPr lang="en-US" sz="3200" dirty="0">
                <a:solidFill>
                  <a:schemeClr val="bg1">
                    <a:lumMod val="85000"/>
                  </a:schemeClr>
                </a:solidFill>
              </a:rPr>
              <a:t>GOOGLE:  NSA INTERNSHIPS</a:t>
            </a:r>
          </a:p>
        </p:txBody>
      </p:sp>
    </p:spTree>
    <p:extLst>
      <p:ext uri="{BB962C8B-B14F-4D97-AF65-F5344CB8AC3E}">
        <p14:creationId xmlns:p14="http://schemas.microsoft.com/office/powerpoint/2010/main" xmlns="" val="3541996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929" y="361696"/>
            <a:ext cx="9337387" cy="1320800"/>
          </a:xfrm>
        </p:spPr>
        <p:txBody>
          <a:bodyPr/>
          <a:lstStyle/>
          <a:p>
            <a:r>
              <a:rPr lang="en-US" b="0" dirty="0">
                <a:solidFill>
                  <a:schemeClr val="bg1"/>
                </a:solidFill>
              </a:rPr>
              <a:t>CAE – CO Summer Intern Program</a:t>
            </a:r>
          </a:p>
        </p:txBody>
      </p:sp>
      <p:sp>
        <p:nvSpPr>
          <p:cNvPr id="5" name="TextBox 4"/>
          <p:cNvSpPr txBox="1"/>
          <p:nvPr/>
        </p:nvSpPr>
        <p:spPr>
          <a:xfrm>
            <a:off x="303819" y="1261671"/>
            <a:ext cx="10559347" cy="461664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800" dirty="0">
                <a:solidFill>
                  <a:schemeClr val="bg2"/>
                </a:solidFill>
              </a:rPr>
              <a:t>Exceptionally competitive, unique 12 week program</a:t>
            </a:r>
          </a:p>
          <a:p>
            <a:pPr marL="342900" indent="-342900">
              <a:spcAft>
                <a:spcPts val="1200"/>
              </a:spcAft>
              <a:buFont typeface="Arial" panose="020B0604020202020204" pitchFamily="34" charset="0"/>
              <a:buChar char="•"/>
            </a:pPr>
            <a:r>
              <a:rPr lang="en-US" sz="2800" dirty="0">
                <a:solidFill>
                  <a:schemeClr val="bg2"/>
                </a:solidFill>
              </a:rPr>
              <a:t>Hands-on Education, Academic Lectures, CAPSTONE</a:t>
            </a:r>
          </a:p>
          <a:p>
            <a:pPr marL="342900" indent="-342900">
              <a:spcAft>
                <a:spcPts val="1200"/>
              </a:spcAft>
              <a:buFont typeface="Arial" panose="020B0604020202020204" pitchFamily="34" charset="0"/>
              <a:buChar char="•"/>
            </a:pPr>
            <a:r>
              <a:rPr lang="en-US" sz="2800" dirty="0">
                <a:solidFill>
                  <a:schemeClr val="bg2"/>
                </a:solidFill>
              </a:rPr>
              <a:t>All students are FULLY CLEARED (TS-SCI)</a:t>
            </a:r>
          </a:p>
          <a:p>
            <a:pPr marL="800100" lvl="1" indent="-342900">
              <a:spcAft>
                <a:spcPts val="1200"/>
              </a:spcAft>
              <a:buFont typeface="Arial" panose="020B0604020202020204" pitchFamily="34" charset="0"/>
              <a:buChar char="•"/>
            </a:pPr>
            <a:r>
              <a:rPr lang="en-US" sz="2800" dirty="0">
                <a:solidFill>
                  <a:schemeClr val="bg2"/>
                </a:solidFill>
              </a:rPr>
              <a:t>And work as a cadre</a:t>
            </a:r>
          </a:p>
          <a:p>
            <a:pPr marL="342900" indent="-342900">
              <a:spcAft>
                <a:spcPts val="1200"/>
              </a:spcAft>
              <a:buFont typeface="Arial" panose="020B0604020202020204" pitchFamily="34" charset="0"/>
              <a:buChar char="•"/>
            </a:pPr>
            <a:r>
              <a:rPr lang="en-US" sz="2800" dirty="0">
                <a:solidFill>
                  <a:schemeClr val="bg2"/>
                </a:solidFill>
              </a:rPr>
              <a:t>Instructors are experts from U.S. Universities</a:t>
            </a:r>
          </a:p>
          <a:p>
            <a:pPr marL="342900" indent="-342900">
              <a:spcAft>
                <a:spcPts val="1200"/>
              </a:spcAft>
              <a:buFont typeface="Arial" panose="020B0604020202020204" pitchFamily="34" charset="0"/>
              <a:buChar char="•"/>
            </a:pPr>
            <a:r>
              <a:rPr lang="en-US" sz="2800" dirty="0">
                <a:solidFill>
                  <a:schemeClr val="bg2"/>
                </a:solidFill>
              </a:rPr>
              <a:t>Topics directly related to technical Cyber </a:t>
            </a:r>
            <a:r>
              <a:rPr lang="en-US" sz="2800" dirty="0" smtClean="0">
                <a:solidFill>
                  <a:schemeClr val="bg2"/>
                </a:solidFill>
              </a:rPr>
              <a:t>Ops</a:t>
            </a:r>
            <a:endParaRPr lang="en-US" sz="2800" dirty="0">
              <a:solidFill>
                <a:schemeClr val="bg2"/>
              </a:solidFill>
            </a:endParaRPr>
          </a:p>
          <a:p>
            <a:pPr marL="342900" indent="-342900">
              <a:spcAft>
                <a:spcPts val="1200"/>
              </a:spcAft>
            </a:pPr>
            <a:endParaRPr lang="en-US" sz="2800" dirty="0">
              <a:solidFill>
                <a:schemeClr val="bg2"/>
              </a:solidFill>
            </a:endParaRPr>
          </a:p>
          <a:p>
            <a:pPr marL="342900" indent="-342900">
              <a:spcAft>
                <a:spcPts val="1200"/>
              </a:spcAft>
              <a:buFont typeface="Arial" panose="020B0604020202020204" pitchFamily="34" charset="0"/>
              <a:buChar char="•"/>
            </a:pPr>
            <a:r>
              <a:rPr lang="en-US" sz="2800" dirty="0">
                <a:solidFill>
                  <a:schemeClr val="bg2"/>
                </a:solidFill>
              </a:rPr>
              <a:t>100% </a:t>
            </a:r>
            <a:r>
              <a:rPr lang="en-US" sz="2800" dirty="0" smtClean="0">
                <a:solidFill>
                  <a:schemeClr val="bg2"/>
                </a:solidFill>
              </a:rPr>
              <a:t>offered </a:t>
            </a:r>
            <a:r>
              <a:rPr lang="en-US" sz="2800" dirty="0">
                <a:solidFill>
                  <a:schemeClr val="bg2"/>
                </a:solidFill>
              </a:rPr>
              <a:t>NSA </a:t>
            </a:r>
            <a:r>
              <a:rPr lang="en-US" sz="2800" dirty="0" smtClean="0">
                <a:solidFill>
                  <a:schemeClr val="bg2"/>
                </a:solidFill>
              </a:rPr>
              <a:t>jobs / 80 % Accept</a:t>
            </a:r>
            <a:endParaRPr lang="en-US" sz="2800" dirty="0">
              <a:solidFill>
                <a:schemeClr val="bg2"/>
              </a:solidFill>
            </a:endParaRPr>
          </a:p>
        </p:txBody>
      </p:sp>
    </p:spTree>
    <p:extLst>
      <p:ext uri="{BB962C8B-B14F-4D97-AF65-F5344CB8AC3E}">
        <p14:creationId xmlns:p14="http://schemas.microsoft.com/office/powerpoint/2010/main" xmlns="" val="37541942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094" y="396812"/>
            <a:ext cx="10570029" cy="1358446"/>
          </a:xfrm>
        </p:spPr>
        <p:txBody>
          <a:bodyPr>
            <a:normAutofit/>
          </a:bodyPr>
          <a:lstStyle/>
          <a:p>
            <a:r>
              <a:rPr lang="en-US" sz="4800" dirty="0" smtClean="0">
                <a:solidFill>
                  <a:schemeClr val="bg1"/>
                </a:solidFill>
              </a:rPr>
              <a:t>You can observe a lot by watching</a:t>
            </a:r>
            <a:endParaRPr lang="en-US" sz="4800" dirty="0">
              <a:solidFill>
                <a:schemeClr val="bg1"/>
              </a:solidFill>
            </a:endParaRPr>
          </a:p>
        </p:txBody>
      </p:sp>
      <p:sp>
        <p:nvSpPr>
          <p:cNvPr id="4" name="TextBox 3"/>
          <p:cNvSpPr txBox="1"/>
          <p:nvPr/>
        </p:nvSpPr>
        <p:spPr>
          <a:xfrm>
            <a:off x="636814" y="4867838"/>
            <a:ext cx="7696200" cy="1538883"/>
          </a:xfrm>
          <a:prstGeom prst="rect">
            <a:avLst/>
          </a:prstGeom>
          <a:noFill/>
        </p:spPr>
        <p:txBody>
          <a:bodyPr wrap="square" rtlCol="0">
            <a:spAutoFit/>
          </a:bodyPr>
          <a:lstStyle/>
          <a:p>
            <a:r>
              <a:rPr lang="en-US" sz="5400" dirty="0" smtClean="0"/>
              <a:t>- </a:t>
            </a:r>
            <a:r>
              <a:rPr lang="en-US" sz="4000" dirty="0" smtClean="0">
                <a:solidFill>
                  <a:schemeClr val="bg1"/>
                </a:solidFill>
              </a:rPr>
              <a:t>Yogi Berra,</a:t>
            </a:r>
          </a:p>
          <a:p>
            <a:r>
              <a:rPr lang="en-US" sz="4000" dirty="0" smtClean="0">
                <a:solidFill>
                  <a:schemeClr val="bg1"/>
                </a:solidFill>
              </a:rPr>
              <a:t>  American Baseball Player</a:t>
            </a:r>
            <a:endParaRPr lang="en-US" sz="4000" dirty="0">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33033" y="2759911"/>
            <a:ext cx="2857500" cy="2428875"/>
          </a:xfrm>
          <a:prstGeom prst="rect">
            <a:avLst/>
          </a:prstGeom>
        </p:spPr>
      </p:pic>
      <p:sp>
        <p:nvSpPr>
          <p:cNvPr id="6" name="TextBox 5"/>
          <p:cNvSpPr txBox="1"/>
          <p:nvPr/>
        </p:nvSpPr>
        <p:spPr>
          <a:xfrm>
            <a:off x="365760" y="1894288"/>
            <a:ext cx="10692101" cy="2308324"/>
          </a:xfrm>
          <a:prstGeom prst="rect">
            <a:avLst/>
          </a:prstGeom>
          <a:noFill/>
        </p:spPr>
        <p:txBody>
          <a:bodyPr wrap="square" rtlCol="0">
            <a:spAutoFit/>
          </a:bodyPr>
          <a:lstStyle/>
          <a:p>
            <a:r>
              <a:rPr lang="en-US" sz="4800" dirty="0" smtClean="0">
                <a:solidFill>
                  <a:schemeClr val="bg1"/>
                </a:solidFill>
              </a:rPr>
              <a:t>If you don’t know where you’re </a:t>
            </a:r>
          </a:p>
          <a:p>
            <a:r>
              <a:rPr lang="en-US" sz="4800" dirty="0" smtClean="0">
                <a:solidFill>
                  <a:schemeClr val="bg1"/>
                </a:solidFill>
              </a:rPr>
              <a:t>going, you might wind up </a:t>
            </a:r>
          </a:p>
          <a:p>
            <a:r>
              <a:rPr lang="en-US" sz="4800" dirty="0" smtClean="0">
                <a:solidFill>
                  <a:schemeClr val="bg1"/>
                </a:solidFill>
              </a:rPr>
              <a:t>someplace </a:t>
            </a:r>
            <a:r>
              <a:rPr lang="en-US" sz="4800" dirty="0" smtClean="0">
                <a:solidFill>
                  <a:schemeClr val="bg1"/>
                </a:solidFill>
              </a:rPr>
              <a:t>else …</a:t>
            </a:r>
            <a:endParaRPr lang="en-US" sz="4800" dirty="0">
              <a:solidFill>
                <a:schemeClr val="bg1"/>
              </a:solidFill>
            </a:endParaRPr>
          </a:p>
        </p:txBody>
      </p:sp>
    </p:spTree>
    <p:extLst>
      <p:ext uri="{BB962C8B-B14F-4D97-AF65-F5344CB8AC3E}">
        <p14:creationId xmlns:p14="http://schemas.microsoft.com/office/powerpoint/2010/main" xmlns="" val="193913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41" y="509334"/>
            <a:ext cx="9586391" cy="3970318"/>
          </a:xfrm>
          <a:prstGeom prst="rect">
            <a:avLst/>
          </a:prstGeom>
          <a:noFill/>
        </p:spPr>
        <p:txBody>
          <a:bodyPr wrap="square" rtlCol="0">
            <a:spAutoFit/>
          </a:bodyPr>
          <a:lstStyle/>
          <a:p>
            <a:pPr defTabSz="457200"/>
            <a:endParaRPr lang="en-US" sz="3600" dirty="0">
              <a:solidFill>
                <a:prstClr val="white"/>
              </a:solidFill>
              <a:latin typeface="Helvetica" panose="020B0604020202020204" pitchFamily="34" charset="0"/>
              <a:cs typeface="Helvetica" panose="020B0604020202020204" pitchFamily="34" charset="0"/>
            </a:endParaRPr>
          </a:p>
          <a:p>
            <a:pPr defTabSz="457200"/>
            <a:endParaRPr lang="en-US" sz="3600" dirty="0">
              <a:solidFill>
                <a:prstClr val="white"/>
              </a:solidFill>
              <a:latin typeface="Helvetica" panose="020B0604020202020204" pitchFamily="34" charset="0"/>
              <a:cs typeface="Helvetica" panose="020B0604020202020204" pitchFamily="34" charset="0"/>
            </a:endParaRPr>
          </a:p>
          <a:p>
            <a:pPr defTabSz="457200"/>
            <a:r>
              <a:rPr lang="en-US" sz="3600" dirty="0">
                <a:solidFill>
                  <a:prstClr val="white"/>
                </a:solidFill>
                <a:latin typeface="Helvetica" panose="020B0604020202020204" pitchFamily="34" charset="0"/>
                <a:cs typeface="Helvetica" panose="020B0604020202020204" pitchFamily="34" charset="0"/>
              </a:rPr>
              <a:t>			</a:t>
            </a:r>
            <a:endParaRPr lang="en-US" sz="3200" dirty="0">
              <a:solidFill>
                <a:prstClr val="white"/>
              </a:solidFill>
            </a:endParaRPr>
          </a:p>
          <a:p>
            <a:pPr defTabSz="457200"/>
            <a:endParaRPr lang="en-US" sz="3200" dirty="0">
              <a:solidFill>
                <a:prstClr val="white"/>
              </a:solidFill>
            </a:endParaRPr>
          </a:p>
          <a:p>
            <a:pPr defTabSz="457200"/>
            <a:endParaRPr lang="en-US" sz="3200" dirty="0">
              <a:solidFill>
                <a:prstClr val="white"/>
              </a:solidFill>
            </a:endParaRPr>
          </a:p>
          <a:p>
            <a:pPr defTabSz="457200"/>
            <a:endParaRPr lang="en-US" sz="3200" dirty="0">
              <a:solidFill>
                <a:prstClr val="white"/>
              </a:solidFill>
            </a:endParaRPr>
          </a:p>
          <a:p>
            <a:pPr defTabSz="457200"/>
            <a:endParaRPr lang="en-US" sz="2400" dirty="0">
              <a:solidFill>
                <a:prstClr val="white"/>
              </a:solidFill>
            </a:endParaRPr>
          </a:p>
          <a:p>
            <a:pPr defTabSz="457200"/>
            <a:endParaRPr lang="en-US" sz="2400" dirty="0">
              <a:solidFill>
                <a:prstClr val="white"/>
              </a:solidFill>
            </a:endParaRPr>
          </a:p>
        </p:txBody>
      </p:sp>
      <p:sp>
        <p:nvSpPr>
          <p:cNvPr id="3" name="Title 2"/>
          <p:cNvSpPr>
            <a:spLocks noGrp="1"/>
          </p:cNvSpPr>
          <p:nvPr>
            <p:ph type="title"/>
          </p:nvPr>
        </p:nvSpPr>
        <p:spPr/>
        <p:txBody>
          <a:bodyPr anchor="ctr">
            <a:normAutofit fontScale="90000"/>
          </a:bodyPr>
          <a:lstStyle/>
          <a:p>
            <a:pPr lvl="0">
              <a:spcBef>
                <a:spcPts val="0"/>
              </a:spcBef>
              <a:defRPr/>
            </a:pPr>
            <a:r>
              <a:rPr lang="en-US" sz="4400" dirty="0">
                <a:solidFill>
                  <a:schemeClr val="bg1"/>
                </a:solidFill>
              </a:rPr>
              <a:t>NSF  Cyber Corps</a:t>
            </a:r>
            <a:br>
              <a:rPr lang="en-US" sz="4400" dirty="0">
                <a:solidFill>
                  <a:schemeClr val="bg1"/>
                </a:solidFill>
              </a:rPr>
            </a:br>
            <a:r>
              <a:rPr lang="en-US" sz="4400" dirty="0">
                <a:solidFill>
                  <a:schemeClr val="bg1"/>
                </a:solidFill>
              </a:rPr>
              <a:t>Scholarship for Service (SFS)</a:t>
            </a:r>
            <a:endParaRPr lang="en-US" sz="4400" dirty="0">
              <a:solidFill>
                <a:prstClr val="white"/>
              </a:solidFill>
              <a:latin typeface="Helvetica" panose="020B0604020202020204" pitchFamily="34" charset="0"/>
              <a:cs typeface="Helvetica" panose="020B0604020202020204" pitchFamily="34" charset="0"/>
            </a:endParaRPr>
          </a:p>
        </p:txBody>
      </p:sp>
      <p:sp>
        <p:nvSpPr>
          <p:cNvPr id="2" name="Content Placeholder 1"/>
          <p:cNvSpPr>
            <a:spLocks noGrp="1"/>
          </p:cNvSpPr>
          <p:nvPr>
            <p:ph idx="1"/>
          </p:nvPr>
        </p:nvSpPr>
        <p:spPr>
          <a:xfrm>
            <a:off x="677334" y="2160589"/>
            <a:ext cx="7695701" cy="4132635"/>
          </a:xfrm>
        </p:spPr>
        <p:txBody>
          <a:bodyPr>
            <a:normAutofit fontScale="92500" lnSpcReduction="10000"/>
          </a:bodyPr>
          <a:lstStyle/>
          <a:p>
            <a:pPr lvl="0">
              <a:spcBef>
                <a:spcPts val="0"/>
              </a:spcBef>
              <a:spcAft>
                <a:spcPts val="1200"/>
              </a:spcAft>
              <a:buClrTx/>
              <a:buSzTx/>
              <a:buFont typeface="Wingdings" panose="05000000000000000000" pitchFamily="2" charset="2"/>
              <a:buChar char="Ø"/>
              <a:defRPr/>
            </a:pPr>
            <a:r>
              <a:rPr lang="en-US" sz="3600" dirty="0">
                <a:solidFill>
                  <a:schemeClr val="bg1"/>
                </a:solidFill>
              </a:rPr>
              <a:t>www.sfs.opm.gov</a:t>
            </a:r>
          </a:p>
          <a:p>
            <a:pPr lvl="0">
              <a:spcBef>
                <a:spcPts val="0"/>
              </a:spcBef>
              <a:spcAft>
                <a:spcPts val="1200"/>
              </a:spcAft>
              <a:buClrTx/>
              <a:buSzTx/>
              <a:buFont typeface="Wingdings" panose="05000000000000000000" pitchFamily="2" charset="2"/>
              <a:buChar char="Ø"/>
              <a:defRPr/>
            </a:pPr>
            <a:r>
              <a:rPr lang="en-US" sz="3600" dirty="0">
                <a:solidFill>
                  <a:schemeClr val="bg1"/>
                </a:solidFill>
              </a:rPr>
              <a:t>Scholarships (max 3 year) include tuition and education plus fees</a:t>
            </a:r>
          </a:p>
          <a:p>
            <a:pPr lvl="0">
              <a:spcBef>
                <a:spcPts val="0"/>
              </a:spcBef>
              <a:spcAft>
                <a:spcPts val="1200"/>
              </a:spcAft>
              <a:buClrTx/>
              <a:buSzTx/>
              <a:buFont typeface="Wingdings" panose="05000000000000000000" pitchFamily="2" charset="2"/>
              <a:buChar char="Ø"/>
              <a:defRPr/>
            </a:pPr>
            <a:r>
              <a:rPr lang="en-US" sz="3600" dirty="0">
                <a:solidFill>
                  <a:schemeClr val="bg1"/>
                </a:solidFill>
              </a:rPr>
              <a:t>stipends of $22,500 for undergraduates and $34,000 for graduates</a:t>
            </a:r>
          </a:p>
          <a:p>
            <a:pPr lvl="0">
              <a:spcBef>
                <a:spcPts val="0"/>
              </a:spcBef>
              <a:spcAft>
                <a:spcPts val="1200"/>
              </a:spcAft>
              <a:buClrTx/>
              <a:buSzTx/>
              <a:buFont typeface="Wingdings" panose="05000000000000000000" pitchFamily="2" charset="2"/>
              <a:buChar char="Ø"/>
              <a:defRPr/>
            </a:pPr>
            <a:r>
              <a:rPr lang="en-US" sz="3600" dirty="0">
                <a:solidFill>
                  <a:schemeClr val="bg1"/>
                </a:solidFill>
              </a:rPr>
              <a:t>participating </a:t>
            </a:r>
            <a:r>
              <a:rPr lang="en-US" sz="3600" dirty="0" smtClean="0">
                <a:solidFill>
                  <a:schemeClr val="bg1"/>
                </a:solidFill>
              </a:rPr>
              <a:t> CAE institutions only</a:t>
            </a:r>
            <a:endParaRPr lang="en-US" sz="3600" dirty="0">
              <a:solidFill>
                <a:schemeClr val="bg1"/>
              </a:solidFill>
            </a:endParaRPr>
          </a:p>
          <a:p>
            <a:pPr marL="0" lvl="0" indent="0">
              <a:spcBef>
                <a:spcPts val="0"/>
              </a:spcBef>
              <a:spcAft>
                <a:spcPts val="1200"/>
              </a:spcAft>
              <a:buClrTx/>
              <a:buSzTx/>
              <a:buNone/>
              <a:defRPr/>
            </a:pPr>
            <a:endParaRPr lang="en-US" sz="3600" dirty="0">
              <a:solidFill>
                <a:schemeClr val="bg1"/>
              </a:solidFill>
            </a:endParaRPr>
          </a:p>
          <a:p>
            <a:endParaRPr lang="en-US" dirty="0">
              <a:solidFill>
                <a:schemeClr val="bg1"/>
              </a:solidFill>
            </a:endParaRPr>
          </a:p>
        </p:txBody>
      </p:sp>
      <p:pic>
        <p:nvPicPr>
          <p:cNvPr id="7" name="Picture 6"/>
          <p:cNvPicPr>
            <a:picLocks noChangeAspect="1"/>
          </p:cNvPicPr>
          <p:nvPr/>
        </p:nvPicPr>
        <p:blipFill>
          <a:blip r:embed="rId3" cstate="print"/>
          <a:stretch>
            <a:fillRect/>
          </a:stretch>
        </p:blipFill>
        <p:spPr>
          <a:xfrm>
            <a:off x="435111" y="5967100"/>
            <a:ext cx="6000750" cy="714375"/>
          </a:xfrm>
          <a:prstGeom prst="rect">
            <a:avLst/>
          </a:prstGeom>
        </p:spPr>
      </p:pic>
      <p:pic>
        <p:nvPicPr>
          <p:cNvPr id="8" name="Picture 7"/>
          <p:cNvPicPr>
            <a:picLocks noChangeAspect="1"/>
          </p:cNvPicPr>
          <p:nvPr/>
        </p:nvPicPr>
        <p:blipFill>
          <a:blip r:embed="rId4" cstate="print"/>
          <a:stretch>
            <a:fillRect/>
          </a:stretch>
        </p:blipFill>
        <p:spPr>
          <a:xfrm>
            <a:off x="9128673" y="4226906"/>
            <a:ext cx="2081194" cy="2098538"/>
          </a:xfrm>
          <a:prstGeom prst="rect">
            <a:avLst/>
          </a:prstGeom>
        </p:spPr>
      </p:pic>
    </p:spTree>
    <p:extLst>
      <p:ext uri="{BB962C8B-B14F-4D97-AF65-F5344CB8AC3E}">
        <p14:creationId xmlns:p14="http://schemas.microsoft.com/office/powerpoint/2010/main" xmlns="" val="3622494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5646821"/>
          </a:xfrm>
          <a:prstGeom prst="rect">
            <a:avLst/>
          </a:prstGeom>
        </p:spPr>
      </p:pic>
      <p:sp>
        <p:nvSpPr>
          <p:cNvPr id="2" name="TextBox 1"/>
          <p:cNvSpPr txBox="1"/>
          <p:nvPr/>
        </p:nvSpPr>
        <p:spPr>
          <a:xfrm>
            <a:off x="-299452" y="5550604"/>
            <a:ext cx="8609263" cy="1077218"/>
          </a:xfrm>
          <a:prstGeom prst="rect">
            <a:avLst/>
          </a:prstGeom>
          <a:noFill/>
        </p:spPr>
        <p:txBody>
          <a:bodyPr wrap="square" rtlCol="0">
            <a:spAutoFit/>
          </a:bodyPr>
          <a:lstStyle/>
          <a:p>
            <a:pPr algn="ctr"/>
            <a:r>
              <a:rPr lang="en-US" sz="3200" dirty="0" smtClean="0">
                <a:solidFill>
                  <a:schemeClr val="bg2"/>
                </a:solidFill>
              </a:rPr>
              <a:t>President Obama refutes the misconception</a:t>
            </a:r>
          </a:p>
          <a:p>
            <a:pPr algn="ctr"/>
            <a:r>
              <a:rPr lang="en-US" sz="3200" dirty="0" smtClean="0">
                <a:solidFill>
                  <a:schemeClr val="bg2"/>
                </a:solidFill>
              </a:rPr>
              <a:t> that NSA monitors US communications.</a:t>
            </a:r>
            <a:endParaRPr lang="en-US" sz="3200" dirty="0">
              <a:solidFill>
                <a:schemeClr val="bg2"/>
              </a:solidFill>
            </a:endParaRPr>
          </a:p>
        </p:txBody>
      </p:sp>
    </p:spTree>
    <p:extLst>
      <p:ext uri="{BB962C8B-B14F-4D97-AF65-F5344CB8AC3E}">
        <p14:creationId xmlns="" xmlns:p14="http://schemas.microsoft.com/office/powerpoint/2010/main" val="5956365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900E1B-6A52-7049-A5AC-1A23C4C5ED88}"/>
              </a:ext>
            </a:extLst>
          </p:cNvPr>
          <p:cNvSpPr>
            <a:spLocks noGrp="1"/>
          </p:cNvSpPr>
          <p:nvPr>
            <p:ph type="ctrTitle"/>
          </p:nvPr>
        </p:nvSpPr>
        <p:spPr>
          <a:xfrm>
            <a:off x="250424" y="612860"/>
            <a:ext cx="7759043" cy="3413527"/>
          </a:xfrm>
        </p:spPr>
        <p:txBody>
          <a:bodyPr/>
          <a:lstStyle/>
          <a:p>
            <a:pPr algn="ctr"/>
            <a:r>
              <a:rPr lang="en-US" sz="4800" dirty="0" smtClean="0">
                <a:solidFill>
                  <a:schemeClr val="bg1"/>
                </a:solidFill>
              </a:rPr>
              <a:t>THE 	END</a:t>
            </a:r>
            <a:endParaRPr lang="en-US" dirty="0">
              <a:solidFill>
                <a:schemeClr val="bg1"/>
              </a:solidFill>
            </a:endParaRPr>
          </a:p>
        </p:txBody>
      </p:sp>
      <p:sp>
        <p:nvSpPr>
          <p:cNvPr id="3" name="Subtitle 2">
            <a:extLst>
              <a:ext uri="{FF2B5EF4-FFF2-40B4-BE49-F238E27FC236}">
                <a16:creationId xmlns:a16="http://schemas.microsoft.com/office/drawing/2014/main" xmlns="" id="{A3EE578D-B202-C74F-9BB5-44466D9FF2CE}"/>
              </a:ext>
            </a:extLst>
          </p:cNvPr>
          <p:cNvSpPr>
            <a:spLocks noGrp="1"/>
          </p:cNvSpPr>
          <p:nvPr>
            <p:ph type="subTitle" idx="1"/>
          </p:nvPr>
        </p:nvSpPr>
        <p:spPr>
          <a:xfrm>
            <a:off x="3805019" y="4975972"/>
            <a:ext cx="8082181" cy="1568263"/>
          </a:xfrm>
        </p:spPr>
        <p:txBody>
          <a:bodyPr>
            <a:normAutofit/>
          </a:bodyPr>
          <a:lstStyle/>
          <a:p>
            <a:r>
              <a:rPr lang="en-US" b="1" dirty="0"/>
              <a:t>Brian Gouker</a:t>
            </a:r>
          </a:p>
          <a:p>
            <a:r>
              <a:rPr lang="en-US" b="1" dirty="0"/>
              <a:t>College of Cyber</a:t>
            </a:r>
          </a:p>
          <a:p>
            <a:r>
              <a:rPr lang="en-US" b="1" dirty="0"/>
              <a:t>National Security Agency</a:t>
            </a:r>
          </a:p>
        </p:txBody>
      </p:sp>
      <p:pic>
        <p:nvPicPr>
          <p:cNvPr id="4" name="Picture 3">
            <a:extLst>
              <a:ext uri="{FF2B5EF4-FFF2-40B4-BE49-F238E27FC236}">
                <a16:creationId xmlns:a16="http://schemas.microsoft.com/office/drawing/2014/main" xmlns="" id="{E5AC0F35-B11A-864B-BA31-D4B6A97225BB}"/>
              </a:ext>
            </a:extLst>
          </p:cNvPr>
          <p:cNvPicPr>
            <a:picLocks noChangeAspect="1"/>
          </p:cNvPicPr>
          <p:nvPr/>
        </p:nvPicPr>
        <p:blipFill>
          <a:blip r:embed="rId2" cstate="print"/>
          <a:stretch>
            <a:fillRect/>
          </a:stretch>
        </p:blipFill>
        <p:spPr>
          <a:xfrm>
            <a:off x="9796187" y="2319622"/>
            <a:ext cx="1947577" cy="1947577"/>
          </a:xfrm>
          <a:prstGeom prst="rect">
            <a:avLst/>
          </a:prstGeom>
        </p:spPr>
      </p:pic>
    </p:spTree>
    <p:extLst>
      <p:ext uri="{BB962C8B-B14F-4D97-AF65-F5344CB8AC3E}">
        <p14:creationId xmlns:p14="http://schemas.microsoft.com/office/powerpoint/2010/main" xmlns="" val="1910230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noChangeArrowheads="1"/>
          </p:cNvSpPr>
          <p:nvPr>
            <p:ph type="title"/>
          </p:nvPr>
        </p:nvSpPr>
        <p:spPr>
          <a:xfrm>
            <a:off x="214313" y="142875"/>
            <a:ext cx="10515600" cy="825500"/>
          </a:xfrm>
        </p:spPr>
        <p:txBody>
          <a:bodyPr/>
          <a:lstStyle/>
          <a:p>
            <a:pPr eaLnBrk="1" hangingPunct="1"/>
            <a:r>
              <a:rPr lang="en-US" altLang="en-US" dirty="0">
                <a:solidFill>
                  <a:schemeClr val="bg1"/>
                </a:solidFill>
              </a:rPr>
              <a:t>2019 Cyber Challenges </a:t>
            </a:r>
            <a:r>
              <a:rPr lang="en-US" altLang="en-US" dirty="0">
                <a:solidFill>
                  <a:schemeClr val="tx1"/>
                </a:solidFill>
              </a:rPr>
              <a:t>…</a:t>
            </a:r>
          </a:p>
        </p:txBody>
      </p:sp>
      <p:sp>
        <p:nvSpPr>
          <p:cNvPr id="3" name="Content Placeholder 2">
            <a:extLst>
              <a:ext uri="{FF2B5EF4-FFF2-40B4-BE49-F238E27FC236}">
                <a16:creationId xmlns:a16="http://schemas.microsoft.com/office/drawing/2014/main" xmlns="" id="{E033CCD8-77CB-314C-94D0-4E458A88D178}"/>
              </a:ext>
            </a:extLst>
          </p:cNvPr>
          <p:cNvSpPr>
            <a:spLocks noGrp="1"/>
          </p:cNvSpPr>
          <p:nvPr>
            <p:ph idx="1"/>
          </p:nvPr>
        </p:nvSpPr>
        <p:spPr>
          <a:xfrm>
            <a:off x="213360" y="1270000"/>
            <a:ext cx="10759440" cy="4241800"/>
          </a:xfrm>
        </p:spPr>
        <p:txBody>
          <a:bodyPr rtlCol="0">
            <a:normAutofit/>
          </a:bodyPr>
          <a:lstStyle/>
          <a:p>
            <a:pPr eaLnBrk="1" fontAlgn="auto" hangingPunct="1">
              <a:spcAft>
                <a:spcPts val="0"/>
              </a:spcAft>
              <a:defRPr/>
            </a:pPr>
            <a:r>
              <a:rPr lang="en-US" dirty="0">
                <a:solidFill>
                  <a:schemeClr val="bg1"/>
                </a:solidFill>
              </a:rPr>
              <a:t>National-focus (not just government, DOD, NSA …)</a:t>
            </a:r>
          </a:p>
          <a:p>
            <a:pPr eaLnBrk="1" fontAlgn="auto" hangingPunct="1">
              <a:spcAft>
                <a:spcPts val="0"/>
              </a:spcAft>
              <a:defRPr/>
            </a:pPr>
            <a:endParaRPr lang="en-US" dirty="0">
              <a:solidFill>
                <a:schemeClr val="bg1"/>
              </a:solidFill>
            </a:endParaRPr>
          </a:p>
          <a:p>
            <a:pPr eaLnBrk="1" fontAlgn="auto" hangingPunct="1">
              <a:spcAft>
                <a:spcPts val="0"/>
              </a:spcAft>
              <a:defRPr/>
            </a:pPr>
            <a:r>
              <a:rPr lang="en-US" dirty="0">
                <a:solidFill>
                  <a:schemeClr val="bg1"/>
                </a:solidFill>
              </a:rPr>
              <a:t>Educator shortage / Faculty Professional Development</a:t>
            </a:r>
          </a:p>
          <a:p>
            <a:pPr eaLnBrk="1" fontAlgn="auto" hangingPunct="1">
              <a:spcAft>
                <a:spcPts val="0"/>
              </a:spcAft>
              <a:defRPr/>
            </a:pPr>
            <a:r>
              <a:rPr lang="en-US" dirty="0">
                <a:solidFill>
                  <a:schemeClr val="bg1"/>
                </a:solidFill>
              </a:rPr>
              <a:t>Competency measurement/metrics</a:t>
            </a:r>
          </a:p>
          <a:p>
            <a:pPr eaLnBrk="1" fontAlgn="auto" hangingPunct="1">
              <a:spcAft>
                <a:spcPts val="0"/>
              </a:spcAft>
              <a:defRPr/>
            </a:pPr>
            <a:r>
              <a:rPr lang="en-US" dirty="0">
                <a:solidFill>
                  <a:schemeClr val="bg1"/>
                </a:solidFill>
              </a:rPr>
              <a:t>Cooperative education / Apprenticeship / Internships</a:t>
            </a:r>
          </a:p>
          <a:p>
            <a:pPr eaLnBrk="1" fontAlgn="auto" hangingPunct="1">
              <a:spcAft>
                <a:spcPts val="0"/>
              </a:spcAft>
              <a:defRPr/>
            </a:pPr>
            <a:r>
              <a:rPr lang="en-US" dirty="0">
                <a:solidFill>
                  <a:schemeClr val="bg1"/>
                </a:solidFill>
              </a:rPr>
              <a:t>Community College to BA/BS/MS; CAE to CAE articulation</a:t>
            </a:r>
          </a:p>
          <a:p>
            <a:pPr eaLnBrk="1" fontAlgn="auto" hangingPunct="1">
              <a:spcAft>
                <a:spcPts val="0"/>
              </a:spcAft>
              <a:defRPr/>
            </a:pPr>
            <a:r>
              <a:rPr lang="en-US" dirty="0">
                <a:solidFill>
                  <a:schemeClr val="bg1"/>
                </a:solidFill>
              </a:rPr>
              <a:t>Peer assistance and evaluation</a:t>
            </a:r>
          </a:p>
          <a:p>
            <a:pPr eaLnBrk="1" fontAlgn="auto" hangingPunct="1">
              <a:spcAft>
                <a:spcPts val="0"/>
              </a:spcAft>
              <a:defRPr/>
            </a:pPr>
            <a:r>
              <a:rPr lang="en-US" dirty="0">
                <a:solidFill>
                  <a:schemeClr val="bg1"/>
                </a:solidFill>
              </a:rPr>
              <a:t>K-12 pipeline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yber heat map for iup.PNG"/>
          <p:cNvPicPr>
            <a:picLocks noChangeAspect="1"/>
          </p:cNvPicPr>
          <p:nvPr/>
        </p:nvPicPr>
        <p:blipFill>
          <a:blip r:embed="rId2" cstate="print"/>
          <a:stretch>
            <a:fillRect/>
          </a:stretch>
        </p:blipFill>
        <p:spPr>
          <a:xfrm>
            <a:off x="1042738" y="305196"/>
            <a:ext cx="10300750" cy="5630384"/>
          </a:xfrm>
          <a:prstGeom prst="rect">
            <a:avLst/>
          </a:prstGeom>
        </p:spPr>
      </p:pic>
      <p:sp>
        <p:nvSpPr>
          <p:cNvPr id="5" name="TextBox 4"/>
          <p:cNvSpPr txBox="1"/>
          <p:nvPr/>
        </p:nvSpPr>
        <p:spPr>
          <a:xfrm>
            <a:off x="8133347" y="6272464"/>
            <a:ext cx="6769768" cy="369332"/>
          </a:xfrm>
          <a:prstGeom prst="rect">
            <a:avLst/>
          </a:prstGeom>
          <a:noFill/>
        </p:spPr>
        <p:txBody>
          <a:bodyPr wrap="square" rtlCol="0">
            <a:spAutoFit/>
          </a:bodyPr>
          <a:lstStyle/>
          <a:p>
            <a:r>
              <a:rPr lang="en-US" dirty="0" smtClean="0"/>
              <a:t>Cyberseek.org    PA = 8,482</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746760"/>
            <a:ext cx="8808719" cy="7184053"/>
          </a:xfrm>
          <a:prstGeom prst="rect">
            <a:avLst/>
          </a:prstGeom>
          <a:noFill/>
        </p:spPr>
        <p:txBody>
          <a:bodyPr wrap="square" rtlCol="0">
            <a:spAutoFit/>
          </a:bodyPr>
          <a:lstStyle/>
          <a:p>
            <a:pPr defTabSz="457200"/>
            <a:endParaRPr lang="en-US" sz="1600" dirty="0">
              <a:solidFill>
                <a:prstClr val="white"/>
              </a:solidFill>
              <a:latin typeface="Helvetica" panose="020B0604020202020204" pitchFamily="34" charset="0"/>
              <a:cs typeface="Helvetica" panose="020B0604020202020204" pitchFamily="34" charset="0"/>
            </a:endParaRPr>
          </a:p>
          <a:p>
            <a:pPr defTabSz="457200"/>
            <a:endParaRPr lang="en-US" sz="1600" dirty="0">
              <a:solidFill>
                <a:prstClr val="white"/>
              </a:solidFill>
              <a:latin typeface="Helvetica" panose="020B0604020202020204" pitchFamily="34" charset="0"/>
              <a:cs typeface="Helvetica" panose="020B0604020202020204" pitchFamily="34" charset="0"/>
            </a:endParaRPr>
          </a:p>
          <a:p>
            <a:pPr defTabSz="457200"/>
            <a:endParaRPr lang="en-US" sz="3600" dirty="0">
              <a:solidFill>
                <a:prstClr val="white"/>
              </a:solidFill>
              <a:latin typeface="Helvetica" panose="020B0604020202020204" pitchFamily="34" charset="0"/>
              <a:cs typeface="Helvetica" panose="020B0604020202020204" pitchFamily="34" charset="0"/>
            </a:endParaRPr>
          </a:p>
          <a:p>
            <a:pPr defTabSz="457200"/>
            <a:endParaRPr lang="en-US" sz="3600" dirty="0">
              <a:solidFill>
                <a:prstClr val="white"/>
              </a:solidFill>
              <a:latin typeface="Helvetica" panose="020B0604020202020204" pitchFamily="34" charset="0"/>
              <a:cs typeface="Helvetica" panose="020B0604020202020204" pitchFamily="34" charset="0"/>
            </a:endParaRPr>
          </a:p>
          <a:p>
            <a:pPr defTabSz="457200"/>
            <a:r>
              <a:rPr lang="en-US" sz="4000" dirty="0">
                <a:solidFill>
                  <a:prstClr val="white"/>
                </a:solidFill>
                <a:cs typeface="Helvetica" panose="020B0604020202020204" pitchFamily="34" charset="0"/>
              </a:rPr>
              <a:t>One of the goals of the </a:t>
            </a:r>
          </a:p>
          <a:p>
            <a:pPr defTabSz="457200"/>
            <a:r>
              <a:rPr lang="en-US" sz="4000" dirty="0">
                <a:solidFill>
                  <a:prstClr val="white"/>
                </a:solidFill>
                <a:cs typeface="Helvetica" panose="020B0604020202020204" pitchFamily="34" charset="0"/>
              </a:rPr>
              <a:t>National Security Agency </a:t>
            </a:r>
          </a:p>
          <a:p>
            <a:pPr defTabSz="457200"/>
            <a:r>
              <a:rPr lang="en-US" sz="4000" dirty="0">
                <a:solidFill>
                  <a:prstClr val="white"/>
                </a:solidFill>
                <a:cs typeface="Helvetica" panose="020B0604020202020204" pitchFamily="34" charset="0"/>
              </a:rPr>
              <a:t>is to advance the state </a:t>
            </a:r>
            <a:r>
              <a:rPr lang="en-US" sz="4000" dirty="0" smtClean="0">
                <a:solidFill>
                  <a:prstClr val="white"/>
                </a:solidFill>
                <a:cs typeface="Helvetica" panose="020B0604020202020204" pitchFamily="34" charset="0"/>
              </a:rPr>
              <a:t>of </a:t>
            </a:r>
          </a:p>
          <a:p>
            <a:pPr defTabSz="457200"/>
            <a:r>
              <a:rPr lang="en-US" sz="4000" dirty="0" err="1" smtClean="0">
                <a:solidFill>
                  <a:prstClr val="white"/>
                </a:solidFill>
                <a:cs typeface="Helvetica" panose="020B0604020202020204" pitchFamily="34" charset="0"/>
              </a:rPr>
              <a:t>cybersecurity</a:t>
            </a:r>
            <a:r>
              <a:rPr lang="en-US" sz="4000" dirty="0">
                <a:solidFill>
                  <a:prstClr val="white"/>
                </a:solidFill>
                <a:cs typeface="Helvetica" panose="020B0604020202020204" pitchFamily="34" charset="0"/>
              </a:rPr>
              <a:t>. </a:t>
            </a:r>
          </a:p>
          <a:p>
            <a:pPr defTabSz="457200"/>
            <a:endParaRPr lang="en-US" sz="3600" dirty="0">
              <a:solidFill>
                <a:prstClr val="white"/>
              </a:solidFill>
              <a:latin typeface="Helvetica" panose="020B0604020202020204" pitchFamily="34" charset="0"/>
              <a:cs typeface="Helvetica" panose="020B0604020202020204" pitchFamily="34" charset="0"/>
            </a:endParaRPr>
          </a:p>
          <a:p>
            <a:pPr defTabSz="457200"/>
            <a:endParaRPr lang="en-US" sz="3200" dirty="0">
              <a:solidFill>
                <a:prstClr val="white"/>
              </a:solidFill>
            </a:endParaRPr>
          </a:p>
          <a:p>
            <a:pPr defTabSz="457200"/>
            <a:endParaRPr lang="en-US" sz="3200" dirty="0">
              <a:solidFill>
                <a:prstClr val="white"/>
              </a:solidFill>
            </a:endParaRPr>
          </a:p>
          <a:p>
            <a:pPr defTabSz="457200"/>
            <a:endParaRPr lang="en-US" sz="3200" dirty="0">
              <a:solidFill>
                <a:prstClr val="white"/>
              </a:solidFill>
            </a:endParaRPr>
          </a:p>
          <a:p>
            <a:pPr defTabSz="457200"/>
            <a:endParaRPr lang="en-US" sz="2400" dirty="0">
              <a:solidFill>
                <a:prstClr val="white"/>
              </a:solidFill>
            </a:endParaRPr>
          </a:p>
          <a:p>
            <a:pPr defTabSz="457200"/>
            <a:endParaRPr lang="en-US" sz="2400" dirty="0">
              <a:solidFill>
                <a:prstClr val="white"/>
              </a:solidFill>
            </a:endParaRPr>
          </a:p>
        </p:txBody>
      </p:sp>
      <p:pic>
        <p:nvPicPr>
          <p:cNvPr id="5" name="Picture 4"/>
          <p:cNvPicPr>
            <a:picLocks noChangeAspect="1"/>
          </p:cNvPicPr>
          <p:nvPr/>
        </p:nvPicPr>
        <p:blipFill>
          <a:blip r:embed="rId2" cstate="print"/>
          <a:stretch>
            <a:fillRect/>
          </a:stretch>
        </p:blipFill>
        <p:spPr>
          <a:xfrm>
            <a:off x="9271890" y="4123765"/>
            <a:ext cx="1957774" cy="1957774"/>
          </a:xfrm>
          <a:prstGeom prst="rect">
            <a:avLst/>
          </a:prstGeom>
        </p:spPr>
      </p:pic>
    </p:spTree>
    <p:extLst>
      <p:ext uri="{BB962C8B-B14F-4D97-AF65-F5344CB8AC3E}">
        <p14:creationId xmlns:p14="http://schemas.microsoft.com/office/powerpoint/2010/main" xmlns="" val="628325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NSA employees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mage result for nerd with band aid glasses"/>
          <p:cNvPicPr>
            <a:picLocks noChangeAspect="1" noChangeArrowheads="1"/>
          </p:cNvPicPr>
          <p:nvPr/>
        </p:nvPicPr>
        <p:blipFill>
          <a:blip r:embed="rId2" cstate="print"/>
          <a:srcRect/>
          <a:stretch>
            <a:fillRect/>
          </a:stretch>
        </p:blipFill>
        <p:spPr bwMode="auto">
          <a:xfrm>
            <a:off x="-28573" y="1"/>
            <a:ext cx="12220573" cy="69452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Title 3">
  <a:themeElements>
    <a:clrScheme name="IAD Corporate Colors">
      <a:dk1>
        <a:srgbClr val="003F5F"/>
      </a:dk1>
      <a:lt1>
        <a:srgbClr val="FFFFFF"/>
      </a:lt1>
      <a:dk2>
        <a:srgbClr val="58595B"/>
      </a:dk2>
      <a:lt2>
        <a:srgbClr val="FFFFFF"/>
      </a:lt2>
      <a:accent1>
        <a:srgbClr val="006B96"/>
      </a:accent1>
      <a:accent2>
        <a:srgbClr val="00A5E3"/>
      </a:accent2>
      <a:accent3>
        <a:srgbClr val="30A9B6"/>
      </a:accent3>
      <a:accent4>
        <a:srgbClr val="78BE43"/>
      </a:accent4>
      <a:accent5>
        <a:srgbClr val="E0AC26"/>
      </a:accent5>
      <a:accent6>
        <a:srgbClr val="D5622A"/>
      </a:accent6>
      <a:hlink>
        <a:srgbClr val="00A5E3"/>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4281</TotalTime>
  <Words>3204</Words>
  <Application>Microsoft Office PowerPoint</Application>
  <PresentationFormat>Custom</PresentationFormat>
  <Paragraphs>434</Paragraphs>
  <Slides>40</Slides>
  <Notes>17</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2_Title 3</vt:lpstr>
      <vt:lpstr>Facet</vt:lpstr>
      <vt:lpstr>Slide 1</vt:lpstr>
      <vt:lpstr>National Initiatives in Cyber Workforce Development  and Cyber Career Opportunities</vt:lpstr>
      <vt:lpstr>DISCLAIMER The views, comments and opinions presented do not represent the the National Security Agency, the Department of Defense or any branch of the U.S. government. They are solely that of the author.                     Thanks,                       Brian</vt:lpstr>
      <vt:lpstr>Slide 4</vt:lpstr>
      <vt:lpstr>2019 Cyber Challenges …</vt:lpstr>
      <vt:lpstr>Slide 6</vt:lpstr>
      <vt:lpstr>Slide 7</vt:lpstr>
      <vt:lpstr>NSA employees …</vt:lpstr>
      <vt:lpstr>Slide 9</vt:lpstr>
      <vt:lpstr>Slide 10</vt:lpstr>
      <vt:lpstr>Towards that goal…</vt:lpstr>
      <vt:lpstr>Slide 12</vt:lpstr>
      <vt:lpstr>Who said it …..</vt:lpstr>
      <vt:lpstr>Slide 14</vt:lpstr>
      <vt:lpstr>Slide 15</vt:lpstr>
      <vt:lpstr>Slide 16</vt:lpstr>
      <vt:lpstr>Inspiring K-12 Students</vt:lpstr>
      <vt:lpstr>GenCyber Goals</vt:lpstr>
      <vt:lpstr>Slide 19</vt:lpstr>
      <vt:lpstr>Slide 20</vt:lpstr>
      <vt:lpstr>Slide 21</vt:lpstr>
      <vt:lpstr>Slide 22</vt:lpstr>
      <vt:lpstr>Slide 23</vt:lpstr>
      <vt:lpstr>Slide 24</vt:lpstr>
      <vt:lpstr>Slide 25</vt:lpstr>
      <vt:lpstr>Slide 26</vt:lpstr>
      <vt:lpstr> National Centers of Academic Excellence in Cybersecurity (CAE-C)</vt:lpstr>
      <vt:lpstr>CAE programs</vt:lpstr>
      <vt:lpstr>   CAE Evolution &amp; Milestones </vt:lpstr>
      <vt:lpstr>Slide 30</vt:lpstr>
      <vt:lpstr>Slide 31</vt:lpstr>
      <vt:lpstr>Slide 32</vt:lpstr>
      <vt:lpstr>Slide 33</vt:lpstr>
      <vt:lpstr>Slide 34</vt:lpstr>
      <vt:lpstr>Slide 35</vt:lpstr>
      <vt:lpstr>Slide 36</vt:lpstr>
      <vt:lpstr>CAE – CO Summer Intern Program</vt:lpstr>
      <vt:lpstr>Slide 38</vt:lpstr>
      <vt:lpstr>NSF  Cyber Corps Scholarship for Service (SFS)</vt:lpstr>
      <vt:lpstr>THE  END</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Centers of Academic Excellence in Cybersecurity</dc:title>
  <dc:creator>Jackson, Denisha C</dc:creator>
  <cp:lastModifiedBy>Brian</cp:lastModifiedBy>
  <cp:revision>274</cp:revision>
  <cp:lastPrinted>2017-11-14T17:15:42Z</cp:lastPrinted>
  <dcterms:created xsi:type="dcterms:W3CDTF">2017-03-02T13:34:04Z</dcterms:created>
  <dcterms:modified xsi:type="dcterms:W3CDTF">2019-10-29T12:13:27Z</dcterms:modified>
</cp:coreProperties>
</file>