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7" r:id="rId3"/>
    <p:sldId id="258" r:id="rId4"/>
    <p:sldId id="264" r:id="rId5"/>
    <p:sldId id="259" r:id="rId6"/>
    <p:sldId id="260" r:id="rId7"/>
    <p:sldId id="261" r:id="rId8"/>
    <p:sldId id="263" r:id="rId9"/>
    <p:sldId id="262"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2241F3-85F7-4FD6-A571-8850B4C78C6B}" type="datetimeFigureOut">
              <a:rPr lang="en-US" smtClean="0"/>
              <a:t>9/21/2013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522EBF-4761-4862-9638-4699715E8B33}" type="slidenum">
              <a:rPr lang="en-US" smtClean="0"/>
              <a:t>‹#›</a:t>
            </a:fld>
            <a:endParaRPr lang="en-US"/>
          </a:p>
        </p:txBody>
      </p:sp>
    </p:spTree>
    <p:extLst>
      <p:ext uri="{BB962C8B-B14F-4D97-AF65-F5344CB8AC3E}">
        <p14:creationId xmlns:p14="http://schemas.microsoft.com/office/powerpoint/2010/main" val="353757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522EBF-4761-4862-9638-4699715E8B33}" type="slidenum">
              <a:rPr lang="en-US" smtClean="0"/>
              <a:t>3</a:t>
            </a:fld>
            <a:endParaRPr lang="en-US"/>
          </a:p>
        </p:txBody>
      </p:sp>
    </p:spTree>
    <p:extLst>
      <p:ext uri="{BB962C8B-B14F-4D97-AF65-F5344CB8AC3E}">
        <p14:creationId xmlns:p14="http://schemas.microsoft.com/office/powerpoint/2010/main" val="718086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1D8BD707-D9CF-40AE-B4C6-C98DA3205C09}" type="datetimeFigureOut">
              <a:rPr lang="en-US" smtClean="0"/>
              <a:pPr/>
              <a:t>9/21/2013</a:t>
            </a:fld>
            <a:endParaRPr lang="en-US"/>
          </a:p>
        </p:txBody>
      </p:sp>
      <p:sp>
        <p:nvSpPr>
          <p:cNvPr id="23" name="Slide Number Placeholder 22"/>
          <p:cNvSpPr>
            <a:spLocks noGrp="1"/>
          </p:cNvSpPr>
          <p:nvPr>
            <p:ph type="sldNum" sz="quarter" idx="11"/>
          </p:nvPr>
        </p:nvSpPr>
        <p:spPr/>
        <p:txBody>
          <a:bodyPr/>
          <a:lstStyle/>
          <a:p>
            <a:fld id="{B6F15528-21DE-4FAA-801E-634DDDAF4B2B}" type="slidenum">
              <a:rPr lang="en-US" smtClean="0"/>
              <a:pPr/>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1D8BD707-D9CF-40AE-B4C6-C98DA3205C09}" type="datetimeFigureOut">
              <a:rPr lang="en-US" smtClean="0"/>
              <a:pPr/>
              <a:t>9/21/2013</a:t>
            </a:fld>
            <a:endParaRPr lang="en-US"/>
          </a:p>
        </p:txBody>
      </p:sp>
      <p:sp>
        <p:nvSpPr>
          <p:cNvPr id="19" name="Slide Number Placeholder 18"/>
          <p:cNvSpPr>
            <a:spLocks noGrp="1"/>
          </p:cNvSpPr>
          <p:nvPr>
            <p:ph type="sldNum" sz="quarter" idx="15"/>
          </p:nvPr>
        </p:nvSpPr>
        <p:spPr/>
        <p:txBody>
          <a:bodyPr/>
          <a:lstStyle/>
          <a:p>
            <a:fld id="{B6F15528-21DE-4FAA-801E-634DDDAF4B2B}" type="slidenum">
              <a:rPr lang="en-US" smtClean="0"/>
              <a:pPr/>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1D8BD707-D9CF-40AE-B4C6-C98DA3205C09}" type="datetimeFigureOut">
              <a:rPr lang="en-US" smtClean="0"/>
              <a:pPr/>
              <a:t>9/21/2013</a:t>
            </a:fld>
            <a:endParaRPr lang="en-US"/>
          </a:p>
        </p:txBody>
      </p:sp>
      <p:sp>
        <p:nvSpPr>
          <p:cNvPr id="20" name="Slide Number Placeholder 19"/>
          <p:cNvSpPr>
            <a:spLocks noGrp="1"/>
          </p:cNvSpPr>
          <p:nvPr>
            <p:ph type="sldNum" sz="quarter" idx="11"/>
          </p:nvPr>
        </p:nvSpPr>
        <p:spPr/>
        <p:txBody>
          <a:bodyPr/>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1D8BD707-D9CF-40AE-B4C6-C98DA3205C09}" type="datetimeFigureOut">
              <a:rPr lang="en-US" smtClean="0"/>
              <a:pPr/>
              <a:t>9/21/2013</a:t>
            </a:fld>
            <a:endParaRPr lang="en-US"/>
          </a:p>
        </p:txBody>
      </p:sp>
      <p:sp>
        <p:nvSpPr>
          <p:cNvPr id="25" name="Slide Number Placeholder 24"/>
          <p:cNvSpPr>
            <a:spLocks noGrp="1"/>
          </p:cNvSpPr>
          <p:nvPr>
            <p:ph type="sldNum" sz="quarter" idx="16"/>
          </p:nvPr>
        </p:nvSpPr>
        <p:spPr/>
        <p:txBody>
          <a:bodyPr/>
          <a:lstStyle/>
          <a:p>
            <a:fld id="{B6F15528-21DE-4FAA-801E-634DDDAF4B2B}" type="slidenum">
              <a:rPr lang="en-US" smtClean="0"/>
              <a:pPr/>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1D8BD707-D9CF-40AE-B4C6-C98DA3205C09}" type="datetimeFigureOut">
              <a:rPr lang="en-US" smtClean="0"/>
              <a:pPr/>
              <a:t>9/21/2013</a:t>
            </a:fld>
            <a:endParaRPr lang="en-US"/>
          </a:p>
        </p:txBody>
      </p:sp>
      <p:sp>
        <p:nvSpPr>
          <p:cNvPr id="24" name="Slide Number Placeholder 23"/>
          <p:cNvSpPr>
            <a:spLocks noGrp="1"/>
          </p:cNvSpPr>
          <p:nvPr>
            <p:ph type="sldNum" sz="quarter" idx="17"/>
          </p:nvPr>
        </p:nvSpPr>
        <p:spPr/>
        <p:txBody>
          <a:bodyPr/>
          <a:lstStyle/>
          <a:p>
            <a:fld id="{B6F15528-21DE-4FAA-801E-634DDDAF4B2B}" type="slidenum">
              <a:rPr lang="en-US" smtClean="0"/>
              <a:pPr/>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1D8BD707-D9CF-40AE-B4C6-C98DA3205C09}" type="datetimeFigureOut">
              <a:rPr lang="en-US" smtClean="0"/>
              <a:pPr/>
              <a:t>9/21/2013</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9/21/2013</a:t>
            </a:fld>
            <a:endParaRPr lang="en-US"/>
          </a:p>
        </p:txBody>
      </p:sp>
      <p:sp>
        <p:nvSpPr>
          <p:cNvPr id="12" name="Slide Number Placeholder 11"/>
          <p:cNvSpPr>
            <a:spLocks noGrp="1"/>
          </p:cNvSpPr>
          <p:nvPr>
            <p:ph type="sldNum" sz="quarter" idx="11"/>
          </p:nvPr>
        </p:nvSpPr>
        <p:spPr/>
        <p:txBody>
          <a:bodyPr/>
          <a:lstStyle/>
          <a:p>
            <a:fld id="{B6F15528-21DE-4FAA-801E-634DDDAF4B2B}" type="slidenum">
              <a:rPr lang="en-US" smtClean="0"/>
              <a:pP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1D8BD707-D9CF-40AE-B4C6-C98DA3205C09}" type="datetimeFigureOut">
              <a:rPr lang="en-US" smtClean="0"/>
              <a:pPr/>
              <a:t>9/21/2013</a:t>
            </a:fld>
            <a:endParaRPr lang="en-US"/>
          </a:p>
        </p:txBody>
      </p:sp>
      <p:sp>
        <p:nvSpPr>
          <p:cNvPr id="18" name="Slide Number Placeholder 17"/>
          <p:cNvSpPr>
            <a:spLocks noGrp="1"/>
          </p:cNvSpPr>
          <p:nvPr>
            <p:ph type="sldNum" sz="quarter" idx="16"/>
          </p:nvPr>
        </p:nvSpPr>
        <p:spPr/>
        <p:txBody>
          <a:bodyPr/>
          <a:lstStyle/>
          <a:p>
            <a:fld id="{B6F15528-21DE-4FAA-801E-634DDDAF4B2B}" type="slidenum">
              <a:rPr lang="en-US" smtClean="0"/>
              <a:pPr/>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1D8BD707-D9CF-40AE-B4C6-C98DA3205C09}" type="datetimeFigureOut">
              <a:rPr lang="en-US" smtClean="0"/>
              <a:pPr/>
              <a:t>9/21/2013</a:t>
            </a:fld>
            <a:endParaRPr lang="en-US"/>
          </a:p>
        </p:txBody>
      </p:sp>
      <p:sp>
        <p:nvSpPr>
          <p:cNvPr id="20" name="Slide Number Placeholder 19"/>
          <p:cNvSpPr>
            <a:spLocks noGrp="1"/>
          </p:cNvSpPr>
          <p:nvPr>
            <p:ph type="sldNum" sz="quarter" idx="15"/>
          </p:nvPr>
        </p:nvSpPr>
        <p:spPr/>
        <p:txBody>
          <a:bodyPr/>
          <a:lstStyle/>
          <a:p>
            <a:fld id="{B6F15528-21DE-4FAA-801E-634DDDAF4B2B}" type="slidenum">
              <a:rPr lang="en-US" smtClean="0"/>
              <a:pPr/>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1D8BD707-D9CF-40AE-B4C6-C98DA3205C09}" type="datetimeFigureOut">
              <a:rPr lang="en-US" smtClean="0"/>
              <a:pPr/>
              <a:t>9/21/2013</a:t>
            </a:fld>
            <a:endParaRPr lang="en-US"/>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Collin Donaldson</a:t>
            </a:r>
            <a:endParaRPr lang="en-US" dirty="0"/>
          </a:p>
        </p:txBody>
      </p:sp>
      <p:sp>
        <p:nvSpPr>
          <p:cNvPr id="2" name="Title 1"/>
          <p:cNvSpPr>
            <a:spLocks noGrp="1"/>
          </p:cNvSpPr>
          <p:nvPr>
            <p:ph type="title"/>
          </p:nvPr>
        </p:nvSpPr>
        <p:spPr/>
        <p:txBody>
          <a:bodyPr/>
          <a:lstStyle/>
          <a:p>
            <a:r>
              <a:rPr lang="en-US" dirty="0" smtClean="0"/>
              <a:t>Hack Attack Series: </a:t>
            </a:r>
            <a:br>
              <a:rPr lang="en-US" dirty="0" smtClean="0"/>
            </a:br>
            <a:r>
              <a:rPr lang="en-US" dirty="0" smtClean="0"/>
              <a:t>Basic XSS Attack</a:t>
            </a:r>
            <a:endParaRPr lang="en-US" dirty="0"/>
          </a:p>
        </p:txBody>
      </p:sp>
    </p:spTree>
    <p:extLst>
      <p:ext uri="{BB962C8B-B14F-4D97-AF65-F5344CB8AC3E}">
        <p14:creationId xmlns:p14="http://schemas.microsoft.com/office/powerpoint/2010/main" val="281468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FIN</a:t>
            </a:r>
            <a:endParaRPr lang="en-US" dirty="0"/>
          </a:p>
        </p:txBody>
      </p:sp>
    </p:spTree>
    <p:extLst>
      <p:ext uri="{BB962C8B-B14F-4D97-AF65-F5344CB8AC3E}">
        <p14:creationId xmlns:p14="http://schemas.microsoft.com/office/powerpoint/2010/main" val="1602664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a:solidFill>
                  <a:srgbClr val="FF0000"/>
                </a:solidFill>
              </a:rPr>
              <a:t>Hacking is only legal under the following  circumstances:</a:t>
            </a:r>
          </a:p>
          <a:p>
            <a:pPr marL="342900" indent="-342900">
              <a:buAutoNum type="arabicPeriod"/>
            </a:pPr>
            <a:r>
              <a:rPr lang="en-US" dirty="0">
                <a:solidFill>
                  <a:srgbClr val="FF0000"/>
                </a:solidFill>
              </a:rPr>
              <a:t>You hack (penetration test) a device/network you own.</a:t>
            </a:r>
          </a:p>
          <a:p>
            <a:pPr marL="342900" indent="-342900">
              <a:buAutoNum type="arabicPeriod"/>
            </a:pPr>
            <a:r>
              <a:rPr lang="en-US" dirty="0">
                <a:solidFill>
                  <a:srgbClr val="FF0000"/>
                </a:solidFill>
              </a:rPr>
              <a:t>You gain explicit, documented permission from an individual, assumedly a friend</a:t>
            </a:r>
            <a:r>
              <a:rPr lang="en-US" dirty="0" smtClean="0">
                <a:solidFill>
                  <a:srgbClr val="FF0000"/>
                </a:solidFill>
              </a:rPr>
              <a:t>. </a:t>
            </a:r>
            <a:endParaRPr lang="en-US" dirty="0">
              <a:solidFill>
                <a:srgbClr val="FF0000"/>
              </a:solidFill>
            </a:endParaRPr>
          </a:p>
          <a:p>
            <a:pPr marL="342900" indent="-342900">
              <a:buAutoNum type="arabicPeriod"/>
            </a:pPr>
            <a:r>
              <a:rPr lang="en-US" dirty="0">
                <a:solidFill>
                  <a:srgbClr val="FF0000"/>
                </a:solidFill>
              </a:rPr>
              <a:t>You acquire an Ethical Hacker Certification and </a:t>
            </a:r>
            <a:r>
              <a:rPr lang="en-US" dirty="0" smtClean="0">
                <a:solidFill>
                  <a:srgbClr val="FF0000"/>
                </a:solidFill>
              </a:rPr>
              <a:t>perform penetration tests </a:t>
            </a:r>
            <a:r>
              <a:rPr lang="en-US" dirty="0">
                <a:solidFill>
                  <a:srgbClr val="FF0000"/>
                </a:solidFill>
              </a:rPr>
              <a:t>for a public or private sector organization with explicit permission to do so.  This is the safest of the three methods.</a:t>
            </a:r>
          </a:p>
          <a:p>
            <a:r>
              <a:rPr lang="en-US" dirty="0">
                <a:solidFill>
                  <a:srgbClr val="FF0000"/>
                </a:solidFill>
              </a:rPr>
              <a:t> Hacking is illegal in all other circumstances. Hackers can be charged with fines, misdemeanors, and/or felonies depending on severity and accounts of hacks. For these reasons I will not be demonstrating any live hacking attempts in the wild.</a:t>
            </a:r>
          </a:p>
          <a:p>
            <a:r>
              <a:rPr lang="en-US" dirty="0">
                <a:solidFill>
                  <a:srgbClr val="FF0000"/>
                </a:solidFill>
              </a:rPr>
              <a:t>For more information</a:t>
            </a:r>
          </a:p>
          <a:p>
            <a:r>
              <a:rPr lang="en-US" dirty="0">
                <a:solidFill>
                  <a:srgbClr val="FF0000"/>
                </a:solidFill>
              </a:rPr>
              <a:t>http://definitions.uslegal.com/c/computer-hacking/</a:t>
            </a:r>
          </a:p>
          <a:p>
            <a:endParaRPr lang="en-US" dirty="0"/>
          </a:p>
        </p:txBody>
      </p:sp>
      <p:sp>
        <p:nvSpPr>
          <p:cNvPr id="3" name="Title 2"/>
          <p:cNvSpPr>
            <a:spLocks noGrp="1"/>
          </p:cNvSpPr>
          <p:nvPr>
            <p:ph type="title"/>
          </p:nvPr>
        </p:nvSpPr>
        <p:spPr/>
        <p:txBody>
          <a:bodyPr/>
          <a:lstStyle/>
          <a:p>
            <a:r>
              <a:rPr lang="en-US" dirty="0">
                <a:solidFill>
                  <a:srgbClr val="FF0000"/>
                </a:solidFill>
              </a:rPr>
              <a:t>DISCLAIMER</a:t>
            </a:r>
            <a:endParaRPr lang="en-US" dirty="0"/>
          </a:p>
        </p:txBody>
      </p:sp>
    </p:spTree>
    <p:extLst>
      <p:ext uri="{BB962C8B-B14F-4D97-AF65-F5344CB8AC3E}">
        <p14:creationId xmlns:p14="http://schemas.microsoft.com/office/powerpoint/2010/main" val="1271122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285750" indent="-285750">
              <a:buFont typeface="Arial" panose="020B0604020202020204" pitchFamily="34" charset="0"/>
              <a:buChar char="•"/>
            </a:pPr>
            <a:r>
              <a:rPr lang="en-US" dirty="0" smtClean="0"/>
              <a:t>Cross-Site Scripting (</a:t>
            </a:r>
            <a:r>
              <a:rPr lang="en-US" dirty="0"/>
              <a:t>XSS) is type of computer security vulnerability typically found in Web applications. XSS enables attackers to inject client-side script into Web pages viewed by other users</a:t>
            </a:r>
            <a:r>
              <a:rPr lang="en-US" dirty="0" smtClean="0"/>
              <a:t>.</a:t>
            </a:r>
          </a:p>
          <a:p>
            <a:pPr marL="285750" indent="-285750">
              <a:buFont typeface="Arial" panose="020B0604020202020204" pitchFamily="34" charset="0"/>
              <a:buChar char="•"/>
            </a:pPr>
            <a:r>
              <a:rPr lang="en-US" dirty="0" smtClean="0"/>
              <a:t> </a:t>
            </a:r>
            <a:r>
              <a:rPr lang="en-US" dirty="0"/>
              <a:t>A cross-site scripting vulnerability may be used by attackers to bypass access controls such as the same origin policy</a:t>
            </a:r>
            <a:r>
              <a:rPr lang="en-US" dirty="0" smtClean="0"/>
              <a:t>. </a:t>
            </a:r>
          </a:p>
          <a:p>
            <a:pPr marL="285750" indent="-285750">
              <a:buFont typeface="Arial" panose="020B0604020202020204" pitchFamily="34" charset="0"/>
              <a:buChar char="•"/>
            </a:pPr>
            <a:r>
              <a:rPr lang="en-US" dirty="0" smtClean="0"/>
              <a:t>According to Symantec (2007) 84% of computer security vulnerabilities were linked to XSS. </a:t>
            </a:r>
          </a:p>
          <a:p>
            <a:pPr marL="285750" indent="-285750">
              <a:buFont typeface="Arial" panose="020B0604020202020204" pitchFamily="34" charset="0"/>
              <a:buChar char="•"/>
            </a:pPr>
            <a:r>
              <a:rPr lang="en-US" dirty="0" smtClean="0"/>
              <a:t>XSS attacks can be used for a variety of purposes: stealing cookies/accounts/PII, defacing websites, injecting worms, malware attacks, DOS attacks, bypassing restriction, session hijacking, phishing attacks, etc.  </a:t>
            </a:r>
            <a:endParaRPr lang="en-US" dirty="0"/>
          </a:p>
        </p:txBody>
      </p:sp>
      <p:sp>
        <p:nvSpPr>
          <p:cNvPr id="3" name="Title 2"/>
          <p:cNvSpPr>
            <a:spLocks noGrp="1"/>
          </p:cNvSpPr>
          <p:nvPr>
            <p:ph type="title"/>
          </p:nvPr>
        </p:nvSpPr>
        <p:spPr/>
        <p:txBody>
          <a:bodyPr/>
          <a:lstStyle/>
          <a:p>
            <a:r>
              <a:rPr lang="en-US" dirty="0" smtClean="0"/>
              <a:t>Definition</a:t>
            </a:r>
            <a:endParaRPr lang="en-US" dirty="0"/>
          </a:p>
        </p:txBody>
      </p:sp>
    </p:spTree>
    <p:extLst>
      <p:ext uri="{BB962C8B-B14F-4D97-AF65-F5344CB8AC3E}">
        <p14:creationId xmlns:p14="http://schemas.microsoft.com/office/powerpoint/2010/main" val="3192320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92500" lnSpcReduction="20000"/>
          </a:bodyPr>
          <a:lstStyle/>
          <a:p>
            <a:r>
              <a:rPr lang="en-US" sz="2400" dirty="0">
                <a:solidFill>
                  <a:srgbClr val="FF0000"/>
                </a:solidFill>
              </a:rPr>
              <a:t>Persistent:</a:t>
            </a:r>
            <a:r>
              <a:rPr lang="en-US" sz="2400" dirty="0"/>
              <a:t> The Persistent or Stored XSS attack occurs when the malicious code submitted by attacker is saved by the server in the database, and then permanently it will be run in the normal page.</a:t>
            </a:r>
            <a:endParaRPr lang="en-US" sz="2400" dirty="0" smtClean="0"/>
          </a:p>
          <a:p>
            <a:r>
              <a:rPr lang="en-US" sz="2400" dirty="0" smtClean="0">
                <a:solidFill>
                  <a:srgbClr val="FF0000"/>
                </a:solidFill>
              </a:rPr>
              <a:t>Reflected: </a:t>
            </a:r>
            <a:r>
              <a:rPr lang="en-US" sz="2400" dirty="0" smtClean="0"/>
              <a:t>The </a:t>
            </a:r>
            <a:r>
              <a:rPr lang="en-US" sz="2400" dirty="0"/>
              <a:t>injected code will be send to the server via </a:t>
            </a:r>
            <a:r>
              <a:rPr lang="en-US" sz="2400" dirty="0" smtClean="0"/>
              <a:t>HTTP request</a:t>
            </a:r>
            <a:r>
              <a:rPr lang="en-US" sz="2400" dirty="0"/>
              <a:t>.  The server </a:t>
            </a:r>
            <a:r>
              <a:rPr lang="en-US" sz="2400" dirty="0" smtClean="0"/>
              <a:t>embed </a:t>
            </a:r>
            <a:r>
              <a:rPr lang="en-US" sz="2400" dirty="0"/>
              <a:t>the input with the html file and return the </a:t>
            </a:r>
            <a:r>
              <a:rPr lang="en-US" sz="2400" dirty="0" smtClean="0"/>
              <a:t>file (HTTP Response</a:t>
            </a:r>
            <a:r>
              <a:rPr lang="en-US" sz="2400" dirty="0"/>
              <a:t>) to browser.  When the browser executes the HTML file, it also execute the embedded script. </a:t>
            </a:r>
            <a:endParaRPr lang="en-US" sz="2400" dirty="0" smtClean="0"/>
          </a:p>
          <a:p>
            <a:r>
              <a:rPr lang="en-US" sz="2400" dirty="0" smtClean="0">
                <a:solidFill>
                  <a:srgbClr val="FF0000"/>
                </a:solidFill>
              </a:rPr>
              <a:t>DOM (</a:t>
            </a:r>
            <a:r>
              <a:rPr lang="en-US" sz="2400" i="1" dirty="0" smtClean="0">
                <a:solidFill>
                  <a:srgbClr val="FF0000"/>
                </a:solidFill>
              </a:rPr>
              <a:t>Document </a:t>
            </a:r>
            <a:r>
              <a:rPr lang="en-US" sz="2400" i="1" dirty="0">
                <a:solidFill>
                  <a:srgbClr val="FF0000"/>
                </a:solidFill>
              </a:rPr>
              <a:t>object </a:t>
            </a:r>
            <a:r>
              <a:rPr lang="en-US" sz="2400" i="1" dirty="0" smtClean="0">
                <a:solidFill>
                  <a:srgbClr val="FF0000"/>
                </a:solidFill>
              </a:rPr>
              <a:t>model)</a:t>
            </a:r>
            <a:r>
              <a:rPr lang="en-US" sz="2400" dirty="0" smtClean="0"/>
              <a:t>:  Allows client-side-scripts to </a:t>
            </a:r>
            <a:r>
              <a:rPr lang="en-US" sz="2400" dirty="0"/>
              <a:t>dynamically access and modify the content, structure, and style of a </a:t>
            </a:r>
            <a:r>
              <a:rPr lang="en-US" sz="2400" dirty="0" smtClean="0"/>
              <a:t>webpage via the document of the DOM.</a:t>
            </a:r>
            <a:r>
              <a:rPr lang="en-US" sz="2400" dirty="0"/>
              <a:t/>
            </a:r>
            <a:br>
              <a:rPr lang="en-US" sz="2400" dirty="0"/>
            </a:br>
            <a:r>
              <a:rPr lang="en-US" sz="2400" dirty="0"/>
              <a:t/>
            </a:r>
            <a:br>
              <a:rPr lang="en-US" sz="2400" dirty="0"/>
            </a:br>
            <a:r>
              <a:rPr lang="en-US" sz="2400" dirty="0"/>
              <a:t>Like server-side scripts, client-side scripts can also accept and manipulate user input with the help of DOM</a:t>
            </a:r>
            <a:r>
              <a:rPr lang="en-US" sz="2400" dirty="0" smtClean="0"/>
              <a:t>.</a:t>
            </a:r>
            <a:endParaRPr lang="en-US" sz="2400" dirty="0"/>
          </a:p>
          <a:p>
            <a:endParaRPr lang="en-US" sz="2400" dirty="0">
              <a:solidFill>
                <a:srgbClr val="FF0000"/>
              </a:solidFill>
            </a:endParaRPr>
          </a:p>
        </p:txBody>
      </p:sp>
      <p:sp>
        <p:nvSpPr>
          <p:cNvPr id="3" name="Title 2"/>
          <p:cNvSpPr>
            <a:spLocks noGrp="1"/>
          </p:cNvSpPr>
          <p:nvPr>
            <p:ph type="title"/>
          </p:nvPr>
        </p:nvSpPr>
        <p:spPr/>
        <p:txBody>
          <a:bodyPr/>
          <a:lstStyle/>
          <a:p>
            <a:r>
              <a:rPr lang="en-US" dirty="0" smtClean="0"/>
              <a:t>Types of XSS</a:t>
            </a:r>
            <a:endParaRPr lang="en-US" dirty="0"/>
          </a:p>
        </p:txBody>
      </p:sp>
    </p:spTree>
    <p:extLst>
      <p:ext uri="{BB962C8B-B14F-4D97-AF65-F5344CB8AC3E}">
        <p14:creationId xmlns:p14="http://schemas.microsoft.com/office/powerpoint/2010/main" val="3806018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dirty="0" smtClean="0"/>
              <a:t>Finding </a:t>
            </a:r>
            <a:r>
              <a:rPr lang="en-US" b="1" dirty="0"/>
              <a:t>Vulnerable </a:t>
            </a:r>
            <a:r>
              <a:rPr lang="en-US" b="1" dirty="0" smtClean="0"/>
              <a:t>Websites:</a:t>
            </a:r>
          </a:p>
          <a:p>
            <a:pPr marL="285750" indent="-285750">
              <a:buFont typeface="Arial" panose="020B0604020202020204" pitchFamily="34" charset="0"/>
              <a:buChar char="•"/>
            </a:pPr>
            <a:r>
              <a:rPr lang="en-US" dirty="0" smtClean="0"/>
              <a:t>A better option than just searching random websites is using</a:t>
            </a:r>
            <a:r>
              <a:rPr lang="en-US" dirty="0"/>
              <a:t/>
            </a:r>
            <a:br>
              <a:rPr lang="en-US" dirty="0"/>
            </a:br>
            <a:r>
              <a:rPr lang="en-US" dirty="0" smtClean="0"/>
              <a:t> google dorks from exploit database.</a:t>
            </a:r>
          </a:p>
          <a:p>
            <a:pPr marL="285750" indent="-285750">
              <a:buFont typeface="Arial" panose="020B0604020202020204" pitchFamily="34" charset="0"/>
              <a:buChar char="•"/>
            </a:pPr>
            <a:r>
              <a:rPr lang="en-US" dirty="0" smtClean="0"/>
              <a:t>Google dorks are nicknames for exploits that google has inadvertently found and made known via it’s web crawler</a:t>
            </a:r>
            <a:endParaRPr lang="en-US" dirty="0"/>
          </a:p>
          <a:p>
            <a:pPr marL="285750" indent="-285750">
              <a:buFont typeface="Arial" panose="020B0604020202020204" pitchFamily="34" charset="0"/>
              <a:buChar char="•"/>
            </a:pPr>
            <a:r>
              <a:rPr lang="en-US" dirty="0" smtClean="0"/>
              <a:t> Use search terms such as </a:t>
            </a:r>
            <a:r>
              <a:rPr lang="en-US" dirty="0"/>
              <a:t> "?search=" or ".php?q=" </a:t>
            </a:r>
            <a:r>
              <a:rPr lang="en-US" dirty="0" smtClean="0"/>
              <a:t> or “</a:t>
            </a:r>
            <a:r>
              <a:rPr lang="en-US" dirty="0"/>
              <a:t> </a:t>
            </a:r>
            <a:r>
              <a:rPr lang="en-US" dirty="0" smtClean="0"/>
              <a:t>1337”</a:t>
            </a:r>
          </a:p>
          <a:p>
            <a:pPr marL="285750" indent="-285750">
              <a:buFont typeface="Arial" panose="020B0604020202020204" pitchFamily="34" charset="0"/>
              <a:buChar char="•"/>
            </a:pPr>
            <a:r>
              <a:rPr lang="en-US" dirty="0" smtClean="0"/>
              <a:t> </a:t>
            </a:r>
            <a:r>
              <a:rPr lang="en-US" dirty="0"/>
              <a:t> If you are going to test your own site, you have to check every page in your site for the vulnerability. </a:t>
            </a:r>
            <a:br>
              <a:rPr lang="en-US" dirty="0"/>
            </a:br>
            <a:endParaRPr lang="en-US" dirty="0"/>
          </a:p>
        </p:txBody>
      </p:sp>
      <p:sp>
        <p:nvSpPr>
          <p:cNvPr id="3" name="Title 2"/>
          <p:cNvSpPr>
            <a:spLocks noGrp="1"/>
          </p:cNvSpPr>
          <p:nvPr>
            <p:ph type="title"/>
          </p:nvPr>
        </p:nvSpPr>
        <p:spPr/>
        <p:txBody>
          <a:bodyPr/>
          <a:lstStyle/>
          <a:p>
            <a:r>
              <a:rPr lang="en-US" dirty="0" smtClean="0"/>
              <a:t>Step One</a:t>
            </a:r>
            <a:endParaRPr lang="en-US" dirty="0"/>
          </a:p>
        </p:txBody>
      </p:sp>
    </p:spTree>
    <p:extLst>
      <p:ext uri="{BB962C8B-B14F-4D97-AF65-F5344CB8AC3E}">
        <p14:creationId xmlns:p14="http://schemas.microsoft.com/office/powerpoint/2010/main" val="997262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dirty="0" smtClean="0"/>
              <a:t>Testing the Exploit:</a:t>
            </a:r>
            <a:endParaRPr lang="en-US" b="1" dirty="0"/>
          </a:p>
          <a:p>
            <a:pPr marL="285750" indent="-285750">
              <a:buFont typeface="Arial" panose="020B0604020202020204" pitchFamily="34" charset="0"/>
              <a:buChar char="•"/>
            </a:pPr>
            <a:r>
              <a:rPr lang="en-US" dirty="0" smtClean="0"/>
              <a:t>First find a data entry point, like a search box or a username/password field.</a:t>
            </a:r>
          </a:p>
          <a:p>
            <a:pPr marL="285750" indent="-285750">
              <a:buFont typeface="Arial" panose="020B0604020202020204" pitchFamily="34" charset="0"/>
              <a:buChar char="•"/>
            </a:pPr>
            <a:r>
              <a:rPr lang="en-US" dirty="0" smtClean="0"/>
              <a:t>Type a String into the field and click view source. Look for something like “&lt;p&gt;Hello myString &lt;/p&gt;” this is the format we want to see.</a:t>
            </a:r>
          </a:p>
          <a:p>
            <a:pPr marL="285750" indent="-285750">
              <a:buFont typeface="Arial" panose="020B0604020202020204" pitchFamily="34" charset="0"/>
              <a:buChar char="•"/>
            </a:pPr>
            <a:r>
              <a:rPr lang="en-US" dirty="0" smtClean="0"/>
              <a:t>Check to see if the input is sanitized by typing in “&lt;script&gt;” and clicking view source. </a:t>
            </a:r>
          </a:p>
          <a:p>
            <a:pPr marL="285750" indent="-285750">
              <a:buFont typeface="Arial" panose="020B0604020202020204" pitchFamily="34" charset="0"/>
              <a:buChar char="•"/>
            </a:pPr>
            <a:r>
              <a:rPr lang="en-US" dirty="0" smtClean="0"/>
              <a:t>If you see something like the String example, the website is vulnerable. If we see something like this “</a:t>
            </a:r>
            <a:r>
              <a:rPr lang="en-US" i="1" dirty="0"/>
              <a:t>&amp;</a:t>
            </a:r>
            <a:r>
              <a:rPr lang="en-US" i="1" dirty="0" err="1" smtClean="0"/>
              <a:t>lt;script&amp;gt</a:t>
            </a:r>
            <a:r>
              <a:rPr lang="en-US" i="1" dirty="0" smtClean="0"/>
              <a:t>”  </a:t>
            </a:r>
            <a:r>
              <a:rPr lang="en-US" dirty="0" smtClean="0"/>
              <a:t>than the website is not vulnerable. </a:t>
            </a:r>
            <a:endParaRPr lang="en-US" dirty="0"/>
          </a:p>
        </p:txBody>
      </p:sp>
      <p:sp>
        <p:nvSpPr>
          <p:cNvPr id="3" name="Title 2"/>
          <p:cNvSpPr>
            <a:spLocks noGrp="1"/>
          </p:cNvSpPr>
          <p:nvPr>
            <p:ph type="title"/>
          </p:nvPr>
        </p:nvSpPr>
        <p:spPr/>
        <p:txBody>
          <a:bodyPr/>
          <a:lstStyle/>
          <a:p>
            <a:r>
              <a:rPr lang="en-US" dirty="0" smtClean="0"/>
              <a:t>Step Two</a:t>
            </a:r>
            <a:endParaRPr lang="en-US" dirty="0"/>
          </a:p>
        </p:txBody>
      </p:sp>
    </p:spTree>
    <p:extLst>
      <p:ext uri="{BB962C8B-B14F-4D97-AF65-F5344CB8AC3E}">
        <p14:creationId xmlns:p14="http://schemas.microsoft.com/office/powerpoint/2010/main" val="1827468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dirty="0" smtClean="0"/>
              <a:t>Using </a:t>
            </a:r>
            <a:r>
              <a:rPr lang="en-US" b="1" dirty="0"/>
              <a:t>the Exploit:</a:t>
            </a:r>
          </a:p>
          <a:p>
            <a:pPr marL="285750" indent="-285750">
              <a:buFont typeface="Arial" panose="020B0604020202020204" pitchFamily="34" charset="0"/>
              <a:buChar char="•"/>
            </a:pPr>
            <a:r>
              <a:rPr lang="en-US" dirty="0" smtClean="0"/>
              <a:t>As a final test of whether the exploit will work, type in a JavaScript </a:t>
            </a:r>
            <a:r>
              <a:rPr lang="en-US" dirty="0"/>
              <a:t>command such as </a:t>
            </a:r>
            <a:r>
              <a:rPr lang="en-US" dirty="0" smtClean="0"/>
              <a:t>“&lt;</a:t>
            </a:r>
            <a:r>
              <a:rPr lang="en-US" dirty="0"/>
              <a:t>script&gt;alert</a:t>
            </a:r>
            <a:r>
              <a:rPr lang="en-US" dirty="0" smtClean="0"/>
              <a:t>(‘myString')&lt;/</a:t>
            </a:r>
            <a:r>
              <a:rPr lang="en-US" dirty="0"/>
              <a:t>script</a:t>
            </a:r>
            <a:r>
              <a:rPr lang="en-US" dirty="0" smtClean="0"/>
              <a:t>&gt;” into the data field. </a:t>
            </a:r>
          </a:p>
          <a:p>
            <a:pPr marL="285750" indent="-285750">
              <a:buFont typeface="Arial" panose="020B0604020202020204" pitchFamily="34" charset="0"/>
              <a:buChar char="•"/>
            </a:pPr>
            <a:r>
              <a:rPr lang="en-US" dirty="0" smtClean="0"/>
              <a:t>If a pop-up appears that reads “myString” than you can further exploit the website. </a:t>
            </a:r>
          </a:p>
          <a:p>
            <a:pPr marL="285750" indent="-285750">
              <a:buFont typeface="Arial" panose="020B0604020202020204" pitchFamily="34" charset="0"/>
              <a:buChar char="•"/>
            </a:pPr>
            <a:r>
              <a:rPr lang="en-US" dirty="0" smtClean="0"/>
              <a:t>Further exploitation will be covered in the next presentation.</a:t>
            </a:r>
            <a:endParaRPr lang="en-US" dirty="0"/>
          </a:p>
        </p:txBody>
      </p:sp>
      <p:sp>
        <p:nvSpPr>
          <p:cNvPr id="3" name="Title 2"/>
          <p:cNvSpPr>
            <a:spLocks noGrp="1"/>
          </p:cNvSpPr>
          <p:nvPr>
            <p:ph type="title"/>
          </p:nvPr>
        </p:nvSpPr>
        <p:spPr/>
        <p:txBody>
          <a:bodyPr/>
          <a:lstStyle/>
          <a:p>
            <a:r>
              <a:rPr lang="en-US" dirty="0" smtClean="0"/>
              <a:t>Step Three</a:t>
            </a:r>
            <a:endParaRPr lang="en-US" dirty="0"/>
          </a:p>
        </p:txBody>
      </p:sp>
    </p:spTree>
    <p:extLst>
      <p:ext uri="{BB962C8B-B14F-4D97-AF65-F5344CB8AC3E}">
        <p14:creationId xmlns:p14="http://schemas.microsoft.com/office/powerpoint/2010/main" val="476503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endParaRPr lang="en-US" dirty="0" smtClean="0"/>
          </a:p>
          <a:p>
            <a:r>
              <a:rPr lang="en-US" b="1" dirty="0" smtClean="0"/>
              <a:t>Basic Codes</a:t>
            </a:r>
            <a:endParaRPr lang="en-US" dirty="0"/>
          </a:p>
          <a:p>
            <a:r>
              <a:rPr lang="en-US" dirty="0" smtClean="0"/>
              <a:t>&lt;</a:t>
            </a:r>
            <a:r>
              <a:rPr lang="en-US" dirty="0"/>
              <a:t>script&gt;alert("XSS")&lt;/script&gt; </a:t>
            </a:r>
            <a:br>
              <a:rPr lang="en-US" dirty="0"/>
            </a:br>
            <a:r>
              <a:rPr lang="en-US" dirty="0"/>
              <a:t>&lt;script&gt;alert("XSS");&lt;/script&gt; </a:t>
            </a:r>
            <a:br>
              <a:rPr lang="en-US" dirty="0"/>
            </a:br>
            <a:r>
              <a:rPr lang="en-US" dirty="0"/>
              <a:t>&lt;script&gt;alert('XSS')&lt;/script&gt; </a:t>
            </a:r>
            <a:br>
              <a:rPr lang="en-US" dirty="0"/>
            </a:br>
            <a:r>
              <a:rPr lang="en-US" dirty="0"/>
              <a:t>"&gt;&lt;script&gt;alert("XSS")&lt;/script&gt; </a:t>
            </a:r>
            <a:br>
              <a:rPr lang="en-US" dirty="0"/>
            </a:br>
            <a:r>
              <a:rPr lang="en-US" dirty="0"/>
              <a:t>&lt;script&gt;alert(/XSS")&lt;/script&gt; </a:t>
            </a:r>
            <a:br>
              <a:rPr lang="en-US" dirty="0"/>
            </a:br>
            <a:r>
              <a:rPr lang="en-US" dirty="0"/>
              <a:t>&lt;script&gt;alert(/XSS/)&lt;/script&gt; </a:t>
            </a:r>
            <a:br>
              <a:rPr lang="en-US" dirty="0"/>
            </a:br>
            <a:endParaRPr lang="en-US" dirty="0" smtClean="0"/>
          </a:p>
          <a:p>
            <a:r>
              <a:rPr lang="en-US" b="1" dirty="0" smtClean="0"/>
              <a:t>When </a:t>
            </a:r>
            <a:r>
              <a:rPr lang="en-US" b="1" dirty="0"/>
              <a:t>inside Script tag:</a:t>
            </a:r>
            <a:r>
              <a:rPr lang="en-US" dirty="0"/>
              <a:t/>
            </a:r>
            <a:br>
              <a:rPr lang="en-US" dirty="0"/>
            </a:br>
            <a:r>
              <a:rPr lang="en-US" dirty="0"/>
              <a:t/>
            </a:r>
            <a:br>
              <a:rPr lang="en-US" dirty="0"/>
            </a:br>
            <a:r>
              <a:rPr lang="en-US" dirty="0"/>
              <a:t>&lt;/script&gt;&lt;script&gt;alert(1)&lt;/script&gt;</a:t>
            </a:r>
            <a:br>
              <a:rPr lang="en-US" dirty="0"/>
            </a:br>
            <a:r>
              <a:rPr lang="en-US" dirty="0"/>
              <a:t>‘; alert(1);</a:t>
            </a:r>
            <a:br>
              <a:rPr lang="en-US" dirty="0"/>
            </a:br>
            <a:r>
              <a:rPr lang="en-US" dirty="0"/>
              <a:t>')alert(1);// </a:t>
            </a:r>
          </a:p>
        </p:txBody>
      </p:sp>
      <p:sp>
        <p:nvSpPr>
          <p:cNvPr id="3" name="Title 2"/>
          <p:cNvSpPr>
            <a:spLocks noGrp="1"/>
          </p:cNvSpPr>
          <p:nvPr>
            <p:ph type="title"/>
          </p:nvPr>
        </p:nvSpPr>
        <p:spPr/>
        <p:txBody>
          <a:bodyPr/>
          <a:lstStyle/>
          <a:p>
            <a:r>
              <a:rPr lang="en-US" dirty="0" smtClean="0"/>
              <a:t>XSS Cheat Sheet</a:t>
            </a:r>
            <a:endParaRPr lang="en-US" dirty="0"/>
          </a:p>
        </p:txBody>
      </p:sp>
    </p:spTree>
    <p:extLst>
      <p:ext uri="{BB962C8B-B14F-4D97-AF65-F5344CB8AC3E}">
        <p14:creationId xmlns:p14="http://schemas.microsoft.com/office/powerpoint/2010/main" val="510992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285750" indent="-285750">
              <a:buFont typeface="Arial" panose="020B0604020202020204" pitchFamily="34" charset="0"/>
              <a:buChar char="•"/>
            </a:pPr>
            <a:r>
              <a:rPr lang="en-US" dirty="0" smtClean="0"/>
              <a:t>The easiest and best way to defend against an XSS attack is to sanitize all input. Few hackers will bother trying to un-sanitize input on your site when they can instead attack another website that does not have sanitized input.</a:t>
            </a:r>
          </a:p>
          <a:p>
            <a:pPr marL="285750" indent="-285750">
              <a:buFont typeface="Arial" panose="020B0604020202020204" pitchFamily="34" charset="0"/>
              <a:buChar char="•"/>
            </a:pPr>
            <a:r>
              <a:rPr lang="en-US" dirty="0"/>
              <a:t> </a:t>
            </a:r>
            <a:r>
              <a:rPr lang="en-US" dirty="0" smtClean="0"/>
              <a:t>A lot of fields must be sanitized including but not limited too:</a:t>
            </a:r>
          </a:p>
          <a:p>
            <a:pPr marL="285750" indent="-285750">
              <a:buFont typeface="Arial" panose="020B0604020202020204" pitchFamily="34" charset="0"/>
              <a:buChar char="•"/>
            </a:pPr>
            <a:r>
              <a:rPr lang="en-US" dirty="0"/>
              <a:t>The </a:t>
            </a:r>
            <a:r>
              <a:rPr lang="en-US" dirty="0" err="1"/>
              <a:t>document.write</a:t>
            </a:r>
            <a:r>
              <a:rPr lang="en-US" dirty="0"/>
              <a:t>() function</a:t>
            </a:r>
            <a:br>
              <a:rPr lang="en-US" dirty="0"/>
            </a:br>
            <a:r>
              <a:rPr lang="en-US" dirty="0"/>
              <a:t>The </a:t>
            </a:r>
            <a:r>
              <a:rPr lang="en-US" dirty="0" err="1"/>
              <a:t>document.writeln</a:t>
            </a:r>
            <a:r>
              <a:rPr lang="en-US" dirty="0"/>
              <a:t>() function</a:t>
            </a:r>
            <a:br>
              <a:rPr lang="en-US" dirty="0"/>
            </a:br>
            <a:r>
              <a:rPr lang="en-US" dirty="0"/>
              <a:t>The </a:t>
            </a:r>
            <a:r>
              <a:rPr lang="en-US" dirty="0" err="1"/>
              <a:t>eval</a:t>
            </a:r>
            <a:r>
              <a:rPr lang="en-US" dirty="0"/>
              <a:t>() function, which executes JavaScript code from a string</a:t>
            </a:r>
            <a:br>
              <a:rPr lang="en-US" dirty="0"/>
            </a:br>
            <a:r>
              <a:rPr lang="en-US" dirty="0"/>
              <a:t>The </a:t>
            </a:r>
            <a:r>
              <a:rPr lang="en-US" dirty="0" err="1"/>
              <a:t>execScript</a:t>
            </a:r>
            <a:r>
              <a:rPr lang="en-US" dirty="0"/>
              <a:t>() function, which works similarly to </a:t>
            </a:r>
            <a:r>
              <a:rPr lang="en-US" dirty="0" err="1"/>
              <a:t>eval</a:t>
            </a:r>
            <a:r>
              <a:rPr lang="en-US" dirty="0"/>
              <a:t>()</a:t>
            </a:r>
            <a:br>
              <a:rPr lang="en-US" dirty="0"/>
            </a:br>
            <a:r>
              <a:rPr lang="en-US" dirty="0"/>
              <a:t>The </a:t>
            </a:r>
            <a:r>
              <a:rPr lang="en-US" dirty="0" err="1"/>
              <a:t>setInterval</a:t>
            </a:r>
            <a:r>
              <a:rPr lang="en-US" dirty="0"/>
              <a:t>(), </a:t>
            </a:r>
            <a:r>
              <a:rPr lang="en-US" dirty="0" err="1"/>
              <a:t>setTimeout</a:t>
            </a:r>
            <a:r>
              <a:rPr lang="en-US" dirty="0"/>
              <a:t>(), and navigate() functions</a:t>
            </a:r>
            <a:br>
              <a:rPr lang="en-US" dirty="0"/>
            </a:br>
            <a:r>
              <a:rPr lang="en-US" dirty="0"/>
              <a:t>The .</a:t>
            </a:r>
            <a:r>
              <a:rPr lang="en-US" dirty="0" err="1"/>
              <a:t>innerHTML</a:t>
            </a:r>
            <a:r>
              <a:rPr lang="en-US" dirty="0"/>
              <a:t> property of a DOM element</a:t>
            </a:r>
            <a:br>
              <a:rPr lang="en-US" dirty="0"/>
            </a:br>
            <a:r>
              <a:rPr lang="en-US" dirty="0"/>
              <a:t>Certain CSS properties which allow URLs such as .style, .</a:t>
            </a:r>
            <a:r>
              <a:rPr lang="en-US" dirty="0" err="1"/>
              <a:t>backgroundImage</a:t>
            </a:r>
            <a:r>
              <a:rPr lang="en-US" dirty="0"/>
              <a:t>, .</a:t>
            </a:r>
            <a:r>
              <a:rPr lang="en-US" dirty="0" err="1"/>
              <a:t>listStyleImage</a:t>
            </a:r>
            <a:r>
              <a:rPr lang="en-US" dirty="0"/>
              <a:t>, etc.</a:t>
            </a:r>
            <a:br>
              <a:rPr lang="en-US" dirty="0"/>
            </a:br>
            <a:r>
              <a:rPr lang="en-US" dirty="0"/>
              <a:t>The event handler properties like .</a:t>
            </a:r>
            <a:r>
              <a:rPr lang="en-US" dirty="0" err="1"/>
              <a:t>onClick</a:t>
            </a:r>
            <a:r>
              <a:rPr lang="en-US" dirty="0"/>
              <a:t>, which take JavaScript code as their values</a:t>
            </a:r>
          </a:p>
        </p:txBody>
      </p:sp>
      <p:sp>
        <p:nvSpPr>
          <p:cNvPr id="3" name="Title 2"/>
          <p:cNvSpPr>
            <a:spLocks noGrp="1"/>
          </p:cNvSpPr>
          <p:nvPr>
            <p:ph type="title"/>
          </p:nvPr>
        </p:nvSpPr>
        <p:spPr/>
        <p:txBody>
          <a:bodyPr/>
          <a:lstStyle/>
          <a:p>
            <a:r>
              <a:rPr lang="en-US" dirty="0" smtClean="0"/>
              <a:t>Defending against XSS</a:t>
            </a:r>
            <a:endParaRPr lang="en-US" dirty="0"/>
          </a:p>
        </p:txBody>
      </p:sp>
    </p:spTree>
    <p:extLst>
      <p:ext uri="{BB962C8B-B14F-4D97-AF65-F5344CB8AC3E}">
        <p14:creationId xmlns:p14="http://schemas.microsoft.com/office/powerpoint/2010/main" val="22665303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Mylar</Template>
  <TotalTime>75</TotalTime>
  <Words>546</Words>
  <Application>Microsoft Office PowerPoint</Application>
  <PresentationFormat>On-screen Show (4:3)</PresentationFormat>
  <Paragraphs>47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Mylar</vt:lpstr>
      <vt:lpstr>Hack Attack Series:  Basic XSS Attack</vt:lpstr>
      <vt:lpstr>DISCLAIMER</vt:lpstr>
      <vt:lpstr>Definition</vt:lpstr>
      <vt:lpstr>Types of XSS</vt:lpstr>
      <vt:lpstr>Step One</vt:lpstr>
      <vt:lpstr>Step Two</vt:lpstr>
      <vt:lpstr>Step Three</vt:lpstr>
      <vt:lpstr>XSS Cheat Sheet</vt:lpstr>
      <vt:lpstr>Defending against XSS</vt:lpstr>
      <vt:lpstr>FIN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Hack Attack Series:  Basic XSS Attack</dc:title>
  <dc:creator>Collin</dc:creator>
  <cp:lastModifiedBy>Collin</cp:lastModifiedBy>
  <cp:revision>11</cp:revision>
  <dcterms:created xsi:type="dcterms:W3CDTF">2006-08-16T00:00:00Z</dcterms:created>
  <dcterms:modified xsi:type="dcterms:W3CDTF">2013-09-21T06:07:15Z</dcterms:modified>
</cp:coreProperties>
</file>