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avaworld.com/article/2077322/core-java/sockets-programming-in-java-a-tutorial.html?page=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iNtEr-&g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482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Socket Programming with Java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5867400"/>
            <a:ext cx="3810000" cy="838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By Collin Donaldson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87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Socket from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F0"/>
                </a:solidFill>
              </a:rPr>
              <a:t>ServerSocket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MyService</a:t>
            </a:r>
            <a:r>
              <a:rPr lang="en-US" dirty="0">
                <a:solidFill>
                  <a:srgbClr val="00B0F0"/>
                </a:solidFill>
              </a:rPr>
              <a:t>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try {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(</a:t>
            </a:r>
            <a:r>
              <a:rPr lang="en-US" dirty="0" err="1" smtClean="0">
                <a:solidFill>
                  <a:srgbClr val="00B0F0"/>
                </a:solidFill>
              </a:rPr>
              <a:t>MyServerice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= new </a:t>
            </a:r>
            <a:r>
              <a:rPr lang="en-US" dirty="0" err="1">
                <a:solidFill>
                  <a:srgbClr val="00B0F0"/>
                </a:solidFill>
              </a:rPr>
              <a:t>ServerSocket</a:t>
            </a:r>
            <a:r>
              <a:rPr lang="en-US" dirty="0">
                <a:solidFill>
                  <a:srgbClr val="00B0F0"/>
                </a:solidFill>
              </a:rPr>
              <a:t>(</a:t>
            </a:r>
            <a:r>
              <a:rPr lang="en-US" dirty="0" err="1">
                <a:solidFill>
                  <a:srgbClr val="00B0F0"/>
                </a:solidFill>
              </a:rPr>
              <a:t>PortNumber</a:t>
            </a:r>
            <a:r>
              <a:rPr lang="en-US" dirty="0">
                <a:solidFill>
                  <a:srgbClr val="00B0F0"/>
                </a:solidFill>
              </a:rPr>
              <a:t>);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}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catch </a:t>
            </a:r>
            <a:r>
              <a:rPr lang="en-US" dirty="0">
                <a:solidFill>
                  <a:srgbClr val="00B0F0"/>
                </a:solidFill>
              </a:rPr>
              <a:t>(</a:t>
            </a:r>
            <a:r>
              <a:rPr lang="en-US" dirty="0" err="1">
                <a:solidFill>
                  <a:srgbClr val="00B0F0"/>
                </a:solidFill>
              </a:rPr>
              <a:t>IOException</a:t>
            </a:r>
            <a:r>
              <a:rPr lang="en-US" dirty="0">
                <a:solidFill>
                  <a:srgbClr val="00B0F0"/>
                </a:solidFill>
              </a:rPr>
              <a:t> e</a:t>
            </a:r>
            <a:r>
              <a:rPr lang="en-US" dirty="0" smtClean="0">
                <a:solidFill>
                  <a:srgbClr val="00B0F0"/>
                </a:solidFill>
              </a:rPr>
              <a:t>) {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 </a:t>
            </a:r>
            <a:r>
              <a:rPr lang="en-US" dirty="0" err="1">
                <a:solidFill>
                  <a:srgbClr val="00B0F0"/>
                </a:solidFill>
              </a:rPr>
              <a:t>System.out.println</a:t>
            </a:r>
            <a:r>
              <a:rPr lang="en-US" dirty="0">
                <a:solidFill>
                  <a:srgbClr val="00B0F0"/>
                </a:solidFill>
              </a:rPr>
              <a:t>(e); }</a:t>
            </a:r>
          </a:p>
        </p:txBody>
      </p:sp>
    </p:spTree>
    <p:extLst>
      <p:ext uri="{BB962C8B-B14F-4D97-AF65-F5344CB8AC3E}">
        <p14:creationId xmlns:p14="http://schemas.microsoft.com/office/powerpoint/2010/main" val="39547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Server side Socket Object that listens for and accepts connections from other users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Socket </a:t>
            </a:r>
            <a:r>
              <a:rPr lang="en-US" dirty="0" err="1">
                <a:solidFill>
                  <a:srgbClr val="00B0F0"/>
                </a:solidFill>
              </a:rPr>
              <a:t>clientSocket</a:t>
            </a:r>
            <a:r>
              <a:rPr lang="en-US" dirty="0">
                <a:solidFill>
                  <a:srgbClr val="00B0F0"/>
                </a:solidFill>
              </a:rPr>
              <a:t> = null;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try </a:t>
            </a:r>
            <a:r>
              <a:rPr lang="en-US" dirty="0">
                <a:solidFill>
                  <a:srgbClr val="00B0F0"/>
                </a:solidFill>
              </a:rPr>
              <a:t>{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rgbClr val="00B0F0"/>
                </a:solidFill>
              </a:rPr>
              <a:t>serviceSocket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= </a:t>
            </a:r>
            <a:r>
              <a:rPr lang="en-US" dirty="0" err="1">
                <a:solidFill>
                  <a:srgbClr val="00B0F0"/>
                </a:solidFill>
              </a:rPr>
              <a:t>MyService.accept</a:t>
            </a:r>
            <a:r>
              <a:rPr lang="en-US" dirty="0">
                <a:solidFill>
                  <a:srgbClr val="00B0F0"/>
                </a:solidFill>
              </a:rPr>
              <a:t>();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}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catch </a:t>
            </a:r>
            <a:r>
              <a:rPr lang="en-US" dirty="0">
                <a:solidFill>
                  <a:srgbClr val="00B0F0"/>
                </a:solidFill>
              </a:rPr>
              <a:t>(</a:t>
            </a:r>
            <a:r>
              <a:rPr lang="en-US" dirty="0" err="1">
                <a:solidFill>
                  <a:srgbClr val="00B0F0"/>
                </a:solidFill>
              </a:rPr>
              <a:t>IOException</a:t>
            </a:r>
            <a:r>
              <a:rPr lang="en-US" dirty="0">
                <a:solidFill>
                  <a:srgbClr val="00B0F0"/>
                </a:solidFill>
              </a:rPr>
              <a:t> e)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{ </a:t>
            </a:r>
            <a:r>
              <a:rPr lang="en-US" dirty="0" err="1">
                <a:solidFill>
                  <a:srgbClr val="00B0F0"/>
                </a:solidFill>
              </a:rPr>
              <a:t>System.out.println</a:t>
            </a:r>
            <a:r>
              <a:rPr lang="en-US" dirty="0">
                <a:solidFill>
                  <a:srgbClr val="00B0F0"/>
                </a:solidFill>
              </a:rPr>
              <a:t>(e);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}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95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side Input 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F0"/>
                </a:solidFill>
              </a:rPr>
              <a:t>DataInputStream</a:t>
            </a:r>
            <a:r>
              <a:rPr lang="en-US" dirty="0">
                <a:solidFill>
                  <a:srgbClr val="00B0F0"/>
                </a:solidFill>
              </a:rPr>
              <a:t> input;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try {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input </a:t>
            </a:r>
            <a:r>
              <a:rPr lang="en-US" dirty="0">
                <a:solidFill>
                  <a:srgbClr val="00B0F0"/>
                </a:solidFill>
              </a:rPr>
              <a:t>= </a:t>
            </a:r>
            <a:r>
              <a:rPr lang="en-US" dirty="0" err="1" smtClean="0">
                <a:solidFill>
                  <a:srgbClr val="00B0F0"/>
                </a:solidFill>
              </a:rPr>
              <a:t>newDataInputStream</a:t>
            </a:r>
            <a:r>
              <a:rPr lang="en-US" dirty="0" smtClean="0">
                <a:solidFill>
                  <a:srgbClr val="00B0F0"/>
                </a:solidFill>
              </a:rPr>
              <a:t>(</a:t>
            </a:r>
            <a:r>
              <a:rPr lang="en-US" dirty="0" err="1" smtClean="0">
                <a:solidFill>
                  <a:srgbClr val="00B0F0"/>
                </a:solidFill>
              </a:rPr>
              <a:t>MyClient.getInputStream</a:t>
            </a:r>
            <a:r>
              <a:rPr lang="en-US" dirty="0">
                <a:solidFill>
                  <a:srgbClr val="00B0F0"/>
                </a:solidFill>
              </a:rPr>
              <a:t>());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} </a:t>
            </a:r>
            <a:r>
              <a:rPr lang="en-US" dirty="0">
                <a:solidFill>
                  <a:srgbClr val="00B0F0"/>
                </a:solidFill>
              </a:rPr>
              <a:t>catch (</a:t>
            </a:r>
            <a:r>
              <a:rPr lang="en-US" dirty="0" err="1">
                <a:solidFill>
                  <a:srgbClr val="00B0F0"/>
                </a:solidFill>
              </a:rPr>
              <a:t>IOException</a:t>
            </a:r>
            <a:r>
              <a:rPr lang="en-US" dirty="0">
                <a:solidFill>
                  <a:srgbClr val="00B0F0"/>
                </a:solidFill>
              </a:rPr>
              <a:t> e)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{ 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System.out.println</a:t>
            </a:r>
            <a:r>
              <a:rPr lang="en-US" dirty="0" smtClean="0">
                <a:solidFill>
                  <a:srgbClr val="00B0F0"/>
                </a:solidFill>
              </a:rPr>
              <a:t>(e</a:t>
            </a:r>
            <a:r>
              <a:rPr lang="en-US" dirty="0">
                <a:solidFill>
                  <a:srgbClr val="00B0F0"/>
                </a:solidFill>
              </a:rPr>
              <a:t>);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}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90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Sever Side Input 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F0"/>
                </a:solidFill>
              </a:rPr>
              <a:t>DataInputStream</a:t>
            </a:r>
            <a:r>
              <a:rPr lang="en-US" dirty="0">
                <a:solidFill>
                  <a:srgbClr val="00B0F0"/>
                </a:solidFill>
              </a:rPr>
              <a:t> input</a:t>
            </a:r>
            <a:r>
              <a:rPr lang="en-US" dirty="0" smtClean="0">
                <a:solidFill>
                  <a:srgbClr val="00B0F0"/>
                </a:solidFill>
              </a:rPr>
              <a:t>;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try { input = new </a:t>
            </a:r>
            <a:r>
              <a:rPr lang="en-US" dirty="0" err="1">
                <a:solidFill>
                  <a:srgbClr val="00B0F0"/>
                </a:solidFill>
              </a:rPr>
              <a:t>DataInputStream</a:t>
            </a:r>
            <a:r>
              <a:rPr lang="en-US" dirty="0">
                <a:solidFill>
                  <a:srgbClr val="00B0F0"/>
                </a:solidFill>
              </a:rPr>
              <a:t>(</a:t>
            </a:r>
            <a:r>
              <a:rPr lang="en-US" dirty="0" err="1">
                <a:solidFill>
                  <a:srgbClr val="00B0F0"/>
                </a:solidFill>
              </a:rPr>
              <a:t>serviceSocket.getInputStream</a:t>
            </a:r>
            <a:r>
              <a:rPr lang="en-US" dirty="0">
                <a:solidFill>
                  <a:srgbClr val="00B0F0"/>
                </a:solidFill>
              </a:rPr>
              <a:t>());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}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catch </a:t>
            </a:r>
            <a:r>
              <a:rPr lang="en-US" dirty="0">
                <a:solidFill>
                  <a:srgbClr val="00B0F0"/>
                </a:solidFill>
              </a:rPr>
              <a:t>(</a:t>
            </a:r>
            <a:r>
              <a:rPr lang="en-US" dirty="0" err="1">
                <a:solidFill>
                  <a:srgbClr val="00B0F0"/>
                </a:solidFill>
              </a:rPr>
              <a:t>IOException</a:t>
            </a:r>
            <a:r>
              <a:rPr lang="en-US" dirty="0">
                <a:solidFill>
                  <a:srgbClr val="00B0F0"/>
                </a:solidFill>
              </a:rPr>
              <a:t> e) </a:t>
            </a:r>
            <a:r>
              <a:rPr lang="en-US" dirty="0" smtClean="0">
                <a:solidFill>
                  <a:srgbClr val="00B0F0"/>
                </a:solidFill>
              </a:rPr>
              <a:t>{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System.out.println</a:t>
            </a:r>
            <a:r>
              <a:rPr lang="en-US" dirty="0">
                <a:solidFill>
                  <a:srgbClr val="00B0F0"/>
                </a:solidFill>
              </a:rPr>
              <a:t>(e</a:t>
            </a:r>
            <a:r>
              <a:rPr lang="en-US" dirty="0" smtClean="0">
                <a:solidFill>
                  <a:srgbClr val="00B0F0"/>
                </a:solidFill>
              </a:rPr>
              <a:t>);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1130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Client side Output Stream using Data/</a:t>
            </a:r>
            <a:r>
              <a:rPr lang="en-US" dirty="0" err="1" smtClean="0"/>
              <a:t>PrintStream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F0"/>
                </a:solidFill>
              </a:rPr>
              <a:t>DataOutputStream</a:t>
            </a:r>
            <a:r>
              <a:rPr lang="en-US" dirty="0">
                <a:solidFill>
                  <a:srgbClr val="00B0F0"/>
                </a:solidFill>
              </a:rPr>
              <a:t> output</a:t>
            </a:r>
            <a:r>
              <a:rPr lang="en-US" dirty="0" smtClean="0">
                <a:solidFill>
                  <a:srgbClr val="00B0F0"/>
                </a:solidFill>
              </a:rPr>
              <a:t>;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try { output = new </a:t>
            </a:r>
            <a:r>
              <a:rPr lang="en-US" dirty="0" err="1">
                <a:solidFill>
                  <a:srgbClr val="00B0F0"/>
                </a:solidFill>
              </a:rPr>
              <a:t>DataOutputStream</a:t>
            </a:r>
            <a:r>
              <a:rPr lang="en-US" dirty="0">
                <a:solidFill>
                  <a:srgbClr val="00B0F0"/>
                </a:solidFill>
              </a:rPr>
              <a:t>(</a:t>
            </a:r>
            <a:r>
              <a:rPr lang="en-US" dirty="0" err="1">
                <a:solidFill>
                  <a:srgbClr val="00B0F0"/>
                </a:solidFill>
              </a:rPr>
              <a:t>MyClient.getOutputStream</a:t>
            </a:r>
            <a:r>
              <a:rPr lang="en-US" dirty="0">
                <a:solidFill>
                  <a:srgbClr val="00B0F0"/>
                </a:solidFill>
              </a:rPr>
              <a:t>()); </a:t>
            </a:r>
            <a:r>
              <a:rPr lang="en-US" dirty="0" smtClean="0">
                <a:solidFill>
                  <a:srgbClr val="00B0F0"/>
                </a:solidFill>
              </a:rPr>
              <a:t>}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catch (</a:t>
            </a:r>
            <a:r>
              <a:rPr lang="en-US" dirty="0" err="1">
                <a:solidFill>
                  <a:srgbClr val="00B0F0"/>
                </a:solidFill>
              </a:rPr>
              <a:t>IOException</a:t>
            </a:r>
            <a:r>
              <a:rPr lang="en-US" dirty="0">
                <a:solidFill>
                  <a:srgbClr val="00B0F0"/>
                </a:solidFill>
              </a:rPr>
              <a:t> e) {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rgbClr val="00B0F0"/>
                </a:solidFill>
              </a:rPr>
              <a:t>System.out.println</a:t>
            </a:r>
            <a:r>
              <a:rPr lang="en-US" dirty="0" smtClean="0">
                <a:solidFill>
                  <a:srgbClr val="00B0F0"/>
                </a:solidFill>
              </a:rPr>
              <a:t>(e</a:t>
            </a:r>
            <a:r>
              <a:rPr lang="en-US" dirty="0">
                <a:solidFill>
                  <a:srgbClr val="00B0F0"/>
                </a:solidFill>
              </a:rPr>
              <a:t>);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}</a:t>
            </a:r>
          </a:p>
          <a:p>
            <a:r>
              <a:rPr lang="en-US" dirty="0" smtClean="0"/>
              <a:t>DataStream = primitives </a:t>
            </a:r>
            <a:r>
              <a:rPr lang="en-US" dirty="0" err="1" smtClean="0"/>
              <a:t>PrintStream</a:t>
            </a:r>
            <a:r>
              <a:rPr lang="en-US" dirty="0"/>
              <a:t> </a:t>
            </a:r>
            <a:r>
              <a:rPr lang="en-US" dirty="0" smtClean="0"/>
              <a:t>=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04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Server Side Output Stream using Data/</a:t>
            </a:r>
            <a:r>
              <a:rPr lang="en-US" dirty="0" err="1" smtClean="0"/>
              <a:t>PrintStream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F0"/>
                </a:solidFill>
              </a:rPr>
              <a:t>PrintStream</a:t>
            </a:r>
            <a:r>
              <a:rPr lang="en-US" dirty="0">
                <a:solidFill>
                  <a:srgbClr val="00B0F0"/>
                </a:solidFill>
              </a:rPr>
              <a:t> output;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try </a:t>
            </a:r>
            <a:r>
              <a:rPr lang="en-US" dirty="0">
                <a:solidFill>
                  <a:srgbClr val="00B0F0"/>
                </a:solidFill>
              </a:rPr>
              <a:t>{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output </a:t>
            </a:r>
            <a:r>
              <a:rPr lang="en-US" dirty="0">
                <a:solidFill>
                  <a:srgbClr val="00B0F0"/>
                </a:solidFill>
              </a:rPr>
              <a:t>= new </a:t>
            </a:r>
            <a:r>
              <a:rPr lang="en-US" dirty="0" err="1">
                <a:solidFill>
                  <a:srgbClr val="00B0F0"/>
                </a:solidFill>
              </a:rPr>
              <a:t>PrintStream</a:t>
            </a:r>
            <a:r>
              <a:rPr lang="en-US" dirty="0">
                <a:solidFill>
                  <a:srgbClr val="00B0F0"/>
                </a:solidFill>
              </a:rPr>
              <a:t>(</a:t>
            </a:r>
            <a:r>
              <a:rPr lang="en-US" dirty="0" err="1">
                <a:solidFill>
                  <a:srgbClr val="00B0F0"/>
                </a:solidFill>
              </a:rPr>
              <a:t>serviceSocket.getOutputStream</a:t>
            </a:r>
            <a:r>
              <a:rPr lang="en-US" dirty="0">
                <a:solidFill>
                  <a:srgbClr val="00B0F0"/>
                </a:solidFill>
              </a:rPr>
              <a:t>());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} </a:t>
            </a:r>
            <a:r>
              <a:rPr lang="en-US" dirty="0">
                <a:solidFill>
                  <a:srgbClr val="00B0F0"/>
                </a:solidFill>
              </a:rPr>
              <a:t>catch (</a:t>
            </a:r>
            <a:r>
              <a:rPr lang="en-US" dirty="0" err="1">
                <a:solidFill>
                  <a:srgbClr val="00B0F0"/>
                </a:solidFill>
              </a:rPr>
              <a:t>IOException</a:t>
            </a:r>
            <a:r>
              <a:rPr lang="en-US" dirty="0">
                <a:solidFill>
                  <a:srgbClr val="00B0F0"/>
                </a:solidFill>
              </a:rPr>
              <a:t> e) {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rgbClr val="00B0F0"/>
                </a:solidFill>
              </a:rPr>
              <a:t>System.out.println</a:t>
            </a:r>
            <a:r>
              <a:rPr lang="en-US" dirty="0" smtClean="0">
                <a:solidFill>
                  <a:srgbClr val="00B0F0"/>
                </a:solidFill>
              </a:rPr>
              <a:t>(e</a:t>
            </a:r>
            <a:r>
              <a:rPr lang="en-US" dirty="0">
                <a:solidFill>
                  <a:srgbClr val="00B0F0"/>
                </a:solidFill>
              </a:rPr>
              <a:t>); }</a:t>
            </a:r>
          </a:p>
        </p:txBody>
      </p:sp>
    </p:spTree>
    <p:extLst>
      <p:ext uri="{BB962C8B-B14F-4D97-AF65-F5344CB8AC3E}">
        <p14:creationId xmlns:p14="http://schemas.microsoft.com/office/powerpoint/2010/main" val="2070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Sockets Client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76400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B0F0"/>
                </a:solidFill>
              </a:rPr>
              <a:t>try {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rgbClr val="00B0F0"/>
                </a:solidFill>
              </a:rPr>
              <a:t>output.close</a:t>
            </a:r>
            <a:r>
              <a:rPr lang="en-US" dirty="0" smtClean="0">
                <a:solidFill>
                  <a:srgbClr val="00B0F0"/>
                </a:solidFill>
              </a:rPr>
              <a:t>();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input.close</a:t>
            </a:r>
            <a:r>
              <a:rPr lang="en-US" dirty="0" smtClean="0">
                <a:solidFill>
                  <a:srgbClr val="00B0F0"/>
                </a:solidFill>
              </a:rPr>
              <a:t>();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MyClient.close</a:t>
            </a:r>
            <a:r>
              <a:rPr lang="en-US" dirty="0">
                <a:solidFill>
                  <a:srgbClr val="00B0F0"/>
                </a:solidFill>
              </a:rPr>
              <a:t>();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}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catch </a:t>
            </a:r>
            <a:r>
              <a:rPr lang="en-US" dirty="0">
                <a:solidFill>
                  <a:srgbClr val="00B0F0"/>
                </a:solidFill>
              </a:rPr>
              <a:t>(</a:t>
            </a:r>
            <a:r>
              <a:rPr lang="en-US" dirty="0" err="1">
                <a:solidFill>
                  <a:srgbClr val="00B0F0"/>
                </a:solidFill>
              </a:rPr>
              <a:t>IOException</a:t>
            </a:r>
            <a:r>
              <a:rPr lang="en-US" dirty="0">
                <a:solidFill>
                  <a:srgbClr val="00B0F0"/>
                </a:solidFill>
              </a:rPr>
              <a:t> e</a:t>
            </a:r>
            <a:r>
              <a:rPr lang="en-US" dirty="0" smtClean="0">
                <a:solidFill>
                  <a:srgbClr val="00B0F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{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System.out.println</a:t>
            </a:r>
            <a:r>
              <a:rPr lang="en-US" dirty="0">
                <a:solidFill>
                  <a:srgbClr val="00B0F0"/>
                </a:solidFill>
              </a:rPr>
              <a:t>(e);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}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27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Sockets Server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B0F0"/>
                </a:solidFill>
              </a:rPr>
              <a:t>try {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rgbClr val="00B0F0"/>
                </a:solidFill>
              </a:rPr>
              <a:t>output.close</a:t>
            </a:r>
            <a:r>
              <a:rPr lang="en-US" dirty="0" smtClean="0">
                <a:solidFill>
                  <a:srgbClr val="00B0F0"/>
                </a:solidFill>
              </a:rPr>
              <a:t>();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input.close</a:t>
            </a:r>
            <a:r>
              <a:rPr lang="en-US" dirty="0">
                <a:solidFill>
                  <a:srgbClr val="00B0F0"/>
                </a:solidFill>
              </a:rPr>
              <a:t>();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rgbClr val="00B0F0"/>
                </a:solidFill>
              </a:rPr>
              <a:t>serviceSocket.close</a:t>
            </a:r>
            <a:r>
              <a:rPr lang="en-US" dirty="0" smtClean="0">
                <a:solidFill>
                  <a:srgbClr val="00B0F0"/>
                </a:solidFill>
              </a:rPr>
              <a:t>();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MyService.close</a:t>
            </a:r>
            <a:r>
              <a:rPr lang="en-US" dirty="0">
                <a:solidFill>
                  <a:srgbClr val="00B0F0"/>
                </a:solidFill>
              </a:rPr>
              <a:t>();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}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catch </a:t>
            </a:r>
            <a:r>
              <a:rPr lang="en-US" dirty="0">
                <a:solidFill>
                  <a:srgbClr val="00B0F0"/>
                </a:solidFill>
              </a:rPr>
              <a:t>(</a:t>
            </a:r>
            <a:r>
              <a:rPr lang="en-US" dirty="0" err="1">
                <a:solidFill>
                  <a:srgbClr val="00B0F0"/>
                </a:solidFill>
              </a:rPr>
              <a:t>IOException</a:t>
            </a:r>
            <a:r>
              <a:rPr lang="en-US" dirty="0">
                <a:solidFill>
                  <a:srgbClr val="00B0F0"/>
                </a:solidFill>
              </a:rPr>
              <a:t> e) {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rgbClr val="00B0F0"/>
                </a:solidFill>
              </a:rPr>
              <a:t>System.out.println</a:t>
            </a:r>
            <a:r>
              <a:rPr lang="en-US" dirty="0" smtClean="0">
                <a:solidFill>
                  <a:srgbClr val="00B0F0"/>
                </a:solidFill>
              </a:rPr>
              <a:t>(e</a:t>
            </a:r>
            <a:r>
              <a:rPr lang="en-US" dirty="0">
                <a:solidFill>
                  <a:srgbClr val="00B0F0"/>
                </a:solidFill>
              </a:rPr>
              <a:t>);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}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44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Examples in Eclipse!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Examples include: </a:t>
            </a:r>
          </a:p>
          <a:p>
            <a:r>
              <a:rPr lang="en-US" dirty="0" smtClean="0"/>
              <a:t>1. </a:t>
            </a:r>
            <a:r>
              <a:rPr lang="en-US" dirty="0" smtClean="0">
                <a:solidFill>
                  <a:srgbClr val="00B0F0"/>
                </a:solidFill>
              </a:rPr>
              <a:t>Simple Mail Transfer Protocol (SMTP) </a:t>
            </a:r>
            <a:r>
              <a:rPr lang="en-US" dirty="0" smtClean="0"/>
              <a:t>client</a:t>
            </a:r>
          </a:p>
          <a:p>
            <a:r>
              <a:rPr lang="en-US" dirty="0" smtClean="0"/>
              <a:t>2. </a:t>
            </a:r>
            <a:r>
              <a:rPr lang="en-US" dirty="0" smtClean="0">
                <a:solidFill>
                  <a:srgbClr val="00B0F0"/>
                </a:solidFill>
              </a:rPr>
              <a:t>Echo Server</a:t>
            </a:r>
            <a:r>
              <a:rPr lang="en-US" dirty="0" smtClean="0"/>
              <a:t> (takes input, echoes it straight back as output to one client along one thread). </a:t>
            </a:r>
          </a:p>
          <a:p>
            <a:r>
              <a:rPr lang="en-US" dirty="0" smtClean="0"/>
              <a:t>Note: It is likely that by default the SMTP will fail to recognize the host and the Echo Server will be blocked by your firewall </a:t>
            </a:r>
            <a:endParaRPr lang="en-US" dirty="0"/>
          </a:p>
          <a:p>
            <a:r>
              <a:rPr lang="en-US">
                <a:hlinkClick r:id="rId2"/>
              </a:rPr>
              <a:t>http</a:t>
            </a:r>
            <a:r>
              <a:rPr lang="en-US">
                <a:hlinkClick r:id="rId2"/>
              </a:rPr>
              <a:t>://</a:t>
            </a:r>
            <a:r>
              <a:rPr lang="en-US" smtClean="0">
                <a:hlinkClick r:id="rId2"/>
              </a:rPr>
              <a:t>www.javaworld.com/article/2077322/core-java/sockets-programming-in-java-a-tutorial.html?page=2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6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B0F0"/>
                </a:solidFill>
              </a:rPr>
              <a:t>Network Socket</a:t>
            </a:r>
            <a:r>
              <a:rPr lang="en-US" dirty="0"/>
              <a:t>: </a:t>
            </a:r>
            <a:r>
              <a:rPr lang="en-US" dirty="0" smtClean="0"/>
              <a:t>An endpoint </a:t>
            </a:r>
            <a:r>
              <a:rPr lang="en-US" dirty="0"/>
              <a:t>of a two-way communication link between two programs running on </a:t>
            </a:r>
            <a:r>
              <a:rPr lang="en-US" dirty="0" smtClean="0"/>
              <a:t>a </a:t>
            </a:r>
            <a:r>
              <a:rPr lang="en-US" dirty="0"/>
              <a:t>network</a:t>
            </a:r>
            <a:r>
              <a:rPr lang="en-US" dirty="0" smtClean="0"/>
              <a:t>.</a:t>
            </a:r>
          </a:p>
          <a:p>
            <a:r>
              <a:rPr lang="en-US" dirty="0" smtClean="0"/>
              <a:t>Based on the </a:t>
            </a:r>
            <a:r>
              <a:rPr lang="en-US" dirty="0" smtClean="0">
                <a:solidFill>
                  <a:srgbClr val="00B0F0"/>
                </a:solidFill>
              </a:rPr>
              <a:t>Open-Read-Write-Close</a:t>
            </a:r>
            <a:r>
              <a:rPr lang="en-US" dirty="0" smtClean="0"/>
              <a:t> format first used in UNIX.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Socket Address</a:t>
            </a:r>
            <a:r>
              <a:rPr lang="en-US" dirty="0" smtClean="0"/>
              <a:t>: IP address + port number. Used so programs can identify connections and send packets to the appropriate process/thread</a:t>
            </a:r>
          </a:p>
          <a:p>
            <a:r>
              <a:rPr lang="en-US" dirty="0" smtClean="0"/>
              <a:t>Similar to how one end of a telephone connection is identified by a phone number + extension.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26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Life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Open-Read-Write-Close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Creation (Open Socket)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Reading and Writing (Receive and Send to Socket)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Destruction (Close Socket)</a:t>
            </a:r>
          </a:p>
        </p:txBody>
      </p:sp>
    </p:spTree>
    <p:extLst>
      <p:ext uri="{BB962C8B-B14F-4D97-AF65-F5344CB8AC3E}">
        <p14:creationId xmlns:p14="http://schemas.microsoft.com/office/powerpoint/2010/main" val="272139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Communication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Datagram Communication: User Diagram Protocol (UDP</a:t>
            </a:r>
            <a:r>
              <a:rPr lang="en-US" dirty="0" smtClean="0"/>
              <a:t>). </a:t>
            </a:r>
            <a:r>
              <a:rPr lang="en-US" dirty="0"/>
              <a:t>A connectionless meaning that each time you send datagrams, you also need to send the local socket descriptor and the receiving socket's address. </a:t>
            </a:r>
            <a:r>
              <a:rPr lang="en-US" dirty="0" smtClean="0"/>
              <a:t>Additional </a:t>
            </a:r>
            <a:r>
              <a:rPr lang="en-US" dirty="0"/>
              <a:t>data must be sent each time a communication is made. </a:t>
            </a:r>
          </a:p>
        </p:txBody>
      </p:sp>
    </p:spTree>
    <p:extLst>
      <p:ext uri="{BB962C8B-B14F-4D97-AF65-F5344CB8AC3E}">
        <p14:creationId xmlns:p14="http://schemas.microsoft.com/office/powerpoint/2010/main" val="177061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Socket Programming Protocols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Stream Communication:  Transfer Control Protocol (TCP</a:t>
            </a:r>
            <a:r>
              <a:rPr lang="en-US" dirty="0">
                <a:solidFill>
                  <a:srgbClr val="00B0F0"/>
                </a:solidFill>
              </a:rPr>
              <a:t>). </a:t>
            </a:r>
            <a:r>
              <a:rPr lang="en-US" dirty="0"/>
              <a:t>TCP is a connection-oriented protocol. In order to </a:t>
            </a:r>
            <a:r>
              <a:rPr lang="en-US" dirty="0" smtClean="0"/>
              <a:t>communicate over </a:t>
            </a:r>
            <a:r>
              <a:rPr lang="en-US" dirty="0"/>
              <a:t>the TCP protocol, a connection must first be established between the pair of sockets. While one of the sockets listens for a connection request (server), the other asks for a connection (client). Once two sockets have been connected, they can be used to transmit data in both (or either one of the) directions. </a:t>
            </a:r>
          </a:p>
        </p:txBody>
      </p:sp>
    </p:spTree>
    <p:extLst>
      <p:ext uri="{BB962C8B-B14F-4D97-AF65-F5344CB8AC3E}">
        <p14:creationId xmlns:p14="http://schemas.microsoft.com/office/powerpoint/2010/main" val="381084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10223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is better for Client/Server Apps?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No Connection Setup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64 kilobyte limit per location		</a:t>
            </a:r>
          </a:p>
          <a:p>
            <a:r>
              <a:rPr lang="en-US" dirty="0" smtClean="0"/>
              <a:t>Unreliable (packets could arrive out of order)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Connection Setup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No limit</a:t>
            </a:r>
          </a:p>
          <a:p>
            <a:r>
              <a:rPr lang="en-US" dirty="0" smtClean="0"/>
              <a:t>Reliable (packets always arrive in order)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UDP (Datagram)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TCP (Stream)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48936" y="3244334"/>
            <a:ext cx="2246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Connection Setup Time</a:t>
            </a:r>
          </a:p>
        </p:txBody>
      </p:sp>
    </p:spTree>
    <p:extLst>
      <p:ext uri="{BB962C8B-B14F-4D97-AF65-F5344CB8AC3E}">
        <p14:creationId xmlns:p14="http://schemas.microsoft.com/office/powerpoint/2010/main" val="194007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Summary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TCP</a:t>
            </a:r>
            <a:r>
              <a:rPr lang="en-US" dirty="0" smtClean="0"/>
              <a:t> is </a:t>
            </a:r>
            <a:r>
              <a:rPr lang="en-US" dirty="0"/>
              <a:t>useful for implementing network services ,</a:t>
            </a:r>
            <a:r>
              <a:rPr lang="en-US" dirty="0" smtClean="0"/>
              <a:t> </a:t>
            </a:r>
            <a:r>
              <a:rPr lang="en-US" dirty="0"/>
              <a:t>such as remote login (rlogin, telnet) and file transfer (</a:t>
            </a:r>
            <a:r>
              <a:rPr lang="en-US" dirty="0" smtClean="0"/>
              <a:t>FTP), which </a:t>
            </a:r>
            <a:r>
              <a:rPr lang="en-US" dirty="0"/>
              <a:t>require data of indefinite length to be transferred. </a:t>
            </a:r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UDP </a:t>
            </a:r>
            <a:r>
              <a:rPr lang="en-US" dirty="0"/>
              <a:t>is less complex and incurs fewer overheads. It is </a:t>
            </a:r>
            <a:r>
              <a:rPr lang="en-US" dirty="0" smtClean="0"/>
              <a:t>best for implementing </a:t>
            </a:r>
            <a:r>
              <a:rPr lang="en-US" dirty="0"/>
              <a:t>client/server applications in distributed systems built over local area </a:t>
            </a:r>
            <a:r>
              <a:rPr lang="en-US" dirty="0" smtClean="0"/>
              <a:t>networks (LANs).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12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to the tutorial!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Note! This tutorial only covers Stream/TCP since it is more common. </a:t>
            </a:r>
            <a:endParaRPr lang="en-US" dirty="0"/>
          </a:p>
          <a:p>
            <a:r>
              <a:rPr lang="en-US" dirty="0" smtClean="0"/>
              <a:t>Start a new project and import the following</a:t>
            </a:r>
          </a:p>
          <a:p>
            <a:r>
              <a:rPr lang="en-US" dirty="0"/>
              <a:t>import java.io.*; </a:t>
            </a:r>
            <a:endParaRPr lang="en-US" dirty="0" smtClean="0"/>
          </a:p>
          <a:p>
            <a:r>
              <a:rPr lang="en-US" dirty="0" smtClean="0"/>
              <a:t>import </a:t>
            </a:r>
            <a:r>
              <a:rPr lang="en-US" dirty="0"/>
              <a:t>java.net</a:t>
            </a:r>
            <a:r>
              <a:rPr lang="en-US" dirty="0" smtClean="0"/>
              <a:t>.*;</a:t>
            </a:r>
          </a:p>
          <a:p>
            <a:r>
              <a:rPr lang="en-US" dirty="0" smtClean="0"/>
              <a:t>Note: We will be using the client-server model. Processes are partitioned between providers (servers) and requesters (clients)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6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Socket from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Socket </a:t>
            </a:r>
            <a:r>
              <a:rPr lang="en-US" dirty="0" err="1">
                <a:solidFill>
                  <a:srgbClr val="00B0F0"/>
                </a:solidFill>
              </a:rPr>
              <a:t>MyClient</a:t>
            </a:r>
            <a:r>
              <a:rPr lang="en-US" dirty="0">
                <a:solidFill>
                  <a:srgbClr val="00B0F0"/>
                </a:solidFill>
              </a:rPr>
              <a:t>;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try </a:t>
            </a:r>
            <a:r>
              <a:rPr lang="en-US" dirty="0">
                <a:solidFill>
                  <a:srgbClr val="00B0F0"/>
                </a:solidFill>
              </a:rPr>
              <a:t>{ </a:t>
            </a:r>
            <a:r>
              <a:rPr lang="en-US" dirty="0" err="1">
                <a:solidFill>
                  <a:srgbClr val="00B0F0"/>
                </a:solidFill>
              </a:rPr>
              <a:t>MyClient</a:t>
            </a:r>
            <a:r>
              <a:rPr lang="en-US" dirty="0">
                <a:solidFill>
                  <a:srgbClr val="00B0F0"/>
                </a:solidFill>
              </a:rPr>
              <a:t> = new Socket("Machine name", </a:t>
            </a:r>
            <a:r>
              <a:rPr lang="en-US" dirty="0" err="1">
                <a:solidFill>
                  <a:srgbClr val="00B0F0"/>
                </a:solidFill>
              </a:rPr>
              <a:t>PortNumber</a:t>
            </a:r>
            <a:r>
              <a:rPr lang="en-US" dirty="0">
                <a:solidFill>
                  <a:srgbClr val="00B0F0"/>
                </a:solidFill>
              </a:rPr>
              <a:t>); }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catch </a:t>
            </a:r>
            <a:r>
              <a:rPr lang="en-US" dirty="0">
                <a:solidFill>
                  <a:srgbClr val="00B0F0"/>
                </a:solidFill>
              </a:rPr>
              <a:t>(</a:t>
            </a:r>
            <a:r>
              <a:rPr lang="en-US" dirty="0" err="1">
                <a:solidFill>
                  <a:srgbClr val="00B0F0"/>
                </a:solidFill>
              </a:rPr>
              <a:t>IOException</a:t>
            </a:r>
            <a:r>
              <a:rPr lang="en-US" dirty="0">
                <a:solidFill>
                  <a:srgbClr val="00B0F0"/>
                </a:solidFill>
              </a:rPr>
              <a:t> e) { </a:t>
            </a:r>
            <a:r>
              <a:rPr lang="en-US" dirty="0" err="1" smtClean="0">
                <a:solidFill>
                  <a:srgbClr val="00B0F0"/>
                </a:solidFill>
              </a:rPr>
              <a:t>System.out.println</a:t>
            </a:r>
            <a:r>
              <a:rPr lang="en-US" dirty="0" smtClean="0">
                <a:solidFill>
                  <a:srgbClr val="00B0F0"/>
                </a:solidFill>
              </a:rPr>
              <a:t>(e</a:t>
            </a:r>
            <a:r>
              <a:rPr lang="en-US" dirty="0">
                <a:solidFill>
                  <a:srgbClr val="00B0F0"/>
                </a:solidFill>
              </a:rPr>
              <a:t>); </a:t>
            </a:r>
            <a:r>
              <a:rPr lang="en-US" dirty="0" smtClean="0">
                <a:solidFill>
                  <a:srgbClr val="00B0F0"/>
                </a:solidFill>
              </a:rPr>
              <a:t>}</a:t>
            </a:r>
          </a:p>
          <a:p>
            <a:r>
              <a:rPr lang="en-US" dirty="0" smtClean="0"/>
              <a:t>When choosing port number, use on that is above 1,023. Numbers below 1,023 are reserved for privileged users (root/super user) and standard services. For example, HTTP is port number 80 and HTTPS is port number 443.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63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</TotalTime>
  <Words>759</Words>
  <Application>Microsoft Office PowerPoint</Application>
  <PresentationFormat>On-screen Show (4:3)</PresentationFormat>
  <Paragraphs>109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Median</vt:lpstr>
      <vt:lpstr>Socket Programming with Java</vt:lpstr>
      <vt:lpstr>Definitions </vt:lpstr>
      <vt:lpstr>Socket Life Cycle</vt:lpstr>
      <vt:lpstr>Socket Communication Protocols</vt:lpstr>
      <vt:lpstr>Socket Programming Protocols (cont)</vt:lpstr>
      <vt:lpstr>Which is better for Client/Server Apps? </vt:lpstr>
      <vt:lpstr>In Summary</vt:lpstr>
      <vt:lpstr>On to the tutorial!</vt:lpstr>
      <vt:lpstr>Open Socket from Client</vt:lpstr>
      <vt:lpstr>Open Socket from Server</vt:lpstr>
      <vt:lpstr>Server side Socket Object that listens for and accepts connections from other users</vt:lpstr>
      <vt:lpstr>Client side Input Stream</vt:lpstr>
      <vt:lpstr>Sever Side Input Stream</vt:lpstr>
      <vt:lpstr>Client side Output Stream using Data/PrintStream </vt:lpstr>
      <vt:lpstr>Server Side Output Stream using Data/PrintStream</vt:lpstr>
      <vt:lpstr>Closing Sockets Client Side</vt:lpstr>
      <vt:lpstr>Closing Sockets Server Side</vt:lpstr>
      <vt:lpstr>Full Examples in Eclipse!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Socket Programming with Java</dc:title>
  <dc:creator>Collin</dc:creator>
  <cp:lastModifiedBy>Collin</cp:lastModifiedBy>
  <cp:revision>12</cp:revision>
  <dcterms:created xsi:type="dcterms:W3CDTF">2006-08-16T00:00:00Z</dcterms:created>
  <dcterms:modified xsi:type="dcterms:W3CDTF">2014-07-30T23:45:37Z</dcterms:modified>
</cp:coreProperties>
</file>