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5" r:id="rId5"/>
    <p:sldId id="259" r:id="rId6"/>
    <p:sldId id="266" r:id="rId7"/>
    <p:sldId id="267" r:id="rId8"/>
    <p:sldId id="260" r:id="rId9"/>
    <p:sldId id="262" r:id="rId10"/>
    <p:sldId id="268" r:id="rId11"/>
    <p:sldId id="261" r:id="rId12"/>
    <p:sldId id="269" r:id="rId13"/>
    <p:sldId id="270" r:id="rId14"/>
    <p:sldId id="263" r:id="rId15"/>
    <p:sldId id="271" r:id="rId16"/>
    <p:sldId id="272" r:id="rId17"/>
    <p:sldId id="273"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996B8-DD95-4FDF-9EB4-85E501053DCD}"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996B8-DD95-4FDF-9EB4-85E501053DC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996B8-DD95-4FDF-9EB4-85E501053DC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996B8-DD95-4FDF-9EB4-85E501053DC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69E996B8-DD95-4FDF-9EB4-85E501053DC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996B8-DD95-4FDF-9EB4-85E501053DC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996B8-DD95-4FDF-9EB4-85E501053DC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996B8-DD95-4FDF-9EB4-85E501053DC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996B8-DD95-4FDF-9EB4-85E501053DC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996B8-DD95-4FDF-9EB4-85E501053DCD}"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CB9E7E6A-34AD-4654-93BB-DD674FB41C13}" type="datetimeFigureOut">
              <a:rPr lang="en-US" smtClean="0"/>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996B8-DD95-4FDF-9EB4-85E501053DCD}"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B9E7E6A-34AD-4654-93BB-DD674FB41C13}" type="datetimeFigureOut">
              <a:rPr lang="en-US" smtClean="0"/>
              <a:t>4/11/2015</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9E996B8-DD95-4FDF-9EB4-85E501053DCD}"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pOMBZPOIig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NSA Recommended Best Practices and the NSA’s Hackers</a:t>
            </a:r>
            <a:endParaRPr lang="en-US" dirty="0"/>
          </a:p>
        </p:txBody>
      </p:sp>
      <p:sp>
        <p:nvSpPr>
          <p:cNvPr id="3" name="Subtitle 2"/>
          <p:cNvSpPr>
            <a:spLocks noGrp="1"/>
          </p:cNvSpPr>
          <p:nvPr>
            <p:ph type="subTitle" idx="1"/>
          </p:nvPr>
        </p:nvSpPr>
        <p:spPr/>
        <p:txBody>
          <a:bodyPr/>
          <a:lstStyle/>
          <a:p>
            <a:r>
              <a:rPr lang="en-US" dirty="0" smtClean="0"/>
              <a:t>By Collin Donaldson</a:t>
            </a:r>
            <a:endParaRPr lang="en-US" dirty="0"/>
          </a:p>
        </p:txBody>
      </p:sp>
    </p:spTree>
    <p:extLst>
      <p:ext uri="{BB962C8B-B14F-4D97-AF65-F5344CB8AC3E}">
        <p14:creationId xmlns:p14="http://schemas.microsoft.com/office/powerpoint/2010/main" val="559314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Your Private Network	</a:t>
            </a:r>
            <a:endParaRPr lang="en-US" dirty="0"/>
          </a:p>
        </p:txBody>
      </p:sp>
      <p:sp>
        <p:nvSpPr>
          <p:cNvPr id="4" name="Content Placeholder 3"/>
          <p:cNvSpPr>
            <a:spLocks noGrp="1"/>
          </p:cNvSpPr>
          <p:nvPr>
            <p:ph sz="half" idx="1"/>
          </p:nvPr>
        </p:nvSpPr>
        <p:spPr/>
        <p:txBody>
          <a:bodyPr/>
          <a:lstStyle/>
          <a:p>
            <a:r>
              <a:rPr lang="en-US" dirty="0" smtClean="0"/>
              <a:t>Some other advice:</a:t>
            </a:r>
          </a:p>
          <a:p>
            <a:r>
              <a:rPr lang="en-US" dirty="0" smtClean="0"/>
              <a:t>Disable remote administration </a:t>
            </a:r>
          </a:p>
          <a:p>
            <a:r>
              <a:rPr lang="en-US" dirty="0" smtClean="0"/>
              <a:t>Enable strict NAT </a:t>
            </a:r>
          </a:p>
          <a:p>
            <a:r>
              <a:rPr lang="en-US" dirty="0" smtClean="0"/>
              <a:t>Close any unnecessary ports on your router</a:t>
            </a:r>
          </a:p>
          <a:p>
            <a:r>
              <a:rPr lang="en-US" dirty="0" smtClean="0"/>
              <a:t>Use a VPN or onion routing for extra security</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191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842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Security</a:t>
            </a:r>
            <a:endParaRPr lang="en-US" dirty="0"/>
          </a:p>
        </p:txBody>
      </p:sp>
      <p:sp>
        <p:nvSpPr>
          <p:cNvPr id="3" name="Content Placeholder 2"/>
          <p:cNvSpPr>
            <a:spLocks noGrp="1"/>
          </p:cNvSpPr>
          <p:nvPr>
            <p:ph idx="1"/>
          </p:nvPr>
        </p:nvSpPr>
        <p:spPr/>
        <p:txBody>
          <a:bodyPr>
            <a:normAutofit lnSpcReduction="10000"/>
          </a:bodyPr>
          <a:lstStyle/>
          <a:p>
            <a:r>
              <a:rPr lang="en-US" dirty="0" smtClean="0"/>
              <a:t>OpSec is: the process of identifying critical information and determining if it is observable and useful by adversaries.</a:t>
            </a:r>
          </a:p>
          <a:p>
            <a:r>
              <a:rPr lang="en-US" dirty="0" smtClean="0"/>
              <a:t>The idea is to protect little pieces of data that could be grouped together by an adversary to reveal a bigger picture </a:t>
            </a:r>
          </a:p>
          <a:p>
            <a:pPr lvl="1"/>
            <a:r>
              <a:rPr lang="en-US" dirty="0" smtClean="0"/>
              <a:t>“Loose lips sink ships”</a:t>
            </a:r>
          </a:p>
          <a:p>
            <a:r>
              <a:rPr lang="en-US" dirty="0" smtClean="0"/>
              <a:t>Not to be confused with operationAL security </a:t>
            </a:r>
          </a:p>
          <a:p>
            <a:r>
              <a:rPr lang="en-US" dirty="0" smtClean="0"/>
              <a:t>Related to InfoSec, Communications Security (COMSEC), Signal Security (SIGSEC), Transmission Security (TRANSEC), and counter-intelligence.</a:t>
            </a:r>
          </a:p>
          <a:p>
            <a:r>
              <a:rPr lang="en-US" dirty="0" smtClean="0"/>
              <a:t>Originally a military term aimed at opposing armies, the term has expanded to civilian use in reference to hackers, industrial espionage, </a:t>
            </a:r>
            <a:r>
              <a:rPr lang="en-US" dirty="0"/>
              <a:t>law enforcement, </a:t>
            </a:r>
            <a:r>
              <a:rPr lang="en-US" dirty="0" smtClean="0"/>
              <a:t>and mass surveillance. </a:t>
            </a:r>
          </a:p>
          <a:p>
            <a:endParaRPr lang="en-US" dirty="0"/>
          </a:p>
        </p:txBody>
      </p:sp>
    </p:spTree>
    <p:extLst>
      <p:ext uri="{BB962C8B-B14F-4D97-AF65-F5344CB8AC3E}">
        <p14:creationId xmlns:p14="http://schemas.microsoft.com/office/powerpoint/2010/main" val="1505499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Security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OpSec can be considered a subset of risk management aiming at keeping information confidential </a:t>
            </a:r>
          </a:p>
          <a:p>
            <a:r>
              <a:rPr lang="en-US" dirty="0" smtClean="0"/>
              <a:t>It includes identifying four phases: critical information, threat analysis, vulnerability analysis, and countermeasures</a:t>
            </a:r>
          </a:p>
          <a:p>
            <a:r>
              <a:rPr lang="en-US" dirty="0" smtClean="0"/>
              <a:t>Phase 1: What is critical to you or your organization? What information can lead to clues about said information?</a:t>
            </a:r>
          </a:p>
          <a:p>
            <a:r>
              <a:rPr lang="en-US" dirty="0" smtClean="0"/>
              <a:t>Phase 2: Who is the adversary and what are their capabilities? Who wants or needs our information? Is the threat active, passive, or inadvertent? </a:t>
            </a:r>
          </a:p>
          <a:p>
            <a:r>
              <a:rPr lang="en-US" dirty="0" smtClean="0"/>
              <a:t>Phase 3: How vulnerable is the information? What can we do to make it more secure?</a:t>
            </a:r>
          </a:p>
          <a:p>
            <a:r>
              <a:rPr lang="en-US" dirty="0" smtClean="0"/>
              <a:t>Phase 4: Eliminate/reduce vulnerabilities, disrupt information collection, or prevent accurate information interpretation</a:t>
            </a:r>
            <a:endParaRPr lang="en-US" dirty="0"/>
          </a:p>
        </p:txBody>
      </p:sp>
    </p:spTree>
    <p:extLst>
      <p:ext uri="{BB962C8B-B14F-4D97-AF65-F5344CB8AC3E}">
        <p14:creationId xmlns:p14="http://schemas.microsoft.com/office/powerpoint/2010/main" val="889701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Operations Security in InfoSec Example	</a:t>
            </a:r>
            <a:endParaRPr lang="en-US" dirty="0"/>
          </a:p>
        </p:txBody>
      </p:sp>
      <p:sp>
        <p:nvSpPr>
          <p:cNvPr id="3" name="Content Placeholder 2"/>
          <p:cNvSpPr>
            <a:spLocks noGrp="1"/>
          </p:cNvSpPr>
          <p:nvPr>
            <p:ph idx="1"/>
          </p:nvPr>
        </p:nvSpPr>
        <p:spPr/>
        <p:txBody>
          <a:bodyPr>
            <a:normAutofit fontScale="92500"/>
          </a:bodyPr>
          <a:lstStyle/>
          <a:p>
            <a:r>
              <a:rPr lang="en-US" dirty="0" smtClean="0"/>
              <a:t>Situation: Company employees are attending an important conference to showcase company technology</a:t>
            </a:r>
          </a:p>
          <a:p>
            <a:r>
              <a:rPr lang="en-US" dirty="0" smtClean="0"/>
              <a:t>Phase 1: Trade secrets concerning the technology to be showcased such as specifications, blueprints, and emails about the project</a:t>
            </a:r>
          </a:p>
          <a:p>
            <a:r>
              <a:rPr lang="en-US" dirty="0" smtClean="0"/>
              <a:t>Phase 2: Rival companies, domestic/foreign intelligence, disgruntled insider, malicious hackers</a:t>
            </a:r>
          </a:p>
          <a:p>
            <a:r>
              <a:rPr lang="en-US" dirty="0" smtClean="0"/>
              <a:t>Phase 3: Employees are using public Wi-Fi, posting about the conference on social media, and information regarding the technology (i.e. emails) are not encrypted</a:t>
            </a:r>
          </a:p>
          <a:p>
            <a:r>
              <a:rPr lang="en-US" dirty="0" smtClean="0"/>
              <a:t>Phase 4: Managers make employees use a company VPN, moderate social media and ask employees to refrain from posting anything, and all critical information is encrypted </a:t>
            </a:r>
            <a:endParaRPr lang="en-US" dirty="0"/>
          </a:p>
        </p:txBody>
      </p:sp>
    </p:spTree>
    <p:extLst>
      <p:ext uri="{BB962C8B-B14F-4D97-AF65-F5344CB8AC3E}">
        <p14:creationId xmlns:p14="http://schemas.microsoft.com/office/powerpoint/2010/main" val="2342313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NSA’s Hackers: The TAO Unit	</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NSA has been involved with national security regarding computers and signal intelligence (SIGINT) since its inception in 1952, and even before then by its predecessor The Cipher Bureau (a.k.a. The Black Chamber)</a:t>
            </a:r>
          </a:p>
          <a:p>
            <a:r>
              <a:rPr lang="en-US" dirty="0" smtClean="0"/>
              <a:t>Since Edward Snowden’s leaks, the organization has become synonymous with mass surveillance and hacking</a:t>
            </a:r>
          </a:p>
          <a:p>
            <a:r>
              <a:rPr lang="en-US" dirty="0" smtClean="0"/>
              <a:t>However, it is the activities of the NSA’s Tailored Access Operations (TAO) unit people are actually referring to </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71112" y="1600200"/>
            <a:ext cx="386808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086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NSA’s Hackers: </a:t>
            </a:r>
            <a:r>
              <a:rPr lang="en-US" dirty="0" smtClean="0"/>
              <a:t>The TAO Unit </a:t>
            </a:r>
            <a:endParaRPr lang="en-US" dirty="0"/>
          </a:p>
        </p:txBody>
      </p:sp>
      <p:sp>
        <p:nvSpPr>
          <p:cNvPr id="6" name="Content Placeholder 5"/>
          <p:cNvSpPr>
            <a:spLocks noGrp="1"/>
          </p:cNvSpPr>
          <p:nvPr>
            <p:ph idx="1"/>
          </p:nvPr>
        </p:nvSpPr>
        <p:spPr/>
        <p:txBody>
          <a:bodyPr/>
          <a:lstStyle/>
          <a:p>
            <a:r>
              <a:rPr lang="en-US" dirty="0" smtClean="0"/>
              <a:t>The TAO unit is the centerpiece of the NSA’s SIGINT operations, of over a 1,000 military and civilian employees and assisted by the CIA, FBI, Britain’s GCHQ, and major companies such as Sprint and Microsoft</a:t>
            </a:r>
          </a:p>
          <a:p>
            <a:r>
              <a:rPr lang="en-US" dirty="0" smtClean="0"/>
              <a:t>Some of TAO’s known targets include:</a:t>
            </a:r>
          </a:p>
          <a:p>
            <a:pPr lvl="1"/>
            <a:r>
              <a:rPr lang="en-US" dirty="0" smtClean="0"/>
              <a:t>China</a:t>
            </a:r>
          </a:p>
          <a:p>
            <a:pPr lvl="1"/>
            <a:r>
              <a:rPr lang="en-US" dirty="0" smtClean="0"/>
              <a:t>OPEC</a:t>
            </a:r>
          </a:p>
          <a:p>
            <a:pPr lvl="1"/>
            <a:r>
              <a:rPr lang="en-US" dirty="0" smtClean="0"/>
              <a:t>Mexico’s Secretariat of Public Security </a:t>
            </a:r>
          </a:p>
          <a:p>
            <a:pPr lvl="1"/>
            <a:r>
              <a:rPr lang="en-US" dirty="0" smtClean="0"/>
              <a:t>Tor/Firefox users</a:t>
            </a:r>
          </a:p>
          <a:p>
            <a:pPr lvl="1"/>
            <a:r>
              <a:rPr lang="en-US" dirty="0" smtClean="0"/>
              <a:t>International GRX (tele communications) provides like </a:t>
            </a:r>
            <a:r>
              <a:rPr lang="en-US" dirty="0" err="1" smtClean="0"/>
              <a:t>Belgacom</a:t>
            </a:r>
            <a:r>
              <a:rPr lang="en-US" dirty="0" smtClean="0"/>
              <a:t> </a:t>
            </a:r>
          </a:p>
          <a:p>
            <a:pPr lvl="1"/>
            <a:r>
              <a:rPr lang="en-US" dirty="0" smtClean="0"/>
              <a:t>Optical submarine fibers and fiber providers</a:t>
            </a:r>
            <a:endParaRPr lang="en-US" dirty="0"/>
          </a:p>
        </p:txBody>
      </p:sp>
    </p:spTree>
    <p:extLst>
      <p:ext uri="{BB962C8B-B14F-4D97-AF65-F5344CB8AC3E}">
        <p14:creationId xmlns:p14="http://schemas.microsoft.com/office/powerpoint/2010/main" val="959582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NSA’s Hackers: The TAO Unit</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Some TAO attack vectors include:</a:t>
            </a:r>
          </a:p>
          <a:p>
            <a:pPr lvl="1"/>
            <a:r>
              <a:rPr lang="en-US" dirty="0" smtClean="0"/>
              <a:t>Intercepting purchased computers and installing them with spyware/hardware</a:t>
            </a:r>
          </a:p>
          <a:p>
            <a:pPr lvl="1"/>
            <a:r>
              <a:rPr lang="en-US" dirty="0" smtClean="0"/>
              <a:t>Installing backdoors in company servers and software/hardware products</a:t>
            </a:r>
          </a:p>
          <a:p>
            <a:pPr lvl="1"/>
            <a:r>
              <a:rPr lang="en-US" dirty="0" smtClean="0"/>
              <a:t>Spoofing telecommunications networks </a:t>
            </a:r>
          </a:p>
          <a:p>
            <a:pPr lvl="1"/>
            <a:r>
              <a:rPr lang="en-US" dirty="0" smtClean="0"/>
              <a:t>The </a:t>
            </a:r>
            <a:r>
              <a:rPr lang="en-US" dirty="0" smtClean="0"/>
              <a:t>ANT catalog showcases a variety of R&amp;D developed software and hardware attack vectors</a:t>
            </a:r>
            <a:endParaRPr lang="en-US" dirty="0" smtClean="0"/>
          </a:p>
          <a:p>
            <a:pPr lvl="1"/>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4343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663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NSA’s Hackers: The TAO Unit	</a:t>
            </a:r>
            <a:endParaRPr lang="en-US" dirty="0"/>
          </a:p>
        </p:txBody>
      </p:sp>
      <p:sp>
        <p:nvSpPr>
          <p:cNvPr id="3" name="Content Placeholder 2"/>
          <p:cNvSpPr>
            <a:spLocks noGrp="1"/>
          </p:cNvSpPr>
          <p:nvPr>
            <p:ph sz="half" idx="1"/>
          </p:nvPr>
        </p:nvSpPr>
        <p:spPr>
          <a:xfrm>
            <a:off x="457200" y="1600200"/>
            <a:ext cx="4038600" cy="4724400"/>
          </a:xfrm>
        </p:spPr>
        <p:txBody>
          <a:bodyPr>
            <a:noAutofit/>
          </a:bodyPr>
          <a:lstStyle/>
          <a:p>
            <a:r>
              <a:rPr lang="en-US" sz="1850" dirty="0" smtClean="0"/>
              <a:t>Some TAO codenames:</a:t>
            </a:r>
          </a:p>
          <a:p>
            <a:r>
              <a:rPr lang="en-US" sz="1850" dirty="0" smtClean="0">
                <a:solidFill>
                  <a:srgbClr val="FF0000"/>
                </a:solidFill>
              </a:rPr>
              <a:t>QUANTUM</a:t>
            </a:r>
            <a:r>
              <a:rPr lang="en-US" sz="1850" dirty="0" smtClean="0"/>
              <a:t> attack suite</a:t>
            </a:r>
          </a:p>
          <a:p>
            <a:r>
              <a:rPr lang="en-US" sz="1850" dirty="0" err="1" smtClean="0">
                <a:solidFill>
                  <a:srgbClr val="FF0000"/>
                </a:solidFill>
              </a:rPr>
              <a:t>XKeyScore</a:t>
            </a:r>
            <a:r>
              <a:rPr lang="en-US" sz="1850" dirty="0" smtClean="0">
                <a:solidFill>
                  <a:srgbClr val="FF0000"/>
                </a:solidFill>
              </a:rPr>
              <a:t> </a:t>
            </a:r>
            <a:r>
              <a:rPr lang="en-US" sz="1850" dirty="0" smtClean="0"/>
              <a:t>: Vulnerability database</a:t>
            </a:r>
          </a:p>
          <a:p>
            <a:r>
              <a:rPr lang="en-US" sz="1850" dirty="0" smtClean="0">
                <a:solidFill>
                  <a:srgbClr val="FF0000"/>
                </a:solidFill>
              </a:rPr>
              <a:t>FOXACID</a:t>
            </a:r>
            <a:r>
              <a:rPr lang="en-US" sz="1850" dirty="0" smtClean="0"/>
              <a:t>: Browser exploits</a:t>
            </a:r>
          </a:p>
          <a:p>
            <a:r>
              <a:rPr lang="en-US" sz="1850" dirty="0" smtClean="0">
                <a:solidFill>
                  <a:srgbClr val="FF0000"/>
                </a:solidFill>
              </a:rPr>
              <a:t>CANDYGRAM</a:t>
            </a:r>
            <a:r>
              <a:rPr lang="en-US" sz="1850" dirty="0" smtClean="0"/>
              <a:t>:  Cell tower spoofer</a:t>
            </a:r>
          </a:p>
          <a:p>
            <a:r>
              <a:rPr lang="en-US" sz="1850" dirty="0">
                <a:solidFill>
                  <a:srgbClr val="FF0000"/>
                </a:solidFill>
              </a:rPr>
              <a:t>TOTEGHOSTLY</a:t>
            </a:r>
            <a:r>
              <a:rPr lang="en-US" sz="1850" dirty="0"/>
              <a:t>: </a:t>
            </a:r>
            <a:r>
              <a:rPr lang="en-US" sz="1850" dirty="0" smtClean="0"/>
              <a:t>Win-phone </a:t>
            </a:r>
            <a:r>
              <a:rPr lang="en-US" sz="1850" dirty="0"/>
              <a:t>Remote </a:t>
            </a:r>
            <a:r>
              <a:rPr lang="en-US" sz="1850" dirty="0" smtClean="0"/>
              <a:t>Control</a:t>
            </a:r>
          </a:p>
          <a:p>
            <a:r>
              <a:rPr lang="en-US" sz="1850" dirty="0">
                <a:solidFill>
                  <a:srgbClr val="FF0000"/>
                </a:solidFill>
              </a:rPr>
              <a:t>RAGEMASTER</a:t>
            </a:r>
            <a:r>
              <a:rPr lang="en-US" sz="1850" dirty="0"/>
              <a:t>: VGA signal interceptor </a:t>
            </a:r>
          </a:p>
          <a:p>
            <a:r>
              <a:rPr lang="en-US" sz="1850" dirty="0" smtClean="0">
                <a:solidFill>
                  <a:srgbClr val="FF0000"/>
                </a:solidFill>
              </a:rPr>
              <a:t>COTTONMOUTH</a:t>
            </a:r>
            <a:r>
              <a:rPr lang="en-US" sz="1850" dirty="0" smtClean="0"/>
              <a:t>: </a:t>
            </a:r>
            <a:r>
              <a:rPr lang="en-US" sz="1850" dirty="0"/>
              <a:t>C</a:t>
            </a:r>
            <a:r>
              <a:rPr lang="en-US" sz="1850" dirty="0" smtClean="0"/>
              <a:t>ompromised USB/Ethernet</a:t>
            </a:r>
          </a:p>
          <a:p>
            <a:r>
              <a:rPr lang="en-US" sz="1850" dirty="0" smtClean="0">
                <a:solidFill>
                  <a:srgbClr val="FF0000"/>
                </a:solidFill>
              </a:rPr>
              <a:t>HOWLERMONKEY</a:t>
            </a:r>
            <a:r>
              <a:rPr lang="en-US" sz="1850" dirty="0" smtClean="0"/>
              <a:t>: RF transmitter</a:t>
            </a:r>
          </a:p>
          <a:p>
            <a:r>
              <a:rPr lang="en-US" sz="1850" dirty="0" smtClean="0">
                <a:solidFill>
                  <a:srgbClr val="FF0000"/>
                </a:solidFill>
              </a:rPr>
              <a:t>SOMBERKNAVE</a:t>
            </a:r>
            <a:r>
              <a:rPr lang="en-US" sz="1850" dirty="0" smtClean="0"/>
              <a:t>: Remote Access </a:t>
            </a:r>
          </a:p>
          <a:p>
            <a:r>
              <a:rPr lang="en-US" sz="1850" dirty="0" smtClean="0">
                <a:solidFill>
                  <a:srgbClr val="FF0000"/>
                </a:solidFill>
              </a:rPr>
              <a:t>GENESIS</a:t>
            </a:r>
            <a:r>
              <a:rPr lang="en-US" sz="1850" dirty="0" smtClean="0"/>
              <a:t>: Phone bug</a:t>
            </a:r>
          </a:p>
          <a:p>
            <a:r>
              <a:rPr lang="en-US" sz="1850" dirty="0">
                <a:solidFill>
                  <a:srgbClr val="FF0000"/>
                </a:solidFill>
              </a:rPr>
              <a:t>IRATEMONK</a:t>
            </a:r>
            <a:r>
              <a:rPr lang="en-US" sz="1850" dirty="0"/>
              <a:t>: Firmware exploiter </a:t>
            </a:r>
          </a:p>
          <a:p>
            <a:endParaRPr lang="en-US" sz="185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419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85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TAO Video</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www.youtube.com/watch?v=pOMBZPOIigA</a:t>
            </a:r>
            <a:endParaRPr lang="en-US" dirty="0" smtClean="0"/>
          </a:p>
          <a:p>
            <a:endParaRPr lang="en-US" dirty="0"/>
          </a:p>
        </p:txBody>
      </p:sp>
    </p:spTree>
    <p:extLst>
      <p:ext uri="{BB962C8B-B14F-4D97-AF65-F5344CB8AC3E}">
        <p14:creationId xmlns:p14="http://schemas.microsoft.com/office/powerpoint/2010/main" val="1601151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p:txBody>
          <a:bodyPr/>
          <a:lstStyle/>
          <a:p>
            <a:r>
              <a:rPr lang="en-US" dirty="0" smtClean="0"/>
              <a:t>Password Generation and Management</a:t>
            </a:r>
          </a:p>
          <a:p>
            <a:r>
              <a:rPr lang="en-US" dirty="0" smtClean="0"/>
              <a:t>Safe Social Media</a:t>
            </a:r>
          </a:p>
          <a:p>
            <a:r>
              <a:rPr lang="en-US" dirty="0" smtClean="0"/>
              <a:t>Identity Theft Protection</a:t>
            </a:r>
          </a:p>
          <a:p>
            <a:r>
              <a:rPr lang="en-US" dirty="0"/>
              <a:t>Securing </a:t>
            </a:r>
            <a:r>
              <a:rPr lang="en-US" dirty="0" smtClean="0"/>
              <a:t>Your Private Network</a:t>
            </a:r>
          </a:p>
          <a:p>
            <a:r>
              <a:rPr lang="en-US" dirty="0" smtClean="0"/>
              <a:t>Operations Security</a:t>
            </a:r>
          </a:p>
          <a:p>
            <a:r>
              <a:rPr lang="en-US" dirty="0" smtClean="0"/>
              <a:t>The NSA’s Hackers: The TAO Unit</a:t>
            </a:r>
            <a:endParaRPr lang="en-US" dirty="0"/>
          </a:p>
        </p:txBody>
      </p:sp>
    </p:spTree>
    <p:extLst>
      <p:ext uri="{BB962C8B-B14F-4D97-AF65-F5344CB8AC3E}">
        <p14:creationId xmlns:p14="http://schemas.microsoft.com/office/powerpoint/2010/main" val="214103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Generation and Management</a:t>
            </a:r>
            <a:endParaRPr lang="en-US" dirty="0"/>
          </a:p>
        </p:txBody>
      </p:sp>
      <p:sp>
        <p:nvSpPr>
          <p:cNvPr id="3" name="Content Placeholder 2"/>
          <p:cNvSpPr>
            <a:spLocks noGrp="1"/>
          </p:cNvSpPr>
          <p:nvPr>
            <p:ph idx="1"/>
          </p:nvPr>
        </p:nvSpPr>
        <p:spPr/>
        <p:txBody>
          <a:bodyPr/>
          <a:lstStyle/>
          <a:p>
            <a:r>
              <a:rPr lang="en-US" dirty="0" smtClean="0"/>
              <a:t>You all have been told dozens of times the importance of choosing strong unique passwords</a:t>
            </a:r>
          </a:p>
          <a:p>
            <a:r>
              <a:rPr lang="en-US" dirty="0" smtClean="0"/>
              <a:t>Passwords that are</a:t>
            </a:r>
          </a:p>
          <a:p>
            <a:pPr lvl="1"/>
            <a:r>
              <a:rPr lang="en-US" dirty="0" smtClean="0"/>
              <a:t>Long (12+ characters) </a:t>
            </a:r>
          </a:p>
          <a:p>
            <a:pPr lvl="1"/>
            <a:r>
              <a:rPr lang="en-US" dirty="0" smtClean="0"/>
              <a:t>Unique (not used elsewhere)</a:t>
            </a:r>
          </a:p>
          <a:p>
            <a:pPr lvl="1"/>
            <a:r>
              <a:rPr lang="en-US" dirty="0" smtClean="0"/>
              <a:t>Contain numbers, lower/uppercase letters, and special symbols</a:t>
            </a:r>
          </a:p>
          <a:p>
            <a:pPr lvl="1"/>
            <a:r>
              <a:rPr lang="en-US" dirty="0" smtClean="0"/>
              <a:t>Do not contain words</a:t>
            </a:r>
            <a:endParaRPr lang="en-US" dirty="0"/>
          </a:p>
          <a:p>
            <a:r>
              <a:rPr lang="en-US" dirty="0" smtClean="0"/>
              <a:t>However, there are other considerations to be made</a:t>
            </a:r>
            <a:endParaRPr lang="en-US" dirty="0"/>
          </a:p>
        </p:txBody>
      </p:sp>
    </p:spTree>
    <p:extLst>
      <p:ext uri="{BB962C8B-B14F-4D97-AF65-F5344CB8AC3E}">
        <p14:creationId xmlns:p14="http://schemas.microsoft.com/office/powerpoint/2010/main" val="4035394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Password Generation and Management	</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Another consideration is using non-password access control techniques (biometrics, smart-cards, etc.) appropriately. </a:t>
            </a:r>
          </a:p>
          <a:p>
            <a:r>
              <a:rPr lang="en-US" dirty="0" smtClean="0"/>
              <a:t>Biometrics can be effective but discretion is required in choosing which one to use, as they vary wildly in security/usability </a:t>
            </a:r>
          </a:p>
          <a:p>
            <a:r>
              <a:rPr lang="en-US" dirty="0" smtClean="0"/>
              <a:t>Likewise, other methods used often at workplaces and for mobile devices such as smart cards, PINs, and pattern unlocks have their pros and cons. </a:t>
            </a:r>
          </a:p>
          <a:p>
            <a:r>
              <a:rPr lang="en-US" dirty="0" smtClean="0"/>
              <a:t>Another important consideration is whether or not to use software like Dashlane to generate/manage passwords for you </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4343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72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Safely Using Social Media</a:t>
            </a:r>
            <a:endParaRPr lang="en-US" dirty="0"/>
          </a:p>
        </p:txBody>
      </p:sp>
      <p:sp>
        <p:nvSpPr>
          <p:cNvPr id="3" name="Content Placeholder 2"/>
          <p:cNvSpPr>
            <a:spLocks noGrp="1"/>
          </p:cNvSpPr>
          <p:nvPr>
            <p:ph idx="1"/>
          </p:nvPr>
        </p:nvSpPr>
        <p:spPr/>
        <p:txBody>
          <a:bodyPr/>
          <a:lstStyle/>
          <a:p>
            <a:r>
              <a:rPr lang="en-US" dirty="0" smtClean="0"/>
              <a:t>Social media poses a major threat to both information security for individuals and organizations alike </a:t>
            </a:r>
          </a:p>
          <a:p>
            <a:r>
              <a:rPr lang="en-US" dirty="0" smtClean="0"/>
              <a:t>Some of the threats of using social media include:</a:t>
            </a:r>
          </a:p>
          <a:p>
            <a:pPr lvl="1"/>
            <a:r>
              <a:rPr lang="en-US" dirty="0" smtClean="0"/>
              <a:t>Identity Theft (described later)</a:t>
            </a:r>
          </a:p>
          <a:p>
            <a:pPr lvl="1"/>
            <a:r>
              <a:rPr lang="en-US" dirty="0" smtClean="0"/>
              <a:t>Loss of employment/ Loss of opportunity to gain employment</a:t>
            </a:r>
          </a:p>
          <a:p>
            <a:pPr lvl="1"/>
            <a:r>
              <a:rPr lang="en-US" dirty="0" smtClean="0"/>
              <a:t>Defamation </a:t>
            </a:r>
          </a:p>
          <a:p>
            <a:pPr lvl="1"/>
            <a:r>
              <a:rPr lang="en-US" dirty="0" smtClean="0"/>
              <a:t>Cyberbullying/extortion </a:t>
            </a:r>
          </a:p>
          <a:p>
            <a:pPr lvl="1"/>
            <a:r>
              <a:rPr lang="en-US" dirty="0" smtClean="0"/>
              <a:t>Stalking </a:t>
            </a:r>
          </a:p>
          <a:p>
            <a:pPr lvl="1"/>
            <a:r>
              <a:rPr lang="en-US" dirty="0" smtClean="0"/>
              <a:t>Doxing </a:t>
            </a:r>
          </a:p>
          <a:p>
            <a:pPr lvl="1"/>
            <a:r>
              <a:rPr lang="en-US" dirty="0" smtClean="0"/>
              <a:t>Criminal charges pressed </a:t>
            </a:r>
            <a:endParaRPr lang="en-US" dirty="0"/>
          </a:p>
        </p:txBody>
      </p:sp>
    </p:spTree>
    <p:extLst>
      <p:ext uri="{BB962C8B-B14F-4D97-AF65-F5344CB8AC3E}">
        <p14:creationId xmlns:p14="http://schemas.microsoft.com/office/powerpoint/2010/main" val="84918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Safely Using Social Media	</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Again, everyone has probably heard the “dos and don’ts” of social media, but some are more important</a:t>
            </a:r>
          </a:p>
          <a:p>
            <a:r>
              <a:rPr lang="en-US" dirty="0" smtClean="0"/>
              <a:t>Posting information, particularly Personally Identifiable Information (PII), opens you up to unnecessary threats, so limit how much you post</a:t>
            </a:r>
          </a:p>
          <a:p>
            <a:r>
              <a:rPr lang="en-US" dirty="0" smtClean="0"/>
              <a:t>Another idea is to purposely falsify information</a:t>
            </a:r>
          </a:p>
          <a:p>
            <a:r>
              <a:rPr lang="en-US" dirty="0" smtClean="0"/>
              <a:t>Remember: anything you post can be used against you in the court of law, even if you are a victim </a:t>
            </a:r>
          </a:p>
          <a:p>
            <a:endParaRPr lang="en-US" dirty="0" smtClean="0"/>
          </a:p>
          <a:p>
            <a:pPr marL="0" indent="0">
              <a:buNone/>
            </a:pPr>
            <a:endParaRPr lang="en-US" dirty="0" smtClean="0"/>
          </a:p>
          <a:p>
            <a:endParaRPr lang="en-US" dirty="0" smtClean="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267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369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Safely Using Social Media	</a:t>
            </a:r>
            <a:endParaRPr lang="en-US" dirty="0"/>
          </a:p>
        </p:txBody>
      </p:sp>
      <p:sp>
        <p:nvSpPr>
          <p:cNvPr id="6" name="Content Placeholder 5"/>
          <p:cNvSpPr>
            <a:spLocks noGrp="1"/>
          </p:cNvSpPr>
          <p:nvPr>
            <p:ph idx="1"/>
          </p:nvPr>
        </p:nvSpPr>
        <p:spPr/>
        <p:txBody>
          <a:bodyPr/>
          <a:lstStyle/>
          <a:p>
            <a:r>
              <a:rPr lang="en-US" dirty="0" smtClean="0"/>
              <a:t>Probably the single most important step to safely use social media is to keep a high level of vigilance regardless of the social media platform and its context</a:t>
            </a:r>
          </a:p>
          <a:p>
            <a:r>
              <a:rPr lang="en-US" dirty="0" smtClean="0"/>
              <a:t>DO NOT assume what you post is private or anonymous </a:t>
            </a:r>
          </a:p>
          <a:p>
            <a:r>
              <a:rPr lang="en-US" dirty="0" smtClean="0"/>
              <a:t>Enable privacy settings for all the social media accounts you use (can be partially automated with 3</a:t>
            </a:r>
            <a:r>
              <a:rPr lang="en-US" baseline="30000" dirty="0" smtClean="0"/>
              <a:t>rd</a:t>
            </a:r>
            <a:r>
              <a:rPr lang="en-US" dirty="0" smtClean="0"/>
              <a:t> party software like AVG privacy fix) </a:t>
            </a:r>
          </a:p>
          <a:p>
            <a:r>
              <a:rPr lang="en-US" dirty="0" smtClean="0"/>
              <a:t>Social media platforms like Snapchat, Yik Yak, and Fade: Nothing Lasts Forever all claim to provide various degrees of anonymity, whether that is true is </a:t>
            </a:r>
            <a:r>
              <a:rPr lang="en-US" dirty="0" smtClean="0"/>
              <a:t>questionable </a:t>
            </a: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824638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Theft Protection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As outlined in the previous counter-surveillance presentation, information brokers can discover and share a lot of information about you just from what you put on the internet</a:t>
            </a:r>
          </a:p>
          <a:p>
            <a:r>
              <a:rPr lang="en-US" dirty="0" smtClean="0"/>
              <a:t>This makes it much easier for identity thieves to steal your identity </a:t>
            </a:r>
          </a:p>
          <a:p>
            <a:r>
              <a:rPr lang="en-US" dirty="0" smtClean="0"/>
              <a:t>There are two main ways to avoid this:</a:t>
            </a:r>
          </a:p>
          <a:p>
            <a:pPr lvl="1"/>
            <a:r>
              <a:rPr lang="en-US" dirty="0" smtClean="0"/>
              <a:t>Follow the steps outlined in the counter-surveillance presentation (namely unsubscribe from services that log your info)</a:t>
            </a:r>
          </a:p>
          <a:p>
            <a:pPr lvl="1"/>
            <a:r>
              <a:rPr lang="en-US" dirty="0" smtClean="0"/>
              <a:t>Subscribe for identity theft protection, or simply keep a solid track on your finances and other transactions </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40386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971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Your Private Networks </a:t>
            </a:r>
            <a:endParaRPr lang="en-US" dirty="0"/>
          </a:p>
        </p:txBody>
      </p:sp>
      <p:sp>
        <p:nvSpPr>
          <p:cNvPr id="3" name="Content Placeholder 2"/>
          <p:cNvSpPr>
            <a:spLocks noGrp="1"/>
          </p:cNvSpPr>
          <p:nvPr>
            <p:ph idx="1"/>
          </p:nvPr>
        </p:nvSpPr>
        <p:spPr/>
        <p:txBody>
          <a:bodyPr/>
          <a:lstStyle/>
          <a:p>
            <a:r>
              <a:rPr lang="en-US" dirty="0" smtClean="0"/>
              <a:t>It is worthwhile to reiterate private network security methods, even though many of them are common InfoSec knowledge.</a:t>
            </a:r>
          </a:p>
          <a:p>
            <a:r>
              <a:rPr lang="en-US" dirty="0" smtClean="0"/>
              <a:t>Steps to take include:</a:t>
            </a:r>
          </a:p>
          <a:p>
            <a:r>
              <a:rPr lang="en-US" dirty="0" smtClean="0"/>
              <a:t>Replace the default password with a strong password of your own</a:t>
            </a:r>
          </a:p>
          <a:p>
            <a:r>
              <a:rPr lang="en-US" dirty="0" smtClean="0"/>
              <a:t>Do not broadcast your SSID</a:t>
            </a:r>
          </a:p>
          <a:p>
            <a:r>
              <a:rPr lang="en-US" dirty="0" smtClean="0"/>
              <a:t>Ensure your network and all endpoint devices are encrypted via WPA2 if possible</a:t>
            </a:r>
          </a:p>
          <a:p>
            <a:r>
              <a:rPr lang="en-US" dirty="0" smtClean="0"/>
              <a:t>MAC filtering is also advisable for adding a further layer of security</a:t>
            </a:r>
          </a:p>
          <a:p>
            <a:endParaRPr lang="en-US" dirty="0"/>
          </a:p>
        </p:txBody>
      </p:sp>
    </p:spTree>
    <p:extLst>
      <p:ext uri="{BB962C8B-B14F-4D97-AF65-F5344CB8AC3E}">
        <p14:creationId xmlns:p14="http://schemas.microsoft.com/office/powerpoint/2010/main" val="803939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388</TotalTime>
  <Words>1202</Words>
  <Application>Microsoft Office PowerPoint</Application>
  <PresentationFormat>On-screen Show (4:3)</PresentationFormat>
  <Paragraphs>116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Thatch</vt:lpstr>
      <vt:lpstr>NSA Recommended Best Practices and the NSA’s Hackers</vt:lpstr>
      <vt:lpstr>Road Map</vt:lpstr>
      <vt:lpstr>Password Generation and Management</vt:lpstr>
      <vt:lpstr>Password Generation and Management </vt:lpstr>
      <vt:lpstr>Safely Using Social Media</vt:lpstr>
      <vt:lpstr>Safely Using Social Media </vt:lpstr>
      <vt:lpstr>Safely Using Social Media </vt:lpstr>
      <vt:lpstr>Identity Theft Protection</vt:lpstr>
      <vt:lpstr>Securing Your Private Networks </vt:lpstr>
      <vt:lpstr>Securing Your Private Network </vt:lpstr>
      <vt:lpstr>Operations Security</vt:lpstr>
      <vt:lpstr>Operations Security </vt:lpstr>
      <vt:lpstr>Operations Security in InfoSec Example </vt:lpstr>
      <vt:lpstr>The NSA’s Hackers: The TAO Unit </vt:lpstr>
      <vt:lpstr>The NSA’s Hackers: The TAO Unit </vt:lpstr>
      <vt:lpstr>The NSA’s Hackers: The TAO Unit</vt:lpstr>
      <vt:lpstr>The NSA’s Hackers: The TAO Unit </vt:lpstr>
      <vt:lpstr>TAO Video</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CollinD</dc:creator>
  <cp:lastModifiedBy>CollinD</cp:lastModifiedBy>
  <cp:revision>24</cp:revision>
  <dcterms:created xsi:type="dcterms:W3CDTF">2015-04-09T19:50:02Z</dcterms:created>
  <dcterms:modified xsi:type="dcterms:W3CDTF">2015-04-11T21:18:41Z</dcterms:modified>
</cp:coreProperties>
</file>