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8" r:id="rId11"/>
    <p:sldId id="270" r:id="rId12"/>
    <p:sldId id="269" r:id="rId13"/>
    <p:sldId id="271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E59FB6-56AA-4895-B772-93BCE165846B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9E13908-7A10-4086-959F-E3A038BAC4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Keyloggers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Collin Donaldson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BRIEF OVERVIEW of Python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</a:rPr>
              <a:t>Dynamic : (OOP,  Procedural, Scripting, etc. 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</a:rPr>
              <a:t>Strongly Typed: primitives operations must be between same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</a:rPr>
              <a:t>Duck typed: Methods and Properties determine valid semantics, not inheritance.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</a:rPr>
              <a:t>Automatic memory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</a:rPr>
              <a:t>Code is similar to Java and COBOL in syntax and MIPS Assembly in design philosophy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21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Code Examples: Declaring Variables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v = ('a', 'b', 'e') 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(x, y, z) = v                                      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print x 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print y 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print z 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     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Code examples: For Loop and if/ELSE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solidFill>
                  <a:srgbClr val="00B0F0"/>
                </a:solidFill>
              </a:rPr>
              <a:t>words = ['A', 'B', 'C', 'D', 'E']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for word in words: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    print </a:t>
            </a:r>
            <a:r>
              <a:rPr lang="en-US" sz="1800" dirty="0" smtClean="0">
                <a:solidFill>
                  <a:srgbClr val="00B0F0"/>
                </a:solidFill>
              </a:rPr>
              <a:t>word</a:t>
            </a:r>
          </a:p>
          <a:p>
            <a:endParaRPr lang="en-US" sz="1800" dirty="0">
              <a:solidFill>
                <a:srgbClr val="00B0F0"/>
              </a:solidFill>
            </a:endParaRPr>
          </a:p>
          <a:p>
            <a:r>
              <a:rPr lang="en-US" sz="1800" dirty="0" smtClean="0">
                <a:solidFill>
                  <a:srgbClr val="00B0F0"/>
                </a:solidFill>
              </a:rPr>
              <a:t>print</a:t>
            </a:r>
            <a:r>
              <a:rPr lang="en-US" sz="1800" dirty="0">
                <a:solidFill>
                  <a:srgbClr val="00B0F0"/>
                </a:solidFill>
              </a:rPr>
              <a:t> "password please\n"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/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password = </a:t>
            </a:r>
            <a:r>
              <a:rPr lang="en-US" sz="1800" dirty="0" err="1">
                <a:solidFill>
                  <a:srgbClr val="00B0F0"/>
                </a:solidFill>
              </a:rPr>
              <a:t>raw_input</a:t>
            </a:r>
            <a:r>
              <a:rPr lang="en-US" sz="1800" dirty="0">
                <a:solidFill>
                  <a:srgbClr val="00B0F0"/>
                </a:solidFill>
              </a:rPr>
              <a:t>("Enter your password: ")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/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if password == "name":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    print "Access Granted"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else:</a:t>
            </a:r>
            <a:br>
              <a:rPr lang="en-US" sz="1800" dirty="0">
                <a:solidFill>
                  <a:srgbClr val="00B0F0"/>
                </a:solidFill>
              </a:rPr>
            </a:br>
            <a:r>
              <a:rPr lang="en-US" sz="1800" dirty="0">
                <a:solidFill>
                  <a:srgbClr val="00B0F0"/>
                </a:solidFill>
              </a:rPr>
              <a:t>    print "Access Denied"</a:t>
            </a:r>
            <a:br>
              <a:rPr lang="en-US" sz="1800" dirty="0">
                <a:solidFill>
                  <a:srgbClr val="00B0F0"/>
                </a:solidFill>
              </a:rPr>
            </a:br>
            <a:endParaRPr lang="en-US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def</a:t>
            </a:r>
            <a:r>
              <a:rPr lang="en-US" dirty="0">
                <a:solidFill>
                  <a:srgbClr val="00B0F0"/>
                </a:solidFill>
              </a:rPr>
              <a:t> f():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"in f, before 1/0"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1/0                          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 # raises a </a:t>
            </a:r>
            <a:r>
              <a:rPr lang="en-US" dirty="0" err="1" smtClean="0">
                <a:solidFill>
                  <a:srgbClr val="00B0F0"/>
                </a:solidFill>
              </a:rPr>
              <a:t>ZeroDivisionError</a:t>
            </a:r>
            <a:r>
              <a:rPr lang="en-US" dirty="0" smtClean="0">
                <a:solidFill>
                  <a:srgbClr val="00B0F0"/>
                </a:solidFill>
              </a:rPr>
              <a:t>    exception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"in f, after 1/0"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 err="1">
                <a:solidFill>
                  <a:srgbClr val="00B0F0"/>
                </a:solidFill>
              </a:rPr>
              <a:t>def</a:t>
            </a:r>
            <a:r>
              <a:rPr lang="en-US" dirty="0">
                <a:solidFill>
                  <a:srgbClr val="00B0F0"/>
                </a:solidFill>
              </a:rPr>
              <a:t> g():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"in g, before f()"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f()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"in g, after f()"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 err="1">
                <a:solidFill>
                  <a:srgbClr val="00B0F0"/>
                </a:solidFill>
              </a:rPr>
              <a:t>def</a:t>
            </a:r>
            <a:r>
              <a:rPr lang="en-US" dirty="0">
                <a:solidFill>
                  <a:srgbClr val="00B0F0"/>
                </a:solidFill>
              </a:rPr>
              <a:t> h():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"in h, before g()"</a:t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B0F0"/>
                </a:solidFill>
              </a:rPr>
              <a:t>try: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g()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"in h, after g()"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except </a:t>
            </a:r>
            <a:r>
              <a:rPr lang="en-US" dirty="0" err="1">
                <a:solidFill>
                  <a:srgbClr val="00B0F0"/>
                </a:solidFill>
              </a:rPr>
              <a:t>ZeroDivisionError</a:t>
            </a:r>
            <a:r>
              <a:rPr lang="en-US" dirty="0">
                <a:solidFill>
                  <a:srgbClr val="00B0F0"/>
                </a:solidFill>
              </a:rPr>
              <a:t>: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    print "ZD exception caught"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print "function h ends"</a:t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CODE Example: Try/Catch and Exceptions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2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Go to </a:t>
            </a:r>
            <a:r>
              <a:rPr lang="en-US" sz="2400" dirty="0" smtClean="0">
                <a:solidFill>
                  <a:srgbClr val="C00000"/>
                </a:solidFill>
              </a:rPr>
              <a:t>python.org/</a:t>
            </a:r>
            <a:r>
              <a:rPr lang="en-US" sz="2400" dirty="0" err="1" smtClean="0">
                <a:solidFill>
                  <a:srgbClr val="C00000"/>
                </a:solidFill>
              </a:rPr>
              <a:t>getit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and download a python package compatible with your computer</a:t>
            </a:r>
          </a:p>
          <a:p>
            <a:r>
              <a:rPr lang="en-US" sz="2400" dirty="0" smtClean="0"/>
              <a:t>Also download the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pyhook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pywin32 </a:t>
            </a:r>
            <a:r>
              <a:rPr lang="en-US" sz="2400" dirty="0" smtClean="0"/>
              <a:t>modules from </a:t>
            </a:r>
            <a:r>
              <a:rPr lang="en-US" sz="2400" dirty="0" err="1" smtClean="0">
                <a:solidFill>
                  <a:srgbClr val="C00000"/>
                </a:solidFill>
              </a:rPr>
              <a:t>goo.gl.DdKLg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Now the default Python IDE, IDLE should be on your computer and ready to use.</a:t>
            </a:r>
          </a:p>
          <a:p>
            <a:r>
              <a:rPr lang="en-US" sz="2400" dirty="0" smtClean="0"/>
              <a:t>If you don’t want to use IDLE you can also download:</a:t>
            </a:r>
          </a:p>
          <a:p>
            <a:r>
              <a:rPr lang="en-US" sz="2400" dirty="0" smtClean="0"/>
              <a:t>The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JPython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/>
              <a:t>Extension for the Eclipse IDE</a:t>
            </a:r>
          </a:p>
          <a:p>
            <a:r>
              <a:rPr lang="en-US" sz="2400" dirty="0"/>
              <a:t>The 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Python or IronPython </a:t>
            </a:r>
            <a:r>
              <a:rPr lang="en-US" sz="2400" dirty="0"/>
              <a:t>extension for Visual Studio.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4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4114800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en-US" sz="2200" dirty="0" smtClean="0"/>
              <a:t>Code the keylogger  in IDLE (follow my instructions)</a:t>
            </a:r>
          </a:p>
          <a:p>
            <a:pPr>
              <a:buAutoNum type="arabicPeriod"/>
            </a:pPr>
            <a:r>
              <a:rPr lang="en-US" sz="2200" dirty="0" smtClean="0"/>
              <a:t>Save it as a .</a:t>
            </a:r>
            <a:r>
              <a:rPr lang="en-US" sz="2200" dirty="0" err="1" smtClean="0"/>
              <a:t>pyw</a:t>
            </a:r>
            <a:r>
              <a:rPr lang="en-US" sz="2200" dirty="0" smtClean="0"/>
              <a:t> file</a:t>
            </a:r>
          </a:p>
          <a:p>
            <a:pPr>
              <a:buAutoNum type="arabicPeriod"/>
            </a:pPr>
            <a:r>
              <a:rPr lang="en-US" sz="2200" dirty="0" smtClean="0"/>
              <a:t>Start notepad and code the launch file (follow my instructions).</a:t>
            </a:r>
          </a:p>
          <a:p>
            <a:pPr>
              <a:buAutoNum type="arabicPeriod"/>
            </a:pPr>
            <a:r>
              <a:rPr lang="en-US" sz="2200" dirty="0" smtClean="0"/>
              <a:t>Save it as a .batch file.</a:t>
            </a:r>
          </a:p>
          <a:p>
            <a:pPr>
              <a:buAutoNum type="arabicPeriod"/>
            </a:pPr>
            <a:r>
              <a:rPr lang="en-US" sz="2200" dirty="0" smtClean="0"/>
              <a:t>Go to your Internet Explorer Shortcut and change it to run using the your launch file (change target to your batch file after right clicking)</a:t>
            </a:r>
          </a:p>
          <a:p>
            <a:pPr>
              <a:buAutoNum type="arabicPeriod"/>
            </a:pPr>
            <a:r>
              <a:rPr lang="en-US" sz="2200" dirty="0" smtClean="0"/>
              <a:t>Run IE  and type something into your homepage .</a:t>
            </a:r>
          </a:p>
          <a:p>
            <a:pPr>
              <a:buAutoNum type="arabicPeriod"/>
            </a:pPr>
            <a:r>
              <a:rPr lang="en-US" sz="2200" dirty="0" smtClean="0"/>
              <a:t>Check you IE’s log file   (C</a:t>
            </a:r>
            <a:r>
              <a:rPr lang="en-US" sz="2200" dirty="0"/>
              <a:t>:\Users\(Your Name)\</a:t>
            </a:r>
            <a:r>
              <a:rPr lang="en-US" sz="2200" dirty="0" err="1"/>
              <a:t>AppData</a:t>
            </a:r>
            <a:r>
              <a:rPr lang="en-US" sz="2200" dirty="0"/>
              <a:t>\Local\Microsoft\Windows\Temporary Internet</a:t>
            </a:r>
            <a:br>
              <a:rPr lang="en-US" sz="2200" dirty="0"/>
            </a:br>
            <a:r>
              <a:rPr lang="en-US" sz="2200" dirty="0" smtClean="0"/>
              <a:t>Files\Content.IE5) </a:t>
            </a:r>
          </a:p>
          <a:p>
            <a:pPr>
              <a:buAutoNum type="arabicPeriod"/>
            </a:pPr>
            <a:r>
              <a:rPr lang="en-US" sz="2200" dirty="0" smtClean="0"/>
              <a:t>Shutdown your python files with task manager </a:t>
            </a:r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FIN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DISCLAIMER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Hacking is only legal under the following  circumstances:</a:t>
            </a:r>
          </a:p>
          <a:p>
            <a:pPr>
              <a:buAutoNum type="arabicPeriod"/>
            </a:pPr>
            <a:r>
              <a:rPr lang="en-US" dirty="0">
                <a:solidFill>
                  <a:srgbClr val="7030A0"/>
                </a:solidFill>
              </a:rPr>
              <a:t>You hack (penetration test) a device/network you own.</a:t>
            </a:r>
          </a:p>
          <a:p>
            <a:pPr>
              <a:buAutoNum type="arabicPeriod"/>
            </a:pPr>
            <a:r>
              <a:rPr lang="en-US" dirty="0">
                <a:solidFill>
                  <a:srgbClr val="7030A0"/>
                </a:solidFill>
              </a:rPr>
              <a:t>You gain explicit, documented permission from an individual, assumedly a friend.</a:t>
            </a:r>
          </a:p>
          <a:p>
            <a:pPr>
              <a:buAutoNum type="arabicPeriod"/>
            </a:pPr>
            <a:r>
              <a:rPr lang="en-US" dirty="0">
                <a:solidFill>
                  <a:srgbClr val="7030A0"/>
                </a:solidFill>
              </a:rPr>
              <a:t>You acquire an Ethical Hacker Certification and hack for a public or private sector organization with explicit permission to do so.  This is the safest of the three methods.</a:t>
            </a:r>
          </a:p>
          <a:p>
            <a:r>
              <a:rPr lang="en-US" dirty="0">
                <a:solidFill>
                  <a:srgbClr val="7030A0"/>
                </a:solidFill>
              </a:rPr>
              <a:t> Hacking is illegal in all other circumstances. Hackers can be charged with fines, misdemeanors, and/or felonies depending on severity and accounts of hacks. For these reasons I will not be demonstrating any live hacking attempts in the wild.</a:t>
            </a:r>
          </a:p>
          <a:p>
            <a:r>
              <a:rPr lang="en-US" dirty="0">
                <a:solidFill>
                  <a:srgbClr val="7030A0"/>
                </a:solidFill>
              </a:rPr>
              <a:t>For more information</a:t>
            </a:r>
          </a:p>
          <a:p>
            <a:r>
              <a:rPr lang="en-US" dirty="0">
                <a:solidFill>
                  <a:srgbClr val="7030A0"/>
                </a:solidFill>
              </a:rPr>
              <a:t>http://definitions.uslegal.com/c/computer-hacking/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2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520940" cy="3579849"/>
          </a:xfrm>
        </p:spPr>
        <p:txBody>
          <a:bodyPr/>
          <a:lstStyle/>
          <a:p>
            <a:r>
              <a:rPr lang="en-US" sz="2800" dirty="0" smtClean="0"/>
              <a:t>Keystroke Logging </a:t>
            </a:r>
            <a:r>
              <a:rPr lang="en-US" sz="2800" dirty="0"/>
              <a:t>(Key-logging</a:t>
            </a:r>
            <a:r>
              <a:rPr lang="en-US" sz="2800" dirty="0" smtClean="0"/>
              <a:t>):  is </a:t>
            </a:r>
            <a:r>
              <a:rPr lang="en-US" sz="2800" dirty="0"/>
              <a:t>the action of recording (or logging) the keys struck on a keyboard, typically in a covert manner so that the person using the keyboard is unaware that their actions are being </a:t>
            </a:r>
            <a:r>
              <a:rPr lang="en-US" sz="2800" dirty="0" smtClean="0"/>
              <a:t>monitored.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0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Legitimate: Keyloggers are frequently used by search engines, some software packages, and network security. They are also sometimes used in research, particularly acoustics and human-computer interaction.</a:t>
            </a:r>
          </a:p>
          <a:p>
            <a:r>
              <a:rPr lang="en-US" sz="2400" dirty="0" smtClean="0"/>
              <a:t>Semi-legitimate: Monitoring the computer habits of people in your family or people you live with i.e. Parental Control.</a:t>
            </a:r>
          </a:p>
          <a:p>
            <a:r>
              <a:rPr lang="en-US" sz="2400" dirty="0" smtClean="0"/>
              <a:t>Malicious: Stealing passwords and PII via internet based methods such as honeypots.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8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vs. Software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All computer viruses are dependent on both hardware and software. Viruses are normally contained in your hard drive, which is why sandboxing works. </a:t>
            </a:r>
          </a:p>
          <a:p>
            <a:r>
              <a:rPr lang="en-US" sz="2400" dirty="0" smtClean="0"/>
              <a:t>Keyloggers are a particularly good example of this by nature. They measure the mechanical input of hardware via keystrokes, yet at the same time process it via queries (software).</a:t>
            </a:r>
          </a:p>
          <a:p>
            <a:r>
              <a:rPr lang="en-US" sz="2400" dirty="0" smtClean="0"/>
              <a:t>Therefore we will divide the approaches toward keyloggers between hardware and software.</a:t>
            </a:r>
          </a:p>
        </p:txBody>
      </p:sp>
    </p:spTree>
    <p:extLst>
      <p:ext uri="{BB962C8B-B14F-4D97-AF65-F5344CB8AC3E}">
        <p14:creationId xmlns:p14="http://schemas.microsoft.com/office/powerpoint/2010/main" val="328489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Hardware-focused Keyloggers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520940" cy="357984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BIOS-level firmware (Supply Chain Attack at the factory level)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Circuit-based (USB)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Wireless keyboard sniffers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Keyboard Overlays (ATMs)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Acoustic Cryptanalysis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Electromagnetic Emission Capturing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Optic Surveillance (Hidden camera)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Fingerprinting plus Brute-Force Attack</a:t>
            </a:r>
          </a:p>
        </p:txBody>
      </p:sp>
    </p:spTree>
    <p:extLst>
      <p:ext uri="{BB962C8B-B14F-4D97-AF65-F5344CB8AC3E}">
        <p14:creationId xmlns:p14="http://schemas.microsoft.com/office/powerpoint/2010/main" val="1867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Software-focused Keyloggers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API based: </a:t>
            </a:r>
            <a:r>
              <a:rPr lang="en-US" sz="2000" dirty="0"/>
              <a:t>Intercept (Hook) and change keyboard API </a:t>
            </a:r>
            <a:r>
              <a:rPr lang="en-US" sz="2000" dirty="0" smtClean="0"/>
              <a:t>commands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Hyper-visor </a:t>
            </a:r>
            <a:r>
              <a:rPr lang="en-US" sz="2000" dirty="0" smtClean="0">
                <a:solidFill>
                  <a:srgbClr val="0070C0"/>
                </a:solidFill>
              </a:rPr>
              <a:t>based: </a:t>
            </a:r>
            <a:r>
              <a:rPr lang="en-US" sz="2000" dirty="0" smtClean="0"/>
              <a:t>Virtual machine running under the OS undetected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Kernel </a:t>
            </a:r>
            <a:r>
              <a:rPr lang="en-US" sz="2000" dirty="0" smtClean="0">
                <a:solidFill>
                  <a:srgbClr val="0070C0"/>
                </a:solidFill>
              </a:rPr>
              <a:t>based:</a:t>
            </a:r>
            <a:r>
              <a:rPr lang="en-US" sz="2000" dirty="0" smtClean="0"/>
              <a:t> Rootkits that subvert the OS kernel, often pretending to be device drivers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Form grabbing: </a:t>
            </a:r>
            <a:r>
              <a:rPr lang="en-US" sz="2000" dirty="0" smtClean="0"/>
              <a:t>Log web-forms submissions via web browsers event functions and event listeners.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Memory Injection: </a:t>
            </a:r>
            <a:r>
              <a:rPr lang="en-US" sz="2000" dirty="0" smtClean="0"/>
              <a:t>Alter memory tables associated with system functions and logs the input.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Packet Analysis: </a:t>
            </a:r>
            <a:r>
              <a:rPr lang="en-US" sz="2000" dirty="0" smtClean="0"/>
              <a:t>Captures network traffic (data packets) looking for unencrypted passwords.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50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Anti-keyloggers and AV Software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Network Monitors(reverse firewalls)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Automatic Form Filler Programs (anti-Form Grabbing)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One Time Passwords (OTPs)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Security Tokens (smartcards)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Live CD boot (for OS level keyloggers)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Non-traditional input devices (i.e. speech recognition software)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73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Workshop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As a Computer Science professional, it is integral to continue learning new languages and technical skills outside of the classroom.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This is why today we will write a simple  API-based keylogger program, but not in Java, or COBOL, or Assembly.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Due to it’s popularity, simplicity of syntax, and power, we will use Python, a dynamic programming language for today’s workshop.</a:t>
            </a:r>
          </a:p>
          <a:p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155</TotalTime>
  <Words>788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Angles</vt:lpstr>
      <vt:lpstr>Keyloggers</vt:lpstr>
      <vt:lpstr>DISCLAIMER</vt:lpstr>
      <vt:lpstr>Definition</vt:lpstr>
      <vt:lpstr>Uses</vt:lpstr>
      <vt:lpstr>Hardware vs. Software </vt:lpstr>
      <vt:lpstr>Hardware-focused Keyloggers</vt:lpstr>
      <vt:lpstr>Software-focused Keyloggers</vt:lpstr>
      <vt:lpstr>Countermeasures</vt:lpstr>
      <vt:lpstr>Workshop</vt:lpstr>
      <vt:lpstr>BRIEF OVERVIEW of Python</vt:lpstr>
      <vt:lpstr>Code Examples: Declaring Variables</vt:lpstr>
      <vt:lpstr>Code examples: For Loop and if/ELSE</vt:lpstr>
      <vt:lpstr>CODE Example: Try/Catch and Exceptions</vt:lpstr>
      <vt:lpstr>Downloads</vt:lpstr>
      <vt:lpstr>Steps</vt:lpstr>
      <vt:lpstr>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Keyloggers</dc:title>
  <dc:creator>Collin</dc:creator>
  <cp:lastModifiedBy>Collin</cp:lastModifiedBy>
  <cp:revision>19</cp:revision>
  <dcterms:created xsi:type="dcterms:W3CDTF">2013-10-23T05:49:19Z</dcterms:created>
  <dcterms:modified xsi:type="dcterms:W3CDTF">2013-11-06T01:21:27Z</dcterms:modified>
</cp:coreProperties>
</file>