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7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9C98DA-6D8F-4E88-BB9A-C5FEDA707F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7632D-4A89-4CB9-AFAF-1B5E994477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E3FB8-312B-48F8-9B60-5A02B939E0B8}" type="datetimeFigureOut">
              <a:rPr lang="en-US" smtClean="0"/>
              <a:t>2018-11-07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47E9D-C1F6-4398-8D6B-FC6A881C06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3821A-79A7-4560-B7A6-2483FD4D9E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39CF6-E964-4C0C-8D1C-94ABB5710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92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50000"/>
                    </a14:imgEffect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2018-11-07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50F9-214B-429C-AE69-4683CA399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 Disk Encryption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1AFCB-44FF-4E15-B5D2-70037F78F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9541" y="4385732"/>
            <a:ext cx="3190584" cy="140546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What it 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How it works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Attacks against 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Recent issues</a:t>
            </a:r>
          </a:p>
        </p:txBody>
      </p:sp>
    </p:spTree>
    <p:extLst>
      <p:ext uri="{BB962C8B-B14F-4D97-AF65-F5344CB8AC3E}">
        <p14:creationId xmlns:p14="http://schemas.microsoft.com/office/powerpoint/2010/main" val="322304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EBBD8-06A2-4CC8-BFA1-F1623728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FDE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D4DA8-55F4-40B8-A05F-E14622F9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Malware:</a:t>
            </a:r>
          </a:p>
          <a:p>
            <a:pPr lvl="1"/>
            <a:r>
              <a:rPr lang="en-US" dirty="0"/>
              <a:t>FDE doesn’t stop malware from searching/exfiltrating files</a:t>
            </a:r>
          </a:p>
          <a:p>
            <a:pPr lvl="1"/>
            <a:r>
              <a:rPr lang="en-US" dirty="0"/>
              <a:t>If removable drive, find </a:t>
            </a:r>
            <a:r>
              <a:rPr lang="en-US" dirty="0" err="1"/>
              <a:t>keyfile</a:t>
            </a:r>
            <a:r>
              <a:rPr lang="en-US" dirty="0"/>
              <a:t> or </a:t>
            </a:r>
            <a:r>
              <a:rPr lang="en-US" dirty="0" err="1"/>
              <a:t>keylog</a:t>
            </a:r>
            <a:r>
              <a:rPr lang="en-US" dirty="0"/>
              <a:t> password</a:t>
            </a:r>
          </a:p>
          <a:p>
            <a:r>
              <a:rPr lang="en-US" dirty="0"/>
              <a:t>Evil Maid attack: Compromise an unattended device</a:t>
            </a:r>
          </a:p>
          <a:p>
            <a:pPr lvl="1"/>
            <a:r>
              <a:rPr lang="en-US" dirty="0"/>
              <a:t>Add hardware keylogger, PCI/Thunderbolt memory scraper (via DMA)</a:t>
            </a:r>
          </a:p>
          <a:p>
            <a:pPr lvl="1"/>
            <a:r>
              <a:rPr lang="en-US" dirty="0"/>
              <a:t>Modify bootloader to capture credentials</a:t>
            </a:r>
          </a:p>
          <a:p>
            <a:pPr lvl="1"/>
            <a:r>
              <a:rPr lang="en-US" dirty="0"/>
              <a:t>Counter: Tamper evident enclosure, don’t leave it unattended</a:t>
            </a:r>
          </a:p>
          <a:p>
            <a:r>
              <a:rPr lang="en-US" dirty="0"/>
              <a:t>Compel or threaten to unlock</a:t>
            </a:r>
          </a:p>
        </p:txBody>
      </p:sp>
    </p:spTree>
    <p:extLst>
      <p:ext uri="{BB962C8B-B14F-4D97-AF65-F5344CB8AC3E}">
        <p14:creationId xmlns:p14="http://schemas.microsoft.com/office/powerpoint/2010/main" val="253750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BD38-D3BB-402B-A216-EFF23C72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7518-0BC4-4AC5-A123-67EE371D7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FA8A7-2D56-46E9-915E-0206C952A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0"/>
            <a:ext cx="11237843" cy="68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5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0DDA-6BB7-4680-B2CD-EA972E3E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Self-Encrypting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0068-7E32-4FA7-ADF8-141E4B8C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enterprise storage for years, just recently coming to consumers in SSDs</a:t>
            </a:r>
          </a:p>
          <a:p>
            <a:r>
              <a:rPr lang="en-US" dirty="0"/>
              <a:t>All encryption/decryption is done on the drive</a:t>
            </a:r>
          </a:p>
          <a:p>
            <a:r>
              <a:rPr lang="en-US" dirty="0"/>
              <a:t>Ideally the key is not stored in the drive’s firmware, but supplied by the OS on startup</a:t>
            </a:r>
          </a:p>
          <a:p>
            <a:r>
              <a:rPr lang="en-US" dirty="0"/>
              <a:t>Protector management still handled by the OS</a:t>
            </a:r>
          </a:p>
          <a:p>
            <a:r>
              <a:rPr lang="en-US" dirty="0"/>
              <a:t>Securely wipe the drive by just throwing away the key</a:t>
            </a:r>
          </a:p>
        </p:txBody>
      </p:sp>
    </p:spTree>
    <p:extLst>
      <p:ext uri="{BB962C8B-B14F-4D97-AF65-F5344CB8AC3E}">
        <p14:creationId xmlns:p14="http://schemas.microsoft.com/office/powerpoint/2010/main" val="24033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1981-CD77-4FD3-BBBE-44E2CAD5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Flaws in Self-Encrypting drives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A766C-1D97-4447-A9A3-82A034EB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Researchers at </a:t>
            </a:r>
            <a:r>
              <a:rPr lang="en-US" dirty="0" err="1"/>
              <a:t>Radbound</a:t>
            </a:r>
            <a:r>
              <a:rPr lang="en-US" dirty="0"/>
              <a:t> University in the Netherlands found severe flaws in several Samsung, Seagate, and Crucial SSDs</a:t>
            </a:r>
          </a:p>
          <a:p>
            <a:r>
              <a:rPr lang="en-US" dirty="0"/>
              <a:t>Require hardware access to the SATA connection, or JTAG headers on the drive</a:t>
            </a:r>
          </a:p>
          <a:p>
            <a:r>
              <a:rPr lang="en-US" dirty="0"/>
              <a:t>Unintentional or undocumented behavior when specific commands are sent</a:t>
            </a:r>
          </a:p>
          <a:p>
            <a:r>
              <a:rPr lang="en-US" dirty="0"/>
              <a:t>Cryptographic weakness in the encryption key (No cryptographic connection between unlock password and encryption key)</a:t>
            </a:r>
          </a:p>
          <a:p>
            <a:r>
              <a:rPr lang="en-US" dirty="0"/>
              <a:t>Get code execution on the drive itself, expose the key or unlock the drive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4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6BFA-37FD-43A8-861B-2F57B60A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972C-9800-4833-82F7-536DC532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C9273-6817-4BD8-9A52-3F804155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21" y="-17450"/>
            <a:ext cx="8837957" cy="687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2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4830-FBF4-445E-88E1-12446E941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B8D4-C67C-465E-811E-E972E2E4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Encryption of an entire partition or drive</a:t>
            </a:r>
          </a:p>
          <a:p>
            <a:r>
              <a:rPr lang="en-US" dirty="0"/>
              <a:t>Encryption at the block level, rather than file</a:t>
            </a:r>
          </a:p>
          <a:p>
            <a:r>
              <a:rPr lang="en-US" dirty="0"/>
              <a:t>Usually filesystem agnostic</a:t>
            </a:r>
          </a:p>
          <a:p>
            <a:r>
              <a:rPr lang="en-US" dirty="0"/>
              <a:t>Happens on the drive or by the operating system</a:t>
            </a:r>
          </a:p>
          <a:p>
            <a:r>
              <a:rPr lang="en-US" dirty="0"/>
              <a:t>“On-the-fly”</a:t>
            </a:r>
          </a:p>
          <a:p>
            <a:r>
              <a:rPr lang="en-US" dirty="0"/>
              <a:t>Often required by security frameworks and regulations (HIPPA)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0900-21A6-45C7-87BF-A0AC6125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isn’t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331A5-67A4-44E4-AF90-592C59DA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 against malware</a:t>
            </a:r>
          </a:p>
          <a:p>
            <a:r>
              <a:rPr lang="en-US" dirty="0"/>
              <a:t>Only protects the drive while the computer is powered off</a:t>
            </a:r>
          </a:p>
          <a:p>
            <a:r>
              <a:rPr lang="en-US" dirty="0"/>
              <a:t>Meant to be transparent to the user, doesn’t protect files from malicious 	software, accidental deletion,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5F26-7029-4D18-8E71-1BB7C345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 (Basics)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5C1D-DBE5-4C4A-9DB6-DEB1617B3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Partitions encrypted by block</a:t>
            </a:r>
          </a:p>
          <a:p>
            <a:r>
              <a:rPr lang="en-US" dirty="0"/>
              <a:t>Encryption info stored in header</a:t>
            </a:r>
          </a:p>
          <a:p>
            <a:r>
              <a:rPr lang="en-US" dirty="0"/>
              <a:t>Single encryption key encrypted with different “protectors”</a:t>
            </a:r>
          </a:p>
          <a:p>
            <a:pPr lvl="1"/>
            <a:r>
              <a:rPr lang="en-US" dirty="0"/>
              <a:t>Unlock encryption key with one of several protectors</a:t>
            </a:r>
          </a:p>
          <a:p>
            <a:pPr lvl="1"/>
            <a:r>
              <a:rPr lang="en-US" dirty="0"/>
              <a:t>Require multiple protectors to unlock encryption key</a:t>
            </a:r>
          </a:p>
        </p:txBody>
      </p:sp>
    </p:spTree>
    <p:extLst>
      <p:ext uri="{BB962C8B-B14F-4D97-AF65-F5344CB8AC3E}">
        <p14:creationId xmlns:p14="http://schemas.microsoft.com/office/powerpoint/2010/main" val="6228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CDBE-3DB8-45C6-B889-56711A85D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Protector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ED56-F3A5-48E8-8460-FE61E831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4"/>
          </a:xfrm>
        </p:spPr>
        <p:txBody>
          <a:bodyPr>
            <a:normAutofit/>
          </a:bodyPr>
          <a:lstStyle/>
          <a:p>
            <a:r>
              <a:rPr lang="en-US" dirty="0"/>
              <a:t>User-entered password</a:t>
            </a:r>
          </a:p>
          <a:p>
            <a:r>
              <a:rPr lang="en-US" dirty="0"/>
              <a:t>Key file stored on disk/USB drive</a:t>
            </a:r>
          </a:p>
          <a:p>
            <a:r>
              <a:rPr lang="en-US" dirty="0"/>
              <a:t>Smart card</a:t>
            </a:r>
          </a:p>
          <a:p>
            <a:r>
              <a:rPr lang="en-US" dirty="0"/>
              <a:t>Trusted Platform Module (TPM)</a:t>
            </a:r>
          </a:p>
          <a:p>
            <a:r>
              <a:rPr lang="en-US" dirty="0"/>
              <a:t>User-entered password</a:t>
            </a:r>
          </a:p>
          <a:p>
            <a:r>
              <a:rPr lang="en-US" dirty="0"/>
              <a:t>Special case for boot drives:</a:t>
            </a:r>
          </a:p>
          <a:p>
            <a:pPr lvl="1"/>
            <a:r>
              <a:rPr lang="en-US" dirty="0"/>
              <a:t>Need a pre-boot environment to handle key entry and initial decryption</a:t>
            </a:r>
          </a:p>
          <a:p>
            <a:pPr lvl="1"/>
            <a:r>
              <a:rPr lang="en-US" dirty="0"/>
              <a:t>Greater dependency on operating system compatibility</a:t>
            </a:r>
          </a:p>
        </p:txBody>
      </p:sp>
    </p:spTree>
    <p:extLst>
      <p:ext uri="{BB962C8B-B14F-4D97-AF65-F5344CB8AC3E}">
        <p14:creationId xmlns:p14="http://schemas.microsoft.com/office/powerpoint/2010/main" val="83036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DDC0-FE71-4C4F-A354-D2936B6D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Disk Encryption Software: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1326-5A27-4E85-B5CA-CDEDBAE9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344997"/>
          </a:xfrm>
        </p:spPr>
        <p:txBody>
          <a:bodyPr/>
          <a:lstStyle/>
          <a:p>
            <a:r>
              <a:rPr lang="en-US" dirty="0"/>
              <a:t>BitLocker</a:t>
            </a:r>
          </a:p>
          <a:p>
            <a:pPr lvl="1"/>
            <a:r>
              <a:rPr lang="en-US" dirty="0"/>
              <a:t>Built-in on Windows 7 Ultimate, and  all versions of Windows 8 and 10</a:t>
            </a:r>
          </a:p>
          <a:p>
            <a:pPr lvl="1"/>
            <a:r>
              <a:rPr lang="en-US" dirty="0"/>
              <a:t>Good TPM support</a:t>
            </a:r>
          </a:p>
          <a:p>
            <a:pPr lvl="1"/>
            <a:r>
              <a:rPr lang="en-US" dirty="0"/>
              <a:t>Unlock with any combination of TPM, numeric PIN, full password, USB drive</a:t>
            </a:r>
          </a:p>
          <a:p>
            <a:pPr lvl="1"/>
            <a:r>
              <a:rPr lang="en-US" dirty="0"/>
              <a:t>Easy deployment for both home users and organizations</a:t>
            </a:r>
          </a:p>
          <a:p>
            <a:pPr lvl="1"/>
            <a:r>
              <a:rPr lang="en-US" dirty="0"/>
              <a:t>Easy to use on USB drives (works on any windows PC without additional software)</a:t>
            </a:r>
          </a:p>
          <a:p>
            <a:pPr lvl="1"/>
            <a:r>
              <a:rPr lang="en-US" dirty="0"/>
              <a:t>Utilizes self-encrypting disks if possible.</a:t>
            </a:r>
          </a:p>
          <a:p>
            <a:pPr lvl="2"/>
            <a:r>
              <a:rPr lang="en-US" dirty="0"/>
              <a:t>(more on that later)</a:t>
            </a:r>
          </a:p>
          <a:p>
            <a:pPr lvl="1"/>
            <a:r>
              <a:rPr lang="en-US" dirty="0"/>
              <a:t>Some security caveats…</a:t>
            </a:r>
          </a:p>
          <a:p>
            <a:pPr lvl="2"/>
            <a:r>
              <a:rPr lang="en-US" dirty="0"/>
              <a:t>Assume Microsoft has master unlock key</a:t>
            </a:r>
          </a:p>
        </p:txBody>
      </p:sp>
    </p:spTree>
    <p:extLst>
      <p:ext uri="{BB962C8B-B14F-4D97-AF65-F5344CB8AC3E}">
        <p14:creationId xmlns:p14="http://schemas.microsoft.com/office/powerpoint/2010/main" val="173634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DDC0-FE71-4C4F-A354-D2936B6D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Disk Encryption Software: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D1326-5A27-4E85-B5CA-CDEDBAE99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6"/>
            <a:ext cx="10131425" cy="4344997"/>
          </a:xfrm>
        </p:spPr>
        <p:txBody>
          <a:bodyPr/>
          <a:lstStyle/>
          <a:p>
            <a:r>
              <a:rPr lang="en-US" dirty="0"/>
              <a:t>VeraCrypt (also available for Mac and Linux)</a:t>
            </a:r>
          </a:p>
          <a:p>
            <a:pPr lvl="1"/>
            <a:r>
              <a:rPr lang="en-US" dirty="0"/>
              <a:t>Fork of </a:t>
            </a:r>
            <a:r>
              <a:rPr lang="en-US" dirty="0" err="1"/>
              <a:t>TrueCrypt</a:t>
            </a:r>
            <a:r>
              <a:rPr lang="en-US" dirty="0"/>
              <a:t>, discontinued in 2014</a:t>
            </a:r>
          </a:p>
          <a:p>
            <a:pPr lvl="1"/>
            <a:r>
              <a:rPr lang="en-US" dirty="0"/>
              <a:t>Open source, thoroughly audited and verified</a:t>
            </a:r>
          </a:p>
          <a:p>
            <a:pPr lvl="1"/>
            <a:r>
              <a:rPr lang="en-US" dirty="0"/>
              <a:t>Unlock with password, key file (USB drive), TPM</a:t>
            </a:r>
          </a:p>
          <a:p>
            <a:pPr lvl="1"/>
            <a:r>
              <a:rPr lang="en-US" dirty="0"/>
              <a:t>Support for hidden partitions, plausible deniability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8777-1B97-41ED-8DEF-54C4ABE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Disk Encryption Software: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D549-285C-4272-AE21-170C05393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616542"/>
          </a:xfrm>
        </p:spPr>
        <p:txBody>
          <a:bodyPr>
            <a:normAutofit/>
          </a:bodyPr>
          <a:lstStyle/>
          <a:p>
            <a:r>
              <a:rPr lang="en-US" dirty="0" err="1"/>
              <a:t>dm</a:t>
            </a:r>
            <a:r>
              <a:rPr lang="en-US" dirty="0"/>
              <a:t>-crypt</a:t>
            </a:r>
          </a:p>
          <a:p>
            <a:pPr lvl="1"/>
            <a:r>
              <a:rPr lang="en-US" dirty="0"/>
              <a:t>Bare-bones disk encryption</a:t>
            </a:r>
          </a:p>
          <a:p>
            <a:pPr lvl="1"/>
            <a:r>
              <a:rPr lang="en-US" dirty="0"/>
              <a:t>Only uses a single key, can’t be changed</a:t>
            </a:r>
          </a:p>
          <a:p>
            <a:pPr lvl="1"/>
            <a:r>
              <a:rPr lang="en-US" dirty="0"/>
              <a:t>Plausible deniability, though harder to use than </a:t>
            </a:r>
            <a:r>
              <a:rPr lang="en-US" dirty="0" err="1"/>
              <a:t>Veracrypt</a:t>
            </a:r>
            <a:endParaRPr lang="en-US" dirty="0"/>
          </a:p>
          <a:p>
            <a:pPr lvl="1"/>
            <a:r>
              <a:rPr lang="en-US" dirty="0"/>
              <a:t>Mounts an encrypted partition to a device path to mount as a filesystem</a:t>
            </a:r>
          </a:p>
          <a:p>
            <a:pPr lvl="2"/>
            <a:r>
              <a:rPr lang="en-US" dirty="0"/>
              <a:t>/dev/sda2 &lt;=&gt; </a:t>
            </a:r>
            <a:r>
              <a:rPr lang="en-US" dirty="0" err="1"/>
              <a:t>dm</a:t>
            </a:r>
            <a:r>
              <a:rPr lang="en-US" dirty="0"/>
              <a:t>-crypt &lt;=&gt; /dev/dm0</a:t>
            </a:r>
          </a:p>
          <a:p>
            <a:r>
              <a:rPr lang="en-US" dirty="0"/>
              <a:t>LUKS (Linux Unified Key Setup)</a:t>
            </a:r>
          </a:p>
          <a:p>
            <a:pPr lvl="1"/>
            <a:r>
              <a:rPr lang="en-US" dirty="0"/>
              <a:t>System to manage protectors for dm-crypt</a:t>
            </a:r>
          </a:p>
          <a:p>
            <a:pPr lvl="1"/>
            <a:r>
              <a:rPr lang="en-US" dirty="0"/>
              <a:t>Help set up boot-time key entry</a:t>
            </a:r>
          </a:p>
          <a:p>
            <a:pPr lvl="1"/>
            <a:r>
              <a:rPr lang="en-US" dirty="0"/>
              <a:t>Allows adding and changing protectors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4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667-3C8D-431B-9219-A50C2F76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Disk Encryption: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972C3-4F7E-4928-B470-C3FFF3196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FileVault</a:t>
            </a:r>
            <a:r>
              <a:rPr lang="en-US" dirty="0"/>
              <a:t> on </a:t>
            </a:r>
            <a:r>
              <a:rPr lang="en-US" dirty="0" err="1"/>
              <a:t>OSx</a:t>
            </a:r>
            <a:endParaRPr lang="en-US" dirty="0"/>
          </a:p>
          <a:p>
            <a:pPr lvl="1"/>
            <a:r>
              <a:rPr lang="en-US" dirty="0"/>
              <a:t>Built-in on </a:t>
            </a:r>
            <a:r>
              <a:rPr lang="en-US" dirty="0" err="1"/>
              <a:t>Osx</a:t>
            </a:r>
            <a:r>
              <a:rPr lang="en-US" dirty="0"/>
              <a:t> since 10.3</a:t>
            </a:r>
          </a:p>
          <a:p>
            <a:pPr lvl="1"/>
            <a:r>
              <a:rPr lang="en-US" dirty="0"/>
              <a:t>Encryption key is tied to user accounts</a:t>
            </a:r>
          </a:p>
          <a:p>
            <a:r>
              <a:rPr lang="en-US" dirty="0"/>
              <a:t>Many Endpoint Protection products</a:t>
            </a:r>
          </a:p>
          <a:p>
            <a:pPr lvl="1"/>
            <a:r>
              <a:rPr lang="en-US" dirty="0"/>
              <a:t>Good for enterprises that need to centralize control of recovery keys</a:t>
            </a:r>
          </a:p>
          <a:p>
            <a:pPr lvl="1"/>
            <a:r>
              <a:rPr lang="en-US" dirty="0"/>
              <a:t>Often have support for audit logging, proof of compliance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72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1629</TotalTime>
  <Words>626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Celestial</vt:lpstr>
      <vt:lpstr>Full Disk Encryption</vt:lpstr>
      <vt:lpstr>What it is</vt:lpstr>
      <vt:lpstr>What it isn’t</vt:lpstr>
      <vt:lpstr>How it works (Basics)</vt:lpstr>
      <vt:lpstr>Protector management</vt:lpstr>
      <vt:lpstr>Full Disk Encryption Software: Windows</vt:lpstr>
      <vt:lpstr>Full Disk Encryption Software: Windows</vt:lpstr>
      <vt:lpstr>Full Disk Encryption Software: Linux</vt:lpstr>
      <vt:lpstr>Full Disk Encryption: Others</vt:lpstr>
      <vt:lpstr>Attacks against FDE</vt:lpstr>
      <vt:lpstr>PowerPoint Presentation</vt:lpstr>
      <vt:lpstr>Self-Encrypting Drives</vt:lpstr>
      <vt:lpstr>Flaws in Self-Encrypting drives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Andrew Lutz</dc:creator>
  <cp:lastModifiedBy>James Lutz</cp:lastModifiedBy>
  <cp:revision>71</cp:revision>
  <dcterms:created xsi:type="dcterms:W3CDTF">2018-11-06T14:35:08Z</dcterms:created>
  <dcterms:modified xsi:type="dcterms:W3CDTF">2018-11-07T21:06:02Z</dcterms:modified>
</cp:coreProperties>
</file>