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8" r:id="rId6"/>
    <p:sldId id="266" r:id="rId7"/>
    <p:sldId id="261" r:id="rId8"/>
    <p:sldId id="262" r:id="rId9"/>
    <p:sldId id="263" r:id="rId10"/>
    <p:sldId id="269" r:id="rId11"/>
    <p:sldId id="264" r:id="rId12"/>
    <p:sldId id="259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1/31/2015</a:t>
            </a:fld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1/31/2015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1/31/2015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1/31/2015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1/31/2015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1/31/2015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1/31/2015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1/31/2015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1/31/2015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1/31/2015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1/31/2015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1/31/2015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bine.com/deleteme/landing.php?utm_medium=DNTP-Product&amp;utm_source=donottrackme" TargetMode="External"/><Relationship Id="rId2" Type="http://schemas.openxmlformats.org/officeDocument/2006/relationships/hyperlink" Target="http://www.reputation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95600"/>
            <a:ext cx="9144000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On/Offline Countersurveillance 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1800" y="22098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By Collin Donaldson 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43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Three Part One: Control Your Current Privacy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Pay with cash or disposable debit cards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Make sure no one can see/hear your keystrokes when entering a PIN or password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Keep devices and documents relatively hidden and secured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Enable device tracking in the event of theft/loss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Defense in Depth</a:t>
            </a:r>
          </a:p>
        </p:txBody>
      </p:sp>
    </p:spTree>
    <p:extLst>
      <p:ext uri="{BB962C8B-B14F-4D97-AF65-F5344CB8AC3E}">
        <p14:creationId xmlns:p14="http://schemas.microsoft.com/office/powerpoint/2010/main" val="269792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Three Part Two: Control Already Exposed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rgbClr val="7030A0"/>
                </a:solidFill>
              </a:rPr>
              <a:t>Delete </a:t>
            </a:r>
            <a:r>
              <a:rPr lang="en-US" dirty="0">
                <a:solidFill>
                  <a:srgbClr val="7030A0"/>
                </a:solidFill>
              </a:rPr>
              <a:t>unused “orphan” accounts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Use software or shell commands to wipe old data 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Adapt privacy-friendly practices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Delete records of credit cards at existing companies that don’t need it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Opt-Out of data broker knowledge list</a:t>
            </a:r>
          </a:p>
          <a:p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50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Brokers to Opt-Outs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95400"/>
            <a:ext cx="8229600" cy="5181600"/>
          </a:xfrm>
        </p:spPr>
        <p:txBody>
          <a:bodyPr>
            <a:normAutofit fontScale="62500" lnSpcReduction="2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NAI (Network Advertising </a:t>
            </a:r>
            <a:r>
              <a:rPr lang="en-US" dirty="0" smtClean="0">
                <a:solidFill>
                  <a:srgbClr val="FF0000"/>
                </a:solidFill>
              </a:rPr>
              <a:t>Initiative)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DMAchoice</a:t>
            </a:r>
            <a:r>
              <a:rPr lang="en-US" dirty="0" smtClean="0">
                <a:solidFill>
                  <a:srgbClr val="FF0000"/>
                </a:solidFill>
              </a:rPr>
              <a:t> (online and off)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DAA Ad Choices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Spokeo</a:t>
            </a:r>
            <a:endParaRPr lang="en-US" dirty="0">
              <a:solidFill>
                <a:srgbClr val="7030A0"/>
              </a:solidFill>
            </a:endParaRPr>
          </a:p>
          <a:p>
            <a:r>
              <a:rPr lang="en-US" dirty="0">
                <a:solidFill>
                  <a:srgbClr val="7030A0"/>
                </a:solidFill>
              </a:rPr>
              <a:t>Pipl</a:t>
            </a:r>
            <a:endParaRPr lang="en-US" dirty="0">
              <a:solidFill>
                <a:srgbClr val="7030A0"/>
              </a:solidFill>
            </a:endParaRPr>
          </a:p>
          <a:p>
            <a:r>
              <a:rPr lang="en-US" dirty="0">
                <a:solidFill>
                  <a:srgbClr val="7030A0"/>
                </a:solidFill>
              </a:rPr>
              <a:t>ZoomInfo</a:t>
            </a:r>
          </a:p>
          <a:p>
            <a:r>
              <a:rPr lang="en-US" dirty="0">
                <a:solidFill>
                  <a:srgbClr val="7030A0"/>
                </a:solidFill>
              </a:rPr>
              <a:t>Whitepages</a:t>
            </a:r>
          </a:p>
          <a:p>
            <a:r>
              <a:rPr lang="en-US" dirty="0">
                <a:solidFill>
                  <a:srgbClr val="7030A0"/>
                </a:solidFill>
              </a:rPr>
              <a:t>PeopleSmart</a:t>
            </a:r>
          </a:p>
          <a:p>
            <a:r>
              <a:rPr lang="en-US" dirty="0">
                <a:solidFill>
                  <a:srgbClr val="7030A0"/>
                </a:solidFill>
              </a:rPr>
              <a:t>CheckPeople</a:t>
            </a:r>
          </a:p>
          <a:p>
            <a:r>
              <a:rPr lang="en-US" dirty="0">
                <a:solidFill>
                  <a:srgbClr val="7030A0"/>
                </a:solidFill>
              </a:rPr>
              <a:t>BeenVerified</a:t>
            </a:r>
          </a:p>
          <a:p>
            <a:r>
              <a:rPr lang="en-US" dirty="0">
                <a:solidFill>
                  <a:srgbClr val="7030A0"/>
                </a:solidFill>
              </a:rPr>
              <a:t>Intelius</a:t>
            </a:r>
          </a:p>
          <a:p>
            <a:r>
              <a:rPr lang="en-US" dirty="0">
                <a:solidFill>
                  <a:srgbClr val="7030A0"/>
                </a:solidFill>
              </a:rPr>
              <a:t>PublicRecords360</a:t>
            </a:r>
          </a:p>
          <a:p>
            <a:r>
              <a:rPr lang="en-US" dirty="0">
                <a:solidFill>
                  <a:srgbClr val="7030A0"/>
                </a:solidFill>
              </a:rPr>
              <a:t>ZabaSearch</a:t>
            </a:r>
          </a:p>
          <a:p>
            <a:r>
              <a:rPr lang="en-US" dirty="0">
                <a:solidFill>
                  <a:srgbClr val="7030A0"/>
                </a:solidFill>
              </a:rPr>
              <a:t>US Search</a:t>
            </a:r>
          </a:p>
          <a:p>
            <a:r>
              <a:rPr lang="en-US" dirty="0">
                <a:solidFill>
                  <a:srgbClr val="7030A0"/>
                </a:solidFill>
              </a:rPr>
              <a:t>PeopleFinders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PeekYou</a:t>
            </a:r>
          </a:p>
        </p:txBody>
      </p:sp>
    </p:spTree>
    <p:extLst>
      <p:ext uri="{BB962C8B-B14F-4D97-AF65-F5344CB8AC3E}">
        <p14:creationId xmlns:p14="http://schemas.microsoft.com/office/powerpoint/2010/main" val="381640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Alternatively: Automated Opt-Out Services (paid)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Safe Shepard</a:t>
            </a:r>
            <a:endParaRPr lang="en-US" dirty="0" smtClean="0"/>
          </a:p>
          <a:p>
            <a:endParaRPr lang="en-US" dirty="0" smtClean="0">
              <a:hlinkClick r:id="rId2"/>
            </a:endParaRPr>
          </a:p>
          <a:p>
            <a:r>
              <a:rPr lang="en-US" dirty="0" smtClean="0">
                <a:solidFill>
                  <a:srgbClr val="7030A0"/>
                </a:solidFill>
              </a:rPr>
              <a:t>Reputation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7030A0"/>
                </a:solidFill>
              </a:rPr>
              <a:t>Defender</a:t>
            </a:r>
          </a:p>
          <a:p>
            <a:endParaRPr lang="en-US" dirty="0" smtClean="0">
              <a:hlinkClick r:id="rId3"/>
            </a:endParaRPr>
          </a:p>
          <a:p>
            <a:r>
              <a:rPr lang="en-US" dirty="0" smtClean="0">
                <a:solidFill>
                  <a:srgbClr val="7030A0"/>
                </a:solidFill>
              </a:rPr>
              <a:t>Delete Me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43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Difficulty of Modern Countersurveillence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828800"/>
            <a:ext cx="7498080" cy="4800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Cyber-physical/Embedded System and Cloud Proliferation</a:t>
            </a:r>
          </a:p>
          <a:p>
            <a:r>
              <a:rPr lang="en-US" dirty="0" smtClean="0"/>
              <a:t>Big Data marketization (Data Brokers)</a:t>
            </a:r>
          </a:p>
          <a:p>
            <a:r>
              <a:rPr lang="en-US" dirty="0" smtClean="0"/>
              <a:t>The paradox of countersurveillance (Info in, Info out)</a:t>
            </a:r>
          </a:p>
          <a:p>
            <a:r>
              <a:rPr lang="en-US" dirty="0" smtClean="0"/>
              <a:t>Increased Intelligence Gathering and Sharing</a:t>
            </a:r>
          </a:p>
          <a:p>
            <a:pPr lvl="1"/>
            <a:r>
              <a:rPr lang="en-US" dirty="0" smtClean="0"/>
              <a:t>Between Governments, Companies, etc.</a:t>
            </a:r>
          </a:p>
          <a:p>
            <a:pPr lvl="1"/>
            <a:r>
              <a:rPr lang="en-US" dirty="0" smtClean="0"/>
              <a:t>Doxing (Anonymous, “Human Flesh Search Engine”)</a:t>
            </a:r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1776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Countermeasures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Step: Decide how private you want to be</a:t>
            </a:r>
          </a:p>
          <a:p>
            <a:endParaRPr lang="en-US" dirty="0" smtClean="0"/>
          </a:p>
          <a:p>
            <a:r>
              <a:rPr lang="en-US" dirty="0" smtClean="0"/>
              <a:t>Second Step: Discover specifically who tracks you </a:t>
            </a:r>
          </a:p>
          <a:p>
            <a:endParaRPr lang="en-US" dirty="0" smtClean="0"/>
          </a:p>
          <a:p>
            <a:r>
              <a:rPr lang="en-US" dirty="0" smtClean="0"/>
              <a:t>Third Step: Control your privacy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50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Step 1: Ask Yourself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Do you care how visible your social media posts are?</a:t>
            </a:r>
          </a:p>
          <a:p>
            <a:endParaRPr lang="en-US" dirty="0" smtClean="0"/>
          </a:p>
          <a:p>
            <a:r>
              <a:rPr lang="en-US" dirty="0" smtClean="0"/>
              <a:t>How about your email address?</a:t>
            </a:r>
          </a:p>
          <a:p>
            <a:endParaRPr lang="en-US" dirty="0" smtClean="0"/>
          </a:p>
          <a:p>
            <a:r>
              <a:rPr lang="en-US" dirty="0" smtClean="0"/>
              <a:t>Location?</a:t>
            </a:r>
          </a:p>
          <a:p>
            <a:endParaRPr lang="en-US" dirty="0" smtClean="0"/>
          </a:p>
          <a:p>
            <a:r>
              <a:rPr lang="en-US" dirty="0" smtClean="0"/>
              <a:t>Search history/preferences? </a:t>
            </a:r>
          </a:p>
          <a:p>
            <a:endParaRPr lang="en-US" dirty="0" smtClean="0"/>
          </a:p>
          <a:p>
            <a:r>
              <a:rPr lang="en-US" dirty="0" smtClean="0"/>
              <a:t>Purchase history?</a:t>
            </a:r>
          </a:p>
          <a:p>
            <a:endParaRPr lang="en-US" dirty="0" smtClean="0"/>
          </a:p>
          <a:p>
            <a:r>
              <a:rPr lang="en-US" dirty="0" smtClean="0"/>
              <a:t>Financial information? </a:t>
            </a:r>
          </a:p>
          <a:p>
            <a:endParaRPr lang="en-US" dirty="0" smtClean="0"/>
          </a:p>
          <a:p>
            <a:r>
              <a:rPr lang="en-US" dirty="0" smtClean="0"/>
              <a:t>Decide approximately what you wish to safeguard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60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One: Ask Yourself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How much convenience will you sacrifice for PSA?</a:t>
            </a:r>
          </a:p>
          <a:p>
            <a:pPr lvl="1"/>
            <a:r>
              <a:rPr lang="en-US" dirty="0" smtClean="0"/>
              <a:t>i.e. The cloud is more convenient than physical storage, but is also less PSA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81650" y="1676400"/>
            <a:ext cx="318135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289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Step 2: Find out who tracks you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Services like Disconnect and Mozilla </a:t>
            </a:r>
            <a:r>
              <a:rPr lang="en-US" dirty="0" smtClean="0"/>
              <a:t>Lightbeam</a:t>
            </a:r>
            <a:r>
              <a:rPr lang="en-US" dirty="0" smtClean="0"/>
              <a:t> will overtime collect information on people that try to follow you</a:t>
            </a:r>
          </a:p>
          <a:p>
            <a:endParaRPr lang="en-US" dirty="0" smtClean="0"/>
          </a:p>
          <a:p>
            <a:r>
              <a:rPr lang="en-US" dirty="0" smtClean="0"/>
              <a:t>Software like </a:t>
            </a:r>
            <a:r>
              <a:rPr lang="en-US" dirty="0" smtClean="0"/>
              <a:t>NoScript</a:t>
            </a:r>
            <a:r>
              <a:rPr lang="en-US" dirty="0" smtClean="0"/>
              <a:t> can block all scripts running on a page, but will also display all the trackers looking 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25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Three Part One: Stop Current Privacy Violations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Change your social media preferences (can automate this with software like AVG’s Privacy Fix)</a:t>
            </a:r>
          </a:p>
          <a:p>
            <a:endParaRPr lang="en-US" dirty="0" smtClean="0">
              <a:solidFill>
                <a:srgbClr val="7030A0"/>
              </a:solidFill>
            </a:endParaRPr>
          </a:p>
          <a:p>
            <a:r>
              <a:rPr lang="en-US" dirty="0" smtClean="0">
                <a:solidFill>
                  <a:srgbClr val="7030A0"/>
                </a:solidFill>
              </a:rPr>
              <a:t>Use services like </a:t>
            </a:r>
            <a:r>
              <a:rPr lang="en-US" dirty="0" smtClean="0">
                <a:solidFill>
                  <a:srgbClr val="7030A0"/>
                </a:solidFill>
              </a:rPr>
              <a:t>Abine's</a:t>
            </a:r>
            <a:r>
              <a:rPr lang="en-US" dirty="0" smtClean="0">
                <a:solidFill>
                  <a:srgbClr val="7030A0"/>
                </a:solidFill>
              </a:rPr>
              <a:t> Blur and </a:t>
            </a:r>
            <a:r>
              <a:rPr lang="en-US" dirty="0" smtClean="0">
                <a:solidFill>
                  <a:srgbClr val="7030A0"/>
                </a:solidFill>
              </a:rPr>
              <a:t>Dashlane</a:t>
            </a:r>
            <a:r>
              <a:rPr lang="en-US" dirty="0" smtClean="0">
                <a:solidFill>
                  <a:srgbClr val="7030A0"/>
                </a:solidFill>
              </a:rPr>
              <a:t> to create and maintain proxy emails, passwords, debit cards, and more</a:t>
            </a:r>
          </a:p>
          <a:p>
            <a:endParaRPr lang="en-US" dirty="0" smtClean="0">
              <a:solidFill>
                <a:srgbClr val="7030A0"/>
              </a:solidFill>
            </a:endParaRPr>
          </a:p>
          <a:p>
            <a:r>
              <a:rPr lang="en-US" dirty="0" smtClean="0">
                <a:solidFill>
                  <a:srgbClr val="7030A0"/>
                </a:solidFill>
              </a:rPr>
              <a:t>When you have to give information (i.e. security questions) falsify them, when legal</a:t>
            </a:r>
          </a:p>
          <a:p>
            <a:pPr lvl="1"/>
            <a:r>
              <a:rPr lang="en-US" dirty="0" smtClean="0">
                <a:solidFill>
                  <a:srgbClr val="7030A0"/>
                </a:solidFill>
              </a:rPr>
              <a:t>Consider creating different professional/personal personas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13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 </a:t>
            </a:r>
            <a:r>
              <a:rPr lang="en-US" dirty="0" smtClean="0"/>
              <a:t>Three Part One: Control Your Current Privacy</a:t>
            </a:r>
            <a:r>
              <a:rPr lang="en-US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Check privacy policies, especially for freeware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Default to</a:t>
            </a:r>
          </a:p>
          <a:p>
            <a:pPr lvl="1"/>
            <a:r>
              <a:rPr lang="en-US" dirty="0" smtClean="0">
                <a:solidFill>
                  <a:srgbClr val="7030A0"/>
                </a:solidFill>
              </a:rPr>
              <a:t> Private Browsing</a:t>
            </a:r>
          </a:p>
          <a:p>
            <a:pPr lvl="1"/>
            <a:r>
              <a:rPr lang="en-US" dirty="0" smtClean="0">
                <a:solidFill>
                  <a:srgbClr val="7030A0"/>
                </a:solidFill>
              </a:rPr>
              <a:t> Anon Browsing: DuckDuckGo, </a:t>
            </a:r>
            <a:r>
              <a:rPr lang="en-US" dirty="0" smtClean="0">
                <a:solidFill>
                  <a:srgbClr val="7030A0"/>
                </a:solidFill>
              </a:rPr>
              <a:t>Startpage</a:t>
            </a:r>
            <a:r>
              <a:rPr lang="en-US" dirty="0" smtClean="0">
                <a:solidFill>
                  <a:srgbClr val="7030A0"/>
                </a:solidFill>
              </a:rPr>
              <a:t>, Disconnect Search, </a:t>
            </a:r>
            <a:r>
              <a:rPr lang="en-US" dirty="0" smtClean="0">
                <a:solidFill>
                  <a:srgbClr val="7030A0"/>
                </a:solidFill>
              </a:rPr>
              <a:t>Ixquick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</a:p>
          <a:p>
            <a:pPr lvl="1"/>
            <a:r>
              <a:rPr lang="en-US" dirty="0" smtClean="0">
                <a:solidFill>
                  <a:srgbClr val="7030A0"/>
                </a:solidFill>
              </a:rPr>
              <a:t>HTTPS</a:t>
            </a:r>
          </a:p>
          <a:p>
            <a:pPr lvl="1"/>
            <a:r>
              <a:rPr lang="en-US" dirty="0" smtClean="0">
                <a:solidFill>
                  <a:srgbClr val="7030A0"/>
                </a:solidFill>
              </a:rPr>
              <a:t>Anti-tracking</a:t>
            </a:r>
          </a:p>
          <a:p>
            <a:pPr lvl="1"/>
            <a:r>
              <a:rPr lang="en-US" dirty="0" smtClean="0">
                <a:solidFill>
                  <a:srgbClr val="7030A0"/>
                </a:solidFill>
              </a:rPr>
              <a:t>Block 3</a:t>
            </a:r>
            <a:r>
              <a:rPr lang="en-US" baseline="30000" dirty="0" smtClean="0">
                <a:solidFill>
                  <a:srgbClr val="7030A0"/>
                </a:solidFill>
              </a:rPr>
              <a:t>rd</a:t>
            </a:r>
            <a:r>
              <a:rPr lang="en-US" dirty="0" smtClean="0">
                <a:solidFill>
                  <a:srgbClr val="7030A0"/>
                </a:solidFill>
              </a:rPr>
              <a:t> Party Cookies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61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 </a:t>
            </a:r>
            <a:r>
              <a:rPr lang="en-US" dirty="0" smtClean="0"/>
              <a:t>Three Part One: </a:t>
            </a:r>
            <a:r>
              <a:rPr lang="en-US" dirty="0"/>
              <a:t>Control Your </a:t>
            </a:r>
            <a:r>
              <a:rPr lang="en-US" dirty="0" smtClean="0"/>
              <a:t>Current Privacy</a:t>
            </a:r>
            <a:r>
              <a:rPr lang="en-US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7057" y="1600200"/>
            <a:ext cx="8229600" cy="4953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Route traffic through a VPN or Tor (may be covered more in depth in future meetings)</a:t>
            </a:r>
          </a:p>
          <a:p>
            <a:endParaRPr lang="en-US" dirty="0" smtClean="0">
              <a:solidFill>
                <a:srgbClr val="7030A0"/>
              </a:solidFill>
            </a:endParaRPr>
          </a:p>
          <a:p>
            <a:r>
              <a:rPr lang="en-US" dirty="0" smtClean="0">
                <a:solidFill>
                  <a:srgbClr val="7030A0"/>
                </a:solidFill>
              </a:rPr>
              <a:t>HTTPS secure emails, or use alternative emails (proxies, homebrews, privacy-dedicated like </a:t>
            </a:r>
            <a:r>
              <a:rPr lang="en-US" dirty="0" smtClean="0">
                <a:solidFill>
                  <a:srgbClr val="7030A0"/>
                </a:solidFill>
              </a:rPr>
              <a:t>Riseup</a:t>
            </a:r>
            <a:r>
              <a:rPr lang="en-US" dirty="0" smtClean="0">
                <a:solidFill>
                  <a:srgbClr val="7030A0"/>
                </a:solidFill>
              </a:rPr>
              <a:t> or </a:t>
            </a:r>
            <a:r>
              <a:rPr lang="en-US" dirty="0" smtClean="0">
                <a:solidFill>
                  <a:srgbClr val="7030A0"/>
                </a:solidFill>
              </a:rPr>
              <a:t>MyKolab</a:t>
            </a:r>
            <a:r>
              <a:rPr lang="en-US" dirty="0" smtClean="0">
                <a:solidFill>
                  <a:srgbClr val="7030A0"/>
                </a:solidFill>
              </a:rPr>
              <a:t>)</a:t>
            </a:r>
          </a:p>
          <a:p>
            <a:endParaRPr lang="en-US" dirty="0" smtClean="0">
              <a:solidFill>
                <a:srgbClr val="7030A0"/>
              </a:solidFill>
            </a:endParaRPr>
          </a:p>
          <a:p>
            <a:r>
              <a:rPr lang="en-US" dirty="0" smtClean="0">
                <a:solidFill>
                  <a:srgbClr val="7030A0"/>
                </a:solidFill>
              </a:rPr>
              <a:t>Use a self-destructing text/chat service</a:t>
            </a:r>
          </a:p>
          <a:p>
            <a:endParaRPr lang="en-US" dirty="0" smtClean="0">
              <a:solidFill>
                <a:srgbClr val="7030A0"/>
              </a:solidFill>
            </a:endParaRPr>
          </a:p>
          <a:p>
            <a:r>
              <a:rPr lang="en-US" dirty="0" smtClean="0">
                <a:solidFill>
                  <a:srgbClr val="7030A0"/>
                </a:solidFill>
              </a:rPr>
              <a:t>Limit location tracking</a:t>
            </a:r>
          </a:p>
          <a:p>
            <a:endParaRPr lang="en-US" dirty="0" smtClean="0">
              <a:solidFill>
                <a:srgbClr val="7030A0"/>
              </a:solidFill>
            </a:endParaRPr>
          </a:p>
          <a:p>
            <a:endParaRPr lang="en-US" dirty="0" smtClean="0">
              <a:solidFill>
                <a:srgbClr val="7030A0"/>
              </a:solidFill>
            </a:endParaRPr>
          </a:p>
          <a:p>
            <a:r>
              <a:rPr lang="en-US" dirty="0" smtClean="0">
                <a:solidFill>
                  <a:srgbClr val="7030A0"/>
                </a:solidFill>
              </a:rPr>
              <a:t>Turn off Wi-Fi and Bluetooth when not in use</a:t>
            </a:r>
          </a:p>
          <a:p>
            <a:endParaRPr lang="en-US" dirty="0" smtClean="0">
              <a:solidFill>
                <a:srgbClr val="7030A0"/>
              </a:solidFill>
            </a:endParaRPr>
          </a:p>
          <a:p>
            <a:r>
              <a:rPr lang="en-US" dirty="0" smtClean="0">
                <a:solidFill>
                  <a:srgbClr val="7030A0"/>
                </a:solidFill>
              </a:rPr>
              <a:t>Use PC-level style security for your mobile devices</a:t>
            </a:r>
          </a:p>
          <a:p>
            <a:endParaRPr lang="en-US" dirty="0" smtClean="0">
              <a:solidFill>
                <a:srgbClr val="7030A0"/>
              </a:solidFill>
            </a:endParaRPr>
          </a:p>
          <a:p>
            <a:endParaRPr lang="en-US" dirty="0" smtClean="0">
              <a:solidFill>
                <a:srgbClr val="7030A0"/>
              </a:solidFill>
            </a:endParaRPr>
          </a:p>
          <a:p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9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166</TotalTime>
  <Words>518</Words>
  <Application>Microsoft Office PowerPoint</Application>
  <PresentationFormat>On-screen Show (4:3)</PresentationFormat>
  <Paragraphs>101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Solstice</vt:lpstr>
      <vt:lpstr>On/Offline Countersurveillance </vt:lpstr>
      <vt:lpstr>The Difficulty of Modern Countersurveillence</vt:lpstr>
      <vt:lpstr>Countermeasures </vt:lpstr>
      <vt:lpstr>Step 1: Ask Yourself </vt:lpstr>
      <vt:lpstr>Step One: Ask Yourself (cont.)</vt:lpstr>
      <vt:lpstr>Step 2: Find out who tracks you </vt:lpstr>
      <vt:lpstr>Step Three Part One: Stop Current Privacy Violations </vt:lpstr>
      <vt:lpstr>Step Three Part One: Control Your Current Privacy </vt:lpstr>
      <vt:lpstr>Step Three Part One: Control Your Current Privacy </vt:lpstr>
      <vt:lpstr>Step Three Part One: Control Your Current Privacy</vt:lpstr>
      <vt:lpstr>Step Three Part Two: Control Already Exposed Information</vt:lpstr>
      <vt:lpstr>Data Brokers to Opt-Outs </vt:lpstr>
      <vt:lpstr>Alternatively: Automated Opt-Out Services (paid)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On/Offline Countersurveillence </dc:title>
  <dc:creator>Collin Donaldson</dc:creator>
  <cp:lastModifiedBy>CollinD</cp:lastModifiedBy>
  <cp:revision>14</cp:revision>
  <dcterms:created xsi:type="dcterms:W3CDTF">2006-08-16T00:00:00Z</dcterms:created>
  <dcterms:modified xsi:type="dcterms:W3CDTF">2015-01-31T21:52:03Z</dcterms:modified>
</cp:coreProperties>
</file>