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63" r:id="rId3"/>
    <p:sldId id="264" r:id="rId4"/>
    <p:sldId id="257" r:id="rId5"/>
    <p:sldId id="260" r:id="rId6"/>
    <p:sldId id="258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42F71-66F6-4940-8CFF-7E1EDC5F82B7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7F693-312C-4312-90B3-AC1FD5BF3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g254f60b42d0_0_1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" name="Google Shape;1713;g254f60b42d0_0_1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84B3A-C7E8-9449-37C2-CDCDB86C0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D4B797-7A2C-878E-575B-7F12201E1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E6DA8-5596-2C25-B5C5-3AF4159E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7021D-160D-CAB0-17D6-F2C7B51C3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D8CBB-E1E6-EDB5-CFD8-CAE15A8FC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5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F66F-74A8-7187-DC4D-3EBCD0AB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9847A-F303-DD06-3C46-8670665E5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C383C-C2FF-8689-E081-86D72B3D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FCBC8-CFD3-9B2D-7A94-368660B3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00800-8D08-AC4D-0BB1-59C59480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5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7E3AC-5129-C9B3-27E9-792B1DF28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F4DF09-E422-060A-8ED5-62B6ED99B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9DA35-E60E-3EFD-A301-72B61F97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7FCD1-7A97-4C1B-3668-84E93987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FBA5A-796E-CF67-B142-4E78E020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71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880633" y="0"/>
            <a:ext cx="3311600" cy="686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0967" y="1759451"/>
            <a:ext cx="4994800" cy="24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6755667" y="1251967"/>
            <a:ext cx="4354000" cy="4354000"/>
          </a:xfrm>
          <a:prstGeom prst="ellipse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3" name="Google Shape;13;p2"/>
          <p:cNvGrpSpPr/>
          <p:nvPr/>
        </p:nvGrpSpPr>
        <p:grpSpPr>
          <a:xfrm>
            <a:off x="81599" y="-1335603"/>
            <a:ext cx="2618021" cy="2667588"/>
            <a:chOff x="61199" y="-1001703"/>
            <a:chExt cx="1963516" cy="2000691"/>
          </a:xfrm>
        </p:grpSpPr>
        <p:sp>
          <p:nvSpPr>
            <p:cNvPr id="14" name="Google Shape;14;p2"/>
            <p:cNvSpPr/>
            <p:nvPr/>
          </p:nvSpPr>
          <p:spPr>
            <a:xfrm>
              <a:off x="364877" y="-845991"/>
              <a:ext cx="1659839" cy="1844980"/>
            </a:xfrm>
            <a:custGeom>
              <a:avLst/>
              <a:gdLst/>
              <a:ahLst/>
              <a:cxnLst/>
              <a:rect l="l" t="t" r="r" b="b"/>
              <a:pathLst>
                <a:path w="30715" h="34141" extrusionOk="0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949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99" extrusionOk="0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9" extrusionOk="0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898" extrusionOk="0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899" extrusionOk="0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906" extrusionOk="0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9" extrusionOk="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>
              <a:off x="1005462" y="33090"/>
              <a:ext cx="743488" cy="602656"/>
              <a:chOff x="1005462" y="33090"/>
              <a:chExt cx="743488" cy="60265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6" name="Google Shape;36;p2"/>
            <p:cNvGrpSpPr/>
            <p:nvPr/>
          </p:nvGrpSpPr>
          <p:grpSpPr>
            <a:xfrm>
              <a:off x="61199" y="486920"/>
              <a:ext cx="269497" cy="230589"/>
              <a:chOff x="-245801" y="266720"/>
              <a:chExt cx="269497" cy="230589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9" name="Google Shape;39;p2"/>
          <p:cNvGrpSpPr/>
          <p:nvPr/>
        </p:nvGrpSpPr>
        <p:grpSpPr>
          <a:xfrm>
            <a:off x="-831651" y="5691267"/>
            <a:ext cx="2813779" cy="2572720"/>
            <a:chOff x="-623738" y="4268450"/>
            <a:chExt cx="2110334" cy="1929540"/>
          </a:xfrm>
        </p:grpSpPr>
        <p:sp>
          <p:nvSpPr>
            <p:cNvPr id="40" name="Google Shape;40;p2"/>
            <p:cNvSpPr/>
            <p:nvPr/>
          </p:nvSpPr>
          <p:spPr>
            <a:xfrm>
              <a:off x="-623738" y="4268450"/>
              <a:ext cx="1727427" cy="1929540"/>
            </a:xfrm>
            <a:custGeom>
              <a:avLst/>
              <a:gdLst/>
              <a:ahLst/>
              <a:cxnLst/>
              <a:rect l="l" t="t" r="r" b="b"/>
              <a:pathLst>
                <a:path w="30555" h="34130" extrusionOk="0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63570" y="4401603"/>
              <a:ext cx="723026" cy="722574"/>
            </a:xfrm>
            <a:custGeom>
              <a:avLst/>
              <a:gdLst/>
              <a:ahLst/>
              <a:cxnLst/>
              <a:rect l="l" t="t" r="r" b="b"/>
              <a:pathLst>
                <a:path w="12789" h="12781" extrusionOk="0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2" name="Google Shape;42;p2"/>
            <p:cNvGrpSpPr/>
            <p:nvPr/>
          </p:nvGrpSpPr>
          <p:grpSpPr>
            <a:xfrm>
              <a:off x="-220625" y="4570231"/>
              <a:ext cx="921187" cy="920619"/>
              <a:chOff x="3429875" y="1645831"/>
              <a:chExt cx="921187" cy="920619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1" name="Google Shape;51;p2"/>
          <p:cNvGrpSpPr/>
          <p:nvPr/>
        </p:nvGrpSpPr>
        <p:grpSpPr>
          <a:xfrm>
            <a:off x="9299067" y="4597563"/>
            <a:ext cx="2848851" cy="3227775"/>
            <a:chOff x="6974300" y="3448172"/>
            <a:chExt cx="2136638" cy="2420831"/>
          </a:xfrm>
        </p:grpSpPr>
        <p:sp>
          <p:nvSpPr>
            <p:cNvPr id="52" name="Google Shape;52;p2"/>
            <p:cNvSpPr/>
            <p:nvPr/>
          </p:nvSpPr>
          <p:spPr>
            <a:xfrm>
              <a:off x="7847645" y="3448172"/>
              <a:ext cx="1263293" cy="1576725"/>
            </a:xfrm>
            <a:custGeom>
              <a:avLst/>
              <a:gdLst/>
              <a:ahLst/>
              <a:cxnLst/>
              <a:rect l="l" t="t" r="r" b="b"/>
              <a:pathLst>
                <a:path w="23377" h="29177" extrusionOk="0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40215" y="4337362"/>
              <a:ext cx="595683" cy="833729"/>
            </a:xfrm>
            <a:custGeom>
              <a:avLst/>
              <a:gdLst/>
              <a:ahLst/>
              <a:cxnLst/>
              <a:rect l="l" t="t" r="r" b="b"/>
              <a:pathLst>
                <a:path w="11023" h="15428" extrusionOk="0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106269" y="4453030"/>
              <a:ext cx="692631" cy="690469"/>
            </a:xfrm>
            <a:custGeom>
              <a:avLst/>
              <a:gdLst/>
              <a:ahLst/>
              <a:cxnLst/>
              <a:rect l="l" t="t" r="r" b="b"/>
              <a:pathLst>
                <a:path w="12817" h="12777" extrusionOk="0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974300" y="3939449"/>
              <a:ext cx="1595777" cy="1929553"/>
            </a:xfrm>
            <a:custGeom>
              <a:avLst/>
              <a:gdLst/>
              <a:ahLst/>
              <a:cxnLst/>
              <a:rect l="l" t="t" r="r" b="b"/>
              <a:pathLst>
                <a:path w="31478" h="38062" extrusionOk="0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7020074" y="4660470"/>
              <a:ext cx="269497" cy="230589"/>
              <a:chOff x="-245801" y="266720"/>
              <a:chExt cx="269497" cy="230589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>
            <a:off x="7268700" y="-151861"/>
            <a:ext cx="1611933" cy="1379360"/>
            <a:chOff x="5451525" y="-113896"/>
            <a:chExt cx="1208950" cy="1034520"/>
          </a:xfrm>
        </p:grpSpPr>
        <p:sp>
          <p:nvSpPr>
            <p:cNvPr id="60" name="Google Shape;60;p2"/>
            <p:cNvSpPr/>
            <p:nvPr/>
          </p:nvSpPr>
          <p:spPr>
            <a:xfrm>
              <a:off x="5889324" y="-113896"/>
              <a:ext cx="771151" cy="964344"/>
            </a:xfrm>
            <a:custGeom>
              <a:avLst/>
              <a:gdLst/>
              <a:ahLst/>
              <a:cxnLst/>
              <a:rect l="l" t="t" r="r" b="b"/>
              <a:pathLst>
                <a:path w="14270" h="17845" extrusionOk="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1" name="Google Shape;61;p2"/>
            <p:cNvGrpSpPr/>
            <p:nvPr/>
          </p:nvGrpSpPr>
          <p:grpSpPr>
            <a:xfrm>
              <a:off x="5451525" y="6"/>
              <a:ext cx="921187" cy="920619"/>
              <a:chOff x="3429875" y="1645831"/>
              <a:chExt cx="921187" cy="92061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5047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2731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84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0746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71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04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0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1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6720-6289-51D9-FC46-9D8C502DF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CFC23-4DFF-53AF-40BA-6D1ABBA06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32059-46CC-EAFB-C8B7-B2434448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C5E29-EE6F-BB84-BF41-F3DC4CC6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8E578-AAC1-082D-E293-2A42F140C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56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35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63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4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6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8561A-7AA9-91C9-7EB6-5B1C9758F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25E8B-E7C4-125F-E35A-CCE5C8D30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16CE1-13AD-9A03-760A-BB37E4ECB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3E099-C2CA-6873-393B-91524D61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EBB5C-C3CA-FDF7-9FAC-1AFCAF56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A5B8-3F73-6242-C04E-F0CE73FA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BAD64-49B3-51CB-5B9C-3457C855E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8A28D-80FF-13A3-BCB9-621CEF3E3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348E3-A59D-A313-A050-EFB7B068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23C1B0-0919-E8E3-F341-06C0C92A2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F7681-4482-716A-B4E4-1470D176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9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C7B9-2E94-9BA5-D094-EC62E741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536E8-086A-9B17-DB1A-09B8F09EE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6CE40-243C-7BDF-9336-AE832C06F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C3D1F2-4F52-04E4-5322-73EA1F5750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1747FF-4A56-E892-8FBA-6E8A681EE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1D9238-381E-241F-D66A-A25F9B0A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A8CF4-CC2B-C604-0D7B-2F03A53B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42F3-3770-3C4B-4884-5EDA1B15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4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09C71-1857-99EE-5D9F-98172B25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BA9B3-6278-24F2-B10B-BBC7897B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0A760-0993-1484-615A-E3D0DF95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E7EE3-43FB-958D-1975-AC13C8BC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8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F453E-F1ED-219B-698E-F0AF25964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A68514-8683-EE62-171E-BA96E3B5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876DF-F125-8193-A36E-060365E0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0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868F-7F75-5809-67C8-12BEE7E3D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9CED1-9919-884E-B576-4C0C9F49B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D3389-232E-3A72-C8B4-81F42DE3A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55F2F-64B2-68B9-D8CB-D1E639B9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30FAE-D49B-6278-15C1-943DC2FD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CDC4F-2F17-E74E-5B9A-1F46F612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3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35D3C-7B47-594C-2E7B-93EF313E0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1CD9D2-8A99-8D67-CB01-7B2D0595D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1AD53-484B-4A50-EA0B-7E049D8A0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CCD54-C20A-5715-02A2-2742A96C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8E592-1BB6-C71B-C247-06F7FB92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55924-B232-1B6B-2D5B-C4A51A46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4E928-967D-C2AD-ACF5-86A220CC3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ED1D1-FF39-C26B-6F47-6FF48636D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460EF-254C-EB3C-FE6E-7C3F6EB0A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F99A9-8FA6-28C9-001A-5685EF0D9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705DC-76E1-36EC-1F4D-464189184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5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69E54E9-83C9-4859-8A85-30F994FB7716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D45F065-20C5-4F61-8B72-A81306B66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iscord.gg/dXQwuYKJeU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55"/>
          <p:cNvSpPr txBox="1">
            <a:spLocks noGrp="1"/>
          </p:cNvSpPr>
          <p:nvPr>
            <p:ph type="ctrTitle"/>
          </p:nvPr>
        </p:nvSpPr>
        <p:spPr>
          <a:xfrm>
            <a:off x="391167" y="1776933"/>
            <a:ext cx="6114400" cy="2494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>
                <a:latin typeface="Century Schoolbook (Headings)"/>
              </a:rPr>
              <a:t>IUP Cybersecurity Club</a:t>
            </a:r>
            <a:endParaRPr dirty="0">
              <a:latin typeface="Century Schoolbook (Headings)"/>
            </a:endParaRPr>
          </a:p>
        </p:txBody>
      </p:sp>
      <p:sp>
        <p:nvSpPr>
          <p:cNvPr id="1716" name="Google Shape;1716;p55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 dirty="0">
                <a:latin typeface="Century Schoolbook (Body)"/>
              </a:rPr>
              <a:t>Meeting 1: 9/2/2024</a:t>
            </a:r>
            <a:endParaRPr dirty="0">
              <a:latin typeface="Century Schoolbook (Body)"/>
            </a:endParaRPr>
          </a:p>
        </p:txBody>
      </p:sp>
      <p:pic>
        <p:nvPicPr>
          <p:cNvPr id="1717" name="Google Shape;1717;p5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3600" b="3591"/>
          <a:stretch/>
        </p:blipFill>
        <p:spPr>
          <a:xfrm>
            <a:off x="6773233" y="1252000"/>
            <a:ext cx="4354000" cy="4354000"/>
          </a:xfrm>
          <a:prstGeom prst="ellipse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CB9A-E406-61E0-04A2-EDEBCA942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360"/>
            <a:ext cx="9692640" cy="1325562"/>
          </a:xfrm>
        </p:spPr>
        <p:txBody>
          <a:bodyPr/>
          <a:lstStyle/>
          <a:p>
            <a:r>
              <a:rPr lang="en-US" dirty="0"/>
              <a:t>DoD  Cyber Service Academy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BCEB8-DEEA-7A69-8915-54CC388A6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943475"/>
          </a:xfrm>
        </p:spPr>
        <p:txBody>
          <a:bodyPr>
            <a:normAutofit/>
          </a:bodyPr>
          <a:lstStyle/>
          <a:p>
            <a:r>
              <a:rPr lang="en-US" dirty="0"/>
              <a:t>Recruit students to work for DoD agencies upon graduation</a:t>
            </a:r>
          </a:p>
          <a:p>
            <a:r>
              <a:rPr lang="en-US" dirty="0"/>
              <a:t>Basic Requirements</a:t>
            </a:r>
          </a:p>
          <a:p>
            <a:pPr lvl="1"/>
            <a:r>
              <a:rPr lang="en-US" dirty="0"/>
              <a:t>Entering junior or senior year</a:t>
            </a:r>
          </a:p>
          <a:p>
            <a:pPr lvl="1"/>
            <a:r>
              <a:rPr lang="en-US" dirty="0"/>
              <a:t>Maintain cumulative 3.2 GPA</a:t>
            </a:r>
          </a:p>
          <a:p>
            <a:pPr lvl="1"/>
            <a:r>
              <a:rPr lang="en-US" dirty="0"/>
              <a:t>Must be US citizen</a:t>
            </a:r>
          </a:p>
          <a:p>
            <a:pPr lvl="1"/>
            <a:r>
              <a:rPr lang="en-US" dirty="0"/>
              <a:t>Agree to work for one year for each year of scholarship received</a:t>
            </a:r>
          </a:p>
          <a:p>
            <a:pPr lvl="2"/>
            <a:r>
              <a:rPr lang="en-US" dirty="0"/>
              <a:t>Summer internships may also be required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Full cost of tuition and all fees</a:t>
            </a:r>
          </a:p>
          <a:p>
            <a:pPr lvl="1"/>
            <a:r>
              <a:rPr lang="en-US" dirty="0"/>
              <a:t>$29,000 stipend for undergrad students to cover room and board</a:t>
            </a:r>
          </a:p>
          <a:p>
            <a:pPr lvl="1"/>
            <a:r>
              <a:rPr lang="en-US" dirty="0"/>
              <a:t>All required books</a:t>
            </a:r>
          </a:p>
          <a:p>
            <a:pPr lvl="1"/>
            <a:r>
              <a:rPr lang="en-US" dirty="0"/>
              <a:t>One-time laptop/computer purchase</a:t>
            </a:r>
          </a:p>
          <a:p>
            <a:r>
              <a:rPr lang="en-US" dirty="0"/>
              <a:t>Additional information:</a:t>
            </a:r>
          </a:p>
          <a:p>
            <a:pPr lvl="1"/>
            <a:r>
              <a:rPr lang="en-US" dirty="0"/>
              <a:t>https://www.iup.edu/cybersecurity/grants/dod-cyber-scholarship-program/index.html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42D44E-6AFE-536B-1149-DD6E4C3F7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728" y="2302328"/>
            <a:ext cx="2841171" cy="284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67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C419-C8C9-11E3-7ADA-951E44E1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Cyber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74146-E416-EBE4-9E95-DD8EEA68F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IUP Cyber Club is a student-led organization</a:t>
            </a:r>
          </a:p>
          <a:p>
            <a:r>
              <a:rPr lang="en-US" dirty="0"/>
              <a:t>We hold weekly meetings Wednesdays @ 5:30pm</a:t>
            </a:r>
          </a:p>
          <a:p>
            <a:r>
              <a:rPr lang="en-US" dirty="0"/>
              <a:t>Engaging Activities</a:t>
            </a:r>
          </a:p>
          <a:p>
            <a:r>
              <a:rPr lang="en-US" dirty="0"/>
              <a:t>Practical Experience</a:t>
            </a:r>
          </a:p>
          <a:p>
            <a:r>
              <a:rPr lang="en-US" dirty="0"/>
              <a:t>Competitions (NCAE Cyber Games, CMU’s Pico CTF)</a:t>
            </a:r>
          </a:p>
          <a:p>
            <a:r>
              <a:rPr lang="en-US" dirty="0"/>
              <a:t>Community/Networking</a:t>
            </a:r>
          </a:p>
        </p:txBody>
      </p:sp>
    </p:spTree>
    <p:extLst>
      <p:ext uri="{BB962C8B-B14F-4D97-AF65-F5344CB8AC3E}">
        <p14:creationId xmlns:p14="http://schemas.microsoft.com/office/powerpoint/2010/main" val="413040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7C306-3919-9300-A438-F03AB52A3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470D8-AF48-36A8-9B24-5F579B29D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 – Thomas </a:t>
            </a:r>
            <a:r>
              <a:rPr lang="en-US" dirty="0" err="1"/>
              <a:t>McGillan</a:t>
            </a:r>
            <a:endParaRPr lang="en-US" dirty="0"/>
          </a:p>
          <a:p>
            <a:r>
              <a:rPr lang="en-US" dirty="0"/>
              <a:t>Vice President – Evan Crooks</a:t>
            </a:r>
          </a:p>
          <a:p>
            <a:r>
              <a:rPr lang="en-US" dirty="0"/>
              <a:t>Secretary – Dylan Timbrook</a:t>
            </a:r>
          </a:p>
          <a:p>
            <a:r>
              <a:rPr lang="en-US" dirty="0"/>
              <a:t>Treasurer – Benjamin Baker</a:t>
            </a:r>
          </a:p>
          <a:p>
            <a:endParaRPr lang="en-US" dirty="0"/>
          </a:p>
          <a:p>
            <a:r>
              <a:rPr lang="en-US" dirty="0"/>
              <a:t>Join the discord: </a:t>
            </a:r>
            <a:r>
              <a:rPr lang="en-US" dirty="0">
                <a:hlinkClick r:id="rId2"/>
              </a:rPr>
              <a:t>https://discord.gg/dXQwuYKJeU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Meeting Minutes, Resources, Community,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9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FC58-2EBA-F6DC-C62F-76E326B3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82655-E1C8-8363-54DF-3532EC502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Something for everyone!</a:t>
            </a:r>
          </a:p>
          <a:p>
            <a:r>
              <a:rPr lang="en-US"/>
              <a:t>Preparing for the NCAE Cyber Games</a:t>
            </a:r>
          </a:p>
          <a:p>
            <a:pPr lvl="1"/>
            <a:r>
              <a:rPr lang="en-US"/>
              <a:t>Basic Linux navigation/scripting, command-line-interface</a:t>
            </a:r>
          </a:p>
          <a:p>
            <a:pPr lvl="1"/>
            <a:r>
              <a:rPr lang="en-US"/>
              <a:t>Networking</a:t>
            </a:r>
          </a:p>
          <a:p>
            <a:pPr lvl="1"/>
            <a:r>
              <a:rPr lang="en-US"/>
              <a:t>Server Management/Configuration (Web Servers, DNS, etc.)</a:t>
            </a:r>
          </a:p>
          <a:p>
            <a:pPr lvl="1"/>
            <a:r>
              <a:rPr lang="en-US"/>
              <a:t>Using various Linux tools for many different things</a:t>
            </a:r>
          </a:p>
          <a:p>
            <a:pPr lvl="2"/>
            <a:r>
              <a:rPr lang="en-US"/>
              <a:t>firewall-cmd, nslookup, iptables, netcat, etc.</a:t>
            </a:r>
          </a:p>
          <a:p>
            <a:pPr lvl="1"/>
            <a:r>
              <a:rPr lang="en-US"/>
              <a:t>Practical cybersecurity on Linux servers</a:t>
            </a:r>
          </a:p>
          <a:p>
            <a:r>
              <a:rPr lang="en-US"/>
              <a:t>Learn to use various software/develop skills</a:t>
            </a:r>
          </a:p>
          <a:p>
            <a:pPr lvl="1"/>
            <a:r>
              <a:rPr lang="en-US"/>
              <a:t>Git, Cloud Platforms, Wireshark, etc.</a:t>
            </a:r>
          </a:p>
          <a:p>
            <a:pPr lvl="1"/>
            <a:r>
              <a:rPr lang="en-US"/>
              <a:t>Earn a certificate (HTB Certified Bug Bounty Hunter)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D5186D-CC83-966C-4787-6424BE389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824" y="1090782"/>
            <a:ext cx="3004830" cy="11199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3FB052-DB83-6CAA-CBCC-AD7D9434F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123" y="371270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3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F19E647-F6F0-4ABE-B7B9-F27F45A45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237817-EE7C-F90D-3D22-333247EE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19" y="599768"/>
            <a:ext cx="3863778" cy="2566217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Labs and Resources</a:t>
            </a: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BFA6EF-C8B5-4562-9718-3167CB1C9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3153" y="1242796"/>
            <a:ext cx="0" cy="12801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0A698-687B-4730-19D1-0BE713046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5037" y="599768"/>
            <a:ext cx="5559269" cy="2566217"/>
          </a:xfrm>
        </p:spPr>
        <p:txBody>
          <a:bodyPr anchor="ctr">
            <a:normAutofit/>
          </a:bodyPr>
          <a:lstStyle/>
          <a:p>
            <a:r>
              <a:rPr lang="en-US" dirty="0"/>
              <a:t>Many of our meetings will include hands-on labs</a:t>
            </a:r>
          </a:p>
          <a:p>
            <a:pPr lvl="1"/>
            <a:r>
              <a:rPr lang="en-US" dirty="0"/>
              <a:t>Group exercises and guidance for solo enrichment</a:t>
            </a:r>
          </a:p>
          <a:p>
            <a:pPr lvl="1"/>
            <a:r>
              <a:rPr lang="en-US" dirty="0"/>
              <a:t>Plenty of resources to use to increase your knowledge on your own</a:t>
            </a:r>
          </a:p>
          <a:p>
            <a:r>
              <a:rPr lang="en-US" dirty="0"/>
              <a:t>Hack the Box, Over the Wire, NCAE sandbox labs, PICO CTF activities</a:t>
            </a:r>
          </a:p>
          <a:p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2289DB-F4F2-44AA-8ED3-0141E331B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018" y="3541594"/>
            <a:ext cx="3047841" cy="2868525"/>
          </a:xfrm>
          <a:prstGeom prst="rect">
            <a:avLst/>
          </a:prstGeom>
          <a:solidFill>
            <a:srgbClr val="FFFFFF"/>
          </a:solidFill>
          <a:ln w="1270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F06EDA-B35A-BF54-D140-BE9EF8C09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22" y="3788152"/>
            <a:ext cx="2398832" cy="239883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4C115A1-A2B9-496D-8FC5-3B6AA2BC9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3888" y="3541594"/>
            <a:ext cx="3047841" cy="2871939"/>
          </a:xfrm>
          <a:prstGeom prst="rect">
            <a:avLst/>
          </a:prstGeom>
          <a:solidFill>
            <a:srgbClr val="FFFFFF"/>
          </a:solidFill>
          <a:ln w="1270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B2DE7-8684-AEF2-D911-67F4CC9B2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030" y="4187874"/>
            <a:ext cx="2611556" cy="1607111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9FA7D49-FB1E-4C96-AD88-49252278D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6757" y="3541594"/>
            <a:ext cx="3047841" cy="2871939"/>
          </a:xfrm>
          <a:prstGeom prst="rect">
            <a:avLst/>
          </a:prstGeom>
          <a:solidFill>
            <a:srgbClr val="FFFFFF"/>
          </a:solidFill>
          <a:ln w="1270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7F791E-4E70-8D29-2D4A-329C33D06D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4899" y="4259693"/>
            <a:ext cx="2611556" cy="146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7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4A66A-D7CD-B431-BA21-EEB14D87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795D4-254B-6CB3-4A72-906477706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Collaborative Meetings</a:t>
            </a:r>
          </a:p>
          <a:p>
            <a:r>
              <a:rPr lang="en-US" dirty="0"/>
              <a:t>Including:</a:t>
            </a:r>
          </a:p>
          <a:p>
            <a:pPr lvl="1"/>
            <a:r>
              <a:rPr lang="en-US" dirty="0"/>
              <a:t>Presentations</a:t>
            </a:r>
          </a:p>
          <a:p>
            <a:pPr lvl="1"/>
            <a:r>
              <a:rPr lang="en-US" dirty="0"/>
              <a:t>Labs/Activities</a:t>
            </a:r>
          </a:p>
          <a:p>
            <a:pPr lvl="1"/>
            <a:r>
              <a:rPr lang="en-US" dirty="0"/>
              <a:t>Projects</a:t>
            </a:r>
          </a:p>
          <a:p>
            <a:pPr lvl="1"/>
            <a:r>
              <a:rPr lang="en-US" dirty="0"/>
              <a:t>Discussion</a:t>
            </a:r>
          </a:p>
          <a:p>
            <a:pPr lvl="1"/>
            <a:r>
              <a:rPr lang="en-US" dirty="0"/>
              <a:t>Troubleshooting/Debugging (use us as resources!)</a:t>
            </a:r>
          </a:p>
          <a:p>
            <a:r>
              <a:rPr lang="en-US" b="1" u="sng" dirty="0"/>
              <a:t>Held every Wednesday in </a:t>
            </a:r>
            <a:r>
              <a:rPr lang="en-US" b="1" u="sng" dirty="0" err="1"/>
              <a:t>Stright</a:t>
            </a:r>
            <a:r>
              <a:rPr lang="en-US" b="1" u="sng" dirty="0"/>
              <a:t> 112A @ 5:30pm</a:t>
            </a:r>
          </a:p>
        </p:txBody>
      </p:sp>
    </p:spTree>
    <p:extLst>
      <p:ext uri="{BB962C8B-B14F-4D97-AF65-F5344CB8AC3E}">
        <p14:creationId xmlns:p14="http://schemas.microsoft.com/office/powerpoint/2010/main" val="70998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42EF-B13D-3049-AD7F-D9C70C2F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want out of Club?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CCFE5-D84E-8732-28C7-B7384C90D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64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334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Aptos Display</vt:lpstr>
      <vt:lpstr>Arial</vt:lpstr>
      <vt:lpstr>Century Schoolbook</vt:lpstr>
      <vt:lpstr>Century Schoolbook (Body)</vt:lpstr>
      <vt:lpstr>Century Schoolbook (Headings)</vt:lpstr>
      <vt:lpstr>Wingdings 2</vt:lpstr>
      <vt:lpstr>Office Theme</vt:lpstr>
      <vt:lpstr>View</vt:lpstr>
      <vt:lpstr>IUP Cybersecurity Club</vt:lpstr>
      <vt:lpstr>DoD  Cyber Service Academy</vt:lpstr>
      <vt:lpstr>About Cyber Club</vt:lpstr>
      <vt:lpstr>Officers</vt:lpstr>
      <vt:lpstr>Topics</vt:lpstr>
      <vt:lpstr>Labs and Resources</vt:lpstr>
      <vt:lpstr>Meetings</vt:lpstr>
      <vt:lpstr>What do YOU want out of Club?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 Crooks</dc:creator>
  <cp:lastModifiedBy>Thomas McGillan</cp:lastModifiedBy>
  <cp:revision>6</cp:revision>
  <dcterms:created xsi:type="dcterms:W3CDTF">2024-08-27T19:50:38Z</dcterms:created>
  <dcterms:modified xsi:type="dcterms:W3CDTF">2024-09-03T03:16:22Z</dcterms:modified>
</cp:coreProperties>
</file>