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5"/>
  </p:notesMasterIdLst>
  <p:sldIdLst>
    <p:sldId id="263" r:id="rId3"/>
    <p:sldId id="266" r:id="rId4"/>
    <p:sldId id="267" r:id="rId5"/>
    <p:sldId id="264" r:id="rId6"/>
    <p:sldId id="265" r:id="rId7"/>
    <p:sldId id="262" r:id="rId8"/>
    <p:sldId id="268" r:id="rId9"/>
    <p:sldId id="269" r:id="rId10"/>
    <p:sldId id="270" r:id="rId11"/>
    <p:sldId id="271" r:id="rId12"/>
    <p:sldId id="279" r:id="rId13"/>
    <p:sldId id="280" r:id="rId14"/>
    <p:sldId id="272" r:id="rId15"/>
    <p:sldId id="273" r:id="rId16"/>
    <p:sldId id="274" r:id="rId17"/>
    <p:sldId id="282" r:id="rId18"/>
    <p:sldId id="281" r:id="rId19"/>
    <p:sldId id="283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42F71-66F6-4940-8CFF-7E1EDC5F82B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7F693-312C-4312-90B3-AC1FD5BF3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g254f60b42d0_0_1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3" name="Google Shape;1713;g254f60b42d0_0_1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84B3A-C7E8-9449-37C2-CDCDB86C0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D4B797-7A2C-878E-575B-7F12201E1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E6DA8-5596-2C25-B5C5-3AF4159E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7021D-160D-CAB0-17D6-F2C7B51C3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D8CBB-E1E6-EDB5-CFD8-CAE15A8FC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5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7F66F-74A8-7187-DC4D-3EBCD0ABD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99847A-F303-DD06-3C46-8670665E5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C383C-C2FF-8689-E081-86D72B3D2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FCBC8-CFD3-9B2D-7A94-368660B3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00800-8D08-AC4D-0BB1-59C59480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5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C7E3AC-5129-C9B3-27E9-792B1DF285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F4DF09-E422-060A-8ED5-62B6ED99B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9DA35-E60E-3EFD-A301-72B61F97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7FCD1-7A97-4C1B-3668-84E93987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FBA5A-796E-CF67-B142-4E78E0201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71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880633" y="0"/>
            <a:ext cx="3311600" cy="686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0967" y="1759451"/>
            <a:ext cx="4994800" cy="24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6755667" y="1251967"/>
            <a:ext cx="4354000" cy="4354000"/>
          </a:xfrm>
          <a:prstGeom prst="ellipse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3" name="Google Shape;13;p2"/>
          <p:cNvGrpSpPr/>
          <p:nvPr/>
        </p:nvGrpSpPr>
        <p:grpSpPr>
          <a:xfrm>
            <a:off x="81599" y="-1335603"/>
            <a:ext cx="2618021" cy="2667588"/>
            <a:chOff x="61199" y="-1001703"/>
            <a:chExt cx="1963516" cy="2000691"/>
          </a:xfrm>
        </p:grpSpPr>
        <p:sp>
          <p:nvSpPr>
            <p:cNvPr id="14" name="Google Shape;14;p2"/>
            <p:cNvSpPr/>
            <p:nvPr/>
          </p:nvSpPr>
          <p:spPr>
            <a:xfrm>
              <a:off x="364877" y="-845991"/>
              <a:ext cx="1659839" cy="1844980"/>
            </a:xfrm>
            <a:custGeom>
              <a:avLst/>
              <a:gdLst/>
              <a:ahLst/>
              <a:cxnLst/>
              <a:rect l="l" t="t" r="r" b="b"/>
              <a:pathLst>
                <a:path w="30715" h="34141" extrusionOk="0">
                  <a:moveTo>
                    <a:pt x="30626" y="1"/>
                  </a:moveTo>
                  <a:cubicBezTo>
                    <a:pt x="30604" y="1"/>
                    <a:pt x="30583" y="8"/>
                    <a:pt x="30567" y="24"/>
                  </a:cubicBezTo>
                  <a:lnTo>
                    <a:pt x="4349" y="26243"/>
                  </a:lnTo>
                  <a:cubicBezTo>
                    <a:pt x="4333" y="26258"/>
                    <a:pt x="4325" y="26282"/>
                    <a:pt x="4325" y="26305"/>
                  </a:cubicBezTo>
                  <a:lnTo>
                    <a:pt x="4325" y="29965"/>
                  </a:lnTo>
                  <a:lnTo>
                    <a:pt x="1347" y="32943"/>
                  </a:lnTo>
                  <a:cubicBezTo>
                    <a:pt x="1213" y="32838"/>
                    <a:pt x="1072" y="32794"/>
                    <a:pt x="938" y="32794"/>
                  </a:cubicBezTo>
                  <a:cubicBezTo>
                    <a:pt x="417" y="32794"/>
                    <a:pt x="1" y="33473"/>
                    <a:pt x="463" y="33936"/>
                  </a:cubicBezTo>
                  <a:cubicBezTo>
                    <a:pt x="607" y="34079"/>
                    <a:pt x="771" y="34140"/>
                    <a:pt x="929" y="34140"/>
                  </a:cubicBezTo>
                  <a:cubicBezTo>
                    <a:pt x="1418" y="34140"/>
                    <a:pt x="1851" y="33558"/>
                    <a:pt x="1464" y="33059"/>
                  </a:cubicBezTo>
                  <a:lnTo>
                    <a:pt x="4465" y="30050"/>
                  </a:lnTo>
                  <a:cubicBezTo>
                    <a:pt x="4480" y="30035"/>
                    <a:pt x="4488" y="30019"/>
                    <a:pt x="4488" y="29996"/>
                  </a:cubicBezTo>
                  <a:lnTo>
                    <a:pt x="4488" y="26336"/>
                  </a:lnTo>
                  <a:lnTo>
                    <a:pt x="9436" y="21388"/>
                  </a:lnTo>
                  <a:lnTo>
                    <a:pt x="10180" y="21412"/>
                  </a:lnTo>
                  <a:lnTo>
                    <a:pt x="12995" y="18604"/>
                  </a:lnTo>
                  <a:lnTo>
                    <a:pt x="12972" y="17860"/>
                  </a:lnTo>
                  <a:lnTo>
                    <a:pt x="30684" y="140"/>
                  </a:lnTo>
                  <a:cubicBezTo>
                    <a:pt x="30715" y="109"/>
                    <a:pt x="30715" y="55"/>
                    <a:pt x="30684" y="24"/>
                  </a:cubicBezTo>
                  <a:cubicBezTo>
                    <a:pt x="30668" y="8"/>
                    <a:pt x="30647" y="1"/>
                    <a:pt x="30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394921" y="-1001703"/>
              <a:ext cx="1400135" cy="1397586"/>
              <a:chOff x="1182471" y="-1089503"/>
              <a:chExt cx="1400135" cy="1397586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530619" y="-1089503"/>
                <a:ext cx="5198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99" extrusionOk="0">
                    <a:moveTo>
                      <a:pt x="469" y="1"/>
                    </a:moveTo>
                    <a:cubicBezTo>
                      <a:pt x="440" y="1"/>
                      <a:pt x="411" y="3"/>
                      <a:pt x="380" y="7"/>
                    </a:cubicBezTo>
                    <a:cubicBezTo>
                      <a:pt x="357" y="15"/>
                      <a:pt x="326" y="22"/>
                      <a:pt x="303" y="30"/>
                    </a:cubicBezTo>
                    <a:cubicBezTo>
                      <a:pt x="272" y="46"/>
                      <a:pt x="248" y="61"/>
                      <a:pt x="225" y="77"/>
                    </a:cubicBezTo>
                    <a:cubicBezTo>
                      <a:pt x="194" y="92"/>
                      <a:pt x="171" y="108"/>
                      <a:pt x="155" y="131"/>
                    </a:cubicBezTo>
                    <a:cubicBezTo>
                      <a:pt x="132" y="154"/>
                      <a:pt x="117" y="170"/>
                      <a:pt x="101" y="201"/>
                    </a:cubicBezTo>
                    <a:cubicBezTo>
                      <a:pt x="86" y="224"/>
                      <a:pt x="70" y="247"/>
                      <a:pt x="54" y="278"/>
                    </a:cubicBezTo>
                    <a:cubicBezTo>
                      <a:pt x="47" y="301"/>
                      <a:pt x="39" y="332"/>
                      <a:pt x="31" y="356"/>
                    </a:cubicBezTo>
                    <a:cubicBezTo>
                      <a:pt x="0" y="503"/>
                      <a:pt x="47" y="658"/>
                      <a:pt x="155" y="767"/>
                    </a:cubicBezTo>
                    <a:cubicBezTo>
                      <a:pt x="171" y="782"/>
                      <a:pt x="194" y="805"/>
                      <a:pt x="225" y="821"/>
                    </a:cubicBezTo>
                    <a:cubicBezTo>
                      <a:pt x="248" y="837"/>
                      <a:pt x="272" y="852"/>
                      <a:pt x="303" y="860"/>
                    </a:cubicBezTo>
                    <a:cubicBezTo>
                      <a:pt x="326" y="868"/>
                      <a:pt x="357" y="883"/>
                      <a:pt x="380" y="883"/>
                    </a:cubicBezTo>
                    <a:cubicBezTo>
                      <a:pt x="411" y="891"/>
                      <a:pt x="442" y="899"/>
                      <a:pt x="473" y="899"/>
                    </a:cubicBezTo>
                    <a:cubicBezTo>
                      <a:pt x="752" y="899"/>
                      <a:pt x="962" y="635"/>
                      <a:pt x="908" y="356"/>
                    </a:cubicBezTo>
                    <a:cubicBezTo>
                      <a:pt x="900" y="332"/>
                      <a:pt x="892" y="301"/>
                      <a:pt x="884" y="278"/>
                    </a:cubicBezTo>
                    <a:cubicBezTo>
                      <a:pt x="877" y="247"/>
                      <a:pt x="861" y="224"/>
                      <a:pt x="845" y="201"/>
                    </a:cubicBezTo>
                    <a:cubicBezTo>
                      <a:pt x="830" y="170"/>
                      <a:pt x="807" y="154"/>
                      <a:pt x="783" y="131"/>
                    </a:cubicBezTo>
                    <a:cubicBezTo>
                      <a:pt x="768" y="108"/>
                      <a:pt x="745" y="92"/>
                      <a:pt x="721" y="77"/>
                    </a:cubicBezTo>
                    <a:cubicBezTo>
                      <a:pt x="690" y="61"/>
                      <a:pt x="667" y="46"/>
                      <a:pt x="644" y="30"/>
                    </a:cubicBezTo>
                    <a:cubicBezTo>
                      <a:pt x="613" y="22"/>
                      <a:pt x="590" y="15"/>
                      <a:pt x="559" y="7"/>
                    </a:cubicBezTo>
                    <a:cubicBezTo>
                      <a:pt x="528" y="3"/>
                      <a:pt x="498" y="1"/>
                      <a:pt x="4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399895" y="-96710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5" y="1"/>
                    </a:moveTo>
                    <a:cubicBezTo>
                      <a:pt x="250" y="1"/>
                      <a:pt x="0" y="471"/>
                      <a:pt x="302" y="766"/>
                    </a:cubicBezTo>
                    <a:cubicBezTo>
                      <a:pt x="387" y="851"/>
                      <a:pt x="504" y="898"/>
                      <a:pt x="620" y="898"/>
                    </a:cubicBezTo>
                    <a:cubicBezTo>
                      <a:pt x="1109" y="898"/>
                      <a:pt x="1240" y="223"/>
                      <a:pt x="791" y="37"/>
                    </a:cubicBezTo>
                    <a:cubicBezTo>
                      <a:pt x="730" y="12"/>
                      <a:pt x="671" y="1"/>
                      <a:pt x="6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418844" y="14375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1" y="0"/>
                    </a:moveTo>
                    <a:cubicBezTo>
                      <a:pt x="244" y="0"/>
                      <a:pt x="1" y="464"/>
                      <a:pt x="302" y="766"/>
                    </a:cubicBezTo>
                    <a:cubicBezTo>
                      <a:pt x="388" y="851"/>
                      <a:pt x="496" y="898"/>
                      <a:pt x="620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29" y="12"/>
                      <a:pt x="668" y="0"/>
                      <a:pt x="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277494" y="-844323"/>
                <a:ext cx="67118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9" extrusionOk="0">
                    <a:moveTo>
                      <a:pt x="606" y="1"/>
                    </a:moveTo>
                    <a:cubicBezTo>
                      <a:pt x="244" y="1"/>
                      <a:pt x="0" y="465"/>
                      <a:pt x="295" y="766"/>
                    </a:cubicBezTo>
                    <a:cubicBezTo>
                      <a:pt x="380" y="852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296064" y="136722"/>
                <a:ext cx="67064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05" y="1"/>
                    </a:moveTo>
                    <a:cubicBezTo>
                      <a:pt x="243" y="1"/>
                      <a:pt x="0" y="465"/>
                      <a:pt x="302" y="766"/>
                    </a:cubicBezTo>
                    <a:cubicBezTo>
                      <a:pt x="380" y="852"/>
                      <a:pt x="496" y="898"/>
                      <a:pt x="620" y="898"/>
                    </a:cubicBezTo>
                    <a:cubicBezTo>
                      <a:pt x="1109" y="898"/>
                      <a:pt x="1240" y="223"/>
                      <a:pt x="783" y="37"/>
                    </a:cubicBezTo>
                    <a:cubicBezTo>
                      <a:pt x="722" y="12"/>
                      <a:pt x="662" y="1"/>
                      <a:pt x="60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909532" y="-476363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06" y="0"/>
                    </a:moveTo>
                    <a:cubicBezTo>
                      <a:pt x="244" y="0"/>
                      <a:pt x="0" y="464"/>
                      <a:pt x="295" y="766"/>
                    </a:cubicBezTo>
                    <a:cubicBezTo>
                      <a:pt x="381" y="851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0"/>
                      <a:pt x="6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2154714" y="-72192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3" y="0"/>
                    </a:moveTo>
                    <a:cubicBezTo>
                      <a:pt x="245" y="0"/>
                      <a:pt x="0" y="471"/>
                      <a:pt x="303" y="773"/>
                    </a:cubicBezTo>
                    <a:cubicBezTo>
                      <a:pt x="388" y="851"/>
                      <a:pt x="496" y="898"/>
                      <a:pt x="621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2031934" y="-599143"/>
                <a:ext cx="67496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898" extrusionOk="0">
                    <a:moveTo>
                      <a:pt x="613" y="0"/>
                    </a:moveTo>
                    <a:cubicBezTo>
                      <a:pt x="250" y="0"/>
                      <a:pt x="1" y="464"/>
                      <a:pt x="302" y="766"/>
                    </a:cubicBezTo>
                    <a:cubicBezTo>
                      <a:pt x="388" y="851"/>
                      <a:pt x="504" y="898"/>
                      <a:pt x="620" y="898"/>
                    </a:cubicBezTo>
                    <a:cubicBezTo>
                      <a:pt x="1109" y="898"/>
                      <a:pt x="1249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786752" y="-353962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13" y="0"/>
                    </a:moveTo>
                    <a:cubicBezTo>
                      <a:pt x="245" y="0"/>
                      <a:pt x="1" y="471"/>
                      <a:pt x="303" y="773"/>
                    </a:cubicBezTo>
                    <a:cubicBezTo>
                      <a:pt x="388" y="851"/>
                      <a:pt x="497" y="897"/>
                      <a:pt x="621" y="897"/>
                    </a:cubicBezTo>
                    <a:cubicBezTo>
                      <a:pt x="1109" y="897"/>
                      <a:pt x="1241" y="223"/>
                      <a:pt x="791" y="36"/>
                    </a:cubicBezTo>
                    <a:cubicBezTo>
                      <a:pt x="730" y="11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664026" y="-231237"/>
                <a:ext cx="67442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899" extrusionOk="0">
                    <a:moveTo>
                      <a:pt x="613" y="1"/>
                    </a:moveTo>
                    <a:cubicBezTo>
                      <a:pt x="249" y="1"/>
                      <a:pt x="0" y="465"/>
                      <a:pt x="302" y="767"/>
                    </a:cubicBezTo>
                    <a:cubicBezTo>
                      <a:pt x="387" y="852"/>
                      <a:pt x="503" y="898"/>
                      <a:pt x="620" y="898"/>
                    </a:cubicBezTo>
                    <a:cubicBezTo>
                      <a:pt x="1108" y="898"/>
                      <a:pt x="1248" y="224"/>
                      <a:pt x="790" y="38"/>
                    </a:cubicBezTo>
                    <a:cubicBezTo>
                      <a:pt x="729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541624" y="-108836"/>
                <a:ext cx="67064" cy="48960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906" extrusionOk="0">
                    <a:moveTo>
                      <a:pt x="613" y="1"/>
                    </a:moveTo>
                    <a:cubicBezTo>
                      <a:pt x="245" y="1"/>
                      <a:pt x="0" y="472"/>
                      <a:pt x="302" y="774"/>
                    </a:cubicBezTo>
                    <a:cubicBezTo>
                      <a:pt x="380" y="859"/>
                      <a:pt x="496" y="906"/>
                      <a:pt x="613" y="906"/>
                    </a:cubicBezTo>
                    <a:cubicBezTo>
                      <a:pt x="1109" y="906"/>
                      <a:pt x="1241" y="231"/>
                      <a:pt x="791" y="37"/>
                    </a:cubicBezTo>
                    <a:cubicBezTo>
                      <a:pt x="730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182471" y="259501"/>
                <a:ext cx="4863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9" extrusionOk="0">
                    <a:moveTo>
                      <a:pt x="454" y="1"/>
                    </a:moveTo>
                    <a:cubicBezTo>
                      <a:pt x="425" y="1"/>
                      <a:pt x="396" y="3"/>
                      <a:pt x="365" y="6"/>
                    </a:cubicBezTo>
                    <a:cubicBezTo>
                      <a:pt x="334" y="14"/>
                      <a:pt x="310" y="22"/>
                      <a:pt x="279" y="37"/>
                    </a:cubicBezTo>
                    <a:cubicBezTo>
                      <a:pt x="256" y="45"/>
                      <a:pt x="225" y="61"/>
                      <a:pt x="202" y="76"/>
                    </a:cubicBezTo>
                    <a:cubicBezTo>
                      <a:pt x="178" y="92"/>
                      <a:pt x="155" y="107"/>
                      <a:pt x="140" y="131"/>
                    </a:cubicBezTo>
                    <a:cubicBezTo>
                      <a:pt x="116" y="154"/>
                      <a:pt x="93" y="177"/>
                      <a:pt x="78" y="200"/>
                    </a:cubicBezTo>
                    <a:cubicBezTo>
                      <a:pt x="62" y="224"/>
                      <a:pt x="47" y="247"/>
                      <a:pt x="39" y="278"/>
                    </a:cubicBezTo>
                    <a:cubicBezTo>
                      <a:pt x="31" y="301"/>
                      <a:pt x="23" y="332"/>
                      <a:pt x="16" y="363"/>
                    </a:cubicBezTo>
                    <a:cubicBezTo>
                      <a:pt x="0" y="417"/>
                      <a:pt x="0" y="479"/>
                      <a:pt x="16" y="534"/>
                    </a:cubicBezTo>
                    <a:cubicBezTo>
                      <a:pt x="23" y="565"/>
                      <a:pt x="31" y="596"/>
                      <a:pt x="39" y="619"/>
                    </a:cubicBezTo>
                    <a:cubicBezTo>
                      <a:pt x="47" y="642"/>
                      <a:pt x="62" y="673"/>
                      <a:pt x="78" y="697"/>
                    </a:cubicBezTo>
                    <a:cubicBezTo>
                      <a:pt x="93" y="720"/>
                      <a:pt x="116" y="743"/>
                      <a:pt x="140" y="766"/>
                    </a:cubicBezTo>
                    <a:cubicBezTo>
                      <a:pt x="217" y="852"/>
                      <a:pt x="334" y="898"/>
                      <a:pt x="450" y="898"/>
                    </a:cubicBezTo>
                    <a:cubicBezTo>
                      <a:pt x="481" y="898"/>
                      <a:pt x="512" y="890"/>
                      <a:pt x="543" y="890"/>
                    </a:cubicBezTo>
                    <a:cubicBezTo>
                      <a:pt x="566" y="883"/>
                      <a:pt x="597" y="875"/>
                      <a:pt x="628" y="859"/>
                    </a:cubicBezTo>
                    <a:cubicBezTo>
                      <a:pt x="652" y="852"/>
                      <a:pt x="675" y="836"/>
                      <a:pt x="706" y="821"/>
                    </a:cubicBezTo>
                    <a:cubicBezTo>
                      <a:pt x="729" y="805"/>
                      <a:pt x="752" y="782"/>
                      <a:pt x="768" y="766"/>
                    </a:cubicBezTo>
                    <a:cubicBezTo>
                      <a:pt x="791" y="743"/>
                      <a:pt x="807" y="720"/>
                      <a:pt x="822" y="697"/>
                    </a:cubicBezTo>
                    <a:cubicBezTo>
                      <a:pt x="838" y="673"/>
                      <a:pt x="853" y="642"/>
                      <a:pt x="869" y="619"/>
                    </a:cubicBezTo>
                    <a:cubicBezTo>
                      <a:pt x="876" y="596"/>
                      <a:pt x="884" y="565"/>
                      <a:pt x="892" y="534"/>
                    </a:cubicBezTo>
                    <a:cubicBezTo>
                      <a:pt x="900" y="479"/>
                      <a:pt x="900" y="417"/>
                      <a:pt x="892" y="363"/>
                    </a:cubicBezTo>
                    <a:cubicBezTo>
                      <a:pt x="884" y="332"/>
                      <a:pt x="876" y="301"/>
                      <a:pt x="869" y="278"/>
                    </a:cubicBezTo>
                    <a:cubicBezTo>
                      <a:pt x="853" y="247"/>
                      <a:pt x="838" y="224"/>
                      <a:pt x="822" y="200"/>
                    </a:cubicBezTo>
                    <a:cubicBezTo>
                      <a:pt x="807" y="177"/>
                      <a:pt x="791" y="154"/>
                      <a:pt x="768" y="131"/>
                    </a:cubicBezTo>
                    <a:cubicBezTo>
                      <a:pt x="752" y="107"/>
                      <a:pt x="729" y="92"/>
                      <a:pt x="706" y="76"/>
                    </a:cubicBezTo>
                    <a:cubicBezTo>
                      <a:pt x="675" y="61"/>
                      <a:pt x="652" y="45"/>
                      <a:pt x="628" y="37"/>
                    </a:cubicBezTo>
                    <a:cubicBezTo>
                      <a:pt x="597" y="22"/>
                      <a:pt x="566" y="14"/>
                      <a:pt x="543" y="6"/>
                    </a:cubicBezTo>
                    <a:cubicBezTo>
                      <a:pt x="512" y="3"/>
                      <a:pt x="483" y="1"/>
                      <a:pt x="4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8" name="Google Shape;28;p2"/>
            <p:cNvGrpSpPr/>
            <p:nvPr/>
          </p:nvGrpSpPr>
          <p:grpSpPr>
            <a:xfrm>
              <a:off x="1005462" y="33090"/>
              <a:ext cx="743488" cy="602656"/>
              <a:chOff x="1005462" y="33090"/>
              <a:chExt cx="743488" cy="602656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1005462" y="603862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100573" y="508697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195739" y="41358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290850" y="31847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385961" y="223311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481126" y="12820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576238" y="3309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6" name="Google Shape;36;p2"/>
            <p:cNvGrpSpPr/>
            <p:nvPr/>
          </p:nvGrpSpPr>
          <p:grpSpPr>
            <a:xfrm>
              <a:off x="61199" y="486920"/>
              <a:ext cx="269497" cy="230589"/>
              <a:chOff x="-245801" y="266720"/>
              <a:chExt cx="269497" cy="230589"/>
            </a:xfrm>
          </p:grpSpPr>
          <p:sp>
            <p:nvSpPr>
              <p:cNvPr id="37" name="Google Shape;3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9" name="Google Shape;39;p2"/>
          <p:cNvGrpSpPr/>
          <p:nvPr/>
        </p:nvGrpSpPr>
        <p:grpSpPr>
          <a:xfrm>
            <a:off x="-831651" y="5691267"/>
            <a:ext cx="2813779" cy="2572720"/>
            <a:chOff x="-623738" y="4268450"/>
            <a:chExt cx="2110334" cy="1929540"/>
          </a:xfrm>
        </p:grpSpPr>
        <p:sp>
          <p:nvSpPr>
            <p:cNvPr id="40" name="Google Shape;40;p2"/>
            <p:cNvSpPr/>
            <p:nvPr/>
          </p:nvSpPr>
          <p:spPr>
            <a:xfrm>
              <a:off x="-623738" y="4268450"/>
              <a:ext cx="1727427" cy="1929540"/>
            </a:xfrm>
            <a:custGeom>
              <a:avLst/>
              <a:gdLst/>
              <a:ahLst/>
              <a:cxnLst/>
              <a:rect l="l" t="t" r="r" b="b"/>
              <a:pathLst>
                <a:path w="30555" h="34130" extrusionOk="0">
                  <a:moveTo>
                    <a:pt x="29779" y="0"/>
                  </a:moveTo>
                  <a:cubicBezTo>
                    <a:pt x="29221" y="0"/>
                    <a:pt x="28911" y="636"/>
                    <a:pt x="29252" y="1071"/>
                  </a:cubicBezTo>
                  <a:lnTo>
                    <a:pt x="26251" y="4080"/>
                  </a:lnTo>
                  <a:cubicBezTo>
                    <a:pt x="26235" y="4095"/>
                    <a:pt x="26227" y="4118"/>
                    <a:pt x="26227" y="4134"/>
                  </a:cubicBezTo>
                  <a:lnTo>
                    <a:pt x="26227" y="7794"/>
                  </a:lnTo>
                  <a:lnTo>
                    <a:pt x="21272" y="12742"/>
                  </a:lnTo>
                  <a:lnTo>
                    <a:pt x="20528" y="12718"/>
                  </a:lnTo>
                  <a:lnTo>
                    <a:pt x="17720" y="15526"/>
                  </a:lnTo>
                  <a:lnTo>
                    <a:pt x="17744" y="16270"/>
                  </a:lnTo>
                  <a:lnTo>
                    <a:pt x="32" y="33990"/>
                  </a:lnTo>
                  <a:cubicBezTo>
                    <a:pt x="1" y="34021"/>
                    <a:pt x="1" y="34075"/>
                    <a:pt x="32" y="34106"/>
                  </a:cubicBezTo>
                  <a:cubicBezTo>
                    <a:pt x="47" y="34122"/>
                    <a:pt x="70" y="34129"/>
                    <a:pt x="86" y="34129"/>
                  </a:cubicBezTo>
                  <a:cubicBezTo>
                    <a:pt x="109" y="34129"/>
                    <a:pt x="133" y="34122"/>
                    <a:pt x="148" y="34106"/>
                  </a:cubicBezTo>
                  <a:lnTo>
                    <a:pt x="26367" y="7887"/>
                  </a:lnTo>
                  <a:cubicBezTo>
                    <a:pt x="26382" y="7872"/>
                    <a:pt x="26390" y="7848"/>
                    <a:pt x="26390" y="7825"/>
                  </a:cubicBezTo>
                  <a:lnTo>
                    <a:pt x="26390" y="4165"/>
                  </a:lnTo>
                  <a:lnTo>
                    <a:pt x="29368" y="1187"/>
                  </a:lnTo>
                  <a:cubicBezTo>
                    <a:pt x="29490" y="1283"/>
                    <a:pt x="29633" y="1327"/>
                    <a:pt x="29774" y="1327"/>
                  </a:cubicBezTo>
                  <a:cubicBezTo>
                    <a:pt x="30046" y="1327"/>
                    <a:pt x="30310" y="1162"/>
                    <a:pt x="30407" y="877"/>
                  </a:cubicBezTo>
                  <a:cubicBezTo>
                    <a:pt x="30555" y="450"/>
                    <a:pt x="30229" y="0"/>
                    <a:pt x="297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63570" y="4401603"/>
              <a:ext cx="723026" cy="722574"/>
            </a:xfrm>
            <a:custGeom>
              <a:avLst/>
              <a:gdLst/>
              <a:ahLst/>
              <a:cxnLst/>
              <a:rect l="l" t="t" r="r" b="b"/>
              <a:pathLst>
                <a:path w="12789" h="12781" extrusionOk="0">
                  <a:moveTo>
                    <a:pt x="12696" y="1"/>
                  </a:moveTo>
                  <a:cubicBezTo>
                    <a:pt x="12676" y="1"/>
                    <a:pt x="12656" y="9"/>
                    <a:pt x="12641" y="24"/>
                  </a:cubicBezTo>
                  <a:lnTo>
                    <a:pt x="32" y="12641"/>
                  </a:lnTo>
                  <a:cubicBezTo>
                    <a:pt x="1" y="12672"/>
                    <a:pt x="1" y="12719"/>
                    <a:pt x="32" y="12758"/>
                  </a:cubicBezTo>
                  <a:cubicBezTo>
                    <a:pt x="47" y="12773"/>
                    <a:pt x="63" y="12781"/>
                    <a:pt x="86" y="12781"/>
                  </a:cubicBezTo>
                  <a:cubicBezTo>
                    <a:pt x="109" y="12781"/>
                    <a:pt x="132" y="12773"/>
                    <a:pt x="140" y="12758"/>
                  </a:cubicBezTo>
                  <a:lnTo>
                    <a:pt x="12757" y="141"/>
                  </a:lnTo>
                  <a:cubicBezTo>
                    <a:pt x="12788" y="110"/>
                    <a:pt x="12788" y="55"/>
                    <a:pt x="12757" y="24"/>
                  </a:cubicBezTo>
                  <a:cubicBezTo>
                    <a:pt x="12738" y="9"/>
                    <a:pt x="12717" y="1"/>
                    <a:pt x="126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2" name="Google Shape;42;p2"/>
            <p:cNvGrpSpPr/>
            <p:nvPr/>
          </p:nvGrpSpPr>
          <p:grpSpPr>
            <a:xfrm>
              <a:off x="-220625" y="4570231"/>
              <a:ext cx="921187" cy="920619"/>
              <a:chOff x="3429875" y="1645831"/>
              <a:chExt cx="921187" cy="920619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1" name="Google Shape;51;p2"/>
          <p:cNvGrpSpPr/>
          <p:nvPr/>
        </p:nvGrpSpPr>
        <p:grpSpPr>
          <a:xfrm>
            <a:off x="9299067" y="4597563"/>
            <a:ext cx="2848851" cy="3227775"/>
            <a:chOff x="6974300" y="3448172"/>
            <a:chExt cx="2136638" cy="2420831"/>
          </a:xfrm>
        </p:grpSpPr>
        <p:sp>
          <p:nvSpPr>
            <p:cNvPr id="52" name="Google Shape;52;p2"/>
            <p:cNvSpPr/>
            <p:nvPr/>
          </p:nvSpPr>
          <p:spPr>
            <a:xfrm>
              <a:off x="7847645" y="3448172"/>
              <a:ext cx="1263293" cy="1576725"/>
            </a:xfrm>
            <a:custGeom>
              <a:avLst/>
              <a:gdLst/>
              <a:ahLst/>
              <a:cxnLst/>
              <a:rect l="l" t="t" r="r" b="b"/>
              <a:pathLst>
                <a:path w="23377" h="29177" extrusionOk="0">
                  <a:moveTo>
                    <a:pt x="23291" y="1"/>
                  </a:moveTo>
                  <a:cubicBezTo>
                    <a:pt x="23271" y="1"/>
                    <a:pt x="23252" y="7"/>
                    <a:pt x="23237" y="18"/>
                  </a:cubicBezTo>
                  <a:lnTo>
                    <a:pt x="11372" y="11883"/>
                  </a:lnTo>
                  <a:lnTo>
                    <a:pt x="10635" y="11852"/>
                  </a:lnTo>
                  <a:lnTo>
                    <a:pt x="7828" y="14667"/>
                  </a:lnTo>
                  <a:lnTo>
                    <a:pt x="7851" y="15404"/>
                  </a:lnTo>
                  <a:lnTo>
                    <a:pt x="7114" y="16141"/>
                  </a:lnTo>
                  <a:cubicBezTo>
                    <a:pt x="7099" y="16156"/>
                    <a:pt x="7091" y="16179"/>
                    <a:pt x="7091" y="16203"/>
                  </a:cubicBezTo>
                  <a:lnTo>
                    <a:pt x="7091" y="22236"/>
                  </a:lnTo>
                  <a:lnTo>
                    <a:pt x="1345" y="27982"/>
                  </a:lnTo>
                  <a:cubicBezTo>
                    <a:pt x="1209" y="27875"/>
                    <a:pt x="1067" y="27829"/>
                    <a:pt x="932" y="27829"/>
                  </a:cubicBezTo>
                  <a:cubicBezTo>
                    <a:pt x="412" y="27829"/>
                    <a:pt x="1" y="28507"/>
                    <a:pt x="469" y="28975"/>
                  </a:cubicBezTo>
                  <a:cubicBezTo>
                    <a:pt x="610" y="29116"/>
                    <a:pt x="772" y="29176"/>
                    <a:pt x="928" y="29176"/>
                  </a:cubicBezTo>
                  <a:cubicBezTo>
                    <a:pt x="1414" y="29176"/>
                    <a:pt x="1848" y="28597"/>
                    <a:pt x="1461" y="28099"/>
                  </a:cubicBezTo>
                  <a:lnTo>
                    <a:pt x="7231" y="22329"/>
                  </a:lnTo>
                  <a:cubicBezTo>
                    <a:pt x="7246" y="22313"/>
                    <a:pt x="7254" y="22290"/>
                    <a:pt x="7254" y="22267"/>
                  </a:cubicBezTo>
                  <a:lnTo>
                    <a:pt x="7254" y="16226"/>
                  </a:lnTo>
                  <a:lnTo>
                    <a:pt x="23345" y="135"/>
                  </a:lnTo>
                  <a:cubicBezTo>
                    <a:pt x="23376" y="104"/>
                    <a:pt x="23376" y="49"/>
                    <a:pt x="23345" y="18"/>
                  </a:cubicBezTo>
                  <a:cubicBezTo>
                    <a:pt x="23330" y="7"/>
                    <a:pt x="23310" y="1"/>
                    <a:pt x="2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340215" y="4337362"/>
              <a:ext cx="595683" cy="833729"/>
            </a:xfrm>
            <a:custGeom>
              <a:avLst/>
              <a:gdLst/>
              <a:ahLst/>
              <a:cxnLst/>
              <a:rect l="l" t="t" r="r" b="b"/>
              <a:pathLst>
                <a:path w="11023" h="15428" extrusionOk="0">
                  <a:moveTo>
                    <a:pt x="10442" y="1"/>
                  </a:moveTo>
                  <a:cubicBezTo>
                    <a:pt x="10443" y="1"/>
                    <a:pt x="10444" y="1"/>
                    <a:pt x="10446" y="1"/>
                  </a:cubicBezTo>
                  <a:lnTo>
                    <a:pt x="10446" y="1"/>
                  </a:lnTo>
                  <a:cubicBezTo>
                    <a:pt x="10447" y="1"/>
                    <a:pt x="10448" y="1"/>
                    <a:pt x="10449" y="1"/>
                  </a:cubicBezTo>
                  <a:close/>
                  <a:moveTo>
                    <a:pt x="10446" y="1"/>
                  </a:moveTo>
                  <a:lnTo>
                    <a:pt x="10446" y="1"/>
                  </a:lnTo>
                  <a:cubicBezTo>
                    <a:pt x="10037" y="4"/>
                    <a:pt x="9807" y="475"/>
                    <a:pt x="10062" y="792"/>
                  </a:cubicBezTo>
                  <a:lnTo>
                    <a:pt x="5773" y="5080"/>
                  </a:lnTo>
                  <a:cubicBezTo>
                    <a:pt x="5766" y="5096"/>
                    <a:pt x="5758" y="5111"/>
                    <a:pt x="5758" y="5127"/>
                  </a:cubicBezTo>
                  <a:lnTo>
                    <a:pt x="5758" y="9617"/>
                  </a:lnTo>
                  <a:lnTo>
                    <a:pt x="43" y="15324"/>
                  </a:lnTo>
                  <a:cubicBezTo>
                    <a:pt x="1" y="15366"/>
                    <a:pt x="42" y="15427"/>
                    <a:pt x="88" y="15427"/>
                  </a:cubicBezTo>
                  <a:cubicBezTo>
                    <a:pt x="102" y="15427"/>
                    <a:pt x="116" y="15422"/>
                    <a:pt x="128" y="15410"/>
                  </a:cubicBezTo>
                  <a:lnTo>
                    <a:pt x="5859" y="9679"/>
                  </a:lnTo>
                  <a:cubicBezTo>
                    <a:pt x="5874" y="9671"/>
                    <a:pt x="5874" y="9656"/>
                    <a:pt x="5874" y="9640"/>
                  </a:cubicBezTo>
                  <a:lnTo>
                    <a:pt x="5874" y="5150"/>
                  </a:lnTo>
                  <a:lnTo>
                    <a:pt x="10139" y="885"/>
                  </a:lnTo>
                  <a:cubicBezTo>
                    <a:pt x="10231" y="953"/>
                    <a:pt x="10336" y="985"/>
                    <a:pt x="10439" y="985"/>
                  </a:cubicBezTo>
                  <a:cubicBezTo>
                    <a:pt x="10641" y="985"/>
                    <a:pt x="10835" y="863"/>
                    <a:pt x="10907" y="652"/>
                  </a:cubicBezTo>
                  <a:cubicBezTo>
                    <a:pt x="11023" y="336"/>
                    <a:pt x="10785" y="3"/>
                    <a:pt x="104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106269" y="4453030"/>
              <a:ext cx="692631" cy="690469"/>
            </a:xfrm>
            <a:custGeom>
              <a:avLst/>
              <a:gdLst/>
              <a:ahLst/>
              <a:cxnLst/>
              <a:rect l="l" t="t" r="r" b="b"/>
              <a:pathLst>
                <a:path w="12817" h="12777" extrusionOk="0">
                  <a:moveTo>
                    <a:pt x="12701" y="1"/>
                  </a:moveTo>
                  <a:cubicBezTo>
                    <a:pt x="12681" y="1"/>
                    <a:pt x="12660" y="9"/>
                    <a:pt x="12641" y="27"/>
                  </a:cubicBezTo>
                  <a:lnTo>
                    <a:pt x="32" y="12637"/>
                  </a:lnTo>
                  <a:cubicBezTo>
                    <a:pt x="1" y="12668"/>
                    <a:pt x="1" y="12722"/>
                    <a:pt x="32" y="12753"/>
                  </a:cubicBezTo>
                  <a:cubicBezTo>
                    <a:pt x="47" y="12769"/>
                    <a:pt x="63" y="12776"/>
                    <a:pt x="86" y="12776"/>
                  </a:cubicBezTo>
                  <a:cubicBezTo>
                    <a:pt x="109" y="12776"/>
                    <a:pt x="133" y="12769"/>
                    <a:pt x="148" y="12753"/>
                  </a:cubicBezTo>
                  <a:lnTo>
                    <a:pt x="12757" y="136"/>
                  </a:lnTo>
                  <a:cubicBezTo>
                    <a:pt x="12816" y="77"/>
                    <a:pt x="12764" y="1"/>
                    <a:pt x="127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974300" y="3939449"/>
              <a:ext cx="1595777" cy="1929553"/>
            </a:xfrm>
            <a:custGeom>
              <a:avLst/>
              <a:gdLst/>
              <a:ahLst/>
              <a:cxnLst/>
              <a:rect l="l" t="t" r="r" b="b"/>
              <a:pathLst>
                <a:path w="31478" h="38062" extrusionOk="0">
                  <a:moveTo>
                    <a:pt x="30702" y="1"/>
                  </a:moveTo>
                  <a:cubicBezTo>
                    <a:pt x="30151" y="1"/>
                    <a:pt x="29841" y="637"/>
                    <a:pt x="30174" y="1071"/>
                  </a:cubicBezTo>
                  <a:lnTo>
                    <a:pt x="24413" y="6840"/>
                  </a:lnTo>
                  <a:cubicBezTo>
                    <a:pt x="24397" y="6856"/>
                    <a:pt x="24389" y="6872"/>
                    <a:pt x="24389" y="6895"/>
                  </a:cubicBezTo>
                  <a:lnTo>
                    <a:pt x="24389" y="12936"/>
                  </a:lnTo>
                  <a:lnTo>
                    <a:pt x="20675" y="16650"/>
                  </a:lnTo>
                  <a:lnTo>
                    <a:pt x="20535" y="16650"/>
                  </a:lnTo>
                  <a:lnTo>
                    <a:pt x="17728" y="19465"/>
                  </a:lnTo>
                  <a:lnTo>
                    <a:pt x="17736" y="19597"/>
                  </a:lnTo>
                  <a:lnTo>
                    <a:pt x="16689" y="20636"/>
                  </a:lnTo>
                  <a:cubicBezTo>
                    <a:pt x="16642" y="20691"/>
                    <a:pt x="16673" y="20776"/>
                    <a:pt x="16751" y="20776"/>
                  </a:cubicBezTo>
                  <a:cubicBezTo>
                    <a:pt x="16766" y="20776"/>
                    <a:pt x="16790" y="20768"/>
                    <a:pt x="16805" y="20753"/>
                  </a:cubicBezTo>
                  <a:lnTo>
                    <a:pt x="17736" y="19822"/>
                  </a:lnTo>
                  <a:lnTo>
                    <a:pt x="17751" y="20210"/>
                  </a:lnTo>
                  <a:lnTo>
                    <a:pt x="32" y="37922"/>
                  </a:lnTo>
                  <a:cubicBezTo>
                    <a:pt x="1" y="37953"/>
                    <a:pt x="1" y="38007"/>
                    <a:pt x="32" y="38038"/>
                  </a:cubicBezTo>
                  <a:cubicBezTo>
                    <a:pt x="47" y="38054"/>
                    <a:pt x="70" y="38061"/>
                    <a:pt x="94" y="38061"/>
                  </a:cubicBezTo>
                  <a:cubicBezTo>
                    <a:pt x="117" y="38061"/>
                    <a:pt x="132" y="38054"/>
                    <a:pt x="148" y="38038"/>
                  </a:cubicBezTo>
                  <a:lnTo>
                    <a:pt x="26375" y="11819"/>
                  </a:lnTo>
                  <a:cubicBezTo>
                    <a:pt x="26390" y="11804"/>
                    <a:pt x="26398" y="11780"/>
                    <a:pt x="26398" y="11757"/>
                  </a:cubicBezTo>
                  <a:lnTo>
                    <a:pt x="26398" y="8097"/>
                  </a:lnTo>
                  <a:lnTo>
                    <a:pt x="29376" y="5119"/>
                  </a:lnTo>
                  <a:cubicBezTo>
                    <a:pt x="29512" y="5226"/>
                    <a:pt x="29654" y="5272"/>
                    <a:pt x="29789" y="5272"/>
                  </a:cubicBezTo>
                  <a:cubicBezTo>
                    <a:pt x="30308" y="5272"/>
                    <a:pt x="30720" y="4594"/>
                    <a:pt x="30252" y="4126"/>
                  </a:cubicBezTo>
                  <a:cubicBezTo>
                    <a:pt x="30108" y="3982"/>
                    <a:pt x="29944" y="3922"/>
                    <a:pt x="29787" y="3922"/>
                  </a:cubicBezTo>
                  <a:cubicBezTo>
                    <a:pt x="29298" y="3922"/>
                    <a:pt x="28867" y="4504"/>
                    <a:pt x="29259" y="5003"/>
                  </a:cubicBezTo>
                  <a:lnTo>
                    <a:pt x="26251" y="8011"/>
                  </a:lnTo>
                  <a:cubicBezTo>
                    <a:pt x="26235" y="8027"/>
                    <a:pt x="26227" y="8042"/>
                    <a:pt x="26227" y="8066"/>
                  </a:cubicBezTo>
                  <a:lnTo>
                    <a:pt x="26227" y="11726"/>
                  </a:lnTo>
                  <a:lnTo>
                    <a:pt x="21280" y="16674"/>
                  </a:lnTo>
                  <a:lnTo>
                    <a:pt x="20892" y="16658"/>
                  </a:lnTo>
                  <a:lnTo>
                    <a:pt x="24521" y="13029"/>
                  </a:lnTo>
                  <a:cubicBezTo>
                    <a:pt x="24537" y="13013"/>
                    <a:pt x="24544" y="12990"/>
                    <a:pt x="24552" y="12975"/>
                  </a:cubicBezTo>
                  <a:lnTo>
                    <a:pt x="24552" y="6934"/>
                  </a:lnTo>
                  <a:lnTo>
                    <a:pt x="30291" y="1187"/>
                  </a:lnTo>
                  <a:cubicBezTo>
                    <a:pt x="30416" y="1283"/>
                    <a:pt x="30559" y="1327"/>
                    <a:pt x="30701" y="1327"/>
                  </a:cubicBezTo>
                  <a:cubicBezTo>
                    <a:pt x="30972" y="1327"/>
                    <a:pt x="31233" y="1163"/>
                    <a:pt x="31330" y="877"/>
                  </a:cubicBezTo>
                  <a:cubicBezTo>
                    <a:pt x="31477" y="443"/>
                    <a:pt x="31159" y="1"/>
                    <a:pt x="307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6" name="Google Shape;56;p2"/>
            <p:cNvGrpSpPr/>
            <p:nvPr/>
          </p:nvGrpSpPr>
          <p:grpSpPr>
            <a:xfrm>
              <a:off x="7020074" y="4660470"/>
              <a:ext cx="269497" cy="230589"/>
              <a:chOff x="-245801" y="266720"/>
              <a:chExt cx="269497" cy="230589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>
            <a:off x="7268700" y="-151861"/>
            <a:ext cx="1611933" cy="1379360"/>
            <a:chOff x="5451525" y="-113896"/>
            <a:chExt cx="1208950" cy="1034520"/>
          </a:xfrm>
        </p:grpSpPr>
        <p:sp>
          <p:nvSpPr>
            <p:cNvPr id="60" name="Google Shape;60;p2"/>
            <p:cNvSpPr/>
            <p:nvPr/>
          </p:nvSpPr>
          <p:spPr>
            <a:xfrm>
              <a:off x="5889324" y="-113896"/>
              <a:ext cx="771151" cy="964344"/>
            </a:xfrm>
            <a:custGeom>
              <a:avLst/>
              <a:gdLst/>
              <a:ahLst/>
              <a:cxnLst/>
              <a:rect l="l" t="t" r="r" b="b"/>
              <a:pathLst>
                <a:path w="14270" h="17845" extrusionOk="0">
                  <a:moveTo>
                    <a:pt x="14184" y="1"/>
                  </a:moveTo>
                  <a:cubicBezTo>
                    <a:pt x="14165" y="1"/>
                    <a:pt x="14146" y="9"/>
                    <a:pt x="14130" y="24"/>
                  </a:cubicBezTo>
                  <a:lnTo>
                    <a:pt x="4188" y="9958"/>
                  </a:lnTo>
                  <a:cubicBezTo>
                    <a:pt x="4173" y="9973"/>
                    <a:pt x="4165" y="9997"/>
                    <a:pt x="4165" y="10020"/>
                  </a:cubicBezTo>
                  <a:lnTo>
                    <a:pt x="4165" y="13680"/>
                  </a:lnTo>
                  <a:lnTo>
                    <a:pt x="1187" y="16658"/>
                  </a:lnTo>
                  <a:cubicBezTo>
                    <a:pt x="1065" y="16560"/>
                    <a:pt x="921" y="16514"/>
                    <a:pt x="780" y="16514"/>
                  </a:cubicBezTo>
                  <a:cubicBezTo>
                    <a:pt x="509" y="16514"/>
                    <a:pt x="245" y="16680"/>
                    <a:pt x="148" y="16961"/>
                  </a:cubicBezTo>
                  <a:cubicBezTo>
                    <a:pt x="1" y="17395"/>
                    <a:pt x="327" y="17845"/>
                    <a:pt x="776" y="17845"/>
                  </a:cubicBezTo>
                  <a:cubicBezTo>
                    <a:pt x="1335" y="17845"/>
                    <a:pt x="1645" y="17209"/>
                    <a:pt x="1304" y="16774"/>
                  </a:cubicBezTo>
                  <a:lnTo>
                    <a:pt x="4305" y="13766"/>
                  </a:lnTo>
                  <a:cubicBezTo>
                    <a:pt x="4320" y="13750"/>
                    <a:pt x="4328" y="13735"/>
                    <a:pt x="4336" y="13711"/>
                  </a:cubicBezTo>
                  <a:lnTo>
                    <a:pt x="4336" y="10051"/>
                  </a:lnTo>
                  <a:lnTo>
                    <a:pt x="14239" y="140"/>
                  </a:lnTo>
                  <a:cubicBezTo>
                    <a:pt x="14270" y="109"/>
                    <a:pt x="14270" y="55"/>
                    <a:pt x="14239" y="24"/>
                  </a:cubicBezTo>
                  <a:cubicBezTo>
                    <a:pt x="14223" y="9"/>
                    <a:pt x="14204" y="1"/>
                    <a:pt x="141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1" name="Google Shape;61;p2"/>
            <p:cNvGrpSpPr/>
            <p:nvPr/>
          </p:nvGrpSpPr>
          <p:grpSpPr>
            <a:xfrm>
              <a:off x="5451525" y="6"/>
              <a:ext cx="921187" cy="920619"/>
              <a:chOff x="3429875" y="1645831"/>
              <a:chExt cx="921187" cy="920619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5047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2731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84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0746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71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04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03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1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66720-6289-51D9-FC46-9D8C502DF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CFC23-4DFF-53AF-40BA-6D1ABBA06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32059-46CC-EAFB-C8B7-B2434448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C5E29-EE6F-BB84-BF41-F3DC4CC66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8E578-AAC1-082D-E293-2A42F140C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56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35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63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42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6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8561A-7AA9-91C9-7EB6-5B1C9758F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25E8B-E7C4-125F-E35A-CCE5C8D30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16CE1-13AD-9A03-760A-BB37E4EC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3E099-C2CA-6873-393B-91524D61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EBB5C-C3CA-FDF7-9FAC-1AFCAF564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0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A5B8-3F73-6242-C04E-F0CE73FA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BAD64-49B3-51CB-5B9C-3457C855E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B8A28D-80FF-13A3-BCB9-621CEF3E3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348E3-A59D-A313-A050-EFB7B0689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23C1B0-0919-E8E3-F341-06C0C92A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F7681-4482-716A-B4E4-1470D176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9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3C7B9-2E94-9BA5-D094-EC62E741D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536E8-086A-9B17-DB1A-09B8F09EE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6CE40-243C-7BDF-9336-AE832C06F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C3D1F2-4F52-04E4-5322-73EA1F5750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1747FF-4A56-E892-8FBA-6E8A681EE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1D9238-381E-241F-D66A-A25F9B0AD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8A8CF4-CC2B-C604-0D7B-2F03A53B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42F3-3770-3C4B-4884-5EDA1B15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4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09C71-1857-99EE-5D9F-98172B252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8BA9B3-6278-24F2-B10B-BBC7897BA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40A760-0993-1484-615A-E3D0DF95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CE7EE3-43FB-958D-1975-AC13C8BC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8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F453E-F1ED-219B-698E-F0AF25964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A68514-8683-EE62-171E-BA96E3B5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876DF-F125-8193-A36E-060365E0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0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868F-7F75-5809-67C8-12BEE7E3D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9CED1-9919-884E-B576-4C0C9F49B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D3389-232E-3A72-C8B4-81F42DE3A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55F2F-64B2-68B9-D8CB-D1E639B95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30FAE-D49B-6278-15C1-943DC2FDF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CDC4F-2F17-E74E-5B9A-1F46F612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3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35D3C-7B47-594C-2E7B-93EF313E0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1CD9D2-8A99-8D67-CB01-7B2D0595D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1AD53-484B-4A50-EA0B-7E049D8A0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CCD54-C20A-5715-02A2-2742A96C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8E592-1BB6-C71B-C247-06F7FB928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55924-B232-1B6B-2D5B-C4A51A46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4E928-967D-C2AD-ACF5-86A220CC3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ED1D1-FF39-C26B-6F47-6FF48636D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460EF-254C-EB3C-FE6E-7C3F6EB0A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F99A9-8FA6-28C9-001A-5685EF0D94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705DC-76E1-36EC-1F4D-464189184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5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969E54E9-83C9-4859-8A85-30F994FB771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7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" name="Google Shape;1715;p55"/>
          <p:cNvSpPr txBox="1">
            <a:spLocks noGrp="1"/>
          </p:cNvSpPr>
          <p:nvPr>
            <p:ph type="ctrTitle"/>
          </p:nvPr>
        </p:nvSpPr>
        <p:spPr>
          <a:xfrm>
            <a:off x="391167" y="1776933"/>
            <a:ext cx="6114400" cy="2494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>
                <a:latin typeface="Century Schoolbook (Headings)"/>
              </a:rPr>
              <a:t>Intro to C Programming</a:t>
            </a:r>
            <a:endParaRPr dirty="0">
              <a:latin typeface="Century Schoolbook (Headings)"/>
            </a:endParaRPr>
          </a:p>
        </p:txBody>
      </p:sp>
      <p:sp>
        <p:nvSpPr>
          <p:cNvPr id="1716" name="Google Shape;1716;p55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" dirty="0">
                <a:latin typeface="Century Schoolbook (Body)"/>
              </a:rPr>
              <a:t>Meeting 3: 9/18/2024</a:t>
            </a:r>
            <a:endParaRPr dirty="0">
              <a:latin typeface="Century Schoolbook (Body)"/>
            </a:endParaRPr>
          </a:p>
        </p:txBody>
      </p:sp>
      <p:pic>
        <p:nvPicPr>
          <p:cNvPr id="1717" name="Google Shape;1717;p5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600" b="3591"/>
          <a:stretch/>
        </p:blipFill>
        <p:spPr>
          <a:xfrm>
            <a:off x="6773233" y="1252000"/>
            <a:ext cx="4354000" cy="4354000"/>
          </a:xfrm>
          <a:prstGeom prst="ellipse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09A7D-6023-EC3D-19BD-E905F852A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If/Else If/Else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1FAAE-0984-46BD-C270-61BBBE3A9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execute code if a condition(s) are true</a:t>
            </a:r>
          </a:p>
          <a:p>
            <a:r>
              <a:rPr lang="en-US" dirty="0"/>
              <a:t>If multiple exclusive checks are needed, use an else if statement</a:t>
            </a:r>
          </a:p>
          <a:p>
            <a:r>
              <a:rPr lang="en-US" dirty="0"/>
              <a:t>Else is used as a catch all if none of the set conditions are true</a:t>
            </a:r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if (condition) {</a:t>
            </a:r>
          </a:p>
          <a:p>
            <a:pPr marL="274320" lvl="1" indent="0">
              <a:buNone/>
            </a:pPr>
            <a:r>
              <a:rPr lang="en-US" dirty="0"/>
              <a:t>	statement to be executed if condition is true</a:t>
            </a:r>
          </a:p>
          <a:p>
            <a:pPr marL="274320" lvl="1" indent="0">
              <a:buNone/>
            </a:pPr>
            <a:r>
              <a:rPr lang="en-US" dirty="0"/>
              <a:t>} else if (condtion2) {</a:t>
            </a:r>
          </a:p>
          <a:p>
            <a:pPr marL="274320" lvl="1" indent="0">
              <a:buNone/>
            </a:pPr>
            <a:r>
              <a:rPr lang="en-US" dirty="0"/>
              <a:t>	other statement to be executed if condition2 is true</a:t>
            </a:r>
          </a:p>
          <a:p>
            <a:pPr marL="274320" lvl="1" indent="0">
              <a:buNone/>
            </a:pPr>
            <a:r>
              <a:rPr lang="en-US" dirty="0"/>
              <a:t>} else {</a:t>
            </a:r>
          </a:p>
          <a:p>
            <a:pPr marL="274320" lvl="1" indent="0">
              <a:buNone/>
            </a:pPr>
            <a:r>
              <a:rPr lang="en-US" dirty="0"/>
              <a:t>	statement that will be executed if none of the conditions are true</a:t>
            </a:r>
          </a:p>
          <a:p>
            <a:pPr marL="274320" lvl="1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74282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6D65E-A479-178D-DB9D-92FD6C3C0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Operators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1E49297-72EC-49ED-46E9-69F2B9CEC8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388378"/>
              </p:ext>
            </p:extLst>
          </p:nvPr>
        </p:nvGraphicFramePr>
        <p:xfrm>
          <a:off x="1262062" y="2232212"/>
          <a:ext cx="9692450" cy="3394308"/>
        </p:xfrm>
        <a:graphic>
          <a:graphicData uri="http://schemas.openxmlformats.org/drawingml/2006/table">
            <a:tbl>
              <a:tblPr/>
              <a:tblGrid>
                <a:gridCol w="829053">
                  <a:extLst>
                    <a:ext uri="{9D8B030D-6E8A-4147-A177-3AD203B41FA5}">
                      <a16:colId xmlns:a16="http://schemas.microsoft.com/office/drawing/2014/main" val="2607183021"/>
                    </a:ext>
                  </a:extLst>
                </a:gridCol>
                <a:gridCol w="2460375">
                  <a:extLst>
                    <a:ext uri="{9D8B030D-6E8A-4147-A177-3AD203B41FA5}">
                      <a16:colId xmlns:a16="http://schemas.microsoft.com/office/drawing/2014/main" val="2862761497"/>
                    </a:ext>
                  </a:extLst>
                </a:gridCol>
                <a:gridCol w="836930">
                  <a:extLst>
                    <a:ext uri="{9D8B030D-6E8A-4147-A177-3AD203B41FA5}">
                      <a16:colId xmlns:a16="http://schemas.microsoft.com/office/drawing/2014/main" val="3528657872"/>
                    </a:ext>
                  </a:extLst>
                </a:gridCol>
                <a:gridCol w="5566092">
                  <a:extLst>
                    <a:ext uri="{9D8B030D-6E8A-4147-A177-3AD203B41FA5}">
                      <a16:colId xmlns:a16="http://schemas.microsoft.com/office/drawing/2014/main" val="20708670"/>
                    </a:ext>
                  </a:extLst>
                </a:gridCol>
              </a:tblGrid>
              <a:tr h="44239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==</a:t>
                      </a:r>
                    </a:p>
                  </a:txBody>
                  <a:tcPr marL="78739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Equal to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x == y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1 if the values are equal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967457"/>
                  </a:ext>
                </a:extLst>
              </a:tr>
              <a:tr h="44239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!=</a:t>
                      </a:r>
                    </a:p>
                  </a:txBody>
                  <a:tcPr marL="78739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Not equal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x != y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1 if the values are not equal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341779"/>
                  </a:ext>
                </a:extLst>
              </a:tr>
              <a:tr h="44239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&gt;</a:t>
                      </a:r>
                    </a:p>
                  </a:txBody>
                  <a:tcPr marL="78739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Greater than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x &gt; y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1 if the first value is greater than the second value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036575"/>
                  </a:ext>
                </a:extLst>
              </a:tr>
              <a:tr h="44239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&lt;</a:t>
                      </a:r>
                    </a:p>
                  </a:txBody>
                  <a:tcPr marL="78739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Less than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x &lt; y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Returns 1 if the first value is less than the second value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393600"/>
                  </a:ext>
                </a:extLst>
              </a:tr>
              <a:tr h="61550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&gt;=</a:t>
                      </a:r>
                    </a:p>
                  </a:txBody>
                  <a:tcPr marL="78739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Greater than or equal to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x &gt;= y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1 if the first value is greater than, or equal to, the second value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344467"/>
                  </a:ext>
                </a:extLst>
              </a:tr>
              <a:tr h="61550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&lt;=</a:t>
                      </a:r>
                    </a:p>
                  </a:txBody>
                  <a:tcPr marL="78739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Less than or equal to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x &lt;= y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Returns 1 if the first value is less than, or equal to, the second value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830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076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C717-9AEC-69B9-8A53-31D2F4B61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Operators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1B4590-21FA-286F-F8A5-CCC1573811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8476"/>
              </p:ext>
            </p:extLst>
          </p:nvPr>
        </p:nvGraphicFramePr>
        <p:xfrm>
          <a:off x="1262062" y="2303929"/>
          <a:ext cx="9782456" cy="2740959"/>
        </p:xfrm>
        <a:graphic>
          <a:graphicData uri="http://schemas.openxmlformats.org/drawingml/2006/table">
            <a:tbl>
              <a:tblPr/>
              <a:tblGrid>
                <a:gridCol w="1014973">
                  <a:extLst>
                    <a:ext uri="{9D8B030D-6E8A-4147-A177-3AD203B41FA5}">
                      <a16:colId xmlns:a16="http://schemas.microsoft.com/office/drawing/2014/main" val="2942266687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2164946435"/>
                    </a:ext>
                  </a:extLst>
                </a:gridCol>
                <a:gridCol w="2214283">
                  <a:extLst>
                    <a:ext uri="{9D8B030D-6E8A-4147-A177-3AD203B41FA5}">
                      <a16:colId xmlns:a16="http://schemas.microsoft.com/office/drawing/2014/main" val="1072623879"/>
                    </a:ext>
                  </a:extLst>
                </a:gridCol>
                <a:gridCol w="5611906">
                  <a:extLst>
                    <a:ext uri="{9D8B030D-6E8A-4147-A177-3AD203B41FA5}">
                      <a16:colId xmlns:a16="http://schemas.microsoft.com/office/drawing/2014/main" val="1028843307"/>
                    </a:ext>
                  </a:extLst>
                </a:gridCol>
              </a:tblGrid>
              <a:tr h="91365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&amp;&amp; </a:t>
                      </a:r>
                    </a:p>
                  </a:txBody>
                  <a:tcPr marL="78739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AND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x &lt; 5 &amp;&amp;  x &lt; 10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Returns 1 if both statements are true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806841"/>
                  </a:ext>
                </a:extLst>
              </a:tr>
              <a:tr h="91365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|| </a:t>
                      </a:r>
                    </a:p>
                  </a:txBody>
                  <a:tcPr marL="78739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OR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x &lt; 5 || x &lt; 4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1 if one of the statements is true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484605"/>
                  </a:ext>
                </a:extLst>
              </a:tr>
              <a:tr h="91365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!</a:t>
                      </a:r>
                    </a:p>
                  </a:txBody>
                  <a:tcPr marL="78739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NOT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!(x &lt; 5 &amp;&amp; x &lt; 10)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Reverse the result, returns 0 if the result is 1</a:t>
                      </a:r>
                    </a:p>
                  </a:txBody>
                  <a:tcPr marL="39370" marR="39370" marT="39370" marB="3937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342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742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D9EDE-195D-7E31-720C-D4CDBCC57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41049-799E-CB1C-241A-935BB4267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until a certain condition is met</a:t>
            </a:r>
          </a:p>
          <a:p>
            <a:pPr lvl="1"/>
            <a:r>
              <a:rPr lang="en-US" dirty="0"/>
              <a:t>Will check condition prior to execution of statements inside of loop</a:t>
            </a:r>
          </a:p>
          <a:p>
            <a:pPr lvl="1"/>
            <a:r>
              <a:rPr lang="en-US" dirty="0"/>
              <a:t>Do while loops will execute statements first then check condition</a:t>
            </a:r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while (condition) {</a:t>
            </a:r>
          </a:p>
          <a:p>
            <a:pPr marL="274320" lvl="1" indent="0">
              <a:buNone/>
            </a:pPr>
            <a:r>
              <a:rPr lang="en-US" dirty="0"/>
              <a:t>	statement that will loop while condition is true</a:t>
            </a:r>
          </a:p>
          <a:p>
            <a:pPr marL="274320" lvl="1" indent="0">
              <a:buNone/>
            </a:pPr>
            <a:r>
              <a:rPr lang="en-US" dirty="0"/>
              <a:t>}</a:t>
            </a:r>
          </a:p>
          <a:p>
            <a:pPr lvl="1"/>
            <a:r>
              <a:rPr lang="en-US" dirty="0"/>
              <a:t>do {</a:t>
            </a:r>
          </a:p>
          <a:p>
            <a:pPr marL="274320" lvl="1" indent="0">
              <a:buNone/>
            </a:pPr>
            <a:r>
              <a:rPr lang="en-US" dirty="0"/>
              <a:t>	statement that will loop while condition is true</a:t>
            </a:r>
          </a:p>
          <a:p>
            <a:pPr marL="274320" lvl="1" indent="0">
              <a:buNone/>
            </a:pPr>
            <a:r>
              <a:rPr lang="en-US" dirty="0"/>
              <a:t>} while (condition)</a:t>
            </a:r>
          </a:p>
        </p:txBody>
      </p:sp>
    </p:spTree>
    <p:extLst>
      <p:ext uri="{BB962C8B-B14F-4D97-AF65-F5344CB8AC3E}">
        <p14:creationId xmlns:p14="http://schemas.microsoft.com/office/powerpoint/2010/main" val="1629442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055F5-456E-3539-1ACA-47AA8CE5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2B96E-DD96-D778-5980-EE1C8B0F9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for a specified number of iterations</a:t>
            </a:r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for (expression1; expression2; expression3) {</a:t>
            </a:r>
          </a:p>
          <a:p>
            <a:pPr marL="274320" lvl="1" indent="0">
              <a:buNone/>
            </a:pPr>
            <a:r>
              <a:rPr lang="en-US" dirty="0"/>
              <a:t>	statement to be executed</a:t>
            </a:r>
          </a:p>
          <a:p>
            <a:pPr marL="274320" lvl="1" indent="0">
              <a:buNone/>
            </a:pPr>
            <a:r>
              <a:rPr lang="en-US" dirty="0"/>
              <a:t>}</a:t>
            </a:r>
          </a:p>
          <a:p>
            <a:pPr lvl="1"/>
            <a:r>
              <a:rPr lang="en-US" dirty="0"/>
              <a:t>Expression 1 is executed (one time) before the execution of the code block.</a:t>
            </a:r>
          </a:p>
          <a:p>
            <a:pPr lvl="1"/>
            <a:r>
              <a:rPr lang="en-US" dirty="0"/>
              <a:t>Expression 2 defines the condition for executing the code block.</a:t>
            </a:r>
          </a:p>
          <a:p>
            <a:pPr lvl="1"/>
            <a:r>
              <a:rPr lang="en-US" dirty="0"/>
              <a:t>Expression 3 is executed (every time) after the code block has been executed.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for (int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5;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err="1"/>
              <a:t>printf</a:t>
            </a:r>
            <a:r>
              <a:rPr lang="en-US" dirty="0"/>
              <a:t>(“%d\n”,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274320" lvl="1" indent="0">
              <a:buNone/>
            </a:pPr>
            <a:r>
              <a:rPr lang="en-US" dirty="0"/>
              <a:t>}</a:t>
            </a:r>
          </a:p>
          <a:p>
            <a:pPr lvl="1"/>
            <a:r>
              <a:rPr lang="en-US" dirty="0"/>
              <a:t>This will print numbers 0 through 4 separated by a newline</a:t>
            </a:r>
          </a:p>
        </p:txBody>
      </p:sp>
    </p:spTree>
    <p:extLst>
      <p:ext uri="{BB962C8B-B14F-4D97-AF65-F5344CB8AC3E}">
        <p14:creationId xmlns:p14="http://schemas.microsoft.com/office/powerpoint/2010/main" val="3249106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A4EE0-3FFC-A4CF-5423-1712BF86F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Break/Continue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F3ED2-8CD2-D9C1-324A-B1A4BB653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Important for manipulation of loops</a:t>
            </a:r>
          </a:p>
          <a:p>
            <a:r>
              <a:rPr lang="en-US" dirty="0"/>
              <a:t>Break will “break out” of a loop Example</a:t>
            </a:r>
          </a:p>
          <a:p>
            <a:pPr lvl="2"/>
            <a:r>
              <a:rPr lang="en-US" dirty="0"/>
              <a:t>for (int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5;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548640" lvl="2" indent="0">
              <a:buNone/>
            </a:pPr>
            <a:r>
              <a:rPr lang="en-US" dirty="0"/>
              <a:t>	if (</a:t>
            </a:r>
            <a:r>
              <a:rPr lang="en-US" dirty="0" err="1"/>
              <a:t>i</a:t>
            </a:r>
            <a:r>
              <a:rPr lang="en-US" dirty="0"/>
              <a:t> == 2) {</a:t>
            </a:r>
          </a:p>
          <a:p>
            <a:pPr marL="548640" lvl="2" indent="0">
              <a:buNone/>
            </a:pPr>
            <a:r>
              <a:rPr lang="en-US" dirty="0"/>
              <a:t>		break;</a:t>
            </a:r>
          </a:p>
          <a:p>
            <a:pPr marL="548640" lvl="2" indent="0">
              <a:buNone/>
            </a:pPr>
            <a:r>
              <a:rPr lang="en-US" dirty="0"/>
              <a:t>	}</a:t>
            </a:r>
          </a:p>
          <a:p>
            <a:pPr marL="548640" lvl="2" indent="0">
              <a:buNone/>
            </a:pPr>
            <a:r>
              <a:rPr lang="en-US" dirty="0"/>
              <a:t>	</a:t>
            </a:r>
            <a:r>
              <a:rPr lang="en-US" dirty="0" err="1"/>
              <a:t>printf</a:t>
            </a:r>
            <a:r>
              <a:rPr lang="en-US" dirty="0"/>
              <a:t>(“%d\n”,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548640" lvl="2" indent="0">
              <a:buNone/>
            </a:pPr>
            <a:r>
              <a:rPr lang="en-US" dirty="0"/>
              <a:t>}</a:t>
            </a:r>
          </a:p>
          <a:p>
            <a:pPr lvl="2"/>
            <a:r>
              <a:rPr lang="en-US" dirty="0"/>
              <a:t>This will print numbers 0 through 1 and </a:t>
            </a:r>
          </a:p>
          <a:p>
            <a:r>
              <a:rPr lang="en-US" dirty="0"/>
              <a:t>Continue will break a single iteration of a loop</a:t>
            </a:r>
          </a:p>
          <a:p>
            <a:pPr lvl="2"/>
            <a:r>
              <a:rPr lang="en-US" dirty="0"/>
              <a:t>for (int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5;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548640" lvl="2" indent="0">
              <a:buNone/>
            </a:pPr>
            <a:r>
              <a:rPr lang="en-US" dirty="0"/>
              <a:t>	if (</a:t>
            </a:r>
            <a:r>
              <a:rPr lang="en-US" dirty="0" err="1"/>
              <a:t>i</a:t>
            </a:r>
            <a:r>
              <a:rPr lang="en-US" dirty="0"/>
              <a:t> == 2) {</a:t>
            </a:r>
          </a:p>
          <a:p>
            <a:pPr marL="548640" lvl="2" indent="0">
              <a:buNone/>
            </a:pPr>
            <a:r>
              <a:rPr lang="en-US" dirty="0"/>
              <a:t>		continue;</a:t>
            </a:r>
          </a:p>
          <a:p>
            <a:pPr marL="548640" lvl="2" indent="0">
              <a:buNone/>
            </a:pPr>
            <a:r>
              <a:rPr lang="en-US" dirty="0"/>
              <a:t>	}</a:t>
            </a:r>
          </a:p>
          <a:p>
            <a:pPr marL="548640" lvl="2" indent="0">
              <a:buNone/>
            </a:pPr>
            <a:r>
              <a:rPr lang="en-US" dirty="0"/>
              <a:t>	</a:t>
            </a:r>
            <a:r>
              <a:rPr lang="en-US" dirty="0" err="1"/>
              <a:t>printf</a:t>
            </a:r>
            <a:r>
              <a:rPr lang="en-US" dirty="0"/>
              <a:t>(“%d\n”,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548640" lvl="2" indent="0">
              <a:buNone/>
            </a:pPr>
            <a:r>
              <a:rPr lang="en-US" dirty="0"/>
              <a:t>}</a:t>
            </a:r>
          </a:p>
          <a:p>
            <a:pPr lvl="2"/>
            <a:r>
              <a:rPr lang="en-US" dirty="0"/>
              <a:t>This will print numbers 0 through 4, but it will skip the number 2</a:t>
            </a:r>
          </a:p>
          <a:p>
            <a:pPr marL="54864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99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99903-DD5A-3518-57E1-B795BD41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Run a C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90742-74AE-A9A9-3701-B65803532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 your C file</a:t>
            </a:r>
          </a:p>
          <a:p>
            <a:pPr lvl="1"/>
            <a:r>
              <a:rPr lang="en-US" dirty="0" err="1"/>
              <a:t>gcc</a:t>
            </a:r>
            <a:r>
              <a:rPr lang="en-US" dirty="0"/>
              <a:t> </a:t>
            </a:r>
            <a:r>
              <a:rPr lang="en-US" dirty="0" err="1"/>
              <a:t>nameOfFile.c</a:t>
            </a:r>
            <a:r>
              <a:rPr lang="en-US" dirty="0"/>
              <a:t> –o </a:t>
            </a:r>
            <a:r>
              <a:rPr lang="en-US" dirty="0" err="1"/>
              <a:t>nameOfProgram</a:t>
            </a:r>
            <a:endParaRPr lang="en-US" dirty="0"/>
          </a:p>
          <a:p>
            <a:r>
              <a:rPr lang="en-US" dirty="0"/>
              <a:t>Run your C file</a:t>
            </a:r>
          </a:p>
          <a:p>
            <a:pPr lvl="1"/>
            <a:r>
              <a:rPr lang="en-US" dirty="0"/>
              <a:t>./</a:t>
            </a:r>
            <a:r>
              <a:rPr lang="en-US" dirty="0" err="1"/>
              <a:t>nameOfProgram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620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FD25E-14BB-261B-004D-7A5099029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</a:t>
            </a:r>
            <a:r>
              <a:rPr lang="en-US" dirty="0" err="1"/>
              <a:t>Leetcode</a:t>
            </a:r>
            <a:r>
              <a:rPr lang="en-US" dirty="0"/>
              <a:t> 412. Fizz Buzz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ED841-30D9-5F6E-C5DA-F983D5EA0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Given an integer n, print answer(s) where:</a:t>
            </a:r>
          </a:p>
          <a:p>
            <a:pPr lvl="1"/>
            <a:r>
              <a:rPr lang="en-US" dirty="0"/>
              <a:t>answer[</a:t>
            </a:r>
            <a:r>
              <a:rPr lang="en-US" dirty="0" err="1"/>
              <a:t>i</a:t>
            </a:r>
            <a:r>
              <a:rPr lang="en-US" dirty="0"/>
              <a:t>] == "</a:t>
            </a:r>
            <a:r>
              <a:rPr lang="en-US" dirty="0" err="1"/>
              <a:t>FizzBuzz</a:t>
            </a:r>
            <a:r>
              <a:rPr lang="en-US" dirty="0"/>
              <a:t>" if </a:t>
            </a:r>
            <a:r>
              <a:rPr lang="en-US" dirty="0" err="1"/>
              <a:t>i</a:t>
            </a:r>
            <a:r>
              <a:rPr lang="en-US" dirty="0"/>
              <a:t> is divisible by 3 and 5.</a:t>
            </a:r>
          </a:p>
          <a:p>
            <a:pPr lvl="1"/>
            <a:r>
              <a:rPr lang="en-US" dirty="0"/>
              <a:t>answer[</a:t>
            </a:r>
            <a:r>
              <a:rPr lang="en-US" dirty="0" err="1"/>
              <a:t>i</a:t>
            </a:r>
            <a:r>
              <a:rPr lang="en-US" dirty="0"/>
              <a:t>] == "Fizz" if </a:t>
            </a:r>
            <a:r>
              <a:rPr lang="en-US" dirty="0" err="1"/>
              <a:t>i</a:t>
            </a:r>
            <a:r>
              <a:rPr lang="en-US" dirty="0"/>
              <a:t> is divisible by 3.</a:t>
            </a:r>
          </a:p>
          <a:p>
            <a:pPr lvl="1"/>
            <a:r>
              <a:rPr lang="en-US" dirty="0"/>
              <a:t>answer[</a:t>
            </a:r>
            <a:r>
              <a:rPr lang="en-US" dirty="0" err="1"/>
              <a:t>i</a:t>
            </a:r>
            <a:r>
              <a:rPr lang="en-US" dirty="0"/>
              <a:t>] == "Buzz" if </a:t>
            </a:r>
            <a:r>
              <a:rPr lang="en-US" dirty="0" err="1"/>
              <a:t>i</a:t>
            </a:r>
            <a:r>
              <a:rPr lang="en-US" dirty="0"/>
              <a:t> is divisible by 5.</a:t>
            </a:r>
          </a:p>
          <a:p>
            <a:pPr lvl="1"/>
            <a:r>
              <a:rPr lang="en-US" dirty="0"/>
              <a:t>answer[</a:t>
            </a:r>
            <a:r>
              <a:rPr lang="en-US" dirty="0" err="1"/>
              <a:t>i</a:t>
            </a:r>
            <a:r>
              <a:rPr lang="en-US" dirty="0"/>
              <a:t>] == </a:t>
            </a:r>
            <a:r>
              <a:rPr lang="en-US" dirty="0" err="1"/>
              <a:t>i</a:t>
            </a:r>
            <a:r>
              <a:rPr lang="en-US" dirty="0"/>
              <a:t> (as a string) if none of the above conditions are true.</a:t>
            </a:r>
          </a:p>
          <a:p>
            <a:r>
              <a:rPr lang="en-US" dirty="0"/>
              <a:t>Example 1:</a:t>
            </a:r>
          </a:p>
          <a:p>
            <a:pPr lvl="1"/>
            <a:r>
              <a:rPr lang="en-US" dirty="0"/>
              <a:t>Input: n = 3</a:t>
            </a:r>
          </a:p>
          <a:p>
            <a:pPr lvl="1"/>
            <a:r>
              <a:rPr lang="en-US" dirty="0"/>
              <a:t>Output: 1, 2, Fizz</a:t>
            </a:r>
          </a:p>
          <a:p>
            <a:r>
              <a:rPr lang="en-US" dirty="0"/>
              <a:t>Example 2:</a:t>
            </a:r>
          </a:p>
          <a:p>
            <a:pPr lvl="1"/>
            <a:r>
              <a:rPr lang="en-US" dirty="0"/>
              <a:t>Input: n = 5</a:t>
            </a:r>
          </a:p>
          <a:p>
            <a:pPr lvl="1"/>
            <a:r>
              <a:rPr lang="en-US" dirty="0"/>
              <a:t>Output: </a:t>
            </a:r>
            <a:r>
              <a:rPr lang="pl-PL" dirty="0"/>
              <a:t>1</a:t>
            </a:r>
            <a:r>
              <a:rPr lang="en-US" dirty="0"/>
              <a:t>,</a:t>
            </a:r>
            <a:r>
              <a:rPr lang="pl-PL" dirty="0"/>
              <a:t> 2</a:t>
            </a:r>
            <a:r>
              <a:rPr lang="en-US" dirty="0"/>
              <a:t>,</a:t>
            </a:r>
            <a:r>
              <a:rPr lang="pl-PL" dirty="0"/>
              <a:t> Fizz</a:t>
            </a:r>
            <a:r>
              <a:rPr lang="en-US" dirty="0"/>
              <a:t>,</a:t>
            </a:r>
            <a:r>
              <a:rPr lang="pl-PL" dirty="0"/>
              <a:t> 4</a:t>
            </a:r>
            <a:r>
              <a:rPr lang="en-US" dirty="0"/>
              <a:t>,</a:t>
            </a:r>
            <a:r>
              <a:rPr lang="pl-PL" dirty="0"/>
              <a:t> Buzz</a:t>
            </a:r>
            <a:endParaRPr lang="en-US" dirty="0"/>
          </a:p>
          <a:p>
            <a:r>
              <a:rPr lang="en-US" dirty="0"/>
              <a:t>Example 3:</a:t>
            </a:r>
          </a:p>
          <a:p>
            <a:pPr lvl="1"/>
            <a:r>
              <a:rPr lang="en-US" dirty="0"/>
              <a:t>Input: n = 15</a:t>
            </a:r>
          </a:p>
          <a:p>
            <a:pPr lvl="1"/>
            <a:r>
              <a:rPr lang="en-US" dirty="0"/>
              <a:t>Output: 1, 2, Fizz, 4, Buzz, Fizz, 7, 8, Fizz, Buzz, 11, Fizz, 13, 14, </a:t>
            </a:r>
            <a:r>
              <a:rPr lang="en-US" dirty="0" err="1"/>
              <a:t>FizzBuzz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592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D5E0904-721C-4D68-9EB8-1C9752E32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98ECBA-3258-45DF-8FD4-7581736BCC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244"/>
            <a:ext cx="457200" cy="6858000"/>
          </a:xfrm>
          <a:prstGeom prst="rect">
            <a:avLst/>
          </a:prstGeom>
          <a:solidFill>
            <a:srgbClr val="6F6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2BF453-BD82-4B90-9FE7-517031338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0"/>
            <a:ext cx="1083564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03A851-A3D9-61D4-BDF2-967C4AF4F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090" y="758952"/>
            <a:ext cx="2802194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solidFill>
                  <a:srgbClr val="FFFFFF"/>
                </a:solidFill>
              </a:rPr>
              <a:t>Fizz Buzz Solution</a:t>
            </a: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72366D3-9B5C-42E1-9906-77FF6BB55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283" y="0"/>
            <a:ext cx="756100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2F340B-FD80-6F2D-5E3C-43EDF48BAA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5899" y="0"/>
            <a:ext cx="6056643" cy="690035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21F5E60-4E89-4B16-A245-12BD99359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89916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95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67537-6A6E-8F47-FF9D-E7073E5EF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84D2D-C93C-C980-6247-E1B22D079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1: Write a program to reverse an input string</a:t>
            </a:r>
          </a:p>
          <a:p>
            <a:pPr lvl="1"/>
            <a:r>
              <a:rPr lang="en-US" dirty="0"/>
              <a:t>Ex.</a:t>
            </a:r>
          </a:p>
          <a:p>
            <a:pPr lvl="2"/>
            <a:r>
              <a:rPr lang="en-US" dirty="0"/>
              <a:t>In: Cyber</a:t>
            </a:r>
          </a:p>
          <a:p>
            <a:pPr lvl="2"/>
            <a:r>
              <a:rPr lang="en-US" dirty="0"/>
              <a:t>Out: </a:t>
            </a:r>
            <a:r>
              <a:rPr lang="en-US" dirty="0" err="1"/>
              <a:t>rebyC</a:t>
            </a:r>
            <a:endParaRPr lang="en-US" dirty="0"/>
          </a:p>
          <a:p>
            <a:r>
              <a:rPr lang="en-US" dirty="0"/>
              <a:t>Challenge 2: Write a program to return the number of 1’s in binary of a given string’s characters</a:t>
            </a:r>
          </a:p>
          <a:p>
            <a:pPr lvl="1"/>
            <a:r>
              <a:rPr lang="en-US" dirty="0"/>
              <a:t>Ex.</a:t>
            </a:r>
          </a:p>
          <a:p>
            <a:pPr lvl="2"/>
            <a:r>
              <a:rPr lang="en-US" dirty="0"/>
              <a:t>In: </a:t>
            </a:r>
            <a:r>
              <a:rPr lang="en-US" dirty="0" err="1"/>
              <a:t>CyberClub</a:t>
            </a:r>
            <a:endParaRPr lang="en-US" dirty="0"/>
          </a:p>
          <a:p>
            <a:pPr lvl="2"/>
            <a:r>
              <a:rPr lang="en-US" dirty="0"/>
              <a:t>Out: 34</a:t>
            </a:r>
          </a:p>
          <a:p>
            <a:pPr lvl="1"/>
            <a:r>
              <a:rPr lang="en-US" dirty="0"/>
              <a:t>Convert all characters to binary, then parse out the “1’s” and add to the total</a:t>
            </a:r>
          </a:p>
          <a:p>
            <a:pPr lvl="1"/>
            <a:r>
              <a:rPr lang="en-US" dirty="0"/>
              <a:t>Finally, print the total number of 1’s</a:t>
            </a:r>
          </a:p>
          <a:p>
            <a:pPr lvl="2"/>
            <a:r>
              <a:rPr lang="en-US" dirty="0"/>
              <a:t>*Hint* Every Ascii letter is going to be 8 bits in length. Use a for loop to bitwise shift through each bit of each individual bits of a character</a:t>
            </a:r>
          </a:p>
        </p:txBody>
      </p:sp>
    </p:spTree>
    <p:extLst>
      <p:ext uri="{BB962C8B-B14F-4D97-AF65-F5344CB8AC3E}">
        <p14:creationId xmlns:p14="http://schemas.microsoft.com/office/powerpoint/2010/main" val="117437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0FB34-B8D1-EA83-A300-2358DF1B6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/>
              <a:t>General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D68A0-37B8-5553-86BA-F5A478357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933575"/>
            <a:ext cx="5852160" cy="4246562"/>
          </a:xfrm>
        </p:spPr>
        <p:txBody>
          <a:bodyPr>
            <a:normAutofit/>
          </a:bodyPr>
          <a:lstStyle/>
          <a:p>
            <a:r>
              <a:rPr lang="en-US" dirty="0"/>
              <a:t>For those who haven’t signed up for the following, please do so:</a:t>
            </a:r>
          </a:p>
          <a:p>
            <a:pPr lvl="1"/>
            <a:r>
              <a:rPr lang="en-US" dirty="0"/>
              <a:t>Club Discord</a:t>
            </a:r>
          </a:p>
          <a:p>
            <a:pPr lvl="1"/>
            <a:r>
              <a:rPr lang="en-US" dirty="0"/>
              <a:t>HTB Academy</a:t>
            </a:r>
          </a:p>
          <a:p>
            <a:pPr lvl="1"/>
            <a:r>
              <a:rPr lang="en-US" dirty="0"/>
              <a:t>Club Crimson Connect</a:t>
            </a:r>
          </a:p>
          <a:p>
            <a:r>
              <a:rPr lang="en-US" dirty="0"/>
              <a:t>Another active member survey is posted</a:t>
            </a:r>
          </a:p>
          <a:p>
            <a:pPr lvl="1"/>
            <a:r>
              <a:rPr lang="en-US" dirty="0"/>
              <a:t>ONLY FOR THOSE WHO DIDN’T RESPOND TO THE PREVIOUS ONE</a:t>
            </a:r>
          </a:p>
          <a:p>
            <a:r>
              <a:rPr lang="en-US" dirty="0"/>
              <a:t>Review of Module 1: Web Requests</a:t>
            </a:r>
          </a:p>
          <a:p>
            <a:pPr lvl="1"/>
            <a:r>
              <a:rPr lang="en-US" dirty="0"/>
              <a:t>Quickly review solutions for interactive activities</a:t>
            </a:r>
          </a:p>
          <a:p>
            <a:pPr lvl="1"/>
            <a:r>
              <a:rPr lang="en-US" dirty="0"/>
              <a:t>Write up is posted in “</a:t>
            </a:r>
            <a:r>
              <a:rPr lang="en-US" dirty="0" err="1"/>
              <a:t>htb</a:t>
            </a:r>
            <a:r>
              <a:rPr lang="en-US" dirty="0"/>
              <a:t>-write-ups” channel in Discord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22C37C-2F96-F30B-7745-38409FACA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8664" y="2198395"/>
            <a:ext cx="3304622" cy="311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79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D5E0904-721C-4D68-9EB8-1C9752E32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98ECBA-3258-45DF-8FD4-7581736BCC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244"/>
            <a:ext cx="457200" cy="6858000"/>
          </a:xfrm>
          <a:prstGeom prst="rect">
            <a:avLst/>
          </a:prstGeom>
          <a:solidFill>
            <a:srgbClr val="6F6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2BF453-BD82-4B90-9FE7-517031338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0"/>
            <a:ext cx="1083564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6F0A51-27BB-C8BD-B131-946786EB6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090" y="758952"/>
            <a:ext cx="2802194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>
                <a:solidFill>
                  <a:srgbClr val="FFFFFF"/>
                </a:solidFill>
              </a:rPr>
              <a:t>Challenge 1 Solution</a:t>
            </a: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72366D3-9B5C-42E1-9906-77FF6BB55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283" y="0"/>
            <a:ext cx="756100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 shot of a computer program&#10;&#10;Description automatically generated">
            <a:extLst>
              <a:ext uri="{FF2B5EF4-FFF2-40B4-BE49-F238E27FC236}">
                <a16:creationId xmlns:a16="http://schemas.microsoft.com/office/drawing/2014/main" id="{47124E89-B5E8-44B3-97E4-DAD1CCCE61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375" y="638419"/>
            <a:ext cx="6616823" cy="557467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21F5E60-4E89-4B16-A245-12BD99359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89916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612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5D5E0904-721C-4D68-9EB8-1C9752E32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298ECBA-3258-45DF-8FD4-7581736BCC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244"/>
            <a:ext cx="457200" cy="6858000"/>
          </a:xfrm>
          <a:prstGeom prst="rect">
            <a:avLst/>
          </a:prstGeom>
          <a:solidFill>
            <a:srgbClr val="6F6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62BF453-BD82-4B90-9FE7-517031338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0"/>
            <a:ext cx="1083564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7D4D14-40E2-5936-9C24-C594B3022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090" y="758952"/>
            <a:ext cx="2802194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>
                <a:solidFill>
                  <a:srgbClr val="FFFFFF"/>
                </a:solidFill>
              </a:rPr>
              <a:t>Challenge 2 Solution</a:t>
            </a:r>
          </a:p>
        </p:txBody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72366D3-9B5C-42E1-9906-77FF6BB55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283" y="0"/>
            <a:ext cx="756100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C25F856-8B96-472E-59A8-29CF98C17D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4871" y="484632"/>
            <a:ext cx="6535830" cy="5650037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121F5E60-4E89-4B16-A245-12BD99359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89916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3488C7-336D-5E62-6493-C43CCBBD83F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4244"/>
          <a:stretch/>
        </p:blipFill>
        <p:spPr>
          <a:xfrm>
            <a:off x="964871" y="6134669"/>
            <a:ext cx="6535830" cy="69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604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D5E0904-721C-4D68-9EB8-1C9752E32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0CDF5D3-7220-42A0-9D37-ECF3BF28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0"/>
            <a:ext cx="10835640" cy="510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BC717F-58B3-4A4E-BC3B-1B11323AD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5105400"/>
            <a:ext cx="10835640" cy="17526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77A485-E7D2-E4FB-6F33-F04E83C6E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183" y="5181600"/>
            <a:ext cx="10156435" cy="1076324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5400">
                <a:solidFill>
                  <a:srgbClr val="FFFFFF"/>
                </a:solidFill>
              </a:rPr>
              <a:t>Challenge 2 Output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E75710-64C5-4CA8-8A7C-82EE4125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6F6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71B1D0-419F-DFC0-B9E3-364BC4D0C5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969572"/>
            <a:ext cx="9594723" cy="316625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35050B1-74E1-4A81-923D-0F5971A3B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89916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3F2A2-75C9-EDAE-C076-6885D66F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BC16A-9972-EF05-0829-0EAFE0A4E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838700"/>
          </a:xfrm>
        </p:spPr>
        <p:txBody>
          <a:bodyPr>
            <a:normAutofit/>
          </a:bodyPr>
          <a:lstStyle/>
          <a:p>
            <a:r>
              <a:rPr lang="en-US" dirty="0"/>
              <a:t>For those who haven’t programmed before:</a:t>
            </a:r>
          </a:p>
          <a:p>
            <a:pPr lvl="1"/>
            <a:r>
              <a:rPr lang="en-US" dirty="0"/>
              <a:t>Ask questions!</a:t>
            </a:r>
          </a:p>
          <a:p>
            <a:pPr lvl="2"/>
            <a:r>
              <a:rPr lang="en-US" dirty="0"/>
              <a:t>Everyone knows that you are trying to learn</a:t>
            </a:r>
          </a:p>
          <a:p>
            <a:r>
              <a:rPr lang="en-US" dirty="0"/>
              <a:t>For those who have programmed before:</a:t>
            </a:r>
          </a:p>
          <a:p>
            <a:pPr lvl="1"/>
            <a:r>
              <a:rPr lang="en-US" dirty="0"/>
              <a:t>Challenge is posted in “resources” channel in Discord</a:t>
            </a:r>
          </a:p>
          <a:p>
            <a:pPr lvl="1"/>
            <a:r>
              <a:rPr lang="en-US" dirty="0"/>
              <a:t>See if you can uncover the message!</a:t>
            </a:r>
          </a:p>
          <a:p>
            <a:r>
              <a:rPr lang="en-US" dirty="0"/>
              <a:t>For those who have programmed before and have taken/know DSA:</a:t>
            </a:r>
          </a:p>
          <a:p>
            <a:pPr lvl="1"/>
            <a:r>
              <a:rPr lang="en-US" dirty="0"/>
              <a:t>Try to write a singly linked list from scratch</a:t>
            </a:r>
          </a:p>
          <a:p>
            <a:pPr lvl="2"/>
            <a:r>
              <a:rPr lang="en-US" dirty="0"/>
              <a:t>Hint: this involves the use of structs and void pointers</a:t>
            </a:r>
          </a:p>
          <a:p>
            <a:pPr lvl="2"/>
            <a:r>
              <a:rPr lang="en-US" dirty="0"/>
              <a:t>Try without ChatGPT!</a:t>
            </a:r>
          </a:p>
          <a:p>
            <a:pPr lvl="1"/>
            <a:r>
              <a:rPr lang="en-US" dirty="0"/>
              <a:t>Requirements:</a:t>
            </a:r>
          </a:p>
          <a:p>
            <a:pPr lvl="2"/>
            <a:r>
              <a:rPr lang="en-US" dirty="0"/>
              <a:t>Must be type generic</a:t>
            </a:r>
          </a:p>
          <a:p>
            <a:pPr lvl="2"/>
            <a:r>
              <a:rPr lang="en-US" dirty="0"/>
              <a:t>Must have delete and add functionality</a:t>
            </a:r>
          </a:p>
          <a:p>
            <a:pPr lvl="3"/>
            <a:r>
              <a:rPr lang="en-US" dirty="0"/>
              <a:t>Ensure handling of edge cases </a:t>
            </a:r>
          </a:p>
          <a:p>
            <a:pPr lvl="4"/>
            <a:r>
              <a:rPr lang="en-US" dirty="0"/>
              <a:t>Ex: Proper bounds checking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3ABDF1-E6C4-0469-C24E-D96E25665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7484" y="4749165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75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DAD2-F264-665A-833F-51F4B1E21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b="0" i="0">
                <a:effectLst/>
                <a:latin typeface="Segoe UI" panose="020B0502040204020203" pitchFamily="34" charset="0"/>
              </a:rPr>
              <a:t>What is C?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831A9-1AC4-DF89-2CD7-6874BBF74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3" y="1933575"/>
            <a:ext cx="5649579" cy="4246562"/>
          </a:xfrm>
        </p:spPr>
        <p:txBody>
          <a:bodyPr>
            <a:normAutofit/>
          </a:bodyPr>
          <a:lstStyle/>
          <a:p>
            <a:r>
              <a:rPr lang="en-US" b="0" i="0" dirty="0">
                <a:effectLst/>
                <a:latin typeface="Verdana" panose="020B0604030504040204" pitchFamily="34" charset="0"/>
              </a:rPr>
              <a:t>C is a general-purpose programming language 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C</a:t>
            </a:r>
            <a:r>
              <a:rPr lang="en-US" b="0" i="0" dirty="0">
                <a:effectLst/>
                <a:latin typeface="Verdana" panose="020B0604030504040204" pitchFamily="34" charset="0"/>
              </a:rPr>
              <a:t>reated by Dennis Ritchie at Bell Laboratories in 1972.</a:t>
            </a:r>
          </a:p>
          <a:p>
            <a:r>
              <a:rPr lang="en-US" b="0" i="0" dirty="0">
                <a:effectLst/>
                <a:latin typeface="Verdana" panose="020B0604030504040204" pitchFamily="34" charset="0"/>
              </a:rPr>
              <a:t>It is a very popular language, despite being old </a:t>
            </a:r>
          </a:p>
          <a:p>
            <a:pPr lvl="1"/>
            <a:r>
              <a:rPr lang="en-US" dirty="0">
                <a:latin typeface="Verdana" panose="020B0604030504040204" pitchFamily="34" charset="0"/>
              </a:rPr>
              <a:t>Fundamental </a:t>
            </a:r>
            <a:r>
              <a:rPr lang="en-US" b="0" i="0" dirty="0">
                <a:effectLst/>
                <a:latin typeface="Verdana" panose="020B0604030504040204" pitchFamily="34" charset="0"/>
              </a:rPr>
              <a:t>language in the field of computer science.</a:t>
            </a:r>
          </a:p>
          <a:p>
            <a:r>
              <a:rPr lang="en-US" b="0" i="0" dirty="0">
                <a:effectLst/>
                <a:latin typeface="Verdana" panose="020B0604030504040204" pitchFamily="34" charset="0"/>
              </a:rPr>
              <a:t>C is strongly associated with UNIX</a:t>
            </a:r>
          </a:p>
          <a:p>
            <a:pPr lvl="1"/>
            <a:r>
              <a:rPr lang="en-US" b="0" i="0" dirty="0">
                <a:effectLst/>
                <a:latin typeface="Verdana" panose="020B0604030504040204" pitchFamily="34" charset="0"/>
              </a:rPr>
              <a:t>Developed to write the UNIX operating system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60C7BA-165F-8C4C-F987-D048E5A3C7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41" r="1" b="1048"/>
          <a:stretch/>
        </p:blipFill>
        <p:spPr>
          <a:xfrm>
            <a:off x="7449835" y="1933575"/>
            <a:ext cx="3304622" cy="363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81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CDF8E-82B8-EC76-4BCC-91A2C2F5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35970-98AE-994D-5A02-8DE24F63F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instruction for the computer to execute</a:t>
            </a:r>
          </a:p>
          <a:p>
            <a:pPr lvl="1"/>
            <a:r>
              <a:rPr lang="en-US" dirty="0"/>
              <a:t>Ex: </a:t>
            </a:r>
            <a:r>
              <a:rPr lang="en-US" dirty="0" err="1"/>
              <a:t>printf</a:t>
            </a:r>
            <a:r>
              <a:rPr lang="en-US" dirty="0"/>
              <a:t>(“Hello World”);</a:t>
            </a:r>
          </a:p>
          <a:p>
            <a:pPr lvl="2"/>
            <a:r>
              <a:rPr lang="en-US" dirty="0"/>
              <a:t>This will print the text “Hello World” to the terminal without the quotes</a:t>
            </a:r>
          </a:p>
          <a:p>
            <a:pPr lvl="1"/>
            <a:r>
              <a:rPr lang="en-US" dirty="0"/>
              <a:t>ALWAYS end statements with a semicolon</a:t>
            </a:r>
          </a:p>
          <a:p>
            <a:pPr lvl="1"/>
            <a:r>
              <a:rPr lang="en-US" dirty="0"/>
              <a:t>Can have many statements in a singular .c file</a:t>
            </a:r>
          </a:p>
        </p:txBody>
      </p:sp>
    </p:spTree>
    <p:extLst>
      <p:ext uri="{BB962C8B-B14F-4D97-AF65-F5344CB8AC3E}">
        <p14:creationId xmlns:p14="http://schemas.microsoft.com/office/powerpoint/2010/main" val="783192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42EF-B13D-3049-AD7F-D9C70C2F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CCFE5-D84E-8732-28C7-B7384C90D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828800"/>
            <a:ext cx="9567493" cy="43513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		// Header file containing functions for stdin/out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 main() {			// Function main declaration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printf</a:t>
            </a:r>
            <a:r>
              <a:rPr lang="en-US" dirty="0"/>
              <a:t>(“Hello World!”);	// Prints “Hello World to terminal</a:t>
            </a:r>
          </a:p>
          <a:p>
            <a:pPr marL="0" indent="0">
              <a:buNone/>
            </a:pPr>
            <a:r>
              <a:rPr lang="en-US" dirty="0"/>
              <a:t>	return 0;		// Returns 0 for main function, indicating success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22464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78DF7-376D-E3CE-7E56-B54064B26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82DB4-A899-3FE6-C87C-A2913D708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914900"/>
          </a:xfrm>
        </p:spPr>
        <p:txBody>
          <a:bodyPr>
            <a:normAutofit/>
          </a:bodyPr>
          <a:lstStyle/>
          <a:p>
            <a:r>
              <a:rPr lang="en-US" dirty="0"/>
              <a:t>Variables are used to store data values</a:t>
            </a:r>
          </a:p>
          <a:p>
            <a:r>
              <a:rPr lang="en-US" dirty="0"/>
              <a:t>Variable names must be unique</a:t>
            </a:r>
          </a:p>
          <a:p>
            <a:pPr lvl="1"/>
            <a:r>
              <a:rPr lang="en-US" dirty="0"/>
              <a:t>Cannot be DECLARED more than once</a:t>
            </a:r>
          </a:p>
          <a:p>
            <a:r>
              <a:rPr lang="en-US" dirty="0"/>
              <a:t>Declared by using a single =</a:t>
            </a:r>
          </a:p>
          <a:p>
            <a:pPr lvl="1"/>
            <a:r>
              <a:rPr lang="en-US" dirty="0"/>
              <a:t>Syntax: type </a:t>
            </a:r>
            <a:r>
              <a:rPr lang="en-US" dirty="0" err="1"/>
              <a:t>variableName</a:t>
            </a:r>
            <a:r>
              <a:rPr lang="en-US" dirty="0"/>
              <a:t> = value;</a:t>
            </a:r>
          </a:p>
          <a:p>
            <a:pPr lvl="1"/>
            <a:r>
              <a:rPr lang="en-US" dirty="0"/>
              <a:t>Ex: </a:t>
            </a:r>
          </a:p>
          <a:p>
            <a:pPr lvl="2"/>
            <a:r>
              <a:rPr lang="en-US" dirty="0"/>
              <a:t>int variable1 = 10;</a:t>
            </a:r>
          </a:p>
          <a:p>
            <a:pPr lvl="3"/>
            <a:r>
              <a:rPr lang="en-US" dirty="0"/>
              <a:t>This declares a variable named “variable1” and assigns it a value of 10</a:t>
            </a:r>
          </a:p>
          <a:p>
            <a:r>
              <a:rPr lang="en-US" dirty="0"/>
              <a:t>The value variables hold can be changed using another statement</a:t>
            </a:r>
          </a:p>
          <a:p>
            <a:pPr lvl="1"/>
            <a:r>
              <a:rPr lang="en-US" dirty="0"/>
              <a:t>Ex:</a:t>
            </a:r>
          </a:p>
          <a:p>
            <a:pPr lvl="2"/>
            <a:r>
              <a:rPr lang="en-US" dirty="0"/>
              <a:t>int variable1 = 10;</a:t>
            </a:r>
          </a:p>
          <a:p>
            <a:pPr lvl="2"/>
            <a:r>
              <a:rPr lang="en-US" dirty="0"/>
              <a:t>variable1 = 5;</a:t>
            </a:r>
          </a:p>
          <a:p>
            <a:pPr lvl="3"/>
            <a:r>
              <a:rPr lang="en-US" dirty="0"/>
              <a:t>Notice that there is not a type declared with this statement</a:t>
            </a:r>
          </a:p>
          <a:p>
            <a:pPr lvl="3"/>
            <a:r>
              <a:rPr lang="en-US" dirty="0"/>
              <a:t>Variable reassignment cannot have a type declaration</a:t>
            </a:r>
          </a:p>
          <a:p>
            <a:pPr lvl="3"/>
            <a:r>
              <a:rPr lang="en-US" dirty="0"/>
              <a:t>The compiler will think you are trying to declare another variable with the same name</a:t>
            </a:r>
          </a:p>
        </p:txBody>
      </p:sp>
    </p:spTree>
    <p:extLst>
      <p:ext uri="{BB962C8B-B14F-4D97-AF65-F5344CB8AC3E}">
        <p14:creationId xmlns:p14="http://schemas.microsoft.com/office/powerpoint/2010/main" val="369545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B195D-427B-1B80-EE35-BBF5DA411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9829-E001-BE24-E76E-F43EF7C42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</a:t>
            </a:r>
          </a:p>
          <a:p>
            <a:pPr lvl="1"/>
            <a:r>
              <a:rPr lang="en-US" dirty="0"/>
              <a:t>Used to store integer values</a:t>
            </a:r>
          </a:p>
          <a:p>
            <a:pPr lvl="1"/>
            <a:r>
              <a:rPr lang="en-US" dirty="0"/>
              <a:t>Can be 2 to 4 bytes depending on compiler, most likely 4</a:t>
            </a:r>
          </a:p>
          <a:p>
            <a:r>
              <a:rPr lang="en-US" dirty="0"/>
              <a:t>float</a:t>
            </a:r>
          </a:p>
          <a:p>
            <a:pPr lvl="1"/>
            <a:r>
              <a:rPr lang="en-US" dirty="0"/>
              <a:t>Used for storing decimals up to 6-7 digits</a:t>
            </a:r>
          </a:p>
          <a:p>
            <a:r>
              <a:rPr lang="en-US" dirty="0"/>
              <a:t>double</a:t>
            </a:r>
          </a:p>
          <a:p>
            <a:pPr lvl="1"/>
            <a:r>
              <a:rPr lang="en-US" dirty="0"/>
              <a:t>Also used for storing decimals, but with more precision</a:t>
            </a:r>
          </a:p>
          <a:p>
            <a:pPr lvl="2"/>
            <a:r>
              <a:rPr lang="en-US" dirty="0"/>
              <a:t>Stores 15 decimal digits</a:t>
            </a:r>
          </a:p>
          <a:p>
            <a:r>
              <a:rPr lang="en-US" dirty="0"/>
              <a:t>char</a:t>
            </a:r>
          </a:p>
          <a:p>
            <a:pPr lvl="1"/>
            <a:r>
              <a:rPr lang="en-US" dirty="0"/>
              <a:t>Stores a single character/letter/number, or ASCII values</a:t>
            </a:r>
          </a:p>
        </p:txBody>
      </p:sp>
    </p:spTree>
    <p:extLst>
      <p:ext uri="{BB962C8B-B14F-4D97-AF65-F5344CB8AC3E}">
        <p14:creationId xmlns:p14="http://schemas.microsoft.com/office/powerpoint/2010/main" val="51660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8B872-1FE4-462D-C996-B9D511C3B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7BED1-298F-3280-7AAA-4F5D4C02C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+	Addition	Adds together two values			x + y	</a:t>
            </a:r>
          </a:p>
          <a:p>
            <a:pPr marL="0" indent="0">
              <a:buNone/>
            </a:pPr>
            <a:r>
              <a:rPr lang="en-US" dirty="0"/>
              <a:t>-	Subtraction	Subtracts one value from another		x - y	</a:t>
            </a:r>
          </a:p>
          <a:p>
            <a:pPr marL="0" indent="0">
              <a:buNone/>
            </a:pPr>
            <a:r>
              <a:rPr lang="en-US" dirty="0"/>
              <a:t>*	Multiplication	Multiplies two values			x * y	</a:t>
            </a:r>
          </a:p>
          <a:p>
            <a:pPr marL="0" indent="0">
              <a:buNone/>
            </a:pPr>
            <a:r>
              <a:rPr lang="en-US" dirty="0"/>
              <a:t>/	Division		Divides one value by another		x / y	</a:t>
            </a:r>
          </a:p>
          <a:p>
            <a:pPr marL="0" indent="0">
              <a:buNone/>
            </a:pPr>
            <a:r>
              <a:rPr lang="en-US" dirty="0"/>
              <a:t>%	Modulus	Returns the division remainder		x % y	</a:t>
            </a:r>
          </a:p>
          <a:p>
            <a:pPr marL="0" indent="0">
              <a:buNone/>
            </a:pPr>
            <a:r>
              <a:rPr lang="en-US" dirty="0"/>
              <a:t>++	Increment	Increases the value of a variable by 1	x++	</a:t>
            </a:r>
          </a:p>
          <a:p>
            <a:pPr marL="0" indent="0">
              <a:buNone/>
            </a:pPr>
            <a:r>
              <a:rPr lang="en-US" dirty="0"/>
              <a:t>--	Decrement	Decreases the value of a variable by 1	x--</a:t>
            </a:r>
          </a:p>
        </p:txBody>
      </p:sp>
    </p:spTree>
    <p:extLst>
      <p:ext uri="{BB962C8B-B14F-4D97-AF65-F5344CB8AC3E}">
        <p14:creationId xmlns:p14="http://schemas.microsoft.com/office/powerpoint/2010/main" val="2598881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1467</Words>
  <Application>Microsoft Office PowerPoint</Application>
  <PresentationFormat>Widescreen</PresentationFormat>
  <Paragraphs>212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Aptos</vt:lpstr>
      <vt:lpstr>Aptos Display</vt:lpstr>
      <vt:lpstr>Arial</vt:lpstr>
      <vt:lpstr>Century Schoolbook</vt:lpstr>
      <vt:lpstr>Century Schoolbook (Body)</vt:lpstr>
      <vt:lpstr>Century Schoolbook (Headings)</vt:lpstr>
      <vt:lpstr>Segoe UI</vt:lpstr>
      <vt:lpstr>Verdana</vt:lpstr>
      <vt:lpstr>Wingdings 2</vt:lpstr>
      <vt:lpstr>Office Theme</vt:lpstr>
      <vt:lpstr>View</vt:lpstr>
      <vt:lpstr>Intro to C Programming</vt:lpstr>
      <vt:lpstr>General Housekeeping</vt:lpstr>
      <vt:lpstr>Challenges</vt:lpstr>
      <vt:lpstr>What is C?</vt:lpstr>
      <vt:lpstr>Statements</vt:lpstr>
      <vt:lpstr>Hello World</vt:lpstr>
      <vt:lpstr>Variables</vt:lpstr>
      <vt:lpstr>Data Types</vt:lpstr>
      <vt:lpstr>Operators</vt:lpstr>
      <vt:lpstr>If/Else If/Else Statements</vt:lpstr>
      <vt:lpstr>Comparison Operators</vt:lpstr>
      <vt:lpstr>Logical Operators</vt:lpstr>
      <vt:lpstr>While Loops</vt:lpstr>
      <vt:lpstr>For Loop</vt:lpstr>
      <vt:lpstr>Break/Continue</vt:lpstr>
      <vt:lpstr>How to Run a C Program</vt:lpstr>
      <vt:lpstr>Challenge: Leetcode 412. Fizz Buzz</vt:lpstr>
      <vt:lpstr>Fizz Buzz Solution</vt:lpstr>
      <vt:lpstr>Optional Challenges</vt:lpstr>
      <vt:lpstr>Challenge 1 Solution</vt:lpstr>
      <vt:lpstr>Challenge 2 Solution</vt:lpstr>
      <vt:lpstr>Challenge 2 Output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Evan Crooks</dc:creator>
  <cp:lastModifiedBy>Thomas McGillan</cp:lastModifiedBy>
  <cp:revision>18</cp:revision>
  <dcterms:created xsi:type="dcterms:W3CDTF">2024-08-27T19:50:38Z</dcterms:created>
  <dcterms:modified xsi:type="dcterms:W3CDTF">2024-09-18T05:47:09Z</dcterms:modified>
</cp:coreProperties>
</file>