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5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5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FF634-95B2-476E-849E-53EB618D4D7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56FD0-9F63-4F3E-8157-A946153BF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8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3CBA-040A-FB44-F17D-A365CD4B0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1008F-8817-E91E-4247-6045CF577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147D-DA9A-C06E-FFB8-F4D3951C8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3831A-452B-9B44-43C9-9E75E11E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F05B1-7B6C-5144-A0AE-33DB8071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0CCA-3C7F-23BF-CE16-FB034790E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2F5BA-F624-3159-FD54-62EC3A4DE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C7A0A-A775-1202-A536-3D295262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63E14-68A3-1C24-4330-FB106483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AE7AC-EDED-08E3-FFDE-8D6FC097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75EB0-48DD-D271-5E33-3C75F305D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14552B-5739-6AC7-1178-E270EAC20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C4ACF-CD5D-138E-5A78-7F88175B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EADB2-B164-2629-6F95-17235FA5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E390C-D5AA-8452-FE3D-E8C6CDD4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2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000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D2301-D0BB-7C54-350A-25325BE4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21ED-192C-E575-416A-88C99D58A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843A8-CD7B-8B3F-D32E-FD53E31F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B8B6-CB7E-3FE9-E781-4098EE17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6D56A-95CC-99A8-6C7C-3F295804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0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0314F-B420-3FE0-F928-05D9FC21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E10F1-5B94-CEBF-F408-DF097A6D5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A206A-75B9-0AC5-3BB9-09C94542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23997-96C0-07D5-2925-5A68A310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FE70E-494D-7DBD-936F-56A0DE23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19104-8EDA-E2B2-DE2B-A3E76F4BB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BFB35-5142-D6F2-591B-D7227128D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D4578-6B58-2DE2-2EEC-1D4134F75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30CFC-54A9-E6EA-B419-A9BCE962D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997E9-6F29-B913-402B-B7871DD3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388F5-8B6A-707A-F958-D3960411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2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6F71-5130-D977-03EC-F76BB8B0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6B51C-8DF7-EE3E-031B-863A3ED9E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57894-8189-E98E-7836-28D086651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28102C-350D-95F8-DF61-00DED884D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DF8E43-2722-4136-1DF4-2B57E84EB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DAA03A-1A9F-D462-10FD-FF94000D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D15FB3-577D-5AE7-A7C8-96A9B247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9B404-DF77-2890-5DCC-EF2357499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E379B-4DC9-86CE-923A-3261DEBA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04775-4631-3E54-4A7E-F695B89D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41C09-FECE-57C0-6552-3E57FECA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0D6DA-B4B8-DB9B-71CA-4D9D7E0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7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B4F52E-C128-E51B-31E6-813BC24B2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16EB1-7FC2-F5DF-5EFF-6B6F6D96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5E8CB-DA2C-4BC6-D041-2FBFB113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6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F745E-FA68-DCB4-BD8C-D4186FD8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7F8E6-CBDC-8884-8197-B8F91A864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AEEE0-505C-ED37-EE03-47E46B6F0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913BC-29B8-73CC-BE07-81FF59ED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AFDEE-99D8-65C9-11D0-49490B38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25EE4-0B1B-ABBB-0947-ECA63E3D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7EFA-954F-5B7B-821C-2DDEDAE3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64A1A2-7435-7C67-8366-C3A34D190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61701-4E4C-8AEB-7402-42B387061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2B59D-1475-6ACB-F040-F8DD5638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50D58-F731-325C-F092-0B1DD6B13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1421D-F0A3-FE60-C477-25377EBE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8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48CE64-7913-CD74-A975-064E6DFA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FD788-49AD-424D-DC05-72689D747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C7D45-C586-A18F-7F24-517296E4C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79C5B8-9D8C-4D4A-ABBA-DC36AD2ED26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A13A6-3554-63F7-C497-0CA8512B9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8EBFE-3A47-4A36-D6A4-BF3DD8169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5BDC34-0DD3-4052-842A-FDFEE7E26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6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>
                <a:latin typeface="Century Schoolbook (Body)"/>
              </a:rPr>
              <a:t>Meeting 7:11/13/2024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596" b="3596"/>
          <a:stretch/>
        </p:blipFill>
        <p:spPr>
          <a:prstGeom prst="ellipse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4B01-8689-81C8-A02B-3485493D1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Auditing Insecure Programs (Buffer Overflow)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502B3-0B66-6839-3EFB-A20CEE770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Memory</a:t>
            </a:r>
          </a:p>
          <a:p>
            <a:pPr lvl="1"/>
            <a:r>
              <a:rPr lang="en-US" dirty="0"/>
              <a:t>Storage of instructions and data</a:t>
            </a:r>
          </a:p>
          <a:p>
            <a:pPr lvl="2"/>
            <a:r>
              <a:rPr lang="en-US" dirty="0"/>
              <a:t>“Von Neumann architecture”</a:t>
            </a:r>
          </a:p>
          <a:p>
            <a:r>
              <a:rPr lang="en-US" dirty="0"/>
              <a:t>Running process is stored in memory</a:t>
            </a:r>
          </a:p>
          <a:p>
            <a:pPr lvl="1"/>
            <a:r>
              <a:rPr lang="en-US" dirty="0"/>
              <a:t>Allocated memory is accessed in however the way the program is intended</a:t>
            </a:r>
          </a:p>
          <a:p>
            <a:pPr lvl="1"/>
            <a:r>
              <a:rPr lang="en-US" dirty="0"/>
              <a:t>Can be manipulated by the program itself</a:t>
            </a:r>
          </a:p>
          <a:p>
            <a:r>
              <a:rPr lang="en-US" dirty="0"/>
              <a:t>Demo of stack buffer overflow in C using GNU Debugger (</a:t>
            </a:r>
            <a:r>
              <a:rPr lang="en-US" dirty="0" err="1"/>
              <a:t>gdb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6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32BE5-B904-82AA-34B2-3C8BBA7B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3800"/>
              <a:t>For Today’s exercise (SQL Injection)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AF036-1A3A-DE70-0766-778B99E75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 lnSpcReduction="10000"/>
          </a:bodyPr>
          <a:lstStyle/>
          <a:p>
            <a:r>
              <a:rPr lang="en-US" sz="2200" dirty="0"/>
              <a:t>Injecting SQL into forms in HTML in order to execute SQL on the client side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By adding ' OR '1'=‘1 to the end of the input, you can escape the quotes and execute and inject SQL into the existing statement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91DDE-9448-D768-6C27-0669F0D52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568" y="1189338"/>
            <a:ext cx="7766303" cy="429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26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ABA9-4814-88C2-B32A-D04844AF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time for the exercise!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6A59-64E9-8E5D-E093-17AE1E92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following challenges in Pico CTF (SQL Injection)</a:t>
            </a:r>
          </a:p>
          <a:p>
            <a:r>
              <a:rPr lang="en-US" dirty="0"/>
              <a:t>Go to </a:t>
            </a:r>
            <a:r>
              <a:rPr lang="en-US" dirty="0" err="1"/>
              <a:t>PicoCTF</a:t>
            </a:r>
            <a:r>
              <a:rPr lang="en-US" dirty="0"/>
              <a:t> Gym</a:t>
            </a:r>
          </a:p>
          <a:p>
            <a:pPr lvl="1"/>
            <a:r>
              <a:rPr lang="en-US" dirty="0" err="1"/>
              <a:t>SQLiLite</a:t>
            </a:r>
            <a:endParaRPr lang="en-US" dirty="0"/>
          </a:p>
          <a:p>
            <a:pPr lvl="1"/>
            <a:r>
              <a:rPr lang="en-US" dirty="0"/>
              <a:t>More SQLi (Need Burp Suite for this)</a:t>
            </a:r>
          </a:p>
          <a:p>
            <a:pPr lvl="1"/>
            <a:r>
              <a:rPr lang="en-US" dirty="0"/>
              <a:t>SQL Direct (Uses PostgreSQL)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4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0CE2-ABBB-E24E-AF4B-A7F68ABD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60AD1-05D8-554A-B726-CAACA2D94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the previous HTB module?</a:t>
            </a:r>
          </a:p>
          <a:p>
            <a:r>
              <a:rPr lang="en-US" dirty="0"/>
              <a:t>Any general questions regarding</a:t>
            </a:r>
          </a:p>
          <a:p>
            <a:pPr lvl="1"/>
            <a:r>
              <a:rPr lang="en-US" dirty="0"/>
              <a:t>HTB Binary Badlands competition</a:t>
            </a:r>
          </a:p>
          <a:p>
            <a:pPr lvl="1"/>
            <a:r>
              <a:rPr lang="en-US" dirty="0"/>
              <a:t>Upcoming NCAE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DDA7-2970-7928-8C10-EFEDC969B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Secure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B2901-3C89-EA26-7973-785E521DDF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Overview</a:t>
            </a:r>
          </a:p>
        </p:txBody>
      </p:sp>
    </p:spTree>
    <p:extLst>
      <p:ext uri="{BB962C8B-B14F-4D97-AF65-F5344CB8AC3E}">
        <p14:creationId xmlns:p14="http://schemas.microsoft.com/office/powerpoint/2010/main" val="404106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0EDA-1C62-61F6-6D60-CFD2A3FB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Secure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26125-B927-42E8-758D-AAFDAA31D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code specifically to prevent vulnerabilities, attacks, and other threats within an application</a:t>
            </a:r>
          </a:p>
          <a:p>
            <a:r>
              <a:rPr lang="en-US" dirty="0"/>
              <a:t>“Security first” approach (Security by Design)</a:t>
            </a:r>
          </a:p>
          <a:p>
            <a:r>
              <a:rPr lang="en-US" dirty="0"/>
              <a:t>There are specific approaches for every library, package, language, framework imaginable</a:t>
            </a:r>
          </a:p>
        </p:txBody>
      </p:sp>
    </p:spTree>
    <p:extLst>
      <p:ext uri="{BB962C8B-B14F-4D97-AF65-F5344CB8AC3E}">
        <p14:creationId xmlns:p14="http://schemas.microsoft.com/office/powerpoint/2010/main" val="230584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BA87-337F-51D3-6941-75904549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Sounds Simple,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A8B51-491E-BF49-BB9D-667F4F80B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really only have to look out for…</a:t>
            </a:r>
          </a:p>
          <a:p>
            <a:pPr lvl="1"/>
            <a:r>
              <a:rPr lang="en-US" dirty="0"/>
              <a:t>Buffer overflow</a:t>
            </a:r>
          </a:p>
          <a:p>
            <a:pPr lvl="1"/>
            <a:r>
              <a:rPr lang="en-US" dirty="0"/>
              <a:t>Path traversal</a:t>
            </a:r>
          </a:p>
          <a:p>
            <a:pPr lvl="1"/>
            <a:r>
              <a:rPr lang="en-US" dirty="0"/>
              <a:t>Injection</a:t>
            </a:r>
          </a:p>
          <a:p>
            <a:r>
              <a:rPr lang="en-US" dirty="0"/>
              <a:t>And all that is pretty much inherently handled by standard issue programming languages/frameworks right?</a:t>
            </a:r>
          </a:p>
        </p:txBody>
      </p:sp>
    </p:spTree>
    <p:extLst>
      <p:ext uri="{BB962C8B-B14F-4D97-AF65-F5344CB8AC3E}">
        <p14:creationId xmlns:p14="http://schemas.microsoft.com/office/powerpoint/2010/main" val="284313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0806-E538-410C-876F-9870272B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 Course Not!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EAAB8-2DEA-89AA-1257-68314A754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267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As a developer/auditor, you should look for…</a:t>
            </a:r>
          </a:p>
          <a:p>
            <a:pPr lvl="1"/>
            <a:r>
              <a:rPr lang="en-US" b="1" dirty="0"/>
              <a:t>Password requirements</a:t>
            </a:r>
          </a:p>
          <a:p>
            <a:pPr lvl="2"/>
            <a:r>
              <a:rPr lang="en-US" dirty="0"/>
              <a:t>Entropy, MFA, disallow reusing old passwords, password change rate</a:t>
            </a:r>
          </a:p>
          <a:p>
            <a:pPr lvl="3"/>
            <a:r>
              <a:rPr lang="en-US" dirty="0"/>
              <a:t>What kind of MFA is acceptable security-wise?</a:t>
            </a:r>
          </a:p>
          <a:p>
            <a:pPr lvl="1"/>
            <a:r>
              <a:rPr lang="en-US" b="1" dirty="0"/>
              <a:t>Access control</a:t>
            </a:r>
          </a:p>
          <a:p>
            <a:pPr lvl="2"/>
            <a:r>
              <a:rPr lang="en-US" dirty="0"/>
              <a:t>Admin</a:t>
            </a:r>
          </a:p>
          <a:p>
            <a:pPr lvl="3"/>
            <a:r>
              <a:rPr lang="en-US" dirty="0"/>
              <a:t>Managing admin accounts for applications separately from regular accounts</a:t>
            </a:r>
          </a:p>
          <a:p>
            <a:pPr lvl="3"/>
            <a:r>
              <a:rPr lang="en-US" dirty="0"/>
              <a:t>Stricter security for admin accounts, more control/monitoring</a:t>
            </a:r>
          </a:p>
          <a:p>
            <a:pPr lvl="3"/>
            <a:r>
              <a:rPr lang="en-US" dirty="0"/>
              <a:t>Admins will have their own applications/pages/</a:t>
            </a:r>
            <a:r>
              <a:rPr lang="en-US" dirty="0" err="1"/>
              <a:t>apis</a:t>
            </a:r>
            <a:r>
              <a:rPr lang="en-US" dirty="0"/>
              <a:t> etc.</a:t>
            </a:r>
          </a:p>
          <a:p>
            <a:pPr lvl="2"/>
            <a:r>
              <a:rPr lang="en-US" dirty="0"/>
              <a:t>Preventing access (Zero-Trust principles)</a:t>
            </a:r>
          </a:p>
          <a:p>
            <a:pPr lvl="3"/>
            <a:r>
              <a:rPr lang="en-US" dirty="0"/>
              <a:t>Require validation at every layer</a:t>
            </a:r>
          </a:p>
          <a:p>
            <a:pPr lvl="3"/>
            <a:r>
              <a:rPr lang="en-US" dirty="0"/>
              <a:t>Using tokens to validate API calls application side</a:t>
            </a:r>
          </a:p>
          <a:p>
            <a:pPr lvl="4"/>
            <a:r>
              <a:rPr lang="en-US" dirty="0"/>
              <a:t>Can prevent unauthorized access to data</a:t>
            </a:r>
          </a:p>
          <a:p>
            <a:pPr lvl="1"/>
            <a:r>
              <a:rPr lang="en-US" b="1" dirty="0"/>
              <a:t>Error handling/logging</a:t>
            </a:r>
          </a:p>
          <a:p>
            <a:pPr lvl="2"/>
            <a:r>
              <a:rPr lang="en-US" dirty="0"/>
              <a:t>Replace default error logging</a:t>
            </a:r>
          </a:p>
          <a:p>
            <a:pPr lvl="3"/>
            <a:r>
              <a:rPr lang="en-US" dirty="0"/>
              <a:t>Default errors give indication of what software you are using (maybe even the version)</a:t>
            </a:r>
          </a:p>
          <a:p>
            <a:pPr lvl="2"/>
            <a:r>
              <a:rPr lang="en-US" dirty="0"/>
              <a:t>Avoid giving useful information in error logs</a:t>
            </a:r>
          </a:p>
          <a:p>
            <a:pPr lvl="3"/>
            <a:r>
              <a:rPr lang="en-US" dirty="0"/>
              <a:t>Ex. Return an error saying, “Please don’t insert a really long string into this input, it will break this awful validator I’m using on this outdated software version that is also exploitable.”</a:t>
            </a:r>
          </a:p>
        </p:txBody>
      </p:sp>
    </p:spTree>
    <p:extLst>
      <p:ext uri="{BB962C8B-B14F-4D97-AF65-F5344CB8AC3E}">
        <p14:creationId xmlns:p14="http://schemas.microsoft.com/office/powerpoint/2010/main" val="235142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DBF0-4B80-6A4F-8138-989DFB648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58A12-BD18-D986-FCCC-04C59561E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076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Input sanitization/validation</a:t>
            </a:r>
          </a:p>
          <a:p>
            <a:pPr lvl="1"/>
            <a:r>
              <a:rPr lang="en-US" dirty="0"/>
              <a:t>Sanitizing/validating input at every layer possible</a:t>
            </a:r>
          </a:p>
          <a:p>
            <a:r>
              <a:rPr lang="en-US" b="1" dirty="0"/>
              <a:t>Output encoding</a:t>
            </a:r>
          </a:p>
          <a:p>
            <a:pPr lvl="1"/>
            <a:r>
              <a:rPr lang="en-US" dirty="0"/>
              <a:t>Encoding any outgoing information</a:t>
            </a:r>
          </a:p>
          <a:p>
            <a:pPr lvl="2"/>
            <a:r>
              <a:rPr lang="en-US" dirty="0"/>
              <a:t>Can give information about the system if not properly configured</a:t>
            </a:r>
          </a:p>
          <a:p>
            <a:pPr lvl="2"/>
            <a:r>
              <a:rPr lang="en-US" dirty="0"/>
              <a:t>Could otherwise be intercepted outright and stolen</a:t>
            </a:r>
          </a:p>
          <a:p>
            <a:pPr lvl="1"/>
            <a:r>
              <a:rPr lang="en-US" dirty="0"/>
              <a:t>Server </a:t>
            </a:r>
            <a:r>
              <a:rPr lang="en-US" dirty="0">
                <a:sym typeface="Wingdings" panose="05000000000000000000" pitchFamily="2" charset="2"/>
              </a:rPr>
              <a:t> Client</a:t>
            </a:r>
          </a:p>
          <a:p>
            <a:pPr lvl="1"/>
            <a:r>
              <a:rPr lang="en-US" dirty="0"/>
              <a:t>Client </a:t>
            </a:r>
            <a:r>
              <a:rPr lang="en-US" dirty="0">
                <a:sym typeface="Wingdings" panose="05000000000000000000" pitchFamily="2" charset="2"/>
              </a:rPr>
              <a:t> Server</a:t>
            </a:r>
            <a:endParaRPr lang="en-US" dirty="0"/>
          </a:p>
          <a:p>
            <a:r>
              <a:rPr lang="en-US" b="1" dirty="0"/>
              <a:t>Threat modeling</a:t>
            </a:r>
          </a:p>
          <a:p>
            <a:pPr lvl="1"/>
            <a:r>
              <a:rPr lang="en-US" dirty="0"/>
              <a:t>Document</a:t>
            </a:r>
          </a:p>
          <a:p>
            <a:pPr lvl="2"/>
            <a:r>
              <a:rPr lang="en-US" dirty="0"/>
              <a:t>Document all possible vulnerabilities within the scope of your investigation</a:t>
            </a:r>
          </a:p>
          <a:p>
            <a:pPr lvl="1"/>
            <a:r>
              <a:rPr lang="en-US" dirty="0"/>
              <a:t>Locate</a:t>
            </a:r>
          </a:p>
          <a:p>
            <a:pPr lvl="2"/>
            <a:r>
              <a:rPr lang="en-US" dirty="0"/>
              <a:t>Locate the specific points of access/files/etc. that are vulnerable</a:t>
            </a:r>
          </a:p>
          <a:p>
            <a:pPr lvl="1"/>
            <a:r>
              <a:rPr lang="en-US" dirty="0"/>
              <a:t>Address</a:t>
            </a:r>
          </a:p>
          <a:p>
            <a:pPr lvl="2"/>
            <a:r>
              <a:rPr lang="en-US" dirty="0"/>
              <a:t>Fix the actual vulnerabilities with implementation of best security practices</a:t>
            </a:r>
          </a:p>
          <a:p>
            <a:pPr lvl="1"/>
            <a:r>
              <a:rPr lang="en-US" dirty="0"/>
              <a:t>Validate</a:t>
            </a:r>
          </a:p>
          <a:p>
            <a:pPr lvl="2"/>
            <a:r>
              <a:rPr lang="en-US" dirty="0"/>
              <a:t>Test the results to ensure the vulnerabilities are patched</a:t>
            </a:r>
          </a:p>
        </p:txBody>
      </p:sp>
    </p:spTree>
    <p:extLst>
      <p:ext uri="{BB962C8B-B14F-4D97-AF65-F5344CB8AC3E}">
        <p14:creationId xmlns:p14="http://schemas.microsoft.com/office/powerpoint/2010/main" val="21885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EA6A-26A4-6577-8B14-D1EF8B6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Insecure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3E608-1560-6A20-2CCD-701576A0F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401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Improper Password Requirements </a:t>
            </a:r>
            <a:r>
              <a:rPr lang="en-US" dirty="0"/>
              <a:t>(2015)</a:t>
            </a:r>
          </a:p>
          <a:p>
            <a:pPr lvl="1"/>
            <a:r>
              <a:rPr lang="en-US" dirty="0"/>
              <a:t>Ashley Madison site users had their data stolen</a:t>
            </a:r>
          </a:p>
          <a:p>
            <a:pPr lvl="1"/>
            <a:r>
              <a:rPr lang="en-US" dirty="0"/>
              <a:t>Inadequate password requirements</a:t>
            </a:r>
          </a:p>
          <a:p>
            <a:pPr lvl="2"/>
            <a:r>
              <a:rPr lang="en-US" dirty="0"/>
              <a:t>Short, no special characters/number requirement</a:t>
            </a:r>
          </a:p>
          <a:p>
            <a:pPr lvl="1"/>
            <a:r>
              <a:rPr lang="en-US" dirty="0"/>
              <a:t>Poorly stored passwords</a:t>
            </a:r>
          </a:p>
          <a:p>
            <a:pPr lvl="2"/>
            <a:r>
              <a:rPr lang="en-US" dirty="0"/>
              <a:t>Hashed poorly or sometimes not at all</a:t>
            </a:r>
          </a:p>
          <a:p>
            <a:pPr lvl="1"/>
            <a:r>
              <a:rPr lang="en-US" dirty="0"/>
              <a:t>How to fix?</a:t>
            </a:r>
          </a:p>
          <a:p>
            <a:pPr lvl="2"/>
            <a:r>
              <a:rPr lang="en-US" dirty="0"/>
              <a:t>Hash passwords, require frequent password changes (~1/year minimum)</a:t>
            </a:r>
          </a:p>
          <a:p>
            <a:pPr lvl="2"/>
            <a:r>
              <a:rPr lang="en-US" dirty="0"/>
              <a:t>Implement MFA</a:t>
            </a:r>
          </a:p>
          <a:p>
            <a:pPr lvl="2"/>
            <a:r>
              <a:rPr lang="en-US" dirty="0"/>
              <a:t>Harsher password requirements</a:t>
            </a:r>
          </a:p>
          <a:p>
            <a:r>
              <a:rPr lang="en-US" b="1" dirty="0"/>
              <a:t>Lack of proper access control</a:t>
            </a:r>
            <a:r>
              <a:rPr lang="en-US" dirty="0"/>
              <a:t> (2016)</a:t>
            </a:r>
          </a:p>
          <a:p>
            <a:pPr lvl="1"/>
            <a:r>
              <a:rPr lang="en-US" dirty="0"/>
              <a:t>Uber’s cloud servers were illegally accessed</a:t>
            </a:r>
          </a:p>
          <a:p>
            <a:pPr lvl="1"/>
            <a:r>
              <a:rPr lang="en-US" dirty="0"/>
              <a:t>An access token was exposed in </a:t>
            </a:r>
            <a:r>
              <a:rPr lang="en-US" dirty="0" err="1"/>
              <a:t>Github</a:t>
            </a:r>
            <a:endParaRPr lang="en-US" dirty="0"/>
          </a:p>
          <a:p>
            <a:pPr lvl="2"/>
            <a:r>
              <a:rPr lang="en-US" dirty="0"/>
              <a:t>57 million user records stolen</a:t>
            </a:r>
          </a:p>
          <a:p>
            <a:pPr lvl="1"/>
            <a:r>
              <a:rPr lang="en-US" dirty="0"/>
              <a:t>How to fix?</a:t>
            </a:r>
          </a:p>
          <a:p>
            <a:pPr lvl="2"/>
            <a:r>
              <a:rPr lang="en-US" dirty="0"/>
              <a:t>Access tokens should have expiration dates</a:t>
            </a:r>
          </a:p>
          <a:p>
            <a:pPr lvl="2"/>
            <a:r>
              <a:rPr lang="en-US" dirty="0"/>
              <a:t>Obviously should NOT be uploaded to a </a:t>
            </a:r>
            <a:r>
              <a:rPr lang="en-US" dirty="0" err="1"/>
              <a:t>Github</a:t>
            </a:r>
            <a:r>
              <a:rPr lang="en-US" dirty="0"/>
              <a:t> repo ever (whether it is public or private)</a:t>
            </a:r>
          </a:p>
          <a:p>
            <a:pPr lvl="2"/>
            <a:r>
              <a:rPr lang="en-US" dirty="0"/>
              <a:t>Can set up detection of keys and other sensitive info, but can also implement security checks in the application pipeline at every step to ensure that these leaks don’t happen</a:t>
            </a:r>
          </a:p>
        </p:txBody>
      </p:sp>
    </p:spTree>
    <p:extLst>
      <p:ext uri="{BB962C8B-B14F-4D97-AF65-F5344CB8AC3E}">
        <p14:creationId xmlns:p14="http://schemas.microsoft.com/office/powerpoint/2010/main" val="93714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8B1C7-60D3-C709-0241-7867B2D6D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Insecure Programming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F5D8D-0C61-7873-C1CB-A173E70A1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b="1" dirty="0"/>
              <a:t>Lack of proper error handling/logging (2017)</a:t>
            </a:r>
          </a:p>
          <a:p>
            <a:pPr lvl="1"/>
            <a:r>
              <a:rPr lang="en-US" dirty="0"/>
              <a:t>Cloudflare data was leaked by a buffer overflow error (</a:t>
            </a:r>
            <a:r>
              <a:rPr lang="en-US" dirty="0" err="1"/>
              <a:t>Cloudbleed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Lack of error handling – errors where sensitive information was being returned and cached in random users browsers was not detected by Cloudflare’s error handling systems at all</a:t>
            </a:r>
          </a:p>
          <a:p>
            <a:pPr lvl="2"/>
            <a:r>
              <a:rPr lang="en-US" dirty="0"/>
              <a:t>Was discovered by Google’s Project Zero team and reported to Cloudflare</a:t>
            </a:r>
          </a:p>
          <a:p>
            <a:pPr lvl="2"/>
            <a:r>
              <a:rPr lang="en-US" dirty="0"/>
              <a:t>“It turned out that the underlying bug that caused the memory leak had been present in our </a:t>
            </a:r>
            <a:r>
              <a:rPr lang="en-US" dirty="0" err="1"/>
              <a:t>Ragel</a:t>
            </a:r>
            <a:r>
              <a:rPr lang="en-US" dirty="0"/>
              <a:t>-based parser for many years but no memory was leaked because of the way the internal NGINX buffers were used. Introducing </a:t>
            </a:r>
            <a:r>
              <a:rPr lang="en-US" dirty="0" err="1"/>
              <a:t>cf</a:t>
            </a:r>
            <a:r>
              <a:rPr lang="en-US" dirty="0"/>
              <a:t>-html subtly changed the buffering which enabled the leakage even though there were no problems in </a:t>
            </a:r>
            <a:r>
              <a:rPr lang="en-US" dirty="0" err="1"/>
              <a:t>cf</a:t>
            </a:r>
            <a:r>
              <a:rPr lang="en-US" dirty="0"/>
              <a:t>-html itself.” – Cloudflare CTO</a:t>
            </a:r>
          </a:p>
          <a:p>
            <a:pPr lvl="2"/>
            <a:r>
              <a:rPr lang="en-US" dirty="0"/>
              <a:t>1 in 3.3 million requests potentially resulted in memory leakage</a:t>
            </a:r>
          </a:p>
          <a:p>
            <a:pPr lvl="2"/>
            <a:r>
              <a:rPr lang="en-US" dirty="0"/>
              <a:t>How to avoid?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4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796</Words>
  <Application>Microsoft Office PowerPoint</Application>
  <PresentationFormat>Widescreen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Century Schoolbook (Body)</vt:lpstr>
      <vt:lpstr>Century Schoolbook (Headings)</vt:lpstr>
      <vt:lpstr>Wingdings</vt:lpstr>
      <vt:lpstr>Office Theme</vt:lpstr>
      <vt:lpstr>IUP Cybersecurity Club</vt:lpstr>
      <vt:lpstr>Housekeeping</vt:lpstr>
      <vt:lpstr>Secure Programming</vt:lpstr>
      <vt:lpstr>What is Secure Programming?</vt:lpstr>
      <vt:lpstr>Sounds Simple, Right?</vt:lpstr>
      <vt:lpstr>Of Course Not!</vt:lpstr>
      <vt:lpstr>More Considerations</vt:lpstr>
      <vt:lpstr>Examples of Insecure Programming</vt:lpstr>
      <vt:lpstr>Insecure Programming cont.</vt:lpstr>
      <vt:lpstr>Auditing Insecure Programs (Buffer Overflow)</vt:lpstr>
      <vt:lpstr>For Today’s exercise (SQL Injection)</vt:lpstr>
      <vt:lpstr>Now time for the exercise!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Evan Crooks</cp:lastModifiedBy>
  <cp:revision>9</cp:revision>
  <dcterms:created xsi:type="dcterms:W3CDTF">2024-11-11T14:46:57Z</dcterms:created>
  <dcterms:modified xsi:type="dcterms:W3CDTF">2024-11-13T05:30:24Z</dcterms:modified>
</cp:coreProperties>
</file>