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80" r:id="rId3"/>
    <p:sldId id="262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B8C61-F2CA-430A-8E0B-89E55D7ABAD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EFE8-E98F-436B-9EA0-44F0FD300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E056B1-03E2-38E2-8A84-87F272DA1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3CE064-3EBB-E30A-1EB8-055F4B9A11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E346C2-60E0-8746-AF5E-F9884B864F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EA61C-CA0C-F34F-D884-F067B48546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AAEFE8-E98F-436B-9EA0-44F0FD300D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F25E-1BF6-C7D8-EBAA-F146662B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D8C0F-2597-2974-D36E-FFD99688E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AEF05-E10F-1CB6-82FB-1D35C309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F3121-693A-9D38-6470-E64CB671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EA5F6-22DC-509E-1BAF-625089B9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D7553-F9CF-A49C-C877-D6F40457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937CD-31BC-E74E-C057-84356E9C6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D62D5-D6F0-6630-9AE7-F49CBA76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9E46C-4635-23C6-C2B2-CBA63547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74EB8-F485-4654-9D60-D38AF291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6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33D5F-FAA7-EAE4-8E00-EF2058A4B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ECDC2-6C8D-0E3A-4A4F-26D56C83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FF507-952C-429E-8D85-9CF401B2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55118-BAC9-5AE9-35D3-AF4673BA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76C86-9D8A-E9B4-D2D2-8D67446C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880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1A8F-BF15-FD74-F19C-BC6FAC1E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61AB6-DC84-0F28-15A4-E3D5D0F4C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EE127-180C-0A83-FAF5-A16A2DA9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647DC-4EE4-A2C8-DB67-7B0B609B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07DE9-2119-4DAD-4BFB-2C26D1DB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1B67-6C4D-7DF4-0E04-FAFBC4BB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096FD-2C11-6800-19B5-8A582492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6CE89-70E7-AC90-8497-08FEBB15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4061B-6099-6917-2FEA-B4C8BD15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BCC50-CC96-DB87-D89C-D9F27B9B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E601-CACC-890D-23E6-F7EA5A92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6CB5-3B47-3B2A-034C-6BEAA75C8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D505B-0767-CB1F-8156-29520237B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503B6-AB2A-9763-2D5E-5403ED21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80C22-396E-4C36-4C83-363794BC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B567-7B6E-B855-0ED5-17BCBC51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9933-A186-7BAC-FFE4-24D9AB53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A3E25-7C88-A2C9-EBD7-90010EC0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92628-90E3-47CF-8F1C-0663DB721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77ADA-906E-A220-B4C7-1AA33E455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75B7C-0069-D2A6-DF5B-7E5022013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C9C5F-8A44-1F04-7FD0-2CACBF6A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02BC0-5A14-30F3-1B64-65734F21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3BF7E-6733-2234-7193-92D39DED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8B59-1B7E-77B9-B479-13B03B7A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C0A7A-67D1-83BC-74D3-B43BE3A7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72C85-3A4E-10C8-6825-4841ED40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324F8-98BF-D68A-8F50-30F63AEB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F0765-F4AE-65F0-42B0-26C6B29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E64F0-6442-2AFB-7FDA-C6292EC1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1D50-96F7-24E1-6ED9-AA70F82F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2572-5854-D126-D1F9-263B839C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680CC-AE21-6E22-C99B-A0EFA87EB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638B4-7613-9BC7-0970-FC9AAC784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E40A-8961-F715-84ED-D6E78356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4974C-7C65-CE5B-163D-E3D2D7F3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AB3B8-01E9-E7CC-1F9E-62AC484C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0FA4-62EA-9B7C-AEEC-D698EE1F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097B8-BDF6-09C6-94DB-D51474C70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5C4D7-73E0-90ED-94ED-CF316496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4C67D-F3C6-C80D-A039-212171BE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AB0F-3B42-0C34-28B1-84D1A2EF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BFCEE-EEA9-19DF-459E-60A1B833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F2267-D838-BD5D-8953-6E79E348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A55FC-2532-E603-07AD-FA9311168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BDADE-6D23-45A2-A5BC-CDCD3C8CD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64F35B-BC7F-45D7-AC83-4D8AD31F273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C711-9C94-D208-A9E1-CC431E25E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9821C-F818-9F55-C0AC-48944E3EB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RVER_IP:PORT/TARGET_PAGE?FUZZ=key" TargetMode="External"/><Relationship Id="rId2" Type="http://schemas.openxmlformats.org/officeDocument/2006/relationships/hyperlink" Target="http://SERVER_IP:PORT/TARGET_PAGE?=ke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anielmiessler/SecLis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uzz.iup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RVER_IP:PORT/indexFUZ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arget.url/" TargetMode="External"/><Relationship Id="rId2" Type="http://schemas.openxmlformats.org/officeDocument/2006/relationships/hyperlink" Target="http://FUZZ.SERVER_IP: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ERVER_IP:PORT/TARGET_PAGE?FUZZ=k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xfrm>
            <a:off x="391167" y="1776933"/>
            <a:ext cx="6114400" cy="24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8: 10/30/2024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600" b="3591"/>
          <a:stretch/>
        </p:blipFill>
        <p:spPr>
          <a:xfrm>
            <a:off x="6773233" y="1252000"/>
            <a:ext cx="4354000" cy="4354000"/>
          </a:xfrm>
          <a:prstGeom prst="ellipse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6BB217-44D1-3247-7D3F-82B762F13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91310C-974C-E498-831D-9789AD6A5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1F4DEB-BEC5-A1E3-5523-E01E03903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B41BAF-8A79-201A-0114-AA6E215BD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48FA6D-A6C6-7C24-3328-157C411AD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A22013-982F-8292-BA82-EA605D98D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8CCC9-40AB-795E-A138-0CACE208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Fuzzing for Parameter Values (GET/POST)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2788-9FA9-1AC1-74E3-7879A5BB2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sz="1800" dirty="0"/>
              <a:t>GET</a:t>
            </a:r>
          </a:p>
          <a:p>
            <a:pPr lvl="1"/>
            <a:r>
              <a:rPr lang="en-US" sz="1400" dirty="0" err="1"/>
              <a:t>ffuf</a:t>
            </a:r>
            <a:r>
              <a:rPr lang="en-US" sz="1400" dirty="0"/>
              <a:t> –w /PATH/TO/VALUE_WORDLIST:FUZZ -u </a:t>
            </a:r>
            <a:r>
              <a:rPr lang="en-US" sz="1400" dirty="0">
                <a:hlinkClick r:id="rId2"/>
              </a:rPr>
              <a:t>http://SERVER_IP:PORT/TARGET_PAGE?=key</a:t>
            </a:r>
            <a:endParaRPr lang="en-US" sz="1400" dirty="0"/>
          </a:p>
          <a:p>
            <a:r>
              <a:rPr lang="en-US" sz="1800" dirty="0"/>
              <a:t>POST</a:t>
            </a:r>
          </a:p>
          <a:p>
            <a:pPr lvl="1"/>
            <a:r>
              <a:rPr lang="en-US" sz="1400" dirty="0" err="1"/>
              <a:t>ffuf</a:t>
            </a:r>
            <a:r>
              <a:rPr lang="en-US" sz="1400" dirty="0"/>
              <a:t> -w /PATH/TO/VALUE_WORDLIST :FUZZ -u </a:t>
            </a:r>
            <a:r>
              <a:rPr lang="en-US" sz="1400" dirty="0">
                <a:hlinkClick r:id="rId3"/>
              </a:rPr>
              <a:t>http://SERVER_IP:PORT/TARGET_PAGE </a:t>
            </a:r>
            <a:r>
              <a:rPr lang="en-US" sz="1400" dirty="0"/>
              <a:t>-X POST -d 'FUZZ=key' -H 'Content-Type: application/x-www-form-</a:t>
            </a:r>
            <a:r>
              <a:rPr lang="en-US" sz="1400" dirty="0" err="1"/>
              <a:t>urlencoded</a:t>
            </a:r>
            <a:r>
              <a:rPr lang="en-US" sz="1400" dirty="0"/>
              <a:t>’</a:t>
            </a:r>
          </a:p>
          <a:p>
            <a:r>
              <a:rPr lang="en-US" sz="1800" dirty="0"/>
              <a:t>-X specifies HTTP Method</a:t>
            </a:r>
          </a:p>
          <a:p>
            <a:r>
              <a:rPr lang="en-US" sz="1800" dirty="0"/>
              <a:t>-d represents POST data</a:t>
            </a:r>
          </a:p>
        </p:txBody>
      </p:sp>
    </p:spTree>
    <p:extLst>
      <p:ext uri="{BB962C8B-B14F-4D97-AF65-F5344CB8AC3E}">
        <p14:creationId xmlns:p14="http://schemas.microsoft.com/office/powerpoint/2010/main" val="68190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8D6EA2-0AC9-3175-9DCA-937D93C6A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C0BDFF-C2E6-38CD-0F87-E6B0F5C85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AA8E8-64F2-1798-0F64-A801FABC0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623CD6-4E17-5C46-E9AA-1EACADCCB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F781F8-4814-C9E4-2865-2357A3E22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17CDCC-6909-FC7E-FF17-F22322CBF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02215-5CBD-D111-DC72-0394A098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9F6AF-2D04-0E4F-216B-7F1626044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sz="2000" dirty="0"/>
              <a:t>If not and time permits, go and do more Natas OTW</a:t>
            </a:r>
          </a:p>
          <a:p>
            <a:r>
              <a:rPr lang="en-US" sz="2000" dirty="0"/>
              <a:t>See me for event sign-ups if interested</a:t>
            </a:r>
          </a:p>
          <a:p>
            <a:pPr lvl="1"/>
            <a:r>
              <a:rPr lang="en-US" sz="1600" dirty="0"/>
              <a:t>NCAE Cybergames</a:t>
            </a:r>
          </a:p>
          <a:p>
            <a:pPr lvl="2"/>
            <a:r>
              <a:rPr lang="en-US" sz="1200" dirty="0"/>
              <a:t>February 17</a:t>
            </a:r>
            <a:r>
              <a:rPr lang="en-US" sz="1200" baseline="30000" dirty="0"/>
              <a:t>th</a:t>
            </a:r>
            <a:r>
              <a:rPr lang="en-US" sz="1200" dirty="0"/>
              <a:t>, 2024</a:t>
            </a:r>
          </a:p>
          <a:p>
            <a:pPr lvl="1"/>
            <a:r>
              <a:rPr lang="en-US" sz="1600" dirty="0"/>
              <a:t>HTB Uni CTF</a:t>
            </a:r>
          </a:p>
          <a:p>
            <a:pPr lvl="2"/>
            <a:r>
              <a:rPr lang="en-US" sz="1200" dirty="0"/>
              <a:t>December 13</a:t>
            </a:r>
            <a:r>
              <a:rPr lang="en-US" sz="1200" baseline="30000" dirty="0"/>
              <a:t>th</a:t>
            </a:r>
            <a:r>
              <a:rPr lang="en-US" sz="1200" dirty="0"/>
              <a:t>  - 15</a:t>
            </a:r>
            <a:r>
              <a:rPr lang="en-US" sz="1200" baseline="30000" dirty="0"/>
              <a:t>th</a:t>
            </a:r>
            <a:r>
              <a:rPr lang="en-US" sz="1200" dirty="0"/>
              <a:t>, 2024</a:t>
            </a:r>
          </a:p>
          <a:p>
            <a:pPr lvl="1"/>
            <a:r>
              <a:rPr lang="en-US" sz="1600" dirty="0" err="1"/>
              <a:t>PicoCTF</a:t>
            </a:r>
            <a:endParaRPr lang="en-US" sz="1600" dirty="0"/>
          </a:p>
          <a:p>
            <a:pPr lvl="2"/>
            <a:r>
              <a:rPr lang="en-US" sz="1200" dirty="0"/>
              <a:t>TBD (Sometime mid March)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540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070B8D-6533-948A-6279-08F432814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5F04FB-D4E5-E454-01C5-C01875A0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2D3BE7-9E72-275F-2088-ECF26C6A3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6AAA1B-0DC5-6BE2-F19E-31A64EE86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3B84F9-5B37-0BF4-18CC-2BC0D9DE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E4617D-8C4D-9C1C-F53B-95B191C85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329D3-9CF0-DD21-5F4C-6F44AA68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General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E80C-A220-2291-426C-A6C0D66D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4543"/>
            <a:ext cx="9724031" cy="4046508"/>
          </a:xfrm>
        </p:spPr>
        <p:txBody>
          <a:bodyPr anchor="t">
            <a:noAutofit/>
          </a:bodyPr>
          <a:lstStyle/>
          <a:p>
            <a:r>
              <a:rPr lang="en-US" sz="2000" dirty="0"/>
              <a:t>NCAE Cybergames</a:t>
            </a:r>
          </a:p>
          <a:p>
            <a:pPr lvl="1"/>
            <a:r>
              <a:rPr lang="en-US" sz="1600" dirty="0"/>
              <a:t>One more slot available on Team1 (can still have an additional Team2)</a:t>
            </a:r>
          </a:p>
          <a:p>
            <a:pPr lvl="1"/>
            <a:r>
              <a:rPr lang="en-US" sz="1600" dirty="0"/>
              <a:t>For those signed up already:</a:t>
            </a:r>
          </a:p>
          <a:p>
            <a:pPr lvl="2"/>
            <a:r>
              <a:rPr lang="en-US" sz="1200" dirty="0"/>
              <a:t>Anyone interested in a focused group to do mini-hack and bring everyone up to speed?</a:t>
            </a:r>
          </a:p>
          <a:p>
            <a:pPr lvl="3"/>
            <a:r>
              <a:rPr lang="en-US" sz="1000" dirty="0"/>
              <a:t>If not, please do the mini hack on your own</a:t>
            </a:r>
          </a:p>
          <a:p>
            <a:pPr lvl="2"/>
            <a:r>
              <a:rPr lang="en-US" sz="1200" dirty="0"/>
              <a:t>It is okay to ask questions!</a:t>
            </a:r>
          </a:p>
          <a:p>
            <a:pPr lvl="2"/>
            <a:r>
              <a:rPr lang="en-US" sz="1200" dirty="0"/>
              <a:t>LEARN VIM BASICS PLEASE</a:t>
            </a:r>
          </a:p>
          <a:p>
            <a:r>
              <a:rPr lang="en-US" sz="1600" dirty="0"/>
              <a:t>Additional CTF Competitions</a:t>
            </a:r>
          </a:p>
          <a:p>
            <a:pPr lvl="1"/>
            <a:r>
              <a:rPr lang="en-US" sz="1200" dirty="0"/>
              <a:t>Anyone interested?</a:t>
            </a:r>
          </a:p>
          <a:p>
            <a:pPr lvl="1"/>
            <a:r>
              <a:rPr lang="en-US" sz="1200" dirty="0"/>
              <a:t>HTB Uni CTF</a:t>
            </a:r>
          </a:p>
          <a:p>
            <a:pPr lvl="2"/>
            <a:r>
              <a:rPr lang="en-US" sz="800" dirty="0"/>
              <a:t>13th - 15th December, 2024</a:t>
            </a:r>
          </a:p>
          <a:p>
            <a:pPr lvl="1"/>
            <a:r>
              <a:rPr lang="en-US" sz="1200" dirty="0" err="1"/>
              <a:t>PicoCTF</a:t>
            </a:r>
            <a:endParaRPr lang="en-US" sz="1200" dirty="0"/>
          </a:p>
          <a:p>
            <a:pPr lvl="2"/>
            <a:r>
              <a:rPr lang="en-US" sz="800" dirty="0"/>
              <a:t>Sometime mid March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117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D92466-C9C2-C152-CC72-99A73855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Fuzzing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0B211-8BD3-3E26-6070-D1B86E5F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4543"/>
            <a:ext cx="9724031" cy="4046508"/>
          </a:xfrm>
        </p:spPr>
        <p:txBody>
          <a:bodyPr anchor="t">
            <a:noAutofit/>
          </a:bodyPr>
          <a:lstStyle/>
          <a:p>
            <a:r>
              <a:rPr lang="en-US" sz="2400" dirty="0"/>
              <a:t>What is fuzzing?</a:t>
            </a:r>
          </a:p>
          <a:p>
            <a:pPr lvl="1"/>
            <a:r>
              <a:rPr lang="en-US" sz="2000" dirty="0"/>
              <a:t>A method of testing via automated software that provides invalid, unexpected, or random data as inputs to a program</a:t>
            </a:r>
            <a:endParaRPr lang="en-US" sz="1600" dirty="0"/>
          </a:p>
          <a:p>
            <a:pPr lvl="2"/>
            <a:r>
              <a:rPr lang="en-US" sz="1600" dirty="0"/>
              <a:t>These inputs could be randomly generated or pulled from a wordlist.</a:t>
            </a:r>
          </a:p>
          <a:p>
            <a:r>
              <a:rPr lang="en-US" sz="2400" dirty="0"/>
              <a:t>What is it used for?</a:t>
            </a:r>
          </a:p>
          <a:p>
            <a:pPr lvl="1"/>
            <a:r>
              <a:rPr lang="en-US" sz="2000" dirty="0"/>
              <a:t>Finding unexpected behavior or hidden functionality</a:t>
            </a:r>
          </a:p>
          <a:p>
            <a:pPr lvl="2"/>
            <a:r>
              <a:rPr lang="en-US" sz="1600" dirty="0"/>
              <a:t>This behavior/functionality could then be leveraged for exploitation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5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E41582-8C87-42D5-9F8A-9997E25D7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F80792-D2CA-4E4C-FD25-DCFDD7AC8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C48B0F-FE7B-3892-3486-924F9E219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B9C256-FD70-13A5-D6B0-E2B912FF1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550699-C459-F3AE-43C1-11A807EA8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B65E34-C0CC-0F72-C709-9E489E368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4EFD8-A797-D8AE-83A5-ABE9DC54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Web Fuzzing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97CDE-3C8E-E375-29D4-C83B9615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4543"/>
            <a:ext cx="9724031" cy="4046508"/>
          </a:xfrm>
        </p:spPr>
        <p:txBody>
          <a:bodyPr anchor="t">
            <a:noAutofit/>
          </a:bodyPr>
          <a:lstStyle/>
          <a:p>
            <a:r>
              <a:rPr lang="en-US" sz="2400" dirty="0"/>
              <a:t>Similar to regular fuzzing</a:t>
            </a:r>
          </a:p>
          <a:p>
            <a:pPr lvl="1"/>
            <a:r>
              <a:rPr lang="en-US" sz="2000" dirty="0"/>
              <a:t>Seeks to uncover things such as:</a:t>
            </a:r>
          </a:p>
          <a:p>
            <a:pPr lvl="2"/>
            <a:r>
              <a:rPr lang="en-US" sz="1600" dirty="0" err="1"/>
              <a:t>Vhosts</a:t>
            </a:r>
            <a:r>
              <a:rPr lang="en-US" sz="1600" dirty="0"/>
              <a:t> and subdirectories</a:t>
            </a:r>
          </a:p>
          <a:p>
            <a:pPr lvl="2"/>
            <a:r>
              <a:rPr lang="en-US" sz="1600" dirty="0"/>
              <a:t>APIs</a:t>
            </a:r>
          </a:p>
          <a:p>
            <a:pPr lvl="2"/>
            <a:r>
              <a:rPr lang="en-US" sz="1600" dirty="0"/>
              <a:t>GET and POST parameters/values</a:t>
            </a:r>
            <a:endParaRPr lang="en-US" dirty="0"/>
          </a:p>
          <a:p>
            <a:pPr lvl="1"/>
            <a:r>
              <a:rPr lang="en-US" sz="2000" dirty="0"/>
              <a:t>Typically uses wordlists to accomplish tasks</a:t>
            </a:r>
          </a:p>
          <a:p>
            <a:pPr lvl="2"/>
            <a:r>
              <a:rPr lang="en-US" sz="1600" dirty="0">
                <a:hlinkClick r:id="rId2"/>
              </a:rPr>
              <a:t>https://github.com/danielmiessler/SecLists/</a:t>
            </a:r>
            <a:endParaRPr lang="en-US" sz="1600" dirty="0"/>
          </a:p>
          <a:p>
            <a:pPr lvl="1"/>
            <a:r>
              <a:rPr lang="en-US" sz="2000" dirty="0"/>
              <a:t>Uncovers attack vectors for exploitation</a:t>
            </a:r>
            <a:endParaRPr lang="en-US" sz="16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46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194A7D-E527-AE7E-5ACA-E5EA84EBB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E9ADC-4919-5018-A008-332B1C04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E8A8B0-F279-A6A8-1C11-585A9A883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8AC02D-7D57-CDAF-B09B-784860398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E40C3C-1831-D3CA-FFA0-3F37E0293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4EDEC5-704B-AFFC-FF63-2CA38CBA9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F094D-D886-1AD0-0787-EBFBEBE0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How the </a:t>
            </a:r>
            <a:r>
              <a:rPr lang="en-US" sz="4000" dirty="0" err="1">
                <a:solidFill>
                  <a:srgbClr val="FFFFFF"/>
                </a:solidFill>
              </a:rPr>
              <a:t>ffuf</a:t>
            </a:r>
            <a:r>
              <a:rPr lang="en-US" sz="4000" dirty="0">
                <a:solidFill>
                  <a:srgbClr val="FFFFFF"/>
                </a:solidFill>
              </a:rPr>
              <a:t> do I Fuzz the Web?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1950-44C4-1287-0F33-66430E20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dirty="0"/>
              <a:t>Various open-source tools available:</a:t>
            </a:r>
          </a:p>
          <a:p>
            <a:pPr lvl="1"/>
            <a:r>
              <a:rPr lang="en-US" dirty="0" err="1"/>
              <a:t>ffuf</a:t>
            </a:r>
            <a:endParaRPr lang="en-US" dirty="0"/>
          </a:p>
          <a:p>
            <a:pPr lvl="1"/>
            <a:r>
              <a:rPr lang="en-US" dirty="0" err="1"/>
              <a:t>dirbuster</a:t>
            </a:r>
            <a:endParaRPr lang="en-US" dirty="0"/>
          </a:p>
          <a:p>
            <a:pPr lvl="1"/>
            <a:r>
              <a:rPr lang="en-US" dirty="0" err="1"/>
              <a:t>gobuster</a:t>
            </a:r>
            <a:endParaRPr lang="en-US" dirty="0"/>
          </a:p>
          <a:p>
            <a:r>
              <a:rPr lang="en-US" sz="2400" dirty="0"/>
              <a:t>Order of operations:</a:t>
            </a:r>
          </a:p>
          <a:p>
            <a:pPr lvl="1"/>
            <a:r>
              <a:rPr lang="en-US" sz="2000" dirty="0"/>
              <a:t>Find target site</a:t>
            </a:r>
          </a:p>
          <a:p>
            <a:pPr lvl="1"/>
            <a:r>
              <a:rPr lang="en-US" sz="2000" dirty="0"/>
              <a:t>Fuzz for extensions on index (.html, .</a:t>
            </a:r>
            <a:r>
              <a:rPr lang="en-US" sz="2000" dirty="0" err="1"/>
              <a:t>php</a:t>
            </a:r>
            <a:r>
              <a:rPr lang="en-US" sz="2000" dirty="0"/>
              <a:t>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lvl="2"/>
            <a:r>
              <a:rPr lang="en-US" sz="1600" dirty="0"/>
              <a:t>Almost all sites will have a page titled index</a:t>
            </a:r>
          </a:p>
          <a:p>
            <a:pPr lvl="1"/>
            <a:r>
              <a:rPr lang="en-US" sz="2000" dirty="0"/>
              <a:t>Fuzz for </a:t>
            </a:r>
            <a:r>
              <a:rPr lang="en-US" sz="2000" dirty="0" err="1"/>
              <a:t>vhosts</a:t>
            </a:r>
            <a:r>
              <a:rPr lang="en-US" sz="2000" dirty="0"/>
              <a:t>/subdomains</a:t>
            </a:r>
          </a:p>
          <a:p>
            <a:pPr lvl="2"/>
            <a:r>
              <a:rPr lang="en-US" sz="1600" dirty="0"/>
              <a:t>Ex: </a:t>
            </a:r>
            <a:r>
              <a:rPr lang="en-US" sz="1600" dirty="0">
                <a:hlinkClick r:id="rId2"/>
              </a:rPr>
              <a:t>https://FUZZ.iup.edu</a:t>
            </a:r>
            <a:endParaRPr lang="en-US" sz="1600" dirty="0"/>
          </a:p>
          <a:p>
            <a:pPr lvl="1"/>
            <a:r>
              <a:rPr lang="en-US" sz="2000" dirty="0"/>
              <a:t>Fuzz for subdirectories/pages of each </a:t>
            </a:r>
            <a:r>
              <a:rPr lang="en-US" sz="2000" dirty="0" err="1"/>
              <a:t>vhost</a:t>
            </a:r>
            <a:r>
              <a:rPr lang="en-US" sz="2000" dirty="0"/>
              <a:t>/subdomain</a:t>
            </a:r>
          </a:p>
          <a:p>
            <a:pPr lvl="1"/>
            <a:r>
              <a:rPr lang="en-US" sz="2000" dirty="0"/>
              <a:t>Fuzz for GET and POST parameters</a:t>
            </a:r>
          </a:p>
          <a:p>
            <a:pPr lvl="1"/>
            <a:r>
              <a:rPr lang="en-US" sz="2000" dirty="0"/>
              <a:t>Fuzz for corresponding parameter values</a:t>
            </a:r>
          </a:p>
          <a:p>
            <a:pPr lvl="1"/>
            <a:r>
              <a:rPr lang="en-US" sz="2000" dirty="0"/>
              <a:t>PROFIT (maybe)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780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6E84B6-5CBF-503A-E42C-61EDE57AA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D33EFE-EBE7-BD74-0495-701D22E35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CA6D4F-1E61-883A-0727-BD23A4CC9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EB2DA1-6349-D26A-32B2-8069494EB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C4EC5C-E1BF-AA0F-6B61-54A6C20D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8E786C-D4F2-1F00-9E30-9882634D4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CEB5A-11CD-6283-E745-F7EAB3104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Using </a:t>
            </a:r>
            <a:r>
              <a:rPr lang="en-US" sz="4000" dirty="0" err="1">
                <a:solidFill>
                  <a:srgbClr val="FFFFFF"/>
                </a:solidFill>
              </a:rPr>
              <a:t>ffuf</a:t>
            </a:r>
            <a:r>
              <a:rPr lang="en-US" sz="4000" dirty="0">
                <a:solidFill>
                  <a:srgbClr val="FFFFFF"/>
                </a:solidFill>
              </a:rPr>
              <a:t> for Fuzz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32EC-8425-A275-A97E-0A470CBC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ffuf</a:t>
            </a:r>
            <a:r>
              <a:rPr lang="en-US" sz="2400" dirty="0"/>
              <a:t> command will have the following:</a:t>
            </a:r>
          </a:p>
          <a:p>
            <a:pPr lvl="1"/>
            <a:r>
              <a:rPr lang="en-US" sz="2000" dirty="0"/>
              <a:t>A wordlist, specified with –w</a:t>
            </a:r>
          </a:p>
          <a:p>
            <a:pPr lvl="1"/>
            <a:r>
              <a:rPr lang="en-US" sz="2000" dirty="0"/>
              <a:t>A target site, specified with –u</a:t>
            </a:r>
          </a:p>
          <a:p>
            <a:r>
              <a:rPr lang="en-US" sz="2400" dirty="0"/>
              <a:t>Optional useful parameters include:</a:t>
            </a:r>
          </a:p>
          <a:p>
            <a:pPr lvl="1"/>
            <a:r>
              <a:rPr lang="en-US" sz="2000" dirty="0"/>
              <a:t>-fs</a:t>
            </a:r>
          </a:p>
          <a:p>
            <a:pPr lvl="2"/>
            <a:r>
              <a:rPr lang="en-US" sz="1600" dirty="0"/>
              <a:t>Filters out certain size of response </a:t>
            </a:r>
          </a:p>
          <a:p>
            <a:pPr lvl="1"/>
            <a:r>
              <a:rPr lang="en-US" sz="2000" dirty="0"/>
              <a:t>-fc</a:t>
            </a:r>
          </a:p>
          <a:p>
            <a:pPr lvl="2"/>
            <a:r>
              <a:rPr lang="en-US" sz="1600" dirty="0"/>
              <a:t>Filters out certain response codes (200, 301,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lvl="1"/>
            <a:r>
              <a:rPr lang="en-US" sz="2000" dirty="0"/>
              <a:t>-e</a:t>
            </a:r>
          </a:p>
          <a:p>
            <a:pPr lvl="2"/>
            <a:r>
              <a:rPr lang="en-US" sz="1600" dirty="0"/>
              <a:t>Specifies extension for pages (.html, .</a:t>
            </a:r>
            <a:r>
              <a:rPr lang="en-US" sz="1600" dirty="0" err="1"/>
              <a:t>php</a:t>
            </a:r>
            <a:r>
              <a:rPr lang="en-US" sz="1600" dirty="0"/>
              <a:t>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lvl="1"/>
            <a:r>
              <a:rPr lang="en-US" sz="2000" dirty="0"/>
              <a:t>-t	</a:t>
            </a:r>
          </a:p>
          <a:p>
            <a:pPr lvl="2"/>
            <a:r>
              <a:rPr lang="en-US" sz="1600" dirty="0"/>
              <a:t>Specifies number of threads (speeds up request rate)</a:t>
            </a:r>
          </a:p>
          <a:p>
            <a:pPr lvl="1"/>
            <a:r>
              <a:rPr lang="en-US" sz="2000" dirty="0"/>
              <a:t>-recursion</a:t>
            </a:r>
          </a:p>
          <a:p>
            <a:pPr lvl="2"/>
            <a:r>
              <a:rPr lang="en-US" sz="1600" dirty="0"/>
              <a:t>Enables recursive fuzzing </a:t>
            </a:r>
          </a:p>
          <a:p>
            <a:pPr lvl="1"/>
            <a:r>
              <a:rPr lang="en-US" sz="2000" dirty="0"/>
              <a:t>-recursion-depth</a:t>
            </a:r>
          </a:p>
          <a:p>
            <a:pPr lvl="2"/>
            <a:r>
              <a:rPr lang="en-US" sz="1600" dirty="0"/>
              <a:t>Specifies depth of recursion</a:t>
            </a:r>
          </a:p>
        </p:txBody>
      </p:sp>
    </p:spTree>
    <p:extLst>
      <p:ext uri="{BB962C8B-B14F-4D97-AF65-F5344CB8AC3E}">
        <p14:creationId xmlns:p14="http://schemas.microsoft.com/office/powerpoint/2010/main" val="164100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77EBB6-643F-DD7C-FC52-9E5E7F6C0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0B3A7-D7C3-F6DE-56BA-861FAAF70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44FCA-9533-352A-9085-06471E0D4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6B7C3-0060-E6A1-D61B-62E8CCCCB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73F68D-ED41-DFAF-3D8A-4ACB0B3F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C8DF6C-69B0-EC2D-EFDF-1A11CEE77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D14D0-5AB6-EB3A-A596-1808F820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Fuzzing for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DD10E-51D1-9DDC-32BD-E3253AD05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sz="1800" dirty="0" err="1"/>
              <a:t>ffuf</a:t>
            </a:r>
            <a:r>
              <a:rPr lang="en-US" sz="1800" dirty="0"/>
              <a:t> –w /PATH/TO/</a:t>
            </a:r>
            <a:r>
              <a:rPr lang="en-US" sz="1800" dirty="0" err="1"/>
              <a:t>seclists</a:t>
            </a:r>
            <a:r>
              <a:rPr lang="en-US" sz="1800" dirty="0"/>
              <a:t>/Discovery/Web-Content/</a:t>
            </a:r>
            <a:r>
              <a:rPr lang="en-US" sz="1800" dirty="0" err="1"/>
              <a:t>web-extensions.txt:FUZZ</a:t>
            </a:r>
            <a:r>
              <a:rPr lang="en-US" sz="1800" dirty="0"/>
              <a:t> -u </a:t>
            </a:r>
            <a:r>
              <a:rPr lang="en-US" sz="1800" dirty="0">
                <a:hlinkClick r:id="rId2"/>
              </a:rPr>
              <a:t>http://SERVER_IP:PORT/indexFUZZ</a:t>
            </a:r>
            <a:endParaRPr lang="en-US" sz="1800" dirty="0"/>
          </a:p>
          <a:p>
            <a:r>
              <a:rPr lang="en-US" sz="1800" dirty="0"/>
              <a:t>-w specifies wordlist</a:t>
            </a:r>
          </a:p>
          <a:p>
            <a:pPr lvl="1"/>
            <a:r>
              <a:rPr lang="en-US" sz="1600" dirty="0"/>
              <a:t>web-extensions.txt</a:t>
            </a:r>
          </a:p>
          <a:p>
            <a:r>
              <a:rPr lang="en-US" sz="2000" dirty="0"/>
              <a:t>-u specifies target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746807-AD6F-1FAC-86A5-E8F4A0CC9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490" y="2179902"/>
            <a:ext cx="7468642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363722-3345-3DA8-3CE7-57192921C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17E219-8CDC-8DBC-F84C-1375E5574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07E8BD-6AB3-0B49-1803-478983F90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1CE20F-A0A4-4CF3-8382-94F81AB2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D93947-AF90-E7B4-AE63-028E5082E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D75278-EA65-750B-4D67-7618D8ABB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ECBBB-7DD3-8A49-8629-0169AA72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Fuzzing for </a:t>
            </a:r>
            <a:r>
              <a:rPr lang="en-US" sz="4000" dirty="0" err="1">
                <a:solidFill>
                  <a:srgbClr val="FFFFFF"/>
                </a:solidFill>
              </a:rPr>
              <a:t>Vhosts</a:t>
            </a:r>
            <a:r>
              <a:rPr lang="en-US" sz="4000" dirty="0">
                <a:solidFill>
                  <a:srgbClr val="FFFFFF"/>
                </a:solidFill>
              </a:rPr>
              <a:t>/Subdomains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B2CAC-13CB-502A-1A27-6E9C8446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10205635" cy="5232243"/>
          </a:xfrm>
        </p:spPr>
        <p:txBody>
          <a:bodyPr anchor="t">
            <a:noAutofit/>
          </a:bodyPr>
          <a:lstStyle/>
          <a:p>
            <a:r>
              <a:rPr lang="en-US" sz="2400" dirty="0"/>
              <a:t>Subdomain:</a:t>
            </a:r>
          </a:p>
          <a:p>
            <a:pPr lvl="1"/>
            <a:r>
              <a:rPr lang="en-US" sz="1800" dirty="0" err="1"/>
              <a:t>ffuf</a:t>
            </a:r>
            <a:r>
              <a:rPr lang="en-US" sz="1800" dirty="0"/>
              <a:t> –w /PATH/TO/</a:t>
            </a:r>
            <a:r>
              <a:rPr lang="en-US" sz="1800" dirty="0" err="1"/>
              <a:t>seclists</a:t>
            </a:r>
            <a:r>
              <a:rPr lang="en-US" sz="1800" dirty="0"/>
              <a:t>/Discovery/Web-Content/subdomains-top1million-5000.txt:FUZZ –u </a:t>
            </a:r>
            <a:r>
              <a:rPr lang="en-US" sz="1800" dirty="0">
                <a:hlinkClick r:id="rId2"/>
              </a:rPr>
              <a:t>http://FUZZ.SERVER_IP:PORT</a:t>
            </a:r>
            <a:r>
              <a:rPr lang="en-US" sz="1800" dirty="0"/>
              <a:t>/</a:t>
            </a:r>
          </a:p>
          <a:p>
            <a:r>
              <a:rPr lang="en-US" sz="2400" dirty="0" err="1"/>
              <a:t>Vhost</a:t>
            </a:r>
            <a:r>
              <a:rPr lang="en-US" sz="2400" dirty="0"/>
              <a:t>:</a:t>
            </a:r>
          </a:p>
          <a:p>
            <a:pPr lvl="1"/>
            <a:r>
              <a:rPr lang="en-US" sz="1800" dirty="0"/>
              <a:t>After adding target </a:t>
            </a:r>
            <a:r>
              <a:rPr lang="en-US" sz="1800" dirty="0" err="1"/>
              <a:t>ip</a:t>
            </a:r>
            <a:r>
              <a:rPr lang="en-US" sz="1800" dirty="0"/>
              <a:t> and </a:t>
            </a:r>
            <a:r>
              <a:rPr lang="en-US" sz="1800" dirty="0" err="1"/>
              <a:t>url</a:t>
            </a:r>
            <a:r>
              <a:rPr lang="en-US" sz="1800" dirty="0"/>
              <a:t> to /</a:t>
            </a:r>
            <a:r>
              <a:rPr lang="en-US" sz="1800" dirty="0" err="1"/>
              <a:t>etc</a:t>
            </a:r>
            <a:r>
              <a:rPr lang="en-US" sz="1800" dirty="0"/>
              <a:t>/hosts</a:t>
            </a:r>
          </a:p>
          <a:p>
            <a:pPr lvl="1"/>
            <a:r>
              <a:rPr lang="en-US" sz="1800" dirty="0" err="1"/>
              <a:t>ffuf</a:t>
            </a:r>
            <a:r>
              <a:rPr lang="en-US" sz="1800" dirty="0"/>
              <a:t> –w /PATH/TO/</a:t>
            </a:r>
            <a:r>
              <a:rPr lang="en-US" sz="1800" dirty="0" err="1"/>
              <a:t>seclists</a:t>
            </a:r>
            <a:r>
              <a:rPr lang="en-US" sz="1800" dirty="0"/>
              <a:t>/Discovery/Web-Content/subdomains-top1million-5000.txt:FUZZ –u </a:t>
            </a:r>
            <a:r>
              <a:rPr lang="en-US" sz="1800" dirty="0">
                <a:hlinkClick r:id="rId3"/>
              </a:rPr>
              <a:t>http://TARGET.URL/</a:t>
            </a:r>
            <a:r>
              <a:rPr lang="en-US" sz="1800" dirty="0"/>
              <a:t> -H ‘Host: FUZZ.TARGET.URL’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-H is used to specify certain headers in requests</a:t>
            </a:r>
          </a:p>
          <a:p>
            <a:pPr lvl="2"/>
            <a:r>
              <a:rPr lang="en-US" sz="1600" dirty="0"/>
              <a:t>In this case the Host header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ADC0F4-BB9D-7FBD-2089-7C4FEDFBCD1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66584" r="24055"/>
          <a:stretch/>
        </p:blipFill>
        <p:spPr>
          <a:xfrm>
            <a:off x="5973812" y="4649789"/>
            <a:ext cx="5910805" cy="20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9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9786DC-D28F-EB67-D9B6-A6727FB60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DB6DC2-2BA0-1B46-E101-8F9D3B376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BD5D88-F90E-D410-9B0B-EA1AA91C1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39C58C-6E2E-9E53-A817-B9FA2EAB5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43DAA9-6FD6-52DC-8094-865E9B384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ED52BD-7AE6-B253-72E1-93CFBED98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938C4-94A4-3B6A-F880-DCC7C8D7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Fuzzing for Parameters (GET/POST)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8E8A-92F9-F1A4-8DE0-2077053C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5756"/>
            <a:ext cx="9724031" cy="5232243"/>
          </a:xfrm>
        </p:spPr>
        <p:txBody>
          <a:bodyPr anchor="t">
            <a:noAutofit/>
          </a:bodyPr>
          <a:lstStyle/>
          <a:p>
            <a:r>
              <a:rPr lang="en-US" sz="1800" dirty="0"/>
              <a:t>GET</a:t>
            </a:r>
          </a:p>
          <a:p>
            <a:pPr lvl="1"/>
            <a:r>
              <a:rPr lang="en-US" sz="1400" dirty="0" err="1"/>
              <a:t>ffuf</a:t>
            </a:r>
            <a:r>
              <a:rPr lang="en-US" sz="1400" dirty="0"/>
              <a:t> –w /PATH/TO/</a:t>
            </a:r>
            <a:r>
              <a:rPr lang="en-US" sz="1400" dirty="0" err="1"/>
              <a:t>seclists</a:t>
            </a:r>
            <a:r>
              <a:rPr lang="en-US" sz="1400" dirty="0"/>
              <a:t>/Discovery/Web-Content/</a:t>
            </a:r>
            <a:r>
              <a:rPr lang="en-US" sz="1400" dirty="0" err="1"/>
              <a:t>burp-parameter-names.txt:FUZZ</a:t>
            </a:r>
            <a:r>
              <a:rPr lang="en-US" sz="1400" dirty="0"/>
              <a:t> -u </a:t>
            </a:r>
            <a:r>
              <a:rPr lang="en-US" sz="1400" dirty="0">
                <a:hlinkClick r:id="rId2"/>
              </a:rPr>
              <a:t>http://SERVER_IP:PORT/TARGET_PAGE?FUZZ=key</a:t>
            </a:r>
            <a:endParaRPr lang="en-US" sz="1400" dirty="0"/>
          </a:p>
          <a:p>
            <a:r>
              <a:rPr lang="en-US" sz="1800" dirty="0"/>
              <a:t>POST</a:t>
            </a:r>
          </a:p>
          <a:p>
            <a:pPr lvl="1"/>
            <a:r>
              <a:rPr lang="en-US" sz="1400" dirty="0" err="1"/>
              <a:t>ffuf</a:t>
            </a:r>
            <a:r>
              <a:rPr lang="en-US" sz="1400" dirty="0"/>
              <a:t> -w /PATH/TO/</a:t>
            </a:r>
            <a:r>
              <a:rPr lang="en-US" sz="1400" dirty="0" err="1"/>
              <a:t>seclists</a:t>
            </a:r>
            <a:r>
              <a:rPr lang="en-US" sz="1400" dirty="0"/>
              <a:t>/Discovery/Web-Content/</a:t>
            </a:r>
            <a:r>
              <a:rPr lang="en-US" sz="1400" dirty="0" err="1"/>
              <a:t>burp-parameter-names.txt:FUZZ</a:t>
            </a:r>
            <a:r>
              <a:rPr lang="en-US" sz="1400" dirty="0"/>
              <a:t> -u </a:t>
            </a:r>
            <a:r>
              <a:rPr lang="en-US" sz="1400" dirty="0">
                <a:hlinkClick r:id="rId2"/>
              </a:rPr>
              <a:t>http://SERVER_IP:PORT/TARGET_PAGE </a:t>
            </a:r>
            <a:r>
              <a:rPr lang="en-US" sz="1400" dirty="0"/>
              <a:t>-X POST -d 'FUZZ=key' -H 'Content-Type: application/x-www-form-</a:t>
            </a:r>
            <a:r>
              <a:rPr lang="en-US" sz="1400" dirty="0" err="1"/>
              <a:t>urlencoded</a:t>
            </a:r>
            <a:r>
              <a:rPr lang="en-US" sz="1400" dirty="0"/>
              <a:t>’</a:t>
            </a:r>
          </a:p>
          <a:p>
            <a:r>
              <a:rPr lang="en-US" sz="1800" dirty="0"/>
              <a:t>-X specifies HTTP Method</a:t>
            </a:r>
          </a:p>
          <a:p>
            <a:r>
              <a:rPr lang="en-US" sz="1800" dirty="0"/>
              <a:t>-d represents POST data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CC8052-E1EF-F655-26E4-B204CBACF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60" y="3819879"/>
            <a:ext cx="7754432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5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760</Words>
  <Application>Microsoft Office PowerPoint</Application>
  <PresentationFormat>Widescreen</PresentationFormat>
  <Paragraphs>102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Century Schoolbook (Body)</vt:lpstr>
      <vt:lpstr>Century Schoolbook (Headings)</vt:lpstr>
      <vt:lpstr>Office Theme</vt:lpstr>
      <vt:lpstr>IUP Cybersecurity Club</vt:lpstr>
      <vt:lpstr>General Housekeeping</vt:lpstr>
      <vt:lpstr>Fuzzing</vt:lpstr>
      <vt:lpstr>Web Fuzzing</vt:lpstr>
      <vt:lpstr>How the ffuf do I Fuzz the Web?</vt:lpstr>
      <vt:lpstr>Using ffuf for Fuzz Time</vt:lpstr>
      <vt:lpstr>Fuzzing for Extensions</vt:lpstr>
      <vt:lpstr>Fuzzing for Vhosts/Subdomains</vt:lpstr>
      <vt:lpstr>Fuzzing for Parameters (GET/POST)</vt:lpstr>
      <vt:lpstr>Fuzzing for Parameter Values (GET/POST)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McGillan</dc:creator>
  <cp:lastModifiedBy>Dylan Timbrook</cp:lastModifiedBy>
  <cp:revision>6</cp:revision>
  <dcterms:created xsi:type="dcterms:W3CDTF">2024-10-13T23:33:04Z</dcterms:created>
  <dcterms:modified xsi:type="dcterms:W3CDTF">2024-11-15T18:51:49Z</dcterms:modified>
</cp:coreProperties>
</file>