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9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</p:sldIdLst>
  <p:sldSz cy="5143500" cx="9144000"/>
  <p:notesSz cx="6858000" cy="9144000"/>
  <p:embeddedFontLst>
    <p:embeddedFont>
      <p:font typeface="Average"/>
      <p:regular r:id="rId15"/>
    </p:embeddedFont>
    <p:embeddedFont>
      <p:font typeface="Oswald"/>
      <p:regular r:id="rId16"/>
      <p:bold r:id="rId17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5" Type="http://schemas.openxmlformats.org/officeDocument/2006/relationships/font" Target="fonts/Average-regular.fntdata"/><Relationship Id="rId14" Type="http://schemas.openxmlformats.org/officeDocument/2006/relationships/slide" Target="slides/slide9.xml"/><Relationship Id="rId17" Type="http://schemas.openxmlformats.org/officeDocument/2006/relationships/font" Target="fonts/Oswald-bold.fntdata"/><Relationship Id="rId16" Type="http://schemas.openxmlformats.org/officeDocument/2006/relationships/font" Target="fonts/Oswald-regular.fnt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5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7" name="Google Shape;57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2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g14b66b81000_0_17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4" name="Google Shape;64;g14b66b81000_0_17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9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g15e3eccd215_0_1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1" name="Google Shape;71;g15e3eccd215_0_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g20fbecdcfb8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6" name="Google Shape;76;g20fbecdcfb8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g20fbecdcfb8_0_1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5" name="Google Shape;85;g20fbecdcfb8_0_1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g18c3f9ca9f3_0_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3" name="Google Shape;93;g18c3f9ca9f3_0_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6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g18c3f9ca9f3_0_2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8" name="Google Shape;98;g18c3f9ca9f3_0_2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3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g20fbecdcfb8_0_2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5" name="Google Shape;105;g20fbecdcfb8_0_2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8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g20fbecdcfb8_0_3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0" name="Google Shape;110;g20fbecdcfb8_0_3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oogle Shape;10;p2"/>
          <p:cNvGrpSpPr/>
          <p:nvPr/>
        </p:nvGrpSpPr>
        <p:grpSpPr>
          <a:xfrm>
            <a:off x="4350279" y="2855377"/>
            <a:ext cx="443589" cy="105632"/>
            <a:chOff x="4137525" y="2915950"/>
            <a:chExt cx="869100" cy="207000"/>
          </a:xfrm>
        </p:grpSpPr>
        <p:sp>
          <p:nvSpPr>
            <p:cNvPr id="11" name="Google Shape;11;p2"/>
            <p:cNvSpPr/>
            <p:nvPr/>
          </p:nvSpPr>
          <p:spPr>
            <a:xfrm>
              <a:off x="4468575" y="2915950"/>
              <a:ext cx="207000" cy="2070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" name="Google Shape;12;p2"/>
            <p:cNvSpPr/>
            <p:nvPr/>
          </p:nvSpPr>
          <p:spPr>
            <a:xfrm>
              <a:off x="4799625" y="2915950"/>
              <a:ext cx="207000" cy="2070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" name="Google Shape;13;p2"/>
            <p:cNvSpPr/>
            <p:nvPr/>
          </p:nvSpPr>
          <p:spPr>
            <a:xfrm>
              <a:off x="4137525" y="2915950"/>
              <a:ext cx="207000" cy="2070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4" name="Google Shape;14;p2"/>
          <p:cNvSpPr txBox="1"/>
          <p:nvPr>
            <p:ph type="ctrTitle"/>
          </p:nvPr>
        </p:nvSpPr>
        <p:spPr>
          <a:xfrm>
            <a:off x="671258" y="990800"/>
            <a:ext cx="7801500" cy="1730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15" name="Google Shape;15;p2"/>
          <p:cNvSpPr txBox="1"/>
          <p:nvPr>
            <p:ph idx="1" type="subTitle"/>
          </p:nvPr>
        </p:nvSpPr>
        <p:spPr>
          <a:xfrm>
            <a:off x="671250" y="3174876"/>
            <a:ext cx="78015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16" name="Google Shape;16;p2"/>
          <p:cNvSpPr txBox="1"/>
          <p:nvPr>
            <p:ph idx="12" type="sldNum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9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11"/>
          <p:cNvSpPr txBox="1"/>
          <p:nvPr>
            <p:ph hasCustomPrompt="1" type="title"/>
          </p:nvPr>
        </p:nvSpPr>
        <p:spPr>
          <a:xfrm>
            <a:off x="311700" y="1255275"/>
            <a:ext cx="8520600" cy="1890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51" name="Google Shape;51;p11"/>
          <p:cNvSpPr txBox="1"/>
          <p:nvPr>
            <p:ph idx="1" type="body"/>
          </p:nvPr>
        </p:nvSpPr>
        <p:spPr>
          <a:xfrm>
            <a:off x="311700" y="32284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52" name="Google Shape;52;p11"/>
          <p:cNvSpPr txBox="1"/>
          <p:nvPr>
            <p:ph idx="12" type="sldNum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2"/>
          <p:cNvSpPr txBox="1"/>
          <p:nvPr>
            <p:ph idx="12" type="sldNum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7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3"/>
          <p:cNvSpPr txBox="1"/>
          <p:nvPr>
            <p:ph type="title"/>
          </p:nvPr>
        </p:nvSpPr>
        <p:spPr>
          <a:xfrm>
            <a:off x="671250" y="2141250"/>
            <a:ext cx="7852200" cy="861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9" name="Google Shape;19;p3"/>
          <p:cNvSpPr txBox="1"/>
          <p:nvPr>
            <p:ph idx="12" type="sldNum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22" name="Google Shape;22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23" name="Google Shape;23;p4"/>
          <p:cNvSpPr txBox="1"/>
          <p:nvPr>
            <p:ph idx="12" type="sldNum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4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26" name="Google Shape;26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7" name="Google Shape;27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8" name="Google Shape;28;p5"/>
          <p:cNvSpPr txBox="1"/>
          <p:nvPr>
            <p:ph idx="12" type="sldNum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9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31" name="Google Shape;31;p6"/>
          <p:cNvSpPr txBox="1"/>
          <p:nvPr>
            <p:ph idx="12" type="sldNum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4" name="Google Shape;34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5" name="Google Shape;35;p7"/>
          <p:cNvSpPr txBox="1"/>
          <p:nvPr>
            <p:ph idx="12" type="sldNum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bg>
      <p:bgPr>
        <a:solidFill>
          <a:schemeClr val="lt2"/>
        </a:solidFill>
      </p:bgPr>
    </p:bg>
    <p:spTree>
      <p:nvGrpSpPr>
        <p:cNvPr id="36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8"/>
          <p:cNvSpPr txBox="1"/>
          <p:nvPr>
            <p:ph type="title"/>
          </p:nvPr>
        </p:nvSpPr>
        <p:spPr>
          <a:xfrm>
            <a:off x="490250" y="526350"/>
            <a:ext cx="62271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38" name="Google Shape;38;p8"/>
          <p:cNvSpPr txBox="1"/>
          <p:nvPr>
            <p:ph idx="12" type="sldNum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9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9"/>
          <p:cNvSpPr/>
          <p:nvPr/>
        </p:nvSpPr>
        <p:spPr>
          <a:xfrm>
            <a:off x="4572000" y="0"/>
            <a:ext cx="4572000" cy="51435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41" name="Google Shape;41;p9"/>
          <p:cNvCxnSpPr/>
          <p:nvPr/>
        </p:nvCxnSpPr>
        <p:spPr>
          <a:xfrm>
            <a:off x="5029675" y="4495500"/>
            <a:ext cx="468300" cy="0"/>
          </a:xfrm>
          <a:prstGeom prst="straightConnector1">
            <a:avLst/>
          </a:prstGeom>
          <a:noFill/>
          <a:ln cap="flat" cmpd="sng" w="1905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42" name="Google Shape;42;p9"/>
          <p:cNvSpPr txBox="1"/>
          <p:nvPr>
            <p:ph type="title"/>
          </p:nvPr>
        </p:nvSpPr>
        <p:spPr>
          <a:xfrm>
            <a:off x="265500" y="1081400"/>
            <a:ext cx="4045200" cy="1710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43" name="Google Shape;43;p9"/>
          <p:cNvSpPr txBox="1"/>
          <p:nvPr>
            <p:ph idx="1" type="subTitle"/>
          </p:nvPr>
        </p:nvSpPr>
        <p:spPr>
          <a:xfrm>
            <a:off x="265500" y="2845201"/>
            <a:ext cx="4045200" cy="1345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44" name="Google Shape;44;p9"/>
          <p:cNvSpPr txBox="1"/>
          <p:nvPr>
            <p:ph idx="2" type="body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●"/>
              <a:defRPr>
                <a:solidFill>
                  <a:schemeClr val="lt1"/>
                </a:solidFill>
              </a:defRPr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45" name="Google Shape;45;p9"/>
          <p:cNvSpPr txBox="1"/>
          <p:nvPr>
            <p:ph idx="12" type="sldNum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6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Oswald"/>
              <a:buNone/>
              <a:defRPr sz="21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1pPr>
          </a:lstStyle>
          <a:p/>
        </p:txBody>
      </p:sp>
      <p:sp>
        <p:nvSpPr>
          <p:cNvPr id="48" name="Google Shape;48;p10"/>
          <p:cNvSpPr txBox="1"/>
          <p:nvPr>
            <p:ph idx="12" type="sldNum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late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Average"/>
              <a:buChar char="●"/>
              <a:defRPr sz="1800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Average"/>
              <a:buChar char="○"/>
              <a:defRPr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Average"/>
              <a:buChar char="■"/>
              <a:defRPr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Average"/>
              <a:buChar char="●"/>
              <a:defRPr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Average"/>
              <a:buChar char="○"/>
              <a:defRPr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Average"/>
              <a:buChar char="■"/>
              <a:defRPr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Average"/>
              <a:buChar char="●"/>
              <a:defRPr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Average"/>
              <a:buChar char="○"/>
              <a:defRPr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Average"/>
              <a:buChar char="■"/>
              <a:defRPr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1pPr>
            <a:lvl2pPr lvl="1" algn="r">
              <a:buNone/>
              <a:defRPr sz="1000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2pPr>
            <a:lvl3pPr lvl="2" algn="r">
              <a:buNone/>
              <a:defRPr sz="1000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3pPr>
            <a:lvl4pPr lvl="3" algn="r">
              <a:buNone/>
              <a:defRPr sz="1000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4pPr>
            <a:lvl5pPr lvl="4" algn="r">
              <a:buNone/>
              <a:defRPr sz="1000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5pPr>
            <a:lvl6pPr lvl="5" algn="r">
              <a:buNone/>
              <a:defRPr sz="1000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6pPr>
            <a:lvl7pPr lvl="6" algn="r">
              <a:buNone/>
              <a:defRPr sz="1000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7pPr>
            <a:lvl8pPr lvl="7" algn="r">
              <a:buNone/>
              <a:defRPr sz="1000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8pPr>
            <a:lvl9pPr lvl="8" algn="r">
              <a:buNone/>
              <a:defRPr sz="1000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6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4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hyperlink" Target="https://d18rn0p25nwr6d.cloudfront.net/CIK-0001609711/e4736ddb-b4c7-485b-a8fc-1827691692c9.pdf" TargetMode="External"/><Relationship Id="rId4" Type="http://schemas.openxmlformats.org/officeDocument/2006/relationships/hyperlink" Target="https://www.infosecurity-magazine.com/news/godaddy-source-code-stolen-malware/" TargetMode="External"/><Relationship Id="rId5" Type="http://schemas.openxmlformats.org/officeDocument/2006/relationships/image" Target="../media/image1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hyperlink" Target="https://www.theregister.com/2022/11/15/ibm_set_to_retire_watson/" TargetMode="External"/><Relationship Id="rId4" Type="http://schemas.openxmlformats.org/officeDocument/2006/relationships/image" Target="../media/image2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5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Relationship Id="rId3" Type="http://schemas.openxmlformats.org/officeDocument/2006/relationships/hyperlink" Target="https://overthewire.org/wargames/bandit/" TargetMode="External"/><Relationship Id="rId4" Type="http://schemas.openxmlformats.org/officeDocument/2006/relationships/hyperlink" Target="https://overthewire.org/wargames/natas/" TargetMode="External"/><Relationship Id="rId5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13"/>
          <p:cNvSpPr txBox="1"/>
          <p:nvPr>
            <p:ph type="ctrTitle"/>
          </p:nvPr>
        </p:nvSpPr>
        <p:spPr>
          <a:xfrm>
            <a:off x="671258" y="990800"/>
            <a:ext cx="7801500" cy="1730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IUP Cyber Security Club</a:t>
            </a:r>
            <a:endParaRPr/>
          </a:p>
        </p:txBody>
      </p:sp>
      <p:sp>
        <p:nvSpPr>
          <p:cNvPr id="60" name="Google Shape;60;p13"/>
          <p:cNvSpPr txBox="1"/>
          <p:nvPr>
            <p:ph idx="1" type="subTitle"/>
          </p:nvPr>
        </p:nvSpPr>
        <p:spPr>
          <a:xfrm>
            <a:off x="671250" y="3174876"/>
            <a:ext cx="78015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Meeting 8 - 2/21/2023</a:t>
            </a:r>
            <a:endParaRPr/>
          </a:p>
        </p:txBody>
      </p:sp>
      <p:pic>
        <p:nvPicPr>
          <p:cNvPr id="61" name="Google Shape;61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8149" y="70100"/>
            <a:ext cx="1647276" cy="17749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Today’s Agenda</a:t>
            </a:r>
            <a:endParaRPr/>
          </a:p>
        </p:txBody>
      </p:sp>
      <p:sp>
        <p:nvSpPr>
          <p:cNvPr id="67" name="Google Shape;67;p14"/>
          <p:cNvSpPr txBox="1"/>
          <p:nvPr>
            <p:ph idx="1" type="body"/>
          </p:nvPr>
        </p:nvSpPr>
        <p:spPr>
          <a:xfrm>
            <a:off x="311700" y="1152475"/>
            <a:ext cx="41880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SzPts val="2000"/>
              <a:buAutoNum type="romanUcPeriod"/>
            </a:pPr>
            <a:r>
              <a:rPr lang="en" sz="2000"/>
              <a:t>Cyber Security in the News</a:t>
            </a:r>
            <a:endParaRPr sz="2000"/>
          </a:p>
          <a:p>
            <a:pPr indent="-355600" lvl="1" marL="914400" rtl="0" algn="l">
              <a:spcBef>
                <a:spcPts val="0"/>
              </a:spcBef>
              <a:spcAft>
                <a:spcPts val="0"/>
              </a:spcAft>
              <a:buSzPts val="2000"/>
              <a:buAutoNum type="alphaUcPeriod"/>
            </a:pPr>
            <a:r>
              <a:rPr lang="en" sz="2000"/>
              <a:t>GoDaddy Breach</a:t>
            </a:r>
            <a:endParaRPr sz="2000"/>
          </a:p>
          <a:p>
            <a:pPr indent="-355600" lvl="1" marL="914400" rtl="0" algn="l">
              <a:spcBef>
                <a:spcPts val="0"/>
              </a:spcBef>
              <a:spcAft>
                <a:spcPts val="0"/>
              </a:spcAft>
              <a:buSzPts val="2000"/>
              <a:buAutoNum type="alphaUcPeriod"/>
            </a:pPr>
            <a:r>
              <a:rPr lang="en" sz="2000"/>
              <a:t>IBM Shutting down Watson IoT platform</a:t>
            </a:r>
            <a:endParaRPr sz="2000"/>
          </a:p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SzPts val="2000"/>
              <a:buAutoNum type="romanUcPeriod"/>
            </a:pPr>
            <a:r>
              <a:rPr lang="en" sz="2000"/>
              <a:t>Announcements</a:t>
            </a:r>
            <a:endParaRPr sz="2000"/>
          </a:p>
          <a:p>
            <a:pPr indent="-355600" lvl="1" marL="914400" rtl="0" algn="l">
              <a:spcBef>
                <a:spcPts val="0"/>
              </a:spcBef>
              <a:spcAft>
                <a:spcPts val="0"/>
              </a:spcAft>
              <a:buSzPts val="2000"/>
              <a:buAutoNum type="alphaUcPeriod"/>
            </a:pPr>
            <a:r>
              <a:rPr lang="en" sz="2000"/>
              <a:t>NCAE Cybergames Debrief</a:t>
            </a:r>
            <a:endParaRPr sz="2000"/>
          </a:p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SzPts val="2000"/>
              <a:buAutoNum type="romanUcPeriod"/>
            </a:pPr>
            <a:r>
              <a:rPr lang="en" sz="2000"/>
              <a:t>Activity</a:t>
            </a:r>
            <a:endParaRPr sz="2000"/>
          </a:p>
          <a:p>
            <a:pPr indent="-355600" lvl="1" marL="914400" rtl="0" algn="l">
              <a:spcBef>
                <a:spcPts val="0"/>
              </a:spcBef>
              <a:spcAft>
                <a:spcPts val="0"/>
              </a:spcAft>
              <a:buSzPts val="2000"/>
              <a:buAutoNum type="alphaUcPeriod"/>
            </a:pPr>
            <a:r>
              <a:rPr lang="en" sz="2000"/>
              <a:t>OverTheWire</a:t>
            </a:r>
            <a:endParaRPr sz="2000"/>
          </a:p>
        </p:txBody>
      </p:sp>
      <p:pic>
        <p:nvPicPr>
          <p:cNvPr id="68" name="Google Shape;68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666550" y="747900"/>
            <a:ext cx="3820975" cy="38209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5"/>
          <p:cNvSpPr txBox="1"/>
          <p:nvPr>
            <p:ph type="title"/>
          </p:nvPr>
        </p:nvSpPr>
        <p:spPr>
          <a:xfrm>
            <a:off x="671250" y="2141250"/>
            <a:ext cx="7852200" cy="861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Cyber Security in the News</a:t>
            </a: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7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16"/>
          <p:cNvSpPr txBox="1"/>
          <p:nvPr>
            <p:ph type="title"/>
          </p:nvPr>
        </p:nvSpPr>
        <p:spPr>
          <a:xfrm>
            <a:off x="369575" y="19907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GoDaddy Announces Source Code Stolen and Malware Installed in Breach</a:t>
            </a:r>
            <a:endParaRPr/>
          </a:p>
        </p:txBody>
      </p:sp>
      <p:sp>
        <p:nvSpPr>
          <p:cNvPr id="79" name="Google Shape;79;p16"/>
          <p:cNvSpPr txBox="1"/>
          <p:nvPr>
            <p:ph idx="1" type="body"/>
          </p:nvPr>
        </p:nvSpPr>
        <p:spPr>
          <a:xfrm>
            <a:off x="311700" y="1152475"/>
            <a:ext cx="6126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lnSpcReduction="10000"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GoDaddy → web hosting company 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Received customer complaints in Dec 2022 about sites being intermittently redirected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Unauthorized party gained access to its servers and installed malware (</a:t>
            </a:r>
            <a:r>
              <a:rPr b="1" lang="en"/>
              <a:t>MIM ATTACK</a:t>
            </a:r>
            <a:r>
              <a:rPr lang="en"/>
              <a:t>)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Remediated situation and implemented security measures to prevent future infections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b="1" lang="en"/>
              <a:t>“Threat actors used compromised credentials to login and leave vectors for re-entry”</a:t>
            </a:r>
            <a:endParaRPr b="1"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Offered customers “website security deluxe and express malware removal” for free</a:t>
            </a:r>
            <a:endParaRPr/>
          </a:p>
        </p:txBody>
      </p:sp>
      <p:sp>
        <p:nvSpPr>
          <p:cNvPr id="80" name="Google Shape;80;p16"/>
          <p:cNvSpPr txBox="1"/>
          <p:nvPr/>
        </p:nvSpPr>
        <p:spPr>
          <a:xfrm>
            <a:off x="847025" y="4467600"/>
            <a:ext cx="48036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u="sng">
                <a:solidFill>
                  <a:schemeClr val="hlink"/>
                </a:solidFill>
                <a:latin typeface="Average"/>
                <a:ea typeface="Average"/>
                <a:cs typeface="Average"/>
                <a:sym typeface="Average"/>
                <a:hlinkClick r:id="rId3"/>
              </a:rPr>
              <a:t>Form 10-K released by GoDaddy</a:t>
            </a:r>
            <a:r>
              <a:rPr lang="en">
                <a:latin typeface="Average"/>
                <a:ea typeface="Average"/>
                <a:cs typeface="Average"/>
                <a:sym typeface="Average"/>
              </a:rPr>
              <a:t> </a:t>
            </a:r>
            <a:endParaRPr>
              <a:latin typeface="Average"/>
              <a:ea typeface="Average"/>
              <a:cs typeface="Average"/>
              <a:sym typeface="Average"/>
            </a:endParaRPr>
          </a:p>
        </p:txBody>
      </p:sp>
      <p:sp>
        <p:nvSpPr>
          <p:cNvPr id="81" name="Google Shape;81;p16"/>
          <p:cNvSpPr txBox="1"/>
          <p:nvPr/>
        </p:nvSpPr>
        <p:spPr>
          <a:xfrm>
            <a:off x="1591500" y="771775"/>
            <a:ext cx="79287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u="sng">
                <a:solidFill>
                  <a:schemeClr val="hlink"/>
                </a:solidFill>
                <a:hlinkClick r:id="rId4"/>
              </a:rPr>
              <a:t>https://www.infosecurity-magazine.com/news/godaddy-source-code-stolen-malware/</a:t>
            </a:r>
            <a:r>
              <a:rPr lang="en"/>
              <a:t> </a:t>
            </a:r>
            <a:endParaRPr/>
          </a:p>
        </p:txBody>
      </p:sp>
      <p:pic>
        <p:nvPicPr>
          <p:cNvPr id="82" name="Google Shape;82;p16"/>
          <p:cNvPicPr preferRelativeResize="0"/>
          <p:nvPr/>
        </p:nvPicPr>
        <p:blipFill rotWithShape="1">
          <a:blip r:embed="rId5">
            <a:alphaModFix/>
          </a:blip>
          <a:srcRect b="0" l="22784" r="22822" t="0"/>
          <a:stretch/>
        </p:blipFill>
        <p:spPr>
          <a:xfrm>
            <a:off x="6833775" y="1577741"/>
            <a:ext cx="2056400" cy="19880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6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17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IBM to fire Watson IoT Platform from its cloud</a:t>
            </a:r>
            <a:endParaRPr/>
          </a:p>
        </p:txBody>
      </p:sp>
      <p:sp>
        <p:nvSpPr>
          <p:cNvPr id="88" name="Google Shape;88;p17"/>
          <p:cNvSpPr txBox="1"/>
          <p:nvPr>
            <p:ph idx="1" type="body"/>
          </p:nvPr>
        </p:nvSpPr>
        <p:spPr>
          <a:xfrm>
            <a:off x="311700" y="1152475"/>
            <a:ext cx="63624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lnSpcReduction="10000"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IBM Watson → Platform for managing IoT devices, monitoring usage and collecting data.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IBM announced that effective Dec 1, 2023 IBM Watson will be shut down completely </a:t>
            </a:r>
            <a:r>
              <a:rPr b="1" lang="en"/>
              <a:t>without a direct replacement</a:t>
            </a:r>
            <a:r>
              <a:rPr lang="en"/>
              <a:t>. 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i="1" lang="en"/>
              <a:t>“All remaining customers using this service should plan to move to alternative services before that time.”</a:t>
            </a:r>
            <a:endParaRPr i="1"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New technology on the horizon → Open Horizon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Open-Source AI enabled IoT device manager 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Google Cloud is also turning off IoT services in August 2023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b="1" lang="en"/>
              <a:t>What does this mean?</a:t>
            </a:r>
            <a:endParaRPr b="1"/>
          </a:p>
        </p:txBody>
      </p:sp>
      <p:sp>
        <p:nvSpPr>
          <p:cNvPr id="89" name="Google Shape;89;p17"/>
          <p:cNvSpPr txBox="1"/>
          <p:nvPr/>
        </p:nvSpPr>
        <p:spPr>
          <a:xfrm>
            <a:off x="351150" y="0"/>
            <a:ext cx="69594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u="sng">
                <a:solidFill>
                  <a:schemeClr val="hlink"/>
                </a:solidFill>
                <a:hlinkClick r:id="rId3"/>
              </a:rPr>
              <a:t>https://www.theregister.com/2022/11/15/ibm_set_to_retire_watson/</a:t>
            </a:r>
            <a:r>
              <a:rPr lang="en"/>
              <a:t> </a:t>
            </a:r>
            <a:endParaRPr/>
          </a:p>
        </p:txBody>
      </p:sp>
      <p:pic>
        <p:nvPicPr>
          <p:cNvPr id="90" name="Google Shape;90;p1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362400" y="2980500"/>
            <a:ext cx="2469900" cy="18524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4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18"/>
          <p:cNvSpPr txBox="1"/>
          <p:nvPr>
            <p:ph type="title"/>
          </p:nvPr>
        </p:nvSpPr>
        <p:spPr>
          <a:xfrm>
            <a:off x="671250" y="2141250"/>
            <a:ext cx="7852200" cy="861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Announcements</a:t>
            </a:r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9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19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NCAE Cybergames Debrief</a:t>
            </a:r>
            <a:endParaRPr/>
          </a:p>
        </p:txBody>
      </p:sp>
      <p:sp>
        <p:nvSpPr>
          <p:cNvPr id="101" name="Google Shape;101;p19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Competed last weekend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Opinions?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Further meeting topics / ideas?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What you would’ve done differently?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pic>
        <p:nvPicPr>
          <p:cNvPr id="102" name="Google Shape;102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938775" y="2743300"/>
            <a:ext cx="5758400" cy="22573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6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20"/>
          <p:cNvSpPr txBox="1"/>
          <p:nvPr>
            <p:ph type="title"/>
          </p:nvPr>
        </p:nvSpPr>
        <p:spPr>
          <a:xfrm>
            <a:off x="671250" y="2141250"/>
            <a:ext cx="7852200" cy="861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Activity</a:t>
            </a:r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2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OverTheWire</a:t>
            </a:r>
            <a:endParaRPr/>
          </a:p>
        </p:txBody>
      </p:sp>
      <p:sp>
        <p:nvSpPr>
          <p:cNvPr id="113" name="Google Shape;113;p2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Mini wargames activity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Wargames vs CTF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Bandit: </a:t>
            </a:r>
            <a:r>
              <a:rPr lang="en" u="sng">
                <a:solidFill>
                  <a:schemeClr val="hlink"/>
                </a:solidFill>
                <a:hlinkClick r:id="rId3"/>
              </a:rPr>
              <a:t>https://overthewire.org/wargames/bandit/</a:t>
            </a:r>
            <a:r>
              <a:rPr lang="en"/>
              <a:t> 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NATAS: </a:t>
            </a:r>
            <a:r>
              <a:rPr lang="en" u="sng">
                <a:solidFill>
                  <a:schemeClr val="hlink"/>
                </a:solidFill>
                <a:hlinkClick r:id="rId4"/>
              </a:rPr>
              <a:t>https://overthewire.org/wargames/natas/</a:t>
            </a:r>
            <a:r>
              <a:rPr lang="en"/>
              <a:t> </a:t>
            </a:r>
            <a:endParaRPr/>
          </a:p>
        </p:txBody>
      </p:sp>
      <p:pic>
        <p:nvPicPr>
          <p:cNvPr id="114" name="Google Shape;114;p21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2054526" y="2782376"/>
            <a:ext cx="5425650" cy="20784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Slate">
  <a:themeElements>
    <a:clrScheme name="Slate">
      <a:dk1>
        <a:srgbClr val="FFFFFF"/>
      </a:dk1>
      <a:lt1>
        <a:srgbClr val="37474F"/>
      </a:lt1>
      <a:dk2>
        <a:srgbClr val="9E9E9E"/>
      </a:dk2>
      <a:lt2>
        <a:srgbClr val="E0E0E0"/>
      </a:lt2>
      <a:accent1>
        <a:srgbClr val="616161"/>
      </a:accent1>
      <a:accent2>
        <a:srgbClr val="78909C"/>
      </a:accent2>
      <a:accent3>
        <a:srgbClr val="CACACA"/>
      </a:accent3>
      <a:accent4>
        <a:srgbClr val="64FFDA"/>
      </a:accent4>
      <a:accent5>
        <a:srgbClr val="FFD966"/>
      </a:accent5>
      <a:accent6>
        <a:srgbClr val="F5F5F5"/>
      </a:accent6>
      <a:hlink>
        <a:srgbClr val="FFD966"/>
      </a:hlink>
      <a:folHlink>
        <a:srgbClr val="FFD966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