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Average"/>
      <p:regular r:id="rId26"/>
    </p:embeddedFont>
    <p:embeddedFont>
      <p:font typeface="Oswa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verage-regular.fntdata"/><Relationship Id="rId25" Type="http://schemas.openxmlformats.org/officeDocument/2006/relationships/slide" Target="slides/slide20.xml"/><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56e5eaf5c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56e5eaf5c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56e5eaf5c3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56e5eaf5c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5bb2ad1e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5bb2ad1e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ff7b5c6b4c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ff7b5c6b4c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ff7b5c6b4c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ff7b5c6b4c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5bb2ad1e1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5bb2ad1e1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56e5eaf5c3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56e5eaf5c3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5e3eccd21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5e3eccd2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56e5eaf5c3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56e5eaf5c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56e5eaf5c3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56e5eaf5c3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4b66b81000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4b66b81000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56e5eaf5c3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56e5eaf5c3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5e3eccd21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5e3eccd21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5d852fafb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5d852fafb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6023da3c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6023da3c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ff7b5c6b4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ff7b5c6b4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ff7b5c6b4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ff7b5c6b4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56e5eaf5c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56e5eaf5c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56e5eaf5c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56e5eaf5c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techtarget.com/searchsecurity/definition/payloa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vulnhub.com/"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cshub.com/attacks/news/iotw-everything-we-know-about-the-optus-data-breac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cisoseries.com/cyber-security-headlines-microsoft-zero-days-lazarus-attacks-dell-nsa-employee-caugh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IUP Cyber Security Club</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Meeting 3 - 10/4/2022</a:t>
            </a:r>
            <a:endParaRPr/>
          </a:p>
        </p:txBody>
      </p:sp>
      <p:pic>
        <p:nvPicPr>
          <p:cNvPr id="61" name="Google Shape;61;p13"/>
          <p:cNvPicPr preferRelativeResize="0"/>
          <p:nvPr/>
        </p:nvPicPr>
        <p:blipFill>
          <a:blip r:embed="rId3">
            <a:alphaModFix/>
          </a:blip>
          <a:stretch>
            <a:fillRect/>
          </a:stretch>
        </p:blipFill>
        <p:spPr>
          <a:xfrm>
            <a:off x="158149" y="70100"/>
            <a:ext cx="1647276" cy="1774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SSH</a:t>
            </a:r>
            <a:endParaRPr/>
          </a:p>
          <a:p>
            <a:pPr indent="0" lvl="0" marL="0" rtl="0" algn="l">
              <a:spcBef>
                <a:spcPts val="0"/>
              </a:spcBef>
              <a:spcAft>
                <a:spcPts val="0"/>
              </a:spcAft>
              <a:buNone/>
            </a:pPr>
            <a:r>
              <a:t/>
            </a:r>
            <a:endParaRPr/>
          </a:p>
        </p:txBody>
      </p:sp>
      <p:sp>
        <p:nvSpPr>
          <p:cNvPr id="119" name="Google Shape;119;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Secure Shell Connection</a:t>
            </a:r>
            <a:endParaRPr/>
          </a:p>
          <a:p>
            <a:pPr indent="-342900" lvl="0" marL="457200" rtl="0" algn="l">
              <a:spcBef>
                <a:spcPts val="0"/>
              </a:spcBef>
              <a:spcAft>
                <a:spcPts val="0"/>
              </a:spcAft>
              <a:buSzPts val="1800"/>
              <a:buChar char="●"/>
            </a:pPr>
            <a:r>
              <a:rPr lang="en"/>
              <a:t>Command used to connect to a remote host from the command line.</a:t>
            </a:r>
            <a:endParaRPr/>
          </a:p>
          <a:p>
            <a:pPr indent="-342900" lvl="0" marL="457200" rtl="0" algn="l">
              <a:spcBef>
                <a:spcPts val="0"/>
              </a:spcBef>
              <a:spcAft>
                <a:spcPts val="0"/>
              </a:spcAft>
              <a:buSzPts val="1800"/>
              <a:buChar char="●"/>
            </a:pPr>
            <a:r>
              <a:rPr lang="en"/>
              <a:t>Prompts user for a username.</a:t>
            </a:r>
            <a:endParaRPr/>
          </a:p>
          <a:p>
            <a:pPr indent="0" lvl="0" marL="0" rtl="0" algn="l">
              <a:spcBef>
                <a:spcPts val="1200"/>
              </a:spcBef>
              <a:spcAft>
                <a:spcPts val="0"/>
              </a:spcAft>
              <a:buNone/>
            </a:pPr>
            <a:r>
              <a:t/>
            </a:r>
            <a:endParaRPr sz="1900"/>
          </a:p>
          <a:p>
            <a:pPr indent="0" lvl="0" marL="190500" marR="190500" rtl="0" algn="l">
              <a:spcBef>
                <a:spcPts val="1200"/>
              </a:spcBef>
              <a:spcAft>
                <a:spcPts val="0"/>
              </a:spcAft>
              <a:buNone/>
            </a:pPr>
            <a:r>
              <a:rPr lang="en" sz="2300">
                <a:solidFill>
                  <a:srgbClr val="686868"/>
                </a:solidFill>
                <a:highlight>
                  <a:srgbClr val="F7F7F7"/>
                </a:highlight>
                <a:latin typeface="Courier New"/>
                <a:ea typeface="Courier New"/>
                <a:cs typeface="Courier New"/>
                <a:sym typeface="Courier New"/>
              </a:rPr>
              <a:t>localhost:~$</a:t>
            </a:r>
            <a:r>
              <a:rPr lang="en" sz="2300">
                <a:solidFill>
                  <a:srgbClr val="222222"/>
                </a:solidFill>
                <a:highlight>
                  <a:srgbClr val="F7F7F7"/>
                </a:highlight>
                <a:latin typeface="Courier New"/>
                <a:ea typeface="Courier New"/>
                <a:cs typeface="Courier New"/>
                <a:sym typeface="Courier New"/>
              </a:rPr>
              <a:t> ssh </a:t>
            </a:r>
            <a:r>
              <a:rPr b="1" lang="en" sz="2300">
                <a:solidFill>
                  <a:srgbClr val="008000"/>
                </a:solidFill>
                <a:highlight>
                  <a:srgbClr val="F7F7F7"/>
                </a:highlight>
                <a:latin typeface="Courier New"/>
                <a:ea typeface="Courier New"/>
                <a:cs typeface="Courier New"/>
                <a:sym typeface="Courier New"/>
              </a:rPr>
              <a:t>-p 22</a:t>
            </a:r>
            <a:r>
              <a:rPr lang="en" sz="2300">
                <a:solidFill>
                  <a:srgbClr val="222222"/>
                </a:solidFill>
                <a:highlight>
                  <a:srgbClr val="F7F7F7"/>
                </a:highlight>
                <a:latin typeface="Courier New"/>
                <a:ea typeface="Courier New"/>
                <a:cs typeface="Courier New"/>
                <a:sym typeface="Courier New"/>
              </a:rPr>
              <a:t> </a:t>
            </a:r>
            <a:r>
              <a:rPr b="1" lang="en" sz="2300">
                <a:solidFill>
                  <a:srgbClr val="FFA500"/>
                </a:solidFill>
                <a:highlight>
                  <a:srgbClr val="F7F7F7"/>
                </a:highlight>
                <a:latin typeface="Courier New"/>
                <a:ea typeface="Courier New"/>
                <a:cs typeface="Courier New"/>
                <a:sym typeface="Courier New"/>
              </a:rPr>
              <a:t>-C</a:t>
            </a:r>
            <a:r>
              <a:rPr lang="en" sz="2300">
                <a:solidFill>
                  <a:srgbClr val="222222"/>
                </a:solidFill>
                <a:highlight>
                  <a:srgbClr val="F7F7F7"/>
                </a:highlight>
                <a:latin typeface="Courier New"/>
                <a:ea typeface="Courier New"/>
                <a:cs typeface="Courier New"/>
                <a:sym typeface="Courier New"/>
              </a:rPr>
              <a:t> </a:t>
            </a:r>
            <a:r>
              <a:rPr b="1" lang="en" sz="2300">
                <a:solidFill>
                  <a:srgbClr val="FF0000"/>
                </a:solidFill>
                <a:highlight>
                  <a:srgbClr val="F7F7F7"/>
                </a:highlight>
                <a:latin typeface="Courier New"/>
                <a:ea typeface="Courier New"/>
                <a:cs typeface="Courier New"/>
                <a:sym typeface="Courier New"/>
              </a:rPr>
              <a:t>neo@</a:t>
            </a:r>
            <a:r>
              <a:rPr b="1" lang="en" sz="2300">
                <a:solidFill>
                  <a:srgbClr val="0A428D"/>
                </a:solidFill>
                <a:highlight>
                  <a:srgbClr val="F7F7F7"/>
                </a:highlight>
                <a:latin typeface="Courier New"/>
                <a:ea typeface="Courier New"/>
                <a:cs typeface="Courier New"/>
                <a:sym typeface="Courier New"/>
              </a:rPr>
              <a:t>remoteserver</a:t>
            </a:r>
            <a:endParaRPr b="1" sz="2300">
              <a:solidFill>
                <a:srgbClr val="0A428D"/>
              </a:solidFill>
              <a:highlight>
                <a:srgbClr val="F7F7F7"/>
              </a:highlight>
              <a:latin typeface="Courier New"/>
              <a:ea typeface="Courier New"/>
              <a:cs typeface="Courier New"/>
              <a:sym typeface="Courier New"/>
            </a:endParaRPr>
          </a:p>
          <a:p>
            <a:pPr indent="0" lvl="0" marL="914400" rtl="0" algn="l">
              <a:spcBef>
                <a:spcPts val="23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Ports</a:t>
            </a:r>
            <a:endParaRPr/>
          </a:p>
          <a:p>
            <a:pPr indent="0" lvl="0" marL="0" rtl="0" algn="l">
              <a:spcBef>
                <a:spcPts val="0"/>
              </a:spcBef>
              <a:spcAft>
                <a:spcPts val="0"/>
              </a:spcAft>
              <a:buNone/>
            </a:pPr>
            <a:r>
              <a:t/>
            </a:r>
            <a:endParaRPr/>
          </a:p>
        </p:txBody>
      </p:sp>
      <p:sp>
        <p:nvSpPr>
          <p:cNvPr id="125" name="Google Shape;125;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2505"/>
              <a:t>Software defined number associated with a specific protocol or service.</a:t>
            </a:r>
            <a:endParaRPr sz="2505"/>
          </a:p>
          <a:p>
            <a:pPr indent="-365365" lvl="0" marL="457200" rtl="0" algn="l">
              <a:spcBef>
                <a:spcPts val="1200"/>
              </a:spcBef>
              <a:spcAft>
                <a:spcPts val="0"/>
              </a:spcAft>
              <a:buSzPct val="100000"/>
              <a:buChar char="●"/>
            </a:pPr>
            <a:r>
              <a:rPr lang="en" sz="2533"/>
              <a:t>Well Known Ports</a:t>
            </a:r>
            <a:endParaRPr sz="2533"/>
          </a:p>
          <a:p>
            <a:pPr indent="-343775" lvl="1" marL="914400" rtl="0" algn="l">
              <a:spcBef>
                <a:spcPts val="0"/>
              </a:spcBef>
              <a:spcAft>
                <a:spcPts val="0"/>
              </a:spcAft>
              <a:buSzPct val="100000"/>
              <a:buChar char="○"/>
            </a:pPr>
            <a:r>
              <a:rPr lang="en" sz="2133"/>
              <a:t>20 and 21 FTP</a:t>
            </a:r>
            <a:endParaRPr sz="2133"/>
          </a:p>
          <a:p>
            <a:pPr indent="-343775" lvl="1" marL="914400" rtl="0" algn="l">
              <a:spcBef>
                <a:spcPts val="0"/>
              </a:spcBef>
              <a:spcAft>
                <a:spcPts val="0"/>
              </a:spcAft>
              <a:buSzPct val="100000"/>
              <a:buChar char="○"/>
            </a:pPr>
            <a:r>
              <a:rPr lang="en" sz="2133"/>
              <a:t>22 Secure Shell (SSH)</a:t>
            </a:r>
            <a:endParaRPr sz="2133"/>
          </a:p>
          <a:p>
            <a:pPr indent="-343775" lvl="1" marL="914400" rtl="0" algn="l">
              <a:spcBef>
                <a:spcPts val="0"/>
              </a:spcBef>
              <a:spcAft>
                <a:spcPts val="0"/>
              </a:spcAft>
              <a:buSzPct val="100000"/>
              <a:buChar char="○"/>
            </a:pPr>
            <a:r>
              <a:rPr lang="en" sz="2133"/>
              <a:t>25 SMTP</a:t>
            </a:r>
            <a:endParaRPr sz="2133"/>
          </a:p>
          <a:p>
            <a:pPr indent="-343775" lvl="1" marL="914400" rtl="0" algn="l">
              <a:spcBef>
                <a:spcPts val="0"/>
              </a:spcBef>
              <a:spcAft>
                <a:spcPts val="0"/>
              </a:spcAft>
              <a:buSzPct val="100000"/>
              <a:buChar char="○"/>
            </a:pPr>
            <a:r>
              <a:rPr lang="en" sz="2133"/>
              <a:t>53 DNS </a:t>
            </a:r>
            <a:endParaRPr sz="2133"/>
          </a:p>
          <a:p>
            <a:pPr indent="-343775" lvl="1" marL="914400" rtl="0" algn="l">
              <a:spcBef>
                <a:spcPts val="0"/>
              </a:spcBef>
              <a:spcAft>
                <a:spcPts val="0"/>
              </a:spcAft>
              <a:buSzPct val="100000"/>
              <a:buChar char="○"/>
            </a:pPr>
            <a:r>
              <a:rPr lang="en" sz="2133"/>
              <a:t>80 HTTP</a:t>
            </a:r>
            <a:endParaRPr sz="2133"/>
          </a:p>
          <a:p>
            <a:pPr indent="0" lvl="0" marL="45720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Reverse Shell / Bind Shell</a:t>
            </a:r>
            <a:endParaRPr/>
          </a:p>
          <a:p>
            <a:pPr indent="0" lvl="0" marL="0" rtl="0" algn="l">
              <a:spcBef>
                <a:spcPts val="0"/>
              </a:spcBef>
              <a:spcAft>
                <a:spcPts val="0"/>
              </a:spcAft>
              <a:buNone/>
            </a:pPr>
            <a:r>
              <a:t/>
            </a:r>
            <a:endParaRPr/>
          </a:p>
        </p:txBody>
      </p:sp>
      <p:sp>
        <p:nvSpPr>
          <p:cNvPr id="131" name="Google Shape;131;p24"/>
          <p:cNvSpPr txBox="1"/>
          <p:nvPr>
            <p:ph idx="1" type="body"/>
          </p:nvPr>
        </p:nvSpPr>
        <p:spPr>
          <a:xfrm>
            <a:off x="311700" y="1152475"/>
            <a:ext cx="8520600" cy="3497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t>GOAL</a:t>
            </a:r>
            <a:r>
              <a:rPr lang="en"/>
              <a:t>: Gain root privileges.</a:t>
            </a:r>
            <a:endParaRPr/>
          </a:p>
          <a:p>
            <a:pPr indent="-342900" lvl="0" marL="457200" rtl="0" algn="l">
              <a:spcBef>
                <a:spcPts val="1200"/>
              </a:spcBef>
              <a:spcAft>
                <a:spcPts val="0"/>
              </a:spcAft>
              <a:buSzPts val="1800"/>
              <a:buChar char="●"/>
            </a:pPr>
            <a:r>
              <a:rPr lang="en"/>
              <a:t>Reverse Shell</a:t>
            </a:r>
            <a:endParaRPr/>
          </a:p>
          <a:p>
            <a:pPr indent="-317500" lvl="1" marL="914400" rtl="0" algn="l">
              <a:spcBef>
                <a:spcPts val="0"/>
              </a:spcBef>
              <a:spcAft>
                <a:spcPts val="0"/>
              </a:spcAft>
              <a:buSzPts val="1400"/>
              <a:buChar char="○"/>
            </a:pPr>
            <a:r>
              <a:rPr lang="en"/>
              <a:t>Taking advantage of system’s </a:t>
            </a:r>
            <a:r>
              <a:rPr lang="en"/>
              <a:t>vulnerabilities to gain access to a “shell”.</a:t>
            </a:r>
            <a:endParaRPr/>
          </a:p>
          <a:p>
            <a:pPr indent="-317500" lvl="1" marL="914400" rtl="0" algn="l">
              <a:spcBef>
                <a:spcPts val="0"/>
              </a:spcBef>
              <a:spcAft>
                <a:spcPts val="0"/>
              </a:spcAft>
              <a:buSzPts val="1400"/>
              <a:buChar char="○"/>
            </a:pPr>
            <a:r>
              <a:rPr lang="en"/>
              <a:t>What is a shell? → Exposure of OS commands/services to a user</a:t>
            </a:r>
            <a:endParaRPr/>
          </a:p>
          <a:p>
            <a:pPr indent="-317500" lvl="1" marL="914400" rtl="0" algn="l">
              <a:spcBef>
                <a:spcPts val="0"/>
              </a:spcBef>
              <a:spcAft>
                <a:spcPts val="0"/>
              </a:spcAft>
              <a:buSzPts val="1400"/>
              <a:buChar char="○"/>
            </a:pPr>
            <a:r>
              <a:rPr lang="en"/>
              <a:t>Sets a trap on the host to connect the machine to an attacking machine.</a:t>
            </a:r>
            <a:endParaRPr/>
          </a:p>
          <a:p>
            <a:pPr indent="-342900" lvl="0" marL="457200" rtl="0" algn="l">
              <a:spcBef>
                <a:spcPts val="0"/>
              </a:spcBef>
              <a:spcAft>
                <a:spcPts val="0"/>
              </a:spcAft>
              <a:buSzPts val="1800"/>
              <a:buChar char="●"/>
            </a:pPr>
            <a:r>
              <a:rPr lang="en"/>
              <a:t>Bind Shell</a:t>
            </a:r>
            <a:endParaRPr/>
          </a:p>
          <a:p>
            <a:pPr indent="-317500" lvl="1" marL="914400" rtl="0" algn="l">
              <a:spcBef>
                <a:spcPts val="0"/>
              </a:spcBef>
              <a:spcAft>
                <a:spcPts val="0"/>
              </a:spcAft>
              <a:buSzPts val="1400"/>
              <a:buChar char="○"/>
            </a:pPr>
            <a:r>
              <a:rPr lang="en"/>
              <a:t>Connects to the host using a listener in order to gain remote access to the machine.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7" name="Google Shape;137;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8" name="Google Shape;138;p25"/>
          <p:cNvPicPr preferRelativeResize="0"/>
          <p:nvPr/>
        </p:nvPicPr>
        <p:blipFill>
          <a:blip r:embed="rId3">
            <a:alphaModFix/>
          </a:blip>
          <a:stretch>
            <a:fillRect/>
          </a:stretch>
        </p:blipFill>
        <p:spPr>
          <a:xfrm>
            <a:off x="762000" y="723900"/>
            <a:ext cx="7620000" cy="3695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Penetration Testing Stages</a:t>
            </a:r>
            <a:endParaRPr/>
          </a:p>
        </p:txBody>
      </p:sp>
      <p:sp>
        <p:nvSpPr>
          <p:cNvPr id="144" name="Google Shape;144;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There are three primary stages of penetration testing: The Three E’s.</a:t>
            </a:r>
            <a:endParaRPr/>
          </a:p>
          <a:p>
            <a:pPr indent="-342900" lvl="0" marL="457200" rtl="0" algn="l">
              <a:spcBef>
                <a:spcPts val="1200"/>
              </a:spcBef>
              <a:spcAft>
                <a:spcPts val="0"/>
              </a:spcAft>
              <a:buSzPts val="1800"/>
              <a:buChar char="●"/>
            </a:pPr>
            <a:r>
              <a:rPr lang="en"/>
              <a:t>Enumeration</a:t>
            </a:r>
            <a:endParaRPr/>
          </a:p>
          <a:p>
            <a:pPr indent="-317500" lvl="1" marL="914400" rtl="0" algn="l">
              <a:spcBef>
                <a:spcPts val="0"/>
              </a:spcBef>
              <a:spcAft>
                <a:spcPts val="0"/>
              </a:spcAft>
              <a:buSzPts val="1400"/>
              <a:buChar char="○"/>
            </a:pPr>
            <a:r>
              <a:rPr lang="en"/>
              <a:t>Gaining information such as IP addresses, open ports, usernames, etc. from a system</a:t>
            </a:r>
            <a:endParaRPr/>
          </a:p>
          <a:p>
            <a:pPr indent="-342900" lvl="0" marL="457200" rtl="0" algn="l">
              <a:spcBef>
                <a:spcPts val="0"/>
              </a:spcBef>
              <a:spcAft>
                <a:spcPts val="0"/>
              </a:spcAft>
              <a:buSzPts val="1800"/>
              <a:buChar char="●"/>
            </a:pPr>
            <a:r>
              <a:rPr lang="en"/>
              <a:t>Evaluation</a:t>
            </a:r>
            <a:endParaRPr/>
          </a:p>
          <a:p>
            <a:pPr indent="-317500" lvl="1" marL="914400" rtl="0" algn="l">
              <a:spcBef>
                <a:spcPts val="0"/>
              </a:spcBef>
              <a:spcAft>
                <a:spcPts val="0"/>
              </a:spcAft>
              <a:buSzPts val="1400"/>
              <a:buChar char="○"/>
            </a:pPr>
            <a:r>
              <a:rPr lang="en"/>
              <a:t>Doing a deeper dive into discovering what the vulnerabilities are in the system and recording them.</a:t>
            </a:r>
            <a:endParaRPr/>
          </a:p>
          <a:p>
            <a:pPr indent="-342900" lvl="0" marL="457200" rtl="0" algn="l">
              <a:spcBef>
                <a:spcPts val="0"/>
              </a:spcBef>
              <a:spcAft>
                <a:spcPts val="0"/>
              </a:spcAft>
              <a:buSzPts val="1800"/>
              <a:buChar char="●"/>
            </a:pPr>
            <a:r>
              <a:rPr lang="en"/>
              <a:t>Exploitation</a:t>
            </a:r>
            <a:endParaRPr/>
          </a:p>
          <a:p>
            <a:pPr indent="-317500" lvl="1" marL="914400" rtl="0" algn="l">
              <a:spcBef>
                <a:spcPts val="0"/>
              </a:spcBef>
              <a:spcAft>
                <a:spcPts val="0"/>
              </a:spcAft>
              <a:buSzPts val="1400"/>
              <a:buChar char="○"/>
            </a:pPr>
            <a:r>
              <a:rPr lang="en"/>
              <a:t>Exploiting the vulnerabilities.</a:t>
            </a:r>
            <a:endParaRPr/>
          </a:p>
          <a:p>
            <a:pPr indent="-317500" lvl="1" marL="914400" rtl="0" algn="l">
              <a:spcBef>
                <a:spcPts val="0"/>
              </a:spcBef>
              <a:spcAft>
                <a:spcPts val="0"/>
              </a:spcAft>
              <a:buSzPts val="1400"/>
              <a:buChar char="○"/>
            </a:pPr>
            <a:r>
              <a:rPr lang="en"/>
              <a:t>“hacking”</a:t>
            </a:r>
            <a:endParaRPr/>
          </a:p>
        </p:txBody>
      </p:sp>
      <p:pic>
        <p:nvPicPr>
          <p:cNvPr id="145" name="Google Shape;145;p26"/>
          <p:cNvPicPr preferRelativeResize="0"/>
          <p:nvPr/>
        </p:nvPicPr>
        <p:blipFill>
          <a:blip r:embed="rId3">
            <a:alphaModFix/>
          </a:blip>
          <a:stretch>
            <a:fillRect/>
          </a:stretch>
        </p:blipFill>
        <p:spPr>
          <a:xfrm>
            <a:off x="7012875" y="3155500"/>
            <a:ext cx="1713950" cy="1713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Payload staged and stageless</a:t>
            </a:r>
            <a:endParaRPr/>
          </a:p>
          <a:p>
            <a:pPr indent="0" lvl="0" marL="0" rtl="0" algn="l">
              <a:spcBef>
                <a:spcPts val="0"/>
              </a:spcBef>
              <a:spcAft>
                <a:spcPts val="0"/>
              </a:spcAft>
              <a:buNone/>
            </a:pPr>
            <a:r>
              <a:t/>
            </a:r>
            <a:endParaRPr/>
          </a:p>
        </p:txBody>
      </p:sp>
      <p:sp>
        <p:nvSpPr>
          <p:cNvPr id="151" name="Google Shape;151;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Payloads are data packets that are sent from one IP to another. In penetration testing specifically, this refers to the malicious code that will be sent out to the target to compromise its system.</a:t>
            </a:r>
            <a:endParaRPr/>
          </a:p>
          <a:p>
            <a:pPr indent="-342900" lvl="0" marL="457200" rtl="0" algn="l">
              <a:spcBef>
                <a:spcPts val="1200"/>
              </a:spcBef>
              <a:spcAft>
                <a:spcPts val="0"/>
              </a:spcAft>
              <a:buSzPts val="1800"/>
              <a:buChar char="●"/>
            </a:pPr>
            <a:r>
              <a:rPr lang="en"/>
              <a:t>Staged</a:t>
            </a:r>
            <a:endParaRPr/>
          </a:p>
          <a:p>
            <a:pPr indent="-317500" lvl="1" marL="914400" rtl="0" algn="l">
              <a:spcBef>
                <a:spcPts val="0"/>
              </a:spcBef>
              <a:spcAft>
                <a:spcPts val="0"/>
              </a:spcAft>
              <a:buSzPts val="1400"/>
              <a:buChar char="○"/>
            </a:pPr>
            <a:r>
              <a:rPr lang="en"/>
              <a:t>Packets are sent out in stages. Piece by piece, similar to a ‘class’ system in programming, with a ‘main’ packet that comes in last and activates them all. </a:t>
            </a:r>
            <a:endParaRPr/>
          </a:p>
          <a:p>
            <a:pPr indent="-342900" lvl="0" marL="457200" rtl="0" algn="l">
              <a:spcBef>
                <a:spcPts val="0"/>
              </a:spcBef>
              <a:spcAft>
                <a:spcPts val="0"/>
              </a:spcAft>
              <a:buSzPts val="1800"/>
              <a:buChar char="●"/>
            </a:pPr>
            <a:r>
              <a:rPr lang="en"/>
              <a:t>Stageless</a:t>
            </a:r>
            <a:endParaRPr/>
          </a:p>
          <a:p>
            <a:pPr indent="-317500" lvl="1" marL="914400" rtl="0" algn="l">
              <a:spcBef>
                <a:spcPts val="0"/>
              </a:spcBef>
              <a:spcAft>
                <a:spcPts val="0"/>
              </a:spcAft>
              <a:buSzPts val="1400"/>
              <a:buChar char="○"/>
            </a:pPr>
            <a:r>
              <a:rPr lang="en"/>
              <a:t>One large packet is sent to the </a:t>
            </a:r>
            <a:r>
              <a:rPr lang="en"/>
              <a:t>target. Sometimes can be detected and prevented (harder to accomplish than staged).</a:t>
            </a:r>
            <a:endParaRPr/>
          </a:p>
          <a:p>
            <a:pPr indent="0" lvl="0" marL="0" rtl="0" algn="l">
              <a:spcBef>
                <a:spcPts val="1200"/>
              </a:spcBef>
              <a:spcAft>
                <a:spcPts val="1200"/>
              </a:spcAft>
              <a:buNone/>
            </a:pPr>
            <a:r>
              <a:t/>
            </a:r>
            <a:endParaRPr/>
          </a:p>
        </p:txBody>
      </p:sp>
      <p:sp>
        <p:nvSpPr>
          <p:cNvPr id="152" name="Google Shape;152;p27"/>
          <p:cNvSpPr txBox="1"/>
          <p:nvPr/>
        </p:nvSpPr>
        <p:spPr>
          <a:xfrm>
            <a:off x="100650" y="4703625"/>
            <a:ext cx="480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Average"/>
                <a:ea typeface="Average"/>
                <a:cs typeface="Average"/>
                <a:sym typeface="Average"/>
                <a:hlinkClick r:id="rId3"/>
              </a:rPr>
              <a:t>https://www.techtarget.com/searchsecurity/definition/payload</a:t>
            </a:r>
            <a:r>
              <a:rPr lang="en">
                <a:latin typeface="Average"/>
                <a:ea typeface="Average"/>
                <a:cs typeface="Average"/>
                <a:sym typeface="Average"/>
              </a:rPr>
              <a:t> </a:t>
            </a:r>
            <a:endParaRPr>
              <a:latin typeface="Average"/>
              <a:ea typeface="Average"/>
              <a:cs typeface="Average"/>
              <a:sym typeface="Averag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645900" y="1939950"/>
            <a:ext cx="7852200" cy="861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sz="4933"/>
              <a:t>Exploitation Activity</a:t>
            </a:r>
            <a:endParaRPr sz="4933"/>
          </a:p>
          <a:p>
            <a:pPr indent="0" lvl="0" marL="0" rtl="0" algn="ctr">
              <a:spcBef>
                <a:spcPts val="0"/>
              </a:spcBef>
              <a:spcAft>
                <a:spcPts val="0"/>
              </a:spcAft>
              <a:buNone/>
            </a:pPr>
            <a:r>
              <a:t/>
            </a:r>
            <a:endParaRPr>
              <a:solidFill>
                <a:schemeClr val="accent5"/>
              </a:solidFill>
            </a:endParaRPr>
          </a:p>
          <a:p>
            <a:pPr indent="0" lvl="0" marL="0" rtl="0" algn="ctr">
              <a:spcBef>
                <a:spcPts val="0"/>
              </a:spcBef>
              <a:spcAft>
                <a:spcPts val="0"/>
              </a:spcAft>
              <a:buNone/>
            </a:pPr>
            <a:r>
              <a:rPr lang="en" sz="3377">
                <a:solidFill>
                  <a:schemeClr val="accent5"/>
                </a:solidFill>
              </a:rPr>
              <a:t>! &lt;DISCLAIMER&gt; !</a:t>
            </a:r>
            <a:endParaRPr sz="3377">
              <a:solidFill>
                <a:schemeClr val="accent5"/>
              </a:solidFill>
            </a:endParaRPr>
          </a:p>
          <a:p>
            <a:pPr indent="0" lvl="0" marL="0" rtl="0" algn="ctr">
              <a:spcBef>
                <a:spcPts val="0"/>
              </a:spcBef>
              <a:spcAft>
                <a:spcPts val="0"/>
              </a:spcAft>
              <a:buNone/>
            </a:pPr>
            <a:r>
              <a:rPr lang="en" sz="2822"/>
              <a:t>Only use these tools on </a:t>
            </a:r>
            <a:r>
              <a:rPr lang="en" sz="2822"/>
              <a:t>virtual</a:t>
            </a:r>
            <a:r>
              <a:rPr lang="en" sz="2822"/>
              <a:t> machines or machines that you own and/or have </a:t>
            </a:r>
            <a:r>
              <a:rPr lang="en" sz="2822"/>
              <a:t>permission</a:t>
            </a:r>
            <a:r>
              <a:rPr lang="en" sz="2822"/>
              <a:t> to use these tools on. For legal reasons.</a:t>
            </a:r>
            <a:endParaRPr sz="2822"/>
          </a:p>
          <a:p>
            <a:pPr indent="0" lvl="0" marL="0" rtl="0" algn="ctr">
              <a:spcBef>
                <a:spcPts val="0"/>
              </a:spcBef>
              <a:spcAft>
                <a:spcPts val="0"/>
              </a:spcAft>
              <a:buNone/>
            </a:pPr>
            <a:r>
              <a:rPr lang="en" sz="3377">
                <a:solidFill>
                  <a:schemeClr val="accent5"/>
                </a:solidFill>
              </a:rPr>
              <a:t>! &lt;DISCLAIMER&gt; !</a:t>
            </a:r>
            <a:endParaRPr sz="3377">
              <a:solidFill>
                <a:schemeClr val="accent5"/>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VulnHub’s Virtual Machines</a:t>
            </a:r>
            <a:endParaRPr/>
          </a:p>
        </p:txBody>
      </p:sp>
      <p:sp>
        <p:nvSpPr>
          <p:cNvPr id="163" name="Google Shape;163;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Free community-driven site </a:t>
            </a:r>
            <a:endParaRPr/>
          </a:p>
          <a:p>
            <a:pPr indent="-342900" lvl="0" marL="457200" rtl="0" algn="l">
              <a:spcBef>
                <a:spcPts val="0"/>
              </a:spcBef>
              <a:spcAft>
                <a:spcPts val="0"/>
              </a:spcAft>
              <a:buSzPts val="1800"/>
              <a:buChar char="-"/>
            </a:pPr>
            <a:r>
              <a:rPr lang="en"/>
              <a:t>Virtual Machines with open vulnerabilities </a:t>
            </a:r>
            <a:endParaRPr/>
          </a:p>
          <a:p>
            <a:pPr indent="-342900" lvl="0" marL="457200" rtl="0" algn="l">
              <a:spcBef>
                <a:spcPts val="0"/>
              </a:spcBef>
              <a:spcAft>
                <a:spcPts val="0"/>
              </a:spcAft>
              <a:buSzPts val="1800"/>
              <a:buChar char="-"/>
            </a:pPr>
            <a:r>
              <a:rPr lang="en"/>
              <a:t>Perfect for practicing exploitation in a controlled and </a:t>
            </a:r>
            <a:r>
              <a:rPr lang="en"/>
              <a:t>legal</a:t>
            </a:r>
            <a:r>
              <a:rPr lang="en"/>
              <a:t> environment.</a:t>
            </a:r>
            <a:endParaRPr/>
          </a:p>
          <a:p>
            <a:pPr indent="-342900" lvl="0" marL="457200" rtl="0" algn="l">
              <a:spcBef>
                <a:spcPts val="0"/>
              </a:spcBef>
              <a:spcAft>
                <a:spcPts val="0"/>
              </a:spcAft>
              <a:buSzPts val="1800"/>
              <a:buChar char="-"/>
            </a:pPr>
            <a:r>
              <a:rPr lang="en" u="sng">
                <a:solidFill>
                  <a:schemeClr val="hlink"/>
                </a:solidFill>
                <a:hlinkClick r:id="rId3"/>
              </a:rPr>
              <a:t>https://www.vulnhub.com/</a:t>
            </a:r>
            <a:r>
              <a:rPr lang="en"/>
              <a:t> </a:t>
            </a:r>
            <a:endParaRPr/>
          </a:p>
        </p:txBody>
      </p:sp>
      <p:pic>
        <p:nvPicPr>
          <p:cNvPr id="164" name="Google Shape;164;p29"/>
          <p:cNvPicPr preferRelativeResize="0"/>
          <p:nvPr/>
        </p:nvPicPr>
        <p:blipFill>
          <a:blip r:embed="rId4">
            <a:alphaModFix/>
          </a:blip>
          <a:stretch>
            <a:fillRect/>
          </a:stretch>
        </p:blipFill>
        <p:spPr>
          <a:xfrm>
            <a:off x="4974625" y="2571750"/>
            <a:ext cx="3762375" cy="2333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CTF Teams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CTF Teams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5" name="Google Shape;175;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rgbClr val="CACACA"/>
              </a:buClr>
              <a:buSzPts val="2000"/>
              <a:buFont typeface="Average"/>
              <a:buChar char="-"/>
            </a:pPr>
            <a:r>
              <a:rPr lang="en" sz="2000">
                <a:solidFill>
                  <a:srgbClr val="CACACA"/>
                </a:solidFill>
              </a:rPr>
              <a:t>Teams of 4-6 people</a:t>
            </a:r>
            <a:endParaRPr sz="2000">
              <a:solidFill>
                <a:srgbClr val="CACACA"/>
              </a:solidFill>
            </a:endParaRPr>
          </a:p>
          <a:p>
            <a:pPr indent="-355600" lvl="0" marL="457200" rtl="0" algn="l">
              <a:spcBef>
                <a:spcPts val="0"/>
              </a:spcBef>
              <a:spcAft>
                <a:spcPts val="0"/>
              </a:spcAft>
              <a:buClr>
                <a:srgbClr val="CACACA"/>
              </a:buClr>
              <a:buSzPts val="2000"/>
              <a:buFont typeface="Average"/>
              <a:buChar char="-"/>
            </a:pPr>
            <a:r>
              <a:rPr lang="en" sz="2000">
                <a:solidFill>
                  <a:srgbClr val="CACACA"/>
                </a:solidFill>
              </a:rPr>
              <a:t>Come up with team name</a:t>
            </a:r>
            <a:endParaRPr sz="2000">
              <a:solidFill>
                <a:srgbClr val="CACACA"/>
              </a:solidFill>
            </a:endParaRPr>
          </a:p>
          <a:p>
            <a:pPr indent="-355600" lvl="0" marL="457200" rtl="0" algn="l">
              <a:spcBef>
                <a:spcPts val="0"/>
              </a:spcBef>
              <a:spcAft>
                <a:spcPts val="0"/>
              </a:spcAft>
              <a:buClr>
                <a:srgbClr val="CACACA"/>
              </a:buClr>
              <a:buSzPts val="2000"/>
              <a:buFont typeface="Average"/>
              <a:buChar char="-"/>
            </a:pPr>
            <a:r>
              <a:rPr lang="en" sz="2000">
                <a:solidFill>
                  <a:srgbClr val="CACACA"/>
                </a:solidFill>
              </a:rPr>
              <a:t>Try to be mix of different skill levels</a:t>
            </a:r>
            <a:endParaRPr sz="2000">
              <a:solidFill>
                <a:srgbClr val="CACACA"/>
              </a:solidFill>
            </a:endParaRPr>
          </a:p>
          <a:p>
            <a:pPr indent="-355600" lvl="0" marL="457200" rtl="0" algn="l">
              <a:spcBef>
                <a:spcPts val="0"/>
              </a:spcBef>
              <a:spcAft>
                <a:spcPts val="0"/>
              </a:spcAft>
              <a:buClr>
                <a:srgbClr val="CACACA"/>
              </a:buClr>
              <a:buSzPts val="2000"/>
              <a:buFont typeface="Arial"/>
              <a:buChar char="-"/>
            </a:pPr>
            <a:r>
              <a:rPr lang="en" sz="2000">
                <a:solidFill>
                  <a:srgbClr val="CACACA"/>
                </a:solidFill>
              </a:rPr>
              <a:t>Pick team captain</a:t>
            </a:r>
            <a:endParaRPr sz="2000">
              <a:solidFill>
                <a:srgbClr val="CACACA"/>
              </a:solidFill>
            </a:endParaRPr>
          </a:p>
          <a:p>
            <a:pPr indent="-355600" lvl="0" marL="457200" rtl="0" algn="l">
              <a:spcBef>
                <a:spcPts val="0"/>
              </a:spcBef>
              <a:spcAft>
                <a:spcPts val="0"/>
              </a:spcAft>
              <a:buClr>
                <a:srgbClr val="CACACA"/>
              </a:buClr>
              <a:buSzPts val="2000"/>
              <a:buFont typeface="Average"/>
              <a:buChar char="-"/>
            </a:pPr>
            <a:r>
              <a:rPr lang="en" sz="2000">
                <a:solidFill>
                  <a:srgbClr val="CACACA"/>
                </a:solidFill>
              </a:rPr>
              <a:t>Make a group chat</a:t>
            </a:r>
            <a:endParaRPr sz="2000">
              <a:solidFill>
                <a:srgbClr val="CACACA"/>
              </a:solidFill>
            </a:endParaRPr>
          </a:p>
          <a:p>
            <a:pPr indent="-355600" lvl="0" marL="457200" rtl="0" algn="l">
              <a:spcBef>
                <a:spcPts val="0"/>
              </a:spcBef>
              <a:spcAft>
                <a:spcPts val="0"/>
              </a:spcAft>
              <a:buClr>
                <a:srgbClr val="CACACA"/>
              </a:buClr>
              <a:buSzPts val="2000"/>
              <a:buFont typeface="Average"/>
              <a:buChar char="-"/>
            </a:pPr>
            <a:r>
              <a:rPr lang="en" sz="2000">
                <a:solidFill>
                  <a:srgbClr val="CACACA"/>
                </a:solidFill>
              </a:rPr>
              <a:t>This will be your CTF team for different in-club activities and possibly as well as future CTF events</a:t>
            </a:r>
            <a:endParaRPr sz="2000">
              <a:solidFill>
                <a:srgbClr val="CACACA"/>
              </a:solidFill>
            </a:endParaRPr>
          </a:p>
          <a:p>
            <a:pPr indent="-355600" lvl="0" marL="457200" rtl="0" algn="l">
              <a:spcBef>
                <a:spcPts val="0"/>
              </a:spcBef>
              <a:spcAft>
                <a:spcPts val="0"/>
              </a:spcAft>
              <a:buClr>
                <a:srgbClr val="CACACA"/>
              </a:buClr>
              <a:buSzPts val="2000"/>
              <a:buFont typeface="Arial"/>
              <a:buChar char="-"/>
            </a:pPr>
            <a:r>
              <a:rPr lang="en" sz="2000">
                <a:solidFill>
                  <a:srgbClr val="CACACA"/>
                </a:solidFill>
              </a:rPr>
              <a:t>GOOGLE FORM IN DISCORD</a:t>
            </a:r>
            <a:endParaRPr sz="2000">
              <a:solidFill>
                <a:srgbClr val="CACACA"/>
              </a:solidFill>
            </a:endParaRPr>
          </a:p>
          <a:p>
            <a:pPr indent="0" lvl="0" marL="0" rtl="0" algn="l">
              <a:spcBef>
                <a:spcPts val="1200"/>
              </a:spcBef>
              <a:spcAft>
                <a:spcPts val="1200"/>
              </a:spcAft>
              <a:buNone/>
            </a:pPr>
            <a:r>
              <a:t/>
            </a:r>
            <a:endParaRPr>
              <a:solidFill>
                <a:srgbClr val="CACACA"/>
              </a:solidFill>
            </a:endParaRPr>
          </a:p>
        </p:txBody>
      </p:sp>
      <p:pic>
        <p:nvPicPr>
          <p:cNvPr id="176" name="Google Shape;176;p31"/>
          <p:cNvPicPr preferRelativeResize="0"/>
          <p:nvPr/>
        </p:nvPicPr>
        <p:blipFill>
          <a:blip r:embed="rId3">
            <a:alphaModFix/>
          </a:blip>
          <a:stretch>
            <a:fillRect/>
          </a:stretch>
        </p:blipFill>
        <p:spPr>
          <a:xfrm>
            <a:off x="6777800" y="130225"/>
            <a:ext cx="2054500" cy="2054500"/>
          </a:xfrm>
          <a:prstGeom prst="rect">
            <a:avLst/>
          </a:prstGeom>
          <a:noFill/>
          <a:ln>
            <a:noFill/>
          </a:ln>
        </p:spPr>
      </p:pic>
      <p:pic>
        <p:nvPicPr>
          <p:cNvPr id="177" name="Google Shape;177;p31"/>
          <p:cNvPicPr preferRelativeResize="0"/>
          <p:nvPr/>
        </p:nvPicPr>
        <p:blipFill>
          <a:blip r:embed="rId4">
            <a:alphaModFix/>
          </a:blip>
          <a:stretch>
            <a:fillRect/>
          </a:stretch>
        </p:blipFill>
        <p:spPr>
          <a:xfrm>
            <a:off x="4990950" y="3370825"/>
            <a:ext cx="3936975" cy="1629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Today’s Agenda</a:t>
            </a:r>
            <a:endParaRPr/>
          </a:p>
        </p:txBody>
      </p:sp>
      <p:sp>
        <p:nvSpPr>
          <p:cNvPr id="67" name="Google Shape;67;p14"/>
          <p:cNvSpPr txBox="1"/>
          <p:nvPr>
            <p:ph idx="1" type="body"/>
          </p:nvPr>
        </p:nvSpPr>
        <p:spPr>
          <a:xfrm>
            <a:off x="311700" y="1152475"/>
            <a:ext cx="41880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AutoNum type="romanUcPeriod"/>
            </a:pPr>
            <a:r>
              <a:rPr lang="en" sz="2000"/>
              <a:t>Cyber Security in the News</a:t>
            </a:r>
            <a:endParaRPr sz="2000"/>
          </a:p>
          <a:p>
            <a:pPr indent="-330200" lvl="1" marL="914400" rtl="0" algn="l">
              <a:spcBef>
                <a:spcPts val="0"/>
              </a:spcBef>
              <a:spcAft>
                <a:spcPts val="0"/>
              </a:spcAft>
              <a:buSzPts val="1600"/>
              <a:buAutoNum type="alphaUcPeriod"/>
            </a:pPr>
            <a:r>
              <a:rPr lang="en" sz="1600"/>
              <a:t>Optus Data Breach</a:t>
            </a:r>
            <a:endParaRPr sz="1600"/>
          </a:p>
          <a:p>
            <a:pPr indent="-330200" lvl="1" marL="914400" rtl="0" algn="l">
              <a:spcBef>
                <a:spcPts val="0"/>
              </a:spcBef>
              <a:spcAft>
                <a:spcPts val="0"/>
              </a:spcAft>
              <a:buSzPts val="1600"/>
              <a:buAutoNum type="alphaUcPeriod"/>
            </a:pPr>
            <a:r>
              <a:rPr lang="en" sz="1600"/>
              <a:t>Lazarus Attack</a:t>
            </a:r>
            <a:endParaRPr sz="1600"/>
          </a:p>
          <a:p>
            <a:pPr indent="-355600" lvl="0" marL="457200" rtl="0" algn="l">
              <a:spcBef>
                <a:spcPts val="0"/>
              </a:spcBef>
              <a:spcAft>
                <a:spcPts val="0"/>
              </a:spcAft>
              <a:buSzPts val="2000"/>
              <a:buAutoNum type="romanUcPeriod"/>
            </a:pPr>
            <a:r>
              <a:rPr lang="en" sz="2000"/>
              <a:t>Networking / PenTesting Basics</a:t>
            </a:r>
            <a:endParaRPr sz="2000"/>
          </a:p>
          <a:p>
            <a:pPr indent="-355600" lvl="0" marL="457200" rtl="0" algn="l">
              <a:spcBef>
                <a:spcPts val="0"/>
              </a:spcBef>
              <a:spcAft>
                <a:spcPts val="0"/>
              </a:spcAft>
              <a:buSzPts val="2000"/>
              <a:buAutoNum type="romanUcPeriod"/>
            </a:pPr>
            <a:r>
              <a:rPr lang="en" sz="2000"/>
              <a:t>Exploitation Activity</a:t>
            </a:r>
            <a:endParaRPr sz="2000"/>
          </a:p>
          <a:p>
            <a:pPr indent="-355600" lvl="0" marL="457200" rtl="0" algn="l">
              <a:spcBef>
                <a:spcPts val="0"/>
              </a:spcBef>
              <a:spcAft>
                <a:spcPts val="0"/>
              </a:spcAft>
              <a:buSzPts val="2000"/>
              <a:buAutoNum type="romanUcPeriod"/>
            </a:pPr>
            <a:r>
              <a:rPr lang="en" sz="2000"/>
              <a:t>CTF Teams</a:t>
            </a:r>
            <a:endParaRPr sz="2000"/>
          </a:p>
          <a:p>
            <a:pPr indent="-355600" lvl="0" marL="457200" rtl="0" algn="l">
              <a:spcBef>
                <a:spcPts val="0"/>
              </a:spcBef>
              <a:spcAft>
                <a:spcPts val="0"/>
              </a:spcAft>
              <a:buSzPts val="2000"/>
              <a:buAutoNum type="romanUcPeriod"/>
            </a:pPr>
            <a:r>
              <a:rPr lang="en" sz="2000"/>
              <a:t>Moving Forward</a:t>
            </a:r>
            <a:endParaRPr sz="2000"/>
          </a:p>
        </p:txBody>
      </p:sp>
      <p:pic>
        <p:nvPicPr>
          <p:cNvPr id="68" name="Google Shape;68;p14"/>
          <p:cNvPicPr preferRelativeResize="0"/>
          <p:nvPr/>
        </p:nvPicPr>
        <p:blipFill>
          <a:blip r:embed="rId3">
            <a:alphaModFix/>
          </a:blip>
          <a:stretch>
            <a:fillRect/>
          </a:stretch>
        </p:blipFill>
        <p:spPr>
          <a:xfrm>
            <a:off x="4666550" y="747900"/>
            <a:ext cx="3820975" cy="3820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Meeting Objectives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3" name="Google Shape;183;p32"/>
          <p:cNvSpPr txBox="1"/>
          <p:nvPr>
            <p:ph idx="1" type="body"/>
          </p:nvPr>
        </p:nvSpPr>
        <p:spPr>
          <a:xfrm>
            <a:off x="311700" y="1152475"/>
            <a:ext cx="53310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Research Hashcat tool on Linux. Next meeting we will do a deeper dive into that.</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How many are interested in T-Shirts?</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84" name="Google Shape;184;p32"/>
          <p:cNvPicPr preferRelativeResize="0"/>
          <p:nvPr/>
        </p:nvPicPr>
        <p:blipFill>
          <a:blip r:embed="rId3">
            <a:alphaModFix/>
          </a:blip>
          <a:stretch>
            <a:fillRect/>
          </a:stretch>
        </p:blipFill>
        <p:spPr>
          <a:xfrm>
            <a:off x="6350850" y="1290000"/>
            <a:ext cx="2143125" cy="2143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Cyber Security in the News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Optus Data Breach</a:t>
            </a:r>
            <a:endParaRPr/>
          </a:p>
        </p:txBody>
      </p:sp>
      <p:sp>
        <p:nvSpPr>
          <p:cNvPr id="79" name="Google Shape;79;p16"/>
          <p:cNvSpPr txBox="1"/>
          <p:nvPr>
            <p:ph idx="1" type="body"/>
          </p:nvPr>
        </p:nvSpPr>
        <p:spPr>
          <a:xfrm>
            <a:off x="311700" y="1152475"/>
            <a:ext cx="8520600" cy="28359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On September 22, there was data breach on the Australian telecommunication company Optus</a:t>
            </a:r>
            <a:endParaRPr/>
          </a:p>
          <a:p>
            <a:pPr indent="-342900" lvl="0" marL="457200" rtl="0" algn="l">
              <a:spcBef>
                <a:spcPts val="0"/>
              </a:spcBef>
              <a:spcAft>
                <a:spcPts val="0"/>
              </a:spcAft>
              <a:buSzPts val="1800"/>
              <a:buChar char="●"/>
            </a:pPr>
            <a:r>
              <a:rPr lang="en"/>
              <a:t>Breached the names, DOB, addresses, and information of 11 million people</a:t>
            </a:r>
            <a:endParaRPr/>
          </a:p>
          <a:p>
            <a:pPr indent="-342900" lvl="0" marL="457200" rtl="0" algn="l">
              <a:spcBef>
                <a:spcPts val="0"/>
              </a:spcBef>
              <a:spcAft>
                <a:spcPts val="0"/>
              </a:spcAft>
              <a:buSzPts val="1800"/>
              <a:buChar char="●"/>
            </a:pPr>
            <a:r>
              <a:rPr lang="en"/>
              <a:t>Hacker claimed to access an unauthenticated API endpoint and that the data was all open to the internet</a:t>
            </a:r>
            <a:endParaRPr/>
          </a:p>
          <a:p>
            <a:pPr indent="-317500" lvl="1" marL="914400" rtl="0" algn="l">
              <a:spcBef>
                <a:spcPts val="0"/>
              </a:spcBef>
              <a:spcAft>
                <a:spcPts val="0"/>
              </a:spcAft>
              <a:buSzPts val="1400"/>
              <a:buChar char="○"/>
            </a:pPr>
            <a:r>
              <a:rPr lang="en"/>
              <a:t>The API was used for customers to gather their own data, but the API url had full access control to customer data</a:t>
            </a:r>
            <a:endParaRPr/>
          </a:p>
          <a:p>
            <a:pPr indent="-317500" lvl="1" marL="914400" rtl="0" algn="l">
              <a:spcBef>
                <a:spcPts val="0"/>
              </a:spcBef>
              <a:spcAft>
                <a:spcPts val="0"/>
              </a:spcAft>
              <a:buSzPts val="1400"/>
              <a:buChar char="○"/>
            </a:pPr>
            <a:r>
              <a:rPr lang="en"/>
              <a:t>Once the hacker had access, they enumerated customer data through contact ID</a:t>
            </a:r>
            <a:endParaRPr/>
          </a:p>
          <a:p>
            <a:pPr indent="0" lvl="0" marL="0" rtl="0" algn="l">
              <a:spcBef>
                <a:spcPts val="1200"/>
              </a:spcBef>
              <a:spcAft>
                <a:spcPts val="1200"/>
              </a:spcAft>
              <a:buNone/>
            </a:pPr>
            <a:r>
              <a:t/>
            </a:r>
            <a:endParaRPr/>
          </a:p>
        </p:txBody>
      </p:sp>
      <p:sp>
        <p:nvSpPr>
          <p:cNvPr id="80" name="Google Shape;80;p16"/>
          <p:cNvSpPr txBox="1"/>
          <p:nvPr/>
        </p:nvSpPr>
        <p:spPr>
          <a:xfrm>
            <a:off x="548550" y="4712400"/>
            <a:ext cx="80469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600" u="sng">
                <a:solidFill>
                  <a:schemeClr val="accent5"/>
                </a:solidFill>
                <a:latin typeface="Average"/>
                <a:ea typeface="Average"/>
                <a:cs typeface="Average"/>
                <a:sym typeface="Average"/>
                <a:hlinkClick r:id="rId3">
                  <a:extLst>
                    <a:ext uri="{A12FA001-AC4F-418D-AE19-62706E023703}">
                      <ahyp:hlinkClr val="tx"/>
                    </a:ext>
                  </a:extLst>
                </a:hlinkClick>
              </a:rPr>
              <a:t>https://www.cshub.com/attacks/news/iotw-everything-we-know-about-the-optus-data-breach </a:t>
            </a:r>
            <a:endParaRPr sz="1200">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Optus cont.</a:t>
            </a:r>
            <a:endParaRPr/>
          </a:p>
        </p:txBody>
      </p:sp>
      <p:sp>
        <p:nvSpPr>
          <p:cNvPr id="86" name="Google Shape;86;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Hacker originally demanded a $1 million ransom or the data would be leaked</a:t>
            </a:r>
            <a:endParaRPr/>
          </a:p>
          <a:p>
            <a:pPr indent="-342900" lvl="0" marL="457200" rtl="0" algn="l">
              <a:spcBef>
                <a:spcPts val="0"/>
              </a:spcBef>
              <a:spcAft>
                <a:spcPts val="0"/>
              </a:spcAft>
              <a:buSzPts val="1800"/>
              <a:buChar char="●"/>
            </a:pPr>
            <a:r>
              <a:rPr lang="en"/>
              <a:t>Hacker posted a text file 0f 10,000 customer data when Optus did not pay ransom</a:t>
            </a:r>
            <a:endParaRPr/>
          </a:p>
          <a:p>
            <a:pPr indent="-342900" lvl="0" marL="457200" rtl="0" algn="l">
              <a:spcBef>
                <a:spcPts val="0"/>
              </a:spcBef>
              <a:spcAft>
                <a:spcPts val="0"/>
              </a:spcAft>
              <a:buSzPts val="1800"/>
              <a:buChar char="●"/>
            </a:pPr>
            <a:r>
              <a:rPr lang="en"/>
              <a:t>However, on September 27th, the hacker released a post rescinding their demand and apologizing for the attack</a:t>
            </a:r>
            <a:endParaRPr/>
          </a:p>
        </p:txBody>
      </p:sp>
      <p:pic>
        <p:nvPicPr>
          <p:cNvPr id="87" name="Google Shape;87;p17"/>
          <p:cNvPicPr preferRelativeResize="0"/>
          <p:nvPr/>
        </p:nvPicPr>
        <p:blipFill rotWithShape="1">
          <a:blip r:embed="rId3">
            <a:alphaModFix/>
          </a:blip>
          <a:srcRect b="36572" l="0" r="0" t="0"/>
          <a:stretch/>
        </p:blipFill>
        <p:spPr>
          <a:xfrm>
            <a:off x="0" y="2845750"/>
            <a:ext cx="9144001" cy="2297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Lazarus Attack</a:t>
            </a:r>
            <a:endParaRPr/>
          </a:p>
        </p:txBody>
      </p:sp>
      <p:sp>
        <p:nvSpPr>
          <p:cNvPr id="93" name="Google Shape;93;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On October 3rd, a group known as Lazarus (a North Korean ransomware gang) </a:t>
            </a:r>
            <a:r>
              <a:rPr lang="en"/>
              <a:t>exploited</a:t>
            </a:r>
            <a:r>
              <a:rPr lang="en"/>
              <a:t> a Dell hardware driver flaw for a Bring Your Own Vulnerable Driver (BYOVD) attack</a:t>
            </a:r>
            <a:endParaRPr/>
          </a:p>
          <a:p>
            <a:pPr indent="-317500" lvl="1" marL="914400" rtl="0" algn="l">
              <a:spcBef>
                <a:spcPts val="0"/>
              </a:spcBef>
              <a:spcAft>
                <a:spcPts val="0"/>
              </a:spcAft>
              <a:buSzPts val="1400"/>
              <a:buChar char="○"/>
            </a:pPr>
            <a:r>
              <a:rPr lang="en"/>
              <a:t>This occurs when an attacker loads legitimate signed drivers into Windows that also contain vulnerabilities </a:t>
            </a:r>
            <a:endParaRPr/>
          </a:p>
          <a:p>
            <a:pPr indent="-342900" lvl="0" marL="457200" rtl="0" algn="l">
              <a:spcBef>
                <a:spcPts val="0"/>
              </a:spcBef>
              <a:spcAft>
                <a:spcPts val="0"/>
              </a:spcAft>
              <a:buSzPts val="1800"/>
              <a:buChar char="●"/>
            </a:pPr>
            <a:r>
              <a:rPr lang="en"/>
              <a:t>They are carrying out this malware campaign by </a:t>
            </a:r>
            <a:r>
              <a:rPr lang="en"/>
              <a:t>targeting</a:t>
            </a:r>
            <a:r>
              <a:rPr lang="en"/>
              <a:t> users with fake job offers via email</a:t>
            </a:r>
            <a:endParaRPr/>
          </a:p>
          <a:p>
            <a:pPr indent="-317500" lvl="1" marL="914400" rtl="0" algn="l">
              <a:spcBef>
                <a:spcPts val="0"/>
              </a:spcBef>
              <a:spcAft>
                <a:spcPts val="0"/>
              </a:spcAft>
              <a:buSzPts val="1400"/>
              <a:buChar char="○"/>
            </a:pPr>
            <a:r>
              <a:rPr lang="en"/>
              <a:t>Once the job offer document is opened a remote template is downloaded from a hardcoded address. Followed by infections that involves malware loaders, droppers, custom backdoor, and other types of malicious activity. </a:t>
            </a:r>
            <a:endParaRPr/>
          </a:p>
        </p:txBody>
      </p:sp>
      <p:sp>
        <p:nvSpPr>
          <p:cNvPr id="94" name="Google Shape;94;p18"/>
          <p:cNvSpPr txBox="1"/>
          <p:nvPr/>
        </p:nvSpPr>
        <p:spPr>
          <a:xfrm>
            <a:off x="619250" y="4498975"/>
            <a:ext cx="8340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Average"/>
                <a:ea typeface="Average"/>
                <a:cs typeface="Average"/>
                <a:sym typeface="Average"/>
                <a:hlinkClick r:id="rId3"/>
              </a:rPr>
              <a:t>https://cisoseries.com/cyber-security-headlines-microsoft-zero-days-lazarus-attacks-dell-nsa-employee-caught/</a:t>
            </a:r>
            <a:endParaRPr>
              <a:latin typeface="Average"/>
              <a:ea typeface="Average"/>
              <a:cs typeface="Average"/>
              <a:sym typeface="Average"/>
            </a:endParaRPr>
          </a:p>
          <a:p>
            <a:pPr indent="0" lvl="0" marL="0" rtl="0" algn="l">
              <a:spcBef>
                <a:spcPts val="0"/>
              </a:spcBef>
              <a:spcAft>
                <a:spcPts val="0"/>
              </a:spcAft>
              <a:buNone/>
            </a:pPr>
            <a:r>
              <a:t/>
            </a:r>
            <a:endParaRPr>
              <a:latin typeface="Average"/>
              <a:ea typeface="Average"/>
              <a:cs typeface="Average"/>
              <a:sym typeface="Averag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Lazarus Continued…</a:t>
            </a:r>
            <a:endParaRPr/>
          </a:p>
        </p:txBody>
      </p:sp>
      <p:sp>
        <p:nvSpPr>
          <p:cNvPr id="100" name="Google Shape;100;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group is targeting mostly users in the EU some of which include an </a:t>
            </a:r>
            <a:r>
              <a:rPr lang="en"/>
              <a:t>aerospace</a:t>
            </a:r>
            <a:r>
              <a:rPr lang="en"/>
              <a:t> expert from the Netherlands and a well known political journalist from Belgium.</a:t>
            </a:r>
            <a:endParaRPr/>
          </a:p>
          <a:p>
            <a:pPr indent="-342900" lvl="0" marL="457200" rtl="0" algn="l">
              <a:spcBef>
                <a:spcPts val="0"/>
              </a:spcBef>
              <a:spcAft>
                <a:spcPts val="0"/>
              </a:spcAft>
              <a:buSzPts val="1800"/>
              <a:buChar char="●"/>
            </a:pPr>
            <a:r>
              <a:rPr lang="en"/>
              <a:t>The aim of the campaign is to conduct cyber espionage and steal data from </a:t>
            </a:r>
            <a:r>
              <a:rPr lang="en"/>
              <a:t>high</a:t>
            </a:r>
            <a:r>
              <a:rPr lang="en"/>
              <a:t> profile individuals. </a:t>
            </a:r>
            <a:endParaRPr/>
          </a:p>
          <a:p>
            <a:pPr indent="0" lvl="0" marL="0" rtl="0" algn="l">
              <a:spcBef>
                <a:spcPts val="1200"/>
              </a:spcBef>
              <a:spcAft>
                <a:spcPts val="1200"/>
              </a:spcAft>
              <a:buNone/>
            </a:pPr>
            <a:r>
              <a:t/>
            </a:r>
            <a:endParaRPr/>
          </a:p>
        </p:txBody>
      </p:sp>
      <p:pic>
        <p:nvPicPr>
          <p:cNvPr id="101" name="Google Shape;101;p19"/>
          <p:cNvPicPr preferRelativeResize="0"/>
          <p:nvPr/>
        </p:nvPicPr>
        <p:blipFill>
          <a:blip r:embed="rId3">
            <a:alphaModFix/>
          </a:blip>
          <a:stretch>
            <a:fillRect/>
          </a:stretch>
        </p:blipFill>
        <p:spPr>
          <a:xfrm>
            <a:off x="5134177" y="2502252"/>
            <a:ext cx="3105550" cy="2066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Network / Penetration Testing Basics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IP Addresses</a:t>
            </a:r>
            <a:endParaRPr/>
          </a:p>
          <a:p>
            <a:pPr indent="0" lvl="0" marL="0" rtl="0" algn="l">
              <a:spcBef>
                <a:spcPts val="0"/>
              </a:spcBef>
              <a:spcAft>
                <a:spcPts val="0"/>
              </a:spcAft>
              <a:buNone/>
            </a:pPr>
            <a:r>
              <a:t/>
            </a:r>
            <a:endParaRPr/>
          </a:p>
        </p:txBody>
      </p:sp>
      <p:sp>
        <p:nvSpPr>
          <p:cNvPr id="112" name="Google Shape;112;p21"/>
          <p:cNvSpPr txBox="1"/>
          <p:nvPr>
            <p:ph idx="1" type="body"/>
          </p:nvPr>
        </p:nvSpPr>
        <p:spPr>
          <a:xfrm>
            <a:off x="311700" y="1152475"/>
            <a:ext cx="7182900" cy="38721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A unique string of characters that identifies a device on a network</a:t>
            </a:r>
            <a:endParaRPr sz="1900"/>
          </a:p>
          <a:p>
            <a:pPr indent="-349250" lvl="0" marL="457200" rtl="0" algn="l">
              <a:spcBef>
                <a:spcPts val="0"/>
              </a:spcBef>
              <a:spcAft>
                <a:spcPts val="0"/>
              </a:spcAft>
              <a:buSzPts val="1900"/>
              <a:buChar char="●"/>
            </a:pPr>
            <a:r>
              <a:t/>
            </a:r>
            <a:endParaRPr sz="1900"/>
          </a:p>
          <a:p>
            <a:pPr indent="0" lvl="0" marL="0" rtl="0" algn="l">
              <a:spcBef>
                <a:spcPts val="1200"/>
              </a:spcBef>
              <a:spcAft>
                <a:spcPts val="1200"/>
              </a:spcAft>
              <a:buNone/>
            </a:pPr>
            <a:r>
              <a:t/>
            </a:r>
            <a:endParaRPr/>
          </a:p>
        </p:txBody>
      </p:sp>
      <p:pic>
        <p:nvPicPr>
          <p:cNvPr id="113" name="Google Shape;113;p21"/>
          <p:cNvPicPr preferRelativeResize="0"/>
          <p:nvPr/>
        </p:nvPicPr>
        <p:blipFill>
          <a:blip r:embed="rId3">
            <a:alphaModFix/>
          </a:blip>
          <a:stretch>
            <a:fillRect/>
          </a:stretch>
        </p:blipFill>
        <p:spPr>
          <a:xfrm>
            <a:off x="1476375" y="1955400"/>
            <a:ext cx="6191250" cy="2857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