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Average"/>
      <p:regular r:id="rId35"/>
    </p:embeddedFont>
    <p:embeddedFont>
      <p:font typeface="Oswald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verag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Oswald-bold.fntdata"/><Relationship Id="rId14" Type="http://schemas.openxmlformats.org/officeDocument/2006/relationships/slide" Target="slides/slide9.xml"/><Relationship Id="rId36" Type="http://schemas.openxmlformats.org/officeDocument/2006/relationships/font" Target="fonts/Oswald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6ce2ff08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6ce2ff08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6e5eaf5c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6e5eaf5c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6e5eaf5c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6e5eaf5c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6e5eaf5c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6e5eaf5c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6e5eaf5c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56e5eaf5c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6e5eaf5c3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56e5eaf5c3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6e5eaf5c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6e5eaf5c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6e5eaf5c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56e5eaf5c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6e5eaf5c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56e5eaf5c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6e5eaf5c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56e5eaf5c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b66b8100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b66b8100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6e5eaf5c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56e5eaf5c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6e5eaf5c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56e5eaf5c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6e5eaf5c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56e5eaf5c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6e5eaf5c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56e5eaf5c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56e5eaf5c3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56e5eaf5c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6e5eaf5c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56e5eaf5c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6e5eaf5c3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6e5eaf5c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6e5eaf5c3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56e5eaf5c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6e5eaf5c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56e5eaf5c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6e5eaf5c3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56e5eaf5c3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b66b81000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4b66b8100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6e5eaf5c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56e5eaf5c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6e5eaf5c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6e5eaf5c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6e5eaf5c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6e5eaf5c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6ce2ff0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6ce2ff0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6ce2ff08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6ce2ff08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6ce2ff08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6ce2ff08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hyperlink" Target="https://thehackernews.com/2022/09/microsoft-warns-of-large-scale-click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python.org/3/library/os.ht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hackerearth.com/challenges/hackathon/ibm-z-student-contest-2022/#overview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hyperlink" Target="https://www.malwarebytes.com/blog/news/2022/08/twitter-confirmed-july-2022-data-breach-affecting-5.4m-user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rstechnica.com/information-technology/2022/09/uber-was-hacked-to-its-core-purportedly-by-an-18-year-old-here-are-the-basics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hyperlink" Target="https://www.itsecurityguru.org/2022/09/20/american-airlines-announce-data-breach-exposing-customer-and-staff-information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IUP Cyber Security Club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2 - 9/20/2022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49" y="70100"/>
            <a:ext cx="1647276" cy="17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Fraud… continued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Microsoft disclosed that they are tracking the threat cluster known currently known as DEV-0796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are also working with a Russian cyber </a:t>
            </a:r>
            <a:r>
              <a:rPr lang="en"/>
              <a:t>security</a:t>
            </a:r>
            <a:r>
              <a:rPr lang="en"/>
              <a:t> firm to find the group responsible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are possibly aged around 18-30 years old and have </a:t>
            </a:r>
            <a:r>
              <a:rPr lang="en"/>
              <a:t>suspected around 20 members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000" y="568700"/>
            <a:ext cx="4075578" cy="3674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4786538" y="4243200"/>
            <a:ext cx="3778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https://thehackernews.com/2022/09/microsoft-warns-of-large-scale-click.html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Machines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Machines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152475"/>
            <a:ext cx="7182900" cy="3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“Virtual” computers that run on top of physical computers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Hardware of one computer is abstracted to run several execution environments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Hypervisor </a:t>
            </a:r>
            <a:r>
              <a:rPr lang="en" sz="1900"/>
              <a:t>- application that runs over top of standard operating system that can run guest operating systems in their own environments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First introduced commercially in 1972 by IBM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Oracle’s open-source VirtualBox allowed programs to run Windows, Linux, macOS, and Solaris OS on all different machine hardwares.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350" y="3356650"/>
            <a:ext cx="1667950" cy="166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VM’s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Isolated environment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Protected and abstracted from hardware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Environment suspension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Saving instance “snapshots”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manipulation of resources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Duplicating systems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2390" l="-1483" r="9924" t="1970"/>
          <a:stretch/>
        </p:blipFill>
        <p:spPr>
          <a:xfrm>
            <a:off x="4572000" y="709488"/>
            <a:ext cx="4398349" cy="372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 Environment</a:t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to Windows, but much more can be done through the use of the command line / terminal: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File manipulation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 scans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Scripting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 settings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creation / modification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Permission settings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249" y="1885000"/>
            <a:ext cx="4766049" cy="26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 Basics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Installing Software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Typically with linux, you use the command “sudo apt install [software]” in order to install software that is not on it.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can also use “[software] --version” to check the version of what is installed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example: “python --version”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3426" y="2994950"/>
            <a:ext cx="5526125" cy="18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Commands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1700" y="1152475"/>
            <a:ext cx="509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Typical format looks like the following: username$ [command] [flags] [path]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Example: </a:t>
            </a:r>
            <a:r>
              <a:rPr lang="en" sz="7200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ls -a ./FolderName</a:t>
            </a:r>
            <a:endParaRPr sz="7200">
              <a:solidFill>
                <a:srgbClr val="FFFFFF"/>
              </a:solidFill>
              <a:highlight>
                <a:srgbClr val="0000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200"/>
              <a:t>Super-User</a:t>
            </a:r>
            <a:r>
              <a:rPr lang="en" sz="7200"/>
              <a:t> : Administrator mode / </a:t>
            </a:r>
            <a:r>
              <a:rPr b="1" lang="en" sz="7200">
                <a:solidFill>
                  <a:schemeClr val="dk1"/>
                </a:solidFill>
                <a:highlight>
                  <a:srgbClr val="000000"/>
                </a:highlight>
              </a:rPr>
              <a:t>sudo</a:t>
            </a:r>
            <a:endParaRPr sz="72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Some installations of software or other processes will require you to use sudo in order to do them.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100" y="1430575"/>
            <a:ext cx="3428101" cy="3386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basic commands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-a -l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 .. [PATH]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wd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ocate fileName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cho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at fileName &lt; [COMMAND]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47178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v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kdir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hmod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ano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lias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Chmod Command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1152475"/>
            <a:ext cx="627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User, Group, Other Permissions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Read, Write, Execute		rwx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= Read, 2 = Write, 1 = Execute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4+2+1=7,    so      7=All Permissions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example: 777 = Read, Write, Execute for all users.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highlight>
                <a:srgbClr val="0000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chmod 777 joji.txt</a:t>
            </a:r>
            <a:endParaRPr sz="1900">
              <a:solidFill>
                <a:srgbClr val="FFFFFF"/>
              </a:solidFill>
              <a:highlight>
                <a:srgbClr val="000000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400" y="3251800"/>
            <a:ext cx="1573425" cy="15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418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romanUcPeriod"/>
            </a:pPr>
            <a:r>
              <a:rPr lang="en" sz="2000"/>
              <a:t>Cyber Security in the News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" sz="1600"/>
              <a:t>Twitter Breach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" sz="1600"/>
              <a:t>Uber Breach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" sz="1600"/>
              <a:t>American Airlines Breach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" sz="1600"/>
              <a:t>Click Fraud Campaign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romanUcPeriod"/>
            </a:pPr>
            <a:r>
              <a:rPr lang="en" sz="2000"/>
              <a:t>Virtual Machines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romanUcPeriod"/>
            </a:pPr>
            <a:r>
              <a:rPr lang="en" sz="2000"/>
              <a:t>Linux Basics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romanUcPeriod"/>
            </a:pPr>
            <a:r>
              <a:rPr lang="en" sz="2000"/>
              <a:t>CTF Teams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romanUcPeriod"/>
            </a:pPr>
            <a:r>
              <a:rPr lang="en" sz="2000"/>
              <a:t>Moving Forward</a:t>
            </a:r>
            <a:endParaRPr sz="20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550" y="747900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 Text Editor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1700" y="1152475"/>
            <a:ext cx="391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Control instead of ^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^O to save 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^X to exit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873" y="143210"/>
            <a:ext cx="6029465" cy="48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1: Simple file management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311700" y="1152475"/>
            <a:ext cx="755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000"/>
              <a:t>Create 6 files: </a:t>
            </a:r>
            <a:r>
              <a:rPr b="1" lang="en" sz="4000"/>
              <a:t>john.txt</a:t>
            </a:r>
            <a:r>
              <a:rPr lang="en" sz="4000"/>
              <a:t>, </a:t>
            </a:r>
            <a:r>
              <a:rPr b="1" lang="en" sz="4000"/>
              <a:t>george.txt</a:t>
            </a:r>
            <a:r>
              <a:rPr lang="en" sz="4000"/>
              <a:t>, </a:t>
            </a:r>
            <a:r>
              <a:rPr b="1" lang="en" sz="4000"/>
              <a:t>paul.txt</a:t>
            </a:r>
            <a:r>
              <a:rPr lang="en" sz="4000"/>
              <a:t>, </a:t>
            </a:r>
            <a:r>
              <a:rPr b="1" lang="en" sz="4000"/>
              <a:t>ringo.txt</a:t>
            </a:r>
            <a:r>
              <a:rPr lang="en" sz="4000"/>
              <a:t>, </a:t>
            </a:r>
            <a:r>
              <a:rPr b="1" lang="en" sz="4000"/>
              <a:t>mick.txt</a:t>
            </a:r>
            <a:r>
              <a:rPr lang="en" sz="4000"/>
              <a:t>, </a:t>
            </a:r>
            <a:r>
              <a:rPr b="1" lang="en" sz="4000"/>
              <a:t>keith.txt</a:t>
            </a:r>
            <a:endParaRPr b="1" sz="40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000"/>
              <a:t>Create new directory called “</a:t>
            </a:r>
            <a:r>
              <a:rPr b="1" lang="en" sz="4000"/>
              <a:t>beatles</a:t>
            </a:r>
            <a:r>
              <a:rPr lang="en" sz="4000"/>
              <a:t>” and directory called “</a:t>
            </a:r>
            <a:r>
              <a:rPr b="1" lang="en" sz="4000"/>
              <a:t>stones</a:t>
            </a:r>
            <a:r>
              <a:rPr lang="en" sz="4000"/>
              <a:t>”</a:t>
            </a:r>
            <a:endParaRPr sz="40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000"/>
              <a:t>Move </a:t>
            </a:r>
            <a:r>
              <a:rPr b="1" lang="en" sz="4000"/>
              <a:t>john</a:t>
            </a:r>
            <a:r>
              <a:rPr lang="en" sz="4000"/>
              <a:t>, </a:t>
            </a:r>
            <a:r>
              <a:rPr b="1" lang="en" sz="4000"/>
              <a:t>george</a:t>
            </a:r>
            <a:r>
              <a:rPr lang="en" sz="4000"/>
              <a:t>, </a:t>
            </a:r>
            <a:r>
              <a:rPr b="1" lang="en" sz="4000"/>
              <a:t>paul</a:t>
            </a:r>
            <a:r>
              <a:rPr lang="en" sz="4000"/>
              <a:t>, and </a:t>
            </a:r>
            <a:r>
              <a:rPr b="1" lang="en" sz="4000"/>
              <a:t>ringo.txt’s</a:t>
            </a:r>
            <a:r>
              <a:rPr lang="en" sz="4000"/>
              <a:t> to “</a:t>
            </a:r>
            <a:r>
              <a:rPr b="1" lang="en" sz="4000"/>
              <a:t>beatles</a:t>
            </a:r>
            <a:r>
              <a:rPr lang="en" sz="4000"/>
              <a:t>” and the other two to “</a:t>
            </a:r>
            <a:r>
              <a:rPr b="1" lang="en" sz="4000"/>
              <a:t>stones</a:t>
            </a:r>
            <a:r>
              <a:rPr lang="en" sz="4000"/>
              <a:t>”</a:t>
            </a:r>
            <a:endParaRPr sz="40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000"/>
              <a:t>Give </a:t>
            </a:r>
            <a:r>
              <a:rPr b="1" lang="en" sz="4000"/>
              <a:t>john.txt</a:t>
            </a:r>
            <a:r>
              <a:rPr lang="en" sz="4000"/>
              <a:t> and </a:t>
            </a:r>
            <a:r>
              <a:rPr b="1" lang="en" sz="4000"/>
              <a:t>mick.txt</a:t>
            </a:r>
            <a:r>
              <a:rPr lang="en" sz="4000"/>
              <a:t> Read/Write/Execute permissions to everyone.</a:t>
            </a:r>
            <a:endParaRPr sz="40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000"/>
              <a:t>Give </a:t>
            </a:r>
            <a:r>
              <a:rPr b="1" lang="en" sz="4000"/>
              <a:t>paul.txt</a:t>
            </a:r>
            <a:r>
              <a:rPr lang="en" sz="4000"/>
              <a:t> and </a:t>
            </a:r>
            <a:r>
              <a:rPr b="1" lang="en" sz="4000"/>
              <a:t>keith.txt</a:t>
            </a:r>
            <a:r>
              <a:rPr lang="en" sz="4000"/>
              <a:t> Read/Write permissions to ONLY User.</a:t>
            </a:r>
            <a:endParaRPr sz="40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4000"/>
              <a:t>Give </a:t>
            </a:r>
            <a:r>
              <a:rPr b="1" lang="en" sz="4000"/>
              <a:t>ringo.txt</a:t>
            </a:r>
            <a:r>
              <a:rPr lang="en" sz="4000"/>
              <a:t> ONLY Read permissions to everyone.</a:t>
            </a:r>
            <a:endParaRPr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000"/>
              <a:t>Test that your rwx settings are correct using “ls -l”</a:t>
            </a:r>
            <a:endParaRPr b="1" sz="4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5750" y="2922600"/>
            <a:ext cx="1812524" cy="20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Scripting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languages available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Python and Bash are most used for our purposes.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Bash is easier for using several terminal commands at once.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Python can be easier to understand and write more intricate scripts using the “os” package.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https://docs.python.org/3/library/os.html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Bash Scripting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start with #!/bin/bash at the top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Execute using </a:t>
            </a:r>
            <a:r>
              <a:rPr lang="en" sz="1900">
                <a:solidFill>
                  <a:schemeClr val="dk1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./filename.sh</a:t>
            </a:r>
            <a:endParaRPr sz="1900">
              <a:solidFill>
                <a:schemeClr val="dk1"/>
              </a:solidFill>
              <a:highlight>
                <a:srgbClr val="0000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Variables are signified with $.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you use $1 or $2, etc. it will use those numbers as whatever parameter was added.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example: </a:t>
            </a:r>
            <a:r>
              <a:rPr lang="en" sz="1900">
                <a:solidFill>
                  <a:schemeClr val="dk1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./hello.sh pink</a:t>
            </a:r>
            <a:r>
              <a:rPr lang="en"/>
              <a:t> will set $1 to “pink”.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“Sleep” command can be used to make the system wait to execute the next command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After writing bash script, you must edit permissions to be executable.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Bash Scripting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311700" y="1152475"/>
            <a:ext cx="2943600" cy="26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this bash script. When you run it, be sure to include a motherly name as your parameter.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example: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>
                <a:solidFill>
                  <a:schemeClr val="dk1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">
                <a:solidFill>
                  <a:schemeClr val="dk1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himom.sh Janet</a:t>
            </a:r>
            <a:endParaRPr>
              <a:solidFill>
                <a:schemeClr val="dk1"/>
              </a:solidFill>
              <a:highlight>
                <a:srgbClr val="0000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Afterwards, check out the directory and file that was created.</a:t>
            </a:r>
            <a:endParaRPr/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000" y="836150"/>
            <a:ext cx="5678200" cy="41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Perform the same tasks as Activity 1 but by running ONE bash script!</a:t>
            </a:r>
            <a:endParaRPr/>
          </a:p>
        </p:txBody>
      </p:sp>
      <p:sp>
        <p:nvSpPr>
          <p:cNvPr id="228" name="Google Shape;228;p37"/>
          <p:cNvSpPr txBox="1"/>
          <p:nvPr/>
        </p:nvSpPr>
        <p:spPr>
          <a:xfrm>
            <a:off x="412975" y="1727100"/>
            <a:ext cx="6285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Create 6 files: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leonardo.txt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raphael.txt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donatello.txt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michaelangelo.txt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shredder.txt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splinter.txt</a:t>
            </a:r>
            <a:endParaRPr b="1"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Create new directory called “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tmnt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” and directory called “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not_tmnt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”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Move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leonardo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raphael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donatello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, and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michaelangelo.txt’s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 to “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tmnt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” and the other two to “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not_tmnt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”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Give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leonardo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.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txt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 and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raphael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.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txt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 Read/Write/Execute permissions to everyone.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Give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donatello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.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txt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 and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michaelangelo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.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txt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 Read/Write permissions to ONLY User.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Give </a:t>
            </a:r>
            <a:r>
              <a:rPr b="1"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splinter.txt</a:t>
            </a: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 ONLY Read permissions to everyone.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994" y="2922625"/>
            <a:ext cx="2130899" cy="20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CTF Teams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Competition: HackerEarth</a:t>
            </a:r>
            <a:endParaRPr/>
          </a:p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https://www.hackerearth.com/challenges/hackathon/ibm-z-student-contest-2022/#overview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Ongoing competition, Individuals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Competition Coordinators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CTF Teams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000"/>
              <a:buFont typeface="Average"/>
              <a:buChar char="-"/>
            </a:pPr>
            <a:r>
              <a:rPr lang="en" sz="2000">
                <a:solidFill>
                  <a:srgbClr val="CACACA"/>
                </a:solidFill>
              </a:rPr>
              <a:t>Teams of 4-6 people</a:t>
            </a:r>
            <a:endParaRPr sz="2000">
              <a:solidFill>
                <a:srgbClr val="CACACA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000"/>
              <a:buFont typeface="Average"/>
              <a:buChar char="-"/>
            </a:pPr>
            <a:r>
              <a:rPr lang="en" sz="2000">
                <a:solidFill>
                  <a:srgbClr val="CACACA"/>
                </a:solidFill>
              </a:rPr>
              <a:t>Come up with team name</a:t>
            </a:r>
            <a:endParaRPr sz="2000">
              <a:solidFill>
                <a:srgbClr val="CACACA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000"/>
              <a:buFont typeface="Average"/>
              <a:buChar char="-"/>
            </a:pPr>
            <a:r>
              <a:rPr lang="en" sz="2000">
                <a:solidFill>
                  <a:srgbClr val="CACACA"/>
                </a:solidFill>
              </a:rPr>
              <a:t>Try to be mix of different skill levels</a:t>
            </a:r>
            <a:endParaRPr sz="2000">
              <a:solidFill>
                <a:srgbClr val="CACACA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000"/>
              <a:buFont typeface="Arial"/>
              <a:buChar char="-"/>
            </a:pPr>
            <a:r>
              <a:rPr lang="en" sz="2000">
                <a:solidFill>
                  <a:srgbClr val="CACACA"/>
                </a:solidFill>
              </a:rPr>
              <a:t>Pick team captain</a:t>
            </a:r>
            <a:endParaRPr sz="2000">
              <a:solidFill>
                <a:srgbClr val="CACACA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000"/>
              <a:buFont typeface="Average"/>
              <a:buChar char="-"/>
            </a:pPr>
            <a:r>
              <a:rPr lang="en" sz="2000">
                <a:solidFill>
                  <a:srgbClr val="CACACA"/>
                </a:solidFill>
              </a:rPr>
              <a:t>Make a group chat</a:t>
            </a:r>
            <a:endParaRPr sz="2000">
              <a:solidFill>
                <a:srgbClr val="CACACA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000"/>
              <a:buFont typeface="Average"/>
              <a:buChar char="-"/>
            </a:pPr>
            <a:r>
              <a:rPr lang="en" sz="2000">
                <a:solidFill>
                  <a:srgbClr val="CACACA"/>
                </a:solidFill>
              </a:rPr>
              <a:t>This will be your CTF team for different in-club activities and possibly as well as future CTF events</a:t>
            </a:r>
            <a:endParaRPr sz="2000">
              <a:solidFill>
                <a:srgbClr val="CACACA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000"/>
              <a:buFont typeface="Arial"/>
              <a:buChar char="-"/>
            </a:pPr>
            <a:r>
              <a:rPr lang="en" sz="2000">
                <a:solidFill>
                  <a:srgbClr val="CACACA"/>
                </a:solidFill>
              </a:rPr>
              <a:t>GOOGLE FORM IN DISCORD</a:t>
            </a:r>
            <a:endParaRPr sz="2000">
              <a:solidFill>
                <a:srgbClr val="CACACA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CACACA"/>
              </a:solidFill>
            </a:endParaRPr>
          </a:p>
        </p:txBody>
      </p:sp>
      <p:pic>
        <p:nvPicPr>
          <p:cNvPr id="247" name="Google Shape;2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800" y="130225"/>
            <a:ext cx="2054500" cy="20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950" y="3370825"/>
            <a:ext cx="3936975" cy="162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Meeting Objectives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1"/>
          <p:cNvSpPr txBox="1"/>
          <p:nvPr>
            <p:ph idx="1" type="body"/>
          </p:nvPr>
        </p:nvSpPr>
        <p:spPr>
          <a:xfrm>
            <a:off x="311700" y="1152475"/>
            <a:ext cx="533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Hashcat tool on Linux. Next meeting we will do a deeper dive into that.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Set up two more VM’s and set them up in a “virtual network”.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Share your findings in the discord!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will further expand on using other network scan tools such as Wireshark and Nmap.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Practice CTF…?</a:t>
            </a:r>
            <a:endParaRPr/>
          </a:p>
        </p:txBody>
      </p:sp>
      <p:pic>
        <p:nvPicPr>
          <p:cNvPr id="255" name="Google Shape;25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850" y="12900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 Confirms Data Breach - July 2022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699425"/>
            <a:ext cx="343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965">
              <a:solidFill>
                <a:srgbClr val="CACACA"/>
              </a:solidFill>
            </a:endParaRPr>
          </a:p>
          <a:p>
            <a:pPr indent="-35337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CACACA"/>
              </a:buClr>
              <a:buSzPts val="1965"/>
              <a:buChar char="●"/>
            </a:pPr>
            <a:r>
              <a:rPr lang="en" sz="1965">
                <a:solidFill>
                  <a:srgbClr val="CACACA"/>
                </a:solidFill>
              </a:rPr>
              <a:t>In January, Twitter identified and patched up a vulnerability that was found by the </a:t>
            </a:r>
            <a:r>
              <a:rPr b="1" lang="en" sz="1965">
                <a:solidFill>
                  <a:srgbClr val="CACACA"/>
                </a:solidFill>
              </a:rPr>
              <a:t>white hat hacker</a:t>
            </a:r>
            <a:r>
              <a:rPr lang="en" sz="1965">
                <a:solidFill>
                  <a:srgbClr val="CACACA"/>
                </a:solidFill>
              </a:rPr>
              <a:t> Zhirinovskiy</a:t>
            </a:r>
            <a:endParaRPr sz="1965">
              <a:solidFill>
                <a:srgbClr val="CACACA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65">
              <a:solidFill>
                <a:srgbClr val="CACACA"/>
              </a:solidFill>
            </a:endParaRPr>
          </a:p>
          <a:p>
            <a:pPr indent="-35337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CACACA"/>
              </a:buClr>
              <a:buSzPts val="1965"/>
              <a:buChar char="●"/>
            </a:pPr>
            <a:r>
              <a:rPr lang="en" sz="1965">
                <a:solidFill>
                  <a:srgbClr val="CACACA"/>
                </a:solidFill>
              </a:rPr>
              <a:t>Vulnerability: revealed specific Twitter account names if an associated email address or phone number was entered into the log-in flow</a:t>
            </a:r>
            <a:endParaRPr sz="1595">
              <a:solidFill>
                <a:srgbClr val="CACACA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965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965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500" y="1648975"/>
            <a:ext cx="4822799" cy="27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 Breach … continued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337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5"/>
              <a:buChar char="●"/>
            </a:pPr>
            <a:r>
              <a:rPr lang="en" sz="1965"/>
              <a:t>However, this vulnerability was taken advantage of before it was patched</a:t>
            </a:r>
            <a:endParaRPr sz="1965"/>
          </a:p>
          <a:p>
            <a:pPr indent="-35337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5"/>
              <a:buChar char="●"/>
            </a:pPr>
            <a:r>
              <a:rPr lang="en" sz="1965"/>
              <a:t>On July 21st, the hacker named </a:t>
            </a:r>
            <a:r>
              <a:rPr b="1" lang="en" sz="1965"/>
              <a:t>'devil' </a:t>
            </a:r>
            <a:r>
              <a:rPr lang="en" sz="1965"/>
              <a:t>posted that they had obtained the personal data of 5.4 million Twitter users (including email address and phone number)</a:t>
            </a:r>
            <a:endParaRPr sz="1965"/>
          </a:p>
          <a:p>
            <a:pPr indent="-32988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5"/>
              <a:buChar char="○"/>
            </a:pPr>
            <a:r>
              <a:rPr lang="en" sz="1595"/>
              <a:t>This was done by scraping publicly known information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13" y="2653600"/>
            <a:ext cx="837247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311575" y="289375"/>
            <a:ext cx="470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https://www.malwarebytes.com/blog/news/2022/08/twitter-confirmed-july-2022-data-breach-affecting-5.4m-users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Uber Data Breach - September 15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629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70450" lvl="0" marL="457200" rtl="0" algn="l"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234"/>
              <a:buChar char="●"/>
            </a:pPr>
            <a:r>
              <a:rPr lang="en" sz="2233">
                <a:solidFill>
                  <a:srgbClr val="CACACA"/>
                </a:solidFill>
              </a:rPr>
              <a:t>The lone hacker, linked to the Lapsus$ group, gained access by social engineering; they posed as an IT worker and tricked an employee into giving their credentials</a:t>
            </a:r>
            <a:endParaRPr sz="2233">
              <a:solidFill>
                <a:srgbClr val="CACACA"/>
              </a:solidFill>
            </a:endParaRPr>
          </a:p>
          <a:p>
            <a:pPr indent="-345050" lvl="1" marL="914400" rtl="0" algn="l"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34"/>
              <a:buChar char="○"/>
            </a:pPr>
            <a:r>
              <a:rPr lang="en" sz="1833">
                <a:solidFill>
                  <a:srgbClr val="CACACA"/>
                </a:solidFill>
              </a:rPr>
              <a:t>They located passwords and gained access to the system admin privilege</a:t>
            </a:r>
            <a:endParaRPr sz="1833">
              <a:solidFill>
                <a:srgbClr val="CACACA"/>
              </a:solidFill>
            </a:endParaRPr>
          </a:p>
          <a:p>
            <a:pPr indent="-345050" lvl="1" marL="914400" rtl="0" algn="l"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34"/>
              <a:buChar char="○"/>
            </a:pPr>
            <a:r>
              <a:rPr lang="en" sz="1833">
                <a:solidFill>
                  <a:srgbClr val="CACACA"/>
                </a:solidFill>
              </a:rPr>
              <a:t>They gained access to the cloud-based systems where sensitive customer and financial data is stored</a:t>
            </a:r>
            <a:endParaRPr sz="2233">
              <a:solidFill>
                <a:srgbClr val="CACACA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4275" y="2748975"/>
            <a:ext cx="2130950" cy="21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Uber Data Breach … continued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0450" lvl="0" marL="457200" rtl="0" algn="l">
              <a:spcBef>
                <a:spcPts val="0"/>
              </a:spcBef>
              <a:spcAft>
                <a:spcPts val="0"/>
              </a:spcAft>
              <a:buSzPts val="2234"/>
              <a:buChar char="●"/>
            </a:pPr>
            <a:r>
              <a:rPr lang="en" sz="2233"/>
              <a:t>The hacker revealed himself in the company slack and posted screenshots of his intrusion into the system</a:t>
            </a:r>
            <a:endParaRPr sz="2233"/>
          </a:p>
          <a:p>
            <a:pPr indent="-370450" lvl="1" marL="914400" rtl="0" algn="l">
              <a:spcBef>
                <a:spcPts val="0"/>
              </a:spcBef>
              <a:spcAft>
                <a:spcPts val="0"/>
              </a:spcAft>
              <a:buSzPts val="2234"/>
              <a:buChar char="○"/>
            </a:pPr>
            <a:r>
              <a:rPr lang="en" sz="2233"/>
              <a:t>18 year old kid</a:t>
            </a:r>
            <a:endParaRPr sz="2233"/>
          </a:p>
          <a:p>
            <a:pPr indent="-370450" lvl="0" marL="457200" rtl="0" algn="l">
              <a:spcBef>
                <a:spcPts val="0"/>
              </a:spcBef>
              <a:spcAft>
                <a:spcPts val="0"/>
              </a:spcAft>
              <a:buSzPts val="2234"/>
              <a:buChar char="●"/>
            </a:pPr>
            <a:r>
              <a:rPr lang="en" sz="2233"/>
              <a:t>Not known how long they hacker was inside or how much data was stolen</a:t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4673275" y="376175"/>
            <a:ext cx="406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https://arstechnica.com/information-technology/2022/09/uber-was-hacked-to-its-core-purportedly-by-an-18-year-old-here-are-the-basics/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475" y="1671450"/>
            <a:ext cx="4267200" cy="289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Airlines - September 19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0" y="1152475"/>
            <a:ext cx="700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American Airlines is the latest big name to release a statement about a recent data breach.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their brief statement they mentioned that a small number of customer and employee information was contained in a small phishing attack which led to, “the unauthorized access to a limited number of team-member mailboxes.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725" y="2971600"/>
            <a:ext cx="4203451" cy="21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0" y="3151363"/>
            <a:ext cx="40947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At this time they are unaware of who was behind it but is investigating the breach with a third party vendor at this time.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Airlines… continued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618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this time they are unsure of who is behind the attack. They are </a:t>
            </a:r>
            <a:r>
              <a:rPr lang="en"/>
              <a:t>suspicious</a:t>
            </a:r>
            <a:r>
              <a:rPr lang="en"/>
              <a:t> of a previous group that had breached their information in the past with the intent of finding frequent flyer miles.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information gained by this attack includes: names, DOB, addresses, driver license numbers, passport numbers, phone numbers, and medical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American </a:t>
            </a:r>
            <a:r>
              <a:rPr lang="en"/>
              <a:t>airlines</a:t>
            </a:r>
            <a:r>
              <a:rPr lang="en"/>
              <a:t> is providing the customers affected two years worth of identity theft protection from Experian for this </a:t>
            </a:r>
            <a:r>
              <a:rPr lang="en"/>
              <a:t>inconvenience.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5600" y="1498700"/>
            <a:ext cx="2496002" cy="2267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5295150" y="315950"/>
            <a:ext cx="3696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https://www.itsecurityguru.org/2022/09/20/american-airlines-announce-data-breach-exposing-customer-and-staff-information/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Fraud - September 19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54384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Microsoft has been investigating a large scale click fraud campaign targeting gamers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the past few months gamers have been targeted by stealthily deployed browser extensions on compromised systems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The Attackers monetize clicks by generated by a browser webkit or a malicious browser extension </a:t>
            </a:r>
            <a:r>
              <a:rPr lang="en" sz="1500"/>
              <a:t>secretly</a:t>
            </a:r>
            <a:r>
              <a:rPr lang="en" sz="1500"/>
              <a:t> installed on devices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way this works is </a:t>
            </a:r>
            <a:r>
              <a:rPr lang="en" sz="1500"/>
              <a:t>when</a:t>
            </a:r>
            <a:r>
              <a:rPr lang="en" sz="1500"/>
              <a:t> a </a:t>
            </a:r>
            <a:r>
              <a:rPr lang="en" sz="1500"/>
              <a:t>victim</a:t>
            </a:r>
            <a:r>
              <a:rPr lang="en" sz="1500"/>
              <a:t> clicks on a </a:t>
            </a:r>
            <a:r>
              <a:rPr lang="en" sz="1500"/>
              <a:t>malicious</a:t>
            </a:r>
            <a:r>
              <a:rPr lang="en" sz="1500"/>
              <a:t> ad or comments on Youtube an ISO file. When the file is opened its designed to install a browser node-webkit (aka NW.js) or a rogue </a:t>
            </a:r>
            <a:r>
              <a:rPr lang="en" sz="1500"/>
              <a:t>browser</a:t>
            </a:r>
            <a:r>
              <a:rPr lang="en" sz="1500"/>
              <a:t> extension </a:t>
            </a:r>
            <a:endParaRPr sz="15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625" y="1017725"/>
            <a:ext cx="3680249" cy="25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