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5D980-AD6C-4749-9CF8-FE62743864E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297B09-24A6-4B98-8890-680C0BA6576B}">
      <dgm:prSet/>
      <dgm:spPr/>
      <dgm:t>
        <a:bodyPr/>
        <a:lstStyle/>
        <a:p>
          <a:r>
            <a:rPr lang="en-US"/>
            <a:t>One of the first prominent CTFs occurred during DEF CON 1996</a:t>
          </a:r>
        </a:p>
      </dgm:t>
    </dgm:pt>
    <dgm:pt modelId="{2227B0CF-F8FC-4F79-946C-E8EB0C6E1BA6}" type="parTrans" cxnId="{D454D8D7-78D5-4C44-AA06-ACA7C3B36692}">
      <dgm:prSet/>
      <dgm:spPr/>
      <dgm:t>
        <a:bodyPr/>
        <a:lstStyle/>
        <a:p>
          <a:endParaRPr lang="en-US"/>
        </a:p>
      </dgm:t>
    </dgm:pt>
    <dgm:pt modelId="{B0281E6F-36C0-4B29-A187-3F6D4B8BA22C}" type="sibTrans" cxnId="{D454D8D7-78D5-4C44-AA06-ACA7C3B36692}">
      <dgm:prSet/>
      <dgm:spPr/>
      <dgm:t>
        <a:bodyPr/>
        <a:lstStyle/>
        <a:p>
          <a:endParaRPr lang="en-US"/>
        </a:p>
      </dgm:t>
    </dgm:pt>
    <dgm:pt modelId="{F958AFF8-3FB8-4247-8326-B2013260F59B}">
      <dgm:prSet/>
      <dgm:spPr/>
      <dgm:t>
        <a:bodyPr/>
        <a:lstStyle/>
        <a:p>
          <a:r>
            <a:rPr lang="en-US"/>
            <a:t>DEF CON and other Computer Security conventions have consistently held various forms of Capture the Flag since</a:t>
          </a:r>
        </a:p>
      </dgm:t>
    </dgm:pt>
    <dgm:pt modelId="{0B703EB9-B5A0-4EE8-A1BC-9627CEA7314E}" type="parTrans" cxnId="{950ACF57-C40D-47E9-AA86-D7D663971D77}">
      <dgm:prSet/>
      <dgm:spPr/>
      <dgm:t>
        <a:bodyPr/>
        <a:lstStyle/>
        <a:p>
          <a:endParaRPr lang="en-US"/>
        </a:p>
      </dgm:t>
    </dgm:pt>
    <dgm:pt modelId="{12B811D4-1FE8-4113-AEB8-63D8F8944714}" type="sibTrans" cxnId="{950ACF57-C40D-47E9-AA86-D7D663971D77}">
      <dgm:prSet/>
      <dgm:spPr/>
      <dgm:t>
        <a:bodyPr/>
        <a:lstStyle/>
        <a:p>
          <a:endParaRPr lang="en-US"/>
        </a:p>
      </dgm:t>
    </dgm:pt>
    <dgm:pt modelId="{DCB262D5-9449-43AE-9AB8-7316D4782311}">
      <dgm:prSet/>
      <dgm:spPr/>
      <dgm:t>
        <a:bodyPr/>
        <a:lstStyle/>
        <a:p>
          <a:r>
            <a:rPr lang="en-US"/>
            <a:t>CTF is an example of a wargame coined from the movie WarGames (1983)</a:t>
          </a:r>
        </a:p>
      </dgm:t>
    </dgm:pt>
    <dgm:pt modelId="{36F95080-76AE-4D22-9C6F-64143211168D}" type="parTrans" cxnId="{A022BE69-9EC4-46B5-83E2-8257D7F5CE0B}">
      <dgm:prSet/>
      <dgm:spPr/>
      <dgm:t>
        <a:bodyPr/>
        <a:lstStyle/>
        <a:p>
          <a:endParaRPr lang="en-US"/>
        </a:p>
      </dgm:t>
    </dgm:pt>
    <dgm:pt modelId="{5AE17BE9-BE0F-4641-8D4C-76BA87B6EF65}" type="sibTrans" cxnId="{A022BE69-9EC4-46B5-83E2-8257D7F5CE0B}">
      <dgm:prSet/>
      <dgm:spPr/>
      <dgm:t>
        <a:bodyPr/>
        <a:lstStyle/>
        <a:p>
          <a:endParaRPr lang="en-US"/>
        </a:p>
      </dgm:t>
    </dgm:pt>
    <dgm:pt modelId="{2DB9FC04-9636-40A8-898E-83551F344074}">
      <dgm:prSet/>
      <dgm:spPr/>
      <dgm:t>
        <a:bodyPr/>
        <a:lstStyle/>
        <a:p>
          <a:r>
            <a:rPr lang="en-US"/>
            <a:t>Used to teach the basics of web attacks and web security</a:t>
          </a:r>
        </a:p>
      </dgm:t>
    </dgm:pt>
    <dgm:pt modelId="{F8F5F66B-CB10-4274-B0A2-AC9C126215E5}" type="parTrans" cxnId="{A291E477-E6CC-48ED-AE7D-EA8B4C205AE0}">
      <dgm:prSet/>
      <dgm:spPr/>
      <dgm:t>
        <a:bodyPr/>
        <a:lstStyle/>
        <a:p>
          <a:endParaRPr lang="en-US"/>
        </a:p>
      </dgm:t>
    </dgm:pt>
    <dgm:pt modelId="{EB467CEC-0C67-4B13-A381-CDFA2C1FC45D}" type="sibTrans" cxnId="{A291E477-E6CC-48ED-AE7D-EA8B4C205AE0}">
      <dgm:prSet/>
      <dgm:spPr/>
      <dgm:t>
        <a:bodyPr/>
        <a:lstStyle/>
        <a:p>
          <a:endParaRPr lang="en-US"/>
        </a:p>
      </dgm:t>
    </dgm:pt>
    <dgm:pt modelId="{71D9EEFD-1427-4D32-B221-0AB0C2B44278}" type="pres">
      <dgm:prSet presAssocID="{F475D980-AD6C-4749-9CF8-FE62743864E3}" presName="vert0" presStyleCnt="0">
        <dgm:presLayoutVars>
          <dgm:dir/>
          <dgm:animOne val="branch"/>
          <dgm:animLvl val="lvl"/>
        </dgm:presLayoutVars>
      </dgm:prSet>
      <dgm:spPr/>
    </dgm:pt>
    <dgm:pt modelId="{97B6B3C7-65E4-447C-AFE0-211B3D5024AD}" type="pres">
      <dgm:prSet presAssocID="{7C297B09-24A6-4B98-8890-680C0BA6576B}" presName="thickLine" presStyleLbl="alignNode1" presStyleIdx="0" presStyleCnt="4"/>
      <dgm:spPr/>
    </dgm:pt>
    <dgm:pt modelId="{5991FF67-BA39-42F1-AFB5-F133B890DAAC}" type="pres">
      <dgm:prSet presAssocID="{7C297B09-24A6-4B98-8890-680C0BA6576B}" presName="horz1" presStyleCnt="0"/>
      <dgm:spPr/>
    </dgm:pt>
    <dgm:pt modelId="{A8B28FA1-1523-4890-8649-5581454475C2}" type="pres">
      <dgm:prSet presAssocID="{7C297B09-24A6-4B98-8890-680C0BA6576B}" presName="tx1" presStyleLbl="revTx" presStyleIdx="0" presStyleCnt="4"/>
      <dgm:spPr/>
    </dgm:pt>
    <dgm:pt modelId="{8EDC0AA5-D2EC-44AB-8D62-31E5411AEAAC}" type="pres">
      <dgm:prSet presAssocID="{7C297B09-24A6-4B98-8890-680C0BA6576B}" presName="vert1" presStyleCnt="0"/>
      <dgm:spPr/>
    </dgm:pt>
    <dgm:pt modelId="{54F8084A-C0D0-4E25-93F7-6A81B9090815}" type="pres">
      <dgm:prSet presAssocID="{F958AFF8-3FB8-4247-8326-B2013260F59B}" presName="thickLine" presStyleLbl="alignNode1" presStyleIdx="1" presStyleCnt="4"/>
      <dgm:spPr/>
    </dgm:pt>
    <dgm:pt modelId="{03939059-B0DD-48CA-B3CA-DB4FC098F9EE}" type="pres">
      <dgm:prSet presAssocID="{F958AFF8-3FB8-4247-8326-B2013260F59B}" presName="horz1" presStyleCnt="0"/>
      <dgm:spPr/>
    </dgm:pt>
    <dgm:pt modelId="{6AC50D5D-DDFA-41E1-A6AD-9518564A4E22}" type="pres">
      <dgm:prSet presAssocID="{F958AFF8-3FB8-4247-8326-B2013260F59B}" presName="tx1" presStyleLbl="revTx" presStyleIdx="1" presStyleCnt="4"/>
      <dgm:spPr/>
    </dgm:pt>
    <dgm:pt modelId="{FEABA200-3EDA-4E52-B7F1-F2605EAD8D62}" type="pres">
      <dgm:prSet presAssocID="{F958AFF8-3FB8-4247-8326-B2013260F59B}" presName="vert1" presStyleCnt="0"/>
      <dgm:spPr/>
    </dgm:pt>
    <dgm:pt modelId="{BCEE2215-0AB5-490F-B347-CD7103CC00D7}" type="pres">
      <dgm:prSet presAssocID="{DCB262D5-9449-43AE-9AB8-7316D4782311}" presName="thickLine" presStyleLbl="alignNode1" presStyleIdx="2" presStyleCnt="4"/>
      <dgm:spPr/>
    </dgm:pt>
    <dgm:pt modelId="{EA1F14C7-0DCB-4A42-8719-6EC808C5D399}" type="pres">
      <dgm:prSet presAssocID="{DCB262D5-9449-43AE-9AB8-7316D4782311}" presName="horz1" presStyleCnt="0"/>
      <dgm:spPr/>
    </dgm:pt>
    <dgm:pt modelId="{963D7CCC-50C1-4A53-A941-B671861F40F9}" type="pres">
      <dgm:prSet presAssocID="{DCB262D5-9449-43AE-9AB8-7316D4782311}" presName="tx1" presStyleLbl="revTx" presStyleIdx="2" presStyleCnt="4"/>
      <dgm:spPr/>
    </dgm:pt>
    <dgm:pt modelId="{DF3062FE-73D9-4B37-8D8F-DE4153D830DB}" type="pres">
      <dgm:prSet presAssocID="{DCB262D5-9449-43AE-9AB8-7316D4782311}" presName="vert1" presStyleCnt="0"/>
      <dgm:spPr/>
    </dgm:pt>
    <dgm:pt modelId="{04CC1C6C-FFE1-4C1C-9D9E-B50D3ADE5831}" type="pres">
      <dgm:prSet presAssocID="{2DB9FC04-9636-40A8-898E-83551F344074}" presName="thickLine" presStyleLbl="alignNode1" presStyleIdx="3" presStyleCnt="4"/>
      <dgm:spPr/>
    </dgm:pt>
    <dgm:pt modelId="{7B939001-777A-4DAF-B0B8-424EA70F9E4E}" type="pres">
      <dgm:prSet presAssocID="{2DB9FC04-9636-40A8-898E-83551F344074}" presName="horz1" presStyleCnt="0"/>
      <dgm:spPr/>
    </dgm:pt>
    <dgm:pt modelId="{1FD392FE-F217-41C2-944D-993734345DBE}" type="pres">
      <dgm:prSet presAssocID="{2DB9FC04-9636-40A8-898E-83551F344074}" presName="tx1" presStyleLbl="revTx" presStyleIdx="3" presStyleCnt="4"/>
      <dgm:spPr/>
    </dgm:pt>
    <dgm:pt modelId="{196B5AFB-324F-4821-AE64-4DA1A19A0E6B}" type="pres">
      <dgm:prSet presAssocID="{2DB9FC04-9636-40A8-898E-83551F344074}" presName="vert1" presStyleCnt="0"/>
      <dgm:spPr/>
    </dgm:pt>
  </dgm:ptLst>
  <dgm:cxnLst>
    <dgm:cxn modelId="{6E79681C-720C-418D-965B-C59648D63C3F}" type="presOf" srcId="{7C297B09-24A6-4B98-8890-680C0BA6576B}" destId="{A8B28FA1-1523-4890-8649-5581454475C2}" srcOrd="0" destOrd="0" presId="urn:microsoft.com/office/officeart/2008/layout/LinedList"/>
    <dgm:cxn modelId="{A4277C46-ED52-4BE5-80D6-2DBAE0D537AE}" type="presOf" srcId="{2DB9FC04-9636-40A8-898E-83551F344074}" destId="{1FD392FE-F217-41C2-944D-993734345DBE}" srcOrd="0" destOrd="0" presId="urn:microsoft.com/office/officeart/2008/layout/LinedList"/>
    <dgm:cxn modelId="{37485469-70C5-4622-B5B0-EE3814E1A291}" type="presOf" srcId="{F475D980-AD6C-4749-9CF8-FE62743864E3}" destId="{71D9EEFD-1427-4D32-B221-0AB0C2B44278}" srcOrd="0" destOrd="0" presId="urn:microsoft.com/office/officeart/2008/layout/LinedList"/>
    <dgm:cxn modelId="{A022BE69-9EC4-46B5-83E2-8257D7F5CE0B}" srcId="{F475D980-AD6C-4749-9CF8-FE62743864E3}" destId="{DCB262D5-9449-43AE-9AB8-7316D4782311}" srcOrd="2" destOrd="0" parTransId="{36F95080-76AE-4D22-9C6F-64143211168D}" sibTransId="{5AE17BE9-BE0F-4641-8D4C-76BA87B6EF65}"/>
    <dgm:cxn modelId="{950ACF57-C40D-47E9-AA86-D7D663971D77}" srcId="{F475D980-AD6C-4749-9CF8-FE62743864E3}" destId="{F958AFF8-3FB8-4247-8326-B2013260F59B}" srcOrd="1" destOrd="0" parTransId="{0B703EB9-B5A0-4EE8-A1BC-9627CEA7314E}" sibTransId="{12B811D4-1FE8-4113-AEB8-63D8F8944714}"/>
    <dgm:cxn modelId="{A291E477-E6CC-48ED-AE7D-EA8B4C205AE0}" srcId="{F475D980-AD6C-4749-9CF8-FE62743864E3}" destId="{2DB9FC04-9636-40A8-898E-83551F344074}" srcOrd="3" destOrd="0" parTransId="{F8F5F66B-CB10-4274-B0A2-AC9C126215E5}" sibTransId="{EB467CEC-0C67-4B13-A381-CDFA2C1FC45D}"/>
    <dgm:cxn modelId="{279786D4-CFC3-4152-9E19-4D23C71742AE}" type="presOf" srcId="{DCB262D5-9449-43AE-9AB8-7316D4782311}" destId="{963D7CCC-50C1-4A53-A941-B671861F40F9}" srcOrd="0" destOrd="0" presId="urn:microsoft.com/office/officeart/2008/layout/LinedList"/>
    <dgm:cxn modelId="{1020C7D6-F223-4091-B9D7-D9ECF6DC76B5}" type="presOf" srcId="{F958AFF8-3FB8-4247-8326-B2013260F59B}" destId="{6AC50D5D-DDFA-41E1-A6AD-9518564A4E22}" srcOrd="0" destOrd="0" presId="urn:microsoft.com/office/officeart/2008/layout/LinedList"/>
    <dgm:cxn modelId="{D454D8D7-78D5-4C44-AA06-ACA7C3B36692}" srcId="{F475D980-AD6C-4749-9CF8-FE62743864E3}" destId="{7C297B09-24A6-4B98-8890-680C0BA6576B}" srcOrd="0" destOrd="0" parTransId="{2227B0CF-F8FC-4F79-946C-E8EB0C6E1BA6}" sibTransId="{B0281E6F-36C0-4B29-A187-3F6D4B8BA22C}"/>
    <dgm:cxn modelId="{D8037526-91D9-4DF0-981A-546ACB3F199B}" type="presParOf" srcId="{71D9EEFD-1427-4D32-B221-0AB0C2B44278}" destId="{97B6B3C7-65E4-447C-AFE0-211B3D5024AD}" srcOrd="0" destOrd="0" presId="urn:microsoft.com/office/officeart/2008/layout/LinedList"/>
    <dgm:cxn modelId="{C96A9D92-8842-4105-AF7C-2ABC9BE1AF02}" type="presParOf" srcId="{71D9EEFD-1427-4D32-B221-0AB0C2B44278}" destId="{5991FF67-BA39-42F1-AFB5-F133B890DAAC}" srcOrd="1" destOrd="0" presId="urn:microsoft.com/office/officeart/2008/layout/LinedList"/>
    <dgm:cxn modelId="{F4625661-A72D-4862-9CCE-70753D872679}" type="presParOf" srcId="{5991FF67-BA39-42F1-AFB5-F133B890DAAC}" destId="{A8B28FA1-1523-4890-8649-5581454475C2}" srcOrd="0" destOrd="0" presId="urn:microsoft.com/office/officeart/2008/layout/LinedList"/>
    <dgm:cxn modelId="{3C63C5B6-D117-4FF5-AC83-0138B602FC5E}" type="presParOf" srcId="{5991FF67-BA39-42F1-AFB5-F133B890DAAC}" destId="{8EDC0AA5-D2EC-44AB-8D62-31E5411AEAAC}" srcOrd="1" destOrd="0" presId="urn:microsoft.com/office/officeart/2008/layout/LinedList"/>
    <dgm:cxn modelId="{92472231-C90B-4B16-9B83-28441034370F}" type="presParOf" srcId="{71D9EEFD-1427-4D32-B221-0AB0C2B44278}" destId="{54F8084A-C0D0-4E25-93F7-6A81B9090815}" srcOrd="2" destOrd="0" presId="urn:microsoft.com/office/officeart/2008/layout/LinedList"/>
    <dgm:cxn modelId="{8139490C-8AFA-4BA8-87B3-5B87325A4D48}" type="presParOf" srcId="{71D9EEFD-1427-4D32-B221-0AB0C2B44278}" destId="{03939059-B0DD-48CA-B3CA-DB4FC098F9EE}" srcOrd="3" destOrd="0" presId="urn:microsoft.com/office/officeart/2008/layout/LinedList"/>
    <dgm:cxn modelId="{6C1A4162-C0ED-42CE-9888-2B47033BEF78}" type="presParOf" srcId="{03939059-B0DD-48CA-B3CA-DB4FC098F9EE}" destId="{6AC50D5D-DDFA-41E1-A6AD-9518564A4E22}" srcOrd="0" destOrd="0" presId="urn:microsoft.com/office/officeart/2008/layout/LinedList"/>
    <dgm:cxn modelId="{33EE261F-3C64-43F2-8E4E-DD5E39CB0131}" type="presParOf" srcId="{03939059-B0DD-48CA-B3CA-DB4FC098F9EE}" destId="{FEABA200-3EDA-4E52-B7F1-F2605EAD8D62}" srcOrd="1" destOrd="0" presId="urn:microsoft.com/office/officeart/2008/layout/LinedList"/>
    <dgm:cxn modelId="{6B4A546D-9D98-4EC7-AB97-C9068AC343F8}" type="presParOf" srcId="{71D9EEFD-1427-4D32-B221-0AB0C2B44278}" destId="{BCEE2215-0AB5-490F-B347-CD7103CC00D7}" srcOrd="4" destOrd="0" presId="urn:microsoft.com/office/officeart/2008/layout/LinedList"/>
    <dgm:cxn modelId="{C282406D-BDCA-4A7B-83CB-458D22946F09}" type="presParOf" srcId="{71D9EEFD-1427-4D32-B221-0AB0C2B44278}" destId="{EA1F14C7-0DCB-4A42-8719-6EC808C5D399}" srcOrd="5" destOrd="0" presId="urn:microsoft.com/office/officeart/2008/layout/LinedList"/>
    <dgm:cxn modelId="{AE530A46-3F28-4813-B598-8D3FD39C69EF}" type="presParOf" srcId="{EA1F14C7-0DCB-4A42-8719-6EC808C5D399}" destId="{963D7CCC-50C1-4A53-A941-B671861F40F9}" srcOrd="0" destOrd="0" presId="urn:microsoft.com/office/officeart/2008/layout/LinedList"/>
    <dgm:cxn modelId="{E80CD687-BE1E-43A1-9556-9391F4F94A19}" type="presParOf" srcId="{EA1F14C7-0DCB-4A42-8719-6EC808C5D399}" destId="{DF3062FE-73D9-4B37-8D8F-DE4153D830DB}" srcOrd="1" destOrd="0" presId="urn:microsoft.com/office/officeart/2008/layout/LinedList"/>
    <dgm:cxn modelId="{B6ED95C5-78E8-4C3A-B923-4EB954FFD0FC}" type="presParOf" srcId="{71D9EEFD-1427-4D32-B221-0AB0C2B44278}" destId="{04CC1C6C-FFE1-4C1C-9D9E-B50D3ADE5831}" srcOrd="6" destOrd="0" presId="urn:microsoft.com/office/officeart/2008/layout/LinedList"/>
    <dgm:cxn modelId="{3A9F1651-4F25-4BB2-8104-DC6CB81DB1E7}" type="presParOf" srcId="{71D9EEFD-1427-4D32-B221-0AB0C2B44278}" destId="{7B939001-777A-4DAF-B0B8-424EA70F9E4E}" srcOrd="7" destOrd="0" presId="urn:microsoft.com/office/officeart/2008/layout/LinedList"/>
    <dgm:cxn modelId="{8DF138A7-689B-4992-9FF1-CAB086570C90}" type="presParOf" srcId="{7B939001-777A-4DAF-B0B8-424EA70F9E4E}" destId="{1FD392FE-F217-41C2-944D-993734345DBE}" srcOrd="0" destOrd="0" presId="urn:microsoft.com/office/officeart/2008/layout/LinedList"/>
    <dgm:cxn modelId="{3EC69298-F98F-49A1-9AA6-CC21B74B04AC}" type="presParOf" srcId="{7B939001-777A-4DAF-B0B8-424EA70F9E4E}" destId="{196B5AFB-324F-4821-AE64-4DA1A19A0E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6B3C7-65E4-447C-AFE0-211B3D5024AD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B28FA1-1523-4890-8649-5581454475C2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One of the first prominent CTFs occurred during DEF CON 1996</a:t>
          </a:r>
        </a:p>
      </dsp:txBody>
      <dsp:txXfrm>
        <a:off x="0" y="0"/>
        <a:ext cx="6692748" cy="1063755"/>
      </dsp:txXfrm>
    </dsp:sp>
    <dsp:sp modelId="{54F8084A-C0D0-4E25-93F7-6A81B9090815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1596027"/>
                <a:satOff val="-4850"/>
                <a:lumOff val="-6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1596027"/>
                <a:satOff val="-4850"/>
                <a:lumOff val="-6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596027"/>
              <a:satOff val="-4850"/>
              <a:lumOff val="-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C50D5D-DDFA-41E1-A6AD-9518564A4E22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DEF CON and other Computer Security conventions have consistently held various forms of Capture the Flag since</a:t>
          </a:r>
        </a:p>
      </dsp:txBody>
      <dsp:txXfrm>
        <a:off x="0" y="1063755"/>
        <a:ext cx="6692748" cy="1063755"/>
      </dsp:txXfrm>
    </dsp:sp>
    <dsp:sp modelId="{BCEE2215-0AB5-490F-B347-CD7103CC00D7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3192055"/>
                <a:satOff val="-9701"/>
                <a:lumOff val="-13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192055"/>
                <a:satOff val="-9701"/>
                <a:lumOff val="-13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192055"/>
              <a:satOff val="-9701"/>
              <a:lumOff val="-1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3D7CCC-50C1-4A53-A941-B671861F40F9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CTF is an example of a wargame coined from the movie WarGames (1983)</a:t>
          </a:r>
        </a:p>
      </dsp:txBody>
      <dsp:txXfrm>
        <a:off x="0" y="2127511"/>
        <a:ext cx="6692748" cy="1063755"/>
      </dsp:txXfrm>
    </dsp:sp>
    <dsp:sp modelId="{04CC1C6C-FFE1-4C1C-9D9E-B50D3ADE5831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788082"/>
              <a:satOff val="-14551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392FE-F217-41C2-944D-993734345DBE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Used to teach the basics of web attacks and web security</a:t>
          </a:r>
        </a:p>
      </dsp:txBody>
      <dsp:txXfrm>
        <a:off x="0" y="3191267"/>
        <a:ext cx="6692748" cy="106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1194-40D7-410E-AB5C-170E37474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 Security club 9-28-21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EEDFB-FBB5-40BA-B27A-19BC06728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Franklin May </a:t>
            </a:r>
          </a:p>
        </p:txBody>
      </p:sp>
    </p:spTree>
    <p:extLst>
      <p:ext uri="{BB962C8B-B14F-4D97-AF65-F5344CB8AC3E}">
        <p14:creationId xmlns:p14="http://schemas.microsoft.com/office/powerpoint/2010/main" val="13741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DEBA-37F0-49B7-9950-8F6DDE10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2877336" cy="5507328"/>
          </a:xfrm>
        </p:spPr>
        <p:txBody>
          <a:bodyPr>
            <a:normAutofit/>
          </a:bodyPr>
          <a:lstStyle/>
          <a:p>
            <a:r>
              <a:rPr lang="en-US"/>
              <a:t>Cyber security in the news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B9A8-D20C-4CCE-8B10-76740A1F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743" y="638650"/>
            <a:ext cx="7034485" cy="37827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Exchange/Outlook Autodiscover Bug</a:t>
            </a:r>
          </a:p>
          <a:p>
            <a:pPr lvl="1">
              <a:lnSpc>
                <a:spcPct val="110000"/>
              </a:lnSpc>
            </a:pPr>
            <a:r>
              <a:rPr lang="en-US"/>
              <a:t>Leaks $100K+ Email Passwords</a:t>
            </a:r>
          </a:p>
          <a:p>
            <a:pPr lvl="1">
              <a:lnSpc>
                <a:spcPct val="110000"/>
              </a:lnSpc>
            </a:pPr>
            <a:r>
              <a:rPr lang="en-US"/>
              <a:t>When adding a new Microsoft Exchange account to Outlook via the auto account setup</a:t>
            </a:r>
          </a:p>
          <a:p>
            <a:pPr lvl="1">
              <a:lnSpc>
                <a:spcPct val="110000"/>
              </a:lnSpc>
            </a:pPr>
            <a:r>
              <a:rPr lang="en-US"/>
              <a:t>Autodiscover attempts to put together a URL to get configuration data based on the email domain</a:t>
            </a:r>
          </a:p>
          <a:p>
            <a:pPr lvl="1">
              <a:lnSpc>
                <a:spcPct val="110000"/>
              </a:lnSpc>
            </a:pPr>
            <a:r>
              <a:rPr lang="en-US"/>
              <a:t>If it cannot find a domain, such as this it will attempt to build a URL using Autodiscover.com which means that the person who owns this domain will receive any of these xml documents containing log in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CD416-9D62-45BC-A601-E83BE8A2E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2" y="4642191"/>
            <a:ext cx="6786975" cy="144640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4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02AF-6E9A-4CD7-8F71-1EE2A80A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New android malware targeting us and Canadian users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92B4-7A6C-4AB4-9B23-3B61F468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Emerging malware called “</a:t>
            </a:r>
            <a:r>
              <a:rPr lang="en-US" sz="2000" err="1"/>
              <a:t>TangleBot</a:t>
            </a:r>
            <a:r>
              <a:rPr lang="en-US" sz="2000"/>
              <a:t>”</a:t>
            </a:r>
          </a:p>
          <a:p>
            <a:pPr>
              <a:lnSpc>
                <a:spcPct val="110000"/>
              </a:lnSpc>
            </a:pPr>
            <a:r>
              <a:rPr lang="en-US" sz="2000"/>
              <a:t>Called this because the malware has many layers of control over different device functions</a:t>
            </a:r>
          </a:p>
          <a:p>
            <a:pPr>
              <a:lnSpc>
                <a:spcPct val="110000"/>
              </a:lnSpc>
            </a:pPr>
            <a:r>
              <a:rPr lang="en-US" sz="2000"/>
              <a:t>Such as contacts, SMS, call logs, internet access, camera</a:t>
            </a:r>
          </a:p>
          <a:p>
            <a:pPr>
              <a:lnSpc>
                <a:spcPct val="110000"/>
              </a:lnSpc>
            </a:pPr>
            <a:r>
              <a:rPr lang="en-US" sz="2000"/>
              <a:t>Starts as an SMS message claiming to contain new information on the COVID-19 vaccine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727BC-4D66-4D7E-9BDF-91B85E7CC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7" r="5249" b="-2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35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9B55-152D-4D92-A6C3-B215AB24A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141693"/>
            <a:ext cx="8791575" cy="13016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Capture The flag</a:t>
            </a:r>
          </a:p>
        </p:txBody>
      </p:sp>
      <p:pic>
        <p:nvPicPr>
          <p:cNvPr id="1026" name="Picture 2" descr="Capture the Flag (CTF): A Gamification of Cybersecurity Learning -  CyberVista">
            <a:extLst>
              <a:ext uri="{FF2B5EF4-FFF2-40B4-BE49-F238E27FC236}">
                <a16:creationId xmlns:a16="http://schemas.microsoft.com/office/drawing/2014/main" id="{29D9E5E0-AC0F-4574-B289-1F4D7509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454" y="1108038"/>
            <a:ext cx="5167514" cy="2893808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6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D93D-692B-4162-9FEB-CC878F87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formats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3114-56AC-467F-A09B-D966F92E8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Jeopardy</a:t>
            </a:r>
          </a:p>
          <a:p>
            <a:pPr lvl="1"/>
            <a:r>
              <a:rPr lang="en-US" dirty="0"/>
              <a:t>Complete as many categories from a given section</a:t>
            </a:r>
          </a:p>
          <a:p>
            <a:pPr lvl="1"/>
            <a:r>
              <a:rPr lang="en-US" dirty="0"/>
              <a:t>Common categories include, but are not limited to: programming, applications, networking, forensics, mobile, cryptography, and reverse engineering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508DB-36EA-4E0E-B07F-4559EF089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Attack-Defense</a:t>
            </a:r>
          </a:p>
          <a:p>
            <a:pPr lvl="1"/>
            <a:r>
              <a:rPr lang="en-US" dirty="0"/>
              <a:t>Team must either defend or capture vulnerable computer systems</a:t>
            </a:r>
          </a:p>
          <a:p>
            <a:pPr lvl="1"/>
            <a:r>
              <a:rPr lang="en-US" dirty="0"/>
              <a:t>To gain points teams need to maintain possession of as many systems as possible while keeping competitors out</a:t>
            </a:r>
          </a:p>
        </p:txBody>
      </p:sp>
    </p:spTree>
    <p:extLst>
      <p:ext uri="{BB962C8B-B14F-4D97-AF65-F5344CB8AC3E}">
        <p14:creationId xmlns:p14="http://schemas.microsoft.com/office/powerpoint/2010/main" val="119863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5D51F4-4B2C-4E92-AD42-C0F8079B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0ADF90-29DF-49C2-92C5-E75C306E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8D94EBD0-9E98-49B5-BCBB-C0E75E659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234D58E-884C-476F-9B2D-7E6C29BCD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146033F-CB0A-44E4-A16A-95C026C9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2004D0A-5BA4-4D6F-AE5B-BCCF1CDB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9D61DD8-7030-4EF7-974E-9F87E805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9CE806A-0577-41E9-8F07-B6A7EFB4E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F58E8F2-EAC5-477C-93D6-1AC0E034F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90C5478-265D-4D73-8259-A0369435C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B688B6B-CD3A-4D50-B661-3BFFEE2D3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22BB8A2-A9CF-40A0-92DC-F2456B8B7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920BBCC-C237-4B3E-B2DA-B8172A392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8A6B29A0-A4F7-448E-88D5-26F690D81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B52A6476-E345-40C8-AE07-B93E8A7E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18D32FD-7EA1-4C43-AA4B-B9E10B684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4AA62115-722D-4045-AE1B-771314CA2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C94E681-7784-4E31-B5B5-DDBF9C614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9578B6A7-2499-4CFF-A6E5-0FDB1B8A2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6B8D001-28C9-49CB-9B96-4D67E218C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0576248-23CA-477D-A630-4EA4F06F8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9F00424-4DC1-4DD5-B429-EB428628A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D03BC62-061A-46A3-AEB3-75C125F3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7C0B4D4C-7EC6-47E0-8F9C-E0C4BCCE1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346BF759-C964-4656-9724-9F6B9E75F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1A41F6C-9A3A-4A88-8369-173CEC967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C7719558-E4BA-41E1-AE9B-8B7C2826D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85AD44B-443D-473E-BBE4-6877C1A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9D25FFB-6A08-4A00-8BE1-8C987B3D9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E642A42B-C95B-433E-9A81-2174F7287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C3D77CC-6916-4BF8-8CDF-71E4BF2E6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E8897B-113F-4BE0-A8B0-6467E5A2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8C790BB1-DB5D-4D11-ACA1-045F7B5DB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14E82C3E-2BBF-4E7A-A4F1-B092898AF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BD9DCED-205F-40C0-A8F6-09CA8AC21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3E6B6536-B16B-44C8-BF75-0B51F159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08673EBA-802C-469A-80AB-14A951A75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5BB5611-2E78-4C27-8778-E8A39B157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DCA85219-9A72-4256-A50C-799C0D0AE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46E28662-9979-4ACD-9DB1-9E4B1814F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A057C9FB-3B25-4A5E-A20E-B7773732E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596D5A52-895F-4C7B-BCEC-E4AB25C7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A3BFF1E9-0954-48E0-A32B-066414467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40592818-8A9B-429B-8166-22A0893C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F52399E8-91EF-4363-81C4-4EBE3790A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0DE18992-35FF-4D27-AAB7-88D9A7881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162D7313-86C3-45AF-AC7A-C5429A228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4033A1EE-166E-4246-AB00-AA91D7B8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9F5BA15F-D1CD-44A2-B643-290576317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673D8FDD-D165-4834-B9F4-E15C5EBD5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314E2D52-365D-407E-A832-01E0F8604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299BE646-A2B8-42AB-8DE3-9E38BF21D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6CBF7F9-54D6-418C-B679-4A03F1AF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2B8FDD23-E511-4B50-8A45-E25C8EBFB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B04AC64C-ACEE-462D-95F2-3D82FF090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9E0086A8-06D1-484E-805F-460346EB5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1952C3C6-3706-447A-A721-81155E748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F264C83C-EFE0-4E45-A20F-4A437FC28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7E1F77A7-8C12-430E-A0C7-386E9FECC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B9535DE4-FAFA-446C-A46C-F06D18D3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DC182-D3FA-4E85-B8D4-AE859681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3"/>
            <a:ext cx="2743310" cy="42550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History of ctf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2F8F03-9346-4DD3-A5B9-A04175E7A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66550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855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A06D-5BA8-4EC1-B609-48185DD9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participate in a </a:t>
            </a:r>
            <a:r>
              <a:rPr lang="en-US" dirty="0" err="1"/>
              <a:t>ctf</a:t>
            </a:r>
            <a:r>
              <a:rPr lang="en-US" dirty="0"/>
              <a:t> competition?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4963-3654-48D1-9F60-AFBF92B1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3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7312-0A12-4691-9889-9F583053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2019 CAE-NE </a:t>
            </a:r>
            <a:r>
              <a:rPr lang="en-US" dirty="0" err="1"/>
              <a:t>HAckathon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91EF-E4BC-42D0-8621-BF5F29F4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/>
              <a:t> CTF held remotely by CAE-NE</a:t>
            </a:r>
          </a:p>
          <a:p>
            <a:pPr>
              <a:lnSpc>
                <a:spcPct val="110000"/>
              </a:lnSpc>
            </a:pPr>
            <a:r>
              <a:rPr lang="en-US" sz="1900"/>
              <a:t>Hybrid CTF using both Jeopardy style and Attack-Defense style</a:t>
            </a:r>
          </a:p>
          <a:p>
            <a:pPr>
              <a:lnSpc>
                <a:spcPct val="110000"/>
              </a:lnSpc>
            </a:pPr>
            <a:r>
              <a:rPr lang="en-US" sz="1900"/>
              <a:t>Separated into two sections one working on each portion</a:t>
            </a:r>
          </a:p>
          <a:p>
            <a:pPr>
              <a:lnSpc>
                <a:spcPct val="110000"/>
              </a:lnSpc>
            </a:pPr>
            <a:r>
              <a:rPr lang="en-US" sz="1900"/>
              <a:t>Ran from around 9AM to around 4PM along with a few hours for set up the night before</a:t>
            </a:r>
          </a:p>
          <a:p>
            <a:pPr>
              <a:lnSpc>
                <a:spcPct val="110000"/>
              </a:lnSpc>
            </a:pPr>
            <a:r>
              <a:rPr lang="en-US" sz="1900"/>
              <a:t>Competed against 8 different colleges around the area</a:t>
            </a:r>
          </a:p>
        </p:txBody>
      </p:sp>
      <p:pic>
        <p:nvPicPr>
          <p:cNvPr id="2050" name="Picture 2" descr="2019 CAE Hackathon Participants">
            <a:extLst>
              <a:ext uri="{FF2B5EF4-FFF2-40B4-BE49-F238E27FC236}">
                <a16:creationId xmlns:a16="http://schemas.microsoft.com/office/drawing/2014/main" id="{7FDD164A-29A8-4C20-8A78-71EE22148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0" r="3" b="3"/>
          <a:stretch/>
        </p:blipFill>
        <p:spPr bwMode="auto"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75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2380</TotalTime>
  <Words>332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</vt:lpstr>
      <vt:lpstr>Cyber Security club 9-28-21</vt:lpstr>
      <vt:lpstr>Cyber security in the news</vt:lpstr>
      <vt:lpstr>New android malware targeting us and Canadian users</vt:lpstr>
      <vt:lpstr>Capture The flag</vt:lpstr>
      <vt:lpstr>Different formats </vt:lpstr>
      <vt:lpstr>History of ctf</vt:lpstr>
      <vt:lpstr>Why participate in a ctf competition?</vt:lpstr>
      <vt:lpstr>2019 CAE-NE HAckathon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club 9-28-21</dc:title>
  <dc:creator>Franklin May</dc:creator>
  <cp:lastModifiedBy>Franklin May</cp:lastModifiedBy>
  <cp:revision>1</cp:revision>
  <dcterms:created xsi:type="dcterms:W3CDTF">2021-09-27T03:41:42Z</dcterms:created>
  <dcterms:modified xsi:type="dcterms:W3CDTF">2021-09-28T19:22:18Z</dcterms:modified>
</cp:coreProperties>
</file>