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56" r:id="rId9"/>
    <p:sldId id="257" r:id="rId10"/>
    <p:sldId id="259" r:id="rId11"/>
    <p:sldId id="262" r:id="rId12"/>
    <p:sldId id="261" r:id="rId13"/>
    <p:sldId id="258" r:id="rId14"/>
    <p:sldId id="260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Cyber Security Club </a:t>
            </a:r>
            <a:br>
              <a:rPr lang="en-US" sz="4000" dirty="0"/>
            </a:br>
            <a:r>
              <a:rPr lang="en-US" sz="4000" dirty="0"/>
              <a:t>9-14-2021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Franklin May </a:t>
            </a:r>
            <a:r>
              <a:rPr lang="en-US" sz="2300">
                <a:solidFill>
                  <a:srgbClr val="5792BA"/>
                </a:solidFill>
              </a:rPr>
              <a:t>&amp; </a:t>
            </a:r>
          </a:p>
          <a:p>
            <a:pPr algn="l"/>
            <a:r>
              <a:rPr lang="en-US" sz="2300">
                <a:solidFill>
                  <a:srgbClr val="5792BA"/>
                </a:solidFill>
              </a:rPr>
              <a:t>Ethan Buhl</a:t>
            </a:r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DA93-F3D8-49E1-A67A-AC5076D0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en-US" sz="5400"/>
              <a:t>How to defend?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5BA6-5F7C-41F5-9FDF-416CFF08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r>
              <a:rPr lang="en-US" sz="2400" dirty="0"/>
              <a:t>Traditional defenses won’t work</a:t>
            </a:r>
          </a:p>
          <a:p>
            <a:r>
              <a:rPr lang="en-US" sz="2400" dirty="0"/>
              <a:t>Training Employees</a:t>
            </a:r>
          </a:p>
          <a:p>
            <a:r>
              <a:rPr lang="en-US" sz="2400" dirty="0"/>
              <a:t>Err on the side of caution</a:t>
            </a:r>
          </a:p>
          <a:p>
            <a:r>
              <a:rPr lang="en-US" sz="2400" dirty="0"/>
              <a:t>Being diligent </a:t>
            </a:r>
          </a:p>
        </p:txBody>
      </p:sp>
    </p:spTree>
    <p:extLst>
      <p:ext uri="{BB962C8B-B14F-4D97-AF65-F5344CB8AC3E}">
        <p14:creationId xmlns:p14="http://schemas.microsoft.com/office/powerpoint/2010/main" val="333146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456A-A6F0-4624-94CE-5A9E6EF4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Questions </a:t>
            </a:r>
            <a:br>
              <a:rPr lang="en-US" sz="5400" dirty="0"/>
            </a:br>
            <a:r>
              <a:rPr lang="en-US" sz="5400" dirty="0"/>
              <a:t>        or </a:t>
            </a:r>
            <a:br>
              <a:rPr lang="en-US" sz="5400" dirty="0"/>
            </a:br>
            <a:r>
              <a:rPr lang="en-US" sz="5400" dirty="0"/>
              <a:t>Discussion?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0466956-D8A4-42FF-92AB-AA09764E6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037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78F9-E160-4AA5-8CE3-C2A98B029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Phishing Attack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6CE02-6671-48CA-9F23-B5235FA85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767B-C599-4639-AB82-C1AE0114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In The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0BF7-EBD9-4AAF-A2BB-80060AF0C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FTC is warning the LGBTQ+ community about extortionists on dating apps</a:t>
            </a:r>
          </a:p>
          <a:p>
            <a:pPr lvl="1"/>
            <a:r>
              <a:rPr lang="en-US" dirty="0"/>
              <a:t>Scammer on apps such as Grindr and </a:t>
            </a:r>
            <a:r>
              <a:rPr lang="en-US" dirty="0" err="1"/>
              <a:t>Feeld</a:t>
            </a:r>
            <a:endParaRPr lang="en-US" dirty="0"/>
          </a:p>
          <a:p>
            <a:pPr lvl="1"/>
            <a:r>
              <a:rPr lang="en-US" dirty="0"/>
              <a:t>They will send explicit phots, and ask the target to reciprocate</a:t>
            </a:r>
          </a:p>
          <a:p>
            <a:pPr lvl="1"/>
            <a:r>
              <a:rPr lang="en-US" dirty="0"/>
              <a:t>They will then blackmail their target into paying a ransom</a:t>
            </a:r>
          </a:p>
          <a:p>
            <a:pPr lvl="1"/>
            <a:r>
              <a:rPr lang="en-US" dirty="0"/>
              <a:t>Some scammers will also out ‘closeted’ individuals found on these apps</a:t>
            </a:r>
          </a:p>
          <a:p>
            <a:pPr lvl="1"/>
            <a:r>
              <a:rPr lang="en-US" dirty="0"/>
              <a:t>FTC warns that users should not share explicit photos on these apps as there has been a massive increase in ‘sextortion’ attacks since January 2021</a:t>
            </a:r>
          </a:p>
        </p:txBody>
      </p:sp>
    </p:spTree>
    <p:extLst>
      <p:ext uri="{BB962C8B-B14F-4D97-AF65-F5344CB8AC3E}">
        <p14:creationId xmlns:p14="http://schemas.microsoft.com/office/powerpoint/2010/main" val="35664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3200-2BA3-4CCC-926C-511B0743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Cryptominers</a:t>
            </a:r>
            <a:r>
              <a:rPr lang="en-US" dirty="0"/>
              <a:t> Hiding Logic Bombs in Python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F4B33-8654-447E-9DDD-ACFCC19D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discovered a logic bomb attack in the Python Package Index (</a:t>
            </a:r>
            <a:r>
              <a:rPr lang="en-US" dirty="0" err="1"/>
              <a:t>PyPI</a:t>
            </a:r>
            <a:r>
              <a:rPr lang="en-US" dirty="0"/>
              <a:t>)</a:t>
            </a:r>
          </a:p>
          <a:p>
            <a:r>
              <a:rPr lang="en-US" dirty="0" err="1"/>
              <a:t>PyPI</a:t>
            </a:r>
            <a:r>
              <a:rPr lang="en-US" dirty="0"/>
              <a:t> is a code repositor for Python developers </a:t>
            </a:r>
          </a:p>
          <a:p>
            <a:r>
              <a:rPr lang="en-US" dirty="0"/>
              <a:t>Aim was to get honest software developers to deliver these bombs</a:t>
            </a:r>
          </a:p>
          <a:p>
            <a:r>
              <a:rPr lang="en-US" dirty="0"/>
              <a:t>It is believed that the payloads included have been downloaded around 5,000 times</a:t>
            </a:r>
          </a:p>
          <a:p>
            <a:r>
              <a:rPr lang="en-US" dirty="0"/>
              <a:t>The purpose of this is to hijack these systems for </a:t>
            </a:r>
            <a:r>
              <a:rPr lang="en-US" dirty="0" err="1"/>
              <a:t>cryptomining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8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7518-0EA2-41CF-91B1-017A705B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A80C-F01B-4DB9-8892-65AB93836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Complex event due to multiple different kinds of attacks</a:t>
            </a:r>
          </a:p>
          <a:p>
            <a:r>
              <a:rPr lang="en-US" dirty="0"/>
              <a:t>Logic bombs</a:t>
            </a:r>
          </a:p>
          <a:p>
            <a:pPr lvl="1"/>
            <a:r>
              <a:rPr lang="en-US" dirty="0"/>
              <a:t>A set of instructions incorporated in a program that will carry out when a certain condition is met</a:t>
            </a:r>
          </a:p>
          <a:p>
            <a:r>
              <a:rPr lang="en-US" dirty="0" err="1"/>
              <a:t>Cryptojacking</a:t>
            </a:r>
            <a:endParaRPr lang="en-US" dirty="0"/>
          </a:p>
          <a:p>
            <a:pPr lvl="1"/>
            <a:r>
              <a:rPr lang="en-US" dirty="0"/>
              <a:t>Malicious </a:t>
            </a:r>
            <a:r>
              <a:rPr lang="en-US" dirty="0" err="1"/>
              <a:t>cryptomining</a:t>
            </a:r>
            <a:r>
              <a:rPr lang="en-US" dirty="0"/>
              <a:t> by hacking into a computer to install software to mine cryptocurrencies</a:t>
            </a:r>
          </a:p>
          <a:p>
            <a:r>
              <a:rPr lang="en-US" dirty="0"/>
              <a:t>Software Supply Chain Attacks</a:t>
            </a:r>
          </a:p>
          <a:p>
            <a:pPr lvl="1"/>
            <a:r>
              <a:rPr lang="en-US" dirty="0"/>
              <a:t>When a threat actor infiltrates a software vendor and employs malicious code before the vendor sends it to their customer</a:t>
            </a:r>
          </a:p>
        </p:txBody>
      </p:sp>
    </p:spTree>
    <p:extLst>
      <p:ext uri="{BB962C8B-B14F-4D97-AF65-F5344CB8AC3E}">
        <p14:creationId xmlns:p14="http://schemas.microsoft.com/office/powerpoint/2010/main" val="130806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0D02-CFD5-495B-903C-1A07A4563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Phishing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9A2E1-C5EE-4F35-9508-DE656F656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Ethan Buhl</a:t>
            </a:r>
          </a:p>
        </p:txBody>
      </p:sp>
      <p:pic>
        <p:nvPicPr>
          <p:cNvPr id="1026" name="Picture 2" descr="Jewish Fisherman High Resolution Stock Photography and Images - Alamy">
            <a:extLst>
              <a:ext uri="{FF2B5EF4-FFF2-40B4-BE49-F238E27FC236}">
                <a16:creationId xmlns:a16="http://schemas.microsoft.com/office/drawing/2014/main" id="{FBBA3A7A-B1E7-440E-9C11-65198042E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6" r="542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F7F4-EC20-4C71-A8DA-A9578217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 dirty="0"/>
              <a:t>What is phishing?</a:t>
            </a:r>
          </a:p>
        </p:txBody>
      </p:sp>
      <p:pic>
        <p:nvPicPr>
          <p:cNvPr id="2050" name="Picture 2" descr="Fishing - Zelda Dungeon Wiki">
            <a:extLst>
              <a:ext uri="{FF2B5EF4-FFF2-40B4-BE49-F238E27FC236}">
                <a16:creationId xmlns:a16="http://schemas.microsoft.com/office/drawing/2014/main" id="{C8596EE7-E26F-4D34-813D-88B89A1A2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r="4448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BC230-9BCD-453B-80D7-4DFA7D8F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Roboto" panose="020B0604020202020204" pitchFamily="2" charset="0"/>
              </a:rPr>
              <a:t>“T</a:t>
            </a:r>
            <a:r>
              <a:rPr lang="en-US" sz="1800" b="0" i="0" dirty="0">
                <a:effectLst/>
                <a:latin typeface="Roboto" panose="020B0604020202020204" pitchFamily="2" charset="0"/>
              </a:rPr>
              <a:t>he fraudulent practice of sending emails purporting to be from reputable companies in order to induce individuals to reveal personal information, such as passwords and credit card numbers.”</a:t>
            </a:r>
          </a:p>
          <a:p>
            <a:pPr marL="0" indent="0">
              <a:buNone/>
            </a:pPr>
            <a:endParaRPr lang="en-US" sz="1800" dirty="0">
              <a:latin typeface="Roboto" panose="020B0604020202020204" pitchFamily="2" charset="0"/>
            </a:endParaRPr>
          </a:p>
          <a:p>
            <a:r>
              <a:rPr lang="en-US" sz="1800" dirty="0">
                <a:latin typeface="Roboto" panose="020B0604020202020204" pitchFamily="2" charset="0"/>
              </a:rPr>
              <a:t>Type of Social Engineering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89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men Fear Me Fish Fear Me&amp;quot; Sticker by blakedreier | Redbubble">
            <a:extLst>
              <a:ext uri="{FF2B5EF4-FFF2-40B4-BE49-F238E27FC236}">
                <a16:creationId xmlns:a16="http://schemas.microsoft.com/office/drawing/2014/main" id="{B42C4141-DFFE-4055-B42B-30411522A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1" b="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05CA4-3109-4BAC-8085-9F49F5D1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5BDB-56DB-479D-935E-659C0EFE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1995</a:t>
            </a:r>
          </a:p>
          <a:p>
            <a:r>
              <a:rPr lang="en-US" sz="1800" dirty="0"/>
              <a:t>Didn’t get popularized till 2000</a:t>
            </a:r>
          </a:p>
          <a:p>
            <a:r>
              <a:rPr lang="en-US" sz="1800" dirty="0"/>
              <a:t>ILOVEYOU</a:t>
            </a:r>
          </a:p>
          <a:p>
            <a:r>
              <a:rPr lang="en-US" sz="1800" dirty="0"/>
              <a:t>Destroyed files</a:t>
            </a:r>
          </a:p>
          <a:p>
            <a:r>
              <a:rPr lang="en-US" sz="1800" dirty="0"/>
              <a:t>$5.5 – $8.5 Billion in damages</a:t>
            </a:r>
          </a:p>
        </p:txBody>
      </p:sp>
    </p:spTree>
    <p:extLst>
      <p:ext uri="{BB962C8B-B14F-4D97-AF65-F5344CB8AC3E}">
        <p14:creationId xmlns:p14="http://schemas.microsoft.com/office/powerpoint/2010/main" val="271813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C6A8-42F7-475C-90D2-81CB5F4F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en-US" sz="5400" dirty="0"/>
              <a:t>(Not so) Fun Facts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560D743-4475-4DB7-9BAD-6C5DDDF4AD0F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248656" y="1472184"/>
            <a:ext cx="6153912" cy="4581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/>
              <a:t>32% of data breaches</a:t>
            </a:r>
          </a:p>
          <a:p>
            <a:r>
              <a:rPr lang="en-US" sz="2400" dirty="0"/>
              <a:t>88% of companies experienced spear phishing</a:t>
            </a:r>
          </a:p>
          <a:p>
            <a:r>
              <a:rPr lang="en-US" sz="2400" dirty="0"/>
              <a:t>New phishing site very 20 seconds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A897920-06B1-41E6-A615-EB33CE6AE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CFE0457-5E9A-4A08-A31E-598357E1FC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5160" y="42672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0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F752-B49B-4940-AF35-614FCFD0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anchor="t">
            <a:normAutofit/>
          </a:bodyPr>
          <a:lstStyle/>
          <a:p>
            <a:r>
              <a:rPr lang="en-US" sz="5400"/>
              <a:t>Types of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082A5-3CD3-4384-9F06-46061BD5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r>
              <a:rPr lang="en-US" sz="2400"/>
              <a:t>Spear Phishing</a:t>
            </a:r>
          </a:p>
          <a:p>
            <a:pPr lvl="1"/>
            <a:r>
              <a:rPr lang="en-US" dirty="0"/>
              <a:t>Specifically tailored</a:t>
            </a:r>
          </a:p>
          <a:p>
            <a:r>
              <a:rPr lang="en-US" sz="2400"/>
              <a:t>Phone Phishing</a:t>
            </a:r>
          </a:p>
          <a:p>
            <a:pPr lvl="1"/>
            <a:r>
              <a:rPr lang="en-US" dirty="0"/>
              <a:t>Scam Calls</a:t>
            </a:r>
          </a:p>
          <a:p>
            <a:r>
              <a:rPr lang="en-US" sz="2400"/>
              <a:t>Phishing Website</a:t>
            </a:r>
          </a:p>
          <a:p>
            <a:pPr lvl="1"/>
            <a:r>
              <a:rPr lang="en-US" dirty="0"/>
              <a:t>Slightly varied URL</a:t>
            </a:r>
          </a:p>
          <a:p>
            <a:pPr lvl="1"/>
            <a:r>
              <a:rPr lang="en-US" dirty="0"/>
              <a:t>Ex. </a:t>
            </a:r>
            <a:r>
              <a:rPr lang="en-US" b="0" i="0">
                <a:effectLst/>
                <a:latin typeface="Helvetica Neue"/>
              </a:rPr>
              <a:t>www.paypa1.com instead of www.paypal.com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40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{D1446F80-7D7B-4CCA-8DB1-24A5B2052769}tf11665031_win32</Template>
  <TotalTime>174</TotalTime>
  <Words>374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Nova</vt:lpstr>
      <vt:lpstr>Arial Nova Light</vt:lpstr>
      <vt:lpstr>Helvetica Neue</vt:lpstr>
      <vt:lpstr>Roboto</vt:lpstr>
      <vt:lpstr>Wingdings 2</vt:lpstr>
      <vt:lpstr>SlateVTI</vt:lpstr>
      <vt:lpstr>Cyber Security Club  9-14-2021</vt:lpstr>
      <vt:lpstr>Cyber Security In The News</vt:lpstr>
      <vt:lpstr>Cryptominers Hiding Logic Bombs in Python Packages</vt:lpstr>
      <vt:lpstr>Python Packages cont.</vt:lpstr>
      <vt:lpstr>Phishing</vt:lpstr>
      <vt:lpstr>What is phishing?</vt:lpstr>
      <vt:lpstr>History</vt:lpstr>
      <vt:lpstr>(Not so) Fun Facts</vt:lpstr>
      <vt:lpstr>Types of Phishing</vt:lpstr>
      <vt:lpstr>How to defend?</vt:lpstr>
      <vt:lpstr>Questions          or  Discussion?</vt:lpstr>
      <vt:lpstr>Simple Phishing Attack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Club  9-14-2021</dc:title>
  <dc:creator>Franklin May</dc:creator>
  <cp:lastModifiedBy>Franklin May</cp:lastModifiedBy>
  <cp:revision>4</cp:revision>
  <dcterms:created xsi:type="dcterms:W3CDTF">2021-09-14T18:04:11Z</dcterms:created>
  <dcterms:modified xsi:type="dcterms:W3CDTF">2021-09-14T20:58:24Z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