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14" r:id="rId3"/>
    <p:sldId id="315" r:id="rId4"/>
    <p:sldId id="310" r:id="rId5"/>
    <p:sldId id="260" r:id="rId6"/>
    <p:sldId id="295" r:id="rId7"/>
    <p:sldId id="316" r:id="rId8"/>
    <p:sldId id="267" r:id="rId9"/>
    <p:sldId id="298" r:id="rId10"/>
    <p:sldId id="297" r:id="rId11"/>
    <p:sldId id="303" r:id="rId12"/>
    <p:sldId id="311" r:id="rId13"/>
    <p:sldId id="261" r:id="rId14"/>
    <p:sldId id="317" r:id="rId15"/>
    <p:sldId id="318" r:id="rId16"/>
    <p:sldId id="319" r:id="rId17"/>
    <p:sldId id="270" r:id="rId18"/>
    <p:sldId id="268" r:id="rId19"/>
    <p:sldId id="304" r:id="rId20"/>
    <p:sldId id="320" r:id="rId21"/>
    <p:sldId id="321" r:id="rId22"/>
    <p:sldId id="322" r:id="rId23"/>
    <p:sldId id="323" r:id="rId24"/>
    <p:sldId id="309" r:id="rId25"/>
  </p:sldIdLst>
  <p:sldSz cx="9144000" cy="6858000" type="letter"/>
  <p:notesSz cx="7010400" cy="9296400"/>
  <p:defaultTextStyle>
    <a:defPPr>
      <a:defRPr lang="en-US"/>
    </a:defPPr>
    <a:lvl1pPr algn="l" rtl="0" fontAlgn="base">
      <a:spcBef>
        <a:spcPct val="0"/>
      </a:spcBef>
      <a:spcAft>
        <a:spcPct val="0"/>
      </a:spcAft>
      <a:defRPr sz="900" kern="1200">
        <a:solidFill>
          <a:schemeClr val="tx1"/>
        </a:solidFill>
        <a:latin typeface="Calibri" pitchFamily="34" charset="0"/>
        <a:ea typeface="+mn-ea"/>
        <a:cs typeface="+mn-cs"/>
      </a:defRPr>
    </a:lvl1pPr>
    <a:lvl2pPr marL="457200" algn="l" rtl="0" fontAlgn="base">
      <a:spcBef>
        <a:spcPct val="0"/>
      </a:spcBef>
      <a:spcAft>
        <a:spcPct val="0"/>
      </a:spcAft>
      <a:defRPr sz="900" kern="1200">
        <a:solidFill>
          <a:schemeClr val="tx1"/>
        </a:solidFill>
        <a:latin typeface="Calibri" pitchFamily="34" charset="0"/>
        <a:ea typeface="+mn-ea"/>
        <a:cs typeface="+mn-cs"/>
      </a:defRPr>
    </a:lvl2pPr>
    <a:lvl3pPr marL="914400" algn="l" rtl="0" fontAlgn="base">
      <a:spcBef>
        <a:spcPct val="0"/>
      </a:spcBef>
      <a:spcAft>
        <a:spcPct val="0"/>
      </a:spcAft>
      <a:defRPr sz="900" kern="1200">
        <a:solidFill>
          <a:schemeClr val="tx1"/>
        </a:solidFill>
        <a:latin typeface="Calibri" pitchFamily="34" charset="0"/>
        <a:ea typeface="+mn-ea"/>
        <a:cs typeface="+mn-cs"/>
      </a:defRPr>
    </a:lvl3pPr>
    <a:lvl4pPr marL="1371600" algn="l" rtl="0" fontAlgn="base">
      <a:spcBef>
        <a:spcPct val="0"/>
      </a:spcBef>
      <a:spcAft>
        <a:spcPct val="0"/>
      </a:spcAft>
      <a:defRPr sz="900" kern="1200">
        <a:solidFill>
          <a:schemeClr val="tx1"/>
        </a:solidFill>
        <a:latin typeface="Calibri" pitchFamily="34" charset="0"/>
        <a:ea typeface="+mn-ea"/>
        <a:cs typeface="+mn-cs"/>
      </a:defRPr>
    </a:lvl4pPr>
    <a:lvl5pPr marL="1828800" algn="l" rtl="0" fontAlgn="base">
      <a:spcBef>
        <a:spcPct val="0"/>
      </a:spcBef>
      <a:spcAft>
        <a:spcPct val="0"/>
      </a:spcAft>
      <a:defRPr sz="900" kern="1200">
        <a:solidFill>
          <a:schemeClr val="tx1"/>
        </a:solidFill>
        <a:latin typeface="Calibri" pitchFamily="34" charset="0"/>
        <a:ea typeface="+mn-ea"/>
        <a:cs typeface="+mn-cs"/>
      </a:defRPr>
    </a:lvl5pPr>
    <a:lvl6pPr marL="2286000" algn="l" defTabSz="914400" rtl="0" eaLnBrk="1" latinLnBrk="0" hangingPunct="1">
      <a:defRPr sz="900" kern="1200">
        <a:solidFill>
          <a:schemeClr val="tx1"/>
        </a:solidFill>
        <a:latin typeface="Calibri" pitchFamily="34" charset="0"/>
        <a:ea typeface="+mn-ea"/>
        <a:cs typeface="+mn-cs"/>
      </a:defRPr>
    </a:lvl6pPr>
    <a:lvl7pPr marL="2743200" algn="l" defTabSz="914400" rtl="0" eaLnBrk="1" latinLnBrk="0" hangingPunct="1">
      <a:defRPr sz="900" kern="1200">
        <a:solidFill>
          <a:schemeClr val="tx1"/>
        </a:solidFill>
        <a:latin typeface="Calibri" pitchFamily="34" charset="0"/>
        <a:ea typeface="+mn-ea"/>
        <a:cs typeface="+mn-cs"/>
      </a:defRPr>
    </a:lvl7pPr>
    <a:lvl8pPr marL="3200400" algn="l" defTabSz="914400" rtl="0" eaLnBrk="1" latinLnBrk="0" hangingPunct="1">
      <a:defRPr sz="900" kern="1200">
        <a:solidFill>
          <a:schemeClr val="tx1"/>
        </a:solidFill>
        <a:latin typeface="Calibri" pitchFamily="34" charset="0"/>
        <a:ea typeface="+mn-ea"/>
        <a:cs typeface="+mn-cs"/>
      </a:defRPr>
    </a:lvl8pPr>
    <a:lvl9pPr marL="3657600" algn="l" defTabSz="914400" rtl="0" eaLnBrk="1" latinLnBrk="0" hangingPunct="1">
      <a:defRPr sz="9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EDF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2796" autoAdjust="0"/>
  </p:normalViewPr>
  <p:slideViewPr>
    <p:cSldViewPr>
      <p:cViewPr varScale="1">
        <p:scale>
          <a:sx n="113" d="100"/>
          <a:sy n="113" d="100"/>
        </p:scale>
        <p:origin x="1542" y="102"/>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eaLnBrk="0" hangingPunct="0">
              <a:lnSpc>
                <a:spcPct val="80000"/>
              </a:lnSpc>
              <a:spcBef>
                <a:spcPct val="20000"/>
              </a:spcBef>
              <a:defRPr sz="1200"/>
            </a:lvl1pPr>
          </a:lstStyle>
          <a:p>
            <a:pPr>
              <a:defRPr/>
            </a:pPr>
            <a:endParaRPr lang="en-US"/>
          </a:p>
        </p:txBody>
      </p:sp>
      <p:sp>
        <p:nvSpPr>
          <p:cNvPr id="399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lvl1pPr algn="r" eaLnBrk="0" hangingPunct="0">
              <a:lnSpc>
                <a:spcPct val="80000"/>
              </a:lnSpc>
              <a:spcBef>
                <a:spcPct val="20000"/>
              </a:spcBef>
              <a:defRPr sz="1200"/>
            </a:lvl1pPr>
          </a:lstStyle>
          <a:p>
            <a:pPr>
              <a:defRPr/>
            </a:pPr>
            <a:fld id="{44BA342E-19FE-4482-8DA2-80EB25FF32F8}" type="datetimeFigureOut">
              <a:rPr lang="en-US"/>
              <a:pPr>
                <a:defRPr/>
              </a:pPr>
              <a:t>1/22/2016</a:t>
            </a:fld>
            <a:endParaRPr lang="en-US"/>
          </a:p>
        </p:txBody>
      </p:sp>
      <p:sp>
        <p:nvSpPr>
          <p:cNvPr id="399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eaLnBrk="0" hangingPunct="0">
              <a:lnSpc>
                <a:spcPct val="80000"/>
              </a:lnSpc>
              <a:spcBef>
                <a:spcPct val="20000"/>
              </a:spcBef>
              <a:defRPr sz="1200"/>
            </a:lvl1pPr>
          </a:lstStyle>
          <a:p>
            <a:pPr>
              <a:defRPr/>
            </a:pPr>
            <a:endParaRPr lang="en-US"/>
          </a:p>
        </p:txBody>
      </p:sp>
      <p:sp>
        <p:nvSpPr>
          <p:cNvPr id="399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428" tIns="45714" rIns="91428" bIns="45714" numCol="1" anchor="b" anchorCtr="0" compatLnSpc="1">
            <a:prstTxWarp prst="textNoShape">
              <a:avLst/>
            </a:prstTxWarp>
          </a:bodyPr>
          <a:lstStyle>
            <a:lvl1pPr algn="r" eaLnBrk="0" hangingPunct="0">
              <a:lnSpc>
                <a:spcPct val="80000"/>
              </a:lnSpc>
              <a:spcBef>
                <a:spcPct val="20000"/>
              </a:spcBef>
              <a:defRPr sz="1200"/>
            </a:lvl1pPr>
          </a:lstStyle>
          <a:p>
            <a:pPr>
              <a:defRPr/>
            </a:pPr>
            <a:fld id="{4826F551-49F0-419D-9198-931C99820243}" type="slidenum">
              <a:rPr lang="en-US"/>
              <a:pPr>
                <a:defRPr/>
              </a:pPr>
              <a:t>‹#›</a:t>
            </a:fld>
            <a:endParaRPr lang="en-US"/>
          </a:p>
        </p:txBody>
      </p:sp>
    </p:spTree>
    <p:extLst>
      <p:ext uri="{BB962C8B-B14F-4D97-AF65-F5344CB8AC3E}">
        <p14:creationId xmlns:p14="http://schemas.microsoft.com/office/powerpoint/2010/main" val="381766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0379" tIns="45190" rIns="90379" bIns="45190" numCol="1" anchor="t" anchorCtr="0" compatLnSpc="1">
            <a:prstTxWarp prst="textNoShape">
              <a:avLst/>
            </a:prstTxWarp>
          </a:bodyPr>
          <a:lstStyle>
            <a:lvl1pPr defTabSz="903288" eaLnBrk="0" hangingPunct="0">
              <a:lnSpc>
                <a:spcPct val="80000"/>
              </a:lnSpc>
              <a:spcBef>
                <a:spcPct val="20000"/>
              </a:spcBef>
              <a:defRPr sz="1200"/>
            </a:lvl1pPr>
          </a:lstStyle>
          <a:p>
            <a:pPr>
              <a:defRPr/>
            </a:pPr>
            <a:endParaRPr lang="en-US"/>
          </a:p>
        </p:txBody>
      </p:sp>
      <p:sp>
        <p:nvSpPr>
          <p:cNvPr id="44035"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0379" tIns="45190" rIns="90379" bIns="45190" numCol="1" anchor="t" anchorCtr="0" compatLnSpc="1">
            <a:prstTxWarp prst="textNoShape">
              <a:avLst/>
            </a:prstTxWarp>
          </a:bodyPr>
          <a:lstStyle>
            <a:lvl1pPr algn="r" defTabSz="903288" eaLnBrk="0" hangingPunct="0">
              <a:lnSpc>
                <a:spcPct val="80000"/>
              </a:lnSpc>
              <a:spcBef>
                <a:spcPct val="20000"/>
              </a:spcBef>
              <a:defRPr sz="1200"/>
            </a:lvl1pPr>
          </a:lstStyle>
          <a:p>
            <a:pPr>
              <a:defRPr/>
            </a:pPr>
            <a:fld id="{267BC054-FFDA-4A61-8165-A3834AE8F2B0}" type="datetimeFigureOut">
              <a:rPr lang="en-US"/>
              <a:pPr>
                <a:defRPr/>
              </a:pPr>
              <a:t>1/22/2016</a:t>
            </a:fld>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700088" y="4416425"/>
            <a:ext cx="5610225" cy="4183063"/>
          </a:xfrm>
          <a:prstGeom prst="rect">
            <a:avLst/>
          </a:prstGeom>
          <a:noFill/>
          <a:ln w="9525">
            <a:noFill/>
            <a:miter lim="800000"/>
            <a:headEnd/>
            <a:tailEnd/>
          </a:ln>
        </p:spPr>
        <p:txBody>
          <a:bodyPr vert="horz" wrap="square" lIns="90379" tIns="45190" rIns="90379" bIns="451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0379" tIns="45190" rIns="90379" bIns="45190" numCol="1" anchor="b" anchorCtr="0" compatLnSpc="1">
            <a:prstTxWarp prst="textNoShape">
              <a:avLst/>
            </a:prstTxWarp>
          </a:bodyPr>
          <a:lstStyle>
            <a:lvl1pPr defTabSz="903288" eaLnBrk="0" hangingPunct="0">
              <a:lnSpc>
                <a:spcPct val="80000"/>
              </a:lnSpc>
              <a:spcBef>
                <a:spcPct val="20000"/>
              </a:spcBef>
              <a:defRPr sz="1200"/>
            </a:lvl1pPr>
          </a:lstStyle>
          <a:p>
            <a:pPr>
              <a:defRPr/>
            </a:pPr>
            <a:endParaRPr lang="en-US"/>
          </a:p>
        </p:txBody>
      </p:sp>
      <p:sp>
        <p:nvSpPr>
          <p:cNvPr id="4403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0379" tIns="45190" rIns="90379" bIns="45190" numCol="1" anchor="b" anchorCtr="0" compatLnSpc="1">
            <a:prstTxWarp prst="textNoShape">
              <a:avLst/>
            </a:prstTxWarp>
          </a:bodyPr>
          <a:lstStyle>
            <a:lvl1pPr algn="r" defTabSz="903288" eaLnBrk="0" hangingPunct="0">
              <a:lnSpc>
                <a:spcPct val="80000"/>
              </a:lnSpc>
              <a:spcBef>
                <a:spcPct val="20000"/>
              </a:spcBef>
              <a:defRPr sz="1200"/>
            </a:lvl1pPr>
          </a:lstStyle>
          <a:p>
            <a:pPr>
              <a:defRPr/>
            </a:pPr>
            <a:fld id="{831E8A40-BAB8-413E-AD3F-90401059BCDB}" type="slidenum">
              <a:rPr lang="en-US"/>
              <a:pPr>
                <a:defRPr/>
              </a:pPr>
              <a:t>‹#›</a:t>
            </a:fld>
            <a:endParaRPr lang="en-US"/>
          </a:p>
        </p:txBody>
      </p:sp>
    </p:spTree>
    <p:extLst>
      <p:ext uri="{BB962C8B-B14F-4D97-AF65-F5344CB8AC3E}">
        <p14:creationId xmlns:p14="http://schemas.microsoft.com/office/powerpoint/2010/main" val="40280748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Slide Number Placeholder 3"/>
          <p:cNvSpPr>
            <a:spLocks noGrp="1"/>
          </p:cNvSpPr>
          <p:nvPr>
            <p:ph type="sldNum" sz="quarter" idx="5"/>
          </p:nvPr>
        </p:nvSpPr>
        <p:spPr>
          <a:noFill/>
        </p:spPr>
        <p:txBody>
          <a:bodyPr/>
          <a:lstStyle/>
          <a:p>
            <a:fld id="{2BD5679C-7AF5-487D-AECC-2D5667B2F9B1}" type="slidenum">
              <a:rPr lang="en-US" smtClean="0"/>
              <a:pPr/>
              <a:t>4</a:t>
            </a:fld>
            <a:endParaRPr lang="en-US" smtClean="0"/>
          </a:p>
        </p:txBody>
      </p:sp>
    </p:spTree>
    <p:extLst>
      <p:ext uri="{BB962C8B-B14F-4D97-AF65-F5344CB8AC3E}">
        <p14:creationId xmlns:p14="http://schemas.microsoft.com/office/powerpoint/2010/main" val="81254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endParaRPr lang="en-US" smtClean="0"/>
          </a:p>
        </p:txBody>
      </p:sp>
      <p:sp>
        <p:nvSpPr>
          <p:cNvPr id="45059" name="Slide Number Placeholder 3"/>
          <p:cNvSpPr>
            <a:spLocks noGrp="1"/>
          </p:cNvSpPr>
          <p:nvPr>
            <p:ph type="sldNum" sz="quarter" idx="5"/>
          </p:nvPr>
        </p:nvSpPr>
        <p:spPr>
          <a:noFill/>
        </p:spPr>
        <p:txBody>
          <a:bodyPr/>
          <a:lstStyle/>
          <a:p>
            <a:fld id="{70945454-9AE4-4A6B-8EB1-EF03265DDC0D}" type="slidenum">
              <a:rPr lang="en-US" smtClean="0"/>
              <a:pPr/>
              <a:t>17</a:t>
            </a:fld>
            <a:endParaRPr lang="en-US" smtClean="0"/>
          </a:p>
        </p:txBody>
      </p:sp>
    </p:spTree>
    <p:extLst>
      <p:ext uri="{BB962C8B-B14F-4D97-AF65-F5344CB8AC3E}">
        <p14:creationId xmlns:p14="http://schemas.microsoft.com/office/powerpoint/2010/main" val="354268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endParaRPr lang="en-US" smtClean="0"/>
          </a:p>
        </p:txBody>
      </p:sp>
      <p:sp>
        <p:nvSpPr>
          <p:cNvPr id="47107" name="Slide Number Placeholder 3"/>
          <p:cNvSpPr>
            <a:spLocks noGrp="1"/>
          </p:cNvSpPr>
          <p:nvPr>
            <p:ph type="sldNum" sz="quarter" idx="5"/>
          </p:nvPr>
        </p:nvSpPr>
        <p:spPr>
          <a:noFill/>
        </p:spPr>
        <p:txBody>
          <a:bodyPr/>
          <a:lstStyle/>
          <a:p>
            <a:fld id="{BBA561E4-ADEF-4386-993E-576301C54383}" type="slidenum">
              <a:rPr lang="en-US" smtClean="0"/>
              <a:pPr/>
              <a:t>18</a:t>
            </a:fld>
            <a:endParaRPr lang="en-US" smtClean="0"/>
          </a:p>
        </p:txBody>
      </p:sp>
    </p:spTree>
    <p:extLst>
      <p:ext uri="{BB962C8B-B14F-4D97-AF65-F5344CB8AC3E}">
        <p14:creationId xmlns:p14="http://schemas.microsoft.com/office/powerpoint/2010/main" val="287294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smtClean="0"/>
          </a:p>
        </p:txBody>
      </p:sp>
      <p:sp>
        <p:nvSpPr>
          <p:cNvPr id="24579" name="Slide Number Placeholder 3"/>
          <p:cNvSpPr>
            <a:spLocks noGrp="1"/>
          </p:cNvSpPr>
          <p:nvPr>
            <p:ph type="sldNum" sz="quarter" idx="5"/>
          </p:nvPr>
        </p:nvSpPr>
        <p:spPr>
          <a:noFill/>
        </p:spPr>
        <p:txBody>
          <a:bodyPr/>
          <a:lstStyle/>
          <a:p>
            <a:fld id="{61A7E524-5AFC-445F-AC45-1EAF68878E01}" type="slidenum">
              <a:rPr lang="en-US" smtClean="0"/>
              <a:pPr/>
              <a:t>5</a:t>
            </a:fld>
            <a:endParaRPr lang="en-US" smtClean="0"/>
          </a:p>
        </p:txBody>
      </p:sp>
    </p:spTree>
    <p:extLst>
      <p:ext uri="{BB962C8B-B14F-4D97-AF65-F5344CB8AC3E}">
        <p14:creationId xmlns:p14="http://schemas.microsoft.com/office/powerpoint/2010/main" val="348305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endParaRPr lang="en-US" smtClean="0"/>
          </a:p>
        </p:txBody>
      </p:sp>
      <p:sp>
        <p:nvSpPr>
          <p:cNvPr id="29699" name="Slide Number Placeholder 3"/>
          <p:cNvSpPr>
            <a:spLocks noGrp="1"/>
          </p:cNvSpPr>
          <p:nvPr>
            <p:ph type="sldNum" sz="quarter" idx="5"/>
          </p:nvPr>
        </p:nvSpPr>
        <p:spPr>
          <a:noFill/>
        </p:spPr>
        <p:txBody>
          <a:bodyPr/>
          <a:lstStyle/>
          <a:p>
            <a:fld id="{09260660-36ED-4852-93F8-0E96AE4D8976}" type="slidenum">
              <a:rPr lang="en-US" smtClean="0"/>
              <a:pPr/>
              <a:t>9</a:t>
            </a:fld>
            <a:endParaRPr lang="en-US" smtClean="0"/>
          </a:p>
        </p:txBody>
      </p:sp>
    </p:spTree>
    <p:extLst>
      <p:ext uri="{BB962C8B-B14F-4D97-AF65-F5344CB8AC3E}">
        <p14:creationId xmlns:p14="http://schemas.microsoft.com/office/powerpoint/2010/main" val="320488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p:spPr>
        <p:txBody>
          <a:bodyPr/>
          <a:lstStyle/>
          <a:p>
            <a:endParaRPr lang="en-US" smtClean="0"/>
          </a:p>
        </p:txBody>
      </p:sp>
      <p:sp>
        <p:nvSpPr>
          <p:cNvPr id="31747" name="Slide Number Placeholder 3"/>
          <p:cNvSpPr>
            <a:spLocks noGrp="1"/>
          </p:cNvSpPr>
          <p:nvPr>
            <p:ph type="sldNum" sz="quarter" idx="5"/>
          </p:nvPr>
        </p:nvSpPr>
        <p:spPr>
          <a:noFill/>
        </p:spPr>
        <p:txBody>
          <a:bodyPr/>
          <a:lstStyle/>
          <a:p>
            <a:fld id="{AD55EE69-1FE2-4BC7-A1A3-F7C5F1738108}" type="slidenum">
              <a:rPr lang="en-US" smtClean="0"/>
              <a:pPr/>
              <a:t>10</a:t>
            </a:fld>
            <a:endParaRPr lang="en-US" smtClean="0"/>
          </a:p>
        </p:txBody>
      </p:sp>
    </p:spTree>
    <p:extLst>
      <p:ext uri="{BB962C8B-B14F-4D97-AF65-F5344CB8AC3E}">
        <p14:creationId xmlns:p14="http://schemas.microsoft.com/office/powerpoint/2010/main" val="4221069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p:spPr>
        <p:txBody>
          <a:bodyPr/>
          <a:lstStyle/>
          <a:p>
            <a:endParaRPr lang="en-US" smtClean="0"/>
          </a:p>
        </p:txBody>
      </p:sp>
      <p:sp>
        <p:nvSpPr>
          <p:cNvPr id="33795" name="Slide Number Placeholder 3"/>
          <p:cNvSpPr>
            <a:spLocks noGrp="1"/>
          </p:cNvSpPr>
          <p:nvPr>
            <p:ph type="sldNum" sz="quarter" idx="5"/>
          </p:nvPr>
        </p:nvSpPr>
        <p:spPr>
          <a:noFill/>
        </p:spPr>
        <p:txBody>
          <a:bodyPr/>
          <a:lstStyle/>
          <a:p>
            <a:fld id="{21351276-E11B-46BA-AD9C-687AF6267057}" type="slidenum">
              <a:rPr lang="en-US" smtClean="0"/>
              <a:pPr/>
              <a:t>11</a:t>
            </a:fld>
            <a:endParaRPr lang="en-US" smtClean="0"/>
          </a:p>
        </p:txBody>
      </p:sp>
    </p:spTree>
    <p:extLst>
      <p:ext uri="{BB962C8B-B14F-4D97-AF65-F5344CB8AC3E}">
        <p14:creationId xmlns:p14="http://schemas.microsoft.com/office/powerpoint/2010/main" val="77676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68395542-FF61-4BEB-A715-B341C2A4523F}" type="slidenum">
              <a:rPr lang="en-US" smtClean="0"/>
              <a:pPr/>
              <a:t>13</a:t>
            </a:fld>
            <a:endParaRPr lang="en-US" smtClean="0"/>
          </a:p>
        </p:txBody>
      </p:sp>
    </p:spTree>
    <p:extLst>
      <p:ext uri="{BB962C8B-B14F-4D97-AF65-F5344CB8AC3E}">
        <p14:creationId xmlns:p14="http://schemas.microsoft.com/office/powerpoint/2010/main" val="142297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p:spPr>
        <p:txBody>
          <a:bodyPr/>
          <a:lstStyle/>
          <a:p>
            <a:endParaRPr lang="en-US" smtClean="0"/>
          </a:p>
        </p:txBody>
      </p:sp>
      <p:sp>
        <p:nvSpPr>
          <p:cNvPr id="38915"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0379" tIns="45190" rIns="90379" bIns="45190" anchor="b"/>
          <a:lstStyle/>
          <a:p>
            <a:pPr algn="r" defTabSz="903288" eaLnBrk="0" hangingPunct="0">
              <a:lnSpc>
                <a:spcPct val="80000"/>
              </a:lnSpc>
              <a:spcBef>
                <a:spcPct val="20000"/>
              </a:spcBef>
            </a:pPr>
            <a:fld id="{421CE732-6D63-4315-B22D-754BA0D5D5B3}" type="slidenum">
              <a:rPr lang="en-US" sz="1200"/>
              <a:pPr algn="r" defTabSz="903288" eaLnBrk="0" hangingPunct="0">
                <a:lnSpc>
                  <a:spcPct val="80000"/>
                </a:lnSpc>
                <a:spcBef>
                  <a:spcPct val="20000"/>
                </a:spcBef>
              </a:pPr>
              <a:t>14</a:t>
            </a:fld>
            <a:endParaRPr lang="en-US" sz="1200"/>
          </a:p>
        </p:txBody>
      </p:sp>
    </p:spTree>
    <p:extLst>
      <p:ext uri="{BB962C8B-B14F-4D97-AF65-F5344CB8AC3E}">
        <p14:creationId xmlns:p14="http://schemas.microsoft.com/office/powerpoint/2010/main" val="4016294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0379" tIns="45190" rIns="90379" bIns="45190" anchor="b"/>
          <a:lstStyle/>
          <a:p>
            <a:pPr algn="r" defTabSz="903288" eaLnBrk="0" hangingPunct="0">
              <a:lnSpc>
                <a:spcPct val="80000"/>
              </a:lnSpc>
              <a:spcBef>
                <a:spcPct val="20000"/>
              </a:spcBef>
            </a:pPr>
            <a:fld id="{666D2CA3-0260-48EE-A51A-D3A93E190F38}" type="slidenum">
              <a:rPr lang="en-US" sz="1200"/>
              <a:pPr algn="r" defTabSz="903288" eaLnBrk="0" hangingPunct="0">
                <a:lnSpc>
                  <a:spcPct val="80000"/>
                </a:lnSpc>
                <a:spcBef>
                  <a:spcPct val="20000"/>
                </a:spcBef>
              </a:pPr>
              <a:t>15</a:t>
            </a:fld>
            <a:endParaRPr lang="en-US" sz="1200"/>
          </a:p>
        </p:txBody>
      </p:sp>
    </p:spTree>
    <p:extLst>
      <p:ext uri="{BB962C8B-B14F-4D97-AF65-F5344CB8AC3E}">
        <p14:creationId xmlns:p14="http://schemas.microsoft.com/office/powerpoint/2010/main" val="182713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smtClean="0"/>
          </a:p>
        </p:txBody>
      </p:sp>
      <p:sp>
        <p:nvSpPr>
          <p:cNvPr id="43011"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0379" tIns="45190" rIns="90379" bIns="45190" anchor="b"/>
          <a:lstStyle/>
          <a:p>
            <a:pPr algn="r" defTabSz="903288" eaLnBrk="0" hangingPunct="0">
              <a:lnSpc>
                <a:spcPct val="80000"/>
              </a:lnSpc>
              <a:spcBef>
                <a:spcPct val="20000"/>
              </a:spcBef>
            </a:pPr>
            <a:fld id="{338B5929-78F8-498E-80D8-993E582F5CD2}" type="slidenum">
              <a:rPr lang="en-US" sz="1200"/>
              <a:pPr algn="r" defTabSz="903288" eaLnBrk="0" hangingPunct="0">
                <a:lnSpc>
                  <a:spcPct val="80000"/>
                </a:lnSpc>
                <a:spcBef>
                  <a:spcPct val="20000"/>
                </a:spcBef>
              </a:pPr>
              <a:t>16</a:t>
            </a:fld>
            <a:endParaRPr lang="en-US" sz="1200"/>
          </a:p>
        </p:txBody>
      </p:sp>
    </p:spTree>
    <p:extLst>
      <p:ext uri="{BB962C8B-B14F-4D97-AF65-F5344CB8AC3E}">
        <p14:creationId xmlns:p14="http://schemas.microsoft.com/office/powerpoint/2010/main" val="315773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BERLY CVR 16x9.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ctrTitle"/>
          </p:nvPr>
        </p:nvSpPr>
        <p:spPr>
          <a:xfrm>
            <a:off x="1096963" y="2555875"/>
            <a:ext cx="12436475" cy="1765300"/>
          </a:xfrm>
        </p:spPr>
        <p:txBody>
          <a:bodyPr/>
          <a:lstStyle>
            <a:lvl1pPr>
              <a:defRPr/>
            </a:lvl1pPr>
          </a:lstStyle>
          <a:p>
            <a:r>
              <a:rPr lang="en-US" smtClean="0"/>
              <a:t>Click to edit Master title style</a:t>
            </a:r>
            <a:endParaRPr lang="en-US"/>
          </a:p>
        </p:txBody>
      </p:sp>
      <p:sp>
        <p:nvSpPr>
          <p:cNvPr id="4100" name="Rectangle 4"/>
          <p:cNvSpPr>
            <a:spLocks noGrp="1" noChangeArrowheads="1"/>
          </p:cNvSpPr>
          <p:nvPr>
            <p:ph type="subTitle" idx="1"/>
          </p:nvPr>
        </p:nvSpPr>
        <p:spPr>
          <a:xfrm>
            <a:off x="2193925" y="4664075"/>
            <a:ext cx="10242550" cy="210185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sldNum" sz="quarter" idx="10"/>
          </p:nvPr>
        </p:nvSpPr>
        <p:spPr/>
        <p:txBody>
          <a:bodyPr/>
          <a:lstStyle>
            <a:lvl1pPr>
              <a:defRPr/>
            </a:lvl1pPr>
          </a:lstStyle>
          <a:p>
            <a:pPr>
              <a:defRPr/>
            </a:pPr>
            <a:fld id="{3EE1D705-A67B-4E97-B67C-084EDDD8BD9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B327934-15B9-4043-88E8-E55C334697B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29900" y="1676400"/>
            <a:ext cx="3298825" cy="5675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38" y="1676400"/>
            <a:ext cx="9745662" cy="5675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6E5D3FB-A59D-411F-AD38-15F4F67D4D0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13166725"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1838" y="3124200"/>
            <a:ext cx="6507162" cy="422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0" y="3124200"/>
            <a:ext cx="6507163" cy="422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3A83509-E6BB-4D90-93EB-FC76F57ADF7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13166725"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31838" y="3124200"/>
            <a:ext cx="6507162" cy="422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391400" y="3124200"/>
            <a:ext cx="6507163" cy="203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391400" y="5313363"/>
            <a:ext cx="6507163" cy="203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7AE5E8D8-3A85-47ED-8A35-4EAC55F7E4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397000"/>
            <a:ext cx="8248650" cy="472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F7B7D3FE-9ADE-41C0-B1C4-06578B7FDE2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963D319-2A2D-49D6-A95F-0D2F33CE913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7963"/>
            <a:ext cx="12436475" cy="16351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0" y="3487738"/>
            <a:ext cx="12436475" cy="18002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3E9D5D2-9508-4376-B266-4532C059521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838" y="3124200"/>
            <a:ext cx="6507162"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91400" y="3124200"/>
            <a:ext cx="6507163"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CBBE292-2AA8-4013-B394-B94316A9824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838" y="330200"/>
            <a:ext cx="13166725"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838" y="1841500"/>
            <a:ext cx="6464300"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838" y="2609850"/>
            <a:ext cx="6464300"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675" y="1841500"/>
            <a:ext cx="6465888" cy="768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32675" y="2609850"/>
            <a:ext cx="6465888" cy="4741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9F974A5-F95B-4013-9FDC-1991D25DD72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6319D06-AABF-4DC0-A10C-2FFAE33169C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4099D64-BA64-49E3-8272-EC9AE7EFAB9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327025"/>
            <a:ext cx="4813300" cy="139541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19763" y="327025"/>
            <a:ext cx="8178800" cy="7024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838" y="1722438"/>
            <a:ext cx="4813300" cy="5629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50D3267-78B1-4A92-B54E-46E7BF7FB3B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025" y="5761038"/>
            <a:ext cx="8778875" cy="679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7025" y="735013"/>
            <a:ext cx="8778875" cy="4938712"/>
          </a:xfrm>
        </p:spPr>
        <p:txBody>
          <a:bodyPr lIns="130622" tIns="65311" rIns="130622" bIns="6531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867025" y="6440488"/>
            <a:ext cx="8778875" cy="9667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84D1D24-A44B-4F32-9028-9FE75980BD5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EBERLY 16x9.jpg"/>
          <p:cNvPicPr>
            <a:picLocks noChangeAspect="1"/>
          </p:cNvPicPr>
          <p:nvPr userDrawn="1"/>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6250" y="1397000"/>
            <a:ext cx="8229600" cy="11430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2603500"/>
            <a:ext cx="8229600" cy="3522663"/>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eaLnBrk="1" hangingPunct="1">
              <a:lnSpc>
                <a:spcPct val="100000"/>
              </a:lnSpc>
              <a:spcBef>
                <a:spcPct val="0"/>
              </a:spcBef>
              <a:defRPr sz="1400"/>
            </a:lvl1pPr>
          </a:lstStyle>
          <a:p>
            <a:pPr>
              <a:defRPr/>
            </a:pPr>
            <a:fld id="{02986A37-BDA5-4DC1-A785-655304825C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defTabSz="1306513" rtl="0" eaLnBrk="1" fontAlgn="base" hangingPunct="1">
        <a:spcBef>
          <a:spcPct val="0"/>
        </a:spcBef>
        <a:spcAft>
          <a:spcPct val="0"/>
        </a:spcAft>
        <a:defRPr sz="6300">
          <a:solidFill>
            <a:schemeClr val="tx2"/>
          </a:solidFill>
          <a:latin typeface="Calibri" pitchFamily="34" charset="0"/>
        </a:defRPr>
      </a:lvl6pPr>
      <a:lvl7pPr marL="914400" algn="ctr" defTabSz="1306513" rtl="0" eaLnBrk="1" fontAlgn="base" hangingPunct="1">
        <a:spcBef>
          <a:spcPct val="0"/>
        </a:spcBef>
        <a:spcAft>
          <a:spcPct val="0"/>
        </a:spcAft>
        <a:defRPr sz="6300">
          <a:solidFill>
            <a:schemeClr val="tx2"/>
          </a:solidFill>
          <a:latin typeface="Calibri" pitchFamily="34" charset="0"/>
        </a:defRPr>
      </a:lvl7pPr>
      <a:lvl8pPr marL="1371600" algn="ctr" defTabSz="1306513" rtl="0" eaLnBrk="1" fontAlgn="base" hangingPunct="1">
        <a:spcBef>
          <a:spcPct val="0"/>
        </a:spcBef>
        <a:spcAft>
          <a:spcPct val="0"/>
        </a:spcAft>
        <a:defRPr sz="6300">
          <a:solidFill>
            <a:schemeClr val="tx2"/>
          </a:solidFill>
          <a:latin typeface="Calibri" pitchFamily="34" charset="0"/>
        </a:defRPr>
      </a:lvl8pPr>
      <a:lvl9pPr marL="1828800" algn="ctr" defTabSz="1306513" rtl="0" eaLnBrk="1" fontAlgn="base" hangingPunct="1">
        <a:spcBef>
          <a:spcPct val="0"/>
        </a:spcBef>
        <a:spcAft>
          <a:spcPct val="0"/>
        </a:spcAft>
        <a:defRPr sz="63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3395663" indent="-325438" algn="l" defTabSz="1306513" rtl="0" eaLnBrk="1" fontAlgn="base" hangingPunct="1">
        <a:spcBef>
          <a:spcPct val="20000"/>
        </a:spcBef>
        <a:spcAft>
          <a:spcPct val="0"/>
        </a:spcAft>
        <a:buChar char="»"/>
        <a:defRPr sz="2900">
          <a:solidFill>
            <a:schemeClr val="tx1"/>
          </a:solidFill>
          <a:latin typeface="+mn-lt"/>
        </a:defRPr>
      </a:lvl6pPr>
      <a:lvl7pPr marL="3852863" indent="-325438" algn="l" defTabSz="1306513" rtl="0" eaLnBrk="1" fontAlgn="base" hangingPunct="1">
        <a:spcBef>
          <a:spcPct val="20000"/>
        </a:spcBef>
        <a:spcAft>
          <a:spcPct val="0"/>
        </a:spcAft>
        <a:buChar char="»"/>
        <a:defRPr sz="2900">
          <a:solidFill>
            <a:schemeClr val="tx1"/>
          </a:solidFill>
          <a:latin typeface="+mn-lt"/>
        </a:defRPr>
      </a:lvl7pPr>
      <a:lvl8pPr marL="4310063" indent="-325438" algn="l" defTabSz="1306513" rtl="0" eaLnBrk="1" fontAlgn="base" hangingPunct="1">
        <a:spcBef>
          <a:spcPct val="20000"/>
        </a:spcBef>
        <a:spcAft>
          <a:spcPct val="0"/>
        </a:spcAft>
        <a:buChar char="»"/>
        <a:defRPr sz="2900">
          <a:solidFill>
            <a:schemeClr val="tx1"/>
          </a:solidFill>
          <a:latin typeface="+mn-lt"/>
        </a:defRPr>
      </a:lvl8pPr>
      <a:lvl9pPr marL="4767263" indent="-325438" algn="l" defTabSz="1306513" rtl="0" eaLnBrk="1" fontAlgn="base" hangingPunct="1">
        <a:spcBef>
          <a:spcPct val="20000"/>
        </a:spcBef>
        <a:spcAft>
          <a:spcPct val="0"/>
        </a:spcAft>
        <a:buChar char="»"/>
        <a:defRPr sz="2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http://www.aacsb.edu/images/Accred_Logo_Seal/seal_tag_2__286.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6"/>
          <p:cNvSpPr>
            <a:spLocks noChangeArrowheads="1"/>
          </p:cNvSpPr>
          <p:nvPr/>
        </p:nvSpPr>
        <p:spPr bwMode="auto">
          <a:xfrm>
            <a:off x="3733800" y="2770188"/>
            <a:ext cx="4876800" cy="2973387"/>
          </a:xfrm>
          <a:prstGeom prst="rect">
            <a:avLst/>
          </a:prstGeom>
          <a:noFill/>
          <a:ln w="9525">
            <a:noFill/>
            <a:miter lim="800000"/>
            <a:headEnd/>
            <a:tailEnd/>
          </a:ln>
        </p:spPr>
        <p:txBody>
          <a:bodyPr lIns="64008" tIns="32004" rIns="64008" bIns="32004">
            <a:spAutoFit/>
          </a:bodyPr>
          <a:lstStyle/>
          <a:p>
            <a:pPr algn="ctr" defTabSz="639763"/>
            <a:r>
              <a:rPr lang="en-US" sz="4000" b="1">
                <a:solidFill>
                  <a:srgbClr val="990000"/>
                </a:solidFill>
                <a:latin typeface="Arial" charset="0"/>
              </a:rPr>
              <a:t>Set Yourself Apart</a:t>
            </a:r>
          </a:p>
          <a:p>
            <a:pPr algn="ctr" defTabSz="639763"/>
            <a:endParaRPr lang="en-US" sz="1800">
              <a:solidFill>
                <a:srgbClr val="990000"/>
              </a:solidFill>
              <a:latin typeface="Arial" charset="0"/>
            </a:endParaRPr>
          </a:p>
          <a:p>
            <a:pPr algn="ctr" defTabSz="639763"/>
            <a:r>
              <a:rPr lang="en-US" sz="1800" b="1">
                <a:solidFill>
                  <a:schemeClr val="tx2"/>
                </a:solidFill>
                <a:latin typeface="Arial" charset="0"/>
              </a:rPr>
              <a:t>You are now in charge.</a:t>
            </a:r>
          </a:p>
          <a:p>
            <a:pPr algn="ctr" defTabSz="639763"/>
            <a:endParaRPr lang="en-US" sz="1800">
              <a:solidFill>
                <a:schemeClr val="tx2"/>
              </a:solidFill>
              <a:latin typeface="Arial" charset="0"/>
            </a:endParaRPr>
          </a:p>
          <a:p>
            <a:pPr algn="ctr" defTabSz="639763"/>
            <a:r>
              <a:rPr lang="en-US" sz="1800" b="1">
                <a:solidFill>
                  <a:schemeClr val="tx2"/>
                </a:solidFill>
                <a:latin typeface="Arial" charset="0"/>
              </a:rPr>
              <a:t>See how </a:t>
            </a:r>
            <a:r>
              <a:rPr lang="en-US" sz="1800">
                <a:solidFill>
                  <a:schemeClr val="tx2"/>
                </a:solidFill>
                <a:latin typeface="Arial" charset="0"/>
              </a:rPr>
              <a:t>Eberly College of Business and Information Technology </a:t>
            </a:r>
            <a:r>
              <a:rPr lang="en-US" sz="1800" b="1">
                <a:solidFill>
                  <a:schemeClr val="tx2"/>
                </a:solidFill>
                <a:latin typeface="Arial" charset="0"/>
              </a:rPr>
              <a:t>can help you stand out from the crowd. </a:t>
            </a:r>
          </a:p>
          <a:p>
            <a:pPr defTabSz="639763"/>
            <a:endParaRPr lang="en-US" sz="1600">
              <a:solidFill>
                <a:schemeClr val="tx2"/>
              </a:solidFill>
              <a:latin typeface="Arial" charset="0"/>
            </a:endParaRPr>
          </a:p>
          <a:p>
            <a:pPr defTabSz="639763"/>
            <a:endParaRPr lang="en-US" sz="2500">
              <a:solidFill>
                <a:schemeClr val="tx2"/>
              </a:solidFill>
              <a:latin typeface="Arial" charset="0"/>
            </a:endParaRPr>
          </a:p>
        </p:txBody>
      </p:sp>
      <p:sp>
        <p:nvSpPr>
          <p:cNvPr id="18434" name="Text Box 6"/>
          <p:cNvSpPr txBox="1">
            <a:spLocks noChangeArrowheads="1"/>
          </p:cNvSpPr>
          <p:nvPr/>
        </p:nvSpPr>
        <p:spPr bwMode="auto">
          <a:xfrm>
            <a:off x="8305800" y="6275388"/>
            <a:ext cx="457200" cy="201612"/>
          </a:xfrm>
          <a:prstGeom prst="rect">
            <a:avLst/>
          </a:prstGeom>
          <a:solidFill>
            <a:schemeClr val="bg1"/>
          </a:solidFill>
          <a:ln w="9525" algn="ctr">
            <a:noFill/>
            <a:miter lim="800000"/>
            <a:headEnd/>
            <a:tailEnd/>
          </a:ln>
        </p:spPr>
        <p:txBody>
          <a:bodyPr>
            <a:spAutoFit/>
          </a:bodyPr>
          <a:lstStyle/>
          <a:p>
            <a:pPr marL="342900" indent="-342900" eaLnBrk="0" hangingPunct="0">
              <a:lnSpc>
                <a:spcPct val="80000"/>
              </a:lnSpc>
              <a:spcBef>
                <a:spcPct val="50000"/>
              </a:spcBef>
            </a:pPr>
            <a:endParaRPr lang="en-US"/>
          </a:p>
        </p:txBody>
      </p:sp>
      <p:pic>
        <p:nvPicPr>
          <p:cNvPr id="3078" name="Picture 6" descr="C:\Users\jms\Documents\IUP 2012-2013\Internship\Photos\ECOB 61511PF67.jpg"/>
          <p:cNvPicPr>
            <a:picLocks noChangeAspect="1" noChangeArrowheads="1"/>
          </p:cNvPicPr>
          <p:nvPr/>
        </p:nvPicPr>
        <p:blipFill>
          <a:blip r:embed="rId2"/>
          <a:srcRect/>
          <a:stretch>
            <a:fillRect/>
          </a:stretch>
        </p:blipFill>
        <p:spPr bwMode="auto">
          <a:xfrm>
            <a:off x="457200" y="1295400"/>
            <a:ext cx="2819400" cy="4062413"/>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4"/>
          <p:cNvSpPr>
            <a:spLocks noGrp="1"/>
          </p:cNvSpPr>
          <p:nvPr>
            <p:ph type="sldNum" sz="quarter" idx="10"/>
          </p:nvPr>
        </p:nvSpPr>
        <p:spPr>
          <a:xfrm>
            <a:off x="6553200" y="6248400"/>
            <a:ext cx="2133600" cy="476250"/>
          </a:xfrm>
          <a:noFill/>
        </p:spPr>
        <p:txBody>
          <a:bodyPr/>
          <a:lstStyle/>
          <a:p>
            <a:fld id="{8967A87E-1D60-4770-A87C-CAE90151AF83}" type="slidenum">
              <a:rPr lang="en-US" smtClean="0"/>
              <a:pPr/>
              <a:t>10</a:t>
            </a:fld>
            <a:endParaRPr lang="en-US" smtClean="0"/>
          </a:p>
        </p:txBody>
      </p:sp>
      <p:sp>
        <p:nvSpPr>
          <p:cNvPr id="30722" name="TextBox 6"/>
          <p:cNvSpPr txBox="1">
            <a:spLocks noChangeArrowheads="1"/>
          </p:cNvSpPr>
          <p:nvPr/>
        </p:nvSpPr>
        <p:spPr bwMode="auto">
          <a:xfrm>
            <a:off x="228600" y="1676400"/>
            <a:ext cx="8915400" cy="3381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2000" b="1">
                <a:solidFill>
                  <a:srgbClr val="C00000"/>
                </a:solidFill>
                <a:latin typeface="Arial" charset="0"/>
                <a:cs typeface="Arial" charset="0"/>
              </a:rPr>
              <a:t>Eberly students form a community of leaders and collaborators. </a:t>
            </a:r>
          </a:p>
        </p:txBody>
      </p:sp>
      <p:sp>
        <p:nvSpPr>
          <p:cNvPr id="30723" name="TextBox 5"/>
          <p:cNvSpPr txBox="1">
            <a:spLocks noChangeArrowheads="1"/>
          </p:cNvSpPr>
          <p:nvPr/>
        </p:nvSpPr>
        <p:spPr bwMode="auto">
          <a:xfrm>
            <a:off x="228600" y="3276600"/>
            <a:ext cx="5105400" cy="2644775"/>
          </a:xfrm>
          <a:prstGeom prst="rect">
            <a:avLst/>
          </a:prstGeom>
          <a:noFill/>
          <a:ln w="9525">
            <a:noFill/>
            <a:miter lim="800000"/>
            <a:headEnd/>
            <a:tailEnd/>
          </a:ln>
        </p:spPr>
        <p:txBody>
          <a:bodyPr>
            <a:spAutoFit/>
          </a:bodyPr>
          <a:lstStyle/>
          <a:p>
            <a:pPr>
              <a:buClr>
                <a:schemeClr val="accent1"/>
              </a:buClr>
            </a:pPr>
            <a:r>
              <a:rPr lang="en-US" sz="1400" b="1">
                <a:latin typeface="Arial" charset="0"/>
                <a:cs typeface="Arial" charset="0"/>
              </a:rPr>
              <a:t>Organizations include:</a:t>
            </a:r>
          </a:p>
          <a:p>
            <a:pPr marL="688975" lvl="1" indent="-168275">
              <a:buSzPct val="112000"/>
              <a:buFont typeface="Arial" charset="0"/>
              <a:buChar char="•"/>
            </a:pPr>
            <a:r>
              <a:rPr lang="en-US" sz="1400">
                <a:latin typeface="Arial" charset="0"/>
                <a:cs typeface="Arial" charset="0"/>
              </a:rPr>
              <a:t>Specific organizations for every major at Eberly</a:t>
            </a:r>
          </a:p>
          <a:p>
            <a:pPr marL="688975" lvl="1" indent="-168275">
              <a:buSzPct val="112000"/>
              <a:buFont typeface="Arial" charset="0"/>
              <a:buChar char="•"/>
            </a:pPr>
            <a:r>
              <a:rPr lang="en-US" sz="1400">
                <a:latin typeface="Arial" charset="0"/>
                <a:cs typeface="Arial" charset="0"/>
              </a:rPr>
              <a:t>Cross-disciplinary organizations such as Phi Beta Lambda, the college equivalent of FBLA</a:t>
            </a:r>
          </a:p>
          <a:p>
            <a:pPr marL="4922838" lvl="3" indent="-3779838" eaLnBrk="0" hangingPunct="0">
              <a:buSzPct val="112000"/>
              <a:buFont typeface="Arial" charset="0"/>
              <a:buChar char="•"/>
            </a:pPr>
            <a:endParaRPr lang="en-US" sz="1400">
              <a:latin typeface="Arial" charset="0"/>
              <a:cs typeface="Arial" charset="0"/>
            </a:endParaRPr>
          </a:p>
          <a:p>
            <a:pPr eaLnBrk="0" hangingPunct="0"/>
            <a:r>
              <a:rPr lang="en-US" sz="1400" b="1">
                <a:latin typeface="Arial" charset="0"/>
                <a:cs typeface="Arial" charset="0"/>
              </a:rPr>
              <a:t>Organizations are:</a:t>
            </a:r>
          </a:p>
          <a:p>
            <a:pPr marL="688975" lvl="1" indent="-168275" eaLnBrk="0" hangingPunct="0">
              <a:buSzPct val="112000"/>
              <a:buFont typeface="Arial" charset="0"/>
              <a:buChar char="•"/>
            </a:pPr>
            <a:r>
              <a:rPr lang="en-US" sz="1400">
                <a:latin typeface="Arial" charset="0"/>
                <a:cs typeface="Arial" charset="0"/>
              </a:rPr>
              <a:t>Supervised by advisors, run by students</a:t>
            </a:r>
          </a:p>
          <a:p>
            <a:pPr marL="688975" lvl="1" indent="-168275" eaLnBrk="0" hangingPunct="0">
              <a:buSzPct val="112000"/>
              <a:buFont typeface="Arial" charset="0"/>
              <a:buChar char="•"/>
            </a:pPr>
            <a:r>
              <a:rPr lang="en-US" sz="1400">
                <a:latin typeface="Arial" charset="0"/>
                <a:cs typeface="Arial" charset="0"/>
              </a:rPr>
              <a:t>Represented by </a:t>
            </a:r>
            <a:r>
              <a:rPr lang="en-US" sz="1400" b="1">
                <a:latin typeface="Arial" charset="0"/>
                <a:cs typeface="Arial" charset="0"/>
              </a:rPr>
              <a:t>COBSAC</a:t>
            </a:r>
            <a:r>
              <a:rPr lang="en-US" sz="1400">
                <a:latin typeface="Arial" charset="0"/>
                <a:cs typeface="Arial" charset="0"/>
              </a:rPr>
              <a:t>, the College of Business Student Advisory Council</a:t>
            </a:r>
          </a:p>
          <a:p>
            <a:pPr marL="987425" lvl="2" indent="-184150" eaLnBrk="0" hangingPunct="0">
              <a:buSzPct val="112000"/>
              <a:buFont typeface="Arial" charset="0"/>
              <a:buChar char="•"/>
            </a:pPr>
            <a:r>
              <a:rPr lang="en-US" sz="1400">
                <a:latin typeface="Arial" charset="0"/>
                <a:cs typeface="Arial" charset="0"/>
              </a:rPr>
              <a:t>COBSAC membership consists of presidents and vice presidents of Eberly’s student-led organizations</a:t>
            </a:r>
          </a:p>
        </p:txBody>
      </p:sp>
      <p:pic>
        <p:nvPicPr>
          <p:cNvPr id="30724" name="Picture 6" descr="O:\ADean\A Dean Office\COBSAC\COBSAC Pictures\COBSAC Retreat Fall 2012\143.JPG"/>
          <p:cNvPicPr>
            <a:picLocks noChangeAspect="1" noChangeArrowheads="1"/>
          </p:cNvPicPr>
          <p:nvPr/>
        </p:nvPicPr>
        <p:blipFill>
          <a:blip r:embed="rId3"/>
          <a:srcRect l="7692" t="27147" r="8974"/>
          <a:stretch>
            <a:fillRect/>
          </a:stretch>
        </p:blipFill>
        <p:spPr bwMode="auto">
          <a:xfrm>
            <a:off x="5486400" y="3429000"/>
            <a:ext cx="3148013" cy="2209800"/>
          </a:xfrm>
          <a:prstGeom prst="rect">
            <a:avLst/>
          </a:prstGeom>
          <a:noFill/>
          <a:ln w="9525">
            <a:noFill/>
            <a:miter lim="800000"/>
            <a:headEnd/>
            <a:tailEnd/>
          </a:ln>
        </p:spPr>
      </p:pic>
      <p:sp>
        <p:nvSpPr>
          <p:cNvPr id="30725" name="TextBox 3"/>
          <p:cNvSpPr txBox="1">
            <a:spLocks noChangeArrowheads="1"/>
          </p:cNvSpPr>
          <p:nvPr/>
        </p:nvSpPr>
        <p:spPr bwMode="auto">
          <a:xfrm>
            <a:off x="228600" y="2209800"/>
            <a:ext cx="8736013" cy="730250"/>
          </a:xfrm>
          <a:prstGeom prst="rect">
            <a:avLst/>
          </a:prstGeom>
          <a:noFill/>
          <a:ln w="9525">
            <a:noFill/>
            <a:miter lim="800000"/>
            <a:headEnd/>
            <a:tailEnd/>
          </a:ln>
        </p:spPr>
        <p:txBody>
          <a:bodyPr>
            <a:spAutoFit/>
          </a:bodyPr>
          <a:lstStyle/>
          <a:p>
            <a:pPr>
              <a:buClr>
                <a:schemeClr val="accent1"/>
              </a:buClr>
            </a:pPr>
            <a:r>
              <a:rPr lang="en-US" sz="1400" b="1">
                <a:latin typeface="Arial" charset="0"/>
                <a:cs typeface="Arial" charset="0"/>
              </a:rPr>
              <a:t>Students have the opportunity to join one (or more) of Eberly’s 13 student-led organizations to explore interests, develop professional skills and contacts, build friendships, gain experience, and much more.</a:t>
            </a:r>
            <a:endParaRPr lang="en-US" sz="140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1447800"/>
            <a:ext cx="7620000" cy="457200"/>
          </a:xfrm>
        </p:spPr>
        <p:txBody>
          <a:bodyPr/>
          <a:lstStyle/>
          <a:p>
            <a:pPr algn="l"/>
            <a:r>
              <a:rPr lang="en-US" sz="2000" b="1" smtClean="0">
                <a:solidFill>
                  <a:srgbClr val="C00000"/>
                </a:solidFill>
                <a:latin typeface="Arial" charset="0"/>
                <a:cs typeface="Arial" charset="0"/>
              </a:rPr>
              <a:t>Join a financial powerhouse.</a:t>
            </a:r>
          </a:p>
        </p:txBody>
      </p:sp>
      <p:sp>
        <p:nvSpPr>
          <p:cNvPr id="32770" name="Text Placeholder 2"/>
          <p:cNvSpPr>
            <a:spLocks noGrp="1"/>
          </p:cNvSpPr>
          <p:nvPr>
            <p:ph type="body" sz="half" idx="1"/>
          </p:nvPr>
        </p:nvSpPr>
        <p:spPr>
          <a:xfrm>
            <a:off x="228600" y="1981200"/>
            <a:ext cx="2895600" cy="4343400"/>
          </a:xfrm>
        </p:spPr>
        <p:txBody>
          <a:bodyPr/>
          <a:lstStyle/>
          <a:p>
            <a:pPr marL="166688" lvl="1" indent="0">
              <a:lnSpc>
                <a:spcPct val="90000"/>
              </a:lnSpc>
              <a:buFontTx/>
              <a:buNone/>
            </a:pPr>
            <a:r>
              <a:rPr lang="en-US" sz="1400" b="1" smtClean="0">
                <a:latin typeface="Arial" charset="0"/>
                <a:cs typeface="Arial" charset="0"/>
              </a:rPr>
              <a:t>The Student Managed Investment Portfolio (SMIP) allows students with backgrounds in Finance, Accounting, and Economics to test their financial competency.</a:t>
            </a:r>
          </a:p>
          <a:p>
            <a:pPr marL="463550" lvl="2" indent="-182563">
              <a:lnSpc>
                <a:spcPct val="90000"/>
              </a:lnSpc>
            </a:pPr>
            <a:r>
              <a:rPr lang="en-US" sz="1400" smtClean="0">
                <a:latin typeface="Arial" charset="0"/>
                <a:cs typeface="Arial" charset="0"/>
              </a:rPr>
              <a:t>Manage an endowment fund of over $500,000 for the Foundation for IUP </a:t>
            </a:r>
          </a:p>
          <a:p>
            <a:pPr marL="463550" lvl="2" indent="-182563">
              <a:lnSpc>
                <a:spcPct val="90000"/>
              </a:lnSpc>
            </a:pPr>
            <a:r>
              <a:rPr lang="en-US" sz="1400" smtClean="0">
                <a:latin typeface="Arial" charset="0"/>
                <a:cs typeface="Arial" charset="0"/>
              </a:rPr>
              <a:t>Serve as an analyst or investment partner</a:t>
            </a:r>
          </a:p>
          <a:p>
            <a:pPr marL="463550" lvl="2" indent="-182563">
              <a:lnSpc>
                <a:spcPct val="90000"/>
              </a:lnSpc>
            </a:pPr>
            <a:r>
              <a:rPr lang="en-US" sz="1400" smtClean="0">
                <a:latin typeface="Arial" charset="0"/>
                <a:cs typeface="Arial" charset="0"/>
              </a:rPr>
              <a:t>Perform research to help grow the endowment</a:t>
            </a:r>
          </a:p>
          <a:p>
            <a:pPr marL="463550" lvl="2" indent="-182563">
              <a:lnSpc>
                <a:spcPct val="90000"/>
              </a:lnSpc>
              <a:buSzPct val="112000"/>
            </a:pPr>
            <a:r>
              <a:rPr lang="en-US" sz="1400" smtClean="0">
                <a:latin typeface="Arial" charset="0"/>
                <a:cs typeface="Arial" charset="0"/>
              </a:rPr>
              <a:t>Apply textbook theory to   real-world financial decisions </a:t>
            </a:r>
            <a:endParaRPr lang="en-US" sz="1400" b="1" smtClean="0">
              <a:latin typeface="Arial" charset="0"/>
              <a:cs typeface="Arial" charset="0"/>
            </a:endParaRPr>
          </a:p>
        </p:txBody>
      </p:sp>
      <p:sp>
        <p:nvSpPr>
          <p:cNvPr id="32771" name="Slide Number Placeholder 4"/>
          <p:cNvSpPr>
            <a:spLocks noGrp="1"/>
          </p:cNvSpPr>
          <p:nvPr>
            <p:ph type="sldNum" sz="quarter" idx="10"/>
          </p:nvPr>
        </p:nvSpPr>
        <p:spPr>
          <a:noFill/>
        </p:spPr>
        <p:txBody>
          <a:bodyPr/>
          <a:lstStyle/>
          <a:p>
            <a:fld id="{EF2C61FE-9F33-45AF-9997-ABC294D62555}" type="slidenum">
              <a:rPr lang="en-US" smtClean="0"/>
              <a:pPr/>
              <a:t>11</a:t>
            </a:fld>
            <a:endParaRPr lang="en-US" smtClean="0"/>
          </a:p>
        </p:txBody>
      </p:sp>
      <p:sp>
        <p:nvSpPr>
          <p:cNvPr id="11269" name="Rectangle 2"/>
          <p:cNvSpPr>
            <a:spLocks noChangeArrowheads="1"/>
          </p:cNvSpPr>
          <p:nvPr/>
        </p:nvSpPr>
        <p:spPr bwMode="auto">
          <a:xfrm>
            <a:off x="3352800" y="5029200"/>
            <a:ext cx="2590800" cy="1447800"/>
          </a:xfrm>
          <a:prstGeom prst="rect">
            <a:avLst/>
          </a:prstGeom>
          <a:noFill/>
          <a:ln w="57150" cmpd="thickThin">
            <a:solidFill>
              <a:srgbClr val="C00000"/>
            </a:solidFill>
            <a:miter lim="800000"/>
            <a:headEnd/>
            <a:tailEnd/>
          </a:ln>
        </p:spPr>
        <p:txBody>
          <a:bodyPr/>
          <a:lstStyle/>
          <a:p>
            <a:pPr algn="ctr" eaLnBrk="0" hangingPunct="0">
              <a:spcBef>
                <a:spcPct val="20000"/>
              </a:spcBef>
              <a:spcAft>
                <a:spcPts val="1000"/>
              </a:spcAft>
              <a:defRPr/>
            </a:pPr>
            <a:r>
              <a:rPr lang="en-US" sz="1000" dirty="0">
                <a:latin typeface="Arial" charset="0"/>
                <a:cs typeface="Arial" charset="0"/>
              </a:rPr>
              <a:t>"As alumni of this organization have said, SMIP is IUP's best kept secret.  Give us a student who is willing to work, and that student will leave this program as a marketable asset to the investment community." </a:t>
            </a:r>
          </a:p>
          <a:p>
            <a:pPr algn="ctr" eaLnBrk="0" hangingPunct="0">
              <a:spcBef>
                <a:spcPct val="20000"/>
              </a:spcBef>
              <a:spcAft>
                <a:spcPts val="1000"/>
              </a:spcAft>
              <a:defRPr/>
            </a:pPr>
            <a:r>
              <a:rPr lang="en-US" sz="1000" dirty="0">
                <a:latin typeface="Arial" charset="0"/>
                <a:cs typeface="Arial" charset="0"/>
              </a:rPr>
              <a:t>Cory Ireland, former President and CIO	</a:t>
            </a:r>
          </a:p>
          <a:p>
            <a:pPr marL="342900" indent="-342900" algn="ctr" eaLnBrk="0" hangingPunct="0">
              <a:spcBef>
                <a:spcPct val="20000"/>
              </a:spcBef>
              <a:defRPr/>
            </a:pPr>
            <a:endParaRPr lang="en-US" sz="1000" dirty="0">
              <a:latin typeface="Arial" charset="0"/>
              <a:cs typeface="Arial" charset="0"/>
            </a:endParaRPr>
          </a:p>
        </p:txBody>
      </p:sp>
      <p:sp>
        <p:nvSpPr>
          <p:cNvPr id="32773" name="Content Placeholder 7"/>
          <p:cNvSpPr>
            <a:spLocks noGrp="1"/>
          </p:cNvSpPr>
          <p:nvPr>
            <p:ph sz="half" idx="2"/>
          </p:nvPr>
        </p:nvSpPr>
        <p:spPr>
          <a:xfrm>
            <a:off x="6019800" y="1981200"/>
            <a:ext cx="2819400" cy="4572000"/>
          </a:xfrm>
        </p:spPr>
        <p:txBody>
          <a:bodyPr/>
          <a:lstStyle/>
          <a:p>
            <a:pPr marL="0" indent="0">
              <a:lnSpc>
                <a:spcPct val="90000"/>
              </a:lnSpc>
              <a:buFontTx/>
              <a:buNone/>
            </a:pPr>
            <a:r>
              <a:rPr lang="en-US" sz="1400" b="1" smtClean="0">
                <a:latin typeface="Arial" charset="0"/>
                <a:cs typeface="Arial" charset="0"/>
              </a:rPr>
              <a:t>The Financial Trading Room is the dynamic environment where SMIP and finance classes experience real-time financial trading.</a:t>
            </a:r>
          </a:p>
          <a:p>
            <a:pPr marL="393700" lvl="2" indent="-165100">
              <a:lnSpc>
                <a:spcPct val="90000"/>
              </a:lnSpc>
            </a:pPr>
            <a:r>
              <a:rPr lang="en-US" sz="1400" smtClean="0">
                <a:latin typeface="Arial" charset="0"/>
                <a:cs typeface="Arial" charset="0"/>
              </a:rPr>
              <a:t>Create hypothetical portfolios, track transactions, gauge performance, and develop financial trading strategies</a:t>
            </a:r>
          </a:p>
          <a:p>
            <a:pPr marL="393700" lvl="2" indent="-165100">
              <a:lnSpc>
                <a:spcPct val="90000"/>
              </a:lnSpc>
            </a:pPr>
            <a:r>
              <a:rPr lang="en-US" sz="1400" smtClean="0">
                <a:latin typeface="Arial" charset="0"/>
                <a:cs typeface="Arial" charset="0"/>
              </a:rPr>
              <a:t>Conduct financial analyses, learn valuation techniques, and master portfolio risk management strategies</a:t>
            </a:r>
          </a:p>
          <a:p>
            <a:pPr marL="393700" lvl="2" indent="-165100">
              <a:lnSpc>
                <a:spcPct val="90000"/>
              </a:lnSpc>
            </a:pPr>
            <a:r>
              <a:rPr lang="en-US" sz="1400" smtClean="0">
                <a:latin typeface="Arial" charset="0"/>
                <a:cs typeface="Arial" charset="0"/>
              </a:rPr>
              <a:t>Use database and related software on high-tech workstations</a:t>
            </a:r>
          </a:p>
          <a:p>
            <a:pPr marL="0" indent="0"/>
            <a:endParaRPr lang="en-US" sz="1400" b="1" smtClean="0">
              <a:latin typeface="Arial" charset="0"/>
              <a:cs typeface="Arial" charset="0"/>
            </a:endParaRPr>
          </a:p>
          <a:p>
            <a:pPr marL="0" indent="0"/>
            <a:endParaRPr lang="en-US" sz="1400" b="1" smtClean="0">
              <a:latin typeface="Arial" charset="0"/>
              <a:cs typeface="Arial" charset="0"/>
            </a:endParaRPr>
          </a:p>
        </p:txBody>
      </p:sp>
      <p:pic>
        <p:nvPicPr>
          <p:cNvPr id="32774" name="Picture 2" descr="O:\ADean\A Dean Office\Pictures\Trading Room Shots\Eberly Financial Trading Floor 47.tif"/>
          <p:cNvPicPr>
            <a:picLocks noChangeAspect="1" noChangeArrowheads="1"/>
          </p:cNvPicPr>
          <p:nvPr/>
        </p:nvPicPr>
        <p:blipFill>
          <a:blip r:embed="rId3"/>
          <a:srcRect l="6483" t="2026" r="46942" b="9427"/>
          <a:stretch>
            <a:fillRect/>
          </a:stretch>
        </p:blipFill>
        <p:spPr bwMode="auto">
          <a:xfrm>
            <a:off x="3429000" y="1981200"/>
            <a:ext cx="2438400" cy="2808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52400" y="1371600"/>
            <a:ext cx="7620000" cy="533400"/>
          </a:xfrm>
        </p:spPr>
        <p:txBody>
          <a:bodyPr/>
          <a:lstStyle/>
          <a:p>
            <a:pPr algn="l"/>
            <a:r>
              <a:rPr lang="en-US" sz="2000" b="1" smtClean="0">
                <a:solidFill>
                  <a:srgbClr val="C00000"/>
                </a:solidFill>
                <a:latin typeface="Arial" charset="0"/>
                <a:cs typeface="Arial" charset="0"/>
              </a:rPr>
              <a:t>Grow your small business here.</a:t>
            </a:r>
            <a:r>
              <a:rPr lang="en-US" sz="2200" b="1" smtClean="0">
                <a:solidFill>
                  <a:srgbClr val="C00000"/>
                </a:solidFill>
                <a:latin typeface="Arial" charset="0"/>
                <a:cs typeface="Arial" charset="0"/>
              </a:rPr>
              <a:t> </a:t>
            </a:r>
          </a:p>
        </p:txBody>
      </p:sp>
      <p:sp>
        <p:nvSpPr>
          <p:cNvPr id="34818" name="Slide Number Placeholder 4"/>
          <p:cNvSpPr>
            <a:spLocks noGrp="1"/>
          </p:cNvSpPr>
          <p:nvPr>
            <p:ph type="sldNum" sz="quarter" idx="10"/>
          </p:nvPr>
        </p:nvSpPr>
        <p:spPr>
          <a:noFill/>
        </p:spPr>
        <p:txBody>
          <a:bodyPr/>
          <a:lstStyle/>
          <a:p>
            <a:fld id="{A1E8681B-380E-49D9-8AA6-626626387C90}" type="slidenum">
              <a:rPr lang="en-US" smtClean="0"/>
              <a:pPr/>
              <a:t>12</a:t>
            </a:fld>
            <a:endParaRPr lang="en-US" smtClean="0"/>
          </a:p>
        </p:txBody>
      </p:sp>
      <p:sp>
        <p:nvSpPr>
          <p:cNvPr id="34819" name="TextBox 5"/>
          <p:cNvSpPr txBox="1">
            <a:spLocks noChangeArrowheads="1"/>
          </p:cNvSpPr>
          <p:nvPr/>
        </p:nvSpPr>
        <p:spPr bwMode="auto">
          <a:xfrm>
            <a:off x="228600" y="1981200"/>
            <a:ext cx="8763000" cy="431800"/>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Eberly College has a strong focus on entrepreneurship.  The Eberly community pursues success in business through a variety of services, resources, educational programs, and assistance including:</a:t>
            </a:r>
          </a:p>
        </p:txBody>
      </p:sp>
      <p:sp>
        <p:nvSpPr>
          <p:cNvPr id="34820" name="TextBox 6"/>
          <p:cNvSpPr txBox="1">
            <a:spLocks noChangeArrowheads="1"/>
          </p:cNvSpPr>
          <p:nvPr/>
        </p:nvSpPr>
        <p:spPr bwMode="auto">
          <a:xfrm>
            <a:off x="2971800" y="2514600"/>
            <a:ext cx="5486400" cy="4049713"/>
          </a:xfrm>
          <a:prstGeom prst="rect">
            <a:avLst/>
          </a:prstGeom>
          <a:noFill/>
          <a:ln w="9525">
            <a:noFill/>
            <a:miter lim="800000"/>
            <a:headEnd/>
            <a:tailEnd/>
          </a:ln>
        </p:spPr>
        <p:txBody>
          <a:bodyPr>
            <a:spAutoFit/>
          </a:bodyPr>
          <a:lstStyle/>
          <a:p>
            <a:pPr marL="117475" indent="-117475" eaLnBrk="0" hangingPunct="0">
              <a:buSzPct val="112000"/>
              <a:buFont typeface="Arial" charset="0"/>
              <a:buNone/>
            </a:pPr>
            <a:r>
              <a:rPr lang="en-US" sz="1400" b="1">
                <a:latin typeface="Arial" charset="0"/>
                <a:cs typeface="Arial" charset="0"/>
              </a:rPr>
              <a:t>Entrepreneurship &amp; Small Business Management Program</a:t>
            </a:r>
          </a:p>
          <a:p>
            <a:pPr marL="633413" lvl="1" indent="-176213" eaLnBrk="0" hangingPunct="0">
              <a:buSzPct val="112000"/>
              <a:buFont typeface="Arial" charset="0"/>
              <a:buChar char="•"/>
            </a:pPr>
            <a:r>
              <a:rPr lang="en-US" sz="1400">
                <a:latin typeface="Arial" charset="0"/>
                <a:cs typeface="Arial" charset="0"/>
              </a:rPr>
              <a:t>Housed in the Management Department</a:t>
            </a:r>
          </a:p>
          <a:p>
            <a:pPr marL="633413" lvl="1" indent="-176213" eaLnBrk="0" hangingPunct="0">
              <a:buSzPct val="112000"/>
              <a:buFont typeface="Arial" charset="0"/>
              <a:buChar char="•"/>
            </a:pPr>
            <a:r>
              <a:rPr lang="en-US" sz="1400">
                <a:latin typeface="Arial" charset="0"/>
                <a:cs typeface="Arial" charset="0"/>
              </a:rPr>
              <a:t>Offers relevant business &amp; leadership coursework</a:t>
            </a:r>
          </a:p>
          <a:p>
            <a:pPr marL="633413" lvl="1" indent="-176213" eaLnBrk="0" hangingPunct="0">
              <a:buSzPct val="112000"/>
              <a:buFont typeface="Arial" charset="0"/>
              <a:buNone/>
            </a:pPr>
            <a:endParaRPr lang="en-US" sz="1400" b="1">
              <a:latin typeface="Arial" charset="0"/>
              <a:cs typeface="Arial" charset="0"/>
            </a:endParaRPr>
          </a:p>
          <a:p>
            <a:pPr marL="117475" indent="-117475" eaLnBrk="0" hangingPunct="0">
              <a:spcBef>
                <a:spcPct val="20000"/>
              </a:spcBef>
              <a:buSzPct val="112000"/>
              <a:buFont typeface="Arial" charset="0"/>
              <a:buNone/>
            </a:pPr>
            <a:r>
              <a:rPr lang="en-US" sz="1400" b="1">
                <a:latin typeface="Arial" charset="0"/>
                <a:cs typeface="Arial" charset="0"/>
              </a:rPr>
              <a:t>Small Business Incubator</a:t>
            </a:r>
          </a:p>
          <a:p>
            <a:pPr marL="633413" lvl="1" indent="-176213" eaLnBrk="0" hangingPunct="0">
              <a:buSzPct val="112000"/>
              <a:buFont typeface="Arial" charset="0"/>
              <a:buChar char="•"/>
            </a:pPr>
            <a:r>
              <a:rPr lang="en-US" sz="1400">
                <a:latin typeface="Arial" charset="0"/>
                <a:cs typeface="Arial" charset="0"/>
              </a:rPr>
              <a:t>Gives start-ups a place to grow on the IUP campus</a:t>
            </a:r>
          </a:p>
          <a:p>
            <a:pPr marL="633413" lvl="1" indent="-176213" eaLnBrk="0" hangingPunct="0">
              <a:buSzPct val="112000"/>
              <a:buFont typeface="Arial" charset="0"/>
              <a:buNone/>
            </a:pPr>
            <a:endParaRPr lang="en-US" sz="1400">
              <a:latin typeface="Arial" charset="0"/>
              <a:cs typeface="Arial" charset="0"/>
            </a:endParaRPr>
          </a:p>
          <a:p>
            <a:pPr marL="117475" indent="-117475" eaLnBrk="0" hangingPunct="0">
              <a:spcBef>
                <a:spcPct val="20000"/>
              </a:spcBef>
              <a:buSzPct val="112000"/>
              <a:buFont typeface="Arial" charset="0"/>
              <a:buNone/>
            </a:pPr>
            <a:r>
              <a:rPr lang="en-US" sz="1400" b="1">
                <a:latin typeface="Arial" charset="0"/>
                <a:cs typeface="Arial" charset="0"/>
              </a:rPr>
              <a:t>ExcEL Center: Excellence in Entrepreneurial Leadership</a:t>
            </a:r>
          </a:p>
          <a:p>
            <a:pPr marL="633413" lvl="1" indent="-176213" eaLnBrk="0" hangingPunct="0">
              <a:buSzPct val="112000"/>
              <a:buFont typeface="Arial" charset="0"/>
              <a:buChar char="•"/>
            </a:pPr>
            <a:r>
              <a:rPr lang="en-US" sz="1400">
                <a:latin typeface="Arial" charset="0"/>
                <a:cs typeface="Arial" charset="0"/>
              </a:rPr>
              <a:t>Provides opportunities and resources such as:</a:t>
            </a:r>
          </a:p>
          <a:p>
            <a:pPr marL="1027113" lvl="2" indent="-168275" eaLnBrk="0" hangingPunct="0">
              <a:buSzPct val="112000"/>
              <a:buFont typeface="Arial" charset="0"/>
              <a:buChar char="•"/>
            </a:pPr>
            <a:r>
              <a:rPr lang="en-US" sz="1400">
                <a:latin typeface="Arial" charset="0"/>
                <a:cs typeface="Arial" charset="0"/>
              </a:rPr>
              <a:t>Business Plan Competition</a:t>
            </a:r>
          </a:p>
          <a:p>
            <a:pPr marL="1027113" lvl="2" indent="-168275" eaLnBrk="0" hangingPunct="0">
              <a:buSzPct val="112000"/>
              <a:buFont typeface="Arial" charset="0"/>
              <a:buChar char="•"/>
            </a:pPr>
            <a:r>
              <a:rPr lang="en-US" sz="1400">
                <a:latin typeface="Arial" charset="0"/>
                <a:cs typeface="Arial" charset="0"/>
              </a:rPr>
              <a:t>Growth Accelerator Program</a:t>
            </a:r>
          </a:p>
          <a:p>
            <a:pPr marL="1027113" lvl="2" indent="-168275" eaLnBrk="0" hangingPunct="0">
              <a:buSzPct val="112000"/>
              <a:buFont typeface="Arial" charset="0"/>
              <a:buChar char="•"/>
            </a:pPr>
            <a:r>
              <a:rPr lang="en-US" sz="1400">
                <a:latin typeface="Arial" charset="0"/>
                <a:cs typeface="Arial" charset="0"/>
              </a:rPr>
              <a:t>Academy for Entrepreneurial Leadership</a:t>
            </a:r>
          </a:p>
          <a:p>
            <a:pPr marL="1027113" lvl="2" indent="-168275" eaLnBrk="0" hangingPunct="0">
              <a:buSzPct val="112000"/>
              <a:buFont typeface="Arial" charset="0"/>
              <a:buChar char="•"/>
            </a:pPr>
            <a:r>
              <a:rPr lang="en-US" sz="1400">
                <a:latin typeface="Arial" charset="0"/>
                <a:cs typeface="Arial" charset="0"/>
              </a:rPr>
              <a:t>Entrepreneur Resource Library</a:t>
            </a:r>
          </a:p>
          <a:p>
            <a:pPr marL="1027113" lvl="2" indent="-168275" eaLnBrk="0" hangingPunct="0">
              <a:buSzPct val="112000"/>
              <a:buFont typeface="Arial" charset="0"/>
              <a:buNone/>
            </a:pPr>
            <a:endParaRPr lang="en-US" sz="1400">
              <a:latin typeface="Arial" charset="0"/>
              <a:cs typeface="Arial" charset="0"/>
            </a:endParaRPr>
          </a:p>
          <a:p>
            <a:pPr marL="117475" indent="-117475" eaLnBrk="0" hangingPunct="0">
              <a:spcBef>
                <a:spcPct val="20000"/>
              </a:spcBef>
              <a:buSzPct val="112000"/>
              <a:buFont typeface="Arial" charset="0"/>
              <a:buNone/>
            </a:pPr>
            <a:r>
              <a:rPr lang="en-US" sz="1400" b="1">
                <a:latin typeface="Arial" charset="0"/>
                <a:cs typeface="Arial" charset="0"/>
              </a:rPr>
              <a:t>Small Business Development Center</a:t>
            </a:r>
          </a:p>
          <a:p>
            <a:pPr marL="633413" lvl="1" indent="-176213" eaLnBrk="0" hangingPunct="0">
              <a:buSzPct val="112000"/>
              <a:buFont typeface="Arial" charset="0"/>
              <a:buChar char="•"/>
            </a:pPr>
            <a:r>
              <a:rPr lang="en-US" sz="1400">
                <a:latin typeface="Arial" charset="0"/>
              </a:rPr>
              <a:t>Helps businesses to start, grow, and prosper</a:t>
            </a:r>
          </a:p>
          <a:p>
            <a:pPr marL="633413" lvl="1" indent="-176213" eaLnBrk="0" hangingPunct="0">
              <a:buSzPct val="112000"/>
              <a:buFont typeface="Arial" charset="0"/>
              <a:buChar char="•"/>
            </a:pPr>
            <a:r>
              <a:rPr lang="en-US" sz="1400">
                <a:latin typeface="Arial" charset="0"/>
              </a:rPr>
              <a:t>Provides seminars, courses, and conferences about business topics and managerial procedures</a:t>
            </a:r>
          </a:p>
        </p:txBody>
      </p:sp>
      <p:pic>
        <p:nvPicPr>
          <p:cNvPr id="34821" name="Picture 3"/>
          <p:cNvPicPr>
            <a:picLocks noChangeAspect="1" noChangeArrowheads="1"/>
          </p:cNvPicPr>
          <p:nvPr/>
        </p:nvPicPr>
        <p:blipFill>
          <a:blip r:embed="rId2"/>
          <a:srcRect l="73" r="67982" b="2789"/>
          <a:stretch>
            <a:fillRect/>
          </a:stretch>
        </p:blipFill>
        <p:spPr bwMode="auto">
          <a:xfrm>
            <a:off x="609600" y="4495800"/>
            <a:ext cx="1498600" cy="1916113"/>
          </a:xfrm>
          <a:prstGeom prst="rect">
            <a:avLst/>
          </a:prstGeom>
          <a:noFill/>
          <a:ln w="9525">
            <a:noFill/>
            <a:miter lim="800000"/>
            <a:headEnd/>
            <a:tailEnd/>
          </a:ln>
        </p:spPr>
      </p:pic>
      <p:pic>
        <p:nvPicPr>
          <p:cNvPr id="34822" name="Picture 8"/>
          <p:cNvPicPr>
            <a:picLocks noChangeAspect="1" noChangeArrowheads="1"/>
          </p:cNvPicPr>
          <p:nvPr/>
        </p:nvPicPr>
        <p:blipFill>
          <a:blip r:embed="rId3"/>
          <a:srcRect l="13396" r="14417"/>
          <a:stretch>
            <a:fillRect/>
          </a:stretch>
        </p:blipFill>
        <p:spPr bwMode="auto">
          <a:xfrm>
            <a:off x="228600" y="2667000"/>
            <a:ext cx="2411413"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a:spLocks noGrp="1" noChangeArrowheads="1"/>
          </p:cNvSpPr>
          <p:nvPr>
            <p:ph type="sldNum" sz="quarter" idx="10"/>
          </p:nvPr>
        </p:nvSpPr>
        <p:spPr>
          <a:xfrm>
            <a:off x="6705600" y="6381750"/>
            <a:ext cx="2133600" cy="476250"/>
          </a:xfrm>
          <a:noFill/>
        </p:spPr>
        <p:txBody>
          <a:bodyPr/>
          <a:lstStyle/>
          <a:p>
            <a:pPr defTabSz="639763"/>
            <a:fld id="{96CC48D3-C5A9-4ECD-B532-3332CD96EE09}" type="slidenum">
              <a:rPr lang="en-US" smtClean="0"/>
              <a:pPr defTabSz="639763"/>
              <a:t>13</a:t>
            </a:fld>
            <a:endParaRPr lang="en-US" smtClean="0"/>
          </a:p>
        </p:txBody>
      </p:sp>
      <p:sp>
        <p:nvSpPr>
          <p:cNvPr id="35842" name="Rectangle 2"/>
          <p:cNvSpPr>
            <a:spLocks noChangeArrowheads="1"/>
          </p:cNvSpPr>
          <p:nvPr/>
        </p:nvSpPr>
        <p:spPr bwMode="auto">
          <a:xfrm>
            <a:off x="381000" y="1409700"/>
            <a:ext cx="7620000" cy="647700"/>
          </a:xfrm>
          <a:prstGeom prst="rect">
            <a:avLst/>
          </a:prstGeom>
          <a:noFill/>
          <a:ln w="9525">
            <a:noFill/>
            <a:miter lim="800000"/>
            <a:headEnd/>
            <a:tailEnd/>
          </a:ln>
        </p:spPr>
        <p:txBody>
          <a:bodyPr lIns="64008" tIns="32004" rIns="64008" bIns="32004" anchor="ctr"/>
          <a:lstStyle/>
          <a:p>
            <a:pPr eaLnBrk="0" hangingPunct="0"/>
            <a:r>
              <a:rPr lang="en-US" sz="2000" b="1">
                <a:solidFill>
                  <a:srgbClr val="C00000"/>
                </a:solidFill>
                <a:latin typeface="Arial" charset="0"/>
                <a:cs typeface="Arial" charset="0"/>
              </a:rPr>
              <a:t>Experience the real world: Internships &amp; Job Placements. </a:t>
            </a:r>
          </a:p>
        </p:txBody>
      </p:sp>
      <p:graphicFrame>
        <p:nvGraphicFramePr>
          <p:cNvPr id="35861" name="Group 21"/>
          <p:cNvGraphicFramePr>
            <a:graphicFrameLocks noGrp="1"/>
          </p:cNvGraphicFramePr>
          <p:nvPr/>
        </p:nvGraphicFramePr>
        <p:xfrm>
          <a:off x="381000" y="2301875"/>
          <a:ext cx="8382000" cy="3336925"/>
        </p:xfrm>
        <a:graphic>
          <a:graphicData uri="http://schemas.openxmlformats.org/drawingml/2006/table">
            <a:tbl>
              <a:tblPr/>
              <a:tblGrid>
                <a:gridCol w="2590800"/>
                <a:gridCol w="2971800"/>
                <a:gridCol w="2819400"/>
              </a:tblGrid>
              <a:tr h="2921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charset="0"/>
                          <a:cs typeface="Arial" charset="0"/>
                        </a:rPr>
                        <a:t>Banking, Insurance, Law, Real Estate, Financial Services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304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ADP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Aflac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AIG</a:t>
                      </a:r>
                      <a:br>
                        <a:rPr kumimoji="0" lang="en-US" sz="1200" b="0" i="0" u="none" strike="noStrike" cap="none" normalizeH="0" baseline="0" smtClean="0">
                          <a:ln>
                            <a:noFill/>
                          </a:ln>
                          <a:solidFill>
                            <a:schemeClr val="tx1"/>
                          </a:solidFill>
                          <a:effectLst/>
                          <a:latin typeface="Arial" charset="0"/>
                          <a:cs typeface="Arial" charset="0"/>
                        </a:rPr>
                      </a:br>
                      <a:r>
                        <a:rPr kumimoji="0" lang="en-US" sz="1200" b="0" i="0" u="none" strike="noStrike" cap="none" normalizeH="0" baseline="0" smtClean="0">
                          <a:ln>
                            <a:noFill/>
                          </a:ln>
                          <a:solidFill>
                            <a:schemeClr val="tx1"/>
                          </a:solidFill>
                          <a:effectLst/>
                          <a:latin typeface="Arial" charset="0"/>
                          <a:cs typeface="Arial" charset="0"/>
                        </a:rPr>
                        <a:t>American General Financial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Bank of America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BPU Investments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Brookfield Asset Management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Bank of New York Mellon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CB Richard Ellis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Citibank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Confluence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Covington Investment Advisors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Duane Morris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Deutsch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Enterprise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Erie Insurance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Fireman Capital Partners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First Commonwealth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First National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Fredericks Michaels &amp; Co.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FullTilt Solutions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Global Real Estate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Highmark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Howard Hanna Real Estate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HT Capital Advisors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Indiana First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J.P. Morgan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Lehigh Valley Chamber of Commerce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Mass Mutual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Merrill Lynch</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Met Life Financial 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New England Financial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New York Life Insurance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Noble Real Estate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Northwestern Mutual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PA State Employees Credit Union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Paine Webber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PNC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PNC Financial 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Quality Appraisal Services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S&amp;T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State Farm Insurance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The Hillman Company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Travelers Insurance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UBS Bank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Vanguard Mutual Funds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Vantage Agora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Waddel &amp; Reed Financial Services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txBox="1">
            <a:spLocks noGrp="1" noChangeArrowheads="1"/>
          </p:cNvSpPr>
          <p:nvPr/>
        </p:nvSpPr>
        <p:spPr bwMode="auto">
          <a:xfrm>
            <a:off x="6705600" y="6381750"/>
            <a:ext cx="2133600" cy="476250"/>
          </a:xfrm>
          <a:prstGeom prst="rect">
            <a:avLst/>
          </a:prstGeom>
          <a:noFill/>
          <a:ln w="9525">
            <a:noFill/>
            <a:miter lim="800000"/>
            <a:headEnd/>
            <a:tailEnd/>
          </a:ln>
        </p:spPr>
        <p:txBody>
          <a:bodyPr lIns="91435" tIns="45718" rIns="91435" bIns="45718"/>
          <a:lstStyle/>
          <a:p>
            <a:pPr algn="r" defTabSz="639763"/>
            <a:fld id="{571947B9-2E08-4284-BDAE-64613BB5C0F7}" type="slidenum">
              <a:rPr lang="en-US" sz="1400"/>
              <a:pPr algn="r" defTabSz="639763"/>
              <a:t>14</a:t>
            </a:fld>
            <a:endParaRPr lang="en-US" sz="1400"/>
          </a:p>
        </p:txBody>
      </p:sp>
      <p:sp>
        <p:nvSpPr>
          <p:cNvPr id="37890" name="Rectangle 2"/>
          <p:cNvSpPr>
            <a:spLocks noChangeArrowheads="1"/>
          </p:cNvSpPr>
          <p:nvPr/>
        </p:nvSpPr>
        <p:spPr bwMode="auto">
          <a:xfrm>
            <a:off x="228600" y="1409700"/>
            <a:ext cx="8267700" cy="342900"/>
          </a:xfrm>
          <a:prstGeom prst="rect">
            <a:avLst/>
          </a:prstGeom>
          <a:noFill/>
          <a:ln w="9525">
            <a:noFill/>
            <a:miter lim="800000"/>
            <a:headEnd/>
            <a:tailEnd/>
          </a:ln>
        </p:spPr>
        <p:txBody>
          <a:bodyPr lIns="64008" tIns="32004" rIns="64008" bIns="32004" anchor="ctr"/>
          <a:lstStyle/>
          <a:p>
            <a:pPr eaLnBrk="0" hangingPunct="0"/>
            <a:r>
              <a:rPr lang="en-US" sz="2000" b="1">
                <a:solidFill>
                  <a:srgbClr val="C00000"/>
                </a:solidFill>
                <a:latin typeface="Arial" charset="0"/>
                <a:cs typeface="Arial" charset="0"/>
              </a:rPr>
              <a:t>Experience the real world: Internships &amp; Job Placements. </a:t>
            </a:r>
          </a:p>
        </p:txBody>
      </p:sp>
      <p:graphicFrame>
        <p:nvGraphicFramePr>
          <p:cNvPr id="37957" name="Group 69"/>
          <p:cNvGraphicFramePr>
            <a:graphicFrameLocks noGrp="1"/>
          </p:cNvGraphicFramePr>
          <p:nvPr/>
        </p:nvGraphicFramePr>
        <p:xfrm>
          <a:off x="457200" y="1905000"/>
          <a:ext cx="8001000" cy="2257425"/>
        </p:xfrm>
        <a:graphic>
          <a:graphicData uri="http://schemas.openxmlformats.org/drawingml/2006/table">
            <a:tbl>
              <a:tblPr/>
              <a:tblGrid>
                <a:gridCol w="2667000"/>
                <a:gridCol w="2667000"/>
                <a:gridCol w="2667000"/>
              </a:tblGrid>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Accounting</a:t>
                      </a:r>
                    </a:p>
                  </a:txBody>
                  <a:tcPr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Consulting</a:t>
                      </a:r>
                    </a:p>
                  </a:txBody>
                  <a:tcPr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Entertainment, Sports</a:t>
                      </a:r>
                    </a:p>
                  </a:txBody>
                  <a:tcPr marT="0" marB="0" horzOverflow="overflow">
                    <a:lnL>
                      <a:noFill/>
                    </a:lnL>
                    <a:lnR>
                      <a:noFill/>
                    </a:lnR>
                    <a:lnT>
                      <a:noFill/>
                    </a:lnT>
                    <a:lnB>
                      <a:noFill/>
                    </a:lnB>
                    <a:lnTlToBr>
                      <a:noFill/>
                    </a:lnTlToBr>
                    <a:lnBlToTr>
                      <a:noFill/>
                    </a:lnBlToTr>
                    <a:solidFill>
                      <a:schemeClr val="accent1"/>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Army Audit</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Accenture</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Disney World</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Ernst &amp; Young</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B.F. Environmental Consultants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Disney Worldwide Services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Internal Revenue Service</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Focus BBB International</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Global Spectrum</a:t>
                      </a:r>
                    </a:p>
                  </a:txBody>
                  <a:tcPr marT="0" marB="0" horzOverflow="overflow">
                    <a:lnL>
                      <a:noFill/>
                    </a:lnL>
                    <a:lnR>
                      <a:noFill/>
                    </a:lnR>
                    <a:lnT>
                      <a:noFill/>
                    </a:lnT>
                    <a:lnB>
                      <a:noFill/>
                    </a:lnB>
                    <a:lnTlToBr>
                      <a:noFill/>
                    </a:lnTlToBr>
                    <a:lnBlToTr>
                      <a:noFill/>
                    </a:lnBlToTr>
                    <a:solidFill>
                      <a:schemeClr val="accent1">
                        <a:alpha val="50195"/>
                      </a:schemeClr>
                    </a:solidFill>
                  </a:tcPr>
                </a:tc>
              </a:tr>
              <a:tr h="200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KPMG</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Grater Consulting</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Mandalay Bay</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Malin, Berquist, &amp; Co.</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IBM</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Nancy Mosser Casting</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Naval Audit</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Kabeer Consulting</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Philadelphia Eagles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PricewaterhouseCoopers</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McKinsey &amp; Co.</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Pittsburgh Opera</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Schneider Downs</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Mosaic Consulting</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Pittsburgh Penguins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Sisterson &amp; Co.</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Mthente Research &amp; Consulting</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Pittsburgh Pirates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Smith, Lewis, Chess &amp; Co.</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Hill Group</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Pittsburgh Steelers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Sight &amp; Sound Entertainment</a:t>
                      </a:r>
                    </a:p>
                  </a:txBody>
                  <a:tcPr marT="0" marB="0" horzOverflow="overflow">
                    <a:lnL>
                      <a:noFill/>
                    </a:lnL>
                    <a:lnR>
                      <a:noFill/>
                    </a:lnR>
                    <a:lnT>
                      <a:noFill/>
                    </a:lnT>
                    <a:lnB>
                      <a:noFill/>
                    </a:lnB>
                    <a:lnTlToBr>
                      <a:noFill/>
                    </a:lnTlToBr>
                    <a:lnBlToTr>
                      <a:noFill/>
                    </a:lnBlToTr>
                    <a:solidFill>
                      <a:schemeClr val="accent1">
                        <a:alpha val="50195"/>
                      </a:schemeClr>
                    </a:solidFill>
                  </a:tcPr>
                </a:tc>
              </a:tr>
            </a:tbl>
          </a:graphicData>
        </a:graphic>
      </p:graphicFrame>
      <p:graphicFrame>
        <p:nvGraphicFramePr>
          <p:cNvPr id="38112" name="Group 224"/>
          <p:cNvGraphicFramePr>
            <a:graphicFrameLocks noGrp="1"/>
          </p:cNvGraphicFramePr>
          <p:nvPr/>
        </p:nvGraphicFramePr>
        <p:xfrm>
          <a:off x="457200" y="4495800"/>
          <a:ext cx="8001000" cy="1676400"/>
        </p:xfrm>
        <a:graphic>
          <a:graphicData uri="http://schemas.openxmlformats.org/drawingml/2006/table">
            <a:tbl>
              <a:tblPr/>
              <a:tblGrid>
                <a:gridCol w="2716213"/>
                <a:gridCol w="2641600"/>
                <a:gridCol w="2643187"/>
              </a:tblGrid>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0" marB="0"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Consumer Goods, Retail</a:t>
                      </a:r>
                    </a:p>
                  </a:txBody>
                  <a:tcPr marT="0" marB="0" horzOverflow="overflow">
                    <a:lnL>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0" marB="0" horzOverflow="overflow">
                    <a:lnL>
                      <a:noFill/>
                    </a:lnL>
                    <a:lnR cap="flat">
                      <a:noFill/>
                    </a:lnR>
                    <a:lnT cap="flat">
                      <a:noFill/>
                    </a:lnT>
                    <a:lnB>
                      <a:noFill/>
                    </a:lnB>
                    <a:lnTlToBr>
                      <a:noFill/>
                    </a:lnTlToBr>
                    <a:lnBlToTr>
                      <a:noFill/>
                    </a:lnBlToTr>
                    <a:solidFill>
                      <a:schemeClr val="accent1"/>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84 Lumber</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Enterprise Rent-a-Car</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Lowe’s</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AT&amp;T</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Federated Department Stores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Roomful Express</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Bayer</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FedEx</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Sears</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Boscov’s Department Store</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Footlocker</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Sheetz</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Bose Corporation</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Giant Eagle Food Stores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Sherwin-Williams</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Buckle</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Hampton Inn &amp; Suites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SnapRetail</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Charlesons Furniture</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Heinz</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SSN Hotel Management</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Del Monte Foods</a:t>
                      </a:r>
                    </a:p>
                  </a:txBody>
                  <a:tcPr marT="0" marB="0" horzOverflow="overflow">
                    <a:lnL cap="flat">
                      <a:noFill/>
                    </a:lnL>
                    <a:lnR>
                      <a:noFill/>
                    </a:lnR>
                    <a:lnT>
                      <a:noFill/>
                    </a:lnT>
                    <a:lnB cap="flat">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J.C. Penney</a:t>
                      </a:r>
                    </a:p>
                  </a:txBody>
                  <a:tcPr marT="0" marB="0" horzOverflow="overflow">
                    <a:lnL>
                      <a:noFill/>
                    </a:lnL>
                    <a:lnR>
                      <a:noFill/>
                    </a:lnR>
                    <a:lnT>
                      <a:noFill/>
                    </a:lnT>
                    <a:lnB cap="flat">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The Hershey Company</a:t>
                      </a:r>
                    </a:p>
                  </a:txBody>
                  <a:tcPr marT="0" marB="0" horzOverflow="overflow">
                    <a:lnL>
                      <a:noFill/>
                    </a:lnL>
                    <a:lnR cap="flat">
                      <a:noFill/>
                    </a:lnR>
                    <a:lnT>
                      <a:noFill/>
                    </a:lnT>
                    <a:lnB cap="flat">
                      <a:noFill/>
                    </a:lnB>
                    <a:lnTlToBr>
                      <a:noFill/>
                    </a:lnTlToBr>
                    <a:lnBlToTr>
                      <a:noFill/>
                    </a:lnBlToTr>
                    <a:solidFill>
                      <a:schemeClr val="accent1">
                        <a:alpha val="50195"/>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6"/>
          <p:cNvSpPr txBox="1">
            <a:spLocks noGrp="1" noChangeArrowheads="1"/>
          </p:cNvSpPr>
          <p:nvPr/>
        </p:nvSpPr>
        <p:spPr bwMode="auto">
          <a:xfrm>
            <a:off x="6705600" y="6381750"/>
            <a:ext cx="2133600" cy="476250"/>
          </a:xfrm>
          <a:prstGeom prst="rect">
            <a:avLst/>
          </a:prstGeom>
          <a:noFill/>
          <a:ln w="9525">
            <a:noFill/>
            <a:miter lim="800000"/>
            <a:headEnd/>
            <a:tailEnd/>
          </a:ln>
        </p:spPr>
        <p:txBody>
          <a:bodyPr lIns="91435" tIns="45718" rIns="91435" bIns="45718"/>
          <a:lstStyle/>
          <a:p>
            <a:pPr algn="r" defTabSz="639763"/>
            <a:fld id="{D3587A9A-CABE-49A9-9A94-4369C8D19563}" type="slidenum">
              <a:rPr lang="en-US" sz="1400"/>
              <a:pPr algn="r" defTabSz="639763"/>
              <a:t>15</a:t>
            </a:fld>
            <a:endParaRPr lang="en-US" sz="1400"/>
          </a:p>
        </p:txBody>
      </p:sp>
      <p:sp>
        <p:nvSpPr>
          <p:cNvPr id="39938" name="Rectangle 2"/>
          <p:cNvSpPr>
            <a:spLocks noChangeArrowheads="1"/>
          </p:cNvSpPr>
          <p:nvPr/>
        </p:nvSpPr>
        <p:spPr bwMode="auto">
          <a:xfrm>
            <a:off x="228600" y="1409700"/>
            <a:ext cx="8267700" cy="342900"/>
          </a:xfrm>
          <a:prstGeom prst="rect">
            <a:avLst/>
          </a:prstGeom>
          <a:noFill/>
          <a:ln w="9525">
            <a:noFill/>
            <a:miter lim="800000"/>
            <a:headEnd/>
            <a:tailEnd/>
          </a:ln>
        </p:spPr>
        <p:txBody>
          <a:bodyPr lIns="64008" tIns="32004" rIns="64008" bIns="32004" anchor="ctr"/>
          <a:lstStyle/>
          <a:p>
            <a:pPr eaLnBrk="0" hangingPunct="0"/>
            <a:r>
              <a:rPr lang="en-US" sz="2000" b="1">
                <a:solidFill>
                  <a:srgbClr val="C00000"/>
                </a:solidFill>
                <a:latin typeface="Arial" charset="0"/>
                <a:cs typeface="Arial" charset="0"/>
              </a:rPr>
              <a:t>Experience the real world: Internships &amp; Job Placements. </a:t>
            </a:r>
          </a:p>
        </p:txBody>
      </p:sp>
      <p:graphicFrame>
        <p:nvGraphicFramePr>
          <p:cNvPr id="40005" name="Group 69"/>
          <p:cNvGraphicFramePr>
            <a:graphicFrameLocks noGrp="1"/>
          </p:cNvGraphicFramePr>
          <p:nvPr/>
        </p:nvGraphicFramePr>
        <p:xfrm>
          <a:off x="457200" y="1905000"/>
          <a:ext cx="8001000" cy="1892300"/>
        </p:xfrm>
        <a:graphic>
          <a:graphicData uri="http://schemas.openxmlformats.org/drawingml/2006/table">
            <a:tbl>
              <a:tblPr/>
              <a:tblGrid>
                <a:gridCol w="2667000"/>
                <a:gridCol w="2667000"/>
                <a:gridCol w="2667000"/>
              </a:tblGrid>
              <a:tr h="2286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Industrial</a:t>
                      </a:r>
                    </a:p>
                  </a:txBody>
                  <a:tcPr marT="0" marB="0"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solidFill>
                      <a:schemeClr val="accent1"/>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Adtranz/Westinghouse</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General Electric</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Rausch Electronics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Aerotek</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JLG</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Siemens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ALCOA</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Kennametal</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Stoner &amp; Co.</a:t>
                      </a:r>
                    </a:p>
                  </a:txBody>
                  <a:tcPr marT="0" marB="0" horzOverflow="overflow">
                    <a:lnL>
                      <a:noFill/>
                    </a:lnL>
                    <a:lnR>
                      <a:noFill/>
                    </a:lnR>
                    <a:lnT>
                      <a:noFill/>
                    </a:lnT>
                    <a:lnB>
                      <a:noFill/>
                    </a:lnB>
                    <a:lnTlToBr>
                      <a:noFill/>
                    </a:lnTlToBr>
                    <a:lnBlToTr>
                      <a:noFill/>
                    </a:lnBlToTr>
                    <a:solidFill>
                      <a:schemeClr val="accent1">
                        <a:alpha val="50195"/>
                      </a:schemeClr>
                    </a:solidFill>
                  </a:tcPr>
                </a:tc>
              </a:tr>
              <a:tr h="2000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Allegheny Ludlum Corporation</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Medrad</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Transtar</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Allegheny Teledyne</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Neutron USA</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TriStar Motors</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B/E Aerospace</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Oberg Industries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U.S. Steel</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Consol Energy</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Phillips/Respironics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VeraSun Energy</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eForce Compliance</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PLS Logistics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Westinghouse Electric</a:t>
                      </a:r>
                    </a:p>
                  </a:txBody>
                  <a:tcPr marT="0" marB="0"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Elliot Company</a:t>
                      </a:r>
                    </a:p>
                  </a:txBody>
                  <a:tcPr marT="0" marB="0" anchor="ct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RA Solutions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Wojanis</a:t>
                      </a:r>
                    </a:p>
                  </a:txBody>
                  <a:tcPr marT="0" marB="0" horzOverflow="overflow">
                    <a:lnL>
                      <a:noFill/>
                    </a:lnL>
                    <a:lnR>
                      <a:noFill/>
                    </a:lnR>
                    <a:lnT>
                      <a:noFill/>
                    </a:lnT>
                    <a:lnB>
                      <a:noFill/>
                    </a:lnB>
                    <a:lnTlToBr>
                      <a:noFill/>
                    </a:lnTlToBr>
                    <a:lnBlToTr>
                      <a:noFill/>
                    </a:lnBlToTr>
                    <a:solidFill>
                      <a:schemeClr val="accent1">
                        <a:alpha val="50195"/>
                      </a:schemeClr>
                    </a:solidFill>
                  </a:tcPr>
                </a:tc>
              </a:tr>
            </a:tbl>
          </a:graphicData>
        </a:graphic>
      </p:graphicFrame>
      <p:graphicFrame>
        <p:nvGraphicFramePr>
          <p:cNvPr id="40164" name="Group 228"/>
          <p:cNvGraphicFramePr>
            <a:graphicFrameLocks noGrp="1"/>
          </p:cNvGraphicFramePr>
          <p:nvPr/>
        </p:nvGraphicFramePr>
        <p:xfrm>
          <a:off x="457200" y="4125913"/>
          <a:ext cx="8001000" cy="2014537"/>
        </p:xfrm>
        <a:graphic>
          <a:graphicData uri="http://schemas.openxmlformats.org/drawingml/2006/table">
            <a:tbl>
              <a:tblPr/>
              <a:tblGrid>
                <a:gridCol w="2667000"/>
                <a:gridCol w="2590800"/>
                <a:gridCol w="2743200"/>
              </a:tblGrid>
              <a:tr h="180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Media, Communications</a:t>
                      </a:r>
                    </a:p>
                  </a:txBody>
                  <a:tcPr marT="0" marB="0"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Education</a:t>
                      </a:r>
                    </a:p>
                  </a:txBody>
                  <a:tcPr marT="0" marB="0" horzOverflow="overflow">
                    <a:lnL>
                      <a:noFill/>
                    </a:lnL>
                    <a:lnR>
                      <a:noFill/>
                    </a:lnR>
                    <a:lnT cap="fla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Healthcare</a:t>
                      </a:r>
                    </a:p>
                  </a:txBody>
                  <a:tcPr marT="0" marB="0" horzOverflow="overflow">
                    <a:lnL>
                      <a:noFill/>
                    </a:lnL>
                    <a:lnR cap="flat">
                      <a:noFill/>
                    </a:lnR>
                    <a:lnT cap="flat">
                      <a:noFill/>
                    </a:lnT>
                    <a:lnB>
                      <a:noFill/>
                    </a:lnB>
                    <a:lnTlToBr>
                      <a:noFill/>
                    </a:lnTlToBr>
                    <a:lnBlToTr>
                      <a:noFill/>
                    </a:lnBlToTr>
                    <a:solidFill>
                      <a:schemeClr val="accent1"/>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C&amp;M Media</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American Education Services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Allegheny General Hospital</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CBS Radio</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Carnegie Mellon University</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Armstrong County Memorial Hospital</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Curtis 1000</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Harrisburg University</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Conemaugh Memorial Medical Center</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FOX News</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Higher Education Institutes</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Diamond Drugs</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MMI Marketing</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 Department of Education</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Indiana Regional Medical Center</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NEP Broadcasting</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Vector Learning</a:t>
                      </a: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UPMC</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 Community TV Network</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Warren General Hospital</a:t>
                      </a: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5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PRS Advertising</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Real Pittsburgh Marketing</a:t>
                      </a:r>
                    </a:p>
                  </a:txBody>
                  <a:tcPr marT="0" marB="0" horzOverflow="overflow">
                    <a:lnL cap="flat">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cap="flat">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Steel City Media</a:t>
                      </a:r>
                    </a:p>
                  </a:txBody>
                  <a:tcPr marT="0" marB="0" horzOverflow="overflow">
                    <a:lnL cap="flat">
                      <a:noFill/>
                    </a:lnL>
                    <a:lnR>
                      <a:noFill/>
                    </a:lnR>
                    <a:lnT>
                      <a:noFill/>
                    </a:lnT>
                    <a:lnB cap="flat">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a:noFill/>
                    </a:lnR>
                    <a:lnT>
                      <a:noFill/>
                    </a:lnT>
                    <a:lnB cap="flat">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marT="0" marB="0" horzOverflow="overflow">
                    <a:lnL>
                      <a:noFill/>
                    </a:lnL>
                    <a:lnR cap="flat">
                      <a:noFill/>
                    </a:lnR>
                    <a:lnT>
                      <a:noFill/>
                    </a:lnT>
                    <a:lnB cap="flat">
                      <a:noFill/>
                    </a:lnB>
                    <a:lnTlToBr>
                      <a:noFill/>
                    </a:lnTlToBr>
                    <a:lnBlToTr>
                      <a:noFill/>
                    </a:lnBlToTr>
                    <a:solidFill>
                      <a:schemeClr val="accent1">
                        <a:alpha val="50195"/>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6"/>
          <p:cNvSpPr txBox="1">
            <a:spLocks noGrp="1" noChangeArrowheads="1"/>
          </p:cNvSpPr>
          <p:nvPr/>
        </p:nvSpPr>
        <p:spPr bwMode="auto">
          <a:xfrm>
            <a:off x="6705600" y="6381750"/>
            <a:ext cx="2133600" cy="476250"/>
          </a:xfrm>
          <a:prstGeom prst="rect">
            <a:avLst/>
          </a:prstGeom>
          <a:noFill/>
          <a:ln w="9525">
            <a:noFill/>
            <a:miter lim="800000"/>
            <a:headEnd/>
            <a:tailEnd/>
          </a:ln>
        </p:spPr>
        <p:txBody>
          <a:bodyPr lIns="91435" tIns="45718" rIns="91435" bIns="45718"/>
          <a:lstStyle/>
          <a:p>
            <a:pPr algn="r" defTabSz="639763"/>
            <a:fld id="{05B838D4-1907-40EC-AC61-D1FC3CC98989}" type="slidenum">
              <a:rPr lang="en-US" sz="1400"/>
              <a:pPr algn="r" defTabSz="639763"/>
              <a:t>16</a:t>
            </a:fld>
            <a:endParaRPr lang="en-US" sz="1400"/>
          </a:p>
        </p:txBody>
      </p:sp>
      <p:sp>
        <p:nvSpPr>
          <p:cNvPr id="41986" name="Rectangle 2"/>
          <p:cNvSpPr>
            <a:spLocks noChangeArrowheads="1"/>
          </p:cNvSpPr>
          <p:nvPr/>
        </p:nvSpPr>
        <p:spPr bwMode="auto">
          <a:xfrm>
            <a:off x="228600" y="1409700"/>
            <a:ext cx="8267700" cy="342900"/>
          </a:xfrm>
          <a:prstGeom prst="rect">
            <a:avLst/>
          </a:prstGeom>
          <a:noFill/>
          <a:ln w="9525">
            <a:noFill/>
            <a:miter lim="800000"/>
            <a:headEnd/>
            <a:tailEnd/>
          </a:ln>
        </p:spPr>
        <p:txBody>
          <a:bodyPr lIns="64008" tIns="32004" rIns="64008" bIns="32004" anchor="ctr"/>
          <a:lstStyle/>
          <a:p>
            <a:pPr eaLnBrk="0" hangingPunct="0"/>
            <a:r>
              <a:rPr lang="en-US" sz="2000" b="1">
                <a:solidFill>
                  <a:srgbClr val="C00000"/>
                </a:solidFill>
                <a:latin typeface="Arial" charset="0"/>
                <a:cs typeface="Arial" charset="0"/>
              </a:rPr>
              <a:t>Experience the real world: Internships &amp; Job Placements. </a:t>
            </a:r>
          </a:p>
        </p:txBody>
      </p:sp>
      <p:graphicFrame>
        <p:nvGraphicFramePr>
          <p:cNvPr id="42037" name="Group 53"/>
          <p:cNvGraphicFramePr>
            <a:graphicFrameLocks noGrp="1"/>
          </p:cNvGraphicFramePr>
          <p:nvPr/>
        </p:nvGraphicFramePr>
        <p:xfrm>
          <a:off x="457200" y="1905000"/>
          <a:ext cx="8077200" cy="4419600"/>
        </p:xfrm>
        <a:graphic>
          <a:graphicData uri="http://schemas.openxmlformats.org/drawingml/2006/table">
            <a:tbl>
              <a:tblPr/>
              <a:tblGrid>
                <a:gridCol w="2438400"/>
                <a:gridCol w="2667000"/>
                <a:gridCol w="2971800"/>
              </a:tblGrid>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IT</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Non-Profit</a:t>
                      </a:r>
                    </a:p>
                  </a:txBody>
                  <a:tcPr horzOverflow="overflow">
                    <a:lnL>
                      <a:noFill/>
                    </a:lnL>
                    <a:lnR>
                      <a:noFill/>
                    </a:lnR>
                    <a:lnT>
                      <a:noFill/>
                    </a:lnT>
                    <a:lnB>
                      <a:noFill/>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rPr>
                        <a:t>Government</a:t>
                      </a:r>
                    </a:p>
                  </a:txBody>
                  <a:tcPr horzOverflow="overflow">
                    <a:lnL>
                      <a:noFill/>
                    </a:lnL>
                    <a:lnR>
                      <a:noFill/>
                    </a:lnR>
                    <a:lnT>
                      <a:noFill/>
                    </a:lnT>
                    <a:lnB>
                      <a:noFill/>
                    </a:lnB>
                    <a:lnTlToBr>
                      <a:noFill/>
                    </a:lnTlToBr>
                    <a:lnBlToTr>
                      <a:noFill/>
                    </a:lnBlToTr>
                    <a:solidFill>
                      <a:schemeClr val="accent1"/>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Akal Technologies</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Food &amp; Water Watch</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Army Audit</a:t>
                      </a:r>
                    </a:p>
                  </a:txBody>
                  <a:tcPr horzOverflow="overflow">
                    <a:lnL>
                      <a:noFill/>
                    </a:lnL>
                    <a:lnR>
                      <a:noFill/>
                    </a:lnR>
                    <a:lnT>
                      <a:noFill/>
                    </a:lnT>
                    <a:lnB>
                      <a:noFill/>
                    </a:lnB>
                    <a:lnTlToBr>
                      <a:noFill/>
                    </a:lnTlToBr>
                    <a:lnBlToTr>
                      <a:noFill/>
                    </a:lnBlToTr>
                    <a:solidFill>
                      <a:schemeClr val="accent1">
                        <a:alpha val="50195"/>
                      </a:schemeClr>
                    </a:solidFill>
                  </a:tcPr>
                </a:tc>
              </a:tr>
              <a:tr h="2063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Compucom</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Four Footed Friends</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Delaware River Port Authority</a:t>
                      </a:r>
                    </a:p>
                  </a:txBody>
                  <a:tcPr horzOverflow="overflow">
                    <a:lnL>
                      <a:noFill/>
                    </a:lnL>
                    <a:lnR>
                      <a:noFill/>
                    </a:lnR>
                    <a:lnT>
                      <a:noFill/>
                    </a:lnT>
                    <a:lnB>
                      <a:noFill/>
                    </a:lnB>
                    <a:lnTlToBr>
                      <a:noFill/>
                    </a:lnTlToBr>
                    <a:lnBlToTr>
                      <a:noFill/>
                    </a:lnBlToTr>
                    <a:solidFill>
                      <a:schemeClr val="accent1">
                        <a:alpha val="50195"/>
                      </a:schemeClr>
                    </a:solidFill>
                  </a:tcPr>
                </a:tc>
              </a:tr>
              <a:tr h="215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Landslide</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Fundraising Initiatives</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Federal Energy Regulatory Commission</a:t>
                      </a:r>
                    </a:p>
                  </a:txBody>
                  <a:tcPr horzOverflow="overflow">
                    <a:lnL>
                      <a:noFill/>
                    </a:lnL>
                    <a:lnR>
                      <a:noFill/>
                    </a:lnR>
                    <a:lnT>
                      <a:noFill/>
                    </a:lnT>
                    <a:lnB>
                      <a:noFill/>
                    </a:lnB>
                    <a:lnTlToBr>
                      <a:noFill/>
                    </a:lnTlToBr>
                    <a:lnBlToTr>
                      <a:noFill/>
                    </a:lnBlToTr>
                    <a:solidFill>
                      <a:schemeClr val="accent1">
                        <a:alpha val="50195"/>
                      </a:schemeClr>
                    </a:solidFill>
                  </a:tcPr>
                </a:tc>
              </a:tr>
              <a:tr h="2476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Lenape Tech</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K.A.P.P.A. House</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Internal Revenue Service</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MTS</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Lupus Foundation of PA</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Kratos Defense &amp; Security Solutions</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Oracle</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 Immigration Resource Center</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Naval Audit</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Prime Soft</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POPAI</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Office of the Attorney General</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Quantum Vision</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Tickets for Kids Charities</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 Department of Transportation</a:t>
                      </a:r>
                    </a:p>
                  </a:txBody>
                  <a:tcPr horzOverflow="overflow">
                    <a:lnL>
                      <a:noFill/>
                    </a:lnL>
                    <a:lnR>
                      <a:noFill/>
                    </a:lnR>
                    <a:lnT>
                      <a:noFill/>
                    </a:lnT>
                    <a:lnB>
                      <a:noFill/>
                    </a:lnB>
                    <a:lnTlToBr>
                      <a:noFill/>
                    </a:lnTlToBr>
                    <a:lnBlToTr>
                      <a:noFill/>
                    </a:lnBlToTr>
                    <a:solidFill>
                      <a:schemeClr val="accent1">
                        <a:alpha val="50195"/>
                      </a:schemeClr>
                    </a:solidFill>
                  </a:tcPr>
                </a:tc>
              </a:tr>
              <a:tr h="2540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QVC</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PA State Employees Retirement System</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RJT CompuQuest</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U.S. Department of Defense</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Rose International</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U.S. Department of Revenue</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S Cube Soft</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U.S. Small Business Administration</a:t>
                      </a: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Texan Software Solutions</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Think Tree Technologies</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UpStreme</a:t>
                      </a: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solidFill>
                      <a:schemeClr val="accent1">
                        <a:alpha val="50195"/>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a:spLocks noGrp="1" noChangeArrowheads="1"/>
          </p:cNvSpPr>
          <p:nvPr>
            <p:ph type="sldNum" sz="quarter" idx="10"/>
          </p:nvPr>
        </p:nvSpPr>
        <p:spPr>
          <a:noFill/>
        </p:spPr>
        <p:txBody>
          <a:bodyPr/>
          <a:lstStyle/>
          <a:p>
            <a:pPr defTabSz="639763"/>
            <a:fld id="{E6A98A19-F6B1-4C58-93BB-3F0F7E401A81}" type="slidenum">
              <a:rPr lang="en-US" smtClean="0"/>
              <a:pPr defTabSz="639763"/>
              <a:t>17</a:t>
            </a:fld>
            <a:endParaRPr lang="en-US" smtClean="0"/>
          </a:p>
        </p:txBody>
      </p:sp>
      <p:sp>
        <p:nvSpPr>
          <p:cNvPr id="44034" name="Rectangle 2"/>
          <p:cNvSpPr>
            <a:spLocks noGrp="1" noChangeArrowheads="1"/>
          </p:cNvSpPr>
          <p:nvPr>
            <p:ph type="title"/>
          </p:nvPr>
        </p:nvSpPr>
        <p:spPr>
          <a:xfrm>
            <a:off x="228600" y="1524000"/>
            <a:ext cx="8305800" cy="381000"/>
          </a:xfrm>
        </p:spPr>
        <p:txBody>
          <a:bodyPr/>
          <a:lstStyle/>
          <a:p>
            <a:pPr algn="l"/>
            <a:r>
              <a:rPr lang="en-US" sz="2000" b="1" smtClean="0">
                <a:solidFill>
                  <a:srgbClr val="C00000"/>
                </a:solidFill>
                <a:latin typeface="Arial" charset="0"/>
                <a:cs typeface="Arial" charset="0"/>
              </a:rPr>
              <a:t>Distinguish yourself through the Business Honors Program.</a:t>
            </a:r>
            <a:r>
              <a:rPr lang="en-US" sz="2200" b="1" smtClean="0">
                <a:solidFill>
                  <a:srgbClr val="C00000"/>
                </a:solidFill>
                <a:latin typeface="Arial" charset="0"/>
                <a:cs typeface="Arial" charset="0"/>
              </a:rPr>
              <a:t> </a:t>
            </a:r>
          </a:p>
        </p:txBody>
      </p:sp>
      <p:sp>
        <p:nvSpPr>
          <p:cNvPr id="44035" name="TextBox 4"/>
          <p:cNvSpPr txBox="1">
            <a:spLocks noChangeArrowheads="1"/>
          </p:cNvSpPr>
          <p:nvPr/>
        </p:nvSpPr>
        <p:spPr bwMode="auto">
          <a:xfrm>
            <a:off x="304800" y="1981200"/>
            <a:ext cx="8305800" cy="730250"/>
          </a:xfrm>
          <a:prstGeom prst="rect">
            <a:avLst/>
          </a:prstGeom>
          <a:noFill/>
          <a:ln w="9525">
            <a:noFill/>
            <a:miter lim="800000"/>
            <a:headEnd/>
            <a:tailEnd/>
          </a:ln>
        </p:spPr>
        <p:txBody>
          <a:bodyPr>
            <a:spAutoFit/>
          </a:bodyPr>
          <a:lstStyle/>
          <a:p>
            <a:pPr eaLnBrk="0" hangingPunct="0">
              <a:buFont typeface="Arial" charset="0"/>
              <a:buNone/>
            </a:pPr>
            <a:r>
              <a:rPr lang="en-US" sz="1400" b="1">
                <a:latin typeface="Arial" charset="0"/>
                <a:cs typeface="Arial" charset="0"/>
              </a:rPr>
              <a:t>Eberly College offers a highly selective program for its most exceptional business students that provides students with a dynamic and challenging learning environment.  As a member of the program, honors students benefit from:</a:t>
            </a:r>
          </a:p>
        </p:txBody>
      </p:sp>
      <p:pic>
        <p:nvPicPr>
          <p:cNvPr id="44036" name="Picture 7" descr="O:\ADean\A Dean Office\Business Honors Program\Photos\Common Reader Student Pics 2013\102_1433.JPG"/>
          <p:cNvPicPr>
            <a:picLocks noChangeAspect="1" noChangeArrowheads="1"/>
          </p:cNvPicPr>
          <p:nvPr/>
        </p:nvPicPr>
        <p:blipFill>
          <a:blip r:embed="rId3"/>
          <a:srcRect l="15698" t="26083" r="14102" b="14124"/>
          <a:stretch>
            <a:fillRect/>
          </a:stretch>
        </p:blipFill>
        <p:spPr bwMode="auto">
          <a:xfrm>
            <a:off x="5410200" y="3429000"/>
            <a:ext cx="3238500" cy="2159000"/>
          </a:xfrm>
          <a:prstGeom prst="rect">
            <a:avLst/>
          </a:prstGeom>
          <a:noFill/>
          <a:ln w="9525">
            <a:noFill/>
            <a:miter lim="800000"/>
            <a:headEnd/>
            <a:tailEnd/>
          </a:ln>
        </p:spPr>
      </p:pic>
      <p:sp>
        <p:nvSpPr>
          <p:cNvPr id="44037" name="Text Box 6"/>
          <p:cNvSpPr txBox="1">
            <a:spLocks noChangeArrowheads="1"/>
          </p:cNvSpPr>
          <p:nvPr/>
        </p:nvSpPr>
        <p:spPr bwMode="auto">
          <a:xfrm>
            <a:off x="381000" y="2971800"/>
            <a:ext cx="2209800" cy="3195638"/>
          </a:xfrm>
          <a:prstGeom prst="rect">
            <a:avLst/>
          </a:prstGeom>
          <a:noFill/>
          <a:ln w="9525">
            <a:noFill/>
            <a:miter lim="800000"/>
            <a:headEnd/>
            <a:tailEnd/>
          </a:ln>
        </p:spPr>
        <p:txBody>
          <a:bodyPr>
            <a:spAutoFit/>
          </a:bodyPr>
          <a:lstStyle/>
          <a:p>
            <a:pPr marL="122238" indent="-122238">
              <a:buFontTx/>
              <a:buChar char="•"/>
            </a:pPr>
            <a:r>
              <a:rPr lang="en-US" sz="1200" b="1">
                <a:latin typeface="Arial" charset="0"/>
              </a:rPr>
              <a:t>30 credits</a:t>
            </a:r>
            <a:r>
              <a:rPr lang="en-US" sz="1200">
                <a:latin typeface="Arial" charset="0"/>
              </a:rPr>
              <a:t> of honors coursework that focuses upon leadership, student-faculty interaction, and teamwork.</a:t>
            </a:r>
          </a:p>
          <a:p>
            <a:pPr marL="122238" indent="-122238">
              <a:buFontTx/>
              <a:buChar char="•"/>
            </a:pPr>
            <a:endParaRPr lang="en-US" sz="1200">
              <a:latin typeface="Arial" charset="0"/>
            </a:endParaRPr>
          </a:p>
          <a:p>
            <a:pPr marL="122238" indent="-122238">
              <a:buFontTx/>
              <a:buChar char="•"/>
            </a:pPr>
            <a:r>
              <a:rPr lang="en-US" sz="1200" b="1">
                <a:latin typeface="Arial" charset="0"/>
              </a:rPr>
              <a:t>Cohort model</a:t>
            </a:r>
            <a:r>
              <a:rPr lang="en-US" sz="1200">
                <a:latin typeface="Arial" charset="0"/>
              </a:rPr>
              <a:t>: Members take all honors classes together, allowing students to build relationships and form cohesive groups over four years.</a:t>
            </a:r>
          </a:p>
          <a:p>
            <a:pPr marL="122238" indent="-122238"/>
            <a:endParaRPr lang="en-US" sz="1200">
              <a:latin typeface="Arial" charset="0"/>
            </a:endParaRPr>
          </a:p>
          <a:p>
            <a:pPr marL="122238" indent="-122238">
              <a:buFontTx/>
              <a:buChar char="•"/>
            </a:pPr>
            <a:r>
              <a:rPr lang="en-US" sz="1200" b="1">
                <a:latin typeface="Arial" charset="0"/>
              </a:rPr>
              <a:t>Smaller</a:t>
            </a:r>
            <a:r>
              <a:rPr lang="en-US" sz="1200">
                <a:latin typeface="Arial" charset="0"/>
              </a:rPr>
              <a:t> class sizes that allow for more interaction between students and faculty.</a:t>
            </a:r>
            <a:endParaRPr lang="en-US" sz="1200" b="1">
              <a:latin typeface="Arial" charset="0"/>
            </a:endParaRPr>
          </a:p>
        </p:txBody>
      </p:sp>
      <p:sp>
        <p:nvSpPr>
          <p:cNvPr id="44038" name="Text Box 7"/>
          <p:cNvSpPr txBox="1">
            <a:spLocks noChangeArrowheads="1"/>
          </p:cNvSpPr>
          <p:nvPr/>
        </p:nvSpPr>
        <p:spPr bwMode="auto">
          <a:xfrm>
            <a:off x="2819400" y="2971800"/>
            <a:ext cx="2362200" cy="2647950"/>
          </a:xfrm>
          <a:prstGeom prst="rect">
            <a:avLst/>
          </a:prstGeom>
          <a:noFill/>
          <a:ln w="9525">
            <a:noFill/>
            <a:miter lim="800000"/>
            <a:headEnd/>
            <a:tailEnd/>
          </a:ln>
        </p:spPr>
        <p:txBody>
          <a:bodyPr>
            <a:spAutoFit/>
          </a:bodyPr>
          <a:lstStyle/>
          <a:p>
            <a:pPr marL="122238" indent="-122238">
              <a:buFontTx/>
              <a:buChar char="•"/>
            </a:pPr>
            <a:r>
              <a:rPr lang="en-US" sz="1200" b="1">
                <a:latin typeface="Arial" charset="0"/>
              </a:rPr>
              <a:t>Participation</a:t>
            </a:r>
            <a:r>
              <a:rPr lang="en-US" sz="1200">
                <a:latin typeface="Arial" charset="0"/>
              </a:rPr>
              <a:t> in exclusive leadership and networking trips to Washington, D.C., New York City, and abroad.</a:t>
            </a:r>
          </a:p>
          <a:p>
            <a:pPr marL="122238" indent="-122238"/>
            <a:endParaRPr lang="en-US" sz="1200" b="1">
              <a:latin typeface="Arial" charset="0"/>
            </a:endParaRPr>
          </a:p>
          <a:p>
            <a:pPr marL="122238" indent="-122238">
              <a:buFontTx/>
              <a:buChar char="•"/>
            </a:pPr>
            <a:r>
              <a:rPr lang="en-US" sz="1200" b="1">
                <a:latin typeface="Arial" charset="0"/>
              </a:rPr>
              <a:t>Development</a:t>
            </a:r>
            <a:r>
              <a:rPr lang="en-US" sz="1200">
                <a:latin typeface="Arial" charset="0"/>
              </a:rPr>
              <a:t> of a reputation as an involved, dependable scholar.</a:t>
            </a:r>
          </a:p>
          <a:p>
            <a:pPr marL="122238" indent="-122238"/>
            <a:endParaRPr lang="en-US" sz="1200" b="1">
              <a:latin typeface="Arial" charset="0"/>
            </a:endParaRPr>
          </a:p>
          <a:p>
            <a:pPr marL="122238" indent="-122238">
              <a:buFontTx/>
              <a:buChar char="•"/>
            </a:pPr>
            <a:r>
              <a:rPr lang="en-US" sz="1200" b="1">
                <a:latin typeface="Arial" charset="0"/>
              </a:rPr>
              <a:t>Enriched</a:t>
            </a:r>
            <a:r>
              <a:rPr lang="en-US" sz="1200">
                <a:latin typeface="Arial" charset="0"/>
              </a:rPr>
              <a:t> college experience that expands upon traditional curricula to foster learning through real-world projects and learning opportunities.</a:t>
            </a:r>
            <a:endParaRPr lang="en-US" sz="1200" b="1">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a:spLocks noGrp="1" noChangeArrowheads="1"/>
          </p:cNvSpPr>
          <p:nvPr>
            <p:ph type="sldNum" sz="quarter" idx="10"/>
          </p:nvPr>
        </p:nvSpPr>
        <p:spPr>
          <a:xfrm>
            <a:off x="6477000" y="6381750"/>
            <a:ext cx="2133600" cy="476250"/>
          </a:xfrm>
          <a:noFill/>
        </p:spPr>
        <p:txBody>
          <a:bodyPr/>
          <a:lstStyle/>
          <a:p>
            <a:pPr defTabSz="639763"/>
            <a:fld id="{F89AD1F7-714A-4E52-8F55-D481F274C4E4}" type="slidenum">
              <a:rPr lang="en-US" smtClean="0"/>
              <a:pPr defTabSz="639763"/>
              <a:t>18</a:t>
            </a:fld>
            <a:endParaRPr lang="en-US" smtClean="0"/>
          </a:p>
        </p:txBody>
      </p:sp>
      <p:sp>
        <p:nvSpPr>
          <p:cNvPr id="46082" name="Rectangle 2"/>
          <p:cNvSpPr>
            <a:spLocks noGrp="1" noChangeArrowheads="1"/>
          </p:cNvSpPr>
          <p:nvPr>
            <p:ph type="title"/>
          </p:nvPr>
        </p:nvSpPr>
        <p:spPr>
          <a:xfrm>
            <a:off x="228600" y="1447800"/>
            <a:ext cx="8229600" cy="381000"/>
          </a:xfrm>
        </p:spPr>
        <p:txBody>
          <a:bodyPr/>
          <a:lstStyle/>
          <a:p>
            <a:pPr algn="l"/>
            <a:r>
              <a:rPr lang="en-US" sz="2000" b="1" smtClean="0">
                <a:solidFill>
                  <a:srgbClr val="C00000"/>
                </a:solidFill>
                <a:latin typeface="Arial" charset="0"/>
                <a:cs typeface="Arial" charset="0"/>
              </a:rPr>
              <a:t>Explore the global community.</a:t>
            </a:r>
            <a:endParaRPr lang="en-US" sz="4000" smtClean="0"/>
          </a:p>
        </p:txBody>
      </p:sp>
      <p:sp>
        <p:nvSpPr>
          <p:cNvPr id="46083" name="Rectangle 3"/>
          <p:cNvSpPr>
            <a:spLocks noGrp="1" noChangeArrowheads="1"/>
          </p:cNvSpPr>
          <p:nvPr>
            <p:ph type="body" sz="half" idx="1"/>
          </p:nvPr>
        </p:nvSpPr>
        <p:spPr>
          <a:xfrm>
            <a:off x="419100" y="1905000"/>
            <a:ext cx="8724900" cy="609600"/>
          </a:xfrm>
        </p:spPr>
        <p:txBody>
          <a:bodyPr/>
          <a:lstStyle/>
          <a:p>
            <a:pPr marL="0" indent="0">
              <a:buFontTx/>
              <a:buNone/>
            </a:pPr>
            <a:r>
              <a:rPr lang="en-US" sz="1400" b="1" smtClean="0">
                <a:latin typeface="Arial" charset="0"/>
                <a:cs typeface="Arial" charset="0"/>
              </a:rPr>
              <a:t>Eberly’s highly diverse faculty, staff, and student body create a cultural community right here in Indiana.  Students are also encouraged to take part in a study abroad program for more global exposure.  Study abroad opportunities include programs in the following countries:</a:t>
            </a:r>
          </a:p>
        </p:txBody>
      </p:sp>
      <p:sp>
        <p:nvSpPr>
          <p:cNvPr id="46084" name="Text Box 24"/>
          <p:cNvSpPr txBox="1">
            <a:spLocks noChangeArrowheads="1"/>
          </p:cNvSpPr>
          <p:nvPr/>
        </p:nvSpPr>
        <p:spPr bwMode="auto">
          <a:xfrm>
            <a:off x="479425" y="4503738"/>
            <a:ext cx="127000" cy="173037"/>
          </a:xfrm>
          <a:prstGeom prst="rect">
            <a:avLst/>
          </a:prstGeom>
          <a:noFill/>
          <a:ln w="9525" algn="ctr">
            <a:noFill/>
            <a:miter lim="800000"/>
            <a:headEnd/>
            <a:tailEnd/>
          </a:ln>
        </p:spPr>
        <p:txBody>
          <a:bodyPr wrap="none" lIns="64008" tIns="32004" rIns="64008" bIns="32004">
            <a:spAutoFit/>
          </a:bodyPr>
          <a:lstStyle/>
          <a:p>
            <a:pPr marL="342900" indent="-342900" eaLnBrk="0" hangingPunct="0">
              <a:lnSpc>
                <a:spcPct val="80000"/>
              </a:lnSpc>
              <a:spcBef>
                <a:spcPct val="20000"/>
              </a:spcBef>
            </a:pPr>
            <a:endParaRPr lang="en-US"/>
          </a:p>
        </p:txBody>
      </p:sp>
      <p:graphicFrame>
        <p:nvGraphicFramePr>
          <p:cNvPr id="37914" name="Group 26"/>
          <p:cNvGraphicFramePr>
            <a:graphicFrameLocks noGrp="1"/>
          </p:cNvGraphicFramePr>
          <p:nvPr/>
        </p:nvGraphicFramePr>
        <p:xfrm>
          <a:off x="990600" y="2743200"/>
          <a:ext cx="6934200" cy="3063875"/>
        </p:xfrm>
        <a:graphic>
          <a:graphicData uri="http://schemas.openxmlformats.org/drawingml/2006/table">
            <a:tbl>
              <a:tblPr/>
              <a:tblGrid>
                <a:gridCol w="2355850"/>
                <a:gridCol w="2357438"/>
                <a:gridCol w="2220912"/>
              </a:tblGrid>
              <a:tr h="304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Argentina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Australia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Bangladesh*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Belgium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Botswana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Brazil*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Canada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Chile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China*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Colombia*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Costa Rica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Croatia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Czech Republic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Denmark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 Estonia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Finland*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Fiji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France*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Germany*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Ghana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Greece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India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Indonesia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Ireland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Italy*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Japan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Jordan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Malaysia*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Mexico*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Netherlands*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New Zealand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Norway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Poland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Russia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Slovenia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South Africa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South Korea*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Spain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Sweden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Switzerland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Taiwan*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Thailand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United Kingdom*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Uruguay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r>
            </a:tbl>
          </a:graphicData>
        </a:graphic>
      </p:graphicFrame>
      <p:graphicFrame>
        <p:nvGraphicFramePr>
          <p:cNvPr id="37913" name="Group 25"/>
          <p:cNvGraphicFramePr>
            <a:graphicFrameLocks noGrp="1"/>
          </p:cNvGraphicFramePr>
          <p:nvPr/>
        </p:nvGraphicFramePr>
        <p:xfrm>
          <a:off x="609600" y="6019800"/>
          <a:ext cx="7696200" cy="473075"/>
        </p:xfrm>
        <a:graphic>
          <a:graphicData uri="http://schemas.openxmlformats.org/drawingml/2006/table">
            <a:tbl>
              <a:tblPr/>
              <a:tblGrid>
                <a:gridCol w="769620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charset="0"/>
                          <a:cs typeface="Arial" charset="0"/>
                        </a:rPr>
                        <a:t>*</a:t>
                      </a:r>
                      <a:r>
                        <a:rPr kumimoji="0" lang="en-US" sz="1100" b="0" i="0" u="none" strike="noStrike" cap="none" normalizeH="0" baseline="0" smtClean="0">
                          <a:ln>
                            <a:noFill/>
                          </a:ln>
                          <a:solidFill>
                            <a:srgbClr val="000000"/>
                          </a:solidFill>
                          <a:effectLst/>
                          <a:latin typeface="Arial" charset="0"/>
                          <a:cs typeface="Arial" charset="0"/>
                        </a:rPr>
                        <a:t>Eberly has a partnership with at least one university in this country. Students may pursue business classes, typically taught in English, at these universities. For more information about study abroad,  visit www.iup.edu/studyabroad.</a:t>
                      </a:r>
                      <a:r>
                        <a:rPr kumimoji="0" lang="en-US" sz="1200" b="0" i="0" u="none" strike="noStrike" cap="none" normalizeH="0" baseline="0" smtClean="0">
                          <a:ln>
                            <a:noFill/>
                          </a:ln>
                          <a:solidFill>
                            <a:srgbClr val="000000"/>
                          </a:solidFill>
                          <a:effectLst/>
                          <a:latin typeface="Arial" charset="0"/>
                          <a:cs typeface="Arial"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1"/>
          <p:cNvSpPr>
            <a:spLocks noGrp="1"/>
          </p:cNvSpPr>
          <p:nvPr>
            <p:ph type="sldNum" sz="quarter" idx="10"/>
          </p:nvPr>
        </p:nvSpPr>
        <p:spPr>
          <a:noFill/>
        </p:spPr>
        <p:txBody>
          <a:bodyPr/>
          <a:lstStyle/>
          <a:p>
            <a:fld id="{F5EB9562-59A4-4D73-86F4-195D7D7F9AFA}" type="slidenum">
              <a:rPr lang="en-US" smtClean="0"/>
              <a:pPr/>
              <a:t>19</a:t>
            </a:fld>
            <a:endParaRPr lang="en-US" smtClean="0"/>
          </a:p>
        </p:txBody>
      </p:sp>
      <p:sp>
        <p:nvSpPr>
          <p:cNvPr id="48130" name="TextBox 3"/>
          <p:cNvSpPr txBox="1">
            <a:spLocks noChangeArrowheads="1"/>
          </p:cNvSpPr>
          <p:nvPr/>
        </p:nvSpPr>
        <p:spPr bwMode="auto">
          <a:xfrm>
            <a:off x="152400" y="1600200"/>
            <a:ext cx="7848600" cy="3381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2000" b="1">
                <a:solidFill>
                  <a:srgbClr val="C00000"/>
                </a:solidFill>
                <a:latin typeface="Arial" charset="0"/>
                <a:cs typeface="Arial" charset="0"/>
              </a:rPr>
              <a:t>Gain assets with the Accounting Department.  </a:t>
            </a:r>
          </a:p>
        </p:txBody>
      </p:sp>
      <p:sp>
        <p:nvSpPr>
          <p:cNvPr id="5" name="Rectangle 3"/>
          <p:cNvSpPr>
            <a:spLocks noChangeArrowheads="1"/>
          </p:cNvSpPr>
          <p:nvPr/>
        </p:nvSpPr>
        <p:spPr bwMode="auto">
          <a:xfrm>
            <a:off x="5715000" y="4876800"/>
            <a:ext cx="2971800" cy="18288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20000"/>
              </a:spcBef>
              <a:defRPr/>
            </a:pPr>
            <a:r>
              <a:rPr lang="en-US" sz="1200" b="1" dirty="0">
                <a:latin typeface="Arial" charset="0"/>
                <a:cs typeface="Arial" charset="0"/>
              </a:rPr>
              <a:t>Contact Information:</a:t>
            </a:r>
            <a:endParaRPr lang="en-US" sz="1200" dirty="0">
              <a:latin typeface="Arial" charset="0"/>
              <a:cs typeface="Arial" charset="0"/>
            </a:endParaRPr>
          </a:p>
          <a:p>
            <a:pPr algn="ctr">
              <a:spcBef>
                <a:spcPct val="20000"/>
              </a:spcBef>
              <a:defRPr/>
            </a:pPr>
            <a:r>
              <a:rPr lang="en-US" sz="1200" dirty="0">
                <a:latin typeface="Arial" charset="0"/>
                <a:cs typeface="Arial" charset="0"/>
              </a:rPr>
              <a:t>    Dr. </a:t>
            </a:r>
            <a:r>
              <a:rPr lang="en-US" sz="1200" dirty="0" err="1">
                <a:latin typeface="Arial" charset="0"/>
                <a:cs typeface="Arial" charset="0"/>
              </a:rPr>
              <a:t>Sekhar</a:t>
            </a:r>
            <a:r>
              <a:rPr lang="en-US" sz="1200" dirty="0">
                <a:latin typeface="Arial" charset="0"/>
                <a:cs typeface="Arial" charset="0"/>
              </a:rPr>
              <a:t> </a:t>
            </a:r>
            <a:r>
              <a:rPr lang="en-US" sz="1200" dirty="0" err="1">
                <a:latin typeface="Arial" charset="0"/>
                <a:cs typeface="Arial" charset="0"/>
              </a:rPr>
              <a:t>Anantharaman</a:t>
            </a:r>
            <a:r>
              <a:rPr lang="en-US" sz="1200" dirty="0">
                <a:latin typeface="Arial" charset="0"/>
                <a:cs typeface="Arial" charset="0"/>
              </a:rPr>
              <a:t>, Chair</a:t>
            </a:r>
          </a:p>
          <a:p>
            <a:pPr algn="ctr">
              <a:spcBef>
                <a:spcPct val="20000"/>
              </a:spcBef>
              <a:defRPr/>
            </a:pPr>
            <a:r>
              <a:rPr lang="en-US" sz="1200" dirty="0">
                <a:latin typeface="Arial" charset="0"/>
                <a:cs typeface="Arial" charset="0"/>
              </a:rPr>
              <a:t>sekhar@iup.edu</a:t>
            </a:r>
          </a:p>
          <a:p>
            <a:pPr algn="ctr">
              <a:spcBef>
                <a:spcPct val="20000"/>
              </a:spcBef>
              <a:defRPr/>
            </a:pPr>
            <a:endParaRPr lang="en-US" sz="1200" dirty="0">
              <a:latin typeface="Arial" charset="0"/>
              <a:cs typeface="Arial" charset="0"/>
            </a:endParaRPr>
          </a:p>
          <a:p>
            <a:pPr algn="ctr">
              <a:spcBef>
                <a:spcPct val="20000"/>
              </a:spcBef>
              <a:defRPr/>
            </a:pPr>
            <a:r>
              <a:rPr lang="en-US" sz="1200" dirty="0">
                <a:latin typeface="Arial" charset="0"/>
                <a:cs typeface="Arial" charset="0"/>
              </a:rPr>
              <a:t>    Ms. Stacy Stewart, Secretary</a:t>
            </a:r>
          </a:p>
          <a:p>
            <a:pPr algn="ctr">
              <a:spcBef>
                <a:spcPct val="20000"/>
              </a:spcBef>
              <a:defRPr/>
            </a:pPr>
            <a:r>
              <a:rPr lang="en-US" sz="1200" dirty="0">
                <a:latin typeface="Arial" pitchFamily="34" charset="0"/>
                <a:cs typeface="Arial" pitchFamily="34" charset="0"/>
              </a:rPr>
              <a:t>sstewart@iup.edu   </a:t>
            </a:r>
          </a:p>
          <a:p>
            <a:pPr algn="ctr">
              <a:spcBef>
                <a:spcPct val="20000"/>
              </a:spcBef>
              <a:defRPr/>
            </a:pPr>
            <a:r>
              <a:rPr lang="en-US" sz="1200" dirty="0">
                <a:latin typeface="Arial" charset="0"/>
                <a:cs typeface="Arial" charset="0"/>
              </a:rPr>
              <a:t>Phone: 724-357-2686</a:t>
            </a:r>
          </a:p>
          <a:p>
            <a:pPr algn="ctr">
              <a:spcBef>
                <a:spcPct val="20000"/>
              </a:spcBef>
              <a:defRPr/>
            </a:pPr>
            <a:r>
              <a:rPr lang="en-US" sz="1200" dirty="0">
                <a:latin typeface="Arial" charset="0"/>
                <a:cs typeface="Arial" charset="0"/>
              </a:rPr>
              <a:t>    </a:t>
            </a:r>
          </a:p>
        </p:txBody>
      </p:sp>
      <p:sp>
        <p:nvSpPr>
          <p:cNvPr id="48132" name="TextBox 1"/>
          <p:cNvSpPr txBox="1">
            <a:spLocks noChangeArrowheads="1"/>
          </p:cNvSpPr>
          <p:nvPr/>
        </p:nvSpPr>
        <p:spPr bwMode="auto">
          <a:xfrm>
            <a:off x="152400" y="2057400"/>
            <a:ext cx="9753600" cy="265113"/>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The Accounting program educates students to work in public, industry, government, &amp; non-profit firms. </a:t>
            </a:r>
            <a:endParaRPr lang="en-US" b="1">
              <a:latin typeface="Arial" charset="0"/>
              <a:cs typeface="Arial" charset="0"/>
            </a:endParaRPr>
          </a:p>
        </p:txBody>
      </p:sp>
      <p:sp>
        <p:nvSpPr>
          <p:cNvPr id="48133" name="TextBox 5"/>
          <p:cNvSpPr txBox="1">
            <a:spLocks noChangeArrowheads="1"/>
          </p:cNvSpPr>
          <p:nvPr/>
        </p:nvSpPr>
        <p:spPr bwMode="auto">
          <a:xfrm>
            <a:off x="609600" y="2425700"/>
            <a:ext cx="4572000" cy="517525"/>
          </a:xfrm>
          <a:prstGeom prst="rect">
            <a:avLst/>
          </a:prstGeom>
          <a:noFill/>
          <a:ln w="9525">
            <a:noFill/>
            <a:miter lim="800000"/>
            <a:headEnd/>
            <a:tailEnd/>
          </a:ln>
        </p:spPr>
        <p:txBody>
          <a:bodyPr>
            <a:spAutoFit/>
          </a:bodyPr>
          <a:lstStyle/>
          <a:p>
            <a:pPr eaLnBrk="0" hangingPunct="0">
              <a:spcBef>
                <a:spcPct val="20000"/>
              </a:spcBef>
            </a:pPr>
            <a:r>
              <a:rPr lang="en-US" sz="1400">
                <a:latin typeface="Arial" charset="0"/>
                <a:cs typeface="Arial" charset="0"/>
              </a:rPr>
              <a:t>Students have options to earn the 150 credits needed to pursue professional certifications. </a:t>
            </a:r>
          </a:p>
        </p:txBody>
      </p:sp>
      <p:sp>
        <p:nvSpPr>
          <p:cNvPr id="48134" name="TextBox 8"/>
          <p:cNvSpPr txBox="1">
            <a:spLocks noChangeArrowheads="1"/>
          </p:cNvSpPr>
          <p:nvPr/>
        </p:nvSpPr>
        <p:spPr bwMode="auto">
          <a:xfrm>
            <a:off x="228600" y="3200400"/>
            <a:ext cx="5029200" cy="265113"/>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Students benefit from relevant coursework including:</a:t>
            </a:r>
          </a:p>
        </p:txBody>
      </p:sp>
      <p:graphicFrame>
        <p:nvGraphicFramePr>
          <p:cNvPr id="10" name="Table 9"/>
          <p:cNvGraphicFramePr>
            <a:graphicFrameLocks noGrp="1"/>
          </p:cNvGraphicFramePr>
          <p:nvPr/>
        </p:nvGraphicFramePr>
        <p:xfrm>
          <a:off x="381000" y="3657600"/>
          <a:ext cx="4800600" cy="838200"/>
        </p:xfrm>
        <a:graphic>
          <a:graphicData uri="http://schemas.openxmlformats.org/drawingml/2006/table">
            <a:tbl>
              <a:tblPr/>
              <a:tblGrid>
                <a:gridCol w="2470150"/>
                <a:gridCol w="2330450"/>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Federal Tax</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Auditing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Financial Systems Analysis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Cost Accounting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Law of Business Organizations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Gov’t. &amp; Non-Profit Accounting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Oil &amp; Gas Industry Accounting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Forensic &amp; Internal Auditing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r>
            </a:tbl>
          </a:graphicData>
        </a:graphic>
      </p:graphicFrame>
      <p:sp>
        <p:nvSpPr>
          <p:cNvPr id="48143" name="TextBox 4"/>
          <p:cNvSpPr txBox="1">
            <a:spLocks noChangeArrowheads="1"/>
          </p:cNvSpPr>
          <p:nvPr/>
        </p:nvSpPr>
        <p:spPr bwMode="auto">
          <a:xfrm>
            <a:off x="304800" y="4724400"/>
            <a:ext cx="6172200" cy="695325"/>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A degree in Accounting prepares students to </a:t>
            </a:r>
          </a:p>
          <a:p>
            <a:pPr eaLnBrk="0" hangingPunct="0">
              <a:lnSpc>
                <a:spcPct val="80000"/>
              </a:lnSpc>
              <a:spcBef>
                <a:spcPct val="20000"/>
              </a:spcBef>
            </a:pPr>
            <a:r>
              <a:rPr lang="en-US" sz="1400" b="1">
                <a:latin typeface="Arial" charset="0"/>
                <a:cs typeface="Arial" charset="0"/>
              </a:rPr>
              <a:t>seek professional certifications such as:</a:t>
            </a:r>
          </a:p>
          <a:p>
            <a:pPr eaLnBrk="0" hangingPunct="0">
              <a:lnSpc>
                <a:spcPct val="80000"/>
              </a:lnSpc>
              <a:spcBef>
                <a:spcPct val="20000"/>
              </a:spcBef>
              <a:buFont typeface="Arial" charset="0"/>
              <a:buChar char="•"/>
            </a:pPr>
            <a:endParaRPr lang="en-US" sz="1400" b="1">
              <a:latin typeface="Arial" charset="0"/>
              <a:cs typeface="Arial" charset="0"/>
            </a:endParaRPr>
          </a:p>
        </p:txBody>
      </p:sp>
      <p:graphicFrame>
        <p:nvGraphicFramePr>
          <p:cNvPr id="12" name="Table 11"/>
          <p:cNvGraphicFramePr>
            <a:graphicFrameLocks noGrp="1"/>
          </p:cNvGraphicFramePr>
          <p:nvPr/>
        </p:nvGraphicFramePr>
        <p:xfrm>
          <a:off x="381000" y="5410200"/>
          <a:ext cx="5410200" cy="854075"/>
        </p:xfrm>
        <a:graphic>
          <a:graphicData uri="http://schemas.openxmlformats.org/drawingml/2006/table">
            <a:tbl>
              <a:tblPr>
                <a:tableStyleId>{5C22544A-7EE6-4342-B048-85BDC9FD1C3A}</a:tableStyleId>
              </a:tblPr>
              <a:tblGrid>
                <a:gridCol w="2514600"/>
                <a:gridCol w="2895600"/>
              </a:tblGrid>
              <a:tr h="853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Certified</a:t>
                      </a:r>
                      <a:r>
                        <a:rPr lang="en-US" sz="1200" baseline="0" dirty="0" smtClean="0">
                          <a:latin typeface="Arial" pitchFamily="34" charset="0"/>
                          <a:cs typeface="Arial" pitchFamily="34" charset="0"/>
                        </a:rPr>
                        <a:t> Public Accountant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Certified Fraud Examiner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Certified Gov’t. Financial Manager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Certified Management Accountant</a:t>
                      </a:r>
                      <a:endParaRPr lang="en-US" sz="12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Certified</a:t>
                      </a:r>
                      <a:r>
                        <a:rPr lang="en-US" sz="1200" baseline="0" dirty="0" smtClean="0">
                          <a:latin typeface="Arial" pitchFamily="34" charset="0"/>
                          <a:cs typeface="Arial" pitchFamily="34" charset="0"/>
                        </a:rPr>
                        <a:t> Internal Auditor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Certified Forensic Accountant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Certified Financial Forensic Accountant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Certified Financial Planner </a:t>
                      </a:r>
                    </a:p>
                  </a:txBody>
                  <a:tcPr/>
                </a:tc>
              </a:tr>
            </a:tbl>
          </a:graphicData>
        </a:graphic>
      </p:graphicFrame>
      <p:sp>
        <p:nvSpPr>
          <p:cNvPr id="48152" name="TextBox 13"/>
          <p:cNvSpPr txBox="1">
            <a:spLocks noChangeArrowheads="1"/>
          </p:cNvSpPr>
          <p:nvPr/>
        </p:nvSpPr>
        <p:spPr bwMode="auto">
          <a:xfrm>
            <a:off x="6172200" y="4495800"/>
            <a:ext cx="2286000" cy="479425"/>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a:latin typeface="Arial" charset="0"/>
                <a:cs typeface="Arial" charset="0"/>
              </a:rPr>
              <a:t>www.iup.edu/accounting </a:t>
            </a:r>
          </a:p>
          <a:p>
            <a:pPr eaLnBrk="0" hangingPunct="0">
              <a:lnSpc>
                <a:spcPct val="80000"/>
              </a:lnSpc>
              <a:spcBef>
                <a:spcPct val="20000"/>
              </a:spcBef>
            </a:pPr>
            <a:endParaRPr lang="en-US" sz="1400"/>
          </a:p>
        </p:txBody>
      </p:sp>
      <p:pic>
        <p:nvPicPr>
          <p:cNvPr id="48153" name="Picture 12" descr="O:\ADean\A Dean Office\Pictures\Eberly Spring 2013 building shots\IMG_0035.JPG"/>
          <p:cNvPicPr>
            <a:picLocks noChangeAspect="1" noChangeArrowheads="1"/>
          </p:cNvPicPr>
          <p:nvPr/>
        </p:nvPicPr>
        <p:blipFill>
          <a:blip r:embed="rId2"/>
          <a:srcRect l="23077" t="31123" r="10295"/>
          <a:stretch>
            <a:fillRect/>
          </a:stretch>
        </p:blipFill>
        <p:spPr bwMode="auto">
          <a:xfrm>
            <a:off x="5867400" y="2436813"/>
            <a:ext cx="2667000" cy="205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0"/>
          </p:nvPr>
        </p:nvSpPr>
        <p:spPr>
          <a:noFill/>
        </p:spPr>
        <p:txBody>
          <a:bodyPr/>
          <a:lstStyle/>
          <a:p>
            <a:fld id="{3AC89177-97E7-4662-9331-B9D1B8D4D103}" type="slidenum">
              <a:rPr lang="en-US" smtClean="0"/>
              <a:pPr/>
              <a:t>2</a:t>
            </a:fld>
            <a:endParaRPr lang="en-US" smtClean="0"/>
          </a:p>
        </p:txBody>
      </p:sp>
      <p:pic>
        <p:nvPicPr>
          <p:cNvPr id="19458" name="Picture 5"/>
          <p:cNvPicPr>
            <a:picLocks noChangeAspect="1" noChangeArrowheads="1"/>
          </p:cNvPicPr>
          <p:nvPr/>
        </p:nvPicPr>
        <p:blipFill>
          <a:blip r:embed="rId2"/>
          <a:srcRect/>
          <a:stretch>
            <a:fillRect/>
          </a:stretch>
        </p:blipFill>
        <p:spPr bwMode="auto">
          <a:xfrm>
            <a:off x="457200" y="1676400"/>
            <a:ext cx="1647825" cy="1419225"/>
          </a:xfrm>
          <a:prstGeom prst="rect">
            <a:avLst/>
          </a:prstGeom>
          <a:noFill/>
          <a:ln w="9525">
            <a:noFill/>
            <a:miter lim="800000"/>
            <a:headEnd/>
            <a:tailEnd/>
          </a:ln>
        </p:spPr>
      </p:pic>
      <p:pic>
        <p:nvPicPr>
          <p:cNvPr id="19459" name="Picture 6"/>
          <p:cNvPicPr>
            <a:picLocks noChangeAspect="1" noChangeArrowheads="1"/>
          </p:cNvPicPr>
          <p:nvPr/>
        </p:nvPicPr>
        <p:blipFill>
          <a:blip r:embed="rId3"/>
          <a:srcRect/>
          <a:stretch>
            <a:fillRect/>
          </a:stretch>
        </p:blipFill>
        <p:spPr bwMode="auto">
          <a:xfrm>
            <a:off x="457200" y="3276600"/>
            <a:ext cx="1647825" cy="1400175"/>
          </a:xfrm>
          <a:prstGeom prst="rect">
            <a:avLst/>
          </a:prstGeom>
          <a:noFill/>
          <a:ln w="9525">
            <a:noFill/>
            <a:miter lim="800000"/>
            <a:headEnd/>
            <a:tailEnd/>
          </a:ln>
        </p:spPr>
      </p:pic>
      <p:pic>
        <p:nvPicPr>
          <p:cNvPr id="19460" name="Picture 7"/>
          <p:cNvPicPr>
            <a:picLocks noChangeAspect="1" noChangeArrowheads="1"/>
          </p:cNvPicPr>
          <p:nvPr/>
        </p:nvPicPr>
        <p:blipFill>
          <a:blip r:embed="rId4"/>
          <a:srcRect/>
          <a:stretch>
            <a:fillRect/>
          </a:stretch>
        </p:blipFill>
        <p:spPr bwMode="auto">
          <a:xfrm>
            <a:off x="457200" y="4953000"/>
            <a:ext cx="1657350" cy="1447800"/>
          </a:xfrm>
          <a:prstGeom prst="rect">
            <a:avLst/>
          </a:prstGeom>
          <a:noFill/>
          <a:ln w="9525">
            <a:noFill/>
            <a:miter lim="800000"/>
            <a:headEnd/>
            <a:tailEnd/>
          </a:ln>
        </p:spPr>
      </p:pic>
      <p:graphicFrame>
        <p:nvGraphicFramePr>
          <p:cNvPr id="19525" name="Group 69"/>
          <p:cNvGraphicFramePr>
            <a:graphicFrameLocks noGrp="1"/>
          </p:cNvGraphicFramePr>
          <p:nvPr>
            <p:ph/>
          </p:nvPr>
        </p:nvGraphicFramePr>
        <p:xfrm>
          <a:off x="3048000" y="1219200"/>
          <a:ext cx="5334000" cy="4895850"/>
        </p:xfrm>
        <a:graphic>
          <a:graphicData uri="http://schemas.openxmlformats.org/drawingml/2006/table">
            <a:tbl>
              <a:tblPr/>
              <a:tblGrid>
                <a:gridCol w="4724400"/>
                <a:gridCol w="609600"/>
              </a:tblGrid>
              <a:tr h="4508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990000"/>
                          </a:solidFill>
                          <a:effectLst/>
                          <a:latin typeface="Calibri" pitchFamily="34" charset="0"/>
                        </a:rPr>
                        <a:t>              </a:t>
                      </a:r>
                      <a:r>
                        <a:rPr kumimoji="0" lang="en-US" sz="1800" b="1" i="0" u="none" strike="noStrike" cap="none" normalizeH="0" baseline="0" smtClean="0">
                          <a:ln>
                            <a:noFill/>
                          </a:ln>
                          <a:solidFill>
                            <a:srgbClr val="990000"/>
                          </a:solidFill>
                          <a:effectLst/>
                          <a:latin typeface="Arial" charset="0"/>
                        </a:rPr>
                        <a:t>Explore Eberly: Table of Contents</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endParaRP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Recognitions</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AACSB Accreditation</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About Eberly College</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Unique Features</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6-7</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Business Community</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8</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Events</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Student-led Organizations</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Student Managed Investment Portfolio &amp; Financial Trading Room</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Entrepreneurship Programs &amp; Resources</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12</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Internships &amp; Job Placements</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13-16</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Business Honors Program</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17</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Study Abroad</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18</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Accounting Department</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19</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Finance &amp; Legal Studies Department</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20</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Management Department</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21</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Marketing Department</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22</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Information Systems &amp; Decision Sciences Department</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23</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alpha val="50195"/>
                      </a:schemeClr>
                    </a:solidFill>
                  </a:tcPr>
                </a:tc>
              </a:tr>
              <a:tr h="247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Eberly Contact Information</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24</a:t>
                      </a:r>
                    </a:p>
                  </a:txBody>
                  <a:tcPr horzOverflow="overflow">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lIns="91435" tIns="45718" rIns="91435" bIns="45718"/>
          <a:lstStyle/>
          <a:p>
            <a:pPr algn="r"/>
            <a:fld id="{FE263B28-9778-4BDF-8B19-722671F0A36E}" type="slidenum">
              <a:rPr lang="en-US" sz="1400"/>
              <a:pPr algn="r"/>
              <a:t>20</a:t>
            </a:fld>
            <a:endParaRPr lang="en-US" sz="1400"/>
          </a:p>
        </p:txBody>
      </p:sp>
      <p:sp>
        <p:nvSpPr>
          <p:cNvPr id="49154" name="TextBox 3"/>
          <p:cNvSpPr txBox="1">
            <a:spLocks noChangeArrowheads="1"/>
          </p:cNvSpPr>
          <p:nvPr/>
        </p:nvSpPr>
        <p:spPr bwMode="auto">
          <a:xfrm>
            <a:off x="152400" y="1600200"/>
            <a:ext cx="7848600" cy="336550"/>
          </a:xfrm>
          <a:prstGeom prst="rect">
            <a:avLst/>
          </a:prstGeom>
          <a:noFill/>
          <a:ln w="9525">
            <a:noFill/>
            <a:miter lim="800000"/>
            <a:headEnd/>
            <a:tailEnd/>
          </a:ln>
        </p:spPr>
        <p:txBody>
          <a:bodyPr>
            <a:spAutoFit/>
          </a:bodyPr>
          <a:lstStyle/>
          <a:p>
            <a:pPr eaLnBrk="0" hangingPunct="0">
              <a:lnSpc>
                <a:spcPct val="80000"/>
              </a:lnSpc>
              <a:spcBef>
                <a:spcPct val="20000"/>
              </a:spcBef>
            </a:pPr>
            <a:r>
              <a:rPr lang="en-US" sz="2000" b="1">
                <a:solidFill>
                  <a:srgbClr val="C00000"/>
                </a:solidFill>
                <a:latin typeface="Arial" charset="0"/>
                <a:cs typeface="Arial" charset="0"/>
              </a:rPr>
              <a:t>Hedge the future with the Finance &amp; Legal Studies Department.  </a:t>
            </a:r>
          </a:p>
        </p:txBody>
      </p:sp>
      <p:sp>
        <p:nvSpPr>
          <p:cNvPr id="5" name="Rectangle 3"/>
          <p:cNvSpPr>
            <a:spLocks noChangeArrowheads="1"/>
          </p:cNvSpPr>
          <p:nvPr/>
        </p:nvSpPr>
        <p:spPr bwMode="auto">
          <a:xfrm>
            <a:off x="5715000" y="4876800"/>
            <a:ext cx="2971800" cy="1808163"/>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20000"/>
              </a:spcBef>
              <a:defRPr/>
            </a:pPr>
            <a:r>
              <a:rPr lang="en-US" sz="1200" b="1">
                <a:solidFill>
                  <a:srgbClr val="000000"/>
                </a:solidFill>
                <a:latin typeface="Arial" charset="0"/>
                <a:cs typeface="Arial" charset="0"/>
              </a:rPr>
              <a:t>Contact Information:</a:t>
            </a: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Dr. Ibrahim Affaneh, Chair</a:t>
            </a:r>
          </a:p>
          <a:p>
            <a:pPr algn="ctr">
              <a:spcBef>
                <a:spcPct val="20000"/>
              </a:spcBef>
              <a:defRPr/>
            </a:pPr>
            <a:r>
              <a:rPr lang="en-US" sz="1200">
                <a:solidFill>
                  <a:srgbClr val="000000"/>
                </a:solidFill>
                <a:latin typeface="Arial" charset="0"/>
                <a:cs typeface="Arial" charset="0"/>
              </a:rPr>
              <a:t>affaneh@iup.edu</a:t>
            </a:r>
          </a:p>
          <a:p>
            <a:pPr algn="ctr">
              <a:spcBef>
                <a:spcPct val="20000"/>
              </a:spcBef>
              <a:defRPr/>
            </a:pP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Ms. Cathy Smith Secretary</a:t>
            </a:r>
          </a:p>
          <a:p>
            <a:pPr algn="ctr">
              <a:spcBef>
                <a:spcPct val="20000"/>
              </a:spcBef>
              <a:defRPr/>
            </a:pPr>
            <a:r>
              <a:rPr lang="en-US" sz="1200">
                <a:solidFill>
                  <a:srgbClr val="000000"/>
                </a:solidFill>
                <a:latin typeface="Arial" charset="0"/>
                <a:cs typeface="Arial" charset="0"/>
              </a:rPr>
              <a:t>crsmith@iup.edu </a:t>
            </a:r>
          </a:p>
          <a:p>
            <a:pPr algn="ctr">
              <a:spcBef>
                <a:spcPct val="20000"/>
              </a:spcBef>
              <a:defRPr/>
            </a:pPr>
            <a:r>
              <a:rPr lang="en-US" sz="1200">
                <a:solidFill>
                  <a:srgbClr val="000000"/>
                </a:solidFill>
                <a:latin typeface="Arial" charset="0"/>
                <a:cs typeface="Arial" charset="0"/>
              </a:rPr>
              <a:t>Phone: 724-357-4818</a:t>
            </a:r>
          </a:p>
          <a:p>
            <a:pPr algn="ctr">
              <a:spcBef>
                <a:spcPct val="20000"/>
              </a:spcBef>
              <a:defRPr/>
            </a:pPr>
            <a:r>
              <a:rPr lang="en-US" sz="1200">
                <a:solidFill>
                  <a:srgbClr val="000000"/>
                </a:solidFill>
                <a:latin typeface="Arial" charset="0"/>
                <a:cs typeface="Arial" charset="0"/>
              </a:rPr>
              <a:t>    </a:t>
            </a:r>
          </a:p>
        </p:txBody>
      </p:sp>
      <p:sp>
        <p:nvSpPr>
          <p:cNvPr id="49156" name="TextBox 1"/>
          <p:cNvSpPr txBox="1">
            <a:spLocks noChangeArrowheads="1"/>
          </p:cNvSpPr>
          <p:nvPr/>
        </p:nvSpPr>
        <p:spPr bwMode="auto">
          <a:xfrm>
            <a:off x="152400" y="2057400"/>
            <a:ext cx="97536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The Finance program prepares students for careers in finance, real estate, insurance, and law. </a:t>
            </a:r>
            <a:endParaRPr lang="en-US" b="1">
              <a:latin typeface="Arial" charset="0"/>
              <a:cs typeface="Arial" charset="0"/>
            </a:endParaRPr>
          </a:p>
        </p:txBody>
      </p:sp>
      <p:sp>
        <p:nvSpPr>
          <p:cNvPr id="49157" name="TextBox 5"/>
          <p:cNvSpPr txBox="1">
            <a:spLocks noChangeArrowheads="1"/>
          </p:cNvSpPr>
          <p:nvPr/>
        </p:nvSpPr>
        <p:spPr bwMode="auto">
          <a:xfrm>
            <a:off x="609600" y="2425700"/>
            <a:ext cx="4648200" cy="517525"/>
          </a:xfrm>
          <a:prstGeom prst="rect">
            <a:avLst/>
          </a:prstGeom>
          <a:noFill/>
          <a:ln w="9525">
            <a:noFill/>
            <a:miter lim="800000"/>
            <a:headEnd/>
            <a:tailEnd/>
          </a:ln>
        </p:spPr>
        <p:txBody>
          <a:bodyPr>
            <a:spAutoFit/>
          </a:bodyPr>
          <a:lstStyle/>
          <a:p>
            <a:pPr eaLnBrk="0" hangingPunct="0">
              <a:spcBef>
                <a:spcPct val="20000"/>
              </a:spcBef>
            </a:pPr>
            <a:r>
              <a:rPr lang="en-US" sz="1400">
                <a:latin typeface="Arial" charset="0"/>
                <a:cs typeface="Arial" charset="0"/>
              </a:rPr>
              <a:t>The Financial Trading Room offers advanced computing systems to manage investment portfolios in real-time.</a:t>
            </a:r>
          </a:p>
        </p:txBody>
      </p:sp>
      <p:sp>
        <p:nvSpPr>
          <p:cNvPr id="49158" name="TextBox 8"/>
          <p:cNvSpPr txBox="1">
            <a:spLocks noChangeArrowheads="1"/>
          </p:cNvSpPr>
          <p:nvPr/>
        </p:nvSpPr>
        <p:spPr bwMode="auto">
          <a:xfrm>
            <a:off x="228600" y="3200400"/>
            <a:ext cx="5029200" cy="265113"/>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Students benefit from relevant coursework including:</a:t>
            </a:r>
          </a:p>
        </p:txBody>
      </p:sp>
      <p:graphicFrame>
        <p:nvGraphicFramePr>
          <p:cNvPr id="56348" name="Group 28"/>
          <p:cNvGraphicFramePr>
            <a:graphicFrameLocks noGrp="1"/>
          </p:cNvGraphicFramePr>
          <p:nvPr/>
        </p:nvGraphicFramePr>
        <p:xfrm>
          <a:off x="381000" y="3657600"/>
          <a:ext cx="4953000" cy="838200"/>
        </p:xfrm>
        <a:graphic>
          <a:graphicData uri="http://schemas.openxmlformats.org/drawingml/2006/table">
            <a:tbl>
              <a:tblPr/>
              <a:tblGrid>
                <a:gridCol w="2547938"/>
                <a:gridCol w="2405062"/>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Financial Analysis/E-Spreadsheets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Corporate Finance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Principles of Investments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Insurance &amp; Risk Management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Federal Taxes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Short Term Finance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Investment Analysis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Real Estate Fundamentals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r>
            </a:tbl>
          </a:graphicData>
        </a:graphic>
      </p:graphicFrame>
      <p:sp>
        <p:nvSpPr>
          <p:cNvPr id="49167" name="TextBox 4"/>
          <p:cNvSpPr txBox="1">
            <a:spLocks noChangeArrowheads="1"/>
          </p:cNvSpPr>
          <p:nvPr/>
        </p:nvSpPr>
        <p:spPr bwMode="auto">
          <a:xfrm>
            <a:off x="304800" y="4724400"/>
            <a:ext cx="5257800" cy="474663"/>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A degree in Finance prepares students for careers such as:</a:t>
            </a:r>
          </a:p>
          <a:p>
            <a:pPr eaLnBrk="0" hangingPunct="0">
              <a:lnSpc>
                <a:spcPct val="80000"/>
              </a:lnSpc>
              <a:spcBef>
                <a:spcPct val="20000"/>
              </a:spcBef>
              <a:buFont typeface="Arial" charset="0"/>
              <a:buChar char="•"/>
            </a:pPr>
            <a:endParaRPr lang="en-US" sz="1400" b="1">
              <a:latin typeface="Arial" charset="0"/>
              <a:cs typeface="Arial" charset="0"/>
            </a:endParaRPr>
          </a:p>
        </p:txBody>
      </p:sp>
      <p:graphicFrame>
        <p:nvGraphicFramePr>
          <p:cNvPr id="49179" name="Group 27"/>
          <p:cNvGraphicFramePr>
            <a:graphicFrameLocks noGrp="1"/>
          </p:cNvGraphicFramePr>
          <p:nvPr/>
        </p:nvGraphicFramePr>
        <p:xfrm>
          <a:off x="381000" y="5181600"/>
          <a:ext cx="5410200" cy="1189038"/>
        </p:xfrm>
        <a:graphic>
          <a:graphicData uri="http://schemas.openxmlformats.org/drawingml/2006/table">
            <a:tbl>
              <a:tblPr/>
              <a:tblGrid>
                <a:gridCol w="2514600"/>
                <a:gridCol w="2895600"/>
              </a:tblGrid>
              <a:tr h="1082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Credit Analyst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Financial Analyst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Investment 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Portfolio 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Project 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Financial Consultant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Stock Broker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Financial Planner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Insurance Agent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Real Estate Agent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Loan Officer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Retail Banking Manager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49176" name="Picture 27"/>
          <p:cNvPicPr>
            <a:picLocks noChangeAspect="1" noChangeArrowheads="1"/>
          </p:cNvPicPr>
          <p:nvPr/>
        </p:nvPicPr>
        <p:blipFill>
          <a:blip r:embed="rId2"/>
          <a:srcRect/>
          <a:stretch>
            <a:fillRect/>
          </a:stretch>
        </p:blipFill>
        <p:spPr bwMode="auto">
          <a:xfrm>
            <a:off x="5867400" y="2438400"/>
            <a:ext cx="28194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lIns="91435" tIns="45718" rIns="91435" bIns="45718"/>
          <a:lstStyle/>
          <a:p>
            <a:pPr algn="r"/>
            <a:fld id="{9827ED4E-89AF-473C-8867-EA970E428E14}" type="slidenum">
              <a:rPr lang="en-US" sz="1400"/>
              <a:pPr algn="r"/>
              <a:t>21</a:t>
            </a:fld>
            <a:endParaRPr lang="en-US" sz="1400"/>
          </a:p>
        </p:txBody>
      </p:sp>
      <p:sp>
        <p:nvSpPr>
          <p:cNvPr id="50178" name="TextBox 3"/>
          <p:cNvSpPr txBox="1">
            <a:spLocks noChangeArrowheads="1"/>
          </p:cNvSpPr>
          <p:nvPr/>
        </p:nvSpPr>
        <p:spPr bwMode="auto">
          <a:xfrm>
            <a:off x="228600" y="1524000"/>
            <a:ext cx="7848600" cy="336550"/>
          </a:xfrm>
          <a:prstGeom prst="rect">
            <a:avLst/>
          </a:prstGeom>
          <a:noFill/>
          <a:ln w="9525">
            <a:noFill/>
            <a:miter lim="800000"/>
            <a:headEnd/>
            <a:tailEnd/>
          </a:ln>
        </p:spPr>
        <p:txBody>
          <a:bodyPr>
            <a:spAutoFit/>
          </a:bodyPr>
          <a:lstStyle/>
          <a:p>
            <a:pPr eaLnBrk="0" hangingPunct="0">
              <a:lnSpc>
                <a:spcPct val="80000"/>
              </a:lnSpc>
              <a:spcBef>
                <a:spcPct val="20000"/>
              </a:spcBef>
            </a:pPr>
            <a:r>
              <a:rPr lang="en-US" sz="2000" b="1">
                <a:solidFill>
                  <a:srgbClr val="C00000"/>
                </a:solidFill>
                <a:latin typeface="Arial" charset="0"/>
                <a:cs typeface="Arial" charset="0"/>
              </a:rPr>
              <a:t>Optimize your performance with the Management Department.  </a:t>
            </a:r>
          </a:p>
        </p:txBody>
      </p:sp>
      <p:sp>
        <p:nvSpPr>
          <p:cNvPr id="5" name="Rectangle 3"/>
          <p:cNvSpPr>
            <a:spLocks noChangeArrowheads="1"/>
          </p:cNvSpPr>
          <p:nvPr/>
        </p:nvSpPr>
        <p:spPr bwMode="auto">
          <a:xfrm>
            <a:off x="5715000" y="4648200"/>
            <a:ext cx="2971800" cy="1589088"/>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20000"/>
              </a:spcBef>
              <a:defRPr/>
            </a:pPr>
            <a:r>
              <a:rPr lang="en-US" sz="1200" b="1">
                <a:solidFill>
                  <a:srgbClr val="000000"/>
                </a:solidFill>
                <a:latin typeface="Arial" charset="0"/>
                <a:cs typeface="Arial" charset="0"/>
              </a:rPr>
              <a:t>Contact Information:</a:t>
            </a: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Dr. Ramesh Soni, Chair</a:t>
            </a:r>
          </a:p>
          <a:p>
            <a:pPr algn="ctr">
              <a:spcBef>
                <a:spcPct val="20000"/>
              </a:spcBef>
              <a:defRPr/>
            </a:pPr>
            <a:r>
              <a:rPr lang="en-US" sz="1200">
                <a:solidFill>
                  <a:srgbClr val="000000"/>
                </a:solidFill>
                <a:latin typeface="Arial" charset="0"/>
                <a:cs typeface="Arial" charset="0"/>
              </a:rPr>
              <a:t>rgsoni@iup.edu</a:t>
            </a:r>
          </a:p>
          <a:p>
            <a:pPr algn="ctr">
              <a:spcBef>
                <a:spcPct val="20000"/>
              </a:spcBef>
              <a:defRPr/>
            </a:pP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Ms. Carol Newcomer, Secretary</a:t>
            </a:r>
          </a:p>
          <a:p>
            <a:pPr algn="ctr">
              <a:spcBef>
                <a:spcPct val="20000"/>
              </a:spcBef>
              <a:defRPr/>
            </a:pPr>
            <a:r>
              <a:rPr lang="en-US" sz="1200">
                <a:solidFill>
                  <a:srgbClr val="000000"/>
                </a:solidFill>
                <a:latin typeface="Arial" charset="0"/>
                <a:cs typeface="Arial" charset="0"/>
              </a:rPr>
              <a:t>cashay@iup.edu </a:t>
            </a:r>
          </a:p>
          <a:p>
            <a:pPr algn="ctr">
              <a:spcBef>
                <a:spcPct val="20000"/>
              </a:spcBef>
              <a:defRPr/>
            </a:pPr>
            <a:r>
              <a:rPr lang="en-US" sz="1200">
                <a:solidFill>
                  <a:srgbClr val="000000"/>
                </a:solidFill>
                <a:latin typeface="Arial" charset="0"/>
                <a:cs typeface="Arial" charset="0"/>
              </a:rPr>
              <a:t>Phone: 724-357-2535    </a:t>
            </a:r>
          </a:p>
        </p:txBody>
      </p:sp>
      <p:sp>
        <p:nvSpPr>
          <p:cNvPr id="50180" name="TextBox 1"/>
          <p:cNvSpPr txBox="1">
            <a:spLocks noChangeArrowheads="1"/>
          </p:cNvSpPr>
          <p:nvPr/>
        </p:nvSpPr>
        <p:spPr bwMode="auto">
          <a:xfrm>
            <a:off x="228600" y="1905000"/>
            <a:ext cx="8610600" cy="431800"/>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The Management program offers degrees in Management, Human Resource Management, and International Business </a:t>
            </a:r>
            <a:endParaRPr lang="en-US" b="1">
              <a:latin typeface="Arial" charset="0"/>
              <a:cs typeface="Arial" charset="0"/>
            </a:endParaRPr>
          </a:p>
        </p:txBody>
      </p:sp>
      <p:sp>
        <p:nvSpPr>
          <p:cNvPr id="50181" name="TextBox 5"/>
          <p:cNvSpPr txBox="1">
            <a:spLocks noChangeArrowheads="1"/>
          </p:cNvSpPr>
          <p:nvPr/>
        </p:nvSpPr>
        <p:spPr bwMode="auto">
          <a:xfrm>
            <a:off x="228600" y="2286000"/>
            <a:ext cx="5029200" cy="1552575"/>
          </a:xfrm>
          <a:prstGeom prst="rect">
            <a:avLst/>
          </a:prstGeom>
          <a:noFill/>
          <a:ln w="9525">
            <a:noFill/>
            <a:miter lim="800000"/>
            <a:headEnd/>
            <a:tailEnd/>
          </a:ln>
        </p:spPr>
        <p:txBody>
          <a:bodyPr>
            <a:spAutoFit/>
          </a:bodyPr>
          <a:lstStyle/>
          <a:p>
            <a:pPr eaLnBrk="0" hangingPunct="0">
              <a:spcBef>
                <a:spcPct val="20000"/>
              </a:spcBef>
            </a:pPr>
            <a:r>
              <a:rPr lang="en-US" sz="1200">
                <a:latin typeface="Arial" charset="0"/>
                <a:cs typeface="Arial" charset="0"/>
              </a:rPr>
              <a:t>The department houses six programs:</a:t>
            </a:r>
          </a:p>
          <a:p>
            <a:pPr marL="742950" lvl="1" indent="-285750" eaLnBrk="0" hangingPunct="0">
              <a:buFontTx/>
              <a:buChar char="•"/>
            </a:pPr>
            <a:r>
              <a:rPr lang="en-US" sz="1200">
                <a:latin typeface="Arial" charset="0"/>
                <a:cs typeface="Arial" charset="0"/>
              </a:rPr>
              <a:t>Human Resource Management</a:t>
            </a:r>
          </a:p>
          <a:p>
            <a:pPr marL="742950" lvl="1" indent="-285750" eaLnBrk="0" hangingPunct="0">
              <a:buFontTx/>
              <a:buChar char="•"/>
            </a:pPr>
            <a:r>
              <a:rPr lang="en-US" sz="1200">
                <a:latin typeface="Arial" charset="0"/>
                <a:cs typeface="Arial" charset="0"/>
              </a:rPr>
              <a:t>International Business</a:t>
            </a:r>
          </a:p>
          <a:p>
            <a:pPr marL="742950" lvl="1" indent="-285750" eaLnBrk="0" hangingPunct="0">
              <a:buFontTx/>
              <a:buChar char="•"/>
            </a:pPr>
            <a:r>
              <a:rPr lang="en-US" sz="1200">
                <a:latin typeface="Arial" charset="0"/>
                <a:cs typeface="Arial" charset="0"/>
              </a:rPr>
              <a:t>Management</a:t>
            </a:r>
          </a:p>
          <a:p>
            <a:pPr marL="1143000" lvl="2" indent="-228600" eaLnBrk="0" hangingPunct="0">
              <a:buFontTx/>
              <a:buChar char="•"/>
            </a:pPr>
            <a:r>
              <a:rPr lang="en-US" sz="1200">
                <a:latin typeface="Arial" charset="0"/>
                <a:cs typeface="Arial" charset="0"/>
              </a:rPr>
              <a:t>General Management</a:t>
            </a:r>
          </a:p>
          <a:p>
            <a:pPr marL="1143000" lvl="2" indent="-228600" eaLnBrk="0" hangingPunct="0">
              <a:buFontTx/>
              <a:buChar char="•"/>
            </a:pPr>
            <a:r>
              <a:rPr lang="en-US" sz="1200">
                <a:latin typeface="Arial" charset="0"/>
                <a:cs typeface="Arial" charset="0"/>
              </a:rPr>
              <a:t>Entrepreneurship &amp; Small Business Management</a:t>
            </a:r>
          </a:p>
          <a:p>
            <a:pPr marL="1143000" lvl="2" indent="-228600" eaLnBrk="0" hangingPunct="0">
              <a:buFontTx/>
              <a:buChar char="•"/>
            </a:pPr>
            <a:r>
              <a:rPr lang="en-US" sz="1200">
                <a:latin typeface="Arial" charset="0"/>
                <a:cs typeface="Arial" charset="0"/>
              </a:rPr>
              <a:t>Operations Management</a:t>
            </a:r>
          </a:p>
          <a:p>
            <a:pPr marL="1143000" lvl="2" indent="-228600" eaLnBrk="0" hangingPunct="0">
              <a:buFontTx/>
              <a:buChar char="•"/>
            </a:pPr>
            <a:r>
              <a:rPr lang="en-US" sz="1200">
                <a:latin typeface="Arial" charset="0"/>
                <a:cs typeface="Arial" charset="0"/>
              </a:rPr>
              <a:t>Energy Management</a:t>
            </a:r>
          </a:p>
        </p:txBody>
      </p:sp>
      <p:sp>
        <p:nvSpPr>
          <p:cNvPr id="50182" name="TextBox 8"/>
          <p:cNvSpPr txBox="1">
            <a:spLocks noChangeArrowheads="1"/>
          </p:cNvSpPr>
          <p:nvPr/>
        </p:nvSpPr>
        <p:spPr bwMode="auto">
          <a:xfrm>
            <a:off x="304800" y="3962400"/>
            <a:ext cx="50292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Students benefit from relevant coursework including:</a:t>
            </a:r>
          </a:p>
        </p:txBody>
      </p:sp>
      <p:graphicFrame>
        <p:nvGraphicFramePr>
          <p:cNvPr id="57352" name="Group 8"/>
          <p:cNvGraphicFramePr>
            <a:graphicFrameLocks noGrp="1"/>
          </p:cNvGraphicFramePr>
          <p:nvPr/>
        </p:nvGraphicFramePr>
        <p:xfrm>
          <a:off x="457200" y="4191000"/>
          <a:ext cx="5181600" cy="838200"/>
        </p:xfrm>
        <a:graphic>
          <a:graphicData uri="http://schemas.openxmlformats.org/drawingml/2006/table">
            <a:tbl>
              <a:tblPr/>
              <a:tblGrid>
                <a:gridCol w="2665413"/>
                <a:gridCol w="2516187"/>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Managerial Accounting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Small Business Planning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Quality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Operations Management System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Leadership Skills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Human Behavior in Organizations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International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International Competition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r>
            </a:tbl>
          </a:graphicData>
        </a:graphic>
      </p:graphicFrame>
      <p:sp>
        <p:nvSpPr>
          <p:cNvPr id="50191" name="TextBox 4"/>
          <p:cNvSpPr txBox="1">
            <a:spLocks noChangeArrowheads="1"/>
          </p:cNvSpPr>
          <p:nvPr/>
        </p:nvSpPr>
        <p:spPr bwMode="auto">
          <a:xfrm>
            <a:off x="304800" y="5181600"/>
            <a:ext cx="57150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A degree in Management prepares students for careers such as:</a:t>
            </a:r>
          </a:p>
        </p:txBody>
      </p:sp>
      <p:graphicFrame>
        <p:nvGraphicFramePr>
          <p:cNvPr id="57371" name="Group 27"/>
          <p:cNvGraphicFramePr>
            <a:graphicFrameLocks noGrp="1"/>
          </p:cNvGraphicFramePr>
          <p:nvPr/>
        </p:nvGraphicFramePr>
        <p:xfrm>
          <a:off x="381000" y="5486400"/>
          <a:ext cx="5410200" cy="1006475"/>
        </p:xfrm>
        <a:graphic>
          <a:graphicData uri="http://schemas.openxmlformats.org/drawingml/2006/table">
            <a:tbl>
              <a:tblPr/>
              <a:tblGrid>
                <a:gridCol w="2514600"/>
                <a:gridCol w="2895600"/>
              </a:tblGrid>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Entrepreneurship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Training &amp; Development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Distribution, Production, Logistics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Employee &amp; Labor Relations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Quality 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Global Consulting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Foreign Affairs &amp; Global Policy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Franchise Ownership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Demand Forecasting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50200" name="Picture 27"/>
          <p:cNvPicPr>
            <a:picLocks noChangeAspect="1" noChangeArrowheads="1"/>
          </p:cNvPicPr>
          <p:nvPr/>
        </p:nvPicPr>
        <p:blipFill>
          <a:blip r:embed="rId2"/>
          <a:srcRect/>
          <a:stretch>
            <a:fillRect/>
          </a:stretch>
        </p:blipFill>
        <p:spPr bwMode="auto">
          <a:xfrm>
            <a:off x="5638800" y="2209800"/>
            <a:ext cx="317182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lIns="91435" tIns="45718" rIns="91435" bIns="45718"/>
          <a:lstStyle/>
          <a:p>
            <a:pPr algn="r"/>
            <a:fld id="{F2788CE0-A1AC-4ED4-B72C-CBBFA77F809E}" type="slidenum">
              <a:rPr lang="en-US" sz="1400"/>
              <a:pPr algn="r"/>
              <a:t>22</a:t>
            </a:fld>
            <a:endParaRPr lang="en-US" sz="1400"/>
          </a:p>
        </p:txBody>
      </p:sp>
      <p:sp>
        <p:nvSpPr>
          <p:cNvPr id="51202" name="TextBox 3"/>
          <p:cNvSpPr txBox="1">
            <a:spLocks noChangeArrowheads="1"/>
          </p:cNvSpPr>
          <p:nvPr/>
        </p:nvSpPr>
        <p:spPr bwMode="auto">
          <a:xfrm>
            <a:off x="228600" y="1524000"/>
            <a:ext cx="7848600" cy="336550"/>
          </a:xfrm>
          <a:prstGeom prst="rect">
            <a:avLst/>
          </a:prstGeom>
          <a:noFill/>
          <a:ln w="9525">
            <a:noFill/>
            <a:miter lim="800000"/>
            <a:headEnd/>
            <a:tailEnd/>
          </a:ln>
        </p:spPr>
        <p:txBody>
          <a:bodyPr>
            <a:spAutoFit/>
          </a:bodyPr>
          <a:lstStyle/>
          <a:p>
            <a:pPr eaLnBrk="0" hangingPunct="0">
              <a:lnSpc>
                <a:spcPct val="80000"/>
              </a:lnSpc>
              <a:spcBef>
                <a:spcPct val="20000"/>
              </a:spcBef>
            </a:pPr>
            <a:r>
              <a:rPr lang="en-US" sz="2000" b="1">
                <a:solidFill>
                  <a:srgbClr val="C00000"/>
                </a:solidFill>
                <a:latin typeface="Arial" charset="0"/>
                <a:cs typeface="Arial" charset="0"/>
              </a:rPr>
              <a:t>Increase your market share with the Marketing Department.  </a:t>
            </a:r>
          </a:p>
        </p:txBody>
      </p:sp>
      <p:sp>
        <p:nvSpPr>
          <p:cNvPr id="5" name="Rectangle 3"/>
          <p:cNvSpPr>
            <a:spLocks noChangeArrowheads="1"/>
          </p:cNvSpPr>
          <p:nvPr/>
        </p:nvSpPr>
        <p:spPr bwMode="auto">
          <a:xfrm>
            <a:off x="5715000" y="4876800"/>
            <a:ext cx="2971800" cy="1808163"/>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20000"/>
              </a:spcBef>
              <a:defRPr/>
            </a:pPr>
            <a:r>
              <a:rPr lang="en-US" sz="1200" b="1">
                <a:solidFill>
                  <a:srgbClr val="000000"/>
                </a:solidFill>
                <a:latin typeface="Arial" charset="0"/>
                <a:cs typeface="Arial" charset="0"/>
              </a:rPr>
              <a:t>Contact Information:</a:t>
            </a: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Dr. Parimal Bhagat, Chair</a:t>
            </a:r>
          </a:p>
          <a:p>
            <a:pPr algn="ctr">
              <a:spcBef>
                <a:spcPct val="20000"/>
              </a:spcBef>
              <a:defRPr/>
            </a:pPr>
            <a:r>
              <a:rPr lang="en-US" sz="1200">
                <a:solidFill>
                  <a:srgbClr val="000000"/>
                </a:solidFill>
                <a:latin typeface="Arial" charset="0"/>
                <a:cs typeface="Arial" charset="0"/>
              </a:rPr>
              <a:t>bhagat@iup.edu</a:t>
            </a:r>
          </a:p>
          <a:p>
            <a:pPr algn="ctr">
              <a:spcBef>
                <a:spcPct val="20000"/>
              </a:spcBef>
              <a:defRPr/>
            </a:pP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Ms. Kathie McCurdy, Secretary</a:t>
            </a:r>
          </a:p>
          <a:p>
            <a:pPr algn="ctr">
              <a:spcBef>
                <a:spcPct val="20000"/>
              </a:spcBef>
              <a:defRPr/>
            </a:pPr>
            <a:r>
              <a:rPr lang="en-US" sz="1200">
                <a:solidFill>
                  <a:srgbClr val="000000"/>
                </a:solidFill>
                <a:latin typeface="Arial" charset="0"/>
                <a:cs typeface="Arial" charset="0"/>
              </a:rPr>
              <a:t>kmccurdy@iup.edu</a:t>
            </a:r>
          </a:p>
          <a:p>
            <a:pPr algn="ctr">
              <a:spcBef>
                <a:spcPct val="20000"/>
              </a:spcBef>
              <a:defRPr/>
            </a:pPr>
            <a:r>
              <a:rPr lang="en-US" sz="1200">
                <a:solidFill>
                  <a:srgbClr val="000000"/>
                </a:solidFill>
                <a:latin typeface="Arial" charset="0"/>
                <a:cs typeface="Arial" charset="0"/>
              </a:rPr>
              <a:t>Phone: 724-357-3170</a:t>
            </a:r>
          </a:p>
          <a:p>
            <a:pPr algn="ctr">
              <a:spcBef>
                <a:spcPct val="20000"/>
              </a:spcBef>
              <a:defRPr/>
            </a:pPr>
            <a:r>
              <a:rPr lang="en-US" sz="1200">
                <a:solidFill>
                  <a:srgbClr val="000000"/>
                </a:solidFill>
                <a:latin typeface="Arial" charset="0"/>
                <a:cs typeface="Arial" charset="0"/>
              </a:rPr>
              <a:t>    </a:t>
            </a:r>
          </a:p>
        </p:txBody>
      </p:sp>
      <p:sp>
        <p:nvSpPr>
          <p:cNvPr id="51204" name="TextBox 1"/>
          <p:cNvSpPr txBox="1">
            <a:spLocks noChangeArrowheads="1"/>
          </p:cNvSpPr>
          <p:nvPr/>
        </p:nvSpPr>
        <p:spPr bwMode="auto">
          <a:xfrm>
            <a:off x="228600" y="1981200"/>
            <a:ext cx="86106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The Marketing program prepares students for careers in competitive, global markets. </a:t>
            </a:r>
            <a:endParaRPr lang="en-US" b="1">
              <a:latin typeface="Arial" charset="0"/>
              <a:cs typeface="Arial" charset="0"/>
            </a:endParaRPr>
          </a:p>
        </p:txBody>
      </p:sp>
      <p:sp>
        <p:nvSpPr>
          <p:cNvPr id="51205" name="TextBox 5"/>
          <p:cNvSpPr txBox="1">
            <a:spLocks noChangeArrowheads="1"/>
          </p:cNvSpPr>
          <p:nvPr/>
        </p:nvSpPr>
        <p:spPr bwMode="auto">
          <a:xfrm>
            <a:off x="457200" y="2438400"/>
            <a:ext cx="4572000" cy="730250"/>
          </a:xfrm>
          <a:prstGeom prst="rect">
            <a:avLst/>
          </a:prstGeom>
          <a:noFill/>
          <a:ln w="9525">
            <a:noFill/>
            <a:miter lim="800000"/>
            <a:headEnd/>
            <a:tailEnd/>
          </a:ln>
        </p:spPr>
        <p:txBody>
          <a:bodyPr>
            <a:spAutoFit/>
          </a:bodyPr>
          <a:lstStyle/>
          <a:p>
            <a:pPr eaLnBrk="0" hangingPunct="0">
              <a:spcBef>
                <a:spcPct val="20000"/>
              </a:spcBef>
            </a:pPr>
            <a:r>
              <a:rPr lang="en-US" sz="1400">
                <a:latin typeface="Arial" charset="0"/>
                <a:cs typeface="Arial" charset="0"/>
              </a:rPr>
              <a:t>The Consumer Neuroscience Lab provides training with cutting-edge technology in the field of consumer behavior.</a:t>
            </a:r>
          </a:p>
        </p:txBody>
      </p:sp>
      <p:sp>
        <p:nvSpPr>
          <p:cNvPr id="51206" name="TextBox 8"/>
          <p:cNvSpPr txBox="1">
            <a:spLocks noChangeArrowheads="1"/>
          </p:cNvSpPr>
          <p:nvPr/>
        </p:nvSpPr>
        <p:spPr bwMode="auto">
          <a:xfrm>
            <a:off x="304800" y="3352800"/>
            <a:ext cx="50292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Students benefit from relevant coursework including:</a:t>
            </a:r>
          </a:p>
        </p:txBody>
      </p:sp>
      <p:graphicFrame>
        <p:nvGraphicFramePr>
          <p:cNvPr id="57352" name="Group 8"/>
          <p:cNvGraphicFramePr>
            <a:graphicFrameLocks noGrp="1"/>
          </p:cNvGraphicFramePr>
          <p:nvPr/>
        </p:nvGraphicFramePr>
        <p:xfrm>
          <a:off x="381000" y="3733800"/>
          <a:ext cx="5181600" cy="838200"/>
        </p:xfrm>
        <a:graphic>
          <a:graphicData uri="http://schemas.openxmlformats.org/drawingml/2006/table">
            <a:tbl>
              <a:tblPr/>
              <a:tblGrid>
                <a:gridCol w="2665413"/>
                <a:gridCol w="2516187"/>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Marketing Research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Advertising &amp; Promotions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Professional Sales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Logistics &amp; Retail Operations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Product Design &amp; Branding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Social Cause Marketing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Global Business Strategy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Social Media Marketing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r>
            </a:tbl>
          </a:graphicData>
        </a:graphic>
      </p:graphicFrame>
      <p:sp>
        <p:nvSpPr>
          <p:cNvPr id="51215" name="TextBox 4"/>
          <p:cNvSpPr txBox="1">
            <a:spLocks noChangeArrowheads="1"/>
          </p:cNvSpPr>
          <p:nvPr/>
        </p:nvSpPr>
        <p:spPr bwMode="auto">
          <a:xfrm>
            <a:off x="304800" y="4800600"/>
            <a:ext cx="52578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A degree in Marketing prepares students for careers in:</a:t>
            </a:r>
          </a:p>
        </p:txBody>
      </p:sp>
      <p:graphicFrame>
        <p:nvGraphicFramePr>
          <p:cNvPr id="57371" name="Group 27"/>
          <p:cNvGraphicFramePr>
            <a:graphicFrameLocks noGrp="1"/>
          </p:cNvGraphicFramePr>
          <p:nvPr/>
        </p:nvGraphicFramePr>
        <p:xfrm>
          <a:off x="381000" y="5257800"/>
          <a:ext cx="5410200" cy="1006475"/>
        </p:xfrm>
        <a:graphic>
          <a:graphicData uri="http://schemas.openxmlformats.org/drawingml/2006/table">
            <a:tbl>
              <a:tblPr/>
              <a:tblGrid>
                <a:gridCol w="2514600"/>
                <a:gridCol w="2895600"/>
              </a:tblGrid>
              <a:tr h="1006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Professional Sales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Advertising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Sports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Retail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Social Media Marketing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Non-profit Marketing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E-commerce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Marketing Consultant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Industrial &amp; Supply Chain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Public Relations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51224" name="Picture 27"/>
          <p:cNvPicPr>
            <a:picLocks noChangeAspect="1" noChangeArrowheads="1"/>
          </p:cNvPicPr>
          <p:nvPr/>
        </p:nvPicPr>
        <p:blipFill>
          <a:blip r:embed="rId2"/>
          <a:srcRect/>
          <a:stretch>
            <a:fillRect/>
          </a:stretch>
        </p:blipFill>
        <p:spPr bwMode="auto">
          <a:xfrm>
            <a:off x="5562600" y="2362200"/>
            <a:ext cx="317182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1"/>
          <p:cNvSpPr txBox="1">
            <a:spLocks noGrp="1"/>
          </p:cNvSpPr>
          <p:nvPr/>
        </p:nvSpPr>
        <p:spPr bwMode="auto">
          <a:xfrm>
            <a:off x="6553200" y="6245225"/>
            <a:ext cx="2133600" cy="476250"/>
          </a:xfrm>
          <a:prstGeom prst="rect">
            <a:avLst/>
          </a:prstGeom>
          <a:noFill/>
          <a:ln w="9525">
            <a:noFill/>
            <a:miter lim="800000"/>
            <a:headEnd/>
            <a:tailEnd/>
          </a:ln>
        </p:spPr>
        <p:txBody>
          <a:bodyPr lIns="91435" tIns="45718" rIns="91435" bIns="45718"/>
          <a:lstStyle/>
          <a:p>
            <a:pPr algn="r"/>
            <a:fld id="{F912C64A-F516-4CDC-BB51-E3D7B183E221}" type="slidenum">
              <a:rPr lang="en-US" sz="1400"/>
              <a:pPr algn="r"/>
              <a:t>23</a:t>
            </a:fld>
            <a:endParaRPr lang="en-US" sz="1400"/>
          </a:p>
        </p:txBody>
      </p:sp>
      <p:sp>
        <p:nvSpPr>
          <p:cNvPr id="52226" name="TextBox 3"/>
          <p:cNvSpPr txBox="1">
            <a:spLocks noChangeArrowheads="1"/>
          </p:cNvSpPr>
          <p:nvPr/>
        </p:nvSpPr>
        <p:spPr bwMode="auto">
          <a:xfrm>
            <a:off x="228600" y="1524000"/>
            <a:ext cx="7848600" cy="336550"/>
          </a:xfrm>
          <a:prstGeom prst="rect">
            <a:avLst/>
          </a:prstGeom>
          <a:noFill/>
          <a:ln w="9525">
            <a:noFill/>
            <a:miter lim="800000"/>
            <a:headEnd/>
            <a:tailEnd/>
          </a:ln>
        </p:spPr>
        <p:txBody>
          <a:bodyPr>
            <a:spAutoFit/>
          </a:bodyPr>
          <a:lstStyle/>
          <a:p>
            <a:pPr eaLnBrk="0" hangingPunct="0">
              <a:lnSpc>
                <a:spcPct val="80000"/>
              </a:lnSpc>
              <a:spcBef>
                <a:spcPct val="20000"/>
              </a:spcBef>
            </a:pPr>
            <a:r>
              <a:rPr lang="en-US" sz="2000" b="1">
                <a:solidFill>
                  <a:srgbClr val="C00000"/>
                </a:solidFill>
                <a:latin typeface="Arial" charset="0"/>
                <a:cs typeface="Arial" charset="0"/>
              </a:rPr>
              <a:t>Explore technology with the ISDS Department.  </a:t>
            </a:r>
          </a:p>
        </p:txBody>
      </p:sp>
      <p:sp>
        <p:nvSpPr>
          <p:cNvPr id="5" name="Rectangle 3"/>
          <p:cNvSpPr>
            <a:spLocks noChangeArrowheads="1"/>
          </p:cNvSpPr>
          <p:nvPr/>
        </p:nvSpPr>
        <p:spPr bwMode="auto">
          <a:xfrm>
            <a:off x="5715000" y="4876800"/>
            <a:ext cx="2971800" cy="1589088"/>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spcBef>
                <a:spcPct val="20000"/>
              </a:spcBef>
              <a:defRPr/>
            </a:pPr>
            <a:r>
              <a:rPr lang="en-US" sz="1200" b="1">
                <a:solidFill>
                  <a:srgbClr val="000000"/>
                </a:solidFill>
                <a:latin typeface="Arial" charset="0"/>
                <a:cs typeface="Arial" charset="0"/>
              </a:rPr>
              <a:t>Contact Information:</a:t>
            </a: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Dr. Pankaj Chaudhary, Chair</a:t>
            </a:r>
          </a:p>
          <a:p>
            <a:pPr algn="ctr">
              <a:spcBef>
                <a:spcPct val="20000"/>
              </a:spcBef>
              <a:defRPr/>
            </a:pPr>
            <a:r>
              <a:rPr lang="en-US" sz="1200">
                <a:solidFill>
                  <a:srgbClr val="000000"/>
                </a:solidFill>
                <a:latin typeface="Arial" charset="0"/>
                <a:cs typeface="Arial" charset="0"/>
              </a:rPr>
              <a:t>pankaj@iup.edu</a:t>
            </a:r>
          </a:p>
          <a:p>
            <a:pPr algn="ctr">
              <a:spcBef>
                <a:spcPct val="20000"/>
              </a:spcBef>
              <a:defRPr/>
            </a:pPr>
            <a:endParaRPr lang="en-US" sz="1200">
              <a:solidFill>
                <a:srgbClr val="000000"/>
              </a:solidFill>
              <a:latin typeface="Arial" charset="0"/>
              <a:cs typeface="Arial" charset="0"/>
            </a:endParaRPr>
          </a:p>
          <a:p>
            <a:pPr algn="ctr">
              <a:spcBef>
                <a:spcPct val="20000"/>
              </a:spcBef>
              <a:defRPr/>
            </a:pPr>
            <a:r>
              <a:rPr lang="en-US" sz="1200">
                <a:solidFill>
                  <a:srgbClr val="000000"/>
                </a:solidFill>
                <a:latin typeface="Arial" charset="0"/>
                <a:cs typeface="Arial" charset="0"/>
              </a:rPr>
              <a:t>    Ms. Renee Zuchelli, Secretary</a:t>
            </a:r>
          </a:p>
          <a:p>
            <a:pPr algn="ctr">
              <a:spcBef>
                <a:spcPct val="20000"/>
              </a:spcBef>
              <a:defRPr/>
            </a:pPr>
            <a:r>
              <a:rPr lang="en-US" sz="1200">
                <a:solidFill>
                  <a:srgbClr val="000000"/>
                </a:solidFill>
                <a:latin typeface="Arial" charset="0"/>
                <a:cs typeface="Arial" charset="0"/>
              </a:rPr>
              <a:t>zuchelli@iup.edu</a:t>
            </a:r>
          </a:p>
          <a:p>
            <a:pPr algn="ctr">
              <a:spcBef>
                <a:spcPct val="20000"/>
              </a:spcBef>
              <a:defRPr/>
            </a:pPr>
            <a:r>
              <a:rPr lang="en-US" sz="1200">
                <a:solidFill>
                  <a:srgbClr val="000000"/>
                </a:solidFill>
                <a:latin typeface="Arial" charset="0"/>
                <a:cs typeface="Arial" charset="0"/>
              </a:rPr>
              <a:t>Phone: 724-357-2929    </a:t>
            </a:r>
          </a:p>
        </p:txBody>
      </p:sp>
      <p:sp>
        <p:nvSpPr>
          <p:cNvPr id="52228" name="TextBox 1"/>
          <p:cNvSpPr txBox="1">
            <a:spLocks noChangeArrowheads="1"/>
          </p:cNvSpPr>
          <p:nvPr/>
        </p:nvSpPr>
        <p:spPr bwMode="auto">
          <a:xfrm>
            <a:off x="228600" y="2057400"/>
            <a:ext cx="86106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The MIS program prepares students to work with computer-based information systems.</a:t>
            </a:r>
            <a:endParaRPr lang="en-US" b="1">
              <a:latin typeface="Arial" charset="0"/>
              <a:cs typeface="Arial" charset="0"/>
            </a:endParaRPr>
          </a:p>
        </p:txBody>
      </p:sp>
      <p:sp>
        <p:nvSpPr>
          <p:cNvPr id="52229" name="TextBox 5"/>
          <p:cNvSpPr txBox="1">
            <a:spLocks noChangeArrowheads="1"/>
          </p:cNvSpPr>
          <p:nvPr/>
        </p:nvSpPr>
        <p:spPr bwMode="auto">
          <a:xfrm>
            <a:off x="228600" y="2438400"/>
            <a:ext cx="5410200" cy="730250"/>
          </a:xfrm>
          <a:prstGeom prst="rect">
            <a:avLst/>
          </a:prstGeom>
          <a:noFill/>
          <a:ln w="9525">
            <a:noFill/>
            <a:miter lim="800000"/>
            <a:headEnd/>
            <a:tailEnd/>
          </a:ln>
        </p:spPr>
        <p:txBody>
          <a:bodyPr>
            <a:spAutoFit/>
          </a:bodyPr>
          <a:lstStyle/>
          <a:p>
            <a:pPr eaLnBrk="0" hangingPunct="0">
              <a:spcBef>
                <a:spcPct val="20000"/>
              </a:spcBef>
            </a:pPr>
            <a:r>
              <a:rPr lang="en-US" sz="1400">
                <a:latin typeface="Arial" charset="0"/>
                <a:cs typeface="Arial" charset="0"/>
              </a:rPr>
              <a:t>MIS majors have access to computer labs to work with hardware, software, networks, databases, and other technologically advanced equipment.</a:t>
            </a:r>
          </a:p>
        </p:txBody>
      </p:sp>
      <p:sp>
        <p:nvSpPr>
          <p:cNvPr id="52230" name="TextBox 8"/>
          <p:cNvSpPr txBox="1">
            <a:spLocks noChangeArrowheads="1"/>
          </p:cNvSpPr>
          <p:nvPr/>
        </p:nvSpPr>
        <p:spPr bwMode="auto">
          <a:xfrm>
            <a:off x="304800" y="3352800"/>
            <a:ext cx="50292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Students benefit from relevant coursework including:</a:t>
            </a:r>
          </a:p>
        </p:txBody>
      </p:sp>
      <p:graphicFrame>
        <p:nvGraphicFramePr>
          <p:cNvPr id="57352" name="Group 8"/>
          <p:cNvGraphicFramePr>
            <a:graphicFrameLocks noGrp="1"/>
          </p:cNvGraphicFramePr>
          <p:nvPr/>
        </p:nvGraphicFramePr>
        <p:xfrm>
          <a:off x="381000" y="3810000"/>
          <a:ext cx="5181600" cy="838200"/>
        </p:xfrm>
        <a:graphic>
          <a:graphicData uri="http://schemas.openxmlformats.org/drawingml/2006/table">
            <a:tbl>
              <a:tblPr/>
              <a:tblGrid>
                <a:gridCol w="2665413"/>
                <a:gridCol w="2516187"/>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Application Programming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Hardware &amp; System Architecture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Networking Theory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Database Theory &amp; Practice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System Analysis &amp; Design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Project Management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Data Warehousing &amp; Mining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IT Ethics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FCFC"/>
                    </a:solidFill>
                  </a:tcPr>
                </a:tc>
              </a:tr>
            </a:tbl>
          </a:graphicData>
        </a:graphic>
      </p:graphicFrame>
      <p:sp>
        <p:nvSpPr>
          <p:cNvPr id="52239" name="TextBox 4"/>
          <p:cNvSpPr txBox="1">
            <a:spLocks noChangeArrowheads="1"/>
          </p:cNvSpPr>
          <p:nvPr/>
        </p:nvSpPr>
        <p:spPr bwMode="auto">
          <a:xfrm>
            <a:off x="228600" y="4800600"/>
            <a:ext cx="5257800" cy="261938"/>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A degree in MIS prepares students for careers such as:</a:t>
            </a:r>
          </a:p>
        </p:txBody>
      </p:sp>
      <p:graphicFrame>
        <p:nvGraphicFramePr>
          <p:cNvPr id="57371" name="Group 27"/>
          <p:cNvGraphicFramePr>
            <a:graphicFrameLocks noGrp="1"/>
          </p:cNvGraphicFramePr>
          <p:nvPr/>
        </p:nvGraphicFramePr>
        <p:xfrm>
          <a:off x="381000" y="5257800"/>
          <a:ext cx="5410200" cy="930275"/>
        </p:xfrm>
        <a:graphic>
          <a:graphicData uri="http://schemas.openxmlformats.org/drawingml/2006/table">
            <a:tbl>
              <a:tblPr/>
              <a:tblGrid>
                <a:gridCol w="2514600"/>
                <a:gridCol w="2895600"/>
              </a:tblGrid>
              <a:tr h="930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System Analyst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Project 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Communication Specialist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Business Application Programmer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Consultant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Information Manager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Database Administrator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Network Administrator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52248" name="Picture 27"/>
          <p:cNvPicPr>
            <a:picLocks noChangeAspect="1" noChangeArrowheads="1"/>
          </p:cNvPicPr>
          <p:nvPr/>
        </p:nvPicPr>
        <p:blipFill>
          <a:blip r:embed="rId2"/>
          <a:srcRect/>
          <a:stretch>
            <a:fillRect/>
          </a:stretch>
        </p:blipFill>
        <p:spPr bwMode="auto">
          <a:xfrm>
            <a:off x="5867400" y="2438400"/>
            <a:ext cx="276225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28600" y="1524000"/>
            <a:ext cx="8229600" cy="228600"/>
          </a:xfrm>
        </p:spPr>
        <p:txBody>
          <a:bodyPr/>
          <a:lstStyle/>
          <a:p>
            <a:pPr algn="l"/>
            <a:r>
              <a:rPr lang="en-US" sz="2000" b="1" smtClean="0">
                <a:solidFill>
                  <a:srgbClr val="C00000"/>
                </a:solidFill>
                <a:latin typeface="Arial" charset="0"/>
                <a:cs typeface="Arial" charset="0"/>
              </a:rPr>
              <a:t>Set yourself apart with Eberly.</a:t>
            </a:r>
            <a:r>
              <a:rPr lang="en-US" sz="2200" b="1" smtClean="0">
                <a:solidFill>
                  <a:srgbClr val="C00000"/>
                </a:solidFill>
                <a:latin typeface="Arial" charset="0"/>
                <a:cs typeface="Arial" charset="0"/>
              </a:rPr>
              <a:t> </a:t>
            </a:r>
          </a:p>
        </p:txBody>
      </p:sp>
      <p:sp>
        <p:nvSpPr>
          <p:cNvPr id="53250" name="Content Placeholder 2"/>
          <p:cNvSpPr>
            <a:spLocks noGrp="1"/>
          </p:cNvSpPr>
          <p:nvPr>
            <p:ph idx="1"/>
          </p:nvPr>
        </p:nvSpPr>
        <p:spPr>
          <a:xfrm>
            <a:off x="3657600" y="2590800"/>
            <a:ext cx="5181600" cy="3886200"/>
          </a:xfrm>
        </p:spPr>
        <p:txBody>
          <a:bodyPr/>
          <a:lstStyle/>
          <a:p>
            <a:pPr marL="0" indent="0" algn="ctr" eaLnBrk="1" hangingPunct="1">
              <a:spcBef>
                <a:spcPct val="0"/>
              </a:spcBef>
              <a:buFontTx/>
              <a:buNone/>
            </a:pPr>
            <a:r>
              <a:rPr lang="en-US" sz="1600" b="1" smtClean="0">
                <a:solidFill>
                  <a:srgbClr val="C00000"/>
                </a:solidFill>
                <a:latin typeface="Arial" charset="0"/>
                <a:cs typeface="Arial" charset="0"/>
              </a:rPr>
              <a:t>Dr. Robert Camp</a:t>
            </a:r>
          </a:p>
          <a:p>
            <a:pPr marL="0" indent="0" algn="ctr" eaLnBrk="1" hangingPunct="1">
              <a:spcBef>
                <a:spcPct val="0"/>
              </a:spcBef>
              <a:buFontTx/>
              <a:buNone/>
            </a:pPr>
            <a:r>
              <a:rPr lang="en-US" sz="1400" smtClean="0">
                <a:latin typeface="Arial" charset="0"/>
                <a:cs typeface="Arial" charset="0"/>
              </a:rPr>
              <a:t>Dean</a:t>
            </a:r>
          </a:p>
          <a:p>
            <a:pPr marL="0" indent="0" algn="ctr" eaLnBrk="1" hangingPunct="1">
              <a:spcBef>
                <a:spcPct val="0"/>
              </a:spcBef>
              <a:buFontTx/>
              <a:buNone/>
            </a:pPr>
            <a:endParaRPr lang="en-US" sz="1400" b="1" smtClean="0">
              <a:solidFill>
                <a:srgbClr val="C00000"/>
              </a:solidFill>
              <a:latin typeface="Arial" charset="0"/>
              <a:cs typeface="Arial" charset="0"/>
            </a:endParaRPr>
          </a:p>
          <a:p>
            <a:pPr marL="0" indent="0" algn="ctr" eaLnBrk="1" hangingPunct="1">
              <a:spcBef>
                <a:spcPct val="0"/>
              </a:spcBef>
              <a:buFontTx/>
              <a:buNone/>
            </a:pPr>
            <a:r>
              <a:rPr lang="en-US" sz="1600" b="1" smtClean="0">
                <a:solidFill>
                  <a:srgbClr val="C00000"/>
                </a:solidFill>
                <a:latin typeface="Arial" charset="0"/>
                <a:cs typeface="Arial" charset="0"/>
              </a:rPr>
              <a:t>Kara Romance</a:t>
            </a:r>
          </a:p>
          <a:p>
            <a:pPr marL="0" indent="0" algn="ctr" eaLnBrk="1" hangingPunct="1">
              <a:spcBef>
                <a:spcPct val="0"/>
              </a:spcBef>
              <a:buFontTx/>
              <a:buNone/>
            </a:pPr>
            <a:r>
              <a:rPr lang="en-US" sz="1400" smtClean="0">
                <a:latin typeface="Arial" charset="0"/>
                <a:cs typeface="Arial" charset="0"/>
              </a:rPr>
              <a:t>Assistant Dean for Undergraduate </a:t>
            </a:r>
          </a:p>
          <a:p>
            <a:pPr marL="0" indent="0" algn="ctr" eaLnBrk="1" hangingPunct="1">
              <a:spcBef>
                <a:spcPct val="0"/>
              </a:spcBef>
              <a:buFontTx/>
              <a:buNone/>
            </a:pPr>
            <a:r>
              <a:rPr lang="en-US" sz="1400" smtClean="0">
                <a:latin typeface="Arial" charset="0"/>
                <a:cs typeface="Arial" charset="0"/>
              </a:rPr>
              <a:t>Student Services</a:t>
            </a:r>
          </a:p>
          <a:p>
            <a:pPr marL="0" indent="0" algn="ctr" eaLnBrk="1" hangingPunct="1">
              <a:spcBef>
                <a:spcPct val="0"/>
              </a:spcBef>
              <a:buFontTx/>
              <a:buNone/>
            </a:pPr>
            <a:endParaRPr lang="en-US" sz="1400" smtClean="0">
              <a:latin typeface="Arial" charset="0"/>
              <a:cs typeface="Arial" charset="0"/>
            </a:endParaRPr>
          </a:p>
          <a:p>
            <a:pPr marL="0" indent="0" algn="ctr" eaLnBrk="1" hangingPunct="1">
              <a:spcBef>
                <a:spcPct val="0"/>
              </a:spcBef>
              <a:buFontTx/>
              <a:buNone/>
            </a:pPr>
            <a:r>
              <a:rPr lang="en-US" sz="1600" b="1" smtClean="0">
                <a:solidFill>
                  <a:srgbClr val="C00000"/>
                </a:solidFill>
                <a:latin typeface="Arial" charset="0"/>
                <a:cs typeface="Arial" charset="0"/>
              </a:rPr>
              <a:t>Janet May</a:t>
            </a:r>
            <a:endParaRPr lang="en-US" sz="1400" b="1" smtClean="0">
              <a:solidFill>
                <a:srgbClr val="C00000"/>
              </a:solidFill>
              <a:latin typeface="Arial" charset="0"/>
              <a:cs typeface="Arial" charset="0"/>
            </a:endParaRPr>
          </a:p>
          <a:p>
            <a:pPr marL="0" indent="0" algn="ctr" eaLnBrk="1" hangingPunct="1">
              <a:spcBef>
                <a:spcPct val="0"/>
              </a:spcBef>
              <a:buFontTx/>
              <a:buNone/>
            </a:pPr>
            <a:r>
              <a:rPr lang="en-US" sz="1400" smtClean="0">
                <a:latin typeface="Arial" charset="0"/>
                <a:cs typeface="Arial" charset="0"/>
              </a:rPr>
              <a:t>Administrative Assistant</a:t>
            </a:r>
          </a:p>
          <a:p>
            <a:pPr marL="0" indent="0" algn="ctr" eaLnBrk="1" hangingPunct="1">
              <a:spcBef>
                <a:spcPct val="0"/>
              </a:spcBef>
              <a:buFontTx/>
              <a:buNone/>
            </a:pPr>
            <a:endParaRPr lang="en-US" sz="1400" smtClean="0">
              <a:latin typeface="Arial" charset="0"/>
              <a:cs typeface="Arial" charset="0"/>
            </a:endParaRPr>
          </a:p>
          <a:p>
            <a:pPr marL="0" indent="0" algn="ctr" eaLnBrk="1" hangingPunct="1">
              <a:spcBef>
                <a:spcPct val="0"/>
              </a:spcBef>
              <a:buFontTx/>
              <a:buNone/>
            </a:pPr>
            <a:r>
              <a:rPr lang="en-US" sz="1600" b="1" smtClean="0">
                <a:solidFill>
                  <a:srgbClr val="C00000"/>
                </a:solidFill>
                <a:latin typeface="Arial" charset="0"/>
                <a:cs typeface="Arial" charset="0"/>
              </a:rPr>
              <a:t>Contact: </a:t>
            </a:r>
          </a:p>
          <a:p>
            <a:pPr marL="0" indent="0" algn="ctr" eaLnBrk="1" hangingPunct="1">
              <a:spcBef>
                <a:spcPct val="0"/>
              </a:spcBef>
              <a:buFontTx/>
              <a:buNone/>
            </a:pPr>
            <a:r>
              <a:rPr lang="en-US" sz="1600" b="1" smtClean="0">
                <a:solidFill>
                  <a:srgbClr val="C00000"/>
                </a:solidFill>
                <a:latin typeface="Arial" charset="0"/>
                <a:cs typeface="Arial" charset="0"/>
              </a:rPr>
              <a:t>Office of Undergraduate Student Services</a:t>
            </a:r>
          </a:p>
          <a:p>
            <a:pPr marL="0" indent="0" algn="ctr" eaLnBrk="1" hangingPunct="1">
              <a:spcBef>
                <a:spcPct val="0"/>
              </a:spcBef>
              <a:buFontTx/>
              <a:buNone/>
            </a:pPr>
            <a:r>
              <a:rPr lang="en-US" sz="1400" smtClean="0">
                <a:latin typeface="Arial" charset="0"/>
                <a:cs typeface="Arial" charset="0"/>
              </a:rPr>
              <a:t>208 Eberly </a:t>
            </a:r>
          </a:p>
          <a:p>
            <a:pPr marL="0" indent="0" algn="ctr" eaLnBrk="1" hangingPunct="1">
              <a:spcBef>
                <a:spcPct val="0"/>
              </a:spcBef>
              <a:buFontTx/>
              <a:buNone/>
            </a:pPr>
            <a:r>
              <a:rPr lang="en-US" sz="1400" smtClean="0">
                <a:latin typeface="Arial" charset="0"/>
                <a:cs typeface="Arial" charset="0"/>
              </a:rPr>
              <a:t>(724) 357-2520</a:t>
            </a:r>
          </a:p>
          <a:p>
            <a:pPr marL="0" indent="0" algn="ctr" eaLnBrk="1" hangingPunct="1">
              <a:spcBef>
                <a:spcPct val="0"/>
              </a:spcBef>
              <a:buFontTx/>
              <a:buNone/>
            </a:pPr>
            <a:endParaRPr lang="en-US" sz="1400" smtClean="0">
              <a:latin typeface="Arial" charset="0"/>
              <a:cs typeface="Arial" charset="0"/>
            </a:endParaRPr>
          </a:p>
          <a:p>
            <a:pPr marL="0" indent="0" algn="ctr" eaLnBrk="1" hangingPunct="1">
              <a:spcBef>
                <a:spcPct val="0"/>
              </a:spcBef>
              <a:buFontTx/>
              <a:buNone/>
            </a:pPr>
            <a:r>
              <a:rPr lang="en-US" sz="1600" b="1" smtClean="0">
                <a:solidFill>
                  <a:srgbClr val="C00000"/>
                </a:solidFill>
                <a:latin typeface="Arial" charset="0"/>
                <a:cs typeface="Arial" charset="0"/>
              </a:rPr>
              <a:t>Explore More:</a:t>
            </a:r>
          </a:p>
          <a:p>
            <a:pPr marL="0" indent="0" algn="ctr" eaLnBrk="1" hangingPunct="1">
              <a:spcBef>
                <a:spcPct val="0"/>
              </a:spcBef>
              <a:buFontTx/>
              <a:buNone/>
            </a:pPr>
            <a:r>
              <a:rPr lang="en-US" sz="1600" smtClean="0">
                <a:latin typeface="Arial" charset="0"/>
                <a:cs typeface="Arial" charset="0"/>
              </a:rPr>
              <a:t>www.iup.edu/business </a:t>
            </a:r>
            <a:endParaRPr lang="en-US" sz="1600" b="1" smtClean="0">
              <a:latin typeface="Arial" charset="0"/>
              <a:cs typeface="Arial" charset="0"/>
            </a:endParaRPr>
          </a:p>
          <a:p>
            <a:pPr marL="0" indent="0" algn="ctr">
              <a:buFontTx/>
              <a:buNone/>
            </a:pPr>
            <a:endParaRPr lang="en-US" sz="1600" smtClean="0">
              <a:latin typeface="Arial" charset="0"/>
              <a:cs typeface="Arial" charset="0"/>
            </a:endParaRPr>
          </a:p>
          <a:p>
            <a:pPr marL="0" indent="0" algn="ctr">
              <a:buFontTx/>
              <a:buNone/>
            </a:pPr>
            <a:endParaRPr lang="en-US" sz="1600" smtClean="0">
              <a:latin typeface="Arial" charset="0"/>
              <a:cs typeface="Arial" charset="0"/>
            </a:endParaRPr>
          </a:p>
          <a:p>
            <a:pPr marL="0" indent="0" algn="ctr">
              <a:buFontTx/>
              <a:buNone/>
            </a:pPr>
            <a:endParaRPr lang="en-US" sz="1800" smtClean="0">
              <a:latin typeface="Arial" charset="0"/>
              <a:cs typeface="Arial" charset="0"/>
            </a:endParaRPr>
          </a:p>
        </p:txBody>
      </p:sp>
      <p:sp>
        <p:nvSpPr>
          <p:cNvPr id="53251" name="Slide Number Placeholder 3"/>
          <p:cNvSpPr>
            <a:spLocks noGrp="1"/>
          </p:cNvSpPr>
          <p:nvPr>
            <p:ph type="sldNum" sz="quarter" idx="10"/>
          </p:nvPr>
        </p:nvSpPr>
        <p:spPr>
          <a:xfrm>
            <a:off x="6781800" y="6245225"/>
            <a:ext cx="2133600" cy="476250"/>
          </a:xfrm>
          <a:noFill/>
        </p:spPr>
        <p:txBody>
          <a:bodyPr/>
          <a:lstStyle/>
          <a:p>
            <a:fld id="{80F7DDCD-6D06-4C08-9453-3F140BB5698D}" type="slidenum">
              <a:rPr lang="en-US" smtClean="0"/>
              <a:pPr/>
              <a:t>24</a:t>
            </a:fld>
            <a:endParaRPr lang="en-US" smtClean="0"/>
          </a:p>
        </p:txBody>
      </p:sp>
      <p:sp>
        <p:nvSpPr>
          <p:cNvPr id="53252" name="Text Box 6"/>
          <p:cNvSpPr txBox="1">
            <a:spLocks noChangeArrowheads="1"/>
          </p:cNvSpPr>
          <p:nvPr/>
        </p:nvSpPr>
        <p:spPr bwMode="auto">
          <a:xfrm>
            <a:off x="328613" y="1905000"/>
            <a:ext cx="8815387" cy="730250"/>
          </a:xfrm>
          <a:prstGeom prst="rect">
            <a:avLst/>
          </a:prstGeom>
          <a:noFill/>
          <a:ln w="9525">
            <a:noFill/>
            <a:miter lim="800000"/>
            <a:headEnd/>
            <a:tailEnd/>
          </a:ln>
        </p:spPr>
        <p:txBody>
          <a:bodyPr>
            <a:spAutoFit/>
          </a:bodyPr>
          <a:lstStyle/>
          <a:p>
            <a:r>
              <a:rPr lang="en-US" sz="1400">
                <a:latin typeface="Arial" charset="0"/>
              </a:rPr>
              <a:t>Eberly’s faculty and staff are proud to offer programs and services that allow students to develop </a:t>
            </a:r>
          </a:p>
          <a:p>
            <a:r>
              <a:rPr lang="en-US" sz="1400">
                <a:latin typeface="Arial" charset="0"/>
              </a:rPr>
              <a:t>professionally, academically, and socially.  You will gain the knowledge and skills needed to excel in</a:t>
            </a:r>
          </a:p>
          <a:p>
            <a:r>
              <a:rPr lang="en-US" sz="1400">
                <a:latin typeface="Arial" charset="0"/>
              </a:rPr>
              <a:t>the competitive global business world.  Become a part of Eberly’s community and set yourself apart!</a:t>
            </a:r>
          </a:p>
        </p:txBody>
      </p:sp>
      <p:pic>
        <p:nvPicPr>
          <p:cNvPr id="53253" name="Picture 10"/>
          <p:cNvPicPr>
            <a:picLocks noChangeAspect="1" noChangeArrowheads="1"/>
          </p:cNvPicPr>
          <p:nvPr/>
        </p:nvPicPr>
        <p:blipFill>
          <a:blip r:embed="rId2"/>
          <a:srcRect/>
          <a:stretch>
            <a:fillRect/>
          </a:stretch>
        </p:blipFill>
        <p:spPr bwMode="auto">
          <a:xfrm>
            <a:off x="457200" y="2743200"/>
            <a:ext cx="2724150"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noChangeArrowheads="1"/>
          </p:cNvSpPr>
          <p:nvPr>
            <p:ph type="sldNum" sz="quarter" idx="10"/>
          </p:nvPr>
        </p:nvSpPr>
        <p:spPr>
          <a:noFill/>
        </p:spPr>
        <p:txBody>
          <a:bodyPr/>
          <a:lstStyle/>
          <a:p>
            <a:fld id="{46397986-B3A5-47CC-9535-0972CA923CAA}" type="slidenum">
              <a:rPr lang="en-US" smtClean="0"/>
              <a:pPr/>
              <a:t>3</a:t>
            </a:fld>
            <a:endParaRPr lang="en-US" smtClean="0"/>
          </a:p>
        </p:txBody>
      </p:sp>
      <p:sp>
        <p:nvSpPr>
          <p:cNvPr id="20482" name="Rectangle 3"/>
          <p:cNvSpPr>
            <a:spLocks noGrp="1" noChangeArrowheads="1"/>
          </p:cNvSpPr>
          <p:nvPr>
            <p:ph type="body" idx="1"/>
          </p:nvPr>
        </p:nvSpPr>
        <p:spPr>
          <a:xfrm>
            <a:off x="457200" y="1600200"/>
            <a:ext cx="5715000" cy="4724400"/>
          </a:xfrm>
        </p:spPr>
        <p:txBody>
          <a:bodyPr/>
          <a:lstStyle/>
          <a:p>
            <a:pPr marL="0" indent="0">
              <a:lnSpc>
                <a:spcPct val="80000"/>
              </a:lnSpc>
              <a:buFontTx/>
              <a:buNone/>
              <a:tabLst>
                <a:tab pos="55563" algn="l"/>
              </a:tabLst>
            </a:pPr>
            <a:r>
              <a:rPr lang="en-US" sz="2000" b="1" smtClean="0">
                <a:solidFill>
                  <a:srgbClr val="990000"/>
                </a:solidFill>
                <a:latin typeface="Arial" charset="0"/>
              </a:rPr>
              <a:t>Large school status. Small school appeal.</a:t>
            </a:r>
            <a:r>
              <a:rPr lang="en-US" sz="2000" b="1" smtClean="0">
                <a:latin typeface="Arial" charset="0"/>
              </a:rPr>
              <a:t> </a:t>
            </a:r>
          </a:p>
          <a:p>
            <a:pPr marL="0" indent="0">
              <a:lnSpc>
                <a:spcPct val="80000"/>
              </a:lnSpc>
              <a:buFontTx/>
              <a:buNone/>
              <a:tabLst>
                <a:tab pos="55563" algn="l"/>
              </a:tabLst>
            </a:pPr>
            <a:endParaRPr lang="en-US" sz="2000" b="1" smtClean="0">
              <a:latin typeface="Arial" charset="0"/>
            </a:endParaRPr>
          </a:p>
          <a:p>
            <a:pPr marL="0" indent="0">
              <a:lnSpc>
                <a:spcPct val="80000"/>
              </a:lnSpc>
              <a:buFontTx/>
              <a:buNone/>
              <a:tabLst>
                <a:tab pos="55563" algn="l"/>
              </a:tabLst>
            </a:pPr>
            <a:r>
              <a:rPr lang="en-US" sz="1200" b="1" smtClean="0">
                <a:latin typeface="Arial" charset="0"/>
              </a:rPr>
              <a:t>Eberly College and IUP have been consistently recognized by publications for providing affordable, high quality educational services. These publications include: </a:t>
            </a:r>
          </a:p>
          <a:p>
            <a:pPr marL="0" indent="0">
              <a:lnSpc>
                <a:spcPct val="80000"/>
              </a:lnSpc>
              <a:buFontTx/>
              <a:buNone/>
              <a:tabLst>
                <a:tab pos="55563" algn="l"/>
              </a:tabLst>
            </a:pPr>
            <a:endParaRPr lang="en-US" sz="1200" smtClean="0">
              <a:latin typeface="Arial" charset="0"/>
            </a:endParaRPr>
          </a:p>
          <a:p>
            <a:pPr marL="0" indent="0">
              <a:lnSpc>
                <a:spcPct val="80000"/>
              </a:lnSpc>
              <a:tabLst>
                <a:tab pos="55563" algn="l"/>
              </a:tabLst>
            </a:pPr>
            <a:r>
              <a:rPr lang="en-US" sz="1200" b="1" i="1" smtClean="0">
                <a:latin typeface="Arial" charset="0"/>
              </a:rPr>
              <a:t>The Princeton Review</a:t>
            </a:r>
            <a:r>
              <a:rPr lang="en-US" sz="1200" b="1" smtClean="0">
                <a:latin typeface="Arial" charset="0"/>
              </a:rPr>
              <a:t>’s “Best Business Schools” </a:t>
            </a:r>
            <a:endParaRPr lang="en-US" sz="1200" smtClean="0">
              <a:latin typeface="Arial" charset="0"/>
            </a:endParaRPr>
          </a:p>
          <a:p>
            <a:pPr marL="854075" lvl="1" indent="-460375">
              <a:lnSpc>
                <a:spcPct val="80000"/>
              </a:lnSpc>
              <a:buFontTx/>
              <a:buNone/>
              <a:tabLst>
                <a:tab pos="55563" algn="l"/>
              </a:tabLst>
            </a:pPr>
            <a:r>
              <a:rPr lang="en-US" sz="1200" smtClean="0">
                <a:latin typeface="Arial" charset="0"/>
              </a:rPr>
              <a:t>• Eberly was featured on the cover in 2008 </a:t>
            </a:r>
          </a:p>
          <a:p>
            <a:pPr marL="854075" lvl="1" indent="-460375">
              <a:lnSpc>
                <a:spcPct val="80000"/>
              </a:lnSpc>
              <a:buFontTx/>
              <a:buNone/>
              <a:tabLst>
                <a:tab pos="55563" algn="l"/>
              </a:tabLst>
            </a:pPr>
            <a:endParaRPr lang="en-US" sz="1200" smtClean="0">
              <a:latin typeface="Arial" charset="0"/>
            </a:endParaRPr>
          </a:p>
          <a:p>
            <a:pPr marL="0" indent="0">
              <a:lnSpc>
                <a:spcPct val="80000"/>
              </a:lnSpc>
              <a:buFontTx/>
              <a:buNone/>
              <a:tabLst>
                <a:tab pos="55563" algn="l"/>
              </a:tabLst>
            </a:pPr>
            <a:r>
              <a:rPr lang="en-US" sz="1200" smtClean="0">
                <a:latin typeface="Arial" charset="0"/>
              </a:rPr>
              <a:t>•</a:t>
            </a:r>
            <a:r>
              <a:rPr lang="en-US" sz="1200" b="1" i="1" smtClean="0">
                <a:latin typeface="Arial" charset="0"/>
              </a:rPr>
              <a:t>The Princeton Review’s </a:t>
            </a:r>
            <a:r>
              <a:rPr lang="en-US" sz="1200" b="1" smtClean="0">
                <a:latin typeface="Arial" charset="0"/>
              </a:rPr>
              <a:t>“Best Colleges” </a:t>
            </a:r>
            <a:endParaRPr lang="en-US" sz="1200" smtClean="0">
              <a:latin typeface="Arial" charset="0"/>
            </a:endParaRPr>
          </a:p>
          <a:p>
            <a:pPr marL="854075" lvl="1" indent="-460375">
              <a:lnSpc>
                <a:spcPct val="80000"/>
              </a:lnSpc>
              <a:buFontTx/>
              <a:buNone/>
              <a:tabLst>
                <a:tab pos="55563" algn="l"/>
              </a:tabLst>
            </a:pPr>
            <a:r>
              <a:rPr lang="en-US" sz="1200" smtClean="0">
                <a:latin typeface="Arial" charset="0"/>
              </a:rPr>
              <a:t>•“High quality education at an affordable price” </a:t>
            </a:r>
          </a:p>
          <a:p>
            <a:pPr marL="854075" lvl="1" indent="-460375">
              <a:lnSpc>
                <a:spcPct val="80000"/>
              </a:lnSpc>
              <a:buFontTx/>
              <a:buNone/>
              <a:tabLst>
                <a:tab pos="55563" algn="l"/>
              </a:tabLst>
            </a:pPr>
            <a:r>
              <a:rPr lang="en-US" sz="1200" smtClean="0">
                <a:latin typeface="Arial" charset="0"/>
              </a:rPr>
              <a:t>•“Instructors bring a myriad of global, real-world experiences” </a:t>
            </a:r>
          </a:p>
          <a:p>
            <a:pPr marL="854075" lvl="1" indent="-460375">
              <a:lnSpc>
                <a:spcPct val="80000"/>
              </a:lnSpc>
              <a:buFontTx/>
              <a:buNone/>
              <a:tabLst>
                <a:tab pos="55563" algn="l"/>
              </a:tabLst>
            </a:pPr>
            <a:r>
              <a:rPr lang="en-US" sz="1200" smtClean="0">
                <a:latin typeface="Arial" charset="0"/>
              </a:rPr>
              <a:t>•“Program’s top-notch technological capabilities” </a:t>
            </a:r>
          </a:p>
          <a:p>
            <a:pPr marL="854075" lvl="1" indent="-460375">
              <a:lnSpc>
                <a:spcPct val="80000"/>
              </a:lnSpc>
              <a:buFontTx/>
              <a:buNone/>
              <a:tabLst>
                <a:tab pos="55563" algn="l"/>
              </a:tabLst>
            </a:pPr>
            <a:endParaRPr lang="en-US" sz="1200" smtClean="0">
              <a:latin typeface="Arial" charset="0"/>
            </a:endParaRPr>
          </a:p>
          <a:p>
            <a:pPr marL="0" indent="0">
              <a:lnSpc>
                <a:spcPct val="80000"/>
              </a:lnSpc>
              <a:buFontTx/>
              <a:buNone/>
              <a:tabLst>
                <a:tab pos="55563" algn="l"/>
              </a:tabLst>
            </a:pPr>
            <a:r>
              <a:rPr lang="en-US" sz="1200" smtClean="0">
                <a:latin typeface="Arial" charset="0"/>
              </a:rPr>
              <a:t>•</a:t>
            </a:r>
            <a:r>
              <a:rPr lang="en-US" sz="1200" b="1" i="1" smtClean="0">
                <a:latin typeface="Arial" charset="0"/>
              </a:rPr>
              <a:t>The Princeton Review’s </a:t>
            </a:r>
            <a:r>
              <a:rPr lang="en-US" sz="1200" b="1" smtClean="0">
                <a:latin typeface="Arial" charset="0"/>
              </a:rPr>
              <a:t>“Top 25 Most Connected Campuses” </a:t>
            </a:r>
          </a:p>
          <a:p>
            <a:pPr marL="0" indent="0">
              <a:lnSpc>
                <a:spcPct val="80000"/>
              </a:lnSpc>
              <a:buFontTx/>
              <a:buNone/>
              <a:tabLst>
                <a:tab pos="55563" algn="l"/>
              </a:tabLst>
            </a:pPr>
            <a:endParaRPr lang="en-US" sz="1200" smtClean="0">
              <a:latin typeface="Arial" charset="0"/>
            </a:endParaRPr>
          </a:p>
          <a:p>
            <a:pPr marL="0" indent="0">
              <a:lnSpc>
                <a:spcPct val="80000"/>
              </a:lnSpc>
              <a:buFontTx/>
              <a:buNone/>
              <a:tabLst>
                <a:tab pos="55563" algn="l"/>
              </a:tabLst>
            </a:pPr>
            <a:r>
              <a:rPr lang="en-US" sz="1200" smtClean="0">
                <a:latin typeface="Arial" charset="0"/>
              </a:rPr>
              <a:t>•</a:t>
            </a:r>
            <a:r>
              <a:rPr lang="en-US" sz="1200" b="1" i="1" smtClean="0">
                <a:latin typeface="Arial" charset="0"/>
              </a:rPr>
              <a:t>Kiplinger’s </a:t>
            </a:r>
            <a:r>
              <a:rPr lang="en-US" sz="1200" b="1" smtClean="0">
                <a:latin typeface="Arial" charset="0"/>
              </a:rPr>
              <a:t>“Personal Finance: Best Values in Public Colleges” </a:t>
            </a:r>
          </a:p>
          <a:p>
            <a:pPr marL="0" indent="0">
              <a:lnSpc>
                <a:spcPct val="80000"/>
              </a:lnSpc>
              <a:buFontTx/>
              <a:buNone/>
              <a:tabLst>
                <a:tab pos="55563" algn="l"/>
              </a:tabLst>
            </a:pPr>
            <a:endParaRPr lang="en-US" sz="1200" smtClean="0">
              <a:latin typeface="Arial" charset="0"/>
            </a:endParaRPr>
          </a:p>
          <a:p>
            <a:pPr marL="0" indent="0">
              <a:lnSpc>
                <a:spcPct val="80000"/>
              </a:lnSpc>
              <a:buFontTx/>
              <a:buNone/>
              <a:tabLst>
                <a:tab pos="55563" algn="l"/>
              </a:tabLst>
            </a:pPr>
            <a:r>
              <a:rPr lang="en-US" sz="1200" smtClean="0">
                <a:latin typeface="Arial" charset="0"/>
              </a:rPr>
              <a:t>•</a:t>
            </a:r>
            <a:r>
              <a:rPr lang="en-US" sz="1200" b="1" i="1" smtClean="0">
                <a:latin typeface="Arial" charset="0"/>
              </a:rPr>
              <a:t>The Unofficial, Unbiased Insider’s Guide: 328 Most Interesting     	Colleges </a:t>
            </a:r>
            <a:endParaRPr lang="en-US" sz="1200" smtClean="0">
              <a:latin typeface="Arial" charset="0"/>
            </a:endParaRPr>
          </a:p>
          <a:p>
            <a:pPr marL="0" indent="0">
              <a:lnSpc>
                <a:spcPct val="80000"/>
              </a:lnSpc>
              <a:buFontTx/>
              <a:buNone/>
              <a:tabLst>
                <a:tab pos="55563" algn="l"/>
              </a:tabLst>
            </a:pPr>
            <a:endParaRPr lang="en-US" sz="1200" smtClean="0">
              <a:latin typeface="Arial" charset="0"/>
            </a:endParaRPr>
          </a:p>
          <a:p>
            <a:pPr marL="0" indent="0">
              <a:lnSpc>
                <a:spcPct val="80000"/>
              </a:lnSpc>
              <a:buFontTx/>
              <a:buNone/>
              <a:tabLst>
                <a:tab pos="55563" algn="l"/>
              </a:tabLst>
            </a:pPr>
            <a:endParaRPr lang="en-US" sz="1200" smtClean="0"/>
          </a:p>
        </p:txBody>
      </p:sp>
      <p:pic>
        <p:nvPicPr>
          <p:cNvPr id="20483" name="Picture 6"/>
          <p:cNvPicPr>
            <a:picLocks noChangeAspect="1" noChangeArrowheads="1"/>
          </p:cNvPicPr>
          <p:nvPr/>
        </p:nvPicPr>
        <p:blipFill>
          <a:blip r:embed="rId2"/>
          <a:srcRect/>
          <a:stretch>
            <a:fillRect/>
          </a:stretch>
        </p:blipFill>
        <p:spPr bwMode="auto">
          <a:xfrm>
            <a:off x="6324600" y="1676400"/>
            <a:ext cx="1857375" cy="2400300"/>
          </a:xfrm>
          <a:prstGeom prst="rect">
            <a:avLst/>
          </a:prstGeom>
          <a:noFill/>
          <a:ln w="9525">
            <a:noFill/>
            <a:miter lim="800000"/>
            <a:headEnd/>
            <a:tailEnd/>
          </a:ln>
        </p:spPr>
      </p:pic>
      <p:pic>
        <p:nvPicPr>
          <p:cNvPr id="20484" name="Picture 9"/>
          <p:cNvPicPr>
            <a:picLocks noChangeAspect="1" noChangeArrowheads="1"/>
          </p:cNvPicPr>
          <p:nvPr/>
        </p:nvPicPr>
        <p:blipFill>
          <a:blip r:embed="rId3"/>
          <a:srcRect/>
          <a:stretch>
            <a:fillRect/>
          </a:stretch>
        </p:blipFill>
        <p:spPr bwMode="auto">
          <a:xfrm>
            <a:off x="6172200" y="5105400"/>
            <a:ext cx="2143125" cy="1076325"/>
          </a:xfrm>
          <a:prstGeom prst="rect">
            <a:avLst/>
          </a:prstGeom>
          <a:noFill/>
          <a:ln w="9525">
            <a:noFill/>
            <a:miter lim="800000"/>
            <a:headEnd/>
            <a:tailEnd/>
          </a:ln>
        </p:spPr>
      </p:pic>
      <p:pic>
        <p:nvPicPr>
          <p:cNvPr id="20485" name="Picture 8"/>
          <p:cNvPicPr>
            <a:picLocks noChangeAspect="1" noChangeArrowheads="1"/>
          </p:cNvPicPr>
          <p:nvPr/>
        </p:nvPicPr>
        <p:blipFill>
          <a:blip r:embed="rId4"/>
          <a:srcRect/>
          <a:stretch>
            <a:fillRect/>
          </a:stretch>
        </p:blipFill>
        <p:spPr bwMode="auto">
          <a:xfrm>
            <a:off x="6019800" y="4343400"/>
            <a:ext cx="2495550" cy="6000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
          <p:cNvSpPr>
            <a:spLocks noGrp="1" noChangeArrowheads="1"/>
          </p:cNvSpPr>
          <p:nvPr>
            <p:ph type="sldNum" sz="quarter" idx="10"/>
          </p:nvPr>
        </p:nvSpPr>
        <p:spPr>
          <a:noFill/>
        </p:spPr>
        <p:txBody>
          <a:bodyPr/>
          <a:lstStyle/>
          <a:p>
            <a:pPr defTabSz="639763"/>
            <a:fld id="{8E330012-8DD9-4BA4-A45F-5AEF7C98500F}" type="slidenum">
              <a:rPr lang="en-US" smtClean="0"/>
              <a:pPr defTabSz="639763"/>
              <a:t>4</a:t>
            </a:fld>
            <a:endParaRPr lang="en-US" smtClean="0"/>
          </a:p>
        </p:txBody>
      </p:sp>
      <p:sp>
        <p:nvSpPr>
          <p:cNvPr id="21506" name="Rectangle 2"/>
          <p:cNvSpPr>
            <a:spLocks noChangeArrowheads="1"/>
          </p:cNvSpPr>
          <p:nvPr/>
        </p:nvSpPr>
        <p:spPr bwMode="auto">
          <a:xfrm>
            <a:off x="152400" y="1371600"/>
            <a:ext cx="8534400" cy="609600"/>
          </a:xfrm>
          <a:prstGeom prst="rect">
            <a:avLst/>
          </a:prstGeom>
          <a:noFill/>
          <a:ln w="9525">
            <a:noFill/>
            <a:miter lim="800000"/>
            <a:headEnd/>
            <a:tailEnd/>
          </a:ln>
        </p:spPr>
        <p:txBody>
          <a:bodyPr lIns="64008" tIns="32004" rIns="64008" bIns="32004" anchor="ctr"/>
          <a:lstStyle/>
          <a:p>
            <a:r>
              <a:rPr lang="en-US" sz="2000" b="1">
                <a:solidFill>
                  <a:srgbClr val="C00000"/>
                </a:solidFill>
                <a:latin typeface="Arial" charset="0"/>
                <a:cs typeface="Arial" charset="0"/>
              </a:rPr>
              <a:t>Proven Excellence: AACSB International Accreditation.</a:t>
            </a:r>
          </a:p>
        </p:txBody>
      </p:sp>
      <p:sp>
        <p:nvSpPr>
          <p:cNvPr id="21507" name="Rectangle 3"/>
          <p:cNvSpPr>
            <a:spLocks noChangeArrowheads="1"/>
          </p:cNvSpPr>
          <p:nvPr/>
        </p:nvSpPr>
        <p:spPr bwMode="auto">
          <a:xfrm>
            <a:off x="228600" y="2133600"/>
            <a:ext cx="6934200" cy="4343400"/>
          </a:xfrm>
          <a:prstGeom prst="rect">
            <a:avLst/>
          </a:prstGeom>
          <a:noFill/>
          <a:ln w="9525">
            <a:noFill/>
            <a:miter lim="800000"/>
            <a:headEnd/>
            <a:tailEnd/>
          </a:ln>
        </p:spPr>
        <p:txBody>
          <a:bodyPr lIns="64008" tIns="32004" rIns="64008" bIns="32004"/>
          <a:lstStyle/>
          <a:p>
            <a:pPr defTabSz="639763">
              <a:lnSpc>
                <a:spcPct val="80000"/>
              </a:lnSpc>
              <a:spcBef>
                <a:spcPct val="20000"/>
              </a:spcBef>
              <a:buClr>
                <a:schemeClr val="tx1"/>
              </a:buClr>
              <a:tabLst>
                <a:tab pos="969963" algn="l"/>
              </a:tabLst>
            </a:pPr>
            <a:r>
              <a:rPr lang="en-US" sz="1400" b="1">
                <a:latin typeface="Arial" charset="0"/>
                <a:cs typeface="Arial" charset="0"/>
              </a:rPr>
              <a:t>AACSB, the Association to Advance Collegiate Schools of Business, is the premier accrediting body for business schools worldwide. AACSB accreditation certifies that:</a:t>
            </a:r>
          </a:p>
          <a:p>
            <a:pPr defTabSz="639763">
              <a:lnSpc>
                <a:spcPct val="80000"/>
              </a:lnSpc>
              <a:spcBef>
                <a:spcPct val="20000"/>
              </a:spcBef>
              <a:buClr>
                <a:schemeClr val="tx1"/>
              </a:buClr>
              <a:tabLst>
                <a:tab pos="969963" algn="l"/>
              </a:tabLst>
            </a:pPr>
            <a:endParaRPr lang="en-US" sz="1400" b="1">
              <a:latin typeface="Arial" charset="0"/>
              <a:cs typeface="Arial" charset="0"/>
            </a:endParaRPr>
          </a:p>
          <a:p>
            <a:pPr defTabSz="639763">
              <a:lnSpc>
                <a:spcPct val="80000"/>
              </a:lnSpc>
              <a:spcBef>
                <a:spcPct val="20000"/>
              </a:spcBef>
              <a:buClr>
                <a:schemeClr val="tx1"/>
              </a:buClr>
              <a:buSzPct val="100000"/>
              <a:buFont typeface="Calibri" pitchFamily="34" charset="0"/>
              <a:buAutoNum type="arabicPeriod"/>
              <a:tabLst>
                <a:tab pos="969963" algn="l"/>
              </a:tabLst>
            </a:pPr>
            <a:r>
              <a:rPr lang="en-US" sz="1400" b="1">
                <a:latin typeface="Arial" charset="0"/>
                <a:cs typeface="Arial" charset="0"/>
              </a:rPr>
              <a:t> Eberly maintains the highest standard of achievement for business schools. </a:t>
            </a:r>
          </a:p>
          <a:p>
            <a:pPr marL="801688" lvl="2" indent="168275" defTabSz="639763">
              <a:lnSpc>
                <a:spcPct val="80000"/>
              </a:lnSpc>
              <a:spcBef>
                <a:spcPct val="20000"/>
              </a:spcBef>
              <a:buClr>
                <a:schemeClr val="tx1"/>
              </a:buClr>
              <a:buSzPct val="100000"/>
              <a:buFont typeface="Arial" charset="0"/>
              <a:buChar char="•"/>
              <a:tabLst>
                <a:tab pos="969963" algn="l"/>
              </a:tabLst>
            </a:pPr>
            <a:r>
              <a:rPr lang="en-US" sz="1400">
                <a:latin typeface="Arial" charset="0"/>
                <a:cs typeface="Arial" charset="0"/>
              </a:rPr>
              <a:t>High-caliber teaching and meaningful student-faculty interaction are  	integral.</a:t>
            </a:r>
          </a:p>
          <a:p>
            <a:pPr marL="801688" lvl="2" indent="168275" defTabSz="639763">
              <a:lnSpc>
                <a:spcPct val="80000"/>
              </a:lnSpc>
              <a:spcBef>
                <a:spcPct val="20000"/>
              </a:spcBef>
              <a:buSzPct val="112000"/>
              <a:buFont typeface="Arial" charset="0"/>
              <a:buChar char="•"/>
              <a:tabLst>
                <a:tab pos="969963" algn="l"/>
              </a:tabLst>
            </a:pPr>
            <a:r>
              <a:rPr lang="en-US" sz="1400">
                <a:latin typeface="Arial" charset="0"/>
                <a:cs typeface="Arial" charset="0"/>
              </a:rPr>
              <a:t>Faculty are required to perform research, so a constant flow of relevant 	knowledge and experience is transferred into the classroom.</a:t>
            </a:r>
          </a:p>
          <a:p>
            <a:pPr marL="801688" lvl="2" indent="168275" defTabSz="639763">
              <a:lnSpc>
                <a:spcPct val="80000"/>
              </a:lnSpc>
              <a:spcBef>
                <a:spcPct val="20000"/>
              </a:spcBef>
              <a:buSzPct val="112000"/>
              <a:buFont typeface="Arial" charset="0"/>
              <a:buChar char="•"/>
              <a:tabLst>
                <a:tab pos="969963" algn="l"/>
              </a:tabLst>
            </a:pPr>
            <a:r>
              <a:rPr lang="en-US" sz="1400">
                <a:latin typeface="Arial" charset="0"/>
                <a:cs typeface="Arial" charset="0"/>
              </a:rPr>
              <a:t>Curriculum  is relevant and engages students so they understand today’s 	complex business environment.</a:t>
            </a:r>
          </a:p>
          <a:p>
            <a:pPr marL="122238" lvl="1" indent="-7938" defTabSz="639763">
              <a:lnSpc>
                <a:spcPct val="80000"/>
              </a:lnSpc>
              <a:spcBef>
                <a:spcPct val="20000"/>
              </a:spcBef>
              <a:buSzPct val="115000"/>
              <a:buFont typeface="Arial" charset="0"/>
              <a:buChar char="•"/>
              <a:tabLst>
                <a:tab pos="969963" algn="l"/>
              </a:tabLst>
            </a:pPr>
            <a:endParaRPr lang="en-US" sz="1400">
              <a:latin typeface="Arial" charset="0"/>
              <a:cs typeface="Arial" charset="0"/>
            </a:endParaRPr>
          </a:p>
          <a:p>
            <a:pPr defTabSz="639763">
              <a:lnSpc>
                <a:spcPct val="80000"/>
              </a:lnSpc>
              <a:spcBef>
                <a:spcPct val="20000"/>
              </a:spcBef>
              <a:buClr>
                <a:schemeClr val="tx1"/>
              </a:buClr>
              <a:buSzPct val="100000"/>
              <a:buFont typeface="Calibri" pitchFamily="34" charset="0"/>
              <a:buAutoNum type="arabicPeriod"/>
              <a:tabLst>
                <a:tab pos="969963" algn="l"/>
              </a:tabLst>
            </a:pPr>
            <a:r>
              <a:rPr lang="en-US" sz="1400" b="1">
                <a:latin typeface="Arial" charset="0"/>
                <a:cs typeface="Arial" charset="0"/>
              </a:rPr>
              <a:t> Eberly is among a select set of business schools with accreditation.</a:t>
            </a:r>
            <a:endParaRPr lang="en-US" sz="1400">
              <a:latin typeface="Arial" charset="0"/>
              <a:cs typeface="Arial" charset="0"/>
            </a:endParaRPr>
          </a:p>
          <a:p>
            <a:pPr marL="801688" lvl="2" indent="168275" defTabSz="639763">
              <a:lnSpc>
                <a:spcPct val="80000"/>
              </a:lnSpc>
              <a:spcBef>
                <a:spcPct val="20000"/>
              </a:spcBef>
              <a:buClr>
                <a:schemeClr val="tx1"/>
              </a:buClr>
              <a:buSzPct val="112000"/>
              <a:buFont typeface="Arial" charset="0"/>
              <a:buChar char="•"/>
              <a:tabLst>
                <a:tab pos="969963" algn="l"/>
              </a:tabLst>
            </a:pPr>
            <a:r>
              <a:rPr lang="en-US" sz="1400">
                <a:latin typeface="Arial" charset="0"/>
                <a:cs typeface="Arial" charset="0"/>
              </a:rPr>
              <a:t>About 500 out of 2,500 business schools in the U.S. are accredited by 	AACSB.</a:t>
            </a:r>
          </a:p>
          <a:p>
            <a:pPr marL="801688" lvl="2" indent="168275" defTabSz="639763">
              <a:lnSpc>
                <a:spcPct val="80000"/>
              </a:lnSpc>
              <a:spcBef>
                <a:spcPct val="20000"/>
              </a:spcBef>
              <a:buClr>
                <a:schemeClr val="tx1"/>
              </a:buClr>
              <a:buSzPct val="112000"/>
              <a:buFont typeface="Arial" charset="0"/>
              <a:buChar char="•"/>
              <a:tabLst>
                <a:tab pos="969963" algn="l"/>
              </a:tabLst>
            </a:pPr>
            <a:r>
              <a:rPr lang="en-US" sz="1400">
                <a:latin typeface="Arial" charset="0"/>
                <a:cs typeface="Arial" charset="0"/>
              </a:rPr>
              <a:t>Less than 5% of the world’s 13,000 business schools are accredited.</a:t>
            </a:r>
          </a:p>
          <a:p>
            <a:pPr marL="122238" lvl="1" indent="-7938" defTabSz="639763">
              <a:lnSpc>
                <a:spcPct val="80000"/>
              </a:lnSpc>
              <a:spcBef>
                <a:spcPct val="20000"/>
              </a:spcBef>
              <a:buClr>
                <a:schemeClr val="tx1"/>
              </a:buClr>
              <a:buSzPct val="115000"/>
              <a:buFont typeface="Arial" charset="0"/>
              <a:buChar char="•"/>
              <a:tabLst>
                <a:tab pos="969963" algn="l"/>
              </a:tabLst>
            </a:pPr>
            <a:endParaRPr lang="en-US" sz="1400">
              <a:latin typeface="Arial" charset="0"/>
              <a:cs typeface="Arial" charset="0"/>
            </a:endParaRPr>
          </a:p>
          <a:p>
            <a:pPr defTabSz="639763">
              <a:lnSpc>
                <a:spcPct val="80000"/>
              </a:lnSpc>
              <a:spcBef>
                <a:spcPct val="20000"/>
              </a:spcBef>
              <a:buClr>
                <a:schemeClr val="tx1"/>
              </a:buClr>
              <a:buSzPct val="100000"/>
              <a:buFont typeface="Calibri" pitchFamily="34" charset="0"/>
              <a:buAutoNum type="arabicPeriod"/>
              <a:tabLst>
                <a:tab pos="969963" algn="l"/>
              </a:tabLst>
            </a:pPr>
            <a:r>
              <a:rPr lang="en-US" sz="1400" b="1">
                <a:latin typeface="Arial" charset="0"/>
                <a:cs typeface="Arial" charset="0"/>
              </a:rPr>
              <a:t> Eberly is committed to quality and continuous improvement.</a:t>
            </a:r>
          </a:p>
          <a:p>
            <a:pPr marL="801688" lvl="2" indent="168275" defTabSz="639763">
              <a:lnSpc>
                <a:spcPct val="80000"/>
              </a:lnSpc>
              <a:spcBef>
                <a:spcPct val="20000"/>
              </a:spcBef>
              <a:buClr>
                <a:schemeClr val="tx1"/>
              </a:buClr>
              <a:buSzPct val="112000"/>
              <a:buFont typeface="Arial" charset="0"/>
              <a:buChar char="•"/>
              <a:tabLst>
                <a:tab pos="969963" algn="l"/>
              </a:tabLst>
            </a:pPr>
            <a:r>
              <a:rPr lang="en-US" sz="1400">
                <a:latin typeface="Arial" charset="0"/>
                <a:cs typeface="Arial" charset="0"/>
              </a:rPr>
              <a:t>Business schools must be reviewed every 5 years by AACSB to ensure 	standards are upheld.</a:t>
            </a:r>
          </a:p>
          <a:p>
            <a:pPr marL="122238" lvl="1" indent="-7938" defTabSz="639763">
              <a:lnSpc>
                <a:spcPct val="80000"/>
              </a:lnSpc>
              <a:spcBef>
                <a:spcPct val="20000"/>
              </a:spcBef>
              <a:tabLst>
                <a:tab pos="969963" algn="l"/>
              </a:tabLst>
            </a:pPr>
            <a:endParaRPr lang="en-US" sz="1400">
              <a:latin typeface="Arial" charset="0"/>
              <a:cs typeface="Arial" charset="0"/>
            </a:endParaRPr>
          </a:p>
        </p:txBody>
      </p:sp>
      <p:pic>
        <p:nvPicPr>
          <p:cNvPr id="21508" name="Picture 6" descr="http://www.aacsb.edu/images/Accred_Logo_Seal/seal_tag_2__286.jpg"/>
          <p:cNvPicPr>
            <a:picLocks noChangeAspect="1" noChangeArrowheads="1"/>
          </p:cNvPicPr>
          <p:nvPr/>
        </p:nvPicPr>
        <p:blipFill>
          <a:blip r:embed="rId3" r:link="rId4"/>
          <a:srcRect/>
          <a:stretch>
            <a:fillRect/>
          </a:stretch>
        </p:blipFill>
        <p:spPr bwMode="auto">
          <a:xfrm>
            <a:off x="7162800" y="2895600"/>
            <a:ext cx="1690688" cy="1998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sldNum" sz="quarter" idx="10"/>
          </p:nvPr>
        </p:nvSpPr>
        <p:spPr>
          <a:noFill/>
        </p:spPr>
        <p:txBody>
          <a:bodyPr/>
          <a:lstStyle/>
          <a:p>
            <a:pPr defTabSz="639763"/>
            <a:fld id="{CEECD8D0-0A0F-4978-998B-3CCD09611810}" type="slidenum">
              <a:rPr lang="en-US" smtClean="0"/>
              <a:pPr defTabSz="639763"/>
              <a:t>5</a:t>
            </a:fld>
            <a:endParaRPr lang="en-US" smtClean="0"/>
          </a:p>
        </p:txBody>
      </p:sp>
      <p:sp>
        <p:nvSpPr>
          <p:cNvPr id="23554" name="Rectangle 2"/>
          <p:cNvSpPr>
            <a:spLocks noChangeArrowheads="1"/>
          </p:cNvSpPr>
          <p:nvPr/>
        </p:nvSpPr>
        <p:spPr bwMode="auto">
          <a:xfrm>
            <a:off x="-457200" y="1524000"/>
            <a:ext cx="6267450" cy="685800"/>
          </a:xfrm>
          <a:prstGeom prst="rect">
            <a:avLst/>
          </a:prstGeom>
          <a:noFill/>
          <a:ln w="9525">
            <a:noFill/>
            <a:miter lim="800000"/>
            <a:headEnd/>
            <a:tailEnd/>
          </a:ln>
        </p:spPr>
        <p:txBody>
          <a:bodyPr lIns="64008" tIns="32004" rIns="64008" bIns="32004" anchor="ctr"/>
          <a:lstStyle/>
          <a:p>
            <a:pPr algn="ctr"/>
            <a:r>
              <a:rPr lang="en-US" sz="2000" b="1">
                <a:solidFill>
                  <a:srgbClr val="C00000"/>
                </a:solidFill>
                <a:latin typeface="Arial" charset="0"/>
                <a:cs typeface="Arial" charset="0"/>
              </a:rPr>
              <a:t>What makes Eberly College different?</a:t>
            </a:r>
          </a:p>
        </p:txBody>
      </p:sp>
      <p:sp>
        <p:nvSpPr>
          <p:cNvPr id="23555" name="Text Box 7"/>
          <p:cNvSpPr txBox="1">
            <a:spLocks noChangeArrowheads="1"/>
          </p:cNvSpPr>
          <p:nvPr/>
        </p:nvSpPr>
        <p:spPr bwMode="auto">
          <a:xfrm>
            <a:off x="381000" y="2286000"/>
            <a:ext cx="8153400" cy="4019550"/>
          </a:xfrm>
          <a:prstGeom prst="rect">
            <a:avLst/>
          </a:prstGeom>
          <a:noFill/>
          <a:ln w="9525" algn="ctr">
            <a:noFill/>
            <a:miter lim="800000"/>
            <a:headEnd/>
            <a:tailEnd/>
          </a:ln>
        </p:spPr>
        <p:txBody>
          <a:bodyPr lIns="64008" tIns="32004" rIns="64008" bIns="32004">
            <a:spAutoFit/>
          </a:bodyPr>
          <a:lstStyle/>
          <a:p>
            <a:pPr eaLnBrk="0" hangingPunct="0">
              <a:lnSpc>
                <a:spcPct val="80000"/>
              </a:lnSpc>
            </a:pPr>
            <a:r>
              <a:rPr lang="en-US" sz="1400" b="1">
                <a:latin typeface="Arial" charset="0"/>
                <a:cs typeface="Arial" charset="0"/>
              </a:rPr>
              <a:t>Eberly College offers the advantages and opportunities</a:t>
            </a:r>
          </a:p>
          <a:p>
            <a:pPr eaLnBrk="0" hangingPunct="0">
              <a:lnSpc>
                <a:spcPct val="80000"/>
              </a:lnSpc>
            </a:pPr>
            <a:r>
              <a:rPr lang="en-US" sz="1400" b="1">
                <a:latin typeface="Arial" charset="0"/>
                <a:cs typeface="Arial" charset="0"/>
              </a:rPr>
              <a:t>of a large business school in an environment that allows </a:t>
            </a:r>
          </a:p>
          <a:p>
            <a:pPr eaLnBrk="0" hangingPunct="0">
              <a:lnSpc>
                <a:spcPct val="80000"/>
              </a:lnSpc>
            </a:pPr>
            <a:r>
              <a:rPr lang="en-US" sz="1400" b="1">
                <a:latin typeface="Arial" charset="0"/>
                <a:cs typeface="Arial" charset="0"/>
              </a:rPr>
              <a:t>for personal attention and the opportunities to excel.</a:t>
            </a:r>
          </a:p>
          <a:p>
            <a:pPr eaLnBrk="0" hangingPunct="0">
              <a:lnSpc>
                <a:spcPct val="80000"/>
              </a:lnSpc>
            </a:pPr>
            <a:endParaRPr lang="en-US" sz="1400" b="1">
              <a:latin typeface="Arial" charset="0"/>
              <a:cs typeface="Arial" charset="0"/>
            </a:endParaRPr>
          </a:p>
          <a:p>
            <a:pPr eaLnBrk="0" hangingPunct="0">
              <a:lnSpc>
                <a:spcPct val="80000"/>
              </a:lnSpc>
            </a:pPr>
            <a:r>
              <a:rPr lang="en-US" sz="1400" b="1">
                <a:latin typeface="Arial" charset="0"/>
                <a:cs typeface="Arial" charset="0"/>
              </a:rPr>
              <a:t>The focus is on providing a high-quality education and </a:t>
            </a:r>
          </a:p>
          <a:p>
            <a:pPr eaLnBrk="0" hangingPunct="0">
              <a:lnSpc>
                <a:spcPct val="80000"/>
              </a:lnSpc>
            </a:pPr>
            <a:r>
              <a:rPr lang="en-US" sz="1400" b="1">
                <a:latin typeface="Arial" charset="0"/>
                <a:cs typeface="Arial" charset="0"/>
              </a:rPr>
              <a:t>preparation so graduates may compete successfully in</a:t>
            </a:r>
          </a:p>
          <a:p>
            <a:pPr eaLnBrk="0" hangingPunct="0">
              <a:lnSpc>
                <a:spcPct val="80000"/>
              </a:lnSpc>
            </a:pPr>
            <a:r>
              <a:rPr lang="en-US" sz="1400" b="1">
                <a:latin typeface="Arial" charset="0"/>
                <a:cs typeface="Arial" charset="0"/>
              </a:rPr>
              <a:t>today’s global economy.</a:t>
            </a:r>
          </a:p>
          <a:p>
            <a:pPr eaLnBrk="0" hangingPunct="0"/>
            <a:endParaRPr lang="en-US" sz="1400" b="1">
              <a:latin typeface="Arial" charset="0"/>
              <a:cs typeface="Arial" charset="0"/>
            </a:endParaRPr>
          </a:p>
          <a:p>
            <a:pPr eaLnBrk="0" hangingPunct="0"/>
            <a:r>
              <a:rPr lang="en-US" sz="1400" b="1">
                <a:latin typeface="Arial" charset="0"/>
                <a:cs typeface="Arial" charset="0"/>
              </a:rPr>
              <a:t>Eberly at a glance: </a:t>
            </a:r>
          </a:p>
          <a:p>
            <a:pPr marL="461963" lvl="1" indent="-120650" eaLnBrk="0" hangingPunct="0">
              <a:spcAft>
                <a:spcPct val="20000"/>
              </a:spcAft>
              <a:buSzPct val="112000"/>
              <a:buFont typeface="Arial" charset="0"/>
              <a:buChar char="•"/>
            </a:pPr>
            <a:r>
              <a:rPr lang="en-US" sz="1400">
                <a:latin typeface="Arial" charset="0"/>
                <a:cs typeface="Arial" charset="0"/>
              </a:rPr>
              <a:t>Enrollment: 2,315 undergraduate students, 280 graduate students.</a:t>
            </a:r>
          </a:p>
          <a:p>
            <a:pPr marL="461963" lvl="1" indent="-120650" eaLnBrk="0" hangingPunct="0">
              <a:spcAft>
                <a:spcPct val="20000"/>
              </a:spcAft>
              <a:buSzPct val="112000"/>
              <a:buFont typeface="Arial" charset="0"/>
              <a:buChar char="•"/>
            </a:pPr>
            <a:r>
              <a:rPr lang="en-US" sz="1400">
                <a:latin typeface="Arial" charset="0"/>
                <a:cs typeface="Arial" charset="0"/>
              </a:rPr>
              <a:t>Average class size: 35 students.</a:t>
            </a:r>
          </a:p>
          <a:p>
            <a:pPr marL="461963" lvl="1" indent="-120650" eaLnBrk="0" hangingPunct="0">
              <a:spcAft>
                <a:spcPct val="20000"/>
              </a:spcAft>
              <a:buSzPct val="112000"/>
              <a:buFont typeface="Arial" charset="0"/>
              <a:buChar char="•"/>
            </a:pPr>
            <a:r>
              <a:rPr lang="en-US" sz="1400">
                <a:latin typeface="Arial" charset="0"/>
                <a:cs typeface="Arial" charset="0"/>
              </a:rPr>
              <a:t>Classes are taught by dedicated faculty, not graduate or teaching assistants.</a:t>
            </a:r>
          </a:p>
          <a:p>
            <a:pPr marL="461963" lvl="1" indent="-120650" eaLnBrk="0" hangingPunct="0">
              <a:spcAft>
                <a:spcPct val="20000"/>
              </a:spcAft>
              <a:buSzPct val="112000"/>
              <a:buFont typeface="Arial" charset="0"/>
              <a:buChar char="•"/>
            </a:pPr>
            <a:r>
              <a:rPr lang="en-US" sz="1400">
                <a:latin typeface="Arial" charset="0"/>
                <a:cs typeface="Arial" charset="0"/>
              </a:rPr>
              <a:t>Professors bring “real world” experience into the classroom.</a:t>
            </a:r>
          </a:p>
          <a:p>
            <a:pPr marL="461963" lvl="1" indent="-120650" eaLnBrk="0" hangingPunct="0">
              <a:spcAft>
                <a:spcPct val="20000"/>
              </a:spcAft>
              <a:buSzPct val="112000"/>
              <a:buFont typeface="Arial" charset="0"/>
              <a:buChar char="•"/>
            </a:pPr>
            <a:r>
              <a:rPr lang="en-US" sz="1400">
                <a:latin typeface="Arial" charset="0"/>
                <a:cs typeface="Arial" charset="0"/>
              </a:rPr>
              <a:t>Students learn how to perform in a competitive business environment through etiquette dinners, career development events, networking, resume workshops, and mock interviews.</a:t>
            </a:r>
          </a:p>
          <a:p>
            <a:pPr marL="461963" lvl="1" indent="-120650" eaLnBrk="0" hangingPunct="0">
              <a:buSzPct val="112000"/>
              <a:buFont typeface="Arial" charset="0"/>
              <a:buChar char="•"/>
            </a:pPr>
            <a:r>
              <a:rPr lang="en-US" sz="1400">
                <a:latin typeface="Arial" charset="0"/>
                <a:cs typeface="Arial" charset="0"/>
              </a:rPr>
              <a:t>Students have the opportunity to take charge of their college careers and engage in new experiences. Opportunities include: student-led organizations, Business Honors Program, internships, study abroad, and research and service alongside faculty on various college committees and task forces.</a:t>
            </a:r>
            <a:endParaRPr lang="en-US" sz="1800">
              <a:latin typeface="Arial" charset="0"/>
              <a:cs typeface="Arial" charset="0"/>
            </a:endParaRPr>
          </a:p>
        </p:txBody>
      </p:sp>
      <p:pic>
        <p:nvPicPr>
          <p:cNvPr id="23556" name="Picture 7" descr="C:\Users\jms\Documents\IUP 2012-2013\Internship\Photos\ECOB 63011PF50.jpg"/>
          <p:cNvPicPr>
            <a:picLocks noChangeAspect="1" noChangeArrowheads="1"/>
          </p:cNvPicPr>
          <p:nvPr/>
        </p:nvPicPr>
        <p:blipFill>
          <a:blip r:embed="rId3"/>
          <a:srcRect l="30005" r="4361" b="38007"/>
          <a:stretch>
            <a:fillRect/>
          </a:stretch>
        </p:blipFill>
        <p:spPr bwMode="auto">
          <a:xfrm>
            <a:off x="5562600" y="1828800"/>
            <a:ext cx="3048000" cy="2001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0"/>
          </p:nvPr>
        </p:nvSpPr>
        <p:spPr>
          <a:noFill/>
        </p:spPr>
        <p:txBody>
          <a:bodyPr/>
          <a:lstStyle/>
          <a:p>
            <a:fld id="{93D7C2C7-6CE3-443A-847F-93244202AF57}" type="slidenum">
              <a:rPr lang="en-US" smtClean="0"/>
              <a:pPr/>
              <a:t>6</a:t>
            </a:fld>
            <a:endParaRPr lang="en-US" smtClean="0"/>
          </a:p>
        </p:txBody>
      </p:sp>
      <p:sp>
        <p:nvSpPr>
          <p:cNvPr id="25602" name="Rectangle 2"/>
          <p:cNvSpPr>
            <a:spLocks noChangeArrowheads="1"/>
          </p:cNvSpPr>
          <p:nvPr/>
        </p:nvSpPr>
        <p:spPr bwMode="auto">
          <a:xfrm>
            <a:off x="152400" y="1524000"/>
            <a:ext cx="8305800" cy="336550"/>
          </a:xfrm>
          <a:prstGeom prst="rect">
            <a:avLst/>
          </a:prstGeom>
          <a:noFill/>
          <a:ln w="9525">
            <a:noFill/>
            <a:miter lim="800000"/>
            <a:headEnd/>
            <a:tailEnd/>
          </a:ln>
        </p:spPr>
        <p:txBody>
          <a:bodyPr>
            <a:spAutoFit/>
          </a:bodyPr>
          <a:lstStyle/>
          <a:p>
            <a:pPr marL="342900" indent="-342900" eaLnBrk="0" hangingPunct="0">
              <a:lnSpc>
                <a:spcPct val="80000"/>
              </a:lnSpc>
              <a:spcBef>
                <a:spcPct val="50000"/>
              </a:spcBef>
            </a:pPr>
            <a:r>
              <a:rPr lang="en-US" sz="2000" b="1">
                <a:solidFill>
                  <a:srgbClr val="C00000"/>
                </a:solidFill>
                <a:latin typeface="Arial" charset="0"/>
                <a:cs typeface="Arial" charset="0"/>
              </a:rPr>
              <a:t>Eberly students have access to unique features:</a:t>
            </a:r>
            <a:endParaRPr lang="en-US" sz="2000">
              <a:latin typeface="Arial" charset="0"/>
              <a:cs typeface="Arial" charset="0"/>
            </a:endParaRPr>
          </a:p>
        </p:txBody>
      </p:sp>
      <p:sp>
        <p:nvSpPr>
          <p:cNvPr id="25603" name="TextBox 6"/>
          <p:cNvSpPr txBox="1">
            <a:spLocks noChangeArrowheads="1"/>
          </p:cNvSpPr>
          <p:nvPr/>
        </p:nvSpPr>
        <p:spPr bwMode="auto">
          <a:xfrm>
            <a:off x="152400" y="1876425"/>
            <a:ext cx="4953000" cy="3921125"/>
          </a:xfrm>
          <a:prstGeom prst="rect">
            <a:avLst/>
          </a:prstGeom>
          <a:noFill/>
          <a:ln w="9525">
            <a:noFill/>
            <a:miter lim="800000"/>
            <a:headEnd/>
            <a:tailEnd/>
          </a:ln>
        </p:spPr>
        <p:txBody>
          <a:bodyPr>
            <a:spAutoFit/>
          </a:bodyPr>
          <a:lstStyle/>
          <a:p>
            <a:pPr marL="280988" lvl="1" indent="-166688" eaLnBrk="0" hangingPunct="0">
              <a:lnSpc>
                <a:spcPct val="150000"/>
              </a:lnSpc>
              <a:buFont typeface="Arial" charset="0"/>
              <a:buNone/>
            </a:pPr>
            <a:r>
              <a:rPr lang="en-US" sz="1400" b="1">
                <a:latin typeface="Arial" charset="0"/>
                <a:cs typeface="Arial" charset="0"/>
              </a:rPr>
              <a:t>Bloomberg Professional Service:</a:t>
            </a:r>
          </a:p>
          <a:p>
            <a:pPr marL="579438" lvl="2" indent="-184150" eaLnBrk="0" hangingPunct="0">
              <a:buFont typeface="Arial" charset="0"/>
              <a:buChar char="•"/>
            </a:pPr>
            <a:r>
              <a:rPr lang="en-US" sz="1400">
                <a:latin typeface="Arial" charset="0"/>
                <a:cs typeface="Arial" charset="0"/>
              </a:rPr>
              <a:t>Industry-grade, comprehensive tool used to gather real-time data for virtually any financial purpose</a:t>
            </a:r>
          </a:p>
          <a:p>
            <a:pPr marL="579438" lvl="2" indent="-184150" eaLnBrk="0" hangingPunct="0">
              <a:buFont typeface="Arial" charset="0"/>
              <a:buChar char="•"/>
            </a:pPr>
            <a:r>
              <a:rPr lang="en-US" sz="1400">
                <a:latin typeface="Arial" charset="0"/>
                <a:cs typeface="Arial" charset="0"/>
              </a:rPr>
              <a:t>Observe markets, monitor exchange rates, manage portfolios</a:t>
            </a:r>
          </a:p>
          <a:p>
            <a:pPr marL="280988" lvl="1" indent="-166688" eaLnBrk="0" hangingPunct="0">
              <a:lnSpc>
                <a:spcPct val="150000"/>
              </a:lnSpc>
              <a:buFont typeface="Arial" charset="0"/>
              <a:buNone/>
            </a:pPr>
            <a:r>
              <a:rPr lang="en-US" sz="1400" b="1">
                <a:latin typeface="Arial" charset="0"/>
                <a:cs typeface="Arial" charset="0"/>
              </a:rPr>
              <a:t>Consumer Neuroscience Lab</a:t>
            </a:r>
          </a:p>
          <a:p>
            <a:pPr marL="579438" lvl="2" indent="-184150" eaLnBrk="0" hangingPunct="0">
              <a:buFont typeface="Arial" charset="0"/>
              <a:buChar char="•"/>
            </a:pPr>
            <a:r>
              <a:rPr lang="en-US" sz="1400">
                <a:latin typeface="Arial" charset="0"/>
                <a:cs typeface="Arial" charset="0"/>
              </a:rPr>
              <a:t>Unique among U.S. business schools</a:t>
            </a:r>
          </a:p>
          <a:p>
            <a:pPr marL="579438" lvl="2" indent="-184150" eaLnBrk="0" hangingPunct="0">
              <a:buFont typeface="Arial" charset="0"/>
              <a:buChar char="•"/>
            </a:pPr>
            <a:r>
              <a:rPr lang="en-US" sz="1400">
                <a:latin typeface="Arial" charset="0"/>
                <a:cs typeface="Arial" charset="0"/>
              </a:rPr>
              <a:t>Data collected for consumer behavior research using brain activity and eye movement trackers</a:t>
            </a:r>
          </a:p>
          <a:p>
            <a:pPr marL="280988" lvl="1" indent="-166688" eaLnBrk="0" hangingPunct="0">
              <a:lnSpc>
                <a:spcPct val="150000"/>
              </a:lnSpc>
              <a:buFont typeface="Arial" charset="0"/>
              <a:buNone/>
            </a:pPr>
            <a:r>
              <a:rPr lang="en-US" sz="1400" b="1">
                <a:latin typeface="Arial" charset="0"/>
                <a:cs typeface="Arial" charset="0"/>
              </a:rPr>
              <a:t>Financial Trading Room</a:t>
            </a:r>
          </a:p>
          <a:p>
            <a:pPr marL="579438" lvl="2" indent="-184150" eaLnBrk="0" hangingPunct="0">
              <a:buFont typeface="Arial" charset="0"/>
              <a:buChar char="•"/>
            </a:pPr>
            <a:r>
              <a:rPr lang="en-US" sz="1400">
                <a:latin typeface="Arial" charset="0"/>
                <a:cs typeface="Arial" charset="0"/>
              </a:rPr>
              <a:t>See page 11</a:t>
            </a:r>
          </a:p>
          <a:p>
            <a:pPr marL="280988" lvl="1" indent="-166688" eaLnBrk="0" hangingPunct="0">
              <a:lnSpc>
                <a:spcPct val="150000"/>
              </a:lnSpc>
              <a:buFont typeface="Arial" charset="0"/>
              <a:buNone/>
            </a:pPr>
            <a:r>
              <a:rPr lang="en-US" sz="1400" b="1">
                <a:latin typeface="Arial" charset="0"/>
                <a:cs typeface="Arial" charset="0"/>
              </a:rPr>
              <a:t>Digital Production Studio:</a:t>
            </a:r>
          </a:p>
          <a:p>
            <a:pPr marL="579438" lvl="2" indent="-184150" eaLnBrk="0" hangingPunct="0">
              <a:buFont typeface="Arial" charset="0"/>
              <a:buChar char="•"/>
            </a:pPr>
            <a:r>
              <a:rPr lang="en-US" sz="1400">
                <a:latin typeface="Arial" charset="0"/>
                <a:cs typeface="Arial" charset="0"/>
              </a:rPr>
              <a:t>Create and edit videos for presentations, websites, or projects</a:t>
            </a:r>
          </a:p>
          <a:p>
            <a:pPr marL="579438" lvl="2" indent="-184150" eaLnBrk="0" hangingPunct="0">
              <a:buFont typeface="Arial" charset="0"/>
              <a:buChar char="•"/>
            </a:pPr>
            <a:r>
              <a:rPr lang="en-US" sz="1400">
                <a:latin typeface="Arial" charset="0"/>
                <a:cs typeface="Arial" charset="0"/>
              </a:rPr>
              <a:t>Use green screen technology and high-tech video hardware and software</a:t>
            </a:r>
          </a:p>
        </p:txBody>
      </p:sp>
      <p:pic>
        <p:nvPicPr>
          <p:cNvPr id="25604" name="Picture 13"/>
          <p:cNvPicPr>
            <a:picLocks noChangeAspect="1" noChangeArrowheads="1"/>
          </p:cNvPicPr>
          <p:nvPr/>
        </p:nvPicPr>
        <p:blipFill>
          <a:blip r:embed="rId2"/>
          <a:srcRect/>
          <a:stretch>
            <a:fillRect/>
          </a:stretch>
        </p:blipFill>
        <p:spPr bwMode="auto">
          <a:xfrm>
            <a:off x="5181600" y="2590800"/>
            <a:ext cx="3705225" cy="282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Grp="1" noChangeArrowheads="1"/>
          </p:cNvSpPr>
          <p:nvPr>
            <p:ph type="sldNum" sz="quarter" idx="10"/>
          </p:nvPr>
        </p:nvSpPr>
        <p:spPr>
          <a:noFill/>
        </p:spPr>
        <p:txBody>
          <a:bodyPr/>
          <a:lstStyle/>
          <a:p>
            <a:fld id="{D717B3A7-CB64-4994-98D6-530E450D3936}" type="slidenum">
              <a:rPr lang="en-US" smtClean="0"/>
              <a:pPr/>
              <a:t>7</a:t>
            </a:fld>
            <a:endParaRPr lang="en-US" smtClean="0"/>
          </a:p>
        </p:txBody>
      </p:sp>
      <p:sp>
        <p:nvSpPr>
          <p:cNvPr id="26626" name="Rectangle 5"/>
          <p:cNvSpPr>
            <a:spLocks noGrp="1" noChangeArrowheads="1"/>
          </p:cNvSpPr>
          <p:nvPr>
            <p:ph type="body" idx="1"/>
          </p:nvPr>
        </p:nvSpPr>
        <p:spPr>
          <a:xfrm>
            <a:off x="457200" y="1600200"/>
            <a:ext cx="8229600" cy="4525963"/>
          </a:xfrm>
        </p:spPr>
        <p:txBody>
          <a:bodyPr/>
          <a:lstStyle/>
          <a:p>
            <a:pPr>
              <a:buFontTx/>
              <a:buNone/>
            </a:pPr>
            <a:r>
              <a:rPr lang="en-US" sz="2000" b="1" smtClean="0">
                <a:solidFill>
                  <a:srgbClr val="990000"/>
                </a:solidFill>
                <a:latin typeface="Arial" charset="0"/>
              </a:rPr>
              <a:t>Eberly students have access to unique features:</a:t>
            </a:r>
          </a:p>
        </p:txBody>
      </p:sp>
      <p:sp>
        <p:nvSpPr>
          <p:cNvPr id="26627" name="Text Box 7"/>
          <p:cNvSpPr txBox="1">
            <a:spLocks noChangeArrowheads="1"/>
          </p:cNvSpPr>
          <p:nvPr/>
        </p:nvSpPr>
        <p:spPr bwMode="auto">
          <a:xfrm>
            <a:off x="4191000" y="2286000"/>
            <a:ext cx="4572000" cy="3495675"/>
          </a:xfrm>
          <a:prstGeom prst="rect">
            <a:avLst/>
          </a:prstGeom>
          <a:noFill/>
          <a:ln w="9525">
            <a:noFill/>
            <a:miter lim="800000"/>
            <a:headEnd/>
            <a:tailEnd/>
          </a:ln>
        </p:spPr>
        <p:txBody>
          <a:bodyPr>
            <a:spAutoFit/>
          </a:bodyPr>
          <a:lstStyle/>
          <a:p>
            <a:r>
              <a:rPr lang="en-US" sz="1400" b="1">
                <a:latin typeface="Arial" charset="0"/>
              </a:rPr>
              <a:t>Wall Street Journal Partnership</a:t>
            </a:r>
          </a:p>
          <a:p>
            <a:pPr marL="517525" lvl="1" indent="-166688">
              <a:buFontTx/>
              <a:buChar char="•"/>
            </a:pPr>
            <a:r>
              <a:rPr lang="en-US" sz="1400">
                <a:latin typeface="Arial" charset="0"/>
              </a:rPr>
              <a:t>Keep up to date with current business events</a:t>
            </a:r>
          </a:p>
          <a:p>
            <a:pPr marL="517525" lvl="1" indent="-166688">
              <a:buFontTx/>
              <a:buChar char="•"/>
            </a:pPr>
            <a:r>
              <a:rPr lang="en-US" sz="1400">
                <a:latin typeface="Arial" charset="0"/>
              </a:rPr>
              <a:t>Delivered daily to newsstands in Eberly or online</a:t>
            </a:r>
          </a:p>
          <a:p>
            <a:pPr marL="517525" lvl="1" indent="-166688"/>
            <a:endParaRPr lang="en-US" sz="1400">
              <a:latin typeface="Arial" charset="0"/>
            </a:endParaRPr>
          </a:p>
          <a:p>
            <a:r>
              <a:rPr lang="en-US" sz="1400" b="1">
                <a:latin typeface="Arial" charset="0"/>
              </a:rPr>
              <a:t>Librarian in Residence</a:t>
            </a:r>
          </a:p>
          <a:p>
            <a:pPr marL="517525" lvl="1" indent="-166688">
              <a:buFontTx/>
              <a:buChar char="•"/>
            </a:pPr>
            <a:r>
              <a:rPr lang="en-US" sz="1400">
                <a:latin typeface="Arial" charset="0"/>
              </a:rPr>
              <a:t>Seek the assistance of a professional librarian without leaving Eberly</a:t>
            </a:r>
          </a:p>
          <a:p>
            <a:pPr marL="517525" lvl="1" indent="-166688">
              <a:buFontTx/>
              <a:buChar char="•"/>
            </a:pPr>
            <a:r>
              <a:rPr lang="en-US" sz="1400">
                <a:latin typeface="Arial" charset="0"/>
              </a:rPr>
              <a:t>Successfully navigate databases, perform research, and choose resources</a:t>
            </a:r>
          </a:p>
          <a:p>
            <a:pPr>
              <a:lnSpc>
                <a:spcPct val="150000"/>
              </a:lnSpc>
            </a:pPr>
            <a:r>
              <a:rPr lang="en-US" sz="1400" b="1">
                <a:latin typeface="Arial" charset="0"/>
              </a:rPr>
              <a:t>Advanced Computer Labs</a:t>
            </a:r>
          </a:p>
          <a:p>
            <a:pPr marL="517525" lvl="1" indent="-166688">
              <a:buFontTx/>
              <a:buChar char="•"/>
            </a:pPr>
            <a:r>
              <a:rPr lang="en-US" sz="1400">
                <a:latin typeface="Arial" charset="0"/>
              </a:rPr>
              <a:t>6 reserved classroom labs</a:t>
            </a:r>
          </a:p>
          <a:p>
            <a:pPr marL="517525" lvl="1" indent="-166688">
              <a:buFontTx/>
              <a:buChar char="•"/>
            </a:pPr>
            <a:r>
              <a:rPr lang="en-US" sz="1400">
                <a:latin typeface="Arial" charset="0"/>
              </a:rPr>
              <a:t>1 public lab</a:t>
            </a:r>
          </a:p>
          <a:p>
            <a:pPr>
              <a:lnSpc>
                <a:spcPct val="150000"/>
              </a:lnSpc>
            </a:pPr>
            <a:r>
              <a:rPr lang="en-US" sz="1400" b="1">
                <a:latin typeface="Arial" charset="0"/>
              </a:rPr>
              <a:t>Eberly Café</a:t>
            </a:r>
          </a:p>
          <a:p>
            <a:pPr marL="517525" lvl="1" indent="-166688">
              <a:buFontTx/>
              <a:buChar char="•"/>
            </a:pPr>
            <a:r>
              <a:rPr lang="en-US" sz="1400">
                <a:latin typeface="Arial" charset="0"/>
              </a:rPr>
              <a:t>Take a break with a cup of coffee, a quick snack, or a complete meal</a:t>
            </a:r>
          </a:p>
        </p:txBody>
      </p:sp>
      <p:pic>
        <p:nvPicPr>
          <p:cNvPr id="26628" name="Picture 9"/>
          <p:cNvPicPr>
            <a:picLocks noChangeAspect="1" noChangeArrowheads="1"/>
          </p:cNvPicPr>
          <p:nvPr/>
        </p:nvPicPr>
        <p:blipFill>
          <a:blip r:embed="rId2"/>
          <a:srcRect/>
          <a:stretch>
            <a:fillRect/>
          </a:stretch>
        </p:blipFill>
        <p:spPr bwMode="auto">
          <a:xfrm>
            <a:off x="228600" y="2514600"/>
            <a:ext cx="3857625" cy="2905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a:spLocks noGrp="1" noChangeArrowheads="1"/>
          </p:cNvSpPr>
          <p:nvPr>
            <p:ph type="sldNum" sz="quarter" idx="10"/>
          </p:nvPr>
        </p:nvSpPr>
        <p:spPr>
          <a:xfrm>
            <a:off x="6553200" y="6381750"/>
            <a:ext cx="2133600" cy="476250"/>
          </a:xfrm>
          <a:noFill/>
        </p:spPr>
        <p:txBody>
          <a:bodyPr/>
          <a:lstStyle/>
          <a:p>
            <a:pPr defTabSz="639763"/>
            <a:fld id="{27C53FFC-368A-462D-9168-4ED3118AF207}" type="slidenum">
              <a:rPr lang="en-US" smtClean="0"/>
              <a:pPr defTabSz="639763"/>
              <a:t>8</a:t>
            </a:fld>
            <a:endParaRPr lang="en-US" smtClean="0"/>
          </a:p>
        </p:txBody>
      </p:sp>
      <p:sp>
        <p:nvSpPr>
          <p:cNvPr id="27650" name="Rectangle 2"/>
          <p:cNvSpPr>
            <a:spLocks noGrp="1" noChangeArrowheads="1"/>
          </p:cNvSpPr>
          <p:nvPr>
            <p:ph type="title"/>
          </p:nvPr>
        </p:nvSpPr>
        <p:spPr>
          <a:xfrm>
            <a:off x="228600" y="1447800"/>
            <a:ext cx="8001000" cy="533400"/>
          </a:xfrm>
        </p:spPr>
        <p:txBody>
          <a:bodyPr/>
          <a:lstStyle/>
          <a:p>
            <a:pPr algn="l"/>
            <a:r>
              <a:rPr lang="en-US" sz="2000" b="1" smtClean="0">
                <a:solidFill>
                  <a:srgbClr val="C00000"/>
                </a:solidFill>
                <a:latin typeface="Arial" charset="0"/>
                <a:cs typeface="Arial" charset="0"/>
              </a:rPr>
              <a:t>Eberly College is closely linked to the business community.</a:t>
            </a:r>
            <a:r>
              <a:rPr lang="en-US" sz="2600" b="1" smtClean="0">
                <a:solidFill>
                  <a:srgbClr val="C00000"/>
                </a:solidFill>
                <a:latin typeface="Arial" charset="0"/>
                <a:cs typeface="Arial" charset="0"/>
              </a:rPr>
              <a:t> </a:t>
            </a:r>
          </a:p>
        </p:txBody>
      </p:sp>
      <p:sp>
        <p:nvSpPr>
          <p:cNvPr id="27651" name="Rectangle 3"/>
          <p:cNvSpPr>
            <a:spLocks noGrp="1" noChangeArrowheads="1"/>
          </p:cNvSpPr>
          <p:nvPr>
            <p:ph type="body" sz="half" idx="1"/>
          </p:nvPr>
        </p:nvSpPr>
        <p:spPr>
          <a:xfrm>
            <a:off x="381000" y="2133600"/>
            <a:ext cx="4419600" cy="4114800"/>
          </a:xfrm>
        </p:spPr>
        <p:txBody>
          <a:bodyPr/>
          <a:lstStyle/>
          <a:p>
            <a:pPr marL="0" indent="0" eaLnBrk="1" hangingPunct="1">
              <a:lnSpc>
                <a:spcPct val="90000"/>
              </a:lnSpc>
              <a:buFontTx/>
              <a:buNone/>
            </a:pPr>
            <a:r>
              <a:rPr lang="en-US" sz="1400" b="1" smtClean="0">
                <a:latin typeface="Arial" charset="0"/>
                <a:cs typeface="Arial" charset="0"/>
              </a:rPr>
              <a:t>Eberly partners with the Business Advisory Council whose membership consists of leaders from regional businesses. </a:t>
            </a:r>
          </a:p>
          <a:p>
            <a:pPr marL="0" indent="0" eaLnBrk="1" hangingPunct="1">
              <a:lnSpc>
                <a:spcPct val="90000"/>
              </a:lnSpc>
              <a:buFontTx/>
              <a:buNone/>
            </a:pPr>
            <a:endParaRPr lang="en-US" sz="1400" b="1" smtClean="0">
              <a:latin typeface="Arial" charset="0"/>
              <a:cs typeface="Arial" charset="0"/>
            </a:endParaRPr>
          </a:p>
          <a:p>
            <a:pPr marL="0" indent="0" eaLnBrk="1" hangingPunct="1">
              <a:lnSpc>
                <a:spcPct val="90000"/>
              </a:lnSpc>
              <a:buFontTx/>
              <a:buNone/>
            </a:pPr>
            <a:r>
              <a:rPr lang="en-US" sz="1400" smtClean="0">
                <a:latin typeface="Arial" charset="0"/>
                <a:cs typeface="Arial" charset="0"/>
              </a:rPr>
              <a:t>The council helps to:</a:t>
            </a:r>
          </a:p>
          <a:p>
            <a:pPr marL="571500" lvl="1" indent="-171450" eaLnBrk="1" hangingPunct="1">
              <a:buFontTx/>
              <a:buChar char="•"/>
            </a:pPr>
            <a:r>
              <a:rPr lang="en-US" sz="1400" smtClean="0">
                <a:latin typeface="Arial" charset="0"/>
                <a:cs typeface="Arial" charset="0"/>
              </a:rPr>
              <a:t>Provide internship and career placement opportunities</a:t>
            </a:r>
          </a:p>
          <a:p>
            <a:pPr marL="571500" lvl="1" indent="-171450" eaLnBrk="1" hangingPunct="1">
              <a:buFontTx/>
              <a:buChar char="•"/>
            </a:pPr>
            <a:r>
              <a:rPr lang="en-US" sz="1400" smtClean="0">
                <a:latin typeface="Arial" charset="0"/>
                <a:cs typeface="Arial" charset="0"/>
              </a:rPr>
              <a:t>Bridge Eberly College to the active business community</a:t>
            </a:r>
          </a:p>
          <a:p>
            <a:pPr marL="571500" lvl="1" indent="-171450" eaLnBrk="1" hangingPunct="1">
              <a:buFontTx/>
              <a:buChar char="•"/>
            </a:pPr>
            <a:r>
              <a:rPr lang="en-US" sz="1400" smtClean="0">
                <a:latin typeface="Arial" charset="0"/>
                <a:cs typeface="Arial" charset="0"/>
              </a:rPr>
              <a:t>Advance curriculum</a:t>
            </a:r>
          </a:p>
          <a:p>
            <a:pPr marL="0" indent="0" eaLnBrk="1" hangingPunct="1">
              <a:lnSpc>
                <a:spcPct val="90000"/>
              </a:lnSpc>
              <a:spcBef>
                <a:spcPct val="50000"/>
              </a:spcBef>
              <a:buSzPct val="112000"/>
              <a:buFontTx/>
              <a:buNone/>
            </a:pPr>
            <a:r>
              <a:rPr lang="en-US" sz="1400" smtClean="0">
                <a:latin typeface="Arial" charset="0"/>
                <a:cs typeface="Arial" charset="0"/>
              </a:rPr>
              <a:t>Students have opportunities to connect with Advisory Council members at networking events to gain expert advice.  These connections have helped many students attain interviews and referrals.</a:t>
            </a:r>
          </a:p>
          <a:p>
            <a:pPr marL="0" indent="0" eaLnBrk="1" hangingPunct="1">
              <a:lnSpc>
                <a:spcPct val="90000"/>
              </a:lnSpc>
              <a:buFontTx/>
              <a:buNone/>
            </a:pPr>
            <a:endParaRPr lang="en-US" sz="1400" smtClean="0">
              <a:latin typeface="Arial" charset="0"/>
              <a:cs typeface="Arial" charset="0"/>
            </a:endParaRPr>
          </a:p>
          <a:p>
            <a:pPr marL="571500" lvl="1" indent="-171450" eaLnBrk="1" hangingPunct="1">
              <a:lnSpc>
                <a:spcPct val="90000"/>
              </a:lnSpc>
              <a:buFontTx/>
              <a:buNone/>
            </a:pPr>
            <a:endParaRPr lang="en-US" sz="1400" smtClean="0">
              <a:latin typeface="Arial" charset="0"/>
              <a:cs typeface="Arial" charset="0"/>
            </a:endParaRPr>
          </a:p>
          <a:p>
            <a:pPr marL="0" indent="0" eaLnBrk="1" hangingPunct="1">
              <a:lnSpc>
                <a:spcPct val="90000"/>
              </a:lnSpc>
            </a:pPr>
            <a:endParaRPr lang="en-US" sz="2800" smtClean="0">
              <a:latin typeface="Arial" charset="0"/>
              <a:cs typeface="Arial" charset="0"/>
            </a:endParaRPr>
          </a:p>
        </p:txBody>
      </p:sp>
      <p:sp>
        <p:nvSpPr>
          <p:cNvPr id="27652" name="Text Box 4"/>
          <p:cNvSpPr txBox="1">
            <a:spLocks noChangeArrowheads="1"/>
          </p:cNvSpPr>
          <p:nvPr/>
        </p:nvSpPr>
        <p:spPr bwMode="auto">
          <a:xfrm>
            <a:off x="3889375" y="5065713"/>
            <a:ext cx="127000" cy="173037"/>
          </a:xfrm>
          <a:prstGeom prst="rect">
            <a:avLst/>
          </a:prstGeom>
          <a:noFill/>
          <a:ln w="9525" algn="ctr">
            <a:noFill/>
            <a:miter lim="800000"/>
            <a:headEnd/>
            <a:tailEnd/>
          </a:ln>
        </p:spPr>
        <p:txBody>
          <a:bodyPr wrap="none" lIns="64008" tIns="32004" rIns="64008" bIns="32004">
            <a:spAutoFit/>
          </a:bodyPr>
          <a:lstStyle/>
          <a:p>
            <a:pPr marL="342900" indent="-342900" eaLnBrk="0" hangingPunct="0">
              <a:lnSpc>
                <a:spcPct val="80000"/>
              </a:lnSpc>
              <a:spcBef>
                <a:spcPct val="20000"/>
              </a:spcBef>
            </a:pPr>
            <a:endParaRPr lang="en-US"/>
          </a:p>
        </p:txBody>
      </p:sp>
      <p:pic>
        <p:nvPicPr>
          <p:cNvPr id="27653" name="Picture 6" descr="O:\ADean\A Dean Office\Pictures\Business Day 2007\013_13.JPG"/>
          <p:cNvPicPr>
            <a:picLocks noChangeAspect="1" noChangeArrowheads="1"/>
          </p:cNvPicPr>
          <p:nvPr/>
        </p:nvPicPr>
        <p:blipFill>
          <a:blip r:embed="rId2"/>
          <a:srcRect l="8974" t="7692" r="3847"/>
          <a:stretch>
            <a:fillRect/>
          </a:stretch>
        </p:blipFill>
        <p:spPr bwMode="auto">
          <a:xfrm>
            <a:off x="5181600" y="2819400"/>
            <a:ext cx="356235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1"/>
          <p:cNvSpPr>
            <a:spLocks noGrp="1"/>
          </p:cNvSpPr>
          <p:nvPr>
            <p:ph type="sldNum" sz="quarter" idx="10"/>
          </p:nvPr>
        </p:nvSpPr>
        <p:spPr>
          <a:noFill/>
        </p:spPr>
        <p:txBody>
          <a:bodyPr/>
          <a:lstStyle/>
          <a:p>
            <a:fld id="{D90CBAD3-A9F9-486B-BD48-B14502BCB3D1}" type="slidenum">
              <a:rPr lang="en-US" smtClean="0"/>
              <a:pPr/>
              <a:t>9</a:t>
            </a:fld>
            <a:endParaRPr lang="en-US" smtClean="0"/>
          </a:p>
        </p:txBody>
      </p:sp>
      <p:sp>
        <p:nvSpPr>
          <p:cNvPr id="28674" name="Rectangle 2"/>
          <p:cNvSpPr>
            <a:spLocks noChangeArrowheads="1"/>
          </p:cNvSpPr>
          <p:nvPr/>
        </p:nvSpPr>
        <p:spPr bwMode="auto">
          <a:xfrm>
            <a:off x="152400" y="1447800"/>
            <a:ext cx="8458200" cy="336550"/>
          </a:xfrm>
          <a:prstGeom prst="rect">
            <a:avLst/>
          </a:prstGeom>
          <a:noFill/>
          <a:ln w="9525">
            <a:noFill/>
            <a:miter lim="800000"/>
            <a:headEnd/>
            <a:tailEnd/>
          </a:ln>
        </p:spPr>
        <p:txBody>
          <a:bodyPr>
            <a:spAutoFit/>
          </a:bodyPr>
          <a:lstStyle/>
          <a:p>
            <a:pPr>
              <a:lnSpc>
                <a:spcPct val="80000"/>
              </a:lnSpc>
              <a:spcBef>
                <a:spcPct val="20000"/>
              </a:spcBef>
            </a:pPr>
            <a:r>
              <a:rPr lang="en-US" sz="2000" b="1">
                <a:solidFill>
                  <a:srgbClr val="C00000"/>
                </a:solidFill>
                <a:latin typeface="Arial" charset="0"/>
                <a:cs typeface="Arial" charset="0"/>
              </a:rPr>
              <a:t>Gain knowledge and perspective outside the classroom. </a:t>
            </a:r>
          </a:p>
        </p:txBody>
      </p:sp>
      <p:sp>
        <p:nvSpPr>
          <p:cNvPr id="28675" name="TextBox 4"/>
          <p:cNvSpPr txBox="1">
            <a:spLocks noChangeArrowheads="1"/>
          </p:cNvSpPr>
          <p:nvPr/>
        </p:nvSpPr>
        <p:spPr bwMode="auto">
          <a:xfrm>
            <a:off x="4038600" y="2667000"/>
            <a:ext cx="4343400" cy="3482975"/>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Business Day:</a:t>
            </a:r>
          </a:p>
          <a:p>
            <a:pPr marL="517525" lvl="1" eaLnBrk="0" hangingPunct="0">
              <a:lnSpc>
                <a:spcPct val="80000"/>
              </a:lnSpc>
              <a:spcBef>
                <a:spcPct val="20000"/>
              </a:spcBef>
            </a:pPr>
            <a:r>
              <a:rPr lang="en-US" sz="1400">
                <a:latin typeface="Arial" charset="0"/>
                <a:cs typeface="Arial" charset="0"/>
              </a:rPr>
              <a:t>An annual business development and networking event held at the Kovalchick Convention and Athletic Complex. Highlights include guest speakers, panel discussions, and networking with members of the Business Advisory Council and other regional firms.</a:t>
            </a:r>
          </a:p>
          <a:p>
            <a:pPr marL="517525" lvl="1" eaLnBrk="0" hangingPunct="0">
              <a:lnSpc>
                <a:spcPct val="80000"/>
              </a:lnSpc>
              <a:spcBef>
                <a:spcPct val="20000"/>
              </a:spcBef>
            </a:pPr>
            <a:endParaRPr lang="en-US" sz="1400">
              <a:latin typeface="Arial" charset="0"/>
              <a:cs typeface="Arial" charset="0"/>
            </a:endParaRPr>
          </a:p>
          <a:p>
            <a:pPr eaLnBrk="0" hangingPunct="0">
              <a:lnSpc>
                <a:spcPct val="80000"/>
              </a:lnSpc>
            </a:pPr>
            <a:r>
              <a:rPr lang="en-US" sz="1400" b="1">
                <a:latin typeface="Arial" charset="0"/>
                <a:cs typeface="Arial" charset="0"/>
              </a:rPr>
              <a:t>Women in Business Leadership Program:</a:t>
            </a:r>
          </a:p>
          <a:p>
            <a:pPr marL="517525" lvl="1" eaLnBrk="0" hangingPunct="0">
              <a:lnSpc>
                <a:spcPct val="80000"/>
              </a:lnSpc>
              <a:spcBef>
                <a:spcPct val="2000"/>
              </a:spcBef>
            </a:pPr>
            <a:r>
              <a:rPr lang="en-US" sz="1400">
                <a:latin typeface="Arial" charset="0"/>
                <a:cs typeface="Arial" charset="0"/>
              </a:rPr>
              <a:t>A networking luncheon and panel discussion with Eberly alumni and other female business leaders who share their experiences as women in the workplace.</a:t>
            </a:r>
          </a:p>
          <a:p>
            <a:pPr marL="517525" lvl="1" eaLnBrk="0" hangingPunct="0">
              <a:lnSpc>
                <a:spcPct val="80000"/>
              </a:lnSpc>
              <a:spcBef>
                <a:spcPct val="2000"/>
              </a:spcBef>
            </a:pPr>
            <a:endParaRPr lang="en-US" sz="1400">
              <a:latin typeface="Arial" charset="0"/>
              <a:cs typeface="Arial" charset="0"/>
            </a:endParaRPr>
          </a:p>
          <a:p>
            <a:pPr eaLnBrk="0" hangingPunct="0">
              <a:lnSpc>
                <a:spcPct val="80000"/>
              </a:lnSpc>
            </a:pPr>
            <a:r>
              <a:rPr lang="en-US" sz="1400" b="1">
                <a:latin typeface="Arial" charset="0"/>
                <a:cs typeface="Arial" charset="0"/>
              </a:rPr>
              <a:t>Backpack to Briefcase:</a:t>
            </a:r>
          </a:p>
          <a:p>
            <a:pPr marL="517525" lvl="1" eaLnBrk="0" hangingPunct="0">
              <a:lnSpc>
                <a:spcPct val="80000"/>
              </a:lnSpc>
              <a:spcBef>
                <a:spcPct val="20000"/>
              </a:spcBef>
            </a:pPr>
            <a:r>
              <a:rPr lang="en-US" sz="1400">
                <a:latin typeface="Arial" charset="0"/>
                <a:cs typeface="Arial" charset="0"/>
              </a:rPr>
              <a:t>A weeklong event featuring sessions that cover topics such as interview tips and techniques, resumes, networking, appropriate business attire, and obtaining references</a:t>
            </a:r>
            <a:r>
              <a:rPr lang="en-US" sz="1600">
                <a:latin typeface="Arial" charset="0"/>
                <a:cs typeface="Arial" charset="0"/>
              </a:rPr>
              <a:t>.</a:t>
            </a:r>
          </a:p>
        </p:txBody>
      </p:sp>
      <p:pic>
        <p:nvPicPr>
          <p:cNvPr id="28676" name="Picture 2"/>
          <p:cNvPicPr>
            <a:picLocks noChangeAspect="1" noChangeArrowheads="1"/>
          </p:cNvPicPr>
          <p:nvPr/>
        </p:nvPicPr>
        <p:blipFill>
          <a:blip r:embed="rId3"/>
          <a:srcRect t="2802"/>
          <a:stretch>
            <a:fillRect/>
          </a:stretch>
        </p:blipFill>
        <p:spPr bwMode="auto">
          <a:xfrm>
            <a:off x="271463" y="3200400"/>
            <a:ext cx="3352800" cy="1931988"/>
          </a:xfrm>
          <a:prstGeom prst="rect">
            <a:avLst/>
          </a:prstGeom>
          <a:noFill/>
          <a:ln w="9525">
            <a:noFill/>
            <a:miter lim="800000"/>
            <a:headEnd/>
            <a:tailEnd/>
          </a:ln>
        </p:spPr>
      </p:pic>
      <p:sp>
        <p:nvSpPr>
          <p:cNvPr id="28677" name="TextBox 1"/>
          <p:cNvSpPr txBox="1">
            <a:spLocks noChangeArrowheads="1"/>
          </p:cNvSpPr>
          <p:nvPr/>
        </p:nvSpPr>
        <p:spPr bwMode="auto">
          <a:xfrm>
            <a:off x="228600" y="1981200"/>
            <a:ext cx="8686800" cy="431800"/>
          </a:xfrm>
          <a:prstGeom prst="rect">
            <a:avLst/>
          </a:prstGeom>
          <a:noFill/>
          <a:ln w="9525">
            <a:noFill/>
            <a:miter lim="800000"/>
            <a:headEnd/>
            <a:tailEnd/>
          </a:ln>
        </p:spPr>
        <p:txBody>
          <a:bodyPr>
            <a:spAutoFit/>
          </a:bodyPr>
          <a:lstStyle/>
          <a:p>
            <a:pPr eaLnBrk="0" hangingPunct="0">
              <a:lnSpc>
                <a:spcPct val="80000"/>
              </a:lnSpc>
              <a:spcBef>
                <a:spcPct val="20000"/>
              </a:spcBef>
            </a:pPr>
            <a:r>
              <a:rPr lang="en-US" sz="1400" b="1">
                <a:latin typeface="Arial" charset="0"/>
                <a:cs typeface="Arial" charset="0"/>
              </a:rPr>
              <a:t>Eberly  College hosts events throughout the year that allow students to experience the business world in new ways.  Previous events have included: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llegeED16x9">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306513"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collegeED16x9</Template>
  <TotalTime>15212</TotalTime>
  <Words>2761</Words>
  <Application>Microsoft Office PowerPoint</Application>
  <PresentationFormat>Letter Paper (8.5x11 in)</PresentationFormat>
  <Paragraphs>652</Paragraphs>
  <Slides>24</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collegeED16x9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Eberly College is closely linked to the business community. </vt:lpstr>
      <vt:lpstr>PowerPoint Presentation</vt:lpstr>
      <vt:lpstr>PowerPoint Presentation</vt:lpstr>
      <vt:lpstr>Join a financial powerhouse.</vt:lpstr>
      <vt:lpstr>Grow your small business here. </vt:lpstr>
      <vt:lpstr>PowerPoint Presentation</vt:lpstr>
      <vt:lpstr>PowerPoint Presentation</vt:lpstr>
      <vt:lpstr>PowerPoint Presentation</vt:lpstr>
      <vt:lpstr>PowerPoint Presentation</vt:lpstr>
      <vt:lpstr>Distinguish yourself through the Business Honors Program. </vt:lpstr>
      <vt:lpstr>Explore the global community.</vt:lpstr>
      <vt:lpstr>PowerPoint Presentation</vt:lpstr>
      <vt:lpstr>PowerPoint Presentation</vt:lpstr>
      <vt:lpstr>PowerPoint Presentation</vt:lpstr>
      <vt:lpstr>PowerPoint Presentation</vt:lpstr>
      <vt:lpstr>PowerPoint Presentation</vt:lpstr>
      <vt:lpstr>Set yourself apart with Eberly.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Eberly PowerPoint Template 16-9 Aspect Ratio</dc:title>
  <dc:creator>bvdries Mr. Bruce V. Dries</dc:creator>
  <cp:lastModifiedBy>Ms. Diana Mary Cesar</cp:lastModifiedBy>
  <cp:revision>1479</cp:revision>
  <cp:lastPrinted>2013-07-05T19:49:44Z</cp:lastPrinted>
  <dcterms:created xsi:type="dcterms:W3CDTF">2008-08-20T20:25:16Z</dcterms:created>
  <dcterms:modified xsi:type="dcterms:W3CDTF">2016-01-22T20:49:21Z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ID">
    <vt:i4>49485</vt:i4>
  </property>
  <property fmtid="{D5CDD505-2E9C-101B-9397-08002B2CF9AE}" pid="3" name="EktContentLanguage">
    <vt:i4>1033</vt:i4>
  </property>
  <property fmtid="{D5CDD505-2E9C-101B-9397-08002B2CF9AE}" pid="4" name="EktFolderId">
    <vt:i4>10225</vt:i4>
  </property>
  <property fmtid="{D5CDD505-2E9C-101B-9397-08002B2CF9AE}" pid="5" name="EktQuickLink">
    <vt:lpwstr>javascript:void window.open('/WorkArea/showcontent.aspx?id=49485','showcontent','toolbar=0,location=0,directories=0,status=0,menubar=0,scrollbars=1,resizable=1,width=700,height=600')</vt:lpwstr>
  </property>
  <property fmtid="{D5CDD505-2E9C-101B-9397-08002B2CF9AE}" pid="6" name="EktContentType">
    <vt:i4>101</vt:i4>
  </property>
  <property fmtid="{D5CDD505-2E9C-101B-9397-08002B2CF9AE}" pid="7" name="EktFolderName">
    <vt:lpwstr/>
  </property>
  <property fmtid="{D5CDD505-2E9C-101B-9397-08002B2CF9AE}" pid="8" name="EktCmsPath">
    <vt:lpwstr/>
  </property>
  <property fmtid="{D5CDD505-2E9C-101B-9397-08002B2CF9AE}" pid="9" name="EktExpiryType">
    <vt:i4>1</vt:i4>
  </property>
  <property fmtid="{D5CDD505-2E9C-101B-9397-08002B2CF9AE}" pid="10" name="EktDateCreated">
    <vt:filetime>2008-09-03T20:29:16Z</vt:filetime>
  </property>
  <property fmtid="{D5CDD505-2E9C-101B-9397-08002B2CF9AE}" pid="11" name="EktDateModified">
    <vt:filetime>2008-09-09T19:45:53Z</vt:filetime>
  </property>
  <property fmtid="{D5CDD505-2E9C-101B-9397-08002B2CF9AE}" pid="12" name="EktTaxCategory">
    <vt:lpwstr>$$$$$$\$ \$ \$ \$ \$ \$ </vt:lpwstr>
  </property>
  <property fmtid="{D5CDD505-2E9C-101B-9397-08002B2CF9AE}" pid="13" name="EktCmsSize">
    <vt:i4>254976</vt:i4>
  </property>
  <property fmtid="{D5CDD505-2E9C-101B-9397-08002B2CF9AE}" pid="14" name="EktSearchable">
    <vt:i4>1</vt:i4>
  </property>
  <property fmtid="{D5CDD505-2E9C-101B-9397-08002B2CF9AE}" pid="15" name="EktEDescription">
    <vt:lpwstr/>
  </property>
  <property fmtid="{D5CDD505-2E9C-101B-9397-08002B2CF9AE}" pid="16" name="EktShowEvents">
    <vt:bool>false</vt:bool>
  </property>
</Properties>
</file>