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3" r:id="rId3"/>
    <p:sldId id="286" r:id="rId4"/>
    <p:sldId id="292" r:id="rId5"/>
    <p:sldId id="257" r:id="rId6"/>
    <p:sldId id="260" r:id="rId7"/>
    <p:sldId id="259" r:id="rId8"/>
    <p:sldId id="261" r:id="rId9"/>
    <p:sldId id="285" r:id="rId10"/>
    <p:sldId id="267" r:id="rId11"/>
    <p:sldId id="268" r:id="rId12"/>
    <p:sldId id="270" r:id="rId13"/>
    <p:sldId id="262" r:id="rId14"/>
    <p:sldId id="263" r:id="rId15"/>
    <p:sldId id="284" r:id="rId16"/>
    <p:sldId id="278" r:id="rId17"/>
    <p:sldId id="288" r:id="rId18"/>
    <p:sldId id="289" r:id="rId19"/>
    <p:sldId id="290" r:id="rId20"/>
    <p:sldId id="291" r:id="rId21"/>
    <p:sldId id="28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987C8D-EEB4-4B2A-A2F9-5C07847E77E3}" type="datetimeFigureOut">
              <a:rPr lang="en-US"/>
              <a:pPr>
                <a:defRPr/>
              </a:pPr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0417C1-7426-452D-8794-661B7A2B7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1D1248-8AEB-4C13-BEA4-7C07E1D718C9}" type="datetimeFigureOut">
              <a:rPr lang="en-US"/>
              <a:pPr>
                <a:defRPr/>
              </a:pPr>
              <a:t>3/15/2010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1CB708-E499-419E-A974-F7179C33B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8814960-E0F9-455B-8D08-B4E72F28ED6F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CBEC996-DFEF-476F-899A-45C2BCE96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DFE38-46A8-4571-948A-DF983340D6FB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80D5-0687-485A-A093-3F806971F4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C087-AFFF-45B2-861B-C5116C7DC611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2DC8B-EF86-4F18-B6F1-D30C0EC87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DD79E-6BA9-4C2D-95D2-CBA1C20CC1ED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F136-06ED-461F-8FCE-3981385DA8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AF3210-6E46-40E2-9758-B296AFE25AC2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174283-8296-4620-821E-F9E5D260C1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741299-E691-4145-B06A-44B9D59B9BBB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B5D9AE-BF71-4C66-BB42-807DB9838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E34EF5-2474-4CA1-93D4-3F1A303AAD4F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A7E41-21F9-440C-A26B-FE461EC2CF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B22DE2-A7FE-4CB5-B581-AC99BEDCF24B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DA222B-D86F-4CCF-A0DF-15F0855109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28C4E-40A5-44F4-87E0-8CCD46E5B7DA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2364-06C1-45AA-B5B3-0E76BEEC0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DF3FD5-2130-4BC1-8B59-D7757212E117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0427EE-FFD7-445B-B286-4DCB44021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E29016-B28A-470B-897E-737DA96A5EDF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B59BA74-DF52-41FC-A166-DDDDA12ECB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7EF0572-CC56-468D-AB99-F9D774118ADE}" type="datetime1">
              <a:rPr lang="en-US"/>
              <a:pPr>
                <a:defRPr/>
              </a:pPr>
              <a:t>3/15/2010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75C2000-BE41-441C-B7F3-7A4DB8944F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8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447799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/>
              <a:t>Eberly</a:t>
            </a:r>
            <a:r>
              <a:rPr lang="en-US" dirty="0" smtClean="0"/>
              <a:t> College of Business and Information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2286000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</a:pPr>
            <a:endParaRPr lang="en-US" sz="1700" smtClean="0"/>
          </a:p>
          <a:p>
            <a:pPr marR="0" algn="ctr">
              <a:lnSpc>
                <a:spcPct val="80000"/>
              </a:lnSpc>
            </a:pPr>
            <a:r>
              <a:rPr lang="en-US" sz="1700" smtClean="0"/>
              <a:t>Assurance of Learning</a:t>
            </a:r>
          </a:p>
          <a:p>
            <a:pPr marR="0" algn="ctr">
              <a:lnSpc>
                <a:spcPct val="80000"/>
              </a:lnSpc>
            </a:pPr>
            <a:r>
              <a:rPr lang="en-US" sz="2900" b="1" smtClean="0">
                <a:solidFill>
                  <a:srgbClr val="105766"/>
                </a:solidFill>
              </a:rPr>
              <a:t>“Eberly AOL” </a:t>
            </a:r>
            <a:r>
              <a:rPr lang="en-US" sz="2900" smtClean="0">
                <a:solidFill>
                  <a:srgbClr val="105766"/>
                </a:solidFill>
              </a:rPr>
              <a:t> </a:t>
            </a:r>
          </a:p>
          <a:p>
            <a:pPr marR="0" algn="ctr">
              <a:lnSpc>
                <a:spcPct val="80000"/>
              </a:lnSpc>
            </a:pPr>
            <a:endParaRPr lang="en-US" sz="1300" smtClean="0"/>
          </a:p>
          <a:p>
            <a:pPr marR="0" algn="ctr">
              <a:lnSpc>
                <a:spcPct val="80000"/>
              </a:lnSpc>
            </a:pPr>
            <a:endParaRPr lang="en-US" sz="1300" smtClean="0"/>
          </a:p>
          <a:p>
            <a:pPr marR="0" algn="ctr">
              <a:lnSpc>
                <a:spcPct val="80000"/>
              </a:lnSpc>
            </a:pPr>
            <a:endParaRPr lang="en-US" sz="1300" smtClean="0"/>
          </a:p>
          <a:p>
            <a:pPr marR="0" algn="l">
              <a:lnSpc>
                <a:spcPct val="80000"/>
              </a:lnSpc>
            </a:pPr>
            <a:r>
              <a:rPr lang="en-US" sz="1300" smtClean="0"/>
              <a:t>All College Meeting – January 21, 2009</a:t>
            </a:r>
          </a:p>
          <a:p>
            <a:pPr marR="0" algn="l">
              <a:lnSpc>
                <a:spcPct val="80000"/>
              </a:lnSpc>
            </a:pPr>
            <a:r>
              <a:rPr lang="en-US" sz="1300" smtClean="0"/>
              <a:t>Prashanth Bharadwaj, Dean’s Associate</a:t>
            </a:r>
          </a:p>
          <a:p>
            <a:pPr marR="0" algn="l">
              <a:lnSpc>
                <a:spcPct val="80000"/>
              </a:lnSpc>
            </a:pPr>
            <a:r>
              <a:rPr lang="en-US" sz="1300" smtClean="0"/>
              <a:t>Cyndy Strittmatter, Assistant Dean</a:t>
            </a:r>
          </a:p>
        </p:txBody>
      </p:sp>
      <p:pic>
        <p:nvPicPr>
          <p:cNvPr id="15363" name="Picture 2" descr="http://www.aacsb.edu/images/Accred_Logo_Seal/seal_tag_2__2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209800"/>
            <a:ext cx="12366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100"/>
          </a:xfrm>
        </p:spPr>
        <p:txBody>
          <a:bodyPr/>
          <a:lstStyle/>
          <a:p>
            <a:r>
              <a:rPr lang="en-US" sz="3200" smtClean="0"/>
              <a:t>21 Standards for Business Accreditation</a:t>
            </a:r>
          </a:p>
          <a:p>
            <a:endParaRPr lang="en-US" sz="3200" smtClean="0"/>
          </a:p>
          <a:p>
            <a:r>
              <a:rPr lang="en-US" sz="3200" smtClean="0"/>
              <a:t>Standards #15-21 focus on Assurance of Learning (AOL)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Standards</a:t>
            </a:r>
            <a:endParaRPr lang="en-US" dirty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CB9AD2-11A9-4F0A-9418-2D9ED69E36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school uses </a:t>
            </a:r>
            <a:r>
              <a:rPr lang="en-US" u="sng" smtClean="0"/>
              <a:t>well-documented</a:t>
            </a:r>
            <a:r>
              <a:rPr lang="en-US" smtClean="0"/>
              <a:t>, </a:t>
            </a:r>
            <a:r>
              <a:rPr lang="en-US" u="sng" smtClean="0"/>
              <a:t>systematic</a:t>
            </a:r>
            <a:r>
              <a:rPr lang="en-US" smtClean="0"/>
              <a:t> processes to develop, monitor, evaluate, and revise the substance and delivery of the curricula on learning……..</a:t>
            </a:r>
          </a:p>
          <a:p>
            <a:endParaRPr lang="en-US" smtClean="0"/>
          </a:p>
          <a:p>
            <a:r>
              <a:rPr lang="en-US" smtClean="0"/>
              <a:t>Requires use of a systematic process for </a:t>
            </a:r>
            <a:r>
              <a:rPr lang="en-US" u="sng" smtClean="0"/>
              <a:t>curriculum</a:t>
            </a:r>
            <a:r>
              <a:rPr lang="en-US" smtClean="0"/>
              <a:t>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Standard 15</a:t>
            </a:r>
            <a:br>
              <a:rPr lang="en-US" dirty="0" smtClean="0"/>
            </a:br>
            <a:r>
              <a:rPr lang="en-US" dirty="0" smtClean="0"/>
              <a:t>In a nutshell</a:t>
            </a:r>
            <a:endParaRPr lang="en-US" dirty="0"/>
          </a:p>
        </p:txBody>
      </p:sp>
      <p:pic>
        <p:nvPicPr>
          <p:cNvPr id="25603" name="Picture 4" descr="C:\Documents and Settings\clstritt\Local Settings\Temporary Internet Files\Content.IE5\S2AZCDHB\MCj031166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8600"/>
            <a:ext cx="107315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2CD1C1-3936-4C19-AD7B-1D0CCD154C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100"/>
          </a:xfrm>
        </p:spPr>
        <p:txBody>
          <a:bodyPr/>
          <a:lstStyle/>
          <a:p>
            <a:r>
              <a:rPr lang="en-US" sz="2400" smtClean="0"/>
              <a:t>…</a:t>
            </a:r>
            <a:r>
              <a:rPr lang="en-US" sz="2800" smtClean="0"/>
              <a:t>the school </a:t>
            </a:r>
            <a:r>
              <a:rPr lang="en-US" sz="2800" smtClean="0">
                <a:solidFill>
                  <a:srgbClr val="007635"/>
                </a:solidFill>
              </a:rPr>
              <a:t>specifies learning goals </a:t>
            </a:r>
            <a:r>
              <a:rPr lang="en-US" sz="2800" smtClean="0"/>
              <a:t>and </a:t>
            </a:r>
            <a:r>
              <a:rPr lang="en-US" sz="2800" smtClean="0">
                <a:solidFill>
                  <a:srgbClr val="007635"/>
                </a:solidFill>
              </a:rPr>
              <a:t>demonstrates achievement of learning goals </a:t>
            </a:r>
            <a:r>
              <a:rPr lang="en-US" sz="2800" smtClean="0"/>
              <a:t>for key general, management-specific and/or appropriate discipline specific knowledge and skills that its students achieve….</a:t>
            </a:r>
            <a:endParaRPr lang="en-US" sz="2800" smtClean="0">
              <a:solidFill>
                <a:srgbClr val="007635"/>
              </a:solidFill>
            </a:endParaRP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Standard 16</a:t>
            </a:r>
            <a:br>
              <a:rPr lang="en-US" dirty="0" smtClean="0"/>
            </a:br>
            <a:r>
              <a:rPr lang="en-US" dirty="0" smtClean="0"/>
              <a:t>In a nutshell</a:t>
            </a:r>
            <a:endParaRPr lang="en-US" dirty="0"/>
          </a:p>
        </p:txBody>
      </p:sp>
      <p:pic>
        <p:nvPicPr>
          <p:cNvPr id="26627" name="Picture 4" descr="C:\Documents and Settings\clstritt\Local Settings\Temporary Internet Files\Content.IE5\S2AZCDHB\MCj031166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8600"/>
            <a:ext cx="107315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38EABB-A3B5-4311-8AAA-81092EE9E3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Verdana" pitchFamily="34" charset="0"/>
              <a:buNone/>
            </a:pPr>
            <a:endParaRPr lang="en-US" sz="5600" smtClean="0">
              <a:latin typeface="Annie BTN"/>
            </a:endParaRPr>
          </a:p>
          <a:p>
            <a:pPr lvl="1" algn="ctr">
              <a:buFont typeface="Verdana" pitchFamily="34" charset="0"/>
              <a:buNone/>
            </a:pPr>
            <a:r>
              <a:rPr lang="en-US" sz="10000" b="1" smtClean="0">
                <a:solidFill>
                  <a:srgbClr val="007635"/>
                </a:solidFill>
                <a:latin typeface="Annie BTN"/>
              </a:rPr>
              <a:t>KEEP IT SIMPLE !!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Assessment PROCESS</a:t>
            </a:r>
            <a:endParaRPr lang="en-US" dirty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BA6027-BC11-42AC-846D-C9332E2E68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The </a:t>
            </a:r>
            <a:r>
              <a:rPr lang="en-US" dirty="0" smtClean="0"/>
              <a:t>AOL Process: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2400" dirty="0"/>
              <a:t>	</a:t>
            </a: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dirty="0" smtClean="0"/>
              <a:t>STEP #1  Define </a:t>
            </a:r>
            <a:r>
              <a:rPr lang="en-US" sz="6200" dirty="0"/>
              <a:t>learning goals </a:t>
            </a:r>
            <a:r>
              <a:rPr lang="en-US" sz="6200" u="sng" dirty="0"/>
              <a:t>and</a:t>
            </a:r>
            <a:r>
              <a:rPr lang="en-US" sz="6200" dirty="0"/>
              <a:t> </a:t>
            </a:r>
            <a:r>
              <a:rPr lang="en-US" sz="6200" dirty="0" smtClean="0"/>
              <a:t>objectives: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>
                <a:solidFill>
                  <a:srgbClr val="007635"/>
                </a:solidFill>
              </a:rPr>
              <a:t>	What </a:t>
            </a:r>
            <a:r>
              <a:rPr lang="en-US" sz="6200" b="1" dirty="0">
                <a:solidFill>
                  <a:srgbClr val="007635"/>
                </a:solidFill>
              </a:rPr>
              <a:t>are the most important things our students should learn in our program? </a:t>
            </a:r>
            <a:r>
              <a:rPr lang="en-US" sz="6200" b="1" dirty="0" smtClean="0">
                <a:solidFill>
                  <a:srgbClr val="007635"/>
                </a:solidFill>
              </a:rPr>
              <a:t> What </a:t>
            </a:r>
            <a:r>
              <a:rPr lang="en-US" sz="6200" b="1" dirty="0">
                <a:solidFill>
                  <a:srgbClr val="007635"/>
                </a:solidFill>
              </a:rPr>
              <a:t>are our expectations</a:t>
            </a:r>
            <a:r>
              <a:rPr lang="en-US" sz="6200" b="1" dirty="0" smtClean="0">
                <a:solidFill>
                  <a:srgbClr val="007635"/>
                </a:solidFill>
              </a:rPr>
              <a:t>?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>
                <a:solidFill>
                  <a:srgbClr val="007635"/>
                </a:solidFill>
              </a:rPr>
              <a:t>		</a:t>
            </a:r>
            <a:endParaRPr lang="en-US" sz="6200" dirty="0" smtClean="0"/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dirty="0" smtClean="0"/>
              <a:t>STEP #2:  Align curriculum with goals: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/>
              <a:t>	</a:t>
            </a:r>
            <a:r>
              <a:rPr lang="en-US" sz="6200" b="1" dirty="0" smtClean="0">
                <a:solidFill>
                  <a:srgbClr val="007635"/>
                </a:solidFill>
              </a:rPr>
              <a:t>Identify how and where they will learn these things.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>
                <a:solidFill>
                  <a:srgbClr val="007635"/>
                </a:solidFill>
              </a:rPr>
              <a:t>	Where is the best place to determine if our students have achieved our learning goals/objectives?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endParaRPr lang="en-US" sz="6200" b="1" dirty="0" smtClean="0">
              <a:solidFill>
                <a:srgbClr val="007635"/>
              </a:solidFill>
            </a:endParaRP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dirty="0" smtClean="0"/>
              <a:t>STEP #3:</a:t>
            </a:r>
            <a:r>
              <a:rPr lang="en-US" sz="6200" b="1" dirty="0" smtClean="0"/>
              <a:t>  </a:t>
            </a:r>
            <a:r>
              <a:rPr lang="en-US" sz="6200" dirty="0" smtClean="0"/>
              <a:t>Identify instruments and measures and collect, analyze and disseminate data: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>
                <a:solidFill>
                  <a:srgbClr val="007635"/>
                </a:solidFill>
              </a:rPr>
              <a:t>	How will we know they have learned them?  What direct and indirect measures can we use?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endParaRPr lang="en-US" sz="6200" b="1" dirty="0" smtClean="0">
              <a:solidFill>
                <a:srgbClr val="007635"/>
              </a:solidFill>
            </a:endParaRP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dirty="0" smtClean="0"/>
              <a:t>STEP #4:</a:t>
            </a:r>
            <a:r>
              <a:rPr lang="en-US" sz="6200" b="1" dirty="0" smtClean="0"/>
              <a:t>  </a:t>
            </a:r>
            <a:r>
              <a:rPr lang="en-US" sz="6200" dirty="0" smtClean="0"/>
              <a:t>Use assessment data for continuous improvement: 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>
                <a:solidFill>
                  <a:srgbClr val="007635"/>
                </a:solidFill>
              </a:rPr>
              <a:t>	How will we use this information for continuous improvement? 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6200" b="1" dirty="0" smtClean="0">
                <a:solidFill>
                  <a:srgbClr val="007635"/>
                </a:solidFill>
              </a:rPr>
              <a:t>	</a:t>
            </a:r>
            <a:r>
              <a:rPr lang="en-US" sz="6200" b="1" dirty="0" smtClean="0">
                <a:solidFill>
                  <a:schemeClr val="accent1"/>
                </a:solidFill>
              </a:rPr>
              <a:t>We </a:t>
            </a:r>
            <a:r>
              <a:rPr lang="en-US" sz="6200" b="1" u="sng" dirty="0" smtClean="0">
                <a:solidFill>
                  <a:schemeClr val="accent1"/>
                </a:solidFill>
              </a:rPr>
              <a:t>must</a:t>
            </a:r>
            <a:r>
              <a:rPr lang="en-US" sz="6200" b="1" dirty="0" smtClean="0">
                <a:solidFill>
                  <a:schemeClr val="accent1"/>
                </a:solidFill>
              </a:rPr>
              <a:t> close the loop!  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endParaRPr lang="en-US" sz="2400" b="1" dirty="0" smtClean="0">
              <a:solidFill>
                <a:srgbClr val="007635"/>
              </a:solidFill>
            </a:endParaRP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endParaRPr lang="en-US" sz="2400" b="1" dirty="0" smtClean="0">
              <a:solidFill>
                <a:srgbClr val="007635"/>
              </a:solidFill>
            </a:endParaRP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endParaRPr lang="en-US" sz="2400" b="1" dirty="0" smtClean="0">
              <a:solidFill>
                <a:srgbClr val="007635"/>
              </a:solidFill>
            </a:endParaRP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007635"/>
                </a:solidFill>
              </a:rPr>
              <a:t>	</a:t>
            </a:r>
            <a:endParaRPr lang="en-US" sz="2400" dirty="0"/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endParaRPr lang="en-US" sz="1000" b="1" dirty="0"/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2400" b="1" dirty="0"/>
              <a:t>	</a:t>
            </a:r>
          </a:p>
        </p:txBody>
      </p:sp>
      <p:pic>
        <p:nvPicPr>
          <p:cNvPr id="28675" name="Picture 4" descr="http://www.imageenvision.com/sm/0012-0709-1007-4353_blue_circle_of_arrows_clip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28600"/>
            <a:ext cx="18573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8FFA36-3A87-4CEF-8E49-4685873369A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Must implement AOL Process for each Program</a:t>
            </a:r>
          </a:p>
          <a:p>
            <a:pPr lvl="1"/>
            <a:r>
              <a:rPr lang="en-US" smtClean="0"/>
              <a:t>Undergraduate majors constitute ONE program</a:t>
            </a:r>
          </a:p>
          <a:p>
            <a:pPr lvl="1"/>
            <a:r>
              <a:rPr lang="en-US" smtClean="0"/>
              <a:t>MBA</a:t>
            </a:r>
          </a:p>
          <a:p>
            <a:pPr lvl="1"/>
            <a:r>
              <a:rPr lang="en-US" smtClean="0"/>
              <a:t>EMBA</a:t>
            </a:r>
          </a:p>
          <a:p>
            <a:pPr lvl="1"/>
            <a:r>
              <a:rPr lang="en-US" smtClean="0"/>
              <a:t>MSIT</a:t>
            </a:r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r>
              <a:rPr lang="en-US" smtClean="0"/>
              <a:t>Program goals at UG and Grad level may be similar but they need different assessments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Implementation of AOL</a:t>
            </a:r>
            <a:endParaRPr lang="en-US" dirty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430FD2-718D-4C36-9D3B-D93BE98221C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fontAlgn="auto">
              <a:spcAft>
                <a:spcPts val="0"/>
              </a:spcAft>
              <a:defRPr/>
            </a:pPr>
            <a:r>
              <a:rPr lang="en-US" sz="6600" dirty="0">
                <a:solidFill>
                  <a:srgbClr val="007635"/>
                </a:solidFill>
                <a:latin typeface="Annie BTN" pitchFamily="66" charset="0"/>
              </a:rPr>
              <a:t/>
            </a:r>
            <a:br>
              <a:rPr lang="en-US" sz="6600" dirty="0">
                <a:solidFill>
                  <a:srgbClr val="007635"/>
                </a:solidFill>
                <a:latin typeface="Annie BTN" pitchFamily="66" charset="0"/>
              </a:rPr>
            </a:br>
            <a:r>
              <a:rPr lang="en-US" sz="6600" dirty="0">
                <a:solidFill>
                  <a:srgbClr val="007635"/>
                </a:solidFill>
                <a:latin typeface="Annie BTN" pitchFamily="66" charset="0"/>
              </a:rPr>
              <a:t>KEEP IT SIMPLE !!</a:t>
            </a:r>
            <a:br>
              <a:rPr lang="en-US" sz="6600" dirty="0">
                <a:solidFill>
                  <a:srgbClr val="007635"/>
                </a:solidFill>
                <a:latin typeface="Annie BTN" pitchFamily="66" charset="0"/>
              </a:rPr>
            </a:br>
            <a:endParaRPr lang="en-US" sz="6600" dirty="0">
              <a:solidFill>
                <a:sysClr val="windowText" lastClr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Follow the process!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Less is More – Don’t overdo it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Keep plan manageable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Not all students must be assessed – must be a valid sample/representative group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Limit learning goals from 4-8 for each program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Limit learning objectives 2-3 for each learning goal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Assess each goal twice every five years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Distribute assessment among core courses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1000" b="1" dirty="0" smtClean="0"/>
              <a:t>	</a:t>
            </a:r>
            <a:endParaRPr lang="en-US" sz="1000" b="1" dirty="0"/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en-US" sz="2400" b="1" dirty="0"/>
              <a:t>	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AC50B2-0A36-4064-B2AE-03A16E3AADD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Critical Thinkers </a:t>
            </a:r>
          </a:p>
          <a:p>
            <a:r>
              <a:rPr lang="en-US" sz="2400" smtClean="0"/>
              <a:t>Competency in their Discipline </a:t>
            </a:r>
          </a:p>
          <a:p>
            <a:r>
              <a:rPr lang="en-US" sz="2400" smtClean="0"/>
              <a:t>Effective Communications  </a:t>
            </a:r>
          </a:p>
          <a:p>
            <a:r>
              <a:rPr lang="en-US" sz="2400" smtClean="0"/>
              <a:t>Effective Decision Makers </a:t>
            </a:r>
          </a:p>
          <a:p>
            <a:r>
              <a:rPr lang="en-US" sz="2400" smtClean="0"/>
              <a:t>Ethical Behavior</a:t>
            </a:r>
          </a:p>
          <a:p>
            <a:r>
              <a:rPr lang="en-US" sz="2400" smtClean="0"/>
              <a:t>Global Perspective </a:t>
            </a:r>
          </a:p>
          <a:p>
            <a:r>
              <a:rPr lang="en-US" sz="2400" smtClean="0"/>
              <a:t>Integrate across disciplines </a:t>
            </a:r>
          </a:p>
          <a:p>
            <a:r>
              <a:rPr lang="en-US" sz="2400" smtClean="0"/>
              <a:t>Knowledge of all business disciplines </a:t>
            </a:r>
          </a:p>
          <a:p>
            <a:r>
              <a:rPr lang="en-US" sz="2400" smtClean="0"/>
              <a:t>Problem Solvers </a:t>
            </a:r>
          </a:p>
          <a:p>
            <a:r>
              <a:rPr lang="en-US" sz="2400" smtClean="0"/>
              <a:t>Team Players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Most popular program learning goals:</a:t>
            </a:r>
            <a:endParaRPr lang="en-US" dirty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8CD976-DCE6-45DE-8EAC-0980580A5AC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Step #1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Learning Goal*</a:t>
            </a:r>
            <a:r>
              <a:rPr lang="en-US" dirty="0" smtClean="0"/>
              <a:t>:  We expect our graduates to be able to communicate effectively upon graduation.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>
                <a:solidFill>
                  <a:schemeClr val="accent1"/>
                </a:solidFill>
              </a:rPr>
              <a:t>Learning Objective #1</a:t>
            </a:r>
            <a:r>
              <a:rPr lang="en-US" dirty="0" smtClean="0"/>
              <a:t> – They should be able to produce professional quality written communications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>
                <a:solidFill>
                  <a:schemeClr val="accent1"/>
                </a:solidFill>
              </a:rPr>
              <a:t>Learning Objective #2 </a:t>
            </a:r>
            <a:r>
              <a:rPr lang="en-US" dirty="0" smtClean="0"/>
              <a:t>– They should be able to deliver professional quality oral presentations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dirty="0" smtClean="0">
                <a:solidFill>
                  <a:schemeClr val="accent1"/>
                </a:solidFill>
              </a:rPr>
              <a:t>Learning Objective #3 </a:t>
            </a:r>
            <a:r>
              <a:rPr lang="en-US" dirty="0" smtClean="0"/>
              <a:t>– They should be able to demonstrate effective communication skills in a team setting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endParaRPr lang="en-US" dirty="0" smtClean="0"/>
          </a:p>
          <a:p>
            <a:pPr marL="859536" lvl="2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* Learning Goals have been previously established by the SPC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BA6461-9494-4E41-8254-7332ECC811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Step #2</a:t>
            </a:r>
          </a:p>
          <a:p>
            <a:pPr lvl="1"/>
            <a:r>
              <a:rPr lang="en-US" b="1" smtClean="0">
                <a:solidFill>
                  <a:schemeClr val="accent1"/>
                </a:solidFill>
              </a:rPr>
              <a:t>Curriculum Alignment</a:t>
            </a:r>
            <a:r>
              <a:rPr lang="en-US" smtClean="0"/>
              <a:t>:  We will best be able to measure the achievement of these specific objectives in:</a:t>
            </a:r>
          </a:p>
          <a:p>
            <a:pPr lvl="2"/>
            <a:r>
              <a:rPr lang="en-US" smtClean="0">
                <a:solidFill>
                  <a:schemeClr val="accent1"/>
                </a:solidFill>
              </a:rPr>
              <a:t>BTST 321</a:t>
            </a:r>
            <a:r>
              <a:rPr lang="en-US" smtClean="0"/>
              <a:t>– They should be able to produce professional quality written communications</a:t>
            </a:r>
          </a:p>
          <a:p>
            <a:pPr lvl="2"/>
            <a:r>
              <a:rPr lang="en-US" smtClean="0">
                <a:solidFill>
                  <a:schemeClr val="accent1"/>
                </a:solidFill>
              </a:rPr>
              <a:t>BTST 321 &amp; MGMT 495 </a:t>
            </a:r>
            <a:r>
              <a:rPr lang="en-US" smtClean="0"/>
              <a:t>– They should be able to deliver professional quality oral presentations</a:t>
            </a:r>
          </a:p>
          <a:p>
            <a:pPr lvl="2"/>
            <a:r>
              <a:rPr lang="en-US" smtClean="0">
                <a:solidFill>
                  <a:schemeClr val="accent1"/>
                </a:solidFill>
              </a:rPr>
              <a:t>BTST 321 </a:t>
            </a:r>
            <a:r>
              <a:rPr lang="en-US" smtClean="0"/>
              <a:t>– They should be able to demonstrate effective communication skills in a team setting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FAB356-E4BC-45BA-A7EF-F929B0D4F1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AACSB standards related to Assurance of Learning “AOL”</a:t>
            </a:r>
          </a:p>
          <a:p>
            <a:endParaRPr lang="en-US" smtClean="0"/>
          </a:p>
          <a:p>
            <a:r>
              <a:rPr lang="en-US" smtClean="0"/>
              <a:t>Build upon the work that was done by the Strategic Planning Subcommittee on Outcomes Assessment</a:t>
            </a:r>
          </a:p>
          <a:p>
            <a:endParaRPr lang="en-US" smtClean="0"/>
          </a:p>
          <a:p>
            <a:r>
              <a:rPr lang="en-US" smtClean="0"/>
              <a:t>Recognize that Accreditation is a COLLEGE-WIDE endeavor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Today’s Goal</a:t>
            </a: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95B238-CC17-424E-B449-E059145021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/>
              <a:t>Program assessment involves evaluation of student learning </a:t>
            </a:r>
            <a:r>
              <a:rPr lang="en-US" sz="2600" dirty="0" smtClean="0">
                <a:solidFill>
                  <a:srgbClr val="007635"/>
                </a:solidFill>
              </a:rPr>
              <a:t>across the curriculum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2600" dirty="0" smtClean="0">
              <a:solidFill>
                <a:srgbClr val="007635"/>
              </a:solidFill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/>
              <a:t>Program assessment </a:t>
            </a:r>
            <a:r>
              <a:rPr lang="en-US" sz="2600" dirty="0" smtClean="0">
                <a:solidFill>
                  <a:srgbClr val="007635"/>
                </a:solidFill>
              </a:rPr>
              <a:t>is</a:t>
            </a:r>
            <a:r>
              <a:rPr lang="en-US" sz="2600" dirty="0" smtClean="0"/>
              <a:t> a curriculum function and hence the responsibility of </a:t>
            </a:r>
            <a:r>
              <a:rPr lang="en-US" sz="2600" dirty="0" smtClean="0">
                <a:solidFill>
                  <a:srgbClr val="007635"/>
                </a:solidFill>
              </a:rPr>
              <a:t>ALL</a:t>
            </a:r>
            <a:r>
              <a:rPr lang="en-US" sz="2600" dirty="0" smtClean="0"/>
              <a:t> faculty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2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/>
              <a:t>Program assessment </a:t>
            </a:r>
            <a:r>
              <a:rPr lang="en-US" sz="2600" dirty="0" smtClean="0">
                <a:solidFill>
                  <a:srgbClr val="C00000"/>
                </a:solidFill>
              </a:rPr>
              <a:t>is not</a:t>
            </a:r>
            <a:r>
              <a:rPr lang="en-US" sz="2600" dirty="0" smtClean="0"/>
              <a:t> a course function and hence does not assess a particular course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2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/>
              <a:t>Program assessment </a:t>
            </a:r>
            <a:r>
              <a:rPr lang="en-US" sz="2600" dirty="0" smtClean="0">
                <a:solidFill>
                  <a:srgbClr val="C00000"/>
                </a:solidFill>
              </a:rPr>
              <a:t>is not</a:t>
            </a:r>
            <a:r>
              <a:rPr lang="en-US" sz="2600" dirty="0" smtClean="0"/>
              <a:t> about evaluating faculty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26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/>
              <a:t>It is about evaluating student learning to assist in </a:t>
            </a:r>
            <a:r>
              <a:rPr lang="en-US" sz="2600" dirty="0" smtClean="0">
                <a:solidFill>
                  <a:srgbClr val="007635"/>
                </a:solidFill>
              </a:rPr>
              <a:t>program improvement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Next Step:  Curriculum 1/26/09</a:t>
            </a:r>
            <a:endParaRPr lang="en-US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DF1EDD-1DDF-4EBB-8FE1-8E56D5B28C9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Verdana" pitchFamily="34" charset="0"/>
              <a:buNone/>
            </a:pPr>
            <a:r>
              <a:rPr lang="en-US" sz="2600" smtClean="0"/>
              <a:t>Things that we need to document:</a:t>
            </a:r>
          </a:p>
          <a:p>
            <a:pPr lvl="1">
              <a:buFont typeface="Verdana" pitchFamily="34" charset="0"/>
              <a:buNone/>
            </a:pPr>
            <a:endParaRPr lang="en-US" sz="2600" smtClean="0"/>
          </a:p>
          <a:p>
            <a:pPr lvl="1"/>
            <a:r>
              <a:rPr lang="en-US" sz="2600" smtClean="0"/>
              <a:t>We need to specify the curriculum process</a:t>
            </a:r>
          </a:p>
          <a:p>
            <a:pPr lvl="1">
              <a:buFont typeface="Verdana" pitchFamily="34" charset="0"/>
              <a:buNone/>
            </a:pPr>
            <a:endParaRPr lang="en-US" sz="2600" smtClean="0"/>
          </a:p>
          <a:p>
            <a:pPr lvl="1"/>
            <a:r>
              <a:rPr lang="en-US" sz="2600" smtClean="0"/>
              <a:t>How do we manage our curriculum?</a:t>
            </a:r>
          </a:p>
          <a:p>
            <a:pPr lvl="1">
              <a:buFont typeface="Verdana" pitchFamily="34" charset="0"/>
              <a:buNone/>
            </a:pPr>
            <a:endParaRPr lang="en-US" sz="2600" smtClean="0"/>
          </a:p>
          <a:p>
            <a:pPr lvl="1"/>
            <a:r>
              <a:rPr lang="en-US" sz="2600" smtClean="0"/>
              <a:t>Who is involved?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Next Step:  Curriculum 1/26/09</a:t>
            </a:r>
            <a:endParaRPr lang="en-US" dirty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A862FF-DC60-4831-B81B-0F9D43F584A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AACSB International accreditation represents the highest standard of achievement for business schools, worldwide. Institutions that earn accreditation confirm their commitment to quality and continuous improvement through a rigorous and comprehensive peer review. AACSB International accreditation is the hallmark of excellence in management education.</a:t>
            </a:r>
          </a:p>
          <a:p>
            <a:pPr>
              <a:buFont typeface="Wingdings 3" pitchFamily="18" charset="2"/>
              <a:buNone/>
            </a:pPr>
            <a:endParaRPr lang="en-US" sz="2100" smtClean="0"/>
          </a:p>
          <a:p>
            <a:pPr>
              <a:buFont typeface="Wingdings 3" pitchFamily="18" charset="2"/>
              <a:buNone/>
            </a:pPr>
            <a:endParaRPr lang="en-US" sz="2100" smtClean="0"/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Accreditation by AACSB-Int’l</a:t>
            </a: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DF189D-AC3A-4DF4-9817-5CF638FDFB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sz="2100" smtClean="0"/>
          </a:p>
          <a:p>
            <a:r>
              <a:rPr lang="en-US" sz="2100" smtClean="0"/>
              <a:t>AACSB International accreditation assures stakeholders that business schools:</a:t>
            </a:r>
          </a:p>
          <a:p>
            <a:pPr lvl="1"/>
            <a:r>
              <a:rPr lang="en-US" sz="2100" smtClean="0"/>
              <a:t>Manage resources to achieve a vibrant and relevant mission. </a:t>
            </a:r>
          </a:p>
          <a:p>
            <a:pPr lvl="1"/>
            <a:r>
              <a:rPr lang="en-US" sz="2100" smtClean="0"/>
              <a:t>Advance business and management knowledge through faculty scholarship. </a:t>
            </a:r>
          </a:p>
          <a:p>
            <a:pPr lvl="1"/>
            <a:r>
              <a:rPr lang="en-US" sz="2100" smtClean="0"/>
              <a:t>Provide high-caliber teaching of quality and current curricula. </a:t>
            </a:r>
          </a:p>
          <a:p>
            <a:pPr lvl="1"/>
            <a:r>
              <a:rPr lang="en-US" sz="2100" smtClean="0"/>
              <a:t>Cultivate meaningful interaction between students and a qualified faculty. </a:t>
            </a:r>
          </a:p>
          <a:p>
            <a:pPr lvl="1"/>
            <a:r>
              <a:rPr lang="en-US" sz="2100" smtClean="0"/>
              <a:t>Produce graduates who have achieved specified learning goals. 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Accreditation by AACSB-Int’l</a:t>
            </a:r>
            <a:endParaRPr lang="en-US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3C2446-80CD-40AD-BEF2-856F6C4AC6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10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Started efforts in 1982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Accreditation Council formed in 1988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Accreditation Self-Study 1998-1999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Deferral in 1999-2000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Inadequate scholarship productivity in two departments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Accredited Spring 2001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Directed to continue efforts to increase scholarly productivity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Accreditation History</a:t>
            </a:r>
            <a:endParaRPr lang="en-US" dirty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E53246-C0B2-44F7-B044-E740BBE390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r>
              <a:rPr lang="en-US" smtClean="0"/>
              <a:t>Compile Self-Study in 2009-2010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r>
              <a:rPr lang="en-US" smtClean="0"/>
              <a:t>Polish Self-Study in early Fall 2010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r>
              <a:rPr lang="en-US" smtClean="0"/>
              <a:t>Submit to Team in mid Fall 2010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r>
              <a:rPr lang="en-US" smtClean="0"/>
              <a:t>Complete Evidence Room Fall 2010</a:t>
            </a:r>
          </a:p>
          <a:p>
            <a:endParaRPr lang="en-US" smtClean="0"/>
          </a:p>
          <a:p>
            <a:r>
              <a:rPr lang="en-US" smtClean="0"/>
              <a:t>Visit in February 2011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Reaccreditation Timeline</a:t>
            </a:r>
            <a:endParaRPr lang="en-US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E0584F-1A5F-479D-9B03-5ACCCD3BB0E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AOL is assessment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Move to implement has been underway for past 4-5 years within AACSB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Efforts have been mixed thus far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Guideposts are becoming clearer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Pressure is </a:t>
            </a:r>
            <a:r>
              <a:rPr lang="en-US" sz="4300" b="1" dirty="0" smtClean="0">
                <a:solidFill>
                  <a:srgbClr val="007635"/>
                </a:solidFill>
              </a:rPr>
              <a:t>ON !!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Must have our house in order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Assurance of Learning - </a:t>
            </a:r>
            <a:r>
              <a:rPr lang="en-US" dirty="0" smtClean="0">
                <a:solidFill>
                  <a:srgbClr val="007635"/>
                </a:solidFill>
              </a:rPr>
              <a:t>AOL</a:t>
            </a:r>
            <a:endParaRPr lang="en-US" dirty="0">
              <a:solidFill>
                <a:srgbClr val="007635"/>
              </a:solidFill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9B3734-0051-4D63-86ED-E52FFE5DDA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What is </a:t>
            </a:r>
            <a:r>
              <a:rPr lang="en-US" dirty="0" smtClean="0"/>
              <a:t>AOL?</a:t>
            </a:r>
            <a:endParaRPr lang="en-US" dirty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 	</a:t>
            </a:r>
            <a:r>
              <a:rPr lang="en-US" sz="3000" smtClean="0"/>
              <a:t>The systematic collection, review, and use of information about educational programs undertaken for the purpose of improving student learning and development (Polomba and Banta, 1999)</a:t>
            </a:r>
          </a:p>
          <a:p>
            <a:pPr>
              <a:buFontTx/>
              <a:buNone/>
            </a:pPr>
            <a:endParaRPr lang="en-US" sz="3000" smtClean="0"/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z="3000" i="1" smtClean="0"/>
              <a:t>“</a:t>
            </a:r>
            <a:r>
              <a:rPr lang="en-US" sz="3000" i="1" smtClean="0">
                <a:solidFill>
                  <a:srgbClr val="007635"/>
                </a:solidFill>
              </a:rPr>
              <a:t>The end goal is continuous improvement in student learning and achievement</a:t>
            </a:r>
            <a:r>
              <a:rPr lang="en-US" sz="3000" i="1" smtClean="0"/>
              <a:t>”</a:t>
            </a:r>
            <a:endParaRPr lang="en-US" sz="300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314043-DE68-4B25-BCBF-E299A44434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More on AOL:</a:t>
            </a:r>
            <a:endParaRPr lang="en-US" dirty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sz="3000" smtClean="0"/>
          </a:p>
          <a:p>
            <a:r>
              <a:rPr lang="en-US" sz="3000" smtClean="0"/>
              <a:t>We want high quality business programs!</a:t>
            </a:r>
          </a:p>
          <a:p>
            <a:pPr>
              <a:buFont typeface="Wingdings 3" pitchFamily="18" charset="2"/>
              <a:buNone/>
            </a:pPr>
            <a:endParaRPr lang="en-US" sz="3000" smtClean="0"/>
          </a:p>
          <a:p>
            <a:r>
              <a:rPr lang="en-US" sz="3000" smtClean="0"/>
              <a:t>What do our graduates need in order to be prepared for the marketplace?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DD809E-0A24-4449-95E3-23DCF082B7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1159</TotalTime>
  <Words>799</Words>
  <Application>Microsoft Office PowerPoint</Application>
  <PresentationFormat>On-screen Show (4:3)</PresentationFormat>
  <Paragraphs>171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36" baseType="lpstr">
      <vt:lpstr>Lucida Sans Unicode</vt:lpstr>
      <vt:lpstr>Arial</vt:lpstr>
      <vt:lpstr>Wingdings 3</vt:lpstr>
      <vt:lpstr>Verdana</vt:lpstr>
      <vt:lpstr>Wingdings 2</vt:lpstr>
      <vt:lpstr>Calibri</vt:lpstr>
      <vt:lpstr>Annie BTN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IUPMSD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Eberly College of Business and Information Technology</dc:title>
  <dc:creator>ECOBIT</dc:creator>
  <cp:lastModifiedBy>ECOBIT</cp:lastModifiedBy>
  <cp:revision>45</cp:revision>
  <dcterms:created xsi:type="dcterms:W3CDTF">2009-01-20T17:18:07Z</dcterms:created>
  <dcterms:modified xsi:type="dcterms:W3CDTF">2010-03-15T19:06:56Z</dcterms:modified>
</cp:coreProperties>
</file>