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61"/>
  </p:notesMasterIdLst>
  <p:handoutMasterIdLst>
    <p:handoutMasterId r:id="rId62"/>
  </p:handoutMasterIdLst>
  <p:sldIdLst>
    <p:sldId id="256" r:id="rId5"/>
    <p:sldId id="257" r:id="rId6"/>
    <p:sldId id="285" r:id="rId7"/>
    <p:sldId id="258" r:id="rId8"/>
    <p:sldId id="259" r:id="rId9"/>
    <p:sldId id="312" r:id="rId10"/>
    <p:sldId id="281" r:id="rId11"/>
    <p:sldId id="283" r:id="rId12"/>
    <p:sldId id="284" r:id="rId13"/>
    <p:sldId id="286" r:id="rId14"/>
    <p:sldId id="271" r:id="rId15"/>
    <p:sldId id="260" r:id="rId16"/>
    <p:sldId id="313" r:id="rId17"/>
    <p:sldId id="267" r:id="rId18"/>
    <p:sldId id="273" r:id="rId19"/>
    <p:sldId id="272" r:id="rId20"/>
    <p:sldId id="269" r:id="rId21"/>
    <p:sldId id="270" r:id="rId22"/>
    <p:sldId id="265" r:id="rId23"/>
    <p:sldId id="274" r:id="rId24"/>
    <p:sldId id="275" r:id="rId25"/>
    <p:sldId id="276" r:id="rId26"/>
    <p:sldId id="277" r:id="rId27"/>
    <p:sldId id="278" r:id="rId28"/>
    <p:sldId id="279" r:id="rId29"/>
    <p:sldId id="280" r:id="rId30"/>
    <p:sldId id="287" r:id="rId31"/>
    <p:sldId id="309" r:id="rId32"/>
    <p:sldId id="308" r:id="rId33"/>
    <p:sldId id="290" r:id="rId34"/>
    <p:sldId id="291" r:id="rId35"/>
    <p:sldId id="292" r:id="rId36"/>
    <p:sldId id="293" r:id="rId37"/>
    <p:sldId id="294" r:id="rId38"/>
    <p:sldId id="288" r:id="rId39"/>
    <p:sldId id="289" r:id="rId40"/>
    <p:sldId id="295" r:id="rId41"/>
    <p:sldId id="296" r:id="rId42"/>
    <p:sldId id="297" r:id="rId43"/>
    <p:sldId id="298" r:id="rId44"/>
    <p:sldId id="300" r:id="rId45"/>
    <p:sldId id="299" r:id="rId46"/>
    <p:sldId id="301" r:id="rId47"/>
    <p:sldId id="307" r:id="rId48"/>
    <p:sldId id="306" r:id="rId49"/>
    <p:sldId id="304" r:id="rId50"/>
    <p:sldId id="305" r:id="rId51"/>
    <p:sldId id="321" r:id="rId52"/>
    <p:sldId id="316" r:id="rId53"/>
    <p:sldId id="317" r:id="rId54"/>
    <p:sldId id="318" r:id="rId55"/>
    <p:sldId id="302" r:id="rId56"/>
    <p:sldId id="310" r:id="rId57"/>
    <p:sldId id="311" r:id="rId58"/>
    <p:sldId id="315" r:id="rId59"/>
    <p:sldId id="31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lgastu6"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37"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F5A3FC-562D-40EE-9F2A-7505F56DD1BE}" type="datetimeFigureOut">
              <a:rPr lang="en-US" smtClean="0"/>
              <a:pPr/>
              <a:t>4/13/2009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5CA7E6-4292-4EA5-A865-1AB7064C11E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4C4A6-D8CA-4D36-8AAE-E558CC4EFCE9}" type="datetimeFigureOut">
              <a:rPr lang="en-US" smtClean="0"/>
              <a:pPr/>
              <a:t>4/13/2009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14DFF1-E65A-4910-9679-AD0EB952E4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4/13/2009 11:22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14DFF1-E65A-4910-9679-AD0EB952E4B5}"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457200"/>
            <a:ext cx="8397875" cy="5562600"/>
            <a:chOff x="240" y="288"/>
            <a:chExt cx="5290" cy="3504"/>
          </a:xfrm>
        </p:grpSpPr>
        <p:sp>
          <p:nvSpPr>
            <p:cNvPr id="1229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1229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1229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12294"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smtClean="0"/>
              <a:t>Click to edit Master title style</a:t>
            </a:r>
            <a:endParaRPr lang="en-US"/>
          </a:p>
        </p:txBody>
      </p:sp>
      <p:sp>
        <p:nvSpPr>
          <p:cNvPr id="1229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smtClean="0"/>
              <a:t>Click to edit Master subtitle style</a:t>
            </a:r>
            <a:endParaRPr lang="en-US"/>
          </a:p>
        </p:txBody>
      </p:sp>
      <p:sp>
        <p:nvSpPr>
          <p:cNvPr id="12296" name="Rectangle 8"/>
          <p:cNvSpPr>
            <a:spLocks noGrp="1" noChangeArrowheads="1"/>
          </p:cNvSpPr>
          <p:nvPr>
            <p:ph type="dt" sz="half" idx="2"/>
          </p:nvPr>
        </p:nvSpPr>
        <p:spPr>
          <a:xfrm>
            <a:off x="536575" y="6248400"/>
            <a:ext cx="2054225" cy="457200"/>
          </a:xfrm>
        </p:spPr>
        <p:txBody>
          <a:bodyPr/>
          <a:lstStyle>
            <a:lvl1pPr>
              <a:defRPr/>
            </a:lvl1pPr>
          </a:lstStyle>
          <a:p>
            <a:fld id="{BFD9DA47-2A62-4686-BD30-8421FC016566}" type="datetimeFigureOut">
              <a:rPr lang="en-US" smtClean="0"/>
              <a:pPr/>
              <a:t>4/13/2009</a:t>
            </a:fld>
            <a:endParaRPr lang="en-US"/>
          </a:p>
        </p:txBody>
      </p:sp>
      <p:sp>
        <p:nvSpPr>
          <p:cNvPr id="12297"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12298" name="Rectangle 10"/>
          <p:cNvSpPr>
            <a:spLocks noGrp="1" noChangeArrowheads="1"/>
          </p:cNvSpPr>
          <p:nvPr>
            <p:ph type="sldNum" sz="quarter" idx="4"/>
          </p:nvPr>
        </p:nvSpPr>
        <p:spPr>
          <a:xfrm>
            <a:off x="6788150" y="6257925"/>
            <a:ext cx="1905000" cy="457200"/>
          </a:xfrm>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B2FCDF-B38D-4E99-BFD8-7CBD852E933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DC909-2968-4655-A2A3-A09D37E4438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628DB-6318-420F-96E3-3F17E94FEEF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5582C-B5BF-4BF3-89FA-E2E612698FA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1ACBD7-D6D5-4C0B-99AD-242463C3ADF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FDD02-3441-416B-AB85-427417C8664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EDDDE-DD03-4E39-B7AE-9D29994F6E5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60921-3DEC-458A-95C4-43252F7CC5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4C610-7414-43E0-BE21-61D53A6D5A1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E4428-5293-49CB-8D47-CB083370732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9209-C6DF-4BD1-913D-588EC424E6F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4B2FCDF-B38D-4E99-BFD8-7CBD852E933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ADC909-2968-4655-A2A3-A09D37E4438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3F628DB-6318-420F-96E3-3F17E94FEE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5582C-B5BF-4BF3-89FA-E2E612698FA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1ACBD7-D6D5-4C0B-99AD-242463C3ADF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FDD02-3441-416B-AB85-427417C8664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EDDDE-DD03-4E39-B7AE-9D29994F6E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60921-3DEC-458A-95C4-43252F7CC5B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4C610-7414-43E0-BE21-61D53A6D5A1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E4428-5293-49CB-8D47-CB0833707324}"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9209-C6DF-4BD1-913D-588EC424E6F0}"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9DA47-2A62-4686-BD30-8421FC01656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DA47-2A62-4686-BD30-8421FC01656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9DA47-2A62-4686-BD30-8421FC01656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9DA47-2A62-4686-BD30-8421FC016566}"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9DA47-2A62-4686-BD30-8421FC016566}" type="datetimeFigureOut">
              <a:rPr lang="en-US" smtClean="0"/>
              <a:pPr/>
              <a:t>4/13/2009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9DA47-2A62-4686-BD30-8421FC016566}" type="datetimeFigureOut">
              <a:rPr lang="en-US" smtClean="0"/>
              <a:pPr/>
              <a:t>4/13/2009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9DA47-2A62-4686-BD30-8421FC016566}" type="datetimeFigureOut">
              <a:rPr lang="en-US" smtClean="0"/>
              <a:pPr/>
              <a:t>4/13/2009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9DA47-2A62-4686-BD30-8421FC016566}"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9DA47-2A62-4686-BD30-8421FC016566}" type="datetimeFigureOut">
              <a:rPr lang="en-US" smtClean="0"/>
              <a:pPr/>
              <a:t>4/13/2009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DA47-2A62-4686-BD30-8421FC01656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9DA47-2A62-4686-BD30-8421FC016566}" type="datetimeFigureOut">
              <a:rPr lang="en-US" smtClean="0"/>
              <a:pPr/>
              <a:t>4/13/2009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68228-D4EA-4E19-BFE4-C23EC663E5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FD9DA47-2A62-4686-BD30-8421FC016566}" type="datetimeFigureOut">
              <a:rPr lang="en-US" smtClean="0"/>
              <a:pPr/>
              <a:t>4/13/2009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968228-D4EA-4E19-BFE4-C23EC663E5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228600"/>
            <a:ext cx="8686800" cy="5943600"/>
            <a:chOff x="144" y="144"/>
            <a:chExt cx="5472" cy="3744"/>
          </a:xfrm>
        </p:grpSpPr>
        <p:sp>
          <p:nvSpPr>
            <p:cNvPr id="1126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1126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1126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1127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27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fld id="{BFD9DA47-2A62-4686-BD30-8421FC016566}" type="datetimeFigureOut">
              <a:rPr lang="en-US" smtClean="0"/>
              <a:pPr/>
              <a:t>4/13/2009</a:t>
            </a:fld>
            <a:endParaRPr lang="en-US"/>
          </a:p>
        </p:txBody>
      </p:sp>
      <p:sp>
        <p:nvSpPr>
          <p:cNvPr id="1127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endParaRPr lang="en-US"/>
          </a:p>
        </p:txBody>
      </p:sp>
      <p:sp>
        <p:nvSpPr>
          <p:cNvPr id="1127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7B968228-D4EA-4E19-BFE4-C23EC663E555}"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80000"/>
        </a:lnSpc>
        <a:spcBef>
          <a:spcPct val="0"/>
        </a:spcBef>
        <a:spcAft>
          <a:spcPct val="0"/>
        </a:spcAft>
        <a:defRPr sz="4400">
          <a:solidFill>
            <a:schemeClr val="tx2"/>
          </a:solidFill>
          <a:latin typeface="+mj-lt"/>
          <a:ea typeface="+mj-ea"/>
          <a:cs typeface="+mj-cs"/>
        </a:defRPr>
      </a:lvl1pPr>
      <a:lvl2pPr algn="l" rtl="0" eaLnBrk="1" fontAlgn="base" hangingPunct="1">
        <a:lnSpc>
          <a:spcPct val="80000"/>
        </a:lnSpc>
        <a:spcBef>
          <a:spcPct val="0"/>
        </a:spcBef>
        <a:spcAft>
          <a:spcPct val="0"/>
        </a:spcAft>
        <a:defRPr sz="4400">
          <a:solidFill>
            <a:schemeClr val="tx2"/>
          </a:solidFill>
          <a:latin typeface="Times New Roman" pitchFamily="18" charset="0"/>
        </a:defRPr>
      </a:lvl2pPr>
      <a:lvl3pPr algn="l" rtl="0" eaLnBrk="1" fontAlgn="base" hangingPunct="1">
        <a:lnSpc>
          <a:spcPct val="80000"/>
        </a:lnSpc>
        <a:spcBef>
          <a:spcPct val="0"/>
        </a:spcBef>
        <a:spcAft>
          <a:spcPct val="0"/>
        </a:spcAft>
        <a:defRPr sz="4400">
          <a:solidFill>
            <a:schemeClr val="tx2"/>
          </a:solidFill>
          <a:latin typeface="Times New Roman" pitchFamily="18" charset="0"/>
        </a:defRPr>
      </a:lvl3pPr>
      <a:lvl4pPr algn="l" rtl="0" eaLnBrk="1" fontAlgn="base" hangingPunct="1">
        <a:lnSpc>
          <a:spcPct val="80000"/>
        </a:lnSpc>
        <a:spcBef>
          <a:spcPct val="0"/>
        </a:spcBef>
        <a:spcAft>
          <a:spcPct val="0"/>
        </a:spcAft>
        <a:defRPr sz="4400">
          <a:solidFill>
            <a:schemeClr val="tx2"/>
          </a:solidFill>
          <a:latin typeface="Times New Roman" pitchFamily="18" charset="0"/>
        </a:defRPr>
      </a:lvl4pPr>
      <a:lvl5pPr algn="l" rtl="0" eaLnBrk="1" fontAlgn="base" hangingPunct="1">
        <a:lnSpc>
          <a:spcPct val="80000"/>
        </a:lnSpc>
        <a:spcBef>
          <a:spcPct val="0"/>
        </a:spcBef>
        <a:spcAft>
          <a:spcPct val="0"/>
        </a:spcAft>
        <a:defRPr sz="4400">
          <a:solidFill>
            <a:schemeClr val="tx2"/>
          </a:solidFill>
          <a:latin typeface="Times New Roman" pitchFamily="18" charset="0"/>
        </a:defRPr>
      </a:lvl5pPr>
      <a:lvl6pPr marL="457200" algn="l" rtl="0" eaLnBrk="1" fontAlgn="base" hangingPunct="1">
        <a:lnSpc>
          <a:spcPct val="80000"/>
        </a:lnSpc>
        <a:spcBef>
          <a:spcPct val="0"/>
        </a:spcBef>
        <a:spcAft>
          <a:spcPct val="0"/>
        </a:spcAft>
        <a:defRPr sz="4400">
          <a:solidFill>
            <a:schemeClr val="tx2"/>
          </a:solidFill>
          <a:latin typeface="Times New Roman" pitchFamily="18" charset="0"/>
        </a:defRPr>
      </a:lvl6pPr>
      <a:lvl7pPr marL="914400" algn="l" rtl="0" eaLnBrk="1" fontAlgn="base" hangingPunct="1">
        <a:lnSpc>
          <a:spcPct val="80000"/>
        </a:lnSpc>
        <a:spcBef>
          <a:spcPct val="0"/>
        </a:spcBef>
        <a:spcAft>
          <a:spcPct val="0"/>
        </a:spcAft>
        <a:defRPr sz="4400">
          <a:solidFill>
            <a:schemeClr val="tx2"/>
          </a:solidFill>
          <a:latin typeface="Times New Roman" pitchFamily="18" charset="0"/>
        </a:defRPr>
      </a:lvl7pPr>
      <a:lvl8pPr marL="1371600" algn="l" rtl="0" eaLnBrk="1" fontAlgn="base" hangingPunct="1">
        <a:lnSpc>
          <a:spcPct val="80000"/>
        </a:lnSpc>
        <a:spcBef>
          <a:spcPct val="0"/>
        </a:spcBef>
        <a:spcAft>
          <a:spcPct val="0"/>
        </a:spcAft>
        <a:defRPr sz="4400">
          <a:solidFill>
            <a:schemeClr val="tx2"/>
          </a:solidFill>
          <a:latin typeface="Times New Roman" pitchFamily="18" charset="0"/>
        </a:defRPr>
      </a:lvl8pPr>
      <a:lvl9pPr marL="1828800" algn="l" rtl="0" eaLnBrk="1" fontAlgn="base" hangingPunct="1">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2A566-6024-4521-8115-E1F3376DA6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7F2A566-6024-4521-8115-E1F3376DA6C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9DA47-2A62-4686-BD30-8421FC016566}" type="datetimeFigureOut">
              <a:rPr lang="en-US" smtClean="0"/>
              <a:pPr/>
              <a:t>4/13/2009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68228-D4EA-4E19-BFE4-C23EC663E5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8305800" cy="1905000"/>
          </a:xfrm>
        </p:spPr>
        <p:txBody>
          <a:bodyPr/>
          <a:lstStyle/>
          <a:p>
            <a:r>
              <a:rPr lang="en-US" dirty="0" smtClean="0"/>
              <a:t>Presentation on AMOS </a:t>
            </a:r>
            <a:br>
              <a:rPr lang="en-US" dirty="0" smtClean="0"/>
            </a:br>
            <a:r>
              <a:rPr lang="en-US" sz="4000" u="sng" dirty="0" smtClean="0"/>
              <a:t>A</a:t>
            </a:r>
            <a:r>
              <a:rPr lang="en-US" sz="4000" dirty="0" smtClean="0"/>
              <a:t>nalysis of </a:t>
            </a:r>
            <a:r>
              <a:rPr lang="en-US" sz="4000" u="sng" dirty="0" err="1" smtClean="0"/>
              <a:t>MO</a:t>
            </a:r>
            <a:r>
              <a:rPr lang="en-US" sz="4000" dirty="0" err="1" smtClean="0"/>
              <a:t>ment</a:t>
            </a:r>
            <a:r>
              <a:rPr lang="en-US" sz="4000" dirty="0" smtClean="0"/>
              <a:t> </a:t>
            </a:r>
            <a:r>
              <a:rPr lang="en-US" sz="4000" u="sng" dirty="0" smtClean="0"/>
              <a:t>S</a:t>
            </a:r>
            <a:r>
              <a:rPr lang="en-US" sz="4000" dirty="0" smtClean="0"/>
              <a:t>tructures</a:t>
            </a:r>
            <a:endParaRPr lang="en-US" sz="4000" dirty="0"/>
          </a:p>
        </p:txBody>
      </p:sp>
      <p:sp>
        <p:nvSpPr>
          <p:cNvPr id="3" name="Subtitle 2"/>
          <p:cNvSpPr>
            <a:spLocks noGrp="1"/>
          </p:cNvSpPr>
          <p:nvPr>
            <p:ph type="subTitle" idx="1"/>
          </p:nvPr>
        </p:nvSpPr>
        <p:spPr>
          <a:xfrm>
            <a:off x="1371600" y="3733800"/>
            <a:ext cx="6400800" cy="1981200"/>
          </a:xfrm>
        </p:spPr>
        <p:txBody>
          <a:bodyPr>
            <a:normAutofit fontScale="92500" lnSpcReduction="20000"/>
          </a:bodyPr>
          <a:lstStyle/>
          <a:p>
            <a:r>
              <a:rPr lang="en-US" dirty="0" smtClean="0"/>
              <a:t>By James Bowers, Jr., MA</a:t>
            </a:r>
          </a:p>
          <a:p>
            <a:r>
              <a:rPr lang="en-US" dirty="0" smtClean="0"/>
              <a:t>Ben Jarrett, BS</a:t>
            </a:r>
          </a:p>
          <a:p>
            <a:r>
              <a:rPr lang="en-US" dirty="0" smtClean="0"/>
              <a:t>from the</a:t>
            </a:r>
          </a:p>
          <a:p>
            <a:r>
              <a:rPr lang="en-US" dirty="0" smtClean="0">
                <a:solidFill>
                  <a:srgbClr val="FF0000"/>
                </a:solidFill>
              </a:rPr>
              <a:t>Applied Research Lab</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752600"/>
            <a:ext cx="7239000" cy="2533650"/>
          </a:xfrm>
        </p:spPr>
        <p:txBody>
          <a:bodyPr>
            <a:normAutofit/>
          </a:bodyPr>
          <a:lstStyle/>
          <a:p>
            <a:pPr algn="l"/>
            <a:r>
              <a:rPr lang="en-US" sz="3200" u="sng" dirty="0" smtClean="0"/>
              <a:t>Structural model</a:t>
            </a:r>
            <a:r>
              <a:rPr lang="en-US" sz="3200" dirty="0" smtClean="0"/>
              <a:t> “[describes] the causal connections among the latent variables” (</a:t>
            </a:r>
            <a:r>
              <a:rPr lang="en-US" sz="3200" dirty="0" err="1" smtClean="0"/>
              <a:t>Blunch</a:t>
            </a:r>
            <a:r>
              <a:rPr lang="en-US" sz="3200" dirty="0" smtClean="0"/>
              <a:t>, 2008)</a:t>
            </a:r>
            <a:endParaRPr lang="en-US" sz="3200"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993775"/>
          </a:xfrm>
        </p:spPr>
        <p:txBody>
          <a:bodyPr/>
          <a:lstStyle/>
          <a:p>
            <a:r>
              <a:rPr lang="en-US" dirty="0" smtClean="0"/>
              <a:t>Assumptions</a:t>
            </a:r>
            <a:endParaRPr lang="en-US" dirty="0"/>
          </a:p>
        </p:txBody>
      </p:sp>
      <p:sp>
        <p:nvSpPr>
          <p:cNvPr id="3" name="Subtitle 2"/>
          <p:cNvSpPr>
            <a:spLocks noGrp="1"/>
          </p:cNvSpPr>
          <p:nvPr>
            <p:ph type="subTitle" idx="1"/>
          </p:nvPr>
        </p:nvSpPr>
        <p:spPr>
          <a:xfrm>
            <a:off x="838200" y="1752600"/>
            <a:ext cx="7467600" cy="4114800"/>
          </a:xfrm>
        </p:spPr>
        <p:txBody>
          <a:bodyPr>
            <a:normAutofit fontScale="85000" lnSpcReduction="10000"/>
          </a:bodyPr>
          <a:lstStyle/>
          <a:p>
            <a:pPr marL="514350" indent="-514350" algn="l">
              <a:buAutoNum type="arabicParenR"/>
            </a:pPr>
            <a:r>
              <a:rPr lang="en-US" dirty="0" smtClean="0">
                <a:solidFill>
                  <a:schemeClr val="tx1"/>
                </a:solidFill>
              </a:rPr>
              <a:t>Appropriate sample size</a:t>
            </a:r>
          </a:p>
          <a:p>
            <a:pPr marL="514350" indent="-514350" algn="l">
              <a:buAutoNum type="arabicParenR"/>
            </a:pPr>
            <a:r>
              <a:rPr lang="en-US" dirty="0" smtClean="0">
                <a:solidFill>
                  <a:schemeClr val="tx1"/>
                </a:solidFill>
              </a:rPr>
              <a:t>Linear relationship</a:t>
            </a:r>
          </a:p>
          <a:p>
            <a:pPr marL="514350" indent="-514350" algn="l">
              <a:buAutoNum type="arabicParenR"/>
            </a:pPr>
            <a:r>
              <a:rPr lang="en-US" dirty="0" smtClean="0">
                <a:solidFill>
                  <a:schemeClr val="tx1"/>
                </a:solidFill>
              </a:rPr>
              <a:t>Non-zero </a:t>
            </a:r>
            <a:r>
              <a:rPr lang="en-US" dirty="0" err="1" smtClean="0">
                <a:solidFill>
                  <a:schemeClr val="tx1"/>
                </a:solidFill>
              </a:rPr>
              <a:t>covariances</a:t>
            </a:r>
            <a:endParaRPr lang="en-US" dirty="0" smtClean="0">
              <a:solidFill>
                <a:schemeClr val="tx1"/>
              </a:solidFill>
            </a:endParaRPr>
          </a:p>
          <a:p>
            <a:pPr marL="514350" indent="-514350" algn="l">
              <a:buAutoNum type="arabicParenR"/>
            </a:pPr>
            <a:r>
              <a:rPr lang="en-US" dirty="0" smtClean="0">
                <a:solidFill>
                  <a:schemeClr val="tx1"/>
                </a:solidFill>
              </a:rPr>
              <a:t>No </a:t>
            </a:r>
            <a:r>
              <a:rPr lang="en-US" dirty="0" err="1" smtClean="0">
                <a:solidFill>
                  <a:schemeClr val="tx1"/>
                </a:solidFill>
              </a:rPr>
              <a:t>multicollinearity</a:t>
            </a:r>
            <a:endParaRPr lang="en-US" dirty="0" smtClean="0">
              <a:solidFill>
                <a:schemeClr val="tx1"/>
              </a:solidFill>
            </a:endParaRPr>
          </a:p>
          <a:p>
            <a:pPr marL="514350" indent="-514350" algn="l">
              <a:buAutoNum type="arabicParenR"/>
            </a:pPr>
            <a:r>
              <a:rPr lang="en-US" dirty="0" smtClean="0">
                <a:solidFill>
                  <a:schemeClr val="tx1"/>
                </a:solidFill>
              </a:rPr>
              <a:t>Interval data</a:t>
            </a:r>
          </a:p>
          <a:p>
            <a:pPr marL="514350" indent="-514350" algn="l">
              <a:buAutoNum type="arabicParenR"/>
            </a:pPr>
            <a:r>
              <a:rPr lang="en-US" dirty="0" smtClean="0">
                <a:solidFill>
                  <a:schemeClr val="tx1"/>
                </a:solidFill>
              </a:rPr>
              <a:t>Theoretically identified (include proper variables and leave out the unimportant one)</a:t>
            </a:r>
          </a:p>
          <a:p>
            <a:pPr marL="514350" indent="-514350" algn="l">
              <a:buAutoNum type="arabicParenR"/>
            </a:pPr>
            <a:r>
              <a:rPr lang="en-US" dirty="0" smtClean="0">
                <a:solidFill>
                  <a:schemeClr val="tx1"/>
                </a:solidFill>
              </a:rPr>
              <a:t>No outliers</a:t>
            </a:r>
          </a:p>
          <a:p>
            <a:pPr marL="514350" indent="-514350" algn="l">
              <a:buAutoNum type="arabicParenR"/>
            </a:pPr>
            <a:r>
              <a:rPr lang="en-US" dirty="0" smtClean="0">
                <a:solidFill>
                  <a:schemeClr val="tx1"/>
                </a:solidFill>
              </a:rPr>
              <a:t>Normal distribution </a:t>
            </a:r>
            <a:r>
              <a:rPr lang="en-US" smtClean="0">
                <a:solidFill>
                  <a:schemeClr val="tx1"/>
                </a:solidFill>
              </a:rPr>
              <a:t>of variables </a:t>
            </a:r>
            <a:r>
              <a:rPr lang="en-US" dirty="0" smtClean="0">
                <a:solidFill>
                  <a:schemeClr val="tx1"/>
                </a:solidFill>
              </a:rPr>
              <a:t>(Garson, 2009)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2"/>
          <a:srcRect b="3125"/>
          <a:stretch>
            <a:fillRect/>
          </a:stretch>
        </p:blipFill>
        <p:spPr bwMode="auto">
          <a:xfrm>
            <a:off x="0" y="0"/>
            <a:ext cx="975360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t="2083" r="68750" b="20833"/>
          <a:stretch>
            <a:fillRect/>
          </a:stretch>
        </p:blipFill>
        <p:spPr bwMode="auto">
          <a:xfrm>
            <a:off x="4876800" y="198120"/>
            <a:ext cx="3352800" cy="6202680"/>
          </a:xfrm>
          <a:prstGeom prst="rect">
            <a:avLst/>
          </a:prstGeom>
          <a:noFill/>
          <a:ln w="9525">
            <a:noFill/>
            <a:miter lim="800000"/>
            <a:headEnd/>
            <a:tailEnd/>
          </a:ln>
          <a:effectLst/>
        </p:spPr>
      </p:pic>
      <p:sp>
        <p:nvSpPr>
          <p:cNvPr id="3" name="TextBox 2"/>
          <p:cNvSpPr txBox="1"/>
          <p:nvPr/>
        </p:nvSpPr>
        <p:spPr>
          <a:xfrm>
            <a:off x="304800" y="76200"/>
            <a:ext cx="2057400" cy="369332"/>
          </a:xfrm>
          <a:prstGeom prst="rect">
            <a:avLst/>
          </a:prstGeom>
          <a:noFill/>
        </p:spPr>
        <p:txBody>
          <a:bodyPr wrap="square" rtlCol="0">
            <a:spAutoFit/>
          </a:bodyPr>
          <a:lstStyle/>
          <a:p>
            <a:r>
              <a:rPr lang="en-US" dirty="0" smtClean="0"/>
              <a:t>Manifest variable</a:t>
            </a:r>
            <a:endParaRPr lang="en-US" dirty="0"/>
          </a:p>
        </p:txBody>
      </p:sp>
      <p:cxnSp>
        <p:nvCxnSpPr>
          <p:cNvPr id="5" name="Straight Connector 4"/>
          <p:cNvCxnSpPr/>
          <p:nvPr/>
        </p:nvCxnSpPr>
        <p:spPr>
          <a:xfrm>
            <a:off x="2057400" y="228600"/>
            <a:ext cx="29718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685800"/>
            <a:ext cx="1752600" cy="381000"/>
          </a:xfrm>
          <a:prstGeom prst="rect">
            <a:avLst/>
          </a:prstGeom>
          <a:noFill/>
        </p:spPr>
        <p:txBody>
          <a:bodyPr wrap="square" rtlCol="0">
            <a:spAutoFit/>
          </a:bodyPr>
          <a:lstStyle/>
          <a:p>
            <a:r>
              <a:rPr lang="en-US" dirty="0" smtClean="0"/>
              <a:t>Latent variable</a:t>
            </a:r>
            <a:endParaRPr lang="en-US" dirty="0"/>
          </a:p>
        </p:txBody>
      </p:sp>
      <p:sp>
        <p:nvSpPr>
          <p:cNvPr id="7" name="TextBox 6"/>
          <p:cNvSpPr txBox="1"/>
          <p:nvPr/>
        </p:nvSpPr>
        <p:spPr>
          <a:xfrm>
            <a:off x="304800" y="1600200"/>
            <a:ext cx="1752600" cy="381000"/>
          </a:xfrm>
          <a:prstGeom prst="rect">
            <a:avLst/>
          </a:prstGeom>
          <a:noFill/>
        </p:spPr>
        <p:txBody>
          <a:bodyPr wrap="square" rtlCol="0">
            <a:spAutoFit/>
          </a:bodyPr>
          <a:lstStyle/>
          <a:p>
            <a:r>
              <a:rPr lang="en-US" dirty="0" smtClean="0"/>
              <a:t>Path Icons</a:t>
            </a:r>
            <a:endParaRPr lang="en-US" dirty="0"/>
          </a:p>
        </p:txBody>
      </p:sp>
      <p:sp>
        <p:nvSpPr>
          <p:cNvPr id="8" name="TextBox 7"/>
          <p:cNvSpPr txBox="1"/>
          <p:nvPr/>
        </p:nvSpPr>
        <p:spPr>
          <a:xfrm rot="10800000" flipV="1">
            <a:off x="381000" y="1143000"/>
            <a:ext cx="1600200" cy="369332"/>
          </a:xfrm>
          <a:prstGeom prst="rect">
            <a:avLst/>
          </a:prstGeom>
          <a:noFill/>
        </p:spPr>
        <p:txBody>
          <a:bodyPr wrap="square" rtlCol="0">
            <a:spAutoFit/>
          </a:bodyPr>
          <a:lstStyle/>
          <a:p>
            <a:r>
              <a:rPr lang="en-US" dirty="0" smtClean="0"/>
              <a:t>Indicator Icon</a:t>
            </a:r>
            <a:endParaRPr lang="en-US" dirty="0"/>
          </a:p>
        </p:txBody>
      </p:sp>
      <p:cxnSp>
        <p:nvCxnSpPr>
          <p:cNvPr id="10" name="Straight Connector 9"/>
          <p:cNvCxnSpPr>
            <a:stCxn id="6" idx="3"/>
          </p:cNvCxnSpPr>
          <p:nvPr/>
        </p:nvCxnSpPr>
        <p:spPr>
          <a:xfrm flipV="1">
            <a:off x="2133600" y="838200"/>
            <a:ext cx="34290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2057400"/>
            <a:ext cx="1752600" cy="381000"/>
          </a:xfrm>
          <a:prstGeom prst="rect">
            <a:avLst/>
          </a:prstGeom>
          <a:noFill/>
        </p:spPr>
        <p:txBody>
          <a:bodyPr wrap="square" rtlCol="0">
            <a:spAutoFit/>
          </a:bodyPr>
          <a:lstStyle/>
          <a:p>
            <a:r>
              <a:rPr lang="en-US" dirty="0" smtClean="0"/>
              <a:t>Error Icon</a:t>
            </a:r>
            <a:endParaRPr lang="en-US" dirty="0"/>
          </a:p>
        </p:txBody>
      </p:sp>
      <p:cxnSp>
        <p:nvCxnSpPr>
          <p:cNvPr id="15" name="Straight Connector 14"/>
          <p:cNvCxnSpPr>
            <a:stCxn id="7" idx="3"/>
          </p:cNvCxnSpPr>
          <p:nvPr/>
        </p:nvCxnSpPr>
        <p:spPr>
          <a:xfrm flipV="1">
            <a:off x="2057400" y="1066800"/>
            <a:ext cx="2971800" cy="723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3"/>
          </p:cNvCxnSpPr>
          <p:nvPr/>
        </p:nvCxnSpPr>
        <p:spPr>
          <a:xfrm flipV="1">
            <a:off x="2057400" y="1143000"/>
            <a:ext cx="3505200" cy="64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057400" y="838200"/>
            <a:ext cx="3810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3" idx="3"/>
          </p:cNvCxnSpPr>
          <p:nvPr/>
        </p:nvCxnSpPr>
        <p:spPr>
          <a:xfrm flipV="1">
            <a:off x="2057400" y="1143000"/>
            <a:ext cx="3886200" cy="11049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4800" y="2971800"/>
            <a:ext cx="2819400" cy="369332"/>
          </a:xfrm>
          <a:prstGeom prst="rect">
            <a:avLst/>
          </a:prstGeom>
          <a:noFill/>
        </p:spPr>
        <p:txBody>
          <a:bodyPr wrap="square" rtlCol="0">
            <a:spAutoFit/>
          </a:bodyPr>
          <a:lstStyle/>
          <a:p>
            <a:r>
              <a:rPr lang="en-US" dirty="0" smtClean="0"/>
              <a:t>Variable List: Data Set</a:t>
            </a:r>
            <a:endParaRPr lang="en-US" dirty="0"/>
          </a:p>
        </p:txBody>
      </p:sp>
      <p:sp>
        <p:nvSpPr>
          <p:cNvPr id="23" name="TextBox 22"/>
          <p:cNvSpPr txBox="1"/>
          <p:nvPr/>
        </p:nvSpPr>
        <p:spPr>
          <a:xfrm>
            <a:off x="304800" y="2514600"/>
            <a:ext cx="2514600" cy="369332"/>
          </a:xfrm>
          <a:prstGeom prst="rect">
            <a:avLst/>
          </a:prstGeom>
          <a:noFill/>
        </p:spPr>
        <p:txBody>
          <a:bodyPr wrap="square" rtlCol="0">
            <a:spAutoFit/>
          </a:bodyPr>
          <a:lstStyle/>
          <a:p>
            <a:r>
              <a:rPr lang="en-US" dirty="0" smtClean="0"/>
              <a:t>Variable List: Model</a:t>
            </a:r>
            <a:endParaRPr lang="en-US" dirty="0"/>
          </a:p>
        </p:txBody>
      </p:sp>
      <p:cxnSp>
        <p:nvCxnSpPr>
          <p:cNvPr id="25" name="Straight Connector 24"/>
          <p:cNvCxnSpPr>
            <a:stCxn id="23" idx="3"/>
          </p:cNvCxnSpPr>
          <p:nvPr/>
        </p:nvCxnSpPr>
        <p:spPr>
          <a:xfrm flipV="1">
            <a:off x="2819400" y="1524000"/>
            <a:ext cx="2667000" cy="1175266"/>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4800" y="3505200"/>
            <a:ext cx="1752600" cy="381000"/>
          </a:xfrm>
          <a:prstGeom prst="rect">
            <a:avLst/>
          </a:prstGeom>
          <a:noFill/>
        </p:spPr>
        <p:txBody>
          <a:bodyPr wrap="square" rtlCol="0">
            <a:spAutoFit/>
          </a:bodyPr>
          <a:lstStyle/>
          <a:p>
            <a:r>
              <a:rPr lang="en-US" dirty="0" smtClean="0"/>
              <a:t>Reshape</a:t>
            </a:r>
            <a:endParaRPr lang="en-US" dirty="0"/>
          </a:p>
        </p:txBody>
      </p:sp>
      <p:sp>
        <p:nvSpPr>
          <p:cNvPr id="29" name="TextBox 28"/>
          <p:cNvSpPr txBox="1"/>
          <p:nvPr/>
        </p:nvSpPr>
        <p:spPr>
          <a:xfrm>
            <a:off x="1981200" y="3657600"/>
            <a:ext cx="1752600" cy="381000"/>
          </a:xfrm>
          <a:prstGeom prst="rect">
            <a:avLst/>
          </a:prstGeom>
          <a:noFill/>
        </p:spPr>
        <p:txBody>
          <a:bodyPr wrap="square" rtlCol="0">
            <a:spAutoFit/>
          </a:bodyPr>
          <a:lstStyle/>
          <a:p>
            <a:r>
              <a:rPr lang="en-US" dirty="0" smtClean="0"/>
              <a:t>Rotate Icon</a:t>
            </a:r>
            <a:endParaRPr lang="en-US" dirty="0"/>
          </a:p>
        </p:txBody>
      </p:sp>
      <p:sp>
        <p:nvSpPr>
          <p:cNvPr id="30" name="TextBox 29"/>
          <p:cNvSpPr txBox="1"/>
          <p:nvPr/>
        </p:nvSpPr>
        <p:spPr>
          <a:xfrm>
            <a:off x="2438400" y="4114800"/>
            <a:ext cx="1752600" cy="381000"/>
          </a:xfrm>
          <a:prstGeom prst="rect">
            <a:avLst/>
          </a:prstGeom>
          <a:noFill/>
        </p:spPr>
        <p:txBody>
          <a:bodyPr wrap="square" rtlCol="0">
            <a:spAutoFit/>
          </a:bodyPr>
          <a:lstStyle/>
          <a:p>
            <a:r>
              <a:rPr lang="en-US" dirty="0" smtClean="0"/>
              <a:t>Reflect Icon</a:t>
            </a:r>
            <a:endParaRPr lang="en-US" dirty="0"/>
          </a:p>
        </p:txBody>
      </p:sp>
      <p:cxnSp>
        <p:nvCxnSpPr>
          <p:cNvPr id="32" name="Straight Connector 31"/>
          <p:cNvCxnSpPr/>
          <p:nvPr/>
        </p:nvCxnSpPr>
        <p:spPr>
          <a:xfrm flipV="1">
            <a:off x="1295400" y="2819400"/>
            <a:ext cx="38100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438400" y="1600200"/>
            <a:ext cx="350520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276600" y="2743200"/>
            <a:ext cx="2209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38600" y="2743200"/>
            <a:ext cx="19050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590800" y="4800600"/>
            <a:ext cx="1752600" cy="381000"/>
          </a:xfrm>
          <a:prstGeom prst="rect">
            <a:avLst/>
          </a:prstGeom>
          <a:noFill/>
        </p:spPr>
        <p:txBody>
          <a:bodyPr wrap="square" rtlCol="0">
            <a:spAutoFit/>
          </a:bodyPr>
          <a:lstStyle/>
          <a:p>
            <a:r>
              <a:rPr lang="en-US" dirty="0" smtClean="0"/>
              <a:t>SPSS file linked</a:t>
            </a:r>
            <a:endParaRPr lang="en-US" dirty="0"/>
          </a:p>
        </p:txBody>
      </p:sp>
      <p:cxnSp>
        <p:nvCxnSpPr>
          <p:cNvPr id="41" name="Straight Connector 40"/>
          <p:cNvCxnSpPr/>
          <p:nvPr/>
        </p:nvCxnSpPr>
        <p:spPr>
          <a:xfrm rot="5400000" flipH="1" flipV="1">
            <a:off x="3886200" y="3810000"/>
            <a:ext cx="1447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33400" y="5562600"/>
            <a:ext cx="3581400" cy="923330"/>
          </a:xfrm>
          <a:prstGeom prst="rect">
            <a:avLst/>
          </a:prstGeom>
          <a:noFill/>
        </p:spPr>
        <p:txBody>
          <a:bodyPr wrap="square" rtlCol="0">
            <a:spAutoFit/>
          </a:bodyPr>
          <a:lstStyle/>
          <a:p>
            <a:r>
              <a:rPr lang="en-US" dirty="0" smtClean="0"/>
              <a:t>Can you find copy, move, erase, save, zoom in, zoom out, magnify, print, undo, redo, search?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l="11719" t="5551" r="21094" b="28125"/>
          <a:stretch>
            <a:fillRect/>
          </a:stretch>
        </p:blipFill>
        <p:spPr bwMode="auto">
          <a:xfrm>
            <a:off x="0" y="0"/>
            <a:ext cx="9144000" cy="6248400"/>
          </a:xfrm>
          <a:prstGeom prst="rect">
            <a:avLst/>
          </a:prstGeom>
          <a:noFill/>
          <a:ln w="9525">
            <a:noFill/>
            <a:miter lim="800000"/>
            <a:headEnd/>
            <a:tailEnd/>
          </a:ln>
          <a:effectLst/>
        </p:spPr>
      </p:pic>
      <p:sp>
        <p:nvSpPr>
          <p:cNvPr id="4" name="TextBox 3"/>
          <p:cNvSpPr txBox="1"/>
          <p:nvPr/>
        </p:nvSpPr>
        <p:spPr>
          <a:xfrm>
            <a:off x="76200" y="6324600"/>
            <a:ext cx="5715000" cy="381000"/>
          </a:xfrm>
          <a:prstGeom prst="rect">
            <a:avLst/>
          </a:prstGeom>
          <a:noFill/>
        </p:spPr>
        <p:txBody>
          <a:bodyPr wrap="square" rtlCol="0">
            <a:spAutoFit/>
          </a:bodyPr>
          <a:lstStyle/>
          <a:p>
            <a:r>
              <a:rPr lang="en-US" dirty="0" err="1" smtClean="0"/>
              <a:t>Attig</a:t>
            </a:r>
            <a:r>
              <a:rPr lang="en-US" dirty="0" smtClean="0"/>
              <a:t> (1983) data on subject recall by cues and place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743200"/>
            <a:ext cx="2667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24600" y="2590800"/>
            <a:ext cx="1981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419600" y="3047999"/>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00200" y="4191000"/>
            <a:ext cx="1447800" cy="369332"/>
          </a:xfrm>
          <a:prstGeom prst="rect">
            <a:avLst/>
          </a:prstGeom>
          <a:noFill/>
        </p:spPr>
        <p:txBody>
          <a:bodyPr wrap="square" rtlCol="0">
            <a:spAutoFit/>
          </a:bodyPr>
          <a:lstStyle/>
          <a:p>
            <a:r>
              <a:rPr lang="en-US" dirty="0" smtClean="0"/>
              <a:t>THIS</a:t>
            </a:r>
            <a:endParaRPr lang="en-US" dirty="0"/>
          </a:p>
        </p:txBody>
      </p:sp>
      <p:sp>
        <p:nvSpPr>
          <p:cNvPr id="10" name="TextBox 9"/>
          <p:cNvSpPr txBox="1"/>
          <p:nvPr/>
        </p:nvSpPr>
        <p:spPr>
          <a:xfrm>
            <a:off x="4419600" y="4191000"/>
            <a:ext cx="1143000" cy="381000"/>
          </a:xfrm>
          <a:prstGeom prst="rect">
            <a:avLst/>
          </a:prstGeom>
          <a:noFill/>
        </p:spPr>
        <p:txBody>
          <a:bodyPr wrap="square" rtlCol="0">
            <a:spAutoFit/>
          </a:bodyPr>
          <a:lstStyle/>
          <a:p>
            <a:r>
              <a:rPr lang="en-US" dirty="0" smtClean="0"/>
              <a:t>AFFECTS</a:t>
            </a:r>
            <a:endParaRPr lang="en-US" dirty="0"/>
          </a:p>
        </p:txBody>
      </p:sp>
      <p:sp>
        <p:nvSpPr>
          <p:cNvPr id="11" name="TextBox 10"/>
          <p:cNvSpPr txBox="1"/>
          <p:nvPr/>
        </p:nvSpPr>
        <p:spPr>
          <a:xfrm>
            <a:off x="6781800" y="4191000"/>
            <a:ext cx="1295400" cy="381000"/>
          </a:xfrm>
          <a:prstGeom prst="rect">
            <a:avLst/>
          </a:prstGeom>
          <a:noFill/>
        </p:spPr>
        <p:txBody>
          <a:bodyPr wrap="square" rtlCol="0">
            <a:spAutoFit/>
          </a:bodyPr>
          <a:lstStyle/>
          <a:p>
            <a:r>
              <a:rPr lang="en-US" dirty="0" smtClean="0"/>
              <a:t>THAT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l="29926" t="14831" r="10938" b="45833"/>
          <a:stretch>
            <a:fillRect/>
          </a:stretch>
        </p:blipFill>
        <p:spPr bwMode="auto">
          <a:xfrm>
            <a:off x="0" y="0"/>
            <a:ext cx="9144000" cy="6821444"/>
          </a:xfrm>
          <a:prstGeom prst="rect">
            <a:avLst/>
          </a:prstGeom>
          <a:noFill/>
          <a:ln w="9525">
            <a:noFill/>
            <a:miter lim="800000"/>
            <a:headEnd/>
            <a:tailEnd/>
          </a:ln>
          <a:effectLst/>
        </p:spPr>
      </p:pic>
      <p:sp>
        <p:nvSpPr>
          <p:cNvPr id="7" name="TextBox 6"/>
          <p:cNvSpPr txBox="1"/>
          <p:nvPr/>
        </p:nvSpPr>
        <p:spPr>
          <a:xfrm>
            <a:off x="5791200" y="304800"/>
            <a:ext cx="1676400" cy="381000"/>
          </a:xfrm>
          <a:prstGeom prst="rect">
            <a:avLst/>
          </a:prstGeom>
          <a:noFill/>
        </p:spPr>
        <p:txBody>
          <a:bodyPr wrap="square" rtlCol="0">
            <a:spAutoFit/>
          </a:bodyPr>
          <a:lstStyle/>
          <a:p>
            <a:r>
              <a:rPr lang="en-US" dirty="0" smtClean="0"/>
              <a:t>Error </a:t>
            </a:r>
            <a:endParaRPr lang="en-US" dirty="0"/>
          </a:p>
        </p:txBody>
      </p:sp>
      <p:sp>
        <p:nvSpPr>
          <p:cNvPr id="8" name="Right Arrow 7"/>
          <p:cNvSpPr/>
          <p:nvPr/>
        </p:nvSpPr>
        <p:spPr>
          <a:xfrm rot="9047897">
            <a:off x="5257800" y="609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9047897">
            <a:off x="4679755" y="2059615"/>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3289653">
            <a:off x="7937467" y="277426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4922569">
            <a:off x="1479355" y="1754815"/>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67600" y="1981200"/>
            <a:ext cx="1676400" cy="646331"/>
          </a:xfrm>
          <a:prstGeom prst="rect">
            <a:avLst/>
          </a:prstGeom>
          <a:noFill/>
        </p:spPr>
        <p:txBody>
          <a:bodyPr wrap="square" rtlCol="0">
            <a:spAutoFit/>
          </a:bodyPr>
          <a:lstStyle/>
          <a:p>
            <a:r>
              <a:rPr lang="en-US" dirty="0" smtClean="0"/>
              <a:t>Latent variable (ovals) </a:t>
            </a:r>
            <a:endParaRPr lang="en-US" dirty="0"/>
          </a:p>
        </p:txBody>
      </p:sp>
      <p:sp>
        <p:nvSpPr>
          <p:cNvPr id="13" name="TextBox 12"/>
          <p:cNvSpPr txBox="1"/>
          <p:nvPr/>
        </p:nvSpPr>
        <p:spPr>
          <a:xfrm>
            <a:off x="1219200" y="914400"/>
            <a:ext cx="1676400" cy="646331"/>
          </a:xfrm>
          <a:prstGeom prst="rect">
            <a:avLst/>
          </a:prstGeom>
          <a:noFill/>
        </p:spPr>
        <p:txBody>
          <a:bodyPr wrap="square" rtlCol="0">
            <a:spAutoFit/>
          </a:bodyPr>
          <a:lstStyle/>
          <a:p>
            <a:r>
              <a:rPr lang="en-US" dirty="0" smtClean="0"/>
              <a:t>Direct Measure (boxes) </a:t>
            </a:r>
            <a:endParaRPr lang="en-US" dirty="0"/>
          </a:p>
        </p:txBody>
      </p:sp>
      <p:sp>
        <p:nvSpPr>
          <p:cNvPr id="14" name="Rectangle 13"/>
          <p:cNvSpPr/>
          <p:nvPr/>
        </p:nvSpPr>
        <p:spPr>
          <a:xfrm>
            <a:off x="5181600" y="1828800"/>
            <a:ext cx="2044149" cy="369332"/>
          </a:xfrm>
          <a:prstGeom prst="rect">
            <a:avLst/>
          </a:prstGeom>
        </p:spPr>
        <p:txBody>
          <a:bodyPr wrap="none">
            <a:spAutoFit/>
          </a:bodyPr>
          <a:lstStyle/>
          <a:p>
            <a:r>
              <a:rPr lang="en-US" dirty="0" smtClean="0"/>
              <a:t>Interaction (arrows)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r="781" b="3125"/>
          <a:stretch>
            <a:fillRect/>
          </a:stretch>
        </p:blipFill>
        <p:spPr bwMode="auto">
          <a:xfrm>
            <a:off x="0" y="0"/>
            <a:ext cx="967740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srcRect r="1563" b="4167"/>
          <a:stretch>
            <a:fillRect/>
          </a:stretch>
        </p:blipFill>
        <p:spPr bwMode="auto">
          <a:xfrm>
            <a:off x="0" y="0"/>
            <a:ext cx="9601200" cy="701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r="1563" b="3125"/>
          <a:stretch>
            <a:fillRect/>
          </a:stretch>
        </p:blipFill>
        <p:spPr bwMode="auto">
          <a:xfrm>
            <a:off x="0" y="0"/>
            <a:ext cx="960120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8610600" cy="5715000"/>
          </a:xfrm>
        </p:spPr>
        <p:txBody>
          <a:bodyPr>
            <a:normAutofit fontScale="90000"/>
          </a:bodyPr>
          <a:lstStyle/>
          <a:p>
            <a:pPr algn="l"/>
            <a:r>
              <a:rPr lang="en-US" sz="4000" dirty="0" smtClean="0"/>
              <a:t>This presentation was adapted from:</a:t>
            </a:r>
            <a:br>
              <a:rPr lang="en-US" sz="4000" dirty="0" smtClean="0"/>
            </a:br>
            <a:r>
              <a:rPr lang="en-US" sz="4000" dirty="0" smtClean="0"/>
              <a:t/>
            </a:r>
            <a:br>
              <a:rPr lang="en-US" sz="4000" dirty="0" smtClean="0"/>
            </a:br>
            <a:r>
              <a:rPr lang="en-US" sz="3600" dirty="0" smtClean="0"/>
              <a:t>Arbuckle (2007) </a:t>
            </a:r>
            <a:r>
              <a:rPr lang="en-US" sz="3600" i="1" dirty="0" smtClean="0"/>
              <a:t>Amos 16.0 User’s Guide</a:t>
            </a:r>
            <a:br>
              <a:rPr lang="en-US" sz="3600" i="1" dirty="0" smtClean="0"/>
            </a:br>
            <a:r>
              <a:rPr lang="en-US" sz="3600" i="1" dirty="0" smtClean="0"/>
              <a:t/>
            </a:r>
            <a:br>
              <a:rPr lang="en-US" sz="3600" i="1" dirty="0" smtClean="0"/>
            </a:br>
            <a:r>
              <a:rPr lang="en-US" sz="3600" dirty="0" err="1" smtClean="0"/>
              <a:t>Blunch</a:t>
            </a:r>
            <a:r>
              <a:rPr lang="en-US" sz="3600" dirty="0" smtClean="0"/>
              <a:t> (2008) Introduction to structural equation modeling: Using SPSS and AMOS</a:t>
            </a:r>
            <a:br>
              <a:rPr lang="en-US" sz="3600" dirty="0" smtClean="0"/>
            </a:br>
            <a:r>
              <a:rPr lang="en-US" sz="3600" dirty="0" smtClean="0"/>
              <a:t/>
            </a:r>
            <a:br>
              <a:rPr lang="en-US" sz="3600" dirty="0" smtClean="0"/>
            </a:br>
            <a:r>
              <a:rPr lang="en-US" sz="3600" dirty="0" err="1" smtClean="0"/>
              <a:t>Byrnr</a:t>
            </a:r>
            <a:r>
              <a:rPr lang="en-US" sz="3600" dirty="0" smtClean="0"/>
              <a:t> (2001) Structural Equation Modeling with AMOS </a:t>
            </a:r>
            <a:br>
              <a:rPr lang="en-US" sz="3600" dirty="0" smtClean="0"/>
            </a:br>
            <a:r>
              <a:rPr lang="en-US" sz="3600" dirty="0" smtClean="0"/>
              <a:t/>
            </a:r>
            <a:br>
              <a:rPr lang="en-US" sz="3600" dirty="0" smtClean="0"/>
            </a:br>
            <a:r>
              <a:rPr lang="en-US" sz="3600" u="sng" dirty="0" smtClean="0"/>
              <a:t>Additional resources:</a:t>
            </a:r>
            <a:r>
              <a:rPr lang="en-US" sz="3600" dirty="0" smtClean="0"/>
              <a:t/>
            </a:r>
            <a:br>
              <a:rPr lang="en-US" sz="3600" dirty="0" smtClean="0"/>
            </a:br>
            <a:r>
              <a:rPr lang="en-US" sz="3600" dirty="0" smtClean="0"/>
              <a:t> a page at the end</a:t>
            </a:r>
            <a:r>
              <a:rPr lang="en-US" dirty="0" smtClean="0"/>
              <a:t/>
            </a:r>
            <a:br>
              <a:rPr lang="en-US" dirty="0" smtClean="0"/>
            </a:br>
            <a:r>
              <a:rPr lang="en-US" dirty="0" smtClean="0"/>
              <a:t/>
            </a:r>
            <a:br>
              <a:rPr lang="en-US" dirty="0" smtClean="0"/>
            </a:b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US" u="sng" dirty="0" smtClean="0"/>
              <a:t>Mixture modeling </a:t>
            </a:r>
            <a:r>
              <a:rPr lang="en-US" dirty="0" smtClean="0"/>
              <a:t>(AKA latent class analysis)—”appropriate when you have a model that is incorrect for an entire population, but where the population can be divided into subgroups in such a way that the model is correct in each subgroup” (p. 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rmAutofit/>
          </a:bodyPr>
          <a:lstStyle/>
          <a:p>
            <a:pPr algn="l"/>
            <a:r>
              <a:rPr lang="en-US" dirty="0" smtClean="0"/>
              <a:t>So, now we have the data, and a working model, then what?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dirty="0" smtClean="0"/>
              <a:t>Analyze, then Calculate Estimates</a:t>
            </a:r>
            <a:br>
              <a:rPr lang="en-US" dirty="0" smtClean="0"/>
            </a:br>
            <a:r>
              <a:rPr lang="en-US" dirty="0" smtClean="0"/>
              <a:t/>
            </a:r>
            <a:br>
              <a:rPr lang="en-US" dirty="0" smtClean="0"/>
            </a:br>
            <a:r>
              <a:rPr lang="en-US" dirty="0" smtClean="0"/>
              <a:t>Output either “text” or “graphics”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pPr algn="l"/>
            <a:r>
              <a:rPr lang="en-US" u="sng" dirty="0" smtClean="0"/>
              <a:t>Some of the basics:</a:t>
            </a:r>
            <a:br>
              <a:rPr lang="en-US" u="sng" dirty="0" smtClean="0"/>
            </a:br>
            <a:r>
              <a:rPr lang="en-US" dirty="0" smtClean="0"/>
              <a:t/>
            </a:r>
            <a:br>
              <a:rPr lang="en-US" dirty="0" smtClean="0"/>
            </a:br>
            <a:r>
              <a:rPr lang="en-US" u="sng" dirty="0" smtClean="0"/>
              <a:t>un-standardized estimates </a:t>
            </a:r>
            <a:r>
              <a:rPr lang="en-US" dirty="0" smtClean="0"/>
              <a:t>(apples to oranges)</a:t>
            </a:r>
            <a:br>
              <a:rPr lang="en-US" dirty="0" smtClean="0"/>
            </a:br>
            <a:r>
              <a:rPr lang="en-US" u="sng" dirty="0" smtClean="0"/>
              <a:t>standardized estimates </a:t>
            </a:r>
            <a:r>
              <a:rPr lang="en-US" dirty="0" smtClean="0"/>
              <a:t>(apples to apples)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lstStyle/>
          <a:p>
            <a:pPr algn="l"/>
            <a:r>
              <a:rPr lang="en-US" dirty="0" smtClean="0"/>
              <a:t>Arbuckle noted “in AMOS graphics, the rule is to assume a correlation or covariance of 0 for any two variables that are not connected by arrows” (p. 29).</a:t>
            </a:r>
            <a:endParaRPr lang="en-US" dirty="0"/>
          </a:p>
        </p:txBody>
      </p:sp>
      <p:sp>
        <p:nvSpPr>
          <p:cNvPr id="3" name="Rectangle 2"/>
          <p:cNvSpPr/>
          <p:nvPr/>
        </p:nvSpPr>
        <p:spPr>
          <a:xfrm>
            <a:off x="1676400" y="5029200"/>
            <a:ext cx="1752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410200" y="48768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91000" y="5105400"/>
            <a:ext cx="838200" cy="397032"/>
          </a:xfrm>
          <a:prstGeom prst="rect">
            <a:avLst/>
          </a:prstGeom>
          <a:noFill/>
        </p:spPr>
        <p:txBody>
          <a:bodyPr wrap="square" rtlCol="0">
            <a:spAutoFit/>
          </a:bodyPr>
          <a:lstStyle/>
          <a:p>
            <a:r>
              <a:rPr lang="en-US" sz="1980" dirty="0" smtClean="0"/>
              <a:t>0</a:t>
            </a:r>
            <a:endParaRPr lang="en-US" sz="1980" dirty="0"/>
          </a:p>
        </p:txBody>
      </p:sp>
      <p:sp>
        <p:nvSpPr>
          <p:cNvPr id="6" name="TextBox 5"/>
          <p:cNvSpPr txBox="1"/>
          <p:nvPr/>
        </p:nvSpPr>
        <p:spPr>
          <a:xfrm>
            <a:off x="5638800" y="6019800"/>
            <a:ext cx="1905000" cy="369332"/>
          </a:xfrm>
          <a:prstGeom prst="rect">
            <a:avLst/>
          </a:prstGeom>
          <a:noFill/>
        </p:spPr>
        <p:txBody>
          <a:bodyPr wrap="square" rtlCol="0">
            <a:spAutoFit/>
          </a:bodyPr>
          <a:lstStyle/>
          <a:p>
            <a:r>
              <a:rPr lang="en-US" dirty="0" smtClean="0"/>
              <a:t>Latent variable</a:t>
            </a:r>
            <a:endParaRPr lang="en-US" dirty="0"/>
          </a:p>
        </p:txBody>
      </p:sp>
      <p:sp>
        <p:nvSpPr>
          <p:cNvPr id="7" name="TextBox 6"/>
          <p:cNvSpPr txBox="1"/>
          <p:nvPr/>
        </p:nvSpPr>
        <p:spPr>
          <a:xfrm>
            <a:off x="1676400" y="6019800"/>
            <a:ext cx="2133600" cy="369332"/>
          </a:xfrm>
          <a:prstGeom prst="rect">
            <a:avLst/>
          </a:prstGeom>
          <a:noFill/>
        </p:spPr>
        <p:txBody>
          <a:bodyPr wrap="square" rtlCol="0">
            <a:spAutoFit/>
          </a:bodyPr>
          <a:lstStyle/>
          <a:p>
            <a:r>
              <a:rPr lang="en-US" dirty="0" smtClean="0"/>
              <a:t>Measured variable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dirty="0" smtClean="0"/>
              <a:t>The </a:t>
            </a:r>
            <a:r>
              <a:rPr lang="en-US" i="1" dirty="0" smtClean="0"/>
              <a:t>estimate</a:t>
            </a:r>
            <a:r>
              <a:rPr lang="en-US" dirty="0" smtClean="0"/>
              <a:t> is the estimated correlation. </a:t>
            </a:r>
            <a:br>
              <a:rPr lang="en-US" dirty="0" smtClean="0"/>
            </a:br>
            <a:r>
              <a:rPr lang="en-US" u="sng" dirty="0" smtClean="0"/>
              <a:t/>
            </a:r>
            <a:br>
              <a:rPr lang="en-US" u="sng" dirty="0" smtClean="0"/>
            </a:br>
            <a:r>
              <a:rPr lang="en-US" u="sng" dirty="0" smtClean="0"/>
              <a:t>Estimate</a:t>
            </a:r>
            <a:r>
              <a:rPr lang="en-US" dirty="0" smtClean="0"/>
              <a:t>—”an observation on an approximately normally distributed random variable centered around the  population covariance with a standard deviation of about [</a:t>
            </a:r>
            <a:r>
              <a:rPr lang="en-US" dirty="0" err="1" smtClean="0"/>
              <a:t>s.e</a:t>
            </a:r>
            <a:r>
              <a:rPr lang="en-US" dirty="0" smtClean="0"/>
              <a:t>.] “(p. 32).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6354762"/>
          </a:xfrm>
        </p:spPr>
        <p:txBody>
          <a:bodyPr>
            <a:normAutofit fontScale="90000"/>
          </a:bodyPr>
          <a:lstStyle/>
          <a:p>
            <a:pPr algn="l"/>
            <a:r>
              <a:rPr lang="en-US" dirty="0" smtClean="0"/>
              <a:t>H</a:t>
            </a:r>
            <a:r>
              <a:rPr lang="en-US" baseline="-25000" dirty="0" smtClean="0"/>
              <a:t>0</a:t>
            </a:r>
            <a:r>
              <a:rPr lang="en-US" dirty="0" smtClean="0"/>
              <a:t> : the model fits the data (you want chi-square values to be low)</a:t>
            </a:r>
            <a:br>
              <a:rPr lang="en-US" dirty="0" smtClean="0"/>
            </a:br>
            <a:r>
              <a:rPr lang="en-US" baseline="-25000" dirty="0" smtClean="0"/>
              <a:t/>
            </a:r>
            <a:br>
              <a:rPr lang="en-US" baseline="-25000" dirty="0" smtClean="0"/>
            </a:br>
            <a:r>
              <a:rPr lang="en-US" dirty="0" smtClean="0"/>
              <a:t>H</a:t>
            </a:r>
            <a:r>
              <a:rPr lang="en-US" baseline="-25000" dirty="0" smtClean="0"/>
              <a:t>1 </a:t>
            </a:r>
            <a:r>
              <a:rPr lang="en-US" dirty="0" smtClean="0"/>
              <a:t>: the model doesn’t fit the data</a:t>
            </a:r>
            <a:br>
              <a:rPr lang="en-US" dirty="0" smtClean="0"/>
            </a:br>
            <a:r>
              <a:rPr lang="en-US" dirty="0" smtClean="0"/>
              <a:t/>
            </a:r>
            <a:br>
              <a:rPr lang="en-US" dirty="0" smtClean="0"/>
            </a:br>
            <a:r>
              <a:rPr lang="en-US" dirty="0" smtClean="0"/>
              <a:t>-you can never accept, just fail to reject</a:t>
            </a:r>
            <a:br>
              <a:rPr lang="en-US" dirty="0" smtClean="0"/>
            </a:br>
            <a:r>
              <a:rPr lang="en-US" dirty="0" smtClean="0"/>
              <a:t>-small samples/ large samples</a:t>
            </a:r>
            <a:br>
              <a:rPr lang="en-US" dirty="0" smtClean="0"/>
            </a:br>
            <a:r>
              <a:rPr lang="en-US" dirty="0" smtClean="0"/>
              <a:t>-relationship of variables/ overall fit of model</a:t>
            </a:r>
            <a:br>
              <a:rPr lang="en-US" dirty="0" smtClean="0"/>
            </a:br>
            <a:r>
              <a:rPr lang="en-US" dirty="0" smtClean="0"/>
              <a:t>-p&lt;0.05, reject model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886200" cy="369332"/>
          </a:xfrm>
          <a:prstGeom prst="rect">
            <a:avLst/>
          </a:prstGeom>
          <a:noFill/>
        </p:spPr>
        <p:txBody>
          <a:bodyPr wrap="square" rtlCol="0">
            <a:spAutoFit/>
          </a:bodyPr>
          <a:lstStyle/>
          <a:p>
            <a:r>
              <a:rPr lang="en-US" dirty="0" smtClean="0"/>
              <a:t>Copy page 128 of </a:t>
            </a:r>
            <a:r>
              <a:rPr lang="en-US" dirty="0" err="1" smtClean="0"/>
              <a:t>Blunch</a:t>
            </a:r>
            <a:r>
              <a:rPr lang="en-US" dirty="0" smtClean="0"/>
              <a:t> (2008)</a:t>
            </a:r>
            <a:endParaRPr lang="en-US" dirty="0"/>
          </a:p>
        </p:txBody>
      </p:sp>
      <p:pic>
        <p:nvPicPr>
          <p:cNvPr id="1026" name="Picture 2"/>
          <p:cNvPicPr>
            <a:picLocks noChangeAspect="1" noChangeArrowheads="1"/>
          </p:cNvPicPr>
          <p:nvPr/>
        </p:nvPicPr>
        <p:blipFill>
          <a:blip r:embed="rId2"/>
          <a:srcRect l="14474" t="2000" r="52676" b="56828"/>
          <a:stretch>
            <a:fillRect/>
          </a:stretch>
        </p:blipFill>
        <p:spPr bwMode="auto">
          <a:xfrm rot="-60000">
            <a:off x="1981200" y="438150"/>
            <a:ext cx="4953000" cy="6191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13754" t="44466" r="49771" b="12983"/>
          <a:stretch>
            <a:fillRect/>
          </a:stretch>
        </p:blipFill>
        <p:spPr bwMode="auto">
          <a:xfrm rot="-60000">
            <a:off x="1447800" y="145127"/>
            <a:ext cx="5638800" cy="65604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50374" t="44636" b="13590"/>
          <a:stretch>
            <a:fillRect/>
          </a:stretch>
        </p:blipFill>
        <p:spPr bwMode="auto">
          <a:xfrm rot="-60000">
            <a:off x="1026459" y="228600"/>
            <a:ext cx="7355541" cy="6175022"/>
          </a:xfrm>
          <a:prstGeom prst="rect">
            <a:avLst/>
          </a:prstGeom>
          <a:noFill/>
          <a:ln w="9525">
            <a:noFill/>
            <a:miter lim="800000"/>
            <a:headEnd/>
            <a:tailEnd/>
          </a:ln>
          <a:effectLst/>
        </p:spPr>
      </p:pic>
      <p:sp>
        <p:nvSpPr>
          <p:cNvPr id="3" name="TextBox 2"/>
          <p:cNvSpPr txBox="1"/>
          <p:nvPr/>
        </p:nvSpPr>
        <p:spPr>
          <a:xfrm>
            <a:off x="381000" y="6400800"/>
            <a:ext cx="6400800" cy="369332"/>
          </a:xfrm>
          <a:prstGeom prst="rect">
            <a:avLst/>
          </a:prstGeom>
          <a:noFill/>
        </p:spPr>
        <p:txBody>
          <a:bodyPr wrap="square" rtlCol="0">
            <a:spAutoFit/>
          </a:bodyPr>
          <a:lstStyle/>
          <a:p>
            <a:r>
              <a:rPr lang="en-US" dirty="0" smtClean="0"/>
              <a:t>Used when research has an idea of latent variable structure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447800"/>
            <a:ext cx="5715000" cy="3539430"/>
          </a:xfrm>
          <a:prstGeom prst="rect">
            <a:avLst/>
          </a:prstGeom>
        </p:spPr>
        <p:txBody>
          <a:bodyPr wrap="square">
            <a:spAutoFit/>
          </a:bodyPr>
          <a:lstStyle/>
          <a:p>
            <a:r>
              <a:rPr lang="en-US" sz="3200" u="sng" dirty="0" smtClean="0"/>
              <a:t>Topics to be covered:</a:t>
            </a:r>
            <a:r>
              <a:rPr lang="en-US" sz="3200" dirty="0" smtClean="0"/>
              <a:t/>
            </a:r>
            <a:br>
              <a:rPr lang="en-US" sz="3200" dirty="0" smtClean="0"/>
            </a:br>
            <a:endParaRPr lang="en-US" sz="3200" dirty="0" smtClean="0"/>
          </a:p>
          <a:p>
            <a:r>
              <a:rPr lang="en-US" sz="3200" dirty="0" smtClean="0"/>
              <a:t>-Applications</a:t>
            </a:r>
          </a:p>
          <a:p>
            <a:r>
              <a:rPr lang="en-US" sz="3200" dirty="0" smtClean="0"/>
              <a:t>-Assumptions</a:t>
            </a:r>
            <a:br>
              <a:rPr lang="en-US" sz="3200" dirty="0" smtClean="0"/>
            </a:br>
            <a:r>
              <a:rPr lang="en-US" sz="3200" dirty="0" smtClean="0"/>
              <a:t>-Hypothesis Testing</a:t>
            </a:r>
            <a:r>
              <a:rPr lang="en-US" sz="3200" smtClean="0"/>
              <a:t/>
            </a:r>
            <a:br>
              <a:rPr lang="en-US" sz="3200" smtClean="0"/>
            </a:br>
            <a:r>
              <a:rPr lang="en-US" sz="3200" smtClean="0"/>
              <a:t>-Analysis</a:t>
            </a:r>
            <a:endParaRPr lang="en-US" sz="3200" dirty="0" smtClean="0"/>
          </a:p>
          <a:p>
            <a:r>
              <a:rPr lang="en-US" sz="3200" dirty="0" smtClean="0"/>
              <a:t>-example you can participate in</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r="781" b="3125"/>
          <a:stretch>
            <a:fillRect/>
          </a:stretch>
        </p:blipFill>
        <p:spPr bwMode="auto">
          <a:xfrm>
            <a:off x="0" y="0"/>
            <a:ext cx="967740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r="781" b="3125"/>
          <a:stretch>
            <a:fillRect/>
          </a:stretch>
        </p:blipFill>
        <p:spPr bwMode="auto">
          <a:xfrm>
            <a:off x="0" y="0"/>
            <a:ext cx="967740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b="4167"/>
          <a:stretch>
            <a:fillRect/>
          </a:stretch>
        </p:blipFill>
        <p:spPr bwMode="auto">
          <a:xfrm>
            <a:off x="0" y="0"/>
            <a:ext cx="9753600" cy="701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r="8594" b="26042"/>
          <a:stretch>
            <a:fillRect/>
          </a:stretch>
        </p:blipFill>
        <p:spPr bwMode="auto">
          <a:xfrm>
            <a:off x="152400" y="457200"/>
            <a:ext cx="89154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r="781" b="6250"/>
          <a:stretch>
            <a:fillRect/>
          </a:stretch>
        </p:blipFill>
        <p:spPr bwMode="auto">
          <a:xfrm>
            <a:off x="0" y="0"/>
            <a:ext cx="9677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9415" t="32121" r="45958" b="17227"/>
          <a:stretch>
            <a:fillRect/>
          </a:stretch>
        </p:blipFill>
        <p:spPr bwMode="auto">
          <a:xfrm>
            <a:off x="914400" y="76200"/>
            <a:ext cx="7543800" cy="6172200"/>
          </a:xfrm>
          <a:prstGeom prst="rect">
            <a:avLst/>
          </a:prstGeom>
          <a:noFill/>
          <a:ln w="9525">
            <a:noFill/>
            <a:miter lim="800000"/>
            <a:headEnd/>
            <a:tailEnd/>
          </a:ln>
        </p:spPr>
      </p:pic>
      <p:sp>
        <p:nvSpPr>
          <p:cNvPr id="3" name="TextBox 2"/>
          <p:cNvSpPr txBox="1"/>
          <p:nvPr/>
        </p:nvSpPr>
        <p:spPr>
          <a:xfrm>
            <a:off x="4876800" y="6400800"/>
            <a:ext cx="2667000" cy="369332"/>
          </a:xfrm>
          <a:prstGeom prst="rect">
            <a:avLst/>
          </a:prstGeom>
          <a:noFill/>
        </p:spPr>
        <p:txBody>
          <a:bodyPr wrap="square" rtlCol="0">
            <a:spAutoFit/>
          </a:bodyPr>
          <a:lstStyle/>
          <a:p>
            <a:r>
              <a:rPr lang="en-US" dirty="0" smtClean="0"/>
              <a:t>Little et al., 2000, p. 26</a:t>
            </a:r>
            <a:endParaRPr lang="en-US" dirty="0"/>
          </a:p>
        </p:txBody>
      </p:sp>
      <p:sp>
        <p:nvSpPr>
          <p:cNvPr id="4" name="TextBox 3"/>
          <p:cNvSpPr txBox="1"/>
          <p:nvPr/>
        </p:nvSpPr>
        <p:spPr>
          <a:xfrm>
            <a:off x="609600" y="6019800"/>
            <a:ext cx="3200400" cy="646331"/>
          </a:xfrm>
          <a:prstGeom prst="rect">
            <a:avLst/>
          </a:prstGeom>
          <a:noFill/>
        </p:spPr>
        <p:txBody>
          <a:bodyPr wrap="square" rtlCol="0">
            <a:spAutoFit/>
          </a:bodyPr>
          <a:lstStyle/>
          <a:p>
            <a:r>
              <a:rPr lang="en-US" dirty="0" smtClean="0"/>
              <a:t>SEM can be used for nested models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5601"/>
            <a:ext cx="8915400" cy="5786199"/>
          </a:xfrm>
          <a:prstGeom prst="rect">
            <a:avLst/>
          </a:prstGeom>
          <a:noFill/>
        </p:spPr>
        <p:txBody>
          <a:bodyPr wrap="square" rtlCol="0">
            <a:spAutoFit/>
          </a:bodyPr>
          <a:lstStyle/>
          <a:p>
            <a:r>
              <a:rPr lang="en-US" sz="3600" dirty="0" smtClean="0"/>
              <a:t>Little et al. (2000)</a:t>
            </a:r>
          </a:p>
          <a:p>
            <a:endParaRPr lang="en-US" sz="3600" dirty="0" smtClean="0"/>
          </a:p>
          <a:p>
            <a:r>
              <a:rPr lang="en-US" sz="3600" dirty="0" smtClean="0"/>
              <a:t>SEM/ HLM…”both approaches are flexible tools for examining complex structures in a feasible way” (p. 12).</a:t>
            </a:r>
          </a:p>
          <a:p>
            <a:endParaRPr lang="en-US" sz="3600" dirty="0" smtClean="0"/>
          </a:p>
          <a:p>
            <a:r>
              <a:rPr lang="en-US" sz="3600" dirty="0" smtClean="0"/>
              <a:t>They are “not completely interchangeable” (p. 12).</a:t>
            </a:r>
          </a:p>
          <a:p>
            <a:endParaRPr lang="en-US" sz="2800" dirty="0" smtClean="0"/>
          </a:p>
          <a:p>
            <a:endParaRPr lang="en-US" dirty="0" smtClean="0"/>
          </a:p>
          <a:p>
            <a:endParaRPr lang="en-US" dirty="0" smtClean="0"/>
          </a:p>
          <a:p>
            <a:endParaRPr lang="en-US" dirty="0"/>
          </a:p>
        </p:txBody>
      </p:sp>
      <p:sp>
        <p:nvSpPr>
          <p:cNvPr id="3" name="TextBox 2"/>
          <p:cNvSpPr txBox="1"/>
          <p:nvPr/>
        </p:nvSpPr>
        <p:spPr>
          <a:xfrm>
            <a:off x="3124200" y="76200"/>
            <a:ext cx="2286000" cy="646331"/>
          </a:xfrm>
          <a:prstGeom prst="rect">
            <a:avLst/>
          </a:prstGeom>
          <a:noFill/>
        </p:spPr>
        <p:txBody>
          <a:bodyPr wrap="square" rtlCol="0">
            <a:spAutoFit/>
          </a:bodyPr>
          <a:lstStyle/>
          <a:p>
            <a:r>
              <a:rPr lang="en-US" sz="3600" dirty="0" smtClean="0"/>
              <a:t>SEM/ HLM</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11282"/>
            <a:ext cx="7620000" cy="3970318"/>
          </a:xfrm>
          <a:prstGeom prst="rect">
            <a:avLst/>
          </a:prstGeom>
        </p:spPr>
        <p:txBody>
          <a:bodyPr wrap="square">
            <a:spAutoFit/>
          </a:bodyPr>
          <a:lstStyle/>
          <a:p>
            <a:r>
              <a:rPr lang="en-US" sz="3600" dirty="0" smtClean="0"/>
              <a:t>SEM “has tremendous ability in modeling error structures” (p. 12).</a:t>
            </a:r>
          </a:p>
          <a:p>
            <a:endParaRPr lang="en-US" sz="3600" dirty="0" smtClean="0"/>
          </a:p>
          <a:p>
            <a:r>
              <a:rPr lang="en-US" sz="3600" dirty="0" smtClean="0"/>
              <a:t>HLM handles missing data better.</a:t>
            </a:r>
          </a:p>
          <a:p>
            <a:endParaRPr lang="en-US" sz="3600" dirty="0" smtClean="0"/>
          </a:p>
          <a:p>
            <a:r>
              <a:rPr lang="en-US" sz="3600" dirty="0" smtClean="0"/>
              <a:t>“not all data structures can be handled in SEM or HLM” (p. 12).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4800600" cy="369332"/>
          </a:xfrm>
          <a:prstGeom prst="rect">
            <a:avLst/>
          </a:prstGeom>
          <a:noFill/>
        </p:spPr>
        <p:txBody>
          <a:bodyPr wrap="square" rtlCol="0">
            <a:spAutoFit/>
          </a:bodyPr>
          <a:lstStyle/>
          <a:p>
            <a:r>
              <a:rPr lang="en-US" dirty="0" smtClean="0"/>
              <a:t>Non-recursive --means there’s a feedback loop.</a:t>
            </a:r>
            <a:endParaRPr lang="en-US" dirty="0"/>
          </a:p>
        </p:txBody>
      </p:sp>
      <p:pic>
        <p:nvPicPr>
          <p:cNvPr id="1026" name="Picture 2"/>
          <p:cNvPicPr>
            <a:picLocks noChangeAspect="1" noChangeArrowheads="1"/>
          </p:cNvPicPr>
          <p:nvPr/>
        </p:nvPicPr>
        <p:blipFill>
          <a:blip r:embed="rId2"/>
          <a:srcRect l="39063" t="5208" r="8594" b="15625"/>
          <a:stretch>
            <a:fillRect/>
          </a:stretch>
        </p:blipFill>
        <p:spPr bwMode="auto">
          <a:xfrm>
            <a:off x="2057400" y="838200"/>
            <a:ext cx="51054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11515"/>
            <a:ext cx="8305800" cy="6494085"/>
          </a:xfrm>
          <a:prstGeom prst="rect">
            <a:avLst/>
          </a:prstGeom>
          <a:noFill/>
        </p:spPr>
        <p:txBody>
          <a:bodyPr wrap="square" rtlCol="0">
            <a:spAutoFit/>
          </a:bodyPr>
          <a:lstStyle/>
          <a:p>
            <a:r>
              <a:rPr lang="en-US" sz="3200" u="sng" dirty="0" smtClean="0"/>
              <a:t>Hierarchical linear modeling (HLM)</a:t>
            </a:r>
          </a:p>
          <a:p>
            <a:endParaRPr lang="en-US" sz="3200" dirty="0" smtClean="0"/>
          </a:p>
          <a:p>
            <a:pPr lvl="1"/>
            <a:r>
              <a:rPr lang="en-US" sz="3200" dirty="0" smtClean="0"/>
              <a:t>a</a:t>
            </a:r>
            <a:r>
              <a:rPr lang="en-US" sz="3200" dirty="0" smtClean="0"/>
              <a:t>lso know as:</a:t>
            </a:r>
            <a:endParaRPr lang="en-US" sz="3200" dirty="0" smtClean="0"/>
          </a:p>
          <a:p>
            <a:endParaRPr lang="en-US" sz="3200" dirty="0" smtClean="0"/>
          </a:p>
          <a:p>
            <a:r>
              <a:rPr lang="en-US" sz="3200" dirty="0" smtClean="0"/>
              <a:t>Variance-component model</a:t>
            </a:r>
          </a:p>
          <a:p>
            <a:endParaRPr lang="en-US" sz="3200" dirty="0" smtClean="0"/>
          </a:p>
          <a:p>
            <a:r>
              <a:rPr lang="en-US" sz="3200" dirty="0" smtClean="0"/>
              <a:t>Random-coefficient model</a:t>
            </a:r>
          </a:p>
          <a:p>
            <a:endParaRPr lang="en-US" sz="3200" dirty="0" smtClean="0"/>
          </a:p>
          <a:p>
            <a:r>
              <a:rPr lang="en-US" sz="3200" dirty="0" smtClean="0"/>
              <a:t>Multilevel modeling</a:t>
            </a:r>
          </a:p>
          <a:p>
            <a:endParaRPr lang="en-US" sz="3200" dirty="0" smtClean="0"/>
          </a:p>
          <a:p>
            <a:r>
              <a:rPr lang="en-US" sz="3200" dirty="0" smtClean="0"/>
              <a:t>Applying a multilevel-regression model</a:t>
            </a:r>
          </a:p>
          <a:p>
            <a:endParaRPr lang="en-US" sz="3200" dirty="0" smtClean="0"/>
          </a:p>
          <a:p>
            <a:r>
              <a:rPr lang="en-US" sz="3200" dirty="0" smtClean="0"/>
              <a:t>(as cited </a:t>
            </a:r>
            <a:r>
              <a:rPr lang="en-US" sz="3200" dirty="0" err="1" smtClean="0"/>
              <a:t>Hox’s</a:t>
            </a:r>
            <a:r>
              <a:rPr lang="en-US" sz="3200" dirty="0" smtClean="0"/>
              <a:t> chapter in Little et al., 2000, p.15)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364162"/>
          </a:xfrm>
        </p:spPr>
        <p:txBody>
          <a:bodyPr>
            <a:normAutofit/>
          </a:bodyPr>
          <a:lstStyle/>
          <a:p>
            <a:pPr algn="l"/>
            <a:r>
              <a:rPr lang="en-US" sz="3600" b="1" u="sng" dirty="0" smtClean="0"/>
              <a:t>AMOS</a:t>
            </a:r>
            <a:r>
              <a:rPr lang="en-US" sz="3600" b="1" dirty="0" smtClean="0"/>
              <a:t> </a:t>
            </a:r>
            <a:r>
              <a:rPr lang="en-US" sz="3600" dirty="0" smtClean="0"/>
              <a:t>is a program to assist with SEM; part of SPSS</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-structural equation modeling (SEM)</a:t>
            </a:r>
            <a:br>
              <a:rPr lang="en-US" sz="3200" dirty="0" smtClean="0"/>
            </a:br>
            <a:r>
              <a:rPr lang="en-US" sz="3200" dirty="0" smtClean="0"/>
              <a:t> </a:t>
            </a:r>
            <a:r>
              <a:rPr lang="en-US" sz="3200" dirty="0" smtClean="0"/>
              <a:t>	</a:t>
            </a:r>
            <a:r>
              <a:rPr lang="en-US" sz="3200" dirty="0" smtClean="0"/>
              <a:t>also known as:</a:t>
            </a:r>
            <a:r>
              <a:rPr lang="en-US" sz="3200" dirty="0" smtClean="0"/>
              <a:t/>
            </a:r>
            <a:br>
              <a:rPr lang="en-US" sz="3200" dirty="0" smtClean="0"/>
            </a:br>
            <a:r>
              <a:rPr lang="en-US" sz="3200" dirty="0" smtClean="0"/>
              <a:t>-analysis of covariance structures</a:t>
            </a:r>
            <a:br>
              <a:rPr lang="en-US" sz="3200" dirty="0" smtClean="0"/>
            </a:br>
            <a:r>
              <a:rPr lang="en-US" sz="3200" dirty="0" smtClean="0"/>
              <a:t>-causal modeling</a:t>
            </a:r>
            <a:endParaRPr lang="en-US" sz="32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90600"/>
            <a:ext cx="7239000" cy="2862322"/>
          </a:xfrm>
          <a:prstGeom prst="rect">
            <a:avLst/>
          </a:prstGeom>
          <a:noFill/>
        </p:spPr>
        <p:txBody>
          <a:bodyPr wrap="square" rtlCol="0">
            <a:spAutoFit/>
          </a:bodyPr>
          <a:lstStyle/>
          <a:p>
            <a:r>
              <a:rPr lang="en-US" sz="3600" u="sng" dirty="0" smtClean="0"/>
              <a:t>Factor Analysis</a:t>
            </a:r>
          </a:p>
          <a:p>
            <a:r>
              <a:rPr lang="en-US" sz="3600" dirty="0" err="1" smtClean="0"/>
              <a:t>Holzinger</a:t>
            </a:r>
            <a:r>
              <a:rPr lang="en-US" sz="3600" dirty="0" smtClean="0"/>
              <a:t> and </a:t>
            </a:r>
            <a:r>
              <a:rPr lang="en-US" sz="3600" dirty="0" err="1" smtClean="0"/>
              <a:t>Swineford</a:t>
            </a:r>
            <a:r>
              <a:rPr lang="en-US" sz="3600" dirty="0" smtClean="0"/>
              <a:t> (1939)</a:t>
            </a:r>
          </a:p>
          <a:p>
            <a:r>
              <a:rPr lang="en-US" sz="3600" dirty="0" smtClean="0"/>
              <a:t>26 psychology tests</a:t>
            </a:r>
          </a:p>
          <a:p>
            <a:r>
              <a:rPr lang="en-US" sz="3600" dirty="0" smtClean="0"/>
              <a:t>301 7</a:t>
            </a:r>
            <a:r>
              <a:rPr lang="en-US" sz="3600" baseline="30000" dirty="0" smtClean="0"/>
              <a:t>th</a:t>
            </a:r>
            <a:r>
              <a:rPr lang="en-US" sz="3600" dirty="0" smtClean="0"/>
              <a:t> and 8</a:t>
            </a:r>
            <a:r>
              <a:rPr lang="en-US" sz="3600" baseline="30000" dirty="0" smtClean="0"/>
              <a:t>th</a:t>
            </a:r>
            <a:r>
              <a:rPr lang="en-US" sz="3600" dirty="0" smtClean="0"/>
              <a:t> grade students</a:t>
            </a:r>
          </a:p>
          <a:p>
            <a:r>
              <a:rPr lang="en-US" sz="3600" dirty="0" smtClean="0"/>
              <a:t>73 girls</a:t>
            </a:r>
            <a:endParaRPr lang="en-US" sz="3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fontScale="90000"/>
          </a:bodyPr>
          <a:lstStyle/>
          <a:p>
            <a:pPr algn="l"/>
            <a:r>
              <a:rPr lang="en-US" dirty="0" err="1" smtClean="0"/>
              <a:t>visperc</a:t>
            </a:r>
            <a:r>
              <a:rPr lang="en-US" dirty="0" smtClean="0"/>
              <a:t>—visual perception scores</a:t>
            </a:r>
            <a:br>
              <a:rPr lang="en-US" dirty="0" smtClean="0"/>
            </a:br>
            <a:r>
              <a:rPr lang="en-US" dirty="0" smtClean="0"/>
              <a:t>cubes—test of spatial visualization</a:t>
            </a:r>
            <a:br>
              <a:rPr lang="en-US" dirty="0" smtClean="0"/>
            </a:br>
            <a:r>
              <a:rPr lang="en-US" dirty="0" smtClean="0"/>
              <a:t>lozenges—test of spatial orientation</a:t>
            </a:r>
            <a:br>
              <a:rPr lang="en-US" dirty="0" smtClean="0"/>
            </a:br>
            <a:r>
              <a:rPr lang="en-US" dirty="0" smtClean="0"/>
              <a:t>paragraph—paragraph comprehension</a:t>
            </a:r>
            <a:br>
              <a:rPr lang="en-US" dirty="0" smtClean="0"/>
            </a:br>
            <a:r>
              <a:rPr lang="en-US" dirty="0" smtClean="0"/>
              <a:t>sentence—sentence completion score</a:t>
            </a:r>
            <a:br>
              <a:rPr lang="en-US" dirty="0" smtClean="0"/>
            </a:br>
            <a:r>
              <a:rPr lang="en-US" dirty="0" err="1" smtClean="0"/>
              <a:t>wordmean</a:t>
            </a:r>
            <a:r>
              <a:rPr lang="en-US" dirty="0" smtClean="0"/>
              <a:t>—word meaning test score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r="6250" b="4167"/>
          <a:stretch>
            <a:fillRect/>
          </a:stretch>
        </p:blipFill>
        <p:spPr bwMode="auto">
          <a:xfrm>
            <a:off x="268357" y="152400"/>
            <a:ext cx="8647043"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9375" r="8594" b="10417"/>
          <a:stretch>
            <a:fillRect/>
          </a:stretch>
        </p:blipFill>
        <p:spPr bwMode="auto">
          <a:xfrm>
            <a:off x="-1" y="381000"/>
            <a:ext cx="9146969"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21093" t="24506" r="11929" b="6250"/>
          <a:stretch>
            <a:fillRect/>
          </a:stretch>
        </p:blipFill>
        <p:spPr bwMode="auto">
          <a:xfrm>
            <a:off x="0" y="228600"/>
            <a:ext cx="8563535" cy="66399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9375" t="18750" r="23107" b="15625"/>
          <a:stretch>
            <a:fillRect/>
          </a:stretch>
        </p:blipFill>
        <p:spPr bwMode="auto">
          <a:xfrm>
            <a:off x="-1" y="0"/>
            <a:ext cx="9094178" cy="662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r="9375" b="4167"/>
          <a:stretch>
            <a:fillRect/>
          </a:stretch>
        </p:blipFill>
        <p:spPr bwMode="auto">
          <a:xfrm>
            <a:off x="228600" y="0"/>
            <a:ext cx="8839200" cy="701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6250" r="40625" b="67708"/>
          <a:stretch>
            <a:fillRect/>
          </a:stretch>
        </p:blipFill>
        <p:spPr bwMode="auto">
          <a:xfrm>
            <a:off x="0" y="457200"/>
            <a:ext cx="5791200" cy="1905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3906" t="6250" r="42187" b="47917"/>
          <a:stretch>
            <a:fillRect/>
          </a:stretch>
        </p:blipFill>
        <p:spPr bwMode="auto">
          <a:xfrm>
            <a:off x="3733800" y="3124200"/>
            <a:ext cx="52578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Relative Fit (In Model Fit Summary)</a:t>
            </a:r>
            <a:endParaRPr lang="en-US" dirty="0"/>
          </a:p>
        </p:txBody>
      </p:sp>
      <p:sp>
        <p:nvSpPr>
          <p:cNvPr id="3" name="Content Placeholder 2"/>
          <p:cNvSpPr>
            <a:spLocks noGrp="1"/>
          </p:cNvSpPr>
          <p:nvPr>
            <p:ph idx="1"/>
          </p:nvPr>
        </p:nvSpPr>
        <p:spPr/>
        <p:txBody>
          <a:bodyPr>
            <a:normAutofit/>
          </a:bodyPr>
          <a:lstStyle/>
          <a:p>
            <a:r>
              <a:rPr lang="en-US" sz="2800" dirty="0" smtClean="0"/>
              <a:t>Tucker-Lewis Index (TLI)</a:t>
            </a:r>
          </a:p>
          <a:p>
            <a:r>
              <a:rPr lang="en-US" sz="2800" dirty="0" smtClean="0"/>
              <a:t>Root Mean Square Error of Approximation (RMSEA)</a:t>
            </a:r>
          </a:p>
          <a:p>
            <a:endParaRPr lang="en-US" sz="2800" dirty="0" smtClean="0"/>
          </a:p>
          <a:p>
            <a:endParaRPr lang="en-US" sz="2800" dirty="0"/>
          </a:p>
        </p:txBody>
      </p:sp>
      <p:pic>
        <p:nvPicPr>
          <p:cNvPr id="7" name="Picture 6"/>
          <p:cNvPicPr>
            <a:picLocks noChangeAspect="1" noChangeArrowheads="1"/>
          </p:cNvPicPr>
          <p:nvPr/>
        </p:nvPicPr>
        <p:blipFill>
          <a:blip r:embed="rId2"/>
          <a:srcRect l="4687" t="48546" r="73438" b="38542"/>
          <a:stretch>
            <a:fillRect/>
          </a:stretch>
        </p:blipFill>
        <p:spPr bwMode="auto">
          <a:xfrm>
            <a:off x="914400" y="3124200"/>
            <a:ext cx="3105239" cy="1371600"/>
          </a:xfrm>
          <a:prstGeom prst="rect">
            <a:avLst/>
          </a:prstGeom>
          <a:noFill/>
          <a:ln w="9525">
            <a:noFill/>
            <a:miter lim="800000"/>
            <a:headEnd/>
            <a:tailEnd/>
          </a:ln>
          <a:effectLst/>
        </p:spPr>
      </p:pic>
      <p:grpSp>
        <p:nvGrpSpPr>
          <p:cNvPr id="11" name="Group 10"/>
          <p:cNvGrpSpPr/>
          <p:nvPr/>
        </p:nvGrpSpPr>
        <p:grpSpPr>
          <a:xfrm>
            <a:off x="4495800" y="2590800"/>
            <a:ext cx="3048000" cy="2209800"/>
            <a:chOff x="2438400" y="1828800"/>
            <a:chExt cx="3630798" cy="2784348"/>
          </a:xfrm>
        </p:grpSpPr>
        <p:pic>
          <p:nvPicPr>
            <p:cNvPr id="12" name="Picture 2"/>
            <p:cNvPicPr>
              <a:picLocks noChangeAspect="1" noChangeArrowheads="1"/>
            </p:cNvPicPr>
            <p:nvPr/>
          </p:nvPicPr>
          <p:blipFill>
            <a:blip r:embed="rId3"/>
            <a:srcRect l="35607" t="9375" r="58714" b="68750"/>
            <a:stretch>
              <a:fillRect/>
            </a:stretch>
          </p:blipFill>
          <p:spPr bwMode="auto">
            <a:xfrm>
              <a:off x="5105400" y="1828800"/>
              <a:ext cx="963798" cy="2784348"/>
            </a:xfrm>
            <a:prstGeom prst="rect">
              <a:avLst/>
            </a:prstGeom>
            <a:noFill/>
            <a:ln w="9525">
              <a:noFill/>
              <a:miter lim="800000"/>
              <a:headEnd/>
              <a:tailEnd/>
            </a:ln>
            <a:effectLst/>
          </p:spPr>
        </p:pic>
        <p:pic>
          <p:nvPicPr>
            <p:cNvPr id="13" name="Picture 4"/>
            <p:cNvPicPr>
              <a:picLocks noChangeAspect="1" noChangeArrowheads="1"/>
            </p:cNvPicPr>
            <p:nvPr/>
          </p:nvPicPr>
          <p:blipFill>
            <a:blip r:embed="rId4"/>
            <a:srcRect l="3906" t="33333" r="80469" b="52084"/>
            <a:stretch>
              <a:fillRect/>
            </a:stretch>
          </p:blipFill>
          <p:spPr bwMode="auto">
            <a:xfrm>
              <a:off x="2438400" y="2438400"/>
              <a:ext cx="2667000" cy="1866900"/>
            </a:xfrm>
            <a:prstGeom prst="rect">
              <a:avLst/>
            </a:prstGeom>
            <a:noFill/>
            <a:ln w="9525">
              <a:noFill/>
              <a:miter lim="800000"/>
              <a:headEnd/>
              <a:tailEnd/>
            </a:ln>
            <a:effectLst/>
          </p:spPr>
        </p:pic>
      </p:grpSp>
      <p:sp>
        <p:nvSpPr>
          <p:cNvPr id="14" name="TextBox 13"/>
          <p:cNvSpPr txBox="1"/>
          <p:nvPr/>
        </p:nvSpPr>
        <p:spPr>
          <a:xfrm>
            <a:off x="990600" y="5105400"/>
            <a:ext cx="6629400" cy="707886"/>
          </a:xfrm>
          <a:prstGeom prst="rect">
            <a:avLst/>
          </a:prstGeom>
          <a:noFill/>
        </p:spPr>
        <p:txBody>
          <a:bodyPr wrap="square" rtlCol="0">
            <a:spAutoFit/>
          </a:bodyPr>
          <a:lstStyle/>
          <a:p>
            <a:r>
              <a:rPr lang="en-US" sz="2000" dirty="0" smtClean="0"/>
              <a:t>“Good” models should have </a:t>
            </a:r>
            <a:r>
              <a:rPr lang="en-US" sz="2000" b="1" dirty="0" smtClean="0"/>
              <a:t>RMSEA</a:t>
            </a:r>
            <a:r>
              <a:rPr lang="en-US" sz="2000" dirty="0" smtClean="0"/>
              <a:t> below </a:t>
            </a:r>
            <a:r>
              <a:rPr lang="en-US" sz="2000" b="1" dirty="0" smtClean="0"/>
              <a:t>0.06</a:t>
            </a:r>
            <a:r>
              <a:rPr lang="en-US" sz="2000" dirty="0" smtClean="0"/>
              <a:t> and</a:t>
            </a:r>
          </a:p>
          <a:p>
            <a:r>
              <a:rPr lang="en-US" sz="2000" dirty="0" smtClean="0"/>
              <a:t>			    </a:t>
            </a:r>
            <a:r>
              <a:rPr lang="en-US" sz="2000" b="1" dirty="0" smtClean="0"/>
              <a:t>TLI </a:t>
            </a:r>
            <a:r>
              <a:rPr lang="en-US" sz="2000" dirty="0" smtClean="0"/>
              <a:t>above </a:t>
            </a:r>
            <a:r>
              <a:rPr lang="en-US" sz="2000" b="1" dirty="0" smtClean="0"/>
              <a:t>0.95    </a:t>
            </a:r>
            <a:r>
              <a:rPr lang="en-US" sz="2000" dirty="0" smtClean="0"/>
              <a:t>(</a:t>
            </a:r>
            <a:r>
              <a:rPr lang="en-US" sz="2000" dirty="0" err="1" smtClean="0"/>
              <a:t>Hu</a:t>
            </a:r>
            <a:r>
              <a:rPr lang="en-US" sz="2000" dirty="0" smtClean="0"/>
              <a:t> and </a:t>
            </a:r>
            <a:r>
              <a:rPr lang="en-US" sz="2000" dirty="0" err="1" smtClean="0"/>
              <a:t>Bentler</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6250" r="40625" b="64584"/>
          <a:stretch>
            <a:fillRect/>
          </a:stretch>
        </p:blipFill>
        <p:spPr bwMode="auto">
          <a:xfrm>
            <a:off x="0" y="457200"/>
            <a:ext cx="5791200" cy="2133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t="8334" r="41406" b="62500"/>
          <a:stretch>
            <a:fillRect/>
          </a:stretch>
        </p:blipFill>
        <p:spPr bwMode="auto">
          <a:xfrm>
            <a:off x="3124200" y="3810000"/>
            <a:ext cx="57150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dirty="0" smtClean="0"/>
              <a:t>In short:</a:t>
            </a:r>
            <a:br>
              <a:rPr lang="en-US" dirty="0" smtClean="0"/>
            </a:br>
            <a:r>
              <a:rPr lang="en-US" dirty="0" smtClean="0"/>
              <a:t>modeling with subgroups</a:t>
            </a:r>
            <a:br>
              <a:rPr lang="en-US" dirty="0" smtClean="0"/>
            </a:b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4687" t="6250" r="42969" b="71875"/>
          <a:stretch>
            <a:fillRect/>
          </a:stretch>
        </p:blipFill>
        <p:spPr bwMode="auto">
          <a:xfrm>
            <a:off x="457200" y="457200"/>
            <a:ext cx="5105400" cy="1600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3907" t="21875" r="42188" b="56250"/>
          <a:stretch>
            <a:fillRect/>
          </a:stretch>
        </p:blipFill>
        <p:spPr bwMode="auto">
          <a:xfrm>
            <a:off x="3200400" y="3962400"/>
            <a:ext cx="5257800" cy="160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4687" t="6250" r="42188" b="60417"/>
          <a:stretch>
            <a:fillRect/>
          </a:stretch>
        </p:blipFill>
        <p:spPr bwMode="auto">
          <a:xfrm>
            <a:off x="457200" y="457200"/>
            <a:ext cx="5181600" cy="2438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3906" t="11458" r="42188" b="57292"/>
          <a:stretch>
            <a:fillRect/>
          </a:stretch>
        </p:blipFill>
        <p:spPr bwMode="auto">
          <a:xfrm>
            <a:off x="3276600" y="3962400"/>
            <a:ext cx="52578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t="3125" r="9375" b="4167"/>
          <a:stretch>
            <a:fillRect/>
          </a:stretch>
        </p:blipFill>
        <p:spPr bwMode="auto">
          <a:xfrm>
            <a:off x="152400" y="76200"/>
            <a:ext cx="8839200" cy="678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dirty="0" smtClean="0"/>
              <a:t>What happens if a model is bad?</a:t>
            </a:r>
            <a:endParaRPr lang="en-US" dirty="0"/>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r>
              <a:rPr lang="en-US" dirty="0" smtClean="0"/>
              <a:t>Models can be modified</a:t>
            </a:r>
          </a:p>
          <a:p>
            <a:pPr>
              <a:buNone/>
            </a:pPr>
            <a:r>
              <a:rPr lang="en-US" dirty="0" smtClean="0"/>
              <a:t>	(connections can be added or removed)</a:t>
            </a:r>
          </a:p>
          <a:p>
            <a:pPr>
              <a:buNone/>
            </a:pPr>
            <a:endParaRPr lang="en-US" dirty="0" smtClean="0"/>
          </a:p>
          <a:p>
            <a:r>
              <a:rPr lang="en-US" dirty="0" smtClean="0"/>
              <a:t>New variables can be added </a:t>
            </a:r>
          </a:p>
          <a:p>
            <a:pPr>
              <a:buNone/>
            </a:pPr>
            <a:r>
              <a:rPr lang="en-US" dirty="0" smtClean="0"/>
              <a:t>	(if you have the data)</a:t>
            </a:r>
          </a:p>
          <a:p>
            <a:pPr>
              <a:buNone/>
            </a:pPr>
            <a:endParaRPr lang="en-US" dirty="0" smtClean="0"/>
          </a:p>
          <a:p>
            <a:r>
              <a:rPr lang="en-US" dirty="0" smtClean="0"/>
              <a:t>Variables can be dropped</a:t>
            </a:r>
          </a:p>
          <a:p>
            <a:pPr>
              <a:buNone/>
            </a:pPr>
            <a:endParaRPr lang="en-US" dirty="0" smtClean="0"/>
          </a:p>
          <a:p>
            <a:r>
              <a:rPr lang="en-US" dirty="0" smtClean="0"/>
              <a:t>“it is what it is”—the theory could be bad</a:t>
            </a:r>
          </a:p>
          <a:p>
            <a:pPr>
              <a:buNone/>
            </a:pPr>
            <a:endParaRPr lang="en-US" dirty="0" smtClean="0"/>
          </a:p>
          <a:p>
            <a:r>
              <a:rPr lang="en-US" dirty="0" smtClean="0"/>
              <a:t>You must think—does it make sense conceptually?—or am I trying to fit the data?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We will walk through </a:t>
            </a:r>
            <a:r>
              <a:rPr lang="en-US" dirty="0" smtClean="0"/>
              <a:t>a hands on example, after a short break</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905001"/>
            <a:ext cx="6705600" cy="369332"/>
          </a:xfrm>
          <a:prstGeom prst="rect">
            <a:avLst/>
          </a:prstGeom>
        </p:spPr>
        <p:txBody>
          <a:bodyPr wrap="square">
            <a:spAutoFit/>
          </a:bodyPr>
          <a:lstStyle/>
          <a:p>
            <a:r>
              <a:rPr lang="en-US" dirty="0" smtClean="0"/>
              <a:t>http://ssc.utexas.edu/consulting/tutorials/stat/amos/#theory</a:t>
            </a:r>
            <a:endParaRPr lang="en-US" dirty="0"/>
          </a:p>
        </p:txBody>
      </p:sp>
      <p:sp>
        <p:nvSpPr>
          <p:cNvPr id="3" name="Rectangle 2"/>
          <p:cNvSpPr/>
          <p:nvPr/>
        </p:nvSpPr>
        <p:spPr>
          <a:xfrm>
            <a:off x="1371600" y="3105835"/>
            <a:ext cx="5791200" cy="369332"/>
          </a:xfrm>
          <a:prstGeom prst="rect">
            <a:avLst/>
          </a:prstGeom>
        </p:spPr>
        <p:txBody>
          <a:bodyPr wrap="square">
            <a:spAutoFit/>
          </a:bodyPr>
          <a:lstStyle/>
          <a:p>
            <a:r>
              <a:rPr lang="en-US" dirty="0" smtClean="0"/>
              <a:t>http://faculty.chass.ncsu.edu/garson/PA765/semamos1.htm</a:t>
            </a:r>
            <a:endParaRPr lang="en-US" dirty="0"/>
          </a:p>
        </p:txBody>
      </p:sp>
      <p:sp>
        <p:nvSpPr>
          <p:cNvPr id="4" name="TextBox 3"/>
          <p:cNvSpPr txBox="1"/>
          <p:nvPr/>
        </p:nvSpPr>
        <p:spPr>
          <a:xfrm>
            <a:off x="2438400" y="685800"/>
            <a:ext cx="4876800" cy="523220"/>
          </a:xfrm>
          <a:prstGeom prst="rect">
            <a:avLst/>
          </a:prstGeom>
          <a:noFill/>
        </p:spPr>
        <p:txBody>
          <a:bodyPr wrap="square" rtlCol="0">
            <a:spAutoFit/>
          </a:bodyPr>
          <a:lstStyle/>
          <a:p>
            <a:r>
              <a:rPr lang="en-US" sz="2800" dirty="0" smtClean="0"/>
              <a:t>Other sources on Internet</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The End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path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It  “can be used to analyze models that are more complex (and realistic) than multiple regression” </a:t>
            </a:r>
          </a:p>
          <a:p>
            <a:endParaRPr lang="en-US" dirty="0" smtClean="0"/>
          </a:p>
          <a:p>
            <a:r>
              <a:rPr lang="en-US" dirty="0" smtClean="0"/>
              <a:t>“It can compare different models to determine which one best fits the data” </a:t>
            </a:r>
          </a:p>
          <a:p>
            <a:endParaRPr lang="en-US" dirty="0" smtClean="0"/>
          </a:p>
          <a:p>
            <a:r>
              <a:rPr lang="en-US" dirty="0" smtClean="0"/>
              <a:t>“It can disprove a model” (</a:t>
            </a:r>
            <a:r>
              <a:rPr lang="en-US" dirty="0" err="1" smtClean="0"/>
              <a:t>Streiner</a:t>
            </a:r>
            <a:r>
              <a:rPr lang="en-US" dirty="0" smtClean="0"/>
              <a:t>, 2005, p.115)</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6858000" cy="3046988"/>
          </a:xfrm>
          <a:prstGeom prst="rect">
            <a:avLst/>
          </a:prstGeom>
          <a:noFill/>
        </p:spPr>
        <p:txBody>
          <a:bodyPr wrap="square" rtlCol="0">
            <a:spAutoFit/>
          </a:bodyPr>
          <a:lstStyle/>
          <a:p>
            <a:r>
              <a:rPr lang="en-US" sz="3200" u="sng" dirty="0" smtClean="0"/>
              <a:t>Latent variables</a:t>
            </a:r>
            <a:r>
              <a:rPr lang="en-US" sz="3200" dirty="0" smtClean="0"/>
              <a:t> not directly measured</a:t>
            </a:r>
            <a:endParaRPr lang="en-US" sz="3200" u="sng" dirty="0" smtClean="0"/>
          </a:p>
          <a:p>
            <a:endParaRPr lang="en-US" sz="3200" u="sng" dirty="0" smtClean="0"/>
          </a:p>
          <a:p>
            <a:r>
              <a:rPr lang="en-US" sz="3200" dirty="0" smtClean="0"/>
              <a:t>Ex. </a:t>
            </a:r>
            <a:r>
              <a:rPr lang="en-US" sz="3200" u="sng" dirty="0" smtClean="0"/>
              <a:t>Psychology</a:t>
            </a:r>
            <a:r>
              <a:rPr lang="en-US" sz="3200" dirty="0" smtClean="0"/>
              <a:t>: self-concept; motivation</a:t>
            </a:r>
          </a:p>
          <a:p>
            <a:r>
              <a:rPr lang="en-US" sz="3200" u="sng" dirty="0" smtClean="0"/>
              <a:t>Sociology</a:t>
            </a:r>
            <a:r>
              <a:rPr lang="en-US" sz="3200" dirty="0" smtClean="0"/>
              <a:t>: powerlessness; anomie</a:t>
            </a:r>
          </a:p>
          <a:p>
            <a:r>
              <a:rPr lang="en-US" sz="3200" u="sng" dirty="0" smtClean="0"/>
              <a:t>Economics</a:t>
            </a:r>
            <a:r>
              <a:rPr lang="en-US" sz="3200" dirty="0" smtClean="0"/>
              <a:t>: capitalism; social class (Byrne, 2001)</a:t>
            </a:r>
            <a:endParaRPr lang="en-US" sz="3200" dirty="0"/>
          </a:p>
        </p:txBody>
      </p:sp>
      <p:sp>
        <p:nvSpPr>
          <p:cNvPr id="3" name="TextBox 2"/>
          <p:cNvSpPr txBox="1"/>
          <p:nvPr/>
        </p:nvSpPr>
        <p:spPr>
          <a:xfrm>
            <a:off x="990600" y="3984010"/>
            <a:ext cx="7543800" cy="2492990"/>
          </a:xfrm>
          <a:prstGeom prst="rect">
            <a:avLst/>
          </a:prstGeom>
          <a:noFill/>
        </p:spPr>
        <p:txBody>
          <a:bodyPr wrap="square" rtlCol="0">
            <a:spAutoFit/>
          </a:bodyPr>
          <a:lstStyle/>
          <a:p>
            <a:r>
              <a:rPr lang="en-US" sz="3200" u="sng" dirty="0" smtClean="0"/>
              <a:t>Observed variables</a:t>
            </a:r>
            <a:r>
              <a:rPr lang="en-US" sz="3200" dirty="0" smtClean="0"/>
              <a:t> aka manifest variables</a:t>
            </a:r>
          </a:p>
          <a:p>
            <a:r>
              <a:rPr lang="en-US" sz="3200" dirty="0" smtClean="0"/>
              <a:t>Indicators of the construct</a:t>
            </a:r>
          </a:p>
          <a:p>
            <a:endParaRPr lang="en-US" sz="3200" dirty="0" smtClean="0"/>
          </a:p>
          <a:p>
            <a:r>
              <a:rPr lang="en-US" sz="3200" dirty="0" smtClean="0"/>
              <a:t>Ex. Income or any other direct measure</a:t>
            </a:r>
          </a:p>
          <a:p>
            <a:endParaRPr lang="en-US" sz="2800" dirty="0"/>
          </a:p>
        </p:txBody>
      </p:sp>
      <p:sp>
        <p:nvSpPr>
          <p:cNvPr id="4" name="Oval 3"/>
          <p:cNvSpPr/>
          <p:nvPr/>
        </p:nvSpPr>
        <p:spPr>
          <a:xfrm>
            <a:off x="7772400" y="2286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29600" y="4038600"/>
            <a:ext cx="533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143000"/>
            <a:ext cx="4876800" cy="2062103"/>
          </a:xfrm>
          <a:prstGeom prst="rect">
            <a:avLst/>
          </a:prstGeom>
          <a:noFill/>
        </p:spPr>
        <p:txBody>
          <a:bodyPr wrap="square" rtlCol="0">
            <a:spAutoFit/>
          </a:bodyPr>
          <a:lstStyle/>
          <a:p>
            <a:r>
              <a:rPr lang="en-US" sz="3200" u="sng" dirty="0" smtClean="0"/>
              <a:t>Exogenous variables</a:t>
            </a:r>
            <a:r>
              <a:rPr lang="en-US" sz="3200" dirty="0" smtClean="0"/>
              <a:t> “synonymous with independent variables” (Byrne, 2001)</a:t>
            </a:r>
            <a:r>
              <a:rPr lang="en-US" sz="3200" u="sng" dirty="0" smtClean="0"/>
              <a:t> </a:t>
            </a:r>
            <a:endParaRPr lang="en-US" sz="3200" u="sng" dirty="0"/>
          </a:p>
        </p:txBody>
      </p:sp>
      <p:sp>
        <p:nvSpPr>
          <p:cNvPr id="3" name="TextBox 2"/>
          <p:cNvSpPr txBox="1"/>
          <p:nvPr/>
        </p:nvSpPr>
        <p:spPr>
          <a:xfrm>
            <a:off x="2057400" y="3657600"/>
            <a:ext cx="4800600" cy="2062103"/>
          </a:xfrm>
          <a:prstGeom prst="rect">
            <a:avLst/>
          </a:prstGeom>
          <a:noFill/>
        </p:spPr>
        <p:txBody>
          <a:bodyPr wrap="square" rtlCol="0">
            <a:spAutoFit/>
          </a:bodyPr>
          <a:lstStyle/>
          <a:p>
            <a:r>
              <a:rPr lang="en-US" sz="3200" u="sng" dirty="0" smtClean="0"/>
              <a:t>Endogenous variables</a:t>
            </a:r>
            <a:r>
              <a:rPr lang="en-US" sz="3200" dirty="0" smtClean="0"/>
              <a:t> “synonymous with dependent variables” (Byrne, 2001)</a:t>
            </a:r>
            <a:endParaRPr lang="en-US" sz="3200"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239000" cy="2062103"/>
          </a:xfrm>
          <a:prstGeom prst="rect">
            <a:avLst/>
          </a:prstGeom>
          <a:noFill/>
        </p:spPr>
        <p:txBody>
          <a:bodyPr wrap="square" rtlCol="0">
            <a:spAutoFit/>
          </a:bodyPr>
          <a:lstStyle/>
          <a:p>
            <a:r>
              <a:rPr lang="en-US" sz="3200" u="sng" dirty="0" smtClean="0"/>
              <a:t>Exploratory factor analysis </a:t>
            </a:r>
            <a:r>
              <a:rPr lang="en-US" sz="3200" dirty="0" smtClean="0"/>
              <a:t>(EFA) “designed for the situation where links between the observed and latent variables are unknown or uncertain” (Byrne, 2001)</a:t>
            </a:r>
            <a:endParaRPr lang="en-US" sz="3200" dirty="0"/>
          </a:p>
        </p:txBody>
      </p:sp>
      <p:sp>
        <p:nvSpPr>
          <p:cNvPr id="3" name="TextBox 2"/>
          <p:cNvSpPr txBox="1"/>
          <p:nvPr/>
        </p:nvSpPr>
        <p:spPr>
          <a:xfrm>
            <a:off x="990600" y="3200400"/>
            <a:ext cx="7620000" cy="2062103"/>
          </a:xfrm>
          <a:prstGeom prst="rect">
            <a:avLst/>
          </a:prstGeom>
          <a:noFill/>
        </p:spPr>
        <p:txBody>
          <a:bodyPr wrap="square" rtlCol="0">
            <a:spAutoFit/>
          </a:bodyPr>
          <a:lstStyle/>
          <a:p>
            <a:r>
              <a:rPr lang="en-US" sz="3200" u="sng" dirty="0" smtClean="0"/>
              <a:t>Confirmatory factor analysis </a:t>
            </a:r>
            <a:r>
              <a:rPr lang="en-US" sz="3200" dirty="0" smtClean="0"/>
              <a:t> “used when the researcher has some knowledge of the underlying latent variable structure” (Byrne, 2001)</a:t>
            </a:r>
            <a:endParaRPr lang="en-US" sz="3200" u="sng" dirty="0"/>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Qualrus presentation</Template>
  <TotalTime>928</TotalTime>
  <Words>853</Words>
  <Application>Microsoft Office PowerPoint</Application>
  <PresentationFormat>On-screen Show (4:3)</PresentationFormat>
  <Paragraphs>136</Paragraphs>
  <Slides>56</Slides>
  <Notes>2</Notes>
  <HiddenSlides>0</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Refined</vt:lpstr>
      <vt:lpstr>Office Theme</vt:lpstr>
      <vt:lpstr>Apex</vt:lpstr>
      <vt:lpstr>1_Office Theme</vt:lpstr>
      <vt:lpstr>Presentation on AMOS  Analysis of MOment Structures</vt:lpstr>
      <vt:lpstr>This presentation was adapted from:  Arbuckle (2007) Amos 16.0 User’s Guide  Blunch (2008) Introduction to structural equation modeling: Using SPSS and AMOS  Byrnr (2001) Structural Equation Modeling with AMOS   Additional resources:  a page at the end  </vt:lpstr>
      <vt:lpstr>Slide 3</vt:lpstr>
      <vt:lpstr>AMOS is a program to assist with SEM; part of SPSS    -structural equation modeling (SEM)   also known as: -analysis of covariance structures -causal modeling</vt:lpstr>
      <vt:lpstr>In short: modeling with subgroups </vt:lpstr>
      <vt:lpstr>Why path analysis?</vt:lpstr>
      <vt:lpstr>Slide 7</vt:lpstr>
      <vt:lpstr>Slide 8</vt:lpstr>
      <vt:lpstr>Slide 9</vt:lpstr>
      <vt:lpstr>Structural model “[describes] the causal connections among the latent variables” (Blunch, 2008)</vt:lpstr>
      <vt:lpstr>Assumptions</vt:lpstr>
      <vt:lpstr>Slide 12</vt:lpstr>
      <vt:lpstr>Slide 13</vt:lpstr>
      <vt:lpstr>Slide 14</vt:lpstr>
      <vt:lpstr>Slide 15</vt:lpstr>
      <vt:lpstr>Slide 16</vt:lpstr>
      <vt:lpstr>Slide 17</vt:lpstr>
      <vt:lpstr>Slide 18</vt:lpstr>
      <vt:lpstr>Slide 19</vt:lpstr>
      <vt:lpstr>Mixture modeling (AKA latent class analysis)—”appropriate when you have a model that is incorrect for an entire population, but where the population can be divided into subgroups in such a way that the model is correct in each subgroup” (p. 7)</vt:lpstr>
      <vt:lpstr>So, now we have the data, and a working model, then what?</vt:lpstr>
      <vt:lpstr>Analyze, then Calculate Estimates  Output either “text” or “graphics”</vt:lpstr>
      <vt:lpstr>Some of the basics:  un-standardized estimates (apples to oranges) standardized estimates (apples to apples)</vt:lpstr>
      <vt:lpstr>Arbuckle noted “in AMOS graphics, the rule is to assume a correlation or covariance of 0 for any two variables that are not connected by arrows” (p. 29).</vt:lpstr>
      <vt:lpstr>The estimate is the estimated correlation.   Estimate—”an observation on an approximately normally distributed random variable centered around the  population covariance with a standard deviation of about [s.e.] “(p. 32).  </vt:lpstr>
      <vt:lpstr>H0 : the model fits the data (you want chi-square values to be low)  H1 : the model doesn’t fit the data  -you can never accept, just fail to reject -small samples/ large samples -relationship of variables/ overall fit of model -p&lt;0.05, reject model</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visperc—visual perception scores cubes—test of spatial visualization lozenges—test of spatial orientation paragraph—paragraph comprehension sentence—sentence completion score wordmean—word meaning test score</vt:lpstr>
      <vt:lpstr>Slide 42</vt:lpstr>
      <vt:lpstr>Slide 43</vt:lpstr>
      <vt:lpstr>Slide 44</vt:lpstr>
      <vt:lpstr>Slide 45</vt:lpstr>
      <vt:lpstr>Slide 46</vt:lpstr>
      <vt:lpstr>Slide 47</vt:lpstr>
      <vt:lpstr>Relative Fit (In Model Fit Summary)</vt:lpstr>
      <vt:lpstr>Slide 49</vt:lpstr>
      <vt:lpstr>Slide 50</vt:lpstr>
      <vt:lpstr>Slide 51</vt:lpstr>
      <vt:lpstr>Slide 52</vt:lpstr>
      <vt:lpstr>What happens if a model is bad?</vt:lpstr>
      <vt:lpstr>Example</vt:lpstr>
      <vt:lpstr>Slide 55</vt:lpstr>
      <vt:lpstr>The End</vt:lpstr>
    </vt:vector>
  </TitlesOfParts>
  <Company>Indiana University of Pennsylvania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AMOS   Analysis of MOment Structures</dc:title>
  <dc:creator>arlgastu6</dc:creator>
  <cp:lastModifiedBy>user</cp:lastModifiedBy>
  <cp:revision>105</cp:revision>
  <dcterms:created xsi:type="dcterms:W3CDTF">2009-01-29T16:52:05Z</dcterms:created>
  <dcterms:modified xsi:type="dcterms:W3CDTF">2009-04-13T15:31:05Z</dcterms:modified>
</cp:coreProperties>
</file>