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tags/tag5.xml" ContentType="application/vnd.openxmlformats-officedocument.presentationml.tags+xml"/>
  <Override PartName="/ppt/notesSlides/notesSlide120.xml" ContentType="application/vnd.openxmlformats-officedocument.presentationml.notesSlide+xml"/>
  <Override PartName="/ppt/tags/tag6.xml" ContentType="application/vnd.openxmlformats-officedocument.presentationml.tags+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tags/tag7.xml" ContentType="application/vnd.openxmlformats-officedocument.presentationml.tags+xml"/>
  <Override PartName="/ppt/notesSlides/notesSlide123.xml" ContentType="application/vnd.openxmlformats-officedocument.presentationml.notesSlide+xml"/>
  <Override PartName="/ppt/tags/tag8.xml" ContentType="application/vnd.openxmlformats-officedocument.presentationml.tags+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ags/tag9.xml" ContentType="application/vnd.openxmlformats-officedocument.presentationml.tags+xml"/>
  <Override PartName="/ppt/notesSlides/notesSlide126.xml" ContentType="application/vnd.openxmlformats-officedocument.presentationml.notesSlide+xml"/>
  <Override PartName="/ppt/tags/tag10.xml" ContentType="application/vnd.openxmlformats-officedocument.presentationml.tags+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tags/tag13.xml" ContentType="application/vnd.openxmlformats-officedocument.presentationml.tags+xml"/>
  <Override PartName="/ppt/notesSlides/notesSlide167.xml" ContentType="application/vnd.openxmlformats-officedocument.presentationml.notesSlide+xml"/>
  <Override PartName="/ppt/tags/tag14.xml" ContentType="application/vnd.openxmlformats-officedocument.presentationml.tags+xml"/>
  <Override PartName="/ppt/notesSlides/notesSlide168.xml" ContentType="application/vnd.openxmlformats-officedocument.presentationml.notesSlide+xml"/>
  <Override PartName="/ppt/tags/tag15.xml" ContentType="application/vnd.openxmlformats-officedocument.presentationml.tags+xml"/>
  <Override PartName="/ppt/notesSlides/notesSlide169.xml" ContentType="application/vnd.openxmlformats-officedocument.presentationml.notesSlide+xml"/>
  <Override PartName="/ppt/tags/tag16.xml" ContentType="application/vnd.openxmlformats-officedocument.presentationml.tags+xml"/>
  <Override PartName="/ppt/notesSlides/notesSlide170.xml" ContentType="application/vnd.openxmlformats-officedocument.presentationml.notesSlide+xml"/>
  <Override PartName="/ppt/tags/tag17.xml" ContentType="application/vnd.openxmlformats-officedocument.presentationml.tags+xml"/>
  <Override PartName="/ppt/notesSlides/notesSlide171.xml" ContentType="application/vnd.openxmlformats-officedocument.presentationml.notesSlide+xml"/>
  <Override PartName="/ppt/tags/tag18.xml" ContentType="application/vnd.openxmlformats-officedocument.presentationml.tags+xml"/>
  <Override PartName="/ppt/notesSlides/notesSlide172.xml" ContentType="application/vnd.openxmlformats-officedocument.presentationml.notesSlide+xml"/>
  <Override PartName="/ppt/tags/tag19.xml" ContentType="application/vnd.openxmlformats-officedocument.presentationml.tags+xml"/>
  <Override PartName="/ppt/notesSlides/notesSlide173.xml" ContentType="application/vnd.openxmlformats-officedocument.presentationml.notesSlide+xml"/>
  <Override PartName="/ppt/tags/tag20.xml" ContentType="application/vnd.openxmlformats-officedocument.presentationml.tags+xml"/>
  <Override PartName="/ppt/notesSlides/notesSlide174.xml" ContentType="application/vnd.openxmlformats-officedocument.presentationml.notesSlide+xml"/>
  <Override PartName="/ppt/tags/tag21.xml" ContentType="application/vnd.openxmlformats-officedocument.presentationml.tags+xml"/>
  <Override PartName="/ppt/notesSlides/notesSlide175.xml" ContentType="application/vnd.openxmlformats-officedocument.presentationml.notesSlide+xml"/>
  <Override PartName="/ppt/tags/tag22.xml" ContentType="application/vnd.openxmlformats-officedocument.presentationml.tags+xml"/>
  <Override PartName="/ppt/notesSlides/notesSlide176.xml" ContentType="application/vnd.openxmlformats-officedocument.presentationml.notesSlide+xml"/>
  <Override PartName="/ppt/tags/tag23.xml" ContentType="application/vnd.openxmlformats-officedocument.presentationml.tags+xml"/>
  <Override PartName="/ppt/notesSlides/notesSlide177.xml" ContentType="application/vnd.openxmlformats-officedocument.presentationml.notesSlide+xml"/>
  <Override PartName="/ppt/tags/tag24.xml" ContentType="application/vnd.openxmlformats-officedocument.presentationml.tags+xml"/>
  <Override PartName="/ppt/notesSlides/notesSlide178.xml" ContentType="application/vnd.openxmlformats-officedocument.presentationml.notesSlide+xml"/>
  <Override PartName="/ppt/tags/tag25.xml" ContentType="application/vnd.openxmlformats-officedocument.presentationml.tags+xml"/>
  <Override PartName="/ppt/notesSlides/notesSlide179.xml" ContentType="application/vnd.openxmlformats-officedocument.presentationml.notesSlide+xml"/>
  <Override PartName="/ppt/tags/tag26.xml" ContentType="application/vnd.openxmlformats-officedocument.presentationml.tags+xml"/>
  <Override PartName="/ppt/notesSlides/notesSlide180.xml" ContentType="application/vnd.openxmlformats-officedocument.presentationml.notesSlide+xml"/>
  <Override PartName="/ppt/tags/tag27.xml" ContentType="application/vnd.openxmlformats-officedocument.presentationml.tags+xml"/>
  <Override PartName="/ppt/notesSlides/notesSlide181.xml" ContentType="application/vnd.openxmlformats-officedocument.presentationml.notesSlide+xml"/>
  <Override PartName="/ppt/tags/tag28.xml" ContentType="application/vnd.openxmlformats-officedocument.presentationml.tags+xml"/>
  <Override PartName="/ppt/notesSlides/notesSlide182.xml" ContentType="application/vnd.openxmlformats-officedocument.presentationml.notesSlide+xml"/>
  <Override PartName="/ppt/tags/tag29.xml" ContentType="application/vnd.openxmlformats-officedocument.presentationml.tags+xml"/>
  <Override PartName="/ppt/notesSlides/notesSlide183.xml" ContentType="application/vnd.openxmlformats-officedocument.presentationml.notesSlide+xml"/>
  <Override PartName="/ppt/tags/tag30.xml" ContentType="application/vnd.openxmlformats-officedocument.presentationml.tags+xml"/>
  <Override PartName="/ppt/notesSlides/notesSlide184.xml" ContentType="application/vnd.openxmlformats-officedocument.presentationml.notesSlide+xml"/>
  <Override PartName="/ppt/tags/tag31.xml" ContentType="application/vnd.openxmlformats-officedocument.presentationml.tags+xml"/>
  <Override PartName="/ppt/notesSlides/notesSlide185.xml" ContentType="application/vnd.openxmlformats-officedocument.presentationml.notesSlide+xml"/>
  <Override PartName="/ppt/tags/tag32.xml" ContentType="application/vnd.openxmlformats-officedocument.presentationml.tags+xml"/>
  <Override PartName="/ppt/notesSlides/notesSlide186.xml" ContentType="application/vnd.openxmlformats-officedocument.presentationml.notesSlide+xml"/>
  <Override PartName="/ppt/tags/tag33.xml" ContentType="application/vnd.openxmlformats-officedocument.presentationml.tags+xml"/>
  <Override PartName="/ppt/notesSlides/notesSlide187.xml" ContentType="application/vnd.openxmlformats-officedocument.presentationml.notesSlide+xml"/>
  <Override PartName="/ppt/tags/tag34.xml" ContentType="application/vnd.openxmlformats-officedocument.presentationml.tags+xml"/>
  <Override PartName="/ppt/notesSlides/notesSlide188.xml" ContentType="application/vnd.openxmlformats-officedocument.presentationml.notesSlide+xml"/>
  <Override PartName="/ppt/tags/tag35.xml" ContentType="application/vnd.openxmlformats-officedocument.presentationml.tags+xml"/>
  <Override PartName="/ppt/notesSlides/notesSlide189.xml" ContentType="application/vnd.openxmlformats-officedocument.presentationml.notesSlide+xml"/>
  <Override PartName="/ppt/tags/tag36.xml" ContentType="application/vnd.openxmlformats-officedocument.presentationml.tags+xml"/>
  <Override PartName="/ppt/notesSlides/notesSlide190.xml" ContentType="application/vnd.openxmlformats-officedocument.presentationml.notesSlide+xml"/>
  <Override PartName="/ppt/tags/tag37.xml" ContentType="application/vnd.openxmlformats-officedocument.presentationml.tags+xml"/>
  <Override PartName="/ppt/notesSlides/notesSlide191.xml" ContentType="application/vnd.openxmlformats-officedocument.presentationml.notesSlide+xml"/>
  <Override PartName="/ppt/tags/tag38.xml" ContentType="application/vnd.openxmlformats-officedocument.presentationml.tags+xml"/>
  <Override PartName="/ppt/notesSlides/notesSlide192.xml" ContentType="application/vnd.openxmlformats-officedocument.presentationml.notesSlide+xml"/>
  <Override PartName="/ppt/tags/tag39.xml" ContentType="application/vnd.openxmlformats-officedocument.presentationml.tags+xml"/>
  <Override PartName="/ppt/notesSlides/notesSlide193.xml" ContentType="application/vnd.openxmlformats-officedocument.presentationml.notesSlide+xml"/>
  <Override PartName="/ppt/tags/tag40.xml" ContentType="application/vnd.openxmlformats-officedocument.presentationml.tags+xml"/>
  <Override PartName="/ppt/notesSlides/notesSlide194.xml" ContentType="application/vnd.openxmlformats-officedocument.presentationml.notesSlide+xml"/>
  <Override PartName="/ppt/tags/tag41.xml" ContentType="application/vnd.openxmlformats-officedocument.presentationml.tags+xml"/>
  <Override PartName="/ppt/notesSlides/notesSlide195.xml" ContentType="application/vnd.openxmlformats-officedocument.presentationml.notesSlide+xml"/>
  <Override PartName="/ppt/tags/tag42.xml" ContentType="application/vnd.openxmlformats-officedocument.presentationml.tags+xml"/>
  <Override PartName="/ppt/notesSlides/notesSlide196.xml" ContentType="application/vnd.openxmlformats-officedocument.presentationml.notesSlide+xml"/>
  <Override PartName="/ppt/tags/tag43.xml" ContentType="application/vnd.openxmlformats-officedocument.presentationml.tags+xml"/>
  <Override PartName="/ppt/notesSlides/notesSlide197.xml" ContentType="application/vnd.openxmlformats-officedocument.presentationml.notesSlide+xml"/>
  <Override PartName="/ppt/tags/tag44.xml" ContentType="application/vnd.openxmlformats-officedocument.presentationml.tags+xml"/>
  <Override PartName="/ppt/notesSlides/notesSlide198.xml" ContentType="application/vnd.openxmlformats-officedocument.presentationml.notesSlide+xml"/>
  <Override PartName="/ppt/tags/tag45.xml" ContentType="application/vnd.openxmlformats-officedocument.presentationml.tags+xml"/>
  <Override PartName="/ppt/notesSlides/notesSlide199.xml" ContentType="application/vnd.openxmlformats-officedocument.presentationml.notesSlide+xml"/>
  <Override PartName="/ppt/tags/tag46.xml" ContentType="application/vnd.openxmlformats-officedocument.presentationml.tags+xml"/>
  <Override PartName="/ppt/notesSlides/notesSlide200.xml" ContentType="application/vnd.openxmlformats-officedocument.presentationml.notesSlide+xml"/>
  <Override PartName="/ppt/tags/tag47.xml" ContentType="application/vnd.openxmlformats-officedocument.presentationml.tags+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tags/tag48.xml" ContentType="application/vnd.openxmlformats-officedocument.presentationml.tags+xml"/>
  <Override PartName="/ppt/notesSlides/notesSlide204.xml" ContentType="application/vnd.openxmlformats-officedocument.presentationml.notesSlide+xml"/>
  <Override PartName="/ppt/tags/tag49.xml" ContentType="application/vnd.openxmlformats-officedocument.presentationml.tags+xml"/>
  <Override PartName="/ppt/notesSlides/notesSlide205.xml" ContentType="application/vnd.openxmlformats-officedocument.presentationml.notesSlide+xml"/>
  <Override PartName="/ppt/tags/tag50.xml" ContentType="application/vnd.openxmlformats-officedocument.presentationml.tags+xml"/>
  <Override PartName="/ppt/notesSlides/notesSlide206.xml" ContentType="application/vnd.openxmlformats-officedocument.presentationml.notesSlide+xml"/>
  <Override PartName="/ppt/tags/tag51.xml" ContentType="application/vnd.openxmlformats-officedocument.presentationml.tags+xml"/>
  <Override PartName="/ppt/notesSlides/notesSlide207.xml" ContentType="application/vnd.openxmlformats-officedocument.presentationml.notesSlide+xml"/>
  <Override PartName="/ppt/tags/tag52.xml" ContentType="application/vnd.openxmlformats-officedocument.presentationml.tags+xml"/>
  <Override PartName="/ppt/notesSlides/notesSlide208.xml" ContentType="application/vnd.openxmlformats-officedocument.presentationml.notesSlide+xml"/>
  <Override PartName="/ppt/tags/tag53.xml" ContentType="application/vnd.openxmlformats-officedocument.presentationml.tags+xml"/>
  <Override PartName="/ppt/notesSlides/notesSlide209.xml" ContentType="application/vnd.openxmlformats-officedocument.presentationml.notesSlide+xml"/>
  <Override PartName="/ppt/tags/tag54.xml" ContentType="application/vnd.openxmlformats-officedocument.presentationml.tags+xml"/>
  <Override PartName="/ppt/notesSlides/notesSlide210.xml" ContentType="application/vnd.openxmlformats-officedocument.presentationml.notesSlide+xml"/>
  <Override PartName="/ppt/tags/tag55.xml" ContentType="application/vnd.openxmlformats-officedocument.presentationml.tags+xml"/>
  <Override PartName="/ppt/notesSlides/notesSlide211.xml" ContentType="application/vnd.openxmlformats-officedocument.presentationml.notesSlide+xml"/>
  <Override PartName="/ppt/tags/tag56.xml" ContentType="application/vnd.openxmlformats-officedocument.presentationml.tags+xml"/>
  <Override PartName="/ppt/notesSlides/notesSlide212.xml" ContentType="application/vnd.openxmlformats-officedocument.presentationml.notesSlide+xml"/>
  <Override PartName="/ppt/tags/tag57.xml" ContentType="application/vnd.openxmlformats-officedocument.presentationml.tags+xml"/>
  <Override PartName="/ppt/notesSlides/notesSlide213.xml" ContentType="application/vnd.openxmlformats-officedocument.presentationml.notesSlide+xml"/>
  <Override PartName="/ppt/tags/tag58.xml" ContentType="application/vnd.openxmlformats-officedocument.presentationml.tags+xml"/>
  <Override PartName="/ppt/notesSlides/notesSlide214.xml" ContentType="application/vnd.openxmlformats-officedocument.presentationml.notesSlide+xml"/>
  <Override PartName="/ppt/tags/tag59.xml" ContentType="application/vnd.openxmlformats-officedocument.presentationml.tags+xml"/>
  <Override PartName="/ppt/notesSlides/notesSlide215.xml" ContentType="application/vnd.openxmlformats-officedocument.presentationml.notesSlide+xml"/>
  <Override PartName="/ppt/tags/tag60.xml" ContentType="application/vnd.openxmlformats-officedocument.presentationml.tags+xml"/>
  <Override PartName="/ppt/notesSlides/notesSlide216.xml" ContentType="application/vnd.openxmlformats-officedocument.presentationml.notesSlide+xml"/>
  <Override PartName="/ppt/tags/tag61.xml" ContentType="application/vnd.openxmlformats-officedocument.presentationml.tags+xml"/>
  <Override PartName="/ppt/notesSlides/notesSlide217.xml" ContentType="application/vnd.openxmlformats-officedocument.presentationml.notesSlide+xml"/>
  <Override PartName="/ppt/tags/tag62.xml" ContentType="application/vnd.openxmlformats-officedocument.presentationml.tags+xml"/>
  <Override PartName="/ppt/notesSlides/notesSlide218.xml" ContentType="application/vnd.openxmlformats-officedocument.presentationml.notesSlide+xml"/>
  <Override PartName="/ppt/tags/tag63.xml" ContentType="application/vnd.openxmlformats-officedocument.presentationml.tags+xml"/>
  <Override PartName="/ppt/notesSlides/notesSlide219.xml" ContentType="application/vnd.openxmlformats-officedocument.presentationml.notesSlide+xml"/>
  <Override PartName="/ppt/tags/tag64.xml" ContentType="application/vnd.openxmlformats-officedocument.presentationml.tags+xml"/>
  <Override PartName="/ppt/notesSlides/notesSlide220.xml" ContentType="application/vnd.openxmlformats-officedocument.presentationml.notesSlide+xml"/>
  <Override PartName="/ppt/tags/tag65.xml" ContentType="application/vnd.openxmlformats-officedocument.presentationml.tags+xml"/>
  <Override PartName="/ppt/notesSlides/notesSlide221.xml" ContentType="application/vnd.openxmlformats-officedocument.presentationml.notesSlide+xml"/>
  <Override PartName="/ppt/tags/tag66.xml" ContentType="application/vnd.openxmlformats-officedocument.presentationml.tags+xml"/>
  <Override PartName="/ppt/notesSlides/notesSlide222.xml" ContentType="application/vnd.openxmlformats-officedocument.presentationml.notesSlide+xml"/>
  <Override PartName="/ppt/tags/tag67.xml" ContentType="application/vnd.openxmlformats-officedocument.presentationml.tags+xml"/>
  <Override PartName="/ppt/notesSlides/notesSlide223.xml" ContentType="application/vnd.openxmlformats-officedocument.presentationml.notesSlide+xml"/>
  <Override PartName="/ppt/tags/tag68.xml" ContentType="application/vnd.openxmlformats-officedocument.presentationml.tags+xml"/>
  <Override PartName="/ppt/notesSlides/notesSlide224.xml" ContentType="application/vnd.openxmlformats-officedocument.presentationml.notesSlide+xml"/>
  <Override PartName="/ppt/tags/tag69.xml" ContentType="application/vnd.openxmlformats-officedocument.presentationml.tags+xml"/>
  <Override PartName="/ppt/notesSlides/notesSlide225.xml" ContentType="application/vnd.openxmlformats-officedocument.presentationml.notesSlide+xml"/>
  <Override PartName="/ppt/tags/tag70.xml" ContentType="application/vnd.openxmlformats-officedocument.presentationml.tags+xml"/>
  <Override PartName="/ppt/notesSlides/notesSlide226.xml" ContentType="application/vnd.openxmlformats-officedocument.presentationml.notesSlide+xml"/>
  <Override PartName="/ppt/tags/tag71.xml" ContentType="application/vnd.openxmlformats-officedocument.presentationml.tags+xml"/>
  <Override PartName="/ppt/notesSlides/notesSlide227.xml" ContentType="application/vnd.openxmlformats-officedocument.presentationml.notesSlide+xml"/>
  <Override PartName="/ppt/tags/tag72.xml" ContentType="application/vnd.openxmlformats-officedocument.presentationml.tags+xml"/>
  <Override PartName="/ppt/notesSlides/notesSlide228.xml" ContentType="application/vnd.openxmlformats-officedocument.presentationml.notesSlide+xml"/>
  <Override PartName="/ppt/tags/tag73.xml" ContentType="application/vnd.openxmlformats-officedocument.presentationml.tags+xml"/>
  <Override PartName="/ppt/notesSlides/notesSlide229.xml" ContentType="application/vnd.openxmlformats-officedocument.presentationml.notesSlide+xml"/>
  <Override PartName="/ppt/tags/tag74.xml" ContentType="application/vnd.openxmlformats-officedocument.presentationml.tags+xml"/>
  <Override PartName="/ppt/notesSlides/notesSlide230.xml" ContentType="application/vnd.openxmlformats-officedocument.presentationml.notesSlide+xml"/>
  <Override PartName="/ppt/tags/tag75.xml" ContentType="application/vnd.openxmlformats-officedocument.presentationml.tags+xml"/>
  <Override PartName="/ppt/notesSlides/notesSlide231.xml" ContentType="application/vnd.openxmlformats-officedocument.presentationml.notesSlide+xml"/>
  <Override PartName="/ppt/tags/tag76.xml" ContentType="application/vnd.openxmlformats-officedocument.presentationml.tags+xml"/>
  <Override PartName="/ppt/notesSlides/notesSlide232.xml" ContentType="application/vnd.openxmlformats-officedocument.presentationml.notesSlide+xml"/>
  <Override PartName="/ppt/tags/tag77.xml" ContentType="application/vnd.openxmlformats-officedocument.presentationml.tags+xml"/>
  <Override PartName="/ppt/notesSlides/notesSlide233.xml" ContentType="application/vnd.openxmlformats-officedocument.presentationml.notesSlide+xml"/>
  <Override PartName="/ppt/tags/tag78.xml" ContentType="application/vnd.openxmlformats-officedocument.presentationml.tags+xml"/>
  <Override PartName="/ppt/notesSlides/notesSlide234.xml" ContentType="application/vnd.openxmlformats-officedocument.presentationml.notesSlide+xml"/>
  <Override PartName="/ppt/tags/tag79.xml" ContentType="application/vnd.openxmlformats-officedocument.presentationml.tags+xml"/>
  <Override PartName="/ppt/notesSlides/notesSlide235.xml" ContentType="application/vnd.openxmlformats-officedocument.presentationml.notesSlide+xml"/>
  <Override PartName="/ppt/tags/tag80.xml" ContentType="application/vnd.openxmlformats-officedocument.presentationml.tags+xml"/>
  <Override PartName="/ppt/notesSlides/notesSlide236.xml" ContentType="application/vnd.openxmlformats-officedocument.presentationml.notesSlide+xml"/>
  <Override PartName="/ppt/tags/tag81.xml" ContentType="application/vnd.openxmlformats-officedocument.presentationml.tags+xml"/>
  <Override PartName="/ppt/notesSlides/notesSlide237.xml" ContentType="application/vnd.openxmlformats-officedocument.presentationml.notesSlide+xml"/>
  <Override PartName="/ppt/tags/tag82.xml" ContentType="application/vnd.openxmlformats-officedocument.presentationml.tags+xml"/>
  <Override PartName="/ppt/notesSlides/notesSlide238.xml" ContentType="application/vnd.openxmlformats-officedocument.presentationml.notesSlide+xml"/>
  <Override PartName="/ppt/tags/tag83.xml" ContentType="application/vnd.openxmlformats-officedocument.presentationml.tags+xml"/>
  <Override PartName="/ppt/notesSlides/notesSlide239.xml" ContentType="application/vnd.openxmlformats-officedocument.presentationml.notesSlide+xml"/>
  <Override PartName="/ppt/tags/tag84.xml" ContentType="application/vnd.openxmlformats-officedocument.presentationml.tags+xml"/>
  <Override PartName="/ppt/notesSlides/notesSlide240.xml" ContentType="application/vnd.openxmlformats-officedocument.presentationml.notesSlide+xml"/>
  <Override PartName="/ppt/tags/tag85.xml" ContentType="application/vnd.openxmlformats-officedocument.presentationml.tags+xml"/>
  <Override PartName="/ppt/notesSlides/notesSlide241.xml" ContentType="application/vnd.openxmlformats-officedocument.presentationml.notesSlide+xml"/>
  <Override PartName="/ppt/tags/tag86.xml" ContentType="application/vnd.openxmlformats-officedocument.presentationml.tags+xml"/>
  <Override PartName="/ppt/notesSlides/notesSlide242.xml" ContentType="application/vnd.openxmlformats-officedocument.presentationml.notesSlide+xml"/>
  <Override PartName="/ppt/tags/tag87.xml" ContentType="application/vnd.openxmlformats-officedocument.presentationml.tags+xml"/>
  <Override PartName="/ppt/notesSlides/notesSlide243.xml" ContentType="application/vnd.openxmlformats-officedocument.presentationml.notesSlide+xml"/>
  <Override PartName="/ppt/tags/tag88.xml" ContentType="application/vnd.openxmlformats-officedocument.presentationml.tags+xml"/>
  <Override PartName="/ppt/notesSlides/notesSlide244.xml" ContentType="application/vnd.openxmlformats-officedocument.presentationml.notesSlide+xml"/>
  <Override PartName="/ppt/tags/tag89.xml" ContentType="application/vnd.openxmlformats-officedocument.presentationml.tags+xml"/>
  <Override PartName="/ppt/notesSlides/notesSlide245.xml" ContentType="application/vnd.openxmlformats-officedocument.presentationml.notesSlide+xml"/>
  <Override PartName="/ppt/tags/tag90.xml" ContentType="application/vnd.openxmlformats-officedocument.presentationml.tags+xml"/>
  <Override PartName="/ppt/notesSlides/notesSlide246.xml" ContentType="application/vnd.openxmlformats-officedocument.presentationml.notesSlide+xml"/>
  <Override PartName="/ppt/tags/tag91.xml" ContentType="application/vnd.openxmlformats-officedocument.presentationml.tags+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5"/>
  </p:notesMasterIdLst>
  <p:sldIdLst>
    <p:sldId id="1900" r:id="rId2"/>
    <p:sldId id="1239" r:id="rId3"/>
    <p:sldId id="1240" r:id="rId4"/>
    <p:sldId id="1241" r:id="rId5"/>
    <p:sldId id="1242" r:id="rId6"/>
    <p:sldId id="1243" r:id="rId7"/>
    <p:sldId id="1244" r:id="rId8"/>
    <p:sldId id="1245" r:id="rId9"/>
    <p:sldId id="1246" r:id="rId10"/>
    <p:sldId id="1247" r:id="rId11"/>
    <p:sldId id="1248" r:id="rId12"/>
    <p:sldId id="1249" r:id="rId13"/>
    <p:sldId id="1250" r:id="rId14"/>
    <p:sldId id="276" r:id="rId15"/>
    <p:sldId id="277" r:id="rId16"/>
    <p:sldId id="1567" r:id="rId17"/>
    <p:sldId id="278" r:id="rId18"/>
    <p:sldId id="279" r:id="rId19"/>
    <p:sldId id="280" r:id="rId20"/>
    <p:sldId id="281" r:id="rId21"/>
    <p:sldId id="1415" r:id="rId22"/>
    <p:sldId id="1406" r:id="rId23"/>
    <p:sldId id="274" r:id="rId24"/>
    <p:sldId id="275" r:id="rId25"/>
    <p:sldId id="282" r:id="rId26"/>
    <p:sldId id="1071" r:id="rId27"/>
    <p:sldId id="283" r:id="rId28"/>
    <p:sldId id="284" r:id="rId29"/>
    <p:sldId id="285" r:id="rId30"/>
    <p:sldId id="286" r:id="rId31"/>
    <p:sldId id="287" r:id="rId32"/>
    <p:sldId id="298" r:id="rId33"/>
    <p:sldId id="1407" r:id="rId34"/>
    <p:sldId id="299" r:id="rId35"/>
    <p:sldId id="1408" r:id="rId36"/>
    <p:sldId id="290" r:id="rId37"/>
    <p:sldId id="291" r:id="rId38"/>
    <p:sldId id="1069" r:id="rId39"/>
    <p:sldId id="294" r:id="rId40"/>
    <p:sldId id="295" r:id="rId41"/>
    <p:sldId id="296" r:id="rId42"/>
    <p:sldId id="1070" r:id="rId43"/>
    <p:sldId id="297" r:id="rId44"/>
    <p:sldId id="436" r:id="rId45"/>
    <p:sldId id="438" r:id="rId46"/>
    <p:sldId id="439" r:id="rId47"/>
    <p:sldId id="1409" r:id="rId48"/>
    <p:sldId id="440" r:id="rId49"/>
    <p:sldId id="442" r:id="rId50"/>
    <p:sldId id="1499" r:id="rId51"/>
    <p:sldId id="443" r:id="rId52"/>
    <p:sldId id="1410" r:id="rId53"/>
    <p:sldId id="1411" r:id="rId54"/>
    <p:sldId id="1412" r:id="rId55"/>
    <p:sldId id="1413" r:id="rId56"/>
    <p:sldId id="1500" r:id="rId57"/>
    <p:sldId id="1501" r:id="rId58"/>
    <p:sldId id="1502" r:id="rId59"/>
    <p:sldId id="1503" r:id="rId60"/>
    <p:sldId id="1504" r:id="rId61"/>
    <p:sldId id="1505" r:id="rId62"/>
    <p:sldId id="300" r:id="rId63"/>
    <p:sldId id="301" r:id="rId64"/>
    <p:sldId id="302" r:id="rId65"/>
    <p:sldId id="1506" r:id="rId66"/>
    <p:sldId id="1507" r:id="rId67"/>
    <p:sldId id="304" r:id="rId68"/>
    <p:sldId id="305" r:id="rId69"/>
    <p:sldId id="1252" r:id="rId70"/>
    <p:sldId id="306" r:id="rId71"/>
    <p:sldId id="307" r:id="rId72"/>
    <p:sldId id="1253" r:id="rId73"/>
    <p:sldId id="308" r:id="rId74"/>
    <p:sldId id="309" r:id="rId75"/>
    <p:sldId id="1416" r:id="rId76"/>
    <p:sldId id="1417" r:id="rId77"/>
    <p:sldId id="1418" r:id="rId78"/>
    <p:sldId id="1419" r:id="rId79"/>
    <p:sldId id="1420" r:id="rId80"/>
    <p:sldId id="607" r:id="rId81"/>
    <p:sldId id="310" r:id="rId82"/>
    <p:sldId id="311" r:id="rId83"/>
    <p:sldId id="445" r:id="rId84"/>
    <p:sldId id="1421" r:id="rId85"/>
    <p:sldId id="1422" r:id="rId86"/>
    <p:sldId id="1423" r:id="rId87"/>
    <p:sldId id="1424" r:id="rId88"/>
    <p:sldId id="313" r:id="rId89"/>
    <p:sldId id="314" r:id="rId90"/>
    <p:sldId id="315" r:id="rId91"/>
    <p:sldId id="316" r:id="rId92"/>
    <p:sldId id="317" r:id="rId93"/>
    <p:sldId id="608" r:id="rId94"/>
    <p:sldId id="318" r:id="rId95"/>
    <p:sldId id="444" r:id="rId96"/>
    <p:sldId id="1425" r:id="rId97"/>
    <p:sldId id="1426" r:id="rId98"/>
    <p:sldId id="1508" r:id="rId99"/>
    <p:sldId id="263" r:id="rId100"/>
    <p:sldId id="447" r:id="rId101"/>
    <p:sldId id="452" r:id="rId102"/>
    <p:sldId id="448" r:id="rId103"/>
    <p:sldId id="449" r:id="rId104"/>
    <p:sldId id="1427" r:id="rId105"/>
    <p:sldId id="450" r:id="rId106"/>
    <p:sldId id="1428" r:id="rId107"/>
    <p:sldId id="1429" r:id="rId108"/>
    <p:sldId id="1430" r:id="rId109"/>
    <p:sldId id="453" r:id="rId110"/>
    <p:sldId id="454" r:id="rId111"/>
    <p:sldId id="455" r:id="rId112"/>
    <p:sldId id="456" r:id="rId113"/>
    <p:sldId id="1431" r:id="rId114"/>
    <p:sldId id="1432" r:id="rId115"/>
    <p:sldId id="1435" r:id="rId116"/>
    <p:sldId id="623" r:id="rId117"/>
    <p:sldId id="624" r:id="rId118"/>
    <p:sldId id="625" r:id="rId119"/>
    <p:sldId id="1433" r:id="rId120"/>
    <p:sldId id="626" r:id="rId121"/>
    <p:sldId id="627" r:id="rId122"/>
    <p:sldId id="1434" r:id="rId123"/>
    <p:sldId id="628" r:id="rId124"/>
    <p:sldId id="629" r:id="rId125"/>
    <p:sldId id="630" r:id="rId126"/>
    <p:sldId id="1073" r:id="rId127"/>
    <p:sldId id="631" r:id="rId128"/>
    <p:sldId id="632" r:id="rId129"/>
    <p:sldId id="1436" r:id="rId130"/>
    <p:sldId id="633" r:id="rId131"/>
    <p:sldId id="1437" r:id="rId132"/>
    <p:sldId id="634" r:id="rId133"/>
    <p:sldId id="1438" r:id="rId134"/>
    <p:sldId id="635" r:id="rId135"/>
    <p:sldId id="636" r:id="rId136"/>
    <p:sldId id="637" r:id="rId137"/>
    <p:sldId id="638" r:id="rId138"/>
    <p:sldId id="1439" r:id="rId139"/>
    <p:sldId id="1440" r:id="rId140"/>
    <p:sldId id="1441" r:id="rId141"/>
    <p:sldId id="639" r:id="rId142"/>
    <p:sldId id="1255" r:id="rId143"/>
    <p:sldId id="1256" r:id="rId144"/>
    <p:sldId id="1257" r:id="rId145"/>
    <p:sldId id="1258" r:id="rId146"/>
    <p:sldId id="1259" r:id="rId147"/>
    <p:sldId id="1260" r:id="rId148"/>
    <p:sldId id="1261" r:id="rId149"/>
    <p:sldId id="1262" r:id="rId150"/>
    <p:sldId id="1309" r:id="rId151"/>
    <p:sldId id="1310" r:id="rId152"/>
    <p:sldId id="1311" r:id="rId153"/>
    <p:sldId id="1312" r:id="rId154"/>
    <p:sldId id="1313" r:id="rId155"/>
    <p:sldId id="1265" r:id="rId156"/>
    <p:sldId id="1266" r:id="rId157"/>
    <p:sldId id="1267" r:id="rId158"/>
    <p:sldId id="1268" r:id="rId159"/>
    <p:sldId id="1269" r:id="rId160"/>
    <p:sldId id="1270" r:id="rId161"/>
    <p:sldId id="1271" r:id="rId162"/>
    <p:sldId id="1272" r:id="rId163"/>
    <p:sldId id="1273" r:id="rId164"/>
    <p:sldId id="1274" r:id="rId165"/>
    <p:sldId id="1275" r:id="rId166"/>
    <p:sldId id="1276" r:id="rId167"/>
    <p:sldId id="1316" r:id="rId168"/>
    <p:sldId id="1317" r:id="rId169"/>
    <p:sldId id="1318" r:id="rId170"/>
    <p:sldId id="1319" r:id="rId171"/>
    <p:sldId id="1320" r:id="rId172"/>
    <p:sldId id="1321" r:id="rId173"/>
    <p:sldId id="1322" r:id="rId174"/>
    <p:sldId id="1323" r:id="rId175"/>
    <p:sldId id="1324" r:id="rId176"/>
    <p:sldId id="1325" r:id="rId177"/>
    <p:sldId id="1326" r:id="rId178"/>
    <p:sldId id="1327" r:id="rId179"/>
    <p:sldId id="1328" r:id="rId180"/>
    <p:sldId id="1330" r:id="rId181"/>
    <p:sldId id="1331" r:id="rId182"/>
    <p:sldId id="1332" r:id="rId183"/>
    <p:sldId id="1333" r:id="rId184"/>
    <p:sldId id="1334" r:id="rId185"/>
    <p:sldId id="1335" r:id="rId186"/>
    <p:sldId id="1336" r:id="rId187"/>
    <p:sldId id="1338" r:id="rId188"/>
    <p:sldId id="1349" r:id="rId189"/>
    <p:sldId id="1339" r:id="rId190"/>
    <p:sldId id="1345" r:id="rId191"/>
    <p:sldId id="1347" r:id="rId192"/>
    <p:sldId id="1348" r:id="rId193"/>
    <p:sldId id="1442" r:id="rId194"/>
    <p:sldId id="1443" r:id="rId195"/>
    <p:sldId id="1444" r:id="rId196"/>
    <p:sldId id="1445" r:id="rId197"/>
    <p:sldId id="1446" r:id="rId198"/>
    <p:sldId id="697" r:id="rId199"/>
    <p:sldId id="1132" r:id="rId200"/>
    <p:sldId id="1133" r:id="rId201"/>
    <p:sldId id="1134" r:id="rId202"/>
    <p:sldId id="1135" r:id="rId203"/>
    <p:sldId id="1136" r:id="rId204"/>
    <p:sldId id="1137" r:id="rId205"/>
    <p:sldId id="1138" r:id="rId206"/>
    <p:sldId id="1139" r:id="rId207"/>
    <p:sldId id="1140" r:id="rId208"/>
    <p:sldId id="1141" r:id="rId209"/>
    <p:sldId id="1142" r:id="rId210"/>
    <p:sldId id="1143" r:id="rId211"/>
    <p:sldId id="1144" r:id="rId212"/>
    <p:sldId id="1145" r:id="rId213"/>
    <p:sldId id="1350" r:id="rId214"/>
    <p:sldId id="1146" r:id="rId215"/>
    <p:sldId id="1147" r:id="rId216"/>
    <p:sldId id="1351" r:id="rId217"/>
    <p:sldId id="1352" r:id="rId218"/>
    <p:sldId id="1148" r:id="rId219"/>
    <p:sldId id="1149" r:id="rId220"/>
    <p:sldId id="1150" r:id="rId221"/>
    <p:sldId id="1151" r:id="rId222"/>
    <p:sldId id="1152" r:id="rId223"/>
    <p:sldId id="1153" r:id="rId224"/>
    <p:sldId id="1154" r:id="rId225"/>
    <p:sldId id="1155" r:id="rId226"/>
    <p:sldId id="1156" r:id="rId227"/>
    <p:sldId id="1157" r:id="rId228"/>
    <p:sldId id="1158" r:id="rId229"/>
    <p:sldId id="1159" r:id="rId230"/>
    <p:sldId id="1160" r:id="rId231"/>
    <p:sldId id="1161" r:id="rId232"/>
    <p:sldId id="1162" r:id="rId233"/>
    <p:sldId id="1163" r:id="rId234"/>
    <p:sldId id="1164" r:id="rId235"/>
    <p:sldId id="1165" r:id="rId236"/>
    <p:sldId id="1166" r:id="rId237"/>
    <p:sldId id="1167" r:id="rId238"/>
    <p:sldId id="1354" r:id="rId239"/>
    <p:sldId id="1355" r:id="rId240"/>
    <p:sldId id="1168" r:id="rId241"/>
    <p:sldId id="1169" r:id="rId242"/>
    <p:sldId id="1170" r:id="rId243"/>
    <p:sldId id="1171" r:id="rId244"/>
    <p:sldId id="1172" r:id="rId245"/>
    <p:sldId id="1173" r:id="rId246"/>
    <p:sldId id="1174" r:id="rId247"/>
    <p:sldId id="1175" r:id="rId248"/>
    <p:sldId id="1353" r:id="rId249"/>
    <p:sldId id="1176" r:id="rId250"/>
    <p:sldId id="1177" r:id="rId251"/>
    <p:sldId id="1178" r:id="rId252"/>
    <p:sldId id="1179" r:id="rId253"/>
    <p:sldId id="1180" r:id="rId254"/>
    <p:sldId id="1181" r:id="rId255"/>
    <p:sldId id="1182" r:id="rId256"/>
    <p:sldId id="1183" r:id="rId257"/>
    <p:sldId id="1184" r:id="rId258"/>
    <p:sldId id="1185" r:id="rId259"/>
    <p:sldId id="1186" r:id="rId260"/>
    <p:sldId id="1187" r:id="rId261"/>
    <p:sldId id="1188" r:id="rId262"/>
    <p:sldId id="1189" r:id="rId263"/>
    <p:sldId id="1190" r:id="rId264"/>
    <p:sldId id="1191" r:id="rId265"/>
    <p:sldId id="1192" r:id="rId266"/>
    <p:sldId id="1193" r:id="rId267"/>
    <p:sldId id="1194" r:id="rId268"/>
    <p:sldId id="1195" r:id="rId269"/>
    <p:sldId id="1196" r:id="rId270"/>
    <p:sldId id="1197" r:id="rId271"/>
    <p:sldId id="1198" r:id="rId272"/>
    <p:sldId id="1199" r:id="rId273"/>
    <p:sldId id="1200" r:id="rId274"/>
    <p:sldId id="1201" r:id="rId275"/>
    <p:sldId id="1202" r:id="rId276"/>
    <p:sldId id="1203" r:id="rId277"/>
    <p:sldId id="1204" r:id="rId278"/>
    <p:sldId id="1205" r:id="rId279"/>
    <p:sldId id="1206" r:id="rId280"/>
    <p:sldId id="1207" r:id="rId281"/>
    <p:sldId id="1208" r:id="rId282"/>
    <p:sldId id="1209" r:id="rId283"/>
    <p:sldId id="1210" r:id="rId284"/>
    <p:sldId id="1211" r:id="rId285"/>
    <p:sldId id="1212" r:id="rId286"/>
    <p:sldId id="1213" r:id="rId287"/>
    <p:sldId id="1214" r:id="rId288"/>
    <p:sldId id="1215" r:id="rId289"/>
    <p:sldId id="1216" r:id="rId290"/>
    <p:sldId id="1217" r:id="rId291"/>
    <p:sldId id="1218" r:id="rId292"/>
    <p:sldId id="1356" r:id="rId293"/>
    <p:sldId id="1357" r:id="rId294"/>
    <p:sldId id="1219" r:id="rId295"/>
    <p:sldId id="1220" r:id="rId296"/>
    <p:sldId id="1221" r:id="rId297"/>
    <p:sldId id="1222" r:id="rId298"/>
    <p:sldId id="1223" r:id="rId299"/>
    <p:sldId id="1224" r:id="rId300"/>
    <p:sldId id="1225" r:id="rId301"/>
    <p:sldId id="1226" r:id="rId302"/>
    <p:sldId id="1227" r:id="rId303"/>
    <p:sldId id="1228" r:id="rId304"/>
    <p:sldId id="1230" r:id="rId305"/>
    <p:sldId id="1231" r:id="rId306"/>
    <p:sldId id="1232" r:id="rId307"/>
    <p:sldId id="1233" r:id="rId308"/>
    <p:sldId id="1234" r:id="rId309"/>
    <p:sldId id="1235" r:id="rId310"/>
    <p:sldId id="1236" r:id="rId311"/>
    <p:sldId id="1237" r:id="rId312"/>
    <p:sldId id="1238" r:id="rId313"/>
    <p:sldId id="1447" r:id="rId314"/>
    <p:sldId id="1451" r:id="rId315"/>
    <p:sldId id="1450" r:id="rId316"/>
    <p:sldId id="1449" r:id="rId317"/>
    <p:sldId id="1452" r:id="rId318"/>
    <p:sldId id="1029" r:id="rId319"/>
    <p:sldId id="1030" r:id="rId320"/>
    <p:sldId id="1031" r:id="rId321"/>
    <p:sldId id="1453" r:id="rId322"/>
    <p:sldId id="1454" r:id="rId323"/>
    <p:sldId id="1456" r:id="rId324"/>
    <p:sldId id="1455" r:id="rId325"/>
    <p:sldId id="1032" r:id="rId326"/>
    <p:sldId id="1457" r:id="rId327"/>
    <p:sldId id="1459" r:id="rId328"/>
    <p:sldId id="1458" r:id="rId329"/>
    <p:sldId id="1074" r:id="rId330"/>
    <p:sldId id="1033" r:id="rId331"/>
    <p:sldId id="1460" r:id="rId332"/>
    <p:sldId id="1034" r:id="rId333"/>
    <p:sldId id="1461" r:id="rId334"/>
    <p:sldId id="1035" r:id="rId335"/>
    <p:sldId id="1036" r:id="rId336"/>
    <p:sldId id="1037" r:id="rId337"/>
    <p:sldId id="1063" r:id="rId338"/>
    <p:sldId id="1064" r:id="rId339"/>
    <p:sldId id="1065" r:id="rId340"/>
    <p:sldId id="1462" r:id="rId341"/>
    <p:sldId id="1464" r:id="rId342"/>
    <p:sldId id="1463" r:id="rId343"/>
    <p:sldId id="1465" r:id="rId344"/>
    <p:sldId id="806" r:id="rId345"/>
    <p:sldId id="807" r:id="rId346"/>
    <p:sldId id="1067" r:id="rId347"/>
    <p:sldId id="808" r:id="rId348"/>
    <p:sldId id="809" r:id="rId349"/>
    <p:sldId id="1466" r:id="rId350"/>
    <p:sldId id="810" r:id="rId351"/>
    <p:sldId id="811" r:id="rId352"/>
    <p:sldId id="1509" r:id="rId353"/>
    <p:sldId id="813" r:id="rId354"/>
    <p:sldId id="1467" r:id="rId355"/>
    <p:sldId id="1468" r:id="rId356"/>
    <p:sldId id="814" r:id="rId357"/>
    <p:sldId id="815" r:id="rId358"/>
    <p:sldId id="816" r:id="rId359"/>
    <p:sldId id="817" r:id="rId360"/>
    <p:sldId id="818" r:id="rId361"/>
    <p:sldId id="819" r:id="rId362"/>
    <p:sldId id="1469" r:id="rId363"/>
    <p:sldId id="1470" r:id="rId364"/>
    <p:sldId id="820" r:id="rId365"/>
    <p:sldId id="821" r:id="rId366"/>
    <p:sldId id="822" r:id="rId367"/>
    <p:sldId id="823" r:id="rId368"/>
    <p:sldId id="824" r:id="rId369"/>
    <p:sldId id="825" r:id="rId370"/>
    <p:sldId id="1510" r:id="rId371"/>
    <p:sldId id="826" r:id="rId372"/>
    <p:sldId id="827" r:id="rId373"/>
    <p:sldId id="828" r:id="rId374"/>
    <p:sldId id="1471" r:id="rId375"/>
    <p:sldId id="1472" r:id="rId376"/>
    <p:sldId id="1511" r:id="rId377"/>
    <p:sldId id="1512" r:id="rId378"/>
    <p:sldId id="1513" r:id="rId379"/>
    <p:sldId id="1514" r:id="rId380"/>
    <p:sldId id="1515" r:id="rId381"/>
    <p:sldId id="1516" r:id="rId382"/>
    <p:sldId id="1517" r:id="rId383"/>
    <p:sldId id="1518" r:id="rId384"/>
    <p:sldId id="1519" r:id="rId385"/>
    <p:sldId id="1520" r:id="rId386"/>
    <p:sldId id="1521" r:id="rId387"/>
    <p:sldId id="1561" r:id="rId388"/>
    <p:sldId id="1522" r:id="rId389"/>
    <p:sldId id="1562" r:id="rId390"/>
    <p:sldId id="1564" r:id="rId391"/>
    <p:sldId id="1563" r:id="rId392"/>
    <p:sldId id="1523" r:id="rId393"/>
    <p:sldId id="1565" r:id="rId394"/>
    <p:sldId id="1524" r:id="rId395"/>
    <p:sldId id="1525" r:id="rId396"/>
    <p:sldId id="1526" r:id="rId397"/>
    <p:sldId id="1527" r:id="rId398"/>
    <p:sldId id="1528" r:id="rId399"/>
    <p:sldId id="1529" r:id="rId400"/>
    <p:sldId id="1530" r:id="rId401"/>
    <p:sldId id="1531" r:id="rId402"/>
    <p:sldId id="1532" r:id="rId403"/>
    <p:sldId id="1533" r:id="rId404"/>
    <p:sldId id="1534" r:id="rId405"/>
    <p:sldId id="1535" r:id="rId406"/>
    <p:sldId id="1536" r:id="rId407"/>
    <p:sldId id="1537" r:id="rId408"/>
    <p:sldId id="1538" r:id="rId409"/>
    <p:sldId id="1539" r:id="rId410"/>
    <p:sldId id="1540" r:id="rId411"/>
    <p:sldId id="1541" r:id="rId412"/>
    <p:sldId id="1542" r:id="rId413"/>
    <p:sldId id="1543" r:id="rId414"/>
    <p:sldId id="1544" r:id="rId415"/>
    <p:sldId id="1545" r:id="rId416"/>
    <p:sldId id="1546" r:id="rId417"/>
    <p:sldId id="1547" r:id="rId418"/>
    <p:sldId id="1548" r:id="rId419"/>
    <p:sldId id="1549" r:id="rId420"/>
    <p:sldId id="1550" r:id="rId421"/>
    <p:sldId id="1551" r:id="rId422"/>
    <p:sldId id="1552" r:id="rId423"/>
    <p:sldId id="1553" r:id="rId424"/>
    <p:sldId id="1554" r:id="rId425"/>
    <p:sldId id="1555" r:id="rId426"/>
    <p:sldId id="1556" r:id="rId427"/>
    <p:sldId id="1557" r:id="rId428"/>
    <p:sldId id="1558" r:id="rId429"/>
    <p:sldId id="1559" r:id="rId430"/>
    <p:sldId id="1560" r:id="rId431"/>
    <p:sldId id="1566" r:id="rId432"/>
    <p:sldId id="829" r:id="rId433"/>
    <p:sldId id="830" r:id="rId434"/>
    <p:sldId id="831" r:id="rId435"/>
    <p:sldId id="832" r:id="rId436"/>
    <p:sldId id="833" r:id="rId437"/>
    <p:sldId id="834" r:id="rId438"/>
    <p:sldId id="835" r:id="rId439"/>
    <p:sldId id="836" r:id="rId440"/>
    <p:sldId id="837" r:id="rId441"/>
    <p:sldId id="1473" r:id="rId442"/>
    <p:sldId id="1474" r:id="rId443"/>
    <p:sldId id="272" r:id="rId444"/>
    <p:sldId id="1358" r:id="rId445"/>
    <p:sldId id="1359" r:id="rId446"/>
    <p:sldId id="1384" r:id="rId447"/>
    <p:sldId id="1360" r:id="rId448"/>
    <p:sldId id="1361" r:id="rId449"/>
    <p:sldId id="1362" r:id="rId450"/>
    <p:sldId id="1363" r:id="rId451"/>
    <p:sldId id="1364" r:id="rId452"/>
    <p:sldId id="1385" r:id="rId453"/>
    <p:sldId id="1386" r:id="rId454"/>
    <p:sldId id="1365" r:id="rId455"/>
    <p:sldId id="1366" r:id="rId456"/>
    <p:sldId id="1389" r:id="rId457"/>
    <p:sldId id="1387" r:id="rId458"/>
    <p:sldId id="1388" r:id="rId459"/>
    <p:sldId id="1367" r:id="rId460"/>
    <p:sldId id="1390" r:id="rId461"/>
    <p:sldId id="1393" r:id="rId462"/>
    <p:sldId id="1368" r:id="rId463"/>
    <p:sldId id="1391" r:id="rId464"/>
    <p:sldId id="1394" r:id="rId465"/>
    <p:sldId id="1392" r:id="rId466"/>
    <p:sldId id="1369" r:id="rId467"/>
    <p:sldId id="1370" r:id="rId468"/>
    <p:sldId id="1371" r:id="rId469"/>
    <p:sldId id="1395" r:id="rId470"/>
    <p:sldId id="1396" r:id="rId471"/>
    <p:sldId id="1372" r:id="rId472"/>
    <p:sldId id="1373" r:id="rId473"/>
    <p:sldId id="1397" r:id="rId474"/>
    <p:sldId id="1374" r:id="rId475"/>
    <p:sldId id="1375" r:id="rId476"/>
    <p:sldId id="1398" r:id="rId477"/>
    <p:sldId id="1399" r:id="rId478"/>
    <p:sldId id="1400" r:id="rId479"/>
    <p:sldId id="1401" r:id="rId480"/>
    <p:sldId id="1402" r:id="rId481"/>
    <p:sldId id="1404" r:id="rId482"/>
    <p:sldId id="1403" r:id="rId483"/>
    <p:sldId id="1376" r:id="rId484"/>
    <p:sldId id="1378" r:id="rId485"/>
    <p:sldId id="1381" r:id="rId486"/>
    <p:sldId id="1382" r:id="rId487"/>
    <p:sldId id="1405" r:id="rId488"/>
    <p:sldId id="1383" r:id="rId489"/>
    <p:sldId id="1898" r:id="rId490"/>
    <p:sldId id="2247" r:id="rId491"/>
    <p:sldId id="2249" r:id="rId492"/>
    <p:sldId id="2250" r:id="rId493"/>
    <p:sldId id="2251" r:id="rId494"/>
    <p:sldId id="2252" r:id="rId495"/>
    <p:sldId id="2253" r:id="rId496"/>
    <p:sldId id="2254" r:id="rId497"/>
    <p:sldId id="2255" r:id="rId498"/>
    <p:sldId id="2256" r:id="rId499"/>
    <p:sldId id="2257" r:id="rId500"/>
    <p:sldId id="2258" r:id="rId501"/>
    <p:sldId id="2259" r:id="rId502"/>
    <p:sldId id="2260" r:id="rId503"/>
    <p:sldId id="2261" r:id="rId504"/>
    <p:sldId id="2262" r:id="rId505"/>
    <p:sldId id="2263" r:id="rId506"/>
    <p:sldId id="2264" r:id="rId507"/>
    <p:sldId id="2265" r:id="rId508"/>
    <p:sldId id="2266" r:id="rId509"/>
    <p:sldId id="2267" r:id="rId510"/>
    <p:sldId id="2268" r:id="rId511"/>
    <p:sldId id="2269" r:id="rId512"/>
    <p:sldId id="2270" r:id="rId513"/>
    <p:sldId id="2271" r:id="rId514"/>
    <p:sldId id="2272" r:id="rId515"/>
    <p:sldId id="2273" r:id="rId516"/>
    <p:sldId id="2274" r:id="rId517"/>
    <p:sldId id="2275" r:id="rId518"/>
    <p:sldId id="2276" r:id="rId519"/>
    <p:sldId id="2277" r:id="rId520"/>
    <p:sldId id="2278" r:id="rId521"/>
    <p:sldId id="2279" r:id="rId522"/>
    <p:sldId id="2280" r:id="rId523"/>
    <p:sldId id="2281" r:id="rId524"/>
    <p:sldId id="2282" r:id="rId525"/>
    <p:sldId id="2283" r:id="rId526"/>
    <p:sldId id="2284" r:id="rId527"/>
    <p:sldId id="2285" r:id="rId528"/>
    <p:sldId id="2286" r:id="rId529"/>
    <p:sldId id="2287" r:id="rId530"/>
    <p:sldId id="2288" r:id="rId531"/>
    <p:sldId id="2289" r:id="rId532"/>
    <p:sldId id="2290" r:id="rId533"/>
    <p:sldId id="2291" r:id="rId534"/>
    <p:sldId id="2292" r:id="rId535"/>
    <p:sldId id="2293" r:id="rId536"/>
    <p:sldId id="2294" r:id="rId537"/>
    <p:sldId id="2295" r:id="rId538"/>
    <p:sldId id="2296" r:id="rId539"/>
    <p:sldId id="2297" r:id="rId540"/>
    <p:sldId id="2298" r:id="rId541"/>
    <p:sldId id="2299" r:id="rId542"/>
    <p:sldId id="2300" r:id="rId543"/>
    <p:sldId id="2301" r:id="rId544"/>
    <p:sldId id="2302" r:id="rId545"/>
    <p:sldId id="2303" r:id="rId546"/>
    <p:sldId id="2304" r:id="rId547"/>
    <p:sldId id="2305" r:id="rId548"/>
    <p:sldId id="2306" r:id="rId549"/>
    <p:sldId id="2307" r:id="rId550"/>
    <p:sldId id="2308" r:id="rId551"/>
    <p:sldId id="2309" r:id="rId552"/>
    <p:sldId id="2310" r:id="rId553"/>
    <p:sldId id="2379" r:id="rId5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7sf8Vg6J/6TQ2RMqOrxUTg==" hashData="lWmjg+si82BuvOYQEegEb3GcByM="/>
  <p:extLst>
    <p:ext uri="{521415D9-36F7-43E2-AB2F-B90AF26B5E84}">
      <p14:sectionLst xmlns:p14="http://schemas.microsoft.com/office/powerpoint/2010/main">
        <p14:section name="Introduction" id="{CDDBE57D-894B-478B-B0B9-FA0ADAB02D42}">
          <p14:sldIdLst>
            <p14:sldId id="1900"/>
            <p14:sldId id="1239"/>
            <p14:sldId id="1240"/>
            <p14:sldId id="1241"/>
            <p14:sldId id="1242"/>
            <p14:sldId id="1243"/>
            <p14:sldId id="1244"/>
            <p14:sldId id="1245"/>
            <p14:sldId id="1246"/>
            <p14:sldId id="1247"/>
            <p14:sldId id="1248"/>
            <p14:sldId id="1249"/>
            <p14:sldId id="1250"/>
            <p14:sldId id="276"/>
            <p14:sldId id="277"/>
            <p14:sldId id="1567"/>
            <p14:sldId id="278"/>
            <p14:sldId id="279"/>
            <p14:sldId id="280"/>
            <p14:sldId id="281"/>
            <p14:sldId id="1415"/>
            <p14:sldId id="1406"/>
          </p14:sldIdLst>
        </p14:section>
        <p14:section name="Planning" id="{A88ED4C3-6A9F-4D2C-A292-D7B640439195}">
          <p14:sldIdLst>
            <p14:sldId id="274"/>
            <p14:sldId id="275"/>
            <p14:sldId id="282"/>
            <p14:sldId id="1071"/>
            <p14:sldId id="283"/>
            <p14:sldId id="284"/>
            <p14:sldId id="285"/>
            <p14:sldId id="286"/>
            <p14:sldId id="287"/>
            <p14:sldId id="298"/>
            <p14:sldId id="1407"/>
            <p14:sldId id="299"/>
            <p14:sldId id="1408"/>
            <p14:sldId id="290"/>
            <p14:sldId id="291"/>
            <p14:sldId id="1069"/>
            <p14:sldId id="294"/>
            <p14:sldId id="295"/>
            <p14:sldId id="296"/>
            <p14:sldId id="1070"/>
            <p14:sldId id="297"/>
            <p14:sldId id="436"/>
            <p14:sldId id="438"/>
            <p14:sldId id="439"/>
            <p14:sldId id="1409"/>
            <p14:sldId id="440"/>
            <p14:sldId id="442"/>
            <p14:sldId id="1499"/>
            <p14:sldId id="443"/>
            <p14:sldId id="1410"/>
            <p14:sldId id="1411"/>
            <p14:sldId id="1412"/>
            <p14:sldId id="1413"/>
            <p14:sldId id="1500"/>
            <p14:sldId id="1501"/>
            <p14:sldId id="1502"/>
            <p14:sldId id="1503"/>
            <p14:sldId id="1504"/>
            <p14:sldId id="1505"/>
          </p14:sldIdLst>
        </p14:section>
        <p14:section name="Project Preparation" id="{679EDDB1-E66B-4672-A162-0AC33335F9CE}">
          <p14:sldIdLst>
            <p14:sldId id="300"/>
            <p14:sldId id="301"/>
            <p14:sldId id="302"/>
            <p14:sldId id="1506"/>
            <p14:sldId id="1507"/>
            <p14:sldId id="304"/>
            <p14:sldId id="305"/>
            <p14:sldId id="1252"/>
            <p14:sldId id="306"/>
            <p14:sldId id="307"/>
            <p14:sldId id="1253"/>
            <p14:sldId id="308"/>
            <p14:sldId id="309"/>
            <p14:sldId id="1416"/>
            <p14:sldId id="1417"/>
            <p14:sldId id="1418"/>
            <p14:sldId id="1419"/>
            <p14:sldId id="1420"/>
            <p14:sldId id="607"/>
            <p14:sldId id="310"/>
            <p14:sldId id="311"/>
            <p14:sldId id="445"/>
            <p14:sldId id="1421"/>
            <p14:sldId id="1422"/>
            <p14:sldId id="1423"/>
            <p14:sldId id="1424"/>
          </p14:sldIdLst>
        </p14:section>
        <p14:section name="Concurrent Activities" id="{F3F4D82C-F551-49AA-9553-0FB6104A05B1}">
          <p14:sldIdLst>
            <p14:sldId id="313"/>
            <p14:sldId id="314"/>
            <p14:sldId id="315"/>
            <p14:sldId id="316"/>
            <p14:sldId id="317"/>
            <p14:sldId id="608"/>
            <p14:sldId id="318"/>
            <p14:sldId id="444"/>
            <p14:sldId id="1425"/>
            <p14:sldId id="1426"/>
            <p14:sldId id="1508"/>
          </p14:sldIdLst>
        </p14:section>
        <p14:section name="Scheduling" id="{4F75BDAA-2062-4226-A9E2-72828B233A6F}">
          <p14:sldIdLst>
            <p14:sldId id="263"/>
            <p14:sldId id="447"/>
            <p14:sldId id="452"/>
            <p14:sldId id="448"/>
            <p14:sldId id="449"/>
            <p14:sldId id="1427"/>
            <p14:sldId id="450"/>
            <p14:sldId id="1428"/>
            <p14:sldId id="1429"/>
            <p14:sldId id="1430"/>
            <p14:sldId id="453"/>
            <p14:sldId id="454"/>
            <p14:sldId id="455"/>
            <p14:sldId id="456"/>
            <p14:sldId id="1431"/>
            <p14:sldId id="1432"/>
            <p14:sldId id="1435"/>
          </p14:sldIdLst>
        </p14:section>
        <p14:section name="Safety" id="{42BDD3DC-59C1-49FA-B73C-9ED2C7117A72}">
          <p14:sldIdLst>
            <p14:sldId id="623"/>
            <p14:sldId id="624"/>
            <p14:sldId id="625"/>
            <p14:sldId id="1433"/>
            <p14:sldId id="626"/>
            <p14:sldId id="627"/>
            <p14:sldId id="1434"/>
            <p14:sldId id="628"/>
            <p14:sldId id="629"/>
            <p14:sldId id="630"/>
            <p14:sldId id="1073"/>
            <p14:sldId id="631"/>
            <p14:sldId id="632"/>
            <p14:sldId id="1436"/>
            <p14:sldId id="633"/>
            <p14:sldId id="1437"/>
            <p14:sldId id="634"/>
            <p14:sldId id="1438"/>
            <p14:sldId id="635"/>
            <p14:sldId id="636"/>
            <p14:sldId id="637"/>
            <p14:sldId id="638"/>
            <p14:sldId id="1439"/>
            <p14:sldId id="1440"/>
            <p14:sldId id="1441"/>
          </p14:sldIdLst>
        </p14:section>
        <p14:section name="Work Zone Traffic Control" id="{B9742C0A-6E36-4664-BE69-6DB9C3593210}">
          <p14:sldIdLst>
            <p14:sldId id="639"/>
            <p14:sldId id="1255"/>
            <p14:sldId id="1256"/>
            <p14:sldId id="1257"/>
            <p14:sldId id="1258"/>
            <p14:sldId id="1259"/>
            <p14:sldId id="1260"/>
            <p14:sldId id="1261"/>
            <p14:sldId id="1262"/>
            <p14:sldId id="1309"/>
            <p14:sldId id="1310"/>
            <p14:sldId id="1311"/>
            <p14:sldId id="1312"/>
            <p14:sldId id="1313"/>
            <p14:sldId id="1265"/>
            <p14:sldId id="1266"/>
            <p14:sldId id="1267"/>
            <p14:sldId id="1268"/>
            <p14:sldId id="1269"/>
            <p14:sldId id="1270"/>
            <p14:sldId id="1271"/>
            <p14:sldId id="1272"/>
            <p14:sldId id="1273"/>
            <p14:sldId id="1274"/>
            <p14:sldId id="1275"/>
            <p14:sldId id="1276"/>
            <p14:sldId id="1316"/>
            <p14:sldId id="1317"/>
            <p14:sldId id="1318"/>
            <p14:sldId id="1319"/>
            <p14:sldId id="1320"/>
            <p14:sldId id="1321"/>
            <p14:sldId id="1322"/>
            <p14:sldId id="1323"/>
            <p14:sldId id="1324"/>
            <p14:sldId id="1325"/>
            <p14:sldId id="1326"/>
            <p14:sldId id="1327"/>
            <p14:sldId id="1328"/>
            <p14:sldId id="1330"/>
            <p14:sldId id="1331"/>
            <p14:sldId id="1332"/>
            <p14:sldId id="1333"/>
            <p14:sldId id="1334"/>
            <p14:sldId id="1335"/>
            <p14:sldId id="1336"/>
            <p14:sldId id="1338"/>
            <p14:sldId id="1349"/>
            <p14:sldId id="1339"/>
            <p14:sldId id="1345"/>
            <p14:sldId id="1347"/>
            <p14:sldId id="1348"/>
            <p14:sldId id="1442"/>
            <p14:sldId id="1443"/>
            <p14:sldId id="1444"/>
            <p14:sldId id="1445"/>
            <p14:sldId id="1446"/>
          </p14:sldIdLst>
        </p14:section>
        <p14:section name="Quality Assurance" id="{5BC94577-A45D-4308-AC32-438979BE32E8}">
          <p14:sldIdLst>
            <p14:sldId id="697"/>
            <p14:sldId id="1132"/>
            <p14:sldId id="1133"/>
            <p14:sldId id="1134"/>
            <p14:sldId id="1135"/>
            <p14:sldId id="1136"/>
            <p14:sldId id="1137"/>
            <p14:sldId id="1138"/>
            <p14:sldId id="1139"/>
            <p14:sldId id="1140"/>
            <p14:sldId id="1141"/>
            <p14:sldId id="1142"/>
            <p14:sldId id="1143"/>
            <p14:sldId id="1144"/>
            <p14:sldId id="1145"/>
            <p14:sldId id="1350"/>
            <p14:sldId id="1146"/>
            <p14:sldId id="1147"/>
            <p14:sldId id="1351"/>
            <p14:sldId id="1352"/>
            <p14:sldId id="1148"/>
            <p14:sldId id="1149"/>
            <p14:sldId id="1150"/>
            <p14:sldId id="1151"/>
            <p14:sldId id="1152"/>
            <p14:sldId id="1153"/>
            <p14:sldId id="1154"/>
            <p14:sldId id="1155"/>
            <p14:sldId id="1156"/>
            <p14:sldId id="1157"/>
            <p14:sldId id="1158"/>
            <p14:sldId id="1159"/>
            <p14:sldId id="1160"/>
            <p14:sldId id="1161"/>
            <p14:sldId id="1162"/>
            <p14:sldId id="1163"/>
            <p14:sldId id="1164"/>
            <p14:sldId id="1165"/>
            <p14:sldId id="1166"/>
            <p14:sldId id="1167"/>
            <p14:sldId id="1354"/>
            <p14:sldId id="1355"/>
            <p14:sldId id="1168"/>
            <p14:sldId id="1169"/>
            <p14:sldId id="1170"/>
            <p14:sldId id="1171"/>
            <p14:sldId id="1172"/>
            <p14:sldId id="1173"/>
            <p14:sldId id="1174"/>
            <p14:sldId id="1175"/>
            <p14:sldId id="1353"/>
            <p14:sldId id="1176"/>
            <p14:sldId id="1177"/>
            <p14:sldId id="1178"/>
            <p14:sldId id="1179"/>
            <p14:sldId id="1180"/>
            <p14:sldId id="1181"/>
            <p14:sldId id="1182"/>
            <p14:sldId id="1183"/>
            <p14:sldId id="1184"/>
            <p14:sldId id="1185"/>
            <p14:sldId id="1186"/>
            <p14:sldId id="1187"/>
            <p14:sldId id="1188"/>
            <p14:sldId id="1189"/>
            <p14:sldId id="1190"/>
            <p14:sldId id="1191"/>
            <p14:sldId id="1192"/>
            <p14:sldId id="1193"/>
            <p14:sldId id="1194"/>
            <p14:sldId id="1195"/>
            <p14:sldId id="1196"/>
            <p14:sldId id="1197"/>
            <p14:sldId id="1198"/>
            <p14:sldId id="1199"/>
            <p14:sldId id="1200"/>
            <p14:sldId id="1201"/>
            <p14:sldId id="1202"/>
            <p14:sldId id="1203"/>
            <p14:sldId id="1204"/>
            <p14:sldId id="1205"/>
            <p14:sldId id="1206"/>
            <p14:sldId id="1207"/>
            <p14:sldId id="1208"/>
            <p14:sldId id="1209"/>
            <p14:sldId id="1210"/>
            <p14:sldId id="1211"/>
            <p14:sldId id="1212"/>
            <p14:sldId id="1213"/>
            <p14:sldId id="1214"/>
            <p14:sldId id="1215"/>
            <p14:sldId id="1216"/>
            <p14:sldId id="1217"/>
            <p14:sldId id="1218"/>
            <p14:sldId id="1356"/>
            <p14:sldId id="1357"/>
            <p14:sldId id="1219"/>
            <p14:sldId id="1220"/>
            <p14:sldId id="1221"/>
            <p14:sldId id="1222"/>
            <p14:sldId id="1223"/>
            <p14:sldId id="1224"/>
            <p14:sldId id="1225"/>
            <p14:sldId id="1226"/>
            <p14:sldId id="1227"/>
            <p14:sldId id="1228"/>
            <p14:sldId id="1230"/>
            <p14:sldId id="1231"/>
            <p14:sldId id="1232"/>
            <p14:sldId id="1233"/>
            <p14:sldId id="1234"/>
            <p14:sldId id="1235"/>
            <p14:sldId id="1236"/>
            <p14:sldId id="1237"/>
            <p14:sldId id="1238"/>
            <p14:sldId id="1447"/>
            <p14:sldId id="1451"/>
            <p14:sldId id="1450"/>
            <p14:sldId id="1449"/>
            <p14:sldId id="1452"/>
          </p14:sldIdLst>
        </p14:section>
        <p14:section name="Environmental Concerns" id="{72FA75BD-E404-4CF2-8A67-3342001C7575}">
          <p14:sldIdLst>
            <p14:sldId id="1029"/>
            <p14:sldId id="1030"/>
            <p14:sldId id="1031"/>
            <p14:sldId id="1453"/>
            <p14:sldId id="1454"/>
            <p14:sldId id="1456"/>
            <p14:sldId id="1455"/>
            <p14:sldId id="1032"/>
            <p14:sldId id="1457"/>
            <p14:sldId id="1459"/>
            <p14:sldId id="1458"/>
            <p14:sldId id="1074"/>
            <p14:sldId id="1033"/>
            <p14:sldId id="1460"/>
            <p14:sldId id="1034"/>
            <p14:sldId id="1461"/>
            <p14:sldId id="1035"/>
            <p14:sldId id="1036"/>
            <p14:sldId id="1037"/>
            <p14:sldId id="1063"/>
            <p14:sldId id="1064"/>
            <p14:sldId id="1065"/>
            <p14:sldId id="1462"/>
            <p14:sldId id="1464"/>
            <p14:sldId id="1463"/>
            <p14:sldId id="1465"/>
          </p14:sldIdLst>
        </p14:section>
        <p14:section name="Risk Management" id="{BCCA0240-9C4F-463E-9248-6C5D49DC7BC8}">
          <p14:sldIdLst>
            <p14:sldId id="806"/>
            <p14:sldId id="807"/>
            <p14:sldId id="1067"/>
            <p14:sldId id="808"/>
            <p14:sldId id="809"/>
            <p14:sldId id="1466"/>
            <p14:sldId id="810"/>
            <p14:sldId id="811"/>
            <p14:sldId id="1509"/>
            <p14:sldId id="813"/>
            <p14:sldId id="1467"/>
            <p14:sldId id="1468"/>
          </p14:sldIdLst>
        </p14:section>
        <p14:section name="Project Wrap-up" id="{4F2DCB51-415F-4C6E-9927-FEC89DAB908F}">
          <p14:sldIdLst>
            <p14:sldId id="814"/>
            <p14:sldId id="815"/>
            <p14:sldId id="816"/>
            <p14:sldId id="817"/>
            <p14:sldId id="818"/>
            <p14:sldId id="819"/>
            <p14:sldId id="1469"/>
            <p14:sldId id="1470"/>
          </p14:sldIdLst>
        </p14:section>
        <p14:section name="Follow-up Activities" id="{EB7CA942-86A1-4EB0-A011-8FC597C8AFF9}">
          <p14:sldIdLst>
            <p14:sldId id="820"/>
            <p14:sldId id="821"/>
            <p14:sldId id="822"/>
            <p14:sldId id="823"/>
            <p14:sldId id="824"/>
            <p14:sldId id="825"/>
            <p14:sldId id="1510"/>
            <p14:sldId id="826"/>
            <p14:sldId id="827"/>
            <p14:sldId id="828"/>
            <p14:sldId id="1471"/>
            <p14:sldId id="1472"/>
          </p14:sldIdLst>
        </p14:section>
        <p14:section name="Pipe trench Restoration" id="{7425F402-B846-4014-9710-95652A90A591}">
          <p14:sldIdLst>
            <p14:sldId id="1511"/>
            <p14:sldId id="1512"/>
            <p14:sldId id="1513"/>
            <p14:sldId id="1514"/>
            <p14:sldId id="1515"/>
            <p14:sldId id="1516"/>
            <p14:sldId id="1517"/>
            <p14:sldId id="1518"/>
            <p14:sldId id="1519"/>
            <p14:sldId id="1520"/>
            <p14:sldId id="1521"/>
            <p14:sldId id="1561"/>
            <p14:sldId id="1522"/>
            <p14:sldId id="1562"/>
            <p14:sldId id="1564"/>
            <p14:sldId id="1563"/>
            <p14:sldId id="1523"/>
            <p14:sldId id="1565"/>
            <p14:sldId id="1524"/>
            <p14:sldId id="1525"/>
            <p14:sldId id="1526"/>
            <p14:sldId id="1527"/>
            <p14:sldId id="1528"/>
            <p14:sldId id="1529"/>
            <p14:sldId id="1530"/>
            <p14:sldId id="1531"/>
            <p14:sldId id="1532"/>
            <p14:sldId id="1533"/>
            <p14:sldId id="1534"/>
            <p14:sldId id="1535"/>
            <p14:sldId id="1536"/>
            <p14:sldId id="1537"/>
            <p14:sldId id="1538"/>
            <p14:sldId id="1539"/>
            <p14:sldId id="1540"/>
            <p14:sldId id="1541"/>
            <p14:sldId id="1542"/>
            <p14:sldId id="1543"/>
            <p14:sldId id="1544"/>
            <p14:sldId id="1545"/>
            <p14:sldId id="1546"/>
            <p14:sldId id="1547"/>
            <p14:sldId id="1548"/>
            <p14:sldId id="1549"/>
            <p14:sldId id="1550"/>
            <p14:sldId id="1551"/>
            <p14:sldId id="1552"/>
            <p14:sldId id="1553"/>
            <p14:sldId id="1554"/>
            <p14:sldId id="1555"/>
            <p14:sldId id="1556"/>
            <p14:sldId id="1557"/>
            <p14:sldId id="1558"/>
            <p14:sldId id="1559"/>
            <p14:sldId id="1560"/>
            <p14:sldId id="1566"/>
          </p14:sldIdLst>
        </p14:section>
        <p14:section name="Preventative Maintenance" id="{9E63D49D-C284-4F1C-9159-19DB182C30B0}">
          <p14:sldIdLst>
            <p14:sldId id="829"/>
            <p14:sldId id="830"/>
            <p14:sldId id="831"/>
            <p14:sldId id="832"/>
            <p14:sldId id="833"/>
            <p14:sldId id="834"/>
            <p14:sldId id="835"/>
            <p14:sldId id="836"/>
            <p14:sldId id="837"/>
            <p14:sldId id="1473"/>
            <p14:sldId id="1474"/>
          </p14:sldIdLst>
        </p14:section>
        <p14:section name="Technical Training" id="{352AA69B-3676-4071-9383-F4864900588D}">
          <p14:sldIdLst>
            <p14:sldId id="272"/>
            <p14:sldId id="1358"/>
            <p14:sldId id="1359"/>
            <p14:sldId id="1384"/>
            <p14:sldId id="1360"/>
            <p14:sldId id="1361"/>
            <p14:sldId id="1362"/>
            <p14:sldId id="1363"/>
            <p14:sldId id="1364"/>
            <p14:sldId id="1385"/>
            <p14:sldId id="1386"/>
            <p14:sldId id="1365"/>
            <p14:sldId id="1366"/>
            <p14:sldId id="1389"/>
            <p14:sldId id="1387"/>
            <p14:sldId id="1388"/>
            <p14:sldId id="1367"/>
            <p14:sldId id="1390"/>
            <p14:sldId id="1393"/>
            <p14:sldId id="1368"/>
            <p14:sldId id="1391"/>
            <p14:sldId id="1394"/>
            <p14:sldId id="1392"/>
            <p14:sldId id="1369"/>
            <p14:sldId id="1370"/>
            <p14:sldId id="1371"/>
            <p14:sldId id="1395"/>
            <p14:sldId id="1396"/>
            <p14:sldId id="1372"/>
            <p14:sldId id="1373"/>
            <p14:sldId id="1397"/>
            <p14:sldId id="1374"/>
            <p14:sldId id="1375"/>
            <p14:sldId id="1398"/>
            <p14:sldId id="1399"/>
            <p14:sldId id="1400"/>
            <p14:sldId id="1401"/>
            <p14:sldId id="1402"/>
            <p14:sldId id="1404"/>
            <p14:sldId id="1403"/>
            <p14:sldId id="1376"/>
            <p14:sldId id="1378"/>
            <p14:sldId id="1381"/>
            <p14:sldId id="1382"/>
            <p14:sldId id="1405"/>
            <p14:sldId id="1383"/>
            <p14:sldId id="1898"/>
          </p14:sldIdLst>
        </p14:section>
        <p14:section name="Instructor-Led Presentation" id="{9E0C2463-C1C9-452C-9B21-76487FB7D20B}">
          <p14:sldIdLst>
            <p14:sldId id="2247"/>
            <p14:sldId id="2249"/>
            <p14:sldId id="2250"/>
            <p14:sldId id="2251"/>
            <p14:sldId id="2252"/>
            <p14:sldId id="2253"/>
            <p14:sldId id="2254"/>
            <p14:sldId id="2255"/>
            <p14:sldId id="2256"/>
            <p14:sldId id="2257"/>
            <p14:sldId id="2258"/>
            <p14:sldId id="2259"/>
            <p14:sldId id="2260"/>
            <p14:sldId id="2261"/>
            <p14:sldId id="2262"/>
            <p14:sldId id="2263"/>
            <p14:sldId id="2264"/>
            <p14:sldId id="2265"/>
            <p14:sldId id="2266"/>
            <p14:sldId id="2267"/>
            <p14:sldId id="2268"/>
            <p14:sldId id="2269"/>
            <p14:sldId id="2270"/>
            <p14:sldId id="2271"/>
            <p14:sldId id="2272"/>
            <p14:sldId id="2273"/>
            <p14:sldId id="2274"/>
            <p14:sldId id="2275"/>
            <p14:sldId id="2276"/>
            <p14:sldId id="2277"/>
            <p14:sldId id="2278"/>
            <p14:sldId id="2279"/>
            <p14:sldId id="2280"/>
            <p14:sldId id="2281"/>
            <p14:sldId id="2282"/>
            <p14:sldId id="2283"/>
            <p14:sldId id="2284"/>
            <p14:sldId id="2285"/>
            <p14:sldId id="2286"/>
            <p14:sldId id="2287"/>
            <p14:sldId id="2288"/>
            <p14:sldId id="2289"/>
            <p14:sldId id="2290"/>
            <p14:sldId id="2291"/>
            <p14:sldId id="2292"/>
            <p14:sldId id="2293"/>
            <p14:sldId id="2294"/>
            <p14:sldId id="2295"/>
            <p14:sldId id="2296"/>
            <p14:sldId id="2297"/>
            <p14:sldId id="2298"/>
            <p14:sldId id="2299"/>
            <p14:sldId id="2300"/>
            <p14:sldId id="2301"/>
            <p14:sldId id="2302"/>
            <p14:sldId id="2303"/>
            <p14:sldId id="2304"/>
            <p14:sldId id="2305"/>
            <p14:sldId id="2306"/>
            <p14:sldId id="2307"/>
            <p14:sldId id="2308"/>
            <p14:sldId id="2309"/>
            <p14:sldId id="2310"/>
            <p14:sldId id="2379"/>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Ptablet" initials="H" lastIdx="1" clrIdx="0"/>
  <p:cmAuthor id="1" name="Jeremy Shearer" initials="JJS" lastIdx="4"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EFB11"/>
    <a:srgbClr val="00266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6772" autoAdjust="0"/>
    <p:restoredTop sz="98765" autoAdjust="0"/>
  </p:normalViewPr>
  <p:slideViewPr>
    <p:cSldViewPr showGuides="1">
      <p:cViewPr>
        <p:scale>
          <a:sx n="80" d="100"/>
          <a:sy n="80" d="100"/>
        </p:scale>
        <p:origin x="-154" y="86"/>
      </p:cViewPr>
      <p:guideLst>
        <p:guide orient="horz" pos="2160"/>
        <p:guide pos="2880"/>
      </p:guideLst>
    </p:cSldViewPr>
  </p:slideViewPr>
  <p:outlineViewPr>
    <p:cViewPr>
      <p:scale>
        <a:sx n="33" d="100"/>
        <a:sy n="33" d="100"/>
      </p:scale>
      <p:origin x="48" y="1606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Lst>
  </p:outlineViewPr>
  <p:notesTextViewPr>
    <p:cViewPr>
      <p:scale>
        <a:sx n="1" d="1"/>
        <a:sy n="1" d="1"/>
      </p:scale>
      <p:origin x="0" y="0"/>
    </p:cViewPr>
  </p:notesTextViewPr>
  <p:sorterViewPr>
    <p:cViewPr>
      <p:scale>
        <a:sx n="60" d="100"/>
        <a:sy n="60" d="100"/>
      </p:scale>
      <p:origin x="0" y="18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531" Type="http://schemas.openxmlformats.org/officeDocument/2006/relationships/slide" Target="slides/slide530.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00" Type="http://schemas.openxmlformats.org/officeDocument/2006/relationships/slide" Target="slides/slide499.xml"/><Relationship Id="rId542" Type="http://schemas.openxmlformats.org/officeDocument/2006/relationships/slide" Target="slides/slide541.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511" Type="http://schemas.openxmlformats.org/officeDocument/2006/relationships/slide" Target="slides/slide510.xml"/><Relationship Id="rId553" Type="http://schemas.openxmlformats.org/officeDocument/2006/relationships/slide" Target="slides/slide552.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22" Type="http://schemas.openxmlformats.org/officeDocument/2006/relationships/slide" Target="slides/slide52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533" Type="http://schemas.openxmlformats.org/officeDocument/2006/relationships/slide" Target="slides/slide532.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44" Type="http://schemas.openxmlformats.org/officeDocument/2006/relationships/slide" Target="slides/slide543.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555" Type="http://schemas.openxmlformats.org/officeDocument/2006/relationships/notesMaster" Target="notesMasters/notesMaster1.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524" Type="http://schemas.openxmlformats.org/officeDocument/2006/relationships/slide" Target="slides/slide523.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535" Type="http://schemas.openxmlformats.org/officeDocument/2006/relationships/slide" Target="slides/slide534.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479" Type="http://schemas.openxmlformats.org/officeDocument/2006/relationships/slide" Target="slides/slide478.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546" Type="http://schemas.openxmlformats.org/officeDocument/2006/relationships/slide" Target="slides/slide545.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448" Type="http://schemas.openxmlformats.org/officeDocument/2006/relationships/slide" Target="slides/slide447.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80" Type="http://schemas.openxmlformats.org/officeDocument/2006/relationships/slide" Target="slides/slide479.xml"/><Relationship Id="rId515" Type="http://schemas.openxmlformats.org/officeDocument/2006/relationships/slide" Target="slides/slide514.xml"/><Relationship Id="rId536" Type="http://schemas.openxmlformats.org/officeDocument/2006/relationships/slide" Target="slides/slide53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557" Type="http://schemas.openxmlformats.org/officeDocument/2006/relationships/presProps" Target="presProps.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slide" Target="slides/slide437.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470" Type="http://schemas.openxmlformats.org/officeDocument/2006/relationships/slide" Target="slides/slide469.xml"/><Relationship Id="rId491" Type="http://schemas.openxmlformats.org/officeDocument/2006/relationships/slide" Target="slides/slide490.xml"/><Relationship Id="rId505" Type="http://schemas.openxmlformats.org/officeDocument/2006/relationships/slide" Target="slides/slide504.xml"/><Relationship Id="rId526" Type="http://schemas.openxmlformats.org/officeDocument/2006/relationships/slide" Target="slides/slide52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547" Type="http://schemas.openxmlformats.org/officeDocument/2006/relationships/slide" Target="slides/slide546.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449" Type="http://schemas.openxmlformats.org/officeDocument/2006/relationships/slide" Target="slides/slide448.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481" Type="http://schemas.openxmlformats.org/officeDocument/2006/relationships/slide" Target="slides/slide480.xml"/><Relationship Id="rId516" Type="http://schemas.openxmlformats.org/officeDocument/2006/relationships/slide" Target="slides/slide51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537" Type="http://schemas.openxmlformats.org/officeDocument/2006/relationships/slide" Target="slides/slide536.xml"/><Relationship Id="rId558" Type="http://schemas.openxmlformats.org/officeDocument/2006/relationships/viewProps" Target="viewProps.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slide" Target="slides/slide438.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slide" Target="slides/slide449.xml"/><Relationship Id="rId471" Type="http://schemas.openxmlformats.org/officeDocument/2006/relationships/slide" Target="slides/slide470.xml"/><Relationship Id="rId506" Type="http://schemas.openxmlformats.org/officeDocument/2006/relationships/slide" Target="slides/slide50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492" Type="http://schemas.openxmlformats.org/officeDocument/2006/relationships/slide" Target="slides/slide491.xml"/><Relationship Id="rId527" Type="http://schemas.openxmlformats.org/officeDocument/2006/relationships/slide" Target="slides/slide526.xml"/><Relationship Id="rId548" Type="http://schemas.openxmlformats.org/officeDocument/2006/relationships/slide" Target="slides/slide547.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461" Type="http://schemas.openxmlformats.org/officeDocument/2006/relationships/slide" Target="slides/slide460.xml"/><Relationship Id="rId482" Type="http://schemas.openxmlformats.org/officeDocument/2006/relationships/slide" Target="slides/slide481.xml"/><Relationship Id="rId517" Type="http://schemas.openxmlformats.org/officeDocument/2006/relationships/slide" Target="slides/slide516.xml"/><Relationship Id="rId538" Type="http://schemas.openxmlformats.org/officeDocument/2006/relationships/slide" Target="slides/slide537.xml"/><Relationship Id="rId559" Type="http://schemas.openxmlformats.org/officeDocument/2006/relationships/theme" Target="theme/theme1.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472" Type="http://schemas.openxmlformats.org/officeDocument/2006/relationships/slide" Target="slides/slide471.xml"/><Relationship Id="rId493" Type="http://schemas.openxmlformats.org/officeDocument/2006/relationships/slide" Target="slides/slide492.xml"/><Relationship Id="rId507" Type="http://schemas.openxmlformats.org/officeDocument/2006/relationships/slide" Target="slides/slide506.xml"/><Relationship Id="rId528" Type="http://schemas.openxmlformats.org/officeDocument/2006/relationships/slide" Target="slides/slide527.xml"/><Relationship Id="rId549" Type="http://schemas.openxmlformats.org/officeDocument/2006/relationships/slide" Target="slides/slide54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tableStyles" Target="tableStyle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62" Type="http://schemas.openxmlformats.org/officeDocument/2006/relationships/slide" Target="slides/slide461.xml"/><Relationship Id="rId483" Type="http://schemas.openxmlformats.org/officeDocument/2006/relationships/slide" Target="slides/slide482.xml"/><Relationship Id="rId518" Type="http://schemas.openxmlformats.org/officeDocument/2006/relationships/slide" Target="slides/slide517.xml"/><Relationship Id="rId539" Type="http://schemas.openxmlformats.org/officeDocument/2006/relationships/slide" Target="slides/slide53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550" Type="http://schemas.openxmlformats.org/officeDocument/2006/relationships/slide" Target="slides/slide549.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473" Type="http://schemas.openxmlformats.org/officeDocument/2006/relationships/slide" Target="slides/slide472.xml"/><Relationship Id="rId494" Type="http://schemas.openxmlformats.org/officeDocument/2006/relationships/slide" Target="slides/slide493.xml"/><Relationship Id="rId508" Type="http://schemas.openxmlformats.org/officeDocument/2006/relationships/slide" Target="slides/slide507.xml"/><Relationship Id="rId529" Type="http://schemas.openxmlformats.org/officeDocument/2006/relationships/slide" Target="slides/slide528.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40" Type="http://schemas.openxmlformats.org/officeDocument/2006/relationships/slide" Target="slides/slide539.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slide" Target="slides/slide462.xml"/><Relationship Id="rId484" Type="http://schemas.openxmlformats.org/officeDocument/2006/relationships/slide" Target="slides/slide483.xml"/><Relationship Id="rId519" Type="http://schemas.openxmlformats.org/officeDocument/2006/relationships/slide" Target="slides/slide518.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530" Type="http://schemas.openxmlformats.org/officeDocument/2006/relationships/slide" Target="slides/slide529.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551" Type="http://schemas.openxmlformats.org/officeDocument/2006/relationships/slide" Target="slides/slide550.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474" Type="http://schemas.openxmlformats.org/officeDocument/2006/relationships/slide" Target="slides/slide473.xml"/><Relationship Id="rId509" Type="http://schemas.openxmlformats.org/officeDocument/2006/relationships/slide" Target="slides/slide508.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520" Type="http://schemas.openxmlformats.org/officeDocument/2006/relationships/slide" Target="slides/slide519.xml"/><Relationship Id="rId541" Type="http://schemas.openxmlformats.org/officeDocument/2006/relationships/slide" Target="slides/slide540.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slide" Target="slides/slide551.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slide" Target="slides/slide553.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89" Type="http://schemas.openxmlformats.org/officeDocument/2006/relationships/slide" Target="slides/slide48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commentAuthors" Target="commentAuthors.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458" Type="http://schemas.openxmlformats.org/officeDocument/2006/relationships/slide" Target="slides/slide457.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s>
</file>

<file path=ppt/_rels/viewProps.xml.rels><?xml version="1.0" encoding="UTF-8" standalone="yes"?>
<Relationships xmlns="http://schemas.openxmlformats.org/package/2006/relationships"><Relationship Id="rId8" Type="http://schemas.openxmlformats.org/officeDocument/2006/relationships/slide" Target="slides/slide510.xml"/><Relationship Id="rId13" Type="http://schemas.openxmlformats.org/officeDocument/2006/relationships/slide" Target="slides/slide521.xml"/><Relationship Id="rId18" Type="http://schemas.openxmlformats.org/officeDocument/2006/relationships/slide" Target="slides/slide536.xml"/><Relationship Id="rId26" Type="http://schemas.openxmlformats.org/officeDocument/2006/relationships/slide" Target="slides/slide547.xml"/><Relationship Id="rId3" Type="http://schemas.openxmlformats.org/officeDocument/2006/relationships/slide" Target="slides/slide500.xml"/><Relationship Id="rId21" Type="http://schemas.openxmlformats.org/officeDocument/2006/relationships/slide" Target="slides/slide540.xml"/><Relationship Id="rId7" Type="http://schemas.openxmlformats.org/officeDocument/2006/relationships/slide" Target="slides/slide509.xml"/><Relationship Id="rId12" Type="http://schemas.openxmlformats.org/officeDocument/2006/relationships/slide" Target="slides/slide519.xml"/><Relationship Id="rId17" Type="http://schemas.openxmlformats.org/officeDocument/2006/relationships/slide" Target="slides/slide535.xml"/><Relationship Id="rId25" Type="http://schemas.openxmlformats.org/officeDocument/2006/relationships/slide" Target="slides/slide546.xml"/><Relationship Id="rId2" Type="http://schemas.openxmlformats.org/officeDocument/2006/relationships/slide" Target="slides/slide499.xml"/><Relationship Id="rId16" Type="http://schemas.openxmlformats.org/officeDocument/2006/relationships/slide" Target="slides/slide527.xml"/><Relationship Id="rId20" Type="http://schemas.openxmlformats.org/officeDocument/2006/relationships/slide" Target="slides/slide539.xml"/><Relationship Id="rId29" Type="http://schemas.openxmlformats.org/officeDocument/2006/relationships/slide" Target="slides/slide550.xml"/><Relationship Id="rId1" Type="http://schemas.openxmlformats.org/officeDocument/2006/relationships/slide" Target="slides/slide497.xml"/><Relationship Id="rId6" Type="http://schemas.openxmlformats.org/officeDocument/2006/relationships/slide" Target="slides/slide505.xml"/><Relationship Id="rId11" Type="http://schemas.openxmlformats.org/officeDocument/2006/relationships/slide" Target="slides/slide518.xml"/><Relationship Id="rId24" Type="http://schemas.openxmlformats.org/officeDocument/2006/relationships/slide" Target="slides/slide544.xml"/><Relationship Id="rId5" Type="http://schemas.openxmlformats.org/officeDocument/2006/relationships/slide" Target="slides/slide504.xml"/><Relationship Id="rId15" Type="http://schemas.openxmlformats.org/officeDocument/2006/relationships/slide" Target="slides/slide526.xml"/><Relationship Id="rId23" Type="http://schemas.openxmlformats.org/officeDocument/2006/relationships/slide" Target="slides/slide543.xml"/><Relationship Id="rId28" Type="http://schemas.openxmlformats.org/officeDocument/2006/relationships/slide" Target="slides/slide549.xml"/><Relationship Id="rId10" Type="http://schemas.openxmlformats.org/officeDocument/2006/relationships/slide" Target="slides/slide517.xml"/><Relationship Id="rId19" Type="http://schemas.openxmlformats.org/officeDocument/2006/relationships/slide" Target="slides/slide538.xml"/><Relationship Id="rId4" Type="http://schemas.openxmlformats.org/officeDocument/2006/relationships/slide" Target="slides/slide501.xml"/><Relationship Id="rId9" Type="http://schemas.openxmlformats.org/officeDocument/2006/relationships/slide" Target="slides/slide514.xml"/><Relationship Id="rId14" Type="http://schemas.openxmlformats.org/officeDocument/2006/relationships/slide" Target="slides/slide522.xml"/><Relationship Id="rId22" Type="http://schemas.openxmlformats.org/officeDocument/2006/relationships/slide" Target="slides/slide542.xml"/><Relationship Id="rId27" Type="http://schemas.openxmlformats.org/officeDocument/2006/relationships/slide" Target="slides/slide548.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ED19AD-5BB5-49EF-B906-69C748942F49}" type="doc">
      <dgm:prSet loTypeId="urn:microsoft.com/office/officeart/2005/8/layout/pyramid3" loCatId="pyramid" qsTypeId="urn:microsoft.com/office/officeart/2005/8/quickstyle/3d6" qsCatId="3D" csTypeId="urn:microsoft.com/office/officeart/2005/8/colors/colorful1#1" csCatId="colorful" phldr="1"/>
      <dgm:spPr>
        <a:scene3d>
          <a:camera prst="obliqueTopLeft" zoom="92000"/>
          <a:lightRig rig="contrasting" dir="t">
            <a:rot lat="0" lon="0" rev="1500000"/>
          </a:lightRig>
        </a:scene3d>
      </dgm:spPr>
    </dgm:pt>
    <dgm:pt modelId="{E1ECDD8A-8693-4EE7-A3AC-907D6A03BCB9}">
      <dgm:prSet phldrT="[Text]" custT="1"/>
      <dgm:spPr>
        <a:sp3d>
          <a:bevelT/>
        </a:sp3d>
      </dgm:spPr>
      <dgm:t>
        <a:bodyPr/>
        <a:lstStyle/>
        <a:p>
          <a:r>
            <a:rPr lang="en-US" sz="2800" dirty="0" smtClean="0"/>
            <a:t>Long-range Plan</a:t>
          </a:r>
        </a:p>
        <a:p>
          <a:r>
            <a:rPr lang="en-US" sz="1800" dirty="0" smtClean="0"/>
            <a:t>1 Year + prior to the start of the activity</a:t>
          </a:r>
          <a:endParaRPr lang="en-US" sz="1800" dirty="0"/>
        </a:p>
      </dgm:t>
    </dgm:pt>
    <dgm:pt modelId="{BB818D20-32DC-4F03-9DA9-78A08DF7D2EA}" type="parTrans" cxnId="{6B32DD4C-5AA6-48F9-A91F-A1D266DA8D8A}">
      <dgm:prSet/>
      <dgm:spPr/>
      <dgm:t>
        <a:bodyPr/>
        <a:lstStyle/>
        <a:p>
          <a:endParaRPr lang="en-US"/>
        </a:p>
      </dgm:t>
    </dgm:pt>
    <dgm:pt modelId="{196B8F81-9F29-4A96-AAE1-CD6D4E716A47}" type="sibTrans" cxnId="{6B32DD4C-5AA6-48F9-A91F-A1D266DA8D8A}">
      <dgm:prSet/>
      <dgm:spPr/>
      <dgm:t>
        <a:bodyPr/>
        <a:lstStyle/>
        <a:p>
          <a:endParaRPr lang="en-US"/>
        </a:p>
      </dgm:t>
    </dgm:pt>
    <dgm:pt modelId="{9F44AAFB-DCFF-46A7-85B6-9B69A661775C}">
      <dgm:prSet phldrT="[Text]" custT="1"/>
      <dgm:spPr>
        <a:sp3d>
          <a:bevelT/>
        </a:sp3d>
      </dgm:spPr>
      <dgm:t>
        <a:bodyPr/>
        <a:lstStyle/>
        <a:p>
          <a:r>
            <a:rPr lang="en-US" sz="2800" dirty="0" smtClean="0"/>
            <a:t>Intermediate-range Plan</a:t>
          </a:r>
        </a:p>
        <a:p>
          <a:r>
            <a:rPr lang="en-US" sz="1800" dirty="0" smtClean="0"/>
            <a:t>Several weeks to 1 year</a:t>
          </a:r>
          <a:endParaRPr lang="en-US" sz="1800" dirty="0"/>
        </a:p>
      </dgm:t>
    </dgm:pt>
    <dgm:pt modelId="{CEA73454-4FF9-4218-98CB-000E5ECC831D}" type="parTrans" cxnId="{378B800A-219F-40B9-8C38-D969B2A8CE96}">
      <dgm:prSet/>
      <dgm:spPr/>
      <dgm:t>
        <a:bodyPr/>
        <a:lstStyle/>
        <a:p>
          <a:endParaRPr lang="en-US"/>
        </a:p>
      </dgm:t>
    </dgm:pt>
    <dgm:pt modelId="{EDF8F3D6-F925-4F39-9ACD-2CAC004E739B}" type="sibTrans" cxnId="{378B800A-219F-40B9-8C38-D969B2A8CE96}">
      <dgm:prSet/>
      <dgm:spPr/>
      <dgm:t>
        <a:bodyPr/>
        <a:lstStyle/>
        <a:p>
          <a:endParaRPr lang="en-US"/>
        </a:p>
      </dgm:t>
    </dgm:pt>
    <dgm:pt modelId="{13609EB4-D8E7-449E-B204-8B6902760C03}">
      <dgm:prSet phldrT="[Text]" custT="1"/>
      <dgm:spPr>
        <a:sp3d>
          <a:bevelT/>
        </a:sp3d>
      </dgm:spPr>
      <dgm:t>
        <a:bodyPr/>
        <a:lstStyle/>
        <a:p>
          <a:r>
            <a:rPr lang="en-US" sz="2800" dirty="0" smtClean="0"/>
            <a:t>Short-term Plan</a:t>
          </a:r>
        </a:p>
        <a:p>
          <a:r>
            <a:rPr lang="en-US" sz="1800" dirty="0" smtClean="0"/>
            <a:t>1 day to several weeks</a:t>
          </a:r>
        </a:p>
        <a:p>
          <a:endParaRPr lang="en-US" sz="2300" dirty="0"/>
        </a:p>
      </dgm:t>
    </dgm:pt>
    <dgm:pt modelId="{C24D1CFE-97D8-4DB9-AB5D-5A838D528BB9}" type="parTrans" cxnId="{77029D0B-A6E2-4B6F-83CF-6D006475FA41}">
      <dgm:prSet/>
      <dgm:spPr/>
      <dgm:t>
        <a:bodyPr/>
        <a:lstStyle/>
        <a:p>
          <a:endParaRPr lang="en-US"/>
        </a:p>
      </dgm:t>
    </dgm:pt>
    <dgm:pt modelId="{8E811F40-6203-41A8-86ED-4D3DD40E06A3}" type="sibTrans" cxnId="{77029D0B-A6E2-4B6F-83CF-6D006475FA41}">
      <dgm:prSet/>
      <dgm:spPr/>
      <dgm:t>
        <a:bodyPr/>
        <a:lstStyle/>
        <a:p>
          <a:endParaRPr lang="en-US"/>
        </a:p>
      </dgm:t>
    </dgm:pt>
    <dgm:pt modelId="{DE30A3B1-50A6-4655-8069-B8A2D55FE1BC}" type="pres">
      <dgm:prSet presAssocID="{2AED19AD-5BB5-49EF-B906-69C748942F49}" presName="Name0" presStyleCnt="0">
        <dgm:presLayoutVars>
          <dgm:dir/>
          <dgm:animLvl val="lvl"/>
          <dgm:resizeHandles val="exact"/>
        </dgm:presLayoutVars>
      </dgm:prSet>
      <dgm:spPr/>
    </dgm:pt>
    <dgm:pt modelId="{A0AE7792-2903-4BD1-B058-C79B9FF20A09}" type="pres">
      <dgm:prSet presAssocID="{E1ECDD8A-8693-4EE7-A3AC-907D6A03BCB9}" presName="Name8" presStyleCnt="0"/>
      <dgm:spPr>
        <a:sp3d>
          <a:bevelT/>
        </a:sp3d>
      </dgm:spPr>
    </dgm:pt>
    <dgm:pt modelId="{344A1131-3C5B-4B80-8221-BDABAB7B5099}" type="pres">
      <dgm:prSet presAssocID="{E1ECDD8A-8693-4EE7-A3AC-907D6A03BCB9}" presName="level" presStyleLbl="node1" presStyleIdx="0" presStyleCnt="3" custLinFactNeighborX="23864" custLinFactNeighborY="-46023">
        <dgm:presLayoutVars>
          <dgm:chMax val="1"/>
          <dgm:bulletEnabled val="1"/>
        </dgm:presLayoutVars>
      </dgm:prSet>
      <dgm:spPr/>
      <dgm:t>
        <a:bodyPr/>
        <a:lstStyle/>
        <a:p>
          <a:endParaRPr lang="en-US"/>
        </a:p>
      </dgm:t>
    </dgm:pt>
    <dgm:pt modelId="{1696DFF7-180D-4B08-9871-6361F468A248}" type="pres">
      <dgm:prSet presAssocID="{E1ECDD8A-8693-4EE7-A3AC-907D6A03BCB9}" presName="levelTx" presStyleLbl="revTx" presStyleIdx="0" presStyleCnt="0">
        <dgm:presLayoutVars>
          <dgm:chMax val="1"/>
          <dgm:bulletEnabled val="1"/>
        </dgm:presLayoutVars>
      </dgm:prSet>
      <dgm:spPr/>
      <dgm:t>
        <a:bodyPr/>
        <a:lstStyle/>
        <a:p>
          <a:endParaRPr lang="en-US"/>
        </a:p>
      </dgm:t>
    </dgm:pt>
    <dgm:pt modelId="{3183809E-C737-4B1A-923F-93E582103FE6}" type="pres">
      <dgm:prSet presAssocID="{9F44AAFB-DCFF-46A7-85B6-9B69A661775C}" presName="Name8" presStyleCnt="0"/>
      <dgm:spPr>
        <a:sp3d>
          <a:bevelT/>
        </a:sp3d>
      </dgm:spPr>
    </dgm:pt>
    <dgm:pt modelId="{A238C8A9-AE28-42B3-BE9D-98D23EE4E07C}" type="pres">
      <dgm:prSet presAssocID="{9F44AAFB-DCFF-46A7-85B6-9B69A661775C}" presName="level" presStyleLbl="node1" presStyleIdx="1" presStyleCnt="3">
        <dgm:presLayoutVars>
          <dgm:chMax val="1"/>
          <dgm:bulletEnabled val="1"/>
        </dgm:presLayoutVars>
      </dgm:prSet>
      <dgm:spPr/>
      <dgm:t>
        <a:bodyPr/>
        <a:lstStyle/>
        <a:p>
          <a:endParaRPr lang="en-US"/>
        </a:p>
      </dgm:t>
    </dgm:pt>
    <dgm:pt modelId="{80D1D494-4222-4588-B7A6-D6076440E9D7}" type="pres">
      <dgm:prSet presAssocID="{9F44AAFB-DCFF-46A7-85B6-9B69A661775C}" presName="levelTx" presStyleLbl="revTx" presStyleIdx="0" presStyleCnt="0">
        <dgm:presLayoutVars>
          <dgm:chMax val="1"/>
          <dgm:bulletEnabled val="1"/>
        </dgm:presLayoutVars>
      </dgm:prSet>
      <dgm:spPr/>
      <dgm:t>
        <a:bodyPr/>
        <a:lstStyle/>
        <a:p>
          <a:endParaRPr lang="en-US"/>
        </a:p>
      </dgm:t>
    </dgm:pt>
    <dgm:pt modelId="{3198F4E8-B905-4544-A8B3-8B8B5745AAFD}" type="pres">
      <dgm:prSet presAssocID="{13609EB4-D8E7-449E-B204-8B6902760C03}" presName="Name8" presStyleCnt="0"/>
      <dgm:spPr>
        <a:sp3d>
          <a:bevelT/>
        </a:sp3d>
      </dgm:spPr>
    </dgm:pt>
    <dgm:pt modelId="{6751E51E-34DE-4F69-AE06-704139FC13EC}" type="pres">
      <dgm:prSet presAssocID="{13609EB4-D8E7-449E-B204-8B6902760C03}" presName="level" presStyleLbl="node1" presStyleIdx="2" presStyleCnt="3">
        <dgm:presLayoutVars>
          <dgm:chMax val="1"/>
          <dgm:bulletEnabled val="1"/>
        </dgm:presLayoutVars>
      </dgm:prSet>
      <dgm:spPr/>
      <dgm:t>
        <a:bodyPr/>
        <a:lstStyle/>
        <a:p>
          <a:endParaRPr lang="en-US"/>
        </a:p>
      </dgm:t>
    </dgm:pt>
    <dgm:pt modelId="{6AC76F6A-EEE1-4482-AEBA-47A614D39C64}" type="pres">
      <dgm:prSet presAssocID="{13609EB4-D8E7-449E-B204-8B6902760C03}" presName="levelTx" presStyleLbl="revTx" presStyleIdx="0" presStyleCnt="0">
        <dgm:presLayoutVars>
          <dgm:chMax val="1"/>
          <dgm:bulletEnabled val="1"/>
        </dgm:presLayoutVars>
      </dgm:prSet>
      <dgm:spPr/>
      <dgm:t>
        <a:bodyPr/>
        <a:lstStyle/>
        <a:p>
          <a:endParaRPr lang="en-US"/>
        </a:p>
      </dgm:t>
    </dgm:pt>
  </dgm:ptLst>
  <dgm:cxnLst>
    <dgm:cxn modelId="{378B800A-219F-40B9-8C38-D969B2A8CE96}" srcId="{2AED19AD-5BB5-49EF-B906-69C748942F49}" destId="{9F44AAFB-DCFF-46A7-85B6-9B69A661775C}" srcOrd="1" destOrd="0" parTransId="{CEA73454-4FF9-4218-98CB-000E5ECC831D}" sibTransId="{EDF8F3D6-F925-4F39-9ACD-2CAC004E739B}"/>
    <dgm:cxn modelId="{3BF5E1AC-FC79-48AC-97F8-14158D36F153}" type="presOf" srcId="{9F44AAFB-DCFF-46A7-85B6-9B69A661775C}" destId="{A238C8A9-AE28-42B3-BE9D-98D23EE4E07C}" srcOrd="0" destOrd="0" presId="urn:microsoft.com/office/officeart/2005/8/layout/pyramid3"/>
    <dgm:cxn modelId="{77029D0B-A6E2-4B6F-83CF-6D006475FA41}" srcId="{2AED19AD-5BB5-49EF-B906-69C748942F49}" destId="{13609EB4-D8E7-449E-B204-8B6902760C03}" srcOrd="2" destOrd="0" parTransId="{C24D1CFE-97D8-4DB9-AB5D-5A838D528BB9}" sibTransId="{8E811F40-6203-41A8-86ED-4D3DD40E06A3}"/>
    <dgm:cxn modelId="{6A914641-CCC9-4630-B8E1-A759ECB6883D}" type="presOf" srcId="{13609EB4-D8E7-449E-B204-8B6902760C03}" destId="{6AC76F6A-EEE1-4482-AEBA-47A614D39C64}" srcOrd="1" destOrd="0" presId="urn:microsoft.com/office/officeart/2005/8/layout/pyramid3"/>
    <dgm:cxn modelId="{6B32DD4C-5AA6-48F9-A91F-A1D266DA8D8A}" srcId="{2AED19AD-5BB5-49EF-B906-69C748942F49}" destId="{E1ECDD8A-8693-4EE7-A3AC-907D6A03BCB9}" srcOrd="0" destOrd="0" parTransId="{BB818D20-32DC-4F03-9DA9-78A08DF7D2EA}" sibTransId="{196B8F81-9F29-4A96-AAE1-CD6D4E716A47}"/>
    <dgm:cxn modelId="{A3C0464B-E560-4F8B-B10E-7B6E6596D246}" type="presOf" srcId="{E1ECDD8A-8693-4EE7-A3AC-907D6A03BCB9}" destId="{344A1131-3C5B-4B80-8221-BDABAB7B5099}" srcOrd="0" destOrd="0" presId="urn:microsoft.com/office/officeart/2005/8/layout/pyramid3"/>
    <dgm:cxn modelId="{7128ED38-A0E6-4287-B4A2-20516C77B16C}" type="presOf" srcId="{E1ECDD8A-8693-4EE7-A3AC-907D6A03BCB9}" destId="{1696DFF7-180D-4B08-9871-6361F468A248}" srcOrd="1" destOrd="0" presId="urn:microsoft.com/office/officeart/2005/8/layout/pyramid3"/>
    <dgm:cxn modelId="{C3C0F8B6-3298-4FF3-AFF8-C3CE9EAA2EF4}" type="presOf" srcId="{13609EB4-D8E7-449E-B204-8B6902760C03}" destId="{6751E51E-34DE-4F69-AE06-704139FC13EC}" srcOrd="0" destOrd="0" presId="urn:microsoft.com/office/officeart/2005/8/layout/pyramid3"/>
    <dgm:cxn modelId="{07A8E218-36F9-4EA2-B4C9-CE64F83F44BF}" type="presOf" srcId="{9F44AAFB-DCFF-46A7-85B6-9B69A661775C}" destId="{80D1D494-4222-4588-B7A6-D6076440E9D7}" srcOrd="1" destOrd="0" presId="urn:microsoft.com/office/officeart/2005/8/layout/pyramid3"/>
    <dgm:cxn modelId="{79F65EA4-2A90-466C-96E0-B36D8BCF29DD}" type="presOf" srcId="{2AED19AD-5BB5-49EF-B906-69C748942F49}" destId="{DE30A3B1-50A6-4655-8069-B8A2D55FE1BC}" srcOrd="0" destOrd="0" presId="urn:microsoft.com/office/officeart/2005/8/layout/pyramid3"/>
    <dgm:cxn modelId="{46E1F377-8FAD-4E5E-922E-B523D03A92AC}" type="presParOf" srcId="{DE30A3B1-50A6-4655-8069-B8A2D55FE1BC}" destId="{A0AE7792-2903-4BD1-B058-C79B9FF20A09}" srcOrd="0" destOrd="0" presId="urn:microsoft.com/office/officeart/2005/8/layout/pyramid3"/>
    <dgm:cxn modelId="{25483F41-7D31-4236-8A5D-4D83885BE545}" type="presParOf" srcId="{A0AE7792-2903-4BD1-B058-C79B9FF20A09}" destId="{344A1131-3C5B-4B80-8221-BDABAB7B5099}" srcOrd="0" destOrd="0" presId="urn:microsoft.com/office/officeart/2005/8/layout/pyramid3"/>
    <dgm:cxn modelId="{257CA338-0E9B-4A66-94C8-A921A2E7A613}" type="presParOf" srcId="{A0AE7792-2903-4BD1-B058-C79B9FF20A09}" destId="{1696DFF7-180D-4B08-9871-6361F468A248}" srcOrd="1" destOrd="0" presId="urn:microsoft.com/office/officeart/2005/8/layout/pyramid3"/>
    <dgm:cxn modelId="{8E549A7D-7DBD-4189-9130-8A6F154886D3}" type="presParOf" srcId="{DE30A3B1-50A6-4655-8069-B8A2D55FE1BC}" destId="{3183809E-C737-4B1A-923F-93E582103FE6}" srcOrd="1" destOrd="0" presId="urn:microsoft.com/office/officeart/2005/8/layout/pyramid3"/>
    <dgm:cxn modelId="{99B69CE7-EA30-4864-98AA-8DAE417465FC}" type="presParOf" srcId="{3183809E-C737-4B1A-923F-93E582103FE6}" destId="{A238C8A9-AE28-42B3-BE9D-98D23EE4E07C}" srcOrd="0" destOrd="0" presId="urn:microsoft.com/office/officeart/2005/8/layout/pyramid3"/>
    <dgm:cxn modelId="{83EDF709-EDE7-448C-AB22-94CD2E48607C}" type="presParOf" srcId="{3183809E-C737-4B1A-923F-93E582103FE6}" destId="{80D1D494-4222-4588-B7A6-D6076440E9D7}" srcOrd="1" destOrd="0" presId="urn:microsoft.com/office/officeart/2005/8/layout/pyramid3"/>
    <dgm:cxn modelId="{09667C37-7C75-4B77-91D5-CF009A959BD8}" type="presParOf" srcId="{DE30A3B1-50A6-4655-8069-B8A2D55FE1BC}" destId="{3198F4E8-B905-4544-A8B3-8B8B5745AAFD}" srcOrd="2" destOrd="0" presId="urn:microsoft.com/office/officeart/2005/8/layout/pyramid3"/>
    <dgm:cxn modelId="{CD3AE311-22B7-4097-9591-B5E77F400916}" type="presParOf" srcId="{3198F4E8-B905-4544-A8B3-8B8B5745AAFD}" destId="{6751E51E-34DE-4F69-AE06-704139FC13EC}" srcOrd="0" destOrd="0" presId="urn:microsoft.com/office/officeart/2005/8/layout/pyramid3"/>
    <dgm:cxn modelId="{2F4C7ACE-5B4D-49E6-A96D-E6826278448A}" type="presParOf" srcId="{3198F4E8-B905-4544-A8B3-8B8B5745AAFD}" destId="{6AC76F6A-EEE1-4482-AEBA-47A614D39C64}"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image" Target="../media/image1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image" Target="../media/image1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2026CF-8E17-47E0-87D4-3C162FB5A2ED}" type="datetimeFigureOut">
              <a:rPr lang="en-US" smtClean="0"/>
              <a:pPr/>
              <a:t>5/29/2014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B80411-77B6-4C20-9AE7-6C4008B56568}" type="slidenum">
              <a:rPr lang="en-US" smtClean="0"/>
              <a:pPr/>
              <a:t>‹#›</a:t>
            </a:fld>
            <a:endParaRPr lang="en-US"/>
          </a:p>
        </p:txBody>
      </p:sp>
    </p:spTree>
    <p:extLst>
      <p:ext uri="{BB962C8B-B14F-4D97-AF65-F5344CB8AC3E}">
        <p14:creationId xmlns:p14="http://schemas.microsoft.com/office/powerpoint/2010/main" val="3648855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 to the PennDOT training for pipe replacement</a:t>
            </a:r>
            <a:r>
              <a:rPr lang="en-US" baseline="0" dirty="0" smtClean="0"/>
              <a:t>.  </a:t>
            </a:r>
          </a:p>
          <a:p>
            <a:endParaRPr lang="en-US" baseline="0" dirty="0" smtClean="0"/>
          </a:p>
          <a:p>
            <a:r>
              <a:rPr lang="en-US" baseline="0" dirty="0" smtClean="0"/>
              <a:t>This training is intended for PennDOT department force personnel responsible for planning scheduling and completing this activity. </a:t>
            </a:r>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17</a:t>
            </a:fld>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23</a:t>
            </a:fld>
            <a:endParaRPr lang="en-US" dirty="0"/>
          </a:p>
        </p:txBody>
      </p:sp>
    </p:spTree>
    <p:extLst>
      <p:ext uri="{BB962C8B-B14F-4D97-AF65-F5344CB8AC3E}">
        <p14:creationId xmlns:p14="http://schemas.microsoft.com/office/powerpoint/2010/main" val="397253178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smtClean="0"/>
          </a:p>
        </p:txBody>
      </p:sp>
      <p:sp>
        <p:nvSpPr>
          <p:cNvPr id="4" name="Slide Number Placeholder 3"/>
          <p:cNvSpPr>
            <a:spLocks noGrp="1"/>
          </p:cNvSpPr>
          <p:nvPr>
            <p:ph type="sldNum" sz="quarter" idx="10"/>
          </p:nvPr>
        </p:nvSpPr>
        <p:spPr/>
        <p:txBody>
          <a:bodyPr/>
          <a:lstStyle/>
          <a:p>
            <a:fld id="{3E710D9E-9EA7-4B90-8B3E-F2C49D1FE8F7}" type="slidenum">
              <a:rPr lang="en-US" smtClean="0"/>
              <a:pPr/>
              <a:t>192</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smtClean="0"/>
          </a:p>
        </p:txBody>
      </p:sp>
      <p:sp>
        <p:nvSpPr>
          <p:cNvPr id="4" name="Slide Number Placeholder 3"/>
          <p:cNvSpPr>
            <a:spLocks noGrp="1"/>
          </p:cNvSpPr>
          <p:nvPr>
            <p:ph type="sldNum" sz="quarter" idx="10"/>
          </p:nvPr>
        </p:nvSpPr>
        <p:spPr/>
        <p:txBody>
          <a:bodyPr/>
          <a:lstStyle/>
          <a:p>
            <a:fld id="{3E710D9E-9EA7-4B90-8B3E-F2C49D1FE8F7}" type="slidenum">
              <a:rPr lang="en-US" smtClean="0"/>
              <a:pPr/>
              <a:t>193</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smtClean="0"/>
          </a:p>
        </p:txBody>
      </p:sp>
      <p:sp>
        <p:nvSpPr>
          <p:cNvPr id="4" name="Slide Number Placeholder 3"/>
          <p:cNvSpPr>
            <a:spLocks noGrp="1"/>
          </p:cNvSpPr>
          <p:nvPr>
            <p:ph type="sldNum" sz="quarter" idx="10"/>
          </p:nvPr>
        </p:nvSpPr>
        <p:spPr/>
        <p:txBody>
          <a:bodyPr/>
          <a:lstStyle/>
          <a:p>
            <a:fld id="{3E710D9E-9EA7-4B90-8B3E-F2C49D1FE8F7}" type="slidenum">
              <a:rPr lang="en-US" smtClean="0"/>
              <a:pPr/>
              <a:t>194</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smtClean="0"/>
          </a:p>
        </p:txBody>
      </p:sp>
      <p:sp>
        <p:nvSpPr>
          <p:cNvPr id="4" name="Slide Number Placeholder 3"/>
          <p:cNvSpPr>
            <a:spLocks noGrp="1"/>
          </p:cNvSpPr>
          <p:nvPr>
            <p:ph type="sldNum" sz="quarter" idx="10"/>
          </p:nvPr>
        </p:nvSpPr>
        <p:spPr/>
        <p:txBody>
          <a:bodyPr/>
          <a:lstStyle/>
          <a:p>
            <a:fld id="{3E710D9E-9EA7-4B90-8B3E-F2C49D1FE8F7}" type="slidenum">
              <a:rPr lang="en-US" smtClean="0"/>
              <a:pPr/>
              <a:t>195</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smtClean="0"/>
          </a:p>
        </p:txBody>
      </p:sp>
      <p:sp>
        <p:nvSpPr>
          <p:cNvPr id="4" name="Slide Number Placeholder 3"/>
          <p:cNvSpPr>
            <a:spLocks noGrp="1"/>
          </p:cNvSpPr>
          <p:nvPr>
            <p:ph type="sldNum" sz="quarter" idx="10"/>
          </p:nvPr>
        </p:nvSpPr>
        <p:spPr/>
        <p:txBody>
          <a:bodyPr/>
          <a:lstStyle/>
          <a:p>
            <a:fld id="{3E710D9E-9EA7-4B90-8B3E-F2C49D1FE8F7}" type="slidenum">
              <a:rPr lang="en-US" smtClean="0"/>
              <a:pPr/>
              <a:t>196</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198</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201</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211</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212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24</a:t>
            </a:fld>
            <a:endParaRPr lang="en-US" dirty="0"/>
          </a:p>
        </p:txBody>
      </p:sp>
    </p:spTree>
    <p:extLst>
      <p:ext uri="{BB962C8B-B14F-4D97-AF65-F5344CB8AC3E}">
        <p14:creationId xmlns:p14="http://schemas.microsoft.com/office/powerpoint/2010/main" val="78695650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18BAD8EF-9BAB-4455-882D-297E5CBBE6A6}" type="slidenum">
              <a:rPr lang="en-US"/>
              <a:pPr/>
              <a:t>216</a:t>
            </a:fld>
            <a:endParaRPr lang="en-US" dirty="0"/>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r>
              <a:rPr lang="en-US" dirty="0" smtClean="0"/>
              <a:t>The first group of quality assurance elements belongs to Category A.</a:t>
            </a:r>
            <a:r>
              <a:rPr lang="en-US" b="1" dirty="0" smtClean="0"/>
              <a:t> </a:t>
            </a:r>
            <a:r>
              <a:rPr lang="en-US" dirty="0" smtClean="0"/>
              <a:t>The elements that are grouped into this category are representative of functions deemed most critical to the overall quality and longevity of the finished product. Failure to achieve a “satisfactory” level of performance on any one of these elements will most likely result in the immediate failure of the finished product or contribute directly to its shortened life span. </a:t>
            </a:r>
          </a:p>
          <a:p>
            <a:pPr eaLnBrk="1" hangingPunct="1"/>
            <a:endParaRPr lang="en-US" dirty="0"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18BAD8EF-9BAB-4455-882D-297E5CBBE6A6}" type="slidenum">
              <a:rPr lang="en-US"/>
              <a:pPr/>
              <a:t>217</a:t>
            </a:fld>
            <a:endParaRPr lang="en-US" dirty="0"/>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r>
              <a:rPr lang="en-US" dirty="0" smtClean="0"/>
              <a:t>The first group of quality assurance elements belongs to Category A.</a:t>
            </a:r>
            <a:r>
              <a:rPr lang="en-US" b="1" dirty="0" smtClean="0"/>
              <a:t> </a:t>
            </a:r>
            <a:r>
              <a:rPr lang="en-US" dirty="0" smtClean="0"/>
              <a:t>The elements that are grouped into this category are representative of functions deemed most critical to the overall quality and longevity of the finished product. Failure to achieve a “satisfactory” level of performance on any one of these elements will most likely result in the immediate failure of the finished product or contribute directly to its shortened life span. </a:t>
            </a:r>
          </a:p>
          <a:p>
            <a:pPr eaLnBrk="1" hangingPunct="1"/>
            <a:endParaRPr lang="en-US" dirty="0"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232</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C74DACBD-9FE3-4D9F-8F1F-FFEE70EA0A7B}" type="slidenum">
              <a:rPr lang="en-US"/>
              <a:pPr/>
              <a:t>238</a:t>
            </a:fld>
            <a:endParaRPr lang="en-US"/>
          </a:p>
        </p:txBody>
      </p:sp>
      <p:sp>
        <p:nvSpPr>
          <p:cNvPr id="338947"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2F2596FC-DAC7-450C-8343-3C2D3C2D5C2F}" type="slidenum">
              <a:rPr lang="en-US" sz="1200"/>
              <a:pPr algn="r" defTabSz="914777"/>
              <a:t>238</a:t>
            </a:fld>
            <a:endParaRPr lang="en-US" sz="1200" dirty="0"/>
          </a:p>
        </p:txBody>
      </p:sp>
      <p:sp>
        <p:nvSpPr>
          <p:cNvPr id="338948" name="Rectangle 2"/>
          <p:cNvSpPr>
            <a:spLocks noGrp="1" noRot="1" noChangeAspect="1" noChangeArrowheads="1" noTextEdit="1"/>
          </p:cNvSpPr>
          <p:nvPr>
            <p:ph type="sldImg"/>
          </p:nvPr>
        </p:nvSpPr>
        <p:spPr>
          <a:ln/>
        </p:spPr>
      </p:sp>
      <p:sp>
        <p:nvSpPr>
          <p:cNvPr id="338949" name="Rectangle 3"/>
          <p:cNvSpPr>
            <a:spLocks noGrp="1" noChangeArrowheads="1"/>
          </p:cNvSpPr>
          <p:nvPr>
            <p:ph type="body" idx="1"/>
          </p:nvPr>
        </p:nvSpPr>
        <p:spPr>
          <a:noFill/>
          <a:ln/>
        </p:spPr>
        <p:txBody>
          <a:bodyPr/>
          <a:lstStyle/>
          <a:p>
            <a:pPr eaLnBrk="1" hangingPunct="1"/>
            <a:r>
              <a:rPr lang="en-US" dirty="0" smtClean="0"/>
              <a:t>The second group of quality assurance elements belongs to Category B.</a:t>
            </a:r>
            <a:r>
              <a:rPr lang="en-US" b="1" dirty="0" smtClean="0"/>
              <a:t> </a:t>
            </a:r>
            <a:r>
              <a:rPr lang="en-US" dirty="0" smtClean="0"/>
              <a:t>The elements that are grouped into this category are representative of functions deemed moderately critical to the overall quality and longevity of the finished product. Unlike Category A, a marginal performance on a given element in this category, although not desirable, will not in all likelihood directly contribute to the immediate failure or shortened life span of the finished product.</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18BAD8EF-9BAB-4455-882D-297E5CBBE6A6}" type="slidenum">
              <a:rPr lang="en-US"/>
              <a:pPr/>
              <a:t>239</a:t>
            </a:fld>
            <a:endParaRPr lang="en-US"/>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263</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29F04D9A-C833-458E-B882-1DD3A6E3C78A}" type="slidenum">
              <a:rPr lang="en-US"/>
              <a:pPr/>
              <a:t>292</a:t>
            </a:fld>
            <a:endParaRPr lang="en-US"/>
          </a:p>
        </p:txBody>
      </p:sp>
      <p:sp>
        <p:nvSpPr>
          <p:cNvPr id="355331"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0D5D5AD8-C4DE-458D-A617-CEC3F8700084}" type="slidenum">
              <a:rPr lang="en-US" sz="1200"/>
              <a:pPr algn="r" defTabSz="914777"/>
              <a:t>292</a:t>
            </a:fld>
            <a:endParaRPr lang="en-US" sz="1200" dirty="0"/>
          </a:p>
        </p:txBody>
      </p:sp>
      <p:sp>
        <p:nvSpPr>
          <p:cNvPr id="355332" name="Rectangle 2"/>
          <p:cNvSpPr>
            <a:spLocks noGrp="1" noRot="1" noChangeAspect="1" noChangeArrowheads="1" noTextEdit="1"/>
          </p:cNvSpPr>
          <p:nvPr>
            <p:ph type="sldImg"/>
          </p:nvPr>
        </p:nvSpPr>
        <p:spPr>
          <a:ln/>
        </p:spPr>
      </p:sp>
      <p:sp>
        <p:nvSpPr>
          <p:cNvPr id="355333" name="Rectangle 3"/>
          <p:cNvSpPr>
            <a:spLocks noGrp="1" noChangeArrowheads="1"/>
          </p:cNvSpPr>
          <p:nvPr>
            <p:ph type="body" idx="1"/>
          </p:nvPr>
        </p:nvSpPr>
        <p:spPr>
          <a:noFill/>
          <a:ln/>
        </p:spPr>
        <p:txBody>
          <a:bodyPr/>
          <a:lstStyle/>
          <a:p>
            <a:pPr eaLnBrk="1" hangingPunct="1"/>
            <a:r>
              <a:rPr lang="en-US" dirty="0" smtClean="0"/>
              <a:t>The third, and final, group of quality assurance elements belongs to Category C.</a:t>
            </a:r>
            <a:r>
              <a:rPr lang="en-US" b="1" dirty="0" smtClean="0"/>
              <a:t> </a:t>
            </a:r>
            <a:r>
              <a:rPr lang="en-US" dirty="0" smtClean="0"/>
              <a:t>The elements that are grouped into this category are representative of functions deemed nominally critical to the overall quality and longevity of the finished product. Unlike Category B, less than marginal performance on a given element in this category, although not desirable, will not contribute to the premature failure of the finished product.</a:t>
            </a:r>
          </a:p>
          <a:p>
            <a:pPr eaLnBrk="1" hangingPunct="1"/>
            <a:r>
              <a:rPr lang="en-US" dirty="0" smtClean="0"/>
              <a:t>Let’s get started with Category C. </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18BAD8EF-9BAB-4455-882D-297E5CBBE6A6}" type="slidenum">
              <a:rPr lang="en-US"/>
              <a:pPr/>
              <a:t>293</a:t>
            </a:fld>
            <a:endParaRPr lang="en-US"/>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312</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25</a:t>
            </a:fld>
            <a:endParaRPr lang="en-US" dirty="0"/>
          </a:p>
        </p:txBody>
      </p:sp>
    </p:spTree>
    <p:extLst>
      <p:ext uri="{BB962C8B-B14F-4D97-AF65-F5344CB8AC3E}">
        <p14:creationId xmlns:p14="http://schemas.microsoft.com/office/powerpoint/2010/main" val="47062279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314</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315</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316</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320</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321</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322</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323</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324</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329</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330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30</a:t>
            </a:fld>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331</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332</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333</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335</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336</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337</a:t>
            </a:fld>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lvl="1">
              <a:spcBef>
                <a:spcPts val="1200"/>
              </a:spcBef>
            </a:pPr>
            <a:endParaRPr lang="en-US" sz="1200" dirty="0" smtClean="0"/>
          </a:p>
        </p:txBody>
      </p:sp>
      <p:sp>
        <p:nvSpPr>
          <p:cNvPr id="4" name="Slide Number Placeholder 3"/>
          <p:cNvSpPr>
            <a:spLocks noGrp="1"/>
          </p:cNvSpPr>
          <p:nvPr>
            <p:ph type="sldNum" sz="quarter" idx="10"/>
          </p:nvPr>
        </p:nvSpPr>
        <p:spPr/>
        <p:txBody>
          <a:bodyPr/>
          <a:lstStyle/>
          <a:p>
            <a:fld id="{53E4B241-3569-4E7C-8CF5-BC388CC8CB1D}" type="slidenum">
              <a:rPr lang="en-US" smtClean="0"/>
              <a:pPr/>
              <a:t>339</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lvl="1">
              <a:spcBef>
                <a:spcPts val="1200"/>
              </a:spcBef>
            </a:pPr>
            <a:endParaRPr lang="en-US" sz="1200" dirty="0" smtClean="0"/>
          </a:p>
        </p:txBody>
      </p:sp>
      <p:sp>
        <p:nvSpPr>
          <p:cNvPr id="4" name="Slide Number Placeholder 3"/>
          <p:cNvSpPr>
            <a:spLocks noGrp="1"/>
          </p:cNvSpPr>
          <p:nvPr>
            <p:ph type="sldNum" sz="quarter" idx="10"/>
          </p:nvPr>
        </p:nvSpPr>
        <p:spPr/>
        <p:txBody>
          <a:bodyPr/>
          <a:lstStyle/>
          <a:p>
            <a:fld id="{53E4B241-3569-4E7C-8CF5-BC388CC8CB1D}" type="slidenum">
              <a:rPr lang="en-US" smtClean="0"/>
              <a:pPr/>
              <a:t>340</a:t>
            </a:fld>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lvl="1">
              <a:spcBef>
                <a:spcPts val="1200"/>
              </a:spcBef>
            </a:pPr>
            <a:endParaRPr lang="en-US" sz="1200" dirty="0" smtClean="0"/>
          </a:p>
        </p:txBody>
      </p:sp>
      <p:sp>
        <p:nvSpPr>
          <p:cNvPr id="4" name="Slide Number Placeholder 3"/>
          <p:cNvSpPr>
            <a:spLocks noGrp="1"/>
          </p:cNvSpPr>
          <p:nvPr>
            <p:ph type="sldNum" sz="quarter" idx="10"/>
          </p:nvPr>
        </p:nvSpPr>
        <p:spPr/>
        <p:txBody>
          <a:bodyPr/>
          <a:lstStyle/>
          <a:p>
            <a:fld id="{53E4B241-3569-4E7C-8CF5-BC388CC8CB1D}" type="slidenum">
              <a:rPr lang="en-US" smtClean="0"/>
              <a:pPr/>
              <a:t>341</a:t>
            </a:fld>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lvl="1">
              <a:spcBef>
                <a:spcPts val="1200"/>
              </a:spcBef>
            </a:pPr>
            <a:endParaRPr lang="en-US" sz="1200" dirty="0" smtClean="0"/>
          </a:p>
        </p:txBody>
      </p:sp>
      <p:sp>
        <p:nvSpPr>
          <p:cNvPr id="4" name="Slide Number Placeholder 3"/>
          <p:cNvSpPr>
            <a:spLocks noGrp="1"/>
          </p:cNvSpPr>
          <p:nvPr>
            <p:ph type="sldNum" sz="quarter" idx="10"/>
          </p:nvPr>
        </p:nvSpPr>
        <p:spPr/>
        <p:txBody>
          <a:bodyPr/>
          <a:lstStyle/>
          <a:p>
            <a:fld id="{53E4B241-3569-4E7C-8CF5-BC388CC8CB1D}" type="slidenum">
              <a:rPr lang="en-US" smtClean="0"/>
              <a:pPr/>
              <a:t>342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tx1"/>
              </a:solidFill>
              <a:cs typeface="Times New Roman" pitchFamily="18" charset="0"/>
            </a:endParaRPr>
          </a:p>
        </p:txBody>
      </p:sp>
      <p:sp>
        <p:nvSpPr>
          <p:cNvPr id="4" name="Slide Number Placeholder 3"/>
          <p:cNvSpPr>
            <a:spLocks noGrp="1"/>
          </p:cNvSpPr>
          <p:nvPr>
            <p:ph type="sldNum" sz="quarter" idx="10"/>
          </p:nvPr>
        </p:nvSpPr>
        <p:spPr/>
        <p:txBody>
          <a:bodyPr/>
          <a:lstStyle/>
          <a:p>
            <a:fld id="{1BB80411-77B6-4C20-9AE7-6C4008B56568}" type="slidenum">
              <a:rPr lang="en-US" smtClean="0"/>
              <a:pPr/>
              <a:t>32</a:t>
            </a:fld>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348</a:t>
            </a:fld>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349</a:t>
            </a:fld>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350</a:t>
            </a:fld>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1BB80411-77B6-4C20-9AE7-6C4008B56568}" type="slidenum">
              <a:rPr lang="en-US" smtClean="0"/>
              <a:pPr/>
              <a:t>353</a:t>
            </a:fld>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1BB80411-77B6-4C20-9AE7-6C4008B56568}" type="slidenum">
              <a:rPr lang="en-US" smtClean="0"/>
              <a:pPr/>
              <a:t>354</a:t>
            </a:fld>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357</a:t>
            </a:fld>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359</a:t>
            </a:fld>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361</a:t>
            </a:fld>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362</a:t>
            </a:fld>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369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tx1"/>
              </a:solidFill>
              <a:cs typeface="Times New Roman" pitchFamily="18" charset="0"/>
            </a:endParaRPr>
          </a:p>
        </p:txBody>
      </p:sp>
      <p:sp>
        <p:nvSpPr>
          <p:cNvPr id="4" name="Slide Number Placeholder 3"/>
          <p:cNvSpPr>
            <a:spLocks noGrp="1"/>
          </p:cNvSpPr>
          <p:nvPr>
            <p:ph type="sldNum" sz="quarter" idx="10"/>
          </p:nvPr>
        </p:nvSpPr>
        <p:spPr/>
        <p:txBody>
          <a:bodyPr/>
          <a:lstStyle/>
          <a:p>
            <a:fld id="{1BB80411-77B6-4C20-9AE7-6C4008B56568}" type="slidenum">
              <a:rPr lang="en-US" smtClean="0"/>
              <a:pPr/>
              <a:t>33</a:t>
            </a:fld>
            <a:endParaRPr lang="en-US"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370</a:t>
            </a:fld>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endParaRPr lang="en-US" dirty="0" smtClean="0"/>
          </a:p>
        </p:txBody>
      </p:sp>
      <p:sp>
        <p:nvSpPr>
          <p:cNvPr id="4" name="Slide Number Placeholder 3"/>
          <p:cNvSpPr>
            <a:spLocks noGrp="1"/>
          </p:cNvSpPr>
          <p:nvPr>
            <p:ph type="sldNum" sz="quarter" idx="10"/>
          </p:nvPr>
        </p:nvSpPr>
        <p:spPr/>
        <p:txBody>
          <a:bodyPr/>
          <a:lstStyle/>
          <a:p>
            <a:fld id="{1BB80411-77B6-4C20-9AE7-6C4008B56568}" type="slidenum">
              <a:rPr lang="en-US" smtClean="0"/>
              <a:pPr/>
              <a:t>373</a:t>
            </a:fld>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endParaRPr lang="en-US" dirty="0" smtClean="0"/>
          </a:p>
        </p:txBody>
      </p:sp>
      <p:sp>
        <p:nvSpPr>
          <p:cNvPr id="4" name="Slide Number Placeholder 3"/>
          <p:cNvSpPr>
            <a:spLocks noGrp="1"/>
          </p:cNvSpPr>
          <p:nvPr>
            <p:ph type="sldNum" sz="quarter" idx="10"/>
          </p:nvPr>
        </p:nvSpPr>
        <p:spPr/>
        <p:txBody>
          <a:bodyPr/>
          <a:lstStyle/>
          <a:p>
            <a:fld id="{1BB80411-77B6-4C20-9AE7-6C4008B56568}" type="slidenum">
              <a:rPr lang="en-US" smtClean="0"/>
              <a:pPr/>
              <a:t>374</a:t>
            </a:fld>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386</a:t>
            </a:fld>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387</a:t>
            </a:fld>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392</a:t>
            </a:fld>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393</a:t>
            </a:fld>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18BAD8EF-9BAB-4455-882D-297E5CBBE6A6}" type="slidenum">
              <a:rPr lang="en-US"/>
              <a:pPr/>
              <a:t>395</a:t>
            </a:fld>
            <a:endParaRPr lang="en-US" dirty="0"/>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r>
              <a:rPr lang="en-US" dirty="0" smtClean="0"/>
              <a:t>The first group of quality assurance elements belongs to Category A.</a:t>
            </a:r>
            <a:r>
              <a:rPr lang="en-US" b="1" dirty="0" smtClean="0"/>
              <a:t> </a:t>
            </a:r>
            <a:r>
              <a:rPr lang="en-US" dirty="0" smtClean="0"/>
              <a:t>The elements that are grouped into this category are representative of functions deemed most critical to the overall quality and longevity of the finished product. Failure to achieve a “satisfactory” level of performance on any one of these elements will most likely result in the immediate failure of the finished product or contribute directly to its shortened life span. </a:t>
            </a:r>
          </a:p>
          <a:p>
            <a:pPr eaLnBrk="1" hangingPunct="1"/>
            <a:endParaRPr lang="en-US" dirty="0"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18BAD8EF-9BAB-4455-882D-297E5CBBE6A6}" type="slidenum">
              <a:rPr lang="en-US"/>
              <a:pPr/>
              <a:t>396</a:t>
            </a:fld>
            <a:endParaRPr lang="en-US" dirty="0"/>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r>
              <a:rPr lang="en-US" dirty="0" smtClean="0"/>
              <a:t>The first group of quality assurance elements belongs to Category A.</a:t>
            </a:r>
            <a:r>
              <a:rPr lang="en-US" b="1" dirty="0" smtClean="0"/>
              <a:t> </a:t>
            </a:r>
            <a:r>
              <a:rPr lang="en-US" dirty="0" smtClean="0"/>
              <a:t>The elements that are grouped into this category are representative of functions deemed most critical to the overall quality and longevity of the finished product. Failure to achieve a “satisfactory” level of performance on any one of these elements will most likely result in the immediate failure of the finished product or contribute directly to its shortened life span. </a:t>
            </a:r>
          </a:p>
          <a:p>
            <a:pPr eaLnBrk="1" hangingPunct="1"/>
            <a:endParaRPr lang="en-US" dirty="0"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C5C124B-7EE0-482D-BD04-12CFA932D20C}" type="slidenum">
              <a:rPr lang="en-US"/>
              <a:pPr/>
              <a:t>397</a:t>
            </a:fld>
            <a:endParaRPr lang="en-US" dirty="0"/>
          </a:p>
        </p:txBody>
      </p:sp>
      <p:sp>
        <p:nvSpPr>
          <p:cNvPr id="316419" name="Rectangle 7"/>
          <p:cNvSpPr txBox="1">
            <a:spLocks noGrp="1" noChangeArrowheads="1"/>
          </p:cNvSpPr>
          <p:nvPr/>
        </p:nvSpPr>
        <p:spPr bwMode="auto">
          <a:xfrm>
            <a:off x="3884612" y="8685742"/>
            <a:ext cx="2971899" cy="456746"/>
          </a:xfrm>
          <a:prstGeom prst="rect">
            <a:avLst/>
          </a:prstGeom>
          <a:noFill/>
          <a:ln w="9525">
            <a:noFill/>
            <a:miter lim="800000"/>
            <a:headEnd/>
            <a:tailEnd/>
          </a:ln>
        </p:spPr>
        <p:txBody>
          <a:bodyPr lIns="91436" tIns="45718" rIns="91436" bIns="45718" anchor="b"/>
          <a:lstStyle/>
          <a:p>
            <a:pPr algn="r" defTabSz="914871"/>
            <a:fld id="{5026DAB6-8639-4C00-8C5C-1F31D826CB35}" type="slidenum">
              <a:rPr lang="en-US" sz="1200"/>
              <a:pPr algn="r" defTabSz="914871"/>
              <a:t>397</a:t>
            </a:fld>
            <a:endParaRPr lang="en-US" sz="1200" dirty="0"/>
          </a:p>
        </p:txBody>
      </p:sp>
      <p:sp>
        <p:nvSpPr>
          <p:cNvPr id="316420" name="Rectangle 2"/>
          <p:cNvSpPr>
            <a:spLocks noGrp="1" noRot="1" noChangeAspect="1" noChangeArrowheads="1" noTextEdit="1"/>
          </p:cNvSpPr>
          <p:nvPr>
            <p:ph type="sldImg"/>
          </p:nvPr>
        </p:nvSpPr>
        <p:spPr>
          <a:ln/>
        </p:spPr>
      </p:sp>
      <p:sp>
        <p:nvSpPr>
          <p:cNvPr id="316421"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34</a:t>
            </a:fld>
            <a:endParaRPr lang="en-US" dirty="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C5C124B-7EE0-482D-BD04-12CFA932D20C}" type="slidenum">
              <a:rPr lang="en-US"/>
              <a:pPr/>
              <a:t>398</a:t>
            </a:fld>
            <a:endParaRPr lang="en-US" dirty="0"/>
          </a:p>
        </p:txBody>
      </p:sp>
      <p:sp>
        <p:nvSpPr>
          <p:cNvPr id="316419" name="Rectangle 7"/>
          <p:cNvSpPr txBox="1">
            <a:spLocks noGrp="1" noChangeArrowheads="1"/>
          </p:cNvSpPr>
          <p:nvPr/>
        </p:nvSpPr>
        <p:spPr bwMode="auto">
          <a:xfrm>
            <a:off x="3884612" y="8685742"/>
            <a:ext cx="2971899" cy="456746"/>
          </a:xfrm>
          <a:prstGeom prst="rect">
            <a:avLst/>
          </a:prstGeom>
          <a:noFill/>
          <a:ln w="9525">
            <a:noFill/>
            <a:miter lim="800000"/>
            <a:headEnd/>
            <a:tailEnd/>
          </a:ln>
        </p:spPr>
        <p:txBody>
          <a:bodyPr lIns="91436" tIns="45718" rIns="91436" bIns="45718" anchor="b"/>
          <a:lstStyle/>
          <a:p>
            <a:pPr algn="r" defTabSz="914871"/>
            <a:fld id="{5026DAB6-8639-4C00-8C5C-1F31D826CB35}" type="slidenum">
              <a:rPr lang="en-US" sz="1200"/>
              <a:pPr algn="r" defTabSz="914871"/>
              <a:t>398</a:t>
            </a:fld>
            <a:endParaRPr lang="en-US" sz="1200" dirty="0"/>
          </a:p>
        </p:txBody>
      </p:sp>
      <p:sp>
        <p:nvSpPr>
          <p:cNvPr id="316420" name="Rectangle 2"/>
          <p:cNvSpPr>
            <a:spLocks noGrp="1" noRot="1" noChangeAspect="1" noChangeArrowheads="1" noTextEdit="1"/>
          </p:cNvSpPr>
          <p:nvPr>
            <p:ph type="sldImg"/>
          </p:nvPr>
        </p:nvSpPr>
        <p:spPr>
          <a:ln/>
        </p:spPr>
      </p:sp>
      <p:sp>
        <p:nvSpPr>
          <p:cNvPr id="316421"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C5C124B-7EE0-482D-BD04-12CFA932D20C}" type="slidenum">
              <a:rPr lang="en-US"/>
              <a:pPr/>
              <a:t>399</a:t>
            </a:fld>
            <a:endParaRPr lang="en-US" dirty="0"/>
          </a:p>
        </p:txBody>
      </p:sp>
      <p:sp>
        <p:nvSpPr>
          <p:cNvPr id="316419" name="Rectangle 7"/>
          <p:cNvSpPr txBox="1">
            <a:spLocks noGrp="1" noChangeArrowheads="1"/>
          </p:cNvSpPr>
          <p:nvPr/>
        </p:nvSpPr>
        <p:spPr bwMode="auto">
          <a:xfrm>
            <a:off x="3884612" y="8685742"/>
            <a:ext cx="2971899" cy="456746"/>
          </a:xfrm>
          <a:prstGeom prst="rect">
            <a:avLst/>
          </a:prstGeom>
          <a:noFill/>
          <a:ln w="9525">
            <a:noFill/>
            <a:miter lim="800000"/>
            <a:headEnd/>
            <a:tailEnd/>
          </a:ln>
        </p:spPr>
        <p:txBody>
          <a:bodyPr lIns="91436" tIns="45718" rIns="91436" bIns="45718" anchor="b"/>
          <a:lstStyle/>
          <a:p>
            <a:pPr algn="r" defTabSz="914871"/>
            <a:fld id="{5026DAB6-8639-4C00-8C5C-1F31D826CB35}" type="slidenum">
              <a:rPr lang="en-US" sz="1200"/>
              <a:pPr algn="r" defTabSz="914871"/>
              <a:t>399</a:t>
            </a:fld>
            <a:endParaRPr lang="en-US" sz="1200" dirty="0"/>
          </a:p>
        </p:txBody>
      </p:sp>
      <p:sp>
        <p:nvSpPr>
          <p:cNvPr id="316420" name="Rectangle 2"/>
          <p:cNvSpPr>
            <a:spLocks noGrp="1" noRot="1" noChangeAspect="1" noChangeArrowheads="1" noTextEdit="1"/>
          </p:cNvSpPr>
          <p:nvPr>
            <p:ph type="sldImg"/>
          </p:nvPr>
        </p:nvSpPr>
        <p:spPr>
          <a:ln/>
        </p:spPr>
      </p:sp>
      <p:sp>
        <p:nvSpPr>
          <p:cNvPr id="316421"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C5C124B-7EE0-482D-BD04-12CFA932D20C}" type="slidenum">
              <a:rPr lang="en-US"/>
              <a:pPr/>
              <a:t>400</a:t>
            </a:fld>
            <a:endParaRPr lang="en-US" dirty="0"/>
          </a:p>
        </p:txBody>
      </p:sp>
      <p:sp>
        <p:nvSpPr>
          <p:cNvPr id="316419" name="Rectangle 7"/>
          <p:cNvSpPr txBox="1">
            <a:spLocks noGrp="1" noChangeArrowheads="1"/>
          </p:cNvSpPr>
          <p:nvPr/>
        </p:nvSpPr>
        <p:spPr bwMode="auto">
          <a:xfrm>
            <a:off x="3884612" y="8685742"/>
            <a:ext cx="2971899" cy="456746"/>
          </a:xfrm>
          <a:prstGeom prst="rect">
            <a:avLst/>
          </a:prstGeom>
          <a:noFill/>
          <a:ln w="9525">
            <a:noFill/>
            <a:miter lim="800000"/>
            <a:headEnd/>
            <a:tailEnd/>
          </a:ln>
        </p:spPr>
        <p:txBody>
          <a:bodyPr lIns="91436" tIns="45718" rIns="91436" bIns="45718" anchor="b"/>
          <a:lstStyle/>
          <a:p>
            <a:pPr algn="r" defTabSz="914871"/>
            <a:fld id="{5026DAB6-8639-4C00-8C5C-1F31D826CB35}" type="slidenum">
              <a:rPr lang="en-US" sz="1200"/>
              <a:pPr algn="r" defTabSz="914871"/>
              <a:t>400</a:t>
            </a:fld>
            <a:endParaRPr lang="en-US" sz="1200" dirty="0"/>
          </a:p>
        </p:txBody>
      </p:sp>
      <p:sp>
        <p:nvSpPr>
          <p:cNvPr id="316420" name="Rectangle 2"/>
          <p:cNvSpPr>
            <a:spLocks noGrp="1" noRot="1" noChangeAspect="1" noChangeArrowheads="1" noTextEdit="1"/>
          </p:cNvSpPr>
          <p:nvPr>
            <p:ph type="sldImg"/>
          </p:nvPr>
        </p:nvSpPr>
        <p:spPr>
          <a:ln/>
        </p:spPr>
      </p:sp>
      <p:sp>
        <p:nvSpPr>
          <p:cNvPr id="316421"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C5C124B-7EE0-482D-BD04-12CFA932D20C}" type="slidenum">
              <a:rPr lang="en-US"/>
              <a:pPr/>
              <a:t>401</a:t>
            </a:fld>
            <a:endParaRPr lang="en-US"/>
          </a:p>
        </p:txBody>
      </p:sp>
      <p:sp>
        <p:nvSpPr>
          <p:cNvPr id="316419" name="Rectangle 7"/>
          <p:cNvSpPr txBox="1">
            <a:spLocks noGrp="1" noChangeArrowheads="1"/>
          </p:cNvSpPr>
          <p:nvPr/>
        </p:nvSpPr>
        <p:spPr bwMode="auto">
          <a:xfrm>
            <a:off x="3884612" y="8685742"/>
            <a:ext cx="2971899" cy="456746"/>
          </a:xfrm>
          <a:prstGeom prst="rect">
            <a:avLst/>
          </a:prstGeom>
          <a:noFill/>
          <a:ln w="9525">
            <a:noFill/>
            <a:miter lim="800000"/>
            <a:headEnd/>
            <a:tailEnd/>
          </a:ln>
        </p:spPr>
        <p:txBody>
          <a:bodyPr lIns="91436" tIns="45718" rIns="91436" bIns="45718" anchor="b"/>
          <a:lstStyle/>
          <a:p>
            <a:pPr algn="r" defTabSz="914871"/>
            <a:fld id="{5026DAB6-8639-4C00-8C5C-1F31D826CB35}" type="slidenum">
              <a:rPr lang="en-US" sz="1200"/>
              <a:pPr algn="r" defTabSz="914871"/>
              <a:t>401</a:t>
            </a:fld>
            <a:endParaRPr lang="en-US" sz="1200" dirty="0"/>
          </a:p>
        </p:txBody>
      </p:sp>
      <p:sp>
        <p:nvSpPr>
          <p:cNvPr id="316420" name="Rectangle 2"/>
          <p:cNvSpPr>
            <a:spLocks noGrp="1" noRot="1" noChangeAspect="1" noChangeArrowheads="1" noTextEdit="1"/>
          </p:cNvSpPr>
          <p:nvPr>
            <p:ph type="sldImg"/>
          </p:nvPr>
        </p:nvSpPr>
        <p:spPr>
          <a:ln/>
        </p:spPr>
      </p:sp>
      <p:sp>
        <p:nvSpPr>
          <p:cNvPr id="316421"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C5C124B-7EE0-482D-BD04-12CFA932D20C}" type="slidenum">
              <a:rPr lang="en-US"/>
              <a:pPr/>
              <a:t>402</a:t>
            </a:fld>
            <a:endParaRPr lang="en-US"/>
          </a:p>
        </p:txBody>
      </p:sp>
      <p:sp>
        <p:nvSpPr>
          <p:cNvPr id="316419" name="Rectangle 7"/>
          <p:cNvSpPr txBox="1">
            <a:spLocks noGrp="1" noChangeArrowheads="1"/>
          </p:cNvSpPr>
          <p:nvPr/>
        </p:nvSpPr>
        <p:spPr bwMode="auto">
          <a:xfrm>
            <a:off x="3884612" y="8685742"/>
            <a:ext cx="2971899" cy="456746"/>
          </a:xfrm>
          <a:prstGeom prst="rect">
            <a:avLst/>
          </a:prstGeom>
          <a:noFill/>
          <a:ln w="9525">
            <a:noFill/>
            <a:miter lim="800000"/>
            <a:headEnd/>
            <a:tailEnd/>
          </a:ln>
        </p:spPr>
        <p:txBody>
          <a:bodyPr lIns="91436" tIns="45718" rIns="91436" bIns="45718" anchor="b"/>
          <a:lstStyle/>
          <a:p>
            <a:pPr algn="r" defTabSz="914871"/>
            <a:fld id="{5026DAB6-8639-4C00-8C5C-1F31D826CB35}" type="slidenum">
              <a:rPr lang="en-US" sz="1200"/>
              <a:pPr algn="r" defTabSz="914871"/>
              <a:t>402</a:t>
            </a:fld>
            <a:endParaRPr lang="en-US" sz="1200" dirty="0"/>
          </a:p>
        </p:txBody>
      </p:sp>
      <p:sp>
        <p:nvSpPr>
          <p:cNvPr id="316420" name="Rectangle 2"/>
          <p:cNvSpPr>
            <a:spLocks noGrp="1" noRot="1" noChangeAspect="1" noChangeArrowheads="1" noTextEdit="1"/>
          </p:cNvSpPr>
          <p:nvPr>
            <p:ph type="sldImg"/>
          </p:nvPr>
        </p:nvSpPr>
        <p:spPr>
          <a:ln/>
        </p:spPr>
      </p:sp>
      <p:sp>
        <p:nvSpPr>
          <p:cNvPr id="316421"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C74DACBD-9FE3-4D9F-8F1F-FFEE70EA0A7B}" type="slidenum">
              <a:rPr lang="en-US"/>
              <a:pPr/>
              <a:t>403</a:t>
            </a:fld>
            <a:endParaRPr lang="en-US"/>
          </a:p>
        </p:txBody>
      </p:sp>
      <p:sp>
        <p:nvSpPr>
          <p:cNvPr id="338947" name="Rectangle 7"/>
          <p:cNvSpPr txBox="1">
            <a:spLocks noGrp="1" noChangeArrowheads="1"/>
          </p:cNvSpPr>
          <p:nvPr/>
        </p:nvSpPr>
        <p:spPr bwMode="auto">
          <a:xfrm>
            <a:off x="3884612" y="8685742"/>
            <a:ext cx="2971899" cy="456746"/>
          </a:xfrm>
          <a:prstGeom prst="rect">
            <a:avLst/>
          </a:prstGeom>
          <a:noFill/>
          <a:ln w="9525">
            <a:noFill/>
            <a:miter lim="800000"/>
            <a:headEnd/>
            <a:tailEnd/>
          </a:ln>
        </p:spPr>
        <p:txBody>
          <a:bodyPr lIns="91436" tIns="45718" rIns="91436" bIns="45718" anchor="b"/>
          <a:lstStyle/>
          <a:p>
            <a:pPr algn="r" defTabSz="914871"/>
            <a:fld id="{2F2596FC-DAC7-450C-8343-3C2D3C2D5C2F}" type="slidenum">
              <a:rPr lang="en-US" sz="1200"/>
              <a:pPr algn="r" defTabSz="914871"/>
              <a:t>403</a:t>
            </a:fld>
            <a:endParaRPr lang="en-US" sz="1200" dirty="0"/>
          </a:p>
        </p:txBody>
      </p:sp>
      <p:sp>
        <p:nvSpPr>
          <p:cNvPr id="338948" name="Rectangle 2"/>
          <p:cNvSpPr>
            <a:spLocks noGrp="1" noRot="1" noChangeAspect="1" noChangeArrowheads="1" noTextEdit="1"/>
          </p:cNvSpPr>
          <p:nvPr>
            <p:ph type="sldImg"/>
          </p:nvPr>
        </p:nvSpPr>
        <p:spPr>
          <a:ln/>
        </p:spPr>
      </p:sp>
      <p:sp>
        <p:nvSpPr>
          <p:cNvPr id="338949" name="Rectangle 3"/>
          <p:cNvSpPr>
            <a:spLocks noGrp="1" noChangeArrowheads="1"/>
          </p:cNvSpPr>
          <p:nvPr>
            <p:ph type="body" idx="1"/>
          </p:nvPr>
        </p:nvSpPr>
        <p:spPr>
          <a:noFill/>
          <a:ln/>
        </p:spPr>
        <p:txBody>
          <a:bodyPr/>
          <a:lstStyle/>
          <a:p>
            <a:pPr eaLnBrk="1" hangingPunct="1"/>
            <a:r>
              <a:rPr lang="en-US" dirty="0" smtClean="0"/>
              <a:t>The second group of quality assurance elements belongs to Category B.</a:t>
            </a:r>
            <a:r>
              <a:rPr lang="en-US" b="1" dirty="0" smtClean="0"/>
              <a:t> </a:t>
            </a:r>
            <a:r>
              <a:rPr lang="en-US" dirty="0" smtClean="0"/>
              <a:t>The elements that are grouped into this category are representative of functions deemed moderately critical to the overall quality and longevity of the finished product. Unlike Category A, a marginal performance on a given element in this category, although not desirable, will not in all likelihood directly contribute to the immediate failure or shortened life span of the finished product.</a:t>
            </a: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18BAD8EF-9BAB-4455-882D-297E5CBBE6A6}" type="slidenum">
              <a:rPr lang="en-US"/>
              <a:pPr/>
              <a:t>404</a:t>
            </a:fld>
            <a:endParaRPr lang="en-US"/>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C5C124B-7EE0-482D-BD04-12CFA932D20C}" type="slidenum">
              <a:rPr lang="en-US"/>
              <a:pPr/>
              <a:t>405</a:t>
            </a:fld>
            <a:endParaRPr lang="en-US"/>
          </a:p>
        </p:txBody>
      </p:sp>
      <p:sp>
        <p:nvSpPr>
          <p:cNvPr id="316419" name="Rectangle 7"/>
          <p:cNvSpPr txBox="1">
            <a:spLocks noGrp="1" noChangeArrowheads="1"/>
          </p:cNvSpPr>
          <p:nvPr/>
        </p:nvSpPr>
        <p:spPr bwMode="auto">
          <a:xfrm>
            <a:off x="3884612" y="8685742"/>
            <a:ext cx="2971899" cy="456746"/>
          </a:xfrm>
          <a:prstGeom prst="rect">
            <a:avLst/>
          </a:prstGeom>
          <a:noFill/>
          <a:ln w="9525">
            <a:noFill/>
            <a:miter lim="800000"/>
            <a:headEnd/>
            <a:tailEnd/>
          </a:ln>
        </p:spPr>
        <p:txBody>
          <a:bodyPr lIns="91436" tIns="45718" rIns="91436" bIns="45718" anchor="b"/>
          <a:lstStyle/>
          <a:p>
            <a:pPr algn="r" defTabSz="914871"/>
            <a:fld id="{5026DAB6-8639-4C00-8C5C-1F31D826CB35}" type="slidenum">
              <a:rPr lang="en-US" sz="1200"/>
              <a:pPr algn="r" defTabSz="914871"/>
              <a:t>405</a:t>
            </a:fld>
            <a:endParaRPr lang="en-US" sz="1200" dirty="0"/>
          </a:p>
        </p:txBody>
      </p:sp>
      <p:sp>
        <p:nvSpPr>
          <p:cNvPr id="316420" name="Rectangle 2"/>
          <p:cNvSpPr>
            <a:spLocks noGrp="1" noRot="1" noChangeAspect="1" noChangeArrowheads="1" noTextEdit="1"/>
          </p:cNvSpPr>
          <p:nvPr>
            <p:ph type="sldImg"/>
          </p:nvPr>
        </p:nvSpPr>
        <p:spPr>
          <a:ln/>
        </p:spPr>
      </p:sp>
      <p:sp>
        <p:nvSpPr>
          <p:cNvPr id="316421"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C5C124B-7EE0-482D-BD04-12CFA932D20C}" type="slidenum">
              <a:rPr lang="en-US"/>
              <a:pPr/>
              <a:t>406</a:t>
            </a:fld>
            <a:endParaRPr lang="en-US"/>
          </a:p>
        </p:txBody>
      </p:sp>
      <p:sp>
        <p:nvSpPr>
          <p:cNvPr id="316419" name="Rectangle 7"/>
          <p:cNvSpPr txBox="1">
            <a:spLocks noGrp="1" noChangeArrowheads="1"/>
          </p:cNvSpPr>
          <p:nvPr/>
        </p:nvSpPr>
        <p:spPr bwMode="auto">
          <a:xfrm>
            <a:off x="3884612" y="8685742"/>
            <a:ext cx="2971899" cy="456746"/>
          </a:xfrm>
          <a:prstGeom prst="rect">
            <a:avLst/>
          </a:prstGeom>
          <a:noFill/>
          <a:ln w="9525">
            <a:noFill/>
            <a:miter lim="800000"/>
            <a:headEnd/>
            <a:tailEnd/>
          </a:ln>
        </p:spPr>
        <p:txBody>
          <a:bodyPr lIns="91436" tIns="45718" rIns="91436" bIns="45718" anchor="b"/>
          <a:lstStyle/>
          <a:p>
            <a:pPr algn="r" defTabSz="914871"/>
            <a:fld id="{5026DAB6-8639-4C00-8C5C-1F31D826CB35}" type="slidenum">
              <a:rPr lang="en-US" sz="1200"/>
              <a:pPr algn="r" defTabSz="914871"/>
              <a:t>406</a:t>
            </a:fld>
            <a:endParaRPr lang="en-US" sz="1200" dirty="0"/>
          </a:p>
        </p:txBody>
      </p:sp>
      <p:sp>
        <p:nvSpPr>
          <p:cNvPr id="316420" name="Rectangle 2"/>
          <p:cNvSpPr>
            <a:spLocks noGrp="1" noRot="1" noChangeAspect="1" noChangeArrowheads="1" noTextEdit="1"/>
          </p:cNvSpPr>
          <p:nvPr>
            <p:ph type="sldImg"/>
          </p:nvPr>
        </p:nvSpPr>
        <p:spPr>
          <a:ln/>
        </p:spPr>
      </p:sp>
      <p:sp>
        <p:nvSpPr>
          <p:cNvPr id="316421"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C5C124B-7EE0-482D-BD04-12CFA932D20C}" type="slidenum">
              <a:rPr lang="en-US"/>
              <a:pPr/>
              <a:t>407</a:t>
            </a:fld>
            <a:endParaRPr lang="en-US"/>
          </a:p>
        </p:txBody>
      </p:sp>
      <p:sp>
        <p:nvSpPr>
          <p:cNvPr id="316419" name="Rectangle 7"/>
          <p:cNvSpPr txBox="1">
            <a:spLocks noGrp="1" noChangeArrowheads="1"/>
          </p:cNvSpPr>
          <p:nvPr/>
        </p:nvSpPr>
        <p:spPr bwMode="auto">
          <a:xfrm>
            <a:off x="3884612" y="8685742"/>
            <a:ext cx="2971899" cy="456746"/>
          </a:xfrm>
          <a:prstGeom prst="rect">
            <a:avLst/>
          </a:prstGeom>
          <a:noFill/>
          <a:ln w="9525">
            <a:noFill/>
            <a:miter lim="800000"/>
            <a:headEnd/>
            <a:tailEnd/>
          </a:ln>
        </p:spPr>
        <p:txBody>
          <a:bodyPr lIns="91436" tIns="45718" rIns="91436" bIns="45718" anchor="b"/>
          <a:lstStyle/>
          <a:p>
            <a:pPr algn="r" defTabSz="914871"/>
            <a:fld id="{5026DAB6-8639-4C00-8C5C-1F31D826CB35}" type="slidenum">
              <a:rPr lang="en-US" sz="1200"/>
              <a:pPr algn="r" defTabSz="914871"/>
              <a:t>407</a:t>
            </a:fld>
            <a:endParaRPr lang="en-US" sz="1200" dirty="0"/>
          </a:p>
        </p:txBody>
      </p:sp>
      <p:sp>
        <p:nvSpPr>
          <p:cNvPr id="316420" name="Rectangle 2"/>
          <p:cNvSpPr>
            <a:spLocks noGrp="1" noRot="1" noChangeAspect="1" noChangeArrowheads="1" noTextEdit="1"/>
          </p:cNvSpPr>
          <p:nvPr>
            <p:ph type="sldImg"/>
          </p:nvPr>
        </p:nvSpPr>
        <p:spPr>
          <a:ln/>
        </p:spPr>
      </p:sp>
      <p:sp>
        <p:nvSpPr>
          <p:cNvPr id="316421"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35</a:t>
            </a:fld>
            <a:endParaRPr lang="en-US"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C5C124B-7EE0-482D-BD04-12CFA932D20C}" type="slidenum">
              <a:rPr lang="en-US"/>
              <a:pPr/>
              <a:t>408</a:t>
            </a:fld>
            <a:endParaRPr lang="en-US"/>
          </a:p>
        </p:txBody>
      </p:sp>
      <p:sp>
        <p:nvSpPr>
          <p:cNvPr id="316419" name="Rectangle 7"/>
          <p:cNvSpPr txBox="1">
            <a:spLocks noGrp="1" noChangeArrowheads="1"/>
          </p:cNvSpPr>
          <p:nvPr/>
        </p:nvSpPr>
        <p:spPr bwMode="auto">
          <a:xfrm>
            <a:off x="3884612" y="8685742"/>
            <a:ext cx="2971899" cy="456746"/>
          </a:xfrm>
          <a:prstGeom prst="rect">
            <a:avLst/>
          </a:prstGeom>
          <a:noFill/>
          <a:ln w="9525">
            <a:noFill/>
            <a:miter lim="800000"/>
            <a:headEnd/>
            <a:tailEnd/>
          </a:ln>
        </p:spPr>
        <p:txBody>
          <a:bodyPr lIns="91436" tIns="45718" rIns="91436" bIns="45718" anchor="b"/>
          <a:lstStyle/>
          <a:p>
            <a:pPr algn="r" defTabSz="914871"/>
            <a:fld id="{5026DAB6-8639-4C00-8C5C-1F31D826CB35}" type="slidenum">
              <a:rPr lang="en-US" sz="1200"/>
              <a:pPr algn="r" defTabSz="914871"/>
              <a:t>408</a:t>
            </a:fld>
            <a:endParaRPr lang="en-US" sz="1200" dirty="0"/>
          </a:p>
        </p:txBody>
      </p:sp>
      <p:sp>
        <p:nvSpPr>
          <p:cNvPr id="316420" name="Rectangle 2"/>
          <p:cNvSpPr>
            <a:spLocks noGrp="1" noRot="1" noChangeAspect="1" noChangeArrowheads="1" noTextEdit="1"/>
          </p:cNvSpPr>
          <p:nvPr>
            <p:ph type="sldImg"/>
          </p:nvPr>
        </p:nvSpPr>
        <p:spPr>
          <a:ln/>
        </p:spPr>
      </p:sp>
      <p:sp>
        <p:nvSpPr>
          <p:cNvPr id="316421"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CF635778-C93A-43A2-BDDD-D9417F5E2F0F}" type="slidenum">
              <a:rPr lang="en-US"/>
              <a:pPr/>
              <a:t>410</a:t>
            </a:fld>
            <a:endParaRPr lang="en-US"/>
          </a:p>
        </p:txBody>
      </p:sp>
      <p:sp>
        <p:nvSpPr>
          <p:cNvPr id="21299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0510DF26-A6AB-4190-97C4-8EE03EE5DFD9}" type="slidenum">
              <a:rPr lang="en-US" sz="1200"/>
              <a:pPr algn="r" defTabSz="914777"/>
              <a:t>410</a:t>
            </a:fld>
            <a:endParaRPr lang="en-US" sz="1200" dirty="0"/>
          </a:p>
        </p:txBody>
      </p:sp>
      <p:sp>
        <p:nvSpPr>
          <p:cNvPr id="212996" name="Rectangle 2"/>
          <p:cNvSpPr>
            <a:spLocks noGrp="1" noRot="1" noChangeAspect="1" noChangeArrowheads="1" noTextEdit="1"/>
          </p:cNvSpPr>
          <p:nvPr>
            <p:ph type="sldImg"/>
          </p:nvPr>
        </p:nvSpPr>
        <p:spPr>
          <a:ln/>
        </p:spPr>
      </p:sp>
      <p:sp>
        <p:nvSpPr>
          <p:cNvPr id="212997" name="Rectangle 3"/>
          <p:cNvSpPr>
            <a:spLocks noGrp="1" noChangeArrowheads="1"/>
          </p:cNvSpPr>
          <p:nvPr>
            <p:ph type="body" idx="1"/>
          </p:nvPr>
        </p:nvSpPr>
        <p:spPr>
          <a:noFill/>
          <a:ln/>
        </p:spPr>
        <p:txBody>
          <a:bodyPr/>
          <a:lstStyle/>
          <a:p>
            <a:pPr eaLnBrk="1" hangingPunct="1"/>
            <a:r>
              <a:rPr lang="en-US" dirty="0" smtClean="0"/>
              <a:t>In this section we will go step-by-step through the On Site Process, which is used for pipe trench restoration projects. </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88BBEC36-46DE-48D2-A243-CF7F5AFCD215}" type="slidenum">
              <a:rPr lang="en-US"/>
              <a:pPr/>
              <a:t>411</a:t>
            </a:fld>
            <a:endParaRPr lang="en-US"/>
          </a:p>
        </p:txBody>
      </p:sp>
      <p:sp>
        <p:nvSpPr>
          <p:cNvPr id="214019"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B37FC3B-16EB-4345-A731-2D92D5368578}" type="slidenum">
              <a:rPr lang="en-US" sz="1200"/>
              <a:pPr algn="r" defTabSz="914777"/>
              <a:t>411</a:t>
            </a:fld>
            <a:endParaRPr lang="en-US" sz="1200" dirty="0"/>
          </a:p>
        </p:txBody>
      </p:sp>
      <p:sp>
        <p:nvSpPr>
          <p:cNvPr id="214020" name="Rectangle 2"/>
          <p:cNvSpPr>
            <a:spLocks noGrp="1" noRot="1" noChangeAspect="1" noChangeArrowheads="1" noTextEdit="1"/>
          </p:cNvSpPr>
          <p:nvPr>
            <p:ph type="sldImg"/>
          </p:nvPr>
        </p:nvSpPr>
        <p:spPr>
          <a:ln/>
        </p:spPr>
      </p:sp>
      <p:sp>
        <p:nvSpPr>
          <p:cNvPr id="214021"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88BBEC36-46DE-48D2-A243-CF7F5AFCD215}" type="slidenum">
              <a:rPr lang="en-US"/>
              <a:pPr/>
              <a:t>412</a:t>
            </a:fld>
            <a:endParaRPr lang="en-US"/>
          </a:p>
        </p:txBody>
      </p:sp>
      <p:sp>
        <p:nvSpPr>
          <p:cNvPr id="214019"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B37FC3B-16EB-4345-A731-2D92D5368578}" type="slidenum">
              <a:rPr lang="en-US" sz="1200"/>
              <a:pPr algn="r" defTabSz="914777"/>
              <a:t>412</a:t>
            </a:fld>
            <a:endParaRPr lang="en-US" sz="1200" dirty="0"/>
          </a:p>
        </p:txBody>
      </p:sp>
      <p:sp>
        <p:nvSpPr>
          <p:cNvPr id="214020" name="Rectangle 2"/>
          <p:cNvSpPr>
            <a:spLocks noGrp="1" noRot="1" noChangeAspect="1" noChangeArrowheads="1" noTextEdit="1"/>
          </p:cNvSpPr>
          <p:nvPr>
            <p:ph type="sldImg"/>
          </p:nvPr>
        </p:nvSpPr>
        <p:spPr>
          <a:ln/>
        </p:spPr>
      </p:sp>
      <p:sp>
        <p:nvSpPr>
          <p:cNvPr id="214021"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C8759D15-42A9-4B1D-8CBE-B3E5C3E999B8}" type="slidenum">
              <a:rPr lang="en-US"/>
              <a:pPr/>
              <a:t>413</a:t>
            </a:fld>
            <a:endParaRPr lang="en-US"/>
          </a:p>
        </p:txBody>
      </p:sp>
      <p:sp>
        <p:nvSpPr>
          <p:cNvPr id="215043"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937DE39-C58A-4FCF-BFAF-48C73FB1CF00}" type="slidenum">
              <a:rPr lang="en-US" sz="1200"/>
              <a:pPr algn="r" defTabSz="914777"/>
              <a:t>413</a:t>
            </a:fld>
            <a:endParaRPr lang="en-US" sz="1200" dirty="0"/>
          </a:p>
        </p:txBody>
      </p:sp>
      <p:sp>
        <p:nvSpPr>
          <p:cNvPr id="215044" name="Rectangle 2"/>
          <p:cNvSpPr>
            <a:spLocks noGrp="1" noRot="1" noChangeAspect="1" noChangeArrowheads="1" noTextEdit="1"/>
          </p:cNvSpPr>
          <p:nvPr>
            <p:ph type="sldImg"/>
          </p:nvPr>
        </p:nvSpPr>
        <p:spPr>
          <a:ln/>
        </p:spPr>
      </p:sp>
      <p:sp>
        <p:nvSpPr>
          <p:cNvPr id="215045" name="Rectangle 3"/>
          <p:cNvSpPr>
            <a:spLocks noGrp="1" noChangeArrowheads="1"/>
          </p:cNvSpPr>
          <p:nvPr>
            <p:ph type="body" idx="1"/>
          </p:nvPr>
        </p:nvSpPr>
        <p:spPr>
          <a:noFill/>
          <a:ln/>
        </p:spPr>
        <p:txBody>
          <a:bodyPr/>
          <a:lstStyle/>
          <a:p>
            <a:pPr eaLnBrk="1" hangingPunct="1"/>
            <a:r>
              <a:rPr lang="en-US" dirty="0" smtClean="0"/>
              <a:t>Next, in step 3, the work zone set-up is installed to provide proper traffic control through the work area, protecting both the traveling Public and department personnel. </a:t>
            </a: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3DD507DB-B629-4708-8F24-665A28D5D618}" type="slidenum">
              <a:rPr lang="en-US"/>
              <a:pPr/>
              <a:t>414</a:t>
            </a:fld>
            <a:endParaRPr lang="en-US"/>
          </a:p>
        </p:txBody>
      </p:sp>
      <p:sp>
        <p:nvSpPr>
          <p:cNvPr id="216067"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FA43CE46-831C-4A42-BC19-8A73957D6126}" type="slidenum">
              <a:rPr lang="en-US" sz="1200"/>
              <a:pPr algn="r" defTabSz="914777"/>
              <a:t>414</a:t>
            </a:fld>
            <a:endParaRPr lang="en-US" sz="1200" dirty="0"/>
          </a:p>
        </p:txBody>
      </p:sp>
      <p:sp>
        <p:nvSpPr>
          <p:cNvPr id="216068" name="Rectangle 2"/>
          <p:cNvSpPr>
            <a:spLocks noGrp="1" noRot="1" noChangeAspect="1" noChangeArrowheads="1" noTextEdit="1"/>
          </p:cNvSpPr>
          <p:nvPr>
            <p:ph type="sldImg"/>
          </p:nvPr>
        </p:nvSpPr>
        <p:spPr>
          <a:ln/>
        </p:spPr>
      </p:sp>
      <p:sp>
        <p:nvSpPr>
          <p:cNvPr id="21606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3DD507DB-B629-4708-8F24-665A28D5D618}" type="slidenum">
              <a:rPr lang="en-US"/>
              <a:pPr/>
              <a:t>415</a:t>
            </a:fld>
            <a:endParaRPr lang="en-US"/>
          </a:p>
        </p:txBody>
      </p:sp>
      <p:sp>
        <p:nvSpPr>
          <p:cNvPr id="216067"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FA43CE46-831C-4A42-BC19-8A73957D6126}" type="slidenum">
              <a:rPr lang="en-US" sz="1200"/>
              <a:pPr algn="r" defTabSz="914777"/>
              <a:t>415</a:t>
            </a:fld>
            <a:endParaRPr lang="en-US" sz="1200" dirty="0"/>
          </a:p>
        </p:txBody>
      </p:sp>
      <p:sp>
        <p:nvSpPr>
          <p:cNvPr id="216068" name="Rectangle 2"/>
          <p:cNvSpPr>
            <a:spLocks noGrp="1" noRot="1" noChangeAspect="1" noChangeArrowheads="1" noTextEdit="1"/>
          </p:cNvSpPr>
          <p:nvPr>
            <p:ph type="sldImg"/>
          </p:nvPr>
        </p:nvSpPr>
        <p:spPr>
          <a:ln/>
        </p:spPr>
      </p:sp>
      <p:sp>
        <p:nvSpPr>
          <p:cNvPr id="21606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1E3E30F5-8CDE-480C-9681-A842BD69FB18}" type="slidenum">
              <a:rPr lang="en-US"/>
              <a:pPr/>
              <a:t>416</a:t>
            </a:fld>
            <a:endParaRPr lang="en-US"/>
          </a:p>
        </p:txBody>
      </p:sp>
      <p:sp>
        <p:nvSpPr>
          <p:cNvPr id="217091"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16A05639-F551-47C1-AEBC-F128B39DC721}" type="slidenum">
              <a:rPr lang="en-US" sz="1200"/>
              <a:pPr algn="r" defTabSz="914777"/>
              <a:t>416</a:t>
            </a:fld>
            <a:endParaRPr lang="en-US" sz="1200" dirty="0"/>
          </a:p>
        </p:txBody>
      </p:sp>
      <p:sp>
        <p:nvSpPr>
          <p:cNvPr id="217092" name="Rectangle 2"/>
          <p:cNvSpPr>
            <a:spLocks noGrp="1" noRot="1" noChangeAspect="1" noChangeArrowheads="1" noTextEdit="1"/>
          </p:cNvSpPr>
          <p:nvPr>
            <p:ph type="sldImg"/>
          </p:nvPr>
        </p:nvSpPr>
        <p:spPr>
          <a:ln/>
        </p:spPr>
      </p:sp>
      <p:sp>
        <p:nvSpPr>
          <p:cNvPr id="217093"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EE4441C9-D289-437D-989E-A96A3FF6D9D6}" type="slidenum">
              <a:rPr lang="en-US"/>
              <a:pPr/>
              <a:t>417</a:t>
            </a:fld>
            <a:endParaRPr lang="en-US"/>
          </a:p>
        </p:txBody>
      </p:sp>
      <p:sp>
        <p:nvSpPr>
          <p:cNvPr id="21811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CA291361-F6D8-4806-9F48-018F6FED4A65}" type="slidenum">
              <a:rPr lang="en-US" sz="1200"/>
              <a:pPr algn="r" defTabSz="914777"/>
              <a:t>417</a:t>
            </a:fld>
            <a:endParaRPr lang="en-US" sz="1200" dirty="0"/>
          </a:p>
        </p:txBody>
      </p:sp>
      <p:sp>
        <p:nvSpPr>
          <p:cNvPr id="218116" name="Rectangle 2"/>
          <p:cNvSpPr>
            <a:spLocks noGrp="1" noRot="1" noChangeAspect="1" noChangeArrowheads="1" noTextEdit="1"/>
          </p:cNvSpPr>
          <p:nvPr>
            <p:ph type="sldImg"/>
          </p:nvPr>
        </p:nvSpPr>
        <p:spPr>
          <a:ln/>
        </p:spPr>
      </p:sp>
      <p:sp>
        <p:nvSpPr>
          <p:cNvPr id="218117" name="Rectangle 3"/>
          <p:cNvSpPr>
            <a:spLocks noGrp="1" noChangeArrowheads="1"/>
          </p:cNvSpPr>
          <p:nvPr>
            <p:ph type="body" idx="1"/>
          </p:nvPr>
        </p:nvSpPr>
        <p:spPr>
          <a:noFill/>
          <a:ln/>
        </p:spPr>
        <p:txBody>
          <a:bodyPr/>
          <a:lstStyle/>
          <a:p>
            <a:pPr eaLnBrk="1" hangingPunct="1"/>
            <a:r>
              <a:rPr lang="en-US" dirty="0" smtClean="0"/>
              <a:t>. </a:t>
            </a: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EE4441C9-D289-437D-989E-A96A3FF6D9D6}" type="slidenum">
              <a:rPr lang="en-US"/>
              <a:pPr/>
              <a:t>418</a:t>
            </a:fld>
            <a:endParaRPr lang="en-US"/>
          </a:p>
        </p:txBody>
      </p:sp>
      <p:sp>
        <p:nvSpPr>
          <p:cNvPr id="21811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CA291361-F6D8-4806-9F48-018F6FED4A65}" type="slidenum">
              <a:rPr lang="en-US" sz="1200"/>
              <a:pPr algn="r" defTabSz="914777"/>
              <a:t>418</a:t>
            </a:fld>
            <a:endParaRPr lang="en-US" sz="1200" dirty="0"/>
          </a:p>
        </p:txBody>
      </p:sp>
      <p:sp>
        <p:nvSpPr>
          <p:cNvPr id="218116" name="Rectangle 2"/>
          <p:cNvSpPr>
            <a:spLocks noGrp="1" noRot="1" noChangeAspect="1" noChangeArrowheads="1" noTextEdit="1"/>
          </p:cNvSpPr>
          <p:nvPr>
            <p:ph type="sldImg"/>
          </p:nvPr>
        </p:nvSpPr>
        <p:spPr>
          <a:ln/>
        </p:spPr>
      </p:sp>
      <p:sp>
        <p:nvSpPr>
          <p:cNvPr id="21811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37</a:t>
            </a:fld>
            <a:endParaRPr lang="en-U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4BE6EADB-DC5B-4BE2-BAE2-B6AD2A36B97D}" type="slidenum">
              <a:rPr lang="en-US"/>
              <a:pPr/>
              <a:t>419</a:t>
            </a:fld>
            <a:endParaRPr lang="en-US"/>
          </a:p>
        </p:txBody>
      </p:sp>
      <p:sp>
        <p:nvSpPr>
          <p:cNvPr id="219139"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72851A49-9A21-4CFF-AF0B-745530A1F82B}" type="slidenum">
              <a:rPr lang="en-US" sz="1200"/>
              <a:pPr algn="r" defTabSz="914777"/>
              <a:t>419</a:t>
            </a:fld>
            <a:endParaRPr lang="en-US" sz="1200" dirty="0"/>
          </a:p>
        </p:txBody>
      </p:sp>
      <p:sp>
        <p:nvSpPr>
          <p:cNvPr id="219140" name="Rectangle 2"/>
          <p:cNvSpPr>
            <a:spLocks noGrp="1" noRot="1" noChangeAspect="1" noChangeArrowheads="1" noTextEdit="1"/>
          </p:cNvSpPr>
          <p:nvPr>
            <p:ph type="sldImg"/>
          </p:nvPr>
        </p:nvSpPr>
        <p:spPr>
          <a:ln/>
        </p:spPr>
      </p:sp>
      <p:sp>
        <p:nvSpPr>
          <p:cNvPr id="219141"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4BE6EADB-DC5B-4BE2-BAE2-B6AD2A36B97D}" type="slidenum">
              <a:rPr lang="en-US"/>
              <a:pPr/>
              <a:t>420</a:t>
            </a:fld>
            <a:endParaRPr lang="en-US"/>
          </a:p>
        </p:txBody>
      </p:sp>
      <p:sp>
        <p:nvSpPr>
          <p:cNvPr id="219139"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72851A49-9A21-4CFF-AF0B-745530A1F82B}" type="slidenum">
              <a:rPr lang="en-US" sz="1200"/>
              <a:pPr algn="r" defTabSz="914777"/>
              <a:t>420</a:t>
            </a:fld>
            <a:endParaRPr lang="en-US" sz="1200" dirty="0"/>
          </a:p>
        </p:txBody>
      </p:sp>
      <p:sp>
        <p:nvSpPr>
          <p:cNvPr id="219140" name="Rectangle 2"/>
          <p:cNvSpPr>
            <a:spLocks noGrp="1" noRot="1" noChangeAspect="1" noChangeArrowheads="1" noTextEdit="1"/>
          </p:cNvSpPr>
          <p:nvPr>
            <p:ph type="sldImg"/>
          </p:nvPr>
        </p:nvSpPr>
        <p:spPr>
          <a:ln/>
        </p:spPr>
      </p:sp>
      <p:sp>
        <p:nvSpPr>
          <p:cNvPr id="219141"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79E7B55B-EE02-4F29-B203-371D7B62D175}" type="slidenum">
              <a:rPr lang="en-US"/>
              <a:pPr/>
              <a:t>421</a:t>
            </a:fld>
            <a:endParaRPr lang="en-US"/>
          </a:p>
        </p:txBody>
      </p:sp>
      <p:sp>
        <p:nvSpPr>
          <p:cNvPr id="220163"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4F12063B-5132-4F94-B3FD-6046141761AB}" type="slidenum">
              <a:rPr lang="en-US" sz="1200"/>
              <a:pPr algn="r" defTabSz="914777"/>
              <a:t>421</a:t>
            </a:fld>
            <a:endParaRPr lang="en-US" sz="1200" dirty="0"/>
          </a:p>
        </p:txBody>
      </p:sp>
      <p:sp>
        <p:nvSpPr>
          <p:cNvPr id="220164" name="Rectangle 2"/>
          <p:cNvSpPr>
            <a:spLocks noGrp="1" noRot="1" noChangeAspect="1" noChangeArrowheads="1" noTextEdit="1"/>
          </p:cNvSpPr>
          <p:nvPr>
            <p:ph type="sldImg"/>
          </p:nvPr>
        </p:nvSpPr>
        <p:spPr>
          <a:ln/>
        </p:spPr>
      </p:sp>
      <p:sp>
        <p:nvSpPr>
          <p:cNvPr id="220165"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79E7B55B-EE02-4F29-B203-371D7B62D175}" type="slidenum">
              <a:rPr lang="en-US"/>
              <a:pPr/>
              <a:t>422</a:t>
            </a:fld>
            <a:endParaRPr lang="en-US"/>
          </a:p>
        </p:txBody>
      </p:sp>
      <p:sp>
        <p:nvSpPr>
          <p:cNvPr id="220163"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4F12063B-5132-4F94-B3FD-6046141761AB}" type="slidenum">
              <a:rPr lang="en-US" sz="1200"/>
              <a:pPr algn="r" defTabSz="914777"/>
              <a:t>422</a:t>
            </a:fld>
            <a:endParaRPr lang="en-US" sz="1200" dirty="0"/>
          </a:p>
        </p:txBody>
      </p:sp>
      <p:sp>
        <p:nvSpPr>
          <p:cNvPr id="220164" name="Rectangle 2"/>
          <p:cNvSpPr>
            <a:spLocks noGrp="1" noRot="1" noChangeAspect="1" noChangeArrowheads="1" noTextEdit="1"/>
          </p:cNvSpPr>
          <p:nvPr>
            <p:ph type="sldImg"/>
          </p:nvPr>
        </p:nvSpPr>
        <p:spPr>
          <a:ln/>
        </p:spPr>
      </p:sp>
      <p:sp>
        <p:nvSpPr>
          <p:cNvPr id="220165"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4AB66A47-F5D3-49AC-9C90-25BC92E71166}" type="slidenum">
              <a:rPr lang="en-US"/>
              <a:pPr/>
              <a:t>423</a:t>
            </a:fld>
            <a:endParaRPr lang="en-US"/>
          </a:p>
        </p:txBody>
      </p:sp>
      <p:sp>
        <p:nvSpPr>
          <p:cNvPr id="221187"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26C76636-EC38-4AD9-AD0E-835E0A2A7E38}" type="slidenum">
              <a:rPr lang="en-US" sz="1200"/>
              <a:pPr algn="r" defTabSz="914777"/>
              <a:t>423</a:t>
            </a:fld>
            <a:endParaRPr lang="en-US" sz="1200" dirty="0"/>
          </a:p>
        </p:txBody>
      </p:sp>
      <p:sp>
        <p:nvSpPr>
          <p:cNvPr id="221188" name="Rectangle 2"/>
          <p:cNvSpPr>
            <a:spLocks noGrp="1" noRot="1" noChangeAspect="1" noChangeArrowheads="1" noTextEdit="1"/>
          </p:cNvSpPr>
          <p:nvPr>
            <p:ph type="sldImg"/>
          </p:nvPr>
        </p:nvSpPr>
        <p:spPr>
          <a:ln/>
        </p:spPr>
      </p:sp>
      <p:sp>
        <p:nvSpPr>
          <p:cNvPr id="22118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3DD507DB-B629-4708-8F24-665A28D5D618}" type="slidenum">
              <a:rPr lang="en-US"/>
              <a:pPr/>
              <a:t>424</a:t>
            </a:fld>
            <a:endParaRPr lang="en-US"/>
          </a:p>
        </p:txBody>
      </p:sp>
      <p:sp>
        <p:nvSpPr>
          <p:cNvPr id="216067"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FA43CE46-831C-4A42-BC19-8A73957D6126}" type="slidenum">
              <a:rPr lang="en-US" sz="1200"/>
              <a:pPr algn="r" defTabSz="914777"/>
              <a:t>424</a:t>
            </a:fld>
            <a:endParaRPr lang="en-US" sz="1200" dirty="0"/>
          </a:p>
        </p:txBody>
      </p:sp>
      <p:sp>
        <p:nvSpPr>
          <p:cNvPr id="216068" name="Rectangle 2"/>
          <p:cNvSpPr>
            <a:spLocks noGrp="1" noRot="1" noChangeAspect="1" noChangeArrowheads="1" noTextEdit="1"/>
          </p:cNvSpPr>
          <p:nvPr>
            <p:ph type="sldImg"/>
          </p:nvPr>
        </p:nvSpPr>
        <p:spPr>
          <a:ln/>
        </p:spPr>
      </p:sp>
      <p:sp>
        <p:nvSpPr>
          <p:cNvPr id="21606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3DD507DB-B629-4708-8F24-665A28D5D618}" type="slidenum">
              <a:rPr lang="en-US"/>
              <a:pPr/>
              <a:t>425</a:t>
            </a:fld>
            <a:endParaRPr lang="en-US"/>
          </a:p>
        </p:txBody>
      </p:sp>
      <p:sp>
        <p:nvSpPr>
          <p:cNvPr id="216067"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FA43CE46-831C-4A42-BC19-8A73957D6126}" type="slidenum">
              <a:rPr lang="en-US" sz="1200"/>
              <a:pPr algn="r" defTabSz="914777"/>
              <a:t>425</a:t>
            </a:fld>
            <a:endParaRPr lang="en-US" sz="1200" dirty="0"/>
          </a:p>
        </p:txBody>
      </p:sp>
      <p:sp>
        <p:nvSpPr>
          <p:cNvPr id="216068" name="Rectangle 2"/>
          <p:cNvSpPr>
            <a:spLocks noGrp="1" noRot="1" noChangeAspect="1" noChangeArrowheads="1" noTextEdit="1"/>
          </p:cNvSpPr>
          <p:nvPr>
            <p:ph type="sldImg"/>
          </p:nvPr>
        </p:nvSpPr>
        <p:spPr>
          <a:ln/>
        </p:spPr>
      </p:sp>
      <p:sp>
        <p:nvSpPr>
          <p:cNvPr id="21606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423CDD6E-D482-4487-B82D-2557CD10D6C6}" type="slidenum">
              <a:rPr lang="en-US"/>
              <a:pPr/>
              <a:t>426</a:t>
            </a:fld>
            <a:endParaRPr lang="en-US"/>
          </a:p>
        </p:txBody>
      </p:sp>
      <p:sp>
        <p:nvSpPr>
          <p:cNvPr id="22323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6216CFF-128A-495A-9CEA-CC7ABC60D19F}" type="slidenum">
              <a:rPr lang="en-US" sz="1200"/>
              <a:pPr algn="r" defTabSz="914777"/>
              <a:t>426</a:t>
            </a:fld>
            <a:endParaRPr lang="en-US" sz="1200" dirty="0"/>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423CDD6E-D482-4487-B82D-2557CD10D6C6}" type="slidenum">
              <a:rPr lang="en-US"/>
              <a:pPr/>
              <a:t>427</a:t>
            </a:fld>
            <a:endParaRPr lang="en-US"/>
          </a:p>
        </p:txBody>
      </p:sp>
      <p:sp>
        <p:nvSpPr>
          <p:cNvPr id="22323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6216CFF-128A-495A-9CEA-CC7ABC60D19F}" type="slidenum">
              <a:rPr lang="en-US" sz="1200"/>
              <a:pPr algn="r" defTabSz="914777"/>
              <a:t>427</a:t>
            </a:fld>
            <a:endParaRPr lang="en-US" sz="1200" dirty="0"/>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423CDD6E-D482-4487-B82D-2557CD10D6C6}" type="slidenum">
              <a:rPr lang="en-US"/>
              <a:pPr/>
              <a:t>428</a:t>
            </a:fld>
            <a:endParaRPr lang="en-US"/>
          </a:p>
        </p:txBody>
      </p:sp>
      <p:sp>
        <p:nvSpPr>
          <p:cNvPr id="22323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6216CFF-128A-495A-9CEA-CC7ABC60D19F}" type="slidenum">
              <a:rPr lang="en-US" sz="1200"/>
              <a:pPr algn="r" defTabSz="914777"/>
              <a:t>428</a:t>
            </a:fld>
            <a:endParaRPr lang="en-US" sz="1200" dirty="0"/>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solidFill>
                  <a:srgbClr val="FF0000"/>
                </a:solidFill>
              </a:rPr>
              <a:t>To navigate this training you can use the up and down arrow keys on your keyboard or use the arrows in the lower right hand corner of the slide.</a:t>
            </a:r>
          </a:p>
          <a:p>
            <a:endParaRPr lang="en-US" sz="1400" dirty="0">
              <a:solidFill>
                <a:srgbClr val="FF0000"/>
              </a:solidFill>
            </a:endParaRPr>
          </a:p>
          <a:p>
            <a:r>
              <a:rPr lang="en-US" sz="1400" dirty="0">
                <a:solidFill>
                  <a:srgbClr val="FF0000"/>
                </a:solidFill>
              </a:rPr>
              <a:t>When you see a highlighted field on a slide click on the highlight to view additional information or graphics.  Click on the highlight a second time to restore the slide.  </a:t>
            </a:r>
          </a:p>
        </p:txBody>
      </p:sp>
      <p:sp>
        <p:nvSpPr>
          <p:cNvPr id="4" name="Slide Number Placeholder 3"/>
          <p:cNvSpPr>
            <a:spLocks noGrp="1"/>
          </p:cNvSpPr>
          <p:nvPr>
            <p:ph type="sldNum" sz="quarter" idx="10"/>
          </p:nvPr>
        </p:nvSpPr>
        <p:spPr/>
        <p:txBody>
          <a:bodyPr/>
          <a:lstStyle/>
          <a:p>
            <a:fld id="{1BB80411-77B6-4C20-9AE7-6C4008B56568}" type="slidenum">
              <a:rPr lang="en-US" smtClean="0"/>
              <a:pPr/>
              <a:t>7</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38</a:t>
            </a:fld>
            <a:endParaRPr lang="en-US" dirty="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423CDD6E-D482-4487-B82D-2557CD10D6C6}" type="slidenum">
              <a:rPr lang="en-US"/>
              <a:pPr/>
              <a:t>429</a:t>
            </a:fld>
            <a:endParaRPr lang="en-US"/>
          </a:p>
        </p:txBody>
      </p:sp>
      <p:sp>
        <p:nvSpPr>
          <p:cNvPr id="22323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6216CFF-128A-495A-9CEA-CC7ABC60D19F}" type="slidenum">
              <a:rPr lang="en-US" sz="1200"/>
              <a:pPr algn="r" defTabSz="914777"/>
              <a:t>429</a:t>
            </a:fld>
            <a:endParaRPr lang="en-US" sz="1200" dirty="0"/>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423CDD6E-D482-4487-B82D-2557CD10D6C6}" type="slidenum">
              <a:rPr lang="en-US"/>
              <a:pPr/>
              <a:t>430</a:t>
            </a:fld>
            <a:endParaRPr lang="en-US"/>
          </a:p>
        </p:txBody>
      </p:sp>
      <p:sp>
        <p:nvSpPr>
          <p:cNvPr id="22323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6216CFF-128A-495A-9CEA-CC7ABC60D19F}" type="slidenum">
              <a:rPr lang="en-US" sz="1200"/>
              <a:pPr algn="r" defTabSz="914777"/>
              <a:t>430</a:t>
            </a:fld>
            <a:endParaRPr lang="en-US" sz="1200" dirty="0"/>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440</a:t>
            </a:fld>
            <a:endParaRPr 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441</a:t>
            </a:fld>
            <a:endParaRPr 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CF635778-C93A-43A2-BDDD-D9417F5E2F0F}" type="slidenum">
              <a:rPr lang="en-US"/>
              <a:pPr/>
              <a:t>444</a:t>
            </a:fld>
            <a:endParaRPr lang="en-US"/>
          </a:p>
        </p:txBody>
      </p:sp>
      <p:sp>
        <p:nvSpPr>
          <p:cNvPr id="21299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0510DF26-A6AB-4190-97C4-8EE03EE5DFD9}" type="slidenum">
              <a:rPr lang="en-US" sz="1200"/>
              <a:pPr algn="r" defTabSz="914777"/>
              <a:t>444</a:t>
            </a:fld>
            <a:endParaRPr lang="en-US" sz="1200" dirty="0"/>
          </a:p>
        </p:txBody>
      </p:sp>
      <p:sp>
        <p:nvSpPr>
          <p:cNvPr id="212996" name="Rectangle 2"/>
          <p:cNvSpPr>
            <a:spLocks noGrp="1" noRot="1" noChangeAspect="1" noChangeArrowheads="1" noTextEdit="1"/>
          </p:cNvSpPr>
          <p:nvPr>
            <p:ph type="sldImg"/>
          </p:nvPr>
        </p:nvSpPr>
        <p:spPr>
          <a:ln/>
        </p:spPr>
      </p:sp>
      <p:sp>
        <p:nvSpPr>
          <p:cNvPr id="212997" name="Rectangle 3"/>
          <p:cNvSpPr>
            <a:spLocks noGrp="1" noChangeArrowheads="1"/>
          </p:cNvSpPr>
          <p:nvPr>
            <p:ph type="body" idx="1"/>
          </p:nvPr>
        </p:nvSpPr>
        <p:spPr>
          <a:noFill/>
          <a:ln/>
        </p:spPr>
        <p:txBody>
          <a:bodyPr/>
          <a:lstStyle/>
          <a:p>
            <a:pPr eaLnBrk="1" hangingPunct="1"/>
            <a:r>
              <a:rPr lang="en-US" dirty="0" smtClean="0"/>
              <a:t>In this section we will go step-by-step through the On Site Process, which is used for pipe replacement projects. </a:t>
            </a: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88BBEC36-46DE-48D2-A243-CF7F5AFCD215}" type="slidenum">
              <a:rPr lang="en-US"/>
              <a:pPr/>
              <a:t>445</a:t>
            </a:fld>
            <a:endParaRPr lang="en-US"/>
          </a:p>
        </p:txBody>
      </p:sp>
      <p:sp>
        <p:nvSpPr>
          <p:cNvPr id="214019"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B37FC3B-16EB-4345-A731-2D92D5368578}" type="slidenum">
              <a:rPr lang="en-US" sz="1200"/>
              <a:pPr algn="r" defTabSz="914777"/>
              <a:t>445</a:t>
            </a:fld>
            <a:endParaRPr lang="en-US" sz="1200" dirty="0"/>
          </a:p>
        </p:txBody>
      </p:sp>
      <p:sp>
        <p:nvSpPr>
          <p:cNvPr id="214020" name="Rectangle 2"/>
          <p:cNvSpPr>
            <a:spLocks noGrp="1" noRot="1" noChangeAspect="1" noChangeArrowheads="1" noTextEdit="1"/>
          </p:cNvSpPr>
          <p:nvPr>
            <p:ph type="sldImg"/>
          </p:nvPr>
        </p:nvSpPr>
        <p:spPr>
          <a:ln/>
        </p:spPr>
      </p:sp>
      <p:sp>
        <p:nvSpPr>
          <p:cNvPr id="214021"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88BBEC36-46DE-48D2-A243-CF7F5AFCD215}" type="slidenum">
              <a:rPr lang="en-US"/>
              <a:pPr/>
              <a:t>446</a:t>
            </a:fld>
            <a:endParaRPr lang="en-US"/>
          </a:p>
        </p:txBody>
      </p:sp>
      <p:sp>
        <p:nvSpPr>
          <p:cNvPr id="214019"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B37FC3B-16EB-4345-A731-2D92D5368578}" type="slidenum">
              <a:rPr lang="en-US" sz="1200"/>
              <a:pPr algn="r" defTabSz="914777"/>
              <a:t>446</a:t>
            </a:fld>
            <a:endParaRPr lang="en-US" sz="1200" dirty="0"/>
          </a:p>
        </p:txBody>
      </p:sp>
      <p:sp>
        <p:nvSpPr>
          <p:cNvPr id="214020" name="Rectangle 2"/>
          <p:cNvSpPr>
            <a:spLocks noGrp="1" noRot="1" noChangeAspect="1" noChangeArrowheads="1" noTextEdit="1"/>
          </p:cNvSpPr>
          <p:nvPr>
            <p:ph type="sldImg"/>
          </p:nvPr>
        </p:nvSpPr>
        <p:spPr>
          <a:ln/>
        </p:spPr>
      </p:sp>
      <p:sp>
        <p:nvSpPr>
          <p:cNvPr id="214021"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C8759D15-42A9-4B1D-8CBE-B3E5C3E999B8}" type="slidenum">
              <a:rPr lang="en-US"/>
              <a:pPr/>
              <a:t>447</a:t>
            </a:fld>
            <a:endParaRPr lang="en-US"/>
          </a:p>
        </p:txBody>
      </p:sp>
      <p:sp>
        <p:nvSpPr>
          <p:cNvPr id="215043"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937DE39-C58A-4FCF-BFAF-48C73FB1CF00}" type="slidenum">
              <a:rPr lang="en-US" sz="1200"/>
              <a:pPr algn="r" defTabSz="914777"/>
              <a:t>447</a:t>
            </a:fld>
            <a:endParaRPr lang="en-US" sz="1200" dirty="0"/>
          </a:p>
        </p:txBody>
      </p:sp>
      <p:sp>
        <p:nvSpPr>
          <p:cNvPr id="215044" name="Rectangle 2"/>
          <p:cNvSpPr>
            <a:spLocks noGrp="1" noRot="1" noChangeAspect="1" noChangeArrowheads="1" noTextEdit="1"/>
          </p:cNvSpPr>
          <p:nvPr>
            <p:ph type="sldImg"/>
          </p:nvPr>
        </p:nvSpPr>
        <p:spPr>
          <a:ln/>
        </p:spPr>
      </p:sp>
      <p:sp>
        <p:nvSpPr>
          <p:cNvPr id="215045"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C8759D15-42A9-4B1D-8CBE-B3E5C3E999B8}" type="slidenum">
              <a:rPr lang="en-US"/>
              <a:pPr/>
              <a:t>448</a:t>
            </a:fld>
            <a:endParaRPr lang="en-US"/>
          </a:p>
        </p:txBody>
      </p:sp>
      <p:sp>
        <p:nvSpPr>
          <p:cNvPr id="215043"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937DE39-C58A-4FCF-BFAF-48C73FB1CF00}" type="slidenum">
              <a:rPr lang="en-US" sz="1200"/>
              <a:pPr algn="r" defTabSz="914777"/>
              <a:t>448</a:t>
            </a:fld>
            <a:endParaRPr lang="en-US" sz="1200" dirty="0"/>
          </a:p>
        </p:txBody>
      </p:sp>
      <p:sp>
        <p:nvSpPr>
          <p:cNvPr id="215044" name="Rectangle 2"/>
          <p:cNvSpPr>
            <a:spLocks noGrp="1" noRot="1" noChangeAspect="1" noChangeArrowheads="1" noTextEdit="1"/>
          </p:cNvSpPr>
          <p:nvPr>
            <p:ph type="sldImg"/>
          </p:nvPr>
        </p:nvSpPr>
        <p:spPr>
          <a:ln/>
        </p:spPr>
      </p:sp>
      <p:sp>
        <p:nvSpPr>
          <p:cNvPr id="215045" name="Rectangle 3"/>
          <p:cNvSpPr>
            <a:spLocks noGrp="1" noChangeArrowheads="1"/>
          </p:cNvSpPr>
          <p:nvPr>
            <p:ph type="body" idx="1"/>
          </p:nvPr>
        </p:nvSpPr>
        <p:spPr>
          <a:noFill/>
          <a:ln/>
        </p:spPr>
        <p:txBody>
          <a:bodyPr/>
          <a:lstStyle/>
          <a:p>
            <a:pPr eaLnBrk="1" hangingPunct="1"/>
            <a:r>
              <a:rPr lang="en-US" dirty="0" smtClean="0"/>
              <a:t>Next, in step 4, the work zone set-up is installed to provide proper traffic control through the work area, protecting both the traveling Public and department personnel. Figure PATA 11a of Publication 213 is the most commonly used traffic control set-up.  Please note: the use of a pilot vehicle is considered a best practice. If a pilot vehicle is incorporated as part of your work zone traffic control set-up, then a shadow vehicle will not be required.</a:t>
            </a: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3DD507DB-B629-4708-8F24-665A28D5D618}" type="slidenum">
              <a:rPr lang="en-US"/>
              <a:pPr/>
              <a:t>449</a:t>
            </a:fld>
            <a:endParaRPr lang="en-US"/>
          </a:p>
        </p:txBody>
      </p:sp>
      <p:sp>
        <p:nvSpPr>
          <p:cNvPr id="216067"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FA43CE46-831C-4A42-BC19-8A73957D6126}" type="slidenum">
              <a:rPr lang="en-US" sz="1200"/>
              <a:pPr algn="r" defTabSz="914777"/>
              <a:t>449</a:t>
            </a:fld>
            <a:endParaRPr lang="en-US" sz="1200" dirty="0"/>
          </a:p>
        </p:txBody>
      </p:sp>
      <p:sp>
        <p:nvSpPr>
          <p:cNvPr id="216068" name="Rectangle 2"/>
          <p:cNvSpPr>
            <a:spLocks noGrp="1" noRot="1" noChangeAspect="1" noChangeArrowheads="1" noTextEdit="1"/>
          </p:cNvSpPr>
          <p:nvPr>
            <p:ph type="sldImg"/>
          </p:nvPr>
        </p:nvSpPr>
        <p:spPr>
          <a:ln/>
        </p:spPr>
      </p:sp>
      <p:sp>
        <p:nvSpPr>
          <p:cNvPr id="21606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40</a:t>
            </a:fld>
            <a:endParaRPr lang="en-US" dirty="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3DD507DB-B629-4708-8F24-665A28D5D618}" type="slidenum">
              <a:rPr lang="en-US"/>
              <a:pPr/>
              <a:t>450</a:t>
            </a:fld>
            <a:endParaRPr lang="en-US"/>
          </a:p>
        </p:txBody>
      </p:sp>
      <p:sp>
        <p:nvSpPr>
          <p:cNvPr id="216067"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FA43CE46-831C-4A42-BC19-8A73957D6126}" type="slidenum">
              <a:rPr lang="en-US" sz="1200"/>
              <a:pPr algn="r" defTabSz="914777"/>
              <a:t>450</a:t>
            </a:fld>
            <a:endParaRPr lang="en-US" sz="1200" dirty="0"/>
          </a:p>
        </p:txBody>
      </p:sp>
      <p:sp>
        <p:nvSpPr>
          <p:cNvPr id="216068" name="Rectangle 2"/>
          <p:cNvSpPr>
            <a:spLocks noGrp="1" noRot="1" noChangeAspect="1" noChangeArrowheads="1" noTextEdit="1"/>
          </p:cNvSpPr>
          <p:nvPr>
            <p:ph type="sldImg"/>
          </p:nvPr>
        </p:nvSpPr>
        <p:spPr>
          <a:ln/>
        </p:spPr>
      </p:sp>
      <p:sp>
        <p:nvSpPr>
          <p:cNvPr id="21606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EE4441C9-D289-437D-989E-A96A3FF6D9D6}" type="slidenum">
              <a:rPr lang="en-US"/>
              <a:pPr/>
              <a:t>451</a:t>
            </a:fld>
            <a:endParaRPr lang="en-US"/>
          </a:p>
        </p:txBody>
      </p:sp>
      <p:sp>
        <p:nvSpPr>
          <p:cNvPr id="21811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CA291361-F6D8-4806-9F48-018F6FED4A65}" type="slidenum">
              <a:rPr lang="en-US" sz="1200"/>
              <a:pPr algn="r" defTabSz="914777"/>
              <a:t>451</a:t>
            </a:fld>
            <a:endParaRPr lang="en-US" sz="1200" dirty="0"/>
          </a:p>
        </p:txBody>
      </p:sp>
      <p:sp>
        <p:nvSpPr>
          <p:cNvPr id="218116" name="Rectangle 2"/>
          <p:cNvSpPr>
            <a:spLocks noGrp="1" noRot="1" noChangeAspect="1" noChangeArrowheads="1" noTextEdit="1"/>
          </p:cNvSpPr>
          <p:nvPr>
            <p:ph type="sldImg"/>
          </p:nvPr>
        </p:nvSpPr>
        <p:spPr>
          <a:ln/>
        </p:spPr>
      </p:sp>
      <p:sp>
        <p:nvSpPr>
          <p:cNvPr id="21811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EE4441C9-D289-437D-989E-A96A3FF6D9D6}" type="slidenum">
              <a:rPr lang="en-US"/>
              <a:pPr/>
              <a:t>452</a:t>
            </a:fld>
            <a:endParaRPr lang="en-US"/>
          </a:p>
        </p:txBody>
      </p:sp>
      <p:sp>
        <p:nvSpPr>
          <p:cNvPr id="21811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CA291361-F6D8-4806-9F48-018F6FED4A65}" type="slidenum">
              <a:rPr lang="en-US" sz="1200"/>
              <a:pPr algn="r" defTabSz="914777"/>
              <a:t>452</a:t>
            </a:fld>
            <a:endParaRPr lang="en-US" sz="1200" dirty="0"/>
          </a:p>
        </p:txBody>
      </p:sp>
      <p:sp>
        <p:nvSpPr>
          <p:cNvPr id="218116" name="Rectangle 2"/>
          <p:cNvSpPr>
            <a:spLocks noGrp="1" noRot="1" noChangeAspect="1" noChangeArrowheads="1" noTextEdit="1"/>
          </p:cNvSpPr>
          <p:nvPr>
            <p:ph type="sldImg"/>
          </p:nvPr>
        </p:nvSpPr>
        <p:spPr>
          <a:ln/>
        </p:spPr>
      </p:sp>
      <p:sp>
        <p:nvSpPr>
          <p:cNvPr id="21811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EE4441C9-D289-437D-989E-A96A3FF6D9D6}" type="slidenum">
              <a:rPr lang="en-US"/>
              <a:pPr/>
              <a:t>453</a:t>
            </a:fld>
            <a:endParaRPr lang="en-US"/>
          </a:p>
        </p:txBody>
      </p:sp>
      <p:sp>
        <p:nvSpPr>
          <p:cNvPr id="21811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CA291361-F6D8-4806-9F48-018F6FED4A65}" type="slidenum">
              <a:rPr lang="en-US" sz="1200"/>
              <a:pPr algn="r" defTabSz="914777"/>
              <a:t>453</a:t>
            </a:fld>
            <a:endParaRPr lang="en-US" sz="1200" dirty="0"/>
          </a:p>
        </p:txBody>
      </p:sp>
      <p:sp>
        <p:nvSpPr>
          <p:cNvPr id="218116" name="Rectangle 2"/>
          <p:cNvSpPr>
            <a:spLocks noGrp="1" noRot="1" noChangeAspect="1" noChangeArrowheads="1" noTextEdit="1"/>
          </p:cNvSpPr>
          <p:nvPr>
            <p:ph type="sldImg"/>
          </p:nvPr>
        </p:nvSpPr>
        <p:spPr>
          <a:ln/>
        </p:spPr>
      </p:sp>
      <p:sp>
        <p:nvSpPr>
          <p:cNvPr id="21811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EE4441C9-D289-437D-989E-A96A3FF6D9D6}" type="slidenum">
              <a:rPr lang="en-US"/>
              <a:pPr/>
              <a:t>454</a:t>
            </a:fld>
            <a:endParaRPr lang="en-US"/>
          </a:p>
        </p:txBody>
      </p:sp>
      <p:sp>
        <p:nvSpPr>
          <p:cNvPr id="21811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CA291361-F6D8-4806-9F48-018F6FED4A65}" type="slidenum">
              <a:rPr lang="en-US" sz="1200"/>
              <a:pPr algn="r" defTabSz="914777"/>
              <a:t>454</a:t>
            </a:fld>
            <a:endParaRPr lang="en-US" sz="1200" dirty="0"/>
          </a:p>
        </p:txBody>
      </p:sp>
      <p:sp>
        <p:nvSpPr>
          <p:cNvPr id="218116" name="Rectangle 2"/>
          <p:cNvSpPr>
            <a:spLocks noGrp="1" noRot="1" noChangeAspect="1" noChangeArrowheads="1" noTextEdit="1"/>
          </p:cNvSpPr>
          <p:nvPr>
            <p:ph type="sldImg"/>
          </p:nvPr>
        </p:nvSpPr>
        <p:spPr>
          <a:ln/>
        </p:spPr>
      </p:sp>
      <p:sp>
        <p:nvSpPr>
          <p:cNvPr id="218117" name="Rectangle 3"/>
          <p:cNvSpPr>
            <a:spLocks noGrp="1" noChangeArrowheads="1"/>
          </p:cNvSpPr>
          <p:nvPr>
            <p:ph type="body" idx="1"/>
          </p:nvPr>
        </p:nvSpPr>
        <p:spPr>
          <a:noFill/>
          <a:ln/>
        </p:spPr>
        <p:txBody>
          <a:bodyPr/>
          <a:lstStyle/>
          <a:p>
            <a:pPr eaLnBrk="1" hangingPunct="1"/>
            <a:r>
              <a:rPr lang="en-US" dirty="0" smtClean="0"/>
              <a:t>. </a:t>
            </a: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4BE6EADB-DC5B-4BE2-BAE2-B6AD2A36B97D}" type="slidenum">
              <a:rPr lang="en-US"/>
              <a:pPr/>
              <a:t>455</a:t>
            </a:fld>
            <a:endParaRPr lang="en-US"/>
          </a:p>
        </p:txBody>
      </p:sp>
      <p:sp>
        <p:nvSpPr>
          <p:cNvPr id="219139"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72851A49-9A21-4CFF-AF0B-745530A1F82B}" type="slidenum">
              <a:rPr lang="en-US" sz="1200"/>
              <a:pPr algn="r" defTabSz="914777"/>
              <a:t>455</a:t>
            </a:fld>
            <a:endParaRPr lang="en-US" sz="1200" dirty="0"/>
          </a:p>
        </p:txBody>
      </p:sp>
      <p:sp>
        <p:nvSpPr>
          <p:cNvPr id="219140" name="Rectangle 2"/>
          <p:cNvSpPr>
            <a:spLocks noGrp="1" noRot="1" noChangeAspect="1" noChangeArrowheads="1" noTextEdit="1"/>
          </p:cNvSpPr>
          <p:nvPr>
            <p:ph type="sldImg"/>
          </p:nvPr>
        </p:nvSpPr>
        <p:spPr>
          <a:ln/>
        </p:spPr>
      </p:sp>
      <p:sp>
        <p:nvSpPr>
          <p:cNvPr id="219141"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4BE6EADB-DC5B-4BE2-BAE2-B6AD2A36B97D}" type="slidenum">
              <a:rPr lang="en-US"/>
              <a:pPr/>
              <a:t>456</a:t>
            </a:fld>
            <a:endParaRPr lang="en-US"/>
          </a:p>
        </p:txBody>
      </p:sp>
      <p:sp>
        <p:nvSpPr>
          <p:cNvPr id="219139"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72851A49-9A21-4CFF-AF0B-745530A1F82B}" type="slidenum">
              <a:rPr lang="en-US" sz="1200"/>
              <a:pPr algn="r" defTabSz="914777"/>
              <a:t>456</a:t>
            </a:fld>
            <a:endParaRPr lang="en-US" sz="1200" dirty="0"/>
          </a:p>
        </p:txBody>
      </p:sp>
      <p:sp>
        <p:nvSpPr>
          <p:cNvPr id="219140" name="Rectangle 2"/>
          <p:cNvSpPr>
            <a:spLocks noGrp="1" noRot="1" noChangeAspect="1" noChangeArrowheads="1" noTextEdit="1"/>
          </p:cNvSpPr>
          <p:nvPr>
            <p:ph type="sldImg"/>
          </p:nvPr>
        </p:nvSpPr>
        <p:spPr>
          <a:ln/>
        </p:spPr>
      </p:sp>
      <p:sp>
        <p:nvSpPr>
          <p:cNvPr id="219141"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4BE6EADB-DC5B-4BE2-BAE2-B6AD2A36B97D}" type="slidenum">
              <a:rPr lang="en-US"/>
              <a:pPr/>
              <a:t>457</a:t>
            </a:fld>
            <a:endParaRPr lang="en-US"/>
          </a:p>
        </p:txBody>
      </p:sp>
      <p:sp>
        <p:nvSpPr>
          <p:cNvPr id="219139"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72851A49-9A21-4CFF-AF0B-745530A1F82B}" type="slidenum">
              <a:rPr lang="en-US" sz="1200"/>
              <a:pPr algn="r" defTabSz="914777"/>
              <a:t>457</a:t>
            </a:fld>
            <a:endParaRPr lang="en-US" sz="1200" dirty="0"/>
          </a:p>
        </p:txBody>
      </p:sp>
      <p:sp>
        <p:nvSpPr>
          <p:cNvPr id="219140" name="Rectangle 2"/>
          <p:cNvSpPr>
            <a:spLocks noGrp="1" noRot="1" noChangeAspect="1" noChangeArrowheads="1" noTextEdit="1"/>
          </p:cNvSpPr>
          <p:nvPr>
            <p:ph type="sldImg"/>
          </p:nvPr>
        </p:nvSpPr>
        <p:spPr>
          <a:ln/>
        </p:spPr>
      </p:sp>
      <p:sp>
        <p:nvSpPr>
          <p:cNvPr id="219141"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4BE6EADB-DC5B-4BE2-BAE2-B6AD2A36B97D}" type="slidenum">
              <a:rPr lang="en-US"/>
              <a:pPr/>
              <a:t>458</a:t>
            </a:fld>
            <a:endParaRPr lang="en-US"/>
          </a:p>
        </p:txBody>
      </p:sp>
      <p:sp>
        <p:nvSpPr>
          <p:cNvPr id="219139"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72851A49-9A21-4CFF-AF0B-745530A1F82B}" type="slidenum">
              <a:rPr lang="en-US" sz="1200"/>
              <a:pPr algn="r" defTabSz="914777"/>
              <a:t>458</a:t>
            </a:fld>
            <a:endParaRPr lang="en-US" sz="1200" dirty="0"/>
          </a:p>
        </p:txBody>
      </p:sp>
      <p:sp>
        <p:nvSpPr>
          <p:cNvPr id="219140" name="Rectangle 2"/>
          <p:cNvSpPr>
            <a:spLocks noGrp="1" noRot="1" noChangeAspect="1" noChangeArrowheads="1" noTextEdit="1"/>
          </p:cNvSpPr>
          <p:nvPr>
            <p:ph type="sldImg"/>
          </p:nvPr>
        </p:nvSpPr>
        <p:spPr>
          <a:ln/>
        </p:spPr>
      </p:sp>
      <p:sp>
        <p:nvSpPr>
          <p:cNvPr id="219141"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79E7B55B-EE02-4F29-B203-371D7B62D175}" type="slidenum">
              <a:rPr lang="en-US"/>
              <a:pPr/>
              <a:t>459</a:t>
            </a:fld>
            <a:endParaRPr lang="en-US"/>
          </a:p>
        </p:txBody>
      </p:sp>
      <p:sp>
        <p:nvSpPr>
          <p:cNvPr id="220163"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4F12063B-5132-4F94-B3FD-6046141761AB}" type="slidenum">
              <a:rPr lang="en-US" sz="1200"/>
              <a:pPr algn="r" defTabSz="914777"/>
              <a:t>459</a:t>
            </a:fld>
            <a:endParaRPr lang="en-US" sz="1200" dirty="0"/>
          </a:p>
        </p:txBody>
      </p:sp>
      <p:sp>
        <p:nvSpPr>
          <p:cNvPr id="220164" name="Rectangle 2"/>
          <p:cNvSpPr>
            <a:spLocks noGrp="1" noRot="1" noChangeAspect="1" noChangeArrowheads="1" noTextEdit="1"/>
          </p:cNvSpPr>
          <p:nvPr>
            <p:ph type="sldImg"/>
          </p:nvPr>
        </p:nvSpPr>
        <p:spPr>
          <a:ln/>
        </p:spPr>
      </p:sp>
      <p:sp>
        <p:nvSpPr>
          <p:cNvPr id="220165"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cs typeface="Times New Roman" pitchFamily="18" charset="0"/>
            </a:endParaRPr>
          </a:p>
        </p:txBody>
      </p:sp>
      <p:sp>
        <p:nvSpPr>
          <p:cNvPr id="4" name="Slide Number Placeholder 3"/>
          <p:cNvSpPr>
            <a:spLocks noGrp="1"/>
          </p:cNvSpPr>
          <p:nvPr>
            <p:ph type="sldNum" sz="quarter" idx="10"/>
          </p:nvPr>
        </p:nvSpPr>
        <p:spPr/>
        <p:txBody>
          <a:bodyPr/>
          <a:lstStyle/>
          <a:p>
            <a:fld id="{1BB80411-77B6-4C20-9AE7-6C4008B56568}" type="slidenum">
              <a:rPr lang="en-US" smtClean="0"/>
              <a:pPr/>
              <a:t>46</a:t>
            </a:fld>
            <a:endParaRPr lang="en-US" dirty="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79E7B55B-EE02-4F29-B203-371D7B62D175}" type="slidenum">
              <a:rPr lang="en-US"/>
              <a:pPr/>
              <a:t>460</a:t>
            </a:fld>
            <a:endParaRPr lang="en-US"/>
          </a:p>
        </p:txBody>
      </p:sp>
      <p:sp>
        <p:nvSpPr>
          <p:cNvPr id="220163"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4F12063B-5132-4F94-B3FD-6046141761AB}" type="slidenum">
              <a:rPr lang="en-US" sz="1200"/>
              <a:pPr algn="r" defTabSz="914777"/>
              <a:t>460</a:t>
            </a:fld>
            <a:endParaRPr lang="en-US" sz="1200" dirty="0"/>
          </a:p>
        </p:txBody>
      </p:sp>
      <p:sp>
        <p:nvSpPr>
          <p:cNvPr id="220164" name="Rectangle 2"/>
          <p:cNvSpPr>
            <a:spLocks noGrp="1" noRot="1" noChangeAspect="1" noChangeArrowheads="1" noTextEdit="1"/>
          </p:cNvSpPr>
          <p:nvPr>
            <p:ph type="sldImg"/>
          </p:nvPr>
        </p:nvSpPr>
        <p:spPr>
          <a:ln/>
        </p:spPr>
      </p:sp>
      <p:sp>
        <p:nvSpPr>
          <p:cNvPr id="220165"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79E7B55B-EE02-4F29-B203-371D7B62D175}" type="slidenum">
              <a:rPr lang="en-US"/>
              <a:pPr/>
              <a:t>461</a:t>
            </a:fld>
            <a:endParaRPr lang="en-US"/>
          </a:p>
        </p:txBody>
      </p:sp>
      <p:sp>
        <p:nvSpPr>
          <p:cNvPr id="220163"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4F12063B-5132-4F94-B3FD-6046141761AB}" type="slidenum">
              <a:rPr lang="en-US" sz="1200"/>
              <a:pPr algn="r" defTabSz="914777"/>
              <a:t>461</a:t>
            </a:fld>
            <a:endParaRPr lang="en-US" sz="1200" dirty="0"/>
          </a:p>
        </p:txBody>
      </p:sp>
      <p:sp>
        <p:nvSpPr>
          <p:cNvPr id="220164" name="Rectangle 2"/>
          <p:cNvSpPr>
            <a:spLocks noGrp="1" noRot="1" noChangeAspect="1" noChangeArrowheads="1" noTextEdit="1"/>
          </p:cNvSpPr>
          <p:nvPr>
            <p:ph type="sldImg"/>
          </p:nvPr>
        </p:nvSpPr>
        <p:spPr>
          <a:ln/>
        </p:spPr>
      </p:sp>
      <p:sp>
        <p:nvSpPr>
          <p:cNvPr id="220165"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1E3E30F5-8CDE-480C-9681-A842BD69FB18}" type="slidenum">
              <a:rPr lang="en-US"/>
              <a:pPr/>
              <a:t>462</a:t>
            </a:fld>
            <a:endParaRPr lang="en-US"/>
          </a:p>
        </p:txBody>
      </p:sp>
      <p:sp>
        <p:nvSpPr>
          <p:cNvPr id="217091"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16A05639-F551-47C1-AEBC-F128B39DC721}" type="slidenum">
              <a:rPr lang="en-US" sz="1200"/>
              <a:pPr algn="r" defTabSz="914777"/>
              <a:t>462</a:t>
            </a:fld>
            <a:endParaRPr lang="en-US" sz="1200" dirty="0"/>
          </a:p>
        </p:txBody>
      </p:sp>
      <p:sp>
        <p:nvSpPr>
          <p:cNvPr id="217092" name="Rectangle 2"/>
          <p:cNvSpPr>
            <a:spLocks noGrp="1" noRot="1" noChangeAspect="1" noChangeArrowheads="1" noTextEdit="1"/>
          </p:cNvSpPr>
          <p:nvPr>
            <p:ph type="sldImg"/>
          </p:nvPr>
        </p:nvSpPr>
        <p:spPr>
          <a:ln/>
        </p:spPr>
      </p:sp>
      <p:sp>
        <p:nvSpPr>
          <p:cNvPr id="217093"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1E3E30F5-8CDE-480C-9681-A842BD69FB18}" type="slidenum">
              <a:rPr lang="en-US"/>
              <a:pPr/>
              <a:t>463</a:t>
            </a:fld>
            <a:endParaRPr lang="en-US"/>
          </a:p>
        </p:txBody>
      </p:sp>
      <p:sp>
        <p:nvSpPr>
          <p:cNvPr id="217091"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16A05639-F551-47C1-AEBC-F128B39DC721}" type="slidenum">
              <a:rPr lang="en-US" sz="1200"/>
              <a:pPr algn="r" defTabSz="914777"/>
              <a:t>463</a:t>
            </a:fld>
            <a:endParaRPr lang="en-US" sz="1200" dirty="0"/>
          </a:p>
        </p:txBody>
      </p:sp>
      <p:sp>
        <p:nvSpPr>
          <p:cNvPr id="217092" name="Rectangle 2"/>
          <p:cNvSpPr>
            <a:spLocks noGrp="1" noRot="1" noChangeAspect="1" noChangeArrowheads="1" noTextEdit="1"/>
          </p:cNvSpPr>
          <p:nvPr>
            <p:ph type="sldImg"/>
          </p:nvPr>
        </p:nvSpPr>
        <p:spPr>
          <a:ln/>
        </p:spPr>
      </p:sp>
      <p:sp>
        <p:nvSpPr>
          <p:cNvPr id="217093"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1E3E30F5-8CDE-480C-9681-A842BD69FB18}" type="slidenum">
              <a:rPr lang="en-US"/>
              <a:pPr/>
              <a:t>464</a:t>
            </a:fld>
            <a:endParaRPr lang="en-US"/>
          </a:p>
        </p:txBody>
      </p:sp>
      <p:sp>
        <p:nvSpPr>
          <p:cNvPr id="217091"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16A05639-F551-47C1-AEBC-F128B39DC721}" type="slidenum">
              <a:rPr lang="en-US" sz="1200"/>
              <a:pPr algn="r" defTabSz="914777"/>
              <a:t>464</a:t>
            </a:fld>
            <a:endParaRPr lang="en-US" sz="1200" dirty="0"/>
          </a:p>
        </p:txBody>
      </p:sp>
      <p:sp>
        <p:nvSpPr>
          <p:cNvPr id="217092" name="Rectangle 2"/>
          <p:cNvSpPr>
            <a:spLocks noGrp="1" noRot="1" noChangeAspect="1" noChangeArrowheads="1" noTextEdit="1"/>
          </p:cNvSpPr>
          <p:nvPr>
            <p:ph type="sldImg"/>
          </p:nvPr>
        </p:nvSpPr>
        <p:spPr>
          <a:ln/>
        </p:spPr>
      </p:sp>
      <p:sp>
        <p:nvSpPr>
          <p:cNvPr id="217093"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1E3E30F5-8CDE-480C-9681-A842BD69FB18}" type="slidenum">
              <a:rPr lang="en-US"/>
              <a:pPr/>
              <a:t>465</a:t>
            </a:fld>
            <a:endParaRPr lang="en-US"/>
          </a:p>
        </p:txBody>
      </p:sp>
      <p:sp>
        <p:nvSpPr>
          <p:cNvPr id="217091"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16A05639-F551-47C1-AEBC-F128B39DC721}" type="slidenum">
              <a:rPr lang="en-US" sz="1200"/>
              <a:pPr algn="r" defTabSz="914777"/>
              <a:t>465</a:t>
            </a:fld>
            <a:endParaRPr lang="en-US" sz="1200" dirty="0"/>
          </a:p>
        </p:txBody>
      </p:sp>
      <p:sp>
        <p:nvSpPr>
          <p:cNvPr id="217092" name="Rectangle 2"/>
          <p:cNvSpPr>
            <a:spLocks noGrp="1" noRot="1" noChangeAspect="1" noChangeArrowheads="1" noTextEdit="1"/>
          </p:cNvSpPr>
          <p:nvPr>
            <p:ph type="sldImg"/>
          </p:nvPr>
        </p:nvSpPr>
        <p:spPr>
          <a:ln/>
        </p:spPr>
      </p:sp>
      <p:sp>
        <p:nvSpPr>
          <p:cNvPr id="217093"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79E7B55B-EE02-4F29-B203-371D7B62D175}" type="slidenum">
              <a:rPr lang="en-US"/>
              <a:pPr/>
              <a:t>466</a:t>
            </a:fld>
            <a:endParaRPr lang="en-US"/>
          </a:p>
        </p:txBody>
      </p:sp>
      <p:sp>
        <p:nvSpPr>
          <p:cNvPr id="220163"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4F12063B-5132-4F94-B3FD-6046141761AB}" type="slidenum">
              <a:rPr lang="en-US" sz="1200"/>
              <a:pPr algn="r" defTabSz="914777"/>
              <a:t>466</a:t>
            </a:fld>
            <a:endParaRPr lang="en-US" sz="1200" dirty="0"/>
          </a:p>
        </p:txBody>
      </p:sp>
      <p:sp>
        <p:nvSpPr>
          <p:cNvPr id="220164" name="Rectangle 2"/>
          <p:cNvSpPr>
            <a:spLocks noGrp="1" noRot="1" noChangeAspect="1" noChangeArrowheads="1" noTextEdit="1"/>
          </p:cNvSpPr>
          <p:nvPr>
            <p:ph type="sldImg"/>
          </p:nvPr>
        </p:nvSpPr>
        <p:spPr>
          <a:ln/>
        </p:spPr>
      </p:sp>
      <p:sp>
        <p:nvSpPr>
          <p:cNvPr id="220165"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4AB66A47-F5D3-49AC-9C90-25BC92E71166}" type="slidenum">
              <a:rPr lang="en-US"/>
              <a:pPr/>
              <a:t>467</a:t>
            </a:fld>
            <a:endParaRPr lang="en-US"/>
          </a:p>
        </p:txBody>
      </p:sp>
      <p:sp>
        <p:nvSpPr>
          <p:cNvPr id="221187"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26C76636-EC38-4AD9-AD0E-835E0A2A7E38}" type="slidenum">
              <a:rPr lang="en-US" sz="1200"/>
              <a:pPr algn="r" defTabSz="914777"/>
              <a:t>467</a:t>
            </a:fld>
            <a:endParaRPr lang="en-US" sz="1200" dirty="0"/>
          </a:p>
        </p:txBody>
      </p:sp>
      <p:sp>
        <p:nvSpPr>
          <p:cNvPr id="221188" name="Rectangle 2"/>
          <p:cNvSpPr>
            <a:spLocks noGrp="1" noRot="1" noChangeAspect="1" noChangeArrowheads="1" noTextEdit="1"/>
          </p:cNvSpPr>
          <p:nvPr>
            <p:ph type="sldImg"/>
          </p:nvPr>
        </p:nvSpPr>
        <p:spPr>
          <a:ln/>
        </p:spPr>
      </p:sp>
      <p:sp>
        <p:nvSpPr>
          <p:cNvPr id="22118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3DD507DB-B629-4708-8F24-665A28D5D618}" type="slidenum">
              <a:rPr lang="en-US"/>
              <a:pPr/>
              <a:t>468</a:t>
            </a:fld>
            <a:endParaRPr lang="en-US"/>
          </a:p>
        </p:txBody>
      </p:sp>
      <p:sp>
        <p:nvSpPr>
          <p:cNvPr id="216067"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FA43CE46-831C-4A42-BC19-8A73957D6126}" type="slidenum">
              <a:rPr lang="en-US" sz="1200"/>
              <a:pPr algn="r" defTabSz="914777"/>
              <a:t>468</a:t>
            </a:fld>
            <a:endParaRPr lang="en-US" sz="1200" dirty="0"/>
          </a:p>
        </p:txBody>
      </p:sp>
      <p:sp>
        <p:nvSpPr>
          <p:cNvPr id="216068" name="Rectangle 2"/>
          <p:cNvSpPr>
            <a:spLocks noGrp="1" noRot="1" noChangeAspect="1" noChangeArrowheads="1" noTextEdit="1"/>
          </p:cNvSpPr>
          <p:nvPr>
            <p:ph type="sldImg"/>
          </p:nvPr>
        </p:nvSpPr>
        <p:spPr>
          <a:ln/>
        </p:spPr>
      </p:sp>
      <p:sp>
        <p:nvSpPr>
          <p:cNvPr id="21606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3DD507DB-B629-4708-8F24-665A28D5D618}" type="slidenum">
              <a:rPr lang="en-US"/>
              <a:pPr/>
              <a:t>469</a:t>
            </a:fld>
            <a:endParaRPr lang="en-US"/>
          </a:p>
        </p:txBody>
      </p:sp>
      <p:sp>
        <p:nvSpPr>
          <p:cNvPr id="216067"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FA43CE46-831C-4A42-BC19-8A73957D6126}" type="slidenum">
              <a:rPr lang="en-US" sz="1200"/>
              <a:pPr algn="r" defTabSz="914777"/>
              <a:t>469</a:t>
            </a:fld>
            <a:endParaRPr lang="en-US" sz="1200" dirty="0"/>
          </a:p>
        </p:txBody>
      </p:sp>
      <p:sp>
        <p:nvSpPr>
          <p:cNvPr id="216068" name="Rectangle 2"/>
          <p:cNvSpPr>
            <a:spLocks noGrp="1" noRot="1" noChangeAspect="1" noChangeArrowheads="1" noTextEdit="1"/>
          </p:cNvSpPr>
          <p:nvPr>
            <p:ph type="sldImg"/>
          </p:nvPr>
        </p:nvSpPr>
        <p:spPr>
          <a:ln/>
        </p:spPr>
      </p:sp>
      <p:sp>
        <p:nvSpPr>
          <p:cNvPr id="21606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rgbClr val="FF0000"/>
              </a:solidFill>
              <a:cs typeface="Times New Roman" pitchFamily="18" charset="0"/>
            </a:endParaRPr>
          </a:p>
        </p:txBody>
      </p:sp>
      <p:sp>
        <p:nvSpPr>
          <p:cNvPr id="4" name="Slide Number Placeholder 3"/>
          <p:cNvSpPr>
            <a:spLocks noGrp="1"/>
          </p:cNvSpPr>
          <p:nvPr>
            <p:ph type="sldNum" sz="quarter" idx="10"/>
          </p:nvPr>
        </p:nvSpPr>
        <p:spPr/>
        <p:txBody>
          <a:bodyPr/>
          <a:lstStyle/>
          <a:p>
            <a:fld id="{1BB80411-77B6-4C20-9AE7-6C4008B56568}" type="slidenum">
              <a:rPr lang="en-US" smtClean="0"/>
              <a:pPr/>
              <a:t>47</a:t>
            </a:fld>
            <a:endParaRPr lang="en-US" dirty="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3DD507DB-B629-4708-8F24-665A28D5D618}" type="slidenum">
              <a:rPr lang="en-US"/>
              <a:pPr/>
              <a:t>470</a:t>
            </a:fld>
            <a:endParaRPr lang="en-US"/>
          </a:p>
        </p:txBody>
      </p:sp>
      <p:sp>
        <p:nvSpPr>
          <p:cNvPr id="216067"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FA43CE46-831C-4A42-BC19-8A73957D6126}" type="slidenum">
              <a:rPr lang="en-US" sz="1200"/>
              <a:pPr algn="r" defTabSz="914777"/>
              <a:t>470</a:t>
            </a:fld>
            <a:endParaRPr lang="en-US" sz="1200" dirty="0"/>
          </a:p>
        </p:txBody>
      </p:sp>
      <p:sp>
        <p:nvSpPr>
          <p:cNvPr id="216068" name="Rectangle 2"/>
          <p:cNvSpPr>
            <a:spLocks noGrp="1" noRot="1" noChangeAspect="1" noChangeArrowheads="1" noTextEdit="1"/>
          </p:cNvSpPr>
          <p:nvPr>
            <p:ph type="sldImg"/>
          </p:nvPr>
        </p:nvSpPr>
        <p:spPr>
          <a:ln/>
        </p:spPr>
      </p:sp>
      <p:sp>
        <p:nvSpPr>
          <p:cNvPr id="21606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3DD507DB-B629-4708-8F24-665A28D5D618}" type="slidenum">
              <a:rPr lang="en-US"/>
              <a:pPr/>
              <a:t>471</a:t>
            </a:fld>
            <a:endParaRPr lang="en-US"/>
          </a:p>
        </p:txBody>
      </p:sp>
      <p:sp>
        <p:nvSpPr>
          <p:cNvPr id="216067"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FA43CE46-831C-4A42-BC19-8A73957D6126}" type="slidenum">
              <a:rPr lang="en-US" sz="1200"/>
              <a:pPr algn="r" defTabSz="914777"/>
              <a:t>471</a:t>
            </a:fld>
            <a:endParaRPr lang="en-US" sz="1200" dirty="0"/>
          </a:p>
        </p:txBody>
      </p:sp>
      <p:sp>
        <p:nvSpPr>
          <p:cNvPr id="216068" name="Rectangle 2"/>
          <p:cNvSpPr>
            <a:spLocks noGrp="1" noRot="1" noChangeAspect="1" noChangeArrowheads="1" noTextEdit="1"/>
          </p:cNvSpPr>
          <p:nvPr>
            <p:ph type="sldImg"/>
          </p:nvPr>
        </p:nvSpPr>
        <p:spPr>
          <a:ln/>
        </p:spPr>
      </p:sp>
      <p:sp>
        <p:nvSpPr>
          <p:cNvPr id="21606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423CDD6E-D482-4487-B82D-2557CD10D6C6}" type="slidenum">
              <a:rPr lang="en-US"/>
              <a:pPr/>
              <a:t>472</a:t>
            </a:fld>
            <a:endParaRPr lang="en-US"/>
          </a:p>
        </p:txBody>
      </p:sp>
      <p:sp>
        <p:nvSpPr>
          <p:cNvPr id="22323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6216CFF-128A-495A-9CEA-CC7ABC60D19F}" type="slidenum">
              <a:rPr lang="en-US" sz="1200"/>
              <a:pPr algn="r" defTabSz="914777"/>
              <a:t>472</a:t>
            </a:fld>
            <a:endParaRPr lang="en-US" sz="1200" dirty="0"/>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423CDD6E-D482-4487-B82D-2557CD10D6C6}" type="slidenum">
              <a:rPr lang="en-US"/>
              <a:pPr/>
              <a:t>473</a:t>
            </a:fld>
            <a:endParaRPr lang="en-US"/>
          </a:p>
        </p:txBody>
      </p:sp>
      <p:sp>
        <p:nvSpPr>
          <p:cNvPr id="22323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6216CFF-128A-495A-9CEA-CC7ABC60D19F}" type="slidenum">
              <a:rPr lang="en-US" sz="1200"/>
              <a:pPr algn="r" defTabSz="914777"/>
              <a:t>473</a:t>
            </a:fld>
            <a:endParaRPr lang="en-US" sz="1200" dirty="0"/>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423CDD6E-D482-4487-B82D-2557CD10D6C6}" type="slidenum">
              <a:rPr lang="en-US"/>
              <a:pPr/>
              <a:t>474</a:t>
            </a:fld>
            <a:endParaRPr lang="en-US"/>
          </a:p>
        </p:txBody>
      </p:sp>
      <p:sp>
        <p:nvSpPr>
          <p:cNvPr id="22323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6216CFF-128A-495A-9CEA-CC7ABC60D19F}" type="slidenum">
              <a:rPr lang="en-US" sz="1200"/>
              <a:pPr algn="r" defTabSz="914777"/>
              <a:t>474</a:t>
            </a:fld>
            <a:endParaRPr lang="en-US" sz="1200" dirty="0"/>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423CDD6E-D482-4487-B82D-2557CD10D6C6}" type="slidenum">
              <a:rPr lang="en-US"/>
              <a:pPr/>
              <a:t>475</a:t>
            </a:fld>
            <a:endParaRPr lang="en-US"/>
          </a:p>
        </p:txBody>
      </p:sp>
      <p:sp>
        <p:nvSpPr>
          <p:cNvPr id="22323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6216CFF-128A-495A-9CEA-CC7ABC60D19F}" type="slidenum">
              <a:rPr lang="en-US" sz="1200"/>
              <a:pPr algn="r" defTabSz="914777"/>
              <a:t>475</a:t>
            </a:fld>
            <a:endParaRPr lang="en-US" sz="1200" dirty="0"/>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423CDD6E-D482-4487-B82D-2557CD10D6C6}" type="slidenum">
              <a:rPr lang="en-US"/>
              <a:pPr/>
              <a:t>476</a:t>
            </a:fld>
            <a:endParaRPr lang="en-US"/>
          </a:p>
        </p:txBody>
      </p:sp>
      <p:sp>
        <p:nvSpPr>
          <p:cNvPr id="22323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6216CFF-128A-495A-9CEA-CC7ABC60D19F}" type="slidenum">
              <a:rPr lang="en-US" sz="1200"/>
              <a:pPr algn="r" defTabSz="914777"/>
              <a:t>476</a:t>
            </a:fld>
            <a:endParaRPr lang="en-US" sz="1200" dirty="0"/>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423CDD6E-D482-4487-B82D-2557CD10D6C6}" type="slidenum">
              <a:rPr lang="en-US"/>
              <a:pPr/>
              <a:t>477</a:t>
            </a:fld>
            <a:endParaRPr lang="en-US"/>
          </a:p>
        </p:txBody>
      </p:sp>
      <p:sp>
        <p:nvSpPr>
          <p:cNvPr id="22323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6216CFF-128A-495A-9CEA-CC7ABC60D19F}" type="slidenum">
              <a:rPr lang="en-US" sz="1200"/>
              <a:pPr algn="r" defTabSz="914777"/>
              <a:t>477</a:t>
            </a:fld>
            <a:endParaRPr lang="en-US" sz="1200" dirty="0"/>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423CDD6E-D482-4487-B82D-2557CD10D6C6}" type="slidenum">
              <a:rPr lang="en-US"/>
              <a:pPr/>
              <a:t>478</a:t>
            </a:fld>
            <a:endParaRPr lang="en-US"/>
          </a:p>
        </p:txBody>
      </p:sp>
      <p:sp>
        <p:nvSpPr>
          <p:cNvPr id="22323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6216CFF-128A-495A-9CEA-CC7ABC60D19F}" type="slidenum">
              <a:rPr lang="en-US" sz="1200"/>
              <a:pPr algn="r" defTabSz="914777"/>
              <a:t>478</a:t>
            </a:fld>
            <a:endParaRPr lang="en-US" sz="1200" dirty="0"/>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423CDD6E-D482-4487-B82D-2557CD10D6C6}" type="slidenum">
              <a:rPr lang="en-US"/>
              <a:pPr/>
              <a:t>479</a:t>
            </a:fld>
            <a:endParaRPr lang="en-US"/>
          </a:p>
        </p:txBody>
      </p:sp>
      <p:sp>
        <p:nvSpPr>
          <p:cNvPr id="22323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6216CFF-128A-495A-9CEA-CC7ABC60D19F}" type="slidenum">
              <a:rPr lang="en-US" sz="1200"/>
              <a:pPr algn="r" defTabSz="914777"/>
              <a:t>479</a:t>
            </a:fld>
            <a:endParaRPr lang="en-US" sz="1200" dirty="0"/>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1BB80411-77B6-4C20-9AE7-6C4008B56568}" type="slidenum">
              <a:rPr lang="en-US" smtClean="0"/>
              <a:pPr/>
              <a:t>51</a:t>
            </a:fld>
            <a:endParaRPr lang="en-US"/>
          </a:p>
        </p:txBody>
      </p:sp>
    </p:spTree>
    <p:extLst>
      <p:ext uri="{BB962C8B-B14F-4D97-AF65-F5344CB8AC3E}">
        <p14:creationId xmlns:p14="http://schemas.microsoft.com/office/powerpoint/2010/main" val="3374843127"/>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423CDD6E-D482-4487-B82D-2557CD10D6C6}" type="slidenum">
              <a:rPr lang="en-US"/>
              <a:pPr/>
              <a:t>480</a:t>
            </a:fld>
            <a:endParaRPr lang="en-US"/>
          </a:p>
        </p:txBody>
      </p:sp>
      <p:sp>
        <p:nvSpPr>
          <p:cNvPr id="22323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6216CFF-128A-495A-9CEA-CC7ABC60D19F}" type="slidenum">
              <a:rPr lang="en-US" sz="1200"/>
              <a:pPr algn="r" defTabSz="914777"/>
              <a:t>480</a:t>
            </a:fld>
            <a:endParaRPr lang="en-US" sz="1200" dirty="0"/>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423CDD6E-D482-4487-B82D-2557CD10D6C6}" type="slidenum">
              <a:rPr lang="en-US"/>
              <a:pPr/>
              <a:t>481</a:t>
            </a:fld>
            <a:endParaRPr lang="en-US"/>
          </a:p>
        </p:txBody>
      </p:sp>
      <p:sp>
        <p:nvSpPr>
          <p:cNvPr id="22323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6216CFF-128A-495A-9CEA-CC7ABC60D19F}" type="slidenum">
              <a:rPr lang="en-US" sz="1200"/>
              <a:pPr algn="r" defTabSz="914777"/>
              <a:t>481</a:t>
            </a:fld>
            <a:endParaRPr lang="en-US" sz="1200" dirty="0"/>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423CDD6E-D482-4487-B82D-2557CD10D6C6}" type="slidenum">
              <a:rPr lang="en-US"/>
              <a:pPr/>
              <a:t>482</a:t>
            </a:fld>
            <a:endParaRPr lang="en-US"/>
          </a:p>
        </p:txBody>
      </p:sp>
      <p:sp>
        <p:nvSpPr>
          <p:cNvPr id="22323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6216CFF-128A-495A-9CEA-CC7ABC60D19F}" type="slidenum">
              <a:rPr lang="en-US" sz="1200"/>
              <a:pPr algn="r" defTabSz="914777"/>
              <a:t>482</a:t>
            </a:fld>
            <a:endParaRPr lang="en-US" sz="1200" dirty="0"/>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423CDD6E-D482-4487-B82D-2557CD10D6C6}" type="slidenum">
              <a:rPr lang="en-US"/>
              <a:pPr/>
              <a:t>483</a:t>
            </a:fld>
            <a:endParaRPr lang="en-US"/>
          </a:p>
        </p:txBody>
      </p:sp>
      <p:sp>
        <p:nvSpPr>
          <p:cNvPr id="22323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6216CFF-128A-495A-9CEA-CC7ABC60D19F}" type="slidenum">
              <a:rPr lang="en-US" sz="1200"/>
              <a:pPr algn="r" defTabSz="914777"/>
              <a:t>483</a:t>
            </a:fld>
            <a:endParaRPr lang="en-US" sz="1200" dirty="0"/>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423CDD6E-D482-4487-B82D-2557CD10D6C6}" type="slidenum">
              <a:rPr lang="en-US"/>
              <a:pPr/>
              <a:t>484</a:t>
            </a:fld>
            <a:endParaRPr lang="en-US"/>
          </a:p>
        </p:txBody>
      </p:sp>
      <p:sp>
        <p:nvSpPr>
          <p:cNvPr id="22323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6216CFF-128A-495A-9CEA-CC7ABC60D19F}" type="slidenum">
              <a:rPr lang="en-US" sz="1200"/>
              <a:pPr algn="r" defTabSz="914777"/>
              <a:t>484</a:t>
            </a:fld>
            <a:endParaRPr lang="en-US" sz="1200" dirty="0"/>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423CDD6E-D482-4487-B82D-2557CD10D6C6}" type="slidenum">
              <a:rPr lang="en-US"/>
              <a:pPr/>
              <a:t>485</a:t>
            </a:fld>
            <a:endParaRPr lang="en-US"/>
          </a:p>
        </p:txBody>
      </p:sp>
      <p:sp>
        <p:nvSpPr>
          <p:cNvPr id="22323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6216CFF-128A-495A-9CEA-CC7ABC60D19F}" type="slidenum">
              <a:rPr lang="en-US" sz="1200"/>
              <a:pPr algn="r" defTabSz="914777"/>
              <a:t>485</a:t>
            </a:fld>
            <a:endParaRPr lang="en-US" sz="1200" dirty="0"/>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423CDD6E-D482-4487-B82D-2557CD10D6C6}" type="slidenum">
              <a:rPr lang="en-US"/>
              <a:pPr/>
              <a:t>486</a:t>
            </a:fld>
            <a:endParaRPr lang="en-US"/>
          </a:p>
        </p:txBody>
      </p:sp>
      <p:sp>
        <p:nvSpPr>
          <p:cNvPr id="22323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6216CFF-128A-495A-9CEA-CC7ABC60D19F}" type="slidenum">
              <a:rPr lang="en-US" sz="1200"/>
              <a:pPr algn="r" defTabSz="914777"/>
              <a:t>486</a:t>
            </a:fld>
            <a:endParaRPr lang="en-US" sz="1200" dirty="0"/>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423CDD6E-D482-4487-B82D-2557CD10D6C6}" type="slidenum">
              <a:rPr lang="en-US"/>
              <a:pPr/>
              <a:t>487</a:t>
            </a:fld>
            <a:endParaRPr lang="en-US"/>
          </a:p>
        </p:txBody>
      </p:sp>
      <p:sp>
        <p:nvSpPr>
          <p:cNvPr id="223235" name="Rectangle 7"/>
          <p:cNvSpPr txBox="1">
            <a:spLocks noGrp="1" noChangeArrowheads="1"/>
          </p:cNvSpPr>
          <p:nvPr/>
        </p:nvSpPr>
        <p:spPr bwMode="auto">
          <a:xfrm>
            <a:off x="3884613" y="8685742"/>
            <a:ext cx="2971899" cy="456746"/>
          </a:xfrm>
          <a:prstGeom prst="rect">
            <a:avLst/>
          </a:prstGeom>
          <a:noFill/>
          <a:ln w="9525">
            <a:noFill/>
            <a:miter lim="800000"/>
            <a:headEnd/>
            <a:tailEnd/>
          </a:ln>
        </p:spPr>
        <p:txBody>
          <a:bodyPr lIns="91427" tIns="45714" rIns="91427" bIns="45714" anchor="b"/>
          <a:lstStyle/>
          <a:p>
            <a:pPr algn="r" defTabSz="914777"/>
            <a:fld id="{36216CFF-128A-495A-9CEA-CC7ABC60D19F}" type="slidenum">
              <a:rPr lang="en-US" sz="1200"/>
              <a:pPr algn="r" defTabSz="914777"/>
              <a:t>487</a:t>
            </a:fld>
            <a:endParaRPr lang="en-US" sz="1200" dirty="0"/>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a:t>
            </a:r>
            <a:r>
              <a:rPr lang="en-US" baseline="0" dirty="0" smtClean="0"/>
              <a:t> objectives</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491</a:t>
            </a:fld>
            <a:endParaRPr lang="en-US" dirty="0"/>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Information on pipe replacement can be found in these sources.</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492</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1BB80411-77B6-4C20-9AE7-6C4008B56568}" type="slidenum">
              <a:rPr lang="en-US" smtClean="0"/>
              <a:pPr/>
              <a:t>52</a:t>
            </a:fld>
            <a:endParaRPr lang="en-US"/>
          </a:p>
        </p:txBody>
      </p:sp>
    </p:spTree>
    <p:extLst>
      <p:ext uri="{BB962C8B-B14F-4D97-AF65-F5344CB8AC3E}">
        <p14:creationId xmlns:p14="http://schemas.microsoft.com/office/powerpoint/2010/main" val="3374843127"/>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5" defTabSz="890717" eaLnBrk="0" fontAlgn="base" hangingPunct="0">
              <a:spcBef>
                <a:spcPct val="30000"/>
              </a:spcBef>
              <a:spcAft>
                <a:spcPct val="0"/>
              </a:spcAft>
              <a:defRPr/>
            </a:pPr>
            <a:r>
              <a:rPr lang="en-US" dirty="0" smtClean="0">
                <a:solidFill>
                  <a:schemeClr val="tx1"/>
                </a:solidFill>
              </a:rPr>
              <a:t>Publication 113 – Foreman’s Manual</a:t>
            </a:r>
            <a:endParaRPr lang="en-US" sz="1600" dirty="0"/>
          </a:p>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493</a:t>
            </a:fld>
            <a:endParaRPr lang="en-US" dirty="0"/>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5" defTabSz="890717" eaLnBrk="0" fontAlgn="base" hangingPunct="0">
              <a:spcBef>
                <a:spcPct val="30000"/>
              </a:spcBef>
              <a:spcAft>
                <a:spcPct val="0"/>
              </a:spcAft>
              <a:defRPr/>
            </a:pPr>
            <a:r>
              <a:rPr lang="en-US" dirty="0" smtClean="0">
                <a:solidFill>
                  <a:schemeClr val="tx1"/>
                </a:solidFill>
              </a:rPr>
              <a:t>Publication 72M RC Standards Chapter 30 are detailed drawings of pipe and drainage installation</a:t>
            </a:r>
          </a:p>
          <a:p>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494</a:t>
            </a:fld>
            <a:endParaRPr lang="en-US" dirty="0"/>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5" defTabSz="890717" eaLnBrk="0" fontAlgn="base" hangingPunct="0">
              <a:spcBef>
                <a:spcPct val="30000"/>
              </a:spcBef>
              <a:spcAft>
                <a:spcPct val="0"/>
              </a:spcAft>
              <a:defRPr/>
            </a:pPr>
            <a:r>
              <a:rPr lang="en-US" dirty="0" smtClean="0">
                <a:solidFill>
                  <a:schemeClr val="tx1"/>
                </a:solidFill>
              </a:rPr>
              <a:t>Publication 464 – Descriptions</a:t>
            </a:r>
            <a:r>
              <a:rPr lang="en-US" baseline="0" dirty="0" smtClean="0">
                <a:solidFill>
                  <a:schemeClr val="tx1"/>
                </a:solidFill>
              </a:rPr>
              <a:t> of erosion and sedimentation control measures required for various operations and activities.</a:t>
            </a:r>
            <a:endParaRPr lang="en-US"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495</a:t>
            </a:fld>
            <a:endParaRPr lang="en-US" dirty="0"/>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form used to rate and evaluate pipe</a:t>
            </a:r>
            <a:r>
              <a:rPr lang="en-US" baseline="0" dirty="0" smtClean="0"/>
              <a:t> replacement installation</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496</a:t>
            </a:fld>
            <a:endParaRPr lang="en-US" dirty="0"/>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WZTC is the Law.</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497</a:t>
            </a:fld>
            <a:endParaRPr lang="en-US" dirty="0"/>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Both ends of the work zone need to be set up to allow shifting/switching lanes. Ex. Buffer zone, flagger placement, communication with work crew and flaggers.</a:t>
            </a:r>
            <a:r>
              <a:rPr lang="en-US" baseline="0" dirty="0" smtClean="0"/>
              <a:t> Most common mistakes that are made in the field on pipe operations.</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498</a:t>
            </a:fld>
            <a:endParaRPr lang="en-US" dirty="0"/>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Very nice 10a work zone setup. Flagger placed on top of hill. Longitudinal cone spacing and condition of cones.</a:t>
            </a:r>
            <a:endParaRPr lang="en-US" dirty="0">
              <a:solidFill>
                <a:srgbClr val="FF0000"/>
              </a:solidFill>
            </a:endParaRPr>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499</a:t>
            </a:fld>
            <a:endParaRPr lang="en-US" dirty="0"/>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Plates are not allowed by</a:t>
            </a:r>
            <a:r>
              <a:rPr lang="en-US" baseline="0" dirty="0" smtClean="0"/>
              <a:t> all districts / counties. When plates are used monitor conditions such as condition of the plate (is it bowing), moving under traffic, soil and road conditions under traffic, workers away from plates when traffic is flowing, delineate plates.</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500</a:t>
            </a:fld>
            <a:endParaRPr lang="en-US" dirty="0"/>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Employees need to be cautious when placing the plates. (Swinging and bouncing) Use the proper lifting apparatus and equipment</a:t>
            </a:r>
            <a:r>
              <a:rPr lang="en-US" baseline="0" dirty="0" smtClean="0"/>
              <a:t> when placing plates.</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501</a:t>
            </a:fld>
            <a:endParaRPr lang="en-US" dirty="0"/>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the safety of the motoring public and the workers, 11d (road closure) is the best PATA to use for pipe replacement. Pre-planning and approval</a:t>
            </a:r>
            <a:r>
              <a:rPr lang="en-US" baseline="0" dirty="0" smtClean="0"/>
              <a:t> must be conducted.</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502</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1BB80411-77B6-4C20-9AE7-6C4008B56568}" type="slidenum">
              <a:rPr lang="en-US" smtClean="0"/>
              <a:pPr/>
              <a:t>53</a:t>
            </a:fld>
            <a:endParaRPr lang="en-US"/>
          </a:p>
        </p:txBody>
      </p:sp>
    </p:spTree>
    <p:extLst>
      <p:ext uri="{BB962C8B-B14F-4D97-AF65-F5344CB8AC3E}">
        <p14:creationId xmlns:p14="http://schemas.microsoft.com/office/powerpoint/2010/main" val="3374843127"/>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Place signs as they are shown on the traffic control plan. Are the directional panels boards ok?</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503</a:t>
            </a:fld>
            <a:endParaRPr lang="en-US" dirty="0"/>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this slide.</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504</a:t>
            </a:fld>
            <a:endParaRPr lang="en-US" dirty="0"/>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the Categories focusing on bold underlined words.</a:t>
            </a:r>
          </a:p>
          <a:p>
            <a:r>
              <a:rPr lang="en-US" dirty="0" smtClean="0"/>
              <a:t>Cat. A  is most critical to the </a:t>
            </a:r>
            <a:r>
              <a:rPr lang="en-US" dirty="0" err="1" smtClean="0"/>
              <a:t>job,ect</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505</a:t>
            </a:fld>
            <a:endParaRPr lang="en-US"/>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0717" eaLnBrk="0" fontAlgn="base" hangingPunct="0">
              <a:spcBef>
                <a:spcPct val="30000"/>
              </a:spcBef>
              <a:spcAft>
                <a:spcPct val="0"/>
              </a:spcAft>
              <a:defRPr/>
            </a:pPr>
            <a:r>
              <a:rPr lang="en-US" dirty="0">
                <a:solidFill>
                  <a:srgbClr val="FF0000"/>
                </a:solidFill>
              </a:rPr>
              <a:t>Note that ¼” per foot is the “Minimum”, greater slopes are acceptable to meet field conditions. For concrete pipe the bell end needs to be placed at the upstream end.</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506</a:t>
            </a:fld>
            <a:endParaRPr lang="en-US"/>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0717" eaLnBrk="0" fontAlgn="base" hangingPunct="0">
              <a:spcBef>
                <a:spcPct val="30000"/>
              </a:spcBef>
              <a:spcAft>
                <a:spcPct val="0"/>
              </a:spcAft>
              <a:defRPr/>
            </a:pPr>
            <a:r>
              <a:rPr lang="en-US" dirty="0"/>
              <a:t>Control elevations are set at each end and the string line used to maintain the proper grade and achieve proper bedding depth and maintain correct flow line.</a:t>
            </a:r>
          </a:p>
          <a:p>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507</a:t>
            </a:fld>
            <a:endParaRPr lang="en-US"/>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Excavating the entire roadway allows for better pipe placement on the bedding and truer alignment.  This takes more planning because may involve</a:t>
            </a:r>
            <a:r>
              <a:rPr lang="en-US" baseline="0" dirty="0" smtClean="0"/>
              <a:t> closing the roadway.</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508</a:t>
            </a:fld>
            <a:endParaRPr lang="en-US"/>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ditching might be required to allow water to enter or exit the pipe.</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509</a:t>
            </a:fld>
            <a:endParaRPr lang="en-US"/>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 customer service is to contact the property owner</a:t>
            </a:r>
            <a:r>
              <a:rPr lang="en-US" baseline="0" dirty="0" smtClean="0"/>
              <a:t> even if within the right of way.</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510</a:t>
            </a:fld>
            <a:endParaRPr lang="en-US"/>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 not forget to use</a:t>
            </a:r>
            <a:r>
              <a:rPr lang="en-US" baseline="0" dirty="0" smtClean="0"/>
              <a:t> pub 464 to determine the proper E &amp; S controls required.</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511</a:t>
            </a:fld>
            <a:endParaRPr lang="en-US"/>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0717" eaLnBrk="0" fontAlgn="base" hangingPunct="0">
              <a:spcBef>
                <a:spcPct val="30000"/>
              </a:spcBef>
              <a:spcAft>
                <a:spcPct val="0"/>
              </a:spcAft>
              <a:defRPr/>
            </a:pPr>
            <a:r>
              <a:rPr lang="en-US" dirty="0" smtClean="0"/>
              <a:t>Material that is to wet or to dry will not compact properly. Water can be added to dry material to</a:t>
            </a:r>
            <a:r>
              <a:rPr lang="en-US" baseline="0" dirty="0" smtClean="0"/>
              <a:t> </a:t>
            </a:r>
            <a:r>
              <a:rPr lang="en-US" dirty="0" smtClean="0"/>
              <a:t>obtain</a:t>
            </a:r>
            <a:r>
              <a:rPr lang="en-US" baseline="0" dirty="0" smtClean="0"/>
              <a:t> desired moisture content. </a:t>
            </a:r>
            <a:r>
              <a:rPr lang="en-US" dirty="0">
                <a:solidFill>
                  <a:srgbClr val="FF0000"/>
                </a:solidFill>
              </a:rPr>
              <a:t>Approved backfill material is 2A aggregate </a:t>
            </a:r>
          </a:p>
          <a:p>
            <a:pPr defTabSz="890717" eaLnBrk="0" fontAlgn="base" hangingPunct="0">
              <a:spcBef>
                <a:spcPct val="30000"/>
              </a:spcBef>
              <a:spcAft>
                <a:spcPct val="0"/>
              </a:spcAf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512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1BB80411-77B6-4C20-9AE7-6C4008B56568}" type="slidenum">
              <a:rPr lang="en-US" smtClean="0"/>
              <a:pPr/>
              <a:t>54</a:t>
            </a:fld>
            <a:endParaRPr lang="en-US"/>
          </a:p>
        </p:txBody>
      </p:sp>
    </p:spTree>
    <p:extLst>
      <p:ext uri="{BB962C8B-B14F-4D97-AF65-F5344CB8AC3E}">
        <p14:creationId xmlns:p14="http://schemas.microsoft.com/office/powerpoint/2010/main" val="3374843127"/>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you have dust rising or mud flying the material does not have the proper moisture content.</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513</a:t>
            </a:fld>
            <a:endParaRPr lang="en-US"/>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Utilization of the Skid Steer loaders on Pipe Replacement Operations has been Identified as a “Best Practice” and Rightfully so.</a:t>
            </a:r>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514</a:t>
            </a:fld>
            <a:endParaRPr lang="en-US"/>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installing concrete pipe all lifts should be 4” to 8</a:t>
            </a:r>
            <a:r>
              <a:rPr lang="en-US" baseline="0" dirty="0" smtClean="0"/>
              <a:t>” lifts.</a:t>
            </a:r>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515</a:t>
            </a:fld>
            <a:endParaRPr lang="en-US"/>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Care must</a:t>
            </a:r>
            <a:r>
              <a:rPr lang="en-US" baseline="0" dirty="0" smtClean="0"/>
              <a:t> be used to ensure the proper pipe alignment is maintained from one side to the other.</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516</a:t>
            </a:fld>
            <a:endParaRPr lang="en-US"/>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Pinning the pipe is required to prevent the pipe from floating while introducing the flowable fill. This</a:t>
            </a:r>
            <a:r>
              <a:rPr lang="en-US" baseline="0" dirty="0" smtClean="0"/>
              <a:t> an option when you encounter under ground utilities.</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517</a:t>
            </a:fld>
            <a:endParaRPr lang="en-US"/>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Diagram for pinning, elevating and containing the pipe using flowable fill.</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518</a:t>
            </a:fld>
            <a:endParaRPr lang="en-US"/>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C00000"/>
                </a:solidFill>
              </a:rPr>
              <a:t>Hydraulic compactors are </a:t>
            </a:r>
            <a:r>
              <a:rPr lang="en-US" u="sng" dirty="0" smtClean="0">
                <a:solidFill>
                  <a:srgbClr val="FF0000"/>
                </a:solidFill>
              </a:rPr>
              <a:t>NOT</a:t>
            </a:r>
            <a:r>
              <a:rPr lang="en-US" dirty="0" smtClean="0">
                <a:solidFill>
                  <a:srgbClr val="C00000"/>
                </a:solidFill>
              </a:rPr>
              <a:t> to be used.  Drum compactors can</a:t>
            </a:r>
            <a:r>
              <a:rPr lang="en-US" baseline="0" dirty="0" smtClean="0">
                <a:solidFill>
                  <a:srgbClr val="C00000"/>
                </a:solidFill>
              </a:rPr>
              <a:t> only be used after there is one foot of cover over the pipe. </a:t>
            </a:r>
            <a:endParaRPr lang="en-US" dirty="0">
              <a:solidFill>
                <a:srgbClr val="C00000"/>
              </a:solidFill>
            </a:endParaRPr>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519</a:t>
            </a:fld>
            <a:endParaRPr lang="en-US"/>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solidFill>
                  <a:srgbClr val="FF0000"/>
                </a:solidFill>
                <a:latin typeface="Arial" pitchFamily="34" charset="0"/>
                <a:ea typeface="Calibri" pitchFamily="34" charset="0"/>
              </a:rPr>
              <a:t>(No need to  read entire slide) emphasize : Do not use excavator-mounted hydraulic plate compactors.</a:t>
            </a:r>
            <a:r>
              <a:rPr lang="en-US" dirty="0">
                <a:solidFill>
                  <a:srgbClr val="000000"/>
                </a:solidFill>
                <a:latin typeface="Arial" pitchFamily="34" charset="0"/>
                <a:ea typeface="Calibri" pitchFamily="34" charset="0"/>
              </a:rPr>
              <a:t> </a:t>
            </a:r>
            <a:r>
              <a:rPr lang="en-US" dirty="0" smtClean="0"/>
              <a:t>Hydraulic plate compactors can damage the pipe by applying too much down force. </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520</a:t>
            </a:fld>
            <a:endParaRPr lang="en-US"/>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Correct</a:t>
            </a:r>
            <a:r>
              <a:rPr lang="en-US" baseline="0" dirty="0" smtClean="0"/>
              <a:t> compaction is the key to quality pipe replacement.</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521</a:t>
            </a:fld>
            <a:endParaRPr lang="en-US"/>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Compaction is complete when there is no compactor foot print visible.</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522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Alternative way of doing business that:</a:t>
            </a:r>
          </a:p>
          <a:p>
            <a:r>
              <a:rPr lang="en-US" dirty="0" smtClean="0"/>
              <a:t>Saves money and improves cash flow</a:t>
            </a:r>
          </a:p>
          <a:p>
            <a:r>
              <a:rPr lang="en-US" dirty="0" smtClean="0"/>
              <a:t>Improves service quality</a:t>
            </a:r>
          </a:p>
          <a:p>
            <a:r>
              <a:rPr lang="en-US" dirty="0" smtClean="0"/>
              <a:t>Improves safety</a:t>
            </a:r>
          </a:p>
          <a:p>
            <a:r>
              <a:rPr lang="en-US" dirty="0" smtClean="0"/>
              <a:t>Stretches available resources</a:t>
            </a:r>
          </a:p>
          <a:p>
            <a:r>
              <a:rPr lang="en-US" dirty="0" smtClean="0"/>
              <a:t>Focuses on collective organizational strengths</a:t>
            </a:r>
          </a:p>
          <a:p>
            <a:r>
              <a:rPr lang="en-US" dirty="0" smtClean="0"/>
              <a:t>Develops and strengthens relationships</a:t>
            </a:r>
          </a:p>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57</a:t>
            </a:fld>
            <a:endParaRPr lang="en-US"/>
          </a:p>
        </p:txBody>
      </p:sp>
    </p:spTree>
    <p:extLst>
      <p:ext uri="{BB962C8B-B14F-4D97-AF65-F5344CB8AC3E}">
        <p14:creationId xmlns:p14="http://schemas.microsoft.com/office/powerpoint/2010/main" val="2267795476"/>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lift can not cover the pipe</a:t>
            </a:r>
            <a:r>
              <a:rPr lang="en-US" baseline="0" dirty="0" smtClean="0"/>
              <a:t> because proper compaction will not be achieved on the sides of the pipe.</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523</a:t>
            </a:fld>
            <a:endParaRPr lang="en-US"/>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Compactors used side-by-side until the pipe is covered.</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524</a:t>
            </a:fld>
            <a:endParaRPr lang="en-US"/>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are using 4” lifts , the next lift will be 6” after</a:t>
            </a:r>
            <a:r>
              <a:rPr lang="en-US" baseline="0" dirty="0" smtClean="0"/>
              <a:t> 2” of compaction. Use of a vibratory drum roller is a best practice if used after one foot of cover is achieved.  Mark next lift after each lift is compacted.  (Safety discussion top left photo excavated metal pipe should not be standing upright.)</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525</a:t>
            </a:fld>
            <a:endParaRPr lang="en-US"/>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Foreman</a:t>
            </a:r>
            <a:r>
              <a:rPr lang="en-US" baseline="0" dirty="0" smtClean="0"/>
              <a:t> is responsible for all one call notifications prior to excavation.</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526</a:t>
            </a:fld>
            <a:endParaRPr lang="en-US"/>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Ultimately the foreman is responsible for ensuring</a:t>
            </a:r>
            <a:r>
              <a:rPr lang="en-US" baseline="0" dirty="0" smtClean="0"/>
              <a:t> the one-call is made and that a copy is available on site</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527</a:t>
            </a:fld>
            <a:endParaRPr lang="en-US"/>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Review the colors and what they represent.</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528</a:t>
            </a:fld>
            <a:endParaRPr lang="en-US"/>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document is required to be on site.</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529</a:t>
            </a:fld>
            <a:endParaRPr lang="en-US"/>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Pay attention to local utilities. They may need to be contacted personally if they do not respond.</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530</a:t>
            </a:fld>
            <a:endParaRPr lang="en-US"/>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is making the required one call important?</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531</a:t>
            </a:fld>
            <a:endParaRPr lang="en-US"/>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it was powerful enough to kill this bear what will it do to you?  The bear bit the cable and the dust.</a:t>
            </a:r>
          </a:p>
          <a:p>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532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great cooperation! Students from Allegheny College in Pennsylvania team up with PennDOT to produce lovely metal flowers</a:t>
            </a:r>
            <a:r>
              <a:rPr lang="en-US" baseline="0" dirty="0" smtClean="0"/>
              <a:t> from old road signs.</a:t>
            </a:r>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61</a:t>
            </a:fld>
            <a:endParaRPr lang="en-US"/>
          </a:p>
        </p:txBody>
      </p:sp>
    </p:spTree>
    <p:extLst>
      <p:ext uri="{BB962C8B-B14F-4D97-AF65-F5344CB8AC3E}">
        <p14:creationId xmlns:p14="http://schemas.microsoft.com/office/powerpoint/2010/main" val="701623399"/>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 at how many wires are bundled together. Areas around</a:t>
            </a:r>
            <a:r>
              <a:rPr lang="en-US" baseline="0" dirty="0" smtClean="0"/>
              <a:t> utilities</a:t>
            </a:r>
            <a:r>
              <a:rPr lang="en-US" dirty="0" smtClean="0"/>
              <a:t> should be hand dug.</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533</a:t>
            </a:fld>
            <a:endParaRPr lang="en-US"/>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Hand digging could have averted this disruption of service and the expense. This example the wire was only buried 8”.</a:t>
            </a:r>
          </a:p>
          <a:p>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534</a:t>
            </a:fld>
            <a:endParaRPr lang="en-US"/>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Changing the pipe location requires a permit from DEP.</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535</a:t>
            </a:fld>
            <a:endParaRPr lang="en-US"/>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Pre-job surveys will identify</a:t>
            </a:r>
            <a:r>
              <a:rPr lang="en-US" baseline="0" dirty="0" smtClean="0"/>
              <a:t> these opportunities.</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536</a:t>
            </a:fld>
            <a:endParaRPr lang="en-US"/>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performing inlet/outlet cleaning operations, do not create holes at the outlet end of the pipe.</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537</a:t>
            </a:fld>
            <a:endParaRPr lang="en-US"/>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trench is not wide enough to accommodate the compactor or the pipe is skewed in the trench.</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538</a:t>
            </a:fld>
            <a:endParaRPr lang="en-US"/>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Run </a:t>
            </a:r>
            <a:r>
              <a:rPr lang="en-US" dirty="0" smtClean="0"/>
              <a:t>through the animation and explain</a:t>
            </a:r>
            <a:r>
              <a:rPr lang="en-US" baseline="0" dirty="0" smtClean="0"/>
              <a:t> the loss of compaction due to the compactor not being vertical.</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540</a:t>
            </a:fld>
            <a:endParaRPr lang="en-US"/>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Sides are vertical allowing for proper compaction around sides of pipe</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541</a:t>
            </a:fld>
            <a:endParaRPr lang="en-US"/>
          </a:p>
        </p:txBody>
      </p:sp>
    </p:spTree>
    <p:extLst>
      <p:ext uri="{BB962C8B-B14F-4D97-AF65-F5344CB8AC3E}">
        <p14:creationId xmlns:p14="http://schemas.microsoft.com/office/powerpoint/2010/main" val="3545710136"/>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shows where to correctly measure the width of the trench.</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542</a:t>
            </a:fld>
            <a:endParaRPr lang="en-US"/>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text-book method of excavating the trench.</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543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solidFill>
                  <a:srgbClr val="FF0000"/>
                </a:solidFill>
              </a:rPr>
              <a:t>To navigate this training you can use the up and down arrow keys on your keyboard or use the arrows in the lower right hand corner of the slide.</a:t>
            </a:r>
          </a:p>
          <a:p>
            <a:endParaRPr lang="en-US" sz="1400" dirty="0">
              <a:solidFill>
                <a:srgbClr val="FF0000"/>
              </a:solidFill>
            </a:endParaRPr>
          </a:p>
          <a:p>
            <a:r>
              <a:rPr lang="en-US" sz="1400" dirty="0">
                <a:solidFill>
                  <a:srgbClr val="FF0000"/>
                </a:solidFill>
              </a:rPr>
              <a:t>When you see a highlighted field on a slide click on the highlight to view additional information or graphics.  Click on the highlight a second time to restore the slide.  </a:t>
            </a:r>
          </a:p>
        </p:txBody>
      </p:sp>
      <p:sp>
        <p:nvSpPr>
          <p:cNvPr id="4" name="Slide Number Placeholder 3"/>
          <p:cNvSpPr>
            <a:spLocks noGrp="1"/>
          </p:cNvSpPr>
          <p:nvPr>
            <p:ph type="sldNum" sz="quarter" idx="10"/>
          </p:nvPr>
        </p:nvSpPr>
        <p:spPr/>
        <p:txBody>
          <a:bodyPr/>
          <a:lstStyle/>
          <a:p>
            <a:fld id="{1BB80411-77B6-4C20-9AE7-6C4008B56568}" type="slidenum">
              <a:rPr lang="en-US" smtClean="0"/>
              <a:pPr/>
              <a:t>8</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65</a:t>
            </a:fld>
            <a:endParaRPr lang="en-US"/>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Pipe was not placed in the center of the trench. </a:t>
            </a:r>
            <a:r>
              <a:rPr lang="en-US" dirty="0"/>
              <a:t>Be Certain Alignment is True “Before” Placement and Backfilling Begins</a:t>
            </a:r>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544</a:t>
            </a:fld>
            <a:endParaRPr lang="en-US"/>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cut width wide enough to remove entire existing pipe.  Take care when marking both ends of pipe for cut lines</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545</a:t>
            </a:fld>
            <a:endParaRPr lang="en-US"/>
          </a:p>
        </p:txBody>
      </p:sp>
    </p:spTree>
    <p:extLst>
      <p:ext uri="{BB962C8B-B14F-4D97-AF65-F5344CB8AC3E}">
        <p14:creationId xmlns:p14="http://schemas.microsoft.com/office/powerpoint/2010/main" val="4073330410"/>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Headwalls must be placed parallel to the road, not perpendicular to the pipe.  This is a safety issue</a:t>
            </a:r>
            <a:r>
              <a:rPr lang="en-US" baseline="0" dirty="0" smtClean="0"/>
              <a:t> to the motoring public when improperly installed.</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547</a:t>
            </a:fld>
            <a:endParaRPr lang="en-US"/>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a:t>
            </a:r>
            <a:r>
              <a:rPr lang="en-US" baseline="0" dirty="0" smtClean="0"/>
              <a:t> placing the headwalls Perpendicular to the pipe you will loose shoulder area</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548</a:t>
            </a:fld>
            <a:endParaRPr lang="en-US"/>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Installing the stone headwall  as you are backfilling will lock the stone together</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551</a:t>
            </a:fld>
            <a:endParaRPr lang="en-US"/>
          </a:p>
        </p:txBody>
      </p:sp>
    </p:spTree>
    <p:extLst>
      <p:ext uri="{BB962C8B-B14F-4D97-AF65-F5344CB8AC3E}">
        <p14:creationId xmlns:p14="http://schemas.microsoft.com/office/powerpoint/2010/main" val="1178875154"/>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Headwall were constructed</a:t>
            </a:r>
            <a:r>
              <a:rPr lang="en-US" baseline="0" dirty="0" smtClean="0"/>
              <a:t> during dark hours of winter operations (shift work)</a:t>
            </a:r>
            <a:endParaRPr lang="en-US" dirty="0"/>
          </a:p>
        </p:txBody>
      </p:sp>
      <p:sp>
        <p:nvSpPr>
          <p:cNvPr id="4" name="Slide Number Placeholder 3"/>
          <p:cNvSpPr>
            <a:spLocks noGrp="1"/>
          </p:cNvSpPr>
          <p:nvPr>
            <p:ph type="sldNum" sz="quarter" idx="10"/>
          </p:nvPr>
        </p:nvSpPr>
        <p:spPr/>
        <p:txBody>
          <a:bodyPr/>
          <a:lstStyle/>
          <a:p>
            <a:pPr>
              <a:defRPr/>
            </a:pPr>
            <a:fld id="{9A001F78-78FD-45A0-A7E4-B758E6C7E28F}" type="slidenum">
              <a:rPr lang="en-US" smtClean="0"/>
              <a:pPr>
                <a:defRPr/>
              </a:pPr>
              <a:t>552</a:t>
            </a:fld>
            <a:endParaRPr lang="en-US"/>
          </a:p>
        </p:txBody>
      </p:sp>
    </p:spTree>
    <p:extLst>
      <p:ext uri="{BB962C8B-B14F-4D97-AF65-F5344CB8AC3E}">
        <p14:creationId xmlns:p14="http://schemas.microsoft.com/office/powerpoint/2010/main" val="1595729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66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smtClean="0">
              <a:solidFill>
                <a:schemeClr val="tx1"/>
              </a:solidFill>
            </a:endParaRPr>
          </a:p>
        </p:txBody>
      </p:sp>
      <p:sp>
        <p:nvSpPr>
          <p:cNvPr id="4" name="Slide Number Placeholder 3"/>
          <p:cNvSpPr>
            <a:spLocks noGrp="1"/>
          </p:cNvSpPr>
          <p:nvPr>
            <p:ph type="sldNum" sz="quarter" idx="10"/>
          </p:nvPr>
        </p:nvSpPr>
        <p:spPr/>
        <p:txBody>
          <a:bodyPr/>
          <a:lstStyle/>
          <a:p>
            <a:fld id="{1BB80411-77B6-4C20-9AE7-6C4008B56568}" type="slidenum">
              <a:rPr lang="en-US" smtClean="0"/>
              <a:pPr/>
              <a:t>68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71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72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75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76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77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78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79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solidFill>
                <a:srgbClr val="FF0000"/>
              </a:solidFill>
            </a:endParaRPr>
          </a:p>
        </p:txBody>
      </p:sp>
      <p:sp>
        <p:nvSpPr>
          <p:cNvPr id="4" name="Slide Number Placeholder 3"/>
          <p:cNvSpPr>
            <a:spLocks noGrp="1"/>
          </p:cNvSpPr>
          <p:nvPr>
            <p:ph type="sldNum" sz="quarter" idx="10"/>
          </p:nvPr>
        </p:nvSpPr>
        <p:spPr/>
        <p:txBody>
          <a:bodyPr/>
          <a:lstStyle/>
          <a:p>
            <a:fld id="{1BB80411-77B6-4C20-9AE7-6C4008B56568}" type="slidenum">
              <a:rPr lang="en-US" smtClean="0"/>
              <a:pPr/>
              <a:t>9</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sz="2100" baseline="0" dirty="0" smtClean="0">
              <a:solidFill>
                <a:schemeClr val="tx1"/>
              </a:solidFill>
            </a:endParaRPr>
          </a:p>
        </p:txBody>
      </p:sp>
      <p:sp>
        <p:nvSpPr>
          <p:cNvPr id="4" name="Slide Number Placeholder 3"/>
          <p:cNvSpPr>
            <a:spLocks noGrp="1"/>
          </p:cNvSpPr>
          <p:nvPr>
            <p:ph type="sldNum" sz="quarter" idx="10"/>
          </p:nvPr>
        </p:nvSpPr>
        <p:spPr/>
        <p:txBody>
          <a:bodyPr/>
          <a:lstStyle/>
          <a:p>
            <a:fld id="{1BB80411-77B6-4C20-9AE7-6C4008B56568}" type="slidenum">
              <a:rPr lang="en-US" smtClean="0"/>
              <a:pPr/>
              <a:t>83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sz="2100" baseline="0" dirty="0" smtClean="0">
              <a:solidFill>
                <a:schemeClr val="tx1"/>
              </a:solidFill>
            </a:endParaRPr>
          </a:p>
        </p:txBody>
      </p:sp>
      <p:sp>
        <p:nvSpPr>
          <p:cNvPr id="4" name="Slide Number Placeholder 3"/>
          <p:cNvSpPr>
            <a:spLocks noGrp="1"/>
          </p:cNvSpPr>
          <p:nvPr>
            <p:ph type="sldNum" sz="quarter" idx="10"/>
          </p:nvPr>
        </p:nvSpPr>
        <p:spPr/>
        <p:txBody>
          <a:bodyPr/>
          <a:lstStyle/>
          <a:p>
            <a:fld id="{1BB80411-77B6-4C20-9AE7-6C4008B56568}" type="slidenum">
              <a:rPr lang="en-US" smtClean="0"/>
              <a:pPr/>
              <a:t>84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sz="2100" baseline="0" dirty="0" smtClean="0">
              <a:solidFill>
                <a:schemeClr val="tx1"/>
              </a:solidFill>
            </a:endParaRPr>
          </a:p>
        </p:txBody>
      </p:sp>
      <p:sp>
        <p:nvSpPr>
          <p:cNvPr id="4" name="Slide Number Placeholder 3"/>
          <p:cNvSpPr>
            <a:spLocks noGrp="1"/>
          </p:cNvSpPr>
          <p:nvPr>
            <p:ph type="sldNum" sz="quarter" idx="10"/>
          </p:nvPr>
        </p:nvSpPr>
        <p:spPr/>
        <p:txBody>
          <a:bodyPr/>
          <a:lstStyle/>
          <a:p>
            <a:fld id="{1BB80411-77B6-4C20-9AE7-6C4008B56568}" type="slidenum">
              <a:rPr lang="en-US" smtClean="0"/>
              <a:pPr/>
              <a:t>85</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sz="2100" baseline="0" dirty="0" smtClean="0">
              <a:solidFill>
                <a:schemeClr val="tx1"/>
              </a:solidFill>
            </a:endParaRPr>
          </a:p>
        </p:txBody>
      </p:sp>
      <p:sp>
        <p:nvSpPr>
          <p:cNvPr id="4" name="Slide Number Placeholder 3"/>
          <p:cNvSpPr>
            <a:spLocks noGrp="1"/>
          </p:cNvSpPr>
          <p:nvPr>
            <p:ph type="sldNum" sz="quarter" idx="10"/>
          </p:nvPr>
        </p:nvSpPr>
        <p:spPr/>
        <p:txBody>
          <a:bodyPr/>
          <a:lstStyle/>
          <a:p>
            <a:fld id="{1BB80411-77B6-4C20-9AE7-6C4008B56568}" type="slidenum">
              <a:rPr lang="en-US" smtClean="0"/>
              <a:pPr/>
              <a:t>86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93</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1BB80411-77B6-4C20-9AE7-6C4008B56568}" type="slidenum">
              <a:rPr lang="en-US" smtClean="0"/>
              <a:pPr/>
              <a:t>95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1BB80411-77B6-4C20-9AE7-6C4008B56568}" type="slidenum">
              <a:rPr lang="en-US" smtClean="0"/>
              <a:pPr/>
              <a:t>96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1BB80411-77B6-4C20-9AE7-6C4008B56568}" type="slidenum">
              <a:rPr lang="en-US" smtClean="0"/>
              <a:pPr/>
              <a:t>97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103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104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solidFill>
                <a:srgbClr val="FF0000"/>
              </a:solidFill>
            </a:endParaRPr>
          </a:p>
        </p:txBody>
      </p:sp>
      <p:sp>
        <p:nvSpPr>
          <p:cNvPr id="4" name="Slide Number Placeholder 3"/>
          <p:cNvSpPr>
            <a:spLocks noGrp="1"/>
          </p:cNvSpPr>
          <p:nvPr>
            <p:ph type="sldNum" sz="quarter" idx="10"/>
          </p:nvPr>
        </p:nvSpPr>
        <p:spPr/>
        <p:txBody>
          <a:bodyPr/>
          <a:lstStyle/>
          <a:p>
            <a:fld id="{1BB80411-77B6-4C20-9AE7-6C4008B56568}" type="slidenum">
              <a:rPr lang="en-US" smtClean="0"/>
              <a:pPr/>
              <a:t>10</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112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113</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114</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118</a:t>
            </a:fld>
            <a:endParaRPr lang="en-US"/>
          </a:p>
        </p:txBody>
      </p:sp>
    </p:spTree>
    <p:extLst>
      <p:ext uri="{BB962C8B-B14F-4D97-AF65-F5344CB8AC3E}">
        <p14:creationId xmlns:p14="http://schemas.microsoft.com/office/powerpoint/2010/main" val="17262261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119</a:t>
            </a:fld>
            <a:endParaRPr lang="en-US"/>
          </a:p>
        </p:txBody>
      </p:sp>
    </p:spTree>
    <p:extLst>
      <p:ext uri="{BB962C8B-B14F-4D97-AF65-F5344CB8AC3E}">
        <p14:creationId xmlns:p14="http://schemas.microsoft.com/office/powerpoint/2010/main" val="17262261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1BB80411-77B6-4C20-9AE7-6C4008B56568}" type="slidenum">
              <a:rPr lang="en-US" smtClean="0"/>
              <a:pPr/>
              <a:t>121</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1BB80411-77B6-4C20-9AE7-6C4008B56568}" type="slidenum">
              <a:rPr lang="en-US" smtClean="0"/>
              <a:pPr/>
              <a:t>122</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126</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130</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131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solidFill>
                <a:srgbClr val="FF0000"/>
              </a:solidFill>
            </a:endParaRPr>
          </a:p>
        </p:txBody>
      </p:sp>
      <p:sp>
        <p:nvSpPr>
          <p:cNvPr id="4" name="Slide Number Placeholder 3"/>
          <p:cNvSpPr>
            <a:spLocks noGrp="1"/>
          </p:cNvSpPr>
          <p:nvPr>
            <p:ph type="sldNum" sz="quarter" idx="10"/>
          </p:nvPr>
        </p:nvSpPr>
        <p:spPr/>
        <p:txBody>
          <a:bodyPr/>
          <a:lstStyle/>
          <a:p>
            <a:fld id="{1BB80411-77B6-4C20-9AE7-6C4008B56568}" type="slidenum">
              <a:rPr lang="en-US" smtClean="0"/>
              <a:pPr/>
              <a:t>11</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4570DF-E08A-4D4A-B718-A85579569D16}" type="slidenum">
              <a:rPr lang="en-US"/>
              <a:pPr/>
              <a:t>132</a:t>
            </a:fld>
            <a:endParaRPr lang="en-US"/>
          </a:p>
        </p:txBody>
      </p:sp>
      <p:sp>
        <p:nvSpPr>
          <p:cNvPr id="71682" name="Rectangle 2"/>
          <p:cNvSpPr>
            <a:spLocks noGrp="1" noRot="1" noChangeAspect="1" noChangeArrowheads="1" noTextEdit="1"/>
          </p:cNvSpPr>
          <p:nvPr>
            <p:ph type="sldImg"/>
          </p:nvPr>
        </p:nvSpPr>
        <p:spPr bwMode="auto">
          <a:xfrm>
            <a:off x="1146175" y="685800"/>
            <a:ext cx="4570413" cy="3429000"/>
          </a:xfrm>
          <a:prstGeom prst="rect">
            <a:avLst/>
          </a:prstGeom>
          <a:solidFill>
            <a:srgbClr val="FFFFFF"/>
          </a:solidFill>
          <a:ln>
            <a:solidFill>
              <a:srgbClr val="000000"/>
            </a:solidFill>
            <a:miter lim="800000"/>
            <a:headEnd/>
            <a:tailEnd/>
          </a:ln>
        </p:spPr>
      </p:sp>
      <p:sp>
        <p:nvSpPr>
          <p:cNvPr id="71683" name="Rectangle 3"/>
          <p:cNvSpPr>
            <a:spLocks noGrp="1" noChangeArrowheads="1"/>
          </p:cNvSpPr>
          <p:nvPr>
            <p:ph type="body" idx="1"/>
          </p:nvPr>
        </p:nvSpPr>
        <p:spPr bwMode="auto">
          <a:xfrm>
            <a:off x="914719" y="4343400"/>
            <a:ext cx="5028563" cy="4114800"/>
          </a:xfrm>
          <a:prstGeom prst="rect">
            <a:avLst/>
          </a:prstGeom>
          <a:solidFill>
            <a:srgbClr val="FFFFFF"/>
          </a:solidFill>
          <a:ln>
            <a:solidFill>
              <a:srgbClr val="000000"/>
            </a:solidFill>
            <a:miter lim="800000"/>
            <a:headEnd/>
            <a:tailEnd/>
          </a:ln>
        </p:spPr>
        <p:txBody>
          <a:bodyPr/>
          <a:lstStyle/>
          <a:p>
            <a:pPr>
              <a:buFontTx/>
              <a:buNone/>
            </a:pPr>
            <a:endParaRPr lang="en-US" sz="1400"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4570DF-E08A-4D4A-B718-A85579569D16}" type="slidenum">
              <a:rPr lang="en-US"/>
              <a:pPr/>
              <a:t>133</a:t>
            </a:fld>
            <a:endParaRPr lang="en-US"/>
          </a:p>
        </p:txBody>
      </p:sp>
      <p:sp>
        <p:nvSpPr>
          <p:cNvPr id="71682" name="Rectangle 2"/>
          <p:cNvSpPr>
            <a:spLocks noGrp="1" noRot="1" noChangeAspect="1" noChangeArrowheads="1" noTextEdit="1"/>
          </p:cNvSpPr>
          <p:nvPr>
            <p:ph type="sldImg"/>
          </p:nvPr>
        </p:nvSpPr>
        <p:spPr bwMode="auto">
          <a:xfrm>
            <a:off x="1146175" y="685800"/>
            <a:ext cx="4570413" cy="3429000"/>
          </a:xfrm>
          <a:prstGeom prst="rect">
            <a:avLst/>
          </a:prstGeom>
          <a:solidFill>
            <a:srgbClr val="FFFFFF"/>
          </a:solidFill>
          <a:ln>
            <a:solidFill>
              <a:srgbClr val="000000"/>
            </a:solidFill>
            <a:miter lim="800000"/>
            <a:headEnd/>
            <a:tailEnd/>
          </a:ln>
        </p:spPr>
      </p:sp>
      <p:sp>
        <p:nvSpPr>
          <p:cNvPr id="71683" name="Rectangle 3"/>
          <p:cNvSpPr>
            <a:spLocks noGrp="1" noChangeArrowheads="1"/>
          </p:cNvSpPr>
          <p:nvPr>
            <p:ph type="body" idx="1"/>
          </p:nvPr>
        </p:nvSpPr>
        <p:spPr bwMode="auto">
          <a:xfrm>
            <a:off x="914719" y="4343400"/>
            <a:ext cx="5028563" cy="4114800"/>
          </a:xfrm>
          <a:prstGeom prst="rect">
            <a:avLst/>
          </a:prstGeom>
          <a:solidFill>
            <a:srgbClr val="FFFFFF"/>
          </a:solidFill>
          <a:ln>
            <a:solidFill>
              <a:srgbClr val="000000"/>
            </a:solidFill>
            <a:miter lim="800000"/>
            <a:headEnd/>
            <a:tailEnd/>
          </a:ln>
        </p:spPr>
        <p:txBody>
          <a:bodyPr/>
          <a:lstStyle/>
          <a:p>
            <a:pPr>
              <a:buFontTx/>
              <a:buNone/>
            </a:pPr>
            <a:endParaRPr lang="en-US" sz="1400"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137</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138</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139</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1149350" y="685800"/>
            <a:ext cx="4567238" cy="3427413"/>
          </a:xfrm>
          <a:ln/>
        </p:spPr>
      </p:sp>
      <p:sp>
        <p:nvSpPr>
          <p:cNvPr id="6246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 training</a:t>
            </a:r>
            <a:r>
              <a:rPr lang="en-US" baseline="0" dirty="0" smtClean="0"/>
              <a:t> module has activity specific safety concerns.  For the safety of the crew members and motoring Public it is important that every crew member associated with the activity be familiarized with the safety concerns.     </a:t>
            </a:r>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12</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B80411-77B6-4C20-9AE7-6C4008B56568}" type="slidenum">
              <a:rPr lang="en-US" smtClean="0"/>
              <a:pPr/>
              <a:t>13</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1BB80411-77B6-4C20-9AE7-6C4008B56568}" type="slidenum">
              <a:rPr lang="en-US" smtClean="0"/>
              <a:pPr/>
              <a:t>14</a:t>
            </a:fld>
            <a:endParaRPr lang="en-US" dirty="0"/>
          </a:p>
        </p:txBody>
      </p:sp>
    </p:spTree>
    <p:extLst>
      <p:ext uri="{BB962C8B-B14F-4D97-AF65-F5344CB8AC3E}">
        <p14:creationId xmlns:p14="http://schemas.microsoft.com/office/powerpoint/2010/main" val="5926375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32" indent="-171432">
              <a:buFont typeface="Arial" pitchFamily="34" charset="0"/>
              <a:buChar char="•"/>
            </a:pPr>
            <a:r>
              <a:rPr lang="en-US" dirty="0" smtClean="0"/>
              <a:t>Foreman should be encouraged to utilize optional flags when they feel it will enhance the safety of the work zone.</a:t>
            </a:r>
          </a:p>
          <a:p>
            <a:pPr marL="171432" indent="-171432">
              <a:buFont typeface="Arial" pitchFamily="34" charset="0"/>
              <a:buChar char="•"/>
            </a:pPr>
            <a:r>
              <a:rPr lang="en-US" dirty="0" smtClean="0"/>
              <a:t>Some districts require that</a:t>
            </a:r>
            <a:r>
              <a:rPr lang="en-US" baseline="0" dirty="0" smtClean="0"/>
              <a:t> flags be used.</a:t>
            </a:r>
          </a:p>
          <a:p>
            <a:pPr marL="171432" indent="-171432">
              <a:buFont typeface="Arial" pitchFamily="34" charset="0"/>
              <a:buChar char="•"/>
            </a:pPr>
            <a:r>
              <a:rPr lang="en-US" baseline="0" dirty="0" smtClean="0"/>
              <a:t>When flags are used try to be consistent as not to confuse the motoring Public. </a:t>
            </a:r>
            <a:endParaRPr lang="en-US" dirty="0" smtClean="0"/>
          </a:p>
          <a:p>
            <a:pPr eaLnBrk="1" hangingPunct="1"/>
            <a:endParaRPr lang="en-US" dirty="0"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Ensure that the flaggers are where they are supposed to be and that</a:t>
            </a:r>
            <a:r>
              <a:rPr lang="en-US" baseline="0" dirty="0" smtClean="0"/>
              <a:t> they are monitoring and controlling the traffic flow.</a:t>
            </a:r>
            <a:endParaRPr lang="en-US"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Equipment is not the only tool available to flaggers to assist them in completing their duties.  Proper attire is also critical for safety.</a:t>
            </a:r>
          </a:p>
          <a:p>
            <a:r>
              <a:rPr lang="en-US" dirty="0"/>
              <a:t>All persons performing flagging work in Pennsylvania are required to wear a protective helmet. In addition to the helmet, PennDOT employees performing flagging duties are required to wear a high-visibility fluorescent yellow-green garment with </a:t>
            </a:r>
            <a:r>
              <a:rPr lang="en-US" dirty="0" err="1"/>
              <a:t>retroreflective</a:t>
            </a:r>
            <a:r>
              <a:rPr lang="en-US" dirty="0"/>
              <a:t> orange stripes that meets performance Class 2 requirements in the ANSI 107-2004 standard. High visibility fluorescent yellow-green pants, leggings or chaps are optional while flagging during the day, but are REQUIRED at night for PennDOT employees.  The additional background color and </a:t>
            </a:r>
            <a:r>
              <a:rPr lang="en-US" dirty="0" err="1"/>
              <a:t>retroreflective</a:t>
            </a:r>
            <a:r>
              <a:rPr lang="en-US" dirty="0"/>
              <a:t> material provided in the pants or leggings must ensure that flagger attire satisfies performance Class 3 requirements in the ANSI 107-2004 standard. During inclement weather, high visibility fluorescent yellow-green ANSI Class 2 rain gear may be used.  The use of these colors will help provide you with the greatest color contrast with your surroundings. Proper footwear should also be worn by PennDOT flaggers. Ask your foreman or assistant county maintenance manager if you have questions on this attire.</a:t>
            </a:r>
          </a:p>
          <a:p>
            <a:pPr eaLnBrk="1" hangingPunct="1"/>
            <a:endParaRPr lang="en-US" dirty="0"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2.xml"/><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8" Type="http://schemas.openxmlformats.org/officeDocument/2006/relationships/slide" Target="../slides/slide141.xml"/><Relationship Id="rId13" Type="http://schemas.openxmlformats.org/officeDocument/2006/relationships/slide" Target="../slides/slide364.xml"/><Relationship Id="rId3" Type="http://schemas.openxmlformats.org/officeDocument/2006/relationships/slide" Target="../slides/slide23.xml"/><Relationship Id="rId7" Type="http://schemas.openxmlformats.org/officeDocument/2006/relationships/slide" Target="../slides/slide116.xml"/><Relationship Id="rId12" Type="http://schemas.openxmlformats.org/officeDocument/2006/relationships/slide" Target="../slides/slide356.xml"/><Relationship Id="rId2" Type="http://schemas.openxmlformats.org/officeDocument/2006/relationships/slide" Target="../slides/slide443.xml"/><Relationship Id="rId1" Type="http://schemas.openxmlformats.org/officeDocument/2006/relationships/slideMaster" Target="../slideMasters/slideMaster1.xml"/><Relationship Id="rId6" Type="http://schemas.openxmlformats.org/officeDocument/2006/relationships/slide" Target="../slides/slide99.xml"/><Relationship Id="rId11" Type="http://schemas.openxmlformats.org/officeDocument/2006/relationships/slide" Target="../slides/slide344.xml"/><Relationship Id="rId5" Type="http://schemas.openxmlformats.org/officeDocument/2006/relationships/slide" Target="../slides/slide88.xml"/><Relationship Id="rId15" Type="http://schemas.openxmlformats.org/officeDocument/2006/relationships/slide" Target="../slides/slide376.xml"/><Relationship Id="rId10" Type="http://schemas.openxmlformats.org/officeDocument/2006/relationships/slide" Target="../slides/slide318.xml"/><Relationship Id="rId4" Type="http://schemas.openxmlformats.org/officeDocument/2006/relationships/slide" Target="../slides/slide62.xml"/><Relationship Id="rId9" Type="http://schemas.openxmlformats.org/officeDocument/2006/relationships/slide" Target="../slides/slide198.xml"/><Relationship Id="rId14" Type="http://schemas.openxmlformats.org/officeDocument/2006/relationships/slide" Target="../slides/slide432.xml"/></Relationships>
</file>

<file path=ppt/slideLayouts/_rels/slideLayout11.xml.rels><?xml version="1.0" encoding="UTF-8" standalone="yes"?>
<Relationships xmlns="http://schemas.openxmlformats.org/package/2006/relationships"><Relationship Id="rId8" Type="http://schemas.openxmlformats.org/officeDocument/2006/relationships/slide" Target="../slides/slide141.xml"/><Relationship Id="rId13" Type="http://schemas.openxmlformats.org/officeDocument/2006/relationships/slide" Target="../slides/slide364.xml"/><Relationship Id="rId3" Type="http://schemas.openxmlformats.org/officeDocument/2006/relationships/slide" Target="../slides/slide23.xml"/><Relationship Id="rId7" Type="http://schemas.openxmlformats.org/officeDocument/2006/relationships/slide" Target="../slides/slide116.xml"/><Relationship Id="rId12" Type="http://schemas.openxmlformats.org/officeDocument/2006/relationships/slide" Target="../slides/slide356.xml"/><Relationship Id="rId2" Type="http://schemas.openxmlformats.org/officeDocument/2006/relationships/slide" Target="../slides/slide443.xml"/><Relationship Id="rId1" Type="http://schemas.openxmlformats.org/officeDocument/2006/relationships/slideMaster" Target="../slideMasters/slideMaster1.xml"/><Relationship Id="rId6" Type="http://schemas.openxmlformats.org/officeDocument/2006/relationships/slide" Target="../slides/slide99.xml"/><Relationship Id="rId11" Type="http://schemas.openxmlformats.org/officeDocument/2006/relationships/slide" Target="../slides/slide344.xml"/><Relationship Id="rId5" Type="http://schemas.openxmlformats.org/officeDocument/2006/relationships/slide" Target="../slides/slide88.xml"/><Relationship Id="rId15" Type="http://schemas.openxmlformats.org/officeDocument/2006/relationships/slide" Target="../slides/slide376.xml"/><Relationship Id="rId10" Type="http://schemas.openxmlformats.org/officeDocument/2006/relationships/slide" Target="../slides/slide318.xml"/><Relationship Id="rId4" Type="http://schemas.openxmlformats.org/officeDocument/2006/relationships/slide" Target="../slides/slide62.xml"/><Relationship Id="rId9" Type="http://schemas.openxmlformats.org/officeDocument/2006/relationships/slide" Target="../slides/slide198.xml"/><Relationship Id="rId14" Type="http://schemas.openxmlformats.org/officeDocument/2006/relationships/slide" Target="../slides/slide43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image" Target="../media/image2.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image" Target="../media/image6.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2.xml"/><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2.xml"/><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2.xml"/><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2.xml"/><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image" Target="../media/image4.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section">
    <p:spTree>
      <p:nvGrpSpPr>
        <p:cNvPr id="1" name=""/>
        <p:cNvGrpSpPr/>
        <p:nvPr/>
      </p:nvGrpSpPr>
      <p:grpSpPr>
        <a:xfrm>
          <a:off x="0" y="0"/>
          <a:ext cx="0" cy="0"/>
          <a:chOff x="0" y="0"/>
          <a:chExt cx="0" cy="0"/>
        </a:xfrm>
      </p:grpSpPr>
      <p:sp>
        <p:nvSpPr>
          <p:cNvPr id="2" name="TextBox 1"/>
          <p:cNvSpPr txBox="1"/>
          <p:nvPr userDrawn="1"/>
        </p:nvSpPr>
        <p:spPr>
          <a:xfrm rot="5400000">
            <a:off x="6890266" y="3930136"/>
            <a:ext cx="3962401"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Pipe Replacement </a:t>
            </a:r>
            <a:r>
              <a:rPr lang="en-US" baseline="0" dirty="0" smtClean="0"/>
              <a:t> Training Program</a:t>
            </a:r>
            <a:endParaRPr lang="en-US" dirty="0"/>
          </a:p>
        </p:txBody>
      </p:sp>
      <p:pic>
        <p:nvPicPr>
          <p:cNvPr id="3" name="Picture 2">
            <a:hlinkClick r:id="rId2" action="ppaction://hlinksldjump"/>
          </p:cNvPr>
          <p:cNvPicPr>
            <a:picLocks noChangeAspect="1"/>
          </p:cNvPicPr>
          <p:nvPr userDrawn="1"/>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0" y="6096000"/>
            <a:ext cx="943940" cy="762000"/>
          </a:xfrm>
          <a:prstGeom prst="rect">
            <a:avLst/>
          </a:prstGeom>
        </p:spPr>
      </p:pic>
    </p:spTree>
    <p:extLst>
      <p:ext uri="{BB962C8B-B14F-4D97-AF65-F5344CB8AC3E}">
        <p14:creationId xmlns:p14="http://schemas.microsoft.com/office/powerpoint/2010/main" val="374272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reeform 2"/>
          <p:cNvSpPr/>
          <p:nvPr userDrawn="1"/>
        </p:nvSpPr>
        <p:spPr>
          <a:xfrm rot="16200000">
            <a:off x="3530561" y="1777403"/>
            <a:ext cx="2082879" cy="274319"/>
          </a:xfrm>
          <a:custGeom>
            <a:avLst/>
            <a:gdLst>
              <a:gd name="connsiteX0" fmla="*/ 0 w 778202"/>
              <a:gd name="connsiteY0" fmla="*/ 109650 h 548252"/>
              <a:gd name="connsiteX1" fmla="*/ 504076 w 778202"/>
              <a:gd name="connsiteY1" fmla="*/ 109650 h 548252"/>
              <a:gd name="connsiteX2" fmla="*/ 504076 w 778202"/>
              <a:gd name="connsiteY2" fmla="*/ 0 h 548252"/>
              <a:gd name="connsiteX3" fmla="*/ 778202 w 778202"/>
              <a:gd name="connsiteY3" fmla="*/ 274126 h 548252"/>
              <a:gd name="connsiteX4" fmla="*/ 504076 w 778202"/>
              <a:gd name="connsiteY4" fmla="*/ 548252 h 548252"/>
              <a:gd name="connsiteX5" fmla="*/ 504076 w 778202"/>
              <a:gd name="connsiteY5" fmla="*/ 438602 h 548252"/>
              <a:gd name="connsiteX6" fmla="*/ 0 w 778202"/>
              <a:gd name="connsiteY6" fmla="*/ 438602 h 548252"/>
              <a:gd name="connsiteX7" fmla="*/ 0 w 778202"/>
              <a:gd name="connsiteY7" fmla="*/ 109650 h 54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202" h="548252">
                <a:moveTo>
                  <a:pt x="0" y="109650"/>
                </a:moveTo>
                <a:lnTo>
                  <a:pt x="504076" y="109650"/>
                </a:lnTo>
                <a:lnTo>
                  <a:pt x="504076" y="0"/>
                </a:lnTo>
                <a:lnTo>
                  <a:pt x="778202" y="274126"/>
                </a:lnTo>
                <a:lnTo>
                  <a:pt x="504076" y="548252"/>
                </a:lnTo>
                <a:lnTo>
                  <a:pt x="504076" y="438602"/>
                </a:lnTo>
                <a:lnTo>
                  <a:pt x="0" y="438602"/>
                </a:lnTo>
                <a:lnTo>
                  <a:pt x="0" y="109650"/>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0" tIns="109650" rIns="164476" bIns="109650" numCol="1" spcCol="1270" anchor="ctr" anchorCtr="0">
            <a:noAutofit/>
          </a:bodyPr>
          <a:lstStyle/>
          <a:p>
            <a:pPr lvl="0" algn="ctr" defTabSz="577850">
              <a:lnSpc>
                <a:spcPct val="90000"/>
              </a:lnSpc>
              <a:spcBef>
                <a:spcPct val="0"/>
              </a:spcBef>
              <a:spcAft>
                <a:spcPct val="35000"/>
              </a:spcAft>
            </a:pPr>
            <a:endParaRPr lang="en-US" sz="1300" kern="1200" dirty="0"/>
          </a:p>
        </p:txBody>
      </p:sp>
      <p:sp>
        <p:nvSpPr>
          <p:cNvPr id="4" name="Freeform 3"/>
          <p:cNvSpPr/>
          <p:nvPr userDrawn="1"/>
        </p:nvSpPr>
        <p:spPr>
          <a:xfrm rot="18000000">
            <a:off x="4484378" y="1961438"/>
            <a:ext cx="1963397" cy="274319"/>
          </a:xfrm>
          <a:custGeom>
            <a:avLst/>
            <a:gdLst>
              <a:gd name="connsiteX0" fmla="*/ 0 w 778202"/>
              <a:gd name="connsiteY0" fmla="*/ 109650 h 548252"/>
              <a:gd name="connsiteX1" fmla="*/ 504076 w 778202"/>
              <a:gd name="connsiteY1" fmla="*/ 109650 h 548252"/>
              <a:gd name="connsiteX2" fmla="*/ 504076 w 778202"/>
              <a:gd name="connsiteY2" fmla="*/ 0 h 548252"/>
              <a:gd name="connsiteX3" fmla="*/ 778202 w 778202"/>
              <a:gd name="connsiteY3" fmla="*/ 274126 h 548252"/>
              <a:gd name="connsiteX4" fmla="*/ 504076 w 778202"/>
              <a:gd name="connsiteY4" fmla="*/ 548252 h 548252"/>
              <a:gd name="connsiteX5" fmla="*/ 504076 w 778202"/>
              <a:gd name="connsiteY5" fmla="*/ 438602 h 548252"/>
              <a:gd name="connsiteX6" fmla="*/ 0 w 778202"/>
              <a:gd name="connsiteY6" fmla="*/ 438602 h 548252"/>
              <a:gd name="connsiteX7" fmla="*/ 0 w 778202"/>
              <a:gd name="connsiteY7" fmla="*/ 109650 h 54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202" h="548252">
                <a:moveTo>
                  <a:pt x="0" y="109650"/>
                </a:moveTo>
                <a:lnTo>
                  <a:pt x="504076" y="109650"/>
                </a:lnTo>
                <a:lnTo>
                  <a:pt x="504076" y="0"/>
                </a:lnTo>
                <a:lnTo>
                  <a:pt x="778202" y="274126"/>
                </a:lnTo>
                <a:lnTo>
                  <a:pt x="504076" y="548252"/>
                </a:lnTo>
                <a:lnTo>
                  <a:pt x="504076" y="438602"/>
                </a:lnTo>
                <a:lnTo>
                  <a:pt x="0" y="438602"/>
                </a:lnTo>
                <a:lnTo>
                  <a:pt x="0" y="109650"/>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0" tIns="109649" rIns="164475" bIns="109650" numCol="1" spcCol="1270" anchor="ctr" anchorCtr="0">
            <a:noAutofit/>
          </a:bodyPr>
          <a:lstStyle/>
          <a:p>
            <a:pPr lvl="0" algn="ctr" defTabSz="577850">
              <a:lnSpc>
                <a:spcPct val="90000"/>
              </a:lnSpc>
              <a:spcBef>
                <a:spcPct val="0"/>
              </a:spcBef>
              <a:spcAft>
                <a:spcPct val="35000"/>
              </a:spcAft>
            </a:pPr>
            <a:endParaRPr lang="en-US" sz="1300" kern="1200" dirty="0"/>
          </a:p>
        </p:txBody>
      </p:sp>
      <p:sp>
        <p:nvSpPr>
          <p:cNvPr id="5" name="Freeform 4"/>
          <p:cNvSpPr/>
          <p:nvPr userDrawn="1"/>
        </p:nvSpPr>
        <p:spPr>
          <a:xfrm rot="19800000">
            <a:off x="5204278" y="2513479"/>
            <a:ext cx="2089301" cy="274320"/>
          </a:xfrm>
          <a:custGeom>
            <a:avLst/>
            <a:gdLst>
              <a:gd name="connsiteX0" fmla="*/ 0 w 778202"/>
              <a:gd name="connsiteY0" fmla="*/ 109650 h 548252"/>
              <a:gd name="connsiteX1" fmla="*/ 504076 w 778202"/>
              <a:gd name="connsiteY1" fmla="*/ 109650 h 548252"/>
              <a:gd name="connsiteX2" fmla="*/ 504076 w 778202"/>
              <a:gd name="connsiteY2" fmla="*/ 0 h 548252"/>
              <a:gd name="connsiteX3" fmla="*/ 778202 w 778202"/>
              <a:gd name="connsiteY3" fmla="*/ 274126 h 548252"/>
              <a:gd name="connsiteX4" fmla="*/ 504076 w 778202"/>
              <a:gd name="connsiteY4" fmla="*/ 548252 h 548252"/>
              <a:gd name="connsiteX5" fmla="*/ 504076 w 778202"/>
              <a:gd name="connsiteY5" fmla="*/ 438602 h 548252"/>
              <a:gd name="connsiteX6" fmla="*/ 0 w 778202"/>
              <a:gd name="connsiteY6" fmla="*/ 438602 h 548252"/>
              <a:gd name="connsiteX7" fmla="*/ 0 w 778202"/>
              <a:gd name="connsiteY7" fmla="*/ 109650 h 54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202" h="548252">
                <a:moveTo>
                  <a:pt x="0" y="109650"/>
                </a:moveTo>
                <a:lnTo>
                  <a:pt x="504076" y="109650"/>
                </a:lnTo>
                <a:lnTo>
                  <a:pt x="504076" y="0"/>
                </a:lnTo>
                <a:lnTo>
                  <a:pt x="778202" y="274126"/>
                </a:lnTo>
                <a:lnTo>
                  <a:pt x="504076" y="548252"/>
                </a:lnTo>
                <a:lnTo>
                  <a:pt x="504076" y="438602"/>
                </a:lnTo>
                <a:lnTo>
                  <a:pt x="0" y="438602"/>
                </a:lnTo>
                <a:lnTo>
                  <a:pt x="0" y="109650"/>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0" tIns="109650" rIns="164475" bIns="109649" numCol="1" spcCol="1270" anchor="ctr" anchorCtr="0">
            <a:noAutofit/>
          </a:bodyPr>
          <a:lstStyle/>
          <a:p>
            <a:pPr lvl="0" algn="ctr" defTabSz="577850">
              <a:lnSpc>
                <a:spcPct val="90000"/>
              </a:lnSpc>
              <a:spcBef>
                <a:spcPct val="0"/>
              </a:spcBef>
              <a:spcAft>
                <a:spcPct val="35000"/>
              </a:spcAft>
            </a:pPr>
            <a:endParaRPr lang="en-US" sz="1300" kern="1200" dirty="0"/>
          </a:p>
        </p:txBody>
      </p:sp>
      <p:sp>
        <p:nvSpPr>
          <p:cNvPr id="6" name="Freeform 5"/>
          <p:cNvSpPr/>
          <p:nvPr userDrawn="1"/>
        </p:nvSpPr>
        <p:spPr>
          <a:xfrm>
            <a:off x="5410200" y="3276599"/>
            <a:ext cx="2227775" cy="274320"/>
          </a:xfrm>
          <a:custGeom>
            <a:avLst/>
            <a:gdLst>
              <a:gd name="connsiteX0" fmla="*/ 0 w 778202"/>
              <a:gd name="connsiteY0" fmla="*/ 109650 h 548252"/>
              <a:gd name="connsiteX1" fmla="*/ 504076 w 778202"/>
              <a:gd name="connsiteY1" fmla="*/ 109650 h 548252"/>
              <a:gd name="connsiteX2" fmla="*/ 504076 w 778202"/>
              <a:gd name="connsiteY2" fmla="*/ 0 h 548252"/>
              <a:gd name="connsiteX3" fmla="*/ 778202 w 778202"/>
              <a:gd name="connsiteY3" fmla="*/ 274126 h 548252"/>
              <a:gd name="connsiteX4" fmla="*/ 504076 w 778202"/>
              <a:gd name="connsiteY4" fmla="*/ 548252 h 548252"/>
              <a:gd name="connsiteX5" fmla="*/ 504076 w 778202"/>
              <a:gd name="connsiteY5" fmla="*/ 438602 h 548252"/>
              <a:gd name="connsiteX6" fmla="*/ 0 w 778202"/>
              <a:gd name="connsiteY6" fmla="*/ 438602 h 548252"/>
              <a:gd name="connsiteX7" fmla="*/ 0 w 778202"/>
              <a:gd name="connsiteY7" fmla="*/ 109650 h 54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202" h="548252">
                <a:moveTo>
                  <a:pt x="0" y="109650"/>
                </a:moveTo>
                <a:lnTo>
                  <a:pt x="504076" y="109650"/>
                </a:lnTo>
                <a:lnTo>
                  <a:pt x="504076" y="0"/>
                </a:lnTo>
                <a:lnTo>
                  <a:pt x="778202" y="274126"/>
                </a:lnTo>
                <a:lnTo>
                  <a:pt x="504076" y="548252"/>
                </a:lnTo>
                <a:lnTo>
                  <a:pt x="504076" y="438602"/>
                </a:lnTo>
                <a:lnTo>
                  <a:pt x="0" y="438602"/>
                </a:lnTo>
                <a:lnTo>
                  <a:pt x="0" y="109650"/>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0" tIns="109650" rIns="164476" bIns="109650" numCol="1" spcCol="1270" anchor="ctr" anchorCtr="0">
            <a:noAutofit/>
          </a:bodyPr>
          <a:lstStyle/>
          <a:p>
            <a:pPr lvl="0" algn="ctr" defTabSz="577850">
              <a:lnSpc>
                <a:spcPct val="90000"/>
              </a:lnSpc>
              <a:spcBef>
                <a:spcPct val="0"/>
              </a:spcBef>
              <a:spcAft>
                <a:spcPct val="35000"/>
              </a:spcAft>
            </a:pPr>
            <a:endParaRPr lang="en-US" sz="1300" kern="1200" dirty="0"/>
          </a:p>
        </p:txBody>
      </p:sp>
      <p:sp>
        <p:nvSpPr>
          <p:cNvPr id="7" name="Freeform 6"/>
          <p:cNvSpPr/>
          <p:nvPr userDrawn="1"/>
        </p:nvSpPr>
        <p:spPr>
          <a:xfrm rot="1800000">
            <a:off x="5231219" y="3968313"/>
            <a:ext cx="2060430" cy="274320"/>
          </a:xfrm>
          <a:custGeom>
            <a:avLst/>
            <a:gdLst>
              <a:gd name="connsiteX0" fmla="*/ 0 w 778202"/>
              <a:gd name="connsiteY0" fmla="*/ 109650 h 548252"/>
              <a:gd name="connsiteX1" fmla="*/ 504076 w 778202"/>
              <a:gd name="connsiteY1" fmla="*/ 109650 h 548252"/>
              <a:gd name="connsiteX2" fmla="*/ 504076 w 778202"/>
              <a:gd name="connsiteY2" fmla="*/ 0 h 548252"/>
              <a:gd name="connsiteX3" fmla="*/ 778202 w 778202"/>
              <a:gd name="connsiteY3" fmla="*/ 274126 h 548252"/>
              <a:gd name="connsiteX4" fmla="*/ 504076 w 778202"/>
              <a:gd name="connsiteY4" fmla="*/ 548252 h 548252"/>
              <a:gd name="connsiteX5" fmla="*/ 504076 w 778202"/>
              <a:gd name="connsiteY5" fmla="*/ 438602 h 548252"/>
              <a:gd name="connsiteX6" fmla="*/ 0 w 778202"/>
              <a:gd name="connsiteY6" fmla="*/ 438602 h 548252"/>
              <a:gd name="connsiteX7" fmla="*/ 0 w 778202"/>
              <a:gd name="connsiteY7" fmla="*/ 109650 h 54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202" h="548252">
                <a:moveTo>
                  <a:pt x="0" y="109650"/>
                </a:moveTo>
                <a:lnTo>
                  <a:pt x="504076" y="109650"/>
                </a:lnTo>
                <a:lnTo>
                  <a:pt x="504076" y="0"/>
                </a:lnTo>
                <a:lnTo>
                  <a:pt x="778202" y="274126"/>
                </a:lnTo>
                <a:lnTo>
                  <a:pt x="504076" y="548252"/>
                </a:lnTo>
                <a:lnTo>
                  <a:pt x="504076" y="438602"/>
                </a:lnTo>
                <a:lnTo>
                  <a:pt x="0" y="438602"/>
                </a:lnTo>
                <a:lnTo>
                  <a:pt x="0" y="109650"/>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0" tIns="109649" rIns="164475" bIns="109650" numCol="1" spcCol="1270" anchor="ctr" anchorCtr="0">
            <a:noAutofit/>
          </a:bodyPr>
          <a:lstStyle/>
          <a:p>
            <a:pPr lvl="0" algn="ctr" defTabSz="577850">
              <a:lnSpc>
                <a:spcPct val="90000"/>
              </a:lnSpc>
              <a:spcBef>
                <a:spcPct val="0"/>
              </a:spcBef>
              <a:spcAft>
                <a:spcPct val="35000"/>
              </a:spcAft>
            </a:pPr>
            <a:endParaRPr lang="en-US" sz="1300" kern="1200" dirty="0"/>
          </a:p>
        </p:txBody>
      </p:sp>
      <p:sp>
        <p:nvSpPr>
          <p:cNvPr id="8" name="Freeform 7"/>
          <p:cNvSpPr/>
          <p:nvPr userDrawn="1"/>
        </p:nvSpPr>
        <p:spPr>
          <a:xfrm rot="3600000">
            <a:off x="4442461" y="4516901"/>
            <a:ext cx="2030874" cy="274319"/>
          </a:xfrm>
          <a:custGeom>
            <a:avLst/>
            <a:gdLst>
              <a:gd name="connsiteX0" fmla="*/ 0 w 778202"/>
              <a:gd name="connsiteY0" fmla="*/ 109650 h 548252"/>
              <a:gd name="connsiteX1" fmla="*/ 504076 w 778202"/>
              <a:gd name="connsiteY1" fmla="*/ 109650 h 548252"/>
              <a:gd name="connsiteX2" fmla="*/ 504076 w 778202"/>
              <a:gd name="connsiteY2" fmla="*/ 0 h 548252"/>
              <a:gd name="connsiteX3" fmla="*/ 778202 w 778202"/>
              <a:gd name="connsiteY3" fmla="*/ 274126 h 548252"/>
              <a:gd name="connsiteX4" fmla="*/ 504076 w 778202"/>
              <a:gd name="connsiteY4" fmla="*/ 548252 h 548252"/>
              <a:gd name="connsiteX5" fmla="*/ 504076 w 778202"/>
              <a:gd name="connsiteY5" fmla="*/ 438602 h 548252"/>
              <a:gd name="connsiteX6" fmla="*/ 0 w 778202"/>
              <a:gd name="connsiteY6" fmla="*/ 438602 h 548252"/>
              <a:gd name="connsiteX7" fmla="*/ 0 w 778202"/>
              <a:gd name="connsiteY7" fmla="*/ 109650 h 54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202" h="548252">
                <a:moveTo>
                  <a:pt x="0" y="109650"/>
                </a:moveTo>
                <a:lnTo>
                  <a:pt x="504076" y="109650"/>
                </a:lnTo>
                <a:lnTo>
                  <a:pt x="504076" y="0"/>
                </a:lnTo>
                <a:lnTo>
                  <a:pt x="778202" y="274126"/>
                </a:lnTo>
                <a:lnTo>
                  <a:pt x="504076" y="548252"/>
                </a:lnTo>
                <a:lnTo>
                  <a:pt x="504076" y="438602"/>
                </a:lnTo>
                <a:lnTo>
                  <a:pt x="0" y="438602"/>
                </a:lnTo>
                <a:lnTo>
                  <a:pt x="0" y="109650"/>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0" tIns="109650" rIns="164475" bIns="109649" numCol="1" spcCol="1270" anchor="ctr" anchorCtr="0">
            <a:noAutofit/>
          </a:bodyPr>
          <a:lstStyle/>
          <a:p>
            <a:pPr lvl="0" algn="ctr" defTabSz="577850">
              <a:lnSpc>
                <a:spcPct val="90000"/>
              </a:lnSpc>
              <a:spcBef>
                <a:spcPct val="0"/>
              </a:spcBef>
              <a:spcAft>
                <a:spcPct val="35000"/>
              </a:spcAft>
            </a:pPr>
            <a:endParaRPr lang="en-US" sz="1300" kern="1200" dirty="0"/>
          </a:p>
        </p:txBody>
      </p:sp>
      <p:sp>
        <p:nvSpPr>
          <p:cNvPr id="9" name="Freeform 8"/>
          <p:cNvSpPr/>
          <p:nvPr userDrawn="1"/>
        </p:nvSpPr>
        <p:spPr>
          <a:xfrm rot="5400000">
            <a:off x="3619498" y="4858695"/>
            <a:ext cx="1828800" cy="274319"/>
          </a:xfrm>
          <a:custGeom>
            <a:avLst/>
            <a:gdLst>
              <a:gd name="connsiteX0" fmla="*/ 0 w 778202"/>
              <a:gd name="connsiteY0" fmla="*/ 109650 h 548252"/>
              <a:gd name="connsiteX1" fmla="*/ 504076 w 778202"/>
              <a:gd name="connsiteY1" fmla="*/ 109650 h 548252"/>
              <a:gd name="connsiteX2" fmla="*/ 504076 w 778202"/>
              <a:gd name="connsiteY2" fmla="*/ 0 h 548252"/>
              <a:gd name="connsiteX3" fmla="*/ 778202 w 778202"/>
              <a:gd name="connsiteY3" fmla="*/ 274126 h 548252"/>
              <a:gd name="connsiteX4" fmla="*/ 504076 w 778202"/>
              <a:gd name="connsiteY4" fmla="*/ 548252 h 548252"/>
              <a:gd name="connsiteX5" fmla="*/ 504076 w 778202"/>
              <a:gd name="connsiteY5" fmla="*/ 438602 h 548252"/>
              <a:gd name="connsiteX6" fmla="*/ 0 w 778202"/>
              <a:gd name="connsiteY6" fmla="*/ 438602 h 548252"/>
              <a:gd name="connsiteX7" fmla="*/ 0 w 778202"/>
              <a:gd name="connsiteY7" fmla="*/ 109650 h 54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202" h="548252">
                <a:moveTo>
                  <a:pt x="0" y="109650"/>
                </a:moveTo>
                <a:lnTo>
                  <a:pt x="504076" y="109650"/>
                </a:lnTo>
                <a:lnTo>
                  <a:pt x="504076" y="0"/>
                </a:lnTo>
                <a:lnTo>
                  <a:pt x="778202" y="274126"/>
                </a:lnTo>
                <a:lnTo>
                  <a:pt x="504076" y="548252"/>
                </a:lnTo>
                <a:lnTo>
                  <a:pt x="504076" y="438602"/>
                </a:lnTo>
                <a:lnTo>
                  <a:pt x="0" y="438602"/>
                </a:lnTo>
                <a:lnTo>
                  <a:pt x="0" y="109650"/>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0" tIns="109650" rIns="164476" bIns="109650" numCol="1" spcCol="1270" anchor="ctr" anchorCtr="0">
            <a:noAutofit/>
          </a:bodyPr>
          <a:lstStyle/>
          <a:p>
            <a:pPr lvl="0" algn="ctr" defTabSz="577850">
              <a:lnSpc>
                <a:spcPct val="90000"/>
              </a:lnSpc>
              <a:spcBef>
                <a:spcPct val="0"/>
              </a:spcBef>
              <a:spcAft>
                <a:spcPct val="35000"/>
              </a:spcAft>
            </a:pPr>
            <a:endParaRPr lang="en-US" sz="1300" kern="1200" dirty="0"/>
          </a:p>
        </p:txBody>
      </p:sp>
      <p:sp>
        <p:nvSpPr>
          <p:cNvPr id="10" name="Freeform 9"/>
          <p:cNvSpPr/>
          <p:nvPr userDrawn="1"/>
        </p:nvSpPr>
        <p:spPr>
          <a:xfrm rot="18000000">
            <a:off x="2436284" y="4596489"/>
            <a:ext cx="2106392" cy="274319"/>
          </a:xfrm>
          <a:custGeom>
            <a:avLst/>
            <a:gdLst>
              <a:gd name="connsiteX0" fmla="*/ 0 w 778202"/>
              <a:gd name="connsiteY0" fmla="*/ 109650 h 548252"/>
              <a:gd name="connsiteX1" fmla="*/ 504076 w 778202"/>
              <a:gd name="connsiteY1" fmla="*/ 109650 h 548252"/>
              <a:gd name="connsiteX2" fmla="*/ 504076 w 778202"/>
              <a:gd name="connsiteY2" fmla="*/ 0 h 548252"/>
              <a:gd name="connsiteX3" fmla="*/ 778202 w 778202"/>
              <a:gd name="connsiteY3" fmla="*/ 274126 h 548252"/>
              <a:gd name="connsiteX4" fmla="*/ 504076 w 778202"/>
              <a:gd name="connsiteY4" fmla="*/ 548252 h 548252"/>
              <a:gd name="connsiteX5" fmla="*/ 504076 w 778202"/>
              <a:gd name="connsiteY5" fmla="*/ 438602 h 548252"/>
              <a:gd name="connsiteX6" fmla="*/ 0 w 778202"/>
              <a:gd name="connsiteY6" fmla="*/ 438602 h 548252"/>
              <a:gd name="connsiteX7" fmla="*/ 0 w 778202"/>
              <a:gd name="connsiteY7" fmla="*/ 109650 h 54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202" h="548252">
                <a:moveTo>
                  <a:pt x="778202" y="438602"/>
                </a:moveTo>
                <a:lnTo>
                  <a:pt x="274126" y="438602"/>
                </a:lnTo>
                <a:lnTo>
                  <a:pt x="274126" y="548252"/>
                </a:lnTo>
                <a:lnTo>
                  <a:pt x="0" y="274126"/>
                </a:lnTo>
                <a:lnTo>
                  <a:pt x="274126" y="0"/>
                </a:lnTo>
                <a:lnTo>
                  <a:pt x="274126" y="109650"/>
                </a:lnTo>
                <a:lnTo>
                  <a:pt x="778202" y="109650"/>
                </a:lnTo>
                <a:lnTo>
                  <a:pt x="778202" y="438602"/>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64474" tIns="109650" rIns="1" bIns="109650" numCol="1" spcCol="1270" anchor="ctr" anchorCtr="0">
            <a:noAutofit/>
          </a:bodyPr>
          <a:lstStyle/>
          <a:p>
            <a:pPr lvl="0" algn="ctr" defTabSz="577850">
              <a:lnSpc>
                <a:spcPct val="90000"/>
              </a:lnSpc>
              <a:spcBef>
                <a:spcPct val="0"/>
              </a:spcBef>
              <a:spcAft>
                <a:spcPct val="35000"/>
              </a:spcAft>
            </a:pPr>
            <a:endParaRPr lang="en-US" sz="1300" kern="1200" dirty="0"/>
          </a:p>
        </p:txBody>
      </p:sp>
      <p:sp>
        <p:nvSpPr>
          <p:cNvPr id="11" name="Freeform 10"/>
          <p:cNvSpPr/>
          <p:nvPr userDrawn="1"/>
        </p:nvSpPr>
        <p:spPr>
          <a:xfrm rot="19800000">
            <a:off x="1745985" y="4023996"/>
            <a:ext cx="2196228" cy="274320"/>
          </a:xfrm>
          <a:custGeom>
            <a:avLst/>
            <a:gdLst>
              <a:gd name="connsiteX0" fmla="*/ 0 w 778202"/>
              <a:gd name="connsiteY0" fmla="*/ 109650 h 548252"/>
              <a:gd name="connsiteX1" fmla="*/ 504076 w 778202"/>
              <a:gd name="connsiteY1" fmla="*/ 109650 h 548252"/>
              <a:gd name="connsiteX2" fmla="*/ 504076 w 778202"/>
              <a:gd name="connsiteY2" fmla="*/ 0 h 548252"/>
              <a:gd name="connsiteX3" fmla="*/ 778202 w 778202"/>
              <a:gd name="connsiteY3" fmla="*/ 274126 h 548252"/>
              <a:gd name="connsiteX4" fmla="*/ 504076 w 778202"/>
              <a:gd name="connsiteY4" fmla="*/ 548252 h 548252"/>
              <a:gd name="connsiteX5" fmla="*/ 504076 w 778202"/>
              <a:gd name="connsiteY5" fmla="*/ 438602 h 548252"/>
              <a:gd name="connsiteX6" fmla="*/ 0 w 778202"/>
              <a:gd name="connsiteY6" fmla="*/ 438602 h 548252"/>
              <a:gd name="connsiteX7" fmla="*/ 0 w 778202"/>
              <a:gd name="connsiteY7" fmla="*/ 109650 h 54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202" h="548252">
                <a:moveTo>
                  <a:pt x="778202" y="438602"/>
                </a:moveTo>
                <a:lnTo>
                  <a:pt x="274126" y="438602"/>
                </a:lnTo>
                <a:lnTo>
                  <a:pt x="274126" y="548252"/>
                </a:lnTo>
                <a:lnTo>
                  <a:pt x="0" y="274126"/>
                </a:lnTo>
                <a:lnTo>
                  <a:pt x="274126" y="0"/>
                </a:lnTo>
                <a:lnTo>
                  <a:pt x="274126" y="109650"/>
                </a:lnTo>
                <a:lnTo>
                  <a:pt x="778202" y="109650"/>
                </a:lnTo>
                <a:lnTo>
                  <a:pt x="778202" y="438602"/>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64475" tIns="109649" rIns="1" bIns="109650" numCol="1" spcCol="1270" anchor="ctr" anchorCtr="0">
            <a:noAutofit/>
          </a:bodyPr>
          <a:lstStyle/>
          <a:p>
            <a:pPr lvl="0" algn="ctr" defTabSz="577850">
              <a:lnSpc>
                <a:spcPct val="90000"/>
              </a:lnSpc>
              <a:spcBef>
                <a:spcPct val="0"/>
              </a:spcBef>
              <a:spcAft>
                <a:spcPct val="35000"/>
              </a:spcAft>
            </a:pPr>
            <a:endParaRPr lang="en-US" sz="1300" kern="1200" dirty="0"/>
          </a:p>
        </p:txBody>
      </p:sp>
      <p:sp>
        <p:nvSpPr>
          <p:cNvPr id="12" name="Freeform 11"/>
          <p:cNvSpPr/>
          <p:nvPr userDrawn="1"/>
        </p:nvSpPr>
        <p:spPr>
          <a:xfrm>
            <a:off x="1492541" y="3276599"/>
            <a:ext cx="2340039" cy="274125"/>
          </a:xfrm>
          <a:custGeom>
            <a:avLst/>
            <a:gdLst>
              <a:gd name="connsiteX0" fmla="*/ 0 w 778202"/>
              <a:gd name="connsiteY0" fmla="*/ 109650 h 548252"/>
              <a:gd name="connsiteX1" fmla="*/ 504076 w 778202"/>
              <a:gd name="connsiteY1" fmla="*/ 109650 h 548252"/>
              <a:gd name="connsiteX2" fmla="*/ 504076 w 778202"/>
              <a:gd name="connsiteY2" fmla="*/ 0 h 548252"/>
              <a:gd name="connsiteX3" fmla="*/ 778202 w 778202"/>
              <a:gd name="connsiteY3" fmla="*/ 274126 h 548252"/>
              <a:gd name="connsiteX4" fmla="*/ 504076 w 778202"/>
              <a:gd name="connsiteY4" fmla="*/ 548252 h 548252"/>
              <a:gd name="connsiteX5" fmla="*/ 504076 w 778202"/>
              <a:gd name="connsiteY5" fmla="*/ 438602 h 548252"/>
              <a:gd name="connsiteX6" fmla="*/ 0 w 778202"/>
              <a:gd name="connsiteY6" fmla="*/ 438602 h 548252"/>
              <a:gd name="connsiteX7" fmla="*/ 0 w 778202"/>
              <a:gd name="connsiteY7" fmla="*/ 109650 h 54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202" h="548252">
                <a:moveTo>
                  <a:pt x="778202" y="438602"/>
                </a:moveTo>
                <a:lnTo>
                  <a:pt x="274126" y="438602"/>
                </a:lnTo>
                <a:lnTo>
                  <a:pt x="274126" y="548252"/>
                </a:lnTo>
                <a:lnTo>
                  <a:pt x="0" y="274126"/>
                </a:lnTo>
                <a:lnTo>
                  <a:pt x="274126" y="0"/>
                </a:lnTo>
                <a:lnTo>
                  <a:pt x="274126" y="109650"/>
                </a:lnTo>
                <a:lnTo>
                  <a:pt x="778202" y="109650"/>
                </a:lnTo>
                <a:lnTo>
                  <a:pt x="778202" y="438602"/>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64476" tIns="109651" rIns="1" bIns="109650" numCol="1" spcCol="1270" anchor="ctr" anchorCtr="0">
            <a:noAutofit/>
          </a:bodyPr>
          <a:lstStyle/>
          <a:p>
            <a:pPr lvl="0" algn="ctr" defTabSz="577850">
              <a:lnSpc>
                <a:spcPct val="90000"/>
              </a:lnSpc>
              <a:spcBef>
                <a:spcPct val="0"/>
              </a:spcBef>
              <a:spcAft>
                <a:spcPct val="35000"/>
              </a:spcAft>
            </a:pPr>
            <a:endParaRPr lang="en-US" sz="1300" kern="1200" dirty="0"/>
          </a:p>
        </p:txBody>
      </p:sp>
      <p:sp>
        <p:nvSpPr>
          <p:cNvPr id="13" name="Freeform 12"/>
          <p:cNvSpPr/>
          <p:nvPr userDrawn="1"/>
        </p:nvSpPr>
        <p:spPr>
          <a:xfrm rot="1800000">
            <a:off x="1791501" y="2528648"/>
            <a:ext cx="2064937" cy="274320"/>
          </a:xfrm>
          <a:custGeom>
            <a:avLst/>
            <a:gdLst>
              <a:gd name="connsiteX0" fmla="*/ 0 w 778202"/>
              <a:gd name="connsiteY0" fmla="*/ 109650 h 548252"/>
              <a:gd name="connsiteX1" fmla="*/ 504076 w 778202"/>
              <a:gd name="connsiteY1" fmla="*/ 109650 h 548252"/>
              <a:gd name="connsiteX2" fmla="*/ 504076 w 778202"/>
              <a:gd name="connsiteY2" fmla="*/ 0 h 548252"/>
              <a:gd name="connsiteX3" fmla="*/ 778202 w 778202"/>
              <a:gd name="connsiteY3" fmla="*/ 274126 h 548252"/>
              <a:gd name="connsiteX4" fmla="*/ 504076 w 778202"/>
              <a:gd name="connsiteY4" fmla="*/ 548252 h 548252"/>
              <a:gd name="connsiteX5" fmla="*/ 504076 w 778202"/>
              <a:gd name="connsiteY5" fmla="*/ 438602 h 548252"/>
              <a:gd name="connsiteX6" fmla="*/ 0 w 778202"/>
              <a:gd name="connsiteY6" fmla="*/ 438602 h 548252"/>
              <a:gd name="connsiteX7" fmla="*/ 0 w 778202"/>
              <a:gd name="connsiteY7" fmla="*/ 109650 h 54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202" h="548252">
                <a:moveTo>
                  <a:pt x="778202" y="438602"/>
                </a:moveTo>
                <a:lnTo>
                  <a:pt x="274126" y="438602"/>
                </a:lnTo>
                <a:lnTo>
                  <a:pt x="274126" y="548252"/>
                </a:lnTo>
                <a:lnTo>
                  <a:pt x="0" y="274126"/>
                </a:lnTo>
                <a:lnTo>
                  <a:pt x="274126" y="0"/>
                </a:lnTo>
                <a:lnTo>
                  <a:pt x="274126" y="109650"/>
                </a:lnTo>
                <a:lnTo>
                  <a:pt x="778202" y="109650"/>
                </a:lnTo>
                <a:lnTo>
                  <a:pt x="778202" y="438602"/>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64476" tIns="109650" rIns="0" bIns="109650" numCol="1" spcCol="1270" anchor="ctr" anchorCtr="0">
            <a:noAutofit/>
          </a:bodyPr>
          <a:lstStyle/>
          <a:p>
            <a:pPr lvl="0" algn="ctr" defTabSz="577850">
              <a:lnSpc>
                <a:spcPct val="90000"/>
              </a:lnSpc>
              <a:spcBef>
                <a:spcPct val="0"/>
              </a:spcBef>
              <a:spcAft>
                <a:spcPct val="35000"/>
              </a:spcAft>
            </a:pPr>
            <a:endParaRPr lang="en-US" sz="1300" kern="1200" dirty="0"/>
          </a:p>
        </p:txBody>
      </p:sp>
      <p:sp>
        <p:nvSpPr>
          <p:cNvPr id="14" name="Freeform 13"/>
          <p:cNvSpPr/>
          <p:nvPr userDrawn="1"/>
        </p:nvSpPr>
        <p:spPr>
          <a:xfrm rot="3600000">
            <a:off x="2495584" y="1942493"/>
            <a:ext cx="1978310" cy="274319"/>
          </a:xfrm>
          <a:custGeom>
            <a:avLst/>
            <a:gdLst>
              <a:gd name="connsiteX0" fmla="*/ 0 w 778202"/>
              <a:gd name="connsiteY0" fmla="*/ 109650 h 548252"/>
              <a:gd name="connsiteX1" fmla="*/ 504076 w 778202"/>
              <a:gd name="connsiteY1" fmla="*/ 109650 h 548252"/>
              <a:gd name="connsiteX2" fmla="*/ 504076 w 778202"/>
              <a:gd name="connsiteY2" fmla="*/ 0 h 548252"/>
              <a:gd name="connsiteX3" fmla="*/ 778202 w 778202"/>
              <a:gd name="connsiteY3" fmla="*/ 274126 h 548252"/>
              <a:gd name="connsiteX4" fmla="*/ 504076 w 778202"/>
              <a:gd name="connsiteY4" fmla="*/ 548252 h 548252"/>
              <a:gd name="connsiteX5" fmla="*/ 504076 w 778202"/>
              <a:gd name="connsiteY5" fmla="*/ 438602 h 548252"/>
              <a:gd name="connsiteX6" fmla="*/ 0 w 778202"/>
              <a:gd name="connsiteY6" fmla="*/ 438602 h 548252"/>
              <a:gd name="connsiteX7" fmla="*/ 0 w 778202"/>
              <a:gd name="connsiteY7" fmla="*/ 109650 h 54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202" h="548252">
                <a:moveTo>
                  <a:pt x="778202" y="438602"/>
                </a:moveTo>
                <a:lnTo>
                  <a:pt x="274126" y="438602"/>
                </a:lnTo>
                <a:lnTo>
                  <a:pt x="274126" y="548252"/>
                </a:lnTo>
                <a:lnTo>
                  <a:pt x="0" y="274126"/>
                </a:lnTo>
                <a:lnTo>
                  <a:pt x="274126" y="0"/>
                </a:lnTo>
                <a:lnTo>
                  <a:pt x="274126" y="109650"/>
                </a:lnTo>
                <a:lnTo>
                  <a:pt x="778202" y="109650"/>
                </a:lnTo>
                <a:lnTo>
                  <a:pt x="778202" y="438602"/>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64476" tIns="109650" rIns="-1" bIns="109650" numCol="1" spcCol="1270" anchor="ctr" anchorCtr="0">
            <a:noAutofit/>
          </a:bodyPr>
          <a:lstStyle/>
          <a:p>
            <a:pPr lvl="0" algn="ctr" defTabSz="577850">
              <a:lnSpc>
                <a:spcPct val="90000"/>
              </a:lnSpc>
              <a:spcBef>
                <a:spcPct val="0"/>
              </a:spcBef>
              <a:spcAft>
                <a:spcPct val="35000"/>
              </a:spcAft>
            </a:pPr>
            <a:endParaRPr lang="en-US" sz="1300" kern="1200" dirty="0"/>
          </a:p>
        </p:txBody>
      </p:sp>
      <p:sp>
        <p:nvSpPr>
          <p:cNvPr id="15" name="Freeform 14">
            <a:hlinkClick r:id="rId2" action="ppaction://hlinksldjump"/>
            <a:hlinkHover r:id="" action="ppaction://noaction" highlightClick="1"/>
          </p:cNvPr>
          <p:cNvSpPr/>
          <p:nvPr userDrawn="1"/>
        </p:nvSpPr>
        <p:spPr>
          <a:xfrm>
            <a:off x="3532016" y="2622746"/>
            <a:ext cx="2003768" cy="1612506"/>
          </a:xfrm>
          <a:custGeom>
            <a:avLst/>
            <a:gdLst>
              <a:gd name="connsiteX0" fmla="*/ 0 w 1612506"/>
              <a:gd name="connsiteY0" fmla="*/ 806253 h 1612506"/>
              <a:gd name="connsiteX1" fmla="*/ 806253 w 1612506"/>
              <a:gd name="connsiteY1" fmla="*/ 0 h 1612506"/>
              <a:gd name="connsiteX2" fmla="*/ 1612506 w 1612506"/>
              <a:gd name="connsiteY2" fmla="*/ 806253 h 1612506"/>
              <a:gd name="connsiteX3" fmla="*/ 806253 w 1612506"/>
              <a:gd name="connsiteY3" fmla="*/ 1612506 h 1612506"/>
              <a:gd name="connsiteX4" fmla="*/ 0 w 1612506"/>
              <a:gd name="connsiteY4" fmla="*/ 806253 h 1612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506" h="1612506">
                <a:moveTo>
                  <a:pt x="0" y="806253"/>
                </a:moveTo>
                <a:cubicBezTo>
                  <a:pt x="0" y="360972"/>
                  <a:pt x="360972" y="0"/>
                  <a:pt x="806253" y="0"/>
                </a:cubicBezTo>
                <a:cubicBezTo>
                  <a:pt x="1251534" y="0"/>
                  <a:pt x="1612506" y="360972"/>
                  <a:pt x="1612506" y="806253"/>
                </a:cubicBezTo>
                <a:cubicBezTo>
                  <a:pt x="1612506" y="1251534"/>
                  <a:pt x="1251534" y="1612506"/>
                  <a:pt x="806253" y="1612506"/>
                </a:cubicBezTo>
                <a:cubicBezTo>
                  <a:pt x="360972" y="1612506"/>
                  <a:pt x="0" y="1251534"/>
                  <a:pt x="0" y="806253"/>
                </a:cubicBez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256466" tIns="256466" rIns="256466" bIns="256466" numCol="1" spcCol="1270" anchor="ctr" anchorCtr="0">
            <a:noAutofit/>
          </a:bodyPr>
          <a:lstStyle/>
          <a:p>
            <a:pPr lvl="0" algn="ctr" defTabSz="711200">
              <a:lnSpc>
                <a:spcPct val="90000"/>
              </a:lnSpc>
              <a:spcBef>
                <a:spcPct val="0"/>
              </a:spcBef>
              <a:spcAft>
                <a:spcPct val="35000"/>
              </a:spcAft>
            </a:pPr>
            <a:r>
              <a:rPr lang="en-US" sz="2000" b="1" kern="1200" dirty="0" smtClean="0"/>
              <a:t>Pipe Replacement</a:t>
            </a:r>
          </a:p>
          <a:p>
            <a:pPr lvl="0" algn="ctr" defTabSz="711200">
              <a:lnSpc>
                <a:spcPct val="90000"/>
              </a:lnSpc>
              <a:spcBef>
                <a:spcPct val="0"/>
              </a:spcBef>
              <a:spcAft>
                <a:spcPct val="35000"/>
              </a:spcAft>
            </a:pPr>
            <a:r>
              <a:rPr lang="en-US" sz="1350" kern="1200" dirty="0" smtClean="0"/>
              <a:t> Operational Sequence</a:t>
            </a:r>
            <a:endParaRPr lang="en-US" sz="1350" kern="1200" dirty="0"/>
          </a:p>
        </p:txBody>
      </p:sp>
      <p:sp>
        <p:nvSpPr>
          <p:cNvPr id="16" name="Freeform 15">
            <a:hlinkClick r:id="rId3" action="ppaction://hlinksldjump"/>
            <a:hlinkHover r:id="" action="ppaction://noaction" highlightClick="1"/>
          </p:cNvPr>
          <p:cNvSpPr/>
          <p:nvPr userDrawn="1"/>
        </p:nvSpPr>
        <p:spPr>
          <a:xfrm>
            <a:off x="3962400" y="25686"/>
            <a:ext cx="1272818" cy="1128754"/>
          </a:xfrm>
          <a:custGeom>
            <a:avLst/>
            <a:gdLst>
              <a:gd name="connsiteX0" fmla="*/ 0 w 1128754"/>
              <a:gd name="connsiteY0" fmla="*/ 564377 h 1128754"/>
              <a:gd name="connsiteX1" fmla="*/ 564377 w 1128754"/>
              <a:gd name="connsiteY1" fmla="*/ 0 h 1128754"/>
              <a:gd name="connsiteX2" fmla="*/ 1128754 w 1128754"/>
              <a:gd name="connsiteY2" fmla="*/ 564377 h 1128754"/>
              <a:gd name="connsiteX3" fmla="*/ 564377 w 1128754"/>
              <a:gd name="connsiteY3" fmla="*/ 1128754 h 1128754"/>
              <a:gd name="connsiteX4" fmla="*/ 0 w 1128754"/>
              <a:gd name="connsiteY4" fmla="*/ 564377 h 1128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754" h="1128754">
                <a:moveTo>
                  <a:pt x="0" y="564377"/>
                </a:moveTo>
                <a:cubicBezTo>
                  <a:pt x="0" y="252680"/>
                  <a:pt x="252680" y="0"/>
                  <a:pt x="564377" y="0"/>
                </a:cubicBezTo>
                <a:cubicBezTo>
                  <a:pt x="876074" y="0"/>
                  <a:pt x="1128754" y="252680"/>
                  <a:pt x="1128754" y="564377"/>
                </a:cubicBezTo>
                <a:cubicBezTo>
                  <a:pt x="1128754" y="876074"/>
                  <a:pt x="876074" y="1128754"/>
                  <a:pt x="564377" y="1128754"/>
                </a:cubicBezTo>
                <a:cubicBezTo>
                  <a:pt x="252680" y="1128754"/>
                  <a:pt x="0" y="876074"/>
                  <a:pt x="0" y="564377"/>
                </a:cubicBez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81812" tIns="181812" rIns="181812" bIns="181812" numCol="1" spcCol="1270" anchor="ctr" anchorCtr="0">
            <a:noAutofit/>
          </a:bodyPr>
          <a:lstStyle/>
          <a:p>
            <a:pPr lvl="0" algn="ctr" defTabSz="577850">
              <a:lnSpc>
                <a:spcPct val="90000"/>
              </a:lnSpc>
              <a:spcBef>
                <a:spcPct val="0"/>
              </a:spcBef>
              <a:spcAft>
                <a:spcPct val="35000"/>
              </a:spcAft>
            </a:pPr>
            <a:r>
              <a:rPr lang="en-US" sz="1350" kern="1200" dirty="0" smtClean="0"/>
              <a:t>Planning</a:t>
            </a:r>
            <a:endParaRPr lang="en-US" sz="1350" kern="1200" dirty="0"/>
          </a:p>
        </p:txBody>
      </p:sp>
      <p:sp>
        <p:nvSpPr>
          <p:cNvPr id="17" name="Freeform 16">
            <a:hlinkClick r:id="rId4" action="ppaction://hlinksldjump"/>
            <a:hlinkHover r:id="" action="ppaction://noaction" highlightClick="1"/>
          </p:cNvPr>
          <p:cNvSpPr/>
          <p:nvPr userDrawn="1"/>
        </p:nvSpPr>
        <p:spPr>
          <a:xfrm>
            <a:off x="5596472" y="406032"/>
            <a:ext cx="1402637" cy="1128754"/>
          </a:xfrm>
          <a:custGeom>
            <a:avLst/>
            <a:gdLst>
              <a:gd name="connsiteX0" fmla="*/ 0 w 1128754"/>
              <a:gd name="connsiteY0" fmla="*/ 564377 h 1128754"/>
              <a:gd name="connsiteX1" fmla="*/ 564377 w 1128754"/>
              <a:gd name="connsiteY1" fmla="*/ 0 h 1128754"/>
              <a:gd name="connsiteX2" fmla="*/ 1128754 w 1128754"/>
              <a:gd name="connsiteY2" fmla="*/ 564377 h 1128754"/>
              <a:gd name="connsiteX3" fmla="*/ 564377 w 1128754"/>
              <a:gd name="connsiteY3" fmla="*/ 1128754 h 1128754"/>
              <a:gd name="connsiteX4" fmla="*/ 0 w 1128754"/>
              <a:gd name="connsiteY4" fmla="*/ 564377 h 1128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754" h="1128754">
                <a:moveTo>
                  <a:pt x="0" y="564377"/>
                </a:moveTo>
                <a:cubicBezTo>
                  <a:pt x="0" y="252680"/>
                  <a:pt x="252680" y="0"/>
                  <a:pt x="564377" y="0"/>
                </a:cubicBezTo>
                <a:cubicBezTo>
                  <a:pt x="876074" y="0"/>
                  <a:pt x="1128754" y="252680"/>
                  <a:pt x="1128754" y="564377"/>
                </a:cubicBezTo>
                <a:cubicBezTo>
                  <a:pt x="1128754" y="876074"/>
                  <a:pt x="876074" y="1128754"/>
                  <a:pt x="564377" y="1128754"/>
                </a:cubicBezTo>
                <a:cubicBezTo>
                  <a:pt x="252680" y="1128754"/>
                  <a:pt x="0" y="876074"/>
                  <a:pt x="0" y="564377"/>
                </a:cubicBez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81812" tIns="181812" rIns="181812" bIns="181812" numCol="1" spcCol="1270" anchor="ctr" anchorCtr="0">
            <a:noAutofit/>
          </a:bodyPr>
          <a:lstStyle/>
          <a:p>
            <a:pPr lvl="0" algn="ctr" defTabSz="577850">
              <a:lnSpc>
                <a:spcPct val="90000"/>
              </a:lnSpc>
              <a:spcBef>
                <a:spcPct val="0"/>
              </a:spcBef>
              <a:spcAft>
                <a:spcPct val="35000"/>
              </a:spcAft>
            </a:pPr>
            <a:r>
              <a:rPr lang="en-US" sz="1350" kern="1200" dirty="0" smtClean="0"/>
              <a:t>Project Prep</a:t>
            </a:r>
            <a:endParaRPr lang="en-US" sz="1350" kern="1200" dirty="0"/>
          </a:p>
        </p:txBody>
      </p:sp>
      <p:sp>
        <p:nvSpPr>
          <p:cNvPr id="18" name="Freeform 17">
            <a:hlinkClick r:id="rId5" action="ppaction://hlinksldjump"/>
            <a:hlinkHover r:id="" action="ppaction://noaction" highlightClick="1"/>
          </p:cNvPr>
          <p:cNvSpPr/>
          <p:nvPr userDrawn="1"/>
        </p:nvSpPr>
        <p:spPr>
          <a:xfrm>
            <a:off x="6887730" y="1445154"/>
            <a:ext cx="1402637" cy="1128754"/>
          </a:xfrm>
          <a:custGeom>
            <a:avLst/>
            <a:gdLst>
              <a:gd name="connsiteX0" fmla="*/ 0 w 1128754"/>
              <a:gd name="connsiteY0" fmla="*/ 564377 h 1128754"/>
              <a:gd name="connsiteX1" fmla="*/ 564377 w 1128754"/>
              <a:gd name="connsiteY1" fmla="*/ 0 h 1128754"/>
              <a:gd name="connsiteX2" fmla="*/ 1128754 w 1128754"/>
              <a:gd name="connsiteY2" fmla="*/ 564377 h 1128754"/>
              <a:gd name="connsiteX3" fmla="*/ 564377 w 1128754"/>
              <a:gd name="connsiteY3" fmla="*/ 1128754 h 1128754"/>
              <a:gd name="connsiteX4" fmla="*/ 0 w 1128754"/>
              <a:gd name="connsiteY4" fmla="*/ 564377 h 1128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754" h="1128754">
                <a:moveTo>
                  <a:pt x="0" y="564377"/>
                </a:moveTo>
                <a:cubicBezTo>
                  <a:pt x="0" y="252680"/>
                  <a:pt x="252680" y="0"/>
                  <a:pt x="564377" y="0"/>
                </a:cubicBezTo>
                <a:cubicBezTo>
                  <a:pt x="876074" y="0"/>
                  <a:pt x="1128754" y="252680"/>
                  <a:pt x="1128754" y="564377"/>
                </a:cubicBezTo>
                <a:cubicBezTo>
                  <a:pt x="1128754" y="876074"/>
                  <a:pt x="876074" y="1128754"/>
                  <a:pt x="564377" y="1128754"/>
                </a:cubicBezTo>
                <a:cubicBezTo>
                  <a:pt x="252680" y="1128754"/>
                  <a:pt x="0" y="876074"/>
                  <a:pt x="0" y="564377"/>
                </a:cubicBez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81812" tIns="181812" rIns="181812" bIns="181812" numCol="1" spcCol="1270" anchor="ctr" anchorCtr="0">
            <a:noAutofit/>
          </a:bodyPr>
          <a:lstStyle/>
          <a:p>
            <a:pPr lvl="0" algn="ctr" defTabSz="577850">
              <a:lnSpc>
                <a:spcPct val="90000"/>
              </a:lnSpc>
              <a:spcBef>
                <a:spcPct val="0"/>
              </a:spcBef>
              <a:spcAft>
                <a:spcPct val="35000"/>
              </a:spcAft>
            </a:pPr>
            <a:r>
              <a:rPr lang="en-US" sz="1350" kern="1200" dirty="0" smtClean="0"/>
              <a:t>Concurrent projects</a:t>
            </a:r>
            <a:endParaRPr lang="en-US" sz="1350" kern="1200" dirty="0"/>
          </a:p>
        </p:txBody>
      </p:sp>
      <p:sp>
        <p:nvSpPr>
          <p:cNvPr id="19" name="Freeform 18">
            <a:hlinkClick r:id="rId6" action="ppaction://hlinksldjump"/>
            <a:hlinkHover r:id="" action="ppaction://noaction" highlightClick="1"/>
          </p:cNvPr>
          <p:cNvSpPr/>
          <p:nvPr userDrawn="1"/>
        </p:nvSpPr>
        <p:spPr>
          <a:xfrm>
            <a:off x="7360363" y="2864622"/>
            <a:ext cx="1402637" cy="1128754"/>
          </a:xfrm>
          <a:custGeom>
            <a:avLst/>
            <a:gdLst>
              <a:gd name="connsiteX0" fmla="*/ 0 w 1128754"/>
              <a:gd name="connsiteY0" fmla="*/ 564377 h 1128754"/>
              <a:gd name="connsiteX1" fmla="*/ 564377 w 1128754"/>
              <a:gd name="connsiteY1" fmla="*/ 0 h 1128754"/>
              <a:gd name="connsiteX2" fmla="*/ 1128754 w 1128754"/>
              <a:gd name="connsiteY2" fmla="*/ 564377 h 1128754"/>
              <a:gd name="connsiteX3" fmla="*/ 564377 w 1128754"/>
              <a:gd name="connsiteY3" fmla="*/ 1128754 h 1128754"/>
              <a:gd name="connsiteX4" fmla="*/ 0 w 1128754"/>
              <a:gd name="connsiteY4" fmla="*/ 564377 h 1128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754" h="1128754">
                <a:moveTo>
                  <a:pt x="0" y="564377"/>
                </a:moveTo>
                <a:cubicBezTo>
                  <a:pt x="0" y="252680"/>
                  <a:pt x="252680" y="0"/>
                  <a:pt x="564377" y="0"/>
                </a:cubicBezTo>
                <a:cubicBezTo>
                  <a:pt x="876074" y="0"/>
                  <a:pt x="1128754" y="252680"/>
                  <a:pt x="1128754" y="564377"/>
                </a:cubicBezTo>
                <a:cubicBezTo>
                  <a:pt x="1128754" y="876074"/>
                  <a:pt x="876074" y="1128754"/>
                  <a:pt x="564377" y="1128754"/>
                </a:cubicBezTo>
                <a:cubicBezTo>
                  <a:pt x="252680" y="1128754"/>
                  <a:pt x="0" y="876074"/>
                  <a:pt x="0" y="564377"/>
                </a:cubicBez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81812" tIns="181812" rIns="181812" bIns="181812" numCol="1" spcCol="1270" anchor="ctr" anchorCtr="0">
            <a:noAutofit/>
          </a:bodyPr>
          <a:lstStyle/>
          <a:p>
            <a:pPr lvl="0" algn="ctr" defTabSz="577850">
              <a:lnSpc>
                <a:spcPct val="90000"/>
              </a:lnSpc>
              <a:spcBef>
                <a:spcPct val="0"/>
              </a:spcBef>
              <a:spcAft>
                <a:spcPct val="35000"/>
              </a:spcAft>
            </a:pPr>
            <a:r>
              <a:rPr lang="en-US" sz="1350" kern="1200" dirty="0" smtClean="0"/>
              <a:t>Scheduling</a:t>
            </a:r>
            <a:endParaRPr lang="en-US" sz="1350" kern="1200" dirty="0"/>
          </a:p>
        </p:txBody>
      </p:sp>
      <p:sp>
        <p:nvSpPr>
          <p:cNvPr id="20" name="Freeform 19">
            <a:hlinkClick r:id="rId7" action="ppaction://hlinksldjump"/>
            <a:hlinkHover r:id="" action="ppaction://noaction" highlightClick="1"/>
          </p:cNvPr>
          <p:cNvSpPr/>
          <p:nvPr userDrawn="1"/>
        </p:nvSpPr>
        <p:spPr>
          <a:xfrm>
            <a:off x="6887730" y="4284090"/>
            <a:ext cx="1402637" cy="1128754"/>
          </a:xfrm>
          <a:custGeom>
            <a:avLst/>
            <a:gdLst>
              <a:gd name="connsiteX0" fmla="*/ 0 w 1128754"/>
              <a:gd name="connsiteY0" fmla="*/ 564377 h 1128754"/>
              <a:gd name="connsiteX1" fmla="*/ 564377 w 1128754"/>
              <a:gd name="connsiteY1" fmla="*/ 0 h 1128754"/>
              <a:gd name="connsiteX2" fmla="*/ 1128754 w 1128754"/>
              <a:gd name="connsiteY2" fmla="*/ 564377 h 1128754"/>
              <a:gd name="connsiteX3" fmla="*/ 564377 w 1128754"/>
              <a:gd name="connsiteY3" fmla="*/ 1128754 h 1128754"/>
              <a:gd name="connsiteX4" fmla="*/ 0 w 1128754"/>
              <a:gd name="connsiteY4" fmla="*/ 564377 h 1128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754" h="1128754">
                <a:moveTo>
                  <a:pt x="0" y="564377"/>
                </a:moveTo>
                <a:cubicBezTo>
                  <a:pt x="0" y="252680"/>
                  <a:pt x="252680" y="0"/>
                  <a:pt x="564377" y="0"/>
                </a:cubicBezTo>
                <a:cubicBezTo>
                  <a:pt x="876074" y="0"/>
                  <a:pt x="1128754" y="252680"/>
                  <a:pt x="1128754" y="564377"/>
                </a:cubicBezTo>
                <a:cubicBezTo>
                  <a:pt x="1128754" y="876074"/>
                  <a:pt x="876074" y="1128754"/>
                  <a:pt x="564377" y="1128754"/>
                </a:cubicBezTo>
                <a:cubicBezTo>
                  <a:pt x="252680" y="1128754"/>
                  <a:pt x="0" y="876074"/>
                  <a:pt x="0" y="564377"/>
                </a:cubicBez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81812" tIns="181812" rIns="181812" bIns="181812" numCol="1" spcCol="1270" anchor="ctr" anchorCtr="0">
            <a:noAutofit/>
          </a:bodyPr>
          <a:lstStyle/>
          <a:p>
            <a:pPr lvl="0" algn="ctr" defTabSz="577850">
              <a:lnSpc>
                <a:spcPct val="90000"/>
              </a:lnSpc>
              <a:spcBef>
                <a:spcPct val="0"/>
              </a:spcBef>
              <a:spcAft>
                <a:spcPct val="35000"/>
              </a:spcAft>
            </a:pPr>
            <a:r>
              <a:rPr lang="en-US" sz="1350" kern="1200" dirty="0" smtClean="0"/>
              <a:t>Safety</a:t>
            </a:r>
            <a:endParaRPr lang="en-US" sz="1350" kern="1200" dirty="0"/>
          </a:p>
        </p:txBody>
      </p:sp>
      <p:sp>
        <p:nvSpPr>
          <p:cNvPr id="21" name="Freeform 20">
            <a:hlinkClick r:id="rId8" action="ppaction://hlinksldjump"/>
            <a:hlinkHover r:id="" action="ppaction://noaction" highlightClick="1"/>
          </p:cNvPr>
          <p:cNvSpPr/>
          <p:nvPr userDrawn="1"/>
        </p:nvSpPr>
        <p:spPr>
          <a:xfrm>
            <a:off x="5596472" y="5323213"/>
            <a:ext cx="1402637" cy="1128754"/>
          </a:xfrm>
          <a:custGeom>
            <a:avLst/>
            <a:gdLst>
              <a:gd name="connsiteX0" fmla="*/ 0 w 1128754"/>
              <a:gd name="connsiteY0" fmla="*/ 564377 h 1128754"/>
              <a:gd name="connsiteX1" fmla="*/ 564377 w 1128754"/>
              <a:gd name="connsiteY1" fmla="*/ 0 h 1128754"/>
              <a:gd name="connsiteX2" fmla="*/ 1128754 w 1128754"/>
              <a:gd name="connsiteY2" fmla="*/ 564377 h 1128754"/>
              <a:gd name="connsiteX3" fmla="*/ 564377 w 1128754"/>
              <a:gd name="connsiteY3" fmla="*/ 1128754 h 1128754"/>
              <a:gd name="connsiteX4" fmla="*/ 0 w 1128754"/>
              <a:gd name="connsiteY4" fmla="*/ 564377 h 1128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754" h="1128754">
                <a:moveTo>
                  <a:pt x="0" y="564377"/>
                </a:moveTo>
                <a:cubicBezTo>
                  <a:pt x="0" y="252680"/>
                  <a:pt x="252680" y="0"/>
                  <a:pt x="564377" y="0"/>
                </a:cubicBezTo>
                <a:cubicBezTo>
                  <a:pt x="876074" y="0"/>
                  <a:pt x="1128754" y="252680"/>
                  <a:pt x="1128754" y="564377"/>
                </a:cubicBezTo>
                <a:cubicBezTo>
                  <a:pt x="1128754" y="876074"/>
                  <a:pt x="876074" y="1128754"/>
                  <a:pt x="564377" y="1128754"/>
                </a:cubicBezTo>
                <a:cubicBezTo>
                  <a:pt x="252680" y="1128754"/>
                  <a:pt x="0" y="876074"/>
                  <a:pt x="0" y="564377"/>
                </a:cubicBez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81812" tIns="181812" rIns="181812" bIns="181812" numCol="1" spcCol="1270" anchor="ctr" anchorCtr="0">
            <a:noAutofit/>
          </a:bodyPr>
          <a:lstStyle/>
          <a:p>
            <a:pPr lvl="0" algn="ctr" defTabSz="577850">
              <a:lnSpc>
                <a:spcPct val="90000"/>
              </a:lnSpc>
              <a:spcBef>
                <a:spcPct val="0"/>
              </a:spcBef>
              <a:spcAft>
                <a:spcPct val="35000"/>
              </a:spcAft>
            </a:pPr>
            <a:r>
              <a:rPr lang="en-US" sz="1350" kern="1200" dirty="0" smtClean="0"/>
              <a:t>Work Zone Traffic Control</a:t>
            </a:r>
            <a:endParaRPr lang="en-US" sz="1350" kern="1200" dirty="0"/>
          </a:p>
        </p:txBody>
      </p:sp>
      <p:sp>
        <p:nvSpPr>
          <p:cNvPr id="22" name="Freeform 21">
            <a:hlinkClick r:id="rId9" action="ppaction://hlinksldjump"/>
            <a:hlinkHover r:id="" action="ppaction://noaction" highlightClick="1"/>
          </p:cNvPr>
          <p:cNvSpPr/>
          <p:nvPr userDrawn="1"/>
        </p:nvSpPr>
        <p:spPr>
          <a:xfrm>
            <a:off x="3832581" y="5703558"/>
            <a:ext cx="1402637" cy="1128754"/>
          </a:xfrm>
          <a:custGeom>
            <a:avLst/>
            <a:gdLst>
              <a:gd name="connsiteX0" fmla="*/ 0 w 1128754"/>
              <a:gd name="connsiteY0" fmla="*/ 564377 h 1128754"/>
              <a:gd name="connsiteX1" fmla="*/ 564377 w 1128754"/>
              <a:gd name="connsiteY1" fmla="*/ 0 h 1128754"/>
              <a:gd name="connsiteX2" fmla="*/ 1128754 w 1128754"/>
              <a:gd name="connsiteY2" fmla="*/ 564377 h 1128754"/>
              <a:gd name="connsiteX3" fmla="*/ 564377 w 1128754"/>
              <a:gd name="connsiteY3" fmla="*/ 1128754 h 1128754"/>
              <a:gd name="connsiteX4" fmla="*/ 0 w 1128754"/>
              <a:gd name="connsiteY4" fmla="*/ 564377 h 1128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754" h="1128754">
                <a:moveTo>
                  <a:pt x="0" y="564377"/>
                </a:moveTo>
                <a:cubicBezTo>
                  <a:pt x="0" y="252680"/>
                  <a:pt x="252680" y="0"/>
                  <a:pt x="564377" y="0"/>
                </a:cubicBezTo>
                <a:cubicBezTo>
                  <a:pt x="876074" y="0"/>
                  <a:pt x="1128754" y="252680"/>
                  <a:pt x="1128754" y="564377"/>
                </a:cubicBezTo>
                <a:cubicBezTo>
                  <a:pt x="1128754" y="876074"/>
                  <a:pt x="876074" y="1128754"/>
                  <a:pt x="564377" y="1128754"/>
                </a:cubicBezTo>
                <a:cubicBezTo>
                  <a:pt x="252680" y="1128754"/>
                  <a:pt x="0" y="876074"/>
                  <a:pt x="0" y="564377"/>
                </a:cubicBez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81812" tIns="181812" rIns="181812" bIns="181812" numCol="1" spcCol="1270" anchor="ctr" anchorCtr="0">
            <a:noAutofit/>
          </a:bodyPr>
          <a:lstStyle/>
          <a:p>
            <a:pPr lvl="0" algn="ctr" defTabSz="577850">
              <a:lnSpc>
                <a:spcPct val="90000"/>
              </a:lnSpc>
              <a:spcBef>
                <a:spcPct val="0"/>
              </a:spcBef>
              <a:spcAft>
                <a:spcPct val="35000"/>
              </a:spcAft>
            </a:pPr>
            <a:r>
              <a:rPr lang="en-US" sz="1350" kern="1200" dirty="0" smtClean="0"/>
              <a:t>Quality Assurance</a:t>
            </a:r>
            <a:endParaRPr lang="en-US" sz="1350" kern="1200" dirty="0"/>
          </a:p>
        </p:txBody>
      </p:sp>
      <p:sp>
        <p:nvSpPr>
          <p:cNvPr id="23" name="Freeform 22">
            <a:hlinkClick r:id="rId10" action="ppaction://hlinksldjump"/>
            <a:hlinkHover r:id="" action="ppaction://noaction" highlightClick="1"/>
          </p:cNvPr>
          <p:cNvSpPr/>
          <p:nvPr userDrawn="1"/>
        </p:nvSpPr>
        <p:spPr>
          <a:xfrm>
            <a:off x="2068691" y="5323213"/>
            <a:ext cx="1402637" cy="1128754"/>
          </a:xfrm>
          <a:custGeom>
            <a:avLst/>
            <a:gdLst>
              <a:gd name="connsiteX0" fmla="*/ 0 w 1128754"/>
              <a:gd name="connsiteY0" fmla="*/ 564377 h 1128754"/>
              <a:gd name="connsiteX1" fmla="*/ 564377 w 1128754"/>
              <a:gd name="connsiteY1" fmla="*/ 0 h 1128754"/>
              <a:gd name="connsiteX2" fmla="*/ 1128754 w 1128754"/>
              <a:gd name="connsiteY2" fmla="*/ 564377 h 1128754"/>
              <a:gd name="connsiteX3" fmla="*/ 564377 w 1128754"/>
              <a:gd name="connsiteY3" fmla="*/ 1128754 h 1128754"/>
              <a:gd name="connsiteX4" fmla="*/ 0 w 1128754"/>
              <a:gd name="connsiteY4" fmla="*/ 564377 h 1128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754" h="1128754">
                <a:moveTo>
                  <a:pt x="0" y="564377"/>
                </a:moveTo>
                <a:cubicBezTo>
                  <a:pt x="0" y="252680"/>
                  <a:pt x="252680" y="0"/>
                  <a:pt x="564377" y="0"/>
                </a:cubicBezTo>
                <a:cubicBezTo>
                  <a:pt x="876074" y="0"/>
                  <a:pt x="1128754" y="252680"/>
                  <a:pt x="1128754" y="564377"/>
                </a:cubicBezTo>
                <a:cubicBezTo>
                  <a:pt x="1128754" y="876074"/>
                  <a:pt x="876074" y="1128754"/>
                  <a:pt x="564377" y="1128754"/>
                </a:cubicBezTo>
                <a:cubicBezTo>
                  <a:pt x="252680" y="1128754"/>
                  <a:pt x="0" y="876074"/>
                  <a:pt x="0" y="564377"/>
                </a:cubicBez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81812" tIns="181812" rIns="181812" bIns="181812" numCol="1" spcCol="1270" anchor="ctr" anchorCtr="0">
            <a:noAutofit/>
          </a:bodyPr>
          <a:lstStyle/>
          <a:p>
            <a:pPr lvl="0" algn="ctr" defTabSz="577850">
              <a:lnSpc>
                <a:spcPct val="90000"/>
              </a:lnSpc>
              <a:spcBef>
                <a:spcPct val="0"/>
              </a:spcBef>
              <a:spcAft>
                <a:spcPct val="35000"/>
              </a:spcAft>
            </a:pPr>
            <a:r>
              <a:rPr lang="en-US" sz="1350" kern="1200" dirty="0" smtClean="0"/>
              <a:t>Environmental Concerns</a:t>
            </a:r>
            <a:endParaRPr lang="en-US" sz="1350" kern="1200" dirty="0"/>
          </a:p>
        </p:txBody>
      </p:sp>
      <p:sp>
        <p:nvSpPr>
          <p:cNvPr id="24" name="Freeform 23">
            <a:hlinkClick r:id="rId11" action="ppaction://hlinksldjump"/>
            <a:hlinkHover r:id="" action="ppaction://noaction" highlightClick="1"/>
          </p:cNvPr>
          <p:cNvSpPr/>
          <p:nvPr userDrawn="1"/>
        </p:nvSpPr>
        <p:spPr>
          <a:xfrm>
            <a:off x="777434" y="4284090"/>
            <a:ext cx="1402637" cy="1128754"/>
          </a:xfrm>
          <a:custGeom>
            <a:avLst/>
            <a:gdLst>
              <a:gd name="connsiteX0" fmla="*/ 0 w 1128754"/>
              <a:gd name="connsiteY0" fmla="*/ 564377 h 1128754"/>
              <a:gd name="connsiteX1" fmla="*/ 564377 w 1128754"/>
              <a:gd name="connsiteY1" fmla="*/ 0 h 1128754"/>
              <a:gd name="connsiteX2" fmla="*/ 1128754 w 1128754"/>
              <a:gd name="connsiteY2" fmla="*/ 564377 h 1128754"/>
              <a:gd name="connsiteX3" fmla="*/ 564377 w 1128754"/>
              <a:gd name="connsiteY3" fmla="*/ 1128754 h 1128754"/>
              <a:gd name="connsiteX4" fmla="*/ 0 w 1128754"/>
              <a:gd name="connsiteY4" fmla="*/ 564377 h 1128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754" h="1128754">
                <a:moveTo>
                  <a:pt x="0" y="564377"/>
                </a:moveTo>
                <a:cubicBezTo>
                  <a:pt x="0" y="252680"/>
                  <a:pt x="252680" y="0"/>
                  <a:pt x="564377" y="0"/>
                </a:cubicBezTo>
                <a:cubicBezTo>
                  <a:pt x="876074" y="0"/>
                  <a:pt x="1128754" y="252680"/>
                  <a:pt x="1128754" y="564377"/>
                </a:cubicBezTo>
                <a:cubicBezTo>
                  <a:pt x="1128754" y="876074"/>
                  <a:pt x="876074" y="1128754"/>
                  <a:pt x="564377" y="1128754"/>
                </a:cubicBezTo>
                <a:cubicBezTo>
                  <a:pt x="252680" y="1128754"/>
                  <a:pt x="0" y="876074"/>
                  <a:pt x="0" y="564377"/>
                </a:cubicBez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81812" tIns="181812" rIns="181812" bIns="181812" numCol="1" spcCol="1270" anchor="ctr" anchorCtr="0">
            <a:noAutofit/>
          </a:bodyPr>
          <a:lstStyle/>
          <a:p>
            <a:pPr lvl="0" algn="ctr" defTabSz="577850">
              <a:lnSpc>
                <a:spcPct val="90000"/>
              </a:lnSpc>
              <a:spcBef>
                <a:spcPct val="0"/>
              </a:spcBef>
              <a:spcAft>
                <a:spcPct val="35000"/>
              </a:spcAft>
            </a:pPr>
            <a:r>
              <a:rPr lang="en-US" sz="1350" kern="1200" dirty="0" smtClean="0"/>
              <a:t>Risk Management</a:t>
            </a:r>
            <a:endParaRPr lang="en-US" sz="1350" kern="1200" dirty="0"/>
          </a:p>
        </p:txBody>
      </p:sp>
      <p:sp>
        <p:nvSpPr>
          <p:cNvPr id="25" name="Freeform 24">
            <a:hlinkClick r:id="rId12" action="ppaction://hlinksldjump"/>
            <a:hlinkHover r:id="" action="ppaction://noaction" highlightClick="1"/>
          </p:cNvPr>
          <p:cNvSpPr/>
          <p:nvPr userDrawn="1"/>
        </p:nvSpPr>
        <p:spPr>
          <a:xfrm>
            <a:off x="304800" y="2864622"/>
            <a:ext cx="1402637" cy="1128754"/>
          </a:xfrm>
          <a:custGeom>
            <a:avLst/>
            <a:gdLst>
              <a:gd name="connsiteX0" fmla="*/ 0 w 1128754"/>
              <a:gd name="connsiteY0" fmla="*/ 564377 h 1128754"/>
              <a:gd name="connsiteX1" fmla="*/ 564377 w 1128754"/>
              <a:gd name="connsiteY1" fmla="*/ 0 h 1128754"/>
              <a:gd name="connsiteX2" fmla="*/ 1128754 w 1128754"/>
              <a:gd name="connsiteY2" fmla="*/ 564377 h 1128754"/>
              <a:gd name="connsiteX3" fmla="*/ 564377 w 1128754"/>
              <a:gd name="connsiteY3" fmla="*/ 1128754 h 1128754"/>
              <a:gd name="connsiteX4" fmla="*/ 0 w 1128754"/>
              <a:gd name="connsiteY4" fmla="*/ 564377 h 1128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754" h="1128754">
                <a:moveTo>
                  <a:pt x="0" y="564377"/>
                </a:moveTo>
                <a:cubicBezTo>
                  <a:pt x="0" y="252680"/>
                  <a:pt x="252680" y="0"/>
                  <a:pt x="564377" y="0"/>
                </a:cubicBezTo>
                <a:cubicBezTo>
                  <a:pt x="876074" y="0"/>
                  <a:pt x="1128754" y="252680"/>
                  <a:pt x="1128754" y="564377"/>
                </a:cubicBezTo>
                <a:cubicBezTo>
                  <a:pt x="1128754" y="876074"/>
                  <a:pt x="876074" y="1128754"/>
                  <a:pt x="564377" y="1128754"/>
                </a:cubicBezTo>
                <a:cubicBezTo>
                  <a:pt x="252680" y="1128754"/>
                  <a:pt x="0" y="876074"/>
                  <a:pt x="0" y="564377"/>
                </a:cubicBez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81812" tIns="181812" rIns="181812" bIns="181812" numCol="1" spcCol="1270" anchor="ctr" anchorCtr="0">
            <a:noAutofit/>
          </a:bodyPr>
          <a:lstStyle/>
          <a:p>
            <a:pPr lvl="0" algn="ctr" defTabSz="577850">
              <a:lnSpc>
                <a:spcPct val="90000"/>
              </a:lnSpc>
              <a:spcBef>
                <a:spcPct val="0"/>
              </a:spcBef>
              <a:spcAft>
                <a:spcPct val="35000"/>
              </a:spcAft>
            </a:pPr>
            <a:r>
              <a:rPr lang="en-US" sz="1350" kern="1200" dirty="0" smtClean="0"/>
              <a:t>Project </a:t>
            </a:r>
          </a:p>
          <a:p>
            <a:pPr lvl="0" algn="ctr" defTabSz="577850">
              <a:lnSpc>
                <a:spcPct val="90000"/>
              </a:lnSpc>
              <a:spcBef>
                <a:spcPct val="0"/>
              </a:spcBef>
              <a:spcAft>
                <a:spcPct val="35000"/>
              </a:spcAft>
            </a:pPr>
            <a:r>
              <a:rPr lang="en-US" sz="1350" kern="1200" dirty="0" smtClean="0"/>
              <a:t>Wrap-up</a:t>
            </a:r>
            <a:endParaRPr lang="en-US" sz="1350" kern="1200" dirty="0"/>
          </a:p>
        </p:txBody>
      </p:sp>
      <p:sp>
        <p:nvSpPr>
          <p:cNvPr id="26" name="Freeform 25">
            <a:hlinkClick r:id="rId13" action="ppaction://hlinksldjump"/>
            <a:hlinkHover r:id="" action="ppaction://noaction" highlightClick="1"/>
          </p:cNvPr>
          <p:cNvSpPr/>
          <p:nvPr userDrawn="1"/>
        </p:nvSpPr>
        <p:spPr>
          <a:xfrm>
            <a:off x="777434" y="1445154"/>
            <a:ext cx="1402637" cy="1128754"/>
          </a:xfrm>
          <a:custGeom>
            <a:avLst/>
            <a:gdLst>
              <a:gd name="connsiteX0" fmla="*/ 0 w 1128754"/>
              <a:gd name="connsiteY0" fmla="*/ 564377 h 1128754"/>
              <a:gd name="connsiteX1" fmla="*/ 564377 w 1128754"/>
              <a:gd name="connsiteY1" fmla="*/ 0 h 1128754"/>
              <a:gd name="connsiteX2" fmla="*/ 1128754 w 1128754"/>
              <a:gd name="connsiteY2" fmla="*/ 564377 h 1128754"/>
              <a:gd name="connsiteX3" fmla="*/ 564377 w 1128754"/>
              <a:gd name="connsiteY3" fmla="*/ 1128754 h 1128754"/>
              <a:gd name="connsiteX4" fmla="*/ 0 w 1128754"/>
              <a:gd name="connsiteY4" fmla="*/ 564377 h 1128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754" h="1128754">
                <a:moveTo>
                  <a:pt x="0" y="564377"/>
                </a:moveTo>
                <a:cubicBezTo>
                  <a:pt x="0" y="252680"/>
                  <a:pt x="252680" y="0"/>
                  <a:pt x="564377" y="0"/>
                </a:cubicBezTo>
                <a:cubicBezTo>
                  <a:pt x="876074" y="0"/>
                  <a:pt x="1128754" y="252680"/>
                  <a:pt x="1128754" y="564377"/>
                </a:cubicBezTo>
                <a:cubicBezTo>
                  <a:pt x="1128754" y="876074"/>
                  <a:pt x="876074" y="1128754"/>
                  <a:pt x="564377" y="1128754"/>
                </a:cubicBezTo>
                <a:cubicBezTo>
                  <a:pt x="252680" y="1128754"/>
                  <a:pt x="0" y="876074"/>
                  <a:pt x="0" y="564377"/>
                </a:cubicBez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81812" tIns="181812" rIns="181812" bIns="181812" numCol="1" spcCol="1270" anchor="ctr" anchorCtr="0">
            <a:noAutofit/>
          </a:bodyPr>
          <a:lstStyle/>
          <a:p>
            <a:pPr lvl="0" algn="ctr" defTabSz="577850">
              <a:lnSpc>
                <a:spcPct val="90000"/>
              </a:lnSpc>
              <a:spcBef>
                <a:spcPct val="0"/>
              </a:spcBef>
              <a:spcAft>
                <a:spcPct val="35000"/>
              </a:spcAft>
            </a:pPr>
            <a:r>
              <a:rPr lang="en-US" sz="1350" kern="1200" dirty="0" smtClean="0"/>
              <a:t>Follow Up Activities</a:t>
            </a:r>
            <a:endParaRPr lang="en-US" sz="1350" kern="1200" dirty="0"/>
          </a:p>
        </p:txBody>
      </p:sp>
      <p:sp>
        <p:nvSpPr>
          <p:cNvPr id="27" name="Freeform 26">
            <a:hlinkClick r:id="rId14" action="ppaction://hlinksldjump"/>
            <a:hlinkHover r:id="" action="ppaction://noaction" highlightClick="1"/>
          </p:cNvPr>
          <p:cNvSpPr/>
          <p:nvPr userDrawn="1"/>
        </p:nvSpPr>
        <p:spPr>
          <a:xfrm>
            <a:off x="2068691" y="406032"/>
            <a:ext cx="1402637" cy="1128754"/>
          </a:xfrm>
          <a:custGeom>
            <a:avLst/>
            <a:gdLst>
              <a:gd name="connsiteX0" fmla="*/ 0 w 1128754"/>
              <a:gd name="connsiteY0" fmla="*/ 564377 h 1128754"/>
              <a:gd name="connsiteX1" fmla="*/ 564377 w 1128754"/>
              <a:gd name="connsiteY1" fmla="*/ 0 h 1128754"/>
              <a:gd name="connsiteX2" fmla="*/ 1128754 w 1128754"/>
              <a:gd name="connsiteY2" fmla="*/ 564377 h 1128754"/>
              <a:gd name="connsiteX3" fmla="*/ 564377 w 1128754"/>
              <a:gd name="connsiteY3" fmla="*/ 1128754 h 1128754"/>
              <a:gd name="connsiteX4" fmla="*/ 0 w 1128754"/>
              <a:gd name="connsiteY4" fmla="*/ 564377 h 1128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754" h="1128754">
                <a:moveTo>
                  <a:pt x="0" y="564377"/>
                </a:moveTo>
                <a:cubicBezTo>
                  <a:pt x="0" y="252680"/>
                  <a:pt x="252680" y="0"/>
                  <a:pt x="564377" y="0"/>
                </a:cubicBezTo>
                <a:cubicBezTo>
                  <a:pt x="876074" y="0"/>
                  <a:pt x="1128754" y="252680"/>
                  <a:pt x="1128754" y="564377"/>
                </a:cubicBezTo>
                <a:cubicBezTo>
                  <a:pt x="1128754" y="876074"/>
                  <a:pt x="876074" y="1128754"/>
                  <a:pt x="564377" y="1128754"/>
                </a:cubicBezTo>
                <a:cubicBezTo>
                  <a:pt x="252680" y="1128754"/>
                  <a:pt x="0" y="876074"/>
                  <a:pt x="0" y="564377"/>
                </a:cubicBez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81812" tIns="181812" rIns="181812" bIns="181812" numCol="1" spcCol="1270" anchor="ctr" anchorCtr="0">
            <a:noAutofit/>
          </a:bodyPr>
          <a:lstStyle/>
          <a:p>
            <a:pPr lvl="0" algn="ctr" defTabSz="577850">
              <a:lnSpc>
                <a:spcPct val="90000"/>
              </a:lnSpc>
              <a:spcBef>
                <a:spcPct val="0"/>
              </a:spcBef>
              <a:spcAft>
                <a:spcPct val="35000"/>
              </a:spcAft>
            </a:pPr>
            <a:r>
              <a:rPr lang="en-US" sz="1350" kern="1200" dirty="0" smtClean="0"/>
              <a:t>Preventive Maintenance</a:t>
            </a:r>
            <a:endParaRPr lang="en-US" sz="1350" kern="1200" dirty="0"/>
          </a:p>
        </p:txBody>
      </p:sp>
      <p:sp>
        <p:nvSpPr>
          <p:cNvPr id="28" name="Freeform 27">
            <a:hlinkClick r:id="rId15" action="ppaction://hlinksldjump"/>
            <a:hlinkHover r:id="" action="ppaction://noaction" highlightClick="1"/>
          </p:cNvPr>
          <p:cNvSpPr/>
          <p:nvPr userDrawn="1"/>
        </p:nvSpPr>
        <p:spPr>
          <a:xfrm>
            <a:off x="7360363" y="5703558"/>
            <a:ext cx="1634553" cy="1128754"/>
          </a:xfrm>
          <a:custGeom>
            <a:avLst/>
            <a:gdLst>
              <a:gd name="connsiteX0" fmla="*/ 0 w 1612506"/>
              <a:gd name="connsiteY0" fmla="*/ 806253 h 1612506"/>
              <a:gd name="connsiteX1" fmla="*/ 806253 w 1612506"/>
              <a:gd name="connsiteY1" fmla="*/ 0 h 1612506"/>
              <a:gd name="connsiteX2" fmla="*/ 1612506 w 1612506"/>
              <a:gd name="connsiteY2" fmla="*/ 806253 h 1612506"/>
              <a:gd name="connsiteX3" fmla="*/ 806253 w 1612506"/>
              <a:gd name="connsiteY3" fmla="*/ 1612506 h 1612506"/>
              <a:gd name="connsiteX4" fmla="*/ 0 w 1612506"/>
              <a:gd name="connsiteY4" fmla="*/ 806253 h 1612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506" h="1612506">
                <a:moveTo>
                  <a:pt x="0" y="806253"/>
                </a:moveTo>
                <a:cubicBezTo>
                  <a:pt x="0" y="360972"/>
                  <a:pt x="360972" y="0"/>
                  <a:pt x="806253" y="0"/>
                </a:cubicBezTo>
                <a:cubicBezTo>
                  <a:pt x="1251534" y="0"/>
                  <a:pt x="1612506" y="360972"/>
                  <a:pt x="1612506" y="806253"/>
                </a:cubicBezTo>
                <a:cubicBezTo>
                  <a:pt x="1612506" y="1251534"/>
                  <a:pt x="1251534" y="1612506"/>
                  <a:pt x="806253" y="1612506"/>
                </a:cubicBezTo>
                <a:cubicBezTo>
                  <a:pt x="360972" y="1612506"/>
                  <a:pt x="0" y="1251534"/>
                  <a:pt x="0" y="806253"/>
                </a:cubicBez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256466" tIns="256466" rIns="256466" bIns="256466" numCol="1" spcCol="1270" anchor="ctr" anchorCtr="0">
            <a:noAutofit/>
          </a:bodyPr>
          <a:lstStyle/>
          <a:p>
            <a:pPr lvl="0" algn="ctr" defTabSz="711200">
              <a:lnSpc>
                <a:spcPct val="90000"/>
              </a:lnSpc>
              <a:spcBef>
                <a:spcPct val="0"/>
              </a:spcBef>
              <a:spcAft>
                <a:spcPct val="35000"/>
              </a:spcAft>
            </a:pPr>
            <a:r>
              <a:rPr lang="en-US" sz="1800" b="1" kern="1200" dirty="0" smtClean="0"/>
              <a:t>Trench Restoration</a:t>
            </a:r>
          </a:p>
        </p:txBody>
      </p:sp>
    </p:spTree>
    <p:extLst>
      <p:ext uri="{BB962C8B-B14F-4D97-AF65-F5344CB8AC3E}">
        <p14:creationId xmlns:p14="http://schemas.microsoft.com/office/powerpoint/2010/main" val="277687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5" name="Rectangle 14">
            <a:hlinkClick r:id="rId2" action="ppaction://hlinksldjump"/>
            <a:hlinkHover r:id="" action="ppaction://noaction" highlightClick="1"/>
          </p:cNvPr>
          <p:cNvSpPr/>
          <p:nvPr userDrawn="1"/>
        </p:nvSpPr>
        <p:spPr>
          <a:xfrm>
            <a:off x="6474951" y="3545168"/>
            <a:ext cx="2003768" cy="1092352"/>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256466" tIns="256466" rIns="256466" bIns="256466" numCol="1" spcCol="1270" anchor="ctr" anchorCtr="0">
            <a:noAutofit/>
          </a:bodyPr>
          <a:lstStyle/>
          <a:p>
            <a:pPr lvl="0" algn="ctr" defTabSz="711200">
              <a:lnSpc>
                <a:spcPct val="90000"/>
              </a:lnSpc>
              <a:spcBef>
                <a:spcPct val="0"/>
              </a:spcBef>
              <a:spcAft>
                <a:spcPct val="35000"/>
              </a:spcAft>
            </a:pPr>
            <a:r>
              <a:rPr lang="en-US" sz="2000" b="1" kern="1200" dirty="0" smtClean="0"/>
              <a:t>Pipe Replacement</a:t>
            </a:r>
          </a:p>
          <a:p>
            <a:pPr lvl="0" algn="ctr" defTabSz="711200">
              <a:lnSpc>
                <a:spcPct val="90000"/>
              </a:lnSpc>
              <a:spcBef>
                <a:spcPct val="0"/>
              </a:spcBef>
              <a:spcAft>
                <a:spcPct val="35000"/>
              </a:spcAft>
            </a:pPr>
            <a:r>
              <a:rPr lang="en-US" sz="1350" kern="1200" dirty="0" smtClean="0"/>
              <a:t> Operational Sequence</a:t>
            </a:r>
            <a:endParaRPr lang="en-US" sz="1350" kern="1200" dirty="0"/>
          </a:p>
        </p:txBody>
      </p:sp>
      <p:sp>
        <p:nvSpPr>
          <p:cNvPr id="16" name="Rectangle 15">
            <a:hlinkClick r:id="rId3" action="ppaction://hlinksldjump"/>
            <a:hlinkHover r:id="" action="ppaction://noaction" highlightClick="1"/>
          </p:cNvPr>
          <p:cNvSpPr/>
          <p:nvPr userDrawn="1"/>
        </p:nvSpPr>
        <p:spPr>
          <a:xfrm>
            <a:off x="647405" y="527304"/>
            <a:ext cx="1399032" cy="768096"/>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181812" tIns="181812" rIns="181812" bIns="181812" numCol="1" spcCol="1270" anchor="ctr" anchorCtr="0">
            <a:noAutofit/>
          </a:bodyPr>
          <a:lstStyle/>
          <a:p>
            <a:pPr lvl="0" algn="ctr" defTabSz="577850">
              <a:lnSpc>
                <a:spcPct val="90000"/>
              </a:lnSpc>
              <a:spcBef>
                <a:spcPct val="0"/>
              </a:spcBef>
              <a:spcAft>
                <a:spcPct val="35000"/>
              </a:spcAft>
            </a:pPr>
            <a:r>
              <a:rPr lang="en-US" sz="1350" kern="1200" dirty="0" smtClean="0"/>
              <a:t>Planning</a:t>
            </a:r>
            <a:endParaRPr lang="en-US" sz="1350" kern="1200" dirty="0"/>
          </a:p>
        </p:txBody>
      </p:sp>
      <p:sp>
        <p:nvSpPr>
          <p:cNvPr id="17" name="Rectangle 16">
            <a:hlinkClick r:id="rId4" action="ppaction://hlinksldjump"/>
            <a:hlinkHover r:id="" action="ppaction://noaction" highlightClick="1"/>
          </p:cNvPr>
          <p:cNvSpPr/>
          <p:nvPr userDrawn="1"/>
        </p:nvSpPr>
        <p:spPr>
          <a:xfrm>
            <a:off x="645603" y="1732368"/>
            <a:ext cx="1402637" cy="768096"/>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181812" tIns="181812" rIns="181812" bIns="181812" numCol="1" spcCol="1270" anchor="ctr" anchorCtr="0">
            <a:noAutofit/>
          </a:bodyPr>
          <a:lstStyle/>
          <a:p>
            <a:pPr lvl="0" algn="ctr" defTabSz="577850">
              <a:lnSpc>
                <a:spcPct val="90000"/>
              </a:lnSpc>
              <a:spcBef>
                <a:spcPct val="0"/>
              </a:spcBef>
              <a:spcAft>
                <a:spcPct val="35000"/>
              </a:spcAft>
            </a:pPr>
            <a:r>
              <a:rPr lang="en-US" sz="1350" kern="1200" dirty="0" smtClean="0"/>
              <a:t>Project Prep</a:t>
            </a:r>
            <a:endParaRPr lang="en-US" sz="1350" kern="1200" dirty="0"/>
          </a:p>
        </p:txBody>
      </p:sp>
      <p:sp>
        <p:nvSpPr>
          <p:cNvPr id="18" name="Rectangle 17">
            <a:hlinkClick r:id="rId5" action="ppaction://hlinksldjump"/>
            <a:hlinkHover r:id="" action="ppaction://noaction" highlightClick="1"/>
          </p:cNvPr>
          <p:cNvSpPr/>
          <p:nvPr userDrawn="1"/>
        </p:nvSpPr>
        <p:spPr>
          <a:xfrm>
            <a:off x="645603" y="2937432"/>
            <a:ext cx="1402637" cy="764646"/>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181812" tIns="181812" rIns="181812" bIns="181812" numCol="1" spcCol="1270" anchor="ctr" anchorCtr="0">
            <a:noAutofit/>
          </a:bodyPr>
          <a:lstStyle/>
          <a:p>
            <a:pPr lvl="0" algn="ctr" defTabSz="577850">
              <a:lnSpc>
                <a:spcPct val="90000"/>
              </a:lnSpc>
              <a:spcBef>
                <a:spcPct val="0"/>
              </a:spcBef>
              <a:spcAft>
                <a:spcPct val="35000"/>
              </a:spcAft>
            </a:pPr>
            <a:r>
              <a:rPr lang="en-US" sz="1350" kern="1200" dirty="0" smtClean="0"/>
              <a:t>Concurrent projects</a:t>
            </a:r>
            <a:endParaRPr lang="en-US" sz="1350" kern="1200" dirty="0"/>
          </a:p>
        </p:txBody>
      </p:sp>
      <p:sp>
        <p:nvSpPr>
          <p:cNvPr id="19" name="Rectangle 18">
            <a:hlinkClick r:id="rId6" action="ppaction://hlinksldjump"/>
            <a:hlinkHover r:id="" action="ppaction://noaction" highlightClick="1"/>
          </p:cNvPr>
          <p:cNvSpPr/>
          <p:nvPr userDrawn="1"/>
        </p:nvSpPr>
        <p:spPr>
          <a:xfrm>
            <a:off x="645603" y="4139046"/>
            <a:ext cx="1402637" cy="764646"/>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181812" tIns="181812" rIns="181812" bIns="181812" numCol="1" spcCol="1270" anchor="ctr" anchorCtr="0">
            <a:noAutofit/>
          </a:bodyPr>
          <a:lstStyle/>
          <a:p>
            <a:pPr lvl="0" algn="ctr" defTabSz="577850">
              <a:lnSpc>
                <a:spcPct val="90000"/>
              </a:lnSpc>
              <a:spcBef>
                <a:spcPct val="0"/>
              </a:spcBef>
              <a:spcAft>
                <a:spcPct val="35000"/>
              </a:spcAft>
            </a:pPr>
            <a:r>
              <a:rPr lang="en-US" sz="1350" kern="1200" dirty="0" smtClean="0"/>
              <a:t>Scheduling</a:t>
            </a:r>
            <a:endParaRPr lang="en-US" sz="1350" kern="1200" dirty="0"/>
          </a:p>
        </p:txBody>
      </p:sp>
      <p:sp>
        <p:nvSpPr>
          <p:cNvPr id="20" name="Rectangle 19">
            <a:hlinkClick r:id="rId7" action="ppaction://hlinksldjump"/>
            <a:hlinkHover r:id="" action="ppaction://noaction" highlightClick="1"/>
          </p:cNvPr>
          <p:cNvSpPr/>
          <p:nvPr userDrawn="1"/>
        </p:nvSpPr>
        <p:spPr>
          <a:xfrm>
            <a:off x="645603" y="5340659"/>
            <a:ext cx="1402637" cy="764646"/>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181812" tIns="181812" rIns="181812" bIns="181812" numCol="1" spcCol="1270" anchor="ctr" anchorCtr="0">
            <a:noAutofit/>
          </a:bodyPr>
          <a:lstStyle/>
          <a:p>
            <a:pPr lvl="0" algn="ctr" defTabSz="577850">
              <a:lnSpc>
                <a:spcPct val="90000"/>
              </a:lnSpc>
              <a:spcBef>
                <a:spcPct val="0"/>
              </a:spcBef>
              <a:spcAft>
                <a:spcPct val="35000"/>
              </a:spcAft>
            </a:pPr>
            <a:r>
              <a:rPr lang="en-US" sz="1350" kern="1200" dirty="0" smtClean="0"/>
              <a:t>Safety</a:t>
            </a:r>
            <a:endParaRPr lang="en-US" sz="1350" kern="1200" dirty="0"/>
          </a:p>
        </p:txBody>
      </p:sp>
      <p:sp>
        <p:nvSpPr>
          <p:cNvPr id="21" name="Rectangle 20">
            <a:hlinkClick r:id="rId8" action="ppaction://hlinksldjump"/>
            <a:hlinkHover r:id="" action="ppaction://noaction" highlightClick="1"/>
          </p:cNvPr>
          <p:cNvSpPr/>
          <p:nvPr userDrawn="1"/>
        </p:nvSpPr>
        <p:spPr>
          <a:xfrm>
            <a:off x="3855163" y="527304"/>
            <a:ext cx="1402637" cy="764646"/>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181812" tIns="181812" rIns="181812" bIns="181812" numCol="1" spcCol="1270" anchor="ctr" anchorCtr="0">
            <a:noAutofit/>
          </a:bodyPr>
          <a:lstStyle/>
          <a:p>
            <a:pPr lvl="0" algn="ctr" defTabSz="577850">
              <a:lnSpc>
                <a:spcPct val="90000"/>
              </a:lnSpc>
              <a:spcBef>
                <a:spcPct val="0"/>
              </a:spcBef>
              <a:spcAft>
                <a:spcPct val="35000"/>
              </a:spcAft>
            </a:pPr>
            <a:r>
              <a:rPr lang="en-US" sz="1350" kern="1200" dirty="0" smtClean="0"/>
              <a:t>Work Zone Traffic Control</a:t>
            </a:r>
            <a:endParaRPr lang="en-US" sz="1350" kern="1200" dirty="0"/>
          </a:p>
        </p:txBody>
      </p:sp>
      <p:sp>
        <p:nvSpPr>
          <p:cNvPr id="22" name="Rectangle 21">
            <a:hlinkClick r:id="rId9" action="ppaction://hlinksldjump"/>
            <a:hlinkHover r:id="" action="ppaction://noaction" highlightClick="1"/>
          </p:cNvPr>
          <p:cNvSpPr/>
          <p:nvPr userDrawn="1"/>
        </p:nvSpPr>
        <p:spPr>
          <a:xfrm>
            <a:off x="3855163" y="1730643"/>
            <a:ext cx="1402637" cy="764646"/>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181812" tIns="181812" rIns="181812" bIns="181812" numCol="1" spcCol="1270" anchor="ctr" anchorCtr="0">
            <a:noAutofit/>
          </a:bodyPr>
          <a:lstStyle/>
          <a:p>
            <a:pPr lvl="0" algn="ctr" defTabSz="577850">
              <a:lnSpc>
                <a:spcPct val="90000"/>
              </a:lnSpc>
              <a:spcBef>
                <a:spcPct val="0"/>
              </a:spcBef>
              <a:spcAft>
                <a:spcPct val="35000"/>
              </a:spcAft>
            </a:pPr>
            <a:r>
              <a:rPr lang="en-US" sz="1350" kern="1200" dirty="0" smtClean="0"/>
              <a:t>Quality Assurance</a:t>
            </a:r>
            <a:endParaRPr lang="en-US" sz="1350" kern="1200" dirty="0"/>
          </a:p>
        </p:txBody>
      </p:sp>
      <p:sp>
        <p:nvSpPr>
          <p:cNvPr id="23" name="Rectangle 22">
            <a:hlinkClick r:id="rId10" action="ppaction://hlinksldjump"/>
            <a:hlinkHover r:id="" action="ppaction://noaction" highlightClick="1"/>
          </p:cNvPr>
          <p:cNvSpPr/>
          <p:nvPr userDrawn="1"/>
        </p:nvSpPr>
        <p:spPr>
          <a:xfrm>
            <a:off x="3855163" y="2933982"/>
            <a:ext cx="1402637" cy="764646"/>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181812" tIns="181812" rIns="181812" bIns="181812" numCol="1" spcCol="1270" anchor="ctr" anchorCtr="0">
            <a:noAutofit/>
          </a:bodyPr>
          <a:lstStyle/>
          <a:p>
            <a:pPr lvl="0" algn="ctr" defTabSz="577850">
              <a:lnSpc>
                <a:spcPct val="90000"/>
              </a:lnSpc>
              <a:spcBef>
                <a:spcPct val="0"/>
              </a:spcBef>
              <a:spcAft>
                <a:spcPct val="35000"/>
              </a:spcAft>
            </a:pPr>
            <a:r>
              <a:rPr lang="en-US" sz="1350" kern="1200" dirty="0" smtClean="0"/>
              <a:t>Environmental Concerns</a:t>
            </a:r>
            <a:endParaRPr lang="en-US" sz="1350" kern="1200" dirty="0"/>
          </a:p>
        </p:txBody>
      </p:sp>
      <p:sp>
        <p:nvSpPr>
          <p:cNvPr id="24" name="Rectangle 23">
            <a:hlinkClick r:id="rId11" action="ppaction://hlinksldjump"/>
            <a:hlinkHover r:id="" action="ppaction://noaction" highlightClick="1"/>
          </p:cNvPr>
          <p:cNvSpPr/>
          <p:nvPr userDrawn="1"/>
        </p:nvSpPr>
        <p:spPr>
          <a:xfrm>
            <a:off x="3855163" y="4137321"/>
            <a:ext cx="1402637" cy="764646"/>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181812" tIns="181812" rIns="181812" bIns="181812" numCol="1" spcCol="1270" anchor="ctr" anchorCtr="0">
            <a:noAutofit/>
          </a:bodyPr>
          <a:lstStyle/>
          <a:p>
            <a:pPr lvl="0" algn="ctr" defTabSz="577850">
              <a:lnSpc>
                <a:spcPct val="90000"/>
              </a:lnSpc>
              <a:spcBef>
                <a:spcPct val="0"/>
              </a:spcBef>
              <a:spcAft>
                <a:spcPct val="35000"/>
              </a:spcAft>
            </a:pPr>
            <a:r>
              <a:rPr lang="en-US" sz="1350" kern="1200" dirty="0" smtClean="0"/>
              <a:t>Risk Management</a:t>
            </a:r>
            <a:endParaRPr lang="en-US" sz="1350" kern="1200" dirty="0"/>
          </a:p>
        </p:txBody>
      </p:sp>
      <p:sp>
        <p:nvSpPr>
          <p:cNvPr id="25" name="Rectangle 24">
            <a:hlinkClick r:id="rId12" action="ppaction://hlinksldjump"/>
            <a:hlinkHover r:id="" action="ppaction://noaction" highlightClick="1"/>
          </p:cNvPr>
          <p:cNvSpPr/>
          <p:nvPr userDrawn="1"/>
        </p:nvSpPr>
        <p:spPr>
          <a:xfrm>
            <a:off x="3855163" y="5340659"/>
            <a:ext cx="1402637" cy="764646"/>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181812" tIns="181812" rIns="181812" bIns="181812" numCol="1" spcCol="1270" anchor="ctr" anchorCtr="0">
            <a:noAutofit/>
          </a:bodyPr>
          <a:lstStyle/>
          <a:p>
            <a:pPr lvl="0" algn="ctr" defTabSz="577850">
              <a:lnSpc>
                <a:spcPct val="90000"/>
              </a:lnSpc>
              <a:spcBef>
                <a:spcPct val="0"/>
              </a:spcBef>
              <a:spcAft>
                <a:spcPct val="35000"/>
              </a:spcAft>
            </a:pPr>
            <a:r>
              <a:rPr lang="en-US" sz="1350" kern="1200" dirty="0" smtClean="0"/>
              <a:t>Project </a:t>
            </a:r>
          </a:p>
          <a:p>
            <a:pPr lvl="0" algn="ctr" defTabSz="577850">
              <a:lnSpc>
                <a:spcPct val="90000"/>
              </a:lnSpc>
              <a:spcBef>
                <a:spcPct val="0"/>
              </a:spcBef>
              <a:spcAft>
                <a:spcPct val="35000"/>
              </a:spcAft>
            </a:pPr>
            <a:r>
              <a:rPr lang="en-US" sz="1350" kern="1200" dirty="0" smtClean="0"/>
              <a:t>Wrap-up</a:t>
            </a:r>
            <a:endParaRPr lang="en-US" sz="1350" kern="1200" dirty="0"/>
          </a:p>
        </p:txBody>
      </p:sp>
      <p:sp>
        <p:nvSpPr>
          <p:cNvPr id="26" name="Rectangle 25">
            <a:hlinkClick r:id="rId13" action="ppaction://hlinksldjump"/>
            <a:hlinkHover r:id="" action="ppaction://noaction" highlightClick="1"/>
          </p:cNvPr>
          <p:cNvSpPr/>
          <p:nvPr userDrawn="1"/>
        </p:nvSpPr>
        <p:spPr>
          <a:xfrm>
            <a:off x="6775517" y="609600"/>
            <a:ext cx="1402637" cy="764646"/>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181812" tIns="181812" rIns="181812" bIns="181812" numCol="1" spcCol="1270" anchor="ctr" anchorCtr="0">
            <a:noAutofit/>
          </a:bodyPr>
          <a:lstStyle/>
          <a:p>
            <a:pPr lvl="0" algn="ctr" defTabSz="577850">
              <a:lnSpc>
                <a:spcPct val="90000"/>
              </a:lnSpc>
              <a:spcBef>
                <a:spcPct val="0"/>
              </a:spcBef>
              <a:spcAft>
                <a:spcPct val="35000"/>
              </a:spcAft>
            </a:pPr>
            <a:r>
              <a:rPr lang="en-US" sz="1350" kern="1200" dirty="0" smtClean="0"/>
              <a:t>Follow Up Activities</a:t>
            </a:r>
            <a:endParaRPr lang="en-US" sz="1350" kern="1200" dirty="0"/>
          </a:p>
        </p:txBody>
      </p:sp>
      <p:sp>
        <p:nvSpPr>
          <p:cNvPr id="27" name="Rectangle 26">
            <a:hlinkClick r:id="rId14" action="ppaction://hlinksldjump"/>
            <a:hlinkHover r:id="" action="ppaction://noaction" highlightClick="1"/>
          </p:cNvPr>
          <p:cNvSpPr/>
          <p:nvPr userDrawn="1"/>
        </p:nvSpPr>
        <p:spPr>
          <a:xfrm>
            <a:off x="6775517" y="2077384"/>
            <a:ext cx="1402637" cy="764646"/>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181812" tIns="181812" rIns="181812" bIns="181812" numCol="1" spcCol="1270" anchor="ctr" anchorCtr="0">
            <a:noAutofit/>
          </a:bodyPr>
          <a:lstStyle/>
          <a:p>
            <a:pPr lvl="0" algn="ctr" defTabSz="577850">
              <a:lnSpc>
                <a:spcPct val="90000"/>
              </a:lnSpc>
              <a:spcBef>
                <a:spcPct val="0"/>
              </a:spcBef>
              <a:spcAft>
                <a:spcPct val="35000"/>
              </a:spcAft>
            </a:pPr>
            <a:r>
              <a:rPr lang="en-US" sz="1350" kern="1200" dirty="0" smtClean="0"/>
              <a:t>Preventive Maintenance</a:t>
            </a:r>
            <a:endParaRPr lang="en-US" sz="1350" kern="1200" dirty="0"/>
          </a:p>
        </p:txBody>
      </p:sp>
      <p:sp>
        <p:nvSpPr>
          <p:cNvPr id="28" name="Rectangle 27">
            <a:hlinkClick r:id="rId15" action="ppaction://hlinksldjump"/>
            <a:hlinkHover r:id="" action="ppaction://noaction" highlightClick="1"/>
          </p:cNvPr>
          <p:cNvSpPr/>
          <p:nvPr userDrawn="1"/>
        </p:nvSpPr>
        <p:spPr>
          <a:xfrm>
            <a:off x="6659559" y="5340659"/>
            <a:ext cx="1634553" cy="764646"/>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256466" tIns="256466" rIns="256466" bIns="256466" numCol="1" spcCol="1270" anchor="ctr" anchorCtr="0">
            <a:noAutofit/>
          </a:bodyPr>
          <a:lstStyle/>
          <a:p>
            <a:pPr lvl="0" algn="ctr" defTabSz="711200">
              <a:lnSpc>
                <a:spcPct val="90000"/>
              </a:lnSpc>
              <a:spcBef>
                <a:spcPct val="0"/>
              </a:spcBef>
              <a:spcAft>
                <a:spcPct val="35000"/>
              </a:spcAft>
            </a:pPr>
            <a:r>
              <a:rPr lang="en-US" sz="1800" b="1" kern="1200" dirty="0" smtClean="0"/>
              <a:t>Trench Restoration</a:t>
            </a:r>
          </a:p>
        </p:txBody>
      </p:sp>
    </p:spTree>
    <p:extLst>
      <p:ext uri="{BB962C8B-B14F-4D97-AF65-F5344CB8AC3E}">
        <p14:creationId xmlns:p14="http://schemas.microsoft.com/office/powerpoint/2010/main" val="380888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grpSp>
        <p:nvGrpSpPr>
          <p:cNvPr id="9"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96000"/>
            <a:ext cx="943940" cy="762000"/>
          </a:xfrm>
          <a:prstGeom prst="rect">
            <a:avLst/>
          </a:prstGeom>
        </p:spPr>
      </p:pic>
      <p:sp>
        <p:nvSpPr>
          <p:cNvPr id="13" name="TextBox 12"/>
          <p:cNvSpPr txBox="1"/>
          <p:nvPr userDrawn="1"/>
        </p:nvSpPr>
        <p:spPr>
          <a:xfrm rot="5400000">
            <a:off x="7690365" y="3815835"/>
            <a:ext cx="2362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Agility</a:t>
            </a:r>
            <a:endParaRPr lang="en-US" dirty="0"/>
          </a:p>
        </p:txBody>
      </p:sp>
    </p:spTree>
    <p:extLst>
      <p:ext uri="{BB962C8B-B14F-4D97-AF65-F5344CB8AC3E}">
        <p14:creationId xmlns:p14="http://schemas.microsoft.com/office/powerpoint/2010/main" val="265685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9"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96000"/>
            <a:ext cx="943940" cy="762000"/>
          </a:xfrm>
          <a:prstGeom prst="rect">
            <a:avLst/>
          </a:prstGeom>
        </p:spPr>
      </p:pic>
      <p:sp>
        <p:nvSpPr>
          <p:cNvPr id="13" name="TextBox 12"/>
          <p:cNvSpPr txBox="1"/>
          <p:nvPr userDrawn="1"/>
        </p:nvSpPr>
        <p:spPr>
          <a:xfrm rot="5400000">
            <a:off x="7690365" y="3815835"/>
            <a:ext cx="2362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Agility</a:t>
            </a:r>
            <a:endParaRPr lang="en-US" dirty="0"/>
          </a:p>
        </p:txBody>
      </p:sp>
    </p:spTree>
    <p:extLst>
      <p:ext uri="{BB962C8B-B14F-4D97-AF65-F5344CB8AC3E}">
        <p14:creationId xmlns:p14="http://schemas.microsoft.com/office/powerpoint/2010/main" val="265685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9"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96000"/>
            <a:ext cx="943940" cy="762000"/>
          </a:xfrm>
          <a:prstGeom prst="rect">
            <a:avLst/>
          </a:prstGeom>
        </p:spPr>
      </p:pic>
      <p:sp>
        <p:nvSpPr>
          <p:cNvPr id="13" name="TextBox 12"/>
          <p:cNvSpPr txBox="1"/>
          <p:nvPr userDrawn="1"/>
        </p:nvSpPr>
        <p:spPr>
          <a:xfrm rot="5400000">
            <a:off x="7690365" y="3815835"/>
            <a:ext cx="2362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Agility</a:t>
            </a:r>
            <a:endParaRPr lang="en-US" dirty="0"/>
          </a:p>
        </p:txBody>
      </p:sp>
    </p:spTree>
    <p:extLst>
      <p:ext uri="{BB962C8B-B14F-4D97-AF65-F5344CB8AC3E}">
        <p14:creationId xmlns:p14="http://schemas.microsoft.com/office/powerpoint/2010/main" val="265685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9"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hlinkClick r:id="" action="ppaction://noaction"/>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096000"/>
            <a:ext cx="943940" cy="762000"/>
          </a:xfrm>
          <a:prstGeom prst="rect">
            <a:avLst/>
          </a:prstGeom>
        </p:spPr>
      </p:pic>
      <p:sp>
        <p:nvSpPr>
          <p:cNvPr id="13" name="TextBox 12"/>
          <p:cNvSpPr txBox="1"/>
          <p:nvPr userDrawn="1"/>
        </p:nvSpPr>
        <p:spPr>
          <a:xfrm rot="5400000">
            <a:off x="7690365" y="3815835"/>
            <a:ext cx="2362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Agility</a:t>
            </a:r>
            <a:endParaRPr lang="en-US" dirty="0"/>
          </a:p>
        </p:txBody>
      </p:sp>
    </p:spTree>
    <p:extLst>
      <p:ext uri="{BB962C8B-B14F-4D97-AF65-F5344CB8AC3E}">
        <p14:creationId xmlns:p14="http://schemas.microsoft.com/office/powerpoint/2010/main" val="265685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sp>
        <p:nvSpPr>
          <p:cNvPr id="12" name="TextBox 11"/>
          <p:cNvSpPr txBox="1"/>
          <p:nvPr userDrawn="1"/>
        </p:nvSpPr>
        <p:spPr>
          <a:xfrm rot="5400000">
            <a:off x="6890266" y="3930136"/>
            <a:ext cx="3962401"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Pipe Replacement </a:t>
            </a:r>
            <a:r>
              <a:rPr lang="en-US" baseline="0" dirty="0" smtClean="0"/>
              <a:t> Training Program</a:t>
            </a:r>
            <a:endParaRPr lang="en-US" dirty="0"/>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4792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sp>
        <p:nvSpPr>
          <p:cNvPr id="12" name="TextBox 11"/>
          <p:cNvSpPr txBox="1"/>
          <p:nvPr userDrawn="1"/>
        </p:nvSpPr>
        <p:spPr>
          <a:xfrm rot="5400000">
            <a:off x="6890266" y="3930136"/>
            <a:ext cx="3962401"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Pipe Replacement </a:t>
            </a:r>
            <a:r>
              <a:rPr lang="en-US" baseline="0" dirty="0" smtClean="0"/>
              <a:t> Training Program</a:t>
            </a:r>
            <a:endParaRPr lang="en-US" dirty="0"/>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4792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sp>
        <p:nvSpPr>
          <p:cNvPr id="12" name="TextBox 11"/>
          <p:cNvSpPr txBox="1"/>
          <p:nvPr userDrawn="1"/>
        </p:nvSpPr>
        <p:spPr>
          <a:xfrm rot="5400000">
            <a:off x="6890266" y="3930136"/>
            <a:ext cx="3962401"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Pipe Replacement </a:t>
            </a:r>
            <a:r>
              <a:rPr lang="en-US" baseline="0" dirty="0" smtClean="0"/>
              <a:t> Training Program</a:t>
            </a:r>
            <a:endParaRPr lang="en-US" dirty="0"/>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4792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sp>
        <p:nvSpPr>
          <p:cNvPr id="12" name="TextBox 11"/>
          <p:cNvSpPr txBox="1"/>
          <p:nvPr userDrawn="1"/>
        </p:nvSpPr>
        <p:spPr>
          <a:xfrm rot="5400000">
            <a:off x="6890266" y="3930136"/>
            <a:ext cx="3962401"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Pipe Replacement </a:t>
            </a:r>
            <a:r>
              <a:rPr lang="en-US" baseline="0" dirty="0" smtClean="0"/>
              <a:t> Training Program</a:t>
            </a:r>
            <a:endParaRPr lang="en-US" dirty="0"/>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4792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email">
            <a:alphaModFix amt="3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Action Button: Forward or Next 4">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rot="5400000">
            <a:off x="6890266" y="3930136"/>
            <a:ext cx="3962401"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Pipe Replacement </a:t>
            </a:r>
            <a:r>
              <a:rPr lang="en-US" baseline="0" dirty="0" smtClean="0"/>
              <a:t> Training Program</a:t>
            </a:r>
            <a:endParaRPr lang="en-US" dirty="0"/>
          </a:p>
        </p:txBody>
      </p:sp>
      <p:sp>
        <p:nvSpPr>
          <p:cNvPr id="10" name="Title 9"/>
          <p:cNvSpPr>
            <a:spLocks noGrp="1"/>
          </p:cNvSpPr>
          <p:nvPr userDrawn="1">
            <p:ph type="title"/>
          </p:nvPr>
        </p:nvSpPr>
        <p:spPr>
          <a:xfrm>
            <a:off x="914400" y="2590800"/>
            <a:ext cx="7315200" cy="1600200"/>
          </a:xfrm>
        </p:spPr>
        <p:txBody>
          <a:bodyPr>
            <a:noAutofit/>
          </a:bodyPr>
          <a:lstStyle>
            <a:lvl1pPr algn="r">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dirty="0" smtClean="0"/>
              <a:t>Click to edit Master title style</a:t>
            </a:r>
            <a:endParaRPr lang="en-US" dirty="0"/>
          </a:p>
        </p:txBody>
      </p:sp>
      <p:pic>
        <p:nvPicPr>
          <p:cNvPr id="7" name="Picture 6">
            <a:hlinkClick r:id="rId3" action="ppaction://hlinksldjump"/>
          </p:cNvPr>
          <p:cNvPicPr>
            <a:picLocks noChangeAspect="1"/>
          </p:cNvPicPr>
          <p:nvPr userDrawn="1"/>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0" y="6096000"/>
            <a:ext cx="943940" cy="762000"/>
          </a:xfrm>
          <a:prstGeom prst="rect">
            <a:avLst/>
          </a:prstGeom>
        </p:spPr>
      </p:pic>
    </p:spTree>
    <p:extLst>
      <p:ext uri="{BB962C8B-B14F-4D97-AF65-F5344CB8AC3E}">
        <p14:creationId xmlns:p14="http://schemas.microsoft.com/office/powerpoint/2010/main" val="274645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sp>
        <p:nvSpPr>
          <p:cNvPr id="12" name="TextBox 11"/>
          <p:cNvSpPr txBox="1"/>
          <p:nvPr userDrawn="1"/>
        </p:nvSpPr>
        <p:spPr>
          <a:xfrm rot="5400000">
            <a:off x="6890266" y="3930136"/>
            <a:ext cx="3962401"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Pipe Replacement </a:t>
            </a:r>
            <a:r>
              <a:rPr lang="en-US" baseline="0" dirty="0" smtClean="0"/>
              <a:t> Training Program</a:t>
            </a:r>
            <a:endParaRPr lang="en-US" dirty="0"/>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4792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sp>
        <p:nvSpPr>
          <p:cNvPr id="12" name="TextBox 11"/>
          <p:cNvSpPr txBox="1"/>
          <p:nvPr userDrawn="1"/>
        </p:nvSpPr>
        <p:spPr>
          <a:xfrm rot="5400000">
            <a:off x="6890266" y="3930136"/>
            <a:ext cx="3962401"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Pipe Replacement </a:t>
            </a:r>
            <a:r>
              <a:rPr lang="en-US" baseline="0" dirty="0" smtClean="0"/>
              <a:t> Training Program</a:t>
            </a:r>
            <a:endParaRPr lang="en-US" dirty="0"/>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4792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userDrawn="1"/>
        </p:nvSpPr>
        <p:spPr>
          <a:xfrm rot="5400000">
            <a:off x="6166362" y="3206235"/>
            <a:ext cx="5410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Mechanized Base Repair &amp; Widening</a:t>
            </a:r>
            <a:r>
              <a:rPr lang="en-US" baseline="0" dirty="0" smtClean="0"/>
              <a:t> Training Program</a:t>
            </a:r>
            <a:endParaRPr lang="en-US" dirty="0"/>
          </a:p>
        </p:txBody>
      </p:sp>
    </p:spTree>
    <p:extLst>
      <p:ext uri="{BB962C8B-B14F-4D97-AF65-F5344CB8AC3E}">
        <p14:creationId xmlns:p14="http://schemas.microsoft.com/office/powerpoint/2010/main" val="313840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userDrawn="1"/>
        </p:nvSpPr>
        <p:spPr>
          <a:xfrm rot="5400000">
            <a:off x="6166362" y="3206235"/>
            <a:ext cx="5410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Mechanized Base Repair &amp; Widening</a:t>
            </a:r>
            <a:r>
              <a:rPr lang="en-US" baseline="0" dirty="0" smtClean="0"/>
              <a:t> Training Program</a:t>
            </a:r>
            <a:endParaRPr lang="en-US" dirty="0"/>
          </a:p>
        </p:txBody>
      </p:sp>
    </p:spTree>
    <p:extLst>
      <p:ext uri="{BB962C8B-B14F-4D97-AF65-F5344CB8AC3E}">
        <p14:creationId xmlns:p14="http://schemas.microsoft.com/office/powerpoint/2010/main" val="74600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userDrawn="1"/>
        </p:nvSpPr>
        <p:spPr>
          <a:xfrm rot="5400000">
            <a:off x="6166362" y="3206235"/>
            <a:ext cx="5410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Mechanized Base Repair &amp; Widening</a:t>
            </a:r>
            <a:r>
              <a:rPr lang="en-US" baseline="0" dirty="0" smtClean="0"/>
              <a:t> Training Program</a:t>
            </a:r>
            <a:endParaRPr lang="en-US" dirty="0"/>
          </a:p>
        </p:txBody>
      </p:sp>
    </p:spTree>
    <p:extLst>
      <p:ext uri="{BB962C8B-B14F-4D97-AF65-F5344CB8AC3E}">
        <p14:creationId xmlns:p14="http://schemas.microsoft.com/office/powerpoint/2010/main" val="416163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userDrawn="1"/>
        </p:nvSpPr>
        <p:spPr>
          <a:xfrm rot="5400000">
            <a:off x="6166362" y="3206235"/>
            <a:ext cx="5410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Mechanized Base Repair &amp; Widening</a:t>
            </a:r>
            <a:r>
              <a:rPr lang="en-US" baseline="0" dirty="0" smtClean="0"/>
              <a:t> Training Program</a:t>
            </a:r>
            <a:endParaRPr lang="en-US" dirty="0"/>
          </a:p>
        </p:txBody>
      </p:sp>
    </p:spTree>
    <p:extLst>
      <p:ext uri="{BB962C8B-B14F-4D97-AF65-F5344CB8AC3E}">
        <p14:creationId xmlns:p14="http://schemas.microsoft.com/office/powerpoint/2010/main" val="43593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userDrawn="1"/>
        </p:nvSpPr>
        <p:spPr>
          <a:xfrm rot="5400000">
            <a:off x="6166362" y="3206235"/>
            <a:ext cx="5410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Mechanized Base Repair &amp; Widening</a:t>
            </a:r>
            <a:r>
              <a:rPr lang="en-US" baseline="0" dirty="0" smtClean="0"/>
              <a:t> Training Program</a:t>
            </a:r>
            <a:endParaRPr lang="en-US" dirty="0"/>
          </a:p>
        </p:txBody>
      </p:sp>
    </p:spTree>
    <p:extLst>
      <p:ext uri="{BB962C8B-B14F-4D97-AF65-F5344CB8AC3E}">
        <p14:creationId xmlns:p14="http://schemas.microsoft.com/office/powerpoint/2010/main" val="212574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userDrawn="1"/>
        </p:nvSpPr>
        <p:spPr>
          <a:xfrm rot="5400000">
            <a:off x="6166362" y="3206235"/>
            <a:ext cx="5410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Mechanized Base Repair &amp; Widening</a:t>
            </a:r>
            <a:r>
              <a:rPr lang="en-US" baseline="0" dirty="0" smtClean="0"/>
              <a:t> Training Program</a:t>
            </a:r>
            <a:endParaRPr lang="en-US" dirty="0"/>
          </a:p>
        </p:txBody>
      </p:sp>
    </p:spTree>
    <p:extLst>
      <p:ext uri="{BB962C8B-B14F-4D97-AF65-F5344CB8AC3E}">
        <p14:creationId xmlns:p14="http://schemas.microsoft.com/office/powerpoint/2010/main" val="244594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Section Header">
    <p:bg>
      <p:bgPr>
        <a:blipFill dpi="0" rotWithShape="1">
          <a:blip r:embed="rId2" cstate="email">
            <a:alphaModFix amt="3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Action Button: Forward or Next 4">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userDrawn="1">
            <p:ph type="title"/>
          </p:nvPr>
        </p:nvSpPr>
        <p:spPr>
          <a:xfrm>
            <a:off x="914400" y="2590800"/>
            <a:ext cx="7315200" cy="1600200"/>
          </a:xfrm>
        </p:spPr>
        <p:txBody>
          <a:bodyPr>
            <a:noAutofit/>
          </a:bodyPr>
          <a:lstStyle>
            <a:lvl1pPr algn="r">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mtClean="0"/>
              <a:t>Click to edit Master title style</a:t>
            </a:r>
            <a:endParaRPr lang="en-US" dirty="0"/>
          </a:p>
        </p:txBody>
      </p:sp>
      <p:sp>
        <p:nvSpPr>
          <p:cNvPr id="7" name="TextBox 6"/>
          <p:cNvSpPr txBox="1"/>
          <p:nvPr userDrawn="1"/>
        </p:nvSpPr>
        <p:spPr>
          <a:xfrm rot="5400000">
            <a:off x="6890266" y="3930136"/>
            <a:ext cx="3962401"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Pipe Replacement </a:t>
            </a:r>
            <a:r>
              <a:rPr lang="en-US" baseline="0" dirty="0" smtClean="0"/>
              <a:t> Training Program</a:t>
            </a:r>
            <a:endParaRPr lang="en-US" dirty="0"/>
          </a:p>
        </p:txBody>
      </p:sp>
      <p:pic>
        <p:nvPicPr>
          <p:cNvPr id="9" name="Picture 8">
            <a:hlinkClick r:id="rId3" action="ppaction://hlinksldjump"/>
          </p:cNvPr>
          <p:cNvPicPr>
            <a:picLocks noChangeAspect="1"/>
          </p:cNvPicPr>
          <p:nvPr userDrawn="1"/>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0" y="6096000"/>
            <a:ext cx="943940" cy="762000"/>
          </a:xfrm>
          <a:prstGeom prst="rect">
            <a:avLst/>
          </a:prstGeom>
        </p:spPr>
      </p:pic>
    </p:spTree>
    <p:extLst>
      <p:ext uri="{BB962C8B-B14F-4D97-AF65-F5344CB8AC3E}">
        <p14:creationId xmlns:p14="http://schemas.microsoft.com/office/powerpoint/2010/main" val="4446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hlinkClick r:id="rId2" action="ppaction://hlinksldjump"/>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096000"/>
            <a:ext cx="943940" cy="762000"/>
          </a:xfrm>
          <a:prstGeom prst="rect">
            <a:avLst/>
          </a:prstGeom>
        </p:spPr>
      </p:pic>
      <p:sp>
        <p:nvSpPr>
          <p:cNvPr id="13" name="TextBox 12"/>
          <p:cNvSpPr txBox="1"/>
          <p:nvPr userDrawn="1"/>
        </p:nvSpPr>
        <p:spPr>
          <a:xfrm rot="5400000">
            <a:off x="6166362" y="3206235"/>
            <a:ext cx="5410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Training</a:t>
            </a:r>
            <a:r>
              <a:rPr lang="en-US" baseline="0" dirty="0" smtClean="0"/>
              <a:t> Template – Do not change this copy</a:t>
            </a:r>
            <a:endParaRPr lang="en-US" dirty="0"/>
          </a:p>
        </p:txBody>
      </p:sp>
    </p:spTree>
    <p:extLst>
      <p:ext uri="{BB962C8B-B14F-4D97-AF65-F5344CB8AC3E}">
        <p14:creationId xmlns:p14="http://schemas.microsoft.com/office/powerpoint/2010/main" val="205422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arning objectiv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2218597"/>
            <a:ext cx="7848600" cy="3877403"/>
          </a:xfrm>
        </p:spPr>
        <p:txBody>
          <a:bodyPr/>
          <a:lstStyle>
            <a:lvl1pPr marL="514350" indent="-514350" algn="l">
              <a:buFont typeface="+mj-lt"/>
              <a:buAutoNum type="arabicPeriod"/>
              <a:defRPr>
                <a:solidFill>
                  <a:schemeClr val="tx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a:p>
            <a:endParaRPr lang="en-US" dirty="0"/>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5334001" cy="2218597"/>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rot="20229996">
            <a:off x="2752" y="718843"/>
            <a:ext cx="4003030" cy="584775"/>
          </a:xfrm>
          <a:prstGeom prst="rect">
            <a:avLst/>
          </a:prstGeom>
          <a:noFill/>
        </p:spPr>
        <p:txBody>
          <a:bodyPr wrap="square" rtlCol="0">
            <a:spAutoFit/>
          </a:bodyPr>
          <a:lstStyle/>
          <a:p>
            <a:pPr algn="ctr"/>
            <a:r>
              <a:rPr lang="en-US" sz="3200" b="1" dirty="0" smtClean="0">
                <a:solidFill>
                  <a:srgbClr val="FFC000"/>
                </a:solidFill>
                <a:effectLst>
                  <a:outerShdw blurRad="38100" dist="38100" dir="2700000" algn="tl">
                    <a:srgbClr val="000000">
                      <a:alpha val="43137"/>
                    </a:srgbClr>
                  </a:outerShdw>
                </a:effectLst>
                <a:latin typeface="+mj-lt"/>
                <a:cs typeface="Times New Roman" pitchFamily="18" charset="0"/>
              </a:rPr>
              <a:t>LEARNING OBJECTIVES</a:t>
            </a:r>
            <a:endParaRPr lang="en-US" sz="3200" b="1" dirty="0">
              <a:solidFill>
                <a:srgbClr val="FFC000"/>
              </a:solidFill>
              <a:effectLst>
                <a:outerShdw blurRad="38100" dist="38100" dir="2700000" algn="tl">
                  <a:srgbClr val="000000">
                    <a:alpha val="43137"/>
                  </a:srgbClr>
                </a:outerShdw>
              </a:effectLst>
              <a:latin typeface="+mj-lt"/>
              <a:cs typeface="Times New Roman" pitchFamily="18" charset="0"/>
            </a:endParaRPr>
          </a:p>
        </p:txBody>
      </p:sp>
      <p:sp>
        <p:nvSpPr>
          <p:cNvPr id="14" name="TextBox 13"/>
          <p:cNvSpPr txBox="1"/>
          <p:nvPr userDrawn="1"/>
        </p:nvSpPr>
        <p:spPr>
          <a:xfrm rot="5400000">
            <a:off x="6890266" y="3930136"/>
            <a:ext cx="3962401"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Pipe Replacement </a:t>
            </a:r>
            <a:r>
              <a:rPr lang="en-US" baseline="0" dirty="0" smtClean="0"/>
              <a:t> Training Program</a:t>
            </a:r>
            <a:endParaRPr lang="en-US" dirty="0"/>
          </a:p>
        </p:txBody>
      </p:sp>
      <p:grpSp>
        <p:nvGrpSpPr>
          <p:cNvPr id="11" name="Group 10"/>
          <p:cNvGrpSpPr/>
          <p:nvPr userDrawn="1"/>
        </p:nvGrpSpPr>
        <p:grpSpPr>
          <a:xfrm>
            <a:off x="8001000" y="6324600"/>
            <a:ext cx="914400" cy="393192"/>
            <a:chOff x="8001000" y="6324600"/>
            <a:chExt cx="914400" cy="393192"/>
          </a:xfrm>
        </p:grpSpPr>
        <p:sp>
          <p:nvSpPr>
            <p:cNvPr id="12" name="Action Button: Forward or Next 11">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Back or Previous 12">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1"/>
          <p:cNvSpPr txBox="1">
            <a:spLocks/>
          </p:cNvSpPr>
          <p:nvPr userDrawn="1"/>
        </p:nvSpPr>
        <p:spPr>
          <a:xfrm>
            <a:off x="4114800" y="282575"/>
            <a:ext cx="50292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002664"/>
                </a:solidFill>
                <a:latin typeface="+mj-lt"/>
                <a:ea typeface="+mj-ea"/>
                <a:cs typeface="Times New Roman" pitchFamily="18" charset="0"/>
              </a:defRPr>
            </a:lvl1pPr>
          </a:lstStyle>
          <a:p>
            <a:pPr algn="l"/>
            <a:r>
              <a:rPr lang="en-US" sz="3200" dirty="0" smtClean="0">
                <a:effectLst>
                  <a:outerShdw blurRad="38100" dist="38100" dir="2700000" algn="tl">
                    <a:srgbClr val="000000">
                      <a:alpha val="43137"/>
                    </a:srgbClr>
                  </a:outerShdw>
                </a:effectLst>
              </a:rPr>
              <a:t>Upon completion of this module, you will be able to…</a:t>
            </a:r>
            <a:endParaRPr lang="en-US" sz="3200" dirty="0">
              <a:effectLst>
                <a:outerShdw blurRad="38100" dist="38100" dir="2700000" algn="tl">
                  <a:srgbClr val="000000">
                    <a:alpha val="43137"/>
                  </a:srgbClr>
                </a:outerShdw>
              </a:effectLst>
            </a:endParaRPr>
          </a:p>
        </p:txBody>
      </p:sp>
      <p:pic>
        <p:nvPicPr>
          <p:cNvPr id="16" name="Picture 15">
            <a:hlinkClick r:id="rId3" action="ppaction://hlinksldjump"/>
          </p:cNvPr>
          <p:cNvPicPr>
            <a:picLocks noChangeAspect="1"/>
          </p:cNvPicPr>
          <p:nvPr userDrawn="1"/>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0" y="6096000"/>
            <a:ext cx="943940" cy="762000"/>
          </a:xfrm>
          <a:prstGeom prst="rect">
            <a:avLst/>
          </a:prstGeom>
        </p:spPr>
      </p:pic>
    </p:spTree>
    <p:extLst>
      <p:ext uri="{BB962C8B-B14F-4D97-AF65-F5344CB8AC3E}">
        <p14:creationId xmlns:p14="http://schemas.microsoft.com/office/powerpoint/2010/main" val="236154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hlinkClick r:id="rId2" action="ppaction://hlinksldjump"/>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096000"/>
            <a:ext cx="943940" cy="762000"/>
          </a:xfrm>
          <a:prstGeom prst="rect">
            <a:avLst/>
          </a:prstGeom>
        </p:spPr>
      </p:pic>
      <p:sp>
        <p:nvSpPr>
          <p:cNvPr id="13" name="TextBox 12"/>
          <p:cNvSpPr txBox="1"/>
          <p:nvPr userDrawn="1"/>
        </p:nvSpPr>
        <p:spPr>
          <a:xfrm rot="5400000">
            <a:off x="6166362" y="3206235"/>
            <a:ext cx="5410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Training</a:t>
            </a:r>
            <a:r>
              <a:rPr lang="en-US" baseline="0" dirty="0" smtClean="0"/>
              <a:t> Template – Do not change this copy</a:t>
            </a:r>
            <a:endParaRPr lang="en-US" dirty="0"/>
          </a:p>
        </p:txBody>
      </p:sp>
    </p:spTree>
    <p:extLst>
      <p:ext uri="{BB962C8B-B14F-4D97-AF65-F5344CB8AC3E}">
        <p14:creationId xmlns:p14="http://schemas.microsoft.com/office/powerpoint/2010/main" val="390743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hlinkClick r:id="rId2" action="ppaction://hlinksldjump"/>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096000"/>
            <a:ext cx="943940" cy="762000"/>
          </a:xfrm>
          <a:prstGeom prst="rect">
            <a:avLst/>
          </a:prstGeom>
        </p:spPr>
      </p:pic>
      <p:sp>
        <p:nvSpPr>
          <p:cNvPr id="13" name="TextBox 12"/>
          <p:cNvSpPr txBox="1"/>
          <p:nvPr userDrawn="1"/>
        </p:nvSpPr>
        <p:spPr>
          <a:xfrm rot="5400000">
            <a:off x="6166362" y="3206235"/>
            <a:ext cx="5410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Training</a:t>
            </a:r>
            <a:r>
              <a:rPr lang="en-US" baseline="0" dirty="0" smtClean="0"/>
              <a:t> Template – Do not change this copy</a:t>
            </a:r>
            <a:endParaRPr lang="en-US" dirty="0"/>
          </a:p>
        </p:txBody>
      </p:sp>
    </p:spTree>
    <p:extLst>
      <p:ext uri="{BB962C8B-B14F-4D97-AF65-F5344CB8AC3E}">
        <p14:creationId xmlns:p14="http://schemas.microsoft.com/office/powerpoint/2010/main" val="286900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hlinkClick r:id="rId2" action="ppaction://hlinksldjump"/>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096000"/>
            <a:ext cx="943940" cy="762000"/>
          </a:xfrm>
          <a:prstGeom prst="rect">
            <a:avLst/>
          </a:prstGeom>
        </p:spPr>
      </p:pic>
      <p:sp>
        <p:nvSpPr>
          <p:cNvPr id="13" name="TextBox 12"/>
          <p:cNvSpPr txBox="1"/>
          <p:nvPr userDrawn="1"/>
        </p:nvSpPr>
        <p:spPr>
          <a:xfrm rot="5400000">
            <a:off x="6166362" y="3206235"/>
            <a:ext cx="5410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Training</a:t>
            </a:r>
            <a:r>
              <a:rPr lang="en-US" baseline="0" dirty="0" smtClean="0"/>
              <a:t> Template – Do not change this copy</a:t>
            </a:r>
            <a:endParaRPr lang="en-US" dirty="0"/>
          </a:p>
        </p:txBody>
      </p:sp>
    </p:spTree>
    <p:extLst>
      <p:ext uri="{BB962C8B-B14F-4D97-AF65-F5344CB8AC3E}">
        <p14:creationId xmlns:p14="http://schemas.microsoft.com/office/powerpoint/2010/main" val="150852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3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hlinkClick r:id="rId2" action="ppaction://hlinksldjump"/>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096000"/>
            <a:ext cx="943940" cy="762000"/>
          </a:xfrm>
          <a:prstGeom prst="rect">
            <a:avLst/>
          </a:prstGeom>
        </p:spPr>
      </p:pic>
      <p:sp>
        <p:nvSpPr>
          <p:cNvPr id="13" name="TextBox 12"/>
          <p:cNvSpPr txBox="1"/>
          <p:nvPr userDrawn="1"/>
        </p:nvSpPr>
        <p:spPr>
          <a:xfrm rot="5400000">
            <a:off x="6166362" y="3206235"/>
            <a:ext cx="5410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Training</a:t>
            </a:r>
            <a:r>
              <a:rPr lang="en-US" baseline="0" dirty="0" smtClean="0"/>
              <a:t> Template – Do not change this copy</a:t>
            </a:r>
            <a:endParaRPr lang="en-US" dirty="0"/>
          </a:p>
        </p:txBody>
      </p:sp>
    </p:spTree>
    <p:extLst>
      <p:ext uri="{BB962C8B-B14F-4D97-AF65-F5344CB8AC3E}">
        <p14:creationId xmlns:p14="http://schemas.microsoft.com/office/powerpoint/2010/main" val="332782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4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hlinkClick r:id="rId2" action="ppaction://hlinksldjump"/>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096000"/>
            <a:ext cx="943940" cy="762000"/>
          </a:xfrm>
          <a:prstGeom prst="rect">
            <a:avLst/>
          </a:prstGeom>
        </p:spPr>
      </p:pic>
      <p:sp>
        <p:nvSpPr>
          <p:cNvPr id="13" name="TextBox 12"/>
          <p:cNvSpPr txBox="1"/>
          <p:nvPr userDrawn="1"/>
        </p:nvSpPr>
        <p:spPr>
          <a:xfrm rot="5400000">
            <a:off x="6166362" y="3206235"/>
            <a:ext cx="5410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Training</a:t>
            </a:r>
            <a:r>
              <a:rPr lang="en-US" baseline="0" dirty="0" smtClean="0"/>
              <a:t> Template – Do not change this copy</a:t>
            </a:r>
            <a:endParaRPr lang="en-US" dirty="0"/>
          </a:p>
        </p:txBody>
      </p:sp>
    </p:spTree>
    <p:extLst>
      <p:ext uri="{BB962C8B-B14F-4D97-AF65-F5344CB8AC3E}">
        <p14:creationId xmlns:p14="http://schemas.microsoft.com/office/powerpoint/2010/main" val="211504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5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hlinkClick r:id="rId2" action="ppaction://hlinksldjump"/>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096000"/>
            <a:ext cx="943940" cy="762000"/>
          </a:xfrm>
          <a:prstGeom prst="rect">
            <a:avLst/>
          </a:prstGeom>
        </p:spPr>
      </p:pic>
      <p:sp>
        <p:nvSpPr>
          <p:cNvPr id="13" name="TextBox 12"/>
          <p:cNvSpPr txBox="1"/>
          <p:nvPr userDrawn="1"/>
        </p:nvSpPr>
        <p:spPr>
          <a:xfrm rot="5400000">
            <a:off x="6166362" y="3206235"/>
            <a:ext cx="5410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Training</a:t>
            </a:r>
            <a:r>
              <a:rPr lang="en-US" baseline="0" dirty="0" smtClean="0"/>
              <a:t> Template – Do not change this copy</a:t>
            </a:r>
            <a:endParaRPr lang="en-US" dirty="0"/>
          </a:p>
        </p:txBody>
      </p:sp>
    </p:spTree>
    <p:extLst>
      <p:ext uri="{BB962C8B-B14F-4D97-AF65-F5344CB8AC3E}">
        <p14:creationId xmlns:p14="http://schemas.microsoft.com/office/powerpoint/2010/main" val="277184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6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hlinkClick r:id="rId2" action="ppaction://hlinksldjump"/>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096000"/>
            <a:ext cx="943940" cy="762000"/>
          </a:xfrm>
          <a:prstGeom prst="rect">
            <a:avLst/>
          </a:prstGeom>
        </p:spPr>
      </p:pic>
      <p:sp>
        <p:nvSpPr>
          <p:cNvPr id="13" name="TextBox 12"/>
          <p:cNvSpPr txBox="1"/>
          <p:nvPr userDrawn="1"/>
        </p:nvSpPr>
        <p:spPr>
          <a:xfrm rot="5400000">
            <a:off x="6166362" y="3206235"/>
            <a:ext cx="5410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Training</a:t>
            </a:r>
            <a:r>
              <a:rPr lang="en-US" baseline="0" dirty="0" smtClean="0"/>
              <a:t> Template – Do not change this copy</a:t>
            </a:r>
            <a:endParaRPr lang="en-US" dirty="0"/>
          </a:p>
        </p:txBody>
      </p:sp>
    </p:spTree>
    <p:extLst>
      <p:ext uri="{BB962C8B-B14F-4D97-AF65-F5344CB8AC3E}">
        <p14:creationId xmlns:p14="http://schemas.microsoft.com/office/powerpoint/2010/main" val="294522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7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hlinkClick r:id="rId2" action="ppaction://hlinksldjump"/>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096000"/>
            <a:ext cx="943940" cy="762000"/>
          </a:xfrm>
          <a:prstGeom prst="rect">
            <a:avLst/>
          </a:prstGeom>
        </p:spPr>
      </p:pic>
      <p:sp>
        <p:nvSpPr>
          <p:cNvPr id="13" name="TextBox 12"/>
          <p:cNvSpPr txBox="1"/>
          <p:nvPr userDrawn="1"/>
        </p:nvSpPr>
        <p:spPr>
          <a:xfrm rot="5400000">
            <a:off x="6166362" y="3206235"/>
            <a:ext cx="5410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Training</a:t>
            </a:r>
            <a:r>
              <a:rPr lang="en-US" baseline="0" dirty="0" smtClean="0"/>
              <a:t> Template – Do not change this copy</a:t>
            </a:r>
            <a:endParaRPr lang="en-US" dirty="0"/>
          </a:p>
        </p:txBody>
      </p:sp>
    </p:spTree>
    <p:extLst>
      <p:ext uri="{BB962C8B-B14F-4D97-AF65-F5344CB8AC3E}">
        <p14:creationId xmlns:p14="http://schemas.microsoft.com/office/powerpoint/2010/main" val="418497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hlinkClick r:id="rId2" action="ppaction://hlinksldjump"/>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096000"/>
            <a:ext cx="943940" cy="762000"/>
          </a:xfrm>
          <a:prstGeom prst="rect">
            <a:avLst/>
          </a:prstGeom>
        </p:spPr>
      </p:pic>
      <p:sp>
        <p:nvSpPr>
          <p:cNvPr id="13" name="TextBox 12"/>
          <p:cNvSpPr txBox="1"/>
          <p:nvPr userDrawn="1"/>
        </p:nvSpPr>
        <p:spPr>
          <a:xfrm rot="5400000">
            <a:off x="6166362" y="3206235"/>
            <a:ext cx="5410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Training</a:t>
            </a:r>
            <a:r>
              <a:rPr lang="en-US" baseline="0" dirty="0" smtClean="0"/>
              <a:t> Template – Do not change this copy</a:t>
            </a:r>
            <a:endParaRPr lang="en-US" dirty="0"/>
          </a:p>
        </p:txBody>
      </p:sp>
    </p:spTree>
    <p:extLst>
      <p:ext uri="{BB962C8B-B14F-4D97-AF65-F5344CB8AC3E}">
        <p14:creationId xmlns:p14="http://schemas.microsoft.com/office/powerpoint/2010/main" val="220103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hlinkClick r:id="rId2" action="ppaction://hlinksldjump"/>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096000"/>
            <a:ext cx="943940" cy="762000"/>
          </a:xfrm>
          <a:prstGeom prst="rect">
            <a:avLst/>
          </a:prstGeom>
        </p:spPr>
      </p:pic>
      <p:sp>
        <p:nvSpPr>
          <p:cNvPr id="13" name="TextBox 12"/>
          <p:cNvSpPr txBox="1"/>
          <p:nvPr userDrawn="1"/>
        </p:nvSpPr>
        <p:spPr>
          <a:xfrm rot="5400000">
            <a:off x="6166362" y="3206235"/>
            <a:ext cx="5410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Training</a:t>
            </a:r>
            <a:r>
              <a:rPr lang="en-US" baseline="0" dirty="0" smtClean="0"/>
              <a:t> Template – Do not change this copy</a:t>
            </a:r>
            <a:endParaRPr lang="en-US" dirty="0"/>
          </a:p>
        </p:txBody>
      </p:sp>
    </p:spTree>
    <p:extLst>
      <p:ext uri="{BB962C8B-B14F-4D97-AF65-F5344CB8AC3E}">
        <p14:creationId xmlns:p14="http://schemas.microsoft.com/office/powerpoint/2010/main" val="20833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Learning objective">
    <p:spTree>
      <p:nvGrpSpPr>
        <p:cNvPr id="1" name=""/>
        <p:cNvGrpSpPr/>
        <p:nvPr/>
      </p:nvGrpSpPr>
      <p:grpSpPr>
        <a:xfrm>
          <a:off x="0" y="0"/>
          <a:ext cx="0" cy="0"/>
          <a:chOff x="0" y="0"/>
          <a:chExt cx="0" cy="0"/>
        </a:xfrm>
      </p:grpSpPr>
      <p:sp>
        <p:nvSpPr>
          <p:cNvPr id="2" name="Title 1"/>
          <p:cNvSpPr>
            <a:spLocks noGrp="1"/>
          </p:cNvSpPr>
          <p:nvPr>
            <p:ph type="ctrTitle"/>
          </p:nvPr>
        </p:nvSpPr>
        <p:spPr>
          <a:xfrm>
            <a:off x="4724400" y="146178"/>
            <a:ext cx="4267200" cy="1470025"/>
          </a:xfrm>
        </p:spPr>
        <p:txBody>
          <a:bodyPr>
            <a:normAutofit/>
          </a:bodyPr>
          <a:lstStyle>
            <a:lvl1pPr>
              <a:defRPr sz="32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09600" y="2218597"/>
            <a:ext cx="7924800" cy="3877403"/>
          </a:xfrm>
        </p:spPr>
        <p:txBody>
          <a:bodyPr/>
          <a:lstStyle>
            <a:lvl1pPr marL="0" indent="0" algn="l">
              <a:buNone/>
              <a:defRPr>
                <a:solidFill>
                  <a:schemeClr val="tx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p:cNvPicPr>
            <a:picLocks noChangeAspect="1"/>
          </p:cNvPicPr>
          <p:nvPr/>
        </p:nvPicPr>
        <p:blipFill rotWithShape="1">
          <a:blip r:embed="rId2" cstate="email">
            <a:duotone>
              <a:schemeClr val="accent2">
                <a:shade val="45000"/>
                <a:satMod val="135000"/>
              </a:schemeClr>
              <a:prstClr val="white"/>
            </a:duotone>
            <a:lum bright="-30000"/>
            <a:extLst>
              <a:ext uri="{28A0092B-C50C-407E-A947-70E740481C1C}">
                <a14:useLocalDpi xmlns:a14="http://schemas.microsoft.com/office/drawing/2010/main"/>
              </a:ext>
            </a:extLst>
          </a:blip>
          <a:srcRect/>
          <a:stretch/>
        </p:blipFill>
        <p:spPr>
          <a:xfrm>
            <a:off x="0" y="0"/>
            <a:ext cx="5334000" cy="2218597"/>
          </a:xfrm>
          <a:prstGeom prst="rect">
            <a:avLst/>
          </a:prstGeom>
          <a:ln>
            <a:noFill/>
          </a:ln>
          <a:effectLst>
            <a:outerShdw blurRad="292100" dist="139700" dir="2700000" algn="tl" rotWithShape="0">
              <a:srgbClr val="333333">
                <a:alpha val="65000"/>
              </a:srgbClr>
            </a:outerShdw>
          </a:effectLst>
        </p:spPr>
      </p:pic>
      <p:sp>
        <p:nvSpPr>
          <p:cNvPr id="14" name="TextBox 13"/>
          <p:cNvSpPr txBox="1"/>
          <p:nvPr userDrawn="1"/>
        </p:nvSpPr>
        <p:spPr>
          <a:xfrm rot="5400000">
            <a:off x="6890266" y="3930136"/>
            <a:ext cx="3962401"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Pipe Replacement </a:t>
            </a:r>
            <a:r>
              <a:rPr lang="en-US" baseline="0" dirty="0" smtClean="0"/>
              <a:t> Training Program</a:t>
            </a:r>
            <a:endParaRPr lang="en-US" dirty="0"/>
          </a:p>
        </p:txBody>
      </p:sp>
      <p:sp>
        <p:nvSpPr>
          <p:cNvPr id="15" name="TextBox 14"/>
          <p:cNvSpPr txBox="1"/>
          <p:nvPr userDrawn="1"/>
        </p:nvSpPr>
        <p:spPr>
          <a:xfrm rot="20229996">
            <a:off x="-119582" y="718843"/>
            <a:ext cx="4003030" cy="584775"/>
          </a:xfrm>
          <a:prstGeom prst="rect">
            <a:avLst/>
          </a:prstGeom>
          <a:noFill/>
        </p:spPr>
        <p:txBody>
          <a:bodyPr wrap="square" rtlCol="0">
            <a:spAutoFit/>
          </a:bodyPr>
          <a:lstStyle/>
          <a:p>
            <a:pPr algn="ctr"/>
            <a:r>
              <a:rPr lang="en-US" sz="3200" b="1" dirty="0" smtClean="0">
                <a:solidFill>
                  <a:srgbClr val="FFC000"/>
                </a:solidFill>
                <a:effectLst>
                  <a:outerShdw blurRad="38100" dist="38100" dir="2700000" algn="tl">
                    <a:srgbClr val="000000">
                      <a:alpha val="43137"/>
                    </a:srgbClr>
                  </a:outerShdw>
                </a:effectLst>
                <a:latin typeface="+mj-lt"/>
                <a:cs typeface="Times New Roman" pitchFamily="18" charset="0"/>
              </a:rPr>
              <a:t>KEY TOPICS</a:t>
            </a:r>
            <a:endParaRPr lang="en-US" sz="3200" b="1" dirty="0">
              <a:solidFill>
                <a:srgbClr val="FFC000"/>
              </a:solidFill>
              <a:effectLst>
                <a:outerShdw blurRad="38100" dist="38100" dir="2700000" algn="tl">
                  <a:srgbClr val="000000">
                    <a:alpha val="43137"/>
                  </a:srgbClr>
                </a:outerShdw>
              </a:effectLst>
              <a:latin typeface="+mj-lt"/>
              <a:cs typeface="Times New Roman" pitchFamily="18" charset="0"/>
            </a:endParaRPr>
          </a:p>
        </p:txBody>
      </p:sp>
      <p:grpSp>
        <p:nvGrpSpPr>
          <p:cNvPr id="11" name="Group 10"/>
          <p:cNvGrpSpPr/>
          <p:nvPr userDrawn="1"/>
        </p:nvGrpSpPr>
        <p:grpSpPr>
          <a:xfrm>
            <a:off x="8001000" y="6324600"/>
            <a:ext cx="914400" cy="393192"/>
            <a:chOff x="8001000" y="6324600"/>
            <a:chExt cx="914400" cy="393192"/>
          </a:xfrm>
        </p:grpSpPr>
        <p:sp>
          <p:nvSpPr>
            <p:cNvPr id="12" name="Action Button: Forward or Next 11">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Back or Previous 12">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hlinkClick r:id="rId3" action="ppaction://hlinksldjump"/>
          </p:cNvPr>
          <p:cNvPicPr>
            <a:picLocks noChangeAspect="1"/>
          </p:cNvPicPr>
          <p:nvPr userDrawn="1"/>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0" y="6096000"/>
            <a:ext cx="943940" cy="762000"/>
          </a:xfrm>
          <a:prstGeom prst="rect">
            <a:avLst/>
          </a:prstGeom>
        </p:spPr>
      </p:pic>
    </p:spTree>
    <p:extLst>
      <p:ext uri="{BB962C8B-B14F-4D97-AF65-F5344CB8AC3E}">
        <p14:creationId xmlns:p14="http://schemas.microsoft.com/office/powerpoint/2010/main" val="20445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0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hlinkClick r:id="rId2" action="ppaction://hlinksldjump"/>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096000"/>
            <a:ext cx="943940" cy="762000"/>
          </a:xfrm>
          <a:prstGeom prst="rect">
            <a:avLst/>
          </a:prstGeom>
        </p:spPr>
      </p:pic>
      <p:sp>
        <p:nvSpPr>
          <p:cNvPr id="13" name="TextBox 12"/>
          <p:cNvSpPr txBox="1"/>
          <p:nvPr userDrawn="1"/>
        </p:nvSpPr>
        <p:spPr>
          <a:xfrm rot="5400000">
            <a:off x="6166362" y="3206235"/>
            <a:ext cx="5410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Training</a:t>
            </a:r>
            <a:r>
              <a:rPr lang="en-US" baseline="0" dirty="0" smtClean="0"/>
              <a:t> Template – Do not change this copy</a:t>
            </a:r>
            <a:endParaRPr lang="en-US" dirty="0"/>
          </a:p>
        </p:txBody>
      </p:sp>
    </p:spTree>
    <p:extLst>
      <p:ext uri="{BB962C8B-B14F-4D97-AF65-F5344CB8AC3E}">
        <p14:creationId xmlns:p14="http://schemas.microsoft.com/office/powerpoint/2010/main" val="324123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1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hlinkClick r:id="rId2" action="ppaction://hlinksldjump"/>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096000"/>
            <a:ext cx="943940" cy="762000"/>
          </a:xfrm>
          <a:prstGeom prst="rect">
            <a:avLst/>
          </a:prstGeom>
        </p:spPr>
      </p:pic>
      <p:sp>
        <p:nvSpPr>
          <p:cNvPr id="13" name="TextBox 12"/>
          <p:cNvSpPr txBox="1"/>
          <p:nvPr userDrawn="1"/>
        </p:nvSpPr>
        <p:spPr>
          <a:xfrm rot="5400000">
            <a:off x="6166362" y="3206235"/>
            <a:ext cx="5410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Training</a:t>
            </a:r>
            <a:r>
              <a:rPr lang="en-US" baseline="0" dirty="0" smtClean="0"/>
              <a:t> Template – Do not change this copy</a:t>
            </a:r>
            <a:endParaRPr lang="en-US" dirty="0"/>
          </a:p>
        </p:txBody>
      </p:sp>
    </p:spTree>
    <p:extLst>
      <p:ext uri="{BB962C8B-B14F-4D97-AF65-F5344CB8AC3E}">
        <p14:creationId xmlns:p14="http://schemas.microsoft.com/office/powerpoint/2010/main" val="8736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2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hlinkClick r:id="rId2" action="ppaction://hlinksldjump"/>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096000"/>
            <a:ext cx="943940" cy="762000"/>
          </a:xfrm>
          <a:prstGeom prst="rect">
            <a:avLst/>
          </a:prstGeom>
        </p:spPr>
      </p:pic>
      <p:sp>
        <p:nvSpPr>
          <p:cNvPr id="13" name="TextBox 12"/>
          <p:cNvSpPr txBox="1"/>
          <p:nvPr userDrawn="1"/>
        </p:nvSpPr>
        <p:spPr>
          <a:xfrm rot="5400000">
            <a:off x="6166362" y="3206235"/>
            <a:ext cx="5410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Training</a:t>
            </a:r>
            <a:r>
              <a:rPr lang="en-US" baseline="0" dirty="0" smtClean="0"/>
              <a:t> Template – Do not change this copy</a:t>
            </a:r>
            <a:endParaRPr lang="en-US" dirty="0"/>
          </a:p>
        </p:txBody>
      </p:sp>
    </p:spTree>
    <p:extLst>
      <p:ext uri="{BB962C8B-B14F-4D97-AF65-F5344CB8AC3E}">
        <p14:creationId xmlns:p14="http://schemas.microsoft.com/office/powerpoint/2010/main" val="285261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3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hlinkClick r:id="rId2" action="ppaction://hlinksldjump"/>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096000"/>
            <a:ext cx="943940" cy="762000"/>
          </a:xfrm>
          <a:prstGeom prst="rect">
            <a:avLst/>
          </a:prstGeom>
        </p:spPr>
      </p:pic>
      <p:sp>
        <p:nvSpPr>
          <p:cNvPr id="13" name="TextBox 12"/>
          <p:cNvSpPr txBox="1"/>
          <p:nvPr userDrawn="1"/>
        </p:nvSpPr>
        <p:spPr>
          <a:xfrm rot="5400000">
            <a:off x="6166362" y="3206235"/>
            <a:ext cx="5410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Training</a:t>
            </a:r>
            <a:r>
              <a:rPr lang="en-US" baseline="0" dirty="0" smtClean="0"/>
              <a:t> Template – Do not change this copy</a:t>
            </a:r>
            <a:endParaRPr lang="en-US" dirty="0"/>
          </a:p>
        </p:txBody>
      </p:sp>
    </p:spTree>
    <p:extLst>
      <p:ext uri="{BB962C8B-B14F-4D97-AF65-F5344CB8AC3E}">
        <p14:creationId xmlns:p14="http://schemas.microsoft.com/office/powerpoint/2010/main" val="2572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4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hlinkClick r:id="rId2" action="ppaction://hlinksldjump"/>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096000"/>
            <a:ext cx="943940" cy="762000"/>
          </a:xfrm>
          <a:prstGeom prst="rect">
            <a:avLst/>
          </a:prstGeom>
        </p:spPr>
      </p:pic>
      <p:sp>
        <p:nvSpPr>
          <p:cNvPr id="13" name="TextBox 12"/>
          <p:cNvSpPr txBox="1"/>
          <p:nvPr userDrawn="1"/>
        </p:nvSpPr>
        <p:spPr>
          <a:xfrm rot="5400000">
            <a:off x="6166362" y="3206235"/>
            <a:ext cx="5410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Training</a:t>
            </a:r>
            <a:r>
              <a:rPr lang="en-US" baseline="0" dirty="0" smtClean="0"/>
              <a:t> Template – Do not change this copy</a:t>
            </a:r>
            <a:endParaRPr lang="en-US" dirty="0"/>
          </a:p>
        </p:txBody>
      </p:sp>
    </p:spTree>
    <p:extLst>
      <p:ext uri="{BB962C8B-B14F-4D97-AF65-F5344CB8AC3E}">
        <p14:creationId xmlns:p14="http://schemas.microsoft.com/office/powerpoint/2010/main" val="151036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5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hlinkClick r:id="rId2" action="ppaction://hlinksldjump"/>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096000"/>
            <a:ext cx="943940" cy="762000"/>
          </a:xfrm>
          <a:prstGeom prst="rect">
            <a:avLst/>
          </a:prstGeom>
        </p:spPr>
      </p:pic>
      <p:sp>
        <p:nvSpPr>
          <p:cNvPr id="13" name="TextBox 12"/>
          <p:cNvSpPr txBox="1"/>
          <p:nvPr userDrawn="1"/>
        </p:nvSpPr>
        <p:spPr>
          <a:xfrm rot="5400000">
            <a:off x="6166362" y="3206235"/>
            <a:ext cx="5410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Training</a:t>
            </a:r>
            <a:r>
              <a:rPr lang="en-US" baseline="0" dirty="0" smtClean="0"/>
              <a:t> Template – Do not change this copy</a:t>
            </a:r>
            <a:endParaRPr lang="en-US" dirty="0"/>
          </a:p>
        </p:txBody>
      </p:sp>
    </p:spTree>
    <p:extLst>
      <p:ext uri="{BB962C8B-B14F-4D97-AF65-F5344CB8AC3E}">
        <p14:creationId xmlns:p14="http://schemas.microsoft.com/office/powerpoint/2010/main" val="139544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7_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hlinkClick r:id="rId2" action="ppaction://hlinksldjump"/>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096000"/>
            <a:ext cx="943940" cy="762000"/>
          </a:xfrm>
          <a:prstGeom prst="rect">
            <a:avLst/>
          </a:prstGeom>
        </p:spPr>
      </p:pic>
      <p:sp>
        <p:nvSpPr>
          <p:cNvPr id="13" name="TextBox 12"/>
          <p:cNvSpPr txBox="1"/>
          <p:nvPr userDrawn="1"/>
        </p:nvSpPr>
        <p:spPr>
          <a:xfrm rot="5400000">
            <a:off x="6166362" y="3206235"/>
            <a:ext cx="5410203"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Training</a:t>
            </a:r>
            <a:r>
              <a:rPr lang="en-US" baseline="0" dirty="0" smtClean="0"/>
              <a:t> Template – Do not change this copy</a:t>
            </a:r>
            <a:endParaRPr lang="en-US" dirty="0"/>
          </a:p>
        </p:txBody>
      </p:sp>
    </p:spTree>
    <p:extLst>
      <p:ext uri="{BB962C8B-B14F-4D97-AF65-F5344CB8AC3E}">
        <p14:creationId xmlns:p14="http://schemas.microsoft.com/office/powerpoint/2010/main" val="74711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752600"/>
            <a:ext cx="8077200" cy="4419600"/>
          </a:xfrm>
        </p:spPr>
        <p:txBody>
          <a:bodyPr/>
          <a:lstStyle>
            <a:lvl1pPr>
              <a:defRPr>
                <a:effectLst>
                  <a:outerShdw blurRad="38100" dist="38100" dir="2700000" algn="tl">
                    <a:srgbClr val="000000">
                      <a:alpha val="43137"/>
                    </a:srgbClr>
                  </a:outerShdw>
                </a:effectLst>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12" name="TextBox 11"/>
          <p:cNvSpPr txBox="1"/>
          <p:nvPr userDrawn="1"/>
        </p:nvSpPr>
        <p:spPr>
          <a:xfrm rot="5400000">
            <a:off x="6890266" y="3930136"/>
            <a:ext cx="3962401"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Pipe Replacement </a:t>
            </a:r>
            <a:r>
              <a:rPr lang="en-US" baseline="0" dirty="0" smtClean="0"/>
              <a:t> Training Program</a:t>
            </a:r>
            <a:endParaRPr lang="en-US" dirty="0"/>
          </a:p>
        </p:txBody>
      </p:sp>
      <p:grpSp>
        <p:nvGrpSpPr>
          <p:cNvPr id="9"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hlinkClick r:id="rId2" action="ppaction://hlinksldjump"/>
          </p:cNvPr>
          <p:cNvPicPr>
            <a:picLocks noChangeAspect="1"/>
          </p:cNvPicPr>
          <p:nvPr userDrawn="1"/>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0" y="6096000"/>
            <a:ext cx="943940" cy="762000"/>
          </a:xfrm>
          <a:prstGeom prst="rect">
            <a:avLst/>
          </a:prstGeom>
        </p:spPr>
      </p:pic>
    </p:spTree>
    <p:extLst>
      <p:ext uri="{BB962C8B-B14F-4D97-AF65-F5344CB8AC3E}">
        <p14:creationId xmlns:p14="http://schemas.microsoft.com/office/powerpoint/2010/main" val="321431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6_Blank">
    <p:spTree>
      <p:nvGrpSpPr>
        <p:cNvPr id="1" name=""/>
        <p:cNvGrpSpPr/>
        <p:nvPr/>
      </p:nvGrpSpPr>
      <p:grpSpPr>
        <a:xfrm>
          <a:off x="0" y="0"/>
          <a:ext cx="0" cy="0"/>
          <a:chOff x="0" y="0"/>
          <a:chExt cx="0" cy="0"/>
        </a:xfrm>
      </p:grpSpPr>
      <p:sp>
        <p:nvSpPr>
          <p:cNvPr id="12" name="TextBox 11"/>
          <p:cNvSpPr txBox="1"/>
          <p:nvPr userDrawn="1"/>
        </p:nvSpPr>
        <p:spPr>
          <a:xfrm rot="5400000">
            <a:off x="6890266" y="3930136"/>
            <a:ext cx="3962401"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Pipe Replacement </a:t>
            </a:r>
            <a:r>
              <a:rPr lang="en-US" baseline="0" dirty="0" smtClean="0"/>
              <a:t> Training Program</a:t>
            </a:r>
            <a:endParaRPr lang="en-US" dirty="0"/>
          </a:p>
        </p:txBody>
      </p:sp>
      <p:grpSp>
        <p:nvGrpSpPr>
          <p:cNvPr id="2" name="Group 8"/>
          <p:cNvGrpSpPr/>
          <p:nvPr userDrawn="1"/>
        </p:nvGrpSpPr>
        <p:grpSpPr>
          <a:xfrm>
            <a:off x="8001000" y="6324600"/>
            <a:ext cx="914400" cy="393192"/>
            <a:chOff x="8001000" y="6324600"/>
            <a:chExt cx="914400" cy="393192"/>
          </a:xfrm>
        </p:grpSpPr>
        <p:sp>
          <p:nvSpPr>
            <p:cNvPr id="10" name="Action Button: Forward or Next 9">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ack or Previous 10">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hlinkClick r:id="rId2" action="ppaction://hlinksldjump"/>
          </p:cNvPr>
          <p:cNvPicPr>
            <a:picLocks noChangeAspect="1"/>
          </p:cNvPicPr>
          <p:nvPr userDrawn="1"/>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0" y="6096000"/>
            <a:ext cx="943940" cy="762000"/>
          </a:xfrm>
          <a:prstGeom prst="rect">
            <a:avLst/>
          </a:prstGeom>
        </p:spPr>
      </p:pic>
    </p:spTree>
    <p:extLst>
      <p:ext uri="{BB962C8B-B14F-4D97-AF65-F5344CB8AC3E}">
        <p14:creationId xmlns:p14="http://schemas.microsoft.com/office/powerpoint/2010/main" val="321431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userDrawn="1"/>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0" y="6096000"/>
            <a:ext cx="943940" cy="762000"/>
          </a:xfrm>
          <a:prstGeom prst="rect">
            <a:avLst/>
          </a:prstGeom>
        </p:spPr>
      </p:pic>
    </p:spTree>
    <p:extLst>
      <p:ext uri="{BB962C8B-B14F-4D97-AF65-F5344CB8AC3E}">
        <p14:creationId xmlns:p14="http://schemas.microsoft.com/office/powerpoint/2010/main" val="280976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extBox 11"/>
          <p:cNvSpPr txBox="1"/>
          <p:nvPr userDrawn="1"/>
        </p:nvSpPr>
        <p:spPr>
          <a:xfrm rot="5400000">
            <a:off x="6890266" y="3930136"/>
            <a:ext cx="3962401"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Pipe Replacement </a:t>
            </a:r>
            <a:r>
              <a:rPr lang="en-US" baseline="0" dirty="0" smtClean="0"/>
              <a:t> Training Program</a:t>
            </a:r>
            <a:endParaRPr lang="en-US" dirty="0"/>
          </a:p>
        </p:txBody>
      </p:sp>
      <p:grpSp>
        <p:nvGrpSpPr>
          <p:cNvPr id="5" name="Group 12"/>
          <p:cNvGrpSpPr/>
          <p:nvPr userDrawn="1"/>
        </p:nvGrpSpPr>
        <p:grpSpPr>
          <a:xfrm>
            <a:off x="8001000" y="6324600"/>
            <a:ext cx="914400" cy="393192"/>
            <a:chOff x="8001000" y="6324600"/>
            <a:chExt cx="914400" cy="393192"/>
          </a:xfrm>
        </p:grpSpPr>
        <p:sp>
          <p:nvSpPr>
            <p:cNvPr id="14" name="Action Button: Forward or Next 13">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Back or Previous 14">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hlinkClick r:id="rId2" action="ppaction://hlinksldjump"/>
          </p:cNvPr>
          <p:cNvPicPr>
            <a:picLocks noChangeAspect="1"/>
          </p:cNvPicPr>
          <p:nvPr userDrawn="1"/>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0" y="6096000"/>
            <a:ext cx="943940" cy="762000"/>
          </a:xfrm>
          <a:prstGeom prst="rect">
            <a:avLst/>
          </a:prstGeom>
        </p:spPr>
      </p:pic>
    </p:spTree>
    <p:extLst>
      <p:ext uri="{BB962C8B-B14F-4D97-AF65-F5344CB8AC3E}">
        <p14:creationId xmlns:p14="http://schemas.microsoft.com/office/powerpoint/2010/main" val="141581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hapter summary">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19200"/>
            <a:ext cx="3581400" cy="4906963"/>
          </a:xfrm>
        </p:spPr>
        <p:txBody>
          <a:bodyPr/>
          <a:lstStyle>
            <a:lvl1pPr>
              <a:defRPr sz="2800"/>
            </a:lvl1pPr>
            <a:lvl2pPr marL="457200" indent="0">
              <a:buNone/>
              <a:defRPr sz="2400"/>
            </a:lvl2pPr>
            <a:lvl3pPr marL="914400" indent="0">
              <a:buNone/>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smtClean="0"/>
              <a:t>Click to edit Master text styles</a:t>
            </a:r>
          </a:p>
        </p:txBody>
      </p:sp>
      <p:pic>
        <p:nvPicPr>
          <p:cNvPr id="3074" name="Picture 2" descr="C:\Users\HPtablet\AppData\Local\Microsoft\Windows\Temporary Internet Files\Content.IE5\6NKL0UNW\MP900442237[1].jpg"/>
          <p:cNvPicPr>
            <a:picLocks noChangeAspect="1" noChangeArrowheads="1"/>
          </p:cNvPicPr>
          <p:nvPr userDrawn="1"/>
        </p:nvPicPr>
        <p:blipFill rotWithShape="1">
          <a:blip r:embed="rId2" cstate="email">
            <a:clrChange>
              <a:clrFrom>
                <a:srgbClr val="FCF8F5"/>
              </a:clrFrom>
              <a:clrTo>
                <a:srgbClr val="FCF8F5">
                  <a:alpha val="0"/>
                </a:srgbClr>
              </a:clrTo>
            </a:clrChange>
            <a:extLst>
              <a:ext uri="{28A0092B-C50C-407E-A947-70E740481C1C}">
                <a14:useLocalDpi xmlns:a14="http://schemas.microsoft.com/office/drawing/2010/main"/>
              </a:ext>
            </a:extLst>
          </a:blip>
          <a:srcRect/>
          <a:stretch/>
        </p:blipFill>
        <p:spPr bwMode="auto">
          <a:xfrm>
            <a:off x="5689600" y="4419600"/>
            <a:ext cx="1701800" cy="2476500"/>
          </a:xfrm>
          <a:prstGeom prst="rect">
            <a:avLst/>
          </a:prstGeom>
          <a:noFill/>
          <a:scene3d>
            <a:camera prst="orthographicFront"/>
            <a:lightRig rig="contrasting" dir="t"/>
          </a:scene3d>
          <a:sp3d prstMaterial="meta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457200" y="297359"/>
            <a:ext cx="8153400" cy="769441"/>
          </a:xfrm>
          <a:prstGeom prst="rect">
            <a:avLst/>
          </a:prstGeom>
          <a:noFill/>
        </p:spPr>
        <p:txBody>
          <a:bodyPr wrap="square" rtlCol="0">
            <a:spAutoFit/>
          </a:bodyPr>
          <a:lstStyle/>
          <a:p>
            <a:pPr algn="ctr"/>
            <a:r>
              <a:rPr lang="en-US" sz="4400" smtClean="0">
                <a:solidFill>
                  <a:srgbClr val="002060"/>
                </a:solidFill>
              </a:rPr>
              <a:t>Key Topics for This Module</a:t>
            </a:r>
            <a:endParaRPr lang="en-US" sz="4400">
              <a:solidFill>
                <a:srgbClr val="002060"/>
              </a:solidFill>
            </a:endParaRPr>
          </a:p>
        </p:txBody>
      </p:sp>
      <p:sp>
        <p:nvSpPr>
          <p:cNvPr id="4" name="Text Placeholder 3"/>
          <p:cNvSpPr>
            <a:spLocks noGrp="1"/>
          </p:cNvSpPr>
          <p:nvPr>
            <p:ph type="body" sz="quarter" idx="10"/>
          </p:nvPr>
        </p:nvSpPr>
        <p:spPr>
          <a:xfrm>
            <a:off x="4572000" y="1219200"/>
            <a:ext cx="3657600" cy="4191000"/>
          </a:xfrm>
        </p:spPr>
        <p:style>
          <a:lnRef idx="3">
            <a:schemeClr val="lt1"/>
          </a:lnRef>
          <a:fillRef idx="1">
            <a:schemeClr val="accent1"/>
          </a:fillRef>
          <a:effectRef idx="1">
            <a:schemeClr val="accent1"/>
          </a:effectRef>
          <a:fontRef idx="none"/>
        </p:style>
        <p:txBody>
          <a:bodyPr anchor="ctr" anchorCtr="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2" name="Group 8"/>
          <p:cNvGrpSpPr/>
          <p:nvPr userDrawn="1"/>
        </p:nvGrpSpPr>
        <p:grpSpPr>
          <a:xfrm>
            <a:off x="8001000" y="6324600"/>
            <a:ext cx="914400" cy="393192"/>
            <a:chOff x="8001000" y="6324600"/>
            <a:chExt cx="914400" cy="393192"/>
          </a:xfrm>
        </p:grpSpPr>
        <p:sp>
          <p:nvSpPr>
            <p:cNvPr id="13" name="Action Button: Forward or Next 12">
              <a:hlinkClick r:id="" action="ppaction://hlinkshowjump?jump=nextslide" highlightClick="1"/>
            </p:cNvPr>
            <p:cNvSpPr/>
            <p:nvPr userDrawn="1"/>
          </p:nvSpPr>
          <p:spPr>
            <a:xfrm>
              <a:off x="8458200" y="6324600"/>
              <a:ext cx="457200" cy="3931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Back or Previous 13">
              <a:hlinkClick r:id="" action="ppaction://hlinkshowjump?jump=previousslide" highlightClick="1"/>
            </p:cNvPr>
            <p:cNvSpPr/>
            <p:nvPr userDrawn="1"/>
          </p:nvSpPr>
          <p:spPr>
            <a:xfrm>
              <a:off x="8001000" y="6324600"/>
              <a:ext cx="457200" cy="39319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userDrawn="1"/>
        </p:nvSpPr>
        <p:spPr>
          <a:xfrm rot="5400000">
            <a:off x="6890266" y="3930136"/>
            <a:ext cx="3962401" cy="36933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rtlCol="0">
            <a:spAutoFit/>
          </a:bodyPr>
          <a:lstStyle/>
          <a:p>
            <a:pPr algn="ctr"/>
            <a:r>
              <a:rPr lang="en-US" dirty="0" smtClean="0"/>
              <a:t>Pipe Replacement </a:t>
            </a:r>
            <a:r>
              <a:rPr lang="en-US" baseline="0" dirty="0" smtClean="0"/>
              <a:t> Training Program</a:t>
            </a:r>
            <a:endParaRPr lang="en-US" dirty="0"/>
          </a:p>
        </p:txBody>
      </p:sp>
      <p:pic>
        <p:nvPicPr>
          <p:cNvPr id="11" name="Picture 10">
            <a:hlinkClick r:id="rId3" action="ppaction://hlinksldjump"/>
          </p:cNvPr>
          <p:cNvPicPr>
            <a:picLocks noChangeAspect="1"/>
          </p:cNvPicPr>
          <p:nvPr userDrawn="1"/>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0" y="6096000"/>
            <a:ext cx="943940" cy="762000"/>
          </a:xfrm>
          <a:prstGeom prst="rect">
            <a:avLst/>
          </a:prstGeom>
        </p:spPr>
      </p:pic>
    </p:spTree>
    <p:extLst>
      <p:ext uri="{BB962C8B-B14F-4D97-AF65-F5344CB8AC3E}">
        <p14:creationId xmlns:p14="http://schemas.microsoft.com/office/powerpoint/2010/main" val="111544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43000"/>
                <a:lumOff val="57000"/>
                <a:alpha val="81000"/>
              </a:schemeClr>
            </a:gs>
            <a:gs pos="52000">
              <a:schemeClr val="accent1">
                <a:tint val="44500"/>
                <a:satMod val="160000"/>
              </a:schemeClr>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4225560"/>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49" r:id="rId3"/>
    <p:sldLayoutId id="2147483661" r:id="rId4"/>
    <p:sldLayoutId id="2147483655" r:id="rId5"/>
    <p:sldLayoutId id="2147483724" r:id="rId6"/>
    <p:sldLayoutId id="2147483660" r:id="rId7"/>
    <p:sldLayoutId id="2147483725" r:id="rId8"/>
    <p:sldLayoutId id="2147483726" r:id="rId9"/>
    <p:sldLayoutId id="2147483727" r:id="rId10"/>
    <p:sldLayoutId id="2147483765"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 id="2147483747" r:id="rId29"/>
    <p:sldLayoutId id="2147483748" r:id="rId30"/>
    <p:sldLayoutId id="2147483749" r:id="rId31"/>
    <p:sldLayoutId id="2147483750" r:id="rId32"/>
    <p:sldLayoutId id="2147483751" r:id="rId33"/>
    <p:sldLayoutId id="2147483752" r:id="rId34"/>
    <p:sldLayoutId id="2147483753" r:id="rId35"/>
    <p:sldLayoutId id="2147483754" r:id="rId36"/>
    <p:sldLayoutId id="2147483755" r:id="rId37"/>
    <p:sldLayoutId id="2147483756" r:id="rId38"/>
    <p:sldLayoutId id="2147483757" r:id="rId39"/>
    <p:sldLayoutId id="2147483758" r:id="rId40"/>
    <p:sldLayoutId id="2147483759" r:id="rId41"/>
    <p:sldLayoutId id="2147483760" r:id="rId42"/>
    <p:sldLayoutId id="2147483761" r:id="rId43"/>
    <p:sldLayoutId id="2147483762" r:id="rId44"/>
    <p:sldLayoutId id="2147483763" r:id="rId45"/>
    <p:sldLayoutId id="2147483764" r:id="rId4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rgbClr val="002664"/>
          </a:solidFill>
          <a:latin typeface="+mj-lt"/>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491.xml"/><Relationship Id="rId7"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slide" Target="slide490.xml"/><Relationship Id="rId4" Type="http://schemas.openxmlformats.org/officeDocument/2006/relationships/image" Target="../media/image7.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slide" Target="slide104.xml"/></Relationships>
</file>

<file path=ppt/slides/_rels/slide10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105.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image" Target="../media/image59.png"/><Relationship Id="rId1" Type="http://schemas.openxmlformats.org/officeDocument/2006/relationships/slideLayout" Target="../slideLayouts/slideLayout5.xml"/><Relationship Id="rId5" Type="http://schemas.openxmlformats.org/officeDocument/2006/relationships/slide" Target="slide108.xml"/><Relationship Id="rId4" Type="http://schemas.openxmlformats.org/officeDocument/2006/relationships/slide" Target="slide107.xml"/></Relationships>
</file>

<file path=ppt/slides/_rels/slide10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 Id="rId6" Type="http://schemas.openxmlformats.org/officeDocument/2006/relationships/slide" Target="slide108.xml"/><Relationship Id="rId5" Type="http://schemas.openxmlformats.org/officeDocument/2006/relationships/slide" Target="slide107.xml"/><Relationship Id="rId4" Type="http://schemas.openxmlformats.org/officeDocument/2006/relationships/slide" Target="slide106.xml"/></Relationships>
</file>

<file path=ppt/slides/_rels/slide10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5.xml"/><Relationship Id="rId6" Type="http://schemas.openxmlformats.org/officeDocument/2006/relationships/slide" Target="slide108.xml"/><Relationship Id="rId5" Type="http://schemas.openxmlformats.org/officeDocument/2006/relationships/slide" Target="slide107.xml"/><Relationship Id="rId4" Type="http://schemas.openxmlformats.org/officeDocument/2006/relationships/slide" Target="slide106.xml"/></Relationships>
</file>

<file path=ppt/slides/_rels/slide10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5.xml"/><Relationship Id="rId6" Type="http://schemas.openxmlformats.org/officeDocument/2006/relationships/slide" Target="slide108.xml"/><Relationship Id="rId5" Type="http://schemas.openxmlformats.org/officeDocument/2006/relationships/slide" Target="slide107.xml"/><Relationship Id="rId4" Type="http://schemas.openxmlformats.org/officeDocument/2006/relationships/slide" Target="slide106.xml"/></Relationships>
</file>

<file path=ppt/slides/_rels/slide10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slide" Target="slide113.xml"/><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slide" Target="slide114.xml"/></Relationships>
</file>

<file path=ppt/slides/_rels/slide113.xml.rels><?xml version="1.0" encoding="UTF-8" standalone="yes"?>
<Relationships xmlns="http://schemas.openxmlformats.org/package/2006/relationships"><Relationship Id="rId3" Type="http://schemas.openxmlformats.org/officeDocument/2006/relationships/slide" Target="slide113.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slide" Target="slide114.xml"/></Relationships>
</file>

<file path=ppt/slides/_rels/slide114.xml.rels><?xml version="1.0" encoding="UTF-8" standalone="yes"?>
<Relationships xmlns="http://schemas.openxmlformats.org/package/2006/relationships"><Relationship Id="rId3" Type="http://schemas.openxmlformats.org/officeDocument/2006/relationships/slide" Target="slide113.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slide" Target="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slide" Target="slide119.xml"/><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63.jpeg"/><Relationship Id="rId4" Type="http://schemas.openxmlformats.org/officeDocument/2006/relationships/hyperlink" Target="file:///C:\Users\Jeremy\Desktop\PennDot%20-%20current%20stuff\2012%20Pipe%20Replacement\M2U00219.MPG" TargetMode="External"/></Relationships>
</file>

<file path=ppt/slides/_rels/slide119.xml.rels><?xml version="1.0" encoding="UTF-8" standalone="yes"?>
<Relationships xmlns="http://schemas.openxmlformats.org/package/2006/relationships"><Relationship Id="rId3" Type="http://schemas.openxmlformats.org/officeDocument/2006/relationships/slide" Target="slide118.xml"/><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6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slide" Target="slide122.xml"/><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22.xml.rels><?xml version="1.0" encoding="UTF-8" standalone="yes"?>
<Relationships xmlns="http://schemas.openxmlformats.org/package/2006/relationships"><Relationship Id="rId3" Type="http://schemas.openxmlformats.org/officeDocument/2006/relationships/slide" Target="slide121.xml"/><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slide" Target="slide129.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slide" Target="slide131.xml"/><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1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132.xml.rels><?xml version="1.0" encoding="UTF-8" standalone="yes"?>
<Relationships xmlns="http://schemas.openxmlformats.org/package/2006/relationships"><Relationship Id="rId3" Type="http://schemas.openxmlformats.org/officeDocument/2006/relationships/slide" Target="slide133.xml"/><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1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1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77.jpe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slide" Target="slide138.xml"/><Relationship Id="rId2" Type="http://schemas.openxmlformats.org/officeDocument/2006/relationships/notesSlide" Target="../notesSlides/notesSlide62.xml"/><Relationship Id="rId1" Type="http://schemas.openxmlformats.org/officeDocument/2006/relationships/slideLayout" Target="../slideLayouts/slideLayout9.xml"/><Relationship Id="rId5" Type="http://schemas.openxmlformats.org/officeDocument/2006/relationships/slide" Target="slide21.xml"/><Relationship Id="rId4" Type="http://schemas.openxmlformats.org/officeDocument/2006/relationships/slide" Target="slide139.xml"/></Relationships>
</file>

<file path=ppt/slides/_rels/slide138.xml.rels><?xml version="1.0" encoding="UTF-8" standalone="yes"?>
<Relationships xmlns="http://schemas.openxmlformats.org/package/2006/relationships"><Relationship Id="rId3" Type="http://schemas.openxmlformats.org/officeDocument/2006/relationships/slide" Target="slide138.xml"/><Relationship Id="rId2" Type="http://schemas.openxmlformats.org/officeDocument/2006/relationships/notesSlide" Target="../notesSlides/notesSlide63.xml"/><Relationship Id="rId1" Type="http://schemas.openxmlformats.org/officeDocument/2006/relationships/slideLayout" Target="../slideLayouts/slideLayout9.xml"/><Relationship Id="rId5" Type="http://schemas.openxmlformats.org/officeDocument/2006/relationships/slide" Target="slide21.xml"/><Relationship Id="rId4" Type="http://schemas.openxmlformats.org/officeDocument/2006/relationships/slide" Target="slide139.xml"/></Relationships>
</file>

<file path=ppt/slides/_rels/slide139.xml.rels><?xml version="1.0" encoding="UTF-8" standalone="yes"?>
<Relationships xmlns="http://schemas.openxmlformats.org/package/2006/relationships"><Relationship Id="rId3" Type="http://schemas.openxmlformats.org/officeDocument/2006/relationships/slide" Target="slide138.xml"/><Relationship Id="rId2" Type="http://schemas.openxmlformats.org/officeDocument/2006/relationships/notesSlide" Target="../notesSlides/notesSlide64.xml"/><Relationship Id="rId1" Type="http://schemas.openxmlformats.org/officeDocument/2006/relationships/slideLayout" Target="../slideLayouts/slideLayout9.xml"/><Relationship Id="rId5" Type="http://schemas.openxmlformats.org/officeDocument/2006/relationships/slide" Target="slide21.xml"/><Relationship Id="rId4" Type="http://schemas.openxmlformats.org/officeDocument/2006/relationships/slide" Target="slide13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slide" Target="slide21.xml"/></Relationships>
</file>

<file path=ppt/slides/_rels/slide15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slide" Target="slide2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98.xml"/><Relationship Id="rId1" Type="http://schemas.openxmlformats.org/officeDocument/2006/relationships/slideLayout" Target="../slideLayouts/slideLayout5.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7.xml"/><Relationship Id="rId1" Type="http://schemas.openxmlformats.org/officeDocument/2006/relationships/slideLayout" Target="../slideLayouts/slideLayout6.xml"/><Relationship Id="rId4" Type="http://schemas.openxmlformats.org/officeDocument/2006/relationships/slide" Target="slide2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slide" Target="slide193.xml"/><Relationship Id="rId7" Type="http://schemas.openxmlformats.org/officeDocument/2006/relationships/slide" Target="slide21.xml"/><Relationship Id="rId2" Type="http://schemas.openxmlformats.org/officeDocument/2006/relationships/notesSlide" Target="../notesSlides/notesSlide111.xml"/><Relationship Id="rId1" Type="http://schemas.openxmlformats.org/officeDocument/2006/relationships/slideLayout" Target="../slideLayouts/slideLayout9.xml"/><Relationship Id="rId6" Type="http://schemas.openxmlformats.org/officeDocument/2006/relationships/slide" Target="slide196.xml"/><Relationship Id="rId5" Type="http://schemas.openxmlformats.org/officeDocument/2006/relationships/slide" Target="slide195.xml"/><Relationship Id="rId4" Type="http://schemas.openxmlformats.org/officeDocument/2006/relationships/slide" Target="slide194.xml"/></Relationships>
</file>

<file path=ppt/slides/_rels/slide193.xml.rels><?xml version="1.0" encoding="UTF-8" standalone="yes"?>
<Relationships xmlns="http://schemas.openxmlformats.org/package/2006/relationships"><Relationship Id="rId3" Type="http://schemas.openxmlformats.org/officeDocument/2006/relationships/slide" Target="slide193.xml"/><Relationship Id="rId7" Type="http://schemas.openxmlformats.org/officeDocument/2006/relationships/slide" Target="slide21.xml"/><Relationship Id="rId2" Type="http://schemas.openxmlformats.org/officeDocument/2006/relationships/notesSlide" Target="../notesSlides/notesSlide112.xml"/><Relationship Id="rId1" Type="http://schemas.openxmlformats.org/officeDocument/2006/relationships/slideLayout" Target="../slideLayouts/slideLayout9.xml"/><Relationship Id="rId6" Type="http://schemas.openxmlformats.org/officeDocument/2006/relationships/slide" Target="slide196.xml"/><Relationship Id="rId5" Type="http://schemas.openxmlformats.org/officeDocument/2006/relationships/slide" Target="slide195.xml"/><Relationship Id="rId4" Type="http://schemas.openxmlformats.org/officeDocument/2006/relationships/slide" Target="slide194.xml"/></Relationships>
</file>

<file path=ppt/slides/_rels/slide194.xml.rels><?xml version="1.0" encoding="UTF-8" standalone="yes"?>
<Relationships xmlns="http://schemas.openxmlformats.org/package/2006/relationships"><Relationship Id="rId3" Type="http://schemas.openxmlformats.org/officeDocument/2006/relationships/slide" Target="slide193.xml"/><Relationship Id="rId7" Type="http://schemas.openxmlformats.org/officeDocument/2006/relationships/slide" Target="slide21.xml"/><Relationship Id="rId2" Type="http://schemas.openxmlformats.org/officeDocument/2006/relationships/notesSlide" Target="../notesSlides/notesSlide113.xml"/><Relationship Id="rId1" Type="http://schemas.openxmlformats.org/officeDocument/2006/relationships/slideLayout" Target="../slideLayouts/slideLayout9.xml"/><Relationship Id="rId6" Type="http://schemas.openxmlformats.org/officeDocument/2006/relationships/slide" Target="slide196.xml"/><Relationship Id="rId5" Type="http://schemas.openxmlformats.org/officeDocument/2006/relationships/slide" Target="slide195.xml"/><Relationship Id="rId4" Type="http://schemas.openxmlformats.org/officeDocument/2006/relationships/slide" Target="slide194.xml"/></Relationships>
</file>

<file path=ppt/slides/_rels/slide195.xml.rels><?xml version="1.0" encoding="UTF-8" standalone="yes"?>
<Relationships xmlns="http://schemas.openxmlformats.org/package/2006/relationships"><Relationship Id="rId3" Type="http://schemas.openxmlformats.org/officeDocument/2006/relationships/slide" Target="slide193.xml"/><Relationship Id="rId7" Type="http://schemas.openxmlformats.org/officeDocument/2006/relationships/slide" Target="slide21.xml"/><Relationship Id="rId2" Type="http://schemas.openxmlformats.org/officeDocument/2006/relationships/notesSlide" Target="../notesSlides/notesSlide114.xml"/><Relationship Id="rId1" Type="http://schemas.openxmlformats.org/officeDocument/2006/relationships/slideLayout" Target="../slideLayouts/slideLayout9.xml"/><Relationship Id="rId6" Type="http://schemas.openxmlformats.org/officeDocument/2006/relationships/slide" Target="slide196.xml"/><Relationship Id="rId5" Type="http://schemas.openxmlformats.org/officeDocument/2006/relationships/slide" Target="slide195.xml"/><Relationship Id="rId4" Type="http://schemas.openxmlformats.org/officeDocument/2006/relationships/slide" Target="slide194.xml"/></Relationships>
</file>

<file path=ppt/slides/_rels/slide196.xml.rels><?xml version="1.0" encoding="UTF-8" standalone="yes"?>
<Relationships xmlns="http://schemas.openxmlformats.org/package/2006/relationships"><Relationship Id="rId3" Type="http://schemas.openxmlformats.org/officeDocument/2006/relationships/slide" Target="slide193.xml"/><Relationship Id="rId7" Type="http://schemas.openxmlformats.org/officeDocument/2006/relationships/slide" Target="slide21.xml"/><Relationship Id="rId2" Type="http://schemas.openxmlformats.org/officeDocument/2006/relationships/notesSlide" Target="../notesSlides/notesSlide115.xml"/><Relationship Id="rId1" Type="http://schemas.openxmlformats.org/officeDocument/2006/relationships/slideLayout" Target="../slideLayouts/slideLayout9.xml"/><Relationship Id="rId6" Type="http://schemas.openxmlformats.org/officeDocument/2006/relationships/slide" Target="slide196.xml"/><Relationship Id="rId5" Type="http://schemas.openxmlformats.org/officeDocument/2006/relationships/slide" Target="slide195.xml"/><Relationship Id="rId4" Type="http://schemas.openxmlformats.org/officeDocument/2006/relationships/slide" Target="slide19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8.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7.xml"/><Relationship Id="rId1" Type="http://schemas.openxmlformats.org/officeDocument/2006/relationships/slideLayout" Target="../slideLayouts/slideLayout5.xml"/><Relationship Id="rId5" Type="http://schemas.openxmlformats.org/officeDocument/2006/relationships/slide" Target="slide21.xml"/><Relationship Id="rId4" Type="http://schemas.openxmlformats.org/officeDocument/2006/relationships/image" Target="../media/image98.png"/></Relationships>
</file>

<file path=ppt/slides/_rels/slide20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20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20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03.jpeg"/><Relationship Id="rId1" Type="http://schemas.openxmlformats.org/officeDocument/2006/relationships/slideLayout" Target="../slideLayouts/slideLayout5.xml"/></Relationships>
</file>

<file path=ppt/slides/_rels/slide20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04.jpeg"/><Relationship Id="rId1" Type="http://schemas.openxmlformats.org/officeDocument/2006/relationships/slideLayout" Target="../slideLayouts/slideLayout5.xml"/></Relationships>
</file>

<file path=ppt/slides/_rels/slide20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05.jpeg"/><Relationship Id="rId1" Type="http://schemas.openxmlformats.org/officeDocument/2006/relationships/slideLayout" Target="../slideLayouts/slideLayout5.xml"/></Relationships>
</file>

<file path=ppt/slides/_rels/slide207.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0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5.xml"/><Relationship Id="rId1" Type="http://schemas.openxmlformats.org/officeDocument/2006/relationships/tags" Target="../tags/tag1.xml"/><Relationship Id="rId5" Type="http://schemas.openxmlformats.org/officeDocument/2006/relationships/slide" Target="slide21.xml"/><Relationship Id="rId4" Type="http://schemas.openxmlformats.org/officeDocument/2006/relationships/image" Target="../media/image107.png"/></Relationships>
</file>

<file path=ppt/slides/_rels/slide20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slide" Target="slide21.xml"/><Relationship Id="rId4" Type="http://schemas.openxmlformats.org/officeDocument/2006/relationships/image" Target="../media/image109.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slide" Target="slide21.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slide" Target="slide21.xml"/><Relationship Id="rId5" Type="http://schemas.openxmlformats.org/officeDocument/2006/relationships/image" Target="../media/image112.jpeg"/><Relationship Id="rId4" Type="http://schemas.openxmlformats.org/officeDocument/2006/relationships/image" Target="../media/image111.jpeg"/></Relationships>
</file>

<file path=ppt/slides/_rels/slide212.xml.rels><?xml version="1.0" encoding="UTF-8" standalone="yes"?>
<Relationships xmlns="http://schemas.openxmlformats.org/package/2006/relationships"><Relationship Id="rId3" Type="http://schemas.openxmlformats.org/officeDocument/2006/relationships/slide" Target="slide213.xml"/><Relationship Id="rId2" Type="http://schemas.openxmlformats.org/officeDocument/2006/relationships/notesSlide" Target="../notesSlides/notesSlide119.xml"/><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21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214.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15.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218.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21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5.xml"/><Relationship Id="rId5" Type="http://schemas.openxmlformats.org/officeDocument/2006/relationships/slide" Target="slide21.xml"/><Relationship Id="rId4" Type="http://schemas.openxmlformats.org/officeDocument/2006/relationships/image" Target="../media/image1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22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 Target="slide21.xml"/><Relationship Id="rId1" Type="http://schemas.openxmlformats.org/officeDocument/2006/relationships/slideLayout" Target="../slideLayouts/slideLayout5.xml"/><Relationship Id="rId4" Type="http://schemas.openxmlformats.org/officeDocument/2006/relationships/image" Target="../media/image121.jpeg"/></Relationships>
</file>

<file path=ppt/slides/_rels/slide2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22.jpeg"/><Relationship Id="rId1" Type="http://schemas.openxmlformats.org/officeDocument/2006/relationships/slideLayout" Target="../slideLayouts/slideLayout5.xml"/><Relationship Id="rId4" Type="http://schemas.openxmlformats.org/officeDocument/2006/relationships/image" Target="../media/image123.jpeg"/></Relationships>
</file>

<file path=ppt/slides/_rels/slide223.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2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24.jpeg"/><Relationship Id="rId1" Type="http://schemas.openxmlformats.org/officeDocument/2006/relationships/slideLayout" Target="../slideLayouts/slideLayout5.xml"/><Relationship Id="rId5" Type="http://schemas.openxmlformats.org/officeDocument/2006/relationships/image" Target="../media/image126.jpeg"/><Relationship Id="rId4" Type="http://schemas.openxmlformats.org/officeDocument/2006/relationships/image" Target="../media/image125.jpeg"/></Relationships>
</file>

<file path=ppt/slides/_rels/slide2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27.jpeg"/><Relationship Id="rId1" Type="http://schemas.openxmlformats.org/officeDocument/2006/relationships/slideLayout" Target="../slideLayouts/slideLayout5.xml"/></Relationships>
</file>

<file path=ppt/slides/_rels/slide22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28.jpeg"/><Relationship Id="rId1" Type="http://schemas.openxmlformats.org/officeDocument/2006/relationships/slideLayout" Target="../slideLayouts/slideLayout5.xml"/></Relationships>
</file>

<file path=ppt/slides/_rels/slide227.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28.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29.png"/><Relationship Id="rId1" Type="http://schemas.openxmlformats.org/officeDocument/2006/relationships/slideLayout" Target="../slideLayouts/slideLayout5.xml"/></Relationships>
</file>

<file path=ppt/slides/_rels/slide229.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slide" Target="slide21.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131.wmf"/><Relationship Id="rId5" Type="http://schemas.openxmlformats.org/officeDocument/2006/relationships/oleObject" Target="../embeddings/oleObject2.bin"/><Relationship Id="rId4" Type="http://schemas.openxmlformats.org/officeDocument/2006/relationships/image" Target="../media/image130.w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slide" Target="slide21.xml"/><Relationship Id="rId5" Type="http://schemas.openxmlformats.org/officeDocument/2006/relationships/image" Target="../media/image132.wmf"/><Relationship Id="rId4" Type="http://schemas.openxmlformats.org/officeDocument/2006/relationships/oleObject" Target="../embeddings/oleObject3.bin"/></Relationships>
</file>

<file path=ppt/slides/_rels/slide231.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34.jpeg"/><Relationship Id="rId1" Type="http://schemas.openxmlformats.org/officeDocument/2006/relationships/slideLayout" Target="../slideLayouts/slideLayout5.xml"/></Relationships>
</file>

<file path=ppt/slides/_rels/slide23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2.xml"/><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23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5.xml"/><Relationship Id="rId5" Type="http://schemas.openxmlformats.org/officeDocument/2006/relationships/slide" Target="slide21.xml"/><Relationship Id="rId4" Type="http://schemas.openxmlformats.org/officeDocument/2006/relationships/image" Target="../media/image137.png"/></Relationships>
</file>

<file path=ppt/slides/_rels/slide23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38.jpeg"/><Relationship Id="rId1" Type="http://schemas.openxmlformats.org/officeDocument/2006/relationships/slideLayout" Target="../slideLayouts/slideLayout5.xml"/></Relationships>
</file>

<file path=ppt/slides/_rels/slide23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38.jpeg"/><Relationship Id="rId1" Type="http://schemas.openxmlformats.org/officeDocument/2006/relationships/slideLayout" Target="../slideLayouts/slideLayout5.xml"/></Relationships>
</file>

<file path=ppt/slides/_rels/slide23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5.xml"/><Relationship Id="rId5" Type="http://schemas.openxmlformats.org/officeDocument/2006/relationships/slide" Target="slide21.xml"/><Relationship Id="rId4" Type="http://schemas.openxmlformats.org/officeDocument/2006/relationships/image" Target="../media/image141.jpeg"/></Relationships>
</file>

<file path=ppt/slides/_rels/slide237.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42.jpeg"/><Relationship Id="rId1" Type="http://schemas.openxmlformats.org/officeDocument/2006/relationships/slideLayout" Target="../slideLayouts/slideLayout5.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5.xml"/><Relationship Id="rId1" Type="http://schemas.openxmlformats.org/officeDocument/2006/relationships/tags" Target="../tags/tag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4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5.xml"/><Relationship Id="rId5" Type="http://schemas.openxmlformats.org/officeDocument/2006/relationships/slide" Target="slide21.xml"/><Relationship Id="rId4" Type="http://schemas.openxmlformats.org/officeDocument/2006/relationships/image" Target="../media/image145.jpeg"/></Relationships>
</file>

<file path=ppt/slides/_rels/slide24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5.xml"/><Relationship Id="rId5" Type="http://schemas.openxmlformats.org/officeDocument/2006/relationships/slide" Target="slide21.xml"/><Relationship Id="rId4" Type="http://schemas.openxmlformats.org/officeDocument/2006/relationships/image" Target="../media/image148.jpeg"/></Relationships>
</file>

<file path=ppt/slides/_rels/slide24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49.jpeg"/><Relationship Id="rId1" Type="http://schemas.openxmlformats.org/officeDocument/2006/relationships/slideLayout" Target="../slideLayouts/slideLayout5.xml"/></Relationships>
</file>

<file path=ppt/slides/_rels/slide24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4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51.jpeg"/><Relationship Id="rId1" Type="http://schemas.openxmlformats.org/officeDocument/2006/relationships/slideLayout" Target="../slideLayouts/slideLayout5.xml"/></Relationships>
</file>

<file path=ppt/slides/_rels/slide24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247.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54.jpeg"/><Relationship Id="rId1" Type="http://schemas.openxmlformats.org/officeDocument/2006/relationships/slideLayout" Target="../slideLayouts/slideLayout5.xml"/></Relationships>
</file>

<file path=ppt/slides/_rels/slide248.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49.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51.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5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5.xml"/><Relationship Id="rId5" Type="http://schemas.openxmlformats.org/officeDocument/2006/relationships/slide" Target="slide21.xml"/><Relationship Id="rId4" Type="http://schemas.openxmlformats.org/officeDocument/2006/relationships/image" Target="../media/image157.jpeg"/></Relationships>
</file>

<file path=ppt/slides/_rels/slide25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58.png"/><Relationship Id="rId1" Type="http://schemas.openxmlformats.org/officeDocument/2006/relationships/slideLayout" Target="../slideLayouts/slideLayout5.xml"/></Relationships>
</file>

<file path=ppt/slides/_rels/slide25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5.xml"/><Relationship Id="rId6" Type="http://schemas.openxmlformats.org/officeDocument/2006/relationships/slide" Target="slide21.xml"/><Relationship Id="rId5" Type="http://schemas.openxmlformats.org/officeDocument/2006/relationships/image" Target="../media/image162.jpeg"/><Relationship Id="rId4" Type="http://schemas.openxmlformats.org/officeDocument/2006/relationships/image" Target="../media/image161.jpeg"/></Relationships>
</file>

<file path=ppt/slides/_rels/slide25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5.xml"/><Relationship Id="rId6" Type="http://schemas.openxmlformats.org/officeDocument/2006/relationships/slide" Target="slide21.xml"/><Relationship Id="rId5" Type="http://schemas.openxmlformats.org/officeDocument/2006/relationships/image" Target="../media/image166.png"/><Relationship Id="rId4" Type="http://schemas.openxmlformats.org/officeDocument/2006/relationships/image" Target="../media/image165.png"/></Relationships>
</file>

<file path=ppt/slides/_rels/slide256.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57.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58.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67.jpeg"/><Relationship Id="rId1" Type="http://schemas.openxmlformats.org/officeDocument/2006/relationships/slideLayout" Target="../slideLayouts/slideLayout5.xml"/></Relationships>
</file>

<file path=ppt/slides/_rels/slide25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68.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5.xml"/><Relationship Id="rId5" Type="http://schemas.openxmlformats.org/officeDocument/2006/relationships/slide" Target="slide21.xml"/><Relationship Id="rId4" Type="http://schemas.openxmlformats.org/officeDocument/2006/relationships/image" Target="../media/image171.jpeg"/></Relationships>
</file>

<file path=ppt/slides/_rels/slide26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26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26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25.xml"/><Relationship Id="rId1" Type="http://schemas.openxmlformats.org/officeDocument/2006/relationships/slideLayout" Target="../slideLayouts/slideLayout5.xml"/><Relationship Id="rId6" Type="http://schemas.openxmlformats.org/officeDocument/2006/relationships/slide" Target="slide21.xml"/><Relationship Id="rId5" Type="http://schemas.openxmlformats.org/officeDocument/2006/relationships/image" Target="../media/image178.jpeg"/><Relationship Id="rId4" Type="http://schemas.openxmlformats.org/officeDocument/2006/relationships/image" Target="../media/image177.jpeg"/></Relationships>
</file>

<file path=ppt/slides/_rels/slide264.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65.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66.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67.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68.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69.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0.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71.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72.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73.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74.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7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79.png"/><Relationship Id="rId1" Type="http://schemas.openxmlformats.org/officeDocument/2006/relationships/slideLayout" Target="../slideLayouts/slideLayout5.xml"/></Relationships>
</file>

<file path=ppt/slides/_rels/slide276.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77.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78.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7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80.png"/><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80.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81.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82.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83.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84.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85.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8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5.xml"/><Relationship Id="rId5" Type="http://schemas.openxmlformats.org/officeDocument/2006/relationships/slide" Target="slide21.xml"/><Relationship Id="rId4" Type="http://schemas.openxmlformats.org/officeDocument/2006/relationships/image" Target="../media/image183.jpeg"/></Relationships>
</file>

<file path=ppt/slides/_rels/slide287.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8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5.xml"/><Relationship Id="rId5" Type="http://schemas.openxmlformats.org/officeDocument/2006/relationships/slide" Target="slide21.xml"/><Relationship Id="rId4" Type="http://schemas.openxmlformats.org/officeDocument/2006/relationships/image" Target="../media/image186.jpeg"/></Relationships>
</file>

<file path=ppt/slides/_rels/slide289.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90.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9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png"/><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5.xml"/><Relationship Id="rId1" Type="http://schemas.openxmlformats.org/officeDocument/2006/relationships/tags" Target="../tags/tag9.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5.xml"/><Relationship Id="rId1" Type="http://schemas.openxmlformats.org/officeDocument/2006/relationships/tags" Target="../tags/tag10.xml"/></Relationships>
</file>

<file path=ppt/slides/_rels/slide294.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image" Target="../media/image189.jpeg"/><Relationship Id="rId1" Type="http://schemas.openxmlformats.org/officeDocument/2006/relationships/slideLayout" Target="../slideLayouts/slideLayout5.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29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5.xml"/><Relationship Id="rId5" Type="http://schemas.openxmlformats.org/officeDocument/2006/relationships/slide" Target="slide21.xml"/><Relationship Id="rId4" Type="http://schemas.openxmlformats.org/officeDocument/2006/relationships/image" Target="../media/image197.jpeg"/></Relationships>
</file>

<file path=ppt/slides/_rels/slide296.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9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298.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29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00.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30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5.xml"/><Relationship Id="rId5" Type="http://schemas.openxmlformats.org/officeDocument/2006/relationships/slide" Target="slide21.xml"/><Relationship Id="rId4" Type="http://schemas.openxmlformats.org/officeDocument/2006/relationships/image" Target="../media/image203.gif"/></Relationships>
</file>

<file path=ppt/slides/_rels/slide301.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04.jpeg"/><Relationship Id="rId1" Type="http://schemas.openxmlformats.org/officeDocument/2006/relationships/slideLayout" Target="../slideLayouts/slideLayout5.xml"/></Relationships>
</file>

<file path=ppt/slides/_rels/slide302.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png"/><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30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07.jpeg"/><Relationship Id="rId1" Type="http://schemas.openxmlformats.org/officeDocument/2006/relationships/slideLayout" Target="../slideLayouts/slideLayout5.xml"/></Relationships>
</file>

<file path=ppt/slides/_rels/slide304.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305.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30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12.jpeg"/><Relationship Id="rId1" Type="http://schemas.openxmlformats.org/officeDocument/2006/relationships/slideLayout" Target="../slideLayouts/slideLayout5.xml"/></Relationships>
</file>

<file path=ppt/slides/_rels/slide307.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69.jpeg"/><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308.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30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64.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16.jpeg"/><Relationship Id="rId1" Type="http://schemas.openxmlformats.org/officeDocument/2006/relationships/slideLayout" Target="../slideLayouts/slideLayout5.xml"/></Relationships>
</file>

<file path=ppt/slides/_rels/slide311.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17.jpeg"/><Relationship Id="rId1" Type="http://schemas.openxmlformats.org/officeDocument/2006/relationships/slideLayout" Target="../slideLayouts/slideLayout5.xml"/></Relationships>
</file>

<file path=ppt/slides/_rels/slide312.xml.rels><?xml version="1.0" encoding="UTF-8" standalone="yes"?>
<Relationships xmlns="http://schemas.openxmlformats.org/package/2006/relationships"><Relationship Id="rId3" Type="http://schemas.openxmlformats.org/officeDocument/2006/relationships/slide" Target="slide313.xml"/><Relationship Id="rId7" Type="http://schemas.openxmlformats.org/officeDocument/2006/relationships/slide" Target="slide21.xml"/><Relationship Id="rId2" Type="http://schemas.openxmlformats.org/officeDocument/2006/relationships/notesSlide" Target="../notesSlides/notesSlide128.xml"/><Relationship Id="rId1" Type="http://schemas.openxmlformats.org/officeDocument/2006/relationships/slideLayout" Target="../slideLayouts/slideLayout9.xml"/><Relationship Id="rId6" Type="http://schemas.openxmlformats.org/officeDocument/2006/relationships/slide" Target="slide316.xml"/><Relationship Id="rId5" Type="http://schemas.openxmlformats.org/officeDocument/2006/relationships/slide" Target="slide315.xml"/><Relationship Id="rId4" Type="http://schemas.openxmlformats.org/officeDocument/2006/relationships/slide" Target="slide314.xml"/></Relationships>
</file>

<file path=ppt/slides/_rels/slide313.xml.rels><?xml version="1.0" encoding="UTF-8" standalone="yes"?>
<Relationships xmlns="http://schemas.openxmlformats.org/package/2006/relationships"><Relationship Id="rId3" Type="http://schemas.openxmlformats.org/officeDocument/2006/relationships/slide" Target="slide313.xml"/><Relationship Id="rId7" Type="http://schemas.openxmlformats.org/officeDocument/2006/relationships/slide" Target="slide21.xml"/><Relationship Id="rId2" Type="http://schemas.openxmlformats.org/officeDocument/2006/relationships/notesSlide" Target="../notesSlides/notesSlide129.xml"/><Relationship Id="rId1" Type="http://schemas.openxmlformats.org/officeDocument/2006/relationships/slideLayout" Target="../slideLayouts/slideLayout9.xml"/><Relationship Id="rId6" Type="http://schemas.openxmlformats.org/officeDocument/2006/relationships/slide" Target="slide316.xml"/><Relationship Id="rId5" Type="http://schemas.openxmlformats.org/officeDocument/2006/relationships/slide" Target="slide315.xml"/><Relationship Id="rId4" Type="http://schemas.openxmlformats.org/officeDocument/2006/relationships/slide" Target="slide314.xml"/></Relationships>
</file>

<file path=ppt/slides/_rels/slide314.xml.rels><?xml version="1.0" encoding="UTF-8" standalone="yes"?>
<Relationships xmlns="http://schemas.openxmlformats.org/package/2006/relationships"><Relationship Id="rId3" Type="http://schemas.openxmlformats.org/officeDocument/2006/relationships/slide" Target="slide313.xml"/><Relationship Id="rId7" Type="http://schemas.openxmlformats.org/officeDocument/2006/relationships/slide" Target="slide21.xml"/><Relationship Id="rId2" Type="http://schemas.openxmlformats.org/officeDocument/2006/relationships/notesSlide" Target="../notesSlides/notesSlide130.xml"/><Relationship Id="rId1" Type="http://schemas.openxmlformats.org/officeDocument/2006/relationships/slideLayout" Target="../slideLayouts/slideLayout9.xml"/><Relationship Id="rId6" Type="http://schemas.openxmlformats.org/officeDocument/2006/relationships/slide" Target="slide316.xml"/><Relationship Id="rId5" Type="http://schemas.openxmlformats.org/officeDocument/2006/relationships/slide" Target="slide315.xml"/><Relationship Id="rId4" Type="http://schemas.openxmlformats.org/officeDocument/2006/relationships/slide" Target="slide314.xml"/></Relationships>
</file>

<file path=ppt/slides/_rels/slide315.xml.rels><?xml version="1.0" encoding="UTF-8" standalone="yes"?>
<Relationships xmlns="http://schemas.openxmlformats.org/package/2006/relationships"><Relationship Id="rId3" Type="http://schemas.openxmlformats.org/officeDocument/2006/relationships/slide" Target="slide313.xml"/><Relationship Id="rId7" Type="http://schemas.openxmlformats.org/officeDocument/2006/relationships/slide" Target="slide21.xml"/><Relationship Id="rId2" Type="http://schemas.openxmlformats.org/officeDocument/2006/relationships/notesSlide" Target="../notesSlides/notesSlide131.xml"/><Relationship Id="rId1" Type="http://schemas.openxmlformats.org/officeDocument/2006/relationships/slideLayout" Target="../slideLayouts/slideLayout9.xml"/><Relationship Id="rId6" Type="http://schemas.openxmlformats.org/officeDocument/2006/relationships/slide" Target="slide316.xml"/><Relationship Id="rId5" Type="http://schemas.openxmlformats.org/officeDocument/2006/relationships/slide" Target="slide315.xml"/><Relationship Id="rId4" Type="http://schemas.openxmlformats.org/officeDocument/2006/relationships/slide" Target="slide314.xml"/></Relationships>
</file>

<file path=ppt/slides/_rels/slide316.xml.rels><?xml version="1.0" encoding="UTF-8" standalone="yes"?>
<Relationships xmlns="http://schemas.openxmlformats.org/package/2006/relationships"><Relationship Id="rId3" Type="http://schemas.openxmlformats.org/officeDocument/2006/relationships/slide" Target="slide313.xml"/><Relationship Id="rId7" Type="http://schemas.openxmlformats.org/officeDocument/2006/relationships/slide" Target="slide21.xml"/><Relationship Id="rId2" Type="http://schemas.openxmlformats.org/officeDocument/2006/relationships/notesSlide" Target="../notesSlides/notesSlide132.xml"/><Relationship Id="rId1" Type="http://schemas.openxmlformats.org/officeDocument/2006/relationships/slideLayout" Target="../slideLayouts/slideLayout9.xml"/><Relationship Id="rId6" Type="http://schemas.openxmlformats.org/officeDocument/2006/relationships/slide" Target="slide316.xml"/><Relationship Id="rId5" Type="http://schemas.openxmlformats.org/officeDocument/2006/relationships/slide" Target="slide315.xml"/><Relationship Id="rId4" Type="http://schemas.openxmlformats.org/officeDocument/2006/relationships/slide" Target="slide314.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8.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20.xml.rels><?xml version="1.0" encoding="UTF-8" standalone="yes"?>
<Relationships xmlns="http://schemas.openxmlformats.org/package/2006/relationships"><Relationship Id="rId3" Type="http://schemas.openxmlformats.org/officeDocument/2006/relationships/slide" Target="slide321.xml"/><Relationship Id="rId7" Type="http://schemas.openxmlformats.org/officeDocument/2006/relationships/slide" Target="slide21.xml"/><Relationship Id="rId2" Type="http://schemas.openxmlformats.org/officeDocument/2006/relationships/notesSlide" Target="../notesSlides/notesSlide133.xml"/><Relationship Id="rId1" Type="http://schemas.openxmlformats.org/officeDocument/2006/relationships/slideLayout" Target="../slideLayouts/slideLayout5.xml"/><Relationship Id="rId6" Type="http://schemas.openxmlformats.org/officeDocument/2006/relationships/slide" Target="slide324.xml"/><Relationship Id="rId5" Type="http://schemas.openxmlformats.org/officeDocument/2006/relationships/slide" Target="slide323.xml"/><Relationship Id="rId4" Type="http://schemas.openxmlformats.org/officeDocument/2006/relationships/slide" Target="slide322.xml"/></Relationships>
</file>

<file path=ppt/slides/_rels/slide321.xml.rels><?xml version="1.0" encoding="UTF-8" standalone="yes"?>
<Relationships xmlns="http://schemas.openxmlformats.org/package/2006/relationships"><Relationship Id="rId3" Type="http://schemas.openxmlformats.org/officeDocument/2006/relationships/image" Target="../media/image218.emf"/><Relationship Id="rId2" Type="http://schemas.openxmlformats.org/officeDocument/2006/relationships/notesSlide" Target="../notesSlides/notesSlide134.xml"/><Relationship Id="rId1" Type="http://schemas.openxmlformats.org/officeDocument/2006/relationships/slideLayout" Target="../slideLayouts/slideLayout5.xml"/><Relationship Id="rId5" Type="http://schemas.openxmlformats.org/officeDocument/2006/relationships/slide" Target="slide320.xml"/><Relationship Id="rId4" Type="http://schemas.openxmlformats.org/officeDocument/2006/relationships/slide" Target="slide21.xml"/></Relationships>
</file>

<file path=ppt/slides/_rels/slide3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5.xml"/><Relationship Id="rId1" Type="http://schemas.openxmlformats.org/officeDocument/2006/relationships/slideLayout" Target="../slideLayouts/slideLayout5.xml"/><Relationship Id="rId5" Type="http://schemas.openxmlformats.org/officeDocument/2006/relationships/slide" Target="slide320.xml"/><Relationship Id="rId4" Type="http://schemas.openxmlformats.org/officeDocument/2006/relationships/slide" Target="slide21.xml"/></Relationships>
</file>

<file path=ppt/slides/_rels/slide3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6.xml"/><Relationship Id="rId1" Type="http://schemas.openxmlformats.org/officeDocument/2006/relationships/slideLayout" Target="../slideLayouts/slideLayout5.xml"/><Relationship Id="rId5" Type="http://schemas.openxmlformats.org/officeDocument/2006/relationships/slide" Target="slide320.xml"/><Relationship Id="rId4" Type="http://schemas.openxmlformats.org/officeDocument/2006/relationships/slide" Target="slide21.xml"/></Relationships>
</file>

<file path=ppt/slides/_rels/slide324.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37.xml"/><Relationship Id="rId1" Type="http://schemas.openxmlformats.org/officeDocument/2006/relationships/slideLayout" Target="../slideLayouts/slideLayout5.xml"/><Relationship Id="rId5" Type="http://schemas.openxmlformats.org/officeDocument/2006/relationships/slide" Target="slide320.xml"/><Relationship Id="rId4" Type="http://schemas.openxmlformats.org/officeDocument/2006/relationships/slide" Target="slide21.xml"/></Relationships>
</file>

<file path=ppt/slides/_rels/slide325.xml.rels><?xml version="1.0" encoding="UTF-8" standalone="yes"?>
<Relationships xmlns="http://schemas.openxmlformats.org/package/2006/relationships"><Relationship Id="rId3" Type="http://schemas.openxmlformats.org/officeDocument/2006/relationships/slide" Target="slide327.xml"/><Relationship Id="rId2" Type="http://schemas.openxmlformats.org/officeDocument/2006/relationships/slide" Target="slide326.xml"/><Relationship Id="rId1" Type="http://schemas.openxmlformats.org/officeDocument/2006/relationships/slideLayout" Target="../slideLayouts/slideLayout5.xml"/><Relationship Id="rId5" Type="http://schemas.openxmlformats.org/officeDocument/2006/relationships/slide" Target="slide21.xml"/><Relationship Id="rId4" Type="http://schemas.openxmlformats.org/officeDocument/2006/relationships/slide" Target="slide328.xml"/></Relationships>
</file>

<file path=ppt/slides/_rels/slide326.xml.rels><?xml version="1.0" encoding="UTF-8" standalone="yes"?>
<Relationships xmlns="http://schemas.openxmlformats.org/package/2006/relationships"><Relationship Id="rId3" Type="http://schemas.openxmlformats.org/officeDocument/2006/relationships/slide" Target="slide327.xml"/><Relationship Id="rId2" Type="http://schemas.openxmlformats.org/officeDocument/2006/relationships/slide" Target="slide326.xml"/><Relationship Id="rId1" Type="http://schemas.openxmlformats.org/officeDocument/2006/relationships/slideLayout" Target="../slideLayouts/slideLayout5.xml"/><Relationship Id="rId5" Type="http://schemas.openxmlformats.org/officeDocument/2006/relationships/slide" Target="slide21.xml"/><Relationship Id="rId4" Type="http://schemas.openxmlformats.org/officeDocument/2006/relationships/slide" Target="slide328.xml"/></Relationships>
</file>

<file path=ppt/slides/_rels/slide327.xml.rels><?xml version="1.0" encoding="UTF-8" standalone="yes"?>
<Relationships xmlns="http://schemas.openxmlformats.org/package/2006/relationships"><Relationship Id="rId3" Type="http://schemas.openxmlformats.org/officeDocument/2006/relationships/slide" Target="slide327.xml"/><Relationship Id="rId2" Type="http://schemas.openxmlformats.org/officeDocument/2006/relationships/slide" Target="slide326.xml"/><Relationship Id="rId1" Type="http://schemas.openxmlformats.org/officeDocument/2006/relationships/slideLayout" Target="../slideLayouts/slideLayout5.xml"/><Relationship Id="rId5" Type="http://schemas.openxmlformats.org/officeDocument/2006/relationships/slide" Target="slide21.xml"/><Relationship Id="rId4" Type="http://schemas.openxmlformats.org/officeDocument/2006/relationships/slide" Target="slide328.xml"/></Relationships>
</file>

<file path=ppt/slides/_rels/slide328.xml.rels><?xml version="1.0" encoding="UTF-8" standalone="yes"?>
<Relationships xmlns="http://schemas.openxmlformats.org/package/2006/relationships"><Relationship Id="rId3" Type="http://schemas.openxmlformats.org/officeDocument/2006/relationships/slide" Target="slide327.xml"/><Relationship Id="rId2" Type="http://schemas.openxmlformats.org/officeDocument/2006/relationships/slide" Target="slide326.xml"/><Relationship Id="rId1" Type="http://schemas.openxmlformats.org/officeDocument/2006/relationships/slideLayout" Target="../slideLayouts/slideLayout5.xml"/><Relationship Id="rId5" Type="http://schemas.openxmlformats.org/officeDocument/2006/relationships/slide" Target="slide21.xml"/><Relationship Id="rId4" Type="http://schemas.openxmlformats.org/officeDocument/2006/relationships/slide" Target="slide328.xml"/></Relationships>
</file>

<file path=ppt/slides/_rels/slide32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3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30.xml.rels><?xml version="1.0" encoding="UTF-8" standalone="yes"?>
<Relationships xmlns="http://schemas.openxmlformats.org/package/2006/relationships"><Relationship Id="rId3" Type="http://schemas.openxmlformats.org/officeDocument/2006/relationships/slide" Target="slide331.xml"/><Relationship Id="rId2" Type="http://schemas.openxmlformats.org/officeDocument/2006/relationships/notesSlide" Target="../notesSlides/notesSlide139.xml"/><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331.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40.xml"/><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332.xml.rels><?xml version="1.0" encoding="UTF-8" standalone="yes"?>
<Relationships xmlns="http://schemas.openxmlformats.org/package/2006/relationships"><Relationship Id="rId3" Type="http://schemas.openxmlformats.org/officeDocument/2006/relationships/slide" Target="slide333.xml"/><Relationship Id="rId2" Type="http://schemas.openxmlformats.org/officeDocument/2006/relationships/notesSlide" Target="../notesSlides/notesSlide141.xml"/><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33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42.xml"/><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334.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335.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43.xml"/><Relationship Id="rId1" Type="http://schemas.openxmlformats.org/officeDocument/2006/relationships/slideLayout" Target="../slideLayouts/slideLayout6.xml"/><Relationship Id="rId5" Type="http://schemas.openxmlformats.org/officeDocument/2006/relationships/slide" Target="slide21.xml"/><Relationship Id="rId4" Type="http://schemas.openxmlformats.org/officeDocument/2006/relationships/image" Target="../media/image223.jpeg"/></Relationships>
</file>

<file path=ppt/slides/_rels/slide33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44.xml"/><Relationship Id="rId1" Type="http://schemas.openxmlformats.org/officeDocument/2006/relationships/slideLayout" Target="../slideLayouts/slideLayout6.xml"/><Relationship Id="rId6" Type="http://schemas.openxmlformats.org/officeDocument/2006/relationships/slide" Target="slide21.xml"/><Relationship Id="rId5" Type="http://schemas.openxmlformats.org/officeDocument/2006/relationships/image" Target="../media/image226.jpeg"/><Relationship Id="rId4" Type="http://schemas.openxmlformats.org/officeDocument/2006/relationships/image" Target="../media/image225.jpeg"/></Relationships>
</file>

<file path=ppt/slides/_rels/slide337.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45.xml"/><Relationship Id="rId1" Type="http://schemas.openxmlformats.org/officeDocument/2006/relationships/slideLayout" Target="../slideLayouts/slideLayout6.xml"/><Relationship Id="rId6" Type="http://schemas.openxmlformats.org/officeDocument/2006/relationships/slide" Target="slide21.xml"/><Relationship Id="rId5" Type="http://schemas.openxmlformats.org/officeDocument/2006/relationships/image" Target="../media/image229.jpeg"/><Relationship Id="rId4" Type="http://schemas.openxmlformats.org/officeDocument/2006/relationships/image" Target="../media/image228.jpeg"/></Relationships>
</file>

<file path=ppt/slides/_rels/slide338.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339.xml.rels><?xml version="1.0" encoding="UTF-8" standalone="yes"?>
<Relationships xmlns="http://schemas.openxmlformats.org/package/2006/relationships"><Relationship Id="rId3" Type="http://schemas.openxmlformats.org/officeDocument/2006/relationships/slide" Target="slide340.xml"/><Relationship Id="rId2" Type="http://schemas.openxmlformats.org/officeDocument/2006/relationships/notesSlide" Target="../notesSlides/notesSlide146.xml"/><Relationship Id="rId1" Type="http://schemas.openxmlformats.org/officeDocument/2006/relationships/slideLayout" Target="../slideLayouts/slideLayout9.xml"/><Relationship Id="rId6" Type="http://schemas.openxmlformats.org/officeDocument/2006/relationships/slide" Target="slide21.xml"/><Relationship Id="rId5" Type="http://schemas.openxmlformats.org/officeDocument/2006/relationships/slide" Target="slide342.xml"/><Relationship Id="rId4" Type="http://schemas.openxmlformats.org/officeDocument/2006/relationships/slide" Target="slide341.xml"/></Relationships>
</file>

<file path=ppt/slides/_rels/slide3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40.xml.rels><?xml version="1.0" encoding="UTF-8" standalone="yes"?>
<Relationships xmlns="http://schemas.openxmlformats.org/package/2006/relationships"><Relationship Id="rId3" Type="http://schemas.openxmlformats.org/officeDocument/2006/relationships/slide" Target="slide340.xml"/><Relationship Id="rId2" Type="http://schemas.openxmlformats.org/officeDocument/2006/relationships/notesSlide" Target="../notesSlides/notesSlide147.xml"/><Relationship Id="rId1" Type="http://schemas.openxmlformats.org/officeDocument/2006/relationships/slideLayout" Target="../slideLayouts/slideLayout9.xml"/><Relationship Id="rId6" Type="http://schemas.openxmlformats.org/officeDocument/2006/relationships/slide" Target="slide21.xml"/><Relationship Id="rId5" Type="http://schemas.openxmlformats.org/officeDocument/2006/relationships/slide" Target="slide342.xml"/><Relationship Id="rId4" Type="http://schemas.openxmlformats.org/officeDocument/2006/relationships/slide" Target="slide341.xml"/></Relationships>
</file>

<file path=ppt/slides/_rels/slide341.xml.rels><?xml version="1.0" encoding="UTF-8" standalone="yes"?>
<Relationships xmlns="http://schemas.openxmlformats.org/package/2006/relationships"><Relationship Id="rId3" Type="http://schemas.openxmlformats.org/officeDocument/2006/relationships/slide" Target="slide340.xml"/><Relationship Id="rId2" Type="http://schemas.openxmlformats.org/officeDocument/2006/relationships/notesSlide" Target="../notesSlides/notesSlide148.xml"/><Relationship Id="rId1" Type="http://schemas.openxmlformats.org/officeDocument/2006/relationships/slideLayout" Target="../slideLayouts/slideLayout9.xml"/><Relationship Id="rId6" Type="http://schemas.openxmlformats.org/officeDocument/2006/relationships/slide" Target="slide21.xml"/><Relationship Id="rId5" Type="http://schemas.openxmlformats.org/officeDocument/2006/relationships/slide" Target="slide342.xml"/><Relationship Id="rId4" Type="http://schemas.openxmlformats.org/officeDocument/2006/relationships/slide" Target="slide341.xml"/></Relationships>
</file>

<file path=ppt/slides/_rels/slide342.xml.rels><?xml version="1.0" encoding="UTF-8" standalone="yes"?>
<Relationships xmlns="http://schemas.openxmlformats.org/package/2006/relationships"><Relationship Id="rId3" Type="http://schemas.openxmlformats.org/officeDocument/2006/relationships/slide" Target="slide340.xml"/><Relationship Id="rId7" Type="http://schemas.openxmlformats.org/officeDocument/2006/relationships/image" Target="../media/image219.jpeg"/><Relationship Id="rId2" Type="http://schemas.openxmlformats.org/officeDocument/2006/relationships/notesSlide" Target="../notesSlides/notesSlide149.xml"/><Relationship Id="rId1" Type="http://schemas.openxmlformats.org/officeDocument/2006/relationships/slideLayout" Target="../slideLayouts/slideLayout9.xml"/><Relationship Id="rId6" Type="http://schemas.openxmlformats.org/officeDocument/2006/relationships/slide" Target="slide21.xml"/><Relationship Id="rId5" Type="http://schemas.openxmlformats.org/officeDocument/2006/relationships/slide" Target="slide342.xml"/><Relationship Id="rId4" Type="http://schemas.openxmlformats.org/officeDocument/2006/relationships/slide" Target="slide341.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4.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3.xml"/></Relationships>
</file>

<file path=ppt/slides/_rels/slide346.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347.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48.xml.rels><?xml version="1.0" encoding="UTF-8" standalone="yes"?>
<Relationships xmlns="http://schemas.openxmlformats.org/package/2006/relationships"><Relationship Id="rId3" Type="http://schemas.openxmlformats.org/officeDocument/2006/relationships/slide" Target="slide349.xml"/><Relationship Id="rId2" Type="http://schemas.openxmlformats.org/officeDocument/2006/relationships/notesSlide" Target="../notesSlides/notesSlide150.xml"/><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349.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51.xml"/><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50.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52.xml"/><Relationship Id="rId1" Type="http://schemas.openxmlformats.org/officeDocument/2006/relationships/slideLayout" Target="../slideLayouts/slideLayout5.xml"/><Relationship Id="rId6" Type="http://schemas.openxmlformats.org/officeDocument/2006/relationships/image" Target="../media/image233.jpeg"/><Relationship Id="rId5" Type="http://schemas.openxmlformats.org/officeDocument/2006/relationships/slide" Target="slide21.xml"/><Relationship Id="rId4" Type="http://schemas.openxmlformats.org/officeDocument/2006/relationships/image" Target="../media/image232.jpeg"/></Relationships>
</file>

<file path=ppt/slides/_rels/slide351.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34.jpeg"/><Relationship Id="rId1" Type="http://schemas.openxmlformats.org/officeDocument/2006/relationships/slideLayout" Target="../slideLayouts/slideLayout5.xml"/></Relationships>
</file>

<file path=ppt/slides/_rels/slide35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35.jpeg"/><Relationship Id="rId1" Type="http://schemas.openxmlformats.org/officeDocument/2006/relationships/slideLayout" Target="../slideLayouts/slideLayout5.xml"/></Relationships>
</file>

<file path=ppt/slides/_rels/slide353.xml.rels><?xml version="1.0" encoding="UTF-8" standalone="yes"?>
<Relationships xmlns="http://schemas.openxmlformats.org/package/2006/relationships"><Relationship Id="rId3" Type="http://schemas.openxmlformats.org/officeDocument/2006/relationships/slide" Target="slide354.xml"/><Relationship Id="rId2" Type="http://schemas.openxmlformats.org/officeDocument/2006/relationships/notesSlide" Target="../notesSlides/notesSlide153.xml"/><Relationship Id="rId1" Type="http://schemas.openxmlformats.org/officeDocument/2006/relationships/slideLayout" Target="../slideLayouts/slideLayout9.xml"/><Relationship Id="rId4" Type="http://schemas.openxmlformats.org/officeDocument/2006/relationships/slide" Target="slide21.xml"/></Relationships>
</file>

<file path=ppt/slides/_rels/slide354.xml.rels><?xml version="1.0" encoding="UTF-8" standalone="yes"?>
<Relationships xmlns="http://schemas.openxmlformats.org/package/2006/relationships"><Relationship Id="rId3" Type="http://schemas.openxmlformats.org/officeDocument/2006/relationships/slide" Target="slide354.xml"/><Relationship Id="rId2" Type="http://schemas.openxmlformats.org/officeDocument/2006/relationships/notesSlide" Target="../notesSlides/notesSlide154.xml"/><Relationship Id="rId1" Type="http://schemas.openxmlformats.org/officeDocument/2006/relationships/slideLayout" Target="../slideLayouts/slideLayout9.xml"/><Relationship Id="rId4" Type="http://schemas.openxmlformats.org/officeDocument/2006/relationships/slide" Target="slide21.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6.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358.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4.xml"/><Relationship Id="rId4" Type="http://schemas.openxmlformats.org/officeDocument/2006/relationships/slide" Target="slide21.xml"/></Relationships>
</file>

<file path=ppt/slides/_rels/slide359.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56.xml"/><Relationship Id="rId1" Type="http://schemas.openxmlformats.org/officeDocument/2006/relationships/slideLayout" Target="../slideLayouts/slideLayout4.xml"/><Relationship Id="rId5" Type="http://schemas.openxmlformats.org/officeDocument/2006/relationships/slide" Target="slide21.xml"/><Relationship Id="rId4" Type="http://schemas.openxmlformats.org/officeDocument/2006/relationships/image" Target="../media/image23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 Target="slide21.xml"/><Relationship Id="rId5" Type="http://schemas.openxmlformats.org/officeDocument/2006/relationships/image" Target="../media/image241.jpeg"/><Relationship Id="rId4" Type="http://schemas.openxmlformats.org/officeDocument/2006/relationships/image" Target="../media/image240.jpeg"/></Relationships>
</file>

<file path=ppt/slides/_rels/slide361.xml.rels><?xml version="1.0" encoding="UTF-8" standalone="yes"?>
<Relationships xmlns="http://schemas.openxmlformats.org/package/2006/relationships"><Relationship Id="rId3" Type="http://schemas.openxmlformats.org/officeDocument/2006/relationships/slide" Target="slide362.xml"/><Relationship Id="rId2" Type="http://schemas.openxmlformats.org/officeDocument/2006/relationships/notesSlide" Target="../notesSlides/notesSlide157.xml"/><Relationship Id="rId1" Type="http://schemas.openxmlformats.org/officeDocument/2006/relationships/slideLayout" Target="../slideLayouts/slideLayout9.xml"/><Relationship Id="rId4" Type="http://schemas.openxmlformats.org/officeDocument/2006/relationships/slide" Target="slide21.xml"/></Relationships>
</file>

<file path=ppt/slides/_rels/slide362.xml.rels><?xml version="1.0" encoding="UTF-8" standalone="yes"?>
<Relationships xmlns="http://schemas.openxmlformats.org/package/2006/relationships"><Relationship Id="rId3" Type="http://schemas.openxmlformats.org/officeDocument/2006/relationships/slide" Target="slide362.xml"/><Relationship Id="rId2" Type="http://schemas.openxmlformats.org/officeDocument/2006/relationships/notesSlide" Target="../notesSlides/notesSlide158.xml"/><Relationship Id="rId1" Type="http://schemas.openxmlformats.org/officeDocument/2006/relationships/slideLayout" Target="../slideLayouts/slideLayout9.xml"/><Relationship Id="rId4" Type="http://schemas.openxmlformats.org/officeDocument/2006/relationships/slide" Target="slide21.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4.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3.xml"/></Relationships>
</file>

<file path=ppt/slides/_rels/slide36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42.jpeg"/><Relationship Id="rId1" Type="http://schemas.openxmlformats.org/officeDocument/2006/relationships/slideLayout" Target="../slideLayouts/slideLayout4.xml"/></Relationships>
</file>

<file path=ppt/slides/_rels/slide367.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43.jpeg"/><Relationship Id="rId1" Type="http://schemas.openxmlformats.org/officeDocument/2006/relationships/slideLayout" Target="../slideLayouts/slideLayout4.xml"/></Relationships>
</file>

<file path=ppt/slides/_rels/slide368.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4.xml"/><Relationship Id="rId4" Type="http://schemas.openxmlformats.org/officeDocument/2006/relationships/slide" Target="slide21.xml"/></Relationships>
</file>

<file path=ppt/slides/_rels/slide369.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59.xml"/><Relationship Id="rId1" Type="http://schemas.openxmlformats.org/officeDocument/2006/relationships/slideLayout" Target="../slideLayouts/slideLayout4.xml"/><Relationship Id="rId5" Type="http://schemas.openxmlformats.org/officeDocument/2006/relationships/slide" Target="slide21.xml"/><Relationship Id="rId4" Type="http://schemas.openxmlformats.org/officeDocument/2006/relationships/image" Target="../media/image247.jpeg"/></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70.xml.rels><?xml version="1.0" encoding="UTF-8" standalone="yes"?>
<Relationships xmlns="http://schemas.openxmlformats.org/package/2006/relationships"><Relationship Id="rId3" Type="http://schemas.openxmlformats.org/officeDocument/2006/relationships/slide" Target="slide376.xml"/><Relationship Id="rId2" Type="http://schemas.openxmlformats.org/officeDocument/2006/relationships/notesSlide" Target="../notesSlides/notesSlide160.xml"/><Relationship Id="rId1" Type="http://schemas.openxmlformats.org/officeDocument/2006/relationships/slideLayout" Target="../slideLayouts/slideLayout4.xml"/><Relationship Id="rId5" Type="http://schemas.openxmlformats.org/officeDocument/2006/relationships/slide" Target="slide21.xml"/><Relationship Id="rId4" Type="http://schemas.openxmlformats.org/officeDocument/2006/relationships/image" Target="../media/image248.jpeg"/></Relationships>
</file>

<file path=ppt/slides/_rels/slide371.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49.jpeg"/><Relationship Id="rId1" Type="http://schemas.openxmlformats.org/officeDocument/2006/relationships/slideLayout" Target="../slideLayouts/slideLayout4.xml"/></Relationships>
</file>

<file path=ppt/slides/_rels/slide372.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4.xml"/></Relationships>
</file>

<file path=ppt/slides/_rels/slide373.xml.rels><?xml version="1.0" encoding="UTF-8" standalone="yes"?>
<Relationships xmlns="http://schemas.openxmlformats.org/package/2006/relationships"><Relationship Id="rId3" Type="http://schemas.openxmlformats.org/officeDocument/2006/relationships/slide" Target="slide374.xml"/><Relationship Id="rId2" Type="http://schemas.openxmlformats.org/officeDocument/2006/relationships/notesSlide" Target="../notesSlides/notesSlide161.xml"/><Relationship Id="rId1" Type="http://schemas.openxmlformats.org/officeDocument/2006/relationships/slideLayout" Target="../slideLayouts/slideLayout9.xml"/><Relationship Id="rId4" Type="http://schemas.openxmlformats.org/officeDocument/2006/relationships/slide" Target="slide21.xml"/></Relationships>
</file>

<file path=ppt/slides/_rels/slide374.xml.rels><?xml version="1.0" encoding="UTF-8" standalone="yes"?>
<Relationships xmlns="http://schemas.openxmlformats.org/package/2006/relationships"><Relationship Id="rId3" Type="http://schemas.openxmlformats.org/officeDocument/2006/relationships/slide" Target="slide374.xml"/><Relationship Id="rId2" Type="http://schemas.openxmlformats.org/officeDocument/2006/relationships/notesSlide" Target="../notesSlides/notesSlide162.xml"/><Relationship Id="rId1" Type="http://schemas.openxmlformats.org/officeDocument/2006/relationships/slideLayout" Target="../slideLayouts/slideLayout9.xml"/><Relationship Id="rId4" Type="http://schemas.openxmlformats.org/officeDocument/2006/relationships/slide" Target="slide21.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6.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3.xml"/></Relationships>
</file>

<file path=ppt/slides/_rels/slide378.xml.rels><?xml version="1.0" encoding="UTF-8" standalone="yes"?>
<Relationships xmlns="http://schemas.openxmlformats.org/package/2006/relationships"><Relationship Id="rId3" Type="http://schemas.openxmlformats.org/officeDocument/2006/relationships/slide" Target="slide380.xml"/><Relationship Id="rId2" Type="http://schemas.openxmlformats.org/officeDocument/2006/relationships/slide" Target="slide379.xml"/><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37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50.png"/><Relationship Id="rId1" Type="http://schemas.openxmlformats.org/officeDocument/2006/relationships/slideLayout" Target="../slideLayouts/slideLayout6.xml"/><Relationship Id="rId4" Type="http://schemas.openxmlformats.org/officeDocument/2006/relationships/slide" Target="slide37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8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51.png"/><Relationship Id="rId1" Type="http://schemas.openxmlformats.org/officeDocument/2006/relationships/slideLayout" Target="../slideLayouts/slideLayout6.xml"/><Relationship Id="rId4" Type="http://schemas.openxmlformats.org/officeDocument/2006/relationships/slide" Target="slide378.xml"/></Relationships>
</file>

<file path=ppt/slides/_rels/slide381.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38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52.jpeg"/><Relationship Id="rId1" Type="http://schemas.openxmlformats.org/officeDocument/2006/relationships/slideLayout" Target="../slideLayouts/slideLayout5.xml"/></Relationships>
</file>

<file path=ppt/slides/_rels/slide38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53.jpeg"/><Relationship Id="rId1" Type="http://schemas.openxmlformats.org/officeDocument/2006/relationships/slideLayout" Target="../slideLayouts/slideLayout5.xml"/></Relationships>
</file>

<file path=ppt/slides/_rels/slide38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54.jpeg"/><Relationship Id="rId1" Type="http://schemas.openxmlformats.org/officeDocument/2006/relationships/slideLayout" Target="../slideLayouts/slideLayout5.xml"/></Relationships>
</file>

<file path=ppt/slides/_rels/slide385.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5.xml"/></Relationships>
</file>

<file path=ppt/slides/_rels/slide386.xml.rels><?xml version="1.0" encoding="UTF-8" standalone="yes"?>
<Relationships xmlns="http://schemas.openxmlformats.org/package/2006/relationships"><Relationship Id="rId3" Type="http://schemas.openxmlformats.org/officeDocument/2006/relationships/slide" Target="slide387.xml"/><Relationship Id="rId2" Type="http://schemas.openxmlformats.org/officeDocument/2006/relationships/notesSlide" Target="../notesSlides/notesSlide163.xml"/><Relationship Id="rId1" Type="http://schemas.openxmlformats.org/officeDocument/2006/relationships/slideLayout" Target="../slideLayouts/slideLayout4.xml"/><Relationship Id="rId5" Type="http://schemas.openxmlformats.org/officeDocument/2006/relationships/slide" Target="slide21.xml"/><Relationship Id="rId4" Type="http://schemas.openxmlformats.org/officeDocument/2006/relationships/image" Target="../media/image255.png"/></Relationships>
</file>

<file path=ppt/slides/_rels/slide387.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64.xml"/><Relationship Id="rId1" Type="http://schemas.openxmlformats.org/officeDocument/2006/relationships/slideLayout" Target="../slideLayouts/slideLayout4.xml"/><Relationship Id="rId5" Type="http://schemas.openxmlformats.org/officeDocument/2006/relationships/slide" Target="slide21.xml"/><Relationship Id="rId4" Type="http://schemas.openxmlformats.org/officeDocument/2006/relationships/image" Target="../media/image256.png"/></Relationships>
</file>

<file path=ppt/slides/_rels/slide388.xml.rels><?xml version="1.0" encoding="UTF-8" standalone="yes"?>
<Relationships xmlns="http://schemas.openxmlformats.org/package/2006/relationships"><Relationship Id="rId3" Type="http://schemas.openxmlformats.org/officeDocument/2006/relationships/slide" Target="slide390.xml"/><Relationship Id="rId2" Type="http://schemas.openxmlformats.org/officeDocument/2006/relationships/slide" Target="slide389.xml"/><Relationship Id="rId1" Type="http://schemas.openxmlformats.org/officeDocument/2006/relationships/slideLayout" Target="../slideLayouts/slideLayout5.xml"/><Relationship Id="rId6" Type="http://schemas.openxmlformats.org/officeDocument/2006/relationships/slide" Target="slide21.xml"/><Relationship Id="rId5" Type="http://schemas.openxmlformats.org/officeDocument/2006/relationships/image" Target="../media/image257.png"/><Relationship Id="rId4" Type="http://schemas.openxmlformats.org/officeDocument/2006/relationships/slide" Target="slide391.xml"/></Relationships>
</file>

<file path=ppt/slides/_rels/slide389.xml.rels><?xml version="1.0" encoding="UTF-8" standalone="yes"?>
<Relationships xmlns="http://schemas.openxmlformats.org/package/2006/relationships"><Relationship Id="rId3" Type="http://schemas.openxmlformats.org/officeDocument/2006/relationships/image" Target="../media/image258.png"/><Relationship Id="rId7" Type="http://schemas.openxmlformats.org/officeDocument/2006/relationships/slide" Target="slide391.xml"/><Relationship Id="rId2" Type="http://schemas.openxmlformats.org/officeDocument/2006/relationships/image" Target="../media/image257.png"/><Relationship Id="rId1" Type="http://schemas.openxmlformats.org/officeDocument/2006/relationships/slideLayout" Target="../slideLayouts/slideLayout5.xml"/><Relationship Id="rId6" Type="http://schemas.openxmlformats.org/officeDocument/2006/relationships/slide" Target="slide390.xml"/><Relationship Id="rId5" Type="http://schemas.openxmlformats.org/officeDocument/2006/relationships/slide" Target="slide389.xml"/><Relationship Id="rId4" Type="http://schemas.openxmlformats.org/officeDocument/2006/relationships/slide" Target="slide21.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390.xml.rels><?xml version="1.0" encoding="UTF-8" standalone="yes"?>
<Relationships xmlns="http://schemas.openxmlformats.org/package/2006/relationships"><Relationship Id="rId3" Type="http://schemas.openxmlformats.org/officeDocument/2006/relationships/image" Target="../media/image259.png"/><Relationship Id="rId7" Type="http://schemas.openxmlformats.org/officeDocument/2006/relationships/slide" Target="slide391.xml"/><Relationship Id="rId2" Type="http://schemas.openxmlformats.org/officeDocument/2006/relationships/image" Target="../media/image257.png"/><Relationship Id="rId1" Type="http://schemas.openxmlformats.org/officeDocument/2006/relationships/slideLayout" Target="../slideLayouts/slideLayout5.xml"/><Relationship Id="rId6" Type="http://schemas.openxmlformats.org/officeDocument/2006/relationships/slide" Target="slide390.xml"/><Relationship Id="rId5" Type="http://schemas.openxmlformats.org/officeDocument/2006/relationships/slide" Target="slide389.xml"/><Relationship Id="rId4" Type="http://schemas.openxmlformats.org/officeDocument/2006/relationships/slide" Target="slide21.xml"/></Relationships>
</file>

<file path=ppt/slides/_rels/slide391.xml.rels><?xml version="1.0" encoding="UTF-8" standalone="yes"?>
<Relationships xmlns="http://schemas.openxmlformats.org/package/2006/relationships"><Relationship Id="rId3" Type="http://schemas.openxmlformats.org/officeDocument/2006/relationships/image" Target="../media/image260.png"/><Relationship Id="rId7" Type="http://schemas.openxmlformats.org/officeDocument/2006/relationships/slide" Target="slide391.xml"/><Relationship Id="rId2" Type="http://schemas.openxmlformats.org/officeDocument/2006/relationships/image" Target="../media/image257.png"/><Relationship Id="rId1" Type="http://schemas.openxmlformats.org/officeDocument/2006/relationships/slideLayout" Target="../slideLayouts/slideLayout5.xml"/><Relationship Id="rId6" Type="http://schemas.openxmlformats.org/officeDocument/2006/relationships/slide" Target="slide390.xml"/><Relationship Id="rId5" Type="http://schemas.openxmlformats.org/officeDocument/2006/relationships/slide" Target="slide389.xml"/><Relationship Id="rId4" Type="http://schemas.openxmlformats.org/officeDocument/2006/relationships/slide" Target="slide21.xml"/></Relationships>
</file>

<file path=ppt/slides/_rels/slide392.xml.rels><?xml version="1.0" encoding="UTF-8" standalone="yes"?>
<Relationships xmlns="http://schemas.openxmlformats.org/package/2006/relationships"><Relationship Id="rId3" Type="http://schemas.openxmlformats.org/officeDocument/2006/relationships/slide" Target="slide393.xml"/><Relationship Id="rId2" Type="http://schemas.openxmlformats.org/officeDocument/2006/relationships/notesSlide" Target="../notesSlides/notesSlide165.xml"/><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393.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66.xml"/><Relationship Id="rId1" Type="http://schemas.openxmlformats.org/officeDocument/2006/relationships/slideLayout" Target="../slideLayouts/slideLayout5.xml"/><Relationship Id="rId4" Type="http://schemas.openxmlformats.org/officeDocument/2006/relationships/slide" Target="slide21.xml"/></Relationships>
</file>

<file path=ppt/slides/_rels/slide394.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6.xml"/></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5.xml"/><Relationship Id="rId1" Type="http://schemas.openxmlformats.org/officeDocument/2006/relationships/tags" Target="../tags/tag13.xml"/><Relationship Id="rId4" Type="http://schemas.openxmlformats.org/officeDocument/2006/relationships/slide" Target="slide21.xml"/></Relationships>
</file>

<file path=ppt/slides/_rels/slide396.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slide" Target="slide21.xml"/><Relationship Id="rId4" Type="http://schemas.openxmlformats.org/officeDocument/2006/relationships/image" Target="../media/image261.jpeg"/></Relationships>
</file>

<file path=ppt/slides/_rels/slide397.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slide" Target="slide21.xml"/></Relationships>
</file>

<file path=ppt/slides/_rels/slide398.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5.xml"/><Relationship Id="rId1" Type="http://schemas.openxmlformats.org/officeDocument/2006/relationships/tags" Target="../tags/tag16.xml"/><Relationship Id="rId5" Type="http://schemas.openxmlformats.org/officeDocument/2006/relationships/slide" Target="slide21.xml"/><Relationship Id="rId4" Type="http://schemas.openxmlformats.org/officeDocument/2006/relationships/image" Target="../media/image262.jpeg"/></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5.xml"/><Relationship Id="rId1" Type="http://schemas.openxmlformats.org/officeDocument/2006/relationships/tags" Target="../tags/tag17.xml"/><Relationship Id="rId4" Type="http://schemas.openxmlformats.org/officeDocument/2006/relationships/slide" Target="slide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00.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5.xml"/><Relationship Id="rId1" Type="http://schemas.openxmlformats.org/officeDocument/2006/relationships/tags" Target="../tags/tag18.xml"/><Relationship Id="rId4" Type="http://schemas.openxmlformats.org/officeDocument/2006/relationships/slide" Target="slide21.xml"/></Relationships>
</file>

<file path=ppt/slides/_rels/slide401.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5.xml"/><Relationship Id="rId1" Type="http://schemas.openxmlformats.org/officeDocument/2006/relationships/tags" Target="../tags/tag19.xml"/><Relationship Id="rId5" Type="http://schemas.openxmlformats.org/officeDocument/2006/relationships/slide" Target="slide21.xml"/><Relationship Id="rId4" Type="http://schemas.openxmlformats.org/officeDocument/2006/relationships/image" Target="../media/image263.jpeg"/></Relationships>
</file>

<file path=ppt/slides/_rels/slide402.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5.xml"/><Relationship Id="rId1" Type="http://schemas.openxmlformats.org/officeDocument/2006/relationships/tags" Target="../tags/tag20.xml"/><Relationship Id="rId5" Type="http://schemas.openxmlformats.org/officeDocument/2006/relationships/slide" Target="slide21.xml"/><Relationship Id="rId4" Type="http://schemas.openxmlformats.org/officeDocument/2006/relationships/image" Target="../media/image264.jpeg"/></Relationships>
</file>

<file path=ppt/slides/_rels/slide403.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5.xml"/><Relationship Id="rId1" Type="http://schemas.openxmlformats.org/officeDocument/2006/relationships/tags" Target="../tags/tag21.xml"/><Relationship Id="rId4" Type="http://schemas.openxmlformats.org/officeDocument/2006/relationships/slide" Target="slide21.xml"/></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5.xml"/><Relationship Id="rId1" Type="http://schemas.openxmlformats.org/officeDocument/2006/relationships/tags" Target="../tags/tag22.xml"/><Relationship Id="rId5" Type="http://schemas.openxmlformats.org/officeDocument/2006/relationships/slide" Target="slide21.xml"/><Relationship Id="rId4" Type="http://schemas.openxmlformats.org/officeDocument/2006/relationships/image" Target="../media/image265.jpeg"/></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5.xml"/><Relationship Id="rId1" Type="http://schemas.openxmlformats.org/officeDocument/2006/relationships/tags" Target="../tags/tag23.xml"/><Relationship Id="rId4" Type="http://schemas.openxmlformats.org/officeDocument/2006/relationships/slide" Target="slide21.xml"/></Relationships>
</file>

<file path=ppt/slides/_rels/slide406.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5.xml"/><Relationship Id="rId1" Type="http://schemas.openxmlformats.org/officeDocument/2006/relationships/tags" Target="../tags/tag24.xml"/><Relationship Id="rId5" Type="http://schemas.openxmlformats.org/officeDocument/2006/relationships/slide" Target="slide21.xml"/><Relationship Id="rId4" Type="http://schemas.openxmlformats.org/officeDocument/2006/relationships/image" Target="../media/image266.jpeg"/></Relationships>
</file>

<file path=ppt/slides/_rels/slide407.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5.xml"/><Relationship Id="rId1" Type="http://schemas.openxmlformats.org/officeDocument/2006/relationships/tags" Target="../tags/tag25.xml"/><Relationship Id="rId5" Type="http://schemas.openxmlformats.org/officeDocument/2006/relationships/slide" Target="slide21.xml"/><Relationship Id="rId4" Type="http://schemas.openxmlformats.org/officeDocument/2006/relationships/image" Target="../media/image267.jpeg"/></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5.xml"/><Relationship Id="rId1" Type="http://schemas.openxmlformats.org/officeDocument/2006/relationships/tags" Target="../tags/tag26.xml"/><Relationship Id="rId4" Type="http://schemas.openxmlformats.org/officeDocument/2006/relationships/slide" Target="slide21.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0.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5.xml"/><Relationship Id="rId1" Type="http://schemas.openxmlformats.org/officeDocument/2006/relationships/tags" Target="../tags/tag27.xml"/><Relationship Id="rId4" Type="http://schemas.openxmlformats.org/officeDocument/2006/relationships/image" Target="../media/image268.jpeg"/></Relationships>
</file>

<file path=ppt/slides/_rels/slide411.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5.xml"/><Relationship Id="rId1" Type="http://schemas.openxmlformats.org/officeDocument/2006/relationships/tags" Target="../tags/tag28.xml"/><Relationship Id="rId4" Type="http://schemas.openxmlformats.org/officeDocument/2006/relationships/image" Target="../media/image269.jpeg"/></Relationships>
</file>

<file path=ppt/slides/_rels/slide412.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5.xml"/><Relationship Id="rId1" Type="http://schemas.openxmlformats.org/officeDocument/2006/relationships/tags" Target="../tags/tag29.xml"/><Relationship Id="rId4" Type="http://schemas.openxmlformats.org/officeDocument/2006/relationships/image" Target="../media/image270.jpeg"/></Relationships>
</file>

<file path=ppt/slides/_rels/slide413.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5.xml"/><Relationship Id="rId1" Type="http://schemas.openxmlformats.org/officeDocument/2006/relationships/tags" Target="../tags/tag30.xml"/><Relationship Id="rId4" Type="http://schemas.openxmlformats.org/officeDocument/2006/relationships/image" Target="../media/image271.jpeg"/></Relationships>
</file>

<file path=ppt/slides/_rels/slide414.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5.xml"/><Relationship Id="rId1" Type="http://schemas.openxmlformats.org/officeDocument/2006/relationships/tags" Target="../tags/tag31.xml"/><Relationship Id="rId4" Type="http://schemas.openxmlformats.org/officeDocument/2006/relationships/image" Target="../media/image272.jpeg"/></Relationships>
</file>

<file path=ppt/slides/_rels/slide415.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5.xml"/><Relationship Id="rId1" Type="http://schemas.openxmlformats.org/officeDocument/2006/relationships/tags" Target="../tags/tag32.xml"/><Relationship Id="rId4" Type="http://schemas.openxmlformats.org/officeDocument/2006/relationships/image" Target="../media/image273.jpeg"/></Relationships>
</file>

<file path=ppt/slides/_rels/slide416.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5.xml"/><Relationship Id="rId1" Type="http://schemas.openxmlformats.org/officeDocument/2006/relationships/tags" Target="../tags/tag33.xml"/><Relationship Id="rId6" Type="http://schemas.openxmlformats.org/officeDocument/2006/relationships/image" Target="../media/image276.jpeg"/><Relationship Id="rId5" Type="http://schemas.openxmlformats.org/officeDocument/2006/relationships/image" Target="../media/image275.jpeg"/><Relationship Id="rId4" Type="http://schemas.openxmlformats.org/officeDocument/2006/relationships/image" Target="../media/image274.jpeg"/></Relationships>
</file>

<file path=ppt/slides/_rels/slide417.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5.xml"/><Relationship Id="rId1" Type="http://schemas.openxmlformats.org/officeDocument/2006/relationships/tags" Target="../tags/tag34.xml"/><Relationship Id="rId4" Type="http://schemas.openxmlformats.org/officeDocument/2006/relationships/image" Target="../media/image277.jpeg"/></Relationships>
</file>

<file path=ppt/slides/_rels/slide418.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5.xml"/><Relationship Id="rId1" Type="http://schemas.openxmlformats.org/officeDocument/2006/relationships/tags" Target="../tags/tag35.xml"/><Relationship Id="rId4" Type="http://schemas.openxmlformats.org/officeDocument/2006/relationships/image" Target="../media/image278.jpeg"/></Relationships>
</file>

<file path=ppt/slides/_rels/slide419.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5.xml"/><Relationship Id="rId1" Type="http://schemas.openxmlformats.org/officeDocument/2006/relationships/tags" Target="../tags/tag36.xml"/><Relationship Id="rId4" Type="http://schemas.openxmlformats.org/officeDocument/2006/relationships/image" Target="../media/image27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0.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5.xml"/><Relationship Id="rId1" Type="http://schemas.openxmlformats.org/officeDocument/2006/relationships/tags" Target="../tags/tag37.xml"/><Relationship Id="rId4" Type="http://schemas.openxmlformats.org/officeDocument/2006/relationships/image" Target="../media/image280.jpeg"/></Relationships>
</file>

<file path=ppt/slides/_rels/slide421.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5.xml"/><Relationship Id="rId1" Type="http://schemas.openxmlformats.org/officeDocument/2006/relationships/tags" Target="../tags/tag38.xml"/><Relationship Id="rId4" Type="http://schemas.openxmlformats.org/officeDocument/2006/relationships/image" Target="../media/image281.jpeg"/></Relationships>
</file>

<file path=ppt/slides/_rels/slide422.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5.xml"/><Relationship Id="rId1" Type="http://schemas.openxmlformats.org/officeDocument/2006/relationships/tags" Target="../tags/tag39.xml"/><Relationship Id="rId5" Type="http://schemas.openxmlformats.org/officeDocument/2006/relationships/image" Target="../media/image283.jpeg"/><Relationship Id="rId4" Type="http://schemas.openxmlformats.org/officeDocument/2006/relationships/image" Target="../media/image282.jpeg"/></Relationships>
</file>

<file path=ppt/slides/_rels/slide423.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5.xml"/><Relationship Id="rId1" Type="http://schemas.openxmlformats.org/officeDocument/2006/relationships/tags" Target="../tags/tag40.xml"/><Relationship Id="rId4" Type="http://schemas.openxmlformats.org/officeDocument/2006/relationships/image" Target="../media/image284.jpeg"/></Relationships>
</file>

<file path=ppt/slides/_rels/slide424.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5.xml"/><Relationship Id="rId1" Type="http://schemas.openxmlformats.org/officeDocument/2006/relationships/tags" Target="../tags/tag41.xml"/><Relationship Id="rId5" Type="http://schemas.openxmlformats.org/officeDocument/2006/relationships/image" Target="../media/image286.jpeg"/><Relationship Id="rId4" Type="http://schemas.openxmlformats.org/officeDocument/2006/relationships/image" Target="../media/image285.jpeg"/></Relationships>
</file>

<file path=ppt/slides/_rels/slide425.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5.xml"/><Relationship Id="rId1" Type="http://schemas.openxmlformats.org/officeDocument/2006/relationships/tags" Target="../tags/tag42.xml"/><Relationship Id="rId4" Type="http://schemas.openxmlformats.org/officeDocument/2006/relationships/image" Target="../media/image287.jpeg"/></Relationships>
</file>

<file path=ppt/slides/_rels/slide426.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5.xml"/><Relationship Id="rId1" Type="http://schemas.openxmlformats.org/officeDocument/2006/relationships/tags" Target="../tags/tag43.xml"/><Relationship Id="rId4" Type="http://schemas.openxmlformats.org/officeDocument/2006/relationships/image" Target="../media/image288.jpeg"/></Relationships>
</file>

<file path=ppt/slides/_rels/slide427.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5.xml"/><Relationship Id="rId1" Type="http://schemas.openxmlformats.org/officeDocument/2006/relationships/tags" Target="../tags/tag44.xml"/><Relationship Id="rId4" Type="http://schemas.openxmlformats.org/officeDocument/2006/relationships/image" Target="../media/image289.jpeg"/></Relationships>
</file>

<file path=ppt/slides/_rels/slide428.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5.xml"/><Relationship Id="rId1" Type="http://schemas.openxmlformats.org/officeDocument/2006/relationships/tags" Target="../tags/tag45.xml"/><Relationship Id="rId4" Type="http://schemas.openxmlformats.org/officeDocument/2006/relationships/image" Target="../media/image290.jpeg"/></Relationships>
</file>

<file path=ppt/slides/_rels/slide429.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5.xml"/><Relationship Id="rId1" Type="http://schemas.openxmlformats.org/officeDocument/2006/relationships/tags" Target="../tags/tag46.xml"/><Relationship Id="rId4" Type="http://schemas.openxmlformats.org/officeDocument/2006/relationships/image" Target="../media/image291.jpeg"/></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430.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5.xml"/><Relationship Id="rId1" Type="http://schemas.openxmlformats.org/officeDocument/2006/relationships/tags" Target="../tags/tag47.xml"/><Relationship Id="rId4" Type="http://schemas.openxmlformats.org/officeDocument/2006/relationships/image" Target="../media/image292.jpeg"/></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2.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3.xml"/></Relationships>
</file>

<file path=ppt/slides/_rels/slide434.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image" Target="../media/image293.jpeg"/><Relationship Id="rId1" Type="http://schemas.openxmlformats.org/officeDocument/2006/relationships/slideLayout" Target="../slideLayouts/slideLayout4.xml"/><Relationship Id="rId4" Type="http://schemas.openxmlformats.org/officeDocument/2006/relationships/slide" Target="slide21.xml"/></Relationships>
</file>

<file path=ppt/slides/_rels/slide435.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image" Target="../media/image295.jpeg"/><Relationship Id="rId1" Type="http://schemas.openxmlformats.org/officeDocument/2006/relationships/slideLayout" Target="../slideLayouts/slideLayout4.xml"/><Relationship Id="rId5" Type="http://schemas.openxmlformats.org/officeDocument/2006/relationships/slide" Target="slide21.xml"/><Relationship Id="rId4" Type="http://schemas.openxmlformats.org/officeDocument/2006/relationships/image" Target="../media/image297.jpeg"/></Relationships>
</file>

<file path=ppt/slides/_rels/slide436.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image" Target="../media/image298.jpeg"/><Relationship Id="rId1" Type="http://schemas.openxmlformats.org/officeDocument/2006/relationships/slideLayout" Target="../slideLayouts/slideLayout4.xml"/><Relationship Id="rId4" Type="http://schemas.openxmlformats.org/officeDocument/2006/relationships/slide" Target="slide21.xml"/></Relationships>
</file>

<file path=ppt/slides/_rels/slide437.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4.xml"/></Relationships>
</file>

<file path=ppt/slides/_rels/slide438.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00.jpeg"/><Relationship Id="rId1" Type="http://schemas.openxmlformats.org/officeDocument/2006/relationships/slideLayout" Target="../slideLayouts/slideLayout4.xml"/></Relationships>
</file>

<file path=ppt/slides/_rels/slide43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01.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440.xml.rels><?xml version="1.0" encoding="UTF-8" standalone="yes"?>
<Relationships xmlns="http://schemas.openxmlformats.org/package/2006/relationships"><Relationship Id="rId3" Type="http://schemas.openxmlformats.org/officeDocument/2006/relationships/slide" Target="slide441.xml"/><Relationship Id="rId2" Type="http://schemas.openxmlformats.org/officeDocument/2006/relationships/notesSlide" Target="../notesSlides/notesSlide202.xml"/><Relationship Id="rId1" Type="http://schemas.openxmlformats.org/officeDocument/2006/relationships/slideLayout" Target="../slideLayouts/slideLayout9.xml"/><Relationship Id="rId4" Type="http://schemas.openxmlformats.org/officeDocument/2006/relationships/slide" Target="slide21.xml"/></Relationships>
</file>

<file path=ppt/slides/_rels/slide441.xml.rels><?xml version="1.0" encoding="UTF-8" standalone="yes"?>
<Relationships xmlns="http://schemas.openxmlformats.org/package/2006/relationships"><Relationship Id="rId3" Type="http://schemas.openxmlformats.org/officeDocument/2006/relationships/slide" Target="slide441.xml"/><Relationship Id="rId2" Type="http://schemas.openxmlformats.org/officeDocument/2006/relationships/notesSlide" Target="../notesSlides/notesSlide203.xml"/><Relationship Id="rId1" Type="http://schemas.openxmlformats.org/officeDocument/2006/relationships/slideLayout" Target="../slideLayouts/slideLayout9.xml"/><Relationship Id="rId4" Type="http://schemas.openxmlformats.org/officeDocument/2006/relationships/slide" Target="slide21.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3.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5.xml"/><Relationship Id="rId1" Type="http://schemas.openxmlformats.org/officeDocument/2006/relationships/tags" Target="../tags/tag48.xml"/></Relationships>
</file>

<file path=ppt/slides/_rels/slide445.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5.xml"/><Relationship Id="rId1" Type="http://schemas.openxmlformats.org/officeDocument/2006/relationships/tags" Target="../tags/tag49.xml"/><Relationship Id="rId4" Type="http://schemas.openxmlformats.org/officeDocument/2006/relationships/image" Target="../media/image302.jpeg"/></Relationships>
</file>

<file path=ppt/slides/_rels/slide446.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5.xml"/><Relationship Id="rId1" Type="http://schemas.openxmlformats.org/officeDocument/2006/relationships/tags" Target="../tags/tag50.xml"/><Relationship Id="rId4" Type="http://schemas.openxmlformats.org/officeDocument/2006/relationships/image" Target="../media/image303.jpeg"/></Relationships>
</file>

<file path=ppt/slides/_rels/slide447.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5.xml"/><Relationship Id="rId1" Type="http://schemas.openxmlformats.org/officeDocument/2006/relationships/tags" Target="../tags/tag51.xml"/><Relationship Id="rId4" Type="http://schemas.openxmlformats.org/officeDocument/2006/relationships/image" Target="../media/image304.jpeg"/></Relationships>
</file>

<file path=ppt/slides/_rels/slide448.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5.xml"/><Relationship Id="rId1" Type="http://schemas.openxmlformats.org/officeDocument/2006/relationships/tags" Target="../tags/tag52.xml"/><Relationship Id="rId4" Type="http://schemas.openxmlformats.org/officeDocument/2006/relationships/image" Target="../media/image305.jpeg"/></Relationships>
</file>

<file path=ppt/slides/_rels/slide449.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5.xml"/><Relationship Id="rId1" Type="http://schemas.openxmlformats.org/officeDocument/2006/relationships/tags" Target="../tags/tag53.xml"/><Relationship Id="rId4" Type="http://schemas.openxmlformats.org/officeDocument/2006/relationships/image" Target="../media/image306.jpeg"/></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450.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5.xml"/><Relationship Id="rId1" Type="http://schemas.openxmlformats.org/officeDocument/2006/relationships/tags" Target="../tags/tag54.xml"/><Relationship Id="rId4" Type="http://schemas.openxmlformats.org/officeDocument/2006/relationships/image" Target="../media/image307.jpeg"/></Relationships>
</file>

<file path=ppt/slides/_rels/slide451.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5.xml"/><Relationship Id="rId1" Type="http://schemas.openxmlformats.org/officeDocument/2006/relationships/tags" Target="../tags/tag55.xml"/><Relationship Id="rId4" Type="http://schemas.openxmlformats.org/officeDocument/2006/relationships/image" Target="../media/image308.jpeg"/></Relationships>
</file>

<file path=ppt/slides/_rels/slide452.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5.xml"/><Relationship Id="rId1" Type="http://schemas.openxmlformats.org/officeDocument/2006/relationships/tags" Target="../tags/tag56.xml"/><Relationship Id="rId5" Type="http://schemas.openxmlformats.org/officeDocument/2006/relationships/image" Target="../media/image310.jpeg"/><Relationship Id="rId4" Type="http://schemas.openxmlformats.org/officeDocument/2006/relationships/image" Target="../media/image309.jpeg"/></Relationships>
</file>

<file path=ppt/slides/_rels/slide453.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5.xml"/><Relationship Id="rId1" Type="http://schemas.openxmlformats.org/officeDocument/2006/relationships/tags" Target="../tags/tag57.xml"/><Relationship Id="rId5" Type="http://schemas.openxmlformats.org/officeDocument/2006/relationships/image" Target="../media/image312.jpeg"/><Relationship Id="rId4" Type="http://schemas.openxmlformats.org/officeDocument/2006/relationships/image" Target="../media/image311.jpeg"/></Relationships>
</file>

<file path=ppt/slides/_rels/slide454.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5.xml"/><Relationship Id="rId1" Type="http://schemas.openxmlformats.org/officeDocument/2006/relationships/tags" Target="../tags/tag58.xml"/><Relationship Id="rId4" Type="http://schemas.openxmlformats.org/officeDocument/2006/relationships/image" Target="../media/image313.jpeg"/></Relationships>
</file>

<file path=ppt/slides/_rels/slide455.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5.xml"/><Relationship Id="rId1" Type="http://schemas.openxmlformats.org/officeDocument/2006/relationships/tags" Target="../tags/tag59.xml"/><Relationship Id="rId4" Type="http://schemas.openxmlformats.org/officeDocument/2006/relationships/image" Target="../media/image314.jpeg"/></Relationships>
</file>

<file path=ppt/slides/_rels/slide456.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5.xml"/><Relationship Id="rId1" Type="http://schemas.openxmlformats.org/officeDocument/2006/relationships/tags" Target="../tags/tag60.xml"/><Relationship Id="rId4" Type="http://schemas.openxmlformats.org/officeDocument/2006/relationships/image" Target="../media/image315.jpeg"/></Relationships>
</file>

<file path=ppt/slides/_rels/slide457.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5.xml"/><Relationship Id="rId1" Type="http://schemas.openxmlformats.org/officeDocument/2006/relationships/tags" Target="../tags/tag61.xml"/><Relationship Id="rId4" Type="http://schemas.openxmlformats.org/officeDocument/2006/relationships/image" Target="../media/image316.jpeg"/></Relationships>
</file>

<file path=ppt/slides/_rels/slide458.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5.xml"/><Relationship Id="rId1" Type="http://schemas.openxmlformats.org/officeDocument/2006/relationships/tags" Target="../tags/tag62.xml"/><Relationship Id="rId4" Type="http://schemas.openxmlformats.org/officeDocument/2006/relationships/image" Target="../media/image317.png"/></Relationships>
</file>

<file path=ppt/slides/_rels/slide459.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5.xml"/><Relationship Id="rId1" Type="http://schemas.openxmlformats.org/officeDocument/2006/relationships/tags" Target="../tags/tag63.xml"/><Relationship Id="rId4" Type="http://schemas.openxmlformats.org/officeDocument/2006/relationships/image" Target="../media/image318.jpeg"/></Relationships>
</file>

<file path=ppt/slides/_rels/slide46.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60.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5.xml"/><Relationship Id="rId1" Type="http://schemas.openxmlformats.org/officeDocument/2006/relationships/tags" Target="../tags/tag64.xml"/><Relationship Id="rId4" Type="http://schemas.openxmlformats.org/officeDocument/2006/relationships/image" Target="../media/image319.jpeg"/></Relationships>
</file>

<file path=ppt/slides/_rels/slide461.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5.xml"/><Relationship Id="rId1" Type="http://schemas.openxmlformats.org/officeDocument/2006/relationships/tags" Target="../tags/tag65.xml"/><Relationship Id="rId4" Type="http://schemas.openxmlformats.org/officeDocument/2006/relationships/image" Target="../media/image320.jpeg"/></Relationships>
</file>

<file path=ppt/slides/_rels/slide462.xml.rels><?xml version="1.0" encoding="UTF-8" standalone="yes"?>
<Relationships xmlns="http://schemas.openxmlformats.org/package/2006/relationships"><Relationship Id="rId3" Type="http://schemas.openxmlformats.org/officeDocument/2006/relationships/notesSlide" Target="../notesSlides/notesSlide222.xml"/><Relationship Id="rId2" Type="http://schemas.openxmlformats.org/officeDocument/2006/relationships/slideLayout" Target="../slideLayouts/slideLayout5.xml"/><Relationship Id="rId1" Type="http://schemas.openxmlformats.org/officeDocument/2006/relationships/tags" Target="../tags/tag66.xml"/><Relationship Id="rId4" Type="http://schemas.openxmlformats.org/officeDocument/2006/relationships/image" Target="../media/image321.jpeg"/></Relationships>
</file>

<file path=ppt/slides/_rels/slide463.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5.xml"/><Relationship Id="rId1" Type="http://schemas.openxmlformats.org/officeDocument/2006/relationships/tags" Target="../tags/tag67.xml"/><Relationship Id="rId4" Type="http://schemas.openxmlformats.org/officeDocument/2006/relationships/image" Target="../media/image322.jpeg"/></Relationships>
</file>

<file path=ppt/slides/_rels/slide464.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5.xml"/><Relationship Id="rId1" Type="http://schemas.openxmlformats.org/officeDocument/2006/relationships/tags" Target="../tags/tag68.xml"/><Relationship Id="rId4" Type="http://schemas.openxmlformats.org/officeDocument/2006/relationships/image" Target="../media/image323.png"/></Relationships>
</file>

<file path=ppt/slides/_rels/slide465.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5.xml"/><Relationship Id="rId1" Type="http://schemas.openxmlformats.org/officeDocument/2006/relationships/tags" Target="../tags/tag69.xml"/><Relationship Id="rId4" Type="http://schemas.openxmlformats.org/officeDocument/2006/relationships/image" Target="../media/image321.jpeg"/></Relationships>
</file>

<file path=ppt/slides/_rels/slide466.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5.xml"/><Relationship Id="rId1" Type="http://schemas.openxmlformats.org/officeDocument/2006/relationships/tags" Target="../tags/tag70.xml"/><Relationship Id="rId5" Type="http://schemas.openxmlformats.org/officeDocument/2006/relationships/image" Target="../media/image325.jpeg"/><Relationship Id="rId4" Type="http://schemas.openxmlformats.org/officeDocument/2006/relationships/image" Target="../media/image324.jpeg"/></Relationships>
</file>

<file path=ppt/slides/_rels/slide467.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5.xml"/><Relationship Id="rId1" Type="http://schemas.openxmlformats.org/officeDocument/2006/relationships/tags" Target="../tags/tag71.xml"/><Relationship Id="rId5" Type="http://schemas.openxmlformats.org/officeDocument/2006/relationships/image" Target="../media/image327.jpeg"/><Relationship Id="rId4" Type="http://schemas.openxmlformats.org/officeDocument/2006/relationships/image" Target="../media/image326.jpeg"/></Relationships>
</file>

<file path=ppt/slides/_rels/slide468.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5.xml"/><Relationship Id="rId1" Type="http://schemas.openxmlformats.org/officeDocument/2006/relationships/tags" Target="../tags/tag72.xml"/><Relationship Id="rId4" Type="http://schemas.openxmlformats.org/officeDocument/2006/relationships/image" Target="../media/image328.png"/></Relationships>
</file>

<file path=ppt/slides/_rels/slide469.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5.xml"/><Relationship Id="rId1" Type="http://schemas.openxmlformats.org/officeDocument/2006/relationships/tags" Target="../tags/tag73.xml"/><Relationship Id="rId4" Type="http://schemas.openxmlformats.org/officeDocument/2006/relationships/image" Target="../media/image32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70.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5.xml"/><Relationship Id="rId1" Type="http://schemas.openxmlformats.org/officeDocument/2006/relationships/tags" Target="../tags/tag74.xml"/><Relationship Id="rId5" Type="http://schemas.openxmlformats.org/officeDocument/2006/relationships/image" Target="../media/image331.jpeg"/><Relationship Id="rId4" Type="http://schemas.openxmlformats.org/officeDocument/2006/relationships/image" Target="../media/image330.jpeg"/></Relationships>
</file>

<file path=ppt/slides/_rels/slide471.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5.xml"/><Relationship Id="rId1" Type="http://schemas.openxmlformats.org/officeDocument/2006/relationships/tags" Target="../tags/tag75.xml"/><Relationship Id="rId4" Type="http://schemas.openxmlformats.org/officeDocument/2006/relationships/image" Target="../media/image332.png"/></Relationships>
</file>

<file path=ppt/slides/_rels/slide472.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5.xml"/><Relationship Id="rId1" Type="http://schemas.openxmlformats.org/officeDocument/2006/relationships/tags" Target="../tags/tag76.xml"/><Relationship Id="rId4" Type="http://schemas.openxmlformats.org/officeDocument/2006/relationships/image" Target="../media/image333.jpeg"/></Relationships>
</file>

<file path=ppt/slides/_rels/slide473.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5.xml"/><Relationship Id="rId1" Type="http://schemas.openxmlformats.org/officeDocument/2006/relationships/tags" Target="../tags/tag77.xml"/><Relationship Id="rId4" Type="http://schemas.openxmlformats.org/officeDocument/2006/relationships/image" Target="../media/image334.jpeg"/></Relationships>
</file>

<file path=ppt/slides/_rels/slide474.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5.xml"/><Relationship Id="rId1" Type="http://schemas.openxmlformats.org/officeDocument/2006/relationships/tags" Target="../tags/tag78.xml"/><Relationship Id="rId5" Type="http://schemas.openxmlformats.org/officeDocument/2006/relationships/image" Target="../media/image336.jpeg"/><Relationship Id="rId4" Type="http://schemas.openxmlformats.org/officeDocument/2006/relationships/image" Target="../media/image335.jpeg"/></Relationships>
</file>

<file path=ppt/slides/_rels/slide475.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5.xml"/><Relationship Id="rId1" Type="http://schemas.openxmlformats.org/officeDocument/2006/relationships/tags" Target="../tags/tag79.xml"/><Relationship Id="rId4" Type="http://schemas.openxmlformats.org/officeDocument/2006/relationships/image" Target="../media/image337.jpeg"/></Relationships>
</file>

<file path=ppt/slides/_rels/slide476.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5.xml"/><Relationship Id="rId1" Type="http://schemas.openxmlformats.org/officeDocument/2006/relationships/tags" Target="../tags/tag80.xml"/><Relationship Id="rId4" Type="http://schemas.openxmlformats.org/officeDocument/2006/relationships/image" Target="../media/image338.jpeg"/></Relationships>
</file>

<file path=ppt/slides/_rels/slide477.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5.xml"/><Relationship Id="rId1" Type="http://schemas.openxmlformats.org/officeDocument/2006/relationships/tags" Target="../tags/tag81.xml"/><Relationship Id="rId5" Type="http://schemas.openxmlformats.org/officeDocument/2006/relationships/image" Target="../media/image340.jpeg"/><Relationship Id="rId4" Type="http://schemas.openxmlformats.org/officeDocument/2006/relationships/image" Target="../media/image339.jpeg"/></Relationships>
</file>

<file path=ppt/slides/_rels/slide478.xml.rels><?xml version="1.0" encoding="UTF-8" standalone="yes"?>
<Relationships xmlns="http://schemas.openxmlformats.org/package/2006/relationships"><Relationship Id="rId3" Type="http://schemas.openxmlformats.org/officeDocument/2006/relationships/notesSlide" Target="../notesSlides/notesSlide238.xml"/><Relationship Id="rId2" Type="http://schemas.openxmlformats.org/officeDocument/2006/relationships/slideLayout" Target="../slideLayouts/slideLayout5.xml"/><Relationship Id="rId1" Type="http://schemas.openxmlformats.org/officeDocument/2006/relationships/tags" Target="../tags/tag82.xml"/><Relationship Id="rId4" Type="http://schemas.openxmlformats.org/officeDocument/2006/relationships/image" Target="../media/image341.jpeg"/></Relationships>
</file>

<file path=ppt/slides/_rels/slide479.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5.xml"/><Relationship Id="rId1" Type="http://schemas.openxmlformats.org/officeDocument/2006/relationships/tags" Target="../tags/tag83.xml"/><Relationship Id="rId5" Type="http://schemas.openxmlformats.org/officeDocument/2006/relationships/image" Target="../media/image343.jpeg"/><Relationship Id="rId4" Type="http://schemas.openxmlformats.org/officeDocument/2006/relationships/image" Target="../media/image342.jpeg"/></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480.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5.xml"/><Relationship Id="rId1" Type="http://schemas.openxmlformats.org/officeDocument/2006/relationships/tags" Target="../tags/tag84.xml"/><Relationship Id="rId5" Type="http://schemas.openxmlformats.org/officeDocument/2006/relationships/image" Target="../media/image345.jpeg"/><Relationship Id="rId4" Type="http://schemas.openxmlformats.org/officeDocument/2006/relationships/image" Target="../media/image344.jpeg"/></Relationships>
</file>

<file path=ppt/slides/_rels/slide481.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5.xml"/><Relationship Id="rId1" Type="http://schemas.openxmlformats.org/officeDocument/2006/relationships/tags" Target="../tags/tag85.xml"/><Relationship Id="rId6" Type="http://schemas.openxmlformats.org/officeDocument/2006/relationships/image" Target="../media/image348.jpeg"/><Relationship Id="rId5" Type="http://schemas.openxmlformats.org/officeDocument/2006/relationships/image" Target="../media/image347.jpeg"/><Relationship Id="rId4" Type="http://schemas.openxmlformats.org/officeDocument/2006/relationships/image" Target="../media/image346.jpeg"/></Relationships>
</file>

<file path=ppt/slides/_rels/slide482.xml.rels><?xml version="1.0" encoding="UTF-8" standalone="yes"?>
<Relationships xmlns="http://schemas.openxmlformats.org/package/2006/relationships"><Relationship Id="rId3" Type="http://schemas.openxmlformats.org/officeDocument/2006/relationships/notesSlide" Target="../notesSlides/notesSlide242.xml"/><Relationship Id="rId7" Type="http://schemas.openxmlformats.org/officeDocument/2006/relationships/image" Target="../media/image352.jpeg"/><Relationship Id="rId2" Type="http://schemas.openxmlformats.org/officeDocument/2006/relationships/slideLayout" Target="../slideLayouts/slideLayout5.xml"/><Relationship Id="rId1" Type="http://schemas.openxmlformats.org/officeDocument/2006/relationships/tags" Target="../tags/tag86.xml"/><Relationship Id="rId6" Type="http://schemas.openxmlformats.org/officeDocument/2006/relationships/image" Target="../media/image351.jpeg"/><Relationship Id="rId5" Type="http://schemas.openxmlformats.org/officeDocument/2006/relationships/image" Target="../media/image350.jpeg"/><Relationship Id="rId4" Type="http://schemas.openxmlformats.org/officeDocument/2006/relationships/image" Target="../media/image349.jpeg"/></Relationships>
</file>

<file path=ppt/slides/_rels/slide483.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5.xml"/><Relationship Id="rId1" Type="http://schemas.openxmlformats.org/officeDocument/2006/relationships/tags" Target="../tags/tag87.xml"/><Relationship Id="rId4" Type="http://schemas.openxmlformats.org/officeDocument/2006/relationships/image" Target="../media/image353.jpeg"/></Relationships>
</file>

<file path=ppt/slides/_rels/slide484.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5.xml"/><Relationship Id="rId1" Type="http://schemas.openxmlformats.org/officeDocument/2006/relationships/tags" Target="../tags/tag88.xml"/><Relationship Id="rId5" Type="http://schemas.openxmlformats.org/officeDocument/2006/relationships/image" Target="../media/image355.jpeg"/><Relationship Id="rId4" Type="http://schemas.openxmlformats.org/officeDocument/2006/relationships/image" Target="../media/image354.jpeg"/></Relationships>
</file>

<file path=ppt/slides/_rels/slide485.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5.xml"/><Relationship Id="rId1" Type="http://schemas.openxmlformats.org/officeDocument/2006/relationships/tags" Target="../tags/tag89.xml"/><Relationship Id="rId5" Type="http://schemas.openxmlformats.org/officeDocument/2006/relationships/image" Target="../media/image357.jpeg"/><Relationship Id="rId4" Type="http://schemas.openxmlformats.org/officeDocument/2006/relationships/image" Target="../media/image356.jpeg"/></Relationships>
</file>

<file path=ppt/slides/_rels/slide486.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5.xml"/><Relationship Id="rId1" Type="http://schemas.openxmlformats.org/officeDocument/2006/relationships/tags" Target="../tags/tag90.xml"/><Relationship Id="rId4" Type="http://schemas.openxmlformats.org/officeDocument/2006/relationships/image" Target="../media/image358.jpeg"/></Relationships>
</file>

<file path=ppt/slides/_rels/slide487.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5.xml"/><Relationship Id="rId1" Type="http://schemas.openxmlformats.org/officeDocument/2006/relationships/tags" Target="../tags/tag91.xml"/><Relationship Id="rId4" Type="http://schemas.openxmlformats.org/officeDocument/2006/relationships/image" Target="../media/image359.jpeg"/></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90.xml.rels><?xml version="1.0" encoding="UTF-8" standalone="yes"?>
<Relationships xmlns="http://schemas.openxmlformats.org/package/2006/relationships"><Relationship Id="rId2" Type="http://schemas.openxmlformats.org/officeDocument/2006/relationships/image" Target="../media/image360.jpeg"/><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7.xml"/></Relationships>
</file>

<file path=ppt/slides/_rels/slide49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249.xml"/><Relationship Id="rId1" Type="http://schemas.openxmlformats.org/officeDocument/2006/relationships/slideLayout" Target="../slideLayouts/slideLayout7.xml"/></Relationships>
</file>

<file path=ppt/slides/_rels/slide493.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notesSlide" Target="../notesSlides/notesSlide250.xml"/><Relationship Id="rId1" Type="http://schemas.openxmlformats.org/officeDocument/2006/relationships/slideLayout" Target="../slideLayouts/slideLayout7.xml"/><Relationship Id="rId4" Type="http://schemas.openxmlformats.org/officeDocument/2006/relationships/slide" Target="slide23.xml"/></Relationships>
</file>

<file path=ppt/slides/_rels/slide494.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251.xml"/><Relationship Id="rId1" Type="http://schemas.openxmlformats.org/officeDocument/2006/relationships/slideLayout" Target="../slideLayouts/slideLayout7.xml"/></Relationships>
</file>

<file path=ppt/slides/_rels/slide495.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252.xml"/><Relationship Id="rId1" Type="http://schemas.openxmlformats.org/officeDocument/2006/relationships/slideLayout" Target="../slideLayouts/slideLayout7.xml"/></Relationships>
</file>

<file path=ppt/slides/_rels/slide49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53.xml"/><Relationship Id="rId1" Type="http://schemas.openxmlformats.org/officeDocument/2006/relationships/slideLayout" Target="../slideLayouts/slideLayout7.xml"/><Relationship Id="rId4" Type="http://schemas.openxmlformats.org/officeDocument/2006/relationships/slide" Target="slide23.xml"/></Relationships>
</file>

<file path=ppt/slides/_rels/slide497.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7.xml"/></Relationships>
</file>

<file path=ppt/slides/_rels/slide498.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notesSlide" Target="../notesSlides/notesSlide255.xml"/><Relationship Id="rId1" Type="http://schemas.openxmlformats.org/officeDocument/2006/relationships/slideLayout" Target="../slideLayouts/slideLayout7.xml"/></Relationships>
</file>

<file path=ppt/slides/_rels/slide499.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notesSlide" Target="../notesSlides/notesSlide25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5.xml"/></Relationships>
</file>

<file path=ppt/slides/_rels/slide500.xml.rels><?xml version="1.0" encoding="UTF-8" standalone="yes"?>
<Relationships xmlns="http://schemas.openxmlformats.org/package/2006/relationships"><Relationship Id="rId3" Type="http://schemas.openxmlformats.org/officeDocument/2006/relationships/image" Target="../media/image366.jpeg"/><Relationship Id="rId2" Type="http://schemas.openxmlformats.org/officeDocument/2006/relationships/notesSlide" Target="../notesSlides/notesSlide257.xml"/><Relationship Id="rId1" Type="http://schemas.openxmlformats.org/officeDocument/2006/relationships/slideLayout" Target="../slideLayouts/slideLayout7.xml"/></Relationships>
</file>

<file path=ppt/slides/_rels/slide501.xml.rels><?xml version="1.0" encoding="UTF-8" standalone="yes"?>
<Relationships xmlns="http://schemas.openxmlformats.org/package/2006/relationships"><Relationship Id="rId3" Type="http://schemas.openxmlformats.org/officeDocument/2006/relationships/image" Target="../media/image367.jpeg"/><Relationship Id="rId2" Type="http://schemas.openxmlformats.org/officeDocument/2006/relationships/notesSlide" Target="../notesSlides/notesSlide258.xml"/><Relationship Id="rId1" Type="http://schemas.openxmlformats.org/officeDocument/2006/relationships/slideLayout" Target="../slideLayouts/slideLayout7.xml"/><Relationship Id="rId4" Type="http://schemas.openxmlformats.org/officeDocument/2006/relationships/image" Target="../media/image368.jpeg"/></Relationships>
</file>

<file path=ppt/slides/_rels/slide502.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notesSlide" Target="../notesSlides/notesSlide259.xml"/><Relationship Id="rId1" Type="http://schemas.openxmlformats.org/officeDocument/2006/relationships/slideLayout" Target="../slideLayouts/slideLayout7.xml"/></Relationships>
</file>

<file path=ppt/slides/_rels/slide503.xml.rels><?xml version="1.0" encoding="UTF-8" standalone="yes"?>
<Relationships xmlns="http://schemas.openxmlformats.org/package/2006/relationships"><Relationship Id="rId3" Type="http://schemas.openxmlformats.org/officeDocument/2006/relationships/image" Target="../media/image370.jpeg"/><Relationship Id="rId2" Type="http://schemas.openxmlformats.org/officeDocument/2006/relationships/notesSlide" Target="../notesSlides/notesSlide260.xml"/><Relationship Id="rId1" Type="http://schemas.openxmlformats.org/officeDocument/2006/relationships/slideLayout" Target="../slideLayouts/slideLayout7.xml"/><Relationship Id="rId4" Type="http://schemas.openxmlformats.org/officeDocument/2006/relationships/image" Target="../media/image371.jpeg"/></Relationships>
</file>

<file path=ppt/slides/_rels/slide504.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7.xml"/></Relationships>
</file>

<file path=ppt/slides/_rels/slide505.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7.xml"/></Relationships>
</file>

<file path=ppt/slides/_rels/slide50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63.xml"/><Relationship Id="rId1" Type="http://schemas.openxmlformats.org/officeDocument/2006/relationships/slideLayout" Target="../slideLayouts/slideLayout7.xml"/><Relationship Id="rId4" Type="http://schemas.openxmlformats.org/officeDocument/2006/relationships/slide" Target="slide23.xml"/></Relationships>
</file>

<file path=ppt/slides/_rels/slide507.xml.rels><?xml version="1.0" encoding="UTF-8" standalone="yes"?>
<Relationships xmlns="http://schemas.openxmlformats.org/package/2006/relationships"><Relationship Id="rId3" Type="http://schemas.openxmlformats.org/officeDocument/2006/relationships/image" Target="../media/image372.jpeg"/><Relationship Id="rId2" Type="http://schemas.openxmlformats.org/officeDocument/2006/relationships/notesSlide" Target="../notesSlides/notesSlide264.xml"/><Relationship Id="rId1" Type="http://schemas.openxmlformats.org/officeDocument/2006/relationships/slideLayout" Target="../slideLayouts/slideLayout7.xml"/></Relationships>
</file>

<file path=ppt/slides/_rels/slide508.xml.rels><?xml version="1.0" encoding="UTF-8" standalone="yes"?>
<Relationships xmlns="http://schemas.openxmlformats.org/package/2006/relationships"><Relationship Id="rId3" Type="http://schemas.openxmlformats.org/officeDocument/2006/relationships/image" Target="../media/image373.jpeg"/><Relationship Id="rId2" Type="http://schemas.openxmlformats.org/officeDocument/2006/relationships/notesSlide" Target="../notesSlides/notesSlide265.xml"/><Relationship Id="rId1" Type="http://schemas.openxmlformats.org/officeDocument/2006/relationships/slideLayout" Target="../slideLayouts/slideLayout7.xml"/><Relationship Id="rId4" Type="http://schemas.openxmlformats.org/officeDocument/2006/relationships/image" Target="../media/image374.jpeg"/></Relationships>
</file>

<file path=ppt/slides/_rels/slide509.xml.rels><?xml version="1.0" encoding="UTF-8" standalone="yes"?>
<Relationships xmlns="http://schemas.openxmlformats.org/package/2006/relationships"><Relationship Id="rId3" Type="http://schemas.openxmlformats.org/officeDocument/2006/relationships/image" Target="../media/image375.jpeg"/><Relationship Id="rId2" Type="http://schemas.openxmlformats.org/officeDocument/2006/relationships/notesSlide" Target="../notesSlides/notesSlide266.xml"/><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376.jpeg"/></Relationships>
</file>

<file path=ppt/slides/_rels/slide51.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slide" Target="slide54.xml"/><Relationship Id="rId4" Type="http://schemas.openxmlformats.org/officeDocument/2006/relationships/slide" Target="slide53.xml"/></Relationships>
</file>

<file path=ppt/slides/_rels/slide510.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notesSlide" Target="../notesSlides/notesSlide267.xml"/><Relationship Id="rId1" Type="http://schemas.openxmlformats.org/officeDocument/2006/relationships/slideLayout" Target="../slideLayouts/slideLayout7.xml"/><Relationship Id="rId4" Type="http://schemas.openxmlformats.org/officeDocument/2006/relationships/image" Target="../media/image378.jpeg"/></Relationships>
</file>

<file path=ppt/slides/_rels/slide511.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notesSlide" Target="../notesSlides/notesSlide268.xml"/><Relationship Id="rId1" Type="http://schemas.openxmlformats.org/officeDocument/2006/relationships/slideLayout" Target="../slideLayouts/slideLayout7.xml"/></Relationships>
</file>

<file path=ppt/slides/_rels/slide51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69.xml"/><Relationship Id="rId1" Type="http://schemas.openxmlformats.org/officeDocument/2006/relationships/slideLayout" Target="../slideLayouts/slideLayout7.xml"/><Relationship Id="rId5" Type="http://schemas.openxmlformats.org/officeDocument/2006/relationships/slide" Target="slide23.xml"/><Relationship Id="rId4" Type="http://schemas.openxmlformats.org/officeDocument/2006/relationships/image" Target="../media/image119.png"/></Relationships>
</file>

<file path=ppt/slides/_rels/slide513.xml.rels><?xml version="1.0" encoding="UTF-8" standalone="yes"?>
<Relationships xmlns="http://schemas.openxmlformats.org/package/2006/relationships"><Relationship Id="rId3" Type="http://schemas.openxmlformats.org/officeDocument/2006/relationships/image" Target="../media/image380.jpeg"/><Relationship Id="rId2" Type="http://schemas.openxmlformats.org/officeDocument/2006/relationships/notesSlide" Target="../notesSlides/notesSlide270.xml"/><Relationship Id="rId1" Type="http://schemas.openxmlformats.org/officeDocument/2006/relationships/slideLayout" Target="../slideLayouts/slideLayout7.xml"/><Relationship Id="rId4" Type="http://schemas.openxmlformats.org/officeDocument/2006/relationships/image" Target="../media/image381.jpeg"/></Relationships>
</file>

<file path=ppt/slides/_rels/slide514.xml.rels><?xml version="1.0" encoding="UTF-8" standalone="yes"?>
<Relationships xmlns="http://schemas.openxmlformats.org/package/2006/relationships"><Relationship Id="rId3" Type="http://schemas.openxmlformats.org/officeDocument/2006/relationships/image" Target="../media/image382.jpeg"/><Relationship Id="rId2" Type="http://schemas.openxmlformats.org/officeDocument/2006/relationships/notesSlide" Target="../notesSlides/notesSlide271.xml"/><Relationship Id="rId1" Type="http://schemas.openxmlformats.org/officeDocument/2006/relationships/slideLayout" Target="../slideLayouts/slideLayout7.xml"/><Relationship Id="rId4" Type="http://schemas.openxmlformats.org/officeDocument/2006/relationships/image" Target="../media/image383.jpeg"/></Relationships>
</file>

<file path=ppt/slides/_rels/slide515.xml.rels><?xml version="1.0" encoding="UTF-8" standalone="yes"?>
<Relationships xmlns="http://schemas.openxmlformats.org/package/2006/relationships"><Relationship Id="rId3" Type="http://schemas.openxmlformats.org/officeDocument/2006/relationships/image" Target="../media/image384.jpeg"/><Relationship Id="rId2" Type="http://schemas.openxmlformats.org/officeDocument/2006/relationships/notesSlide" Target="../notesSlides/notesSlide272.xml"/><Relationship Id="rId1" Type="http://schemas.openxmlformats.org/officeDocument/2006/relationships/slideLayout" Target="../slideLayouts/slideLayout7.xml"/><Relationship Id="rId4" Type="http://schemas.openxmlformats.org/officeDocument/2006/relationships/image" Target="../media/image385.jpeg"/></Relationships>
</file>

<file path=ppt/slides/_rels/slide516.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notesSlide" Target="../notesSlides/notesSlide273.xml"/><Relationship Id="rId1" Type="http://schemas.openxmlformats.org/officeDocument/2006/relationships/slideLayout" Target="../slideLayouts/slideLayout7.xml"/><Relationship Id="rId4" Type="http://schemas.openxmlformats.org/officeDocument/2006/relationships/image" Target="../media/image387.jpeg"/></Relationships>
</file>

<file path=ppt/slides/_rels/slide517.xml.rels><?xml version="1.0" encoding="UTF-8" standalone="yes"?>
<Relationships xmlns="http://schemas.openxmlformats.org/package/2006/relationships"><Relationship Id="rId3" Type="http://schemas.openxmlformats.org/officeDocument/2006/relationships/image" Target="../media/image388.jpeg"/><Relationship Id="rId2" Type="http://schemas.openxmlformats.org/officeDocument/2006/relationships/notesSlide" Target="../notesSlides/notesSlide274.xml"/><Relationship Id="rId1" Type="http://schemas.openxmlformats.org/officeDocument/2006/relationships/slideLayout" Target="../slideLayouts/slideLayout7.xml"/><Relationship Id="rId4" Type="http://schemas.openxmlformats.org/officeDocument/2006/relationships/image" Target="../media/image389.jpeg"/></Relationships>
</file>

<file path=ppt/slides/_rels/slide518.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275.xml"/><Relationship Id="rId1" Type="http://schemas.openxmlformats.org/officeDocument/2006/relationships/slideLayout" Target="../slideLayouts/slideLayout7.xml"/><Relationship Id="rId4" Type="http://schemas.openxmlformats.org/officeDocument/2006/relationships/image" Target="../media/image391.png"/></Relationships>
</file>

<file path=ppt/slides/_rels/slide519.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notesSlide" Target="../notesSlides/notesSlide276.xml"/><Relationship Id="rId1" Type="http://schemas.openxmlformats.org/officeDocument/2006/relationships/slideLayout" Target="../slideLayouts/slideLayout7.xml"/><Relationship Id="rId5" Type="http://schemas.openxmlformats.org/officeDocument/2006/relationships/image" Target="../media/image394.png"/><Relationship Id="rId4" Type="http://schemas.openxmlformats.org/officeDocument/2006/relationships/image" Target="../media/image393.png"/></Relationships>
</file>

<file path=ppt/slides/_rels/slide52.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slide" Target="slide54.xml"/><Relationship Id="rId4" Type="http://schemas.openxmlformats.org/officeDocument/2006/relationships/slide" Target="slide53.xml"/></Relationships>
</file>

<file path=ppt/slides/_rels/slide520.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7.xml"/></Relationships>
</file>

<file path=ppt/slides/_rels/slide52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78.xml"/><Relationship Id="rId1" Type="http://schemas.openxmlformats.org/officeDocument/2006/relationships/slideLayout" Target="../slideLayouts/slideLayout7.xml"/><Relationship Id="rId5" Type="http://schemas.openxmlformats.org/officeDocument/2006/relationships/image" Target="../media/image126.jpeg"/><Relationship Id="rId4" Type="http://schemas.openxmlformats.org/officeDocument/2006/relationships/image" Target="../media/image124.jpeg"/></Relationships>
</file>

<file path=ppt/slides/_rels/slide522.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notesSlide" Target="../notesSlides/notesSlide279.xml"/><Relationship Id="rId1" Type="http://schemas.openxmlformats.org/officeDocument/2006/relationships/slideLayout" Target="../slideLayouts/slideLayout7.xml"/><Relationship Id="rId4" Type="http://schemas.openxmlformats.org/officeDocument/2006/relationships/image" Target="../media/image396.jpeg"/></Relationships>
</file>

<file path=ppt/slides/_rels/slide523.xml.rels><?xml version="1.0" encoding="UTF-8" standalone="yes"?>
<Relationships xmlns="http://schemas.openxmlformats.org/package/2006/relationships"><Relationship Id="rId3" Type="http://schemas.openxmlformats.org/officeDocument/2006/relationships/image" Target="../media/image397.jpeg"/><Relationship Id="rId2" Type="http://schemas.openxmlformats.org/officeDocument/2006/relationships/notesSlide" Target="../notesSlides/notesSlide280.xml"/><Relationship Id="rId1" Type="http://schemas.openxmlformats.org/officeDocument/2006/relationships/slideLayout" Target="../slideLayouts/slideLayout7.xml"/><Relationship Id="rId4" Type="http://schemas.openxmlformats.org/officeDocument/2006/relationships/image" Target="../media/image398.jpeg"/></Relationships>
</file>

<file path=ppt/slides/_rels/slide524.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notesSlide" Target="../notesSlides/notesSlide281.xml"/><Relationship Id="rId1" Type="http://schemas.openxmlformats.org/officeDocument/2006/relationships/slideLayout" Target="../slideLayouts/slideLayout7.xml"/><Relationship Id="rId5" Type="http://schemas.openxmlformats.org/officeDocument/2006/relationships/image" Target="../media/image401.jpeg"/><Relationship Id="rId4" Type="http://schemas.openxmlformats.org/officeDocument/2006/relationships/image" Target="../media/image400.jpeg"/></Relationships>
</file>

<file path=ppt/slides/_rels/slide525.xml.rels><?xml version="1.0" encoding="UTF-8" standalone="yes"?>
<Relationships xmlns="http://schemas.openxmlformats.org/package/2006/relationships"><Relationship Id="rId3" Type="http://schemas.openxmlformats.org/officeDocument/2006/relationships/image" Target="../media/image402.jpeg"/><Relationship Id="rId2" Type="http://schemas.openxmlformats.org/officeDocument/2006/relationships/notesSlide" Target="../notesSlides/notesSlide282.xml"/><Relationship Id="rId1" Type="http://schemas.openxmlformats.org/officeDocument/2006/relationships/slideLayout" Target="../slideLayouts/slideLayout7.xml"/><Relationship Id="rId5" Type="http://schemas.openxmlformats.org/officeDocument/2006/relationships/image" Target="../media/image404.jpeg"/><Relationship Id="rId4" Type="http://schemas.openxmlformats.org/officeDocument/2006/relationships/image" Target="../media/image403.jpeg"/></Relationships>
</file>

<file path=ppt/slides/_rels/slide526.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notesSlide" Target="../notesSlides/notesSlide283.xml"/><Relationship Id="rId1" Type="http://schemas.openxmlformats.org/officeDocument/2006/relationships/slideLayout" Target="../slideLayouts/slideLayout7.xml"/><Relationship Id="rId4" Type="http://schemas.openxmlformats.org/officeDocument/2006/relationships/image" Target="../media/image406.jpeg"/></Relationships>
</file>

<file path=ppt/slides/_rels/slide527.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7.xml"/></Relationships>
</file>

<file path=ppt/slides/_rels/slide528.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notesSlide" Target="../notesSlides/notesSlide285.xml"/><Relationship Id="rId1" Type="http://schemas.openxmlformats.org/officeDocument/2006/relationships/slideLayout" Target="../slideLayouts/slideLayout7.xml"/><Relationship Id="rId4" Type="http://schemas.openxmlformats.org/officeDocument/2006/relationships/image" Target="../media/image408.png"/></Relationships>
</file>

<file path=ppt/slides/_rels/slide529.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notesSlide" Target="../notesSlides/notesSlide28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slide" Target="slide54.xml"/><Relationship Id="rId4" Type="http://schemas.openxmlformats.org/officeDocument/2006/relationships/slide" Target="slide53.xml"/></Relationships>
</file>

<file path=ppt/slides/_rels/slide530.xml.rels><?xml version="1.0" encoding="UTF-8" standalone="yes"?>
<Relationships xmlns="http://schemas.openxmlformats.org/package/2006/relationships"><Relationship Id="rId3" Type="http://schemas.openxmlformats.org/officeDocument/2006/relationships/image" Target="../media/image410.jpeg"/><Relationship Id="rId2" Type="http://schemas.openxmlformats.org/officeDocument/2006/relationships/notesSlide" Target="../notesSlides/notesSlide287.xml"/><Relationship Id="rId1" Type="http://schemas.openxmlformats.org/officeDocument/2006/relationships/slideLayout" Target="../slideLayouts/slideLayout7.xml"/><Relationship Id="rId4" Type="http://schemas.openxmlformats.org/officeDocument/2006/relationships/image" Target="../media/image411.jpeg"/></Relationships>
</file>

<file path=ppt/slides/_rels/slide531.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notesSlide" Target="../notesSlides/notesSlide288.xml"/><Relationship Id="rId1" Type="http://schemas.openxmlformats.org/officeDocument/2006/relationships/slideLayout" Target="../slideLayouts/slideLayout7.xml"/><Relationship Id="rId4" Type="http://schemas.openxmlformats.org/officeDocument/2006/relationships/image" Target="../media/image413.png"/></Relationships>
</file>

<file path=ppt/slides/_rels/slide532.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notesSlide" Target="../notesSlides/notesSlide289.xml"/><Relationship Id="rId1" Type="http://schemas.openxmlformats.org/officeDocument/2006/relationships/slideLayout" Target="../slideLayouts/slideLayout7.xml"/><Relationship Id="rId4" Type="http://schemas.openxmlformats.org/officeDocument/2006/relationships/image" Target="../media/image415.png"/></Relationships>
</file>

<file path=ppt/slides/_rels/slide533.xml.rels><?xml version="1.0" encoding="UTF-8" standalone="yes"?>
<Relationships xmlns="http://schemas.openxmlformats.org/package/2006/relationships"><Relationship Id="rId3" Type="http://schemas.openxmlformats.org/officeDocument/2006/relationships/image" Target="../media/image416.jpeg"/><Relationship Id="rId2" Type="http://schemas.openxmlformats.org/officeDocument/2006/relationships/notesSlide" Target="../notesSlides/notesSlide290.xml"/><Relationship Id="rId1" Type="http://schemas.openxmlformats.org/officeDocument/2006/relationships/slideLayout" Target="../slideLayouts/slideLayout7.xml"/><Relationship Id="rId5" Type="http://schemas.openxmlformats.org/officeDocument/2006/relationships/image" Target="../media/image418.jpeg"/><Relationship Id="rId4" Type="http://schemas.openxmlformats.org/officeDocument/2006/relationships/image" Target="../media/image417.jpeg"/></Relationships>
</file>

<file path=ppt/slides/_rels/slide534.xml.rels><?xml version="1.0" encoding="UTF-8" standalone="yes"?>
<Relationships xmlns="http://schemas.openxmlformats.org/package/2006/relationships"><Relationship Id="rId3" Type="http://schemas.openxmlformats.org/officeDocument/2006/relationships/image" Target="../media/image419.jpeg"/><Relationship Id="rId2" Type="http://schemas.openxmlformats.org/officeDocument/2006/relationships/notesSlide" Target="../notesSlides/notesSlide291.xml"/><Relationship Id="rId1" Type="http://schemas.openxmlformats.org/officeDocument/2006/relationships/slideLayout" Target="../slideLayouts/slideLayout7.xml"/></Relationships>
</file>

<file path=ppt/slides/_rels/slide535.xml.rels><?xml version="1.0" encoding="UTF-8" standalone="yes"?>
<Relationships xmlns="http://schemas.openxmlformats.org/package/2006/relationships"><Relationship Id="rId3" Type="http://schemas.openxmlformats.org/officeDocument/2006/relationships/notesSlide" Target="../notesSlides/notesSlide292.xml"/><Relationship Id="rId7" Type="http://schemas.openxmlformats.org/officeDocument/2006/relationships/image" Target="../media/image131.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130.wmf"/><Relationship Id="rId4" Type="http://schemas.openxmlformats.org/officeDocument/2006/relationships/oleObject" Target="../embeddings/oleObject4.bin"/></Relationships>
</file>

<file path=ppt/slides/_rels/slide536.xml.rels><?xml version="1.0" encoding="UTF-8" standalone="yes"?>
<Relationships xmlns="http://schemas.openxmlformats.org/package/2006/relationships"><Relationship Id="rId3" Type="http://schemas.openxmlformats.org/officeDocument/2006/relationships/image" Target="../media/image420.jpeg"/><Relationship Id="rId2" Type="http://schemas.openxmlformats.org/officeDocument/2006/relationships/notesSlide" Target="../notesSlides/notesSlide293.xml"/><Relationship Id="rId1" Type="http://schemas.openxmlformats.org/officeDocument/2006/relationships/slideLayout" Target="../slideLayouts/slideLayout7.xml"/><Relationship Id="rId5" Type="http://schemas.openxmlformats.org/officeDocument/2006/relationships/image" Target="../media/image421.jpeg"/><Relationship Id="rId4" Type="http://schemas.openxmlformats.org/officeDocument/2006/relationships/image" Target="../media/image133.jpeg"/></Relationships>
</file>

<file path=ppt/slides/_rels/slide537.xml.rels><?xml version="1.0" encoding="UTF-8" standalone="yes"?>
<Relationships xmlns="http://schemas.openxmlformats.org/package/2006/relationships"><Relationship Id="rId3" Type="http://schemas.openxmlformats.org/officeDocument/2006/relationships/image" Target="../media/image422.jpeg"/><Relationship Id="rId2" Type="http://schemas.openxmlformats.org/officeDocument/2006/relationships/notesSlide" Target="../notesSlides/notesSlide294.xml"/><Relationship Id="rId1" Type="http://schemas.openxmlformats.org/officeDocument/2006/relationships/slideLayout" Target="../slideLayouts/slideLayout7.xml"/></Relationships>
</file>

<file path=ppt/slides/_rels/slide538.xml.rels><?xml version="1.0" encoding="UTF-8" standalone="yes"?>
<Relationships xmlns="http://schemas.openxmlformats.org/package/2006/relationships"><Relationship Id="rId3" Type="http://schemas.openxmlformats.org/officeDocument/2006/relationships/image" Target="../media/image423.jpeg"/><Relationship Id="rId2" Type="http://schemas.openxmlformats.org/officeDocument/2006/relationships/notesSlide" Target="../notesSlides/notesSlide295.xml"/><Relationship Id="rId1" Type="http://schemas.openxmlformats.org/officeDocument/2006/relationships/slideLayout" Target="../slideLayouts/slideLayout7.xml"/></Relationships>
</file>

<file path=ppt/slides/_rels/slide53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slide" Target="slide54.xml"/><Relationship Id="rId4" Type="http://schemas.openxmlformats.org/officeDocument/2006/relationships/slide" Target="slide53.xml"/></Relationships>
</file>

<file path=ppt/slides/_rels/slide5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96.xml"/><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6.png"/></Relationships>
</file>

<file path=ppt/slides/_rels/slide541.xml.rels><?xml version="1.0" encoding="UTF-8" standalone="yes"?>
<Relationships xmlns="http://schemas.openxmlformats.org/package/2006/relationships"><Relationship Id="rId3" Type="http://schemas.openxmlformats.org/officeDocument/2006/relationships/image" Target="../media/image424.jpeg"/><Relationship Id="rId2" Type="http://schemas.openxmlformats.org/officeDocument/2006/relationships/notesSlide" Target="../notesSlides/notesSlide297.xml"/><Relationship Id="rId1" Type="http://schemas.openxmlformats.org/officeDocument/2006/relationships/slideLayout" Target="../slideLayouts/slideLayout7.xml"/></Relationships>
</file>

<file path=ppt/slides/_rels/slide54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98.xml"/><Relationship Id="rId1" Type="http://schemas.openxmlformats.org/officeDocument/2006/relationships/slideLayout" Target="../slideLayouts/slideLayout7.xml"/></Relationships>
</file>

<file path=ppt/slides/_rels/slide54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99.xml"/><Relationship Id="rId1" Type="http://schemas.openxmlformats.org/officeDocument/2006/relationships/slideLayout" Target="../slideLayouts/slideLayout7.xml"/></Relationships>
</file>

<file path=ppt/slides/_rels/slide544.xml.rels><?xml version="1.0" encoding="UTF-8" standalone="yes"?>
<Relationships xmlns="http://schemas.openxmlformats.org/package/2006/relationships"><Relationship Id="rId3" Type="http://schemas.openxmlformats.org/officeDocument/2006/relationships/image" Target="../media/image425.jpeg"/><Relationship Id="rId2" Type="http://schemas.openxmlformats.org/officeDocument/2006/relationships/notesSlide" Target="../notesSlides/notesSlide300.xml"/><Relationship Id="rId1" Type="http://schemas.openxmlformats.org/officeDocument/2006/relationships/slideLayout" Target="../slideLayouts/slideLayout7.xml"/><Relationship Id="rId5" Type="http://schemas.openxmlformats.org/officeDocument/2006/relationships/image" Target="../media/image426.png"/><Relationship Id="rId4" Type="http://schemas.openxmlformats.org/officeDocument/2006/relationships/image" Target="../media/image140.jpeg"/></Relationships>
</file>

<file path=ppt/slides/_rels/slide545.xml.rels><?xml version="1.0" encoding="UTF-8" standalone="yes"?>
<Relationships xmlns="http://schemas.openxmlformats.org/package/2006/relationships"><Relationship Id="rId3" Type="http://schemas.openxmlformats.org/officeDocument/2006/relationships/image" Target="../media/image427.jpeg"/><Relationship Id="rId2" Type="http://schemas.openxmlformats.org/officeDocument/2006/relationships/notesSlide" Target="../notesSlides/notesSlide301.xml"/><Relationship Id="rId1" Type="http://schemas.openxmlformats.org/officeDocument/2006/relationships/slideLayout" Target="../slideLayouts/slideLayout7.xml"/></Relationships>
</file>

<file path=ppt/slides/_rels/slide546.xml.rels><?xml version="1.0" encoding="UTF-8" standalone="yes"?>
<Relationships xmlns="http://schemas.openxmlformats.org/package/2006/relationships"><Relationship Id="rId2" Type="http://schemas.openxmlformats.org/officeDocument/2006/relationships/image" Target="../media/image428.jpeg"/><Relationship Id="rId1" Type="http://schemas.openxmlformats.org/officeDocument/2006/relationships/slideLayout" Target="../slideLayouts/slideLayout7.xml"/></Relationships>
</file>

<file path=ppt/slides/_rels/slide547.xml.rels><?xml version="1.0" encoding="UTF-8" standalone="yes"?>
<Relationships xmlns="http://schemas.openxmlformats.org/package/2006/relationships"><Relationship Id="rId3" Type="http://schemas.openxmlformats.org/officeDocument/2006/relationships/image" Target="../media/image429.jpeg"/><Relationship Id="rId2" Type="http://schemas.openxmlformats.org/officeDocument/2006/relationships/notesSlide" Target="../notesSlides/notesSlide302.xml"/><Relationship Id="rId1" Type="http://schemas.openxmlformats.org/officeDocument/2006/relationships/slideLayout" Target="../slideLayouts/slideLayout7.xml"/><Relationship Id="rId4" Type="http://schemas.openxmlformats.org/officeDocument/2006/relationships/image" Target="../media/image430.jpeg"/></Relationships>
</file>

<file path=ppt/slides/_rels/slide548.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7.xml"/></Relationships>
</file>

<file path=ppt/slides/_rels/slide549.xml.rels><?xml version="1.0" encoding="UTF-8" standalone="yes"?>
<Relationships xmlns="http://schemas.openxmlformats.org/package/2006/relationships"><Relationship Id="rId3" Type="http://schemas.openxmlformats.org/officeDocument/2006/relationships/image" Target="../media/image432.jpeg"/><Relationship Id="rId2" Type="http://schemas.openxmlformats.org/officeDocument/2006/relationships/image" Target="../media/image431.jpeg"/><Relationship Id="rId1" Type="http://schemas.openxmlformats.org/officeDocument/2006/relationships/slideLayout" Target="../slideLayouts/slideLayout7.xml"/><Relationship Id="rId4" Type="http://schemas.openxmlformats.org/officeDocument/2006/relationships/image" Target="../media/image43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0.xml.rels><?xml version="1.0" encoding="UTF-8" standalone="yes"?>
<Relationships xmlns="http://schemas.openxmlformats.org/package/2006/relationships"><Relationship Id="rId3" Type="http://schemas.openxmlformats.org/officeDocument/2006/relationships/image" Target="../media/image434.jpeg"/><Relationship Id="rId2" Type="http://schemas.openxmlformats.org/officeDocument/2006/relationships/image" Target="../media/image146.jpeg"/><Relationship Id="rId1" Type="http://schemas.openxmlformats.org/officeDocument/2006/relationships/slideLayout" Target="../slideLayouts/slideLayout7.xml"/><Relationship Id="rId5" Type="http://schemas.openxmlformats.org/officeDocument/2006/relationships/image" Target="../media/image436.jpeg"/><Relationship Id="rId4" Type="http://schemas.openxmlformats.org/officeDocument/2006/relationships/image" Target="../media/image435.jpeg"/></Relationships>
</file>

<file path=ppt/slides/_rels/slide551.xml.rels><?xml version="1.0" encoding="UTF-8" standalone="yes"?>
<Relationships xmlns="http://schemas.openxmlformats.org/package/2006/relationships"><Relationship Id="rId3" Type="http://schemas.openxmlformats.org/officeDocument/2006/relationships/image" Target="../media/image437.jpeg"/><Relationship Id="rId2" Type="http://schemas.openxmlformats.org/officeDocument/2006/relationships/notesSlide" Target="../notesSlides/notesSlide304.xml"/><Relationship Id="rId1" Type="http://schemas.openxmlformats.org/officeDocument/2006/relationships/slideLayout" Target="../slideLayouts/slideLayout7.xml"/><Relationship Id="rId4" Type="http://schemas.openxmlformats.org/officeDocument/2006/relationships/image" Target="../media/image438.jpeg"/></Relationships>
</file>

<file path=ppt/slides/_rels/slide552.xml.rels><?xml version="1.0" encoding="UTF-8" standalone="yes"?>
<Relationships xmlns="http://schemas.openxmlformats.org/package/2006/relationships"><Relationship Id="rId3" Type="http://schemas.openxmlformats.org/officeDocument/2006/relationships/image" Target="../media/image439.jpeg"/><Relationship Id="rId2" Type="http://schemas.openxmlformats.org/officeDocument/2006/relationships/notesSlide" Target="../notesSlides/notesSlide305.xml"/><Relationship Id="rId1" Type="http://schemas.openxmlformats.org/officeDocument/2006/relationships/slideLayout" Target="../slideLayouts/slideLayout7.xml"/><Relationship Id="rId4" Type="http://schemas.openxmlformats.org/officeDocument/2006/relationships/image" Target="../media/image440.jpeg"/></Relationships>
</file>

<file path=ppt/slides/_rels/slide5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slide" Target="slide5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8.xml.rels><?xml version="1.0" encoding="UTF-8" standalone="yes"?>
<Relationships xmlns="http://schemas.openxmlformats.org/package/2006/relationships"><Relationship Id="rId3" Type="http://schemas.openxmlformats.org/officeDocument/2006/relationships/hyperlink" Target="file:///C:\Users\HPtablet\Documents\Dropbox\Maintenance%20Activity%20Training\Jeremy\Pipe%20Replacement%20Training\files\M-666.pdf"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slide" Target="slide83.xml"/><Relationship Id="rId7"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slide" Target="slide86.xml"/><Relationship Id="rId5" Type="http://schemas.openxmlformats.org/officeDocument/2006/relationships/slide" Target="slide85.xml"/><Relationship Id="rId4" Type="http://schemas.openxmlformats.org/officeDocument/2006/relationships/slide" Target="slide84.xml"/></Relationships>
</file>

<file path=ppt/slides/_rels/slide7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 Target="slide83.xml"/><Relationship Id="rId7"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slide" Target="slide86.xml"/><Relationship Id="rId5" Type="http://schemas.openxmlformats.org/officeDocument/2006/relationships/slide" Target="slide85.xml"/><Relationship Id="rId4" Type="http://schemas.openxmlformats.org/officeDocument/2006/relationships/slide" Target="slide84.xml"/></Relationships>
</file>

<file path=ppt/slides/_rels/slide7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slide" Target="slide83.xml"/><Relationship Id="rId7"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slide" Target="slide86.xml"/><Relationship Id="rId5" Type="http://schemas.openxmlformats.org/officeDocument/2006/relationships/slide" Target="slide85.xml"/><Relationship Id="rId4" Type="http://schemas.openxmlformats.org/officeDocument/2006/relationships/slide" Target="slide84.xml"/></Relationships>
</file>

<file path=ppt/slides/_rels/slide7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slide" Target="slide83.xml"/><Relationship Id="rId7"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slide" Target="slide86.xml"/><Relationship Id="rId5" Type="http://schemas.openxmlformats.org/officeDocument/2006/relationships/slide" Target="slide85.xml"/><Relationship Id="rId4" Type="http://schemas.openxmlformats.org/officeDocument/2006/relationships/slide" Target="slide84.xml"/></Relationships>
</file>

<file path=ppt/slides/_rels/slide7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slide" Target="slide83.xml"/><Relationship Id="rId7"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slide" Target="slide82.xml"/><Relationship Id="rId5" Type="http://schemas.openxmlformats.org/officeDocument/2006/relationships/slide" Target="slide85.xml"/><Relationship Id="rId4" Type="http://schemas.openxmlformats.org/officeDocument/2006/relationships/slide" Target="slide8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slide" Target="slide86.xml"/><Relationship Id="rId4" Type="http://schemas.openxmlformats.org/officeDocument/2006/relationships/slide" Target="slide85.xml"/></Relationships>
</file>

<file path=ppt/slides/_rels/slide84.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slide" Target="slide86.xml"/><Relationship Id="rId4" Type="http://schemas.openxmlformats.org/officeDocument/2006/relationships/slide" Target="slide85.xml"/></Relationships>
</file>

<file path=ppt/slides/_rels/slide85.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slide" Target="slide86.xml"/><Relationship Id="rId4" Type="http://schemas.openxmlformats.org/officeDocument/2006/relationships/slide" Target="slide85.xml"/></Relationships>
</file>

<file path=ppt/slides/_rels/slide86.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notesSlide" Target="../notesSlides/notesSlide43.xml"/><Relationship Id="rId1" Type="http://schemas.openxmlformats.org/officeDocument/2006/relationships/slideLayout" Target="../slideLayouts/slideLayout9.xml"/><Relationship Id="rId5" Type="http://schemas.openxmlformats.org/officeDocument/2006/relationships/slide" Target="slide86.xml"/><Relationship Id="rId4" Type="http://schemas.openxmlformats.org/officeDocument/2006/relationships/slide" Target="slide8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53.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slide" Target="slide97.xml"/></Relationships>
</file>

<file path=ppt/slides/_rels/slide96.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slide" Target="slide97.xml"/></Relationships>
</file>

<file path=ppt/slides/_rels/slide97.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slide" Target="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5967" y="3116759"/>
            <a:ext cx="3381233" cy="769441"/>
          </a:xfrm>
          <a:prstGeom prst="rect">
            <a:avLst/>
          </a:prstGeom>
          <a:noFill/>
        </p:spPr>
        <p:txBody>
          <a:bodyPr wrap="square" rtlCol="0">
            <a:spAutoFit/>
          </a:bodyPr>
          <a:lstStyle/>
          <a:p>
            <a:r>
              <a:rPr lang="en-US" sz="4400" dirty="0" smtClean="0">
                <a:hlinkClick r:id="rId2" action="ppaction://hlinksldjump"/>
              </a:rPr>
              <a:t>Individual use</a:t>
            </a:r>
            <a:endParaRPr lang="en-US" sz="4400" dirty="0"/>
          </a:p>
        </p:txBody>
      </p:sp>
      <p:sp>
        <p:nvSpPr>
          <p:cNvPr id="3" name="TextBox 2"/>
          <p:cNvSpPr txBox="1"/>
          <p:nvPr/>
        </p:nvSpPr>
        <p:spPr>
          <a:xfrm>
            <a:off x="4848367" y="3116759"/>
            <a:ext cx="3381233" cy="769441"/>
          </a:xfrm>
          <a:prstGeom prst="rect">
            <a:avLst/>
          </a:prstGeom>
          <a:noFill/>
        </p:spPr>
        <p:txBody>
          <a:bodyPr wrap="square" rtlCol="0">
            <a:spAutoFit/>
          </a:bodyPr>
          <a:lstStyle/>
          <a:p>
            <a:r>
              <a:rPr lang="en-US" sz="4400" dirty="0" smtClean="0">
                <a:hlinkClick r:id="rId3" action="ppaction://hlinksldjump"/>
              </a:rPr>
              <a:t>Instructor led</a:t>
            </a:r>
            <a:endParaRPr lang="en-US" sz="4400" dirty="0"/>
          </a:p>
        </p:txBody>
      </p:sp>
      <p:sp>
        <p:nvSpPr>
          <p:cNvPr id="4" name="Title 3"/>
          <p:cNvSpPr>
            <a:spLocks noGrp="1"/>
          </p:cNvSpPr>
          <p:nvPr>
            <p:ph type="title"/>
          </p:nvPr>
        </p:nvSpPr>
        <p:spPr>
          <a:xfrm>
            <a:off x="838200" y="1752600"/>
            <a:ext cx="7315200" cy="1600200"/>
          </a:xfrm>
        </p:spPr>
        <p:txBody>
          <a:bodyPr/>
          <a:lstStyle/>
          <a:p>
            <a:pPr algn="ctr"/>
            <a:r>
              <a:rPr lang="en-US" dirty="0" smtClean="0"/>
              <a:t>make a selection</a:t>
            </a:r>
            <a:endParaRPr lang="en-US" dirty="0"/>
          </a:p>
        </p:txBody>
      </p:sp>
      <p:pic>
        <p:nvPicPr>
          <p:cNvPr id="475138" name="Picture 2" descr="C:\Users\tpieples\AppData\Local\Microsoft\Windows\Temporary Internet Files\Content.IE5\BJE8ICPE\MC900434609[1].wmf">
            <a:hlinkClick r:id="rId2" action="ppaction://hlinksldjump"/>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52600" y="4220817"/>
            <a:ext cx="113500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475141" name="Picture 5" descr="C:\Users\tpieples\AppData\Local\Microsoft\Windows\Temporary Internet Files\Content.IE5\BJE8ICPE\MC900237102[1].wmf">
            <a:hlinkClick r:id="rId5" action="ppaction://hlinksldjump"/>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34022" y="3889513"/>
            <a:ext cx="1409922" cy="20077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8200" y="1015425"/>
            <a:ext cx="7620000" cy="584775"/>
          </a:xfrm>
          <a:prstGeom prst="rect">
            <a:avLst/>
          </a:prstGeom>
          <a:noFill/>
        </p:spPr>
        <p:txBody>
          <a:bodyPr wrap="square" rtlCol="0">
            <a:spAutoFit/>
          </a:bodyPr>
          <a:lstStyle/>
          <a:p>
            <a:pPr algn="ctr"/>
            <a:r>
              <a:rPr lang="en-US" sz="3200" dirty="0" smtClean="0">
                <a:solidFill>
                  <a:srgbClr val="4EFB11"/>
                </a:solidFill>
                <a:effectLst>
                  <a:outerShdw blurRad="38100" dist="38100" dir="2700000" algn="tl">
                    <a:srgbClr val="000000">
                      <a:alpha val="43137"/>
                    </a:srgbClr>
                  </a:outerShdw>
                </a:effectLst>
              </a:rPr>
              <a:t>Please use this training in SLIDE SHOW mode</a:t>
            </a:r>
            <a:endParaRPr lang="en-US" sz="3200" dirty="0">
              <a:solidFill>
                <a:srgbClr val="4EFB11"/>
              </a:solidFill>
              <a:effectLst>
                <a:outerShdw blurRad="38100" dist="38100" dir="2700000" algn="tl">
                  <a:srgbClr val="000000">
                    <a:alpha val="43137"/>
                  </a:srgbClr>
                </a:outerShdw>
              </a:effectLst>
            </a:endParaRPr>
          </a:p>
        </p:txBody>
      </p:sp>
      <p:pic>
        <p:nvPicPr>
          <p:cNvPr id="475140" name="Picture 4">
            <a:hlinkClick r:id="" action="ppaction://hlinkshowjump?jump=firstslide"/>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3355" t="92847" r="15252" b="4816"/>
          <a:stretch/>
        </p:blipFill>
        <p:spPr bwMode="auto">
          <a:xfrm>
            <a:off x="5715000" y="79867"/>
            <a:ext cx="1087015" cy="113933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622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subTitle" idx="1"/>
          </p:nvPr>
        </p:nvSpPr>
        <p:spPr/>
        <p:txBody>
          <a:bodyPr>
            <a:normAutofit/>
          </a:bodyPr>
          <a:lstStyle/>
          <a:p>
            <a:pPr marL="53975"/>
            <a:r>
              <a:rPr lang="en-US" dirty="0" smtClean="0"/>
              <a:t>Within the module, the key topics from the learning objectives will be indicated by this KEY TOPICS tag.</a:t>
            </a:r>
            <a:endParaRPr lang="en-US" dirty="0"/>
          </a:p>
        </p:txBody>
      </p:sp>
      <p:sp>
        <p:nvSpPr>
          <p:cNvPr id="4" name="Title 4"/>
          <p:cNvSpPr txBox="1">
            <a:spLocks/>
          </p:cNvSpPr>
          <p:nvPr/>
        </p:nvSpPr>
        <p:spPr>
          <a:xfrm>
            <a:off x="-152400" y="6285582"/>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introduction</a:t>
            </a:r>
            <a:endParaRPr lang="en-US" sz="1100" b="0" spc="0" dirty="0">
              <a:effectLst/>
            </a:endParaRPr>
          </a:p>
        </p:txBody>
      </p:sp>
    </p:spTree>
    <p:extLst>
      <p:ext uri="{BB962C8B-B14F-4D97-AF65-F5344CB8AC3E}">
        <p14:creationId xmlns:p14="http://schemas.microsoft.com/office/powerpoint/2010/main" val="21139101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lstStyle/>
          <a:p>
            <a:pPr marL="465138" indent="-465138"/>
            <a:r>
              <a:rPr lang="en-US" sz="3600" smtClean="0"/>
              <a:t>Understand how proper crew size is determined.</a:t>
            </a:r>
          </a:p>
          <a:p>
            <a:pPr marL="465138" indent="-465138"/>
            <a:r>
              <a:rPr lang="en-US" sz="3600" smtClean="0"/>
              <a:t>Realize the affects of correct and incorrect crew sizing on budget and plan.</a:t>
            </a:r>
          </a:p>
          <a:p>
            <a:endParaRPr lang="en-US" smtClean="0"/>
          </a:p>
          <a:p>
            <a:endParaRPr lang="en-US" smtClean="0"/>
          </a:p>
          <a:p>
            <a:endParaRPr lang="en-US" smtClean="0"/>
          </a:p>
          <a:p>
            <a:endParaRPr lang="en-US" smtClean="0"/>
          </a:p>
          <a:p>
            <a:endParaRPr lang="en-US" dirty="0"/>
          </a:p>
        </p:txBody>
      </p:sp>
      <p:sp>
        <p:nvSpPr>
          <p:cNvPr id="4"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Scheduling</a:t>
            </a:r>
            <a:endParaRPr lang="en-US" sz="1100" b="0" spc="0" dirty="0">
              <a:effectLst/>
            </a:endParaRPr>
          </a:p>
        </p:txBody>
      </p:sp>
    </p:spTree>
    <p:extLst>
      <p:ext uri="{BB962C8B-B14F-4D97-AF65-F5344CB8AC3E}">
        <p14:creationId xmlns:p14="http://schemas.microsoft.com/office/powerpoint/2010/main" val="31777513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normAutofit lnSpcReduction="10000"/>
          </a:bodyPr>
          <a:lstStyle/>
          <a:p>
            <a:pPr algn="ctr">
              <a:buNone/>
            </a:pPr>
            <a:r>
              <a:rPr lang="en-US" smtClean="0"/>
              <a:t>Not every pipe replacement operation is  “textbook standard”</a:t>
            </a:r>
          </a:p>
          <a:p>
            <a:pPr algn="ctr"/>
            <a:endParaRPr lang="en-US" smtClean="0"/>
          </a:p>
          <a:p>
            <a:pPr algn="ctr"/>
            <a:endParaRPr lang="en-US" smtClean="0"/>
          </a:p>
          <a:p>
            <a:pPr algn="ctr"/>
            <a:endParaRPr lang="en-US" smtClean="0"/>
          </a:p>
          <a:p>
            <a:pPr algn="ctr"/>
            <a:endParaRPr lang="en-US" smtClean="0"/>
          </a:p>
          <a:p>
            <a:pPr algn="ctr">
              <a:buNone/>
            </a:pPr>
            <a:r>
              <a:rPr lang="en-US" smtClean="0"/>
              <a:t>Schedule and utilize the right personnel and equipment for the conditions encountered</a:t>
            </a:r>
            <a:endParaRPr lang="en-US" dirty="0"/>
          </a:p>
        </p:txBody>
      </p:sp>
      <p:sp>
        <p:nvSpPr>
          <p:cNvPr id="2" name="Title 1"/>
          <p:cNvSpPr>
            <a:spLocks noGrp="1"/>
          </p:cNvSpPr>
          <p:nvPr>
            <p:ph type="title"/>
          </p:nvPr>
        </p:nvSpPr>
        <p:spPr/>
        <p:txBody>
          <a:bodyPr>
            <a:normAutofit fontScale="90000"/>
          </a:bodyPr>
          <a:lstStyle/>
          <a:p>
            <a:pPr algn="ctr"/>
            <a:r>
              <a:rPr lang="en-US" smtClean="0"/>
              <a:t>Scheduling a Pipe Replacement Crew</a:t>
            </a:r>
            <a:endParaRPr lang="en-US" dirty="0"/>
          </a:p>
        </p:txBody>
      </p:sp>
      <p:grpSp>
        <p:nvGrpSpPr>
          <p:cNvPr id="7" name="Group 6"/>
          <p:cNvGrpSpPr/>
          <p:nvPr/>
        </p:nvGrpSpPr>
        <p:grpSpPr>
          <a:xfrm>
            <a:off x="1219200" y="2743200"/>
            <a:ext cx="6629400" cy="2057400"/>
            <a:chOff x="1524000" y="2971800"/>
            <a:chExt cx="5999060" cy="1600200"/>
          </a:xfrm>
        </p:grpSpPr>
        <p:pic>
          <p:nvPicPr>
            <p:cNvPr id="52225" name="Picture 1" descr="C:\Users\Admin\Desktop\photos\mhm photos 2\DSCN0081.JPG"/>
            <p:cNvPicPr>
              <a:picLocks noChangeAspect="1" noChangeArrowheads="1"/>
            </p:cNvPicPr>
            <p:nvPr/>
          </p:nvPicPr>
          <p:blipFill>
            <a:blip r:embed="rId2" cstate="email">
              <a:lum bright="-10000"/>
              <a:extLst>
                <a:ext uri="{28A0092B-C50C-407E-A947-70E740481C1C}">
                  <a14:useLocalDpi xmlns:a14="http://schemas.microsoft.com/office/drawing/2010/main"/>
                </a:ext>
              </a:extLst>
            </a:blip>
            <a:srcRect/>
            <a:stretch>
              <a:fillRect/>
            </a:stretch>
          </p:blipFill>
          <p:spPr bwMode="auto">
            <a:xfrm>
              <a:off x="1524000" y="2971800"/>
              <a:ext cx="2108200" cy="1581150"/>
            </a:xfrm>
            <a:prstGeom prst="rect">
              <a:avLst/>
            </a:prstGeom>
            <a:ln>
              <a:noFill/>
            </a:ln>
            <a:effectLst>
              <a:outerShdw blurRad="292100" dist="139700" dir="2700000" algn="tl" rotWithShape="0">
                <a:srgbClr val="333333">
                  <a:alpha val="65000"/>
                </a:srgbClr>
              </a:outerShdw>
            </a:effectLst>
          </p:spPr>
        </p:pic>
        <p:pic>
          <p:nvPicPr>
            <p:cNvPr id="6" name="Picture 1069"/>
            <p:cNvPicPr>
              <a:picLocks noChangeAspect="1" noChangeArrowheads="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bwMode="auto">
            <a:xfrm>
              <a:off x="5410200" y="2971800"/>
              <a:ext cx="2112860" cy="1600200"/>
            </a:xfrm>
            <a:prstGeom prst="rect">
              <a:avLst/>
            </a:prstGeom>
            <a:ln>
              <a:noFill/>
            </a:ln>
            <a:effectLst>
              <a:outerShdw blurRad="292100" dist="139700" dir="2700000" algn="tl" rotWithShape="0">
                <a:srgbClr val="333333">
                  <a:alpha val="65000"/>
                </a:srgbClr>
              </a:outerShdw>
            </a:effectLst>
          </p:spPr>
        </p:pic>
      </p:grpSp>
      <p:sp>
        <p:nvSpPr>
          <p:cNvPr id="8"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Scheduling</a:t>
            </a:r>
            <a:endParaRPr lang="en-US" sz="1100" b="0" spc="0" dirty="0">
              <a:effectLst/>
            </a:endParaRPr>
          </a:p>
        </p:txBody>
      </p:sp>
    </p:spTree>
    <p:extLst>
      <p:ext uri="{BB962C8B-B14F-4D97-AF65-F5344CB8AC3E}">
        <p14:creationId xmlns:p14="http://schemas.microsoft.com/office/powerpoint/2010/main" val="23509223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1000" y="2133600"/>
            <a:ext cx="8229600" cy="4419600"/>
          </a:xfrm>
        </p:spPr>
        <p:txBody>
          <a:bodyPr>
            <a:normAutofit/>
          </a:bodyPr>
          <a:lstStyle/>
          <a:p>
            <a:pPr marL="465138" indent="-465138"/>
            <a:r>
              <a:rPr lang="en-US" sz="3600" dirty="0" smtClean="0"/>
              <a:t>Too many</a:t>
            </a:r>
            <a:r>
              <a:rPr lang="en-US" dirty="0" smtClean="0"/>
              <a:t>		</a:t>
            </a:r>
          </a:p>
          <a:p>
            <a:pPr>
              <a:buNone/>
            </a:pPr>
            <a:r>
              <a:rPr lang="en-US" dirty="0" smtClean="0"/>
              <a:t>			</a:t>
            </a:r>
            <a:r>
              <a:rPr lang="en-US" sz="2800" dirty="0" smtClean="0"/>
              <a:t>Wasteful</a:t>
            </a:r>
          </a:p>
          <a:p>
            <a:pPr marL="465138" indent="-465138"/>
            <a:r>
              <a:rPr lang="en-US" sz="3600" dirty="0" smtClean="0"/>
              <a:t>Not enough</a:t>
            </a:r>
            <a:r>
              <a:rPr lang="en-US" dirty="0" smtClean="0"/>
              <a:t>		</a:t>
            </a:r>
          </a:p>
          <a:p>
            <a:pPr lvl="2" indent="0">
              <a:buNone/>
            </a:pPr>
            <a:r>
              <a:rPr lang="en-US" sz="3200" dirty="0" smtClean="0"/>
              <a:t>	</a:t>
            </a:r>
            <a:r>
              <a:rPr lang="en-US" sz="2800" dirty="0" smtClean="0"/>
              <a:t>Unsafe, Inefficient</a:t>
            </a:r>
          </a:p>
          <a:p>
            <a:pPr marL="465138" indent="-465138"/>
            <a:r>
              <a:rPr lang="en-US" sz="3600" dirty="0" smtClean="0"/>
              <a:t>Right size</a:t>
            </a:r>
            <a:r>
              <a:rPr lang="en-US" dirty="0" smtClean="0"/>
              <a:t>		</a:t>
            </a:r>
          </a:p>
          <a:p>
            <a:pPr marL="1828800" lvl="2" indent="0">
              <a:buNone/>
            </a:pPr>
            <a:r>
              <a:rPr lang="en-US" sz="2800" dirty="0" smtClean="0"/>
              <a:t>Number of personnel  &amp; equipment reflects conditions/needs</a:t>
            </a:r>
            <a:endParaRPr lang="en-US" sz="2800" dirty="0"/>
          </a:p>
        </p:txBody>
      </p:sp>
      <p:sp>
        <p:nvSpPr>
          <p:cNvPr id="2" name="Title 1"/>
          <p:cNvSpPr>
            <a:spLocks noGrp="1"/>
          </p:cNvSpPr>
          <p:nvPr>
            <p:ph type="title"/>
          </p:nvPr>
        </p:nvSpPr>
        <p:spPr/>
        <p:txBody>
          <a:bodyPr>
            <a:normAutofit/>
          </a:bodyPr>
          <a:lstStyle/>
          <a:p>
            <a:r>
              <a:rPr lang="en-US" sz="4000" smtClean="0"/>
              <a:t>“Right Sizing” the Crew</a:t>
            </a:r>
            <a:endParaRPr lang="en-US" sz="4000" dirty="0"/>
          </a:p>
        </p:txBody>
      </p:sp>
      <p:grpSp>
        <p:nvGrpSpPr>
          <p:cNvPr id="29" name="Group 28"/>
          <p:cNvGrpSpPr/>
          <p:nvPr/>
        </p:nvGrpSpPr>
        <p:grpSpPr>
          <a:xfrm>
            <a:off x="3700978" y="3429000"/>
            <a:ext cx="4147622" cy="533400"/>
            <a:chOff x="3429000" y="3429000"/>
            <a:chExt cx="4147622" cy="533400"/>
          </a:xfrm>
        </p:grpSpPr>
        <p:pic>
          <p:nvPicPr>
            <p:cNvPr id="20"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00800" y="3429000"/>
              <a:ext cx="1175822" cy="533400"/>
            </a:xfrm>
            <a:prstGeom prst="rect">
              <a:avLst/>
            </a:prstGeom>
            <a:noFill/>
            <a:ln w="9525">
              <a:noFill/>
              <a:miter lim="800000"/>
              <a:headEnd/>
              <a:tailEnd/>
            </a:ln>
            <a:effectLst/>
          </p:spPr>
        </p:pic>
        <p:pic>
          <p:nvPicPr>
            <p:cNvPr id="22"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9000" y="3429000"/>
              <a:ext cx="1175822" cy="533400"/>
            </a:xfrm>
            <a:prstGeom prst="rect">
              <a:avLst/>
            </a:prstGeom>
            <a:noFill/>
            <a:ln w="9525">
              <a:noFill/>
              <a:miter lim="800000"/>
              <a:headEnd/>
              <a:tailEnd/>
            </a:ln>
            <a:effectLst/>
          </p:spPr>
        </p:pic>
      </p:grpSp>
      <p:grpSp>
        <p:nvGrpSpPr>
          <p:cNvPr id="28" name="Group 27"/>
          <p:cNvGrpSpPr/>
          <p:nvPr/>
        </p:nvGrpSpPr>
        <p:grpSpPr>
          <a:xfrm>
            <a:off x="2862778" y="2133600"/>
            <a:ext cx="5671622" cy="533400"/>
            <a:chOff x="2743200" y="2133600"/>
            <a:chExt cx="5671622" cy="533400"/>
          </a:xfrm>
        </p:grpSpPr>
        <p:pic>
          <p:nvPicPr>
            <p:cNvPr id="17"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3000" y="2133600"/>
              <a:ext cx="1175822" cy="533400"/>
            </a:xfrm>
            <a:prstGeom prst="rect">
              <a:avLst/>
            </a:prstGeom>
            <a:noFill/>
            <a:ln w="9525">
              <a:noFill/>
              <a:miter lim="800000"/>
              <a:headEnd/>
              <a:tailEnd/>
            </a:ln>
            <a:effectLst/>
          </p:spPr>
        </p:pic>
        <p:pic>
          <p:nvPicPr>
            <p:cNvPr id="18"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0" y="2133600"/>
              <a:ext cx="1175822" cy="533400"/>
            </a:xfrm>
            <a:prstGeom prst="rect">
              <a:avLst/>
            </a:prstGeom>
            <a:noFill/>
            <a:ln w="9525">
              <a:noFill/>
              <a:miter lim="800000"/>
              <a:headEnd/>
              <a:tailEnd/>
            </a:ln>
            <a:effectLst/>
          </p:spPr>
        </p:pic>
        <p:pic>
          <p:nvPicPr>
            <p:cNvPr id="19"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0" y="2133600"/>
              <a:ext cx="1175822" cy="533400"/>
            </a:xfrm>
            <a:prstGeom prst="rect">
              <a:avLst/>
            </a:prstGeom>
            <a:noFill/>
            <a:ln w="9525">
              <a:noFill/>
              <a:miter lim="800000"/>
              <a:headEnd/>
              <a:tailEnd/>
            </a:ln>
            <a:effectLst/>
          </p:spPr>
        </p:pic>
        <p:pic>
          <p:nvPicPr>
            <p:cNvPr id="21"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43200" y="2133600"/>
              <a:ext cx="1175822" cy="533400"/>
            </a:xfrm>
            <a:prstGeom prst="rect">
              <a:avLst/>
            </a:prstGeom>
            <a:noFill/>
            <a:ln w="9525">
              <a:noFill/>
              <a:miter lim="800000"/>
              <a:headEnd/>
              <a:tailEnd/>
            </a:ln>
            <a:effectLst/>
          </p:spPr>
        </p:pic>
        <p:pic>
          <p:nvPicPr>
            <p:cNvPr id="23"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39000" y="2133600"/>
              <a:ext cx="1175822" cy="533400"/>
            </a:xfrm>
            <a:prstGeom prst="rect">
              <a:avLst/>
            </a:prstGeom>
            <a:noFill/>
            <a:ln w="9525">
              <a:noFill/>
              <a:miter lim="800000"/>
              <a:headEnd/>
              <a:tailEnd/>
            </a:ln>
            <a:effectLst/>
          </p:spPr>
        </p:pic>
      </p:grpSp>
      <p:grpSp>
        <p:nvGrpSpPr>
          <p:cNvPr id="31" name="Group 30"/>
          <p:cNvGrpSpPr/>
          <p:nvPr/>
        </p:nvGrpSpPr>
        <p:grpSpPr>
          <a:xfrm>
            <a:off x="2938978" y="4648200"/>
            <a:ext cx="5290622" cy="533400"/>
            <a:chOff x="2667000" y="4648200"/>
            <a:chExt cx="5290622" cy="533400"/>
          </a:xfrm>
        </p:grpSpPr>
        <p:pic>
          <p:nvPicPr>
            <p:cNvPr id="14"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10200" y="4648200"/>
              <a:ext cx="1175822" cy="533400"/>
            </a:xfrm>
            <a:prstGeom prst="rect">
              <a:avLst/>
            </a:prstGeom>
            <a:noFill/>
            <a:ln w="9525">
              <a:noFill/>
              <a:miter lim="800000"/>
              <a:headEnd/>
              <a:tailEnd/>
            </a:ln>
            <a:effectLst/>
          </p:spPr>
        </p:pic>
        <p:pic>
          <p:nvPicPr>
            <p:cNvPr id="15"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38600" y="4648200"/>
              <a:ext cx="1175822" cy="533400"/>
            </a:xfrm>
            <a:prstGeom prst="rect">
              <a:avLst/>
            </a:prstGeom>
            <a:noFill/>
            <a:ln w="9525">
              <a:noFill/>
              <a:miter lim="800000"/>
              <a:headEnd/>
              <a:tailEnd/>
            </a:ln>
            <a:effectLst/>
          </p:spPr>
        </p:pic>
        <p:pic>
          <p:nvPicPr>
            <p:cNvPr id="16"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67000" y="4648200"/>
              <a:ext cx="1175822" cy="533400"/>
            </a:xfrm>
            <a:prstGeom prst="rect">
              <a:avLst/>
            </a:prstGeom>
            <a:noFill/>
            <a:ln w="9525">
              <a:noFill/>
              <a:miter lim="800000"/>
              <a:headEnd/>
              <a:tailEnd/>
            </a:ln>
            <a:effectLst/>
          </p:spPr>
        </p:pic>
        <p:pic>
          <p:nvPicPr>
            <p:cNvPr id="24"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81800" y="4648200"/>
              <a:ext cx="1175822" cy="533400"/>
            </a:xfrm>
            <a:prstGeom prst="rect">
              <a:avLst/>
            </a:prstGeom>
            <a:noFill/>
            <a:ln w="9525">
              <a:noFill/>
              <a:miter lim="800000"/>
              <a:headEnd/>
              <a:tailEnd/>
            </a:ln>
            <a:effectLst/>
          </p:spPr>
        </p:pic>
      </p:grpSp>
      <p:sp>
        <p:nvSpPr>
          <p:cNvPr id="25" name="Right Arrow 24"/>
          <p:cNvSpPr/>
          <p:nvPr/>
        </p:nvSpPr>
        <p:spPr>
          <a:xfrm>
            <a:off x="1066800" y="5410200"/>
            <a:ext cx="762000" cy="304800"/>
          </a:xfrm>
          <a:prstGeom prst="rightArrow">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a:off x="1066800" y="4191000"/>
            <a:ext cx="762000" cy="304800"/>
          </a:xfrm>
          <a:prstGeom prst="rightArrow">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1066800" y="2895600"/>
            <a:ext cx="762000" cy="304800"/>
          </a:xfrm>
          <a:prstGeom prst="rightArrow">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Scheduling</a:t>
            </a:r>
            <a:endParaRPr lang="en-US" sz="1100" b="0" spc="0" dirty="0">
              <a:effectLst/>
            </a:endParaRPr>
          </a:p>
        </p:txBody>
      </p:sp>
    </p:spTree>
    <p:extLst>
      <p:ext uri="{BB962C8B-B14F-4D97-AF65-F5344CB8AC3E}">
        <p14:creationId xmlns:p14="http://schemas.microsoft.com/office/powerpoint/2010/main" val="389685561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endParaRPr lang="en-US"/>
          </a:p>
        </p:txBody>
      </p:sp>
      <p:pic>
        <p:nvPicPr>
          <p:cNvPr id="1026" name="Picture 2"/>
          <p:cNvPicPr>
            <a:picLocks noGrp="1" noChangeAspect="1" noChangeArrowheads="1"/>
          </p:cNvPicPr>
          <p:nvPr>
            <p:ph sz="quarter" idx="4294967295"/>
          </p:nvPr>
        </p:nvPicPr>
        <p:blipFill>
          <a:blip r:embed="rId3" cstate="email">
            <a:extLst>
              <a:ext uri="{28A0092B-C50C-407E-A947-70E740481C1C}">
                <a14:useLocalDpi xmlns:a14="http://schemas.microsoft.com/office/drawing/2010/main"/>
              </a:ext>
            </a:extLst>
          </a:blip>
          <a:stretch>
            <a:fillRect/>
          </a:stretch>
        </p:blipFill>
        <p:spPr bwMode="auto">
          <a:xfrm>
            <a:off x="4802188" y="609600"/>
            <a:ext cx="4341812" cy="5759450"/>
          </a:xfrm>
          <a:prstGeom prst="rect">
            <a:avLst/>
          </a:prstGeom>
          <a:noFill/>
          <a:ln w="9525">
            <a:solidFill>
              <a:schemeClr val="accent1"/>
            </a:solidFill>
            <a:miter lim="800000"/>
            <a:headEnd/>
            <a:tailEnd/>
          </a:ln>
          <a:effectLst/>
        </p:spPr>
      </p:pic>
      <p:sp>
        <p:nvSpPr>
          <p:cNvPr id="6" name="TextBox 5"/>
          <p:cNvSpPr txBox="1"/>
          <p:nvPr/>
        </p:nvSpPr>
        <p:spPr>
          <a:xfrm>
            <a:off x="381000" y="2438400"/>
            <a:ext cx="2743200" cy="923330"/>
          </a:xfrm>
          <a:prstGeom prst="rect">
            <a:avLst/>
          </a:prstGeom>
          <a:noFill/>
          <a:ln w="38100">
            <a:noFill/>
          </a:ln>
        </p:spPr>
        <p:txBody>
          <a:bodyPr wrap="square" rtlCol="0">
            <a:spAutoFit/>
          </a:bodyPr>
          <a:lstStyle/>
          <a:p>
            <a:pPr algn="ctr"/>
            <a:r>
              <a:rPr lang="en-US" dirty="0" smtClean="0">
                <a:effectLst>
                  <a:glow rad="101600">
                    <a:schemeClr val="accent1">
                      <a:satMod val="175000"/>
                      <a:alpha val="40000"/>
                    </a:schemeClr>
                  </a:glow>
                </a:effectLst>
                <a:hlinkClick r:id="rId4" action="ppaction://hlinksldjump"/>
              </a:rPr>
              <a:t>Guidelines for proper crew size can be found in Publication 113</a:t>
            </a:r>
            <a:endParaRPr lang="en-US" dirty="0">
              <a:effectLst>
                <a:glow rad="101600">
                  <a:schemeClr val="accent1">
                    <a:satMod val="175000"/>
                    <a:alpha val="40000"/>
                  </a:schemeClr>
                </a:glow>
              </a:effectLst>
            </a:endParaRPr>
          </a:p>
        </p:txBody>
      </p:sp>
      <p:sp>
        <p:nvSpPr>
          <p:cNvPr id="7"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Scheduling</a:t>
            </a:r>
            <a:endParaRPr lang="en-US" sz="1100" b="0" spc="0" dirty="0">
              <a:effectLst/>
            </a:endParaRPr>
          </a:p>
        </p:txBody>
      </p:sp>
    </p:spTree>
    <p:extLst>
      <p:ext uri="{BB962C8B-B14F-4D97-AF65-F5344CB8AC3E}">
        <p14:creationId xmlns:p14="http://schemas.microsoft.com/office/powerpoint/2010/main" val="36957106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8"/>
          <p:cNvSpPr txBox="1"/>
          <p:nvPr/>
        </p:nvSpPr>
        <p:spPr>
          <a:xfrm>
            <a:off x="381000" y="2438400"/>
            <a:ext cx="2743200" cy="923330"/>
          </a:xfrm>
          <a:prstGeom prst="rect">
            <a:avLst/>
          </a:prstGeom>
          <a:noFill/>
          <a:ln w="38100">
            <a:noFill/>
          </a:ln>
        </p:spPr>
        <p:txBody>
          <a:bodyPr wrap="square" rtlCol="0">
            <a:spAutoFit/>
          </a:bodyPr>
          <a:lstStyle/>
          <a:p>
            <a:pPr algn="ctr"/>
            <a:r>
              <a:rPr lang="en-US" dirty="0" smtClean="0">
                <a:effectLst>
                  <a:glow rad="101600">
                    <a:schemeClr val="accent2">
                      <a:satMod val="175000"/>
                      <a:alpha val="40000"/>
                    </a:schemeClr>
                  </a:glow>
                </a:effectLst>
                <a:hlinkClick r:id="" action="ppaction://hlinkshowjump?jump=previousslide"/>
              </a:rPr>
              <a:t>Guidelines for proper crew size can be found in Publication 113</a:t>
            </a:r>
            <a:endParaRPr lang="en-US" dirty="0">
              <a:effectLst>
                <a:glow rad="101600">
                  <a:schemeClr val="accent2">
                    <a:satMod val="175000"/>
                    <a:alpha val="40000"/>
                  </a:schemeClr>
                </a:glow>
              </a:effectLst>
            </a:endParaRPr>
          </a:p>
        </p:txBody>
      </p:sp>
      <p:sp>
        <p:nvSpPr>
          <p:cNvPr id="8" name="Title 7"/>
          <p:cNvSpPr>
            <a:spLocks noGrp="1"/>
          </p:cNvSpPr>
          <p:nvPr>
            <p:ph type="ctrTitle"/>
          </p:nvPr>
        </p:nvSpPr>
        <p:spPr/>
        <p:txBody>
          <a:bodyPr/>
          <a:lstStyle/>
          <a:p>
            <a:endParaRPr lang="en-US"/>
          </a:p>
        </p:txBody>
      </p:sp>
      <p:pic>
        <p:nvPicPr>
          <p:cNvPr id="1026" name="Picture 2"/>
          <p:cNvPicPr>
            <a:picLocks noGrp="1" noChangeAspect="1" noChangeArrowheads="1"/>
          </p:cNvPicPr>
          <p:nvPr>
            <p:ph sz="quarter" idx="4294967295"/>
          </p:nvPr>
        </p:nvPicPr>
        <p:blipFill>
          <a:blip r:embed="rId3" cstate="email">
            <a:extLst>
              <a:ext uri="{28A0092B-C50C-407E-A947-70E740481C1C}">
                <a14:useLocalDpi xmlns:a14="http://schemas.microsoft.com/office/drawing/2010/main"/>
              </a:ext>
            </a:extLst>
          </a:blip>
          <a:stretch>
            <a:fillRect/>
          </a:stretch>
        </p:blipFill>
        <p:spPr bwMode="auto">
          <a:xfrm>
            <a:off x="4802188" y="609600"/>
            <a:ext cx="4341812" cy="5759450"/>
          </a:xfrm>
          <a:prstGeom prst="rect">
            <a:avLst/>
          </a:prstGeom>
          <a:noFill/>
          <a:ln w="9525">
            <a:solidFill>
              <a:schemeClr val="accent1"/>
            </a:solidFill>
            <a:miter lim="800000"/>
            <a:headEnd/>
            <a:tailEnd/>
          </a:ln>
          <a:effectLst/>
        </p:spPr>
      </p:pic>
      <p:sp>
        <p:nvSpPr>
          <p:cNvPr id="12" name="Rounded Rectangular Callout 11"/>
          <p:cNvSpPr/>
          <p:nvPr/>
        </p:nvSpPr>
        <p:spPr>
          <a:xfrm>
            <a:off x="228600" y="3151363"/>
            <a:ext cx="8153400" cy="3261360"/>
          </a:xfrm>
          <a:prstGeom prst="wedgeRoundRectCallout">
            <a:avLst>
              <a:gd name="adj1" fmla="val 18169"/>
              <a:gd name="adj2" fmla="val -951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 y="3489818"/>
            <a:ext cx="7611004" cy="2606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Scheduling</a:t>
            </a:r>
            <a:endParaRPr lang="en-US" sz="1100" b="0" spc="0" dirty="0">
              <a:effectLst/>
            </a:endParaRPr>
          </a:p>
        </p:txBody>
      </p:sp>
    </p:spTree>
    <p:extLst>
      <p:ext uri="{BB962C8B-B14F-4D97-AF65-F5344CB8AC3E}">
        <p14:creationId xmlns:p14="http://schemas.microsoft.com/office/powerpoint/2010/main" val="10270846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3"/>
          </p:nvPr>
        </p:nvPicPr>
        <p:blipFill>
          <a:blip r:embed="rId2" cstate="email">
            <a:extLst>
              <a:ext uri="{28A0092B-C50C-407E-A947-70E740481C1C}">
                <a14:useLocalDpi xmlns:a14="http://schemas.microsoft.com/office/drawing/2010/main"/>
              </a:ext>
            </a:extLst>
          </a:blip>
          <a:stretch>
            <a:fillRect/>
          </a:stretch>
        </p:blipFill>
        <p:spPr bwMode="auto">
          <a:xfrm>
            <a:off x="4114800" y="138316"/>
            <a:ext cx="4409376" cy="6033884"/>
          </a:xfrm>
          <a:prstGeom prst="rect">
            <a:avLst/>
          </a:prstGeom>
          <a:noFill/>
          <a:ln w="9525">
            <a:solidFill>
              <a:schemeClr val="accent1"/>
            </a:solidFill>
            <a:miter lim="800000"/>
            <a:headEnd/>
            <a:tailEnd/>
          </a:ln>
          <a:effectLst/>
        </p:spPr>
      </p:pic>
      <p:sp>
        <p:nvSpPr>
          <p:cNvPr id="5" name="TextBox 4"/>
          <p:cNvSpPr txBox="1"/>
          <p:nvPr/>
        </p:nvSpPr>
        <p:spPr>
          <a:xfrm>
            <a:off x="762000" y="2133600"/>
            <a:ext cx="2362200" cy="381000"/>
          </a:xfrm>
          <a:prstGeom prst="rect">
            <a:avLst/>
          </a:prstGeom>
          <a:noFill/>
          <a:ln>
            <a:noFill/>
          </a:ln>
        </p:spPr>
        <p:txBody>
          <a:bodyPr wrap="square" rtlCol="0">
            <a:spAutoFit/>
          </a:bodyPr>
          <a:lstStyle/>
          <a:p>
            <a:pPr algn="ctr"/>
            <a:r>
              <a:rPr lang="en-US" dirty="0" smtClean="0">
                <a:effectLst>
                  <a:glow rad="101600">
                    <a:schemeClr val="accent1">
                      <a:satMod val="175000"/>
                      <a:alpha val="40000"/>
                    </a:schemeClr>
                  </a:glow>
                </a:effectLst>
                <a:hlinkClick r:id="rId3" action="ppaction://hlinksldjump"/>
              </a:rPr>
              <a:t>Standard Crew Size</a:t>
            </a:r>
            <a:endParaRPr lang="en-US" dirty="0">
              <a:effectLst>
                <a:glow rad="101600">
                  <a:schemeClr val="accent1">
                    <a:satMod val="175000"/>
                    <a:alpha val="40000"/>
                  </a:schemeClr>
                </a:glow>
              </a:effectLst>
            </a:endParaRPr>
          </a:p>
        </p:txBody>
      </p:sp>
      <p:sp>
        <p:nvSpPr>
          <p:cNvPr id="11" name="TextBox 10">
            <a:hlinkClick r:id="rId4" action="ppaction://hlinksldjump"/>
          </p:cNvPr>
          <p:cNvSpPr txBox="1"/>
          <p:nvPr/>
        </p:nvSpPr>
        <p:spPr>
          <a:xfrm>
            <a:off x="762000" y="3126833"/>
            <a:ext cx="2362200" cy="646331"/>
          </a:xfrm>
          <a:prstGeom prst="rect">
            <a:avLst/>
          </a:prstGeom>
          <a:noFill/>
          <a:ln>
            <a:noFill/>
          </a:ln>
        </p:spPr>
        <p:txBody>
          <a:bodyPr wrap="square" rtlCol="0">
            <a:spAutoFit/>
          </a:bodyPr>
          <a:lstStyle/>
          <a:p>
            <a:pPr algn="ctr"/>
            <a:r>
              <a:rPr lang="en-US" dirty="0" smtClean="0">
                <a:effectLst>
                  <a:glow rad="101600">
                    <a:schemeClr val="accent1">
                      <a:satMod val="175000"/>
                      <a:alpha val="40000"/>
                    </a:schemeClr>
                  </a:glow>
                </a:effectLst>
                <a:hlinkClick r:id="rId4" action="ppaction://hlinksldjump"/>
              </a:rPr>
              <a:t>Standard Equipment Lis</a:t>
            </a:r>
            <a:r>
              <a:rPr lang="en-US" dirty="0" smtClean="0">
                <a:effectLst>
                  <a:glow rad="101600">
                    <a:schemeClr val="accent1">
                      <a:satMod val="175000"/>
                      <a:alpha val="40000"/>
                    </a:schemeClr>
                  </a:glow>
                </a:effectLst>
              </a:rPr>
              <a:t>t</a:t>
            </a:r>
            <a:endParaRPr lang="en-US" dirty="0">
              <a:effectLst>
                <a:glow rad="101600">
                  <a:schemeClr val="accent1">
                    <a:satMod val="175000"/>
                    <a:alpha val="40000"/>
                  </a:schemeClr>
                </a:glow>
              </a:effectLst>
            </a:endParaRPr>
          </a:p>
        </p:txBody>
      </p:sp>
      <p:sp>
        <p:nvSpPr>
          <p:cNvPr id="16" name="TextBox 15"/>
          <p:cNvSpPr txBox="1"/>
          <p:nvPr/>
        </p:nvSpPr>
        <p:spPr>
          <a:xfrm>
            <a:off x="381000" y="609600"/>
            <a:ext cx="3200400" cy="923330"/>
          </a:xfrm>
          <a:prstGeom prst="rect">
            <a:avLst/>
          </a:prstGeom>
          <a:noFill/>
          <a:ln>
            <a:noFill/>
          </a:ln>
        </p:spPr>
        <p:txBody>
          <a:bodyPr wrap="square" rtlCol="0">
            <a:spAutoFit/>
          </a:bodyPr>
          <a:lstStyle/>
          <a:p>
            <a:pPr algn="ctr"/>
            <a:r>
              <a:rPr lang="en-US" b="1" dirty="0" smtClean="0"/>
              <a:t>Pub 113 </a:t>
            </a:r>
          </a:p>
          <a:p>
            <a:pPr algn="ctr"/>
            <a:r>
              <a:rPr lang="en-US" b="1" dirty="0" smtClean="0"/>
              <a:t>Assembly Requirements for </a:t>
            </a:r>
          </a:p>
          <a:p>
            <a:pPr algn="ctr"/>
            <a:r>
              <a:rPr lang="en-US" b="1" dirty="0" smtClean="0"/>
              <a:t>Pipe Replacement</a:t>
            </a:r>
            <a:endParaRPr lang="en-US" b="1" dirty="0"/>
          </a:p>
        </p:txBody>
      </p:sp>
      <p:sp>
        <p:nvSpPr>
          <p:cNvPr id="8" name="TextBox 7"/>
          <p:cNvSpPr txBox="1"/>
          <p:nvPr/>
        </p:nvSpPr>
        <p:spPr>
          <a:xfrm>
            <a:off x="762000" y="4343400"/>
            <a:ext cx="2362200" cy="369332"/>
          </a:xfrm>
          <a:prstGeom prst="rect">
            <a:avLst/>
          </a:prstGeom>
          <a:noFill/>
          <a:ln>
            <a:noFill/>
          </a:ln>
        </p:spPr>
        <p:txBody>
          <a:bodyPr wrap="square" rtlCol="0">
            <a:spAutoFit/>
          </a:bodyPr>
          <a:lstStyle/>
          <a:p>
            <a:pPr algn="ctr"/>
            <a:r>
              <a:rPr lang="en-US" dirty="0" smtClean="0">
                <a:effectLst>
                  <a:glow rad="101600">
                    <a:schemeClr val="accent1">
                      <a:satMod val="175000"/>
                      <a:alpha val="40000"/>
                    </a:schemeClr>
                  </a:glow>
                </a:effectLst>
                <a:hlinkClick r:id="rId5" action="ppaction://hlinksldjump"/>
              </a:rPr>
              <a:t>Production Standards</a:t>
            </a:r>
            <a:endParaRPr lang="en-US" dirty="0">
              <a:effectLst>
                <a:glow rad="101600">
                  <a:schemeClr val="accent1">
                    <a:satMod val="175000"/>
                    <a:alpha val="40000"/>
                  </a:schemeClr>
                </a:glow>
              </a:effectLst>
            </a:endParaRPr>
          </a:p>
        </p:txBody>
      </p:sp>
      <p:sp>
        <p:nvSpPr>
          <p:cNvPr id="9"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Scheduling</a:t>
            </a:r>
            <a:endParaRPr lang="en-US" sz="1100" b="0" spc="0" dirty="0">
              <a:effectLst/>
            </a:endParaRPr>
          </a:p>
        </p:txBody>
      </p:sp>
    </p:spTree>
    <p:extLst>
      <p:ext uri="{BB962C8B-B14F-4D97-AF65-F5344CB8AC3E}">
        <p14:creationId xmlns:p14="http://schemas.microsoft.com/office/powerpoint/2010/main" val="37215352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3"/>
          </p:nvPr>
        </p:nvPicPr>
        <p:blipFill>
          <a:blip r:embed="rId2" cstate="email">
            <a:extLst>
              <a:ext uri="{28A0092B-C50C-407E-A947-70E740481C1C}">
                <a14:useLocalDpi xmlns:a14="http://schemas.microsoft.com/office/drawing/2010/main"/>
              </a:ext>
            </a:extLst>
          </a:blip>
          <a:stretch>
            <a:fillRect/>
          </a:stretch>
        </p:blipFill>
        <p:spPr bwMode="auto">
          <a:xfrm>
            <a:off x="4114800" y="138316"/>
            <a:ext cx="4409376" cy="6033884"/>
          </a:xfrm>
          <a:prstGeom prst="rect">
            <a:avLst/>
          </a:prstGeom>
          <a:noFill/>
          <a:ln w="9525">
            <a:solidFill>
              <a:schemeClr val="accent1"/>
            </a:solidFill>
            <a:miter lim="800000"/>
            <a:headEnd/>
            <a:tailEnd/>
          </a:ln>
          <a:effectLst/>
        </p:spPr>
      </p:pic>
      <p:sp>
        <p:nvSpPr>
          <p:cNvPr id="19" name="Rounded Rectangular Callout 18"/>
          <p:cNvSpPr/>
          <p:nvPr/>
        </p:nvSpPr>
        <p:spPr>
          <a:xfrm>
            <a:off x="3971925" y="2562225"/>
            <a:ext cx="3124200" cy="2337885"/>
          </a:xfrm>
          <a:prstGeom prst="wedgeRoundRectCallout">
            <a:avLst>
              <a:gd name="adj1" fmla="val 879"/>
              <a:gd name="adj2" fmla="val -898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00525" y="2667107"/>
            <a:ext cx="2642838" cy="2029017"/>
          </a:xfrm>
          <a:prstGeom prst="rect">
            <a:avLst/>
          </a:prstGeom>
        </p:spPr>
      </p:pic>
      <p:sp>
        <p:nvSpPr>
          <p:cNvPr id="25" name="TextBox 24"/>
          <p:cNvSpPr txBox="1"/>
          <p:nvPr/>
        </p:nvSpPr>
        <p:spPr>
          <a:xfrm>
            <a:off x="762000" y="2133600"/>
            <a:ext cx="2362200" cy="381000"/>
          </a:xfrm>
          <a:prstGeom prst="rect">
            <a:avLst/>
          </a:prstGeom>
          <a:noFill/>
          <a:ln>
            <a:noFill/>
          </a:ln>
        </p:spPr>
        <p:txBody>
          <a:bodyPr wrap="square" rtlCol="0">
            <a:spAutoFit/>
          </a:bodyPr>
          <a:lstStyle/>
          <a:p>
            <a:pPr algn="ctr"/>
            <a:r>
              <a:rPr lang="en-US" dirty="0" smtClean="0">
                <a:effectLst>
                  <a:glow rad="101600">
                    <a:schemeClr val="accent2">
                      <a:satMod val="175000"/>
                      <a:alpha val="40000"/>
                    </a:schemeClr>
                  </a:glow>
                </a:effectLst>
                <a:hlinkClick r:id="rId4" action="ppaction://hlinksldjump"/>
              </a:rPr>
              <a:t>Standard Crew Size</a:t>
            </a:r>
            <a:endParaRPr lang="en-US" dirty="0">
              <a:effectLst>
                <a:glow rad="101600">
                  <a:schemeClr val="accent2">
                    <a:satMod val="175000"/>
                    <a:alpha val="40000"/>
                  </a:schemeClr>
                </a:glow>
              </a:effectLst>
            </a:endParaRPr>
          </a:p>
        </p:txBody>
      </p:sp>
      <p:sp>
        <p:nvSpPr>
          <p:cNvPr id="26" name="TextBox 25">
            <a:hlinkClick r:id="rId5" action="ppaction://hlinksldjump"/>
          </p:cNvPr>
          <p:cNvSpPr txBox="1"/>
          <p:nvPr/>
        </p:nvSpPr>
        <p:spPr>
          <a:xfrm>
            <a:off x="762000" y="3126833"/>
            <a:ext cx="2362200" cy="646331"/>
          </a:xfrm>
          <a:prstGeom prst="rect">
            <a:avLst/>
          </a:prstGeom>
          <a:noFill/>
          <a:ln>
            <a:noFill/>
          </a:ln>
        </p:spPr>
        <p:txBody>
          <a:bodyPr wrap="square" rtlCol="0">
            <a:spAutoFit/>
          </a:bodyPr>
          <a:lstStyle/>
          <a:p>
            <a:pPr algn="ctr"/>
            <a:r>
              <a:rPr lang="en-US" dirty="0" smtClean="0">
                <a:effectLst>
                  <a:glow rad="101600">
                    <a:schemeClr val="accent1">
                      <a:satMod val="175000"/>
                      <a:alpha val="40000"/>
                    </a:schemeClr>
                  </a:glow>
                </a:effectLst>
                <a:hlinkClick r:id="rId5" action="ppaction://hlinksldjump"/>
              </a:rPr>
              <a:t>Standard Equipment Lis</a:t>
            </a:r>
            <a:r>
              <a:rPr lang="en-US" dirty="0" smtClean="0">
                <a:effectLst>
                  <a:glow rad="101600">
                    <a:schemeClr val="accent1">
                      <a:satMod val="175000"/>
                      <a:alpha val="40000"/>
                    </a:schemeClr>
                  </a:glow>
                </a:effectLst>
              </a:rPr>
              <a:t>t</a:t>
            </a:r>
            <a:endParaRPr lang="en-US" dirty="0">
              <a:effectLst>
                <a:glow rad="101600">
                  <a:schemeClr val="accent1">
                    <a:satMod val="175000"/>
                    <a:alpha val="40000"/>
                  </a:schemeClr>
                </a:glow>
              </a:effectLst>
            </a:endParaRPr>
          </a:p>
        </p:txBody>
      </p:sp>
      <p:sp>
        <p:nvSpPr>
          <p:cNvPr id="27" name="TextBox 26"/>
          <p:cNvSpPr txBox="1"/>
          <p:nvPr/>
        </p:nvSpPr>
        <p:spPr>
          <a:xfrm>
            <a:off x="381000" y="609600"/>
            <a:ext cx="3200400" cy="923330"/>
          </a:xfrm>
          <a:prstGeom prst="rect">
            <a:avLst/>
          </a:prstGeom>
          <a:noFill/>
          <a:ln>
            <a:noFill/>
          </a:ln>
        </p:spPr>
        <p:txBody>
          <a:bodyPr wrap="square" rtlCol="0">
            <a:spAutoFit/>
          </a:bodyPr>
          <a:lstStyle/>
          <a:p>
            <a:pPr algn="ctr"/>
            <a:r>
              <a:rPr lang="en-US" b="1" dirty="0" smtClean="0"/>
              <a:t>Pub 113 </a:t>
            </a:r>
          </a:p>
          <a:p>
            <a:pPr algn="ctr"/>
            <a:r>
              <a:rPr lang="en-US" b="1" dirty="0" smtClean="0"/>
              <a:t>Assembly Requirements for </a:t>
            </a:r>
          </a:p>
          <a:p>
            <a:pPr algn="ctr"/>
            <a:r>
              <a:rPr lang="en-US" b="1" dirty="0" smtClean="0"/>
              <a:t>Pipe Replacement</a:t>
            </a:r>
            <a:endParaRPr lang="en-US" b="1" dirty="0"/>
          </a:p>
        </p:txBody>
      </p:sp>
      <p:sp>
        <p:nvSpPr>
          <p:cNvPr id="28" name="TextBox 27"/>
          <p:cNvSpPr txBox="1"/>
          <p:nvPr/>
        </p:nvSpPr>
        <p:spPr>
          <a:xfrm>
            <a:off x="762000" y="4343400"/>
            <a:ext cx="2362200" cy="369332"/>
          </a:xfrm>
          <a:prstGeom prst="rect">
            <a:avLst/>
          </a:prstGeom>
          <a:noFill/>
          <a:ln>
            <a:noFill/>
          </a:ln>
        </p:spPr>
        <p:txBody>
          <a:bodyPr wrap="square" rtlCol="0">
            <a:spAutoFit/>
          </a:bodyPr>
          <a:lstStyle/>
          <a:p>
            <a:pPr algn="ctr"/>
            <a:r>
              <a:rPr lang="en-US" dirty="0" smtClean="0">
                <a:effectLst>
                  <a:glow rad="101600">
                    <a:schemeClr val="accent1">
                      <a:satMod val="175000"/>
                      <a:alpha val="40000"/>
                    </a:schemeClr>
                  </a:glow>
                </a:effectLst>
                <a:hlinkClick r:id="rId6" action="ppaction://hlinksldjump"/>
              </a:rPr>
              <a:t>Production Standards</a:t>
            </a:r>
            <a:endParaRPr lang="en-US" dirty="0">
              <a:effectLst>
                <a:glow rad="101600">
                  <a:schemeClr val="accent1">
                    <a:satMod val="175000"/>
                    <a:alpha val="40000"/>
                  </a:schemeClr>
                </a:glow>
              </a:effectLst>
            </a:endParaRPr>
          </a:p>
        </p:txBody>
      </p:sp>
      <p:sp>
        <p:nvSpPr>
          <p:cNvPr id="10"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Scheduling</a:t>
            </a:r>
            <a:endParaRPr lang="en-US" sz="1100" b="0" spc="0" dirty="0">
              <a:effectLst/>
            </a:endParaRPr>
          </a:p>
        </p:txBody>
      </p:sp>
    </p:spTree>
    <p:extLst>
      <p:ext uri="{BB962C8B-B14F-4D97-AF65-F5344CB8AC3E}">
        <p14:creationId xmlns:p14="http://schemas.microsoft.com/office/powerpoint/2010/main" val="24695451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3"/>
          </p:nvPr>
        </p:nvPicPr>
        <p:blipFill>
          <a:blip r:embed="rId2" cstate="email">
            <a:extLst>
              <a:ext uri="{28A0092B-C50C-407E-A947-70E740481C1C}">
                <a14:useLocalDpi xmlns:a14="http://schemas.microsoft.com/office/drawing/2010/main"/>
              </a:ext>
            </a:extLst>
          </a:blip>
          <a:stretch>
            <a:fillRect/>
          </a:stretch>
        </p:blipFill>
        <p:spPr bwMode="auto">
          <a:xfrm>
            <a:off x="4114800" y="138316"/>
            <a:ext cx="4409376" cy="6033884"/>
          </a:xfrm>
          <a:prstGeom prst="rect">
            <a:avLst/>
          </a:prstGeom>
          <a:noFill/>
          <a:ln w="9525">
            <a:solidFill>
              <a:schemeClr val="accent1"/>
            </a:solidFill>
            <a:miter lim="800000"/>
            <a:headEnd/>
            <a:tailEnd/>
          </a:ln>
          <a:effectLst/>
        </p:spPr>
      </p:pic>
      <p:sp>
        <p:nvSpPr>
          <p:cNvPr id="21" name="Rounded Rectangular Callout 20"/>
          <p:cNvSpPr/>
          <p:nvPr/>
        </p:nvSpPr>
        <p:spPr>
          <a:xfrm>
            <a:off x="5610225" y="3004065"/>
            <a:ext cx="2971800" cy="2438401"/>
          </a:xfrm>
          <a:prstGeom prst="wedgeRoundRectCallout">
            <a:avLst>
              <a:gd name="adj1" fmla="val 1200"/>
              <a:gd name="adj2" fmla="val -10317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762625" y="3250556"/>
            <a:ext cx="2725446" cy="2063356"/>
          </a:xfrm>
          <a:prstGeom prst="rect">
            <a:avLst/>
          </a:prstGeom>
          <a:noFill/>
          <a:ln w="9525">
            <a:solidFill>
              <a:schemeClr val="accent1"/>
            </a:solidFill>
            <a:miter lim="800000"/>
            <a:headEnd/>
            <a:tailEnd/>
          </a:ln>
          <a:effectLst/>
        </p:spPr>
      </p:pic>
      <p:sp>
        <p:nvSpPr>
          <p:cNvPr id="25" name="TextBox 24"/>
          <p:cNvSpPr txBox="1"/>
          <p:nvPr/>
        </p:nvSpPr>
        <p:spPr>
          <a:xfrm>
            <a:off x="762000" y="2133600"/>
            <a:ext cx="2362200" cy="381000"/>
          </a:xfrm>
          <a:prstGeom prst="rect">
            <a:avLst/>
          </a:prstGeom>
          <a:noFill/>
          <a:ln>
            <a:noFill/>
          </a:ln>
        </p:spPr>
        <p:txBody>
          <a:bodyPr wrap="square" rtlCol="0">
            <a:spAutoFit/>
          </a:bodyPr>
          <a:lstStyle/>
          <a:p>
            <a:pPr algn="ctr"/>
            <a:r>
              <a:rPr lang="en-US" dirty="0" smtClean="0">
                <a:effectLst>
                  <a:glow rad="101600">
                    <a:schemeClr val="accent1">
                      <a:satMod val="175000"/>
                      <a:alpha val="40000"/>
                    </a:schemeClr>
                  </a:glow>
                </a:effectLst>
                <a:hlinkClick r:id="rId4" action="ppaction://hlinksldjump"/>
              </a:rPr>
              <a:t>Standard Crew Size</a:t>
            </a:r>
            <a:endParaRPr lang="en-US" dirty="0">
              <a:effectLst>
                <a:glow rad="101600">
                  <a:schemeClr val="accent1">
                    <a:satMod val="175000"/>
                    <a:alpha val="40000"/>
                  </a:schemeClr>
                </a:glow>
              </a:effectLst>
            </a:endParaRPr>
          </a:p>
        </p:txBody>
      </p:sp>
      <p:sp>
        <p:nvSpPr>
          <p:cNvPr id="26" name="TextBox 25">
            <a:hlinkClick r:id="rId5" action="ppaction://hlinksldjump"/>
          </p:cNvPr>
          <p:cNvSpPr txBox="1"/>
          <p:nvPr/>
        </p:nvSpPr>
        <p:spPr>
          <a:xfrm>
            <a:off x="762000" y="3126833"/>
            <a:ext cx="2362200" cy="646331"/>
          </a:xfrm>
          <a:prstGeom prst="rect">
            <a:avLst/>
          </a:prstGeom>
          <a:noFill/>
          <a:ln>
            <a:noFill/>
          </a:ln>
        </p:spPr>
        <p:txBody>
          <a:bodyPr wrap="square" rtlCol="0">
            <a:spAutoFit/>
          </a:bodyPr>
          <a:lstStyle/>
          <a:p>
            <a:pPr algn="ctr"/>
            <a:r>
              <a:rPr lang="en-US" dirty="0" smtClean="0">
                <a:effectLst>
                  <a:glow rad="101600">
                    <a:schemeClr val="accent2">
                      <a:satMod val="175000"/>
                      <a:alpha val="40000"/>
                    </a:schemeClr>
                  </a:glow>
                </a:effectLst>
                <a:hlinkClick r:id="rId5" action="ppaction://hlinksldjump"/>
              </a:rPr>
              <a:t>Standard Equipment Lis</a:t>
            </a:r>
            <a:r>
              <a:rPr lang="en-US" dirty="0" smtClean="0">
                <a:effectLst>
                  <a:glow rad="101600">
                    <a:schemeClr val="accent2">
                      <a:satMod val="175000"/>
                      <a:alpha val="40000"/>
                    </a:schemeClr>
                  </a:glow>
                </a:effectLst>
              </a:rPr>
              <a:t>t</a:t>
            </a:r>
            <a:endParaRPr lang="en-US" dirty="0">
              <a:effectLst>
                <a:glow rad="101600">
                  <a:schemeClr val="accent2">
                    <a:satMod val="175000"/>
                    <a:alpha val="40000"/>
                  </a:schemeClr>
                </a:glow>
              </a:effectLst>
            </a:endParaRPr>
          </a:p>
        </p:txBody>
      </p:sp>
      <p:sp>
        <p:nvSpPr>
          <p:cNvPr id="27" name="TextBox 26"/>
          <p:cNvSpPr txBox="1"/>
          <p:nvPr/>
        </p:nvSpPr>
        <p:spPr>
          <a:xfrm>
            <a:off x="381000" y="609600"/>
            <a:ext cx="3200400" cy="923330"/>
          </a:xfrm>
          <a:prstGeom prst="rect">
            <a:avLst/>
          </a:prstGeom>
          <a:noFill/>
          <a:ln>
            <a:noFill/>
          </a:ln>
        </p:spPr>
        <p:txBody>
          <a:bodyPr wrap="square" rtlCol="0">
            <a:spAutoFit/>
          </a:bodyPr>
          <a:lstStyle/>
          <a:p>
            <a:pPr algn="ctr"/>
            <a:r>
              <a:rPr lang="en-US" b="1" dirty="0" smtClean="0"/>
              <a:t>Pub 113 </a:t>
            </a:r>
          </a:p>
          <a:p>
            <a:pPr algn="ctr"/>
            <a:r>
              <a:rPr lang="en-US" b="1" dirty="0" smtClean="0"/>
              <a:t>Assembly Requirements for </a:t>
            </a:r>
          </a:p>
          <a:p>
            <a:pPr algn="ctr"/>
            <a:r>
              <a:rPr lang="en-US" b="1" dirty="0" smtClean="0"/>
              <a:t>Pipe Replacement</a:t>
            </a:r>
            <a:endParaRPr lang="en-US" b="1" dirty="0"/>
          </a:p>
        </p:txBody>
      </p:sp>
      <p:sp>
        <p:nvSpPr>
          <p:cNvPr id="28" name="TextBox 27"/>
          <p:cNvSpPr txBox="1"/>
          <p:nvPr/>
        </p:nvSpPr>
        <p:spPr>
          <a:xfrm>
            <a:off x="762000" y="4343400"/>
            <a:ext cx="2362200" cy="369332"/>
          </a:xfrm>
          <a:prstGeom prst="rect">
            <a:avLst/>
          </a:prstGeom>
          <a:noFill/>
          <a:ln>
            <a:noFill/>
          </a:ln>
        </p:spPr>
        <p:txBody>
          <a:bodyPr wrap="square" rtlCol="0">
            <a:spAutoFit/>
          </a:bodyPr>
          <a:lstStyle/>
          <a:p>
            <a:pPr algn="ctr"/>
            <a:r>
              <a:rPr lang="en-US" dirty="0" smtClean="0">
                <a:effectLst>
                  <a:glow rad="101600">
                    <a:schemeClr val="accent1">
                      <a:satMod val="175000"/>
                      <a:alpha val="40000"/>
                    </a:schemeClr>
                  </a:glow>
                </a:effectLst>
                <a:hlinkClick r:id="rId6" action="ppaction://hlinksldjump"/>
              </a:rPr>
              <a:t>Production Standards</a:t>
            </a:r>
            <a:endParaRPr lang="en-US" dirty="0">
              <a:effectLst>
                <a:glow rad="101600">
                  <a:schemeClr val="accent1">
                    <a:satMod val="175000"/>
                    <a:alpha val="40000"/>
                  </a:schemeClr>
                </a:glow>
              </a:effectLst>
            </a:endParaRPr>
          </a:p>
        </p:txBody>
      </p:sp>
      <p:sp>
        <p:nvSpPr>
          <p:cNvPr id="10"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Scheduling</a:t>
            </a:r>
            <a:endParaRPr lang="en-US" sz="1100" b="0" spc="0" dirty="0">
              <a:effectLst/>
            </a:endParaRPr>
          </a:p>
        </p:txBody>
      </p:sp>
    </p:spTree>
    <p:extLst>
      <p:ext uri="{BB962C8B-B14F-4D97-AF65-F5344CB8AC3E}">
        <p14:creationId xmlns:p14="http://schemas.microsoft.com/office/powerpoint/2010/main" val="39659751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3"/>
          </p:nvPr>
        </p:nvPicPr>
        <p:blipFill>
          <a:blip r:embed="rId2" cstate="email">
            <a:extLst>
              <a:ext uri="{28A0092B-C50C-407E-A947-70E740481C1C}">
                <a14:useLocalDpi xmlns:a14="http://schemas.microsoft.com/office/drawing/2010/main"/>
              </a:ext>
            </a:extLst>
          </a:blip>
          <a:stretch>
            <a:fillRect/>
          </a:stretch>
        </p:blipFill>
        <p:spPr bwMode="auto">
          <a:xfrm>
            <a:off x="4114800" y="138316"/>
            <a:ext cx="4409376" cy="6033884"/>
          </a:xfrm>
          <a:prstGeom prst="rect">
            <a:avLst/>
          </a:prstGeom>
          <a:noFill/>
          <a:ln w="9525">
            <a:solidFill>
              <a:schemeClr val="accent1"/>
            </a:solidFill>
            <a:miter lim="800000"/>
            <a:headEnd/>
            <a:tailEnd/>
          </a:ln>
          <a:effectLst/>
        </p:spPr>
      </p:pic>
      <p:sp>
        <p:nvSpPr>
          <p:cNvPr id="23" name="Rounded Rectangular Callout 22"/>
          <p:cNvSpPr/>
          <p:nvPr/>
        </p:nvSpPr>
        <p:spPr>
          <a:xfrm>
            <a:off x="4200524" y="3361730"/>
            <a:ext cx="3952875" cy="920504"/>
          </a:xfrm>
          <a:prstGeom prst="wedgeRoundRectCallout">
            <a:avLst>
              <a:gd name="adj1" fmla="val 19674"/>
              <a:gd name="adj2" fmla="val -1395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333874" y="3495590"/>
            <a:ext cx="3726801" cy="632843"/>
          </a:xfrm>
          <a:prstGeom prst="rect">
            <a:avLst/>
          </a:prstGeom>
          <a:noFill/>
          <a:ln w="9525">
            <a:solidFill>
              <a:schemeClr val="accent1"/>
            </a:solidFill>
            <a:miter lim="800000"/>
            <a:headEnd/>
            <a:tailEnd/>
          </a:ln>
          <a:effectLst/>
        </p:spPr>
      </p:pic>
      <p:sp>
        <p:nvSpPr>
          <p:cNvPr id="25" name="TextBox 24"/>
          <p:cNvSpPr txBox="1"/>
          <p:nvPr/>
        </p:nvSpPr>
        <p:spPr>
          <a:xfrm>
            <a:off x="762000" y="2133600"/>
            <a:ext cx="2362200" cy="381000"/>
          </a:xfrm>
          <a:prstGeom prst="rect">
            <a:avLst/>
          </a:prstGeom>
          <a:noFill/>
          <a:ln>
            <a:noFill/>
          </a:ln>
        </p:spPr>
        <p:txBody>
          <a:bodyPr wrap="square" rtlCol="0">
            <a:spAutoFit/>
          </a:bodyPr>
          <a:lstStyle/>
          <a:p>
            <a:pPr algn="ctr"/>
            <a:r>
              <a:rPr lang="en-US" dirty="0" smtClean="0">
                <a:effectLst>
                  <a:glow rad="101600">
                    <a:schemeClr val="accent1">
                      <a:satMod val="175000"/>
                      <a:alpha val="40000"/>
                    </a:schemeClr>
                  </a:glow>
                </a:effectLst>
                <a:hlinkClick r:id="rId4" action="ppaction://hlinksldjump"/>
              </a:rPr>
              <a:t>Standard Crew Size</a:t>
            </a:r>
            <a:endParaRPr lang="en-US" dirty="0">
              <a:effectLst>
                <a:glow rad="101600">
                  <a:schemeClr val="accent1">
                    <a:satMod val="175000"/>
                    <a:alpha val="40000"/>
                  </a:schemeClr>
                </a:glow>
              </a:effectLst>
            </a:endParaRPr>
          </a:p>
        </p:txBody>
      </p:sp>
      <p:sp>
        <p:nvSpPr>
          <p:cNvPr id="26" name="TextBox 25">
            <a:hlinkClick r:id="rId5" action="ppaction://hlinksldjump"/>
          </p:cNvPr>
          <p:cNvSpPr txBox="1"/>
          <p:nvPr/>
        </p:nvSpPr>
        <p:spPr>
          <a:xfrm>
            <a:off x="762000" y="3126833"/>
            <a:ext cx="2362200" cy="646331"/>
          </a:xfrm>
          <a:prstGeom prst="rect">
            <a:avLst/>
          </a:prstGeom>
          <a:noFill/>
          <a:ln>
            <a:noFill/>
          </a:ln>
        </p:spPr>
        <p:txBody>
          <a:bodyPr wrap="square" rtlCol="0">
            <a:spAutoFit/>
          </a:bodyPr>
          <a:lstStyle/>
          <a:p>
            <a:pPr algn="ctr"/>
            <a:r>
              <a:rPr lang="en-US" dirty="0" smtClean="0">
                <a:effectLst>
                  <a:glow rad="101600">
                    <a:schemeClr val="accent1">
                      <a:satMod val="175000"/>
                      <a:alpha val="40000"/>
                    </a:schemeClr>
                  </a:glow>
                </a:effectLst>
                <a:hlinkClick r:id="rId5" action="ppaction://hlinksldjump"/>
              </a:rPr>
              <a:t>Standard Equipment Lis</a:t>
            </a:r>
            <a:r>
              <a:rPr lang="en-US" dirty="0" smtClean="0">
                <a:effectLst>
                  <a:glow rad="101600">
                    <a:schemeClr val="accent1">
                      <a:satMod val="175000"/>
                      <a:alpha val="40000"/>
                    </a:schemeClr>
                  </a:glow>
                </a:effectLst>
              </a:rPr>
              <a:t>t</a:t>
            </a:r>
            <a:endParaRPr lang="en-US" dirty="0">
              <a:effectLst>
                <a:glow rad="101600">
                  <a:schemeClr val="accent1">
                    <a:satMod val="175000"/>
                    <a:alpha val="40000"/>
                  </a:schemeClr>
                </a:glow>
              </a:effectLst>
            </a:endParaRPr>
          </a:p>
        </p:txBody>
      </p:sp>
      <p:sp>
        <p:nvSpPr>
          <p:cNvPr id="27" name="TextBox 26"/>
          <p:cNvSpPr txBox="1"/>
          <p:nvPr/>
        </p:nvSpPr>
        <p:spPr>
          <a:xfrm>
            <a:off x="381000" y="609600"/>
            <a:ext cx="3200400" cy="923330"/>
          </a:xfrm>
          <a:prstGeom prst="rect">
            <a:avLst/>
          </a:prstGeom>
          <a:noFill/>
          <a:ln>
            <a:noFill/>
          </a:ln>
        </p:spPr>
        <p:txBody>
          <a:bodyPr wrap="square" rtlCol="0">
            <a:spAutoFit/>
          </a:bodyPr>
          <a:lstStyle/>
          <a:p>
            <a:pPr algn="ctr"/>
            <a:r>
              <a:rPr lang="en-US" b="1" dirty="0" smtClean="0"/>
              <a:t>Pub 113 </a:t>
            </a:r>
          </a:p>
          <a:p>
            <a:pPr algn="ctr"/>
            <a:r>
              <a:rPr lang="en-US" b="1" dirty="0" smtClean="0"/>
              <a:t>Assembly Requirements for </a:t>
            </a:r>
          </a:p>
          <a:p>
            <a:pPr algn="ctr"/>
            <a:r>
              <a:rPr lang="en-US" b="1" dirty="0" smtClean="0"/>
              <a:t>Pipe Replacement</a:t>
            </a:r>
            <a:endParaRPr lang="en-US" b="1" dirty="0"/>
          </a:p>
        </p:txBody>
      </p:sp>
      <p:sp>
        <p:nvSpPr>
          <p:cNvPr id="28" name="TextBox 27"/>
          <p:cNvSpPr txBox="1"/>
          <p:nvPr/>
        </p:nvSpPr>
        <p:spPr>
          <a:xfrm>
            <a:off x="762000" y="4343400"/>
            <a:ext cx="2362200" cy="369332"/>
          </a:xfrm>
          <a:prstGeom prst="rect">
            <a:avLst/>
          </a:prstGeom>
          <a:noFill/>
          <a:ln>
            <a:noFill/>
          </a:ln>
        </p:spPr>
        <p:txBody>
          <a:bodyPr wrap="square" rtlCol="0">
            <a:spAutoFit/>
          </a:bodyPr>
          <a:lstStyle/>
          <a:p>
            <a:pPr algn="ctr"/>
            <a:r>
              <a:rPr lang="en-US" dirty="0" smtClean="0">
                <a:effectLst>
                  <a:glow rad="101600">
                    <a:schemeClr val="accent2">
                      <a:satMod val="175000"/>
                      <a:alpha val="40000"/>
                    </a:schemeClr>
                  </a:glow>
                </a:effectLst>
                <a:hlinkClick r:id="rId6" action="ppaction://hlinksldjump"/>
              </a:rPr>
              <a:t>Production Standards</a:t>
            </a:r>
            <a:endParaRPr lang="en-US" dirty="0">
              <a:effectLst>
                <a:glow rad="101600">
                  <a:schemeClr val="accent2">
                    <a:satMod val="175000"/>
                    <a:alpha val="40000"/>
                  </a:schemeClr>
                </a:glow>
              </a:effectLst>
            </a:endParaRPr>
          </a:p>
        </p:txBody>
      </p:sp>
      <p:sp>
        <p:nvSpPr>
          <p:cNvPr id="10"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Scheduling</a:t>
            </a:r>
            <a:endParaRPr lang="en-US" sz="1100" b="0" spc="0" dirty="0">
              <a:effectLst/>
            </a:endParaRPr>
          </a:p>
        </p:txBody>
      </p:sp>
    </p:spTree>
    <p:extLst>
      <p:ext uri="{BB962C8B-B14F-4D97-AF65-F5344CB8AC3E}">
        <p14:creationId xmlns:p14="http://schemas.microsoft.com/office/powerpoint/2010/main" val="27443349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4400" y="53975"/>
            <a:ext cx="4267200" cy="1470025"/>
          </a:xfrm>
        </p:spPr>
        <p:txBody>
          <a:bodyPr>
            <a:normAutofit/>
          </a:bodyPr>
          <a:lstStyle/>
          <a:p>
            <a:r>
              <a:rPr lang="en-US" smtClean="0"/>
              <a:t>Affect on Budget &amp; Plan</a:t>
            </a:r>
            <a:br>
              <a:rPr lang="en-US" smtClean="0"/>
            </a:br>
            <a:r>
              <a:rPr lang="en-US" smtClean="0"/>
              <a:t>Crew too Large</a:t>
            </a:r>
            <a:endParaRPr lang="en-US" dirty="0"/>
          </a:p>
        </p:txBody>
      </p:sp>
      <p:sp>
        <p:nvSpPr>
          <p:cNvPr id="3" name="Content Placeholder 2"/>
          <p:cNvSpPr>
            <a:spLocks noGrp="1"/>
          </p:cNvSpPr>
          <p:nvPr>
            <p:ph type="subTitle" idx="1"/>
          </p:nvPr>
        </p:nvSpPr>
        <p:spPr/>
        <p:txBody>
          <a:bodyPr>
            <a:normAutofit/>
          </a:bodyPr>
          <a:lstStyle/>
          <a:p>
            <a:pPr marL="465138" indent="-465138">
              <a:spcBef>
                <a:spcPts val="600"/>
              </a:spcBef>
              <a:buFont typeface="Arial" pitchFamily="34" charset="0"/>
              <a:buChar char="•"/>
            </a:pPr>
            <a:r>
              <a:rPr lang="en-US" dirty="0" smtClean="0"/>
              <a:t>Drives up costs</a:t>
            </a:r>
          </a:p>
          <a:p>
            <a:pPr lvl="2" indent="-457200" algn="l">
              <a:spcBef>
                <a:spcPts val="600"/>
              </a:spcBef>
              <a:buFont typeface="Wingdings" pitchFamily="2" charset="2"/>
              <a:buChar char="ü"/>
            </a:pPr>
            <a:r>
              <a:rPr lang="en-US" dirty="0" smtClean="0">
                <a:solidFill>
                  <a:schemeClr val="tx1"/>
                </a:solidFill>
              </a:rPr>
              <a:t>Adding more personnel or equipment than required inflates project cost </a:t>
            </a:r>
          </a:p>
          <a:p>
            <a:pPr marL="465138" indent="-465138">
              <a:spcBef>
                <a:spcPts val="600"/>
              </a:spcBef>
              <a:buFont typeface="Arial" pitchFamily="34" charset="0"/>
              <a:buChar char="•"/>
            </a:pPr>
            <a:r>
              <a:rPr lang="en-US" dirty="0" smtClean="0"/>
              <a:t>Drives down productivity</a:t>
            </a:r>
          </a:p>
          <a:p>
            <a:pPr marL="465138" indent="-465138">
              <a:spcBef>
                <a:spcPts val="600"/>
              </a:spcBef>
              <a:buFont typeface="Arial" pitchFamily="34" charset="0"/>
              <a:buChar char="•"/>
            </a:pPr>
            <a:r>
              <a:rPr lang="en-US" dirty="0" smtClean="0"/>
              <a:t>Prevents other needed work from being completed</a:t>
            </a:r>
          </a:p>
          <a:p>
            <a:pPr marL="914400" lvl="1" indent="-457200" algn="l">
              <a:spcBef>
                <a:spcPts val="600"/>
              </a:spcBef>
              <a:buFont typeface="Wingdings" pitchFamily="2" charset="2"/>
              <a:buChar char="ü"/>
            </a:pPr>
            <a:r>
              <a:rPr lang="en-US" sz="2400" dirty="0" smtClean="0">
                <a:solidFill>
                  <a:schemeClr val="tx1"/>
                </a:solidFill>
              </a:rPr>
              <a:t>Every hour needlessly spent on a project prevents another project from being completed</a:t>
            </a:r>
          </a:p>
          <a:p>
            <a:pPr>
              <a:buFont typeface="Wingdings" pitchFamily="2" charset="2"/>
              <a:buChar char="ü"/>
            </a:pPr>
            <a:endParaRPr lang="en-US" dirty="0" smtClean="0"/>
          </a:p>
        </p:txBody>
      </p:sp>
      <p:pic>
        <p:nvPicPr>
          <p:cNvPr id="6"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77000" y="1752600"/>
            <a:ext cx="1175822" cy="533400"/>
          </a:xfrm>
          <a:prstGeom prst="rect">
            <a:avLst/>
          </a:prstGeom>
          <a:noFill/>
          <a:ln w="9525">
            <a:noFill/>
            <a:miter lim="800000"/>
            <a:headEnd/>
            <a:tailEnd/>
          </a:ln>
          <a:effectLst/>
        </p:spPr>
      </p:pic>
      <p:pic>
        <p:nvPicPr>
          <p:cNvPr id="7"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77000" y="1219200"/>
            <a:ext cx="1175822" cy="533400"/>
          </a:xfrm>
          <a:prstGeom prst="rect">
            <a:avLst/>
          </a:prstGeom>
          <a:noFill/>
          <a:ln w="9525">
            <a:noFill/>
            <a:miter lim="800000"/>
            <a:headEnd/>
            <a:tailEnd/>
          </a:ln>
          <a:effectLst/>
        </p:spPr>
      </p:pic>
      <p:pic>
        <p:nvPicPr>
          <p:cNvPr id="8"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6400" y="1447800"/>
            <a:ext cx="1175822" cy="533400"/>
          </a:xfrm>
          <a:prstGeom prst="rect">
            <a:avLst/>
          </a:prstGeom>
          <a:noFill/>
          <a:ln w="9525">
            <a:noFill/>
            <a:miter lim="800000"/>
            <a:headEnd/>
            <a:tailEnd/>
          </a:ln>
          <a:effectLst/>
        </p:spPr>
      </p:pic>
      <p:pic>
        <p:nvPicPr>
          <p:cNvPr id="9"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91400" y="2362200"/>
            <a:ext cx="1175822" cy="533400"/>
          </a:xfrm>
          <a:prstGeom prst="rect">
            <a:avLst/>
          </a:prstGeom>
          <a:noFill/>
          <a:ln w="9525">
            <a:noFill/>
            <a:miter lim="800000"/>
            <a:headEnd/>
            <a:tailEnd/>
          </a:ln>
          <a:effectLst/>
        </p:spPr>
      </p:pic>
      <p:pic>
        <p:nvPicPr>
          <p:cNvPr id="10"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91400" y="1905000"/>
            <a:ext cx="1175822" cy="533400"/>
          </a:xfrm>
          <a:prstGeom prst="rect">
            <a:avLst/>
          </a:prstGeom>
          <a:noFill/>
          <a:ln w="9525">
            <a:noFill/>
            <a:miter lim="800000"/>
            <a:headEnd/>
            <a:tailEnd/>
          </a:ln>
          <a:effectLst/>
        </p:spPr>
      </p:pic>
      <p:pic>
        <p:nvPicPr>
          <p:cNvPr id="11"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91400" y="1371600"/>
            <a:ext cx="1175822" cy="533400"/>
          </a:xfrm>
          <a:prstGeom prst="rect">
            <a:avLst/>
          </a:prstGeom>
          <a:noFill/>
          <a:ln w="9525">
            <a:noFill/>
            <a:miter lim="800000"/>
            <a:headEnd/>
            <a:tailEnd/>
          </a:ln>
          <a:effectLst/>
        </p:spPr>
      </p:pic>
      <p:sp>
        <p:nvSpPr>
          <p:cNvPr id="12"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Scheduling</a:t>
            </a:r>
            <a:endParaRPr lang="en-US" sz="1100" b="0" spc="0" dirty="0">
              <a:effectLst/>
            </a:endParaRPr>
          </a:p>
        </p:txBody>
      </p:sp>
    </p:spTree>
    <p:extLst>
      <p:ext uri="{BB962C8B-B14F-4D97-AF65-F5344CB8AC3E}">
        <p14:creationId xmlns:p14="http://schemas.microsoft.com/office/powerpoint/2010/main" val="16994850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2590800"/>
            <a:ext cx="8001000" cy="3535363"/>
          </a:xfrm>
        </p:spPr>
        <p:txBody>
          <a:bodyPr>
            <a:normAutofit/>
          </a:bodyPr>
          <a:lstStyle/>
          <a:p>
            <a:pPr marL="0" indent="0" algn="ctr">
              <a:buNone/>
            </a:pPr>
            <a:r>
              <a:rPr lang="en-US" dirty="0" smtClean="0"/>
              <a:t>Each learning module will end with a summary of the learning objectives and key topics that were addressed in the module.</a:t>
            </a:r>
            <a:endParaRPr lang="en-US" dirty="0"/>
          </a:p>
        </p:txBody>
      </p:sp>
      <p:sp>
        <p:nvSpPr>
          <p:cNvPr id="4" name="Title 4"/>
          <p:cNvSpPr txBox="1">
            <a:spLocks/>
          </p:cNvSpPr>
          <p:nvPr/>
        </p:nvSpPr>
        <p:spPr>
          <a:xfrm>
            <a:off x="-152400" y="6285582"/>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introduction</a:t>
            </a:r>
            <a:endParaRPr lang="en-US" sz="1100" b="0" spc="0" dirty="0">
              <a:effectLst/>
            </a:endParaRPr>
          </a:p>
        </p:txBody>
      </p:sp>
    </p:spTree>
    <p:extLst>
      <p:ext uri="{BB962C8B-B14F-4D97-AF65-F5344CB8AC3E}">
        <p14:creationId xmlns:p14="http://schemas.microsoft.com/office/powerpoint/2010/main" val="32001797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mtClean="0"/>
              <a:t>Affect on Budget &amp; Plan</a:t>
            </a:r>
            <a:br>
              <a:rPr lang="en-US" smtClean="0"/>
            </a:br>
            <a:r>
              <a:rPr lang="en-US" smtClean="0"/>
              <a:t>Crew too Small</a:t>
            </a:r>
            <a:endParaRPr lang="en-US" dirty="0"/>
          </a:p>
        </p:txBody>
      </p:sp>
      <p:sp>
        <p:nvSpPr>
          <p:cNvPr id="3" name="Content Placeholder 2"/>
          <p:cNvSpPr>
            <a:spLocks noGrp="1"/>
          </p:cNvSpPr>
          <p:nvPr>
            <p:ph type="subTitle" idx="1"/>
          </p:nvPr>
        </p:nvSpPr>
        <p:spPr/>
        <p:txBody>
          <a:bodyPr>
            <a:normAutofit/>
          </a:bodyPr>
          <a:lstStyle/>
          <a:p>
            <a:pPr marL="465138" indent="-465138">
              <a:spcBef>
                <a:spcPts val="600"/>
              </a:spcBef>
              <a:buFont typeface="Arial" pitchFamily="34" charset="0"/>
              <a:buChar char="•"/>
            </a:pPr>
            <a:r>
              <a:rPr lang="en-US" dirty="0" smtClean="0"/>
              <a:t>Inefficient</a:t>
            </a:r>
          </a:p>
          <a:p>
            <a:pPr lvl="2" indent="-457200" algn="l">
              <a:spcBef>
                <a:spcPts val="600"/>
              </a:spcBef>
              <a:buFont typeface="Wingdings" pitchFamily="2" charset="2"/>
              <a:buChar char="ü"/>
            </a:pPr>
            <a:r>
              <a:rPr lang="en-US" dirty="0" smtClean="0">
                <a:solidFill>
                  <a:schemeClr val="tx1"/>
                </a:solidFill>
              </a:rPr>
              <a:t>Can result in overtime costs</a:t>
            </a:r>
          </a:p>
          <a:p>
            <a:pPr marL="465138" lvl="1" indent="-465138" algn="l">
              <a:spcBef>
                <a:spcPts val="600"/>
              </a:spcBef>
              <a:buFont typeface="Arial" pitchFamily="34" charset="0"/>
              <a:buChar char="•"/>
            </a:pPr>
            <a:r>
              <a:rPr lang="en-US" dirty="0" smtClean="0">
                <a:solidFill>
                  <a:schemeClr val="tx1"/>
                </a:solidFill>
              </a:rPr>
              <a:t>May compromise quality</a:t>
            </a:r>
          </a:p>
          <a:p>
            <a:pPr lvl="2" indent="-457200" algn="l">
              <a:spcBef>
                <a:spcPts val="600"/>
              </a:spcBef>
              <a:buFont typeface="Wingdings" pitchFamily="2" charset="2"/>
              <a:buChar char="ü"/>
            </a:pPr>
            <a:r>
              <a:rPr lang="en-US" dirty="0" smtClean="0">
                <a:solidFill>
                  <a:schemeClr val="tx1"/>
                </a:solidFill>
              </a:rPr>
              <a:t>Time consuming portions of the operation such as proper backfilling and compaction tend to be sacrificed</a:t>
            </a:r>
          </a:p>
          <a:p>
            <a:pPr marL="347663" lvl="1" indent="-347663" algn="l">
              <a:spcBef>
                <a:spcPts val="600"/>
              </a:spcBef>
              <a:buFont typeface="Arial" pitchFamily="34" charset="0"/>
              <a:buChar char="•"/>
            </a:pPr>
            <a:r>
              <a:rPr lang="en-US" dirty="0" smtClean="0">
                <a:solidFill>
                  <a:schemeClr val="tx1"/>
                </a:solidFill>
              </a:rPr>
              <a:t>Unsafe</a:t>
            </a:r>
          </a:p>
          <a:p>
            <a:pPr lvl="2" indent="-457200" algn="l">
              <a:spcBef>
                <a:spcPts val="600"/>
              </a:spcBef>
              <a:buFont typeface="Wingdings" pitchFamily="2" charset="2"/>
              <a:buChar char="ü"/>
            </a:pPr>
            <a:r>
              <a:rPr lang="en-US" i="1" u="sng" dirty="0" smtClean="0">
                <a:solidFill>
                  <a:schemeClr val="tx1"/>
                </a:solidFill>
              </a:rPr>
              <a:t>Never</a:t>
            </a:r>
            <a:r>
              <a:rPr lang="en-US" dirty="0" smtClean="0">
                <a:solidFill>
                  <a:schemeClr val="tx1"/>
                </a:solidFill>
              </a:rPr>
              <a:t> sacrifice safety due to short crew staffing </a:t>
            </a:r>
          </a:p>
          <a:p>
            <a:pPr>
              <a:buNone/>
            </a:pPr>
            <a:endParaRPr lang="en-US" dirty="0" smtClean="0"/>
          </a:p>
        </p:txBody>
      </p:sp>
      <p:pic>
        <p:nvPicPr>
          <p:cNvPr id="5"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971800"/>
            <a:ext cx="1175822" cy="533400"/>
          </a:xfrm>
          <a:prstGeom prst="rect">
            <a:avLst/>
          </a:prstGeom>
          <a:noFill/>
          <a:ln w="9525">
            <a:noFill/>
            <a:miter lim="800000"/>
            <a:headEnd/>
            <a:tailEnd/>
          </a:ln>
          <a:effectLst/>
        </p:spPr>
      </p:pic>
      <p:pic>
        <p:nvPicPr>
          <p:cNvPr id="6"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86200" y="1676400"/>
            <a:ext cx="1175822" cy="533400"/>
          </a:xfrm>
          <a:prstGeom prst="rect">
            <a:avLst/>
          </a:prstGeom>
          <a:noFill/>
          <a:ln w="9525">
            <a:noFill/>
            <a:miter lim="800000"/>
            <a:headEnd/>
            <a:tailEnd/>
          </a:ln>
          <a:effectLst/>
        </p:spPr>
      </p:pic>
      <p:pic>
        <p:nvPicPr>
          <p:cNvPr id="7"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24400" y="5638800"/>
            <a:ext cx="1175822" cy="533400"/>
          </a:xfrm>
          <a:prstGeom prst="rect">
            <a:avLst/>
          </a:prstGeom>
          <a:noFill/>
          <a:ln w="9525">
            <a:noFill/>
            <a:miter lim="800000"/>
            <a:headEnd/>
            <a:tailEnd/>
          </a:ln>
          <a:effectLst/>
        </p:spPr>
      </p:pic>
      <p:sp>
        <p:nvSpPr>
          <p:cNvPr id="8"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Scheduling</a:t>
            </a:r>
            <a:endParaRPr lang="en-US" sz="1100" b="0" spc="0" dirty="0">
              <a:effectLst/>
            </a:endParaRPr>
          </a:p>
        </p:txBody>
      </p:sp>
    </p:spTree>
    <p:extLst>
      <p:ext uri="{BB962C8B-B14F-4D97-AF65-F5344CB8AC3E}">
        <p14:creationId xmlns:p14="http://schemas.microsoft.com/office/powerpoint/2010/main" val="3124249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Affect on Budget &amp; Plan</a:t>
            </a:r>
            <a:br>
              <a:rPr lang="en-US" dirty="0" smtClean="0"/>
            </a:br>
            <a:r>
              <a:rPr lang="en-US" dirty="0" smtClean="0"/>
              <a:t>Right Size</a:t>
            </a:r>
            <a:endParaRPr lang="en-US" dirty="0"/>
          </a:p>
        </p:txBody>
      </p:sp>
      <p:sp>
        <p:nvSpPr>
          <p:cNvPr id="3" name="Content Placeholder 2"/>
          <p:cNvSpPr>
            <a:spLocks noGrp="1"/>
          </p:cNvSpPr>
          <p:nvPr>
            <p:ph type="subTitle" idx="1"/>
          </p:nvPr>
        </p:nvSpPr>
        <p:spPr>
          <a:xfrm>
            <a:off x="609600" y="2286000"/>
            <a:ext cx="7924800" cy="3877403"/>
          </a:xfrm>
        </p:spPr>
        <p:txBody>
          <a:bodyPr>
            <a:normAutofit fontScale="77500" lnSpcReduction="20000"/>
          </a:bodyPr>
          <a:lstStyle/>
          <a:p>
            <a:pPr marL="465138" indent="-465138">
              <a:spcBef>
                <a:spcPts val="600"/>
              </a:spcBef>
              <a:buFont typeface="Arial" pitchFamily="34" charset="0"/>
              <a:buChar char="•"/>
            </a:pPr>
            <a:r>
              <a:rPr lang="en-US" sz="2800" dirty="0" smtClean="0"/>
              <a:t>Personnel and equipment types and amounts are based on Publication 113, “</a:t>
            </a:r>
            <a:r>
              <a:rPr lang="en-US" sz="2800" i="1" dirty="0" smtClean="0"/>
              <a:t>Assembly Requirements for Pipe Replacement” </a:t>
            </a:r>
            <a:r>
              <a:rPr lang="en-US" sz="2800" dirty="0" smtClean="0"/>
              <a:t>with adjustments for field conditions</a:t>
            </a:r>
          </a:p>
          <a:p>
            <a:pPr marL="465138" indent="-465138">
              <a:spcBef>
                <a:spcPts val="600"/>
              </a:spcBef>
              <a:buFont typeface="Arial" pitchFamily="34" charset="0"/>
              <a:buChar char="•"/>
            </a:pPr>
            <a:r>
              <a:rPr lang="en-US" sz="2800" dirty="0" smtClean="0"/>
              <a:t>When more personnel are assigned than required, additional work activities should be identified and assigned</a:t>
            </a:r>
          </a:p>
          <a:p>
            <a:pPr marL="465138" indent="-465138">
              <a:spcBef>
                <a:spcPts val="600"/>
              </a:spcBef>
              <a:buFont typeface="Arial" pitchFamily="34" charset="0"/>
              <a:buChar char="•"/>
            </a:pPr>
            <a:r>
              <a:rPr lang="en-US" sz="2800" dirty="0" smtClean="0"/>
              <a:t>When fewer personnel are assigned than required:</a:t>
            </a:r>
          </a:p>
          <a:p>
            <a:pPr lvl="2" indent="-336550" algn="l">
              <a:spcBef>
                <a:spcPts val="600"/>
              </a:spcBef>
              <a:buFont typeface="Wingdings" pitchFamily="2" charset="2"/>
              <a:buChar char="ü"/>
            </a:pPr>
            <a:r>
              <a:rPr lang="en-US" dirty="0" smtClean="0">
                <a:solidFill>
                  <a:schemeClr val="tx1"/>
                </a:solidFill>
              </a:rPr>
              <a:t>Request additional resources</a:t>
            </a:r>
          </a:p>
          <a:p>
            <a:pPr lvl="2" indent="-336550" algn="l">
              <a:spcBef>
                <a:spcPts val="600"/>
              </a:spcBef>
              <a:buFont typeface="Wingdings" pitchFamily="2" charset="2"/>
              <a:buChar char="ü"/>
            </a:pPr>
            <a:r>
              <a:rPr lang="en-US" dirty="0" smtClean="0">
                <a:solidFill>
                  <a:schemeClr val="tx1"/>
                </a:solidFill>
              </a:rPr>
              <a:t>Maintain quality standards</a:t>
            </a:r>
          </a:p>
          <a:p>
            <a:pPr lvl="2" indent="-336550" algn="l">
              <a:spcBef>
                <a:spcPts val="600"/>
              </a:spcBef>
              <a:buFont typeface="Wingdings" pitchFamily="2" charset="2"/>
              <a:buChar char="ü"/>
            </a:pPr>
            <a:r>
              <a:rPr lang="en-US" dirty="0" smtClean="0">
                <a:solidFill>
                  <a:schemeClr val="tx1"/>
                </a:solidFill>
              </a:rPr>
              <a:t>Sacrifice productivity when necessary</a:t>
            </a:r>
          </a:p>
          <a:p>
            <a:pPr marL="457200" lvl="1" indent="0">
              <a:buNone/>
            </a:pPr>
            <a:r>
              <a:rPr lang="en-US" sz="3900" b="1" dirty="0" smtClean="0">
                <a:solidFill>
                  <a:schemeClr val="tx1"/>
                </a:solidFill>
              </a:rPr>
              <a:t>Never compromise the safety of the crew or motoring Public</a:t>
            </a:r>
          </a:p>
          <a:p>
            <a:pPr lvl="1">
              <a:buFont typeface="Wingdings" pitchFamily="2" charset="2"/>
              <a:buChar char="ü"/>
            </a:pPr>
            <a:endParaRPr lang="en-US" sz="2400" dirty="0" smtClean="0"/>
          </a:p>
          <a:p>
            <a:pPr>
              <a:buFont typeface="Wingdings" pitchFamily="2" charset="2"/>
              <a:buChar char="ü"/>
            </a:pPr>
            <a:endParaRPr lang="en-US" dirty="0" smtClean="0"/>
          </a:p>
        </p:txBody>
      </p:sp>
      <p:sp>
        <p:nvSpPr>
          <p:cNvPr id="5"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Scheduling</a:t>
            </a:r>
            <a:endParaRPr lang="en-US" sz="1100" b="0" spc="0" dirty="0">
              <a:effectLst/>
            </a:endParaRPr>
          </a:p>
        </p:txBody>
      </p:sp>
    </p:spTree>
    <p:extLst>
      <p:ext uri="{BB962C8B-B14F-4D97-AF65-F5344CB8AC3E}">
        <p14:creationId xmlns:p14="http://schemas.microsoft.com/office/powerpoint/2010/main" val="23080269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sz="half" idx="1"/>
          </p:nvPr>
        </p:nvSpPr>
        <p:spPr/>
        <p:txBody>
          <a:bodyPr>
            <a:normAutofit/>
          </a:bodyPr>
          <a:lstStyle/>
          <a:p>
            <a:r>
              <a:rPr lang="en-US" dirty="0" smtClean="0">
                <a:effectLst>
                  <a:glow rad="101600">
                    <a:schemeClr val="accent1">
                      <a:satMod val="175000"/>
                      <a:alpha val="40000"/>
                    </a:schemeClr>
                  </a:glow>
                </a:effectLst>
                <a:hlinkClick r:id="rId3" action="ppaction://hlinksldjump"/>
              </a:rPr>
              <a:t>Understand how a proper crew size is determined </a:t>
            </a:r>
            <a:endParaRPr lang="en-US" dirty="0" smtClean="0">
              <a:effectLst>
                <a:glow rad="101600">
                  <a:schemeClr val="accent1">
                    <a:satMod val="175000"/>
                    <a:alpha val="40000"/>
                  </a:schemeClr>
                </a:glow>
              </a:effectLst>
            </a:endParaRPr>
          </a:p>
          <a:p>
            <a:r>
              <a:rPr lang="en-US" dirty="0" smtClean="0">
                <a:effectLst>
                  <a:glow rad="101600">
                    <a:schemeClr val="accent1">
                      <a:satMod val="175000"/>
                      <a:alpha val="40000"/>
                    </a:schemeClr>
                  </a:glow>
                </a:effectLst>
                <a:hlinkClick r:id="rId4" action="ppaction://hlinksldjump"/>
              </a:rPr>
              <a:t>Realize the affects of correct and incorrect crew sizing on budget and plan</a:t>
            </a:r>
            <a:endParaRPr lang="en-US" dirty="0" smtClean="0">
              <a:effectLst>
                <a:glow rad="101600">
                  <a:schemeClr val="accent1">
                    <a:satMod val="175000"/>
                    <a:alpha val="40000"/>
                  </a:schemeClr>
                </a:glow>
              </a:effectLst>
            </a:endParaRPr>
          </a:p>
        </p:txBody>
      </p:sp>
      <p:sp>
        <p:nvSpPr>
          <p:cNvPr id="4"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Scheduling</a:t>
            </a:r>
            <a:endParaRPr lang="en-US" sz="1100" b="0" spc="0" dirty="0">
              <a:effectLst/>
            </a:endParaRPr>
          </a:p>
        </p:txBody>
      </p:sp>
    </p:spTree>
    <p:extLst>
      <p:ext uri="{BB962C8B-B14F-4D97-AF65-F5344CB8AC3E}">
        <p14:creationId xmlns:p14="http://schemas.microsoft.com/office/powerpoint/2010/main" val="18195331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ontent Placeholder 2"/>
          <p:cNvSpPr>
            <a:spLocks noGrp="1"/>
          </p:cNvSpPr>
          <p:nvPr>
            <p:ph sz="half" idx="1"/>
          </p:nvPr>
        </p:nvSpPr>
        <p:spPr/>
        <p:txBody>
          <a:bodyPr>
            <a:normAutofit/>
          </a:bodyPr>
          <a:lstStyle/>
          <a:p>
            <a:r>
              <a:rPr lang="en-US" dirty="0" smtClean="0">
                <a:effectLst>
                  <a:glow rad="101600">
                    <a:schemeClr val="accent2">
                      <a:satMod val="175000"/>
                      <a:alpha val="40000"/>
                    </a:schemeClr>
                  </a:glow>
                </a:effectLst>
                <a:hlinkClick r:id="rId3" action="ppaction://hlinksldjump"/>
              </a:rPr>
              <a:t>Understand how a proper crew size is determined </a:t>
            </a:r>
            <a:endParaRPr lang="en-US" dirty="0" smtClean="0">
              <a:effectLst>
                <a:glow rad="101600">
                  <a:schemeClr val="accent2">
                    <a:satMod val="175000"/>
                    <a:alpha val="40000"/>
                  </a:schemeClr>
                </a:glow>
              </a:effectLst>
            </a:endParaRPr>
          </a:p>
          <a:p>
            <a:r>
              <a:rPr lang="en-US" dirty="0" smtClean="0">
                <a:effectLst>
                  <a:glow rad="101600">
                    <a:schemeClr val="accent1">
                      <a:satMod val="175000"/>
                      <a:alpha val="40000"/>
                    </a:schemeClr>
                  </a:glow>
                </a:effectLst>
                <a:hlinkClick r:id="rId4" action="ppaction://hlinksldjump"/>
              </a:rPr>
              <a:t>Realize the affects of correct and incorrect crew sizing on budget and plan</a:t>
            </a:r>
            <a:endParaRPr lang="en-US" dirty="0" smtClean="0">
              <a:effectLst>
                <a:glow rad="101600">
                  <a:schemeClr val="accent1">
                    <a:satMod val="175000"/>
                    <a:alpha val="40000"/>
                  </a:schemeClr>
                </a:glow>
              </a:effectLst>
            </a:endParaRPr>
          </a:p>
        </p:txBody>
      </p:sp>
      <p:sp>
        <p:nvSpPr>
          <p:cNvPr id="2" name="Text Placeholder 1"/>
          <p:cNvSpPr>
            <a:spLocks noGrp="1"/>
          </p:cNvSpPr>
          <p:nvPr>
            <p:ph type="body" sz="quarter" idx="10"/>
          </p:nvPr>
        </p:nvSpPr>
        <p:spPr/>
        <p:txBody>
          <a:bodyPr>
            <a:normAutofit fontScale="92500" lnSpcReduction="10000"/>
          </a:bodyPr>
          <a:lstStyle/>
          <a:p>
            <a:pPr marL="0" indent="0" algn="ctr">
              <a:buNone/>
            </a:pPr>
            <a:r>
              <a:rPr lang="en-US" dirty="0"/>
              <a:t>Proper crew size guidelines for every maintenance activity can be found in </a:t>
            </a:r>
            <a:r>
              <a:rPr lang="en-US" dirty="0" smtClean="0"/>
              <a:t>Publication </a:t>
            </a:r>
            <a:r>
              <a:rPr lang="en-US" dirty="0"/>
              <a:t>113.  Field conditions may require adjustments to the recommended guidelines</a:t>
            </a:r>
            <a:r>
              <a:rPr lang="en-US" dirty="0" smtClean="0"/>
              <a:t>.</a:t>
            </a:r>
            <a:endParaRPr lang="en-US" dirty="0"/>
          </a:p>
        </p:txBody>
      </p:sp>
      <p:sp>
        <p:nvSpPr>
          <p:cNvPr id="5"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Scheduling</a:t>
            </a:r>
            <a:endParaRPr lang="en-US" sz="1100" b="0" spc="0" dirty="0">
              <a:effectLst/>
            </a:endParaRPr>
          </a:p>
        </p:txBody>
      </p:sp>
    </p:spTree>
    <p:extLst>
      <p:ext uri="{BB962C8B-B14F-4D97-AF65-F5344CB8AC3E}">
        <p14:creationId xmlns:p14="http://schemas.microsoft.com/office/powerpoint/2010/main" val="28430487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ontent Placeholder 2"/>
          <p:cNvSpPr>
            <a:spLocks noGrp="1"/>
          </p:cNvSpPr>
          <p:nvPr>
            <p:ph sz="half" idx="1"/>
          </p:nvPr>
        </p:nvSpPr>
        <p:spPr/>
        <p:txBody>
          <a:bodyPr>
            <a:normAutofit/>
          </a:bodyPr>
          <a:lstStyle/>
          <a:p>
            <a:r>
              <a:rPr lang="en-US" dirty="0" smtClean="0">
                <a:effectLst>
                  <a:glow rad="101600">
                    <a:schemeClr val="accent1">
                      <a:satMod val="175000"/>
                      <a:alpha val="40000"/>
                    </a:schemeClr>
                  </a:glow>
                </a:effectLst>
                <a:hlinkClick r:id="rId3" action="ppaction://hlinksldjump"/>
              </a:rPr>
              <a:t>Understand how a proper crew size is determined </a:t>
            </a:r>
            <a:endParaRPr lang="en-US" dirty="0" smtClean="0">
              <a:effectLst>
                <a:glow rad="101600">
                  <a:schemeClr val="accent1">
                    <a:satMod val="175000"/>
                    <a:alpha val="40000"/>
                  </a:schemeClr>
                </a:glow>
              </a:effectLst>
            </a:endParaRPr>
          </a:p>
          <a:p>
            <a:r>
              <a:rPr lang="en-US" dirty="0" smtClean="0">
                <a:effectLst>
                  <a:glow rad="101600">
                    <a:schemeClr val="accent2">
                      <a:satMod val="175000"/>
                      <a:alpha val="40000"/>
                    </a:schemeClr>
                  </a:glow>
                </a:effectLst>
                <a:hlinkClick r:id="rId4" action="ppaction://hlinksldjump"/>
              </a:rPr>
              <a:t>Realize the affects of correct and incorrect crew sizing on budget and plan</a:t>
            </a:r>
            <a:endParaRPr lang="en-US" dirty="0" smtClean="0">
              <a:effectLst>
                <a:glow rad="101600">
                  <a:schemeClr val="accent2">
                    <a:satMod val="175000"/>
                    <a:alpha val="40000"/>
                  </a:schemeClr>
                </a:glow>
              </a:effectLst>
            </a:endParaRPr>
          </a:p>
        </p:txBody>
      </p:sp>
      <p:sp>
        <p:nvSpPr>
          <p:cNvPr id="2" name="Text Placeholder 1"/>
          <p:cNvSpPr>
            <a:spLocks noGrp="1"/>
          </p:cNvSpPr>
          <p:nvPr>
            <p:ph type="body" sz="quarter" idx="10"/>
          </p:nvPr>
        </p:nvSpPr>
        <p:spPr/>
        <p:txBody>
          <a:bodyPr>
            <a:normAutofit fontScale="92500" lnSpcReduction="10000"/>
          </a:bodyPr>
          <a:lstStyle/>
          <a:p>
            <a:pPr marL="0" indent="0" algn="ctr">
              <a:buNone/>
            </a:pPr>
            <a:r>
              <a:rPr lang="en-US" dirty="0"/>
              <a:t>Overstaffing a crew drives costs up and productivity down.  Understaffing a crew can be inefficient may affect quality and could compromise the safety of the crew and the motoring </a:t>
            </a:r>
            <a:r>
              <a:rPr lang="en-US" dirty="0" smtClean="0"/>
              <a:t>Public</a:t>
            </a:r>
            <a:r>
              <a:rPr lang="en-US" dirty="0"/>
              <a:t>. </a:t>
            </a:r>
          </a:p>
        </p:txBody>
      </p:sp>
      <p:sp>
        <p:nvSpPr>
          <p:cNvPr id="5"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Scheduling</a:t>
            </a:r>
            <a:endParaRPr lang="en-US" sz="1100" b="0" spc="0" dirty="0">
              <a:effectLst/>
            </a:endParaRPr>
          </a:p>
        </p:txBody>
      </p:sp>
    </p:spTree>
    <p:extLst>
      <p:ext uri="{BB962C8B-B14F-4D97-AF65-F5344CB8AC3E}">
        <p14:creationId xmlns:p14="http://schemas.microsoft.com/office/powerpoint/2010/main" val="31232675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21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safety</a:t>
            </a:r>
            <a:endParaRPr lang="en-US" dirty="0"/>
          </a:p>
        </p:txBody>
      </p:sp>
      <p:sp>
        <p:nvSpPr>
          <p:cNvPr id="8"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Safety</a:t>
            </a:r>
            <a:endParaRPr lang="en-US" sz="1100" b="0" spc="0" dirty="0">
              <a:effectLst/>
            </a:endParaRPr>
          </a:p>
        </p:txBody>
      </p:sp>
    </p:spTree>
    <p:extLst>
      <p:ext uri="{BB962C8B-B14F-4D97-AF65-F5344CB8AC3E}">
        <p14:creationId xmlns:p14="http://schemas.microsoft.com/office/powerpoint/2010/main" val="185103029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normAutofit/>
          </a:bodyPr>
          <a:lstStyle/>
          <a:p>
            <a:pPr marL="465138" indent="-465138"/>
            <a:r>
              <a:rPr lang="en-US" sz="3600" smtClean="0"/>
              <a:t>Identify and refer to the source documents for safety related information</a:t>
            </a:r>
          </a:p>
          <a:p>
            <a:pPr marL="465138" indent="-465138"/>
            <a:r>
              <a:rPr lang="en-US" sz="3600" smtClean="0"/>
              <a:t>Identify the safety concerns relative to a pipe replacement operation</a:t>
            </a:r>
          </a:p>
          <a:p>
            <a:pPr>
              <a:buNone/>
            </a:pPr>
            <a:endParaRPr lang="en-US" smtClean="0"/>
          </a:p>
          <a:p>
            <a:endParaRPr lang="en-US" dirty="0" smtClean="0"/>
          </a:p>
        </p:txBody>
      </p:sp>
      <p:sp>
        <p:nvSpPr>
          <p:cNvPr id="6"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Safety</a:t>
            </a:r>
            <a:endParaRPr lang="en-US" sz="1100" b="0" spc="0" dirty="0">
              <a:effectLst/>
            </a:endParaRPr>
          </a:p>
        </p:txBody>
      </p:sp>
    </p:spTree>
    <p:extLst>
      <p:ext uri="{BB962C8B-B14F-4D97-AF65-F5344CB8AC3E}">
        <p14:creationId xmlns:p14="http://schemas.microsoft.com/office/powerpoint/2010/main" val="20835439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Source Documents</a:t>
            </a:r>
            <a:endParaRPr lang="en-US" dirty="0"/>
          </a:p>
        </p:txBody>
      </p:sp>
      <p:sp>
        <p:nvSpPr>
          <p:cNvPr id="3" name="Content Placeholder 2"/>
          <p:cNvSpPr>
            <a:spLocks noGrp="1"/>
          </p:cNvSpPr>
          <p:nvPr>
            <p:ph type="subTitle" idx="1"/>
          </p:nvPr>
        </p:nvSpPr>
        <p:spPr>
          <a:xfrm>
            <a:off x="304800" y="2209800"/>
            <a:ext cx="7924800" cy="3877403"/>
          </a:xfrm>
        </p:spPr>
        <p:txBody>
          <a:bodyPr>
            <a:normAutofit/>
          </a:bodyPr>
          <a:lstStyle/>
          <a:p>
            <a:r>
              <a:rPr lang="en-US" dirty="0" smtClean="0">
                <a:effectLst>
                  <a:glow rad="101600">
                    <a:schemeClr val="accent1">
                      <a:satMod val="175000"/>
                      <a:alpha val="40000"/>
                    </a:schemeClr>
                  </a:glow>
                </a:effectLst>
                <a:hlinkClick r:id="rId3" action="ppaction://hlinksldjump"/>
              </a:rPr>
              <a:t>Publication 445, “Safety Policy Manual”</a:t>
            </a:r>
            <a:endParaRPr lang="en-US" sz="1800" dirty="0" smtClean="0">
              <a:solidFill>
                <a:srgbClr val="FF0000"/>
              </a:solidFill>
              <a:effectLst>
                <a:glow rad="101600">
                  <a:schemeClr val="accent1">
                    <a:satMod val="175000"/>
                    <a:alpha val="40000"/>
                  </a:schemeClr>
                </a:glow>
              </a:effectLst>
            </a:endParaRPr>
          </a:p>
          <a:p>
            <a:pPr marL="457200" lvl="2" indent="-228600" algn="l">
              <a:buFont typeface="Arial" pitchFamily="34" charset="0"/>
              <a:buChar char="•"/>
            </a:pPr>
            <a:r>
              <a:rPr lang="en-US" dirty="0" smtClean="0">
                <a:solidFill>
                  <a:schemeClr val="tx1"/>
                </a:solidFill>
                <a:hlinkClick r:id="rId4" action="ppaction://hlinkfile"/>
              </a:rPr>
              <a:t>Daily Safety Talks</a:t>
            </a:r>
            <a:endParaRPr lang="en-US" dirty="0" smtClean="0">
              <a:solidFill>
                <a:schemeClr val="tx1"/>
              </a:solidFill>
            </a:endParaRPr>
          </a:p>
          <a:p>
            <a:pPr marL="457200" lvl="2" indent="-228600" algn="l">
              <a:buFont typeface="Arial" pitchFamily="34" charset="0"/>
              <a:buChar char="•"/>
            </a:pPr>
            <a:r>
              <a:rPr lang="en-US" dirty="0" smtClean="0">
                <a:solidFill>
                  <a:schemeClr val="tx1"/>
                </a:solidFill>
              </a:rPr>
              <a:t>Proper attire</a:t>
            </a:r>
          </a:p>
          <a:p>
            <a:pPr marL="457200" lvl="2" indent="-228600" algn="l">
              <a:buFont typeface="Arial" pitchFamily="34" charset="0"/>
              <a:buChar char="•"/>
            </a:pPr>
            <a:r>
              <a:rPr lang="en-US" dirty="0" smtClean="0">
                <a:solidFill>
                  <a:schemeClr val="tx1"/>
                </a:solidFill>
              </a:rPr>
              <a:t>Personal Protective Equipment (PPE)</a:t>
            </a:r>
          </a:p>
          <a:p>
            <a:pPr marL="457200" lvl="2" indent="-228600" algn="l">
              <a:buFont typeface="Arial" pitchFamily="34" charset="0"/>
              <a:buChar char="•"/>
            </a:pPr>
            <a:r>
              <a:rPr lang="en-US" dirty="0" smtClean="0">
                <a:solidFill>
                  <a:schemeClr val="tx1"/>
                </a:solidFill>
              </a:rPr>
              <a:t>Injury management procedures</a:t>
            </a:r>
          </a:p>
          <a:p>
            <a:pPr lvl="1">
              <a:buFont typeface="Arial" pitchFamily="34" charset="0"/>
              <a:buChar char="•"/>
            </a:pPr>
            <a:endParaRPr lang="en-US" sz="600" dirty="0"/>
          </a:p>
        </p:txBody>
      </p:sp>
      <p:pic>
        <p:nvPicPr>
          <p:cNvPr id="45057" name="Picture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5684202" y="2895600"/>
            <a:ext cx="2769236" cy="3200400"/>
          </a:xfrm>
          <a:prstGeom prst="rect">
            <a:avLst/>
          </a:prstGeom>
          <a:ln>
            <a:noFill/>
          </a:ln>
          <a:effectLst>
            <a:outerShdw blurRad="292100" dist="139700" dir="2700000" algn="tl" rotWithShape="0">
              <a:srgbClr val="333333">
                <a:alpha val="65000"/>
              </a:srgbClr>
            </a:outerShdw>
          </a:effectLst>
        </p:spPr>
      </p:pic>
      <p:sp>
        <p:nvSpPr>
          <p:cNvPr id="9"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Safety</a:t>
            </a:r>
            <a:endParaRPr lang="en-US" sz="1100" b="0" spc="0" dirty="0">
              <a:effectLst/>
            </a:endParaRPr>
          </a:p>
        </p:txBody>
      </p:sp>
    </p:spTree>
    <p:extLst>
      <p:ext uri="{BB962C8B-B14F-4D97-AF65-F5344CB8AC3E}">
        <p14:creationId xmlns:p14="http://schemas.microsoft.com/office/powerpoint/2010/main" val="29872943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Source Documents</a:t>
            </a:r>
            <a:endParaRPr lang="en-US" dirty="0"/>
          </a:p>
        </p:txBody>
      </p:sp>
      <p:sp>
        <p:nvSpPr>
          <p:cNvPr id="3" name="Content Placeholder 2"/>
          <p:cNvSpPr>
            <a:spLocks noGrp="1"/>
          </p:cNvSpPr>
          <p:nvPr>
            <p:ph type="subTitle" idx="1"/>
          </p:nvPr>
        </p:nvSpPr>
        <p:spPr>
          <a:xfrm>
            <a:off x="304800" y="2209800"/>
            <a:ext cx="7924800" cy="3877403"/>
          </a:xfrm>
        </p:spPr>
        <p:txBody>
          <a:bodyPr>
            <a:normAutofit/>
          </a:bodyPr>
          <a:lstStyle/>
          <a:p>
            <a:r>
              <a:rPr lang="en-US" dirty="0" smtClean="0">
                <a:effectLst>
                  <a:glow rad="101600">
                    <a:schemeClr val="accent2">
                      <a:satMod val="175000"/>
                      <a:alpha val="40000"/>
                    </a:schemeClr>
                  </a:glow>
                </a:effectLst>
                <a:hlinkClick r:id="rId3" action="ppaction://hlinksldjump"/>
              </a:rPr>
              <a:t>Publication 445, “Safety Policy Manual”</a:t>
            </a:r>
            <a:endParaRPr lang="en-US" sz="1800" dirty="0" smtClean="0">
              <a:solidFill>
                <a:srgbClr val="FF0000"/>
              </a:solidFill>
              <a:effectLst>
                <a:glow rad="101600">
                  <a:schemeClr val="accent2">
                    <a:satMod val="175000"/>
                    <a:alpha val="40000"/>
                  </a:schemeClr>
                </a:glow>
              </a:effectLst>
            </a:endParaRPr>
          </a:p>
          <a:p>
            <a:pPr marL="457200" lvl="2" indent="-228600" algn="l">
              <a:buFont typeface="Arial" pitchFamily="34" charset="0"/>
              <a:buChar char="•"/>
            </a:pPr>
            <a:r>
              <a:rPr lang="en-US" dirty="0" smtClean="0">
                <a:solidFill>
                  <a:schemeClr val="tx1"/>
                </a:solidFill>
              </a:rPr>
              <a:t>Daily Safety Talks</a:t>
            </a:r>
          </a:p>
          <a:p>
            <a:pPr marL="457200" lvl="2" indent="-228600" algn="l">
              <a:buFont typeface="Arial" pitchFamily="34" charset="0"/>
              <a:buChar char="•"/>
            </a:pPr>
            <a:r>
              <a:rPr lang="en-US" dirty="0" smtClean="0">
                <a:solidFill>
                  <a:schemeClr val="tx1"/>
                </a:solidFill>
              </a:rPr>
              <a:t>Proper attire</a:t>
            </a:r>
          </a:p>
          <a:p>
            <a:pPr marL="457200" lvl="2" indent="-228600" algn="l">
              <a:buFont typeface="Arial" pitchFamily="34" charset="0"/>
              <a:buChar char="•"/>
            </a:pPr>
            <a:r>
              <a:rPr lang="en-US" dirty="0" smtClean="0">
                <a:solidFill>
                  <a:schemeClr val="tx1"/>
                </a:solidFill>
              </a:rPr>
              <a:t>Personal Protective Equipment (PPE)</a:t>
            </a:r>
          </a:p>
          <a:p>
            <a:pPr marL="457200" lvl="2" indent="-228600" algn="l">
              <a:buFont typeface="Arial" pitchFamily="34" charset="0"/>
              <a:buChar char="•"/>
            </a:pPr>
            <a:r>
              <a:rPr lang="en-US" dirty="0" smtClean="0">
                <a:solidFill>
                  <a:schemeClr val="tx1"/>
                </a:solidFill>
              </a:rPr>
              <a:t>Injury management procedures</a:t>
            </a:r>
          </a:p>
          <a:p>
            <a:pPr lvl="1">
              <a:buFont typeface="Arial" pitchFamily="34" charset="0"/>
              <a:buChar char="•"/>
            </a:pPr>
            <a:endParaRPr lang="en-US" sz="600" dirty="0"/>
          </a:p>
        </p:txBody>
      </p:sp>
      <p:pic>
        <p:nvPicPr>
          <p:cNvPr id="45057"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5684202" y="2895600"/>
            <a:ext cx="2769236" cy="3200400"/>
          </a:xfrm>
          <a:prstGeom prst="rect">
            <a:avLst/>
          </a:prstGeom>
          <a:ln>
            <a:noFill/>
          </a:ln>
          <a:effectLst>
            <a:outerShdw blurRad="292100" dist="139700" dir="2700000" algn="tl" rotWithShape="0">
              <a:srgbClr val="333333">
                <a:alpha val="65000"/>
              </a:srgbClr>
            </a:outerShdw>
          </a:effectLst>
        </p:spPr>
      </p:pic>
      <p:sp>
        <p:nvSpPr>
          <p:cNvPr id="9"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Safety</a:t>
            </a:r>
            <a:endParaRPr lang="en-US" sz="1100" b="0" spc="0" dirty="0">
              <a:effectLst/>
            </a:endParaRPr>
          </a:p>
        </p:txBody>
      </p:sp>
      <p:pic>
        <p:nvPicPr>
          <p:cNvPr id="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57600" y="396834"/>
            <a:ext cx="4191000" cy="6327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631999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04800" y="1524000"/>
            <a:ext cx="8229600" cy="4724400"/>
          </a:xfrm>
        </p:spPr>
        <p:txBody>
          <a:bodyPr>
            <a:normAutofit fontScale="62500" lnSpcReduction="20000"/>
          </a:bodyPr>
          <a:lstStyle/>
          <a:p>
            <a:pPr marL="0" indent="0" algn="ctr">
              <a:buNone/>
            </a:pPr>
            <a:r>
              <a:rPr lang="en-US" dirty="0" smtClean="0"/>
              <a:t>While mission is the central focus of our operations,  safety is paramount.  Ignoring it results in increased costs and lost production. More importantly it can result in lost lives or disabling injuries for co-workers and/or customers with irreversible impacts on their lives and families.</a:t>
            </a:r>
          </a:p>
          <a:p>
            <a:pPr marL="0" indent="0" algn="ctr">
              <a:buNone/>
            </a:pPr>
            <a:endParaRPr lang="en-US" dirty="0" smtClean="0"/>
          </a:p>
          <a:p>
            <a:pPr marL="0" indent="0" algn="ctr">
              <a:buNone/>
            </a:pPr>
            <a:r>
              <a:rPr lang="en-US" dirty="0" smtClean="0"/>
              <a:t>Reducing or eliminating risks which create unsafe conditions is an essential part of any job. Getting the job done is only half of it. Getting the job done </a:t>
            </a:r>
            <a:r>
              <a:rPr lang="en-US" i="1" dirty="0" smtClean="0"/>
              <a:t>right </a:t>
            </a:r>
            <a:r>
              <a:rPr lang="en-US" dirty="0" smtClean="0"/>
              <a:t>ensures the safest conditions for our fellow employees and our customers who entrust us with their lives and livelihood with each journey on our roads.</a:t>
            </a:r>
          </a:p>
          <a:p>
            <a:pPr marL="0" indent="0" algn="ctr">
              <a:buNone/>
            </a:pPr>
            <a:endParaRPr lang="en-US" dirty="0" smtClean="0"/>
          </a:p>
          <a:p>
            <a:pPr marL="0" indent="0" algn="ctr">
              <a:buNone/>
            </a:pPr>
            <a:r>
              <a:rPr lang="en-US" dirty="0" smtClean="0"/>
              <a:t>This training addresses essential maintenance activities which you will encounter in your job as well as the risks associated with them. It emphasizes the safe way to perform each task to reduce or eliminate these risks. </a:t>
            </a:r>
          </a:p>
          <a:p>
            <a:pPr marL="0" indent="0" algn="ctr">
              <a:buNone/>
            </a:pPr>
            <a:endParaRPr lang="en-US" dirty="0" smtClean="0"/>
          </a:p>
          <a:p>
            <a:pPr marL="0" indent="0" algn="ctr">
              <a:buNone/>
            </a:pPr>
            <a:r>
              <a:rPr lang="en-US" dirty="0" smtClean="0"/>
              <a:t>For your safety and  those whose lives are affected by your actions, don’t take risks. Take Safety seriously!</a:t>
            </a:r>
          </a:p>
        </p:txBody>
      </p:sp>
      <p:sp>
        <p:nvSpPr>
          <p:cNvPr id="3" name="Title 2"/>
          <p:cNvSpPr>
            <a:spLocks noGrp="1"/>
          </p:cNvSpPr>
          <p:nvPr>
            <p:ph type="title"/>
          </p:nvPr>
        </p:nvSpPr>
        <p:spPr/>
        <p:txBody>
          <a:bodyPr>
            <a:normAutofit fontScale="90000"/>
          </a:bodyPr>
          <a:lstStyle/>
          <a:p>
            <a:r>
              <a:rPr lang="en-US" sz="4000" dirty="0" smtClean="0"/>
              <a:t>The Director’s Safety Message</a:t>
            </a:r>
            <a:br>
              <a:rPr lang="en-US" sz="4000" dirty="0" smtClean="0"/>
            </a:br>
            <a:r>
              <a:rPr lang="en-US" sz="4000" dirty="0" smtClean="0"/>
              <a:t>Take Safety Seriously!</a:t>
            </a:r>
            <a:endParaRPr lang="en-US" sz="4000" dirty="0"/>
          </a:p>
        </p:txBody>
      </p:sp>
      <p:sp>
        <p:nvSpPr>
          <p:cNvPr id="5" name="Title 4"/>
          <p:cNvSpPr txBox="1">
            <a:spLocks/>
          </p:cNvSpPr>
          <p:nvPr/>
        </p:nvSpPr>
        <p:spPr>
          <a:xfrm>
            <a:off x="-152400" y="6285582"/>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introduction</a:t>
            </a:r>
            <a:endParaRPr lang="en-US" sz="1100" b="0" spc="0" dirty="0">
              <a:effectLst/>
            </a:endParaRPr>
          </a:p>
        </p:txBody>
      </p:sp>
    </p:spTree>
    <p:extLst>
      <p:ext uri="{BB962C8B-B14F-4D97-AF65-F5344CB8AC3E}">
        <p14:creationId xmlns:p14="http://schemas.microsoft.com/office/powerpoint/2010/main" val="5850574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Source Documents</a:t>
            </a:r>
            <a:endParaRPr lang="en-US" dirty="0"/>
          </a:p>
        </p:txBody>
      </p:sp>
      <p:sp>
        <p:nvSpPr>
          <p:cNvPr id="3" name="Content Placeholder 2"/>
          <p:cNvSpPr>
            <a:spLocks noGrp="1"/>
          </p:cNvSpPr>
          <p:nvPr>
            <p:ph type="subTitle" idx="1"/>
          </p:nvPr>
        </p:nvSpPr>
        <p:spPr>
          <a:xfrm>
            <a:off x="609600" y="2218597"/>
            <a:ext cx="7924800" cy="3801203"/>
          </a:xfrm>
        </p:spPr>
        <p:txBody>
          <a:bodyPr>
            <a:normAutofit/>
          </a:bodyPr>
          <a:lstStyle/>
          <a:p>
            <a:r>
              <a:rPr lang="en-US" dirty="0" smtClean="0"/>
              <a:t>Publication 113, Highway Foreman Manual</a:t>
            </a:r>
            <a:endParaRPr lang="en-US" sz="1400" dirty="0" smtClean="0"/>
          </a:p>
          <a:p>
            <a:pPr marL="457200" lvl="2" indent="-228600" algn="l">
              <a:buFont typeface="Arial" pitchFamily="34" charset="0"/>
              <a:buChar char="•"/>
            </a:pPr>
            <a:r>
              <a:rPr lang="en-US" dirty="0" smtClean="0">
                <a:solidFill>
                  <a:schemeClr val="tx1"/>
                </a:solidFill>
              </a:rPr>
              <a:t>Buried/underground hazards</a:t>
            </a:r>
          </a:p>
        </p:txBody>
      </p:sp>
      <p:pic>
        <p:nvPicPr>
          <p:cNvPr id="155650" name="Picture 2" descr="C:\Users\Admin\Desktop\photos\Pipe Photos\DSCN020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81200" y="3352800"/>
            <a:ext cx="4191000" cy="3143250"/>
          </a:xfrm>
          <a:prstGeom prst="rect">
            <a:avLst/>
          </a:prstGeom>
          <a:ln>
            <a:noFill/>
          </a:ln>
          <a:effectLst>
            <a:outerShdw blurRad="292100" dist="139700" dir="2700000" algn="tl" rotWithShape="0">
              <a:srgbClr val="333333">
                <a:alpha val="65000"/>
              </a:srgbClr>
            </a:outerShdw>
          </a:effectLst>
        </p:spPr>
      </p:pic>
      <p:sp>
        <p:nvSpPr>
          <p:cNvPr id="8"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Safety</a:t>
            </a:r>
            <a:endParaRPr lang="en-US" sz="1100" b="0" spc="0" dirty="0">
              <a:effectLst/>
            </a:endParaRPr>
          </a:p>
        </p:txBody>
      </p:sp>
    </p:spTree>
    <p:extLst>
      <p:ext uri="{BB962C8B-B14F-4D97-AF65-F5344CB8AC3E}">
        <p14:creationId xmlns:p14="http://schemas.microsoft.com/office/powerpoint/2010/main" val="28509890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Source Documents</a:t>
            </a:r>
            <a:endParaRPr lang="en-US" dirty="0"/>
          </a:p>
        </p:txBody>
      </p:sp>
      <p:sp>
        <p:nvSpPr>
          <p:cNvPr id="3" name="Content Placeholder 2"/>
          <p:cNvSpPr>
            <a:spLocks noGrp="1"/>
          </p:cNvSpPr>
          <p:nvPr>
            <p:ph type="subTitle" idx="1"/>
          </p:nvPr>
        </p:nvSpPr>
        <p:spPr/>
        <p:txBody>
          <a:bodyPr>
            <a:normAutofit/>
          </a:bodyPr>
          <a:lstStyle/>
          <a:p>
            <a:r>
              <a:rPr lang="en-US" dirty="0" smtClean="0"/>
              <a:t>Publication 113, Highway Foreman Manual </a:t>
            </a:r>
            <a:endParaRPr lang="en-US" sz="1400" dirty="0" smtClean="0"/>
          </a:p>
          <a:p>
            <a:pPr marL="457200" lvl="3" indent="-228600" algn="l">
              <a:buFont typeface="Arial" pitchFamily="34" charset="0"/>
              <a:buChar char="•"/>
            </a:pPr>
            <a:r>
              <a:rPr lang="en-US" dirty="0" smtClean="0">
                <a:solidFill>
                  <a:schemeClr val="tx1"/>
                </a:solidFill>
                <a:effectLst>
                  <a:glow rad="101600">
                    <a:schemeClr val="accent1">
                      <a:satMod val="175000"/>
                      <a:alpha val="40000"/>
                    </a:schemeClr>
                  </a:glow>
                </a:effectLst>
                <a:hlinkClick r:id="rId3" action="ppaction://hlinksldjump"/>
              </a:rPr>
              <a:t>PA One-Call (up to ten working days before the operation begins, no less than three working days) </a:t>
            </a:r>
            <a:endParaRPr lang="en-US" sz="2400" dirty="0" smtClean="0">
              <a:solidFill>
                <a:srgbClr val="FF0000"/>
              </a:solidFill>
              <a:effectLst>
                <a:glow rad="101600">
                  <a:schemeClr val="accent1">
                    <a:satMod val="175000"/>
                    <a:alpha val="40000"/>
                  </a:schemeClr>
                </a:glow>
              </a:effectLst>
            </a:endParaRPr>
          </a:p>
        </p:txBody>
      </p:sp>
      <p:pic>
        <p:nvPicPr>
          <p:cNvPr id="5" name="Picture 26"/>
          <p:cNvPicPr>
            <a:picLocks noChangeAspect="1" noChangeArrowheads="1"/>
          </p:cNvPicPr>
          <p:nvPr/>
        </p:nvPicPr>
        <p:blipFill>
          <a:blip r:embed="rId4" cstate="print"/>
          <a:srcRect/>
          <a:stretch>
            <a:fillRect/>
          </a:stretch>
        </p:blipFill>
        <p:spPr bwMode="auto">
          <a:xfrm>
            <a:off x="990600" y="3581400"/>
            <a:ext cx="3879980" cy="2543398"/>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6" name="TextBox 5"/>
          <p:cNvSpPr txBox="1"/>
          <p:nvPr/>
        </p:nvSpPr>
        <p:spPr>
          <a:xfrm>
            <a:off x="5486400" y="3886200"/>
            <a:ext cx="2895600" cy="1877437"/>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0" b="1" dirty="0" smtClean="0">
                <a:ln w="18415" cmpd="sng">
                  <a:solidFill>
                    <a:schemeClr val="tx1"/>
                  </a:solidFill>
                  <a:prstDash val="solid"/>
                </a:ln>
                <a:solidFill>
                  <a:srgbClr val="92D050"/>
                </a:solidFill>
                <a:effectLst>
                  <a:outerShdw blurRad="63500" dir="3600000" algn="tl" rotWithShape="0">
                    <a:srgbClr val="000000">
                      <a:alpha val="70000"/>
                    </a:srgbClr>
                  </a:outerShdw>
                </a:effectLst>
              </a:rPr>
              <a:t>811</a:t>
            </a:r>
          </a:p>
          <a:p>
            <a:pPr algn="ctr"/>
            <a:r>
              <a:rPr lang="en-US" b="1"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Know what's </a:t>
            </a:r>
            <a:r>
              <a:rPr lang="en-US" sz="2800" b="1"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below,</a:t>
            </a:r>
          </a:p>
          <a:p>
            <a:pPr algn="ctr"/>
            <a:r>
              <a:rPr lang="en-US" sz="2800" b="1"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        Call </a:t>
            </a:r>
            <a:r>
              <a:rPr lang="en-US" b="1"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before you dig.</a:t>
            </a:r>
          </a:p>
        </p:txBody>
      </p:sp>
      <p:sp>
        <p:nvSpPr>
          <p:cNvPr id="7"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Safety</a:t>
            </a:r>
            <a:endParaRPr lang="en-US" sz="1100" b="0" spc="0" dirty="0">
              <a:effectLst/>
            </a:endParaRPr>
          </a:p>
        </p:txBody>
      </p:sp>
    </p:spTree>
    <p:extLst>
      <p:ext uri="{BB962C8B-B14F-4D97-AF65-F5344CB8AC3E}">
        <p14:creationId xmlns:p14="http://schemas.microsoft.com/office/powerpoint/2010/main" val="27226777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Source Documents</a:t>
            </a:r>
            <a:endParaRPr lang="en-US" dirty="0"/>
          </a:p>
        </p:txBody>
      </p:sp>
      <p:sp>
        <p:nvSpPr>
          <p:cNvPr id="3" name="Content Placeholder 2"/>
          <p:cNvSpPr>
            <a:spLocks noGrp="1"/>
          </p:cNvSpPr>
          <p:nvPr>
            <p:ph type="subTitle" idx="1"/>
          </p:nvPr>
        </p:nvSpPr>
        <p:spPr/>
        <p:txBody>
          <a:bodyPr>
            <a:normAutofit/>
          </a:bodyPr>
          <a:lstStyle/>
          <a:p>
            <a:r>
              <a:rPr lang="en-US" dirty="0" smtClean="0"/>
              <a:t>Publication 113, Highway Foreman Manual </a:t>
            </a:r>
            <a:endParaRPr lang="en-US" sz="1400" dirty="0" smtClean="0"/>
          </a:p>
          <a:p>
            <a:pPr marL="457200" lvl="3" indent="-228600" algn="l">
              <a:buFont typeface="Arial" pitchFamily="34" charset="0"/>
              <a:buChar char="•"/>
            </a:pPr>
            <a:r>
              <a:rPr lang="en-US" dirty="0" smtClean="0">
                <a:solidFill>
                  <a:schemeClr val="tx1"/>
                </a:solidFill>
                <a:effectLst>
                  <a:glow rad="101600">
                    <a:schemeClr val="accent2">
                      <a:satMod val="175000"/>
                      <a:alpha val="40000"/>
                    </a:schemeClr>
                  </a:glow>
                </a:effectLst>
                <a:hlinkClick r:id="rId3" action="ppaction://hlinksldjump"/>
              </a:rPr>
              <a:t>PA One-Call (up to ten working days before the operation begins, no less than three working days) </a:t>
            </a:r>
            <a:endParaRPr lang="en-US" sz="2400" dirty="0" smtClean="0">
              <a:solidFill>
                <a:srgbClr val="FF0000"/>
              </a:solidFill>
              <a:effectLst>
                <a:glow rad="101600">
                  <a:schemeClr val="accent2">
                    <a:satMod val="175000"/>
                    <a:alpha val="40000"/>
                  </a:schemeClr>
                </a:glow>
              </a:effectLst>
            </a:endParaRPr>
          </a:p>
        </p:txBody>
      </p:sp>
      <p:pic>
        <p:nvPicPr>
          <p:cNvPr id="5" name="Picture 26"/>
          <p:cNvPicPr>
            <a:picLocks noChangeAspect="1" noChangeArrowheads="1"/>
          </p:cNvPicPr>
          <p:nvPr/>
        </p:nvPicPr>
        <p:blipFill>
          <a:blip r:embed="rId4" cstate="print"/>
          <a:srcRect/>
          <a:stretch>
            <a:fillRect/>
          </a:stretch>
        </p:blipFill>
        <p:spPr bwMode="auto">
          <a:xfrm>
            <a:off x="990600" y="3581400"/>
            <a:ext cx="3879980" cy="2543398"/>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6" name="TextBox 5"/>
          <p:cNvSpPr txBox="1"/>
          <p:nvPr/>
        </p:nvSpPr>
        <p:spPr>
          <a:xfrm>
            <a:off x="5486400" y="3886200"/>
            <a:ext cx="2895600" cy="1877437"/>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0" b="1" dirty="0" smtClean="0">
                <a:ln w="18415" cmpd="sng">
                  <a:solidFill>
                    <a:schemeClr val="tx1"/>
                  </a:solidFill>
                  <a:prstDash val="solid"/>
                </a:ln>
                <a:solidFill>
                  <a:srgbClr val="92D050"/>
                </a:solidFill>
                <a:effectLst>
                  <a:outerShdw blurRad="63500" dir="3600000" algn="tl" rotWithShape="0">
                    <a:srgbClr val="000000">
                      <a:alpha val="70000"/>
                    </a:srgbClr>
                  </a:outerShdw>
                </a:effectLst>
              </a:rPr>
              <a:t>811</a:t>
            </a:r>
          </a:p>
          <a:p>
            <a:pPr algn="ctr"/>
            <a:r>
              <a:rPr lang="en-US" b="1"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Know what's </a:t>
            </a:r>
            <a:r>
              <a:rPr lang="en-US" sz="2800" b="1"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below,</a:t>
            </a:r>
          </a:p>
          <a:p>
            <a:pPr algn="ctr"/>
            <a:r>
              <a:rPr lang="en-US" sz="2800" b="1"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        Call </a:t>
            </a:r>
            <a:r>
              <a:rPr lang="en-US" b="1"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before you dig.</a:t>
            </a:r>
          </a:p>
        </p:txBody>
      </p:sp>
      <p:sp>
        <p:nvSpPr>
          <p:cNvPr id="7" name="Rounded Rectangular Callout 6"/>
          <p:cNvSpPr/>
          <p:nvPr/>
        </p:nvSpPr>
        <p:spPr>
          <a:xfrm>
            <a:off x="3634740" y="685800"/>
            <a:ext cx="4572000" cy="1254457"/>
          </a:xfrm>
          <a:prstGeom prst="wedgeRoundRectCallout">
            <a:avLst>
              <a:gd name="adj1" fmla="val -43172"/>
              <a:gd name="adj2" fmla="val 1187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 IS A LAW.  Failure to comply not only endangers the crew, it places you and the Department at risk for civil and criminal prosecution. </a:t>
            </a:r>
          </a:p>
        </p:txBody>
      </p:sp>
      <p:sp>
        <p:nvSpPr>
          <p:cNvPr id="8"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Safety</a:t>
            </a:r>
            <a:endParaRPr lang="en-US" sz="1100" b="0" spc="0" dirty="0">
              <a:effectLst/>
            </a:endParaRPr>
          </a:p>
        </p:txBody>
      </p:sp>
    </p:spTree>
    <p:extLst>
      <p:ext uri="{BB962C8B-B14F-4D97-AF65-F5344CB8AC3E}">
        <p14:creationId xmlns:p14="http://schemas.microsoft.com/office/powerpoint/2010/main" val="4811517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43" name="Text Box 11"/>
          <p:cNvSpPr txBox="1">
            <a:spLocks noChangeArrowheads="1"/>
          </p:cNvSpPr>
          <p:nvPr/>
        </p:nvSpPr>
        <p:spPr bwMode="auto">
          <a:xfrm>
            <a:off x="1066800" y="5791200"/>
            <a:ext cx="7162800" cy="738664"/>
          </a:xfrm>
          <a:prstGeom prst="rect">
            <a:avLst/>
          </a:prstGeom>
          <a:noFill/>
          <a:ln w="9525">
            <a:noFill/>
            <a:miter lim="800000"/>
            <a:headEnd/>
            <a:tailEnd/>
          </a:ln>
          <a:effectLst/>
        </p:spPr>
        <p:txBody>
          <a:bodyPr>
            <a:spAutoFit/>
          </a:bodyPr>
          <a:lstStyle/>
          <a:p>
            <a:r>
              <a:rPr lang="en-US" sz="1400" b="1" dirty="0" smtClean="0"/>
              <a:t>Disruption of any one of these services can adversely impact day to day life, and unexpectedly finding any one of these during an excavation operation can be very costly, both in terms of human life and money.</a:t>
            </a:r>
            <a:endParaRPr lang="en-US" sz="1400" b="1" dirty="0"/>
          </a:p>
        </p:txBody>
      </p:sp>
      <p:pic>
        <p:nvPicPr>
          <p:cNvPr id="95253" name="Picture 2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0599" y="302913"/>
            <a:ext cx="7314201" cy="5335887"/>
          </a:xfrm>
          <a:prstGeom prst="rect">
            <a:avLst/>
          </a:prstGeom>
          <a:noFill/>
          <a:ln w="38100">
            <a:solidFill>
              <a:schemeClr val="accent1"/>
            </a:solidFill>
            <a:miter lim="800000"/>
            <a:headEnd/>
            <a:tailEnd/>
          </a:ln>
          <a:effectLst/>
        </p:spPr>
      </p:pic>
      <p:sp>
        <p:nvSpPr>
          <p:cNvPr id="5"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Safety</a:t>
            </a:r>
            <a:endParaRPr lang="en-US" sz="1100" b="0" spc="0" dirty="0">
              <a:effectLst/>
            </a:endParaRPr>
          </a:p>
        </p:txBody>
      </p:sp>
    </p:spTree>
    <p:extLst>
      <p:ext uri="{BB962C8B-B14F-4D97-AF65-F5344CB8AC3E}">
        <p14:creationId xmlns:p14="http://schemas.microsoft.com/office/powerpoint/2010/main" val="4926268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Source Documents</a:t>
            </a:r>
            <a:endParaRPr lang="en-US" dirty="0"/>
          </a:p>
        </p:txBody>
      </p:sp>
      <p:sp>
        <p:nvSpPr>
          <p:cNvPr id="3" name="Content Placeholder 2"/>
          <p:cNvSpPr>
            <a:spLocks noGrp="1"/>
          </p:cNvSpPr>
          <p:nvPr>
            <p:ph type="subTitle" idx="1"/>
          </p:nvPr>
        </p:nvSpPr>
        <p:spPr/>
        <p:txBody>
          <a:bodyPr>
            <a:normAutofit/>
          </a:bodyPr>
          <a:lstStyle/>
          <a:p>
            <a:r>
              <a:rPr lang="en-US" sz="3400" dirty="0" smtClean="0"/>
              <a:t>Publication 113, Highway Foreman Manual</a:t>
            </a:r>
          </a:p>
          <a:p>
            <a:pPr marL="457200" lvl="2" indent="-228600" algn="l">
              <a:buFont typeface="Arial" pitchFamily="34" charset="0"/>
              <a:buChar char="•"/>
            </a:pPr>
            <a:r>
              <a:rPr lang="en-US" dirty="0" smtClean="0">
                <a:solidFill>
                  <a:schemeClr val="tx1"/>
                </a:solidFill>
              </a:rPr>
              <a:t>Overhead Hazards</a:t>
            </a:r>
          </a:p>
        </p:txBody>
      </p:sp>
      <p:pic>
        <p:nvPicPr>
          <p:cNvPr id="156674" name="Picture 2" descr="C:\Users\Admin\Desktop\photos\Pipe Photos\DSCN020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38400" y="3238500"/>
            <a:ext cx="4114800" cy="3086100"/>
          </a:xfrm>
          <a:prstGeom prst="rect">
            <a:avLst/>
          </a:prstGeom>
          <a:ln>
            <a:noFill/>
          </a:ln>
          <a:effectLst>
            <a:outerShdw blurRad="292100" dist="139700" dir="2700000" algn="tl" rotWithShape="0">
              <a:srgbClr val="333333">
                <a:alpha val="65000"/>
              </a:srgbClr>
            </a:outerShdw>
          </a:effectLst>
        </p:spPr>
      </p:pic>
      <p:sp>
        <p:nvSpPr>
          <p:cNvPr id="6"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Safety</a:t>
            </a:r>
            <a:endParaRPr lang="en-US" sz="1100" b="0" spc="0" dirty="0">
              <a:effectLst/>
            </a:endParaRPr>
          </a:p>
        </p:txBody>
      </p:sp>
    </p:spTree>
    <p:extLst>
      <p:ext uri="{BB962C8B-B14F-4D97-AF65-F5344CB8AC3E}">
        <p14:creationId xmlns:p14="http://schemas.microsoft.com/office/powerpoint/2010/main" val="147134947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Source Documents</a:t>
            </a:r>
            <a:endParaRPr lang="en-US" dirty="0"/>
          </a:p>
        </p:txBody>
      </p:sp>
      <p:sp>
        <p:nvSpPr>
          <p:cNvPr id="3" name="Content Placeholder 2"/>
          <p:cNvSpPr>
            <a:spLocks noGrp="1"/>
          </p:cNvSpPr>
          <p:nvPr>
            <p:ph type="subTitle" idx="1"/>
          </p:nvPr>
        </p:nvSpPr>
        <p:spPr/>
        <p:txBody>
          <a:bodyPr>
            <a:normAutofit/>
          </a:bodyPr>
          <a:lstStyle/>
          <a:p>
            <a:r>
              <a:rPr lang="en-US" sz="3400" dirty="0" smtClean="0"/>
              <a:t>Publication 113, Highway Foreman Manual</a:t>
            </a:r>
            <a:endParaRPr lang="en-US" sz="3400" dirty="0" smtClean="0">
              <a:solidFill>
                <a:schemeClr val="tx1"/>
              </a:solidFill>
            </a:endParaRPr>
          </a:p>
          <a:p>
            <a:pPr marL="457200" lvl="2" indent="-228600" algn="l">
              <a:buFont typeface="Arial" pitchFamily="34" charset="0"/>
              <a:buChar char="•"/>
            </a:pPr>
            <a:r>
              <a:rPr lang="en-US" dirty="0" smtClean="0">
                <a:solidFill>
                  <a:schemeClr val="tx1"/>
                </a:solidFill>
              </a:rPr>
              <a:t>Trench Safety (trenches greater than 5 feet deep require wider cuts or shoring)</a:t>
            </a:r>
            <a:endParaRPr lang="en-US" sz="1400" dirty="0" smtClean="0">
              <a:solidFill>
                <a:srgbClr val="FF0000"/>
              </a:solidFill>
            </a:endParaRPr>
          </a:p>
        </p:txBody>
      </p:sp>
      <p:pic>
        <p:nvPicPr>
          <p:cNvPr id="5" name="Picture 1069"/>
          <p:cNvPicPr>
            <a:picLocks noChangeAspect="1" noChangeArrowheads="1"/>
          </p:cNvPicPr>
          <p:nvPr/>
        </p:nvPicPr>
        <p:blipFill>
          <a:blip r:embed="rId2" cstate="email">
            <a:lum bright="-10000" contrast="10000"/>
            <a:extLst>
              <a:ext uri="{28A0092B-C50C-407E-A947-70E740481C1C}">
                <a14:useLocalDpi xmlns:a14="http://schemas.microsoft.com/office/drawing/2010/main"/>
              </a:ext>
            </a:extLst>
          </a:blip>
          <a:srcRect/>
          <a:stretch>
            <a:fillRect/>
          </a:stretch>
        </p:blipFill>
        <p:spPr bwMode="auto">
          <a:xfrm>
            <a:off x="2438400" y="3581400"/>
            <a:ext cx="3875502" cy="3015722"/>
          </a:xfrm>
          <a:prstGeom prst="rect">
            <a:avLst/>
          </a:prstGeom>
          <a:ln>
            <a:noFill/>
          </a:ln>
          <a:effectLst>
            <a:outerShdw blurRad="292100" dist="139700" dir="2700000" algn="tl" rotWithShape="0">
              <a:srgbClr val="333333">
                <a:alpha val="65000"/>
              </a:srgbClr>
            </a:outerShdw>
          </a:effectLst>
        </p:spPr>
      </p:pic>
      <p:sp>
        <p:nvSpPr>
          <p:cNvPr id="6"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Safety</a:t>
            </a:r>
            <a:endParaRPr lang="en-US" sz="1100" b="0" spc="0" dirty="0">
              <a:effectLst/>
            </a:endParaRPr>
          </a:p>
        </p:txBody>
      </p:sp>
    </p:spTree>
    <p:extLst>
      <p:ext uri="{BB962C8B-B14F-4D97-AF65-F5344CB8AC3E}">
        <p14:creationId xmlns:p14="http://schemas.microsoft.com/office/powerpoint/2010/main" val="3211191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Source Documents</a:t>
            </a:r>
            <a:endParaRPr lang="en-US" dirty="0"/>
          </a:p>
        </p:txBody>
      </p:sp>
      <p:sp>
        <p:nvSpPr>
          <p:cNvPr id="3" name="Content Placeholder 2"/>
          <p:cNvSpPr>
            <a:spLocks noGrp="1"/>
          </p:cNvSpPr>
          <p:nvPr>
            <p:ph type="subTitle" idx="1"/>
          </p:nvPr>
        </p:nvSpPr>
        <p:spPr/>
        <p:txBody>
          <a:bodyPr>
            <a:normAutofit/>
          </a:bodyPr>
          <a:lstStyle/>
          <a:p>
            <a:r>
              <a:rPr lang="en-US" sz="3400" dirty="0" smtClean="0"/>
              <a:t>Publication 113, Highway Foreman Manual</a:t>
            </a:r>
            <a:endParaRPr lang="en-US" sz="3400" dirty="0" smtClean="0">
              <a:solidFill>
                <a:schemeClr val="tx1"/>
              </a:solidFill>
            </a:endParaRPr>
          </a:p>
          <a:p>
            <a:pPr marL="457200" lvl="2" indent="-228600" algn="l">
              <a:buFont typeface="Arial" pitchFamily="34" charset="0"/>
              <a:buChar char="•"/>
            </a:pPr>
            <a:r>
              <a:rPr lang="en-US" dirty="0" smtClean="0">
                <a:solidFill>
                  <a:schemeClr val="tx1"/>
                </a:solidFill>
              </a:rPr>
              <a:t>Material handling, care should be taken to not maneuver pipe over the heads of the personnel</a:t>
            </a:r>
            <a:endParaRPr lang="en-US" sz="1400" dirty="0" smtClean="0">
              <a:solidFill>
                <a:srgbClr val="FF0000"/>
              </a:solidFill>
            </a:endParaRPr>
          </a:p>
        </p:txBody>
      </p:sp>
      <p:pic>
        <p:nvPicPr>
          <p:cNvPr id="8" name="Picture 1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43200" y="3733800"/>
            <a:ext cx="3290888" cy="2466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Safety</a:t>
            </a:r>
            <a:endParaRPr lang="en-US" sz="1100" b="0" spc="0" dirty="0">
              <a:effectLst/>
            </a:endParaRPr>
          </a:p>
        </p:txBody>
      </p:sp>
    </p:spTree>
    <p:extLst>
      <p:ext uri="{BB962C8B-B14F-4D97-AF65-F5344CB8AC3E}">
        <p14:creationId xmlns:p14="http://schemas.microsoft.com/office/powerpoint/2010/main" val="3211191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Source Documents</a:t>
            </a:r>
            <a:endParaRPr lang="en-US" dirty="0"/>
          </a:p>
        </p:txBody>
      </p:sp>
      <p:sp>
        <p:nvSpPr>
          <p:cNvPr id="3" name="Content Placeholder 2"/>
          <p:cNvSpPr>
            <a:spLocks noGrp="1"/>
          </p:cNvSpPr>
          <p:nvPr>
            <p:ph type="subTitle" idx="1"/>
          </p:nvPr>
        </p:nvSpPr>
        <p:spPr/>
        <p:txBody>
          <a:bodyPr>
            <a:normAutofit/>
          </a:bodyPr>
          <a:lstStyle/>
          <a:p>
            <a:r>
              <a:rPr lang="en-US" sz="3400" dirty="0" smtClean="0"/>
              <a:t>Publication 113, Highway Foreman Manual</a:t>
            </a:r>
          </a:p>
          <a:p>
            <a:pPr marL="457200" lvl="2" indent="-228600" algn="l">
              <a:buFont typeface="Arial" pitchFamily="34" charset="0"/>
              <a:buChar char="•"/>
            </a:pPr>
            <a:r>
              <a:rPr lang="en-US" dirty="0" smtClean="0">
                <a:solidFill>
                  <a:schemeClr val="tx1"/>
                </a:solidFill>
              </a:rPr>
              <a:t>Encroaching into the travel lanes</a:t>
            </a:r>
          </a:p>
        </p:txBody>
      </p:sp>
      <p:pic>
        <p:nvPicPr>
          <p:cNvPr id="157698" name="Picture 2" descr="C:\Users\Admin\Desktop\photos\Pipe Photos\DSCN021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35200" y="3352800"/>
            <a:ext cx="4165600" cy="3124200"/>
          </a:xfrm>
          <a:prstGeom prst="rect">
            <a:avLst/>
          </a:prstGeom>
          <a:ln>
            <a:noFill/>
          </a:ln>
          <a:effectLst>
            <a:outerShdw blurRad="292100" dist="139700" dir="2700000" algn="tl" rotWithShape="0">
              <a:srgbClr val="333333">
                <a:alpha val="65000"/>
              </a:srgbClr>
            </a:outerShdw>
          </a:effectLst>
        </p:spPr>
      </p:pic>
      <p:sp>
        <p:nvSpPr>
          <p:cNvPr id="6"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Safety</a:t>
            </a:r>
            <a:endParaRPr lang="en-US" sz="1100" b="0" spc="0" dirty="0">
              <a:effectLst/>
            </a:endParaRPr>
          </a:p>
        </p:txBody>
      </p:sp>
    </p:spTree>
    <p:extLst>
      <p:ext uri="{BB962C8B-B14F-4D97-AF65-F5344CB8AC3E}">
        <p14:creationId xmlns:p14="http://schemas.microsoft.com/office/powerpoint/2010/main" val="28489471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Source Documents</a:t>
            </a:r>
            <a:endParaRPr lang="en-US" dirty="0"/>
          </a:p>
        </p:txBody>
      </p:sp>
      <p:sp>
        <p:nvSpPr>
          <p:cNvPr id="3" name="Content Placeholder 2"/>
          <p:cNvSpPr>
            <a:spLocks noGrp="1"/>
          </p:cNvSpPr>
          <p:nvPr>
            <p:ph type="subTitle" idx="1"/>
          </p:nvPr>
        </p:nvSpPr>
        <p:spPr/>
        <p:txBody>
          <a:bodyPr/>
          <a:lstStyle/>
          <a:p>
            <a:r>
              <a:rPr lang="en-US" dirty="0" smtClean="0">
                <a:effectLst>
                  <a:glow rad="101600">
                    <a:schemeClr val="accent1">
                      <a:satMod val="175000"/>
                      <a:alpha val="40000"/>
                    </a:schemeClr>
                  </a:glow>
                </a:effectLst>
                <a:hlinkClick r:id="rId2" action="ppaction://hlinksldjump"/>
              </a:rPr>
              <a:t>Publication 213, Temporary Traffic Control Guidelines, Pennsylvania Typical Applications (PATA) 10a and 11d</a:t>
            </a:r>
            <a:r>
              <a:rPr lang="en-US" dirty="0" smtClean="0">
                <a:solidFill>
                  <a:srgbClr val="FF0000"/>
                </a:solidFill>
                <a:effectLst>
                  <a:glow rad="101600">
                    <a:schemeClr val="accent1">
                      <a:satMod val="175000"/>
                      <a:alpha val="40000"/>
                    </a:schemeClr>
                  </a:glow>
                </a:effectLst>
                <a:hlinkClick r:id="rId2" action="ppaction://hlinksldjump"/>
              </a:rPr>
              <a:t> </a:t>
            </a:r>
            <a:endParaRPr lang="en-US" dirty="0" smtClean="0">
              <a:solidFill>
                <a:srgbClr val="FF0000"/>
              </a:solidFill>
              <a:effectLst>
                <a:glow rad="101600">
                  <a:schemeClr val="accent1">
                    <a:satMod val="175000"/>
                    <a:alpha val="40000"/>
                  </a:schemeClr>
                </a:glow>
              </a:effectLst>
            </a:endParaRPr>
          </a:p>
          <a:p>
            <a:pPr lvl="1" indent="-228600" algn="l">
              <a:buFont typeface="Arial" pitchFamily="34" charset="0"/>
              <a:buChar char="•"/>
            </a:pPr>
            <a:r>
              <a:rPr lang="en-US" dirty="0" smtClean="0">
                <a:solidFill>
                  <a:schemeClr val="tx1"/>
                </a:solidFill>
              </a:rPr>
              <a:t>PATA 10a (most commonly used)</a:t>
            </a:r>
          </a:p>
          <a:p>
            <a:pPr lvl="1" indent="-228600" algn="l">
              <a:buFont typeface="Arial" pitchFamily="34" charset="0"/>
              <a:buChar char="•"/>
            </a:pPr>
            <a:r>
              <a:rPr lang="en-US" dirty="0" smtClean="0">
                <a:solidFill>
                  <a:schemeClr val="tx1"/>
                </a:solidFill>
              </a:rPr>
              <a:t>PATA 11d (recommended when possible)</a:t>
            </a:r>
            <a:endParaRPr lang="en-US" dirty="0">
              <a:solidFill>
                <a:schemeClr val="tx1"/>
              </a:solidFill>
            </a:endParaRPr>
          </a:p>
        </p:txBody>
      </p:sp>
      <p:sp>
        <p:nvSpPr>
          <p:cNvPr id="5"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Safety</a:t>
            </a:r>
            <a:endParaRPr lang="en-US" sz="1100" b="0" spc="0" dirty="0">
              <a:effectLst/>
            </a:endParaRPr>
          </a:p>
        </p:txBody>
      </p:sp>
    </p:spTree>
    <p:extLst>
      <p:ext uri="{BB962C8B-B14F-4D97-AF65-F5344CB8AC3E}">
        <p14:creationId xmlns:p14="http://schemas.microsoft.com/office/powerpoint/2010/main" val="1561470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Source Documents</a:t>
            </a:r>
            <a:endParaRPr lang="en-US" dirty="0"/>
          </a:p>
        </p:txBody>
      </p:sp>
      <p:sp>
        <p:nvSpPr>
          <p:cNvPr id="3" name="Content Placeholder 2"/>
          <p:cNvSpPr>
            <a:spLocks noGrp="1"/>
          </p:cNvSpPr>
          <p:nvPr>
            <p:ph type="subTitle" idx="1"/>
          </p:nvPr>
        </p:nvSpPr>
        <p:spPr/>
        <p:txBody>
          <a:bodyPr/>
          <a:lstStyle/>
          <a:p>
            <a:r>
              <a:rPr lang="en-US" dirty="0" smtClean="0">
                <a:effectLst>
                  <a:glow rad="101600">
                    <a:schemeClr val="accent2">
                      <a:satMod val="175000"/>
                      <a:alpha val="40000"/>
                    </a:schemeClr>
                  </a:glow>
                </a:effectLst>
                <a:hlinkClick r:id="" action="ppaction://hlinkshowjump?jump=previousslide"/>
              </a:rPr>
              <a:t>Publication 213, Temporary Traffic Control Guidelines, Pennsylvania Typical Applications (PATA) 10a and 11d</a:t>
            </a:r>
            <a:r>
              <a:rPr lang="en-US" dirty="0" smtClean="0">
                <a:solidFill>
                  <a:srgbClr val="FF0000"/>
                </a:solidFill>
                <a:effectLst>
                  <a:glow rad="101600">
                    <a:schemeClr val="accent2">
                      <a:satMod val="175000"/>
                      <a:alpha val="40000"/>
                    </a:schemeClr>
                  </a:glow>
                </a:effectLst>
                <a:hlinkClick r:id="" action="ppaction://hlinkshowjump?jump=previousslide"/>
              </a:rPr>
              <a:t> </a:t>
            </a:r>
            <a:endParaRPr lang="en-US" dirty="0" smtClean="0">
              <a:solidFill>
                <a:srgbClr val="FF0000"/>
              </a:solidFill>
              <a:effectLst>
                <a:glow rad="101600">
                  <a:schemeClr val="accent2">
                    <a:satMod val="175000"/>
                    <a:alpha val="40000"/>
                  </a:schemeClr>
                </a:glow>
              </a:effectLst>
            </a:endParaRPr>
          </a:p>
          <a:p>
            <a:pPr lvl="1" indent="-228600" algn="l">
              <a:buFont typeface="Arial" pitchFamily="34" charset="0"/>
              <a:buChar char="•"/>
            </a:pPr>
            <a:r>
              <a:rPr lang="en-US" dirty="0" smtClean="0">
                <a:solidFill>
                  <a:schemeClr val="tx1"/>
                </a:solidFill>
              </a:rPr>
              <a:t>PATA 10a (most commonly used)</a:t>
            </a:r>
          </a:p>
          <a:p>
            <a:pPr lvl="1" indent="-228600" algn="l">
              <a:buFont typeface="Arial" pitchFamily="34" charset="0"/>
              <a:buChar char="•"/>
            </a:pPr>
            <a:r>
              <a:rPr lang="en-US" dirty="0" smtClean="0">
                <a:solidFill>
                  <a:schemeClr val="tx1"/>
                </a:solidFill>
              </a:rPr>
              <a:t>PATA 11d (recommended when possible)</a:t>
            </a:r>
            <a:endParaRPr lang="en-US" dirty="0">
              <a:solidFill>
                <a:schemeClr val="tx1"/>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4200" y="254330"/>
            <a:ext cx="5004955" cy="6477000"/>
          </a:xfrm>
          <a:prstGeom prst="rect">
            <a:avLst/>
          </a:prstGeom>
        </p:spPr>
      </p:pic>
      <p:sp>
        <p:nvSpPr>
          <p:cNvPr id="7"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Safety</a:t>
            </a:r>
            <a:endParaRPr lang="en-US" sz="1100" b="0" spc="0" dirty="0">
              <a:effectLst/>
            </a:endParaRPr>
          </a:p>
        </p:txBody>
      </p:sp>
    </p:spTree>
    <p:extLst>
      <p:ext uri="{BB962C8B-B14F-4D97-AF65-F5344CB8AC3E}">
        <p14:creationId xmlns:p14="http://schemas.microsoft.com/office/powerpoint/2010/main" val="25998676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lnSpcReduction="10000"/>
          </a:bodyPr>
          <a:lstStyle/>
          <a:p>
            <a:pPr marL="461963" indent="-461963"/>
            <a:r>
              <a:rPr lang="en-US" dirty="0" smtClean="0"/>
              <a:t>Like many activities performed by PennDOT Maintenance Personnel, these operations can be extremely dangerous.</a:t>
            </a:r>
          </a:p>
          <a:p>
            <a:pPr marL="461963" indent="-461963"/>
            <a:r>
              <a:rPr lang="en-US" dirty="0" smtClean="0"/>
              <a:t>Please review and pay close attention to the Safety and Work Zone Traffic Control Modules of this training.  </a:t>
            </a:r>
          </a:p>
          <a:p>
            <a:pPr marL="461963" indent="-461963"/>
            <a:r>
              <a:rPr lang="en-US" b="1" i="1" dirty="0" smtClean="0"/>
              <a:t>Never compromise the safety of the crew or the motoring Public while performing this or any other maintenance activity!</a:t>
            </a:r>
          </a:p>
        </p:txBody>
      </p:sp>
      <p:sp>
        <p:nvSpPr>
          <p:cNvPr id="2" name="Title 1"/>
          <p:cNvSpPr>
            <a:spLocks noGrp="1"/>
          </p:cNvSpPr>
          <p:nvPr>
            <p:ph type="title"/>
          </p:nvPr>
        </p:nvSpPr>
        <p:spPr/>
        <p:txBody>
          <a:bodyPr>
            <a:noAutofit/>
          </a:bodyPr>
          <a:lstStyle/>
          <a:p>
            <a:r>
              <a:rPr lang="en-US" sz="4000" dirty="0" smtClean="0"/>
              <a:t>Safety concerns for this learning module</a:t>
            </a:r>
            <a:endParaRPr lang="en-US" sz="4000" dirty="0"/>
          </a:p>
        </p:txBody>
      </p:sp>
      <p:sp>
        <p:nvSpPr>
          <p:cNvPr id="5" name="Title 4"/>
          <p:cNvSpPr txBox="1">
            <a:spLocks/>
          </p:cNvSpPr>
          <p:nvPr/>
        </p:nvSpPr>
        <p:spPr>
          <a:xfrm>
            <a:off x="-152400" y="6285582"/>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introduction</a:t>
            </a:r>
            <a:endParaRPr lang="en-US" sz="1100" b="0" spc="0" dirty="0">
              <a:effectLst/>
            </a:endParaRPr>
          </a:p>
        </p:txBody>
      </p:sp>
    </p:spTree>
    <p:extLst>
      <p:ext uri="{BB962C8B-B14F-4D97-AF65-F5344CB8AC3E}">
        <p14:creationId xmlns:p14="http://schemas.microsoft.com/office/powerpoint/2010/main" val="9034890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AutoShape 2"/>
          <p:cNvSpPr>
            <a:spLocks noChangeAspect="1" noChangeArrowheads="1"/>
          </p:cNvSpPr>
          <p:nvPr/>
        </p:nvSpPr>
        <p:spPr bwMode="auto">
          <a:xfrm>
            <a:off x="-7315200" y="-11615738"/>
            <a:ext cx="23774400" cy="30089476"/>
          </a:xfrm>
          <a:prstGeom prst="rect">
            <a:avLst/>
          </a:prstGeom>
          <a:noFill/>
          <a:ln w="9525">
            <a:noFill/>
            <a:miter lim="800000"/>
            <a:headEnd/>
            <a:tailEnd/>
          </a:ln>
          <a:effectLst/>
        </p:spPr>
        <p:txBody>
          <a:bodyPr/>
          <a:lstStyle/>
          <a:p>
            <a:endParaRPr lang="en-US"/>
          </a:p>
        </p:txBody>
      </p:sp>
      <p:grpSp>
        <p:nvGrpSpPr>
          <p:cNvPr id="19" name="Group 18"/>
          <p:cNvGrpSpPr/>
          <p:nvPr/>
        </p:nvGrpSpPr>
        <p:grpSpPr>
          <a:xfrm>
            <a:off x="272473" y="0"/>
            <a:ext cx="7797509" cy="6502063"/>
            <a:chOff x="821253" y="-912322"/>
            <a:chExt cx="7893524" cy="7506928"/>
          </a:xfrm>
        </p:grpSpPr>
        <p:sp>
          <p:nvSpPr>
            <p:cNvPr id="66564" name="Text Box 4"/>
            <p:cNvSpPr txBox="1">
              <a:spLocks noChangeArrowheads="1"/>
            </p:cNvSpPr>
            <p:nvPr/>
          </p:nvSpPr>
          <p:spPr bwMode="auto">
            <a:xfrm>
              <a:off x="3227581" y="1251355"/>
              <a:ext cx="2308853" cy="415872"/>
            </a:xfrm>
            <a:prstGeom prst="rect">
              <a:avLst/>
            </a:prstGeom>
            <a:noFill/>
            <a:ln w="9525">
              <a:noFill/>
              <a:miter lim="800000"/>
              <a:headEnd/>
              <a:tailEnd/>
            </a:ln>
            <a:effectLst/>
          </p:spPr>
          <p:txBody>
            <a:bodyPr wrap="square">
              <a:spAutoFit/>
            </a:bodyPr>
            <a:lstStyle/>
            <a:p>
              <a:pPr eaLnBrk="0" hangingPunct="0"/>
              <a:endParaRPr lang="en-US" sz="2000" b="1">
                <a:latin typeface="Arial" charset="0"/>
              </a:endParaRPr>
            </a:p>
          </p:txBody>
        </p:sp>
        <p:sp>
          <p:nvSpPr>
            <p:cNvPr id="66635" name="Text Box 75"/>
            <p:cNvSpPr txBox="1">
              <a:spLocks noChangeArrowheads="1"/>
            </p:cNvSpPr>
            <p:nvPr/>
          </p:nvSpPr>
          <p:spPr bwMode="auto">
            <a:xfrm>
              <a:off x="1447801" y="5105400"/>
              <a:ext cx="762000" cy="228601"/>
            </a:xfrm>
            <a:prstGeom prst="rect">
              <a:avLst/>
            </a:prstGeom>
            <a:noFill/>
            <a:ln w="9525">
              <a:noFill/>
              <a:miter lim="800000"/>
              <a:headEnd/>
              <a:tailEnd/>
            </a:ln>
            <a:effectLst/>
          </p:spPr>
          <p:txBody>
            <a:bodyPr>
              <a:spAutoFit/>
            </a:bodyPr>
            <a:lstStyle/>
            <a:p>
              <a:pPr algn="ctr" eaLnBrk="0" hangingPunct="0"/>
              <a:endParaRPr lang="en-US" sz="900" b="1">
                <a:latin typeface="Arial" charset="0"/>
              </a:endParaRPr>
            </a:p>
          </p:txBody>
        </p:sp>
        <p:sp>
          <p:nvSpPr>
            <p:cNvPr id="66675" name="Text Box 115"/>
            <p:cNvSpPr txBox="1">
              <a:spLocks noChangeArrowheads="1"/>
            </p:cNvSpPr>
            <p:nvPr/>
          </p:nvSpPr>
          <p:spPr bwMode="auto">
            <a:xfrm>
              <a:off x="821253" y="319347"/>
              <a:ext cx="1600202" cy="426411"/>
            </a:xfrm>
            <a:prstGeom prst="rect">
              <a:avLst/>
            </a:prstGeom>
            <a:noFill/>
            <a:ln w="9525">
              <a:noFill/>
              <a:miter lim="800000"/>
              <a:headEnd/>
              <a:tailEnd/>
            </a:ln>
            <a:effectLst/>
          </p:spPr>
          <p:txBody>
            <a:bodyPr>
              <a:spAutoFit/>
            </a:bodyPr>
            <a:lstStyle/>
            <a:p>
              <a:pPr algn="ctr" eaLnBrk="0" hangingPunct="0"/>
              <a:r>
                <a:rPr lang="en-US" sz="1800" b="1" dirty="0" smtClean="0">
                  <a:solidFill>
                    <a:srgbClr val="FF0000"/>
                  </a:solidFill>
                  <a:effectLst>
                    <a:glow rad="101600">
                      <a:schemeClr val="accent1">
                        <a:satMod val="175000"/>
                        <a:alpha val="40000"/>
                      </a:schemeClr>
                    </a:glow>
                  </a:effectLst>
                  <a:latin typeface="Arial" charset="0"/>
                  <a:hlinkClick r:id="rId3" action="ppaction://hlinksldjump"/>
                </a:rPr>
                <a:t>PATA </a:t>
              </a:r>
              <a:r>
                <a:rPr lang="en-US" sz="1800" b="1" dirty="0">
                  <a:solidFill>
                    <a:srgbClr val="FF0000"/>
                  </a:solidFill>
                  <a:effectLst>
                    <a:glow rad="101600">
                      <a:schemeClr val="accent1">
                        <a:satMod val="175000"/>
                        <a:alpha val="40000"/>
                      </a:schemeClr>
                    </a:glow>
                  </a:effectLst>
                  <a:latin typeface="Arial" charset="0"/>
                  <a:hlinkClick r:id="rId3" action="ppaction://hlinksldjump"/>
                </a:rPr>
                <a:t>10a</a:t>
              </a:r>
              <a:endParaRPr lang="en-US" sz="1800" b="1" dirty="0">
                <a:solidFill>
                  <a:srgbClr val="FF0000"/>
                </a:solidFill>
                <a:effectLst>
                  <a:glow rad="101600">
                    <a:schemeClr val="accent1">
                      <a:satMod val="175000"/>
                      <a:alpha val="40000"/>
                    </a:schemeClr>
                  </a:glow>
                </a:effectLst>
                <a:latin typeface="Arial" charset="0"/>
              </a:endParaRPr>
            </a:p>
          </p:txBody>
        </p:sp>
        <p:sp>
          <p:nvSpPr>
            <p:cNvPr id="66723" name="Text Box 163"/>
            <p:cNvSpPr txBox="1">
              <a:spLocks noChangeArrowheads="1"/>
            </p:cNvSpPr>
            <p:nvPr/>
          </p:nvSpPr>
          <p:spPr bwMode="auto">
            <a:xfrm>
              <a:off x="2319606" y="4982095"/>
              <a:ext cx="6019801" cy="551821"/>
            </a:xfrm>
            <a:prstGeom prst="rect">
              <a:avLst/>
            </a:prstGeom>
            <a:noFill/>
            <a:ln w="9525">
              <a:noFill/>
              <a:miter lim="800000"/>
              <a:headEnd/>
              <a:tailEnd/>
            </a:ln>
            <a:effectLst/>
          </p:spPr>
          <p:txBody>
            <a:bodyPr>
              <a:spAutoFit/>
            </a:bodyPr>
            <a:lstStyle/>
            <a:p>
              <a:pPr algn="ctr"/>
              <a:r>
                <a:rPr lang="en-US" sz="2200" dirty="0"/>
                <a:t>Most Commonly Used Traffic Control </a:t>
              </a:r>
              <a:r>
                <a:rPr lang="en-US" sz="2200" dirty="0" smtClean="0"/>
                <a:t>PATA</a:t>
              </a:r>
              <a:endParaRPr lang="en-US" sz="2200" dirty="0"/>
            </a:p>
          </p:txBody>
        </p:sp>
        <p:sp>
          <p:nvSpPr>
            <p:cNvPr id="66724" name="Text Box 164"/>
            <p:cNvSpPr txBox="1">
              <a:spLocks noChangeArrowheads="1"/>
            </p:cNvSpPr>
            <p:nvPr/>
          </p:nvSpPr>
          <p:spPr bwMode="auto">
            <a:xfrm>
              <a:off x="1856776" y="5421977"/>
              <a:ext cx="6858001" cy="1172629"/>
            </a:xfrm>
            <a:prstGeom prst="rect">
              <a:avLst/>
            </a:prstGeom>
            <a:noFill/>
            <a:ln w="9525">
              <a:noFill/>
              <a:miter lim="800000"/>
              <a:headEnd/>
              <a:tailEnd/>
            </a:ln>
            <a:effectLst/>
          </p:spPr>
          <p:txBody>
            <a:bodyPr>
              <a:spAutoFit/>
            </a:bodyPr>
            <a:lstStyle/>
            <a:p>
              <a:pPr algn="ctr"/>
              <a:r>
                <a:rPr lang="en-US" sz="2000" dirty="0"/>
                <a:t>Before </a:t>
              </a:r>
              <a:r>
                <a:rPr lang="en-US" sz="2000" dirty="0" smtClean="0"/>
                <a:t>selecting </a:t>
              </a:r>
              <a:r>
                <a:rPr lang="en-US" sz="2000" dirty="0"/>
                <a:t>and </a:t>
              </a:r>
              <a:r>
                <a:rPr lang="en-US" sz="2000" dirty="0" smtClean="0"/>
                <a:t>applying </a:t>
              </a:r>
              <a:r>
                <a:rPr lang="en-US" sz="2000" dirty="0"/>
                <a:t>t</a:t>
              </a:r>
              <a:r>
                <a:rPr lang="en-US" sz="2000" dirty="0" smtClean="0"/>
                <a:t>his </a:t>
              </a:r>
              <a:r>
                <a:rPr lang="en-US" sz="2000" dirty="0"/>
                <a:t>or </a:t>
              </a:r>
              <a:r>
                <a:rPr lang="en-US" sz="2000" dirty="0" smtClean="0"/>
                <a:t>any other traffic control figure</a:t>
              </a:r>
              <a:r>
                <a:rPr lang="en-US" sz="2000" dirty="0"/>
                <a:t>, </a:t>
              </a:r>
              <a:r>
                <a:rPr lang="en-US" sz="2000" dirty="0" smtClean="0"/>
                <a:t>reference </a:t>
              </a:r>
              <a:r>
                <a:rPr lang="en-US" sz="2000" dirty="0"/>
                <a:t>and </a:t>
              </a:r>
              <a:r>
                <a:rPr lang="en-US" sz="2000" dirty="0" smtClean="0"/>
                <a:t>review all </a:t>
              </a:r>
              <a:r>
                <a:rPr lang="en-US" sz="2000" dirty="0"/>
                <a:t>of the </a:t>
              </a:r>
              <a:r>
                <a:rPr lang="en-US" sz="2000" dirty="0" smtClean="0"/>
                <a:t>notes </a:t>
              </a:r>
              <a:r>
                <a:rPr lang="en-US" sz="2000" dirty="0"/>
                <a:t>on the </a:t>
              </a:r>
              <a:r>
                <a:rPr lang="en-US" sz="2000" dirty="0" smtClean="0"/>
                <a:t>related </a:t>
              </a:r>
              <a:r>
                <a:rPr lang="en-US" sz="2000" dirty="0"/>
                <a:t>p</a:t>
              </a:r>
              <a:r>
                <a:rPr lang="en-US" sz="2000" dirty="0" smtClean="0"/>
                <a:t>age(s</a:t>
              </a:r>
              <a:r>
                <a:rPr lang="en-US" sz="2000" dirty="0"/>
                <a:t>) of the </a:t>
              </a:r>
              <a:r>
                <a:rPr lang="en-US" sz="2000" dirty="0" smtClean="0"/>
                <a:t>current </a:t>
              </a:r>
              <a:r>
                <a:rPr lang="en-US" sz="2000" dirty="0"/>
                <a:t>t</a:t>
              </a:r>
              <a:r>
                <a:rPr lang="en-US" sz="2000" dirty="0" smtClean="0"/>
                <a:t>raffic control Publication</a:t>
              </a:r>
              <a:r>
                <a:rPr lang="en-US" sz="2000" dirty="0"/>
                <a:t>.</a:t>
              </a:r>
            </a:p>
          </p:txBody>
        </p:sp>
        <p:sp>
          <p:nvSpPr>
            <p:cNvPr id="66730" name="Text Box 170"/>
            <p:cNvSpPr txBox="1">
              <a:spLocks noChangeArrowheads="1"/>
            </p:cNvSpPr>
            <p:nvPr/>
          </p:nvSpPr>
          <p:spPr bwMode="auto">
            <a:xfrm>
              <a:off x="1856776" y="-912322"/>
              <a:ext cx="6095999" cy="671793"/>
            </a:xfrm>
            <a:prstGeom prst="rect">
              <a:avLst/>
            </a:prstGeom>
            <a:noFill/>
            <a:ln w="9525">
              <a:noFill/>
              <a:miter lim="800000"/>
              <a:headEnd/>
              <a:tailEnd/>
            </a:ln>
            <a:effectLst/>
          </p:spPr>
          <p:txBody>
            <a:bodyPr wrap="square">
              <a:spAutoFit/>
            </a:bodyPr>
            <a:lstStyle/>
            <a:p>
              <a:pPr algn="ctr"/>
              <a:r>
                <a:rPr lang="en-US" sz="3600" dirty="0"/>
                <a:t>Pipe Replacement</a:t>
              </a:r>
            </a:p>
          </p:txBody>
        </p:sp>
        <p:sp>
          <p:nvSpPr>
            <p:cNvPr id="66732" name="Text Box 172"/>
            <p:cNvSpPr txBox="1">
              <a:spLocks noChangeArrowheads="1"/>
            </p:cNvSpPr>
            <p:nvPr/>
          </p:nvSpPr>
          <p:spPr bwMode="auto">
            <a:xfrm>
              <a:off x="3090988" y="-208511"/>
              <a:ext cx="3582701" cy="415872"/>
            </a:xfrm>
            <a:prstGeom prst="rect">
              <a:avLst/>
            </a:prstGeom>
            <a:noFill/>
            <a:ln w="9525">
              <a:noFill/>
              <a:miter lim="800000"/>
              <a:headEnd/>
              <a:tailEnd/>
            </a:ln>
            <a:effectLst/>
          </p:spPr>
          <p:txBody>
            <a:bodyPr wrap="square">
              <a:spAutoFit/>
            </a:bodyPr>
            <a:lstStyle/>
            <a:p>
              <a:pPr algn="ctr"/>
              <a:r>
                <a:rPr lang="en-US" sz="2000" b="1" dirty="0"/>
                <a:t>Work Zone Traffic Control</a:t>
              </a:r>
            </a:p>
          </p:txBody>
        </p:sp>
      </p:grpSp>
      <p:pic>
        <p:nvPicPr>
          <p:cNvPr id="157697"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3700462" y="338138"/>
            <a:ext cx="3886201" cy="5343526"/>
          </a:xfrm>
          <a:prstGeom prst="rect">
            <a:avLst/>
          </a:prstGeom>
          <a:noFill/>
          <a:ln w="9525">
            <a:noFill/>
            <a:miter lim="800000"/>
            <a:headEnd/>
            <a:tailEnd/>
          </a:ln>
          <a:effectLst/>
        </p:spPr>
      </p:pic>
      <p:sp>
        <p:nvSpPr>
          <p:cNvPr id="13"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Safety</a:t>
            </a:r>
            <a:endParaRPr lang="en-US" sz="1100" b="0" spc="0" dirty="0">
              <a:effectLst/>
            </a:endParaRPr>
          </a:p>
        </p:txBody>
      </p:sp>
    </p:spTree>
    <p:extLst>
      <p:ext uri="{BB962C8B-B14F-4D97-AF65-F5344CB8AC3E}">
        <p14:creationId xmlns:p14="http://schemas.microsoft.com/office/powerpoint/2010/main" val="3516670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AutoShape 2"/>
          <p:cNvSpPr>
            <a:spLocks noChangeAspect="1" noChangeArrowheads="1"/>
          </p:cNvSpPr>
          <p:nvPr/>
        </p:nvSpPr>
        <p:spPr bwMode="auto">
          <a:xfrm>
            <a:off x="-7315200" y="-11615738"/>
            <a:ext cx="23774400" cy="30089476"/>
          </a:xfrm>
          <a:prstGeom prst="rect">
            <a:avLst/>
          </a:prstGeom>
          <a:noFill/>
          <a:ln w="9525">
            <a:noFill/>
            <a:miter lim="800000"/>
            <a:headEnd/>
            <a:tailEnd/>
          </a:ln>
          <a:effectLst/>
        </p:spPr>
        <p:txBody>
          <a:bodyPr/>
          <a:lstStyle/>
          <a:p>
            <a:endParaRPr lang="en-US"/>
          </a:p>
        </p:txBody>
      </p:sp>
      <p:grpSp>
        <p:nvGrpSpPr>
          <p:cNvPr id="19" name="Group 18"/>
          <p:cNvGrpSpPr/>
          <p:nvPr/>
        </p:nvGrpSpPr>
        <p:grpSpPr>
          <a:xfrm>
            <a:off x="272473" y="0"/>
            <a:ext cx="7797509" cy="6502063"/>
            <a:chOff x="821253" y="-912322"/>
            <a:chExt cx="7893524" cy="7506928"/>
          </a:xfrm>
        </p:grpSpPr>
        <p:sp>
          <p:nvSpPr>
            <p:cNvPr id="66564" name="Text Box 4"/>
            <p:cNvSpPr txBox="1">
              <a:spLocks noChangeArrowheads="1"/>
            </p:cNvSpPr>
            <p:nvPr/>
          </p:nvSpPr>
          <p:spPr bwMode="auto">
            <a:xfrm>
              <a:off x="3227581" y="1251355"/>
              <a:ext cx="2308853" cy="415872"/>
            </a:xfrm>
            <a:prstGeom prst="rect">
              <a:avLst/>
            </a:prstGeom>
            <a:noFill/>
            <a:ln w="9525">
              <a:noFill/>
              <a:miter lim="800000"/>
              <a:headEnd/>
              <a:tailEnd/>
            </a:ln>
            <a:effectLst/>
          </p:spPr>
          <p:txBody>
            <a:bodyPr wrap="square">
              <a:spAutoFit/>
            </a:bodyPr>
            <a:lstStyle/>
            <a:p>
              <a:pPr eaLnBrk="0" hangingPunct="0"/>
              <a:endParaRPr lang="en-US" sz="2000" b="1">
                <a:latin typeface="Arial" charset="0"/>
              </a:endParaRPr>
            </a:p>
          </p:txBody>
        </p:sp>
        <p:sp>
          <p:nvSpPr>
            <p:cNvPr id="66635" name="Text Box 75"/>
            <p:cNvSpPr txBox="1">
              <a:spLocks noChangeArrowheads="1"/>
            </p:cNvSpPr>
            <p:nvPr/>
          </p:nvSpPr>
          <p:spPr bwMode="auto">
            <a:xfrm>
              <a:off x="1447801" y="5105400"/>
              <a:ext cx="762000" cy="228601"/>
            </a:xfrm>
            <a:prstGeom prst="rect">
              <a:avLst/>
            </a:prstGeom>
            <a:noFill/>
            <a:ln w="9525">
              <a:noFill/>
              <a:miter lim="800000"/>
              <a:headEnd/>
              <a:tailEnd/>
            </a:ln>
            <a:effectLst/>
          </p:spPr>
          <p:txBody>
            <a:bodyPr>
              <a:spAutoFit/>
            </a:bodyPr>
            <a:lstStyle/>
            <a:p>
              <a:pPr algn="ctr" eaLnBrk="0" hangingPunct="0"/>
              <a:endParaRPr lang="en-US" sz="900" b="1">
                <a:latin typeface="Arial" charset="0"/>
              </a:endParaRPr>
            </a:p>
          </p:txBody>
        </p:sp>
        <p:sp>
          <p:nvSpPr>
            <p:cNvPr id="66675" name="Text Box 115"/>
            <p:cNvSpPr txBox="1">
              <a:spLocks noChangeArrowheads="1"/>
            </p:cNvSpPr>
            <p:nvPr/>
          </p:nvSpPr>
          <p:spPr bwMode="auto">
            <a:xfrm>
              <a:off x="821253" y="319347"/>
              <a:ext cx="1600202" cy="426411"/>
            </a:xfrm>
            <a:prstGeom prst="rect">
              <a:avLst/>
            </a:prstGeom>
            <a:noFill/>
            <a:ln w="9525">
              <a:noFill/>
              <a:miter lim="800000"/>
              <a:headEnd/>
              <a:tailEnd/>
            </a:ln>
            <a:effectLst/>
          </p:spPr>
          <p:txBody>
            <a:bodyPr>
              <a:spAutoFit/>
            </a:bodyPr>
            <a:lstStyle/>
            <a:p>
              <a:pPr algn="ctr" eaLnBrk="0" hangingPunct="0"/>
              <a:r>
                <a:rPr lang="en-US" sz="1800" b="1" dirty="0" smtClean="0">
                  <a:solidFill>
                    <a:srgbClr val="FF0000"/>
                  </a:solidFill>
                  <a:latin typeface="Arial" charset="0"/>
                </a:rPr>
                <a:t>PATA </a:t>
              </a:r>
              <a:r>
                <a:rPr lang="en-US" sz="1800" b="1" dirty="0">
                  <a:solidFill>
                    <a:srgbClr val="FF0000"/>
                  </a:solidFill>
                  <a:latin typeface="Arial" charset="0"/>
                </a:rPr>
                <a:t>10a</a:t>
              </a:r>
            </a:p>
          </p:txBody>
        </p:sp>
        <p:sp>
          <p:nvSpPr>
            <p:cNvPr id="66723" name="Text Box 163"/>
            <p:cNvSpPr txBox="1">
              <a:spLocks noChangeArrowheads="1"/>
            </p:cNvSpPr>
            <p:nvPr/>
          </p:nvSpPr>
          <p:spPr bwMode="auto">
            <a:xfrm>
              <a:off x="2319606" y="4982095"/>
              <a:ext cx="6019801" cy="551821"/>
            </a:xfrm>
            <a:prstGeom prst="rect">
              <a:avLst/>
            </a:prstGeom>
            <a:noFill/>
            <a:ln w="9525">
              <a:noFill/>
              <a:miter lim="800000"/>
              <a:headEnd/>
              <a:tailEnd/>
            </a:ln>
            <a:effectLst/>
          </p:spPr>
          <p:txBody>
            <a:bodyPr>
              <a:spAutoFit/>
            </a:bodyPr>
            <a:lstStyle/>
            <a:p>
              <a:pPr algn="ctr"/>
              <a:r>
                <a:rPr lang="en-US" sz="2200" dirty="0"/>
                <a:t>Most Commonly Used Traffic Control </a:t>
              </a:r>
              <a:r>
                <a:rPr lang="en-US" sz="2200" dirty="0" smtClean="0"/>
                <a:t>PATA</a:t>
              </a:r>
              <a:endParaRPr lang="en-US" sz="2200" dirty="0"/>
            </a:p>
          </p:txBody>
        </p:sp>
        <p:sp>
          <p:nvSpPr>
            <p:cNvPr id="66724" name="Text Box 164"/>
            <p:cNvSpPr txBox="1">
              <a:spLocks noChangeArrowheads="1"/>
            </p:cNvSpPr>
            <p:nvPr/>
          </p:nvSpPr>
          <p:spPr bwMode="auto">
            <a:xfrm>
              <a:off x="1856776" y="5421977"/>
              <a:ext cx="6858001" cy="1172629"/>
            </a:xfrm>
            <a:prstGeom prst="rect">
              <a:avLst/>
            </a:prstGeom>
            <a:noFill/>
            <a:ln w="9525">
              <a:noFill/>
              <a:miter lim="800000"/>
              <a:headEnd/>
              <a:tailEnd/>
            </a:ln>
            <a:effectLst/>
          </p:spPr>
          <p:txBody>
            <a:bodyPr>
              <a:spAutoFit/>
            </a:bodyPr>
            <a:lstStyle/>
            <a:p>
              <a:pPr algn="ctr"/>
              <a:r>
                <a:rPr lang="en-US" sz="2000" dirty="0"/>
                <a:t>Before </a:t>
              </a:r>
              <a:r>
                <a:rPr lang="en-US" sz="2000" dirty="0" smtClean="0"/>
                <a:t>selecting </a:t>
              </a:r>
              <a:r>
                <a:rPr lang="en-US" sz="2000" dirty="0"/>
                <a:t>and </a:t>
              </a:r>
              <a:r>
                <a:rPr lang="en-US" sz="2000" dirty="0" smtClean="0"/>
                <a:t>applying </a:t>
              </a:r>
              <a:r>
                <a:rPr lang="en-US" sz="2000" dirty="0"/>
                <a:t>t</a:t>
              </a:r>
              <a:r>
                <a:rPr lang="en-US" sz="2000" dirty="0" smtClean="0"/>
                <a:t>his </a:t>
              </a:r>
              <a:r>
                <a:rPr lang="en-US" sz="2000" dirty="0"/>
                <a:t>or </a:t>
              </a:r>
              <a:r>
                <a:rPr lang="en-US" sz="2000" dirty="0" smtClean="0"/>
                <a:t>any other traffic control figure</a:t>
              </a:r>
              <a:r>
                <a:rPr lang="en-US" sz="2000" dirty="0"/>
                <a:t>, </a:t>
              </a:r>
              <a:r>
                <a:rPr lang="en-US" sz="2000" dirty="0" smtClean="0"/>
                <a:t>reference </a:t>
              </a:r>
              <a:r>
                <a:rPr lang="en-US" sz="2000" dirty="0"/>
                <a:t>and </a:t>
              </a:r>
              <a:r>
                <a:rPr lang="en-US" sz="2000" dirty="0" smtClean="0"/>
                <a:t>review all </a:t>
              </a:r>
              <a:r>
                <a:rPr lang="en-US" sz="2000" dirty="0"/>
                <a:t>of the </a:t>
              </a:r>
              <a:r>
                <a:rPr lang="en-US" sz="2000" dirty="0" smtClean="0"/>
                <a:t>notes </a:t>
              </a:r>
              <a:r>
                <a:rPr lang="en-US" sz="2000" dirty="0"/>
                <a:t>on the </a:t>
              </a:r>
              <a:r>
                <a:rPr lang="en-US" sz="2000" dirty="0" smtClean="0"/>
                <a:t>related </a:t>
              </a:r>
              <a:r>
                <a:rPr lang="en-US" sz="2000" dirty="0"/>
                <a:t>p</a:t>
              </a:r>
              <a:r>
                <a:rPr lang="en-US" sz="2000" dirty="0" smtClean="0"/>
                <a:t>age(s</a:t>
              </a:r>
              <a:r>
                <a:rPr lang="en-US" sz="2000" dirty="0"/>
                <a:t>) of the </a:t>
              </a:r>
              <a:r>
                <a:rPr lang="en-US" sz="2000" dirty="0" smtClean="0"/>
                <a:t>current </a:t>
              </a:r>
              <a:r>
                <a:rPr lang="en-US" sz="2000" dirty="0"/>
                <a:t>t</a:t>
              </a:r>
              <a:r>
                <a:rPr lang="en-US" sz="2000" dirty="0" smtClean="0"/>
                <a:t>raffic control Publication</a:t>
              </a:r>
              <a:r>
                <a:rPr lang="en-US" sz="2000" dirty="0"/>
                <a:t>.</a:t>
              </a:r>
            </a:p>
          </p:txBody>
        </p:sp>
        <p:sp>
          <p:nvSpPr>
            <p:cNvPr id="66730" name="Text Box 170"/>
            <p:cNvSpPr txBox="1">
              <a:spLocks noChangeArrowheads="1"/>
            </p:cNvSpPr>
            <p:nvPr/>
          </p:nvSpPr>
          <p:spPr bwMode="auto">
            <a:xfrm>
              <a:off x="1856776" y="-912322"/>
              <a:ext cx="6095999" cy="671793"/>
            </a:xfrm>
            <a:prstGeom prst="rect">
              <a:avLst/>
            </a:prstGeom>
            <a:noFill/>
            <a:ln w="9525">
              <a:noFill/>
              <a:miter lim="800000"/>
              <a:headEnd/>
              <a:tailEnd/>
            </a:ln>
            <a:effectLst/>
          </p:spPr>
          <p:txBody>
            <a:bodyPr wrap="square">
              <a:spAutoFit/>
            </a:bodyPr>
            <a:lstStyle/>
            <a:p>
              <a:pPr algn="ctr"/>
              <a:r>
                <a:rPr lang="en-US" sz="3600" dirty="0"/>
                <a:t>Pipe Replacement</a:t>
              </a:r>
            </a:p>
          </p:txBody>
        </p:sp>
        <p:sp>
          <p:nvSpPr>
            <p:cNvPr id="66732" name="Text Box 172"/>
            <p:cNvSpPr txBox="1">
              <a:spLocks noChangeArrowheads="1"/>
            </p:cNvSpPr>
            <p:nvPr/>
          </p:nvSpPr>
          <p:spPr bwMode="auto">
            <a:xfrm>
              <a:off x="3090988" y="-208511"/>
              <a:ext cx="3582701" cy="415872"/>
            </a:xfrm>
            <a:prstGeom prst="rect">
              <a:avLst/>
            </a:prstGeom>
            <a:noFill/>
            <a:ln w="9525">
              <a:noFill/>
              <a:miter lim="800000"/>
              <a:headEnd/>
              <a:tailEnd/>
            </a:ln>
            <a:effectLst/>
          </p:spPr>
          <p:txBody>
            <a:bodyPr wrap="square">
              <a:spAutoFit/>
            </a:bodyPr>
            <a:lstStyle/>
            <a:p>
              <a:pPr algn="ctr"/>
              <a:r>
                <a:rPr lang="en-US" sz="2000" b="1" dirty="0"/>
                <a:t>Work Zone Traffic Control</a:t>
              </a:r>
            </a:p>
          </p:txBody>
        </p:sp>
      </p:grpSp>
      <p:pic>
        <p:nvPicPr>
          <p:cNvPr id="157697"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3700462" y="338138"/>
            <a:ext cx="3886201" cy="5343526"/>
          </a:xfrm>
          <a:prstGeom prst="rect">
            <a:avLst/>
          </a:prstGeom>
          <a:noFill/>
          <a:ln w="9525">
            <a:noFill/>
            <a:miter lim="800000"/>
            <a:headEnd/>
            <a:tailEnd/>
          </a:ln>
          <a:effectLst/>
        </p:spPr>
      </p:pic>
      <p:pic>
        <p:nvPicPr>
          <p:cNvPr id="15"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1323437" y="-1191027"/>
            <a:ext cx="6245530" cy="8587603"/>
          </a:xfrm>
          <a:prstGeom prst="rect">
            <a:avLst/>
          </a:prstGeom>
          <a:noFill/>
          <a:ln w="9525">
            <a:noFill/>
            <a:miter lim="800000"/>
            <a:headEnd/>
            <a:tailEnd/>
          </a:ln>
          <a:effectLst/>
        </p:spPr>
      </p:pic>
      <p:sp>
        <p:nvSpPr>
          <p:cNvPr id="14"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Safety</a:t>
            </a:r>
            <a:endParaRPr lang="en-US" sz="1100" b="0" spc="0" dirty="0">
              <a:effectLst/>
            </a:endParaRPr>
          </a:p>
        </p:txBody>
      </p:sp>
    </p:spTree>
    <p:extLst>
      <p:ext uri="{BB962C8B-B14F-4D97-AF65-F5344CB8AC3E}">
        <p14:creationId xmlns:p14="http://schemas.microsoft.com/office/powerpoint/2010/main" val="37586160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91" name="Text Box 135"/>
          <p:cNvSpPr txBox="1">
            <a:spLocks noChangeArrowheads="1"/>
          </p:cNvSpPr>
          <p:nvPr/>
        </p:nvSpPr>
        <p:spPr bwMode="auto">
          <a:xfrm>
            <a:off x="6629400" y="185564463"/>
            <a:ext cx="304800" cy="457200"/>
          </a:xfrm>
          <a:prstGeom prst="rect">
            <a:avLst/>
          </a:prstGeom>
          <a:noFill/>
          <a:ln w="9525">
            <a:noFill/>
            <a:miter lim="800000"/>
            <a:headEnd/>
            <a:tailEnd/>
          </a:ln>
          <a:effectLst/>
        </p:spPr>
        <p:txBody>
          <a:bodyPr>
            <a:spAutoFit/>
          </a:bodyPr>
          <a:lstStyle/>
          <a:p>
            <a:r>
              <a:rPr lang="en-US" sz="2400" b="1"/>
              <a:t>.</a:t>
            </a:r>
          </a:p>
        </p:txBody>
      </p:sp>
      <p:grpSp>
        <p:nvGrpSpPr>
          <p:cNvPr id="17" name="Group 16"/>
          <p:cNvGrpSpPr/>
          <p:nvPr/>
        </p:nvGrpSpPr>
        <p:grpSpPr>
          <a:xfrm>
            <a:off x="95379" y="152990"/>
            <a:ext cx="8486655" cy="5972538"/>
            <a:chOff x="-122234" y="31750"/>
            <a:chExt cx="8979121" cy="6374966"/>
          </a:xfrm>
        </p:grpSpPr>
        <p:sp>
          <p:nvSpPr>
            <p:cNvPr id="70803" name="Text Box 147"/>
            <p:cNvSpPr txBox="1">
              <a:spLocks noChangeArrowheads="1"/>
            </p:cNvSpPr>
            <p:nvPr/>
          </p:nvSpPr>
          <p:spPr bwMode="auto">
            <a:xfrm>
              <a:off x="6629400" y="1863725"/>
              <a:ext cx="304800" cy="492772"/>
            </a:xfrm>
            <a:prstGeom prst="rect">
              <a:avLst/>
            </a:prstGeom>
            <a:noFill/>
            <a:ln w="9525">
              <a:noFill/>
              <a:miter lim="800000"/>
              <a:headEnd/>
              <a:tailEnd/>
            </a:ln>
            <a:effectLst/>
          </p:spPr>
          <p:txBody>
            <a:bodyPr>
              <a:spAutoFit/>
            </a:bodyPr>
            <a:lstStyle/>
            <a:p>
              <a:endParaRPr lang="en-US" sz="2400" b="1" dirty="0"/>
            </a:p>
          </p:txBody>
        </p:sp>
        <p:sp>
          <p:nvSpPr>
            <p:cNvPr id="70906" name="Text Box 250"/>
            <p:cNvSpPr txBox="1">
              <a:spLocks noChangeArrowheads="1"/>
            </p:cNvSpPr>
            <p:nvPr/>
          </p:nvSpPr>
          <p:spPr bwMode="auto">
            <a:xfrm>
              <a:off x="2840479" y="600461"/>
              <a:ext cx="3466735" cy="427069"/>
            </a:xfrm>
            <a:prstGeom prst="rect">
              <a:avLst/>
            </a:prstGeom>
            <a:noFill/>
            <a:ln w="9525">
              <a:noFill/>
              <a:miter lim="800000"/>
              <a:headEnd/>
              <a:tailEnd/>
            </a:ln>
            <a:effectLst/>
          </p:spPr>
          <p:txBody>
            <a:bodyPr wrap="square">
              <a:spAutoFit/>
            </a:bodyPr>
            <a:lstStyle/>
            <a:p>
              <a:pPr algn="ctr"/>
              <a:r>
                <a:rPr lang="en-US" sz="2000" b="1" dirty="0"/>
                <a:t>Work</a:t>
              </a:r>
              <a:r>
                <a:rPr lang="en-US" sz="1400" b="1" dirty="0"/>
                <a:t> </a:t>
              </a:r>
              <a:r>
                <a:rPr lang="en-US" sz="2000" b="1" dirty="0"/>
                <a:t>Zone Traffic Control</a:t>
              </a:r>
            </a:p>
          </p:txBody>
        </p:sp>
        <p:grpSp>
          <p:nvGrpSpPr>
            <p:cNvPr id="16" name="Group 254"/>
            <p:cNvGrpSpPr>
              <a:grpSpLocks/>
            </p:cNvGrpSpPr>
            <p:nvPr/>
          </p:nvGrpSpPr>
          <p:grpSpPr bwMode="auto">
            <a:xfrm>
              <a:off x="-122234" y="31750"/>
              <a:ext cx="7688263" cy="1377952"/>
              <a:chOff x="-77" y="20"/>
              <a:chExt cx="4843" cy="868"/>
            </a:xfrm>
          </p:grpSpPr>
          <p:sp>
            <p:nvSpPr>
              <p:cNvPr id="70905" name="Text Box 249"/>
              <p:cNvSpPr txBox="1">
                <a:spLocks noChangeArrowheads="1"/>
              </p:cNvSpPr>
              <p:nvPr/>
            </p:nvSpPr>
            <p:spPr bwMode="auto">
              <a:xfrm>
                <a:off x="926" y="20"/>
                <a:ext cx="3840" cy="435"/>
              </a:xfrm>
              <a:prstGeom prst="rect">
                <a:avLst/>
              </a:prstGeom>
              <a:noFill/>
              <a:ln w="9525">
                <a:noFill/>
                <a:miter lim="800000"/>
                <a:headEnd/>
                <a:tailEnd/>
              </a:ln>
              <a:effectLst/>
            </p:spPr>
            <p:txBody>
              <a:bodyPr>
                <a:spAutoFit/>
              </a:bodyPr>
              <a:lstStyle/>
              <a:p>
                <a:pPr algn="ctr"/>
                <a:r>
                  <a:rPr lang="en-US" sz="3600" dirty="0" smtClean="0"/>
                  <a:t> Pipe </a:t>
                </a:r>
                <a:r>
                  <a:rPr lang="en-US" sz="3600" dirty="0"/>
                  <a:t>Replacement</a:t>
                </a:r>
              </a:p>
            </p:txBody>
          </p:sp>
          <p:sp>
            <p:nvSpPr>
              <p:cNvPr id="70907" name="Text Box 251"/>
              <p:cNvSpPr txBox="1">
                <a:spLocks noChangeArrowheads="1"/>
              </p:cNvSpPr>
              <p:nvPr/>
            </p:nvSpPr>
            <p:spPr bwMode="auto">
              <a:xfrm>
                <a:off x="-77" y="640"/>
                <a:ext cx="1104" cy="248"/>
              </a:xfrm>
              <a:prstGeom prst="rect">
                <a:avLst/>
              </a:prstGeom>
              <a:noFill/>
              <a:ln w="9525">
                <a:noFill/>
                <a:miter lim="800000"/>
                <a:headEnd/>
                <a:tailEnd/>
              </a:ln>
              <a:effectLst/>
            </p:spPr>
            <p:txBody>
              <a:bodyPr>
                <a:spAutoFit/>
              </a:bodyPr>
              <a:lstStyle/>
              <a:p>
                <a:pPr algn="ctr"/>
                <a:r>
                  <a:rPr lang="en-US" sz="1800" b="1" dirty="0" smtClean="0">
                    <a:solidFill>
                      <a:srgbClr val="FF0000"/>
                    </a:solidFill>
                    <a:effectLst>
                      <a:glow rad="101600">
                        <a:schemeClr val="accent1">
                          <a:satMod val="175000"/>
                          <a:alpha val="40000"/>
                        </a:schemeClr>
                      </a:glow>
                    </a:effectLst>
                    <a:hlinkClick r:id="rId3" action="ppaction://hlinksldjump"/>
                  </a:rPr>
                  <a:t>PATA </a:t>
                </a:r>
                <a:r>
                  <a:rPr lang="en-US" sz="1800" b="1" dirty="0">
                    <a:solidFill>
                      <a:srgbClr val="FF0000"/>
                    </a:solidFill>
                    <a:effectLst>
                      <a:glow rad="101600">
                        <a:schemeClr val="accent1">
                          <a:satMod val="175000"/>
                          <a:alpha val="40000"/>
                        </a:schemeClr>
                      </a:glow>
                    </a:effectLst>
                    <a:hlinkClick r:id="rId3" action="ppaction://hlinksldjump"/>
                  </a:rPr>
                  <a:t>11d.</a:t>
                </a:r>
                <a:endParaRPr lang="en-US" sz="1800" b="1" dirty="0">
                  <a:solidFill>
                    <a:srgbClr val="FF0000"/>
                  </a:solidFill>
                  <a:effectLst>
                    <a:glow rad="101600">
                      <a:schemeClr val="accent1">
                        <a:satMod val="175000"/>
                        <a:alpha val="40000"/>
                      </a:schemeClr>
                    </a:glow>
                  </a:effectLst>
                </a:endParaRPr>
              </a:p>
            </p:txBody>
          </p:sp>
        </p:grpSp>
        <p:sp>
          <p:nvSpPr>
            <p:cNvPr id="70909" name="Text Box 253"/>
            <p:cNvSpPr txBox="1">
              <a:spLocks noChangeArrowheads="1"/>
            </p:cNvSpPr>
            <p:nvPr/>
          </p:nvSpPr>
          <p:spPr bwMode="auto">
            <a:xfrm>
              <a:off x="99339" y="4829846"/>
              <a:ext cx="8757548" cy="1576870"/>
            </a:xfrm>
            <a:prstGeom prst="rect">
              <a:avLst/>
            </a:prstGeom>
            <a:noFill/>
            <a:ln w="9525">
              <a:noFill/>
              <a:miter lim="800000"/>
              <a:headEnd/>
              <a:tailEnd/>
            </a:ln>
            <a:effectLst/>
          </p:spPr>
          <p:txBody>
            <a:bodyPr wrap="square">
              <a:spAutoFit/>
            </a:bodyPr>
            <a:lstStyle/>
            <a:p>
              <a:pPr algn="ctr"/>
              <a:r>
                <a:rPr lang="en-US" sz="1800" dirty="0"/>
                <a:t>This is by far the </a:t>
              </a:r>
              <a:r>
                <a:rPr lang="en-US" sz="1800" dirty="0" smtClean="0"/>
                <a:t>preferred </a:t>
              </a:r>
              <a:r>
                <a:rPr lang="en-US" dirty="0"/>
                <a:t>e</a:t>
              </a:r>
              <a:r>
                <a:rPr lang="en-US" sz="1800" dirty="0" smtClean="0"/>
                <a:t>nvironment </a:t>
              </a:r>
              <a:r>
                <a:rPr lang="en-US" sz="1800" dirty="0"/>
                <a:t>in </a:t>
              </a:r>
              <a:r>
                <a:rPr lang="en-US" sz="1800" dirty="0" smtClean="0"/>
                <a:t>which </a:t>
              </a:r>
              <a:r>
                <a:rPr lang="en-US" sz="1800" dirty="0"/>
                <a:t>to </a:t>
              </a:r>
              <a:r>
                <a:rPr lang="en-US" sz="1800" dirty="0" smtClean="0"/>
                <a:t>perform </a:t>
              </a:r>
              <a:r>
                <a:rPr lang="en-US" dirty="0"/>
                <a:t>r</a:t>
              </a:r>
              <a:r>
                <a:rPr lang="en-US" sz="1800" dirty="0" smtClean="0"/>
                <a:t>oadway </a:t>
              </a:r>
              <a:r>
                <a:rPr lang="en-US" dirty="0"/>
                <a:t>m</a:t>
              </a:r>
              <a:r>
                <a:rPr lang="en-US" sz="1800" dirty="0" smtClean="0"/>
                <a:t>aintenance ….one </a:t>
              </a:r>
              <a:r>
                <a:rPr lang="en-US" dirty="0"/>
                <a:t>w</a:t>
              </a:r>
              <a:r>
                <a:rPr lang="en-US" sz="1800" dirty="0" smtClean="0"/>
                <a:t>here </a:t>
              </a:r>
              <a:r>
                <a:rPr lang="en-US" dirty="0"/>
                <a:t>t</a:t>
              </a:r>
              <a:r>
                <a:rPr lang="en-US" sz="1800" dirty="0" smtClean="0"/>
                <a:t>here </a:t>
              </a:r>
              <a:r>
                <a:rPr lang="en-US" sz="1800" dirty="0"/>
                <a:t>is </a:t>
              </a:r>
              <a:r>
                <a:rPr lang="en-US" sz="1800" dirty="0" smtClean="0"/>
                <a:t>no traffic</a:t>
              </a:r>
              <a:r>
                <a:rPr lang="en-US" sz="1800" dirty="0"/>
                <a:t>. This </a:t>
              </a:r>
              <a:r>
                <a:rPr lang="en-US" sz="1800" dirty="0" smtClean="0"/>
                <a:t>short </a:t>
              </a:r>
              <a:r>
                <a:rPr lang="en-US" dirty="0"/>
                <a:t>t</a:t>
              </a:r>
              <a:r>
                <a:rPr lang="en-US" sz="1800" dirty="0" smtClean="0"/>
                <a:t>erm </a:t>
              </a:r>
              <a:r>
                <a:rPr lang="en-US" dirty="0"/>
                <a:t>d</a:t>
              </a:r>
              <a:r>
                <a:rPr lang="en-US" sz="1800" dirty="0" smtClean="0"/>
                <a:t>aylight </a:t>
              </a:r>
              <a:r>
                <a:rPr lang="en-US" dirty="0"/>
                <a:t>d</a:t>
              </a:r>
              <a:r>
                <a:rPr lang="en-US" sz="1800" dirty="0" smtClean="0"/>
                <a:t>etour </a:t>
              </a:r>
              <a:r>
                <a:rPr lang="en-US" dirty="0"/>
                <a:t>a</a:t>
              </a:r>
              <a:r>
                <a:rPr lang="en-US" sz="1800" dirty="0" smtClean="0"/>
                <a:t>ffords </a:t>
              </a:r>
              <a:r>
                <a:rPr lang="en-US" dirty="0"/>
                <a:t>m</a:t>
              </a:r>
              <a:r>
                <a:rPr lang="en-US" sz="1800" dirty="0" smtClean="0"/>
                <a:t>aintenance </a:t>
              </a:r>
              <a:r>
                <a:rPr lang="en-US" dirty="0"/>
                <a:t>c</a:t>
              </a:r>
              <a:r>
                <a:rPr lang="en-US" sz="1800" dirty="0" smtClean="0"/>
                <a:t>rews </a:t>
              </a:r>
              <a:r>
                <a:rPr lang="en-US" sz="1800" dirty="0"/>
                <a:t>an </a:t>
              </a:r>
              <a:r>
                <a:rPr lang="en-US" sz="1800" dirty="0" smtClean="0"/>
                <a:t>opportunity </a:t>
              </a:r>
              <a:r>
                <a:rPr lang="en-US" sz="1800" dirty="0"/>
                <a:t>to </a:t>
              </a:r>
              <a:r>
                <a:rPr lang="en-US" sz="1800" dirty="0" smtClean="0"/>
                <a:t>detour </a:t>
              </a:r>
              <a:r>
                <a:rPr lang="en-US" dirty="0"/>
                <a:t>t</a:t>
              </a:r>
              <a:r>
                <a:rPr lang="en-US" sz="1800" dirty="0" smtClean="0"/>
                <a:t>raffic </a:t>
              </a:r>
              <a:r>
                <a:rPr lang="en-US" dirty="0"/>
                <a:t>a</a:t>
              </a:r>
              <a:r>
                <a:rPr lang="en-US" sz="1800" dirty="0" smtClean="0"/>
                <a:t>round </a:t>
              </a:r>
              <a:r>
                <a:rPr lang="en-US" dirty="0"/>
                <a:t>t</a:t>
              </a:r>
              <a:r>
                <a:rPr lang="en-US" sz="1800" dirty="0" smtClean="0"/>
                <a:t>heir </a:t>
              </a:r>
              <a:r>
                <a:rPr lang="en-US" dirty="0"/>
                <a:t>o</a:t>
              </a:r>
              <a:r>
                <a:rPr lang="en-US" sz="1800" dirty="0" smtClean="0"/>
                <a:t>peration</a:t>
              </a:r>
              <a:r>
                <a:rPr lang="en-US" sz="1800" dirty="0"/>
                <a:t>, </a:t>
              </a:r>
              <a:r>
                <a:rPr lang="en-US" sz="1800" dirty="0" smtClean="0"/>
                <a:t>reducing </a:t>
              </a:r>
              <a:r>
                <a:rPr lang="en-US" dirty="0"/>
                <a:t>m</a:t>
              </a:r>
              <a:r>
                <a:rPr lang="en-US" sz="1800" dirty="0" smtClean="0"/>
                <a:t>anpower </a:t>
              </a:r>
              <a:r>
                <a:rPr lang="en-US" dirty="0"/>
                <a:t>r</a:t>
              </a:r>
              <a:r>
                <a:rPr lang="en-US" sz="1800" dirty="0" smtClean="0"/>
                <a:t>equirements </a:t>
              </a:r>
              <a:r>
                <a:rPr lang="en-US" sz="1800" dirty="0"/>
                <a:t>for </a:t>
              </a:r>
              <a:r>
                <a:rPr lang="en-US" sz="1800" dirty="0" smtClean="0"/>
                <a:t>flagging</a:t>
              </a:r>
              <a:r>
                <a:rPr lang="en-US" sz="1800" dirty="0"/>
                <a:t>, and </a:t>
              </a:r>
              <a:r>
                <a:rPr lang="en-US" sz="1800" dirty="0" smtClean="0"/>
                <a:t>increasing </a:t>
              </a:r>
              <a:r>
                <a:rPr lang="en-US" dirty="0"/>
                <a:t>b</a:t>
              </a:r>
              <a:r>
                <a:rPr lang="en-US" sz="1800" dirty="0" smtClean="0"/>
                <a:t>oth </a:t>
              </a:r>
              <a:r>
                <a:rPr lang="en-US" dirty="0"/>
                <a:t>e</a:t>
              </a:r>
              <a:r>
                <a:rPr lang="en-US" sz="1800" dirty="0" smtClean="0"/>
                <a:t>fficiency </a:t>
              </a:r>
              <a:r>
                <a:rPr lang="en-US" sz="1800" dirty="0"/>
                <a:t>and </a:t>
              </a:r>
              <a:r>
                <a:rPr lang="en-US" sz="1800" dirty="0" smtClean="0"/>
                <a:t>quality.  </a:t>
              </a:r>
              <a:r>
                <a:rPr lang="en-US" sz="1800" b="1" dirty="0" smtClean="0"/>
                <a:t>Remember to review all notes when using this PATA</a:t>
              </a:r>
              <a:r>
                <a:rPr lang="en-US" sz="1800" dirty="0" smtClean="0"/>
                <a:t>.</a:t>
              </a:r>
              <a:endParaRPr lang="en-US" sz="1800" dirty="0"/>
            </a:p>
          </p:txBody>
        </p:sp>
      </p:grpSp>
      <p:pic>
        <p:nvPicPr>
          <p:cNvPr id="155649"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4303568" y="420833"/>
            <a:ext cx="3241963" cy="4838700"/>
          </a:xfrm>
          <a:prstGeom prst="rect">
            <a:avLst/>
          </a:prstGeom>
          <a:noFill/>
          <a:ln w="9525">
            <a:noFill/>
            <a:miter lim="800000"/>
            <a:headEnd/>
            <a:tailEnd/>
          </a:ln>
          <a:effectLst/>
        </p:spPr>
      </p:pic>
      <p:sp>
        <p:nvSpPr>
          <p:cNvPr id="12"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Safety</a:t>
            </a:r>
            <a:endParaRPr lang="en-US" sz="1100" b="0" spc="0" dirty="0">
              <a:effectLst/>
            </a:endParaRPr>
          </a:p>
        </p:txBody>
      </p:sp>
    </p:spTree>
    <p:extLst>
      <p:ext uri="{BB962C8B-B14F-4D97-AF65-F5344CB8AC3E}">
        <p14:creationId xmlns:p14="http://schemas.microsoft.com/office/powerpoint/2010/main" val="25723173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791" name="Text Box 135"/>
          <p:cNvSpPr txBox="1">
            <a:spLocks noChangeArrowheads="1"/>
          </p:cNvSpPr>
          <p:nvPr/>
        </p:nvSpPr>
        <p:spPr bwMode="auto">
          <a:xfrm>
            <a:off x="6629400" y="185564463"/>
            <a:ext cx="304800" cy="457200"/>
          </a:xfrm>
          <a:prstGeom prst="rect">
            <a:avLst/>
          </a:prstGeom>
          <a:noFill/>
          <a:ln w="9525">
            <a:noFill/>
            <a:miter lim="800000"/>
            <a:headEnd/>
            <a:tailEnd/>
          </a:ln>
          <a:effectLst/>
        </p:spPr>
        <p:txBody>
          <a:bodyPr>
            <a:spAutoFit/>
          </a:bodyPr>
          <a:lstStyle/>
          <a:p>
            <a:r>
              <a:rPr lang="en-US" sz="2400" b="1"/>
              <a:t>.</a:t>
            </a:r>
          </a:p>
        </p:txBody>
      </p:sp>
      <p:grpSp>
        <p:nvGrpSpPr>
          <p:cNvPr id="17" name="Group 16"/>
          <p:cNvGrpSpPr/>
          <p:nvPr/>
        </p:nvGrpSpPr>
        <p:grpSpPr>
          <a:xfrm>
            <a:off x="95379" y="152990"/>
            <a:ext cx="8486655" cy="5972538"/>
            <a:chOff x="-122234" y="31750"/>
            <a:chExt cx="8979121" cy="6374966"/>
          </a:xfrm>
        </p:grpSpPr>
        <p:sp>
          <p:nvSpPr>
            <p:cNvPr id="70803" name="Text Box 147"/>
            <p:cNvSpPr txBox="1">
              <a:spLocks noChangeArrowheads="1"/>
            </p:cNvSpPr>
            <p:nvPr/>
          </p:nvSpPr>
          <p:spPr bwMode="auto">
            <a:xfrm>
              <a:off x="6629400" y="1863725"/>
              <a:ext cx="304800" cy="492772"/>
            </a:xfrm>
            <a:prstGeom prst="rect">
              <a:avLst/>
            </a:prstGeom>
            <a:noFill/>
            <a:ln w="9525">
              <a:noFill/>
              <a:miter lim="800000"/>
              <a:headEnd/>
              <a:tailEnd/>
            </a:ln>
            <a:effectLst/>
          </p:spPr>
          <p:txBody>
            <a:bodyPr>
              <a:spAutoFit/>
            </a:bodyPr>
            <a:lstStyle/>
            <a:p>
              <a:endParaRPr lang="en-US" sz="2400" b="1" dirty="0"/>
            </a:p>
          </p:txBody>
        </p:sp>
        <p:sp>
          <p:nvSpPr>
            <p:cNvPr id="70906" name="Text Box 250"/>
            <p:cNvSpPr txBox="1">
              <a:spLocks noChangeArrowheads="1"/>
            </p:cNvSpPr>
            <p:nvPr/>
          </p:nvSpPr>
          <p:spPr bwMode="auto">
            <a:xfrm>
              <a:off x="2840479" y="600461"/>
              <a:ext cx="3466735" cy="427069"/>
            </a:xfrm>
            <a:prstGeom prst="rect">
              <a:avLst/>
            </a:prstGeom>
            <a:noFill/>
            <a:ln w="9525">
              <a:noFill/>
              <a:miter lim="800000"/>
              <a:headEnd/>
              <a:tailEnd/>
            </a:ln>
            <a:effectLst/>
          </p:spPr>
          <p:txBody>
            <a:bodyPr wrap="square">
              <a:spAutoFit/>
            </a:bodyPr>
            <a:lstStyle/>
            <a:p>
              <a:pPr algn="ctr"/>
              <a:r>
                <a:rPr lang="en-US" sz="2000" b="1" dirty="0"/>
                <a:t>Work</a:t>
              </a:r>
              <a:r>
                <a:rPr lang="en-US" sz="1400" b="1" dirty="0"/>
                <a:t> </a:t>
              </a:r>
              <a:r>
                <a:rPr lang="en-US" sz="2000" b="1" dirty="0"/>
                <a:t>Zone Traffic Control</a:t>
              </a:r>
            </a:p>
          </p:txBody>
        </p:sp>
        <p:grpSp>
          <p:nvGrpSpPr>
            <p:cNvPr id="16" name="Group 254"/>
            <p:cNvGrpSpPr>
              <a:grpSpLocks/>
            </p:cNvGrpSpPr>
            <p:nvPr/>
          </p:nvGrpSpPr>
          <p:grpSpPr bwMode="auto">
            <a:xfrm>
              <a:off x="-122234" y="31750"/>
              <a:ext cx="7688263" cy="1377952"/>
              <a:chOff x="-77" y="20"/>
              <a:chExt cx="4843" cy="868"/>
            </a:xfrm>
          </p:grpSpPr>
          <p:sp>
            <p:nvSpPr>
              <p:cNvPr id="70905" name="Text Box 249"/>
              <p:cNvSpPr txBox="1">
                <a:spLocks noChangeArrowheads="1"/>
              </p:cNvSpPr>
              <p:nvPr/>
            </p:nvSpPr>
            <p:spPr bwMode="auto">
              <a:xfrm>
                <a:off x="926" y="20"/>
                <a:ext cx="3840" cy="435"/>
              </a:xfrm>
              <a:prstGeom prst="rect">
                <a:avLst/>
              </a:prstGeom>
              <a:noFill/>
              <a:ln w="9525">
                <a:noFill/>
                <a:miter lim="800000"/>
                <a:headEnd/>
                <a:tailEnd/>
              </a:ln>
              <a:effectLst/>
            </p:spPr>
            <p:txBody>
              <a:bodyPr>
                <a:spAutoFit/>
              </a:bodyPr>
              <a:lstStyle/>
              <a:p>
                <a:pPr algn="ctr"/>
                <a:r>
                  <a:rPr lang="en-US" sz="3600" dirty="0" smtClean="0"/>
                  <a:t> Pipe </a:t>
                </a:r>
                <a:r>
                  <a:rPr lang="en-US" sz="3600" dirty="0"/>
                  <a:t>Replacement</a:t>
                </a:r>
              </a:p>
            </p:txBody>
          </p:sp>
          <p:sp>
            <p:nvSpPr>
              <p:cNvPr id="70907" name="Text Box 251"/>
              <p:cNvSpPr txBox="1">
                <a:spLocks noChangeArrowheads="1"/>
              </p:cNvSpPr>
              <p:nvPr/>
            </p:nvSpPr>
            <p:spPr bwMode="auto">
              <a:xfrm>
                <a:off x="-77" y="640"/>
                <a:ext cx="1104" cy="248"/>
              </a:xfrm>
              <a:prstGeom prst="rect">
                <a:avLst/>
              </a:prstGeom>
              <a:noFill/>
              <a:ln w="9525">
                <a:noFill/>
                <a:miter lim="800000"/>
                <a:headEnd/>
                <a:tailEnd/>
              </a:ln>
              <a:effectLst/>
            </p:spPr>
            <p:txBody>
              <a:bodyPr>
                <a:spAutoFit/>
              </a:bodyPr>
              <a:lstStyle/>
              <a:p>
                <a:pPr algn="ctr"/>
                <a:r>
                  <a:rPr lang="en-US" sz="1800" b="1" dirty="0" smtClean="0">
                    <a:solidFill>
                      <a:srgbClr val="FF0000"/>
                    </a:solidFill>
                  </a:rPr>
                  <a:t>PATA </a:t>
                </a:r>
                <a:r>
                  <a:rPr lang="en-US" sz="1800" b="1" dirty="0">
                    <a:solidFill>
                      <a:srgbClr val="FF0000"/>
                    </a:solidFill>
                  </a:rPr>
                  <a:t>11d.</a:t>
                </a:r>
              </a:p>
            </p:txBody>
          </p:sp>
        </p:grpSp>
        <p:sp>
          <p:nvSpPr>
            <p:cNvPr id="70909" name="Text Box 253"/>
            <p:cNvSpPr txBox="1">
              <a:spLocks noChangeArrowheads="1"/>
            </p:cNvSpPr>
            <p:nvPr/>
          </p:nvSpPr>
          <p:spPr bwMode="auto">
            <a:xfrm>
              <a:off x="99339" y="4829846"/>
              <a:ext cx="8757548" cy="1576870"/>
            </a:xfrm>
            <a:prstGeom prst="rect">
              <a:avLst/>
            </a:prstGeom>
            <a:noFill/>
            <a:ln w="9525">
              <a:noFill/>
              <a:miter lim="800000"/>
              <a:headEnd/>
              <a:tailEnd/>
            </a:ln>
            <a:effectLst/>
          </p:spPr>
          <p:txBody>
            <a:bodyPr wrap="square">
              <a:spAutoFit/>
            </a:bodyPr>
            <a:lstStyle/>
            <a:p>
              <a:pPr algn="ctr"/>
              <a:r>
                <a:rPr lang="en-US" sz="1800" dirty="0"/>
                <a:t>This is by far the </a:t>
              </a:r>
              <a:r>
                <a:rPr lang="en-US" sz="1800" dirty="0" smtClean="0"/>
                <a:t>preferred </a:t>
              </a:r>
              <a:r>
                <a:rPr lang="en-US" dirty="0"/>
                <a:t>e</a:t>
              </a:r>
              <a:r>
                <a:rPr lang="en-US" sz="1800" dirty="0" smtClean="0"/>
                <a:t>nvironment </a:t>
              </a:r>
              <a:r>
                <a:rPr lang="en-US" sz="1800" dirty="0"/>
                <a:t>in </a:t>
              </a:r>
              <a:r>
                <a:rPr lang="en-US" sz="1800" dirty="0" smtClean="0"/>
                <a:t>which </a:t>
              </a:r>
              <a:r>
                <a:rPr lang="en-US" sz="1800" dirty="0"/>
                <a:t>to </a:t>
              </a:r>
              <a:r>
                <a:rPr lang="en-US" sz="1800" dirty="0" smtClean="0"/>
                <a:t>perform </a:t>
              </a:r>
              <a:r>
                <a:rPr lang="en-US" dirty="0"/>
                <a:t>r</a:t>
              </a:r>
              <a:r>
                <a:rPr lang="en-US" sz="1800" dirty="0" smtClean="0"/>
                <a:t>oadway </a:t>
              </a:r>
              <a:r>
                <a:rPr lang="en-US" dirty="0"/>
                <a:t>m</a:t>
              </a:r>
              <a:r>
                <a:rPr lang="en-US" sz="1800" dirty="0" smtClean="0"/>
                <a:t>aintenance ….one </a:t>
              </a:r>
              <a:r>
                <a:rPr lang="en-US" dirty="0"/>
                <a:t>w</a:t>
              </a:r>
              <a:r>
                <a:rPr lang="en-US" sz="1800" dirty="0" smtClean="0"/>
                <a:t>here </a:t>
              </a:r>
              <a:r>
                <a:rPr lang="en-US" dirty="0"/>
                <a:t>t</a:t>
              </a:r>
              <a:r>
                <a:rPr lang="en-US" sz="1800" dirty="0" smtClean="0"/>
                <a:t>here </a:t>
              </a:r>
              <a:r>
                <a:rPr lang="en-US" sz="1800" dirty="0"/>
                <a:t>is </a:t>
              </a:r>
              <a:r>
                <a:rPr lang="en-US" sz="1800" dirty="0" smtClean="0"/>
                <a:t>no traffic</a:t>
              </a:r>
              <a:r>
                <a:rPr lang="en-US" sz="1800" dirty="0"/>
                <a:t>. This </a:t>
              </a:r>
              <a:r>
                <a:rPr lang="en-US" sz="1800" dirty="0" smtClean="0"/>
                <a:t>short </a:t>
              </a:r>
              <a:r>
                <a:rPr lang="en-US" dirty="0"/>
                <a:t>t</a:t>
              </a:r>
              <a:r>
                <a:rPr lang="en-US" sz="1800" dirty="0" smtClean="0"/>
                <a:t>erm </a:t>
              </a:r>
              <a:r>
                <a:rPr lang="en-US" dirty="0"/>
                <a:t>d</a:t>
              </a:r>
              <a:r>
                <a:rPr lang="en-US" sz="1800" dirty="0" smtClean="0"/>
                <a:t>aylight </a:t>
              </a:r>
              <a:r>
                <a:rPr lang="en-US" dirty="0"/>
                <a:t>d</a:t>
              </a:r>
              <a:r>
                <a:rPr lang="en-US" sz="1800" dirty="0" smtClean="0"/>
                <a:t>etour </a:t>
              </a:r>
              <a:r>
                <a:rPr lang="en-US" dirty="0"/>
                <a:t>a</a:t>
              </a:r>
              <a:r>
                <a:rPr lang="en-US" sz="1800" dirty="0" smtClean="0"/>
                <a:t>ffords </a:t>
              </a:r>
              <a:r>
                <a:rPr lang="en-US" dirty="0"/>
                <a:t>m</a:t>
              </a:r>
              <a:r>
                <a:rPr lang="en-US" sz="1800" dirty="0" smtClean="0"/>
                <a:t>aintenance </a:t>
              </a:r>
              <a:r>
                <a:rPr lang="en-US" dirty="0"/>
                <a:t>c</a:t>
              </a:r>
              <a:r>
                <a:rPr lang="en-US" sz="1800" dirty="0" smtClean="0"/>
                <a:t>rews </a:t>
              </a:r>
              <a:r>
                <a:rPr lang="en-US" sz="1800" dirty="0"/>
                <a:t>an </a:t>
              </a:r>
              <a:r>
                <a:rPr lang="en-US" sz="1800" dirty="0" smtClean="0"/>
                <a:t>opportunity </a:t>
              </a:r>
              <a:r>
                <a:rPr lang="en-US" sz="1800" dirty="0"/>
                <a:t>to </a:t>
              </a:r>
              <a:r>
                <a:rPr lang="en-US" sz="1800" dirty="0" smtClean="0"/>
                <a:t>detour </a:t>
              </a:r>
              <a:r>
                <a:rPr lang="en-US" dirty="0"/>
                <a:t>t</a:t>
              </a:r>
              <a:r>
                <a:rPr lang="en-US" sz="1800" dirty="0" smtClean="0"/>
                <a:t>raffic </a:t>
              </a:r>
              <a:r>
                <a:rPr lang="en-US" dirty="0"/>
                <a:t>a</a:t>
              </a:r>
              <a:r>
                <a:rPr lang="en-US" sz="1800" dirty="0" smtClean="0"/>
                <a:t>round </a:t>
              </a:r>
              <a:r>
                <a:rPr lang="en-US" dirty="0"/>
                <a:t>t</a:t>
              </a:r>
              <a:r>
                <a:rPr lang="en-US" sz="1800" dirty="0" smtClean="0"/>
                <a:t>heir </a:t>
              </a:r>
              <a:r>
                <a:rPr lang="en-US" dirty="0"/>
                <a:t>o</a:t>
              </a:r>
              <a:r>
                <a:rPr lang="en-US" sz="1800" dirty="0" smtClean="0"/>
                <a:t>peration</a:t>
              </a:r>
              <a:r>
                <a:rPr lang="en-US" sz="1800" dirty="0"/>
                <a:t>, </a:t>
              </a:r>
              <a:r>
                <a:rPr lang="en-US" sz="1800" dirty="0" smtClean="0"/>
                <a:t>reducing </a:t>
              </a:r>
              <a:r>
                <a:rPr lang="en-US" dirty="0"/>
                <a:t>m</a:t>
              </a:r>
              <a:r>
                <a:rPr lang="en-US" sz="1800" dirty="0" smtClean="0"/>
                <a:t>anpower </a:t>
              </a:r>
              <a:r>
                <a:rPr lang="en-US" dirty="0"/>
                <a:t>r</a:t>
              </a:r>
              <a:r>
                <a:rPr lang="en-US" sz="1800" dirty="0" smtClean="0"/>
                <a:t>equirements </a:t>
              </a:r>
              <a:r>
                <a:rPr lang="en-US" sz="1800" dirty="0"/>
                <a:t>for </a:t>
              </a:r>
              <a:r>
                <a:rPr lang="en-US" sz="1800" dirty="0" smtClean="0"/>
                <a:t>flagging</a:t>
              </a:r>
              <a:r>
                <a:rPr lang="en-US" sz="1800" dirty="0"/>
                <a:t>, and </a:t>
              </a:r>
              <a:r>
                <a:rPr lang="en-US" sz="1800" dirty="0" smtClean="0"/>
                <a:t>increasing </a:t>
              </a:r>
              <a:r>
                <a:rPr lang="en-US" dirty="0"/>
                <a:t>b</a:t>
              </a:r>
              <a:r>
                <a:rPr lang="en-US" sz="1800" dirty="0" smtClean="0"/>
                <a:t>oth </a:t>
              </a:r>
              <a:r>
                <a:rPr lang="en-US" dirty="0"/>
                <a:t>e</a:t>
              </a:r>
              <a:r>
                <a:rPr lang="en-US" sz="1800" dirty="0" smtClean="0"/>
                <a:t>fficiency </a:t>
              </a:r>
              <a:r>
                <a:rPr lang="en-US" sz="1800" dirty="0"/>
                <a:t>and </a:t>
              </a:r>
              <a:r>
                <a:rPr lang="en-US" sz="1800" dirty="0" smtClean="0"/>
                <a:t>quality.  </a:t>
              </a:r>
              <a:r>
                <a:rPr lang="en-US" sz="1800" b="1" dirty="0" smtClean="0"/>
                <a:t>Remember to review all notes when using this PATA</a:t>
              </a:r>
              <a:r>
                <a:rPr lang="en-US" sz="1800" dirty="0" smtClean="0"/>
                <a:t>.</a:t>
              </a:r>
              <a:endParaRPr lang="en-US" sz="1800" dirty="0"/>
            </a:p>
          </p:txBody>
        </p:sp>
      </p:grpSp>
      <p:pic>
        <p:nvPicPr>
          <p:cNvPr id="15564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4303568" y="420833"/>
            <a:ext cx="3241963" cy="4838700"/>
          </a:xfrm>
          <a:prstGeom prst="rect">
            <a:avLst/>
          </a:prstGeom>
          <a:noFill/>
          <a:ln w="9525">
            <a:noFill/>
            <a:miter lim="800000"/>
            <a:headEnd/>
            <a:tailEnd/>
          </a:ln>
          <a:effectLst/>
        </p:spPr>
      </p:pic>
      <p:pic>
        <p:nvPicPr>
          <p:cNvPr id="15"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1492991" y="-1335563"/>
            <a:ext cx="6062640" cy="9048622"/>
          </a:xfrm>
          <a:prstGeom prst="rect">
            <a:avLst/>
          </a:prstGeom>
          <a:noFill/>
          <a:ln w="9525">
            <a:noFill/>
            <a:miter lim="800000"/>
            <a:headEnd/>
            <a:tailEnd/>
          </a:ln>
          <a:effectLst/>
        </p:spPr>
      </p:pic>
      <p:sp>
        <p:nvSpPr>
          <p:cNvPr id="13"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Safety</a:t>
            </a:r>
            <a:endParaRPr lang="en-US" sz="1100" b="0" spc="0" dirty="0">
              <a:effectLst/>
            </a:endParaRPr>
          </a:p>
        </p:txBody>
      </p:sp>
    </p:spTree>
    <p:extLst>
      <p:ext uri="{BB962C8B-B14F-4D97-AF65-F5344CB8AC3E}">
        <p14:creationId xmlns:p14="http://schemas.microsoft.com/office/powerpoint/2010/main" val="33717155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7" name="Text Box 2053"/>
          <p:cNvSpPr txBox="1">
            <a:spLocks noChangeArrowheads="1"/>
          </p:cNvSpPr>
          <p:nvPr/>
        </p:nvSpPr>
        <p:spPr bwMode="auto">
          <a:xfrm>
            <a:off x="1676400" y="762000"/>
            <a:ext cx="6096000" cy="396875"/>
          </a:xfrm>
          <a:prstGeom prst="rect">
            <a:avLst/>
          </a:prstGeom>
          <a:noFill/>
          <a:ln w="9525">
            <a:noFill/>
            <a:miter lim="800000"/>
            <a:headEnd/>
            <a:tailEnd/>
          </a:ln>
          <a:effectLst/>
        </p:spPr>
        <p:txBody>
          <a:bodyPr>
            <a:spAutoFit/>
          </a:bodyPr>
          <a:lstStyle/>
          <a:p>
            <a:pPr algn="ctr"/>
            <a:r>
              <a:rPr lang="en-US" sz="2000" dirty="0"/>
              <a:t>Work Zone Traffic Control</a:t>
            </a:r>
          </a:p>
        </p:txBody>
      </p:sp>
      <p:sp>
        <p:nvSpPr>
          <p:cNvPr id="172038" name="Text Box 2054"/>
          <p:cNvSpPr txBox="1">
            <a:spLocks noChangeArrowheads="1"/>
          </p:cNvSpPr>
          <p:nvPr/>
        </p:nvSpPr>
        <p:spPr bwMode="auto">
          <a:xfrm>
            <a:off x="1600200" y="228600"/>
            <a:ext cx="6096000" cy="584775"/>
          </a:xfrm>
          <a:prstGeom prst="rect">
            <a:avLst/>
          </a:prstGeom>
          <a:noFill/>
          <a:ln w="9525">
            <a:noFill/>
            <a:miter lim="800000"/>
            <a:headEnd/>
            <a:tailEnd/>
          </a:ln>
          <a:effectLst/>
        </p:spPr>
        <p:txBody>
          <a:bodyPr>
            <a:spAutoFit/>
          </a:bodyPr>
          <a:lstStyle/>
          <a:p>
            <a:pPr algn="ctr"/>
            <a:r>
              <a:rPr lang="en-US" sz="3200" dirty="0"/>
              <a:t>Pipe Replacement</a:t>
            </a:r>
          </a:p>
        </p:txBody>
      </p:sp>
      <p:sp>
        <p:nvSpPr>
          <p:cNvPr id="172039" name="Text Box 2055"/>
          <p:cNvSpPr txBox="1">
            <a:spLocks noChangeArrowheads="1"/>
          </p:cNvSpPr>
          <p:nvPr/>
        </p:nvSpPr>
        <p:spPr bwMode="auto">
          <a:xfrm>
            <a:off x="914400" y="5029200"/>
            <a:ext cx="7239000" cy="923330"/>
          </a:xfrm>
          <a:prstGeom prst="rect">
            <a:avLst/>
          </a:prstGeom>
          <a:noFill/>
          <a:ln w="9525">
            <a:noFill/>
            <a:miter lim="800000"/>
            <a:headEnd/>
            <a:tailEnd/>
          </a:ln>
          <a:effectLst/>
        </p:spPr>
        <p:txBody>
          <a:bodyPr wrap="square">
            <a:spAutoFit/>
          </a:bodyPr>
          <a:lstStyle/>
          <a:p>
            <a:pPr algn="ctr"/>
            <a:r>
              <a:rPr lang="en-US" b="1" dirty="0" smtClean="0"/>
              <a:t>Many crews utilize high strength steel plates to accommodate thru traffic under PATA 10a. Extreme caution must be exercised during placement and removal.  </a:t>
            </a:r>
            <a:endParaRPr lang="en-US" b="1" dirty="0"/>
          </a:p>
        </p:txBody>
      </p:sp>
      <p:sp>
        <p:nvSpPr>
          <p:cNvPr id="9" name="Title 4">
            <a:hlinkClick r:id="rId2"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Safety</a:t>
            </a:r>
            <a:endParaRPr lang="en-US" sz="1100" b="0" spc="0" dirty="0">
              <a:effectLst/>
            </a:endParaRPr>
          </a:p>
        </p:txBody>
      </p:sp>
      <p:pic>
        <p:nvPicPr>
          <p:cNvPr id="7" name="Picture 3" descr="P:\penndot shared\Bureau of Maintenance and Operations\Maintenance Division\QA Section\Roger Thomas\Academy Pipe 4-4-12\Pipe QA 014.jpg"/>
          <p:cNvPicPr>
            <a:picLocks noChangeAspect="1" noChangeArrowheads="1"/>
          </p:cNvPicPr>
          <p:nvPr/>
        </p:nvPicPr>
        <p:blipFill>
          <a:blip r:embed="rId3" cstate="email">
            <a:lum bright="-10000" contrast="30000"/>
            <a:extLst>
              <a:ext uri="{28A0092B-C50C-407E-A947-70E740481C1C}">
                <a14:useLocalDpi xmlns:a14="http://schemas.microsoft.com/office/drawing/2010/main"/>
              </a:ext>
            </a:extLst>
          </a:blip>
          <a:srcRect/>
          <a:stretch>
            <a:fillRect/>
          </a:stretch>
        </p:blipFill>
        <p:spPr bwMode="auto">
          <a:xfrm>
            <a:off x="2209800" y="1447800"/>
            <a:ext cx="4724400" cy="33348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96096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Text Box 3"/>
          <p:cNvSpPr txBox="1">
            <a:spLocks noChangeArrowheads="1"/>
          </p:cNvSpPr>
          <p:nvPr/>
        </p:nvSpPr>
        <p:spPr bwMode="auto">
          <a:xfrm>
            <a:off x="1600200" y="914400"/>
            <a:ext cx="6096000" cy="396875"/>
          </a:xfrm>
          <a:prstGeom prst="rect">
            <a:avLst/>
          </a:prstGeom>
          <a:noFill/>
          <a:ln w="9525">
            <a:noFill/>
            <a:miter lim="800000"/>
            <a:headEnd/>
            <a:tailEnd/>
          </a:ln>
          <a:effectLst/>
        </p:spPr>
        <p:txBody>
          <a:bodyPr>
            <a:spAutoFit/>
          </a:bodyPr>
          <a:lstStyle/>
          <a:p>
            <a:pPr algn="ctr"/>
            <a:r>
              <a:rPr lang="en-US" sz="2000" dirty="0"/>
              <a:t>Work Zone Traffic Control</a:t>
            </a:r>
          </a:p>
        </p:txBody>
      </p:sp>
      <p:sp>
        <p:nvSpPr>
          <p:cNvPr id="173061" name="Text Box 5"/>
          <p:cNvSpPr txBox="1">
            <a:spLocks noChangeArrowheads="1"/>
          </p:cNvSpPr>
          <p:nvPr/>
        </p:nvSpPr>
        <p:spPr bwMode="auto">
          <a:xfrm>
            <a:off x="1600200" y="381000"/>
            <a:ext cx="6096000" cy="584775"/>
          </a:xfrm>
          <a:prstGeom prst="rect">
            <a:avLst/>
          </a:prstGeom>
          <a:noFill/>
          <a:ln w="9525">
            <a:noFill/>
            <a:miter lim="800000"/>
            <a:headEnd/>
            <a:tailEnd/>
          </a:ln>
          <a:effectLst/>
        </p:spPr>
        <p:txBody>
          <a:bodyPr>
            <a:spAutoFit/>
          </a:bodyPr>
          <a:lstStyle/>
          <a:p>
            <a:pPr algn="ctr"/>
            <a:r>
              <a:rPr lang="en-US" sz="3200" dirty="0"/>
              <a:t>Pipe Replacement</a:t>
            </a:r>
          </a:p>
        </p:txBody>
      </p:sp>
      <p:sp>
        <p:nvSpPr>
          <p:cNvPr id="173062" name="Text Box 6"/>
          <p:cNvSpPr txBox="1">
            <a:spLocks noChangeArrowheads="1"/>
          </p:cNvSpPr>
          <p:nvPr/>
        </p:nvSpPr>
        <p:spPr bwMode="auto">
          <a:xfrm>
            <a:off x="1752600" y="5486400"/>
            <a:ext cx="5638800" cy="366713"/>
          </a:xfrm>
          <a:prstGeom prst="rect">
            <a:avLst/>
          </a:prstGeom>
          <a:noFill/>
          <a:ln w="9525">
            <a:noFill/>
            <a:miter lim="800000"/>
            <a:headEnd/>
            <a:tailEnd/>
          </a:ln>
          <a:effectLst/>
        </p:spPr>
        <p:txBody>
          <a:bodyPr wrap="square">
            <a:spAutoFit/>
          </a:bodyPr>
          <a:lstStyle/>
          <a:p>
            <a:pPr algn="ctr"/>
            <a:r>
              <a:rPr lang="en-US" sz="1800" b="1" dirty="0" smtClean="0"/>
              <a:t>PATA </a:t>
            </a:r>
            <a:r>
              <a:rPr lang="en-US" sz="1800" b="1" dirty="0"/>
              <a:t>10a.</a:t>
            </a:r>
          </a:p>
        </p:txBody>
      </p:sp>
      <p:sp>
        <p:nvSpPr>
          <p:cNvPr id="173063" name="Text Box 7"/>
          <p:cNvSpPr txBox="1">
            <a:spLocks noChangeArrowheads="1"/>
          </p:cNvSpPr>
          <p:nvPr/>
        </p:nvSpPr>
        <p:spPr bwMode="auto">
          <a:xfrm>
            <a:off x="1676400" y="5791200"/>
            <a:ext cx="5791200" cy="366713"/>
          </a:xfrm>
          <a:prstGeom prst="rect">
            <a:avLst/>
          </a:prstGeom>
          <a:noFill/>
          <a:ln w="9525">
            <a:noFill/>
            <a:miter lim="800000"/>
            <a:headEnd/>
            <a:tailEnd/>
          </a:ln>
          <a:effectLst/>
        </p:spPr>
        <p:txBody>
          <a:bodyPr wrap="square">
            <a:spAutoFit/>
          </a:bodyPr>
          <a:lstStyle/>
          <a:p>
            <a:pPr algn="ctr"/>
            <a:r>
              <a:rPr lang="en-US" sz="1800" b="1" dirty="0" smtClean="0"/>
              <a:t>Using steel plates to accommodate thru traffic</a:t>
            </a:r>
            <a:endParaRPr lang="en-US" sz="1800" b="1" dirty="0"/>
          </a:p>
        </p:txBody>
      </p:sp>
      <p:pic>
        <p:nvPicPr>
          <p:cNvPr id="173064" name="Picture 8"/>
          <p:cNvPicPr>
            <a:picLocks noChangeAspect="1" noChangeArrowheads="1"/>
          </p:cNvPicPr>
          <p:nvPr/>
        </p:nvPicPr>
        <p:blipFill>
          <a:blip r:embed="rId2" cstate="email">
            <a:lum bright="-10000" contrast="20000"/>
            <a:extLst>
              <a:ext uri="{28A0092B-C50C-407E-A947-70E740481C1C}">
                <a14:useLocalDpi xmlns:a14="http://schemas.microsoft.com/office/drawing/2010/main"/>
              </a:ext>
            </a:extLst>
          </a:blip>
          <a:srcRect/>
          <a:stretch>
            <a:fillRect/>
          </a:stretch>
        </p:blipFill>
        <p:spPr bwMode="auto">
          <a:xfrm>
            <a:off x="2362200" y="1752600"/>
            <a:ext cx="4226443" cy="3429000"/>
          </a:xfrm>
          <a:prstGeom prst="rect">
            <a:avLst/>
          </a:prstGeom>
          <a:ln>
            <a:noFill/>
          </a:ln>
          <a:effectLst>
            <a:outerShdw blurRad="292100" dist="139700" dir="2700000" algn="tl" rotWithShape="0">
              <a:srgbClr val="333333">
                <a:alpha val="65000"/>
              </a:srgbClr>
            </a:outerShdw>
          </a:effectLst>
        </p:spPr>
      </p:pic>
      <p:sp>
        <p:nvSpPr>
          <p:cNvPr id="10" name="Title 4">
            <a:hlinkClick r:id="rId3"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Safety</a:t>
            </a:r>
            <a:endParaRPr lang="en-US" sz="1100" b="0" spc="0" dirty="0">
              <a:effectLst/>
            </a:endParaRPr>
          </a:p>
        </p:txBody>
      </p:sp>
    </p:spTree>
    <p:extLst>
      <p:ext uri="{BB962C8B-B14F-4D97-AF65-F5344CB8AC3E}">
        <p14:creationId xmlns:p14="http://schemas.microsoft.com/office/powerpoint/2010/main" val="31263107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533400" y="1524000"/>
            <a:ext cx="7924800" cy="3733800"/>
          </a:xfrm>
        </p:spPr>
        <p:txBody>
          <a:bodyPr>
            <a:normAutofit lnSpcReduction="10000"/>
          </a:bodyPr>
          <a:lstStyle/>
          <a:p>
            <a:pPr marL="0" indent="0" algn="ctr">
              <a:spcBef>
                <a:spcPts val="0"/>
              </a:spcBef>
              <a:buNone/>
            </a:pPr>
            <a:r>
              <a:rPr lang="en-US" sz="3600" smtClean="0"/>
              <a:t>More detailed training on work zone traffic control can be found in the </a:t>
            </a:r>
          </a:p>
          <a:p>
            <a:pPr marL="0" indent="0" algn="ctr">
              <a:spcBef>
                <a:spcPts val="0"/>
              </a:spcBef>
              <a:buNone/>
            </a:pPr>
            <a:r>
              <a:rPr lang="en-US" sz="3600" smtClean="0"/>
              <a:t/>
            </a:r>
            <a:br>
              <a:rPr lang="en-US" sz="3600" smtClean="0"/>
            </a:br>
            <a:r>
              <a:rPr lang="en-US" sz="3600" b="1" i="1" smtClean="0"/>
              <a:t>Work Zone Traffic Control </a:t>
            </a:r>
          </a:p>
          <a:p>
            <a:pPr marL="0" indent="0" algn="ctr">
              <a:spcBef>
                <a:spcPts val="0"/>
              </a:spcBef>
              <a:buNone/>
            </a:pPr>
            <a:r>
              <a:rPr lang="en-US" sz="3600" smtClean="0"/>
              <a:t>Module </a:t>
            </a:r>
          </a:p>
          <a:p>
            <a:pPr marL="0" indent="0" algn="ctr">
              <a:spcBef>
                <a:spcPts val="0"/>
              </a:spcBef>
              <a:buNone/>
            </a:pPr>
            <a:endParaRPr lang="en-US" sz="3600" smtClean="0"/>
          </a:p>
          <a:p>
            <a:pPr marL="0" indent="0" algn="ctr">
              <a:spcBef>
                <a:spcPts val="0"/>
              </a:spcBef>
              <a:buNone/>
            </a:pPr>
            <a:r>
              <a:rPr lang="en-US" sz="3600" smtClean="0"/>
              <a:t>of this program</a:t>
            </a:r>
            <a:endParaRPr lang="en-US" sz="3600" dirty="0"/>
          </a:p>
        </p:txBody>
      </p:sp>
      <p:sp>
        <p:nvSpPr>
          <p:cNvPr id="6" name="Title 4">
            <a:hlinkClick r:id="rId2"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Safety</a:t>
            </a:r>
            <a:endParaRPr lang="en-US" sz="1100" b="0" spc="0" dirty="0">
              <a:effectLst/>
            </a:endParaRPr>
          </a:p>
        </p:txBody>
      </p:sp>
    </p:spTree>
    <p:extLst>
      <p:ext uri="{BB962C8B-B14F-4D97-AF65-F5344CB8AC3E}">
        <p14:creationId xmlns:p14="http://schemas.microsoft.com/office/powerpoint/2010/main" val="7813199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normAutofit/>
          </a:bodyPr>
          <a:lstStyle/>
          <a:p>
            <a:pPr marL="514350" indent="-514350">
              <a:buFont typeface="+mj-lt"/>
              <a:buAutoNum type="arabicPeriod"/>
            </a:pPr>
            <a:r>
              <a:rPr lang="en-US" dirty="0" smtClean="0">
                <a:effectLst>
                  <a:glow rad="101600">
                    <a:schemeClr val="accent1">
                      <a:satMod val="175000"/>
                      <a:alpha val="40000"/>
                    </a:schemeClr>
                  </a:glow>
                </a:effectLst>
                <a:hlinkClick r:id="rId3" action="ppaction://hlinksldjump"/>
              </a:rPr>
              <a:t>Identify and refer to the source documents for safety related information</a:t>
            </a:r>
            <a:endParaRPr lang="en-US" dirty="0" smtClean="0">
              <a:effectLst>
                <a:glow rad="101600">
                  <a:schemeClr val="accent1">
                    <a:satMod val="175000"/>
                    <a:alpha val="40000"/>
                  </a:schemeClr>
                </a:glow>
              </a:effectLst>
            </a:endParaRPr>
          </a:p>
          <a:p>
            <a:pPr marL="514350" indent="-514350">
              <a:buFont typeface="+mj-lt"/>
              <a:buAutoNum type="arabicPeriod"/>
            </a:pPr>
            <a:r>
              <a:rPr lang="en-US" dirty="0" smtClean="0">
                <a:effectLst>
                  <a:glow rad="101600">
                    <a:schemeClr val="accent1">
                      <a:satMod val="175000"/>
                      <a:alpha val="40000"/>
                    </a:schemeClr>
                  </a:glow>
                </a:effectLst>
                <a:hlinkClick r:id="rId4" action="ppaction://hlinksldjump"/>
              </a:rPr>
              <a:t>Identify the safety concerns relative to a pipe replacement operation </a:t>
            </a:r>
            <a:endParaRPr lang="en-US" dirty="0" smtClean="0">
              <a:effectLst>
                <a:glow rad="101600">
                  <a:schemeClr val="accent1">
                    <a:satMod val="175000"/>
                    <a:alpha val="40000"/>
                  </a:schemeClr>
                </a:glow>
              </a:effectLst>
            </a:endParaRPr>
          </a:p>
        </p:txBody>
      </p:sp>
      <p:sp>
        <p:nvSpPr>
          <p:cNvPr id="11" name="Title 4">
            <a:hlinkClick r:id="rId5"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Safety</a:t>
            </a:r>
            <a:endParaRPr lang="en-US" sz="1100" b="0" spc="0" dirty="0">
              <a:effectLst/>
            </a:endParaRPr>
          </a:p>
        </p:txBody>
      </p:sp>
    </p:spTree>
    <p:extLst>
      <p:ext uri="{BB962C8B-B14F-4D97-AF65-F5344CB8AC3E}">
        <p14:creationId xmlns:p14="http://schemas.microsoft.com/office/powerpoint/2010/main" val="11480190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Content Placeholder 4"/>
          <p:cNvSpPr>
            <a:spLocks noGrp="1"/>
          </p:cNvSpPr>
          <p:nvPr>
            <p:ph sz="half" idx="1"/>
          </p:nvPr>
        </p:nvSpPr>
        <p:spPr/>
        <p:txBody>
          <a:bodyPr>
            <a:normAutofit/>
          </a:bodyPr>
          <a:lstStyle/>
          <a:p>
            <a:pPr marL="514350" indent="-514350">
              <a:buFont typeface="+mj-lt"/>
              <a:buAutoNum type="arabicPeriod"/>
            </a:pPr>
            <a:r>
              <a:rPr lang="en-US" dirty="0" smtClean="0">
                <a:effectLst>
                  <a:glow rad="101600">
                    <a:schemeClr val="accent2">
                      <a:satMod val="175000"/>
                      <a:alpha val="40000"/>
                    </a:schemeClr>
                  </a:glow>
                </a:effectLst>
                <a:hlinkClick r:id="rId3" action="ppaction://hlinksldjump"/>
              </a:rPr>
              <a:t>Identify and refer to the source documents for safety related information</a:t>
            </a:r>
            <a:endParaRPr lang="en-US" dirty="0" smtClean="0">
              <a:effectLst>
                <a:glow rad="101600">
                  <a:schemeClr val="accent2">
                    <a:satMod val="175000"/>
                    <a:alpha val="40000"/>
                  </a:schemeClr>
                </a:glow>
              </a:effectLst>
            </a:endParaRPr>
          </a:p>
          <a:p>
            <a:pPr marL="514350" indent="-514350">
              <a:buFont typeface="+mj-lt"/>
              <a:buAutoNum type="arabicPeriod"/>
            </a:pPr>
            <a:r>
              <a:rPr lang="en-US" dirty="0" smtClean="0">
                <a:effectLst>
                  <a:glow rad="101600">
                    <a:schemeClr val="accent1">
                      <a:satMod val="175000"/>
                      <a:alpha val="40000"/>
                    </a:schemeClr>
                  </a:glow>
                </a:effectLst>
                <a:hlinkClick r:id="rId4" action="ppaction://hlinksldjump"/>
              </a:rPr>
              <a:t>Identify the safety concerns relative to a pipe replacement operation </a:t>
            </a:r>
            <a:endParaRPr lang="en-US" dirty="0" smtClean="0">
              <a:effectLst>
                <a:glow rad="101600">
                  <a:schemeClr val="accent1">
                    <a:satMod val="175000"/>
                    <a:alpha val="40000"/>
                  </a:schemeClr>
                </a:glow>
              </a:effectLst>
            </a:endParaRPr>
          </a:p>
        </p:txBody>
      </p:sp>
      <p:sp>
        <p:nvSpPr>
          <p:cNvPr id="2" name="Text Placeholder 1"/>
          <p:cNvSpPr>
            <a:spLocks noGrp="1"/>
          </p:cNvSpPr>
          <p:nvPr>
            <p:ph type="body" sz="quarter" idx="10"/>
          </p:nvPr>
        </p:nvSpPr>
        <p:spPr/>
        <p:txBody>
          <a:bodyPr>
            <a:normAutofit fontScale="92500" lnSpcReduction="20000"/>
          </a:bodyPr>
          <a:lstStyle/>
          <a:p>
            <a:pPr marL="0" indent="0" algn="ctr">
              <a:buNone/>
            </a:pPr>
            <a:r>
              <a:rPr lang="en-US" dirty="0"/>
              <a:t>Safety related source documents include; </a:t>
            </a:r>
            <a:r>
              <a:rPr lang="en-US" dirty="0" smtClean="0"/>
              <a:t>Publication </a:t>
            </a:r>
            <a:r>
              <a:rPr lang="en-US" dirty="0"/>
              <a:t>113 (Highway Foreman Manual), </a:t>
            </a:r>
            <a:r>
              <a:rPr lang="en-US" dirty="0" smtClean="0"/>
              <a:t>Publication </a:t>
            </a:r>
            <a:r>
              <a:rPr lang="en-US" dirty="0"/>
              <a:t>445 (Safety Policy Manual) and </a:t>
            </a:r>
            <a:r>
              <a:rPr lang="en-US" dirty="0" smtClean="0"/>
              <a:t>Publication </a:t>
            </a:r>
            <a:r>
              <a:rPr lang="en-US" dirty="0"/>
              <a:t>213 (Temporary Traffic Control Guidelines</a:t>
            </a:r>
            <a:r>
              <a:rPr lang="en-US" dirty="0" smtClean="0"/>
              <a:t>)</a:t>
            </a:r>
            <a:endParaRPr lang="en-US" dirty="0"/>
          </a:p>
        </p:txBody>
      </p:sp>
      <p:sp>
        <p:nvSpPr>
          <p:cNvPr id="11" name="Title 4">
            <a:hlinkClick r:id="rId5"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Safety</a:t>
            </a:r>
            <a:endParaRPr lang="en-US" sz="1100" b="0" spc="0" dirty="0">
              <a:effectLst/>
            </a:endParaRPr>
          </a:p>
        </p:txBody>
      </p:sp>
    </p:spTree>
    <p:extLst>
      <p:ext uri="{BB962C8B-B14F-4D97-AF65-F5344CB8AC3E}">
        <p14:creationId xmlns:p14="http://schemas.microsoft.com/office/powerpoint/2010/main" val="992926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Content Placeholder 4"/>
          <p:cNvSpPr>
            <a:spLocks noGrp="1"/>
          </p:cNvSpPr>
          <p:nvPr>
            <p:ph sz="half" idx="1"/>
          </p:nvPr>
        </p:nvSpPr>
        <p:spPr/>
        <p:txBody>
          <a:bodyPr>
            <a:normAutofit/>
          </a:bodyPr>
          <a:lstStyle/>
          <a:p>
            <a:pPr marL="514350" indent="-514350">
              <a:buFont typeface="+mj-lt"/>
              <a:buAutoNum type="arabicPeriod"/>
            </a:pPr>
            <a:r>
              <a:rPr lang="en-US" dirty="0" smtClean="0">
                <a:effectLst>
                  <a:glow rad="101600">
                    <a:schemeClr val="accent1">
                      <a:satMod val="175000"/>
                      <a:alpha val="40000"/>
                    </a:schemeClr>
                  </a:glow>
                </a:effectLst>
                <a:hlinkClick r:id="rId3" action="ppaction://hlinksldjump"/>
              </a:rPr>
              <a:t>Identify and refer to the source documents for safety related information</a:t>
            </a:r>
            <a:endParaRPr lang="en-US" dirty="0" smtClean="0">
              <a:effectLst>
                <a:glow rad="101600">
                  <a:schemeClr val="accent1">
                    <a:satMod val="175000"/>
                    <a:alpha val="40000"/>
                  </a:schemeClr>
                </a:glow>
              </a:effectLst>
            </a:endParaRPr>
          </a:p>
          <a:p>
            <a:pPr marL="514350" indent="-514350">
              <a:buFont typeface="+mj-lt"/>
              <a:buAutoNum type="arabicPeriod"/>
            </a:pPr>
            <a:r>
              <a:rPr lang="en-US" dirty="0" smtClean="0">
                <a:effectLst>
                  <a:glow rad="101600">
                    <a:schemeClr val="accent2">
                      <a:satMod val="175000"/>
                      <a:alpha val="40000"/>
                    </a:schemeClr>
                  </a:glow>
                </a:effectLst>
                <a:hlinkClick r:id="rId4" action="ppaction://hlinksldjump"/>
              </a:rPr>
              <a:t>Identify the safety concerns relative to a pipe replacement operation </a:t>
            </a:r>
            <a:endParaRPr lang="en-US" dirty="0" smtClean="0">
              <a:effectLst>
                <a:glow rad="101600">
                  <a:schemeClr val="accent2">
                    <a:satMod val="175000"/>
                    <a:alpha val="40000"/>
                  </a:schemeClr>
                </a:glow>
              </a:effectLst>
            </a:endParaRPr>
          </a:p>
        </p:txBody>
      </p:sp>
      <p:sp>
        <p:nvSpPr>
          <p:cNvPr id="2" name="Text Placeholder 1"/>
          <p:cNvSpPr>
            <a:spLocks noGrp="1"/>
          </p:cNvSpPr>
          <p:nvPr>
            <p:ph type="body" sz="quarter" idx="10"/>
          </p:nvPr>
        </p:nvSpPr>
        <p:spPr/>
        <p:txBody>
          <a:bodyPr>
            <a:normAutofit/>
          </a:bodyPr>
          <a:lstStyle/>
          <a:p>
            <a:pPr marL="0" indent="0" algn="ctr">
              <a:buNone/>
            </a:pPr>
            <a:r>
              <a:rPr lang="en-US" dirty="0"/>
              <a:t>Pipe replacement safety concerns include; buried/underground hazards, overhead hazards, trench safety and work zone traffic control</a:t>
            </a:r>
            <a:r>
              <a:rPr lang="en-US" dirty="0" smtClean="0"/>
              <a:t>.</a:t>
            </a:r>
            <a:endParaRPr lang="en-US" dirty="0"/>
          </a:p>
        </p:txBody>
      </p:sp>
      <p:sp>
        <p:nvSpPr>
          <p:cNvPr id="11" name="Title 4">
            <a:hlinkClick r:id="rId5"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Safety</a:t>
            </a:r>
            <a:endParaRPr lang="en-US" sz="1100" b="0" spc="0" dirty="0">
              <a:effectLst/>
            </a:endParaRPr>
          </a:p>
        </p:txBody>
      </p:sp>
    </p:spTree>
    <p:extLst>
      <p:ext uri="{BB962C8B-B14F-4D97-AF65-F5344CB8AC3E}">
        <p14:creationId xmlns:p14="http://schemas.microsoft.com/office/powerpoint/2010/main" val="283675559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normAutofit/>
          </a:bodyPr>
          <a:lstStyle/>
          <a:p>
            <a:pPr algn="ctr">
              <a:buNone/>
            </a:pPr>
            <a:endParaRPr lang="en-US" sz="3600" dirty="0" smtClean="0"/>
          </a:p>
          <a:p>
            <a:pPr indent="0" algn="ctr">
              <a:buNone/>
            </a:pPr>
            <a:r>
              <a:rPr lang="en-US" sz="3600" dirty="0" smtClean="0"/>
              <a:t>This activity includes all tasks and related actions associated with the installation or replacement of pipes and culverts under 36 inches in diameter </a:t>
            </a:r>
          </a:p>
          <a:p>
            <a:pPr indent="0" algn="ctr">
              <a:buNone/>
            </a:pPr>
            <a:r>
              <a:rPr lang="en-US" sz="3600" dirty="0" smtClean="0"/>
              <a:t>such as:</a:t>
            </a:r>
          </a:p>
          <a:p>
            <a:pPr algn="ctr">
              <a:buNone/>
            </a:pPr>
            <a:endParaRPr lang="en-US" sz="3600" dirty="0"/>
          </a:p>
        </p:txBody>
      </p:sp>
      <p:sp>
        <p:nvSpPr>
          <p:cNvPr id="2" name="Title 1"/>
          <p:cNvSpPr>
            <a:spLocks noGrp="1"/>
          </p:cNvSpPr>
          <p:nvPr>
            <p:ph type="title"/>
          </p:nvPr>
        </p:nvSpPr>
        <p:spPr/>
        <p:txBody>
          <a:bodyPr>
            <a:noAutofit/>
          </a:bodyPr>
          <a:lstStyle/>
          <a:p>
            <a:r>
              <a:rPr lang="en-US" sz="4000" dirty="0" smtClean="0"/>
              <a:t>Pipe Replacement (711-7324-01)</a:t>
            </a:r>
            <a:endParaRPr lang="en-US" sz="4000" dirty="0"/>
          </a:p>
        </p:txBody>
      </p:sp>
      <p:sp>
        <p:nvSpPr>
          <p:cNvPr id="6" name="Title 4"/>
          <p:cNvSpPr txBox="1">
            <a:spLocks/>
          </p:cNvSpPr>
          <p:nvPr/>
        </p:nvSpPr>
        <p:spPr>
          <a:xfrm>
            <a:off x="-152400" y="6285582"/>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introduction</a:t>
            </a:r>
            <a:endParaRPr lang="en-US" sz="1100" b="0" spc="0" dirty="0">
              <a:effectLst/>
            </a:endParaRPr>
          </a:p>
        </p:txBody>
      </p:sp>
    </p:spTree>
    <p:extLst>
      <p:ext uri="{BB962C8B-B14F-4D97-AF65-F5344CB8AC3E}">
        <p14:creationId xmlns:p14="http://schemas.microsoft.com/office/powerpoint/2010/main" val="14087969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92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590800"/>
            <a:ext cx="7924800" cy="1600200"/>
          </a:xfrm>
        </p:spPr>
        <p:txBody>
          <a:bodyPr/>
          <a:lstStyle/>
          <a:p>
            <a:r>
              <a:rPr lang="en-US" dirty="0" smtClean="0"/>
              <a:t>Work zone traffic Control</a:t>
            </a:r>
            <a:br>
              <a:rPr lang="en-US" dirty="0" smtClean="0"/>
            </a:br>
            <a:r>
              <a:rPr lang="en-US" dirty="0" smtClean="0"/>
              <a:t>(WZTC)</a:t>
            </a:r>
            <a:endParaRPr lang="en-US" dirty="0"/>
          </a:p>
        </p:txBody>
      </p:sp>
      <p:sp>
        <p:nvSpPr>
          <p:cNvPr id="11" name="Title 4">
            <a:hlinkClick r:id="rId2"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1075093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457200" y="2066197"/>
            <a:ext cx="7848600" cy="3877403"/>
          </a:xfrm>
          <a:noFill/>
        </p:spPr>
        <p:txBody>
          <a:bodyPr>
            <a:noAutofit/>
          </a:bodyPr>
          <a:lstStyle/>
          <a:p>
            <a:pPr marL="465138" indent="-465138" eaLnBrk="1" hangingPunct="1">
              <a:lnSpc>
                <a:spcPct val="90000"/>
              </a:lnSpc>
            </a:pPr>
            <a:r>
              <a:rPr lang="en-US" sz="2800" dirty="0" smtClean="0"/>
              <a:t>Improve focus on Work Zone Traffic Control to reinforce Department’s commitment to safety.</a:t>
            </a:r>
          </a:p>
          <a:p>
            <a:pPr marL="465138" indent="-465138">
              <a:lnSpc>
                <a:spcPct val="90000"/>
              </a:lnSpc>
            </a:pPr>
            <a:r>
              <a:rPr lang="en-US" sz="2800" dirty="0" smtClean="0"/>
              <a:t>Reference specific information to improve safety in Department work zones.</a:t>
            </a:r>
          </a:p>
          <a:p>
            <a:pPr marL="465138" indent="-465138">
              <a:lnSpc>
                <a:spcPct val="90000"/>
              </a:lnSpc>
            </a:pPr>
            <a:r>
              <a:rPr lang="en-US" sz="2800" dirty="0" smtClean="0"/>
              <a:t>Be familiar with Publication 213, </a:t>
            </a:r>
            <a:r>
              <a:rPr lang="en-US" sz="2800" b="1" u="sng" dirty="0" smtClean="0"/>
              <a:t>P</a:t>
            </a:r>
            <a:r>
              <a:rPr lang="en-US" sz="2800" dirty="0" smtClean="0"/>
              <a:t>ENNSYLANI</a:t>
            </a:r>
            <a:r>
              <a:rPr lang="en-US" sz="2800" b="1" u="sng" dirty="0" smtClean="0"/>
              <a:t>A</a:t>
            </a:r>
            <a:r>
              <a:rPr lang="en-US" sz="2800" dirty="0" smtClean="0"/>
              <a:t> </a:t>
            </a:r>
            <a:r>
              <a:rPr lang="en-US" sz="2800" b="1" u="sng" dirty="0" smtClean="0"/>
              <a:t>T</a:t>
            </a:r>
            <a:r>
              <a:rPr lang="en-US" sz="2800" dirty="0" smtClean="0"/>
              <a:t>YPICAL </a:t>
            </a:r>
            <a:r>
              <a:rPr lang="en-US" sz="2800" b="1" u="sng" dirty="0" smtClean="0"/>
              <a:t>A</a:t>
            </a:r>
            <a:r>
              <a:rPr lang="en-US" sz="2800" dirty="0" smtClean="0"/>
              <a:t>PPLICATIONS (PATA) and associated common problem areas.</a:t>
            </a:r>
          </a:p>
          <a:p>
            <a:pPr marL="465138" indent="-465138">
              <a:lnSpc>
                <a:spcPct val="90000"/>
              </a:lnSpc>
            </a:pPr>
            <a:r>
              <a:rPr lang="en-US" sz="2800" dirty="0" smtClean="0"/>
              <a:t>Identify the primary topic areas and guidelines in Publication 213. </a:t>
            </a:r>
          </a:p>
          <a:p>
            <a:pPr>
              <a:lnSpc>
                <a:spcPct val="90000"/>
              </a:lnSpc>
            </a:pPr>
            <a:endParaRPr lang="en-US" sz="2800" dirty="0" smtClean="0"/>
          </a:p>
        </p:txBody>
      </p:sp>
      <p:sp>
        <p:nvSpPr>
          <p:cNvPr id="6"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17755665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Rectangle 3"/>
          <p:cNvSpPr>
            <a:spLocks noGrp="1" noChangeArrowheads="1"/>
          </p:cNvSpPr>
          <p:nvPr>
            <p:ph sz="quarter" idx="13"/>
          </p:nvPr>
        </p:nvSpPr>
        <p:spPr/>
        <p:txBody>
          <a:bodyPr>
            <a:normAutofit/>
          </a:bodyPr>
          <a:lstStyle/>
          <a:p>
            <a:pPr marL="465138" indent="-465138" eaLnBrk="1" hangingPunct="1"/>
            <a:r>
              <a:rPr lang="en-US" sz="3600" dirty="0" smtClean="0"/>
              <a:t>We have the responsibility to protect </a:t>
            </a:r>
          </a:p>
          <a:p>
            <a:pPr marL="803275" lvl="1" indent="-346075">
              <a:buFont typeface="Wingdings" pitchFamily="2" charset="2"/>
              <a:buChar char="ü"/>
            </a:pPr>
            <a:r>
              <a:rPr lang="en-US" sz="3600" dirty="0" smtClean="0"/>
              <a:t>our work force </a:t>
            </a:r>
          </a:p>
          <a:p>
            <a:pPr marL="803275" lvl="1" indent="-346075">
              <a:buFont typeface="Wingdings" pitchFamily="2" charset="2"/>
              <a:buChar char="ü"/>
            </a:pPr>
            <a:r>
              <a:rPr lang="en-US" sz="3600" dirty="0" smtClean="0"/>
              <a:t>the motoring Public.</a:t>
            </a:r>
          </a:p>
          <a:p>
            <a:pPr marL="465138" indent="-465138" eaLnBrk="1" hangingPunct="1"/>
            <a:r>
              <a:rPr lang="en-US" sz="3600" dirty="0" smtClean="0"/>
              <a:t>It can minimize tort liability</a:t>
            </a:r>
          </a:p>
          <a:p>
            <a:pPr marL="465138" indent="-465138"/>
            <a:r>
              <a:rPr lang="en-US" sz="3600" dirty="0" smtClean="0"/>
              <a:t>It is the law.</a:t>
            </a:r>
          </a:p>
        </p:txBody>
      </p:sp>
      <p:sp>
        <p:nvSpPr>
          <p:cNvPr id="5122" name="Rectangle 2"/>
          <p:cNvSpPr>
            <a:spLocks noGrp="1" noChangeArrowheads="1"/>
          </p:cNvSpPr>
          <p:nvPr>
            <p:ph type="title"/>
          </p:nvPr>
        </p:nvSpPr>
        <p:spPr/>
        <p:txBody>
          <a:bodyPr>
            <a:normAutofit/>
          </a:bodyPr>
          <a:lstStyle/>
          <a:p>
            <a:pPr eaLnBrk="1" hangingPunct="1"/>
            <a:r>
              <a:rPr lang="en-US" sz="4000" dirty="0" smtClean="0">
                <a:solidFill>
                  <a:schemeClr val="tx1"/>
                </a:solidFill>
              </a:rPr>
              <a:t>Why Is WZTC Important?</a:t>
            </a:r>
          </a:p>
        </p:txBody>
      </p:sp>
      <p:sp>
        <p:nvSpPr>
          <p:cNvPr id="7"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22411038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3"/>
          <p:cNvSpPr>
            <a:spLocks noGrp="1" noChangeArrowheads="1"/>
          </p:cNvSpPr>
          <p:nvPr>
            <p:ph sz="quarter" idx="13"/>
          </p:nvPr>
        </p:nvSpPr>
        <p:spPr>
          <a:xfrm>
            <a:off x="457200" y="1371600"/>
            <a:ext cx="8077200" cy="4419600"/>
          </a:xfrm>
        </p:spPr>
        <p:txBody>
          <a:bodyPr>
            <a:noAutofit/>
          </a:bodyPr>
          <a:lstStyle/>
          <a:p>
            <a:pPr marL="406400"/>
            <a:r>
              <a:rPr lang="en-US" sz="2400" dirty="0" smtClean="0"/>
              <a:t>Defines </a:t>
            </a:r>
            <a:r>
              <a:rPr lang="en-US" sz="2400" dirty="0"/>
              <a:t>“minimum” traffic control requirements under the Law</a:t>
            </a:r>
          </a:p>
          <a:p>
            <a:pPr marL="406400"/>
            <a:r>
              <a:rPr lang="en-US" sz="2400" dirty="0"/>
              <a:t>Directs the installation and maintenance of traffic control devices used by road managers nationwide</a:t>
            </a:r>
          </a:p>
          <a:p>
            <a:pPr marL="406400"/>
            <a:r>
              <a:rPr lang="en-US" sz="2400" dirty="0"/>
              <a:t>Includes all </a:t>
            </a:r>
            <a:r>
              <a:rPr lang="en-US" sz="2400" dirty="0" smtClean="0"/>
              <a:t>Public </a:t>
            </a:r>
            <a:r>
              <a:rPr lang="en-US" sz="2400" dirty="0"/>
              <a:t>streets, highways, bikeways, and private roads </a:t>
            </a:r>
            <a:r>
              <a:rPr lang="en-US" sz="2400" dirty="0" smtClean="0"/>
              <a:t>open to Public traffic</a:t>
            </a:r>
          </a:p>
          <a:p>
            <a:r>
              <a:rPr lang="en-US" sz="2400" dirty="0" smtClean="0"/>
              <a:t>Published by the Federal Highway Administration (FHWA) </a:t>
            </a:r>
          </a:p>
          <a:p>
            <a:pPr marL="804863" lvl="1" indent="-347663">
              <a:buFont typeface="Wingdings" pitchFamily="2" charset="2"/>
              <a:buChar char="ü"/>
            </a:pPr>
            <a:r>
              <a:rPr lang="en-US" sz="2000" dirty="0" smtClean="0"/>
              <a:t>23 Code of Federal Regulations (CFR), Part 655, Subpart F.</a:t>
            </a:r>
          </a:p>
          <a:p>
            <a:pPr eaLnBrk="1" hangingPunct="1"/>
            <a:r>
              <a:rPr lang="en-US" sz="2400" dirty="0" smtClean="0"/>
              <a:t>State Supplement</a:t>
            </a:r>
          </a:p>
          <a:p>
            <a:pPr marL="804863" lvl="1" indent="-347663">
              <a:buFont typeface="Wingdings" pitchFamily="2" charset="2"/>
              <a:buChar char="ü"/>
            </a:pPr>
            <a:r>
              <a:rPr lang="en-US" sz="2000" dirty="0"/>
              <a:t>Chapter </a:t>
            </a:r>
            <a:r>
              <a:rPr lang="en-US" sz="2000" dirty="0" smtClean="0"/>
              <a:t>212 and Chapter 213, </a:t>
            </a:r>
            <a:r>
              <a:rPr lang="en-US" sz="2000" dirty="0"/>
              <a:t>Title 67, Pennsylvania Code </a:t>
            </a:r>
          </a:p>
          <a:p>
            <a:pPr marL="804863" lvl="1" indent="-347663">
              <a:buFont typeface="Wingdings" pitchFamily="2" charset="2"/>
              <a:buChar char="ü"/>
            </a:pPr>
            <a:r>
              <a:rPr lang="en-US" sz="2000" dirty="0" smtClean="0">
                <a:solidFill>
                  <a:srgbClr val="000000"/>
                </a:solidFill>
              </a:rPr>
              <a:t>Pub 236, </a:t>
            </a:r>
            <a:r>
              <a:rPr lang="en-US" sz="2000" dirty="0" smtClean="0"/>
              <a:t>“Official Traffic Control Devices”</a:t>
            </a:r>
          </a:p>
        </p:txBody>
      </p:sp>
      <p:sp>
        <p:nvSpPr>
          <p:cNvPr id="6146" name="Rectangle 2"/>
          <p:cNvSpPr>
            <a:spLocks noGrp="1" noChangeArrowheads="1"/>
          </p:cNvSpPr>
          <p:nvPr>
            <p:ph type="title"/>
          </p:nvPr>
        </p:nvSpPr>
        <p:spPr/>
        <p:txBody>
          <a:bodyPr>
            <a:normAutofit fontScale="90000"/>
          </a:bodyPr>
          <a:lstStyle/>
          <a:p>
            <a:r>
              <a:rPr lang="en-US" sz="4000" dirty="0" smtClean="0"/>
              <a:t>Manual on Uniform Traffic Control (MUTCD) </a:t>
            </a:r>
          </a:p>
        </p:txBody>
      </p:sp>
      <p:sp>
        <p:nvSpPr>
          <p:cNvPr id="7"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32841407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sz="quarter" idx="13"/>
          </p:nvPr>
        </p:nvPicPr>
        <p:blipFill>
          <a:blip r:embed="rId3" cstate="email">
            <a:extLst>
              <a:ext uri="{28A0092B-C50C-407E-A947-70E740481C1C}">
                <a14:useLocalDpi xmlns:a14="http://schemas.microsoft.com/office/drawing/2010/main"/>
              </a:ext>
            </a:extLst>
          </a:blip>
          <a:stretch>
            <a:fillRect/>
          </a:stretch>
        </p:blipFill>
        <p:spPr>
          <a:xfrm>
            <a:off x="3352800" y="304799"/>
            <a:ext cx="4495800" cy="6407913"/>
          </a:xfrm>
          <a:noFill/>
        </p:spPr>
      </p:pic>
      <p:sp>
        <p:nvSpPr>
          <p:cNvPr id="6" name="Title 5"/>
          <p:cNvSpPr>
            <a:spLocks noGrp="1"/>
          </p:cNvSpPr>
          <p:nvPr>
            <p:ph type="title"/>
          </p:nvPr>
        </p:nvSpPr>
        <p:spPr>
          <a:xfrm>
            <a:off x="457200" y="274638"/>
            <a:ext cx="2971800" cy="2163762"/>
          </a:xfrm>
        </p:spPr>
        <p:txBody>
          <a:bodyPr>
            <a:normAutofit/>
          </a:bodyPr>
          <a:lstStyle/>
          <a:p>
            <a:r>
              <a:rPr lang="en-US" sz="4000" b="1" dirty="0" smtClean="0">
                <a:solidFill>
                  <a:schemeClr val="tx2"/>
                </a:solidFill>
              </a:rPr>
              <a:t>WZTC:</a:t>
            </a:r>
            <a:br>
              <a:rPr lang="en-US" sz="4000" b="1" dirty="0" smtClean="0">
                <a:solidFill>
                  <a:schemeClr val="tx2"/>
                </a:solidFill>
              </a:rPr>
            </a:br>
            <a:r>
              <a:rPr lang="en-US" sz="4000" b="1" dirty="0" smtClean="0">
                <a:solidFill>
                  <a:schemeClr val="tx2"/>
                </a:solidFill>
              </a:rPr>
              <a:t>Primary Components</a:t>
            </a:r>
            <a:endParaRPr lang="en-US" sz="4000" dirty="0"/>
          </a:p>
        </p:txBody>
      </p:sp>
      <p:sp>
        <p:nvSpPr>
          <p:cNvPr id="7"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
        <p:nvSpPr>
          <p:cNvPr id="5" name="Rectangle 3"/>
          <p:cNvSpPr txBox="1">
            <a:spLocks noChangeArrowheads="1"/>
          </p:cNvSpPr>
          <p:nvPr/>
        </p:nvSpPr>
        <p:spPr>
          <a:xfrm>
            <a:off x="381000" y="2362200"/>
            <a:ext cx="2971800" cy="441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2400" b="1" dirty="0" smtClean="0"/>
              <a:t>Advanced warning of work area </a:t>
            </a:r>
            <a:r>
              <a:rPr lang="en-US" sz="2400" dirty="0" smtClean="0"/>
              <a:t/>
            </a:r>
            <a:br>
              <a:rPr lang="en-US" sz="2400" dirty="0" smtClean="0"/>
            </a:br>
            <a:endParaRPr lang="en-US" sz="2400" dirty="0" smtClean="0"/>
          </a:p>
          <a:p>
            <a:pPr>
              <a:lnSpc>
                <a:spcPct val="90000"/>
              </a:lnSpc>
            </a:pPr>
            <a:r>
              <a:rPr lang="en-US" sz="2400" b="1" dirty="0" smtClean="0"/>
              <a:t>Specific directions and instructions</a:t>
            </a:r>
          </a:p>
          <a:p>
            <a:pPr>
              <a:lnSpc>
                <a:spcPct val="90000"/>
              </a:lnSpc>
            </a:pPr>
            <a:endParaRPr lang="en-US" sz="2400" dirty="0" smtClean="0"/>
          </a:p>
          <a:p>
            <a:pPr>
              <a:lnSpc>
                <a:spcPct val="90000"/>
              </a:lnSpc>
            </a:pPr>
            <a:r>
              <a:rPr lang="en-US" sz="2400" b="1" dirty="0" smtClean="0"/>
              <a:t>Delineation of the work area</a:t>
            </a:r>
            <a:r>
              <a:rPr lang="en-US" sz="1800" b="1" dirty="0" smtClean="0"/>
              <a:t/>
            </a:r>
            <a:br>
              <a:rPr lang="en-US" sz="1800" b="1" dirty="0" smtClean="0"/>
            </a:br>
            <a:endParaRPr lang="en-US" sz="1800" dirty="0" smtClean="0"/>
          </a:p>
        </p:txBody>
      </p:sp>
    </p:spTree>
    <p:extLst>
      <p:ext uri="{BB962C8B-B14F-4D97-AF65-F5344CB8AC3E}">
        <p14:creationId xmlns:p14="http://schemas.microsoft.com/office/powerpoint/2010/main" val="23116716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pPr marL="514350" indent="-514350">
              <a:buFont typeface="+mj-lt"/>
              <a:buAutoNum type="arabicPeriod"/>
            </a:pPr>
            <a:r>
              <a:rPr lang="en-US" sz="3600" b="1" dirty="0" smtClean="0"/>
              <a:t>Advanced Warning of Work Area signing includes:</a:t>
            </a:r>
            <a:endParaRPr lang="en-US" sz="3600" dirty="0" smtClean="0"/>
          </a:p>
          <a:p>
            <a:pPr marL="803275" lvl="1" indent="-346075">
              <a:lnSpc>
                <a:spcPct val="90000"/>
              </a:lnSpc>
              <a:buFont typeface="Wingdings" pitchFamily="2" charset="2"/>
              <a:buChar char="ü"/>
            </a:pPr>
            <a:r>
              <a:rPr lang="en-US" dirty="0" smtClean="0">
                <a:latin typeface="Calibri" pitchFamily="34" charset="0"/>
                <a:cs typeface="Calibri" pitchFamily="34" charset="0"/>
              </a:rPr>
              <a:t>“Road Work Ahead” </a:t>
            </a:r>
          </a:p>
          <a:p>
            <a:pPr marL="803275" lvl="1" indent="-346075">
              <a:lnSpc>
                <a:spcPct val="90000"/>
              </a:lnSpc>
              <a:buFont typeface="Wingdings" pitchFamily="2" charset="2"/>
              <a:buChar char="ü"/>
            </a:pPr>
            <a:r>
              <a:rPr lang="en-US" dirty="0" smtClean="0">
                <a:latin typeface="Calibri" pitchFamily="34" charset="0"/>
                <a:cs typeface="Calibri" pitchFamily="34" charset="0"/>
              </a:rPr>
              <a:t>“</a:t>
            </a:r>
            <a:r>
              <a:rPr lang="en-US" dirty="0">
                <a:latin typeface="Calibri" pitchFamily="34" charset="0"/>
                <a:cs typeface="Calibri" pitchFamily="34" charset="0"/>
              </a:rPr>
              <a:t>One Lane Road Ahead”</a:t>
            </a:r>
          </a:p>
          <a:p>
            <a:pPr marL="803275" lvl="1" indent="-346075">
              <a:lnSpc>
                <a:spcPct val="90000"/>
              </a:lnSpc>
              <a:buFont typeface="Wingdings" pitchFamily="2" charset="2"/>
              <a:buChar char="ü"/>
            </a:pPr>
            <a:r>
              <a:rPr lang="en-US" dirty="0">
                <a:latin typeface="Calibri" pitchFamily="34" charset="0"/>
                <a:cs typeface="Calibri" pitchFamily="34" charset="0"/>
              </a:rPr>
              <a:t>“Flagger Ahead”</a:t>
            </a:r>
          </a:p>
          <a:p>
            <a:pPr marL="803275" lvl="1" indent="-346075">
              <a:lnSpc>
                <a:spcPct val="90000"/>
              </a:lnSpc>
              <a:buFont typeface="Wingdings" pitchFamily="2" charset="2"/>
              <a:buChar char="ü"/>
            </a:pPr>
            <a:r>
              <a:rPr lang="en-US" dirty="0">
                <a:latin typeface="Calibri" pitchFamily="34" charset="0"/>
                <a:cs typeface="Calibri" pitchFamily="34" charset="0"/>
              </a:rPr>
              <a:t>“Road Closed Ahead”</a:t>
            </a:r>
          </a:p>
          <a:p>
            <a:pPr marL="803275" lvl="1" indent="-346075">
              <a:lnSpc>
                <a:spcPct val="90000"/>
              </a:lnSpc>
              <a:buFont typeface="Wingdings" pitchFamily="2" charset="2"/>
              <a:buChar char="ü"/>
            </a:pPr>
            <a:r>
              <a:rPr lang="en-US" dirty="0">
                <a:latin typeface="Calibri" pitchFamily="34" charset="0"/>
                <a:cs typeface="Calibri" pitchFamily="34" charset="0"/>
              </a:rPr>
              <a:t>“B</a:t>
            </a:r>
            <a:r>
              <a:rPr lang="en-US" dirty="0" smtClean="0"/>
              <a:t>e Prepared to Stop”</a:t>
            </a:r>
          </a:p>
          <a:p>
            <a:endParaRPr lang="en-US" dirty="0"/>
          </a:p>
        </p:txBody>
      </p:sp>
      <p:sp>
        <p:nvSpPr>
          <p:cNvPr id="2" name="Title 1"/>
          <p:cNvSpPr>
            <a:spLocks noGrp="1"/>
          </p:cNvSpPr>
          <p:nvPr>
            <p:ph type="title"/>
          </p:nvPr>
        </p:nvSpPr>
        <p:spPr/>
        <p:txBody>
          <a:bodyPr>
            <a:normAutofit/>
          </a:bodyPr>
          <a:lstStyle/>
          <a:p>
            <a:r>
              <a:rPr lang="en-US" sz="4000" dirty="0" smtClean="0"/>
              <a:t>WZTC: Primary Components</a:t>
            </a:r>
            <a:endParaRPr lang="en-US" sz="4000" dirty="0"/>
          </a:p>
        </p:txBody>
      </p:sp>
      <p:sp>
        <p:nvSpPr>
          <p:cNvPr id="7"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14620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pPr marL="465138" indent="-465138">
              <a:buFont typeface="+mj-lt"/>
              <a:buAutoNum type="arabicPeriod" startAt="2"/>
            </a:pPr>
            <a:r>
              <a:rPr lang="en-US" sz="3600" b="1" dirty="0" smtClean="0"/>
              <a:t>Specific directions and instructions for:</a:t>
            </a:r>
          </a:p>
          <a:p>
            <a:pPr marL="803275" lvl="1" indent="-346075">
              <a:lnSpc>
                <a:spcPct val="90000"/>
              </a:lnSpc>
              <a:buFont typeface="Wingdings" pitchFamily="2" charset="2"/>
              <a:buChar char="ü"/>
            </a:pPr>
            <a:r>
              <a:rPr lang="en-US" dirty="0">
                <a:latin typeface="Calibri" pitchFamily="34" charset="0"/>
                <a:cs typeface="Calibri" pitchFamily="34" charset="0"/>
              </a:rPr>
              <a:t>Flaggers</a:t>
            </a:r>
          </a:p>
          <a:p>
            <a:pPr marL="803275" lvl="1" indent="-346075">
              <a:lnSpc>
                <a:spcPct val="90000"/>
              </a:lnSpc>
              <a:buFont typeface="Wingdings" pitchFamily="2" charset="2"/>
              <a:buChar char="ü"/>
            </a:pPr>
            <a:r>
              <a:rPr lang="en-US" dirty="0">
                <a:latin typeface="Calibri" pitchFamily="34" charset="0"/>
                <a:cs typeface="Calibri" pitchFamily="34" charset="0"/>
              </a:rPr>
              <a:t>Proper Placement of Flagger </a:t>
            </a:r>
            <a:endParaRPr lang="en-US" dirty="0" smtClean="0">
              <a:latin typeface="Calibri" pitchFamily="34" charset="0"/>
              <a:cs typeface="Calibri" pitchFamily="34" charset="0"/>
            </a:endParaRPr>
          </a:p>
          <a:p>
            <a:pPr marL="803275" lvl="1" indent="-346075">
              <a:lnSpc>
                <a:spcPct val="90000"/>
              </a:lnSpc>
              <a:buFont typeface="Wingdings" pitchFamily="2" charset="2"/>
              <a:buChar char="ü"/>
            </a:pPr>
            <a:r>
              <a:rPr lang="en-US" dirty="0" smtClean="0">
                <a:latin typeface="Calibri" pitchFamily="34" charset="0"/>
                <a:cs typeface="Calibri" pitchFamily="34" charset="0"/>
              </a:rPr>
              <a:t>Tapers</a:t>
            </a:r>
            <a:endParaRPr lang="en-US" dirty="0">
              <a:latin typeface="Calibri" pitchFamily="34" charset="0"/>
              <a:cs typeface="Calibri" pitchFamily="34" charset="0"/>
            </a:endParaRPr>
          </a:p>
          <a:p>
            <a:pPr marL="803275" lvl="1" indent="-346075">
              <a:lnSpc>
                <a:spcPct val="90000"/>
              </a:lnSpc>
              <a:buFont typeface="Wingdings" pitchFamily="2" charset="2"/>
              <a:buChar char="ü"/>
            </a:pPr>
            <a:r>
              <a:rPr lang="en-US" dirty="0">
                <a:latin typeface="Calibri" pitchFamily="34" charset="0"/>
                <a:cs typeface="Calibri" pitchFamily="34" charset="0"/>
              </a:rPr>
              <a:t>“Reduced Speed Limit” signing</a:t>
            </a:r>
          </a:p>
          <a:p>
            <a:pPr marL="803275" lvl="1" indent="-346075">
              <a:lnSpc>
                <a:spcPct val="90000"/>
              </a:lnSpc>
              <a:buFont typeface="Wingdings" pitchFamily="2" charset="2"/>
              <a:buChar char="ü"/>
            </a:pPr>
            <a:r>
              <a:rPr lang="en-US" dirty="0">
                <a:latin typeface="Calibri" pitchFamily="34" charset="0"/>
                <a:cs typeface="Calibri" pitchFamily="34" charset="0"/>
              </a:rPr>
              <a:t>Arrow boards</a:t>
            </a:r>
          </a:p>
          <a:p>
            <a:pPr marL="803275" lvl="1" indent="-346075">
              <a:lnSpc>
                <a:spcPct val="90000"/>
              </a:lnSpc>
              <a:buFont typeface="Wingdings" pitchFamily="2" charset="2"/>
              <a:buChar char="ü"/>
            </a:pPr>
            <a:r>
              <a:rPr lang="en-US" dirty="0">
                <a:latin typeface="Calibri" pitchFamily="34" charset="0"/>
                <a:cs typeface="Calibri" pitchFamily="34" charset="0"/>
              </a:rPr>
              <a:t>Pilot </a:t>
            </a:r>
            <a:r>
              <a:rPr lang="en-US" dirty="0" smtClean="0"/>
              <a:t>vehicles</a:t>
            </a:r>
          </a:p>
          <a:p>
            <a:endParaRPr lang="en-US" dirty="0"/>
          </a:p>
        </p:txBody>
      </p:sp>
      <p:sp>
        <p:nvSpPr>
          <p:cNvPr id="2" name="Title 1"/>
          <p:cNvSpPr>
            <a:spLocks noGrp="1"/>
          </p:cNvSpPr>
          <p:nvPr>
            <p:ph type="title"/>
          </p:nvPr>
        </p:nvSpPr>
        <p:spPr/>
        <p:txBody>
          <a:bodyPr>
            <a:normAutofit/>
          </a:bodyPr>
          <a:lstStyle/>
          <a:p>
            <a:r>
              <a:rPr lang="en-US" sz="4000" dirty="0" smtClean="0"/>
              <a:t>WZTC: Primary Components</a:t>
            </a:r>
            <a:endParaRPr lang="en-US" sz="4000" dirty="0"/>
          </a:p>
        </p:txBody>
      </p:sp>
      <p:sp>
        <p:nvSpPr>
          <p:cNvPr id="7"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1038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pPr marL="514350" indent="-514350">
              <a:buFont typeface="+mj-lt"/>
              <a:buAutoNum type="arabicPeriod" startAt="3"/>
            </a:pPr>
            <a:r>
              <a:rPr lang="en-US" sz="3600" b="1" dirty="0" smtClean="0"/>
              <a:t>Delineation of the work area</a:t>
            </a:r>
          </a:p>
          <a:p>
            <a:pPr marL="804863" lvl="1" indent="-347663">
              <a:lnSpc>
                <a:spcPct val="90000"/>
              </a:lnSpc>
              <a:buFont typeface="Wingdings" pitchFamily="2" charset="2"/>
              <a:buChar char="ü"/>
            </a:pPr>
            <a:r>
              <a:rPr lang="en-US" dirty="0">
                <a:latin typeface="Calibri" pitchFamily="34" charset="0"/>
                <a:cs typeface="Calibri" pitchFamily="34" charset="0"/>
              </a:rPr>
              <a:t>Vertical Panels</a:t>
            </a:r>
          </a:p>
          <a:p>
            <a:pPr marL="804863" lvl="1" indent="-347663">
              <a:lnSpc>
                <a:spcPct val="90000"/>
              </a:lnSpc>
              <a:buFont typeface="Wingdings" pitchFamily="2" charset="2"/>
              <a:buChar char="ü"/>
            </a:pPr>
            <a:r>
              <a:rPr lang="en-US" dirty="0">
                <a:latin typeface="Calibri" pitchFamily="34" charset="0"/>
                <a:cs typeface="Calibri" pitchFamily="34" charset="0"/>
              </a:rPr>
              <a:t>Cones</a:t>
            </a:r>
          </a:p>
          <a:p>
            <a:pPr marL="804863" lvl="1" indent="-347663">
              <a:lnSpc>
                <a:spcPct val="90000"/>
              </a:lnSpc>
              <a:buFont typeface="Wingdings" pitchFamily="2" charset="2"/>
              <a:buChar char="ü"/>
            </a:pPr>
            <a:r>
              <a:rPr lang="en-US" dirty="0">
                <a:latin typeface="Calibri" pitchFamily="34" charset="0"/>
                <a:cs typeface="Calibri" pitchFamily="34" charset="0"/>
              </a:rPr>
              <a:t>Barrels </a:t>
            </a:r>
          </a:p>
          <a:p>
            <a:pPr marL="804863" lvl="1" indent="-347663">
              <a:lnSpc>
                <a:spcPct val="90000"/>
              </a:lnSpc>
              <a:buFont typeface="Wingdings" pitchFamily="2" charset="2"/>
              <a:buChar char="ü"/>
            </a:pPr>
            <a:r>
              <a:rPr lang="en-US" dirty="0">
                <a:latin typeface="Calibri" pitchFamily="34" charset="0"/>
                <a:cs typeface="Calibri" pitchFamily="34" charset="0"/>
              </a:rPr>
              <a:t>Barriers</a:t>
            </a:r>
          </a:p>
          <a:p>
            <a:endParaRPr lang="en-US" dirty="0"/>
          </a:p>
        </p:txBody>
      </p:sp>
      <p:sp>
        <p:nvSpPr>
          <p:cNvPr id="2" name="Title 1"/>
          <p:cNvSpPr>
            <a:spLocks noGrp="1"/>
          </p:cNvSpPr>
          <p:nvPr>
            <p:ph type="title"/>
          </p:nvPr>
        </p:nvSpPr>
        <p:spPr/>
        <p:txBody>
          <a:bodyPr>
            <a:normAutofit/>
          </a:bodyPr>
          <a:lstStyle/>
          <a:p>
            <a:r>
              <a:rPr lang="en-US" sz="4000" dirty="0" smtClean="0"/>
              <a:t>WZTC: Primary Components</a:t>
            </a:r>
            <a:endParaRPr lang="en-US" sz="4000" dirty="0"/>
          </a:p>
        </p:txBody>
      </p:sp>
      <p:sp>
        <p:nvSpPr>
          <p:cNvPr id="7"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1049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457200" y="1295400"/>
            <a:ext cx="8001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65138" indent="-236538">
              <a:spcBef>
                <a:spcPct val="50000"/>
              </a:spcBef>
              <a:buFont typeface="Arial" pitchFamily="34" charset="0"/>
              <a:buChar char="•"/>
            </a:pPr>
            <a:r>
              <a:rPr lang="en-US" sz="2400" dirty="0" smtClean="0">
                <a:latin typeface="+mn-lt"/>
              </a:rPr>
              <a:t>Work Zone Traffic Control is required on </a:t>
            </a:r>
            <a:r>
              <a:rPr lang="en-US" sz="2400" dirty="0">
                <a:latin typeface="+mn-lt"/>
              </a:rPr>
              <a:t>highway construction, maintenance operations and utility work or incident management, either on a highway or so close to a highway that workers, equipment or materials encroach on the </a:t>
            </a:r>
            <a:r>
              <a:rPr lang="en-US" sz="2400" dirty="0" smtClean="0">
                <a:latin typeface="+mn-lt"/>
              </a:rPr>
              <a:t>highway.</a:t>
            </a:r>
          </a:p>
          <a:p>
            <a:pPr marL="465138" indent="-236538">
              <a:spcBef>
                <a:spcPct val="50000"/>
              </a:spcBef>
              <a:buFont typeface="Arial" pitchFamily="34" charset="0"/>
              <a:buChar char="•"/>
            </a:pPr>
            <a:r>
              <a:rPr lang="en-US" sz="2400" dirty="0" smtClean="0">
                <a:latin typeface="+mn-lt"/>
              </a:rPr>
              <a:t>Compliance </a:t>
            </a:r>
            <a:r>
              <a:rPr lang="en-US" sz="2400" dirty="0">
                <a:latin typeface="+mn-lt"/>
              </a:rPr>
              <a:t>with this subchapter does not relieve the contractor or others of their general responsibility for the protection of the </a:t>
            </a:r>
            <a:r>
              <a:rPr lang="en-US" sz="2400" dirty="0" smtClean="0">
                <a:latin typeface="+mn-lt"/>
              </a:rPr>
              <a:t>Public </a:t>
            </a:r>
            <a:r>
              <a:rPr lang="en-US" sz="2400" dirty="0">
                <a:latin typeface="+mn-lt"/>
              </a:rPr>
              <a:t>and the employees in work </a:t>
            </a:r>
            <a:r>
              <a:rPr lang="en-US" sz="2400" dirty="0" smtClean="0">
                <a:latin typeface="+mn-lt"/>
              </a:rPr>
              <a:t>zones.</a:t>
            </a:r>
          </a:p>
          <a:p>
            <a:pPr marL="465138" indent="-236538">
              <a:spcBef>
                <a:spcPct val="50000"/>
              </a:spcBef>
              <a:buFont typeface="Arial" pitchFamily="34" charset="0"/>
              <a:buChar char="•"/>
            </a:pPr>
            <a:r>
              <a:rPr lang="en-US" sz="2400" dirty="0" smtClean="0">
                <a:latin typeface="+mn-lt"/>
              </a:rPr>
              <a:t>Minimum requirements for the development and administration of traffic control plans and the application, maintenance and disposition of traffic control devices.</a:t>
            </a:r>
          </a:p>
        </p:txBody>
      </p:sp>
      <p:sp>
        <p:nvSpPr>
          <p:cNvPr id="9221" name="Rectangle 5"/>
          <p:cNvSpPr>
            <a:spLocks noGrp="1" noChangeArrowheads="1"/>
          </p:cNvSpPr>
          <p:nvPr>
            <p:ph type="title"/>
          </p:nvPr>
        </p:nvSpPr>
        <p:spPr/>
        <p:txBody>
          <a:bodyPr>
            <a:normAutofit/>
          </a:bodyPr>
          <a:lstStyle/>
          <a:p>
            <a:pPr eaLnBrk="1" hangingPunct="1"/>
            <a:r>
              <a:rPr lang="en-US" sz="4000" dirty="0" smtClean="0"/>
              <a:t>Work Zone Traffic Control</a:t>
            </a:r>
          </a:p>
        </p:txBody>
      </p:sp>
      <p:sp>
        <p:nvSpPr>
          <p:cNvPr id="5"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26720606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Grp="1" noChangeAspect="1" noChangeArrowheads="1"/>
          </p:cNvPicPr>
          <p:nvPr>
            <p:ph sz="quarter" idx="4294967295"/>
          </p:nvPr>
        </p:nvPicPr>
        <p:blipFill>
          <a:blip r:embed="rId2" cstate="print"/>
          <a:stretch>
            <a:fillRect/>
          </a:stretch>
        </p:blipFill>
        <p:spPr bwMode="auto">
          <a:xfrm>
            <a:off x="1524000" y="1524000"/>
            <a:ext cx="6096000" cy="457200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idx="4294967295"/>
          </p:nvPr>
        </p:nvSpPr>
        <p:spPr>
          <a:xfrm>
            <a:off x="0" y="274638"/>
            <a:ext cx="9144000" cy="1143000"/>
          </a:xfrm>
        </p:spPr>
        <p:txBody>
          <a:bodyPr>
            <a:normAutofit/>
          </a:bodyPr>
          <a:lstStyle/>
          <a:p>
            <a:r>
              <a:rPr lang="en-US" sz="4000" dirty="0" smtClean="0"/>
              <a:t>Sawing or cutting the pavement</a:t>
            </a:r>
            <a:endParaRPr lang="en-US" sz="4000" dirty="0"/>
          </a:p>
        </p:txBody>
      </p:sp>
      <p:sp>
        <p:nvSpPr>
          <p:cNvPr id="6" name="Title 4"/>
          <p:cNvSpPr txBox="1">
            <a:spLocks/>
          </p:cNvSpPr>
          <p:nvPr/>
        </p:nvSpPr>
        <p:spPr>
          <a:xfrm>
            <a:off x="-152400" y="6285582"/>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introduction</a:t>
            </a:r>
            <a:endParaRPr lang="en-US" sz="1100" b="0" spc="0" dirty="0">
              <a:effectLst/>
            </a:endParaRPr>
          </a:p>
        </p:txBody>
      </p:sp>
    </p:spTree>
    <p:extLst>
      <p:ext uri="{BB962C8B-B14F-4D97-AF65-F5344CB8AC3E}">
        <p14:creationId xmlns:p14="http://schemas.microsoft.com/office/powerpoint/2010/main" val="964322986"/>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752600"/>
            <a:ext cx="8077200" cy="4267200"/>
          </a:xfrm>
        </p:spPr>
        <p:txBody>
          <a:bodyPr/>
          <a:lstStyle/>
          <a:p>
            <a:pPr algn="ctr">
              <a:buNone/>
            </a:pPr>
            <a:r>
              <a:rPr lang="en-US" sz="3600" b="1" dirty="0" smtClean="0"/>
              <a:t>PATAs most commonly used</a:t>
            </a:r>
            <a:endParaRPr lang="en-US" sz="3600" b="1" u="sng" dirty="0" smtClean="0"/>
          </a:p>
          <a:p>
            <a:pPr marL="465138" indent="-344488"/>
            <a:r>
              <a:rPr lang="en-US" b="1" dirty="0" smtClean="0"/>
              <a:t>Pub. 213 PATA 10a.</a:t>
            </a:r>
            <a:r>
              <a:rPr lang="en-US" dirty="0" smtClean="0"/>
              <a:t> – Stationary, Short Term Operation, Two-Lane, Two-Way Roadway – Flagging</a:t>
            </a:r>
          </a:p>
          <a:p>
            <a:pPr marL="465138" indent="-344488"/>
            <a:r>
              <a:rPr lang="en-US" b="1" dirty="0" smtClean="0"/>
              <a:t>Pub. 213 PATA 11d.</a:t>
            </a:r>
            <a:r>
              <a:rPr lang="en-US" dirty="0" smtClean="0"/>
              <a:t> – Stationary, Short Term Operation, Two-Lane, Two-Way Roadway – Road Closure </a:t>
            </a:r>
          </a:p>
          <a:p>
            <a:pPr marL="514350" indent="-514350">
              <a:buFont typeface="+mj-lt"/>
              <a:buAutoNum type="arabicPeriod"/>
            </a:pPr>
            <a:endParaRPr lang="en-US" dirty="0"/>
          </a:p>
        </p:txBody>
      </p:sp>
      <p:sp>
        <p:nvSpPr>
          <p:cNvPr id="10242" name="Rectangle 2"/>
          <p:cNvSpPr>
            <a:spLocks noGrp="1" noChangeArrowheads="1"/>
          </p:cNvSpPr>
          <p:nvPr>
            <p:ph type="title"/>
          </p:nvPr>
        </p:nvSpPr>
        <p:spPr/>
        <p:txBody>
          <a:bodyPr>
            <a:normAutofit/>
          </a:bodyPr>
          <a:lstStyle/>
          <a:p>
            <a:r>
              <a:rPr lang="en-US" sz="4000" dirty="0" smtClean="0"/>
              <a:t>WZTC: Pipe Replacement</a:t>
            </a:r>
          </a:p>
        </p:txBody>
      </p:sp>
      <p:sp>
        <p:nvSpPr>
          <p:cNvPr id="10246" name="Text Box 7"/>
          <p:cNvSpPr txBox="1">
            <a:spLocks noChangeArrowheads="1"/>
          </p:cNvSpPr>
          <p:nvPr/>
        </p:nvSpPr>
        <p:spPr bwMode="auto">
          <a:xfrm>
            <a:off x="762000" y="3200400"/>
            <a:ext cx="7772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0050" indent="-4000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2000" dirty="0"/>
          </a:p>
        </p:txBody>
      </p:sp>
      <p:sp>
        <p:nvSpPr>
          <p:cNvPr id="10247" name="Text Box 10"/>
          <p:cNvSpPr txBox="1">
            <a:spLocks noChangeArrowheads="1"/>
          </p:cNvSpPr>
          <p:nvPr/>
        </p:nvSpPr>
        <p:spPr bwMode="auto">
          <a:xfrm>
            <a:off x="685800" y="4495800"/>
            <a:ext cx="7696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000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2000" dirty="0"/>
          </a:p>
        </p:txBody>
      </p:sp>
      <p:sp>
        <p:nvSpPr>
          <p:cNvPr id="7" name="Title 4">
            <a:hlinkClick r:id="rId3"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42133701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457200" y="1524000"/>
            <a:ext cx="8077200" cy="4419600"/>
          </a:xfrm>
        </p:spPr>
        <p:txBody>
          <a:bodyPr>
            <a:normAutofit/>
          </a:bodyPr>
          <a:lstStyle/>
          <a:p>
            <a:pPr marL="0" algn="ctr" eaLnBrk="0" hangingPunct="0">
              <a:lnSpc>
                <a:spcPct val="110000"/>
              </a:lnSpc>
              <a:spcBef>
                <a:spcPct val="50000"/>
              </a:spcBef>
              <a:buNone/>
            </a:pPr>
            <a:r>
              <a:rPr lang="en-US" sz="2000" b="1" dirty="0" smtClean="0">
                <a:latin typeface="Arial" charset="0"/>
              </a:rPr>
              <a:t>Commonly used PATAs and Related Maintenance Activities</a:t>
            </a:r>
          </a:p>
          <a:p>
            <a:pPr marL="465138" indent="-344488"/>
            <a:r>
              <a:rPr lang="en-US" b="1" dirty="0" smtClean="0"/>
              <a:t>Pub. 213 PATA 10a.</a:t>
            </a:r>
            <a:r>
              <a:rPr lang="en-US" dirty="0" smtClean="0"/>
              <a:t> – Stationary, Short-Term Operation, Two-Lane, Two-Way Roadway - Flagging</a:t>
            </a:r>
          </a:p>
          <a:p>
            <a:pPr marL="914400" lvl="2" indent="-336550">
              <a:buFont typeface="Wingdings" pitchFamily="2" charset="2"/>
              <a:buChar char="ü"/>
            </a:pPr>
            <a:r>
              <a:rPr lang="en-US" dirty="0" smtClean="0"/>
              <a:t>Base Repair </a:t>
            </a:r>
          </a:p>
          <a:p>
            <a:pPr marL="914400" lvl="2" indent="-336550">
              <a:buFont typeface="Wingdings" pitchFamily="2" charset="2"/>
              <a:buChar char="ü"/>
            </a:pPr>
            <a:r>
              <a:rPr lang="en-US" sz="2800" b="1" dirty="0" smtClean="0"/>
              <a:t>Pipe Replacement </a:t>
            </a:r>
          </a:p>
          <a:p>
            <a:pPr marL="914400" lvl="2" indent="-336550">
              <a:buFont typeface="Wingdings" pitchFamily="2" charset="2"/>
              <a:buChar char="ü"/>
            </a:pPr>
            <a:r>
              <a:rPr lang="en-US" dirty="0" smtClean="0"/>
              <a:t>Standard Pothole Patching</a:t>
            </a:r>
          </a:p>
          <a:p>
            <a:pPr marL="914400" lvl="2" indent="-336550">
              <a:buFont typeface="Wingdings" pitchFamily="2" charset="2"/>
              <a:buChar char="ü"/>
            </a:pPr>
            <a:r>
              <a:rPr lang="en-US" dirty="0" smtClean="0"/>
              <a:t>Inlet Repair and Replacement </a:t>
            </a:r>
          </a:p>
          <a:p>
            <a:pPr marL="914400" lvl="2" indent="-336550">
              <a:buNone/>
            </a:pPr>
            <a:endParaRPr lang="en-US" b="1" dirty="0" smtClean="0"/>
          </a:p>
          <a:p>
            <a:pPr lvl="2"/>
            <a:endParaRPr lang="en-US" dirty="0" smtClean="0"/>
          </a:p>
          <a:p>
            <a:pPr lvl="2">
              <a:buNone/>
            </a:pPr>
            <a:endParaRPr lang="en-US" dirty="0" smtClean="0"/>
          </a:p>
          <a:p>
            <a:endParaRPr lang="en-US" b="1" dirty="0" smtClean="0"/>
          </a:p>
          <a:p>
            <a:endParaRPr lang="en-US" dirty="0"/>
          </a:p>
        </p:txBody>
      </p:sp>
      <p:sp>
        <p:nvSpPr>
          <p:cNvPr id="11266" name="Rectangle 2"/>
          <p:cNvSpPr>
            <a:spLocks noGrp="1" noChangeArrowheads="1"/>
          </p:cNvSpPr>
          <p:nvPr>
            <p:ph type="title"/>
          </p:nvPr>
        </p:nvSpPr>
        <p:spPr/>
        <p:txBody>
          <a:bodyPr>
            <a:normAutofit/>
          </a:bodyPr>
          <a:lstStyle/>
          <a:p>
            <a:r>
              <a:rPr lang="en-US" sz="3600" dirty="0" smtClean="0"/>
              <a:t>WZTC: Routine Maintenance Focus Areas </a:t>
            </a:r>
          </a:p>
        </p:txBody>
      </p:sp>
      <p:sp>
        <p:nvSpPr>
          <p:cNvPr id="5" name="Title 4">
            <a:hlinkClick r:id="rId3"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6715647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1666875" y="-828675"/>
            <a:ext cx="5638799" cy="7753349"/>
          </a:xfrm>
          <a:prstGeom prst="rect">
            <a:avLst/>
          </a:prstGeom>
          <a:noFill/>
          <a:ln w="9525">
            <a:noFill/>
            <a:miter lim="800000"/>
            <a:headEnd/>
            <a:tailEnd/>
          </a:ln>
          <a:effectLst/>
        </p:spPr>
      </p:pic>
      <p:sp>
        <p:nvSpPr>
          <p:cNvPr id="8" name="Title 4">
            <a:hlinkClick r:id="rId4"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23844221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533400" y="1371600"/>
            <a:ext cx="8077200" cy="4419600"/>
          </a:xfrm>
        </p:spPr>
        <p:txBody>
          <a:bodyPr>
            <a:normAutofit/>
          </a:bodyPr>
          <a:lstStyle/>
          <a:p>
            <a:pPr marL="0" algn="ctr">
              <a:spcBef>
                <a:spcPts val="0"/>
              </a:spcBef>
              <a:buNone/>
            </a:pPr>
            <a:r>
              <a:rPr lang="en-US" sz="2400" b="1" dirty="0" smtClean="0"/>
              <a:t>Commonly used PATAs and Related Maintenance Activities</a:t>
            </a:r>
          </a:p>
          <a:p>
            <a:pPr marL="577850" indent="-349250"/>
            <a:r>
              <a:rPr lang="en-US" b="1" dirty="0" smtClean="0"/>
              <a:t>Pub. 213 PATA 11d</a:t>
            </a:r>
            <a:r>
              <a:rPr lang="en-US" dirty="0" smtClean="0"/>
              <a:t> - Stationary, Short-Term Operation, Two-Lane, Two Way Roadway – Road Closure </a:t>
            </a:r>
          </a:p>
          <a:p>
            <a:pPr lvl="2" indent="-336550">
              <a:buFont typeface="Wingdings" pitchFamily="2" charset="2"/>
              <a:buChar char="ü"/>
            </a:pPr>
            <a:r>
              <a:rPr lang="en-US" sz="2800" b="1" dirty="0" smtClean="0"/>
              <a:t>Pipe Replacement</a:t>
            </a:r>
          </a:p>
          <a:p>
            <a:pPr lvl="2" indent="-336550">
              <a:buFont typeface="Wingdings" pitchFamily="2" charset="2"/>
              <a:buChar char="ü"/>
            </a:pPr>
            <a:r>
              <a:rPr lang="en-US" dirty="0" smtClean="0"/>
              <a:t>Milling Paving</a:t>
            </a:r>
          </a:p>
          <a:p>
            <a:pPr lvl="2" indent="-336550">
              <a:buFont typeface="Wingdings" pitchFamily="2" charset="2"/>
              <a:buChar char="ü"/>
            </a:pPr>
            <a:r>
              <a:rPr lang="en-US" dirty="0" smtClean="0"/>
              <a:t>Liquid Seal Coat and Surface Treatment </a:t>
            </a:r>
          </a:p>
          <a:p>
            <a:pPr algn="ctr">
              <a:buNone/>
            </a:pPr>
            <a:endParaRPr lang="en-US" dirty="0" smtClean="0"/>
          </a:p>
          <a:p>
            <a:pPr algn="ctr">
              <a:buNone/>
            </a:pPr>
            <a:endParaRPr lang="en-US" dirty="0" smtClean="0"/>
          </a:p>
          <a:p>
            <a:pPr algn="ctr">
              <a:buNone/>
            </a:pPr>
            <a:endParaRPr lang="en-US" dirty="0" smtClean="0"/>
          </a:p>
          <a:p>
            <a:pPr algn="ctr">
              <a:buNone/>
            </a:pPr>
            <a:endParaRPr lang="en-US" b="1" dirty="0" smtClean="0"/>
          </a:p>
          <a:p>
            <a:pPr>
              <a:buNone/>
            </a:pPr>
            <a:endParaRPr lang="en-US" dirty="0"/>
          </a:p>
        </p:txBody>
      </p:sp>
      <p:sp>
        <p:nvSpPr>
          <p:cNvPr id="14338" name="Rectangle 2"/>
          <p:cNvSpPr>
            <a:spLocks noGrp="1" noChangeArrowheads="1"/>
          </p:cNvSpPr>
          <p:nvPr>
            <p:ph type="title"/>
          </p:nvPr>
        </p:nvSpPr>
        <p:spPr/>
        <p:txBody>
          <a:bodyPr>
            <a:normAutofit/>
          </a:bodyPr>
          <a:lstStyle/>
          <a:p>
            <a:r>
              <a:rPr lang="en-US" sz="3600" smtClean="0"/>
              <a:t>WZTC: Routine Maintenance Focus Areas </a:t>
            </a:r>
            <a:endParaRPr lang="en-US" sz="3600" dirty="0" smtClean="0"/>
          </a:p>
        </p:txBody>
      </p:sp>
      <p:sp>
        <p:nvSpPr>
          <p:cNvPr id="8" name="Title 4">
            <a:hlinkClick r:id="rId3"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30732995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1614055" y="-852055"/>
            <a:ext cx="5763492" cy="7924802"/>
          </a:xfrm>
          <a:prstGeom prst="rect">
            <a:avLst/>
          </a:prstGeom>
          <a:noFill/>
          <a:ln w="9525">
            <a:noFill/>
            <a:miter lim="800000"/>
            <a:headEnd/>
            <a:tailEnd/>
          </a:ln>
          <a:effectLst/>
        </p:spPr>
      </p:pic>
      <p:sp>
        <p:nvSpPr>
          <p:cNvPr id="7" name="Title 4">
            <a:hlinkClick r:id="rId4"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64130618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sz="quarter" idx="13"/>
          </p:nvPr>
        </p:nvSpPr>
        <p:spPr/>
        <p:txBody>
          <a:bodyPr>
            <a:normAutofit/>
          </a:bodyPr>
          <a:lstStyle/>
          <a:p>
            <a:pPr marL="0" indent="-514350">
              <a:buNone/>
            </a:pPr>
            <a:r>
              <a:rPr lang="en-US" b="1" dirty="0" smtClean="0"/>
              <a:t>Step 1: </a:t>
            </a:r>
            <a:r>
              <a:rPr lang="en-US" dirty="0" smtClean="0"/>
              <a:t>Understand the requirements of the work activity</a:t>
            </a:r>
          </a:p>
          <a:p>
            <a:pPr marL="577850" lvl="2" indent="-349250"/>
            <a:r>
              <a:rPr lang="en-US" dirty="0" smtClean="0"/>
              <a:t>What equipment and materials will you be using?</a:t>
            </a:r>
          </a:p>
          <a:p>
            <a:pPr marL="577850" lvl="2" indent="-349250"/>
            <a:r>
              <a:rPr lang="en-US" dirty="0" smtClean="0"/>
              <a:t>To what extent will they be encroaching on the</a:t>
            </a:r>
            <a:br>
              <a:rPr lang="en-US" dirty="0" smtClean="0"/>
            </a:br>
            <a:r>
              <a:rPr lang="en-US" dirty="0" smtClean="0"/>
              <a:t>roadway during the operation?</a:t>
            </a:r>
          </a:p>
          <a:p>
            <a:pPr marL="577850" lvl="2" indent="-349250"/>
            <a:r>
              <a:rPr lang="en-US" dirty="0" smtClean="0"/>
              <a:t>Will your operation be Stationary or Mobile?</a:t>
            </a:r>
          </a:p>
          <a:p>
            <a:pPr marL="577850" lvl="2" indent="-349250"/>
            <a:r>
              <a:rPr lang="en-US" dirty="0" smtClean="0"/>
              <a:t>Check the Foreman’s Manual (Pub.113)</a:t>
            </a:r>
          </a:p>
          <a:p>
            <a:pPr marL="573088" lvl="1" indent="-404813">
              <a:buNone/>
            </a:pPr>
            <a:endParaRPr lang="en-US" dirty="0" smtClean="0"/>
          </a:p>
          <a:p>
            <a:pPr marL="514350" indent="-514350">
              <a:buFont typeface="+mj-lt"/>
              <a:buAutoNum type="arabicPeriod"/>
            </a:pPr>
            <a:endParaRPr lang="en-US" dirty="0" smtClean="0"/>
          </a:p>
          <a:p>
            <a:pPr algn="ctr">
              <a:buNone/>
            </a:pPr>
            <a:endParaRPr lang="en-US" dirty="0"/>
          </a:p>
        </p:txBody>
      </p:sp>
      <p:sp>
        <p:nvSpPr>
          <p:cNvPr id="16386" name="Rectangle 2"/>
          <p:cNvSpPr>
            <a:spLocks noGrp="1" noChangeArrowheads="1"/>
          </p:cNvSpPr>
          <p:nvPr>
            <p:ph type="title"/>
          </p:nvPr>
        </p:nvSpPr>
        <p:spPr/>
        <p:txBody>
          <a:bodyPr>
            <a:normAutofit/>
          </a:bodyPr>
          <a:lstStyle/>
          <a:p>
            <a:pPr eaLnBrk="1" hangingPunct="1"/>
            <a:r>
              <a:rPr lang="en-US" sz="4000" dirty="0" smtClean="0"/>
              <a:t>Selecting the Appropriate PATA</a:t>
            </a:r>
          </a:p>
        </p:txBody>
      </p:sp>
      <p:sp>
        <p:nvSpPr>
          <p:cNvPr id="8"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31662843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quarter" idx="13"/>
          </p:nvPr>
        </p:nvSpPr>
        <p:spPr>
          <a:xfrm>
            <a:off x="520700" y="1295400"/>
            <a:ext cx="8331200" cy="4419600"/>
          </a:xfrm>
        </p:spPr>
        <p:txBody>
          <a:bodyPr>
            <a:noAutofit/>
          </a:bodyPr>
          <a:lstStyle/>
          <a:p>
            <a:pPr marL="0" indent="0">
              <a:buNone/>
            </a:pPr>
            <a:r>
              <a:rPr lang="en-US" b="1" dirty="0" smtClean="0"/>
              <a:t>Step 2:</a:t>
            </a:r>
            <a:r>
              <a:rPr lang="en-US" dirty="0" smtClean="0"/>
              <a:t> Be familiar with where you will be working</a:t>
            </a:r>
          </a:p>
          <a:p>
            <a:pPr marL="457200" lvl="2" indent="-336550"/>
            <a:r>
              <a:rPr lang="en-US" dirty="0" smtClean="0"/>
              <a:t>What type of roadway is it?</a:t>
            </a:r>
          </a:p>
          <a:p>
            <a:pPr marL="457200" lvl="2" indent="-336550"/>
            <a:r>
              <a:rPr lang="en-US" dirty="0" smtClean="0"/>
              <a:t>What is the ADT?</a:t>
            </a:r>
          </a:p>
          <a:p>
            <a:pPr marL="457200" lvl="2" indent="-336550"/>
            <a:r>
              <a:rPr lang="en-US" dirty="0" smtClean="0"/>
              <a:t>Are there any unique or unusual traffic patterns?</a:t>
            </a:r>
          </a:p>
          <a:p>
            <a:pPr marL="457200" lvl="2" indent="-336550"/>
            <a:r>
              <a:rPr lang="en-US" dirty="0" smtClean="0"/>
              <a:t>Does the location present any problems with sight distance?</a:t>
            </a:r>
          </a:p>
          <a:p>
            <a:pPr marL="457200" lvl="2" indent="-336550"/>
            <a:r>
              <a:rPr lang="en-US" dirty="0" smtClean="0"/>
              <a:t>Is closing the road to thru traffic during the operation a possibility?</a:t>
            </a:r>
          </a:p>
          <a:p>
            <a:pPr marL="457200" lvl="2" indent="-336550"/>
            <a:r>
              <a:rPr lang="en-US" dirty="0" smtClean="0"/>
              <a:t>Are there any intersections that may warrant special or additional traffic control?</a:t>
            </a:r>
          </a:p>
          <a:p>
            <a:pPr marL="457200" lvl="2" indent="-336550"/>
            <a:r>
              <a:rPr lang="en-US" dirty="0" smtClean="0"/>
              <a:t>Will you be required to maintain traffic at an intersection?</a:t>
            </a:r>
          </a:p>
          <a:p>
            <a:pPr marL="457200" lvl="2" indent="-336550"/>
            <a:r>
              <a:rPr lang="en-US" dirty="0" smtClean="0"/>
              <a:t>What is the posted or normal speed limit?</a:t>
            </a:r>
          </a:p>
          <a:p>
            <a:pPr marL="1314450" lvl="2" indent="-514350"/>
            <a:endParaRPr lang="en-US" sz="1200" dirty="0" smtClean="0"/>
          </a:p>
          <a:p>
            <a:pPr marL="1314450" lvl="2" indent="-514350"/>
            <a:endParaRPr lang="en-US" sz="1200" dirty="0"/>
          </a:p>
        </p:txBody>
      </p:sp>
      <p:sp>
        <p:nvSpPr>
          <p:cNvPr id="17410" name="Rectangle 2"/>
          <p:cNvSpPr>
            <a:spLocks noGrp="1" noChangeArrowheads="1"/>
          </p:cNvSpPr>
          <p:nvPr>
            <p:ph type="title"/>
          </p:nvPr>
        </p:nvSpPr>
        <p:spPr/>
        <p:txBody>
          <a:bodyPr>
            <a:normAutofit/>
          </a:bodyPr>
          <a:lstStyle/>
          <a:p>
            <a:pPr eaLnBrk="1" hangingPunct="1"/>
            <a:r>
              <a:rPr lang="en-US" sz="4000" dirty="0" smtClean="0"/>
              <a:t>Selecting the Appropriate PATA</a:t>
            </a:r>
          </a:p>
        </p:txBody>
      </p:sp>
      <p:sp>
        <p:nvSpPr>
          <p:cNvPr id="17411" name="Text Box 3"/>
          <p:cNvSpPr txBox="1">
            <a:spLocks noChangeArrowheads="1"/>
          </p:cNvSpPr>
          <p:nvPr/>
        </p:nvSpPr>
        <p:spPr bwMode="auto">
          <a:xfrm>
            <a:off x="1295400" y="1752600"/>
            <a:ext cx="601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2000" b="1" dirty="0"/>
          </a:p>
        </p:txBody>
      </p:sp>
      <p:sp>
        <p:nvSpPr>
          <p:cNvPr id="9"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7137687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quarter" idx="13"/>
          </p:nvPr>
        </p:nvSpPr>
        <p:spPr/>
        <p:txBody>
          <a:bodyPr/>
          <a:lstStyle/>
          <a:p>
            <a:pPr indent="0" algn="ctr">
              <a:buNone/>
            </a:pPr>
            <a:r>
              <a:rPr lang="en-US" sz="2800" i="1" dirty="0" smtClean="0"/>
              <a:t>Before moving on to Step 3 (Selecting a PATA), we need to review definitions associated with some of the terms and references used so far.</a:t>
            </a:r>
          </a:p>
          <a:p>
            <a:pPr algn="ctr">
              <a:buNone/>
            </a:pPr>
            <a:r>
              <a:rPr lang="en-US" sz="2800" b="1" dirty="0" smtClean="0"/>
              <a:t>Definitions</a:t>
            </a:r>
          </a:p>
          <a:p>
            <a:pPr marL="0" indent="0">
              <a:buNone/>
            </a:pPr>
            <a:r>
              <a:rPr lang="en-US" sz="2000" b="1" u="sng" dirty="0" smtClean="0"/>
              <a:t>Short - Term Stationary Operation</a:t>
            </a:r>
            <a:r>
              <a:rPr lang="en-US" sz="2000" b="1" dirty="0" smtClean="0"/>
              <a:t> - </a:t>
            </a:r>
            <a:r>
              <a:rPr lang="en-US" sz="2000" dirty="0" smtClean="0"/>
              <a:t>Work that occupies a location up to 24 hours. (Ref. Pub. 213 General   Notes / Reference Guide)</a:t>
            </a:r>
          </a:p>
          <a:p>
            <a:pPr marL="0" indent="0">
              <a:buNone/>
            </a:pPr>
            <a:endParaRPr lang="en-US" sz="2000" dirty="0" smtClean="0"/>
          </a:p>
          <a:p>
            <a:pPr marL="0" indent="0">
              <a:buNone/>
            </a:pPr>
            <a:r>
              <a:rPr lang="en-US" sz="2000" b="1" u="sng" dirty="0" smtClean="0"/>
              <a:t>Long - Term Operations</a:t>
            </a:r>
            <a:r>
              <a:rPr lang="en-US" sz="2000" b="1" dirty="0" smtClean="0"/>
              <a:t> - </a:t>
            </a:r>
            <a:r>
              <a:rPr lang="en-US" sz="2000" dirty="0" smtClean="0"/>
              <a:t>Work that occupies a location more than 24 hours. (Ref. Pub</a:t>
            </a:r>
            <a:r>
              <a:rPr lang="en-US" sz="2000" b="1" dirty="0" smtClean="0"/>
              <a:t> </a:t>
            </a:r>
            <a:r>
              <a:rPr lang="en-US" sz="2000" dirty="0" smtClean="0"/>
              <a:t>213 General Notes / Reference Guide)</a:t>
            </a:r>
          </a:p>
          <a:p>
            <a:pPr marL="0" indent="0">
              <a:buNone/>
            </a:pPr>
            <a:endParaRPr lang="en-US" sz="2000" b="1" dirty="0" smtClean="0"/>
          </a:p>
          <a:p>
            <a:pPr>
              <a:buNone/>
            </a:pPr>
            <a:endParaRPr lang="en-US" sz="2000" dirty="0" smtClean="0">
              <a:solidFill>
                <a:schemeClr val="accent2"/>
              </a:solidFill>
            </a:endParaRPr>
          </a:p>
          <a:p>
            <a:pPr>
              <a:buNone/>
            </a:pPr>
            <a:endParaRPr lang="en-US" sz="2000" b="1" dirty="0" smtClean="0"/>
          </a:p>
          <a:p>
            <a:pPr>
              <a:buNone/>
            </a:pPr>
            <a:endParaRPr lang="en-US" sz="2000" b="1" dirty="0" smtClean="0"/>
          </a:p>
          <a:p>
            <a:pPr algn="ctr">
              <a:buNone/>
            </a:pPr>
            <a:endParaRPr lang="en-US" b="1" dirty="0" smtClean="0"/>
          </a:p>
          <a:p>
            <a:pPr algn="ctr">
              <a:buNone/>
            </a:pPr>
            <a:endParaRPr lang="en-US" dirty="0"/>
          </a:p>
        </p:txBody>
      </p:sp>
      <p:sp>
        <p:nvSpPr>
          <p:cNvPr id="18434" name="Rectangle 2"/>
          <p:cNvSpPr>
            <a:spLocks noGrp="1" noChangeArrowheads="1"/>
          </p:cNvSpPr>
          <p:nvPr>
            <p:ph type="title"/>
          </p:nvPr>
        </p:nvSpPr>
        <p:spPr/>
        <p:txBody>
          <a:bodyPr>
            <a:normAutofit/>
          </a:bodyPr>
          <a:lstStyle/>
          <a:p>
            <a:pPr eaLnBrk="1" hangingPunct="1"/>
            <a:r>
              <a:rPr lang="en-US" sz="4000" dirty="0" smtClean="0"/>
              <a:t>Selecting the Appropriate PATA</a:t>
            </a:r>
          </a:p>
        </p:txBody>
      </p:sp>
      <p:sp>
        <p:nvSpPr>
          <p:cNvPr id="8"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201872499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13"/>
          </p:nvPr>
        </p:nvSpPr>
        <p:spPr/>
        <p:txBody>
          <a:bodyPr>
            <a:normAutofit/>
          </a:bodyPr>
          <a:lstStyle/>
          <a:p>
            <a:pPr marL="0" algn="ctr">
              <a:spcBef>
                <a:spcPts val="0"/>
              </a:spcBef>
              <a:buNone/>
            </a:pPr>
            <a:r>
              <a:rPr lang="en-US" sz="3600" b="1" dirty="0" smtClean="0"/>
              <a:t>Definitions</a:t>
            </a:r>
            <a:endParaRPr lang="en-US" sz="3600" dirty="0" smtClean="0"/>
          </a:p>
          <a:p>
            <a:pPr marL="0" algn="ctr">
              <a:spcBef>
                <a:spcPts val="0"/>
              </a:spcBef>
              <a:buNone/>
            </a:pPr>
            <a:endParaRPr lang="en-US" sz="2000" dirty="0" smtClean="0"/>
          </a:p>
          <a:p>
            <a:pPr marL="0">
              <a:spcBef>
                <a:spcPts val="0"/>
              </a:spcBef>
              <a:buNone/>
            </a:pPr>
            <a:r>
              <a:rPr lang="en-US" sz="2000" b="1" u="sng" dirty="0" smtClean="0"/>
              <a:t>Active work zone</a:t>
            </a:r>
            <a:r>
              <a:rPr lang="en-US" sz="2000" b="1" i="1" dirty="0" smtClean="0">
                <a:solidFill>
                  <a:schemeClr val="accent2"/>
                </a:solidFill>
              </a:rPr>
              <a:t> </a:t>
            </a:r>
            <a:r>
              <a:rPr lang="en-US" sz="2000" b="1" i="1" dirty="0" smtClean="0"/>
              <a:t>-</a:t>
            </a:r>
            <a:r>
              <a:rPr lang="en-US" sz="2000" b="1" i="1" dirty="0" smtClean="0">
                <a:solidFill>
                  <a:schemeClr val="accent2"/>
                </a:solidFill>
              </a:rPr>
              <a:t> </a:t>
            </a:r>
            <a:r>
              <a:rPr lang="en-US" sz="2000" dirty="0" smtClean="0"/>
              <a:t>The portion of a work zone where construction, maintenance or utility workers are on the roadway or on the shoulder of the highway, and workers are adjacent to an active travel lane. Workers are not considered adjacent to an open travel lane if they are protected by a traffic barrier and no ingress or egress to the work zone exists through an opening in the traffic barrier.  ( </a:t>
            </a:r>
            <a:r>
              <a:rPr lang="en-US" sz="2000" i="1" dirty="0" smtClean="0"/>
              <a:t>Ref. </a:t>
            </a:r>
            <a:r>
              <a:rPr lang="en-US" sz="2000" dirty="0" smtClean="0"/>
              <a:t>Chapter 212.1</a:t>
            </a:r>
            <a:r>
              <a:rPr lang="en-US" sz="2000" b="1" dirty="0" smtClean="0"/>
              <a:t> </a:t>
            </a:r>
            <a:r>
              <a:rPr lang="en-US" sz="2000" dirty="0" smtClean="0"/>
              <a:t>)</a:t>
            </a:r>
          </a:p>
          <a:p>
            <a:pPr marL="0">
              <a:spcBef>
                <a:spcPts val="0"/>
              </a:spcBef>
              <a:buNone/>
            </a:pPr>
            <a:endParaRPr lang="en-US" sz="2000" dirty="0" smtClean="0"/>
          </a:p>
          <a:p>
            <a:pPr marL="0">
              <a:spcBef>
                <a:spcPts val="0"/>
              </a:spcBef>
              <a:buNone/>
            </a:pPr>
            <a:r>
              <a:rPr lang="en-US" sz="2000" b="1" u="sng" dirty="0" smtClean="0"/>
              <a:t>Work Zone</a:t>
            </a:r>
            <a:r>
              <a:rPr lang="en-US" sz="2000" b="1" dirty="0" smtClean="0"/>
              <a:t> - </a:t>
            </a:r>
            <a:r>
              <a:rPr lang="en-US" sz="2000" dirty="0" smtClean="0"/>
              <a:t>The area of a highway where construction, maintenance or utility work activities are being conducted, and in which traffic-control devices are required in accordance with this chapter.</a:t>
            </a:r>
            <a:r>
              <a:rPr lang="en-US" sz="1600" dirty="0" smtClean="0"/>
              <a:t>   (</a:t>
            </a:r>
            <a:r>
              <a:rPr lang="en-US" sz="2000" dirty="0" smtClean="0"/>
              <a:t> </a:t>
            </a:r>
            <a:r>
              <a:rPr lang="en-US" sz="2000" i="1" dirty="0" smtClean="0"/>
              <a:t>Ref. </a:t>
            </a:r>
            <a:r>
              <a:rPr lang="en-US" sz="2000" dirty="0" smtClean="0"/>
              <a:t>Chapter 212.1</a:t>
            </a:r>
            <a:r>
              <a:rPr lang="en-US" sz="1600" dirty="0" smtClean="0"/>
              <a:t> </a:t>
            </a:r>
            <a:r>
              <a:rPr lang="en-US" sz="2000" dirty="0" smtClean="0"/>
              <a:t>)</a:t>
            </a:r>
            <a:endParaRPr lang="en-US" sz="2000" b="1" dirty="0" smtClean="0"/>
          </a:p>
          <a:p>
            <a:pPr marL="0">
              <a:spcBef>
                <a:spcPts val="0"/>
              </a:spcBef>
              <a:buNone/>
            </a:pPr>
            <a:endParaRPr lang="en-US" sz="2000" dirty="0"/>
          </a:p>
        </p:txBody>
      </p:sp>
      <p:sp>
        <p:nvSpPr>
          <p:cNvPr id="19458" name="Rectangle 2"/>
          <p:cNvSpPr>
            <a:spLocks noGrp="1" noChangeArrowheads="1"/>
          </p:cNvSpPr>
          <p:nvPr>
            <p:ph type="title"/>
          </p:nvPr>
        </p:nvSpPr>
        <p:spPr/>
        <p:txBody>
          <a:bodyPr>
            <a:normAutofit/>
          </a:bodyPr>
          <a:lstStyle/>
          <a:p>
            <a:pPr eaLnBrk="1" hangingPunct="1"/>
            <a:r>
              <a:rPr lang="en-US" sz="4000" dirty="0" smtClean="0"/>
              <a:t>Selecting the Appropriate PATA</a:t>
            </a:r>
          </a:p>
        </p:txBody>
      </p:sp>
      <p:sp>
        <p:nvSpPr>
          <p:cNvPr id="8"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26560786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3"/>
          </p:nvPr>
        </p:nvSpPr>
        <p:spPr/>
        <p:txBody>
          <a:bodyPr/>
          <a:lstStyle/>
          <a:p>
            <a:pPr>
              <a:buNone/>
            </a:pPr>
            <a:r>
              <a:rPr lang="en-US" sz="3600" b="1" dirty="0" smtClean="0"/>
              <a:t>Step 3: </a:t>
            </a:r>
            <a:r>
              <a:rPr lang="en-US" sz="3600" dirty="0" smtClean="0"/>
              <a:t>Selecting the PATA</a:t>
            </a:r>
          </a:p>
          <a:p>
            <a:pPr marL="627063" lvl="1" indent="-398463">
              <a:buFont typeface="Arial" pitchFamily="34" charset="0"/>
              <a:buChar char="•"/>
            </a:pPr>
            <a:r>
              <a:rPr lang="en-US" sz="3600" dirty="0" smtClean="0"/>
              <a:t>Use the Reference Guide in Publication 213</a:t>
            </a:r>
          </a:p>
          <a:p>
            <a:pPr marL="1150938" lvl="2" indent="-344488">
              <a:buFont typeface="Wingdings" pitchFamily="2" charset="2"/>
              <a:buChar char="ü"/>
            </a:pPr>
            <a:r>
              <a:rPr lang="en-US" sz="2600" dirty="0" smtClean="0"/>
              <a:t>Type of Highway</a:t>
            </a:r>
          </a:p>
          <a:p>
            <a:pPr marL="1150938" lvl="2" indent="-344488">
              <a:buFont typeface="Wingdings" pitchFamily="2" charset="2"/>
              <a:buChar char="ü"/>
            </a:pPr>
            <a:r>
              <a:rPr lang="en-US" sz="2600" dirty="0" smtClean="0"/>
              <a:t>Condition</a:t>
            </a:r>
          </a:p>
          <a:p>
            <a:pPr marL="1150938" lvl="2" indent="-344488">
              <a:buFont typeface="Wingdings" pitchFamily="2" charset="2"/>
              <a:buChar char="ü"/>
            </a:pPr>
            <a:r>
              <a:rPr lang="en-US" sz="2600" dirty="0" smtClean="0"/>
              <a:t>PATA Number</a:t>
            </a:r>
          </a:p>
        </p:txBody>
      </p:sp>
      <p:sp>
        <p:nvSpPr>
          <p:cNvPr id="20482" name="Rectangle 2"/>
          <p:cNvSpPr>
            <a:spLocks noGrp="1" noChangeArrowheads="1"/>
          </p:cNvSpPr>
          <p:nvPr>
            <p:ph type="title"/>
          </p:nvPr>
        </p:nvSpPr>
        <p:spPr/>
        <p:txBody>
          <a:bodyPr>
            <a:normAutofit/>
          </a:bodyPr>
          <a:lstStyle/>
          <a:p>
            <a:pPr eaLnBrk="1" hangingPunct="1"/>
            <a:r>
              <a:rPr lang="en-US" sz="4000" dirty="0" smtClean="0"/>
              <a:t>Selecting the Appropriate PATA</a:t>
            </a:r>
          </a:p>
        </p:txBody>
      </p:sp>
      <p:sp>
        <p:nvSpPr>
          <p:cNvPr id="20484" name="Text Box 4"/>
          <p:cNvSpPr txBox="1">
            <a:spLocks noChangeArrowheads="1"/>
          </p:cNvSpPr>
          <p:nvPr/>
        </p:nvSpPr>
        <p:spPr bwMode="auto">
          <a:xfrm>
            <a:off x="2057400" y="1828800"/>
            <a:ext cx="495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2000" b="1" dirty="0"/>
          </a:p>
        </p:txBody>
      </p:sp>
      <p:sp>
        <p:nvSpPr>
          <p:cNvPr id="8"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22962971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p:spPr>
        <p:txBody>
          <a:bodyPr>
            <a:normAutofit/>
          </a:bodyPr>
          <a:lstStyle/>
          <a:p>
            <a:r>
              <a:rPr lang="en-US" sz="4000" dirty="0" smtClean="0"/>
              <a:t>Excavating the trench</a:t>
            </a:r>
            <a:endParaRPr lang="en-US" sz="4000" dirty="0"/>
          </a:p>
        </p:txBody>
      </p:sp>
      <p:sp>
        <p:nvSpPr>
          <p:cNvPr id="204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5" name="Picture 21"/>
          <p:cNvPicPr>
            <a:picLocks noChangeAspect="1" noChangeArrowheads="1"/>
          </p:cNvPicPr>
          <p:nvPr/>
        </p:nvPicPr>
        <p:blipFill>
          <a:blip r:embed="rId2" cstate="email">
            <a:lum bright="-10000" contrast="20000"/>
            <a:extLst>
              <a:ext uri="{28A0092B-C50C-407E-A947-70E740481C1C}">
                <a14:useLocalDpi xmlns:a14="http://schemas.microsoft.com/office/drawing/2010/main"/>
              </a:ext>
            </a:extLst>
          </a:blip>
          <a:srcRect/>
          <a:stretch>
            <a:fillRect/>
          </a:stretch>
        </p:blipFill>
        <p:spPr bwMode="auto">
          <a:xfrm>
            <a:off x="1600200" y="1524000"/>
            <a:ext cx="5638800" cy="4227059"/>
          </a:xfrm>
          <a:prstGeom prst="rect">
            <a:avLst/>
          </a:prstGeom>
          <a:ln>
            <a:noFill/>
          </a:ln>
          <a:effectLst>
            <a:outerShdw blurRad="292100" dist="139700" dir="2700000" algn="tl" rotWithShape="0">
              <a:srgbClr val="333333">
                <a:alpha val="65000"/>
              </a:srgbClr>
            </a:outerShdw>
          </a:effectLst>
        </p:spPr>
      </p:pic>
      <p:sp>
        <p:nvSpPr>
          <p:cNvPr id="7" name="Title 4"/>
          <p:cNvSpPr txBox="1">
            <a:spLocks/>
          </p:cNvSpPr>
          <p:nvPr/>
        </p:nvSpPr>
        <p:spPr>
          <a:xfrm>
            <a:off x="-152400" y="6285582"/>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introduction</a:t>
            </a:r>
            <a:endParaRPr lang="en-US" sz="1100" b="0" spc="0" dirty="0">
              <a:effectLst/>
            </a:endParaRPr>
          </a:p>
        </p:txBody>
      </p:sp>
    </p:spTree>
    <p:extLst>
      <p:ext uri="{BB962C8B-B14F-4D97-AF65-F5344CB8AC3E}">
        <p14:creationId xmlns:p14="http://schemas.microsoft.com/office/powerpoint/2010/main" val="1799748443"/>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295400" y="1752600"/>
            <a:ext cx="601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2000" b="1" dirty="0"/>
          </a:p>
        </p:txBody>
      </p:sp>
      <p:sp>
        <p:nvSpPr>
          <p:cNvPr id="21507" name="Text Box 3"/>
          <p:cNvSpPr txBox="1">
            <a:spLocks noChangeArrowheads="1"/>
          </p:cNvSpPr>
          <p:nvPr/>
        </p:nvSpPr>
        <p:spPr bwMode="auto">
          <a:xfrm>
            <a:off x="2057400" y="1828800"/>
            <a:ext cx="495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2000" b="1" dirty="0"/>
          </a:p>
        </p:txBody>
      </p:sp>
      <p:pic>
        <p:nvPicPr>
          <p:cNvPr id="21508" name="Picture 4"/>
          <p:cNvPicPr>
            <a:picLocks noGrp="1" noChangeAspect="1" noChangeArrowheads="1"/>
          </p:cNvPicPr>
          <p:nvPr>
            <p:ph sz="quarter" idx="4294967295"/>
          </p:nvPr>
        </p:nvPicPr>
        <p:blipFill rotWithShape="1">
          <a:blip r:embed="rId3" cstate="email">
            <a:extLst>
              <a:ext uri="{28A0092B-C50C-407E-A947-70E740481C1C}">
                <a14:useLocalDpi xmlns:a14="http://schemas.microsoft.com/office/drawing/2010/main"/>
              </a:ext>
            </a:extLst>
          </a:blip>
          <a:srcRect l="6565" t="2005" r="10721" b="31602"/>
          <a:stretch/>
        </p:blipFill>
        <p:spPr>
          <a:xfrm>
            <a:off x="3073400" y="276225"/>
            <a:ext cx="6070600" cy="6305550"/>
          </a:xfrm>
          <a:noFill/>
        </p:spPr>
      </p:pic>
      <p:sp>
        <p:nvSpPr>
          <p:cNvPr id="9"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8051764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6565" t="2005" r="10721" b="31602"/>
          <a:stretch/>
        </p:blipFill>
        <p:spPr>
          <a:xfrm>
            <a:off x="1537282" y="276693"/>
            <a:ext cx="6069436" cy="6304615"/>
          </a:xfrm>
          <a:prstGeom prst="rect">
            <a:avLst/>
          </a:prstGeom>
          <a:noFill/>
        </p:spPr>
      </p:pic>
      <p:sp>
        <p:nvSpPr>
          <p:cNvPr id="21506" name="Text Box 2"/>
          <p:cNvSpPr txBox="1">
            <a:spLocks noChangeArrowheads="1"/>
          </p:cNvSpPr>
          <p:nvPr/>
        </p:nvSpPr>
        <p:spPr bwMode="auto">
          <a:xfrm>
            <a:off x="1295400" y="1752600"/>
            <a:ext cx="601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2000" b="1" dirty="0"/>
          </a:p>
        </p:txBody>
      </p:sp>
      <p:sp>
        <p:nvSpPr>
          <p:cNvPr id="21507" name="Text Box 3"/>
          <p:cNvSpPr txBox="1">
            <a:spLocks noChangeArrowheads="1"/>
          </p:cNvSpPr>
          <p:nvPr/>
        </p:nvSpPr>
        <p:spPr bwMode="auto">
          <a:xfrm>
            <a:off x="2057400" y="1828800"/>
            <a:ext cx="495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2000" b="1" dirty="0"/>
          </a:p>
        </p:txBody>
      </p:sp>
      <p:grpSp>
        <p:nvGrpSpPr>
          <p:cNvPr id="2" name="Group 5"/>
          <p:cNvGrpSpPr/>
          <p:nvPr/>
        </p:nvGrpSpPr>
        <p:grpSpPr>
          <a:xfrm>
            <a:off x="1519469" y="228600"/>
            <a:ext cx="919844" cy="6352708"/>
            <a:chOff x="1066800" y="152400"/>
            <a:chExt cx="990601" cy="6553200"/>
          </a:xfrm>
        </p:grpSpPr>
        <p:sp>
          <p:nvSpPr>
            <p:cNvPr id="7" name="Oval 5"/>
            <p:cNvSpPr>
              <a:spLocks noChangeArrowheads="1"/>
            </p:cNvSpPr>
            <p:nvPr/>
          </p:nvSpPr>
          <p:spPr bwMode="auto">
            <a:xfrm>
              <a:off x="1143001" y="152400"/>
              <a:ext cx="914400" cy="471629"/>
            </a:xfrm>
            <a:prstGeom prst="ellipse">
              <a:avLst/>
            </a:prstGeom>
            <a:noFill/>
            <a:ln w="571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8" name="Rectangle 6"/>
            <p:cNvSpPr>
              <a:spLocks noChangeArrowheads="1"/>
            </p:cNvSpPr>
            <p:nvPr/>
          </p:nvSpPr>
          <p:spPr bwMode="auto">
            <a:xfrm>
              <a:off x="1066800" y="152400"/>
              <a:ext cx="990600" cy="6553200"/>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grpSp>
      <p:sp>
        <p:nvSpPr>
          <p:cNvPr id="13"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3283566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6565" t="2005" r="10721" b="31602"/>
          <a:stretch/>
        </p:blipFill>
        <p:spPr>
          <a:xfrm>
            <a:off x="1537282" y="276693"/>
            <a:ext cx="6069436" cy="6304615"/>
          </a:xfrm>
          <a:prstGeom prst="rect">
            <a:avLst/>
          </a:prstGeom>
          <a:noFill/>
        </p:spPr>
      </p:pic>
      <p:sp>
        <p:nvSpPr>
          <p:cNvPr id="21506" name="Text Box 2"/>
          <p:cNvSpPr txBox="1">
            <a:spLocks noChangeArrowheads="1"/>
          </p:cNvSpPr>
          <p:nvPr/>
        </p:nvSpPr>
        <p:spPr bwMode="auto">
          <a:xfrm>
            <a:off x="1295400" y="1752600"/>
            <a:ext cx="601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2000" b="1" dirty="0"/>
          </a:p>
        </p:txBody>
      </p:sp>
      <p:sp>
        <p:nvSpPr>
          <p:cNvPr id="21507" name="Text Box 3"/>
          <p:cNvSpPr txBox="1">
            <a:spLocks noChangeArrowheads="1"/>
          </p:cNvSpPr>
          <p:nvPr/>
        </p:nvSpPr>
        <p:spPr bwMode="auto">
          <a:xfrm>
            <a:off x="2057400" y="1828800"/>
            <a:ext cx="495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2000" b="1" dirty="0"/>
          </a:p>
        </p:txBody>
      </p:sp>
      <p:grpSp>
        <p:nvGrpSpPr>
          <p:cNvPr id="2" name="Group 8"/>
          <p:cNvGrpSpPr/>
          <p:nvPr/>
        </p:nvGrpSpPr>
        <p:grpSpPr>
          <a:xfrm>
            <a:off x="2362200" y="228600"/>
            <a:ext cx="2667000" cy="6352708"/>
            <a:chOff x="2057400" y="152400"/>
            <a:chExt cx="3124200" cy="6553200"/>
          </a:xfrm>
        </p:grpSpPr>
        <p:sp>
          <p:nvSpPr>
            <p:cNvPr id="10" name="Oval 5"/>
            <p:cNvSpPr>
              <a:spLocks noChangeArrowheads="1"/>
            </p:cNvSpPr>
            <p:nvPr/>
          </p:nvSpPr>
          <p:spPr bwMode="auto">
            <a:xfrm>
              <a:off x="3124200" y="152400"/>
              <a:ext cx="990600" cy="471629"/>
            </a:xfrm>
            <a:prstGeom prst="ellipse">
              <a:avLst/>
            </a:prstGeom>
            <a:noFill/>
            <a:ln w="571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1" name="Rectangle 6"/>
            <p:cNvSpPr>
              <a:spLocks noChangeArrowheads="1"/>
            </p:cNvSpPr>
            <p:nvPr/>
          </p:nvSpPr>
          <p:spPr bwMode="auto">
            <a:xfrm>
              <a:off x="2057400" y="152400"/>
              <a:ext cx="3124200" cy="6553200"/>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grpSp>
      <p:sp>
        <p:nvSpPr>
          <p:cNvPr id="12"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19988426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6565" t="2005" r="10721" b="31602"/>
          <a:stretch/>
        </p:blipFill>
        <p:spPr>
          <a:xfrm>
            <a:off x="1537282" y="276693"/>
            <a:ext cx="6069436" cy="6304615"/>
          </a:xfrm>
          <a:prstGeom prst="rect">
            <a:avLst/>
          </a:prstGeom>
          <a:noFill/>
        </p:spPr>
      </p:pic>
      <p:sp>
        <p:nvSpPr>
          <p:cNvPr id="21506" name="Text Box 2"/>
          <p:cNvSpPr txBox="1">
            <a:spLocks noChangeArrowheads="1"/>
          </p:cNvSpPr>
          <p:nvPr/>
        </p:nvSpPr>
        <p:spPr bwMode="auto">
          <a:xfrm>
            <a:off x="1295400" y="1752600"/>
            <a:ext cx="601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2000" b="1" dirty="0"/>
          </a:p>
        </p:txBody>
      </p:sp>
      <p:sp>
        <p:nvSpPr>
          <p:cNvPr id="21507" name="Text Box 3"/>
          <p:cNvSpPr txBox="1">
            <a:spLocks noChangeArrowheads="1"/>
          </p:cNvSpPr>
          <p:nvPr/>
        </p:nvSpPr>
        <p:spPr bwMode="auto">
          <a:xfrm>
            <a:off x="2057400" y="1828800"/>
            <a:ext cx="495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2000" b="1" dirty="0"/>
          </a:p>
        </p:txBody>
      </p:sp>
      <p:grpSp>
        <p:nvGrpSpPr>
          <p:cNvPr id="2" name="Group 8"/>
          <p:cNvGrpSpPr/>
          <p:nvPr/>
        </p:nvGrpSpPr>
        <p:grpSpPr>
          <a:xfrm>
            <a:off x="4953000" y="236847"/>
            <a:ext cx="2653718" cy="6344461"/>
            <a:chOff x="5181600" y="123679"/>
            <a:chExt cx="3124200" cy="6581921"/>
          </a:xfrm>
        </p:grpSpPr>
        <p:sp>
          <p:nvSpPr>
            <p:cNvPr id="12" name="Oval 5"/>
            <p:cNvSpPr>
              <a:spLocks noChangeArrowheads="1"/>
            </p:cNvSpPr>
            <p:nvPr/>
          </p:nvSpPr>
          <p:spPr bwMode="auto">
            <a:xfrm>
              <a:off x="5867399" y="123679"/>
              <a:ext cx="1752600" cy="228600"/>
            </a:xfrm>
            <a:prstGeom prst="ellipse">
              <a:avLst/>
            </a:prstGeom>
            <a:noFill/>
            <a:ln w="571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3" name="Rectangle 6"/>
            <p:cNvSpPr>
              <a:spLocks noChangeArrowheads="1"/>
            </p:cNvSpPr>
            <p:nvPr/>
          </p:nvSpPr>
          <p:spPr bwMode="auto">
            <a:xfrm>
              <a:off x="5181600" y="152400"/>
              <a:ext cx="3124200" cy="6553200"/>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grpSp>
      <p:sp>
        <p:nvSpPr>
          <p:cNvPr id="16"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24509283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6565" t="2005" r="10721" b="31602"/>
          <a:stretch/>
        </p:blipFill>
        <p:spPr>
          <a:xfrm>
            <a:off x="1537282" y="276693"/>
            <a:ext cx="6069436" cy="6304615"/>
          </a:xfrm>
          <a:prstGeom prst="rect">
            <a:avLst/>
          </a:prstGeom>
          <a:noFill/>
        </p:spPr>
      </p:pic>
      <p:sp>
        <p:nvSpPr>
          <p:cNvPr id="21506" name="Text Box 2"/>
          <p:cNvSpPr txBox="1">
            <a:spLocks noChangeArrowheads="1"/>
          </p:cNvSpPr>
          <p:nvPr/>
        </p:nvSpPr>
        <p:spPr bwMode="auto">
          <a:xfrm>
            <a:off x="1804082" y="1752600"/>
            <a:ext cx="601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2000" b="1" dirty="0"/>
          </a:p>
        </p:txBody>
      </p:sp>
      <p:sp>
        <p:nvSpPr>
          <p:cNvPr id="21507" name="Text Box 3"/>
          <p:cNvSpPr txBox="1">
            <a:spLocks noChangeArrowheads="1"/>
          </p:cNvSpPr>
          <p:nvPr/>
        </p:nvSpPr>
        <p:spPr bwMode="auto">
          <a:xfrm>
            <a:off x="2566082" y="1828800"/>
            <a:ext cx="495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2000" b="1" dirty="0"/>
          </a:p>
        </p:txBody>
      </p:sp>
      <p:grpSp>
        <p:nvGrpSpPr>
          <p:cNvPr id="2" name="Group 8"/>
          <p:cNvGrpSpPr/>
          <p:nvPr/>
        </p:nvGrpSpPr>
        <p:grpSpPr>
          <a:xfrm>
            <a:off x="1524000" y="1371600"/>
            <a:ext cx="6082718" cy="2743200"/>
            <a:chOff x="1066800" y="1458191"/>
            <a:chExt cx="6082718" cy="2867891"/>
          </a:xfrm>
        </p:grpSpPr>
        <p:sp>
          <p:nvSpPr>
            <p:cNvPr id="10" name="Rectangle 3"/>
            <p:cNvSpPr>
              <a:spLocks noChangeArrowheads="1"/>
            </p:cNvSpPr>
            <p:nvPr/>
          </p:nvSpPr>
          <p:spPr bwMode="auto">
            <a:xfrm>
              <a:off x="1066800" y="1458191"/>
              <a:ext cx="914400" cy="2867891"/>
            </a:xfrm>
            <a:prstGeom prst="rect">
              <a:avLst/>
            </a:prstGeom>
            <a:noFill/>
            <a:ln w="349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1" name="Rectangle 6"/>
            <p:cNvSpPr>
              <a:spLocks noChangeArrowheads="1"/>
            </p:cNvSpPr>
            <p:nvPr/>
          </p:nvSpPr>
          <p:spPr bwMode="auto">
            <a:xfrm>
              <a:off x="4495800" y="2265218"/>
              <a:ext cx="2653718" cy="148937"/>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4" name="Rectangle 7"/>
            <p:cNvSpPr>
              <a:spLocks noChangeArrowheads="1"/>
            </p:cNvSpPr>
            <p:nvPr/>
          </p:nvSpPr>
          <p:spPr bwMode="auto">
            <a:xfrm>
              <a:off x="1981200" y="2254826"/>
              <a:ext cx="2514600" cy="159328"/>
            </a:xfrm>
            <a:prstGeom prst="rect">
              <a:avLst/>
            </a:prstGeom>
            <a:noFill/>
            <a:ln w="349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grpSp>
      <p:sp>
        <p:nvSpPr>
          <p:cNvPr id="12" name="TextBox 11"/>
          <p:cNvSpPr txBox="1"/>
          <p:nvPr/>
        </p:nvSpPr>
        <p:spPr>
          <a:xfrm>
            <a:off x="2438400" y="4648200"/>
            <a:ext cx="4648200" cy="1323439"/>
          </a:xfrm>
          <a:prstGeom prst="rect">
            <a:avLst/>
          </a:prstGeom>
          <a:noFill/>
        </p:spPr>
        <p:txBody>
          <a:bodyPr wrap="square" rtlCol="0">
            <a:spAutoFit/>
          </a:bodyPr>
          <a:lstStyle/>
          <a:p>
            <a:pPr algn="ctr"/>
            <a:r>
              <a:rPr lang="en-US" sz="8000" b="1" dirty="0" smtClean="0">
                <a:solidFill>
                  <a:srgbClr val="FF0000"/>
                </a:solidFill>
              </a:rPr>
              <a:t>Example</a:t>
            </a:r>
            <a:endParaRPr lang="en-US" sz="8000" b="1" dirty="0">
              <a:solidFill>
                <a:srgbClr val="FF0000"/>
              </a:solidFill>
            </a:endParaRPr>
          </a:p>
        </p:txBody>
      </p:sp>
      <p:sp>
        <p:nvSpPr>
          <p:cNvPr id="13"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20813328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3"/>
          </p:nvPr>
        </p:nvSpPr>
        <p:spPr/>
        <p:txBody>
          <a:bodyPr>
            <a:normAutofit fontScale="85000" lnSpcReduction="20000"/>
          </a:bodyPr>
          <a:lstStyle/>
          <a:p>
            <a:pPr marL="231775" indent="4763">
              <a:buNone/>
            </a:pPr>
            <a:r>
              <a:rPr lang="en-US" sz="4200" dirty="0" smtClean="0"/>
              <a:t>Now That You’ve Selected a PATA…</a:t>
            </a:r>
          </a:p>
          <a:p>
            <a:pPr algn="ctr">
              <a:buNone/>
            </a:pPr>
            <a:endParaRPr lang="en-US" dirty="0" smtClean="0"/>
          </a:p>
          <a:p>
            <a:pPr marL="682625" indent="-333375">
              <a:spcBef>
                <a:spcPts val="0"/>
              </a:spcBef>
            </a:pPr>
            <a:r>
              <a:rPr lang="en-US" sz="3300" dirty="0" smtClean="0"/>
              <a:t>Review the traffic control devices required by the PATA.</a:t>
            </a:r>
          </a:p>
          <a:p>
            <a:pPr marL="682625" indent="-333375">
              <a:spcBef>
                <a:spcPts val="0"/>
              </a:spcBef>
            </a:pPr>
            <a:r>
              <a:rPr lang="en-US" sz="3300" b="1" dirty="0" smtClean="0">
                <a:solidFill>
                  <a:srgbClr val="FF0000"/>
                </a:solidFill>
              </a:rPr>
              <a:t>Read the notes on the PATA</a:t>
            </a:r>
            <a:r>
              <a:rPr lang="en-US" sz="3300" dirty="0" smtClean="0"/>
              <a:t>, they are important</a:t>
            </a:r>
          </a:p>
          <a:p>
            <a:pPr marL="682625" indent="-333375">
              <a:spcBef>
                <a:spcPts val="0"/>
              </a:spcBef>
            </a:pPr>
            <a:r>
              <a:rPr lang="en-US" sz="3300" dirty="0" smtClean="0"/>
              <a:t>Check your inventory of traffic control devices. Do you have all the required signs, cones, paddles, portable sign stands, etc.?</a:t>
            </a:r>
          </a:p>
          <a:p>
            <a:pPr marL="682625" indent="-333375">
              <a:spcBef>
                <a:spcPts val="0"/>
              </a:spcBef>
            </a:pPr>
            <a:r>
              <a:rPr lang="en-US" sz="3300" dirty="0" smtClean="0"/>
              <a:t>Now that you’re in the process of securing the traffic control devices required under the PATA, is there anything else you need to know about them?</a:t>
            </a:r>
          </a:p>
          <a:p>
            <a:pPr>
              <a:buFontTx/>
              <a:buChar char="-"/>
            </a:pPr>
            <a:endParaRPr lang="en-US" dirty="0" smtClean="0"/>
          </a:p>
          <a:p>
            <a:pPr>
              <a:buFontTx/>
              <a:buChar char="-"/>
            </a:pPr>
            <a:endParaRPr lang="en-US" dirty="0" smtClean="0"/>
          </a:p>
          <a:p>
            <a:pPr>
              <a:buFontTx/>
              <a:buChar char="-"/>
            </a:pPr>
            <a:endParaRPr lang="en-US" dirty="0" smtClean="0"/>
          </a:p>
          <a:p>
            <a:pPr>
              <a:buNone/>
            </a:pPr>
            <a:endParaRPr lang="en-US" dirty="0" smtClean="0"/>
          </a:p>
          <a:p>
            <a:pPr algn="ctr">
              <a:buNone/>
            </a:pPr>
            <a:endParaRPr lang="en-US" dirty="0"/>
          </a:p>
        </p:txBody>
      </p:sp>
      <p:sp>
        <p:nvSpPr>
          <p:cNvPr id="26626" name="Rectangle 2"/>
          <p:cNvSpPr>
            <a:spLocks noGrp="1" noChangeArrowheads="1"/>
          </p:cNvSpPr>
          <p:nvPr>
            <p:ph type="title"/>
          </p:nvPr>
        </p:nvSpPr>
        <p:spPr/>
        <p:txBody>
          <a:bodyPr>
            <a:normAutofit fontScale="90000"/>
          </a:bodyPr>
          <a:lstStyle/>
          <a:p>
            <a:pPr eaLnBrk="1" hangingPunct="1"/>
            <a:r>
              <a:rPr lang="en-US" dirty="0" smtClean="0"/>
              <a:t>Applying and Maintaining</a:t>
            </a:r>
            <a:br>
              <a:rPr lang="en-US" dirty="0" smtClean="0"/>
            </a:br>
            <a:r>
              <a:rPr lang="en-US" dirty="0" smtClean="0"/>
              <a:t>the Selected PATA</a:t>
            </a:r>
          </a:p>
        </p:txBody>
      </p:sp>
      <p:sp>
        <p:nvSpPr>
          <p:cNvPr id="8"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14066163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3"/>
          </p:nvPr>
        </p:nvSpPr>
        <p:spPr/>
        <p:txBody>
          <a:bodyPr/>
          <a:lstStyle/>
          <a:p>
            <a:pPr marL="465138" indent="-465138"/>
            <a:r>
              <a:rPr lang="en-US" sz="3600" dirty="0" smtClean="0"/>
              <a:t>Do they Meet Department Specifications?</a:t>
            </a:r>
          </a:p>
          <a:p>
            <a:pPr marL="804863" lvl="1" indent="-347663">
              <a:buFont typeface="Wingdings" pitchFamily="2" charset="2"/>
              <a:buChar char="ü"/>
            </a:pPr>
            <a:r>
              <a:rPr lang="en-US" dirty="0" smtClean="0"/>
              <a:t>Clean and in a good state of repair</a:t>
            </a:r>
          </a:p>
          <a:p>
            <a:pPr marL="804863" lvl="1" indent="-347663">
              <a:buFont typeface="Wingdings" pitchFamily="2" charset="2"/>
              <a:buChar char="ü"/>
            </a:pPr>
            <a:r>
              <a:rPr lang="en-US" dirty="0" smtClean="0"/>
              <a:t>“Like new” condition</a:t>
            </a:r>
          </a:p>
          <a:p>
            <a:pPr marL="804863" lvl="1" indent="-347663">
              <a:buFont typeface="Wingdings" pitchFamily="2" charset="2"/>
              <a:buChar char="ü"/>
            </a:pPr>
            <a:r>
              <a:rPr lang="en-US" dirty="0" smtClean="0"/>
              <a:t>Legible</a:t>
            </a:r>
          </a:p>
          <a:p>
            <a:pPr marL="804863" lvl="1" indent="-347663">
              <a:buFont typeface="Wingdings" pitchFamily="2" charset="2"/>
              <a:buChar char="ü"/>
            </a:pPr>
            <a:r>
              <a:rPr lang="en-US" dirty="0" smtClean="0"/>
              <a:t>Highly reflective qualities – day and night</a:t>
            </a:r>
          </a:p>
          <a:p>
            <a:pPr lvl="1">
              <a:buNone/>
            </a:pPr>
            <a:endParaRPr lang="en-US" dirty="0" smtClean="0"/>
          </a:p>
          <a:p>
            <a:pPr lvl="1"/>
            <a:endParaRPr lang="en-US" dirty="0" smtClean="0"/>
          </a:p>
          <a:p>
            <a:pPr lvl="1"/>
            <a:endParaRPr lang="en-US" dirty="0" smtClean="0"/>
          </a:p>
          <a:p>
            <a:pPr lvl="1"/>
            <a:endParaRPr lang="en-US" dirty="0" smtClean="0"/>
          </a:p>
          <a:p>
            <a:endParaRPr lang="en-US" dirty="0" smtClean="0"/>
          </a:p>
          <a:p>
            <a:endParaRPr lang="en-US" dirty="0"/>
          </a:p>
        </p:txBody>
      </p:sp>
      <p:sp>
        <p:nvSpPr>
          <p:cNvPr id="27650" name="Rectangle 2"/>
          <p:cNvSpPr>
            <a:spLocks noGrp="1" noChangeArrowheads="1"/>
          </p:cNvSpPr>
          <p:nvPr>
            <p:ph type="title"/>
          </p:nvPr>
        </p:nvSpPr>
        <p:spPr/>
        <p:txBody>
          <a:bodyPr>
            <a:normAutofit/>
          </a:bodyPr>
          <a:lstStyle/>
          <a:p>
            <a:pPr eaLnBrk="1" hangingPunct="1"/>
            <a:r>
              <a:rPr lang="en-US" sz="4000" dirty="0" smtClean="0"/>
              <a:t>Signs</a:t>
            </a:r>
          </a:p>
        </p:txBody>
      </p:sp>
      <p:sp>
        <p:nvSpPr>
          <p:cNvPr id="7"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38579498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3"/>
          </p:nvPr>
        </p:nvSpPr>
        <p:spPr/>
        <p:txBody>
          <a:bodyPr>
            <a:normAutofit/>
          </a:bodyPr>
          <a:lstStyle/>
          <a:p>
            <a:pPr marL="465138" indent="-465138"/>
            <a:r>
              <a:rPr lang="en-US" sz="3600" b="1" dirty="0" smtClean="0"/>
              <a:t>Signs must be placed at the proper distance intervals</a:t>
            </a:r>
          </a:p>
          <a:p>
            <a:pPr marL="860425" lvl="1" indent="-403225">
              <a:buFont typeface="Wingdings" pitchFamily="2" charset="2"/>
              <a:buChar char="ü"/>
            </a:pPr>
            <a:r>
              <a:rPr lang="en-US" dirty="0" smtClean="0"/>
              <a:t>Reference: Publication 213, General Notes &amp; PATA</a:t>
            </a:r>
          </a:p>
          <a:p>
            <a:pPr marL="860425" lvl="1" indent="-403225">
              <a:buFont typeface="Wingdings" pitchFamily="2" charset="2"/>
              <a:buChar char="ü"/>
            </a:pPr>
            <a:r>
              <a:rPr lang="en-US" dirty="0" smtClean="0"/>
              <a:t>Review the selected PATA and associated notes</a:t>
            </a:r>
          </a:p>
          <a:p>
            <a:pPr marL="860425" lvl="1" indent="-403225">
              <a:buFont typeface="Wingdings" pitchFamily="2" charset="2"/>
              <a:buChar char="ü"/>
            </a:pPr>
            <a:r>
              <a:rPr lang="en-US" dirty="0" smtClean="0"/>
              <a:t>Signs may be adjusted based on field conditions</a:t>
            </a:r>
          </a:p>
          <a:p>
            <a:pPr lvl="1">
              <a:buNone/>
            </a:pPr>
            <a:endParaRPr lang="en-US" b="1" dirty="0" smtClean="0"/>
          </a:p>
          <a:p>
            <a:endParaRPr lang="en-US" dirty="0"/>
          </a:p>
        </p:txBody>
      </p:sp>
      <p:sp>
        <p:nvSpPr>
          <p:cNvPr id="32770" name="Rectangle 2"/>
          <p:cNvSpPr>
            <a:spLocks noGrp="1" noChangeArrowheads="1"/>
          </p:cNvSpPr>
          <p:nvPr>
            <p:ph type="title"/>
          </p:nvPr>
        </p:nvSpPr>
        <p:spPr/>
        <p:txBody>
          <a:bodyPr>
            <a:normAutofit/>
          </a:bodyPr>
          <a:lstStyle/>
          <a:p>
            <a:pPr>
              <a:spcBef>
                <a:spcPct val="50000"/>
              </a:spcBef>
            </a:pPr>
            <a:r>
              <a:rPr lang="en-US" sz="4000" dirty="0" smtClean="0"/>
              <a:t>The Setup</a:t>
            </a:r>
            <a:endParaRPr lang="en-US" sz="4000" dirty="0"/>
          </a:p>
        </p:txBody>
      </p:sp>
      <p:sp>
        <p:nvSpPr>
          <p:cNvPr id="32771" name="Text Box 3"/>
          <p:cNvSpPr txBox="1">
            <a:spLocks noChangeArrowheads="1"/>
          </p:cNvSpPr>
          <p:nvPr/>
        </p:nvSpPr>
        <p:spPr bwMode="auto">
          <a:xfrm>
            <a:off x="1524000" y="1600200"/>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a:t>                      </a:t>
            </a:r>
          </a:p>
        </p:txBody>
      </p:sp>
      <p:sp>
        <p:nvSpPr>
          <p:cNvPr id="11"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18081068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fontScale="92500" lnSpcReduction="20000"/>
          </a:bodyPr>
          <a:lstStyle/>
          <a:p>
            <a:r>
              <a:rPr lang="en-US" sz="3900" b="1" dirty="0" smtClean="0"/>
              <a:t>Signs must be properly ballasted</a:t>
            </a:r>
          </a:p>
          <a:p>
            <a:pPr lvl="1" indent="-401638">
              <a:buFont typeface="Wingdings" pitchFamily="2" charset="2"/>
              <a:buChar char="ü"/>
            </a:pPr>
            <a:r>
              <a:rPr lang="en-US" sz="3000" dirty="0" smtClean="0"/>
              <a:t>Ballasting may be accomplished by placing sandbags on the lower parts of the frame or stay or by storing sand within the hollow components in the bottom of the barricade.  </a:t>
            </a:r>
          </a:p>
          <a:p>
            <a:pPr lvl="1" indent="-401638">
              <a:buFont typeface="Wingdings" pitchFamily="2" charset="2"/>
              <a:buChar char="ü"/>
            </a:pPr>
            <a:r>
              <a:rPr lang="en-US" sz="3000" dirty="0" smtClean="0"/>
              <a:t>Block, bricks, large rocks or similar types of material are not permitted to be used as a ballast.  </a:t>
            </a:r>
          </a:p>
          <a:p>
            <a:pPr lvl="1" indent="-401638">
              <a:buFont typeface="Wingdings" pitchFamily="2" charset="2"/>
              <a:buChar char="ü"/>
            </a:pPr>
            <a:r>
              <a:rPr lang="en-US" sz="3000" dirty="0" smtClean="0"/>
              <a:t>Sandbags are not permitted to be placed on top of or suspended from signs, rails or any other device.</a:t>
            </a:r>
          </a:p>
          <a:p>
            <a:pPr lvl="1">
              <a:buFont typeface="Wingdings" pitchFamily="2" charset="2"/>
              <a:buChar char="ü"/>
            </a:pPr>
            <a:endParaRPr lang="en-US" dirty="0" smtClean="0"/>
          </a:p>
          <a:p>
            <a:pPr>
              <a:buFont typeface="Wingdings" pitchFamily="2" charset="2"/>
              <a:buChar char="Ø"/>
            </a:pPr>
            <a:endParaRPr lang="en-US" dirty="0"/>
          </a:p>
        </p:txBody>
      </p:sp>
      <p:sp>
        <p:nvSpPr>
          <p:cNvPr id="2" name="Title 1"/>
          <p:cNvSpPr>
            <a:spLocks noGrp="1"/>
          </p:cNvSpPr>
          <p:nvPr>
            <p:ph type="title"/>
          </p:nvPr>
        </p:nvSpPr>
        <p:spPr/>
        <p:txBody>
          <a:bodyPr>
            <a:normAutofit/>
          </a:bodyPr>
          <a:lstStyle/>
          <a:p>
            <a:r>
              <a:rPr lang="en-US" sz="4000" dirty="0" smtClean="0"/>
              <a:t>The Setup</a:t>
            </a:r>
            <a:endParaRPr lang="en-US" sz="4000" dirty="0"/>
          </a:p>
        </p:txBody>
      </p:sp>
      <p:sp>
        <p:nvSpPr>
          <p:cNvPr id="7"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408110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VC-010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38200" y="304800"/>
            <a:ext cx="7518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2438400" y="4343400"/>
            <a:ext cx="2956061" cy="827253"/>
          </a:xfrm>
          <a:prstGeom prst="wedgeRoundRectCallout">
            <a:avLst>
              <a:gd name="adj1" fmla="val 71216"/>
              <a:gd name="adj2" fmla="val -2198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Signs must be installed correctly.</a:t>
            </a:r>
            <a:endParaRPr lang="en-US" dirty="0"/>
          </a:p>
        </p:txBody>
      </p:sp>
      <p:sp>
        <p:nvSpPr>
          <p:cNvPr id="7"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35298889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p:spPr>
        <p:txBody>
          <a:bodyPr>
            <a:normAutofit/>
          </a:bodyPr>
          <a:lstStyle/>
          <a:p>
            <a:r>
              <a:rPr lang="en-US" sz="4000" dirty="0" smtClean="0"/>
              <a:t>Placing the bedding material</a:t>
            </a:r>
            <a:endParaRPr lang="en-US" sz="4000" dirty="0"/>
          </a:p>
        </p:txBody>
      </p:sp>
      <p:sp>
        <p:nvSpPr>
          <p:cNvPr id="204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7" name="Title 4"/>
          <p:cNvSpPr txBox="1">
            <a:spLocks/>
          </p:cNvSpPr>
          <p:nvPr/>
        </p:nvSpPr>
        <p:spPr>
          <a:xfrm>
            <a:off x="-152400" y="6285582"/>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introduction</a:t>
            </a:r>
            <a:endParaRPr lang="en-US" sz="1100" b="0" spc="0" dirty="0">
              <a:effectLst/>
            </a:endParaRPr>
          </a:p>
        </p:txBody>
      </p:sp>
      <p:pic>
        <p:nvPicPr>
          <p:cNvPr id="6" name="Picture 2" descr="271C2E1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8800" y="1752600"/>
            <a:ext cx="5181600" cy="38674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9748443"/>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3"/>
          </p:nvPr>
        </p:nvSpPr>
        <p:spPr/>
        <p:txBody>
          <a:bodyPr>
            <a:normAutofit fontScale="92500" lnSpcReduction="10000"/>
          </a:bodyPr>
          <a:lstStyle/>
          <a:p>
            <a:pPr marL="465138" indent="-465138"/>
            <a:r>
              <a:rPr lang="en-US" b="1" dirty="0" smtClean="0"/>
              <a:t>When Required, arrow panels must be of the correct size</a:t>
            </a:r>
          </a:p>
          <a:p>
            <a:pPr marL="914400" lvl="1" indent="-341313">
              <a:buFont typeface="Wingdings" pitchFamily="2" charset="2"/>
              <a:buChar char="ü"/>
            </a:pPr>
            <a:r>
              <a:rPr lang="en-US" dirty="0" smtClean="0"/>
              <a:t>Reference: Pub. 213 General Notes, Table 5 </a:t>
            </a:r>
          </a:p>
          <a:p>
            <a:pPr marL="406400" indent="-406400"/>
            <a:r>
              <a:rPr lang="en-US" b="1" dirty="0" smtClean="0"/>
              <a:t>Signs must be visible to approaching traffic</a:t>
            </a:r>
          </a:p>
          <a:p>
            <a:pPr marL="914400" lvl="1" indent="-341313">
              <a:buFont typeface="Wingdings" pitchFamily="2" charset="2"/>
              <a:buChar char="ü"/>
            </a:pPr>
            <a:r>
              <a:rPr lang="en-US" dirty="0" smtClean="0"/>
              <a:t>Signs shall be placed in positions where they will effectively convey their messages.  Therefore, their placement shall be accommodated to the highway design and alignment.  </a:t>
            </a:r>
          </a:p>
          <a:p>
            <a:pPr marL="914400" lvl="1" indent="-341313">
              <a:buFont typeface="Wingdings" pitchFamily="2" charset="2"/>
              <a:buChar char="ü"/>
            </a:pPr>
            <a:r>
              <a:rPr lang="en-US" dirty="0" smtClean="0"/>
              <a:t>Signs shall also be placed so that drivers will have adequate time for response.</a:t>
            </a:r>
            <a:endParaRPr lang="en-US" b="1" dirty="0" smtClean="0"/>
          </a:p>
          <a:p>
            <a:endParaRPr lang="en-US" b="1" dirty="0" smtClean="0"/>
          </a:p>
          <a:p>
            <a:endParaRPr lang="en-US" dirty="0"/>
          </a:p>
        </p:txBody>
      </p:sp>
      <p:sp>
        <p:nvSpPr>
          <p:cNvPr id="34818" name="Rectangle 2"/>
          <p:cNvSpPr>
            <a:spLocks noGrp="1" noChangeArrowheads="1"/>
          </p:cNvSpPr>
          <p:nvPr>
            <p:ph type="title"/>
          </p:nvPr>
        </p:nvSpPr>
        <p:spPr/>
        <p:txBody>
          <a:bodyPr>
            <a:normAutofit/>
          </a:bodyPr>
          <a:lstStyle/>
          <a:p>
            <a:pPr>
              <a:spcBef>
                <a:spcPct val="50000"/>
              </a:spcBef>
            </a:pPr>
            <a:r>
              <a:rPr lang="en-US" sz="4000" dirty="0" smtClean="0"/>
              <a:t>The Setup</a:t>
            </a:r>
            <a:endParaRPr lang="en-US" sz="4000" dirty="0"/>
          </a:p>
        </p:txBody>
      </p:sp>
      <p:sp>
        <p:nvSpPr>
          <p:cNvPr id="8"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917490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p:cNvSpPr>
            <a:spLocks noChangeAspect="1" noChangeArrowheads="1"/>
          </p:cNvSpPr>
          <p:nvPr/>
        </p:nvSpPr>
        <p:spPr bwMode="auto">
          <a:xfrm>
            <a:off x="-7315200" y="-11615738"/>
            <a:ext cx="23774400" cy="3008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36867" name="Text Box 3"/>
          <p:cNvSpPr txBox="1">
            <a:spLocks noChangeArrowheads="1"/>
          </p:cNvSpPr>
          <p:nvPr/>
        </p:nvSpPr>
        <p:spPr bwMode="auto">
          <a:xfrm>
            <a:off x="914400" y="3200400"/>
            <a:ext cx="678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2000" b="1" dirty="0"/>
          </a:p>
        </p:txBody>
      </p:sp>
      <p:pic>
        <p:nvPicPr>
          <p:cNvPr id="36869" name="Picture 5" descr="b-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42975" y="676275"/>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ular Callout 7"/>
          <p:cNvSpPr/>
          <p:nvPr/>
        </p:nvSpPr>
        <p:spPr>
          <a:xfrm>
            <a:off x="2057400" y="4410075"/>
            <a:ext cx="2990851" cy="949657"/>
          </a:xfrm>
          <a:prstGeom prst="wedgeRoundRectCallout">
            <a:avLst>
              <a:gd name="adj1" fmla="val -41261"/>
              <a:gd name="adj2" fmla="val -23802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Sign positioned 10 feet from edge of pavement in the weeds.</a:t>
            </a:r>
            <a:endParaRPr lang="en-US" dirty="0"/>
          </a:p>
        </p:txBody>
      </p:sp>
      <p:sp>
        <p:nvSpPr>
          <p:cNvPr id="9"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16732862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3"/>
          </p:nvPr>
        </p:nvSpPr>
        <p:spPr/>
        <p:txBody>
          <a:bodyPr>
            <a:normAutofit/>
          </a:bodyPr>
          <a:lstStyle/>
          <a:p>
            <a:pPr marL="465138" indent="-344488"/>
            <a:r>
              <a:rPr lang="en-US" b="1" dirty="0" smtClean="0"/>
              <a:t>Signs must be clean, legible, and in a good state of repair</a:t>
            </a:r>
          </a:p>
          <a:p>
            <a:pPr marL="465138" indent="-344488"/>
            <a:r>
              <a:rPr lang="en-US" b="1" dirty="0" smtClean="0"/>
              <a:t>Signs must be properly located laterally and at the proper height</a:t>
            </a:r>
          </a:p>
          <a:p>
            <a:pPr marL="914400" lvl="1" indent="-341313">
              <a:buFont typeface="Wingdings" pitchFamily="2" charset="2"/>
              <a:buChar char="ü"/>
            </a:pPr>
            <a:r>
              <a:rPr lang="en-US" dirty="0" smtClean="0"/>
              <a:t>Reference Pub 213, Page 6 of 113, PATA Sign layout</a:t>
            </a:r>
          </a:p>
          <a:p>
            <a:pPr lvl="1"/>
            <a:endParaRPr lang="en-US" b="1" dirty="0" smtClean="0"/>
          </a:p>
          <a:p>
            <a:endParaRPr lang="en-US" dirty="0"/>
          </a:p>
        </p:txBody>
      </p:sp>
      <p:sp>
        <p:nvSpPr>
          <p:cNvPr id="38914" name="Rectangle 2"/>
          <p:cNvSpPr>
            <a:spLocks noGrp="1" noChangeArrowheads="1"/>
          </p:cNvSpPr>
          <p:nvPr>
            <p:ph type="title"/>
          </p:nvPr>
        </p:nvSpPr>
        <p:spPr/>
        <p:txBody>
          <a:bodyPr>
            <a:normAutofit/>
          </a:bodyPr>
          <a:lstStyle/>
          <a:p>
            <a:pPr>
              <a:spcBef>
                <a:spcPct val="50000"/>
              </a:spcBef>
            </a:pPr>
            <a:r>
              <a:rPr lang="en-US" sz="4000" dirty="0" smtClean="0"/>
              <a:t>The Setup</a:t>
            </a:r>
            <a:endParaRPr lang="en-US" sz="4000" dirty="0"/>
          </a:p>
        </p:txBody>
      </p:sp>
      <p:sp>
        <p:nvSpPr>
          <p:cNvPr id="8"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22605763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p:cNvSpPr>
            <a:spLocks noChangeAspect="1" noChangeArrowheads="1"/>
          </p:cNvSpPr>
          <p:nvPr/>
        </p:nvSpPr>
        <p:spPr bwMode="auto">
          <a:xfrm>
            <a:off x="-7315200" y="-11615738"/>
            <a:ext cx="23774400" cy="3008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44035" name="Text Box 3"/>
          <p:cNvSpPr txBox="1">
            <a:spLocks noChangeArrowheads="1"/>
          </p:cNvSpPr>
          <p:nvPr/>
        </p:nvSpPr>
        <p:spPr bwMode="auto">
          <a:xfrm>
            <a:off x="914400" y="3200400"/>
            <a:ext cx="678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sz="2000" b="1" dirty="0"/>
          </a:p>
        </p:txBody>
      </p:sp>
      <p:sp>
        <p:nvSpPr>
          <p:cNvPr id="12"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pic>
        <p:nvPicPr>
          <p:cNvPr id="9218" name="Picture 2" descr="C:\Users\Admin\Desktop\photos\Saler Training Photo's\Work Zone Pics\HPIM342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0" y="1371600"/>
            <a:ext cx="6629400" cy="4267200"/>
          </a:xfrm>
          <a:prstGeom prst="rect">
            <a:avLst/>
          </a:prstGeom>
          <a:noFill/>
        </p:spPr>
      </p:pic>
      <p:sp>
        <p:nvSpPr>
          <p:cNvPr id="7" name="Rounded Rectangular Callout 6"/>
          <p:cNvSpPr/>
          <p:nvPr/>
        </p:nvSpPr>
        <p:spPr>
          <a:xfrm>
            <a:off x="5562600" y="2209800"/>
            <a:ext cx="2286000" cy="797257"/>
          </a:xfrm>
          <a:prstGeom prst="wedgeRoundRectCallout">
            <a:avLst>
              <a:gd name="adj1" fmla="val -61873"/>
              <a:gd name="adj2" fmla="val 1331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Correct sign, properly placed.</a:t>
            </a:r>
            <a:endParaRPr lang="en-US" dirty="0"/>
          </a:p>
        </p:txBody>
      </p:sp>
    </p:spTree>
    <p:extLst>
      <p:ext uri="{BB962C8B-B14F-4D97-AF65-F5344CB8AC3E}">
        <p14:creationId xmlns:p14="http://schemas.microsoft.com/office/powerpoint/2010/main" val="22722977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quarter" idx="13"/>
          </p:nvPr>
        </p:nvSpPr>
        <p:spPr/>
        <p:txBody>
          <a:bodyPr>
            <a:normAutofit/>
          </a:bodyPr>
          <a:lstStyle/>
          <a:p>
            <a:pPr marL="465138" indent="-344488"/>
            <a:r>
              <a:rPr lang="en-US" b="1" dirty="0" smtClean="0"/>
              <a:t>Signs shall not obstruct sight distance at driveways, intersections or any existing sign or applicable traffic control device</a:t>
            </a:r>
          </a:p>
          <a:p>
            <a:pPr marL="804863" lvl="1">
              <a:buFont typeface="Wingdings" pitchFamily="2" charset="2"/>
              <a:buChar char="ü"/>
            </a:pPr>
            <a:r>
              <a:rPr lang="en-US" dirty="0" smtClean="0"/>
              <a:t>Orange flags are NOT required on advance warning signs</a:t>
            </a:r>
          </a:p>
          <a:p>
            <a:pPr lvl="1" indent="-223838">
              <a:buFont typeface="Wingdings" pitchFamily="2" charset="2"/>
              <a:buChar char="ü"/>
            </a:pPr>
            <a:endParaRPr lang="en-US" b="1" dirty="0" smtClean="0"/>
          </a:p>
          <a:p>
            <a:pPr lvl="1"/>
            <a:endParaRPr lang="en-US" b="1" dirty="0" smtClean="0"/>
          </a:p>
          <a:p>
            <a:endParaRPr lang="en-US" dirty="0"/>
          </a:p>
        </p:txBody>
      </p:sp>
      <p:sp>
        <p:nvSpPr>
          <p:cNvPr id="41986" name="Rectangle 2"/>
          <p:cNvSpPr>
            <a:spLocks noGrp="1" noChangeArrowheads="1"/>
          </p:cNvSpPr>
          <p:nvPr>
            <p:ph type="title"/>
          </p:nvPr>
        </p:nvSpPr>
        <p:spPr/>
        <p:txBody>
          <a:bodyPr>
            <a:noAutofit/>
          </a:bodyPr>
          <a:lstStyle/>
          <a:p>
            <a:pPr>
              <a:spcBef>
                <a:spcPct val="50000"/>
              </a:spcBef>
            </a:pPr>
            <a:r>
              <a:rPr lang="en-US" sz="4000" dirty="0" smtClean="0"/>
              <a:t>The Setup</a:t>
            </a:r>
          </a:p>
        </p:txBody>
      </p:sp>
      <p:sp>
        <p:nvSpPr>
          <p:cNvPr id="41988" name="Text Box 4"/>
          <p:cNvSpPr txBox="1">
            <a:spLocks noChangeArrowheads="1"/>
          </p:cNvSpPr>
          <p:nvPr/>
        </p:nvSpPr>
        <p:spPr bwMode="auto">
          <a:xfrm>
            <a:off x="228600" y="4267200"/>
            <a:ext cx="861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buFontTx/>
              <a:buChar char="-"/>
            </a:pPr>
            <a:endParaRPr lang="en-US" sz="2000" b="1" dirty="0"/>
          </a:p>
        </p:txBody>
      </p:sp>
      <p:sp>
        <p:nvSpPr>
          <p:cNvPr id="9"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6633506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3"/>
          </p:nvPr>
        </p:nvSpPr>
        <p:spPr/>
        <p:txBody>
          <a:bodyPr/>
          <a:lstStyle/>
          <a:p>
            <a:pPr algn="ctr">
              <a:buNone/>
            </a:pPr>
            <a:r>
              <a:rPr lang="en-US" sz="3600" b="1" u="sng" dirty="0" smtClean="0"/>
              <a:t>Flags are optional</a:t>
            </a:r>
            <a:endParaRPr lang="en-US" b="1" u="sng" dirty="0" smtClean="0">
              <a:latin typeface="Arial Black" pitchFamily="34" charset="0"/>
            </a:endParaRPr>
          </a:p>
          <a:p>
            <a:pPr marL="465138" indent="-344488">
              <a:spcBef>
                <a:spcPct val="50000"/>
              </a:spcBef>
            </a:pPr>
            <a:r>
              <a:rPr lang="en-US" b="1" dirty="0" smtClean="0"/>
              <a:t>Reminder: Pub. 213 represents the </a:t>
            </a:r>
            <a:r>
              <a:rPr lang="en-US" b="1" i="1" dirty="0" smtClean="0"/>
              <a:t>minimum</a:t>
            </a:r>
            <a:r>
              <a:rPr lang="en-US" b="1" dirty="0" smtClean="0"/>
              <a:t> requirements.</a:t>
            </a:r>
          </a:p>
          <a:p>
            <a:pPr marL="465138" indent="-344488">
              <a:spcBef>
                <a:spcPct val="50000"/>
              </a:spcBef>
            </a:pPr>
            <a:r>
              <a:rPr lang="en-US" b="1" dirty="0" smtClean="0"/>
              <a:t>Flags </a:t>
            </a:r>
            <a:r>
              <a:rPr lang="en-US" b="1" i="1" dirty="0" smtClean="0"/>
              <a:t>may be </a:t>
            </a:r>
            <a:r>
              <a:rPr lang="en-US" b="1" dirty="0" smtClean="0"/>
              <a:t>used if it is felt they enhance visibility of signs – (optional).</a:t>
            </a:r>
          </a:p>
          <a:p>
            <a:pPr marL="465138" indent="-344488">
              <a:spcBef>
                <a:spcPct val="50000"/>
              </a:spcBef>
            </a:pPr>
            <a:r>
              <a:rPr lang="en-US" b="1" dirty="0" smtClean="0"/>
              <a:t>Be consistent, if flags are used, place them on all signs in the setup.</a:t>
            </a:r>
          </a:p>
          <a:p>
            <a:pPr algn="ctr">
              <a:buNone/>
            </a:pPr>
            <a:endParaRPr lang="en-US" b="1" u="sng" dirty="0" smtClean="0">
              <a:latin typeface="Arial Black" pitchFamily="34" charset="0"/>
            </a:endParaRPr>
          </a:p>
        </p:txBody>
      </p:sp>
      <p:sp>
        <p:nvSpPr>
          <p:cNvPr id="43010" name="Rectangle 2"/>
          <p:cNvSpPr>
            <a:spLocks noGrp="1" noChangeArrowheads="1"/>
          </p:cNvSpPr>
          <p:nvPr>
            <p:ph type="title"/>
          </p:nvPr>
        </p:nvSpPr>
        <p:spPr/>
        <p:txBody>
          <a:bodyPr>
            <a:normAutofit/>
          </a:bodyPr>
          <a:lstStyle/>
          <a:p>
            <a:r>
              <a:rPr lang="en-US" sz="4000" dirty="0" smtClean="0"/>
              <a:t>The Setup </a:t>
            </a:r>
          </a:p>
        </p:txBody>
      </p:sp>
      <p:sp>
        <p:nvSpPr>
          <p:cNvPr id="10"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32639760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quarter" idx="13"/>
          </p:nvPr>
        </p:nvSpPr>
        <p:spPr/>
        <p:txBody>
          <a:bodyPr>
            <a:normAutofit lnSpcReduction="10000"/>
          </a:bodyPr>
          <a:lstStyle/>
          <a:p>
            <a:pPr marL="465138" indent="-344488"/>
            <a:r>
              <a:rPr lang="en-US" b="1" dirty="0" smtClean="0"/>
              <a:t>Hand signaling devices are of the appropriate size and type</a:t>
            </a:r>
          </a:p>
          <a:p>
            <a:pPr marL="465138" indent="-344488"/>
            <a:r>
              <a:rPr lang="en-US" b="1" dirty="0" smtClean="0"/>
              <a:t>Taper(s) and longitudinal channelization properly installed. All devices of the same type, properly spaced, and correctly aligned</a:t>
            </a:r>
          </a:p>
          <a:p>
            <a:pPr marL="911225" lvl="1" indent="-333375">
              <a:buFont typeface="Wingdings" pitchFamily="2" charset="2"/>
              <a:buChar char="ü"/>
            </a:pPr>
            <a:r>
              <a:rPr lang="en-US" dirty="0" smtClean="0"/>
              <a:t>Reference: Chapter 212.406 (a) / Pub 213 General Notes Tables 1, 2, and 3</a:t>
            </a:r>
          </a:p>
          <a:p>
            <a:pPr marL="465138" indent="-344488"/>
            <a:r>
              <a:rPr lang="en-US" b="1" dirty="0" smtClean="0"/>
              <a:t>If using barricades, must be of appropriate type and properly striped</a:t>
            </a:r>
          </a:p>
          <a:p>
            <a:endParaRPr lang="en-US" dirty="0" smtClean="0">
              <a:solidFill>
                <a:schemeClr val="accent2"/>
              </a:solidFill>
            </a:endParaRPr>
          </a:p>
          <a:p>
            <a:pPr lvl="1"/>
            <a:endParaRPr lang="en-US" dirty="0"/>
          </a:p>
        </p:txBody>
      </p:sp>
      <p:sp>
        <p:nvSpPr>
          <p:cNvPr id="45058" name="Rectangle 2"/>
          <p:cNvSpPr>
            <a:spLocks noGrp="1" noChangeArrowheads="1"/>
          </p:cNvSpPr>
          <p:nvPr>
            <p:ph type="title"/>
          </p:nvPr>
        </p:nvSpPr>
        <p:spPr/>
        <p:txBody>
          <a:bodyPr>
            <a:normAutofit/>
          </a:bodyPr>
          <a:lstStyle/>
          <a:p>
            <a:pPr eaLnBrk="1" hangingPunct="1"/>
            <a:r>
              <a:rPr lang="en-US" sz="4000" dirty="0" smtClean="0"/>
              <a:t>The Setup</a:t>
            </a:r>
          </a:p>
        </p:txBody>
      </p:sp>
      <p:sp>
        <p:nvSpPr>
          <p:cNvPr id="8"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250270165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1604963" y="-766762"/>
            <a:ext cx="5714999" cy="7858124"/>
          </a:xfrm>
          <a:prstGeom prst="rect">
            <a:avLst/>
          </a:prstGeom>
          <a:noFill/>
          <a:ln w="9525">
            <a:noFill/>
            <a:miter lim="800000"/>
            <a:headEnd/>
            <a:tailEnd/>
          </a:ln>
          <a:effectLst/>
        </p:spPr>
      </p:pic>
      <p:sp>
        <p:nvSpPr>
          <p:cNvPr id="7"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232276577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p:cNvSpPr>
            <a:spLocks noChangeAspect="1" noChangeArrowheads="1"/>
          </p:cNvSpPr>
          <p:nvPr/>
        </p:nvSpPr>
        <p:spPr bwMode="auto">
          <a:xfrm>
            <a:off x="-7315200" y="-11615738"/>
            <a:ext cx="23774400" cy="3008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pic>
        <p:nvPicPr>
          <p:cNvPr id="8" name="Picture 3" descr="C:\Users\Mike\Desktop\VanceRenz\PennDOT\ResearchImplementation\Flagger 2010\Videos\04072011\New Folder\IMG_5414.JPG"/>
          <p:cNvPicPr>
            <a:picLocks noChangeAspect="1" noChangeArrowheads="1"/>
          </p:cNvPicPr>
          <p:nvPr/>
        </p:nvPicPr>
        <p:blipFill>
          <a:blip r:embed="rId3" cstate="email">
            <a:lum bright="30000" contrast="40000"/>
            <a:extLst>
              <a:ext uri="{28A0092B-C50C-407E-A947-70E740481C1C}">
                <a14:useLocalDpi xmlns:a14="http://schemas.microsoft.com/office/drawing/2010/main"/>
              </a:ext>
            </a:extLst>
          </a:blip>
          <a:srcRect/>
          <a:stretch>
            <a:fillRect/>
          </a:stretch>
        </p:blipFill>
        <p:spPr bwMode="auto">
          <a:xfrm>
            <a:off x="5410199" y="2057400"/>
            <a:ext cx="2612967" cy="3505200"/>
          </a:xfrm>
          <a:prstGeom prst="rect">
            <a:avLst/>
          </a:prstGeom>
          <a:ln>
            <a:noFill/>
          </a:ln>
          <a:effectLst>
            <a:outerShdw blurRad="292100" dist="139700" dir="2700000" algn="tl" rotWithShape="0">
              <a:srgbClr val="333333">
                <a:alpha val="65000"/>
              </a:srgbClr>
            </a:outerShdw>
          </a:effectLst>
        </p:spPr>
      </p:pic>
      <p:sp>
        <p:nvSpPr>
          <p:cNvPr id="10" name="Content Placeholder 9"/>
          <p:cNvSpPr>
            <a:spLocks noGrp="1"/>
          </p:cNvSpPr>
          <p:nvPr>
            <p:ph sz="quarter" idx="13"/>
          </p:nvPr>
        </p:nvSpPr>
        <p:spPr/>
        <p:txBody>
          <a:bodyPr/>
          <a:lstStyle/>
          <a:p>
            <a:endParaRPr lang="en-US" dirty="0" smtClean="0"/>
          </a:p>
          <a:p>
            <a:r>
              <a:rPr lang="en-US" dirty="0" smtClean="0"/>
              <a:t>Monitor flagger conduct.</a:t>
            </a:r>
          </a:p>
          <a:p>
            <a:r>
              <a:rPr lang="en-US" dirty="0" smtClean="0"/>
              <a:t>Ensure all flaggers have </a:t>
            </a:r>
          </a:p>
          <a:p>
            <a:pPr>
              <a:buNone/>
            </a:pPr>
            <a:r>
              <a:rPr lang="en-US" dirty="0" smtClean="0"/>
              <a:t>	attended Flagger Training</a:t>
            </a:r>
          </a:p>
          <a:p>
            <a:pPr>
              <a:buNone/>
            </a:pPr>
            <a:r>
              <a:rPr lang="en-US" dirty="0" smtClean="0"/>
              <a:t>	and are properly attired.</a:t>
            </a:r>
            <a:endParaRPr lang="en-US" dirty="0"/>
          </a:p>
        </p:txBody>
      </p:sp>
      <p:sp>
        <p:nvSpPr>
          <p:cNvPr id="9" name="Title 8"/>
          <p:cNvSpPr>
            <a:spLocks noGrp="1"/>
          </p:cNvSpPr>
          <p:nvPr>
            <p:ph type="title"/>
          </p:nvPr>
        </p:nvSpPr>
        <p:spPr/>
        <p:txBody>
          <a:bodyPr/>
          <a:lstStyle/>
          <a:p>
            <a:r>
              <a:rPr lang="en-US" dirty="0" smtClean="0"/>
              <a:t>Flaggers</a:t>
            </a:r>
            <a:endParaRPr lang="en-US" dirty="0"/>
          </a:p>
        </p:txBody>
      </p:sp>
      <p:sp>
        <p:nvSpPr>
          <p:cNvPr id="11"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39794057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p:cNvSpPr>
            <a:spLocks noChangeAspect="1" noChangeArrowheads="1"/>
          </p:cNvSpPr>
          <p:nvPr/>
        </p:nvSpPr>
        <p:spPr bwMode="auto">
          <a:xfrm>
            <a:off x="-7315200" y="-11615738"/>
            <a:ext cx="23774400" cy="3008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0" name="Content Placeholder 9"/>
          <p:cNvSpPr>
            <a:spLocks noGrp="1"/>
          </p:cNvSpPr>
          <p:nvPr>
            <p:ph sz="quarter" idx="13"/>
          </p:nvPr>
        </p:nvSpPr>
        <p:spPr/>
        <p:txBody>
          <a:bodyPr/>
          <a:lstStyle/>
          <a:p>
            <a:endParaRPr lang="en-US" dirty="0" smtClean="0"/>
          </a:p>
          <a:p>
            <a:pPr>
              <a:buNone/>
            </a:pPr>
            <a:endParaRPr lang="en-US" dirty="0"/>
          </a:p>
        </p:txBody>
      </p:sp>
      <p:sp>
        <p:nvSpPr>
          <p:cNvPr id="9" name="Title 8"/>
          <p:cNvSpPr>
            <a:spLocks noGrp="1"/>
          </p:cNvSpPr>
          <p:nvPr>
            <p:ph type="title"/>
          </p:nvPr>
        </p:nvSpPr>
        <p:spPr/>
        <p:txBody>
          <a:bodyPr/>
          <a:lstStyle/>
          <a:p>
            <a:r>
              <a:rPr lang="en-US" dirty="0" smtClean="0"/>
              <a:t>Flaggers Attire</a:t>
            </a:r>
            <a:endParaRPr lang="en-US" dirty="0"/>
          </a:p>
        </p:txBody>
      </p:sp>
      <p:sp>
        <p:nvSpPr>
          <p:cNvPr id="11" name="Rectangle 3"/>
          <p:cNvSpPr txBox="1">
            <a:spLocks noChangeArrowheads="1"/>
          </p:cNvSpPr>
          <p:nvPr/>
        </p:nvSpPr>
        <p:spPr bwMode="auto">
          <a:xfrm>
            <a:off x="457200" y="1524000"/>
            <a:ext cx="45720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65138"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Helmet/Hard hat</a:t>
            </a:r>
          </a:p>
          <a:p>
            <a:pPr marL="465138" marR="0" lvl="0" indent="-342900" algn="l" defTabSz="914400" rtl="0" eaLnBrk="1" fontAlgn="base" latinLnBrk="0" hangingPunct="1">
              <a:lnSpc>
                <a:spcPct val="90000"/>
              </a:lnSpc>
              <a:spcBef>
                <a:spcPct val="20000"/>
              </a:spcBef>
              <a:spcAft>
                <a:spcPct val="0"/>
              </a:spcAft>
              <a:buClrTx/>
              <a:buSzTx/>
              <a:buFont typeface="Wingdings" pitchFamily="2" charset="2"/>
              <a:buNone/>
              <a:tabLst/>
              <a:defRPr/>
            </a:pPr>
            <a:endParaRPr kumimoji="0" lang="en-US" sz="900" b="0" i="0" u="none" strike="noStrike" kern="0" cap="none" spc="0" normalizeH="0" baseline="0" noProof="0" dirty="0" smtClean="0">
              <a:ln>
                <a:noFill/>
              </a:ln>
              <a:solidFill>
                <a:schemeClr val="tx1"/>
              </a:solidFill>
              <a:effectLst/>
              <a:uLnTx/>
              <a:uFillTx/>
              <a:latin typeface="+mn-lt"/>
              <a:ea typeface="+mn-ea"/>
              <a:cs typeface="+mn-cs"/>
            </a:endParaRPr>
          </a:p>
          <a:p>
            <a:pPr marL="465138"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Class 2 garment high visibility yellow with orange stripes</a:t>
            </a:r>
          </a:p>
          <a:p>
            <a:pPr marL="465138" marR="0" lvl="0" indent="-342900" algn="l" defTabSz="914400" rtl="0" eaLnBrk="1" fontAlgn="base" latinLnBrk="0" hangingPunct="1">
              <a:lnSpc>
                <a:spcPct val="90000"/>
              </a:lnSpc>
              <a:spcBef>
                <a:spcPct val="20000"/>
              </a:spcBef>
              <a:spcAft>
                <a:spcPct val="0"/>
              </a:spcAft>
              <a:buClrTx/>
              <a:buSzTx/>
              <a:buFont typeface="Wingdings" pitchFamily="2" charset="2"/>
              <a:buNone/>
              <a:tabLst/>
              <a:defRPr/>
            </a:pPr>
            <a:endParaRPr kumimoji="0" lang="en-US" sz="900" b="0" i="0" u="none" strike="noStrike" kern="0" cap="none" spc="0" normalizeH="0" baseline="0" noProof="0" dirty="0" smtClean="0">
              <a:ln>
                <a:noFill/>
              </a:ln>
              <a:solidFill>
                <a:schemeClr val="tx1"/>
              </a:solidFill>
              <a:effectLst/>
              <a:uLnTx/>
              <a:uFillTx/>
              <a:latin typeface="+mn-lt"/>
              <a:ea typeface="+mn-ea"/>
              <a:cs typeface="+mn-cs"/>
            </a:endParaRPr>
          </a:p>
          <a:p>
            <a:pPr marL="465138"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Leggings / Chaps – high visibility yellow </a:t>
            </a:r>
          </a:p>
          <a:p>
            <a:pPr marL="922338" lvl="2" indent="-342900" fontAlgn="base">
              <a:lnSpc>
                <a:spcPct val="90000"/>
              </a:lnSpc>
              <a:spcBef>
                <a:spcPct val="20000"/>
              </a:spcBef>
              <a:spcAft>
                <a:spcPct val="0"/>
              </a:spcAft>
              <a:buFont typeface="Wingdings" pitchFamily="2" charset="2"/>
              <a:buChar char="ü"/>
              <a:defRPr/>
            </a:pPr>
            <a:r>
              <a:rPr kumimoji="0" lang="en-US" sz="2000" b="0" i="0" u="none" strike="noStrike" kern="0" cap="none" spc="0" normalizeH="0" baseline="0" noProof="0" dirty="0" smtClean="0">
                <a:ln>
                  <a:noFill/>
                </a:ln>
                <a:solidFill>
                  <a:schemeClr val="tx1"/>
                </a:solidFill>
                <a:effectLst/>
                <a:uLnTx/>
                <a:uFillTx/>
                <a:latin typeface="+mn-lt"/>
              </a:rPr>
              <a:t>Daytime optional</a:t>
            </a:r>
          </a:p>
          <a:p>
            <a:pPr marL="922338" lvl="2" indent="-342900" fontAlgn="base">
              <a:lnSpc>
                <a:spcPct val="90000"/>
              </a:lnSpc>
              <a:spcBef>
                <a:spcPct val="20000"/>
              </a:spcBef>
              <a:spcAft>
                <a:spcPct val="0"/>
              </a:spcAft>
              <a:buFont typeface="Wingdings" pitchFamily="2" charset="2"/>
              <a:buChar char="ü"/>
              <a:defRPr/>
            </a:pPr>
            <a:r>
              <a:rPr kumimoji="0" lang="en-US" sz="2000" b="0" i="0" u="none" strike="noStrike" kern="0" cap="none" spc="0" normalizeH="0" baseline="0" noProof="0" dirty="0" smtClean="0">
                <a:ln>
                  <a:noFill/>
                </a:ln>
                <a:solidFill>
                  <a:schemeClr val="tx1"/>
                </a:solidFill>
                <a:effectLst/>
                <a:uLnTx/>
                <a:uFillTx/>
                <a:latin typeface="+mn-lt"/>
              </a:rPr>
              <a:t>Nighttime required</a:t>
            </a:r>
          </a:p>
          <a:p>
            <a:pPr marL="465138" marR="0" lvl="1" indent="-342900" algn="l" defTabSz="914400" rtl="0" eaLnBrk="1" fontAlgn="base" latinLnBrk="0" hangingPunct="1">
              <a:lnSpc>
                <a:spcPct val="90000"/>
              </a:lnSpc>
              <a:spcBef>
                <a:spcPct val="20000"/>
              </a:spcBef>
              <a:spcAft>
                <a:spcPct val="0"/>
              </a:spcAft>
              <a:buClrTx/>
              <a:buSzTx/>
              <a:tabLst/>
              <a:defRPr/>
            </a:pPr>
            <a:endParaRPr kumimoji="0" lang="en-US" sz="900" b="0" i="0" u="none" strike="noStrike" kern="0" cap="none" spc="0" normalizeH="0" baseline="0" noProof="0" dirty="0" smtClean="0">
              <a:ln>
                <a:noFill/>
              </a:ln>
              <a:solidFill>
                <a:schemeClr val="tx1"/>
              </a:solidFill>
              <a:effectLst/>
              <a:uLnTx/>
              <a:uFillTx/>
              <a:latin typeface="+mn-lt"/>
            </a:endParaRPr>
          </a:p>
          <a:p>
            <a:pPr marL="465138" indent="-342900">
              <a:lnSpc>
                <a:spcPct val="90000"/>
              </a:lnSpc>
              <a:spcBef>
                <a:spcPct val="20000"/>
              </a:spcBef>
              <a:buFontTx/>
              <a:buChar char="•"/>
              <a:defRPr/>
            </a:pPr>
            <a:r>
              <a:rPr lang="en-US" sz="2400" kern="0" dirty="0" smtClean="0">
                <a:latin typeface="+mn-lt"/>
              </a:rPr>
              <a:t>Class 2 high visibility yellow rain gear in inclement weather</a:t>
            </a:r>
          </a:p>
          <a:p>
            <a:pPr marL="465138"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Proper footwear</a:t>
            </a:r>
          </a:p>
          <a:p>
            <a:pPr marL="342900" marR="0" lvl="0" indent="-342900" algn="l" defTabSz="914400" rtl="0" eaLnBrk="1" fontAlgn="base" latinLnBrk="0" hangingPunct="1">
              <a:lnSpc>
                <a:spcPct val="90000"/>
              </a:lnSpc>
              <a:spcBef>
                <a:spcPct val="20000"/>
              </a:spcBef>
              <a:spcAft>
                <a:spcPct val="0"/>
              </a:spcAft>
              <a:buClrTx/>
              <a:buSzTx/>
              <a:buFont typeface="Wingdings" pitchFamily="2" charset="2"/>
              <a:buNone/>
              <a:tabLst/>
              <a:defRPr/>
            </a:pPr>
            <a:endParaRPr kumimoji="0" lang="en-US" sz="9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 typeface="Wingdings" pitchFamily="2" charset="2"/>
              <a:buNone/>
              <a:tabLst/>
              <a:defRPr/>
            </a:pPr>
            <a:endParaRPr kumimoji="0" lang="en-US" sz="900" b="0" i="0" u="none" strike="noStrike" kern="0" cap="none" spc="0" normalizeH="0" baseline="0" noProof="0" dirty="0">
              <a:ln>
                <a:noFill/>
              </a:ln>
              <a:solidFill>
                <a:schemeClr val="tx1"/>
              </a:solidFill>
              <a:effectLst/>
              <a:uLnTx/>
              <a:uFillTx/>
              <a:latin typeface="+mn-lt"/>
              <a:ea typeface="+mn-ea"/>
              <a:cs typeface="+mn-cs"/>
            </a:endParaRPr>
          </a:p>
        </p:txBody>
      </p:sp>
      <p:pic>
        <p:nvPicPr>
          <p:cNvPr id="12" name="Picture 3" descr="C:\Users\Mike\Desktop\VanceRenz\PennDOT\ResearchImplementation\Flagger 2010\Videos\04072011\New Folder\IMG_547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0200" y="1524000"/>
            <a:ext cx="1527048" cy="1394012"/>
          </a:xfrm>
          <a:prstGeom prst="rect">
            <a:avLst/>
          </a:prstGeom>
          <a:noFill/>
        </p:spPr>
      </p:pic>
      <p:pic>
        <p:nvPicPr>
          <p:cNvPr id="13" name="Picture 2" descr="C:\Users\Mike\Desktop\VanceRenz\PennDOT\ResearchImplementation\Flagger 2010\Videos\04072011\New Folder\IMG_549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44958" y="1524000"/>
            <a:ext cx="1527048" cy="1394012"/>
          </a:xfrm>
          <a:prstGeom prst="rect">
            <a:avLst/>
          </a:prstGeom>
          <a:noFill/>
        </p:spPr>
      </p:pic>
      <p:pic>
        <p:nvPicPr>
          <p:cNvPr id="14" name="Picture 22" descr="PennDOT Approved Vest Summer 200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10209" y="2935510"/>
            <a:ext cx="1524000" cy="1008743"/>
          </a:xfrm>
          <a:prstGeom prst="rect">
            <a:avLst/>
          </a:prstGeom>
          <a:noFill/>
        </p:spPr>
      </p:pic>
      <p:pic>
        <p:nvPicPr>
          <p:cNvPr id="15" name="Picture 14" descr="DSC_006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a:xfrm>
            <a:off x="6951662" y="2933700"/>
            <a:ext cx="1524000" cy="1012825"/>
          </a:xfrm>
          <a:prstGeom prst="rect">
            <a:avLst/>
          </a:prstGeom>
          <a:noFill/>
          <a:ln/>
        </p:spPr>
      </p:pic>
      <p:pic>
        <p:nvPicPr>
          <p:cNvPr id="16" name="Picture 17" descr="DSC_010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10200" y="3960813"/>
            <a:ext cx="1525587" cy="2289175"/>
          </a:xfrm>
          <a:prstGeom prst="rect">
            <a:avLst/>
          </a:prstGeom>
          <a:noFill/>
        </p:spPr>
      </p:pic>
      <p:pic>
        <p:nvPicPr>
          <p:cNvPr id="17" name="Picture 19" descr="DSC_011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951662" y="3962400"/>
            <a:ext cx="1524000" cy="2289175"/>
          </a:xfrm>
          <a:prstGeom prst="rect">
            <a:avLst/>
          </a:prstGeom>
          <a:noFill/>
        </p:spPr>
      </p:pic>
      <p:sp>
        <p:nvSpPr>
          <p:cNvPr id="18"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39794057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p:spPr>
        <p:txBody>
          <a:bodyPr>
            <a:normAutofit/>
          </a:bodyPr>
          <a:lstStyle/>
          <a:p>
            <a:r>
              <a:rPr lang="en-US" sz="4000" dirty="0" smtClean="0"/>
              <a:t>Installing the pipe</a:t>
            </a:r>
            <a:endParaRPr lang="en-US" sz="4000" dirty="0"/>
          </a:p>
        </p:txBody>
      </p:sp>
      <p:pic>
        <p:nvPicPr>
          <p:cNvPr id="545793" name="Picture 1" descr="C:\Users\Admin\Desktop\photos\Pipe Photos\DSCN021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1828800"/>
            <a:ext cx="5791200" cy="4343400"/>
          </a:xfrm>
          <a:prstGeom prst="rect">
            <a:avLst/>
          </a:prstGeom>
          <a:noFill/>
        </p:spPr>
      </p:pic>
      <p:sp>
        <p:nvSpPr>
          <p:cNvPr id="5" name="Title 4"/>
          <p:cNvSpPr txBox="1">
            <a:spLocks/>
          </p:cNvSpPr>
          <p:nvPr/>
        </p:nvSpPr>
        <p:spPr>
          <a:xfrm>
            <a:off x="-152400" y="6285582"/>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introduction</a:t>
            </a:r>
            <a:endParaRPr lang="en-US" sz="1100" b="0" spc="0" dirty="0">
              <a:effectLst/>
            </a:endParaRPr>
          </a:p>
        </p:txBody>
      </p:sp>
    </p:spTree>
    <p:extLst>
      <p:ext uri="{BB962C8B-B14F-4D97-AF65-F5344CB8AC3E}">
        <p14:creationId xmlns:p14="http://schemas.microsoft.com/office/powerpoint/2010/main" val="989771239"/>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quarter" idx="13"/>
          </p:nvPr>
        </p:nvSpPr>
        <p:spPr/>
        <p:txBody>
          <a:bodyPr>
            <a:normAutofit fontScale="77500" lnSpcReduction="20000"/>
          </a:bodyPr>
          <a:lstStyle/>
          <a:p>
            <a:pPr marL="465138" indent="-236538"/>
            <a:r>
              <a:rPr lang="en-US" sz="3400" b="1" dirty="0" smtClean="0"/>
              <a:t>Shadow vehicle used as required and properly positioned</a:t>
            </a:r>
          </a:p>
          <a:p>
            <a:pPr marL="804863" lvl="1" indent="-296863">
              <a:buFont typeface="Wingdings" pitchFamily="2" charset="2"/>
              <a:buChar char="ü"/>
            </a:pPr>
            <a:r>
              <a:rPr lang="en-US" sz="3100" dirty="0" smtClean="0"/>
              <a:t>Reference: Pub 213</a:t>
            </a:r>
          </a:p>
          <a:p>
            <a:pPr marL="465138" indent="-236538"/>
            <a:r>
              <a:rPr lang="en-US" sz="3400" b="1" dirty="0" smtClean="0"/>
              <a:t>When used, warning lights are of appropriate type &amp;</a:t>
            </a:r>
            <a:br>
              <a:rPr lang="en-US" sz="3400" b="1" dirty="0" smtClean="0"/>
            </a:br>
            <a:r>
              <a:rPr lang="en-US" sz="3400" b="1" dirty="0" smtClean="0"/>
              <a:t>correctly placed/positioned</a:t>
            </a:r>
          </a:p>
          <a:p>
            <a:pPr marL="465138" indent="-236538"/>
            <a:r>
              <a:rPr lang="en-US" sz="3400" b="1" dirty="0" smtClean="0"/>
              <a:t>Flaggers properly attired and correctly positioned</a:t>
            </a:r>
          </a:p>
          <a:p>
            <a:pPr marL="804863" lvl="1">
              <a:buFont typeface="Wingdings" pitchFamily="2" charset="2"/>
              <a:buChar char="ü"/>
            </a:pPr>
            <a:r>
              <a:rPr lang="en-US" sz="3100" dirty="0" smtClean="0"/>
              <a:t>For Department personnel a high visibility pants or leggings are required in combination with high visibility vest and hard hat while flagging at night.  Reference: Safety Policy Manual (Pub 445 9-10).</a:t>
            </a:r>
          </a:p>
          <a:p>
            <a:pPr marL="804863" lvl="1">
              <a:buFont typeface="Wingdings" pitchFamily="2" charset="2"/>
              <a:buChar char="ü"/>
            </a:pPr>
            <a:r>
              <a:rPr lang="en-US" sz="3100" dirty="0" smtClean="0"/>
              <a:t>Reference: Chapter 212.411</a:t>
            </a:r>
          </a:p>
          <a:p>
            <a:pPr lvl="1"/>
            <a:endParaRPr lang="en-US" dirty="0" smtClean="0">
              <a:solidFill>
                <a:schemeClr val="accent2"/>
              </a:solidFill>
            </a:endParaRPr>
          </a:p>
          <a:p>
            <a:pPr lvl="1">
              <a:buNone/>
            </a:pPr>
            <a:endParaRPr lang="en-US" dirty="0"/>
          </a:p>
        </p:txBody>
      </p:sp>
      <p:sp>
        <p:nvSpPr>
          <p:cNvPr id="50178" name="Rectangle 2"/>
          <p:cNvSpPr>
            <a:spLocks noGrp="1" noChangeArrowheads="1"/>
          </p:cNvSpPr>
          <p:nvPr>
            <p:ph type="title"/>
          </p:nvPr>
        </p:nvSpPr>
        <p:spPr/>
        <p:txBody>
          <a:bodyPr>
            <a:normAutofit/>
          </a:bodyPr>
          <a:lstStyle/>
          <a:p>
            <a:r>
              <a:rPr lang="en-US" sz="4000" dirty="0" smtClean="0"/>
              <a:t>The Setup</a:t>
            </a:r>
          </a:p>
        </p:txBody>
      </p:sp>
      <p:sp>
        <p:nvSpPr>
          <p:cNvPr id="8"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36705896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ike\Desktop\VanceRenz\PennDOT\ResearchImplementation\Flagger 2010\Videos\04072011\all pics resized\IMG_5413.JPG"/>
          <p:cNvPicPr>
            <a:picLocks noChangeAspect="1" noChangeArrowheads="1"/>
          </p:cNvPicPr>
          <p:nvPr/>
        </p:nvPicPr>
        <p:blipFill>
          <a:blip r:embed="rId3" cstate="email">
            <a:lum bright="30000" contrast="30000"/>
            <a:extLst>
              <a:ext uri="{28A0092B-C50C-407E-A947-70E740481C1C}">
                <a14:useLocalDpi xmlns:a14="http://schemas.microsoft.com/office/drawing/2010/main"/>
              </a:ext>
            </a:extLst>
          </a:blip>
          <a:srcRect/>
          <a:stretch>
            <a:fillRect/>
          </a:stretch>
        </p:blipFill>
        <p:spPr bwMode="auto">
          <a:xfrm>
            <a:off x="2133600" y="1219200"/>
            <a:ext cx="4953000" cy="4267200"/>
          </a:xfrm>
          <a:prstGeom prst="rect">
            <a:avLst/>
          </a:prstGeom>
          <a:noFill/>
        </p:spPr>
      </p:pic>
      <p:sp>
        <p:nvSpPr>
          <p:cNvPr id="8" name="Rounded Rectangular Callout 7"/>
          <p:cNvSpPr/>
          <p:nvPr/>
        </p:nvSpPr>
        <p:spPr>
          <a:xfrm>
            <a:off x="2971800" y="3657600"/>
            <a:ext cx="2743200" cy="914400"/>
          </a:xfrm>
          <a:prstGeom prst="wedgeRoundRectCallout">
            <a:avLst>
              <a:gd name="adj1" fmla="val 53880"/>
              <a:gd name="adj2" fmla="val 652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Leggings are optional for daylight operations.</a:t>
            </a:r>
            <a:endParaRPr lang="en-US" dirty="0"/>
          </a:p>
        </p:txBody>
      </p:sp>
      <p:sp>
        <p:nvSpPr>
          <p:cNvPr id="9"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294080217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457200" y="1524000"/>
            <a:ext cx="8077200" cy="4419600"/>
          </a:xfrm>
        </p:spPr>
        <p:txBody>
          <a:bodyPr>
            <a:normAutofit/>
          </a:bodyPr>
          <a:lstStyle/>
          <a:p>
            <a:pPr algn="ctr">
              <a:buNone/>
            </a:pPr>
            <a:r>
              <a:rPr lang="en-US" b="1" dirty="0" smtClean="0"/>
              <a:t>Initial drive-thru..</a:t>
            </a:r>
            <a:br>
              <a:rPr lang="en-US" b="1" dirty="0" smtClean="0"/>
            </a:br>
            <a:r>
              <a:rPr lang="en-US" b="1" dirty="0" smtClean="0"/>
              <a:t>All components correct? Any confusion?</a:t>
            </a:r>
          </a:p>
          <a:p>
            <a:pPr marL="457200" indent="-228600">
              <a:spcBef>
                <a:spcPct val="50000"/>
              </a:spcBef>
            </a:pPr>
            <a:r>
              <a:rPr lang="en-US" sz="2000" b="1" dirty="0" smtClean="0"/>
              <a:t>Don’t assume that all devices are correctly positioned and all features of your setup are functioning as designed. Make certain that they are.</a:t>
            </a:r>
          </a:p>
          <a:p>
            <a:pPr marL="457200" indent="-228600">
              <a:spcBef>
                <a:spcPct val="50000"/>
              </a:spcBef>
            </a:pPr>
            <a:r>
              <a:rPr lang="en-US" sz="2000" b="1" dirty="0" smtClean="0"/>
              <a:t> Drive Thru and put yourself in the position of our customers.</a:t>
            </a:r>
          </a:p>
          <a:p>
            <a:pPr marL="804863" lvl="2" indent="-339725">
              <a:buFont typeface="Wingdings" pitchFamily="2" charset="2"/>
              <a:buChar char="ü"/>
            </a:pPr>
            <a:r>
              <a:rPr lang="en-US" sz="2000" b="1" dirty="0" smtClean="0"/>
              <a:t>Does everything make sense? </a:t>
            </a:r>
          </a:p>
          <a:p>
            <a:pPr marL="804863" lvl="2" indent="-339725">
              <a:buFont typeface="Wingdings" pitchFamily="2" charset="2"/>
              <a:buChar char="ü"/>
            </a:pPr>
            <a:r>
              <a:rPr lang="en-US" sz="2000" b="1" dirty="0" smtClean="0"/>
              <a:t>Does the advance warning meet the required sight distance?  </a:t>
            </a:r>
          </a:p>
          <a:p>
            <a:pPr marL="804863" lvl="2" indent="-339725">
              <a:buFont typeface="Wingdings" pitchFamily="2" charset="2"/>
              <a:buChar char="ü"/>
            </a:pPr>
            <a:r>
              <a:rPr lang="en-US" sz="2000" b="1" dirty="0" smtClean="0"/>
              <a:t>Do you feel comfortable with the amount of advance warning?</a:t>
            </a:r>
          </a:p>
          <a:p>
            <a:pPr marL="457200" lvl="1" indent="-228600">
              <a:buFont typeface="Arial" pitchFamily="34" charset="0"/>
              <a:buChar char="•"/>
            </a:pPr>
            <a:r>
              <a:rPr lang="en-US" sz="2000" b="1" dirty="0" smtClean="0"/>
              <a:t>If not, you may have to consider adjustments.</a:t>
            </a:r>
          </a:p>
          <a:p>
            <a:pPr marL="457200" lvl="1" indent="-228600">
              <a:buFont typeface="Arial" pitchFamily="34" charset="0"/>
              <a:buChar char="•"/>
            </a:pPr>
            <a:r>
              <a:rPr lang="en-US" sz="2000" b="1" dirty="0" smtClean="0"/>
              <a:t>All Distances listed are minimum, not only do you have the right to make adjustments under the law, you have an obligation to do so.</a:t>
            </a:r>
          </a:p>
          <a:p>
            <a:pPr marL="465138" indent="-465138" algn="ctr">
              <a:buNone/>
            </a:pPr>
            <a:endParaRPr lang="en-US" dirty="0"/>
          </a:p>
        </p:txBody>
      </p:sp>
      <p:sp>
        <p:nvSpPr>
          <p:cNvPr id="52226" name="Rectangle 2"/>
          <p:cNvSpPr>
            <a:spLocks noGrp="1" noChangeArrowheads="1"/>
          </p:cNvSpPr>
          <p:nvPr>
            <p:ph type="title"/>
          </p:nvPr>
        </p:nvSpPr>
        <p:spPr/>
        <p:txBody>
          <a:bodyPr>
            <a:normAutofit/>
          </a:bodyPr>
          <a:lstStyle/>
          <a:p>
            <a:r>
              <a:rPr lang="en-US" sz="4000" dirty="0" smtClean="0"/>
              <a:t>The Setup</a:t>
            </a:r>
          </a:p>
        </p:txBody>
      </p:sp>
      <p:sp>
        <p:nvSpPr>
          <p:cNvPr id="10"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40022329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quarter" idx="13"/>
          </p:nvPr>
        </p:nvSpPr>
        <p:spPr/>
        <p:txBody>
          <a:bodyPr>
            <a:normAutofit fontScale="92500" lnSpcReduction="10000"/>
          </a:bodyPr>
          <a:lstStyle/>
          <a:p>
            <a:pPr marL="465138" indent="-344488"/>
            <a:r>
              <a:rPr lang="en-US" b="1" dirty="0" smtClean="0"/>
              <a:t>Your Pub. 213 or TCP must be maintained on the work site</a:t>
            </a:r>
          </a:p>
          <a:p>
            <a:pPr marL="804863" lvl="1" indent="-341313">
              <a:buFont typeface="Wingdings" pitchFamily="2" charset="2"/>
              <a:buChar char="ü"/>
            </a:pPr>
            <a:r>
              <a:rPr lang="en-US" dirty="0" smtClean="0"/>
              <a:t>Reference: WZTC QA,  Item B.1.</a:t>
            </a:r>
          </a:p>
          <a:p>
            <a:pPr marL="465138" lvl="1" indent="-344488">
              <a:buFont typeface="Arial" pitchFamily="34" charset="0"/>
              <a:buChar char="•"/>
            </a:pPr>
            <a:r>
              <a:rPr lang="en-US" sz="3200" b="1" dirty="0" smtClean="0"/>
              <a:t>Be prepared to respond to questions regarding you setup </a:t>
            </a:r>
          </a:p>
          <a:p>
            <a:pPr marL="804863" lvl="1" indent="-341313">
              <a:buFont typeface="Wingdings" pitchFamily="2" charset="2"/>
              <a:buChar char="ü"/>
            </a:pPr>
            <a:r>
              <a:rPr lang="en-US" dirty="0" smtClean="0"/>
              <a:t>Reference: WZTC QA,  Item B.11.</a:t>
            </a:r>
          </a:p>
          <a:p>
            <a:pPr marL="465138" indent="-344488"/>
            <a:r>
              <a:rPr lang="en-US" b="1" dirty="0" smtClean="0"/>
              <a:t>Monitor and maintain the integrity of your setup</a:t>
            </a:r>
          </a:p>
          <a:p>
            <a:pPr marL="804863" lvl="1" indent="-347663">
              <a:buFont typeface="Wingdings" pitchFamily="2" charset="2"/>
              <a:buChar char="ü"/>
            </a:pPr>
            <a:r>
              <a:rPr lang="en-US" dirty="0" smtClean="0"/>
              <a:t>Reference: WZTC QA, Item C.2.</a:t>
            </a:r>
          </a:p>
          <a:p>
            <a:pPr lvl="1"/>
            <a:endParaRPr lang="en-US" b="1" dirty="0" smtClean="0"/>
          </a:p>
          <a:p>
            <a:endParaRPr lang="en-US" dirty="0"/>
          </a:p>
        </p:txBody>
      </p:sp>
      <p:sp>
        <p:nvSpPr>
          <p:cNvPr id="53250" name="Rectangle 2"/>
          <p:cNvSpPr>
            <a:spLocks noGrp="1" noChangeArrowheads="1"/>
          </p:cNvSpPr>
          <p:nvPr>
            <p:ph type="title"/>
          </p:nvPr>
        </p:nvSpPr>
        <p:spPr/>
        <p:txBody>
          <a:bodyPr>
            <a:normAutofit/>
          </a:bodyPr>
          <a:lstStyle/>
          <a:p>
            <a:r>
              <a:rPr lang="en-US" dirty="0" smtClean="0"/>
              <a:t>During the Operation</a:t>
            </a:r>
          </a:p>
        </p:txBody>
      </p:sp>
      <p:sp>
        <p:nvSpPr>
          <p:cNvPr id="8"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29879364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sz="quarter" idx="13"/>
          </p:nvPr>
        </p:nvSpPr>
        <p:spPr/>
        <p:txBody>
          <a:bodyPr>
            <a:normAutofit fontScale="92500" lnSpcReduction="10000"/>
          </a:bodyPr>
          <a:lstStyle/>
          <a:p>
            <a:pPr marL="465138" indent="-344488"/>
            <a:r>
              <a:rPr lang="en-US" b="1" dirty="0" smtClean="0"/>
              <a:t>Monitor and observe the effectiveness of flagging operations and flagger conduct</a:t>
            </a:r>
          </a:p>
          <a:p>
            <a:pPr marL="914400" lvl="1" indent="-228600">
              <a:buFont typeface="Wingdings" pitchFamily="2" charset="2"/>
              <a:buChar char="ü"/>
            </a:pPr>
            <a:r>
              <a:rPr lang="en-US" dirty="0" smtClean="0"/>
              <a:t>Reference: Flagger Handbook – Pub.234</a:t>
            </a:r>
          </a:p>
          <a:p>
            <a:pPr marL="465138" indent="-344488"/>
            <a:r>
              <a:rPr lang="en-US" b="1" dirty="0" smtClean="0"/>
              <a:t>Be prepared to identify and properly sign and protect the motoring Public from any temporary surface irregularities or potential</a:t>
            </a:r>
            <a:br>
              <a:rPr lang="en-US" b="1" dirty="0" smtClean="0"/>
            </a:br>
            <a:r>
              <a:rPr lang="en-US" b="1" dirty="0" smtClean="0"/>
              <a:t>hazardous conditions that will remain after you vacate the site</a:t>
            </a:r>
          </a:p>
          <a:p>
            <a:pPr marL="914400" lvl="1" indent="-228600">
              <a:buFont typeface="Wingdings" pitchFamily="2" charset="2"/>
              <a:buChar char="ü"/>
            </a:pPr>
            <a:r>
              <a:rPr lang="en-US" dirty="0" smtClean="0"/>
              <a:t>Use “low shoulder”, “no guiderail”, “bump”, or “no pavement marking” signs as needed</a:t>
            </a:r>
            <a:endParaRPr lang="en-US" b="1" dirty="0" smtClean="0"/>
          </a:p>
          <a:p>
            <a:endParaRPr lang="en-US" dirty="0"/>
          </a:p>
        </p:txBody>
      </p:sp>
      <p:sp>
        <p:nvSpPr>
          <p:cNvPr id="54274" name="Rectangle 2"/>
          <p:cNvSpPr>
            <a:spLocks noGrp="1" noChangeArrowheads="1"/>
          </p:cNvSpPr>
          <p:nvPr>
            <p:ph type="title"/>
          </p:nvPr>
        </p:nvSpPr>
        <p:spPr/>
        <p:txBody>
          <a:bodyPr>
            <a:normAutofit/>
          </a:bodyPr>
          <a:lstStyle/>
          <a:p>
            <a:r>
              <a:rPr lang="en-US" dirty="0" smtClean="0"/>
              <a:t>During the Operation</a:t>
            </a:r>
          </a:p>
        </p:txBody>
      </p:sp>
      <p:sp>
        <p:nvSpPr>
          <p:cNvPr id="8"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19525253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MVC-009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4400" y="381000"/>
            <a:ext cx="7391400" cy="5543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18843400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MVC-004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90600" y="457200"/>
            <a:ext cx="7416800" cy="556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30368888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3"/>
          </p:nvPr>
        </p:nvSpPr>
        <p:spPr/>
        <p:txBody>
          <a:bodyPr/>
          <a:lstStyle/>
          <a:p>
            <a:pPr marL="508000" indent="-387350"/>
            <a:r>
              <a:rPr lang="en-US" b="1" dirty="0" smtClean="0"/>
              <a:t>If materials and/or equipment are to be stored at or near the site</a:t>
            </a:r>
          </a:p>
          <a:p>
            <a:pPr marL="914400" lvl="1" indent="-228600">
              <a:buFont typeface="Wingdings" pitchFamily="2" charset="2"/>
              <a:buChar char="ü"/>
            </a:pPr>
            <a:r>
              <a:rPr lang="en-US" dirty="0" smtClean="0"/>
              <a:t>30 feet minimum from edge of travel lane</a:t>
            </a:r>
          </a:p>
          <a:p>
            <a:pPr marL="914400" lvl="1" indent="-228600">
              <a:buFont typeface="Wingdings" pitchFamily="2" charset="2"/>
              <a:buChar char="ü"/>
            </a:pPr>
            <a:r>
              <a:rPr lang="en-US" dirty="0" smtClean="0"/>
              <a:t>Behind guide rail or barrier </a:t>
            </a:r>
          </a:p>
          <a:p>
            <a:pPr marL="914400" lvl="1" indent="-228600">
              <a:buFont typeface="Wingdings" pitchFamily="2" charset="2"/>
              <a:buChar char="ü"/>
            </a:pPr>
            <a:r>
              <a:rPr lang="en-US" dirty="0" smtClean="0"/>
              <a:t>2 feet behind curb </a:t>
            </a:r>
          </a:p>
          <a:p>
            <a:pPr marL="914400" lvl="1" indent="-228600">
              <a:buFont typeface="Wingdings" pitchFamily="2" charset="2"/>
              <a:buChar char="ü"/>
            </a:pPr>
            <a:r>
              <a:rPr lang="en-US" dirty="0" smtClean="0"/>
              <a:t>If materials and or equipment stored at site do not meet the above criteria  they must be delineated. </a:t>
            </a:r>
          </a:p>
          <a:p>
            <a:pPr lvl="1"/>
            <a:endParaRPr lang="en-US" dirty="0"/>
          </a:p>
        </p:txBody>
      </p:sp>
      <p:sp>
        <p:nvSpPr>
          <p:cNvPr id="58370" name="Rectangle 2"/>
          <p:cNvSpPr>
            <a:spLocks noGrp="1" noChangeArrowheads="1"/>
          </p:cNvSpPr>
          <p:nvPr>
            <p:ph type="title"/>
          </p:nvPr>
        </p:nvSpPr>
        <p:spPr/>
        <p:txBody>
          <a:bodyPr>
            <a:normAutofit/>
          </a:bodyPr>
          <a:lstStyle/>
          <a:p>
            <a:pPr>
              <a:spcBef>
                <a:spcPct val="50000"/>
              </a:spcBef>
            </a:pPr>
            <a:r>
              <a:rPr lang="en-US" dirty="0" smtClean="0"/>
              <a:t>Ending the Day’s Operation</a:t>
            </a:r>
            <a:endParaRPr lang="en-US" dirty="0"/>
          </a:p>
        </p:txBody>
      </p:sp>
      <p:sp>
        <p:nvSpPr>
          <p:cNvPr id="10"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19245406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MVC-007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3400" y="228600"/>
            <a:ext cx="79756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2286000" y="3810000"/>
            <a:ext cx="4572000" cy="1254457"/>
          </a:xfrm>
          <a:prstGeom prst="wedgeRoundRectCallout">
            <a:avLst>
              <a:gd name="adj1" fmla="val 42870"/>
              <a:gd name="adj2" fmla="val -12122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Stockpiled construction materials must be placed at least 30 feet from the travel portion of the roadway.</a:t>
            </a:r>
            <a:endParaRPr lang="en-US" dirty="0"/>
          </a:p>
        </p:txBody>
      </p:sp>
      <p:sp>
        <p:nvSpPr>
          <p:cNvPr id="7" name="Title 4">
            <a:hlinkClick r:id="rId4"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111375625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p:txBody>
          <a:bodyPr>
            <a:normAutofit lnSpcReduction="10000"/>
          </a:bodyPr>
          <a:lstStyle/>
          <a:p>
            <a:pPr algn="ctr">
              <a:buNone/>
            </a:pPr>
            <a:r>
              <a:rPr lang="en-US" b="1" dirty="0" smtClean="0"/>
              <a:t>The Closeout Discussion</a:t>
            </a:r>
          </a:p>
          <a:p>
            <a:pPr marL="465138" indent="-344488"/>
            <a:r>
              <a:rPr lang="en-US" dirty="0" smtClean="0"/>
              <a:t>Involve as many members of your crew as possible in the Work Zone Traffic Control process. </a:t>
            </a:r>
          </a:p>
          <a:p>
            <a:pPr marL="920750" lvl="1" indent="-342900">
              <a:spcBef>
                <a:spcPts val="0"/>
              </a:spcBef>
              <a:buFont typeface="Wingdings" pitchFamily="2" charset="2"/>
              <a:buChar char="ü"/>
            </a:pPr>
            <a:r>
              <a:rPr lang="en-US" dirty="0" smtClean="0"/>
              <a:t>They see things you don’t</a:t>
            </a:r>
          </a:p>
          <a:p>
            <a:pPr marL="920750" lvl="1" indent="-342900">
              <a:spcBef>
                <a:spcPts val="0"/>
              </a:spcBef>
              <a:buFont typeface="Wingdings" pitchFamily="2" charset="2"/>
              <a:buChar char="ü"/>
            </a:pPr>
            <a:r>
              <a:rPr lang="en-US" dirty="0" smtClean="0"/>
              <a:t>Their input is critical to improving the quality of all aspects of our field operations </a:t>
            </a:r>
          </a:p>
          <a:p>
            <a:pPr marL="920750" lvl="1" indent="-342900">
              <a:spcBef>
                <a:spcPts val="0"/>
              </a:spcBef>
              <a:buFont typeface="Wingdings" pitchFamily="2" charset="2"/>
              <a:buChar char="ü"/>
            </a:pPr>
            <a:r>
              <a:rPr lang="en-US" dirty="0" smtClean="0"/>
              <a:t>They can help assure that everyone goes home safe and sound, crew members and customers alike.</a:t>
            </a:r>
            <a:endParaRPr lang="en-US" dirty="0"/>
          </a:p>
        </p:txBody>
      </p:sp>
      <p:sp>
        <p:nvSpPr>
          <p:cNvPr id="60418" name="Rectangle 2"/>
          <p:cNvSpPr>
            <a:spLocks noGrp="1" noChangeArrowheads="1"/>
          </p:cNvSpPr>
          <p:nvPr>
            <p:ph type="title"/>
          </p:nvPr>
        </p:nvSpPr>
        <p:spPr/>
        <p:txBody>
          <a:bodyPr>
            <a:normAutofit/>
          </a:bodyPr>
          <a:lstStyle/>
          <a:p>
            <a:r>
              <a:rPr lang="en-US" dirty="0" smtClean="0"/>
              <a:t>Ending the Day’s Operation</a:t>
            </a:r>
          </a:p>
        </p:txBody>
      </p:sp>
      <p:sp>
        <p:nvSpPr>
          <p:cNvPr id="7"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207332707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Grp="1" noChangeAspect="1" noChangeArrowheads="1"/>
          </p:cNvPicPr>
          <p:nvPr>
            <p:ph sz="quarter" idx="4294967295"/>
          </p:nvPr>
        </p:nvPicPr>
        <p:blipFill>
          <a:blip r:embed="rId2" cstate="print">
            <a:lum bright="-10000"/>
          </a:blip>
          <a:stretch>
            <a:fillRect/>
          </a:stretch>
        </p:blipFill>
        <p:spPr bwMode="auto">
          <a:xfrm>
            <a:off x="1524000" y="1371600"/>
            <a:ext cx="6096000" cy="45720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idx="4294967295"/>
          </p:nvPr>
        </p:nvSpPr>
        <p:spPr>
          <a:xfrm>
            <a:off x="0" y="274638"/>
            <a:ext cx="9144000" cy="1143000"/>
          </a:xfrm>
        </p:spPr>
        <p:txBody>
          <a:bodyPr>
            <a:normAutofit/>
          </a:bodyPr>
          <a:lstStyle/>
          <a:p>
            <a:r>
              <a:rPr lang="en-US" sz="4000" dirty="0" smtClean="0"/>
              <a:t>Backfilling</a:t>
            </a:r>
            <a:endParaRPr lang="en-US" sz="4000" dirty="0"/>
          </a:p>
        </p:txBody>
      </p:sp>
      <p:sp>
        <p:nvSpPr>
          <p:cNvPr id="6" name="Title 4"/>
          <p:cNvSpPr txBox="1">
            <a:spLocks/>
          </p:cNvSpPr>
          <p:nvPr/>
        </p:nvSpPr>
        <p:spPr>
          <a:xfrm>
            <a:off x="-152400" y="6285582"/>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introduction</a:t>
            </a:r>
            <a:endParaRPr lang="en-US" sz="1100" b="0" spc="0" dirty="0">
              <a:effectLst/>
            </a:endParaRPr>
          </a:p>
        </p:txBody>
      </p:sp>
    </p:spTree>
    <p:extLst>
      <p:ext uri="{BB962C8B-B14F-4D97-AF65-F5344CB8AC3E}">
        <p14:creationId xmlns:p14="http://schemas.microsoft.com/office/powerpoint/2010/main" val="3516482106"/>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4294967295"/>
          </p:nvPr>
        </p:nvSpPr>
        <p:spPr>
          <a:xfrm>
            <a:off x="0" y="1752600"/>
            <a:ext cx="8077200" cy="4419600"/>
          </a:xfrm>
        </p:spPr>
        <p:txBody>
          <a:bodyPr/>
          <a:lstStyle/>
          <a:p>
            <a:pPr marL="508000" indent="-387350"/>
            <a:r>
              <a:rPr lang="en-US" b="1" dirty="0" smtClean="0"/>
              <a:t>If materials and/or equipment are to be stored at or near the site</a:t>
            </a:r>
          </a:p>
          <a:p>
            <a:pPr marL="911225" lvl="1" indent="-225425">
              <a:buFont typeface="Wingdings" pitchFamily="2" charset="2"/>
              <a:buChar char="ü"/>
            </a:pPr>
            <a:r>
              <a:rPr lang="en-US" dirty="0" smtClean="0"/>
              <a:t>30 feet minimum from edge of travel lane</a:t>
            </a:r>
          </a:p>
          <a:p>
            <a:pPr marL="911225" lvl="1" indent="-225425">
              <a:buFont typeface="Wingdings" pitchFamily="2" charset="2"/>
              <a:buChar char="ü"/>
            </a:pPr>
            <a:r>
              <a:rPr lang="en-US" dirty="0" smtClean="0"/>
              <a:t>Behind guide rail or barrier </a:t>
            </a:r>
          </a:p>
          <a:p>
            <a:pPr marL="911225" lvl="1" indent="-225425">
              <a:buFont typeface="Wingdings" pitchFamily="2" charset="2"/>
              <a:buChar char="ü"/>
            </a:pPr>
            <a:r>
              <a:rPr lang="en-US" dirty="0" smtClean="0"/>
              <a:t>2 feet behind curb </a:t>
            </a:r>
          </a:p>
          <a:p>
            <a:pPr marL="457200" lvl="1" indent="0">
              <a:buNone/>
            </a:pPr>
            <a:endParaRPr lang="en-US" dirty="0"/>
          </a:p>
        </p:txBody>
      </p:sp>
      <p:sp>
        <p:nvSpPr>
          <p:cNvPr id="58370" name="Rectangle 2"/>
          <p:cNvSpPr>
            <a:spLocks noGrp="1" noChangeArrowheads="1"/>
          </p:cNvSpPr>
          <p:nvPr>
            <p:ph type="title" idx="4294967295"/>
          </p:nvPr>
        </p:nvSpPr>
        <p:spPr>
          <a:xfrm>
            <a:off x="0" y="274638"/>
            <a:ext cx="8229600" cy="1143000"/>
          </a:xfrm>
        </p:spPr>
        <p:txBody>
          <a:bodyPr>
            <a:normAutofit/>
          </a:bodyPr>
          <a:lstStyle/>
          <a:p>
            <a:pPr>
              <a:spcBef>
                <a:spcPct val="50000"/>
              </a:spcBef>
            </a:pPr>
            <a:r>
              <a:rPr lang="en-US" dirty="0" smtClean="0"/>
              <a:t>Ending the Day’s Operation</a:t>
            </a:r>
            <a:endParaRPr lang="en-US" dirty="0"/>
          </a:p>
        </p:txBody>
      </p:sp>
      <p:sp>
        <p:nvSpPr>
          <p:cNvPr id="10" name="Title 4">
            <a:hlinkClick r:id="rId3"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19245406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0" y="1752600"/>
            <a:ext cx="8077200" cy="4419600"/>
          </a:xfrm>
        </p:spPr>
        <p:txBody>
          <a:bodyPr>
            <a:normAutofit lnSpcReduction="10000"/>
          </a:bodyPr>
          <a:lstStyle/>
          <a:p>
            <a:pPr algn="ctr">
              <a:buNone/>
            </a:pPr>
            <a:r>
              <a:rPr lang="en-US" b="1" dirty="0" smtClean="0"/>
              <a:t>The Closeout Discussion</a:t>
            </a:r>
          </a:p>
          <a:p>
            <a:pPr marL="577850" indent="-349250"/>
            <a:r>
              <a:rPr lang="en-US" dirty="0" smtClean="0"/>
              <a:t>Involve as many members of your crew as possible in the Work Zone Traffic Control process. </a:t>
            </a:r>
          </a:p>
          <a:p>
            <a:pPr marL="1035050" lvl="1" indent="-339725">
              <a:spcBef>
                <a:spcPts val="0"/>
              </a:spcBef>
              <a:buFont typeface="Wingdings" pitchFamily="2" charset="2"/>
              <a:buChar char="ü"/>
            </a:pPr>
            <a:r>
              <a:rPr lang="en-US" dirty="0" smtClean="0"/>
              <a:t>They see things you don’t</a:t>
            </a:r>
          </a:p>
          <a:p>
            <a:pPr marL="1035050" lvl="1" indent="-339725">
              <a:spcBef>
                <a:spcPts val="0"/>
              </a:spcBef>
              <a:buFont typeface="Wingdings" pitchFamily="2" charset="2"/>
              <a:buChar char="ü"/>
            </a:pPr>
            <a:r>
              <a:rPr lang="en-US" dirty="0" smtClean="0"/>
              <a:t>Their input is critical to improving the quality of all aspects of our field operations </a:t>
            </a:r>
          </a:p>
          <a:p>
            <a:pPr marL="1035050" lvl="1" indent="-339725">
              <a:spcBef>
                <a:spcPts val="0"/>
              </a:spcBef>
              <a:buFont typeface="Wingdings" pitchFamily="2" charset="2"/>
              <a:buChar char="ü"/>
            </a:pPr>
            <a:r>
              <a:rPr lang="en-US" dirty="0" smtClean="0"/>
              <a:t>They can help assure that everyone goes home safe and sound, crew members and customers alike.</a:t>
            </a:r>
            <a:endParaRPr lang="en-US" dirty="0"/>
          </a:p>
        </p:txBody>
      </p:sp>
      <p:sp>
        <p:nvSpPr>
          <p:cNvPr id="60418" name="Rectangle 2"/>
          <p:cNvSpPr>
            <a:spLocks noGrp="1" noChangeArrowheads="1"/>
          </p:cNvSpPr>
          <p:nvPr>
            <p:ph type="title" idx="4294967295"/>
          </p:nvPr>
        </p:nvSpPr>
        <p:spPr>
          <a:xfrm>
            <a:off x="0" y="274638"/>
            <a:ext cx="8229600" cy="1143000"/>
          </a:xfrm>
        </p:spPr>
        <p:txBody>
          <a:bodyPr>
            <a:normAutofit/>
          </a:bodyPr>
          <a:lstStyle/>
          <a:p>
            <a:r>
              <a:rPr lang="en-US" dirty="0" smtClean="0"/>
              <a:t>Ending the Day’s Operation</a:t>
            </a:r>
          </a:p>
        </p:txBody>
      </p:sp>
      <p:sp>
        <p:nvSpPr>
          <p:cNvPr id="7" name="Title 4">
            <a:hlinkClick r:id="rId3"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207332707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normAutofit fontScale="85000" lnSpcReduction="20000"/>
          </a:bodyPr>
          <a:lstStyle/>
          <a:p>
            <a:pPr>
              <a:lnSpc>
                <a:spcPct val="90000"/>
              </a:lnSpc>
            </a:pPr>
            <a:r>
              <a:rPr lang="en-US" dirty="0" smtClean="0">
                <a:effectLst>
                  <a:glow rad="101600">
                    <a:schemeClr val="accent1">
                      <a:satMod val="175000"/>
                      <a:alpha val="40000"/>
                    </a:schemeClr>
                  </a:glow>
                </a:effectLst>
                <a:hlinkClick r:id="rId3" action="ppaction://hlinksldjump"/>
              </a:rPr>
              <a:t>Improve focus on Work Zone Traffic Control to reinforce Department’s commitment to safety</a:t>
            </a:r>
            <a:r>
              <a:rPr lang="en-US" dirty="0" smtClean="0">
                <a:solidFill>
                  <a:srgbClr val="FF0000"/>
                </a:solidFill>
                <a:effectLst>
                  <a:glow rad="101600">
                    <a:schemeClr val="accent1">
                      <a:satMod val="175000"/>
                      <a:alpha val="40000"/>
                    </a:schemeClr>
                  </a:glow>
                </a:effectLst>
                <a:hlinkClick r:id="rId3" action="ppaction://hlinksldjump"/>
              </a:rPr>
              <a:t> </a:t>
            </a:r>
            <a:endParaRPr lang="en-US" dirty="0" smtClean="0">
              <a:solidFill>
                <a:srgbClr val="FF0000"/>
              </a:solidFill>
              <a:effectLst>
                <a:glow rad="101600">
                  <a:schemeClr val="accent1">
                    <a:satMod val="175000"/>
                    <a:alpha val="40000"/>
                  </a:schemeClr>
                </a:glow>
              </a:effectLst>
            </a:endParaRPr>
          </a:p>
          <a:p>
            <a:pPr>
              <a:lnSpc>
                <a:spcPct val="90000"/>
              </a:lnSpc>
            </a:pPr>
            <a:r>
              <a:rPr lang="en-US" dirty="0" smtClean="0">
                <a:effectLst>
                  <a:glow rad="101600">
                    <a:schemeClr val="accent1">
                      <a:satMod val="175000"/>
                      <a:alpha val="40000"/>
                    </a:schemeClr>
                  </a:glow>
                </a:effectLst>
                <a:hlinkClick r:id="rId4" action="ppaction://hlinksldjump"/>
              </a:rPr>
              <a:t>Reference specific information to improve safety in Department work zones </a:t>
            </a:r>
            <a:endParaRPr lang="en-US" dirty="0" smtClean="0">
              <a:effectLst>
                <a:glow rad="101600">
                  <a:schemeClr val="accent1">
                    <a:satMod val="175000"/>
                    <a:alpha val="40000"/>
                  </a:schemeClr>
                </a:glow>
              </a:effectLst>
            </a:endParaRPr>
          </a:p>
          <a:p>
            <a:pPr>
              <a:lnSpc>
                <a:spcPct val="90000"/>
              </a:lnSpc>
            </a:pPr>
            <a:r>
              <a:rPr lang="en-US" dirty="0" smtClean="0">
                <a:effectLst>
                  <a:glow rad="101600">
                    <a:schemeClr val="accent1">
                      <a:satMod val="175000"/>
                      <a:alpha val="40000"/>
                    </a:schemeClr>
                  </a:glow>
                </a:effectLst>
                <a:hlinkClick r:id="rId5" action="ppaction://hlinksldjump"/>
              </a:rPr>
              <a:t>Be familiar with Publication 213 PATAs and associated common problem areas </a:t>
            </a:r>
            <a:endParaRPr lang="en-US" dirty="0" smtClean="0">
              <a:effectLst>
                <a:glow rad="101600">
                  <a:schemeClr val="accent1">
                    <a:satMod val="175000"/>
                    <a:alpha val="40000"/>
                  </a:schemeClr>
                </a:glow>
              </a:effectLst>
            </a:endParaRPr>
          </a:p>
          <a:p>
            <a:pPr>
              <a:lnSpc>
                <a:spcPct val="90000"/>
              </a:lnSpc>
            </a:pPr>
            <a:r>
              <a:rPr lang="en-US" dirty="0" smtClean="0">
                <a:effectLst>
                  <a:glow rad="101600">
                    <a:schemeClr val="accent1">
                      <a:satMod val="175000"/>
                      <a:alpha val="40000"/>
                    </a:schemeClr>
                  </a:glow>
                </a:effectLst>
                <a:hlinkClick r:id="rId6" action="ppaction://hlinksldjump"/>
              </a:rPr>
              <a:t>Identify the primary topic areas and guidelines in Chapter 212/Publication 213 PATAs/MUTCD</a:t>
            </a:r>
            <a:endParaRPr lang="en-US" dirty="0" smtClean="0">
              <a:effectLst>
                <a:glow rad="101600">
                  <a:schemeClr val="accent1">
                    <a:satMod val="175000"/>
                    <a:alpha val="40000"/>
                  </a:schemeClr>
                </a:glow>
              </a:effectLst>
            </a:endParaRPr>
          </a:p>
        </p:txBody>
      </p:sp>
      <p:sp>
        <p:nvSpPr>
          <p:cNvPr id="16" name="Title 4">
            <a:hlinkClick r:id="rId7"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31754614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Content Placeholder 3"/>
          <p:cNvSpPr>
            <a:spLocks noGrp="1"/>
          </p:cNvSpPr>
          <p:nvPr>
            <p:ph sz="half" idx="1"/>
          </p:nvPr>
        </p:nvSpPr>
        <p:spPr/>
        <p:txBody>
          <a:bodyPr>
            <a:normAutofit fontScale="85000" lnSpcReduction="20000"/>
          </a:bodyPr>
          <a:lstStyle/>
          <a:p>
            <a:pPr>
              <a:lnSpc>
                <a:spcPct val="90000"/>
              </a:lnSpc>
            </a:pPr>
            <a:r>
              <a:rPr lang="en-US" dirty="0" smtClean="0">
                <a:effectLst>
                  <a:glow rad="101600">
                    <a:schemeClr val="accent2">
                      <a:satMod val="175000"/>
                      <a:alpha val="40000"/>
                    </a:schemeClr>
                  </a:glow>
                </a:effectLst>
                <a:hlinkClick r:id="rId3" action="ppaction://hlinksldjump"/>
              </a:rPr>
              <a:t>Improve focus on Work Zone Traffic Control to reinforce Department’s commitment to safety</a:t>
            </a:r>
            <a:r>
              <a:rPr lang="en-US" dirty="0" smtClean="0">
                <a:solidFill>
                  <a:srgbClr val="FF0000"/>
                </a:solidFill>
                <a:effectLst>
                  <a:glow rad="101600">
                    <a:schemeClr val="accent2">
                      <a:satMod val="175000"/>
                      <a:alpha val="40000"/>
                    </a:schemeClr>
                  </a:glow>
                </a:effectLst>
                <a:hlinkClick r:id="rId3" action="ppaction://hlinksldjump"/>
              </a:rPr>
              <a:t> </a:t>
            </a:r>
            <a:endParaRPr lang="en-US" dirty="0" smtClean="0">
              <a:solidFill>
                <a:srgbClr val="FF0000"/>
              </a:solidFill>
              <a:effectLst>
                <a:glow rad="101600">
                  <a:schemeClr val="accent2">
                    <a:satMod val="175000"/>
                    <a:alpha val="40000"/>
                  </a:schemeClr>
                </a:glow>
              </a:effectLst>
            </a:endParaRPr>
          </a:p>
          <a:p>
            <a:pPr>
              <a:lnSpc>
                <a:spcPct val="90000"/>
              </a:lnSpc>
            </a:pPr>
            <a:r>
              <a:rPr lang="en-US" dirty="0" smtClean="0">
                <a:effectLst>
                  <a:glow rad="101600">
                    <a:schemeClr val="accent1">
                      <a:satMod val="175000"/>
                      <a:alpha val="40000"/>
                    </a:schemeClr>
                  </a:glow>
                </a:effectLst>
                <a:hlinkClick r:id="rId4" action="ppaction://hlinksldjump"/>
              </a:rPr>
              <a:t>Reference specific information to improve safety in Department work zones </a:t>
            </a:r>
            <a:endParaRPr lang="en-US" dirty="0" smtClean="0">
              <a:effectLst>
                <a:glow rad="101600">
                  <a:schemeClr val="accent1">
                    <a:satMod val="175000"/>
                    <a:alpha val="40000"/>
                  </a:schemeClr>
                </a:glow>
              </a:effectLst>
            </a:endParaRPr>
          </a:p>
          <a:p>
            <a:pPr>
              <a:lnSpc>
                <a:spcPct val="90000"/>
              </a:lnSpc>
            </a:pPr>
            <a:r>
              <a:rPr lang="en-US" dirty="0" smtClean="0">
                <a:effectLst>
                  <a:glow rad="101600">
                    <a:schemeClr val="accent1">
                      <a:satMod val="175000"/>
                      <a:alpha val="40000"/>
                    </a:schemeClr>
                  </a:glow>
                </a:effectLst>
                <a:hlinkClick r:id="rId5" action="ppaction://hlinksldjump"/>
              </a:rPr>
              <a:t>Be familiar with Publication 213 PATAs and associated common problem areas </a:t>
            </a:r>
            <a:endParaRPr lang="en-US" dirty="0" smtClean="0">
              <a:effectLst>
                <a:glow rad="101600">
                  <a:schemeClr val="accent1">
                    <a:satMod val="175000"/>
                    <a:alpha val="40000"/>
                  </a:schemeClr>
                </a:glow>
              </a:effectLst>
            </a:endParaRPr>
          </a:p>
          <a:p>
            <a:pPr>
              <a:lnSpc>
                <a:spcPct val="90000"/>
              </a:lnSpc>
            </a:pPr>
            <a:r>
              <a:rPr lang="en-US" dirty="0" smtClean="0">
                <a:effectLst>
                  <a:glow rad="101600">
                    <a:schemeClr val="accent1">
                      <a:satMod val="175000"/>
                      <a:alpha val="40000"/>
                    </a:schemeClr>
                  </a:glow>
                </a:effectLst>
                <a:hlinkClick r:id="rId6" action="ppaction://hlinksldjump"/>
              </a:rPr>
              <a:t>Identify the primary topic areas and guidelines in Chapter 212/Publication 213 PATAs/MUTCD</a:t>
            </a:r>
            <a:endParaRPr lang="en-US" dirty="0" smtClean="0">
              <a:effectLst>
                <a:glow rad="101600">
                  <a:schemeClr val="accent1">
                    <a:satMod val="175000"/>
                    <a:alpha val="40000"/>
                  </a:schemeClr>
                </a:glow>
              </a:effectLst>
            </a:endParaRPr>
          </a:p>
        </p:txBody>
      </p:sp>
      <p:sp>
        <p:nvSpPr>
          <p:cNvPr id="3" name="Text Placeholder 2"/>
          <p:cNvSpPr>
            <a:spLocks noGrp="1"/>
          </p:cNvSpPr>
          <p:nvPr>
            <p:ph type="body" sz="quarter" idx="10"/>
          </p:nvPr>
        </p:nvSpPr>
        <p:spPr/>
        <p:txBody>
          <a:bodyPr/>
          <a:lstStyle/>
          <a:p>
            <a:pPr marL="0" indent="0" algn="ctr">
              <a:buNone/>
            </a:pPr>
            <a:r>
              <a:rPr lang="en-US" dirty="0"/>
              <a:t>We have the responsibility to protect our work force and the motoring </a:t>
            </a:r>
            <a:r>
              <a:rPr lang="en-US" dirty="0" smtClean="0"/>
              <a:t>Public</a:t>
            </a:r>
            <a:r>
              <a:rPr lang="en-US" dirty="0"/>
              <a:t>.</a:t>
            </a:r>
          </a:p>
          <a:p>
            <a:endParaRPr lang="en-US" dirty="0"/>
          </a:p>
        </p:txBody>
      </p:sp>
      <p:sp>
        <p:nvSpPr>
          <p:cNvPr id="16" name="Title 4">
            <a:hlinkClick r:id="rId7"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6267643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Content Placeholder 3"/>
          <p:cNvSpPr>
            <a:spLocks noGrp="1"/>
          </p:cNvSpPr>
          <p:nvPr>
            <p:ph sz="half" idx="1"/>
          </p:nvPr>
        </p:nvSpPr>
        <p:spPr/>
        <p:txBody>
          <a:bodyPr>
            <a:normAutofit fontScale="85000" lnSpcReduction="20000"/>
          </a:bodyPr>
          <a:lstStyle/>
          <a:p>
            <a:pPr>
              <a:lnSpc>
                <a:spcPct val="90000"/>
              </a:lnSpc>
            </a:pPr>
            <a:r>
              <a:rPr lang="en-US" dirty="0" smtClean="0">
                <a:effectLst>
                  <a:glow rad="101600">
                    <a:schemeClr val="accent1">
                      <a:satMod val="175000"/>
                      <a:alpha val="40000"/>
                    </a:schemeClr>
                  </a:glow>
                </a:effectLst>
                <a:hlinkClick r:id="rId3" action="ppaction://hlinksldjump"/>
              </a:rPr>
              <a:t>Improve focus on Work Zone Traffic Control to reinforce Department’s commitment to safety</a:t>
            </a:r>
            <a:r>
              <a:rPr lang="en-US" dirty="0" smtClean="0">
                <a:solidFill>
                  <a:srgbClr val="FF0000"/>
                </a:solidFill>
                <a:effectLst>
                  <a:glow rad="101600">
                    <a:schemeClr val="accent1">
                      <a:satMod val="175000"/>
                      <a:alpha val="40000"/>
                    </a:schemeClr>
                  </a:glow>
                </a:effectLst>
                <a:hlinkClick r:id="rId3" action="ppaction://hlinksldjump"/>
              </a:rPr>
              <a:t> </a:t>
            </a:r>
            <a:endParaRPr lang="en-US" dirty="0" smtClean="0">
              <a:solidFill>
                <a:srgbClr val="FF0000"/>
              </a:solidFill>
              <a:effectLst>
                <a:glow rad="101600">
                  <a:schemeClr val="accent1">
                    <a:satMod val="175000"/>
                    <a:alpha val="40000"/>
                  </a:schemeClr>
                </a:glow>
              </a:effectLst>
            </a:endParaRPr>
          </a:p>
          <a:p>
            <a:pPr>
              <a:lnSpc>
                <a:spcPct val="90000"/>
              </a:lnSpc>
            </a:pPr>
            <a:r>
              <a:rPr lang="en-US" dirty="0" smtClean="0">
                <a:effectLst>
                  <a:glow rad="101600">
                    <a:schemeClr val="accent2">
                      <a:satMod val="175000"/>
                      <a:alpha val="40000"/>
                    </a:schemeClr>
                  </a:glow>
                </a:effectLst>
                <a:hlinkClick r:id="rId4" action="ppaction://hlinksldjump"/>
              </a:rPr>
              <a:t>Reference specific information to improve safety in Department work zones </a:t>
            </a:r>
            <a:endParaRPr lang="en-US" dirty="0" smtClean="0">
              <a:effectLst>
                <a:glow rad="101600">
                  <a:schemeClr val="accent2">
                    <a:satMod val="175000"/>
                    <a:alpha val="40000"/>
                  </a:schemeClr>
                </a:glow>
              </a:effectLst>
            </a:endParaRPr>
          </a:p>
          <a:p>
            <a:pPr>
              <a:lnSpc>
                <a:spcPct val="90000"/>
              </a:lnSpc>
            </a:pPr>
            <a:r>
              <a:rPr lang="en-US" dirty="0" smtClean="0">
                <a:effectLst>
                  <a:glow rad="101600">
                    <a:schemeClr val="accent1">
                      <a:satMod val="175000"/>
                      <a:alpha val="40000"/>
                    </a:schemeClr>
                  </a:glow>
                </a:effectLst>
                <a:hlinkClick r:id="rId5" action="ppaction://hlinksldjump"/>
              </a:rPr>
              <a:t>Be familiar with Publication 213 PATAs and associated common problem areas </a:t>
            </a:r>
            <a:endParaRPr lang="en-US" dirty="0" smtClean="0">
              <a:effectLst>
                <a:glow rad="101600">
                  <a:schemeClr val="accent1">
                    <a:satMod val="175000"/>
                    <a:alpha val="40000"/>
                  </a:schemeClr>
                </a:glow>
              </a:effectLst>
            </a:endParaRPr>
          </a:p>
          <a:p>
            <a:pPr>
              <a:lnSpc>
                <a:spcPct val="90000"/>
              </a:lnSpc>
            </a:pPr>
            <a:r>
              <a:rPr lang="en-US" dirty="0" smtClean="0">
                <a:effectLst>
                  <a:glow rad="101600">
                    <a:schemeClr val="accent1">
                      <a:satMod val="175000"/>
                      <a:alpha val="40000"/>
                    </a:schemeClr>
                  </a:glow>
                </a:effectLst>
                <a:hlinkClick r:id="rId6" action="ppaction://hlinksldjump"/>
              </a:rPr>
              <a:t>Identify the primary topic areas and guidelines in Chapter 212/Publication 213 PATAs/MUTCD</a:t>
            </a:r>
            <a:endParaRPr lang="en-US" dirty="0" smtClean="0">
              <a:effectLst>
                <a:glow rad="101600">
                  <a:schemeClr val="accent1">
                    <a:satMod val="175000"/>
                    <a:alpha val="40000"/>
                  </a:schemeClr>
                </a:glow>
              </a:effectLst>
            </a:endParaRPr>
          </a:p>
        </p:txBody>
      </p:sp>
      <p:sp>
        <p:nvSpPr>
          <p:cNvPr id="3" name="Text Placeholder 2"/>
          <p:cNvSpPr>
            <a:spLocks noGrp="1"/>
          </p:cNvSpPr>
          <p:nvPr>
            <p:ph type="body" sz="quarter" idx="10"/>
          </p:nvPr>
        </p:nvSpPr>
        <p:spPr/>
        <p:txBody>
          <a:bodyPr>
            <a:normAutofit fontScale="92500" lnSpcReduction="10000"/>
          </a:bodyPr>
          <a:lstStyle/>
          <a:p>
            <a:pPr marL="0" indent="0" algn="ctr">
              <a:buNone/>
            </a:pPr>
            <a:r>
              <a:rPr lang="en-US" dirty="0"/>
              <a:t>The three primary components of a work zone are:</a:t>
            </a:r>
          </a:p>
          <a:p>
            <a:r>
              <a:rPr lang="en-US" dirty="0"/>
              <a:t>Advanced warning of work area </a:t>
            </a:r>
          </a:p>
          <a:p>
            <a:r>
              <a:rPr lang="en-US" dirty="0"/>
              <a:t>Specific directions and instructions</a:t>
            </a:r>
          </a:p>
          <a:p>
            <a:r>
              <a:rPr lang="en-US" dirty="0"/>
              <a:t>Delineation of the work </a:t>
            </a:r>
            <a:r>
              <a:rPr lang="en-US" dirty="0" smtClean="0"/>
              <a:t>area</a:t>
            </a:r>
            <a:endParaRPr lang="en-US" dirty="0"/>
          </a:p>
        </p:txBody>
      </p:sp>
      <p:sp>
        <p:nvSpPr>
          <p:cNvPr id="16" name="Title 4">
            <a:hlinkClick r:id="rId7"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26454936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Content Placeholder 3"/>
          <p:cNvSpPr>
            <a:spLocks noGrp="1"/>
          </p:cNvSpPr>
          <p:nvPr>
            <p:ph sz="half" idx="1"/>
          </p:nvPr>
        </p:nvSpPr>
        <p:spPr/>
        <p:txBody>
          <a:bodyPr>
            <a:normAutofit fontScale="85000" lnSpcReduction="20000"/>
          </a:bodyPr>
          <a:lstStyle/>
          <a:p>
            <a:pPr>
              <a:lnSpc>
                <a:spcPct val="90000"/>
              </a:lnSpc>
            </a:pPr>
            <a:r>
              <a:rPr lang="en-US" dirty="0" smtClean="0">
                <a:effectLst>
                  <a:glow rad="101600">
                    <a:schemeClr val="accent1">
                      <a:satMod val="175000"/>
                      <a:alpha val="40000"/>
                    </a:schemeClr>
                  </a:glow>
                </a:effectLst>
                <a:hlinkClick r:id="rId3" action="ppaction://hlinksldjump"/>
              </a:rPr>
              <a:t>Improve focus on Work Zone Traffic Control to reinforce Department’s commitment to safety</a:t>
            </a:r>
            <a:r>
              <a:rPr lang="en-US" dirty="0" smtClean="0">
                <a:solidFill>
                  <a:srgbClr val="FF0000"/>
                </a:solidFill>
                <a:effectLst>
                  <a:glow rad="101600">
                    <a:schemeClr val="accent1">
                      <a:satMod val="175000"/>
                      <a:alpha val="40000"/>
                    </a:schemeClr>
                  </a:glow>
                </a:effectLst>
                <a:hlinkClick r:id="rId3" action="ppaction://hlinksldjump"/>
              </a:rPr>
              <a:t> </a:t>
            </a:r>
            <a:endParaRPr lang="en-US" dirty="0" smtClean="0">
              <a:solidFill>
                <a:srgbClr val="FF0000"/>
              </a:solidFill>
              <a:effectLst>
                <a:glow rad="101600">
                  <a:schemeClr val="accent1">
                    <a:satMod val="175000"/>
                    <a:alpha val="40000"/>
                  </a:schemeClr>
                </a:glow>
              </a:effectLst>
            </a:endParaRPr>
          </a:p>
          <a:p>
            <a:pPr>
              <a:lnSpc>
                <a:spcPct val="90000"/>
              </a:lnSpc>
            </a:pPr>
            <a:r>
              <a:rPr lang="en-US" dirty="0" smtClean="0">
                <a:effectLst>
                  <a:glow rad="101600">
                    <a:schemeClr val="accent1">
                      <a:satMod val="175000"/>
                      <a:alpha val="40000"/>
                    </a:schemeClr>
                  </a:glow>
                </a:effectLst>
                <a:hlinkClick r:id="rId4" action="ppaction://hlinksldjump"/>
              </a:rPr>
              <a:t>Reference specific information to improve safety in Department work zones </a:t>
            </a:r>
            <a:endParaRPr lang="en-US" dirty="0" smtClean="0">
              <a:effectLst>
                <a:glow rad="101600">
                  <a:schemeClr val="accent1">
                    <a:satMod val="175000"/>
                    <a:alpha val="40000"/>
                  </a:schemeClr>
                </a:glow>
              </a:effectLst>
            </a:endParaRPr>
          </a:p>
          <a:p>
            <a:pPr>
              <a:lnSpc>
                <a:spcPct val="90000"/>
              </a:lnSpc>
            </a:pPr>
            <a:r>
              <a:rPr lang="en-US" dirty="0" smtClean="0">
                <a:effectLst>
                  <a:glow rad="101600">
                    <a:schemeClr val="accent2">
                      <a:satMod val="175000"/>
                      <a:alpha val="40000"/>
                    </a:schemeClr>
                  </a:glow>
                </a:effectLst>
                <a:hlinkClick r:id="rId5" action="ppaction://hlinksldjump"/>
              </a:rPr>
              <a:t>Be familiar with Publication 213 PATAs and associated common problem areas </a:t>
            </a:r>
            <a:endParaRPr lang="en-US" dirty="0" smtClean="0">
              <a:effectLst>
                <a:glow rad="101600">
                  <a:schemeClr val="accent2">
                    <a:satMod val="175000"/>
                    <a:alpha val="40000"/>
                  </a:schemeClr>
                </a:glow>
              </a:effectLst>
            </a:endParaRPr>
          </a:p>
          <a:p>
            <a:pPr>
              <a:lnSpc>
                <a:spcPct val="90000"/>
              </a:lnSpc>
            </a:pPr>
            <a:r>
              <a:rPr lang="en-US" dirty="0" smtClean="0">
                <a:effectLst>
                  <a:glow rad="101600">
                    <a:schemeClr val="accent1">
                      <a:satMod val="175000"/>
                      <a:alpha val="40000"/>
                    </a:schemeClr>
                  </a:glow>
                </a:effectLst>
                <a:hlinkClick r:id="rId6" action="ppaction://hlinksldjump"/>
              </a:rPr>
              <a:t>Identify the primary topic areas and guidelines in Chapter 212/Publication 213 PATAs/MUTCD</a:t>
            </a:r>
            <a:endParaRPr lang="en-US" dirty="0" smtClean="0">
              <a:effectLst>
                <a:glow rad="101600">
                  <a:schemeClr val="accent1">
                    <a:satMod val="175000"/>
                    <a:alpha val="40000"/>
                  </a:schemeClr>
                </a:glow>
              </a:effectLst>
            </a:endParaRPr>
          </a:p>
        </p:txBody>
      </p:sp>
      <p:sp>
        <p:nvSpPr>
          <p:cNvPr id="3" name="Text Placeholder 2"/>
          <p:cNvSpPr>
            <a:spLocks noGrp="1"/>
          </p:cNvSpPr>
          <p:nvPr>
            <p:ph type="body" sz="quarter" idx="10"/>
          </p:nvPr>
        </p:nvSpPr>
        <p:spPr/>
        <p:txBody>
          <a:bodyPr/>
          <a:lstStyle/>
          <a:p>
            <a:pPr marL="0" indent="0" algn="ctr">
              <a:buNone/>
            </a:pPr>
            <a:r>
              <a:rPr lang="en-US" dirty="0"/>
              <a:t>The 2 most commonly used </a:t>
            </a:r>
            <a:r>
              <a:rPr lang="en-US" dirty="0" smtClean="0"/>
              <a:t>Publication </a:t>
            </a:r>
            <a:r>
              <a:rPr lang="en-US" dirty="0"/>
              <a:t>213 PATAs for pipe replacement are; </a:t>
            </a:r>
            <a:r>
              <a:rPr lang="en-US" dirty="0" smtClean="0"/>
              <a:t>Pub. </a:t>
            </a:r>
            <a:r>
              <a:rPr lang="en-US" dirty="0"/>
              <a:t>213  PATA 10a. and </a:t>
            </a:r>
            <a:r>
              <a:rPr lang="en-US" dirty="0" smtClean="0"/>
              <a:t>Pub. </a:t>
            </a:r>
            <a:r>
              <a:rPr lang="en-US" dirty="0"/>
              <a:t>213 PATA 11d. </a:t>
            </a:r>
          </a:p>
        </p:txBody>
      </p:sp>
      <p:sp>
        <p:nvSpPr>
          <p:cNvPr id="16" name="Title 4">
            <a:hlinkClick r:id="rId7"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23088895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Content Placeholder 3"/>
          <p:cNvSpPr>
            <a:spLocks noGrp="1"/>
          </p:cNvSpPr>
          <p:nvPr>
            <p:ph sz="half" idx="1"/>
          </p:nvPr>
        </p:nvSpPr>
        <p:spPr/>
        <p:txBody>
          <a:bodyPr>
            <a:normAutofit fontScale="85000" lnSpcReduction="20000"/>
          </a:bodyPr>
          <a:lstStyle/>
          <a:p>
            <a:pPr>
              <a:lnSpc>
                <a:spcPct val="90000"/>
              </a:lnSpc>
            </a:pPr>
            <a:r>
              <a:rPr lang="en-US" dirty="0" smtClean="0">
                <a:effectLst>
                  <a:glow rad="101600">
                    <a:schemeClr val="accent1">
                      <a:satMod val="175000"/>
                      <a:alpha val="40000"/>
                    </a:schemeClr>
                  </a:glow>
                </a:effectLst>
                <a:hlinkClick r:id="rId3" action="ppaction://hlinksldjump"/>
              </a:rPr>
              <a:t>Improve focus on Work Zone Traffic Control to reinforce Department’s commitment to safety</a:t>
            </a:r>
            <a:r>
              <a:rPr lang="en-US" dirty="0" smtClean="0">
                <a:solidFill>
                  <a:srgbClr val="FF0000"/>
                </a:solidFill>
                <a:effectLst>
                  <a:glow rad="101600">
                    <a:schemeClr val="accent1">
                      <a:satMod val="175000"/>
                      <a:alpha val="40000"/>
                    </a:schemeClr>
                  </a:glow>
                </a:effectLst>
                <a:hlinkClick r:id="rId3" action="ppaction://hlinksldjump"/>
              </a:rPr>
              <a:t> </a:t>
            </a:r>
            <a:endParaRPr lang="en-US" dirty="0" smtClean="0">
              <a:solidFill>
                <a:srgbClr val="FF0000"/>
              </a:solidFill>
              <a:effectLst>
                <a:glow rad="101600">
                  <a:schemeClr val="accent1">
                    <a:satMod val="175000"/>
                    <a:alpha val="40000"/>
                  </a:schemeClr>
                </a:glow>
              </a:effectLst>
            </a:endParaRPr>
          </a:p>
          <a:p>
            <a:pPr>
              <a:lnSpc>
                <a:spcPct val="90000"/>
              </a:lnSpc>
            </a:pPr>
            <a:r>
              <a:rPr lang="en-US" dirty="0" smtClean="0">
                <a:effectLst>
                  <a:glow rad="101600">
                    <a:schemeClr val="accent1">
                      <a:satMod val="175000"/>
                      <a:alpha val="40000"/>
                    </a:schemeClr>
                  </a:glow>
                </a:effectLst>
                <a:hlinkClick r:id="rId4" action="ppaction://hlinksldjump"/>
              </a:rPr>
              <a:t>Reference specific information to improve safety in Department work zones </a:t>
            </a:r>
            <a:endParaRPr lang="en-US" dirty="0" smtClean="0">
              <a:effectLst>
                <a:glow rad="101600">
                  <a:schemeClr val="accent1">
                    <a:satMod val="175000"/>
                    <a:alpha val="40000"/>
                  </a:schemeClr>
                </a:glow>
              </a:effectLst>
            </a:endParaRPr>
          </a:p>
          <a:p>
            <a:pPr>
              <a:lnSpc>
                <a:spcPct val="90000"/>
              </a:lnSpc>
            </a:pPr>
            <a:r>
              <a:rPr lang="en-US" dirty="0" smtClean="0">
                <a:effectLst>
                  <a:glow rad="101600">
                    <a:schemeClr val="accent1">
                      <a:satMod val="175000"/>
                      <a:alpha val="40000"/>
                    </a:schemeClr>
                  </a:glow>
                </a:effectLst>
                <a:hlinkClick r:id="rId5" action="ppaction://hlinksldjump"/>
              </a:rPr>
              <a:t>Be familiar with Publication 213 PATAs and associated common problem areas </a:t>
            </a:r>
            <a:endParaRPr lang="en-US" dirty="0" smtClean="0">
              <a:effectLst>
                <a:glow rad="101600">
                  <a:schemeClr val="accent1">
                    <a:satMod val="175000"/>
                    <a:alpha val="40000"/>
                  </a:schemeClr>
                </a:glow>
              </a:effectLst>
            </a:endParaRPr>
          </a:p>
          <a:p>
            <a:pPr>
              <a:lnSpc>
                <a:spcPct val="90000"/>
              </a:lnSpc>
            </a:pPr>
            <a:r>
              <a:rPr lang="en-US" dirty="0" smtClean="0">
                <a:effectLst>
                  <a:glow rad="101600">
                    <a:schemeClr val="accent2">
                      <a:satMod val="175000"/>
                      <a:alpha val="40000"/>
                    </a:schemeClr>
                  </a:glow>
                </a:effectLst>
                <a:hlinkClick r:id="rId6" action="ppaction://hlinksldjump"/>
              </a:rPr>
              <a:t>Identify the primary topic areas and guidelines in Chapter 212/Publication 213 PATAs/MUTCD</a:t>
            </a:r>
            <a:endParaRPr lang="en-US" dirty="0" smtClean="0">
              <a:effectLst>
                <a:glow rad="101600">
                  <a:schemeClr val="accent2">
                    <a:satMod val="175000"/>
                    <a:alpha val="40000"/>
                  </a:schemeClr>
                </a:glow>
              </a:effectLst>
            </a:endParaRPr>
          </a:p>
        </p:txBody>
      </p:sp>
      <p:sp>
        <p:nvSpPr>
          <p:cNvPr id="3" name="Text Placeholder 2"/>
          <p:cNvSpPr>
            <a:spLocks noGrp="1"/>
          </p:cNvSpPr>
          <p:nvPr>
            <p:ph type="body" sz="quarter" idx="10"/>
          </p:nvPr>
        </p:nvSpPr>
        <p:spPr/>
        <p:txBody>
          <a:bodyPr/>
          <a:lstStyle/>
          <a:p>
            <a:pPr marL="0" indent="0" algn="ctr">
              <a:buNone/>
            </a:pPr>
            <a:r>
              <a:rPr lang="en-US" dirty="0"/>
              <a:t>The primary topic areas needed to determine the correct work zone setup are; “Type of Highway”, “Condition” and Figure Number</a:t>
            </a:r>
            <a:r>
              <a:rPr lang="en-US" dirty="0" smtClean="0"/>
              <a:t>”.</a:t>
            </a:r>
            <a:endParaRPr lang="en-US" dirty="0"/>
          </a:p>
        </p:txBody>
      </p:sp>
      <p:sp>
        <p:nvSpPr>
          <p:cNvPr id="16" name="Title 4">
            <a:hlinkClick r:id="rId7"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WZTC</a:t>
            </a:r>
            <a:endParaRPr lang="en-US" sz="1100" b="0" spc="0" dirty="0">
              <a:effectLst/>
            </a:endParaRPr>
          </a:p>
        </p:txBody>
      </p:sp>
    </p:spTree>
    <p:extLst>
      <p:ext uri="{BB962C8B-B14F-4D97-AF65-F5344CB8AC3E}">
        <p14:creationId xmlns:p14="http://schemas.microsoft.com/office/powerpoint/2010/main" val="31891390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49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Quality assurance</a:t>
            </a:r>
            <a:endParaRPr lang="en-US" dirty="0"/>
          </a:p>
        </p:txBody>
      </p:sp>
      <p:sp>
        <p:nvSpPr>
          <p:cNvPr id="8"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5653677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normAutofit/>
          </a:bodyPr>
          <a:lstStyle/>
          <a:p>
            <a:pPr marL="465138" indent="-465138"/>
            <a:r>
              <a:rPr lang="en-US" dirty="0" smtClean="0"/>
              <a:t>Identify and refer to PennDOT Publications relative to a quality pipe installation project</a:t>
            </a:r>
          </a:p>
          <a:p>
            <a:pPr marL="465138" indent="-465138"/>
            <a:r>
              <a:rPr lang="en-US" dirty="0" smtClean="0"/>
              <a:t>Identify the applicable information from each Publication </a:t>
            </a:r>
          </a:p>
          <a:p>
            <a:pPr marL="465138" indent="-465138"/>
            <a:r>
              <a:rPr lang="en-US" dirty="0" smtClean="0"/>
              <a:t>Demonstrate a working familiarity with the Pipe Replacement Quality Assurance Review Form</a:t>
            </a:r>
          </a:p>
          <a:p>
            <a:endParaRPr lang="en-US" dirty="0" smtClean="0"/>
          </a:p>
          <a:p>
            <a:endParaRPr lang="en-US" dirty="0"/>
          </a:p>
        </p:txBody>
      </p:sp>
      <p:sp>
        <p:nvSpPr>
          <p:cNvPr id="6"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35343919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36645" y="1676400"/>
            <a:ext cx="8077200" cy="4419600"/>
          </a:xfrm>
        </p:spPr>
        <p:txBody>
          <a:bodyPr>
            <a:noAutofit/>
          </a:bodyPr>
          <a:lstStyle/>
          <a:p>
            <a:pPr marL="0" indent="0" algn="ctr">
              <a:spcBef>
                <a:spcPts val="0"/>
              </a:spcBef>
              <a:buNone/>
            </a:pPr>
            <a:r>
              <a:rPr lang="en-US" sz="4800" dirty="0" smtClean="0">
                <a:effectLst>
                  <a:outerShdw blurRad="38100" dist="38100" dir="2700000" algn="tl">
                    <a:srgbClr val="000000">
                      <a:alpha val="43137"/>
                    </a:srgbClr>
                  </a:outerShdw>
                </a:effectLst>
              </a:rPr>
              <a:t>Welcome</a:t>
            </a:r>
            <a:r>
              <a:rPr lang="en-US" sz="6600" dirty="0" smtClean="0">
                <a:effectLst>
                  <a:outerShdw blurRad="38100" dist="38100" dir="2700000" algn="tl">
                    <a:srgbClr val="000000">
                      <a:alpha val="43137"/>
                    </a:srgbClr>
                  </a:outerShdw>
                </a:effectLst>
              </a:rPr>
              <a:t> </a:t>
            </a:r>
          </a:p>
          <a:p>
            <a:pPr marL="0" indent="0" algn="ctr">
              <a:spcBef>
                <a:spcPts val="0"/>
              </a:spcBef>
              <a:buNone/>
            </a:pPr>
            <a:r>
              <a:rPr lang="en-US" sz="3600" dirty="0" smtClean="0">
                <a:effectLst>
                  <a:outerShdw blurRad="38100" dist="38100" dir="2700000" algn="tl">
                    <a:srgbClr val="000000">
                      <a:alpha val="43137"/>
                    </a:srgbClr>
                  </a:outerShdw>
                </a:effectLst>
              </a:rPr>
              <a:t>to the PennDOT</a:t>
            </a:r>
          </a:p>
          <a:p>
            <a:pPr marL="0" indent="0" algn="ctr">
              <a:spcBef>
                <a:spcPts val="0"/>
              </a:spcBef>
              <a:buNone/>
            </a:pPr>
            <a:r>
              <a:rPr lang="en-US" sz="4800" dirty="0" smtClean="0">
                <a:effectLst>
                  <a:outerShdw blurRad="38100" dist="38100" dir="2700000" algn="tl">
                    <a:srgbClr val="000000">
                      <a:alpha val="43137"/>
                    </a:srgbClr>
                  </a:outerShdw>
                </a:effectLst>
              </a:rPr>
              <a:t> </a:t>
            </a:r>
          </a:p>
          <a:p>
            <a:pPr marL="0" indent="0" algn="ctr">
              <a:spcBef>
                <a:spcPts val="0"/>
              </a:spcBef>
              <a:buNone/>
            </a:pPr>
            <a:endParaRPr lang="en-US" sz="4400" dirty="0" smtClean="0">
              <a:solidFill>
                <a:srgbClr val="FF0000"/>
              </a:solidFill>
              <a:effectLst>
                <a:outerShdw blurRad="38100" dist="38100" dir="2700000" algn="tl">
                  <a:srgbClr val="000000">
                    <a:alpha val="43137"/>
                  </a:srgbClr>
                </a:outerShdw>
              </a:effectLst>
            </a:endParaRPr>
          </a:p>
          <a:p>
            <a:pPr marL="0" indent="0" algn="ctr">
              <a:spcBef>
                <a:spcPts val="0"/>
              </a:spcBef>
              <a:buNone/>
            </a:pPr>
            <a:r>
              <a:rPr lang="en-US" sz="4000" dirty="0" smtClean="0">
                <a:solidFill>
                  <a:srgbClr val="FF0000"/>
                </a:solidFill>
                <a:effectLst>
                  <a:outerShdw blurRad="38100" dist="38100" dir="2700000" algn="tl">
                    <a:srgbClr val="000000">
                      <a:alpha val="43137"/>
                    </a:srgbClr>
                  </a:outerShdw>
                </a:effectLst>
              </a:rPr>
              <a:t>Pipe Replacement</a:t>
            </a:r>
            <a:endParaRPr lang="en-US" sz="4000" dirty="0">
              <a:solidFill>
                <a:srgbClr val="FF0000"/>
              </a:solidFill>
              <a:effectLst>
                <a:outerShdw blurRad="38100" dist="38100" dir="2700000" algn="tl">
                  <a:srgbClr val="000000">
                    <a:alpha val="43137"/>
                  </a:srgbClr>
                </a:outerShdw>
              </a:effectLst>
            </a:endParaRPr>
          </a:p>
          <a:p>
            <a:pPr marL="0" indent="0" algn="ctr">
              <a:spcBef>
                <a:spcPts val="0"/>
              </a:spcBef>
              <a:buNone/>
            </a:pPr>
            <a:r>
              <a:rPr lang="en-US" dirty="0" smtClean="0">
                <a:effectLst>
                  <a:outerShdw blurRad="38100" dist="38100" dir="2700000" algn="tl">
                    <a:srgbClr val="000000">
                      <a:alpha val="43137"/>
                    </a:srgbClr>
                  </a:outerShdw>
                </a:effectLst>
              </a:rPr>
              <a:t>Maintenance Activity Code: </a:t>
            </a:r>
          </a:p>
          <a:p>
            <a:pPr marL="0" indent="0" algn="ctr">
              <a:spcBef>
                <a:spcPts val="0"/>
              </a:spcBef>
              <a:buNone/>
            </a:pPr>
            <a:r>
              <a:rPr lang="en-US" dirty="0" smtClean="0">
                <a:effectLst>
                  <a:outerShdw blurRad="38100" dist="38100" dir="2700000" algn="tl">
                    <a:srgbClr val="000000">
                      <a:alpha val="43137"/>
                    </a:srgbClr>
                  </a:outerShdw>
                </a:effectLst>
              </a:rPr>
              <a:t>711-7324-01</a:t>
            </a:r>
          </a:p>
          <a:p>
            <a:pPr marL="0" indent="0" algn="ctr">
              <a:spcBef>
                <a:spcPts val="0"/>
              </a:spcBef>
              <a:buNone/>
            </a:pPr>
            <a:r>
              <a:rPr lang="en-US" sz="2400" dirty="0" smtClean="0">
                <a:effectLst>
                  <a:outerShdw blurRad="38100" dist="38100" dir="2700000" algn="tl">
                    <a:srgbClr val="000000">
                      <a:alpha val="43137"/>
                    </a:srgbClr>
                  </a:outerShdw>
                </a:effectLst>
              </a:rPr>
              <a:t>Revised December, 2012</a:t>
            </a:r>
          </a:p>
          <a:p>
            <a:pPr marL="0" indent="0">
              <a:spcBef>
                <a:spcPts val="0"/>
              </a:spcBef>
              <a:buNone/>
            </a:pPr>
            <a:endParaRPr lang="en-US" sz="4000" dirty="0" smtClean="0">
              <a:effectLst>
                <a:outerShdw blurRad="38100" dist="38100" dir="2700000" algn="tl">
                  <a:srgbClr val="000000">
                    <a:alpha val="43137"/>
                  </a:srgbClr>
                </a:outerShdw>
              </a:effectLst>
            </a:endParaRPr>
          </a:p>
        </p:txBody>
      </p:sp>
      <p:sp>
        <p:nvSpPr>
          <p:cNvPr id="2" name="Title 1"/>
          <p:cNvSpPr>
            <a:spLocks noGrp="1"/>
          </p:cNvSpPr>
          <p:nvPr>
            <p:ph type="title"/>
          </p:nvPr>
        </p:nvSpPr>
        <p:spPr>
          <a:xfrm>
            <a:off x="457200" y="274638"/>
            <a:ext cx="8229600" cy="1706562"/>
          </a:xfrm>
        </p:spPr>
        <p:txBody>
          <a:bodyPr>
            <a:normAutofit/>
          </a:bodyPr>
          <a:lstStyle/>
          <a:p>
            <a:r>
              <a:rPr lang="en-US" sz="4000" dirty="0">
                <a:solidFill>
                  <a:schemeClr val="tx2">
                    <a:lumMod val="60000"/>
                    <a:lumOff val="40000"/>
                  </a:schemeClr>
                </a:solidFill>
                <a:effectLst>
                  <a:outerShdw blurRad="38100" dist="38100" dir="2700000" algn="tl">
                    <a:srgbClr val="000000">
                      <a:alpha val="43137"/>
                    </a:srgbClr>
                  </a:outerShdw>
                </a:effectLst>
              </a:rPr>
              <a:t>Maintenance Activity Training (MAT) </a:t>
            </a:r>
            <a:r>
              <a:rPr lang="en-US" dirty="0" smtClean="0">
                <a:solidFill>
                  <a:srgbClr val="FF0000"/>
                </a:solidFill>
                <a:effectLst>
                  <a:outerShdw blurRad="38100" dist="38100" dir="2700000" algn="tl">
                    <a:srgbClr val="000000">
                      <a:alpha val="43137"/>
                    </a:srgbClr>
                  </a:outerShdw>
                </a:effectLst>
                <a:latin typeface="+mn-lt"/>
                <a:ea typeface="+mn-ea"/>
                <a:cs typeface="+mn-cs"/>
              </a:rPr>
              <a:t>Pipe Replacement</a:t>
            </a:r>
            <a:endParaRPr lang="en-US" dirty="0">
              <a:solidFill>
                <a:srgbClr val="FF0000"/>
              </a:solidFill>
              <a:effectLst>
                <a:outerShdw blurRad="38100" dist="38100" dir="2700000" algn="tl">
                  <a:srgbClr val="000000">
                    <a:alpha val="43137"/>
                  </a:srgbClr>
                </a:outerShdw>
              </a:effectLst>
              <a:latin typeface="+mn-lt"/>
              <a:ea typeface="+mn-ea"/>
              <a:cs typeface="+mn-cs"/>
            </a:endParaRPr>
          </a:p>
        </p:txBody>
      </p:sp>
      <p:pic>
        <p:nvPicPr>
          <p:cNvPr id="4" name="Picture 3" descr="image00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84593" y="3610490"/>
            <a:ext cx="2854491" cy="7329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txBox="1">
            <a:spLocks/>
          </p:cNvSpPr>
          <p:nvPr/>
        </p:nvSpPr>
        <p:spPr>
          <a:xfrm>
            <a:off x="-152400" y="6285582"/>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introduction</a:t>
            </a:r>
            <a:endParaRPr lang="en-US" sz="1100" b="0" spc="0" dirty="0">
              <a:effectLst/>
            </a:endParaRPr>
          </a:p>
        </p:txBody>
      </p:sp>
    </p:spTree>
    <p:extLst>
      <p:ext uri="{BB962C8B-B14F-4D97-AF65-F5344CB8AC3E}">
        <p14:creationId xmlns:p14="http://schemas.microsoft.com/office/powerpoint/2010/main" val="33956580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p:spPr>
        <p:txBody>
          <a:bodyPr>
            <a:normAutofit/>
          </a:bodyPr>
          <a:lstStyle/>
          <a:p>
            <a:r>
              <a:rPr lang="en-US" sz="4000" dirty="0" smtClean="0"/>
              <a:t>Trench compaction</a:t>
            </a:r>
            <a:endParaRPr lang="en-US" sz="4000" dirty="0"/>
          </a:p>
        </p:txBody>
      </p:sp>
      <p:sp>
        <p:nvSpPr>
          <p:cNvPr id="6" name="Title 4"/>
          <p:cNvSpPr txBox="1">
            <a:spLocks/>
          </p:cNvSpPr>
          <p:nvPr/>
        </p:nvSpPr>
        <p:spPr>
          <a:xfrm>
            <a:off x="-152400" y="6285582"/>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introduction</a:t>
            </a:r>
            <a:endParaRPr lang="en-US" sz="1100" b="0" spc="0" dirty="0">
              <a:effectLst/>
            </a:endParaRPr>
          </a:p>
        </p:txBody>
      </p:sp>
      <p:pic>
        <p:nvPicPr>
          <p:cNvPr id="7" name="Picture 2" descr="P:\penndot shared\Bureau of Maintenance and Operations\Maintenance Division\QA Section\Roger Thomas\Academy Pipe 4-4-12\Pipe QA 03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8800" y="1828800"/>
            <a:ext cx="5410200" cy="39674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524481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Pipe replacement</a:t>
            </a:r>
            <a:br>
              <a:rPr lang="en-US" smtClean="0"/>
            </a:br>
            <a:r>
              <a:rPr lang="en-US" smtClean="0"/>
              <a:t>Quality Control Source Documents</a:t>
            </a:r>
            <a:endParaRPr lang="en-US" dirty="0"/>
          </a:p>
        </p:txBody>
      </p:sp>
      <p:sp>
        <p:nvSpPr>
          <p:cNvPr id="3" name="Content Placeholder 2"/>
          <p:cNvSpPr>
            <a:spLocks noGrp="1"/>
          </p:cNvSpPr>
          <p:nvPr>
            <p:ph type="subTitle" idx="1"/>
          </p:nvPr>
        </p:nvSpPr>
        <p:spPr/>
        <p:txBody>
          <a:bodyPr>
            <a:normAutofit/>
          </a:bodyPr>
          <a:lstStyle/>
          <a:p>
            <a:pPr lvl="0"/>
            <a:r>
              <a:rPr lang="en-US" b="1" dirty="0" smtClean="0"/>
              <a:t>The pipe replacement quality control source documents are:</a:t>
            </a:r>
            <a:endParaRPr lang="en-US" sz="2400" dirty="0" smtClean="0"/>
          </a:p>
          <a:p>
            <a:pPr marL="457200" lvl="3" indent="-228600" algn="l">
              <a:spcBef>
                <a:spcPts val="600"/>
              </a:spcBef>
              <a:buFont typeface="Arial" pitchFamily="34" charset="0"/>
              <a:buChar char="•"/>
            </a:pPr>
            <a:r>
              <a:rPr lang="en-US" dirty="0" smtClean="0">
                <a:solidFill>
                  <a:schemeClr val="tx1"/>
                </a:solidFill>
              </a:rPr>
              <a:t>Publication 113</a:t>
            </a:r>
            <a:endParaRPr lang="en-US" sz="1600" dirty="0" smtClean="0">
              <a:solidFill>
                <a:schemeClr val="tx1"/>
              </a:solidFill>
            </a:endParaRPr>
          </a:p>
          <a:p>
            <a:pPr marL="457200" lvl="3" indent="-228600" algn="l">
              <a:spcBef>
                <a:spcPts val="600"/>
              </a:spcBef>
              <a:buFont typeface="Arial" pitchFamily="34" charset="0"/>
              <a:buChar char="•"/>
            </a:pPr>
            <a:r>
              <a:rPr lang="en-US" dirty="0" smtClean="0">
                <a:solidFill>
                  <a:schemeClr val="tx1"/>
                </a:solidFill>
              </a:rPr>
              <a:t>Publication 72M</a:t>
            </a:r>
          </a:p>
          <a:p>
            <a:pPr marL="457200" lvl="3" indent="-228600" algn="l">
              <a:spcBef>
                <a:spcPts val="600"/>
              </a:spcBef>
              <a:buFont typeface="Arial" pitchFamily="34" charset="0"/>
              <a:buChar char="•"/>
            </a:pPr>
            <a:r>
              <a:rPr lang="en-US" dirty="0" smtClean="0">
                <a:solidFill>
                  <a:schemeClr val="tx1"/>
                </a:solidFill>
              </a:rPr>
              <a:t>Publication 464</a:t>
            </a:r>
          </a:p>
          <a:p>
            <a:pPr marL="457200" lvl="3" indent="-228600" algn="l">
              <a:spcBef>
                <a:spcPts val="600"/>
              </a:spcBef>
              <a:buFont typeface="Arial" pitchFamily="34" charset="0"/>
              <a:buChar char="•"/>
            </a:pPr>
            <a:r>
              <a:rPr lang="en-US" dirty="0" smtClean="0">
                <a:solidFill>
                  <a:schemeClr val="tx1"/>
                </a:solidFill>
              </a:rPr>
              <a:t>QA review form M-7324</a:t>
            </a:r>
            <a:endParaRPr lang="en-US" dirty="0" smtClean="0"/>
          </a:p>
        </p:txBody>
      </p:sp>
      <p:sp>
        <p:nvSpPr>
          <p:cNvPr id="7"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8615604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sz="quarter" idx="13"/>
          </p:nvPr>
        </p:nvPicPr>
        <p:blipFill>
          <a:blip r:embed="rId3" cstate="email">
            <a:extLst>
              <a:ext uri="{28A0092B-C50C-407E-A947-70E740481C1C}">
                <a14:useLocalDpi xmlns:a14="http://schemas.microsoft.com/office/drawing/2010/main"/>
              </a:ext>
            </a:extLst>
          </a:blip>
          <a:stretch>
            <a:fillRect/>
          </a:stretch>
        </p:blipFill>
        <p:spPr bwMode="auto">
          <a:xfrm>
            <a:off x="381000" y="228600"/>
            <a:ext cx="4876800" cy="6468594"/>
          </a:xfrm>
          <a:prstGeom prst="rect">
            <a:avLst/>
          </a:prstGeom>
          <a:noFill/>
          <a:ln w="9525">
            <a:solidFill>
              <a:schemeClr val="accent1"/>
            </a:solidFill>
            <a:miter lim="800000"/>
            <a:headEnd/>
            <a:tailEnd/>
          </a:ln>
          <a:effectLst/>
        </p:spPr>
      </p:pic>
      <p:sp>
        <p:nvSpPr>
          <p:cNvPr id="2" name="Title 1"/>
          <p:cNvSpPr>
            <a:spLocks noGrp="1"/>
          </p:cNvSpPr>
          <p:nvPr>
            <p:ph type="title"/>
          </p:nvPr>
        </p:nvSpPr>
        <p:spPr>
          <a:xfrm>
            <a:off x="5410200" y="304800"/>
            <a:ext cx="3200400" cy="1219200"/>
          </a:xfrm>
        </p:spPr>
        <p:txBody>
          <a:bodyPr>
            <a:normAutofit/>
          </a:bodyPr>
          <a:lstStyle/>
          <a:p>
            <a:r>
              <a:rPr lang="en-US" sz="4000" dirty="0" smtClean="0"/>
              <a:t>Pub 113</a:t>
            </a:r>
            <a:endParaRPr lang="en-US" sz="4000" dirty="0"/>
          </a:p>
        </p:txBody>
      </p:sp>
      <p:sp>
        <p:nvSpPr>
          <p:cNvPr id="3" name="Rectangular Callout 2"/>
          <p:cNvSpPr/>
          <p:nvPr/>
        </p:nvSpPr>
        <p:spPr>
          <a:xfrm>
            <a:off x="2819400" y="1371600"/>
            <a:ext cx="5562600" cy="4800600"/>
          </a:xfrm>
          <a:prstGeom prst="wedgeRectCallout">
            <a:avLst>
              <a:gd name="adj1" fmla="val -85355"/>
              <a:gd name="adj2" fmla="val -14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895600" y="1485899"/>
            <a:ext cx="5373510" cy="4567272"/>
          </a:xfrm>
          <a:prstGeom prst="rect">
            <a:avLst/>
          </a:prstGeom>
          <a:noFill/>
          <a:ln w="9525">
            <a:solidFill>
              <a:schemeClr val="accent1"/>
            </a:solidFill>
            <a:miter lim="800000"/>
            <a:headEnd/>
            <a:tailEnd/>
          </a:ln>
          <a:effectLst/>
        </p:spPr>
      </p:pic>
      <p:sp>
        <p:nvSpPr>
          <p:cNvPr id="9" name="Title 4">
            <a:hlinkClick r:id="rId5"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6597867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sz="quarter" idx="13"/>
          </p:nvPr>
        </p:nvPicPr>
        <p:blipFill>
          <a:blip r:embed="rId2" cstate="email">
            <a:extLst>
              <a:ext uri="{28A0092B-C50C-407E-A947-70E740481C1C}">
                <a14:useLocalDpi xmlns:a14="http://schemas.microsoft.com/office/drawing/2010/main"/>
              </a:ext>
            </a:extLst>
          </a:blip>
          <a:stretch>
            <a:fillRect/>
          </a:stretch>
        </p:blipFill>
        <p:spPr bwMode="auto">
          <a:xfrm>
            <a:off x="339970" y="304800"/>
            <a:ext cx="4724284" cy="6464808"/>
          </a:xfrm>
          <a:prstGeom prst="rect">
            <a:avLst/>
          </a:prstGeom>
          <a:noFill/>
          <a:ln w="9525">
            <a:solidFill>
              <a:schemeClr val="accent1"/>
            </a:solidFill>
            <a:miter lim="800000"/>
            <a:headEnd/>
            <a:tailEnd/>
          </a:ln>
          <a:effectLst/>
        </p:spPr>
      </p:pic>
      <p:sp>
        <p:nvSpPr>
          <p:cNvPr id="2" name="Title 1"/>
          <p:cNvSpPr>
            <a:spLocks noGrp="1"/>
          </p:cNvSpPr>
          <p:nvPr>
            <p:ph type="title"/>
          </p:nvPr>
        </p:nvSpPr>
        <p:spPr>
          <a:xfrm>
            <a:off x="5105400" y="304800"/>
            <a:ext cx="3581400" cy="1143000"/>
          </a:xfrm>
        </p:spPr>
        <p:txBody>
          <a:bodyPr>
            <a:normAutofit/>
          </a:bodyPr>
          <a:lstStyle/>
          <a:p>
            <a:r>
              <a:rPr lang="en-US" sz="4000" dirty="0" smtClean="0"/>
              <a:t>Pub 113 </a:t>
            </a:r>
            <a:endParaRPr lang="en-US" sz="4000" dirty="0"/>
          </a:p>
        </p:txBody>
      </p:sp>
      <p:sp>
        <p:nvSpPr>
          <p:cNvPr id="3" name="Rectangular Callout 2"/>
          <p:cNvSpPr/>
          <p:nvPr/>
        </p:nvSpPr>
        <p:spPr>
          <a:xfrm>
            <a:off x="2667000" y="2057400"/>
            <a:ext cx="5791200" cy="4114800"/>
          </a:xfrm>
          <a:prstGeom prst="wedgeRectCallout">
            <a:avLst>
              <a:gd name="adj1" fmla="val -69024"/>
              <a:gd name="adj2"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819400" y="2209801"/>
            <a:ext cx="5513068" cy="3833846"/>
          </a:xfrm>
          <a:prstGeom prst="rect">
            <a:avLst/>
          </a:prstGeom>
          <a:noFill/>
          <a:ln w="9525">
            <a:solidFill>
              <a:schemeClr val="accent1"/>
            </a:solidFill>
            <a:miter lim="800000"/>
            <a:headEnd/>
            <a:tailEnd/>
          </a:ln>
          <a:effectLst/>
        </p:spPr>
      </p:pic>
      <p:sp>
        <p:nvSpPr>
          <p:cNvPr id="9" name="Title 4">
            <a:hlinkClick r:id="rId4"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823604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sz="quarter" idx="13"/>
          </p:nvPr>
        </p:nvPicPr>
        <p:blipFill>
          <a:blip r:embed="rId2" cstate="email">
            <a:extLst>
              <a:ext uri="{28A0092B-C50C-407E-A947-70E740481C1C}">
                <a14:useLocalDpi xmlns:a14="http://schemas.microsoft.com/office/drawing/2010/main"/>
              </a:ext>
            </a:extLst>
          </a:blip>
          <a:stretch>
            <a:fillRect/>
          </a:stretch>
        </p:blipFill>
        <p:spPr bwMode="auto">
          <a:xfrm>
            <a:off x="304800" y="152400"/>
            <a:ext cx="4816557" cy="6464808"/>
          </a:xfrm>
          <a:prstGeom prst="rect">
            <a:avLst/>
          </a:prstGeom>
          <a:noFill/>
          <a:ln w="9525">
            <a:solidFill>
              <a:schemeClr val="accent1"/>
            </a:solidFill>
            <a:miter lim="800000"/>
            <a:headEnd/>
            <a:tailEnd/>
          </a:ln>
          <a:effectLst/>
        </p:spPr>
      </p:pic>
      <p:sp>
        <p:nvSpPr>
          <p:cNvPr id="2" name="Title 1"/>
          <p:cNvSpPr>
            <a:spLocks noGrp="1"/>
          </p:cNvSpPr>
          <p:nvPr>
            <p:ph type="title"/>
          </p:nvPr>
        </p:nvSpPr>
        <p:spPr>
          <a:xfrm>
            <a:off x="5181600" y="274638"/>
            <a:ext cx="3505200" cy="1143000"/>
          </a:xfrm>
        </p:spPr>
        <p:txBody>
          <a:bodyPr>
            <a:normAutofit/>
          </a:bodyPr>
          <a:lstStyle/>
          <a:p>
            <a:r>
              <a:rPr lang="en-US" sz="4000" dirty="0" smtClean="0"/>
              <a:t>Pub 113</a:t>
            </a:r>
            <a:endParaRPr lang="en-US" sz="4000" dirty="0"/>
          </a:p>
        </p:txBody>
      </p:sp>
      <p:sp>
        <p:nvSpPr>
          <p:cNvPr id="3" name="Rectangular Callout 2"/>
          <p:cNvSpPr/>
          <p:nvPr/>
        </p:nvSpPr>
        <p:spPr>
          <a:xfrm>
            <a:off x="3505200" y="1143000"/>
            <a:ext cx="4800600" cy="5029200"/>
          </a:xfrm>
          <a:prstGeom prst="wedgeRectCallout">
            <a:avLst>
              <a:gd name="adj1" fmla="val -93849"/>
              <a:gd name="adj2" fmla="val -464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81400" y="1219200"/>
            <a:ext cx="4648201" cy="4878418"/>
          </a:xfrm>
          <a:prstGeom prst="rect">
            <a:avLst/>
          </a:prstGeom>
          <a:noFill/>
          <a:ln w="9525">
            <a:solidFill>
              <a:schemeClr val="accent1"/>
            </a:solidFill>
            <a:miter lim="800000"/>
            <a:headEnd/>
            <a:tailEnd/>
          </a:ln>
          <a:effectLst/>
        </p:spPr>
      </p:pic>
      <p:sp>
        <p:nvSpPr>
          <p:cNvPr id="10" name="Title 4">
            <a:hlinkClick r:id="rId4"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40117849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rotWithShape="1">
          <a:blip r:embed="rId2" cstate="email">
            <a:extLst>
              <a:ext uri="{28A0092B-C50C-407E-A947-70E740481C1C}">
                <a14:useLocalDpi xmlns:a14="http://schemas.microsoft.com/office/drawing/2010/main"/>
              </a:ext>
            </a:extLst>
          </a:blip>
          <a:srcRect l="8443"/>
          <a:stretch/>
        </p:blipFill>
        <p:spPr>
          <a:xfrm>
            <a:off x="1229562" y="1447800"/>
            <a:ext cx="6684877" cy="4724400"/>
          </a:xfrm>
        </p:spPr>
      </p:pic>
      <p:sp>
        <p:nvSpPr>
          <p:cNvPr id="2" name="Title 1"/>
          <p:cNvSpPr>
            <a:spLocks noGrp="1"/>
          </p:cNvSpPr>
          <p:nvPr>
            <p:ph type="title"/>
          </p:nvPr>
        </p:nvSpPr>
        <p:spPr/>
        <p:txBody>
          <a:bodyPr>
            <a:normAutofit/>
          </a:bodyPr>
          <a:lstStyle/>
          <a:p>
            <a:r>
              <a:rPr lang="en-US" sz="4000" dirty="0" smtClean="0"/>
              <a:t>Pub 72M, RC Standards</a:t>
            </a:r>
            <a:endParaRPr lang="en-US" sz="4000" dirty="0"/>
          </a:p>
        </p:txBody>
      </p:sp>
      <p:sp>
        <p:nvSpPr>
          <p:cNvPr id="7"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672793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rotWithShape="1">
          <a:blip r:embed="rId2" cstate="email">
            <a:extLst>
              <a:ext uri="{28A0092B-C50C-407E-A947-70E740481C1C}">
                <a14:useLocalDpi xmlns:a14="http://schemas.microsoft.com/office/drawing/2010/main"/>
              </a:ext>
            </a:extLst>
          </a:blip>
          <a:srcRect l="10535"/>
          <a:stretch/>
        </p:blipFill>
        <p:spPr>
          <a:xfrm>
            <a:off x="1305926" y="1447800"/>
            <a:ext cx="6532149" cy="4724400"/>
          </a:xfrm>
        </p:spPr>
      </p:pic>
      <p:sp>
        <p:nvSpPr>
          <p:cNvPr id="2" name="Title 1"/>
          <p:cNvSpPr>
            <a:spLocks noGrp="1"/>
          </p:cNvSpPr>
          <p:nvPr>
            <p:ph type="title"/>
          </p:nvPr>
        </p:nvSpPr>
        <p:spPr/>
        <p:txBody>
          <a:bodyPr>
            <a:normAutofit/>
          </a:bodyPr>
          <a:lstStyle/>
          <a:p>
            <a:r>
              <a:rPr lang="en-US" sz="4000" smtClean="0"/>
              <a:t>RC-10</a:t>
            </a:r>
            <a:endParaRPr lang="en-US" sz="4000" dirty="0"/>
          </a:p>
        </p:txBody>
      </p:sp>
      <p:sp>
        <p:nvSpPr>
          <p:cNvPr id="7"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8997912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rotWithShape="1">
          <a:blip r:embed="rId2" cstate="email">
            <a:extLst>
              <a:ext uri="{28A0092B-C50C-407E-A947-70E740481C1C}">
                <a14:useLocalDpi xmlns:a14="http://schemas.microsoft.com/office/drawing/2010/main"/>
              </a:ext>
            </a:extLst>
          </a:blip>
          <a:srcRect l="10814"/>
          <a:stretch/>
        </p:blipFill>
        <p:spPr>
          <a:xfrm>
            <a:off x="1263593" y="1371600"/>
            <a:ext cx="6616814" cy="4800600"/>
          </a:xfrm>
        </p:spPr>
      </p:pic>
      <p:sp>
        <p:nvSpPr>
          <p:cNvPr id="2" name="Title 1"/>
          <p:cNvSpPr>
            <a:spLocks noGrp="1"/>
          </p:cNvSpPr>
          <p:nvPr>
            <p:ph type="title"/>
          </p:nvPr>
        </p:nvSpPr>
        <p:spPr/>
        <p:txBody>
          <a:bodyPr>
            <a:normAutofit/>
          </a:bodyPr>
          <a:lstStyle/>
          <a:p>
            <a:r>
              <a:rPr lang="en-US" sz="4000" smtClean="0"/>
              <a:t>RC-30</a:t>
            </a:r>
            <a:endParaRPr lang="en-US" sz="4000" dirty="0"/>
          </a:p>
        </p:txBody>
      </p:sp>
      <p:sp>
        <p:nvSpPr>
          <p:cNvPr id="7"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7235842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pPr lvl="0" algn="ctr">
              <a:buNone/>
            </a:pPr>
            <a:r>
              <a:rPr lang="en-US" b="1" dirty="0" smtClean="0"/>
              <a:t>Source Documents</a:t>
            </a:r>
            <a:endParaRPr lang="en-US" sz="2400" dirty="0" smtClean="0"/>
          </a:p>
          <a:p>
            <a:pPr marL="577850" lvl="2" indent="-349250"/>
            <a:r>
              <a:rPr lang="en-US" dirty="0" smtClean="0"/>
              <a:t>Publication 464 applicable Best Maintenance Practices (BMPs):</a:t>
            </a:r>
          </a:p>
          <a:p>
            <a:pPr marL="974725" lvl="3" indent="-336550">
              <a:buFont typeface="Wingdings" pitchFamily="2" charset="2"/>
              <a:buChar char="ü"/>
            </a:pPr>
            <a:r>
              <a:rPr lang="en-US" dirty="0" smtClean="0"/>
              <a:t>1 Seeding</a:t>
            </a:r>
          </a:p>
          <a:p>
            <a:pPr marL="974725" lvl="3" indent="-336550">
              <a:buFont typeface="Wingdings" pitchFamily="2" charset="2"/>
              <a:buChar char="ü"/>
            </a:pPr>
            <a:r>
              <a:rPr lang="en-US" dirty="0" smtClean="0"/>
              <a:t>2 Mulching</a:t>
            </a:r>
          </a:p>
          <a:p>
            <a:pPr marL="974725" lvl="3" indent="-336550">
              <a:buFont typeface="Wingdings" pitchFamily="2" charset="2"/>
              <a:buChar char="ü"/>
            </a:pPr>
            <a:r>
              <a:rPr lang="en-US" dirty="0" smtClean="0"/>
              <a:t>3 Rock Stabilization</a:t>
            </a:r>
          </a:p>
          <a:p>
            <a:pPr marL="974725" lvl="3" indent="-336550">
              <a:buFont typeface="Wingdings" pitchFamily="2" charset="2"/>
              <a:buChar char="ü"/>
            </a:pPr>
            <a:r>
              <a:rPr lang="en-US" dirty="0" smtClean="0"/>
              <a:t>6 Surface Preparation</a:t>
            </a:r>
          </a:p>
          <a:p>
            <a:pPr marL="974725" lvl="2" indent="-336550">
              <a:buNone/>
            </a:pPr>
            <a:r>
              <a:rPr lang="en-US" sz="2000" dirty="0" smtClean="0"/>
              <a:t>	</a:t>
            </a:r>
          </a:p>
          <a:p>
            <a:pPr>
              <a:buNone/>
            </a:pPr>
            <a:endParaRPr lang="en-US" dirty="0"/>
          </a:p>
        </p:txBody>
      </p:sp>
      <p:sp>
        <p:nvSpPr>
          <p:cNvPr id="2" name="Title 1"/>
          <p:cNvSpPr>
            <a:spLocks noGrp="1"/>
          </p:cNvSpPr>
          <p:nvPr>
            <p:ph type="title"/>
          </p:nvPr>
        </p:nvSpPr>
        <p:spPr/>
        <p:txBody>
          <a:bodyPr>
            <a:normAutofit fontScale="90000"/>
          </a:bodyPr>
          <a:lstStyle/>
          <a:p>
            <a:r>
              <a:rPr lang="en-US" smtClean="0"/>
              <a:t>Pipe replacement</a:t>
            </a:r>
            <a:br>
              <a:rPr lang="en-US" smtClean="0"/>
            </a:br>
            <a:r>
              <a:rPr lang="en-US" smtClean="0"/>
              <a:t>Quality Control</a:t>
            </a:r>
            <a:endParaRPr lang="en-US" dirty="0"/>
          </a:p>
        </p:txBody>
      </p:sp>
      <p:sp>
        <p:nvSpPr>
          <p:cNvPr id="7"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6850258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Grp="1" noChangeAspect="1" noChangeArrowheads="1"/>
          </p:cNvPicPr>
          <p:nvPr>
            <p:ph sz="quarter" idx="13"/>
          </p:nvPr>
        </p:nvPicPr>
        <p:blipFill>
          <a:blip r:embed="rId3" cstate="print"/>
          <a:stretch>
            <a:fillRect/>
          </a:stretch>
        </p:blipFill>
        <p:spPr>
          <a:xfrm>
            <a:off x="304800" y="152401"/>
            <a:ext cx="3929242" cy="6019800"/>
          </a:xfrm>
          <a:noFill/>
        </p:spPr>
      </p:pic>
      <p:pic>
        <p:nvPicPr>
          <p:cNvPr id="22531" name="Picture 7"/>
          <p:cNvPicPr>
            <a:picLocks noGrp="1" noChangeAspect="1" noChangeArrowheads="1"/>
          </p:cNvPicPr>
          <p:nvPr>
            <p:ph sz="half" idx="4294967295"/>
          </p:nvPr>
        </p:nvPicPr>
        <p:blipFill>
          <a:blip r:embed="rId4" cstate="print"/>
          <a:srcRect/>
          <a:stretch>
            <a:fillRect/>
          </a:stretch>
        </p:blipFill>
        <p:spPr>
          <a:xfrm>
            <a:off x="5245100" y="152400"/>
            <a:ext cx="3898900" cy="6019800"/>
          </a:xfrm>
          <a:noFill/>
        </p:spPr>
      </p:pic>
      <p:sp>
        <p:nvSpPr>
          <p:cNvPr id="7" name="Title 4">
            <a:hlinkClick r:id="rId5"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custDataLst>
      <p:tags r:id="rId1"/>
    </p:custDataLst>
    <p:extLst>
      <p:ext uri="{BB962C8B-B14F-4D97-AF65-F5344CB8AC3E}">
        <p14:creationId xmlns:p14="http://schemas.microsoft.com/office/powerpoint/2010/main" val="260648670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Grp="1" noChangeAspect="1" noChangeArrowheads="1"/>
          </p:cNvPicPr>
          <p:nvPr>
            <p:ph sz="quarter" idx="13"/>
          </p:nvPr>
        </p:nvPicPr>
        <p:blipFill>
          <a:blip r:embed="rId3" cstate="print"/>
          <a:stretch>
            <a:fillRect/>
          </a:stretch>
        </p:blipFill>
        <p:spPr>
          <a:xfrm>
            <a:off x="457200" y="152400"/>
            <a:ext cx="3927253" cy="6016752"/>
          </a:xfrm>
          <a:noFill/>
        </p:spPr>
      </p:pic>
      <p:pic>
        <p:nvPicPr>
          <p:cNvPr id="25603" name="Picture 7"/>
          <p:cNvPicPr>
            <a:picLocks noGrp="1" noChangeAspect="1" noChangeArrowheads="1"/>
          </p:cNvPicPr>
          <p:nvPr>
            <p:ph sz="half" idx="4294967295"/>
          </p:nvPr>
        </p:nvPicPr>
        <p:blipFill>
          <a:blip r:embed="rId4" cstate="print"/>
          <a:srcRect/>
          <a:stretch>
            <a:fillRect/>
          </a:stretch>
        </p:blipFill>
        <p:spPr>
          <a:xfrm>
            <a:off x="5238750" y="152400"/>
            <a:ext cx="3905250" cy="6016625"/>
          </a:xfrm>
          <a:noFill/>
        </p:spPr>
      </p:pic>
      <p:sp>
        <p:nvSpPr>
          <p:cNvPr id="7" name="Title 4">
            <a:hlinkClick r:id="rId5"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custDataLst>
      <p:tags r:id="rId1"/>
    </p:custDataLst>
    <p:extLst>
      <p:ext uri="{BB962C8B-B14F-4D97-AF65-F5344CB8AC3E}">
        <p14:creationId xmlns:p14="http://schemas.microsoft.com/office/powerpoint/2010/main" val="13339262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22" name="Picture 2"/>
          <p:cNvPicPr>
            <a:picLocks noChangeAspect="1" noChangeArrowheads="1"/>
          </p:cNvPicPr>
          <p:nvPr/>
        </p:nvPicPr>
        <p:blipFill>
          <a:blip r:embed="rId2" cstate="email">
            <a:duotone>
              <a:schemeClr val="accent2">
                <a:shade val="45000"/>
                <a:satMod val="135000"/>
              </a:schemeClr>
              <a:prstClr val="white"/>
            </a:duotone>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a:stretch>
            <a:fillRect/>
          </a:stretch>
        </p:blipFill>
        <p:spPr bwMode="auto">
          <a:xfrm>
            <a:off x="285750" y="-26988"/>
            <a:ext cx="8572500" cy="691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2057400" y="1905506"/>
            <a:ext cx="5029200" cy="3046988"/>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dirty="0" smtClean="0"/>
              <a:t>The following slide allows you to select the specific training module you would like to view.</a:t>
            </a:r>
          </a:p>
          <a:p>
            <a:pPr algn="ctr"/>
            <a:endParaRPr lang="en-US" sz="2400" dirty="0"/>
          </a:p>
          <a:p>
            <a:pPr algn="ctr"/>
            <a:r>
              <a:rPr lang="en-US" sz="2400" dirty="0" smtClean="0"/>
              <a:t>To return to this module selector, simply click the module icon located in the lower left-hand corner of every slide.</a:t>
            </a:r>
            <a:endParaRPr lang="en-US" sz="2400" dirty="0"/>
          </a:p>
        </p:txBody>
      </p:sp>
      <p:sp>
        <p:nvSpPr>
          <p:cNvPr id="5" name="Title 4"/>
          <p:cNvSpPr txBox="1">
            <a:spLocks/>
          </p:cNvSpPr>
          <p:nvPr/>
        </p:nvSpPr>
        <p:spPr>
          <a:xfrm>
            <a:off x="-152400" y="6285582"/>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introduction</a:t>
            </a:r>
            <a:endParaRPr lang="en-US" sz="1100" b="0" spc="0" dirty="0">
              <a:effectLst/>
            </a:endParaRPr>
          </a:p>
        </p:txBody>
      </p:sp>
    </p:spTree>
    <p:extLst>
      <p:ext uri="{BB962C8B-B14F-4D97-AF65-F5344CB8AC3E}">
        <p14:creationId xmlns:p14="http://schemas.microsoft.com/office/powerpoint/2010/main" val="170892160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Grp="1" noChangeAspect="1" noChangeArrowheads="1"/>
          </p:cNvPicPr>
          <p:nvPr>
            <p:ph sz="quarter" idx="13"/>
          </p:nvPr>
        </p:nvPicPr>
        <p:blipFill>
          <a:blip r:embed="rId3" cstate="print"/>
          <a:stretch>
            <a:fillRect/>
          </a:stretch>
        </p:blipFill>
        <p:spPr>
          <a:xfrm>
            <a:off x="2514600" y="228600"/>
            <a:ext cx="3909222" cy="6016752"/>
          </a:xfrm>
          <a:noFill/>
        </p:spPr>
      </p:pic>
      <p:sp>
        <p:nvSpPr>
          <p:cNvPr id="6" name="Title 4">
            <a:hlinkClick r:id="rId4"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custDataLst>
      <p:tags r:id="rId1"/>
    </p:custDataLst>
    <p:extLst>
      <p:ext uri="{BB962C8B-B14F-4D97-AF65-F5344CB8AC3E}">
        <p14:creationId xmlns:p14="http://schemas.microsoft.com/office/powerpoint/2010/main" val="32875104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rotWithShape="1">
          <a:blip r:embed="rId4" cstate="email">
            <a:extLst>
              <a:ext uri="{28A0092B-C50C-407E-A947-70E740481C1C}">
                <a14:useLocalDpi xmlns:a14="http://schemas.microsoft.com/office/drawing/2010/main"/>
              </a:ext>
            </a:extLst>
          </a:blip>
          <a:srcRect l="17240" t="11051" r="18354" b="11480"/>
          <a:stretch/>
        </p:blipFill>
        <p:spPr>
          <a:xfrm>
            <a:off x="533400" y="117684"/>
            <a:ext cx="3886200" cy="6049273"/>
          </a:xfrm>
        </p:spPr>
      </p:pic>
      <p:pic>
        <p:nvPicPr>
          <p:cNvPr id="9" name="Content Placeholder 8"/>
          <p:cNvPicPr>
            <a:picLocks noGrp="1" noChangeAspect="1"/>
          </p:cNvPicPr>
          <p:nvPr>
            <p:ph sz="half" idx="2"/>
          </p:nvPr>
        </p:nvPicPr>
        <p:blipFill rotWithShape="1">
          <a:blip r:embed="rId5" cstate="email">
            <a:extLst>
              <a:ext uri="{28A0092B-C50C-407E-A947-70E740481C1C}">
                <a14:useLocalDpi xmlns:a14="http://schemas.microsoft.com/office/drawing/2010/main"/>
              </a:ext>
            </a:extLst>
          </a:blip>
          <a:srcRect l="16667" t="10851" r="17279" b="12347"/>
          <a:stretch/>
        </p:blipFill>
        <p:spPr>
          <a:xfrm>
            <a:off x="4572000" y="152400"/>
            <a:ext cx="4051378" cy="6096000"/>
          </a:xfrm>
        </p:spPr>
      </p:pic>
      <p:sp>
        <p:nvSpPr>
          <p:cNvPr id="7" name="Title 4">
            <a:hlinkClick r:id="rId6"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custDataLst>
      <p:tags r:id="rId1"/>
    </p:custDataLst>
    <p:extLst>
      <p:ext uri="{BB962C8B-B14F-4D97-AF65-F5344CB8AC3E}">
        <p14:creationId xmlns:p14="http://schemas.microsoft.com/office/powerpoint/2010/main" val="14623694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1000" y="1600200"/>
            <a:ext cx="8077200" cy="4419600"/>
          </a:xfrm>
        </p:spPr>
        <p:txBody>
          <a:bodyPr>
            <a:normAutofit/>
          </a:bodyPr>
          <a:lstStyle/>
          <a:p>
            <a:pPr lvl="0" algn="ctr">
              <a:buNone/>
            </a:pPr>
            <a:r>
              <a:rPr lang="en-US" b="1" dirty="0" smtClean="0"/>
              <a:t>Source Documents</a:t>
            </a:r>
          </a:p>
          <a:p>
            <a:pPr lvl="0" algn="ctr">
              <a:buNone/>
            </a:pPr>
            <a:endParaRPr lang="en-US" sz="2400" dirty="0" smtClean="0"/>
          </a:p>
          <a:p>
            <a:pPr lvl="2" indent="-336550"/>
            <a:r>
              <a:rPr lang="en-US" dirty="0" smtClean="0">
                <a:effectLst>
                  <a:glow rad="101600">
                    <a:schemeClr val="accent1">
                      <a:satMod val="175000"/>
                      <a:alpha val="40000"/>
                    </a:schemeClr>
                  </a:glow>
                </a:effectLst>
                <a:hlinkClick r:id="rId3" action="ppaction://hlinksldjump"/>
              </a:rPr>
              <a:t>Quality Assurance Review Form QA – M-7324</a:t>
            </a:r>
            <a:endParaRPr lang="en-US" sz="2000" dirty="0" smtClean="0">
              <a:effectLst>
                <a:glow rad="101600">
                  <a:schemeClr val="accent1">
                    <a:satMod val="175000"/>
                    <a:alpha val="40000"/>
                  </a:schemeClr>
                </a:glow>
              </a:effectLst>
            </a:endParaRPr>
          </a:p>
          <a:p>
            <a:pPr>
              <a:buNone/>
            </a:pPr>
            <a:endParaRPr lang="en-US" dirty="0"/>
          </a:p>
        </p:txBody>
      </p:sp>
      <p:sp>
        <p:nvSpPr>
          <p:cNvPr id="2" name="Title 1"/>
          <p:cNvSpPr>
            <a:spLocks noGrp="1"/>
          </p:cNvSpPr>
          <p:nvPr>
            <p:ph type="title"/>
          </p:nvPr>
        </p:nvSpPr>
        <p:spPr/>
        <p:txBody>
          <a:bodyPr>
            <a:normAutofit fontScale="90000"/>
          </a:bodyPr>
          <a:lstStyle/>
          <a:p>
            <a:r>
              <a:rPr lang="en-US" smtClean="0"/>
              <a:t>Pipe replacement</a:t>
            </a:r>
            <a:br>
              <a:rPr lang="en-US" smtClean="0"/>
            </a:br>
            <a:r>
              <a:rPr lang="en-US" smtClean="0"/>
              <a:t>Quality Control</a:t>
            </a:r>
            <a:endParaRPr lang="en-US" dirty="0"/>
          </a:p>
        </p:txBody>
      </p:sp>
      <p:sp>
        <p:nvSpPr>
          <p:cNvPr id="8" name="Title 4">
            <a:hlinkClick r:id="rId4"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31106693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85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0" y="228600"/>
            <a:ext cx="4953000" cy="632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smtClean="0"/>
              <a:t>Quality Assurance</a:t>
            </a:r>
            <a:br>
              <a:rPr lang="en-US" smtClean="0"/>
            </a:br>
            <a:r>
              <a:rPr lang="en-US" smtClean="0"/>
              <a:t>Pipe Replacement Operations</a:t>
            </a:r>
            <a:endParaRPr lang="en-US" dirty="0"/>
          </a:p>
        </p:txBody>
      </p:sp>
      <p:sp>
        <p:nvSpPr>
          <p:cNvPr id="76804" name="Text Box 4"/>
          <p:cNvSpPr txBox="1">
            <a:spLocks noChangeArrowheads="1"/>
          </p:cNvSpPr>
          <p:nvPr/>
        </p:nvSpPr>
        <p:spPr bwMode="auto">
          <a:xfrm>
            <a:off x="533400" y="1828800"/>
            <a:ext cx="8001000" cy="1015663"/>
          </a:xfrm>
          <a:prstGeom prst="rect">
            <a:avLst/>
          </a:prstGeom>
          <a:noFill/>
          <a:ln w="9525">
            <a:noFill/>
            <a:miter lim="800000"/>
            <a:headEnd/>
            <a:tailEnd/>
          </a:ln>
        </p:spPr>
        <p:txBody>
          <a:bodyPr>
            <a:spAutoFit/>
          </a:bodyPr>
          <a:lstStyle/>
          <a:p>
            <a:pPr>
              <a:spcBef>
                <a:spcPct val="50000"/>
              </a:spcBef>
            </a:pPr>
            <a:r>
              <a:rPr lang="en-US" sz="2000" dirty="0"/>
              <a:t>The </a:t>
            </a:r>
            <a:r>
              <a:rPr lang="en-US" sz="2000" dirty="0" smtClean="0"/>
              <a:t>Q A </a:t>
            </a:r>
            <a:r>
              <a:rPr lang="en-US" sz="2000" dirty="0"/>
              <a:t>Process Identifies Those Components or Elements of an Operation Required to Realize an Objective. The Objective Here…Quality Pipe Replacement. </a:t>
            </a:r>
          </a:p>
        </p:txBody>
      </p:sp>
      <p:sp>
        <p:nvSpPr>
          <p:cNvPr id="76805" name="Text Box 5"/>
          <p:cNvSpPr txBox="1">
            <a:spLocks noChangeArrowheads="1"/>
          </p:cNvSpPr>
          <p:nvPr/>
        </p:nvSpPr>
        <p:spPr bwMode="auto">
          <a:xfrm>
            <a:off x="533400" y="3124200"/>
            <a:ext cx="8001000" cy="707886"/>
          </a:xfrm>
          <a:prstGeom prst="rect">
            <a:avLst/>
          </a:prstGeom>
          <a:noFill/>
          <a:ln w="9525">
            <a:noFill/>
            <a:miter lim="800000"/>
            <a:headEnd/>
            <a:tailEnd/>
          </a:ln>
        </p:spPr>
        <p:txBody>
          <a:bodyPr>
            <a:spAutoFit/>
          </a:bodyPr>
          <a:lstStyle/>
          <a:p>
            <a:pPr>
              <a:spcBef>
                <a:spcPct val="50000"/>
              </a:spcBef>
            </a:pPr>
            <a:r>
              <a:rPr lang="en-US" sz="2000" dirty="0"/>
              <a:t>Each Element Consists of Indicators Representing Levels of Performance in the Execution or Completion of a Given Element:</a:t>
            </a:r>
          </a:p>
        </p:txBody>
      </p:sp>
      <p:sp>
        <p:nvSpPr>
          <p:cNvPr id="76806" name="Text Box 6"/>
          <p:cNvSpPr txBox="1">
            <a:spLocks noChangeArrowheads="1"/>
          </p:cNvSpPr>
          <p:nvPr/>
        </p:nvSpPr>
        <p:spPr bwMode="auto">
          <a:xfrm>
            <a:off x="533400" y="4171890"/>
            <a:ext cx="8001000" cy="1323439"/>
          </a:xfrm>
          <a:prstGeom prst="rect">
            <a:avLst/>
          </a:prstGeom>
          <a:noFill/>
          <a:ln w="9525">
            <a:noFill/>
            <a:miter lim="800000"/>
            <a:headEnd/>
            <a:tailEnd/>
          </a:ln>
        </p:spPr>
        <p:txBody>
          <a:bodyPr>
            <a:spAutoFit/>
          </a:bodyPr>
          <a:lstStyle/>
          <a:p>
            <a:pPr>
              <a:spcBef>
                <a:spcPct val="50000"/>
              </a:spcBef>
            </a:pPr>
            <a:r>
              <a:rPr lang="en-US" sz="2000" dirty="0"/>
              <a:t>Each Element is Then Grouped Into One of Three Categories</a:t>
            </a:r>
            <a:r>
              <a:rPr lang="en-US" sz="2000" dirty="0" smtClean="0"/>
              <a:t>:</a:t>
            </a:r>
          </a:p>
          <a:p>
            <a:pPr marL="688975" lvl="1" indent="-339725">
              <a:buFont typeface="Wingdings" pitchFamily="2" charset="2"/>
              <a:buChar char="ü"/>
            </a:pPr>
            <a:r>
              <a:rPr lang="en-US" sz="2000" dirty="0" smtClean="0"/>
              <a:t>most critical</a:t>
            </a:r>
          </a:p>
          <a:p>
            <a:pPr marL="688975" lvl="1" indent="-339725">
              <a:buFont typeface="Wingdings" pitchFamily="2" charset="2"/>
              <a:buChar char="ü"/>
            </a:pPr>
            <a:r>
              <a:rPr lang="en-US" sz="2000" dirty="0" smtClean="0"/>
              <a:t>moderately critical</a:t>
            </a:r>
          </a:p>
          <a:p>
            <a:pPr marL="688975" lvl="1" indent="-339725">
              <a:buFont typeface="Wingdings" pitchFamily="2" charset="2"/>
              <a:buChar char="ü"/>
            </a:pPr>
            <a:r>
              <a:rPr lang="en-US" sz="2000" dirty="0" smtClean="0"/>
              <a:t>nominally critical</a:t>
            </a:r>
            <a:endParaRPr lang="en-US" sz="2000" dirty="0"/>
          </a:p>
        </p:txBody>
      </p:sp>
      <p:sp>
        <p:nvSpPr>
          <p:cNvPr id="10"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2684928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Box 2"/>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57348" name="Text Box 3"/>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74769" name="Text Box 17"/>
          <p:cNvSpPr txBox="1">
            <a:spLocks noChangeArrowheads="1"/>
          </p:cNvSpPr>
          <p:nvPr/>
        </p:nvSpPr>
        <p:spPr bwMode="auto">
          <a:xfrm>
            <a:off x="990600" y="914400"/>
            <a:ext cx="7010400" cy="2014538"/>
          </a:xfrm>
          <a:prstGeom prst="rect">
            <a:avLst/>
          </a:prstGeom>
          <a:noFill/>
          <a:ln w="9525">
            <a:noFill/>
            <a:miter lim="800000"/>
            <a:headEnd/>
            <a:tailEnd/>
          </a:ln>
        </p:spPr>
        <p:txBody>
          <a:bodyPr>
            <a:spAutoFit/>
          </a:bodyPr>
          <a:lstStyle/>
          <a:p>
            <a:pPr>
              <a:spcBef>
                <a:spcPct val="50000"/>
              </a:spcBef>
            </a:pPr>
            <a:r>
              <a:rPr lang="en-US" sz="1800" b="1" dirty="0"/>
              <a:t>Category A:  </a:t>
            </a:r>
            <a:r>
              <a:rPr lang="en-US" sz="1800" dirty="0"/>
              <a:t>Elements </a:t>
            </a:r>
            <a:r>
              <a:rPr lang="en-US" sz="1800" dirty="0" smtClean="0"/>
              <a:t>grouped </a:t>
            </a:r>
            <a:r>
              <a:rPr lang="en-US" sz="1800" dirty="0"/>
              <a:t>into this </a:t>
            </a:r>
            <a:r>
              <a:rPr lang="en-US" sz="1800" dirty="0" smtClean="0"/>
              <a:t>category </a:t>
            </a:r>
            <a:r>
              <a:rPr lang="en-US" sz="1800" dirty="0"/>
              <a:t>are </a:t>
            </a:r>
            <a:r>
              <a:rPr lang="en-US" sz="1800" dirty="0" smtClean="0"/>
              <a:t>representative </a:t>
            </a:r>
            <a:r>
              <a:rPr lang="en-US" sz="1800" dirty="0"/>
              <a:t>of </a:t>
            </a:r>
            <a:br>
              <a:rPr lang="en-US" sz="1800" dirty="0"/>
            </a:br>
            <a:r>
              <a:rPr lang="en-US" sz="1800" dirty="0"/>
              <a:t>                       </a:t>
            </a:r>
            <a:r>
              <a:rPr lang="en-US" sz="1800" dirty="0" smtClean="0"/>
              <a:t>functions </a:t>
            </a:r>
            <a:r>
              <a:rPr lang="en-US" dirty="0"/>
              <a:t>d</a:t>
            </a:r>
            <a:r>
              <a:rPr lang="en-US" sz="1800" dirty="0" smtClean="0"/>
              <a:t>eemed </a:t>
            </a:r>
            <a:r>
              <a:rPr lang="en-US" b="1" i="1" u="sng" dirty="0"/>
              <a:t>m</a:t>
            </a:r>
            <a:r>
              <a:rPr lang="en-US" sz="1800" b="1" i="1" u="sng" dirty="0" smtClean="0"/>
              <a:t>ost critical</a:t>
            </a:r>
            <a:r>
              <a:rPr lang="en-US" sz="1800" dirty="0" smtClean="0"/>
              <a:t> </a:t>
            </a:r>
            <a:r>
              <a:rPr lang="en-US" sz="1800" dirty="0"/>
              <a:t>to the </a:t>
            </a:r>
            <a:r>
              <a:rPr lang="en-US" sz="1800" dirty="0" smtClean="0"/>
              <a:t>overall </a:t>
            </a:r>
            <a:r>
              <a:rPr lang="en-US" dirty="0"/>
              <a:t>q</a:t>
            </a:r>
            <a:r>
              <a:rPr lang="en-US" sz="1800" dirty="0" smtClean="0"/>
              <a:t>uality </a:t>
            </a:r>
            <a:r>
              <a:rPr lang="en-US" sz="1800" dirty="0"/>
              <a:t>and </a:t>
            </a:r>
            <a:br>
              <a:rPr lang="en-US" sz="1800" dirty="0"/>
            </a:br>
            <a:r>
              <a:rPr lang="en-US" sz="1800" dirty="0"/>
              <a:t>                       </a:t>
            </a:r>
            <a:r>
              <a:rPr lang="en-US" sz="1800" dirty="0" smtClean="0"/>
              <a:t>longevity </a:t>
            </a:r>
            <a:r>
              <a:rPr lang="en-US" sz="1800" dirty="0"/>
              <a:t>of the </a:t>
            </a:r>
            <a:r>
              <a:rPr lang="en-US" sz="1800" dirty="0" smtClean="0"/>
              <a:t>finished </a:t>
            </a:r>
            <a:r>
              <a:rPr lang="en-US" dirty="0"/>
              <a:t>p</a:t>
            </a:r>
            <a:r>
              <a:rPr lang="en-US" sz="1800" dirty="0" smtClean="0"/>
              <a:t>roduct</a:t>
            </a:r>
            <a:r>
              <a:rPr lang="en-US" sz="1800" dirty="0"/>
              <a:t>. </a:t>
            </a:r>
            <a:r>
              <a:rPr lang="en-US" dirty="0" smtClean="0"/>
              <a:t>F</a:t>
            </a:r>
            <a:r>
              <a:rPr lang="en-US" sz="1800" dirty="0" smtClean="0"/>
              <a:t>ailure </a:t>
            </a:r>
            <a:r>
              <a:rPr lang="en-US" sz="1800" dirty="0"/>
              <a:t>to </a:t>
            </a:r>
            <a:r>
              <a:rPr lang="en-US" sz="1800" dirty="0" smtClean="0"/>
              <a:t>achieve </a:t>
            </a:r>
            <a:r>
              <a:rPr lang="en-US" sz="1800" dirty="0"/>
              <a:t>a</a:t>
            </a:r>
            <a:br>
              <a:rPr lang="en-US" sz="1800" dirty="0"/>
            </a:br>
            <a:r>
              <a:rPr lang="en-US" sz="1800" dirty="0"/>
              <a:t>                       </a:t>
            </a:r>
            <a:r>
              <a:rPr lang="en-US" sz="1800" dirty="0" smtClean="0"/>
              <a:t>“satisfactory</a:t>
            </a:r>
            <a:r>
              <a:rPr lang="en-US" sz="1800" dirty="0"/>
              <a:t>” </a:t>
            </a:r>
            <a:r>
              <a:rPr lang="en-US" sz="1800" dirty="0" smtClean="0"/>
              <a:t>level </a:t>
            </a:r>
            <a:r>
              <a:rPr lang="en-US" sz="1800" dirty="0"/>
              <a:t>of </a:t>
            </a:r>
            <a:r>
              <a:rPr lang="en-US" sz="1800" dirty="0" smtClean="0"/>
              <a:t>performance </a:t>
            </a:r>
            <a:r>
              <a:rPr lang="en-US" sz="1800" dirty="0"/>
              <a:t>on </a:t>
            </a:r>
            <a:r>
              <a:rPr lang="en-US" sz="1800" dirty="0" smtClean="0"/>
              <a:t>any </a:t>
            </a:r>
            <a:r>
              <a:rPr lang="en-US" i="1" dirty="0"/>
              <a:t>o</a:t>
            </a:r>
            <a:r>
              <a:rPr lang="en-US" sz="1800" i="1" dirty="0" smtClean="0"/>
              <a:t>ne</a:t>
            </a:r>
            <a:r>
              <a:rPr lang="en-US" sz="1800" dirty="0" smtClean="0"/>
              <a:t> </a:t>
            </a:r>
            <a:r>
              <a:rPr lang="en-US" sz="1800" dirty="0"/>
              <a:t>of </a:t>
            </a:r>
            <a:r>
              <a:rPr lang="en-US" sz="1800" dirty="0" smtClean="0"/>
              <a:t>these </a:t>
            </a:r>
            <a:r>
              <a:rPr lang="en-US" sz="1800" dirty="0"/>
              <a:t/>
            </a:r>
            <a:br>
              <a:rPr lang="en-US" sz="1800" dirty="0"/>
            </a:br>
            <a:r>
              <a:rPr lang="en-US" sz="1800" dirty="0"/>
              <a:t>                       </a:t>
            </a:r>
            <a:r>
              <a:rPr lang="en-US" sz="1800" dirty="0" smtClean="0"/>
              <a:t>elements will most likely result </a:t>
            </a:r>
            <a:r>
              <a:rPr lang="en-US" sz="1800" dirty="0"/>
              <a:t>in the </a:t>
            </a:r>
            <a:r>
              <a:rPr lang="en-US" sz="1800" dirty="0" smtClean="0"/>
              <a:t>immediate failure</a:t>
            </a:r>
            <a:r>
              <a:rPr lang="en-US" sz="1800" dirty="0"/>
              <a:t/>
            </a:r>
            <a:br>
              <a:rPr lang="en-US" sz="1800" dirty="0"/>
            </a:br>
            <a:r>
              <a:rPr lang="en-US" sz="1800" dirty="0"/>
              <a:t>                       of the </a:t>
            </a:r>
            <a:r>
              <a:rPr lang="en-US" sz="1800" dirty="0" smtClean="0"/>
              <a:t>finished product </a:t>
            </a:r>
            <a:r>
              <a:rPr lang="en-US" sz="1800" dirty="0"/>
              <a:t>or </a:t>
            </a:r>
            <a:r>
              <a:rPr lang="en-US" sz="1800" dirty="0" smtClean="0"/>
              <a:t>contribute </a:t>
            </a:r>
            <a:r>
              <a:rPr lang="en-US" dirty="0"/>
              <a:t>d</a:t>
            </a:r>
            <a:r>
              <a:rPr lang="en-US" sz="1800" dirty="0" smtClean="0"/>
              <a:t>irectly </a:t>
            </a:r>
            <a:r>
              <a:rPr lang="en-US" sz="1800" dirty="0"/>
              <a:t>to its</a:t>
            </a:r>
            <a:br>
              <a:rPr lang="en-US" sz="1800" dirty="0"/>
            </a:br>
            <a:r>
              <a:rPr lang="en-US" sz="1800" dirty="0"/>
              <a:t>                       </a:t>
            </a:r>
            <a:r>
              <a:rPr lang="en-US" sz="1800" dirty="0" smtClean="0"/>
              <a:t>shortened </a:t>
            </a:r>
            <a:r>
              <a:rPr lang="en-US" dirty="0"/>
              <a:t>l</a:t>
            </a:r>
            <a:r>
              <a:rPr lang="en-US" sz="1800" dirty="0" smtClean="0"/>
              <a:t>ife </a:t>
            </a:r>
            <a:r>
              <a:rPr lang="en-US" dirty="0"/>
              <a:t>s</a:t>
            </a:r>
            <a:r>
              <a:rPr lang="en-US" sz="1800" dirty="0" smtClean="0"/>
              <a:t>pan</a:t>
            </a:r>
            <a:r>
              <a:rPr lang="en-US" sz="1800" dirty="0"/>
              <a:t>.</a:t>
            </a:r>
          </a:p>
        </p:txBody>
      </p:sp>
      <p:sp>
        <p:nvSpPr>
          <p:cNvPr id="74770" name="Text Box 18"/>
          <p:cNvSpPr txBox="1">
            <a:spLocks noChangeArrowheads="1"/>
          </p:cNvSpPr>
          <p:nvPr/>
        </p:nvSpPr>
        <p:spPr bwMode="auto">
          <a:xfrm>
            <a:off x="990600" y="2895600"/>
            <a:ext cx="7010400" cy="2014538"/>
          </a:xfrm>
          <a:prstGeom prst="rect">
            <a:avLst/>
          </a:prstGeom>
          <a:noFill/>
          <a:ln w="9525">
            <a:noFill/>
            <a:miter lim="800000"/>
            <a:headEnd/>
            <a:tailEnd/>
          </a:ln>
        </p:spPr>
        <p:txBody>
          <a:bodyPr>
            <a:spAutoFit/>
          </a:bodyPr>
          <a:lstStyle/>
          <a:p>
            <a:pPr>
              <a:spcBef>
                <a:spcPct val="50000"/>
              </a:spcBef>
            </a:pPr>
            <a:r>
              <a:rPr lang="en-US" sz="1800" b="1" dirty="0"/>
              <a:t>Category B:  </a:t>
            </a:r>
            <a:r>
              <a:rPr lang="en-US" sz="1800" dirty="0"/>
              <a:t>Elements </a:t>
            </a:r>
            <a:r>
              <a:rPr lang="en-US" sz="1800" dirty="0" smtClean="0"/>
              <a:t>grouped </a:t>
            </a:r>
            <a:r>
              <a:rPr lang="en-US" sz="1800" dirty="0"/>
              <a:t>into this </a:t>
            </a:r>
            <a:r>
              <a:rPr lang="en-US" sz="1800" dirty="0" smtClean="0"/>
              <a:t>category </a:t>
            </a:r>
            <a:r>
              <a:rPr lang="en-US" sz="1800" dirty="0"/>
              <a:t>are </a:t>
            </a:r>
            <a:r>
              <a:rPr lang="en-US" sz="1800" dirty="0" smtClean="0"/>
              <a:t>representative </a:t>
            </a:r>
            <a:r>
              <a:rPr lang="en-US" sz="1800" dirty="0"/>
              <a:t>of </a:t>
            </a:r>
            <a:br>
              <a:rPr lang="en-US" sz="1800" dirty="0"/>
            </a:br>
            <a:r>
              <a:rPr lang="en-US" sz="1800" dirty="0"/>
              <a:t>                       </a:t>
            </a:r>
            <a:r>
              <a:rPr lang="en-US" sz="1800" dirty="0" smtClean="0"/>
              <a:t>functions </a:t>
            </a:r>
            <a:r>
              <a:rPr lang="en-US" sz="1800" dirty="0"/>
              <a:t>Deemed </a:t>
            </a:r>
            <a:r>
              <a:rPr lang="en-US" sz="1800" b="1" i="1" u="sng" dirty="0" smtClean="0"/>
              <a:t>moderately critical</a:t>
            </a:r>
            <a:r>
              <a:rPr lang="en-US" sz="1800" dirty="0" smtClean="0"/>
              <a:t> </a:t>
            </a:r>
            <a:r>
              <a:rPr lang="en-US" sz="1800" dirty="0"/>
              <a:t>to the </a:t>
            </a:r>
            <a:r>
              <a:rPr lang="en-US" sz="1800" dirty="0" smtClean="0"/>
              <a:t>overall </a:t>
            </a:r>
            <a:r>
              <a:rPr lang="en-US" sz="1800" dirty="0"/>
              <a:t/>
            </a:r>
            <a:br>
              <a:rPr lang="en-US" sz="1800" dirty="0"/>
            </a:br>
            <a:r>
              <a:rPr lang="en-US" sz="1800" dirty="0"/>
              <a:t>                       </a:t>
            </a:r>
            <a:r>
              <a:rPr lang="en-US" sz="1800" dirty="0" smtClean="0"/>
              <a:t>quality </a:t>
            </a:r>
            <a:r>
              <a:rPr lang="en-US" sz="1800" dirty="0"/>
              <a:t>and </a:t>
            </a:r>
            <a:r>
              <a:rPr lang="en-US" sz="1800" dirty="0" smtClean="0"/>
              <a:t>longevity </a:t>
            </a:r>
            <a:r>
              <a:rPr lang="en-US" sz="1800" dirty="0"/>
              <a:t>of the </a:t>
            </a:r>
            <a:r>
              <a:rPr lang="en-US" sz="1800" dirty="0" smtClean="0"/>
              <a:t>finished product</a:t>
            </a:r>
            <a:r>
              <a:rPr lang="en-US" sz="1800" dirty="0"/>
              <a:t>. Unlike </a:t>
            </a:r>
            <a:br>
              <a:rPr lang="en-US" sz="1800" dirty="0"/>
            </a:br>
            <a:r>
              <a:rPr lang="en-US" sz="1800" dirty="0"/>
              <a:t>                       </a:t>
            </a:r>
            <a:r>
              <a:rPr lang="en-US" sz="1800" dirty="0" smtClean="0"/>
              <a:t>category </a:t>
            </a:r>
            <a:r>
              <a:rPr lang="en-US" sz="1800" dirty="0"/>
              <a:t>A, </a:t>
            </a:r>
            <a:r>
              <a:rPr lang="en-US" sz="1800" dirty="0" smtClean="0"/>
              <a:t>“marginal</a:t>
            </a:r>
            <a:r>
              <a:rPr lang="en-US" sz="1800" dirty="0"/>
              <a:t>” </a:t>
            </a:r>
            <a:r>
              <a:rPr lang="en-US" sz="1800" dirty="0" smtClean="0"/>
              <a:t>performance </a:t>
            </a:r>
            <a:r>
              <a:rPr lang="en-US" sz="1800" dirty="0"/>
              <a:t>on a </a:t>
            </a:r>
            <a:r>
              <a:rPr lang="en-US" sz="1800" dirty="0" smtClean="0"/>
              <a:t>given element</a:t>
            </a:r>
            <a:r>
              <a:rPr lang="en-US" sz="1800" dirty="0"/>
              <a:t/>
            </a:r>
            <a:br>
              <a:rPr lang="en-US" sz="1800" dirty="0"/>
            </a:br>
            <a:r>
              <a:rPr lang="en-US" sz="1800" dirty="0"/>
              <a:t>                       in </a:t>
            </a:r>
            <a:r>
              <a:rPr lang="en-US" sz="1800" dirty="0" smtClean="0"/>
              <a:t>this category (although </a:t>
            </a:r>
            <a:r>
              <a:rPr lang="en-US" sz="1800" dirty="0"/>
              <a:t>not </a:t>
            </a:r>
            <a:r>
              <a:rPr lang="en-US" sz="1800" dirty="0" smtClean="0"/>
              <a:t>desirable</a:t>
            </a:r>
            <a:r>
              <a:rPr lang="en-US" sz="1800" dirty="0"/>
              <a:t>), will in all </a:t>
            </a:r>
            <a:br>
              <a:rPr lang="en-US" sz="1800" dirty="0"/>
            </a:br>
            <a:r>
              <a:rPr lang="en-US" sz="1800" dirty="0"/>
              <a:t>                       </a:t>
            </a:r>
            <a:r>
              <a:rPr lang="en-US" sz="1800" dirty="0" smtClean="0"/>
              <a:t>likelihood </a:t>
            </a:r>
            <a:r>
              <a:rPr lang="en-US" sz="1800" dirty="0"/>
              <a:t>not </a:t>
            </a:r>
            <a:r>
              <a:rPr lang="en-US" sz="1800" dirty="0" smtClean="0"/>
              <a:t>contribute directly </a:t>
            </a:r>
            <a:r>
              <a:rPr lang="en-US" sz="1800" dirty="0"/>
              <a:t>to the </a:t>
            </a:r>
            <a:r>
              <a:rPr lang="en-US" sz="1800" dirty="0" smtClean="0"/>
              <a:t>immediate </a:t>
            </a:r>
            <a:r>
              <a:rPr lang="en-US" sz="1800" dirty="0"/>
              <a:t/>
            </a:r>
            <a:br>
              <a:rPr lang="en-US" sz="1800" dirty="0"/>
            </a:br>
            <a:r>
              <a:rPr lang="en-US" sz="1800" dirty="0"/>
              <a:t>                       </a:t>
            </a:r>
            <a:r>
              <a:rPr lang="en-US" sz="1800" dirty="0" smtClean="0"/>
              <a:t>failure </a:t>
            </a:r>
            <a:r>
              <a:rPr lang="en-US" sz="1800" dirty="0"/>
              <a:t>or </a:t>
            </a:r>
            <a:r>
              <a:rPr lang="en-US" sz="1800" dirty="0" smtClean="0"/>
              <a:t>shortened </a:t>
            </a:r>
            <a:r>
              <a:rPr lang="en-US" dirty="0"/>
              <a:t>l</a:t>
            </a:r>
            <a:r>
              <a:rPr lang="en-US" sz="1800" dirty="0" smtClean="0"/>
              <a:t>ife span </a:t>
            </a:r>
            <a:r>
              <a:rPr lang="en-US" sz="1800" dirty="0"/>
              <a:t>of the </a:t>
            </a:r>
            <a:r>
              <a:rPr lang="en-US" sz="1800" dirty="0" smtClean="0"/>
              <a:t>finished </a:t>
            </a:r>
            <a:r>
              <a:rPr lang="en-US" sz="1800" dirty="0"/>
              <a:t>product.</a:t>
            </a:r>
          </a:p>
        </p:txBody>
      </p:sp>
      <p:sp>
        <p:nvSpPr>
          <p:cNvPr id="74771" name="Text Box 19"/>
          <p:cNvSpPr txBox="1">
            <a:spLocks noChangeArrowheads="1"/>
          </p:cNvSpPr>
          <p:nvPr/>
        </p:nvSpPr>
        <p:spPr bwMode="auto">
          <a:xfrm>
            <a:off x="990600" y="4876800"/>
            <a:ext cx="7010400" cy="1739900"/>
          </a:xfrm>
          <a:prstGeom prst="rect">
            <a:avLst/>
          </a:prstGeom>
          <a:noFill/>
          <a:ln w="9525">
            <a:noFill/>
            <a:miter lim="800000"/>
            <a:headEnd/>
            <a:tailEnd/>
          </a:ln>
        </p:spPr>
        <p:txBody>
          <a:bodyPr>
            <a:spAutoFit/>
          </a:bodyPr>
          <a:lstStyle/>
          <a:p>
            <a:pPr>
              <a:spcBef>
                <a:spcPct val="50000"/>
              </a:spcBef>
            </a:pPr>
            <a:r>
              <a:rPr lang="en-US" sz="1800" b="1" dirty="0"/>
              <a:t>Category C:  </a:t>
            </a:r>
            <a:r>
              <a:rPr lang="en-US" sz="1800" dirty="0"/>
              <a:t>Elements </a:t>
            </a:r>
            <a:r>
              <a:rPr lang="en-US" sz="1800" dirty="0" smtClean="0"/>
              <a:t>grouped </a:t>
            </a:r>
            <a:r>
              <a:rPr lang="en-US" sz="1800" dirty="0"/>
              <a:t>into this </a:t>
            </a:r>
            <a:r>
              <a:rPr lang="en-US" sz="1800" dirty="0" smtClean="0"/>
              <a:t>category </a:t>
            </a:r>
            <a:r>
              <a:rPr lang="en-US" sz="1800" dirty="0"/>
              <a:t>are </a:t>
            </a:r>
            <a:r>
              <a:rPr lang="en-US" sz="1800" dirty="0" smtClean="0"/>
              <a:t>representative </a:t>
            </a:r>
            <a:r>
              <a:rPr lang="en-US" sz="1800" dirty="0"/>
              <a:t>of </a:t>
            </a:r>
            <a:br>
              <a:rPr lang="en-US" sz="1800" dirty="0"/>
            </a:br>
            <a:r>
              <a:rPr lang="en-US" sz="1800" dirty="0"/>
              <a:t>                       </a:t>
            </a:r>
            <a:r>
              <a:rPr lang="en-US" sz="1800" dirty="0" smtClean="0"/>
              <a:t>functions </a:t>
            </a:r>
            <a:r>
              <a:rPr lang="en-US" dirty="0"/>
              <a:t>d</a:t>
            </a:r>
            <a:r>
              <a:rPr lang="en-US" sz="1800" dirty="0" smtClean="0"/>
              <a:t>eemed </a:t>
            </a:r>
            <a:r>
              <a:rPr lang="en-US" b="1" i="1" u="sng" dirty="0"/>
              <a:t>n</a:t>
            </a:r>
            <a:r>
              <a:rPr lang="en-US" sz="1800" b="1" i="1" u="sng" dirty="0" smtClean="0"/>
              <a:t>ominally </a:t>
            </a:r>
            <a:r>
              <a:rPr lang="en-US" b="1" i="1" u="sng" dirty="0"/>
              <a:t>c</a:t>
            </a:r>
            <a:r>
              <a:rPr lang="en-US" sz="1800" b="1" i="1" u="sng" dirty="0" smtClean="0"/>
              <a:t>ritical</a:t>
            </a:r>
            <a:r>
              <a:rPr lang="en-US" sz="1800" dirty="0" smtClean="0"/>
              <a:t> </a:t>
            </a:r>
            <a:r>
              <a:rPr lang="en-US" sz="1800" dirty="0"/>
              <a:t>to the </a:t>
            </a:r>
            <a:r>
              <a:rPr lang="en-US" sz="1800" dirty="0" smtClean="0"/>
              <a:t>overall </a:t>
            </a:r>
            <a:r>
              <a:rPr lang="en-US" sz="1800" dirty="0"/>
              <a:t/>
            </a:r>
            <a:br>
              <a:rPr lang="en-US" sz="1800" dirty="0"/>
            </a:br>
            <a:r>
              <a:rPr lang="en-US" sz="1800" dirty="0"/>
              <a:t>                       </a:t>
            </a:r>
            <a:r>
              <a:rPr lang="en-US" sz="1800" dirty="0" smtClean="0"/>
              <a:t>quality </a:t>
            </a:r>
            <a:r>
              <a:rPr lang="en-US" sz="1800" dirty="0"/>
              <a:t>and </a:t>
            </a:r>
            <a:r>
              <a:rPr lang="en-US" sz="1800" dirty="0" smtClean="0"/>
              <a:t>longevity </a:t>
            </a:r>
            <a:r>
              <a:rPr lang="en-US" sz="1800" dirty="0"/>
              <a:t>of the </a:t>
            </a:r>
            <a:r>
              <a:rPr lang="en-US" sz="1800" dirty="0" smtClean="0"/>
              <a:t>finished </a:t>
            </a:r>
            <a:r>
              <a:rPr lang="en-US" dirty="0"/>
              <a:t>p</a:t>
            </a:r>
            <a:r>
              <a:rPr lang="en-US" sz="1800" dirty="0" smtClean="0"/>
              <a:t>roduct</a:t>
            </a:r>
            <a:r>
              <a:rPr lang="en-US" sz="1800" dirty="0"/>
              <a:t>. Unlike </a:t>
            </a:r>
            <a:br>
              <a:rPr lang="en-US" sz="1800" dirty="0"/>
            </a:br>
            <a:r>
              <a:rPr lang="en-US" sz="1800" dirty="0"/>
              <a:t>                       </a:t>
            </a:r>
            <a:r>
              <a:rPr lang="en-US" sz="1800" dirty="0" smtClean="0"/>
              <a:t>category </a:t>
            </a:r>
            <a:r>
              <a:rPr lang="en-US" sz="1800" dirty="0"/>
              <a:t>B, </a:t>
            </a:r>
            <a:r>
              <a:rPr lang="en-US" sz="1800" dirty="0" smtClean="0"/>
              <a:t>“less </a:t>
            </a:r>
            <a:r>
              <a:rPr lang="en-US" sz="1800" dirty="0"/>
              <a:t>than </a:t>
            </a:r>
            <a:r>
              <a:rPr lang="en-US" sz="1800" dirty="0" smtClean="0"/>
              <a:t>marginal</a:t>
            </a:r>
            <a:r>
              <a:rPr lang="en-US" sz="1800" dirty="0"/>
              <a:t>” </a:t>
            </a:r>
            <a:r>
              <a:rPr lang="en-US" sz="1800" dirty="0" smtClean="0"/>
              <a:t>performance (although </a:t>
            </a:r>
            <a:r>
              <a:rPr lang="en-US" sz="1800" dirty="0"/>
              <a:t/>
            </a:r>
            <a:br>
              <a:rPr lang="en-US" sz="1800" dirty="0"/>
            </a:br>
            <a:r>
              <a:rPr lang="en-US" sz="1800" dirty="0"/>
              <a:t>                       not </a:t>
            </a:r>
            <a:r>
              <a:rPr lang="en-US" sz="1800" dirty="0" smtClean="0"/>
              <a:t>desirable</a:t>
            </a:r>
            <a:r>
              <a:rPr lang="en-US" sz="1800" dirty="0"/>
              <a:t>), </a:t>
            </a:r>
            <a:r>
              <a:rPr lang="en-US" sz="1800" dirty="0" smtClean="0"/>
              <a:t>will </a:t>
            </a:r>
            <a:r>
              <a:rPr lang="en-US" dirty="0"/>
              <a:t>n</a:t>
            </a:r>
            <a:r>
              <a:rPr lang="en-US" sz="1800" dirty="0" smtClean="0"/>
              <a:t>ot </a:t>
            </a:r>
            <a:r>
              <a:rPr lang="en-US" dirty="0"/>
              <a:t>c</a:t>
            </a:r>
            <a:r>
              <a:rPr lang="en-US" sz="1800" dirty="0" smtClean="0"/>
              <a:t>ontribute </a:t>
            </a:r>
            <a:r>
              <a:rPr lang="en-US" sz="1800" dirty="0"/>
              <a:t>to the </a:t>
            </a:r>
            <a:r>
              <a:rPr lang="en-US" sz="1800" dirty="0" smtClean="0"/>
              <a:t>premature </a:t>
            </a:r>
            <a:r>
              <a:rPr lang="en-US" sz="1800" dirty="0"/>
              <a:t/>
            </a:r>
            <a:br>
              <a:rPr lang="en-US" sz="1800" dirty="0"/>
            </a:br>
            <a:r>
              <a:rPr lang="en-US" sz="1800" dirty="0"/>
              <a:t>                       </a:t>
            </a:r>
            <a:r>
              <a:rPr lang="en-US" sz="1800" dirty="0" smtClean="0"/>
              <a:t>failure </a:t>
            </a:r>
            <a:r>
              <a:rPr lang="en-US" sz="1800" dirty="0"/>
              <a:t>of the </a:t>
            </a:r>
            <a:r>
              <a:rPr lang="en-US" sz="1800" dirty="0" smtClean="0"/>
              <a:t>finished </a:t>
            </a:r>
            <a:r>
              <a:rPr lang="en-US" dirty="0"/>
              <a:t>p</a:t>
            </a:r>
            <a:r>
              <a:rPr lang="en-US" sz="1800" dirty="0" smtClean="0"/>
              <a:t>roduct</a:t>
            </a:r>
            <a:r>
              <a:rPr lang="en-US" sz="1800" dirty="0"/>
              <a:t>.</a:t>
            </a:r>
          </a:p>
        </p:txBody>
      </p:sp>
      <p:cxnSp>
        <p:nvCxnSpPr>
          <p:cNvPr id="74773" name="AutoShape 21"/>
          <p:cNvCxnSpPr>
            <a:cxnSpLocks noChangeShapeType="1"/>
          </p:cNvCxnSpPr>
          <p:nvPr/>
        </p:nvCxnSpPr>
        <p:spPr bwMode="auto">
          <a:xfrm>
            <a:off x="990600" y="1219200"/>
            <a:ext cx="3505200" cy="1633538"/>
          </a:xfrm>
          <a:prstGeom prst="bentConnector4">
            <a:avLst>
              <a:gd name="adj1" fmla="val 35509"/>
              <a:gd name="adj2" fmla="val 100778"/>
            </a:avLst>
          </a:prstGeom>
          <a:noFill/>
          <a:ln w="19050">
            <a:solidFill>
              <a:srgbClr val="FF0000"/>
            </a:solidFill>
            <a:miter lim="800000"/>
            <a:headEnd/>
            <a:tailEnd/>
          </a:ln>
        </p:spPr>
      </p:cxnSp>
      <p:cxnSp>
        <p:nvCxnSpPr>
          <p:cNvPr id="74774" name="AutoShape 22"/>
          <p:cNvCxnSpPr>
            <a:cxnSpLocks noChangeShapeType="1"/>
          </p:cNvCxnSpPr>
          <p:nvPr/>
        </p:nvCxnSpPr>
        <p:spPr bwMode="auto">
          <a:xfrm>
            <a:off x="990600" y="3200400"/>
            <a:ext cx="3505200" cy="1633538"/>
          </a:xfrm>
          <a:prstGeom prst="bentConnector4">
            <a:avLst>
              <a:gd name="adj1" fmla="val 35509"/>
              <a:gd name="adj2" fmla="val 100778"/>
            </a:avLst>
          </a:prstGeom>
          <a:noFill/>
          <a:ln w="19050">
            <a:solidFill>
              <a:srgbClr val="FF0000"/>
            </a:solidFill>
            <a:miter lim="800000"/>
            <a:headEnd/>
            <a:tailEnd/>
          </a:ln>
        </p:spPr>
      </p:cxnSp>
      <p:cxnSp>
        <p:nvCxnSpPr>
          <p:cNvPr id="74775" name="AutoShape 23"/>
          <p:cNvCxnSpPr>
            <a:cxnSpLocks noChangeShapeType="1"/>
          </p:cNvCxnSpPr>
          <p:nvPr/>
        </p:nvCxnSpPr>
        <p:spPr bwMode="auto">
          <a:xfrm>
            <a:off x="1143000" y="5200650"/>
            <a:ext cx="3505200" cy="1362075"/>
          </a:xfrm>
          <a:prstGeom prst="bentConnector3">
            <a:avLst>
              <a:gd name="adj1" fmla="val 32157"/>
            </a:avLst>
          </a:prstGeom>
          <a:noFill/>
          <a:ln w="19050">
            <a:solidFill>
              <a:srgbClr val="FF0000"/>
            </a:solidFill>
            <a:miter lim="800000"/>
            <a:headEnd/>
            <a:tailEnd/>
          </a:ln>
        </p:spPr>
      </p:cxnSp>
      <p:sp>
        <p:nvSpPr>
          <p:cNvPr id="13"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9801121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8"/>
          <p:cNvSpPr txBox="1">
            <a:spLocks noChangeArrowheads="1"/>
          </p:cNvSpPr>
          <p:nvPr/>
        </p:nvSpPr>
        <p:spPr bwMode="auto">
          <a:xfrm>
            <a:off x="365125" y="1323975"/>
            <a:ext cx="7448550" cy="5816977"/>
          </a:xfrm>
          <a:prstGeom prst="rect">
            <a:avLst/>
          </a:prstGeom>
          <a:noFill/>
          <a:ln w="9525">
            <a:noFill/>
            <a:miter lim="800000"/>
            <a:headEnd/>
            <a:tailEnd/>
          </a:ln>
        </p:spPr>
        <p:txBody>
          <a:bodyPr>
            <a:spAutoFit/>
          </a:bodyPr>
          <a:lstStyle/>
          <a:p>
            <a:pPr marL="465138" indent="-465138">
              <a:buFont typeface="Wingdings" pitchFamily="2" charset="2"/>
              <a:buNone/>
            </a:pPr>
            <a:r>
              <a:rPr lang="en-US" sz="2800" b="1" dirty="0"/>
              <a:t>Category A:</a:t>
            </a:r>
          </a:p>
          <a:p>
            <a:pPr marL="465138" indent="-465138">
              <a:buFont typeface="Wingdings" pitchFamily="2" charset="2"/>
              <a:buNone/>
            </a:pPr>
            <a:endParaRPr lang="en-US" sz="2800" b="1" dirty="0"/>
          </a:p>
          <a:p>
            <a:pPr marL="465138" indent="-236538">
              <a:buFont typeface="Arial" pitchFamily="34" charset="0"/>
              <a:buChar char="•"/>
            </a:pPr>
            <a:r>
              <a:rPr lang="en-US" sz="2400" dirty="0">
                <a:cs typeface="Arial" charset="0"/>
              </a:rPr>
              <a:t>First group of quality assurance elements</a:t>
            </a:r>
          </a:p>
          <a:p>
            <a:pPr marL="465138" indent="-236538">
              <a:buFont typeface="Arial" pitchFamily="34" charset="0"/>
              <a:buChar char="•"/>
            </a:pPr>
            <a:endParaRPr lang="en-US" sz="2400" dirty="0">
              <a:cs typeface="Arial" charset="0"/>
            </a:endParaRPr>
          </a:p>
          <a:p>
            <a:pPr marL="465138" indent="-236538">
              <a:buFont typeface="Arial" pitchFamily="34" charset="0"/>
              <a:buChar char="•"/>
            </a:pPr>
            <a:r>
              <a:rPr lang="en-US" sz="2400" dirty="0">
                <a:cs typeface="Arial" charset="0"/>
              </a:rPr>
              <a:t>The elements that are grouped into this category are representative of functions deemed </a:t>
            </a:r>
            <a:r>
              <a:rPr lang="en-US" sz="2400" b="1" u="sng" dirty="0">
                <a:cs typeface="Arial" charset="0"/>
              </a:rPr>
              <a:t>most critical</a:t>
            </a:r>
            <a:r>
              <a:rPr lang="en-US" sz="2400" dirty="0">
                <a:cs typeface="Arial" charset="0"/>
              </a:rPr>
              <a:t> to the overall quality &amp; longevity of the finished product</a:t>
            </a:r>
          </a:p>
          <a:p>
            <a:pPr marL="465138" indent="-236538">
              <a:buFont typeface="Arial" pitchFamily="34" charset="0"/>
              <a:buChar char="•"/>
            </a:pPr>
            <a:endParaRPr lang="en-US" sz="2400" dirty="0">
              <a:cs typeface="Arial" charset="0"/>
            </a:endParaRPr>
          </a:p>
          <a:p>
            <a:pPr marL="465138" indent="-236538">
              <a:buFont typeface="Arial" pitchFamily="34" charset="0"/>
              <a:buChar char="•"/>
            </a:pPr>
            <a:r>
              <a:rPr lang="en-US" sz="2400" dirty="0">
                <a:cs typeface="Arial" charset="0"/>
              </a:rPr>
              <a:t>Failure to achieve a “satisfactory” level of performance on any one of these elements will most likely result in the immediate failure of the finished product or contribute directly to its shortened life </a:t>
            </a:r>
            <a:r>
              <a:rPr lang="en-US" sz="2400" dirty="0" smtClean="0">
                <a:cs typeface="Arial" charset="0"/>
              </a:rPr>
              <a:t>span</a:t>
            </a:r>
          </a:p>
          <a:p>
            <a:pPr marL="465138" indent="-465138">
              <a:buFont typeface="Wingdings" pitchFamily="2" charset="2"/>
              <a:buChar char="§"/>
            </a:pPr>
            <a:endParaRPr lang="en-US" sz="2400" dirty="0" smtClean="0">
              <a:cs typeface="Arial" charset="0"/>
            </a:endParaRPr>
          </a:p>
          <a:p>
            <a:pPr marL="922338" lvl="1" indent="-465138"/>
            <a:endParaRPr lang="en-US" sz="2800" dirty="0"/>
          </a:p>
          <a:p>
            <a:pPr marL="465138" indent="-465138">
              <a:buFont typeface="Wingdings" pitchFamily="2" charset="2"/>
              <a:buChar char="§"/>
            </a:pPr>
            <a:endParaRPr lang="en-US" sz="2400" dirty="0"/>
          </a:p>
        </p:txBody>
      </p:sp>
      <p:sp>
        <p:nvSpPr>
          <p:cNvPr id="4101" name="Title 5"/>
          <p:cNvSpPr>
            <a:spLocks noGrp="1"/>
          </p:cNvSpPr>
          <p:nvPr>
            <p:ph type="title" idx="4294967295"/>
          </p:nvPr>
        </p:nvSpPr>
        <p:spPr>
          <a:xfrm>
            <a:off x="304800" y="152400"/>
            <a:ext cx="8229600" cy="1143000"/>
          </a:xfrm>
        </p:spPr>
        <p:txBody>
          <a:bodyPr/>
          <a:lstStyle/>
          <a:p>
            <a:pPr eaLnBrk="1" hangingPunct="1"/>
            <a:r>
              <a:rPr lang="en-US" dirty="0" smtClean="0">
                <a:effectLst>
                  <a:outerShdw blurRad="38100" dist="38100" dir="2700000" algn="tl">
                    <a:srgbClr val="000000">
                      <a:alpha val="43137"/>
                    </a:srgbClr>
                  </a:outerShdw>
                </a:effectLst>
              </a:rPr>
              <a:t>Category A</a:t>
            </a:r>
          </a:p>
        </p:txBody>
      </p:sp>
      <p:sp>
        <p:nvSpPr>
          <p:cNvPr id="7"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8"/>
          <p:cNvSpPr txBox="1">
            <a:spLocks noChangeArrowheads="1"/>
          </p:cNvSpPr>
          <p:nvPr/>
        </p:nvSpPr>
        <p:spPr bwMode="auto">
          <a:xfrm>
            <a:off x="1695450" y="2209800"/>
            <a:ext cx="7448550" cy="3108543"/>
          </a:xfrm>
          <a:prstGeom prst="rect">
            <a:avLst/>
          </a:prstGeom>
          <a:noFill/>
          <a:ln w="9525">
            <a:noFill/>
            <a:miter lim="800000"/>
            <a:headEnd/>
            <a:tailEnd/>
          </a:ln>
        </p:spPr>
        <p:txBody>
          <a:bodyPr>
            <a:spAutoFit/>
          </a:bodyPr>
          <a:lstStyle/>
          <a:p>
            <a:r>
              <a:rPr lang="en-US" sz="2800" b="1" dirty="0" smtClean="0"/>
              <a:t>1. Flow Line</a:t>
            </a:r>
          </a:p>
          <a:p>
            <a:r>
              <a:rPr lang="en-US" sz="2800" b="1" dirty="0" smtClean="0"/>
              <a:t>2. Inlet/Outlet Flow Established </a:t>
            </a:r>
          </a:p>
          <a:p>
            <a:r>
              <a:rPr lang="en-US" sz="2800" b="1" dirty="0" smtClean="0"/>
              <a:t>3. Backfill</a:t>
            </a:r>
          </a:p>
          <a:p>
            <a:r>
              <a:rPr lang="en-US" sz="2800" b="1" dirty="0" smtClean="0"/>
              <a:t>4. Compaction</a:t>
            </a:r>
          </a:p>
          <a:p>
            <a:r>
              <a:rPr lang="en-US" sz="2800" b="1" dirty="0" smtClean="0"/>
              <a:t>5. PA 1-Call</a:t>
            </a:r>
          </a:p>
          <a:p>
            <a:r>
              <a:rPr lang="en-US" sz="2800" b="1" dirty="0" smtClean="0"/>
              <a:t>6. Location/Length</a:t>
            </a:r>
          </a:p>
          <a:p>
            <a:r>
              <a:rPr lang="en-US" sz="2800" b="1" dirty="0" smtClean="0"/>
              <a:t>7. Trench Width</a:t>
            </a:r>
            <a:endParaRPr lang="en-US" sz="2800" dirty="0"/>
          </a:p>
        </p:txBody>
      </p:sp>
      <p:sp>
        <p:nvSpPr>
          <p:cNvPr id="4101" name="Title 5"/>
          <p:cNvSpPr>
            <a:spLocks noGrp="1"/>
          </p:cNvSpPr>
          <p:nvPr>
            <p:ph type="title"/>
          </p:nvPr>
        </p:nvSpPr>
        <p:spPr/>
        <p:txBody>
          <a:bodyPr/>
          <a:lstStyle/>
          <a:p>
            <a:pPr eaLnBrk="1" hangingPunct="1"/>
            <a:r>
              <a:rPr lang="en-US" dirty="0" smtClean="0"/>
              <a:t>Category A</a:t>
            </a:r>
          </a:p>
        </p:txBody>
      </p:sp>
      <p:sp>
        <p:nvSpPr>
          <p:cNvPr id="8"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Text Box 4"/>
          <p:cNvSpPr txBox="1">
            <a:spLocks noChangeArrowheads="1"/>
          </p:cNvSpPr>
          <p:nvPr/>
        </p:nvSpPr>
        <p:spPr bwMode="auto">
          <a:xfrm>
            <a:off x="533400" y="1196876"/>
            <a:ext cx="8001000" cy="2308324"/>
          </a:xfrm>
          <a:prstGeom prst="rect">
            <a:avLst/>
          </a:prstGeom>
          <a:noFill/>
          <a:ln w="9525">
            <a:noFill/>
            <a:miter lim="800000"/>
            <a:headEnd/>
            <a:tailEnd/>
          </a:ln>
        </p:spPr>
        <p:txBody>
          <a:bodyPr>
            <a:spAutoFit/>
          </a:bodyPr>
          <a:lstStyle/>
          <a:p>
            <a:r>
              <a:rPr lang="en-US" b="1" dirty="0" smtClean="0">
                <a:effectLst>
                  <a:outerShdw blurRad="38100" dist="38100" dir="2700000" algn="tl">
                    <a:srgbClr val="000000">
                      <a:alpha val="43137"/>
                    </a:srgbClr>
                  </a:outerShdw>
                </a:effectLst>
              </a:rPr>
              <a:t>A. 1. Flow Line (Ref. Pub 113, Pub 408 Sec. 601)</a:t>
            </a:r>
          </a:p>
          <a:p>
            <a:pPr marL="520700" indent="-520700"/>
            <a:r>
              <a:rPr lang="en-US" dirty="0" smtClean="0">
                <a:effectLst>
                  <a:outerShdw blurRad="38100" dist="38100" dir="2700000" algn="tl">
                    <a:srgbClr val="000000">
                      <a:alpha val="43137"/>
                    </a:srgbClr>
                  </a:outerShdw>
                </a:effectLst>
              </a:rPr>
              <a:t>	</a:t>
            </a:r>
          </a:p>
          <a:p>
            <a:pPr marL="520700" indent="-520700"/>
            <a:r>
              <a:rPr lang="en-US" dirty="0" smtClean="0">
                <a:effectLst>
                  <a:outerShdw blurRad="38100" dist="38100" dir="2700000" algn="tl">
                    <a:srgbClr val="000000">
                      <a:alpha val="43137"/>
                    </a:srgbClr>
                  </a:outerShdw>
                </a:effectLst>
              </a:rPr>
              <a:t>	1. Improper slope.</a:t>
            </a:r>
          </a:p>
          <a:p>
            <a:pPr marL="520700" indent="-520700"/>
            <a:r>
              <a:rPr lang="en-US" dirty="0" smtClean="0">
                <a:effectLst>
                  <a:outerShdw blurRad="38100" dist="38100" dir="2700000" algn="tl">
                    <a:srgbClr val="000000">
                      <a:alpha val="43137"/>
                    </a:srgbClr>
                  </a:outerShdw>
                </a:effectLst>
              </a:rPr>
              <a:t>	3. Grade line slightly irregular, with minimum slope of ¼” of fall per foot overall.</a:t>
            </a:r>
          </a:p>
          <a:p>
            <a:pPr marL="520700" indent="-63500">
              <a:tabLst>
                <a:tab pos="520700" algn="l"/>
              </a:tabLst>
            </a:pPr>
            <a:r>
              <a:rPr lang="en-US" dirty="0" smtClean="0">
                <a:effectLst>
                  <a:outerShdw blurRad="38100" dist="38100" dir="2700000" algn="tl">
                    <a:srgbClr val="000000">
                      <a:alpha val="43137"/>
                    </a:srgbClr>
                  </a:outerShdw>
                </a:effectLst>
              </a:rPr>
              <a:t>	5. Uniform slope of ¼” or greater of fall per foot.</a:t>
            </a:r>
          </a:p>
          <a:p>
            <a:r>
              <a:rPr lang="en-US" dirty="0" smtClean="0">
                <a:effectLst>
                  <a:outerShdw blurRad="38100" dist="38100" dir="2700000" algn="tl">
                    <a:srgbClr val="000000">
                      <a:alpha val="43137"/>
                    </a:srgbClr>
                  </a:outerShdw>
                </a:effectLst>
                <a:cs typeface="Times New Roman" pitchFamily="18" charset="0"/>
              </a:rPr>
              <a:t>                                     </a:t>
            </a:r>
            <a:r>
              <a:rPr lang="en-US" sz="1600" dirty="0" smtClean="0">
                <a:effectLst>
                  <a:outerShdw blurRad="38100" dist="38100" dir="2700000" algn="tl">
                    <a:srgbClr val="000000">
                      <a:alpha val="43137"/>
                    </a:srgbClr>
                  </a:outerShdw>
                </a:effectLst>
                <a:cs typeface="Times New Roman" pitchFamily="18" charset="0"/>
              </a:rPr>
              <a:t/>
            </a:r>
            <a:br>
              <a:rPr lang="en-US" sz="1600" dirty="0" smtClean="0">
                <a:effectLst>
                  <a:outerShdw blurRad="38100" dist="38100" dir="2700000" algn="tl">
                    <a:srgbClr val="000000">
                      <a:alpha val="43137"/>
                    </a:srgbClr>
                  </a:outerShdw>
                </a:effectLst>
                <a:cs typeface="Times New Roman" pitchFamily="18" charset="0"/>
              </a:rPr>
            </a:br>
            <a:r>
              <a:rPr lang="en-US" sz="1600" dirty="0" smtClean="0">
                <a:effectLst>
                  <a:outerShdw blurRad="38100" dist="38100" dir="2700000" algn="tl">
                    <a:srgbClr val="000000">
                      <a:alpha val="43137"/>
                    </a:srgbClr>
                  </a:outerShdw>
                </a:effectLst>
                <a:cs typeface="Times New Roman" pitchFamily="18" charset="0"/>
              </a:rPr>
              <a:t>                  </a:t>
            </a:r>
            <a:r>
              <a:rPr lang="en-US" dirty="0" smtClean="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p:txBody>
      </p:sp>
      <p:sp>
        <p:nvSpPr>
          <p:cNvPr id="58372" name="Text Box 2"/>
          <p:cNvSpPr txBox="1">
            <a:spLocks noChangeArrowheads="1"/>
          </p:cNvSpPr>
          <p:nvPr/>
        </p:nvSpPr>
        <p:spPr bwMode="auto">
          <a:xfrm>
            <a:off x="2286000" y="23878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58373" name="Text Box 3"/>
          <p:cNvSpPr txBox="1">
            <a:spLocks noChangeArrowheads="1"/>
          </p:cNvSpPr>
          <p:nvPr/>
        </p:nvSpPr>
        <p:spPr bwMode="auto">
          <a:xfrm>
            <a:off x="1600200" y="669925"/>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pic>
        <p:nvPicPr>
          <p:cNvPr id="75806" name="Picture 3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000" y="3048000"/>
            <a:ext cx="6399213" cy="2289175"/>
          </a:xfrm>
          <a:prstGeom prst="rect">
            <a:avLst/>
          </a:prstGeom>
          <a:noFill/>
          <a:ln w="38100">
            <a:solidFill>
              <a:schemeClr val="accent1"/>
            </a:solidFill>
            <a:miter lim="800000"/>
            <a:headEnd/>
            <a:tailEnd/>
          </a:ln>
        </p:spPr>
      </p:pic>
      <p:grpSp>
        <p:nvGrpSpPr>
          <p:cNvPr id="4" name="Group 38"/>
          <p:cNvGrpSpPr>
            <a:grpSpLocks/>
          </p:cNvGrpSpPr>
          <p:nvPr/>
        </p:nvGrpSpPr>
        <p:grpSpPr bwMode="auto">
          <a:xfrm>
            <a:off x="2438400" y="3505200"/>
            <a:ext cx="4191000" cy="762000"/>
            <a:chOff x="1536" y="2208"/>
            <a:chExt cx="2640" cy="480"/>
          </a:xfrm>
        </p:grpSpPr>
        <p:sp>
          <p:nvSpPr>
            <p:cNvPr id="58388" name="Line 31"/>
            <p:cNvSpPr>
              <a:spLocks noChangeShapeType="1"/>
            </p:cNvSpPr>
            <p:nvPr/>
          </p:nvSpPr>
          <p:spPr bwMode="auto">
            <a:xfrm flipV="1">
              <a:off x="4176" y="2208"/>
              <a:ext cx="0" cy="480"/>
            </a:xfrm>
            <a:prstGeom prst="line">
              <a:avLst/>
            </a:prstGeom>
            <a:noFill/>
            <a:ln w="9525">
              <a:solidFill>
                <a:schemeClr val="tx1"/>
              </a:solidFill>
              <a:round/>
              <a:headEnd/>
              <a:tailEnd/>
            </a:ln>
          </p:spPr>
          <p:txBody>
            <a:bodyPr/>
            <a:lstStyle/>
            <a:p>
              <a:endParaRPr lang="en-US"/>
            </a:p>
          </p:txBody>
        </p:sp>
        <p:sp>
          <p:nvSpPr>
            <p:cNvPr id="58389" name="Line 32"/>
            <p:cNvSpPr>
              <a:spLocks noChangeShapeType="1"/>
            </p:cNvSpPr>
            <p:nvPr/>
          </p:nvSpPr>
          <p:spPr bwMode="auto">
            <a:xfrm flipV="1">
              <a:off x="1536" y="2208"/>
              <a:ext cx="0" cy="480"/>
            </a:xfrm>
            <a:prstGeom prst="line">
              <a:avLst/>
            </a:prstGeom>
            <a:noFill/>
            <a:ln w="9525">
              <a:solidFill>
                <a:schemeClr val="tx1"/>
              </a:solidFill>
              <a:round/>
              <a:headEnd/>
              <a:tailEnd/>
            </a:ln>
          </p:spPr>
          <p:txBody>
            <a:bodyPr/>
            <a:lstStyle/>
            <a:p>
              <a:endParaRPr lang="en-US"/>
            </a:p>
          </p:txBody>
        </p:sp>
        <p:sp>
          <p:nvSpPr>
            <p:cNvPr id="58390" name="Line 33"/>
            <p:cNvSpPr>
              <a:spLocks noChangeShapeType="1"/>
            </p:cNvSpPr>
            <p:nvPr/>
          </p:nvSpPr>
          <p:spPr bwMode="auto">
            <a:xfrm>
              <a:off x="1536" y="2352"/>
              <a:ext cx="2640" cy="0"/>
            </a:xfrm>
            <a:prstGeom prst="line">
              <a:avLst/>
            </a:prstGeom>
            <a:noFill/>
            <a:ln w="9525">
              <a:solidFill>
                <a:schemeClr val="tx1"/>
              </a:solidFill>
              <a:round/>
              <a:headEnd/>
              <a:tailEnd/>
            </a:ln>
          </p:spPr>
          <p:txBody>
            <a:bodyPr/>
            <a:lstStyle/>
            <a:p>
              <a:endParaRPr lang="en-US"/>
            </a:p>
          </p:txBody>
        </p:sp>
      </p:grpSp>
      <p:sp>
        <p:nvSpPr>
          <p:cNvPr id="75810" name="Text Box 34"/>
          <p:cNvSpPr txBox="1">
            <a:spLocks noChangeArrowheads="1"/>
          </p:cNvSpPr>
          <p:nvPr/>
        </p:nvSpPr>
        <p:spPr bwMode="auto">
          <a:xfrm>
            <a:off x="2895600" y="3429000"/>
            <a:ext cx="3276600" cy="336550"/>
          </a:xfrm>
          <a:prstGeom prst="rect">
            <a:avLst/>
          </a:prstGeom>
          <a:noFill/>
          <a:ln w="9525">
            <a:noFill/>
            <a:miter lim="800000"/>
            <a:headEnd/>
            <a:tailEnd/>
          </a:ln>
        </p:spPr>
        <p:txBody>
          <a:bodyPr>
            <a:spAutoFit/>
          </a:bodyPr>
          <a:lstStyle/>
          <a:p>
            <a:pPr algn="ctr">
              <a:spcBef>
                <a:spcPct val="50000"/>
              </a:spcBef>
            </a:pPr>
            <a:r>
              <a:rPr lang="en-US" sz="1600" dirty="0"/>
              <a:t>¼” of Fall/Ft. or &gt; Overall</a:t>
            </a:r>
          </a:p>
        </p:txBody>
      </p:sp>
      <p:sp>
        <p:nvSpPr>
          <p:cNvPr id="75811" name="Line 35"/>
          <p:cNvSpPr>
            <a:spLocks noChangeShapeType="1"/>
          </p:cNvSpPr>
          <p:nvPr/>
        </p:nvSpPr>
        <p:spPr bwMode="auto">
          <a:xfrm>
            <a:off x="1905000" y="4267200"/>
            <a:ext cx="5257800" cy="0"/>
          </a:xfrm>
          <a:prstGeom prst="line">
            <a:avLst/>
          </a:prstGeom>
          <a:noFill/>
          <a:ln w="28575">
            <a:solidFill>
              <a:srgbClr val="FF0000"/>
            </a:solidFill>
            <a:round/>
            <a:headEnd/>
            <a:tailEnd type="triangle" w="med" len="med"/>
          </a:ln>
        </p:spPr>
        <p:txBody>
          <a:bodyPr/>
          <a:lstStyle/>
          <a:p>
            <a:endParaRPr lang="en-US"/>
          </a:p>
        </p:txBody>
      </p:sp>
      <p:sp>
        <p:nvSpPr>
          <p:cNvPr id="75812" name="Text Box 36"/>
          <p:cNvSpPr txBox="1">
            <a:spLocks noChangeArrowheads="1"/>
          </p:cNvSpPr>
          <p:nvPr/>
        </p:nvSpPr>
        <p:spPr bwMode="auto">
          <a:xfrm>
            <a:off x="1600200" y="5562600"/>
            <a:ext cx="2514600" cy="336550"/>
          </a:xfrm>
          <a:prstGeom prst="rect">
            <a:avLst/>
          </a:prstGeom>
          <a:noFill/>
          <a:ln w="9525">
            <a:noFill/>
            <a:miter lim="800000"/>
            <a:headEnd/>
            <a:tailEnd/>
          </a:ln>
        </p:spPr>
        <p:txBody>
          <a:bodyPr>
            <a:spAutoFit/>
          </a:bodyPr>
          <a:lstStyle/>
          <a:p>
            <a:pPr>
              <a:spcBef>
                <a:spcPct val="50000"/>
              </a:spcBef>
            </a:pPr>
            <a:r>
              <a:rPr lang="en-US" sz="1600" dirty="0"/>
              <a:t>Vertical Alignment is True</a:t>
            </a:r>
          </a:p>
        </p:txBody>
      </p:sp>
      <p:sp>
        <p:nvSpPr>
          <p:cNvPr id="75813" name="Line 37"/>
          <p:cNvSpPr>
            <a:spLocks noChangeShapeType="1"/>
          </p:cNvSpPr>
          <p:nvPr/>
        </p:nvSpPr>
        <p:spPr bwMode="auto">
          <a:xfrm flipV="1">
            <a:off x="2819400" y="4267200"/>
            <a:ext cx="1600200" cy="1371600"/>
          </a:xfrm>
          <a:prstGeom prst="line">
            <a:avLst/>
          </a:prstGeom>
          <a:noFill/>
          <a:ln w="9525">
            <a:solidFill>
              <a:schemeClr val="tx1"/>
            </a:solidFill>
            <a:round/>
            <a:headEnd/>
            <a:tailEnd type="triangle" w="med" len="med"/>
          </a:ln>
        </p:spPr>
        <p:txBody>
          <a:bodyPr/>
          <a:lstStyle/>
          <a:p>
            <a:endParaRPr lang="en-US"/>
          </a:p>
        </p:txBody>
      </p:sp>
      <p:sp>
        <p:nvSpPr>
          <p:cNvPr id="75818" name="Text Box 42"/>
          <p:cNvSpPr txBox="1">
            <a:spLocks noChangeArrowheads="1"/>
          </p:cNvSpPr>
          <p:nvPr/>
        </p:nvSpPr>
        <p:spPr bwMode="auto">
          <a:xfrm>
            <a:off x="1219200" y="3124200"/>
            <a:ext cx="4648200" cy="304800"/>
          </a:xfrm>
          <a:prstGeom prst="rect">
            <a:avLst/>
          </a:prstGeom>
          <a:noFill/>
          <a:ln w="9525">
            <a:noFill/>
            <a:miter lim="800000"/>
            <a:headEnd/>
            <a:tailEnd/>
          </a:ln>
        </p:spPr>
        <p:txBody>
          <a:bodyPr>
            <a:spAutoFit/>
          </a:bodyPr>
          <a:lstStyle/>
          <a:p>
            <a:pPr>
              <a:spcBef>
                <a:spcPct val="50000"/>
              </a:spcBef>
            </a:pPr>
            <a:r>
              <a:rPr lang="en-US" sz="1400" b="1" dirty="0"/>
              <a:t>Note that ¼” per foot is the “Minimum” Fall per Foot</a:t>
            </a:r>
          </a:p>
        </p:txBody>
      </p:sp>
      <p:sp>
        <p:nvSpPr>
          <p:cNvPr id="18"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36437978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59397" name="Text Box 4"/>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pic>
        <p:nvPicPr>
          <p:cNvPr id="82971" name="Picture 27"/>
          <p:cNvPicPr>
            <a:picLocks noChangeAspect="1" noChangeArrowheads="1"/>
          </p:cNvPicPr>
          <p:nvPr/>
        </p:nvPicPr>
        <p:blipFill>
          <a:blip r:embed="rId2" cstate="email">
            <a:lum bright="-10000"/>
            <a:extLst>
              <a:ext uri="{28A0092B-C50C-407E-A947-70E740481C1C}">
                <a14:useLocalDpi xmlns:a14="http://schemas.microsoft.com/office/drawing/2010/main"/>
              </a:ext>
            </a:extLst>
          </a:blip>
          <a:srcRect/>
          <a:stretch>
            <a:fillRect/>
          </a:stretch>
        </p:blipFill>
        <p:spPr bwMode="auto">
          <a:xfrm>
            <a:off x="6019800" y="3124200"/>
            <a:ext cx="2229940" cy="2972047"/>
          </a:xfrm>
          <a:prstGeom prst="rect">
            <a:avLst/>
          </a:prstGeom>
          <a:ln>
            <a:noFill/>
          </a:ln>
          <a:effectLst>
            <a:outerShdw blurRad="292100" dist="139700" dir="2700000" algn="tl" rotWithShape="0">
              <a:srgbClr val="333333">
                <a:alpha val="65000"/>
              </a:srgbClr>
            </a:outerShdw>
          </a:effectLst>
        </p:spPr>
      </p:pic>
      <p:pic>
        <p:nvPicPr>
          <p:cNvPr id="82976" name="Picture 32"/>
          <p:cNvPicPr>
            <a:picLocks noChangeAspect="1" noChangeArrowheads="1"/>
          </p:cNvPicPr>
          <p:nvPr/>
        </p:nvPicPr>
        <p:blipFill>
          <a:blip r:embed="rId3" cstate="email">
            <a:lum bright="-20000"/>
            <a:extLst>
              <a:ext uri="{28A0092B-C50C-407E-A947-70E740481C1C}">
                <a14:useLocalDpi xmlns:a14="http://schemas.microsoft.com/office/drawing/2010/main"/>
              </a:ext>
            </a:extLst>
          </a:blip>
          <a:srcRect/>
          <a:stretch>
            <a:fillRect/>
          </a:stretch>
        </p:blipFill>
        <p:spPr bwMode="auto">
          <a:xfrm>
            <a:off x="685800" y="2819400"/>
            <a:ext cx="2659063" cy="2828173"/>
          </a:xfrm>
          <a:prstGeom prst="rect">
            <a:avLst/>
          </a:prstGeom>
          <a:ln>
            <a:noFill/>
          </a:ln>
          <a:effectLst>
            <a:outerShdw blurRad="292100" dist="139700" dir="2700000" algn="tl" rotWithShape="0">
              <a:srgbClr val="333333">
                <a:alpha val="65000"/>
              </a:srgbClr>
            </a:outerShdw>
          </a:effectLst>
        </p:spPr>
      </p:pic>
      <p:pic>
        <p:nvPicPr>
          <p:cNvPr id="82978" name="Picture 34" descr="C:\Multimedia Files\My Media\CloggedInlet.gif"/>
          <p:cNvPicPr>
            <a:picLocks noChangeAspect="1" noChangeArrowheads="1"/>
          </p:cNvPicPr>
          <p:nvPr/>
        </p:nvPicPr>
        <p:blipFill>
          <a:blip r:embed="rId4" cstate="email">
            <a:lum bright="-10000" contrast="-20000"/>
            <a:extLst>
              <a:ext uri="{28A0092B-C50C-407E-A947-70E740481C1C}">
                <a14:useLocalDpi xmlns:a14="http://schemas.microsoft.com/office/drawing/2010/main"/>
              </a:ext>
            </a:extLst>
          </a:blip>
          <a:srcRect/>
          <a:stretch>
            <a:fillRect/>
          </a:stretch>
        </p:blipFill>
        <p:spPr bwMode="auto">
          <a:xfrm>
            <a:off x="3886200" y="3200400"/>
            <a:ext cx="1362075" cy="2271713"/>
          </a:xfrm>
          <a:prstGeom prst="rect">
            <a:avLst/>
          </a:prstGeom>
          <a:noFill/>
          <a:ln w="28575">
            <a:solidFill>
              <a:srgbClr val="FF0000"/>
            </a:solidFill>
            <a:miter lim="800000"/>
            <a:headEnd/>
            <a:tailEnd/>
          </a:ln>
        </p:spPr>
      </p:pic>
      <p:sp>
        <p:nvSpPr>
          <p:cNvPr id="82979" name="Text Box 35"/>
          <p:cNvSpPr txBox="1">
            <a:spLocks noChangeArrowheads="1"/>
          </p:cNvSpPr>
          <p:nvPr/>
        </p:nvSpPr>
        <p:spPr bwMode="auto">
          <a:xfrm>
            <a:off x="5943600" y="2209800"/>
            <a:ext cx="2362200" cy="738664"/>
          </a:xfrm>
          <a:prstGeom prst="rect">
            <a:avLst/>
          </a:prstGeom>
          <a:noFill/>
          <a:ln w="9525">
            <a:noFill/>
            <a:miter lim="800000"/>
            <a:headEnd/>
            <a:tailEnd/>
          </a:ln>
        </p:spPr>
        <p:txBody>
          <a:bodyPr>
            <a:spAutoFit/>
          </a:bodyPr>
          <a:lstStyle/>
          <a:p>
            <a:pPr algn="ctr">
              <a:spcBef>
                <a:spcPct val="50000"/>
              </a:spcBef>
            </a:pPr>
            <a:r>
              <a:rPr lang="en-US" sz="1400" dirty="0">
                <a:solidFill>
                  <a:srgbClr val="FF0000"/>
                </a:solidFill>
              </a:rPr>
              <a:t>Outlet </a:t>
            </a:r>
            <a:r>
              <a:rPr lang="en-US" sz="1400" dirty="0" smtClean="0">
                <a:solidFill>
                  <a:srgbClr val="FF0000"/>
                </a:solidFill>
              </a:rPr>
              <a:t>ditch </a:t>
            </a:r>
            <a:r>
              <a:rPr lang="en-US" sz="1400" dirty="0">
                <a:solidFill>
                  <a:srgbClr val="FF0000"/>
                </a:solidFill>
              </a:rPr>
              <a:t>c</a:t>
            </a:r>
            <a:r>
              <a:rPr lang="en-US" sz="1400" dirty="0" smtClean="0">
                <a:solidFill>
                  <a:srgbClr val="FF0000"/>
                </a:solidFill>
              </a:rPr>
              <a:t>ompletely blocked</a:t>
            </a:r>
            <a:r>
              <a:rPr lang="en-US" sz="1400" dirty="0">
                <a:solidFill>
                  <a:srgbClr val="FF0000"/>
                </a:solidFill>
              </a:rPr>
              <a:t>. Additional </a:t>
            </a:r>
            <a:r>
              <a:rPr lang="en-US" sz="1400" dirty="0" smtClean="0">
                <a:solidFill>
                  <a:srgbClr val="FF0000"/>
                </a:solidFill>
              </a:rPr>
              <a:t>ditch </a:t>
            </a:r>
            <a:r>
              <a:rPr lang="en-US" sz="1400" dirty="0">
                <a:solidFill>
                  <a:srgbClr val="FF0000"/>
                </a:solidFill>
              </a:rPr>
              <a:t>c</a:t>
            </a:r>
            <a:r>
              <a:rPr lang="en-US" sz="1400" dirty="0" smtClean="0">
                <a:solidFill>
                  <a:srgbClr val="FF0000"/>
                </a:solidFill>
              </a:rPr>
              <a:t>leaning required</a:t>
            </a:r>
            <a:r>
              <a:rPr lang="en-US" sz="1400" dirty="0">
                <a:solidFill>
                  <a:srgbClr val="FF0000"/>
                </a:solidFill>
              </a:rPr>
              <a:t>.</a:t>
            </a:r>
          </a:p>
        </p:txBody>
      </p:sp>
      <p:sp>
        <p:nvSpPr>
          <p:cNvPr id="82980" name="Text Box 36"/>
          <p:cNvSpPr txBox="1">
            <a:spLocks noChangeArrowheads="1"/>
          </p:cNvSpPr>
          <p:nvPr/>
        </p:nvSpPr>
        <p:spPr bwMode="auto">
          <a:xfrm>
            <a:off x="3581400" y="5638800"/>
            <a:ext cx="2133600" cy="304800"/>
          </a:xfrm>
          <a:prstGeom prst="rect">
            <a:avLst/>
          </a:prstGeom>
          <a:noFill/>
          <a:ln w="9525">
            <a:noFill/>
            <a:miter lim="800000"/>
            <a:headEnd/>
            <a:tailEnd/>
          </a:ln>
        </p:spPr>
        <p:txBody>
          <a:bodyPr>
            <a:spAutoFit/>
          </a:bodyPr>
          <a:lstStyle/>
          <a:p>
            <a:pPr>
              <a:spcBef>
                <a:spcPct val="50000"/>
              </a:spcBef>
            </a:pPr>
            <a:r>
              <a:rPr lang="en-US" sz="1400" dirty="0">
                <a:solidFill>
                  <a:srgbClr val="FF0000"/>
                </a:solidFill>
              </a:rPr>
              <a:t>Inlet </a:t>
            </a:r>
            <a:r>
              <a:rPr lang="en-US" sz="1400" dirty="0" smtClean="0">
                <a:solidFill>
                  <a:srgbClr val="FF0000"/>
                </a:solidFill>
              </a:rPr>
              <a:t>partially restricted</a:t>
            </a:r>
            <a:r>
              <a:rPr lang="en-US" sz="1400" dirty="0">
                <a:solidFill>
                  <a:srgbClr val="FF0000"/>
                </a:solidFill>
              </a:rPr>
              <a:t>.</a:t>
            </a:r>
          </a:p>
        </p:txBody>
      </p:sp>
      <p:sp>
        <p:nvSpPr>
          <p:cNvPr id="59417" name="Line 38"/>
          <p:cNvSpPr>
            <a:spLocks noChangeShapeType="1"/>
          </p:cNvSpPr>
          <p:nvPr/>
        </p:nvSpPr>
        <p:spPr bwMode="auto">
          <a:xfrm>
            <a:off x="1828800" y="3733800"/>
            <a:ext cx="2133600" cy="457200"/>
          </a:xfrm>
          <a:prstGeom prst="line">
            <a:avLst/>
          </a:prstGeom>
          <a:noFill/>
          <a:ln w="12700">
            <a:solidFill>
              <a:srgbClr val="FF0000"/>
            </a:solidFill>
            <a:round/>
            <a:headEnd/>
            <a:tailEnd type="triangle" w="med" len="med"/>
          </a:ln>
        </p:spPr>
        <p:txBody>
          <a:bodyPr/>
          <a:lstStyle/>
          <a:p>
            <a:endParaRPr lang="en-US" dirty="0"/>
          </a:p>
        </p:txBody>
      </p:sp>
      <p:sp>
        <p:nvSpPr>
          <p:cNvPr id="29" name="Rectangle 28"/>
          <p:cNvSpPr/>
          <p:nvPr/>
        </p:nvSpPr>
        <p:spPr>
          <a:xfrm>
            <a:off x="228600" y="1037272"/>
            <a:ext cx="6172200" cy="1631216"/>
          </a:xfrm>
          <a:prstGeom prst="rect">
            <a:avLst/>
          </a:prstGeom>
        </p:spPr>
        <p:txBody>
          <a:bodyPr wrap="square">
            <a:spAutoFit/>
          </a:bodyPr>
          <a:lstStyle/>
          <a:p>
            <a:pPr marL="342900" indent="-342900">
              <a:buAutoNum type="alphaUcPeriod"/>
            </a:pPr>
            <a:r>
              <a:rPr lang="en-US" sz="2000" b="1" dirty="0" smtClean="0">
                <a:effectLst>
                  <a:outerShdw blurRad="38100" dist="38100" dir="2700000" algn="tl">
                    <a:srgbClr val="000000">
                      <a:alpha val="43137"/>
                    </a:srgbClr>
                  </a:outerShdw>
                </a:effectLst>
              </a:rPr>
              <a:t>2. Inlet/Outlet Flow Established</a:t>
            </a:r>
          </a:p>
          <a:p>
            <a:pPr marL="342900" indent="-342900"/>
            <a:endParaRPr lang="en-US" sz="2000" b="1" dirty="0" smtClean="0">
              <a:effectLst>
                <a:outerShdw blurRad="38100" dist="38100" dir="2700000" algn="tl">
                  <a:srgbClr val="000000">
                    <a:alpha val="43137"/>
                  </a:srgbClr>
                </a:outerShdw>
              </a:effectLst>
            </a:endParaRPr>
          </a:p>
          <a:p>
            <a:pPr>
              <a:tabLst>
                <a:tab pos="457200" algn="l"/>
              </a:tabLst>
            </a:pPr>
            <a:r>
              <a:rPr lang="en-US" sz="2000" dirty="0" smtClean="0">
                <a:effectLst>
                  <a:outerShdw blurRad="38100" dist="38100" dir="2700000" algn="tl">
                    <a:srgbClr val="000000">
                      <a:alpha val="43137"/>
                    </a:srgbClr>
                  </a:outerShdw>
                </a:effectLst>
              </a:rPr>
              <a:t>	1. Inlet and/or outlet ditches restricted &gt; 30%.</a:t>
            </a:r>
          </a:p>
          <a:p>
            <a:pPr>
              <a:tabLst>
                <a:tab pos="457200" algn="l"/>
              </a:tabLst>
            </a:pPr>
            <a:r>
              <a:rPr lang="en-US" sz="2000" dirty="0" smtClean="0">
                <a:effectLst>
                  <a:outerShdw blurRad="38100" dist="38100" dir="2700000" algn="tl">
                    <a:srgbClr val="000000">
                      <a:alpha val="43137"/>
                    </a:srgbClr>
                  </a:outerShdw>
                </a:effectLst>
              </a:rPr>
              <a:t>	3. Inlet and/or outlet ditch partially restricted &lt;30%.</a:t>
            </a:r>
          </a:p>
          <a:p>
            <a:pPr>
              <a:tabLst>
                <a:tab pos="457200" algn="l"/>
              </a:tabLst>
            </a:pPr>
            <a:r>
              <a:rPr lang="en-US" sz="2000" dirty="0" smtClean="0">
                <a:effectLst>
                  <a:outerShdw blurRad="38100" dist="38100" dir="2700000" algn="tl">
                    <a:srgbClr val="000000">
                      <a:alpha val="43137"/>
                    </a:srgbClr>
                  </a:outerShdw>
                </a:effectLst>
              </a:rPr>
              <a:t>	5. Inlet and outlet ditches open with no restrictions.</a:t>
            </a:r>
            <a:endParaRPr lang="en-US" sz="2000" dirty="0">
              <a:effectLst>
                <a:outerShdw blurRad="38100" dist="38100" dir="2700000" algn="tl">
                  <a:srgbClr val="000000">
                    <a:alpha val="43137"/>
                  </a:srgbClr>
                </a:outerShdw>
              </a:effectLst>
            </a:endParaRPr>
          </a:p>
        </p:txBody>
      </p:sp>
      <p:sp>
        <p:nvSpPr>
          <p:cNvPr id="14" name="Title 4">
            <a:hlinkClick r:id="rId5"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3633166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37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60421" name="Text Box 4"/>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grpSp>
        <p:nvGrpSpPr>
          <p:cNvPr id="2" name="Group 34"/>
          <p:cNvGrpSpPr>
            <a:grpSpLocks/>
          </p:cNvGrpSpPr>
          <p:nvPr/>
        </p:nvGrpSpPr>
        <p:grpSpPr bwMode="auto">
          <a:xfrm>
            <a:off x="1143596" y="3657600"/>
            <a:ext cx="4602361" cy="2740025"/>
            <a:chOff x="1211" y="2160"/>
            <a:chExt cx="2577" cy="1726"/>
          </a:xfrm>
        </p:grpSpPr>
        <p:pic>
          <p:nvPicPr>
            <p:cNvPr id="60441" name="Picture 30" descr="C:\Multimedia Files\My Media\2A2.gif"/>
            <p:cNvPicPr>
              <a:picLocks noChangeAspect="1" noChangeArrowheads="1"/>
            </p:cNvPicPr>
            <p:nvPr/>
          </p:nvPicPr>
          <p:blipFill>
            <a:blip r:embed="rId2" cstate="email">
              <a:lum bright="-20000" contrast="30000"/>
              <a:extLst>
                <a:ext uri="{28A0092B-C50C-407E-A947-70E740481C1C}">
                  <a14:useLocalDpi xmlns:a14="http://schemas.microsoft.com/office/drawing/2010/main"/>
                </a:ext>
              </a:extLst>
            </a:blip>
            <a:srcRect/>
            <a:stretch>
              <a:fillRect/>
            </a:stretch>
          </p:blipFill>
          <p:spPr bwMode="auto">
            <a:xfrm>
              <a:off x="1211" y="2160"/>
              <a:ext cx="1255" cy="1726"/>
            </a:xfrm>
            <a:prstGeom prst="rect">
              <a:avLst/>
            </a:prstGeom>
            <a:noFill/>
            <a:ln w="9525">
              <a:noFill/>
              <a:miter lim="800000"/>
              <a:headEnd/>
              <a:tailEnd/>
            </a:ln>
          </p:spPr>
        </p:pic>
        <p:pic>
          <p:nvPicPr>
            <p:cNvPr id="60442" name="Picture 31" descr="C:\Multimedia Files\My Media\2A3.gif"/>
            <p:cNvPicPr>
              <a:picLocks noChangeAspect="1" noChangeArrowheads="1"/>
            </p:cNvPicPr>
            <p:nvPr/>
          </p:nvPicPr>
          <p:blipFill>
            <a:blip r:embed="rId3" cstate="email">
              <a:lum bright="-20000" contrast="30000"/>
              <a:extLst>
                <a:ext uri="{28A0092B-C50C-407E-A947-70E740481C1C}">
                  <a14:useLocalDpi xmlns:a14="http://schemas.microsoft.com/office/drawing/2010/main"/>
                </a:ext>
              </a:extLst>
            </a:blip>
            <a:srcRect/>
            <a:stretch>
              <a:fillRect/>
            </a:stretch>
          </p:blipFill>
          <p:spPr bwMode="auto">
            <a:xfrm>
              <a:off x="2533" y="2160"/>
              <a:ext cx="1255" cy="1724"/>
            </a:xfrm>
            <a:prstGeom prst="rect">
              <a:avLst/>
            </a:prstGeom>
            <a:noFill/>
            <a:ln w="9525">
              <a:noFill/>
              <a:miter lim="800000"/>
              <a:headEnd/>
              <a:tailEnd/>
            </a:ln>
          </p:spPr>
        </p:pic>
      </p:grpSp>
      <p:sp>
        <p:nvSpPr>
          <p:cNvPr id="84003" name="Text Box 35"/>
          <p:cNvSpPr txBox="1">
            <a:spLocks noChangeArrowheads="1"/>
          </p:cNvSpPr>
          <p:nvPr/>
        </p:nvSpPr>
        <p:spPr bwMode="auto">
          <a:xfrm>
            <a:off x="1676400" y="3124200"/>
            <a:ext cx="3886200" cy="304800"/>
          </a:xfrm>
          <a:prstGeom prst="rect">
            <a:avLst/>
          </a:prstGeom>
          <a:noFill/>
          <a:ln w="9525">
            <a:noFill/>
            <a:miter lim="800000"/>
            <a:headEnd/>
            <a:tailEnd/>
          </a:ln>
        </p:spPr>
        <p:txBody>
          <a:bodyPr>
            <a:spAutoFit/>
          </a:bodyPr>
          <a:lstStyle/>
          <a:p>
            <a:pPr>
              <a:spcBef>
                <a:spcPct val="50000"/>
              </a:spcBef>
            </a:pPr>
            <a:r>
              <a:rPr lang="en-US" sz="1400" dirty="0">
                <a:solidFill>
                  <a:srgbClr val="FF0000"/>
                </a:solidFill>
              </a:rPr>
              <a:t>Approved </a:t>
            </a:r>
            <a:r>
              <a:rPr lang="en-US" sz="1400" dirty="0" smtClean="0">
                <a:solidFill>
                  <a:srgbClr val="FF0000"/>
                </a:solidFill>
              </a:rPr>
              <a:t>backfill </a:t>
            </a:r>
            <a:r>
              <a:rPr lang="en-US" sz="1400" dirty="0">
                <a:solidFill>
                  <a:srgbClr val="FF0000"/>
                </a:solidFill>
              </a:rPr>
              <a:t>m</a:t>
            </a:r>
            <a:r>
              <a:rPr lang="en-US" sz="1400" dirty="0" smtClean="0">
                <a:solidFill>
                  <a:srgbClr val="FF0000"/>
                </a:solidFill>
              </a:rPr>
              <a:t>aterial </a:t>
            </a:r>
            <a:r>
              <a:rPr lang="en-US" sz="1400" dirty="0">
                <a:solidFill>
                  <a:srgbClr val="FF0000"/>
                </a:solidFill>
              </a:rPr>
              <a:t>is 2A </a:t>
            </a:r>
            <a:r>
              <a:rPr lang="en-US" sz="1400" dirty="0" smtClean="0">
                <a:solidFill>
                  <a:srgbClr val="FF0000"/>
                </a:solidFill>
              </a:rPr>
              <a:t>aggregate</a:t>
            </a:r>
            <a:endParaRPr lang="en-US" sz="1400" dirty="0">
              <a:solidFill>
                <a:srgbClr val="FF0000"/>
              </a:solidFill>
            </a:endParaRPr>
          </a:p>
        </p:txBody>
      </p:sp>
      <p:sp>
        <p:nvSpPr>
          <p:cNvPr id="84004" name="Text Box 36"/>
          <p:cNvSpPr txBox="1">
            <a:spLocks noChangeArrowheads="1"/>
          </p:cNvSpPr>
          <p:nvPr/>
        </p:nvSpPr>
        <p:spPr bwMode="auto">
          <a:xfrm>
            <a:off x="6019800" y="3505200"/>
            <a:ext cx="2286000" cy="1384995"/>
          </a:xfrm>
          <a:prstGeom prst="rect">
            <a:avLst/>
          </a:prstGeom>
          <a:noFill/>
          <a:ln w="9525">
            <a:noFill/>
            <a:miter lim="800000"/>
            <a:headEnd/>
            <a:tailEnd/>
          </a:ln>
        </p:spPr>
        <p:txBody>
          <a:bodyPr wrap="square">
            <a:spAutoFit/>
          </a:bodyPr>
          <a:lstStyle/>
          <a:p>
            <a:pPr>
              <a:spcBef>
                <a:spcPct val="50000"/>
              </a:spcBef>
            </a:pPr>
            <a:r>
              <a:rPr lang="en-US" sz="1400" dirty="0"/>
              <a:t>Material </a:t>
            </a:r>
            <a:r>
              <a:rPr lang="en-US" sz="1400" dirty="0" smtClean="0"/>
              <a:t>should most </a:t>
            </a:r>
            <a:r>
              <a:rPr lang="en-US" sz="1400" dirty="0"/>
              <a:t>d</a:t>
            </a:r>
            <a:r>
              <a:rPr lang="en-US" sz="1400" dirty="0" smtClean="0"/>
              <a:t>esirably be </a:t>
            </a:r>
            <a:r>
              <a:rPr lang="en-US" sz="1400" dirty="0"/>
              <a:t>at or </a:t>
            </a:r>
            <a:r>
              <a:rPr lang="en-US" sz="1400" dirty="0" smtClean="0"/>
              <a:t>near </a:t>
            </a:r>
            <a:r>
              <a:rPr lang="en-US" sz="1400" dirty="0"/>
              <a:t>its’ </a:t>
            </a:r>
            <a:r>
              <a:rPr lang="en-US" sz="1400" dirty="0" smtClean="0"/>
              <a:t>optimum moisture content value….(it should </a:t>
            </a:r>
            <a:r>
              <a:rPr lang="en-US" sz="1400" dirty="0"/>
              <a:t>be </a:t>
            </a:r>
            <a:r>
              <a:rPr lang="en-US" sz="1400" dirty="0" smtClean="0"/>
              <a:t>damp </a:t>
            </a:r>
            <a:r>
              <a:rPr lang="en-US" sz="1400" dirty="0"/>
              <a:t>but </a:t>
            </a:r>
            <a:r>
              <a:rPr lang="en-US" sz="1400" dirty="0" smtClean="0"/>
              <a:t>with </a:t>
            </a:r>
            <a:r>
              <a:rPr lang="en-US" sz="1400" dirty="0"/>
              <a:t>no </a:t>
            </a:r>
            <a:r>
              <a:rPr lang="en-US" sz="1400" dirty="0" smtClean="0"/>
              <a:t>water running </a:t>
            </a:r>
            <a:r>
              <a:rPr lang="en-US" sz="1400" dirty="0"/>
              <a:t>f</a:t>
            </a:r>
            <a:r>
              <a:rPr lang="en-US" sz="1400" dirty="0" smtClean="0"/>
              <a:t>rom </a:t>
            </a:r>
            <a:r>
              <a:rPr lang="en-US" sz="1400" dirty="0"/>
              <a:t>it).</a:t>
            </a:r>
          </a:p>
        </p:txBody>
      </p:sp>
      <p:sp>
        <p:nvSpPr>
          <p:cNvPr id="84005" name="Text Box 37"/>
          <p:cNvSpPr txBox="1">
            <a:spLocks noChangeArrowheads="1"/>
          </p:cNvSpPr>
          <p:nvPr/>
        </p:nvSpPr>
        <p:spPr bwMode="auto">
          <a:xfrm>
            <a:off x="6019800" y="4953000"/>
            <a:ext cx="2286000" cy="1169551"/>
          </a:xfrm>
          <a:prstGeom prst="rect">
            <a:avLst/>
          </a:prstGeom>
          <a:noFill/>
          <a:ln w="9525">
            <a:noFill/>
            <a:miter lim="800000"/>
            <a:headEnd/>
            <a:tailEnd/>
          </a:ln>
        </p:spPr>
        <p:txBody>
          <a:bodyPr wrap="square">
            <a:spAutoFit/>
          </a:bodyPr>
          <a:lstStyle/>
          <a:p>
            <a:pPr>
              <a:spcBef>
                <a:spcPct val="50000"/>
              </a:spcBef>
            </a:pPr>
            <a:r>
              <a:rPr lang="en-US" sz="1400" dirty="0"/>
              <a:t>Field </a:t>
            </a:r>
            <a:r>
              <a:rPr lang="en-US" sz="1400" dirty="0" smtClean="0"/>
              <a:t>test </a:t>
            </a:r>
            <a:r>
              <a:rPr lang="en-US" sz="1400" dirty="0"/>
              <a:t>by </a:t>
            </a:r>
            <a:r>
              <a:rPr lang="en-US" sz="1400" dirty="0" smtClean="0"/>
              <a:t>compressing </a:t>
            </a:r>
            <a:r>
              <a:rPr lang="en-US" sz="1400" dirty="0"/>
              <a:t>in </a:t>
            </a:r>
            <a:r>
              <a:rPr lang="en-US" sz="1400" dirty="0" smtClean="0"/>
              <a:t>hands </a:t>
            </a:r>
            <a:r>
              <a:rPr lang="en-US" sz="1400" dirty="0"/>
              <a:t>in the </a:t>
            </a:r>
            <a:r>
              <a:rPr lang="en-US" sz="1400" dirty="0" smtClean="0"/>
              <a:t>shape </a:t>
            </a:r>
            <a:r>
              <a:rPr lang="en-US" sz="1400" dirty="0"/>
              <a:t>of a </a:t>
            </a:r>
            <a:r>
              <a:rPr lang="en-US" sz="1400" dirty="0" smtClean="0"/>
              <a:t>ball</a:t>
            </a:r>
            <a:r>
              <a:rPr lang="en-US" sz="1400" dirty="0"/>
              <a:t>. If </a:t>
            </a:r>
            <a:r>
              <a:rPr lang="en-US" sz="1400" dirty="0" smtClean="0"/>
              <a:t>material </a:t>
            </a:r>
            <a:r>
              <a:rPr lang="en-US" sz="1400" dirty="0"/>
              <a:t>r</a:t>
            </a:r>
            <a:r>
              <a:rPr lang="en-US" sz="1400" dirty="0" smtClean="0"/>
              <a:t>etains </a:t>
            </a:r>
            <a:r>
              <a:rPr lang="en-US" sz="1400" dirty="0"/>
              <a:t>s</a:t>
            </a:r>
            <a:r>
              <a:rPr lang="en-US" sz="1400" dirty="0" smtClean="0"/>
              <a:t>hape when </a:t>
            </a:r>
            <a:r>
              <a:rPr lang="en-US" sz="1400" dirty="0"/>
              <a:t>h</a:t>
            </a:r>
            <a:r>
              <a:rPr lang="en-US" sz="1400" dirty="0" smtClean="0"/>
              <a:t>ands </a:t>
            </a:r>
            <a:r>
              <a:rPr lang="en-US" sz="1400" dirty="0"/>
              <a:t>are </a:t>
            </a:r>
            <a:r>
              <a:rPr lang="en-US" sz="1400" dirty="0" smtClean="0"/>
              <a:t>opened</a:t>
            </a:r>
            <a:r>
              <a:rPr lang="en-US" sz="1400" dirty="0"/>
              <a:t>, the </a:t>
            </a:r>
            <a:r>
              <a:rPr lang="en-US" sz="1400" dirty="0" smtClean="0"/>
              <a:t>material </a:t>
            </a:r>
            <a:r>
              <a:rPr lang="en-US" sz="1400" dirty="0"/>
              <a:t>is </a:t>
            </a:r>
            <a:r>
              <a:rPr lang="en-US" sz="1400" dirty="0" smtClean="0"/>
              <a:t>suitable </a:t>
            </a:r>
            <a:r>
              <a:rPr lang="en-US" sz="1400" dirty="0"/>
              <a:t>for use.</a:t>
            </a:r>
          </a:p>
        </p:txBody>
      </p:sp>
      <p:sp>
        <p:nvSpPr>
          <p:cNvPr id="30" name="Rectangle 29"/>
          <p:cNvSpPr/>
          <p:nvPr/>
        </p:nvSpPr>
        <p:spPr>
          <a:xfrm>
            <a:off x="457200" y="1079718"/>
            <a:ext cx="8077200" cy="2031325"/>
          </a:xfrm>
          <a:prstGeom prst="rect">
            <a:avLst/>
          </a:prstGeom>
        </p:spPr>
        <p:txBody>
          <a:bodyPr wrap="square">
            <a:spAutoFit/>
          </a:bodyPr>
          <a:lstStyle/>
          <a:p>
            <a:r>
              <a:rPr lang="en-US" b="1" dirty="0" smtClean="0">
                <a:effectLst>
                  <a:outerShdw blurRad="38100" dist="38100" dir="2700000" algn="tl">
                    <a:srgbClr val="000000">
                      <a:alpha val="43137"/>
                    </a:srgbClr>
                  </a:outerShdw>
                </a:effectLst>
              </a:rPr>
              <a:t>A. 3. Backfill * (Ref. Pub 113, Pub 408 Sec. 601)</a:t>
            </a:r>
          </a:p>
          <a:p>
            <a:endParaRPr lang="en-US" dirty="0" smtClean="0">
              <a:effectLst>
                <a:outerShdw blurRad="38100" dist="38100" dir="2700000" algn="tl">
                  <a:srgbClr val="000000">
                    <a:alpha val="43137"/>
                  </a:srgbClr>
                </a:outerShdw>
              </a:effectLst>
            </a:endParaRPr>
          </a:p>
          <a:p>
            <a:pPr marL="568325" indent="-568325">
              <a:tabLst>
                <a:tab pos="393700" algn="l"/>
              </a:tabLst>
            </a:pPr>
            <a:r>
              <a:rPr lang="en-US" dirty="0" smtClean="0">
                <a:effectLst>
                  <a:outerShdw blurRad="38100" dist="38100" dir="2700000" algn="tl">
                    <a:srgbClr val="000000">
                      <a:alpha val="43137"/>
                    </a:srgbClr>
                  </a:outerShdw>
                </a:effectLst>
              </a:rPr>
              <a:t>	1. Using existing excavated or improper material; or placing backfill in loose lifts exceeding 8” in depth prior to compaction.</a:t>
            </a:r>
          </a:p>
          <a:p>
            <a:pPr marL="568325" indent="-174625"/>
            <a:r>
              <a:rPr lang="en-US" dirty="0" smtClean="0">
                <a:effectLst>
                  <a:outerShdw blurRad="38100" dist="38100" dir="2700000" algn="tl">
                    <a:srgbClr val="000000">
                      <a:alpha val="43137"/>
                    </a:srgbClr>
                  </a:outerShdw>
                </a:effectLst>
              </a:rPr>
              <a:t>3. Proper material placed in loose lifts of 4” to 8” in depth prior to compaction.</a:t>
            </a:r>
          </a:p>
          <a:p>
            <a:pPr marL="568325" indent="-174625"/>
            <a:r>
              <a:rPr lang="en-US" dirty="0" smtClean="0">
                <a:effectLst>
                  <a:outerShdw blurRad="38100" dist="38100" dir="2700000" algn="tl">
                    <a:srgbClr val="000000">
                      <a:alpha val="43137"/>
                    </a:srgbClr>
                  </a:outerShdw>
                </a:effectLst>
              </a:rPr>
              <a:t>5. Proper material placed in loose lifts no greater than 4” in depth prior to compaction or 8” loose lifts compacted with a vibratory roller.</a:t>
            </a:r>
            <a:endParaRPr lang="en-US" dirty="0">
              <a:effectLst>
                <a:outerShdw blurRad="38100" dist="38100" dir="2700000" algn="tl">
                  <a:srgbClr val="000000">
                    <a:alpha val="43137"/>
                  </a:srgbClr>
                </a:outerShdw>
              </a:effectLst>
            </a:endParaRPr>
          </a:p>
        </p:txBody>
      </p:sp>
      <p:sp>
        <p:nvSpPr>
          <p:cNvPr id="14" name="Title 4">
            <a:hlinkClick r:id="rId4"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34104589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 Box 1026"/>
          <p:cNvSpPr txBox="1">
            <a:spLocks noChangeArrowheads="1"/>
          </p:cNvSpPr>
          <p:nvPr/>
        </p:nvSpPr>
        <p:spPr bwMode="auto">
          <a:xfrm>
            <a:off x="762000" y="838200"/>
            <a:ext cx="2057400" cy="304800"/>
          </a:xfrm>
          <a:prstGeom prst="rect">
            <a:avLst/>
          </a:prstGeom>
          <a:noFill/>
          <a:ln w="9525">
            <a:noFill/>
            <a:miter lim="800000"/>
            <a:headEnd/>
            <a:tailEnd/>
          </a:ln>
        </p:spPr>
        <p:txBody>
          <a:bodyPr>
            <a:spAutoFit/>
          </a:bodyPr>
          <a:lstStyle/>
          <a:p>
            <a:pPr>
              <a:spcBef>
                <a:spcPct val="50000"/>
              </a:spcBef>
            </a:pPr>
            <a:r>
              <a:rPr lang="en-US" sz="1400" b="1" dirty="0">
                <a:cs typeface="Times New Roman" pitchFamily="18" charset="0"/>
              </a:rPr>
              <a:t>A.  3.  Backfill </a:t>
            </a:r>
            <a:r>
              <a:rPr lang="en-US" sz="1400" b="1" dirty="0">
                <a:solidFill>
                  <a:srgbClr val="FF0000"/>
                </a:solidFill>
                <a:cs typeface="Times New Roman" pitchFamily="18" charset="0"/>
              </a:rPr>
              <a:t> </a:t>
            </a:r>
            <a:r>
              <a:rPr lang="en-US" sz="1400" dirty="0">
                <a:cs typeface="Times New Roman" pitchFamily="18" charset="0"/>
              </a:rPr>
              <a:t>(cont’d.)</a:t>
            </a:r>
          </a:p>
        </p:txBody>
      </p:sp>
      <p:sp>
        <p:nvSpPr>
          <p:cNvPr id="61444" name="Text Box 1027"/>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61445" name="Text Box 1028"/>
          <p:cNvSpPr txBox="1">
            <a:spLocks noChangeArrowheads="1"/>
          </p:cNvSpPr>
          <p:nvPr/>
        </p:nvSpPr>
        <p:spPr bwMode="auto">
          <a:xfrm>
            <a:off x="1600200" y="3810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61448" name="Text Box 1039"/>
          <p:cNvSpPr txBox="1">
            <a:spLocks noChangeArrowheads="1"/>
          </p:cNvSpPr>
          <p:nvPr/>
        </p:nvSpPr>
        <p:spPr bwMode="auto">
          <a:xfrm>
            <a:off x="3276600" y="914400"/>
            <a:ext cx="2895600" cy="304800"/>
          </a:xfrm>
          <a:prstGeom prst="rect">
            <a:avLst/>
          </a:prstGeom>
          <a:noFill/>
          <a:ln w="9525">
            <a:noFill/>
            <a:miter lim="800000"/>
            <a:headEnd/>
            <a:tailEnd/>
          </a:ln>
        </p:spPr>
        <p:txBody>
          <a:bodyPr>
            <a:spAutoFit/>
          </a:bodyPr>
          <a:lstStyle/>
          <a:p>
            <a:pPr>
              <a:spcBef>
                <a:spcPct val="50000"/>
              </a:spcBef>
            </a:pPr>
            <a:r>
              <a:rPr lang="en-US" sz="1400" b="1" dirty="0"/>
              <a:t>Introducing Backfill to the Trench</a:t>
            </a:r>
          </a:p>
        </p:txBody>
      </p:sp>
      <p:sp>
        <p:nvSpPr>
          <p:cNvPr id="61449" name="Text Box 1040"/>
          <p:cNvSpPr txBox="1">
            <a:spLocks noChangeArrowheads="1"/>
          </p:cNvSpPr>
          <p:nvPr/>
        </p:nvSpPr>
        <p:spPr bwMode="auto">
          <a:xfrm>
            <a:off x="3810000" y="1143000"/>
            <a:ext cx="4191000" cy="369332"/>
          </a:xfrm>
          <a:prstGeom prst="rect">
            <a:avLst/>
          </a:prstGeom>
          <a:noFill/>
          <a:ln w="9525">
            <a:noFill/>
            <a:miter lim="800000"/>
            <a:headEnd/>
            <a:tailEnd/>
          </a:ln>
        </p:spPr>
        <p:txBody>
          <a:bodyPr>
            <a:spAutoFit/>
          </a:bodyPr>
          <a:lstStyle/>
          <a:p>
            <a:pPr>
              <a:spcBef>
                <a:spcPct val="50000"/>
              </a:spcBef>
            </a:pPr>
            <a:r>
              <a:rPr lang="en-US" sz="1400" dirty="0"/>
              <a:t>Material </a:t>
            </a:r>
            <a:r>
              <a:rPr lang="en-US" sz="1400" dirty="0" smtClean="0"/>
              <a:t>introduced </a:t>
            </a:r>
            <a:r>
              <a:rPr lang="en-US" sz="1400" dirty="0"/>
              <a:t>to the </a:t>
            </a:r>
            <a:r>
              <a:rPr lang="en-US" sz="1400" dirty="0" smtClean="0"/>
              <a:t>trench </a:t>
            </a:r>
            <a:r>
              <a:rPr lang="en-US" sz="1400" dirty="0"/>
              <a:t>via </a:t>
            </a:r>
            <a:r>
              <a:rPr lang="en-US" sz="1400" dirty="0" smtClean="0"/>
              <a:t>Backhoe</a:t>
            </a:r>
            <a:r>
              <a:rPr lang="en-US" dirty="0" smtClean="0"/>
              <a:t> </a:t>
            </a:r>
            <a:endParaRPr lang="en-US" dirty="0"/>
          </a:p>
        </p:txBody>
      </p:sp>
      <p:sp>
        <p:nvSpPr>
          <p:cNvPr id="61450" name="Text Box 1041"/>
          <p:cNvSpPr txBox="1">
            <a:spLocks noChangeArrowheads="1"/>
          </p:cNvSpPr>
          <p:nvPr/>
        </p:nvSpPr>
        <p:spPr bwMode="auto">
          <a:xfrm>
            <a:off x="5029200" y="1752600"/>
            <a:ext cx="3505200" cy="584775"/>
          </a:xfrm>
          <a:prstGeom prst="rect">
            <a:avLst/>
          </a:prstGeom>
          <a:noFill/>
          <a:ln w="9525">
            <a:noFill/>
            <a:miter lim="800000"/>
            <a:headEnd/>
            <a:tailEnd/>
          </a:ln>
        </p:spPr>
        <p:txBody>
          <a:bodyPr>
            <a:spAutoFit/>
          </a:bodyPr>
          <a:lstStyle/>
          <a:p>
            <a:pPr>
              <a:spcBef>
                <a:spcPct val="50000"/>
              </a:spcBef>
            </a:pPr>
            <a:r>
              <a:rPr lang="en-US" sz="1400" dirty="0"/>
              <a:t>Material </a:t>
            </a:r>
            <a:r>
              <a:rPr lang="en-US" sz="1400" dirty="0" smtClean="0"/>
              <a:t>introduced </a:t>
            </a:r>
            <a:r>
              <a:rPr lang="en-US" sz="1400" dirty="0"/>
              <a:t>to the </a:t>
            </a:r>
            <a:r>
              <a:rPr lang="en-US" sz="1400" dirty="0" smtClean="0"/>
              <a:t>trench </a:t>
            </a:r>
            <a:r>
              <a:rPr lang="en-US" sz="1400" dirty="0"/>
              <a:t>via </a:t>
            </a:r>
            <a:r>
              <a:rPr lang="en-US" sz="1400" dirty="0" smtClean="0"/>
              <a:t>skid-steer loader.</a:t>
            </a:r>
            <a:r>
              <a:rPr lang="en-US" dirty="0" smtClean="0"/>
              <a:t> </a:t>
            </a:r>
            <a:endParaRPr lang="en-US" dirty="0"/>
          </a:p>
        </p:txBody>
      </p:sp>
      <p:sp>
        <p:nvSpPr>
          <p:cNvPr id="140306" name="Text Box 1042"/>
          <p:cNvSpPr txBox="1">
            <a:spLocks noChangeArrowheads="1"/>
          </p:cNvSpPr>
          <p:nvPr/>
        </p:nvSpPr>
        <p:spPr bwMode="auto">
          <a:xfrm>
            <a:off x="533400" y="4419600"/>
            <a:ext cx="4267200" cy="738664"/>
          </a:xfrm>
          <a:prstGeom prst="rect">
            <a:avLst/>
          </a:prstGeom>
          <a:noFill/>
          <a:ln w="9525">
            <a:noFill/>
            <a:miter lim="800000"/>
            <a:headEnd/>
            <a:tailEnd/>
          </a:ln>
        </p:spPr>
        <p:txBody>
          <a:bodyPr>
            <a:spAutoFit/>
          </a:bodyPr>
          <a:lstStyle/>
          <a:p>
            <a:pPr>
              <a:spcBef>
                <a:spcPct val="50000"/>
              </a:spcBef>
            </a:pPr>
            <a:r>
              <a:rPr lang="en-US" sz="1400" dirty="0"/>
              <a:t>Utilization of the </a:t>
            </a:r>
            <a:r>
              <a:rPr lang="en-US" sz="1400" dirty="0" smtClean="0"/>
              <a:t>skid-steer loader </a:t>
            </a:r>
            <a:r>
              <a:rPr lang="en-US" sz="1400" dirty="0"/>
              <a:t>on Pipe Replacement Operations has been </a:t>
            </a:r>
            <a:r>
              <a:rPr lang="en-US" sz="1400" dirty="0" smtClean="0"/>
              <a:t>identified </a:t>
            </a:r>
            <a:r>
              <a:rPr lang="en-US" sz="1400" dirty="0"/>
              <a:t>as a </a:t>
            </a:r>
            <a:r>
              <a:rPr lang="en-US" sz="1400" dirty="0" smtClean="0"/>
              <a:t>“best practice</a:t>
            </a:r>
            <a:r>
              <a:rPr lang="en-US" sz="1400" dirty="0"/>
              <a:t>”</a:t>
            </a:r>
            <a:br>
              <a:rPr lang="en-US" sz="1400" dirty="0"/>
            </a:br>
            <a:r>
              <a:rPr lang="en-US" sz="1400" dirty="0"/>
              <a:t>and </a:t>
            </a:r>
            <a:r>
              <a:rPr lang="en-US" sz="1400" dirty="0" smtClean="0"/>
              <a:t>rightfully </a:t>
            </a:r>
            <a:r>
              <a:rPr lang="en-US" sz="1400" dirty="0"/>
              <a:t>so.</a:t>
            </a:r>
            <a:endParaRPr lang="en-US" dirty="0"/>
          </a:p>
        </p:txBody>
      </p:sp>
      <p:sp>
        <p:nvSpPr>
          <p:cNvPr id="140308" name="Text Box 1044"/>
          <p:cNvSpPr txBox="1">
            <a:spLocks noChangeArrowheads="1"/>
          </p:cNvSpPr>
          <p:nvPr/>
        </p:nvSpPr>
        <p:spPr bwMode="auto">
          <a:xfrm>
            <a:off x="533400" y="5181600"/>
            <a:ext cx="4267200" cy="954107"/>
          </a:xfrm>
          <a:prstGeom prst="rect">
            <a:avLst/>
          </a:prstGeom>
          <a:noFill/>
          <a:ln w="9525">
            <a:noFill/>
            <a:miter lim="800000"/>
            <a:headEnd/>
            <a:tailEnd/>
          </a:ln>
        </p:spPr>
        <p:txBody>
          <a:bodyPr>
            <a:spAutoFit/>
          </a:bodyPr>
          <a:lstStyle/>
          <a:p>
            <a:pPr>
              <a:spcBef>
                <a:spcPct val="50000"/>
              </a:spcBef>
            </a:pPr>
            <a:r>
              <a:rPr lang="en-US" sz="1400" dirty="0" smtClean="0"/>
              <a:t>Skid-steer loaders </a:t>
            </a:r>
            <a:r>
              <a:rPr lang="en-US" sz="1400" dirty="0"/>
              <a:t>are very </a:t>
            </a:r>
            <a:r>
              <a:rPr lang="en-US" sz="1400" dirty="0" smtClean="0"/>
              <a:t>versatile</a:t>
            </a:r>
            <a:r>
              <a:rPr lang="en-US" sz="1400" dirty="0"/>
              <a:t>, </a:t>
            </a:r>
            <a:r>
              <a:rPr lang="en-US" sz="1400" dirty="0" smtClean="0"/>
              <a:t>require </a:t>
            </a:r>
            <a:r>
              <a:rPr lang="en-US" sz="1400" dirty="0"/>
              <a:t>a </a:t>
            </a:r>
            <a:r>
              <a:rPr lang="en-US" sz="1400" dirty="0" smtClean="0"/>
              <a:t>much smaller work platform </a:t>
            </a:r>
            <a:r>
              <a:rPr lang="en-US" sz="1400" dirty="0"/>
              <a:t>than the </a:t>
            </a:r>
            <a:r>
              <a:rPr lang="en-US" sz="1400" dirty="0" smtClean="0"/>
              <a:t>Backhoe </a:t>
            </a:r>
            <a:r>
              <a:rPr lang="en-US" sz="1400" dirty="0"/>
              <a:t>and </a:t>
            </a:r>
            <a:r>
              <a:rPr lang="en-US" sz="1400" dirty="0" smtClean="0"/>
              <a:t>afford </a:t>
            </a:r>
            <a:r>
              <a:rPr lang="en-US" sz="1400" dirty="0"/>
              <a:t>the crew </a:t>
            </a:r>
            <a:r>
              <a:rPr lang="en-US" sz="1400" dirty="0" smtClean="0"/>
              <a:t>an opportunity </a:t>
            </a:r>
            <a:r>
              <a:rPr lang="en-US" sz="1400" dirty="0"/>
              <a:t>to </a:t>
            </a:r>
            <a:r>
              <a:rPr lang="en-US" sz="1400" dirty="0" smtClean="0"/>
              <a:t>continue </a:t>
            </a:r>
            <a:r>
              <a:rPr lang="en-US" sz="1400" dirty="0"/>
              <a:t>with </a:t>
            </a:r>
            <a:r>
              <a:rPr lang="en-US" sz="1400" dirty="0" smtClean="0"/>
              <a:t>excavation </a:t>
            </a:r>
            <a:r>
              <a:rPr lang="en-US" sz="1400" dirty="0"/>
              <a:t>while </a:t>
            </a:r>
            <a:r>
              <a:rPr lang="en-US" sz="1400" dirty="0" smtClean="0"/>
              <a:t>introducing backfill</a:t>
            </a:r>
            <a:r>
              <a:rPr lang="en-US" sz="1400" dirty="0"/>
              <a:t>.</a:t>
            </a:r>
            <a:endParaRPr lang="en-US" dirty="0"/>
          </a:p>
        </p:txBody>
      </p:sp>
      <p:sp>
        <p:nvSpPr>
          <p:cNvPr id="140309" name="Text Box 1045"/>
          <p:cNvSpPr txBox="1">
            <a:spLocks noChangeArrowheads="1"/>
          </p:cNvSpPr>
          <p:nvPr/>
        </p:nvSpPr>
        <p:spPr bwMode="auto">
          <a:xfrm>
            <a:off x="4648200" y="5181600"/>
            <a:ext cx="4191000" cy="954107"/>
          </a:xfrm>
          <a:prstGeom prst="rect">
            <a:avLst/>
          </a:prstGeom>
          <a:noFill/>
          <a:ln w="9525">
            <a:noFill/>
            <a:miter lim="800000"/>
            <a:headEnd/>
            <a:tailEnd/>
          </a:ln>
        </p:spPr>
        <p:txBody>
          <a:bodyPr>
            <a:spAutoFit/>
          </a:bodyPr>
          <a:lstStyle/>
          <a:p>
            <a:pPr>
              <a:spcBef>
                <a:spcPct val="50000"/>
              </a:spcBef>
            </a:pPr>
            <a:r>
              <a:rPr lang="en-US" sz="1400" dirty="0"/>
              <a:t>Production is </a:t>
            </a:r>
            <a:r>
              <a:rPr lang="en-US" sz="1400" dirty="0" smtClean="0"/>
              <a:t>increased </a:t>
            </a:r>
            <a:r>
              <a:rPr lang="en-US" sz="1400" dirty="0"/>
              <a:t>and </a:t>
            </a:r>
            <a:r>
              <a:rPr lang="en-US" sz="1400" dirty="0" smtClean="0"/>
              <a:t>efficiency enhanced </a:t>
            </a:r>
            <a:r>
              <a:rPr lang="en-US" sz="1400" dirty="0"/>
              <a:t>thru the use of </a:t>
            </a:r>
            <a:r>
              <a:rPr lang="en-US" sz="1400" dirty="0" smtClean="0"/>
              <a:t>skid-steer loaders…especially </a:t>
            </a:r>
            <a:r>
              <a:rPr lang="en-US" sz="1400" dirty="0"/>
              <a:t>in </a:t>
            </a:r>
            <a:r>
              <a:rPr lang="en-US" sz="1400" dirty="0" smtClean="0"/>
              <a:t>those situations where traffic </a:t>
            </a:r>
            <a:r>
              <a:rPr lang="en-US" sz="1400" dirty="0"/>
              <a:t>is </a:t>
            </a:r>
            <a:r>
              <a:rPr lang="en-US" sz="1400" dirty="0" smtClean="0"/>
              <a:t>detoured </a:t>
            </a:r>
            <a:r>
              <a:rPr lang="en-US" sz="1400" dirty="0"/>
              <a:t>and the </a:t>
            </a:r>
            <a:r>
              <a:rPr lang="en-US" sz="1400" dirty="0" smtClean="0"/>
              <a:t>roadway closed </a:t>
            </a:r>
            <a:r>
              <a:rPr lang="en-US" sz="1400" dirty="0"/>
              <a:t>to </a:t>
            </a:r>
            <a:r>
              <a:rPr lang="en-US" sz="1400" dirty="0" smtClean="0"/>
              <a:t>thru traffic</a:t>
            </a:r>
            <a:r>
              <a:rPr lang="en-US" sz="1400" dirty="0"/>
              <a:t>.</a:t>
            </a:r>
            <a:endParaRPr lang="en-US" dirty="0"/>
          </a:p>
        </p:txBody>
      </p:sp>
      <p:sp>
        <p:nvSpPr>
          <p:cNvPr id="16"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pic>
        <p:nvPicPr>
          <p:cNvPr id="14" name="Picture 1038"/>
          <p:cNvPicPr>
            <a:picLocks noChangeAspect="1" noChangeArrowheads="1"/>
          </p:cNvPicPr>
          <p:nvPr/>
        </p:nvPicPr>
        <p:blipFill>
          <a:blip r:embed="rId3" cstate="email">
            <a:lum bright="-10000"/>
            <a:extLst>
              <a:ext uri="{28A0092B-C50C-407E-A947-70E740481C1C}">
                <a14:useLocalDpi xmlns:a14="http://schemas.microsoft.com/office/drawing/2010/main"/>
              </a:ext>
            </a:extLst>
          </a:blip>
          <a:srcRect/>
          <a:stretch>
            <a:fillRect/>
          </a:stretch>
        </p:blipFill>
        <p:spPr bwMode="auto">
          <a:xfrm>
            <a:off x="762000" y="1600200"/>
            <a:ext cx="3276600" cy="2557463"/>
          </a:xfrm>
          <a:prstGeom prst="rect">
            <a:avLst/>
          </a:prstGeom>
          <a:ln>
            <a:noFill/>
          </a:ln>
          <a:effectLst>
            <a:outerShdw blurRad="292100" dist="139700" dir="2700000" algn="tl" rotWithShape="0">
              <a:srgbClr val="333333">
                <a:alpha val="65000"/>
              </a:srgbClr>
            </a:outerShdw>
          </a:effectLst>
        </p:spPr>
      </p:pic>
      <p:pic>
        <p:nvPicPr>
          <p:cNvPr id="15" name="Picture 1037"/>
          <p:cNvPicPr>
            <a:picLocks noChangeAspect="1" noChangeArrowheads="1"/>
          </p:cNvPicPr>
          <p:nvPr/>
        </p:nvPicPr>
        <p:blipFill>
          <a:blip r:embed="rId4" cstate="email">
            <a:lum bright="-10000" contrast="10000"/>
            <a:extLst>
              <a:ext uri="{28A0092B-C50C-407E-A947-70E740481C1C}">
                <a14:useLocalDpi xmlns:a14="http://schemas.microsoft.com/office/drawing/2010/main"/>
              </a:ext>
            </a:extLst>
          </a:blip>
          <a:srcRect/>
          <a:stretch>
            <a:fillRect/>
          </a:stretch>
        </p:blipFill>
        <p:spPr bwMode="auto">
          <a:xfrm>
            <a:off x="5029200" y="2362200"/>
            <a:ext cx="3361534"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83613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 Box 2"/>
          <p:cNvSpPr txBox="1">
            <a:spLocks noChangeArrowheads="1"/>
          </p:cNvSpPr>
          <p:nvPr/>
        </p:nvSpPr>
        <p:spPr bwMode="auto">
          <a:xfrm>
            <a:off x="762000" y="838200"/>
            <a:ext cx="2057400" cy="304800"/>
          </a:xfrm>
          <a:prstGeom prst="rect">
            <a:avLst/>
          </a:prstGeom>
          <a:noFill/>
          <a:ln w="9525">
            <a:noFill/>
            <a:miter lim="800000"/>
            <a:headEnd/>
            <a:tailEnd/>
          </a:ln>
        </p:spPr>
        <p:txBody>
          <a:bodyPr>
            <a:spAutoFit/>
          </a:bodyPr>
          <a:lstStyle/>
          <a:p>
            <a:pPr>
              <a:spcBef>
                <a:spcPct val="50000"/>
              </a:spcBef>
            </a:pPr>
            <a:r>
              <a:rPr lang="en-US" sz="1400" b="1" dirty="0">
                <a:cs typeface="Times New Roman" pitchFamily="18" charset="0"/>
              </a:rPr>
              <a:t>A.  3.  Backfill </a:t>
            </a:r>
            <a:endParaRPr lang="en-US" sz="1400" dirty="0">
              <a:cs typeface="Times New Roman" pitchFamily="18" charset="0"/>
            </a:endParaRPr>
          </a:p>
        </p:txBody>
      </p:sp>
      <p:sp>
        <p:nvSpPr>
          <p:cNvPr id="62468"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62469" name="Text Box 4"/>
          <p:cNvSpPr txBox="1">
            <a:spLocks noChangeArrowheads="1"/>
          </p:cNvSpPr>
          <p:nvPr/>
        </p:nvSpPr>
        <p:spPr bwMode="auto">
          <a:xfrm>
            <a:off x="1600200" y="441325"/>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pic>
        <p:nvPicPr>
          <p:cNvPr id="62471" name="Picture 27"/>
          <p:cNvPicPr>
            <a:picLocks noChangeAspect="1" noChangeArrowheads="1"/>
          </p:cNvPicPr>
          <p:nvPr/>
        </p:nvPicPr>
        <p:blipFill>
          <a:blip r:embed="rId2" cstate="email">
            <a:lum bright="-10000" contrast="40000"/>
            <a:extLst>
              <a:ext uri="{28A0092B-C50C-407E-A947-70E740481C1C}">
                <a14:useLocalDpi xmlns:a14="http://schemas.microsoft.com/office/drawing/2010/main"/>
              </a:ext>
            </a:extLst>
          </a:blip>
          <a:srcRect/>
          <a:stretch>
            <a:fillRect/>
          </a:stretch>
        </p:blipFill>
        <p:spPr bwMode="auto">
          <a:xfrm>
            <a:off x="4572001" y="3048001"/>
            <a:ext cx="3886200" cy="2917174"/>
          </a:xfrm>
          <a:prstGeom prst="rect">
            <a:avLst/>
          </a:prstGeom>
          <a:ln>
            <a:noFill/>
          </a:ln>
          <a:effectLst>
            <a:outerShdw blurRad="292100" dist="139700" dir="2700000" algn="tl" rotWithShape="0">
              <a:srgbClr val="333333">
                <a:alpha val="65000"/>
              </a:srgbClr>
            </a:outerShdw>
          </a:effectLst>
        </p:spPr>
      </p:pic>
      <p:sp>
        <p:nvSpPr>
          <p:cNvPr id="62472" name="Text Box 28"/>
          <p:cNvSpPr txBox="1">
            <a:spLocks noChangeArrowheads="1"/>
          </p:cNvSpPr>
          <p:nvPr/>
        </p:nvSpPr>
        <p:spPr bwMode="auto">
          <a:xfrm>
            <a:off x="5715000" y="806450"/>
            <a:ext cx="1981200" cy="336550"/>
          </a:xfrm>
          <a:prstGeom prst="rect">
            <a:avLst/>
          </a:prstGeom>
          <a:noFill/>
          <a:ln w="9525">
            <a:noFill/>
            <a:miter lim="800000"/>
            <a:headEnd/>
            <a:tailEnd/>
          </a:ln>
        </p:spPr>
        <p:txBody>
          <a:bodyPr>
            <a:spAutoFit/>
          </a:bodyPr>
          <a:lstStyle/>
          <a:p>
            <a:pPr>
              <a:spcBef>
                <a:spcPct val="50000"/>
              </a:spcBef>
            </a:pPr>
            <a:r>
              <a:rPr lang="en-US" sz="1600" dirty="0"/>
              <a:t>Use of </a:t>
            </a:r>
            <a:r>
              <a:rPr lang="en-US" sz="1600" dirty="0" err="1"/>
              <a:t>Flowable</a:t>
            </a:r>
            <a:r>
              <a:rPr lang="en-US" sz="1600" dirty="0"/>
              <a:t> Fill</a:t>
            </a:r>
          </a:p>
        </p:txBody>
      </p:sp>
      <p:sp>
        <p:nvSpPr>
          <p:cNvPr id="85021" name="Rectangle 29"/>
          <p:cNvSpPr>
            <a:spLocks noChangeArrowheads="1"/>
          </p:cNvSpPr>
          <p:nvPr/>
        </p:nvSpPr>
        <p:spPr bwMode="auto">
          <a:xfrm>
            <a:off x="4724400" y="1219200"/>
            <a:ext cx="3810000" cy="1169551"/>
          </a:xfrm>
          <a:prstGeom prst="rect">
            <a:avLst/>
          </a:prstGeom>
          <a:noFill/>
          <a:ln w="9525">
            <a:noFill/>
            <a:miter lim="800000"/>
            <a:headEnd/>
            <a:tailEnd/>
          </a:ln>
        </p:spPr>
        <p:txBody>
          <a:bodyPr wrap="square">
            <a:spAutoFit/>
          </a:bodyPr>
          <a:lstStyle/>
          <a:p>
            <a:pPr>
              <a:spcBef>
                <a:spcPct val="50000"/>
              </a:spcBef>
            </a:pPr>
            <a:r>
              <a:rPr lang="en-US" sz="1400" dirty="0"/>
              <a:t>Ready-mixed </a:t>
            </a:r>
            <a:r>
              <a:rPr lang="en-US" sz="1400" dirty="0" err="1"/>
              <a:t>flowable</a:t>
            </a:r>
            <a:r>
              <a:rPr lang="en-US" sz="1400" dirty="0"/>
              <a:t> fill is commonly a blend of cement, fly ash, sand, and water. Typically it is designed as a low strength, </a:t>
            </a:r>
            <a:r>
              <a:rPr lang="en-US" sz="1400" dirty="0" err="1"/>
              <a:t>flowable</a:t>
            </a:r>
            <a:r>
              <a:rPr lang="en-US" sz="1400" dirty="0"/>
              <a:t> material requiring no subsequent vibration or tamping to achieve 100% consolidation.</a:t>
            </a:r>
          </a:p>
        </p:txBody>
      </p:sp>
      <p:sp>
        <p:nvSpPr>
          <p:cNvPr id="85022" name="Text Box 30"/>
          <p:cNvSpPr txBox="1">
            <a:spLocks noChangeArrowheads="1"/>
          </p:cNvSpPr>
          <p:nvPr/>
        </p:nvSpPr>
        <p:spPr bwMode="auto">
          <a:xfrm>
            <a:off x="457200" y="4191000"/>
            <a:ext cx="4038600" cy="523220"/>
          </a:xfrm>
          <a:prstGeom prst="rect">
            <a:avLst/>
          </a:prstGeom>
          <a:noFill/>
          <a:ln w="9525">
            <a:noFill/>
            <a:miter lim="800000"/>
            <a:headEnd/>
            <a:tailEnd/>
          </a:ln>
        </p:spPr>
        <p:txBody>
          <a:bodyPr>
            <a:spAutoFit/>
          </a:bodyPr>
          <a:lstStyle/>
          <a:p>
            <a:pPr>
              <a:spcBef>
                <a:spcPct val="50000"/>
              </a:spcBef>
            </a:pPr>
            <a:r>
              <a:rPr lang="en-US" sz="1400" dirty="0"/>
              <a:t>Considerations </a:t>
            </a:r>
            <a:r>
              <a:rPr lang="en-US" sz="1400" dirty="0" smtClean="0"/>
              <a:t>when </a:t>
            </a:r>
            <a:r>
              <a:rPr lang="en-US" sz="1400" dirty="0"/>
              <a:t>u</a:t>
            </a:r>
            <a:r>
              <a:rPr lang="en-US" sz="1400" dirty="0" smtClean="0"/>
              <a:t>sed </a:t>
            </a:r>
            <a:r>
              <a:rPr lang="en-US" sz="1400" dirty="0"/>
              <a:t>as </a:t>
            </a:r>
            <a:r>
              <a:rPr lang="en-US" sz="1400" dirty="0" smtClean="0"/>
              <a:t>bedding/backfill </a:t>
            </a:r>
            <a:r>
              <a:rPr lang="en-US" sz="1400" dirty="0"/>
              <a:t>in </a:t>
            </a:r>
            <a:br>
              <a:rPr lang="en-US" sz="1400" dirty="0"/>
            </a:br>
            <a:r>
              <a:rPr lang="en-US" sz="1400" dirty="0" smtClean="0"/>
              <a:t>pipe replacement operations</a:t>
            </a:r>
            <a:r>
              <a:rPr lang="en-US" sz="1400" dirty="0"/>
              <a:t>:</a:t>
            </a:r>
          </a:p>
        </p:txBody>
      </p:sp>
      <p:sp>
        <p:nvSpPr>
          <p:cNvPr id="85023" name="Text Box 31"/>
          <p:cNvSpPr txBox="1">
            <a:spLocks noChangeArrowheads="1"/>
          </p:cNvSpPr>
          <p:nvPr/>
        </p:nvSpPr>
        <p:spPr bwMode="auto">
          <a:xfrm>
            <a:off x="381000" y="4648200"/>
            <a:ext cx="4191000" cy="738664"/>
          </a:xfrm>
          <a:prstGeom prst="rect">
            <a:avLst/>
          </a:prstGeom>
          <a:noFill/>
          <a:ln w="9525">
            <a:noFill/>
            <a:miter lim="800000"/>
            <a:headEnd/>
            <a:tailEnd/>
          </a:ln>
        </p:spPr>
        <p:txBody>
          <a:bodyPr>
            <a:spAutoFit/>
          </a:bodyPr>
          <a:lstStyle/>
          <a:p>
            <a:pPr marL="174625">
              <a:spcBef>
                <a:spcPct val="50000"/>
              </a:spcBef>
            </a:pPr>
            <a:r>
              <a:rPr lang="en-US" sz="1400" b="1" dirty="0">
                <a:solidFill>
                  <a:schemeClr val="hlink"/>
                </a:solidFill>
              </a:rPr>
              <a:t>*</a:t>
            </a:r>
            <a:r>
              <a:rPr lang="en-US" sz="1400" dirty="0"/>
              <a:t> Pipe </a:t>
            </a:r>
            <a:r>
              <a:rPr lang="en-US" sz="1400" dirty="0" smtClean="0"/>
              <a:t>must </a:t>
            </a:r>
            <a:r>
              <a:rPr lang="en-US" sz="1400" dirty="0"/>
              <a:t>be </a:t>
            </a:r>
            <a:r>
              <a:rPr lang="en-US" sz="1400" dirty="0" smtClean="0"/>
              <a:t>held </a:t>
            </a:r>
            <a:r>
              <a:rPr lang="en-US" sz="1400" dirty="0"/>
              <a:t>in a </a:t>
            </a:r>
            <a:r>
              <a:rPr lang="en-US" sz="1400" dirty="0" smtClean="0"/>
              <a:t>stable position </a:t>
            </a:r>
            <a:r>
              <a:rPr lang="en-US" sz="1400" dirty="0"/>
              <a:t>of </a:t>
            </a:r>
            <a:r>
              <a:rPr lang="en-US" sz="1400" dirty="0" smtClean="0"/>
              <a:t>alignment</a:t>
            </a:r>
            <a:r>
              <a:rPr lang="en-US" sz="1400" dirty="0"/>
              <a:t/>
            </a:r>
            <a:br>
              <a:rPr lang="en-US" sz="1400" dirty="0"/>
            </a:br>
            <a:r>
              <a:rPr lang="en-US" sz="1400" dirty="0"/>
              <a:t>   </a:t>
            </a:r>
            <a:r>
              <a:rPr lang="en-US" sz="1400" dirty="0" smtClean="0"/>
              <a:t>both vertically </a:t>
            </a:r>
            <a:r>
              <a:rPr lang="en-US" sz="1400" dirty="0"/>
              <a:t>and </a:t>
            </a:r>
            <a:r>
              <a:rPr lang="en-US" sz="1400" dirty="0" smtClean="0"/>
              <a:t>horizontally during </a:t>
            </a:r>
            <a:r>
              <a:rPr lang="en-US" sz="1400" dirty="0"/>
              <a:t>the</a:t>
            </a:r>
            <a:br>
              <a:rPr lang="en-US" sz="1400" dirty="0"/>
            </a:br>
            <a:r>
              <a:rPr lang="en-US" sz="1400" dirty="0"/>
              <a:t>   </a:t>
            </a:r>
            <a:r>
              <a:rPr lang="en-US" sz="1400" dirty="0" smtClean="0"/>
              <a:t>introduction </a:t>
            </a:r>
            <a:r>
              <a:rPr lang="en-US" sz="1400" dirty="0"/>
              <a:t>of </a:t>
            </a:r>
            <a:r>
              <a:rPr lang="en-US" sz="1400" dirty="0" smtClean="0"/>
              <a:t>material </a:t>
            </a:r>
            <a:endParaRPr lang="en-US" sz="1400" dirty="0"/>
          </a:p>
        </p:txBody>
      </p:sp>
      <p:sp>
        <p:nvSpPr>
          <p:cNvPr id="85024" name="Text Box 32"/>
          <p:cNvSpPr txBox="1">
            <a:spLocks noChangeArrowheads="1"/>
          </p:cNvSpPr>
          <p:nvPr/>
        </p:nvSpPr>
        <p:spPr bwMode="auto">
          <a:xfrm>
            <a:off x="381000" y="5334000"/>
            <a:ext cx="4038600" cy="738664"/>
          </a:xfrm>
          <a:prstGeom prst="rect">
            <a:avLst/>
          </a:prstGeom>
          <a:noFill/>
          <a:ln w="9525">
            <a:noFill/>
            <a:miter lim="800000"/>
            <a:headEnd/>
            <a:tailEnd/>
          </a:ln>
        </p:spPr>
        <p:txBody>
          <a:bodyPr>
            <a:spAutoFit/>
          </a:bodyPr>
          <a:lstStyle/>
          <a:p>
            <a:pPr marL="290513" indent="-115888">
              <a:spcBef>
                <a:spcPct val="50000"/>
              </a:spcBef>
            </a:pPr>
            <a:r>
              <a:rPr lang="en-US" sz="1400" b="1" dirty="0">
                <a:solidFill>
                  <a:schemeClr val="hlink"/>
                </a:solidFill>
              </a:rPr>
              <a:t>*</a:t>
            </a:r>
            <a:r>
              <a:rPr lang="en-US" sz="1400" dirty="0"/>
              <a:t> Pipe </a:t>
            </a:r>
            <a:r>
              <a:rPr lang="en-US" sz="1400" dirty="0" smtClean="0"/>
              <a:t>must </a:t>
            </a:r>
            <a:r>
              <a:rPr lang="en-US" sz="1400" dirty="0"/>
              <a:t>be </a:t>
            </a:r>
            <a:r>
              <a:rPr lang="en-US" sz="1400" dirty="0" smtClean="0"/>
              <a:t>elevated from </a:t>
            </a:r>
            <a:r>
              <a:rPr lang="en-US" sz="1400" dirty="0"/>
              <a:t>the </a:t>
            </a:r>
            <a:r>
              <a:rPr lang="en-US" sz="1400" dirty="0" smtClean="0"/>
              <a:t>bottom </a:t>
            </a:r>
            <a:r>
              <a:rPr lang="en-US" sz="1400" dirty="0"/>
              <a:t>of the</a:t>
            </a:r>
            <a:br>
              <a:rPr lang="en-US" sz="1400" dirty="0"/>
            </a:br>
            <a:r>
              <a:rPr lang="en-US" sz="1400" dirty="0"/>
              <a:t>   </a:t>
            </a:r>
            <a:r>
              <a:rPr lang="en-US" sz="1400" dirty="0" smtClean="0"/>
              <a:t>excavation </a:t>
            </a:r>
            <a:r>
              <a:rPr lang="en-US" sz="1400" dirty="0"/>
              <a:t>to </a:t>
            </a:r>
            <a:r>
              <a:rPr lang="en-US" sz="1400" dirty="0" smtClean="0"/>
              <a:t>allow fill material </a:t>
            </a:r>
            <a:r>
              <a:rPr lang="en-US" sz="1400" dirty="0"/>
              <a:t>to </a:t>
            </a:r>
            <a:r>
              <a:rPr lang="en-US" sz="1400" dirty="0" smtClean="0"/>
              <a:t>completely </a:t>
            </a:r>
            <a:r>
              <a:rPr lang="en-US" sz="1400" dirty="0"/>
              <a:t/>
            </a:r>
            <a:br>
              <a:rPr lang="en-US" sz="1400" dirty="0"/>
            </a:br>
            <a:r>
              <a:rPr lang="en-US" sz="1400" dirty="0"/>
              <a:t>   </a:t>
            </a:r>
            <a:r>
              <a:rPr lang="en-US" sz="1400" dirty="0" smtClean="0"/>
              <a:t>surround </a:t>
            </a:r>
            <a:r>
              <a:rPr lang="en-US" sz="1400" dirty="0"/>
              <a:t>the </a:t>
            </a:r>
            <a:r>
              <a:rPr lang="en-US" sz="1400" dirty="0" smtClean="0"/>
              <a:t>pipe</a:t>
            </a:r>
            <a:r>
              <a:rPr lang="en-US" sz="1400" dirty="0"/>
              <a:t>.</a:t>
            </a:r>
          </a:p>
        </p:txBody>
      </p:sp>
      <p:sp>
        <p:nvSpPr>
          <p:cNvPr id="85025" name="Text Box 33"/>
          <p:cNvSpPr txBox="1">
            <a:spLocks noChangeArrowheads="1"/>
          </p:cNvSpPr>
          <p:nvPr/>
        </p:nvSpPr>
        <p:spPr bwMode="auto">
          <a:xfrm>
            <a:off x="914400" y="6019800"/>
            <a:ext cx="4038600" cy="523220"/>
          </a:xfrm>
          <a:prstGeom prst="rect">
            <a:avLst/>
          </a:prstGeom>
          <a:noFill/>
          <a:ln w="9525">
            <a:noFill/>
            <a:miter lim="800000"/>
            <a:headEnd/>
            <a:tailEnd/>
          </a:ln>
        </p:spPr>
        <p:txBody>
          <a:bodyPr>
            <a:spAutoFit/>
          </a:bodyPr>
          <a:lstStyle/>
          <a:p>
            <a:pPr>
              <a:spcBef>
                <a:spcPct val="50000"/>
              </a:spcBef>
            </a:pPr>
            <a:r>
              <a:rPr lang="en-US" sz="1400" b="1" dirty="0">
                <a:solidFill>
                  <a:schemeClr val="hlink"/>
                </a:solidFill>
              </a:rPr>
              <a:t>*</a:t>
            </a:r>
            <a:r>
              <a:rPr lang="en-US" sz="1400" dirty="0"/>
              <a:t> Pipe </a:t>
            </a:r>
            <a:r>
              <a:rPr lang="en-US" sz="1400" dirty="0" smtClean="0"/>
              <a:t>trench must </a:t>
            </a:r>
            <a:r>
              <a:rPr lang="en-US" sz="1400" dirty="0"/>
              <a:t>be </a:t>
            </a:r>
            <a:r>
              <a:rPr lang="en-US" sz="1400" dirty="0" smtClean="0"/>
              <a:t>encapsulated </a:t>
            </a:r>
            <a:r>
              <a:rPr lang="en-US" sz="1400" dirty="0"/>
              <a:t>to </a:t>
            </a:r>
            <a:r>
              <a:rPr lang="en-US" sz="1400" dirty="0" smtClean="0"/>
              <a:t>prevent </a:t>
            </a:r>
            <a:r>
              <a:rPr lang="en-US" sz="1400" dirty="0"/>
              <a:t>the</a:t>
            </a:r>
            <a:br>
              <a:rPr lang="en-US" sz="1400" dirty="0"/>
            </a:br>
            <a:r>
              <a:rPr lang="en-US" sz="1400" dirty="0"/>
              <a:t>   </a:t>
            </a:r>
            <a:r>
              <a:rPr lang="en-US" sz="1400" dirty="0" smtClean="0"/>
              <a:t>material from escaping </a:t>
            </a:r>
            <a:r>
              <a:rPr lang="en-US" sz="1400" dirty="0"/>
              <a:t>the trench.</a:t>
            </a:r>
          </a:p>
        </p:txBody>
      </p:sp>
      <p:sp>
        <p:nvSpPr>
          <p:cNvPr id="16"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pic>
        <p:nvPicPr>
          <p:cNvPr id="14" name="Picture 26"/>
          <p:cNvPicPr>
            <a:picLocks noChangeAspect="1" noChangeArrowheads="1"/>
          </p:cNvPicPr>
          <p:nvPr/>
        </p:nvPicPr>
        <p:blipFill>
          <a:blip r:embed="rId4" cstate="email">
            <a:lum bright="-10000" contrast="30000"/>
            <a:extLst>
              <a:ext uri="{28A0092B-C50C-407E-A947-70E740481C1C}">
                <a14:useLocalDpi xmlns:a14="http://schemas.microsoft.com/office/drawing/2010/main"/>
              </a:ext>
            </a:extLst>
          </a:blip>
          <a:srcRect/>
          <a:stretch>
            <a:fillRect/>
          </a:stretch>
        </p:blipFill>
        <p:spPr bwMode="auto">
          <a:xfrm>
            <a:off x="533400" y="1295400"/>
            <a:ext cx="3581399" cy="28651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59020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64517" name="Text Box 4"/>
          <p:cNvSpPr txBox="1">
            <a:spLocks noChangeArrowheads="1"/>
          </p:cNvSpPr>
          <p:nvPr/>
        </p:nvSpPr>
        <p:spPr bwMode="auto">
          <a:xfrm>
            <a:off x="1600200" y="6096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29" name="Rectangle 28"/>
          <p:cNvSpPr/>
          <p:nvPr/>
        </p:nvSpPr>
        <p:spPr>
          <a:xfrm>
            <a:off x="533400" y="1600200"/>
            <a:ext cx="7772400" cy="3785652"/>
          </a:xfrm>
          <a:prstGeom prst="rect">
            <a:avLst/>
          </a:prstGeom>
        </p:spPr>
        <p:txBody>
          <a:bodyPr wrap="square">
            <a:spAutoFit/>
          </a:bodyPr>
          <a:lstStyle/>
          <a:p>
            <a:r>
              <a:rPr lang="fr-FR" sz="2000" b="1" dirty="0" smtClean="0">
                <a:effectLst>
                  <a:outerShdw blurRad="38100" dist="38100" dir="2700000" algn="tl">
                    <a:srgbClr val="000000">
                      <a:alpha val="43137"/>
                    </a:srgbClr>
                  </a:outerShdw>
                </a:effectLst>
              </a:rPr>
              <a:t>A. 4. Compaction * (</a:t>
            </a:r>
            <a:r>
              <a:rPr lang="fr-FR" sz="2000" b="1" dirty="0" err="1" smtClean="0">
                <a:effectLst>
                  <a:outerShdw blurRad="38100" dist="38100" dir="2700000" algn="tl">
                    <a:srgbClr val="000000">
                      <a:alpha val="43137"/>
                    </a:srgbClr>
                  </a:outerShdw>
                </a:effectLst>
              </a:rPr>
              <a:t>Ref</a:t>
            </a:r>
            <a:r>
              <a:rPr lang="fr-FR" sz="2000" b="1" dirty="0" smtClean="0">
                <a:effectLst>
                  <a:outerShdw blurRad="38100" dist="38100" dir="2700000" algn="tl">
                    <a:srgbClr val="000000">
                      <a:alpha val="43137"/>
                    </a:srgbClr>
                  </a:outerShdw>
                </a:effectLst>
              </a:rPr>
              <a:t>. Pub 113, RC-30, Pub 408 Sec. 601)</a:t>
            </a:r>
          </a:p>
          <a:p>
            <a:endParaRPr lang="en-US" sz="2000" dirty="0" smtClean="0">
              <a:effectLst>
                <a:outerShdw blurRad="38100" dist="38100" dir="2700000" algn="tl">
                  <a:srgbClr val="000000">
                    <a:alpha val="43137"/>
                  </a:srgbClr>
                </a:outerShdw>
              </a:effectLst>
            </a:endParaRPr>
          </a:p>
          <a:p>
            <a:pPr marL="804863" indent="-341313">
              <a:tabLst>
                <a:tab pos="803275" algn="l"/>
              </a:tabLst>
            </a:pPr>
            <a:r>
              <a:rPr lang="en-US" sz="2000" dirty="0" smtClean="0">
                <a:effectLst>
                  <a:outerShdw blurRad="38100" dist="38100" dir="2700000" algn="tl">
                    <a:srgbClr val="000000">
                      <a:alpha val="43137"/>
                    </a:srgbClr>
                  </a:outerShdw>
                </a:effectLst>
              </a:rPr>
              <a:t>1. 	No compaction or compaction effort terminated while extensive backfill movement  remained beneath compaction device(s).</a:t>
            </a:r>
          </a:p>
          <a:p>
            <a:pPr marL="804863" indent="-341313">
              <a:tabLst>
                <a:tab pos="457200" algn="l"/>
              </a:tabLst>
            </a:pPr>
            <a:r>
              <a:rPr lang="en-US" sz="2000" dirty="0" smtClean="0">
                <a:effectLst>
                  <a:outerShdw blurRad="38100" dist="38100" dir="2700000" algn="tl">
                    <a:srgbClr val="000000">
                      <a:alpha val="43137"/>
                    </a:srgbClr>
                  </a:outerShdw>
                </a:effectLst>
              </a:rPr>
              <a:t>3. 	One upright compactor used, backfill material moist and compaction effort extended till little or no evidence of backfill movement remained beneath the compaction device.</a:t>
            </a:r>
          </a:p>
          <a:p>
            <a:pPr marL="804863" indent="-341313"/>
            <a:r>
              <a:rPr lang="en-US" sz="2000" dirty="0" smtClean="0">
                <a:effectLst>
                  <a:outerShdw blurRad="38100" dist="38100" dir="2700000" algn="tl">
                    <a:srgbClr val="000000">
                      <a:alpha val="43137"/>
                    </a:srgbClr>
                  </a:outerShdw>
                </a:effectLst>
              </a:rPr>
              <a:t>5. 	Two upright compactors or vibratory roller used, backfill material moist and compaction effort extended till little or no evidence of backfill movement remained beneath the compaction device and compaction devices were not used directly over the centerline of the pipe until the depth of fill reached 12”</a:t>
            </a:r>
            <a:endParaRPr lang="en-US" sz="2000" dirty="0">
              <a:effectLst>
                <a:outerShdw blurRad="38100" dist="38100" dir="2700000" algn="tl">
                  <a:srgbClr val="000000">
                    <a:alpha val="43137"/>
                  </a:srgbClr>
                </a:outerShdw>
              </a:effectLst>
            </a:endParaRPr>
          </a:p>
        </p:txBody>
      </p:sp>
      <p:sp>
        <p:nvSpPr>
          <p:cNvPr id="8"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9411644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P:\penndot shared\Bureau of Maintenance and Operations\Maintenance Division\QA Section\Roger Thomas\Academy Pipe 4-4-12\Pipe QA 03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0" y="1752600"/>
            <a:ext cx="3048000" cy="2286000"/>
          </a:xfrm>
          <a:prstGeom prst="rect">
            <a:avLst/>
          </a:prstGeom>
          <a:ln>
            <a:noFill/>
          </a:ln>
          <a:effectLst>
            <a:outerShdw blurRad="292100" dist="139700" dir="2700000" algn="tl" rotWithShape="0">
              <a:srgbClr val="333333">
                <a:alpha val="65000"/>
              </a:srgbClr>
            </a:outerShdw>
          </a:effectLst>
        </p:spPr>
      </p:pic>
      <p:sp>
        <p:nvSpPr>
          <p:cNvPr id="65539" name="Text Box 2"/>
          <p:cNvSpPr txBox="1">
            <a:spLocks noChangeArrowheads="1"/>
          </p:cNvSpPr>
          <p:nvPr/>
        </p:nvSpPr>
        <p:spPr bwMode="auto">
          <a:xfrm>
            <a:off x="381000" y="914400"/>
            <a:ext cx="8001000" cy="400110"/>
          </a:xfrm>
          <a:prstGeom prst="rect">
            <a:avLst/>
          </a:prstGeom>
          <a:noFill/>
          <a:ln w="9525">
            <a:noFill/>
            <a:miter lim="800000"/>
            <a:headEnd/>
            <a:tailEnd/>
          </a:ln>
        </p:spPr>
        <p:txBody>
          <a:bodyPr>
            <a:spAutoFit/>
          </a:bodyPr>
          <a:lstStyle/>
          <a:p>
            <a:pPr>
              <a:spcBef>
                <a:spcPct val="50000"/>
              </a:spcBef>
            </a:pPr>
            <a:r>
              <a:rPr lang="en-US" sz="2000" b="1" dirty="0">
                <a:effectLst>
                  <a:outerShdw blurRad="38100" dist="38100" dir="2700000" algn="tl">
                    <a:srgbClr val="000000">
                      <a:alpha val="43137"/>
                    </a:srgbClr>
                  </a:outerShdw>
                </a:effectLst>
                <a:cs typeface="Times New Roman" pitchFamily="18" charset="0"/>
              </a:rPr>
              <a:t>A.  4.  Compaction </a:t>
            </a:r>
            <a:endParaRPr lang="en-US" sz="2000" dirty="0">
              <a:effectLst>
                <a:outerShdw blurRad="38100" dist="38100" dir="2700000" algn="tl">
                  <a:srgbClr val="000000">
                    <a:alpha val="43137"/>
                  </a:srgbClr>
                </a:outerShdw>
              </a:effectLst>
              <a:cs typeface="Times New Roman" pitchFamily="18" charset="0"/>
            </a:endParaRPr>
          </a:p>
        </p:txBody>
      </p:sp>
      <p:sp>
        <p:nvSpPr>
          <p:cNvPr id="65540"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65541" name="Text Box 4"/>
          <p:cNvSpPr txBox="1">
            <a:spLocks noChangeArrowheads="1"/>
          </p:cNvSpPr>
          <p:nvPr/>
        </p:nvSpPr>
        <p:spPr bwMode="auto">
          <a:xfrm>
            <a:off x="1600200" y="593725"/>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89117" name="Text Box 29"/>
          <p:cNvSpPr txBox="1">
            <a:spLocks noChangeArrowheads="1"/>
          </p:cNvSpPr>
          <p:nvPr/>
        </p:nvSpPr>
        <p:spPr bwMode="auto">
          <a:xfrm>
            <a:off x="914400" y="1435100"/>
            <a:ext cx="2057400" cy="304800"/>
          </a:xfrm>
          <a:prstGeom prst="rect">
            <a:avLst/>
          </a:prstGeom>
          <a:noFill/>
          <a:ln w="9525">
            <a:noFill/>
            <a:miter lim="800000"/>
            <a:headEnd/>
            <a:tailEnd/>
          </a:ln>
        </p:spPr>
        <p:txBody>
          <a:bodyPr>
            <a:spAutoFit/>
          </a:bodyPr>
          <a:lstStyle/>
          <a:p>
            <a:pPr>
              <a:spcBef>
                <a:spcPct val="50000"/>
              </a:spcBef>
            </a:pPr>
            <a:r>
              <a:rPr lang="en-US" sz="1400" dirty="0"/>
              <a:t>Initial </a:t>
            </a:r>
            <a:r>
              <a:rPr lang="en-US" sz="1400" dirty="0" smtClean="0"/>
              <a:t>compaction </a:t>
            </a:r>
            <a:r>
              <a:rPr lang="en-US" sz="1400" dirty="0"/>
              <a:t>e</a:t>
            </a:r>
            <a:r>
              <a:rPr lang="en-US" sz="1400" dirty="0" smtClean="0"/>
              <a:t>ffort</a:t>
            </a:r>
            <a:endParaRPr lang="en-US" sz="1400" dirty="0"/>
          </a:p>
        </p:txBody>
      </p:sp>
      <p:sp>
        <p:nvSpPr>
          <p:cNvPr id="89118" name="Text Box 30"/>
          <p:cNvSpPr txBox="1">
            <a:spLocks noChangeArrowheads="1"/>
          </p:cNvSpPr>
          <p:nvPr/>
        </p:nvSpPr>
        <p:spPr bwMode="auto">
          <a:xfrm>
            <a:off x="5943600" y="1435100"/>
            <a:ext cx="2514600" cy="304800"/>
          </a:xfrm>
          <a:prstGeom prst="rect">
            <a:avLst/>
          </a:prstGeom>
          <a:noFill/>
          <a:ln w="9525">
            <a:noFill/>
            <a:miter lim="800000"/>
            <a:headEnd/>
            <a:tailEnd/>
          </a:ln>
        </p:spPr>
        <p:txBody>
          <a:bodyPr>
            <a:spAutoFit/>
          </a:bodyPr>
          <a:lstStyle/>
          <a:p>
            <a:pPr>
              <a:spcBef>
                <a:spcPct val="50000"/>
              </a:spcBef>
            </a:pPr>
            <a:r>
              <a:rPr lang="en-US" sz="1400" dirty="0"/>
              <a:t>Backfill </a:t>
            </a:r>
            <a:r>
              <a:rPr lang="en-US" sz="1400" dirty="0" smtClean="0"/>
              <a:t>depth </a:t>
            </a:r>
            <a:r>
              <a:rPr lang="en-US" sz="1400" dirty="0"/>
              <a:t>&lt; 12” </a:t>
            </a:r>
            <a:r>
              <a:rPr lang="en-US" sz="1400" dirty="0" smtClean="0"/>
              <a:t>over </a:t>
            </a:r>
            <a:r>
              <a:rPr lang="en-US" sz="1400" dirty="0"/>
              <a:t>pipe</a:t>
            </a:r>
          </a:p>
        </p:txBody>
      </p:sp>
      <p:sp>
        <p:nvSpPr>
          <p:cNvPr id="89119" name="Text Box 31"/>
          <p:cNvSpPr txBox="1">
            <a:spLocks noChangeArrowheads="1"/>
          </p:cNvSpPr>
          <p:nvPr/>
        </p:nvSpPr>
        <p:spPr bwMode="auto">
          <a:xfrm>
            <a:off x="3733800" y="3200400"/>
            <a:ext cx="1524000" cy="523220"/>
          </a:xfrm>
          <a:prstGeom prst="rect">
            <a:avLst/>
          </a:prstGeom>
          <a:noFill/>
          <a:ln w="9525">
            <a:noFill/>
            <a:miter lim="800000"/>
            <a:headEnd/>
            <a:tailEnd/>
          </a:ln>
        </p:spPr>
        <p:txBody>
          <a:bodyPr wrap="square">
            <a:spAutoFit/>
          </a:bodyPr>
          <a:lstStyle/>
          <a:p>
            <a:pPr>
              <a:spcBef>
                <a:spcPct val="50000"/>
              </a:spcBef>
            </a:pPr>
            <a:r>
              <a:rPr lang="en-US" sz="1400" dirty="0"/>
              <a:t>Backfill </a:t>
            </a:r>
            <a:r>
              <a:rPr lang="en-US" sz="1400" dirty="0" smtClean="0"/>
              <a:t>depth  </a:t>
            </a:r>
            <a:r>
              <a:rPr lang="en-US" sz="1400" dirty="0"/>
              <a:t>12”  </a:t>
            </a:r>
            <a:br>
              <a:rPr lang="en-US" sz="1400" dirty="0"/>
            </a:br>
            <a:r>
              <a:rPr lang="en-US" sz="1400" dirty="0" smtClean="0"/>
              <a:t>and &gt; over pipe</a:t>
            </a:r>
            <a:endParaRPr lang="en-US" sz="1400" dirty="0"/>
          </a:p>
        </p:txBody>
      </p:sp>
      <p:sp>
        <p:nvSpPr>
          <p:cNvPr id="89120" name="Text Box 32"/>
          <p:cNvSpPr txBox="1">
            <a:spLocks noChangeArrowheads="1"/>
          </p:cNvSpPr>
          <p:nvPr/>
        </p:nvSpPr>
        <p:spPr bwMode="auto">
          <a:xfrm>
            <a:off x="228600" y="4114800"/>
            <a:ext cx="2895600" cy="738664"/>
          </a:xfrm>
          <a:prstGeom prst="rect">
            <a:avLst/>
          </a:prstGeom>
          <a:noFill/>
          <a:ln w="9525">
            <a:noFill/>
            <a:miter lim="800000"/>
            <a:headEnd/>
            <a:tailEnd/>
          </a:ln>
        </p:spPr>
        <p:txBody>
          <a:bodyPr wrap="square">
            <a:spAutoFit/>
          </a:bodyPr>
          <a:lstStyle/>
          <a:p>
            <a:pPr>
              <a:spcBef>
                <a:spcPct val="50000"/>
              </a:spcBef>
            </a:pPr>
            <a:r>
              <a:rPr lang="en-US" sz="1400" dirty="0"/>
              <a:t>Compactors </a:t>
            </a:r>
            <a:r>
              <a:rPr lang="en-US" sz="1400" dirty="0" smtClean="0"/>
              <a:t>should </a:t>
            </a:r>
            <a:r>
              <a:rPr lang="en-US" sz="1400" dirty="0"/>
              <a:t>be </a:t>
            </a:r>
            <a:r>
              <a:rPr lang="en-US" sz="1400" dirty="0" smtClean="0"/>
              <a:t>operated </a:t>
            </a:r>
            <a:r>
              <a:rPr lang="en-US" sz="1400" dirty="0"/>
              <a:t>in </a:t>
            </a:r>
            <a:r>
              <a:rPr lang="en-US" sz="1400" dirty="0" smtClean="0"/>
              <a:t>tandem </a:t>
            </a:r>
            <a:r>
              <a:rPr lang="en-US" sz="1400" dirty="0"/>
              <a:t>to </a:t>
            </a:r>
            <a:r>
              <a:rPr lang="en-US" sz="1400" dirty="0" smtClean="0"/>
              <a:t>avoid </a:t>
            </a:r>
            <a:r>
              <a:rPr lang="en-US" sz="1400" dirty="0"/>
              <a:t>m</a:t>
            </a:r>
            <a:r>
              <a:rPr lang="en-US" sz="1400" dirty="0" smtClean="0"/>
              <a:t>oving </a:t>
            </a:r>
            <a:r>
              <a:rPr lang="en-US" sz="1400" dirty="0"/>
              <a:t>the </a:t>
            </a:r>
            <a:r>
              <a:rPr lang="en-US" sz="1400" dirty="0" smtClean="0"/>
              <a:t>pipe </a:t>
            </a:r>
            <a:r>
              <a:rPr lang="en-US" sz="1400" dirty="0"/>
              <a:t>out of </a:t>
            </a:r>
            <a:r>
              <a:rPr lang="en-US" sz="1400" dirty="0" smtClean="0"/>
              <a:t>horizontal </a:t>
            </a:r>
            <a:r>
              <a:rPr lang="en-US" sz="1400" dirty="0"/>
              <a:t>a</a:t>
            </a:r>
            <a:r>
              <a:rPr lang="en-US" sz="1400" dirty="0" smtClean="0"/>
              <a:t>lignment</a:t>
            </a:r>
            <a:endParaRPr lang="en-US" sz="1400" dirty="0"/>
          </a:p>
        </p:txBody>
      </p:sp>
      <p:sp>
        <p:nvSpPr>
          <p:cNvPr id="89121" name="Text Box 33"/>
          <p:cNvSpPr txBox="1">
            <a:spLocks noChangeArrowheads="1"/>
          </p:cNvSpPr>
          <p:nvPr/>
        </p:nvSpPr>
        <p:spPr bwMode="auto">
          <a:xfrm>
            <a:off x="6172200" y="4114800"/>
            <a:ext cx="2514600" cy="954107"/>
          </a:xfrm>
          <a:prstGeom prst="rect">
            <a:avLst/>
          </a:prstGeom>
          <a:noFill/>
          <a:ln w="9525">
            <a:noFill/>
            <a:miter lim="800000"/>
            <a:headEnd/>
            <a:tailEnd/>
          </a:ln>
        </p:spPr>
        <p:txBody>
          <a:bodyPr>
            <a:spAutoFit/>
          </a:bodyPr>
          <a:lstStyle/>
          <a:p>
            <a:pPr>
              <a:spcBef>
                <a:spcPct val="50000"/>
              </a:spcBef>
            </a:pPr>
            <a:r>
              <a:rPr lang="en-US" sz="1400" dirty="0"/>
              <a:t>No </a:t>
            </a:r>
            <a:r>
              <a:rPr lang="en-US" sz="1400" dirty="0" smtClean="0"/>
              <a:t>compaction </a:t>
            </a:r>
            <a:r>
              <a:rPr lang="en-US" sz="1400" dirty="0"/>
              <a:t>d</a:t>
            </a:r>
            <a:r>
              <a:rPr lang="en-US" sz="1400" dirty="0" smtClean="0"/>
              <a:t>irectly </a:t>
            </a:r>
            <a:r>
              <a:rPr lang="en-US" sz="1400" dirty="0"/>
              <a:t>o</a:t>
            </a:r>
            <a:r>
              <a:rPr lang="en-US" sz="1400" dirty="0" smtClean="0"/>
              <a:t>ver the </a:t>
            </a:r>
            <a:r>
              <a:rPr lang="en-US" sz="1400" dirty="0"/>
              <a:t>t</a:t>
            </a:r>
            <a:r>
              <a:rPr lang="en-US" sz="1400" dirty="0" smtClean="0"/>
              <a:t>op </a:t>
            </a:r>
            <a:r>
              <a:rPr lang="en-US" sz="1400" dirty="0"/>
              <a:t>of the </a:t>
            </a:r>
            <a:r>
              <a:rPr lang="en-US" sz="1400" dirty="0" smtClean="0"/>
              <a:t>pipe </a:t>
            </a:r>
            <a:r>
              <a:rPr lang="en-US" sz="1400" dirty="0"/>
              <a:t>u</a:t>
            </a:r>
            <a:r>
              <a:rPr lang="en-US" sz="1400" dirty="0" smtClean="0"/>
              <a:t>ntil </a:t>
            </a:r>
            <a:r>
              <a:rPr lang="en-US" sz="1400" dirty="0"/>
              <a:t>the </a:t>
            </a:r>
            <a:r>
              <a:rPr lang="en-US" sz="1400" dirty="0" smtClean="0"/>
              <a:t>depth </a:t>
            </a:r>
            <a:r>
              <a:rPr lang="en-US" sz="1400" dirty="0"/>
              <a:t>of </a:t>
            </a:r>
            <a:r>
              <a:rPr lang="en-US" sz="1400" dirty="0" smtClean="0"/>
              <a:t>backfill </a:t>
            </a:r>
            <a:r>
              <a:rPr lang="en-US" sz="1400" dirty="0"/>
              <a:t>o</a:t>
            </a:r>
            <a:r>
              <a:rPr lang="en-US" sz="1400" dirty="0" smtClean="0"/>
              <a:t>ver </a:t>
            </a:r>
            <a:r>
              <a:rPr lang="en-US" sz="1400" dirty="0"/>
              <a:t>the </a:t>
            </a:r>
            <a:r>
              <a:rPr lang="en-US" sz="1400" dirty="0" smtClean="0"/>
              <a:t>pipe </a:t>
            </a:r>
            <a:r>
              <a:rPr lang="en-US" sz="1400" dirty="0"/>
              <a:t>is 12” and &gt;</a:t>
            </a:r>
          </a:p>
        </p:txBody>
      </p:sp>
      <p:sp>
        <p:nvSpPr>
          <p:cNvPr id="89122" name="Text Box 34"/>
          <p:cNvSpPr txBox="1">
            <a:spLocks noChangeArrowheads="1"/>
          </p:cNvSpPr>
          <p:nvPr/>
        </p:nvSpPr>
        <p:spPr bwMode="auto">
          <a:xfrm>
            <a:off x="2971800" y="6019800"/>
            <a:ext cx="4267200" cy="738664"/>
          </a:xfrm>
          <a:prstGeom prst="rect">
            <a:avLst/>
          </a:prstGeom>
          <a:noFill/>
          <a:ln w="9525">
            <a:noFill/>
            <a:miter lim="800000"/>
            <a:headEnd/>
            <a:tailEnd/>
          </a:ln>
        </p:spPr>
        <p:txBody>
          <a:bodyPr wrap="square">
            <a:spAutoFit/>
          </a:bodyPr>
          <a:lstStyle/>
          <a:p>
            <a:pPr>
              <a:spcBef>
                <a:spcPct val="50000"/>
              </a:spcBef>
            </a:pPr>
            <a:r>
              <a:rPr lang="en-US" sz="1400" dirty="0"/>
              <a:t>Compaction </a:t>
            </a:r>
            <a:r>
              <a:rPr lang="en-US" sz="1400" dirty="0" smtClean="0"/>
              <a:t>effort directed </a:t>
            </a:r>
            <a:r>
              <a:rPr lang="en-US" sz="1400" dirty="0"/>
              <a:t>over </a:t>
            </a:r>
            <a:r>
              <a:rPr lang="en-US" sz="1400" dirty="0" smtClean="0"/>
              <a:t>the full width </a:t>
            </a:r>
            <a:r>
              <a:rPr lang="en-US" sz="1400" dirty="0"/>
              <a:t/>
            </a:r>
            <a:br>
              <a:rPr lang="en-US" sz="1400" dirty="0"/>
            </a:br>
            <a:r>
              <a:rPr lang="en-US" sz="1400" dirty="0"/>
              <a:t>of the </a:t>
            </a:r>
            <a:r>
              <a:rPr lang="en-US" sz="1400" dirty="0" smtClean="0"/>
              <a:t>trench after depth </a:t>
            </a:r>
            <a:r>
              <a:rPr lang="en-US" sz="1400" dirty="0"/>
              <a:t>of </a:t>
            </a:r>
            <a:r>
              <a:rPr lang="en-US" sz="1400" dirty="0" smtClean="0"/>
              <a:t>backfill </a:t>
            </a:r>
            <a:r>
              <a:rPr lang="en-US" sz="1400" dirty="0"/>
              <a:t>is 12” and  &gt;</a:t>
            </a:r>
            <a:br>
              <a:rPr lang="en-US" sz="1400" dirty="0"/>
            </a:br>
            <a:r>
              <a:rPr lang="en-US" sz="1400" dirty="0" smtClean="0"/>
              <a:t>over </a:t>
            </a:r>
            <a:r>
              <a:rPr lang="en-US" sz="1400" dirty="0"/>
              <a:t>the </a:t>
            </a:r>
            <a:r>
              <a:rPr lang="en-US" sz="1400" dirty="0" smtClean="0"/>
              <a:t>top </a:t>
            </a:r>
            <a:r>
              <a:rPr lang="en-US" sz="1400" dirty="0"/>
              <a:t>of the </a:t>
            </a:r>
            <a:r>
              <a:rPr lang="en-US" sz="1400" dirty="0" smtClean="0"/>
              <a:t>pipe</a:t>
            </a:r>
            <a:endParaRPr lang="en-US" sz="1400" dirty="0"/>
          </a:p>
        </p:txBody>
      </p:sp>
      <p:sp>
        <p:nvSpPr>
          <p:cNvPr id="18"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pic>
        <p:nvPicPr>
          <p:cNvPr id="16" name="Picture 3" descr="P:\penndot shared\Bureau of Maintenance and Operations\Maintenance Division\QA Section\Roger Thomas\Academy Pipe 4-4-12\Pipe QA 03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1752600"/>
            <a:ext cx="3276600" cy="2305050"/>
          </a:xfrm>
          <a:prstGeom prst="rect">
            <a:avLst/>
          </a:prstGeom>
          <a:ln>
            <a:noFill/>
          </a:ln>
          <a:effectLst>
            <a:outerShdw blurRad="292100" dist="139700" dir="2700000" algn="tl" rotWithShape="0">
              <a:srgbClr val="333333">
                <a:alpha val="65000"/>
              </a:srgbClr>
            </a:outerShdw>
          </a:effectLst>
        </p:spPr>
      </p:pic>
      <p:pic>
        <p:nvPicPr>
          <p:cNvPr id="17" name="Picture 3" descr="P:\penndot shared\Bureau of Maintenance and Operations\Maintenance Division\QA Section\Roger Thomas\Academy Pipe 4-4-12\Pipe QA 044.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24200" y="3733800"/>
            <a:ext cx="3048000" cy="228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62580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 Box 2"/>
          <p:cNvSpPr txBox="1">
            <a:spLocks noChangeArrowheads="1"/>
          </p:cNvSpPr>
          <p:nvPr/>
        </p:nvSpPr>
        <p:spPr bwMode="auto">
          <a:xfrm>
            <a:off x="762000" y="914400"/>
            <a:ext cx="8001000" cy="304800"/>
          </a:xfrm>
          <a:prstGeom prst="rect">
            <a:avLst/>
          </a:prstGeom>
          <a:noFill/>
          <a:ln w="9525">
            <a:noFill/>
            <a:miter lim="800000"/>
            <a:headEnd/>
            <a:tailEnd/>
          </a:ln>
        </p:spPr>
        <p:txBody>
          <a:bodyPr>
            <a:spAutoFit/>
          </a:bodyPr>
          <a:lstStyle/>
          <a:p>
            <a:pPr>
              <a:spcBef>
                <a:spcPct val="50000"/>
              </a:spcBef>
            </a:pPr>
            <a:r>
              <a:rPr lang="en-US" sz="1400" b="1" dirty="0">
                <a:cs typeface="Times New Roman" pitchFamily="18" charset="0"/>
              </a:rPr>
              <a:t>A.  4.  Compaction     </a:t>
            </a:r>
            <a:endParaRPr lang="en-US" sz="1400" dirty="0">
              <a:cs typeface="Times New Roman" pitchFamily="18" charset="0"/>
            </a:endParaRPr>
          </a:p>
        </p:txBody>
      </p:sp>
      <p:sp>
        <p:nvSpPr>
          <p:cNvPr id="66564"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66565" name="Text Box 4"/>
          <p:cNvSpPr txBox="1">
            <a:spLocks noChangeArrowheads="1"/>
          </p:cNvSpPr>
          <p:nvPr/>
        </p:nvSpPr>
        <p:spPr bwMode="auto">
          <a:xfrm>
            <a:off x="1600200" y="593725"/>
            <a:ext cx="6096000" cy="396875"/>
          </a:xfrm>
          <a:prstGeom prst="rect">
            <a:avLst/>
          </a:prstGeom>
          <a:noFill/>
          <a:ln w="9525">
            <a:noFill/>
            <a:miter lim="800000"/>
            <a:headEnd/>
            <a:tailEnd/>
          </a:ln>
        </p:spPr>
        <p:txBody>
          <a:bodyPr>
            <a:spAutoFit/>
          </a:bodyPr>
          <a:lstStyle/>
          <a:p>
            <a:pPr algn="ctr">
              <a:spcBef>
                <a:spcPct val="50000"/>
              </a:spcBef>
            </a:pPr>
            <a:r>
              <a:rPr lang="en-US" sz="2000" dirty="0"/>
              <a:t>Pipe Replacement Operations</a:t>
            </a:r>
          </a:p>
        </p:txBody>
      </p:sp>
      <p:sp>
        <p:nvSpPr>
          <p:cNvPr id="90126" name="Text Box 14"/>
          <p:cNvSpPr txBox="1">
            <a:spLocks noChangeArrowheads="1"/>
          </p:cNvSpPr>
          <p:nvPr/>
        </p:nvSpPr>
        <p:spPr bwMode="auto">
          <a:xfrm>
            <a:off x="1752600" y="5257800"/>
            <a:ext cx="5567363" cy="523220"/>
          </a:xfrm>
          <a:prstGeom prst="rect">
            <a:avLst/>
          </a:prstGeom>
          <a:noFill/>
          <a:ln w="9525">
            <a:noFill/>
            <a:miter lim="800000"/>
            <a:headEnd/>
            <a:tailEnd/>
          </a:ln>
        </p:spPr>
        <p:txBody>
          <a:bodyPr wrap="square">
            <a:spAutoFit/>
          </a:bodyPr>
          <a:lstStyle/>
          <a:p>
            <a:pPr algn="ctr">
              <a:spcBef>
                <a:spcPct val="50000"/>
              </a:spcBef>
            </a:pPr>
            <a:r>
              <a:rPr lang="en-US" sz="1400" dirty="0"/>
              <a:t>The </a:t>
            </a:r>
            <a:r>
              <a:rPr lang="en-US" sz="1400" dirty="0" smtClean="0"/>
              <a:t>compaction </a:t>
            </a:r>
            <a:r>
              <a:rPr lang="en-US" sz="1400" dirty="0"/>
              <a:t>e</a:t>
            </a:r>
            <a:r>
              <a:rPr lang="en-US" sz="1400" dirty="0" smtClean="0"/>
              <a:t>ffort </a:t>
            </a:r>
            <a:r>
              <a:rPr lang="en-US" sz="1400" dirty="0"/>
              <a:t>is </a:t>
            </a:r>
            <a:r>
              <a:rPr lang="en-US" sz="1400" dirty="0" smtClean="0"/>
              <a:t>complete </a:t>
            </a:r>
            <a:r>
              <a:rPr lang="en-US" sz="1400" dirty="0"/>
              <a:t>w</a:t>
            </a:r>
            <a:r>
              <a:rPr lang="en-US" sz="1400" dirty="0" smtClean="0"/>
              <a:t>hen </a:t>
            </a:r>
            <a:r>
              <a:rPr lang="en-US" sz="1400" dirty="0"/>
              <a:t>t</a:t>
            </a:r>
            <a:r>
              <a:rPr lang="en-US" sz="1400" dirty="0" smtClean="0"/>
              <a:t>here </a:t>
            </a:r>
            <a:r>
              <a:rPr lang="en-US" sz="1400" dirty="0"/>
              <a:t>is </a:t>
            </a:r>
            <a:r>
              <a:rPr lang="en-US" sz="1400" dirty="0" smtClean="0"/>
              <a:t>little </a:t>
            </a:r>
            <a:r>
              <a:rPr lang="en-US" sz="1400" dirty="0"/>
              <a:t>or </a:t>
            </a:r>
            <a:r>
              <a:rPr lang="en-US" sz="1400" dirty="0" smtClean="0"/>
              <a:t>no </a:t>
            </a:r>
            <a:r>
              <a:rPr lang="en-US" sz="1400" dirty="0"/>
              <a:t>e</a:t>
            </a:r>
            <a:r>
              <a:rPr lang="en-US" sz="1400" dirty="0" smtClean="0"/>
              <a:t>vidence </a:t>
            </a:r>
            <a:r>
              <a:rPr lang="en-US" sz="1400" dirty="0"/>
              <a:t>of </a:t>
            </a:r>
            <a:r>
              <a:rPr lang="en-US" sz="1400" dirty="0" smtClean="0"/>
              <a:t>movement </a:t>
            </a:r>
            <a:r>
              <a:rPr lang="en-US" sz="1400" dirty="0"/>
              <a:t>of the </a:t>
            </a:r>
            <a:r>
              <a:rPr lang="en-US" sz="1400" dirty="0" smtClean="0"/>
              <a:t>backfill </a:t>
            </a:r>
            <a:r>
              <a:rPr lang="en-US" sz="1400" dirty="0"/>
              <a:t>m</a:t>
            </a:r>
            <a:r>
              <a:rPr lang="en-US" sz="1400" dirty="0" smtClean="0"/>
              <a:t>aterial </a:t>
            </a:r>
            <a:r>
              <a:rPr lang="en-US" sz="1400" dirty="0"/>
              <a:t>b</a:t>
            </a:r>
            <a:r>
              <a:rPr lang="en-US" sz="1400" dirty="0" smtClean="0"/>
              <a:t>eneath </a:t>
            </a:r>
            <a:r>
              <a:rPr lang="en-US" sz="1400" dirty="0"/>
              <a:t>the </a:t>
            </a:r>
            <a:r>
              <a:rPr lang="en-US" sz="1400" dirty="0" smtClean="0"/>
              <a:t>compaction </a:t>
            </a:r>
            <a:r>
              <a:rPr lang="en-US" sz="1400" dirty="0"/>
              <a:t>d</a:t>
            </a:r>
            <a:r>
              <a:rPr lang="en-US" sz="1400" dirty="0" smtClean="0"/>
              <a:t>evice(s</a:t>
            </a:r>
            <a:r>
              <a:rPr lang="en-US" sz="1400" dirty="0"/>
              <a:t>)</a:t>
            </a:r>
          </a:p>
        </p:txBody>
      </p:sp>
      <p:pic>
        <p:nvPicPr>
          <p:cNvPr id="66567" name="Picture 15"/>
          <p:cNvPicPr>
            <a:picLocks noChangeAspect="1" noChangeArrowheads="1"/>
          </p:cNvPicPr>
          <p:nvPr/>
        </p:nvPicPr>
        <p:blipFill>
          <a:blip r:embed="rId2" cstate="email">
            <a:lum contrast="10000"/>
            <a:extLst>
              <a:ext uri="{28A0092B-C50C-407E-A947-70E740481C1C}">
                <a14:useLocalDpi xmlns:a14="http://schemas.microsoft.com/office/drawing/2010/main"/>
              </a:ext>
            </a:extLst>
          </a:blip>
          <a:srcRect/>
          <a:stretch>
            <a:fillRect/>
          </a:stretch>
        </p:blipFill>
        <p:spPr bwMode="auto">
          <a:xfrm>
            <a:off x="1752600" y="1600200"/>
            <a:ext cx="5567363" cy="3654425"/>
          </a:xfrm>
          <a:prstGeom prst="rect">
            <a:avLst/>
          </a:prstGeom>
          <a:ln>
            <a:noFill/>
          </a:ln>
          <a:effectLst>
            <a:outerShdw blurRad="292100" dist="139700" dir="2700000" algn="tl" rotWithShape="0">
              <a:srgbClr val="333333">
                <a:alpha val="65000"/>
              </a:srgbClr>
            </a:outerShdw>
          </a:effectLst>
        </p:spPr>
      </p:pic>
      <p:sp>
        <p:nvSpPr>
          <p:cNvPr id="66568" name="Text Box 16"/>
          <p:cNvSpPr txBox="1">
            <a:spLocks noChangeArrowheads="1"/>
          </p:cNvSpPr>
          <p:nvPr/>
        </p:nvSpPr>
        <p:spPr bwMode="auto">
          <a:xfrm>
            <a:off x="2743200" y="1295400"/>
            <a:ext cx="3810000" cy="457200"/>
          </a:xfrm>
          <a:prstGeom prst="rect">
            <a:avLst/>
          </a:prstGeom>
          <a:noFill/>
          <a:ln w="9525">
            <a:noFill/>
            <a:miter lim="800000"/>
            <a:headEnd/>
            <a:tailEnd/>
          </a:ln>
        </p:spPr>
        <p:txBody>
          <a:bodyPr>
            <a:spAutoFit/>
          </a:bodyPr>
          <a:lstStyle/>
          <a:p>
            <a:pPr>
              <a:spcBef>
                <a:spcPct val="50000"/>
              </a:spcBef>
            </a:pPr>
            <a:endParaRPr lang="en-US"/>
          </a:p>
        </p:txBody>
      </p:sp>
      <p:sp>
        <p:nvSpPr>
          <p:cNvPr id="90129" name="Text Box 17"/>
          <p:cNvSpPr txBox="1">
            <a:spLocks noChangeArrowheads="1"/>
          </p:cNvSpPr>
          <p:nvPr/>
        </p:nvSpPr>
        <p:spPr bwMode="auto">
          <a:xfrm>
            <a:off x="1752601" y="1295400"/>
            <a:ext cx="5567362" cy="304800"/>
          </a:xfrm>
          <a:prstGeom prst="rect">
            <a:avLst/>
          </a:prstGeom>
          <a:noFill/>
          <a:ln w="9525">
            <a:noFill/>
            <a:miter lim="800000"/>
            <a:headEnd/>
            <a:tailEnd/>
          </a:ln>
        </p:spPr>
        <p:txBody>
          <a:bodyPr wrap="square">
            <a:spAutoFit/>
          </a:bodyPr>
          <a:lstStyle/>
          <a:p>
            <a:pPr algn="ctr">
              <a:spcBef>
                <a:spcPct val="50000"/>
              </a:spcBef>
            </a:pPr>
            <a:r>
              <a:rPr lang="en-US" sz="1400" dirty="0"/>
              <a:t>Satisfactory </a:t>
            </a:r>
            <a:r>
              <a:rPr lang="en-US" sz="1400" dirty="0" smtClean="0"/>
              <a:t>Compaction</a:t>
            </a:r>
            <a:endParaRPr lang="en-US" sz="1400" dirty="0"/>
          </a:p>
        </p:txBody>
      </p:sp>
      <p:sp>
        <p:nvSpPr>
          <p:cNvPr id="12"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4786118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pic>
        <p:nvPicPr>
          <p:cNvPr id="68626" name="Picture 25"/>
          <p:cNvPicPr>
            <a:picLocks noChangeAspect="1" noChangeArrowheads="1"/>
          </p:cNvPicPr>
          <p:nvPr/>
        </p:nvPicPr>
        <p:blipFill>
          <a:blip r:embed="rId2" cstate="email">
            <a:lum bright="-30000"/>
            <a:extLst>
              <a:ext uri="{28A0092B-C50C-407E-A947-70E740481C1C}">
                <a14:useLocalDpi xmlns:a14="http://schemas.microsoft.com/office/drawing/2010/main"/>
              </a:ext>
            </a:extLst>
          </a:blip>
          <a:srcRect/>
          <a:stretch>
            <a:fillRect/>
          </a:stretch>
        </p:blipFill>
        <p:spPr bwMode="auto">
          <a:xfrm>
            <a:off x="1676400" y="3733800"/>
            <a:ext cx="2630051" cy="1905000"/>
          </a:xfrm>
          <a:prstGeom prst="rect">
            <a:avLst/>
          </a:prstGeom>
          <a:ln>
            <a:noFill/>
          </a:ln>
          <a:effectLst>
            <a:outerShdw blurRad="292100" dist="139700" dir="2700000" algn="tl" rotWithShape="0">
              <a:srgbClr val="333333">
                <a:alpha val="65000"/>
              </a:srgbClr>
            </a:outerShdw>
          </a:effectLst>
        </p:spPr>
      </p:pic>
      <p:sp>
        <p:nvSpPr>
          <p:cNvPr id="93211" name="Text Box 27"/>
          <p:cNvSpPr txBox="1">
            <a:spLocks noChangeArrowheads="1"/>
          </p:cNvSpPr>
          <p:nvPr/>
        </p:nvSpPr>
        <p:spPr bwMode="auto">
          <a:xfrm>
            <a:off x="4724400" y="4114800"/>
            <a:ext cx="2209800" cy="1077218"/>
          </a:xfrm>
          <a:prstGeom prst="rect">
            <a:avLst/>
          </a:prstGeom>
          <a:noFill/>
          <a:ln w="9525">
            <a:solidFill>
              <a:srgbClr val="FF0000"/>
            </a:solidFill>
            <a:miter lim="800000"/>
            <a:headEnd/>
            <a:tailEnd/>
          </a:ln>
        </p:spPr>
        <p:txBody>
          <a:bodyPr wrap="square">
            <a:spAutoFit/>
          </a:bodyPr>
          <a:lstStyle/>
          <a:p>
            <a:pPr algn="ctr">
              <a:spcBef>
                <a:spcPct val="50000"/>
              </a:spcBef>
            </a:pPr>
            <a:r>
              <a:rPr lang="en-US" sz="1600" dirty="0">
                <a:solidFill>
                  <a:srgbClr val="FF0000"/>
                </a:solidFill>
              </a:rPr>
              <a:t>You Want to Know This Gas Line is There </a:t>
            </a:r>
            <a:r>
              <a:rPr lang="en-US" sz="1600" b="1" i="1" dirty="0">
                <a:solidFill>
                  <a:srgbClr val="FF0000"/>
                </a:solidFill>
              </a:rPr>
              <a:t>“Before”</a:t>
            </a:r>
            <a:r>
              <a:rPr lang="en-US" sz="1600" dirty="0">
                <a:solidFill>
                  <a:srgbClr val="FF0000"/>
                </a:solidFill>
              </a:rPr>
              <a:t> you Begin to </a:t>
            </a:r>
            <a:r>
              <a:rPr lang="en-US" sz="1600" dirty="0" smtClean="0">
                <a:solidFill>
                  <a:srgbClr val="FF0000"/>
                </a:solidFill>
              </a:rPr>
              <a:t>Excavate  </a:t>
            </a:r>
            <a:r>
              <a:rPr lang="en-US" sz="1600" b="1" dirty="0" smtClean="0">
                <a:solidFill>
                  <a:srgbClr val="FF0000"/>
                </a:solidFill>
              </a:rPr>
              <a:t>!!!</a:t>
            </a:r>
            <a:endParaRPr lang="en-US" sz="1600" b="1" dirty="0">
              <a:solidFill>
                <a:srgbClr val="FF0000"/>
              </a:solidFill>
            </a:endParaRPr>
          </a:p>
        </p:txBody>
      </p:sp>
      <p:sp>
        <p:nvSpPr>
          <p:cNvPr id="93213" name="Oval 29"/>
          <p:cNvSpPr>
            <a:spLocks noChangeArrowheads="1"/>
          </p:cNvSpPr>
          <p:nvPr/>
        </p:nvSpPr>
        <p:spPr bwMode="auto">
          <a:xfrm>
            <a:off x="1752600" y="3962400"/>
            <a:ext cx="914400" cy="457200"/>
          </a:xfrm>
          <a:prstGeom prst="ellipse">
            <a:avLst/>
          </a:prstGeom>
          <a:noFill/>
          <a:ln w="12700">
            <a:solidFill>
              <a:srgbClr val="FF0000"/>
            </a:solidFill>
            <a:round/>
            <a:headEnd/>
            <a:tailEnd/>
          </a:ln>
        </p:spPr>
        <p:txBody>
          <a:bodyPr wrap="none" anchor="ctr"/>
          <a:lstStyle/>
          <a:p>
            <a:endParaRPr lang="en-US"/>
          </a:p>
        </p:txBody>
      </p:sp>
      <p:sp>
        <p:nvSpPr>
          <p:cNvPr id="93215" name="Text Box 31"/>
          <p:cNvSpPr txBox="1">
            <a:spLocks noChangeArrowheads="1"/>
          </p:cNvSpPr>
          <p:nvPr/>
        </p:nvSpPr>
        <p:spPr bwMode="auto">
          <a:xfrm>
            <a:off x="3733800" y="5943600"/>
            <a:ext cx="1828800" cy="338554"/>
          </a:xfrm>
          <a:prstGeom prst="rect">
            <a:avLst/>
          </a:prstGeom>
          <a:noFill/>
          <a:ln w="9525">
            <a:noFill/>
            <a:miter lim="800000"/>
            <a:headEnd/>
            <a:tailEnd/>
          </a:ln>
        </p:spPr>
        <p:txBody>
          <a:bodyPr wrap="square">
            <a:spAutoFit/>
          </a:bodyPr>
          <a:lstStyle/>
          <a:p>
            <a:pPr>
              <a:spcBef>
                <a:spcPct val="50000"/>
              </a:spcBef>
            </a:pPr>
            <a:r>
              <a:rPr lang="en-US" sz="1600" b="1" dirty="0">
                <a:solidFill>
                  <a:srgbClr val="FF0000"/>
                </a:solidFill>
              </a:rPr>
              <a:t>Know the </a:t>
            </a:r>
            <a:r>
              <a:rPr lang="en-US" sz="1600" b="1" dirty="0" smtClean="0">
                <a:solidFill>
                  <a:srgbClr val="FF0000"/>
                </a:solidFill>
              </a:rPr>
              <a:t>Law  !!!!!</a:t>
            </a:r>
            <a:endParaRPr lang="en-US" sz="1600" b="1" dirty="0">
              <a:solidFill>
                <a:srgbClr val="FF0000"/>
              </a:solidFill>
            </a:endParaRPr>
          </a:p>
        </p:txBody>
      </p:sp>
      <p:sp>
        <p:nvSpPr>
          <p:cNvPr id="30" name="TextBox 29"/>
          <p:cNvSpPr txBox="1"/>
          <p:nvPr/>
        </p:nvSpPr>
        <p:spPr>
          <a:xfrm>
            <a:off x="2743200" y="609600"/>
            <a:ext cx="3810000" cy="400110"/>
          </a:xfrm>
          <a:prstGeom prst="rect">
            <a:avLst/>
          </a:prstGeom>
          <a:noFill/>
        </p:spPr>
        <p:txBody>
          <a:bodyPr wrap="square" rtlCol="0">
            <a:spAutoFit/>
          </a:bodyPr>
          <a:lstStyle/>
          <a:p>
            <a:pPr algn="ctr"/>
            <a:r>
              <a:rPr lang="en-US" sz="2000" dirty="0" smtClean="0">
                <a:effectLst>
                  <a:outerShdw blurRad="38100" dist="38100" dir="2700000" algn="tl">
                    <a:srgbClr val="000000">
                      <a:alpha val="43137"/>
                    </a:srgbClr>
                  </a:outerShdw>
                </a:effectLst>
              </a:rPr>
              <a:t>Pipe Replacement Operation</a:t>
            </a:r>
            <a:r>
              <a:rPr lang="en-US" dirty="0" smtClean="0">
                <a:effectLst>
                  <a:outerShdw blurRad="38100" dist="38100" dir="2700000" algn="tl">
                    <a:srgbClr val="000000">
                      <a:alpha val="43137"/>
                    </a:srgbClr>
                  </a:outerShdw>
                </a:effectLst>
              </a:rPr>
              <a:t>s</a:t>
            </a:r>
            <a:endParaRPr lang="en-US" dirty="0">
              <a:effectLst>
                <a:outerShdw blurRad="38100" dist="38100" dir="2700000" algn="tl">
                  <a:srgbClr val="000000">
                    <a:alpha val="43137"/>
                  </a:srgbClr>
                </a:outerShdw>
              </a:effectLst>
            </a:endParaRPr>
          </a:p>
        </p:txBody>
      </p:sp>
      <p:sp>
        <p:nvSpPr>
          <p:cNvPr id="32" name="Rectangle 31"/>
          <p:cNvSpPr/>
          <p:nvPr/>
        </p:nvSpPr>
        <p:spPr>
          <a:xfrm>
            <a:off x="381000" y="1066800"/>
            <a:ext cx="8382000" cy="2585323"/>
          </a:xfrm>
          <a:prstGeom prst="rect">
            <a:avLst/>
          </a:prstGeom>
        </p:spPr>
        <p:txBody>
          <a:bodyPr wrap="square">
            <a:spAutoFit/>
          </a:bodyPr>
          <a:lstStyle/>
          <a:p>
            <a:pPr marL="342900" indent="-342900">
              <a:buAutoNum type="alphaUcPeriod"/>
            </a:pPr>
            <a:r>
              <a:rPr lang="en-US" b="1" dirty="0" smtClean="0">
                <a:effectLst>
                  <a:outerShdw blurRad="38100" dist="38100" dir="2700000" algn="tl">
                    <a:srgbClr val="000000">
                      <a:alpha val="43137"/>
                    </a:srgbClr>
                  </a:outerShdw>
                </a:effectLst>
              </a:rPr>
              <a:t>5. PA 1-Call (Ref. PA-1 CALL)</a:t>
            </a:r>
          </a:p>
          <a:p>
            <a:pPr marL="342900" indent="-342900">
              <a:buAutoNum type="alphaUcPeriod"/>
            </a:pPr>
            <a:endParaRPr lang="en-US" b="1" dirty="0" smtClean="0">
              <a:effectLst>
                <a:outerShdw blurRad="38100" dist="38100" dir="2700000" algn="tl">
                  <a:srgbClr val="000000">
                    <a:alpha val="43137"/>
                  </a:srgbClr>
                </a:outerShdw>
              </a:effectLst>
            </a:endParaRPr>
          </a:p>
          <a:p>
            <a:pPr marL="568325" indent="-222250"/>
            <a:r>
              <a:rPr lang="en-US" dirty="0" smtClean="0">
                <a:effectLst>
                  <a:outerShdw blurRad="38100" dist="38100" dir="2700000" algn="tl">
                    <a:srgbClr val="000000">
                      <a:alpha val="43137"/>
                    </a:srgbClr>
                  </a:outerShdw>
                </a:effectLst>
              </a:rPr>
              <a:t>1. No PA 1-Call made as prescribed by law or excavation begun prior to three working days after placing the PA 1-Call.</a:t>
            </a:r>
          </a:p>
          <a:p>
            <a:pPr marL="568325" indent="-222250"/>
            <a:r>
              <a:rPr lang="en-US" dirty="0" smtClean="0">
                <a:effectLst>
                  <a:outerShdw blurRad="38100" dist="38100" dir="2700000" algn="tl">
                    <a:srgbClr val="000000">
                      <a:alpha val="43137"/>
                    </a:srgbClr>
                  </a:outerShdw>
                </a:effectLst>
              </a:rPr>
              <a:t>3. PA 1-Call made but excavation begun outside the prescribed time frame. (Ten working days beyond notification date ).</a:t>
            </a:r>
          </a:p>
          <a:p>
            <a:pPr marL="520700" indent="-174625"/>
            <a:r>
              <a:rPr lang="en-US" dirty="0" smtClean="0">
                <a:effectLst>
                  <a:outerShdw blurRad="38100" dist="38100" dir="2700000" algn="tl">
                    <a:srgbClr val="000000">
                      <a:alpha val="43137"/>
                    </a:srgbClr>
                  </a:outerShdw>
                </a:effectLst>
              </a:rPr>
              <a:t>5. PA 1-Call made as prescribed by law, work conducted within the prescribed time frame and related PA 1-Call documentation on site ( copy of notification form w/registration # or documentation with notification date &amp; registration # ).</a:t>
            </a:r>
            <a:endParaRPr lang="en-US" dirty="0">
              <a:effectLst>
                <a:outerShdw blurRad="38100" dist="38100" dir="2700000" algn="tl">
                  <a:srgbClr val="000000">
                    <a:alpha val="43137"/>
                  </a:srgbClr>
                </a:outerShdw>
              </a:effectLst>
            </a:endParaRPr>
          </a:p>
        </p:txBody>
      </p:sp>
      <p:sp>
        <p:nvSpPr>
          <p:cNvPr id="12"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6035190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2"/>
          <p:cNvSpPr txBox="1">
            <a:spLocks noChangeArrowheads="1"/>
          </p:cNvSpPr>
          <p:nvPr/>
        </p:nvSpPr>
        <p:spPr bwMode="auto">
          <a:xfrm>
            <a:off x="762000" y="1219200"/>
            <a:ext cx="4648200" cy="304800"/>
          </a:xfrm>
          <a:prstGeom prst="rect">
            <a:avLst/>
          </a:prstGeom>
          <a:noFill/>
          <a:ln w="9525">
            <a:noFill/>
            <a:miter lim="800000"/>
            <a:headEnd/>
            <a:tailEnd/>
          </a:ln>
        </p:spPr>
        <p:txBody>
          <a:bodyPr>
            <a:spAutoFit/>
          </a:bodyPr>
          <a:lstStyle/>
          <a:p>
            <a:pPr>
              <a:spcBef>
                <a:spcPct val="50000"/>
              </a:spcBef>
            </a:pPr>
            <a:r>
              <a:rPr lang="en-US" sz="1400" b="1" dirty="0">
                <a:cs typeface="Times New Roman" pitchFamily="18" charset="0"/>
              </a:rPr>
              <a:t>A.  5.  PA 1-Call     </a:t>
            </a:r>
            <a:r>
              <a:rPr lang="en-US" sz="1400" dirty="0">
                <a:cs typeface="Times New Roman" pitchFamily="18" charset="0"/>
              </a:rPr>
              <a:t>(cont’d.)</a:t>
            </a:r>
          </a:p>
        </p:txBody>
      </p:sp>
      <p:sp>
        <p:nvSpPr>
          <p:cNvPr id="69636"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69637" name="Text Box 4"/>
          <p:cNvSpPr txBox="1">
            <a:spLocks noChangeArrowheads="1"/>
          </p:cNvSpPr>
          <p:nvPr/>
        </p:nvSpPr>
        <p:spPr bwMode="auto">
          <a:xfrm>
            <a:off x="1600200" y="593725"/>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69644" name="Text Box 28"/>
          <p:cNvSpPr txBox="1">
            <a:spLocks noChangeArrowheads="1"/>
          </p:cNvSpPr>
          <p:nvPr/>
        </p:nvSpPr>
        <p:spPr bwMode="auto">
          <a:xfrm>
            <a:off x="3200400" y="1524000"/>
            <a:ext cx="3048000" cy="304800"/>
          </a:xfrm>
          <a:prstGeom prst="rect">
            <a:avLst/>
          </a:prstGeom>
          <a:noFill/>
          <a:ln w="9525">
            <a:noFill/>
            <a:miter lim="800000"/>
            <a:headEnd/>
            <a:tailEnd/>
          </a:ln>
        </p:spPr>
        <p:txBody>
          <a:bodyPr>
            <a:spAutoFit/>
          </a:bodyPr>
          <a:lstStyle/>
          <a:p>
            <a:pPr>
              <a:spcBef>
                <a:spcPct val="50000"/>
              </a:spcBef>
            </a:pPr>
            <a:r>
              <a:rPr lang="en-US" sz="1400" b="1" dirty="0"/>
              <a:t>Who Should Make the Call?</a:t>
            </a:r>
          </a:p>
        </p:txBody>
      </p:sp>
      <p:sp>
        <p:nvSpPr>
          <p:cNvPr id="94237" name="Text Box 29"/>
          <p:cNvSpPr txBox="1">
            <a:spLocks noChangeArrowheads="1"/>
          </p:cNvSpPr>
          <p:nvPr/>
        </p:nvSpPr>
        <p:spPr bwMode="auto">
          <a:xfrm>
            <a:off x="304800" y="1905000"/>
            <a:ext cx="8534400" cy="304800"/>
          </a:xfrm>
          <a:prstGeom prst="rect">
            <a:avLst/>
          </a:prstGeom>
          <a:noFill/>
          <a:ln w="9525">
            <a:noFill/>
            <a:miter lim="800000"/>
            <a:headEnd/>
            <a:tailEnd/>
          </a:ln>
        </p:spPr>
        <p:txBody>
          <a:bodyPr>
            <a:spAutoFit/>
          </a:bodyPr>
          <a:lstStyle/>
          <a:p>
            <a:pPr>
              <a:spcBef>
                <a:spcPct val="50000"/>
              </a:spcBef>
            </a:pPr>
            <a:r>
              <a:rPr lang="en-US" sz="1400" dirty="0"/>
              <a:t>All </a:t>
            </a:r>
            <a:r>
              <a:rPr lang="en-US" sz="1400" dirty="0" smtClean="0"/>
              <a:t>contractors</a:t>
            </a:r>
            <a:r>
              <a:rPr lang="en-US" sz="1400" dirty="0"/>
              <a:t>, </a:t>
            </a:r>
            <a:r>
              <a:rPr lang="en-US" sz="1400" dirty="0" smtClean="0"/>
              <a:t>including sub-contractors</a:t>
            </a:r>
            <a:r>
              <a:rPr lang="en-US" sz="1400" dirty="0"/>
              <a:t>, </a:t>
            </a:r>
            <a:r>
              <a:rPr lang="en-US" sz="1400" dirty="0" smtClean="0"/>
              <a:t>should </a:t>
            </a:r>
            <a:r>
              <a:rPr lang="en-US" sz="1400" dirty="0"/>
              <a:t>m</a:t>
            </a:r>
            <a:r>
              <a:rPr lang="en-US" sz="1400" dirty="0" smtClean="0"/>
              <a:t>ake </a:t>
            </a:r>
            <a:r>
              <a:rPr lang="en-US" sz="1400" dirty="0"/>
              <a:t>t</a:t>
            </a:r>
            <a:r>
              <a:rPr lang="en-US" sz="1400" dirty="0" smtClean="0"/>
              <a:t>heir </a:t>
            </a:r>
            <a:r>
              <a:rPr lang="en-US" sz="1400" dirty="0"/>
              <a:t>o</a:t>
            </a:r>
            <a:r>
              <a:rPr lang="en-US" sz="1400" dirty="0" smtClean="0"/>
              <a:t>wn </a:t>
            </a:r>
            <a:r>
              <a:rPr lang="en-US" sz="1400" dirty="0"/>
              <a:t>n</a:t>
            </a:r>
            <a:r>
              <a:rPr lang="en-US" sz="1400" dirty="0" smtClean="0"/>
              <a:t>otification</a:t>
            </a:r>
            <a:r>
              <a:rPr lang="en-US" sz="1400" dirty="0"/>
              <a:t>.</a:t>
            </a:r>
          </a:p>
        </p:txBody>
      </p:sp>
      <p:sp>
        <p:nvSpPr>
          <p:cNvPr id="94239" name="Text Box 31"/>
          <p:cNvSpPr txBox="1">
            <a:spLocks noChangeArrowheads="1"/>
          </p:cNvSpPr>
          <p:nvPr/>
        </p:nvSpPr>
        <p:spPr bwMode="auto">
          <a:xfrm>
            <a:off x="3124200" y="2286000"/>
            <a:ext cx="3048000" cy="304800"/>
          </a:xfrm>
          <a:prstGeom prst="rect">
            <a:avLst/>
          </a:prstGeom>
          <a:noFill/>
          <a:ln w="9525">
            <a:noFill/>
            <a:miter lim="800000"/>
            <a:headEnd/>
            <a:tailEnd/>
          </a:ln>
        </p:spPr>
        <p:txBody>
          <a:bodyPr>
            <a:spAutoFit/>
          </a:bodyPr>
          <a:lstStyle/>
          <a:p>
            <a:pPr>
              <a:spcBef>
                <a:spcPct val="50000"/>
              </a:spcBef>
            </a:pPr>
            <a:r>
              <a:rPr lang="en-US" sz="1400" b="1" dirty="0"/>
              <a:t>Contractor Responsibilities</a:t>
            </a:r>
          </a:p>
        </p:txBody>
      </p:sp>
      <p:sp>
        <p:nvSpPr>
          <p:cNvPr id="94240" name="Text Box 32"/>
          <p:cNvSpPr txBox="1">
            <a:spLocks noChangeArrowheads="1"/>
          </p:cNvSpPr>
          <p:nvPr/>
        </p:nvSpPr>
        <p:spPr bwMode="auto">
          <a:xfrm>
            <a:off x="381000" y="2667000"/>
            <a:ext cx="8534400" cy="523220"/>
          </a:xfrm>
          <a:prstGeom prst="rect">
            <a:avLst/>
          </a:prstGeom>
          <a:noFill/>
          <a:ln w="9525">
            <a:noFill/>
            <a:miter lim="800000"/>
            <a:headEnd/>
            <a:tailEnd/>
          </a:ln>
        </p:spPr>
        <p:txBody>
          <a:bodyPr>
            <a:spAutoFit/>
          </a:bodyPr>
          <a:lstStyle/>
          <a:p>
            <a:pPr>
              <a:spcBef>
                <a:spcPct val="50000"/>
              </a:spcBef>
            </a:pPr>
            <a:r>
              <a:rPr lang="en-US" sz="1400" dirty="0"/>
              <a:t>To </a:t>
            </a:r>
            <a:r>
              <a:rPr lang="en-US" sz="1400" dirty="0" smtClean="0"/>
              <a:t>provide </a:t>
            </a:r>
            <a:r>
              <a:rPr lang="en-US" sz="1400" dirty="0"/>
              <a:t>a </a:t>
            </a:r>
            <a:r>
              <a:rPr lang="en-US" sz="1400" dirty="0" smtClean="0"/>
              <a:t>One Call System </a:t>
            </a:r>
            <a:r>
              <a:rPr lang="en-US" sz="1400" dirty="0"/>
              <a:t>with </a:t>
            </a:r>
            <a:r>
              <a:rPr lang="en-US" sz="1400" dirty="0" smtClean="0"/>
              <a:t>specific </a:t>
            </a:r>
            <a:r>
              <a:rPr lang="en-US" sz="1400" dirty="0"/>
              <a:t>i</a:t>
            </a:r>
            <a:r>
              <a:rPr lang="en-US" sz="1400" dirty="0" smtClean="0"/>
              <a:t>nformation </a:t>
            </a:r>
            <a:r>
              <a:rPr lang="en-US" sz="1400" dirty="0"/>
              <a:t>to </a:t>
            </a:r>
            <a:r>
              <a:rPr lang="en-US" sz="1400" dirty="0" smtClean="0"/>
              <a:t>identify </a:t>
            </a:r>
            <a:r>
              <a:rPr lang="en-US" sz="1400" dirty="0"/>
              <a:t>the </a:t>
            </a:r>
            <a:r>
              <a:rPr lang="en-US" sz="1400" i="1" dirty="0">
                <a:solidFill>
                  <a:srgbClr val="FF0000"/>
                </a:solidFill>
              </a:rPr>
              <a:t>s</a:t>
            </a:r>
            <a:r>
              <a:rPr lang="en-US" sz="1400" i="1" dirty="0" smtClean="0">
                <a:solidFill>
                  <a:srgbClr val="FF0000"/>
                </a:solidFill>
              </a:rPr>
              <a:t>ite</a:t>
            </a:r>
            <a:r>
              <a:rPr lang="en-US" sz="1400" dirty="0" smtClean="0"/>
              <a:t> </a:t>
            </a:r>
            <a:r>
              <a:rPr lang="en-US" sz="1400" dirty="0"/>
              <a:t>so </a:t>
            </a:r>
            <a:r>
              <a:rPr lang="en-US" sz="1400" dirty="0" smtClean="0"/>
              <a:t>that </a:t>
            </a:r>
            <a:r>
              <a:rPr lang="en-US" sz="1400" dirty="0"/>
              <a:t>f</a:t>
            </a:r>
            <a:r>
              <a:rPr lang="en-US" sz="1400" dirty="0" smtClean="0"/>
              <a:t>acility </a:t>
            </a:r>
            <a:r>
              <a:rPr lang="en-US" sz="1400" dirty="0"/>
              <a:t>o</a:t>
            </a:r>
            <a:r>
              <a:rPr lang="en-US" sz="1400" dirty="0" smtClean="0"/>
              <a:t>wners might provide </a:t>
            </a:r>
            <a:r>
              <a:rPr lang="en-US" sz="1400" dirty="0"/>
              <a:t>i</a:t>
            </a:r>
            <a:r>
              <a:rPr lang="en-US" sz="1400" dirty="0" smtClean="0"/>
              <a:t>ndications </a:t>
            </a:r>
            <a:r>
              <a:rPr lang="en-US" sz="1400" dirty="0"/>
              <a:t>of </a:t>
            </a:r>
            <a:r>
              <a:rPr lang="en-US" sz="1400" dirty="0" smtClean="0"/>
              <a:t>their lines</a:t>
            </a:r>
            <a:r>
              <a:rPr lang="en-US" sz="1400" dirty="0"/>
              <a:t>.</a:t>
            </a:r>
          </a:p>
        </p:txBody>
      </p:sp>
      <p:sp>
        <p:nvSpPr>
          <p:cNvPr id="94242" name="Text Box 34"/>
          <p:cNvSpPr txBox="1">
            <a:spLocks noChangeArrowheads="1"/>
          </p:cNvSpPr>
          <p:nvPr/>
        </p:nvSpPr>
        <p:spPr bwMode="auto">
          <a:xfrm>
            <a:off x="381000" y="3352800"/>
            <a:ext cx="8534400" cy="630942"/>
          </a:xfrm>
          <a:prstGeom prst="rect">
            <a:avLst/>
          </a:prstGeom>
          <a:noFill/>
          <a:ln w="9525">
            <a:noFill/>
            <a:miter lim="800000"/>
            <a:headEnd/>
            <a:tailEnd/>
          </a:ln>
        </p:spPr>
        <p:txBody>
          <a:bodyPr>
            <a:spAutoFit/>
          </a:bodyPr>
          <a:lstStyle/>
          <a:p>
            <a:pPr>
              <a:spcBef>
                <a:spcPct val="50000"/>
              </a:spcBef>
            </a:pPr>
            <a:r>
              <a:rPr lang="en-US" sz="1400" dirty="0"/>
              <a:t>A </a:t>
            </a:r>
            <a:r>
              <a:rPr lang="en-US" sz="1400" dirty="0" smtClean="0"/>
              <a:t>contractor </a:t>
            </a:r>
            <a:r>
              <a:rPr lang="en-US" sz="1400" dirty="0"/>
              <a:t>s</a:t>
            </a:r>
            <a:r>
              <a:rPr lang="en-US" sz="1400" dirty="0" smtClean="0"/>
              <a:t>hall use </a:t>
            </a:r>
            <a:r>
              <a:rPr lang="en-US" sz="1400" dirty="0"/>
              <a:t>the </a:t>
            </a:r>
            <a:r>
              <a:rPr lang="en-US" sz="1400" dirty="0" smtClean="0"/>
              <a:t>color “white</a:t>
            </a:r>
            <a:r>
              <a:rPr lang="en-US" sz="1400" dirty="0"/>
              <a:t>” to </a:t>
            </a:r>
            <a:r>
              <a:rPr lang="en-US" sz="1400" dirty="0" smtClean="0"/>
              <a:t>mark </a:t>
            </a:r>
            <a:r>
              <a:rPr lang="en-US" sz="1400" dirty="0"/>
              <a:t>a </a:t>
            </a:r>
            <a:r>
              <a:rPr lang="en-US" sz="1400" dirty="0" smtClean="0"/>
              <a:t>proposed excavation </a:t>
            </a:r>
            <a:r>
              <a:rPr lang="en-US" sz="1400" i="1" dirty="0" smtClean="0">
                <a:solidFill>
                  <a:srgbClr val="FF0000"/>
                </a:solidFill>
              </a:rPr>
              <a:t>site</a:t>
            </a:r>
            <a:r>
              <a:rPr lang="en-US" sz="1400" dirty="0" smtClean="0"/>
              <a:t> </a:t>
            </a:r>
            <a:r>
              <a:rPr lang="en-US" sz="1400" dirty="0"/>
              <a:t>w</a:t>
            </a:r>
            <a:r>
              <a:rPr lang="en-US" sz="1400" dirty="0" smtClean="0"/>
              <a:t>hen </a:t>
            </a:r>
            <a:r>
              <a:rPr lang="en-US" sz="1400" dirty="0"/>
              <a:t>e</a:t>
            </a:r>
            <a:r>
              <a:rPr lang="en-US" sz="1400" dirty="0" smtClean="0"/>
              <a:t>xact </a:t>
            </a:r>
            <a:r>
              <a:rPr lang="en-US" sz="1400" dirty="0"/>
              <a:t>s</a:t>
            </a:r>
            <a:r>
              <a:rPr lang="en-US" sz="1400" dirty="0" smtClean="0"/>
              <a:t>ite </a:t>
            </a:r>
            <a:r>
              <a:rPr lang="en-US" sz="1400" dirty="0"/>
              <a:t>i</a:t>
            </a:r>
            <a:r>
              <a:rPr lang="en-US" sz="1400" dirty="0" smtClean="0"/>
              <a:t>nformation cannot </a:t>
            </a:r>
          </a:p>
          <a:p>
            <a:pPr>
              <a:spcBef>
                <a:spcPct val="50000"/>
              </a:spcBef>
            </a:pPr>
            <a:r>
              <a:rPr lang="en-US" sz="1400" dirty="0" smtClean="0"/>
              <a:t>be </a:t>
            </a:r>
            <a:r>
              <a:rPr lang="en-US" sz="1400" dirty="0"/>
              <a:t>p</a:t>
            </a:r>
            <a:r>
              <a:rPr lang="en-US" sz="1400" dirty="0" smtClean="0"/>
              <a:t>rovided</a:t>
            </a:r>
            <a:r>
              <a:rPr lang="en-US" sz="1400" dirty="0"/>
              <a:t>.</a:t>
            </a:r>
          </a:p>
        </p:txBody>
      </p:sp>
      <p:sp>
        <p:nvSpPr>
          <p:cNvPr id="94244" name="Text Box 36"/>
          <p:cNvSpPr txBox="1">
            <a:spLocks noChangeArrowheads="1"/>
          </p:cNvSpPr>
          <p:nvPr/>
        </p:nvSpPr>
        <p:spPr bwMode="auto">
          <a:xfrm>
            <a:off x="381000" y="3962400"/>
            <a:ext cx="8534400" cy="523220"/>
          </a:xfrm>
          <a:prstGeom prst="rect">
            <a:avLst/>
          </a:prstGeom>
          <a:noFill/>
          <a:ln w="9525">
            <a:noFill/>
            <a:miter lim="800000"/>
            <a:headEnd/>
            <a:tailEnd/>
          </a:ln>
        </p:spPr>
        <p:txBody>
          <a:bodyPr>
            <a:spAutoFit/>
          </a:bodyPr>
          <a:lstStyle/>
          <a:p>
            <a:pPr>
              <a:spcBef>
                <a:spcPct val="50000"/>
              </a:spcBef>
            </a:pPr>
            <a:r>
              <a:rPr lang="en-US" sz="1400" dirty="0"/>
              <a:t>Notification </a:t>
            </a:r>
            <a:r>
              <a:rPr lang="en-US" sz="1400" dirty="0" smtClean="0"/>
              <a:t>shall </a:t>
            </a:r>
            <a:r>
              <a:rPr lang="en-US" sz="1400" dirty="0"/>
              <a:t>be </a:t>
            </a:r>
            <a:r>
              <a:rPr lang="en-US" sz="1400" dirty="0" smtClean="0"/>
              <a:t>not </a:t>
            </a:r>
            <a:r>
              <a:rPr lang="en-US" sz="1400" dirty="0"/>
              <a:t>l</a:t>
            </a:r>
            <a:r>
              <a:rPr lang="en-US" sz="1400" dirty="0" smtClean="0"/>
              <a:t>ess </a:t>
            </a:r>
            <a:r>
              <a:rPr lang="en-US" sz="1400" dirty="0"/>
              <a:t>t</a:t>
            </a:r>
            <a:r>
              <a:rPr lang="en-US" sz="1400" dirty="0" smtClean="0"/>
              <a:t>han </a:t>
            </a:r>
            <a:r>
              <a:rPr lang="en-US" sz="1400" dirty="0"/>
              <a:t>t</a:t>
            </a:r>
            <a:r>
              <a:rPr lang="en-US" sz="1400" dirty="0" smtClean="0"/>
              <a:t>hree </a:t>
            </a:r>
            <a:r>
              <a:rPr lang="en-US" sz="1400" dirty="0"/>
              <a:t>nor </a:t>
            </a:r>
            <a:r>
              <a:rPr lang="en-US" sz="1400" dirty="0" smtClean="0"/>
              <a:t>more </a:t>
            </a:r>
            <a:r>
              <a:rPr lang="en-US" sz="1400" dirty="0"/>
              <a:t>t</a:t>
            </a:r>
            <a:r>
              <a:rPr lang="en-US" sz="1400" dirty="0" smtClean="0"/>
              <a:t>han </a:t>
            </a:r>
            <a:r>
              <a:rPr lang="en-US" sz="1400" dirty="0"/>
              <a:t>t</a:t>
            </a:r>
            <a:r>
              <a:rPr lang="en-US" sz="1400" dirty="0" smtClean="0"/>
              <a:t>en </a:t>
            </a:r>
            <a:r>
              <a:rPr lang="en-US" sz="1400" i="1" dirty="0">
                <a:solidFill>
                  <a:srgbClr val="FF0000"/>
                </a:solidFill>
              </a:rPr>
              <a:t>w</a:t>
            </a:r>
            <a:r>
              <a:rPr lang="en-US" sz="1400" i="1" dirty="0" smtClean="0">
                <a:solidFill>
                  <a:srgbClr val="FF0000"/>
                </a:solidFill>
              </a:rPr>
              <a:t>orking </a:t>
            </a:r>
            <a:r>
              <a:rPr lang="en-US" sz="1400" i="1" dirty="0">
                <a:solidFill>
                  <a:srgbClr val="FF0000"/>
                </a:solidFill>
              </a:rPr>
              <a:t>d</a:t>
            </a:r>
            <a:r>
              <a:rPr lang="en-US" sz="1400" i="1" dirty="0" smtClean="0">
                <a:solidFill>
                  <a:srgbClr val="FF0000"/>
                </a:solidFill>
              </a:rPr>
              <a:t>ays</a:t>
            </a:r>
            <a:r>
              <a:rPr lang="en-US" sz="1400" dirty="0" smtClean="0"/>
              <a:t> </a:t>
            </a:r>
            <a:r>
              <a:rPr lang="en-US" sz="1400" dirty="0"/>
              <a:t>in </a:t>
            </a:r>
            <a:r>
              <a:rPr lang="en-US" sz="1400" dirty="0" smtClean="0"/>
              <a:t>advance </a:t>
            </a:r>
            <a:r>
              <a:rPr lang="en-US" sz="1400" dirty="0"/>
              <a:t>of </a:t>
            </a:r>
            <a:r>
              <a:rPr lang="en-US" sz="1400" dirty="0" smtClean="0"/>
              <a:t>beginning </a:t>
            </a:r>
            <a:r>
              <a:rPr lang="en-US" sz="1400" dirty="0"/>
              <a:t>e</a:t>
            </a:r>
            <a:r>
              <a:rPr lang="en-US" sz="1400" dirty="0" smtClean="0"/>
              <a:t>xcavation </a:t>
            </a:r>
            <a:r>
              <a:rPr lang="en-US" sz="1400" dirty="0"/>
              <a:t>or </a:t>
            </a:r>
            <a:r>
              <a:rPr lang="en-US" sz="1400" dirty="0" smtClean="0"/>
              <a:t>demolition </a:t>
            </a:r>
            <a:r>
              <a:rPr lang="en-US" sz="1400" dirty="0"/>
              <a:t>w</a:t>
            </a:r>
            <a:r>
              <a:rPr lang="en-US" sz="1400" dirty="0" smtClean="0"/>
              <a:t>ork</a:t>
            </a:r>
            <a:r>
              <a:rPr lang="en-US" sz="1400" dirty="0"/>
              <a:t>. </a:t>
            </a:r>
          </a:p>
        </p:txBody>
      </p:sp>
      <p:sp>
        <p:nvSpPr>
          <p:cNvPr id="94245" name="Text Box 37"/>
          <p:cNvSpPr txBox="1">
            <a:spLocks noChangeArrowheads="1"/>
          </p:cNvSpPr>
          <p:nvPr/>
        </p:nvSpPr>
        <p:spPr bwMode="auto">
          <a:xfrm>
            <a:off x="381000" y="4572000"/>
            <a:ext cx="8534400" cy="304800"/>
          </a:xfrm>
          <a:prstGeom prst="rect">
            <a:avLst/>
          </a:prstGeom>
          <a:noFill/>
          <a:ln w="9525">
            <a:noFill/>
            <a:miter lim="800000"/>
            <a:headEnd/>
            <a:tailEnd/>
          </a:ln>
        </p:spPr>
        <p:txBody>
          <a:bodyPr>
            <a:spAutoFit/>
          </a:bodyPr>
          <a:lstStyle/>
          <a:p>
            <a:pPr>
              <a:spcBef>
                <a:spcPct val="50000"/>
              </a:spcBef>
            </a:pPr>
            <a:r>
              <a:rPr lang="en-US" sz="1400" i="1" dirty="0">
                <a:solidFill>
                  <a:srgbClr val="FF0000"/>
                </a:solidFill>
              </a:rPr>
              <a:t>Site</a:t>
            </a:r>
            <a:r>
              <a:rPr lang="en-US" sz="1400" dirty="0"/>
              <a:t>:  The </a:t>
            </a:r>
            <a:r>
              <a:rPr lang="en-US" sz="1400" dirty="0" smtClean="0"/>
              <a:t>specific </a:t>
            </a:r>
            <a:r>
              <a:rPr lang="en-US" sz="1400" dirty="0"/>
              <a:t>p</a:t>
            </a:r>
            <a:r>
              <a:rPr lang="en-US" sz="1400" dirty="0" smtClean="0"/>
              <a:t>lace where </a:t>
            </a:r>
            <a:r>
              <a:rPr lang="en-US" sz="1400" dirty="0"/>
              <a:t>e</a:t>
            </a:r>
            <a:r>
              <a:rPr lang="en-US" sz="1400" dirty="0" smtClean="0"/>
              <a:t>xcavation </a:t>
            </a:r>
            <a:r>
              <a:rPr lang="en-US" sz="1400" dirty="0"/>
              <a:t>or </a:t>
            </a:r>
            <a:r>
              <a:rPr lang="en-US" sz="1400" dirty="0" smtClean="0"/>
              <a:t>demolition </a:t>
            </a:r>
            <a:r>
              <a:rPr lang="en-US" sz="1400" dirty="0"/>
              <a:t>w</a:t>
            </a:r>
            <a:r>
              <a:rPr lang="en-US" sz="1400" dirty="0" smtClean="0"/>
              <a:t>ork </a:t>
            </a:r>
            <a:r>
              <a:rPr lang="en-US" sz="1400" dirty="0"/>
              <a:t>is </a:t>
            </a:r>
            <a:r>
              <a:rPr lang="en-US" sz="1400" dirty="0" smtClean="0"/>
              <a:t>being </a:t>
            </a:r>
            <a:r>
              <a:rPr lang="en-US" sz="1400" dirty="0"/>
              <a:t>or </a:t>
            </a:r>
            <a:r>
              <a:rPr lang="en-US" sz="1400" dirty="0" smtClean="0"/>
              <a:t>is planned </a:t>
            </a:r>
            <a:r>
              <a:rPr lang="en-US" sz="1400" dirty="0"/>
              <a:t>to be performed.</a:t>
            </a:r>
          </a:p>
        </p:txBody>
      </p:sp>
      <p:sp>
        <p:nvSpPr>
          <p:cNvPr id="94246" name="Text Box 38"/>
          <p:cNvSpPr txBox="1">
            <a:spLocks noChangeArrowheads="1"/>
          </p:cNvSpPr>
          <p:nvPr/>
        </p:nvSpPr>
        <p:spPr bwMode="auto">
          <a:xfrm>
            <a:off x="381000" y="5029200"/>
            <a:ext cx="8534400" cy="630942"/>
          </a:xfrm>
          <a:prstGeom prst="rect">
            <a:avLst/>
          </a:prstGeom>
          <a:noFill/>
          <a:ln w="9525">
            <a:noFill/>
            <a:miter lim="800000"/>
            <a:headEnd/>
            <a:tailEnd/>
          </a:ln>
        </p:spPr>
        <p:txBody>
          <a:bodyPr>
            <a:spAutoFit/>
          </a:bodyPr>
          <a:lstStyle/>
          <a:p>
            <a:pPr>
              <a:spcBef>
                <a:spcPct val="50000"/>
              </a:spcBef>
            </a:pPr>
            <a:r>
              <a:rPr lang="en-US" sz="1400" i="1" dirty="0">
                <a:solidFill>
                  <a:srgbClr val="FF0000"/>
                </a:solidFill>
              </a:rPr>
              <a:t>Working Day</a:t>
            </a:r>
            <a:r>
              <a:rPr lang="en-US" sz="1400" dirty="0"/>
              <a:t>:  A </a:t>
            </a:r>
            <a:r>
              <a:rPr lang="en-US" sz="1400" dirty="0" smtClean="0"/>
              <a:t>working </a:t>
            </a:r>
            <a:r>
              <a:rPr lang="en-US" sz="1400" dirty="0"/>
              <a:t>d</a:t>
            </a:r>
            <a:r>
              <a:rPr lang="en-US" sz="1400" dirty="0" smtClean="0"/>
              <a:t>ay </a:t>
            </a:r>
            <a:r>
              <a:rPr lang="en-US" sz="1400" dirty="0"/>
              <a:t>m</a:t>
            </a:r>
            <a:r>
              <a:rPr lang="en-US" sz="1400" dirty="0" smtClean="0"/>
              <a:t>eans </a:t>
            </a:r>
            <a:r>
              <a:rPr lang="en-US" sz="1400" dirty="0"/>
              <a:t>a</a:t>
            </a:r>
            <a:r>
              <a:rPr lang="en-US" sz="1400" dirty="0" smtClean="0"/>
              <a:t>ny  day </a:t>
            </a:r>
            <a:r>
              <a:rPr lang="en-US" sz="1400" dirty="0"/>
              <a:t>e</a:t>
            </a:r>
            <a:r>
              <a:rPr lang="en-US" sz="1400" dirty="0" smtClean="0"/>
              <a:t>xcept </a:t>
            </a:r>
            <a:r>
              <a:rPr lang="en-US" sz="1400" dirty="0"/>
              <a:t>a Saturday and Sunday or a </a:t>
            </a:r>
            <a:r>
              <a:rPr lang="en-US" sz="1400" dirty="0" smtClean="0"/>
              <a:t>legal holiday </a:t>
            </a:r>
            <a:r>
              <a:rPr lang="en-US" sz="1400" dirty="0"/>
              <a:t>p</a:t>
            </a:r>
            <a:r>
              <a:rPr lang="en-US" sz="1400" dirty="0" smtClean="0"/>
              <a:t>rescribed by  </a:t>
            </a:r>
          </a:p>
          <a:p>
            <a:pPr>
              <a:spcBef>
                <a:spcPct val="50000"/>
              </a:spcBef>
            </a:pPr>
            <a:r>
              <a:rPr lang="en-US" sz="1400" dirty="0" smtClean="0"/>
              <a:t>the act </a:t>
            </a:r>
            <a:r>
              <a:rPr lang="en-US" sz="1400" dirty="0"/>
              <a:t>of </a:t>
            </a:r>
            <a:r>
              <a:rPr lang="en-US" sz="1400" dirty="0" smtClean="0"/>
              <a:t>the </a:t>
            </a:r>
            <a:r>
              <a:rPr lang="en-US" sz="1400" dirty="0"/>
              <a:t>General Assembly.</a:t>
            </a:r>
          </a:p>
        </p:txBody>
      </p:sp>
      <p:sp>
        <p:nvSpPr>
          <p:cNvPr id="16"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334257355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 Box 2"/>
          <p:cNvSpPr txBox="1">
            <a:spLocks noChangeArrowheads="1"/>
          </p:cNvSpPr>
          <p:nvPr/>
        </p:nvSpPr>
        <p:spPr bwMode="auto">
          <a:xfrm>
            <a:off x="762000" y="1219200"/>
            <a:ext cx="46482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A.  5.  PA 1-Call     </a:t>
            </a:r>
            <a:r>
              <a:rPr lang="en-US" sz="1400">
                <a:cs typeface="Times New Roman" pitchFamily="18" charset="0"/>
              </a:rPr>
              <a:t>(cont’d.)</a:t>
            </a:r>
          </a:p>
        </p:txBody>
      </p:sp>
      <p:sp>
        <p:nvSpPr>
          <p:cNvPr id="70660"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70661" name="Text Box 4"/>
          <p:cNvSpPr txBox="1">
            <a:spLocks noChangeArrowheads="1"/>
          </p:cNvSpPr>
          <p:nvPr/>
        </p:nvSpPr>
        <p:spPr bwMode="auto">
          <a:xfrm>
            <a:off x="1600200" y="593725"/>
            <a:ext cx="6096000" cy="396875"/>
          </a:xfrm>
          <a:prstGeom prst="rect">
            <a:avLst/>
          </a:prstGeom>
          <a:noFill/>
          <a:ln w="9525">
            <a:noFill/>
            <a:miter lim="800000"/>
            <a:headEnd/>
            <a:tailEnd/>
          </a:ln>
        </p:spPr>
        <p:txBody>
          <a:bodyPr>
            <a:spAutoFit/>
          </a:bodyPr>
          <a:lstStyle/>
          <a:p>
            <a:pPr algn="ctr">
              <a:spcBef>
                <a:spcPct val="50000"/>
              </a:spcBef>
            </a:pPr>
            <a:r>
              <a:rPr lang="en-US" sz="2000" dirty="0"/>
              <a:t>Pipe Replacement Operations</a:t>
            </a:r>
          </a:p>
        </p:txBody>
      </p:sp>
      <p:sp>
        <p:nvSpPr>
          <p:cNvPr id="95243" name="Text Box 11"/>
          <p:cNvSpPr txBox="1">
            <a:spLocks noChangeArrowheads="1"/>
          </p:cNvSpPr>
          <p:nvPr/>
        </p:nvSpPr>
        <p:spPr bwMode="auto">
          <a:xfrm>
            <a:off x="1066800" y="5791200"/>
            <a:ext cx="7162800" cy="738664"/>
          </a:xfrm>
          <a:prstGeom prst="rect">
            <a:avLst/>
          </a:prstGeom>
          <a:noFill/>
          <a:ln w="9525">
            <a:noFill/>
            <a:miter lim="800000"/>
            <a:headEnd/>
            <a:tailEnd/>
          </a:ln>
        </p:spPr>
        <p:txBody>
          <a:bodyPr>
            <a:spAutoFit/>
          </a:bodyPr>
          <a:lstStyle/>
          <a:p>
            <a:pPr>
              <a:spcBef>
                <a:spcPct val="50000"/>
              </a:spcBef>
            </a:pPr>
            <a:r>
              <a:rPr lang="en-US" sz="1400" b="1" dirty="0" smtClean="0"/>
              <a:t>Disruption of any one of these services can adversely impact day to day life, and unexpectedly finding any one of these during an excavation operation without having made the required notification can be very costly, both in terms of human life and $.</a:t>
            </a:r>
            <a:endParaRPr lang="en-US" sz="1400" b="1" dirty="0"/>
          </a:p>
        </p:txBody>
      </p:sp>
      <p:pic>
        <p:nvPicPr>
          <p:cNvPr id="70669" name="Picture 2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1600200"/>
            <a:ext cx="5640388" cy="4114800"/>
          </a:xfrm>
          <a:prstGeom prst="rect">
            <a:avLst/>
          </a:prstGeom>
          <a:noFill/>
          <a:ln w="38100">
            <a:solidFill>
              <a:schemeClr val="accent1"/>
            </a:solidFill>
            <a:miter lim="800000"/>
            <a:headEnd/>
            <a:tailEnd/>
          </a:ln>
        </p:spPr>
      </p:pic>
      <p:sp>
        <p:nvSpPr>
          <p:cNvPr id="95254" name="Oval 22"/>
          <p:cNvSpPr>
            <a:spLocks noChangeArrowheads="1"/>
          </p:cNvSpPr>
          <p:nvPr/>
        </p:nvSpPr>
        <p:spPr bwMode="auto">
          <a:xfrm>
            <a:off x="1371600" y="2895600"/>
            <a:ext cx="1524000" cy="2971800"/>
          </a:xfrm>
          <a:prstGeom prst="ellipse">
            <a:avLst/>
          </a:prstGeom>
          <a:noFill/>
          <a:ln w="19050">
            <a:solidFill>
              <a:srgbClr val="FF0000"/>
            </a:solidFill>
            <a:round/>
            <a:headEnd/>
            <a:tailEnd/>
          </a:ln>
        </p:spPr>
        <p:txBody>
          <a:bodyPr wrap="none" anchor="ctr"/>
          <a:lstStyle/>
          <a:p>
            <a:endParaRPr lang="en-US"/>
          </a:p>
        </p:txBody>
      </p:sp>
      <p:sp>
        <p:nvSpPr>
          <p:cNvPr id="11"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42849189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2"/>
          <p:cNvSpPr txBox="1">
            <a:spLocks noChangeArrowheads="1"/>
          </p:cNvSpPr>
          <p:nvPr/>
        </p:nvSpPr>
        <p:spPr bwMode="auto">
          <a:xfrm>
            <a:off x="685800" y="1182469"/>
            <a:ext cx="8001000" cy="646331"/>
          </a:xfrm>
          <a:prstGeom prst="rect">
            <a:avLst/>
          </a:prstGeom>
          <a:noFill/>
          <a:ln w="9525">
            <a:noFill/>
            <a:miter lim="800000"/>
            <a:headEnd/>
            <a:tailEnd/>
          </a:ln>
        </p:spPr>
        <p:txBody>
          <a:bodyPr>
            <a:spAutoFit/>
          </a:bodyPr>
          <a:lstStyle/>
          <a:p>
            <a:pPr>
              <a:spcBef>
                <a:spcPct val="50000"/>
              </a:spcBef>
            </a:pPr>
            <a:r>
              <a:rPr lang="en-US" b="1" dirty="0">
                <a:effectLst>
                  <a:outerShdw blurRad="38100" dist="38100" dir="2700000" algn="tl">
                    <a:srgbClr val="000000">
                      <a:alpha val="43137"/>
                    </a:srgbClr>
                  </a:outerShdw>
                </a:effectLst>
                <a:cs typeface="Times New Roman" pitchFamily="18" charset="0"/>
              </a:rPr>
              <a:t>A.  6.  Location/Length</a:t>
            </a:r>
            <a:br>
              <a:rPr lang="en-US" b="1" dirty="0">
                <a:effectLst>
                  <a:outerShdw blurRad="38100" dist="38100" dir="2700000" algn="tl">
                    <a:srgbClr val="000000">
                      <a:alpha val="43137"/>
                    </a:srgbClr>
                  </a:outerShdw>
                </a:effectLst>
                <a:cs typeface="Times New Roman" pitchFamily="18" charset="0"/>
              </a:rPr>
            </a:br>
            <a:endParaRPr lang="en-US" dirty="0">
              <a:effectLst>
                <a:outerShdw blurRad="38100" dist="38100" dir="2700000" algn="tl">
                  <a:srgbClr val="000000">
                    <a:alpha val="43137"/>
                  </a:srgbClr>
                </a:outerShdw>
              </a:effectLst>
              <a:cs typeface="Times New Roman" pitchFamily="18" charset="0"/>
            </a:endParaRPr>
          </a:p>
        </p:txBody>
      </p:sp>
      <p:sp>
        <p:nvSpPr>
          <p:cNvPr id="1030"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031" name="Text Box 4"/>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1033" name="Text Box 6"/>
          <p:cNvSpPr txBox="1">
            <a:spLocks noChangeArrowheads="1"/>
          </p:cNvSpPr>
          <p:nvPr/>
        </p:nvSpPr>
        <p:spPr bwMode="auto">
          <a:xfrm rot="-3401208">
            <a:off x="1531938" y="754062"/>
            <a:ext cx="990600" cy="244475"/>
          </a:xfrm>
          <a:prstGeom prst="rect">
            <a:avLst/>
          </a:prstGeom>
          <a:noFill/>
          <a:ln w="9525">
            <a:noFill/>
            <a:miter lim="800000"/>
            <a:headEnd/>
            <a:tailEnd/>
          </a:ln>
        </p:spPr>
        <p:txBody>
          <a:bodyPr>
            <a:spAutoFit/>
          </a:bodyPr>
          <a:lstStyle/>
          <a:p>
            <a:pPr>
              <a:spcBef>
                <a:spcPct val="50000"/>
              </a:spcBef>
            </a:pPr>
            <a:endParaRPr lang="en-US" sz="1000" b="1" dirty="0"/>
          </a:p>
        </p:txBody>
      </p:sp>
      <p:graphicFrame>
        <p:nvGraphicFramePr>
          <p:cNvPr id="1026" name="Object 1024"/>
          <p:cNvGraphicFramePr>
            <a:graphicFrameLocks noChangeAspect="1"/>
          </p:cNvGraphicFramePr>
          <p:nvPr/>
        </p:nvGraphicFramePr>
        <p:xfrm>
          <a:off x="533400" y="3352800"/>
          <a:ext cx="3658961" cy="2743200"/>
        </p:xfrm>
        <a:graphic>
          <a:graphicData uri="http://schemas.openxmlformats.org/presentationml/2006/ole">
            <mc:AlternateContent xmlns:mc="http://schemas.openxmlformats.org/markup-compatibility/2006">
              <mc:Choice xmlns:v="urn:schemas-microsoft-com:vml" Requires="v">
                <p:oleObj spid="_x0000_s291212" name="Slide" r:id="rId3" imgW="4572000" imgH="3429000" progId="PowerPoint.Slide.8">
                  <p:embed/>
                </p:oleObj>
              </mc:Choice>
              <mc:Fallback>
                <p:oleObj name="Slide" r:id="rId3" imgW="4572000" imgH="3429000" progId="PowerPoint.Slide.8">
                  <p:embed/>
                  <p:pic>
                    <p:nvPicPr>
                      <p:cNvPr id="0" name="Picture 1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352800"/>
                        <a:ext cx="3658961"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1025"/>
          <p:cNvGraphicFramePr>
            <a:graphicFrameLocks noChangeAspect="1"/>
          </p:cNvGraphicFramePr>
          <p:nvPr/>
        </p:nvGraphicFramePr>
        <p:xfrm>
          <a:off x="4648200" y="3352800"/>
          <a:ext cx="3659074" cy="2743285"/>
        </p:xfrm>
        <a:graphic>
          <a:graphicData uri="http://schemas.openxmlformats.org/presentationml/2006/ole">
            <mc:AlternateContent xmlns:mc="http://schemas.openxmlformats.org/markup-compatibility/2006">
              <mc:Choice xmlns:v="urn:schemas-microsoft-com:vml" Requires="v">
                <p:oleObj spid="_x0000_s291213" name="Slide" r:id="rId5" imgW="4572000" imgH="3429000" progId="PowerPoint.Slide.8">
                  <p:embed/>
                </p:oleObj>
              </mc:Choice>
              <mc:Fallback>
                <p:oleObj name="Slide" r:id="rId5" imgW="4572000" imgH="3429000" progId="PowerPoint.Slide.8">
                  <p:embed/>
                  <p:pic>
                    <p:nvPicPr>
                      <p:cNvPr id="0" name="Picture 1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352800"/>
                        <a:ext cx="3659074" cy="2743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 name="Rectangle 21"/>
          <p:cNvSpPr/>
          <p:nvPr/>
        </p:nvSpPr>
        <p:spPr>
          <a:xfrm>
            <a:off x="914400" y="1524000"/>
            <a:ext cx="7239000" cy="1815882"/>
          </a:xfrm>
          <a:prstGeom prst="rect">
            <a:avLst/>
          </a:prstGeom>
        </p:spPr>
        <p:txBody>
          <a:bodyPr wrap="square">
            <a:spAutoFit/>
          </a:bodyPr>
          <a:lstStyle/>
          <a:p>
            <a:pPr marL="166688" indent="-166688"/>
            <a:r>
              <a:rPr lang="en-US" sz="1600" dirty="0" smtClean="0">
                <a:effectLst>
                  <a:outerShdw blurRad="38100" dist="38100" dir="2700000" algn="tl">
                    <a:srgbClr val="000000">
                      <a:alpha val="43137"/>
                    </a:srgbClr>
                  </a:outerShdw>
                </a:effectLst>
              </a:rPr>
              <a:t>1. Pipe including any inlet, </a:t>
            </a:r>
            <a:r>
              <a:rPr lang="en-US" sz="1600" dirty="0" err="1" smtClean="0">
                <a:effectLst>
                  <a:outerShdw blurRad="38100" dist="38100" dir="2700000" algn="tl">
                    <a:srgbClr val="000000">
                      <a:alpha val="43137"/>
                    </a:srgbClr>
                  </a:outerShdw>
                </a:effectLst>
              </a:rPr>
              <a:t>endwall</a:t>
            </a:r>
            <a:r>
              <a:rPr lang="en-US" sz="1600" dirty="0" smtClean="0">
                <a:effectLst>
                  <a:outerShdw blurRad="38100" dist="38100" dir="2700000" algn="tl">
                    <a:srgbClr val="000000">
                      <a:alpha val="43137"/>
                    </a:srgbClr>
                  </a:outerShdw>
                </a:effectLst>
              </a:rPr>
              <a:t> or end section does not meet the alignment and grade line and does not meet the slope / </a:t>
            </a:r>
            <a:r>
              <a:rPr lang="en-US" sz="1600" dirty="0" err="1" smtClean="0">
                <a:effectLst>
                  <a:outerShdw blurRad="38100" dist="38100" dir="2700000" algn="tl">
                    <a:srgbClr val="000000">
                      <a:alpha val="43137"/>
                    </a:srgbClr>
                  </a:outerShdw>
                </a:effectLst>
              </a:rPr>
              <a:t>flowline</a:t>
            </a:r>
            <a:r>
              <a:rPr lang="en-US" sz="1600" dirty="0" smtClean="0">
                <a:effectLst>
                  <a:outerShdw blurRad="38100" dist="38100" dir="2700000" algn="tl">
                    <a:srgbClr val="000000">
                      <a:alpha val="43137"/>
                    </a:srgbClr>
                  </a:outerShdw>
                </a:effectLst>
              </a:rPr>
              <a:t> intercept.</a:t>
            </a:r>
          </a:p>
          <a:p>
            <a:pPr marL="166688" indent="-166688"/>
            <a:r>
              <a:rPr lang="en-US" sz="1600" dirty="0" smtClean="0">
                <a:effectLst>
                  <a:outerShdw blurRad="38100" dist="38100" dir="2700000" algn="tl">
                    <a:srgbClr val="000000">
                      <a:alpha val="43137"/>
                    </a:srgbClr>
                  </a:outerShdw>
                </a:effectLst>
              </a:rPr>
              <a:t>3. Pipe including any inlet, </a:t>
            </a:r>
            <a:r>
              <a:rPr lang="en-US" sz="1600" dirty="0" err="1" smtClean="0">
                <a:effectLst>
                  <a:outerShdw blurRad="38100" dist="38100" dir="2700000" algn="tl">
                    <a:srgbClr val="000000">
                      <a:alpha val="43137"/>
                    </a:srgbClr>
                  </a:outerShdw>
                </a:effectLst>
              </a:rPr>
              <a:t>endwall</a:t>
            </a:r>
            <a:r>
              <a:rPr lang="en-US" sz="1600" dirty="0" smtClean="0">
                <a:effectLst>
                  <a:outerShdw blurRad="38100" dist="38100" dir="2700000" algn="tl">
                    <a:srgbClr val="000000">
                      <a:alpha val="43137"/>
                    </a:srgbClr>
                  </a:outerShdw>
                </a:effectLst>
              </a:rPr>
              <a:t> or end section meets the alignment and grade line of the watercourse but does not extend beyond the slope / </a:t>
            </a:r>
            <a:r>
              <a:rPr lang="en-US" sz="1600" dirty="0" err="1" smtClean="0">
                <a:effectLst>
                  <a:outerShdw blurRad="38100" dist="38100" dir="2700000" algn="tl">
                    <a:srgbClr val="000000">
                      <a:alpha val="43137"/>
                    </a:srgbClr>
                  </a:outerShdw>
                </a:effectLst>
              </a:rPr>
              <a:t>flowline</a:t>
            </a:r>
            <a:r>
              <a:rPr lang="en-US" sz="1600" dirty="0" smtClean="0">
                <a:effectLst>
                  <a:outerShdw blurRad="38100" dist="38100" dir="2700000" algn="tl">
                    <a:srgbClr val="000000">
                      <a:alpha val="43137"/>
                    </a:srgbClr>
                  </a:outerShdw>
                </a:effectLst>
              </a:rPr>
              <a:t> intercept.</a:t>
            </a:r>
          </a:p>
          <a:p>
            <a:pPr marL="166688" indent="-166688"/>
            <a:r>
              <a:rPr lang="en-US" sz="1600" dirty="0" smtClean="0">
                <a:effectLst>
                  <a:outerShdw blurRad="38100" dist="38100" dir="2700000" algn="tl">
                    <a:srgbClr val="000000">
                      <a:alpha val="43137"/>
                    </a:srgbClr>
                  </a:outerShdw>
                </a:effectLst>
              </a:rPr>
              <a:t>5. Pipe including any inlet, </a:t>
            </a:r>
            <a:r>
              <a:rPr lang="en-US" sz="1600" dirty="0" err="1" smtClean="0">
                <a:effectLst>
                  <a:outerShdw blurRad="38100" dist="38100" dir="2700000" algn="tl">
                    <a:srgbClr val="000000">
                      <a:alpha val="43137"/>
                    </a:srgbClr>
                  </a:outerShdw>
                </a:effectLst>
              </a:rPr>
              <a:t>endwall</a:t>
            </a:r>
            <a:r>
              <a:rPr lang="en-US" sz="1600" dirty="0" smtClean="0">
                <a:effectLst>
                  <a:outerShdw blurRad="38100" dist="38100" dir="2700000" algn="tl">
                    <a:srgbClr val="000000">
                      <a:alpha val="43137"/>
                    </a:srgbClr>
                  </a:outerShdw>
                </a:effectLst>
              </a:rPr>
              <a:t> or end section meets the alignment and grade line of the watercourse and extends beyond the slope / </a:t>
            </a:r>
            <a:r>
              <a:rPr lang="en-US" sz="1600" dirty="0" err="1" smtClean="0">
                <a:effectLst>
                  <a:outerShdw blurRad="38100" dist="38100" dir="2700000" algn="tl">
                    <a:srgbClr val="000000">
                      <a:alpha val="43137"/>
                    </a:srgbClr>
                  </a:outerShdw>
                </a:effectLst>
              </a:rPr>
              <a:t>flowline</a:t>
            </a:r>
            <a:r>
              <a:rPr lang="en-US" sz="1600" dirty="0" smtClean="0">
                <a:effectLst>
                  <a:outerShdw blurRad="38100" dist="38100" dir="2700000" algn="tl">
                    <a:srgbClr val="000000">
                      <a:alpha val="43137"/>
                    </a:srgbClr>
                  </a:outerShdw>
                </a:effectLst>
              </a:rPr>
              <a:t> intercept for a distance of 1’ or a distance sufficient to insure or improve the stability of the slope.</a:t>
            </a:r>
            <a:endParaRPr lang="en-US" sz="1600" dirty="0">
              <a:effectLst>
                <a:outerShdw blurRad="38100" dist="38100" dir="2700000" algn="tl">
                  <a:srgbClr val="000000">
                    <a:alpha val="43137"/>
                  </a:srgbClr>
                </a:outerShdw>
              </a:effectLst>
            </a:endParaRPr>
          </a:p>
        </p:txBody>
      </p:sp>
      <p:sp>
        <p:nvSpPr>
          <p:cNvPr id="12" name="Title 4">
            <a:hlinkClick r:id="rId7"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1698987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Planning</a:t>
            </a:r>
            <a:endParaRPr lang="en-US" dirty="0"/>
          </a:p>
        </p:txBody>
      </p:sp>
      <p:sp>
        <p:nvSpPr>
          <p:cNvPr id="8"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30564399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20"/>
          <p:cNvPicPr>
            <a:picLocks noChangeAspect="1" noChangeArrowheads="1"/>
          </p:cNvPicPr>
          <p:nvPr/>
        </p:nvPicPr>
        <p:blipFill>
          <a:blip r:embed="rId3" cstate="email">
            <a:lum bright="-20000"/>
            <a:extLst>
              <a:ext uri="{28A0092B-C50C-407E-A947-70E740481C1C}">
                <a14:useLocalDpi xmlns:a14="http://schemas.microsoft.com/office/drawing/2010/main"/>
              </a:ext>
            </a:extLst>
          </a:blip>
          <a:srcRect/>
          <a:stretch>
            <a:fillRect/>
          </a:stretch>
        </p:blipFill>
        <p:spPr bwMode="auto">
          <a:xfrm>
            <a:off x="533400" y="3505200"/>
            <a:ext cx="3656013" cy="2741613"/>
          </a:xfrm>
          <a:prstGeom prst="rect">
            <a:avLst/>
          </a:prstGeom>
          <a:ln>
            <a:noFill/>
          </a:ln>
          <a:effectLst>
            <a:outerShdw blurRad="292100" dist="139700" dir="2700000" algn="tl" rotWithShape="0">
              <a:srgbClr val="333333">
                <a:alpha val="65000"/>
              </a:srgbClr>
            </a:outerShdw>
          </a:effectLst>
        </p:spPr>
      </p:pic>
      <p:sp>
        <p:nvSpPr>
          <p:cNvPr id="2053" name="Text Box 2"/>
          <p:cNvSpPr txBox="1">
            <a:spLocks noChangeArrowheads="1"/>
          </p:cNvSpPr>
          <p:nvPr/>
        </p:nvSpPr>
        <p:spPr bwMode="auto">
          <a:xfrm>
            <a:off x="762000" y="1219200"/>
            <a:ext cx="8001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A.  6.  Location/Length     </a:t>
            </a:r>
            <a:r>
              <a:rPr lang="en-US" sz="1400">
                <a:cs typeface="Times New Roman" pitchFamily="18" charset="0"/>
              </a:rPr>
              <a:t>(cont’d.)</a:t>
            </a:r>
          </a:p>
        </p:txBody>
      </p:sp>
      <p:sp>
        <p:nvSpPr>
          <p:cNvPr id="2054"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2055" name="Text Box 4"/>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graphicFrame>
        <p:nvGraphicFramePr>
          <p:cNvPr id="2050" name="Object 0"/>
          <p:cNvGraphicFramePr>
            <a:graphicFrameLocks noChangeAspect="1"/>
          </p:cNvGraphicFramePr>
          <p:nvPr/>
        </p:nvGraphicFramePr>
        <p:xfrm>
          <a:off x="3962400" y="1143000"/>
          <a:ext cx="4572000" cy="3429000"/>
        </p:xfrm>
        <a:graphic>
          <a:graphicData uri="http://schemas.openxmlformats.org/presentationml/2006/ole">
            <mc:AlternateContent xmlns:mc="http://schemas.openxmlformats.org/markup-compatibility/2006">
              <mc:Choice xmlns:v="urn:schemas-microsoft-com:vml" Requires="v">
                <p:oleObj spid="_x0000_s292039" name="Slide" r:id="rId4" imgW="4572000" imgH="3429000" progId="PowerPoint.Slide.8">
                  <p:embed/>
                </p:oleObj>
              </mc:Choice>
              <mc:Fallback>
                <p:oleObj name="Slide" r:id="rId4" imgW="4572000" imgH="3429000" progId="PowerPoint.Slide.8">
                  <p:embed/>
                  <p:pic>
                    <p:nvPicPr>
                      <p:cNvPr id="0" name="Picture 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143000"/>
                        <a:ext cx="4572000" cy="3429000"/>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301" name="Text Box 21"/>
          <p:cNvSpPr txBox="1">
            <a:spLocks noChangeArrowheads="1"/>
          </p:cNvSpPr>
          <p:nvPr/>
        </p:nvSpPr>
        <p:spPr bwMode="auto">
          <a:xfrm>
            <a:off x="4267200" y="5105400"/>
            <a:ext cx="4343400" cy="954107"/>
          </a:xfrm>
          <a:prstGeom prst="rect">
            <a:avLst/>
          </a:prstGeom>
          <a:noFill/>
          <a:ln w="9525">
            <a:noFill/>
            <a:miter lim="800000"/>
            <a:headEnd/>
            <a:tailEnd/>
          </a:ln>
        </p:spPr>
        <p:txBody>
          <a:bodyPr>
            <a:spAutoFit/>
          </a:bodyPr>
          <a:lstStyle/>
          <a:p>
            <a:pPr>
              <a:spcBef>
                <a:spcPct val="50000"/>
              </a:spcBef>
            </a:pPr>
            <a:r>
              <a:rPr lang="en-US" sz="1400" dirty="0" smtClean="0"/>
              <a:t>This pipe was replaced at the same elevation as the original pipe. The inlet end is under less than 12” of cover. Lowering the outlet end 18” and extending it would have stopped the ongoing erosion of the slope. </a:t>
            </a:r>
            <a:endParaRPr lang="en-US" sz="1400" dirty="0"/>
          </a:p>
        </p:txBody>
      </p:sp>
      <p:sp>
        <p:nvSpPr>
          <p:cNvPr id="11" name="Title 4">
            <a:hlinkClick r:id="rId6"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8514362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 Box 2"/>
          <p:cNvSpPr txBox="1">
            <a:spLocks noChangeArrowheads="1"/>
          </p:cNvSpPr>
          <p:nvPr/>
        </p:nvSpPr>
        <p:spPr bwMode="auto">
          <a:xfrm>
            <a:off x="762000" y="1219200"/>
            <a:ext cx="8001000" cy="784830"/>
          </a:xfrm>
          <a:prstGeom prst="rect">
            <a:avLst/>
          </a:prstGeom>
          <a:noFill/>
          <a:ln w="9525">
            <a:noFill/>
            <a:miter lim="800000"/>
            <a:headEnd/>
            <a:tailEnd/>
          </a:ln>
        </p:spPr>
        <p:txBody>
          <a:bodyPr>
            <a:spAutoFit/>
          </a:bodyPr>
          <a:lstStyle/>
          <a:p>
            <a:pPr>
              <a:spcBef>
                <a:spcPct val="50000"/>
              </a:spcBef>
            </a:pPr>
            <a:r>
              <a:rPr lang="en-US" b="1" dirty="0">
                <a:effectLst>
                  <a:outerShdw blurRad="38100" dist="38100" dir="2700000" algn="tl">
                    <a:srgbClr val="000000">
                      <a:alpha val="43137"/>
                    </a:srgbClr>
                  </a:outerShdw>
                </a:effectLst>
                <a:cs typeface="Times New Roman" pitchFamily="18" charset="0"/>
              </a:rPr>
              <a:t>A.  7.  Trench Width **</a:t>
            </a:r>
          </a:p>
          <a:p>
            <a:pPr>
              <a:spcBef>
                <a:spcPct val="50000"/>
              </a:spcBef>
            </a:pPr>
            <a:r>
              <a:rPr lang="en-US" dirty="0">
                <a:effectLst>
                  <a:outerShdw blurRad="38100" dist="38100" dir="2700000" algn="tl">
                    <a:srgbClr val="000000">
                      <a:alpha val="43137"/>
                    </a:srgbClr>
                  </a:outerShdw>
                </a:effectLst>
                <a:cs typeface="Times New Roman" pitchFamily="18" charset="0"/>
              </a:rPr>
              <a:t>	</a:t>
            </a:r>
          </a:p>
        </p:txBody>
      </p:sp>
      <p:sp>
        <p:nvSpPr>
          <p:cNvPr id="71684"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71685" name="Text Box 4"/>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71698" name="Rectangle 19"/>
          <p:cNvSpPr>
            <a:spLocks noChangeArrowheads="1"/>
          </p:cNvSpPr>
          <p:nvPr/>
        </p:nvSpPr>
        <p:spPr bwMode="auto">
          <a:xfrm>
            <a:off x="304800" y="2682875"/>
            <a:ext cx="7010400" cy="738664"/>
          </a:xfrm>
          <a:prstGeom prst="rect">
            <a:avLst/>
          </a:prstGeom>
          <a:noFill/>
          <a:ln w="9525">
            <a:noFill/>
            <a:miter lim="800000"/>
            <a:headEnd/>
            <a:tailEnd/>
          </a:ln>
        </p:spPr>
        <p:txBody>
          <a:bodyPr>
            <a:spAutoFit/>
          </a:bodyPr>
          <a:lstStyle/>
          <a:p>
            <a:pPr marL="344488" indent="-344488"/>
            <a:r>
              <a:rPr lang="en-US" sz="1400" b="1" dirty="0">
                <a:cs typeface="Times New Roman" pitchFamily="18" charset="0"/>
              </a:rPr>
              <a:t>**    </a:t>
            </a:r>
            <a:r>
              <a:rPr lang="en-US" sz="1400" dirty="0">
                <a:cs typeface="Times New Roman" pitchFamily="18" charset="0"/>
              </a:rPr>
              <a:t>Width measured from band or bell to trench wall. Additional width permitted for safety to </a:t>
            </a:r>
            <a:r>
              <a:rPr lang="en-US" sz="1400" dirty="0" smtClean="0">
                <a:cs typeface="Times New Roman" pitchFamily="18" charset="0"/>
              </a:rPr>
              <a:t>protect workers</a:t>
            </a:r>
            <a:r>
              <a:rPr lang="en-US" sz="1400" dirty="0">
                <a:cs typeface="Times New Roman" pitchFamily="18" charset="0"/>
              </a:rPr>
              <a:t>. Additional width is also acceptable as a means of accommodating water along one side of the </a:t>
            </a:r>
            <a:r>
              <a:rPr lang="en-US" sz="1400" dirty="0" smtClean="0">
                <a:cs typeface="Times New Roman" pitchFamily="18" charset="0"/>
              </a:rPr>
              <a:t>trench </a:t>
            </a:r>
            <a:r>
              <a:rPr lang="en-US" sz="1400" dirty="0">
                <a:cs typeface="Times New Roman" pitchFamily="18" charset="0"/>
              </a:rPr>
              <a:t>during installation.</a:t>
            </a:r>
            <a:r>
              <a:rPr lang="en-US" sz="1400" dirty="0"/>
              <a:t> </a:t>
            </a:r>
          </a:p>
        </p:txBody>
      </p:sp>
      <p:pic>
        <p:nvPicPr>
          <p:cNvPr id="71699" name="Picture 21"/>
          <p:cNvPicPr>
            <a:picLocks noChangeAspect="1" noChangeArrowheads="1"/>
          </p:cNvPicPr>
          <p:nvPr/>
        </p:nvPicPr>
        <p:blipFill>
          <a:blip r:embed="rId2" cstate="email">
            <a:lum bright="-30000"/>
            <a:extLst>
              <a:ext uri="{28A0092B-C50C-407E-A947-70E740481C1C}">
                <a14:useLocalDpi xmlns:a14="http://schemas.microsoft.com/office/drawing/2010/main"/>
              </a:ext>
            </a:extLst>
          </a:blip>
          <a:srcRect/>
          <a:stretch>
            <a:fillRect/>
          </a:stretch>
        </p:blipFill>
        <p:spPr bwMode="auto">
          <a:xfrm>
            <a:off x="1219200" y="3810000"/>
            <a:ext cx="3811588" cy="2859045"/>
          </a:xfrm>
          <a:prstGeom prst="rect">
            <a:avLst/>
          </a:prstGeom>
          <a:ln>
            <a:noFill/>
          </a:ln>
          <a:effectLst>
            <a:outerShdw blurRad="292100" dist="139700" dir="2700000" algn="tl" rotWithShape="0">
              <a:srgbClr val="333333">
                <a:alpha val="65000"/>
              </a:srgbClr>
            </a:outerShdw>
          </a:effectLst>
        </p:spPr>
      </p:pic>
      <p:sp>
        <p:nvSpPr>
          <p:cNvPr id="98326" name="Text Box 22"/>
          <p:cNvSpPr txBox="1">
            <a:spLocks noChangeArrowheads="1"/>
          </p:cNvSpPr>
          <p:nvPr/>
        </p:nvSpPr>
        <p:spPr bwMode="auto">
          <a:xfrm>
            <a:off x="5410200" y="4114800"/>
            <a:ext cx="3200400" cy="523220"/>
          </a:xfrm>
          <a:prstGeom prst="rect">
            <a:avLst/>
          </a:prstGeom>
          <a:noFill/>
          <a:ln w="9525">
            <a:noFill/>
            <a:miter lim="800000"/>
            <a:headEnd/>
            <a:tailEnd/>
          </a:ln>
        </p:spPr>
        <p:txBody>
          <a:bodyPr wrap="square">
            <a:spAutoFit/>
          </a:bodyPr>
          <a:lstStyle/>
          <a:p>
            <a:pPr>
              <a:spcBef>
                <a:spcPct val="50000"/>
              </a:spcBef>
            </a:pPr>
            <a:r>
              <a:rPr lang="en-US" sz="1400" dirty="0" smtClean="0"/>
              <a:t>Insufficient trench width means insufficient compaction.</a:t>
            </a:r>
            <a:endParaRPr lang="en-US" sz="1400" dirty="0"/>
          </a:p>
        </p:txBody>
      </p:sp>
      <p:sp>
        <p:nvSpPr>
          <p:cNvPr id="98327" name="Text Box 23"/>
          <p:cNvSpPr txBox="1">
            <a:spLocks noChangeArrowheads="1"/>
          </p:cNvSpPr>
          <p:nvPr/>
        </p:nvSpPr>
        <p:spPr bwMode="auto">
          <a:xfrm>
            <a:off x="5410200" y="4648200"/>
            <a:ext cx="3200400" cy="954107"/>
          </a:xfrm>
          <a:prstGeom prst="rect">
            <a:avLst/>
          </a:prstGeom>
          <a:noFill/>
          <a:ln w="9525">
            <a:noFill/>
            <a:miter lim="800000"/>
            <a:headEnd/>
            <a:tailEnd/>
          </a:ln>
        </p:spPr>
        <p:txBody>
          <a:bodyPr wrap="square">
            <a:spAutoFit/>
          </a:bodyPr>
          <a:lstStyle/>
          <a:p>
            <a:pPr>
              <a:spcBef>
                <a:spcPct val="50000"/>
              </a:spcBef>
            </a:pPr>
            <a:r>
              <a:rPr lang="en-US" sz="1400" dirty="0" smtClean="0"/>
              <a:t>It can also result in damage to the pipe. The operator attempted to force the compactor by the bell of the pipe and in doing so, the pipe was </a:t>
            </a:r>
            <a:r>
              <a:rPr lang="en-US" sz="1400" dirty="0" err="1" smtClean="0"/>
              <a:t>spalled</a:t>
            </a:r>
            <a:r>
              <a:rPr lang="en-US" sz="1400" dirty="0" smtClean="0"/>
              <a:t>.</a:t>
            </a:r>
            <a:endParaRPr lang="en-US" sz="1400" dirty="0"/>
          </a:p>
        </p:txBody>
      </p:sp>
      <p:sp>
        <p:nvSpPr>
          <p:cNvPr id="98328" name="Text Box 24"/>
          <p:cNvSpPr txBox="1">
            <a:spLocks noChangeArrowheads="1"/>
          </p:cNvSpPr>
          <p:nvPr/>
        </p:nvSpPr>
        <p:spPr bwMode="auto">
          <a:xfrm>
            <a:off x="5410200" y="5715000"/>
            <a:ext cx="2743200" cy="304800"/>
          </a:xfrm>
          <a:prstGeom prst="rect">
            <a:avLst/>
          </a:prstGeom>
          <a:noFill/>
          <a:ln w="9525">
            <a:noFill/>
            <a:miter lim="800000"/>
            <a:headEnd/>
            <a:tailEnd/>
          </a:ln>
        </p:spPr>
        <p:txBody>
          <a:bodyPr>
            <a:spAutoFit/>
          </a:bodyPr>
          <a:lstStyle/>
          <a:p>
            <a:pPr>
              <a:spcBef>
                <a:spcPct val="50000"/>
              </a:spcBef>
            </a:pPr>
            <a:r>
              <a:rPr lang="en-US" sz="1400" dirty="0"/>
              <a:t>Width of this Tamper Foot was 10”</a:t>
            </a:r>
          </a:p>
        </p:txBody>
      </p:sp>
      <p:sp>
        <p:nvSpPr>
          <p:cNvPr id="98329" name="Line 25"/>
          <p:cNvSpPr>
            <a:spLocks noChangeShapeType="1"/>
          </p:cNvSpPr>
          <p:nvPr/>
        </p:nvSpPr>
        <p:spPr bwMode="auto">
          <a:xfrm flipH="1">
            <a:off x="3733800" y="4875212"/>
            <a:ext cx="1676400" cy="609600"/>
          </a:xfrm>
          <a:prstGeom prst="line">
            <a:avLst/>
          </a:prstGeom>
          <a:noFill/>
          <a:ln w="12700">
            <a:solidFill>
              <a:srgbClr val="FF0000"/>
            </a:solidFill>
            <a:round/>
            <a:headEnd/>
            <a:tailEnd type="triangle" w="med" len="med"/>
          </a:ln>
        </p:spPr>
        <p:txBody>
          <a:bodyPr/>
          <a:lstStyle/>
          <a:p>
            <a:endParaRPr lang="en-US"/>
          </a:p>
        </p:txBody>
      </p:sp>
      <p:sp>
        <p:nvSpPr>
          <p:cNvPr id="98330" name="Oval 26"/>
          <p:cNvSpPr>
            <a:spLocks noChangeArrowheads="1"/>
          </p:cNvSpPr>
          <p:nvPr/>
        </p:nvSpPr>
        <p:spPr bwMode="auto">
          <a:xfrm>
            <a:off x="2667000" y="5027612"/>
            <a:ext cx="990600" cy="1066800"/>
          </a:xfrm>
          <a:prstGeom prst="ellipse">
            <a:avLst/>
          </a:prstGeom>
          <a:noFill/>
          <a:ln w="12700">
            <a:solidFill>
              <a:srgbClr val="FF0000"/>
            </a:solidFill>
            <a:round/>
            <a:headEnd/>
            <a:tailEnd/>
          </a:ln>
        </p:spPr>
        <p:txBody>
          <a:bodyPr wrap="none" anchor="ctr"/>
          <a:lstStyle/>
          <a:p>
            <a:endParaRPr lang="en-US"/>
          </a:p>
        </p:txBody>
      </p:sp>
      <p:sp>
        <p:nvSpPr>
          <p:cNvPr id="98331" name="Text Box 27"/>
          <p:cNvSpPr txBox="1">
            <a:spLocks noChangeArrowheads="1"/>
          </p:cNvSpPr>
          <p:nvPr/>
        </p:nvSpPr>
        <p:spPr bwMode="auto">
          <a:xfrm>
            <a:off x="5410200" y="3505200"/>
            <a:ext cx="3200400" cy="523220"/>
          </a:xfrm>
          <a:prstGeom prst="rect">
            <a:avLst/>
          </a:prstGeom>
          <a:noFill/>
          <a:ln w="9525">
            <a:noFill/>
            <a:miter lim="800000"/>
            <a:headEnd/>
            <a:tailEnd/>
          </a:ln>
        </p:spPr>
        <p:txBody>
          <a:bodyPr>
            <a:spAutoFit/>
          </a:bodyPr>
          <a:lstStyle/>
          <a:p>
            <a:pPr>
              <a:spcBef>
                <a:spcPct val="50000"/>
              </a:spcBef>
            </a:pPr>
            <a:r>
              <a:rPr lang="en-US" sz="1400" dirty="0" smtClean="0"/>
              <a:t>Sufficient trench width is determined by measuring here. </a:t>
            </a:r>
            <a:endParaRPr lang="en-US" sz="1400" dirty="0"/>
          </a:p>
        </p:txBody>
      </p:sp>
      <p:sp>
        <p:nvSpPr>
          <p:cNvPr id="98332" name="Line 28"/>
          <p:cNvSpPr>
            <a:spLocks noChangeShapeType="1"/>
          </p:cNvSpPr>
          <p:nvPr/>
        </p:nvSpPr>
        <p:spPr bwMode="auto">
          <a:xfrm flipH="1">
            <a:off x="2743200" y="5486400"/>
            <a:ext cx="914400" cy="76200"/>
          </a:xfrm>
          <a:prstGeom prst="line">
            <a:avLst/>
          </a:prstGeom>
          <a:noFill/>
          <a:ln w="12700">
            <a:solidFill>
              <a:srgbClr val="FF0000"/>
            </a:solidFill>
            <a:round/>
            <a:headEnd type="triangle" w="med" len="med"/>
            <a:tailEnd type="triangle" w="med" len="med"/>
          </a:ln>
        </p:spPr>
        <p:txBody>
          <a:bodyPr/>
          <a:lstStyle/>
          <a:p>
            <a:endParaRPr lang="en-US"/>
          </a:p>
        </p:txBody>
      </p:sp>
      <p:sp>
        <p:nvSpPr>
          <p:cNvPr id="98333" name="Line 29"/>
          <p:cNvSpPr>
            <a:spLocks noChangeShapeType="1"/>
          </p:cNvSpPr>
          <p:nvPr/>
        </p:nvSpPr>
        <p:spPr bwMode="auto">
          <a:xfrm flipH="1">
            <a:off x="3200400" y="3810000"/>
            <a:ext cx="2209800" cy="1447800"/>
          </a:xfrm>
          <a:prstGeom prst="line">
            <a:avLst/>
          </a:prstGeom>
          <a:noFill/>
          <a:ln w="12700">
            <a:solidFill>
              <a:srgbClr val="FF0000"/>
            </a:solidFill>
            <a:round/>
            <a:headEnd/>
            <a:tailEnd type="triangle" w="med" len="med"/>
          </a:ln>
        </p:spPr>
        <p:txBody>
          <a:bodyPr/>
          <a:lstStyle/>
          <a:p>
            <a:endParaRPr lang="en-US"/>
          </a:p>
        </p:txBody>
      </p:sp>
      <p:sp>
        <p:nvSpPr>
          <p:cNvPr id="30" name="Rectangle 29"/>
          <p:cNvSpPr/>
          <p:nvPr/>
        </p:nvSpPr>
        <p:spPr>
          <a:xfrm>
            <a:off x="838200" y="1600200"/>
            <a:ext cx="7315200" cy="1077218"/>
          </a:xfrm>
          <a:prstGeom prst="rect">
            <a:avLst/>
          </a:prstGeom>
        </p:spPr>
        <p:txBody>
          <a:bodyPr wrap="square">
            <a:spAutoFit/>
          </a:bodyPr>
          <a:lstStyle/>
          <a:p>
            <a:pPr marL="166688" indent="-166688"/>
            <a:r>
              <a:rPr lang="en-US" sz="1600" dirty="0" smtClean="0">
                <a:effectLst>
                  <a:outerShdw blurRad="38100" dist="38100" dir="2700000" algn="tl">
                    <a:srgbClr val="000000">
                      <a:alpha val="43137"/>
                    </a:srgbClr>
                  </a:outerShdw>
                </a:effectLst>
              </a:rPr>
              <a:t>1. Too narrow. Insufficient width to allow for compaction equipment on both sides of the pipe for the entire length of the installation.</a:t>
            </a:r>
          </a:p>
          <a:p>
            <a:r>
              <a:rPr lang="en-US" sz="1600" dirty="0" smtClean="0">
                <a:effectLst>
                  <a:outerShdw blurRad="38100" dist="38100" dir="2700000" algn="tl">
                    <a:srgbClr val="000000">
                      <a:alpha val="43137"/>
                    </a:srgbClr>
                  </a:outerShdw>
                </a:effectLst>
              </a:rPr>
              <a:t>3. Too wide. Greater than 4’ wider than the outside diameter of the pipe.</a:t>
            </a:r>
          </a:p>
          <a:p>
            <a:r>
              <a:rPr lang="en-US" sz="1600" dirty="0" smtClean="0">
                <a:effectLst>
                  <a:outerShdw blurRad="38100" dist="38100" dir="2700000" algn="tl">
                    <a:srgbClr val="000000">
                      <a:alpha val="43137"/>
                    </a:srgbClr>
                  </a:outerShdw>
                </a:effectLst>
              </a:rPr>
              <a:t>5. Sufficient width. Width from 2’ to 4’ greater than the outside diameter of the pipe.</a:t>
            </a:r>
            <a:endParaRPr lang="en-US" sz="1600" dirty="0">
              <a:effectLst>
                <a:outerShdw blurRad="38100" dist="38100" dir="2700000" algn="tl">
                  <a:srgbClr val="000000">
                    <a:alpha val="43137"/>
                  </a:srgbClr>
                </a:outerShdw>
              </a:effectLst>
            </a:endParaRPr>
          </a:p>
        </p:txBody>
      </p:sp>
      <p:sp>
        <p:nvSpPr>
          <p:cNvPr id="19"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9053345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ext Box 2"/>
          <p:cNvSpPr txBox="1">
            <a:spLocks noChangeArrowheads="1"/>
          </p:cNvSpPr>
          <p:nvPr/>
        </p:nvSpPr>
        <p:spPr bwMode="auto">
          <a:xfrm>
            <a:off x="762000" y="1219200"/>
            <a:ext cx="8001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A.  7.  Trench Width       </a:t>
            </a:r>
            <a:r>
              <a:rPr lang="en-US" sz="1400">
                <a:cs typeface="Times New Roman" pitchFamily="18" charset="0"/>
              </a:rPr>
              <a:t>(cont’d.)</a:t>
            </a:r>
          </a:p>
        </p:txBody>
      </p:sp>
      <p:sp>
        <p:nvSpPr>
          <p:cNvPr id="72708"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72709" name="Text Box 4"/>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spcBef>
                <a:spcPct val="50000"/>
              </a:spcBef>
            </a:pPr>
            <a:r>
              <a:rPr lang="en-US" sz="2000">
                <a:effectLst>
                  <a:outerShdw blurRad="38100" dist="38100" dir="2700000" algn="tl">
                    <a:srgbClr val="000000">
                      <a:alpha val="43137"/>
                    </a:srgbClr>
                  </a:outerShdw>
                </a:effectLst>
              </a:rPr>
              <a:t>Pipe Replacement Operations</a:t>
            </a:r>
          </a:p>
        </p:txBody>
      </p:sp>
      <p:pic>
        <p:nvPicPr>
          <p:cNvPr id="72710" name="Picture 6" descr="C:\Multimedia Files\My Media\WackerA1.gif"/>
          <p:cNvPicPr>
            <a:picLocks noChangeAspect="1" noChangeArrowheads="1"/>
          </p:cNvPicPr>
          <p:nvPr/>
        </p:nvPicPr>
        <p:blipFill>
          <a:blip r:embed="rId3" cstate="print"/>
          <a:srcRect/>
          <a:stretch>
            <a:fillRect/>
          </a:stretch>
        </p:blipFill>
        <p:spPr bwMode="auto">
          <a:xfrm>
            <a:off x="6172200" y="2590800"/>
            <a:ext cx="925513" cy="2263775"/>
          </a:xfrm>
          <a:prstGeom prst="rect">
            <a:avLst/>
          </a:prstGeom>
          <a:noFill/>
          <a:ln w="9525">
            <a:noFill/>
            <a:miter lim="800000"/>
            <a:headEnd/>
            <a:tailEnd/>
          </a:ln>
        </p:spPr>
      </p:pic>
      <p:grpSp>
        <p:nvGrpSpPr>
          <p:cNvPr id="2" name="Group 60"/>
          <p:cNvGrpSpPr>
            <a:grpSpLocks/>
          </p:cNvGrpSpPr>
          <p:nvPr/>
        </p:nvGrpSpPr>
        <p:grpSpPr bwMode="auto">
          <a:xfrm>
            <a:off x="1214438" y="1781175"/>
            <a:ext cx="3219450" cy="2263775"/>
            <a:chOff x="1376" y="1416"/>
            <a:chExt cx="2028" cy="1426"/>
          </a:xfrm>
        </p:grpSpPr>
        <p:pic>
          <p:nvPicPr>
            <p:cNvPr id="72827" name="Picture 52" descr="C:\Multimedia Files\My Media\WackerA1.gif"/>
            <p:cNvPicPr>
              <a:picLocks noChangeAspect="1" noChangeArrowheads="1"/>
            </p:cNvPicPr>
            <p:nvPr/>
          </p:nvPicPr>
          <p:blipFill>
            <a:blip r:embed="rId3" cstate="print"/>
            <a:srcRect/>
            <a:stretch>
              <a:fillRect/>
            </a:stretch>
          </p:blipFill>
          <p:spPr bwMode="auto">
            <a:xfrm>
              <a:off x="1376" y="1416"/>
              <a:ext cx="583" cy="1426"/>
            </a:xfrm>
            <a:prstGeom prst="rect">
              <a:avLst/>
            </a:prstGeom>
            <a:noFill/>
            <a:ln w="9525">
              <a:noFill/>
              <a:miter lim="800000"/>
              <a:headEnd/>
              <a:tailEnd/>
            </a:ln>
          </p:spPr>
        </p:pic>
        <p:pic>
          <p:nvPicPr>
            <p:cNvPr id="72828" name="Picture 53" descr="C:\Multimedia Files\My Media\WackerA1.gif"/>
            <p:cNvPicPr>
              <a:picLocks noChangeAspect="1" noChangeArrowheads="1"/>
            </p:cNvPicPr>
            <p:nvPr/>
          </p:nvPicPr>
          <p:blipFill>
            <a:blip r:embed="rId3" cstate="print"/>
            <a:srcRect/>
            <a:stretch>
              <a:fillRect/>
            </a:stretch>
          </p:blipFill>
          <p:spPr bwMode="auto">
            <a:xfrm>
              <a:off x="2821" y="1416"/>
              <a:ext cx="583" cy="1426"/>
            </a:xfrm>
            <a:prstGeom prst="rect">
              <a:avLst/>
            </a:prstGeom>
            <a:noFill/>
            <a:ln w="9525">
              <a:noFill/>
              <a:miter lim="800000"/>
              <a:headEnd/>
              <a:tailEnd/>
            </a:ln>
          </p:spPr>
        </p:pic>
      </p:grpSp>
      <p:grpSp>
        <p:nvGrpSpPr>
          <p:cNvPr id="3" name="Group 65"/>
          <p:cNvGrpSpPr>
            <a:grpSpLocks/>
          </p:cNvGrpSpPr>
          <p:nvPr/>
        </p:nvGrpSpPr>
        <p:grpSpPr bwMode="auto">
          <a:xfrm>
            <a:off x="609600" y="1981200"/>
            <a:ext cx="4114800" cy="3962400"/>
            <a:chOff x="768" y="1464"/>
            <a:chExt cx="2592" cy="2496"/>
          </a:xfrm>
        </p:grpSpPr>
        <p:sp>
          <p:nvSpPr>
            <p:cNvPr id="72805" name="Line 47"/>
            <p:cNvSpPr>
              <a:spLocks noChangeShapeType="1"/>
            </p:cNvSpPr>
            <p:nvPr/>
          </p:nvSpPr>
          <p:spPr bwMode="auto">
            <a:xfrm>
              <a:off x="2688" y="2760"/>
              <a:ext cx="384" cy="0"/>
            </a:xfrm>
            <a:prstGeom prst="line">
              <a:avLst/>
            </a:prstGeom>
            <a:noFill/>
            <a:ln w="15875">
              <a:solidFill>
                <a:schemeClr val="tx1"/>
              </a:solidFill>
              <a:prstDash val="lgDash"/>
              <a:round/>
              <a:headEnd/>
              <a:tailEnd/>
            </a:ln>
          </p:spPr>
          <p:txBody>
            <a:bodyPr/>
            <a:lstStyle/>
            <a:p>
              <a:endParaRPr lang="en-US"/>
            </a:p>
          </p:txBody>
        </p:sp>
        <p:sp>
          <p:nvSpPr>
            <p:cNvPr id="72806" name="Line 9"/>
            <p:cNvSpPr>
              <a:spLocks noChangeShapeType="1"/>
            </p:cNvSpPr>
            <p:nvPr/>
          </p:nvSpPr>
          <p:spPr bwMode="auto">
            <a:xfrm>
              <a:off x="1248" y="3480"/>
              <a:ext cx="1824" cy="0"/>
            </a:xfrm>
            <a:prstGeom prst="line">
              <a:avLst/>
            </a:prstGeom>
            <a:noFill/>
            <a:ln w="28575">
              <a:solidFill>
                <a:schemeClr val="tx1"/>
              </a:solidFill>
              <a:round/>
              <a:headEnd/>
              <a:tailEnd/>
            </a:ln>
          </p:spPr>
          <p:txBody>
            <a:bodyPr/>
            <a:lstStyle/>
            <a:p>
              <a:endParaRPr lang="en-US"/>
            </a:p>
          </p:txBody>
        </p:sp>
        <p:sp>
          <p:nvSpPr>
            <p:cNvPr id="72807" name="Line 10"/>
            <p:cNvSpPr>
              <a:spLocks noChangeShapeType="1"/>
            </p:cNvSpPr>
            <p:nvPr/>
          </p:nvSpPr>
          <p:spPr bwMode="auto">
            <a:xfrm>
              <a:off x="1248" y="3288"/>
              <a:ext cx="1824" cy="0"/>
            </a:xfrm>
            <a:prstGeom prst="line">
              <a:avLst/>
            </a:prstGeom>
            <a:noFill/>
            <a:ln w="9525">
              <a:solidFill>
                <a:schemeClr val="tx1"/>
              </a:solidFill>
              <a:round/>
              <a:headEnd/>
              <a:tailEnd/>
            </a:ln>
          </p:spPr>
          <p:txBody>
            <a:bodyPr/>
            <a:lstStyle/>
            <a:p>
              <a:endParaRPr lang="en-US"/>
            </a:p>
          </p:txBody>
        </p:sp>
        <p:sp>
          <p:nvSpPr>
            <p:cNvPr id="72808" name="Oval 11"/>
            <p:cNvSpPr>
              <a:spLocks noChangeArrowheads="1"/>
            </p:cNvSpPr>
            <p:nvPr/>
          </p:nvSpPr>
          <p:spPr bwMode="auto">
            <a:xfrm>
              <a:off x="1642" y="2280"/>
              <a:ext cx="1036" cy="1008"/>
            </a:xfrm>
            <a:prstGeom prst="ellipse">
              <a:avLst/>
            </a:prstGeom>
            <a:noFill/>
            <a:ln w="12700">
              <a:solidFill>
                <a:schemeClr val="tx1"/>
              </a:solidFill>
              <a:round/>
              <a:headEnd/>
              <a:tailEnd/>
            </a:ln>
          </p:spPr>
          <p:txBody>
            <a:bodyPr wrap="none" anchor="ctr"/>
            <a:lstStyle/>
            <a:p>
              <a:endParaRPr lang="en-US"/>
            </a:p>
          </p:txBody>
        </p:sp>
        <p:grpSp>
          <p:nvGrpSpPr>
            <p:cNvPr id="4" name="Group 36"/>
            <p:cNvGrpSpPr>
              <a:grpSpLocks/>
            </p:cNvGrpSpPr>
            <p:nvPr/>
          </p:nvGrpSpPr>
          <p:grpSpPr bwMode="auto">
            <a:xfrm>
              <a:off x="1234" y="2760"/>
              <a:ext cx="398" cy="1008"/>
              <a:chOff x="1474" y="2832"/>
              <a:chExt cx="398" cy="1008"/>
            </a:xfrm>
          </p:grpSpPr>
          <p:sp>
            <p:nvSpPr>
              <p:cNvPr id="72825" name="Line 34"/>
              <p:cNvSpPr>
                <a:spLocks noChangeShapeType="1"/>
              </p:cNvSpPr>
              <p:nvPr/>
            </p:nvSpPr>
            <p:spPr bwMode="auto">
              <a:xfrm>
                <a:off x="1872" y="2832"/>
                <a:ext cx="0" cy="1008"/>
              </a:xfrm>
              <a:prstGeom prst="line">
                <a:avLst/>
              </a:prstGeom>
              <a:noFill/>
              <a:ln w="9525">
                <a:solidFill>
                  <a:schemeClr val="tx1"/>
                </a:solidFill>
                <a:prstDash val="lgDash"/>
                <a:round/>
                <a:headEnd/>
                <a:tailEnd/>
              </a:ln>
            </p:spPr>
            <p:txBody>
              <a:bodyPr/>
              <a:lstStyle/>
              <a:p>
                <a:endParaRPr lang="en-US"/>
              </a:p>
            </p:txBody>
          </p:sp>
          <p:sp>
            <p:nvSpPr>
              <p:cNvPr id="72826" name="Line 35"/>
              <p:cNvSpPr>
                <a:spLocks noChangeShapeType="1"/>
              </p:cNvSpPr>
              <p:nvPr/>
            </p:nvSpPr>
            <p:spPr bwMode="auto">
              <a:xfrm>
                <a:off x="1474" y="2832"/>
                <a:ext cx="0" cy="1008"/>
              </a:xfrm>
              <a:prstGeom prst="line">
                <a:avLst/>
              </a:prstGeom>
              <a:noFill/>
              <a:ln w="9525">
                <a:solidFill>
                  <a:schemeClr val="tx1"/>
                </a:solidFill>
                <a:prstDash val="lgDash"/>
                <a:round/>
                <a:headEnd/>
                <a:tailEnd/>
              </a:ln>
            </p:spPr>
            <p:txBody>
              <a:bodyPr/>
              <a:lstStyle/>
              <a:p>
                <a:endParaRPr lang="en-US"/>
              </a:p>
            </p:txBody>
          </p:sp>
        </p:grpSp>
        <p:grpSp>
          <p:nvGrpSpPr>
            <p:cNvPr id="5" name="Group 37"/>
            <p:cNvGrpSpPr>
              <a:grpSpLocks/>
            </p:cNvGrpSpPr>
            <p:nvPr/>
          </p:nvGrpSpPr>
          <p:grpSpPr bwMode="auto">
            <a:xfrm>
              <a:off x="2688" y="2760"/>
              <a:ext cx="398" cy="1008"/>
              <a:chOff x="1474" y="2832"/>
              <a:chExt cx="398" cy="1008"/>
            </a:xfrm>
          </p:grpSpPr>
          <p:sp>
            <p:nvSpPr>
              <p:cNvPr id="72823" name="Line 38"/>
              <p:cNvSpPr>
                <a:spLocks noChangeShapeType="1"/>
              </p:cNvSpPr>
              <p:nvPr/>
            </p:nvSpPr>
            <p:spPr bwMode="auto">
              <a:xfrm>
                <a:off x="1872" y="2832"/>
                <a:ext cx="0" cy="1008"/>
              </a:xfrm>
              <a:prstGeom prst="line">
                <a:avLst/>
              </a:prstGeom>
              <a:noFill/>
              <a:ln w="9525">
                <a:solidFill>
                  <a:schemeClr val="tx1"/>
                </a:solidFill>
                <a:prstDash val="lgDash"/>
                <a:round/>
                <a:headEnd/>
                <a:tailEnd/>
              </a:ln>
            </p:spPr>
            <p:txBody>
              <a:bodyPr/>
              <a:lstStyle/>
              <a:p>
                <a:endParaRPr lang="en-US"/>
              </a:p>
            </p:txBody>
          </p:sp>
          <p:sp>
            <p:nvSpPr>
              <p:cNvPr id="72824" name="Line 39"/>
              <p:cNvSpPr>
                <a:spLocks noChangeShapeType="1"/>
              </p:cNvSpPr>
              <p:nvPr/>
            </p:nvSpPr>
            <p:spPr bwMode="auto">
              <a:xfrm>
                <a:off x="1474" y="2832"/>
                <a:ext cx="0" cy="1008"/>
              </a:xfrm>
              <a:prstGeom prst="line">
                <a:avLst/>
              </a:prstGeom>
              <a:noFill/>
              <a:ln w="9525">
                <a:solidFill>
                  <a:schemeClr val="tx1"/>
                </a:solidFill>
                <a:prstDash val="lgDash"/>
                <a:round/>
                <a:headEnd/>
                <a:tailEnd/>
              </a:ln>
            </p:spPr>
            <p:txBody>
              <a:bodyPr/>
              <a:lstStyle/>
              <a:p>
                <a:endParaRPr lang="en-US"/>
              </a:p>
            </p:txBody>
          </p:sp>
        </p:grpSp>
        <p:sp>
          <p:nvSpPr>
            <p:cNvPr id="72811" name="Line 40"/>
            <p:cNvSpPr>
              <a:spLocks noChangeShapeType="1"/>
            </p:cNvSpPr>
            <p:nvPr/>
          </p:nvSpPr>
          <p:spPr bwMode="auto">
            <a:xfrm>
              <a:off x="1248" y="3624"/>
              <a:ext cx="384" cy="0"/>
            </a:xfrm>
            <a:prstGeom prst="line">
              <a:avLst/>
            </a:prstGeom>
            <a:noFill/>
            <a:ln w="9525">
              <a:solidFill>
                <a:schemeClr val="tx1"/>
              </a:solidFill>
              <a:round/>
              <a:headEnd type="triangle" w="med" len="med"/>
              <a:tailEnd type="triangle" w="med" len="med"/>
            </a:ln>
          </p:spPr>
          <p:txBody>
            <a:bodyPr/>
            <a:lstStyle/>
            <a:p>
              <a:endParaRPr lang="en-US"/>
            </a:p>
          </p:txBody>
        </p:sp>
        <p:sp>
          <p:nvSpPr>
            <p:cNvPr id="72812" name="Line 41"/>
            <p:cNvSpPr>
              <a:spLocks noChangeShapeType="1"/>
            </p:cNvSpPr>
            <p:nvPr/>
          </p:nvSpPr>
          <p:spPr bwMode="auto">
            <a:xfrm>
              <a:off x="2688" y="3624"/>
              <a:ext cx="384" cy="0"/>
            </a:xfrm>
            <a:prstGeom prst="line">
              <a:avLst/>
            </a:prstGeom>
            <a:noFill/>
            <a:ln w="9525">
              <a:solidFill>
                <a:schemeClr val="tx1"/>
              </a:solidFill>
              <a:round/>
              <a:headEnd type="triangle" w="med" len="med"/>
              <a:tailEnd type="triangle" w="med" len="med"/>
            </a:ln>
          </p:spPr>
          <p:txBody>
            <a:bodyPr/>
            <a:lstStyle/>
            <a:p>
              <a:endParaRPr lang="en-US"/>
            </a:p>
          </p:txBody>
        </p:sp>
        <p:sp>
          <p:nvSpPr>
            <p:cNvPr id="72813" name="Text Box 42"/>
            <p:cNvSpPr txBox="1">
              <a:spLocks noChangeArrowheads="1"/>
            </p:cNvSpPr>
            <p:nvPr/>
          </p:nvSpPr>
          <p:spPr bwMode="auto">
            <a:xfrm>
              <a:off x="3024" y="3768"/>
              <a:ext cx="336" cy="192"/>
            </a:xfrm>
            <a:prstGeom prst="rect">
              <a:avLst/>
            </a:prstGeom>
            <a:noFill/>
            <a:ln w="9525">
              <a:noFill/>
              <a:miter lim="800000"/>
              <a:headEnd/>
              <a:tailEnd/>
            </a:ln>
          </p:spPr>
          <p:txBody>
            <a:bodyPr>
              <a:spAutoFit/>
            </a:bodyPr>
            <a:lstStyle/>
            <a:p>
              <a:pPr>
                <a:spcBef>
                  <a:spcPct val="50000"/>
                </a:spcBef>
              </a:pPr>
              <a:r>
                <a:rPr lang="en-US" sz="1400"/>
                <a:t>10”</a:t>
              </a:r>
            </a:p>
          </p:txBody>
        </p:sp>
        <p:sp>
          <p:nvSpPr>
            <p:cNvPr id="72814" name="Text Box 43"/>
            <p:cNvSpPr txBox="1">
              <a:spLocks noChangeArrowheads="1"/>
            </p:cNvSpPr>
            <p:nvPr/>
          </p:nvSpPr>
          <p:spPr bwMode="auto">
            <a:xfrm>
              <a:off x="960" y="3768"/>
              <a:ext cx="336" cy="192"/>
            </a:xfrm>
            <a:prstGeom prst="rect">
              <a:avLst/>
            </a:prstGeom>
            <a:noFill/>
            <a:ln w="9525">
              <a:noFill/>
              <a:miter lim="800000"/>
              <a:headEnd/>
              <a:tailEnd/>
            </a:ln>
          </p:spPr>
          <p:txBody>
            <a:bodyPr>
              <a:spAutoFit/>
            </a:bodyPr>
            <a:lstStyle/>
            <a:p>
              <a:pPr>
                <a:spcBef>
                  <a:spcPct val="50000"/>
                </a:spcBef>
              </a:pPr>
              <a:r>
                <a:rPr lang="en-US" sz="1400"/>
                <a:t>10”</a:t>
              </a:r>
            </a:p>
          </p:txBody>
        </p:sp>
        <p:sp>
          <p:nvSpPr>
            <p:cNvPr id="72815" name="Line 44"/>
            <p:cNvSpPr>
              <a:spLocks noChangeShapeType="1"/>
            </p:cNvSpPr>
            <p:nvPr/>
          </p:nvSpPr>
          <p:spPr bwMode="auto">
            <a:xfrm flipV="1">
              <a:off x="1200" y="3624"/>
              <a:ext cx="240" cy="240"/>
            </a:xfrm>
            <a:prstGeom prst="line">
              <a:avLst/>
            </a:prstGeom>
            <a:noFill/>
            <a:ln w="9525">
              <a:solidFill>
                <a:schemeClr val="tx1"/>
              </a:solidFill>
              <a:round/>
              <a:headEnd/>
              <a:tailEnd type="triangle" w="med" len="med"/>
            </a:ln>
          </p:spPr>
          <p:txBody>
            <a:bodyPr/>
            <a:lstStyle/>
            <a:p>
              <a:endParaRPr lang="en-US"/>
            </a:p>
          </p:txBody>
        </p:sp>
        <p:sp>
          <p:nvSpPr>
            <p:cNvPr id="72816" name="Line 45"/>
            <p:cNvSpPr>
              <a:spLocks noChangeShapeType="1"/>
            </p:cNvSpPr>
            <p:nvPr/>
          </p:nvSpPr>
          <p:spPr bwMode="auto">
            <a:xfrm flipH="1" flipV="1">
              <a:off x="2880" y="3624"/>
              <a:ext cx="144" cy="240"/>
            </a:xfrm>
            <a:prstGeom prst="line">
              <a:avLst/>
            </a:prstGeom>
            <a:noFill/>
            <a:ln w="9525">
              <a:solidFill>
                <a:schemeClr val="tx1"/>
              </a:solidFill>
              <a:round/>
              <a:headEnd/>
              <a:tailEnd type="triangle" w="med" len="med"/>
            </a:ln>
          </p:spPr>
          <p:txBody>
            <a:bodyPr/>
            <a:lstStyle/>
            <a:p>
              <a:endParaRPr lang="en-US"/>
            </a:p>
          </p:txBody>
        </p:sp>
        <p:sp>
          <p:nvSpPr>
            <p:cNvPr id="72817" name="Line 46"/>
            <p:cNvSpPr>
              <a:spLocks noChangeShapeType="1"/>
            </p:cNvSpPr>
            <p:nvPr/>
          </p:nvSpPr>
          <p:spPr bwMode="auto">
            <a:xfrm>
              <a:off x="864" y="2760"/>
              <a:ext cx="768" cy="0"/>
            </a:xfrm>
            <a:prstGeom prst="line">
              <a:avLst/>
            </a:prstGeom>
            <a:noFill/>
            <a:ln w="15875">
              <a:solidFill>
                <a:schemeClr val="tx1"/>
              </a:solidFill>
              <a:prstDash val="lgDash"/>
              <a:round/>
              <a:headEnd/>
              <a:tailEnd/>
            </a:ln>
          </p:spPr>
          <p:txBody>
            <a:bodyPr/>
            <a:lstStyle/>
            <a:p>
              <a:endParaRPr lang="en-US"/>
            </a:p>
          </p:txBody>
        </p:sp>
        <p:sp>
          <p:nvSpPr>
            <p:cNvPr id="72818" name="Line 48"/>
            <p:cNvSpPr>
              <a:spLocks noChangeShapeType="1"/>
            </p:cNvSpPr>
            <p:nvPr/>
          </p:nvSpPr>
          <p:spPr bwMode="auto">
            <a:xfrm>
              <a:off x="864" y="3288"/>
              <a:ext cx="768" cy="0"/>
            </a:xfrm>
            <a:prstGeom prst="line">
              <a:avLst/>
            </a:prstGeom>
            <a:noFill/>
            <a:ln w="15875">
              <a:solidFill>
                <a:schemeClr val="tx1"/>
              </a:solidFill>
              <a:prstDash val="lgDash"/>
              <a:round/>
              <a:headEnd/>
              <a:tailEnd/>
            </a:ln>
          </p:spPr>
          <p:txBody>
            <a:bodyPr/>
            <a:lstStyle/>
            <a:p>
              <a:endParaRPr lang="en-US"/>
            </a:p>
          </p:txBody>
        </p:sp>
        <p:sp>
          <p:nvSpPr>
            <p:cNvPr id="72819" name="Line 49"/>
            <p:cNvSpPr>
              <a:spLocks noChangeShapeType="1"/>
            </p:cNvSpPr>
            <p:nvPr/>
          </p:nvSpPr>
          <p:spPr bwMode="auto">
            <a:xfrm>
              <a:off x="1008" y="2760"/>
              <a:ext cx="0" cy="528"/>
            </a:xfrm>
            <a:prstGeom prst="line">
              <a:avLst/>
            </a:prstGeom>
            <a:noFill/>
            <a:ln w="9525">
              <a:solidFill>
                <a:schemeClr val="tx1"/>
              </a:solidFill>
              <a:round/>
              <a:headEnd type="triangle" w="med" len="med"/>
              <a:tailEnd type="triangle" w="med" len="med"/>
            </a:ln>
          </p:spPr>
          <p:txBody>
            <a:bodyPr/>
            <a:lstStyle/>
            <a:p>
              <a:endParaRPr lang="en-US"/>
            </a:p>
          </p:txBody>
        </p:sp>
        <p:sp>
          <p:nvSpPr>
            <p:cNvPr id="72820" name="Text Box 50"/>
            <p:cNvSpPr txBox="1">
              <a:spLocks noChangeArrowheads="1"/>
            </p:cNvSpPr>
            <p:nvPr/>
          </p:nvSpPr>
          <p:spPr bwMode="auto">
            <a:xfrm>
              <a:off x="768" y="2952"/>
              <a:ext cx="336" cy="192"/>
            </a:xfrm>
            <a:prstGeom prst="rect">
              <a:avLst/>
            </a:prstGeom>
            <a:noFill/>
            <a:ln w="9525">
              <a:noFill/>
              <a:miter lim="800000"/>
              <a:headEnd/>
              <a:tailEnd/>
            </a:ln>
          </p:spPr>
          <p:txBody>
            <a:bodyPr>
              <a:spAutoFit/>
            </a:bodyPr>
            <a:lstStyle/>
            <a:p>
              <a:pPr>
                <a:spcBef>
                  <a:spcPct val="50000"/>
                </a:spcBef>
              </a:pPr>
              <a:r>
                <a:rPr lang="en-US" sz="1400"/>
                <a:t>12”</a:t>
              </a:r>
            </a:p>
          </p:txBody>
        </p:sp>
        <p:sp>
          <p:nvSpPr>
            <p:cNvPr id="72821" name="Line 7"/>
            <p:cNvSpPr>
              <a:spLocks noChangeShapeType="1"/>
            </p:cNvSpPr>
            <p:nvPr/>
          </p:nvSpPr>
          <p:spPr bwMode="auto">
            <a:xfrm>
              <a:off x="1200" y="1464"/>
              <a:ext cx="48" cy="2016"/>
            </a:xfrm>
            <a:prstGeom prst="line">
              <a:avLst/>
            </a:prstGeom>
            <a:noFill/>
            <a:ln w="28575">
              <a:solidFill>
                <a:srgbClr val="FF0000"/>
              </a:solidFill>
              <a:round/>
              <a:headEnd/>
              <a:tailEnd/>
            </a:ln>
          </p:spPr>
          <p:txBody>
            <a:bodyPr/>
            <a:lstStyle/>
            <a:p>
              <a:endParaRPr lang="en-US"/>
            </a:p>
          </p:txBody>
        </p:sp>
        <p:sp>
          <p:nvSpPr>
            <p:cNvPr id="72822" name="Line 8"/>
            <p:cNvSpPr>
              <a:spLocks noChangeShapeType="1"/>
            </p:cNvSpPr>
            <p:nvPr/>
          </p:nvSpPr>
          <p:spPr bwMode="auto">
            <a:xfrm flipH="1">
              <a:off x="3072" y="1464"/>
              <a:ext cx="48" cy="2016"/>
            </a:xfrm>
            <a:prstGeom prst="line">
              <a:avLst/>
            </a:prstGeom>
            <a:noFill/>
            <a:ln w="28575">
              <a:solidFill>
                <a:srgbClr val="FF0000"/>
              </a:solidFill>
              <a:round/>
              <a:headEnd/>
              <a:tailEnd/>
            </a:ln>
          </p:spPr>
          <p:txBody>
            <a:bodyPr/>
            <a:lstStyle/>
            <a:p>
              <a:endParaRPr lang="en-US"/>
            </a:p>
          </p:txBody>
        </p:sp>
      </p:grpSp>
      <p:sp>
        <p:nvSpPr>
          <p:cNvPr id="101442" name="Text Box 66"/>
          <p:cNvSpPr txBox="1">
            <a:spLocks noChangeArrowheads="1"/>
          </p:cNvSpPr>
          <p:nvPr/>
        </p:nvSpPr>
        <p:spPr bwMode="auto">
          <a:xfrm>
            <a:off x="5181600" y="1295400"/>
            <a:ext cx="3200400" cy="523220"/>
          </a:xfrm>
          <a:prstGeom prst="rect">
            <a:avLst/>
          </a:prstGeom>
          <a:noFill/>
          <a:ln w="9525">
            <a:noFill/>
            <a:miter lim="800000"/>
            <a:headEnd/>
            <a:tailEnd/>
          </a:ln>
        </p:spPr>
        <p:txBody>
          <a:bodyPr>
            <a:spAutoFit/>
          </a:bodyPr>
          <a:lstStyle/>
          <a:p>
            <a:pPr>
              <a:spcBef>
                <a:spcPct val="50000"/>
              </a:spcBef>
            </a:pPr>
            <a:r>
              <a:rPr lang="en-US" sz="1400" dirty="0" smtClean="0"/>
              <a:t>Maximum performance when operated in a vertical position.</a:t>
            </a:r>
            <a:endParaRPr lang="en-US" sz="1400" dirty="0"/>
          </a:p>
        </p:txBody>
      </p:sp>
      <p:sp>
        <p:nvSpPr>
          <p:cNvPr id="101443" name="Text Box 67"/>
          <p:cNvSpPr txBox="1">
            <a:spLocks noChangeArrowheads="1"/>
          </p:cNvSpPr>
          <p:nvPr/>
        </p:nvSpPr>
        <p:spPr bwMode="auto">
          <a:xfrm>
            <a:off x="1066800" y="5943600"/>
            <a:ext cx="3124200" cy="523220"/>
          </a:xfrm>
          <a:prstGeom prst="rect">
            <a:avLst/>
          </a:prstGeom>
          <a:noFill/>
          <a:ln w="9525">
            <a:noFill/>
            <a:miter lim="800000"/>
            <a:headEnd/>
            <a:tailEnd/>
          </a:ln>
        </p:spPr>
        <p:txBody>
          <a:bodyPr>
            <a:spAutoFit/>
          </a:bodyPr>
          <a:lstStyle/>
          <a:p>
            <a:pPr>
              <a:spcBef>
                <a:spcPct val="50000"/>
              </a:spcBef>
            </a:pPr>
            <a:r>
              <a:rPr lang="en-US" sz="1400" dirty="0" smtClean="0"/>
              <a:t>Trench too narrow to allow compactor </a:t>
            </a:r>
            <a:br>
              <a:rPr lang="en-US" sz="1400" dirty="0" smtClean="0"/>
            </a:br>
            <a:r>
              <a:rPr lang="en-US" sz="1400" dirty="0" smtClean="0"/>
              <a:t>to be operated in a vertical position.</a:t>
            </a:r>
            <a:endParaRPr lang="en-US" sz="1400" dirty="0"/>
          </a:p>
        </p:txBody>
      </p:sp>
      <p:sp>
        <p:nvSpPr>
          <p:cNvPr id="101457" name="Text Box 81"/>
          <p:cNvSpPr txBox="1">
            <a:spLocks noChangeArrowheads="1"/>
          </p:cNvSpPr>
          <p:nvPr/>
        </p:nvSpPr>
        <p:spPr bwMode="auto">
          <a:xfrm>
            <a:off x="4572000" y="5410200"/>
            <a:ext cx="1905000" cy="1169551"/>
          </a:xfrm>
          <a:prstGeom prst="rect">
            <a:avLst/>
          </a:prstGeom>
          <a:noFill/>
          <a:ln w="9525">
            <a:noFill/>
            <a:miter lim="800000"/>
            <a:headEnd/>
            <a:tailEnd/>
          </a:ln>
        </p:spPr>
        <p:txBody>
          <a:bodyPr>
            <a:spAutoFit/>
          </a:bodyPr>
          <a:lstStyle/>
          <a:p>
            <a:pPr>
              <a:spcBef>
                <a:spcPct val="50000"/>
              </a:spcBef>
            </a:pPr>
            <a:r>
              <a:rPr lang="en-US" sz="1400" dirty="0" smtClean="0"/>
              <a:t>Impact value is maximized and energy properly directed when operated in vertical position.</a:t>
            </a:r>
            <a:endParaRPr lang="en-US" sz="1400" dirty="0"/>
          </a:p>
        </p:txBody>
      </p:sp>
      <p:sp>
        <p:nvSpPr>
          <p:cNvPr id="101458" name="Rectangle 82"/>
          <p:cNvSpPr>
            <a:spLocks noChangeArrowheads="1"/>
          </p:cNvSpPr>
          <p:nvPr/>
        </p:nvSpPr>
        <p:spPr bwMode="auto">
          <a:xfrm>
            <a:off x="4572000" y="5410200"/>
            <a:ext cx="1828800" cy="1143000"/>
          </a:xfrm>
          <a:prstGeom prst="rect">
            <a:avLst/>
          </a:prstGeom>
          <a:noFill/>
          <a:ln w="9525">
            <a:solidFill>
              <a:srgbClr val="FF0000"/>
            </a:solidFill>
            <a:miter lim="800000"/>
            <a:headEnd/>
            <a:tailEnd/>
          </a:ln>
        </p:spPr>
        <p:txBody>
          <a:bodyPr wrap="none" anchor="ctr"/>
          <a:lstStyle/>
          <a:p>
            <a:endParaRPr lang="en-US"/>
          </a:p>
        </p:txBody>
      </p:sp>
      <p:grpSp>
        <p:nvGrpSpPr>
          <p:cNvPr id="6" name="Group 85"/>
          <p:cNvGrpSpPr>
            <a:grpSpLocks/>
          </p:cNvGrpSpPr>
          <p:nvPr/>
        </p:nvGrpSpPr>
        <p:grpSpPr bwMode="auto">
          <a:xfrm>
            <a:off x="1828800" y="4114800"/>
            <a:ext cx="3352800" cy="1295400"/>
            <a:chOff x="1152" y="2592"/>
            <a:chExt cx="2112" cy="816"/>
          </a:xfrm>
        </p:grpSpPr>
        <p:sp>
          <p:nvSpPr>
            <p:cNvPr id="72803" name="Line 83"/>
            <p:cNvSpPr>
              <a:spLocks noChangeShapeType="1"/>
            </p:cNvSpPr>
            <p:nvPr/>
          </p:nvSpPr>
          <p:spPr bwMode="auto">
            <a:xfrm flipH="1" flipV="1">
              <a:off x="1152" y="2640"/>
              <a:ext cx="2112" cy="768"/>
            </a:xfrm>
            <a:prstGeom prst="line">
              <a:avLst/>
            </a:prstGeom>
            <a:noFill/>
            <a:ln w="9525">
              <a:solidFill>
                <a:schemeClr val="tx1"/>
              </a:solidFill>
              <a:round/>
              <a:headEnd/>
              <a:tailEnd type="triangle" w="med" len="med"/>
            </a:ln>
          </p:spPr>
          <p:txBody>
            <a:bodyPr/>
            <a:lstStyle/>
            <a:p>
              <a:endParaRPr lang="en-US"/>
            </a:p>
          </p:txBody>
        </p:sp>
        <p:sp>
          <p:nvSpPr>
            <p:cNvPr id="72804" name="Line 84"/>
            <p:cNvSpPr>
              <a:spLocks noChangeShapeType="1"/>
            </p:cNvSpPr>
            <p:nvPr/>
          </p:nvSpPr>
          <p:spPr bwMode="auto">
            <a:xfrm flipH="1" flipV="1">
              <a:off x="2592" y="2592"/>
              <a:ext cx="672" cy="816"/>
            </a:xfrm>
            <a:prstGeom prst="line">
              <a:avLst/>
            </a:prstGeom>
            <a:noFill/>
            <a:ln w="9525">
              <a:solidFill>
                <a:schemeClr val="tx1"/>
              </a:solidFill>
              <a:round/>
              <a:headEnd/>
              <a:tailEnd type="triangle" w="med" len="med"/>
            </a:ln>
          </p:spPr>
          <p:txBody>
            <a:bodyPr/>
            <a:lstStyle/>
            <a:p>
              <a:endParaRPr lang="en-US"/>
            </a:p>
          </p:txBody>
        </p:sp>
      </p:grpSp>
      <p:sp>
        <p:nvSpPr>
          <p:cNvPr id="101462" name="Rectangle 86"/>
          <p:cNvSpPr>
            <a:spLocks noChangeArrowheads="1"/>
          </p:cNvSpPr>
          <p:nvPr/>
        </p:nvSpPr>
        <p:spPr bwMode="auto">
          <a:xfrm>
            <a:off x="1066800" y="5943600"/>
            <a:ext cx="3048000" cy="533400"/>
          </a:xfrm>
          <a:prstGeom prst="rect">
            <a:avLst/>
          </a:prstGeom>
          <a:noFill/>
          <a:ln w="9525">
            <a:solidFill>
              <a:srgbClr val="FF0000"/>
            </a:solidFill>
            <a:miter lim="800000"/>
            <a:headEnd/>
            <a:tailEnd/>
          </a:ln>
        </p:spPr>
        <p:txBody>
          <a:bodyPr wrap="none" anchor="ctr"/>
          <a:lstStyle/>
          <a:p>
            <a:endParaRPr lang="en-US"/>
          </a:p>
        </p:txBody>
      </p:sp>
      <p:sp>
        <p:nvSpPr>
          <p:cNvPr id="101464" name="Line 88"/>
          <p:cNvSpPr>
            <a:spLocks noChangeShapeType="1"/>
          </p:cNvSpPr>
          <p:nvPr/>
        </p:nvSpPr>
        <p:spPr bwMode="auto">
          <a:xfrm flipH="1" flipV="1">
            <a:off x="457200" y="3124200"/>
            <a:ext cx="609600" cy="2895600"/>
          </a:xfrm>
          <a:prstGeom prst="line">
            <a:avLst/>
          </a:prstGeom>
          <a:noFill/>
          <a:ln w="9525">
            <a:solidFill>
              <a:srgbClr val="FF0000"/>
            </a:solidFill>
            <a:round/>
            <a:headEnd/>
            <a:tailEnd/>
          </a:ln>
        </p:spPr>
        <p:txBody>
          <a:bodyPr/>
          <a:lstStyle/>
          <a:p>
            <a:endParaRPr lang="en-US"/>
          </a:p>
        </p:txBody>
      </p:sp>
      <p:sp>
        <p:nvSpPr>
          <p:cNvPr id="101465" name="Line 89"/>
          <p:cNvSpPr>
            <a:spLocks noChangeShapeType="1"/>
          </p:cNvSpPr>
          <p:nvPr/>
        </p:nvSpPr>
        <p:spPr bwMode="auto">
          <a:xfrm flipV="1">
            <a:off x="457200" y="2438400"/>
            <a:ext cx="762000" cy="685800"/>
          </a:xfrm>
          <a:prstGeom prst="line">
            <a:avLst/>
          </a:prstGeom>
          <a:noFill/>
          <a:ln w="9525">
            <a:solidFill>
              <a:srgbClr val="FF0000"/>
            </a:solidFill>
            <a:round/>
            <a:headEnd/>
            <a:tailEnd type="triangle" w="med" len="med"/>
          </a:ln>
        </p:spPr>
        <p:txBody>
          <a:bodyPr/>
          <a:lstStyle/>
          <a:p>
            <a:endParaRPr lang="en-US"/>
          </a:p>
        </p:txBody>
      </p:sp>
      <p:grpSp>
        <p:nvGrpSpPr>
          <p:cNvPr id="7" name="Group 90"/>
          <p:cNvGrpSpPr>
            <a:grpSpLocks/>
          </p:cNvGrpSpPr>
          <p:nvPr/>
        </p:nvGrpSpPr>
        <p:grpSpPr bwMode="auto">
          <a:xfrm>
            <a:off x="5791200" y="1905000"/>
            <a:ext cx="1828800" cy="4038600"/>
            <a:chOff x="3648" y="1200"/>
            <a:chExt cx="1152" cy="2544"/>
          </a:xfrm>
        </p:grpSpPr>
        <p:grpSp>
          <p:nvGrpSpPr>
            <p:cNvPr id="8" name="Group 59"/>
            <p:cNvGrpSpPr>
              <a:grpSpLocks/>
            </p:cNvGrpSpPr>
            <p:nvPr/>
          </p:nvGrpSpPr>
          <p:grpSpPr bwMode="auto">
            <a:xfrm>
              <a:off x="3648" y="1200"/>
              <a:ext cx="1152" cy="2544"/>
              <a:chOff x="3648" y="1200"/>
              <a:chExt cx="1152" cy="2544"/>
            </a:xfrm>
          </p:grpSpPr>
          <p:grpSp>
            <p:nvGrpSpPr>
              <p:cNvPr id="9" name="Group 51"/>
              <p:cNvGrpSpPr>
                <a:grpSpLocks/>
              </p:cNvGrpSpPr>
              <p:nvPr/>
            </p:nvGrpSpPr>
            <p:grpSpPr bwMode="auto">
              <a:xfrm>
                <a:off x="3696" y="1200"/>
                <a:ext cx="1104" cy="2544"/>
                <a:chOff x="3696" y="1200"/>
                <a:chExt cx="1104" cy="2544"/>
              </a:xfrm>
            </p:grpSpPr>
            <p:sp>
              <p:nvSpPr>
                <p:cNvPr id="72788" name="Line 17"/>
                <p:cNvSpPr>
                  <a:spLocks noChangeShapeType="1"/>
                </p:cNvSpPr>
                <p:nvPr/>
              </p:nvSpPr>
              <p:spPr bwMode="auto">
                <a:xfrm>
                  <a:off x="4368" y="3072"/>
                  <a:ext cx="0" cy="96"/>
                </a:xfrm>
                <a:prstGeom prst="line">
                  <a:avLst/>
                </a:prstGeom>
                <a:noFill/>
                <a:ln w="9525">
                  <a:solidFill>
                    <a:schemeClr val="tx1"/>
                  </a:solidFill>
                  <a:round/>
                  <a:headEnd/>
                  <a:tailEnd/>
                </a:ln>
              </p:spPr>
              <p:txBody>
                <a:bodyPr/>
                <a:lstStyle/>
                <a:p>
                  <a:endParaRPr lang="en-US"/>
                </a:p>
              </p:txBody>
            </p:sp>
            <p:sp>
              <p:nvSpPr>
                <p:cNvPr id="72789" name="Line 18"/>
                <p:cNvSpPr>
                  <a:spLocks noChangeShapeType="1"/>
                </p:cNvSpPr>
                <p:nvPr/>
              </p:nvSpPr>
              <p:spPr bwMode="auto">
                <a:xfrm>
                  <a:off x="4032" y="3120"/>
                  <a:ext cx="336" cy="0"/>
                </a:xfrm>
                <a:prstGeom prst="line">
                  <a:avLst/>
                </a:prstGeom>
                <a:noFill/>
                <a:ln w="9525">
                  <a:solidFill>
                    <a:schemeClr val="tx1"/>
                  </a:solidFill>
                  <a:round/>
                  <a:headEnd type="triangle" w="med" len="med"/>
                  <a:tailEnd type="triangle" w="med" len="med"/>
                </a:ln>
              </p:spPr>
              <p:txBody>
                <a:bodyPr/>
                <a:lstStyle/>
                <a:p>
                  <a:endParaRPr lang="en-US"/>
                </a:p>
              </p:txBody>
            </p:sp>
            <p:sp>
              <p:nvSpPr>
                <p:cNvPr id="72790" name="Text Box 19"/>
                <p:cNvSpPr txBox="1">
                  <a:spLocks noChangeArrowheads="1"/>
                </p:cNvSpPr>
                <p:nvPr/>
              </p:nvSpPr>
              <p:spPr bwMode="auto">
                <a:xfrm>
                  <a:off x="4464" y="2736"/>
                  <a:ext cx="336" cy="192"/>
                </a:xfrm>
                <a:prstGeom prst="rect">
                  <a:avLst/>
                </a:prstGeom>
                <a:noFill/>
                <a:ln w="9525">
                  <a:noFill/>
                  <a:miter lim="800000"/>
                  <a:headEnd/>
                  <a:tailEnd/>
                </a:ln>
              </p:spPr>
              <p:txBody>
                <a:bodyPr>
                  <a:spAutoFit/>
                </a:bodyPr>
                <a:lstStyle/>
                <a:p>
                  <a:pPr>
                    <a:spcBef>
                      <a:spcPct val="50000"/>
                    </a:spcBef>
                  </a:pPr>
                  <a:r>
                    <a:rPr lang="en-US" sz="1400"/>
                    <a:t>10”</a:t>
                  </a:r>
                </a:p>
              </p:txBody>
            </p:sp>
            <p:sp>
              <p:nvSpPr>
                <p:cNvPr id="72791" name="Line 20"/>
                <p:cNvSpPr>
                  <a:spLocks noChangeShapeType="1"/>
                </p:cNvSpPr>
                <p:nvPr/>
              </p:nvSpPr>
              <p:spPr bwMode="auto">
                <a:xfrm flipV="1">
                  <a:off x="3888" y="1440"/>
                  <a:ext cx="0" cy="240"/>
                </a:xfrm>
                <a:prstGeom prst="line">
                  <a:avLst/>
                </a:prstGeom>
                <a:noFill/>
                <a:ln w="9525">
                  <a:solidFill>
                    <a:schemeClr val="tx1"/>
                  </a:solidFill>
                  <a:round/>
                  <a:headEnd/>
                  <a:tailEnd/>
                </a:ln>
              </p:spPr>
              <p:txBody>
                <a:bodyPr/>
                <a:lstStyle/>
                <a:p>
                  <a:endParaRPr lang="en-US"/>
                </a:p>
              </p:txBody>
            </p:sp>
            <p:sp>
              <p:nvSpPr>
                <p:cNvPr id="72792" name="Line 21"/>
                <p:cNvSpPr>
                  <a:spLocks noChangeShapeType="1"/>
                </p:cNvSpPr>
                <p:nvPr/>
              </p:nvSpPr>
              <p:spPr bwMode="auto">
                <a:xfrm flipV="1">
                  <a:off x="4416" y="1440"/>
                  <a:ext cx="0" cy="240"/>
                </a:xfrm>
                <a:prstGeom prst="line">
                  <a:avLst/>
                </a:prstGeom>
                <a:noFill/>
                <a:ln w="9525">
                  <a:solidFill>
                    <a:schemeClr val="tx1"/>
                  </a:solidFill>
                  <a:round/>
                  <a:headEnd/>
                  <a:tailEnd/>
                </a:ln>
              </p:spPr>
              <p:txBody>
                <a:bodyPr/>
                <a:lstStyle/>
                <a:p>
                  <a:endParaRPr lang="en-US"/>
                </a:p>
              </p:txBody>
            </p:sp>
            <p:sp>
              <p:nvSpPr>
                <p:cNvPr id="72793" name="Line 22"/>
                <p:cNvSpPr>
                  <a:spLocks noChangeShapeType="1"/>
                </p:cNvSpPr>
                <p:nvPr/>
              </p:nvSpPr>
              <p:spPr bwMode="auto">
                <a:xfrm>
                  <a:off x="3888" y="1536"/>
                  <a:ext cx="528" cy="0"/>
                </a:xfrm>
                <a:prstGeom prst="line">
                  <a:avLst/>
                </a:prstGeom>
                <a:noFill/>
                <a:ln w="9525">
                  <a:solidFill>
                    <a:schemeClr val="tx1"/>
                  </a:solidFill>
                  <a:round/>
                  <a:headEnd type="triangle" w="med" len="med"/>
                  <a:tailEnd type="triangle" w="med" len="med"/>
                </a:ln>
              </p:spPr>
              <p:txBody>
                <a:bodyPr/>
                <a:lstStyle/>
                <a:p>
                  <a:endParaRPr lang="en-US"/>
                </a:p>
              </p:txBody>
            </p:sp>
            <p:sp>
              <p:nvSpPr>
                <p:cNvPr id="72794" name="Text Box 23"/>
                <p:cNvSpPr txBox="1">
                  <a:spLocks noChangeArrowheads="1"/>
                </p:cNvSpPr>
                <p:nvPr/>
              </p:nvSpPr>
              <p:spPr bwMode="auto">
                <a:xfrm>
                  <a:off x="3696" y="1200"/>
                  <a:ext cx="336" cy="192"/>
                </a:xfrm>
                <a:prstGeom prst="rect">
                  <a:avLst/>
                </a:prstGeom>
                <a:noFill/>
                <a:ln w="9525">
                  <a:noFill/>
                  <a:miter lim="800000"/>
                  <a:headEnd/>
                  <a:tailEnd/>
                </a:ln>
              </p:spPr>
              <p:txBody>
                <a:bodyPr>
                  <a:spAutoFit/>
                </a:bodyPr>
                <a:lstStyle/>
                <a:p>
                  <a:pPr>
                    <a:spcBef>
                      <a:spcPct val="50000"/>
                    </a:spcBef>
                  </a:pPr>
                  <a:r>
                    <a:rPr lang="en-US" sz="1400"/>
                    <a:t>14”</a:t>
                  </a:r>
                </a:p>
              </p:txBody>
            </p:sp>
            <p:sp>
              <p:nvSpPr>
                <p:cNvPr id="72795" name="Line 24"/>
                <p:cNvSpPr>
                  <a:spLocks noChangeShapeType="1"/>
                </p:cNvSpPr>
                <p:nvPr/>
              </p:nvSpPr>
              <p:spPr bwMode="auto">
                <a:xfrm>
                  <a:off x="4176" y="1200"/>
                  <a:ext cx="0" cy="2544"/>
                </a:xfrm>
                <a:prstGeom prst="line">
                  <a:avLst/>
                </a:prstGeom>
                <a:noFill/>
                <a:ln w="12700">
                  <a:solidFill>
                    <a:schemeClr val="tx1"/>
                  </a:solidFill>
                  <a:prstDash val="lgDash"/>
                  <a:round/>
                  <a:headEnd/>
                  <a:tailEnd/>
                </a:ln>
              </p:spPr>
              <p:txBody>
                <a:bodyPr/>
                <a:lstStyle/>
                <a:p>
                  <a:endParaRPr lang="en-US"/>
                </a:p>
              </p:txBody>
            </p:sp>
            <p:sp>
              <p:nvSpPr>
                <p:cNvPr id="72796" name="Line 25"/>
                <p:cNvSpPr>
                  <a:spLocks noChangeShapeType="1"/>
                </p:cNvSpPr>
                <p:nvPr/>
              </p:nvSpPr>
              <p:spPr bwMode="auto">
                <a:xfrm>
                  <a:off x="3840" y="3456"/>
                  <a:ext cx="672" cy="0"/>
                </a:xfrm>
                <a:prstGeom prst="line">
                  <a:avLst/>
                </a:prstGeom>
                <a:noFill/>
                <a:ln w="9525">
                  <a:solidFill>
                    <a:schemeClr val="tx1"/>
                  </a:solidFill>
                  <a:prstDash val="lgDash"/>
                  <a:round/>
                  <a:headEnd/>
                  <a:tailEnd/>
                </a:ln>
              </p:spPr>
              <p:txBody>
                <a:bodyPr/>
                <a:lstStyle/>
                <a:p>
                  <a:endParaRPr lang="en-US"/>
                </a:p>
              </p:txBody>
            </p:sp>
            <p:sp>
              <p:nvSpPr>
                <p:cNvPr id="72797" name="Arc 26"/>
                <p:cNvSpPr>
                  <a:spLocks/>
                </p:cNvSpPr>
                <p:nvPr/>
              </p:nvSpPr>
              <p:spPr bwMode="auto">
                <a:xfrm>
                  <a:off x="4176" y="3312"/>
                  <a:ext cx="144" cy="132"/>
                </a:xfrm>
                <a:custGeom>
                  <a:avLst/>
                  <a:gdLst>
                    <a:gd name="T0" fmla="*/ 0 w 21600"/>
                    <a:gd name="T1" fmla="*/ 0 h 29622"/>
                    <a:gd name="T2" fmla="*/ 134 w 21600"/>
                    <a:gd name="T3" fmla="*/ 132 h 29622"/>
                    <a:gd name="T4" fmla="*/ 0 w 21600"/>
                    <a:gd name="T5" fmla="*/ 96 h 29622"/>
                    <a:gd name="T6" fmla="*/ 0 60000 65536"/>
                    <a:gd name="T7" fmla="*/ 0 60000 65536"/>
                    <a:gd name="T8" fmla="*/ 0 60000 65536"/>
                    <a:gd name="T9" fmla="*/ 0 w 21600"/>
                    <a:gd name="T10" fmla="*/ 0 h 29622"/>
                    <a:gd name="T11" fmla="*/ 21600 w 21600"/>
                    <a:gd name="T12" fmla="*/ 29622 h 29622"/>
                  </a:gdLst>
                  <a:ahLst/>
                  <a:cxnLst>
                    <a:cxn ang="T6">
                      <a:pos x="T0" y="T1"/>
                    </a:cxn>
                    <a:cxn ang="T7">
                      <a:pos x="T2" y="T3"/>
                    </a:cxn>
                    <a:cxn ang="T8">
                      <a:pos x="T4" y="T5"/>
                    </a:cxn>
                  </a:cxnLst>
                  <a:rect l="T9" t="T10" r="T11" b="T12"/>
                  <a:pathLst>
                    <a:path w="21600" h="29622" fill="none" extrusionOk="0">
                      <a:moveTo>
                        <a:pt x="-1" y="0"/>
                      </a:moveTo>
                      <a:cubicBezTo>
                        <a:pt x="11929" y="0"/>
                        <a:pt x="21600" y="9670"/>
                        <a:pt x="21600" y="21600"/>
                      </a:cubicBezTo>
                      <a:cubicBezTo>
                        <a:pt x="21600" y="24347"/>
                        <a:pt x="21075" y="27070"/>
                        <a:pt x="20055" y="29622"/>
                      </a:cubicBezTo>
                    </a:path>
                    <a:path w="21600" h="29622" stroke="0" extrusionOk="0">
                      <a:moveTo>
                        <a:pt x="-1" y="0"/>
                      </a:moveTo>
                      <a:cubicBezTo>
                        <a:pt x="11929" y="0"/>
                        <a:pt x="21600" y="9670"/>
                        <a:pt x="21600" y="21600"/>
                      </a:cubicBezTo>
                      <a:cubicBezTo>
                        <a:pt x="21600" y="24347"/>
                        <a:pt x="21075" y="27070"/>
                        <a:pt x="20055" y="29622"/>
                      </a:cubicBezTo>
                      <a:lnTo>
                        <a:pt x="0" y="21600"/>
                      </a:lnTo>
                      <a:close/>
                    </a:path>
                  </a:pathLst>
                </a:custGeom>
                <a:noFill/>
                <a:ln w="9525">
                  <a:solidFill>
                    <a:schemeClr val="tx1"/>
                  </a:solidFill>
                  <a:round/>
                  <a:headEnd/>
                  <a:tailEnd/>
                </a:ln>
              </p:spPr>
              <p:txBody>
                <a:bodyPr wrap="none" anchor="ctr"/>
                <a:lstStyle/>
                <a:p>
                  <a:endParaRPr lang="en-US"/>
                </a:p>
              </p:txBody>
            </p:sp>
            <p:sp>
              <p:nvSpPr>
                <p:cNvPr id="72798" name="Text Box 27"/>
                <p:cNvSpPr txBox="1">
                  <a:spLocks noChangeArrowheads="1"/>
                </p:cNvSpPr>
                <p:nvPr/>
              </p:nvSpPr>
              <p:spPr bwMode="auto">
                <a:xfrm>
                  <a:off x="4368" y="3216"/>
                  <a:ext cx="288" cy="192"/>
                </a:xfrm>
                <a:prstGeom prst="rect">
                  <a:avLst/>
                </a:prstGeom>
                <a:noFill/>
                <a:ln w="9525">
                  <a:noFill/>
                  <a:miter lim="800000"/>
                  <a:headEnd/>
                  <a:tailEnd/>
                </a:ln>
              </p:spPr>
              <p:txBody>
                <a:bodyPr>
                  <a:spAutoFit/>
                </a:bodyPr>
                <a:lstStyle/>
                <a:p>
                  <a:pPr>
                    <a:spcBef>
                      <a:spcPct val="50000"/>
                    </a:spcBef>
                  </a:pPr>
                  <a:r>
                    <a:rPr lang="en-US" sz="1400"/>
                    <a:t>90</a:t>
                  </a:r>
                </a:p>
              </p:txBody>
            </p:sp>
            <p:sp>
              <p:nvSpPr>
                <p:cNvPr id="72799" name="Oval 28"/>
                <p:cNvSpPr>
                  <a:spLocks noChangeArrowheads="1"/>
                </p:cNvSpPr>
                <p:nvPr/>
              </p:nvSpPr>
              <p:spPr bwMode="auto">
                <a:xfrm>
                  <a:off x="4543" y="3264"/>
                  <a:ext cx="23" cy="23"/>
                </a:xfrm>
                <a:prstGeom prst="ellipse">
                  <a:avLst/>
                </a:prstGeom>
                <a:noFill/>
                <a:ln w="9525">
                  <a:solidFill>
                    <a:schemeClr val="tx1"/>
                  </a:solidFill>
                  <a:round/>
                  <a:headEnd/>
                  <a:tailEnd/>
                </a:ln>
              </p:spPr>
              <p:txBody>
                <a:bodyPr wrap="none" anchor="ctr"/>
                <a:lstStyle/>
                <a:p>
                  <a:endParaRPr lang="en-US"/>
                </a:p>
              </p:txBody>
            </p:sp>
            <p:sp>
              <p:nvSpPr>
                <p:cNvPr id="72800" name="Line 29"/>
                <p:cNvSpPr>
                  <a:spLocks noChangeShapeType="1"/>
                </p:cNvSpPr>
                <p:nvPr/>
              </p:nvSpPr>
              <p:spPr bwMode="auto">
                <a:xfrm flipH="1">
                  <a:off x="4284" y="3312"/>
                  <a:ext cx="96" cy="48"/>
                </a:xfrm>
                <a:prstGeom prst="line">
                  <a:avLst/>
                </a:prstGeom>
                <a:noFill/>
                <a:ln w="9525">
                  <a:solidFill>
                    <a:schemeClr val="tx1"/>
                  </a:solidFill>
                  <a:round/>
                  <a:headEnd/>
                  <a:tailEnd type="triangle" w="med" len="med"/>
                </a:ln>
              </p:spPr>
              <p:txBody>
                <a:bodyPr/>
                <a:lstStyle/>
                <a:p>
                  <a:endParaRPr lang="en-US"/>
                </a:p>
              </p:txBody>
            </p:sp>
            <p:sp>
              <p:nvSpPr>
                <p:cNvPr id="72801" name="Line 31"/>
                <p:cNvSpPr>
                  <a:spLocks noChangeShapeType="1"/>
                </p:cNvSpPr>
                <p:nvPr/>
              </p:nvSpPr>
              <p:spPr bwMode="auto">
                <a:xfrm flipH="1">
                  <a:off x="4224" y="2913"/>
                  <a:ext cx="288" cy="192"/>
                </a:xfrm>
                <a:prstGeom prst="line">
                  <a:avLst/>
                </a:prstGeom>
                <a:noFill/>
                <a:ln w="9525">
                  <a:solidFill>
                    <a:schemeClr val="tx1"/>
                  </a:solidFill>
                  <a:round/>
                  <a:headEnd/>
                  <a:tailEnd type="triangle" w="med" len="med"/>
                </a:ln>
              </p:spPr>
              <p:txBody>
                <a:bodyPr/>
                <a:lstStyle/>
                <a:p>
                  <a:endParaRPr lang="en-US"/>
                </a:p>
              </p:txBody>
            </p:sp>
            <p:sp>
              <p:nvSpPr>
                <p:cNvPr id="72802" name="Line 32"/>
                <p:cNvSpPr>
                  <a:spLocks noChangeShapeType="1"/>
                </p:cNvSpPr>
                <p:nvPr/>
              </p:nvSpPr>
              <p:spPr bwMode="auto">
                <a:xfrm>
                  <a:off x="3936" y="1344"/>
                  <a:ext cx="192" cy="192"/>
                </a:xfrm>
                <a:prstGeom prst="line">
                  <a:avLst/>
                </a:prstGeom>
                <a:noFill/>
                <a:ln w="9525">
                  <a:solidFill>
                    <a:schemeClr val="tx1"/>
                  </a:solidFill>
                  <a:round/>
                  <a:headEnd/>
                  <a:tailEnd type="triangle" w="med" len="med"/>
                </a:ln>
              </p:spPr>
              <p:txBody>
                <a:bodyPr/>
                <a:lstStyle/>
                <a:p>
                  <a:endParaRPr lang="en-US"/>
                </a:p>
              </p:txBody>
            </p:sp>
          </p:grpSp>
          <p:sp>
            <p:nvSpPr>
              <p:cNvPr id="72783" name="Line 54"/>
              <p:cNvSpPr>
                <a:spLocks noChangeShapeType="1"/>
              </p:cNvSpPr>
              <p:nvPr/>
            </p:nvSpPr>
            <p:spPr bwMode="auto">
              <a:xfrm flipH="1">
                <a:off x="3648" y="2304"/>
                <a:ext cx="240" cy="0"/>
              </a:xfrm>
              <a:prstGeom prst="line">
                <a:avLst/>
              </a:prstGeom>
              <a:noFill/>
              <a:ln w="9525">
                <a:solidFill>
                  <a:schemeClr val="tx1"/>
                </a:solidFill>
                <a:prstDash val="lgDash"/>
                <a:round/>
                <a:headEnd/>
                <a:tailEnd/>
              </a:ln>
            </p:spPr>
            <p:txBody>
              <a:bodyPr/>
              <a:lstStyle/>
              <a:p>
                <a:endParaRPr lang="en-US"/>
              </a:p>
            </p:txBody>
          </p:sp>
          <p:sp>
            <p:nvSpPr>
              <p:cNvPr id="72784" name="Line 55"/>
              <p:cNvSpPr>
                <a:spLocks noChangeShapeType="1"/>
              </p:cNvSpPr>
              <p:nvPr/>
            </p:nvSpPr>
            <p:spPr bwMode="auto">
              <a:xfrm flipH="1">
                <a:off x="3648" y="3034"/>
                <a:ext cx="336" cy="0"/>
              </a:xfrm>
              <a:prstGeom prst="line">
                <a:avLst/>
              </a:prstGeom>
              <a:noFill/>
              <a:ln w="9525">
                <a:solidFill>
                  <a:schemeClr val="tx1"/>
                </a:solidFill>
                <a:prstDash val="lgDash"/>
                <a:round/>
                <a:headEnd/>
                <a:tailEnd/>
              </a:ln>
            </p:spPr>
            <p:txBody>
              <a:bodyPr/>
              <a:lstStyle/>
              <a:p>
                <a:endParaRPr lang="en-US"/>
              </a:p>
            </p:txBody>
          </p:sp>
          <p:sp>
            <p:nvSpPr>
              <p:cNvPr id="72785" name="Text Box 56"/>
              <p:cNvSpPr txBox="1">
                <a:spLocks noChangeArrowheads="1"/>
              </p:cNvSpPr>
              <p:nvPr/>
            </p:nvSpPr>
            <p:spPr bwMode="auto">
              <a:xfrm>
                <a:off x="3673" y="2544"/>
                <a:ext cx="288" cy="192"/>
              </a:xfrm>
              <a:prstGeom prst="rect">
                <a:avLst/>
              </a:prstGeom>
              <a:noFill/>
              <a:ln w="9525">
                <a:noFill/>
                <a:miter lim="800000"/>
                <a:headEnd/>
                <a:tailEnd/>
              </a:ln>
            </p:spPr>
            <p:txBody>
              <a:bodyPr>
                <a:spAutoFit/>
              </a:bodyPr>
              <a:lstStyle/>
              <a:p>
                <a:pPr>
                  <a:spcBef>
                    <a:spcPct val="50000"/>
                  </a:spcBef>
                </a:pPr>
                <a:r>
                  <a:rPr lang="en-US" sz="1400"/>
                  <a:t>26”</a:t>
                </a:r>
              </a:p>
            </p:txBody>
          </p:sp>
          <p:sp>
            <p:nvSpPr>
              <p:cNvPr id="72786" name="Line 57"/>
              <p:cNvSpPr>
                <a:spLocks noChangeShapeType="1"/>
              </p:cNvSpPr>
              <p:nvPr/>
            </p:nvSpPr>
            <p:spPr bwMode="auto">
              <a:xfrm flipV="1">
                <a:off x="3792" y="2304"/>
                <a:ext cx="0" cy="240"/>
              </a:xfrm>
              <a:prstGeom prst="line">
                <a:avLst/>
              </a:prstGeom>
              <a:noFill/>
              <a:ln w="9525">
                <a:solidFill>
                  <a:schemeClr val="tx1"/>
                </a:solidFill>
                <a:round/>
                <a:headEnd/>
                <a:tailEnd type="triangle" w="med" len="med"/>
              </a:ln>
            </p:spPr>
            <p:txBody>
              <a:bodyPr/>
              <a:lstStyle/>
              <a:p>
                <a:endParaRPr lang="en-US"/>
              </a:p>
            </p:txBody>
          </p:sp>
          <p:sp>
            <p:nvSpPr>
              <p:cNvPr id="72787" name="Line 58"/>
              <p:cNvSpPr>
                <a:spLocks noChangeShapeType="1"/>
              </p:cNvSpPr>
              <p:nvPr/>
            </p:nvSpPr>
            <p:spPr bwMode="auto">
              <a:xfrm>
                <a:off x="3792" y="2736"/>
                <a:ext cx="0" cy="288"/>
              </a:xfrm>
              <a:prstGeom prst="line">
                <a:avLst/>
              </a:prstGeom>
              <a:noFill/>
              <a:ln w="9525">
                <a:solidFill>
                  <a:schemeClr val="tx1"/>
                </a:solidFill>
                <a:round/>
                <a:headEnd/>
                <a:tailEnd type="triangle" w="med" len="med"/>
              </a:ln>
            </p:spPr>
            <p:txBody>
              <a:bodyPr/>
              <a:lstStyle/>
              <a:p>
                <a:endParaRPr lang="en-US"/>
              </a:p>
            </p:txBody>
          </p:sp>
        </p:grpSp>
        <p:sp>
          <p:nvSpPr>
            <p:cNvPr id="72781" name="Line 16"/>
            <p:cNvSpPr>
              <a:spLocks noChangeShapeType="1"/>
            </p:cNvSpPr>
            <p:nvPr/>
          </p:nvSpPr>
          <p:spPr bwMode="auto">
            <a:xfrm>
              <a:off x="4032" y="3072"/>
              <a:ext cx="0" cy="96"/>
            </a:xfrm>
            <a:prstGeom prst="line">
              <a:avLst/>
            </a:prstGeom>
            <a:noFill/>
            <a:ln w="9525">
              <a:solidFill>
                <a:schemeClr val="tx1"/>
              </a:solidFill>
              <a:round/>
              <a:headEnd/>
              <a:tailEnd/>
            </a:ln>
          </p:spPr>
          <p:txBody>
            <a:bodyPr/>
            <a:lstStyle/>
            <a:p>
              <a:endParaRPr lang="en-US"/>
            </a:p>
          </p:txBody>
        </p:sp>
      </p:grpSp>
      <p:grpSp>
        <p:nvGrpSpPr>
          <p:cNvPr id="10" name="Group 119"/>
          <p:cNvGrpSpPr>
            <a:grpSpLocks/>
          </p:cNvGrpSpPr>
          <p:nvPr/>
        </p:nvGrpSpPr>
        <p:grpSpPr bwMode="auto">
          <a:xfrm>
            <a:off x="6248400" y="4876800"/>
            <a:ext cx="715963" cy="609600"/>
            <a:chOff x="4704" y="3264"/>
            <a:chExt cx="451" cy="384"/>
          </a:xfrm>
        </p:grpSpPr>
        <p:grpSp>
          <p:nvGrpSpPr>
            <p:cNvPr id="11" name="Group 106"/>
            <p:cNvGrpSpPr>
              <a:grpSpLocks/>
            </p:cNvGrpSpPr>
            <p:nvPr/>
          </p:nvGrpSpPr>
          <p:grpSpPr bwMode="auto">
            <a:xfrm rot="1438608">
              <a:off x="4994" y="3295"/>
              <a:ext cx="161" cy="58"/>
              <a:chOff x="4848" y="3168"/>
              <a:chExt cx="240" cy="432"/>
            </a:xfrm>
          </p:grpSpPr>
          <p:sp>
            <p:nvSpPr>
              <p:cNvPr id="72775" name="Line 101"/>
              <p:cNvSpPr>
                <a:spLocks noChangeShapeType="1"/>
              </p:cNvSpPr>
              <p:nvPr/>
            </p:nvSpPr>
            <p:spPr bwMode="auto">
              <a:xfrm>
                <a:off x="4848" y="3168"/>
                <a:ext cx="96" cy="96"/>
              </a:xfrm>
              <a:prstGeom prst="line">
                <a:avLst/>
              </a:prstGeom>
              <a:noFill/>
              <a:ln w="9525">
                <a:solidFill>
                  <a:schemeClr val="tx1"/>
                </a:solidFill>
                <a:prstDash val="dash"/>
                <a:round/>
                <a:headEnd/>
                <a:tailEnd/>
              </a:ln>
            </p:spPr>
            <p:txBody>
              <a:bodyPr/>
              <a:lstStyle/>
              <a:p>
                <a:endParaRPr lang="en-US"/>
              </a:p>
            </p:txBody>
          </p:sp>
          <p:sp>
            <p:nvSpPr>
              <p:cNvPr id="72776" name="Line 102"/>
              <p:cNvSpPr>
                <a:spLocks noChangeShapeType="1"/>
              </p:cNvSpPr>
              <p:nvPr/>
            </p:nvSpPr>
            <p:spPr bwMode="auto">
              <a:xfrm>
                <a:off x="4944" y="3264"/>
                <a:ext cx="0" cy="96"/>
              </a:xfrm>
              <a:prstGeom prst="line">
                <a:avLst/>
              </a:prstGeom>
              <a:noFill/>
              <a:ln w="9525">
                <a:solidFill>
                  <a:schemeClr val="tx1"/>
                </a:solidFill>
                <a:prstDash val="dash"/>
                <a:round/>
                <a:headEnd/>
                <a:tailEnd/>
              </a:ln>
            </p:spPr>
            <p:txBody>
              <a:bodyPr/>
              <a:lstStyle/>
              <a:p>
                <a:endParaRPr lang="en-US"/>
              </a:p>
            </p:txBody>
          </p:sp>
          <p:sp>
            <p:nvSpPr>
              <p:cNvPr id="72777" name="Line 103"/>
              <p:cNvSpPr>
                <a:spLocks noChangeShapeType="1"/>
              </p:cNvSpPr>
              <p:nvPr/>
            </p:nvSpPr>
            <p:spPr bwMode="auto">
              <a:xfrm>
                <a:off x="4944" y="3360"/>
                <a:ext cx="96" cy="96"/>
              </a:xfrm>
              <a:prstGeom prst="line">
                <a:avLst/>
              </a:prstGeom>
              <a:noFill/>
              <a:ln w="9525">
                <a:solidFill>
                  <a:schemeClr val="tx1"/>
                </a:solidFill>
                <a:prstDash val="dash"/>
                <a:round/>
                <a:headEnd/>
                <a:tailEnd/>
              </a:ln>
            </p:spPr>
            <p:txBody>
              <a:bodyPr/>
              <a:lstStyle/>
              <a:p>
                <a:endParaRPr lang="en-US"/>
              </a:p>
            </p:txBody>
          </p:sp>
          <p:sp>
            <p:nvSpPr>
              <p:cNvPr id="72778" name="Line 104"/>
              <p:cNvSpPr>
                <a:spLocks noChangeShapeType="1"/>
              </p:cNvSpPr>
              <p:nvPr/>
            </p:nvSpPr>
            <p:spPr bwMode="auto">
              <a:xfrm>
                <a:off x="5040" y="3456"/>
                <a:ext cx="0" cy="96"/>
              </a:xfrm>
              <a:prstGeom prst="line">
                <a:avLst/>
              </a:prstGeom>
              <a:noFill/>
              <a:ln w="9525">
                <a:solidFill>
                  <a:schemeClr val="tx1"/>
                </a:solidFill>
                <a:prstDash val="dash"/>
                <a:round/>
                <a:headEnd/>
                <a:tailEnd/>
              </a:ln>
            </p:spPr>
            <p:txBody>
              <a:bodyPr/>
              <a:lstStyle/>
              <a:p>
                <a:endParaRPr lang="en-US"/>
              </a:p>
            </p:txBody>
          </p:sp>
          <p:sp>
            <p:nvSpPr>
              <p:cNvPr id="72779" name="Line 105"/>
              <p:cNvSpPr>
                <a:spLocks noChangeShapeType="1"/>
              </p:cNvSpPr>
              <p:nvPr/>
            </p:nvSpPr>
            <p:spPr bwMode="auto">
              <a:xfrm>
                <a:off x="5040" y="3552"/>
                <a:ext cx="48" cy="48"/>
              </a:xfrm>
              <a:prstGeom prst="line">
                <a:avLst/>
              </a:prstGeom>
              <a:noFill/>
              <a:ln w="9525">
                <a:solidFill>
                  <a:schemeClr val="tx1"/>
                </a:solidFill>
                <a:prstDash val="dash"/>
                <a:round/>
                <a:headEnd/>
                <a:tailEnd/>
              </a:ln>
            </p:spPr>
            <p:txBody>
              <a:bodyPr/>
              <a:lstStyle/>
              <a:p>
                <a:endParaRPr lang="en-US"/>
              </a:p>
            </p:txBody>
          </p:sp>
        </p:grpSp>
        <p:grpSp>
          <p:nvGrpSpPr>
            <p:cNvPr id="12" name="Group 107"/>
            <p:cNvGrpSpPr>
              <a:grpSpLocks/>
            </p:cNvGrpSpPr>
            <p:nvPr/>
          </p:nvGrpSpPr>
          <p:grpSpPr bwMode="auto">
            <a:xfrm flipH="1">
              <a:off x="4752" y="3264"/>
              <a:ext cx="336" cy="384"/>
              <a:chOff x="912" y="2592"/>
              <a:chExt cx="336" cy="384"/>
            </a:xfrm>
          </p:grpSpPr>
          <p:sp>
            <p:nvSpPr>
              <p:cNvPr id="72770" name="Line 108"/>
              <p:cNvSpPr>
                <a:spLocks noChangeShapeType="1"/>
              </p:cNvSpPr>
              <p:nvPr/>
            </p:nvSpPr>
            <p:spPr bwMode="auto">
              <a:xfrm>
                <a:off x="1056" y="2592"/>
                <a:ext cx="0" cy="384"/>
              </a:xfrm>
              <a:prstGeom prst="line">
                <a:avLst/>
              </a:prstGeom>
              <a:noFill/>
              <a:ln w="9525">
                <a:solidFill>
                  <a:schemeClr val="tx1"/>
                </a:solidFill>
                <a:round/>
                <a:headEnd/>
                <a:tailEnd type="triangle" w="med" len="med"/>
              </a:ln>
            </p:spPr>
            <p:txBody>
              <a:bodyPr/>
              <a:lstStyle/>
              <a:p>
                <a:endParaRPr lang="en-US"/>
              </a:p>
            </p:txBody>
          </p:sp>
          <p:sp>
            <p:nvSpPr>
              <p:cNvPr id="72771" name="Line 109"/>
              <p:cNvSpPr>
                <a:spLocks noChangeShapeType="1"/>
              </p:cNvSpPr>
              <p:nvPr/>
            </p:nvSpPr>
            <p:spPr bwMode="auto">
              <a:xfrm>
                <a:off x="1104" y="2640"/>
                <a:ext cx="48" cy="288"/>
              </a:xfrm>
              <a:prstGeom prst="line">
                <a:avLst/>
              </a:prstGeom>
              <a:noFill/>
              <a:ln w="9525">
                <a:solidFill>
                  <a:schemeClr val="tx1"/>
                </a:solidFill>
                <a:round/>
                <a:headEnd/>
                <a:tailEnd type="triangle" w="med" len="med"/>
              </a:ln>
            </p:spPr>
            <p:txBody>
              <a:bodyPr/>
              <a:lstStyle/>
              <a:p>
                <a:endParaRPr lang="en-US"/>
              </a:p>
            </p:txBody>
          </p:sp>
          <p:sp>
            <p:nvSpPr>
              <p:cNvPr id="72772" name="Line 110"/>
              <p:cNvSpPr>
                <a:spLocks noChangeShapeType="1"/>
              </p:cNvSpPr>
              <p:nvPr/>
            </p:nvSpPr>
            <p:spPr bwMode="auto">
              <a:xfrm>
                <a:off x="1152" y="2688"/>
                <a:ext cx="96" cy="144"/>
              </a:xfrm>
              <a:prstGeom prst="line">
                <a:avLst/>
              </a:prstGeom>
              <a:noFill/>
              <a:ln w="9525">
                <a:solidFill>
                  <a:schemeClr val="tx1"/>
                </a:solidFill>
                <a:round/>
                <a:headEnd/>
                <a:tailEnd type="triangle" w="med" len="med"/>
              </a:ln>
            </p:spPr>
            <p:txBody>
              <a:bodyPr/>
              <a:lstStyle/>
              <a:p>
                <a:endParaRPr lang="en-US"/>
              </a:p>
            </p:txBody>
          </p:sp>
          <p:sp>
            <p:nvSpPr>
              <p:cNvPr id="72773" name="Line 111"/>
              <p:cNvSpPr>
                <a:spLocks noChangeShapeType="1"/>
              </p:cNvSpPr>
              <p:nvPr/>
            </p:nvSpPr>
            <p:spPr bwMode="auto">
              <a:xfrm flipH="1">
                <a:off x="960" y="2640"/>
                <a:ext cx="48" cy="240"/>
              </a:xfrm>
              <a:prstGeom prst="line">
                <a:avLst/>
              </a:prstGeom>
              <a:noFill/>
              <a:ln w="9525">
                <a:solidFill>
                  <a:schemeClr val="tx1"/>
                </a:solidFill>
                <a:round/>
                <a:headEnd/>
                <a:tailEnd type="triangle" w="med" len="med"/>
              </a:ln>
            </p:spPr>
            <p:txBody>
              <a:bodyPr/>
              <a:lstStyle/>
              <a:p>
                <a:endParaRPr lang="en-US"/>
              </a:p>
            </p:txBody>
          </p:sp>
          <p:sp>
            <p:nvSpPr>
              <p:cNvPr id="72774" name="Line 112"/>
              <p:cNvSpPr>
                <a:spLocks noChangeShapeType="1"/>
              </p:cNvSpPr>
              <p:nvPr/>
            </p:nvSpPr>
            <p:spPr bwMode="auto">
              <a:xfrm flipH="1">
                <a:off x="912" y="2688"/>
                <a:ext cx="48" cy="96"/>
              </a:xfrm>
              <a:prstGeom prst="line">
                <a:avLst/>
              </a:prstGeom>
              <a:noFill/>
              <a:ln w="9525">
                <a:solidFill>
                  <a:schemeClr val="tx1"/>
                </a:solidFill>
                <a:round/>
                <a:headEnd/>
                <a:tailEnd type="triangle" w="med" len="med"/>
              </a:ln>
            </p:spPr>
            <p:txBody>
              <a:bodyPr/>
              <a:lstStyle/>
              <a:p>
                <a:endParaRPr lang="en-US"/>
              </a:p>
            </p:txBody>
          </p:sp>
        </p:grpSp>
        <p:grpSp>
          <p:nvGrpSpPr>
            <p:cNvPr id="13" name="Group 113"/>
            <p:cNvGrpSpPr>
              <a:grpSpLocks/>
            </p:cNvGrpSpPr>
            <p:nvPr/>
          </p:nvGrpSpPr>
          <p:grpSpPr bwMode="auto">
            <a:xfrm rot="20161392" flipH="1">
              <a:off x="4704" y="3312"/>
              <a:ext cx="161" cy="58"/>
              <a:chOff x="4848" y="3168"/>
              <a:chExt cx="240" cy="432"/>
            </a:xfrm>
          </p:grpSpPr>
          <p:sp>
            <p:nvSpPr>
              <p:cNvPr id="72765" name="Line 114"/>
              <p:cNvSpPr>
                <a:spLocks noChangeShapeType="1"/>
              </p:cNvSpPr>
              <p:nvPr/>
            </p:nvSpPr>
            <p:spPr bwMode="auto">
              <a:xfrm>
                <a:off x="4848" y="3168"/>
                <a:ext cx="96" cy="96"/>
              </a:xfrm>
              <a:prstGeom prst="line">
                <a:avLst/>
              </a:prstGeom>
              <a:noFill/>
              <a:ln w="9525">
                <a:solidFill>
                  <a:schemeClr val="tx1"/>
                </a:solidFill>
                <a:prstDash val="dash"/>
                <a:round/>
                <a:headEnd/>
                <a:tailEnd/>
              </a:ln>
            </p:spPr>
            <p:txBody>
              <a:bodyPr/>
              <a:lstStyle/>
              <a:p>
                <a:endParaRPr lang="en-US"/>
              </a:p>
            </p:txBody>
          </p:sp>
          <p:sp>
            <p:nvSpPr>
              <p:cNvPr id="72766" name="Line 115"/>
              <p:cNvSpPr>
                <a:spLocks noChangeShapeType="1"/>
              </p:cNvSpPr>
              <p:nvPr/>
            </p:nvSpPr>
            <p:spPr bwMode="auto">
              <a:xfrm>
                <a:off x="4944" y="3264"/>
                <a:ext cx="0" cy="96"/>
              </a:xfrm>
              <a:prstGeom prst="line">
                <a:avLst/>
              </a:prstGeom>
              <a:noFill/>
              <a:ln w="9525">
                <a:solidFill>
                  <a:schemeClr val="tx1"/>
                </a:solidFill>
                <a:prstDash val="dash"/>
                <a:round/>
                <a:headEnd/>
                <a:tailEnd/>
              </a:ln>
            </p:spPr>
            <p:txBody>
              <a:bodyPr/>
              <a:lstStyle/>
              <a:p>
                <a:endParaRPr lang="en-US"/>
              </a:p>
            </p:txBody>
          </p:sp>
          <p:sp>
            <p:nvSpPr>
              <p:cNvPr id="72767" name="Line 116"/>
              <p:cNvSpPr>
                <a:spLocks noChangeShapeType="1"/>
              </p:cNvSpPr>
              <p:nvPr/>
            </p:nvSpPr>
            <p:spPr bwMode="auto">
              <a:xfrm>
                <a:off x="4944" y="3360"/>
                <a:ext cx="96" cy="96"/>
              </a:xfrm>
              <a:prstGeom prst="line">
                <a:avLst/>
              </a:prstGeom>
              <a:noFill/>
              <a:ln w="9525">
                <a:solidFill>
                  <a:schemeClr val="tx1"/>
                </a:solidFill>
                <a:prstDash val="dash"/>
                <a:round/>
                <a:headEnd/>
                <a:tailEnd/>
              </a:ln>
            </p:spPr>
            <p:txBody>
              <a:bodyPr/>
              <a:lstStyle/>
              <a:p>
                <a:endParaRPr lang="en-US"/>
              </a:p>
            </p:txBody>
          </p:sp>
          <p:sp>
            <p:nvSpPr>
              <p:cNvPr id="72768" name="Line 117"/>
              <p:cNvSpPr>
                <a:spLocks noChangeShapeType="1"/>
              </p:cNvSpPr>
              <p:nvPr/>
            </p:nvSpPr>
            <p:spPr bwMode="auto">
              <a:xfrm>
                <a:off x="5040" y="3456"/>
                <a:ext cx="0" cy="96"/>
              </a:xfrm>
              <a:prstGeom prst="line">
                <a:avLst/>
              </a:prstGeom>
              <a:noFill/>
              <a:ln w="9525">
                <a:solidFill>
                  <a:schemeClr val="tx1"/>
                </a:solidFill>
                <a:prstDash val="dash"/>
                <a:round/>
                <a:headEnd/>
                <a:tailEnd/>
              </a:ln>
            </p:spPr>
            <p:txBody>
              <a:bodyPr/>
              <a:lstStyle/>
              <a:p>
                <a:endParaRPr lang="en-US"/>
              </a:p>
            </p:txBody>
          </p:sp>
          <p:sp>
            <p:nvSpPr>
              <p:cNvPr id="72769" name="Line 118"/>
              <p:cNvSpPr>
                <a:spLocks noChangeShapeType="1"/>
              </p:cNvSpPr>
              <p:nvPr/>
            </p:nvSpPr>
            <p:spPr bwMode="auto">
              <a:xfrm>
                <a:off x="5040" y="3552"/>
                <a:ext cx="48" cy="48"/>
              </a:xfrm>
              <a:prstGeom prst="line">
                <a:avLst/>
              </a:prstGeom>
              <a:noFill/>
              <a:ln w="9525">
                <a:solidFill>
                  <a:schemeClr val="tx1"/>
                </a:solidFill>
                <a:prstDash val="dash"/>
                <a:round/>
                <a:headEnd/>
                <a:tailEnd/>
              </a:ln>
            </p:spPr>
            <p:txBody>
              <a:bodyPr/>
              <a:lstStyle/>
              <a:p>
                <a:endParaRPr lang="en-US"/>
              </a:p>
            </p:txBody>
          </p:sp>
        </p:grpSp>
      </p:grpSp>
      <p:grpSp>
        <p:nvGrpSpPr>
          <p:cNvPr id="14" name="Group 158"/>
          <p:cNvGrpSpPr>
            <a:grpSpLocks/>
          </p:cNvGrpSpPr>
          <p:nvPr/>
        </p:nvGrpSpPr>
        <p:grpSpPr bwMode="auto">
          <a:xfrm>
            <a:off x="1295400" y="4191000"/>
            <a:ext cx="3001963" cy="609600"/>
            <a:chOff x="816" y="2640"/>
            <a:chExt cx="1891" cy="384"/>
          </a:xfrm>
        </p:grpSpPr>
        <p:grpSp>
          <p:nvGrpSpPr>
            <p:cNvPr id="15" name="Group 120"/>
            <p:cNvGrpSpPr>
              <a:grpSpLocks/>
            </p:cNvGrpSpPr>
            <p:nvPr/>
          </p:nvGrpSpPr>
          <p:grpSpPr bwMode="auto">
            <a:xfrm>
              <a:off x="816" y="2640"/>
              <a:ext cx="451" cy="384"/>
              <a:chOff x="4704" y="3264"/>
              <a:chExt cx="451" cy="384"/>
            </a:xfrm>
          </p:grpSpPr>
          <p:grpSp>
            <p:nvGrpSpPr>
              <p:cNvPr id="16" name="Group 121"/>
              <p:cNvGrpSpPr>
                <a:grpSpLocks/>
              </p:cNvGrpSpPr>
              <p:nvPr/>
            </p:nvGrpSpPr>
            <p:grpSpPr bwMode="auto">
              <a:xfrm rot="1438608">
                <a:off x="4994" y="3295"/>
                <a:ext cx="161" cy="58"/>
                <a:chOff x="4848" y="3168"/>
                <a:chExt cx="240" cy="432"/>
              </a:xfrm>
            </p:grpSpPr>
            <p:sp>
              <p:nvSpPr>
                <p:cNvPr id="72757" name="Line 122"/>
                <p:cNvSpPr>
                  <a:spLocks noChangeShapeType="1"/>
                </p:cNvSpPr>
                <p:nvPr/>
              </p:nvSpPr>
              <p:spPr bwMode="auto">
                <a:xfrm>
                  <a:off x="4848" y="3168"/>
                  <a:ext cx="96" cy="96"/>
                </a:xfrm>
                <a:prstGeom prst="line">
                  <a:avLst/>
                </a:prstGeom>
                <a:noFill/>
                <a:ln w="9525">
                  <a:solidFill>
                    <a:schemeClr val="tx1"/>
                  </a:solidFill>
                  <a:prstDash val="dash"/>
                  <a:round/>
                  <a:headEnd/>
                  <a:tailEnd/>
                </a:ln>
              </p:spPr>
              <p:txBody>
                <a:bodyPr/>
                <a:lstStyle/>
                <a:p>
                  <a:endParaRPr lang="en-US"/>
                </a:p>
              </p:txBody>
            </p:sp>
            <p:sp>
              <p:nvSpPr>
                <p:cNvPr id="72758" name="Line 123"/>
                <p:cNvSpPr>
                  <a:spLocks noChangeShapeType="1"/>
                </p:cNvSpPr>
                <p:nvPr/>
              </p:nvSpPr>
              <p:spPr bwMode="auto">
                <a:xfrm>
                  <a:off x="4944" y="3264"/>
                  <a:ext cx="0" cy="96"/>
                </a:xfrm>
                <a:prstGeom prst="line">
                  <a:avLst/>
                </a:prstGeom>
                <a:noFill/>
                <a:ln w="9525">
                  <a:solidFill>
                    <a:schemeClr val="tx1"/>
                  </a:solidFill>
                  <a:prstDash val="dash"/>
                  <a:round/>
                  <a:headEnd/>
                  <a:tailEnd/>
                </a:ln>
              </p:spPr>
              <p:txBody>
                <a:bodyPr/>
                <a:lstStyle/>
                <a:p>
                  <a:endParaRPr lang="en-US"/>
                </a:p>
              </p:txBody>
            </p:sp>
            <p:sp>
              <p:nvSpPr>
                <p:cNvPr id="72759" name="Line 124"/>
                <p:cNvSpPr>
                  <a:spLocks noChangeShapeType="1"/>
                </p:cNvSpPr>
                <p:nvPr/>
              </p:nvSpPr>
              <p:spPr bwMode="auto">
                <a:xfrm>
                  <a:off x="4944" y="3360"/>
                  <a:ext cx="96" cy="96"/>
                </a:xfrm>
                <a:prstGeom prst="line">
                  <a:avLst/>
                </a:prstGeom>
                <a:noFill/>
                <a:ln w="9525">
                  <a:solidFill>
                    <a:schemeClr val="tx1"/>
                  </a:solidFill>
                  <a:prstDash val="dash"/>
                  <a:round/>
                  <a:headEnd/>
                  <a:tailEnd/>
                </a:ln>
              </p:spPr>
              <p:txBody>
                <a:bodyPr/>
                <a:lstStyle/>
                <a:p>
                  <a:endParaRPr lang="en-US"/>
                </a:p>
              </p:txBody>
            </p:sp>
            <p:sp>
              <p:nvSpPr>
                <p:cNvPr id="72760" name="Line 125"/>
                <p:cNvSpPr>
                  <a:spLocks noChangeShapeType="1"/>
                </p:cNvSpPr>
                <p:nvPr/>
              </p:nvSpPr>
              <p:spPr bwMode="auto">
                <a:xfrm>
                  <a:off x="5040" y="3456"/>
                  <a:ext cx="0" cy="96"/>
                </a:xfrm>
                <a:prstGeom prst="line">
                  <a:avLst/>
                </a:prstGeom>
                <a:noFill/>
                <a:ln w="9525">
                  <a:solidFill>
                    <a:schemeClr val="tx1"/>
                  </a:solidFill>
                  <a:prstDash val="dash"/>
                  <a:round/>
                  <a:headEnd/>
                  <a:tailEnd/>
                </a:ln>
              </p:spPr>
              <p:txBody>
                <a:bodyPr/>
                <a:lstStyle/>
                <a:p>
                  <a:endParaRPr lang="en-US"/>
                </a:p>
              </p:txBody>
            </p:sp>
            <p:sp>
              <p:nvSpPr>
                <p:cNvPr id="72761" name="Line 126"/>
                <p:cNvSpPr>
                  <a:spLocks noChangeShapeType="1"/>
                </p:cNvSpPr>
                <p:nvPr/>
              </p:nvSpPr>
              <p:spPr bwMode="auto">
                <a:xfrm>
                  <a:off x="5040" y="3552"/>
                  <a:ext cx="48" cy="48"/>
                </a:xfrm>
                <a:prstGeom prst="line">
                  <a:avLst/>
                </a:prstGeom>
                <a:noFill/>
                <a:ln w="9525">
                  <a:solidFill>
                    <a:schemeClr val="tx1"/>
                  </a:solidFill>
                  <a:prstDash val="dash"/>
                  <a:round/>
                  <a:headEnd/>
                  <a:tailEnd/>
                </a:ln>
              </p:spPr>
              <p:txBody>
                <a:bodyPr/>
                <a:lstStyle/>
                <a:p>
                  <a:endParaRPr lang="en-US"/>
                </a:p>
              </p:txBody>
            </p:sp>
          </p:grpSp>
          <p:grpSp>
            <p:nvGrpSpPr>
              <p:cNvPr id="17" name="Group 127"/>
              <p:cNvGrpSpPr>
                <a:grpSpLocks/>
              </p:cNvGrpSpPr>
              <p:nvPr/>
            </p:nvGrpSpPr>
            <p:grpSpPr bwMode="auto">
              <a:xfrm flipH="1">
                <a:off x="4752" y="3264"/>
                <a:ext cx="336" cy="384"/>
                <a:chOff x="912" y="2592"/>
                <a:chExt cx="336" cy="384"/>
              </a:xfrm>
            </p:grpSpPr>
            <p:sp>
              <p:nvSpPr>
                <p:cNvPr id="72752" name="Line 128"/>
                <p:cNvSpPr>
                  <a:spLocks noChangeShapeType="1"/>
                </p:cNvSpPr>
                <p:nvPr/>
              </p:nvSpPr>
              <p:spPr bwMode="auto">
                <a:xfrm>
                  <a:off x="1056" y="2592"/>
                  <a:ext cx="0" cy="384"/>
                </a:xfrm>
                <a:prstGeom prst="line">
                  <a:avLst/>
                </a:prstGeom>
                <a:noFill/>
                <a:ln w="9525">
                  <a:solidFill>
                    <a:schemeClr val="tx1"/>
                  </a:solidFill>
                  <a:round/>
                  <a:headEnd/>
                  <a:tailEnd type="triangle" w="med" len="med"/>
                </a:ln>
              </p:spPr>
              <p:txBody>
                <a:bodyPr/>
                <a:lstStyle/>
                <a:p>
                  <a:endParaRPr lang="en-US"/>
                </a:p>
              </p:txBody>
            </p:sp>
            <p:sp>
              <p:nvSpPr>
                <p:cNvPr id="72753" name="Line 129"/>
                <p:cNvSpPr>
                  <a:spLocks noChangeShapeType="1"/>
                </p:cNvSpPr>
                <p:nvPr/>
              </p:nvSpPr>
              <p:spPr bwMode="auto">
                <a:xfrm>
                  <a:off x="1104" y="2640"/>
                  <a:ext cx="48" cy="288"/>
                </a:xfrm>
                <a:prstGeom prst="line">
                  <a:avLst/>
                </a:prstGeom>
                <a:noFill/>
                <a:ln w="9525">
                  <a:solidFill>
                    <a:schemeClr val="tx1"/>
                  </a:solidFill>
                  <a:round/>
                  <a:headEnd/>
                  <a:tailEnd type="triangle" w="med" len="med"/>
                </a:ln>
              </p:spPr>
              <p:txBody>
                <a:bodyPr/>
                <a:lstStyle/>
                <a:p>
                  <a:endParaRPr lang="en-US"/>
                </a:p>
              </p:txBody>
            </p:sp>
            <p:sp>
              <p:nvSpPr>
                <p:cNvPr id="72754" name="Line 130"/>
                <p:cNvSpPr>
                  <a:spLocks noChangeShapeType="1"/>
                </p:cNvSpPr>
                <p:nvPr/>
              </p:nvSpPr>
              <p:spPr bwMode="auto">
                <a:xfrm>
                  <a:off x="1152" y="2688"/>
                  <a:ext cx="96" cy="144"/>
                </a:xfrm>
                <a:prstGeom prst="line">
                  <a:avLst/>
                </a:prstGeom>
                <a:noFill/>
                <a:ln w="9525">
                  <a:solidFill>
                    <a:schemeClr val="tx1"/>
                  </a:solidFill>
                  <a:round/>
                  <a:headEnd/>
                  <a:tailEnd type="triangle" w="med" len="med"/>
                </a:ln>
              </p:spPr>
              <p:txBody>
                <a:bodyPr/>
                <a:lstStyle/>
                <a:p>
                  <a:endParaRPr lang="en-US"/>
                </a:p>
              </p:txBody>
            </p:sp>
            <p:sp>
              <p:nvSpPr>
                <p:cNvPr id="72755" name="Line 131"/>
                <p:cNvSpPr>
                  <a:spLocks noChangeShapeType="1"/>
                </p:cNvSpPr>
                <p:nvPr/>
              </p:nvSpPr>
              <p:spPr bwMode="auto">
                <a:xfrm flipH="1">
                  <a:off x="960" y="2640"/>
                  <a:ext cx="48" cy="240"/>
                </a:xfrm>
                <a:prstGeom prst="line">
                  <a:avLst/>
                </a:prstGeom>
                <a:noFill/>
                <a:ln w="9525">
                  <a:solidFill>
                    <a:schemeClr val="tx1"/>
                  </a:solidFill>
                  <a:round/>
                  <a:headEnd/>
                  <a:tailEnd type="triangle" w="med" len="med"/>
                </a:ln>
              </p:spPr>
              <p:txBody>
                <a:bodyPr/>
                <a:lstStyle/>
                <a:p>
                  <a:endParaRPr lang="en-US"/>
                </a:p>
              </p:txBody>
            </p:sp>
            <p:sp>
              <p:nvSpPr>
                <p:cNvPr id="72756" name="Line 132"/>
                <p:cNvSpPr>
                  <a:spLocks noChangeShapeType="1"/>
                </p:cNvSpPr>
                <p:nvPr/>
              </p:nvSpPr>
              <p:spPr bwMode="auto">
                <a:xfrm flipH="1">
                  <a:off x="912" y="2688"/>
                  <a:ext cx="48" cy="96"/>
                </a:xfrm>
                <a:prstGeom prst="line">
                  <a:avLst/>
                </a:prstGeom>
                <a:noFill/>
                <a:ln w="9525">
                  <a:solidFill>
                    <a:schemeClr val="tx1"/>
                  </a:solidFill>
                  <a:round/>
                  <a:headEnd/>
                  <a:tailEnd type="triangle" w="med" len="med"/>
                </a:ln>
              </p:spPr>
              <p:txBody>
                <a:bodyPr/>
                <a:lstStyle/>
                <a:p>
                  <a:endParaRPr lang="en-US"/>
                </a:p>
              </p:txBody>
            </p:sp>
          </p:grpSp>
          <p:grpSp>
            <p:nvGrpSpPr>
              <p:cNvPr id="18" name="Group 133"/>
              <p:cNvGrpSpPr>
                <a:grpSpLocks/>
              </p:cNvGrpSpPr>
              <p:nvPr/>
            </p:nvGrpSpPr>
            <p:grpSpPr bwMode="auto">
              <a:xfrm rot="20161392" flipH="1">
                <a:off x="4704" y="3312"/>
                <a:ext cx="161" cy="58"/>
                <a:chOff x="4848" y="3168"/>
                <a:chExt cx="240" cy="432"/>
              </a:xfrm>
            </p:grpSpPr>
            <p:sp>
              <p:nvSpPr>
                <p:cNvPr id="72747" name="Line 134"/>
                <p:cNvSpPr>
                  <a:spLocks noChangeShapeType="1"/>
                </p:cNvSpPr>
                <p:nvPr/>
              </p:nvSpPr>
              <p:spPr bwMode="auto">
                <a:xfrm>
                  <a:off x="4848" y="3168"/>
                  <a:ext cx="96" cy="96"/>
                </a:xfrm>
                <a:prstGeom prst="line">
                  <a:avLst/>
                </a:prstGeom>
                <a:noFill/>
                <a:ln w="9525">
                  <a:solidFill>
                    <a:schemeClr val="tx1"/>
                  </a:solidFill>
                  <a:prstDash val="dash"/>
                  <a:round/>
                  <a:headEnd/>
                  <a:tailEnd/>
                </a:ln>
              </p:spPr>
              <p:txBody>
                <a:bodyPr/>
                <a:lstStyle/>
                <a:p>
                  <a:endParaRPr lang="en-US"/>
                </a:p>
              </p:txBody>
            </p:sp>
            <p:sp>
              <p:nvSpPr>
                <p:cNvPr id="72748" name="Line 135"/>
                <p:cNvSpPr>
                  <a:spLocks noChangeShapeType="1"/>
                </p:cNvSpPr>
                <p:nvPr/>
              </p:nvSpPr>
              <p:spPr bwMode="auto">
                <a:xfrm>
                  <a:off x="4944" y="3264"/>
                  <a:ext cx="0" cy="96"/>
                </a:xfrm>
                <a:prstGeom prst="line">
                  <a:avLst/>
                </a:prstGeom>
                <a:noFill/>
                <a:ln w="9525">
                  <a:solidFill>
                    <a:schemeClr val="tx1"/>
                  </a:solidFill>
                  <a:prstDash val="dash"/>
                  <a:round/>
                  <a:headEnd/>
                  <a:tailEnd/>
                </a:ln>
              </p:spPr>
              <p:txBody>
                <a:bodyPr/>
                <a:lstStyle/>
                <a:p>
                  <a:endParaRPr lang="en-US"/>
                </a:p>
              </p:txBody>
            </p:sp>
            <p:sp>
              <p:nvSpPr>
                <p:cNvPr id="72749" name="Line 136"/>
                <p:cNvSpPr>
                  <a:spLocks noChangeShapeType="1"/>
                </p:cNvSpPr>
                <p:nvPr/>
              </p:nvSpPr>
              <p:spPr bwMode="auto">
                <a:xfrm>
                  <a:off x="4944" y="3360"/>
                  <a:ext cx="96" cy="96"/>
                </a:xfrm>
                <a:prstGeom prst="line">
                  <a:avLst/>
                </a:prstGeom>
                <a:noFill/>
                <a:ln w="9525">
                  <a:solidFill>
                    <a:schemeClr val="tx1"/>
                  </a:solidFill>
                  <a:prstDash val="dash"/>
                  <a:round/>
                  <a:headEnd/>
                  <a:tailEnd/>
                </a:ln>
              </p:spPr>
              <p:txBody>
                <a:bodyPr/>
                <a:lstStyle/>
                <a:p>
                  <a:endParaRPr lang="en-US"/>
                </a:p>
              </p:txBody>
            </p:sp>
            <p:sp>
              <p:nvSpPr>
                <p:cNvPr id="72750" name="Line 137"/>
                <p:cNvSpPr>
                  <a:spLocks noChangeShapeType="1"/>
                </p:cNvSpPr>
                <p:nvPr/>
              </p:nvSpPr>
              <p:spPr bwMode="auto">
                <a:xfrm>
                  <a:off x="5040" y="3456"/>
                  <a:ext cx="0" cy="96"/>
                </a:xfrm>
                <a:prstGeom prst="line">
                  <a:avLst/>
                </a:prstGeom>
                <a:noFill/>
                <a:ln w="9525">
                  <a:solidFill>
                    <a:schemeClr val="tx1"/>
                  </a:solidFill>
                  <a:prstDash val="dash"/>
                  <a:round/>
                  <a:headEnd/>
                  <a:tailEnd/>
                </a:ln>
              </p:spPr>
              <p:txBody>
                <a:bodyPr/>
                <a:lstStyle/>
                <a:p>
                  <a:endParaRPr lang="en-US"/>
                </a:p>
              </p:txBody>
            </p:sp>
            <p:sp>
              <p:nvSpPr>
                <p:cNvPr id="72751" name="Line 138"/>
                <p:cNvSpPr>
                  <a:spLocks noChangeShapeType="1"/>
                </p:cNvSpPr>
                <p:nvPr/>
              </p:nvSpPr>
              <p:spPr bwMode="auto">
                <a:xfrm>
                  <a:off x="5040" y="3552"/>
                  <a:ext cx="48" cy="48"/>
                </a:xfrm>
                <a:prstGeom prst="line">
                  <a:avLst/>
                </a:prstGeom>
                <a:noFill/>
                <a:ln w="9525">
                  <a:solidFill>
                    <a:schemeClr val="tx1"/>
                  </a:solidFill>
                  <a:prstDash val="dash"/>
                  <a:round/>
                  <a:headEnd/>
                  <a:tailEnd/>
                </a:ln>
              </p:spPr>
              <p:txBody>
                <a:bodyPr/>
                <a:lstStyle/>
                <a:p>
                  <a:endParaRPr lang="en-US"/>
                </a:p>
              </p:txBody>
            </p:sp>
          </p:grpSp>
        </p:grpSp>
        <p:grpSp>
          <p:nvGrpSpPr>
            <p:cNvPr id="19" name="Group 139"/>
            <p:cNvGrpSpPr>
              <a:grpSpLocks/>
            </p:cNvGrpSpPr>
            <p:nvPr/>
          </p:nvGrpSpPr>
          <p:grpSpPr bwMode="auto">
            <a:xfrm>
              <a:off x="2256" y="2640"/>
              <a:ext cx="451" cy="384"/>
              <a:chOff x="4704" y="3264"/>
              <a:chExt cx="451" cy="384"/>
            </a:xfrm>
          </p:grpSpPr>
          <p:grpSp>
            <p:nvGrpSpPr>
              <p:cNvPr id="20" name="Group 140"/>
              <p:cNvGrpSpPr>
                <a:grpSpLocks/>
              </p:cNvGrpSpPr>
              <p:nvPr/>
            </p:nvGrpSpPr>
            <p:grpSpPr bwMode="auto">
              <a:xfrm rot="1438608">
                <a:off x="4994" y="3295"/>
                <a:ext cx="161" cy="58"/>
                <a:chOff x="4848" y="3168"/>
                <a:chExt cx="240" cy="432"/>
              </a:xfrm>
            </p:grpSpPr>
            <p:sp>
              <p:nvSpPr>
                <p:cNvPr id="72739" name="Line 141"/>
                <p:cNvSpPr>
                  <a:spLocks noChangeShapeType="1"/>
                </p:cNvSpPr>
                <p:nvPr/>
              </p:nvSpPr>
              <p:spPr bwMode="auto">
                <a:xfrm>
                  <a:off x="4848" y="3168"/>
                  <a:ext cx="96" cy="96"/>
                </a:xfrm>
                <a:prstGeom prst="line">
                  <a:avLst/>
                </a:prstGeom>
                <a:noFill/>
                <a:ln w="9525">
                  <a:solidFill>
                    <a:schemeClr val="tx1"/>
                  </a:solidFill>
                  <a:prstDash val="dash"/>
                  <a:round/>
                  <a:headEnd/>
                  <a:tailEnd/>
                </a:ln>
              </p:spPr>
              <p:txBody>
                <a:bodyPr/>
                <a:lstStyle/>
                <a:p>
                  <a:endParaRPr lang="en-US"/>
                </a:p>
              </p:txBody>
            </p:sp>
            <p:sp>
              <p:nvSpPr>
                <p:cNvPr id="72740" name="Line 142"/>
                <p:cNvSpPr>
                  <a:spLocks noChangeShapeType="1"/>
                </p:cNvSpPr>
                <p:nvPr/>
              </p:nvSpPr>
              <p:spPr bwMode="auto">
                <a:xfrm>
                  <a:off x="4944" y="3264"/>
                  <a:ext cx="0" cy="96"/>
                </a:xfrm>
                <a:prstGeom prst="line">
                  <a:avLst/>
                </a:prstGeom>
                <a:noFill/>
                <a:ln w="9525">
                  <a:solidFill>
                    <a:schemeClr val="tx1"/>
                  </a:solidFill>
                  <a:prstDash val="dash"/>
                  <a:round/>
                  <a:headEnd/>
                  <a:tailEnd/>
                </a:ln>
              </p:spPr>
              <p:txBody>
                <a:bodyPr/>
                <a:lstStyle/>
                <a:p>
                  <a:endParaRPr lang="en-US"/>
                </a:p>
              </p:txBody>
            </p:sp>
            <p:sp>
              <p:nvSpPr>
                <p:cNvPr id="72741" name="Line 143"/>
                <p:cNvSpPr>
                  <a:spLocks noChangeShapeType="1"/>
                </p:cNvSpPr>
                <p:nvPr/>
              </p:nvSpPr>
              <p:spPr bwMode="auto">
                <a:xfrm>
                  <a:off x="4944" y="3360"/>
                  <a:ext cx="96" cy="96"/>
                </a:xfrm>
                <a:prstGeom prst="line">
                  <a:avLst/>
                </a:prstGeom>
                <a:noFill/>
                <a:ln w="9525">
                  <a:solidFill>
                    <a:schemeClr val="tx1"/>
                  </a:solidFill>
                  <a:prstDash val="dash"/>
                  <a:round/>
                  <a:headEnd/>
                  <a:tailEnd/>
                </a:ln>
              </p:spPr>
              <p:txBody>
                <a:bodyPr/>
                <a:lstStyle/>
                <a:p>
                  <a:endParaRPr lang="en-US"/>
                </a:p>
              </p:txBody>
            </p:sp>
            <p:sp>
              <p:nvSpPr>
                <p:cNvPr id="72742" name="Line 144"/>
                <p:cNvSpPr>
                  <a:spLocks noChangeShapeType="1"/>
                </p:cNvSpPr>
                <p:nvPr/>
              </p:nvSpPr>
              <p:spPr bwMode="auto">
                <a:xfrm>
                  <a:off x="5040" y="3456"/>
                  <a:ext cx="0" cy="96"/>
                </a:xfrm>
                <a:prstGeom prst="line">
                  <a:avLst/>
                </a:prstGeom>
                <a:noFill/>
                <a:ln w="9525">
                  <a:solidFill>
                    <a:schemeClr val="tx1"/>
                  </a:solidFill>
                  <a:prstDash val="dash"/>
                  <a:round/>
                  <a:headEnd/>
                  <a:tailEnd/>
                </a:ln>
              </p:spPr>
              <p:txBody>
                <a:bodyPr/>
                <a:lstStyle/>
                <a:p>
                  <a:endParaRPr lang="en-US"/>
                </a:p>
              </p:txBody>
            </p:sp>
            <p:sp>
              <p:nvSpPr>
                <p:cNvPr id="72743" name="Line 145"/>
                <p:cNvSpPr>
                  <a:spLocks noChangeShapeType="1"/>
                </p:cNvSpPr>
                <p:nvPr/>
              </p:nvSpPr>
              <p:spPr bwMode="auto">
                <a:xfrm>
                  <a:off x="5040" y="3552"/>
                  <a:ext cx="48" cy="48"/>
                </a:xfrm>
                <a:prstGeom prst="line">
                  <a:avLst/>
                </a:prstGeom>
                <a:noFill/>
                <a:ln w="9525">
                  <a:solidFill>
                    <a:schemeClr val="tx1"/>
                  </a:solidFill>
                  <a:prstDash val="dash"/>
                  <a:round/>
                  <a:headEnd/>
                  <a:tailEnd/>
                </a:ln>
              </p:spPr>
              <p:txBody>
                <a:bodyPr/>
                <a:lstStyle/>
                <a:p>
                  <a:endParaRPr lang="en-US"/>
                </a:p>
              </p:txBody>
            </p:sp>
          </p:grpSp>
          <p:grpSp>
            <p:nvGrpSpPr>
              <p:cNvPr id="21" name="Group 146"/>
              <p:cNvGrpSpPr>
                <a:grpSpLocks/>
              </p:cNvGrpSpPr>
              <p:nvPr/>
            </p:nvGrpSpPr>
            <p:grpSpPr bwMode="auto">
              <a:xfrm flipH="1">
                <a:off x="4752" y="3264"/>
                <a:ext cx="336" cy="384"/>
                <a:chOff x="912" y="2592"/>
                <a:chExt cx="336" cy="384"/>
              </a:xfrm>
            </p:grpSpPr>
            <p:sp>
              <p:nvSpPr>
                <p:cNvPr id="72734" name="Line 147"/>
                <p:cNvSpPr>
                  <a:spLocks noChangeShapeType="1"/>
                </p:cNvSpPr>
                <p:nvPr/>
              </p:nvSpPr>
              <p:spPr bwMode="auto">
                <a:xfrm>
                  <a:off x="1056" y="2592"/>
                  <a:ext cx="0" cy="384"/>
                </a:xfrm>
                <a:prstGeom prst="line">
                  <a:avLst/>
                </a:prstGeom>
                <a:noFill/>
                <a:ln w="9525">
                  <a:solidFill>
                    <a:schemeClr val="tx1"/>
                  </a:solidFill>
                  <a:round/>
                  <a:headEnd/>
                  <a:tailEnd type="triangle" w="med" len="med"/>
                </a:ln>
              </p:spPr>
              <p:txBody>
                <a:bodyPr/>
                <a:lstStyle/>
                <a:p>
                  <a:endParaRPr lang="en-US"/>
                </a:p>
              </p:txBody>
            </p:sp>
            <p:sp>
              <p:nvSpPr>
                <p:cNvPr id="72735" name="Line 148"/>
                <p:cNvSpPr>
                  <a:spLocks noChangeShapeType="1"/>
                </p:cNvSpPr>
                <p:nvPr/>
              </p:nvSpPr>
              <p:spPr bwMode="auto">
                <a:xfrm>
                  <a:off x="1104" y="2640"/>
                  <a:ext cx="48" cy="288"/>
                </a:xfrm>
                <a:prstGeom prst="line">
                  <a:avLst/>
                </a:prstGeom>
                <a:noFill/>
                <a:ln w="9525">
                  <a:solidFill>
                    <a:schemeClr val="tx1"/>
                  </a:solidFill>
                  <a:round/>
                  <a:headEnd/>
                  <a:tailEnd type="triangle" w="med" len="med"/>
                </a:ln>
              </p:spPr>
              <p:txBody>
                <a:bodyPr/>
                <a:lstStyle/>
                <a:p>
                  <a:endParaRPr lang="en-US"/>
                </a:p>
              </p:txBody>
            </p:sp>
            <p:sp>
              <p:nvSpPr>
                <p:cNvPr id="72736" name="Line 149"/>
                <p:cNvSpPr>
                  <a:spLocks noChangeShapeType="1"/>
                </p:cNvSpPr>
                <p:nvPr/>
              </p:nvSpPr>
              <p:spPr bwMode="auto">
                <a:xfrm>
                  <a:off x="1152" y="2688"/>
                  <a:ext cx="96" cy="144"/>
                </a:xfrm>
                <a:prstGeom prst="line">
                  <a:avLst/>
                </a:prstGeom>
                <a:noFill/>
                <a:ln w="9525">
                  <a:solidFill>
                    <a:schemeClr val="tx1"/>
                  </a:solidFill>
                  <a:round/>
                  <a:headEnd/>
                  <a:tailEnd type="triangle" w="med" len="med"/>
                </a:ln>
              </p:spPr>
              <p:txBody>
                <a:bodyPr/>
                <a:lstStyle/>
                <a:p>
                  <a:endParaRPr lang="en-US"/>
                </a:p>
              </p:txBody>
            </p:sp>
            <p:sp>
              <p:nvSpPr>
                <p:cNvPr id="72737" name="Line 150"/>
                <p:cNvSpPr>
                  <a:spLocks noChangeShapeType="1"/>
                </p:cNvSpPr>
                <p:nvPr/>
              </p:nvSpPr>
              <p:spPr bwMode="auto">
                <a:xfrm flipH="1">
                  <a:off x="960" y="2640"/>
                  <a:ext cx="48" cy="240"/>
                </a:xfrm>
                <a:prstGeom prst="line">
                  <a:avLst/>
                </a:prstGeom>
                <a:noFill/>
                <a:ln w="9525">
                  <a:solidFill>
                    <a:schemeClr val="tx1"/>
                  </a:solidFill>
                  <a:round/>
                  <a:headEnd/>
                  <a:tailEnd type="triangle" w="med" len="med"/>
                </a:ln>
              </p:spPr>
              <p:txBody>
                <a:bodyPr/>
                <a:lstStyle/>
                <a:p>
                  <a:endParaRPr lang="en-US"/>
                </a:p>
              </p:txBody>
            </p:sp>
            <p:sp>
              <p:nvSpPr>
                <p:cNvPr id="72738" name="Line 151"/>
                <p:cNvSpPr>
                  <a:spLocks noChangeShapeType="1"/>
                </p:cNvSpPr>
                <p:nvPr/>
              </p:nvSpPr>
              <p:spPr bwMode="auto">
                <a:xfrm flipH="1">
                  <a:off x="912" y="2688"/>
                  <a:ext cx="48" cy="96"/>
                </a:xfrm>
                <a:prstGeom prst="line">
                  <a:avLst/>
                </a:prstGeom>
                <a:noFill/>
                <a:ln w="9525">
                  <a:solidFill>
                    <a:schemeClr val="tx1"/>
                  </a:solidFill>
                  <a:round/>
                  <a:headEnd/>
                  <a:tailEnd type="triangle" w="med" len="med"/>
                </a:ln>
              </p:spPr>
              <p:txBody>
                <a:bodyPr/>
                <a:lstStyle/>
                <a:p>
                  <a:endParaRPr lang="en-US"/>
                </a:p>
              </p:txBody>
            </p:sp>
          </p:grpSp>
          <p:grpSp>
            <p:nvGrpSpPr>
              <p:cNvPr id="22" name="Group 152"/>
              <p:cNvGrpSpPr>
                <a:grpSpLocks/>
              </p:cNvGrpSpPr>
              <p:nvPr/>
            </p:nvGrpSpPr>
            <p:grpSpPr bwMode="auto">
              <a:xfrm rot="20161392" flipH="1">
                <a:off x="4704" y="3312"/>
                <a:ext cx="161" cy="58"/>
                <a:chOff x="4848" y="3168"/>
                <a:chExt cx="240" cy="432"/>
              </a:xfrm>
            </p:grpSpPr>
            <p:sp>
              <p:nvSpPr>
                <p:cNvPr id="72729" name="Line 153"/>
                <p:cNvSpPr>
                  <a:spLocks noChangeShapeType="1"/>
                </p:cNvSpPr>
                <p:nvPr/>
              </p:nvSpPr>
              <p:spPr bwMode="auto">
                <a:xfrm>
                  <a:off x="4848" y="3168"/>
                  <a:ext cx="96" cy="96"/>
                </a:xfrm>
                <a:prstGeom prst="line">
                  <a:avLst/>
                </a:prstGeom>
                <a:noFill/>
                <a:ln w="9525">
                  <a:solidFill>
                    <a:schemeClr val="tx1"/>
                  </a:solidFill>
                  <a:prstDash val="dash"/>
                  <a:round/>
                  <a:headEnd/>
                  <a:tailEnd/>
                </a:ln>
              </p:spPr>
              <p:txBody>
                <a:bodyPr/>
                <a:lstStyle/>
                <a:p>
                  <a:endParaRPr lang="en-US"/>
                </a:p>
              </p:txBody>
            </p:sp>
            <p:sp>
              <p:nvSpPr>
                <p:cNvPr id="72730" name="Line 154"/>
                <p:cNvSpPr>
                  <a:spLocks noChangeShapeType="1"/>
                </p:cNvSpPr>
                <p:nvPr/>
              </p:nvSpPr>
              <p:spPr bwMode="auto">
                <a:xfrm>
                  <a:off x="4944" y="3264"/>
                  <a:ext cx="0" cy="96"/>
                </a:xfrm>
                <a:prstGeom prst="line">
                  <a:avLst/>
                </a:prstGeom>
                <a:noFill/>
                <a:ln w="9525">
                  <a:solidFill>
                    <a:schemeClr val="tx1"/>
                  </a:solidFill>
                  <a:prstDash val="dash"/>
                  <a:round/>
                  <a:headEnd/>
                  <a:tailEnd/>
                </a:ln>
              </p:spPr>
              <p:txBody>
                <a:bodyPr/>
                <a:lstStyle/>
                <a:p>
                  <a:endParaRPr lang="en-US"/>
                </a:p>
              </p:txBody>
            </p:sp>
            <p:sp>
              <p:nvSpPr>
                <p:cNvPr id="72731" name="Line 155"/>
                <p:cNvSpPr>
                  <a:spLocks noChangeShapeType="1"/>
                </p:cNvSpPr>
                <p:nvPr/>
              </p:nvSpPr>
              <p:spPr bwMode="auto">
                <a:xfrm>
                  <a:off x="4944" y="3360"/>
                  <a:ext cx="96" cy="96"/>
                </a:xfrm>
                <a:prstGeom prst="line">
                  <a:avLst/>
                </a:prstGeom>
                <a:noFill/>
                <a:ln w="9525">
                  <a:solidFill>
                    <a:schemeClr val="tx1"/>
                  </a:solidFill>
                  <a:prstDash val="dash"/>
                  <a:round/>
                  <a:headEnd/>
                  <a:tailEnd/>
                </a:ln>
              </p:spPr>
              <p:txBody>
                <a:bodyPr/>
                <a:lstStyle/>
                <a:p>
                  <a:endParaRPr lang="en-US"/>
                </a:p>
              </p:txBody>
            </p:sp>
            <p:sp>
              <p:nvSpPr>
                <p:cNvPr id="72732" name="Line 156"/>
                <p:cNvSpPr>
                  <a:spLocks noChangeShapeType="1"/>
                </p:cNvSpPr>
                <p:nvPr/>
              </p:nvSpPr>
              <p:spPr bwMode="auto">
                <a:xfrm>
                  <a:off x="5040" y="3456"/>
                  <a:ext cx="0" cy="96"/>
                </a:xfrm>
                <a:prstGeom prst="line">
                  <a:avLst/>
                </a:prstGeom>
                <a:noFill/>
                <a:ln w="9525">
                  <a:solidFill>
                    <a:schemeClr val="tx1"/>
                  </a:solidFill>
                  <a:prstDash val="dash"/>
                  <a:round/>
                  <a:headEnd/>
                  <a:tailEnd/>
                </a:ln>
              </p:spPr>
              <p:txBody>
                <a:bodyPr/>
                <a:lstStyle/>
                <a:p>
                  <a:endParaRPr lang="en-US"/>
                </a:p>
              </p:txBody>
            </p:sp>
            <p:sp>
              <p:nvSpPr>
                <p:cNvPr id="72733" name="Line 157"/>
                <p:cNvSpPr>
                  <a:spLocks noChangeShapeType="1"/>
                </p:cNvSpPr>
                <p:nvPr/>
              </p:nvSpPr>
              <p:spPr bwMode="auto">
                <a:xfrm>
                  <a:off x="5040" y="3552"/>
                  <a:ext cx="48" cy="48"/>
                </a:xfrm>
                <a:prstGeom prst="line">
                  <a:avLst/>
                </a:prstGeom>
                <a:noFill/>
                <a:ln w="9525">
                  <a:solidFill>
                    <a:schemeClr val="tx1"/>
                  </a:solidFill>
                  <a:prstDash val="dash"/>
                  <a:round/>
                  <a:headEnd/>
                  <a:tailEnd/>
                </a:ln>
              </p:spPr>
              <p:txBody>
                <a:bodyPr/>
                <a:lstStyle/>
                <a:p>
                  <a:endParaRPr lang="en-US"/>
                </a:p>
              </p:txBody>
            </p:sp>
          </p:grpSp>
        </p:grpSp>
      </p:grpSp>
      <p:sp>
        <p:nvSpPr>
          <p:cNvPr id="127" name="Title 4">
            <a:hlinkClick r:id="rId4"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53540121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2"/>
          <p:cNvSpPr txBox="1">
            <a:spLocks noChangeArrowheads="1"/>
          </p:cNvSpPr>
          <p:nvPr/>
        </p:nvSpPr>
        <p:spPr bwMode="auto">
          <a:xfrm>
            <a:off x="762000" y="1219200"/>
            <a:ext cx="8001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A.  7.  Trench Width       </a:t>
            </a:r>
            <a:r>
              <a:rPr lang="en-US" sz="1400">
                <a:cs typeface="Times New Roman" pitchFamily="18" charset="0"/>
              </a:rPr>
              <a:t>(cont’d.)</a:t>
            </a:r>
          </a:p>
        </p:txBody>
      </p:sp>
      <p:sp>
        <p:nvSpPr>
          <p:cNvPr id="73732"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73733" name="Text Box 4"/>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pic>
        <p:nvPicPr>
          <p:cNvPr id="73734" name="Picture 5" descr="C:\Multimedia Files\My Media\WackerA1.gif"/>
          <p:cNvPicPr>
            <a:picLocks noChangeAspect="1" noChangeArrowheads="1"/>
          </p:cNvPicPr>
          <p:nvPr/>
        </p:nvPicPr>
        <p:blipFill>
          <a:blip r:embed="rId2" cstate="print"/>
          <a:srcRect/>
          <a:stretch>
            <a:fillRect/>
          </a:stretch>
        </p:blipFill>
        <p:spPr bwMode="auto">
          <a:xfrm>
            <a:off x="6172200" y="2590800"/>
            <a:ext cx="925513" cy="2263775"/>
          </a:xfrm>
          <a:prstGeom prst="rect">
            <a:avLst/>
          </a:prstGeom>
          <a:noFill/>
          <a:ln w="9525">
            <a:noFill/>
            <a:miter lim="800000"/>
            <a:headEnd/>
            <a:tailEnd/>
          </a:ln>
        </p:spPr>
      </p:pic>
      <p:sp>
        <p:nvSpPr>
          <p:cNvPr id="73735" name="Line 6"/>
          <p:cNvSpPr>
            <a:spLocks noChangeShapeType="1"/>
          </p:cNvSpPr>
          <p:nvPr/>
        </p:nvSpPr>
        <p:spPr bwMode="auto">
          <a:xfrm>
            <a:off x="6400800" y="4876800"/>
            <a:ext cx="0" cy="152400"/>
          </a:xfrm>
          <a:prstGeom prst="line">
            <a:avLst/>
          </a:prstGeom>
          <a:noFill/>
          <a:ln w="9525">
            <a:solidFill>
              <a:schemeClr val="tx1"/>
            </a:solidFill>
            <a:round/>
            <a:headEnd/>
            <a:tailEnd/>
          </a:ln>
        </p:spPr>
        <p:txBody>
          <a:bodyPr/>
          <a:lstStyle/>
          <a:p>
            <a:endParaRPr lang="en-US"/>
          </a:p>
        </p:txBody>
      </p:sp>
      <p:grpSp>
        <p:nvGrpSpPr>
          <p:cNvPr id="2" name="Group 10"/>
          <p:cNvGrpSpPr>
            <a:grpSpLocks/>
          </p:cNvGrpSpPr>
          <p:nvPr/>
        </p:nvGrpSpPr>
        <p:grpSpPr bwMode="auto">
          <a:xfrm>
            <a:off x="609600" y="1981200"/>
            <a:ext cx="4114800" cy="3962400"/>
            <a:chOff x="768" y="1464"/>
            <a:chExt cx="2592" cy="2496"/>
          </a:xfrm>
        </p:grpSpPr>
        <p:sp>
          <p:nvSpPr>
            <p:cNvPr id="73781" name="Line 11"/>
            <p:cNvSpPr>
              <a:spLocks noChangeShapeType="1"/>
            </p:cNvSpPr>
            <p:nvPr/>
          </p:nvSpPr>
          <p:spPr bwMode="auto">
            <a:xfrm>
              <a:off x="2688" y="2760"/>
              <a:ext cx="384" cy="0"/>
            </a:xfrm>
            <a:prstGeom prst="line">
              <a:avLst/>
            </a:prstGeom>
            <a:noFill/>
            <a:ln w="15875">
              <a:solidFill>
                <a:schemeClr val="tx1"/>
              </a:solidFill>
              <a:prstDash val="lgDash"/>
              <a:round/>
              <a:headEnd/>
              <a:tailEnd/>
            </a:ln>
          </p:spPr>
          <p:txBody>
            <a:bodyPr/>
            <a:lstStyle/>
            <a:p>
              <a:endParaRPr lang="en-US"/>
            </a:p>
          </p:txBody>
        </p:sp>
        <p:sp>
          <p:nvSpPr>
            <p:cNvPr id="73782" name="Line 12"/>
            <p:cNvSpPr>
              <a:spLocks noChangeShapeType="1"/>
            </p:cNvSpPr>
            <p:nvPr/>
          </p:nvSpPr>
          <p:spPr bwMode="auto">
            <a:xfrm>
              <a:off x="1248" y="3480"/>
              <a:ext cx="1824" cy="0"/>
            </a:xfrm>
            <a:prstGeom prst="line">
              <a:avLst/>
            </a:prstGeom>
            <a:noFill/>
            <a:ln w="28575">
              <a:solidFill>
                <a:schemeClr val="tx1"/>
              </a:solidFill>
              <a:round/>
              <a:headEnd/>
              <a:tailEnd/>
            </a:ln>
          </p:spPr>
          <p:txBody>
            <a:bodyPr/>
            <a:lstStyle/>
            <a:p>
              <a:endParaRPr lang="en-US"/>
            </a:p>
          </p:txBody>
        </p:sp>
        <p:sp>
          <p:nvSpPr>
            <p:cNvPr id="73783" name="Line 13"/>
            <p:cNvSpPr>
              <a:spLocks noChangeShapeType="1"/>
            </p:cNvSpPr>
            <p:nvPr/>
          </p:nvSpPr>
          <p:spPr bwMode="auto">
            <a:xfrm>
              <a:off x="1248" y="3288"/>
              <a:ext cx="1824" cy="0"/>
            </a:xfrm>
            <a:prstGeom prst="line">
              <a:avLst/>
            </a:prstGeom>
            <a:noFill/>
            <a:ln w="9525">
              <a:solidFill>
                <a:schemeClr val="tx1"/>
              </a:solidFill>
              <a:round/>
              <a:headEnd/>
              <a:tailEnd/>
            </a:ln>
          </p:spPr>
          <p:txBody>
            <a:bodyPr/>
            <a:lstStyle/>
            <a:p>
              <a:endParaRPr lang="en-US"/>
            </a:p>
          </p:txBody>
        </p:sp>
        <p:sp>
          <p:nvSpPr>
            <p:cNvPr id="73784" name="Oval 14"/>
            <p:cNvSpPr>
              <a:spLocks noChangeArrowheads="1"/>
            </p:cNvSpPr>
            <p:nvPr/>
          </p:nvSpPr>
          <p:spPr bwMode="auto">
            <a:xfrm>
              <a:off x="1642" y="2280"/>
              <a:ext cx="1036" cy="1008"/>
            </a:xfrm>
            <a:prstGeom prst="ellipse">
              <a:avLst/>
            </a:prstGeom>
            <a:noFill/>
            <a:ln w="12700">
              <a:solidFill>
                <a:schemeClr val="tx1"/>
              </a:solidFill>
              <a:round/>
              <a:headEnd/>
              <a:tailEnd/>
            </a:ln>
          </p:spPr>
          <p:txBody>
            <a:bodyPr wrap="none" anchor="ctr"/>
            <a:lstStyle/>
            <a:p>
              <a:endParaRPr lang="en-US"/>
            </a:p>
          </p:txBody>
        </p:sp>
        <p:grpSp>
          <p:nvGrpSpPr>
            <p:cNvPr id="3" name="Group 15"/>
            <p:cNvGrpSpPr>
              <a:grpSpLocks/>
            </p:cNvGrpSpPr>
            <p:nvPr/>
          </p:nvGrpSpPr>
          <p:grpSpPr bwMode="auto">
            <a:xfrm>
              <a:off x="1234" y="2760"/>
              <a:ext cx="398" cy="1008"/>
              <a:chOff x="1474" y="2832"/>
              <a:chExt cx="398" cy="1008"/>
            </a:xfrm>
          </p:grpSpPr>
          <p:sp>
            <p:nvSpPr>
              <p:cNvPr id="73801" name="Line 16"/>
              <p:cNvSpPr>
                <a:spLocks noChangeShapeType="1"/>
              </p:cNvSpPr>
              <p:nvPr/>
            </p:nvSpPr>
            <p:spPr bwMode="auto">
              <a:xfrm>
                <a:off x="1872" y="2832"/>
                <a:ext cx="0" cy="1008"/>
              </a:xfrm>
              <a:prstGeom prst="line">
                <a:avLst/>
              </a:prstGeom>
              <a:noFill/>
              <a:ln w="9525">
                <a:solidFill>
                  <a:schemeClr val="tx1"/>
                </a:solidFill>
                <a:prstDash val="lgDash"/>
                <a:round/>
                <a:headEnd/>
                <a:tailEnd/>
              </a:ln>
            </p:spPr>
            <p:txBody>
              <a:bodyPr/>
              <a:lstStyle/>
              <a:p>
                <a:endParaRPr lang="en-US"/>
              </a:p>
            </p:txBody>
          </p:sp>
          <p:sp>
            <p:nvSpPr>
              <p:cNvPr id="73802" name="Line 17"/>
              <p:cNvSpPr>
                <a:spLocks noChangeShapeType="1"/>
              </p:cNvSpPr>
              <p:nvPr/>
            </p:nvSpPr>
            <p:spPr bwMode="auto">
              <a:xfrm>
                <a:off x="1474" y="2832"/>
                <a:ext cx="0" cy="1008"/>
              </a:xfrm>
              <a:prstGeom prst="line">
                <a:avLst/>
              </a:prstGeom>
              <a:noFill/>
              <a:ln w="9525">
                <a:solidFill>
                  <a:schemeClr val="tx1"/>
                </a:solidFill>
                <a:prstDash val="lgDash"/>
                <a:round/>
                <a:headEnd/>
                <a:tailEnd/>
              </a:ln>
            </p:spPr>
            <p:txBody>
              <a:bodyPr/>
              <a:lstStyle/>
              <a:p>
                <a:endParaRPr lang="en-US"/>
              </a:p>
            </p:txBody>
          </p:sp>
        </p:grpSp>
        <p:grpSp>
          <p:nvGrpSpPr>
            <p:cNvPr id="4" name="Group 18"/>
            <p:cNvGrpSpPr>
              <a:grpSpLocks/>
            </p:cNvGrpSpPr>
            <p:nvPr/>
          </p:nvGrpSpPr>
          <p:grpSpPr bwMode="auto">
            <a:xfrm>
              <a:off x="2688" y="2760"/>
              <a:ext cx="398" cy="1008"/>
              <a:chOff x="1474" y="2832"/>
              <a:chExt cx="398" cy="1008"/>
            </a:xfrm>
          </p:grpSpPr>
          <p:sp>
            <p:nvSpPr>
              <p:cNvPr id="73799" name="Line 19"/>
              <p:cNvSpPr>
                <a:spLocks noChangeShapeType="1"/>
              </p:cNvSpPr>
              <p:nvPr/>
            </p:nvSpPr>
            <p:spPr bwMode="auto">
              <a:xfrm>
                <a:off x="1872" y="2832"/>
                <a:ext cx="0" cy="1008"/>
              </a:xfrm>
              <a:prstGeom prst="line">
                <a:avLst/>
              </a:prstGeom>
              <a:noFill/>
              <a:ln w="9525">
                <a:solidFill>
                  <a:schemeClr val="tx1"/>
                </a:solidFill>
                <a:prstDash val="lgDash"/>
                <a:round/>
                <a:headEnd/>
                <a:tailEnd/>
              </a:ln>
            </p:spPr>
            <p:txBody>
              <a:bodyPr/>
              <a:lstStyle/>
              <a:p>
                <a:endParaRPr lang="en-US"/>
              </a:p>
            </p:txBody>
          </p:sp>
          <p:sp>
            <p:nvSpPr>
              <p:cNvPr id="73800" name="Line 20"/>
              <p:cNvSpPr>
                <a:spLocks noChangeShapeType="1"/>
              </p:cNvSpPr>
              <p:nvPr/>
            </p:nvSpPr>
            <p:spPr bwMode="auto">
              <a:xfrm>
                <a:off x="1474" y="2832"/>
                <a:ext cx="0" cy="1008"/>
              </a:xfrm>
              <a:prstGeom prst="line">
                <a:avLst/>
              </a:prstGeom>
              <a:noFill/>
              <a:ln w="9525">
                <a:solidFill>
                  <a:schemeClr val="tx1"/>
                </a:solidFill>
                <a:prstDash val="lgDash"/>
                <a:round/>
                <a:headEnd/>
                <a:tailEnd/>
              </a:ln>
            </p:spPr>
            <p:txBody>
              <a:bodyPr/>
              <a:lstStyle/>
              <a:p>
                <a:endParaRPr lang="en-US"/>
              </a:p>
            </p:txBody>
          </p:sp>
        </p:grpSp>
        <p:sp>
          <p:nvSpPr>
            <p:cNvPr id="73787" name="Line 21"/>
            <p:cNvSpPr>
              <a:spLocks noChangeShapeType="1"/>
            </p:cNvSpPr>
            <p:nvPr/>
          </p:nvSpPr>
          <p:spPr bwMode="auto">
            <a:xfrm>
              <a:off x="1248" y="3624"/>
              <a:ext cx="384" cy="0"/>
            </a:xfrm>
            <a:prstGeom prst="line">
              <a:avLst/>
            </a:prstGeom>
            <a:noFill/>
            <a:ln w="9525">
              <a:solidFill>
                <a:schemeClr val="tx1"/>
              </a:solidFill>
              <a:round/>
              <a:headEnd type="triangle" w="med" len="med"/>
              <a:tailEnd type="triangle" w="med" len="med"/>
            </a:ln>
          </p:spPr>
          <p:txBody>
            <a:bodyPr/>
            <a:lstStyle/>
            <a:p>
              <a:endParaRPr lang="en-US"/>
            </a:p>
          </p:txBody>
        </p:sp>
        <p:sp>
          <p:nvSpPr>
            <p:cNvPr id="73788" name="Line 22"/>
            <p:cNvSpPr>
              <a:spLocks noChangeShapeType="1"/>
            </p:cNvSpPr>
            <p:nvPr/>
          </p:nvSpPr>
          <p:spPr bwMode="auto">
            <a:xfrm>
              <a:off x="2688" y="3624"/>
              <a:ext cx="384" cy="0"/>
            </a:xfrm>
            <a:prstGeom prst="line">
              <a:avLst/>
            </a:prstGeom>
            <a:noFill/>
            <a:ln w="9525">
              <a:solidFill>
                <a:schemeClr val="tx1"/>
              </a:solidFill>
              <a:round/>
              <a:headEnd type="triangle" w="med" len="med"/>
              <a:tailEnd type="triangle" w="med" len="med"/>
            </a:ln>
          </p:spPr>
          <p:txBody>
            <a:bodyPr/>
            <a:lstStyle/>
            <a:p>
              <a:endParaRPr lang="en-US"/>
            </a:p>
          </p:txBody>
        </p:sp>
        <p:sp>
          <p:nvSpPr>
            <p:cNvPr id="73789" name="Text Box 23"/>
            <p:cNvSpPr txBox="1">
              <a:spLocks noChangeArrowheads="1"/>
            </p:cNvSpPr>
            <p:nvPr/>
          </p:nvSpPr>
          <p:spPr bwMode="auto">
            <a:xfrm>
              <a:off x="3024" y="3768"/>
              <a:ext cx="336" cy="192"/>
            </a:xfrm>
            <a:prstGeom prst="rect">
              <a:avLst/>
            </a:prstGeom>
            <a:noFill/>
            <a:ln w="9525">
              <a:noFill/>
              <a:miter lim="800000"/>
              <a:headEnd/>
              <a:tailEnd/>
            </a:ln>
          </p:spPr>
          <p:txBody>
            <a:bodyPr>
              <a:spAutoFit/>
            </a:bodyPr>
            <a:lstStyle/>
            <a:p>
              <a:pPr>
                <a:spcBef>
                  <a:spcPct val="50000"/>
                </a:spcBef>
              </a:pPr>
              <a:r>
                <a:rPr lang="en-US" sz="1400"/>
                <a:t>10”</a:t>
              </a:r>
            </a:p>
          </p:txBody>
        </p:sp>
        <p:sp>
          <p:nvSpPr>
            <p:cNvPr id="73790" name="Text Box 24"/>
            <p:cNvSpPr txBox="1">
              <a:spLocks noChangeArrowheads="1"/>
            </p:cNvSpPr>
            <p:nvPr/>
          </p:nvSpPr>
          <p:spPr bwMode="auto">
            <a:xfrm>
              <a:off x="960" y="3768"/>
              <a:ext cx="336" cy="192"/>
            </a:xfrm>
            <a:prstGeom prst="rect">
              <a:avLst/>
            </a:prstGeom>
            <a:noFill/>
            <a:ln w="9525">
              <a:noFill/>
              <a:miter lim="800000"/>
              <a:headEnd/>
              <a:tailEnd/>
            </a:ln>
          </p:spPr>
          <p:txBody>
            <a:bodyPr>
              <a:spAutoFit/>
            </a:bodyPr>
            <a:lstStyle/>
            <a:p>
              <a:pPr>
                <a:spcBef>
                  <a:spcPct val="50000"/>
                </a:spcBef>
              </a:pPr>
              <a:r>
                <a:rPr lang="en-US" sz="1400"/>
                <a:t>10”</a:t>
              </a:r>
            </a:p>
          </p:txBody>
        </p:sp>
        <p:sp>
          <p:nvSpPr>
            <p:cNvPr id="73791" name="Line 25"/>
            <p:cNvSpPr>
              <a:spLocks noChangeShapeType="1"/>
            </p:cNvSpPr>
            <p:nvPr/>
          </p:nvSpPr>
          <p:spPr bwMode="auto">
            <a:xfrm flipV="1">
              <a:off x="1200" y="3624"/>
              <a:ext cx="240" cy="240"/>
            </a:xfrm>
            <a:prstGeom prst="line">
              <a:avLst/>
            </a:prstGeom>
            <a:noFill/>
            <a:ln w="9525">
              <a:solidFill>
                <a:schemeClr val="tx1"/>
              </a:solidFill>
              <a:round/>
              <a:headEnd/>
              <a:tailEnd type="triangle" w="med" len="med"/>
            </a:ln>
          </p:spPr>
          <p:txBody>
            <a:bodyPr/>
            <a:lstStyle/>
            <a:p>
              <a:endParaRPr lang="en-US"/>
            </a:p>
          </p:txBody>
        </p:sp>
        <p:sp>
          <p:nvSpPr>
            <p:cNvPr id="73792" name="Line 26"/>
            <p:cNvSpPr>
              <a:spLocks noChangeShapeType="1"/>
            </p:cNvSpPr>
            <p:nvPr/>
          </p:nvSpPr>
          <p:spPr bwMode="auto">
            <a:xfrm flipH="1" flipV="1">
              <a:off x="2880" y="3624"/>
              <a:ext cx="144" cy="240"/>
            </a:xfrm>
            <a:prstGeom prst="line">
              <a:avLst/>
            </a:prstGeom>
            <a:noFill/>
            <a:ln w="9525">
              <a:solidFill>
                <a:schemeClr val="tx1"/>
              </a:solidFill>
              <a:round/>
              <a:headEnd/>
              <a:tailEnd type="triangle" w="med" len="med"/>
            </a:ln>
          </p:spPr>
          <p:txBody>
            <a:bodyPr/>
            <a:lstStyle/>
            <a:p>
              <a:endParaRPr lang="en-US"/>
            </a:p>
          </p:txBody>
        </p:sp>
        <p:sp>
          <p:nvSpPr>
            <p:cNvPr id="73793" name="Line 27"/>
            <p:cNvSpPr>
              <a:spLocks noChangeShapeType="1"/>
            </p:cNvSpPr>
            <p:nvPr/>
          </p:nvSpPr>
          <p:spPr bwMode="auto">
            <a:xfrm>
              <a:off x="864" y="2760"/>
              <a:ext cx="768" cy="0"/>
            </a:xfrm>
            <a:prstGeom prst="line">
              <a:avLst/>
            </a:prstGeom>
            <a:noFill/>
            <a:ln w="15875">
              <a:solidFill>
                <a:schemeClr val="tx1"/>
              </a:solidFill>
              <a:prstDash val="lgDash"/>
              <a:round/>
              <a:headEnd/>
              <a:tailEnd/>
            </a:ln>
          </p:spPr>
          <p:txBody>
            <a:bodyPr/>
            <a:lstStyle/>
            <a:p>
              <a:endParaRPr lang="en-US"/>
            </a:p>
          </p:txBody>
        </p:sp>
        <p:sp>
          <p:nvSpPr>
            <p:cNvPr id="73794" name="Line 28"/>
            <p:cNvSpPr>
              <a:spLocks noChangeShapeType="1"/>
            </p:cNvSpPr>
            <p:nvPr/>
          </p:nvSpPr>
          <p:spPr bwMode="auto">
            <a:xfrm>
              <a:off x="864" y="3288"/>
              <a:ext cx="768" cy="0"/>
            </a:xfrm>
            <a:prstGeom prst="line">
              <a:avLst/>
            </a:prstGeom>
            <a:noFill/>
            <a:ln w="15875">
              <a:solidFill>
                <a:schemeClr val="tx1"/>
              </a:solidFill>
              <a:prstDash val="lgDash"/>
              <a:round/>
              <a:headEnd/>
              <a:tailEnd/>
            </a:ln>
          </p:spPr>
          <p:txBody>
            <a:bodyPr/>
            <a:lstStyle/>
            <a:p>
              <a:endParaRPr lang="en-US"/>
            </a:p>
          </p:txBody>
        </p:sp>
        <p:sp>
          <p:nvSpPr>
            <p:cNvPr id="73795" name="Line 29"/>
            <p:cNvSpPr>
              <a:spLocks noChangeShapeType="1"/>
            </p:cNvSpPr>
            <p:nvPr/>
          </p:nvSpPr>
          <p:spPr bwMode="auto">
            <a:xfrm>
              <a:off x="1008" y="2760"/>
              <a:ext cx="0" cy="528"/>
            </a:xfrm>
            <a:prstGeom prst="line">
              <a:avLst/>
            </a:prstGeom>
            <a:noFill/>
            <a:ln w="9525">
              <a:solidFill>
                <a:schemeClr val="tx1"/>
              </a:solidFill>
              <a:round/>
              <a:headEnd type="triangle" w="med" len="med"/>
              <a:tailEnd type="triangle" w="med" len="med"/>
            </a:ln>
          </p:spPr>
          <p:txBody>
            <a:bodyPr/>
            <a:lstStyle/>
            <a:p>
              <a:endParaRPr lang="en-US"/>
            </a:p>
          </p:txBody>
        </p:sp>
        <p:sp>
          <p:nvSpPr>
            <p:cNvPr id="73796" name="Text Box 30"/>
            <p:cNvSpPr txBox="1">
              <a:spLocks noChangeArrowheads="1"/>
            </p:cNvSpPr>
            <p:nvPr/>
          </p:nvSpPr>
          <p:spPr bwMode="auto">
            <a:xfrm>
              <a:off x="768" y="2952"/>
              <a:ext cx="336" cy="192"/>
            </a:xfrm>
            <a:prstGeom prst="rect">
              <a:avLst/>
            </a:prstGeom>
            <a:noFill/>
            <a:ln w="9525">
              <a:noFill/>
              <a:miter lim="800000"/>
              <a:headEnd/>
              <a:tailEnd/>
            </a:ln>
          </p:spPr>
          <p:txBody>
            <a:bodyPr>
              <a:spAutoFit/>
            </a:bodyPr>
            <a:lstStyle/>
            <a:p>
              <a:pPr>
                <a:spcBef>
                  <a:spcPct val="50000"/>
                </a:spcBef>
              </a:pPr>
              <a:r>
                <a:rPr lang="en-US" sz="1400"/>
                <a:t>12”</a:t>
              </a:r>
            </a:p>
          </p:txBody>
        </p:sp>
        <p:sp>
          <p:nvSpPr>
            <p:cNvPr id="73797" name="Line 31"/>
            <p:cNvSpPr>
              <a:spLocks noChangeShapeType="1"/>
            </p:cNvSpPr>
            <p:nvPr/>
          </p:nvSpPr>
          <p:spPr bwMode="auto">
            <a:xfrm>
              <a:off x="1200" y="1464"/>
              <a:ext cx="48" cy="2016"/>
            </a:xfrm>
            <a:prstGeom prst="line">
              <a:avLst/>
            </a:prstGeom>
            <a:noFill/>
            <a:ln w="28575">
              <a:solidFill>
                <a:srgbClr val="FF0000"/>
              </a:solidFill>
              <a:round/>
              <a:headEnd/>
              <a:tailEnd/>
            </a:ln>
          </p:spPr>
          <p:txBody>
            <a:bodyPr/>
            <a:lstStyle/>
            <a:p>
              <a:endParaRPr lang="en-US"/>
            </a:p>
          </p:txBody>
        </p:sp>
        <p:sp>
          <p:nvSpPr>
            <p:cNvPr id="73798" name="Line 32"/>
            <p:cNvSpPr>
              <a:spLocks noChangeShapeType="1"/>
            </p:cNvSpPr>
            <p:nvPr/>
          </p:nvSpPr>
          <p:spPr bwMode="auto">
            <a:xfrm flipH="1">
              <a:off x="3072" y="1464"/>
              <a:ext cx="48" cy="2016"/>
            </a:xfrm>
            <a:prstGeom prst="line">
              <a:avLst/>
            </a:prstGeom>
            <a:noFill/>
            <a:ln w="28575">
              <a:solidFill>
                <a:srgbClr val="FF0000"/>
              </a:solidFill>
              <a:round/>
              <a:headEnd/>
              <a:tailEnd/>
            </a:ln>
          </p:spPr>
          <p:txBody>
            <a:bodyPr/>
            <a:lstStyle/>
            <a:p>
              <a:endParaRPr lang="en-US"/>
            </a:p>
          </p:txBody>
        </p:sp>
      </p:grpSp>
      <p:grpSp>
        <p:nvGrpSpPr>
          <p:cNvPr id="5" name="Group 33"/>
          <p:cNvGrpSpPr>
            <a:grpSpLocks/>
          </p:cNvGrpSpPr>
          <p:nvPr/>
        </p:nvGrpSpPr>
        <p:grpSpPr bwMode="auto">
          <a:xfrm>
            <a:off x="5791200" y="1905000"/>
            <a:ext cx="1828800" cy="4038600"/>
            <a:chOff x="3648" y="1200"/>
            <a:chExt cx="1152" cy="2544"/>
          </a:xfrm>
        </p:grpSpPr>
        <p:grpSp>
          <p:nvGrpSpPr>
            <p:cNvPr id="6" name="Group 34"/>
            <p:cNvGrpSpPr>
              <a:grpSpLocks/>
            </p:cNvGrpSpPr>
            <p:nvPr/>
          </p:nvGrpSpPr>
          <p:grpSpPr bwMode="auto">
            <a:xfrm>
              <a:off x="3696" y="1200"/>
              <a:ext cx="1104" cy="2544"/>
              <a:chOff x="3696" y="1200"/>
              <a:chExt cx="1104" cy="2544"/>
            </a:xfrm>
          </p:grpSpPr>
          <p:sp>
            <p:nvSpPr>
              <p:cNvPr id="73766" name="Line 35"/>
              <p:cNvSpPr>
                <a:spLocks noChangeShapeType="1"/>
              </p:cNvSpPr>
              <p:nvPr/>
            </p:nvSpPr>
            <p:spPr bwMode="auto">
              <a:xfrm>
                <a:off x="4368" y="3072"/>
                <a:ext cx="0" cy="96"/>
              </a:xfrm>
              <a:prstGeom prst="line">
                <a:avLst/>
              </a:prstGeom>
              <a:noFill/>
              <a:ln w="9525">
                <a:solidFill>
                  <a:schemeClr val="tx1"/>
                </a:solidFill>
                <a:round/>
                <a:headEnd/>
                <a:tailEnd/>
              </a:ln>
            </p:spPr>
            <p:txBody>
              <a:bodyPr/>
              <a:lstStyle/>
              <a:p>
                <a:endParaRPr lang="en-US"/>
              </a:p>
            </p:txBody>
          </p:sp>
          <p:sp>
            <p:nvSpPr>
              <p:cNvPr id="73767" name="Line 36"/>
              <p:cNvSpPr>
                <a:spLocks noChangeShapeType="1"/>
              </p:cNvSpPr>
              <p:nvPr/>
            </p:nvSpPr>
            <p:spPr bwMode="auto">
              <a:xfrm>
                <a:off x="4032" y="3120"/>
                <a:ext cx="336" cy="0"/>
              </a:xfrm>
              <a:prstGeom prst="line">
                <a:avLst/>
              </a:prstGeom>
              <a:noFill/>
              <a:ln w="9525">
                <a:solidFill>
                  <a:schemeClr val="tx1"/>
                </a:solidFill>
                <a:round/>
                <a:headEnd type="triangle" w="med" len="med"/>
                <a:tailEnd type="triangle" w="med" len="med"/>
              </a:ln>
            </p:spPr>
            <p:txBody>
              <a:bodyPr/>
              <a:lstStyle/>
              <a:p>
                <a:endParaRPr lang="en-US"/>
              </a:p>
            </p:txBody>
          </p:sp>
          <p:sp>
            <p:nvSpPr>
              <p:cNvPr id="73768" name="Text Box 37"/>
              <p:cNvSpPr txBox="1">
                <a:spLocks noChangeArrowheads="1"/>
              </p:cNvSpPr>
              <p:nvPr/>
            </p:nvSpPr>
            <p:spPr bwMode="auto">
              <a:xfrm>
                <a:off x="4464" y="2736"/>
                <a:ext cx="336" cy="192"/>
              </a:xfrm>
              <a:prstGeom prst="rect">
                <a:avLst/>
              </a:prstGeom>
              <a:noFill/>
              <a:ln w="9525">
                <a:noFill/>
                <a:miter lim="800000"/>
                <a:headEnd/>
                <a:tailEnd/>
              </a:ln>
            </p:spPr>
            <p:txBody>
              <a:bodyPr>
                <a:spAutoFit/>
              </a:bodyPr>
              <a:lstStyle/>
              <a:p>
                <a:pPr>
                  <a:spcBef>
                    <a:spcPct val="50000"/>
                  </a:spcBef>
                </a:pPr>
                <a:r>
                  <a:rPr lang="en-US" sz="1400"/>
                  <a:t>10”</a:t>
                </a:r>
              </a:p>
            </p:txBody>
          </p:sp>
          <p:sp>
            <p:nvSpPr>
              <p:cNvPr id="73769" name="Line 38"/>
              <p:cNvSpPr>
                <a:spLocks noChangeShapeType="1"/>
              </p:cNvSpPr>
              <p:nvPr/>
            </p:nvSpPr>
            <p:spPr bwMode="auto">
              <a:xfrm flipV="1">
                <a:off x="3888" y="1440"/>
                <a:ext cx="0" cy="240"/>
              </a:xfrm>
              <a:prstGeom prst="line">
                <a:avLst/>
              </a:prstGeom>
              <a:noFill/>
              <a:ln w="9525">
                <a:solidFill>
                  <a:schemeClr val="tx1"/>
                </a:solidFill>
                <a:round/>
                <a:headEnd/>
                <a:tailEnd/>
              </a:ln>
            </p:spPr>
            <p:txBody>
              <a:bodyPr/>
              <a:lstStyle/>
              <a:p>
                <a:endParaRPr lang="en-US"/>
              </a:p>
            </p:txBody>
          </p:sp>
          <p:sp>
            <p:nvSpPr>
              <p:cNvPr id="73770" name="Line 39"/>
              <p:cNvSpPr>
                <a:spLocks noChangeShapeType="1"/>
              </p:cNvSpPr>
              <p:nvPr/>
            </p:nvSpPr>
            <p:spPr bwMode="auto">
              <a:xfrm flipV="1">
                <a:off x="4416" y="1440"/>
                <a:ext cx="0" cy="240"/>
              </a:xfrm>
              <a:prstGeom prst="line">
                <a:avLst/>
              </a:prstGeom>
              <a:noFill/>
              <a:ln w="9525">
                <a:solidFill>
                  <a:schemeClr val="tx1"/>
                </a:solidFill>
                <a:round/>
                <a:headEnd/>
                <a:tailEnd/>
              </a:ln>
            </p:spPr>
            <p:txBody>
              <a:bodyPr/>
              <a:lstStyle/>
              <a:p>
                <a:endParaRPr lang="en-US"/>
              </a:p>
            </p:txBody>
          </p:sp>
          <p:sp>
            <p:nvSpPr>
              <p:cNvPr id="73771" name="Line 40"/>
              <p:cNvSpPr>
                <a:spLocks noChangeShapeType="1"/>
              </p:cNvSpPr>
              <p:nvPr/>
            </p:nvSpPr>
            <p:spPr bwMode="auto">
              <a:xfrm>
                <a:off x="3888" y="1536"/>
                <a:ext cx="528" cy="0"/>
              </a:xfrm>
              <a:prstGeom prst="line">
                <a:avLst/>
              </a:prstGeom>
              <a:noFill/>
              <a:ln w="9525">
                <a:solidFill>
                  <a:schemeClr val="tx1"/>
                </a:solidFill>
                <a:round/>
                <a:headEnd type="triangle" w="med" len="med"/>
                <a:tailEnd type="triangle" w="med" len="med"/>
              </a:ln>
            </p:spPr>
            <p:txBody>
              <a:bodyPr/>
              <a:lstStyle/>
              <a:p>
                <a:endParaRPr lang="en-US"/>
              </a:p>
            </p:txBody>
          </p:sp>
          <p:sp>
            <p:nvSpPr>
              <p:cNvPr id="73772" name="Text Box 41"/>
              <p:cNvSpPr txBox="1">
                <a:spLocks noChangeArrowheads="1"/>
              </p:cNvSpPr>
              <p:nvPr/>
            </p:nvSpPr>
            <p:spPr bwMode="auto">
              <a:xfrm>
                <a:off x="3696" y="1200"/>
                <a:ext cx="336" cy="192"/>
              </a:xfrm>
              <a:prstGeom prst="rect">
                <a:avLst/>
              </a:prstGeom>
              <a:noFill/>
              <a:ln w="9525">
                <a:noFill/>
                <a:miter lim="800000"/>
                <a:headEnd/>
                <a:tailEnd/>
              </a:ln>
            </p:spPr>
            <p:txBody>
              <a:bodyPr>
                <a:spAutoFit/>
              </a:bodyPr>
              <a:lstStyle/>
              <a:p>
                <a:pPr>
                  <a:spcBef>
                    <a:spcPct val="50000"/>
                  </a:spcBef>
                </a:pPr>
                <a:r>
                  <a:rPr lang="en-US" sz="1400"/>
                  <a:t>14”</a:t>
                </a:r>
              </a:p>
            </p:txBody>
          </p:sp>
          <p:sp>
            <p:nvSpPr>
              <p:cNvPr id="73773" name="Line 42"/>
              <p:cNvSpPr>
                <a:spLocks noChangeShapeType="1"/>
              </p:cNvSpPr>
              <p:nvPr/>
            </p:nvSpPr>
            <p:spPr bwMode="auto">
              <a:xfrm>
                <a:off x="4176" y="1200"/>
                <a:ext cx="0" cy="2544"/>
              </a:xfrm>
              <a:prstGeom prst="line">
                <a:avLst/>
              </a:prstGeom>
              <a:noFill/>
              <a:ln w="12700">
                <a:solidFill>
                  <a:schemeClr val="tx1"/>
                </a:solidFill>
                <a:prstDash val="lgDash"/>
                <a:round/>
                <a:headEnd/>
                <a:tailEnd/>
              </a:ln>
            </p:spPr>
            <p:txBody>
              <a:bodyPr/>
              <a:lstStyle/>
              <a:p>
                <a:endParaRPr lang="en-US"/>
              </a:p>
            </p:txBody>
          </p:sp>
          <p:sp>
            <p:nvSpPr>
              <p:cNvPr id="73774" name="Line 43"/>
              <p:cNvSpPr>
                <a:spLocks noChangeShapeType="1"/>
              </p:cNvSpPr>
              <p:nvPr/>
            </p:nvSpPr>
            <p:spPr bwMode="auto">
              <a:xfrm>
                <a:off x="3840" y="3456"/>
                <a:ext cx="672" cy="0"/>
              </a:xfrm>
              <a:prstGeom prst="line">
                <a:avLst/>
              </a:prstGeom>
              <a:noFill/>
              <a:ln w="9525">
                <a:solidFill>
                  <a:schemeClr val="tx1"/>
                </a:solidFill>
                <a:prstDash val="lgDash"/>
                <a:round/>
                <a:headEnd/>
                <a:tailEnd/>
              </a:ln>
            </p:spPr>
            <p:txBody>
              <a:bodyPr/>
              <a:lstStyle/>
              <a:p>
                <a:endParaRPr lang="en-US"/>
              </a:p>
            </p:txBody>
          </p:sp>
          <p:sp>
            <p:nvSpPr>
              <p:cNvPr id="73775" name="Arc 44"/>
              <p:cNvSpPr>
                <a:spLocks/>
              </p:cNvSpPr>
              <p:nvPr/>
            </p:nvSpPr>
            <p:spPr bwMode="auto">
              <a:xfrm>
                <a:off x="4176" y="3312"/>
                <a:ext cx="144" cy="132"/>
              </a:xfrm>
              <a:custGeom>
                <a:avLst/>
                <a:gdLst>
                  <a:gd name="T0" fmla="*/ 0 w 21600"/>
                  <a:gd name="T1" fmla="*/ 0 h 29622"/>
                  <a:gd name="T2" fmla="*/ 134 w 21600"/>
                  <a:gd name="T3" fmla="*/ 132 h 29622"/>
                  <a:gd name="T4" fmla="*/ 0 w 21600"/>
                  <a:gd name="T5" fmla="*/ 96 h 29622"/>
                  <a:gd name="T6" fmla="*/ 0 60000 65536"/>
                  <a:gd name="T7" fmla="*/ 0 60000 65536"/>
                  <a:gd name="T8" fmla="*/ 0 60000 65536"/>
                  <a:gd name="T9" fmla="*/ 0 w 21600"/>
                  <a:gd name="T10" fmla="*/ 0 h 29622"/>
                  <a:gd name="T11" fmla="*/ 21600 w 21600"/>
                  <a:gd name="T12" fmla="*/ 29622 h 29622"/>
                </a:gdLst>
                <a:ahLst/>
                <a:cxnLst>
                  <a:cxn ang="T6">
                    <a:pos x="T0" y="T1"/>
                  </a:cxn>
                  <a:cxn ang="T7">
                    <a:pos x="T2" y="T3"/>
                  </a:cxn>
                  <a:cxn ang="T8">
                    <a:pos x="T4" y="T5"/>
                  </a:cxn>
                </a:cxnLst>
                <a:rect l="T9" t="T10" r="T11" b="T12"/>
                <a:pathLst>
                  <a:path w="21600" h="29622" fill="none" extrusionOk="0">
                    <a:moveTo>
                      <a:pt x="-1" y="0"/>
                    </a:moveTo>
                    <a:cubicBezTo>
                      <a:pt x="11929" y="0"/>
                      <a:pt x="21600" y="9670"/>
                      <a:pt x="21600" y="21600"/>
                    </a:cubicBezTo>
                    <a:cubicBezTo>
                      <a:pt x="21600" y="24347"/>
                      <a:pt x="21075" y="27070"/>
                      <a:pt x="20055" y="29622"/>
                    </a:cubicBezTo>
                  </a:path>
                  <a:path w="21600" h="29622" stroke="0" extrusionOk="0">
                    <a:moveTo>
                      <a:pt x="-1" y="0"/>
                    </a:moveTo>
                    <a:cubicBezTo>
                      <a:pt x="11929" y="0"/>
                      <a:pt x="21600" y="9670"/>
                      <a:pt x="21600" y="21600"/>
                    </a:cubicBezTo>
                    <a:cubicBezTo>
                      <a:pt x="21600" y="24347"/>
                      <a:pt x="21075" y="27070"/>
                      <a:pt x="20055" y="29622"/>
                    </a:cubicBezTo>
                    <a:lnTo>
                      <a:pt x="0" y="21600"/>
                    </a:lnTo>
                    <a:close/>
                  </a:path>
                </a:pathLst>
              </a:custGeom>
              <a:noFill/>
              <a:ln w="9525">
                <a:solidFill>
                  <a:schemeClr val="tx1"/>
                </a:solidFill>
                <a:round/>
                <a:headEnd/>
                <a:tailEnd/>
              </a:ln>
            </p:spPr>
            <p:txBody>
              <a:bodyPr wrap="none" anchor="ctr"/>
              <a:lstStyle/>
              <a:p>
                <a:endParaRPr lang="en-US"/>
              </a:p>
            </p:txBody>
          </p:sp>
          <p:sp>
            <p:nvSpPr>
              <p:cNvPr id="73776" name="Text Box 45"/>
              <p:cNvSpPr txBox="1">
                <a:spLocks noChangeArrowheads="1"/>
              </p:cNvSpPr>
              <p:nvPr/>
            </p:nvSpPr>
            <p:spPr bwMode="auto">
              <a:xfrm>
                <a:off x="4368" y="3216"/>
                <a:ext cx="288" cy="192"/>
              </a:xfrm>
              <a:prstGeom prst="rect">
                <a:avLst/>
              </a:prstGeom>
              <a:noFill/>
              <a:ln w="9525">
                <a:noFill/>
                <a:miter lim="800000"/>
                <a:headEnd/>
                <a:tailEnd/>
              </a:ln>
            </p:spPr>
            <p:txBody>
              <a:bodyPr>
                <a:spAutoFit/>
              </a:bodyPr>
              <a:lstStyle/>
              <a:p>
                <a:pPr>
                  <a:spcBef>
                    <a:spcPct val="50000"/>
                  </a:spcBef>
                </a:pPr>
                <a:r>
                  <a:rPr lang="en-US" sz="1400"/>
                  <a:t>90</a:t>
                </a:r>
              </a:p>
            </p:txBody>
          </p:sp>
          <p:sp>
            <p:nvSpPr>
              <p:cNvPr id="73777" name="Oval 46"/>
              <p:cNvSpPr>
                <a:spLocks noChangeArrowheads="1"/>
              </p:cNvSpPr>
              <p:nvPr/>
            </p:nvSpPr>
            <p:spPr bwMode="auto">
              <a:xfrm>
                <a:off x="4543" y="3264"/>
                <a:ext cx="23" cy="23"/>
              </a:xfrm>
              <a:prstGeom prst="ellipse">
                <a:avLst/>
              </a:prstGeom>
              <a:noFill/>
              <a:ln w="9525">
                <a:solidFill>
                  <a:schemeClr val="tx1"/>
                </a:solidFill>
                <a:round/>
                <a:headEnd/>
                <a:tailEnd/>
              </a:ln>
            </p:spPr>
            <p:txBody>
              <a:bodyPr wrap="none" anchor="ctr"/>
              <a:lstStyle/>
              <a:p>
                <a:endParaRPr lang="en-US"/>
              </a:p>
            </p:txBody>
          </p:sp>
          <p:sp>
            <p:nvSpPr>
              <p:cNvPr id="73778" name="Line 47"/>
              <p:cNvSpPr>
                <a:spLocks noChangeShapeType="1"/>
              </p:cNvSpPr>
              <p:nvPr/>
            </p:nvSpPr>
            <p:spPr bwMode="auto">
              <a:xfrm flipH="1">
                <a:off x="4284" y="3312"/>
                <a:ext cx="96" cy="48"/>
              </a:xfrm>
              <a:prstGeom prst="line">
                <a:avLst/>
              </a:prstGeom>
              <a:noFill/>
              <a:ln w="9525">
                <a:solidFill>
                  <a:schemeClr val="tx1"/>
                </a:solidFill>
                <a:round/>
                <a:headEnd/>
                <a:tailEnd type="triangle" w="med" len="med"/>
              </a:ln>
            </p:spPr>
            <p:txBody>
              <a:bodyPr/>
              <a:lstStyle/>
              <a:p>
                <a:endParaRPr lang="en-US"/>
              </a:p>
            </p:txBody>
          </p:sp>
          <p:sp>
            <p:nvSpPr>
              <p:cNvPr id="73779" name="Line 48"/>
              <p:cNvSpPr>
                <a:spLocks noChangeShapeType="1"/>
              </p:cNvSpPr>
              <p:nvPr/>
            </p:nvSpPr>
            <p:spPr bwMode="auto">
              <a:xfrm flipH="1">
                <a:off x="4224" y="2913"/>
                <a:ext cx="288" cy="192"/>
              </a:xfrm>
              <a:prstGeom prst="line">
                <a:avLst/>
              </a:prstGeom>
              <a:noFill/>
              <a:ln w="9525">
                <a:solidFill>
                  <a:schemeClr val="tx1"/>
                </a:solidFill>
                <a:round/>
                <a:headEnd/>
                <a:tailEnd type="triangle" w="med" len="med"/>
              </a:ln>
            </p:spPr>
            <p:txBody>
              <a:bodyPr/>
              <a:lstStyle/>
              <a:p>
                <a:endParaRPr lang="en-US"/>
              </a:p>
            </p:txBody>
          </p:sp>
          <p:sp>
            <p:nvSpPr>
              <p:cNvPr id="73780" name="Line 49"/>
              <p:cNvSpPr>
                <a:spLocks noChangeShapeType="1"/>
              </p:cNvSpPr>
              <p:nvPr/>
            </p:nvSpPr>
            <p:spPr bwMode="auto">
              <a:xfrm>
                <a:off x="3936" y="1344"/>
                <a:ext cx="192" cy="192"/>
              </a:xfrm>
              <a:prstGeom prst="line">
                <a:avLst/>
              </a:prstGeom>
              <a:noFill/>
              <a:ln w="9525">
                <a:solidFill>
                  <a:schemeClr val="tx1"/>
                </a:solidFill>
                <a:round/>
                <a:headEnd/>
                <a:tailEnd type="triangle" w="med" len="med"/>
              </a:ln>
            </p:spPr>
            <p:txBody>
              <a:bodyPr/>
              <a:lstStyle/>
              <a:p>
                <a:endParaRPr lang="en-US"/>
              </a:p>
            </p:txBody>
          </p:sp>
        </p:grpSp>
        <p:sp>
          <p:nvSpPr>
            <p:cNvPr id="73761" name="Line 50"/>
            <p:cNvSpPr>
              <a:spLocks noChangeShapeType="1"/>
            </p:cNvSpPr>
            <p:nvPr/>
          </p:nvSpPr>
          <p:spPr bwMode="auto">
            <a:xfrm flipH="1">
              <a:off x="3648" y="2304"/>
              <a:ext cx="240" cy="0"/>
            </a:xfrm>
            <a:prstGeom prst="line">
              <a:avLst/>
            </a:prstGeom>
            <a:noFill/>
            <a:ln w="9525">
              <a:solidFill>
                <a:schemeClr val="tx1"/>
              </a:solidFill>
              <a:prstDash val="lgDash"/>
              <a:round/>
              <a:headEnd/>
              <a:tailEnd/>
            </a:ln>
          </p:spPr>
          <p:txBody>
            <a:bodyPr/>
            <a:lstStyle/>
            <a:p>
              <a:endParaRPr lang="en-US"/>
            </a:p>
          </p:txBody>
        </p:sp>
        <p:sp>
          <p:nvSpPr>
            <p:cNvPr id="73762" name="Line 51"/>
            <p:cNvSpPr>
              <a:spLocks noChangeShapeType="1"/>
            </p:cNvSpPr>
            <p:nvPr/>
          </p:nvSpPr>
          <p:spPr bwMode="auto">
            <a:xfrm flipH="1">
              <a:off x="3648" y="3034"/>
              <a:ext cx="336" cy="0"/>
            </a:xfrm>
            <a:prstGeom prst="line">
              <a:avLst/>
            </a:prstGeom>
            <a:noFill/>
            <a:ln w="9525">
              <a:solidFill>
                <a:schemeClr val="tx1"/>
              </a:solidFill>
              <a:prstDash val="lgDash"/>
              <a:round/>
              <a:headEnd/>
              <a:tailEnd/>
            </a:ln>
          </p:spPr>
          <p:txBody>
            <a:bodyPr/>
            <a:lstStyle/>
            <a:p>
              <a:endParaRPr lang="en-US"/>
            </a:p>
          </p:txBody>
        </p:sp>
        <p:sp>
          <p:nvSpPr>
            <p:cNvPr id="73763" name="Text Box 52"/>
            <p:cNvSpPr txBox="1">
              <a:spLocks noChangeArrowheads="1"/>
            </p:cNvSpPr>
            <p:nvPr/>
          </p:nvSpPr>
          <p:spPr bwMode="auto">
            <a:xfrm>
              <a:off x="3673" y="2544"/>
              <a:ext cx="288" cy="192"/>
            </a:xfrm>
            <a:prstGeom prst="rect">
              <a:avLst/>
            </a:prstGeom>
            <a:noFill/>
            <a:ln w="9525">
              <a:noFill/>
              <a:miter lim="800000"/>
              <a:headEnd/>
              <a:tailEnd/>
            </a:ln>
          </p:spPr>
          <p:txBody>
            <a:bodyPr>
              <a:spAutoFit/>
            </a:bodyPr>
            <a:lstStyle/>
            <a:p>
              <a:pPr>
                <a:spcBef>
                  <a:spcPct val="50000"/>
                </a:spcBef>
              </a:pPr>
              <a:r>
                <a:rPr lang="en-US" sz="1400"/>
                <a:t>26”</a:t>
              </a:r>
            </a:p>
          </p:txBody>
        </p:sp>
        <p:sp>
          <p:nvSpPr>
            <p:cNvPr id="73764" name="Line 53"/>
            <p:cNvSpPr>
              <a:spLocks noChangeShapeType="1"/>
            </p:cNvSpPr>
            <p:nvPr/>
          </p:nvSpPr>
          <p:spPr bwMode="auto">
            <a:xfrm flipV="1">
              <a:off x="3792" y="2304"/>
              <a:ext cx="0" cy="240"/>
            </a:xfrm>
            <a:prstGeom prst="line">
              <a:avLst/>
            </a:prstGeom>
            <a:noFill/>
            <a:ln w="9525">
              <a:solidFill>
                <a:schemeClr val="tx1"/>
              </a:solidFill>
              <a:round/>
              <a:headEnd/>
              <a:tailEnd type="triangle" w="med" len="med"/>
            </a:ln>
          </p:spPr>
          <p:txBody>
            <a:bodyPr/>
            <a:lstStyle/>
            <a:p>
              <a:endParaRPr lang="en-US"/>
            </a:p>
          </p:txBody>
        </p:sp>
        <p:sp>
          <p:nvSpPr>
            <p:cNvPr id="73765" name="Line 54"/>
            <p:cNvSpPr>
              <a:spLocks noChangeShapeType="1"/>
            </p:cNvSpPr>
            <p:nvPr/>
          </p:nvSpPr>
          <p:spPr bwMode="auto">
            <a:xfrm>
              <a:off x="3792" y="2736"/>
              <a:ext cx="0" cy="288"/>
            </a:xfrm>
            <a:prstGeom prst="line">
              <a:avLst/>
            </a:prstGeom>
            <a:noFill/>
            <a:ln w="9525">
              <a:solidFill>
                <a:schemeClr val="tx1"/>
              </a:solidFill>
              <a:round/>
              <a:headEnd/>
              <a:tailEnd type="triangle" w="med" len="med"/>
            </a:ln>
          </p:spPr>
          <p:txBody>
            <a:bodyPr/>
            <a:lstStyle/>
            <a:p>
              <a:endParaRPr lang="en-US"/>
            </a:p>
          </p:txBody>
        </p:sp>
      </p:grpSp>
      <p:sp>
        <p:nvSpPr>
          <p:cNvPr id="73738" name="Text Box 55"/>
          <p:cNvSpPr txBox="1">
            <a:spLocks noChangeArrowheads="1"/>
          </p:cNvSpPr>
          <p:nvPr/>
        </p:nvSpPr>
        <p:spPr bwMode="auto">
          <a:xfrm>
            <a:off x="5181600" y="1295400"/>
            <a:ext cx="3200400" cy="523220"/>
          </a:xfrm>
          <a:prstGeom prst="rect">
            <a:avLst/>
          </a:prstGeom>
          <a:noFill/>
          <a:ln w="9525">
            <a:noFill/>
            <a:miter lim="800000"/>
            <a:headEnd/>
            <a:tailEnd/>
          </a:ln>
        </p:spPr>
        <p:txBody>
          <a:bodyPr>
            <a:spAutoFit/>
          </a:bodyPr>
          <a:lstStyle/>
          <a:p>
            <a:pPr>
              <a:spcBef>
                <a:spcPct val="50000"/>
              </a:spcBef>
            </a:pPr>
            <a:r>
              <a:rPr lang="en-US" sz="1400" dirty="0" smtClean="0"/>
              <a:t>Maximum performance when operated in a vertical position.</a:t>
            </a:r>
            <a:endParaRPr lang="en-US" sz="1400" dirty="0"/>
          </a:p>
        </p:txBody>
      </p:sp>
      <p:sp>
        <p:nvSpPr>
          <p:cNvPr id="73739" name="Text Box 56"/>
          <p:cNvSpPr txBox="1">
            <a:spLocks noChangeArrowheads="1"/>
          </p:cNvSpPr>
          <p:nvPr/>
        </p:nvSpPr>
        <p:spPr bwMode="auto">
          <a:xfrm>
            <a:off x="1143000" y="5943600"/>
            <a:ext cx="3200400" cy="523220"/>
          </a:xfrm>
          <a:prstGeom prst="rect">
            <a:avLst/>
          </a:prstGeom>
          <a:noFill/>
          <a:ln w="9525">
            <a:noFill/>
            <a:miter lim="800000"/>
            <a:headEnd/>
            <a:tailEnd/>
          </a:ln>
        </p:spPr>
        <p:txBody>
          <a:bodyPr>
            <a:spAutoFit/>
          </a:bodyPr>
          <a:lstStyle/>
          <a:p>
            <a:pPr>
              <a:spcBef>
                <a:spcPct val="50000"/>
              </a:spcBef>
            </a:pPr>
            <a:r>
              <a:rPr lang="en-US" sz="1400" dirty="0" smtClean="0"/>
              <a:t>Trench too narrow to allow compactor </a:t>
            </a:r>
            <a:br>
              <a:rPr lang="en-US" sz="1400" dirty="0" smtClean="0"/>
            </a:br>
            <a:r>
              <a:rPr lang="en-US" sz="1400" dirty="0" smtClean="0"/>
              <a:t>to be operated in a vertical position.</a:t>
            </a:r>
            <a:endParaRPr lang="en-US" sz="1400" dirty="0"/>
          </a:p>
        </p:txBody>
      </p:sp>
      <p:grpSp>
        <p:nvGrpSpPr>
          <p:cNvPr id="7" name="Group 57"/>
          <p:cNvGrpSpPr>
            <a:grpSpLocks/>
          </p:cNvGrpSpPr>
          <p:nvPr/>
        </p:nvGrpSpPr>
        <p:grpSpPr bwMode="auto">
          <a:xfrm>
            <a:off x="1316038" y="1773238"/>
            <a:ext cx="3000375" cy="2286000"/>
            <a:chOff x="1456" y="1410"/>
            <a:chExt cx="1890" cy="1440"/>
          </a:xfrm>
        </p:grpSpPr>
        <p:pic>
          <p:nvPicPr>
            <p:cNvPr id="73758" name="Picture 58" descr="C:\Multimedia Files\My Media\WackerA1Rt.gif"/>
            <p:cNvPicPr>
              <a:picLocks noChangeAspect="1" noChangeArrowheads="1"/>
            </p:cNvPicPr>
            <p:nvPr/>
          </p:nvPicPr>
          <p:blipFill>
            <a:blip r:embed="rId3" cstate="print"/>
            <a:srcRect/>
            <a:stretch>
              <a:fillRect/>
            </a:stretch>
          </p:blipFill>
          <p:spPr bwMode="auto">
            <a:xfrm>
              <a:off x="1456" y="1410"/>
              <a:ext cx="634" cy="1440"/>
            </a:xfrm>
            <a:prstGeom prst="rect">
              <a:avLst/>
            </a:prstGeom>
            <a:noFill/>
            <a:ln w="9525">
              <a:noFill/>
              <a:miter lim="800000"/>
              <a:headEnd/>
              <a:tailEnd/>
            </a:ln>
          </p:spPr>
        </p:pic>
        <p:pic>
          <p:nvPicPr>
            <p:cNvPr id="73759" name="Picture 59" descr="C:\Multimedia Files\My Media\WackerA1Lt.gif"/>
            <p:cNvPicPr>
              <a:picLocks noChangeAspect="1" noChangeArrowheads="1"/>
            </p:cNvPicPr>
            <p:nvPr/>
          </p:nvPicPr>
          <p:blipFill>
            <a:blip r:embed="rId4" cstate="print"/>
            <a:srcRect/>
            <a:stretch>
              <a:fillRect/>
            </a:stretch>
          </p:blipFill>
          <p:spPr bwMode="auto">
            <a:xfrm>
              <a:off x="2712" y="1410"/>
              <a:ext cx="634" cy="1440"/>
            </a:xfrm>
            <a:prstGeom prst="rect">
              <a:avLst/>
            </a:prstGeom>
            <a:noFill/>
            <a:ln w="9525">
              <a:noFill/>
              <a:miter lim="800000"/>
              <a:headEnd/>
              <a:tailEnd/>
            </a:ln>
          </p:spPr>
        </p:pic>
      </p:grpSp>
      <p:grpSp>
        <p:nvGrpSpPr>
          <p:cNvPr id="8" name="Group 76"/>
          <p:cNvGrpSpPr>
            <a:grpSpLocks/>
          </p:cNvGrpSpPr>
          <p:nvPr/>
        </p:nvGrpSpPr>
        <p:grpSpPr bwMode="auto">
          <a:xfrm>
            <a:off x="1447800" y="4114800"/>
            <a:ext cx="2743200" cy="609600"/>
            <a:chOff x="912" y="2592"/>
            <a:chExt cx="1728" cy="384"/>
          </a:xfrm>
        </p:grpSpPr>
        <p:grpSp>
          <p:nvGrpSpPr>
            <p:cNvPr id="9" name="Group 63"/>
            <p:cNvGrpSpPr>
              <a:grpSpLocks/>
            </p:cNvGrpSpPr>
            <p:nvPr/>
          </p:nvGrpSpPr>
          <p:grpSpPr bwMode="auto">
            <a:xfrm>
              <a:off x="912" y="2592"/>
              <a:ext cx="240" cy="384"/>
              <a:chOff x="912" y="2592"/>
              <a:chExt cx="240" cy="384"/>
            </a:xfrm>
          </p:grpSpPr>
          <p:sp>
            <p:nvSpPr>
              <p:cNvPr id="73755" name="Line 60"/>
              <p:cNvSpPr>
                <a:spLocks noChangeShapeType="1"/>
              </p:cNvSpPr>
              <p:nvPr/>
            </p:nvSpPr>
            <p:spPr bwMode="auto">
              <a:xfrm flipH="1">
                <a:off x="973" y="2592"/>
                <a:ext cx="96" cy="384"/>
              </a:xfrm>
              <a:prstGeom prst="line">
                <a:avLst/>
              </a:prstGeom>
              <a:noFill/>
              <a:ln w="9525">
                <a:solidFill>
                  <a:schemeClr val="tx1"/>
                </a:solidFill>
                <a:round/>
                <a:headEnd/>
                <a:tailEnd type="triangle" w="med" len="med"/>
              </a:ln>
            </p:spPr>
            <p:txBody>
              <a:bodyPr/>
              <a:lstStyle/>
              <a:p>
                <a:endParaRPr lang="en-US"/>
              </a:p>
            </p:txBody>
          </p:sp>
          <p:sp>
            <p:nvSpPr>
              <p:cNvPr id="73756" name="Line 61"/>
              <p:cNvSpPr>
                <a:spLocks noChangeShapeType="1"/>
              </p:cNvSpPr>
              <p:nvPr/>
            </p:nvSpPr>
            <p:spPr bwMode="auto">
              <a:xfrm>
                <a:off x="1104" y="2688"/>
                <a:ext cx="48" cy="240"/>
              </a:xfrm>
              <a:prstGeom prst="line">
                <a:avLst/>
              </a:prstGeom>
              <a:noFill/>
              <a:ln w="9525">
                <a:solidFill>
                  <a:schemeClr val="tx1"/>
                </a:solidFill>
                <a:round/>
                <a:headEnd/>
                <a:tailEnd type="triangle" w="med" len="med"/>
              </a:ln>
            </p:spPr>
            <p:txBody>
              <a:bodyPr/>
              <a:lstStyle/>
              <a:p>
                <a:endParaRPr lang="en-US"/>
              </a:p>
            </p:txBody>
          </p:sp>
          <p:sp>
            <p:nvSpPr>
              <p:cNvPr id="73757" name="Line 62"/>
              <p:cNvSpPr>
                <a:spLocks noChangeShapeType="1"/>
              </p:cNvSpPr>
              <p:nvPr/>
            </p:nvSpPr>
            <p:spPr bwMode="auto">
              <a:xfrm flipH="1">
                <a:off x="912" y="2688"/>
                <a:ext cx="96" cy="144"/>
              </a:xfrm>
              <a:prstGeom prst="line">
                <a:avLst/>
              </a:prstGeom>
              <a:noFill/>
              <a:ln w="9525">
                <a:solidFill>
                  <a:schemeClr val="tx1"/>
                </a:solidFill>
                <a:round/>
                <a:headEnd/>
                <a:tailEnd type="triangle" w="med" len="med"/>
              </a:ln>
            </p:spPr>
            <p:txBody>
              <a:bodyPr/>
              <a:lstStyle/>
              <a:p>
                <a:endParaRPr lang="en-US"/>
              </a:p>
            </p:txBody>
          </p:sp>
        </p:grpSp>
        <p:grpSp>
          <p:nvGrpSpPr>
            <p:cNvPr id="10" name="Group 64"/>
            <p:cNvGrpSpPr>
              <a:grpSpLocks/>
            </p:cNvGrpSpPr>
            <p:nvPr/>
          </p:nvGrpSpPr>
          <p:grpSpPr bwMode="auto">
            <a:xfrm flipH="1">
              <a:off x="2400" y="2592"/>
              <a:ext cx="240" cy="384"/>
              <a:chOff x="912" y="2592"/>
              <a:chExt cx="240" cy="384"/>
            </a:xfrm>
          </p:grpSpPr>
          <p:sp>
            <p:nvSpPr>
              <p:cNvPr id="73752" name="Line 65"/>
              <p:cNvSpPr>
                <a:spLocks noChangeShapeType="1"/>
              </p:cNvSpPr>
              <p:nvPr/>
            </p:nvSpPr>
            <p:spPr bwMode="auto">
              <a:xfrm flipH="1">
                <a:off x="973" y="2592"/>
                <a:ext cx="96" cy="384"/>
              </a:xfrm>
              <a:prstGeom prst="line">
                <a:avLst/>
              </a:prstGeom>
              <a:noFill/>
              <a:ln w="9525">
                <a:solidFill>
                  <a:schemeClr val="tx1"/>
                </a:solidFill>
                <a:round/>
                <a:headEnd/>
                <a:tailEnd type="triangle" w="med" len="med"/>
              </a:ln>
            </p:spPr>
            <p:txBody>
              <a:bodyPr/>
              <a:lstStyle/>
              <a:p>
                <a:endParaRPr lang="en-US"/>
              </a:p>
            </p:txBody>
          </p:sp>
          <p:sp>
            <p:nvSpPr>
              <p:cNvPr id="73753" name="Line 66"/>
              <p:cNvSpPr>
                <a:spLocks noChangeShapeType="1"/>
              </p:cNvSpPr>
              <p:nvPr/>
            </p:nvSpPr>
            <p:spPr bwMode="auto">
              <a:xfrm>
                <a:off x="1104" y="2688"/>
                <a:ext cx="48" cy="240"/>
              </a:xfrm>
              <a:prstGeom prst="line">
                <a:avLst/>
              </a:prstGeom>
              <a:noFill/>
              <a:ln w="9525">
                <a:solidFill>
                  <a:schemeClr val="tx1"/>
                </a:solidFill>
                <a:round/>
                <a:headEnd/>
                <a:tailEnd type="triangle" w="med" len="med"/>
              </a:ln>
            </p:spPr>
            <p:txBody>
              <a:bodyPr/>
              <a:lstStyle/>
              <a:p>
                <a:endParaRPr lang="en-US"/>
              </a:p>
            </p:txBody>
          </p:sp>
          <p:sp>
            <p:nvSpPr>
              <p:cNvPr id="73754" name="Line 67"/>
              <p:cNvSpPr>
                <a:spLocks noChangeShapeType="1"/>
              </p:cNvSpPr>
              <p:nvPr/>
            </p:nvSpPr>
            <p:spPr bwMode="auto">
              <a:xfrm flipH="1">
                <a:off x="912" y="2688"/>
                <a:ext cx="96" cy="144"/>
              </a:xfrm>
              <a:prstGeom prst="line">
                <a:avLst/>
              </a:prstGeom>
              <a:noFill/>
              <a:ln w="9525">
                <a:solidFill>
                  <a:schemeClr val="tx1"/>
                </a:solidFill>
                <a:round/>
                <a:headEnd/>
                <a:tailEnd type="triangle" w="med" len="med"/>
              </a:ln>
            </p:spPr>
            <p:txBody>
              <a:bodyPr/>
              <a:lstStyle/>
              <a:p>
                <a:endParaRPr lang="en-US"/>
              </a:p>
            </p:txBody>
          </p:sp>
        </p:grpSp>
      </p:grpSp>
      <p:sp>
        <p:nvSpPr>
          <p:cNvPr id="102468" name="Text Box 68"/>
          <p:cNvSpPr txBox="1">
            <a:spLocks noChangeArrowheads="1"/>
          </p:cNvSpPr>
          <p:nvPr/>
        </p:nvSpPr>
        <p:spPr bwMode="auto">
          <a:xfrm>
            <a:off x="4419600" y="4724400"/>
            <a:ext cx="1447800" cy="954107"/>
          </a:xfrm>
          <a:prstGeom prst="rect">
            <a:avLst/>
          </a:prstGeom>
          <a:noFill/>
          <a:ln w="9525">
            <a:noFill/>
            <a:miter lim="800000"/>
            <a:headEnd/>
            <a:tailEnd/>
          </a:ln>
        </p:spPr>
        <p:txBody>
          <a:bodyPr>
            <a:spAutoFit/>
          </a:bodyPr>
          <a:lstStyle/>
          <a:p>
            <a:pPr>
              <a:spcBef>
                <a:spcPct val="50000"/>
              </a:spcBef>
            </a:pPr>
            <a:r>
              <a:rPr lang="en-US" sz="1400" dirty="0" smtClean="0"/>
              <a:t>Impact value is </a:t>
            </a:r>
            <a:br>
              <a:rPr lang="en-US" sz="1400" dirty="0" smtClean="0"/>
            </a:br>
            <a:r>
              <a:rPr lang="en-US" sz="1400" dirty="0" smtClean="0"/>
              <a:t>decreased and </a:t>
            </a:r>
            <a:br>
              <a:rPr lang="en-US" sz="1400" dirty="0" smtClean="0"/>
            </a:br>
            <a:r>
              <a:rPr lang="en-US" sz="1400" dirty="0" smtClean="0"/>
              <a:t>energy is </a:t>
            </a:r>
            <a:br>
              <a:rPr lang="en-US" sz="1400" dirty="0" smtClean="0"/>
            </a:br>
            <a:r>
              <a:rPr lang="en-US" sz="1400" dirty="0" smtClean="0"/>
              <a:t>misdirected.</a:t>
            </a:r>
            <a:endParaRPr lang="en-US" sz="1400" dirty="0"/>
          </a:p>
        </p:txBody>
      </p:sp>
      <p:grpSp>
        <p:nvGrpSpPr>
          <p:cNvPr id="11" name="Group 75"/>
          <p:cNvGrpSpPr>
            <a:grpSpLocks/>
          </p:cNvGrpSpPr>
          <p:nvPr/>
        </p:nvGrpSpPr>
        <p:grpSpPr bwMode="auto">
          <a:xfrm>
            <a:off x="1828800" y="4114800"/>
            <a:ext cx="3276600" cy="990600"/>
            <a:chOff x="1152" y="2592"/>
            <a:chExt cx="2064" cy="624"/>
          </a:xfrm>
        </p:grpSpPr>
        <p:sp>
          <p:nvSpPr>
            <p:cNvPr id="73748" name="Line 69"/>
            <p:cNvSpPr>
              <a:spLocks noChangeShapeType="1"/>
            </p:cNvSpPr>
            <p:nvPr/>
          </p:nvSpPr>
          <p:spPr bwMode="auto">
            <a:xfrm flipH="1" flipV="1">
              <a:off x="1152" y="2640"/>
              <a:ext cx="1632" cy="576"/>
            </a:xfrm>
            <a:prstGeom prst="line">
              <a:avLst/>
            </a:prstGeom>
            <a:noFill/>
            <a:ln w="9525">
              <a:solidFill>
                <a:schemeClr val="tx1"/>
              </a:solidFill>
              <a:round/>
              <a:headEnd/>
              <a:tailEnd type="triangle" w="med" len="med"/>
            </a:ln>
          </p:spPr>
          <p:txBody>
            <a:bodyPr/>
            <a:lstStyle/>
            <a:p>
              <a:endParaRPr lang="en-US"/>
            </a:p>
          </p:txBody>
        </p:sp>
        <p:sp>
          <p:nvSpPr>
            <p:cNvPr id="73749" name="Line 70"/>
            <p:cNvSpPr>
              <a:spLocks noChangeShapeType="1"/>
            </p:cNvSpPr>
            <p:nvPr/>
          </p:nvSpPr>
          <p:spPr bwMode="auto">
            <a:xfrm flipH="1" flipV="1">
              <a:off x="2544" y="2592"/>
              <a:ext cx="672" cy="384"/>
            </a:xfrm>
            <a:prstGeom prst="line">
              <a:avLst/>
            </a:prstGeom>
            <a:noFill/>
            <a:ln w="9525">
              <a:solidFill>
                <a:schemeClr val="tx1"/>
              </a:solidFill>
              <a:round/>
              <a:headEnd/>
              <a:tailEnd type="triangle" w="med" len="med"/>
            </a:ln>
          </p:spPr>
          <p:txBody>
            <a:bodyPr/>
            <a:lstStyle/>
            <a:p>
              <a:endParaRPr lang="en-US"/>
            </a:p>
          </p:txBody>
        </p:sp>
      </p:grpSp>
      <p:sp>
        <p:nvSpPr>
          <p:cNvPr id="102471" name="Rectangle 71"/>
          <p:cNvSpPr>
            <a:spLocks noChangeArrowheads="1"/>
          </p:cNvSpPr>
          <p:nvPr/>
        </p:nvSpPr>
        <p:spPr bwMode="auto">
          <a:xfrm>
            <a:off x="4419600" y="4724400"/>
            <a:ext cx="1295400" cy="914400"/>
          </a:xfrm>
          <a:prstGeom prst="rect">
            <a:avLst/>
          </a:prstGeom>
          <a:noFill/>
          <a:ln w="9525">
            <a:solidFill>
              <a:srgbClr val="FF0000"/>
            </a:solidFill>
            <a:miter lim="800000"/>
            <a:headEnd/>
            <a:tailEnd/>
          </a:ln>
        </p:spPr>
        <p:txBody>
          <a:bodyPr wrap="none" anchor="ctr"/>
          <a:lstStyle/>
          <a:p>
            <a:endParaRPr lang="en-US"/>
          </a:p>
        </p:txBody>
      </p:sp>
      <p:sp>
        <p:nvSpPr>
          <p:cNvPr id="73745" name="Rectangle 72"/>
          <p:cNvSpPr>
            <a:spLocks noChangeArrowheads="1"/>
          </p:cNvSpPr>
          <p:nvPr/>
        </p:nvSpPr>
        <p:spPr bwMode="auto">
          <a:xfrm>
            <a:off x="1066800" y="5943600"/>
            <a:ext cx="3048000" cy="533400"/>
          </a:xfrm>
          <a:prstGeom prst="rect">
            <a:avLst/>
          </a:prstGeom>
          <a:noFill/>
          <a:ln w="9525">
            <a:solidFill>
              <a:srgbClr val="FF0000"/>
            </a:solidFill>
            <a:miter lim="800000"/>
            <a:headEnd/>
            <a:tailEnd/>
          </a:ln>
        </p:spPr>
        <p:txBody>
          <a:bodyPr wrap="none" anchor="ctr"/>
          <a:lstStyle/>
          <a:p>
            <a:endParaRPr lang="en-US"/>
          </a:p>
        </p:txBody>
      </p:sp>
      <p:sp>
        <p:nvSpPr>
          <p:cNvPr id="73746" name="Line 73"/>
          <p:cNvSpPr>
            <a:spLocks noChangeShapeType="1"/>
          </p:cNvSpPr>
          <p:nvPr/>
        </p:nvSpPr>
        <p:spPr bwMode="auto">
          <a:xfrm flipH="1" flipV="1">
            <a:off x="457200" y="3124200"/>
            <a:ext cx="609600" cy="2819400"/>
          </a:xfrm>
          <a:prstGeom prst="line">
            <a:avLst/>
          </a:prstGeom>
          <a:noFill/>
          <a:ln w="9525">
            <a:solidFill>
              <a:srgbClr val="FF0000"/>
            </a:solidFill>
            <a:round/>
            <a:headEnd/>
            <a:tailEnd/>
          </a:ln>
        </p:spPr>
        <p:txBody>
          <a:bodyPr/>
          <a:lstStyle/>
          <a:p>
            <a:endParaRPr lang="en-US"/>
          </a:p>
        </p:txBody>
      </p:sp>
      <p:sp>
        <p:nvSpPr>
          <p:cNvPr id="73747" name="Line 74"/>
          <p:cNvSpPr>
            <a:spLocks noChangeShapeType="1"/>
          </p:cNvSpPr>
          <p:nvPr/>
        </p:nvSpPr>
        <p:spPr bwMode="auto">
          <a:xfrm flipV="1">
            <a:off x="457200" y="2438400"/>
            <a:ext cx="762000" cy="685800"/>
          </a:xfrm>
          <a:prstGeom prst="line">
            <a:avLst/>
          </a:prstGeom>
          <a:noFill/>
          <a:ln w="9525">
            <a:solidFill>
              <a:srgbClr val="FF0000"/>
            </a:solidFill>
            <a:round/>
            <a:headEnd/>
            <a:tailEnd type="triangle" w="med" len="med"/>
          </a:ln>
        </p:spPr>
        <p:txBody>
          <a:bodyPr/>
          <a:lstStyle/>
          <a:p>
            <a:endParaRPr lang="en-US"/>
          </a:p>
        </p:txBody>
      </p:sp>
      <p:sp>
        <p:nvSpPr>
          <p:cNvPr id="77" name="Title 4">
            <a:hlinkClick r:id="rId5"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31533455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99" name="Oval 47"/>
          <p:cNvSpPr>
            <a:spLocks noChangeAspect="1" noChangeArrowheads="1"/>
          </p:cNvSpPr>
          <p:nvPr/>
        </p:nvSpPr>
        <p:spPr bwMode="auto">
          <a:xfrm>
            <a:off x="6096000" y="2819400"/>
            <a:ext cx="676275" cy="676275"/>
          </a:xfrm>
          <a:prstGeom prst="ellipse">
            <a:avLst/>
          </a:prstGeom>
          <a:noFill/>
          <a:ln w="19050">
            <a:solidFill>
              <a:schemeClr val="tx1"/>
            </a:solidFill>
            <a:round/>
            <a:headEnd/>
            <a:tailEnd/>
          </a:ln>
        </p:spPr>
        <p:txBody>
          <a:bodyPr wrap="none" anchor="ctr"/>
          <a:lstStyle/>
          <a:p>
            <a:endParaRPr lang="en-US"/>
          </a:p>
        </p:txBody>
      </p:sp>
      <p:grpSp>
        <p:nvGrpSpPr>
          <p:cNvPr id="2" name="Group 73"/>
          <p:cNvGrpSpPr>
            <a:grpSpLocks/>
          </p:cNvGrpSpPr>
          <p:nvPr/>
        </p:nvGrpSpPr>
        <p:grpSpPr bwMode="auto">
          <a:xfrm>
            <a:off x="5246688" y="2524125"/>
            <a:ext cx="2328862" cy="1044575"/>
            <a:chOff x="3305" y="1590"/>
            <a:chExt cx="1467" cy="658"/>
          </a:xfrm>
        </p:grpSpPr>
        <p:sp>
          <p:nvSpPr>
            <p:cNvPr id="74808" name="Line 22"/>
            <p:cNvSpPr>
              <a:spLocks noChangeAspect="1" noChangeShapeType="1"/>
            </p:cNvSpPr>
            <p:nvPr/>
          </p:nvSpPr>
          <p:spPr bwMode="auto">
            <a:xfrm>
              <a:off x="3305" y="1590"/>
              <a:ext cx="237" cy="0"/>
            </a:xfrm>
            <a:prstGeom prst="line">
              <a:avLst/>
            </a:prstGeom>
            <a:noFill/>
            <a:ln w="19050">
              <a:solidFill>
                <a:schemeClr val="tx1"/>
              </a:solidFill>
              <a:round/>
              <a:headEnd/>
              <a:tailEnd/>
            </a:ln>
          </p:spPr>
          <p:txBody>
            <a:bodyPr/>
            <a:lstStyle/>
            <a:p>
              <a:endParaRPr lang="en-US"/>
            </a:p>
          </p:txBody>
        </p:sp>
        <p:sp>
          <p:nvSpPr>
            <p:cNvPr id="74809" name="Line 23"/>
            <p:cNvSpPr>
              <a:spLocks noChangeAspect="1" noChangeShapeType="1"/>
            </p:cNvSpPr>
            <p:nvPr/>
          </p:nvSpPr>
          <p:spPr bwMode="auto">
            <a:xfrm>
              <a:off x="3542" y="1590"/>
              <a:ext cx="0" cy="658"/>
            </a:xfrm>
            <a:prstGeom prst="line">
              <a:avLst/>
            </a:prstGeom>
            <a:noFill/>
            <a:ln w="19050">
              <a:solidFill>
                <a:schemeClr val="tx1"/>
              </a:solidFill>
              <a:round/>
              <a:headEnd/>
              <a:tailEnd/>
            </a:ln>
          </p:spPr>
          <p:txBody>
            <a:bodyPr/>
            <a:lstStyle/>
            <a:p>
              <a:endParaRPr lang="en-US"/>
            </a:p>
          </p:txBody>
        </p:sp>
        <p:sp>
          <p:nvSpPr>
            <p:cNvPr id="74810" name="Line 24"/>
            <p:cNvSpPr>
              <a:spLocks noChangeAspect="1" noChangeShapeType="1"/>
            </p:cNvSpPr>
            <p:nvPr/>
          </p:nvSpPr>
          <p:spPr bwMode="auto">
            <a:xfrm>
              <a:off x="3542" y="2248"/>
              <a:ext cx="1041" cy="0"/>
            </a:xfrm>
            <a:prstGeom prst="line">
              <a:avLst/>
            </a:prstGeom>
            <a:noFill/>
            <a:ln w="19050">
              <a:solidFill>
                <a:schemeClr val="tx1"/>
              </a:solidFill>
              <a:round/>
              <a:headEnd/>
              <a:tailEnd/>
            </a:ln>
          </p:spPr>
          <p:txBody>
            <a:bodyPr/>
            <a:lstStyle/>
            <a:p>
              <a:endParaRPr lang="en-US"/>
            </a:p>
          </p:txBody>
        </p:sp>
        <p:sp>
          <p:nvSpPr>
            <p:cNvPr id="74811" name="Line 25"/>
            <p:cNvSpPr>
              <a:spLocks noChangeAspect="1" noChangeShapeType="1"/>
            </p:cNvSpPr>
            <p:nvPr/>
          </p:nvSpPr>
          <p:spPr bwMode="auto">
            <a:xfrm flipV="1">
              <a:off x="4583" y="1590"/>
              <a:ext cx="0" cy="658"/>
            </a:xfrm>
            <a:prstGeom prst="line">
              <a:avLst/>
            </a:prstGeom>
            <a:noFill/>
            <a:ln w="19050">
              <a:solidFill>
                <a:schemeClr val="tx1"/>
              </a:solidFill>
              <a:round/>
              <a:headEnd/>
              <a:tailEnd/>
            </a:ln>
          </p:spPr>
          <p:txBody>
            <a:bodyPr/>
            <a:lstStyle/>
            <a:p>
              <a:endParaRPr lang="en-US"/>
            </a:p>
          </p:txBody>
        </p:sp>
        <p:sp>
          <p:nvSpPr>
            <p:cNvPr id="74812" name="Line 26"/>
            <p:cNvSpPr>
              <a:spLocks noChangeAspect="1" noChangeShapeType="1"/>
            </p:cNvSpPr>
            <p:nvPr/>
          </p:nvSpPr>
          <p:spPr bwMode="auto">
            <a:xfrm>
              <a:off x="4583" y="1590"/>
              <a:ext cx="189" cy="0"/>
            </a:xfrm>
            <a:prstGeom prst="line">
              <a:avLst/>
            </a:prstGeom>
            <a:noFill/>
            <a:ln w="19050">
              <a:solidFill>
                <a:schemeClr val="tx1"/>
              </a:solidFill>
              <a:round/>
              <a:headEnd/>
              <a:tailEnd/>
            </a:ln>
          </p:spPr>
          <p:txBody>
            <a:bodyPr/>
            <a:lstStyle/>
            <a:p>
              <a:endParaRPr lang="en-US"/>
            </a:p>
          </p:txBody>
        </p:sp>
      </p:grpSp>
      <p:grpSp>
        <p:nvGrpSpPr>
          <p:cNvPr id="3" name="Group 30"/>
          <p:cNvGrpSpPr>
            <a:grpSpLocks noChangeAspect="1"/>
          </p:cNvGrpSpPr>
          <p:nvPr/>
        </p:nvGrpSpPr>
        <p:grpSpPr bwMode="auto">
          <a:xfrm>
            <a:off x="5621338" y="2524125"/>
            <a:ext cx="1654175" cy="1044575"/>
            <a:chOff x="3600" y="2208"/>
            <a:chExt cx="1056" cy="672"/>
          </a:xfrm>
        </p:grpSpPr>
        <p:sp>
          <p:nvSpPr>
            <p:cNvPr id="74806" name="Line 28"/>
            <p:cNvSpPr>
              <a:spLocks noChangeAspect="1" noChangeShapeType="1"/>
            </p:cNvSpPr>
            <p:nvPr/>
          </p:nvSpPr>
          <p:spPr bwMode="auto">
            <a:xfrm>
              <a:off x="3600" y="2208"/>
              <a:ext cx="144" cy="672"/>
            </a:xfrm>
            <a:prstGeom prst="line">
              <a:avLst/>
            </a:prstGeom>
            <a:noFill/>
            <a:ln w="9525">
              <a:solidFill>
                <a:srgbClr val="FF0000"/>
              </a:solidFill>
              <a:prstDash val="dash"/>
              <a:round/>
              <a:headEnd/>
              <a:tailEnd/>
            </a:ln>
          </p:spPr>
          <p:txBody>
            <a:bodyPr/>
            <a:lstStyle/>
            <a:p>
              <a:endParaRPr lang="en-US"/>
            </a:p>
          </p:txBody>
        </p:sp>
        <p:sp>
          <p:nvSpPr>
            <p:cNvPr id="74807" name="Line 29"/>
            <p:cNvSpPr>
              <a:spLocks noChangeAspect="1" noChangeShapeType="1"/>
            </p:cNvSpPr>
            <p:nvPr/>
          </p:nvSpPr>
          <p:spPr bwMode="auto">
            <a:xfrm flipH="1">
              <a:off x="4512" y="2208"/>
              <a:ext cx="144" cy="672"/>
            </a:xfrm>
            <a:prstGeom prst="line">
              <a:avLst/>
            </a:prstGeom>
            <a:noFill/>
            <a:ln w="9525">
              <a:solidFill>
                <a:srgbClr val="FF0000"/>
              </a:solidFill>
              <a:prstDash val="dash"/>
              <a:round/>
              <a:headEnd/>
              <a:tailEnd/>
            </a:ln>
          </p:spPr>
          <p:txBody>
            <a:bodyPr/>
            <a:lstStyle/>
            <a:p>
              <a:endParaRPr lang="en-US"/>
            </a:p>
          </p:txBody>
        </p:sp>
      </p:grpSp>
      <p:sp>
        <p:nvSpPr>
          <p:cNvPr id="100383" name="Text Box 31"/>
          <p:cNvSpPr txBox="1">
            <a:spLocks noChangeAspect="1" noChangeArrowheads="1"/>
          </p:cNvSpPr>
          <p:nvPr/>
        </p:nvSpPr>
        <p:spPr bwMode="auto">
          <a:xfrm>
            <a:off x="4419600" y="3643313"/>
            <a:ext cx="2328863" cy="523220"/>
          </a:xfrm>
          <a:prstGeom prst="rect">
            <a:avLst/>
          </a:prstGeom>
          <a:noFill/>
          <a:ln w="9525">
            <a:noFill/>
            <a:miter lim="800000"/>
            <a:headEnd/>
            <a:tailEnd/>
          </a:ln>
        </p:spPr>
        <p:txBody>
          <a:bodyPr>
            <a:spAutoFit/>
          </a:bodyPr>
          <a:lstStyle/>
          <a:p>
            <a:pPr>
              <a:spcBef>
                <a:spcPct val="50000"/>
              </a:spcBef>
            </a:pPr>
            <a:r>
              <a:rPr lang="en-US" sz="1400" dirty="0" smtClean="0"/>
              <a:t>Excavator bucket deflection resulting from resistance.</a:t>
            </a:r>
            <a:endParaRPr lang="en-US" sz="1400" dirty="0"/>
          </a:p>
        </p:txBody>
      </p:sp>
      <p:sp>
        <p:nvSpPr>
          <p:cNvPr id="100384" name="Line 32"/>
          <p:cNvSpPr>
            <a:spLocks noChangeAspect="1" noChangeShapeType="1"/>
          </p:cNvSpPr>
          <p:nvPr/>
        </p:nvSpPr>
        <p:spPr bwMode="auto">
          <a:xfrm flipV="1">
            <a:off x="5170488" y="3121025"/>
            <a:ext cx="527050" cy="522288"/>
          </a:xfrm>
          <a:prstGeom prst="line">
            <a:avLst/>
          </a:prstGeom>
          <a:noFill/>
          <a:ln w="9525">
            <a:solidFill>
              <a:schemeClr val="tx1"/>
            </a:solidFill>
            <a:round/>
            <a:headEnd/>
            <a:tailEnd type="triangle" w="med" len="med"/>
          </a:ln>
        </p:spPr>
        <p:txBody>
          <a:bodyPr/>
          <a:lstStyle/>
          <a:p>
            <a:endParaRPr lang="en-US"/>
          </a:p>
        </p:txBody>
      </p:sp>
      <p:sp>
        <p:nvSpPr>
          <p:cNvPr id="100392" name="Text Box 40"/>
          <p:cNvSpPr txBox="1">
            <a:spLocks noChangeAspect="1" noChangeArrowheads="1"/>
          </p:cNvSpPr>
          <p:nvPr/>
        </p:nvSpPr>
        <p:spPr bwMode="auto">
          <a:xfrm>
            <a:off x="6330950" y="2300288"/>
            <a:ext cx="450850" cy="304800"/>
          </a:xfrm>
          <a:prstGeom prst="rect">
            <a:avLst/>
          </a:prstGeom>
          <a:noFill/>
          <a:ln w="9525">
            <a:noFill/>
            <a:miter lim="800000"/>
            <a:headEnd/>
            <a:tailEnd/>
          </a:ln>
        </p:spPr>
        <p:txBody>
          <a:bodyPr>
            <a:spAutoFit/>
          </a:bodyPr>
          <a:lstStyle/>
          <a:p>
            <a:pPr>
              <a:spcBef>
                <a:spcPct val="50000"/>
              </a:spcBef>
            </a:pPr>
            <a:r>
              <a:rPr lang="en-US" sz="1400"/>
              <a:t>x</a:t>
            </a:r>
          </a:p>
        </p:txBody>
      </p:sp>
      <p:sp>
        <p:nvSpPr>
          <p:cNvPr id="100393" name="Oval 41"/>
          <p:cNvSpPr>
            <a:spLocks noChangeAspect="1" noChangeArrowheads="1"/>
          </p:cNvSpPr>
          <p:nvPr/>
        </p:nvSpPr>
        <p:spPr bwMode="auto">
          <a:xfrm>
            <a:off x="6350000" y="2357438"/>
            <a:ext cx="188913" cy="187325"/>
          </a:xfrm>
          <a:prstGeom prst="ellipse">
            <a:avLst/>
          </a:prstGeom>
          <a:noFill/>
          <a:ln w="9525">
            <a:solidFill>
              <a:srgbClr val="FF0000"/>
            </a:solidFill>
            <a:round/>
            <a:headEnd/>
            <a:tailEnd/>
          </a:ln>
        </p:spPr>
        <p:txBody>
          <a:bodyPr wrap="none" anchor="ctr"/>
          <a:lstStyle/>
          <a:p>
            <a:endParaRPr lang="en-US"/>
          </a:p>
        </p:txBody>
      </p:sp>
      <p:sp>
        <p:nvSpPr>
          <p:cNvPr id="100394" name="Text Box 42"/>
          <p:cNvSpPr txBox="1">
            <a:spLocks noChangeAspect="1" noChangeArrowheads="1"/>
          </p:cNvSpPr>
          <p:nvPr/>
        </p:nvSpPr>
        <p:spPr bwMode="auto">
          <a:xfrm>
            <a:off x="6373813" y="1927225"/>
            <a:ext cx="2328862" cy="303213"/>
          </a:xfrm>
          <a:prstGeom prst="rect">
            <a:avLst/>
          </a:prstGeom>
          <a:noFill/>
          <a:ln w="9525">
            <a:noFill/>
            <a:miter lim="800000"/>
            <a:headEnd/>
            <a:tailEnd/>
          </a:ln>
        </p:spPr>
        <p:txBody>
          <a:bodyPr>
            <a:spAutoFit/>
          </a:bodyPr>
          <a:lstStyle/>
          <a:p>
            <a:pPr>
              <a:spcBef>
                <a:spcPct val="50000"/>
              </a:spcBef>
            </a:pPr>
            <a:r>
              <a:rPr lang="en-US" sz="1400"/>
              <a:t>Width of Cut on Surface</a:t>
            </a:r>
          </a:p>
        </p:txBody>
      </p:sp>
      <p:sp>
        <p:nvSpPr>
          <p:cNvPr id="100395" name="Line 43"/>
          <p:cNvSpPr>
            <a:spLocks noChangeAspect="1" noChangeShapeType="1"/>
          </p:cNvSpPr>
          <p:nvPr/>
        </p:nvSpPr>
        <p:spPr bwMode="auto">
          <a:xfrm flipH="1">
            <a:off x="6523038" y="2151063"/>
            <a:ext cx="450850" cy="223837"/>
          </a:xfrm>
          <a:prstGeom prst="line">
            <a:avLst/>
          </a:prstGeom>
          <a:noFill/>
          <a:ln w="9525">
            <a:solidFill>
              <a:schemeClr val="tx1"/>
            </a:solidFill>
            <a:round/>
            <a:headEnd/>
            <a:tailEnd type="triangle" w="med" len="med"/>
          </a:ln>
        </p:spPr>
        <p:txBody>
          <a:bodyPr/>
          <a:lstStyle/>
          <a:p>
            <a:endParaRPr lang="en-US"/>
          </a:p>
        </p:txBody>
      </p:sp>
      <p:grpSp>
        <p:nvGrpSpPr>
          <p:cNvPr id="4" name="Group 46"/>
          <p:cNvGrpSpPr>
            <a:grpSpLocks noChangeAspect="1"/>
          </p:cNvGrpSpPr>
          <p:nvPr/>
        </p:nvGrpSpPr>
        <p:grpSpPr bwMode="auto">
          <a:xfrm>
            <a:off x="5621338" y="2449513"/>
            <a:ext cx="1654175" cy="0"/>
            <a:chOff x="3600" y="2160"/>
            <a:chExt cx="1056" cy="0"/>
          </a:xfrm>
        </p:grpSpPr>
        <p:sp>
          <p:nvSpPr>
            <p:cNvPr id="74804" name="Line 44"/>
            <p:cNvSpPr>
              <a:spLocks noChangeAspect="1" noChangeShapeType="1"/>
            </p:cNvSpPr>
            <p:nvPr/>
          </p:nvSpPr>
          <p:spPr bwMode="auto">
            <a:xfrm flipH="1">
              <a:off x="3600" y="2160"/>
              <a:ext cx="432" cy="0"/>
            </a:xfrm>
            <a:prstGeom prst="line">
              <a:avLst/>
            </a:prstGeom>
            <a:noFill/>
            <a:ln w="9525">
              <a:solidFill>
                <a:schemeClr val="tx1"/>
              </a:solidFill>
              <a:round/>
              <a:headEnd type="triangle" w="med" len="med"/>
              <a:tailEnd type="triangle" w="med" len="med"/>
            </a:ln>
          </p:spPr>
          <p:txBody>
            <a:bodyPr/>
            <a:lstStyle/>
            <a:p>
              <a:endParaRPr lang="en-US"/>
            </a:p>
          </p:txBody>
        </p:sp>
        <p:sp>
          <p:nvSpPr>
            <p:cNvPr id="74805" name="Line 45"/>
            <p:cNvSpPr>
              <a:spLocks noChangeAspect="1" noChangeShapeType="1"/>
            </p:cNvSpPr>
            <p:nvPr/>
          </p:nvSpPr>
          <p:spPr bwMode="auto">
            <a:xfrm flipH="1">
              <a:off x="4224" y="2160"/>
              <a:ext cx="432" cy="0"/>
            </a:xfrm>
            <a:prstGeom prst="line">
              <a:avLst/>
            </a:prstGeom>
            <a:noFill/>
            <a:ln w="9525">
              <a:solidFill>
                <a:schemeClr val="tx1"/>
              </a:solidFill>
              <a:round/>
              <a:headEnd type="triangle" w="med" len="med"/>
              <a:tailEnd type="triangle" w="med" len="med"/>
            </a:ln>
          </p:spPr>
          <p:txBody>
            <a:bodyPr/>
            <a:lstStyle/>
            <a:p>
              <a:endParaRPr lang="en-US"/>
            </a:p>
          </p:txBody>
        </p:sp>
      </p:grpSp>
      <p:grpSp>
        <p:nvGrpSpPr>
          <p:cNvPr id="5" name="Group 82"/>
          <p:cNvGrpSpPr>
            <a:grpSpLocks/>
          </p:cNvGrpSpPr>
          <p:nvPr/>
        </p:nvGrpSpPr>
        <p:grpSpPr bwMode="auto">
          <a:xfrm>
            <a:off x="5772150" y="2598738"/>
            <a:ext cx="1352550" cy="522287"/>
            <a:chOff x="3636" y="1637"/>
            <a:chExt cx="852" cy="329"/>
          </a:xfrm>
        </p:grpSpPr>
        <p:sp>
          <p:nvSpPr>
            <p:cNvPr id="74802" name="Line 50"/>
            <p:cNvSpPr>
              <a:spLocks noChangeAspect="1" noChangeShapeType="1"/>
            </p:cNvSpPr>
            <p:nvPr/>
          </p:nvSpPr>
          <p:spPr bwMode="auto">
            <a:xfrm flipV="1">
              <a:off x="3636" y="1637"/>
              <a:ext cx="0" cy="329"/>
            </a:xfrm>
            <a:prstGeom prst="line">
              <a:avLst/>
            </a:prstGeom>
            <a:noFill/>
            <a:ln w="9525">
              <a:solidFill>
                <a:schemeClr val="tx1"/>
              </a:solidFill>
              <a:prstDash val="dash"/>
              <a:round/>
              <a:headEnd/>
              <a:tailEnd/>
            </a:ln>
          </p:spPr>
          <p:txBody>
            <a:bodyPr/>
            <a:lstStyle/>
            <a:p>
              <a:endParaRPr lang="en-US"/>
            </a:p>
          </p:txBody>
        </p:sp>
        <p:sp>
          <p:nvSpPr>
            <p:cNvPr id="74803" name="Line 51"/>
            <p:cNvSpPr>
              <a:spLocks noChangeAspect="1" noChangeShapeType="1"/>
            </p:cNvSpPr>
            <p:nvPr/>
          </p:nvSpPr>
          <p:spPr bwMode="auto">
            <a:xfrm flipV="1">
              <a:off x="4488" y="1637"/>
              <a:ext cx="0" cy="329"/>
            </a:xfrm>
            <a:prstGeom prst="line">
              <a:avLst/>
            </a:prstGeom>
            <a:noFill/>
            <a:ln w="9525">
              <a:solidFill>
                <a:schemeClr val="tx1"/>
              </a:solidFill>
              <a:prstDash val="dash"/>
              <a:round/>
              <a:headEnd/>
              <a:tailEnd/>
            </a:ln>
          </p:spPr>
          <p:txBody>
            <a:bodyPr/>
            <a:lstStyle/>
            <a:p>
              <a:endParaRPr lang="en-US"/>
            </a:p>
          </p:txBody>
        </p:sp>
      </p:grpSp>
      <p:grpSp>
        <p:nvGrpSpPr>
          <p:cNvPr id="6" name="Group 83"/>
          <p:cNvGrpSpPr>
            <a:grpSpLocks/>
          </p:cNvGrpSpPr>
          <p:nvPr/>
        </p:nvGrpSpPr>
        <p:grpSpPr bwMode="auto">
          <a:xfrm>
            <a:off x="5772150" y="2673350"/>
            <a:ext cx="1352550" cy="0"/>
            <a:chOff x="3636" y="1684"/>
            <a:chExt cx="852" cy="0"/>
          </a:xfrm>
        </p:grpSpPr>
        <p:sp>
          <p:nvSpPr>
            <p:cNvPr id="74800" name="Line 52"/>
            <p:cNvSpPr>
              <a:spLocks noChangeAspect="1" noChangeShapeType="1"/>
            </p:cNvSpPr>
            <p:nvPr/>
          </p:nvSpPr>
          <p:spPr bwMode="auto">
            <a:xfrm>
              <a:off x="3636" y="1684"/>
              <a:ext cx="331" cy="0"/>
            </a:xfrm>
            <a:prstGeom prst="line">
              <a:avLst/>
            </a:prstGeom>
            <a:noFill/>
            <a:ln w="9525">
              <a:solidFill>
                <a:schemeClr val="tx1"/>
              </a:solidFill>
              <a:round/>
              <a:headEnd type="triangle" w="med" len="med"/>
              <a:tailEnd type="triangle" w="med" len="med"/>
            </a:ln>
          </p:spPr>
          <p:txBody>
            <a:bodyPr/>
            <a:lstStyle/>
            <a:p>
              <a:endParaRPr lang="en-US"/>
            </a:p>
          </p:txBody>
        </p:sp>
        <p:sp>
          <p:nvSpPr>
            <p:cNvPr id="74801" name="Line 53"/>
            <p:cNvSpPr>
              <a:spLocks noChangeAspect="1" noChangeShapeType="1"/>
            </p:cNvSpPr>
            <p:nvPr/>
          </p:nvSpPr>
          <p:spPr bwMode="auto">
            <a:xfrm>
              <a:off x="4157" y="1684"/>
              <a:ext cx="331" cy="0"/>
            </a:xfrm>
            <a:prstGeom prst="line">
              <a:avLst/>
            </a:prstGeom>
            <a:noFill/>
            <a:ln w="9525">
              <a:solidFill>
                <a:schemeClr val="tx1"/>
              </a:solidFill>
              <a:round/>
              <a:headEnd type="triangle" w="med" len="med"/>
              <a:tailEnd type="triangle" w="med" len="med"/>
            </a:ln>
          </p:spPr>
          <p:txBody>
            <a:bodyPr/>
            <a:lstStyle/>
            <a:p>
              <a:endParaRPr lang="en-US"/>
            </a:p>
          </p:txBody>
        </p:sp>
      </p:grpSp>
      <p:sp>
        <p:nvSpPr>
          <p:cNvPr id="100406" name="Text Box 54"/>
          <p:cNvSpPr txBox="1">
            <a:spLocks noChangeAspect="1" noChangeArrowheads="1"/>
          </p:cNvSpPr>
          <p:nvPr/>
        </p:nvSpPr>
        <p:spPr bwMode="auto">
          <a:xfrm>
            <a:off x="6323013" y="2581275"/>
            <a:ext cx="450850" cy="242888"/>
          </a:xfrm>
          <a:prstGeom prst="rect">
            <a:avLst/>
          </a:prstGeom>
          <a:noFill/>
          <a:ln w="9525">
            <a:noFill/>
            <a:miter lim="800000"/>
            <a:headEnd/>
            <a:tailEnd/>
          </a:ln>
        </p:spPr>
        <p:txBody>
          <a:bodyPr>
            <a:spAutoFit/>
          </a:bodyPr>
          <a:lstStyle/>
          <a:p>
            <a:pPr>
              <a:spcBef>
                <a:spcPct val="50000"/>
              </a:spcBef>
            </a:pPr>
            <a:r>
              <a:rPr lang="en-US" sz="1000"/>
              <a:t>Y</a:t>
            </a:r>
          </a:p>
        </p:txBody>
      </p:sp>
      <p:sp>
        <p:nvSpPr>
          <p:cNvPr id="100407" name="Oval 55"/>
          <p:cNvSpPr>
            <a:spLocks noChangeAspect="1" noChangeArrowheads="1"/>
          </p:cNvSpPr>
          <p:nvPr/>
        </p:nvSpPr>
        <p:spPr bwMode="auto">
          <a:xfrm>
            <a:off x="6350000" y="2581275"/>
            <a:ext cx="188913" cy="188913"/>
          </a:xfrm>
          <a:prstGeom prst="ellipse">
            <a:avLst/>
          </a:prstGeom>
          <a:noFill/>
          <a:ln w="9525">
            <a:solidFill>
              <a:srgbClr val="FF0000"/>
            </a:solidFill>
            <a:round/>
            <a:headEnd/>
            <a:tailEnd/>
          </a:ln>
        </p:spPr>
        <p:txBody>
          <a:bodyPr wrap="none" anchor="ctr"/>
          <a:lstStyle/>
          <a:p>
            <a:endParaRPr lang="en-US"/>
          </a:p>
        </p:txBody>
      </p:sp>
      <p:sp>
        <p:nvSpPr>
          <p:cNvPr id="100408" name="Text Box 56"/>
          <p:cNvSpPr txBox="1">
            <a:spLocks noChangeAspect="1" noChangeArrowheads="1"/>
          </p:cNvSpPr>
          <p:nvPr/>
        </p:nvSpPr>
        <p:spPr bwMode="auto">
          <a:xfrm>
            <a:off x="6629400" y="3581400"/>
            <a:ext cx="1981200" cy="738664"/>
          </a:xfrm>
          <a:prstGeom prst="rect">
            <a:avLst/>
          </a:prstGeom>
          <a:noFill/>
          <a:ln w="9525">
            <a:noFill/>
            <a:miter lim="800000"/>
            <a:headEnd/>
            <a:tailEnd/>
          </a:ln>
        </p:spPr>
        <p:txBody>
          <a:bodyPr wrap="square">
            <a:spAutoFit/>
          </a:bodyPr>
          <a:lstStyle/>
          <a:p>
            <a:pPr>
              <a:spcBef>
                <a:spcPct val="50000"/>
              </a:spcBef>
            </a:pPr>
            <a:r>
              <a:rPr lang="en-US" sz="1400" dirty="0" smtClean="0"/>
              <a:t>Width at planned elevation of installation. (Midpoint of pipe)</a:t>
            </a:r>
            <a:endParaRPr lang="en-US" sz="1400" dirty="0"/>
          </a:p>
        </p:txBody>
      </p:sp>
      <p:grpSp>
        <p:nvGrpSpPr>
          <p:cNvPr id="7" name="Group 84"/>
          <p:cNvGrpSpPr>
            <a:grpSpLocks/>
          </p:cNvGrpSpPr>
          <p:nvPr/>
        </p:nvGrpSpPr>
        <p:grpSpPr bwMode="auto">
          <a:xfrm>
            <a:off x="6599238" y="2747963"/>
            <a:ext cx="1125537" cy="971550"/>
            <a:chOff x="4157" y="1731"/>
            <a:chExt cx="709" cy="612"/>
          </a:xfrm>
        </p:grpSpPr>
        <p:sp>
          <p:nvSpPr>
            <p:cNvPr id="74798" name="Line 57"/>
            <p:cNvSpPr>
              <a:spLocks noChangeAspect="1" noChangeShapeType="1"/>
            </p:cNvSpPr>
            <p:nvPr/>
          </p:nvSpPr>
          <p:spPr bwMode="auto">
            <a:xfrm flipH="1" flipV="1">
              <a:off x="4677" y="1919"/>
              <a:ext cx="189" cy="424"/>
            </a:xfrm>
            <a:prstGeom prst="line">
              <a:avLst/>
            </a:prstGeom>
            <a:noFill/>
            <a:ln w="9525">
              <a:solidFill>
                <a:schemeClr val="tx1"/>
              </a:solidFill>
              <a:round/>
              <a:headEnd/>
              <a:tailEnd/>
            </a:ln>
          </p:spPr>
          <p:txBody>
            <a:bodyPr/>
            <a:lstStyle/>
            <a:p>
              <a:endParaRPr lang="en-US"/>
            </a:p>
          </p:txBody>
        </p:sp>
        <p:sp>
          <p:nvSpPr>
            <p:cNvPr id="74799" name="Line 58"/>
            <p:cNvSpPr>
              <a:spLocks noChangeAspect="1" noChangeShapeType="1"/>
            </p:cNvSpPr>
            <p:nvPr/>
          </p:nvSpPr>
          <p:spPr bwMode="auto">
            <a:xfrm flipH="1" flipV="1">
              <a:off x="4157" y="1731"/>
              <a:ext cx="520" cy="188"/>
            </a:xfrm>
            <a:prstGeom prst="line">
              <a:avLst/>
            </a:prstGeom>
            <a:noFill/>
            <a:ln w="9525">
              <a:solidFill>
                <a:schemeClr val="tx1"/>
              </a:solidFill>
              <a:round/>
              <a:headEnd/>
              <a:tailEnd type="triangle" w="med" len="med"/>
            </a:ln>
          </p:spPr>
          <p:txBody>
            <a:bodyPr/>
            <a:lstStyle/>
            <a:p>
              <a:endParaRPr lang="en-US"/>
            </a:p>
          </p:txBody>
        </p:sp>
      </p:grpSp>
      <p:grpSp>
        <p:nvGrpSpPr>
          <p:cNvPr id="8" name="Group 72"/>
          <p:cNvGrpSpPr>
            <a:grpSpLocks/>
          </p:cNvGrpSpPr>
          <p:nvPr/>
        </p:nvGrpSpPr>
        <p:grpSpPr bwMode="auto">
          <a:xfrm>
            <a:off x="5621338" y="2225675"/>
            <a:ext cx="1654175" cy="298450"/>
            <a:chOff x="3541" y="1402"/>
            <a:chExt cx="1042" cy="188"/>
          </a:xfrm>
        </p:grpSpPr>
        <p:sp>
          <p:nvSpPr>
            <p:cNvPr id="74796" name="Line 65"/>
            <p:cNvSpPr>
              <a:spLocks noChangeAspect="1" noChangeShapeType="1"/>
            </p:cNvSpPr>
            <p:nvPr/>
          </p:nvSpPr>
          <p:spPr bwMode="auto">
            <a:xfrm flipV="1">
              <a:off x="3541" y="1402"/>
              <a:ext cx="0" cy="188"/>
            </a:xfrm>
            <a:prstGeom prst="line">
              <a:avLst/>
            </a:prstGeom>
            <a:noFill/>
            <a:ln w="9525">
              <a:solidFill>
                <a:schemeClr val="tx1"/>
              </a:solidFill>
              <a:prstDash val="dash"/>
              <a:round/>
              <a:headEnd/>
              <a:tailEnd/>
            </a:ln>
          </p:spPr>
          <p:txBody>
            <a:bodyPr/>
            <a:lstStyle/>
            <a:p>
              <a:endParaRPr lang="en-US"/>
            </a:p>
          </p:txBody>
        </p:sp>
        <p:sp>
          <p:nvSpPr>
            <p:cNvPr id="74797" name="Line 66"/>
            <p:cNvSpPr>
              <a:spLocks noChangeAspect="1" noChangeShapeType="1"/>
            </p:cNvSpPr>
            <p:nvPr/>
          </p:nvSpPr>
          <p:spPr bwMode="auto">
            <a:xfrm flipV="1">
              <a:off x="4583" y="1402"/>
              <a:ext cx="0" cy="188"/>
            </a:xfrm>
            <a:prstGeom prst="line">
              <a:avLst/>
            </a:prstGeom>
            <a:noFill/>
            <a:ln w="9525">
              <a:solidFill>
                <a:schemeClr val="tx1"/>
              </a:solidFill>
              <a:prstDash val="dash"/>
              <a:round/>
              <a:headEnd/>
              <a:tailEnd/>
            </a:ln>
          </p:spPr>
          <p:txBody>
            <a:bodyPr/>
            <a:lstStyle/>
            <a:p>
              <a:endParaRPr lang="en-US"/>
            </a:p>
          </p:txBody>
        </p:sp>
      </p:grpSp>
      <p:sp>
        <p:nvSpPr>
          <p:cNvPr id="74772" name="Text Box 2"/>
          <p:cNvSpPr txBox="1">
            <a:spLocks noChangeArrowheads="1"/>
          </p:cNvSpPr>
          <p:nvPr/>
        </p:nvSpPr>
        <p:spPr bwMode="auto">
          <a:xfrm>
            <a:off x="762000" y="685800"/>
            <a:ext cx="28194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A.  7.  Trench Width       </a:t>
            </a:r>
            <a:r>
              <a:rPr lang="en-US" sz="1400">
                <a:cs typeface="Times New Roman" pitchFamily="18" charset="0"/>
              </a:rPr>
              <a:t>(cont’d.)</a:t>
            </a:r>
          </a:p>
        </p:txBody>
      </p:sp>
      <p:sp>
        <p:nvSpPr>
          <p:cNvPr id="74773"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74774" name="Text Box 4"/>
          <p:cNvSpPr txBox="1">
            <a:spLocks noChangeArrowheads="1"/>
          </p:cNvSpPr>
          <p:nvPr/>
        </p:nvSpPr>
        <p:spPr bwMode="auto">
          <a:xfrm>
            <a:off x="1600200" y="441325"/>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grpSp>
        <p:nvGrpSpPr>
          <p:cNvPr id="9" name="Group 81"/>
          <p:cNvGrpSpPr>
            <a:grpSpLocks/>
          </p:cNvGrpSpPr>
          <p:nvPr/>
        </p:nvGrpSpPr>
        <p:grpSpPr bwMode="auto">
          <a:xfrm>
            <a:off x="5715000" y="3121025"/>
            <a:ext cx="1419225" cy="3175"/>
            <a:chOff x="3600" y="1966"/>
            <a:chExt cx="894" cy="2"/>
          </a:xfrm>
        </p:grpSpPr>
        <p:sp>
          <p:nvSpPr>
            <p:cNvPr id="74793" name="Line 59"/>
            <p:cNvSpPr>
              <a:spLocks noChangeAspect="1" noChangeShapeType="1"/>
            </p:cNvSpPr>
            <p:nvPr/>
          </p:nvSpPr>
          <p:spPr bwMode="auto">
            <a:xfrm>
              <a:off x="3858" y="1966"/>
              <a:ext cx="414" cy="0"/>
            </a:xfrm>
            <a:prstGeom prst="line">
              <a:avLst/>
            </a:prstGeom>
            <a:noFill/>
            <a:ln w="9525">
              <a:solidFill>
                <a:schemeClr val="tx1"/>
              </a:solidFill>
              <a:prstDash val="sysDot"/>
              <a:round/>
              <a:headEnd/>
              <a:tailEnd/>
            </a:ln>
          </p:spPr>
          <p:txBody>
            <a:bodyPr/>
            <a:lstStyle/>
            <a:p>
              <a:endParaRPr lang="en-US"/>
            </a:p>
          </p:txBody>
        </p:sp>
        <p:sp>
          <p:nvSpPr>
            <p:cNvPr id="74794" name="Line 49"/>
            <p:cNvSpPr>
              <a:spLocks noChangeAspect="1" noChangeShapeType="1"/>
            </p:cNvSpPr>
            <p:nvPr/>
          </p:nvSpPr>
          <p:spPr bwMode="auto">
            <a:xfrm flipH="1">
              <a:off x="4272" y="1968"/>
              <a:ext cx="222" cy="0"/>
            </a:xfrm>
            <a:prstGeom prst="line">
              <a:avLst/>
            </a:prstGeom>
            <a:noFill/>
            <a:ln w="9525">
              <a:solidFill>
                <a:schemeClr val="tx1"/>
              </a:solidFill>
              <a:round/>
              <a:headEnd/>
              <a:tailEnd/>
            </a:ln>
          </p:spPr>
          <p:txBody>
            <a:bodyPr/>
            <a:lstStyle/>
            <a:p>
              <a:endParaRPr lang="en-US"/>
            </a:p>
          </p:txBody>
        </p:sp>
        <p:sp>
          <p:nvSpPr>
            <p:cNvPr id="74795" name="Line 48"/>
            <p:cNvSpPr>
              <a:spLocks noChangeAspect="1" noChangeShapeType="1"/>
            </p:cNvSpPr>
            <p:nvPr/>
          </p:nvSpPr>
          <p:spPr bwMode="auto">
            <a:xfrm flipH="1">
              <a:off x="3600" y="1968"/>
              <a:ext cx="222" cy="0"/>
            </a:xfrm>
            <a:prstGeom prst="line">
              <a:avLst/>
            </a:prstGeom>
            <a:noFill/>
            <a:ln w="9525">
              <a:solidFill>
                <a:schemeClr val="tx1"/>
              </a:solidFill>
              <a:round/>
              <a:headEnd/>
              <a:tailEnd/>
            </a:ln>
          </p:spPr>
          <p:txBody>
            <a:bodyPr/>
            <a:lstStyle/>
            <a:p>
              <a:endParaRPr lang="en-US"/>
            </a:p>
          </p:txBody>
        </p:sp>
      </p:grpSp>
      <p:pic>
        <p:nvPicPr>
          <p:cNvPr id="74776" name="Picture 9"/>
          <p:cNvPicPr>
            <a:picLocks noChangeAspect="1" noChangeArrowheads="1"/>
          </p:cNvPicPr>
          <p:nvPr/>
        </p:nvPicPr>
        <p:blipFill>
          <a:blip r:embed="rId2" cstate="email">
            <a:lum bright="-30000"/>
            <a:extLst>
              <a:ext uri="{28A0092B-C50C-407E-A947-70E740481C1C}">
                <a14:useLocalDpi xmlns:a14="http://schemas.microsoft.com/office/drawing/2010/main"/>
              </a:ext>
            </a:extLst>
          </a:blip>
          <a:srcRect/>
          <a:stretch>
            <a:fillRect/>
          </a:stretch>
        </p:blipFill>
        <p:spPr bwMode="auto">
          <a:xfrm>
            <a:off x="228600" y="1066800"/>
            <a:ext cx="4208463" cy="3155950"/>
          </a:xfrm>
          <a:prstGeom prst="rect">
            <a:avLst/>
          </a:prstGeom>
          <a:ln>
            <a:noFill/>
          </a:ln>
          <a:effectLst>
            <a:outerShdw blurRad="292100" dist="139700" dir="2700000" algn="tl" rotWithShape="0">
              <a:srgbClr val="333333">
                <a:alpha val="65000"/>
              </a:srgbClr>
            </a:outerShdw>
          </a:effectLst>
        </p:spPr>
      </p:pic>
      <p:sp>
        <p:nvSpPr>
          <p:cNvPr id="74777" name="Text Box 15"/>
          <p:cNvSpPr txBox="1">
            <a:spLocks noChangeAspect="1" noChangeArrowheads="1"/>
          </p:cNvSpPr>
          <p:nvPr/>
        </p:nvSpPr>
        <p:spPr bwMode="auto">
          <a:xfrm>
            <a:off x="5029200" y="914400"/>
            <a:ext cx="3352800" cy="304800"/>
          </a:xfrm>
          <a:prstGeom prst="rect">
            <a:avLst/>
          </a:prstGeom>
          <a:noFill/>
          <a:ln w="9525">
            <a:noFill/>
            <a:miter lim="800000"/>
            <a:headEnd/>
            <a:tailEnd/>
          </a:ln>
        </p:spPr>
        <p:txBody>
          <a:bodyPr>
            <a:spAutoFit/>
          </a:bodyPr>
          <a:lstStyle/>
          <a:p>
            <a:pPr>
              <a:spcBef>
                <a:spcPct val="50000"/>
              </a:spcBef>
            </a:pPr>
            <a:r>
              <a:rPr lang="en-US" sz="1400" u="sng"/>
              <a:t>Horizontal Deflection During Excavation</a:t>
            </a:r>
          </a:p>
        </p:txBody>
      </p:sp>
      <p:sp>
        <p:nvSpPr>
          <p:cNvPr id="100368" name="Text Box 16"/>
          <p:cNvSpPr txBox="1">
            <a:spLocks noChangeAspect="1" noChangeArrowheads="1"/>
          </p:cNvSpPr>
          <p:nvPr/>
        </p:nvSpPr>
        <p:spPr bwMode="auto">
          <a:xfrm>
            <a:off x="5257800" y="1219200"/>
            <a:ext cx="3230563" cy="304800"/>
          </a:xfrm>
          <a:prstGeom prst="rect">
            <a:avLst/>
          </a:prstGeom>
          <a:noFill/>
          <a:ln w="9525">
            <a:noFill/>
            <a:miter lim="800000"/>
            <a:headEnd/>
            <a:tailEnd/>
          </a:ln>
        </p:spPr>
        <p:txBody>
          <a:bodyPr>
            <a:spAutoFit/>
          </a:bodyPr>
          <a:lstStyle/>
          <a:p>
            <a:pPr>
              <a:spcBef>
                <a:spcPct val="50000"/>
              </a:spcBef>
            </a:pPr>
            <a:r>
              <a:rPr lang="en-US" sz="1400" dirty="0" smtClean="0"/>
              <a:t>Width of cut on surface</a:t>
            </a:r>
            <a:endParaRPr lang="en-US" sz="1400" dirty="0"/>
          </a:p>
        </p:txBody>
      </p:sp>
      <p:sp>
        <p:nvSpPr>
          <p:cNvPr id="100369" name="Line 17"/>
          <p:cNvSpPr>
            <a:spLocks noChangeAspect="1" noChangeShapeType="1"/>
          </p:cNvSpPr>
          <p:nvPr/>
        </p:nvSpPr>
        <p:spPr bwMode="auto">
          <a:xfrm flipV="1">
            <a:off x="979488" y="2343150"/>
            <a:ext cx="2630487" cy="74613"/>
          </a:xfrm>
          <a:prstGeom prst="line">
            <a:avLst/>
          </a:prstGeom>
          <a:noFill/>
          <a:ln w="12700">
            <a:solidFill>
              <a:srgbClr val="FF0000"/>
            </a:solidFill>
            <a:round/>
            <a:headEnd type="triangle" w="med" len="med"/>
            <a:tailEnd type="triangle" w="med" len="med"/>
          </a:ln>
        </p:spPr>
        <p:txBody>
          <a:bodyPr/>
          <a:lstStyle/>
          <a:p>
            <a:endParaRPr lang="en-US"/>
          </a:p>
        </p:txBody>
      </p:sp>
      <p:sp>
        <p:nvSpPr>
          <p:cNvPr id="100370" name="Text Box 18"/>
          <p:cNvSpPr txBox="1">
            <a:spLocks noChangeAspect="1" noChangeArrowheads="1"/>
          </p:cNvSpPr>
          <p:nvPr/>
        </p:nvSpPr>
        <p:spPr bwMode="auto">
          <a:xfrm>
            <a:off x="5262563" y="1447800"/>
            <a:ext cx="3881437" cy="523220"/>
          </a:xfrm>
          <a:prstGeom prst="rect">
            <a:avLst/>
          </a:prstGeom>
          <a:noFill/>
          <a:ln w="9525">
            <a:noFill/>
            <a:miter lim="800000"/>
            <a:headEnd/>
            <a:tailEnd/>
          </a:ln>
        </p:spPr>
        <p:txBody>
          <a:bodyPr>
            <a:spAutoFit/>
          </a:bodyPr>
          <a:lstStyle/>
          <a:p>
            <a:pPr>
              <a:spcBef>
                <a:spcPct val="50000"/>
              </a:spcBef>
            </a:pPr>
            <a:r>
              <a:rPr lang="en-US" sz="1400" dirty="0" smtClean="0"/>
              <a:t>Trench width at planned elevation of installation.</a:t>
            </a:r>
            <a:br>
              <a:rPr lang="en-US" sz="1400" dirty="0" smtClean="0"/>
            </a:br>
            <a:r>
              <a:rPr lang="en-US" sz="1400" dirty="0" smtClean="0"/>
              <a:t>(Midpoint of pipe)</a:t>
            </a:r>
            <a:endParaRPr lang="en-US" sz="1400" dirty="0"/>
          </a:p>
        </p:txBody>
      </p:sp>
      <p:sp>
        <p:nvSpPr>
          <p:cNvPr id="100371" name="Line 19"/>
          <p:cNvSpPr>
            <a:spLocks noChangeAspect="1" noChangeShapeType="1"/>
          </p:cNvSpPr>
          <p:nvPr/>
        </p:nvSpPr>
        <p:spPr bwMode="auto">
          <a:xfrm flipH="1">
            <a:off x="2257425" y="1443038"/>
            <a:ext cx="3076575" cy="900112"/>
          </a:xfrm>
          <a:prstGeom prst="line">
            <a:avLst/>
          </a:prstGeom>
          <a:noFill/>
          <a:ln w="12700">
            <a:solidFill>
              <a:srgbClr val="FF0000"/>
            </a:solidFill>
            <a:round/>
            <a:headEnd/>
            <a:tailEnd type="triangle" w="med" len="med"/>
          </a:ln>
        </p:spPr>
        <p:txBody>
          <a:bodyPr/>
          <a:lstStyle/>
          <a:p>
            <a:endParaRPr lang="en-US"/>
          </a:p>
        </p:txBody>
      </p:sp>
      <p:sp>
        <p:nvSpPr>
          <p:cNvPr id="100372" name="Line 20"/>
          <p:cNvSpPr>
            <a:spLocks noChangeAspect="1" noChangeShapeType="1"/>
          </p:cNvSpPr>
          <p:nvPr/>
        </p:nvSpPr>
        <p:spPr bwMode="auto">
          <a:xfrm flipV="1">
            <a:off x="1355725" y="2868613"/>
            <a:ext cx="1727200" cy="0"/>
          </a:xfrm>
          <a:prstGeom prst="line">
            <a:avLst/>
          </a:prstGeom>
          <a:noFill/>
          <a:ln w="12700">
            <a:solidFill>
              <a:srgbClr val="FF0000"/>
            </a:solidFill>
            <a:round/>
            <a:headEnd type="triangle" w="med" len="med"/>
            <a:tailEnd type="triangle" w="med" len="med"/>
          </a:ln>
        </p:spPr>
        <p:txBody>
          <a:bodyPr/>
          <a:lstStyle/>
          <a:p>
            <a:endParaRPr lang="en-US"/>
          </a:p>
        </p:txBody>
      </p:sp>
      <p:sp>
        <p:nvSpPr>
          <p:cNvPr id="100373" name="Line 21"/>
          <p:cNvSpPr>
            <a:spLocks noChangeAspect="1" noChangeShapeType="1"/>
          </p:cNvSpPr>
          <p:nvPr/>
        </p:nvSpPr>
        <p:spPr bwMode="auto">
          <a:xfrm flipH="1">
            <a:off x="2557463" y="1914525"/>
            <a:ext cx="2776537" cy="879475"/>
          </a:xfrm>
          <a:prstGeom prst="line">
            <a:avLst/>
          </a:prstGeom>
          <a:noFill/>
          <a:ln w="12700">
            <a:solidFill>
              <a:srgbClr val="FF0000"/>
            </a:solidFill>
            <a:round/>
            <a:headEnd/>
            <a:tailEnd type="triangle" w="med" len="med"/>
          </a:ln>
        </p:spPr>
        <p:txBody>
          <a:bodyPr/>
          <a:lstStyle/>
          <a:p>
            <a:endParaRPr lang="en-US"/>
          </a:p>
        </p:txBody>
      </p:sp>
      <p:sp>
        <p:nvSpPr>
          <p:cNvPr id="100412" name="Text Box 60"/>
          <p:cNvSpPr txBox="1">
            <a:spLocks noChangeAspect="1" noChangeArrowheads="1"/>
          </p:cNvSpPr>
          <p:nvPr/>
        </p:nvSpPr>
        <p:spPr bwMode="auto">
          <a:xfrm>
            <a:off x="152400" y="4267200"/>
            <a:ext cx="7315200" cy="304800"/>
          </a:xfrm>
          <a:prstGeom prst="rect">
            <a:avLst/>
          </a:prstGeom>
          <a:noFill/>
          <a:ln w="9525">
            <a:noFill/>
            <a:miter lim="800000"/>
            <a:headEnd/>
            <a:tailEnd/>
          </a:ln>
        </p:spPr>
        <p:txBody>
          <a:bodyPr wrap="square">
            <a:spAutoFit/>
          </a:bodyPr>
          <a:lstStyle/>
          <a:p>
            <a:pPr>
              <a:spcBef>
                <a:spcPct val="50000"/>
              </a:spcBef>
            </a:pPr>
            <a:r>
              <a:rPr lang="en-US" sz="1400" u="sng" dirty="0"/>
              <a:t>This Type of Horizontal Deflection is a Common Occurrence During Excavation. </a:t>
            </a:r>
            <a:r>
              <a:rPr lang="en-US" sz="1400" u="sng" dirty="0" smtClean="0"/>
              <a:t> Is </a:t>
            </a:r>
            <a:r>
              <a:rPr lang="en-US" sz="1400" u="sng" dirty="0"/>
              <a:t>it a Problem?</a:t>
            </a:r>
            <a:r>
              <a:rPr lang="en-US" sz="1400" dirty="0"/>
              <a:t> </a:t>
            </a:r>
          </a:p>
        </p:txBody>
      </p:sp>
      <p:sp>
        <p:nvSpPr>
          <p:cNvPr id="100413" name="Text Box 61"/>
          <p:cNvSpPr txBox="1">
            <a:spLocks noChangeAspect="1" noChangeArrowheads="1"/>
          </p:cNvSpPr>
          <p:nvPr/>
        </p:nvSpPr>
        <p:spPr bwMode="auto">
          <a:xfrm>
            <a:off x="228600" y="4495800"/>
            <a:ext cx="8305800" cy="738664"/>
          </a:xfrm>
          <a:prstGeom prst="rect">
            <a:avLst/>
          </a:prstGeom>
          <a:noFill/>
          <a:ln w="9525">
            <a:noFill/>
            <a:miter lim="800000"/>
            <a:headEnd/>
            <a:tailEnd/>
          </a:ln>
        </p:spPr>
        <p:txBody>
          <a:bodyPr wrap="square">
            <a:spAutoFit/>
          </a:bodyPr>
          <a:lstStyle/>
          <a:p>
            <a:pPr>
              <a:spcBef>
                <a:spcPct val="50000"/>
              </a:spcBef>
            </a:pPr>
            <a:r>
              <a:rPr lang="en-US" sz="1400" dirty="0" smtClean="0"/>
              <a:t>It can be… if your trench width calculations simply included the greatest outside dimension of the pipe and to it you added 2’ (1’ on each side of the pipe), and failed to recognize the deflection that routinely occurs, you will have insufficient width at the point of installation (midpoint of the pipe), as illustrated above.</a:t>
            </a:r>
            <a:endParaRPr lang="en-US" sz="1400" dirty="0"/>
          </a:p>
        </p:txBody>
      </p:sp>
      <p:sp>
        <p:nvSpPr>
          <p:cNvPr id="100420" name="Text Box 68"/>
          <p:cNvSpPr txBox="1">
            <a:spLocks noChangeAspect="1" noChangeArrowheads="1"/>
          </p:cNvSpPr>
          <p:nvPr/>
        </p:nvSpPr>
        <p:spPr bwMode="auto">
          <a:xfrm>
            <a:off x="152400" y="5181600"/>
            <a:ext cx="8763000" cy="304800"/>
          </a:xfrm>
          <a:prstGeom prst="rect">
            <a:avLst/>
          </a:prstGeom>
          <a:noFill/>
          <a:ln w="9525">
            <a:noFill/>
            <a:miter lim="800000"/>
            <a:headEnd/>
            <a:tailEnd/>
          </a:ln>
        </p:spPr>
        <p:txBody>
          <a:bodyPr wrap="square">
            <a:spAutoFit/>
          </a:bodyPr>
          <a:lstStyle/>
          <a:p>
            <a:pPr>
              <a:spcBef>
                <a:spcPct val="50000"/>
              </a:spcBef>
            </a:pPr>
            <a:r>
              <a:rPr lang="en-US" sz="1400" u="sng" dirty="0"/>
              <a:t>Is There a Standard Formula That I Can Apply to Determine How Wide The Width of Cut on the Surface Should Be?</a:t>
            </a:r>
            <a:endParaRPr lang="en-US" sz="1400" dirty="0"/>
          </a:p>
        </p:txBody>
      </p:sp>
      <p:sp>
        <p:nvSpPr>
          <p:cNvPr id="100423" name="Text Box 71"/>
          <p:cNvSpPr txBox="1">
            <a:spLocks noChangeAspect="1" noChangeArrowheads="1"/>
          </p:cNvSpPr>
          <p:nvPr/>
        </p:nvSpPr>
        <p:spPr bwMode="auto">
          <a:xfrm>
            <a:off x="990600" y="5410200"/>
            <a:ext cx="7543800" cy="1169551"/>
          </a:xfrm>
          <a:prstGeom prst="rect">
            <a:avLst/>
          </a:prstGeom>
          <a:noFill/>
          <a:ln w="9525">
            <a:noFill/>
            <a:miter lim="800000"/>
            <a:headEnd/>
            <a:tailEnd/>
          </a:ln>
        </p:spPr>
        <p:txBody>
          <a:bodyPr wrap="square">
            <a:spAutoFit/>
          </a:bodyPr>
          <a:lstStyle/>
          <a:p>
            <a:pPr>
              <a:spcBef>
                <a:spcPct val="50000"/>
              </a:spcBef>
            </a:pPr>
            <a:r>
              <a:rPr lang="en-US" sz="1400" dirty="0" smtClean="0"/>
              <a:t>Because of all of the variables such as soil types, depth of excavation, length of excavation, and different types of excavation equipment, there is no one-size-fits-all formula. Your determination of width of cut on surface should consider: soil type; depth of excavation; greatest outside dimension of the pipe; length of the excavation; and required clear width on each side of the pipe at the planned installation elevation (by spec. This can be up to 2’).</a:t>
            </a:r>
            <a:endParaRPr lang="en-US" sz="1400" dirty="0"/>
          </a:p>
        </p:txBody>
      </p:sp>
      <p:grpSp>
        <p:nvGrpSpPr>
          <p:cNvPr id="10" name="Group 78"/>
          <p:cNvGrpSpPr>
            <a:grpSpLocks/>
          </p:cNvGrpSpPr>
          <p:nvPr/>
        </p:nvGrpSpPr>
        <p:grpSpPr bwMode="auto">
          <a:xfrm>
            <a:off x="914400" y="2590800"/>
            <a:ext cx="2743200" cy="609600"/>
            <a:chOff x="576" y="1632"/>
            <a:chExt cx="1728" cy="384"/>
          </a:xfrm>
        </p:grpSpPr>
        <p:sp>
          <p:nvSpPr>
            <p:cNvPr id="74790" name="Line 74"/>
            <p:cNvSpPr>
              <a:spLocks noChangeShapeType="1"/>
            </p:cNvSpPr>
            <p:nvPr/>
          </p:nvSpPr>
          <p:spPr bwMode="auto">
            <a:xfrm flipH="1">
              <a:off x="2064" y="1632"/>
              <a:ext cx="240" cy="384"/>
            </a:xfrm>
            <a:prstGeom prst="line">
              <a:avLst/>
            </a:prstGeom>
            <a:noFill/>
            <a:ln w="28575">
              <a:solidFill>
                <a:srgbClr val="FF0000"/>
              </a:solidFill>
              <a:prstDash val="lgDash"/>
              <a:round/>
              <a:headEnd/>
              <a:tailEnd/>
            </a:ln>
          </p:spPr>
          <p:txBody>
            <a:bodyPr/>
            <a:lstStyle/>
            <a:p>
              <a:endParaRPr lang="en-US"/>
            </a:p>
          </p:txBody>
        </p:sp>
        <p:sp>
          <p:nvSpPr>
            <p:cNvPr id="74791" name="Line 75"/>
            <p:cNvSpPr>
              <a:spLocks noChangeShapeType="1"/>
            </p:cNvSpPr>
            <p:nvPr/>
          </p:nvSpPr>
          <p:spPr bwMode="auto">
            <a:xfrm flipH="1">
              <a:off x="768" y="2016"/>
              <a:ext cx="1296" cy="0"/>
            </a:xfrm>
            <a:prstGeom prst="line">
              <a:avLst/>
            </a:prstGeom>
            <a:noFill/>
            <a:ln w="28575">
              <a:solidFill>
                <a:srgbClr val="FF0000"/>
              </a:solidFill>
              <a:prstDash val="lgDash"/>
              <a:round/>
              <a:headEnd/>
              <a:tailEnd/>
            </a:ln>
          </p:spPr>
          <p:txBody>
            <a:bodyPr/>
            <a:lstStyle/>
            <a:p>
              <a:endParaRPr lang="en-US"/>
            </a:p>
          </p:txBody>
        </p:sp>
        <p:sp>
          <p:nvSpPr>
            <p:cNvPr id="74792" name="Line 76"/>
            <p:cNvSpPr>
              <a:spLocks noChangeShapeType="1"/>
            </p:cNvSpPr>
            <p:nvPr/>
          </p:nvSpPr>
          <p:spPr bwMode="auto">
            <a:xfrm>
              <a:off x="576" y="1632"/>
              <a:ext cx="192" cy="384"/>
            </a:xfrm>
            <a:prstGeom prst="line">
              <a:avLst/>
            </a:prstGeom>
            <a:noFill/>
            <a:ln w="28575">
              <a:solidFill>
                <a:srgbClr val="FF0000"/>
              </a:solidFill>
              <a:prstDash val="lgDash"/>
              <a:round/>
              <a:headEnd/>
              <a:tailEnd/>
            </a:ln>
          </p:spPr>
          <p:txBody>
            <a:bodyPr/>
            <a:lstStyle/>
            <a:p>
              <a:endParaRPr lang="en-US"/>
            </a:p>
          </p:txBody>
        </p:sp>
      </p:grpSp>
      <p:sp>
        <p:nvSpPr>
          <p:cNvPr id="100432" name="Line 80"/>
          <p:cNvSpPr>
            <a:spLocks noChangeShapeType="1"/>
          </p:cNvSpPr>
          <p:nvPr/>
        </p:nvSpPr>
        <p:spPr bwMode="auto">
          <a:xfrm>
            <a:off x="3505200" y="2895600"/>
            <a:ext cx="2209800" cy="76200"/>
          </a:xfrm>
          <a:prstGeom prst="line">
            <a:avLst/>
          </a:prstGeom>
          <a:noFill/>
          <a:ln w="12700">
            <a:solidFill>
              <a:schemeClr val="tx1"/>
            </a:solidFill>
            <a:round/>
            <a:headEnd/>
            <a:tailEnd type="triangle" w="med" len="med"/>
          </a:ln>
        </p:spPr>
        <p:txBody>
          <a:bodyPr/>
          <a:lstStyle/>
          <a:p>
            <a:endParaRPr lang="en-US"/>
          </a:p>
        </p:txBody>
      </p:sp>
      <p:sp>
        <p:nvSpPr>
          <p:cNvPr id="63"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8637151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119"/>
          <p:cNvSpPr>
            <a:spLocks noChangeArrowheads="1"/>
          </p:cNvSpPr>
          <p:nvPr/>
        </p:nvSpPr>
        <p:spPr bwMode="auto">
          <a:xfrm>
            <a:off x="723900" y="4560888"/>
            <a:ext cx="1174750" cy="685800"/>
          </a:xfrm>
          <a:prstGeom prst="rect">
            <a:avLst/>
          </a:prstGeom>
          <a:solidFill>
            <a:srgbClr val="969696"/>
          </a:solidFill>
          <a:ln w="9525">
            <a:noFill/>
            <a:miter lim="800000"/>
            <a:headEnd/>
            <a:tailEnd/>
          </a:ln>
        </p:spPr>
        <p:txBody>
          <a:bodyPr wrap="none" anchor="ctr"/>
          <a:lstStyle/>
          <a:p>
            <a:endParaRPr lang="en-US"/>
          </a:p>
        </p:txBody>
      </p:sp>
      <p:sp>
        <p:nvSpPr>
          <p:cNvPr id="75780" name="Text Box 33"/>
          <p:cNvSpPr txBox="1">
            <a:spLocks noChangeArrowheads="1"/>
          </p:cNvSpPr>
          <p:nvPr/>
        </p:nvSpPr>
        <p:spPr bwMode="auto">
          <a:xfrm>
            <a:off x="762000" y="685800"/>
            <a:ext cx="2819400" cy="304800"/>
          </a:xfrm>
          <a:prstGeom prst="rect">
            <a:avLst/>
          </a:prstGeom>
          <a:noFill/>
          <a:ln w="9525">
            <a:noFill/>
            <a:miter lim="800000"/>
            <a:headEnd/>
            <a:tailEnd/>
          </a:ln>
        </p:spPr>
        <p:txBody>
          <a:bodyPr>
            <a:spAutoFit/>
          </a:bodyPr>
          <a:lstStyle/>
          <a:p>
            <a:pPr>
              <a:spcBef>
                <a:spcPct val="50000"/>
              </a:spcBef>
            </a:pPr>
            <a:r>
              <a:rPr lang="en-US" sz="1400" b="1" dirty="0">
                <a:cs typeface="Times New Roman" pitchFamily="18" charset="0"/>
              </a:rPr>
              <a:t>A.  7.  Trench Width       </a:t>
            </a:r>
            <a:r>
              <a:rPr lang="en-US" sz="1400" dirty="0">
                <a:cs typeface="Times New Roman" pitchFamily="18" charset="0"/>
              </a:rPr>
              <a:t>(cont’d.)</a:t>
            </a:r>
          </a:p>
        </p:txBody>
      </p:sp>
      <p:sp>
        <p:nvSpPr>
          <p:cNvPr id="75781" name="Text Box 34"/>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75782" name="Text Box 35"/>
          <p:cNvSpPr txBox="1">
            <a:spLocks noChangeArrowheads="1"/>
          </p:cNvSpPr>
          <p:nvPr/>
        </p:nvSpPr>
        <p:spPr bwMode="auto">
          <a:xfrm>
            <a:off x="1600200" y="441325"/>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pic>
        <p:nvPicPr>
          <p:cNvPr id="75783" name="Picture 39"/>
          <p:cNvPicPr>
            <a:picLocks noChangeAspect="1" noChangeArrowheads="1"/>
          </p:cNvPicPr>
          <p:nvPr/>
        </p:nvPicPr>
        <p:blipFill>
          <a:blip r:embed="rId2" cstate="email">
            <a:lum bright="-30000"/>
            <a:extLst>
              <a:ext uri="{28A0092B-C50C-407E-A947-70E740481C1C}">
                <a14:useLocalDpi xmlns:a14="http://schemas.microsoft.com/office/drawing/2010/main"/>
              </a:ext>
            </a:extLst>
          </a:blip>
          <a:srcRect/>
          <a:stretch>
            <a:fillRect/>
          </a:stretch>
        </p:blipFill>
        <p:spPr bwMode="auto">
          <a:xfrm>
            <a:off x="228600" y="1065213"/>
            <a:ext cx="4208463" cy="3155950"/>
          </a:xfrm>
          <a:prstGeom prst="rect">
            <a:avLst/>
          </a:prstGeom>
          <a:ln>
            <a:noFill/>
          </a:ln>
          <a:effectLst>
            <a:outerShdw blurRad="292100" dist="139700" dir="2700000" algn="tl" rotWithShape="0">
              <a:srgbClr val="333333">
                <a:alpha val="65000"/>
              </a:srgbClr>
            </a:outerShdw>
          </a:effectLst>
        </p:spPr>
      </p:pic>
      <p:grpSp>
        <p:nvGrpSpPr>
          <p:cNvPr id="2" name="Group 51"/>
          <p:cNvGrpSpPr>
            <a:grpSpLocks/>
          </p:cNvGrpSpPr>
          <p:nvPr/>
        </p:nvGrpSpPr>
        <p:grpSpPr bwMode="auto">
          <a:xfrm>
            <a:off x="914400" y="2590800"/>
            <a:ext cx="2743200" cy="609600"/>
            <a:chOff x="576" y="1632"/>
            <a:chExt cx="1728" cy="384"/>
          </a:xfrm>
        </p:grpSpPr>
        <p:sp>
          <p:nvSpPr>
            <p:cNvPr id="75870" name="Line 52"/>
            <p:cNvSpPr>
              <a:spLocks noChangeShapeType="1"/>
            </p:cNvSpPr>
            <p:nvPr/>
          </p:nvSpPr>
          <p:spPr bwMode="auto">
            <a:xfrm flipH="1">
              <a:off x="2064" y="1632"/>
              <a:ext cx="240" cy="384"/>
            </a:xfrm>
            <a:prstGeom prst="line">
              <a:avLst/>
            </a:prstGeom>
            <a:noFill/>
            <a:ln w="28575">
              <a:solidFill>
                <a:srgbClr val="FF0000"/>
              </a:solidFill>
              <a:prstDash val="lgDash"/>
              <a:round/>
              <a:headEnd/>
              <a:tailEnd/>
            </a:ln>
          </p:spPr>
          <p:txBody>
            <a:bodyPr/>
            <a:lstStyle/>
            <a:p>
              <a:endParaRPr lang="en-US"/>
            </a:p>
          </p:txBody>
        </p:sp>
        <p:sp>
          <p:nvSpPr>
            <p:cNvPr id="75871" name="Line 53"/>
            <p:cNvSpPr>
              <a:spLocks noChangeShapeType="1"/>
            </p:cNvSpPr>
            <p:nvPr/>
          </p:nvSpPr>
          <p:spPr bwMode="auto">
            <a:xfrm flipH="1">
              <a:off x="768" y="2016"/>
              <a:ext cx="1296" cy="0"/>
            </a:xfrm>
            <a:prstGeom prst="line">
              <a:avLst/>
            </a:prstGeom>
            <a:noFill/>
            <a:ln w="28575">
              <a:solidFill>
                <a:srgbClr val="FF0000"/>
              </a:solidFill>
              <a:prstDash val="lgDash"/>
              <a:round/>
              <a:headEnd/>
              <a:tailEnd/>
            </a:ln>
          </p:spPr>
          <p:txBody>
            <a:bodyPr/>
            <a:lstStyle/>
            <a:p>
              <a:endParaRPr lang="en-US"/>
            </a:p>
          </p:txBody>
        </p:sp>
        <p:sp>
          <p:nvSpPr>
            <p:cNvPr id="75872" name="Line 54"/>
            <p:cNvSpPr>
              <a:spLocks noChangeShapeType="1"/>
            </p:cNvSpPr>
            <p:nvPr/>
          </p:nvSpPr>
          <p:spPr bwMode="auto">
            <a:xfrm>
              <a:off x="576" y="1632"/>
              <a:ext cx="192" cy="384"/>
            </a:xfrm>
            <a:prstGeom prst="line">
              <a:avLst/>
            </a:prstGeom>
            <a:noFill/>
            <a:ln w="28575">
              <a:solidFill>
                <a:srgbClr val="FF0000"/>
              </a:solidFill>
              <a:prstDash val="lgDash"/>
              <a:round/>
              <a:headEnd/>
              <a:tailEnd/>
            </a:ln>
          </p:spPr>
          <p:txBody>
            <a:bodyPr/>
            <a:lstStyle/>
            <a:p>
              <a:endParaRPr lang="en-US"/>
            </a:p>
          </p:txBody>
        </p:sp>
      </p:grpSp>
      <p:sp>
        <p:nvSpPr>
          <p:cNvPr id="104506" name="Text Box 58"/>
          <p:cNvSpPr txBox="1">
            <a:spLocks noChangeAspect="1" noChangeArrowheads="1"/>
          </p:cNvSpPr>
          <p:nvPr/>
        </p:nvSpPr>
        <p:spPr bwMode="auto">
          <a:xfrm>
            <a:off x="4724400" y="1219200"/>
            <a:ext cx="4191000" cy="738664"/>
          </a:xfrm>
          <a:prstGeom prst="rect">
            <a:avLst/>
          </a:prstGeom>
          <a:noFill/>
          <a:ln w="9525">
            <a:noFill/>
            <a:miter lim="800000"/>
            <a:headEnd/>
            <a:tailEnd/>
          </a:ln>
        </p:spPr>
        <p:txBody>
          <a:bodyPr>
            <a:spAutoFit/>
          </a:bodyPr>
          <a:lstStyle/>
          <a:p>
            <a:pPr>
              <a:spcBef>
                <a:spcPct val="50000"/>
              </a:spcBef>
            </a:pPr>
            <a:r>
              <a:rPr lang="en-US" sz="1400" dirty="0" smtClean="0"/>
              <a:t>As a rule, horizontal deflection cannot be eliminated during excavation, but it is possible to minimize it </a:t>
            </a:r>
            <a:br>
              <a:rPr lang="en-US" sz="1400" dirty="0" smtClean="0"/>
            </a:br>
            <a:r>
              <a:rPr lang="en-US" sz="1400" dirty="0" smtClean="0"/>
              <a:t>if:</a:t>
            </a:r>
            <a:endParaRPr lang="en-US" sz="1400" dirty="0"/>
          </a:p>
        </p:txBody>
      </p:sp>
      <p:sp>
        <p:nvSpPr>
          <p:cNvPr id="75786" name="Text Box 62"/>
          <p:cNvSpPr txBox="1">
            <a:spLocks noChangeAspect="1" noChangeArrowheads="1"/>
          </p:cNvSpPr>
          <p:nvPr/>
        </p:nvSpPr>
        <p:spPr bwMode="auto">
          <a:xfrm>
            <a:off x="5257800" y="914400"/>
            <a:ext cx="3200400" cy="304800"/>
          </a:xfrm>
          <a:prstGeom prst="rect">
            <a:avLst/>
          </a:prstGeom>
          <a:noFill/>
          <a:ln w="9525">
            <a:noFill/>
            <a:miter lim="800000"/>
            <a:headEnd/>
            <a:tailEnd/>
          </a:ln>
        </p:spPr>
        <p:txBody>
          <a:bodyPr>
            <a:spAutoFit/>
          </a:bodyPr>
          <a:lstStyle/>
          <a:p>
            <a:pPr>
              <a:spcBef>
                <a:spcPct val="50000"/>
              </a:spcBef>
            </a:pPr>
            <a:r>
              <a:rPr lang="en-US" sz="1400" u="sng" dirty="0"/>
              <a:t>Horizontal Deflection During Excavation</a:t>
            </a:r>
          </a:p>
        </p:txBody>
      </p:sp>
      <p:sp>
        <p:nvSpPr>
          <p:cNvPr id="75787" name="Rectangle 117"/>
          <p:cNvSpPr>
            <a:spLocks noChangeAspect="1" noChangeArrowheads="1"/>
          </p:cNvSpPr>
          <p:nvPr/>
        </p:nvSpPr>
        <p:spPr bwMode="auto">
          <a:xfrm>
            <a:off x="723900" y="4572000"/>
            <a:ext cx="427038" cy="138113"/>
          </a:xfrm>
          <a:prstGeom prst="rect">
            <a:avLst/>
          </a:prstGeom>
          <a:solidFill>
            <a:srgbClr val="969696"/>
          </a:solidFill>
          <a:ln w="9525">
            <a:noFill/>
            <a:miter lim="800000"/>
            <a:headEnd/>
            <a:tailEnd/>
          </a:ln>
        </p:spPr>
        <p:txBody>
          <a:bodyPr wrap="none" anchor="ctr"/>
          <a:lstStyle/>
          <a:p>
            <a:endParaRPr lang="en-US"/>
          </a:p>
        </p:txBody>
      </p:sp>
      <p:sp>
        <p:nvSpPr>
          <p:cNvPr id="75788" name="Rectangle 118"/>
          <p:cNvSpPr>
            <a:spLocks noChangeAspect="1" noChangeArrowheads="1"/>
          </p:cNvSpPr>
          <p:nvPr/>
        </p:nvSpPr>
        <p:spPr bwMode="auto">
          <a:xfrm>
            <a:off x="1471613" y="4572000"/>
            <a:ext cx="427037" cy="138113"/>
          </a:xfrm>
          <a:prstGeom prst="rect">
            <a:avLst/>
          </a:prstGeom>
          <a:solidFill>
            <a:srgbClr val="969696"/>
          </a:solidFill>
          <a:ln w="9525">
            <a:noFill/>
            <a:miter lim="800000"/>
            <a:headEnd/>
            <a:tailEnd/>
          </a:ln>
        </p:spPr>
        <p:txBody>
          <a:bodyPr wrap="none" anchor="ctr"/>
          <a:lstStyle/>
          <a:p>
            <a:endParaRPr lang="en-US"/>
          </a:p>
        </p:txBody>
      </p:sp>
      <p:sp>
        <p:nvSpPr>
          <p:cNvPr id="75789" name="Line 120"/>
          <p:cNvSpPr>
            <a:spLocks noChangeAspect="1" noChangeShapeType="1"/>
          </p:cNvSpPr>
          <p:nvPr/>
        </p:nvSpPr>
        <p:spPr bwMode="auto">
          <a:xfrm>
            <a:off x="457200" y="4524375"/>
            <a:ext cx="266700" cy="0"/>
          </a:xfrm>
          <a:prstGeom prst="line">
            <a:avLst/>
          </a:prstGeom>
          <a:noFill/>
          <a:ln w="76200">
            <a:solidFill>
              <a:schemeClr val="tx1"/>
            </a:solidFill>
            <a:round/>
            <a:headEnd/>
            <a:tailEnd/>
          </a:ln>
        </p:spPr>
        <p:txBody>
          <a:bodyPr/>
          <a:lstStyle/>
          <a:p>
            <a:endParaRPr lang="en-US"/>
          </a:p>
        </p:txBody>
      </p:sp>
      <p:sp>
        <p:nvSpPr>
          <p:cNvPr id="75790" name="Line 121"/>
          <p:cNvSpPr>
            <a:spLocks noChangeAspect="1" noChangeShapeType="1"/>
          </p:cNvSpPr>
          <p:nvPr/>
        </p:nvSpPr>
        <p:spPr bwMode="auto">
          <a:xfrm>
            <a:off x="723900" y="4495800"/>
            <a:ext cx="0" cy="747713"/>
          </a:xfrm>
          <a:prstGeom prst="line">
            <a:avLst/>
          </a:prstGeom>
          <a:noFill/>
          <a:ln w="38100">
            <a:solidFill>
              <a:schemeClr val="tx1"/>
            </a:solidFill>
            <a:round/>
            <a:headEnd/>
            <a:tailEnd/>
          </a:ln>
        </p:spPr>
        <p:txBody>
          <a:bodyPr/>
          <a:lstStyle/>
          <a:p>
            <a:endParaRPr lang="en-US"/>
          </a:p>
        </p:txBody>
      </p:sp>
      <p:sp>
        <p:nvSpPr>
          <p:cNvPr id="75791" name="Line 122"/>
          <p:cNvSpPr>
            <a:spLocks noChangeAspect="1" noChangeShapeType="1"/>
          </p:cNvSpPr>
          <p:nvPr/>
        </p:nvSpPr>
        <p:spPr bwMode="auto">
          <a:xfrm>
            <a:off x="723900" y="5243513"/>
            <a:ext cx="1174750" cy="0"/>
          </a:xfrm>
          <a:prstGeom prst="line">
            <a:avLst/>
          </a:prstGeom>
          <a:noFill/>
          <a:ln w="38100">
            <a:solidFill>
              <a:schemeClr val="tx1"/>
            </a:solidFill>
            <a:round/>
            <a:headEnd/>
            <a:tailEnd/>
          </a:ln>
        </p:spPr>
        <p:txBody>
          <a:bodyPr/>
          <a:lstStyle/>
          <a:p>
            <a:endParaRPr lang="en-US"/>
          </a:p>
        </p:txBody>
      </p:sp>
      <p:sp>
        <p:nvSpPr>
          <p:cNvPr id="75792" name="Line 123"/>
          <p:cNvSpPr>
            <a:spLocks noChangeAspect="1" noChangeShapeType="1"/>
          </p:cNvSpPr>
          <p:nvPr/>
        </p:nvSpPr>
        <p:spPr bwMode="auto">
          <a:xfrm flipV="1">
            <a:off x="1898650" y="4495800"/>
            <a:ext cx="0" cy="747713"/>
          </a:xfrm>
          <a:prstGeom prst="line">
            <a:avLst/>
          </a:prstGeom>
          <a:noFill/>
          <a:ln w="38100">
            <a:solidFill>
              <a:schemeClr val="tx1"/>
            </a:solidFill>
            <a:round/>
            <a:headEnd/>
            <a:tailEnd/>
          </a:ln>
        </p:spPr>
        <p:txBody>
          <a:bodyPr/>
          <a:lstStyle/>
          <a:p>
            <a:endParaRPr lang="en-US"/>
          </a:p>
        </p:txBody>
      </p:sp>
      <p:sp>
        <p:nvSpPr>
          <p:cNvPr id="75793" name="Line 124"/>
          <p:cNvSpPr>
            <a:spLocks noChangeAspect="1" noChangeShapeType="1"/>
          </p:cNvSpPr>
          <p:nvPr/>
        </p:nvSpPr>
        <p:spPr bwMode="auto">
          <a:xfrm>
            <a:off x="1898650" y="4524375"/>
            <a:ext cx="212725" cy="0"/>
          </a:xfrm>
          <a:prstGeom prst="line">
            <a:avLst/>
          </a:prstGeom>
          <a:noFill/>
          <a:ln w="76200">
            <a:solidFill>
              <a:schemeClr val="tx1"/>
            </a:solidFill>
            <a:round/>
            <a:headEnd/>
            <a:tailEnd/>
          </a:ln>
        </p:spPr>
        <p:txBody>
          <a:bodyPr/>
          <a:lstStyle/>
          <a:p>
            <a:endParaRPr lang="en-US"/>
          </a:p>
        </p:txBody>
      </p:sp>
      <p:sp>
        <p:nvSpPr>
          <p:cNvPr id="104573" name="Line 125"/>
          <p:cNvSpPr>
            <a:spLocks noChangeAspect="1" noChangeShapeType="1"/>
          </p:cNvSpPr>
          <p:nvPr/>
        </p:nvSpPr>
        <p:spPr bwMode="auto">
          <a:xfrm>
            <a:off x="720725" y="4524375"/>
            <a:ext cx="1174750" cy="0"/>
          </a:xfrm>
          <a:prstGeom prst="line">
            <a:avLst/>
          </a:prstGeom>
          <a:noFill/>
          <a:ln w="76200">
            <a:solidFill>
              <a:schemeClr val="tx1"/>
            </a:solidFill>
            <a:round/>
            <a:headEnd/>
            <a:tailEnd/>
          </a:ln>
        </p:spPr>
        <p:txBody>
          <a:bodyPr/>
          <a:lstStyle/>
          <a:p>
            <a:endParaRPr lang="en-US"/>
          </a:p>
        </p:txBody>
      </p:sp>
      <p:sp>
        <p:nvSpPr>
          <p:cNvPr id="104584" name="Text Box 136"/>
          <p:cNvSpPr txBox="1">
            <a:spLocks noChangeArrowheads="1"/>
          </p:cNvSpPr>
          <p:nvPr/>
        </p:nvSpPr>
        <p:spPr bwMode="auto">
          <a:xfrm>
            <a:off x="2133600" y="4495800"/>
            <a:ext cx="1828800" cy="738664"/>
          </a:xfrm>
          <a:prstGeom prst="rect">
            <a:avLst/>
          </a:prstGeom>
          <a:noFill/>
          <a:ln w="9525">
            <a:noFill/>
            <a:miter lim="800000"/>
            <a:headEnd/>
            <a:tailEnd/>
          </a:ln>
        </p:spPr>
        <p:txBody>
          <a:bodyPr>
            <a:spAutoFit/>
          </a:bodyPr>
          <a:lstStyle/>
          <a:p>
            <a:pPr>
              <a:spcBef>
                <a:spcPct val="50000"/>
              </a:spcBef>
            </a:pPr>
            <a:r>
              <a:rPr lang="en-US" sz="1400" dirty="0" smtClean="0"/>
              <a:t>Remove bituminous wearing and base course.</a:t>
            </a:r>
            <a:endParaRPr lang="en-US" sz="1400" dirty="0"/>
          </a:p>
        </p:txBody>
      </p:sp>
      <p:sp>
        <p:nvSpPr>
          <p:cNvPr id="104588" name="Text Box 140"/>
          <p:cNvSpPr txBox="1">
            <a:spLocks noChangeArrowheads="1"/>
          </p:cNvSpPr>
          <p:nvPr/>
        </p:nvSpPr>
        <p:spPr bwMode="auto">
          <a:xfrm>
            <a:off x="2133600" y="5715000"/>
            <a:ext cx="1828800" cy="523220"/>
          </a:xfrm>
          <a:prstGeom prst="rect">
            <a:avLst/>
          </a:prstGeom>
          <a:noFill/>
          <a:ln w="9525">
            <a:noFill/>
            <a:miter lim="800000"/>
            <a:headEnd/>
            <a:tailEnd/>
          </a:ln>
        </p:spPr>
        <p:txBody>
          <a:bodyPr>
            <a:spAutoFit/>
          </a:bodyPr>
          <a:lstStyle/>
          <a:p>
            <a:pPr>
              <a:spcBef>
                <a:spcPct val="50000"/>
              </a:spcBef>
            </a:pPr>
            <a:r>
              <a:rPr lang="en-US" sz="1400" dirty="0" smtClean="0"/>
              <a:t>Begin excavation against trench wall.</a:t>
            </a:r>
            <a:endParaRPr lang="en-US" sz="1400" dirty="0"/>
          </a:p>
        </p:txBody>
      </p:sp>
      <p:sp>
        <p:nvSpPr>
          <p:cNvPr id="104591" name="Text Box 143"/>
          <p:cNvSpPr txBox="1">
            <a:spLocks noChangeArrowheads="1"/>
          </p:cNvSpPr>
          <p:nvPr/>
        </p:nvSpPr>
        <p:spPr bwMode="auto">
          <a:xfrm>
            <a:off x="5943600" y="4495800"/>
            <a:ext cx="2057400" cy="738664"/>
          </a:xfrm>
          <a:prstGeom prst="rect">
            <a:avLst/>
          </a:prstGeom>
          <a:noFill/>
          <a:ln w="9525">
            <a:noFill/>
            <a:miter lim="800000"/>
            <a:headEnd/>
            <a:tailEnd/>
          </a:ln>
        </p:spPr>
        <p:txBody>
          <a:bodyPr>
            <a:spAutoFit/>
          </a:bodyPr>
          <a:lstStyle/>
          <a:p>
            <a:pPr>
              <a:spcBef>
                <a:spcPct val="50000"/>
              </a:spcBef>
            </a:pPr>
            <a:r>
              <a:rPr lang="en-US" sz="1400" dirty="0" smtClean="0"/>
              <a:t>Continue excavation against adjacent trench wall.</a:t>
            </a:r>
            <a:endParaRPr lang="en-US" sz="1400" dirty="0"/>
          </a:p>
        </p:txBody>
      </p:sp>
      <p:sp>
        <p:nvSpPr>
          <p:cNvPr id="104592" name="Text Box 144"/>
          <p:cNvSpPr txBox="1">
            <a:spLocks noChangeArrowheads="1"/>
          </p:cNvSpPr>
          <p:nvPr/>
        </p:nvSpPr>
        <p:spPr bwMode="auto">
          <a:xfrm>
            <a:off x="5943600" y="5715000"/>
            <a:ext cx="2133600" cy="738664"/>
          </a:xfrm>
          <a:prstGeom prst="rect">
            <a:avLst/>
          </a:prstGeom>
          <a:noFill/>
          <a:ln w="9525">
            <a:noFill/>
            <a:miter lim="800000"/>
            <a:headEnd/>
            <a:tailEnd/>
          </a:ln>
        </p:spPr>
        <p:txBody>
          <a:bodyPr>
            <a:spAutoFit/>
          </a:bodyPr>
          <a:lstStyle/>
          <a:p>
            <a:pPr>
              <a:spcBef>
                <a:spcPct val="50000"/>
              </a:spcBef>
            </a:pPr>
            <a:r>
              <a:rPr lang="en-US" sz="1400" dirty="0" smtClean="0"/>
              <a:t>Excavate material from center of trench. Repeat sequence (2. Thru 4.)</a:t>
            </a:r>
            <a:endParaRPr lang="en-US" sz="1400" dirty="0"/>
          </a:p>
        </p:txBody>
      </p:sp>
      <p:sp>
        <p:nvSpPr>
          <p:cNvPr id="75799" name="Text Box 145"/>
          <p:cNvSpPr txBox="1">
            <a:spLocks noChangeArrowheads="1"/>
          </p:cNvSpPr>
          <p:nvPr/>
        </p:nvSpPr>
        <p:spPr bwMode="auto">
          <a:xfrm>
            <a:off x="1143000" y="5257800"/>
            <a:ext cx="457200" cy="244475"/>
          </a:xfrm>
          <a:prstGeom prst="rect">
            <a:avLst/>
          </a:prstGeom>
          <a:noFill/>
          <a:ln w="9525">
            <a:noFill/>
            <a:miter lim="800000"/>
            <a:headEnd/>
            <a:tailEnd/>
          </a:ln>
        </p:spPr>
        <p:txBody>
          <a:bodyPr>
            <a:spAutoFit/>
          </a:bodyPr>
          <a:lstStyle/>
          <a:p>
            <a:pPr>
              <a:spcBef>
                <a:spcPct val="50000"/>
              </a:spcBef>
            </a:pPr>
            <a:r>
              <a:rPr lang="en-US" sz="1000" b="1">
                <a:solidFill>
                  <a:srgbClr val="FF0000"/>
                </a:solidFill>
              </a:rPr>
              <a:t>( 1. )</a:t>
            </a:r>
          </a:p>
        </p:txBody>
      </p:sp>
      <p:grpSp>
        <p:nvGrpSpPr>
          <p:cNvPr id="3" name="Group 149"/>
          <p:cNvGrpSpPr>
            <a:grpSpLocks/>
          </p:cNvGrpSpPr>
          <p:nvPr/>
        </p:nvGrpSpPr>
        <p:grpSpPr bwMode="auto">
          <a:xfrm>
            <a:off x="457200" y="5715000"/>
            <a:ext cx="1654175" cy="1006475"/>
            <a:chOff x="288" y="3600"/>
            <a:chExt cx="1042" cy="634"/>
          </a:xfrm>
        </p:grpSpPr>
        <p:grpSp>
          <p:nvGrpSpPr>
            <p:cNvPr id="4" name="Group 139"/>
            <p:cNvGrpSpPr>
              <a:grpSpLocks/>
            </p:cNvGrpSpPr>
            <p:nvPr/>
          </p:nvGrpSpPr>
          <p:grpSpPr bwMode="auto">
            <a:xfrm>
              <a:off x="288" y="3600"/>
              <a:ext cx="1042" cy="471"/>
              <a:chOff x="288" y="3600"/>
              <a:chExt cx="1042" cy="471"/>
            </a:xfrm>
          </p:grpSpPr>
          <p:sp>
            <p:nvSpPr>
              <p:cNvPr id="75862" name="Rectangle 109"/>
              <p:cNvSpPr>
                <a:spLocks noChangeArrowheads="1"/>
              </p:cNvSpPr>
              <p:nvPr/>
            </p:nvSpPr>
            <p:spPr bwMode="auto">
              <a:xfrm>
                <a:off x="456" y="3771"/>
                <a:ext cx="740" cy="299"/>
              </a:xfrm>
              <a:prstGeom prst="rect">
                <a:avLst/>
              </a:prstGeom>
              <a:solidFill>
                <a:srgbClr val="969696"/>
              </a:solidFill>
              <a:ln w="9525">
                <a:noFill/>
                <a:miter lim="800000"/>
                <a:headEnd/>
                <a:tailEnd/>
              </a:ln>
            </p:spPr>
            <p:txBody>
              <a:bodyPr wrap="none" anchor="ctr"/>
              <a:lstStyle/>
              <a:p>
                <a:endParaRPr lang="en-US"/>
              </a:p>
            </p:txBody>
          </p:sp>
          <p:sp>
            <p:nvSpPr>
              <p:cNvPr id="75863" name="Line 112"/>
              <p:cNvSpPr>
                <a:spLocks noChangeAspect="1" noChangeShapeType="1"/>
              </p:cNvSpPr>
              <p:nvPr/>
            </p:nvSpPr>
            <p:spPr bwMode="auto">
              <a:xfrm>
                <a:off x="456" y="4071"/>
                <a:ext cx="740" cy="0"/>
              </a:xfrm>
              <a:prstGeom prst="line">
                <a:avLst/>
              </a:prstGeom>
              <a:noFill/>
              <a:ln w="38100">
                <a:solidFill>
                  <a:schemeClr val="tx1"/>
                </a:solidFill>
                <a:round/>
                <a:headEnd/>
                <a:tailEnd/>
              </a:ln>
            </p:spPr>
            <p:txBody>
              <a:bodyPr/>
              <a:lstStyle/>
              <a:p>
                <a:endParaRPr lang="en-US"/>
              </a:p>
            </p:txBody>
          </p:sp>
          <p:sp>
            <p:nvSpPr>
              <p:cNvPr id="75864" name="Rectangle 107"/>
              <p:cNvSpPr>
                <a:spLocks noChangeAspect="1" noChangeArrowheads="1"/>
              </p:cNvSpPr>
              <p:nvPr/>
            </p:nvSpPr>
            <p:spPr bwMode="auto">
              <a:xfrm>
                <a:off x="731" y="3639"/>
                <a:ext cx="269" cy="135"/>
              </a:xfrm>
              <a:prstGeom prst="rect">
                <a:avLst/>
              </a:prstGeom>
              <a:solidFill>
                <a:srgbClr val="969696"/>
              </a:solidFill>
              <a:ln w="9525">
                <a:noFill/>
                <a:miter lim="800000"/>
                <a:headEnd/>
                <a:tailEnd/>
              </a:ln>
            </p:spPr>
            <p:txBody>
              <a:bodyPr wrap="none" anchor="ctr"/>
              <a:lstStyle/>
              <a:p>
                <a:endParaRPr lang="en-US"/>
              </a:p>
            </p:txBody>
          </p:sp>
          <p:sp>
            <p:nvSpPr>
              <p:cNvPr id="75865" name="Rectangle 108"/>
              <p:cNvSpPr>
                <a:spLocks noChangeAspect="1" noChangeArrowheads="1"/>
              </p:cNvSpPr>
              <p:nvPr/>
            </p:nvSpPr>
            <p:spPr bwMode="auto">
              <a:xfrm>
                <a:off x="927" y="3639"/>
                <a:ext cx="269" cy="135"/>
              </a:xfrm>
              <a:prstGeom prst="rect">
                <a:avLst/>
              </a:prstGeom>
              <a:solidFill>
                <a:srgbClr val="969696"/>
              </a:solidFill>
              <a:ln w="9525">
                <a:noFill/>
                <a:miter lim="800000"/>
                <a:headEnd/>
                <a:tailEnd/>
              </a:ln>
            </p:spPr>
            <p:txBody>
              <a:bodyPr wrap="none" anchor="ctr"/>
              <a:lstStyle/>
              <a:p>
                <a:endParaRPr lang="en-US"/>
              </a:p>
            </p:txBody>
          </p:sp>
          <p:sp>
            <p:nvSpPr>
              <p:cNvPr id="75866" name="Line 110"/>
              <p:cNvSpPr>
                <a:spLocks noChangeAspect="1" noChangeShapeType="1"/>
              </p:cNvSpPr>
              <p:nvPr/>
            </p:nvSpPr>
            <p:spPr bwMode="auto">
              <a:xfrm>
                <a:off x="288" y="3618"/>
                <a:ext cx="168" cy="0"/>
              </a:xfrm>
              <a:prstGeom prst="line">
                <a:avLst/>
              </a:prstGeom>
              <a:noFill/>
              <a:ln w="76200">
                <a:solidFill>
                  <a:schemeClr val="tx1"/>
                </a:solidFill>
                <a:round/>
                <a:headEnd/>
                <a:tailEnd/>
              </a:ln>
            </p:spPr>
            <p:txBody>
              <a:bodyPr/>
              <a:lstStyle/>
              <a:p>
                <a:endParaRPr lang="en-US"/>
              </a:p>
            </p:txBody>
          </p:sp>
          <p:sp>
            <p:nvSpPr>
              <p:cNvPr id="75867" name="Line 111"/>
              <p:cNvSpPr>
                <a:spLocks noChangeAspect="1" noChangeShapeType="1"/>
              </p:cNvSpPr>
              <p:nvPr/>
            </p:nvSpPr>
            <p:spPr bwMode="auto">
              <a:xfrm>
                <a:off x="456" y="3600"/>
                <a:ext cx="0" cy="471"/>
              </a:xfrm>
              <a:prstGeom prst="line">
                <a:avLst/>
              </a:prstGeom>
              <a:noFill/>
              <a:ln w="38100">
                <a:solidFill>
                  <a:schemeClr val="tx1"/>
                </a:solidFill>
                <a:round/>
                <a:headEnd/>
                <a:tailEnd/>
              </a:ln>
            </p:spPr>
            <p:txBody>
              <a:bodyPr/>
              <a:lstStyle/>
              <a:p>
                <a:endParaRPr lang="en-US"/>
              </a:p>
            </p:txBody>
          </p:sp>
          <p:sp>
            <p:nvSpPr>
              <p:cNvPr id="75868" name="Line 113"/>
              <p:cNvSpPr>
                <a:spLocks noChangeAspect="1" noChangeShapeType="1"/>
              </p:cNvSpPr>
              <p:nvPr/>
            </p:nvSpPr>
            <p:spPr bwMode="auto">
              <a:xfrm flipV="1">
                <a:off x="1196" y="3600"/>
                <a:ext cx="0" cy="471"/>
              </a:xfrm>
              <a:prstGeom prst="line">
                <a:avLst/>
              </a:prstGeom>
              <a:noFill/>
              <a:ln w="38100">
                <a:solidFill>
                  <a:schemeClr val="tx1"/>
                </a:solidFill>
                <a:round/>
                <a:headEnd/>
                <a:tailEnd/>
              </a:ln>
            </p:spPr>
            <p:txBody>
              <a:bodyPr/>
              <a:lstStyle/>
              <a:p>
                <a:endParaRPr lang="en-US"/>
              </a:p>
            </p:txBody>
          </p:sp>
          <p:sp>
            <p:nvSpPr>
              <p:cNvPr id="75869" name="Line 114"/>
              <p:cNvSpPr>
                <a:spLocks noChangeAspect="1" noChangeShapeType="1"/>
              </p:cNvSpPr>
              <p:nvPr/>
            </p:nvSpPr>
            <p:spPr bwMode="auto">
              <a:xfrm>
                <a:off x="1196" y="3618"/>
                <a:ext cx="134" cy="0"/>
              </a:xfrm>
              <a:prstGeom prst="line">
                <a:avLst/>
              </a:prstGeom>
              <a:noFill/>
              <a:ln w="76200">
                <a:solidFill>
                  <a:schemeClr val="tx1"/>
                </a:solidFill>
                <a:round/>
                <a:headEnd/>
                <a:tailEnd/>
              </a:ln>
            </p:spPr>
            <p:txBody>
              <a:bodyPr/>
              <a:lstStyle/>
              <a:p>
                <a:endParaRPr lang="en-US"/>
              </a:p>
            </p:txBody>
          </p:sp>
        </p:grpSp>
        <p:sp>
          <p:nvSpPr>
            <p:cNvPr id="75861" name="Text Box 146"/>
            <p:cNvSpPr txBox="1">
              <a:spLocks noChangeArrowheads="1"/>
            </p:cNvSpPr>
            <p:nvPr/>
          </p:nvSpPr>
          <p:spPr bwMode="auto">
            <a:xfrm>
              <a:off x="720" y="4080"/>
              <a:ext cx="288" cy="154"/>
            </a:xfrm>
            <a:prstGeom prst="rect">
              <a:avLst/>
            </a:prstGeom>
            <a:noFill/>
            <a:ln w="9525">
              <a:noFill/>
              <a:miter lim="800000"/>
              <a:headEnd/>
              <a:tailEnd/>
            </a:ln>
          </p:spPr>
          <p:txBody>
            <a:bodyPr>
              <a:spAutoFit/>
            </a:bodyPr>
            <a:lstStyle/>
            <a:p>
              <a:pPr>
                <a:spcBef>
                  <a:spcPct val="50000"/>
                </a:spcBef>
              </a:pPr>
              <a:r>
                <a:rPr lang="en-US" sz="1000" b="1">
                  <a:solidFill>
                    <a:srgbClr val="FF0000"/>
                  </a:solidFill>
                </a:rPr>
                <a:t>( 2. )</a:t>
              </a:r>
            </a:p>
          </p:txBody>
        </p:sp>
      </p:grpSp>
      <p:grpSp>
        <p:nvGrpSpPr>
          <p:cNvPr id="5" name="Group 150"/>
          <p:cNvGrpSpPr>
            <a:grpSpLocks/>
          </p:cNvGrpSpPr>
          <p:nvPr/>
        </p:nvGrpSpPr>
        <p:grpSpPr bwMode="auto">
          <a:xfrm>
            <a:off x="4267200" y="4495800"/>
            <a:ext cx="1654175" cy="1006475"/>
            <a:chOff x="2688" y="2832"/>
            <a:chExt cx="1042" cy="634"/>
          </a:xfrm>
        </p:grpSpPr>
        <p:grpSp>
          <p:nvGrpSpPr>
            <p:cNvPr id="6" name="Group 142"/>
            <p:cNvGrpSpPr>
              <a:grpSpLocks/>
            </p:cNvGrpSpPr>
            <p:nvPr/>
          </p:nvGrpSpPr>
          <p:grpSpPr bwMode="auto">
            <a:xfrm>
              <a:off x="2688" y="2832"/>
              <a:ext cx="1042" cy="471"/>
              <a:chOff x="2688" y="2832"/>
              <a:chExt cx="1042" cy="471"/>
            </a:xfrm>
          </p:grpSpPr>
          <p:sp>
            <p:nvSpPr>
              <p:cNvPr id="75853" name="Rectangle 97"/>
              <p:cNvSpPr>
                <a:spLocks noChangeAspect="1" noChangeArrowheads="1"/>
              </p:cNvSpPr>
              <p:nvPr/>
            </p:nvSpPr>
            <p:spPr bwMode="auto">
              <a:xfrm>
                <a:off x="2856" y="2959"/>
                <a:ext cx="740" cy="344"/>
              </a:xfrm>
              <a:prstGeom prst="rect">
                <a:avLst/>
              </a:prstGeom>
              <a:solidFill>
                <a:srgbClr val="969696"/>
              </a:solidFill>
              <a:ln w="9525">
                <a:noFill/>
                <a:miter lim="800000"/>
                <a:headEnd/>
                <a:tailEnd/>
              </a:ln>
            </p:spPr>
            <p:txBody>
              <a:bodyPr wrap="none" anchor="ctr"/>
              <a:lstStyle/>
              <a:p>
                <a:endParaRPr lang="en-US"/>
              </a:p>
            </p:txBody>
          </p:sp>
          <p:sp>
            <p:nvSpPr>
              <p:cNvPr id="75854" name="Rectangle 96"/>
              <p:cNvSpPr>
                <a:spLocks noChangeArrowheads="1"/>
              </p:cNvSpPr>
              <p:nvPr/>
            </p:nvSpPr>
            <p:spPr bwMode="auto">
              <a:xfrm>
                <a:off x="3120" y="2832"/>
                <a:ext cx="213" cy="135"/>
              </a:xfrm>
              <a:prstGeom prst="rect">
                <a:avLst/>
              </a:prstGeom>
              <a:solidFill>
                <a:srgbClr val="969696"/>
              </a:solidFill>
              <a:ln w="9525">
                <a:noFill/>
                <a:miter lim="800000"/>
                <a:headEnd/>
                <a:tailEnd/>
              </a:ln>
            </p:spPr>
            <p:txBody>
              <a:bodyPr wrap="none" anchor="ctr"/>
              <a:lstStyle/>
              <a:p>
                <a:endParaRPr lang="en-US"/>
              </a:p>
            </p:txBody>
          </p:sp>
          <p:sp>
            <p:nvSpPr>
              <p:cNvPr id="75855" name="Line 98"/>
              <p:cNvSpPr>
                <a:spLocks noChangeAspect="1" noChangeShapeType="1"/>
              </p:cNvSpPr>
              <p:nvPr/>
            </p:nvSpPr>
            <p:spPr bwMode="auto">
              <a:xfrm>
                <a:off x="2688" y="2850"/>
                <a:ext cx="168" cy="0"/>
              </a:xfrm>
              <a:prstGeom prst="line">
                <a:avLst/>
              </a:prstGeom>
              <a:noFill/>
              <a:ln w="76200">
                <a:solidFill>
                  <a:schemeClr val="tx1"/>
                </a:solidFill>
                <a:round/>
                <a:headEnd/>
                <a:tailEnd/>
              </a:ln>
            </p:spPr>
            <p:txBody>
              <a:bodyPr/>
              <a:lstStyle/>
              <a:p>
                <a:endParaRPr lang="en-US"/>
              </a:p>
            </p:txBody>
          </p:sp>
          <p:sp>
            <p:nvSpPr>
              <p:cNvPr id="75856" name="Line 99"/>
              <p:cNvSpPr>
                <a:spLocks noChangeAspect="1" noChangeShapeType="1"/>
              </p:cNvSpPr>
              <p:nvPr/>
            </p:nvSpPr>
            <p:spPr bwMode="auto">
              <a:xfrm>
                <a:off x="2856" y="2832"/>
                <a:ext cx="0" cy="471"/>
              </a:xfrm>
              <a:prstGeom prst="line">
                <a:avLst/>
              </a:prstGeom>
              <a:noFill/>
              <a:ln w="38100">
                <a:solidFill>
                  <a:schemeClr val="tx1"/>
                </a:solidFill>
                <a:round/>
                <a:headEnd/>
                <a:tailEnd/>
              </a:ln>
            </p:spPr>
            <p:txBody>
              <a:bodyPr/>
              <a:lstStyle/>
              <a:p>
                <a:endParaRPr lang="en-US"/>
              </a:p>
            </p:txBody>
          </p:sp>
          <p:sp>
            <p:nvSpPr>
              <p:cNvPr id="75857" name="Line 100"/>
              <p:cNvSpPr>
                <a:spLocks noChangeAspect="1" noChangeShapeType="1"/>
              </p:cNvSpPr>
              <p:nvPr/>
            </p:nvSpPr>
            <p:spPr bwMode="auto">
              <a:xfrm>
                <a:off x="2856" y="3303"/>
                <a:ext cx="740" cy="0"/>
              </a:xfrm>
              <a:prstGeom prst="line">
                <a:avLst/>
              </a:prstGeom>
              <a:noFill/>
              <a:ln w="38100">
                <a:solidFill>
                  <a:schemeClr val="tx1"/>
                </a:solidFill>
                <a:round/>
                <a:headEnd/>
                <a:tailEnd/>
              </a:ln>
            </p:spPr>
            <p:txBody>
              <a:bodyPr/>
              <a:lstStyle/>
              <a:p>
                <a:endParaRPr lang="en-US"/>
              </a:p>
            </p:txBody>
          </p:sp>
          <p:sp>
            <p:nvSpPr>
              <p:cNvPr id="75858" name="Line 101"/>
              <p:cNvSpPr>
                <a:spLocks noChangeAspect="1" noChangeShapeType="1"/>
              </p:cNvSpPr>
              <p:nvPr/>
            </p:nvSpPr>
            <p:spPr bwMode="auto">
              <a:xfrm flipV="1">
                <a:off x="3596" y="2832"/>
                <a:ext cx="0" cy="471"/>
              </a:xfrm>
              <a:prstGeom prst="line">
                <a:avLst/>
              </a:prstGeom>
              <a:noFill/>
              <a:ln w="38100">
                <a:solidFill>
                  <a:schemeClr val="tx1"/>
                </a:solidFill>
                <a:round/>
                <a:headEnd/>
                <a:tailEnd/>
              </a:ln>
            </p:spPr>
            <p:txBody>
              <a:bodyPr/>
              <a:lstStyle/>
              <a:p>
                <a:endParaRPr lang="en-US"/>
              </a:p>
            </p:txBody>
          </p:sp>
          <p:sp>
            <p:nvSpPr>
              <p:cNvPr id="75859" name="Line 102"/>
              <p:cNvSpPr>
                <a:spLocks noChangeAspect="1" noChangeShapeType="1"/>
              </p:cNvSpPr>
              <p:nvPr/>
            </p:nvSpPr>
            <p:spPr bwMode="auto">
              <a:xfrm>
                <a:off x="3596" y="2850"/>
                <a:ext cx="134" cy="0"/>
              </a:xfrm>
              <a:prstGeom prst="line">
                <a:avLst/>
              </a:prstGeom>
              <a:noFill/>
              <a:ln w="76200">
                <a:solidFill>
                  <a:schemeClr val="tx1"/>
                </a:solidFill>
                <a:round/>
                <a:headEnd/>
                <a:tailEnd/>
              </a:ln>
            </p:spPr>
            <p:txBody>
              <a:bodyPr/>
              <a:lstStyle/>
              <a:p>
                <a:endParaRPr lang="en-US"/>
              </a:p>
            </p:txBody>
          </p:sp>
        </p:grpSp>
        <p:sp>
          <p:nvSpPr>
            <p:cNvPr id="75852" name="Text Box 147"/>
            <p:cNvSpPr txBox="1">
              <a:spLocks noChangeArrowheads="1"/>
            </p:cNvSpPr>
            <p:nvPr/>
          </p:nvSpPr>
          <p:spPr bwMode="auto">
            <a:xfrm>
              <a:off x="3120" y="3312"/>
              <a:ext cx="288" cy="154"/>
            </a:xfrm>
            <a:prstGeom prst="rect">
              <a:avLst/>
            </a:prstGeom>
            <a:noFill/>
            <a:ln w="9525">
              <a:noFill/>
              <a:miter lim="800000"/>
              <a:headEnd/>
              <a:tailEnd/>
            </a:ln>
          </p:spPr>
          <p:txBody>
            <a:bodyPr>
              <a:spAutoFit/>
            </a:bodyPr>
            <a:lstStyle/>
            <a:p>
              <a:pPr>
                <a:spcBef>
                  <a:spcPct val="50000"/>
                </a:spcBef>
              </a:pPr>
              <a:r>
                <a:rPr lang="en-US" sz="1000" b="1">
                  <a:solidFill>
                    <a:srgbClr val="FF0000"/>
                  </a:solidFill>
                </a:rPr>
                <a:t>( 3. )</a:t>
              </a:r>
            </a:p>
          </p:txBody>
        </p:sp>
      </p:grpSp>
      <p:grpSp>
        <p:nvGrpSpPr>
          <p:cNvPr id="7" name="Group 151"/>
          <p:cNvGrpSpPr>
            <a:grpSpLocks/>
          </p:cNvGrpSpPr>
          <p:nvPr/>
        </p:nvGrpSpPr>
        <p:grpSpPr bwMode="auto">
          <a:xfrm>
            <a:off x="4267200" y="5715000"/>
            <a:ext cx="1654175" cy="1006475"/>
            <a:chOff x="2688" y="3600"/>
            <a:chExt cx="1042" cy="634"/>
          </a:xfrm>
        </p:grpSpPr>
        <p:sp>
          <p:nvSpPr>
            <p:cNvPr id="75844" name="Rectangle 129"/>
            <p:cNvSpPr>
              <a:spLocks noChangeAspect="1" noChangeArrowheads="1"/>
            </p:cNvSpPr>
            <p:nvPr/>
          </p:nvSpPr>
          <p:spPr bwMode="auto">
            <a:xfrm>
              <a:off x="2856" y="3727"/>
              <a:ext cx="740" cy="344"/>
            </a:xfrm>
            <a:prstGeom prst="rect">
              <a:avLst/>
            </a:prstGeom>
            <a:solidFill>
              <a:srgbClr val="969696"/>
            </a:solidFill>
            <a:ln w="9525">
              <a:noFill/>
              <a:miter lim="800000"/>
              <a:headEnd/>
              <a:tailEnd/>
            </a:ln>
          </p:spPr>
          <p:txBody>
            <a:bodyPr wrap="none" anchor="ctr"/>
            <a:lstStyle/>
            <a:p>
              <a:endParaRPr lang="en-US"/>
            </a:p>
          </p:txBody>
        </p:sp>
        <p:sp>
          <p:nvSpPr>
            <p:cNvPr id="75845" name="Line 130"/>
            <p:cNvSpPr>
              <a:spLocks noChangeAspect="1" noChangeShapeType="1"/>
            </p:cNvSpPr>
            <p:nvPr/>
          </p:nvSpPr>
          <p:spPr bwMode="auto">
            <a:xfrm>
              <a:off x="2688" y="3618"/>
              <a:ext cx="168" cy="0"/>
            </a:xfrm>
            <a:prstGeom prst="line">
              <a:avLst/>
            </a:prstGeom>
            <a:noFill/>
            <a:ln w="76200">
              <a:solidFill>
                <a:schemeClr val="tx1"/>
              </a:solidFill>
              <a:round/>
              <a:headEnd/>
              <a:tailEnd/>
            </a:ln>
          </p:spPr>
          <p:txBody>
            <a:bodyPr/>
            <a:lstStyle/>
            <a:p>
              <a:endParaRPr lang="en-US"/>
            </a:p>
          </p:txBody>
        </p:sp>
        <p:sp>
          <p:nvSpPr>
            <p:cNvPr id="75846" name="Line 131"/>
            <p:cNvSpPr>
              <a:spLocks noChangeAspect="1" noChangeShapeType="1"/>
            </p:cNvSpPr>
            <p:nvPr/>
          </p:nvSpPr>
          <p:spPr bwMode="auto">
            <a:xfrm>
              <a:off x="2856" y="3600"/>
              <a:ext cx="0" cy="471"/>
            </a:xfrm>
            <a:prstGeom prst="line">
              <a:avLst/>
            </a:prstGeom>
            <a:noFill/>
            <a:ln w="38100">
              <a:solidFill>
                <a:schemeClr val="tx1"/>
              </a:solidFill>
              <a:round/>
              <a:headEnd/>
              <a:tailEnd/>
            </a:ln>
          </p:spPr>
          <p:txBody>
            <a:bodyPr/>
            <a:lstStyle/>
            <a:p>
              <a:endParaRPr lang="en-US"/>
            </a:p>
          </p:txBody>
        </p:sp>
        <p:sp>
          <p:nvSpPr>
            <p:cNvPr id="75847" name="Line 132"/>
            <p:cNvSpPr>
              <a:spLocks noChangeAspect="1" noChangeShapeType="1"/>
            </p:cNvSpPr>
            <p:nvPr/>
          </p:nvSpPr>
          <p:spPr bwMode="auto">
            <a:xfrm>
              <a:off x="2856" y="4071"/>
              <a:ext cx="740" cy="0"/>
            </a:xfrm>
            <a:prstGeom prst="line">
              <a:avLst/>
            </a:prstGeom>
            <a:noFill/>
            <a:ln w="38100">
              <a:solidFill>
                <a:schemeClr val="tx1"/>
              </a:solidFill>
              <a:round/>
              <a:headEnd/>
              <a:tailEnd/>
            </a:ln>
          </p:spPr>
          <p:txBody>
            <a:bodyPr/>
            <a:lstStyle/>
            <a:p>
              <a:endParaRPr lang="en-US"/>
            </a:p>
          </p:txBody>
        </p:sp>
        <p:sp>
          <p:nvSpPr>
            <p:cNvPr id="75848" name="Line 133"/>
            <p:cNvSpPr>
              <a:spLocks noChangeAspect="1" noChangeShapeType="1"/>
            </p:cNvSpPr>
            <p:nvPr/>
          </p:nvSpPr>
          <p:spPr bwMode="auto">
            <a:xfrm flipV="1">
              <a:off x="3596" y="3600"/>
              <a:ext cx="0" cy="471"/>
            </a:xfrm>
            <a:prstGeom prst="line">
              <a:avLst/>
            </a:prstGeom>
            <a:noFill/>
            <a:ln w="38100">
              <a:solidFill>
                <a:schemeClr val="tx1"/>
              </a:solidFill>
              <a:round/>
              <a:headEnd/>
              <a:tailEnd/>
            </a:ln>
          </p:spPr>
          <p:txBody>
            <a:bodyPr/>
            <a:lstStyle/>
            <a:p>
              <a:endParaRPr lang="en-US"/>
            </a:p>
          </p:txBody>
        </p:sp>
        <p:sp>
          <p:nvSpPr>
            <p:cNvPr id="75849" name="Line 134"/>
            <p:cNvSpPr>
              <a:spLocks noChangeAspect="1" noChangeShapeType="1"/>
            </p:cNvSpPr>
            <p:nvPr/>
          </p:nvSpPr>
          <p:spPr bwMode="auto">
            <a:xfrm>
              <a:off x="3596" y="3618"/>
              <a:ext cx="134" cy="0"/>
            </a:xfrm>
            <a:prstGeom prst="line">
              <a:avLst/>
            </a:prstGeom>
            <a:noFill/>
            <a:ln w="76200">
              <a:solidFill>
                <a:schemeClr val="tx1"/>
              </a:solidFill>
              <a:round/>
              <a:headEnd/>
              <a:tailEnd/>
            </a:ln>
          </p:spPr>
          <p:txBody>
            <a:bodyPr/>
            <a:lstStyle/>
            <a:p>
              <a:endParaRPr lang="en-US"/>
            </a:p>
          </p:txBody>
        </p:sp>
        <p:sp>
          <p:nvSpPr>
            <p:cNvPr id="75850" name="Text Box 148"/>
            <p:cNvSpPr txBox="1">
              <a:spLocks noChangeArrowheads="1"/>
            </p:cNvSpPr>
            <p:nvPr/>
          </p:nvSpPr>
          <p:spPr bwMode="auto">
            <a:xfrm>
              <a:off x="3120" y="4080"/>
              <a:ext cx="288" cy="154"/>
            </a:xfrm>
            <a:prstGeom prst="rect">
              <a:avLst/>
            </a:prstGeom>
            <a:noFill/>
            <a:ln w="9525">
              <a:noFill/>
              <a:miter lim="800000"/>
              <a:headEnd/>
              <a:tailEnd/>
            </a:ln>
          </p:spPr>
          <p:txBody>
            <a:bodyPr>
              <a:spAutoFit/>
            </a:bodyPr>
            <a:lstStyle/>
            <a:p>
              <a:pPr>
                <a:spcBef>
                  <a:spcPct val="50000"/>
                </a:spcBef>
              </a:pPr>
              <a:r>
                <a:rPr lang="en-US" sz="1000" b="1">
                  <a:solidFill>
                    <a:srgbClr val="FF0000"/>
                  </a:solidFill>
                </a:rPr>
                <a:t>( 4. )</a:t>
              </a:r>
            </a:p>
          </p:txBody>
        </p:sp>
      </p:grpSp>
      <p:sp>
        <p:nvSpPr>
          <p:cNvPr id="104600" name="Text Box 152"/>
          <p:cNvSpPr txBox="1">
            <a:spLocks noChangeAspect="1" noChangeArrowheads="1"/>
          </p:cNvSpPr>
          <p:nvPr/>
        </p:nvSpPr>
        <p:spPr bwMode="auto">
          <a:xfrm>
            <a:off x="4953000" y="1828800"/>
            <a:ext cx="3581400" cy="304800"/>
          </a:xfrm>
          <a:prstGeom prst="rect">
            <a:avLst/>
          </a:prstGeom>
          <a:noFill/>
          <a:ln w="9525">
            <a:noFill/>
            <a:miter lim="800000"/>
            <a:headEnd/>
            <a:tailEnd/>
          </a:ln>
        </p:spPr>
        <p:txBody>
          <a:bodyPr>
            <a:spAutoFit/>
          </a:bodyPr>
          <a:lstStyle/>
          <a:p>
            <a:pPr>
              <a:spcBef>
                <a:spcPct val="50000"/>
              </a:spcBef>
            </a:pPr>
            <a:r>
              <a:rPr lang="en-US" sz="1400" dirty="0" smtClean="0"/>
              <a:t>You’re using a backhoe to do the excavation</a:t>
            </a:r>
            <a:endParaRPr lang="en-US" sz="1400" dirty="0"/>
          </a:p>
        </p:txBody>
      </p:sp>
      <p:sp>
        <p:nvSpPr>
          <p:cNvPr id="104601" name="Text Box 153"/>
          <p:cNvSpPr txBox="1">
            <a:spLocks noChangeAspect="1" noChangeArrowheads="1"/>
          </p:cNvSpPr>
          <p:nvPr/>
        </p:nvSpPr>
        <p:spPr bwMode="auto">
          <a:xfrm>
            <a:off x="4953000" y="2055813"/>
            <a:ext cx="3733800" cy="304800"/>
          </a:xfrm>
          <a:prstGeom prst="rect">
            <a:avLst/>
          </a:prstGeom>
          <a:noFill/>
          <a:ln w="9525">
            <a:noFill/>
            <a:miter lim="800000"/>
            <a:headEnd/>
            <a:tailEnd/>
          </a:ln>
        </p:spPr>
        <p:txBody>
          <a:bodyPr>
            <a:spAutoFit/>
          </a:bodyPr>
          <a:lstStyle/>
          <a:p>
            <a:pPr>
              <a:spcBef>
                <a:spcPct val="50000"/>
              </a:spcBef>
            </a:pPr>
            <a:r>
              <a:rPr lang="en-US" sz="1400" dirty="0" smtClean="0"/>
              <a:t>The width of the trench on surface is 60” or &gt;</a:t>
            </a:r>
            <a:endParaRPr lang="en-US" sz="1400" dirty="0"/>
          </a:p>
        </p:txBody>
      </p:sp>
      <p:grpSp>
        <p:nvGrpSpPr>
          <p:cNvPr id="8" name="Group 165"/>
          <p:cNvGrpSpPr>
            <a:grpSpLocks/>
          </p:cNvGrpSpPr>
          <p:nvPr/>
        </p:nvGrpSpPr>
        <p:grpSpPr bwMode="auto">
          <a:xfrm>
            <a:off x="5715000" y="2590800"/>
            <a:ext cx="1654175" cy="747713"/>
            <a:chOff x="3600" y="1824"/>
            <a:chExt cx="1042" cy="471"/>
          </a:xfrm>
        </p:grpSpPr>
        <p:sp>
          <p:nvSpPr>
            <p:cNvPr id="75836" name="Rectangle 156"/>
            <p:cNvSpPr>
              <a:spLocks noChangeArrowheads="1"/>
            </p:cNvSpPr>
            <p:nvPr/>
          </p:nvSpPr>
          <p:spPr bwMode="auto">
            <a:xfrm>
              <a:off x="3768" y="1995"/>
              <a:ext cx="740" cy="299"/>
            </a:xfrm>
            <a:prstGeom prst="rect">
              <a:avLst/>
            </a:prstGeom>
            <a:solidFill>
              <a:srgbClr val="969696"/>
            </a:solidFill>
            <a:ln w="9525">
              <a:noFill/>
              <a:miter lim="800000"/>
              <a:headEnd/>
              <a:tailEnd/>
            </a:ln>
          </p:spPr>
          <p:txBody>
            <a:bodyPr wrap="none" anchor="ctr"/>
            <a:lstStyle/>
            <a:p>
              <a:endParaRPr lang="en-US"/>
            </a:p>
          </p:txBody>
        </p:sp>
        <p:sp>
          <p:nvSpPr>
            <p:cNvPr id="75837" name="Line 157"/>
            <p:cNvSpPr>
              <a:spLocks noChangeAspect="1" noChangeShapeType="1"/>
            </p:cNvSpPr>
            <p:nvPr/>
          </p:nvSpPr>
          <p:spPr bwMode="auto">
            <a:xfrm>
              <a:off x="3768" y="2295"/>
              <a:ext cx="740" cy="0"/>
            </a:xfrm>
            <a:prstGeom prst="line">
              <a:avLst/>
            </a:prstGeom>
            <a:noFill/>
            <a:ln w="38100">
              <a:solidFill>
                <a:schemeClr val="tx1"/>
              </a:solidFill>
              <a:round/>
              <a:headEnd/>
              <a:tailEnd/>
            </a:ln>
          </p:spPr>
          <p:txBody>
            <a:bodyPr/>
            <a:lstStyle/>
            <a:p>
              <a:endParaRPr lang="en-US"/>
            </a:p>
          </p:txBody>
        </p:sp>
        <p:sp>
          <p:nvSpPr>
            <p:cNvPr id="75838" name="Rectangle 158"/>
            <p:cNvSpPr>
              <a:spLocks noChangeArrowheads="1"/>
            </p:cNvSpPr>
            <p:nvPr/>
          </p:nvSpPr>
          <p:spPr bwMode="auto">
            <a:xfrm>
              <a:off x="3777" y="1872"/>
              <a:ext cx="236" cy="135"/>
            </a:xfrm>
            <a:prstGeom prst="rect">
              <a:avLst/>
            </a:prstGeom>
            <a:solidFill>
              <a:srgbClr val="969696"/>
            </a:solidFill>
            <a:ln w="9525">
              <a:noFill/>
              <a:miter lim="800000"/>
              <a:headEnd/>
              <a:tailEnd/>
            </a:ln>
          </p:spPr>
          <p:txBody>
            <a:bodyPr wrap="none" anchor="ctr"/>
            <a:lstStyle/>
            <a:p>
              <a:endParaRPr lang="en-US"/>
            </a:p>
          </p:txBody>
        </p:sp>
        <p:sp>
          <p:nvSpPr>
            <p:cNvPr id="75839" name="Rectangle 159"/>
            <p:cNvSpPr>
              <a:spLocks noChangeArrowheads="1"/>
            </p:cNvSpPr>
            <p:nvPr/>
          </p:nvSpPr>
          <p:spPr bwMode="auto">
            <a:xfrm>
              <a:off x="4278" y="1863"/>
              <a:ext cx="230" cy="135"/>
            </a:xfrm>
            <a:prstGeom prst="rect">
              <a:avLst/>
            </a:prstGeom>
            <a:solidFill>
              <a:srgbClr val="969696"/>
            </a:solidFill>
            <a:ln w="9525">
              <a:noFill/>
              <a:miter lim="800000"/>
              <a:headEnd/>
              <a:tailEnd/>
            </a:ln>
          </p:spPr>
          <p:txBody>
            <a:bodyPr wrap="none" anchor="ctr"/>
            <a:lstStyle/>
            <a:p>
              <a:endParaRPr lang="en-US"/>
            </a:p>
          </p:txBody>
        </p:sp>
        <p:sp>
          <p:nvSpPr>
            <p:cNvPr id="75840" name="Line 160"/>
            <p:cNvSpPr>
              <a:spLocks noChangeAspect="1" noChangeShapeType="1"/>
            </p:cNvSpPr>
            <p:nvPr/>
          </p:nvSpPr>
          <p:spPr bwMode="auto">
            <a:xfrm>
              <a:off x="3600" y="1842"/>
              <a:ext cx="168" cy="0"/>
            </a:xfrm>
            <a:prstGeom prst="line">
              <a:avLst/>
            </a:prstGeom>
            <a:noFill/>
            <a:ln w="76200">
              <a:solidFill>
                <a:schemeClr val="tx1"/>
              </a:solidFill>
              <a:round/>
              <a:headEnd/>
              <a:tailEnd/>
            </a:ln>
          </p:spPr>
          <p:txBody>
            <a:bodyPr/>
            <a:lstStyle/>
            <a:p>
              <a:endParaRPr lang="en-US"/>
            </a:p>
          </p:txBody>
        </p:sp>
        <p:sp>
          <p:nvSpPr>
            <p:cNvPr id="75841" name="Line 161"/>
            <p:cNvSpPr>
              <a:spLocks noChangeAspect="1" noChangeShapeType="1"/>
            </p:cNvSpPr>
            <p:nvPr/>
          </p:nvSpPr>
          <p:spPr bwMode="auto">
            <a:xfrm>
              <a:off x="3768" y="1824"/>
              <a:ext cx="0" cy="471"/>
            </a:xfrm>
            <a:prstGeom prst="line">
              <a:avLst/>
            </a:prstGeom>
            <a:noFill/>
            <a:ln w="38100">
              <a:solidFill>
                <a:schemeClr val="tx1"/>
              </a:solidFill>
              <a:round/>
              <a:headEnd/>
              <a:tailEnd/>
            </a:ln>
          </p:spPr>
          <p:txBody>
            <a:bodyPr/>
            <a:lstStyle/>
            <a:p>
              <a:endParaRPr lang="en-US"/>
            </a:p>
          </p:txBody>
        </p:sp>
        <p:sp>
          <p:nvSpPr>
            <p:cNvPr id="75842" name="Line 162"/>
            <p:cNvSpPr>
              <a:spLocks noChangeAspect="1" noChangeShapeType="1"/>
            </p:cNvSpPr>
            <p:nvPr/>
          </p:nvSpPr>
          <p:spPr bwMode="auto">
            <a:xfrm flipV="1">
              <a:off x="4508" y="1824"/>
              <a:ext cx="0" cy="471"/>
            </a:xfrm>
            <a:prstGeom prst="line">
              <a:avLst/>
            </a:prstGeom>
            <a:noFill/>
            <a:ln w="38100">
              <a:solidFill>
                <a:schemeClr val="tx1"/>
              </a:solidFill>
              <a:round/>
              <a:headEnd/>
              <a:tailEnd/>
            </a:ln>
          </p:spPr>
          <p:txBody>
            <a:bodyPr/>
            <a:lstStyle/>
            <a:p>
              <a:endParaRPr lang="en-US"/>
            </a:p>
          </p:txBody>
        </p:sp>
        <p:sp>
          <p:nvSpPr>
            <p:cNvPr id="75843" name="Line 163"/>
            <p:cNvSpPr>
              <a:spLocks noChangeAspect="1" noChangeShapeType="1"/>
            </p:cNvSpPr>
            <p:nvPr/>
          </p:nvSpPr>
          <p:spPr bwMode="auto">
            <a:xfrm>
              <a:off x="4508" y="1842"/>
              <a:ext cx="134" cy="0"/>
            </a:xfrm>
            <a:prstGeom prst="line">
              <a:avLst/>
            </a:prstGeom>
            <a:noFill/>
            <a:ln w="76200">
              <a:solidFill>
                <a:schemeClr val="tx1"/>
              </a:solidFill>
              <a:round/>
              <a:headEnd/>
              <a:tailEnd/>
            </a:ln>
          </p:spPr>
          <p:txBody>
            <a:bodyPr/>
            <a:lstStyle/>
            <a:p>
              <a:endParaRPr lang="en-US"/>
            </a:p>
          </p:txBody>
        </p:sp>
      </p:grpSp>
      <p:sp>
        <p:nvSpPr>
          <p:cNvPr id="104614" name="Text Box 166"/>
          <p:cNvSpPr txBox="1">
            <a:spLocks noChangeArrowheads="1"/>
          </p:cNvSpPr>
          <p:nvPr/>
        </p:nvSpPr>
        <p:spPr bwMode="auto">
          <a:xfrm>
            <a:off x="4495800" y="3352800"/>
            <a:ext cx="4038600" cy="738664"/>
          </a:xfrm>
          <a:prstGeom prst="rect">
            <a:avLst/>
          </a:prstGeom>
          <a:noFill/>
          <a:ln w="9525">
            <a:noFill/>
            <a:miter lim="800000"/>
            <a:headEnd/>
            <a:tailEnd/>
          </a:ln>
        </p:spPr>
        <p:txBody>
          <a:bodyPr wrap="square">
            <a:spAutoFit/>
          </a:bodyPr>
          <a:lstStyle/>
          <a:p>
            <a:pPr>
              <a:spcBef>
                <a:spcPct val="50000"/>
              </a:spcBef>
            </a:pPr>
            <a:r>
              <a:rPr lang="en-US" sz="1400" dirty="0" smtClean="0"/>
              <a:t>Beginning excavation in the center of the trench increases the extent to which horizontal deflection will occur along the trench wall</a:t>
            </a:r>
            <a:endParaRPr lang="en-US" sz="1400" dirty="0"/>
          </a:p>
        </p:txBody>
      </p:sp>
      <p:sp>
        <p:nvSpPr>
          <p:cNvPr id="104615" name="Text Box 167"/>
          <p:cNvSpPr txBox="1">
            <a:spLocks noChangeArrowheads="1"/>
          </p:cNvSpPr>
          <p:nvPr/>
        </p:nvSpPr>
        <p:spPr bwMode="auto">
          <a:xfrm>
            <a:off x="2362200" y="5334000"/>
            <a:ext cx="1447800" cy="274638"/>
          </a:xfrm>
          <a:prstGeom prst="rect">
            <a:avLst/>
          </a:prstGeom>
          <a:noFill/>
          <a:ln w="9525">
            <a:noFill/>
            <a:miter lim="800000"/>
            <a:headEnd/>
            <a:tailEnd/>
          </a:ln>
        </p:spPr>
        <p:txBody>
          <a:bodyPr>
            <a:spAutoFit/>
          </a:bodyPr>
          <a:lstStyle/>
          <a:p>
            <a:pPr>
              <a:spcBef>
                <a:spcPct val="50000"/>
              </a:spcBef>
            </a:pPr>
            <a:r>
              <a:rPr lang="en-US" sz="1200" dirty="0" smtClean="0"/>
              <a:t>Lateral resistance</a:t>
            </a:r>
            <a:endParaRPr lang="en-US" sz="1200" dirty="0"/>
          </a:p>
        </p:txBody>
      </p:sp>
      <p:grpSp>
        <p:nvGrpSpPr>
          <p:cNvPr id="9" name="Group 182"/>
          <p:cNvGrpSpPr>
            <a:grpSpLocks/>
          </p:cNvGrpSpPr>
          <p:nvPr/>
        </p:nvGrpSpPr>
        <p:grpSpPr bwMode="auto">
          <a:xfrm>
            <a:off x="762000" y="5486400"/>
            <a:ext cx="1600200" cy="381000"/>
            <a:chOff x="480" y="3456"/>
            <a:chExt cx="1008" cy="240"/>
          </a:xfrm>
        </p:grpSpPr>
        <p:sp>
          <p:nvSpPr>
            <p:cNvPr id="75833" name="Line 172"/>
            <p:cNvSpPr>
              <a:spLocks noChangeShapeType="1"/>
            </p:cNvSpPr>
            <p:nvPr/>
          </p:nvSpPr>
          <p:spPr bwMode="auto">
            <a:xfrm flipH="1">
              <a:off x="624" y="3456"/>
              <a:ext cx="864" cy="96"/>
            </a:xfrm>
            <a:prstGeom prst="line">
              <a:avLst/>
            </a:prstGeom>
            <a:noFill/>
            <a:ln w="6350">
              <a:solidFill>
                <a:schemeClr val="tx1"/>
              </a:solidFill>
              <a:round/>
              <a:headEnd/>
              <a:tailEnd/>
            </a:ln>
          </p:spPr>
          <p:txBody>
            <a:bodyPr/>
            <a:lstStyle/>
            <a:p>
              <a:endParaRPr lang="en-US"/>
            </a:p>
          </p:txBody>
        </p:sp>
        <p:sp>
          <p:nvSpPr>
            <p:cNvPr id="75834" name="Line 173"/>
            <p:cNvSpPr>
              <a:spLocks noChangeShapeType="1"/>
            </p:cNvSpPr>
            <p:nvPr/>
          </p:nvSpPr>
          <p:spPr bwMode="auto">
            <a:xfrm flipH="1">
              <a:off x="480" y="3552"/>
              <a:ext cx="144" cy="144"/>
            </a:xfrm>
            <a:prstGeom prst="line">
              <a:avLst/>
            </a:prstGeom>
            <a:noFill/>
            <a:ln w="6350">
              <a:solidFill>
                <a:schemeClr val="tx1"/>
              </a:solidFill>
              <a:round/>
              <a:headEnd/>
              <a:tailEnd type="triangle" w="med" len="med"/>
            </a:ln>
          </p:spPr>
          <p:txBody>
            <a:bodyPr/>
            <a:lstStyle/>
            <a:p>
              <a:endParaRPr lang="en-US"/>
            </a:p>
          </p:txBody>
        </p:sp>
        <p:sp>
          <p:nvSpPr>
            <p:cNvPr id="75835" name="Line 174"/>
            <p:cNvSpPr>
              <a:spLocks noChangeShapeType="1"/>
            </p:cNvSpPr>
            <p:nvPr/>
          </p:nvSpPr>
          <p:spPr bwMode="auto">
            <a:xfrm>
              <a:off x="624" y="3552"/>
              <a:ext cx="96" cy="144"/>
            </a:xfrm>
            <a:prstGeom prst="line">
              <a:avLst/>
            </a:prstGeom>
            <a:noFill/>
            <a:ln w="6350">
              <a:solidFill>
                <a:schemeClr val="tx1"/>
              </a:solidFill>
              <a:round/>
              <a:headEnd/>
              <a:tailEnd type="triangle" w="med" len="med"/>
            </a:ln>
          </p:spPr>
          <p:txBody>
            <a:bodyPr/>
            <a:lstStyle/>
            <a:p>
              <a:endParaRPr lang="en-US"/>
            </a:p>
          </p:txBody>
        </p:sp>
      </p:grpSp>
      <p:grpSp>
        <p:nvGrpSpPr>
          <p:cNvPr id="10" name="Group 184"/>
          <p:cNvGrpSpPr>
            <a:grpSpLocks/>
          </p:cNvGrpSpPr>
          <p:nvPr/>
        </p:nvGrpSpPr>
        <p:grpSpPr bwMode="auto">
          <a:xfrm>
            <a:off x="3200400" y="4343400"/>
            <a:ext cx="2438400" cy="1066800"/>
            <a:chOff x="2016" y="2736"/>
            <a:chExt cx="1536" cy="672"/>
          </a:xfrm>
        </p:grpSpPr>
        <p:sp>
          <p:nvSpPr>
            <p:cNvPr id="75829" name="Line 178"/>
            <p:cNvSpPr>
              <a:spLocks noChangeShapeType="1"/>
            </p:cNvSpPr>
            <p:nvPr/>
          </p:nvSpPr>
          <p:spPr bwMode="auto">
            <a:xfrm flipV="1">
              <a:off x="2016" y="2736"/>
              <a:ext cx="720" cy="672"/>
            </a:xfrm>
            <a:prstGeom prst="line">
              <a:avLst/>
            </a:prstGeom>
            <a:noFill/>
            <a:ln w="6350">
              <a:solidFill>
                <a:schemeClr val="tx1"/>
              </a:solidFill>
              <a:round/>
              <a:headEnd/>
              <a:tailEnd/>
            </a:ln>
          </p:spPr>
          <p:txBody>
            <a:bodyPr/>
            <a:lstStyle/>
            <a:p>
              <a:endParaRPr lang="en-US"/>
            </a:p>
          </p:txBody>
        </p:sp>
        <p:sp>
          <p:nvSpPr>
            <p:cNvPr id="75830" name="Line 179"/>
            <p:cNvSpPr>
              <a:spLocks noChangeShapeType="1"/>
            </p:cNvSpPr>
            <p:nvPr/>
          </p:nvSpPr>
          <p:spPr bwMode="auto">
            <a:xfrm>
              <a:off x="2736" y="2736"/>
              <a:ext cx="720" cy="0"/>
            </a:xfrm>
            <a:prstGeom prst="line">
              <a:avLst/>
            </a:prstGeom>
            <a:noFill/>
            <a:ln w="6350">
              <a:solidFill>
                <a:schemeClr val="tx1"/>
              </a:solidFill>
              <a:round/>
              <a:headEnd/>
              <a:tailEnd/>
            </a:ln>
          </p:spPr>
          <p:txBody>
            <a:bodyPr/>
            <a:lstStyle/>
            <a:p>
              <a:endParaRPr lang="en-US"/>
            </a:p>
          </p:txBody>
        </p:sp>
        <p:sp>
          <p:nvSpPr>
            <p:cNvPr id="75831" name="Line 180"/>
            <p:cNvSpPr>
              <a:spLocks noChangeShapeType="1"/>
            </p:cNvSpPr>
            <p:nvPr/>
          </p:nvSpPr>
          <p:spPr bwMode="auto">
            <a:xfrm flipH="1">
              <a:off x="3360" y="2736"/>
              <a:ext cx="96" cy="144"/>
            </a:xfrm>
            <a:prstGeom prst="line">
              <a:avLst/>
            </a:prstGeom>
            <a:noFill/>
            <a:ln w="6350">
              <a:solidFill>
                <a:schemeClr val="tx1"/>
              </a:solidFill>
              <a:round/>
              <a:headEnd/>
              <a:tailEnd type="triangle" w="med" len="med"/>
            </a:ln>
          </p:spPr>
          <p:txBody>
            <a:bodyPr/>
            <a:lstStyle/>
            <a:p>
              <a:endParaRPr lang="en-US"/>
            </a:p>
          </p:txBody>
        </p:sp>
        <p:sp>
          <p:nvSpPr>
            <p:cNvPr id="75832" name="Line 181"/>
            <p:cNvSpPr>
              <a:spLocks noChangeShapeType="1"/>
            </p:cNvSpPr>
            <p:nvPr/>
          </p:nvSpPr>
          <p:spPr bwMode="auto">
            <a:xfrm>
              <a:off x="3456" y="2736"/>
              <a:ext cx="96" cy="144"/>
            </a:xfrm>
            <a:prstGeom prst="line">
              <a:avLst/>
            </a:prstGeom>
            <a:noFill/>
            <a:ln w="6350">
              <a:solidFill>
                <a:schemeClr val="tx1"/>
              </a:solidFill>
              <a:round/>
              <a:headEnd/>
              <a:tailEnd type="triangle" w="med" len="med"/>
            </a:ln>
          </p:spPr>
          <p:txBody>
            <a:bodyPr/>
            <a:lstStyle/>
            <a:p>
              <a:endParaRPr lang="en-US"/>
            </a:p>
          </p:txBody>
        </p:sp>
      </p:grpSp>
      <p:sp>
        <p:nvSpPr>
          <p:cNvPr id="104635" name="Line 187"/>
          <p:cNvSpPr>
            <a:spLocks noChangeShapeType="1"/>
          </p:cNvSpPr>
          <p:nvPr/>
        </p:nvSpPr>
        <p:spPr bwMode="auto">
          <a:xfrm flipH="1">
            <a:off x="6361113" y="2743200"/>
            <a:ext cx="228600" cy="0"/>
          </a:xfrm>
          <a:prstGeom prst="line">
            <a:avLst/>
          </a:prstGeom>
          <a:noFill/>
          <a:ln w="6350">
            <a:solidFill>
              <a:schemeClr val="accent1"/>
            </a:solidFill>
            <a:round/>
            <a:headEnd/>
            <a:tailEnd type="triangle" w="med" len="med"/>
          </a:ln>
        </p:spPr>
        <p:txBody>
          <a:bodyPr/>
          <a:lstStyle/>
          <a:p>
            <a:endParaRPr lang="en-US"/>
          </a:p>
        </p:txBody>
      </p:sp>
      <p:grpSp>
        <p:nvGrpSpPr>
          <p:cNvPr id="11" name="Group 201"/>
          <p:cNvGrpSpPr>
            <a:grpSpLocks/>
          </p:cNvGrpSpPr>
          <p:nvPr/>
        </p:nvGrpSpPr>
        <p:grpSpPr bwMode="auto">
          <a:xfrm>
            <a:off x="5730875" y="2678113"/>
            <a:ext cx="228600" cy="76200"/>
            <a:chOff x="3610" y="1687"/>
            <a:chExt cx="144" cy="48"/>
          </a:xfrm>
        </p:grpSpPr>
        <p:sp>
          <p:nvSpPr>
            <p:cNvPr id="75827" name="Line 186"/>
            <p:cNvSpPr>
              <a:spLocks noChangeShapeType="1"/>
            </p:cNvSpPr>
            <p:nvPr/>
          </p:nvSpPr>
          <p:spPr bwMode="auto">
            <a:xfrm>
              <a:off x="3610" y="1728"/>
              <a:ext cx="144" cy="0"/>
            </a:xfrm>
            <a:prstGeom prst="line">
              <a:avLst/>
            </a:prstGeom>
            <a:noFill/>
            <a:ln w="6350">
              <a:solidFill>
                <a:srgbClr val="FF0000"/>
              </a:solidFill>
              <a:round/>
              <a:headEnd/>
              <a:tailEnd type="triangle" w="med" len="med"/>
            </a:ln>
          </p:spPr>
          <p:txBody>
            <a:bodyPr/>
            <a:lstStyle/>
            <a:p>
              <a:endParaRPr lang="en-US"/>
            </a:p>
          </p:txBody>
        </p:sp>
        <p:sp>
          <p:nvSpPr>
            <p:cNvPr id="75828" name="Freeform 189"/>
            <p:cNvSpPr>
              <a:spLocks/>
            </p:cNvSpPr>
            <p:nvPr/>
          </p:nvSpPr>
          <p:spPr bwMode="auto">
            <a:xfrm flipH="1">
              <a:off x="3621" y="1687"/>
              <a:ext cx="48" cy="48"/>
            </a:xfrm>
            <a:custGeom>
              <a:avLst/>
              <a:gdLst>
                <a:gd name="T0" fmla="*/ 0 w 48"/>
                <a:gd name="T1" fmla="*/ 0 h 48"/>
                <a:gd name="T2" fmla="*/ 48 w 48"/>
                <a:gd name="T3" fmla="*/ 48 h 48"/>
                <a:gd name="T4" fmla="*/ 0 w 48"/>
                <a:gd name="T5" fmla="*/ 48 h 48"/>
                <a:gd name="T6" fmla="*/ 0 w 48"/>
                <a:gd name="T7" fmla="*/ 0 h 48"/>
                <a:gd name="T8" fmla="*/ 0 60000 65536"/>
                <a:gd name="T9" fmla="*/ 0 60000 65536"/>
                <a:gd name="T10" fmla="*/ 0 60000 65536"/>
                <a:gd name="T11" fmla="*/ 0 60000 65536"/>
                <a:gd name="T12" fmla="*/ 0 w 48"/>
                <a:gd name="T13" fmla="*/ 0 h 48"/>
                <a:gd name="T14" fmla="*/ 48 w 48"/>
                <a:gd name="T15" fmla="*/ 48 h 48"/>
              </a:gdLst>
              <a:ahLst/>
              <a:cxnLst>
                <a:cxn ang="T8">
                  <a:pos x="T0" y="T1"/>
                </a:cxn>
                <a:cxn ang="T9">
                  <a:pos x="T2" y="T3"/>
                </a:cxn>
                <a:cxn ang="T10">
                  <a:pos x="T4" y="T5"/>
                </a:cxn>
                <a:cxn ang="T11">
                  <a:pos x="T6" y="T7"/>
                </a:cxn>
              </a:cxnLst>
              <a:rect l="T12" t="T13" r="T14" b="T15"/>
              <a:pathLst>
                <a:path w="48" h="48">
                  <a:moveTo>
                    <a:pt x="0" y="0"/>
                  </a:moveTo>
                  <a:lnTo>
                    <a:pt x="48" y="48"/>
                  </a:lnTo>
                  <a:lnTo>
                    <a:pt x="0" y="48"/>
                  </a:lnTo>
                  <a:lnTo>
                    <a:pt x="0" y="0"/>
                  </a:lnTo>
                  <a:close/>
                </a:path>
              </a:pathLst>
            </a:custGeom>
            <a:solidFill>
              <a:srgbClr val="FF0000"/>
            </a:solidFill>
            <a:ln w="9525">
              <a:noFill/>
              <a:round/>
              <a:headEnd/>
              <a:tailEnd/>
            </a:ln>
          </p:spPr>
          <p:txBody>
            <a:bodyPr/>
            <a:lstStyle/>
            <a:p>
              <a:endParaRPr lang="en-US"/>
            </a:p>
          </p:txBody>
        </p:sp>
      </p:grpSp>
      <p:sp>
        <p:nvSpPr>
          <p:cNvPr id="104638" name="Text Box 190"/>
          <p:cNvSpPr txBox="1">
            <a:spLocks noChangeArrowheads="1"/>
          </p:cNvSpPr>
          <p:nvPr/>
        </p:nvSpPr>
        <p:spPr bwMode="auto">
          <a:xfrm>
            <a:off x="4495800" y="2971800"/>
            <a:ext cx="1447800" cy="274638"/>
          </a:xfrm>
          <a:prstGeom prst="rect">
            <a:avLst/>
          </a:prstGeom>
          <a:noFill/>
          <a:ln w="9525">
            <a:noFill/>
            <a:miter lim="800000"/>
            <a:headEnd/>
            <a:tailEnd/>
          </a:ln>
        </p:spPr>
        <p:txBody>
          <a:bodyPr>
            <a:spAutoFit/>
          </a:bodyPr>
          <a:lstStyle/>
          <a:p>
            <a:pPr>
              <a:spcBef>
                <a:spcPct val="50000"/>
              </a:spcBef>
            </a:pPr>
            <a:r>
              <a:rPr lang="en-US" sz="1200" dirty="0"/>
              <a:t>Lateral Resistance</a:t>
            </a:r>
          </a:p>
        </p:txBody>
      </p:sp>
      <p:sp>
        <p:nvSpPr>
          <p:cNvPr id="104640" name="Line 192"/>
          <p:cNvSpPr>
            <a:spLocks noChangeShapeType="1"/>
          </p:cNvSpPr>
          <p:nvPr/>
        </p:nvSpPr>
        <p:spPr bwMode="auto">
          <a:xfrm flipV="1">
            <a:off x="5181600" y="2819400"/>
            <a:ext cx="609600" cy="152400"/>
          </a:xfrm>
          <a:prstGeom prst="line">
            <a:avLst/>
          </a:prstGeom>
          <a:noFill/>
          <a:ln w="6350">
            <a:solidFill>
              <a:schemeClr val="tx1"/>
            </a:solidFill>
            <a:round/>
            <a:headEnd/>
            <a:tailEnd type="triangle" w="med" len="med"/>
          </a:ln>
        </p:spPr>
        <p:txBody>
          <a:bodyPr/>
          <a:lstStyle/>
          <a:p>
            <a:endParaRPr lang="en-US"/>
          </a:p>
        </p:txBody>
      </p:sp>
      <p:grpSp>
        <p:nvGrpSpPr>
          <p:cNvPr id="12" name="Group 200"/>
          <p:cNvGrpSpPr>
            <a:grpSpLocks/>
          </p:cNvGrpSpPr>
          <p:nvPr/>
        </p:nvGrpSpPr>
        <p:grpSpPr bwMode="auto">
          <a:xfrm>
            <a:off x="5045075" y="4541838"/>
            <a:ext cx="914400" cy="106362"/>
            <a:chOff x="3178" y="2861"/>
            <a:chExt cx="576" cy="67"/>
          </a:xfrm>
        </p:grpSpPr>
        <p:sp>
          <p:nvSpPr>
            <p:cNvPr id="75823" name="Line 176"/>
            <p:cNvSpPr>
              <a:spLocks noChangeShapeType="1"/>
            </p:cNvSpPr>
            <p:nvPr/>
          </p:nvSpPr>
          <p:spPr bwMode="auto">
            <a:xfrm flipH="1">
              <a:off x="3610" y="2925"/>
              <a:ext cx="144" cy="0"/>
            </a:xfrm>
            <a:prstGeom prst="line">
              <a:avLst/>
            </a:prstGeom>
            <a:noFill/>
            <a:ln w="6350">
              <a:solidFill>
                <a:srgbClr val="FF0000"/>
              </a:solidFill>
              <a:round/>
              <a:headEnd/>
              <a:tailEnd type="triangle" w="med" len="med"/>
            </a:ln>
          </p:spPr>
          <p:txBody>
            <a:bodyPr/>
            <a:lstStyle/>
            <a:p>
              <a:endParaRPr lang="en-US"/>
            </a:p>
          </p:txBody>
        </p:sp>
        <p:sp>
          <p:nvSpPr>
            <p:cNvPr id="75824" name="Line 177"/>
            <p:cNvSpPr>
              <a:spLocks noChangeShapeType="1"/>
            </p:cNvSpPr>
            <p:nvPr/>
          </p:nvSpPr>
          <p:spPr bwMode="auto">
            <a:xfrm>
              <a:off x="3178" y="2907"/>
              <a:ext cx="144" cy="0"/>
            </a:xfrm>
            <a:prstGeom prst="line">
              <a:avLst/>
            </a:prstGeom>
            <a:noFill/>
            <a:ln w="6350">
              <a:solidFill>
                <a:srgbClr val="FF0000"/>
              </a:solidFill>
              <a:round/>
              <a:headEnd/>
              <a:tailEnd type="triangle" w="med" len="med"/>
            </a:ln>
          </p:spPr>
          <p:txBody>
            <a:bodyPr/>
            <a:lstStyle/>
            <a:p>
              <a:endParaRPr lang="en-US"/>
            </a:p>
          </p:txBody>
        </p:sp>
        <p:sp>
          <p:nvSpPr>
            <p:cNvPr id="75825" name="Freeform 194"/>
            <p:cNvSpPr>
              <a:spLocks/>
            </p:cNvSpPr>
            <p:nvPr/>
          </p:nvSpPr>
          <p:spPr bwMode="auto">
            <a:xfrm flipH="1">
              <a:off x="3195" y="2861"/>
              <a:ext cx="48" cy="48"/>
            </a:xfrm>
            <a:custGeom>
              <a:avLst/>
              <a:gdLst>
                <a:gd name="T0" fmla="*/ 0 w 48"/>
                <a:gd name="T1" fmla="*/ 0 h 48"/>
                <a:gd name="T2" fmla="*/ 48 w 48"/>
                <a:gd name="T3" fmla="*/ 48 h 48"/>
                <a:gd name="T4" fmla="*/ 0 w 48"/>
                <a:gd name="T5" fmla="*/ 48 h 48"/>
                <a:gd name="T6" fmla="*/ 0 w 48"/>
                <a:gd name="T7" fmla="*/ 0 h 48"/>
                <a:gd name="T8" fmla="*/ 0 60000 65536"/>
                <a:gd name="T9" fmla="*/ 0 60000 65536"/>
                <a:gd name="T10" fmla="*/ 0 60000 65536"/>
                <a:gd name="T11" fmla="*/ 0 60000 65536"/>
                <a:gd name="T12" fmla="*/ 0 w 48"/>
                <a:gd name="T13" fmla="*/ 0 h 48"/>
                <a:gd name="T14" fmla="*/ 48 w 48"/>
                <a:gd name="T15" fmla="*/ 48 h 48"/>
              </a:gdLst>
              <a:ahLst/>
              <a:cxnLst>
                <a:cxn ang="T8">
                  <a:pos x="T0" y="T1"/>
                </a:cxn>
                <a:cxn ang="T9">
                  <a:pos x="T2" y="T3"/>
                </a:cxn>
                <a:cxn ang="T10">
                  <a:pos x="T4" y="T5"/>
                </a:cxn>
                <a:cxn ang="T11">
                  <a:pos x="T6" y="T7"/>
                </a:cxn>
              </a:cxnLst>
              <a:rect l="T12" t="T13" r="T14" b="T15"/>
              <a:pathLst>
                <a:path w="48" h="48">
                  <a:moveTo>
                    <a:pt x="0" y="0"/>
                  </a:moveTo>
                  <a:lnTo>
                    <a:pt x="48" y="48"/>
                  </a:lnTo>
                  <a:lnTo>
                    <a:pt x="0" y="48"/>
                  </a:lnTo>
                  <a:lnTo>
                    <a:pt x="0" y="0"/>
                  </a:lnTo>
                  <a:close/>
                </a:path>
              </a:pathLst>
            </a:custGeom>
            <a:solidFill>
              <a:srgbClr val="FF0000"/>
            </a:solidFill>
            <a:ln w="9525">
              <a:noFill/>
              <a:round/>
              <a:headEnd/>
              <a:tailEnd/>
            </a:ln>
          </p:spPr>
          <p:txBody>
            <a:bodyPr/>
            <a:lstStyle/>
            <a:p>
              <a:endParaRPr lang="en-US"/>
            </a:p>
          </p:txBody>
        </p:sp>
        <p:sp>
          <p:nvSpPr>
            <p:cNvPr id="75826" name="Freeform 195"/>
            <p:cNvSpPr>
              <a:spLocks/>
            </p:cNvSpPr>
            <p:nvPr/>
          </p:nvSpPr>
          <p:spPr bwMode="auto">
            <a:xfrm>
              <a:off x="3696" y="2880"/>
              <a:ext cx="48" cy="48"/>
            </a:xfrm>
            <a:custGeom>
              <a:avLst/>
              <a:gdLst>
                <a:gd name="T0" fmla="*/ 0 w 48"/>
                <a:gd name="T1" fmla="*/ 0 h 48"/>
                <a:gd name="T2" fmla="*/ 48 w 48"/>
                <a:gd name="T3" fmla="*/ 48 h 48"/>
                <a:gd name="T4" fmla="*/ 0 w 48"/>
                <a:gd name="T5" fmla="*/ 48 h 48"/>
                <a:gd name="T6" fmla="*/ 0 w 48"/>
                <a:gd name="T7" fmla="*/ 0 h 48"/>
                <a:gd name="T8" fmla="*/ 0 60000 65536"/>
                <a:gd name="T9" fmla="*/ 0 60000 65536"/>
                <a:gd name="T10" fmla="*/ 0 60000 65536"/>
                <a:gd name="T11" fmla="*/ 0 60000 65536"/>
                <a:gd name="T12" fmla="*/ 0 w 48"/>
                <a:gd name="T13" fmla="*/ 0 h 48"/>
                <a:gd name="T14" fmla="*/ 48 w 48"/>
                <a:gd name="T15" fmla="*/ 48 h 48"/>
              </a:gdLst>
              <a:ahLst/>
              <a:cxnLst>
                <a:cxn ang="T8">
                  <a:pos x="T0" y="T1"/>
                </a:cxn>
                <a:cxn ang="T9">
                  <a:pos x="T2" y="T3"/>
                </a:cxn>
                <a:cxn ang="T10">
                  <a:pos x="T4" y="T5"/>
                </a:cxn>
                <a:cxn ang="T11">
                  <a:pos x="T6" y="T7"/>
                </a:cxn>
              </a:cxnLst>
              <a:rect l="T12" t="T13" r="T14" b="T15"/>
              <a:pathLst>
                <a:path w="48" h="48">
                  <a:moveTo>
                    <a:pt x="0" y="0"/>
                  </a:moveTo>
                  <a:lnTo>
                    <a:pt x="48" y="48"/>
                  </a:lnTo>
                  <a:lnTo>
                    <a:pt x="0" y="48"/>
                  </a:lnTo>
                  <a:lnTo>
                    <a:pt x="0" y="0"/>
                  </a:lnTo>
                  <a:close/>
                </a:path>
              </a:pathLst>
            </a:custGeom>
            <a:solidFill>
              <a:srgbClr val="FF0000"/>
            </a:solidFill>
            <a:ln w="9525">
              <a:noFill/>
              <a:round/>
              <a:headEnd/>
              <a:tailEnd/>
            </a:ln>
          </p:spPr>
          <p:txBody>
            <a:bodyPr/>
            <a:lstStyle/>
            <a:p>
              <a:endParaRPr lang="en-US"/>
            </a:p>
          </p:txBody>
        </p:sp>
      </p:grpSp>
      <p:grpSp>
        <p:nvGrpSpPr>
          <p:cNvPr id="13" name="Group 199"/>
          <p:cNvGrpSpPr>
            <a:grpSpLocks/>
          </p:cNvGrpSpPr>
          <p:nvPr/>
        </p:nvGrpSpPr>
        <p:grpSpPr bwMode="auto">
          <a:xfrm>
            <a:off x="474663" y="5813425"/>
            <a:ext cx="904875" cy="76200"/>
            <a:chOff x="299" y="3662"/>
            <a:chExt cx="570" cy="48"/>
          </a:xfrm>
        </p:grpSpPr>
        <p:grpSp>
          <p:nvGrpSpPr>
            <p:cNvPr id="14" name="Group 183"/>
            <p:cNvGrpSpPr>
              <a:grpSpLocks/>
            </p:cNvGrpSpPr>
            <p:nvPr/>
          </p:nvGrpSpPr>
          <p:grpSpPr bwMode="auto">
            <a:xfrm>
              <a:off x="299" y="3708"/>
              <a:ext cx="570" cy="0"/>
              <a:chOff x="299" y="3696"/>
              <a:chExt cx="570" cy="0"/>
            </a:xfrm>
          </p:grpSpPr>
          <p:sp>
            <p:nvSpPr>
              <p:cNvPr id="75821" name="Line 169"/>
              <p:cNvSpPr>
                <a:spLocks noChangeShapeType="1"/>
              </p:cNvSpPr>
              <p:nvPr/>
            </p:nvSpPr>
            <p:spPr bwMode="auto">
              <a:xfrm flipH="1">
                <a:off x="725" y="3696"/>
                <a:ext cx="144" cy="0"/>
              </a:xfrm>
              <a:prstGeom prst="line">
                <a:avLst/>
              </a:prstGeom>
              <a:noFill/>
              <a:ln w="6350">
                <a:solidFill>
                  <a:srgbClr val="FF0000"/>
                </a:solidFill>
                <a:round/>
                <a:headEnd/>
                <a:tailEnd type="triangle" w="med" len="med"/>
              </a:ln>
            </p:spPr>
            <p:txBody>
              <a:bodyPr/>
              <a:lstStyle/>
              <a:p>
                <a:endParaRPr lang="en-US"/>
              </a:p>
            </p:txBody>
          </p:sp>
          <p:sp>
            <p:nvSpPr>
              <p:cNvPr id="75822" name="Line 170"/>
              <p:cNvSpPr>
                <a:spLocks noChangeShapeType="1"/>
              </p:cNvSpPr>
              <p:nvPr/>
            </p:nvSpPr>
            <p:spPr bwMode="auto">
              <a:xfrm>
                <a:off x="299" y="3696"/>
                <a:ext cx="144" cy="0"/>
              </a:xfrm>
              <a:prstGeom prst="line">
                <a:avLst/>
              </a:prstGeom>
              <a:noFill/>
              <a:ln w="6350">
                <a:solidFill>
                  <a:srgbClr val="FF0000"/>
                </a:solidFill>
                <a:round/>
                <a:headEnd/>
                <a:tailEnd type="triangle" w="med" len="med"/>
              </a:ln>
            </p:spPr>
            <p:txBody>
              <a:bodyPr/>
              <a:lstStyle/>
              <a:p>
                <a:endParaRPr lang="en-US"/>
              </a:p>
            </p:txBody>
          </p:sp>
        </p:grpSp>
        <p:sp>
          <p:nvSpPr>
            <p:cNvPr id="75819" name="Freeform 193"/>
            <p:cNvSpPr>
              <a:spLocks/>
            </p:cNvSpPr>
            <p:nvPr/>
          </p:nvSpPr>
          <p:spPr bwMode="auto">
            <a:xfrm>
              <a:off x="816" y="3662"/>
              <a:ext cx="48" cy="48"/>
            </a:xfrm>
            <a:custGeom>
              <a:avLst/>
              <a:gdLst>
                <a:gd name="T0" fmla="*/ 0 w 48"/>
                <a:gd name="T1" fmla="*/ 0 h 48"/>
                <a:gd name="T2" fmla="*/ 48 w 48"/>
                <a:gd name="T3" fmla="*/ 48 h 48"/>
                <a:gd name="T4" fmla="*/ 0 w 48"/>
                <a:gd name="T5" fmla="*/ 48 h 48"/>
                <a:gd name="T6" fmla="*/ 0 w 48"/>
                <a:gd name="T7" fmla="*/ 0 h 48"/>
                <a:gd name="T8" fmla="*/ 0 60000 65536"/>
                <a:gd name="T9" fmla="*/ 0 60000 65536"/>
                <a:gd name="T10" fmla="*/ 0 60000 65536"/>
                <a:gd name="T11" fmla="*/ 0 60000 65536"/>
                <a:gd name="T12" fmla="*/ 0 w 48"/>
                <a:gd name="T13" fmla="*/ 0 h 48"/>
                <a:gd name="T14" fmla="*/ 48 w 48"/>
                <a:gd name="T15" fmla="*/ 48 h 48"/>
              </a:gdLst>
              <a:ahLst/>
              <a:cxnLst>
                <a:cxn ang="T8">
                  <a:pos x="T0" y="T1"/>
                </a:cxn>
                <a:cxn ang="T9">
                  <a:pos x="T2" y="T3"/>
                </a:cxn>
                <a:cxn ang="T10">
                  <a:pos x="T4" y="T5"/>
                </a:cxn>
                <a:cxn ang="T11">
                  <a:pos x="T6" y="T7"/>
                </a:cxn>
              </a:cxnLst>
              <a:rect l="T12" t="T13" r="T14" b="T15"/>
              <a:pathLst>
                <a:path w="48" h="48">
                  <a:moveTo>
                    <a:pt x="0" y="0"/>
                  </a:moveTo>
                  <a:lnTo>
                    <a:pt x="48" y="48"/>
                  </a:lnTo>
                  <a:lnTo>
                    <a:pt x="0" y="48"/>
                  </a:lnTo>
                  <a:lnTo>
                    <a:pt x="0" y="0"/>
                  </a:lnTo>
                  <a:close/>
                </a:path>
              </a:pathLst>
            </a:custGeom>
            <a:solidFill>
              <a:srgbClr val="FF0000"/>
            </a:solidFill>
            <a:ln w="9525">
              <a:noFill/>
              <a:round/>
              <a:headEnd/>
              <a:tailEnd/>
            </a:ln>
          </p:spPr>
          <p:txBody>
            <a:bodyPr/>
            <a:lstStyle/>
            <a:p>
              <a:endParaRPr lang="en-US"/>
            </a:p>
          </p:txBody>
        </p:sp>
        <p:sp>
          <p:nvSpPr>
            <p:cNvPr id="75820" name="Freeform 196"/>
            <p:cNvSpPr>
              <a:spLocks/>
            </p:cNvSpPr>
            <p:nvPr/>
          </p:nvSpPr>
          <p:spPr bwMode="auto">
            <a:xfrm flipH="1">
              <a:off x="310" y="3662"/>
              <a:ext cx="48" cy="48"/>
            </a:xfrm>
            <a:custGeom>
              <a:avLst/>
              <a:gdLst>
                <a:gd name="T0" fmla="*/ 0 w 48"/>
                <a:gd name="T1" fmla="*/ 0 h 48"/>
                <a:gd name="T2" fmla="*/ 48 w 48"/>
                <a:gd name="T3" fmla="*/ 48 h 48"/>
                <a:gd name="T4" fmla="*/ 0 w 48"/>
                <a:gd name="T5" fmla="*/ 48 h 48"/>
                <a:gd name="T6" fmla="*/ 0 w 48"/>
                <a:gd name="T7" fmla="*/ 0 h 48"/>
                <a:gd name="T8" fmla="*/ 0 60000 65536"/>
                <a:gd name="T9" fmla="*/ 0 60000 65536"/>
                <a:gd name="T10" fmla="*/ 0 60000 65536"/>
                <a:gd name="T11" fmla="*/ 0 60000 65536"/>
                <a:gd name="T12" fmla="*/ 0 w 48"/>
                <a:gd name="T13" fmla="*/ 0 h 48"/>
                <a:gd name="T14" fmla="*/ 48 w 48"/>
                <a:gd name="T15" fmla="*/ 48 h 48"/>
              </a:gdLst>
              <a:ahLst/>
              <a:cxnLst>
                <a:cxn ang="T8">
                  <a:pos x="T0" y="T1"/>
                </a:cxn>
                <a:cxn ang="T9">
                  <a:pos x="T2" y="T3"/>
                </a:cxn>
                <a:cxn ang="T10">
                  <a:pos x="T4" y="T5"/>
                </a:cxn>
                <a:cxn ang="T11">
                  <a:pos x="T6" y="T7"/>
                </a:cxn>
              </a:cxnLst>
              <a:rect l="T12" t="T13" r="T14" b="T15"/>
              <a:pathLst>
                <a:path w="48" h="48">
                  <a:moveTo>
                    <a:pt x="0" y="0"/>
                  </a:moveTo>
                  <a:lnTo>
                    <a:pt x="48" y="48"/>
                  </a:lnTo>
                  <a:lnTo>
                    <a:pt x="0" y="48"/>
                  </a:lnTo>
                  <a:lnTo>
                    <a:pt x="0" y="0"/>
                  </a:lnTo>
                  <a:close/>
                </a:path>
              </a:pathLst>
            </a:custGeom>
            <a:solidFill>
              <a:srgbClr val="FF0000"/>
            </a:solidFill>
            <a:ln w="9525">
              <a:noFill/>
              <a:round/>
              <a:headEnd/>
              <a:tailEnd/>
            </a:ln>
          </p:spPr>
          <p:txBody>
            <a:bodyPr/>
            <a:lstStyle/>
            <a:p>
              <a:endParaRPr lang="en-US"/>
            </a:p>
          </p:txBody>
        </p:sp>
      </p:grpSp>
      <p:sp>
        <p:nvSpPr>
          <p:cNvPr id="104645" name="Text Box 197"/>
          <p:cNvSpPr txBox="1">
            <a:spLocks noChangeArrowheads="1"/>
          </p:cNvSpPr>
          <p:nvPr/>
        </p:nvSpPr>
        <p:spPr bwMode="auto">
          <a:xfrm>
            <a:off x="6705600" y="2330450"/>
            <a:ext cx="1676400" cy="274638"/>
          </a:xfrm>
          <a:prstGeom prst="rect">
            <a:avLst/>
          </a:prstGeom>
          <a:noFill/>
          <a:ln w="9525">
            <a:noFill/>
            <a:miter lim="800000"/>
            <a:headEnd/>
            <a:tailEnd/>
          </a:ln>
        </p:spPr>
        <p:txBody>
          <a:bodyPr>
            <a:spAutoFit/>
          </a:bodyPr>
          <a:lstStyle/>
          <a:p>
            <a:pPr>
              <a:spcBef>
                <a:spcPct val="50000"/>
              </a:spcBef>
            </a:pPr>
            <a:r>
              <a:rPr lang="en-US" sz="1200" dirty="0"/>
              <a:t>No Lateral Resistance</a:t>
            </a:r>
          </a:p>
        </p:txBody>
      </p:sp>
      <p:sp>
        <p:nvSpPr>
          <p:cNvPr id="104646" name="Line 198"/>
          <p:cNvSpPr>
            <a:spLocks noChangeShapeType="1"/>
          </p:cNvSpPr>
          <p:nvPr/>
        </p:nvSpPr>
        <p:spPr bwMode="auto">
          <a:xfrm flipH="1">
            <a:off x="6477000" y="2514600"/>
            <a:ext cx="228600" cy="152400"/>
          </a:xfrm>
          <a:prstGeom prst="line">
            <a:avLst/>
          </a:prstGeom>
          <a:noFill/>
          <a:ln w="6350">
            <a:solidFill>
              <a:schemeClr val="tx1"/>
            </a:solidFill>
            <a:round/>
            <a:headEnd/>
            <a:tailEnd type="triangle" w="med" len="med"/>
          </a:ln>
        </p:spPr>
        <p:txBody>
          <a:bodyPr/>
          <a:lstStyle/>
          <a:p>
            <a:endParaRPr lang="en-US"/>
          </a:p>
        </p:txBody>
      </p:sp>
      <p:sp>
        <p:nvSpPr>
          <p:cNvPr id="99"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403367892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20"/>
          <p:cNvPicPr>
            <a:picLocks noChangeAspect="1" noChangeArrowheads="1"/>
          </p:cNvPicPr>
          <p:nvPr/>
        </p:nvPicPr>
        <p:blipFill>
          <a:blip r:embed="rId2" cstate="email">
            <a:lum bright="-20000"/>
            <a:extLst>
              <a:ext uri="{28A0092B-C50C-407E-A947-70E740481C1C}">
                <a14:useLocalDpi xmlns:a14="http://schemas.microsoft.com/office/drawing/2010/main"/>
              </a:ext>
            </a:extLst>
          </a:blip>
          <a:srcRect/>
          <a:stretch>
            <a:fillRect/>
          </a:stretch>
        </p:blipFill>
        <p:spPr bwMode="auto">
          <a:xfrm>
            <a:off x="4800599" y="1524000"/>
            <a:ext cx="3785419" cy="2971800"/>
          </a:xfrm>
          <a:prstGeom prst="rect">
            <a:avLst/>
          </a:prstGeom>
          <a:ln>
            <a:noFill/>
          </a:ln>
          <a:effectLst>
            <a:outerShdw blurRad="292100" dist="139700" dir="2700000" algn="tl" rotWithShape="0">
              <a:srgbClr val="333333">
                <a:alpha val="65000"/>
              </a:srgbClr>
            </a:outerShdw>
          </a:effectLst>
        </p:spPr>
      </p:pic>
      <p:sp>
        <p:nvSpPr>
          <p:cNvPr id="76804" name="Text Box 3"/>
          <p:cNvSpPr txBox="1">
            <a:spLocks noChangeArrowheads="1"/>
          </p:cNvSpPr>
          <p:nvPr/>
        </p:nvSpPr>
        <p:spPr bwMode="auto">
          <a:xfrm>
            <a:off x="685800" y="838200"/>
            <a:ext cx="28194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A.  7.  Trench Width       </a:t>
            </a:r>
            <a:r>
              <a:rPr lang="en-US" sz="1400">
                <a:cs typeface="Times New Roman" pitchFamily="18" charset="0"/>
              </a:rPr>
              <a:t>(cont’d.)</a:t>
            </a:r>
          </a:p>
        </p:txBody>
      </p:sp>
      <p:sp>
        <p:nvSpPr>
          <p:cNvPr id="76805" name="Text Box 4"/>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76806" name="Text Box 5"/>
          <p:cNvSpPr txBox="1">
            <a:spLocks noChangeArrowheads="1"/>
          </p:cNvSpPr>
          <p:nvPr/>
        </p:nvSpPr>
        <p:spPr bwMode="auto">
          <a:xfrm>
            <a:off x="1600200" y="441325"/>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pic>
        <p:nvPicPr>
          <p:cNvPr id="76807" name="Picture 96"/>
          <p:cNvPicPr>
            <a:picLocks noChangeAspect="1" noChangeArrowheads="1"/>
          </p:cNvPicPr>
          <p:nvPr/>
        </p:nvPicPr>
        <p:blipFill>
          <a:blip r:embed="rId3" cstate="email">
            <a:lum bright="-30000"/>
            <a:extLst>
              <a:ext uri="{28A0092B-C50C-407E-A947-70E740481C1C}">
                <a14:useLocalDpi xmlns:a14="http://schemas.microsoft.com/office/drawing/2010/main"/>
              </a:ext>
            </a:extLst>
          </a:blip>
          <a:srcRect/>
          <a:stretch>
            <a:fillRect/>
          </a:stretch>
        </p:blipFill>
        <p:spPr bwMode="auto">
          <a:xfrm>
            <a:off x="381000" y="1524000"/>
            <a:ext cx="4022725" cy="3016250"/>
          </a:xfrm>
          <a:prstGeom prst="rect">
            <a:avLst/>
          </a:prstGeom>
          <a:ln>
            <a:noFill/>
          </a:ln>
          <a:effectLst>
            <a:outerShdw blurRad="292100" dist="139700" dir="2700000" algn="tl" rotWithShape="0">
              <a:srgbClr val="333333">
                <a:alpha val="65000"/>
              </a:srgbClr>
            </a:outerShdw>
          </a:effectLst>
        </p:spPr>
      </p:pic>
      <p:sp>
        <p:nvSpPr>
          <p:cNvPr id="76808" name="Text Box 98"/>
          <p:cNvSpPr txBox="1">
            <a:spLocks noChangeArrowheads="1"/>
          </p:cNvSpPr>
          <p:nvPr/>
        </p:nvSpPr>
        <p:spPr bwMode="auto">
          <a:xfrm>
            <a:off x="3352800" y="1066800"/>
            <a:ext cx="1524000" cy="304800"/>
          </a:xfrm>
          <a:prstGeom prst="rect">
            <a:avLst/>
          </a:prstGeom>
          <a:noFill/>
          <a:ln w="9525">
            <a:noFill/>
            <a:miter lim="800000"/>
            <a:headEnd/>
            <a:tailEnd/>
          </a:ln>
        </p:spPr>
        <p:txBody>
          <a:bodyPr>
            <a:spAutoFit/>
          </a:bodyPr>
          <a:lstStyle/>
          <a:p>
            <a:pPr>
              <a:spcBef>
                <a:spcPct val="50000"/>
              </a:spcBef>
            </a:pPr>
            <a:r>
              <a:rPr lang="en-US" sz="1400" b="1"/>
              <a:t>It Won’t Fit……</a:t>
            </a:r>
          </a:p>
        </p:txBody>
      </p:sp>
      <p:sp>
        <p:nvSpPr>
          <p:cNvPr id="76809" name="AutoShape 101" descr="ftp://ftp.wcc.nrcs.usda.gov/wtec/pollution/gif/md-f1810.gif"/>
          <p:cNvSpPr>
            <a:spLocks noChangeAspect="1" noChangeArrowheads="1"/>
          </p:cNvSpPr>
          <p:nvPr/>
        </p:nvSpPr>
        <p:spPr bwMode="auto">
          <a:xfrm>
            <a:off x="4424363" y="3281363"/>
            <a:ext cx="296862" cy="296862"/>
          </a:xfrm>
          <a:prstGeom prst="rect">
            <a:avLst/>
          </a:prstGeom>
          <a:noFill/>
          <a:ln w="9525">
            <a:noFill/>
            <a:miter lim="800000"/>
            <a:headEnd/>
            <a:tailEnd/>
          </a:ln>
        </p:spPr>
        <p:txBody>
          <a:bodyPr/>
          <a:lstStyle/>
          <a:p>
            <a:endParaRPr lang="en-US"/>
          </a:p>
        </p:txBody>
      </p:sp>
      <p:pic>
        <p:nvPicPr>
          <p:cNvPr id="76810" name="Picture 102"/>
          <p:cNvPicPr>
            <a:picLocks noChangeAspect="1" noChangeArrowheads="1"/>
          </p:cNvPicPr>
          <p:nvPr/>
        </p:nvPicPr>
        <p:blipFill>
          <a:blip r:embed="rId4" cstate="email">
            <a:lum bright="-30000"/>
            <a:extLst>
              <a:ext uri="{28A0092B-C50C-407E-A947-70E740481C1C}">
                <a14:useLocalDpi xmlns:a14="http://schemas.microsoft.com/office/drawing/2010/main"/>
              </a:ext>
            </a:extLst>
          </a:blip>
          <a:srcRect/>
          <a:stretch>
            <a:fillRect/>
          </a:stretch>
        </p:blipFill>
        <p:spPr bwMode="auto">
          <a:xfrm>
            <a:off x="2743200" y="3962400"/>
            <a:ext cx="3344863" cy="2508250"/>
          </a:xfrm>
          <a:prstGeom prst="rect">
            <a:avLst/>
          </a:prstGeom>
          <a:ln>
            <a:noFill/>
          </a:ln>
          <a:effectLst>
            <a:outerShdw blurRad="292100" dist="139700" dir="2700000" algn="tl" rotWithShape="0">
              <a:srgbClr val="333333">
                <a:alpha val="65000"/>
              </a:srgbClr>
            </a:outerShdw>
          </a:effectLst>
        </p:spPr>
      </p:pic>
      <p:sp>
        <p:nvSpPr>
          <p:cNvPr id="76811" name="Text Box 103"/>
          <p:cNvSpPr txBox="1">
            <a:spLocks noChangeArrowheads="1"/>
          </p:cNvSpPr>
          <p:nvPr/>
        </p:nvSpPr>
        <p:spPr bwMode="auto">
          <a:xfrm>
            <a:off x="6553200" y="4648200"/>
            <a:ext cx="2438400" cy="457200"/>
          </a:xfrm>
          <a:prstGeom prst="rect">
            <a:avLst/>
          </a:prstGeom>
          <a:noFill/>
          <a:ln w="9525">
            <a:noFill/>
            <a:miter lim="800000"/>
            <a:headEnd/>
            <a:tailEnd/>
          </a:ln>
        </p:spPr>
        <p:txBody>
          <a:bodyPr>
            <a:spAutoFit/>
          </a:bodyPr>
          <a:lstStyle/>
          <a:p>
            <a:pPr>
              <a:spcBef>
                <a:spcPct val="50000"/>
              </a:spcBef>
            </a:pPr>
            <a:endParaRPr lang="en-US"/>
          </a:p>
        </p:txBody>
      </p:sp>
      <p:sp>
        <p:nvSpPr>
          <p:cNvPr id="106600" name="Text Box 104"/>
          <p:cNvSpPr txBox="1">
            <a:spLocks noChangeArrowheads="1"/>
          </p:cNvSpPr>
          <p:nvPr/>
        </p:nvSpPr>
        <p:spPr bwMode="auto">
          <a:xfrm>
            <a:off x="304800" y="4572000"/>
            <a:ext cx="2362200" cy="304800"/>
          </a:xfrm>
          <a:prstGeom prst="rect">
            <a:avLst/>
          </a:prstGeom>
          <a:noFill/>
          <a:ln w="9525">
            <a:noFill/>
            <a:miter lim="800000"/>
            <a:headEnd/>
            <a:tailEnd/>
          </a:ln>
        </p:spPr>
        <p:txBody>
          <a:bodyPr>
            <a:spAutoFit/>
          </a:bodyPr>
          <a:lstStyle/>
          <a:p>
            <a:pPr>
              <a:spcBef>
                <a:spcPct val="50000"/>
              </a:spcBef>
            </a:pPr>
            <a:r>
              <a:rPr lang="en-US" sz="1400" dirty="0" smtClean="0"/>
              <a:t>Trench width was adequate</a:t>
            </a:r>
            <a:endParaRPr lang="en-US" sz="1400" dirty="0"/>
          </a:p>
        </p:txBody>
      </p:sp>
      <p:sp>
        <p:nvSpPr>
          <p:cNvPr id="106601" name="Text Box 105"/>
          <p:cNvSpPr txBox="1">
            <a:spLocks noChangeArrowheads="1"/>
          </p:cNvSpPr>
          <p:nvPr/>
        </p:nvSpPr>
        <p:spPr bwMode="auto">
          <a:xfrm>
            <a:off x="304800" y="4876800"/>
            <a:ext cx="2362200" cy="523220"/>
          </a:xfrm>
          <a:prstGeom prst="rect">
            <a:avLst/>
          </a:prstGeom>
          <a:noFill/>
          <a:ln w="9525">
            <a:noFill/>
            <a:miter lim="800000"/>
            <a:headEnd/>
            <a:tailEnd/>
          </a:ln>
        </p:spPr>
        <p:txBody>
          <a:bodyPr>
            <a:spAutoFit/>
          </a:bodyPr>
          <a:lstStyle/>
          <a:p>
            <a:pPr>
              <a:spcBef>
                <a:spcPct val="50000"/>
              </a:spcBef>
            </a:pPr>
            <a:r>
              <a:rPr lang="en-US" sz="1400" dirty="0" smtClean="0"/>
              <a:t>Pipe not placed true to the centerline of the trench</a:t>
            </a:r>
            <a:endParaRPr lang="en-US" sz="1400" dirty="0"/>
          </a:p>
        </p:txBody>
      </p:sp>
      <p:sp>
        <p:nvSpPr>
          <p:cNvPr id="106602" name="Text Box 106"/>
          <p:cNvSpPr txBox="1">
            <a:spLocks noChangeArrowheads="1"/>
          </p:cNvSpPr>
          <p:nvPr/>
        </p:nvSpPr>
        <p:spPr bwMode="auto">
          <a:xfrm>
            <a:off x="990600" y="5410200"/>
            <a:ext cx="1676400" cy="1384995"/>
          </a:xfrm>
          <a:prstGeom prst="rect">
            <a:avLst/>
          </a:prstGeom>
          <a:noFill/>
          <a:ln w="9525">
            <a:noFill/>
            <a:miter lim="800000"/>
            <a:headEnd/>
            <a:tailEnd/>
          </a:ln>
        </p:spPr>
        <p:txBody>
          <a:bodyPr wrap="square">
            <a:spAutoFit/>
          </a:bodyPr>
          <a:lstStyle/>
          <a:p>
            <a:pPr>
              <a:spcBef>
                <a:spcPct val="50000"/>
              </a:spcBef>
            </a:pPr>
            <a:r>
              <a:rPr lang="en-US" sz="1400" dirty="0" smtClean="0"/>
              <a:t>If the first section is incorrectly positioned and backfilled, the entire installation will be skewed</a:t>
            </a:r>
            <a:endParaRPr lang="en-US" sz="1400" dirty="0"/>
          </a:p>
        </p:txBody>
      </p:sp>
      <p:sp>
        <p:nvSpPr>
          <p:cNvPr id="106603" name="Line 107"/>
          <p:cNvSpPr>
            <a:spLocks noChangeShapeType="1"/>
          </p:cNvSpPr>
          <p:nvPr/>
        </p:nvSpPr>
        <p:spPr bwMode="auto">
          <a:xfrm flipH="1">
            <a:off x="4267200" y="4572000"/>
            <a:ext cx="76200" cy="1709738"/>
          </a:xfrm>
          <a:prstGeom prst="line">
            <a:avLst/>
          </a:prstGeom>
          <a:noFill/>
          <a:ln w="19050">
            <a:solidFill>
              <a:srgbClr val="FF0000"/>
            </a:solidFill>
            <a:prstDash val="lgDash"/>
            <a:round/>
            <a:headEnd/>
            <a:tailEnd type="triangle" w="med" len="med"/>
          </a:ln>
        </p:spPr>
        <p:txBody>
          <a:bodyPr/>
          <a:lstStyle/>
          <a:p>
            <a:endParaRPr lang="en-US"/>
          </a:p>
        </p:txBody>
      </p:sp>
      <p:sp>
        <p:nvSpPr>
          <p:cNvPr id="106604" name="Line 108"/>
          <p:cNvSpPr>
            <a:spLocks noChangeShapeType="1"/>
          </p:cNvSpPr>
          <p:nvPr/>
        </p:nvSpPr>
        <p:spPr bwMode="auto">
          <a:xfrm flipV="1">
            <a:off x="2286000" y="4953000"/>
            <a:ext cx="1828800" cy="228600"/>
          </a:xfrm>
          <a:prstGeom prst="line">
            <a:avLst/>
          </a:prstGeom>
          <a:noFill/>
          <a:ln w="19050">
            <a:solidFill>
              <a:schemeClr val="tx1"/>
            </a:solidFill>
            <a:round/>
            <a:headEnd/>
            <a:tailEnd type="triangle" w="med" len="med"/>
          </a:ln>
        </p:spPr>
        <p:txBody>
          <a:bodyPr/>
          <a:lstStyle/>
          <a:p>
            <a:endParaRPr lang="en-US"/>
          </a:p>
        </p:txBody>
      </p:sp>
      <p:sp>
        <p:nvSpPr>
          <p:cNvPr id="106605" name="Text Box 109"/>
          <p:cNvSpPr txBox="1">
            <a:spLocks noChangeArrowheads="1"/>
          </p:cNvSpPr>
          <p:nvPr/>
        </p:nvSpPr>
        <p:spPr bwMode="auto">
          <a:xfrm>
            <a:off x="6096000" y="4572000"/>
            <a:ext cx="2514600" cy="1169551"/>
          </a:xfrm>
          <a:prstGeom prst="rect">
            <a:avLst/>
          </a:prstGeom>
          <a:noFill/>
          <a:ln w="9525">
            <a:noFill/>
            <a:miter lim="800000"/>
            <a:headEnd/>
            <a:tailEnd/>
          </a:ln>
        </p:spPr>
        <p:txBody>
          <a:bodyPr wrap="square">
            <a:spAutoFit/>
          </a:bodyPr>
          <a:lstStyle/>
          <a:p>
            <a:pPr>
              <a:spcBef>
                <a:spcPct val="50000"/>
              </a:spcBef>
            </a:pPr>
            <a:r>
              <a:rPr lang="en-US" sz="1400" dirty="0" smtClean="0"/>
              <a:t>Very likely that this will be the end result..Here, no compaction will be possible for a distance of approximately 8’ on one side of the pipe.</a:t>
            </a:r>
            <a:endParaRPr lang="en-US" sz="1400" dirty="0"/>
          </a:p>
        </p:txBody>
      </p:sp>
      <p:sp>
        <p:nvSpPr>
          <p:cNvPr id="106611" name="Text Box 115"/>
          <p:cNvSpPr txBox="1">
            <a:spLocks noChangeArrowheads="1"/>
          </p:cNvSpPr>
          <p:nvPr/>
        </p:nvSpPr>
        <p:spPr bwMode="auto">
          <a:xfrm>
            <a:off x="4724400" y="1066800"/>
            <a:ext cx="1524000" cy="304800"/>
          </a:xfrm>
          <a:prstGeom prst="rect">
            <a:avLst/>
          </a:prstGeom>
          <a:noFill/>
          <a:ln w="9525">
            <a:noFill/>
            <a:miter lim="800000"/>
            <a:headEnd/>
            <a:tailEnd/>
          </a:ln>
        </p:spPr>
        <p:txBody>
          <a:bodyPr>
            <a:spAutoFit/>
          </a:bodyPr>
          <a:lstStyle/>
          <a:p>
            <a:pPr>
              <a:spcBef>
                <a:spcPct val="50000"/>
              </a:spcBef>
            </a:pPr>
            <a:r>
              <a:rPr lang="en-US" sz="1400" b="1"/>
              <a:t>What Happened?</a:t>
            </a:r>
          </a:p>
        </p:txBody>
      </p:sp>
      <p:sp>
        <p:nvSpPr>
          <p:cNvPr id="106612" name="Oval 116"/>
          <p:cNvSpPr>
            <a:spLocks noChangeArrowheads="1"/>
          </p:cNvSpPr>
          <p:nvPr/>
        </p:nvSpPr>
        <p:spPr bwMode="auto">
          <a:xfrm>
            <a:off x="1447800" y="1524000"/>
            <a:ext cx="1752600" cy="1676400"/>
          </a:xfrm>
          <a:prstGeom prst="ellipse">
            <a:avLst/>
          </a:prstGeom>
          <a:noFill/>
          <a:ln w="19050">
            <a:solidFill>
              <a:srgbClr val="FF0000"/>
            </a:solidFill>
            <a:round/>
            <a:headEnd/>
            <a:tailEnd/>
          </a:ln>
        </p:spPr>
        <p:txBody>
          <a:bodyPr wrap="none" anchor="ctr"/>
          <a:lstStyle/>
          <a:p>
            <a:endParaRPr lang="en-US"/>
          </a:p>
        </p:txBody>
      </p:sp>
      <p:sp>
        <p:nvSpPr>
          <p:cNvPr id="106613" name="Line 117"/>
          <p:cNvSpPr>
            <a:spLocks noChangeShapeType="1"/>
          </p:cNvSpPr>
          <p:nvPr/>
        </p:nvSpPr>
        <p:spPr bwMode="auto">
          <a:xfrm flipH="1">
            <a:off x="2667000" y="1295400"/>
            <a:ext cx="1295400" cy="685800"/>
          </a:xfrm>
          <a:prstGeom prst="line">
            <a:avLst/>
          </a:prstGeom>
          <a:noFill/>
          <a:ln w="12700">
            <a:solidFill>
              <a:srgbClr val="FF0000"/>
            </a:solidFill>
            <a:round/>
            <a:headEnd/>
            <a:tailEnd type="triangle" w="med" len="med"/>
          </a:ln>
        </p:spPr>
        <p:txBody>
          <a:bodyPr/>
          <a:lstStyle/>
          <a:p>
            <a:endParaRPr lang="en-US"/>
          </a:p>
        </p:txBody>
      </p:sp>
      <p:sp>
        <p:nvSpPr>
          <p:cNvPr id="106614" name="Text Box 118"/>
          <p:cNvSpPr txBox="1">
            <a:spLocks noChangeArrowheads="1"/>
          </p:cNvSpPr>
          <p:nvPr/>
        </p:nvSpPr>
        <p:spPr bwMode="auto">
          <a:xfrm>
            <a:off x="6096000" y="5662136"/>
            <a:ext cx="2514600" cy="738664"/>
          </a:xfrm>
          <a:prstGeom prst="rect">
            <a:avLst/>
          </a:prstGeom>
          <a:noFill/>
          <a:ln w="9525">
            <a:noFill/>
            <a:miter lim="800000"/>
            <a:headEnd/>
            <a:tailEnd/>
          </a:ln>
        </p:spPr>
        <p:txBody>
          <a:bodyPr wrap="square">
            <a:spAutoFit/>
          </a:bodyPr>
          <a:lstStyle/>
          <a:p>
            <a:pPr>
              <a:spcBef>
                <a:spcPct val="50000"/>
              </a:spcBef>
            </a:pPr>
            <a:r>
              <a:rPr lang="en-US" sz="1400" dirty="0" smtClean="0"/>
              <a:t>Be certain alignment is true “before” placement and backfilling begins.</a:t>
            </a:r>
            <a:endParaRPr lang="en-US" sz="1400" dirty="0"/>
          </a:p>
        </p:txBody>
      </p:sp>
      <p:grpSp>
        <p:nvGrpSpPr>
          <p:cNvPr id="2" name="Group 126"/>
          <p:cNvGrpSpPr>
            <a:grpSpLocks/>
          </p:cNvGrpSpPr>
          <p:nvPr/>
        </p:nvGrpSpPr>
        <p:grpSpPr bwMode="auto">
          <a:xfrm>
            <a:off x="7086600" y="1981200"/>
            <a:ext cx="381000" cy="838200"/>
            <a:chOff x="4464" y="1248"/>
            <a:chExt cx="240" cy="528"/>
          </a:xfrm>
        </p:grpSpPr>
        <p:sp>
          <p:nvSpPr>
            <p:cNvPr id="76828" name="Line 121"/>
            <p:cNvSpPr>
              <a:spLocks noChangeShapeType="1"/>
            </p:cNvSpPr>
            <p:nvPr/>
          </p:nvSpPr>
          <p:spPr bwMode="auto">
            <a:xfrm>
              <a:off x="4464" y="1248"/>
              <a:ext cx="144" cy="0"/>
            </a:xfrm>
            <a:prstGeom prst="line">
              <a:avLst/>
            </a:prstGeom>
            <a:noFill/>
            <a:ln w="25400">
              <a:solidFill>
                <a:srgbClr val="FF0000"/>
              </a:solidFill>
              <a:round/>
              <a:headEnd/>
              <a:tailEnd/>
            </a:ln>
          </p:spPr>
          <p:txBody>
            <a:bodyPr/>
            <a:lstStyle/>
            <a:p>
              <a:endParaRPr lang="en-US"/>
            </a:p>
          </p:txBody>
        </p:sp>
        <p:sp>
          <p:nvSpPr>
            <p:cNvPr id="76829" name="Line 122"/>
            <p:cNvSpPr>
              <a:spLocks noChangeShapeType="1"/>
            </p:cNvSpPr>
            <p:nvPr/>
          </p:nvSpPr>
          <p:spPr bwMode="auto">
            <a:xfrm>
              <a:off x="4560" y="1776"/>
              <a:ext cx="144" cy="0"/>
            </a:xfrm>
            <a:prstGeom prst="line">
              <a:avLst/>
            </a:prstGeom>
            <a:noFill/>
            <a:ln w="25400">
              <a:solidFill>
                <a:srgbClr val="FF0000"/>
              </a:solidFill>
              <a:round/>
              <a:headEnd/>
              <a:tailEnd/>
            </a:ln>
          </p:spPr>
          <p:txBody>
            <a:bodyPr/>
            <a:lstStyle/>
            <a:p>
              <a:endParaRPr lang="en-US"/>
            </a:p>
          </p:txBody>
        </p:sp>
      </p:grpSp>
      <p:sp>
        <p:nvSpPr>
          <p:cNvPr id="106619" name="Line 123"/>
          <p:cNvSpPr>
            <a:spLocks noChangeShapeType="1"/>
          </p:cNvSpPr>
          <p:nvPr/>
        </p:nvSpPr>
        <p:spPr bwMode="auto">
          <a:xfrm>
            <a:off x="7162800" y="1981200"/>
            <a:ext cx="228600" cy="838200"/>
          </a:xfrm>
          <a:prstGeom prst="line">
            <a:avLst/>
          </a:prstGeom>
          <a:noFill/>
          <a:ln w="12700">
            <a:solidFill>
              <a:srgbClr val="FF0000"/>
            </a:solidFill>
            <a:round/>
            <a:headEnd type="triangle" w="med" len="med"/>
            <a:tailEnd type="triangle" w="med" len="med"/>
          </a:ln>
        </p:spPr>
        <p:txBody>
          <a:bodyPr/>
          <a:lstStyle/>
          <a:p>
            <a:endParaRPr lang="en-US"/>
          </a:p>
        </p:txBody>
      </p:sp>
      <p:grpSp>
        <p:nvGrpSpPr>
          <p:cNvPr id="3" name="Group 127"/>
          <p:cNvGrpSpPr>
            <a:grpSpLocks/>
          </p:cNvGrpSpPr>
          <p:nvPr/>
        </p:nvGrpSpPr>
        <p:grpSpPr bwMode="auto">
          <a:xfrm>
            <a:off x="6858000" y="2362200"/>
            <a:ext cx="990600" cy="2362200"/>
            <a:chOff x="4320" y="1488"/>
            <a:chExt cx="624" cy="1488"/>
          </a:xfrm>
        </p:grpSpPr>
        <p:sp>
          <p:nvSpPr>
            <p:cNvPr id="76826" name="Line 124"/>
            <p:cNvSpPr>
              <a:spLocks noChangeShapeType="1"/>
            </p:cNvSpPr>
            <p:nvPr/>
          </p:nvSpPr>
          <p:spPr bwMode="auto">
            <a:xfrm flipH="1" flipV="1">
              <a:off x="4320" y="1584"/>
              <a:ext cx="624" cy="1392"/>
            </a:xfrm>
            <a:prstGeom prst="line">
              <a:avLst/>
            </a:prstGeom>
            <a:noFill/>
            <a:ln w="12700">
              <a:solidFill>
                <a:srgbClr val="FF0000"/>
              </a:solidFill>
              <a:round/>
              <a:headEnd/>
              <a:tailEnd/>
            </a:ln>
          </p:spPr>
          <p:txBody>
            <a:bodyPr/>
            <a:lstStyle/>
            <a:p>
              <a:endParaRPr lang="en-US"/>
            </a:p>
          </p:txBody>
        </p:sp>
        <p:sp>
          <p:nvSpPr>
            <p:cNvPr id="76827" name="Line 125"/>
            <p:cNvSpPr>
              <a:spLocks noChangeShapeType="1"/>
            </p:cNvSpPr>
            <p:nvPr/>
          </p:nvSpPr>
          <p:spPr bwMode="auto">
            <a:xfrm flipV="1">
              <a:off x="4320" y="1488"/>
              <a:ext cx="240" cy="96"/>
            </a:xfrm>
            <a:prstGeom prst="line">
              <a:avLst/>
            </a:prstGeom>
            <a:noFill/>
            <a:ln w="12700">
              <a:solidFill>
                <a:srgbClr val="FF0000"/>
              </a:solidFill>
              <a:round/>
              <a:headEnd/>
              <a:tailEnd type="triangle" w="med" len="med"/>
            </a:ln>
          </p:spPr>
          <p:txBody>
            <a:bodyPr/>
            <a:lstStyle/>
            <a:p>
              <a:endParaRPr lang="en-US"/>
            </a:p>
          </p:txBody>
        </p:sp>
      </p:grpSp>
      <p:sp>
        <p:nvSpPr>
          <p:cNvPr id="106624" name="Line 128"/>
          <p:cNvSpPr>
            <a:spLocks noChangeShapeType="1"/>
          </p:cNvSpPr>
          <p:nvPr/>
        </p:nvSpPr>
        <p:spPr bwMode="auto">
          <a:xfrm>
            <a:off x="6248400" y="6096000"/>
            <a:ext cx="533400" cy="0"/>
          </a:xfrm>
          <a:prstGeom prst="line">
            <a:avLst/>
          </a:prstGeom>
          <a:noFill/>
          <a:ln w="12700">
            <a:solidFill>
              <a:srgbClr val="FF0000"/>
            </a:solidFill>
            <a:round/>
            <a:headEnd/>
            <a:tailEnd/>
          </a:ln>
        </p:spPr>
        <p:txBody>
          <a:bodyPr/>
          <a:lstStyle/>
          <a:p>
            <a:endParaRPr lang="en-US"/>
          </a:p>
        </p:txBody>
      </p:sp>
      <p:sp>
        <p:nvSpPr>
          <p:cNvPr id="32" name="Title 4">
            <a:hlinkClick r:id="rId5"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5893979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ext Box 1027"/>
          <p:cNvSpPr txBox="1">
            <a:spLocks noChangeArrowheads="1"/>
          </p:cNvSpPr>
          <p:nvPr/>
        </p:nvSpPr>
        <p:spPr bwMode="auto">
          <a:xfrm>
            <a:off x="685800" y="838200"/>
            <a:ext cx="28194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A.  7.  Trench Width       </a:t>
            </a:r>
            <a:r>
              <a:rPr lang="en-US" sz="1400">
                <a:cs typeface="Times New Roman" pitchFamily="18" charset="0"/>
              </a:rPr>
              <a:t>(cont’d.)</a:t>
            </a:r>
          </a:p>
        </p:txBody>
      </p:sp>
      <p:sp>
        <p:nvSpPr>
          <p:cNvPr id="77828" name="Text Box 1028"/>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77829" name="Text Box 1029"/>
          <p:cNvSpPr txBox="1">
            <a:spLocks noChangeArrowheads="1"/>
          </p:cNvSpPr>
          <p:nvPr/>
        </p:nvSpPr>
        <p:spPr bwMode="auto">
          <a:xfrm>
            <a:off x="1600200" y="441325"/>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77830" name="AutoShape 1032" descr="ftp://ftp.wcc.nrcs.usda.gov/wtec/pollution/gif/md-f1810.gif"/>
          <p:cNvSpPr>
            <a:spLocks noChangeAspect="1" noChangeArrowheads="1"/>
          </p:cNvSpPr>
          <p:nvPr/>
        </p:nvSpPr>
        <p:spPr bwMode="auto">
          <a:xfrm>
            <a:off x="4424363" y="3281363"/>
            <a:ext cx="296862" cy="296862"/>
          </a:xfrm>
          <a:prstGeom prst="rect">
            <a:avLst/>
          </a:prstGeom>
          <a:noFill/>
          <a:ln w="9525">
            <a:noFill/>
            <a:miter lim="800000"/>
            <a:headEnd/>
            <a:tailEnd/>
          </a:ln>
        </p:spPr>
        <p:txBody>
          <a:bodyPr/>
          <a:lstStyle/>
          <a:p>
            <a:endParaRPr lang="en-US"/>
          </a:p>
        </p:txBody>
      </p:sp>
      <p:sp>
        <p:nvSpPr>
          <p:cNvPr id="77831" name="Text Box 1034"/>
          <p:cNvSpPr txBox="1">
            <a:spLocks noChangeArrowheads="1"/>
          </p:cNvSpPr>
          <p:nvPr/>
        </p:nvSpPr>
        <p:spPr bwMode="auto">
          <a:xfrm>
            <a:off x="6553200" y="4648200"/>
            <a:ext cx="2438400" cy="457200"/>
          </a:xfrm>
          <a:prstGeom prst="rect">
            <a:avLst/>
          </a:prstGeom>
          <a:noFill/>
          <a:ln w="9525">
            <a:noFill/>
            <a:miter lim="800000"/>
            <a:headEnd/>
            <a:tailEnd/>
          </a:ln>
        </p:spPr>
        <p:txBody>
          <a:bodyPr>
            <a:spAutoFit/>
          </a:bodyPr>
          <a:lstStyle/>
          <a:p>
            <a:pPr>
              <a:spcBef>
                <a:spcPct val="50000"/>
              </a:spcBef>
            </a:pPr>
            <a:endParaRPr lang="en-US"/>
          </a:p>
        </p:txBody>
      </p:sp>
      <p:pic>
        <p:nvPicPr>
          <p:cNvPr id="77832" name="Picture 1053"/>
          <p:cNvPicPr>
            <a:picLocks noChangeAspect="1" noChangeArrowheads="1"/>
          </p:cNvPicPr>
          <p:nvPr/>
        </p:nvPicPr>
        <p:blipFill>
          <a:blip r:embed="rId2" cstate="email">
            <a:lum bright="-20000"/>
            <a:extLst>
              <a:ext uri="{28A0092B-C50C-407E-A947-70E740481C1C}">
                <a14:useLocalDpi xmlns:a14="http://schemas.microsoft.com/office/drawing/2010/main"/>
              </a:ext>
            </a:extLst>
          </a:blip>
          <a:srcRect/>
          <a:stretch>
            <a:fillRect/>
          </a:stretch>
        </p:blipFill>
        <p:spPr bwMode="auto">
          <a:xfrm>
            <a:off x="2133600" y="1371600"/>
            <a:ext cx="4876800" cy="3657600"/>
          </a:xfrm>
          <a:prstGeom prst="rect">
            <a:avLst/>
          </a:prstGeom>
          <a:ln>
            <a:noFill/>
          </a:ln>
          <a:effectLst>
            <a:outerShdw blurRad="292100" dist="139700" dir="2700000" algn="tl" rotWithShape="0">
              <a:srgbClr val="333333">
                <a:alpha val="65000"/>
              </a:srgbClr>
            </a:outerShdw>
          </a:effectLst>
        </p:spPr>
      </p:pic>
      <p:sp>
        <p:nvSpPr>
          <p:cNvPr id="77833" name="Text Box 1054"/>
          <p:cNvSpPr txBox="1">
            <a:spLocks noChangeArrowheads="1"/>
          </p:cNvSpPr>
          <p:nvPr/>
        </p:nvSpPr>
        <p:spPr bwMode="auto">
          <a:xfrm>
            <a:off x="2743200" y="5029200"/>
            <a:ext cx="3733800" cy="304800"/>
          </a:xfrm>
          <a:prstGeom prst="rect">
            <a:avLst/>
          </a:prstGeom>
          <a:noFill/>
          <a:ln w="9525">
            <a:noFill/>
            <a:miter lim="800000"/>
            <a:headEnd/>
            <a:tailEnd/>
          </a:ln>
        </p:spPr>
        <p:txBody>
          <a:bodyPr>
            <a:spAutoFit/>
          </a:bodyPr>
          <a:lstStyle/>
          <a:p>
            <a:pPr>
              <a:spcBef>
                <a:spcPct val="50000"/>
              </a:spcBef>
            </a:pPr>
            <a:r>
              <a:rPr lang="en-US" sz="1400" b="1"/>
              <a:t>Considerations in Determining Trench Width:</a:t>
            </a:r>
          </a:p>
        </p:txBody>
      </p:sp>
      <p:sp>
        <p:nvSpPr>
          <p:cNvPr id="139295" name="Text Box 1055"/>
          <p:cNvSpPr txBox="1">
            <a:spLocks noChangeArrowheads="1"/>
          </p:cNvSpPr>
          <p:nvPr/>
        </p:nvSpPr>
        <p:spPr bwMode="auto">
          <a:xfrm>
            <a:off x="1371600" y="5334000"/>
            <a:ext cx="4191000" cy="304800"/>
          </a:xfrm>
          <a:prstGeom prst="rect">
            <a:avLst/>
          </a:prstGeom>
          <a:noFill/>
          <a:ln w="9525">
            <a:noFill/>
            <a:miter lim="800000"/>
            <a:headEnd/>
            <a:tailEnd/>
          </a:ln>
        </p:spPr>
        <p:txBody>
          <a:bodyPr>
            <a:spAutoFit/>
          </a:bodyPr>
          <a:lstStyle/>
          <a:p>
            <a:pPr>
              <a:spcBef>
                <a:spcPct val="50000"/>
              </a:spcBef>
            </a:pPr>
            <a:r>
              <a:rPr lang="en-US" sz="1400" dirty="0" smtClean="0"/>
              <a:t>Greatest outside diameter of pipe to be installed</a:t>
            </a:r>
            <a:endParaRPr lang="en-US" sz="1400" dirty="0"/>
          </a:p>
        </p:txBody>
      </p:sp>
      <p:sp>
        <p:nvSpPr>
          <p:cNvPr id="139296" name="Text Box 1056"/>
          <p:cNvSpPr txBox="1">
            <a:spLocks noChangeArrowheads="1"/>
          </p:cNvSpPr>
          <p:nvPr/>
        </p:nvSpPr>
        <p:spPr bwMode="auto">
          <a:xfrm>
            <a:off x="1371600" y="5562600"/>
            <a:ext cx="6934200" cy="304800"/>
          </a:xfrm>
          <a:prstGeom prst="rect">
            <a:avLst/>
          </a:prstGeom>
          <a:noFill/>
          <a:ln w="9525">
            <a:noFill/>
            <a:miter lim="800000"/>
            <a:headEnd/>
            <a:tailEnd/>
          </a:ln>
        </p:spPr>
        <p:txBody>
          <a:bodyPr>
            <a:spAutoFit/>
          </a:bodyPr>
          <a:lstStyle/>
          <a:p>
            <a:pPr>
              <a:spcBef>
                <a:spcPct val="50000"/>
              </a:spcBef>
            </a:pPr>
            <a:r>
              <a:rPr lang="en-US" sz="1400" dirty="0" smtClean="0"/>
              <a:t>Depth of the excavation, specifically to the midpoint or </a:t>
            </a:r>
            <a:r>
              <a:rPr lang="en-US" sz="1400" dirty="0" err="1" smtClean="0"/>
              <a:t>springline</a:t>
            </a:r>
            <a:r>
              <a:rPr lang="en-US" sz="1400" dirty="0" smtClean="0"/>
              <a:t> of the pipe being installed</a:t>
            </a:r>
            <a:endParaRPr lang="en-US" sz="1400" dirty="0"/>
          </a:p>
        </p:txBody>
      </p:sp>
      <p:sp>
        <p:nvSpPr>
          <p:cNvPr id="139297" name="Text Box 1057"/>
          <p:cNvSpPr txBox="1">
            <a:spLocks noChangeArrowheads="1"/>
          </p:cNvSpPr>
          <p:nvPr/>
        </p:nvSpPr>
        <p:spPr bwMode="auto">
          <a:xfrm>
            <a:off x="1371600" y="5791200"/>
            <a:ext cx="4191000" cy="304800"/>
          </a:xfrm>
          <a:prstGeom prst="rect">
            <a:avLst/>
          </a:prstGeom>
          <a:noFill/>
          <a:ln w="9525">
            <a:noFill/>
            <a:miter lim="800000"/>
            <a:headEnd/>
            <a:tailEnd/>
          </a:ln>
        </p:spPr>
        <p:txBody>
          <a:bodyPr>
            <a:spAutoFit/>
          </a:bodyPr>
          <a:lstStyle/>
          <a:p>
            <a:pPr>
              <a:spcBef>
                <a:spcPct val="50000"/>
              </a:spcBef>
            </a:pPr>
            <a:r>
              <a:rPr lang="en-US" sz="1400" dirty="0" smtClean="0"/>
              <a:t>Nature of the soil to be excavated</a:t>
            </a:r>
            <a:endParaRPr lang="en-US" sz="1400" dirty="0"/>
          </a:p>
        </p:txBody>
      </p:sp>
      <p:sp>
        <p:nvSpPr>
          <p:cNvPr id="139298" name="Text Box 1058"/>
          <p:cNvSpPr txBox="1">
            <a:spLocks noChangeArrowheads="1"/>
          </p:cNvSpPr>
          <p:nvPr/>
        </p:nvSpPr>
        <p:spPr bwMode="auto">
          <a:xfrm>
            <a:off x="1371600" y="6019800"/>
            <a:ext cx="4191000" cy="304800"/>
          </a:xfrm>
          <a:prstGeom prst="rect">
            <a:avLst/>
          </a:prstGeom>
          <a:noFill/>
          <a:ln w="9525">
            <a:noFill/>
            <a:miter lim="800000"/>
            <a:headEnd/>
            <a:tailEnd/>
          </a:ln>
        </p:spPr>
        <p:txBody>
          <a:bodyPr>
            <a:spAutoFit/>
          </a:bodyPr>
          <a:lstStyle/>
          <a:p>
            <a:pPr>
              <a:spcBef>
                <a:spcPct val="50000"/>
              </a:spcBef>
            </a:pPr>
            <a:r>
              <a:rPr lang="en-US" sz="1400" dirty="0" smtClean="0"/>
              <a:t>Length of the excavation</a:t>
            </a:r>
            <a:endParaRPr lang="en-US" sz="1400" dirty="0"/>
          </a:p>
        </p:txBody>
      </p:sp>
      <p:sp>
        <p:nvSpPr>
          <p:cNvPr id="139299" name="Text Box 1059"/>
          <p:cNvSpPr txBox="1">
            <a:spLocks noChangeArrowheads="1"/>
          </p:cNvSpPr>
          <p:nvPr/>
        </p:nvSpPr>
        <p:spPr bwMode="auto">
          <a:xfrm>
            <a:off x="1371600" y="6248400"/>
            <a:ext cx="5257800" cy="304800"/>
          </a:xfrm>
          <a:prstGeom prst="rect">
            <a:avLst/>
          </a:prstGeom>
          <a:noFill/>
          <a:ln w="9525">
            <a:noFill/>
            <a:miter lim="800000"/>
            <a:headEnd/>
            <a:tailEnd/>
          </a:ln>
        </p:spPr>
        <p:txBody>
          <a:bodyPr>
            <a:spAutoFit/>
          </a:bodyPr>
          <a:lstStyle/>
          <a:p>
            <a:pPr>
              <a:spcBef>
                <a:spcPct val="50000"/>
              </a:spcBef>
            </a:pPr>
            <a:r>
              <a:rPr lang="en-US" sz="1400" dirty="0"/>
              <a:t>Is </a:t>
            </a:r>
            <a:r>
              <a:rPr lang="en-US" sz="1400" dirty="0" err="1" smtClean="0"/>
              <a:t>Kilroy</a:t>
            </a:r>
            <a:r>
              <a:rPr lang="en-US" sz="1400" dirty="0" smtClean="0"/>
              <a:t> going to be operating the backhoe again?!@!#!</a:t>
            </a:r>
            <a:endParaRPr lang="en-US" sz="1400" dirty="0"/>
          </a:p>
        </p:txBody>
      </p:sp>
      <p:sp>
        <p:nvSpPr>
          <p:cNvPr id="17"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60909740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5"/>
          <p:cNvSpPr txBox="1">
            <a:spLocks noChangeArrowheads="1"/>
          </p:cNvSpPr>
          <p:nvPr/>
        </p:nvSpPr>
        <p:spPr bwMode="auto">
          <a:xfrm>
            <a:off x="381000" y="1295400"/>
            <a:ext cx="7702550" cy="3600986"/>
          </a:xfrm>
          <a:prstGeom prst="rect">
            <a:avLst/>
          </a:prstGeom>
          <a:noFill/>
          <a:ln w="9525">
            <a:noFill/>
            <a:miter lim="800000"/>
            <a:headEnd/>
            <a:tailEnd/>
          </a:ln>
        </p:spPr>
        <p:txBody>
          <a:bodyPr>
            <a:spAutoFit/>
          </a:bodyPr>
          <a:lstStyle/>
          <a:p>
            <a:pPr marL="347663" indent="-347663">
              <a:buFont typeface="Wingdings" pitchFamily="2" charset="2"/>
              <a:buNone/>
            </a:pPr>
            <a:r>
              <a:rPr lang="en-US" sz="2400" b="1" dirty="0">
                <a:effectLst>
                  <a:outerShdw blurRad="38100" dist="38100" dir="2700000" algn="tl">
                    <a:srgbClr val="000000">
                      <a:alpha val="43137"/>
                    </a:srgbClr>
                  </a:outerShdw>
                </a:effectLst>
              </a:rPr>
              <a:t>Category B:  </a:t>
            </a:r>
          </a:p>
          <a:p>
            <a:pPr marL="347663" indent="-347663">
              <a:buFont typeface="Wingdings" pitchFamily="2" charset="2"/>
              <a:buNone/>
            </a:pPr>
            <a:endParaRPr lang="en-US" sz="2400" b="1" dirty="0">
              <a:effectLst>
                <a:outerShdw blurRad="38100" dist="38100" dir="2700000" algn="tl">
                  <a:srgbClr val="000000">
                    <a:alpha val="43137"/>
                  </a:srgbClr>
                </a:outerShdw>
              </a:effectLst>
            </a:endParaRPr>
          </a:p>
          <a:p>
            <a:pPr marL="469900" indent="-241300">
              <a:buFont typeface="Arial" pitchFamily="34" charset="0"/>
              <a:buChar char="•"/>
            </a:pPr>
            <a:r>
              <a:rPr lang="en-US" sz="2000" dirty="0">
                <a:effectLst>
                  <a:outerShdw blurRad="38100" dist="38100" dir="2700000" algn="tl">
                    <a:srgbClr val="000000">
                      <a:alpha val="43137"/>
                    </a:srgbClr>
                  </a:outerShdw>
                </a:effectLst>
              </a:rPr>
              <a:t>Second group of quality assurance elements</a:t>
            </a:r>
          </a:p>
          <a:p>
            <a:pPr marL="469900" indent="-241300">
              <a:buFont typeface="Arial" pitchFamily="34" charset="0"/>
              <a:buChar char="•"/>
            </a:pPr>
            <a:endParaRPr lang="en-US" sz="2000" dirty="0">
              <a:effectLst>
                <a:outerShdw blurRad="38100" dist="38100" dir="2700000" algn="tl">
                  <a:srgbClr val="000000">
                    <a:alpha val="43137"/>
                  </a:srgbClr>
                </a:outerShdw>
              </a:effectLst>
            </a:endParaRPr>
          </a:p>
          <a:p>
            <a:pPr marL="469900" indent="-241300">
              <a:buFont typeface="Arial" pitchFamily="34" charset="0"/>
              <a:buChar char="•"/>
            </a:pPr>
            <a:r>
              <a:rPr lang="en-US" sz="2000" dirty="0">
                <a:effectLst>
                  <a:outerShdw blurRad="38100" dist="38100" dir="2700000" algn="tl">
                    <a:srgbClr val="000000">
                      <a:alpha val="43137"/>
                    </a:srgbClr>
                  </a:outerShdw>
                </a:effectLst>
              </a:rPr>
              <a:t>The elements that are grouped into this category are representative of functions deemed </a:t>
            </a:r>
            <a:r>
              <a:rPr lang="en-US" sz="2000" b="1" u="sng" dirty="0">
                <a:effectLst>
                  <a:outerShdw blurRad="38100" dist="38100" dir="2700000" algn="tl">
                    <a:srgbClr val="000000">
                      <a:alpha val="43137"/>
                    </a:srgbClr>
                  </a:outerShdw>
                </a:effectLst>
              </a:rPr>
              <a:t>moderately critical</a:t>
            </a:r>
            <a:r>
              <a:rPr lang="en-US" sz="2000" b="1"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rPr>
              <a:t>to the overall quality &amp; longevity of the finished product</a:t>
            </a:r>
          </a:p>
          <a:p>
            <a:pPr marL="469900" indent="-241300">
              <a:buFont typeface="Arial" pitchFamily="34" charset="0"/>
              <a:buChar char="•"/>
            </a:pPr>
            <a:endParaRPr lang="en-US" sz="2000" dirty="0">
              <a:effectLst>
                <a:outerShdw blurRad="38100" dist="38100" dir="2700000" algn="tl">
                  <a:srgbClr val="000000">
                    <a:alpha val="43137"/>
                  </a:srgbClr>
                </a:outerShdw>
              </a:effectLst>
            </a:endParaRPr>
          </a:p>
          <a:p>
            <a:pPr marL="469900" indent="-241300">
              <a:buFont typeface="Arial" pitchFamily="34" charset="0"/>
              <a:buChar char="•"/>
            </a:pPr>
            <a:r>
              <a:rPr lang="en-US" sz="2000" dirty="0">
                <a:effectLst>
                  <a:outerShdw blurRad="38100" dist="38100" dir="2700000" algn="tl">
                    <a:srgbClr val="000000">
                      <a:alpha val="43137"/>
                    </a:srgbClr>
                  </a:outerShdw>
                </a:effectLst>
              </a:rPr>
              <a:t>Marginal performance on a given element in this category, although not desirable, will not in all likelihood directly contribute to the immediate failure or shortened life span of the finished product</a:t>
            </a:r>
          </a:p>
        </p:txBody>
      </p:sp>
      <p:sp>
        <p:nvSpPr>
          <p:cNvPr id="2054" name="Title 6"/>
          <p:cNvSpPr>
            <a:spLocks noGrp="1"/>
          </p:cNvSpPr>
          <p:nvPr>
            <p:ph type="title"/>
          </p:nvPr>
        </p:nvSpPr>
        <p:spPr/>
        <p:txBody>
          <a:bodyPr/>
          <a:lstStyle/>
          <a:p>
            <a:pPr eaLnBrk="1" hangingPunct="1"/>
            <a:r>
              <a:rPr lang="en-US" dirty="0" smtClean="0"/>
              <a:t>Category B</a:t>
            </a:r>
          </a:p>
        </p:txBody>
      </p:sp>
      <p:sp>
        <p:nvSpPr>
          <p:cNvPr id="8"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8"/>
          <p:cNvSpPr txBox="1">
            <a:spLocks noChangeArrowheads="1"/>
          </p:cNvSpPr>
          <p:nvPr/>
        </p:nvSpPr>
        <p:spPr bwMode="auto">
          <a:xfrm>
            <a:off x="1219200" y="1447800"/>
            <a:ext cx="4191000" cy="5293757"/>
          </a:xfrm>
          <a:prstGeom prst="rect">
            <a:avLst/>
          </a:prstGeom>
          <a:noFill/>
          <a:ln w="9525">
            <a:noFill/>
            <a:miter lim="800000"/>
            <a:headEnd/>
            <a:tailEnd/>
          </a:ln>
        </p:spPr>
        <p:txBody>
          <a:bodyPr wrap="square">
            <a:spAutoFit/>
          </a:bodyPr>
          <a:lstStyle/>
          <a:p>
            <a:pPr marL="465138" indent="-465138">
              <a:buFont typeface="Wingdings" pitchFamily="2" charset="2"/>
              <a:buNone/>
            </a:pPr>
            <a:r>
              <a:rPr lang="en-US" sz="2000" b="1" dirty="0">
                <a:effectLst>
                  <a:outerShdw blurRad="38100" dist="38100" dir="2700000" algn="tl">
                    <a:srgbClr val="000000">
                      <a:alpha val="43137"/>
                    </a:srgbClr>
                  </a:outerShdw>
                </a:effectLst>
              </a:rPr>
              <a:t>Category </a:t>
            </a:r>
            <a:r>
              <a:rPr lang="en-US" sz="2000" b="1" dirty="0" smtClean="0">
                <a:effectLst>
                  <a:outerShdw blurRad="38100" dist="38100" dir="2700000" algn="tl">
                    <a:srgbClr val="000000">
                      <a:alpha val="43137"/>
                    </a:srgbClr>
                  </a:outerShdw>
                </a:effectLst>
              </a:rPr>
              <a:t>B Elements:</a:t>
            </a:r>
            <a:endParaRPr lang="en-US" sz="2000" b="1" dirty="0">
              <a:effectLst>
                <a:outerShdw blurRad="38100" dist="38100" dir="2700000" algn="tl">
                  <a:srgbClr val="000000">
                    <a:alpha val="43137"/>
                  </a:srgbClr>
                </a:outerShdw>
              </a:effectLst>
            </a:endParaRPr>
          </a:p>
          <a:p>
            <a:pPr marL="465138" indent="-465138">
              <a:buFont typeface="Wingdings" pitchFamily="2" charset="2"/>
              <a:buNone/>
            </a:pPr>
            <a:endParaRPr lang="en-US" sz="2000" dirty="0">
              <a:effectLst>
                <a:outerShdw blurRad="38100" dist="38100" dir="2700000" algn="tl">
                  <a:srgbClr val="000000">
                    <a:alpha val="43137"/>
                  </a:srgbClr>
                </a:outerShdw>
              </a:effectLst>
            </a:endParaRPr>
          </a:p>
          <a:p>
            <a:pPr marL="685800" lvl="1" indent="-228600">
              <a:buAutoNum type="arabicPeriod"/>
            </a:pPr>
            <a:r>
              <a:rPr lang="en-US" sz="2000" dirty="0" smtClean="0">
                <a:effectLst>
                  <a:outerShdw blurRad="38100" dist="38100" dir="2700000" algn="tl">
                    <a:srgbClr val="000000">
                      <a:alpha val="43137"/>
                    </a:srgbClr>
                  </a:outerShdw>
                </a:effectLst>
              </a:rPr>
              <a:t>End Treatment</a:t>
            </a:r>
          </a:p>
          <a:p>
            <a:pPr marL="685800" indent="-228600">
              <a:buAutoNum type="arabicPeriod"/>
            </a:pPr>
            <a:endParaRPr lang="en-US" sz="2000" dirty="0" smtClean="0">
              <a:effectLst>
                <a:outerShdw blurRad="38100" dist="38100" dir="2700000" algn="tl">
                  <a:srgbClr val="000000">
                    <a:alpha val="43137"/>
                  </a:srgbClr>
                </a:outerShdw>
              </a:effectLst>
            </a:endParaRPr>
          </a:p>
          <a:p>
            <a:pPr marL="685800" indent="-228600">
              <a:tabLst>
                <a:tab pos="463550" algn="l"/>
              </a:tabLst>
            </a:pPr>
            <a:r>
              <a:rPr lang="en-US" sz="2000" dirty="0" smtClean="0">
                <a:effectLst>
                  <a:outerShdw blurRad="38100" dist="38100" dir="2700000" algn="tl">
                    <a:srgbClr val="000000">
                      <a:alpha val="43137"/>
                    </a:srgbClr>
                  </a:outerShdw>
                </a:effectLst>
              </a:rPr>
              <a:t>	2. Bedding</a:t>
            </a:r>
          </a:p>
          <a:p>
            <a:pPr marL="685800" indent="-228600"/>
            <a:endParaRPr lang="en-US" sz="2000" dirty="0" smtClean="0">
              <a:effectLst>
                <a:outerShdw blurRad="38100" dist="38100" dir="2700000" algn="tl">
                  <a:srgbClr val="000000">
                    <a:alpha val="43137"/>
                  </a:srgbClr>
                </a:outerShdw>
              </a:effectLst>
            </a:endParaRPr>
          </a:p>
          <a:p>
            <a:pPr marL="685800" indent="-228600">
              <a:tabLst>
                <a:tab pos="463550" algn="l"/>
              </a:tabLst>
            </a:pPr>
            <a:r>
              <a:rPr lang="en-US" sz="2000" dirty="0" smtClean="0">
                <a:effectLst>
                  <a:outerShdw blurRad="38100" dist="38100" dir="2700000" algn="tl">
                    <a:srgbClr val="000000">
                      <a:alpha val="43137"/>
                    </a:srgbClr>
                  </a:outerShdw>
                </a:effectLst>
              </a:rPr>
              <a:t>	3. Joints</a:t>
            </a:r>
          </a:p>
          <a:p>
            <a:pPr marL="685800" indent="-228600"/>
            <a:endParaRPr lang="en-US" sz="2000" dirty="0" smtClean="0">
              <a:effectLst>
                <a:outerShdw blurRad="38100" dist="38100" dir="2700000" algn="tl">
                  <a:srgbClr val="000000">
                    <a:alpha val="43137"/>
                  </a:srgbClr>
                </a:outerShdw>
              </a:effectLst>
            </a:endParaRPr>
          </a:p>
          <a:p>
            <a:pPr marL="685800" indent="-228600"/>
            <a:r>
              <a:rPr lang="en-US" sz="2000" dirty="0" smtClean="0">
                <a:effectLst>
                  <a:outerShdw blurRad="38100" dist="38100" dir="2700000" algn="tl">
                    <a:srgbClr val="000000">
                      <a:alpha val="43137"/>
                    </a:srgbClr>
                  </a:outerShdw>
                </a:effectLst>
              </a:rPr>
              <a:t>4. Cover</a:t>
            </a:r>
          </a:p>
          <a:p>
            <a:pPr marL="685800" indent="-228600"/>
            <a:endParaRPr lang="en-US" sz="2000" dirty="0" smtClean="0">
              <a:effectLst>
                <a:outerShdw blurRad="38100" dist="38100" dir="2700000" algn="tl">
                  <a:srgbClr val="000000">
                    <a:alpha val="43137"/>
                  </a:srgbClr>
                </a:outerShdw>
              </a:effectLst>
            </a:endParaRPr>
          </a:p>
          <a:p>
            <a:pPr marL="685800" indent="-228600"/>
            <a:r>
              <a:rPr lang="en-US" sz="2000" dirty="0" smtClean="0">
                <a:effectLst>
                  <a:outerShdw blurRad="38100" dist="38100" dir="2700000" algn="tl">
                    <a:srgbClr val="000000">
                      <a:alpha val="43137"/>
                    </a:srgbClr>
                  </a:outerShdw>
                </a:effectLst>
              </a:rPr>
              <a:t>5. Grade Control</a:t>
            </a:r>
          </a:p>
          <a:p>
            <a:pPr marL="685800" indent="-228600"/>
            <a:endParaRPr lang="en-US" sz="2000" dirty="0" smtClean="0">
              <a:effectLst>
                <a:outerShdw blurRad="38100" dist="38100" dir="2700000" algn="tl">
                  <a:srgbClr val="000000">
                    <a:alpha val="43137"/>
                  </a:srgbClr>
                </a:outerShdw>
              </a:effectLst>
            </a:endParaRPr>
          </a:p>
          <a:p>
            <a:pPr marL="685800" indent="-228600"/>
            <a:r>
              <a:rPr lang="en-US" sz="2000" dirty="0" smtClean="0">
                <a:effectLst>
                  <a:outerShdw blurRad="38100" dist="38100" dir="2700000" algn="tl">
                    <a:srgbClr val="000000">
                      <a:alpha val="43137"/>
                    </a:srgbClr>
                  </a:outerShdw>
                </a:effectLst>
              </a:rPr>
              <a:t>6. E. &amp; S. Controls</a:t>
            </a:r>
          </a:p>
          <a:p>
            <a:pPr marL="685800" indent="-228600"/>
            <a:endParaRPr lang="en-US" sz="2000" dirty="0" smtClean="0">
              <a:effectLst>
                <a:outerShdw blurRad="38100" dist="38100" dir="2700000" algn="tl">
                  <a:srgbClr val="000000">
                    <a:alpha val="43137"/>
                  </a:srgbClr>
                </a:outerShdw>
              </a:effectLst>
            </a:endParaRPr>
          </a:p>
          <a:p>
            <a:pPr marL="685800" indent="-228600"/>
            <a:r>
              <a:rPr lang="en-US" sz="2000" dirty="0" smtClean="0">
                <a:effectLst>
                  <a:outerShdw blurRad="38100" dist="38100" dir="2700000" algn="tl">
                    <a:srgbClr val="000000">
                      <a:alpha val="43137"/>
                    </a:srgbClr>
                  </a:outerShdw>
                </a:effectLst>
              </a:rPr>
              <a:t>7. Waste Disposal</a:t>
            </a:r>
          </a:p>
          <a:p>
            <a:pPr marL="685800" indent="-228600"/>
            <a:endParaRPr lang="en-US" sz="2000" dirty="0" smtClean="0">
              <a:effectLst>
                <a:outerShdw blurRad="38100" dist="38100" dir="2700000" algn="tl">
                  <a:srgbClr val="000000">
                    <a:alpha val="43137"/>
                  </a:srgbClr>
                </a:outerShdw>
              </a:effectLst>
            </a:endParaRPr>
          </a:p>
          <a:p>
            <a:pPr marL="685800" indent="-228600"/>
            <a:r>
              <a:rPr lang="en-US" sz="2000" dirty="0" smtClean="0">
                <a:effectLst>
                  <a:outerShdw blurRad="38100" dist="38100" dir="2700000" algn="tl">
                    <a:srgbClr val="000000">
                      <a:alpha val="43137"/>
                    </a:srgbClr>
                  </a:outerShdw>
                </a:effectLst>
              </a:rPr>
              <a:t>8. Trench Stability</a:t>
            </a:r>
            <a:endParaRPr lang="en-US" dirty="0">
              <a:effectLst>
                <a:outerShdw blurRad="38100" dist="38100" dir="2700000" algn="tl">
                  <a:srgbClr val="000000">
                    <a:alpha val="43137"/>
                  </a:srgbClr>
                </a:outerShdw>
              </a:effectLst>
            </a:endParaRPr>
          </a:p>
        </p:txBody>
      </p:sp>
      <p:sp>
        <p:nvSpPr>
          <p:cNvPr id="4101" name="Title 5"/>
          <p:cNvSpPr>
            <a:spLocks noGrp="1"/>
          </p:cNvSpPr>
          <p:nvPr>
            <p:ph type="title"/>
          </p:nvPr>
        </p:nvSpPr>
        <p:spPr/>
        <p:txBody>
          <a:bodyPr/>
          <a:lstStyle/>
          <a:p>
            <a:pPr eaLnBrk="1" hangingPunct="1"/>
            <a:r>
              <a:rPr lang="en-US" dirty="0" smtClean="0"/>
              <a:t>Category B</a:t>
            </a:r>
          </a:p>
        </p:txBody>
      </p:sp>
      <p:sp>
        <p:nvSpPr>
          <p:cNvPr id="8"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normAutofit/>
          </a:bodyPr>
          <a:lstStyle/>
          <a:p>
            <a:pPr marL="465138" indent="-465138"/>
            <a:r>
              <a:rPr lang="en-US" dirty="0" smtClean="0">
                <a:solidFill>
                  <a:schemeClr val="tx1"/>
                </a:solidFill>
                <a:cs typeface="Times New Roman" pitchFamily="18" charset="0"/>
              </a:rPr>
              <a:t>Define Maintenance Planning Strategies</a:t>
            </a:r>
          </a:p>
          <a:p>
            <a:pPr marL="465138" indent="-465138"/>
            <a:r>
              <a:rPr lang="en-US" dirty="0" smtClean="0">
                <a:solidFill>
                  <a:schemeClr val="tx1"/>
                </a:solidFill>
                <a:cs typeface="Times New Roman" pitchFamily="18" charset="0"/>
              </a:rPr>
              <a:t>Describe proactive maintenance strategies</a:t>
            </a:r>
          </a:p>
          <a:p>
            <a:pPr marL="465138" indent="-465138"/>
            <a:r>
              <a:rPr lang="en-US" dirty="0" smtClean="0">
                <a:solidFill>
                  <a:schemeClr val="tx1"/>
                </a:solidFill>
                <a:cs typeface="Times New Roman" pitchFamily="18" charset="0"/>
              </a:rPr>
              <a:t>Compare and contrast the different maintenance planning strategies</a:t>
            </a:r>
          </a:p>
        </p:txBody>
      </p:sp>
      <p:sp>
        <p:nvSpPr>
          <p:cNvPr id="4"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7493393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 Box 2"/>
          <p:cNvSpPr txBox="1">
            <a:spLocks noChangeArrowheads="1"/>
          </p:cNvSpPr>
          <p:nvPr/>
        </p:nvSpPr>
        <p:spPr bwMode="auto">
          <a:xfrm>
            <a:off x="762000" y="1066800"/>
            <a:ext cx="8229600" cy="646331"/>
          </a:xfrm>
          <a:prstGeom prst="rect">
            <a:avLst/>
          </a:prstGeom>
          <a:noFill/>
          <a:ln w="9525">
            <a:noFill/>
            <a:miter lim="800000"/>
            <a:headEnd/>
            <a:tailEnd/>
          </a:ln>
        </p:spPr>
        <p:txBody>
          <a:bodyPr wrap="square">
            <a:spAutoFit/>
          </a:bodyPr>
          <a:lstStyle/>
          <a:p>
            <a:pPr>
              <a:spcBef>
                <a:spcPct val="50000"/>
              </a:spcBef>
            </a:pPr>
            <a:r>
              <a:rPr lang="en-US" b="1" dirty="0">
                <a:effectLst>
                  <a:outerShdw blurRad="38100" dist="38100" dir="2700000" algn="tl">
                    <a:srgbClr val="000000">
                      <a:alpha val="43137"/>
                    </a:srgbClr>
                  </a:outerShdw>
                </a:effectLst>
                <a:cs typeface="Times New Roman" pitchFamily="18" charset="0"/>
              </a:rPr>
              <a:t>B.  1.  End Treatment</a:t>
            </a:r>
            <a:br>
              <a:rPr lang="en-US" b="1" dirty="0">
                <a:effectLst>
                  <a:outerShdw blurRad="38100" dist="38100" dir="2700000" algn="tl">
                    <a:srgbClr val="000000">
                      <a:alpha val="43137"/>
                    </a:srgbClr>
                  </a:outerShdw>
                </a:effectLst>
                <a:cs typeface="Times New Roman" pitchFamily="18" charset="0"/>
              </a:rPr>
            </a:br>
            <a:endParaRPr lang="en-US" dirty="0">
              <a:effectLst>
                <a:outerShdw blurRad="38100" dist="38100" dir="2700000" algn="tl">
                  <a:srgbClr val="000000">
                    <a:alpha val="43137"/>
                  </a:srgbClr>
                </a:outerShdw>
              </a:effectLst>
              <a:cs typeface="Times New Roman" pitchFamily="18" charset="0"/>
            </a:endParaRPr>
          </a:p>
        </p:txBody>
      </p:sp>
      <p:sp>
        <p:nvSpPr>
          <p:cNvPr id="78852"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78853" name="Text Box 4"/>
          <p:cNvSpPr txBox="1">
            <a:spLocks noChangeArrowheads="1"/>
          </p:cNvSpPr>
          <p:nvPr/>
        </p:nvSpPr>
        <p:spPr bwMode="auto">
          <a:xfrm>
            <a:off x="1600200" y="593725"/>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78866" name="Line 28"/>
          <p:cNvSpPr>
            <a:spLocks noChangeShapeType="1"/>
          </p:cNvSpPr>
          <p:nvPr/>
        </p:nvSpPr>
        <p:spPr bwMode="auto">
          <a:xfrm>
            <a:off x="914400" y="3821113"/>
            <a:ext cx="2819400" cy="0"/>
          </a:xfrm>
          <a:prstGeom prst="line">
            <a:avLst/>
          </a:prstGeom>
          <a:noFill/>
          <a:ln w="19050">
            <a:solidFill>
              <a:schemeClr val="tx1"/>
            </a:solidFill>
            <a:round/>
            <a:headEnd/>
            <a:tailEnd/>
          </a:ln>
        </p:spPr>
        <p:txBody>
          <a:bodyPr/>
          <a:lstStyle/>
          <a:p>
            <a:endParaRPr lang="en-US"/>
          </a:p>
        </p:txBody>
      </p:sp>
      <p:sp>
        <p:nvSpPr>
          <p:cNvPr id="78867" name="Line 29"/>
          <p:cNvSpPr>
            <a:spLocks noChangeShapeType="1"/>
          </p:cNvSpPr>
          <p:nvPr/>
        </p:nvSpPr>
        <p:spPr bwMode="auto">
          <a:xfrm>
            <a:off x="914400" y="4735513"/>
            <a:ext cx="2819400" cy="0"/>
          </a:xfrm>
          <a:prstGeom prst="line">
            <a:avLst/>
          </a:prstGeom>
          <a:noFill/>
          <a:ln w="19050">
            <a:solidFill>
              <a:schemeClr val="tx1"/>
            </a:solidFill>
            <a:round/>
            <a:headEnd/>
            <a:tailEnd/>
          </a:ln>
        </p:spPr>
        <p:txBody>
          <a:bodyPr/>
          <a:lstStyle/>
          <a:p>
            <a:endParaRPr lang="en-US"/>
          </a:p>
        </p:txBody>
      </p:sp>
      <p:sp>
        <p:nvSpPr>
          <p:cNvPr id="78868" name="Line 31"/>
          <p:cNvSpPr>
            <a:spLocks noChangeShapeType="1"/>
          </p:cNvSpPr>
          <p:nvPr/>
        </p:nvSpPr>
        <p:spPr bwMode="auto">
          <a:xfrm>
            <a:off x="990600" y="4278313"/>
            <a:ext cx="304800" cy="0"/>
          </a:xfrm>
          <a:prstGeom prst="line">
            <a:avLst/>
          </a:prstGeom>
          <a:noFill/>
          <a:ln w="9525">
            <a:solidFill>
              <a:schemeClr val="tx1"/>
            </a:solidFill>
            <a:round/>
            <a:headEnd/>
            <a:tailEnd/>
          </a:ln>
        </p:spPr>
        <p:txBody>
          <a:bodyPr/>
          <a:lstStyle/>
          <a:p>
            <a:endParaRPr lang="en-US"/>
          </a:p>
        </p:txBody>
      </p:sp>
      <p:sp>
        <p:nvSpPr>
          <p:cNvPr id="78869" name="Line 32"/>
          <p:cNvSpPr>
            <a:spLocks noChangeShapeType="1"/>
          </p:cNvSpPr>
          <p:nvPr/>
        </p:nvSpPr>
        <p:spPr bwMode="auto">
          <a:xfrm>
            <a:off x="1600200" y="4278313"/>
            <a:ext cx="304800" cy="0"/>
          </a:xfrm>
          <a:prstGeom prst="line">
            <a:avLst/>
          </a:prstGeom>
          <a:noFill/>
          <a:ln w="9525">
            <a:solidFill>
              <a:schemeClr val="tx1"/>
            </a:solidFill>
            <a:round/>
            <a:headEnd/>
            <a:tailEnd/>
          </a:ln>
        </p:spPr>
        <p:txBody>
          <a:bodyPr/>
          <a:lstStyle/>
          <a:p>
            <a:endParaRPr lang="en-US"/>
          </a:p>
        </p:txBody>
      </p:sp>
      <p:sp>
        <p:nvSpPr>
          <p:cNvPr id="78870" name="Line 34"/>
          <p:cNvSpPr>
            <a:spLocks noChangeShapeType="1"/>
          </p:cNvSpPr>
          <p:nvPr/>
        </p:nvSpPr>
        <p:spPr bwMode="auto">
          <a:xfrm>
            <a:off x="2209800" y="4278313"/>
            <a:ext cx="304800" cy="0"/>
          </a:xfrm>
          <a:prstGeom prst="line">
            <a:avLst/>
          </a:prstGeom>
          <a:noFill/>
          <a:ln w="9525">
            <a:solidFill>
              <a:schemeClr val="tx1"/>
            </a:solidFill>
            <a:round/>
            <a:headEnd/>
            <a:tailEnd/>
          </a:ln>
        </p:spPr>
        <p:txBody>
          <a:bodyPr/>
          <a:lstStyle/>
          <a:p>
            <a:endParaRPr lang="en-US"/>
          </a:p>
        </p:txBody>
      </p:sp>
      <p:sp>
        <p:nvSpPr>
          <p:cNvPr id="78871" name="Line 35"/>
          <p:cNvSpPr>
            <a:spLocks noChangeShapeType="1"/>
          </p:cNvSpPr>
          <p:nvPr/>
        </p:nvSpPr>
        <p:spPr bwMode="auto">
          <a:xfrm>
            <a:off x="2743200" y="4278313"/>
            <a:ext cx="304800" cy="0"/>
          </a:xfrm>
          <a:prstGeom prst="line">
            <a:avLst/>
          </a:prstGeom>
          <a:noFill/>
          <a:ln w="9525">
            <a:solidFill>
              <a:schemeClr val="tx1"/>
            </a:solidFill>
            <a:round/>
            <a:headEnd/>
            <a:tailEnd/>
          </a:ln>
        </p:spPr>
        <p:txBody>
          <a:bodyPr/>
          <a:lstStyle/>
          <a:p>
            <a:endParaRPr lang="en-US"/>
          </a:p>
        </p:txBody>
      </p:sp>
      <p:sp>
        <p:nvSpPr>
          <p:cNvPr id="78872" name="Line 36"/>
          <p:cNvSpPr>
            <a:spLocks noChangeShapeType="1"/>
          </p:cNvSpPr>
          <p:nvPr/>
        </p:nvSpPr>
        <p:spPr bwMode="auto">
          <a:xfrm>
            <a:off x="3352800" y="4278313"/>
            <a:ext cx="304800" cy="0"/>
          </a:xfrm>
          <a:prstGeom prst="line">
            <a:avLst/>
          </a:prstGeom>
          <a:noFill/>
          <a:ln w="9525">
            <a:solidFill>
              <a:schemeClr val="tx1"/>
            </a:solidFill>
            <a:round/>
            <a:headEnd/>
            <a:tailEnd/>
          </a:ln>
        </p:spPr>
        <p:txBody>
          <a:bodyPr/>
          <a:lstStyle/>
          <a:p>
            <a:endParaRPr lang="en-US"/>
          </a:p>
        </p:txBody>
      </p:sp>
      <p:sp>
        <p:nvSpPr>
          <p:cNvPr id="78873" name="Rectangle 52"/>
          <p:cNvSpPr>
            <a:spLocks noChangeArrowheads="1"/>
          </p:cNvSpPr>
          <p:nvPr/>
        </p:nvSpPr>
        <p:spPr bwMode="auto">
          <a:xfrm rot="-963609">
            <a:off x="1836738" y="3508375"/>
            <a:ext cx="174625" cy="1525588"/>
          </a:xfrm>
          <a:prstGeom prst="rect">
            <a:avLst/>
          </a:prstGeom>
          <a:noFill/>
          <a:ln w="9525">
            <a:solidFill>
              <a:schemeClr val="tx1"/>
            </a:solidFill>
            <a:prstDash val="lgDash"/>
            <a:miter lim="800000"/>
            <a:headEnd/>
            <a:tailEnd/>
          </a:ln>
        </p:spPr>
        <p:txBody>
          <a:bodyPr wrap="none" anchor="ctr"/>
          <a:lstStyle/>
          <a:p>
            <a:endParaRPr lang="en-US"/>
          </a:p>
        </p:txBody>
      </p:sp>
      <p:sp>
        <p:nvSpPr>
          <p:cNvPr id="78874" name="Rectangle 53" descr="Horizontal brick"/>
          <p:cNvSpPr>
            <a:spLocks noChangeArrowheads="1"/>
          </p:cNvSpPr>
          <p:nvPr/>
        </p:nvSpPr>
        <p:spPr bwMode="auto">
          <a:xfrm rot="-791399">
            <a:off x="1625600" y="4995863"/>
            <a:ext cx="990600" cy="173037"/>
          </a:xfrm>
          <a:prstGeom prst="rect">
            <a:avLst/>
          </a:prstGeom>
          <a:pattFill prst="horzBrick">
            <a:fgClr>
              <a:schemeClr val="tx1"/>
            </a:fgClr>
            <a:bgClr>
              <a:srgbClr val="DCDECC"/>
            </a:bgClr>
          </a:pattFill>
          <a:ln w="19050">
            <a:solidFill>
              <a:schemeClr val="tx1"/>
            </a:solidFill>
            <a:miter lim="800000"/>
            <a:headEnd/>
            <a:tailEnd/>
          </a:ln>
        </p:spPr>
        <p:txBody>
          <a:bodyPr wrap="none" anchor="ctr"/>
          <a:lstStyle/>
          <a:p>
            <a:endParaRPr lang="en-US"/>
          </a:p>
        </p:txBody>
      </p:sp>
      <p:sp>
        <p:nvSpPr>
          <p:cNvPr id="78875" name="Line 54"/>
          <p:cNvSpPr>
            <a:spLocks noChangeShapeType="1"/>
          </p:cNvSpPr>
          <p:nvPr/>
        </p:nvSpPr>
        <p:spPr bwMode="auto">
          <a:xfrm>
            <a:off x="2590800" y="4964113"/>
            <a:ext cx="1219200" cy="0"/>
          </a:xfrm>
          <a:prstGeom prst="line">
            <a:avLst/>
          </a:prstGeom>
          <a:noFill/>
          <a:ln w="9525">
            <a:solidFill>
              <a:schemeClr val="tx1"/>
            </a:solidFill>
            <a:round/>
            <a:headEnd/>
            <a:tailEnd/>
          </a:ln>
        </p:spPr>
        <p:txBody>
          <a:bodyPr/>
          <a:lstStyle/>
          <a:p>
            <a:endParaRPr lang="en-US"/>
          </a:p>
        </p:txBody>
      </p:sp>
      <p:sp>
        <p:nvSpPr>
          <p:cNvPr id="78876" name="Line 55"/>
          <p:cNvSpPr>
            <a:spLocks noChangeShapeType="1"/>
          </p:cNvSpPr>
          <p:nvPr/>
        </p:nvSpPr>
        <p:spPr bwMode="auto">
          <a:xfrm flipH="1">
            <a:off x="990600" y="4964113"/>
            <a:ext cx="1219200" cy="0"/>
          </a:xfrm>
          <a:prstGeom prst="line">
            <a:avLst/>
          </a:prstGeom>
          <a:noFill/>
          <a:ln w="9525">
            <a:solidFill>
              <a:schemeClr val="tx1"/>
            </a:solidFill>
            <a:round/>
            <a:headEnd/>
            <a:tailEnd/>
          </a:ln>
        </p:spPr>
        <p:txBody>
          <a:bodyPr/>
          <a:lstStyle/>
          <a:p>
            <a:endParaRPr lang="en-US"/>
          </a:p>
        </p:txBody>
      </p:sp>
      <p:sp>
        <p:nvSpPr>
          <p:cNvPr id="78877" name="Rectangle 57" descr="Horizontal brick"/>
          <p:cNvSpPr>
            <a:spLocks noChangeArrowheads="1"/>
          </p:cNvSpPr>
          <p:nvPr/>
        </p:nvSpPr>
        <p:spPr bwMode="auto">
          <a:xfrm rot="-791399">
            <a:off x="1143000" y="3363913"/>
            <a:ext cx="990600" cy="173037"/>
          </a:xfrm>
          <a:prstGeom prst="rect">
            <a:avLst/>
          </a:prstGeom>
          <a:pattFill prst="horzBrick">
            <a:fgClr>
              <a:schemeClr val="tx1"/>
            </a:fgClr>
            <a:bgClr>
              <a:srgbClr val="E9E8D9"/>
            </a:bgClr>
          </a:pattFill>
          <a:ln w="19050">
            <a:solidFill>
              <a:schemeClr val="tx1"/>
            </a:solidFill>
            <a:miter lim="800000"/>
            <a:headEnd/>
            <a:tailEnd/>
          </a:ln>
        </p:spPr>
        <p:txBody>
          <a:bodyPr wrap="none" anchor="ctr"/>
          <a:lstStyle/>
          <a:p>
            <a:endParaRPr lang="en-US"/>
          </a:p>
        </p:txBody>
      </p:sp>
      <p:sp>
        <p:nvSpPr>
          <p:cNvPr id="78878" name="Rectangle 58"/>
          <p:cNvSpPr>
            <a:spLocks noChangeArrowheads="1"/>
          </p:cNvSpPr>
          <p:nvPr/>
        </p:nvSpPr>
        <p:spPr bwMode="auto">
          <a:xfrm rot="-719985">
            <a:off x="2065338" y="5159375"/>
            <a:ext cx="219075" cy="76200"/>
          </a:xfrm>
          <a:prstGeom prst="rect">
            <a:avLst/>
          </a:prstGeom>
          <a:noFill/>
          <a:ln w="12700">
            <a:solidFill>
              <a:schemeClr val="tx1"/>
            </a:solidFill>
            <a:miter lim="800000"/>
            <a:headEnd/>
            <a:tailEnd/>
          </a:ln>
        </p:spPr>
        <p:txBody>
          <a:bodyPr wrap="none" anchor="ctr"/>
          <a:lstStyle/>
          <a:p>
            <a:endParaRPr lang="en-US"/>
          </a:p>
        </p:txBody>
      </p:sp>
      <p:sp>
        <p:nvSpPr>
          <p:cNvPr id="78879" name="Rectangle 59"/>
          <p:cNvSpPr>
            <a:spLocks noChangeArrowheads="1"/>
          </p:cNvSpPr>
          <p:nvPr/>
        </p:nvSpPr>
        <p:spPr bwMode="auto">
          <a:xfrm rot="-719985">
            <a:off x="1544638" y="3276600"/>
            <a:ext cx="201612" cy="76200"/>
          </a:xfrm>
          <a:prstGeom prst="rect">
            <a:avLst/>
          </a:prstGeom>
          <a:noFill/>
          <a:ln w="12700">
            <a:solidFill>
              <a:schemeClr val="tx1"/>
            </a:solidFill>
            <a:miter lim="800000"/>
            <a:headEnd/>
            <a:tailEnd/>
          </a:ln>
        </p:spPr>
        <p:txBody>
          <a:bodyPr wrap="none" anchor="ctr"/>
          <a:lstStyle/>
          <a:p>
            <a:endParaRPr lang="en-US"/>
          </a:p>
        </p:txBody>
      </p:sp>
      <p:sp>
        <p:nvSpPr>
          <p:cNvPr id="78880" name="Line 63"/>
          <p:cNvSpPr>
            <a:spLocks noChangeShapeType="1"/>
          </p:cNvSpPr>
          <p:nvPr/>
        </p:nvSpPr>
        <p:spPr bwMode="auto">
          <a:xfrm>
            <a:off x="1447800" y="3592513"/>
            <a:ext cx="2209800" cy="0"/>
          </a:xfrm>
          <a:prstGeom prst="line">
            <a:avLst/>
          </a:prstGeom>
          <a:noFill/>
          <a:ln w="9525">
            <a:solidFill>
              <a:schemeClr val="tx1"/>
            </a:solidFill>
            <a:round/>
            <a:headEnd/>
            <a:tailEnd/>
          </a:ln>
        </p:spPr>
        <p:txBody>
          <a:bodyPr/>
          <a:lstStyle/>
          <a:p>
            <a:endParaRPr lang="en-US"/>
          </a:p>
        </p:txBody>
      </p:sp>
      <p:sp>
        <p:nvSpPr>
          <p:cNvPr id="78881" name="Line 64"/>
          <p:cNvSpPr>
            <a:spLocks noChangeShapeType="1"/>
          </p:cNvSpPr>
          <p:nvPr/>
        </p:nvSpPr>
        <p:spPr bwMode="auto">
          <a:xfrm flipH="1">
            <a:off x="914400" y="3592513"/>
            <a:ext cx="228600" cy="0"/>
          </a:xfrm>
          <a:prstGeom prst="line">
            <a:avLst/>
          </a:prstGeom>
          <a:noFill/>
          <a:ln w="9525">
            <a:solidFill>
              <a:schemeClr val="tx1"/>
            </a:solidFill>
            <a:round/>
            <a:headEnd/>
            <a:tailEnd/>
          </a:ln>
        </p:spPr>
        <p:txBody>
          <a:bodyPr/>
          <a:lstStyle/>
          <a:p>
            <a:endParaRPr lang="en-US"/>
          </a:p>
        </p:txBody>
      </p:sp>
      <p:sp>
        <p:nvSpPr>
          <p:cNvPr id="78882" name="Line 67"/>
          <p:cNvSpPr>
            <a:spLocks noChangeShapeType="1"/>
          </p:cNvSpPr>
          <p:nvPr/>
        </p:nvSpPr>
        <p:spPr bwMode="auto">
          <a:xfrm>
            <a:off x="5029200" y="3821113"/>
            <a:ext cx="2819400" cy="0"/>
          </a:xfrm>
          <a:prstGeom prst="line">
            <a:avLst/>
          </a:prstGeom>
          <a:noFill/>
          <a:ln w="19050">
            <a:solidFill>
              <a:schemeClr val="tx1"/>
            </a:solidFill>
            <a:round/>
            <a:headEnd/>
            <a:tailEnd/>
          </a:ln>
        </p:spPr>
        <p:txBody>
          <a:bodyPr/>
          <a:lstStyle/>
          <a:p>
            <a:endParaRPr lang="en-US"/>
          </a:p>
        </p:txBody>
      </p:sp>
      <p:sp>
        <p:nvSpPr>
          <p:cNvPr id="78883" name="Line 68"/>
          <p:cNvSpPr>
            <a:spLocks noChangeShapeType="1"/>
          </p:cNvSpPr>
          <p:nvPr/>
        </p:nvSpPr>
        <p:spPr bwMode="auto">
          <a:xfrm>
            <a:off x="5029200" y="4735513"/>
            <a:ext cx="2819400" cy="0"/>
          </a:xfrm>
          <a:prstGeom prst="line">
            <a:avLst/>
          </a:prstGeom>
          <a:noFill/>
          <a:ln w="19050">
            <a:solidFill>
              <a:schemeClr val="tx1"/>
            </a:solidFill>
            <a:round/>
            <a:headEnd/>
            <a:tailEnd/>
          </a:ln>
        </p:spPr>
        <p:txBody>
          <a:bodyPr/>
          <a:lstStyle/>
          <a:p>
            <a:endParaRPr lang="en-US"/>
          </a:p>
        </p:txBody>
      </p:sp>
      <p:sp>
        <p:nvSpPr>
          <p:cNvPr id="78884" name="Line 69"/>
          <p:cNvSpPr>
            <a:spLocks noChangeShapeType="1"/>
          </p:cNvSpPr>
          <p:nvPr/>
        </p:nvSpPr>
        <p:spPr bwMode="auto">
          <a:xfrm>
            <a:off x="5105400" y="4278313"/>
            <a:ext cx="304800" cy="0"/>
          </a:xfrm>
          <a:prstGeom prst="line">
            <a:avLst/>
          </a:prstGeom>
          <a:noFill/>
          <a:ln w="9525">
            <a:solidFill>
              <a:schemeClr val="tx1"/>
            </a:solidFill>
            <a:round/>
            <a:headEnd/>
            <a:tailEnd/>
          </a:ln>
        </p:spPr>
        <p:txBody>
          <a:bodyPr/>
          <a:lstStyle/>
          <a:p>
            <a:endParaRPr lang="en-US"/>
          </a:p>
        </p:txBody>
      </p:sp>
      <p:sp>
        <p:nvSpPr>
          <p:cNvPr id="78885" name="Line 70"/>
          <p:cNvSpPr>
            <a:spLocks noChangeShapeType="1"/>
          </p:cNvSpPr>
          <p:nvPr/>
        </p:nvSpPr>
        <p:spPr bwMode="auto">
          <a:xfrm>
            <a:off x="5715000" y="4278313"/>
            <a:ext cx="304800" cy="0"/>
          </a:xfrm>
          <a:prstGeom prst="line">
            <a:avLst/>
          </a:prstGeom>
          <a:noFill/>
          <a:ln w="9525">
            <a:solidFill>
              <a:schemeClr val="tx1"/>
            </a:solidFill>
            <a:round/>
            <a:headEnd/>
            <a:tailEnd/>
          </a:ln>
        </p:spPr>
        <p:txBody>
          <a:bodyPr/>
          <a:lstStyle/>
          <a:p>
            <a:endParaRPr lang="en-US"/>
          </a:p>
        </p:txBody>
      </p:sp>
      <p:sp>
        <p:nvSpPr>
          <p:cNvPr id="78886" name="Line 71"/>
          <p:cNvSpPr>
            <a:spLocks noChangeShapeType="1"/>
          </p:cNvSpPr>
          <p:nvPr/>
        </p:nvSpPr>
        <p:spPr bwMode="auto">
          <a:xfrm>
            <a:off x="6324600" y="4278313"/>
            <a:ext cx="304800" cy="0"/>
          </a:xfrm>
          <a:prstGeom prst="line">
            <a:avLst/>
          </a:prstGeom>
          <a:noFill/>
          <a:ln w="9525">
            <a:solidFill>
              <a:schemeClr val="tx1"/>
            </a:solidFill>
            <a:round/>
            <a:headEnd/>
            <a:tailEnd/>
          </a:ln>
        </p:spPr>
        <p:txBody>
          <a:bodyPr/>
          <a:lstStyle/>
          <a:p>
            <a:endParaRPr lang="en-US"/>
          </a:p>
        </p:txBody>
      </p:sp>
      <p:sp>
        <p:nvSpPr>
          <p:cNvPr id="78887" name="Line 72"/>
          <p:cNvSpPr>
            <a:spLocks noChangeShapeType="1"/>
          </p:cNvSpPr>
          <p:nvPr/>
        </p:nvSpPr>
        <p:spPr bwMode="auto">
          <a:xfrm>
            <a:off x="6858000" y="4278313"/>
            <a:ext cx="304800" cy="0"/>
          </a:xfrm>
          <a:prstGeom prst="line">
            <a:avLst/>
          </a:prstGeom>
          <a:noFill/>
          <a:ln w="9525">
            <a:solidFill>
              <a:schemeClr val="tx1"/>
            </a:solidFill>
            <a:round/>
            <a:headEnd/>
            <a:tailEnd/>
          </a:ln>
        </p:spPr>
        <p:txBody>
          <a:bodyPr/>
          <a:lstStyle/>
          <a:p>
            <a:endParaRPr lang="en-US"/>
          </a:p>
        </p:txBody>
      </p:sp>
      <p:sp>
        <p:nvSpPr>
          <p:cNvPr id="78888" name="Line 73"/>
          <p:cNvSpPr>
            <a:spLocks noChangeShapeType="1"/>
          </p:cNvSpPr>
          <p:nvPr/>
        </p:nvSpPr>
        <p:spPr bwMode="auto">
          <a:xfrm>
            <a:off x="7467600" y="4278313"/>
            <a:ext cx="304800" cy="0"/>
          </a:xfrm>
          <a:prstGeom prst="line">
            <a:avLst/>
          </a:prstGeom>
          <a:noFill/>
          <a:ln w="9525">
            <a:solidFill>
              <a:schemeClr val="tx1"/>
            </a:solidFill>
            <a:round/>
            <a:headEnd/>
            <a:tailEnd/>
          </a:ln>
        </p:spPr>
        <p:txBody>
          <a:bodyPr/>
          <a:lstStyle/>
          <a:p>
            <a:endParaRPr lang="en-US"/>
          </a:p>
        </p:txBody>
      </p:sp>
      <p:sp>
        <p:nvSpPr>
          <p:cNvPr id="78889" name="Rectangle 74"/>
          <p:cNvSpPr>
            <a:spLocks noChangeArrowheads="1"/>
          </p:cNvSpPr>
          <p:nvPr/>
        </p:nvSpPr>
        <p:spPr bwMode="auto">
          <a:xfrm rot="-963609">
            <a:off x="5951538" y="3508375"/>
            <a:ext cx="174625" cy="1525588"/>
          </a:xfrm>
          <a:prstGeom prst="rect">
            <a:avLst/>
          </a:prstGeom>
          <a:noFill/>
          <a:ln w="9525">
            <a:solidFill>
              <a:schemeClr val="tx1"/>
            </a:solidFill>
            <a:prstDash val="lgDash"/>
            <a:miter lim="800000"/>
            <a:headEnd/>
            <a:tailEnd/>
          </a:ln>
        </p:spPr>
        <p:txBody>
          <a:bodyPr wrap="none" anchor="ctr"/>
          <a:lstStyle/>
          <a:p>
            <a:endParaRPr lang="en-US"/>
          </a:p>
        </p:txBody>
      </p:sp>
      <p:sp>
        <p:nvSpPr>
          <p:cNvPr id="78890" name="Rectangle 79"/>
          <p:cNvSpPr>
            <a:spLocks noChangeArrowheads="1"/>
          </p:cNvSpPr>
          <p:nvPr/>
        </p:nvSpPr>
        <p:spPr bwMode="auto">
          <a:xfrm rot="-719985">
            <a:off x="6180138" y="5145088"/>
            <a:ext cx="219075" cy="76200"/>
          </a:xfrm>
          <a:prstGeom prst="rect">
            <a:avLst/>
          </a:prstGeom>
          <a:noFill/>
          <a:ln w="12700">
            <a:solidFill>
              <a:schemeClr val="tx1"/>
            </a:solidFill>
            <a:miter lim="800000"/>
            <a:headEnd/>
            <a:tailEnd/>
          </a:ln>
        </p:spPr>
        <p:txBody>
          <a:bodyPr wrap="none" anchor="ctr"/>
          <a:lstStyle/>
          <a:p>
            <a:endParaRPr lang="en-US"/>
          </a:p>
        </p:txBody>
      </p:sp>
      <p:sp>
        <p:nvSpPr>
          <p:cNvPr id="78891" name="Rectangle 80"/>
          <p:cNvSpPr>
            <a:spLocks noChangeArrowheads="1"/>
          </p:cNvSpPr>
          <p:nvPr/>
        </p:nvSpPr>
        <p:spPr bwMode="auto">
          <a:xfrm rot="-719985">
            <a:off x="5659438" y="3298825"/>
            <a:ext cx="201612" cy="76200"/>
          </a:xfrm>
          <a:prstGeom prst="rect">
            <a:avLst/>
          </a:prstGeom>
          <a:noFill/>
          <a:ln w="12700">
            <a:solidFill>
              <a:schemeClr val="tx1"/>
            </a:solidFill>
            <a:miter lim="800000"/>
            <a:headEnd/>
            <a:tailEnd/>
          </a:ln>
        </p:spPr>
        <p:txBody>
          <a:bodyPr wrap="none" anchor="ctr"/>
          <a:lstStyle/>
          <a:p>
            <a:endParaRPr lang="en-US"/>
          </a:p>
        </p:txBody>
      </p:sp>
      <p:sp>
        <p:nvSpPr>
          <p:cNvPr id="78892" name="Text Box 83"/>
          <p:cNvSpPr txBox="1">
            <a:spLocks noChangeArrowheads="1"/>
          </p:cNvSpPr>
          <p:nvPr/>
        </p:nvSpPr>
        <p:spPr bwMode="auto">
          <a:xfrm>
            <a:off x="3200400" y="3048000"/>
            <a:ext cx="1371600" cy="244475"/>
          </a:xfrm>
          <a:prstGeom prst="rect">
            <a:avLst/>
          </a:prstGeom>
          <a:noFill/>
          <a:ln w="9525">
            <a:noFill/>
            <a:miter lim="800000"/>
            <a:headEnd/>
            <a:tailEnd/>
          </a:ln>
        </p:spPr>
        <p:txBody>
          <a:bodyPr>
            <a:spAutoFit/>
          </a:bodyPr>
          <a:lstStyle/>
          <a:p>
            <a:pPr>
              <a:spcBef>
                <a:spcPct val="50000"/>
              </a:spcBef>
            </a:pPr>
            <a:r>
              <a:rPr lang="en-US" sz="1000"/>
              <a:t>SHOULDER</a:t>
            </a:r>
          </a:p>
        </p:txBody>
      </p:sp>
      <p:grpSp>
        <p:nvGrpSpPr>
          <p:cNvPr id="2" name="Group 86"/>
          <p:cNvGrpSpPr>
            <a:grpSpLocks/>
          </p:cNvGrpSpPr>
          <p:nvPr/>
        </p:nvGrpSpPr>
        <p:grpSpPr bwMode="auto">
          <a:xfrm>
            <a:off x="3124200" y="3276600"/>
            <a:ext cx="457200" cy="1524000"/>
            <a:chOff x="1968" y="2064"/>
            <a:chExt cx="288" cy="960"/>
          </a:xfrm>
        </p:grpSpPr>
        <p:sp>
          <p:nvSpPr>
            <p:cNvPr id="78900" name="Line 84"/>
            <p:cNvSpPr>
              <a:spLocks noChangeShapeType="1"/>
            </p:cNvSpPr>
            <p:nvPr/>
          </p:nvSpPr>
          <p:spPr bwMode="auto">
            <a:xfrm flipH="1">
              <a:off x="1968" y="2064"/>
              <a:ext cx="288" cy="240"/>
            </a:xfrm>
            <a:prstGeom prst="line">
              <a:avLst/>
            </a:prstGeom>
            <a:noFill/>
            <a:ln w="6350">
              <a:solidFill>
                <a:schemeClr val="tx1"/>
              </a:solidFill>
              <a:round/>
              <a:headEnd/>
              <a:tailEnd type="triangle" w="med" len="med"/>
            </a:ln>
          </p:spPr>
          <p:txBody>
            <a:bodyPr/>
            <a:lstStyle/>
            <a:p>
              <a:endParaRPr lang="en-US"/>
            </a:p>
          </p:txBody>
        </p:sp>
        <p:sp>
          <p:nvSpPr>
            <p:cNvPr id="78901" name="Line 85"/>
            <p:cNvSpPr>
              <a:spLocks noChangeShapeType="1"/>
            </p:cNvSpPr>
            <p:nvPr/>
          </p:nvSpPr>
          <p:spPr bwMode="auto">
            <a:xfrm flipH="1">
              <a:off x="2064" y="2064"/>
              <a:ext cx="192" cy="960"/>
            </a:xfrm>
            <a:prstGeom prst="line">
              <a:avLst/>
            </a:prstGeom>
            <a:noFill/>
            <a:ln w="6350">
              <a:solidFill>
                <a:schemeClr val="tx1"/>
              </a:solidFill>
              <a:round/>
              <a:headEnd/>
              <a:tailEnd type="triangle" w="med" len="med"/>
            </a:ln>
          </p:spPr>
          <p:txBody>
            <a:bodyPr/>
            <a:lstStyle/>
            <a:p>
              <a:endParaRPr lang="en-US"/>
            </a:p>
          </p:txBody>
        </p:sp>
      </p:grpSp>
      <p:sp>
        <p:nvSpPr>
          <p:cNvPr id="78894" name="Rectangle 87" descr="Horizontal brick"/>
          <p:cNvSpPr>
            <a:spLocks noChangeArrowheads="1"/>
          </p:cNvSpPr>
          <p:nvPr/>
        </p:nvSpPr>
        <p:spPr bwMode="auto">
          <a:xfrm>
            <a:off x="5715000" y="4999038"/>
            <a:ext cx="987425" cy="173037"/>
          </a:xfrm>
          <a:prstGeom prst="rect">
            <a:avLst/>
          </a:prstGeom>
          <a:pattFill prst="horzBrick">
            <a:fgClr>
              <a:schemeClr val="tx1"/>
            </a:fgClr>
            <a:bgClr>
              <a:srgbClr val="E7E7D7"/>
            </a:bgClr>
          </a:pattFill>
          <a:ln w="19050">
            <a:solidFill>
              <a:schemeClr val="tx1"/>
            </a:solidFill>
            <a:miter lim="800000"/>
            <a:headEnd/>
            <a:tailEnd/>
          </a:ln>
        </p:spPr>
        <p:txBody>
          <a:bodyPr wrap="none" anchor="ctr"/>
          <a:lstStyle/>
          <a:p>
            <a:endParaRPr lang="en-US"/>
          </a:p>
        </p:txBody>
      </p:sp>
      <p:sp>
        <p:nvSpPr>
          <p:cNvPr id="78895" name="Line 88"/>
          <p:cNvSpPr>
            <a:spLocks noChangeShapeType="1"/>
          </p:cNvSpPr>
          <p:nvPr/>
        </p:nvSpPr>
        <p:spPr bwMode="auto">
          <a:xfrm>
            <a:off x="5181600" y="4962525"/>
            <a:ext cx="2743200" cy="0"/>
          </a:xfrm>
          <a:prstGeom prst="line">
            <a:avLst/>
          </a:prstGeom>
          <a:noFill/>
          <a:ln w="9525">
            <a:solidFill>
              <a:schemeClr val="tx1"/>
            </a:solidFill>
            <a:round/>
            <a:headEnd/>
            <a:tailEnd/>
          </a:ln>
        </p:spPr>
        <p:txBody>
          <a:bodyPr/>
          <a:lstStyle/>
          <a:p>
            <a:endParaRPr lang="en-US"/>
          </a:p>
        </p:txBody>
      </p:sp>
      <p:sp>
        <p:nvSpPr>
          <p:cNvPr id="78896" name="Rectangle 89" descr="Horizontal brick"/>
          <p:cNvSpPr>
            <a:spLocks noChangeArrowheads="1"/>
          </p:cNvSpPr>
          <p:nvPr/>
        </p:nvSpPr>
        <p:spPr bwMode="auto">
          <a:xfrm>
            <a:off x="5257800" y="3352800"/>
            <a:ext cx="987425" cy="173038"/>
          </a:xfrm>
          <a:prstGeom prst="rect">
            <a:avLst/>
          </a:prstGeom>
          <a:pattFill prst="horzBrick">
            <a:fgClr>
              <a:schemeClr val="tx1"/>
            </a:fgClr>
            <a:bgClr>
              <a:srgbClr val="E7E7D7"/>
            </a:bgClr>
          </a:pattFill>
          <a:ln w="19050">
            <a:solidFill>
              <a:schemeClr val="tx1"/>
            </a:solidFill>
            <a:miter lim="800000"/>
            <a:headEnd/>
            <a:tailEnd/>
          </a:ln>
        </p:spPr>
        <p:txBody>
          <a:bodyPr wrap="none" anchor="ctr"/>
          <a:lstStyle/>
          <a:p>
            <a:endParaRPr lang="en-US"/>
          </a:p>
        </p:txBody>
      </p:sp>
      <p:sp>
        <p:nvSpPr>
          <p:cNvPr id="107610" name="Text Box 90"/>
          <p:cNvSpPr txBox="1">
            <a:spLocks noChangeArrowheads="1"/>
          </p:cNvSpPr>
          <p:nvPr/>
        </p:nvSpPr>
        <p:spPr bwMode="auto">
          <a:xfrm>
            <a:off x="1371600" y="5410200"/>
            <a:ext cx="6096000" cy="738664"/>
          </a:xfrm>
          <a:prstGeom prst="rect">
            <a:avLst/>
          </a:prstGeom>
          <a:noFill/>
          <a:ln w="9525">
            <a:noFill/>
            <a:miter lim="800000"/>
            <a:headEnd/>
            <a:tailEnd/>
          </a:ln>
        </p:spPr>
        <p:txBody>
          <a:bodyPr>
            <a:spAutoFit/>
          </a:bodyPr>
          <a:lstStyle/>
          <a:p>
            <a:pPr>
              <a:spcBef>
                <a:spcPct val="50000"/>
              </a:spcBef>
            </a:pPr>
            <a:r>
              <a:rPr lang="en-US" sz="1400" dirty="0" smtClean="0"/>
              <a:t>Encroachment into the established shoulder area most frequently occurs when constructing or installing </a:t>
            </a:r>
            <a:r>
              <a:rPr lang="en-US" sz="1400" dirty="0" err="1" smtClean="0"/>
              <a:t>endwalls</a:t>
            </a:r>
            <a:r>
              <a:rPr lang="en-US" sz="1400" dirty="0" smtClean="0"/>
              <a:t> or headwalls on drainage systems that run diagonally to the centerline of the roadway. </a:t>
            </a:r>
            <a:endParaRPr lang="en-US" sz="1400" dirty="0"/>
          </a:p>
        </p:txBody>
      </p:sp>
      <p:sp>
        <p:nvSpPr>
          <p:cNvPr id="107611" name="Line 91"/>
          <p:cNvSpPr>
            <a:spLocks noChangeShapeType="1"/>
          </p:cNvSpPr>
          <p:nvPr/>
        </p:nvSpPr>
        <p:spPr bwMode="auto">
          <a:xfrm flipH="1" flipV="1">
            <a:off x="2743200" y="5029200"/>
            <a:ext cx="1524000" cy="457200"/>
          </a:xfrm>
          <a:prstGeom prst="line">
            <a:avLst/>
          </a:prstGeom>
          <a:noFill/>
          <a:ln w="9525">
            <a:solidFill>
              <a:schemeClr val="tx1"/>
            </a:solidFill>
            <a:round/>
            <a:headEnd/>
            <a:tailEnd type="triangle" w="med" len="med"/>
          </a:ln>
        </p:spPr>
        <p:txBody>
          <a:bodyPr/>
          <a:lstStyle/>
          <a:p>
            <a:endParaRPr lang="en-US"/>
          </a:p>
        </p:txBody>
      </p:sp>
      <p:sp>
        <p:nvSpPr>
          <p:cNvPr id="78899" name="Line 92"/>
          <p:cNvSpPr>
            <a:spLocks noChangeShapeType="1"/>
          </p:cNvSpPr>
          <p:nvPr/>
        </p:nvSpPr>
        <p:spPr bwMode="auto">
          <a:xfrm flipH="1">
            <a:off x="4724400" y="3581400"/>
            <a:ext cx="3048000" cy="0"/>
          </a:xfrm>
          <a:prstGeom prst="line">
            <a:avLst/>
          </a:prstGeom>
          <a:noFill/>
          <a:ln w="9525">
            <a:solidFill>
              <a:schemeClr val="tx1"/>
            </a:solidFill>
            <a:round/>
            <a:headEnd/>
            <a:tailEnd/>
          </a:ln>
        </p:spPr>
        <p:txBody>
          <a:bodyPr/>
          <a:lstStyle/>
          <a:p>
            <a:endParaRPr lang="en-US"/>
          </a:p>
        </p:txBody>
      </p:sp>
      <p:sp>
        <p:nvSpPr>
          <p:cNvPr id="56" name="Rectangle 55"/>
          <p:cNvSpPr/>
          <p:nvPr/>
        </p:nvSpPr>
        <p:spPr>
          <a:xfrm>
            <a:off x="838200" y="1371600"/>
            <a:ext cx="7391400" cy="1600438"/>
          </a:xfrm>
          <a:prstGeom prst="rect">
            <a:avLst/>
          </a:prstGeom>
        </p:spPr>
        <p:txBody>
          <a:bodyPr wrap="square">
            <a:spAutoFit/>
          </a:bodyPr>
          <a:lstStyle/>
          <a:p>
            <a:pPr marL="341313" indent="-231775"/>
            <a:r>
              <a:rPr lang="en-US" sz="1400" dirty="0" smtClean="0">
                <a:effectLst>
                  <a:outerShdw blurRad="38100" dist="38100" dir="2700000" algn="tl">
                    <a:srgbClr val="000000">
                      <a:alpha val="43137"/>
                    </a:srgbClr>
                  </a:outerShdw>
                </a:effectLst>
              </a:rPr>
              <a:t>1. 	Not properly aligned (parallel), with edge of roadway, no end treatment applied, or established width of the shoulder restricted by placement too close to edge of pave.</a:t>
            </a:r>
          </a:p>
          <a:p>
            <a:pPr marL="341313" indent="-231775"/>
            <a:r>
              <a:rPr lang="en-US" sz="1400" dirty="0" smtClean="0">
                <a:effectLst>
                  <a:outerShdw blurRad="38100" dist="38100" dir="2700000" algn="tl">
                    <a:srgbClr val="000000">
                      <a:alpha val="43137"/>
                    </a:srgbClr>
                  </a:outerShdw>
                </a:effectLst>
              </a:rPr>
              <a:t>3. 	Stone headwall only.</a:t>
            </a:r>
          </a:p>
          <a:p>
            <a:pPr marL="341313" indent="-231775"/>
            <a:r>
              <a:rPr lang="en-US" sz="1400" dirty="0" smtClean="0">
                <a:effectLst>
                  <a:outerShdw blurRad="38100" dist="38100" dir="2700000" algn="tl">
                    <a:srgbClr val="000000">
                      <a:alpha val="43137"/>
                    </a:srgbClr>
                  </a:outerShdw>
                </a:effectLst>
              </a:rPr>
              <a:t>4. 	Properly constructed stone headwall and </a:t>
            </a:r>
            <a:r>
              <a:rPr lang="en-US" sz="1400" dirty="0" err="1" smtClean="0">
                <a:effectLst>
                  <a:outerShdw blurRad="38100" dist="38100" dir="2700000" algn="tl">
                    <a:srgbClr val="000000">
                      <a:alpha val="43137"/>
                    </a:srgbClr>
                  </a:outerShdw>
                </a:effectLst>
              </a:rPr>
              <a:t>endwall</a:t>
            </a:r>
            <a:r>
              <a:rPr lang="en-US" sz="1400" dirty="0" smtClean="0">
                <a:effectLst>
                  <a:outerShdw blurRad="38100" dist="38100" dir="2700000" algn="tl">
                    <a:srgbClr val="000000">
                      <a:alpha val="43137"/>
                    </a:srgbClr>
                  </a:outerShdw>
                </a:effectLst>
              </a:rPr>
              <a:t>.</a:t>
            </a:r>
          </a:p>
          <a:p>
            <a:pPr marL="341313" indent="-231775"/>
            <a:r>
              <a:rPr lang="en-US" sz="1400" dirty="0" smtClean="0">
                <a:effectLst>
                  <a:outerShdw blurRad="38100" dist="38100" dir="2700000" algn="tl">
                    <a:srgbClr val="000000">
                      <a:alpha val="43137"/>
                    </a:srgbClr>
                  </a:outerShdw>
                </a:effectLst>
              </a:rPr>
              <a:t>5. 	Concrete, masonry, pre-fabricated plastic or treated timber headwall; gabion basket; drop inlet or flared end section.  Installed or scheduled and properly aligned (parallel) with edge of roadway and established shoulder width not restricted.</a:t>
            </a:r>
            <a:endParaRPr lang="en-US" sz="1400" dirty="0">
              <a:effectLst>
                <a:outerShdw blurRad="38100" dist="38100" dir="2700000" algn="tl">
                  <a:srgbClr val="000000">
                    <a:alpha val="43137"/>
                  </a:srgbClr>
                </a:outerShdw>
              </a:effectLst>
            </a:endParaRPr>
          </a:p>
        </p:txBody>
      </p:sp>
      <p:sp>
        <p:nvSpPr>
          <p:cNvPr id="45"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2353822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Text Box 2"/>
          <p:cNvSpPr txBox="1">
            <a:spLocks noChangeArrowheads="1"/>
          </p:cNvSpPr>
          <p:nvPr/>
        </p:nvSpPr>
        <p:spPr bwMode="auto">
          <a:xfrm>
            <a:off x="609600" y="990600"/>
            <a:ext cx="8001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B.  1.  End Treatment      </a:t>
            </a:r>
            <a:r>
              <a:rPr lang="en-US" sz="1400">
                <a:cs typeface="Times New Roman" pitchFamily="18" charset="0"/>
              </a:rPr>
              <a:t>(cont’d.)</a:t>
            </a:r>
          </a:p>
        </p:txBody>
      </p:sp>
      <p:sp>
        <p:nvSpPr>
          <p:cNvPr id="79876"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79877" name="Text Box 4"/>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spcBef>
                <a:spcPct val="50000"/>
              </a:spcBef>
            </a:pPr>
            <a:r>
              <a:rPr lang="en-US" sz="2000">
                <a:effectLst>
                  <a:outerShdw blurRad="38100" dist="38100" dir="2700000" algn="tl">
                    <a:srgbClr val="000000">
                      <a:alpha val="43137"/>
                    </a:srgbClr>
                  </a:outerShdw>
                </a:effectLst>
              </a:rPr>
              <a:t>Pipe Replacement Operations</a:t>
            </a:r>
          </a:p>
        </p:txBody>
      </p:sp>
      <p:sp>
        <p:nvSpPr>
          <p:cNvPr id="79878" name="Text Box 53"/>
          <p:cNvSpPr txBox="1">
            <a:spLocks noChangeArrowheads="1"/>
          </p:cNvSpPr>
          <p:nvPr/>
        </p:nvSpPr>
        <p:spPr bwMode="auto">
          <a:xfrm>
            <a:off x="2667000" y="1295400"/>
            <a:ext cx="4114800" cy="304800"/>
          </a:xfrm>
          <a:prstGeom prst="rect">
            <a:avLst/>
          </a:prstGeom>
          <a:noFill/>
          <a:ln w="9525">
            <a:noFill/>
            <a:miter lim="800000"/>
            <a:headEnd/>
            <a:tailEnd/>
          </a:ln>
        </p:spPr>
        <p:txBody>
          <a:bodyPr>
            <a:spAutoFit/>
          </a:bodyPr>
          <a:lstStyle/>
          <a:p>
            <a:pPr algn="ctr">
              <a:spcBef>
                <a:spcPct val="50000"/>
              </a:spcBef>
            </a:pPr>
            <a:r>
              <a:rPr lang="en-US" sz="1400" b="1" dirty="0" smtClean="0"/>
              <a:t>Some standard and not so standard approaches</a:t>
            </a:r>
            <a:endParaRPr lang="en-US" sz="1400" b="1" dirty="0"/>
          </a:p>
        </p:txBody>
      </p:sp>
      <p:pic>
        <p:nvPicPr>
          <p:cNvPr id="108598" name="Picture 54"/>
          <p:cNvPicPr>
            <a:picLocks noChangeAspect="1" noChangeArrowheads="1"/>
          </p:cNvPicPr>
          <p:nvPr/>
        </p:nvPicPr>
        <p:blipFill>
          <a:blip r:embed="rId2" cstate="email">
            <a:lum bright="-20000"/>
            <a:extLst>
              <a:ext uri="{28A0092B-C50C-407E-A947-70E740481C1C}">
                <a14:useLocalDpi xmlns:a14="http://schemas.microsoft.com/office/drawing/2010/main"/>
              </a:ext>
            </a:extLst>
          </a:blip>
          <a:srcRect/>
          <a:stretch>
            <a:fillRect/>
          </a:stretch>
        </p:blipFill>
        <p:spPr bwMode="auto">
          <a:xfrm>
            <a:off x="338138" y="1905000"/>
            <a:ext cx="3043237" cy="2282825"/>
          </a:xfrm>
          <a:prstGeom prst="rect">
            <a:avLst/>
          </a:prstGeom>
          <a:ln>
            <a:noFill/>
          </a:ln>
          <a:effectLst>
            <a:outerShdw blurRad="292100" dist="139700" dir="2700000" algn="tl" rotWithShape="0">
              <a:srgbClr val="333333">
                <a:alpha val="65000"/>
              </a:srgbClr>
            </a:outerShdw>
          </a:effectLst>
        </p:spPr>
      </p:pic>
      <p:pic>
        <p:nvPicPr>
          <p:cNvPr id="108599" name="Picture 55"/>
          <p:cNvPicPr>
            <a:picLocks noChangeAspect="1" noChangeArrowheads="1"/>
          </p:cNvPicPr>
          <p:nvPr/>
        </p:nvPicPr>
        <p:blipFill>
          <a:blip r:embed="rId3" cstate="email">
            <a:lum bright="-30000"/>
            <a:extLst>
              <a:ext uri="{28A0092B-C50C-407E-A947-70E740481C1C}">
                <a14:useLocalDpi xmlns:a14="http://schemas.microsoft.com/office/drawing/2010/main"/>
              </a:ext>
            </a:extLst>
          </a:blip>
          <a:srcRect/>
          <a:stretch>
            <a:fillRect/>
          </a:stretch>
        </p:blipFill>
        <p:spPr bwMode="auto">
          <a:xfrm>
            <a:off x="3048000" y="3733800"/>
            <a:ext cx="3043238" cy="2282825"/>
          </a:xfrm>
          <a:prstGeom prst="rect">
            <a:avLst/>
          </a:prstGeom>
          <a:ln>
            <a:noFill/>
          </a:ln>
          <a:effectLst>
            <a:outerShdw blurRad="292100" dist="139700" dir="2700000" algn="tl" rotWithShape="0">
              <a:srgbClr val="333333">
                <a:alpha val="65000"/>
              </a:srgbClr>
            </a:outerShdw>
          </a:effectLst>
        </p:spPr>
      </p:pic>
      <p:pic>
        <p:nvPicPr>
          <p:cNvPr id="108600" name="Picture 56"/>
          <p:cNvPicPr>
            <a:picLocks noChangeAspect="1" noChangeArrowheads="1"/>
          </p:cNvPicPr>
          <p:nvPr/>
        </p:nvPicPr>
        <p:blipFill>
          <a:blip r:embed="rId4" cstate="email">
            <a:lum contrast="20000"/>
            <a:extLst>
              <a:ext uri="{28A0092B-C50C-407E-A947-70E740481C1C}">
                <a14:useLocalDpi xmlns:a14="http://schemas.microsoft.com/office/drawing/2010/main"/>
              </a:ext>
            </a:extLst>
          </a:blip>
          <a:srcRect/>
          <a:stretch>
            <a:fillRect/>
          </a:stretch>
        </p:blipFill>
        <p:spPr bwMode="auto">
          <a:xfrm>
            <a:off x="5486400" y="1828800"/>
            <a:ext cx="3052763" cy="2289175"/>
          </a:xfrm>
          <a:prstGeom prst="rect">
            <a:avLst/>
          </a:prstGeom>
          <a:ln>
            <a:noFill/>
          </a:ln>
          <a:effectLst>
            <a:outerShdw blurRad="292100" dist="139700" dir="2700000" algn="tl" rotWithShape="0">
              <a:srgbClr val="333333">
                <a:alpha val="65000"/>
              </a:srgbClr>
            </a:outerShdw>
          </a:effectLst>
        </p:spPr>
      </p:pic>
      <p:sp>
        <p:nvSpPr>
          <p:cNvPr id="108601" name="Text Box 57"/>
          <p:cNvSpPr txBox="1">
            <a:spLocks noChangeArrowheads="1"/>
          </p:cNvSpPr>
          <p:nvPr/>
        </p:nvSpPr>
        <p:spPr bwMode="auto">
          <a:xfrm>
            <a:off x="609600" y="4267200"/>
            <a:ext cx="2362200" cy="523220"/>
          </a:xfrm>
          <a:prstGeom prst="rect">
            <a:avLst/>
          </a:prstGeom>
          <a:noFill/>
          <a:ln w="9525">
            <a:noFill/>
            <a:miter lim="800000"/>
            <a:headEnd/>
            <a:tailEnd/>
          </a:ln>
        </p:spPr>
        <p:txBody>
          <a:bodyPr>
            <a:spAutoFit/>
          </a:bodyPr>
          <a:lstStyle/>
          <a:p>
            <a:pPr>
              <a:spcBef>
                <a:spcPct val="50000"/>
              </a:spcBef>
            </a:pPr>
            <a:r>
              <a:rPr lang="en-US" sz="1400" dirty="0" smtClean="0"/>
              <a:t>Formed in place and pre-cast drop inlets</a:t>
            </a:r>
            <a:endParaRPr lang="en-US" sz="1400" dirty="0"/>
          </a:p>
        </p:txBody>
      </p:sp>
      <p:sp>
        <p:nvSpPr>
          <p:cNvPr id="108602" name="Text Box 58"/>
          <p:cNvSpPr txBox="1">
            <a:spLocks noChangeArrowheads="1"/>
          </p:cNvSpPr>
          <p:nvPr/>
        </p:nvSpPr>
        <p:spPr bwMode="auto">
          <a:xfrm>
            <a:off x="6315075" y="4267200"/>
            <a:ext cx="2447925" cy="523220"/>
          </a:xfrm>
          <a:prstGeom prst="rect">
            <a:avLst/>
          </a:prstGeom>
          <a:noFill/>
          <a:ln w="9525">
            <a:noFill/>
            <a:miter lim="800000"/>
            <a:headEnd/>
            <a:tailEnd/>
          </a:ln>
        </p:spPr>
        <p:txBody>
          <a:bodyPr wrap="square">
            <a:spAutoFit/>
          </a:bodyPr>
          <a:lstStyle/>
          <a:p>
            <a:pPr>
              <a:spcBef>
                <a:spcPct val="50000"/>
              </a:spcBef>
            </a:pPr>
            <a:r>
              <a:rPr lang="en-US" sz="1400" dirty="0" smtClean="0"/>
              <a:t>Loosely placed field and mountain stone</a:t>
            </a:r>
            <a:endParaRPr lang="en-US" sz="1400" dirty="0"/>
          </a:p>
        </p:txBody>
      </p:sp>
      <p:sp>
        <p:nvSpPr>
          <p:cNvPr id="108603" name="Text Box 59"/>
          <p:cNvSpPr txBox="1">
            <a:spLocks noChangeArrowheads="1"/>
          </p:cNvSpPr>
          <p:nvPr/>
        </p:nvSpPr>
        <p:spPr bwMode="auto">
          <a:xfrm>
            <a:off x="3048000" y="6096000"/>
            <a:ext cx="3043238" cy="304800"/>
          </a:xfrm>
          <a:prstGeom prst="rect">
            <a:avLst/>
          </a:prstGeom>
          <a:noFill/>
          <a:ln w="9525">
            <a:noFill/>
            <a:miter lim="800000"/>
            <a:headEnd/>
            <a:tailEnd/>
          </a:ln>
        </p:spPr>
        <p:txBody>
          <a:bodyPr wrap="square">
            <a:spAutoFit/>
          </a:bodyPr>
          <a:lstStyle/>
          <a:p>
            <a:pPr algn="ctr">
              <a:spcBef>
                <a:spcPct val="50000"/>
              </a:spcBef>
            </a:pPr>
            <a:r>
              <a:rPr lang="en-US" sz="1400" dirty="0"/>
              <a:t>Plastic </a:t>
            </a:r>
            <a:r>
              <a:rPr lang="en-US" sz="1400" dirty="0" err="1"/>
              <a:t>Endwalls</a:t>
            </a:r>
            <a:endParaRPr lang="en-US" sz="1400" dirty="0"/>
          </a:p>
        </p:txBody>
      </p:sp>
      <p:sp>
        <p:nvSpPr>
          <p:cNvPr id="15" name="Title 4">
            <a:hlinkClick r:id="rId5"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6545348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 Box 2"/>
          <p:cNvSpPr txBox="1">
            <a:spLocks noChangeArrowheads="1"/>
          </p:cNvSpPr>
          <p:nvPr/>
        </p:nvSpPr>
        <p:spPr bwMode="auto">
          <a:xfrm>
            <a:off x="609600" y="990600"/>
            <a:ext cx="8001000" cy="369332"/>
          </a:xfrm>
          <a:prstGeom prst="rect">
            <a:avLst/>
          </a:prstGeom>
          <a:noFill/>
          <a:ln w="9525">
            <a:noFill/>
            <a:miter lim="800000"/>
            <a:headEnd/>
            <a:tailEnd/>
          </a:ln>
        </p:spPr>
        <p:txBody>
          <a:bodyPr>
            <a:spAutoFit/>
          </a:bodyPr>
          <a:lstStyle/>
          <a:p>
            <a:pPr>
              <a:spcBef>
                <a:spcPct val="50000"/>
              </a:spcBef>
            </a:pPr>
            <a:r>
              <a:rPr lang="en-US" b="1" dirty="0">
                <a:cs typeface="Times New Roman" pitchFamily="18" charset="0"/>
              </a:rPr>
              <a:t>B.  1.  End Treatment      </a:t>
            </a:r>
            <a:r>
              <a:rPr lang="en-US" dirty="0">
                <a:cs typeface="Times New Roman" pitchFamily="18" charset="0"/>
              </a:rPr>
              <a:t>(cont’d.)</a:t>
            </a:r>
          </a:p>
        </p:txBody>
      </p:sp>
      <p:sp>
        <p:nvSpPr>
          <p:cNvPr id="80900"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80901" name="Text Box 4"/>
          <p:cNvSpPr txBox="1">
            <a:spLocks noChangeArrowheads="1"/>
          </p:cNvSpPr>
          <p:nvPr/>
        </p:nvSpPr>
        <p:spPr bwMode="auto">
          <a:xfrm>
            <a:off x="1600200" y="593725"/>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80902" name="Text Box 5"/>
          <p:cNvSpPr txBox="1">
            <a:spLocks noChangeArrowheads="1"/>
          </p:cNvSpPr>
          <p:nvPr/>
        </p:nvSpPr>
        <p:spPr bwMode="auto">
          <a:xfrm>
            <a:off x="2590800" y="1371600"/>
            <a:ext cx="4114800" cy="304800"/>
          </a:xfrm>
          <a:prstGeom prst="rect">
            <a:avLst/>
          </a:prstGeom>
          <a:noFill/>
          <a:ln w="9525">
            <a:noFill/>
            <a:miter lim="800000"/>
            <a:headEnd/>
            <a:tailEnd/>
          </a:ln>
        </p:spPr>
        <p:txBody>
          <a:bodyPr>
            <a:spAutoFit/>
          </a:bodyPr>
          <a:lstStyle/>
          <a:p>
            <a:pPr algn="ctr">
              <a:spcBef>
                <a:spcPct val="50000"/>
              </a:spcBef>
            </a:pPr>
            <a:r>
              <a:rPr lang="en-US" sz="1400" b="1" dirty="0" smtClean="0"/>
              <a:t>Some standard and not so standard approaches</a:t>
            </a:r>
            <a:endParaRPr lang="en-US" sz="1400" b="1" dirty="0"/>
          </a:p>
        </p:txBody>
      </p:sp>
      <p:sp>
        <p:nvSpPr>
          <p:cNvPr id="109577" name="Text Box 9"/>
          <p:cNvSpPr txBox="1">
            <a:spLocks noChangeArrowheads="1"/>
          </p:cNvSpPr>
          <p:nvPr/>
        </p:nvSpPr>
        <p:spPr bwMode="auto">
          <a:xfrm>
            <a:off x="304800" y="4267200"/>
            <a:ext cx="2743200" cy="304800"/>
          </a:xfrm>
          <a:prstGeom prst="rect">
            <a:avLst/>
          </a:prstGeom>
          <a:noFill/>
          <a:ln w="9525">
            <a:noFill/>
            <a:miter lim="800000"/>
            <a:headEnd/>
            <a:tailEnd/>
          </a:ln>
        </p:spPr>
        <p:txBody>
          <a:bodyPr wrap="square">
            <a:spAutoFit/>
          </a:bodyPr>
          <a:lstStyle/>
          <a:p>
            <a:pPr algn="ctr">
              <a:spcBef>
                <a:spcPct val="50000"/>
              </a:spcBef>
            </a:pPr>
            <a:r>
              <a:rPr lang="en-US" sz="1400" dirty="0"/>
              <a:t>Stone Masonry</a:t>
            </a:r>
          </a:p>
        </p:txBody>
      </p:sp>
      <p:sp>
        <p:nvSpPr>
          <p:cNvPr id="109578" name="Text Box 10"/>
          <p:cNvSpPr txBox="1">
            <a:spLocks noChangeArrowheads="1"/>
          </p:cNvSpPr>
          <p:nvPr/>
        </p:nvSpPr>
        <p:spPr bwMode="auto">
          <a:xfrm>
            <a:off x="6100764" y="4267200"/>
            <a:ext cx="2438400" cy="307777"/>
          </a:xfrm>
          <a:prstGeom prst="rect">
            <a:avLst/>
          </a:prstGeom>
          <a:noFill/>
          <a:ln w="9525">
            <a:noFill/>
            <a:miter lim="800000"/>
            <a:headEnd/>
            <a:tailEnd/>
          </a:ln>
        </p:spPr>
        <p:txBody>
          <a:bodyPr wrap="square">
            <a:spAutoFit/>
          </a:bodyPr>
          <a:lstStyle/>
          <a:p>
            <a:pPr algn="ctr">
              <a:spcBef>
                <a:spcPct val="50000"/>
              </a:spcBef>
            </a:pPr>
            <a:r>
              <a:rPr lang="en-US" sz="1400" dirty="0"/>
              <a:t>Stacked 90Lb. Bags of </a:t>
            </a:r>
            <a:r>
              <a:rPr lang="en-US" sz="1400" dirty="0" err="1"/>
              <a:t>Quikrete</a:t>
            </a:r>
            <a:endParaRPr lang="en-US" sz="1400" dirty="0"/>
          </a:p>
        </p:txBody>
      </p:sp>
      <p:sp>
        <p:nvSpPr>
          <p:cNvPr id="109579" name="Text Box 11"/>
          <p:cNvSpPr txBox="1">
            <a:spLocks noChangeArrowheads="1"/>
          </p:cNvSpPr>
          <p:nvPr/>
        </p:nvSpPr>
        <p:spPr bwMode="auto">
          <a:xfrm>
            <a:off x="3048001" y="6096000"/>
            <a:ext cx="3052762" cy="304800"/>
          </a:xfrm>
          <a:prstGeom prst="rect">
            <a:avLst/>
          </a:prstGeom>
          <a:noFill/>
          <a:ln w="9525">
            <a:noFill/>
            <a:miter lim="800000"/>
            <a:headEnd/>
            <a:tailEnd/>
          </a:ln>
        </p:spPr>
        <p:txBody>
          <a:bodyPr wrap="square">
            <a:spAutoFit/>
          </a:bodyPr>
          <a:lstStyle/>
          <a:p>
            <a:pPr algn="ctr">
              <a:spcBef>
                <a:spcPct val="50000"/>
              </a:spcBef>
            </a:pPr>
            <a:r>
              <a:rPr lang="en-US" sz="1400" dirty="0"/>
              <a:t>Cement Block</a:t>
            </a:r>
          </a:p>
        </p:txBody>
      </p:sp>
      <p:pic>
        <p:nvPicPr>
          <p:cNvPr id="109580" name="Picture 12"/>
          <p:cNvPicPr>
            <a:picLocks noChangeAspect="1" noChangeArrowheads="1"/>
          </p:cNvPicPr>
          <p:nvPr/>
        </p:nvPicPr>
        <p:blipFill>
          <a:blip r:embed="rId2" cstate="email">
            <a:lum bright="-30000" contrast="20000"/>
            <a:extLst>
              <a:ext uri="{28A0092B-C50C-407E-A947-70E740481C1C}">
                <a14:useLocalDpi xmlns:a14="http://schemas.microsoft.com/office/drawing/2010/main"/>
              </a:ext>
            </a:extLst>
          </a:blip>
          <a:srcRect/>
          <a:stretch>
            <a:fillRect/>
          </a:stretch>
        </p:blipFill>
        <p:spPr bwMode="auto">
          <a:xfrm>
            <a:off x="304800" y="1905000"/>
            <a:ext cx="3052763" cy="2289175"/>
          </a:xfrm>
          <a:prstGeom prst="rect">
            <a:avLst/>
          </a:prstGeom>
          <a:ln>
            <a:noFill/>
          </a:ln>
          <a:effectLst>
            <a:outerShdw blurRad="292100" dist="139700" dir="2700000" algn="tl" rotWithShape="0">
              <a:srgbClr val="333333">
                <a:alpha val="65000"/>
              </a:srgbClr>
            </a:outerShdw>
          </a:effectLst>
        </p:spPr>
      </p:pic>
      <p:pic>
        <p:nvPicPr>
          <p:cNvPr id="109581" name="Picture 13"/>
          <p:cNvPicPr>
            <a:picLocks noChangeAspect="1" noChangeArrowheads="1"/>
          </p:cNvPicPr>
          <p:nvPr/>
        </p:nvPicPr>
        <p:blipFill>
          <a:blip r:embed="rId3" cstate="email">
            <a:lum bright="-30000" contrast="20000"/>
            <a:extLst>
              <a:ext uri="{28A0092B-C50C-407E-A947-70E740481C1C}">
                <a14:useLocalDpi xmlns:a14="http://schemas.microsoft.com/office/drawing/2010/main"/>
              </a:ext>
            </a:extLst>
          </a:blip>
          <a:srcRect/>
          <a:stretch>
            <a:fillRect/>
          </a:stretch>
        </p:blipFill>
        <p:spPr bwMode="auto">
          <a:xfrm>
            <a:off x="3048000" y="3733800"/>
            <a:ext cx="3052763" cy="2289175"/>
          </a:xfrm>
          <a:prstGeom prst="rect">
            <a:avLst/>
          </a:prstGeom>
          <a:ln>
            <a:noFill/>
          </a:ln>
          <a:effectLst>
            <a:outerShdw blurRad="292100" dist="139700" dir="2700000" algn="tl" rotWithShape="0">
              <a:srgbClr val="333333">
                <a:alpha val="65000"/>
              </a:srgbClr>
            </a:outerShdw>
          </a:effectLst>
        </p:spPr>
      </p:pic>
      <p:pic>
        <p:nvPicPr>
          <p:cNvPr id="109583" name="Picture 15"/>
          <p:cNvPicPr>
            <a:picLocks noChangeAspect="1" noChangeArrowheads="1"/>
          </p:cNvPicPr>
          <p:nvPr/>
        </p:nvPicPr>
        <p:blipFill>
          <a:blip r:embed="rId4" cstate="email">
            <a:lum bright="-20000" contrast="30000"/>
            <a:extLst>
              <a:ext uri="{28A0092B-C50C-407E-A947-70E740481C1C}">
                <a14:useLocalDpi xmlns:a14="http://schemas.microsoft.com/office/drawing/2010/main"/>
              </a:ext>
            </a:extLst>
          </a:blip>
          <a:srcRect/>
          <a:stretch>
            <a:fillRect/>
          </a:stretch>
        </p:blipFill>
        <p:spPr bwMode="auto">
          <a:xfrm>
            <a:off x="5486400" y="1828800"/>
            <a:ext cx="3052763" cy="2289175"/>
          </a:xfrm>
          <a:prstGeom prst="rect">
            <a:avLst/>
          </a:prstGeom>
          <a:ln>
            <a:noFill/>
          </a:ln>
          <a:effectLst>
            <a:outerShdw blurRad="292100" dist="139700" dir="2700000" algn="tl" rotWithShape="0">
              <a:srgbClr val="333333">
                <a:alpha val="65000"/>
              </a:srgbClr>
            </a:outerShdw>
          </a:effectLst>
        </p:spPr>
      </p:pic>
      <p:sp>
        <p:nvSpPr>
          <p:cNvPr id="15" name="Title 4">
            <a:hlinkClick r:id="rId5"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87707645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ext Box 1026"/>
          <p:cNvSpPr txBox="1">
            <a:spLocks noChangeArrowheads="1"/>
          </p:cNvSpPr>
          <p:nvPr/>
        </p:nvSpPr>
        <p:spPr bwMode="auto">
          <a:xfrm>
            <a:off x="609600" y="990600"/>
            <a:ext cx="8001000" cy="369332"/>
          </a:xfrm>
          <a:prstGeom prst="rect">
            <a:avLst/>
          </a:prstGeom>
          <a:noFill/>
          <a:ln w="9525">
            <a:noFill/>
            <a:miter lim="800000"/>
            <a:headEnd/>
            <a:tailEnd/>
          </a:ln>
        </p:spPr>
        <p:txBody>
          <a:bodyPr>
            <a:spAutoFit/>
          </a:bodyPr>
          <a:lstStyle/>
          <a:p>
            <a:pPr>
              <a:spcBef>
                <a:spcPct val="50000"/>
              </a:spcBef>
            </a:pPr>
            <a:r>
              <a:rPr lang="en-US" b="1" dirty="0">
                <a:cs typeface="Times New Roman" pitchFamily="18" charset="0"/>
              </a:rPr>
              <a:t>B.  1.  End Treatment      </a:t>
            </a:r>
            <a:r>
              <a:rPr lang="en-US" dirty="0">
                <a:cs typeface="Times New Roman" pitchFamily="18" charset="0"/>
              </a:rPr>
              <a:t>(cont’d.)</a:t>
            </a:r>
          </a:p>
        </p:txBody>
      </p:sp>
      <p:sp>
        <p:nvSpPr>
          <p:cNvPr id="81924" name="Text Box 1027"/>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81925" name="Text Box 1028"/>
          <p:cNvSpPr txBox="1">
            <a:spLocks noChangeArrowheads="1"/>
          </p:cNvSpPr>
          <p:nvPr/>
        </p:nvSpPr>
        <p:spPr bwMode="auto">
          <a:xfrm>
            <a:off x="1600200" y="593725"/>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81926" name="Text Box 1029"/>
          <p:cNvSpPr txBox="1">
            <a:spLocks noChangeArrowheads="1"/>
          </p:cNvSpPr>
          <p:nvPr/>
        </p:nvSpPr>
        <p:spPr bwMode="auto">
          <a:xfrm>
            <a:off x="1447800" y="1371600"/>
            <a:ext cx="6324600" cy="304800"/>
          </a:xfrm>
          <a:prstGeom prst="rect">
            <a:avLst/>
          </a:prstGeom>
          <a:noFill/>
          <a:ln w="9525">
            <a:noFill/>
            <a:miter lim="800000"/>
            <a:headEnd/>
            <a:tailEnd/>
          </a:ln>
        </p:spPr>
        <p:txBody>
          <a:bodyPr>
            <a:spAutoFit/>
          </a:bodyPr>
          <a:lstStyle/>
          <a:p>
            <a:pPr algn="ctr">
              <a:spcBef>
                <a:spcPct val="50000"/>
              </a:spcBef>
            </a:pPr>
            <a:r>
              <a:rPr lang="en-US" sz="1400" b="1" dirty="0" smtClean="0"/>
              <a:t>A unique, quick,  and unconventional approach to drop inlet construction</a:t>
            </a:r>
            <a:endParaRPr lang="en-US" sz="1400" b="1" dirty="0"/>
          </a:p>
        </p:txBody>
      </p:sp>
      <p:pic>
        <p:nvPicPr>
          <p:cNvPr id="81929" name="Picture 1039"/>
          <p:cNvPicPr>
            <a:picLocks noChangeAspect="1" noChangeArrowheads="1"/>
          </p:cNvPicPr>
          <p:nvPr/>
        </p:nvPicPr>
        <p:blipFill>
          <a:blip r:embed="rId2" cstate="email">
            <a:lum bright="-30000"/>
            <a:extLst>
              <a:ext uri="{28A0092B-C50C-407E-A947-70E740481C1C}">
                <a14:useLocalDpi xmlns:a14="http://schemas.microsoft.com/office/drawing/2010/main"/>
              </a:ext>
            </a:extLst>
          </a:blip>
          <a:srcRect/>
          <a:stretch>
            <a:fillRect/>
          </a:stretch>
        </p:blipFill>
        <p:spPr bwMode="auto">
          <a:xfrm>
            <a:off x="2209800" y="1905000"/>
            <a:ext cx="4268788" cy="3200400"/>
          </a:xfrm>
          <a:prstGeom prst="rect">
            <a:avLst/>
          </a:prstGeom>
          <a:ln>
            <a:noFill/>
          </a:ln>
          <a:effectLst>
            <a:outerShdw blurRad="292100" dist="139700" dir="2700000" algn="tl" rotWithShape="0">
              <a:srgbClr val="333333">
                <a:alpha val="65000"/>
              </a:srgbClr>
            </a:outerShdw>
          </a:effectLst>
        </p:spPr>
      </p:pic>
      <p:sp>
        <p:nvSpPr>
          <p:cNvPr id="184336" name="Text Box 1040"/>
          <p:cNvSpPr txBox="1">
            <a:spLocks noChangeArrowheads="1"/>
          </p:cNvSpPr>
          <p:nvPr/>
        </p:nvSpPr>
        <p:spPr bwMode="auto">
          <a:xfrm>
            <a:off x="1371600" y="5562600"/>
            <a:ext cx="6172200" cy="307777"/>
          </a:xfrm>
          <a:prstGeom prst="rect">
            <a:avLst/>
          </a:prstGeom>
          <a:noFill/>
          <a:ln w="9525">
            <a:noFill/>
            <a:miter lim="800000"/>
            <a:headEnd/>
            <a:tailEnd/>
          </a:ln>
        </p:spPr>
        <p:txBody>
          <a:bodyPr wrap="square">
            <a:spAutoFit/>
          </a:bodyPr>
          <a:lstStyle/>
          <a:p>
            <a:pPr>
              <a:spcBef>
                <a:spcPct val="50000"/>
              </a:spcBef>
            </a:pPr>
            <a:r>
              <a:rPr lang="en-US" sz="1400" dirty="0" smtClean="0"/>
              <a:t>The opening was contoured to fit around the exterior of a section of 18” RCCP</a:t>
            </a:r>
            <a:endParaRPr lang="en-US" sz="1400" dirty="0"/>
          </a:p>
        </p:txBody>
      </p:sp>
      <p:sp>
        <p:nvSpPr>
          <p:cNvPr id="184337" name="Text Box 1041"/>
          <p:cNvSpPr txBox="1">
            <a:spLocks noChangeArrowheads="1"/>
          </p:cNvSpPr>
          <p:nvPr/>
        </p:nvSpPr>
        <p:spPr bwMode="auto">
          <a:xfrm>
            <a:off x="1371600" y="5943600"/>
            <a:ext cx="5943600" cy="307777"/>
          </a:xfrm>
          <a:prstGeom prst="rect">
            <a:avLst/>
          </a:prstGeom>
          <a:noFill/>
          <a:ln w="9525">
            <a:noFill/>
            <a:miter lim="800000"/>
            <a:headEnd/>
            <a:tailEnd/>
          </a:ln>
        </p:spPr>
        <p:txBody>
          <a:bodyPr wrap="square">
            <a:spAutoFit/>
          </a:bodyPr>
          <a:lstStyle/>
          <a:p>
            <a:pPr>
              <a:spcBef>
                <a:spcPct val="50000"/>
              </a:spcBef>
            </a:pPr>
            <a:r>
              <a:rPr lang="en-US" sz="1400" dirty="0" smtClean="0"/>
              <a:t>The section of 36” plastic pipe was previously cut to a predetermined length</a:t>
            </a:r>
            <a:endParaRPr lang="en-US" sz="1400" dirty="0"/>
          </a:p>
        </p:txBody>
      </p:sp>
      <p:sp>
        <p:nvSpPr>
          <p:cNvPr id="12"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5878416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ext Box 1026"/>
          <p:cNvSpPr txBox="1">
            <a:spLocks noChangeArrowheads="1"/>
          </p:cNvSpPr>
          <p:nvPr/>
        </p:nvSpPr>
        <p:spPr bwMode="auto">
          <a:xfrm>
            <a:off x="609600" y="990600"/>
            <a:ext cx="8001000" cy="338554"/>
          </a:xfrm>
          <a:prstGeom prst="rect">
            <a:avLst/>
          </a:prstGeom>
          <a:noFill/>
          <a:ln w="9525">
            <a:noFill/>
            <a:miter lim="800000"/>
            <a:headEnd/>
            <a:tailEnd/>
          </a:ln>
        </p:spPr>
        <p:txBody>
          <a:bodyPr>
            <a:spAutoFit/>
          </a:bodyPr>
          <a:lstStyle/>
          <a:p>
            <a:pPr>
              <a:spcBef>
                <a:spcPct val="50000"/>
              </a:spcBef>
            </a:pPr>
            <a:r>
              <a:rPr lang="en-US" sz="1600" b="1">
                <a:cs typeface="Times New Roman" pitchFamily="18" charset="0"/>
              </a:rPr>
              <a:t>B.  1.  End Treatment      </a:t>
            </a:r>
            <a:r>
              <a:rPr lang="en-US" sz="1600">
                <a:cs typeface="Times New Roman" pitchFamily="18" charset="0"/>
              </a:rPr>
              <a:t>(cont’d.)</a:t>
            </a:r>
          </a:p>
        </p:txBody>
      </p:sp>
      <p:sp>
        <p:nvSpPr>
          <p:cNvPr id="82948" name="Text Box 1027"/>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82949" name="Text Box 1028"/>
          <p:cNvSpPr txBox="1">
            <a:spLocks noChangeArrowheads="1"/>
          </p:cNvSpPr>
          <p:nvPr/>
        </p:nvSpPr>
        <p:spPr bwMode="auto">
          <a:xfrm>
            <a:off x="1600200" y="593725"/>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82950" name="Text Box 1029"/>
          <p:cNvSpPr txBox="1">
            <a:spLocks noChangeArrowheads="1"/>
          </p:cNvSpPr>
          <p:nvPr/>
        </p:nvSpPr>
        <p:spPr bwMode="auto">
          <a:xfrm>
            <a:off x="1447800" y="1371600"/>
            <a:ext cx="6324600" cy="304800"/>
          </a:xfrm>
          <a:prstGeom prst="rect">
            <a:avLst/>
          </a:prstGeom>
          <a:noFill/>
          <a:ln w="9525">
            <a:noFill/>
            <a:miter lim="800000"/>
            <a:headEnd/>
            <a:tailEnd/>
          </a:ln>
        </p:spPr>
        <p:txBody>
          <a:bodyPr>
            <a:spAutoFit/>
          </a:bodyPr>
          <a:lstStyle/>
          <a:p>
            <a:pPr algn="ctr">
              <a:spcBef>
                <a:spcPct val="50000"/>
              </a:spcBef>
            </a:pPr>
            <a:r>
              <a:rPr lang="en-US" sz="1400" b="1" dirty="0" smtClean="0"/>
              <a:t>A unique, quick,  and unconventional approach to drop inlet construction</a:t>
            </a:r>
            <a:endParaRPr lang="en-US" sz="1400" b="1" dirty="0"/>
          </a:p>
        </p:txBody>
      </p:sp>
      <p:sp>
        <p:nvSpPr>
          <p:cNvPr id="185350" name="Text Box 1030"/>
          <p:cNvSpPr txBox="1">
            <a:spLocks noChangeArrowheads="1"/>
          </p:cNvSpPr>
          <p:nvPr/>
        </p:nvSpPr>
        <p:spPr bwMode="auto">
          <a:xfrm>
            <a:off x="457200" y="4953000"/>
            <a:ext cx="8077200" cy="523220"/>
          </a:xfrm>
          <a:prstGeom prst="rect">
            <a:avLst/>
          </a:prstGeom>
          <a:noFill/>
          <a:ln w="9525">
            <a:noFill/>
            <a:miter lim="800000"/>
            <a:headEnd/>
            <a:tailEnd/>
          </a:ln>
        </p:spPr>
        <p:txBody>
          <a:bodyPr>
            <a:spAutoFit/>
          </a:bodyPr>
          <a:lstStyle/>
          <a:p>
            <a:pPr algn="ctr">
              <a:spcBef>
                <a:spcPct val="50000"/>
              </a:spcBef>
            </a:pPr>
            <a:r>
              <a:rPr lang="en-US" sz="1400" dirty="0" smtClean="0"/>
              <a:t>With the concrete pipe in position in the trench, crew members position the plastic pipe over the inlet end. The upright section of plastic rests on  an 8” bed of compacted 2A aggregate.</a:t>
            </a:r>
            <a:endParaRPr lang="en-US" sz="1400" dirty="0"/>
          </a:p>
        </p:txBody>
      </p:sp>
      <p:sp>
        <p:nvSpPr>
          <p:cNvPr id="12"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pic>
        <p:nvPicPr>
          <p:cNvPr id="10" name="Picture 10"/>
          <p:cNvPicPr>
            <a:picLocks noChangeAspect="1" noChangeArrowheads="1"/>
          </p:cNvPicPr>
          <p:nvPr/>
        </p:nvPicPr>
        <p:blipFill>
          <a:blip r:embed="rId3" cstate="email">
            <a:lum bright="-30000" contrast="30000"/>
            <a:extLst>
              <a:ext uri="{28A0092B-C50C-407E-A947-70E740481C1C}">
                <a14:useLocalDpi xmlns:a14="http://schemas.microsoft.com/office/drawing/2010/main"/>
              </a:ext>
            </a:extLst>
          </a:blip>
          <a:srcRect/>
          <a:stretch>
            <a:fillRect/>
          </a:stretch>
        </p:blipFill>
        <p:spPr bwMode="auto">
          <a:xfrm>
            <a:off x="2667000" y="1905000"/>
            <a:ext cx="3657600" cy="2971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50413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 Box 2"/>
          <p:cNvSpPr txBox="1">
            <a:spLocks noChangeArrowheads="1"/>
          </p:cNvSpPr>
          <p:nvPr/>
        </p:nvSpPr>
        <p:spPr bwMode="auto">
          <a:xfrm>
            <a:off x="609600" y="990600"/>
            <a:ext cx="8001000" cy="338554"/>
          </a:xfrm>
          <a:prstGeom prst="rect">
            <a:avLst/>
          </a:prstGeom>
          <a:noFill/>
          <a:ln w="9525">
            <a:noFill/>
            <a:miter lim="800000"/>
            <a:headEnd/>
            <a:tailEnd/>
          </a:ln>
        </p:spPr>
        <p:txBody>
          <a:bodyPr>
            <a:spAutoFit/>
          </a:bodyPr>
          <a:lstStyle/>
          <a:p>
            <a:pPr>
              <a:spcBef>
                <a:spcPct val="50000"/>
              </a:spcBef>
            </a:pPr>
            <a:r>
              <a:rPr lang="en-US" sz="1600" b="1" dirty="0">
                <a:cs typeface="Times New Roman" pitchFamily="18" charset="0"/>
              </a:rPr>
              <a:t>B.  1.  End Treatment      </a:t>
            </a:r>
            <a:r>
              <a:rPr lang="en-US" sz="1600" dirty="0">
                <a:cs typeface="Times New Roman" pitchFamily="18" charset="0"/>
              </a:rPr>
              <a:t>(cont’d.)</a:t>
            </a:r>
          </a:p>
        </p:txBody>
      </p:sp>
      <p:sp>
        <p:nvSpPr>
          <p:cNvPr id="83972"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83973" name="Text Box 4"/>
          <p:cNvSpPr txBox="1">
            <a:spLocks noChangeArrowheads="1"/>
          </p:cNvSpPr>
          <p:nvPr/>
        </p:nvSpPr>
        <p:spPr bwMode="auto">
          <a:xfrm>
            <a:off x="1600200" y="593725"/>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83974" name="Text Box 5"/>
          <p:cNvSpPr txBox="1">
            <a:spLocks noChangeArrowheads="1"/>
          </p:cNvSpPr>
          <p:nvPr/>
        </p:nvSpPr>
        <p:spPr bwMode="auto">
          <a:xfrm>
            <a:off x="1447800" y="1371600"/>
            <a:ext cx="6324600" cy="304800"/>
          </a:xfrm>
          <a:prstGeom prst="rect">
            <a:avLst/>
          </a:prstGeom>
          <a:noFill/>
          <a:ln w="9525">
            <a:noFill/>
            <a:miter lim="800000"/>
            <a:headEnd/>
            <a:tailEnd/>
          </a:ln>
        </p:spPr>
        <p:txBody>
          <a:bodyPr>
            <a:spAutoFit/>
          </a:bodyPr>
          <a:lstStyle/>
          <a:p>
            <a:pPr algn="ctr">
              <a:spcBef>
                <a:spcPct val="50000"/>
              </a:spcBef>
            </a:pPr>
            <a:r>
              <a:rPr lang="en-US" sz="1400" b="1" dirty="0" smtClean="0"/>
              <a:t>A unique, quick,  and unconventional approach to drop inlet construction</a:t>
            </a:r>
            <a:endParaRPr lang="en-US" sz="1400" b="1" dirty="0"/>
          </a:p>
        </p:txBody>
      </p:sp>
      <p:sp>
        <p:nvSpPr>
          <p:cNvPr id="186374" name="Text Box 6"/>
          <p:cNvSpPr txBox="1">
            <a:spLocks noChangeArrowheads="1"/>
          </p:cNvSpPr>
          <p:nvPr/>
        </p:nvSpPr>
        <p:spPr bwMode="auto">
          <a:xfrm>
            <a:off x="381000" y="5029200"/>
            <a:ext cx="8229600" cy="304800"/>
          </a:xfrm>
          <a:prstGeom prst="rect">
            <a:avLst/>
          </a:prstGeom>
          <a:noFill/>
          <a:ln w="9525">
            <a:noFill/>
            <a:miter lim="800000"/>
            <a:headEnd/>
            <a:tailEnd/>
          </a:ln>
        </p:spPr>
        <p:txBody>
          <a:bodyPr wrap="square">
            <a:spAutoFit/>
          </a:bodyPr>
          <a:lstStyle/>
          <a:p>
            <a:pPr algn="ctr">
              <a:spcBef>
                <a:spcPct val="50000"/>
              </a:spcBef>
            </a:pPr>
            <a:r>
              <a:rPr lang="en-US" sz="1400" dirty="0" smtClean="0"/>
              <a:t>The installation is backfilled and compacted with 2A aggregate in 8” lifts to grade.</a:t>
            </a:r>
            <a:endParaRPr lang="en-US" sz="1400" dirty="0"/>
          </a:p>
        </p:txBody>
      </p:sp>
      <p:pic>
        <p:nvPicPr>
          <p:cNvPr id="83976" name="Picture 10"/>
          <p:cNvPicPr>
            <a:picLocks noChangeAspect="1" noChangeArrowheads="1"/>
          </p:cNvPicPr>
          <p:nvPr/>
        </p:nvPicPr>
        <p:blipFill>
          <a:blip r:embed="rId2" cstate="email">
            <a:lum bright="-30000" contrast="30000"/>
            <a:extLst>
              <a:ext uri="{28A0092B-C50C-407E-A947-70E740481C1C}">
                <a14:useLocalDpi xmlns:a14="http://schemas.microsoft.com/office/drawing/2010/main"/>
              </a:ext>
            </a:extLst>
          </a:blip>
          <a:srcRect/>
          <a:stretch>
            <a:fillRect/>
          </a:stretch>
        </p:blipFill>
        <p:spPr bwMode="auto">
          <a:xfrm>
            <a:off x="2514600" y="1981200"/>
            <a:ext cx="4038600" cy="2897354"/>
          </a:xfrm>
          <a:prstGeom prst="rect">
            <a:avLst/>
          </a:prstGeom>
          <a:ln>
            <a:noFill/>
          </a:ln>
          <a:effectLst>
            <a:outerShdw blurRad="292100" dist="139700" dir="2700000" algn="tl" rotWithShape="0">
              <a:srgbClr val="333333">
                <a:alpha val="65000"/>
              </a:srgbClr>
            </a:outerShdw>
          </a:effectLst>
        </p:spPr>
      </p:pic>
      <p:sp>
        <p:nvSpPr>
          <p:cNvPr id="186380" name="Text Box 12"/>
          <p:cNvSpPr txBox="1">
            <a:spLocks noChangeArrowheads="1"/>
          </p:cNvSpPr>
          <p:nvPr/>
        </p:nvSpPr>
        <p:spPr bwMode="auto">
          <a:xfrm>
            <a:off x="304800" y="5257800"/>
            <a:ext cx="8153400" cy="738664"/>
          </a:xfrm>
          <a:prstGeom prst="rect">
            <a:avLst/>
          </a:prstGeom>
          <a:noFill/>
          <a:ln w="9525">
            <a:noFill/>
            <a:miter lim="800000"/>
            <a:headEnd/>
            <a:tailEnd/>
          </a:ln>
        </p:spPr>
        <p:txBody>
          <a:bodyPr wrap="square">
            <a:spAutoFit/>
          </a:bodyPr>
          <a:lstStyle/>
          <a:p>
            <a:pPr algn="ctr">
              <a:spcBef>
                <a:spcPct val="50000"/>
              </a:spcBef>
            </a:pPr>
            <a:r>
              <a:rPr lang="en-US" sz="1400" dirty="0" smtClean="0"/>
              <a:t>If you consider this method of drop inlet construction, it is recommended that the point of entry be sealed around the circumference of the concrete pipe prior to backfilling and that a concrete floor be poured in the bottom of the installation to a depth equal to the flow line of the concrete pipe.</a:t>
            </a:r>
            <a:endParaRPr lang="en-US" sz="1400" dirty="0"/>
          </a:p>
        </p:txBody>
      </p:sp>
      <p:sp>
        <p:nvSpPr>
          <p:cNvPr id="13"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0811591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 Box 2"/>
          <p:cNvSpPr txBox="1">
            <a:spLocks noChangeArrowheads="1"/>
          </p:cNvSpPr>
          <p:nvPr/>
        </p:nvSpPr>
        <p:spPr bwMode="auto">
          <a:xfrm>
            <a:off x="609600" y="990600"/>
            <a:ext cx="8001000" cy="338554"/>
          </a:xfrm>
          <a:prstGeom prst="rect">
            <a:avLst/>
          </a:prstGeom>
          <a:noFill/>
          <a:ln w="9525">
            <a:noFill/>
            <a:miter lim="800000"/>
            <a:headEnd/>
            <a:tailEnd/>
          </a:ln>
        </p:spPr>
        <p:txBody>
          <a:bodyPr>
            <a:spAutoFit/>
          </a:bodyPr>
          <a:lstStyle/>
          <a:p>
            <a:pPr>
              <a:spcBef>
                <a:spcPct val="50000"/>
              </a:spcBef>
            </a:pPr>
            <a:r>
              <a:rPr lang="en-US" sz="1600" b="1">
                <a:cs typeface="Times New Roman" pitchFamily="18" charset="0"/>
              </a:rPr>
              <a:t>B.  1.  End Treatment      </a:t>
            </a:r>
            <a:r>
              <a:rPr lang="en-US" sz="1600">
                <a:cs typeface="Times New Roman" pitchFamily="18" charset="0"/>
              </a:rPr>
              <a:t>(cont’d.)</a:t>
            </a:r>
          </a:p>
        </p:txBody>
      </p:sp>
      <p:sp>
        <p:nvSpPr>
          <p:cNvPr id="84996"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84997" name="Text Box 4"/>
          <p:cNvSpPr txBox="1">
            <a:spLocks noChangeArrowheads="1"/>
          </p:cNvSpPr>
          <p:nvPr/>
        </p:nvSpPr>
        <p:spPr bwMode="auto">
          <a:xfrm>
            <a:off x="1600200" y="593725"/>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84998" name="Text Box 5"/>
          <p:cNvSpPr txBox="1">
            <a:spLocks noChangeArrowheads="1"/>
          </p:cNvSpPr>
          <p:nvPr/>
        </p:nvSpPr>
        <p:spPr bwMode="auto">
          <a:xfrm>
            <a:off x="1447800" y="1371600"/>
            <a:ext cx="6324600" cy="304800"/>
          </a:xfrm>
          <a:prstGeom prst="rect">
            <a:avLst/>
          </a:prstGeom>
          <a:noFill/>
          <a:ln w="9525">
            <a:noFill/>
            <a:miter lim="800000"/>
            <a:headEnd/>
            <a:tailEnd/>
          </a:ln>
        </p:spPr>
        <p:txBody>
          <a:bodyPr>
            <a:spAutoFit/>
          </a:bodyPr>
          <a:lstStyle/>
          <a:p>
            <a:pPr algn="ctr">
              <a:spcBef>
                <a:spcPct val="50000"/>
              </a:spcBef>
            </a:pPr>
            <a:r>
              <a:rPr lang="en-US" sz="1400" b="1" dirty="0" smtClean="0"/>
              <a:t>A unique, quick,  and unconventional approach to drop inlet construction</a:t>
            </a:r>
            <a:endParaRPr lang="en-US" sz="1400" b="1" dirty="0"/>
          </a:p>
        </p:txBody>
      </p:sp>
      <p:sp>
        <p:nvSpPr>
          <p:cNvPr id="187398" name="Text Box 6"/>
          <p:cNvSpPr txBox="1">
            <a:spLocks noChangeArrowheads="1"/>
          </p:cNvSpPr>
          <p:nvPr/>
        </p:nvSpPr>
        <p:spPr bwMode="auto">
          <a:xfrm>
            <a:off x="1295400" y="5105400"/>
            <a:ext cx="6324600" cy="523220"/>
          </a:xfrm>
          <a:prstGeom prst="rect">
            <a:avLst/>
          </a:prstGeom>
          <a:noFill/>
          <a:ln w="9525">
            <a:noFill/>
            <a:miter lim="800000"/>
            <a:headEnd/>
            <a:tailEnd/>
          </a:ln>
        </p:spPr>
        <p:txBody>
          <a:bodyPr>
            <a:spAutoFit/>
          </a:bodyPr>
          <a:lstStyle/>
          <a:p>
            <a:pPr algn="ctr">
              <a:spcBef>
                <a:spcPct val="50000"/>
              </a:spcBef>
            </a:pPr>
            <a:r>
              <a:rPr lang="en-US" sz="1400" dirty="0" smtClean="0"/>
              <a:t>An approved, bicycle safe circular drop inlet grate is installed and the area around the installation is paved at the time trench restoration is completed.</a:t>
            </a:r>
            <a:endParaRPr lang="en-US" sz="1400" dirty="0"/>
          </a:p>
        </p:txBody>
      </p:sp>
      <p:pic>
        <p:nvPicPr>
          <p:cNvPr id="85000" name="Picture 9"/>
          <p:cNvPicPr>
            <a:picLocks noChangeAspect="1" noChangeArrowheads="1"/>
          </p:cNvPicPr>
          <p:nvPr/>
        </p:nvPicPr>
        <p:blipFill>
          <a:blip r:embed="rId2" cstate="email">
            <a:lum bright="-30000"/>
            <a:extLst>
              <a:ext uri="{28A0092B-C50C-407E-A947-70E740481C1C}">
                <a14:useLocalDpi xmlns:a14="http://schemas.microsoft.com/office/drawing/2010/main"/>
              </a:ext>
            </a:extLst>
          </a:blip>
          <a:srcRect/>
          <a:stretch>
            <a:fillRect/>
          </a:stretch>
        </p:blipFill>
        <p:spPr bwMode="auto">
          <a:xfrm>
            <a:off x="304800" y="1905000"/>
            <a:ext cx="3963988" cy="2971885"/>
          </a:xfrm>
          <a:prstGeom prst="rect">
            <a:avLst/>
          </a:prstGeom>
          <a:ln>
            <a:noFill/>
          </a:ln>
          <a:effectLst>
            <a:outerShdw blurRad="292100" dist="139700" dir="2700000" algn="tl" rotWithShape="0">
              <a:srgbClr val="333333">
                <a:alpha val="65000"/>
              </a:srgbClr>
            </a:outerShdw>
          </a:effectLst>
        </p:spPr>
      </p:pic>
      <p:pic>
        <p:nvPicPr>
          <p:cNvPr id="85001" name="Picture 11"/>
          <p:cNvPicPr>
            <a:picLocks noChangeAspect="1" noChangeArrowheads="1"/>
          </p:cNvPicPr>
          <p:nvPr/>
        </p:nvPicPr>
        <p:blipFill>
          <a:blip r:embed="rId3" cstate="email">
            <a:lum bright="-30000" contrast="20000"/>
            <a:extLst>
              <a:ext uri="{28A0092B-C50C-407E-A947-70E740481C1C}">
                <a14:useLocalDpi xmlns:a14="http://schemas.microsoft.com/office/drawing/2010/main"/>
              </a:ext>
            </a:extLst>
          </a:blip>
          <a:srcRect/>
          <a:stretch>
            <a:fillRect/>
          </a:stretch>
        </p:blipFill>
        <p:spPr bwMode="auto">
          <a:xfrm>
            <a:off x="4572000" y="1905000"/>
            <a:ext cx="3963875" cy="2971800"/>
          </a:xfrm>
          <a:prstGeom prst="rect">
            <a:avLst/>
          </a:prstGeom>
          <a:ln>
            <a:noFill/>
          </a:ln>
          <a:effectLst>
            <a:outerShdw blurRad="292100" dist="139700" dir="2700000" algn="tl" rotWithShape="0">
              <a:srgbClr val="333333">
                <a:alpha val="65000"/>
              </a:srgbClr>
            </a:outerShdw>
          </a:effectLst>
        </p:spPr>
      </p:pic>
      <p:sp>
        <p:nvSpPr>
          <p:cNvPr id="187404" name="Text Box 12"/>
          <p:cNvSpPr txBox="1">
            <a:spLocks noChangeArrowheads="1"/>
          </p:cNvSpPr>
          <p:nvPr/>
        </p:nvSpPr>
        <p:spPr bwMode="auto">
          <a:xfrm>
            <a:off x="1295400" y="5638800"/>
            <a:ext cx="6324600" cy="523220"/>
          </a:xfrm>
          <a:prstGeom prst="rect">
            <a:avLst/>
          </a:prstGeom>
          <a:noFill/>
          <a:ln w="9525">
            <a:noFill/>
            <a:miter lim="800000"/>
            <a:headEnd/>
            <a:tailEnd/>
          </a:ln>
        </p:spPr>
        <p:txBody>
          <a:bodyPr>
            <a:spAutoFit/>
          </a:bodyPr>
          <a:lstStyle/>
          <a:p>
            <a:pPr algn="ctr">
              <a:spcBef>
                <a:spcPct val="50000"/>
              </a:spcBef>
            </a:pPr>
            <a:r>
              <a:rPr lang="en-US" sz="1400" dirty="0" smtClean="0"/>
              <a:t>This type of installation should always be placed in the flow line and never </a:t>
            </a:r>
            <a:br>
              <a:rPr lang="en-US" sz="1400" dirty="0" smtClean="0"/>
            </a:br>
            <a:r>
              <a:rPr lang="en-US" sz="1400" dirty="0" smtClean="0"/>
              <a:t>be placed on the traveled portion of the shoulder.</a:t>
            </a:r>
            <a:endParaRPr lang="en-US" sz="1400" dirty="0"/>
          </a:p>
        </p:txBody>
      </p:sp>
      <p:sp>
        <p:nvSpPr>
          <p:cNvPr id="13" name="Title 4">
            <a:hlinkClick r:id="rId4"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0368729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ext Box 158"/>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86020" name="Text Box 159"/>
          <p:cNvSpPr txBox="1">
            <a:spLocks noChangeArrowheads="1"/>
          </p:cNvSpPr>
          <p:nvPr/>
        </p:nvSpPr>
        <p:spPr bwMode="auto">
          <a:xfrm>
            <a:off x="1600200" y="441325"/>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86070" name="Text Box 157"/>
          <p:cNvSpPr txBox="1">
            <a:spLocks noChangeArrowheads="1"/>
          </p:cNvSpPr>
          <p:nvPr/>
        </p:nvSpPr>
        <p:spPr bwMode="auto">
          <a:xfrm>
            <a:off x="533400" y="914400"/>
            <a:ext cx="7391400" cy="2031325"/>
          </a:xfrm>
          <a:prstGeom prst="rect">
            <a:avLst/>
          </a:prstGeom>
          <a:noFill/>
          <a:ln w="9525">
            <a:noFill/>
            <a:miter lim="800000"/>
            <a:headEnd/>
            <a:tailEnd/>
          </a:ln>
        </p:spPr>
        <p:txBody>
          <a:bodyPr wrap="square">
            <a:spAutoFit/>
          </a:bodyPr>
          <a:lstStyle/>
          <a:p>
            <a:pPr marL="463550" indent="-231775"/>
            <a:r>
              <a:rPr lang="en-US" b="1" dirty="0" smtClean="0">
                <a:cs typeface="Times New Roman" pitchFamily="18" charset="0"/>
              </a:rPr>
              <a:t>B.  2</a:t>
            </a:r>
            <a:r>
              <a:rPr lang="en-US" b="1" dirty="0">
                <a:cs typeface="Times New Roman" pitchFamily="18" charset="0"/>
              </a:rPr>
              <a:t>.  Bedding </a:t>
            </a:r>
            <a:r>
              <a:rPr lang="en-US" b="1" dirty="0" smtClean="0">
                <a:cs typeface="Times New Roman" pitchFamily="18" charset="0"/>
              </a:rPr>
              <a:t>***</a:t>
            </a:r>
          </a:p>
          <a:p>
            <a:pPr marL="463550" indent="-231775"/>
            <a:r>
              <a:rPr lang="en-US" dirty="0" smtClean="0"/>
              <a:t>1. No bedding or insufficient depth…&lt; 6” or no cradle where required.</a:t>
            </a:r>
          </a:p>
          <a:p>
            <a:pPr marL="463550" indent="-231775"/>
            <a:r>
              <a:rPr lang="en-US" dirty="0" smtClean="0"/>
              <a:t>3. Sufficient depth…&gt; 6” – improper material, or proper material installed to a depth &gt; 6” but compacted where compaction/consolidated is not required/warranted.</a:t>
            </a:r>
          </a:p>
          <a:p>
            <a:pPr marL="463550" indent="-231775"/>
            <a:r>
              <a:rPr lang="en-US" dirty="0" smtClean="0"/>
              <a:t>5. Sufficient depth…&gt; 6” – proper material used and cradle installed where required. End sections compacted as required</a:t>
            </a:r>
            <a:r>
              <a:rPr lang="en-US" sz="1600" dirty="0" smtClean="0"/>
              <a:t>.</a:t>
            </a:r>
            <a:endParaRPr lang="en-US" sz="1600" dirty="0">
              <a:cs typeface="Times New Roman" pitchFamily="18" charset="0"/>
            </a:endParaRPr>
          </a:p>
        </p:txBody>
      </p:sp>
      <p:sp>
        <p:nvSpPr>
          <p:cNvPr id="86022" name="Rectangle 166"/>
          <p:cNvSpPr>
            <a:spLocks noChangeArrowheads="1"/>
          </p:cNvSpPr>
          <p:nvPr/>
        </p:nvSpPr>
        <p:spPr bwMode="auto">
          <a:xfrm>
            <a:off x="990600" y="5562600"/>
            <a:ext cx="6934200" cy="738664"/>
          </a:xfrm>
          <a:prstGeom prst="rect">
            <a:avLst/>
          </a:prstGeom>
          <a:noFill/>
          <a:ln w="9525">
            <a:noFill/>
            <a:miter lim="800000"/>
            <a:headEnd/>
            <a:tailEnd/>
          </a:ln>
        </p:spPr>
        <p:txBody>
          <a:bodyPr>
            <a:spAutoFit/>
          </a:bodyPr>
          <a:lstStyle/>
          <a:p>
            <a:pPr marL="341313" indent="-341313"/>
            <a:r>
              <a:rPr lang="en-US" sz="1400" b="1" dirty="0">
                <a:cs typeface="Times New Roman" pitchFamily="18" charset="0"/>
              </a:rPr>
              <a:t>*** </a:t>
            </a:r>
            <a:r>
              <a:rPr lang="en-US" sz="1400" b="1" dirty="0" smtClean="0">
                <a:cs typeface="Times New Roman" pitchFamily="18" charset="0"/>
              </a:rPr>
              <a:t> </a:t>
            </a:r>
            <a:r>
              <a:rPr lang="en-US" sz="1400" dirty="0" smtClean="0">
                <a:cs typeface="Times New Roman" pitchFamily="18" charset="0"/>
              </a:rPr>
              <a:t>Proper </a:t>
            </a:r>
            <a:r>
              <a:rPr lang="en-US" sz="1400" dirty="0">
                <a:cs typeface="Times New Roman" pitchFamily="18" charset="0"/>
              </a:rPr>
              <a:t>bedding material – Concrete pipe – 1B and 2A, all others 2A or OGS material. Cradle required </a:t>
            </a:r>
            <a:r>
              <a:rPr lang="en-US" sz="1400" dirty="0" smtClean="0">
                <a:cs typeface="Times New Roman" pitchFamily="18" charset="0"/>
              </a:rPr>
              <a:t> with </a:t>
            </a:r>
            <a:r>
              <a:rPr lang="en-US" sz="1400" dirty="0">
                <a:cs typeface="Times New Roman" pitchFamily="18" charset="0"/>
              </a:rPr>
              <a:t>squash/elliptical pipe equal in depth to 15% of the vertical rise of the pipe.</a:t>
            </a:r>
            <a:r>
              <a:rPr lang="en-US" sz="1400" dirty="0"/>
              <a:t> </a:t>
            </a:r>
          </a:p>
        </p:txBody>
      </p:sp>
      <p:pic>
        <p:nvPicPr>
          <p:cNvPr id="63" name="Picture 58"/>
          <p:cNvPicPr>
            <a:picLocks noChangeAspect="1" noChangeArrowheads="1"/>
          </p:cNvPicPr>
          <p:nvPr/>
        </p:nvPicPr>
        <p:blipFill>
          <a:blip r:embed="rId2" cstate="email">
            <a:lum bright="-30000" contrast="30000"/>
            <a:extLst>
              <a:ext uri="{28A0092B-C50C-407E-A947-70E740481C1C}">
                <a14:useLocalDpi xmlns:a14="http://schemas.microsoft.com/office/drawing/2010/main"/>
              </a:ext>
            </a:extLst>
          </a:blip>
          <a:srcRect/>
          <a:stretch>
            <a:fillRect/>
          </a:stretch>
        </p:blipFill>
        <p:spPr bwMode="auto">
          <a:xfrm>
            <a:off x="2819400" y="2971800"/>
            <a:ext cx="3124200" cy="2342743"/>
          </a:xfrm>
          <a:prstGeom prst="rect">
            <a:avLst/>
          </a:prstGeom>
          <a:ln>
            <a:noFill/>
          </a:ln>
          <a:effectLst>
            <a:outerShdw blurRad="292100" dist="139700" dir="2700000" algn="tl" rotWithShape="0">
              <a:srgbClr val="333333">
                <a:alpha val="65000"/>
              </a:srgbClr>
            </a:outerShdw>
          </a:effectLst>
        </p:spPr>
      </p:pic>
      <p:sp>
        <p:nvSpPr>
          <p:cNvPr id="10"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37457943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ext Box 158"/>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86020" name="Text Box 159"/>
          <p:cNvSpPr txBox="1">
            <a:spLocks noChangeArrowheads="1"/>
          </p:cNvSpPr>
          <p:nvPr/>
        </p:nvSpPr>
        <p:spPr bwMode="auto">
          <a:xfrm>
            <a:off x="1600200" y="441325"/>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86070" name="Text Box 157"/>
          <p:cNvSpPr txBox="1">
            <a:spLocks noChangeArrowheads="1"/>
          </p:cNvSpPr>
          <p:nvPr/>
        </p:nvSpPr>
        <p:spPr bwMode="auto">
          <a:xfrm>
            <a:off x="381000" y="1219200"/>
            <a:ext cx="8382000" cy="523220"/>
          </a:xfrm>
          <a:prstGeom prst="rect">
            <a:avLst/>
          </a:prstGeom>
          <a:noFill/>
          <a:ln w="9525">
            <a:noFill/>
            <a:miter lim="800000"/>
            <a:headEnd/>
            <a:tailEnd/>
          </a:ln>
        </p:spPr>
        <p:txBody>
          <a:bodyPr wrap="square">
            <a:spAutoFit/>
          </a:bodyPr>
          <a:lstStyle/>
          <a:p>
            <a:r>
              <a:rPr lang="en-US" sz="1400" b="1" dirty="0" smtClean="0">
                <a:cs typeface="Times New Roman" pitchFamily="18" charset="0"/>
              </a:rPr>
              <a:t>B.  2</a:t>
            </a:r>
            <a:r>
              <a:rPr lang="en-US" sz="1400" b="1" dirty="0">
                <a:cs typeface="Times New Roman" pitchFamily="18" charset="0"/>
              </a:rPr>
              <a:t>.  Bedding </a:t>
            </a:r>
            <a:r>
              <a:rPr lang="en-US" sz="1400" dirty="0" smtClean="0">
                <a:cs typeface="Times New Roman" pitchFamily="18" charset="0"/>
              </a:rPr>
              <a:t>  (cont’d.)</a:t>
            </a:r>
            <a:r>
              <a:rPr lang="en-US" sz="1400" b="1" dirty="0">
                <a:cs typeface="Times New Roman" pitchFamily="18" charset="0"/>
              </a:rPr>
              <a:t/>
            </a:r>
            <a:br>
              <a:rPr lang="en-US" sz="1400" b="1" dirty="0">
                <a:cs typeface="Times New Roman" pitchFamily="18" charset="0"/>
              </a:rPr>
            </a:br>
            <a:endParaRPr lang="en-US" sz="1400" dirty="0">
              <a:cs typeface="Times New Roman" pitchFamily="18" charset="0"/>
            </a:endParaRPr>
          </a:p>
        </p:txBody>
      </p:sp>
      <p:sp>
        <p:nvSpPr>
          <p:cNvPr id="111629" name="Line 13"/>
          <p:cNvSpPr>
            <a:spLocks noChangeAspect="1" noChangeShapeType="1"/>
          </p:cNvSpPr>
          <p:nvPr/>
        </p:nvSpPr>
        <p:spPr bwMode="auto">
          <a:xfrm flipH="1">
            <a:off x="3209925" y="4953000"/>
            <a:ext cx="2720975" cy="0"/>
          </a:xfrm>
          <a:prstGeom prst="line">
            <a:avLst/>
          </a:prstGeom>
          <a:noFill/>
          <a:ln w="38100">
            <a:solidFill>
              <a:schemeClr val="tx1"/>
            </a:solidFill>
            <a:prstDash val="dash"/>
            <a:round/>
            <a:headEnd/>
            <a:tailEnd/>
          </a:ln>
        </p:spPr>
        <p:txBody>
          <a:bodyPr/>
          <a:lstStyle/>
          <a:p>
            <a:endParaRPr lang="en-US"/>
          </a:p>
        </p:txBody>
      </p:sp>
      <p:sp>
        <p:nvSpPr>
          <p:cNvPr id="111619" name="Oval 3"/>
          <p:cNvSpPr>
            <a:spLocks noChangeAspect="1" noChangeArrowheads="1"/>
          </p:cNvSpPr>
          <p:nvPr/>
        </p:nvSpPr>
        <p:spPr bwMode="auto">
          <a:xfrm>
            <a:off x="4092575" y="3811588"/>
            <a:ext cx="1014413" cy="1012825"/>
          </a:xfrm>
          <a:prstGeom prst="ellipse">
            <a:avLst/>
          </a:prstGeom>
          <a:noFill/>
          <a:ln w="22225">
            <a:solidFill>
              <a:schemeClr val="tx1"/>
            </a:solidFill>
            <a:round/>
            <a:headEnd/>
            <a:tailEnd/>
          </a:ln>
        </p:spPr>
        <p:txBody>
          <a:bodyPr wrap="none" anchor="ctr"/>
          <a:lstStyle/>
          <a:p>
            <a:pPr algn="ctr" eaLnBrk="0" hangingPunct="0"/>
            <a:r>
              <a:rPr lang="en-US" sz="1400"/>
              <a:t/>
            </a:r>
            <a:br>
              <a:rPr lang="en-US" sz="1400"/>
            </a:br>
            <a:endParaRPr lang="en-US" sz="1400"/>
          </a:p>
        </p:txBody>
      </p:sp>
      <p:sp>
        <p:nvSpPr>
          <p:cNvPr id="111620" name="Oval 4"/>
          <p:cNvSpPr>
            <a:spLocks noChangeAspect="1" noChangeArrowheads="1"/>
          </p:cNvSpPr>
          <p:nvPr/>
        </p:nvSpPr>
        <p:spPr bwMode="auto">
          <a:xfrm>
            <a:off x="3932238" y="3671888"/>
            <a:ext cx="1333500" cy="1281112"/>
          </a:xfrm>
          <a:prstGeom prst="ellipse">
            <a:avLst/>
          </a:prstGeom>
          <a:noFill/>
          <a:ln w="22225">
            <a:solidFill>
              <a:schemeClr val="tx1"/>
            </a:solidFill>
            <a:round/>
            <a:headEnd/>
            <a:tailEnd/>
          </a:ln>
        </p:spPr>
        <p:txBody>
          <a:bodyPr wrap="none" anchor="ctr"/>
          <a:lstStyle/>
          <a:p>
            <a:pPr algn="ctr" eaLnBrk="0" hangingPunct="0"/>
            <a:endParaRPr lang="en-US"/>
          </a:p>
        </p:txBody>
      </p:sp>
      <p:sp>
        <p:nvSpPr>
          <p:cNvPr id="86026" name="Line 7"/>
          <p:cNvSpPr>
            <a:spLocks noChangeAspect="1" noChangeShapeType="1"/>
          </p:cNvSpPr>
          <p:nvPr/>
        </p:nvSpPr>
        <p:spPr bwMode="auto">
          <a:xfrm>
            <a:off x="3238500" y="5272088"/>
            <a:ext cx="2720975" cy="0"/>
          </a:xfrm>
          <a:prstGeom prst="line">
            <a:avLst/>
          </a:prstGeom>
          <a:noFill/>
          <a:ln w="38100">
            <a:solidFill>
              <a:schemeClr val="tx1"/>
            </a:solidFill>
            <a:round/>
            <a:headEnd/>
            <a:tailEnd/>
          </a:ln>
        </p:spPr>
        <p:txBody>
          <a:bodyPr/>
          <a:lstStyle/>
          <a:p>
            <a:endParaRPr lang="en-US"/>
          </a:p>
        </p:txBody>
      </p:sp>
      <p:sp>
        <p:nvSpPr>
          <p:cNvPr id="86027" name="Line 8"/>
          <p:cNvSpPr>
            <a:spLocks noChangeAspect="1" noChangeShapeType="1"/>
          </p:cNvSpPr>
          <p:nvPr/>
        </p:nvSpPr>
        <p:spPr bwMode="auto">
          <a:xfrm flipH="1" flipV="1">
            <a:off x="3132138" y="3032125"/>
            <a:ext cx="106362" cy="2239963"/>
          </a:xfrm>
          <a:prstGeom prst="line">
            <a:avLst/>
          </a:prstGeom>
          <a:noFill/>
          <a:ln w="34925">
            <a:solidFill>
              <a:schemeClr val="tx1"/>
            </a:solidFill>
            <a:round/>
            <a:headEnd/>
            <a:tailEnd/>
          </a:ln>
        </p:spPr>
        <p:txBody>
          <a:bodyPr/>
          <a:lstStyle/>
          <a:p>
            <a:endParaRPr lang="en-US"/>
          </a:p>
        </p:txBody>
      </p:sp>
      <p:sp>
        <p:nvSpPr>
          <p:cNvPr id="86028" name="Line 9"/>
          <p:cNvSpPr>
            <a:spLocks noChangeAspect="1" noChangeShapeType="1"/>
          </p:cNvSpPr>
          <p:nvPr/>
        </p:nvSpPr>
        <p:spPr bwMode="auto">
          <a:xfrm flipV="1">
            <a:off x="5959475" y="3032125"/>
            <a:ext cx="107950" cy="2239963"/>
          </a:xfrm>
          <a:prstGeom prst="line">
            <a:avLst/>
          </a:prstGeom>
          <a:noFill/>
          <a:ln w="38100">
            <a:solidFill>
              <a:schemeClr val="tx1"/>
            </a:solidFill>
            <a:round/>
            <a:headEnd/>
            <a:tailEnd/>
          </a:ln>
        </p:spPr>
        <p:txBody>
          <a:bodyPr/>
          <a:lstStyle/>
          <a:p>
            <a:endParaRPr lang="en-US"/>
          </a:p>
        </p:txBody>
      </p:sp>
      <p:sp>
        <p:nvSpPr>
          <p:cNvPr id="111635" name="Text Box 19"/>
          <p:cNvSpPr txBox="1">
            <a:spLocks noChangeAspect="1" noChangeArrowheads="1"/>
          </p:cNvSpPr>
          <p:nvPr/>
        </p:nvSpPr>
        <p:spPr bwMode="auto">
          <a:xfrm>
            <a:off x="1477963" y="5005388"/>
            <a:ext cx="1066800" cy="738664"/>
          </a:xfrm>
          <a:prstGeom prst="rect">
            <a:avLst/>
          </a:prstGeom>
          <a:noFill/>
          <a:ln w="9525">
            <a:noFill/>
            <a:miter lim="800000"/>
            <a:headEnd/>
            <a:tailEnd/>
          </a:ln>
        </p:spPr>
        <p:txBody>
          <a:bodyPr>
            <a:spAutoFit/>
          </a:bodyPr>
          <a:lstStyle/>
          <a:p>
            <a:pPr>
              <a:spcBef>
                <a:spcPct val="50000"/>
              </a:spcBef>
            </a:pPr>
            <a:r>
              <a:rPr lang="en-US" sz="1400" b="1" dirty="0" smtClean="0"/>
              <a:t>“Bedding”</a:t>
            </a:r>
            <a:br>
              <a:rPr lang="en-US" sz="1400" b="1" dirty="0" smtClean="0"/>
            </a:br>
            <a:r>
              <a:rPr lang="en-US" sz="1400" b="1" dirty="0" smtClean="0"/>
              <a:t> minimum</a:t>
            </a:r>
            <a:br>
              <a:rPr lang="en-US" sz="1400" b="1" dirty="0" smtClean="0"/>
            </a:br>
            <a:r>
              <a:rPr lang="en-US" sz="1400" b="1" dirty="0" smtClean="0"/>
              <a:t>  depth </a:t>
            </a:r>
            <a:r>
              <a:rPr lang="en-US" sz="1400" b="1" u="sng" dirty="0" smtClean="0"/>
              <a:t>6</a:t>
            </a:r>
            <a:r>
              <a:rPr lang="en-US" sz="1400" b="1" dirty="0" smtClean="0"/>
              <a:t>”</a:t>
            </a:r>
            <a:endParaRPr lang="en-US" sz="1400" b="1" dirty="0"/>
          </a:p>
        </p:txBody>
      </p:sp>
      <p:sp>
        <p:nvSpPr>
          <p:cNvPr id="111636" name="Line 20"/>
          <p:cNvSpPr>
            <a:spLocks noChangeAspect="1" noChangeShapeType="1"/>
          </p:cNvSpPr>
          <p:nvPr/>
        </p:nvSpPr>
        <p:spPr bwMode="auto">
          <a:xfrm flipV="1">
            <a:off x="2544763" y="5111750"/>
            <a:ext cx="800100" cy="214313"/>
          </a:xfrm>
          <a:prstGeom prst="line">
            <a:avLst/>
          </a:prstGeom>
          <a:noFill/>
          <a:ln w="9525">
            <a:solidFill>
              <a:schemeClr val="tx1"/>
            </a:solidFill>
            <a:round/>
            <a:headEnd/>
            <a:tailEnd type="triangle" w="med" len="med"/>
          </a:ln>
        </p:spPr>
        <p:txBody>
          <a:bodyPr/>
          <a:lstStyle/>
          <a:p>
            <a:endParaRPr lang="en-US"/>
          </a:p>
        </p:txBody>
      </p:sp>
      <p:sp>
        <p:nvSpPr>
          <p:cNvPr id="111640" name="Line 24"/>
          <p:cNvSpPr>
            <a:spLocks noChangeAspect="1" noChangeShapeType="1"/>
          </p:cNvSpPr>
          <p:nvPr/>
        </p:nvSpPr>
        <p:spPr bwMode="auto">
          <a:xfrm flipV="1">
            <a:off x="3292475" y="5165725"/>
            <a:ext cx="800100" cy="587375"/>
          </a:xfrm>
          <a:prstGeom prst="line">
            <a:avLst/>
          </a:prstGeom>
          <a:noFill/>
          <a:ln w="9525">
            <a:solidFill>
              <a:schemeClr val="tx1"/>
            </a:solidFill>
            <a:round/>
            <a:headEnd/>
            <a:tailEnd type="triangle" w="med" len="med"/>
          </a:ln>
        </p:spPr>
        <p:txBody>
          <a:bodyPr/>
          <a:lstStyle/>
          <a:p>
            <a:endParaRPr lang="en-US"/>
          </a:p>
        </p:txBody>
      </p:sp>
      <p:sp>
        <p:nvSpPr>
          <p:cNvPr id="111648" name="Text Box 32"/>
          <p:cNvSpPr txBox="1">
            <a:spLocks noChangeAspect="1" noChangeArrowheads="1"/>
          </p:cNvSpPr>
          <p:nvPr/>
        </p:nvSpPr>
        <p:spPr bwMode="auto">
          <a:xfrm>
            <a:off x="1905000" y="5767388"/>
            <a:ext cx="1760538" cy="523220"/>
          </a:xfrm>
          <a:prstGeom prst="rect">
            <a:avLst/>
          </a:prstGeom>
          <a:noFill/>
          <a:ln w="9525">
            <a:noFill/>
            <a:miter lim="800000"/>
            <a:headEnd/>
            <a:tailEnd/>
          </a:ln>
        </p:spPr>
        <p:txBody>
          <a:bodyPr>
            <a:spAutoFit/>
          </a:bodyPr>
          <a:lstStyle/>
          <a:p>
            <a:pPr>
              <a:spcBef>
                <a:spcPct val="50000"/>
              </a:spcBef>
            </a:pPr>
            <a:r>
              <a:rPr lang="en-US" sz="1400" b="1" dirty="0" smtClean="0"/>
              <a:t>Loosely placed 2A aggregate</a:t>
            </a:r>
            <a:endParaRPr lang="en-US" sz="1400" b="1" dirty="0"/>
          </a:p>
        </p:txBody>
      </p:sp>
      <p:sp>
        <p:nvSpPr>
          <p:cNvPr id="86033" name="Rectangle 37" descr="Light upward diagonal"/>
          <p:cNvSpPr>
            <a:spLocks noChangeAspect="1" noChangeArrowheads="1"/>
          </p:cNvSpPr>
          <p:nvPr/>
        </p:nvSpPr>
        <p:spPr bwMode="auto">
          <a:xfrm>
            <a:off x="1798638" y="3032125"/>
            <a:ext cx="1333500" cy="106363"/>
          </a:xfrm>
          <a:prstGeom prst="rect">
            <a:avLst/>
          </a:prstGeom>
          <a:pattFill prst="ltUpDiag">
            <a:fgClr>
              <a:schemeClr val="hlink"/>
            </a:fgClr>
            <a:bgClr>
              <a:srgbClr val="B2B2B2"/>
            </a:bgClr>
          </a:pattFill>
          <a:ln w="9525">
            <a:solidFill>
              <a:schemeClr val="tx1"/>
            </a:solidFill>
            <a:miter lim="800000"/>
            <a:headEnd/>
            <a:tailEnd/>
          </a:ln>
        </p:spPr>
        <p:txBody>
          <a:bodyPr wrap="none" anchor="ctr"/>
          <a:lstStyle/>
          <a:p>
            <a:endParaRPr lang="en-US"/>
          </a:p>
        </p:txBody>
      </p:sp>
      <p:sp>
        <p:nvSpPr>
          <p:cNvPr id="86034" name="Rectangle 38" descr="Dark horizontal"/>
          <p:cNvSpPr>
            <a:spLocks noChangeAspect="1" noChangeArrowheads="1"/>
          </p:cNvSpPr>
          <p:nvPr/>
        </p:nvSpPr>
        <p:spPr bwMode="auto">
          <a:xfrm>
            <a:off x="1798638" y="3138488"/>
            <a:ext cx="1333500" cy="160337"/>
          </a:xfrm>
          <a:prstGeom prst="rect">
            <a:avLst/>
          </a:prstGeom>
          <a:pattFill prst="dkHorz">
            <a:fgClr>
              <a:schemeClr val="hlink"/>
            </a:fgClr>
            <a:bgClr>
              <a:srgbClr val="B2B2B2"/>
            </a:bgClr>
          </a:pattFill>
          <a:ln w="9525">
            <a:solidFill>
              <a:schemeClr val="tx1"/>
            </a:solidFill>
            <a:miter lim="800000"/>
            <a:headEnd/>
            <a:tailEnd/>
          </a:ln>
        </p:spPr>
        <p:txBody>
          <a:bodyPr wrap="none" anchor="ctr"/>
          <a:lstStyle/>
          <a:p>
            <a:endParaRPr lang="en-US"/>
          </a:p>
        </p:txBody>
      </p:sp>
      <p:sp>
        <p:nvSpPr>
          <p:cNvPr id="86035" name="Rectangle 39" descr="Dark horizontal"/>
          <p:cNvSpPr>
            <a:spLocks noChangeAspect="1" noChangeArrowheads="1"/>
          </p:cNvSpPr>
          <p:nvPr/>
        </p:nvSpPr>
        <p:spPr bwMode="auto">
          <a:xfrm>
            <a:off x="6067425" y="3138488"/>
            <a:ext cx="1333500" cy="160337"/>
          </a:xfrm>
          <a:prstGeom prst="rect">
            <a:avLst/>
          </a:prstGeom>
          <a:pattFill prst="dkHorz">
            <a:fgClr>
              <a:schemeClr val="hlink"/>
            </a:fgClr>
            <a:bgClr>
              <a:srgbClr val="B2B2B2"/>
            </a:bgClr>
          </a:pattFill>
          <a:ln w="9525">
            <a:solidFill>
              <a:schemeClr val="tx1"/>
            </a:solidFill>
            <a:miter lim="800000"/>
            <a:headEnd/>
            <a:tailEnd/>
          </a:ln>
        </p:spPr>
        <p:txBody>
          <a:bodyPr wrap="none" anchor="ctr"/>
          <a:lstStyle/>
          <a:p>
            <a:endParaRPr lang="en-US"/>
          </a:p>
        </p:txBody>
      </p:sp>
      <p:sp>
        <p:nvSpPr>
          <p:cNvPr id="86036" name="Rectangle 40" descr="Light upward diagonal"/>
          <p:cNvSpPr>
            <a:spLocks noChangeAspect="1" noChangeArrowheads="1"/>
          </p:cNvSpPr>
          <p:nvPr/>
        </p:nvSpPr>
        <p:spPr bwMode="auto">
          <a:xfrm>
            <a:off x="6067425" y="3032125"/>
            <a:ext cx="1333500" cy="106363"/>
          </a:xfrm>
          <a:prstGeom prst="rect">
            <a:avLst/>
          </a:prstGeom>
          <a:pattFill prst="ltUpDiag">
            <a:fgClr>
              <a:schemeClr val="hlink"/>
            </a:fgClr>
            <a:bgClr>
              <a:srgbClr val="B2B2B2"/>
            </a:bgClr>
          </a:pattFill>
          <a:ln w="9525">
            <a:solidFill>
              <a:schemeClr val="tx1"/>
            </a:solidFill>
            <a:miter lim="800000"/>
            <a:headEnd/>
            <a:tailEnd/>
          </a:ln>
        </p:spPr>
        <p:txBody>
          <a:bodyPr wrap="none" anchor="ctr"/>
          <a:lstStyle/>
          <a:p>
            <a:endParaRPr lang="en-US"/>
          </a:p>
        </p:txBody>
      </p:sp>
      <p:sp>
        <p:nvSpPr>
          <p:cNvPr id="86037" name="Text Box 41"/>
          <p:cNvSpPr txBox="1">
            <a:spLocks noChangeAspect="1" noChangeArrowheads="1"/>
          </p:cNvSpPr>
          <p:nvPr/>
        </p:nvSpPr>
        <p:spPr bwMode="auto">
          <a:xfrm>
            <a:off x="868363" y="3633788"/>
            <a:ext cx="2057400" cy="730250"/>
          </a:xfrm>
          <a:prstGeom prst="rect">
            <a:avLst/>
          </a:prstGeom>
          <a:noFill/>
          <a:ln w="9525">
            <a:noFill/>
            <a:miter lim="800000"/>
            <a:headEnd/>
            <a:tailEnd/>
          </a:ln>
        </p:spPr>
        <p:txBody>
          <a:bodyPr>
            <a:spAutoFit/>
          </a:bodyPr>
          <a:lstStyle/>
          <a:p>
            <a:pPr>
              <a:spcBef>
                <a:spcPct val="50000"/>
              </a:spcBef>
            </a:pPr>
            <a:r>
              <a:rPr lang="en-US" sz="1400" b="1" dirty="0"/>
              <a:t>Roadway</a:t>
            </a:r>
            <a:br>
              <a:rPr lang="en-US" sz="1400" b="1" dirty="0"/>
            </a:br>
            <a:r>
              <a:rPr lang="en-US" sz="1400" b="1" dirty="0"/>
              <a:t>Wearing Course</a:t>
            </a:r>
            <a:br>
              <a:rPr lang="en-US" sz="1400" b="1" dirty="0"/>
            </a:br>
            <a:r>
              <a:rPr lang="en-US" sz="1400" b="1" dirty="0"/>
              <a:t>              Base Course</a:t>
            </a:r>
          </a:p>
        </p:txBody>
      </p:sp>
      <p:grpSp>
        <p:nvGrpSpPr>
          <p:cNvPr id="2" name="Group 57"/>
          <p:cNvGrpSpPr>
            <a:grpSpLocks noChangeAspect="1"/>
          </p:cNvGrpSpPr>
          <p:nvPr/>
        </p:nvGrpSpPr>
        <p:grpSpPr bwMode="auto">
          <a:xfrm>
            <a:off x="3238500" y="4953000"/>
            <a:ext cx="2720975" cy="319088"/>
            <a:chOff x="1584" y="2928"/>
            <a:chExt cx="2448" cy="288"/>
          </a:xfrm>
        </p:grpSpPr>
        <p:sp>
          <p:nvSpPr>
            <p:cNvPr id="86044" name="Line 58"/>
            <p:cNvSpPr>
              <a:spLocks noChangeAspect="1" noChangeShapeType="1"/>
            </p:cNvSpPr>
            <p:nvPr/>
          </p:nvSpPr>
          <p:spPr bwMode="auto">
            <a:xfrm flipH="1">
              <a:off x="1584" y="2928"/>
              <a:ext cx="144" cy="192"/>
            </a:xfrm>
            <a:prstGeom prst="line">
              <a:avLst/>
            </a:prstGeom>
            <a:noFill/>
            <a:ln w="9525">
              <a:solidFill>
                <a:schemeClr val="tx1"/>
              </a:solidFill>
              <a:prstDash val="sysDot"/>
              <a:round/>
              <a:headEnd/>
              <a:tailEnd/>
            </a:ln>
          </p:spPr>
          <p:txBody>
            <a:bodyPr/>
            <a:lstStyle/>
            <a:p>
              <a:endParaRPr lang="en-US"/>
            </a:p>
          </p:txBody>
        </p:sp>
        <p:sp>
          <p:nvSpPr>
            <p:cNvPr id="86045" name="Line 59"/>
            <p:cNvSpPr>
              <a:spLocks noChangeAspect="1" noChangeShapeType="1"/>
            </p:cNvSpPr>
            <p:nvPr/>
          </p:nvSpPr>
          <p:spPr bwMode="auto">
            <a:xfrm flipH="1">
              <a:off x="1728" y="2976"/>
              <a:ext cx="192" cy="240"/>
            </a:xfrm>
            <a:prstGeom prst="line">
              <a:avLst/>
            </a:prstGeom>
            <a:noFill/>
            <a:ln w="9525">
              <a:solidFill>
                <a:schemeClr val="tx1"/>
              </a:solidFill>
              <a:prstDash val="sysDot"/>
              <a:round/>
              <a:headEnd/>
              <a:tailEnd/>
            </a:ln>
          </p:spPr>
          <p:txBody>
            <a:bodyPr/>
            <a:lstStyle/>
            <a:p>
              <a:endParaRPr lang="en-US"/>
            </a:p>
          </p:txBody>
        </p:sp>
        <p:sp>
          <p:nvSpPr>
            <p:cNvPr id="86046" name="Line 60"/>
            <p:cNvSpPr>
              <a:spLocks noChangeAspect="1" noChangeShapeType="1"/>
            </p:cNvSpPr>
            <p:nvPr/>
          </p:nvSpPr>
          <p:spPr bwMode="auto">
            <a:xfrm flipH="1">
              <a:off x="1632" y="2976"/>
              <a:ext cx="192" cy="240"/>
            </a:xfrm>
            <a:prstGeom prst="line">
              <a:avLst/>
            </a:prstGeom>
            <a:noFill/>
            <a:ln w="9525">
              <a:solidFill>
                <a:schemeClr val="tx1"/>
              </a:solidFill>
              <a:prstDash val="sysDot"/>
              <a:round/>
              <a:headEnd/>
              <a:tailEnd/>
            </a:ln>
          </p:spPr>
          <p:txBody>
            <a:bodyPr/>
            <a:lstStyle/>
            <a:p>
              <a:endParaRPr lang="en-US"/>
            </a:p>
          </p:txBody>
        </p:sp>
        <p:sp>
          <p:nvSpPr>
            <p:cNvPr id="86047" name="Line 61"/>
            <p:cNvSpPr>
              <a:spLocks noChangeAspect="1" noChangeShapeType="1"/>
            </p:cNvSpPr>
            <p:nvPr/>
          </p:nvSpPr>
          <p:spPr bwMode="auto">
            <a:xfrm flipH="1">
              <a:off x="1824" y="2976"/>
              <a:ext cx="192" cy="240"/>
            </a:xfrm>
            <a:prstGeom prst="line">
              <a:avLst/>
            </a:prstGeom>
            <a:noFill/>
            <a:ln w="9525">
              <a:solidFill>
                <a:schemeClr val="tx1"/>
              </a:solidFill>
              <a:prstDash val="sysDot"/>
              <a:round/>
              <a:headEnd/>
              <a:tailEnd/>
            </a:ln>
          </p:spPr>
          <p:txBody>
            <a:bodyPr/>
            <a:lstStyle/>
            <a:p>
              <a:endParaRPr lang="en-US"/>
            </a:p>
          </p:txBody>
        </p:sp>
        <p:sp>
          <p:nvSpPr>
            <p:cNvPr id="86048" name="Line 62"/>
            <p:cNvSpPr>
              <a:spLocks noChangeAspect="1" noChangeShapeType="1"/>
            </p:cNvSpPr>
            <p:nvPr/>
          </p:nvSpPr>
          <p:spPr bwMode="auto">
            <a:xfrm flipH="1">
              <a:off x="2016" y="2976"/>
              <a:ext cx="192" cy="240"/>
            </a:xfrm>
            <a:prstGeom prst="line">
              <a:avLst/>
            </a:prstGeom>
            <a:noFill/>
            <a:ln w="9525">
              <a:solidFill>
                <a:schemeClr val="tx1"/>
              </a:solidFill>
              <a:prstDash val="sysDot"/>
              <a:round/>
              <a:headEnd/>
              <a:tailEnd/>
            </a:ln>
          </p:spPr>
          <p:txBody>
            <a:bodyPr/>
            <a:lstStyle/>
            <a:p>
              <a:endParaRPr lang="en-US"/>
            </a:p>
          </p:txBody>
        </p:sp>
        <p:sp>
          <p:nvSpPr>
            <p:cNvPr id="86049" name="Line 63"/>
            <p:cNvSpPr>
              <a:spLocks noChangeAspect="1" noChangeShapeType="1"/>
            </p:cNvSpPr>
            <p:nvPr/>
          </p:nvSpPr>
          <p:spPr bwMode="auto">
            <a:xfrm flipH="1">
              <a:off x="1920" y="2976"/>
              <a:ext cx="192" cy="240"/>
            </a:xfrm>
            <a:prstGeom prst="line">
              <a:avLst/>
            </a:prstGeom>
            <a:noFill/>
            <a:ln w="9525">
              <a:solidFill>
                <a:schemeClr val="tx1"/>
              </a:solidFill>
              <a:prstDash val="sysDot"/>
              <a:round/>
              <a:headEnd/>
              <a:tailEnd/>
            </a:ln>
          </p:spPr>
          <p:txBody>
            <a:bodyPr/>
            <a:lstStyle/>
            <a:p>
              <a:endParaRPr lang="en-US"/>
            </a:p>
          </p:txBody>
        </p:sp>
        <p:sp>
          <p:nvSpPr>
            <p:cNvPr id="86050" name="Line 64"/>
            <p:cNvSpPr>
              <a:spLocks noChangeAspect="1" noChangeShapeType="1"/>
            </p:cNvSpPr>
            <p:nvPr/>
          </p:nvSpPr>
          <p:spPr bwMode="auto">
            <a:xfrm flipH="1">
              <a:off x="2112" y="2976"/>
              <a:ext cx="192" cy="240"/>
            </a:xfrm>
            <a:prstGeom prst="line">
              <a:avLst/>
            </a:prstGeom>
            <a:noFill/>
            <a:ln w="9525">
              <a:solidFill>
                <a:schemeClr val="tx1"/>
              </a:solidFill>
              <a:prstDash val="sysDot"/>
              <a:round/>
              <a:headEnd/>
              <a:tailEnd/>
            </a:ln>
          </p:spPr>
          <p:txBody>
            <a:bodyPr/>
            <a:lstStyle/>
            <a:p>
              <a:endParaRPr lang="en-US"/>
            </a:p>
          </p:txBody>
        </p:sp>
        <p:sp>
          <p:nvSpPr>
            <p:cNvPr id="86051" name="Line 65"/>
            <p:cNvSpPr>
              <a:spLocks noChangeAspect="1" noChangeShapeType="1"/>
            </p:cNvSpPr>
            <p:nvPr/>
          </p:nvSpPr>
          <p:spPr bwMode="auto">
            <a:xfrm flipH="1">
              <a:off x="2208" y="2976"/>
              <a:ext cx="192" cy="240"/>
            </a:xfrm>
            <a:prstGeom prst="line">
              <a:avLst/>
            </a:prstGeom>
            <a:noFill/>
            <a:ln w="9525">
              <a:solidFill>
                <a:schemeClr val="tx1"/>
              </a:solidFill>
              <a:prstDash val="sysDot"/>
              <a:round/>
              <a:headEnd/>
              <a:tailEnd/>
            </a:ln>
          </p:spPr>
          <p:txBody>
            <a:bodyPr/>
            <a:lstStyle/>
            <a:p>
              <a:endParaRPr lang="en-US"/>
            </a:p>
          </p:txBody>
        </p:sp>
        <p:sp>
          <p:nvSpPr>
            <p:cNvPr id="86052" name="Line 66"/>
            <p:cNvSpPr>
              <a:spLocks noChangeAspect="1" noChangeShapeType="1"/>
            </p:cNvSpPr>
            <p:nvPr/>
          </p:nvSpPr>
          <p:spPr bwMode="auto">
            <a:xfrm flipH="1">
              <a:off x="2400" y="2976"/>
              <a:ext cx="192" cy="240"/>
            </a:xfrm>
            <a:prstGeom prst="line">
              <a:avLst/>
            </a:prstGeom>
            <a:noFill/>
            <a:ln w="9525">
              <a:solidFill>
                <a:schemeClr val="tx1"/>
              </a:solidFill>
              <a:prstDash val="sysDot"/>
              <a:round/>
              <a:headEnd/>
              <a:tailEnd/>
            </a:ln>
          </p:spPr>
          <p:txBody>
            <a:bodyPr/>
            <a:lstStyle/>
            <a:p>
              <a:endParaRPr lang="en-US"/>
            </a:p>
          </p:txBody>
        </p:sp>
        <p:sp>
          <p:nvSpPr>
            <p:cNvPr id="86053" name="Line 67"/>
            <p:cNvSpPr>
              <a:spLocks noChangeAspect="1" noChangeShapeType="1"/>
            </p:cNvSpPr>
            <p:nvPr/>
          </p:nvSpPr>
          <p:spPr bwMode="auto">
            <a:xfrm flipH="1">
              <a:off x="2304" y="2976"/>
              <a:ext cx="192" cy="240"/>
            </a:xfrm>
            <a:prstGeom prst="line">
              <a:avLst/>
            </a:prstGeom>
            <a:noFill/>
            <a:ln w="9525">
              <a:solidFill>
                <a:schemeClr val="tx1"/>
              </a:solidFill>
              <a:prstDash val="sysDot"/>
              <a:round/>
              <a:headEnd/>
              <a:tailEnd/>
            </a:ln>
          </p:spPr>
          <p:txBody>
            <a:bodyPr/>
            <a:lstStyle/>
            <a:p>
              <a:endParaRPr lang="en-US"/>
            </a:p>
          </p:txBody>
        </p:sp>
        <p:sp>
          <p:nvSpPr>
            <p:cNvPr id="86054" name="Line 68"/>
            <p:cNvSpPr>
              <a:spLocks noChangeAspect="1" noChangeShapeType="1"/>
            </p:cNvSpPr>
            <p:nvPr/>
          </p:nvSpPr>
          <p:spPr bwMode="auto">
            <a:xfrm flipH="1">
              <a:off x="2496" y="2976"/>
              <a:ext cx="192" cy="240"/>
            </a:xfrm>
            <a:prstGeom prst="line">
              <a:avLst/>
            </a:prstGeom>
            <a:noFill/>
            <a:ln w="9525">
              <a:solidFill>
                <a:schemeClr val="tx1"/>
              </a:solidFill>
              <a:prstDash val="sysDot"/>
              <a:round/>
              <a:headEnd/>
              <a:tailEnd/>
            </a:ln>
          </p:spPr>
          <p:txBody>
            <a:bodyPr/>
            <a:lstStyle/>
            <a:p>
              <a:endParaRPr lang="en-US"/>
            </a:p>
          </p:txBody>
        </p:sp>
        <p:sp>
          <p:nvSpPr>
            <p:cNvPr id="86055" name="Line 69"/>
            <p:cNvSpPr>
              <a:spLocks noChangeAspect="1" noChangeShapeType="1"/>
            </p:cNvSpPr>
            <p:nvPr/>
          </p:nvSpPr>
          <p:spPr bwMode="auto">
            <a:xfrm flipH="1">
              <a:off x="2592" y="2976"/>
              <a:ext cx="192" cy="240"/>
            </a:xfrm>
            <a:prstGeom prst="line">
              <a:avLst/>
            </a:prstGeom>
            <a:noFill/>
            <a:ln w="9525">
              <a:solidFill>
                <a:schemeClr val="tx1"/>
              </a:solidFill>
              <a:prstDash val="sysDot"/>
              <a:round/>
              <a:headEnd/>
              <a:tailEnd/>
            </a:ln>
          </p:spPr>
          <p:txBody>
            <a:bodyPr/>
            <a:lstStyle/>
            <a:p>
              <a:endParaRPr lang="en-US"/>
            </a:p>
          </p:txBody>
        </p:sp>
        <p:sp>
          <p:nvSpPr>
            <p:cNvPr id="86056" name="Line 70"/>
            <p:cNvSpPr>
              <a:spLocks noChangeAspect="1" noChangeShapeType="1"/>
            </p:cNvSpPr>
            <p:nvPr/>
          </p:nvSpPr>
          <p:spPr bwMode="auto">
            <a:xfrm flipH="1">
              <a:off x="2688" y="2976"/>
              <a:ext cx="192" cy="240"/>
            </a:xfrm>
            <a:prstGeom prst="line">
              <a:avLst/>
            </a:prstGeom>
            <a:noFill/>
            <a:ln w="9525">
              <a:solidFill>
                <a:schemeClr val="tx1"/>
              </a:solidFill>
              <a:prstDash val="sysDot"/>
              <a:round/>
              <a:headEnd/>
              <a:tailEnd/>
            </a:ln>
          </p:spPr>
          <p:txBody>
            <a:bodyPr/>
            <a:lstStyle/>
            <a:p>
              <a:endParaRPr lang="en-US"/>
            </a:p>
          </p:txBody>
        </p:sp>
        <p:sp>
          <p:nvSpPr>
            <p:cNvPr id="86057" name="Line 71"/>
            <p:cNvSpPr>
              <a:spLocks noChangeAspect="1" noChangeShapeType="1"/>
            </p:cNvSpPr>
            <p:nvPr/>
          </p:nvSpPr>
          <p:spPr bwMode="auto">
            <a:xfrm flipH="1">
              <a:off x="2880" y="2976"/>
              <a:ext cx="192" cy="240"/>
            </a:xfrm>
            <a:prstGeom prst="line">
              <a:avLst/>
            </a:prstGeom>
            <a:noFill/>
            <a:ln w="9525">
              <a:solidFill>
                <a:schemeClr val="tx1"/>
              </a:solidFill>
              <a:prstDash val="sysDot"/>
              <a:round/>
              <a:headEnd/>
              <a:tailEnd/>
            </a:ln>
          </p:spPr>
          <p:txBody>
            <a:bodyPr/>
            <a:lstStyle/>
            <a:p>
              <a:endParaRPr lang="en-US"/>
            </a:p>
          </p:txBody>
        </p:sp>
        <p:sp>
          <p:nvSpPr>
            <p:cNvPr id="86058" name="Line 72"/>
            <p:cNvSpPr>
              <a:spLocks noChangeAspect="1" noChangeShapeType="1"/>
            </p:cNvSpPr>
            <p:nvPr/>
          </p:nvSpPr>
          <p:spPr bwMode="auto">
            <a:xfrm flipH="1">
              <a:off x="2784" y="2976"/>
              <a:ext cx="192" cy="240"/>
            </a:xfrm>
            <a:prstGeom prst="line">
              <a:avLst/>
            </a:prstGeom>
            <a:noFill/>
            <a:ln w="9525">
              <a:solidFill>
                <a:schemeClr val="tx1"/>
              </a:solidFill>
              <a:prstDash val="sysDot"/>
              <a:round/>
              <a:headEnd/>
              <a:tailEnd/>
            </a:ln>
          </p:spPr>
          <p:txBody>
            <a:bodyPr/>
            <a:lstStyle/>
            <a:p>
              <a:endParaRPr lang="en-US"/>
            </a:p>
          </p:txBody>
        </p:sp>
        <p:sp>
          <p:nvSpPr>
            <p:cNvPr id="86059" name="Line 73"/>
            <p:cNvSpPr>
              <a:spLocks noChangeAspect="1" noChangeShapeType="1"/>
            </p:cNvSpPr>
            <p:nvPr/>
          </p:nvSpPr>
          <p:spPr bwMode="auto">
            <a:xfrm flipH="1">
              <a:off x="2976" y="2976"/>
              <a:ext cx="192" cy="240"/>
            </a:xfrm>
            <a:prstGeom prst="line">
              <a:avLst/>
            </a:prstGeom>
            <a:noFill/>
            <a:ln w="9525">
              <a:solidFill>
                <a:schemeClr val="tx1"/>
              </a:solidFill>
              <a:prstDash val="sysDot"/>
              <a:round/>
              <a:headEnd/>
              <a:tailEnd/>
            </a:ln>
          </p:spPr>
          <p:txBody>
            <a:bodyPr/>
            <a:lstStyle/>
            <a:p>
              <a:endParaRPr lang="en-US"/>
            </a:p>
          </p:txBody>
        </p:sp>
        <p:sp>
          <p:nvSpPr>
            <p:cNvPr id="86060" name="Line 74"/>
            <p:cNvSpPr>
              <a:spLocks noChangeAspect="1" noChangeShapeType="1"/>
            </p:cNvSpPr>
            <p:nvPr/>
          </p:nvSpPr>
          <p:spPr bwMode="auto">
            <a:xfrm flipH="1">
              <a:off x="3072" y="2976"/>
              <a:ext cx="192" cy="240"/>
            </a:xfrm>
            <a:prstGeom prst="line">
              <a:avLst/>
            </a:prstGeom>
            <a:noFill/>
            <a:ln w="9525">
              <a:solidFill>
                <a:schemeClr val="tx1"/>
              </a:solidFill>
              <a:prstDash val="sysDot"/>
              <a:round/>
              <a:headEnd/>
              <a:tailEnd/>
            </a:ln>
          </p:spPr>
          <p:txBody>
            <a:bodyPr/>
            <a:lstStyle/>
            <a:p>
              <a:endParaRPr lang="en-US"/>
            </a:p>
          </p:txBody>
        </p:sp>
        <p:sp>
          <p:nvSpPr>
            <p:cNvPr id="86061" name="Line 75"/>
            <p:cNvSpPr>
              <a:spLocks noChangeAspect="1" noChangeShapeType="1"/>
            </p:cNvSpPr>
            <p:nvPr/>
          </p:nvSpPr>
          <p:spPr bwMode="auto">
            <a:xfrm flipH="1">
              <a:off x="3264" y="2976"/>
              <a:ext cx="192" cy="240"/>
            </a:xfrm>
            <a:prstGeom prst="line">
              <a:avLst/>
            </a:prstGeom>
            <a:noFill/>
            <a:ln w="9525">
              <a:solidFill>
                <a:schemeClr val="tx1"/>
              </a:solidFill>
              <a:prstDash val="sysDot"/>
              <a:round/>
              <a:headEnd/>
              <a:tailEnd/>
            </a:ln>
          </p:spPr>
          <p:txBody>
            <a:bodyPr/>
            <a:lstStyle/>
            <a:p>
              <a:endParaRPr lang="en-US"/>
            </a:p>
          </p:txBody>
        </p:sp>
        <p:sp>
          <p:nvSpPr>
            <p:cNvPr id="86062" name="Line 76"/>
            <p:cNvSpPr>
              <a:spLocks noChangeAspect="1" noChangeShapeType="1"/>
            </p:cNvSpPr>
            <p:nvPr/>
          </p:nvSpPr>
          <p:spPr bwMode="auto">
            <a:xfrm flipH="1">
              <a:off x="3168" y="2976"/>
              <a:ext cx="192" cy="240"/>
            </a:xfrm>
            <a:prstGeom prst="line">
              <a:avLst/>
            </a:prstGeom>
            <a:noFill/>
            <a:ln w="9525">
              <a:solidFill>
                <a:schemeClr val="tx1"/>
              </a:solidFill>
              <a:prstDash val="sysDot"/>
              <a:round/>
              <a:headEnd/>
              <a:tailEnd/>
            </a:ln>
          </p:spPr>
          <p:txBody>
            <a:bodyPr/>
            <a:lstStyle/>
            <a:p>
              <a:endParaRPr lang="en-US"/>
            </a:p>
          </p:txBody>
        </p:sp>
        <p:sp>
          <p:nvSpPr>
            <p:cNvPr id="86063" name="Line 77"/>
            <p:cNvSpPr>
              <a:spLocks noChangeAspect="1" noChangeShapeType="1"/>
            </p:cNvSpPr>
            <p:nvPr/>
          </p:nvSpPr>
          <p:spPr bwMode="auto">
            <a:xfrm flipH="1">
              <a:off x="3360" y="2976"/>
              <a:ext cx="192" cy="240"/>
            </a:xfrm>
            <a:prstGeom prst="line">
              <a:avLst/>
            </a:prstGeom>
            <a:noFill/>
            <a:ln w="9525">
              <a:solidFill>
                <a:schemeClr val="tx1"/>
              </a:solidFill>
              <a:prstDash val="sysDot"/>
              <a:round/>
              <a:headEnd/>
              <a:tailEnd/>
            </a:ln>
          </p:spPr>
          <p:txBody>
            <a:bodyPr/>
            <a:lstStyle/>
            <a:p>
              <a:endParaRPr lang="en-US"/>
            </a:p>
          </p:txBody>
        </p:sp>
        <p:sp>
          <p:nvSpPr>
            <p:cNvPr id="86064" name="Line 78"/>
            <p:cNvSpPr>
              <a:spLocks noChangeAspect="1" noChangeShapeType="1"/>
            </p:cNvSpPr>
            <p:nvPr/>
          </p:nvSpPr>
          <p:spPr bwMode="auto">
            <a:xfrm flipH="1">
              <a:off x="3456" y="2976"/>
              <a:ext cx="192" cy="240"/>
            </a:xfrm>
            <a:prstGeom prst="line">
              <a:avLst/>
            </a:prstGeom>
            <a:noFill/>
            <a:ln w="9525">
              <a:solidFill>
                <a:schemeClr val="tx1"/>
              </a:solidFill>
              <a:prstDash val="sysDot"/>
              <a:round/>
              <a:headEnd/>
              <a:tailEnd/>
            </a:ln>
          </p:spPr>
          <p:txBody>
            <a:bodyPr/>
            <a:lstStyle/>
            <a:p>
              <a:endParaRPr lang="en-US"/>
            </a:p>
          </p:txBody>
        </p:sp>
        <p:sp>
          <p:nvSpPr>
            <p:cNvPr id="86065" name="Line 79"/>
            <p:cNvSpPr>
              <a:spLocks noChangeAspect="1" noChangeShapeType="1"/>
            </p:cNvSpPr>
            <p:nvPr/>
          </p:nvSpPr>
          <p:spPr bwMode="auto">
            <a:xfrm flipH="1">
              <a:off x="3648" y="2976"/>
              <a:ext cx="192" cy="240"/>
            </a:xfrm>
            <a:prstGeom prst="line">
              <a:avLst/>
            </a:prstGeom>
            <a:noFill/>
            <a:ln w="9525">
              <a:solidFill>
                <a:schemeClr val="tx1"/>
              </a:solidFill>
              <a:prstDash val="sysDot"/>
              <a:round/>
              <a:headEnd/>
              <a:tailEnd/>
            </a:ln>
          </p:spPr>
          <p:txBody>
            <a:bodyPr/>
            <a:lstStyle/>
            <a:p>
              <a:endParaRPr lang="en-US"/>
            </a:p>
          </p:txBody>
        </p:sp>
        <p:sp>
          <p:nvSpPr>
            <p:cNvPr id="86066" name="Line 80"/>
            <p:cNvSpPr>
              <a:spLocks noChangeAspect="1" noChangeShapeType="1"/>
            </p:cNvSpPr>
            <p:nvPr/>
          </p:nvSpPr>
          <p:spPr bwMode="auto">
            <a:xfrm flipH="1">
              <a:off x="3552" y="2976"/>
              <a:ext cx="192" cy="240"/>
            </a:xfrm>
            <a:prstGeom prst="line">
              <a:avLst/>
            </a:prstGeom>
            <a:noFill/>
            <a:ln w="9525">
              <a:solidFill>
                <a:schemeClr val="tx1"/>
              </a:solidFill>
              <a:prstDash val="sysDot"/>
              <a:round/>
              <a:headEnd/>
              <a:tailEnd/>
            </a:ln>
          </p:spPr>
          <p:txBody>
            <a:bodyPr/>
            <a:lstStyle/>
            <a:p>
              <a:endParaRPr lang="en-US"/>
            </a:p>
          </p:txBody>
        </p:sp>
        <p:sp>
          <p:nvSpPr>
            <p:cNvPr id="86067" name="Line 81"/>
            <p:cNvSpPr>
              <a:spLocks noChangeAspect="1" noChangeShapeType="1"/>
            </p:cNvSpPr>
            <p:nvPr/>
          </p:nvSpPr>
          <p:spPr bwMode="auto">
            <a:xfrm flipH="1">
              <a:off x="3744" y="2976"/>
              <a:ext cx="192" cy="240"/>
            </a:xfrm>
            <a:prstGeom prst="line">
              <a:avLst/>
            </a:prstGeom>
            <a:noFill/>
            <a:ln w="9525">
              <a:solidFill>
                <a:schemeClr val="tx1"/>
              </a:solidFill>
              <a:prstDash val="sysDot"/>
              <a:round/>
              <a:headEnd/>
              <a:tailEnd/>
            </a:ln>
          </p:spPr>
          <p:txBody>
            <a:bodyPr/>
            <a:lstStyle/>
            <a:p>
              <a:endParaRPr lang="en-US"/>
            </a:p>
          </p:txBody>
        </p:sp>
        <p:sp>
          <p:nvSpPr>
            <p:cNvPr id="86068" name="Line 82"/>
            <p:cNvSpPr>
              <a:spLocks noChangeAspect="1" noChangeShapeType="1"/>
            </p:cNvSpPr>
            <p:nvPr/>
          </p:nvSpPr>
          <p:spPr bwMode="auto">
            <a:xfrm flipH="1">
              <a:off x="3840" y="2976"/>
              <a:ext cx="192" cy="240"/>
            </a:xfrm>
            <a:prstGeom prst="line">
              <a:avLst/>
            </a:prstGeom>
            <a:noFill/>
            <a:ln w="9525">
              <a:solidFill>
                <a:schemeClr val="tx1"/>
              </a:solidFill>
              <a:prstDash val="sysDot"/>
              <a:round/>
              <a:headEnd/>
              <a:tailEnd/>
            </a:ln>
          </p:spPr>
          <p:txBody>
            <a:bodyPr/>
            <a:lstStyle/>
            <a:p>
              <a:endParaRPr lang="en-US"/>
            </a:p>
          </p:txBody>
        </p:sp>
        <p:sp>
          <p:nvSpPr>
            <p:cNvPr id="86069" name="Line 83"/>
            <p:cNvSpPr>
              <a:spLocks noChangeAspect="1" noChangeShapeType="1"/>
            </p:cNvSpPr>
            <p:nvPr/>
          </p:nvSpPr>
          <p:spPr bwMode="auto">
            <a:xfrm flipH="1">
              <a:off x="3936" y="3072"/>
              <a:ext cx="96" cy="144"/>
            </a:xfrm>
            <a:prstGeom prst="line">
              <a:avLst/>
            </a:prstGeom>
            <a:noFill/>
            <a:ln w="9525">
              <a:solidFill>
                <a:schemeClr val="tx1"/>
              </a:solidFill>
              <a:prstDash val="sysDot"/>
              <a:round/>
              <a:headEnd/>
              <a:tailEnd/>
            </a:ln>
          </p:spPr>
          <p:txBody>
            <a:bodyPr/>
            <a:lstStyle/>
            <a:p>
              <a:endParaRPr lang="en-US"/>
            </a:p>
          </p:txBody>
        </p:sp>
      </p:grpSp>
      <p:sp>
        <p:nvSpPr>
          <p:cNvPr id="86039" name="Line 153"/>
          <p:cNvSpPr>
            <a:spLocks noChangeShapeType="1"/>
          </p:cNvSpPr>
          <p:nvPr/>
        </p:nvSpPr>
        <p:spPr bwMode="auto">
          <a:xfrm flipV="1">
            <a:off x="2239963" y="3252788"/>
            <a:ext cx="609600" cy="838200"/>
          </a:xfrm>
          <a:prstGeom prst="line">
            <a:avLst/>
          </a:prstGeom>
          <a:noFill/>
          <a:ln w="9525">
            <a:solidFill>
              <a:schemeClr val="tx1"/>
            </a:solidFill>
            <a:round/>
            <a:headEnd/>
            <a:tailEnd type="triangle" w="med" len="med"/>
          </a:ln>
        </p:spPr>
        <p:txBody>
          <a:bodyPr/>
          <a:lstStyle/>
          <a:p>
            <a:endParaRPr lang="en-US"/>
          </a:p>
        </p:txBody>
      </p:sp>
      <p:sp>
        <p:nvSpPr>
          <p:cNvPr id="86040" name="Line 154"/>
          <p:cNvSpPr>
            <a:spLocks noChangeShapeType="1"/>
          </p:cNvSpPr>
          <p:nvPr/>
        </p:nvSpPr>
        <p:spPr bwMode="auto">
          <a:xfrm flipV="1">
            <a:off x="1935163" y="3100388"/>
            <a:ext cx="457200" cy="838200"/>
          </a:xfrm>
          <a:prstGeom prst="line">
            <a:avLst/>
          </a:prstGeom>
          <a:noFill/>
          <a:ln w="9525">
            <a:solidFill>
              <a:schemeClr val="tx1"/>
            </a:solidFill>
            <a:round/>
            <a:headEnd/>
            <a:tailEnd type="triangle" w="med" len="med"/>
          </a:ln>
        </p:spPr>
        <p:txBody>
          <a:bodyPr/>
          <a:lstStyle/>
          <a:p>
            <a:endParaRPr lang="en-US"/>
          </a:p>
        </p:txBody>
      </p:sp>
      <p:sp>
        <p:nvSpPr>
          <p:cNvPr id="86041" name="Text Box 168"/>
          <p:cNvSpPr txBox="1">
            <a:spLocks noChangeArrowheads="1"/>
          </p:cNvSpPr>
          <p:nvPr/>
        </p:nvSpPr>
        <p:spPr bwMode="auto">
          <a:xfrm>
            <a:off x="3276600" y="3124200"/>
            <a:ext cx="2667000" cy="517525"/>
          </a:xfrm>
          <a:prstGeom prst="rect">
            <a:avLst/>
          </a:prstGeom>
          <a:noFill/>
          <a:ln w="9525">
            <a:noFill/>
            <a:miter lim="800000"/>
            <a:headEnd/>
            <a:tailEnd/>
          </a:ln>
        </p:spPr>
        <p:txBody>
          <a:bodyPr>
            <a:spAutoFit/>
          </a:bodyPr>
          <a:lstStyle/>
          <a:p>
            <a:pPr algn="ctr">
              <a:spcBef>
                <a:spcPct val="50000"/>
              </a:spcBef>
            </a:pPr>
            <a:r>
              <a:rPr lang="en-US" sz="1400" b="1"/>
              <a:t>Plastic &amp; CMP Pipe</a:t>
            </a:r>
            <a:br>
              <a:rPr lang="en-US" sz="1400" b="1"/>
            </a:br>
            <a:r>
              <a:rPr lang="en-US" sz="1400" b="1"/>
              <a:t>(Round)</a:t>
            </a:r>
          </a:p>
        </p:txBody>
      </p:sp>
      <p:sp>
        <p:nvSpPr>
          <p:cNvPr id="111785" name="Text Box 169"/>
          <p:cNvSpPr txBox="1">
            <a:spLocks noChangeArrowheads="1"/>
          </p:cNvSpPr>
          <p:nvPr/>
        </p:nvSpPr>
        <p:spPr bwMode="auto">
          <a:xfrm>
            <a:off x="6248400" y="3886200"/>
            <a:ext cx="2362200" cy="523220"/>
          </a:xfrm>
          <a:prstGeom prst="rect">
            <a:avLst/>
          </a:prstGeom>
          <a:noFill/>
          <a:ln w="9525">
            <a:noFill/>
            <a:miter lim="800000"/>
            <a:headEnd/>
            <a:tailEnd/>
          </a:ln>
        </p:spPr>
        <p:txBody>
          <a:bodyPr>
            <a:spAutoFit/>
          </a:bodyPr>
          <a:lstStyle/>
          <a:p>
            <a:pPr>
              <a:spcBef>
                <a:spcPct val="50000"/>
              </a:spcBef>
            </a:pPr>
            <a:r>
              <a:rPr lang="en-US" sz="1400" dirty="0" smtClean="0"/>
              <a:t>6” is the </a:t>
            </a:r>
            <a:r>
              <a:rPr lang="en-US" sz="1400" b="1" i="1" dirty="0" smtClean="0"/>
              <a:t>“minimum”</a:t>
            </a:r>
            <a:r>
              <a:rPr lang="en-US" sz="1400" dirty="0" smtClean="0"/>
              <a:t> bedding depth.</a:t>
            </a:r>
            <a:endParaRPr lang="en-US" sz="1400" dirty="0"/>
          </a:p>
        </p:txBody>
      </p:sp>
      <p:sp>
        <p:nvSpPr>
          <p:cNvPr id="111786" name="Text Box 170"/>
          <p:cNvSpPr txBox="1">
            <a:spLocks noChangeArrowheads="1"/>
          </p:cNvSpPr>
          <p:nvPr/>
        </p:nvSpPr>
        <p:spPr bwMode="auto">
          <a:xfrm>
            <a:off x="6248400" y="4495800"/>
            <a:ext cx="2286000" cy="1384995"/>
          </a:xfrm>
          <a:prstGeom prst="rect">
            <a:avLst/>
          </a:prstGeom>
          <a:noFill/>
          <a:ln w="9525">
            <a:noFill/>
            <a:miter lim="800000"/>
            <a:headEnd/>
            <a:tailEnd/>
          </a:ln>
        </p:spPr>
        <p:txBody>
          <a:bodyPr wrap="square">
            <a:spAutoFit/>
          </a:bodyPr>
          <a:lstStyle/>
          <a:p>
            <a:pPr>
              <a:spcBef>
                <a:spcPct val="50000"/>
              </a:spcBef>
            </a:pPr>
            <a:r>
              <a:rPr lang="en-US" sz="1400" dirty="0" smtClean="0"/>
              <a:t>To address contour irregularities in the trench bed, use an 8” bedding depth in your installation plan….Nobody digs a perfect trench.</a:t>
            </a:r>
            <a:endParaRPr lang="en-US" sz="1400" dirty="0"/>
          </a:p>
        </p:txBody>
      </p:sp>
      <p:sp>
        <p:nvSpPr>
          <p:cNvPr id="55"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37457943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7"/>
          <p:cNvGrpSpPr>
            <a:grpSpLocks noChangeAspect="1"/>
          </p:cNvGrpSpPr>
          <p:nvPr/>
        </p:nvGrpSpPr>
        <p:grpSpPr bwMode="auto">
          <a:xfrm>
            <a:off x="2874963" y="4619625"/>
            <a:ext cx="2938462" cy="509588"/>
            <a:chOff x="1536" y="2784"/>
            <a:chExt cx="2496" cy="432"/>
          </a:xfrm>
        </p:grpSpPr>
        <p:sp>
          <p:nvSpPr>
            <p:cNvPr id="87097" name="Line 78"/>
            <p:cNvSpPr>
              <a:spLocks noChangeAspect="1" noChangeShapeType="1"/>
            </p:cNvSpPr>
            <p:nvPr/>
          </p:nvSpPr>
          <p:spPr bwMode="auto">
            <a:xfrm flipH="1">
              <a:off x="1584" y="2784"/>
              <a:ext cx="288" cy="336"/>
            </a:xfrm>
            <a:prstGeom prst="line">
              <a:avLst/>
            </a:prstGeom>
            <a:noFill/>
            <a:ln w="9525">
              <a:solidFill>
                <a:schemeClr val="tx1"/>
              </a:solidFill>
              <a:prstDash val="sysDot"/>
              <a:round/>
              <a:headEnd/>
              <a:tailEnd/>
            </a:ln>
          </p:spPr>
          <p:txBody>
            <a:bodyPr/>
            <a:lstStyle/>
            <a:p>
              <a:endParaRPr lang="en-US"/>
            </a:p>
          </p:txBody>
        </p:sp>
        <p:sp>
          <p:nvSpPr>
            <p:cNvPr id="87098" name="Line 79"/>
            <p:cNvSpPr>
              <a:spLocks noChangeAspect="1" noChangeShapeType="1"/>
            </p:cNvSpPr>
            <p:nvPr/>
          </p:nvSpPr>
          <p:spPr bwMode="auto">
            <a:xfrm flipH="1">
              <a:off x="1728" y="2784"/>
              <a:ext cx="336" cy="432"/>
            </a:xfrm>
            <a:prstGeom prst="line">
              <a:avLst/>
            </a:prstGeom>
            <a:noFill/>
            <a:ln w="9525">
              <a:solidFill>
                <a:schemeClr val="tx1"/>
              </a:solidFill>
              <a:prstDash val="sysDot"/>
              <a:round/>
              <a:headEnd/>
              <a:tailEnd/>
            </a:ln>
          </p:spPr>
          <p:txBody>
            <a:bodyPr/>
            <a:lstStyle/>
            <a:p>
              <a:endParaRPr lang="en-US"/>
            </a:p>
          </p:txBody>
        </p:sp>
        <p:sp>
          <p:nvSpPr>
            <p:cNvPr id="87099" name="Line 80"/>
            <p:cNvSpPr>
              <a:spLocks noChangeAspect="1" noChangeShapeType="1"/>
            </p:cNvSpPr>
            <p:nvPr/>
          </p:nvSpPr>
          <p:spPr bwMode="auto">
            <a:xfrm flipH="1">
              <a:off x="1632" y="2784"/>
              <a:ext cx="336" cy="432"/>
            </a:xfrm>
            <a:prstGeom prst="line">
              <a:avLst/>
            </a:prstGeom>
            <a:noFill/>
            <a:ln w="9525">
              <a:solidFill>
                <a:schemeClr val="tx1"/>
              </a:solidFill>
              <a:prstDash val="sysDot"/>
              <a:round/>
              <a:headEnd/>
              <a:tailEnd/>
            </a:ln>
          </p:spPr>
          <p:txBody>
            <a:bodyPr/>
            <a:lstStyle/>
            <a:p>
              <a:endParaRPr lang="en-US"/>
            </a:p>
          </p:txBody>
        </p:sp>
        <p:sp>
          <p:nvSpPr>
            <p:cNvPr id="87100" name="Line 81"/>
            <p:cNvSpPr>
              <a:spLocks noChangeAspect="1" noChangeShapeType="1"/>
            </p:cNvSpPr>
            <p:nvPr/>
          </p:nvSpPr>
          <p:spPr bwMode="auto">
            <a:xfrm flipH="1">
              <a:off x="1824" y="2784"/>
              <a:ext cx="336" cy="432"/>
            </a:xfrm>
            <a:prstGeom prst="line">
              <a:avLst/>
            </a:prstGeom>
            <a:noFill/>
            <a:ln w="9525">
              <a:solidFill>
                <a:schemeClr val="tx1"/>
              </a:solidFill>
              <a:prstDash val="sysDot"/>
              <a:round/>
              <a:headEnd/>
              <a:tailEnd/>
            </a:ln>
          </p:spPr>
          <p:txBody>
            <a:bodyPr/>
            <a:lstStyle/>
            <a:p>
              <a:endParaRPr lang="en-US"/>
            </a:p>
          </p:txBody>
        </p:sp>
        <p:sp>
          <p:nvSpPr>
            <p:cNvPr id="87101" name="Line 82"/>
            <p:cNvSpPr>
              <a:spLocks noChangeAspect="1" noChangeShapeType="1"/>
            </p:cNvSpPr>
            <p:nvPr/>
          </p:nvSpPr>
          <p:spPr bwMode="auto">
            <a:xfrm flipH="1">
              <a:off x="2016" y="2832"/>
              <a:ext cx="288" cy="384"/>
            </a:xfrm>
            <a:prstGeom prst="line">
              <a:avLst/>
            </a:prstGeom>
            <a:noFill/>
            <a:ln w="9525">
              <a:solidFill>
                <a:schemeClr val="tx1"/>
              </a:solidFill>
              <a:prstDash val="sysDot"/>
              <a:round/>
              <a:headEnd/>
              <a:tailEnd/>
            </a:ln>
          </p:spPr>
          <p:txBody>
            <a:bodyPr/>
            <a:lstStyle/>
            <a:p>
              <a:endParaRPr lang="en-US"/>
            </a:p>
          </p:txBody>
        </p:sp>
        <p:sp>
          <p:nvSpPr>
            <p:cNvPr id="87102" name="Line 83"/>
            <p:cNvSpPr>
              <a:spLocks noChangeAspect="1" noChangeShapeType="1"/>
            </p:cNvSpPr>
            <p:nvPr/>
          </p:nvSpPr>
          <p:spPr bwMode="auto">
            <a:xfrm flipH="1">
              <a:off x="1920" y="2784"/>
              <a:ext cx="336" cy="432"/>
            </a:xfrm>
            <a:prstGeom prst="line">
              <a:avLst/>
            </a:prstGeom>
            <a:noFill/>
            <a:ln w="9525">
              <a:solidFill>
                <a:schemeClr val="tx1"/>
              </a:solidFill>
              <a:prstDash val="sysDot"/>
              <a:round/>
              <a:headEnd/>
              <a:tailEnd/>
            </a:ln>
          </p:spPr>
          <p:txBody>
            <a:bodyPr/>
            <a:lstStyle/>
            <a:p>
              <a:endParaRPr lang="en-US"/>
            </a:p>
          </p:txBody>
        </p:sp>
        <p:sp>
          <p:nvSpPr>
            <p:cNvPr id="87103" name="Line 84"/>
            <p:cNvSpPr>
              <a:spLocks noChangeAspect="1" noChangeShapeType="1"/>
            </p:cNvSpPr>
            <p:nvPr/>
          </p:nvSpPr>
          <p:spPr bwMode="auto">
            <a:xfrm flipH="1">
              <a:off x="2112" y="2832"/>
              <a:ext cx="288" cy="384"/>
            </a:xfrm>
            <a:prstGeom prst="line">
              <a:avLst/>
            </a:prstGeom>
            <a:noFill/>
            <a:ln w="9525">
              <a:solidFill>
                <a:schemeClr val="tx1"/>
              </a:solidFill>
              <a:prstDash val="sysDot"/>
              <a:round/>
              <a:headEnd/>
              <a:tailEnd/>
            </a:ln>
          </p:spPr>
          <p:txBody>
            <a:bodyPr/>
            <a:lstStyle/>
            <a:p>
              <a:endParaRPr lang="en-US"/>
            </a:p>
          </p:txBody>
        </p:sp>
        <p:sp>
          <p:nvSpPr>
            <p:cNvPr id="87104" name="Line 85"/>
            <p:cNvSpPr>
              <a:spLocks noChangeAspect="1" noChangeShapeType="1"/>
            </p:cNvSpPr>
            <p:nvPr/>
          </p:nvSpPr>
          <p:spPr bwMode="auto">
            <a:xfrm flipH="1">
              <a:off x="2208" y="2880"/>
              <a:ext cx="240" cy="336"/>
            </a:xfrm>
            <a:prstGeom prst="line">
              <a:avLst/>
            </a:prstGeom>
            <a:noFill/>
            <a:ln w="9525">
              <a:solidFill>
                <a:schemeClr val="tx1"/>
              </a:solidFill>
              <a:prstDash val="sysDot"/>
              <a:round/>
              <a:headEnd/>
              <a:tailEnd/>
            </a:ln>
          </p:spPr>
          <p:txBody>
            <a:bodyPr/>
            <a:lstStyle/>
            <a:p>
              <a:endParaRPr lang="en-US"/>
            </a:p>
          </p:txBody>
        </p:sp>
        <p:sp>
          <p:nvSpPr>
            <p:cNvPr id="87105" name="Line 86"/>
            <p:cNvSpPr>
              <a:spLocks noChangeAspect="1" noChangeShapeType="1"/>
            </p:cNvSpPr>
            <p:nvPr/>
          </p:nvSpPr>
          <p:spPr bwMode="auto">
            <a:xfrm flipH="1">
              <a:off x="2400" y="2928"/>
              <a:ext cx="240" cy="288"/>
            </a:xfrm>
            <a:prstGeom prst="line">
              <a:avLst/>
            </a:prstGeom>
            <a:noFill/>
            <a:ln w="9525">
              <a:solidFill>
                <a:schemeClr val="tx1"/>
              </a:solidFill>
              <a:prstDash val="sysDot"/>
              <a:round/>
              <a:headEnd/>
              <a:tailEnd/>
            </a:ln>
          </p:spPr>
          <p:txBody>
            <a:bodyPr/>
            <a:lstStyle/>
            <a:p>
              <a:endParaRPr lang="en-US"/>
            </a:p>
          </p:txBody>
        </p:sp>
        <p:sp>
          <p:nvSpPr>
            <p:cNvPr id="87106" name="Line 87"/>
            <p:cNvSpPr>
              <a:spLocks noChangeAspect="1" noChangeShapeType="1"/>
            </p:cNvSpPr>
            <p:nvPr/>
          </p:nvSpPr>
          <p:spPr bwMode="auto">
            <a:xfrm flipH="1">
              <a:off x="2304" y="2976"/>
              <a:ext cx="192" cy="240"/>
            </a:xfrm>
            <a:prstGeom prst="line">
              <a:avLst/>
            </a:prstGeom>
            <a:noFill/>
            <a:ln w="9525">
              <a:solidFill>
                <a:schemeClr val="tx1"/>
              </a:solidFill>
              <a:prstDash val="sysDot"/>
              <a:round/>
              <a:headEnd/>
              <a:tailEnd/>
            </a:ln>
          </p:spPr>
          <p:txBody>
            <a:bodyPr/>
            <a:lstStyle/>
            <a:p>
              <a:endParaRPr lang="en-US"/>
            </a:p>
          </p:txBody>
        </p:sp>
        <p:sp>
          <p:nvSpPr>
            <p:cNvPr id="87107" name="Line 88"/>
            <p:cNvSpPr>
              <a:spLocks noChangeAspect="1" noChangeShapeType="1"/>
            </p:cNvSpPr>
            <p:nvPr/>
          </p:nvSpPr>
          <p:spPr bwMode="auto">
            <a:xfrm flipH="1">
              <a:off x="2496" y="2928"/>
              <a:ext cx="240" cy="288"/>
            </a:xfrm>
            <a:prstGeom prst="line">
              <a:avLst/>
            </a:prstGeom>
            <a:noFill/>
            <a:ln w="9525">
              <a:solidFill>
                <a:schemeClr val="tx1"/>
              </a:solidFill>
              <a:prstDash val="sysDot"/>
              <a:round/>
              <a:headEnd/>
              <a:tailEnd/>
            </a:ln>
          </p:spPr>
          <p:txBody>
            <a:bodyPr/>
            <a:lstStyle/>
            <a:p>
              <a:endParaRPr lang="en-US"/>
            </a:p>
          </p:txBody>
        </p:sp>
        <p:sp>
          <p:nvSpPr>
            <p:cNvPr id="87108" name="Line 89"/>
            <p:cNvSpPr>
              <a:spLocks noChangeAspect="1" noChangeShapeType="1"/>
            </p:cNvSpPr>
            <p:nvPr/>
          </p:nvSpPr>
          <p:spPr bwMode="auto">
            <a:xfrm flipH="1">
              <a:off x="2592" y="2928"/>
              <a:ext cx="240" cy="288"/>
            </a:xfrm>
            <a:prstGeom prst="line">
              <a:avLst/>
            </a:prstGeom>
            <a:noFill/>
            <a:ln w="9525">
              <a:solidFill>
                <a:schemeClr val="tx1"/>
              </a:solidFill>
              <a:prstDash val="sysDot"/>
              <a:round/>
              <a:headEnd/>
              <a:tailEnd/>
            </a:ln>
          </p:spPr>
          <p:txBody>
            <a:bodyPr/>
            <a:lstStyle/>
            <a:p>
              <a:endParaRPr lang="en-US"/>
            </a:p>
          </p:txBody>
        </p:sp>
        <p:sp>
          <p:nvSpPr>
            <p:cNvPr id="87109" name="Line 90"/>
            <p:cNvSpPr>
              <a:spLocks noChangeAspect="1" noChangeShapeType="1"/>
            </p:cNvSpPr>
            <p:nvPr/>
          </p:nvSpPr>
          <p:spPr bwMode="auto">
            <a:xfrm flipH="1">
              <a:off x="2688" y="2976"/>
              <a:ext cx="192" cy="240"/>
            </a:xfrm>
            <a:prstGeom prst="line">
              <a:avLst/>
            </a:prstGeom>
            <a:noFill/>
            <a:ln w="9525">
              <a:solidFill>
                <a:schemeClr val="tx1"/>
              </a:solidFill>
              <a:prstDash val="sysDot"/>
              <a:round/>
              <a:headEnd/>
              <a:tailEnd/>
            </a:ln>
          </p:spPr>
          <p:txBody>
            <a:bodyPr/>
            <a:lstStyle/>
            <a:p>
              <a:endParaRPr lang="en-US"/>
            </a:p>
          </p:txBody>
        </p:sp>
        <p:sp>
          <p:nvSpPr>
            <p:cNvPr id="87110" name="Line 91"/>
            <p:cNvSpPr>
              <a:spLocks noChangeAspect="1" noChangeShapeType="1"/>
            </p:cNvSpPr>
            <p:nvPr/>
          </p:nvSpPr>
          <p:spPr bwMode="auto">
            <a:xfrm flipH="1">
              <a:off x="2880" y="2880"/>
              <a:ext cx="288" cy="336"/>
            </a:xfrm>
            <a:prstGeom prst="line">
              <a:avLst/>
            </a:prstGeom>
            <a:noFill/>
            <a:ln w="9525">
              <a:solidFill>
                <a:schemeClr val="tx1"/>
              </a:solidFill>
              <a:prstDash val="sysDot"/>
              <a:round/>
              <a:headEnd/>
              <a:tailEnd/>
            </a:ln>
          </p:spPr>
          <p:txBody>
            <a:bodyPr/>
            <a:lstStyle/>
            <a:p>
              <a:endParaRPr lang="en-US"/>
            </a:p>
          </p:txBody>
        </p:sp>
        <p:sp>
          <p:nvSpPr>
            <p:cNvPr id="87111" name="Line 92"/>
            <p:cNvSpPr>
              <a:spLocks noChangeAspect="1" noChangeShapeType="1"/>
            </p:cNvSpPr>
            <p:nvPr/>
          </p:nvSpPr>
          <p:spPr bwMode="auto">
            <a:xfrm flipH="1">
              <a:off x="2784" y="2928"/>
              <a:ext cx="240" cy="288"/>
            </a:xfrm>
            <a:prstGeom prst="line">
              <a:avLst/>
            </a:prstGeom>
            <a:noFill/>
            <a:ln w="9525">
              <a:solidFill>
                <a:schemeClr val="tx1"/>
              </a:solidFill>
              <a:prstDash val="sysDot"/>
              <a:round/>
              <a:headEnd/>
              <a:tailEnd/>
            </a:ln>
          </p:spPr>
          <p:txBody>
            <a:bodyPr/>
            <a:lstStyle/>
            <a:p>
              <a:endParaRPr lang="en-US"/>
            </a:p>
          </p:txBody>
        </p:sp>
        <p:sp>
          <p:nvSpPr>
            <p:cNvPr id="87112" name="Line 93"/>
            <p:cNvSpPr>
              <a:spLocks noChangeAspect="1" noChangeShapeType="1"/>
            </p:cNvSpPr>
            <p:nvPr/>
          </p:nvSpPr>
          <p:spPr bwMode="auto">
            <a:xfrm flipH="1">
              <a:off x="2976" y="2784"/>
              <a:ext cx="336" cy="432"/>
            </a:xfrm>
            <a:prstGeom prst="line">
              <a:avLst/>
            </a:prstGeom>
            <a:noFill/>
            <a:ln w="9525">
              <a:solidFill>
                <a:schemeClr val="tx1"/>
              </a:solidFill>
              <a:prstDash val="sysDot"/>
              <a:round/>
              <a:headEnd/>
              <a:tailEnd/>
            </a:ln>
          </p:spPr>
          <p:txBody>
            <a:bodyPr/>
            <a:lstStyle/>
            <a:p>
              <a:endParaRPr lang="en-US"/>
            </a:p>
          </p:txBody>
        </p:sp>
        <p:sp>
          <p:nvSpPr>
            <p:cNvPr id="87113" name="Line 94"/>
            <p:cNvSpPr>
              <a:spLocks noChangeAspect="1" noChangeShapeType="1"/>
            </p:cNvSpPr>
            <p:nvPr/>
          </p:nvSpPr>
          <p:spPr bwMode="auto">
            <a:xfrm flipH="1">
              <a:off x="3072" y="2784"/>
              <a:ext cx="336" cy="432"/>
            </a:xfrm>
            <a:prstGeom prst="line">
              <a:avLst/>
            </a:prstGeom>
            <a:noFill/>
            <a:ln w="9525">
              <a:solidFill>
                <a:schemeClr val="tx1"/>
              </a:solidFill>
              <a:prstDash val="sysDot"/>
              <a:round/>
              <a:headEnd/>
              <a:tailEnd/>
            </a:ln>
          </p:spPr>
          <p:txBody>
            <a:bodyPr/>
            <a:lstStyle/>
            <a:p>
              <a:endParaRPr lang="en-US"/>
            </a:p>
          </p:txBody>
        </p:sp>
        <p:sp>
          <p:nvSpPr>
            <p:cNvPr id="87114" name="Line 95"/>
            <p:cNvSpPr>
              <a:spLocks noChangeAspect="1" noChangeShapeType="1"/>
            </p:cNvSpPr>
            <p:nvPr/>
          </p:nvSpPr>
          <p:spPr bwMode="auto">
            <a:xfrm flipH="1">
              <a:off x="3264" y="2784"/>
              <a:ext cx="336" cy="432"/>
            </a:xfrm>
            <a:prstGeom prst="line">
              <a:avLst/>
            </a:prstGeom>
            <a:noFill/>
            <a:ln w="9525">
              <a:solidFill>
                <a:schemeClr val="tx1"/>
              </a:solidFill>
              <a:prstDash val="sysDot"/>
              <a:round/>
              <a:headEnd/>
              <a:tailEnd/>
            </a:ln>
          </p:spPr>
          <p:txBody>
            <a:bodyPr/>
            <a:lstStyle/>
            <a:p>
              <a:endParaRPr lang="en-US"/>
            </a:p>
          </p:txBody>
        </p:sp>
        <p:sp>
          <p:nvSpPr>
            <p:cNvPr id="87115" name="Line 96"/>
            <p:cNvSpPr>
              <a:spLocks noChangeAspect="1" noChangeShapeType="1"/>
            </p:cNvSpPr>
            <p:nvPr/>
          </p:nvSpPr>
          <p:spPr bwMode="auto">
            <a:xfrm flipH="1">
              <a:off x="3168" y="2784"/>
              <a:ext cx="336" cy="432"/>
            </a:xfrm>
            <a:prstGeom prst="line">
              <a:avLst/>
            </a:prstGeom>
            <a:noFill/>
            <a:ln w="9525">
              <a:solidFill>
                <a:schemeClr val="tx1"/>
              </a:solidFill>
              <a:prstDash val="sysDot"/>
              <a:round/>
              <a:headEnd/>
              <a:tailEnd/>
            </a:ln>
          </p:spPr>
          <p:txBody>
            <a:bodyPr/>
            <a:lstStyle/>
            <a:p>
              <a:endParaRPr lang="en-US"/>
            </a:p>
          </p:txBody>
        </p:sp>
        <p:sp>
          <p:nvSpPr>
            <p:cNvPr id="87116" name="Line 97"/>
            <p:cNvSpPr>
              <a:spLocks noChangeAspect="1" noChangeShapeType="1"/>
            </p:cNvSpPr>
            <p:nvPr/>
          </p:nvSpPr>
          <p:spPr bwMode="auto">
            <a:xfrm flipH="1">
              <a:off x="3360" y="2784"/>
              <a:ext cx="336" cy="432"/>
            </a:xfrm>
            <a:prstGeom prst="line">
              <a:avLst/>
            </a:prstGeom>
            <a:noFill/>
            <a:ln w="9525">
              <a:solidFill>
                <a:schemeClr val="tx1"/>
              </a:solidFill>
              <a:prstDash val="sysDot"/>
              <a:round/>
              <a:headEnd/>
              <a:tailEnd/>
            </a:ln>
          </p:spPr>
          <p:txBody>
            <a:bodyPr/>
            <a:lstStyle/>
            <a:p>
              <a:endParaRPr lang="en-US"/>
            </a:p>
          </p:txBody>
        </p:sp>
        <p:sp>
          <p:nvSpPr>
            <p:cNvPr id="87117" name="Line 98"/>
            <p:cNvSpPr>
              <a:spLocks noChangeAspect="1" noChangeShapeType="1"/>
            </p:cNvSpPr>
            <p:nvPr/>
          </p:nvSpPr>
          <p:spPr bwMode="auto">
            <a:xfrm flipH="1">
              <a:off x="3456" y="2784"/>
              <a:ext cx="336" cy="432"/>
            </a:xfrm>
            <a:prstGeom prst="line">
              <a:avLst/>
            </a:prstGeom>
            <a:noFill/>
            <a:ln w="9525">
              <a:solidFill>
                <a:schemeClr val="tx1"/>
              </a:solidFill>
              <a:prstDash val="sysDot"/>
              <a:round/>
              <a:headEnd/>
              <a:tailEnd/>
            </a:ln>
          </p:spPr>
          <p:txBody>
            <a:bodyPr/>
            <a:lstStyle/>
            <a:p>
              <a:endParaRPr lang="en-US"/>
            </a:p>
          </p:txBody>
        </p:sp>
        <p:sp>
          <p:nvSpPr>
            <p:cNvPr id="87118" name="Line 99"/>
            <p:cNvSpPr>
              <a:spLocks noChangeAspect="1" noChangeShapeType="1"/>
            </p:cNvSpPr>
            <p:nvPr/>
          </p:nvSpPr>
          <p:spPr bwMode="auto">
            <a:xfrm flipH="1">
              <a:off x="3648" y="2784"/>
              <a:ext cx="336" cy="432"/>
            </a:xfrm>
            <a:prstGeom prst="line">
              <a:avLst/>
            </a:prstGeom>
            <a:noFill/>
            <a:ln w="9525">
              <a:solidFill>
                <a:schemeClr val="tx1"/>
              </a:solidFill>
              <a:prstDash val="sysDot"/>
              <a:round/>
              <a:headEnd/>
              <a:tailEnd/>
            </a:ln>
          </p:spPr>
          <p:txBody>
            <a:bodyPr/>
            <a:lstStyle/>
            <a:p>
              <a:endParaRPr lang="en-US"/>
            </a:p>
          </p:txBody>
        </p:sp>
        <p:sp>
          <p:nvSpPr>
            <p:cNvPr id="87119" name="Line 100"/>
            <p:cNvSpPr>
              <a:spLocks noChangeAspect="1" noChangeShapeType="1"/>
            </p:cNvSpPr>
            <p:nvPr/>
          </p:nvSpPr>
          <p:spPr bwMode="auto">
            <a:xfrm flipH="1">
              <a:off x="3552" y="2784"/>
              <a:ext cx="336" cy="432"/>
            </a:xfrm>
            <a:prstGeom prst="line">
              <a:avLst/>
            </a:prstGeom>
            <a:noFill/>
            <a:ln w="9525">
              <a:solidFill>
                <a:schemeClr val="tx1"/>
              </a:solidFill>
              <a:prstDash val="sysDot"/>
              <a:round/>
              <a:headEnd/>
              <a:tailEnd/>
            </a:ln>
          </p:spPr>
          <p:txBody>
            <a:bodyPr/>
            <a:lstStyle/>
            <a:p>
              <a:endParaRPr lang="en-US"/>
            </a:p>
          </p:txBody>
        </p:sp>
        <p:sp>
          <p:nvSpPr>
            <p:cNvPr id="87120" name="Line 101"/>
            <p:cNvSpPr>
              <a:spLocks noChangeAspect="1" noChangeShapeType="1"/>
            </p:cNvSpPr>
            <p:nvPr/>
          </p:nvSpPr>
          <p:spPr bwMode="auto">
            <a:xfrm flipH="1">
              <a:off x="3744" y="2832"/>
              <a:ext cx="288" cy="384"/>
            </a:xfrm>
            <a:prstGeom prst="line">
              <a:avLst/>
            </a:prstGeom>
            <a:noFill/>
            <a:ln w="9525">
              <a:solidFill>
                <a:schemeClr val="tx1"/>
              </a:solidFill>
              <a:prstDash val="sysDot"/>
              <a:round/>
              <a:headEnd/>
              <a:tailEnd/>
            </a:ln>
          </p:spPr>
          <p:txBody>
            <a:bodyPr/>
            <a:lstStyle/>
            <a:p>
              <a:endParaRPr lang="en-US"/>
            </a:p>
          </p:txBody>
        </p:sp>
        <p:sp>
          <p:nvSpPr>
            <p:cNvPr id="87121" name="Line 102"/>
            <p:cNvSpPr>
              <a:spLocks noChangeAspect="1" noChangeShapeType="1"/>
            </p:cNvSpPr>
            <p:nvPr/>
          </p:nvSpPr>
          <p:spPr bwMode="auto">
            <a:xfrm flipH="1">
              <a:off x="3840" y="2976"/>
              <a:ext cx="192" cy="240"/>
            </a:xfrm>
            <a:prstGeom prst="line">
              <a:avLst/>
            </a:prstGeom>
            <a:noFill/>
            <a:ln w="9525">
              <a:solidFill>
                <a:schemeClr val="tx1"/>
              </a:solidFill>
              <a:prstDash val="sysDot"/>
              <a:round/>
              <a:headEnd/>
              <a:tailEnd/>
            </a:ln>
          </p:spPr>
          <p:txBody>
            <a:bodyPr/>
            <a:lstStyle/>
            <a:p>
              <a:endParaRPr lang="en-US"/>
            </a:p>
          </p:txBody>
        </p:sp>
        <p:sp>
          <p:nvSpPr>
            <p:cNvPr id="87122" name="Line 103"/>
            <p:cNvSpPr>
              <a:spLocks noChangeAspect="1" noChangeShapeType="1"/>
            </p:cNvSpPr>
            <p:nvPr/>
          </p:nvSpPr>
          <p:spPr bwMode="auto">
            <a:xfrm flipH="1">
              <a:off x="3936" y="3072"/>
              <a:ext cx="96" cy="144"/>
            </a:xfrm>
            <a:prstGeom prst="line">
              <a:avLst/>
            </a:prstGeom>
            <a:noFill/>
            <a:ln w="9525">
              <a:solidFill>
                <a:schemeClr val="tx1"/>
              </a:solidFill>
              <a:prstDash val="sysDot"/>
              <a:round/>
              <a:headEnd/>
              <a:tailEnd/>
            </a:ln>
          </p:spPr>
          <p:txBody>
            <a:bodyPr/>
            <a:lstStyle/>
            <a:p>
              <a:endParaRPr lang="en-US"/>
            </a:p>
          </p:txBody>
        </p:sp>
        <p:sp>
          <p:nvSpPr>
            <p:cNvPr id="87123" name="Line 104"/>
            <p:cNvSpPr>
              <a:spLocks noChangeAspect="1" noChangeShapeType="1"/>
            </p:cNvSpPr>
            <p:nvPr/>
          </p:nvSpPr>
          <p:spPr bwMode="auto">
            <a:xfrm flipH="1">
              <a:off x="1536" y="2784"/>
              <a:ext cx="240" cy="288"/>
            </a:xfrm>
            <a:prstGeom prst="line">
              <a:avLst/>
            </a:prstGeom>
            <a:noFill/>
            <a:ln w="9525">
              <a:solidFill>
                <a:schemeClr val="tx1"/>
              </a:solidFill>
              <a:prstDash val="sysDot"/>
              <a:round/>
              <a:headEnd/>
              <a:tailEnd/>
            </a:ln>
          </p:spPr>
          <p:txBody>
            <a:bodyPr/>
            <a:lstStyle/>
            <a:p>
              <a:endParaRPr lang="en-US"/>
            </a:p>
          </p:txBody>
        </p:sp>
        <p:sp>
          <p:nvSpPr>
            <p:cNvPr id="87124" name="Line 105"/>
            <p:cNvSpPr>
              <a:spLocks noChangeAspect="1" noChangeShapeType="1"/>
            </p:cNvSpPr>
            <p:nvPr/>
          </p:nvSpPr>
          <p:spPr bwMode="auto">
            <a:xfrm flipH="1">
              <a:off x="1584" y="2784"/>
              <a:ext cx="96" cy="144"/>
            </a:xfrm>
            <a:prstGeom prst="line">
              <a:avLst/>
            </a:prstGeom>
            <a:noFill/>
            <a:ln w="9525">
              <a:solidFill>
                <a:schemeClr val="tx1"/>
              </a:solidFill>
              <a:prstDash val="sysDot"/>
              <a:round/>
              <a:headEnd/>
              <a:tailEnd/>
            </a:ln>
          </p:spPr>
          <p:txBody>
            <a:bodyPr/>
            <a:lstStyle/>
            <a:p>
              <a:endParaRPr lang="en-US"/>
            </a:p>
          </p:txBody>
        </p:sp>
      </p:grpSp>
      <p:sp>
        <p:nvSpPr>
          <p:cNvPr id="113793" name="Line 129"/>
          <p:cNvSpPr>
            <a:spLocks noChangeAspect="1" noChangeShapeType="1"/>
          </p:cNvSpPr>
          <p:nvPr/>
        </p:nvSpPr>
        <p:spPr bwMode="auto">
          <a:xfrm flipH="1">
            <a:off x="2932113" y="4789488"/>
            <a:ext cx="2881312" cy="0"/>
          </a:xfrm>
          <a:prstGeom prst="line">
            <a:avLst/>
          </a:prstGeom>
          <a:noFill/>
          <a:ln w="25400">
            <a:solidFill>
              <a:schemeClr val="tx1"/>
            </a:solidFill>
            <a:prstDash val="dash"/>
            <a:round/>
            <a:headEnd/>
            <a:tailEnd/>
          </a:ln>
        </p:spPr>
        <p:txBody>
          <a:bodyPr/>
          <a:lstStyle/>
          <a:p>
            <a:endParaRPr lang="en-US"/>
          </a:p>
        </p:txBody>
      </p:sp>
      <p:sp>
        <p:nvSpPr>
          <p:cNvPr id="87045" name="Text Box 2"/>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87046" name="Text Box 3"/>
          <p:cNvSpPr txBox="1">
            <a:spLocks noChangeArrowheads="1"/>
          </p:cNvSpPr>
          <p:nvPr/>
        </p:nvSpPr>
        <p:spPr bwMode="auto">
          <a:xfrm>
            <a:off x="1600200" y="441325"/>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grpSp>
        <p:nvGrpSpPr>
          <p:cNvPr id="3" name="Group 4"/>
          <p:cNvGrpSpPr>
            <a:grpSpLocks/>
          </p:cNvGrpSpPr>
          <p:nvPr/>
        </p:nvGrpSpPr>
        <p:grpSpPr bwMode="auto">
          <a:xfrm>
            <a:off x="304800" y="76200"/>
            <a:ext cx="8458200" cy="1422401"/>
            <a:chOff x="192" y="144"/>
            <a:chExt cx="5328" cy="896"/>
          </a:xfrm>
        </p:grpSpPr>
        <p:sp>
          <p:nvSpPr>
            <p:cNvPr id="87090" name="Text Box 5"/>
            <p:cNvSpPr txBox="1">
              <a:spLocks noChangeArrowheads="1"/>
            </p:cNvSpPr>
            <p:nvPr/>
          </p:nvSpPr>
          <p:spPr bwMode="auto">
            <a:xfrm>
              <a:off x="192" y="672"/>
              <a:ext cx="5328" cy="368"/>
            </a:xfrm>
            <a:prstGeom prst="rect">
              <a:avLst/>
            </a:prstGeom>
            <a:noFill/>
            <a:ln w="9525">
              <a:noFill/>
              <a:miter lim="800000"/>
              <a:headEnd/>
              <a:tailEnd/>
            </a:ln>
          </p:spPr>
          <p:txBody>
            <a:bodyPr wrap="square">
              <a:spAutoFit/>
            </a:bodyPr>
            <a:lstStyle/>
            <a:p>
              <a:r>
                <a:rPr lang="en-US" sz="1600" b="1" dirty="0">
                  <a:cs typeface="Times New Roman" pitchFamily="18" charset="0"/>
                </a:rPr>
                <a:t>B.  2.  Bedding </a:t>
              </a:r>
              <a:r>
                <a:rPr lang="en-US" sz="1600" b="1" dirty="0" smtClean="0">
                  <a:cs typeface="Times New Roman" pitchFamily="18" charset="0"/>
                </a:rPr>
                <a:t>  </a:t>
              </a:r>
              <a:r>
                <a:rPr lang="en-US" sz="1600" dirty="0" smtClean="0">
                  <a:cs typeface="Times New Roman" pitchFamily="18" charset="0"/>
                </a:rPr>
                <a:t>(cont’d.)</a:t>
              </a:r>
              <a:r>
                <a:rPr lang="en-US" sz="1600" dirty="0">
                  <a:cs typeface="Times New Roman" pitchFamily="18" charset="0"/>
                </a:rPr>
                <a:t/>
              </a:r>
              <a:br>
                <a:rPr lang="en-US" sz="1600" dirty="0">
                  <a:cs typeface="Times New Roman" pitchFamily="18" charset="0"/>
                </a:rPr>
              </a:br>
              <a:endParaRPr lang="en-US" sz="1600" dirty="0">
                <a:cs typeface="Times New Roman" pitchFamily="18" charset="0"/>
              </a:endParaRPr>
            </a:p>
          </p:txBody>
        </p:sp>
        <p:sp>
          <p:nvSpPr>
            <p:cNvPr id="87092" name="Text Box 7"/>
            <p:cNvSpPr txBox="1">
              <a:spLocks noChangeArrowheads="1"/>
            </p:cNvSpPr>
            <p:nvPr/>
          </p:nvSpPr>
          <p:spPr bwMode="auto">
            <a:xfrm rot="-3401208">
              <a:off x="965" y="379"/>
              <a:ext cx="624" cy="154"/>
            </a:xfrm>
            <a:prstGeom prst="rect">
              <a:avLst/>
            </a:prstGeom>
            <a:noFill/>
            <a:ln w="9525">
              <a:noFill/>
              <a:miter lim="800000"/>
              <a:headEnd/>
              <a:tailEnd/>
            </a:ln>
          </p:spPr>
          <p:txBody>
            <a:bodyPr>
              <a:spAutoFit/>
            </a:bodyPr>
            <a:lstStyle/>
            <a:p>
              <a:pPr>
                <a:spcBef>
                  <a:spcPct val="50000"/>
                </a:spcBef>
              </a:pPr>
              <a:endParaRPr lang="en-US" sz="1000" b="1" dirty="0"/>
            </a:p>
          </p:txBody>
        </p:sp>
      </p:grpSp>
      <p:sp>
        <p:nvSpPr>
          <p:cNvPr id="87049" name="Line 64"/>
          <p:cNvSpPr>
            <a:spLocks noChangeAspect="1" noChangeShapeType="1"/>
          </p:cNvSpPr>
          <p:nvPr/>
        </p:nvSpPr>
        <p:spPr bwMode="auto">
          <a:xfrm flipV="1">
            <a:off x="5813425" y="2868613"/>
            <a:ext cx="112713" cy="2260600"/>
          </a:xfrm>
          <a:prstGeom prst="line">
            <a:avLst/>
          </a:prstGeom>
          <a:noFill/>
          <a:ln w="38100">
            <a:solidFill>
              <a:schemeClr val="tx1"/>
            </a:solidFill>
            <a:round/>
            <a:headEnd/>
            <a:tailEnd/>
          </a:ln>
        </p:spPr>
        <p:txBody>
          <a:bodyPr/>
          <a:lstStyle/>
          <a:p>
            <a:endParaRPr lang="en-US"/>
          </a:p>
        </p:txBody>
      </p:sp>
      <p:grpSp>
        <p:nvGrpSpPr>
          <p:cNvPr id="4" name="Group 143"/>
          <p:cNvGrpSpPr>
            <a:grpSpLocks/>
          </p:cNvGrpSpPr>
          <p:nvPr/>
        </p:nvGrpSpPr>
        <p:grpSpPr bwMode="auto">
          <a:xfrm>
            <a:off x="2874963" y="4619625"/>
            <a:ext cx="2938462" cy="0"/>
            <a:chOff x="1811" y="2910"/>
            <a:chExt cx="1851" cy="0"/>
          </a:xfrm>
        </p:grpSpPr>
        <p:sp>
          <p:nvSpPr>
            <p:cNvPr id="87088" name="Line 67"/>
            <p:cNvSpPr>
              <a:spLocks noChangeAspect="1" noChangeShapeType="1"/>
            </p:cNvSpPr>
            <p:nvPr/>
          </p:nvSpPr>
          <p:spPr bwMode="auto">
            <a:xfrm>
              <a:off x="3128" y="2910"/>
              <a:ext cx="534" cy="0"/>
            </a:xfrm>
            <a:prstGeom prst="line">
              <a:avLst/>
            </a:prstGeom>
            <a:noFill/>
            <a:ln w="9525">
              <a:solidFill>
                <a:schemeClr val="tx1"/>
              </a:solidFill>
              <a:round/>
              <a:headEnd/>
              <a:tailEnd/>
            </a:ln>
          </p:spPr>
          <p:txBody>
            <a:bodyPr/>
            <a:lstStyle/>
            <a:p>
              <a:endParaRPr lang="en-US"/>
            </a:p>
          </p:txBody>
        </p:sp>
        <p:sp>
          <p:nvSpPr>
            <p:cNvPr id="87089" name="Line 68"/>
            <p:cNvSpPr>
              <a:spLocks noChangeAspect="1" noChangeShapeType="1"/>
            </p:cNvSpPr>
            <p:nvPr/>
          </p:nvSpPr>
          <p:spPr bwMode="auto">
            <a:xfrm flipH="1">
              <a:off x="1811" y="2910"/>
              <a:ext cx="570" cy="0"/>
            </a:xfrm>
            <a:prstGeom prst="line">
              <a:avLst/>
            </a:prstGeom>
            <a:noFill/>
            <a:ln w="9525">
              <a:solidFill>
                <a:schemeClr val="tx1"/>
              </a:solidFill>
              <a:round/>
              <a:headEnd/>
              <a:tailEnd/>
            </a:ln>
          </p:spPr>
          <p:txBody>
            <a:bodyPr/>
            <a:lstStyle/>
            <a:p>
              <a:endParaRPr lang="en-US"/>
            </a:p>
          </p:txBody>
        </p:sp>
      </p:grpSp>
      <p:sp>
        <p:nvSpPr>
          <p:cNvPr id="113734" name="Oval 70"/>
          <p:cNvSpPr>
            <a:spLocks noChangeAspect="1" noChangeArrowheads="1"/>
          </p:cNvSpPr>
          <p:nvPr/>
        </p:nvSpPr>
        <p:spPr bwMode="auto">
          <a:xfrm>
            <a:off x="3497263" y="3546475"/>
            <a:ext cx="1751012" cy="1243013"/>
          </a:xfrm>
          <a:prstGeom prst="ellipse">
            <a:avLst/>
          </a:prstGeom>
          <a:noFill/>
          <a:ln w="22225">
            <a:solidFill>
              <a:schemeClr val="tx1"/>
            </a:solidFill>
            <a:round/>
            <a:headEnd/>
            <a:tailEnd/>
          </a:ln>
        </p:spPr>
        <p:txBody>
          <a:bodyPr wrap="none" anchor="ctr"/>
          <a:lstStyle/>
          <a:p>
            <a:pPr algn="ctr" eaLnBrk="0" hangingPunct="0"/>
            <a:endParaRPr lang="en-US"/>
          </a:p>
        </p:txBody>
      </p:sp>
      <p:sp>
        <p:nvSpPr>
          <p:cNvPr id="87052" name="Line 71"/>
          <p:cNvSpPr>
            <a:spLocks noChangeAspect="1" noChangeShapeType="1"/>
          </p:cNvSpPr>
          <p:nvPr/>
        </p:nvSpPr>
        <p:spPr bwMode="auto">
          <a:xfrm>
            <a:off x="2932113" y="5129213"/>
            <a:ext cx="2881312" cy="0"/>
          </a:xfrm>
          <a:prstGeom prst="line">
            <a:avLst/>
          </a:prstGeom>
          <a:noFill/>
          <a:ln w="38100">
            <a:solidFill>
              <a:schemeClr val="tx1"/>
            </a:solidFill>
            <a:round/>
            <a:headEnd/>
            <a:tailEnd/>
          </a:ln>
        </p:spPr>
        <p:txBody>
          <a:bodyPr/>
          <a:lstStyle/>
          <a:p>
            <a:endParaRPr lang="en-US"/>
          </a:p>
        </p:txBody>
      </p:sp>
      <p:sp>
        <p:nvSpPr>
          <p:cNvPr id="87053" name="Line 72"/>
          <p:cNvSpPr>
            <a:spLocks noChangeAspect="1" noChangeShapeType="1"/>
          </p:cNvSpPr>
          <p:nvPr/>
        </p:nvSpPr>
        <p:spPr bwMode="auto">
          <a:xfrm flipH="1" flipV="1">
            <a:off x="2817813" y="2868613"/>
            <a:ext cx="114300" cy="2260600"/>
          </a:xfrm>
          <a:prstGeom prst="line">
            <a:avLst/>
          </a:prstGeom>
          <a:noFill/>
          <a:ln w="34925">
            <a:solidFill>
              <a:schemeClr val="tx1"/>
            </a:solidFill>
            <a:round/>
            <a:headEnd/>
            <a:tailEnd/>
          </a:ln>
        </p:spPr>
        <p:txBody>
          <a:bodyPr/>
          <a:lstStyle/>
          <a:p>
            <a:endParaRPr lang="en-US"/>
          </a:p>
        </p:txBody>
      </p:sp>
      <p:sp>
        <p:nvSpPr>
          <p:cNvPr id="113737" name="Text Box 73"/>
          <p:cNvSpPr txBox="1">
            <a:spLocks noChangeAspect="1" noChangeArrowheads="1"/>
          </p:cNvSpPr>
          <p:nvPr/>
        </p:nvSpPr>
        <p:spPr bwMode="auto">
          <a:xfrm>
            <a:off x="1219200" y="4724400"/>
            <a:ext cx="1143000" cy="738664"/>
          </a:xfrm>
          <a:prstGeom prst="rect">
            <a:avLst/>
          </a:prstGeom>
          <a:noFill/>
          <a:ln w="9525">
            <a:noFill/>
            <a:miter lim="800000"/>
            <a:headEnd/>
            <a:tailEnd/>
          </a:ln>
        </p:spPr>
        <p:txBody>
          <a:bodyPr>
            <a:spAutoFit/>
          </a:bodyPr>
          <a:lstStyle/>
          <a:p>
            <a:pPr>
              <a:spcBef>
                <a:spcPct val="50000"/>
              </a:spcBef>
            </a:pPr>
            <a:r>
              <a:rPr lang="en-US" sz="1400" b="1" dirty="0" smtClean="0"/>
              <a:t>“Bedding”</a:t>
            </a:r>
            <a:br>
              <a:rPr lang="en-US" sz="1400" b="1" dirty="0" smtClean="0"/>
            </a:br>
            <a:r>
              <a:rPr lang="en-US" sz="1400" b="1" dirty="0" smtClean="0"/>
              <a:t> minimum</a:t>
            </a:r>
            <a:br>
              <a:rPr lang="en-US" sz="1400" b="1" dirty="0" smtClean="0"/>
            </a:br>
            <a:r>
              <a:rPr lang="en-US" sz="1400" b="1" dirty="0" smtClean="0"/>
              <a:t>  depth </a:t>
            </a:r>
            <a:r>
              <a:rPr lang="en-US" sz="1400" b="1" u="sng" dirty="0" smtClean="0"/>
              <a:t>6</a:t>
            </a:r>
            <a:r>
              <a:rPr lang="en-US" sz="1400" b="1" dirty="0" smtClean="0"/>
              <a:t>”</a:t>
            </a:r>
            <a:endParaRPr lang="en-US" sz="1400" b="1" dirty="0"/>
          </a:p>
        </p:txBody>
      </p:sp>
      <p:sp>
        <p:nvSpPr>
          <p:cNvPr id="113738" name="Line 74"/>
          <p:cNvSpPr>
            <a:spLocks noChangeAspect="1" noChangeShapeType="1"/>
          </p:cNvSpPr>
          <p:nvPr/>
        </p:nvSpPr>
        <p:spPr bwMode="auto">
          <a:xfrm flipV="1">
            <a:off x="2197100" y="4959350"/>
            <a:ext cx="847725" cy="225425"/>
          </a:xfrm>
          <a:prstGeom prst="line">
            <a:avLst/>
          </a:prstGeom>
          <a:noFill/>
          <a:ln w="9525">
            <a:solidFill>
              <a:schemeClr val="tx1"/>
            </a:solidFill>
            <a:round/>
            <a:headEnd/>
            <a:tailEnd type="triangle" w="med" len="med"/>
          </a:ln>
        </p:spPr>
        <p:txBody>
          <a:bodyPr/>
          <a:lstStyle/>
          <a:p>
            <a:endParaRPr lang="en-US"/>
          </a:p>
        </p:txBody>
      </p:sp>
      <p:sp>
        <p:nvSpPr>
          <p:cNvPr id="113739" name="Line 75"/>
          <p:cNvSpPr>
            <a:spLocks noChangeAspect="1" noChangeShapeType="1"/>
          </p:cNvSpPr>
          <p:nvPr/>
        </p:nvSpPr>
        <p:spPr bwMode="auto">
          <a:xfrm flipV="1">
            <a:off x="2874963" y="4959350"/>
            <a:ext cx="735012" cy="677863"/>
          </a:xfrm>
          <a:prstGeom prst="line">
            <a:avLst/>
          </a:prstGeom>
          <a:noFill/>
          <a:ln w="9525">
            <a:solidFill>
              <a:schemeClr val="tx1"/>
            </a:solidFill>
            <a:round/>
            <a:headEnd/>
            <a:tailEnd type="triangle" w="med" len="med"/>
          </a:ln>
        </p:spPr>
        <p:txBody>
          <a:bodyPr/>
          <a:lstStyle/>
          <a:p>
            <a:endParaRPr lang="en-US"/>
          </a:p>
        </p:txBody>
      </p:sp>
      <p:sp>
        <p:nvSpPr>
          <p:cNvPr id="113740" name="Text Box 76"/>
          <p:cNvSpPr txBox="1">
            <a:spLocks noChangeAspect="1" noChangeArrowheads="1"/>
          </p:cNvSpPr>
          <p:nvPr/>
        </p:nvSpPr>
        <p:spPr bwMode="auto">
          <a:xfrm>
            <a:off x="1519238" y="5581650"/>
            <a:ext cx="1863725" cy="523220"/>
          </a:xfrm>
          <a:prstGeom prst="rect">
            <a:avLst/>
          </a:prstGeom>
          <a:noFill/>
          <a:ln w="9525">
            <a:noFill/>
            <a:miter lim="800000"/>
            <a:headEnd/>
            <a:tailEnd/>
          </a:ln>
        </p:spPr>
        <p:txBody>
          <a:bodyPr>
            <a:spAutoFit/>
          </a:bodyPr>
          <a:lstStyle/>
          <a:p>
            <a:pPr>
              <a:spcBef>
                <a:spcPct val="50000"/>
              </a:spcBef>
            </a:pPr>
            <a:r>
              <a:rPr lang="en-US" sz="1400" b="1" dirty="0" smtClean="0"/>
              <a:t>Loosely placed 2A aggregate</a:t>
            </a:r>
            <a:endParaRPr lang="en-US" sz="1400" b="1" dirty="0"/>
          </a:p>
        </p:txBody>
      </p:sp>
      <p:sp>
        <p:nvSpPr>
          <p:cNvPr id="113770" name="Line 106"/>
          <p:cNvSpPr>
            <a:spLocks noChangeAspect="1" noChangeShapeType="1"/>
          </p:cNvSpPr>
          <p:nvPr/>
        </p:nvSpPr>
        <p:spPr bwMode="auto">
          <a:xfrm flipV="1">
            <a:off x="2874963" y="4676775"/>
            <a:ext cx="508000" cy="960438"/>
          </a:xfrm>
          <a:prstGeom prst="line">
            <a:avLst/>
          </a:prstGeom>
          <a:noFill/>
          <a:ln w="9525">
            <a:solidFill>
              <a:schemeClr val="tx1"/>
            </a:solidFill>
            <a:round/>
            <a:headEnd/>
            <a:tailEnd type="triangle" w="med" len="med"/>
          </a:ln>
        </p:spPr>
        <p:txBody>
          <a:bodyPr/>
          <a:lstStyle/>
          <a:p>
            <a:endParaRPr lang="en-US"/>
          </a:p>
        </p:txBody>
      </p:sp>
      <p:sp>
        <p:nvSpPr>
          <p:cNvPr id="113771" name="Line 107"/>
          <p:cNvSpPr>
            <a:spLocks noChangeAspect="1" noChangeShapeType="1"/>
          </p:cNvSpPr>
          <p:nvPr/>
        </p:nvSpPr>
        <p:spPr bwMode="auto">
          <a:xfrm flipH="1" flipV="1">
            <a:off x="4795838" y="4733925"/>
            <a:ext cx="227012" cy="565150"/>
          </a:xfrm>
          <a:prstGeom prst="line">
            <a:avLst/>
          </a:prstGeom>
          <a:noFill/>
          <a:ln w="9525">
            <a:solidFill>
              <a:schemeClr val="tx1"/>
            </a:solidFill>
            <a:round/>
            <a:headEnd/>
            <a:tailEnd type="triangle" w="med" len="med"/>
          </a:ln>
        </p:spPr>
        <p:txBody>
          <a:bodyPr/>
          <a:lstStyle/>
          <a:p>
            <a:endParaRPr lang="en-US"/>
          </a:p>
        </p:txBody>
      </p:sp>
      <p:sp>
        <p:nvSpPr>
          <p:cNvPr id="113772" name="Text Box 108"/>
          <p:cNvSpPr txBox="1">
            <a:spLocks noChangeAspect="1" noChangeArrowheads="1"/>
          </p:cNvSpPr>
          <p:nvPr/>
        </p:nvSpPr>
        <p:spPr bwMode="auto">
          <a:xfrm>
            <a:off x="4795838" y="5299075"/>
            <a:ext cx="1071562" cy="304800"/>
          </a:xfrm>
          <a:prstGeom prst="rect">
            <a:avLst/>
          </a:prstGeom>
          <a:noFill/>
          <a:ln w="9525">
            <a:noFill/>
            <a:miter lim="800000"/>
            <a:headEnd/>
            <a:tailEnd/>
          </a:ln>
        </p:spPr>
        <p:txBody>
          <a:bodyPr>
            <a:spAutoFit/>
          </a:bodyPr>
          <a:lstStyle/>
          <a:p>
            <a:pPr>
              <a:spcBef>
                <a:spcPct val="50000"/>
              </a:spcBef>
            </a:pPr>
            <a:r>
              <a:rPr lang="en-US" sz="1400" b="1"/>
              <a:t>Cradle</a:t>
            </a:r>
          </a:p>
        </p:txBody>
      </p:sp>
      <p:sp>
        <p:nvSpPr>
          <p:cNvPr id="113773" name="Line 109"/>
          <p:cNvSpPr>
            <a:spLocks noChangeAspect="1" noChangeShapeType="1"/>
          </p:cNvSpPr>
          <p:nvPr/>
        </p:nvSpPr>
        <p:spPr bwMode="auto">
          <a:xfrm>
            <a:off x="5813425" y="4619625"/>
            <a:ext cx="1525588" cy="0"/>
          </a:xfrm>
          <a:prstGeom prst="line">
            <a:avLst/>
          </a:prstGeom>
          <a:noFill/>
          <a:ln w="9525">
            <a:solidFill>
              <a:schemeClr val="tx1"/>
            </a:solidFill>
            <a:prstDash val="sysDot"/>
            <a:round/>
            <a:headEnd/>
            <a:tailEnd/>
          </a:ln>
        </p:spPr>
        <p:txBody>
          <a:bodyPr/>
          <a:lstStyle/>
          <a:p>
            <a:endParaRPr lang="en-US"/>
          </a:p>
        </p:txBody>
      </p:sp>
      <p:sp>
        <p:nvSpPr>
          <p:cNvPr id="113774" name="Line 110"/>
          <p:cNvSpPr>
            <a:spLocks noChangeAspect="1" noChangeShapeType="1"/>
          </p:cNvSpPr>
          <p:nvPr/>
        </p:nvSpPr>
        <p:spPr bwMode="auto">
          <a:xfrm>
            <a:off x="5870575" y="4789488"/>
            <a:ext cx="1525588" cy="0"/>
          </a:xfrm>
          <a:prstGeom prst="line">
            <a:avLst/>
          </a:prstGeom>
          <a:noFill/>
          <a:ln w="9525">
            <a:solidFill>
              <a:schemeClr val="tx1"/>
            </a:solidFill>
            <a:prstDash val="sysDot"/>
            <a:round/>
            <a:headEnd/>
            <a:tailEnd/>
          </a:ln>
        </p:spPr>
        <p:txBody>
          <a:bodyPr/>
          <a:lstStyle/>
          <a:p>
            <a:endParaRPr lang="en-US"/>
          </a:p>
        </p:txBody>
      </p:sp>
      <p:sp>
        <p:nvSpPr>
          <p:cNvPr id="113775" name="Line 111"/>
          <p:cNvSpPr>
            <a:spLocks noChangeAspect="1" noChangeShapeType="1"/>
          </p:cNvSpPr>
          <p:nvPr/>
        </p:nvSpPr>
        <p:spPr bwMode="auto">
          <a:xfrm>
            <a:off x="7169150" y="4619625"/>
            <a:ext cx="0" cy="169863"/>
          </a:xfrm>
          <a:prstGeom prst="line">
            <a:avLst/>
          </a:prstGeom>
          <a:noFill/>
          <a:ln w="2540">
            <a:solidFill>
              <a:schemeClr val="tx1"/>
            </a:solidFill>
            <a:round/>
            <a:headEnd type="triangle" w="med" len="med"/>
            <a:tailEnd type="triangle" w="med" len="med"/>
          </a:ln>
        </p:spPr>
        <p:txBody>
          <a:bodyPr/>
          <a:lstStyle/>
          <a:p>
            <a:endParaRPr lang="en-US"/>
          </a:p>
        </p:txBody>
      </p:sp>
      <p:sp>
        <p:nvSpPr>
          <p:cNvPr id="113776" name="Text Box 112"/>
          <p:cNvSpPr txBox="1">
            <a:spLocks noChangeAspect="1" noChangeArrowheads="1"/>
          </p:cNvSpPr>
          <p:nvPr/>
        </p:nvSpPr>
        <p:spPr bwMode="auto">
          <a:xfrm>
            <a:off x="5756275" y="5129213"/>
            <a:ext cx="2397125" cy="523220"/>
          </a:xfrm>
          <a:prstGeom prst="rect">
            <a:avLst/>
          </a:prstGeom>
          <a:noFill/>
          <a:ln w="9525">
            <a:noFill/>
            <a:miter lim="800000"/>
            <a:headEnd/>
            <a:tailEnd/>
          </a:ln>
        </p:spPr>
        <p:txBody>
          <a:bodyPr>
            <a:spAutoFit/>
          </a:bodyPr>
          <a:lstStyle/>
          <a:p>
            <a:pPr>
              <a:spcBef>
                <a:spcPct val="50000"/>
              </a:spcBef>
            </a:pPr>
            <a:r>
              <a:rPr lang="en-US" sz="1400" b="1" dirty="0" smtClean="0"/>
              <a:t>Cradle height equal to 15%</a:t>
            </a:r>
            <a:br>
              <a:rPr lang="en-US" sz="1400" b="1" dirty="0" smtClean="0"/>
            </a:br>
            <a:r>
              <a:rPr lang="en-US" sz="1400" b="1" dirty="0" smtClean="0"/>
              <a:t>    of vertical rise of pipe</a:t>
            </a:r>
            <a:endParaRPr lang="en-US" sz="1400" b="1" dirty="0"/>
          </a:p>
        </p:txBody>
      </p:sp>
      <p:sp>
        <p:nvSpPr>
          <p:cNvPr id="113777" name="Line 113"/>
          <p:cNvSpPr>
            <a:spLocks noChangeAspect="1" noChangeShapeType="1"/>
          </p:cNvSpPr>
          <p:nvPr/>
        </p:nvSpPr>
        <p:spPr bwMode="auto">
          <a:xfrm flipH="1">
            <a:off x="6886575" y="4733925"/>
            <a:ext cx="227013" cy="450850"/>
          </a:xfrm>
          <a:prstGeom prst="line">
            <a:avLst/>
          </a:prstGeom>
          <a:noFill/>
          <a:ln w="9525">
            <a:solidFill>
              <a:schemeClr val="tx1"/>
            </a:solidFill>
            <a:round/>
            <a:headEnd/>
            <a:tailEnd type="triangle" w="med" len="med"/>
          </a:ln>
        </p:spPr>
        <p:txBody>
          <a:bodyPr/>
          <a:lstStyle/>
          <a:p>
            <a:endParaRPr lang="en-US"/>
          </a:p>
        </p:txBody>
      </p:sp>
      <p:sp>
        <p:nvSpPr>
          <p:cNvPr id="113779" name="Text Box 115"/>
          <p:cNvSpPr txBox="1">
            <a:spLocks noChangeAspect="1" noChangeArrowheads="1"/>
          </p:cNvSpPr>
          <p:nvPr/>
        </p:nvSpPr>
        <p:spPr bwMode="auto">
          <a:xfrm>
            <a:off x="5248275" y="4084638"/>
            <a:ext cx="339725" cy="304800"/>
          </a:xfrm>
          <a:prstGeom prst="rect">
            <a:avLst/>
          </a:prstGeom>
          <a:noFill/>
          <a:ln w="9525">
            <a:noFill/>
            <a:miter lim="800000"/>
            <a:headEnd/>
            <a:tailEnd/>
          </a:ln>
        </p:spPr>
        <p:txBody>
          <a:bodyPr>
            <a:spAutoFit/>
          </a:bodyPr>
          <a:lstStyle/>
          <a:p>
            <a:pPr>
              <a:spcBef>
                <a:spcPct val="50000"/>
              </a:spcBef>
            </a:pPr>
            <a:r>
              <a:rPr lang="en-US" sz="1400" b="1">
                <a:solidFill>
                  <a:srgbClr val="FF0000"/>
                </a:solidFill>
              </a:rPr>
              <a:t>x</a:t>
            </a:r>
          </a:p>
        </p:txBody>
      </p:sp>
      <p:sp>
        <p:nvSpPr>
          <p:cNvPr id="113782" name="Oval 118"/>
          <p:cNvSpPr>
            <a:spLocks noChangeAspect="1" noChangeArrowheads="1"/>
          </p:cNvSpPr>
          <p:nvPr/>
        </p:nvSpPr>
        <p:spPr bwMode="auto">
          <a:xfrm>
            <a:off x="5257800" y="4114800"/>
            <a:ext cx="225425" cy="225425"/>
          </a:xfrm>
          <a:prstGeom prst="ellipse">
            <a:avLst/>
          </a:prstGeom>
          <a:noFill/>
          <a:ln w="15875">
            <a:solidFill>
              <a:srgbClr val="FF0000"/>
            </a:solidFill>
            <a:round/>
            <a:headEnd/>
            <a:tailEnd/>
          </a:ln>
        </p:spPr>
        <p:txBody>
          <a:bodyPr wrap="none" anchor="ctr"/>
          <a:lstStyle/>
          <a:p>
            <a:endParaRPr lang="en-US"/>
          </a:p>
        </p:txBody>
      </p:sp>
      <p:sp>
        <p:nvSpPr>
          <p:cNvPr id="113783" name="Line 119"/>
          <p:cNvSpPr>
            <a:spLocks noChangeAspect="1" noChangeShapeType="1"/>
          </p:cNvSpPr>
          <p:nvPr/>
        </p:nvSpPr>
        <p:spPr bwMode="auto">
          <a:xfrm flipH="1" flipV="1">
            <a:off x="5473700" y="4394200"/>
            <a:ext cx="735013" cy="790575"/>
          </a:xfrm>
          <a:prstGeom prst="line">
            <a:avLst/>
          </a:prstGeom>
          <a:noFill/>
          <a:ln w="9525">
            <a:solidFill>
              <a:schemeClr val="tx1"/>
            </a:solidFill>
            <a:round/>
            <a:headEnd/>
            <a:tailEnd type="triangle" w="med" len="med"/>
          </a:ln>
        </p:spPr>
        <p:txBody>
          <a:bodyPr/>
          <a:lstStyle/>
          <a:p>
            <a:endParaRPr lang="en-US"/>
          </a:p>
        </p:txBody>
      </p:sp>
      <p:sp>
        <p:nvSpPr>
          <p:cNvPr id="87070" name="Rectangle 120" descr="Light upward diagonal"/>
          <p:cNvSpPr>
            <a:spLocks noChangeAspect="1" noChangeArrowheads="1"/>
          </p:cNvSpPr>
          <p:nvPr/>
        </p:nvSpPr>
        <p:spPr bwMode="auto">
          <a:xfrm>
            <a:off x="1406525" y="2868613"/>
            <a:ext cx="1411288" cy="112712"/>
          </a:xfrm>
          <a:prstGeom prst="rect">
            <a:avLst/>
          </a:prstGeom>
          <a:pattFill prst="ltUpDiag">
            <a:fgClr>
              <a:schemeClr val="hlink"/>
            </a:fgClr>
            <a:bgClr>
              <a:srgbClr val="B2B2B2"/>
            </a:bgClr>
          </a:pattFill>
          <a:ln w="9525">
            <a:solidFill>
              <a:schemeClr val="tx1"/>
            </a:solidFill>
            <a:miter lim="800000"/>
            <a:headEnd/>
            <a:tailEnd/>
          </a:ln>
        </p:spPr>
        <p:txBody>
          <a:bodyPr wrap="none" anchor="ctr"/>
          <a:lstStyle/>
          <a:p>
            <a:endParaRPr lang="en-US"/>
          </a:p>
        </p:txBody>
      </p:sp>
      <p:sp>
        <p:nvSpPr>
          <p:cNvPr id="87071" name="Rectangle 121" descr="Dark horizontal"/>
          <p:cNvSpPr>
            <a:spLocks noChangeAspect="1" noChangeArrowheads="1"/>
          </p:cNvSpPr>
          <p:nvPr/>
        </p:nvSpPr>
        <p:spPr bwMode="auto">
          <a:xfrm>
            <a:off x="1406525" y="2981325"/>
            <a:ext cx="1411288" cy="169863"/>
          </a:xfrm>
          <a:prstGeom prst="rect">
            <a:avLst/>
          </a:prstGeom>
          <a:pattFill prst="dkHorz">
            <a:fgClr>
              <a:schemeClr val="hlink"/>
            </a:fgClr>
            <a:bgClr>
              <a:srgbClr val="B2B2B2"/>
            </a:bgClr>
          </a:pattFill>
          <a:ln w="9525">
            <a:solidFill>
              <a:schemeClr val="tx1"/>
            </a:solidFill>
            <a:miter lim="800000"/>
            <a:headEnd/>
            <a:tailEnd/>
          </a:ln>
        </p:spPr>
        <p:txBody>
          <a:bodyPr wrap="none" anchor="ctr"/>
          <a:lstStyle/>
          <a:p>
            <a:endParaRPr lang="en-US"/>
          </a:p>
        </p:txBody>
      </p:sp>
      <p:sp>
        <p:nvSpPr>
          <p:cNvPr id="87072" name="Rectangle 122" descr="Dark horizontal"/>
          <p:cNvSpPr>
            <a:spLocks noChangeAspect="1" noChangeArrowheads="1"/>
          </p:cNvSpPr>
          <p:nvPr/>
        </p:nvSpPr>
        <p:spPr bwMode="auto">
          <a:xfrm>
            <a:off x="5926138" y="2981325"/>
            <a:ext cx="1412875" cy="169863"/>
          </a:xfrm>
          <a:prstGeom prst="rect">
            <a:avLst/>
          </a:prstGeom>
          <a:pattFill prst="dkHorz">
            <a:fgClr>
              <a:schemeClr val="hlink"/>
            </a:fgClr>
            <a:bgClr>
              <a:srgbClr val="B2B2B2"/>
            </a:bgClr>
          </a:pattFill>
          <a:ln w="9525">
            <a:solidFill>
              <a:schemeClr val="tx1"/>
            </a:solidFill>
            <a:miter lim="800000"/>
            <a:headEnd/>
            <a:tailEnd/>
          </a:ln>
        </p:spPr>
        <p:txBody>
          <a:bodyPr wrap="none" anchor="ctr"/>
          <a:lstStyle/>
          <a:p>
            <a:endParaRPr lang="en-US"/>
          </a:p>
        </p:txBody>
      </p:sp>
      <p:sp>
        <p:nvSpPr>
          <p:cNvPr id="87073" name="Rectangle 123" descr="Light upward diagonal"/>
          <p:cNvSpPr>
            <a:spLocks noChangeAspect="1" noChangeArrowheads="1"/>
          </p:cNvSpPr>
          <p:nvPr/>
        </p:nvSpPr>
        <p:spPr bwMode="auto">
          <a:xfrm>
            <a:off x="5926138" y="2868613"/>
            <a:ext cx="1412875" cy="112712"/>
          </a:xfrm>
          <a:prstGeom prst="rect">
            <a:avLst/>
          </a:prstGeom>
          <a:pattFill prst="ltUpDiag">
            <a:fgClr>
              <a:schemeClr val="hlink"/>
            </a:fgClr>
            <a:bgClr>
              <a:srgbClr val="B2B2B2"/>
            </a:bgClr>
          </a:pattFill>
          <a:ln w="9525">
            <a:solidFill>
              <a:schemeClr val="tx1"/>
            </a:solidFill>
            <a:miter lim="800000"/>
            <a:headEnd/>
            <a:tailEnd/>
          </a:ln>
        </p:spPr>
        <p:txBody>
          <a:bodyPr wrap="none" anchor="ctr"/>
          <a:lstStyle/>
          <a:p>
            <a:endParaRPr lang="en-US"/>
          </a:p>
        </p:txBody>
      </p:sp>
      <p:sp>
        <p:nvSpPr>
          <p:cNvPr id="87074" name="Text Box 124"/>
          <p:cNvSpPr txBox="1">
            <a:spLocks noChangeAspect="1" noChangeArrowheads="1"/>
          </p:cNvSpPr>
          <p:nvPr/>
        </p:nvSpPr>
        <p:spPr bwMode="auto">
          <a:xfrm>
            <a:off x="381000" y="3429000"/>
            <a:ext cx="1981200" cy="730250"/>
          </a:xfrm>
          <a:prstGeom prst="rect">
            <a:avLst/>
          </a:prstGeom>
          <a:noFill/>
          <a:ln w="9525">
            <a:noFill/>
            <a:miter lim="800000"/>
            <a:headEnd/>
            <a:tailEnd/>
          </a:ln>
        </p:spPr>
        <p:txBody>
          <a:bodyPr>
            <a:spAutoFit/>
          </a:bodyPr>
          <a:lstStyle/>
          <a:p>
            <a:pPr>
              <a:spcBef>
                <a:spcPct val="50000"/>
              </a:spcBef>
            </a:pPr>
            <a:r>
              <a:rPr lang="en-US" sz="1400" b="1"/>
              <a:t>Roadway</a:t>
            </a:r>
            <a:br>
              <a:rPr lang="en-US" sz="1400" b="1"/>
            </a:br>
            <a:r>
              <a:rPr lang="en-US" sz="1400" b="1"/>
              <a:t>  Wearing Course</a:t>
            </a:r>
            <a:br>
              <a:rPr lang="en-US" sz="1400" b="1"/>
            </a:br>
            <a:r>
              <a:rPr lang="en-US" sz="1400" b="1"/>
              <a:t>                   Base Course</a:t>
            </a:r>
          </a:p>
        </p:txBody>
      </p:sp>
      <p:grpSp>
        <p:nvGrpSpPr>
          <p:cNvPr id="5" name="Group 135"/>
          <p:cNvGrpSpPr>
            <a:grpSpLocks/>
          </p:cNvGrpSpPr>
          <p:nvPr/>
        </p:nvGrpSpPr>
        <p:grpSpPr bwMode="auto">
          <a:xfrm>
            <a:off x="4513263" y="3546475"/>
            <a:ext cx="1357312" cy="1243013"/>
            <a:chOff x="2843" y="2234"/>
            <a:chExt cx="855" cy="783"/>
          </a:xfrm>
        </p:grpSpPr>
        <p:sp>
          <p:nvSpPr>
            <p:cNvPr id="87086" name="Line 114"/>
            <p:cNvSpPr>
              <a:spLocks noChangeAspect="1" noChangeShapeType="1"/>
            </p:cNvSpPr>
            <p:nvPr/>
          </p:nvSpPr>
          <p:spPr bwMode="auto">
            <a:xfrm>
              <a:off x="2879" y="3017"/>
              <a:ext cx="819" cy="0"/>
            </a:xfrm>
            <a:prstGeom prst="line">
              <a:avLst/>
            </a:prstGeom>
            <a:noFill/>
            <a:ln w="22225">
              <a:solidFill>
                <a:srgbClr val="FF0000"/>
              </a:solidFill>
              <a:prstDash val="sysDot"/>
              <a:round/>
              <a:headEnd/>
              <a:tailEnd/>
            </a:ln>
          </p:spPr>
          <p:txBody>
            <a:bodyPr/>
            <a:lstStyle/>
            <a:p>
              <a:endParaRPr lang="en-US"/>
            </a:p>
          </p:txBody>
        </p:sp>
        <p:sp>
          <p:nvSpPr>
            <p:cNvPr id="87087" name="Line 127"/>
            <p:cNvSpPr>
              <a:spLocks noChangeAspect="1" noChangeShapeType="1"/>
            </p:cNvSpPr>
            <p:nvPr/>
          </p:nvSpPr>
          <p:spPr bwMode="auto">
            <a:xfrm>
              <a:off x="2843" y="2234"/>
              <a:ext cx="783" cy="0"/>
            </a:xfrm>
            <a:prstGeom prst="line">
              <a:avLst/>
            </a:prstGeom>
            <a:noFill/>
            <a:ln w="9525">
              <a:solidFill>
                <a:srgbClr val="FF0000"/>
              </a:solidFill>
              <a:prstDash val="sysDot"/>
              <a:round/>
              <a:headEnd/>
              <a:tailEnd/>
            </a:ln>
          </p:spPr>
          <p:txBody>
            <a:bodyPr/>
            <a:lstStyle/>
            <a:p>
              <a:endParaRPr lang="en-US"/>
            </a:p>
          </p:txBody>
        </p:sp>
      </p:grpSp>
      <p:sp>
        <p:nvSpPr>
          <p:cNvPr id="113792" name="Arc 128"/>
          <p:cNvSpPr>
            <a:spLocks noChangeAspect="1"/>
          </p:cNvSpPr>
          <p:nvPr/>
        </p:nvSpPr>
        <p:spPr bwMode="auto">
          <a:xfrm flipV="1">
            <a:off x="3738563" y="4281488"/>
            <a:ext cx="1243012" cy="508000"/>
          </a:xfrm>
          <a:custGeom>
            <a:avLst/>
            <a:gdLst>
              <a:gd name="T0" fmla="*/ 0 w 32746"/>
              <a:gd name="T1" fmla="*/ 181093 h 21600"/>
              <a:gd name="T2" fmla="*/ 1243012 w 32746"/>
              <a:gd name="T3" fmla="*/ 172320 h 21600"/>
              <a:gd name="T4" fmla="*/ 627618 w 32746"/>
              <a:gd name="T5" fmla="*/ 508000 h 21600"/>
              <a:gd name="T6" fmla="*/ 0 60000 65536"/>
              <a:gd name="T7" fmla="*/ 0 60000 65536"/>
              <a:gd name="T8" fmla="*/ 0 60000 65536"/>
              <a:gd name="T9" fmla="*/ 0 w 32746"/>
              <a:gd name="T10" fmla="*/ 0 h 21600"/>
              <a:gd name="T11" fmla="*/ 32746 w 32746"/>
              <a:gd name="T12" fmla="*/ 21600 h 21600"/>
            </a:gdLst>
            <a:ahLst/>
            <a:cxnLst>
              <a:cxn ang="T6">
                <a:pos x="T0" y="T1"/>
              </a:cxn>
              <a:cxn ang="T7">
                <a:pos x="T2" y="T3"/>
              </a:cxn>
              <a:cxn ang="T8">
                <a:pos x="T4" y="T5"/>
              </a:cxn>
            </a:cxnLst>
            <a:rect l="T9" t="T10" r="T11" b="T12"/>
            <a:pathLst>
              <a:path w="32746" h="21600" fill="none" extrusionOk="0">
                <a:moveTo>
                  <a:pt x="0" y="7700"/>
                </a:moveTo>
                <a:cubicBezTo>
                  <a:pt x="4104" y="2818"/>
                  <a:pt x="10156" y="-1"/>
                  <a:pt x="16534" y="0"/>
                </a:cubicBezTo>
                <a:cubicBezTo>
                  <a:pt x="22739" y="0"/>
                  <a:pt x="28645" y="2669"/>
                  <a:pt x="32746" y="7326"/>
                </a:cubicBezTo>
              </a:path>
              <a:path w="32746" h="21600" stroke="0" extrusionOk="0">
                <a:moveTo>
                  <a:pt x="0" y="7700"/>
                </a:moveTo>
                <a:cubicBezTo>
                  <a:pt x="4104" y="2818"/>
                  <a:pt x="10156" y="-1"/>
                  <a:pt x="16534" y="0"/>
                </a:cubicBezTo>
                <a:cubicBezTo>
                  <a:pt x="22739" y="0"/>
                  <a:pt x="28645" y="2669"/>
                  <a:pt x="32746" y="7326"/>
                </a:cubicBezTo>
                <a:lnTo>
                  <a:pt x="16534" y="21600"/>
                </a:lnTo>
                <a:close/>
              </a:path>
            </a:pathLst>
          </a:custGeom>
          <a:noFill/>
          <a:ln w="9525">
            <a:solidFill>
              <a:schemeClr val="tx1"/>
            </a:solidFill>
            <a:round/>
            <a:headEnd/>
            <a:tailEnd/>
          </a:ln>
        </p:spPr>
        <p:txBody>
          <a:bodyPr wrap="none" anchor="ctr"/>
          <a:lstStyle/>
          <a:p>
            <a:endParaRPr lang="en-US"/>
          </a:p>
        </p:txBody>
      </p:sp>
      <p:sp>
        <p:nvSpPr>
          <p:cNvPr id="87077" name="Line 130"/>
          <p:cNvSpPr>
            <a:spLocks noChangeShapeType="1"/>
          </p:cNvSpPr>
          <p:nvPr/>
        </p:nvSpPr>
        <p:spPr bwMode="auto">
          <a:xfrm flipV="1">
            <a:off x="1295400" y="2895600"/>
            <a:ext cx="457200" cy="838200"/>
          </a:xfrm>
          <a:prstGeom prst="line">
            <a:avLst/>
          </a:prstGeom>
          <a:noFill/>
          <a:ln w="9525">
            <a:solidFill>
              <a:schemeClr val="tx1"/>
            </a:solidFill>
            <a:round/>
            <a:headEnd/>
            <a:tailEnd type="triangle" w="med" len="med"/>
          </a:ln>
        </p:spPr>
        <p:txBody>
          <a:bodyPr/>
          <a:lstStyle/>
          <a:p>
            <a:endParaRPr lang="en-US"/>
          </a:p>
        </p:txBody>
      </p:sp>
      <p:sp>
        <p:nvSpPr>
          <p:cNvPr id="87078" name="Line 131"/>
          <p:cNvSpPr>
            <a:spLocks noChangeShapeType="1"/>
          </p:cNvSpPr>
          <p:nvPr/>
        </p:nvSpPr>
        <p:spPr bwMode="auto">
          <a:xfrm flipV="1">
            <a:off x="1905000" y="3048000"/>
            <a:ext cx="457200" cy="838200"/>
          </a:xfrm>
          <a:prstGeom prst="line">
            <a:avLst/>
          </a:prstGeom>
          <a:noFill/>
          <a:ln w="9525">
            <a:solidFill>
              <a:schemeClr val="tx1"/>
            </a:solidFill>
            <a:round/>
            <a:headEnd/>
            <a:tailEnd type="triangle" w="med" len="med"/>
          </a:ln>
        </p:spPr>
        <p:txBody>
          <a:bodyPr/>
          <a:lstStyle/>
          <a:p>
            <a:endParaRPr lang="en-US"/>
          </a:p>
        </p:txBody>
      </p:sp>
      <p:grpSp>
        <p:nvGrpSpPr>
          <p:cNvPr id="6" name="Group 134"/>
          <p:cNvGrpSpPr>
            <a:grpSpLocks/>
          </p:cNvGrpSpPr>
          <p:nvPr/>
        </p:nvGrpSpPr>
        <p:grpSpPr bwMode="auto">
          <a:xfrm>
            <a:off x="5360988" y="3546475"/>
            <a:ext cx="4762" cy="1230313"/>
            <a:chOff x="3377" y="2234"/>
            <a:chExt cx="3" cy="775"/>
          </a:xfrm>
        </p:grpSpPr>
        <p:sp>
          <p:nvSpPr>
            <p:cNvPr id="87084" name="Line 116"/>
            <p:cNvSpPr>
              <a:spLocks noChangeAspect="1" noChangeShapeType="1"/>
            </p:cNvSpPr>
            <p:nvPr/>
          </p:nvSpPr>
          <p:spPr bwMode="auto">
            <a:xfrm flipV="1">
              <a:off x="3377" y="2234"/>
              <a:ext cx="0" cy="358"/>
            </a:xfrm>
            <a:prstGeom prst="line">
              <a:avLst/>
            </a:prstGeom>
            <a:noFill/>
            <a:ln w="9525">
              <a:solidFill>
                <a:schemeClr val="tx1"/>
              </a:solidFill>
              <a:round/>
              <a:headEnd/>
              <a:tailEnd type="triangle" w="med" len="med"/>
            </a:ln>
          </p:spPr>
          <p:txBody>
            <a:bodyPr/>
            <a:lstStyle/>
            <a:p>
              <a:endParaRPr lang="en-US"/>
            </a:p>
          </p:txBody>
        </p:sp>
        <p:sp>
          <p:nvSpPr>
            <p:cNvPr id="87085" name="Line 133"/>
            <p:cNvSpPr>
              <a:spLocks noChangeShapeType="1"/>
            </p:cNvSpPr>
            <p:nvPr/>
          </p:nvSpPr>
          <p:spPr bwMode="auto">
            <a:xfrm>
              <a:off x="3380" y="2769"/>
              <a:ext cx="0" cy="240"/>
            </a:xfrm>
            <a:prstGeom prst="line">
              <a:avLst/>
            </a:prstGeom>
            <a:noFill/>
            <a:ln w="9525">
              <a:solidFill>
                <a:schemeClr val="tx1"/>
              </a:solidFill>
              <a:round/>
              <a:headEnd/>
              <a:tailEnd type="triangle" w="med" len="med"/>
            </a:ln>
          </p:spPr>
          <p:txBody>
            <a:bodyPr/>
            <a:lstStyle/>
            <a:p>
              <a:endParaRPr lang="en-US"/>
            </a:p>
          </p:txBody>
        </p:sp>
      </p:grpSp>
      <p:sp>
        <p:nvSpPr>
          <p:cNvPr id="87080" name="Text Box 137"/>
          <p:cNvSpPr txBox="1">
            <a:spLocks noChangeArrowheads="1"/>
          </p:cNvSpPr>
          <p:nvPr/>
        </p:nvSpPr>
        <p:spPr bwMode="auto">
          <a:xfrm>
            <a:off x="3048000" y="2895600"/>
            <a:ext cx="2667000" cy="517525"/>
          </a:xfrm>
          <a:prstGeom prst="rect">
            <a:avLst/>
          </a:prstGeom>
          <a:noFill/>
          <a:ln w="9525">
            <a:noFill/>
            <a:miter lim="800000"/>
            <a:headEnd/>
            <a:tailEnd/>
          </a:ln>
        </p:spPr>
        <p:txBody>
          <a:bodyPr>
            <a:spAutoFit/>
          </a:bodyPr>
          <a:lstStyle/>
          <a:p>
            <a:pPr algn="ctr">
              <a:spcBef>
                <a:spcPct val="50000"/>
              </a:spcBef>
            </a:pPr>
            <a:r>
              <a:rPr lang="en-US" sz="1400" b="1"/>
              <a:t>CMP</a:t>
            </a:r>
            <a:br>
              <a:rPr lang="en-US" sz="1400" b="1"/>
            </a:br>
            <a:r>
              <a:rPr lang="en-US" sz="1400" b="1"/>
              <a:t>(Elliptical)</a:t>
            </a:r>
          </a:p>
        </p:txBody>
      </p:sp>
      <p:sp>
        <p:nvSpPr>
          <p:cNvPr id="113802" name="Text Box 138"/>
          <p:cNvSpPr txBox="1">
            <a:spLocks noChangeArrowheads="1"/>
          </p:cNvSpPr>
          <p:nvPr/>
        </p:nvSpPr>
        <p:spPr bwMode="auto">
          <a:xfrm>
            <a:off x="6019800" y="3124200"/>
            <a:ext cx="2362200" cy="523220"/>
          </a:xfrm>
          <a:prstGeom prst="rect">
            <a:avLst/>
          </a:prstGeom>
          <a:noFill/>
          <a:ln w="9525">
            <a:noFill/>
            <a:miter lim="800000"/>
            <a:headEnd/>
            <a:tailEnd/>
          </a:ln>
        </p:spPr>
        <p:txBody>
          <a:bodyPr>
            <a:spAutoFit/>
          </a:bodyPr>
          <a:lstStyle/>
          <a:p>
            <a:pPr>
              <a:spcBef>
                <a:spcPct val="50000"/>
              </a:spcBef>
            </a:pPr>
            <a:r>
              <a:rPr lang="en-US" sz="1400" dirty="0" smtClean="0"/>
              <a:t>6” is the </a:t>
            </a:r>
            <a:r>
              <a:rPr lang="en-US" sz="1400" b="1" i="1" dirty="0" smtClean="0"/>
              <a:t>“minimum”</a:t>
            </a:r>
            <a:r>
              <a:rPr lang="en-US" sz="1400" dirty="0" smtClean="0"/>
              <a:t> bedding depth.</a:t>
            </a:r>
            <a:endParaRPr lang="en-US" sz="1400" dirty="0"/>
          </a:p>
        </p:txBody>
      </p:sp>
      <p:sp>
        <p:nvSpPr>
          <p:cNvPr id="113803" name="Text Box 139"/>
          <p:cNvSpPr txBox="1">
            <a:spLocks noChangeArrowheads="1"/>
          </p:cNvSpPr>
          <p:nvPr/>
        </p:nvSpPr>
        <p:spPr bwMode="auto">
          <a:xfrm>
            <a:off x="6019800" y="3554849"/>
            <a:ext cx="2590800" cy="1169551"/>
          </a:xfrm>
          <a:prstGeom prst="rect">
            <a:avLst/>
          </a:prstGeom>
          <a:noFill/>
          <a:ln w="9525">
            <a:noFill/>
            <a:miter lim="800000"/>
            <a:headEnd/>
            <a:tailEnd/>
          </a:ln>
        </p:spPr>
        <p:txBody>
          <a:bodyPr wrap="square">
            <a:spAutoFit/>
          </a:bodyPr>
          <a:lstStyle/>
          <a:p>
            <a:pPr>
              <a:spcBef>
                <a:spcPct val="50000"/>
              </a:spcBef>
            </a:pPr>
            <a:r>
              <a:rPr lang="en-US" sz="1400" dirty="0" smtClean="0"/>
              <a:t>To address contour irregularities in the trench bed, use an 8” bedding depth in your installation plan….Nobody digs a perfect trench.</a:t>
            </a:r>
            <a:endParaRPr lang="en-US" sz="1400" dirty="0"/>
          </a:p>
        </p:txBody>
      </p:sp>
      <p:sp>
        <p:nvSpPr>
          <p:cNvPr id="79"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2533909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Maintenance Planning Strategies</a:t>
            </a:r>
            <a:endParaRPr lang="en-US" sz="4000" dirty="0"/>
          </a:p>
        </p:txBody>
      </p:sp>
      <p:sp>
        <p:nvSpPr>
          <p:cNvPr id="7" name="Subtitle 6"/>
          <p:cNvSpPr>
            <a:spLocks noGrp="1"/>
          </p:cNvSpPr>
          <p:nvPr>
            <p:ph type="subTitle" idx="1"/>
          </p:nvPr>
        </p:nvSpPr>
        <p:spPr/>
        <p:txBody>
          <a:bodyPr>
            <a:normAutofit fontScale="85000" lnSpcReduction="20000"/>
          </a:bodyPr>
          <a:lstStyle/>
          <a:p>
            <a:r>
              <a:rPr lang="en-US" dirty="0" smtClean="0"/>
              <a:t>Maintenance Strategies are the practices used to provide a deliberate and coherent 'road map' for County Management to follow in order to achieve the following goals:</a:t>
            </a:r>
          </a:p>
          <a:p>
            <a:pPr marL="685800" lvl="1" indent="-336550" algn="l">
              <a:buFont typeface="Arial" pitchFamily="34" charset="0"/>
              <a:buChar char="•"/>
            </a:pPr>
            <a:r>
              <a:rPr lang="en-US" dirty="0" smtClean="0">
                <a:solidFill>
                  <a:schemeClr val="tx1"/>
                </a:solidFill>
              </a:rPr>
              <a:t>Reduce breakdowns, maximize the life of the roadways and bridges and improve productivity</a:t>
            </a:r>
          </a:p>
          <a:p>
            <a:pPr marL="685800" lvl="1" indent="-336550" algn="l">
              <a:buFont typeface="Arial" pitchFamily="34" charset="0"/>
              <a:buChar char="•"/>
            </a:pPr>
            <a:r>
              <a:rPr lang="en-US" dirty="0" smtClean="0">
                <a:solidFill>
                  <a:schemeClr val="tx1"/>
                </a:solidFill>
              </a:rPr>
              <a:t>Maximize limited resources through controlled spending and adherence to budgets</a:t>
            </a:r>
          </a:p>
          <a:p>
            <a:pPr marL="685800" lvl="1" indent="-336550" algn="l">
              <a:buFont typeface="Arial" pitchFamily="34" charset="0"/>
              <a:buChar char="•"/>
            </a:pPr>
            <a:r>
              <a:rPr lang="en-US" dirty="0" smtClean="0">
                <a:solidFill>
                  <a:schemeClr val="tx1"/>
                </a:solidFill>
              </a:rPr>
              <a:t>Ensure compliance with established Department goals and objectives</a:t>
            </a:r>
          </a:p>
          <a:p>
            <a:pPr marL="685800" lvl="1" indent="-336550" algn="l">
              <a:buFont typeface="Arial" pitchFamily="34" charset="0"/>
              <a:buChar char="•"/>
            </a:pPr>
            <a:r>
              <a:rPr lang="en-US" dirty="0" smtClean="0">
                <a:solidFill>
                  <a:schemeClr val="tx1"/>
                </a:solidFill>
              </a:rPr>
              <a:t>Adherence to all applicable policies and regulations</a:t>
            </a:r>
          </a:p>
        </p:txBody>
      </p:sp>
      <p:sp>
        <p:nvSpPr>
          <p:cNvPr id="5"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413837320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86" name="Oval 174"/>
          <p:cNvSpPr>
            <a:spLocks noChangeAspect="1" noChangeArrowheads="1"/>
          </p:cNvSpPr>
          <p:nvPr/>
        </p:nvSpPr>
        <p:spPr bwMode="auto">
          <a:xfrm>
            <a:off x="3597275" y="3516313"/>
            <a:ext cx="1716088" cy="1216025"/>
          </a:xfrm>
          <a:prstGeom prst="ellipse">
            <a:avLst/>
          </a:prstGeom>
          <a:noFill/>
          <a:ln w="22225">
            <a:solidFill>
              <a:schemeClr val="tx1"/>
            </a:solidFill>
            <a:round/>
            <a:headEnd/>
            <a:tailEnd/>
          </a:ln>
        </p:spPr>
        <p:txBody>
          <a:bodyPr wrap="none" anchor="ctr"/>
          <a:lstStyle/>
          <a:p>
            <a:pPr algn="ctr" eaLnBrk="0" hangingPunct="0"/>
            <a:endParaRPr lang="en-US"/>
          </a:p>
        </p:txBody>
      </p:sp>
      <p:sp>
        <p:nvSpPr>
          <p:cNvPr id="115885" name="Oval 173"/>
          <p:cNvSpPr>
            <a:spLocks noChangeAspect="1" noChangeArrowheads="1"/>
          </p:cNvSpPr>
          <p:nvPr/>
        </p:nvSpPr>
        <p:spPr bwMode="auto">
          <a:xfrm>
            <a:off x="3763963" y="3683000"/>
            <a:ext cx="1382712" cy="884238"/>
          </a:xfrm>
          <a:prstGeom prst="ellipse">
            <a:avLst/>
          </a:prstGeom>
          <a:noFill/>
          <a:ln w="22225">
            <a:solidFill>
              <a:schemeClr val="tx1"/>
            </a:solidFill>
            <a:round/>
            <a:headEnd/>
            <a:tailEnd/>
          </a:ln>
        </p:spPr>
        <p:txBody>
          <a:bodyPr wrap="none" anchor="ctr"/>
          <a:lstStyle/>
          <a:p>
            <a:pPr algn="ctr" eaLnBrk="0" hangingPunct="0"/>
            <a:r>
              <a:rPr lang="en-US" sz="1400"/>
              <a:t/>
            </a:r>
            <a:br>
              <a:rPr lang="en-US" sz="1400"/>
            </a:br>
            <a:endParaRPr lang="en-US" sz="1400"/>
          </a:p>
        </p:txBody>
      </p:sp>
      <p:grpSp>
        <p:nvGrpSpPr>
          <p:cNvPr id="2" name="Group 144"/>
          <p:cNvGrpSpPr>
            <a:grpSpLocks noChangeAspect="1"/>
          </p:cNvGrpSpPr>
          <p:nvPr/>
        </p:nvGrpSpPr>
        <p:grpSpPr bwMode="auto">
          <a:xfrm>
            <a:off x="2989263" y="4567238"/>
            <a:ext cx="2876550" cy="496887"/>
            <a:chOff x="1536" y="2784"/>
            <a:chExt cx="2496" cy="432"/>
          </a:xfrm>
        </p:grpSpPr>
        <p:sp>
          <p:nvSpPr>
            <p:cNvPr id="88125" name="Line 145"/>
            <p:cNvSpPr>
              <a:spLocks noChangeAspect="1" noChangeShapeType="1"/>
            </p:cNvSpPr>
            <p:nvPr/>
          </p:nvSpPr>
          <p:spPr bwMode="auto">
            <a:xfrm flipH="1">
              <a:off x="1584" y="2784"/>
              <a:ext cx="288" cy="336"/>
            </a:xfrm>
            <a:prstGeom prst="line">
              <a:avLst/>
            </a:prstGeom>
            <a:noFill/>
            <a:ln w="9525">
              <a:solidFill>
                <a:schemeClr val="tx1"/>
              </a:solidFill>
              <a:prstDash val="sysDot"/>
              <a:round/>
              <a:headEnd/>
              <a:tailEnd/>
            </a:ln>
          </p:spPr>
          <p:txBody>
            <a:bodyPr/>
            <a:lstStyle/>
            <a:p>
              <a:endParaRPr lang="en-US"/>
            </a:p>
          </p:txBody>
        </p:sp>
        <p:sp>
          <p:nvSpPr>
            <p:cNvPr id="88126" name="Line 146"/>
            <p:cNvSpPr>
              <a:spLocks noChangeAspect="1" noChangeShapeType="1"/>
            </p:cNvSpPr>
            <p:nvPr/>
          </p:nvSpPr>
          <p:spPr bwMode="auto">
            <a:xfrm flipH="1">
              <a:off x="1728" y="2784"/>
              <a:ext cx="336" cy="432"/>
            </a:xfrm>
            <a:prstGeom prst="line">
              <a:avLst/>
            </a:prstGeom>
            <a:noFill/>
            <a:ln w="9525">
              <a:solidFill>
                <a:schemeClr val="tx1"/>
              </a:solidFill>
              <a:prstDash val="sysDot"/>
              <a:round/>
              <a:headEnd/>
              <a:tailEnd/>
            </a:ln>
          </p:spPr>
          <p:txBody>
            <a:bodyPr/>
            <a:lstStyle/>
            <a:p>
              <a:endParaRPr lang="en-US"/>
            </a:p>
          </p:txBody>
        </p:sp>
        <p:sp>
          <p:nvSpPr>
            <p:cNvPr id="88127" name="Line 147"/>
            <p:cNvSpPr>
              <a:spLocks noChangeAspect="1" noChangeShapeType="1"/>
            </p:cNvSpPr>
            <p:nvPr/>
          </p:nvSpPr>
          <p:spPr bwMode="auto">
            <a:xfrm flipH="1">
              <a:off x="1632" y="2784"/>
              <a:ext cx="336" cy="432"/>
            </a:xfrm>
            <a:prstGeom prst="line">
              <a:avLst/>
            </a:prstGeom>
            <a:noFill/>
            <a:ln w="9525">
              <a:solidFill>
                <a:schemeClr val="tx1"/>
              </a:solidFill>
              <a:prstDash val="sysDot"/>
              <a:round/>
              <a:headEnd/>
              <a:tailEnd/>
            </a:ln>
          </p:spPr>
          <p:txBody>
            <a:bodyPr/>
            <a:lstStyle/>
            <a:p>
              <a:endParaRPr lang="en-US"/>
            </a:p>
          </p:txBody>
        </p:sp>
        <p:sp>
          <p:nvSpPr>
            <p:cNvPr id="88128" name="Line 148"/>
            <p:cNvSpPr>
              <a:spLocks noChangeAspect="1" noChangeShapeType="1"/>
            </p:cNvSpPr>
            <p:nvPr/>
          </p:nvSpPr>
          <p:spPr bwMode="auto">
            <a:xfrm flipH="1">
              <a:off x="1824" y="2784"/>
              <a:ext cx="336" cy="432"/>
            </a:xfrm>
            <a:prstGeom prst="line">
              <a:avLst/>
            </a:prstGeom>
            <a:noFill/>
            <a:ln w="9525">
              <a:solidFill>
                <a:schemeClr val="tx1"/>
              </a:solidFill>
              <a:prstDash val="sysDot"/>
              <a:round/>
              <a:headEnd/>
              <a:tailEnd/>
            </a:ln>
          </p:spPr>
          <p:txBody>
            <a:bodyPr/>
            <a:lstStyle/>
            <a:p>
              <a:endParaRPr lang="en-US"/>
            </a:p>
          </p:txBody>
        </p:sp>
        <p:sp>
          <p:nvSpPr>
            <p:cNvPr id="88129" name="Line 149"/>
            <p:cNvSpPr>
              <a:spLocks noChangeAspect="1" noChangeShapeType="1"/>
            </p:cNvSpPr>
            <p:nvPr/>
          </p:nvSpPr>
          <p:spPr bwMode="auto">
            <a:xfrm flipH="1">
              <a:off x="2016" y="2832"/>
              <a:ext cx="288" cy="384"/>
            </a:xfrm>
            <a:prstGeom prst="line">
              <a:avLst/>
            </a:prstGeom>
            <a:noFill/>
            <a:ln w="9525">
              <a:solidFill>
                <a:schemeClr val="tx1"/>
              </a:solidFill>
              <a:prstDash val="sysDot"/>
              <a:round/>
              <a:headEnd/>
              <a:tailEnd/>
            </a:ln>
          </p:spPr>
          <p:txBody>
            <a:bodyPr/>
            <a:lstStyle/>
            <a:p>
              <a:endParaRPr lang="en-US"/>
            </a:p>
          </p:txBody>
        </p:sp>
        <p:sp>
          <p:nvSpPr>
            <p:cNvPr id="88130" name="Line 150"/>
            <p:cNvSpPr>
              <a:spLocks noChangeAspect="1" noChangeShapeType="1"/>
            </p:cNvSpPr>
            <p:nvPr/>
          </p:nvSpPr>
          <p:spPr bwMode="auto">
            <a:xfrm flipH="1">
              <a:off x="1920" y="2784"/>
              <a:ext cx="336" cy="432"/>
            </a:xfrm>
            <a:prstGeom prst="line">
              <a:avLst/>
            </a:prstGeom>
            <a:noFill/>
            <a:ln w="9525">
              <a:solidFill>
                <a:schemeClr val="tx1"/>
              </a:solidFill>
              <a:prstDash val="sysDot"/>
              <a:round/>
              <a:headEnd/>
              <a:tailEnd/>
            </a:ln>
          </p:spPr>
          <p:txBody>
            <a:bodyPr/>
            <a:lstStyle/>
            <a:p>
              <a:endParaRPr lang="en-US"/>
            </a:p>
          </p:txBody>
        </p:sp>
        <p:sp>
          <p:nvSpPr>
            <p:cNvPr id="88131" name="Line 151"/>
            <p:cNvSpPr>
              <a:spLocks noChangeAspect="1" noChangeShapeType="1"/>
            </p:cNvSpPr>
            <p:nvPr/>
          </p:nvSpPr>
          <p:spPr bwMode="auto">
            <a:xfrm flipH="1">
              <a:off x="2112" y="2832"/>
              <a:ext cx="288" cy="384"/>
            </a:xfrm>
            <a:prstGeom prst="line">
              <a:avLst/>
            </a:prstGeom>
            <a:noFill/>
            <a:ln w="9525">
              <a:solidFill>
                <a:schemeClr val="tx1"/>
              </a:solidFill>
              <a:prstDash val="sysDot"/>
              <a:round/>
              <a:headEnd/>
              <a:tailEnd/>
            </a:ln>
          </p:spPr>
          <p:txBody>
            <a:bodyPr/>
            <a:lstStyle/>
            <a:p>
              <a:endParaRPr lang="en-US"/>
            </a:p>
          </p:txBody>
        </p:sp>
        <p:sp>
          <p:nvSpPr>
            <p:cNvPr id="88132" name="Line 152"/>
            <p:cNvSpPr>
              <a:spLocks noChangeAspect="1" noChangeShapeType="1"/>
            </p:cNvSpPr>
            <p:nvPr/>
          </p:nvSpPr>
          <p:spPr bwMode="auto">
            <a:xfrm flipH="1">
              <a:off x="2208" y="2880"/>
              <a:ext cx="240" cy="336"/>
            </a:xfrm>
            <a:prstGeom prst="line">
              <a:avLst/>
            </a:prstGeom>
            <a:noFill/>
            <a:ln w="9525">
              <a:solidFill>
                <a:schemeClr val="tx1"/>
              </a:solidFill>
              <a:prstDash val="sysDot"/>
              <a:round/>
              <a:headEnd/>
              <a:tailEnd/>
            </a:ln>
          </p:spPr>
          <p:txBody>
            <a:bodyPr/>
            <a:lstStyle/>
            <a:p>
              <a:endParaRPr lang="en-US"/>
            </a:p>
          </p:txBody>
        </p:sp>
        <p:sp>
          <p:nvSpPr>
            <p:cNvPr id="88133" name="Line 153"/>
            <p:cNvSpPr>
              <a:spLocks noChangeAspect="1" noChangeShapeType="1"/>
            </p:cNvSpPr>
            <p:nvPr/>
          </p:nvSpPr>
          <p:spPr bwMode="auto">
            <a:xfrm flipH="1">
              <a:off x="2400" y="2928"/>
              <a:ext cx="240" cy="288"/>
            </a:xfrm>
            <a:prstGeom prst="line">
              <a:avLst/>
            </a:prstGeom>
            <a:noFill/>
            <a:ln w="9525">
              <a:solidFill>
                <a:schemeClr val="tx1"/>
              </a:solidFill>
              <a:prstDash val="sysDot"/>
              <a:round/>
              <a:headEnd/>
              <a:tailEnd/>
            </a:ln>
          </p:spPr>
          <p:txBody>
            <a:bodyPr/>
            <a:lstStyle/>
            <a:p>
              <a:endParaRPr lang="en-US"/>
            </a:p>
          </p:txBody>
        </p:sp>
        <p:sp>
          <p:nvSpPr>
            <p:cNvPr id="88134" name="Line 154"/>
            <p:cNvSpPr>
              <a:spLocks noChangeAspect="1" noChangeShapeType="1"/>
            </p:cNvSpPr>
            <p:nvPr/>
          </p:nvSpPr>
          <p:spPr bwMode="auto">
            <a:xfrm flipH="1">
              <a:off x="2304" y="2976"/>
              <a:ext cx="192" cy="240"/>
            </a:xfrm>
            <a:prstGeom prst="line">
              <a:avLst/>
            </a:prstGeom>
            <a:noFill/>
            <a:ln w="9525">
              <a:solidFill>
                <a:schemeClr val="tx1"/>
              </a:solidFill>
              <a:prstDash val="sysDot"/>
              <a:round/>
              <a:headEnd/>
              <a:tailEnd/>
            </a:ln>
          </p:spPr>
          <p:txBody>
            <a:bodyPr/>
            <a:lstStyle/>
            <a:p>
              <a:endParaRPr lang="en-US"/>
            </a:p>
          </p:txBody>
        </p:sp>
        <p:sp>
          <p:nvSpPr>
            <p:cNvPr id="88135" name="Line 155"/>
            <p:cNvSpPr>
              <a:spLocks noChangeAspect="1" noChangeShapeType="1"/>
            </p:cNvSpPr>
            <p:nvPr/>
          </p:nvSpPr>
          <p:spPr bwMode="auto">
            <a:xfrm flipH="1">
              <a:off x="2496" y="2928"/>
              <a:ext cx="240" cy="288"/>
            </a:xfrm>
            <a:prstGeom prst="line">
              <a:avLst/>
            </a:prstGeom>
            <a:noFill/>
            <a:ln w="9525">
              <a:solidFill>
                <a:schemeClr val="tx1"/>
              </a:solidFill>
              <a:prstDash val="sysDot"/>
              <a:round/>
              <a:headEnd/>
              <a:tailEnd/>
            </a:ln>
          </p:spPr>
          <p:txBody>
            <a:bodyPr/>
            <a:lstStyle/>
            <a:p>
              <a:endParaRPr lang="en-US"/>
            </a:p>
          </p:txBody>
        </p:sp>
        <p:sp>
          <p:nvSpPr>
            <p:cNvPr id="88136" name="Line 156"/>
            <p:cNvSpPr>
              <a:spLocks noChangeAspect="1" noChangeShapeType="1"/>
            </p:cNvSpPr>
            <p:nvPr/>
          </p:nvSpPr>
          <p:spPr bwMode="auto">
            <a:xfrm flipH="1">
              <a:off x="2592" y="2928"/>
              <a:ext cx="240" cy="288"/>
            </a:xfrm>
            <a:prstGeom prst="line">
              <a:avLst/>
            </a:prstGeom>
            <a:noFill/>
            <a:ln w="9525">
              <a:solidFill>
                <a:schemeClr val="tx1"/>
              </a:solidFill>
              <a:prstDash val="sysDot"/>
              <a:round/>
              <a:headEnd/>
              <a:tailEnd/>
            </a:ln>
          </p:spPr>
          <p:txBody>
            <a:bodyPr/>
            <a:lstStyle/>
            <a:p>
              <a:endParaRPr lang="en-US"/>
            </a:p>
          </p:txBody>
        </p:sp>
        <p:sp>
          <p:nvSpPr>
            <p:cNvPr id="88137" name="Line 157"/>
            <p:cNvSpPr>
              <a:spLocks noChangeAspect="1" noChangeShapeType="1"/>
            </p:cNvSpPr>
            <p:nvPr/>
          </p:nvSpPr>
          <p:spPr bwMode="auto">
            <a:xfrm flipH="1">
              <a:off x="2688" y="2976"/>
              <a:ext cx="192" cy="240"/>
            </a:xfrm>
            <a:prstGeom prst="line">
              <a:avLst/>
            </a:prstGeom>
            <a:noFill/>
            <a:ln w="9525">
              <a:solidFill>
                <a:schemeClr val="tx1"/>
              </a:solidFill>
              <a:prstDash val="sysDot"/>
              <a:round/>
              <a:headEnd/>
              <a:tailEnd/>
            </a:ln>
          </p:spPr>
          <p:txBody>
            <a:bodyPr/>
            <a:lstStyle/>
            <a:p>
              <a:endParaRPr lang="en-US"/>
            </a:p>
          </p:txBody>
        </p:sp>
        <p:sp>
          <p:nvSpPr>
            <p:cNvPr id="88138" name="Line 158"/>
            <p:cNvSpPr>
              <a:spLocks noChangeAspect="1" noChangeShapeType="1"/>
            </p:cNvSpPr>
            <p:nvPr/>
          </p:nvSpPr>
          <p:spPr bwMode="auto">
            <a:xfrm flipH="1">
              <a:off x="2880" y="2880"/>
              <a:ext cx="288" cy="336"/>
            </a:xfrm>
            <a:prstGeom prst="line">
              <a:avLst/>
            </a:prstGeom>
            <a:noFill/>
            <a:ln w="9525">
              <a:solidFill>
                <a:schemeClr val="tx1"/>
              </a:solidFill>
              <a:prstDash val="sysDot"/>
              <a:round/>
              <a:headEnd/>
              <a:tailEnd/>
            </a:ln>
          </p:spPr>
          <p:txBody>
            <a:bodyPr/>
            <a:lstStyle/>
            <a:p>
              <a:endParaRPr lang="en-US"/>
            </a:p>
          </p:txBody>
        </p:sp>
        <p:sp>
          <p:nvSpPr>
            <p:cNvPr id="88139" name="Line 159"/>
            <p:cNvSpPr>
              <a:spLocks noChangeAspect="1" noChangeShapeType="1"/>
            </p:cNvSpPr>
            <p:nvPr/>
          </p:nvSpPr>
          <p:spPr bwMode="auto">
            <a:xfrm flipH="1">
              <a:off x="2784" y="2928"/>
              <a:ext cx="240" cy="288"/>
            </a:xfrm>
            <a:prstGeom prst="line">
              <a:avLst/>
            </a:prstGeom>
            <a:noFill/>
            <a:ln w="9525">
              <a:solidFill>
                <a:schemeClr val="tx1"/>
              </a:solidFill>
              <a:prstDash val="sysDot"/>
              <a:round/>
              <a:headEnd/>
              <a:tailEnd/>
            </a:ln>
          </p:spPr>
          <p:txBody>
            <a:bodyPr/>
            <a:lstStyle/>
            <a:p>
              <a:endParaRPr lang="en-US"/>
            </a:p>
          </p:txBody>
        </p:sp>
        <p:sp>
          <p:nvSpPr>
            <p:cNvPr id="88140" name="Line 160"/>
            <p:cNvSpPr>
              <a:spLocks noChangeAspect="1" noChangeShapeType="1"/>
            </p:cNvSpPr>
            <p:nvPr/>
          </p:nvSpPr>
          <p:spPr bwMode="auto">
            <a:xfrm flipH="1">
              <a:off x="2976" y="2784"/>
              <a:ext cx="336" cy="432"/>
            </a:xfrm>
            <a:prstGeom prst="line">
              <a:avLst/>
            </a:prstGeom>
            <a:noFill/>
            <a:ln w="9525">
              <a:solidFill>
                <a:schemeClr val="tx1"/>
              </a:solidFill>
              <a:prstDash val="sysDot"/>
              <a:round/>
              <a:headEnd/>
              <a:tailEnd/>
            </a:ln>
          </p:spPr>
          <p:txBody>
            <a:bodyPr/>
            <a:lstStyle/>
            <a:p>
              <a:endParaRPr lang="en-US"/>
            </a:p>
          </p:txBody>
        </p:sp>
        <p:sp>
          <p:nvSpPr>
            <p:cNvPr id="88141" name="Line 161"/>
            <p:cNvSpPr>
              <a:spLocks noChangeAspect="1" noChangeShapeType="1"/>
            </p:cNvSpPr>
            <p:nvPr/>
          </p:nvSpPr>
          <p:spPr bwMode="auto">
            <a:xfrm flipH="1">
              <a:off x="3072" y="2784"/>
              <a:ext cx="336" cy="432"/>
            </a:xfrm>
            <a:prstGeom prst="line">
              <a:avLst/>
            </a:prstGeom>
            <a:noFill/>
            <a:ln w="9525">
              <a:solidFill>
                <a:schemeClr val="tx1"/>
              </a:solidFill>
              <a:prstDash val="sysDot"/>
              <a:round/>
              <a:headEnd/>
              <a:tailEnd/>
            </a:ln>
          </p:spPr>
          <p:txBody>
            <a:bodyPr/>
            <a:lstStyle/>
            <a:p>
              <a:endParaRPr lang="en-US"/>
            </a:p>
          </p:txBody>
        </p:sp>
        <p:sp>
          <p:nvSpPr>
            <p:cNvPr id="88142" name="Line 162"/>
            <p:cNvSpPr>
              <a:spLocks noChangeAspect="1" noChangeShapeType="1"/>
            </p:cNvSpPr>
            <p:nvPr/>
          </p:nvSpPr>
          <p:spPr bwMode="auto">
            <a:xfrm flipH="1">
              <a:off x="3264" y="2784"/>
              <a:ext cx="336" cy="432"/>
            </a:xfrm>
            <a:prstGeom prst="line">
              <a:avLst/>
            </a:prstGeom>
            <a:noFill/>
            <a:ln w="9525">
              <a:solidFill>
                <a:schemeClr val="tx1"/>
              </a:solidFill>
              <a:prstDash val="sysDot"/>
              <a:round/>
              <a:headEnd/>
              <a:tailEnd/>
            </a:ln>
          </p:spPr>
          <p:txBody>
            <a:bodyPr/>
            <a:lstStyle/>
            <a:p>
              <a:endParaRPr lang="en-US"/>
            </a:p>
          </p:txBody>
        </p:sp>
        <p:sp>
          <p:nvSpPr>
            <p:cNvPr id="88143" name="Line 163"/>
            <p:cNvSpPr>
              <a:spLocks noChangeAspect="1" noChangeShapeType="1"/>
            </p:cNvSpPr>
            <p:nvPr/>
          </p:nvSpPr>
          <p:spPr bwMode="auto">
            <a:xfrm flipH="1">
              <a:off x="3168" y="2784"/>
              <a:ext cx="336" cy="432"/>
            </a:xfrm>
            <a:prstGeom prst="line">
              <a:avLst/>
            </a:prstGeom>
            <a:noFill/>
            <a:ln w="9525">
              <a:solidFill>
                <a:schemeClr val="tx1"/>
              </a:solidFill>
              <a:prstDash val="sysDot"/>
              <a:round/>
              <a:headEnd/>
              <a:tailEnd/>
            </a:ln>
          </p:spPr>
          <p:txBody>
            <a:bodyPr/>
            <a:lstStyle/>
            <a:p>
              <a:endParaRPr lang="en-US"/>
            </a:p>
          </p:txBody>
        </p:sp>
        <p:sp>
          <p:nvSpPr>
            <p:cNvPr id="88144" name="Line 164"/>
            <p:cNvSpPr>
              <a:spLocks noChangeAspect="1" noChangeShapeType="1"/>
            </p:cNvSpPr>
            <p:nvPr/>
          </p:nvSpPr>
          <p:spPr bwMode="auto">
            <a:xfrm flipH="1">
              <a:off x="3360" y="2784"/>
              <a:ext cx="336" cy="432"/>
            </a:xfrm>
            <a:prstGeom prst="line">
              <a:avLst/>
            </a:prstGeom>
            <a:noFill/>
            <a:ln w="9525">
              <a:solidFill>
                <a:schemeClr val="tx1"/>
              </a:solidFill>
              <a:prstDash val="sysDot"/>
              <a:round/>
              <a:headEnd/>
              <a:tailEnd/>
            </a:ln>
          </p:spPr>
          <p:txBody>
            <a:bodyPr/>
            <a:lstStyle/>
            <a:p>
              <a:endParaRPr lang="en-US"/>
            </a:p>
          </p:txBody>
        </p:sp>
        <p:sp>
          <p:nvSpPr>
            <p:cNvPr id="88145" name="Line 165"/>
            <p:cNvSpPr>
              <a:spLocks noChangeAspect="1" noChangeShapeType="1"/>
            </p:cNvSpPr>
            <p:nvPr/>
          </p:nvSpPr>
          <p:spPr bwMode="auto">
            <a:xfrm flipH="1">
              <a:off x="3456" y="2784"/>
              <a:ext cx="336" cy="432"/>
            </a:xfrm>
            <a:prstGeom prst="line">
              <a:avLst/>
            </a:prstGeom>
            <a:noFill/>
            <a:ln w="9525">
              <a:solidFill>
                <a:schemeClr val="tx1"/>
              </a:solidFill>
              <a:prstDash val="sysDot"/>
              <a:round/>
              <a:headEnd/>
              <a:tailEnd/>
            </a:ln>
          </p:spPr>
          <p:txBody>
            <a:bodyPr/>
            <a:lstStyle/>
            <a:p>
              <a:endParaRPr lang="en-US"/>
            </a:p>
          </p:txBody>
        </p:sp>
        <p:sp>
          <p:nvSpPr>
            <p:cNvPr id="88146" name="Line 166"/>
            <p:cNvSpPr>
              <a:spLocks noChangeAspect="1" noChangeShapeType="1"/>
            </p:cNvSpPr>
            <p:nvPr/>
          </p:nvSpPr>
          <p:spPr bwMode="auto">
            <a:xfrm flipH="1">
              <a:off x="3648" y="2784"/>
              <a:ext cx="336" cy="432"/>
            </a:xfrm>
            <a:prstGeom prst="line">
              <a:avLst/>
            </a:prstGeom>
            <a:noFill/>
            <a:ln w="9525">
              <a:solidFill>
                <a:schemeClr val="tx1"/>
              </a:solidFill>
              <a:prstDash val="sysDot"/>
              <a:round/>
              <a:headEnd/>
              <a:tailEnd/>
            </a:ln>
          </p:spPr>
          <p:txBody>
            <a:bodyPr/>
            <a:lstStyle/>
            <a:p>
              <a:endParaRPr lang="en-US"/>
            </a:p>
          </p:txBody>
        </p:sp>
        <p:sp>
          <p:nvSpPr>
            <p:cNvPr id="88147" name="Line 167"/>
            <p:cNvSpPr>
              <a:spLocks noChangeAspect="1" noChangeShapeType="1"/>
            </p:cNvSpPr>
            <p:nvPr/>
          </p:nvSpPr>
          <p:spPr bwMode="auto">
            <a:xfrm flipH="1">
              <a:off x="3552" y="2784"/>
              <a:ext cx="336" cy="432"/>
            </a:xfrm>
            <a:prstGeom prst="line">
              <a:avLst/>
            </a:prstGeom>
            <a:noFill/>
            <a:ln w="9525">
              <a:solidFill>
                <a:schemeClr val="tx1"/>
              </a:solidFill>
              <a:prstDash val="sysDot"/>
              <a:round/>
              <a:headEnd/>
              <a:tailEnd/>
            </a:ln>
          </p:spPr>
          <p:txBody>
            <a:bodyPr/>
            <a:lstStyle/>
            <a:p>
              <a:endParaRPr lang="en-US"/>
            </a:p>
          </p:txBody>
        </p:sp>
        <p:sp>
          <p:nvSpPr>
            <p:cNvPr id="88148" name="Line 168"/>
            <p:cNvSpPr>
              <a:spLocks noChangeAspect="1" noChangeShapeType="1"/>
            </p:cNvSpPr>
            <p:nvPr/>
          </p:nvSpPr>
          <p:spPr bwMode="auto">
            <a:xfrm flipH="1">
              <a:off x="3744" y="2832"/>
              <a:ext cx="288" cy="384"/>
            </a:xfrm>
            <a:prstGeom prst="line">
              <a:avLst/>
            </a:prstGeom>
            <a:noFill/>
            <a:ln w="9525">
              <a:solidFill>
                <a:schemeClr val="tx1"/>
              </a:solidFill>
              <a:prstDash val="sysDot"/>
              <a:round/>
              <a:headEnd/>
              <a:tailEnd/>
            </a:ln>
          </p:spPr>
          <p:txBody>
            <a:bodyPr/>
            <a:lstStyle/>
            <a:p>
              <a:endParaRPr lang="en-US"/>
            </a:p>
          </p:txBody>
        </p:sp>
        <p:sp>
          <p:nvSpPr>
            <p:cNvPr id="88149" name="Line 169"/>
            <p:cNvSpPr>
              <a:spLocks noChangeAspect="1" noChangeShapeType="1"/>
            </p:cNvSpPr>
            <p:nvPr/>
          </p:nvSpPr>
          <p:spPr bwMode="auto">
            <a:xfrm flipH="1">
              <a:off x="3840" y="2976"/>
              <a:ext cx="192" cy="240"/>
            </a:xfrm>
            <a:prstGeom prst="line">
              <a:avLst/>
            </a:prstGeom>
            <a:noFill/>
            <a:ln w="9525">
              <a:solidFill>
                <a:schemeClr val="tx1"/>
              </a:solidFill>
              <a:prstDash val="sysDot"/>
              <a:round/>
              <a:headEnd/>
              <a:tailEnd/>
            </a:ln>
          </p:spPr>
          <p:txBody>
            <a:bodyPr/>
            <a:lstStyle/>
            <a:p>
              <a:endParaRPr lang="en-US"/>
            </a:p>
          </p:txBody>
        </p:sp>
        <p:sp>
          <p:nvSpPr>
            <p:cNvPr id="88150" name="Line 170"/>
            <p:cNvSpPr>
              <a:spLocks noChangeAspect="1" noChangeShapeType="1"/>
            </p:cNvSpPr>
            <p:nvPr/>
          </p:nvSpPr>
          <p:spPr bwMode="auto">
            <a:xfrm flipH="1">
              <a:off x="3936" y="3072"/>
              <a:ext cx="96" cy="144"/>
            </a:xfrm>
            <a:prstGeom prst="line">
              <a:avLst/>
            </a:prstGeom>
            <a:noFill/>
            <a:ln w="9525">
              <a:solidFill>
                <a:schemeClr val="tx1"/>
              </a:solidFill>
              <a:prstDash val="sysDot"/>
              <a:round/>
              <a:headEnd/>
              <a:tailEnd/>
            </a:ln>
          </p:spPr>
          <p:txBody>
            <a:bodyPr/>
            <a:lstStyle/>
            <a:p>
              <a:endParaRPr lang="en-US"/>
            </a:p>
          </p:txBody>
        </p:sp>
        <p:sp>
          <p:nvSpPr>
            <p:cNvPr id="88151" name="Line 171"/>
            <p:cNvSpPr>
              <a:spLocks noChangeAspect="1" noChangeShapeType="1"/>
            </p:cNvSpPr>
            <p:nvPr/>
          </p:nvSpPr>
          <p:spPr bwMode="auto">
            <a:xfrm flipH="1">
              <a:off x="1536" y="2784"/>
              <a:ext cx="240" cy="288"/>
            </a:xfrm>
            <a:prstGeom prst="line">
              <a:avLst/>
            </a:prstGeom>
            <a:noFill/>
            <a:ln w="9525">
              <a:solidFill>
                <a:schemeClr val="tx1"/>
              </a:solidFill>
              <a:prstDash val="sysDot"/>
              <a:round/>
              <a:headEnd/>
              <a:tailEnd/>
            </a:ln>
          </p:spPr>
          <p:txBody>
            <a:bodyPr/>
            <a:lstStyle/>
            <a:p>
              <a:endParaRPr lang="en-US"/>
            </a:p>
          </p:txBody>
        </p:sp>
        <p:sp>
          <p:nvSpPr>
            <p:cNvPr id="88152" name="Line 172"/>
            <p:cNvSpPr>
              <a:spLocks noChangeAspect="1" noChangeShapeType="1"/>
            </p:cNvSpPr>
            <p:nvPr/>
          </p:nvSpPr>
          <p:spPr bwMode="auto">
            <a:xfrm flipH="1">
              <a:off x="1584" y="2784"/>
              <a:ext cx="96" cy="144"/>
            </a:xfrm>
            <a:prstGeom prst="line">
              <a:avLst/>
            </a:prstGeom>
            <a:noFill/>
            <a:ln w="9525">
              <a:solidFill>
                <a:schemeClr val="tx1"/>
              </a:solidFill>
              <a:prstDash val="sysDot"/>
              <a:round/>
              <a:headEnd/>
              <a:tailEnd/>
            </a:ln>
          </p:spPr>
          <p:txBody>
            <a:bodyPr/>
            <a:lstStyle/>
            <a:p>
              <a:endParaRPr lang="en-US"/>
            </a:p>
          </p:txBody>
        </p:sp>
      </p:grpSp>
      <p:sp>
        <p:nvSpPr>
          <p:cNvPr id="88070" name="Text Box 2"/>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88071" name="Text Box 3"/>
          <p:cNvSpPr txBox="1">
            <a:spLocks noChangeArrowheads="1"/>
          </p:cNvSpPr>
          <p:nvPr/>
        </p:nvSpPr>
        <p:spPr bwMode="auto">
          <a:xfrm>
            <a:off x="1600200" y="441325"/>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88118" name="Text Box 5"/>
          <p:cNvSpPr txBox="1">
            <a:spLocks noChangeArrowheads="1"/>
          </p:cNvSpPr>
          <p:nvPr/>
        </p:nvSpPr>
        <p:spPr bwMode="auto">
          <a:xfrm>
            <a:off x="304800" y="914400"/>
            <a:ext cx="8458200" cy="584775"/>
          </a:xfrm>
          <a:prstGeom prst="rect">
            <a:avLst/>
          </a:prstGeom>
          <a:noFill/>
          <a:ln w="9525">
            <a:noFill/>
            <a:miter lim="800000"/>
            <a:headEnd/>
            <a:tailEnd/>
          </a:ln>
        </p:spPr>
        <p:txBody>
          <a:bodyPr wrap="square">
            <a:spAutoFit/>
          </a:bodyPr>
          <a:lstStyle/>
          <a:p>
            <a:r>
              <a:rPr lang="en-US" sz="1600" b="1" dirty="0">
                <a:cs typeface="Times New Roman" pitchFamily="18" charset="0"/>
              </a:rPr>
              <a:t>B.  2.  Bedding </a:t>
            </a:r>
            <a:r>
              <a:rPr lang="en-US" sz="1600" dirty="0" smtClean="0">
                <a:cs typeface="Times New Roman" pitchFamily="18" charset="0"/>
              </a:rPr>
              <a:t> (cont’d.)</a:t>
            </a:r>
            <a:r>
              <a:rPr lang="en-US" sz="1600" b="1" dirty="0">
                <a:cs typeface="Times New Roman" pitchFamily="18" charset="0"/>
              </a:rPr>
              <a:t/>
            </a:r>
            <a:br>
              <a:rPr lang="en-US" sz="1600" b="1" dirty="0">
                <a:cs typeface="Times New Roman" pitchFamily="18" charset="0"/>
              </a:rPr>
            </a:br>
            <a:endParaRPr lang="en-US" sz="1600" dirty="0">
              <a:cs typeface="Times New Roman" pitchFamily="18" charset="0"/>
            </a:endParaRPr>
          </a:p>
        </p:txBody>
      </p:sp>
      <p:sp>
        <p:nvSpPr>
          <p:cNvPr id="88074" name="Rectangle 141" descr="Dark horizontal"/>
          <p:cNvSpPr>
            <a:spLocks noChangeAspect="1" noChangeArrowheads="1"/>
          </p:cNvSpPr>
          <p:nvPr/>
        </p:nvSpPr>
        <p:spPr bwMode="auto">
          <a:xfrm>
            <a:off x="5976938" y="2963863"/>
            <a:ext cx="1382712" cy="165100"/>
          </a:xfrm>
          <a:prstGeom prst="rect">
            <a:avLst/>
          </a:prstGeom>
          <a:pattFill prst="dkHorz">
            <a:fgClr>
              <a:schemeClr val="hlink"/>
            </a:fgClr>
            <a:bgClr>
              <a:srgbClr val="B2B2B2"/>
            </a:bgClr>
          </a:pattFill>
          <a:ln w="9525">
            <a:solidFill>
              <a:schemeClr val="tx1"/>
            </a:solidFill>
            <a:miter lim="800000"/>
            <a:headEnd/>
            <a:tailEnd/>
          </a:ln>
        </p:spPr>
        <p:txBody>
          <a:bodyPr wrap="none" anchor="ctr"/>
          <a:lstStyle/>
          <a:p>
            <a:endParaRPr lang="en-US"/>
          </a:p>
        </p:txBody>
      </p:sp>
      <p:sp>
        <p:nvSpPr>
          <p:cNvPr id="88075" name="Rectangle 142" descr="Light upward diagonal"/>
          <p:cNvSpPr>
            <a:spLocks noChangeAspect="1" noChangeArrowheads="1"/>
          </p:cNvSpPr>
          <p:nvPr/>
        </p:nvSpPr>
        <p:spPr bwMode="auto">
          <a:xfrm>
            <a:off x="5976938" y="2852738"/>
            <a:ext cx="1382712" cy="111125"/>
          </a:xfrm>
          <a:prstGeom prst="rect">
            <a:avLst/>
          </a:prstGeom>
          <a:pattFill prst="ltUpDiag">
            <a:fgClr>
              <a:schemeClr val="hlink"/>
            </a:fgClr>
            <a:bgClr>
              <a:srgbClr val="B2B2B2"/>
            </a:bgClr>
          </a:pattFill>
          <a:ln w="9525">
            <a:solidFill>
              <a:schemeClr val="tx1"/>
            </a:solidFill>
            <a:miter lim="800000"/>
            <a:headEnd/>
            <a:tailEnd/>
          </a:ln>
        </p:spPr>
        <p:txBody>
          <a:bodyPr wrap="none" anchor="ctr"/>
          <a:lstStyle/>
          <a:p>
            <a:endParaRPr lang="en-US"/>
          </a:p>
        </p:txBody>
      </p:sp>
      <p:sp>
        <p:nvSpPr>
          <p:cNvPr id="88076" name="Line 175"/>
          <p:cNvSpPr>
            <a:spLocks noChangeAspect="1" noChangeShapeType="1"/>
          </p:cNvSpPr>
          <p:nvPr/>
        </p:nvSpPr>
        <p:spPr bwMode="auto">
          <a:xfrm>
            <a:off x="3044825" y="5064125"/>
            <a:ext cx="2820988" cy="0"/>
          </a:xfrm>
          <a:prstGeom prst="line">
            <a:avLst/>
          </a:prstGeom>
          <a:noFill/>
          <a:ln w="38100">
            <a:solidFill>
              <a:schemeClr val="tx1"/>
            </a:solidFill>
            <a:round/>
            <a:headEnd/>
            <a:tailEnd/>
          </a:ln>
        </p:spPr>
        <p:txBody>
          <a:bodyPr/>
          <a:lstStyle/>
          <a:p>
            <a:endParaRPr lang="en-US"/>
          </a:p>
        </p:txBody>
      </p:sp>
      <p:sp>
        <p:nvSpPr>
          <p:cNvPr id="88077" name="Line 176"/>
          <p:cNvSpPr>
            <a:spLocks noChangeAspect="1" noChangeShapeType="1"/>
          </p:cNvSpPr>
          <p:nvPr/>
        </p:nvSpPr>
        <p:spPr bwMode="auto">
          <a:xfrm flipH="1" flipV="1">
            <a:off x="2933700" y="2852738"/>
            <a:ext cx="111125" cy="2211387"/>
          </a:xfrm>
          <a:prstGeom prst="line">
            <a:avLst/>
          </a:prstGeom>
          <a:noFill/>
          <a:ln w="34925">
            <a:solidFill>
              <a:schemeClr val="tx1"/>
            </a:solidFill>
            <a:round/>
            <a:headEnd/>
            <a:tailEnd/>
          </a:ln>
        </p:spPr>
        <p:txBody>
          <a:bodyPr/>
          <a:lstStyle/>
          <a:p>
            <a:endParaRPr lang="en-US"/>
          </a:p>
        </p:txBody>
      </p:sp>
      <p:sp>
        <p:nvSpPr>
          <p:cNvPr id="88078" name="Line 177"/>
          <p:cNvSpPr>
            <a:spLocks noChangeAspect="1" noChangeShapeType="1"/>
          </p:cNvSpPr>
          <p:nvPr/>
        </p:nvSpPr>
        <p:spPr bwMode="auto">
          <a:xfrm flipV="1">
            <a:off x="5865813" y="2852738"/>
            <a:ext cx="111125" cy="2211387"/>
          </a:xfrm>
          <a:prstGeom prst="line">
            <a:avLst/>
          </a:prstGeom>
          <a:noFill/>
          <a:ln w="38100">
            <a:solidFill>
              <a:schemeClr val="tx1"/>
            </a:solidFill>
            <a:round/>
            <a:headEnd/>
            <a:tailEnd/>
          </a:ln>
        </p:spPr>
        <p:txBody>
          <a:bodyPr/>
          <a:lstStyle/>
          <a:p>
            <a:endParaRPr lang="en-US"/>
          </a:p>
        </p:txBody>
      </p:sp>
      <p:sp>
        <p:nvSpPr>
          <p:cNvPr id="88079" name="Line 178"/>
          <p:cNvSpPr>
            <a:spLocks noChangeAspect="1" noChangeShapeType="1"/>
          </p:cNvSpPr>
          <p:nvPr/>
        </p:nvSpPr>
        <p:spPr bwMode="auto">
          <a:xfrm>
            <a:off x="5865813" y="5064125"/>
            <a:ext cx="939800" cy="0"/>
          </a:xfrm>
          <a:prstGeom prst="line">
            <a:avLst/>
          </a:prstGeom>
          <a:noFill/>
          <a:ln w="9525">
            <a:solidFill>
              <a:schemeClr val="tx1"/>
            </a:solidFill>
            <a:prstDash val="dash"/>
            <a:round/>
            <a:headEnd/>
            <a:tailEnd/>
          </a:ln>
        </p:spPr>
        <p:txBody>
          <a:bodyPr/>
          <a:lstStyle/>
          <a:p>
            <a:endParaRPr lang="en-US"/>
          </a:p>
        </p:txBody>
      </p:sp>
      <p:sp>
        <p:nvSpPr>
          <p:cNvPr id="115895" name="Text Box 183"/>
          <p:cNvSpPr txBox="1">
            <a:spLocks noChangeAspect="1" noChangeArrowheads="1"/>
          </p:cNvSpPr>
          <p:nvPr/>
        </p:nvSpPr>
        <p:spPr bwMode="auto">
          <a:xfrm>
            <a:off x="1295400" y="4419600"/>
            <a:ext cx="1066800" cy="738664"/>
          </a:xfrm>
          <a:prstGeom prst="rect">
            <a:avLst/>
          </a:prstGeom>
          <a:noFill/>
          <a:ln w="9525">
            <a:noFill/>
            <a:miter lim="800000"/>
            <a:headEnd/>
            <a:tailEnd/>
          </a:ln>
        </p:spPr>
        <p:txBody>
          <a:bodyPr>
            <a:spAutoFit/>
          </a:bodyPr>
          <a:lstStyle/>
          <a:p>
            <a:pPr>
              <a:spcBef>
                <a:spcPct val="50000"/>
              </a:spcBef>
            </a:pPr>
            <a:r>
              <a:rPr lang="en-US" sz="1400" b="1" dirty="0" smtClean="0"/>
              <a:t>“Bedding”</a:t>
            </a:r>
            <a:br>
              <a:rPr lang="en-US" sz="1400" b="1" dirty="0" smtClean="0"/>
            </a:br>
            <a:r>
              <a:rPr lang="en-US" sz="1400" b="1" dirty="0" smtClean="0"/>
              <a:t> minimum</a:t>
            </a:r>
            <a:br>
              <a:rPr lang="en-US" sz="1400" b="1" dirty="0" smtClean="0"/>
            </a:br>
            <a:r>
              <a:rPr lang="en-US" sz="1400" b="1" dirty="0" smtClean="0"/>
              <a:t>  depth </a:t>
            </a:r>
            <a:r>
              <a:rPr lang="en-US" sz="1400" b="1" u="sng" dirty="0" smtClean="0"/>
              <a:t>6</a:t>
            </a:r>
            <a:r>
              <a:rPr lang="en-US" sz="1400" b="1" dirty="0" smtClean="0"/>
              <a:t>”</a:t>
            </a:r>
            <a:endParaRPr lang="en-US" sz="1400" b="1" dirty="0"/>
          </a:p>
        </p:txBody>
      </p:sp>
      <p:sp>
        <p:nvSpPr>
          <p:cNvPr id="115896" name="Line 184"/>
          <p:cNvSpPr>
            <a:spLocks noChangeAspect="1" noChangeShapeType="1"/>
          </p:cNvSpPr>
          <p:nvPr/>
        </p:nvSpPr>
        <p:spPr bwMode="auto">
          <a:xfrm flipV="1">
            <a:off x="2325688" y="4899025"/>
            <a:ext cx="830262" cy="55563"/>
          </a:xfrm>
          <a:prstGeom prst="line">
            <a:avLst/>
          </a:prstGeom>
          <a:noFill/>
          <a:ln w="9525">
            <a:solidFill>
              <a:schemeClr val="tx1"/>
            </a:solidFill>
            <a:round/>
            <a:headEnd/>
            <a:tailEnd type="triangle" w="med" len="med"/>
          </a:ln>
        </p:spPr>
        <p:txBody>
          <a:bodyPr/>
          <a:lstStyle/>
          <a:p>
            <a:endParaRPr lang="en-US"/>
          </a:p>
        </p:txBody>
      </p:sp>
      <p:sp>
        <p:nvSpPr>
          <p:cNvPr id="115897" name="Line 185"/>
          <p:cNvSpPr>
            <a:spLocks noChangeAspect="1" noChangeShapeType="1"/>
          </p:cNvSpPr>
          <p:nvPr/>
        </p:nvSpPr>
        <p:spPr bwMode="auto">
          <a:xfrm flipV="1">
            <a:off x="2878138" y="4899025"/>
            <a:ext cx="609600" cy="552450"/>
          </a:xfrm>
          <a:prstGeom prst="line">
            <a:avLst/>
          </a:prstGeom>
          <a:noFill/>
          <a:ln w="9525">
            <a:solidFill>
              <a:schemeClr val="tx1"/>
            </a:solidFill>
            <a:round/>
            <a:headEnd/>
            <a:tailEnd type="triangle" w="med" len="med"/>
          </a:ln>
        </p:spPr>
        <p:txBody>
          <a:bodyPr/>
          <a:lstStyle/>
          <a:p>
            <a:endParaRPr lang="en-US"/>
          </a:p>
        </p:txBody>
      </p:sp>
      <p:sp>
        <p:nvSpPr>
          <p:cNvPr id="115898" name="Text Box 186"/>
          <p:cNvSpPr txBox="1">
            <a:spLocks noChangeAspect="1" noChangeArrowheads="1"/>
          </p:cNvSpPr>
          <p:nvPr/>
        </p:nvSpPr>
        <p:spPr bwMode="auto">
          <a:xfrm>
            <a:off x="762000" y="5410200"/>
            <a:ext cx="2514600" cy="738664"/>
          </a:xfrm>
          <a:prstGeom prst="rect">
            <a:avLst/>
          </a:prstGeom>
          <a:noFill/>
          <a:ln w="9525">
            <a:noFill/>
            <a:miter lim="800000"/>
            <a:headEnd/>
            <a:tailEnd/>
          </a:ln>
        </p:spPr>
        <p:txBody>
          <a:bodyPr>
            <a:spAutoFit/>
          </a:bodyPr>
          <a:lstStyle/>
          <a:p>
            <a:pPr>
              <a:spcBef>
                <a:spcPct val="50000"/>
              </a:spcBef>
            </a:pPr>
            <a:r>
              <a:rPr lang="en-US" sz="1400" b="1" dirty="0" smtClean="0"/>
              <a:t>Loosely placed 1B aggregate</a:t>
            </a:r>
            <a:br>
              <a:rPr lang="en-US" sz="1400" b="1" dirty="0" smtClean="0"/>
            </a:br>
            <a:r>
              <a:rPr lang="en-US" sz="1400" b="1" dirty="0" smtClean="0"/>
              <a:t>“outlet end section bedded</a:t>
            </a:r>
            <a:br>
              <a:rPr lang="en-US" sz="1400" b="1" dirty="0" smtClean="0"/>
            </a:br>
            <a:r>
              <a:rPr lang="en-US" sz="1400" b="1" dirty="0" smtClean="0"/>
              <a:t>       on compacted 2A”</a:t>
            </a:r>
            <a:endParaRPr lang="en-US" sz="1400" b="1" dirty="0"/>
          </a:p>
        </p:txBody>
      </p:sp>
      <p:sp>
        <p:nvSpPr>
          <p:cNvPr id="115899" name="Arc 187"/>
          <p:cNvSpPr>
            <a:spLocks noChangeAspect="1"/>
          </p:cNvSpPr>
          <p:nvPr/>
        </p:nvSpPr>
        <p:spPr bwMode="auto">
          <a:xfrm flipV="1">
            <a:off x="3835400" y="4235450"/>
            <a:ext cx="1216025" cy="496888"/>
          </a:xfrm>
          <a:custGeom>
            <a:avLst/>
            <a:gdLst>
              <a:gd name="T0" fmla="*/ 0 w 32746"/>
              <a:gd name="T1" fmla="*/ 177131 h 21600"/>
              <a:gd name="T2" fmla="*/ 1216025 w 32746"/>
              <a:gd name="T3" fmla="*/ 168551 h 21600"/>
              <a:gd name="T4" fmla="*/ 613991 w 32746"/>
              <a:gd name="T5" fmla="*/ 496888 h 21600"/>
              <a:gd name="T6" fmla="*/ 0 60000 65536"/>
              <a:gd name="T7" fmla="*/ 0 60000 65536"/>
              <a:gd name="T8" fmla="*/ 0 60000 65536"/>
              <a:gd name="T9" fmla="*/ 0 w 32746"/>
              <a:gd name="T10" fmla="*/ 0 h 21600"/>
              <a:gd name="T11" fmla="*/ 32746 w 32746"/>
              <a:gd name="T12" fmla="*/ 21600 h 21600"/>
            </a:gdLst>
            <a:ahLst/>
            <a:cxnLst>
              <a:cxn ang="T6">
                <a:pos x="T0" y="T1"/>
              </a:cxn>
              <a:cxn ang="T7">
                <a:pos x="T2" y="T3"/>
              </a:cxn>
              <a:cxn ang="T8">
                <a:pos x="T4" y="T5"/>
              </a:cxn>
            </a:cxnLst>
            <a:rect l="T9" t="T10" r="T11" b="T12"/>
            <a:pathLst>
              <a:path w="32746" h="21600" fill="none" extrusionOk="0">
                <a:moveTo>
                  <a:pt x="0" y="7700"/>
                </a:moveTo>
                <a:cubicBezTo>
                  <a:pt x="4104" y="2818"/>
                  <a:pt x="10156" y="-1"/>
                  <a:pt x="16534" y="0"/>
                </a:cubicBezTo>
                <a:cubicBezTo>
                  <a:pt x="22739" y="0"/>
                  <a:pt x="28645" y="2669"/>
                  <a:pt x="32746" y="7326"/>
                </a:cubicBezTo>
              </a:path>
              <a:path w="32746" h="21600" stroke="0" extrusionOk="0">
                <a:moveTo>
                  <a:pt x="0" y="7700"/>
                </a:moveTo>
                <a:cubicBezTo>
                  <a:pt x="4104" y="2818"/>
                  <a:pt x="10156" y="-1"/>
                  <a:pt x="16534" y="0"/>
                </a:cubicBezTo>
                <a:cubicBezTo>
                  <a:pt x="22739" y="0"/>
                  <a:pt x="28645" y="2669"/>
                  <a:pt x="32746" y="7326"/>
                </a:cubicBezTo>
                <a:lnTo>
                  <a:pt x="16534" y="21600"/>
                </a:lnTo>
                <a:close/>
              </a:path>
            </a:pathLst>
          </a:custGeom>
          <a:noFill/>
          <a:ln w="9525">
            <a:solidFill>
              <a:schemeClr val="tx1"/>
            </a:solidFill>
            <a:round/>
            <a:headEnd/>
            <a:tailEnd/>
          </a:ln>
        </p:spPr>
        <p:txBody>
          <a:bodyPr wrap="none" anchor="ctr"/>
          <a:lstStyle/>
          <a:p>
            <a:endParaRPr lang="en-US"/>
          </a:p>
        </p:txBody>
      </p:sp>
      <p:grpSp>
        <p:nvGrpSpPr>
          <p:cNvPr id="4" name="Group 228"/>
          <p:cNvGrpSpPr>
            <a:grpSpLocks/>
          </p:cNvGrpSpPr>
          <p:nvPr/>
        </p:nvGrpSpPr>
        <p:grpSpPr bwMode="auto">
          <a:xfrm>
            <a:off x="2989263" y="4567238"/>
            <a:ext cx="2876550" cy="0"/>
            <a:chOff x="1883" y="2877"/>
            <a:chExt cx="1812" cy="0"/>
          </a:xfrm>
        </p:grpSpPr>
        <p:sp>
          <p:nvSpPr>
            <p:cNvPr id="88116" name="Line 188"/>
            <p:cNvSpPr>
              <a:spLocks noChangeAspect="1" noChangeShapeType="1"/>
            </p:cNvSpPr>
            <p:nvPr/>
          </p:nvSpPr>
          <p:spPr bwMode="auto">
            <a:xfrm>
              <a:off x="3172" y="2877"/>
              <a:ext cx="523" cy="0"/>
            </a:xfrm>
            <a:prstGeom prst="line">
              <a:avLst/>
            </a:prstGeom>
            <a:noFill/>
            <a:ln w="9525">
              <a:solidFill>
                <a:schemeClr val="tx1"/>
              </a:solidFill>
              <a:round/>
              <a:headEnd/>
              <a:tailEnd/>
            </a:ln>
          </p:spPr>
          <p:txBody>
            <a:bodyPr/>
            <a:lstStyle/>
            <a:p>
              <a:endParaRPr lang="en-US"/>
            </a:p>
          </p:txBody>
        </p:sp>
        <p:sp>
          <p:nvSpPr>
            <p:cNvPr id="88117" name="Line 189"/>
            <p:cNvSpPr>
              <a:spLocks noChangeAspect="1" noChangeShapeType="1"/>
            </p:cNvSpPr>
            <p:nvPr/>
          </p:nvSpPr>
          <p:spPr bwMode="auto">
            <a:xfrm flipH="1">
              <a:off x="1883" y="2877"/>
              <a:ext cx="558" cy="0"/>
            </a:xfrm>
            <a:prstGeom prst="line">
              <a:avLst/>
            </a:prstGeom>
            <a:noFill/>
            <a:ln w="9525">
              <a:solidFill>
                <a:schemeClr val="tx1"/>
              </a:solidFill>
              <a:round/>
              <a:headEnd/>
              <a:tailEnd/>
            </a:ln>
          </p:spPr>
          <p:txBody>
            <a:bodyPr/>
            <a:lstStyle/>
            <a:p>
              <a:endParaRPr lang="en-US"/>
            </a:p>
          </p:txBody>
        </p:sp>
      </p:grpSp>
      <p:sp>
        <p:nvSpPr>
          <p:cNvPr id="115902" name="Line 190"/>
          <p:cNvSpPr>
            <a:spLocks noChangeAspect="1" noChangeShapeType="1"/>
          </p:cNvSpPr>
          <p:nvPr/>
        </p:nvSpPr>
        <p:spPr bwMode="auto">
          <a:xfrm flipV="1">
            <a:off x="2878138" y="4622800"/>
            <a:ext cx="554037" cy="828675"/>
          </a:xfrm>
          <a:prstGeom prst="line">
            <a:avLst/>
          </a:prstGeom>
          <a:noFill/>
          <a:ln w="9525">
            <a:solidFill>
              <a:schemeClr val="tx1"/>
            </a:solidFill>
            <a:round/>
            <a:headEnd/>
            <a:tailEnd type="triangle" w="med" len="med"/>
          </a:ln>
        </p:spPr>
        <p:txBody>
          <a:bodyPr/>
          <a:lstStyle/>
          <a:p>
            <a:endParaRPr lang="en-US"/>
          </a:p>
        </p:txBody>
      </p:sp>
      <p:sp>
        <p:nvSpPr>
          <p:cNvPr id="115903" name="Line 191"/>
          <p:cNvSpPr>
            <a:spLocks noChangeAspect="1" noChangeShapeType="1"/>
          </p:cNvSpPr>
          <p:nvPr/>
        </p:nvSpPr>
        <p:spPr bwMode="auto">
          <a:xfrm flipH="1" flipV="1">
            <a:off x="4870450" y="4678363"/>
            <a:ext cx="719138" cy="552450"/>
          </a:xfrm>
          <a:prstGeom prst="line">
            <a:avLst/>
          </a:prstGeom>
          <a:noFill/>
          <a:ln w="9525">
            <a:solidFill>
              <a:schemeClr val="tx1"/>
            </a:solidFill>
            <a:round/>
            <a:headEnd/>
            <a:tailEnd type="triangle" w="med" len="med"/>
          </a:ln>
        </p:spPr>
        <p:txBody>
          <a:bodyPr/>
          <a:lstStyle/>
          <a:p>
            <a:endParaRPr lang="en-US"/>
          </a:p>
        </p:txBody>
      </p:sp>
      <p:sp>
        <p:nvSpPr>
          <p:cNvPr id="115904" name="Text Box 192"/>
          <p:cNvSpPr txBox="1">
            <a:spLocks noChangeAspect="1" noChangeArrowheads="1"/>
          </p:cNvSpPr>
          <p:nvPr/>
        </p:nvSpPr>
        <p:spPr bwMode="auto">
          <a:xfrm>
            <a:off x="5181600" y="5175250"/>
            <a:ext cx="739775" cy="304800"/>
          </a:xfrm>
          <a:prstGeom prst="rect">
            <a:avLst/>
          </a:prstGeom>
          <a:noFill/>
          <a:ln w="9525">
            <a:noFill/>
            <a:miter lim="800000"/>
            <a:headEnd/>
            <a:tailEnd/>
          </a:ln>
        </p:spPr>
        <p:txBody>
          <a:bodyPr>
            <a:spAutoFit/>
          </a:bodyPr>
          <a:lstStyle/>
          <a:p>
            <a:pPr>
              <a:spcBef>
                <a:spcPct val="50000"/>
              </a:spcBef>
            </a:pPr>
            <a:r>
              <a:rPr lang="en-US" sz="1400" b="1"/>
              <a:t>Cradle</a:t>
            </a:r>
          </a:p>
        </p:txBody>
      </p:sp>
      <p:sp>
        <p:nvSpPr>
          <p:cNvPr id="115905" name="Line 193"/>
          <p:cNvSpPr>
            <a:spLocks noChangeAspect="1" noChangeShapeType="1"/>
          </p:cNvSpPr>
          <p:nvPr/>
        </p:nvSpPr>
        <p:spPr bwMode="auto">
          <a:xfrm>
            <a:off x="5865813" y="4567238"/>
            <a:ext cx="1493837" cy="0"/>
          </a:xfrm>
          <a:prstGeom prst="line">
            <a:avLst/>
          </a:prstGeom>
          <a:noFill/>
          <a:ln w="9525">
            <a:solidFill>
              <a:schemeClr val="tx1"/>
            </a:solidFill>
            <a:prstDash val="sysDot"/>
            <a:round/>
            <a:headEnd/>
            <a:tailEnd/>
          </a:ln>
        </p:spPr>
        <p:txBody>
          <a:bodyPr/>
          <a:lstStyle/>
          <a:p>
            <a:endParaRPr lang="en-US"/>
          </a:p>
        </p:txBody>
      </p:sp>
      <p:sp>
        <p:nvSpPr>
          <p:cNvPr id="115906" name="Line 194"/>
          <p:cNvSpPr>
            <a:spLocks noChangeAspect="1" noChangeShapeType="1"/>
          </p:cNvSpPr>
          <p:nvPr/>
        </p:nvSpPr>
        <p:spPr bwMode="auto">
          <a:xfrm>
            <a:off x="5921375" y="4732338"/>
            <a:ext cx="1493838" cy="0"/>
          </a:xfrm>
          <a:prstGeom prst="line">
            <a:avLst/>
          </a:prstGeom>
          <a:noFill/>
          <a:ln w="9525">
            <a:solidFill>
              <a:schemeClr val="tx1"/>
            </a:solidFill>
            <a:prstDash val="sysDot"/>
            <a:round/>
            <a:headEnd/>
            <a:tailEnd/>
          </a:ln>
        </p:spPr>
        <p:txBody>
          <a:bodyPr/>
          <a:lstStyle/>
          <a:p>
            <a:endParaRPr lang="en-US"/>
          </a:p>
        </p:txBody>
      </p:sp>
      <p:sp>
        <p:nvSpPr>
          <p:cNvPr id="115907" name="Line 195"/>
          <p:cNvSpPr>
            <a:spLocks noChangeAspect="1" noChangeShapeType="1"/>
          </p:cNvSpPr>
          <p:nvPr/>
        </p:nvSpPr>
        <p:spPr bwMode="auto">
          <a:xfrm>
            <a:off x="7192963" y="4567238"/>
            <a:ext cx="0" cy="165100"/>
          </a:xfrm>
          <a:prstGeom prst="line">
            <a:avLst/>
          </a:prstGeom>
          <a:noFill/>
          <a:ln w="2794">
            <a:solidFill>
              <a:schemeClr val="tx1"/>
            </a:solidFill>
            <a:round/>
            <a:headEnd type="triangle" w="med" len="med"/>
            <a:tailEnd type="triangle" w="med" len="med"/>
          </a:ln>
        </p:spPr>
        <p:txBody>
          <a:bodyPr/>
          <a:lstStyle/>
          <a:p>
            <a:endParaRPr lang="en-US"/>
          </a:p>
        </p:txBody>
      </p:sp>
      <p:sp>
        <p:nvSpPr>
          <p:cNvPr id="115908" name="Text Box 196"/>
          <p:cNvSpPr txBox="1">
            <a:spLocks noChangeAspect="1" noChangeArrowheads="1"/>
          </p:cNvSpPr>
          <p:nvPr/>
        </p:nvSpPr>
        <p:spPr bwMode="auto">
          <a:xfrm>
            <a:off x="5810250" y="5064125"/>
            <a:ext cx="2419350" cy="523220"/>
          </a:xfrm>
          <a:prstGeom prst="rect">
            <a:avLst/>
          </a:prstGeom>
          <a:noFill/>
          <a:ln w="9525">
            <a:noFill/>
            <a:miter lim="800000"/>
            <a:headEnd/>
            <a:tailEnd/>
          </a:ln>
        </p:spPr>
        <p:txBody>
          <a:bodyPr>
            <a:spAutoFit/>
          </a:bodyPr>
          <a:lstStyle/>
          <a:p>
            <a:pPr>
              <a:spcBef>
                <a:spcPct val="50000"/>
              </a:spcBef>
            </a:pPr>
            <a:r>
              <a:rPr lang="en-US" sz="1400" b="1" dirty="0" smtClean="0"/>
              <a:t>Cradle height equal to 15%</a:t>
            </a:r>
            <a:br>
              <a:rPr lang="en-US" sz="1400" b="1" dirty="0" smtClean="0"/>
            </a:br>
            <a:r>
              <a:rPr lang="en-US" sz="1400" b="1" dirty="0" smtClean="0"/>
              <a:t>    of vertical rise of pipe</a:t>
            </a:r>
            <a:endParaRPr lang="en-US" sz="1400" b="1" dirty="0"/>
          </a:p>
        </p:txBody>
      </p:sp>
      <p:sp>
        <p:nvSpPr>
          <p:cNvPr id="115909" name="Line 197"/>
          <p:cNvSpPr>
            <a:spLocks noChangeAspect="1" noChangeShapeType="1"/>
          </p:cNvSpPr>
          <p:nvPr/>
        </p:nvSpPr>
        <p:spPr bwMode="auto">
          <a:xfrm flipH="1">
            <a:off x="6916738" y="4678363"/>
            <a:ext cx="220662" cy="441325"/>
          </a:xfrm>
          <a:prstGeom prst="line">
            <a:avLst/>
          </a:prstGeom>
          <a:noFill/>
          <a:ln w="9525">
            <a:solidFill>
              <a:schemeClr val="tx1"/>
            </a:solidFill>
            <a:round/>
            <a:headEnd/>
            <a:tailEnd type="triangle" w="med" len="med"/>
          </a:ln>
        </p:spPr>
        <p:txBody>
          <a:bodyPr/>
          <a:lstStyle/>
          <a:p>
            <a:endParaRPr lang="en-US"/>
          </a:p>
        </p:txBody>
      </p:sp>
      <p:sp>
        <p:nvSpPr>
          <p:cNvPr id="115911" name="Text Box 199"/>
          <p:cNvSpPr txBox="1">
            <a:spLocks noChangeAspect="1" noChangeArrowheads="1"/>
          </p:cNvSpPr>
          <p:nvPr/>
        </p:nvSpPr>
        <p:spPr bwMode="auto">
          <a:xfrm>
            <a:off x="5356225" y="3886200"/>
            <a:ext cx="331788" cy="304800"/>
          </a:xfrm>
          <a:prstGeom prst="rect">
            <a:avLst/>
          </a:prstGeom>
          <a:noFill/>
          <a:ln w="9525">
            <a:noFill/>
            <a:miter lim="800000"/>
            <a:headEnd/>
            <a:tailEnd/>
          </a:ln>
        </p:spPr>
        <p:txBody>
          <a:bodyPr>
            <a:spAutoFit/>
          </a:bodyPr>
          <a:lstStyle/>
          <a:p>
            <a:pPr>
              <a:spcBef>
                <a:spcPct val="50000"/>
              </a:spcBef>
            </a:pPr>
            <a:r>
              <a:rPr lang="en-US" sz="1400" b="1">
                <a:solidFill>
                  <a:srgbClr val="FF0000"/>
                </a:solidFill>
              </a:rPr>
              <a:t> x</a:t>
            </a:r>
          </a:p>
        </p:txBody>
      </p:sp>
      <p:grpSp>
        <p:nvGrpSpPr>
          <p:cNvPr id="5" name="Group 219"/>
          <p:cNvGrpSpPr>
            <a:grpSpLocks/>
          </p:cNvGrpSpPr>
          <p:nvPr/>
        </p:nvGrpSpPr>
        <p:grpSpPr bwMode="auto">
          <a:xfrm>
            <a:off x="5534025" y="3516313"/>
            <a:ext cx="0" cy="1216025"/>
            <a:chOff x="3486" y="2215"/>
            <a:chExt cx="0" cy="766"/>
          </a:xfrm>
        </p:grpSpPr>
        <p:sp>
          <p:nvSpPr>
            <p:cNvPr id="88114" name="Line 200"/>
            <p:cNvSpPr>
              <a:spLocks noChangeAspect="1" noChangeShapeType="1"/>
            </p:cNvSpPr>
            <p:nvPr/>
          </p:nvSpPr>
          <p:spPr bwMode="auto">
            <a:xfrm flipV="1">
              <a:off x="3486" y="2215"/>
              <a:ext cx="0" cy="279"/>
            </a:xfrm>
            <a:prstGeom prst="line">
              <a:avLst/>
            </a:prstGeom>
            <a:noFill/>
            <a:ln w="9525">
              <a:solidFill>
                <a:schemeClr val="tx1"/>
              </a:solidFill>
              <a:round/>
              <a:headEnd/>
              <a:tailEnd type="triangle" w="med" len="med"/>
            </a:ln>
          </p:spPr>
          <p:txBody>
            <a:bodyPr/>
            <a:lstStyle/>
            <a:p>
              <a:endParaRPr lang="en-US"/>
            </a:p>
          </p:txBody>
        </p:sp>
        <p:sp>
          <p:nvSpPr>
            <p:cNvPr id="88115" name="Line 201"/>
            <p:cNvSpPr>
              <a:spLocks noChangeAspect="1" noChangeShapeType="1"/>
            </p:cNvSpPr>
            <p:nvPr/>
          </p:nvSpPr>
          <p:spPr bwMode="auto">
            <a:xfrm>
              <a:off x="3486" y="2633"/>
              <a:ext cx="0" cy="348"/>
            </a:xfrm>
            <a:prstGeom prst="line">
              <a:avLst/>
            </a:prstGeom>
            <a:noFill/>
            <a:ln w="9525">
              <a:solidFill>
                <a:schemeClr val="tx1"/>
              </a:solidFill>
              <a:round/>
              <a:headEnd/>
              <a:tailEnd type="triangle" w="med" len="med"/>
            </a:ln>
          </p:spPr>
          <p:txBody>
            <a:bodyPr/>
            <a:lstStyle/>
            <a:p>
              <a:endParaRPr lang="en-US"/>
            </a:p>
          </p:txBody>
        </p:sp>
      </p:grpSp>
      <p:sp>
        <p:nvSpPr>
          <p:cNvPr id="115915" name="Line 203"/>
          <p:cNvSpPr>
            <a:spLocks noChangeAspect="1" noChangeShapeType="1"/>
          </p:cNvSpPr>
          <p:nvPr/>
        </p:nvSpPr>
        <p:spPr bwMode="auto">
          <a:xfrm flipH="1" flipV="1">
            <a:off x="5589588" y="4179888"/>
            <a:ext cx="663575" cy="939800"/>
          </a:xfrm>
          <a:prstGeom prst="line">
            <a:avLst/>
          </a:prstGeom>
          <a:noFill/>
          <a:ln w="9525">
            <a:solidFill>
              <a:schemeClr val="tx1"/>
            </a:solidFill>
            <a:round/>
            <a:headEnd/>
            <a:tailEnd type="triangle" w="med" len="med"/>
          </a:ln>
        </p:spPr>
        <p:txBody>
          <a:bodyPr/>
          <a:lstStyle/>
          <a:p>
            <a:endParaRPr lang="en-US"/>
          </a:p>
        </p:txBody>
      </p:sp>
      <p:sp>
        <p:nvSpPr>
          <p:cNvPr id="115917" name="Line 205"/>
          <p:cNvSpPr>
            <a:spLocks noChangeAspect="1" noChangeShapeType="1"/>
          </p:cNvSpPr>
          <p:nvPr/>
        </p:nvSpPr>
        <p:spPr bwMode="auto">
          <a:xfrm flipH="1">
            <a:off x="4260850" y="4954588"/>
            <a:ext cx="111125" cy="165100"/>
          </a:xfrm>
          <a:prstGeom prst="line">
            <a:avLst/>
          </a:prstGeom>
          <a:noFill/>
          <a:ln w="9525">
            <a:solidFill>
              <a:schemeClr val="tx1"/>
            </a:solidFill>
            <a:round/>
            <a:headEnd/>
            <a:tailEnd/>
          </a:ln>
        </p:spPr>
        <p:txBody>
          <a:bodyPr/>
          <a:lstStyle/>
          <a:p>
            <a:endParaRPr lang="en-US"/>
          </a:p>
        </p:txBody>
      </p:sp>
      <p:sp>
        <p:nvSpPr>
          <p:cNvPr id="88099" name="Rectangle 208" descr="Light upward diagonal"/>
          <p:cNvSpPr>
            <a:spLocks noChangeAspect="1" noChangeArrowheads="1"/>
          </p:cNvSpPr>
          <p:nvPr/>
        </p:nvSpPr>
        <p:spPr bwMode="auto">
          <a:xfrm>
            <a:off x="1550988" y="2852738"/>
            <a:ext cx="1382712" cy="111125"/>
          </a:xfrm>
          <a:prstGeom prst="rect">
            <a:avLst/>
          </a:prstGeom>
          <a:pattFill prst="ltUpDiag">
            <a:fgClr>
              <a:schemeClr val="hlink"/>
            </a:fgClr>
            <a:bgClr>
              <a:srgbClr val="B2B2B2"/>
            </a:bgClr>
          </a:pattFill>
          <a:ln w="9525">
            <a:solidFill>
              <a:schemeClr val="tx1"/>
            </a:solidFill>
            <a:miter lim="800000"/>
            <a:headEnd/>
            <a:tailEnd/>
          </a:ln>
        </p:spPr>
        <p:txBody>
          <a:bodyPr wrap="none" anchor="ctr"/>
          <a:lstStyle/>
          <a:p>
            <a:endParaRPr lang="en-US"/>
          </a:p>
        </p:txBody>
      </p:sp>
      <p:sp>
        <p:nvSpPr>
          <p:cNvPr id="88100" name="Rectangle 209" descr="Dark horizontal"/>
          <p:cNvSpPr>
            <a:spLocks noChangeAspect="1" noChangeArrowheads="1"/>
          </p:cNvSpPr>
          <p:nvPr/>
        </p:nvSpPr>
        <p:spPr bwMode="auto">
          <a:xfrm>
            <a:off x="1550988" y="2963863"/>
            <a:ext cx="1382712" cy="165100"/>
          </a:xfrm>
          <a:prstGeom prst="rect">
            <a:avLst/>
          </a:prstGeom>
          <a:pattFill prst="dkHorz">
            <a:fgClr>
              <a:schemeClr val="hlink"/>
            </a:fgClr>
            <a:bgClr>
              <a:srgbClr val="B2B2B2"/>
            </a:bgClr>
          </a:pattFill>
          <a:ln w="9525">
            <a:solidFill>
              <a:schemeClr val="tx1"/>
            </a:solidFill>
            <a:miter lim="800000"/>
            <a:headEnd/>
            <a:tailEnd/>
          </a:ln>
        </p:spPr>
        <p:txBody>
          <a:bodyPr wrap="none" anchor="ctr"/>
          <a:lstStyle/>
          <a:p>
            <a:endParaRPr lang="en-US"/>
          </a:p>
        </p:txBody>
      </p:sp>
      <p:sp>
        <p:nvSpPr>
          <p:cNvPr id="88101" name="Text Box 210"/>
          <p:cNvSpPr txBox="1">
            <a:spLocks noChangeAspect="1" noChangeArrowheads="1"/>
          </p:cNvSpPr>
          <p:nvPr/>
        </p:nvSpPr>
        <p:spPr bwMode="auto">
          <a:xfrm>
            <a:off x="533400" y="3352800"/>
            <a:ext cx="2286000" cy="730250"/>
          </a:xfrm>
          <a:prstGeom prst="rect">
            <a:avLst/>
          </a:prstGeom>
          <a:noFill/>
          <a:ln w="9525">
            <a:noFill/>
            <a:miter lim="800000"/>
            <a:headEnd/>
            <a:tailEnd/>
          </a:ln>
        </p:spPr>
        <p:txBody>
          <a:bodyPr>
            <a:spAutoFit/>
          </a:bodyPr>
          <a:lstStyle/>
          <a:p>
            <a:pPr>
              <a:spcBef>
                <a:spcPct val="50000"/>
              </a:spcBef>
            </a:pPr>
            <a:r>
              <a:rPr lang="en-US" sz="1400" b="1"/>
              <a:t>Roadway</a:t>
            </a:r>
            <a:br>
              <a:rPr lang="en-US" sz="1400" b="1"/>
            </a:br>
            <a:r>
              <a:rPr lang="en-US" sz="1400" b="1"/>
              <a:t>    Wearing Course</a:t>
            </a:r>
            <a:br>
              <a:rPr lang="en-US" sz="1400" b="1"/>
            </a:br>
            <a:r>
              <a:rPr lang="en-US" sz="1400" b="1"/>
              <a:t>                    Base Course</a:t>
            </a:r>
          </a:p>
        </p:txBody>
      </p:sp>
      <p:sp>
        <p:nvSpPr>
          <p:cNvPr id="88102" name="Line 214"/>
          <p:cNvSpPr>
            <a:spLocks noChangeShapeType="1"/>
          </p:cNvSpPr>
          <p:nvPr/>
        </p:nvSpPr>
        <p:spPr bwMode="auto">
          <a:xfrm flipV="1">
            <a:off x="1371600" y="2895600"/>
            <a:ext cx="609600" cy="762000"/>
          </a:xfrm>
          <a:prstGeom prst="line">
            <a:avLst/>
          </a:prstGeom>
          <a:noFill/>
          <a:ln w="9525">
            <a:solidFill>
              <a:schemeClr val="tx1"/>
            </a:solidFill>
            <a:round/>
            <a:headEnd/>
            <a:tailEnd type="triangle" w="med" len="med"/>
          </a:ln>
        </p:spPr>
        <p:txBody>
          <a:bodyPr/>
          <a:lstStyle/>
          <a:p>
            <a:endParaRPr lang="en-US"/>
          </a:p>
        </p:txBody>
      </p:sp>
      <p:sp>
        <p:nvSpPr>
          <p:cNvPr id="88103" name="Line 215"/>
          <p:cNvSpPr>
            <a:spLocks noChangeShapeType="1"/>
          </p:cNvSpPr>
          <p:nvPr/>
        </p:nvSpPr>
        <p:spPr bwMode="auto">
          <a:xfrm flipV="1">
            <a:off x="2133600" y="3048000"/>
            <a:ext cx="228600" cy="762000"/>
          </a:xfrm>
          <a:prstGeom prst="line">
            <a:avLst/>
          </a:prstGeom>
          <a:noFill/>
          <a:ln w="9525">
            <a:solidFill>
              <a:schemeClr val="tx1"/>
            </a:solidFill>
            <a:round/>
            <a:headEnd/>
            <a:tailEnd type="triangle" w="med" len="med"/>
          </a:ln>
        </p:spPr>
        <p:txBody>
          <a:bodyPr/>
          <a:lstStyle/>
          <a:p>
            <a:endParaRPr lang="en-US"/>
          </a:p>
        </p:txBody>
      </p:sp>
      <p:sp>
        <p:nvSpPr>
          <p:cNvPr id="115928" name="Line 216"/>
          <p:cNvSpPr>
            <a:spLocks noChangeShapeType="1"/>
          </p:cNvSpPr>
          <p:nvPr/>
        </p:nvSpPr>
        <p:spPr bwMode="auto">
          <a:xfrm flipH="1">
            <a:off x="3048000" y="4724400"/>
            <a:ext cx="2819400" cy="0"/>
          </a:xfrm>
          <a:prstGeom prst="line">
            <a:avLst/>
          </a:prstGeom>
          <a:noFill/>
          <a:ln w="25400">
            <a:solidFill>
              <a:schemeClr val="tx1"/>
            </a:solidFill>
            <a:prstDash val="dash"/>
            <a:round/>
            <a:headEnd/>
            <a:tailEnd/>
          </a:ln>
        </p:spPr>
        <p:txBody>
          <a:bodyPr/>
          <a:lstStyle/>
          <a:p>
            <a:endParaRPr lang="en-US"/>
          </a:p>
        </p:txBody>
      </p:sp>
      <p:grpSp>
        <p:nvGrpSpPr>
          <p:cNvPr id="6" name="Group 218"/>
          <p:cNvGrpSpPr>
            <a:grpSpLocks/>
          </p:cNvGrpSpPr>
          <p:nvPr/>
        </p:nvGrpSpPr>
        <p:grpSpPr bwMode="auto">
          <a:xfrm>
            <a:off x="4538663" y="3516313"/>
            <a:ext cx="1381125" cy="1208087"/>
            <a:chOff x="2859" y="2215"/>
            <a:chExt cx="870" cy="761"/>
          </a:xfrm>
        </p:grpSpPr>
        <p:sp>
          <p:nvSpPr>
            <p:cNvPr id="88112" name="Line 198"/>
            <p:cNvSpPr>
              <a:spLocks noChangeAspect="1" noChangeShapeType="1"/>
            </p:cNvSpPr>
            <p:nvPr/>
          </p:nvSpPr>
          <p:spPr bwMode="auto">
            <a:xfrm>
              <a:off x="2859" y="2215"/>
              <a:ext cx="801" cy="0"/>
            </a:xfrm>
            <a:prstGeom prst="line">
              <a:avLst/>
            </a:prstGeom>
            <a:noFill/>
            <a:ln w="22225">
              <a:solidFill>
                <a:srgbClr val="FF0000"/>
              </a:solidFill>
              <a:prstDash val="sysDot"/>
              <a:round/>
              <a:headEnd/>
              <a:tailEnd/>
            </a:ln>
          </p:spPr>
          <p:txBody>
            <a:bodyPr/>
            <a:lstStyle/>
            <a:p>
              <a:endParaRPr lang="en-US"/>
            </a:p>
          </p:txBody>
        </p:sp>
        <p:sp>
          <p:nvSpPr>
            <p:cNvPr id="88113" name="Line 217"/>
            <p:cNvSpPr>
              <a:spLocks noChangeAspect="1" noChangeShapeType="1"/>
            </p:cNvSpPr>
            <p:nvPr/>
          </p:nvSpPr>
          <p:spPr bwMode="auto">
            <a:xfrm>
              <a:off x="2928" y="2976"/>
              <a:ext cx="801" cy="0"/>
            </a:xfrm>
            <a:prstGeom prst="line">
              <a:avLst/>
            </a:prstGeom>
            <a:noFill/>
            <a:ln w="22225">
              <a:solidFill>
                <a:srgbClr val="FF0000"/>
              </a:solidFill>
              <a:prstDash val="sysDot"/>
              <a:round/>
              <a:headEnd/>
              <a:tailEnd/>
            </a:ln>
          </p:spPr>
          <p:txBody>
            <a:bodyPr/>
            <a:lstStyle/>
            <a:p>
              <a:endParaRPr lang="en-US"/>
            </a:p>
          </p:txBody>
        </p:sp>
      </p:grpSp>
      <p:sp>
        <p:nvSpPr>
          <p:cNvPr id="115934" name="Text Box 222"/>
          <p:cNvSpPr txBox="1">
            <a:spLocks noChangeArrowheads="1"/>
          </p:cNvSpPr>
          <p:nvPr/>
        </p:nvSpPr>
        <p:spPr bwMode="auto">
          <a:xfrm>
            <a:off x="6019800" y="3124200"/>
            <a:ext cx="2362200" cy="523220"/>
          </a:xfrm>
          <a:prstGeom prst="rect">
            <a:avLst/>
          </a:prstGeom>
          <a:noFill/>
          <a:ln w="9525">
            <a:noFill/>
            <a:miter lim="800000"/>
            <a:headEnd/>
            <a:tailEnd/>
          </a:ln>
        </p:spPr>
        <p:txBody>
          <a:bodyPr>
            <a:spAutoFit/>
          </a:bodyPr>
          <a:lstStyle/>
          <a:p>
            <a:pPr>
              <a:spcBef>
                <a:spcPct val="50000"/>
              </a:spcBef>
            </a:pPr>
            <a:r>
              <a:rPr lang="en-US" sz="1400" dirty="0" smtClean="0"/>
              <a:t>6” is the </a:t>
            </a:r>
            <a:r>
              <a:rPr lang="en-US" sz="1400" b="1" i="1" dirty="0" smtClean="0"/>
              <a:t>“minimum”</a:t>
            </a:r>
            <a:r>
              <a:rPr lang="en-US" sz="1400" dirty="0" smtClean="0"/>
              <a:t> bedding depth.</a:t>
            </a:r>
            <a:endParaRPr lang="en-US" sz="1400" dirty="0"/>
          </a:p>
        </p:txBody>
      </p:sp>
      <p:sp>
        <p:nvSpPr>
          <p:cNvPr id="115935" name="Text Box 223"/>
          <p:cNvSpPr txBox="1">
            <a:spLocks noChangeArrowheads="1"/>
          </p:cNvSpPr>
          <p:nvPr/>
        </p:nvSpPr>
        <p:spPr bwMode="auto">
          <a:xfrm>
            <a:off x="6019800" y="3657600"/>
            <a:ext cx="2743200" cy="1169551"/>
          </a:xfrm>
          <a:prstGeom prst="rect">
            <a:avLst/>
          </a:prstGeom>
          <a:noFill/>
          <a:ln w="9525">
            <a:noFill/>
            <a:miter lim="800000"/>
            <a:headEnd/>
            <a:tailEnd/>
          </a:ln>
        </p:spPr>
        <p:txBody>
          <a:bodyPr wrap="square">
            <a:spAutoFit/>
          </a:bodyPr>
          <a:lstStyle/>
          <a:p>
            <a:pPr>
              <a:spcBef>
                <a:spcPct val="50000"/>
              </a:spcBef>
            </a:pPr>
            <a:r>
              <a:rPr lang="en-US" sz="1400" dirty="0" smtClean="0"/>
              <a:t>To address contour irregularities in the trench bed, use an 8” bedding depth in your installation plan….Nobody digs a perfect trench.</a:t>
            </a:r>
            <a:endParaRPr lang="en-US" sz="1400" dirty="0"/>
          </a:p>
        </p:txBody>
      </p:sp>
      <p:sp>
        <p:nvSpPr>
          <p:cNvPr id="88109" name="Text Box 225"/>
          <p:cNvSpPr txBox="1">
            <a:spLocks noChangeArrowheads="1"/>
          </p:cNvSpPr>
          <p:nvPr/>
        </p:nvSpPr>
        <p:spPr bwMode="auto">
          <a:xfrm>
            <a:off x="3048000" y="2895600"/>
            <a:ext cx="2667000" cy="517525"/>
          </a:xfrm>
          <a:prstGeom prst="rect">
            <a:avLst/>
          </a:prstGeom>
          <a:noFill/>
          <a:ln w="9525">
            <a:noFill/>
            <a:miter lim="800000"/>
            <a:headEnd/>
            <a:tailEnd/>
          </a:ln>
        </p:spPr>
        <p:txBody>
          <a:bodyPr>
            <a:spAutoFit/>
          </a:bodyPr>
          <a:lstStyle/>
          <a:p>
            <a:pPr algn="ctr">
              <a:spcBef>
                <a:spcPct val="50000"/>
              </a:spcBef>
            </a:pPr>
            <a:r>
              <a:rPr lang="en-US" sz="1400" b="1"/>
              <a:t>Concrete</a:t>
            </a:r>
            <a:br>
              <a:rPr lang="en-US" sz="1400" b="1"/>
            </a:br>
            <a:r>
              <a:rPr lang="en-US" sz="1400" b="1"/>
              <a:t>(Elliptical)</a:t>
            </a:r>
          </a:p>
        </p:txBody>
      </p:sp>
      <p:sp>
        <p:nvSpPr>
          <p:cNvPr id="79"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1162674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ext Box 2"/>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89092" name="Text Box 3"/>
          <p:cNvSpPr txBox="1">
            <a:spLocks noChangeArrowheads="1"/>
          </p:cNvSpPr>
          <p:nvPr/>
        </p:nvSpPr>
        <p:spPr bwMode="auto">
          <a:xfrm>
            <a:off x="1600200" y="593725"/>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89148" name="Text Box 5"/>
          <p:cNvSpPr txBox="1">
            <a:spLocks noChangeArrowheads="1"/>
          </p:cNvSpPr>
          <p:nvPr/>
        </p:nvSpPr>
        <p:spPr bwMode="auto">
          <a:xfrm>
            <a:off x="304800" y="914400"/>
            <a:ext cx="8458200" cy="338554"/>
          </a:xfrm>
          <a:prstGeom prst="rect">
            <a:avLst/>
          </a:prstGeom>
          <a:noFill/>
          <a:ln w="9525">
            <a:noFill/>
            <a:miter lim="800000"/>
            <a:headEnd/>
            <a:tailEnd/>
          </a:ln>
        </p:spPr>
        <p:txBody>
          <a:bodyPr wrap="square">
            <a:spAutoFit/>
          </a:bodyPr>
          <a:lstStyle/>
          <a:p>
            <a:r>
              <a:rPr lang="en-US" sz="1600" b="1" dirty="0">
                <a:cs typeface="Times New Roman" pitchFamily="18" charset="0"/>
              </a:rPr>
              <a:t>B.  2.  </a:t>
            </a:r>
            <a:r>
              <a:rPr lang="en-US" sz="1600" b="1" dirty="0" smtClean="0">
                <a:cs typeface="Times New Roman" pitchFamily="18" charset="0"/>
              </a:rPr>
              <a:t>Bedding  </a:t>
            </a:r>
            <a:r>
              <a:rPr lang="en-US" sz="1600" dirty="0" smtClean="0">
                <a:cs typeface="Times New Roman" pitchFamily="18" charset="0"/>
              </a:rPr>
              <a:t>(cont’d.)</a:t>
            </a:r>
            <a:endParaRPr lang="en-US" sz="1600" dirty="0">
              <a:cs typeface="Times New Roman" pitchFamily="18" charset="0"/>
            </a:endParaRPr>
          </a:p>
        </p:txBody>
      </p:sp>
      <p:sp>
        <p:nvSpPr>
          <p:cNvPr id="117873" name="Oval 113"/>
          <p:cNvSpPr>
            <a:spLocks noChangeAspect="1" noChangeArrowheads="1"/>
          </p:cNvSpPr>
          <p:nvPr/>
        </p:nvSpPr>
        <p:spPr bwMode="auto">
          <a:xfrm>
            <a:off x="4059238" y="3943350"/>
            <a:ext cx="1166812" cy="1111250"/>
          </a:xfrm>
          <a:prstGeom prst="ellipse">
            <a:avLst/>
          </a:prstGeom>
          <a:noFill/>
          <a:ln w="22225">
            <a:solidFill>
              <a:schemeClr val="tx1"/>
            </a:solidFill>
            <a:round/>
            <a:headEnd/>
            <a:tailEnd/>
          </a:ln>
        </p:spPr>
        <p:txBody>
          <a:bodyPr wrap="none" anchor="ctr"/>
          <a:lstStyle/>
          <a:p>
            <a:pPr algn="ctr" eaLnBrk="0" hangingPunct="0"/>
            <a:r>
              <a:rPr lang="en-US" sz="1400"/>
              <a:t/>
            </a:r>
            <a:br>
              <a:rPr lang="en-US" sz="1400"/>
            </a:br>
            <a:endParaRPr lang="en-US" sz="1400"/>
          </a:p>
        </p:txBody>
      </p:sp>
      <p:sp>
        <p:nvSpPr>
          <p:cNvPr id="117874" name="Oval 114"/>
          <p:cNvSpPr>
            <a:spLocks noChangeAspect="1" noChangeArrowheads="1"/>
          </p:cNvSpPr>
          <p:nvPr/>
        </p:nvSpPr>
        <p:spPr bwMode="auto">
          <a:xfrm>
            <a:off x="3948113" y="3832225"/>
            <a:ext cx="1389062" cy="1333500"/>
          </a:xfrm>
          <a:prstGeom prst="ellipse">
            <a:avLst/>
          </a:prstGeom>
          <a:noFill/>
          <a:ln w="22225">
            <a:solidFill>
              <a:schemeClr val="tx1"/>
            </a:solidFill>
            <a:round/>
            <a:headEnd/>
            <a:tailEnd/>
          </a:ln>
        </p:spPr>
        <p:txBody>
          <a:bodyPr wrap="none" anchor="ctr"/>
          <a:lstStyle/>
          <a:p>
            <a:pPr algn="ctr" eaLnBrk="0" hangingPunct="0"/>
            <a:endParaRPr lang="en-US"/>
          </a:p>
        </p:txBody>
      </p:sp>
      <p:sp>
        <p:nvSpPr>
          <p:cNvPr id="89097" name="Line 115"/>
          <p:cNvSpPr>
            <a:spLocks noChangeAspect="1" noChangeShapeType="1"/>
          </p:cNvSpPr>
          <p:nvPr/>
        </p:nvSpPr>
        <p:spPr bwMode="auto">
          <a:xfrm>
            <a:off x="3225800" y="5499100"/>
            <a:ext cx="2835275" cy="0"/>
          </a:xfrm>
          <a:prstGeom prst="line">
            <a:avLst/>
          </a:prstGeom>
          <a:noFill/>
          <a:ln w="38100">
            <a:solidFill>
              <a:schemeClr val="tx1"/>
            </a:solidFill>
            <a:round/>
            <a:headEnd/>
            <a:tailEnd/>
          </a:ln>
        </p:spPr>
        <p:txBody>
          <a:bodyPr/>
          <a:lstStyle/>
          <a:p>
            <a:endParaRPr lang="en-US"/>
          </a:p>
        </p:txBody>
      </p:sp>
      <p:sp>
        <p:nvSpPr>
          <p:cNvPr id="89098" name="Line 116"/>
          <p:cNvSpPr>
            <a:spLocks noChangeAspect="1" noChangeShapeType="1"/>
          </p:cNvSpPr>
          <p:nvPr/>
        </p:nvSpPr>
        <p:spPr bwMode="auto">
          <a:xfrm flipH="1" flipV="1">
            <a:off x="3114675" y="3165475"/>
            <a:ext cx="111125" cy="2333625"/>
          </a:xfrm>
          <a:prstGeom prst="line">
            <a:avLst/>
          </a:prstGeom>
          <a:noFill/>
          <a:ln w="34925">
            <a:solidFill>
              <a:schemeClr val="tx1"/>
            </a:solidFill>
            <a:round/>
            <a:headEnd/>
            <a:tailEnd/>
          </a:ln>
        </p:spPr>
        <p:txBody>
          <a:bodyPr/>
          <a:lstStyle/>
          <a:p>
            <a:endParaRPr lang="en-US"/>
          </a:p>
        </p:txBody>
      </p:sp>
      <p:sp>
        <p:nvSpPr>
          <p:cNvPr id="89099" name="Line 117"/>
          <p:cNvSpPr>
            <a:spLocks noChangeAspect="1" noChangeShapeType="1"/>
          </p:cNvSpPr>
          <p:nvPr/>
        </p:nvSpPr>
        <p:spPr bwMode="auto">
          <a:xfrm flipV="1">
            <a:off x="6061075" y="3165475"/>
            <a:ext cx="111125" cy="2333625"/>
          </a:xfrm>
          <a:prstGeom prst="line">
            <a:avLst/>
          </a:prstGeom>
          <a:noFill/>
          <a:ln w="38100">
            <a:solidFill>
              <a:schemeClr val="tx1"/>
            </a:solidFill>
            <a:round/>
            <a:headEnd/>
            <a:tailEnd/>
          </a:ln>
        </p:spPr>
        <p:txBody>
          <a:bodyPr/>
          <a:lstStyle/>
          <a:p>
            <a:endParaRPr lang="en-US"/>
          </a:p>
        </p:txBody>
      </p:sp>
      <p:sp>
        <p:nvSpPr>
          <p:cNvPr id="117878" name="Line 118"/>
          <p:cNvSpPr>
            <a:spLocks noChangeAspect="1" noChangeShapeType="1"/>
          </p:cNvSpPr>
          <p:nvPr/>
        </p:nvSpPr>
        <p:spPr bwMode="auto">
          <a:xfrm flipH="1">
            <a:off x="3200400" y="5181600"/>
            <a:ext cx="2835275" cy="0"/>
          </a:xfrm>
          <a:prstGeom prst="line">
            <a:avLst/>
          </a:prstGeom>
          <a:noFill/>
          <a:ln w="38100">
            <a:solidFill>
              <a:schemeClr val="tx1"/>
            </a:solidFill>
            <a:prstDash val="dash"/>
            <a:round/>
            <a:headEnd/>
            <a:tailEnd/>
          </a:ln>
        </p:spPr>
        <p:txBody>
          <a:bodyPr/>
          <a:lstStyle/>
          <a:p>
            <a:endParaRPr lang="en-US"/>
          </a:p>
        </p:txBody>
      </p:sp>
      <p:sp>
        <p:nvSpPr>
          <p:cNvPr id="117879" name="Text Box 119"/>
          <p:cNvSpPr txBox="1">
            <a:spLocks noChangeAspect="1" noChangeArrowheads="1"/>
          </p:cNvSpPr>
          <p:nvPr/>
        </p:nvSpPr>
        <p:spPr bwMode="auto">
          <a:xfrm>
            <a:off x="1543050" y="4881563"/>
            <a:ext cx="1066800" cy="738664"/>
          </a:xfrm>
          <a:prstGeom prst="rect">
            <a:avLst/>
          </a:prstGeom>
          <a:noFill/>
          <a:ln w="9525">
            <a:noFill/>
            <a:miter lim="800000"/>
            <a:headEnd/>
            <a:tailEnd/>
          </a:ln>
        </p:spPr>
        <p:txBody>
          <a:bodyPr>
            <a:spAutoFit/>
          </a:bodyPr>
          <a:lstStyle/>
          <a:p>
            <a:pPr>
              <a:spcBef>
                <a:spcPct val="50000"/>
              </a:spcBef>
            </a:pPr>
            <a:r>
              <a:rPr lang="en-US" sz="1400" b="1" dirty="0" smtClean="0"/>
              <a:t>“Bedding”</a:t>
            </a:r>
            <a:br>
              <a:rPr lang="en-US" sz="1400" b="1" dirty="0" smtClean="0"/>
            </a:br>
            <a:r>
              <a:rPr lang="en-US" sz="1400" b="1" dirty="0" smtClean="0"/>
              <a:t> minimum</a:t>
            </a:r>
            <a:br>
              <a:rPr lang="en-US" sz="1400" b="1" dirty="0" smtClean="0"/>
            </a:br>
            <a:r>
              <a:rPr lang="en-US" sz="1400" b="1" dirty="0" smtClean="0"/>
              <a:t>  depth </a:t>
            </a:r>
            <a:r>
              <a:rPr lang="en-US" sz="1400" b="1" u="sng" dirty="0" smtClean="0"/>
              <a:t>6</a:t>
            </a:r>
            <a:r>
              <a:rPr lang="en-US" sz="1400" b="1" dirty="0" smtClean="0"/>
              <a:t>”</a:t>
            </a:r>
            <a:endParaRPr lang="en-US" sz="1400" b="1" dirty="0"/>
          </a:p>
        </p:txBody>
      </p:sp>
      <p:sp>
        <p:nvSpPr>
          <p:cNvPr id="117880" name="Line 120"/>
          <p:cNvSpPr>
            <a:spLocks noChangeAspect="1" noChangeShapeType="1"/>
          </p:cNvSpPr>
          <p:nvPr/>
        </p:nvSpPr>
        <p:spPr bwMode="auto">
          <a:xfrm flipV="1">
            <a:off x="2501900" y="5332413"/>
            <a:ext cx="835025" cy="55562"/>
          </a:xfrm>
          <a:prstGeom prst="line">
            <a:avLst/>
          </a:prstGeom>
          <a:noFill/>
          <a:ln w="9525">
            <a:solidFill>
              <a:schemeClr val="tx1"/>
            </a:solidFill>
            <a:round/>
            <a:headEnd/>
            <a:tailEnd type="triangle" w="med" len="med"/>
          </a:ln>
        </p:spPr>
        <p:txBody>
          <a:bodyPr/>
          <a:lstStyle/>
          <a:p>
            <a:endParaRPr lang="en-US"/>
          </a:p>
        </p:txBody>
      </p:sp>
      <p:sp>
        <p:nvSpPr>
          <p:cNvPr id="117881" name="Line 121"/>
          <p:cNvSpPr>
            <a:spLocks noChangeAspect="1" noChangeShapeType="1"/>
          </p:cNvSpPr>
          <p:nvPr/>
        </p:nvSpPr>
        <p:spPr bwMode="auto">
          <a:xfrm flipV="1">
            <a:off x="3225800" y="5387975"/>
            <a:ext cx="555625" cy="333375"/>
          </a:xfrm>
          <a:prstGeom prst="line">
            <a:avLst/>
          </a:prstGeom>
          <a:noFill/>
          <a:ln w="9525">
            <a:solidFill>
              <a:schemeClr val="tx1"/>
            </a:solidFill>
            <a:round/>
            <a:headEnd/>
            <a:tailEnd type="triangle" w="med" len="med"/>
          </a:ln>
        </p:spPr>
        <p:txBody>
          <a:bodyPr/>
          <a:lstStyle/>
          <a:p>
            <a:endParaRPr lang="en-US"/>
          </a:p>
        </p:txBody>
      </p:sp>
      <p:sp>
        <p:nvSpPr>
          <p:cNvPr id="117882" name="Text Box 122"/>
          <p:cNvSpPr txBox="1">
            <a:spLocks noChangeAspect="1" noChangeArrowheads="1"/>
          </p:cNvSpPr>
          <p:nvPr/>
        </p:nvSpPr>
        <p:spPr bwMode="auto">
          <a:xfrm>
            <a:off x="1009650" y="5638800"/>
            <a:ext cx="2514600" cy="738664"/>
          </a:xfrm>
          <a:prstGeom prst="rect">
            <a:avLst/>
          </a:prstGeom>
          <a:noFill/>
          <a:ln w="9525">
            <a:noFill/>
            <a:miter lim="800000"/>
            <a:headEnd/>
            <a:tailEnd/>
          </a:ln>
        </p:spPr>
        <p:txBody>
          <a:bodyPr>
            <a:spAutoFit/>
          </a:bodyPr>
          <a:lstStyle/>
          <a:p>
            <a:pPr>
              <a:spcBef>
                <a:spcPct val="50000"/>
              </a:spcBef>
            </a:pPr>
            <a:r>
              <a:rPr lang="en-US" sz="1400" dirty="0" smtClean="0"/>
              <a:t>Loosely placed 1B aggregate</a:t>
            </a:r>
            <a:br>
              <a:rPr lang="en-US" sz="1400" dirty="0" smtClean="0"/>
            </a:br>
            <a:r>
              <a:rPr lang="en-US" sz="1400" dirty="0" smtClean="0"/>
              <a:t> “outlet end section bedded</a:t>
            </a:r>
            <a:br>
              <a:rPr lang="en-US" sz="1400" dirty="0" smtClean="0"/>
            </a:br>
            <a:r>
              <a:rPr lang="en-US" sz="1400" dirty="0" smtClean="0"/>
              <a:t>       on compacted 2A”</a:t>
            </a:r>
            <a:endParaRPr lang="en-US" sz="1400" dirty="0"/>
          </a:p>
        </p:txBody>
      </p:sp>
      <p:grpSp>
        <p:nvGrpSpPr>
          <p:cNvPr id="3" name="Group 123"/>
          <p:cNvGrpSpPr>
            <a:grpSpLocks noChangeAspect="1"/>
          </p:cNvGrpSpPr>
          <p:nvPr/>
        </p:nvGrpSpPr>
        <p:grpSpPr bwMode="auto">
          <a:xfrm>
            <a:off x="3225800" y="5165725"/>
            <a:ext cx="2835275" cy="333375"/>
            <a:chOff x="1584" y="2928"/>
            <a:chExt cx="2448" cy="288"/>
          </a:xfrm>
        </p:grpSpPr>
        <p:sp>
          <p:nvSpPr>
            <p:cNvPr id="89122" name="Line 124"/>
            <p:cNvSpPr>
              <a:spLocks noChangeAspect="1" noChangeShapeType="1"/>
            </p:cNvSpPr>
            <p:nvPr/>
          </p:nvSpPr>
          <p:spPr bwMode="auto">
            <a:xfrm flipH="1">
              <a:off x="1584" y="2928"/>
              <a:ext cx="144" cy="192"/>
            </a:xfrm>
            <a:prstGeom prst="line">
              <a:avLst/>
            </a:prstGeom>
            <a:noFill/>
            <a:ln w="9525">
              <a:solidFill>
                <a:schemeClr val="tx1"/>
              </a:solidFill>
              <a:prstDash val="sysDot"/>
              <a:round/>
              <a:headEnd/>
              <a:tailEnd/>
            </a:ln>
          </p:spPr>
          <p:txBody>
            <a:bodyPr/>
            <a:lstStyle/>
            <a:p>
              <a:endParaRPr lang="en-US"/>
            </a:p>
          </p:txBody>
        </p:sp>
        <p:sp>
          <p:nvSpPr>
            <p:cNvPr id="89123" name="Line 125"/>
            <p:cNvSpPr>
              <a:spLocks noChangeAspect="1" noChangeShapeType="1"/>
            </p:cNvSpPr>
            <p:nvPr/>
          </p:nvSpPr>
          <p:spPr bwMode="auto">
            <a:xfrm flipH="1">
              <a:off x="1728" y="2976"/>
              <a:ext cx="192" cy="240"/>
            </a:xfrm>
            <a:prstGeom prst="line">
              <a:avLst/>
            </a:prstGeom>
            <a:noFill/>
            <a:ln w="9525">
              <a:solidFill>
                <a:schemeClr val="tx1"/>
              </a:solidFill>
              <a:prstDash val="sysDot"/>
              <a:round/>
              <a:headEnd/>
              <a:tailEnd/>
            </a:ln>
          </p:spPr>
          <p:txBody>
            <a:bodyPr/>
            <a:lstStyle/>
            <a:p>
              <a:endParaRPr lang="en-US"/>
            </a:p>
          </p:txBody>
        </p:sp>
        <p:sp>
          <p:nvSpPr>
            <p:cNvPr id="89124" name="Line 126"/>
            <p:cNvSpPr>
              <a:spLocks noChangeAspect="1" noChangeShapeType="1"/>
            </p:cNvSpPr>
            <p:nvPr/>
          </p:nvSpPr>
          <p:spPr bwMode="auto">
            <a:xfrm flipH="1">
              <a:off x="1632" y="2976"/>
              <a:ext cx="192" cy="240"/>
            </a:xfrm>
            <a:prstGeom prst="line">
              <a:avLst/>
            </a:prstGeom>
            <a:noFill/>
            <a:ln w="9525">
              <a:solidFill>
                <a:schemeClr val="tx1"/>
              </a:solidFill>
              <a:prstDash val="sysDot"/>
              <a:round/>
              <a:headEnd/>
              <a:tailEnd/>
            </a:ln>
          </p:spPr>
          <p:txBody>
            <a:bodyPr/>
            <a:lstStyle/>
            <a:p>
              <a:endParaRPr lang="en-US"/>
            </a:p>
          </p:txBody>
        </p:sp>
        <p:sp>
          <p:nvSpPr>
            <p:cNvPr id="89125" name="Line 127"/>
            <p:cNvSpPr>
              <a:spLocks noChangeAspect="1" noChangeShapeType="1"/>
            </p:cNvSpPr>
            <p:nvPr/>
          </p:nvSpPr>
          <p:spPr bwMode="auto">
            <a:xfrm flipH="1">
              <a:off x="1824" y="2976"/>
              <a:ext cx="192" cy="240"/>
            </a:xfrm>
            <a:prstGeom prst="line">
              <a:avLst/>
            </a:prstGeom>
            <a:noFill/>
            <a:ln w="9525">
              <a:solidFill>
                <a:schemeClr val="tx1"/>
              </a:solidFill>
              <a:prstDash val="sysDot"/>
              <a:round/>
              <a:headEnd/>
              <a:tailEnd/>
            </a:ln>
          </p:spPr>
          <p:txBody>
            <a:bodyPr/>
            <a:lstStyle/>
            <a:p>
              <a:endParaRPr lang="en-US"/>
            </a:p>
          </p:txBody>
        </p:sp>
        <p:sp>
          <p:nvSpPr>
            <p:cNvPr id="89126" name="Line 128"/>
            <p:cNvSpPr>
              <a:spLocks noChangeAspect="1" noChangeShapeType="1"/>
            </p:cNvSpPr>
            <p:nvPr/>
          </p:nvSpPr>
          <p:spPr bwMode="auto">
            <a:xfrm flipH="1">
              <a:off x="2016" y="2976"/>
              <a:ext cx="192" cy="240"/>
            </a:xfrm>
            <a:prstGeom prst="line">
              <a:avLst/>
            </a:prstGeom>
            <a:noFill/>
            <a:ln w="9525">
              <a:solidFill>
                <a:schemeClr val="tx1"/>
              </a:solidFill>
              <a:prstDash val="sysDot"/>
              <a:round/>
              <a:headEnd/>
              <a:tailEnd/>
            </a:ln>
          </p:spPr>
          <p:txBody>
            <a:bodyPr/>
            <a:lstStyle/>
            <a:p>
              <a:endParaRPr lang="en-US"/>
            </a:p>
          </p:txBody>
        </p:sp>
        <p:sp>
          <p:nvSpPr>
            <p:cNvPr id="89127" name="Line 129"/>
            <p:cNvSpPr>
              <a:spLocks noChangeAspect="1" noChangeShapeType="1"/>
            </p:cNvSpPr>
            <p:nvPr/>
          </p:nvSpPr>
          <p:spPr bwMode="auto">
            <a:xfrm flipH="1">
              <a:off x="1920" y="2976"/>
              <a:ext cx="192" cy="240"/>
            </a:xfrm>
            <a:prstGeom prst="line">
              <a:avLst/>
            </a:prstGeom>
            <a:noFill/>
            <a:ln w="9525">
              <a:solidFill>
                <a:schemeClr val="tx1"/>
              </a:solidFill>
              <a:prstDash val="sysDot"/>
              <a:round/>
              <a:headEnd/>
              <a:tailEnd/>
            </a:ln>
          </p:spPr>
          <p:txBody>
            <a:bodyPr/>
            <a:lstStyle/>
            <a:p>
              <a:endParaRPr lang="en-US"/>
            </a:p>
          </p:txBody>
        </p:sp>
        <p:sp>
          <p:nvSpPr>
            <p:cNvPr id="89128" name="Line 130"/>
            <p:cNvSpPr>
              <a:spLocks noChangeAspect="1" noChangeShapeType="1"/>
            </p:cNvSpPr>
            <p:nvPr/>
          </p:nvSpPr>
          <p:spPr bwMode="auto">
            <a:xfrm flipH="1">
              <a:off x="2112" y="2976"/>
              <a:ext cx="192" cy="240"/>
            </a:xfrm>
            <a:prstGeom prst="line">
              <a:avLst/>
            </a:prstGeom>
            <a:noFill/>
            <a:ln w="9525">
              <a:solidFill>
                <a:schemeClr val="tx1"/>
              </a:solidFill>
              <a:prstDash val="sysDot"/>
              <a:round/>
              <a:headEnd/>
              <a:tailEnd/>
            </a:ln>
          </p:spPr>
          <p:txBody>
            <a:bodyPr/>
            <a:lstStyle/>
            <a:p>
              <a:endParaRPr lang="en-US"/>
            </a:p>
          </p:txBody>
        </p:sp>
        <p:sp>
          <p:nvSpPr>
            <p:cNvPr id="89129" name="Line 131"/>
            <p:cNvSpPr>
              <a:spLocks noChangeAspect="1" noChangeShapeType="1"/>
            </p:cNvSpPr>
            <p:nvPr/>
          </p:nvSpPr>
          <p:spPr bwMode="auto">
            <a:xfrm flipH="1">
              <a:off x="2208" y="2976"/>
              <a:ext cx="192" cy="240"/>
            </a:xfrm>
            <a:prstGeom prst="line">
              <a:avLst/>
            </a:prstGeom>
            <a:noFill/>
            <a:ln w="9525">
              <a:solidFill>
                <a:schemeClr val="tx1"/>
              </a:solidFill>
              <a:prstDash val="sysDot"/>
              <a:round/>
              <a:headEnd/>
              <a:tailEnd/>
            </a:ln>
          </p:spPr>
          <p:txBody>
            <a:bodyPr/>
            <a:lstStyle/>
            <a:p>
              <a:endParaRPr lang="en-US"/>
            </a:p>
          </p:txBody>
        </p:sp>
        <p:sp>
          <p:nvSpPr>
            <p:cNvPr id="89130" name="Line 132"/>
            <p:cNvSpPr>
              <a:spLocks noChangeAspect="1" noChangeShapeType="1"/>
            </p:cNvSpPr>
            <p:nvPr/>
          </p:nvSpPr>
          <p:spPr bwMode="auto">
            <a:xfrm flipH="1">
              <a:off x="2400" y="2976"/>
              <a:ext cx="192" cy="240"/>
            </a:xfrm>
            <a:prstGeom prst="line">
              <a:avLst/>
            </a:prstGeom>
            <a:noFill/>
            <a:ln w="9525">
              <a:solidFill>
                <a:schemeClr val="tx1"/>
              </a:solidFill>
              <a:prstDash val="sysDot"/>
              <a:round/>
              <a:headEnd/>
              <a:tailEnd/>
            </a:ln>
          </p:spPr>
          <p:txBody>
            <a:bodyPr/>
            <a:lstStyle/>
            <a:p>
              <a:endParaRPr lang="en-US"/>
            </a:p>
          </p:txBody>
        </p:sp>
        <p:sp>
          <p:nvSpPr>
            <p:cNvPr id="89131" name="Line 133"/>
            <p:cNvSpPr>
              <a:spLocks noChangeAspect="1" noChangeShapeType="1"/>
            </p:cNvSpPr>
            <p:nvPr/>
          </p:nvSpPr>
          <p:spPr bwMode="auto">
            <a:xfrm flipH="1">
              <a:off x="2304" y="2976"/>
              <a:ext cx="192" cy="240"/>
            </a:xfrm>
            <a:prstGeom prst="line">
              <a:avLst/>
            </a:prstGeom>
            <a:noFill/>
            <a:ln w="9525">
              <a:solidFill>
                <a:schemeClr val="tx1"/>
              </a:solidFill>
              <a:prstDash val="sysDot"/>
              <a:round/>
              <a:headEnd/>
              <a:tailEnd/>
            </a:ln>
          </p:spPr>
          <p:txBody>
            <a:bodyPr/>
            <a:lstStyle/>
            <a:p>
              <a:endParaRPr lang="en-US"/>
            </a:p>
          </p:txBody>
        </p:sp>
        <p:sp>
          <p:nvSpPr>
            <p:cNvPr id="89132" name="Line 134"/>
            <p:cNvSpPr>
              <a:spLocks noChangeAspect="1" noChangeShapeType="1"/>
            </p:cNvSpPr>
            <p:nvPr/>
          </p:nvSpPr>
          <p:spPr bwMode="auto">
            <a:xfrm flipH="1">
              <a:off x="2496" y="2976"/>
              <a:ext cx="192" cy="240"/>
            </a:xfrm>
            <a:prstGeom prst="line">
              <a:avLst/>
            </a:prstGeom>
            <a:noFill/>
            <a:ln w="9525">
              <a:solidFill>
                <a:schemeClr val="tx1"/>
              </a:solidFill>
              <a:prstDash val="sysDot"/>
              <a:round/>
              <a:headEnd/>
              <a:tailEnd/>
            </a:ln>
          </p:spPr>
          <p:txBody>
            <a:bodyPr/>
            <a:lstStyle/>
            <a:p>
              <a:endParaRPr lang="en-US"/>
            </a:p>
          </p:txBody>
        </p:sp>
        <p:sp>
          <p:nvSpPr>
            <p:cNvPr id="89133" name="Line 135"/>
            <p:cNvSpPr>
              <a:spLocks noChangeAspect="1" noChangeShapeType="1"/>
            </p:cNvSpPr>
            <p:nvPr/>
          </p:nvSpPr>
          <p:spPr bwMode="auto">
            <a:xfrm flipH="1">
              <a:off x="2592" y="2976"/>
              <a:ext cx="192" cy="240"/>
            </a:xfrm>
            <a:prstGeom prst="line">
              <a:avLst/>
            </a:prstGeom>
            <a:noFill/>
            <a:ln w="9525">
              <a:solidFill>
                <a:schemeClr val="tx1"/>
              </a:solidFill>
              <a:prstDash val="sysDot"/>
              <a:round/>
              <a:headEnd/>
              <a:tailEnd/>
            </a:ln>
          </p:spPr>
          <p:txBody>
            <a:bodyPr/>
            <a:lstStyle/>
            <a:p>
              <a:endParaRPr lang="en-US"/>
            </a:p>
          </p:txBody>
        </p:sp>
        <p:sp>
          <p:nvSpPr>
            <p:cNvPr id="89134" name="Line 136"/>
            <p:cNvSpPr>
              <a:spLocks noChangeAspect="1" noChangeShapeType="1"/>
            </p:cNvSpPr>
            <p:nvPr/>
          </p:nvSpPr>
          <p:spPr bwMode="auto">
            <a:xfrm flipH="1">
              <a:off x="2688" y="2976"/>
              <a:ext cx="192" cy="240"/>
            </a:xfrm>
            <a:prstGeom prst="line">
              <a:avLst/>
            </a:prstGeom>
            <a:noFill/>
            <a:ln w="9525">
              <a:solidFill>
                <a:schemeClr val="tx1"/>
              </a:solidFill>
              <a:prstDash val="sysDot"/>
              <a:round/>
              <a:headEnd/>
              <a:tailEnd/>
            </a:ln>
          </p:spPr>
          <p:txBody>
            <a:bodyPr/>
            <a:lstStyle/>
            <a:p>
              <a:endParaRPr lang="en-US"/>
            </a:p>
          </p:txBody>
        </p:sp>
        <p:sp>
          <p:nvSpPr>
            <p:cNvPr id="89135" name="Line 137"/>
            <p:cNvSpPr>
              <a:spLocks noChangeAspect="1" noChangeShapeType="1"/>
            </p:cNvSpPr>
            <p:nvPr/>
          </p:nvSpPr>
          <p:spPr bwMode="auto">
            <a:xfrm flipH="1">
              <a:off x="2880" y="2976"/>
              <a:ext cx="192" cy="240"/>
            </a:xfrm>
            <a:prstGeom prst="line">
              <a:avLst/>
            </a:prstGeom>
            <a:noFill/>
            <a:ln w="9525">
              <a:solidFill>
                <a:schemeClr val="tx1"/>
              </a:solidFill>
              <a:prstDash val="sysDot"/>
              <a:round/>
              <a:headEnd/>
              <a:tailEnd/>
            </a:ln>
          </p:spPr>
          <p:txBody>
            <a:bodyPr/>
            <a:lstStyle/>
            <a:p>
              <a:endParaRPr lang="en-US"/>
            </a:p>
          </p:txBody>
        </p:sp>
        <p:sp>
          <p:nvSpPr>
            <p:cNvPr id="89136" name="Line 138"/>
            <p:cNvSpPr>
              <a:spLocks noChangeAspect="1" noChangeShapeType="1"/>
            </p:cNvSpPr>
            <p:nvPr/>
          </p:nvSpPr>
          <p:spPr bwMode="auto">
            <a:xfrm flipH="1">
              <a:off x="2784" y="2976"/>
              <a:ext cx="192" cy="240"/>
            </a:xfrm>
            <a:prstGeom prst="line">
              <a:avLst/>
            </a:prstGeom>
            <a:noFill/>
            <a:ln w="9525">
              <a:solidFill>
                <a:schemeClr val="tx1"/>
              </a:solidFill>
              <a:prstDash val="sysDot"/>
              <a:round/>
              <a:headEnd/>
              <a:tailEnd/>
            </a:ln>
          </p:spPr>
          <p:txBody>
            <a:bodyPr/>
            <a:lstStyle/>
            <a:p>
              <a:endParaRPr lang="en-US"/>
            </a:p>
          </p:txBody>
        </p:sp>
        <p:sp>
          <p:nvSpPr>
            <p:cNvPr id="89137" name="Line 139"/>
            <p:cNvSpPr>
              <a:spLocks noChangeAspect="1" noChangeShapeType="1"/>
            </p:cNvSpPr>
            <p:nvPr/>
          </p:nvSpPr>
          <p:spPr bwMode="auto">
            <a:xfrm flipH="1">
              <a:off x="2976" y="2976"/>
              <a:ext cx="192" cy="240"/>
            </a:xfrm>
            <a:prstGeom prst="line">
              <a:avLst/>
            </a:prstGeom>
            <a:noFill/>
            <a:ln w="9525">
              <a:solidFill>
                <a:schemeClr val="tx1"/>
              </a:solidFill>
              <a:prstDash val="sysDot"/>
              <a:round/>
              <a:headEnd/>
              <a:tailEnd/>
            </a:ln>
          </p:spPr>
          <p:txBody>
            <a:bodyPr/>
            <a:lstStyle/>
            <a:p>
              <a:endParaRPr lang="en-US"/>
            </a:p>
          </p:txBody>
        </p:sp>
        <p:sp>
          <p:nvSpPr>
            <p:cNvPr id="89138" name="Line 140"/>
            <p:cNvSpPr>
              <a:spLocks noChangeAspect="1" noChangeShapeType="1"/>
            </p:cNvSpPr>
            <p:nvPr/>
          </p:nvSpPr>
          <p:spPr bwMode="auto">
            <a:xfrm flipH="1">
              <a:off x="3072" y="2976"/>
              <a:ext cx="192" cy="240"/>
            </a:xfrm>
            <a:prstGeom prst="line">
              <a:avLst/>
            </a:prstGeom>
            <a:noFill/>
            <a:ln w="9525">
              <a:solidFill>
                <a:schemeClr val="tx1"/>
              </a:solidFill>
              <a:prstDash val="sysDot"/>
              <a:round/>
              <a:headEnd/>
              <a:tailEnd/>
            </a:ln>
          </p:spPr>
          <p:txBody>
            <a:bodyPr/>
            <a:lstStyle/>
            <a:p>
              <a:endParaRPr lang="en-US"/>
            </a:p>
          </p:txBody>
        </p:sp>
        <p:sp>
          <p:nvSpPr>
            <p:cNvPr id="89139" name="Line 141"/>
            <p:cNvSpPr>
              <a:spLocks noChangeAspect="1" noChangeShapeType="1"/>
            </p:cNvSpPr>
            <p:nvPr/>
          </p:nvSpPr>
          <p:spPr bwMode="auto">
            <a:xfrm flipH="1">
              <a:off x="3264" y="2976"/>
              <a:ext cx="192" cy="240"/>
            </a:xfrm>
            <a:prstGeom prst="line">
              <a:avLst/>
            </a:prstGeom>
            <a:noFill/>
            <a:ln w="9525">
              <a:solidFill>
                <a:schemeClr val="tx1"/>
              </a:solidFill>
              <a:prstDash val="sysDot"/>
              <a:round/>
              <a:headEnd/>
              <a:tailEnd/>
            </a:ln>
          </p:spPr>
          <p:txBody>
            <a:bodyPr/>
            <a:lstStyle/>
            <a:p>
              <a:endParaRPr lang="en-US"/>
            </a:p>
          </p:txBody>
        </p:sp>
        <p:sp>
          <p:nvSpPr>
            <p:cNvPr id="89140" name="Line 142"/>
            <p:cNvSpPr>
              <a:spLocks noChangeAspect="1" noChangeShapeType="1"/>
            </p:cNvSpPr>
            <p:nvPr/>
          </p:nvSpPr>
          <p:spPr bwMode="auto">
            <a:xfrm flipH="1">
              <a:off x="3168" y="2976"/>
              <a:ext cx="192" cy="240"/>
            </a:xfrm>
            <a:prstGeom prst="line">
              <a:avLst/>
            </a:prstGeom>
            <a:noFill/>
            <a:ln w="9525">
              <a:solidFill>
                <a:schemeClr val="tx1"/>
              </a:solidFill>
              <a:prstDash val="sysDot"/>
              <a:round/>
              <a:headEnd/>
              <a:tailEnd/>
            </a:ln>
          </p:spPr>
          <p:txBody>
            <a:bodyPr/>
            <a:lstStyle/>
            <a:p>
              <a:endParaRPr lang="en-US"/>
            </a:p>
          </p:txBody>
        </p:sp>
        <p:sp>
          <p:nvSpPr>
            <p:cNvPr id="89141" name="Line 143"/>
            <p:cNvSpPr>
              <a:spLocks noChangeAspect="1" noChangeShapeType="1"/>
            </p:cNvSpPr>
            <p:nvPr/>
          </p:nvSpPr>
          <p:spPr bwMode="auto">
            <a:xfrm flipH="1">
              <a:off x="3360" y="2976"/>
              <a:ext cx="192" cy="240"/>
            </a:xfrm>
            <a:prstGeom prst="line">
              <a:avLst/>
            </a:prstGeom>
            <a:noFill/>
            <a:ln w="9525">
              <a:solidFill>
                <a:schemeClr val="tx1"/>
              </a:solidFill>
              <a:prstDash val="sysDot"/>
              <a:round/>
              <a:headEnd/>
              <a:tailEnd/>
            </a:ln>
          </p:spPr>
          <p:txBody>
            <a:bodyPr/>
            <a:lstStyle/>
            <a:p>
              <a:endParaRPr lang="en-US"/>
            </a:p>
          </p:txBody>
        </p:sp>
        <p:sp>
          <p:nvSpPr>
            <p:cNvPr id="89142" name="Line 144"/>
            <p:cNvSpPr>
              <a:spLocks noChangeAspect="1" noChangeShapeType="1"/>
            </p:cNvSpPr>
            <p:nvPr/>
          </p:nvSpPr>
          <p:spPr bwMode="auto">
            <a:xfrm flipH="1">
              <a:off x="3456" y="2976"/>
              <a:ext cx="192" cy="240"/>
            </a:xfrm>
            <a:prstGeom prst="line">
              <a:avLst/>
            </a:prstGeom>
            <a:noFill/>
            <a:ln w="9525">
              <a:solidFill>
                <a:schemeClr val="tx1"/>
              </a:solidFill>
              <a:prstDash val="sysDot"/>
              <a:round/>
              <a:headEnd/>
              <a:tailEnd/>
            </a:ln>
          </p:spPr>
          <p:txBody>
            <a:bodyPr/>
            <a:lstStyle/>
            <a:p>
              <a:endParaRPr lang="en-US"/>
            </a:p>
          </p:txBody>
        </p:sp>
        <p:sp>
          <p:nvSpPr>
            <p:cNvPr id="89143" name="Line 145"/>
            <p:cNvSpPr>
              <a:spLocks noChangeAspect="1" noChangeShapeType="1"/>
            </p:cNvSpPr>
            <p:nvPr/>
          </p:nvSpPr>
          <p:spPr bwMode="auto">
            <a:xfrm flipH="1">
              <a:off x="3648" y="2976"/>
              <a:ext cx="192" cy="240"/>
            </a:xfrm>
            <a:prstGeom prst="line">
              <a:avLst/>
            </a:prstGeom>
            <a:noFill/>
            <a:ln w="9525">
              <a:solidFill>
                <a:schemeClr val="tx1"/>
              </a:solidFill>
              <a:prstDash val="sysDot"/>
              <a:round/>
              <a:headEnd/>
              <a:tailEnd/>
            </a:ln>
          </p:spPr>
          <p:txBody>
            <a:bodyPr/>
            <a:lstStyle/>
            <a:p>
              <a:endParaRPr lang="en-US"/>
            </a:p>
          </p:txBody>
        </p:sp>
        <p:sp>
          <p:nvSpPr>
            <p:cNvPr id="89144" name="Line 146"/>
            <p:cNvSpPr>
              <a:spLocks noChangeAspect="1" noChangeShapeType="1"/>
            </p:cNvSpPr>
            <p:nvPr/>
          </p:nvSpPr>
          <p:spPr bwMode="auto">
            <a:xfrm flipH="1">
              <a:off x="3552" y="2976"/>
              <a:ext cx="192" cy="240"/>
            </a:xfrm>
            <a:prstGeom prst="line">
              <a:avLst/>
            </a:prstGeom>
            <a:noFill/>
            <a:ln w="9525">
              <a:solidFill>
                <a:schemeClr val="tx1"/>
              </a:solidFill>
              <a:prstDash val="sysDot"/>
              <a:round/>
              <a:headEnd/>
              <a:tailEnd/>
            </a:ln>
          </p:spPr>
          <p:txBody>
            <a:bodyPr/>
            <a:lstStyle/>
            <a:p>
              <a:endParaRPr lang="en-US"/>
            </a:p>
          </p:txBody>
        </p:sp>
        <p:sp>
          <p:nvSpPr>
            <p:cNvPr id="89145" name="Line 147"/>
            <p:cNvSpPr>
              <a:spLocks noChangeAspect="1" noChangeShapeType="1"/>
            </p:cNvSpPr>
            <p:nvPr/>
          </p:nvSpPr>
          <p:spPr bwMode="auto">
            <a:xfrm flipH="1">
              <a:off x="3744" y="2976"/>
              <a:ext cx="192" cy="240"/>
            </a:xfrm>
            <a:prstGeom prst="line">
              <a:avLst/>
            </a:prstGeom>
            <a:noFill/>
            <a:ln w="9525">
              <a:solidFill>
                <a:schemeClr val="tx1"/>
              </a:solidFill>
              <a:prstDash val="sysDot"/>
              <a:round/>
              <a:headEnd/>
              <a:tailEnd/>
            </a:ln>
          </p:spPr>
          <p:txBody>
            <a:bodyPr/>
            <a:lstStyle/>
            <a:p>
              <a:endParaRPr lang="en-US"/>
            </a:p>
          </p:txBody>
        </p:sp>
        <p:sp>
          <p:nvSpPr>
            <p:cNvPr id="89146" name="Line 148"/>
            <p:cNvSpPr>
              <a:spLocks noChangeAspect="1" noChangeShapeType="1"/>
            </p:cNvSpPr>
            <p:nvPr/>
          </p:nvSpPr>
          <p:spPr bwMode="auto">
            <a:xfrm flipH="1">
              <a:off x="3840" y="2976"/>
              <a:ext cx="192" cy="240"/>
            </a:xfrm>
            <a:prstGeom prst="line">
              <a:avLst/>
            </a:prstGeom>
            <a:noFill/>
            <a:ln w="9525">
              <a:solidFill>
                <a:schemeClr val="tx1"/>
              </a:solidFill>
              <a:prstDash val="sysDot"/>
              <a:round/>
              <a:headEnd/>
              <a:tailEnd/>
            </a:ln>
          </p:spPr>
          <p:txBody>
            <a:bodyPr/>
            <a:lstStyle/>
            <a:p>
              <a:endParaRPr lang="en-US"/>
            </a:p>
          </p:txBody>
        </p:sp>
        <p:sp>
          <p:nvSpPr>
            <p:cNvPr id="89147" name="Line 149"/>
            <p:cNvSpPr>
              <a:spLocks noChangeAspect="1" noChangeShapeType="1"/>
            </p:cNvSpPr>
            <p:nvPr/>
          </p:nvSpPr>
          <p:spPr bwMode="auto">
            <a:xfrm flipH="1">
              <a:off x="3936" y="3072"/>
              <a:ext cx="96" cy="144"/>
            </a:xfrm>
            <a:prstGeom prst="line">
              <a:avLst/>
            </a:prstGeom>
            <a:noFill/>
            <a:ln w="9525">
              <a:solidFill>
                <a:schemeClr val="tx1"/>
              </a:solidFill>
              <a:prstDash val="sysDot"/>
              <a:round/>
              <a:headEnd/>
              <a:tailEnd/>
            </a:ln>
          </p:spPr>
          <p:txBody>
            <a:bodyPr/>
            <a:lstStyle/>
            <a:p>
              <a:endParaRPr lang="en-US"/>
            </a:p>
          </p:txBody>
        </p:sp>
      </p:grpSp>
      <p:sp>
        <p:nvSpPr>
          <p:cNvPr id="117910" name="Oval 150"/>
          <p:cNvSpPr>
            <a:spLocks noChangeAspect="1" noChangeArrowheads="1"/>
          </p:cNvSpPr>
          <p:nvPr/>
        </p:nvSpPr>
        <p:spPr bwMode="auto">
          <a:xfrm>
            <a:off x="3836988" y="3721100"/>
            <a:ext cx="1611312" cy="1555750"/>
          </a:xfrm>
          <a:prstGeom prst="ellipse">
            <a:avLst/>
          </a:prstGeom>
          <a:noFill/>
          <a:ln w="34925">
            <a:solidFill>
              <a:schemeClr val="hlink"/>
            </a:solidFill>
            <a:prstDash val="sysDot"/>
            <a:round/>
            <a:headEnd/>
            <a:tailEnd/>
          </a:ln>
        </p:spPr>
        <p:txBody>
          <a:bodyPr wrap="none" anchor="ctr"/>
          <a:lstStyle/>
          <a:p>
            <a:pPr algn="ctr" eaLnBrk="0" hangingPunct="0"/>
            <a:endParaRPr lang="en-US"/>
          </a:p>
        </p:txBody>
      </p:sp>
      <p:sp>
        <p:nvSpPr>
          <p:cNvPr id="117911" name="Line 151"/>
          <p:cNvSpPr>
            <a:spLocks noChangeAspect="1" noChangeShapeType="1"/>
          </p:cNvSpPr>
          <p:nvPr/>
        </p:nvSpPr>
        <p:spPr bwMode="auto">
          <a:xfrm>
            <a:off x="4648200" y="5257800"/>
            <a:ext cx="0" cy="222250"/>
          </a:xfrm>
          <a:prstGeom prst="line">
            <a:avLst/>
          </a:prstGeom>
          <a:noFill/>
          <a:ln w="9525">
            <a:solidFill>
              <a:schemeClr val="tx1"/>
            </a:solidFill>
            <a:round/>
            <a:headEnd type="triangle" w="med" len="med"/>
            <a:tailEnd type="triangle" w="med" len="med"/>
          </a:ln>
        </p:spPr>
        <p:txBody>
          <a:bodyPr/>
          <a:lstStyle/>
          <a:p>
            <a:endParaRPr lang="en-US"/>
          </a:p>
        </p:txBody>
      </p:sp>
      <p:sp>
        <p:nvSpPr>
          <p:cNvPr id="117914" name="Text Box 154"/>
          <p:cNvSpPr txBox="1">
            <a:spLocks noChangeAspect="1" noChangeArrowheads="1"/>
          </p:cNvSpPr>
          <p:nvPr/>
        </p:nvSpPr>
        <p:spPr bwMode="auto">
          <a:xfrm>
            <a:off x="4059238" y="5610225"/>
            <a:ext cx="2208212" cy="523220"/>
          </a:xfrm>
          <a:prstGeom prst="rect">
            <a:avLst/>
          </a:prstGeom>
          <a:noFill/>
          <a:ln w="9525">
            <a:noFill/>
            <a:miter lim="800000"/>
            <a:headEnd/>
            <a:tailEnd/>
          </a:ln>
        </p:spPr>
        <p:txBody>
          <a:bodyPr>
            <a:spAutoFit/>
          </a:bodyPr>
          <a:lstStyle/>
          <a:p>
            <a:pPr>
              <a:spcBef>
                <a:spcPct val="50000"/>
              </a:spcBef>
            </a:pPr>
            <a:r>
              <a:rPr lang="en-US" sz="1400" b="1" dirty="0"/>
              <a:t>   </a:t>
            </a:r>
            <a:r>
              <a:rPr lang="en-US" sz="1400" b="1" dirty="0" smtClean="0"/>
              <a:t>Minimum depth of bedding beneath bell = 2”</a:t>
            </a:r>
            <a:endParaRPr lang="en-US" sz="1400" b="1" dirty="0"/>
          </a:p>
        </p:txBody>
      </p:sp>
      <p:sp>
        <p:nvSpPr>
          <p:cNvPr id="89109" name="Rectangle 155" descr="Light upward diagonal"/>
          <p:cNvSpPr>
            <a:spLocks noChangeAspect="1" noChangeArrowheads="1"/>
          </p:cNvSpPr>
          <p:nvPr/>
        </p:nvSpPr>
        <p:spPr bwMode="auto">
          <a:xfrm>
            <a:off x="1724025" y="3165475"/>
            <a:ext cx="1390650" cy="111125"/>
          </a:xfrm>
          <a:prstGeom prst="rect">
            <a:avLst/>
          </a:prstGeom>
          <a:pattFill prst="ltUpDiag">
            <a:fgClr>
              <a:schemeClr val="hlink"/>
            </a:fgClr>
            <a:bgClr>
              <a:srgbClr val="B2B2B2"/>
            </a:bgClr>
          </a:pattFill>
          <a:ln w="9525">
            <a:solidFill>
              <a:schemeClr val="tx1"/>
            </a:solidFill>
            <a:miter lim="800000"/>
            <a:headEnd/>
            <a:tailEnd/>
          </a:ln>
        </p:spPr>
        <p:txBody>
          <a:bodyPr wrap="none" anchor="ctr"/>
          <a:lstStyle/>
          <a:p>
            <a:endParaRPr lang="en-US"/>
          </a:p>
        </p:txBody>
      </p:sp>
      <p:sp>
        <p:nvSpPr>
          <p:cNvPr id="89110" name="Rectangle 156" descr="Dark horizontal"/>
          <p:cNvSpPr>
            <a:spLocks noChangeAspect="1" noChangeArrowheads="1"/>
          </p:cNvSpPr>
          <p:nvPr/>
        </p:nvSpPr>
        <p:spPr bwMode="auto">
          <a:xfrm>
            <a:off x="1724025" y="3276600"/>
            <a:ext cx="1390650" cy="166688"/>
          </a:xfrm>
          <a:prstGeom prst="rect">
            <a:avLst/>
          </a:prstGeom>
          <a:pattFill prst="dkHorz">
            <a:fgClr>
              <a:schemeClr val="hlink"/>
            </a:fgClr>
            <a:bgClr>
              <a:srgbClr val="B2B2B2"/>
            </a:bgClr>
          </a:pattFill>
          <a:ln w="9525">
            <a:solidFill>
              <a:schemeClr val="tx1"/>
            </a:solidFill>
            <a:miter lim="800000"/>
            <a:headEnd/>
            <a:tailEnd/>
          </a:ln>
        </p:spPr>
        <p:txBody>
          <a:bodyPr wrap="none" anchor="ctr"/>
          <a:lstStyle/>
          <a:p>
            <a:endParaRPr lang="en-US"/>
          </a:p>
        </p:txBody>
      </p:sp>
      <p:sp>
        <p:nvSpPr>
          <p:cNvPr id="89111" name="Rectangle 157" descr="Dark horizontal"/>
          <p:cNvSpPr>
            <a:spLocks noChangeAspect="1" noChangeArrowheads="1"/>
          </p:cNvSpPr>
          <p:nvPr/>
        </p:nvSpPr>
        <p:spPr bwMode="auto">
          <a:xfrm>
            <a:off x="6172200" y="3276600"/>
            <a:ext cx="1389063" cy="166688"/>
          </a:xfrm>
          <a:prstGeom prst="rect">
            <a:avLst/>
          </a:prstGeom>
          <a:pattFill prst="dkHorz">
            <a:fgClr>
              <a:schemeClr val="hlink"/>
            </a:fgClr>
            <a:bgClr>
              <a:srgbClr val="B2B2B2"/>
            </a:bgClr>
          </a:pattFill>
          <a:ln w="9525">
            <a:solidFill>
              <a:schemeClr val="tx1"/>
            </a:solidFill>
            <a:miter lim="800000"/>
            <a:headEnd/>
            <a:tailEnd/>
          </a:ln>
        </p:spPr>
        <p:txBody>
          <a:bodyPr wrap="none" anchor="ctr"/>
          <a:lstStyle/>
          <a:p>
            <a:endParaRPr lang="en-US"/>
          </a:p>
        </p:txBody>
      </p:sp>
      <p:sp>
        <p:nvSpPr>
          <p:cNvPr id="89112" name="Rectangle 158" descr="Light upward diagonal"/>
          <p:cNvSpPr>
            <a:spLocks noChangeAspect="1" noChangeArrowheads="1"/>
          </p:cNvSpPr>
          <p:nvPr/>
        </p:nvSpPr>
        <p:spPr bwMode="auto">
          <a:xfrm>
            <a:off x="6172200" y="3165475"/>
            <a:ext cx="1389063" cy="111125"/>
          </a:xfrm>
          <a:prstGeom prst="rect">
            <a:avLst/>
          </a:prstGeom>
          <a:pattFill prst="ltUpDiag">
            <a:fgClr>
              <a:schemeClr val="hlink"/>
            </a:fgClr>
            <a:bgClr>
              <a:srgbClr val="B2B2B2"/>
            </a:bgClr>
          </a:pattFill>
          <a:ln w="9525">
            <a:solidFill>
              <a:schemeClr val="tx1"/>
            </a:solidFill>
            <a:miter lim="800000"/>
            <a:headEnd/>
            <a:tailEnd/>
          </a:ln>
        </p:spPr>
        <p:txBody>
          <a:bodyPr wrap="none" anchor="ctr"/>
          <a:lstStyle/>
          <a:p>
            <a:endParaRPr lang="en-US"/>
          </a:p>
        </p:txBody>
      </p:sp>
      <p:sp>
        <p:nvSpPr>
          <p:cNvPr id="89113" name="Text Box 159"/>
          <p:cNvSpPr txBox="1">
            <a:spLocks noChangeAspect="1" noChangeArrowheads="1"/>
          </p:cNvSpPr>
          <p:nvPr/>
        </p:nvSpPr>
        <p:spPr bwMode="auto">
          <a:xfrm>
            <a:off x="323850" y="3738563"/>
            <a:ext cx="2286000" cy="730250"/>
          </a:xfrm>
          <a:prstGeom prst="rect">
            <a:avLst/>
          </a:prstGeom>
          <a:noFill/>
          <a:ln w="9525">
            <a:noFill/>
            <a:miter lim="800000"/>
            <a:headEnd/>
            <a:tailEnd/>
          </a:ln>
        </p:spPr>
        <p:txBody>
          <a:bodyPr>
            <a:spAutoFit/>
          </a:bodyPr>
          <a:lstStyle/>
          <a:p>
            <a:pPr>
              <a:spcBef>
                <a:spcPct val="50000"/>
              </a:spcBef>
            </a:pPr>
            <a:r>
              <a:rPr lang="en-US" sz="1400" b="1"/>
              <a:t>Roadway</a:t>
            </a:r>
            <a:br>
              <a:rPr lang="en-US" sz="1400" b="1"/>
            </a:br>
            <a:r>
              <a:rPr lang="en-US" sz="1400" b="1"/>
              <a:t>    Wearing Course</a:t>
            </a:r>
            <a:br>
              <a:rPr lang="en-US" sz="1400" b="1"/>
            </a:br>
            <a:r>
              <a:rPr lang="en-US" sz="1400" b="1"/>
              <a:t>                     Base Course</a:t>
            </a:r>
          </a:p>
        </p:txBody>
      </p:sp>
      <p:sp>
        <p:nvSpPr>
          <p:cNvPr id="89114" name="Line 162"/>
          <p:cNvSpPr>
            <a:spLocks noChangeShapeType="1"/>
          </p:cNvSpPr>
          <p:nvPr/>
        </p:nvSpPr>
        <p:spPr bwMode="auto">
          <a:xfrm flipV="1">
            <a:off x="1390650" y="3205163"/>
            <a:ext cx="685800" cy="762000"/>
          </a:xfrm>
          <a:prstGeom prst="line">
            <a:avLst/>
          </a:prstGeom>
          <a:noFill/>
          <a:ln w="9525">
            <a:solidFill>
              <a:schemeClr val="tx1"/>
            </a:solidFill>
            <a:round/>
            <a:headEnd/>
            <a:tailEnd type="triangle" w="med" len="med"/>
          </a:ln>
        </p:spPr>
        <p:txBody>
          <a:bodyPr/>
          <a:lstStyle/>
          <a:p>
            <a:endParaRPr lang="en-US"/>
          </a:p>
        </p:txBody>
      </p:sp>
      <p:sp>
        <p:nvSpPr>
          <p:cNvPr id="89115" name="Line 163"/>
          <p:cNvSpPr>
            <a:spLocks noChangeShapeType="1"/>
          </p:cNvSpPr>
          <p:nvPr/>
        </p:nvSpPr>
        <p:spPr bwMode="auto">
          <a:xfrm flipV="1">
            <a:off x="2000250" y="3357563"/>
            <a:ext cx="381000" cy="914400"/>
          </a:xfrm>
          <a:prstGeom prst="line">
            <a:avLst/>
          </a:prstGeom>
          <a:noFill/>
          <a:ln w="9525">
            <a:solidFill>
              <a:schemeClr val="tx1"/>
            </a:solidFill>
            <a:round/>
            <a:headEnd/>
            <a:tailEnd type="triangle" w="med" len="med"/>
          </a:ln>
        </p:spPr>
        <p:txBody>
          <a:bodyPr/>
          <a:lstStyle/>
          <a:p>
            <a:endParaRPr lang="en-US"/>
          </a:p>
        </p:txBody>
      </p:sp>
      <p:sp>
        <p:nvSpPr>
          <p:cNvPr id="117924" name="Line 164"/>
          <p:cNvSpPr>
            <a:spLocks noChangeShapeType="1"/>
          </p:cNvSpPr>
          <p:nvPr/>
        </p:nvSpPr>
        <p:spPr bwMode="auto">
          <a:xfrm>
            <a:off x="4648200" y="5562600"/>
            <a:ext cx="152400" cy="152400"/>
          </a:xfrm>
          <a:prstGeom prst="line">
            <a:avLst/>
          </a:prstGeom>
          <a:noFill/>
          <a:ln w="9525">
            <a:solidFill>
              <a:schemeClr val="tx1"/>
            </a:solidFill>
            <a:round/>
            <a:headEnd/>
            <a:tailEnd type="triangle" w="med" len="med"/>
          </a:ln>
        </p:spPr>
        <p:txBody>
          <a:bodyPr/>
          <a:lstStyle/>
          <a:p>
            <a:endParaRPr lang="en-US"/>
          </a:p>
        </p:txBody>
      </p:sp>
      <p:sp>
        <p:nvSpPr>
          <p:cNvPr id="89118" name="Text Box 166"/>
          <p:cNvSpPr txBox="1">
            <a:spLocks noChangeArrowheads="1"/>
          </p:cNvSpPr>
          <p:nvPr/>
        </p:nvSpPr>
        <p:spPr bwMode="auto">
          <a:xfrm>
            <a:off x="3276600" y="3048000"/>
            <a:ext cx="2667000" cy="517525"/>
          </a:xfrm>
          <a:prstGeom prst="rect">
            <a:avLst/>
          </a:prstGeom>
          <a:noFill/>
          <a:ln w="9525">
            <a:noFill/>
            <a:miter lim="800000"/>
            <a:headEnd/>
            <a:tailEnd/>
          </a:ln>
        </p:spPr>
        <p:txBody>
          <a:bodyPr>
            <a:spAutoFit/>
          </a:bodyPr>
          <a:lstStyle/>
          <a:p>
            <a:pPr algn="ctr">
              <a:spcBef>
                <a:spcPct val="50000"/>
              </a:spcBef>
            </a:pPr>
            <a:r>
              <a:rPr lang="en-US" sz="1400" b="1"/>
              <a:t>Concrete</a:t>
            </a:r>
            <a:br>
              <a:rPr lang="en-US" sz="1400" b="1"/>
            </a:br>
            <a:r>
              <a:rPr lang="en-US" sz="1400" b="1"/>
              <a:t>(Round)</a:t>
            </a:r>
          </a:p>
        </p:txBody>
      </p:sp>
      <p:sp>
        <p:nvSpPr>
          <p:cNvPr id="117927" name="Text Box 167"/>
          <p:cNvSpPr txBox="1">
            <a:spLocks noChangeArrowheads="1"/>
          </p:cNvSpPr>
          <p:nvPr/>
        </p:nvSpPr>
        <p:spPr bwMode="auto">
          <a:xfrm>
            <a:off x="6248400" y="3886200"/>
            <a:ext cx="2362200" cy="523220"/>
          </a:xfrm>
          <a:prstGeom prst="rect">
            <a:avLst/>
          </a:prstGeom>
          <a:noFill/>
          <a:ln w="9525">
            <a:noFill/>
            <a:miter lim="800000"/>
            <a:headEnd/>
            <a:tailEnd/>
          </a:ln>
        </p:spPr>
        <p:txBody>
          <a:bodyPr>
            <a:spAutoFit/>
          </a:bodyPr>
          <a:lstStyle/>
          <a:p>
            <a:pPr>
              <a:spcBef>
                <a:spcPct val="50000"/>
              </a:spcBef>
            </a:pPr>
            <a:r>
              <a:rPr lang="en-US" sz="1400" dirty="0" smtClean="0"/>
              <a:t>6” is the </a:t>
            </a:r>
            <a:r>
              <a:rPr lang="en-US" sz="1400" b="1" i="1" dirty="0" smtClean="0"/>
              <a:t>“minimum”</a:t>
            </a:r>
            <a:r>
              <a:rPr lang="en-US" sz="1400" dirty="0" smtClean="0"/>
              <a:t> bedding depth.</a:t>
            </a:r>
            <a:endParaRPr lang="en-US" sz="1400" dirty="0"/>
          </a:p>
        </p:txBody>
      </p:sp>
      <p:sp>
        <p:nvSpPr>
          <p:cNvPr id="117928" name="Text Box 168"/>
          <p:cNvSpPr txBox="1">
            <a:spLocks noChangeArrowheads="1"/>
          </p:cNvSpPr>
          <p:nvPr/>
        </p:nvSpPr>
        <p:spPr bwMode="auto">
          <a:xfrm>
            <a:off x="6248400" y="4495800"/>
            <a:ext cx="2362200" cy="1384995"/>
          </a:xfrm>
          <a:prstGeom prst="rect">
            <a:avLst/>
          </a:prstGeom>
          <a:noFill/>
          <a:ln w="9525">
            <a:noFill/>
            <a:miter lim="800000"/>
            <a:headEnd/>
            <a:tailEnd/>
          </a:ln>
        </p:spPr>
        <p:txBody>
          <a:bodyPr wrap="square">
            <a:spAutoFit/>
          </a:bodyPr>
          <a:lstStyle/>
          <a:p>
            <a:pPr>
              <a:spcBef>
                <a:spcPct val="50000"/>
              </a:spcBef>
            </a:pPr>
            <a:r>
              <a:rPr lang="en-US" sz="1400" dirty="0" smtClean="0"/>
              <a:t>To address contour irregularities in the trench bed, use an 8” bedding depth in your installation plan….Nobody digs a perfect trench.</a:t>
            </a:r>
            <a:endParaRPr lang="en-US" sz="1400" dirty="0"/>
          </a:p>
        </p:txBody>
      </p:sp>
      <p:sp>
        <p:nvSpPr>
          <p:cNvPr id="117929" name="Text Box 169"/>
          <p:cNvSpPr txBox="1">
            <a:spLocks noChangeArrowheads="1"/>
          </p:cNvSpPr>
          <p:nvPr/>
        </p:nvSpPr>
        <p:spPr bwMode="auto">
          <a:xfrm>
            <a:off x="2971800" y="6096000"/>
            <a:ext cx="4038600" cy="523220"/>
          </a:xfrm>
          <a:prstGeom prst="rect">
            <a:avLst/>
          </a:prstGeom>
          <a:noFill/>
          <a:ln w="9525">
            <a:noFill/>
            <a:miter lim="800000"/>
            <a:headEnd/>
            <a:tailEnd/>
          </a:ln>
        </p:spPr>
        <p:txBody>
          <a:bodyPr wrap="square">
            <a:spAutoFit/>
          </a:bodyPr>
          <a:lstStyle/>
          <a:p>
            <a:pPr>
              <a:spcBef>
                <a:spcPct val="50000"/>
              </a:spcBef>
            </a:pPr>
            <a:r>
              <a:rPr lang="en-US" sz="1400" dirty="0" smtClean="0"/>
              <a:t>A recess must be formed in the bedding to receive </a:t>
            </a:r>
            <a:br>
              <a:rPr lang="en-US" sz="1400" dirty="0" smtClean="0"/>
            </a:br>
            <a:r>
              <a:rPr lang="en-US" sz="1400" dirty="0" smtClean="0"/>
              <a:t>the bell. Pipe must be supported by the pipe barrel.</a:t>
            </a:r>
            <a:endParaRPr lang="en-US" sz="1400" dirty="0"/>
          </a:p>
        </p:txBody>
      </p:sp>
      <p:sp>
        <p:nvSpPr>
          <p:cNvPr id="60"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7561488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ext Box 2"/>
          <p:cNvSpPr txBox="1">
            <a:spLocks noChangeArrowheads="1"/>
          </p:cNvSpPr>
          <p:nvPr/>
        </p:nvSpPr>
        <p:spPr bwMode="auto">
          <a:xfrm>
            <a:off x="304800" y="1143000"/>
            <a:ext cx="8001000" cy="338554"/>
          </a:xfrm>
          <a:prstGeom prst="rect">
            <a:avLst/>
          </a:prstGeom>
          <a:noFill/>
          <a:ln w="9525">
            <a:noFill/>
            <a:miter lim="800000"/>
            <a:headEnd/>
            <a:tailEnd/>
          </a:ln>
        </p:spPr>
        <p:txBody>
          <a:bodyPr>
            <a:spAutoFit/>
          </a:bodyPr>
          <a:lstStyle/>
          <a:p>
            <a:pPr>
              <a:spcBef>
                <a:spcPct val="50000"/>
              </a:spcBef>
            </a:pPr>
            <a:r>
              <a:rPr lang="en-US" sz="1600" b="1" dirty="0">
                <a:cs typeface="Times New Roman" pitchFamily="18" charset="0"/>
              </a:rPr>
              <a:t>B.  2.  Bedding *** </a:t>
            </a:r>
            <a:r>
              <a:rPr lang="en-US" sz="1600" dirty="0" smtClean="0">
                <a:cs typeface="Times New Roman" pitchFamily="18" charset="0"/>
              </a:rPr>
              <a:t>(</a:t>
            </a:r>
            <a:r>
              <a:rPr lang="en-US" sz="1600" dirty="0">
                <a:cs typeface="Times New Roman" pitchFamily="18" charset="0"/>
              </a:rPr>
              <a:t>cont’d.)</a:t>
            </a:r>
          </a:p>
        </p:txBody>
      </p:sp>
      <p:sp>
        <p:nvSpPr>
          <p:cNvPr id="90116"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90117" name="Text Box 4"/>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90118" name="Rectangle 54"/>
          <p:cNvSpPr>
            <a:spLocks noChangeArrowheads="1"/>
          </p:cNvSpPr>
          <p:nvPr/>
        </p:nvSpPr>
        <p:spPr bwMode="auto">
          <a:xfrm>
            <a:off x="457200" y="1447800"/>
            <a:ext cx="8153400" cy="523220"/>
          </a:xfrm>
          <a:prstGeom prst="rect">
            <a:avLst/>
          </a:prstGeom>
          <a:noFill/>
          <a:ln w="9525">
            <a:noFill/>
            <a:miter lim="800000"/>
            <a:headEnd/>
            <a:tailEnd/>
          </a:ln>
        </p:spPr>
        <p:txBody>
          <a:bodyPr wrap="square">
            <a:spAutoFit/>
          </a:bodyPr>
          <a:lstStyle/>
          <a:p>
            <a:pPr marL="395288" indent="-395288"/>
            <a:r>
              <a:rPr lang="en-US" sz="1400" b="1" dirty="0">
                <a:cs typeface="Times New Roman" pitchFamily="18" charset="0"/>
              </a:rPr>
              <a:t>*** </a:t>
            </a:r>
            <a:r>
              <a:rPr lang="en-US" sz="1400" b="1" dirty="0" smtClean="0">
                <a:cs typeface="Times New Roman" pitchFamily="18" charset="0"/>
              </a:rPr>
              <a:t>   </a:t>
            </a:r>
            <a:r>
              <a:rPr lang="en-US" sz="1400" dirty="0">
                <a:cs typeface="Times New Roman" pitchFamily="18" charset="0"/>
              </a:rPr>
              <a:t>Proper bedding material – Concrete pipe – 1B and 2A, all others 2A or OGS material. Cradle </a:t>
            </a:r>
            <a:r>
              <a:rPr lang="en-US" sz="1400" dirty="0" smtClean="0">
                <a:cs typeface="Times New Roman" pitchFamily="18" charset="0"/>
              </a:rPr>
              <a:t>required </a:t>
            </a:r>
            <a:r>
              <a:rPr lang="en-US" sz="1400" dirty="0">
                <a:cs typeface="Times New Roman" pitchFamily="18" charset="0"/>
              </a:rPr>
              <a:t>with squash/elliptical pipe equal in depth to 15% of the vertical rise of the pipe.</a:t>
            </a:r>
            <a:r>
              <a:rPr lang="en-US" sz="1400" dirty="0"/>
              <a:t> </a:t>
            </a:r>
          </a:p>
        </p:txBody>
      </p:sp>
      <p:pic>
        <p:nvPicPr>
          <p:cNvPr id="110648" name="Picture 56"/>
          <p:cNvPicPr>
            <a:picLocks noChangeAspect="1" noChangeArrowheads="1"/>
          </p:cNvPicPr>
          <p:nvPr/>
        </p:nvPicPr>
        <p:blipFill>
          <a:blip r:embed="rId2" cstate="email">
            <a:lum bright="-30000" contrast="30000"/>
            <a:extLst>
              <a:ext uri="{28A0092B-C50C-407E-A947-70E740481C1C}">
                <a14:useLocalDpi xmlns:a14="http://schemas.microsoft.com/office/drawing/2010/main"/>
              </a:ext>
            </a:extLst>
          </a:blip>
          <a:srcRect/>
          <a:stretch>
            <a:fillRect/>
          </a:stretch>
        </p:blipFill>
        <p:spPr bwMode="auto">
          <a:xfrm>
            <a:off x="685800" y="3124200"/>
            <a:ext cx="2038350" cy="2716213"/>
          </a:xfrm>
          <a:prstGeom prst="rect">
            <a:avLst/>
          </a:prstGeom>
          <a:ln>
            <a:noFill/>
          </a:ln>
          <a:effectLst>
            <a:outerShdw blurRad="292100" dist="139700" dir="2700000" algn="tl" rotWithShape="0">
              <a:srgbClr val="333333">
                <a:alpha val="65000"/>
              </a:srgbClr>
            </a:outerShdw>
          </a:effectLst>
        </p:spPr>
      </p:pic>
      <p:pic>
        <p:nvPicPr>
          <p:cNvPr id="110649" name="Picture 57"/>
          <p:cNvPicPr>
            <a:picLocks noChangeAspect="1" noChangeArrowheads="1"/>
          </p:cNvPicPr>
          <p:nvPr/>
        </p:nvPicPr>
        <p:blipFill>
          <a:blip r:embed="rId3" cstate="email">
            <a:lum bright="-20000" contrast="30000"/>
            <a:extLst>
              <a:ext uri="{28A0092B-C50C-407E-A947-70E740481C1C}">
                <a14:useLocalDpi xmlns:a14="http://schemas.microsoft.com/office/drawing/2010/main"/>
              </a:ext>
            </a:extLst>
          </a:blip>
          <a:srcRect/>
          <a:stretch>
            <a:fillRect/>
          </a:stretch>
        </p:blipFill>
        <p:spPr bwMode="auto">
          <a:xfrm>
            <a:off x="6172200" y="3124200"/>
            <a:ext cx="2038350" cy="2716213"/>
          </a:xfrm>
          <a:prstGeom prst="rect">
            <a:avLst/>
          </a:prstGeom>
          <a:ln>
            <a:noFill/>
          </a:ln>
          <a:effectLst>
            <a:outerShdw blurRad="292100" dist="139700" dir="2700000" algn="tl" rotWithShape="0">
              <a:srgbClr val="333333">
                <a:alpha val="65000"/>
              </a:srgbClr>
            </a:outerShdw>
          </a:effectLst>
        </p:spPr>
      </p:pic>
      <p:pic>
        <p:nvPicPr>
          <p:cNvPr id="110650" name="Picture 58"/>
          <p:cNvPicPr>
            <a:picLocks noChangeAspect="1" noChangeArrowheads="1"/>
          </p:cNvPicPr>
          <p:nvPr/>
        </p:nvPicPr>
        <p:blipFill>
          <a:blip r:embed="rId4" cstate="email">
            <a:lum bright="-30000" contrast="30000"/>
            <a:extLst>
              <a:ext uri="{28A0092B-C50C-407E-A947-70E740481C1C}">
                <a14:useLocalDpi xmlns:a14="http://schemas.microsoft.com/office/drawing/2010/main"/>
              </a:ext>
            </a:extLst>
          </a:blip>
          <a:srcRect/>
          <a:stretch>
            <a:fillRect/>
          </a:stretch>
        </p:blipFill>
        <p:spPr bwMode="auto">
          <a:xfrm>
            <a:off x="2895600" y="2133600"/>
            <a:ext cx="3052763" cy="2289175"/>
          </a:xfrm>
          <a:prstGeom prst="rect">
            <a:avLst/>
          </a:prstGeom>
          <a:ln>
            <a:noFill/>
          </a:ln>
          <a:effectLst>
            <a:outerShdw blurRad="292100" dist="139700" dir="2700000" algn="tl" rotWithShape="0">
              <a:srgbClr val="333333">
                <a:alpha val="65000"/>
              </a:srgbClr>
            </a:outerShdw>
          </a:effectLst>
        </p:spPr>
      </p:pic>
      <p:sp>
        <p:nvSpPr>
          <p:cNvPr id="110699" name="Text Box 107"/>
          <p:cNvSpPr txBox="1">
            <a:spLocks noChangeArrowheads="1"/>
          </p:cNvSpPr>
          <p:nvPr/>
        </p:nvSpPr>
        <p:spPr bwMode="auto">
          <a:xfrm>
            <a:off x="3276600" y="4495800"/>
            <a:ext cx="2286000" cy="523220"/>
          </a:xfrm>
          <a:prstGeom prst="rect">
            <a:avLst/>
          </a:prstGeom>
          <a:noFill/>
          <a:ln w="9525">
            <a:noFill/>
            <a:miter lim="800000"/>
            <a:headEnd/>
            <a:tailEnd/>
          </a:ln>
        </p:spPr>
        <p:txBody>
          <a:bodyPr>
            <a:spAutoFit/>
          </a:bodyPr>
          <a:lstStyle/>
          <a:p>
            <a:pPr algn="ctr">
              <a:spcBef>
                <a:spcPct val="50000"/>
              </a:spcBef>
            </a:pPr>
            <a:r>
              <a:rPr lang="en-US" sz="1400" dirty="0" smtClean="0"/>
              <a:t>2A bedding material placed</a:t>
            </a:r>
            <a:br>
              <a:rPr lang="en-US" sz="1400" dirty="0" smtClean="0"/>
            </a:br>
            <a:r>
              <a:rPr lang="en-US" sz="1400" dirty="0" smtClean="0"/>
              <a:t>at outlet end</a:t>
            </a:r>
            <a:endParaRPr lang="en-US" sz="1400" dirty="0"/>
          </a:p>
        </p:txBody>
      </p:sp>
      <p:sp>
        <p:nvSpPr>
          <p:cNvPr id="110700" name="Text Box 108"/>
          <p:cNvSpPr txBox="1">
            <a:spLocks noChangeArrowheads="1"/>
          </p:cNvSpPr>
          <p:nvPr/>
        </p:nvSpPr>
        <p:spPr bwMode="auto">
          <a:xfrm>
            <a:off x="609600" y="2590800"/>
            <a:ext cx="2286000" cy="307777"/>
          </a:xfrm>
          <a:prstGeom prst="rect">
            <a:avLst/>
          </a:prstGeom>
          <a:noFill/>
          <a:ln w="9525">
            <a:noFill/>
            <a:miter lim="800000"/>
            <a:headEnd/>
            <a:tailEnd/>
          </a:ln>
        </p:spPr>
        <p:txBody>
          <a:bodyPr>
            <a:spAutoFit/>
          </a:bodyPr>
          <a:lstStyle/>
          <a:p>
            <a:pPr algn="ctr">
              <a:spcBef>
                <a:spcPct val="50000"/>
              </a:spcBef>
            </a:pPr>
            <a:r>
              <a:rPr lang="en-US" sz="1400" dirty="0" smtClean="0"/>
              <a:t>Bedding material compacted</a:t>
            </a:r>
            <a:endParaRPr lang="en-US" sz="1400" dirty="0"/>
          </a:p>
        </p:txBody>
      </p:sp>
      <p:sp>
        <p:nvSpPr>
          <p:cNvPr id="110701" name="Text Box 109"/>
          <p:cNvSpPr txBox="1">
            <a:spLocks noChangeArrowheads="1"/>
          </p:cNvSpPr>
          <p:nvPr/>
        </p:nvSpPr>
        <p:spPr bwMode="auto">
          <a:xfrm>
            <a:off x="6019800" y="2590800"/>
            <a:ext cx="2286000" cy="523220"/>
          </a:xfrm>
          <a:prstGeom prst="rect">
            <a:avLst/>
          </a:prstGeom>
          <a:noFill/>
          <a:ln w="9525">
            <a:noFill/>
            <a:miter lim="800000"/>
            <a:headEnd/>
            <a:tailEnd/>
          </a:ln>
        </p:spPr>
        <p:txBody>
          <a:bodyPr>
            <a:spAutoFit/>
          </a:bodyPr>
          <a:lstStyle/>
          <a:p>
            <a:pPr algn="ctr">
              <a:spcBef>
                <a:spcPct val="50000"/>
              </a:spcBef>
            </a:pPr>
            <a:r>
              <a:rPr lang="en-US" sz="1400" dirty="0" smtClean="0"/>
              <a:t>Additional 2A added and cradle shaped w/ rake</a:t>
            </a:r>
            <a:endParaRPr lang="en-US" sz="1400" dirty="0"/>
          </a:p>
        </p:txBody>
      </p:sp>
      <p:sp>
        <p:nvSpPr>
          <p:cNvPr id="15" name="Title 4">
            <a:hlinkClick r:id="rId5"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1223919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Text Box 2"/>
          <p:cNvSpPr txBox="1">
            <a:spLocks noChangeArrowheads="1"/>
          </p:cNvSpPr>
          <p:nvPr/>
        </p:nvSpPr>
        <p:spPr bwMode="auto">
          <a:xfrm>
            <a:off x="381000" y="990600"/>
            <a:ext cx="8001000" cy="584775"/>
          </a:xfrm>
          <a:prstGeom prst="rect">
            <a:avLst/>
          </a:prstGeom>
          <a:noFill/>
          <a:ln w="9525">
            <a:noFill/>
            <a:miter lim="800000"/>
            <a:headEnd/>
            <a:tailEnd/>
          </a:ln>
        </p:spPr>
        <p:txBody>
          <a:bodyPr>
            <a:spAutoFit/>
          </a:bodyPr>
          <a:lstStyle/>
          <a:p>
            <a:pPr>
              <a:spcBef>
                <a:spcPct val="50000"/>
              </a:spcBef>
            </a:pPr>
            <a:r>
              <a:rPr lang="en-US" sz="1600" b="1" dirty="0">
                <a:cs typeface="Times New Roman" pitchFamily="18" charset="0"/>
              </a:rPr>
              <a:t>B.  3.  Joints</a:t>
            </a:r>
            <a:br>
              <a:rPr lang="en-US" sz="1600" b="1" dirty="0">
                <a:cs typeface="Times New Roman" pitchFamily="18" charset="0"/>
              </a:rPr>
            </a:br>
            <a:endParaRPr lang="en-US" sz="1600" dirty="0">
              <a:cs typeface="Times New Roman" pitchFamily="18" charset="0"/>
            </a:endParaRPr>
          </a:p>
        </p:txBody>
      </p:sp>
      <p:sp>
        <p:nvSpPr>
          <p:cNvPr id="91140"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91141" name="Text Box 4"/>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spcBef>
                <a:spcPct val="50000"/>
              </a:spcBef>
            </a:pPr>
            <a:r>
              <a:rPr lang="en-US" sz="2000">
                <a:effectLst>
                  <a:outerShdw blurRad="38100" dist="38100" dir="2700000" algn="tl">
                    <a:srgbClr val="000000">
                      <a:alpha val="43137"/>
                    </a:srgbClr>
                  </a:outerShdw>
                </a:effectLst>
              </a:rPr>
              <a:t>Pipe Replacement Operations</a:t>
            </a:r>
          </a:p>
        </p:txBody>
      </p:sp>
      <p:grpSp>
        <p:nvGrpSpPr>
          <p:cNvPr id="3" name="Group 155"/>
          <p:cNvGrpSpPr>
            <a:grpSpLocks/>
          </p:cNvGrpSpPr>
          <p:nvPr/>
        </p:nvGrpSpPr>
        <p:grpSpPr bwMode="auto">
          <a:xfrm>
            <a:off x="2590800" y="2514600"/>
            <a:ext cx="3733800" cy="4038600"/>
            <a:chOff x="207" y="1536"/>
            <a:chExt cx="2548" cy="2697"/>
          </a:xfrm>
        </p:grpSpPr>
        <p:pic>
          <p:nvPicPr>
            <p:cNvPr id="91159" name="Picture 11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1" y="1536"/>
              <a:ext cx="2522" cy="2655"/>
            </a:xfrm>
            <a:prstGeom prst="rect">
              <a:avLst/>
            </a:prstGeom>
            <a:noFill/>
            <a:ln w="38100">
              <a:solidFill>
                <a:schemeClr val="accent1"/>
              </a:solidFill>
              <a:miter lim="800000"/>
              <a:headEnd/>
              <a:tailEnd/>
            </a:ln>
          </p:spPr>
        </p:pic>
        <p:sp>
          <p:nvSpPr>
            <p:cNvPr id="91160" name="Text Box 118"/>
            <p:cNvSpPr txBox="1">
              <a:spLocks noChangeArrowheads="1"/>
            </p:cNvSpPr>
            <p:nvPr/>
          </p:nvSpPr>
          <p:spPr bwMode="auto">
            <a:xfrm>
              <a:off x="403" y="1632"/>
              <a:ext cx="2160" cy="366"/>
            </a:xfrm>
            <a:prstGeom prst="rect">
              <a:avLst/>
            </a:prstGeom>
            <a:noFill/>
            <a:ln w="9525">
              <a:noFill/>
              <a:miter lim="800000"/>
              <a:headEnd/>
              <a:tailEnd/>
            </a:ln>
          </p:spPr>
          <p:txBody>
            <a:bodyPr>
              <a:spAutoFit/>
            </a:bodyPr>
            <a:lstStyle/>
            <a:p>
              <a:pPr algn="ctr">
                <a:spcBef>
                  <a:spcPct val="50000"/>
                </a:spcBef>
              </a:pPr>
              <a:r>
                <a:rPr lang="en-US" sz="1600" b="1"/>
                <a:t>Concrete Pipe</a:t>
              </a:r>
              <a:br>
                <a:rPr lang="en-US" sz="1600" b="1"/>
              </a:br>
              <a:r>
                <a:rPr lang="en-US" sz="1600" b="1"/>
                <a:t>Installation Sequence</a:t>
              </a:r>
            </a:p>
          </p:txBody>
        </p:sp>
        <p:sp>
          <p:nvSpPr>
            <p:cNvPr id="91161" name="Text Box 119"/>
            <p:cNvSpPr txBox="1">
              <a:spLocks noChangeArrowheads="1"/>
            </p:cNvSpPr>
            <p:nvPr/>
          </p:nvSpPr>
          <p:spPr bwMode="auto">
            <a:xfrm>
              <a:off x="595" y="2016"/>
              <a:ext cx="1776" cy="212"/>
            </a:xfrm>
            <a:prstGeom prst="rect">
              <a:avLst/>
            </a:prstGeom>
            <a:noFill/>
            <a:ln w="9525">
              <a:noFill/>
              <a:miter lim="800000"/>
              <a:headEnd/>
              <a:tailEnd/>
            </a:ln>
          </p:spPr>
          <p:txBody>
            <a:bodyPr>
              <a:spAutoFit/>
            </a:bodyPr>
            <a:lstStyle/>
            <a:p>
              <a:pPr algn="ctr">
                <a:spcBef>
                  <a:spcPct val="50000"/>
                </a:spcBef>
              </a:pPr>
              <a:r>
                <a:rPr lang="en-US" sz="1600" u="sng"/>
                <a:t>Tongue and Groove</a:t>
              </a:r>
            </a:p>
          </p:txBody>
        </p:sp>
        <p:sp>
          <p:nvSpPr>
            <p:cNvPr id="91162" name="Text Box 120"/>
            <p:cNvSpPr txBox="1">
              <a:spLocks noChangeArrowheads="1"/>
            </p:cNvSpPr>
            <p:nvPr/>
          </p:nvSpPr>
          <p:spPr bwMode="auto">
            <a:xfrm>
              <a:off x="259" y="2280"/>
              <a:ext cx="384" cy="173"/>
            </a:xfrm>
            <a:prstGeom prst="rect">
              <a:avLst/>
            </a:prstGeom>
            <a:noFill/>
            <a:ln w="9525">
              <a:noFill/>
              <a:miter lim="800000"/>
              <a:headEnd/>
              <a:tailEnd/>
            </a:ln>
          </p:spPr>
          <p:txBody>
            <a:bodyPr>
              <a:spAutoFit/>
            </a:bodyPr>
            <a:lstStyle/>
            <a:p>
              <a:pPr>
                <a:spcBef>
                  <a:spcPct val="50000"/>
                </a:spcBef>
              </a:pPr>
              <a:r>
                <a:rPr lang="en-US" sz="1200" b="1"/>
                <a:t>Flow</a:t>
              </a:r>
            </a:p>
          </p:txBody>
        </p:sp>
        <p:sp>
          <p:nvSpPr>
            <p:cNvPr id="91163" name="Line 122"/>
            <p:cNvSpPr>
              <a:spLocks noChangeShapeType="1"/>
            </p:cNvSpPr>
            <p:nvPr/>
          </p:nvSpPr>
          <p:spPr bwMode="auto">
            <a:xfrm>
              <a:off x="307" y="2448"/>
              <a:ext cx="288" cy="0"/>
            </a:xfrm>
            <a:prstGeom prst="line">
              <a:avLst/>
            </a:prstGeom>
            <a:noFill/>
            <a:ln w="9525">
              <a:solidFill>
                <a:schemeClr val="tx1"/>
              </a:solidFill>
              <a:round/>
              <a:headEnd/>
              <a:tailEnd type="triangle" w="med" len="med"/>
            </a:ln>
          </p:spPr>
          <p:txBody>
            <a:bodyPr/>
            <a:lstStyle/>
            <a:p>
              <a:endParaRPr lang="en-US"/>
            </a:p>
          </p:txBody>
        </p:sp>
        <p:sp>
          <p:nvSpPr>
            <p:cNvPr id="91164" name="Text Box 123"/>
            <p:cNvSpPr txBox="1">
              <a:spLocks noChangeArrowheads="1"/>
            </p:cNvSpPr>
            <p:nvPr/>
          </p:nvSpPr>
          <p:spPr bwMode="auto">
            <a:xfrm>
              <a:off x="211" y="2112"/>
              <a:ext cx="480" cy="173"/>
            </a:xfrm>
            <a:prstGeom prst="rect">
              <a:avLst/>
            </a:prstGeom>
            <a:noFill/>
            <a:ln w="9525">
              <a:noFill/>
              <a:miter lim="800000"/>
              <a:headEnd/>
              <a:tailEnd/>
            </a:ln>
          </p:spPr>
          <p:txBody>
            <a:bodyPr>
              <a:spAutoFit/>
            </a:bodyPr>
            <a:lstStyle/>
            <a:p>
              <a:pPr>
                <a:spcBef>
                  <a:spcPct val="50000"/>
                </a:spcBef>
              </a:pPr>
              <a:r>
                <a:rPr lang="en-US" sz="1200" b="1"/>
                <a:t>Groove</a:t>
              </a:r>
            </a:p>
          </p:txBody>
        </p:sp>
        <p:sp>
          <p:nvSpPr>
            <p:cNvPr id="91165" name="Line 125"/>
            <p:cNvSpPr>
              <a:spLocks noChangeShapeType="1"/>
            </p:cNvSpPr>
            <p:nvPr/>
          </p:nvSpPr>
          <p:spPr bwMode="auto">
            <a:xfrm>
              <a:off x="2563" y="2441"/>
              <a:ext cx="144" cy="0"/>
            </a:xfrm>
            <a:prstGeom prst="line">
              <a:avLst/>
            </a:prstGeom>
            <a:noFill/>
            <a:ln w="9525">
              <a:solidFill>
                <a:schemeClr val="tx1"/>
              </a:solidFill>
              <a:round/>
              <a:headEnd/>
              <a:tailEnd type="triangle" w="med" len="med"/>
            </a:ln>
          </p:spPr>
          <p:txBody>
            <a:bodyPr/>
            <a:lstStyle/>
            <a:p>
              <a:endParaRPr lang="en-US"/>
            </a:p>
          </p:txBody>
        </p:sp>
        <p:sp>
          <p:nvSpPr>
            <p:cNvPr id="91166" name="Text Box 126"/>
            <p:cNvSpPr txBox="1">
              <a:spLocks noChangeArrowheads="1"/>
            </p:cNvSpPr>
            <p:nvPr/>
          </p:nvSpPr>
          <p:spPr bwMode="auto">
            <a:xfrm>
              <a:off x="355" y="2784"/>
              <a:ext cx="2208" cy="192"/>
            </a:xfrm>
            <a:prstGeom prst="rect">
              <a:avLst/>
            </a:prstGeom>
            <a:noFill/>
            <a:ln w="9525">
              <a:noFill/>
              <a:miter lim="800000"/>
              <a:headEnd/>
              <a:tailEnd/>
            </a:ln>
          </p:spPr>
          <p:txBody>
            <a:bodyPr>
              <a:spAutoFit/>
            </a:bodyPr>
            <a:lstStyle/>
            <a:p>
              <a:pPr>
                <a:spcBef>
                  <a:spcPct val="50000"/>
                </a:spcBef>
              </a:pPr>
              <a:r>
                <a:rPr lang="en-US" sz="1400" b="1"/>
                <a:t>Installation to Begin at the Outlet End</a:t>
              </a:r>
            </a:p>
          </p:txBody>
        </p:sp>
        <p:sp>
          <p:nvSpPr>
            <p:cNvPr id="91167" name="Text Box 127"/>
            <p:cNvSpPr txBox="1">
              <a:spLocks noChangeArrowheads="1"/>
            </p:cNvSpPr>
            <p:nvPr/>
          </p:nvSpPr>
          <p:spPr bwMode="auto">
            <a:xfrm>
              <a:off x="355" y="2976"/>
              <a:ext cx="2208" cy="326"/>
            </a:xfrm>
            <a:prstGeom prst="rect">
              <a:avLst/>
            </a:prstGeom>
            <a:noFill/>
            <a:ln w="9525">
              <a:noFill/>
              <a:miter lim="800000"/>
              <a:headEnd/>
              <a:tailEnd/>
            </a:ln>
          </p:spPr>
          <p:txBody>
            <a:bodyPr>
              <a:spAutoFit/>
            </a:bodyPr>
            <a:lstStyle/>
            <a:p>
              <a:pPr>
                <a:spcBef>
                  <a:spcPct val="50000"/>
                </a:spcBef>
              </a:pPr>
              <a:r>
                <a:rPr lang="en-US" sz="1400" b="1"/>
                <a:t>Quality of Joint Improved When Gravity is Working With You</a:t>
              </a:r>
            </a:p>
          </p:txBody>
        </p:sp>
        <p:sp>
          <p:nvSpPr>
            <p:cNvPr id="91168" name="Line 128"/>
            <p:cNvSpPr>
              <a:spLocks noChangeShapeType="1"/>
            </p:cNvSpPr>
            <p:nvPr/>
          </p:nvSpPr>
          <p:spPr bwMode="auto">
            <a:xfrm>
              <a:off x="403" y="2928"/>
              <a:ext cx="1824" cy="0"/>
            </a:xfrm>
            <a:prstGeom prst="line">
              <a:avLst/>
            </a:prstGeom>
            <a:noFill/>
            <a:ln w="12700">
              <a:solidFill>
                <a:srgbClr val="FF0000"/>
              </a:solidFill>
              <a:round/>
              <a:headEnd/>
              <a:tailEnd/>
            </a:ln>
          </p:spPr>
          <p:txBody>
            <a:bodyPr/>
            <a:lstStyle/>
            <a:p>
              <a:endParaRPr lang="en-US"/>
            </a:p>
          </p:txBody>
        </p:sp>
        <p:sp>
          <p:nvSpPr>
            <p:cNvPr id="91169" name="Text Box 129"/>
            <p:cNvSpPr txBox="1">
              <a:spLocks noChangeArrowheads="1"/>
            </p:cNvSpPr>
            <p:nvPr/>
          </p:nvSpPr>
          <p:spPr bwMode="auto">
            <a:xfrm>
              <a:off x="595" y="3456"/>
              <a:ext cx="1776" cy="212"/>
            </a:xfrm>
            <a:prstGeom prst="rect">
              <a:avLst/>
            </a:prstGeom>
            <a:noFill/>
            <a:ln w="9525">
              <a:noFill/>
              <a:miter lim="800000"/>
              <a:headEnd/>
              <a:tailEnd/>
            </a:ln>
          </p:spPr>
          <p:txBody>
            <a:bodyPr>
              <a:spAutoFit/>
            </a:bodyPr>
            <a:lstStyle/>
            <a:p>
              <a:pPr algn="ctr">
                <a:spcBef>
                  <a:spcPct val="50000"/>
                </a:spcBef>
              </a:pPr>
              <a:r>
                <a:rPr lang="en-US" sz="1600" u="sng"/>
                <a:t>Bell and Spigot</a:t>
              </a:r>
            </a:p>
          </p:txBody>
        </p:sp>
        <p:sp>
          <p:nvSpPr>
            <p:cNvPr id="91170" name="Text Box 130"/>
            <p:cNvSpPr txBox="1">
              <a:spLocks noChangeArrowheads="1"/>
            </p:cNvSpPr>
            <p:nvPr/>
          </p:nvSpPr>
          <p:spPr bwMode="auto">
            <a:xfrm>
              <a:off x="259" y="3552"/>
              <a:ext cx="336" cy="173"/>
            </a:xfrm>
            <a:prstGeom prst="rect">
              <a:avLst/>
            </a:prstGeom>
            <a:noFill/>
            <a:ln w="9525">
              <a:noFill/>
              <a:miter lim="800000"/>
              <a:headEnd/>
              <a:tailEnd/>
            </a:ln>
          </p:spPr>
          <p:txBody>
            <a:bodyPr>
              <a:spAutoFit/>
            </a:bodyPr>
            <a:lstStyle/>
            <a:p>
              <a:pPr>
                <a:spcBef>
                  <a:spcPct val="50000"/>
                </a:spcBef>
              </a:pPr>
              <a:r>
                <a:rPr lang="en-US" sz="1200" b="1"/>
                <a:t>Bell</a:t>
              </a:r>
            </a:p>
          </p:txBody>
        </p:sp>
        <p:sp>
          <p:nvSpPr>
            <p:cNvPr id="91171" name="Text Box 131"/>
            <p:cNvSpPr txBox="1">
              <a:spLocks noChangeArrowheads="1"/>
            </p:cNvSpPr>
            <p:nvPr/>
          </p:nvSpPr>
          <p:spPr bwMode="auto">
            <a:xfrm>
              <a:off x="207" y="3744"/>
              <a:ext cx="384" cy="173"/>
            </a:xfrm>
            <a:prstGeom prst="rect">
              <a:avLst/>
            </a:prstGeom>
            <a:noFill/>
            <a:ln w="9525">
              <a:noFill/>
              <a:miter lim="800000"/>
              <a:headEnd/>
              <a:tailEnd/>
            </a:ln>
          </p:spPr>
          <p:txBody>
            <a:bodyPr>
              <a:spAutoFit/>
            </a:bodyPr>
            <a:lstStyle/>
            <a:p>
              <a:pPr>
                <a:spcBef>
                  <a:spcPct val="50000"/>
                </a:spcBef>
              </a:pPr>
              <a:r>
                <a:rPr lang="en-US" sz="1200" b="1"/>
                <a:t>Flow</a:t>
              </a:r>
            </a:p>
          </p:txBody>
        </p:sp>
        <p:sp>
          <p:nvSpPr>
            <p:cNvPr id="91172" name="Line 132"/>
            <p:cNvSpPr>
              <a:spLocks noChangeShapeType="1"/>
            </p:cNvSpPr>
            <p:nvPr/>
          </p:nvSpPr>
          <p:spPr bwMode="auto">
            <a:xfrm>
              <a:off x="259" y="3888"/>
              <a:ext cx="240" cy="0"/>
            </a:xfrm>
            <a:prstGeom prst="line">
              <a:avLst/>
            </a:prstGeom>
            <a:noFill/>
            <a:ln w="9525">
              <a:solidFill>
                <a:schemeClr val="tx1"/>
              </a:solidFill>
              <a:round/>
              <a:headEnd/>
              <a:tailEnd type="triangle" w="med" len="med"/>
            </a:ln>
          </p:spPr>
          <p:txBody>
            <a:bodyPr/>
            <a:lstStyle/>
            <a:p>
              <a:endParaRPr lang="en-US"/>
            </a:p>
          </p:txBody>
        </p:sp>
        <p:sp>
          <p:nvSpPr>
            <p:cNvPr id="91173" name="Text Box 133"/>
            <p:cNvSpPr txBox="1">
              <a:spLocks noChangeArrowheads="1"/>
            </p:cNvSpPr>
            <p:nvPr/>
          </p:nvSpPr>
          <p:spPr bwMode="auto">
            <a:xfrm>
              <a:off x="2275" y="3552"/>
              <a:ext cx="384" cy="173"/>
            </a:xfrm>
            <a:prstGeom prst="rect">
              <a:avLst/>
            </a:prstGeom>
            <a:noFill/>
            <a:ln w="9525">
              <a:noFill/>
              <a:miter lim="800000"/>
              <a:headEnd/>
              <a:tailEnd/>
            </a:ln>
          </p:spPr>
          <p:txBody>
            <a:bodyPr>
              <a:spAutoFit/>
            </a:bodyPr>
            <a:lstStyle/>
            <a:p>
              <a:pPr>
                <a:spcBef>
                  <a:spcPct val="50000"/>
                </a:spcBef>
              </a:pPr>
              <a:r>
                <a:rPr lang="en-US" sz="1200" b="1"/>
                <a:t>Spigot</a:t>
              </a:r>
            </a:p>
          </p:txBody>
        </p:sp>
        <p:sp>
          <p:nvSpPr>
            <p:cNvPr id="91174" name="Line 134"/>
            <p:cNvSpPr>
              <a:spLocks noChangeShapeType="1"/>
            </p:cNvSpPr>
            <p:nvPr/>
          </p:nvSpPr>
          <p:spPr bwMode="auto">
            <a:xfrm>
              <a:off x="2419" y="3888"/>
              <a:ext cx="240" cy="0"/>
            </a:xfrm>
            <a:prstGeom prst="line">
              <a:avLst/>
            </a:prstGeom>
            <a:noFill/>
            <a:ln w="9525">
              <a:solidFill>
                <a:schemeClr val="tx1"/>
              </a:solidFill>
              <a:round/>
              <a:headEnd/>
              <a:tailEnd type="triangle" w="med" len="med"/>
            </a:ln>
          </p:spPr>
          <p:txBody>
            <a:bodyPr/>
            <a:lstStyle/>
            <a:p>
              <a:endParaRPr lang="en-US"/>
            </a:p>
          </p:txBody>
        </p:sp>
        <p:sp>
          <p:nvSpPr>
            <p:cNvPr id="91175" name="Line 135"/>
            <p:cNvSpPr>
              <a:spLocks noChangeShapeType="1"/>
            </p:cNvSpPr>
            <p:nvPr/>
          </p:nvSpPr>
          <p:spPr bwMode="auto">
            <a:xfrm flipH="1">
              <a:off x="2371" y="3696"/>
              <a:ext cx="192" cy="144"/>
            </a:xfrm>
            <a:prstGeom prst="line">
              <a:avLst/>
            </a:prstGeom>
            <a:noFill/>
            <a:ln w="9525">
              <a:solidFill>
                <a:schemeClr val="tx1"/>
              </a:solidFill>
              <a:round/>
              <a:headEnd/>
              <a:tailEnd type="triangle" w="med" len="med"/>
            </a:ln>
          </p:spPr>
          <p:txBody>
            <a:bodyPr/>
            <a:lstStyle/>
            <a:p>
              <a:endParaRPr lang="en-US"/>
            </a:p>
          </p:txBody>
        </p:sp>
        <p:sp>
          <p:nvSpPr>
            <p:cNvPr id="91176" name="Text Box 137"/>
            <p:cNvSpPr txBox="1">
              <a:spLocks noChangeArrowheads="1"/>
            </p:cNvSpPr>
            <p:nvPr/>
          </p:nvSpPr>
          <p:spPr bwMode="auto">
            <a:xfrm>
              <a:off x="2275" y="2112"/>
              <a:ext cx="480" cy="173"/>
            </a:xfrm>
            <a:prstGeom prst="rect">
              <a:avLst/>
            </a:prstGeom>
            <a:noFill/>
            <a:ln w="9525">
              <a:noFill/>
              <a:miter lim="800000"/>
              <a:headEnd/>
              <a:tailEnd/>
            </a:ln>
          </p:spPr>
          <p:txBody>
            <a:bodyPr>
              <a:spAutoFit/>
            </a:bodyPr>
            <a:lstStyle/>
            <a:p>
              <a:pPr>
                <a:spcBef>
                  <a:spcPct val="50000"/>
                </a:spcBef>
              </a:pPr>
              <a:r>
                <a:rPr lang="en-US" sz="1200" b="1"/>
                <a:t>Tongue</a:t>
              </a:r>
            </a:p>
          </p:txBody>
        </p:sp>
        <p:sp>
          <p:nvSpPr>
            <p:cNvPr id="91177" name="Line 138"/>
            <p:cNvSpPr>
              <a:spLocks noChangeShapeType="1"/>
            </p:cNvSpPr>
            <p:nvPr/>
          </p:nvSpPr>
          <p:spPr bwMode="auto">
            <a:xfrm flipH="1">
              <a:off x="2515" y="2208"/>
              <a:ext cx="96" cy="144"/>
            </a:xfrm>
            <a:prstGeom prst="line">
              <a:avLst/>
            </a:prstGeom>
            <a:noFill/>
            <a:ln w="9525">
              <a:solidFill>
                <a:schemeClr val="tx1"/>
              </a:solidFill>
              <a:round/>
              <a:headEnd/>
              <a:tailEnd type="triangle" w="med" len="med"/>
            </a:ln>
          </p:spPr>
          <p:txBody>
            <a:bodyPr/>
            <a:lstStyle/>
            <a:p>
              <a:endParaRPr lang="en-US"/>
            </a:p>
          </p:txBody>
        </p:sp>
        <p:sp>
          <p:nvSpPr>
            <p:cNvPr id="91178" name="Text Box 139"/>
            <p:cNvSpPr txBox="1">
              <a:spLocks noChangeArrowheads="1"/>
            </p:cNvSpPr>
            <p:nvPr/>
          </p:nvSpPr>
          <p:spPr bwMode="auto">
            <a:xfrm>
              <a:off x="1825" y="3627"/>
              <a:ext cx="336" cy="154"/>
            </a:xfrm>
            <a:prstGeom prst="rect">
              <a:avLst/>
            </a:prstGeom>
            <a:noFill/>
            <a:ln w="9525">
              <a:noFill/>
              <a:miter lim="800000"/>
              <a:headEnd/>
              <a:tailEnd/>
            </a:ln>
          </p:spPr>
          <p:txBody>
            <a:bodyPr>
              <a:spAutoFit/>
            </a:bodyPr>
            <a:lstStyle/>
            <a:p>
              <a:pPr>
                <a:spcBef>
                  <a:spcPct val="50000"/>
                </a:spcBef>
              </a:pPr>
              <a:r>
                <a:rPr lang="en-US" sz="1000" b="1"/>
                <a:t>Bell</a:t>
              </a:r>
            </a:p>
          </p:txBody>
        </p:sp>
        <p:sp>
          <p:nvSpPr>
            <p:cNvPr id="91179" name="Text Box 140"/>
            <p:cNvSpPr txBox="1">
              <a:spLocks noChangeArrowheads="1"/>
            </p:cNvSpPr>
            <p:nvPr/>
          </p:nvSpPr>
          <p:spPr bwMode="auto">
            <a:xfrm>
              <a:off x="1891" y="4013"/>
              <a:ext cx="384" cy="154"/>
            </a:xfrm>
            <a:prstGeom prst="rect">
              <a:avLst/>
            </a:prstGeom>
            <a:noFill/>
            <a:ln w="9525">
              <a:noFill/>
              <a:miter lim="800000"/>
              <a:headEnd/>
              <a:tailEnd/>
            </a:ln>
          </p:spPr>
          <p:txBody>
            <a:bodyPr>
              <a:spAutoFit/>
            </a:bodyPr>
            <a:lstStyle/>
            <a:p>
              <a:pPr>
                <a:spcBef>
                  <a:spcPct val="50000"/>
                </a:spcBef>
              </a:pPr>
              <a:r>
                <a:rPr lang="en-US" sz="1000" b="1"/>
                <a:t>Spigot</a:t>
              </a:r>
            </a:p>
          </p:txBody>
        </p:sp>
        <p:sp>
          <p:nvSpPr>
            <p:cNvPr id="91180" name="Line 142"/>
            <p:cNvSpPr>
              <a:spLocks noChangeShapeType="1"/>
            </p:cNvSpPr>
            <p:nvPr/>
          </p:nvSpPr>
          <p:spPr bwMode="auto">
            <a:xfrm flipH="1" flipV="1">
              <a:off x="1843" y="3936"/>
              <a:ext cx="96" cy="144"/>
            </a:xfrm>
            <a:prstGeom prst="line">
              <a:avLst/>
            </a:prstGeom>
            <a:noFill/>
            <a:ln w="9525">
              <a:solidFill>
                <a:schemeClr val="tx1"/>
              </a:solidFill>
              <a:round/>
              <a:headEnd/>
              <a:tailEnd type="triangle" w="med" len="med"/>
            </a:ln>
          </p:spPr>
          <p:txBody>
            <a:bodyPr/>
            <a:lstStyle/>
            <a:p>
              <a:endParaRPr lang="en-US"/>
            </a:p>
          </p:txBody>
        </p:sp>
        <p:sp>
          <p:nvSpPr>
            <p:cNvPr id="91181" name="Line 143"/>
            <p:cNvSpPr>
              <a:spLocks noChangeShapeType="1"/>
            </p:cNvSpPr>
            <p:nvPr/>
          </p:nvSpPr>
          <p:spPr bwMode="auto">
            <a:xfrm flipH="1">
              <a:off x="1795" y="3696"/>
              <a:ext cx="48" cy="96"/>
            </a:xfrm>
            <a:prstGeom prst="line">
              <a:avLst/>
            </a:prstGeom>
            <a:noFill/>
            <a:ln w="9525">
              <a:solidFill>
                <a:schemeClr val="tx1"/>
              </a:solidFill>
              <a:round/>
              <a:headEnd/>
              <a:tailEnd type="triangle" w="med" len="med"/>
            </a:ln>
          </p:spPr>
          <p:txBody>
            <a:bodyPr/>
            <a:lstStyle/>
            <a:p>
              <a:endParaRPr lang="en-US"/>
            </a:p>
          </p:txBody>
        </p:sp>
        <p:sp>
          <p:nvSpPr>
            <p:cNvPr id="91182" name="Text Box 144"/>
            <p:cNvSpPr txBox="1">
              <a:spLocks noChangeArrowheads="1"/>
            </p:cNvSpPr>
            <p:nvPr/>
          </p:nvSpPr>
          <p:spPr bwMode="auto">
            <a:xfrm>
              <a:off x="259" y="4053"/>
              <a:ext cx="1738" cy="180"/>
            </a:xfrm>
            <a:prstGeom prst="rect">
              <a:avLst/>
            </a:prstGeom>
            <a:noFill/>
            <a:ln w="9525">
              <a:noFill/>
              <a:miter lim="800000"/>
              <a:headEnd/>
              <a:tailEnd/>
            </a:ln>
          </p:spPr>
          <p:txBody>
            <a:bodyPr wrap="square">
              <a:spAutoFit/>
            </a:bodyPr>
            <a:lstStyle/>
            <a:p>
              <a:pPr>
                <a:spcBef>
                  <a:spcPct val="50000"/>
                </a:spcBef>
              </a:pPr>
              <a:r>
                <a:rPr lang="en-US" sz="1000" b="1" dirty="0"/>
                <a:t>Create Recess in Bedding to Receive Bell</a:t>
              </a:r>
            </a:p>
          </p:txBody>
        </p:sp>
        <p:sp>
          <p:nvSpPr>
            <p:cNvPr id="91183" name="Line 147"/>
            <p:cNvSpPr>
              <a:spLocks noChangeShapeType="1"/>
            </p:cNvSpPr>
            <p:nvPr/>
          </p:nvSpPr>
          <p:spPr bwMode="auto">
            <a:xfrm flipH="1" flipV="1">
              <a:off x="595" y="4032"/>
              <a:ext cx="336" cy="48"/>
            </a:xfrm>
            <a:prstGeom prst="line">
              <a:avLst/>
            </a:prstGeom>
            <a:noFill/>
            <a:ln w="9525">
              <a:solidFill>
                <a:schemeClr val="tx1"/>
              </a:solidFill>
              <a:round/>
              <a:headEnd/>
              <a:tailEnd type="triangle" w="med" len="med"/>
            </a:ln>
          </p:spPr>
          <p:txBody>
            <a:bodyPr/>
            <a:lstStyle/>
            <a:p>
              <a:endParaRPr lang="en-US"/>
            </a:p>
          </p:txBody>
        </p:sp>
        <p:sp>
          <p:nvSpPr>
            <p:cNvPr id="91184" name="Line 148"/>
            <p:cNvSpPr>
              <a:spLocks noChangeShapeType="1"/>
            </p:cNvSpPr>
            <p:nvPr/>
          </p:nvSpPr>
          <p:spPr bwMode="auto">
            <a:xfrm flipV="1">
              <a:off x="931" y="4032"/>
              <a:ext cx="240" cy="48"/>
            </a:xfrm>
            <a:prstGeom prst="line">
              <a:avLst/>
            </a:prstGeom>
            <a:noFill/>
            <a:ln w="9525">
              <a:solidFill>
                <a:schemeClr val="tx1"/>
              </a:solidFill>
              <a:round/>
              <a:headEnd/>
              <a:tailEnd type="triangle" w="med" len="med"/>
            </a:ln>
          </p:spPr>
          <p:txBody>
            <a:bodyPr/>
            <a:lstStyle/>
            <a:p>
              <a:endParaRPr lang="en-US"/>
            </a:p>
          </p:txBody>
        </p:sp>
        <p:sp>
          <p:nvSpPr>
            <p:cNvPr id="91185" name="Text Box 149"/>
            <p:cNvSpPr txBox="1">
              <a:spLocks noChangeArrowheads="1"/>
            </p:cNvSpPr>
            <p:nvPr/>
          </p:nvSpPr>
          <p:spPr bwMode="auto">
            <a:xfrm>
              <a:off x="1459" y="2544"/>
              <a:ext cx="432" cy="154"/>
            </a:xfrm>
            <a:prstGeom prst="rect">
              <a:avLst/>
            </a:prstGeom>
            <a:noFill/>
            <a:ln w="9525">
              <a:noFill/>
              <a:miter lim="800000"/>
              <a:headEnd/>
              <a:tailEnd/>
            </a:ln>
          </p:spPr>
          <p:txBody>
            <a:bodyPr>
              <a:spAutoFit/>
            </a:bodyPr>
            <a:lstStyle/>
            <a:p>
              <a:pPr>
                <a:spcBef>
                  <a:spcPct val="50000"/>
                </a:spcBef>
              </a:pPr>
              <a:r>
                <a:rPr lang="en-US" sz="1000" b="1"/>
                <a:t>Tongue</a:t>
              </a:r>
            </a:p>
          </p:txBody>
        </p:sp>
        <p:sp>
          <p:nvSpPr>
            <p:cNvPr id="91186" name="Text Box 150"/>
            <p:cNvSpPr txBox="1">
              <a:spLocks noChangeArrowheads="1"/>
            </p:cNvSpPr>
            <p:nvPr/>
          </p:nvSpPr>
          <p:spPr bwMode="auto">
            <a:xfrm>
              <a:off x="1843" y="2176"/>
              <a:ext cx="432" cy="154"/>
            </a:xfrm>
            <a:prstGeom prst="rect">
              <a:avLst/>
            </a:prstGeom>
            <a:noFill/>
            <a:ln w="9525">
              <a:noFill/>
              <a:miter lim="800000"/>
              <a:headEnd/>
              <a:tailEnd/>
            </a:ln>
          </p:spPr>
          <p:txBody>
            <a:bodyPr>
              <a:spAutoFit/>
            </a:bodyPr>
            <a:lstStyle/>
            <a:p>
              <a:pPr>
                <a:spcBef>
                  <a:spcPct val="50000"/>
                </a:spcBef>
              </a:pPr>
              <a:r>
                <a:rPr lang="en-US" sz="1000" b="1"/>
                <a:t>Groove</a:t>
              </a:r>
            </a:p>
          </p:txBody>
        </p:sp>
        <p:sp>
          <p:nvSpPr>
            <p:cNvPr id="91187" name="Line 151"/>
            <p:cNvSpPr>
              <a:spLocks noChangeShapeType="1"/>
            </p:cNvSpPr>
            <p:nvPr/>
          </p:nvSpPr>
          <p:spPr bwMode="auto">
            <a:xfrm flipH="1">
              <a:off x="1843" y="2304"/>
              <a:ext cx="144" cy="48"/>
            </a:xfrm>
            <a:prstGeom prst="line">
              <a:avLst/>
            </a:prstGeom>
            <a:noFill/>
            <a:ln w="9525">
              <a:solidFill>
                <a:schemeClr val="tx1"/>
              </a:solidFill>
              <a:round/>
              <a:headEnd/>
              <a:tailEnd type="triangle" w="med" len="med"/>
            </a:ln>
          </p:spPr>
          <p:txBody>
            <a:bodyPr/>
            <a:lstStyle/>
            <a:p>
              <a:endParaRPr lang="en-US"/>
            </a:p>
          </p:txBody>
        </p:sp>
        <p:sp>
          <p:nvSpPr>
            <p:cNvPr id="91188" name="Line 152"/>
            <p:cNvSpPr>
              <a:spLocks noChangeShapeType="1"/>
            </p:cNvSpPr>
            <p:nvPr/>
          </p:nvSpPr>
          <p:spPr bwMode="auto">
            <a:xfrm flipV="1">
              <a:off x="1795" y="2448"/>
              <a:ext cx="96" cy="144"/>
            </a:xfrm>
            <a:prstGeom prst="line">
              <a:avLst/>
            </a:prstGeom>
            <a:noFill/>
            <a:ln w="9525">
              <a:solidFill>
                <a:schemeClr val="tx1"/>
              </a:solidFill>
              <a:round/>
              <a:headEnd/>
              <a:tailEnd type="triangle" w="med" len="med"/>
            </a:ln>
          </p:spPr>
          <p:txBody>
            <a:bodyPr/>
            <a:lstStyle/>
            <a:p>
              <a:endParaRPr lang="en-US"/>
            </a:p>
          </p:txBody>
        </p:sp>
      </p:grpSp>
      <p:sp>
        <p:nvSpPr>
          <p:cNvPr id="57" name="Rectangle 56"/>
          <p:cNvSpPr/>
          <p:nvPr/>
        </p:nvSpPr>
        <p:spPr>
          <a:xfrm>
            <a:off x="457200" y="1295400"/>
            <a:ext cx="8001000" cy="1077218"/>
          </a:xfrm>
          <a:prstGeom prst="rect">
            <a:avLst/>
          </a:prstGeom>
        </p:spPr>
        <p:txBody>
          <a:bodyPr wrap="square">
            <a:spAutoFit/>
          </a:bodyPr>
          <a:lstStyle/>
          <a:p>
            <a:r>
              <a:rPr lang="en-US" sz="1600" dirty="0" smtClean="0"/>
              <a:t>1. No joint material; caulk, mortar, mastic or bands used as warranted by the pipe installed.</a:t>
            </a:r>
          </a:p>
          <a:p>
            <a:r>
              <a:rPr lang="en-US" sz="1600" dirty="0" smtClean="0"/>
              <a:t>3. Improper sealant or mismatched bands.</a:t>
            </a:r>
          </a:p>
          <a:p>
            <a:r>
              <a:rPr lang="en-US" sz="1600" dirty="0" smtClean="0"/>
              <a:t>4. Slight misalignment ( vertical or horizontal ). Approved sealant and/or bands used.</a:t>
            </a:r>
          </a:p>
          <a:p>
            <a:r>
              <a:rPr lang="en-US" sz="1600" dirty="0" smtClean="0"/>
              <a:t>5. Pipes properly joined.</a:t>
            </a:r>
            <a:endParaRPr lang="en-US" sz="1600" dirty="0"/>
          </a:p>
        </p:txBody>
      </p:sp>
      <p:sp>
        <p:nvSpPr>
          <p:cNvPr id="41"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38055011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ext Box 2"/>
          <p:cNvSpPr txBox="1">
            <a:spLocks noChangeArrowheads="1"/>
          </p:cNvSpPr>
          <p:nvPr/>
        </p:nvSpPr>
        <p:spPr bwMode="auto">
          <a:xfrm>
            <a:off x="762000" y="1219200"/>
            <a:ext cx="8001000" cy="584775"/>
          </a:xfrm>
          <a:prstGeom prst="rect">
            <a:avLst/>
          </a:prstGeom>
          <a:noFill/>
          <a:ln w="9525">
            <a:noFill/>
            <a:miter lim="800000"/>
            <a:headEnd/>
            <a:tailEnd/>
          </a:ln>
        </p:spPr>
        <p:txBody>
          <a:bodyPr>
            <a:spAutoFit/>
          </a:bodyPr>
          <a:lstStyle/>
          <a:p>
            <a:pPr>
              <a:spcBef>
                <a:spcPct val="50000"/>
              </a:spcBef>
            </a:pPr>
            <a:r>
              <a:rPr lang="en-US" sz="1600" b="1" dirty="0">
                <a:cs typeface="Times New Roman" pitchFamily="18" charset="0"/>
              </a:rPr>
              <a:t>B.  3.  </a:t>
            </a:r>
            <a:r>
              <a:rPr lang="en-US" sz="1600" b="1" dirty="0" smtClean="0">
                <a:cs typeface="Times New Roman" pitchFamily="18" charset="0"/>
              </a:rPr>
              <a:t>Joints cont.</a:t>
            </a:r>
            <a:r>
              <a:rPr lang="en-US" sz="1600" b="1" dirty="0">
                <a:cs typeface="Times New Roman" pitchFamily="18" charset="0"/>
              </a:rPr>
              <a:t/>
            </a:r>
            <a:br>
              <a:rPr lang="en-US" sz="1600" b="1" dirty="0">
                <a:cs typeface="Times New Roman" pitchFamily="18" charset="0"/>
              </a:rPr>
            </a:br>
            <a:endParaRPr lang="en-US" sz="1600" dirty="0">
              <a:cs typeface="Times New Roman" pitchFamily="18" charset="0"/>
            </a:endParaRPr>
          </a:p>
        </p:txBody>
      </p:sp>
      <p:sp>
        <p:nvSpPr>
          <p:cNvPr id="92164"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92165" name="Text Box 4"/>
          <p:cNvSpPr txBox="1">
            <a:spLocks noChangeArrowheads="1"/>
          </p:cNvSpPr>
          <p:nvPr/>
        </p:nvSpPr>
        <p:spPr bwMode="auto">
          <a:xfrm>
            <a:off x="1600200" y="593725"/>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pic>
        <p:nvPicPr>
          <p:cNvPr id="92177" name="Picture 20"/>
          <p:cNvPicPr>
            <a:picLocks noChangeAspect="1" noChangeArrowheads="1"/>
          </p:cNvPicPr>
          <p:nvPr/>
        </p:nvPicPr>
        <p:blipFill>
          <a:blip r:embed="rId2" cstate="email">
            <a:lum bright="-30000"/>
            <a:extLst>
              <a:ext uri="{28A0092B-C50C-407E-A947-70E740481C1C}">
                <a14:useLocalDpi xmlns:a14="http://schemas.microsoft.com/office/drawing/2010/main"/>
              </a:ext>
            </a:extLst>
          </a:blip>
          <a:srcRect/>
          <a:stretch>
            <a:fillRect/>
          </a:stretch>
        </p:blipFill>
        <p:spPr bwMode="auto">
          <a:xfrm>
            <a:off x="4953000" y="4572000"/>
            <a:ext cx="2590800" cy="1992451"/>
          </a:xfrm>
          <a:prstGeom prst="rect">
            <a:avLst/>
          </a:prstGeom>
          <a:ln>
            <a:noFill/>
          </a:ln>
          <a:effectLst>
            <a:outerShdw blurRad="292100" dist="139700" dir="2700000" algn="tl" rotWithShape="0">
              <a:srgbClr val="333333">
                <a:alpha val="65000"/>
              </a:srgbClr>
            </a:outerShdw>
          </a:effectLst>
        </p:spPr>
      </p:pic>
      <p:pic>
        <p:nvPicPr>
          <p:cNvPr id="92178" name="Picture 21"/>
          <p:cNvPicPr>
            <a:picLocks noChangeAspect="1" noChangeArrowheads="1"/>
          </p:cNvPicPr>
          <p:nvPr/>
        </p:nvPicPr>
        <p:blipFill>
          <a:blip r:embed="rId3" cstate="email">
            <a:lum bright="-20000" contrast="30000"/>
            <a:extLst>
              <a:ext uri="{28A0092B-C50C-407E-A947-70E740481C1C}">
                <a14:useLocalDpi xmlns:a14="http://schemas.microsoft.com/office/drawing/2010/main"/>
              </a:ext>
            </a:extLst>
          </a:blip>
          <a:srcRect/>
          <a:stretch>
            <a:fillRect/>
          </a:stretch>
        </p:blipFill>
        <p:spPr bwMode="auto">
          <a:xfrm>
            <a:off x="4953000" y="1676399"/>
            <a:ext cx="2819400" cy="2113301"/>
          </a:xfrm>
          <a:prstGeom prst="rect">
            <a:avLst/>
          </a:prstGeom>
          <a:ln>
            <a:noFill/>
          </a:ln>
          <a:effectLst>
            <a:outerShdw blurRad="292100" dist="139700" dir="2700000" algn="tl" rotWithShape="0">
              <a:srgbClr val="333333">
                <a:alpha val="65000"/>
              </a:srgbClr>
            </a:outerShdw>
          </a:effectLst>
        </p:spPr>
      </p:pic>
      <p:pic>
        <p:nvPicPr>
          <p:cNvPr id="92179" name="Picture 22"/>
          <p:cNvPicPr>
            <a:picLocks noChangeAspect="1" noChangeArrowheads="1"/>
          </p:cNvPicPr>
          <p:nvPr/>
        </p:nvPicPr>
        <p:blipFill>
          <a:blip r:embed="rId4" cstate="email">
            <a:lum bright="-30000" contrast="30000"/>
            <a:extLst>
              <a:ext uri="{28A0092B-C50C-407E-A947-70E740481C1C}">
                <a14:useLocalDpi xmlns:a14="http://schemas.microsoft.com/office/drawing/2010/main"/>
              </a:ext>
            </a:extLst>
          </a:blip>
          <a:srcRect/>
          <a:stretch>
            <a:fillRect/>
          </a:stretch>
        </p:blipFill>
        <p:spPr bwMode="auto">
          <a:xfrm>
            <a:off x="1204912" y="1676400"/>
            <a:ext cx="2757488" cy="2068865"/>
          </a:xfrm>
          <a:prstGeom prst="rect">
            <a:avLst/>
          </a:prstGeom>
          <a:ln>
            <a:noFill/>
          </a:ln>
          <a:effectLst>
            <a:outerShdw blurRad="292100" dist="139700" dir="2700000" algn="tl" rotWithShape="0">
              <a:srgbClr val="333333">
                <a:alpha val="65000"/>
              </a:srgbClr>
            </a:outerShdw>
          </a:effectLst>
        </p:spPr>
      </p:pic>
      <p:pic>
        <p:nvPicPr>
          <p:cNvPr id="92180" name="Picture 23"/>
          <p:cNvPicPr>
            <a:picLocks noChangeAspect="1" noChangeArrowheads="1"/>
          </p:cNvPicPr>
          <p:nvPr/>
        </p:nvPicPr>
        <p:blipFill>
          <a:blip r:embed="rId5" cstate="email">
            <a:lum contrast="30000"/>
            <a:extLst>
              <a:ext uri="{28A0092B-C50C-407E-A947-70E740481C1C}">
                <a14:useLocalDpi xmlns:a14="http://schemas.microsoft.com/office/drawing/2010/main"/>
              </a:ext>
            </a:extLst>
          </a:blip>
          <a:srcRect/>
          <a:stretch>
            <a:fillRect/>
          </a:stretch>
        </p:blipFill>
        <p:spPr bwMode="auto">
          <a:xfrm>
            <a:off x="1295400" y="4572000"/>
            <a:ext cx="2640644" cy="1981200"/>
          </a:xfrm>
          <a:prstGeom prst="rect">
            <a:avLst/>
          </a:prstGeom>
          <a:ln>
            <a:noFill/>
          </a:ln>
          <a:effectLst>
            <a:outerShdw blurRad="292100" dist="139700" dir="2700000" algn="tl" rotWithShape="0">
              <a:srgbClr val="333333">
                <a:alpha val="65000"/>
              </a:srgbClr>
            </a:outerShdw>
          </a:effectLst>
        </p:spPr>
      </p:pic>
      <p:sp>
        <p:nvSpPr>
          <p:cNvPr id="122950" name="Text Box 70"/>
          <p:cNvSpPr txBox="1">
            <a:spLocks noChangeArrowheads="1"/>
          </p:cNvSpPr>
          <p:nvPr/>
        </p:nvSpPr>
        <p:spPr bwMode="auto">
          <a:xfrm>
            <a:off x="1204912" y="3886200"/>
            <a:ext cx="2757488" cy="304800"/>
          </a:xfrm>
          <a:prstGeom prst="rect">
            <a:avLst/>
          </a:prstGeom>
          <a:noFill/>
          <a:ln w="9525">
            <a:noFill/>
            <a:miter lim="800000"/>
            <a:headEnd/>
            <a:tailEnd/>
          </a:ln>
        </p:spPr>
        <p:txBody>
          <a:bodyPr wrap="square">
            <a:spAutoFit/>
          </a:bodyPr>
          <a:lstStyle/>
          <a:p>
            <a:pPr algn="ctr">
              <a:spcBef>
                <a:spcPct val="50000"/>
              </a:spcBef>
            </a:pPr>
            <a:r>
              <a:rPr lang="en-US" sz="1400" dirty="0" smtClean="0"/>
              <a:t>Rolled pipe joint mastic</a:t>
            </a:r>
            <a:endParaRPr lang="en-US" sz="1400" dirty="0"/>
          </a:p>
        </p:txBody>
      </p:sp>
      <p:sp>
        <p:nvSpPr>
          <p:cNvPr id="122951" name="Text Box 71"/>
          <p:cNvSpPr txBox="1">
            <a:spLocks noChangeArrowheads="1"/>
          </p:cNvSpPr>
          <p:nvPr/>
        </p:nvSpPr>
        <p:spPr bwMode="auto">
          <a:xfrm>
            <a:off x="4953000" y="3886200"/>
            <a:ext cx="2819400" cy="523220"/>
          </a:xfrm>
          <a:prstGeom prst="rect">
            <a:avLst/>
          </a:prstGeom>
          <a:noFill/>
          <a:ln w="9525">
            <a:noFill/>
            <a:miter lim="800000"/>
            <a:headEnd/>
            <a:tailEnd/>
          </a:ln>
        </p:spPr>
        <p:txBody>
          <a:bodyPr wrap="square">
            <a:spAutoFit/>
          </a:bodyPr>
          <a:lstStyle/>
          <a:p>
            <a:pPr algn="ctr">
              <a:spcBef>
                <a:spcPct val="50000"/>
              </a:spcBef>
            </a:pPr>
            <a:r>
              <a:rPr lang="en-US" sz="1400" dirty="0" smtClean="0"/>
              <a:t>Unroll, press into place, </a:t>
            </a:r>
            <a:br>
              <a:rPr lang="en-US" sz="1400" dirty="0" smtClean="0"/>
            </a:br>
            <a:r>
              <a:rPr lang="en-US" sz="1400" dirty="0" smtClean="0"/>
              <a:t> remove paper backer</a:t>
            </a:r>
            <a:endParaRPr lang="en-US" sz="1400" dirty="0"/>
          </a:p>
        </p:txBody>
      </p:sp>
      <p:sp>
        <p:nvSpPr>
          <p:cNvPr id="122952" name="Text Box 72"/>
          <p:cNvSpPr txBox="1">
            <a:spLocks noChangeArrowheads="1"/>
          </p:cNvSpPr>
          <p:nvPr/>
        </p:nvSpPr>
        <p:spPr bwMode="auto">
          <a:xfrm>
            <a:off x="152400" y="4989493"/>
            <a:ext cx="1219200" cy="954107"/>
          </a:xfrm>
          <a:prstGeom prst="rect">
            <a:avLst/>
          </a:prstGeom>
          <a:noFill/>
          <a:ln w="9525">
            <a:noFill/>
            <a:miter lim="800000"/>
            <a:headEnd/>
            <a:tailEnd/>
          </a:ln>
        </p:spPr>
        <p:txBody>
          <a:bodyPr wrap="square">
            <a:spAutoFit/>
          </a:bodyPr>
          <a:lstStyle/>
          <a:p>
            <a:pPr algn="ctr">
              <a:spcBef>
                <a:spcPct val="50000"/>
              </a:spcBef>
            </a:pPr>
            <a:r>
              <a:rPr lang="en-US" sz="1400" dirty="0" smtClean="0"/>
              <a:t>Pipe joint compound</a:t>
            </a:r>
            <a:br>
              <a:rPr lang="en-US" sz="1400" dirty="0" smtClean="0"/>
            </a:br>
            <a:r>
              <a:rPr lang="en-US" sz="1400" dirty="0" smtClean="0"/>
              <a:t>(5 gal. Buckets)</a:t>
            </a:r>
            <a:endParaRPr lang="en-US" sz="1400" dirty="0"/>
          </a:p>
        </p:txBody>
      </p:sp>
      <p:sp>
        <p:nvSpPr>
          <p:cNvPr id="122953" name="Text Box 73"/>
          <p:cNvSpPr txBox="1">
            <a:spLocks noChangeArrowheads="1"/>
          </p:cNvSpPr>
          <p:nvPr/>
        </p:nvSpPr>
        <p:spPr bwMode="auto">
          <a:xfrm>
            <a:off x="7543800" y="5267980"/>
            <a:ext cx="914400" cy="523220"/>
          </a:xfrm>
          <a:prstGeom prst="rect">
            <a:avLst/>
          </a:prstGeom>
          <a:noFill/>
          <a:ln w="9525">
            <a:noFill/>
            <a:miter lim="800000"/>
            <a:headEnd/>
            <a:tailEnd/>
          </a:ln>
        </p:spPr>
        <p:txBody>
          <a:bodyPr wrap="square">
            <a:spAutoFit/>
          </a:bodyPr>
          <a:lstStyle/>
          <a:p>
            <a:pPr algn="ctr">
              <a:spcBef>
                <a:spcPct val="50000"/>
              </a:spcBef>
            </a:pPr>
            <a:r>
              <a:rPr lang="en-US" sz="1400" dirty="0" err="1" smtClean="0"/>
              <a:t>Troweled</a:t>
            </a:r>
            <a:r>
              <a:rPr lang="en-US" sz="1400" dirty="0" smtClean="0"/>
              <a:t> into place</a:t>
            </a:r>
            <a:endParaRPr lang="en-US" sz="1400" dirty="0"/>
          </a:p>
        </p:txBody>
      </p:sp>
      <p:sp>
        <p:nvSpPr>
          <p:cNvPr id="16" name="Title 4">
            <a:hlinkClick r:id="rId6"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42647425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ext Box 2"/>
          <p:cNvSpPr txBox="1">
            <a:spLocks noChangeArrowheads="1"/>
          </p:cNvSpPr>
          <p:nvPr/>
        </p:nvSpPr>
        <p:spPr bwMode="auto">
          <a:xfrm>
            <a:off x="304800" y="990600"/>
            <a:ext cx="8001000" cy="584775"/>
          </a:xfrm>
          <a:prstGeom prst="rect">
            <a:avLst/>
          </a:prstGeom>
          <a:noFill/>
          <a:ln w="9525">
            <a:noFill/>
            <a:miter lim="800000"/>
            <a:headEnd/>
            <a:tailEnd/>
          </a:ln>
        </p:spPr>
        <p:txBody>
          <a:bodyPr>
            <a:spAutoFit/>
          </a:bodyPr>
          <a:lstStyle/>
          <a:p>
            <a:pPr>
              <a:spcBef>
                <a:spcPct val="50000"/>
              </a:spcBef>
            </a:pPr>
            <a:r>
              <a:rPr lang="en-US" sz="1600" b="1" dirty="0" smtClean="0">
                <a:cs typeface="Times New Roman" pitchFamily="18" charset="0"/>
              </a:rPr>
              <a:t>B.  3.  Joints  </a:t>
            </a:r>
            <a:r>
              <a:rPr lang="en-US" sz="1600" dirty="0" smtClean="0">
                <a:cs typeface="Times New Roman" pitchFamily="18" charset="0"/>
              </a:rPr>
              <a:t>(cont’d.)</a:t>
            </a:r>
            <a:r>
              <a:rPr lang="en-US" sz="1600" b="1" dirty="0" smtClean="0">
                <a:cs typeface="Times New Roman" pitchFamily="18" charset="0"/>
              </a:rPr>
              <a:t/>
            </a:r>
            <a:br>
              <a:rPr lang="en-US" sz="1600" b="1" dirty="0" smtClean="0">
                <a:cs typeface="Times New Roman" pitchFamily="18" charset="0"/>
              </a:rPr>
            </a:br>
            <a:endParaRPr lang="en-US" sz="1600" dirty="0">
              <a:cs typeface="Times New Roman" pitchFamily="18" charset="0"/>
            </a:endParaRPr>
          </a:p>
        </p:txBody>
      </p:sp>
      <p:sp>
        <p:nvSpPr>
          <p:cNvPr id="93188"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93189" name="Text Box 4"/>
          <p:cNvSpPr txBox="1">
            <a:spLocks noChangeArrowheads="1"/>
          </p:cNvSpPr>
          <p:nvPr/>
        </p:nvSpPr>
        <p:spPr bwMode="auto">
          <a:xfrm>
            <a:off x="1600200" y="593725"/>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pic>
        <p:nvPicPr>
          <p:cNvPr id="93201" name="Picture 68"/>
          <p:cNvPicPr>
            <a:picLocks noChangeAspect="1" noChangeArrowheads="1"/>
          </p:cNvPicPr>
          <p:nvPr/>
        </p:nvPicPr>
        <p:blipFill>
          <a:blip r:embed="rId2" cstate="email">
            <a:lum bright="-20000"/>
            <a:extLst>
              <a:ext uri="{28A0092B-C50C-407E-A947-70E740481C1C}">
                <a14:useLocalDpi xmlns:a14="http://schemas.microsoft.com/office/drawing/2010/main"/>
              </a:ext>
            </a:extLst>
          </a:blip>
          <a:srcRect/>
          <a:stretch>
            <a:fillRect/>
          </a:stretch>
        </p:blipFill>
        <p:spPr bwMode="auto">
          <a:xfrm>
            <a:off x="533400" y="1828800"/>
            <a:ext cx="3505200" cy="2514600"/>
          </a:xfrm>
          <a:prstGeom prst="rect">
            <a:avLst/>
          </a:prstGeom>
          <a:ln>
            <a:noFill/>
          </a:ln>
          <a:effectLst>
            <a:outerShdw blurRad="292100" dist="139700" dir="2700000" algn="tl" rotWithShape="0">
              <a:srgbClr val="333333">
                <a:alpha val="65000"/>
              </a:srgbClr>
            </a:outerShdw>
          </a:effectLst>
        </p:spPr>
      </p:pic>
      <p:pic>
        <p:nvPicPr>
          <p:cNvPr id="93202" name="Picture 69"/>
          <p:cNvPicPr>
            <a:picLocks noChangeAspect="1" noChangeArrowheads="1"/>
          </p:cNvPicPr>
          <p:nvPr/>
        </p:nvPicPr>
        <p:blipFill>
          <a:blip r:embed="rId3" cstate="email">
            <a:lum bright="-20000" contrast="10000"/>
            <a:extLst>
              <a:ext uri="{28A0092B-C50C-407E-A947-70E740481C1C}">
                <a14:useLocalDpi xmlns:a14="http://schemas.microsoft.com/office/drawing/2010/main"/>
              </a:ext>
            </a:extLst>
          </a:blip>
          <a:srcRect/>
          <a:stretch>
            <a:fillRect/>
          </a:stretch>
        </p:blipFill>
        <p:spPr bwMode="auto">
          <a:xfrm>
            <a:off x="4495800" y="3200400"/>
            <a:ext cx="3884613" cy="2565400"/>
          </a:xfrm>
          <a:prstGeom prst="rect">
            <a:avLst/>
          </a:prstGeom>
          <a:ln>
            <a:noFill/>
          </a:ln>
          <a:effectLst>
            <a:outerShdw blurRad="292100" dist="139700" dir="2700000" algn="tl" rotWithShape="0">
              <a:srgbClr val="333333">
                <a:alpha val="65000"/>
              </a:srgbClr>
            </a:outerShdw>
          </a:effectLst>
        </p:spPr>
      </p:pic>
      <p:pic>
        <p:nvPicPr>
          <p:cNvPr id="123974" name="Picture 70"/>
          <p:cNvPicPr>
            <a:picLocks noChangeAspect="1" noChangeArrowheads="1"/>
          </p:cNvPicPr>
          <p:nvPr/>
        </p:nvPicPr>
        <p:blipFill>
          <a:blip r:embed="rId4" cstate="email">
            <a:lum bright="-20000" contrast="40000"/>
            <a:extLst>
              <a:ext uri="{28A0092B-C50C-407E-A947-70E740481C1C}">
                <a14:useLocalDpi xmlns:a14="http://schemas.microsoft.com/office/drawing/2010/main"/>
              </a:ext>
            </a:extLst>
          </a:blip>
          <a:srcRect/>
          <a:stretch>
            <a:fillRect/>
          </a:stretch>
        </p:blipFill>
        <p:spPr bwMode="auto">
          <a:xfrm>
            <a:off x="457200" y="4495800"/>
            <a:ext cx="1225550" cy="1344613"/>
          </a:xfrm>
          <a:prstGeom prst="rect">
            <a:avLst/>
          </a:prstGeom>
          <a:ln>
            <a:noFill/>
          </a:ln>
          <a:effectLst>
            <a:outerShdw blurRad="292100" dist="139700" dir="2700000" algn="tl" rotWithShape="0">
              <a:srgbClr val="333333">
                <a:alpha val="65000"/>
              </a:srgbClr>
            </a:outerShdw>
          </a:effectLst>
        </p:spPr>
      </p:pic>
      <p:pic>
        <p:nvPicPr>
          <p:cNvPr id="123975" name="Picture 7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67200" y="1828800"/>
            <a:ext cx="722313" cy="965200"/>
          </a:xfrm>
          <a:prstGeom prst="rect">
            <a:avLst/>
          </a:prstGeom>
          <a:ln>
            <a:noFill/>
          </a:ln>
          <a:effectLst>
            <a:outerShdw blurRad="292100" dist="139700" dir="2700000" algn="tl" rotWithShape="0">
              <a:srgbClr val="333333">
                <a:alpha val="65000"/>
              </a:srgbClr>
            </a:outerShdw>
          </a:effectLst>
        </p:spPr>
      </p:pic>
      <p:sp>
        <p:nvSpPr>
          <p:cNvPr id="123976" name="Text Box 72"/>
          <p:cNvSpPr txBox="1">
            <a:spLocks noChangeArrowheads="1"/>
          </p:cNvSpPr>
          <p:nvPr/>
        </p:nvSpPr>
        <p:spPr bwMode="auto">
          <a:xfrm>
            <a:off x="1905000" y="4572000"/>
            <a:ext cx="2362200" cy="1384995"/>
          </a:xfrm>
          <a:prstGeom prst="rect">
            <a:avLst/>
          </a:prstGeom>
          <a:noFill/>
          <a:ln w="9525">
            <a:noFill/>
            <a:miter lim="800000"/>
            <a:headEnd/>
            <a:tailEnd/>
          </a:ln>
        </p:spPr>
        <p:txBody>
          <a:bodyPr>
            <a:spAutoFit/>
          </a:bodyPr>
          <a:lstStyle/>
          <a:p>
            <a:pPr>
              <a:spcBef>
                <a:spcPct val="50000"/>
              </a:spcBef>
            </a:pPr>
            <a:r>
              <a:rPr lang="en-US" sz="1400" dirty="0" smtClean="0"/>
              <a:t>Plastic bands secured with nylon draw straps. Bands are constructed to match the exterior contour (valleys and ridges) of the pipe used. Always wear gloves.</a:t>
            </a:r>
            <a:endParaRPr lang="en-US" sz="1400" dirty="0"/>
          </a:p>
        </p:txBody>
      </p:sp>
      <p:sp>
        <p:nvSpPr>
          <p:cNvPr id="123977" name="Text Box 73"/>
          <p:cNvSpPr txBox="1">
            <a:spLocks noChangeArrowheads="1"/>
          </p:cNvSpPr>
          <p:nvPr/>
        </p:nvSpPr>
        <p:spPr bwMode="auto">
          <a:xfrm>
            <a:off x="5181600" y="1676400"/>
            <a:ext cx="3505200" cy="1384995"/>
          </a:xfrm>
          <a:prstGeom prst="rect">
            <a:avLst/>
          </a:prstGeom>
          <a:noFill/>
          <a:ln w="9525">
            <a:noFill/>
            <a:miter lim="800000"/>
            <a:headEnd/>
            <a:tailEnd/>
          </a:ln>
        </p:spPr>
        <p:txBody>
          <a:bodyPr wrap="square">
            <a:spAutoFit/>
          </a:bodyPr>
          <a:lstStyle/>
          <a:p>
            <a:pPr>
              <a:spcBef>
                <a:spcPct val="50000"/>
              </a:spcBef>
            </a:pPr>
            <a:r>
              <a:rPr lang="en-US" sz="1400" dirty="0" smtClean="0"/>
              <a:t>Metal bands secured with nuts and bolts. During the process of tightening the bands, periodic tapping will be necessary to insure a snug fit. A rubber mallet should be used to avoid damage to the galvanized coating. Always wear gloves.</a:t>
            </a:r>
            <a:endParaRPr lang="en-US" sz="1400" dirty="0"/>
          </a:p>
        </p:txBody>
      </p:sp>
      <p:sp>
        <p:nvSpPr>
          <p:cNvPr id="123978" name="Oval 74"/>
          <p:cNvSpPr>
            <a:spLocks noChangeArrowheads="1"/>
          </p:cNvSpPr>
          <p:nvPr/>
        </p:nvSpPr>
        <p:spPr bwMode="auto">
          <a:xfrm>
            <a:off x="4572000" y="4343400"/>
            <a:ext cx="1600200" cy="1524000"/>
          </a:xfrm>
          <a:prstGeom prst="ellipse">
            <a:avLst/>
          </a:prstGeom>
          <a:noFill/>
          <a:ln w="12700">
            <a:solidFill>
              <a:srgbClr val="FF0000"/>
            </a:solidFill>
            <a:round/>
            <a:headEnd/>
            <a:tailEnd/>
          </a:ln>
        </p:spPr>
        <p:txBody>
          <a:bodyPr wrap="none" anchor="ctr"/>
          <a:lstStyle/>
          <a:p>
            <a:endParaRPr lang="en-US"/>
          </a:p>
        </p:txBody>
      </p:sp>
      <p:sp>
        <p:nvSpPr>
          <p:cNvPr id="123979" name="Text Box 75"/>
          <p:cNvSpPr txBox="1">
            <a:spLocks noChangeArrowheads="1"/>
          </p:cNvSpPr>
          <p:nvPr/>
        </p:nvSpPr>
        <p:spPr bwMode="auto">
          <a:xfrm>
            <a:off x="6400800" y="5334000"/>
            <a:ext cx="1676400" cy="517525"/>
          </a:xfrm>
          <a:prstGeom prst="rect">
            <a:avLst/>
          </a:prstGeom>
          <a:noFill/>
          <a:ln w="9525">
            <a:noFill/>
            <a:miter lim="800000"/>
            <a:headEnd/>
            <a:tailEnd/>
          </a:ln>
        </p:spPr>
        <p:txBody>
          <a:bodyPr>
            <a:spAutoFit/>
          </a:bodyPr>
          <a:lstStyle/>
          <a:p>
            <a:pPr>
              <a:spcBef>
                <a:spcPct val="50000"/>
              </a:spcBef>
            </a:pPr>
            <a:r>
              <a:rPr lang="en-US" sz="1400" b="1"/>
              <a:t>Do Not Use Steel </a:t>
            </a:r>
            <a:br>
              <a:rPr lang="en-US" sz="1400" b="1"/>
            </a:br>
            <a:r>
              <a:rPr lang="en-US" sz="1400" b="1"/>
              <a:t>       Hammers</a:t>
            </a:r>
          </a:p>
        </p:txBody>
      </p:sp>
      <p:sp>
        <p:nvSpPr>
          <p:cNvPr id="123980" name="Line 76"/>
          <p:cNvSpPr>
            <a:spLocks noChangeShapeType="1"/>
          </p:cNvSpPr>
          <p:nvPr/>
        </p:nvSpPr>
        <p:spPr bwMode="auto">
          <a:xfrm flipH="1" flipV="1">
            <a:off x="5562600" y="5181600"/>
            <a:ext cx="1600200" cy="228600"/>
          </a:xfrm>
          <a:prstGeom prst="line">
            <a:avLst/>
          </a:prstGeom>
          <a:noFill/>
          <a:ln w="12700">
            <a:solidFill>
              <a:schemeClr val="tx1"/>
            </a:solidFill>
            <a:round/>
            <a:headEnd/>
            <a:tailEnd type="triangle" w="med" len="med"/>
          </a:ln>
        </p:spPr>
        <p:txBody>
          <a:bodyPr/>
          <a:lstStyle/>
          <a:p>
            <a:endParaRPr lang="en-US"/>
          </a:p>
        </p:txBody>
      </p:sp>
      <p:sp>
        <p:nvSpPr>
          <p:cNvPr id="123981" name="Line 77"/>
          <p:cNvSpPr>
            <a:spLocks noChangeShapeType="1"/>
          </p:cNvSpPr>
          <p:nvPr/>
        </p:nvSpPr>
        <p:spPr bwMode="auto">
          <a:xfrm>
            <a:off x="5257800" y="2971800"/>
            <a:ext cx="1524000" cy="0"/>
          </a:xfrm>
          <a:prstGeom prst="line">
            <a:avLst/>
          </a:prstGeom>
          <a:noFill/>
          <a:ln w="9525">
            <a:solidFill>
              <a:srgbClr val="FF0000"/>
            </a:solidFill>
            <a:round/>
            <a:headEnd/>
            <a:tailEnd/>
          </a:ln>
        </p:spPr>
        <p:txBody>
          <a:bodyPr/>
          <a:lstStyle/>
          <a:p>
            <a:endParaRPr lang="en-US"/>
          </a:p>
        </p:txBody>
      </p:sp>
      <p:sp>
        <p:nvSpPr>
          <p:cNvPr id="123982" name="Line 78"/>
          <p:cNvSpPr>
            <a:spLocks noChangeShapeType="1"/>
          </p:cNvSpPr>
          <p:nvPr/>
        </p:nvSpPr>
        <p:spPr bwMode="auto">
          <a:xfrm>
            <a:off x="1981200" y="5867400"/>
            <a:ext cx="1524000" cy="0"/>
          </a:xfrm>
          <a:prstGeom prst="line">
            <a:avLst/>
          </a:prstGeom>
          <a:noFill/>
          <a:ln w="9525">
            <a:solidFill>
              <a:srgbClr val="FF0000"/>
            </a:solidFill>
            <a:round/>
            <a:headEnd/>
            <a:tailEnd/>
          </a:ln>
        </p:spPr>
        <p:txBody>
          <a:bodyPr/>
          <a:lstStyle/>
          <a:p>
            <a:endParaRPr lang="en-US"/>
          </a:p>
        </p:txBody>
      </p:sp>
      <p:sp>
        <p:nvSpPr>
          <p:cNvPr id="19" name="Title 4">
            <a:hlinkClick r:id="rId6"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33740479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ext Box 2"/>
          <p:cNvSpPr txBox="1">
            <a:spLocks noChangeArrowheads="1"/>
          </p:cNvSpPr>
          <p:nvPr/>
        </p:nvSpPr>
        <p:spPr bwMode="auto">
          <a:xfrm>
            <a:off x="762000" y="1219200"/>
            <a:ext cx="8001000" cy="707886"/>
          </a:xfrm>
          <a:prstGeom prst="rect">
            <a:avLst/>
          </a:prstGeom>
          <a:noFill/>
          <a:ln w="9525">
            <a:noFill/>
            <a:miter lim="800000"/>
            <a:headEnd/>
            <a:tailEnd/>
          </a:ln>
        </p:spPr>
        <p:txBody>
          <a:bodyPr>
            <a:spAutoFit/>
          </a:bodyPr>
          <a:lstStyle/>
          <a:p>
            <a:pPr>
              <a:spcBef>
                <a:spcPct val="50000"/>
              </a:spcBef>
            </a:pPr>
            <a:r>
              <a:rPr lang="en-US" sz="1600" b="1" dirty="0">
                <a:cs typeface="Times New Roman" pitchFamily="18" charset="0"/>
              </a:rPr>
              <a:t>B.  4.  Depth of Cover</a:t>
            </a:r>
            <a:endParaRPr lang="en-US" sz="1600" b="1" u="sng" dirty="0">
              <a:cs typeface="Times New Roman" pitchFamily="18" charset="0"/>
            </a:endParaRPr>
          </a:p>
          <a:p>
            <a:pPr>
              <a:spcBef>
                <a:spcPct val="50000"/>
              </a:spcBef>
            </a:pPr>
            <a:r>
              <a:rPr lang="en-US" sz="1600" b="1" dirty="0">
                <a:cs typeface="Times New Roman" pitchFamily="18" charset="0"/>
              </a:rPr>
              <a:t>	</a:t>
            </a:r>
            <a:endParaRPr lang="en-US" sz="1600" dirty="0">
              <a:cs typeface="Times New Roman" pitchFamily="18" charset="0"/>
            </a:endParaRPr>
          </a:p>
        </p:txBody>
      </p:sp>
      <p:sp>
        <p:nvSpPr>
          <p:cNvPr id="94212"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94213" name="Text Box 4"/>
          <p:cNvSpPr txBox="1">
            <a:spLocks noChangeArrowheads="1"/>
          </p:cNvSpPr>
          <p:nvPr/>
        </p:nvSpPr>
        <p:spPr bwMode="auto">
          <a:xfrm>
            <a:off x="1600200" y="593725"/>
            <a:ext cx="6096000" cy="396875"/>
          </a:xfrm>
          <a:prstGeom prst="rect">
            <a:avLst/>
          </a:prstGeom>
          <a:noFill/>
          <a:ln w="9525">
            <a:noFill/>
            <a:miter lim="800000"/>
            <a:headEnd/>
            <a:tailEnd/>
          </a:ln>
        </p:spPr>
        <p:txBody>
          <a:bodyPr>
            <a:spAutoFit/>
          </a:bodyPr>
          <a:lstStyle/>
          <a:p>
            <a:pPr algn="ctr">
              <a:spcBef>
                <a:spcPct val="50000"/>
              </a:spcBef>
            </a:pPr>
            <a:r>
              <a:rPr lang="en-US" sz="2000" dirty="0"/>
              <a:t>Pipe Replacement Operations</a:t>
            </a:r>
          </a:p>
        </p:txBody>
      </p:sp>
      <p:sp>
        <p:nvSpPr>
          <p:cNvPr id="124957" name="Text Box 29"/>
          <p:cNvSpPr txBox="1">
            <a:spLocks noChangeArrowheads="1"/>
          </p:cNvSpPr>
          <p:nvPr/>
        </p:nvSpPr>
        <p:spPr bwMode="auto">
          <a:xfrm>
            <a:off x="2133600" y="2286000"/>
            <a:ext cx="4419600" cy="304800"/>
          </a:xfrm>
          <a:prstGeom prst="rect">
            <a:avLst/>
          </a:prstGeom>
          <a:noFill/>
          <a:ln w="9525">
            <a:noFill/>
            <a:miter lim="800000"/>
            <a:headEnd/>
            <a:tailEnd/>
          </a:ln>
        </p:spPr>
        <p:txBody>
          <a:bodyPr>
            <a:spAutoFit/>
          </a:bodyPr>
          <a:lstStyle/>
          <a:p>
            <a:pPr algn="ctr">
              <a:spcBef>
                <a:spcPct val="50000"/>
              </a:spcBef>
            </a:pPr>
            <a:r>
              <a:rPr lang="en-US" sz="1400" b="1" dirty="0"/>
              <a:t>Minimum Cover Over Pipe is 1’ (12”)</a:t>
            </a:r>
          </a:p>
        </p:txBody>
      </p:sp>
      <p:sp>
        <p:nvSpPr>
          <p:cNvPr id="124958" name="Text Box 30"/>
          <p:cNvSpPr txBox="1">
            <a:spLocks noChangeArrowheads="1"/>
          </p:cNvSpPr>
          <p:nvPr/>
        </p:nvSpPr>
        <p:spPr bwMode="auto">
          <a:xfrm>
            <a:off x="914400" y="2743200"/>
            <a:ext cx="7543800" cy="3323987"/>
          </a:xfrm>
          <a:prstGeom prst="rect">
            <a:avLst/>
          </a:prstGeom>
          <a:noFill/>
          <a:ln w="9525">
            <a:noFill/>
            <a:miter lim="800000"/>
            <a:headEnd/>
            <a:tailEnd/>
          </a:ln>
        </p:spPr>
        <p:txBody>
          <a:bodyPr wrap="square">
            <a:spAutoFit/>
          </a:bodyPr>
          <a:lstStyle/>
          <a:p>
            <a:pPr>
              <a:spcBef>
                <a:spcPct val="50000"/>
              </a:spcBef>
            </a:pPr>
            <a:r>
              <a:rPr lang="en-US" sz="1400" dirty="0" smtClean="0"/>
              <a:t>This measurement is taken from the greatest vertical dimension of the pipe at the band or bell to the elevation of the roadway surface</a:t>
            </a:r>
          </a:p>
          <a:p>
            <a:pPr>
              <a:spcBef>
                <a:spcPct val="50000"/>
              </a:spcBef>
            </a:pPr>
            <a:r>
              <a:rPr lang="en-US" sz="1400" dirty="0" smtClean="0"/>
              <a:t>If lowering the flow line of the replacement pipe to acquire the required cover (12”) is not possible, assuming the intent was to install a round pipe, consideration should be extended to installing an elliptical or squash pipe of equal carrying capacity.  </a:t>
            </a:r>
          </a:p>
          <a:p>
            <a:pPr>
              <a:spcBef>
                <a:spcPct val="50000"/>
              </a:spcBef>
            </a:pPr>
            <a:r>
              <a:rPr lang="en-US" sz="1400" dirty="0" smtClean="0"/>
              <a:t>Reducing the size of the replacement pipe to acquire the required cover should be avoided.</a:t>
            </a:r>
          </a:p>
          <a:p>
            <a:pPr>
              <a:spcBef>
                <a:spcPct val="50000"/>
              </a:spcBef>
            </a:pPr>
            <a:r>
              <a:rPr lang="en-US" sz="1400" dirty="0" smtClean="0"/>
              <a:t>In some situations, acquiring the required cover over the replacement installation may not be possible. However, every effort should be made to exhaust all practical possibilities to secure the required cover.</a:t>
            </a:r>
          </a:p>
          <a:p>
            <a:pPr>
              <a:spcBef>
                <a:spcPct val="50000"/>
              </a:spcBef>
            </a:pPr>
            <a:endParaRPr lang="en-US" sz="1400" dirty="0" smtClean="0"/>
          </a:p>
          <a:p>
            <a:pPr>
              <a:spcBef>
                <a:spcPct val="50000"/>
              </a:spcBef>
            </a:pPr>
            <a:endParaRPr lang="en-US" sz="1400" dirty="0" smtClean="0"/>
          </a:p>
          <a:p>
            <a:pPr>
              <a:spcBef>
                <a:spcPct val="50000"/>
              </a:spcBef>
            </a:pPr>
            <a:endParaRPr lang="en-US" sz="1400" dirty="0"/>
          </a:p>
        </p:txBody>
      </p:sp>
      <p:sp>
        <p:nvSpPr>
          <p:cNvPr id="25" name="Rectangle 24"/>
          <p:cNvSpPr/>
          <p:nvPr/>
        </p:nvSpPr>
        <p:spPr>
          <a:xfrm>
            <a:off x="838200" y="1524000"/>
            <a:ext cx="4572000" cy="584775"/>
          </a:xfrm>
          <a:prstGeom prst="rect">
            <a:avLst/>
          </a:prstGeom>
        </p:spPr>
        <p:txBody>
          <a:bodyPr>
            <a:spAutoFit/>
          </a:bodyPr>
          <a:lstStyle/>
          <a:p>
            <a:r>
              <a:rPr lang="en-US" sz="1600" dirty="0" smtClean="0"/>
              <a:t>1. Less than 1’ of cover where possible to attain.</a:t>
            </a:r>
          </a:p>
          <a:p>
            <a:r>
              <a:rPr lang="en-US" sz="1600" dirty="0" smtClean="0"/>
              <a:t>5. Greater then 1’of cover or not possible to attain.</a:t>
            </a:r>
            <a:endParaRPr lang="en-US" sz="1600" dirty="0"/>
          </a:p>
        </p:txBody>
      </p:sp>
      <p:sp>
        <p:nvSpPr>
          <p:cNvPr id="11"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33711275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ext Box 531"/>
          <p:cNvSpPr txBox="1">
            <a:spLocks noChangeArrowheads="1"/>
          </p:cNvSpPr>
          <p:nvPr/>
        </p:nvSpPr>
        <p:spPr bwMode="auto">
          <a:xfrm>
            <a:off x="4879975" y="4643438"/>
            <a:ext cx="381000" cy="228600"/>
          </a:xfrm>
          <a:prstGeom prst="rect">
            <a:avLst/>
          </a:prstGeom>
          <a:noFill/>
          <a:ln w="9525">
            <a:noFill/>
            <a:miter lim="800000"/>
            <a:headEnd/>
            <a:tailEnd/>
          </a:ln>
        </p:spPr>
        <p:txBody>
          <a:bodyPr>
            <a:spAutoFit/>
          </a:bodyPr>
          <a:lstStyle/>
          <a:p>
            <a:pPr>
              <a:spcBef>
                <a:spcPct val="50000"/>
              </a:spcBef>
            </a:pPr>
            <a:r>
              <a:rPr lang="en-US" sz="900"/>
              <a:t>35”</a:t>
            </a:r>
          </a:p>
        </p:txBody>
      </p:sp>
      <p:sp>
        <p:nvSpPr>
          <p:cNvPr id="95236" name="Text Box 529"/>
          <p:cNvSpPr txBox="1">
            <a:spLocks noChangeArrowheads="1"/>
          </p:cNvSpPr>
          <p:nvPr/>
        </p:nvSpPr>
        <p:spPr bwMode="auto">
          <a:xfrm>
            <a:off x="4876800" y="4395788"/>
            <a:ext cx="381000" cy="228600"/>
          </a:xfrm>
          <a:prstGeom prst="rect">
            <a:avLst/>
          </a:prstGeom>
          <a:noFill/>
          <a:ln w="9525">
            <a:noFill/>
            <a:miter lim="800000"/>
            <a:headEnd/>
            <a:tailEnd/>
          </a:ln>
        </p:spPr>
        <p:txBody>
          <a:bodyPr>
            <a:spAutoFit/>
          </a:bodyPr>
          <a:lstStyle/>
          <a:p>
            <a:pPr>
              <a:spcBef>
                <a:spcPct val="50000"/>
              </a:spcBef>
            </a:pPr>
            <a:r>
              <a:rPr lang="en-US" sz="900"/>
              <a:t>21”</a:t>
            </a:r>
          </a:p>
        </p:txBody>
      </p:sp>
      <p:sp>
        <p:nvSpPr>
          <p:cNvPr id="95237" name="Text Box 537"/>
          <p:cNvSpPr txBox="1">
            <a:spLocks noChangeArrowheads="1"/>
          </p:cNvSpPr>
          <p:nvPr/>
        </p:nvSpPr>
        <p:spPr bwMode="auto">
          <a:xfrm>
            <a:off x="4876800" y="4524375"/>
            <a:ext cx="381000" cy="228600"/>
          </a:xfrm>
          <a:prstGeom prst="rect">
            <a:avLst/>
          </a:prstGeom>
          <a:noFill/>
          <a:ln w="9525">
            <a:noFill/>
            <a:miter lim="800000"/>
            <a:headEnd/>
            <a:tailEnd/>
          </a:ln>
        </p:spPr>
        <p:txBody>
          <a:bodyPr>
            <a:spAutoFit/>
          </a:bodyPr>
          <a:lstStyle/>
          <a:p>
            <a:pPr>
              <a:spcBef>
                <a:spcPct val="50000"/>
              </a:spcBef>
            </a:pPr>
            <a:r>
              <a:rPr lang="en-US" sz="900"/>
              <a:t>28”</a:t>
            </a:r>
          </a:p>
        </p:txBody>
      </p:sp>
      <p:sp>
        <p:nvSpPr>
          <p:cNvPr id="95238" name="Text Box 538"/>
          <p:cNvSpPr txBox="1">
            <a:spLocks noChangeArrowheads="1"/>
          </p:cNvSpPr>
          <p:nvPr/>
        </p:nvSpPr>
        <p:spPr bwMode="auto">
          <a:xfrm>
            <a:off x="4876800" y="4770438"/>
            <a:ext cx="381000" cy="228600"/>
          </a:xfrm>
          <a:prstGeom prst="rect">
            <a:avLst/>
          </a:prstGeom>
          <a:noFill/>
          <a:ln w="9525">
            <a:noFill/>
            <a:miter lim="800000"/>
            <a:headEnd/>
            <a:tailEnd/>
          </a:ln>
        </p:spPr>
        <p:txBody>
          <a:bodyPr>
            <a:spAutoFit/>
          </a:bodyPr>
          <a:lstStyle/>
          <a:p>
            <a:pPr>
              <a:spcBef>
                <a:spcPct val="50000"/>
              </a:spcBef>
            </a:pPr>
            <a:r>
              <a:rPr lang="en-US" sz="900"/>
              <a:t>42”</a:t>
            </a:r>
          </a:p>
        </p:txBody>
      </p:sp>
      <p:sp>
        <p:nvSpPr>
          <p:cNvPr id="95239" name="Rectangle 460" descr="Light upward diagonal"/>
          <p:cNvSpPr>
            <a:spLocks noChangeArrowheads="1"/>
          </p:cNvSpPr>
          <p:nvPr/>
        </p:nvSpPr>
        <p:spPr bwMode="auto">
          <a:xfrm>
            <a:off x="2632075" y="2906713"/>
            <a:ext cx="2120900" cy="762000"/>
          </a:xfrm>
          <a:prstGeom prst="rect">
            <a:avLst/>
          </a:prstGeom>
          <a:pattFill prst="ltUpDiag">
            <a:fgClr>
              <a:schemeClr val="tx1"/>
            </a:fgClr>
            <a:bgClr>
              <a:srgbClr val="F8FEE6"/>
            </a:bgClr>
          </a:pattFill>
          <a:ln w="9525">
            <a:solidFill>
              <a:schemeClr val="tx1"/>
            </a:solidFill>
            <a:miter lim="800000"/>
            <a:headEnd/>
            <a:tailEnd/>
          </a:ln>
        </p:spPr>
        <p:txBody>
          <a:bodyPr wrap="none" anchor="ctr"/>
          <a:lstStyle/>
          <a:p>
            <a:endParaRPr lang="en-US"/>
          </a:p>
        </p:txBody>
      </p:sp>
      <p:sp>
        <p:nvSpPr>
          <p:cNvPr id="95240" name="Rectangle 585"/>
          <p:cNvSpPr>
            <a:spLocks noChangeArrowheads="1"/>
          </p:cNvSpPr>
          <p:nvPr/>
        </p:nvSpPr>
        <p:spPr bwMode="auto">
          <a:xfrm>
            <a:off x="2632075" y="2906713"/>
            <a:ext cx="1362075" cy="136525"/>
          </a:xfrm>
          <a:prstGeom prst="rect">
            <a:avLst/>
          </a:prstGeom>
          <a:solidFill>
            <a:srgbClr val="FFFFFF"/>
          </a:solidFill>
          <a:ln w="9525">
            <a:noFill/>
            <a:miter lim="800000"/>
            <a:headEnd/>
            <a:tailEnd/>
          </a:ln>
        </p:spPr>
        <p:txBody>
          <a:bodyPr wrap="none" anchor="ctr"/>
          <a:lstStyle/>
          <a:p>
            <a:endParaRPr lang="en-US"/>
          </a:p>
        </p:txBody>
      </p:sp>
      <p:sp>
        <p:nvSpPr>
          <p:cNvPr id="95241" name="Text Box 479"/>
          <p:cNvSpPr txBox="1">
            <a:spLocks noChangeArrowheads="1"/>
          </p:cNvSpPr>
          <p:nvPr/>
        </p:nvSpPr>
        <p:spPr bwMode="auto">
          <a:xfrm>
            <a:off x="4876800" y="3371850"/>
            <a:ext cx="381000" cy="228600"/>
          </a:xfrm>
          <a:prstGeom prst="rect">
            <a:avLst/>
          </a:prstGeom>
          <a:noFill/>
          <a:ln w="9525">
            <a:noFill/>
            <a:miter lim="800000"/>
            <a:headEnd/>
            <a:tailEnd/>
          </a:ln>
        </p:spPr>
        <p:txBody>
          <a:bodyPr>
            <a:spAutoFit/>
          </a:bodyPr>
          <a:lstStyle/>
          <a:p>
            <a:pPr>
              <a:spcBef>
                <a:spcPct val="50000"/>
              </a:spcBef>
            </a:pPr>
            <a:r>
              <a:rPr lang="en-US" sz="900"/>
              <a:t>49”</a:t>
            </a:r>
          </a:p>
        </p:txBody>
      </p:sp>
      <p:sp>
        <p:nvSpPr>
          <p:cNvPr id="95242" name="Rectangle 572" descr="Light upward diagonal"/>
          <p:cNvSpPr>
            <a:spLocks noChangeArrowheads="1"/>
          </p:cNvSpPr>
          <p:nvPr/>
        </p:nvSpPr>
        <p:spPr bwMode="auto">
          <a:xfrm>
            <a:off x="3994150" y="5191125"/>
            <a:ext cx="3025775" cy="503238"/>
          </a:xfrm>
          <a:prstGeom prst="rect">
            <a:avLst/>
          </a:prstGeom>
          <a:pattFill prst="ltUpDiag">
            <a:fgClr>
              <a:schemeClr val="tx1"/>
            </a:fgClr>
            <a:bgClr>
              <a:srgbClr val="F8FEE6"/>
            </a:bgClr>
          </a:pattFill>
          <a:ln w="9525">
            <a:solidFill>
              <a:schemeClr val="tx1"/>
            </a:solidFill>
            <a:miter lim="800000"/>
            <a:headEnd/>
            <a:tailEnd/>
          </a:ln>
        </p:spPr>
        <p:txBody>
          <a:bodyPr wrap="none" anchor="ctr"/>
          <a:lstStyle/>
          <a:p>
            <a:endParaRPr lang="en-US"/>
          </a:p>
        </p:txBody>
      </p:sp>
      <p:sp>
        <p:nvSpPr>
          <p:cNvPr id="95243" name="Text Box 432"/>
          <p:cNvSpPr txBox="1">
            <a:spLocks noChangeArrowheads="1"/>
          </p:cNvSpPr>
          <p:nvPr/>
        </p:nvSpPr>
        <p:spPr bwMode="auto">
          <a:xfrm>
            <a:off x="2768600" y="2111375"/>
            <a:ext cx="381000" cy="228600"/>
          </a:xfrm>
          <a:prstGeom prst="rect">
            <a:avLst/>
          </a:prstGeom>
          <a:noFill/>
          <a:ln w="9525">
            <a:noFill/>
            <a:miter lim="800000"/>
            <a:headEnd/>
            <a:tailEnd/>
          </a:ln>
        </p:spPr>
        <p:txBody>
          <a:bodyPr>
            <a:spAutoFit/>
          </a:bodyPr>
          <a:lstStyle/>
          <a:p>
            <a:pPr>
              <a:spcBef>
                <a:spcPct val="50000"/>
              </a:spcBef>
            </a:pPr>
            <a:r>
              <a:rPr lang="en-US" sz="900"/>
              <a:t>18”</a:t>
            </a:r>
          </a:p>
        </p:txBody>
      </p:sp>
      <p:sp>
        <p:nvSpPr>
          <p:cNvPr id="95244" name="Rectangle 507" descr="Light upward diagonal"/>
          <p:cNvSpPr>
            <a:spLocks noChangeArrowheads="1"/>
          </p:cNvSpPr>
          <p:nvPr/>
        </p:nvSpPr>
        <p:spPr bwMode="auto">
          <a:xfrm>
            <a:off x="3984625" y="3657600"/>
            <a:ext cx="776288" cy="768350"/>
          </a:xfrm>
          <a:prstGeom prst="rect">
            <a:avLst/>
          </a:prstGeom>
          <a:pattFill prst="ltUpDiag">
            <a:fgClr>
              <a:schemeClr val="tx1"/>
            </a:fgClr>
            <a:bgClr>
              <a:srgbClr val="F8FEE6"/>
            </a:bgClr>
          </a:pattFill>
          <a:ln w="9525">
            <a:solidFill>
              <a:schemeClr val="tx1"/>
            </a:solidFill>
            <a:miter lim="800000"/>
            <a:headEnd/>
            <a:tailEnd/>
          </a:ln>
        </p:spPr>
        <p:txBody>
          <a:bodyPr wrap="none" anchor="ctr"/>
          <a:lstStyle/>
          <a:p>
            <a:endParaRPr lang="en-US"/>
          </a:p>
        </p:txBody>
      </p:sp>
      <p:sp>
        <p:nvSpPr>
          <p:cNvPr id="95245" name="Rectangle 506" descr="Light upward diagonal"/>
          <p:cNvSpPr>
            <a:spLocks noChangeArrowheads="1"/>
          </p:cNvSpPr>
          <p:nvPr/>
        </p:nvSpPr>
        <p:spPr bwMode="auto">
          <a:xfrm>
            <a:off x="2632075" y="4432300"/>
            <a:ext cx="2130425" cy="762000"/>
          </a:xfrm>
          <a:prstGeom prst="rect">
            <a:avLst/>
          </a:prstGeom>
          <a:pattFill prst="ltUpDiag">
            <a:fgClr>
              <a:schemeClr val="tx1"/>
            </a:fgClr>
            <a:bgClr>
              <a:srgbClr val="F8FEE6"/>
            </a:bgClr>
          </a:pattFill>
          <a:ln w="9525">
            <a:solidFill>
              <a:schemeClr val="tx1"/>
            </a:solidFill>
            <a:miter lim="800000"/>
            <a:headEnd/>
            <a:tailEnd/>
          </a:ln>
        </p:spPr>
        <p:txBody>
          <a:bodyPr wrap="none" anchor="ctr"/>
          <a:lstStyle/>
          <a:p>
            <a:endParaRPr lang="en-US"/>
          </a:p>
        </p:txBody>
      </p:sp>
      <p:sp>
        <p:nvSpPr>
          <p:cNvPr id="95246" name="Rectangle 505" descr="Light upward diagonal"/>
          <p:cNvSpPr>
            <a:spLocks noChangeAspect="1" noChangeArrowheads="1"/>
          </p:cNvSpPr>
          <p:nvPr/>
        </p:nvSpPr>
        <p:spPr bwMode="auto">
          <a:xfrm>
            <a:off x="4770438" y="3665538"/>
            <a:ext cx="2260600" cy="758825"/>
          </a:xfrm>
          <a:prstGeom prst="rect">
            <a:avLst/>
          </a:prstGeom>
          <a:pattFill prst="ltUpDiag">
            <a:fgClr>
              <a:schemeClr val="tx1"/>
            </a:fgClr>
            <a:bgClr>
              <a:srgbClr val="F8FEE6"/>
            </a:bgClr>
          </a:pattFill>
          <a:ln w="9525">
            <a:noFill/>
            <a:miter lim="800000"/>
            <a:headEnd/>
            <a:tailEnd/>
          </a:ln>
        </p:spPr>
        <p:txBody>
          <a:bodyPr wrap="none" anchor="ctr"/>
          <a:lstStyle/>
          <a:p>
            <a:endParaRPr lang="en-US"/>
          </a:p>
        </p:txBody>
      </p:sp>
      <p:sp>
        <p:nvSpPr>
          <p:cNvPr id="95247" name="Rectangle 461" descr="Light upward diagonal"/>
          <p:cNvSpPr>
            <a:spLocks noChangeArrowheads="1"/>
          </p:cNvSpPr>
          <p:nvPr/>
        </p:nvSpPr>
        <p:spPr bwMode="auto">
          <a:xfrm>
            <a:off x="3975100" y="2133600"/>
            <a:ext cx="776288" cy="768350"/>
          </a:xfrm>
          <a:prstGeom prst="rect">
            <a:avLst/>
          </a:prstGeom>
          <a:pattFill prst="ltUpDiag">
            <a:fgClr>
              <a:schemeClr val="tx1"/>
            </a:fgClr>
            <a:bgClr>
              <a:srgbClr val="F8FEE6"/>
            </a:bgClr>
          </a:pattFill>
          <a:ln w="9525">
            <a:solidFill>
              <a:schemeClr val="tx1"/>
            </a:solidFill>
            <a:miter lim="800000"/>
            <a:headEnd/>
            <a:tailEnd/>
          </a:ln>
        </p:spPr>
        <p:txBody>
          <a:bodyPr wrap="none" anchor="ctr"/>
          <a:lstStyle/>
          <a:p>
            <a:endParaRPr lang="en-US"/>
          </a:p>
        </p:txBody>
      </p:sp>
      <p:sp>
        <p:nvSpPr>
          <p:cNvPr id="95248" name="Rectangle 422" descr="Light upward diagonal"/>
          <p:cNvSpPr>
            <a:spLocks noChangeAspect="1" noChangeArrowheads="1"/>
          </p:cNvSpPr>
          <p:nvPr/>
        </p:nvSpPr>
        <p:spPr bwMode="auto">
          <a:xfrm>
            <a:off x="4760913" y="2157413"/>
            <a:ext cx="2260600" cy="758825"/>
          </a:xfrm>
          <a:prstGeom prst="rect">
            <a:avLst/>
          </a:prstGeom>
          <a:pattFill prst="ltUpDiag">
            <a:fgClr>
              <a:schemeClr val="tx1"/>
            </a:fgClr>
            <a:bgClr>
              <a:srgbClr val="F8FEE6"/>
            </a:bgClr>
          </a:pattFill>
          <a:ln w="9525">
            <a:noFill/>
            <a:miter lim="800000"/>
            <a:headEnd/>
            <a:tailEnd/>
          </a:ln>
        </p:spPr>
        <p:txBody>
          <a:bodyPr wrap="none" anchor="ctr"/>
          <a:lstStyle/>
          <a:p>
            <a:endParaRPr lang="en-US"/>
          </a:p>
        </p:txBody>
      </p:sp>
      <p:sp>
        <p:nvSpPr>
          <p:cNvPr id="95249" name="Text Box 388"/>
          <p:cNvSpPr txBox="1">
            <a:spLocks noChangeArrowheads="1"/>
          </p:cNvSpPr>
          <p:nvPr/>
        </p:nvSpPr>
        <p:spPr bwMode="auto">
          <a:xfrm>
            <a:off x="2768600" y="1352550"/>
            <a:ext cx="381000" cy="228600"/>
          </a:xfrm>
          <a:prstGeom prst="rect">
            <a:avLst/>
          </a:prstGeom>
          <a:noFill/>
          <a:ln w="9525">
            <a:noFill/>
            <a:miter lim="800000"/>
            <a:headEnd/>
            <a:tailEnd/>
          </a:ln>
        </p:spPr>
        <p:txBody>
          <a:bodyPr>
            <a:spAutoFit/>
          </a:bodyPr>
          <a:lstStyle/>
          <a:p>
            <a:pPr>
              <a:spcBef>
                <a:spcPct val="50000"/>
              </a:spcBef>
            </a:pPr>
            <a:r>
              <a:rPr lang="en-US" sz="900"/>
              <a:t>18”</a:t>
            </a:r>
          </a:p>
        </p:txBody>
      </p:sp>
      <p:sp>
        <p:nvSpPr>
          <p:cNvPr id="95250" name="Text Box 380"/>
          <p:cNvSpPr txBox="1">
            <a:spLocks noChangeArrowheads="1"/>
          </p:cNvSpPr>
          <p:nvPr/>
        </p:nvSpPr>
        <p:spPr bwMode="auto">
          <a:xfrm>
            <a:off x="4176713" y="1352550"/>
            <a:ext cx="381000" cy="228600"/>
          </a:xfrm>
          <a:prstGeom prst="rect">
            <a:avLst/>
          </a:prstGeom>
          <a:noFill/>
          <a:ln w="9525">
            <a:noFill/>
            <a:miter lim="800000"/>
            <a:headEnd/>
            <a:tailEnd/>
          </a:ln>
        </p:spPr>
        <p:txBody>
          <a:bodyPr>
            <a:spAutoFit/>
          </a:bodyPr>
          <a:lstStyle/>
          <a:p>
            <a:pPr>
              <a:spcBef>
                <a:spcPct val="50000"/>
              </a:spcBef>
            </a:pPr>
            <a:r>
              <a:rPr lang="en-US" sz="900"/>
              <a:t>27”</a:t>
            </a:r>
          </a:p>
        </p:txBody>
      </p:sp>
      <p:sp>
        <p:nvSpPr>
          <p:cNvPr id="95251" name="Text Box 2"/>
          <p:cNvSpPr txBox="1">
            <a:spLocks noChangeArrowheads="1"/>
          </p:cNvSpPr>
          <p:nvPr/>
        </p:nvSpPr>
        <p:spPr bwMode="auto">
          <a:xfrm>
            <a:off x="457200" y="533400"/>
            <a:ext cx="2667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B.  4.  Depth of Cover     </a:t>
            </a:r>
            <a:r>
              <a:rPr lang="en-US" sz="1400">
                <a:cs typeface="Times New Roman" pitchFamily="18" charset="0"/>
              </a:rPr>
              <a:t>(cont’d.)</a:t>
            </a:r>
          </a:p>
        </p:txBody>
      </p:sp>
      <p:sp>
        <p:nvSpPr>
          <p:cNvPr id="95252"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95253" name="Text Box 4"/>
          <p:cNvSpPr txBox="1">
            <a:spLocks noChangeArrowheads="1"/>
          </p:cNvSpPr>
          <p:nvPr/>
        </p:nvSpPr>
        <p:spPr bwMode="auto">
          <a:xfrm>
            <a:off x="1600200" y="441325"/>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95254" name="Text Box 387"/>
          <p:cNvSpPr txBox="1">
            <a:spLocks noChangeArrowheads="1"/>
          </p:cNvSpPr>
          <p:nvPr/>
        </p:nvSpPr>
        <p:spPr bwMode="auto">
          <a:xfrm>
            <a:off x="2768600" y="1471613"/>
            <a:ext cx="381000" cy="228600"/>
          </a:xfrm>
          <a:prstGeom prst="rect">
            <a:avLst/>
          </a:prstGeom>
          <a:noFill/>
          <a:ln w="9525">
            <a:noFill/>
            <a:miter lim="800000"/>
            <a:headEnd/>
            <a:tailEnd/>
          </a:ln>
        </p:spPr>
        <p:txBody>
          <a:bodyPr>
            <a:spAutoFit/>
          </a:bodyPr>
          <a:lstStyle/>
          <a:p>
            <a:pPr>
              <a:spcBef>
                <a:spcPct val="50000"/>
              </a:spcBef>
            </a:pPr>
            <a:r>
              <a:rPr lang="en-US" sz="900"/>
              <a:t>24”</a:t>
            </a:r>
          </a:p>
        </p:txBody>
      </p:sp>
      <p:sp>
        <p:nvSpPr>
          <p:cNvPr id="95255" name="Text Box 389"/>
          <p:cNvSpPr txBox="1">
            <a:spLocks noChangeArrowheads="1"/>
          </p:cNvSpPr>
          <p:nvPr/>
        </p:nvSpPr>
        <p:spPr bwMode="auto">
          <a:xfrm>
            <a:off x="4176713" y="1471613"/>
            <a:ext cx="381000" cy="228600"/>
          </a:xfrm>
          <a:prstGeom prst="rect">
            <a:avLst/>
          </a:prstGeom>
          <a:noFill/>
          <a:ln w="9525">
            <a:noFill/>
            <a:miter lim="800000"/>
            <a:headEnd/>
            <a:tailEnd/>
          </a:ln>
        </p:spPr>
        <p:txBody>
          <a:bodyPr>
            <a:spAutoFit/>
          </a:bodyPr>
          <a:lstStyle/>
          <a:p>
            <a:pPr>
              <a:spcBef>
                <a:spcPct val="50000"/>
              </a:spcBef>
            </a:pPr>
            <a:r>
              <a:rPr lang="en-US" sz="900"/>
              <a:t>34”</a:t>
            </a:r>
          </a:p>
        </p:txBody>
      </p:sp>
      <p:sp>
        <p:nvSpPr>
          <p:cNvPr id="95256" name="Text Box 393"/>
          <p:cNvSpPr txBox="1">
            <a:spLocks noChangeArrowheads="1"/>
          </p:cNvSpPr>
          <p:nvPr/>
        </p:nvSpPr>
        <p:spPr bwMode="auto">
          <a:xfrm>
            <a:off x="4176713" y="1589088"/>
            <a:ext cx="428625" cy="228600"/>
          </a:xfrm>
          <a:prstGeom prst="rect">
            <a:avLst/>
          </a:prstGeom>
          <a:noFill/>
          <a:ln w="9525">
            <a:noFill/>
            <a:miter lim="800000"/>
            <a:headEnd/>
            <a:tailEnd/>
          </a:ln>
        </p:spPr>
        <p:txBody>
          <a:bodyPr>
            <a:spAutoFit/>
          </a:bodyPr>
          <a:lstStyle/>
          <a:p>
            <a:pPr>
              <a:spcBef>
                <a:spcPct val="50000"/>
              </a:spcBef>
            </a:pPr>
            <a:r>
              <a:rPr lang="en-US" sz="900"/>
              <a:t>40”</a:t>
            </a:r>
          </a:p>
        </p:txBody>
      </p:sp>
      <p:sp>
        <p:nvSpPr>
          <p:cNvPr id="95257" name="Text Box 395"/>
          <p:cNvSpPr txBox="1">
            <a:spLocks noChangeArrowheads="1"/>
          </p:cNvSpPr>
          <p:nvPr/>
        </p:nvSpPr>
        <p:spPr bwMode="auto">
          <a:xfrm>
            <a:off x="2768600" y="1717675"/>
            <a:ext cx="381000" cy="228600"/>
          </a:xfrm>
          <a:prstGeom prst="rect">
            <a:avLst/>
          </a:prstGeom>
          <a:noFill/>
          <a:ln w="9525">
            <a:noFill/>
            <a:miter lim="800000"/>
            <a:headEnd/>
            <a:tailEnd/>
          </a:ln>
        </p:spPr>
        <p:txBody>
          <a:bodyPr>
            <a:spAutoFit/>
          </a:bodyPr>
          <a:lstStyle/>
          <a:p>
            <a:pPr>
              <a:spcBef>
                <a:spcPct val="50000"/>
              </a:spcBef>
            </a:pPr>
            <a:r>
              <a:rPr lang="en-US" sz="900"/>
              <a:t>36”</a:t>
            </a:r>
          </a:p>
        </p:txBody>
      </p:sp>
      <p:sp>
        <p:nvSpPr>
          <p:cNvPr id="95258" name="Text Box 401"/>
          <p:cNvSpPr txBox="1">
            <a:spLocks noChangeArrowheads="1"/>
          </p:cNvSpPr>
          <p:nvPr/>
        </p:nvSpPr>
        <p:spPr bwMode="auto">
          <a:xfrm>
            <a:off x="4176713" y="1836738"/>
            <a:ext cx="381000" cy="228600"/>
          </a:xfrm>
          <a:prstGeom prst="rect">
            <a:avLst/>
          </a:prstGeom>
          <a:noFill/>
          <a:ln w="9525">
            <a:noFill/>
            <a:miter lim="800000"/>
            <a:headEnd/>
            <a:tailEnd/>
          </a:ln>
        </p:spPr>
        <p:txBody>
          <a:bodyPr>
            <a:spAutoFit/>
          </a:bodyPr>
          <a:lstStyle/>
          <a:p>
            <a:pPr>
              <a:spcBef>
                <a:spcPct val="50000"/>
              </a:spcBef>
            </a:pPr>
            <a:r>
              <a:rPr lang="en-US" sz="900"/>
              <a:t>54”</a:t>
            </a:r>
          </a:p>
        </p:txBody>
      </p:sp>
      <p:sp>
        <p:nvSpPr>
          <p:cNvPr id="95259" name="Text Box 415"/>
          <p:cNvSpPr txBox="1">
            <a:spLocks noChangeArrowheads="1"/>
          </p:cNvSpPr>
          <p:nvPr/>
        </p:nvSpPr>
        <p:spPr bwMode="auto">
          <a:xfrm>
            <a:off x="2768600" y="1965325"/>
            <a:ext cx="381000" cy="228600"/>
          </a:xfrm>
          <a:prstGeom prst="rect">
            <a:avLst/>
          </a:prstGeom>
          <a:noFill/>
          <a:ln w="9525">
            <a:noFill/>
            <a:miter lim="800000"/>
            <a:headEnd/>
            <a:tailEnd/>
          </a:ln>
        </p:spPr>
        <p:txBody>
          <a:bodyPr>
            <a:spAutoFit/>
          </a:bodyPr>
          <a:lstStyle/>
          <a:p>
            <a:pPr>
              <a:spcBef>
                <a:spcPct val="50000"/>
              </a:spcBef>
            </a:pPr>
            <a:r>
              <a:rPr lang="en-US" sz="900"/>
              <a:t>48”</a:t>
            </a:r>
          </a:p>
        </p:txBody>
      </p:sp>
      <p:grpSp>
        <p:nvGrpSpPr>
          <p:cNvPr id="2" name="Group 437"/>
          <p:cNvGrpSpPr>
            <a:grpSpLocks/>
          </p:cNvGrpSpPr>
          <p:nvPr/>
        </p:nvGrpSpPr>
        <p:grpSpPr bwMode="auto">
          <a:xfrm>
            <a:off x="3371850" y="1352550"/>
            <a:ext cx="609600" cy="841375"/>
            <a:chOff x="2124" y="852"/>
            <a:chExt cx="384" cy="530"/>
          </a:xfrm>
        </p:grpSpPr>
        <p:sp>
          <p:nvSpPr>
            <p:cNvPr id="95437" name="Text Box 396"/>
            <p:cNvSpPr txBox="1">
              <a:spLocks noChangeArrowheads="1"/>
            </p:cNvSpPr>
            <p:nvPr/>
          </p:nvSpPr>
          <p:spPr bwMode="auto">
            <a:xfrm>
              <a:off x="2124" y="1082"/>
              <a:ext cx="384" cy="144"/>
            </a:xfrm>
            <a:prstGeom prst="rect">
              <a:avLst/>
            </a:prstGeom>
            <a:noFill/>
            <a:ln w="9525">
              <a:noFill/>
              <a:miter lim="800000"/>
              <a:headEnd/>
              <a:tailEnd/>
            </a:ln>
          </p:spPr>
          <p:txBody>
            <a:bodyPr>
              <a:spAutoFit/>
            </a:bodyPr>
            <a:lstStyle/>
            <a:p>
              <a:pPr>
                <a:spcBef>
                  <a:spcPct val="50000"/>
                </a:spcBef>
              </a:pPr>
              <a:r>
                <a:rPr lang="en-US" sz="900"/>
                <a:t>42 1/2”</a:t>
              </a:r>
            </a:p>
          </p:txBody>
        </p:sp>
        <p:sp>
          <p:nvSpPr>
            <p:cNvPr id="95438" name="Text Box 416"/>
            <p:cNvSpPr txBox="1">
              <a:spLocks noChangeArrowheads="1"/>
            </p:cNvSpPr>
            <p:nvPr/>
          </p:nvSpPr>
          <p:spPr bwMode="auto">
            <a:xfrm>
              <a:off x="2124" y="1238"/>
              <a:ext cx="383" cy="144"/>
            </a:xfrm>
            <a:prstGeom prst="rect">
              <a:avLst/>
            </a:prstGeom>
            <a:noFill/>
            <a:ln w="9525">
              <a:noFill/>
              <a:miter lim="800000"/>
              <a:headEnd/>
              <a:tailEnd/>
            </a:ln>
          </p:spPr>
          <p:txBody>
            <a:bodyPr>
              <a:spAutoFit/>
            </a:bodyPr>
            <a:lstStyle/>
            <a:p>
              <a:pPr>
                <a:spcBef>
                  <a:spcPct val="50000"/>
                </a:spcBef>
              </a:pPr>
              <a:r>
                <a:rPr lang="en-US" sz="900"/>
                <a:t>55 3/4”</a:t>
              </a:r>
            </a:p>
          </p:txBody>
        </p:sp>
        <p:sp>
          <p:nvSpPr>
            <p:cNvPr id="95439" name="Text Box 379"/>
            <p:cNvSpPr txBox="1">
              <a:spLocks noChangeArrowheads="1"/>
            </p:cNvSpPr>
            <p:nvPr/>
          </p:nvSpPr>
          <p:spPr bwMode="auto">
            <a:xfrm>
              <a:off x="2124" y="852"/>
              <a:ext cx="347" cy="144"/>
            </a:xfrm>
            <a:prstGeom prst="rect">
              <a:avLst/>
            </a:prstGeom>
            <a:noFill/>
            <a:ln w="9525">
              <a:noFill/>
              <a:miter lim="800000"/>
              <a:headEnd/>
              <a:tailEnd/>
            </a:ln>
          </p:spPr>
          <p:txBody>
            <a:bodyPr>
              <a:spAutoFit/>
            </a:bodyPr>
            <a:lstStyle/>
            <a:p>
              <a:pPr>
                <a:spcBef>
                  <a:spcPct val="50000"/>
                </a:spcBef>
              </a:pPr>
              <a:r>
                <a:rPr lang="en-US" sz="900"/>
                <a:t>22 1/4”</a:t>
              </a:r>
            </a:p>
          </p:txBody>
        </p:sp>
      </p:grpSp>
      <p:sp>
        <p:nvSpPr>
          <p:cNvPr id="95261" name="Text Box 391"/>
          <p:cNvSpPr txBox="1">
            <a:spLocks noChangeArrowheads="1"/>
          </p:cNvSpPr>
          <p:nvPr/>
        </p:nvSpPr>
        <p:spPr bwMode="auto">
          <a:xfrm>
            <a:off x="2768600" y="1589088"/>
            <a:ext cx="381000" cy="228600"/>
          </a:xfrm>
          <a:prstGeom prst="rect">
            <a:avLst/>
          </a:prstGeom>
          <a:noFill/>
          <a:ln w="9525">
            <a:noFill/>
            <a:miter lim="800000"/>
            <a:headEnd/>
            <a:tailEnd/>
          </a:ln>
        </p:spPr>
        <p:txBody>
          <a:bodyPr>
            <a:spAutoFit/>
          </a:bodyPr>
          <a:lstStyle/>
          <a:p>
            <a:pPr>
              <a:spcBef>
                <a:spcPct val="50000"/>
              </a:spcBef>
            </a:pPr>
            <a:r>
              <a:rPr lang="en-US" sz="900"/>
              <a:t>30”</a:t>
            </a:r>
          </a:p>
        </p:txBody>
      </p:sp>
      <p:sp>
        <p:nvSpPr>
          <p:cNvPr id="95262" name="Text Box 392"/>
          <p:cNvSpPr txBox="1">
            <a:spLocks noChangeArrowheads="1"/>
          </p:cNvSpPr>
          <p:nvPr/>
        </p:nvSpPr>
        <p:spPr bwMode="auto">
          <a:xfrm>
            <a:off x="3371850" y="1589088"/>
            <a:ext cx="609600" cy="228600"/>
          </a:xfrm>
          <a:prstGeom prst="rect">
            <a:avLst/>
          </a:prstGeom>
          <a:noFill/>
          <a:ln w="9525">
            <a:noFill/>
            <a:miter lim="800000"/>
            <a:headEnd/>
            <a:tailEnd/>
          </a:ln>
        </p:spPr>
        <p:txBody>
          <a:bodyPr>
            <a:spAutoFit/>
          </a:bodyPr>
          <a:lstStyle/>
          <a:p>
            <a:pPr>
              <a:spcBef>
                <a:spcPct val="50000"/>
              </a:spcBef>
            </a:pPr>
            <a:r>
              <a:rPr lang="en-US" sz="900"/>
              <a:t>35 3/4”</a:t>
            </a:r>
          </a:p>
        </p:txBody>
      </p:sp>
      <p:sp>
        <p:nvSpPr>
          <p:cNvPr id="95263" name="Text Box 397"/>
          <p:cNvSpPr txBox="1">
            <a:spLocks noChangeArrowheads="1"/>
          </p:cNvSpPr>
          <p:nvPr/>
        </p:nvSpPr>
        <p:spPr bwMode="auto">
          <a:xfrm>
            <a:off x="4176713" y="1717675"/>
            <a:ext cx="684212" cy="228600"/>
          </a:xfrm>
          <a:prstGeom prst="rect">
            <a:avLst/>
          </a:prstGeom>
          <a:noFill/>
          <a:ln w="9525">
            <a:noFill/>
            <a:miter lim="800000"/>
            <a:headEnd/>
            <a:tailEnd/>
          </a:ln>
        </p:spPr>
        <p:txBody>
          <a:bodyPr>
            <a:spAutoFit/>
          </a:bodyPr>
          <a:lstStyle/>
          <a:p>
            <a:pPr>
              <a:spcBef>
                <a:spcPct val="50000"/>
              </a:spcBef>
            </a:pPr>
            <a:r>
              <a:rPr lang="en-US" sz="900"/>
              <a:t>46 3/4”</a:t>
            </a:r>
          </a:p>
        </p:txBody>
      </p:sp>
      <p:sp>
        <p:nvSpPr>
          <p:cNvPr id="95264" name="Text Box 399"/>
          <p:cNvSpPr txBox="1">
            <a:spLocks noChangeArrowheads="1"/>
          </p:cNvSpPr>
          <p:nvPr/>
        </p:nvSpPr>
        <p:spPr bwMode="auto">
          <a:xfrm>
            <a:off x="2768600" y="1836738"/>
            <a:ext cx="381000" cy="228600"/>
          </a:xfrm>
          <a:prstGeom prst="rect">
            <a:avLst/>
          </a:prstGeom>
          <a:noFill/>
          <a:ln w="9525">
            <a:noFill/>
            <a:miter lim="800000"/>
            <a:headEnd/>
            <a:tailEnd/>
          </a:ln>
        </p:spPr>
        <p:txBody>
          <a:bodyPr>
            <a:spAutoFit/>
          </a:bodyPr>
          <a:lstStyle/>
          <a:p>
            <a:pPr>
              <a:spcBef>
                <a:spcPct val="50000"/>
              </a:spcBef>
            </a:pPr>
            <a:r>
              <a:rPr lang="en-US" sz="900"/>
              <a:t>42”</a:t>
            </a:r>
          </a:p>
        </p:txBody>
      </p:sp>
      <p:sp>
        <p:nvSpPr>
          <p:cNvPr id="95265" name="Text Box 417"/>
          <p:cNvSpPr txBox="1">
            <a:spLocks noChangeArrowheads="1"/>
          </p:cNvSpPr>
          <p:nvPr/>
        </p:nvSpPr>
        <p:spPr bwMode="auto">
          <a:xfrm>
            <a:off x="4176713" y="1965325"/>
            <a:ext cx="608012" cy="228600"/>
          </a:xfrm>
          <a:prstGeom prst="rect">
            <a:avLst/>
          </a:prstGeom>
          <a:noFill/>
          <a:ln w="9525">
            <a:noFill/>
            <a:miter lim="800000"/>
            <a:headEnd/>
            <a:tailEnd/>
          </a:ln>
        </p:spPr>
        <p:txBody>
          <a:bodyPr>
            <a:spAutoFit/>
          </a:bodyPr>
          <a:lstStyle/>
          <a:p>
            <a:pPr>
              <a:spcBef>
                <a:spcPct val="50000"/>
              </a:spcBef>
            </a:pPr>
            <a:r>
              <a:rPr lang="en-US" sz="900"/>
              <a:t>59 3/4”</a:t>
            </a:r>
          </a:p>
        </p:txBody>
      </p:sp>
      <p:sp>
        <p:nvSpPr>
          <p:cNvPr id="95266" name="Rectangle 419" descr="Light upward diagonal"/>
          <p:cNvSpPr>
            <a:spLocks noChangeAspect="1" noChangeArrowheads="1"/>
          </p:cNvSpPr>
          <p:nvPr/>
        </p:nvSpPr>
        <p:spPr bwMode="auto">
          <a:xfrm>
            <a:off x="4760913" y="1393825"/>
            <a:ext cx="2260600" cy="758825"/>
          </a:xfrm>
          <a:prstGeom prst="rect">
            <a:avLst/>
          </a:prstGeom>
          <a:pattFill prst="ltUpDiag">
            <a:fgClr>
              <a:schemeClr val="tx1"/>
            </a:fgClr>
            <a:bgClr>
              <a:srgbClr val="F8FEE6"/>
            </a:bgClr>
          </a:pattFill>
          <a:ln w="9525">
            <a:noFill/>
            <a:miter lim="800000"/>
            <a:headEnd/>
            <a:tailEnd/>
          </a:ln>
        </p:spPr>
        <p:txBody>
          <a:bodyPr wrap="none" anchor="ctr"/>
          <a:lstStyle/>
          <a:p>
            <a:endParaRPr lang="en-US"/>
          </a:p>
        </p:txBody>
      </p:sp>
      <p:sp>
        <p:nvSpPr>
          <p:cNvPr id="95267" name="Line 367"/>
          <p:cNvSpPr>
            <a:spLocks noChangeAspect="1" noChangeShapeType="1"/>
          </p:cNvSpPr>
          <p:nvPr/>
        </p:nvSpPr>
        <p:spPr bwMode="auto">
          <a:xfrm>
            <a:off x="1914525" y="1393825"/>
            <a:ext cx="5114925" cy="0"/>
          </a:xfrm>
          <a:prstGeom prst="line">
            <a:avLst/>
          </a:prstGeom>
          <a:noFill/>
          <a:ln w="9525">
            <a:solidFill>
              <a:schemeClr val="tx1"/>
            </a:solidFill>
            <a:round/>
            <a:headEnd/>
            <a:tailEnd/>
          </a:ln>
        </p:spPr>
        <p:txBody>
          <a:bodyPr/>
          <a:lstStyle/>
          <a:p>
            <a:endParaRPr lang="en-US"/>
          </a:p>
        </p:txBody>
      </p:sp>
      <p:sp>
        <p:nvSpPr>
          <p:cNvPr id="95268" name="Line 368"/>
          <p:cNvSpPr>
            <a:spLocks noChangeAspect="1" noChangeShapeType="1"/>
          </p:cNvSpPr>
          <p:nvPr/>
        </p:nvSpPr>
        <p:spPr bwMode="auto">
          <a:xfrm>
            <a:off x="1914525" y="922338"/>
            <a:ext cx="3175" cy="4772025"/>
          </a:xfrm>
          <a:prstGeom prst="line">
            <a:avLst/>
          </a:prstGeom>
          <a:noFill/>
          <a:ln w="9525">
            <a:solidFill>
              <a:schemeClr val="tx1"/>
            </a:solidFill>
            <a:round/>
            <a:headEnd/>
            <a:tailEnd/>
          </a:ln>
        </p:spPr>
        <p:txBody>
          <a:bodyPr/>
          <a:lstStyle/>
          <a:p>
            <a:endParaRPr lang="en-US"/>
          </a:p>
        </p:txBody>
      </p:sp>
      <p:sp>
        <p:nvSpPr>
          <p:cNvPr id="95269" name="Text Box 369"/>
          <p:cNvSpPr txBox="1">
            <a:spLocks noChangeAspect="1" noChangeArrowheads="1"/>
          </p:cNvSpPr>
          <p:nvPr/>
        </p:nvSpPr>
        <p:spPr bwMode="auto">
          <a:xfrm>
            <a:off x="1828800" y="990600"/>
            <a:ext cx="903288" cy="365125"/>
          </a:xfrm>
          <a:prstGeom prst="rect">
            <a:avLst/>
          </a:prstGeom>
          <a:noFill/>
          <a:ln w="9525">
            <a:noFill/>
            <a:miter lim="800000"/>
            <a:headEnd/>
            <a:tailEnd/>
          </a:ln>
        </p:spPr>
        <p:txBody>
          <a:bodyPr>
            <a:spAutoFit/>
          </a:bodyPr>
          <a:lstStyle/>
          <a:p>
            <a:pPr algn="ctr">
              <a:spcBef>
                <a:spcPct val="50000"/>
              </a:spcBef>
            </a:pPr>
            <a:r>
              <a:rPr lang="en-US" sz="900" b="1"/>
              <a:t>TYPE</a:t>
            </a:r>
            <a:br>
              <a:rPr lang="en-US" sz="900" b="1"/>
            </a:br>
            <a:r>
              <a:rPr lang="en-US" sz="900" b="1"/>
              <a:t>OF PIPE</a:t>
            </a:r>
          </a:p>
        </p:txBody>
      </p:sp>
      <p:sp>
        <p:nvSpPr>
          <p:cNvPr id="95270" name="Text Box 370"/>
          <p:cNvSpPr txBox="1">
            <a:spLocks noChangeAspect="1" noChangeArrowheads="1"/>
          </p:cNvSpPr>
          <p:nvPr/>
        </p:nvSpPr>
        <p:spPr bwMode="auto">
          <a:xfrm>
            <a:off x="2743200" y="914400"/>
            <a:ext cx="387350" cy="228600"/>
          </a:xfrm>
          <a:prstGeom prst="rect">
            <a:avLst/>
          </a:prstGeom>
          <a:noFill/>
          <a:ln w="9525">
            <a:noFill/>
            <a:miter lim="800000"/>
            <a:headEnd/>
            <a:tailEnd/>
          </a:ln>
        </p:spPr>
        <p:txBody>
          <a:bodyPr>
            <a:spAutoFit/>
          </a:bodyPr>
          <a:lstStyle/>
          <a:p>
            <a:pPr algn="ctr">
              <a:spcBef>
                <a:spcPct val="50000"/>
              </a:spcBef>
            </a:pPr>
            <a:r>
              <a:rPr lang="en-US" sz="900" b="1"/>
              <a:t>I.D.</a:t>
            </a:r>
          </a:p>
        </p:txBody>
      </p:sp>
      <p:sp>
        <p:nvSpPr>
          <p:cNvPr id="95271" name="Text Box 371"/>
          <p:cNvSpPr txBox="1">
            <a:spLocks noChangeAspect="1" noChangeArrowheads="1"/>
          </p:cNvSpPr>
          <p:nvPr/>
        </p:nvSpPr>
        <p:spPr bwMode="auto">
          <a:xfrm>
            <a:off x="3200400" y="914400"/>
            <a:ext cx="782638" cy="365125"/>
          </a:xfrm>
          <a:prstGeom prst="rect">
            <a:avLst/>
          </a:prstGeom>
          <a:noFill/>
          <a:ln w="9525">
            <a:noFill/>
            <a:miter lim="800000"/>
            <a:headEnd/>
            <a:tailEnd/>
          </a:ln>
        </p:spPr>
        <p:txBody>
          <a:bodyPr>
            <a:spAutoFit/>
          </a:bodyPr>
          <a:lstStyle/>
          <a:p>
            <a:pPr algn="ctr">
              <a:spcBef>
                <a:spcPct val="50000"/>
              </a:spcBef>
            </a:pPr>
            <a:r>
              <a:rPr lang="en-US" sz="900" b="1"/>
              <a:t>O.D.</a:t>
            </a:r>
            <a:br>
              <a:rPr lang="en-US" sz="900" b="1"/>
            </a:br>
            <a:r>
              <a:rPr lang="en-US" sz="900" b="1"/>
              <a:t>(BARREL)</a:t>
            </a:r>
          </a:p>
        </p:txBody>
      </p:sp>
      <p:sp>
        <p:nvSpPr>
          <p:cNvPr id="95272" name="Text Box 372"/>
          <p:cNvSpPr txBox="1">
            <a:spLocks noChangeAspect="1" noChangeArrowheads="1"/>
          </p:cNvSpPr>
          <p:nvPr/>
        </p:nvSpPr>
        <p:spPr bwMode="auto">
          <a:xfrm>
            <a:off x="4038600" y="914400"/>
            <a:ext cx="711200" cy="365125"/>
          </a:xfrm>
          <a:prstGeom prst="rect">
            <a:avLst/>
          </a:prstGeom>
          <a:noFill/>
          <a:ln w="9525">
            <a:noFill/>
            <a:miter lim="800000"/>
            <a:headEnd/>
            <a:tailEnd/>
          </a:ln>
        </p:spPr>
        <p:txBody>
          <a:bodyPr>
            <a:spAutoFit/>
          </a:bodyPr>
          <a:lstStyle/>
          <a:p>
            <a:pPr algn="ctr">
              <a:spcBef>
                <a:spcPct val="50000"/>
              </a:spcBef>
            </a:pPr>
            <a:r>
              <a:rPr lang="en-US" sz="900" b="1"/>
              <a:t>O.D.</a:t>
            </a:r>
            <a:br>
              <a:rPr lang="en-US" sz="900" b="1"/>
            </a:br>
            <a:r>
              <a:rPr lang="en-US" sz="900" b="1"/>
              <a:t>(BELL)</a:t>
            </a:r>
          </a:p>
        </p:txBody>
      </p:sp>
      <p:sp>
        <p:nvSpPr>
          <p:cNvPr id="95273" name="Text Box 373"/>
          <p:cNvSpPr txBox="1">
            <a:spLocks noChangeAspect="1" noChangeArrowheads="1"/>
          </p:cNvSpPr>
          <p:nvPr/>
        </p:nvSpPr>
        <p:spPr bwMode="auto">
          <a:xfrm>
            <a:off x="4498975" y="1058863"/>
            <a:ext cx="1614488" cy="365125"/>
          </a:xfrm>
          <a:prstGeom prst="rect">
            <a:avLst/>
          </a:prstGeom>
          <a:noFill/>
          <a:ln w="9525">
            <a:noFill/>
            <a:miter lim="800000"/>
            <a:headEnd/>
            <a:tailEnd/>
          </a:ln>
        </p:spPr>
        <p:txBody>
          <a:bodyPr>
            <a:spAutoFit/>
          </a:bodyPr>
          <a:lstStyle/>
          <a:p>
            <a:pPr algn="ctr">
              <a:spcBef>
                <a:spcPct val="50000"/>
              </a:spcBef>
            </a:pPr>
            <a:r>
              <a:rPr lang="en-US" sz="900" b="1"/>
              <a:t>I.D.</a:t>
            </a:r>
            <a:br>
              <a:rPr lang="en-US" sz="900" b="1"/>
            </a:br>
            <a:r>
              <a:rPr lang="en-US" sz="900" b="1"/>
              <a:t> SPAN        RISE</a:t>
            </a:r>
          </a:p>
        </p:txBody>
      </p:sp>
      <p:sp>
        <p:nvSpPr>
          <p:cNvPr id="95274" name="Text Box 374"/>
          <p:cNvSpPr txBox="1">
            <a:spLocks noChangeAspect="1" noChangeArrowheads="1"/>
          </p:cNvSpPr>
          <p:nvPr/>
        </p:nvSpPr>
        <p:spPr bwMode="auto">
          <a:xfrm>
            <a:off x="5854700" y="1058863"/>
            <a:ext cx="1100138" cy="365125"/>
          </a:xfrm>
          <a:prstGeom prst="rect">
            <a:avLst/>
          </a:prstGeom>
          <a:noFill/>
          <a:ln w="9525">
            <a:noFill/>
            <a:miter lim="800000"/>
            <a:headEnd/>
            <a:tailEnd/>
          </a:ln>
        </p:spPr>
        <p:txBody>
          <a:bodyPr>
            <a:spAutoFit/>
          </a:bodyPr>
          <a:lstStyle/>
          <a:p>
            <a:pPr algn="ctr">
              <a:spcBef>
                <a:spcPct val="50000"/>
              </a:spcBef>
            </a:pPr>
            <a:r>
              <a:rPr lang="en-US" sz="900" b="1"/>
              <a:t>O.D.</a:t>
            </a:r>
            <a:br>
              <a:rPr lang="en-US" sz="900" b="1"/>
            </a:br>
            <a:r>
              <a:rPr lang="en-US" sz="900" b="1"/>
              <a:t>SPAN        RISE</a:t>
            </a:r>
          </a:p>
        </p:txBody>
      </p:sp>
      <p:sp>
        <p:nvSpPr>
          <p:cNvPr id="95275" name="Line 375"/>
          <p:cNvSpPr>
            <a:spLocks noChangeAspect="1" noChangeShapeType="1"/>
          </p:cNvSpPr>
          <p:nvPr/>
        </p:nvSpPr>
        <p:spPr bwMode="auto">
          <a:xfrm>
            <a:off x="2625725" y="922338"/>
            <a:ext cx="3175" cy="4772025"/>
          </a:xfrm>
          <a:prstGeom prst="line">
            <a:avLst/>
          </a:prstGeom>
          <a:noFill/>
          <a:ln w="9525">
            <a:solidFill>
              <a:schemeClr val="tx1"/>
            </a:solidFill>
            <a:round/>
            <a:headEnd/>
            <a:tailEnd/>
          </a:ln>
        </p:spPr>
        <p:txBody>
          <a:bodyPr/>
          <a:lstStyle/>
          <a:p>
            <a:endParaRPr lang="en-US"/>
          </a:p>
        </p:txBody>
      </p:sp>
      <p:sp>
        <p:nvSpPr>
          <p:cNvPr id="95276" name="Text Box 381"/>
          <p:cNvSpPr txBox="1">
            <a:spLocks noChangeAspect="1" noChangeArrowheads="1"/>
          </p:cNvSpPr>
          <p:nvPr/>
        </p:nvSpPr>
        <p:spPr bwMode="auto">
          <a:xfrm>
            <a:off x="4953000" y="914400"/>
            <a:ext cx="1874838" cy="228600"/>
          </a:xfrm>
          <a:prstGeom prst="rect">
            <a:avLst/>
          </a:prstGeom>
          <a:noFill/>
          <a:ln w="9525">
            <a:noFill/>
            <a:miter lim="800000"/>
            <a:headEnd/>
            <a:tailEnd/>
          </a:ln>
        </p:spPr>
        <p:txBody>
          <a:bodyPr>
            <a:spAutoFit/>
          </a:bodyPr>
          <a:lstStyle/>
          <a:p>
            <a:pPr algn="ctr">
              <a:spcBef>
                <a:spcPct val="50000"/>
              </a:spcBef>
            </a:pPr>
            <a:r>
              <a:rPr lang="en-US" sz="900" b="1"/>
              <a:t>ELIPTICAL AND ARCH PIPE</a:t>
            </a:r>
          </a:p>
        </p:txBody>
      </p:sp>
      <p:sp>
        <p:nvSpPr>
          <p:cNvPr id="95277" name="Line 382"/>
          <p:cNvSpPr>
            <a:spLocks noChangeAspect="1" noChangeShapeType="1"/>
          </p:cNvSpPr>
          <p:nvPr/>
        </p:nvSpPr>
        <p:spPr bwMode="auto">
          <a:xfrm>
            <a:off x="5016500" y="1069975"/>
            <a:ext cx="1743075" cy="0"/>
          </a:xfrm>
          <a:prstGeom prst="line">
            <a:avLst/>
          </a:prstGeom>
          <a:noFill/>
          <a:ln w="9525">
            <a:solidFill>
              <a:schemeClr val="tx1"/>
            </a:solidFill>
            <a:round/>
            <a:headEnd/>
            <a:tailEnd/>
          </a:ln>
        </p:spPr>
        <p:txBody>
          <a:bodyPr/>
          <a:lstStyle/>
          <a:p>
            <a:endParaRPr lang="en-US"/>
          </a:p>
        </p:txBody>
      </p:sp>
      <p:sp>
        <p:nvSpPr>
          <p:cNvPr id="95278" name="Line 383"/>
          <p:cNvSpPr>
            <a:spLocks noChangeAspect="1" noChangeShapeType="1"/>
          </p:cNvSpPr>
          <p:nvPr/>
        </p:nvSpPr>
        <p:spPr bwMode="auto">
          <a:xfrm flipH="1">
            <a:off x="4886325" y="1069975"/>
            <a:ext cx="130175" cy="130175"/>
          </a:xfrm>
          <a:prstGeom prst="line">
            <a:avLst/>
          </a:prstGeom>
          <a:noFill/>
          <a:ln w="9525">
            <a:solidFill>
              <a:schemeClr val="tx1"/>
            </a:solidFill>
            <a:round/>
            <a:headEnd/>
            <a:tailEnd/>
          </a:ln>
        </p:spPr>
        <p:txBody>
          <a:bodyPr/>
          <a:lstStyle/>
          <a:p>
            <a:endParaRPr lang="en-US"/>
          </a:p>
        </p:txBody>
      </p:sp>
      <p:sp>
        <p:nvSpPr>
          <p:cNvPr id="95279" name="Line 384"/>
          <p:cNvSpPr>
            <a:spLocks noChangeAspect="1" noChangeShapeType="1"/>
          </p:cNvSpPr>
          <p:nvPr/>
        </p:nvSpPr>
        <p:spPr bwMode="auto">
          <a:xfrm>
            <a:off x="6759575" y="1069975"/>
            <a:ext cx="130175" cy="130175"/>
          </a:xfrm>
          <a:prstGeom prst="line">
            <a:avLst/>
          </a:prstGeom>
          <a:noFill/>
          <a:ln w="9525">
            <a:solidFill>
              <a:schemeClr val="tx1"/>
            </a:solidFill>
            <a:round/>
            <a:headEnd/>
            <a:tailEnd/>
          </a:ln>
        </p:spPr>
        <p:txBody>
          <a:bodyPr/>
          <a:lstStyle/>
          <a:p>
            <a:endParaRPr lang="en-US"/>
          </a:p>
        </p:txBody>
      </p:sp>
      <p:sp>
        <p:nvSpPr>
          <p:cNvPr id="95280" name="Line 386"/>
          <p:cNvSpPr>
            <a:spLocks noChangeAspect="1" noChangeShapeType="1"/>
          </p:cNvSpPr>
          <p:nvPr/>
        </p:nvSpPr>
        <p:spPr bwMode="auto">
          <a:xfrm>
            <a:off x="7013575" y="922338"/>
            <a:ext cx="3175" cy="4772025"/>
          </a:xfrm>
          <a:prstGeom prst="line">
            <a:avLst/>
          </a:prstGeom>
          <a:noFill/>
          <a:ln w="9525">
            <a:solidFill>
              <a:schemeClr val="tx1"/>
            </a:solidFill>
            <a:round/>
            <a:headEnd/>
            <a:tailEnd/>
          </a:ln>
        </p:spPr>
        <p:txBody>
          <a:bodyPr/>
          <a:lstStyle/>
          <a:p>
            <a:endParaRPr lang="en-US"/>
          </a:p>
        </p:txBody>
      </p:sp>
      <p:sp>
        <p:nvSpPr>
          <p:cNvPr id="95281" name="Line 403"/>
          <p:cNvSpPr>
            <a:spLocks noChangeAspect="1" noChangeShapeType="1"/>
          </p:cNvSpPr>
          <p:nvPr/>
        </p:nvSpPr>
        <p:spPr bwMode="auto">
          <a:xfrm>
            <a:off x="4759325" y="922338"/>
            <a:ext cx="3175" cy="4772025"/>
          </a:xfrm>
          <a:prstGeom prst="line">
            <a:avLst/>
          </a:prstGeom>
          <a:noFill/>
          <a:ln w="9525">
            <a:solidFill>
              <a:schemeClr val="tx1"/>
            </a:solidFill>
            <a:round/>
            <a:headEnd/>
            <a:tailEnd/>
          </a:ln>
        </p:spPr>
        <p:txBody>
          <a:bodyPr/>
          <a:lstStyle/>
          <a:p>
            <a:endParaRPr lang="en-US"/>
          </a:p>
        </p:txBody>
      </p:sp>
      <p:sp>
        <p:nvSpPr>
          <p:cNvPr id="95282" name="Line 404"/>
          <p:cNvSpPr>
            <a:spLocks noChangeAspect="1" noChangeShapeType="1"/>
          </p:cNvSpPr>
          <p:nvPr/>
        </p:nvSpPr>
        <p:spPr bwMode="auto">
          <a:xfrm>
            <a:off x="3206750" y="922338"/>
            <a:ext cx="3175" cy="4772025"/>
          </a:xfrm>
          <a:prstGeom prst="line">
            <a:avLst/>
          </a:prstGeom>
          <a:noFill/>
          <a:ln w="9525">
            <a:solidFill>
              <a:schemeClr val="tx1"/>
            </a:solidFill>
            <a:round/>
            <a:headEnd/>
            <a:tailEnd/>
          </a:ln>
        </p:spPr>
        <p:txBody>
          <a:bodyPr/>
          <a:lstStyle/>
          <a:p>
            <a:endParaRPr lang="en-US"/>
          </a:p>
        </p:txBody>
      </p:sp>
      <p:sp>
        <p:nvSpPr>
          <p:cNvPr id="95283" name="Line 405"/>
          <p:cNvSpPr>
            <a:spLocks noChangeAspect="1" noChangeShapeType="1"/>
          </p:cNvSpPr>
          <p:nvPr/>
        </p:nvSpPr>
        <p:spPr bwMode="auto">
          <a:xfrm>
            <a:off x="3983038" y="922338"/>
            <a:ext cx="3175" cy="4772025"/>
          </a:xfrm>
          <a:prstGeom prst="line">
            <a:avLst/>
          </a:prstGeom>
          <a:noFill/>
          <a:ln w="9525">
            <a:solidFill>
              <a:schemeClr val="tx1"/>
            </a:solidFill>
            <a:round/>
            <a:headEnd/>
            <a:tailEnd/>
          </a:ln>
        </p:spPr>
        <p:txBody>
          <a:bodyPr/>
          <a:lstStyle/>
          <a:p>
            <a:endParaRPr lang="en-US"/>
          </a:p>
        </p:txBody>
      </p:sp>
      <p:sp>
        <p:nvSpPr>
          <p:cNvPr id="95284" name="Line 408"/>
          <p:cNvSpPr>
            <a:spLocks noChangeAspect="1" noChangeShapeType="1"/>
          </p:cNvSpPr>
          <p:nvPr/>
        </p:nvSpPr>
        <p:spPr bwMode="auto">
          <a:xfrm>
            <a:off x="1914525" y="922338"/>
            <a:ext cx="5103813" cy="0"/>
          </a:xfrm>
          <a:prstGeom prst="line">
            <a:avLst/>
          </a:prstGeom>
          <a:noFill/>
          <a:ln w="9525">
            <a:solidFill>
              <a:schemeClr val="tx1"/>
            </a:solidFill>
            <a:round/>
            <a:headEnd/>
            <a:tailEnd/>
          </a:ln>
        </p:spPr>
        <p:txBody>
          <a:bodyPr/>
          <a:lstStyle/>
          <a:p>
            <a:endParaRPr lang="en-US"/>
          </a:p>
        </p:txBody>
      </p:sp>
      <p:sp>
        <p:nvSpPr>
          <p:cNvPr id="95285" name="Line 409"/>
          <p:cNvSpPr>
            <a:spLocks noChangeAspect="1" noChangeShapeType="1"/>
          </p:cNvSpPr>
          <p:nvPr/>
        </p:nvSpPr>
        <p:spPr bwMode="auto">
          <a:xfrm>
            <a:off x="4951413" y="1223963"/>
            <a:ext cx="711200" cy="0"/>
          </a:xfrm>
          <a:prstGeom prst="line">
            <a:avLst/>
          </a:prstGeom>
          <a:noFill/>
          <a:ln w="9525">
            <a:solidFill>
              <a:schemeClr val="tx1"/>
            </a:solidFill>
            <a:round/>
            <a:headEnd/>
            <a:tailEnd/>
          </a:ln>
        </p:spPr>
        <p:txBody>
          <a:bodyPr/>
          <a:lstStyle/>
          <a:p>
            <a:endParaRPr lang="en-US"/>
          </a:p>
        </p:txBody>
      </p:sp>
      <p:sp>
        <p:nvSpPr>
          <p:cNvPr id="95286" name="Line 410"/>
          <p:cNvSpPr>
            <a:spLocks noChangeAspect="1" noChangeShapeType="1"/>
          </p:cNvSpPr>
          <p:nvPr/>
        </p:nvSpPr>
        <p:spPr bwMode="auto">
          <a:xfrm>
            <a:off x="6037263" y="1223963"/>
            <a:ext cx="711200" cy="0"/>
          </a:xfrm>
          <a:prstGeom prst="line">
            <a:avLst/>
          </a:prstGeom>
          <a:noFill/>
          <a:ln w="9525">
            <a:solidFill>
              <a:schemeClr val="tx1"/>
            </a:solidFill>
            <a:round/>
            <a:headEnd/>
            <a:tailEnd/>
          </a:ln>
        </p:spPr>
        <p:txBody>
          <a:bodyPr/>
          <a:lstStyle/>
          <a:p>
            <a:endParaRPr lang="en-US"/>
          </a:p>
        </p:txBody>
      </p:sp>
      <p:sp>
        <p:nvSpPr>
          <p:cNvPr id="95287" name="Line 411"/>
          <p:cNvSpPr>
            <a:spLocks noChangeAspect="1" noChangeShapeType="1"/>
          </p:cNvSpPr>
          <p:nvPr/>
        </p:nvSpPr>
        <p:spPr bwMode="auto">
          <a:xfrm>
            <a:off x="5338763" y="1223963"/>
            <a:ext cx="3175" cy="4470400"/>
          </a:xfrm>
          <a:prstGeom prst="line">
            <a:avLst/>
          </a:prstGeom>
          <a:noFill/>
          <a:ln w="9525">
            <a:solidFill>
              <a:schemeClr val="tx1"/>
            </a:solidFill>
            <a:round/>
            <a:headEnd/>
            <a:tailEnd/>
          </a:ln>
        </p:spPr>
        <p:txBody>
          <a:bodyPr/>
          <a:lstStyle/>
          <a:p>
            <a:endParaRPr lang="en-US"/>
          </a:p>
        </p:txBody>
      </p:sp>
      <p:sp>
        <p:nvSpPr>
          <p:cNvPr id="95288" name="Line 412"/>
          <p:cNvSpPr>
            <a:spLocks noChangeAspect="1" noChangeShapeType="1"/>
          </p:cNvSpPr>
          <p:nvPr/>
        </p:nvSpPr>
        <p:spPr bwMode="auto">
          <a:xfrm>
            <a:off x="5856288" y="1069975"/>
            <a:ext cx="3175" cy="4625975"/>
          </a:xfrm>
          <a:prstGeom prst="line">
            <a:avLst/>
          </a:prstGeom>
          <a:noFill/>
          <a:ln w="12700">
            <a:solidFill>
              <a:schemeClr val="tx1"/>
            </a:solidFill>
            <a:round/>
            <a:headEnd/>
            <a:tailEnd/>
          </a:ln>
        </p:spPr>
        <p:txBody>
          <a:bodyPr/>
          <a:lstStyle/>
          <a:p>
            <a:endParaRPr lang="en-US"/>
          </a:p>
        </p:txBody>
      </p:sp>
      <p:sp>
        <p:nvSpPr>
          <p:cNvPr id="95289" name="Line 413"/>
          <p:cNvSpPr>
            <a:spLocks noChangeAspect="1" noChangeShapeType="1"/>
          </p:cNvSpPr>
          <p:nvPr/>
        </p:nvSpPr>
        <p:spPr bwMode="auto">
          <a:xfrm>
            <a:off x="6408738" y="1223963"/>
            <a:ext cx="3175" cy="4470400"/>
          </a:xfrm>
          <a:prstGeom prst="line">
            <a:avLst/>
          </a:prstGeom>
          <a:noFill/>
          <a:ln w="9525">
            <a:solidFill>
              <a:schemeClr val="tx1"/>
            </a:solidFill>
            <a:round/>
            <a:headEnd/>
            <a:tailEnd/>
          </a:ln>
        </p:spPr>
        <p:txBody>
          <a:bodyPr/>
          <a:lstStyle/>
          <a:p>
            <a:endParaRPr lang="en-US"/>
          </a:p>
        </p:txBody>
      </p:sp>
      <p:sp>
        <p:nvSpPr>
          <p:cNvPr id="95290" name="Text Box 376"/>
          <p:cNvSpPr txBox="1">
            <a:spLocks noChangeAspect="1" noChangeArrowheads="1"/>
          </p:cNvSpPr>
          <p:nvPr/>
        </p:nvSpPr>
        <p:spPr bwMode="auto">
          <a:xfrm>
            <a:off x="1828800" y="1447800"/>
            <a:ext cx="904875" cy="638175"/>
          </a:xfrm>
          <a:prstGeom prst="rect">
            <a:avLst/>
          </a:prstGeom>
          <a:noFill/>
          <a:ln w="9525">
            <a:noFill/>
            <a:miter lim="800000"/>
            <a:headEnd/>
            <a:tailEnd/>
          </a:ln>
        </p:spPr>
        <p:txBody>
          <a:bodyPr>
            <a:spAutoFit/>
          </a:bodyPr>
          <a:lstStyle/>
          <a:p>
            <a:pPr algn="ctr">
              <a:spcBef>
                <a:spcPct val="50000"/>
              </a:spcBef>
            </a:pPr>
            <a:r>
              <a:rPr lang="en-US" sz="900" b="1"/>
              <a:t>Concrete</a:t>
            </a:r>
            <a:br>
              <a:rPr lang="en-US" sz="900" b="1"/>
            </a:br>
            <a:r>
              <a:rPr lang="en-US" sz="900" b="1"/>
              <a:t>Standard</a:t>
            </a:r>
            <a:br>
              <a:rPr lang="en-US" sz="900" b="1"/>
            </a:br>
            <a:r>
              <a:rPr lang="en-US" sz="900" b="1"/>
              <a:t>Bell &amp; Spigot</a:t>
            </a:r>
            <a:br>
              <a:rPr lang="en-US" sz="900" b="1"/>
            </a:br>
            <a:r>
              <a:rPr lang="en-US" sz="900" b="1"/>
              <a:t>(Round)</a:t>
            </a:r>
          </a:p>
        </p:txBody>
      </p:sp>
      <p:sp>
        <p:nvSpPr>
          <p:cNvPr id="95291" name="Line 378"/>
          <p:cNvSpPr>
            <a:spLocks noChangeAspect="1" noChangeShapeType="1"/>
          </p:cNvSpPr>
          <p:nvPr/>
        </p:nvSpPr>
        <p:spPr bwMode="auto">
          <a:xfrm>
            <a:off x="2625725" y="1519238"/>
            <a:ext cx="4402138" cy="0"/>
          </a:xfrm>
          <a:prstGeom prst="line">
            <a:avLst/>
          </a:prstGeom>
          <a:noFill/>
          <a:ln w="9525">
            <a:solidFill>
              <a:schemeClr val="tx1"/>
            </a:solidFill>
            <a:round/>
            <a:headEnd/>
            <a:tailEnd/>
          </a:ln>
        </p:spPr>
        <p:txBody>
          <a:bodyPr/>
          <a:lstStyle/>
          <a:p>
            <a:endParaRPr lang="en-US"/>
          </a:p>
        </p:txBody>
      </p:sp>
      <p:sp>
        <p:nvSpPr>
          <p:cNvPr id="95292" name="Line 385"/>
          <p:cNvSpPr>
            <a:spLocks noChangeAspect="1" noChangeShapeType="1"/>
          </p:cNvSpPr>
          <p:nvPr/>
        </p:nvSpPr>
        <p:spPr bwMode="auto">
          <a:xfrm>
            <a:off x="2590800" y="1600200"/>
            <a:ext cx="4402138" cy="0"/>
          </a:xfrm>
          <a:prstGeom prst="line">
            <a:avLst/>
          </a:prstGeom>
          <a:noFill/>
          <a:ln w="9525">
            <a:solidFill>
              <a:schemeClr val="tx1"/>
            </a:solidFill>
            <a:round/>
            <a:headEnd/>
            <a:tailEnd/>
          </a:ln>
        </p:spPr>
        <p:txBody>
          <a:bodyPr/>
          <a:lstStyle/>
          <a:p>
            <a:endParaRPr lang="en-US"/>
          </a:p>
        </p:txBody>
      </p:sp>
      <p:sp>
        <p:nvSpPr>
          <p:cNvPr id="95293" name="Line 390"/>
          <p:cNvSpPr>
            <a:spLocks noChangeAspect="1" noChangeShapeType="1"/>
          </p:cNvSpPr>
          <p:nvPr/>
        </p:nvSpPr>
        <p:spPr bwMode="auto">
          <a:xfrm>
            <a:off x="2625725" y="1765300"/>
            <a:ext cx="4402138" cy="0"/>
          </a:xfrm>
          <a:prstGeom prst="line">
            <a:avLst/>
          </a:prstGeom>
          <a:noFill/>
          <a:ln w="9525">
            <a:solidFill>
              <a:schemeClr val="tx1"/>
            </a:solidFill>
            <a:round/>
            <a:headEnd/>
            <a:tailEnd/>
          </a:ln>
        </p:spPr>
        <p:txBody>
          <a:bodyPr/>
          <a:lstStyle/>
          <a:p>
            <a:endParaRPr lang="en-US"/>
          </a:p>
        </p:txBody>
      </p:sp>
      <p:sp>
        <p:nvSpPr>
          <p:cNvPr id="95294" name="Line 394"/>
          <p:cNvSpPr>
            <a:spLocks noChangeAspect="1" noChangeShapeType="1"/>
          </p:cNvSpPr>
          <p:nvPr/>
        </p:nvSpPr>
        <p:spPr bwMode="auto">
          <a:xfrm>
            <a:off x="2625725" y="1890713"/>
            <a:ext cx="4402138" cy="0"/>
          </a:xfrm>
          <a:prstGeom prst="line">
            <a:avLst/>
          </a:prstGeom>
          <a:noFill/>
          <a:ln w="9525">
            <a:solidFill>
              <a:schemeClr val="tx1"/>
            </a:solidFill>
            <a:round/>
            <a:headEnd/>
            <a:tailEnd/>
          </a:ln>
        </p:spPr>
        <p:txBody>
          <a:bodyPr/>
          <a:lstStyle/>
          <a:p>
            <a:endParaRPr lang="en-US"/>
          </a:p>
        </p:txBody>
      </p:sp>
      <p:sp>
        <p:nvSpPr>
          <p:cNvPr id="95295" name="Line 398"/>
          <p:cNvSpPr>
            <a:spLocks noChangeAspect="1" noChangeShapeType="1"/>
          </p:cNvSpPr>
          <p:nvPr/>
        </p:nvSpPr>
        <p:spPr bwMode="auto">
          <a:xfrm>
            <a:off x="2627313" y="2014538"/>
            <a:ext cx="4402137" cy="0"/>
          </a:xfrm>
          <a:prstGeom prst="line">
            <a:avLst/>
          </a:prstGeom>
          <a:noFill/>
          <a:ln w="9525">
            <a:solidFill>
              <a:schemeClr val="tx1"/>
            </a:solidFill>
            <a:round/>
            <a:headEnd/>
            <a:tailEnd/>
          </a:ln>
        </p:spPr>
        <p:txBody>
          <a:bodyPr/>
          <a:lstStyle/>
          <a:p>
            <a:endParaRPr lang="en-US"/>
          </a:p>
        </p:txBody>
      </p:sp>
      <p:sp>
        <p:nvSpPr>
          <p:cNvPr id="95296" name="Text Box 400"/>
          <p:cNvSpPr txBox="1">
            <a:spLocks noChangeArrowheads="1"/>
          </p:cNvSpPr>
          <p:nvPr/>
        </p:nvSpPr>
        <p:spPr bwMode="auto">
          <a:xfrm>
            <a:off x="3371850" y="1836738"/>
            <a:ext cx="609600" cy="228600"/>
          </a:xfrm>
          <a:prstGeom prst="rect">
            <a:avLst/>
          </a:prstGeom>
          <a:noFill/>
          <a:ln w="9525">
            <a:noFill/>
            <a:miter lim="800000"/>
            <a:headEnd/>
            <a:tailEnd/>
          </a:ln>
        </p:spPr>
        <p:txBody>
          <a:bodyPr>
            <a:spAutoFit/>
          </a:bodyPr>
          <a:lstStyle/>
          <a:p>
            <a:pPr>
              <a:spcBef>
                <a:spcPct val="50000"/>
              </a:spcBef>
            </a:pPr>
            <a:r>
              <a:rPr lang="en-US" sz="900"/>
              <a:t>49 1/4”</a:t>
            </a:r>
          </a:p>
        </p:txBody>
      </p:sp>
      <p:sp>
        <p:nvSpPr>
          <p:cNvPr id="95297" name="Text Box 431"/>
          <p:cNvSpPr txBox="1">
            <a:spLocks noChangeArrowheads="1"/>
          </p:cNvSpPr>
          <p:nvPr/>
        </p:nvSpPr>
        <p:spPr bwMode="auto">
          <a:xfrm>
            <a:off x="3371850" y="1471613"/>
            <a:ext cx="381000" cy="228600"/>
          </a:xfrm>
          <a:prstGeom prst="rect">
            <a:avLst/>
          </a:prstGeom>
          <a:noFill/>
          <a:ln w="9525">
            <a:noFill/>
            <a:miter lim="800000"/>
            <a:headEnd/>
            <a:tailEnd/>
          </a:ln>
        </p:spPr>
        <p:txBody>
          <a:bodyPr>
            <a:spAutoFit/>
          </a:bodyPr>
          <a:lstStyle/>
          <a:p>
            <a:pPr>
              <a:spcBef>
                <a:spcPct val="50000"/>
              </a:spcBef>
            </a:pPr>
            <a:r>
              <a:rPr lang="en-US" sz="900"/>
              <a:t>29”</a:t>
            </a:r>
          </a:p>
        </p:txBody>
      </p:sp>
      <p:sp>
        <p:nvSpPr>
          <p:cNvPr id="95298" name="Text Box 434"/>
          <p:cNvSpPr txBox="1">
            <a:spLocks noChangeArrowheads="1"/>
          </p:cNvSpPr>
          <p:nvPr/>
        </p:nvSpPr>
        <p:spPr bwMode="auto">
          <a:xfrm>
            <a:off x="2768600" y="2357438"/>
            <a:ext cx="381000" cy="228600"/>
          </a:xfrm>
          <a:prstGeom prst="rect">
            <a:avLst/>
          </a:prstGeom>
          <a:noFill/>
          <a:ln w="9525">
            <a:noFill/>
            <a:miter lim="800000"/>
            <a:headEnd/>
            <a:tailEnd/>
          </a:ln>
        </p:spPr>
        <p:txBody>
          <a:bodyPr>
            <a:spAutoFit/>
          </a:bodyPr>
          <a:lstStyle/>
          <a:p>
            <a:pPr>
              <a:spcBef>
                <a:spcPct val="50000"/>
              </a:spcBef>
            </a:pPr>
            <a:r>
              <a:rPr lang="en-US" sz="900"/>
              <a:t>30”</a:t>
            </a:r>
          </a:p>
        </p:txBody>
      </p:sp>
      <p:sp>
        <p:nvSpPr>
          <p:cNvPr id="95299" name="Text Box 436"/>
          <p:cNvSpPr txBox="1">
            <a:spLocks noChangeArrowheads="1"/>
          </p:cNvSpPr>
          <p:nvPr/>
        </p:nvSpPr>
        <p:spPr bwMode="auto">
          <a:xfrm>
            <a:off x="2768600" y="2605088"/>
            <a:ext cx="381000" cy="228600"/>
          </a:xfrm>
          <a:prstGeom prst="rect">
            <a:avLst/>
          </a:prstGeom>
          <a:noFill/>
          <a:ln w="9525">
            <a:noFill/>
            <a:miter lim="800000"/>
            <a:headEnd/>
            <a:tailEnd/>
          </a:ln>
        </p:spPr>
        <p:txBody>
          <a:bodyPr>
            <a:spAutoFit/>
          </a:bodyPr>
          <a:lstStyle/>
          <a:p>
            <a:pPr>
              <a:spcBef>
                <a:spcPct val="50000"/>
              </a:spcBef>
            </a:pPr>
            <a:r>
              <a:rPr lang="en-US" sz="900"/>
              <a:t>42”</a:t>
            </a:r>
          </a:p>
        </p:txBody>
      </p:sp>
      <p:sp>
        <p:nvSpPr>
          <p:cNvPr id="95300" name="Text Box 439"/>
          <p:cNvSpPr txBox="1">
            <a:spLocks noChangeArrowheads="1"/>
          </p:cNvSpPr>
          <p:nvPr/>
        </p:nvSpPr>
        <p:spPr bwMode="auto">
          <a:xfrm>
            <a:off x="3371850" y="2486025"/>
            <a:ext cx="609600" cy="228600"/>
          </a:xfrm>
          <a:prstGeom prst="rect">
            <a:avLst/>
          </a:prstGeom>
          <a:noFill/>
          <a:ln w="9525">
            <a:noFill/>
            <a:miter lim="800000"/>
            <a:headEnd/>
            <a:tailEnd/>
          </a:ln>
        </p:spPr>
        <p:txBody>
          <a:bodyPr>
            <a:spAutoFit/>
          </a:bodyPr>
          <a:lstStyle/>
          <a:p>
            <a:pPr>
              <a:spcBef>
                <a:spcPct val="50000"/>
              </a:spcBef>
            </a:pPr>
            <a:r>
              <a:rPr lang="en-US" sz="900"/>
              <a:t>42 1/2”</a:t>
            </a:r>
          </a:p>
        </p:txBody>
      </p:sp>
      <p:sp>
        <p:nvSpPr>
          <p:cNvPr id="95301" name="Text Box 440"/>
          <p:cNvSpPr txBox="1">
            <a:spLocks noChangeArrowheads="1"/>
          </p:cNvSpPr>
          <p:nvPr/>
        </p:nvSpPr>
        <p:spPr bwMode="auto">
          <a:xfrm>
            <a:off x="3371850" y="2732088"/>
            <a:ext cx="608013" cy="228600"/>
          </a:xfrm>
          <a:prstGeom prst="rect">
            <a:avLst/>
          </a:prstGeom>
          <a:noFill/>
          <a:ln w="9525">
            <a:noFill/>
            <a:miter lim="800000"/>
            <a:headEnd/>
            <a:tailEnd/>
          </a:ln>
        </p:spPr>
        <p:txBody>
          <a:bodyPr>
            <a:spAutoFit/>
          </a:bodyPr>
          <a:lstStyle/>
          <a:p>
            <a:pPr>
              <a:spcBef>
                <a:spcPct val="50000"/>
              </a:spcBef>
            </a:pPr>
            <a:r>
              <a:rPr lang="en-US" sz="900"/>
              <a:t>55 3/4”</a:t>
            </a:r>
          </a:p>
        </p:txBody>
      </p:sp>
      <p:sp>
        <p:nvSpPr>
          <p:cNvPr id="95302" name="Text Box 441"/>
          <p:cNvSpPr txBox="1">
            <a:spLocks noChangeArrowheads="1"/>
          </p:cNvSpPr>
          <p:nvPr/>
        </p:nvSpPr>
        <p:spPr bwMode="auto">
          <a:xfrm>
            <a:off x="3371850" y="2111375"/>
            <a:ext cx="550863" cy="228600"/>
          </a:xfrm>
          <a:prstGeom prst="rect">
            <a:avLst/>
          </a:prstGeom>
          <a:noFill/>
          <a:ln w="9525">
            <a:noFill/>
            <a:miter lim="800000"/>
            <a:headEnd/>
            <a:tailEnd/>
          </a:ln>
        </p:spPr>
        <p:txBody>
          <a:bodyPr>
            <a:spAutoFit/>
          </a:bodyPr>
          <a:lstStyle/>
          <a:p>
            <a:pPr>
              <a:spcBef>
                <a:spcPct val="50000"/>
              </a:spcBef>
            </a:pPr>
            <a:r>
              <a:rPr lang="en-US" sz="900"/>
              <a:t>22 1/4”</a:t>
            </a:r>
          </a:p>
        </p:txBody>
      </p:sp>
      <p:sp>
        <p:nvSpPr>
          <p:cNvPr id="95303" name="Text Box 435"/>
          <p:cNvSpPr txBox="1">
            <a:spLocks noChangeArrowheads="1"/>
          </p:cNvSpPr>
          <p:nvPr/>
        </p:nvSpPr>
        <p:spPr bwMode="auto">
          <a:xfrm>
            <a:off x="2768600" y="2486025"/>
            <a:ext cx="381000" cy="228600"/>
          </a:xfrm>
          <a:prstGeom prst="rect">
            <a:avLst/>
          </a:prstGeom>
          <a:noFill/>
          <a:ln w="9525">
            <a:noFill/>
            <a:miter lim="800000"/>
            <a:headEnd/>
            <a:tailEnd/>
          </a:ln>
        </p:spPr>
        <p:txBody>
          <a:bodyPr>
            <a:spAutoFit/>
          </a:bodyPr>
          <a:lstStyle/>
          <a:p>
            <a:pPr>
              <a:spcBef>
                <a:spcPct val="50000"/>
              </a:spcBef>
            </a:pPr>
            <a:r>
              <a:rPr lang="en-US" sz="900"/>
              <a:t>36”</a:t>
            </a:r>
          </a:p>
        </p:txBody>
      </p:sp>
      <p:sp>
        <p:nvSpPr>
          <p:cNvPr id="95304" name="Text Box 433"/>
          <p:cNvSpPr txBox="1">
            <a:spLocks noChangeArrowheads="1"/>
          </p:cNvSpPr>
          <p:nvPr/>
        </p:nvSpPr>
        <p:spPr bwMode="auto">
          <a:xfrm>
            <a:off x="2768600" y="2238375"/>
            <a:ext cx="381000" cy="228600"/>
          </a:xfrm>
          <a:prstGeom prst="rect">
            <a:avLst/>
          </a:prstGeom>
          <a:noFill/>
          <a:ln w="9525">
            <a:noFill/>
            <a:miter lim="800000"/>
            <a:headEnd/>
            <a:tailEnd/>
          </a:ln>
        </p:spPr>
        <p:txBody>
          <a:bodyPr>
            <a:spAutoFit/>
          </a:bodyPr>
          <a:lstStyle/>
          <a:p>
            <a:pPr>
              <a:spcBef>
                <a:spcPct val="50000"/>
              </a:spcBef>
            </a:pPr>
            <a:r>
              <a:rPr lang="en-US" sz="900"/>
              <a:t>24”</a:t>
            </a:r>
          </a:p>
        </p:txBody>
      </p:sp>
      <p:sp>
        <p:nvSpPr>
          <p:cNvPr id="95305" name="Text Box 442"/>
          <p:cNvSpPr txBox="1">
            <a:spLocks noChangeArrowheads="1"/>
          </p:cNvSpPr>
          <p:nvPr/>
        </p:nvSpPr>
        <p:spPr bwMode="auto">
          <a:xfrm>
            <a:off x="2768600" y="2732088"/>
            <a:ext cx="381000" cy="228600"/>
          </a:xfrm>
          <a:prstGeom prst="rect">
            <a:avLst/>
          </a:prstGeom>
          <a:noFill/>
          <a:ln w="9525">
            <a:noFill/>
            <a:miter lim="800000"/>
            <a:headEnd/>
            <a:tailEnd/>
          </a:ln>
        </p:spPr>
        <p:txBody>
          <a:bodyPr>
            <a:spAutoFit/>
          </a:bodyPr>
          <a:lstStyle/>
          <a:p>
            <a:pPr>
              <a:spcBef>
                <a:spcPct val="50000"/>
              </a:spcBef>
            </a:pPr>
            <a:r>
              <a:rPr lang="en-US" sz="900"/>
              <a:t>48”</a:t>
            </a:r>
          </a:p>
        </p:txBody>
      </p:sp>
      <p:sp>
        <p:nvSpPr>
          <p:cNvPr id="95306" name="Text Box 445"/>
          <p:cNvSpPr txBox="1">
            <a:spLocks noChangeArrowheads="1"/>
          </p:cNvSpPr>
          <p:nvPr/>
        </p:nvSpPr>
        <p:spPr bwMode="auto">
          <a:xfrm>
            <a:off x="3371850" y="2605088"/>
            <a:ext cx="609600" cy="228600"/>
          </a:xfrm>
          <a:prstGeom prst="rect">
            <a:avLst/>
          </a:prstGeom>
          <a:noFill/>
          <a:ln w="9525">
            <a:noFill/>
            <a:miter lim="800000"/>
            <a:headEnd/>
            <a:tailEnd/>
          </a:ln>
        </p:spPr>
        <p:txBody>
          <a:bodyPr>
            <a:spAutoFit/>
          </a:bodyPr>
          <a:lstStyle/>
          <a:p>
            <a:pPr>
              <a:spcBef>
                <a:spcPct val="50000"/>
              </a:spcBef>
            </a:pPr>
            <a:r>
              <a:rPr lang="en-US" sz="900"/>
              <a:t>49 1/4”</a:t>
            </a:r>
          </a:p>
        </p:txBody>
      </p:sp>
      <p:sp>
        <p:nvSpPr>
          <p:cNvPr id="95307" name="Text Box 446"/>
          <p:cNvSpPr txBox="1">
            <a:spLocks noChangeArrowheads="1"/>
          </p:cNvSpPr>
          <p:nvPr/>
        </p:nvSpPr>
        <p:spPr bwMode="auto">
          <a:xfrm>
            <a:off x="3371850" y="2238375"/>
            <a:ext cx="381000" cy="228600"/>
          </a:xfrm>
          <a:prstGeom prst="rect">
            <a:avLst/>
          </a:prstGeom>
          <a:noFill/>
          <a:ln w="9525">
            <a:noFill/>
            <a:miter lim="800000"/>
            <a:headEnd/>
            <a:tailEnd/>
          </a:ln>
        </p:spPr>
        <p:txBody>
          <a:bodyPr>
            <a:spAutoFit/>
          </a:bodyPr>
          <a:lstStyle/>
          <a:p>
            <a:pPr>
              <a:spcBef>
                <a:spcPct val="50000"/>
              </a:spcBef>
            </a:pPr>
            <a:r>
              <a:rPr lang="en-US" sz="900"/>
              <a:t>29”</a:t>
            </a:r>
          </a:p>
        </p:txBody>
      </p:sp>
      <p:sp>
        <p:nvSpPr>
          <p:cNvPr id="95308" name="Text Box 447"/>
          <p:cNvSpPr txBox="1">
            <a:spLocks noChangeArrowheads="1"/>
          </p:cNvSpPr>
          <p:nvPr/>
        </p:nvSpPr>
        <p:spPr bwMode="auto">
          <a:xfrm>
            <a:off x="3371850" y="2357438"/>
            <a:ext cx="609600" cy="228600"/>
          </a:xfrm>
          <a:prstGeom prst="rect">
            <a:avLst/>
          </a:prstGeom>
          <a:noFill/>
          <a:ln w="9525">
            <a:noFill/>
            <a:miter lim="800000"/>
            <a:headEnd/>
            <a:tailEnd/>
          </a:ln>
        </p:spPr>
        <p:txBody>
          <a:bodyPr>
            <a:spAutoFit/>
          </a:bodyPr>
          <a:lstStyle/>
          <a:p>
            <a:pPr>
              <a:spcBef>
                <a:spcPct val="50000"/>
              </a:spcBef>
            </a:pPr>
            <a:r>
              <a:rPr lang="en-US" sz="900"/>
              <a:t>35 3/4”</a:t>
            </a:r>
          </a:p>
        </p:txBody>
      </p:sp>
      <p:sp>
        <p:nvSpPr>
          <p:cNvPr id="95309" name="Line 448"/>
          <p:cNvSpPr>
            <a:spLocks noChangeShapeType="1"/>
          </p:cNvSpPr>
          <p:nvPr/>
        </p:nvSpPr>
        <p:spPr bwMode="auto">
          <a:xfrm>
            <a:off x="2057400" y="1608138"/>
            <a:ext cx="457200" cy="0"/>
          </a:xfrm>
          <a:prstGeom prst="line">
            <a:avLst/>
          </a:prstGeom>
          <a:noFill/>
          <a:ln w="9525">
            <a:solidFill>
              <a:schemeClr val="tx1"/>
            </a:solidFill>
            <a:round/>
            <a:headEnd/>
            <a:tailEnd/>
          </a:ln>
        </p:spPr>
        <p:txBody>
          <a:bodyPr/>
          <a:lstStyle/>
          <a:p>
            <a:endParaRPr lang="en-US"/>
          </a:p>
        </p:txBody>
      </p:sp>
      <p:sp>
        <p:nvSpPr>
          <p:cNvPr id="95310" name="Line 449"/>
          <p:cNvSpPr>
            <a:spLocks noChangeShapeType="1"/>
          </p:cNvSpPr>
          <p:nvPr/>
        </p:nvSpPr>
        <p:spPr bwMode="auto">
          <a:xfrm>
            <a:off x="2057400" y="2293938"/>
            <a:ext cx="457200" cy="0"/>
          </a:xfrm>
          <a:prstGeom prst="line">
            <a:avLst/>
          </a:prstGeom>
          <a:noFill/>
          <a:ln w="9525">
            <a:solidFill>
              <a:schemeClr val="tx1"/>
            </a:solidFill>
            <a:round/>
            <a:headEnd/>
            <a:tailEnd/>
          </a:ln>
        </p:spPr>
        <p:txBody>
          <a:bodyPr/>
          <a:lstStyle/>
          <a:p>
            <a:endParaRPr lang="en-US"/>
          </a:p>
        </p:txBody>
      </p:sp>
      <p:sp>
        <p:nvSpPr>
          <p:cNvPr id="95311" name="Line 414"/>
          <p:cNvSpPr>
            <a:spLocks noChangeAspect="1" noChangeShapeType="1"/>
          </p:cNvSpPr>
          <p:nvPr/>
        </p:nvSpPr>
        <p:spPr bwMode="auto">
          <a:xfrm>
            <a:off x="1916113" y="2144713"/>
            <a:ext cx="5108575" cy="0"/>
          </a:xfrm>
          <a:prstGeom prst="line">
            <a:avLst/>
          </a:prstGeom>
          <a:noFill/>
          <a:ln w="19050">
            <a:solidFill>
              <a:schemeClr val="tx1"/>
            </a:solidFill>
            <a:round/>
            <a:headEnd/>
            <a:tailEnd/>
          </a:ln>
        </p:spPr>
        <p:txBody>
          <a:bodyPr/>
          <a:lstStyle/>
          <a:p>
            <a:endParaRPr lang="en-US"/>
          </a:p>
        </p:txBody>
      </p:sp>
      <p:sp>
        <p:nvSpPr>
          <p:cNvPr id="95312" name="Text Box 423"/>
          <p:cNvSpPr txBox="1">
            <a:spLocks noChangeAspect="1" noChangeArrowheads="1"/>
          </p:cNvSpPr>
          <p:nvPr/>
        </p:nvSpPr>
        <p:spPr bwMode="auto">
          <a:xfrm>
            <a:off x="1828800" y="2133600"/>
            <a:ext cx="904875" cy="774700"/>
          </a:xfrm>
          <a:prstGeom prst="rect">
            <a:avLst/>
          </a:prstGeom>
          <a:noFill/>
          <a:ln w="9525">
            <a:noFill/>
            <a:miter lim="800000"/>
            <a:headEnd/>
            <a:tailEnd/>
          </a:ln>
        </p:spPr>
        <p:txBody>
          <a:bodyPr>
            <a:spAutoFit/>
          </a:bodyPr>
          <a:lstStyle/>
          <a:p>
            <a:pPr algn="ctr">
              <a:spcBef>
                <a:spcPct val="50000"/>
              </a:spcBef>
            </a:pPr>
            <a:r>
              <a:rPr lang="en-US" sz="900" b="1"/>
              <a:t>Concrete</a:t>
            </a:r>
            <a:br>
              <a:rPr lang="en-US" sz="900" b="1"/>
            </a:br>
            <a:r>
              <a:rPr lang="en-US" sz="900" b="1"/>
              <a:t>Tongue</a:t>
            </a:r>
            <a:br>
              <a:rPr lang="en-US" sz="900" b="1"/>
            </a:br>
            <a:r>
              <a:rPr lang="en-US" sz="900" b="1"/>
              <a:t>&amp;</a:t>
            </a:r>
            <a:br>
              <a:rPr lang="en-US" sz="900" b="1"/>
            </a:br>
            <a:r>
              <a:rPr lang="en-US" sz="900" b="1"/>
              <a:t>Groove</a:t>
            </a:r>
            <a:br>
              <a:rPr lang="en-US" sz="900" b="1"/>
            </a:br>
            <a:r>
              <a:rPr lang="en-US" sz="900" b="1"/>
              <a:t>(Round)</a:t>
            </a:r>
          </a:p>
        </p:txBody>
      </p:sp>
      <p:sp>
        <p:nvSpPr>
          <p:cNvPr id="95313" name="Line 424"/>
          <p:cNvSpPr>
            <a:spLocks noChangeAspect="1" noChangeShapeType="1"/>
          </p:cNvSpPr>
          <p:nvPr/>
        </p:nvSpPr>
        <p:spPr bwMode="auto">
          <a:xfrm>
            <a:off x="2625725" y="2282825"/>
            <a:ext cx="4402138" cy="0"/>
          </a:xfrm>
          <a:prstGeom prst="line">
            <a:avLst/>
          </a:prstGeom>
          <a:noFill/>
          <a:ln w="9525">
            <a:solidFill>
              <a:schemeClr val="tx1"/>
            </a:solidFill>
            <a:round/>
            <a:headEnd/>
            <a:tailEnd/>
          </a:ln>
        </p:spPr>
        <p:txBody>
          <a:bodyPr/>
          <a:lstStyle/>
          <a:p>
            <a:endParaRPr lang="en-US"/>
          </a:p>
        </p:txBody>
      </p:sp>
      <p:sp>
        <p:nvSpPr>
          <p:cNvPr id="95314" name="Line 425"/>
          <p:cNvSpPr>
            <a:spLocks noChangeAspect="1" noChangeShapeType="1"/>
          </p:cNvSpPr>
          <p:nvPr/>
        </p:nvSpPr>
        <p:spPr bwMode="auto">
          <a:xfrm>
            <a:off x="2625725" y="2406650"/>
            <a:ext cx="4402138" cy="0"/>
          </a:xfrm>
          <a:prstGeom prst="line">
            <a:avLst/>
          </a:prstGeom>
          <a:noFill/>
          <a:ln w="9525">
            <a:solidFill>
              <a:schemeClr val="tx1"/>
            </a:solidFill>
            <a:round/>
            <a:headEnd/>
            <a:tailEnd/>
          </a:ln>
        </p:spPr>
        <p:txBody>
          <a:bodyPr/>
          <a:lstStyle/>
          <a:p>
            <a:endParaRPr lang="en-US"/>
          </a:p>
        </p:txBody>
      </p:sp>
      <p:sp>
        <p:nvSpPr>
          <p:cNvPr id="95315" name="Line 426"/>
          <p:cNvSpPr>
            <a:spLocks noChangeAspect="1" noChangeShapeType="1"/>
          </p:cNvSpPr>
          <p:nvPr/>
        </p:nvSpPr>
        <p:spPr bwMode="auto">
          <a:xfrm>
            <a:off x="2625725" y="2530475"/>
            <a:ext cx="4402138" cy="0"/>
          </a:xfrm>
          <a:prstGeom prst="line">
            <a:avLst/>
          </a:prstGeom>
          <a:noFill/>
          <a:ln w="9525">
            <a:solidFill>
              <a:schemeClr val="tx1"/>
            </a:solidFill>
            <a:round/>
            <a:headEnd/>
            <a:tailEnd/>
          </a:ln>
        </p:spPr>
        <p:txBody>
          <a:bodyPr/>
          <a:lstStyle/>
          <a:p>
            <a:endParaRPr lang="en-US"/>
          </a:p>
        </p:txBody>
      </p:sp>
      <p:sp>
        <p:nvSpPr>
          <p:cNvPr id="95316" name="Line 427"/>
          <p:cNvSpPr>
            <a:spLocks noChangeAspect="1" noChangeShapeType="1"/>
          </p:cNvSpPr>
          <p:nvPr/>
        </p:nvSpPr>
        <p:spPr bwMode="auto">
          <a:xfrm>
            <a:off x="2625725" y="2655888"/>
            <a:ext cx="4402138" cy="0"/>
          </a:xfrm>
          <a:prstGeom prst="line">
            <a:avLst/>
          </a:prstGeom>
          <a:noFill/>
          <a:ln w="9525">
            <a:solidFill>
              <a:schemeClr val="tx1"/>
            </a:solidFill>
            <a:round/>
            <a:headEnd/>
            <a:tailEnd/>
          </a:ln>
        </p:spPr>
        <p:txBody>
          <a:bodyPr/>
          <a:lstStyle/>
          <a:p>
            <a:endParaRPr lang="en-US"/>
          </a:p>
        </p:txBody>
      </p:sp>
      <p:sp>
        <p:nvSpPr>
          <p:cNvPr id="95317" name="Line 428"/>
          <p:cNvSpPr>
            <a:spLocks noChangeAspect="1" noChangeShapeType="1"/>
          </p:cNvSpPr>
          <p:nvPr/>
        </p:nvSpPr>
        <p:spPr bwMode="auto">
          <a:xfrm>
            <a:off x="2627313" y="2779713"/>
            <a:ext cx="4402137" cy="0"/>
          </a:xfrm>
          <a:prstGeom prst="line">
            <a:avLst/>
          </a:prstGeom>
          <a:noFill/>
          <a:ln w="9525">
            <a:solidFill>
              <a:schemeClr val="tx1"/>
            </a:solidFill>
            <a:round/>
            <a:headEnd/>
            <a:tailEnd/>
          </a:ln>
        </p:spPr>
        <p:txBody>
          <a:bodyPr/>
          <a:lstStyle/>
          <a:p>
            <a:endParaRPr lang="en-US"/>
          </a:p>
        </p:txBody>
      </p:sp>
      <p:sp>
        <p:nvSpPr>
          <p:cNvPr id="95318" name="Line 429"/>
          <p:cNvSpPr>
            <a:spLocks noChangeAspect="1" noChangeShapeType="1"/>
          </p:cNvSpPr>
          <p:nvPr/>
        </p:nvSpPr>
        <p:spPr bwMode="auto">
          <a:xfrm>
            <a:off x="1916113" y="2909888"/>
            <a:ext cx="5108575" cy="0"/>
          </a:xfrm>
          <a:prstGeom prst="line">
            <a:avLst/>
          </a:prstGeom>
          <a:noFill/>
          <a:ln w="19050">
            <a:solidFill>
              <a:schemeClr val="tx1"/>
            </a:solidFill>
            <a:round/>
            <a:headEnd/>
            <a:tailEnd/>
          </a:ln>
        </p:spPr>
        <p:txBody>
          <a:bodyPr/>
          <a:lstStyle/>
          <a:p>
            <a:endParaRPr lang="en-US"/>
          </a:p>
        </p:txBody>
      </p:sp>
      <p:sp>
        <p:nvSpPr>
          <p:cNvPr id="95319" name="Text Box 453"/>
          <p:cNvSpPr txBox="1">
            <a:spLocks noChangeAspect="1" noChangeArrowheads="1"/>
          </p:cNvSpPr>
          <p:nvPr/>
        </p:nvSpPr>
        <p:spPr bwMode="auto">
          <a:xfrm>
            <a:off x="1828800" y="2895600"/>
            <a:ext cx="904875" cy="774700"/>
          </a:xfrm>
          <a:prstGeom prst="rect">
            <a:avLst/>
          </a:prstGeom>
          <a:noFill/>
          <a:ln w="9525">
            <a:noFill/>
            <a:miter lim="800000"/>
            <a:headEnd/>
            <a:tailEnd/>
          </a:ln>
        </p:spPr>
        <p:txBody>
          <a:bodyPr>
            <a:spAutoFit/>
          </a:bodyPr>
          <a:lstStyle/>
          <a:p>
            <a:pPr algn="ctr">
              <a:spcBef>
                <a:spcPct val="50000"/>
              </a:spcBef>
            </a:pPr>
            <a:r>
              <a:rPr lang="en-US" sz="900" b="1"/>
              <a:t>Concrete</a:t>
            </a:r>
            <a:br>
              <a:rPr lang="en-US" sz="900" b="1"/>
            </a:br>
            <a:r>
              <a:rPr lang="en-US" sz="900" b="1"/>
              <a:t>Tongue</a:t>
            </a:r>
            <a:br>
              <a:rPr lang="en-US" sz="900" b="1"/>
            </a:br>
            <a:r>
              <a:rPr lang="en-US" sz="900" b="1"/>
              <a:t>&amp;</a:t>
            </a:r>
            <a:br>
              <a:rPr lang="en-US" sz="900" b="1"/>
            </a:br>
            <a:r>
              <a:rPr lang="en-US" sz="900" b="1"/>
              <a:t>Groove</a:t>
            </a:r>
            <a:br>
              <a:rPr lang="en-US" sz="900" b="1"/>
            </a:br>
            <a:r>
              <a:rPr lang="en-US" sz="900" b="1"/>
              <a:t>(Elliptical)</a:t>
            </a:r>
          </a:p>
        </p:txBody>
      </p:sp>
      <p:sp>
        <p:nvSpPr>
          <p:cNvPr id="95320" name="Line 454"/>
          <p:cNvSpPr>
            <a:spLocks noChangeAspect="1" noChangeShapeType="1"/>
          </p:cNvSpPr>
          <p:nvPr/>
        </p:nvSpPr>
        <p:spPr bwMode="auto">
          <a:xfrm>
            <a:off x="2625725" y="3044825"/>
            <a:ext cx="4402138" cy="0"/>
          </a:xfrm>
          <a:prstGeom prst="line">
            <a:avLst/>
          </a:prstGeom>
          <a:noFill/>
          <a:ln w="9525">
            <a:solidFill>
              <a:schemeClr val="tx1"/>
            </a:solidFill>
            <a:round/>
            <a:headEnd/>
            <a:tailEnd/>
          </a:ln>
        </p:spPr>
        <p:txBody>
          <a:bodyPr/>
          <a:lstStyle/>
          <a:p>
            <a:endParaRPr lang="en-US"/>
          </a:p>
        </p:txBody>
      </p:sp>
      <p:sp>
        <p:nvSpPr>
          <p:cNvPr id="95321" name="Line 455"/>
          <p:cNvSpPr>
            <a:spLocks noChangeAspect="1" noChangeShapeType="1"/>
          </p:cNvSpPr>
          <p:nvPr/>
        </p:nvSpPr>
        <p:spPr bwMode="auto">
          <a:xfrm>
            <a:off x="2625725" y="3168650"/>
            <a:ext cx="4402138" cy="0"/>
          </a:xfrm>
          <a:prstGeom prst="line">
            <a:avLst/>
          </a:prstGeom>
          <a:noFill/>
          <a:ln w="9525">
            <a:solidFill>
              <a:schemeClr val="tx1"/>
            </a:solidFill>
            <a:round/>
            <a:headEnd/>
            <a:tailEnd/>
          </a:ln>
        </p:spPr>
        <p:txBody>
          <a:bodyPr/>
          <a:lstStyle/>
          <a:p>
            <a:endParaRPr lang="en-US"/>
          </a:p>
        </p:txBody>
      </p:sp>
      <p:sp>
        <p:nvSpPr>
          <p:cNvPr id="95322" name="Line 456"/>
          <p:cNvSpPr>
            <a:spLocks noChangeAspect="1" noChangeShapeType="1"/>
          </p:cNvSpPr>
          <p:nvPr/>
        </p:nvSpPr>
        <p:spPr bwMode="auto">
          <a:xfrm>
            <a:off x="2625725" y="3292475"/>
            <a:ext cx="4402138" cy="0"/>
          </a:xfrm>
          <a:prstGeom prst="line">
            <a:avLst/>
          </a:prstGeom>
          <a:noFill/>
          <a:ln w="9525">
            <a:solidFill>
              <a:schemeClr val="tx1"/>
            </a:solidFill>
            <a:round/>
            <a:headEnd/>
            <a:tailEnd/>
          </a:ln>
        </p:spPr>
        <p:txBody>
          <a:bodyPr/>
          <a:lstStyle/>
          <a:p>
            <a:endParaRPr lang="en-US"/>
          </a:p>
        </p:txBody>
      </p:sp>
      <p:sp>
        <p:nvSpPr>
          <p:cNvPr id="95323" name="Line 457"/>
          <p:cNvSpPr>
            <a:spLocks noChangeAspect="1" noChangeShapeType="1"/>
          </p:cNvSpPr>
          <p:nvPr/>
        </p:nvSpPr>
        <p:spPr bwMode="auto">
          <a:xfrm>
            <a:off x="2625725" y="3417888"/>
            <a:ext cx="4402138" cy="0"/>
          </a:xfrm>
          <a:prstGeom prst="line">
            <a:avLst/>
          </a:prstGeom>
          <a:noFill/>
          <a:ln w="9525">
            <a:solidFill>
              <a:schemeClr val="tx1"/>
            </a:solidFill>
            <a:round/>
            <a:headEnd/>
            <a:tailEnd/>
          </a:ln>
        </p:spPr>
        <p:txBody>
          <a:bodyPr/>
          <a:lstStyle/>
          <a:p>
            <a:endParaRPr lang="en-US"/>
          </a:p>
        </p:txBody>
      </p:sp>
      <p:sp>
        <p:nvSpPr>
          <p:cNvPr id="95324" name="Line 458"/>
          <p:cNvSpPr>
            <a:spLocks noChangeAspect="1" noChangeShapeType="1"/>
          </p:cNvSpPr>
          <p:nvPr/>
        </p:nvSpPr>
        <p:spPr bwMode="auto">
          <a:xfrm>
            <a:off x="2627313" y="3541713"/>
            <a:ext cx="4402137" cy="0"/>
          </a:xfrm>
          <a:prstGeom prst="line">
            <a:avLst/>
          </a:prstGeom>
          <a:noFill/>
          <a:ln w="9525">
            <a:solidFill>
              <a:schemeClr val="tx1"/>
            </a:solidFill>
            <a:round/>
            <a:headEnd/>
            <a:tailEnd/>
          </a:ln>
        </p:spPr>
        <p:txBody>
          <a:bodyPr/>
          <a:lstStyle/>
          <a:p>
            <a:endParaRPr lang="en-US"/>
          </a:p>
        </p:txBody>
      </p:sp>
      <p:sp>
        <p:nvSpPr>
          <p:cNvPr id="95325" name="Line 459"/>
          <p:cNvSpPr>
            <a:spLocks noChangeAspect="1" noChangeShapeType="1"/>
          </p:cNvSpPr>
          <p:nvPr/>
        </p:nvSpPr>
        <p:spPr bwMode="auto">
          <a:xfrm>
            <a:off x="1916113" y="3671888"/>
            <a:ext cx="5108575" cy="0"/>
          </a:xfrm>
          <a:prstGeom prst="line">
            <a:avLst/>
          </a:prstGeom>
          <a:noFill/>
          <a:ln w="19050">
            <a:solidFill>
              <a:schemeClr val="tx1"/>
            </a:solidFill>
            <a:round/>
            <a:headEnd/>
            <a:tailEnd/>
          </a:ln>
        </p:spPr>
        <p:txBody>
          <a:bodyPr/>
          <a:lstStyle/>
          <a:p>
            <a:endParaRPr lang="en-US"/>
          </a:p>
        </p:txBody>
      </p:sp>
      <p:sp>
        <p:nvSpPr>
          <p:cNvPr id="95326" name="Line 462"/>
          <p:cNvSpPr>
            <a:spLocks noChangeShapeType="1"/>
          </p:cNvSpPr>
          <p:nvPr/>
        </p:nvSpPr>
        <p:spPr bwMode="auto">
          <a:xfrm>
            <a:off x="2057400" y="3060700"/>
            <a:ext cx="457200" cy="0"/>
          </a:xfrm>
          <a:prstGeom prst="line">
            <a:avLst/>
          </a:prstGeom>
          <a:noFill/>
          <a:ln w="9525">
            <a:solidFill>
              <a:schemeClr val="tx1"/>
            </a:solidFill>
            <a:round/>
            <a:headEnd/>
            <a:tailEnd/>
          </a:ln>
        </p:spPr>
        <p:txBody>
          <a:bodyPr/>
          <a:lstStyle/>
          <a:p>
            <a:endParaRPr lang="en-US"/>
          </a:p>
        </p:txBody>
      </p:sp>
      <p:sp>
        <p:nvSpPr>
          <p:cNvPr id="95327" name="Text Box 465"/>
          <p:cNvSpPr txBox="1">
            <a:spLocks noChangeArrowheads="1"/>
          </p:cNvSpPr>
          <p:nvPr/>
        </p:nvSpPr>
        <p:spPr bwMode="auto">
          <a:xfrm>
            <a:off x="5903913" y="2870200"/>
            <a:ext cx="533400" cy="228600"/>
          </a:xfrm>
          <a:prstGeom prst="rect">
            <a:avLst/>
          </a:prstGeom>
          <a:noFill/>
          <a:ln w="9525">
            <a:noFill/>
            <a:miter lim="800000"/>
            <a:headEnd/>
            <a:tailEnd/>
          </a:ln>
        </p:spPr>
        <p:txBody>
          <a:bodyPr>
            <a:spAutoFit/>
          </a:bodyPr>
          <a:lstStyle/>
          <a:p>
            <a:pPr>
              <a:spcBef>
                <a:spcPct val="50000"/>
              </a:spcBef>
            </a:pPr>
            <a:r>
              <a:rPr lang="en-US" sz="900"/>
              <a:t>25 1/4”</a:t>
            </a:r>
          </a:p>
        </p:txBody>
      </p:sp>
      <p:sp>
        <p:nvSpPr>
          <p:cNvPr id="95328" name="Text Box 466"/>
          <p:cNvSpPr txBox="1">
            <a:spLocks noChangeArrowheads="1"/>
          </p:cNvSpPr>
          <p:nvPr/>
        </p:nvSpPr>
        <p:spPr bwMode="auto">
          <a:xfrm>
            <a:off x="6434138" y="2870200"/>
            <a:ext cx="533400" cy="228600"/>
          </a:xfrm>
          <a:prstGeom prst="rect">
            <a:avLst/>
          </a:prstGeom>
          <a:noFill/>
          <a:ln w="9525">
            <a:noFill/>
            <a:miter lim="800000"/>
            <a:headEnd/>
            <a:tailEnd/>
          </a:ln>
        </p:spPr>
        <p:txBody>
          <a:bodyPr>
            <a:spAutoFit/>
          </a:bodyPr>
          <a:lstStyle/>
          <a:p>
            <a:pPr>
              <a:spcBef>
                <a:spcPct val="50000"/>
              </a:spcBef>
            </a:pPr>
            <a:r>
              <a:rPr lang="en-US" sz="900"/>
              <a:t>19 1/4”</a:t>
            </a:r>
          </a:p>
        </p:txBody>
      </p:sp>
      <p:sp>
        <p:nvSpPr>
          <p:cNvPr id="95329" name="Text Box 469"/>
          <p:cNvSpPr txBox="1">
            <a:spLocks noChangeArrowheads="1"/>
          </p:cNvSpPr>
          <p:nvPr/>
        </p:nvSpPr>
        <p:spPr bwMode="auto">
          <a:xfrm>
            <a:off x="5903913" y="2997200"/>
            <a:ext cx="381000" cy="228600"/>
          </a:xfrm>
          <a:prstGeom prst="rect">
            <a:avLst/>
          </a:prstGeom>
          <a:noFill/>
          <a:ln w="9525">
            <a:noFill/>
            <a:miter lim="800000"/>
            <a:headEnd/>
            <a:tailEnd/>
          </a:ln>
        </p:spPr>
        <p:txBody>
          <a:bodyPr>
            <a:spAutoFit/>
          </a:bodyPr>
          <a:lstStyle/>
          <a:p>
            <a:pPr>
              <a:spcBef>
                <a:spcPct val="50000"/>
              </a:spcBef>
            </a:pPr>
            <a:r>
              <a:rPr lang="en-US" sz="900"/>
              <a:t>33”</a:t>
            </a:r>
          </a:p>
        </p:txBody>
      </p:sp>
      <p:sp>
        <p:nvSpPr>
          <p:cNvPr id="95330" name="Text Box 470"/>
          <p:cNvSpPr txBox="1">
            <a:spLocks noChangeArrowheads="1"/>
          </p:cNvSpPr>
          <p:nvPr/>
        </p:nvSpPr>
        <p:spPr bwMode="auto">
          <a:xfrm>
            <a:off x="6434138" y="2997200"/>
            <a:ext cx="381000" cy="228600"/>
          </a:xfrm>
          <a:prstGeom prst="rect">
            <a:avLst/>
          </a:prstGeom>
          <a:noFill/>
          <a:ln w="9525">
            <a:noFill/>
            <a:miter lim="800000"/>
            <a:headEnd/>
            <a:tailEnd/>
          </a:ln>
        </p:spPr>
        <p:txBody>
          <a:bodyPr>
            <a:spAutoFit/>
          </a:bodyPr>
          <a:lstStyle/>
          <a:p>
            <a:pPr>
              <a:spcBef>
                <a:spcPct val="50000"/>
              </a:spcBef>
            </a:pPr>
            <a:r>
              <a:rPr lang="en-US" sz="900"/>
              <a:t>33”</a:t>
            </a:r>
          </a:p>
        </p:txBody>
      </p:sp>
      <p:sp>
        <p:nvSpPr>
          <p:cNvPr id="95331" name="Text Box 473"/>
          <p:cNvSpPr txBox="1">
            <a:spLocks noChangeArrowheads="1"/>
          </p:cNvSpPr>
          <p:nvPr/>
        </p:nvSpPr>
        <p:spPr bwMode="auto">
          <a:xfrm>
            <a:off x="5903913" y="3124200"/>
            <a:ext cx="533400" cy="228600"/>
          </a:xfrm>
          <a:prstGeom prst="rect">
            <a:avLst/>
          </a:prstGeom>
          <a:noFill/>
          <a:ln w="9525">
            <a:noFill/>
            <a:miter lim="800000"/>
            <a:headEnd/>
            <a:tailEnd/>
          </a:ln>
        </p:spPr>
        <p:txBody>
          <a:bodyPr>
            <a:spAutoFit/>
          </a:bodyPr>
          <a:lstStyle/>
          <a:p>
            <a:pPr>
              <a:spcBef>
                <a:spcPct val="50000"/>
              </a:spcBef>
            </a:pPr>
            <a:r>
              <a:rPr lang="en-US" sz="900"/>
              <a:t>40 3/4”</a:t>
            </a:r>
          </a:p>
        </p:txBody>
      </p:sp>
      <p:sp>
        <p:nvSpPr>
          <p:cNvPr id="95332" name="Text Box 474"/>
          <p:cNvSpPr txBox="1">
            <a:spLocks noChangeArrowheads="1"/>
          </p:cNvSpPr>
          <p:nvPr/>
        </p:nvSpPr>
        <p:spPr bwMode="auto">
          <a:xfrm>
            <a:off x="6434138" y="3124200"/>
            <a:ext cx="533400" cy="228600"/>
          </a:xfrm>
          <a:prstGeom prst="rect">
            <a:avLst/>
          </a:prstGeom>
          <a:noFill/>
          <a:ln w="9525">
            <a:noFill/>
            <a:miter lim="800000"/>
            <a:headEnd/>
            <a:tailEnd/>
          </a:ln>
        </p:spPr>
        <p:txBody>
          <a:bodyPr>
            <a:spAutoFit/>
          </a:bodyPr>
          <a:lstStyle/>
          <a:p>
            <a:pPr>
              <a:spcBef>
                <a:spcPct val="50000"/>
              </a:spcBef>
            </a:pPr>
            <a:r>
              <a:rPr lang="en-US" sz="900"/>
              <a:t>29 3/4”</a:t>
            </a:r>
          </a:p>
        </p:txBody>
      </p:sp>
      <p:grpSp>
        <p:nvGrpSpPr>
          <p:cNvPr id="3" name="Group 540"/>
          <p:cNvGrpSpPr>
            <a:grpSpLocks/>
          </p:cNvGrpSpPr>
          <p:nvPr/>
        </p:nvGrpSpPr>
        <p:grpSpPr bwMode="auto">
          <a:xfrm>
            <a:off x="5410200" y="2997200"/>
            <a:ext cx="381000" cy="476250"/>
            <a:chOff x="3408" y="1888"/>
            <a:chExt cx="240" cy="300"/>
          </a:xfrm>
        </p:grpSpPr>
        <p:sp>
          <p:nvSpPr>
            <p:cNvPr id="95435" name="Text Box 468"/>
            <p:cNvSpPr txBox="1">
              <a:spLocks noChangeArrowheads="1"/>
            </p:cNvSpPr>
            <p:nvPr/>
          </p:nvSpPr>
          <p:spPr bwMode="auto">
            <a:xfrm>
              <a:off x="3408" y="1888"/>
              <a:ext cx="240" cy="144"/>
            </a:xfrm>
            <a:prstGeom prst="rect">
              <a:avLst/>
            </a:prstGeom>
            <a:noFill/>
            <a:ln w="9525">
              <a:noFill/>
              <a:miter lim="800000"/>
              <a:headEnd/>
              <a:tailEnd/>
            </a:ln>
          </p:spPr>
          <p:txBody>
            <a:bodyPr>
              <a:spAutoFit/>
            </a:bodyPr>
            <a:lstStyle/>
            <a:p>
              <a:pPr>
                <a:spcBef>
                  <a:spcPct val="50000"/>
                </a:spcBef>
              </a:pPr>
              <a:r>
                <a:rPr lang="en-US" sz="900"/>
                <a:t>20”</a:t>
              </a:r>
            </a:p>
          </p:txBody>
        </p:sp>
        <p:sp>
          <p:nvSpPr>
            <p:cNvPr id="95436" name="Text Box 476"/>
            <p:cNvSpPr txBox="1">
              <a:spLocks noChangeArrowheads="1"/>
            </p:cNvSpPr>
            <p:nvPr/>
          </p:nvSpPr>
          <p:spPr bwMode="auto">
            <a:xfrm>
              <a:off x="3408" y="2044"/>
              <a:ext cx="240" cy="144"/>
            </a:xfrm>
            <a:prstGeom prst="rect">
              <a:avLst/>
            </a:prstGeom>
            <a:noFill/>
            <a:ln w="9525">
              <a:noFill/>
              <a:miter lim="800000"/>
              <a:headEnd/>
              <a:tailEnd/>
            </a:ln>
          </p:spPr>
          <p:txBody>
            <a:bodyPr>
              <a:spAutoFit/>
            </a:bodyPr>
            <a:lstStyle/>
            <a:p>
              <a:pPr>
                <a:spcBef>
                  <a:spcPct val="50000"/>
                </a:spcBef>
              </a:pPr>
              <a:r>
                <a:rPr lang="en-US" sz="900"/>
                <a:t>29”</a:t>
              </a:r>
            </a:p>
          </p:txBody>
        </p:sp>
      </p:grpSp>
      <p:sp>
        <p:nvSpPr>
          <p:cNvPr id="95334" name="Text Box 477"/>
          <p:cNvSpPr txBox="1">
            <a:spLocks noChangeArrowheads="1"/>
          </p:cNvSpPr>
          <p:nvPr/>
        </p:nvSpPr>
        <p:spPr bwMode="auto">
          <a:xfrm>
            <a:off x="5903913" y="3244850"/>
            <a:ext cx="573087" cy="228600"/>
          </a:xfrm>
          <a:prstGeom prst="rect">
            <a:avLst/>
          </a:prstGeom>
          <a:noFill/>
          <a:ln w="9525">
            <a:noFill/>
            <a:miter lim="800000"/>
            <a:headEnd/>
            <a:tailEnd/>
          </a:ln>
        </p:spPr>
        <p:txBody>
          <a:bodyPr>
            <a:spAutoFit/>
          </a:bodyPr>
          <a:lstStyle/>
          <a:p>
            <a:pPr>
              <a:spcBef>
                <a:spcPct val="50000"/>
              </a:spcBef>
            </a:pPr>
            <a:r>
              <a:rPr lang="en-US" sz="900"/>
              <a:t>48 1/2”</a:t>
            </a:r>
          </a:p>
        </p:txBody>
      </p:sp>
      <p:sp>
        <p:nvSpPr>
          <p:cNvPr id="95335" name="Text Box 478"/>
          <p:cNvSpPr txBox="1">
            <a:spLocks noChangeArrowheads="1"/>
          </p:cNvSpPr>
          <p:nvPr/>
        </p:nvSpPr>
        <p:spPr bwMode="auto">
          <a:xfrm>
            <a:off x="6434138" y="3244850"/>
            <a:ext cx="533400" cy="228600"/>
          </a:xfrm>
          <a:prstGeom prst="rect">
            <a:avLst/>
          </a:prstGeom>
          <a:noFill/>
          <a:ln w="9525">
            <a:noFill/>
            <a:miter lim="800000"/>
            <a:headEnd/>
            <a:tailEnd/>
          </a:ln>
        </p:spPr>
        <p:txBody>
          <a:bodyPr>
            <a:spAutoFit/>
          </a:bodyPr>
          <a:lstStyle/>
          <a:p>
            <a:pPr>
              <a:spcBef>
                <a:spcPct val="50000"/>
              </a:spcBef>
            </a:pPr>
            <a:r>
              <a:rPr lang="en-US" sz="900"/>
              <a:t>35 1/2”</a:t>
            </a:r>
          </a:p>
        </p:txBody>
      </p:sp>
      <p:sp>
        <p:nvSpPr>
          <p:cNvPr id="95336" name="Text Box 480"/>
          <p:cNvSpPr txBox="1">
            <a:spLocks noChangeArrowheads="1"/>
          </p:cNvSpPr>
          <p:nvPr/>
        </p:nvSpPr>
        <p:spPr bwMode="auto">
          <a:xfrm>
            <a:off x="5410200" y="3371850"/>
            <a:ext cx="381000" cy="228600"/>
          </a:xfrm>
          <a:prstGeom prst="rect">
            <a:avLst/>
          </a:prstGeom>
          <a:noFill/>
          <a:ln w="9525">
            <a:noFill/>
            <a:miter lim="800000"/>
            <a:headEnd/>
            <a:tailEnd/>
          </a:ln>
        </p:spPr>
        <p:txBody>
          <a:bodyPr>
            <a:spAutoFit/>
          </a:bodyPr>
          <a:lstStyle/>
          <a:p>
            <a:pPr>
              <a:spcBef>
                <a:spcPct val="50000"/>
              </a:spcBef>
            </a:pPr>
            <a:r>
              <a:rPr lang="en-US" sz="900"/>
              <a:t>33”</a:t>
            </a:r>
          </a:p>
        </p:txBody>
      </p:sp>
      <p:sp>
        <p:nvSpPr>
          <p:cNvPr id="95337" name="Text Box 481"/>
          <p:cNvSpPr txBox="1">
            <a:spLocks noChangeArrowheads="1"/>
          </p:cNvSpPr>
          <p:nvPr/>
        </p:nvSpPr>
        <p:spPr bwMode="auto">
          <a:xfrm>
            <a:off x="5903913" y="3371850"/>
            <a:ext cx="573087" cy="228600"/>
          </a:xfrm>
          <a:prstGeom prst="rect">
            <a:avLst/>
          </a:prstGeom>
          <a:noFill/>
          <a:ln w="9525">
            <a:noFill/>
            <a:miter lim="800000"/>
            <a:headEnd/>
            <a:tailEnd/>
          </a:ln>
        </p:spPr>
        <p:txBody>
          <a:bodyPr>
            <a:spAutoFit/>
          </a:bodyPr>
          <a:lstStyle/>
          <a:p>
            <a:pPr>
              <a:spcBef>
                <a:spcPct val="50000"/>
              </a:spcBef>
            </a:pPr>
            <a:r>
              <a:rPr lang="en-US" sz="900"/>
              <a:t>56 1/4”</a:t>
            </a:r>
          </a:p>
        </p:txBody>
      </p:sp>
      <p:sp>
        <p:nvSpPr>
          <p:cNvPr id="95338" name="Text Box 482"/>
          <p:cNvSpPr txBox="1">
            <a:spLocks noChangeArrowheads="1"/>
          </p:cNvSpPr>
          <p:nvPr/>
        </p:nvSpPr>
        <p:spPr bwMode="auto">
          <a:xfrm>
            <a:off x="6434138" y="3371850"/>
            <a:ext cx="533400" cy="228600"/>
          </a:xfrm>
          <a:prstGeom prst="rect">
            <a:avLst/>
          </a:prstGeom>
          <a:noFill/>
          <a:ln w="9525">
            <a:noFill/>
            <a:miter lim="800000"/>
            <a:headEnd/>
            <a:tailEnd/>
          </a:ln>
        </p:spPr>
        <p:txBody>
          <a:bodyPr>
            <a:spAutoFit/>
          </a:bodyPr>
          <a:lstStyle/>
          <a:p>
            <a:pPr>
              <a:spcBef>
                <a:spcPct val="50000"/>
              </a:spcBef>
            </a:pPr>
            <a:r>
              <a:rPr lang="en-US" sz="900"/>
              <a:t>40 1/4”</a:t>
            </a:r>
          </a:p>
        </p:txBody>
      </p:sp>
      <p:sp>
        <p:nvSpPr>
          <p:cNvPr id="95339" name="Text Box 463"/>
          <p:cNvSpPr txBox="1">
            <a:spLocks noChangeArrowheads="1"/>
          </p:cNvSpPr>
          <p:nvPr/>
        </p:nvSpPr>
        <p:spPr bwMode="auto">
          <a:xfrm>
            <a:off x="4876800" y="2870200"/>
            <a:ext cx="381000" cy="228600"/>
          </a:xfrm>
          <a:prstGeom prst="rect">
            <a:avLst/>
          </a:prstGeom>
          <a:noFill/>
          <a:ln w="9525">
            <a:noFill/>
            <a:miter lim="800000"/>
            <a:headEnd/>
            <a:tailEnd/>
          </a:ln>
        </p:spPr>
        <p:txBody>
          <a:bodyPr>
            <a:spAutoFit/>
          </a:bodyPr>
          <a:lstStyle/>
          <a:p>
            <a:pPr>
              <a:spcBef>
                <a:spcPct val="50000"/>
              </a:spcBef>
            </a:pPr>
            <a:r>
              <a:rPr lang="en-US" sz="900"/>
              <a:t>21”</a:t>
            </a:r>
          </a:p>
        </p:txBody>
      </p:sp>
      <p:sp>
        <p:nvSpPr>
          <p:cNvPr id="95340" name="Text Box 464"/>
          <p:cNvSpPr txBox="1">
            <a:spLocks noChangeArrowheads="1"/>
          </p:cNvSpPr>
          <p:nvPr/>
        </p:nvSpPr>
        <p:spPr bwMode="auto">
          <a:xfrm>
            <a:off x="5410200" y="2870200"/>
            <a:ext cx="381000" cy="228600"/>
          </a:xfrm>
          <a:prstGeom prst="rect">
            <a:avLst/>
          </a:prstGeom>
          <a:noFill/>
          <a:ln w="9525">
            <a:noFill/>
            <a:miter lim="800000"/>
            <a:headEnd/>
            <a:tailEnd/>
          </a:ln>
        </p:spPr>
        <p:txBody>
          <a:bodyPr>
            <a:spAutoFit/>
          </a:bodyPr>
          <a:lstStyle/>
          <a:p>
            <a:pPr>
              <a:spcBef>
                <a:spcPct val="50000"/>
              </a:spcBef>
            </a:pPr>
            <a:r>
              <a:rPr lang="en-US" sz="900"/>
              <a:t>15”</a:t>
            </a:r>
          </a:p>
        </p:txBody>
      </p:sp>
      <p:sp>
        <p:nvSpPr>
          <p:cNvPr id="95341" name="Text Box 471"/>
          <p:cNvSpPr txBox="1">
            <a:spLocks noChangeArrowheads="1"/>
          </p:cNvSpPr>
          <p:nvPr/>
        </p:nvSpPr>
        <p:spPr bwMode="auto">
          <a:xfrm>
            <a:off x="4879975" y="3124200"/>
            <a:ext cx="381000" cy="228600"/>
          </a:xfrm>
          <a:prstGeom prst="rect">
            <a:avLst/>
          </a:prstGeom>
          <a:noFill/>
          <a:ln w="9525">
            <a:noFill/>
            <a:miter lim="800000"/>
            <a:headEnd/>
            <a:tailEnd/>
          </a:ln>
        </p:spPr>
        <p:txBody>
          <a:bodyPr>
            <a:spAutoFit/>
          </a:bodyPr>
          <a:lstStyle/>
          <a:p>
            <a:pPr>
              <a:spcBef>
                <a:spcPct val="50000"/>
              </a:spcBef>
            </a:pPr>
            <a:r>
              <a:rPr lang="en-US" sz="900"/>
              <a:t>35”</a:t>
            </a:r>
          </a:p>
        </p:txBody>
      </p:sp>
      <p:sp>
        <p:nvSpPr>
          <p:cNvPr id="95342" name="Text Box 472"/>
          <p:cNvSpPr txBox="1">
            <a:spLocks noChangeArrowheads="1"/>
          </p:cNvSpPr>
          <p:nvPr/>
        </p:nvSpPr>
        <p:spPr bwMode="auto">
          <a:xfrm>
            <a:off x="5410200" y="3124200"/>
            <a:ext cx="381000" cy="228600"/>
          </a:xfrm>
          <a:prstGeom prst="rect">
            <a:avLst/>
          </a:prstGeom>
          <a:noFill/>
          <a:ln w="9525">
            <a:noFill/>
            <a:miter lim="800000"/>
            <a:headEnd/>
            <a:tailEnd/>
          </a:ln>
        </p:spPr>
        <p:txBody>
          <a:bodyPr>
            <a:spAutoFit/>
          </a:bodyPr>
          <a:lstStyle/>
          <a:p>
            <a:pPr>
              <a:spcBef>
                <a:spcPct val="50000"/>
              </a:spcBef>
            </a:pPr>
            <a:r>
              <a:rPr lang="en-US" sz="900"/>
              <a:t>24”</a:t>
            </a:r>
          </a:p>
        </p:txBody>
      </p:sp>
      <p:sp>
        <p:nvSpPr>
          <p:cNvPr id="95343" name="Text Box 467"/>
          <p:cNvSpPr txBox="1">
            <a:spLocks noChangeArrowheads="1"/>
          </p:cNvSpPr>
          <p:nvPr/>
        </p:nvSpPr>
        <p:spPr bwMode="auto">
          <a:xfrm>
            <a:off x="4876800" y="2997200"/>
            <a:ext cx="381000" cy="228600"/>
          </a:xfrm>
          <a:prstGeom prst="rect">
            <a:avLst/>
          </a:prstGeom>
          <a:noFill/>
          <a:ln w="9525">
            <a:noFill/>
            <a:miter lim="800000"/>
            <a:headEnd/>
            <a:tailEnd/>
          </a:ln>
        </p:spPr>
        <p:txBody>
          <a:bodyPr>
            <a:spAutoFit/>
          </a:bodyPr>
          <a:lstStyle/>
          <a:p>
            <a:pPr>
              <a:spcBef>
                <a:spcPct val="50000"/>
              </a:spcBef>
            </a:pPr>
            <a:r>
              <a:rPr lang="en-US" sz="900"/>
              <a:t>28”</a:t>
            </a:r>
          </a:p>
        </p:txBody>
      </p:sp>
      <p:sp>
        <p:nvSpPr>
          <p:cNvPr id="95344" name="Text Box 475"/>
          <p:cNvSpPr txBox="1">
            <a:spLocks noChangeArrowheads="1"/>
          </p:cNvSpPr>
          <p:nvPr/>
        </p:nvSpPr>
        <p:spPr bwMode="auto">
          <a:xfrm>
            <a:off x="4876800" y="3244850"/>
            <a:ext cx="381000" cy="228600"/>
          </a:xfrm>
          <a:prstGeom prst="rect">
            <a:avLst/>
          </a:prstGeom>
          <a:noFill/>
          <a:ln w="9525">
            <a:noFill/>
            <a:miter lim="800000"/>
            <a:headEnd/>
            <a:tailEnd/>
          </a:ln>
        </p:spPr>
        <p:txBody>
          <a:bodyPr>
            <a:spAutoFit/>
          </a:bodyPr>
          <a:lstStyle/>
          <a:p>
            <a:pPr>
              <a:spcBef>
                <a:spcPct val="50000"/>
              </a:spcBef>
            </a:pPr>
            <a:r>
              <a:rPr lang="en-US" sz="900"/>
              <a:t>42”</a:t>
            </a:r>
          </a:p>
        </p:txBody>
      </p:sp>
      <p:sp>
        <p:nvSpPr>
          <p:cNvPr id="95345" name="Text Box 483"/>
          <p:cNvSpPr txBox="1">
            <a:spLocks noChangeArrowheads="1"/>
          </p:cNvSpPr>
          <p:nvPr/>
        </p:nvSpPr>
        <p:spPr bwMode="auto">
          <a:xfrm>
            <a:off x="4879975" y="3490913"/>
            <a:ext cx="381000" cy="228600"/>
          </a:xfrm>
          <a:prstGeom prst="rect">
            <a:avLst/>
          </a:prstGeom>
          <a:noFill/>
          <a:ln w="9525">
            <a:noFill/>
            <a:miter lim="800000"/>
            <a:headEnd/>
            <a:tailEnd/>
          </a:ln>
        </p:spPr>
        <p:txBody>
          <a:bodyPr>
            <a:spAutoFit/>
          </a:bodyPr>
          <a:lstStyle/>
          <a:p>
            <a:pPr>
              <a:spcBef>
                <a:spcPct val="50000"/>
              </a:spcBef>
            </a:pPr>
            <a:r>
              <a:rPr lang="en-US" sz="900"/>
              <a:t>57”</a:t>
            </a:r>
          </a:p>
        </p:txBody>
      </p:sp>
      <p:sp>
        <p:nvSpPr>
          <p:cNvPr id="95346" name="Text Box 484"/>
          <p:cNvSpPr txBox="1">
            <a:spLocks noChangeArrowheads="1"/>
          </p:cNvSpPr>
          <p:nvPr/>
        </p:nvSpPr>
        <p:spPr bwMode="auto">
          <a:xfrm>
            <a:off x="5410200" y="3490913"/>
            <a:ext cx="381000" cy="228600"/>
          </a:xfrm>
          <a:prstGeom prst="rect">
            <a:avLst/>
          </a:prstGeom>
          <a:noFill/>
          <a:ln w="9525">
            <a:noFill/>
            <a:miter lim="800000"/>
            <a:headEnd/>
            <a:tailEnd/>
          </a:ln>
        </p:spPr>
        <p:txBody>
          <a:bodyPr>
            <a:spAutoFit/>
          </a:bodyPr>
          <a:lstStyle/>
          <a:p>
            <a:pPr>
              <a:spcBef>
                <a:spcPct val="50000"/>
              </a:spcBef>
            </a:pPr>
            <a:r>
              <a:rPr lang="en-US" sz="900"/>
              <a:t>38”</a:t>
            </a:r>
          </a:p>
        </p:txBody>
      </p:sp>
      <p:sp>
        <p:nvSpPr>
          <p:cNvPr id="95347" name="Text Box 485"/>
          <p:cNvSpPr txBox="1">
            <a:spLocks noChangeArrowheads="1"/>
          </p:cNvSpPr>
          <p:nvPr/>
        </p:nvSpPr>
        <p:spPr bwMode="auto">
          <a:xfrm>
            <a:off x="5903913" y="3490913"/>
            <a:ext cx="573087" cy="228600"/>
          </a:xfrm>
          <a:prstGeom prst="rect">
            <a:avLst/>
          </a:prstGeom>
          <a:noFill/>
          <a:ln w="9525">
            <a:noFill/>
            <a:miter lim="800000"/>
            <a:headEnd/>
            <a:tailEnd/>
          </a:ln>
        </p:spPr>
        <p:txBody>
          <a:bodyPr>
            <a:spAutoFit/>
          </a:bodyPr>
          <a:lstStyle/>
          <a:p>
            <a:pPr>
              <a:spcBef>
                <a:spcPct val="50000"/>
              </a:spcBef>
            </a:pPr>
            <a:r>
              <a:rPr lang="en-US" sz="900"/>
              <a:t>64 3/4”</a:t>
            </a:r>
          </a:p>
        </p:txBody>
      </p:sp>
      <p:sp>
        <p:nvSpPr>
          <p:cNvPr id="95348" name="Text Box 486"/>
          <p:cNvSpPr txBox="1">
            <a:spLocks noChangeArrowheads="1"/>
          </p:cNvSpPr>
          <p:nvPr/>
        </p:nvSpPr>
        <p:spPr bwMode="auto">
          <a:xfrm>
            <a:off x="6434138" y="3490913"/>
            <a:ext cx="533400" cy="228600"/>
          </a:xfrm>
          <a:prstGeom prst="rect">
            <a:avLst/>
          </a:prstGeom>
          <a:noFill/>
          <a:ln w="9525">
            <a:noFill/>
            <a:miter lim="800000"/>
            <a:headEnd/>
            <a:tailEnd/>
          </a:ln>
        </p:spPr>
        <p:txBody>
          <a:bodyPr>
            <a:spAutoFit/>
          </a:bodyPr>
          <a:lstStyle/>
          <a:p>
            <a:pPr>
              <a:spcBef>
                <a:spcPct val="50000"/>
              </a:spcBef>
            </a:pPr>
            <a:r>
              <a:rPr lang="en-US" sz="900"/>
              <a:t>45 3/4”</a:t>
            </a:r>
          </a:p>
        </p:txBody>
      </p:sp>
      <p:sp>
        <p:nvSpPr>
          <p:cNvPr id="95349" name="Line 489"/>
          <p:cNvSpPr>
            <a:spLocks noChangeAspect="1" noChangeShapeType="1"/>
          </p:cNvSpPr>
          <p:nvPr/>
        </p:nvSpPr>
        <p:spPr bwMode="auto">
          <a:xfrm>
            <a:off x="1916113" y="3668713"/>
            <a:ext cx="5108575" cy="0"/>
          </a:xfrm>
          <a:prstGeom prst="line">
            <a:avLst/>
          </a:prstGeom>
          <a:noFill/>
          <a:ln w="19050">
            <a:solidFill>
              <a:schemeClr val="tx1"/>
            </a:solidFill>
            <a:round/>
            <a:headEnd/>
            <a:tailEnd/>
          </a:ln>
        </p:spPr>
        <p:txBody>
          <a:bodyPr/>
          <a:lstStyle/>
          <a:p>
            <a:endParaRPr lang="en-US"/>
          </a:p>
        </p:txBody>
      </p:sp>
      <p:sp>
        <p:nvSpPr>
          <p:cNvPr id="95350" name="Text Box 490"/>
          <p:cNvSpPr txBox="1">
            <a:spLocks noChangeAspect="1" noChangeArrowheads="1"/>
          </p:cNvSpPr>
          <p:nvPr/>
        </p:nvSpPr>
        <p:spPr bwMode="auto">
          <a:xfrm>
            <a:off x="1828800" y="3733800"/>
            <a:ext cx="904875" cy="638175"/>
          </a:xfrm>
          <a:prstGeom prst="rect">
            <a:avLst/>
          </a:prstGeom>
          <a:noFill/>
          <a:ln w="9525">
            <a:noFill/>
            <a:miter lim="800000"/>
            <a:headEnd/>
            <a:tailEnd/>
          </a:ln>
        </p:spPr>
        <p:txBody>
          <a:bodyPr>
            <a:spAutoFit/>
          </a:bodyPr>
          <a:lstStyle/>
          <a:p>
            <a:pPr algn="ctr">
              <a:spcBef>
                <a:spcPct val="50000"/>
              </a:spcBef>
            </a:pPr>
            <a:r>
              <a:rPr lang="en-US" sz="900" b="1"/>
              <a:t>Corrugated</a:t>
            </a:r>
            <a:br>
              <a:rPr lang="en-US" sz="900" b="1"/>
            </a:br>
            <a:r>
              <a:rPr lang="en-US" sz="900" b="1"/>
              <a:t>Metal</a:t>
            </a:r>
            <a:br>
              <a:rPr lang="en-US" sz="900" b="1"/>
            </a:br>
            <a:r>
              <a:rPr lang="en-US" sz="900" b="1"/>
              <a:t>“CMP”</a:t>
            </a:r>
            <a:br>
              <a:rPr lang="en-US" sz="900" b="1"/>
            </a:br>
            <a:r>
              <a:rPr lang="en-US" sz="900" b="1"/>
              <a:t>(Round)</a:t>
            </a:r>
          </a:p>
        </p:txBody>
      </p:sp>
      <p:sp>
        <p:nvSpPr>
          <p:cNvPr id="95351" name="Line 491"/>
          <p:cNvSpPr>
            <a:spLocks noChangeAspect="1" noChangeShapeType="1"/>
          </p:cNvSpPr>
          <p:nvPr/>
        </p:nvSpPr>
        <p:spPr bwMode="auto">
          <a:xfrm>
            <a:off x="2625725" y="3806825"/>
            <a:ext cx="4402138" cy="0"/>
          </a:xfrm>
          <a:prstGeom prst="line">
            <a:avLst/>
          </a:prstGeom>
          <a:noFill/>
          <a:ln w="9525">
            <a:solidFill>
              <a:schemeClr val="tx1"/>
            </a:solidFill>
            <a:round/>
            <a:headEnd/>
            <a:tailEnd/>
          </a:ln>
        </p:spPr>
        <p:txBody>
          <a:bodyPr/>
          <a:lstStyle/>
          <a:p>
            <a:endParaRPr lang="en-US"/>
          </a:p>
        </p:txBody>
      </p:sp>
      <p:sp>
        <p:nvSpPr>
          <p:cNvPr id="95352" name="Line 492"/>
          <p:cNvSpPr>
            <a:spLocks noChangeAspect="1" noChangeShapeType="1"/>
          </p:cNvSpPr>
          <p:nvPr/>
        </p:nvSpPr>
        <p:spPr bwMode="auto">
          <a:xfrm>
            <a:off x="2625725" y="3930650"/>
            <a:ext cx="4402138" cy="0"/>
          </a:xfrm>
          <a:prstGeom prst="line">
            <a:avLst/>
          </a:prstGeom>
          <a:noFill/>
          <a:ln w="9525">
            <a:solidFill>
              <a:schemeClr val="tx1"/>
            </a:solidFill>
            <a:round/>
            <a:headEnd/>
            <a:tailEnd/>
          </a:ln>
        </p:spPr>
        <p:txBody>
          <a:bodyPr/>
          <a:lstStyle/>
          <a:p>
            <a:endParaRPr lang="en-US"/>
          </a:p>
        </p:txBody>
      </p:sp>
      <p:sp>
        <p:nvSpPr>
          <p:cNvPr id="95353" name="Line 493"/>
          <p:cNvSpPr>
            <a:spLocks noChangeAspect="1" noChangeShapeType="1"/>
          </p:cNvSpPr>
          <p:nvPr/>
        </p:nvSpPr>
        <p:spPr bwMode="auto">
          <a:xfrm>
            <a:off x="2625725" y="4054475"/>
            <a:ext cx="4402138" cy="0"/>
          </a:xfrm>
          <a:prstGeom prst="line">
            <a:avLst/>
          </a:prstGeom>
          <a:noFill/>
          <a:ln w="9525">
            <a:solidFill>
              <a:schemeClr val="tx1"/>
            </a:solidFill>
            <a:round/>
            <a:headEnd/>
            <a:tailEnd/>
          </a:ln>
        </p:spPr>
        <p:txBody>
          <a:bodyPr/>
          <a:lstStyle/>
          <a:p>
            <a:endParaRPr lang="en-US"/>
          </a:p>
        </p:txBody>
      </p:sp>
      <p:sp>
        <p:nvSpPr>
          <p:cNvPr id="95354" name="Line 494"/>
          <p:cNvSpPr>
            <a:spLocks noChangeAspect="1" noChangeShapeType="1"/>
          </p:cNvSpPr>
          <p:nvPr/>
        </p:nvSpPr>
        <p:spPr bwMode="auto">
          <a:xfrm>
            <a:off x="2625725" y="4179888"/>
            <a:ext cx="4402138" cy="0"/>
          </a:xfrm>
          <a:prstGeom prst="line">
            <a:avLst/>
          </a:prstGeom>
          <a:noFill/>
          <a:ln w="9525">
            <a:solidFill>
              <a:schemeClr val="tx1"/>
            </a:solidFill>
            <a:round/>
            <a:headEnd/>
            <a:tailEnd/>
          </a:ln>
        </p:spPr>
        <p:txBody>
          <a:bodyPr/>
          <a:lstStyle/>
          <a:p>
            <a:endParaRPr lang="en-US"/>
          </a:p>
        </p:txBody>
      </p:sp>
      <p:sp>
        <p:nvSpPr>
          <p:cNvPr id="95355" name="Line 495"/>
          <p:cNvSpPr>
            <a:spLocks noChangeAspect="1" noChangeShapeType="1"/>
          </p:cNvSpPr>
          <p:nvPr/>
        </p:nvSpPr>
        <p:spPr bwMode="auto">
          <a:xfrm>
            <a:off x="2627313" y="4303713"/>
            <a:ext cx="4402137" cy="0"/>
          </a:xfrm>
          <a:prstGeom prst="line">
            <a:avLst/>
          </a:prstGeom>
          <a:noFill/>
          <a:ln w="9525">
            <a:solidFill>
              <a:schemeClr val="tx1"/>
            </a:solidFill>
            <a:round/>
            <a:headEnd/>
            <a:tailEnd/>
          </a:ln>
        </p:spPr>
        <p:txBody>
          <a:bodyPr/>
          <a:lstStyle/>
          <a:p>
            <a:endParaRPr lang="en-US"/>
          </a:p>
        </p:txBody>
      </p:sp>
      <p:sp>
        <p:nvSpPr>
          <p:cNvPr id="95356" name="Line 496"/>
          <p:cNvSpPr>
            <a:spLocks noChangeAspect="1" noChangeShapeType="1"/>
          </p:cNvSpPr>
          <p:nvPr/>
        </p:nvSpPr>
        <p:spPr bwMode="auto">
          <a:xfrm>
            <a:off x="1916113" y="4433888"/>
            <a:ext cx="5108575" cy="0"/>
          </a:xfrm>
          <a:prstGeom prst="line">
            <a:avLst/>
          </a:prstGeom>
          <a:noFill/>
          <a:ln w="19050">
            <a:solidFill>
              <a:schemeClr val="tx1"/>
            </a:solidFill>
            <a:round/>
            <a:headEnd/>
            <a:tailEnd/>
          </a:ln>
        </p:spPr>
        <p:txBody>
          <a:bodyPr/>
          <a:lstStyle/>
          <a:p>
            <a:endParaRPr lang="en-US"/>
          </a:p>
        </p:txBody>
      </p:sp>
      <p:sp>
        <p:nvSpPr>
          <p:cNvPr id="95357" name="Line 498"/>
          <p:cNvSpPr>
            <a:spLocks noChangeAspect="1" noChangeShapeType="1"/>
          </p:cNvSpPr>
          <p:nvPr/>
        </p:nvSpPr>
        <p:spPr bwMode="auto">
          <a:xfrm>
            <a:off x="2625725" y="4568825"/>
            <a:ext cx="4402138" cy="0"/>
          </a:xfrm>
          <a:prstGeom prst="line">
            <a:avLst/>
          </a:prstGeom>
          <a:noFill/>
          <a:ln w="9525">
            <a:solidFill>
              <a:schemeClr val="tx1"/>
            </a:solidFill>
            <a:round/>
            <a:headEnd/>
            <a:tailEnd/>
          </a:ln>
        </p:spPr>
        <p:txBody>
          <a:bodyPr/>
          <a:lstStyle/>
          <a:p>
            <a:endParaRPr lang="en-US"/>
          </a:p>
        </p:txBody>
      </p:sp>
      <p:sp>
        <p:nvSpPr>
          <p:cNvPr id="95358" name="Line 499"/>
          <p:cNvSpPr>
            <a:spLocks noChangeAspect="1" noChangeShapeType="1"/>
          </p:cNvSpPr>
          <p:nvPr/>
        </p:nvSpPr>
        <p:spPr bwMode="auto">
          <a:xfrm>
            <a:off x="2625725" y="4692650"/>
            <a:ext cx="4402138" cy="0"/>
          </a:xfrm>
          <a:prstGeom prst="line">
            <a:avLst/>
          </a:prstGeom>
          <a:noFill/>
          <a:ln w="9525">
            <a:solidFill>
              <a:schemeClr val="tx1"/>
            </a:solidFill>
            <a:round/>
            <a:headEnd/>
            <a:tailEnd/>
          </a:ln>
        </p:spPr>
        <p:txBody>
          <a:bodyPr/>
          <a:lstStyle/>
          <a:p>
            <a:endParaRPr lang="en-US"/>
          </a:p>
        </p:txBody>
      </p:sp>
      <p:sp>
        <p:nvSpPr>
          <p:cNvPr id="95359" name="Line 500"/>
          <p:cNvSpPr>
            <a:spLocks noChangeAspect="1" noChangeShapeType="1"/>
          </p:cNvSpPr>
          <p:nvPr/>
        </p:nvSpPr>
        <p:spPr bwMode="auto">
          <a:xfrm>
            <a:off x="2625725" y="4816475"/>
            <a:ext cx="4402138" cy="0"/>
          </a:xfrm>
          <a:prstGeom prst="line">
            <a:avLst/>
          </a:prstGeom>
          <a:noFill/>
          <a:ln w="9525">
            <a:solidFill>
              <a:schemeClr val="tx1"/>
            </a:solidFill>
            <a:round/>
            <a:headEnd/>
            <a:tailEnd/>
          </a:ln>
        </p:spPr>
        <p:txBody>
          <a:bodyPr/>
          <a:lstStyle/>
          <a:p>
            <a:endParaRPr lang="en-US"/>
          </a:p>
        </p:txBody>
      </p:sp>
      <p:sp>
        <p:nvSpPr>
          <p:cNvPr id="95360" name="Line 501"/>
          <p:cNvSpPr>
            <a:spLocks noChangeAspect="1" noChangeShapeType="1"/>
          </p:cNvSpPr>
          <p:nvPr/>
        </p:nvSpPr>
        <p:spPr bwMode="auto">
          <a:xfrm>
            <a:off x="2625725" y="4941888"/>
            <a:ext cx="4402138" cy="0"/>
          </a:xfrm>
          <a:prstGeom prst="line">
            <a:avLst/>
          </a:prstGeom>
          <a:noFill/>
          <a:ln w="9525">
            <a:solidFill>
              <a:schemeClr val="tx1"/>
            </a:solidFill>
            <a:round/>
            <a:headEnd/>
            <a:tailEnd/>
          </a:ln>
        </p:spPr>
        <p:txBody>
          <a:bodyPr/>
          <a:lstStyle/>
          <a:p>
            <a:endParaRPr lang="en-US"/>
          </a:p>
        </p:txBody>
      </p:sp>
      <p:sp>
        <p:nvSpPr>
          <p:cNvPr id="95361" name="Line 502"/>
          <p:cNvSpPr>
            <a:spLocks noChangeAspect="1" noChangeShapeType="1"/>
          </p:cNvSpPr>
          <p:nvPr/>
        </p:nvSpPr>
        <p:spPr bwMode="auto">
          <a:xfrm>
            <a:off x="2627313" y="5065713"/>
            <a:ext cx="4402137" cy="0"/>
          </a:xfrm>
          <a:prstGeom prst="line">
            <a:avLst/>
          </a:prstGeom>
          <a:noFill/>
          <a:ln w="9525">
            <a:solidFill>
              <a:schemeClr val="tx1"/>
            </a:solidFill>
            <a:round/>
            <a:headEnd/>
            <a:tailEnd/>
          </a:ln>
        </p:spPr>
        <p:txBody>
          <a:bodyPr/>
          <a:lstStyle/>
          <a:p>
            <a:endParaRPr lang="en-US"/>
          </a:p>
        </p:txBody>
      </p:sp>
      <p:sp>
        <p:nvSpPr>
          <p:cNvPr id="95362" name="Line 503"/>
          <p:cNvSpPr>
            <a:spLocks noChangeAspect="1" noChangeShapeType="1"/>
          </p:cNvSpPr>
          <p:nvPr/>
        </p:nvSpPr>
        <p:spPr bwMode="auto">
          <a:xfrm>
            <a:off x="1916113" y="5195888"/>
            <a:ext cx="5108575" cy="0"/>
          </a:xfrm>
          <a:prstGeom prst="line">
            <a:avLst/>
          </a:prstGeom>
          <a:noFill/>
          <a:ln w="19050">
            <a:solidFill>
              <a:schemeClr val="tx1"/>
            </a:solidFill>
            <a:round/>
            <a:headEnd/>
            <a:tailEnd/>
          </a:ln>
        </p:spPr>
        <p:txBody>
          <a:bodyPr/>
          <a:lstStyle/>
          <a:p>
            <a:endParaRPr lang="en-US"/>
          </a:p>
        </p:txBody>
      </p:sp>
      <p:sp>
        <p:nvSpPr>
          <p:cNvPr id="95363" name="Text Box 504"/>
          <p:cNvSpPr txBox="1">
            <a:spLocks noChangeAspect="1" noChangeArrowheads="1"/>
          </p:cNvSpPr>
          <p:nvPr/>
        </p:nvSpPr>
        <p:spPr bwMode="auto">
          <a:xfrm>
            <a:off x="1828800" y="4495800"/>
            <a:ext cx="904875" cy="638175"/>
          </a:xfrm>
          <a:prstGeom prst="rect">
            <a:avLst/>
          </a:prstGeom>
          <a:noFill/>
          <a:ln w="9525">
            <a:noFill/>
            <a:miter lim="800000"/>
            <a:headEnd/>
            <a:tailEnd/>
          </a:ln>
        </p:spPr>
        <p:txBody>
          <a:bodyPr>
            <a:spAutoFit/>
          </a:bodyPr>
          <a:lstStyle/>
          <a:p>
            <a:pPr algn="ctr">
              <a:spcBef>
                <a:spcPct val="50000"/>
              </a:spcBef>
            </a:pPr>
            <a:r>
              <a:rPr lang="en-US" sz="900" b="1"/>
              <a:t>Corrugated</a:t>
            </a:r>
            <a:br>
              <a:rPr lang="en-US" sz="900" b="1"/>
            </a:br>
            <a:r>
              <a:rPr lang="en-US" sz="900" b="1"/>
              <a:t>Metal</a:t>
            </a:r>
            <a:br>
              <a:rPr lang="en-US" sz="900" b="1"/>
            </a:br>
            <a:r>
              <a:rPr lang="en-US" sz="900" b="1"/>
              <a:t>“CMP”</a:t>
            </a:r>
            <a:br>
              <a:rPr lang="en-US" sz="900" b="1"/>
            </a:br>
            <a:r>
              <a:rPr lang="en-US" sz="900" b="1"/>
              <a:t>(Arch)</a:t>
            </a:r>
          </a:p>
        </p:txBody>
      </p:sp>
      <p:sp>
        <p:nvSpPr>
          <p:cNvPr id="95364" name="Text Box 512"/>
          <p:cNvSpPr txBox="1">
            <a:spLocks noChangeArrowheads="1"/>
          </p:cNvSpPr>
          <p:nvPr/>
        </p:nvSpPr>
        <p:spPr bwMode="auto">
          <a:xfrm>
            <a:off x="2743200" y="4249738"/>
            <a:ext cx="381000" cy="228600"/>
          </a:xfrm>
          <a:prstGeom prst="rect">
            <a:avLst/>
          </a:prstGeom>
          <a:noFill/>
          <a:ln w="9525">
            <a:noFill/>
            <a:miter lim="800000"/>
            <a:headEnd/>
            <a:tailEnd/>
          </a:ln>
        </p:spPr>
        <p:txBody>
          <a:bodyPr>
            <a:spAutoFit/>
          </a:bodyPr>
          <a:lstStyle/>
          <a:p>
            <a:pPr>
              <a:spcBef>
                <a:spcPct val="50000"/>
              </a:spcBef>
            </a:pPr>
            <a:r>
              <a:rPr lang="en-US" sz="900"/>
              <a:t>48”</a:t>
            </a:r>
          </a:p>
        </p:txBody>
      </p:sp>
      <p:grpSp>
        <p:nvGrpSpPr>
          <p:cNvPr id="4" name="Group 577"/>
          <p:cNvGrpSpPr>
            <a:grpSpLocks/>
          </p:cNvGrpSpPr>
          <p:nvPr/>
        </p:nvGrpSpPr>
        <p:grpSpPr bwMode="auto">
          <a:xfrm>
            <a:off x="2743200" y="3756025"/>
            <a:ext cx="381000" cy="484188"/>
            <a:chOff x="1728" y="2366"/>
            <a:chExt cx="240" cy="305"/>
          </a:xfrm>
        </p:grpSpPr>
        <p:sp>
          <p:nvSpPr>
            <p:cNvPr id="95433" name="Text Box 511"/>
            <p:cNvSpPr txBox="1">
              <a:spLocks noChangeArrowheads="1"/>
            </p:cNvSpPr>
            <p:nvPr/>
          </p:nvSpPr>
          <p:spPr bwMode="auto">
            <a:xfrm>
              <a:off x="1728" y="2527"/>
              <a:ext cx="240" cy="144"/>
            </a:xfrm>
            <a:prstGeom prst="rect">
              <a:avLst/>
            </a:prstGeom>
            <a:noFill/>
            <a:ln w="9525">
              <a:noFill/>
              <a:miter lim="800000"/>
              <a:headEnd/>
              <a:tailEnd/>
            </a:ln>
          </p:spPr>
          <p:txBody>
            <a:bodyPr>
              <a:spAutoFit/>
            </a:bodyPr>
            <a:lstStyle/>
            <a:p>
              <a:pPr>
                <a:spcBef>
                  <a:spcPct val="50000"/>
                </a:spcBef>
              </a:pPr>
              <a:r>
                <a:rPr lang="en-US" sz="900"/>
                <a:t>36”</a:t>
              </a:r>
            </a:p>
          </p:txBody>
        </p:sp>
        <p:sp>
          <p:nvSpPr>
            <p:cNvPr id="95434" name="Text Box 515"/>
            <p:cNvSpPr txBox="1">
              <a:spLocks noChangeArrowheads="1"/>
            </p:cNvSpPr>
            <p:nvPr/>
          </p:nvSpPr>
          <p:spPr bwMode="auto">
            <a:xfrm>
              <a:off x="1728" y="2366"/>
              <a:ext cx="240" cy="144"/>
            </a:xfrm>
            <a:prstGeom prst="rect">
              <a:avLst/>
            </a:prstGeom>
            <a:noFill/>
            <a:ln w="9525">
              <a:noFill/>
              <a:miter lim="800000"/>
              <a:headEnd/>
              <a:tailEnd/>
            </a:ln>
          </p:spPr>
          <p:txBody>
            <a:bodyPr>
              <a:spAutoFit/>
            </a:bodyPr>
            <a:lstStyle/>
            <a:p>
              <a:pPr>
                <a:spcBef>
                  <a:spcPct val="50000"/>
                </a:spcBef>
              </a:pPr>
              <a:r>
                <a:rPr lang="en-US" sz="900"/>
                <a:t>24”</a:t>
              </a:r>
            </a:p>
          </p:txBody>
        </p:sp>
      </p:grpSp>
      <p:sp>
        <p:nvSpPr>
          <p:cNvPr id="95366" name="Text Box 510"/>
          <p:cNvSpPr txBox="1">
            <a:spLocks noChangeArrowheads="1"/>
          </p:cNvSpPr>
          <p:nvPr/>
        </p:nvSpPr>
        <p:spPr bwMode="auto">
          <a:xfrm>
            <a:off x="2743200" y="3636963"/>
            <a:ext cx="381000" cy="228600"/>
          </a:xfrm>
          <a:prstGeom prst="rect">
            <a:avLst/>
          </a:prstGeom>
          <a:noFill/>
          <a:ln w="9525">
            <a:noFill/>
            <a:miter lim="800000"/>
            <a:headEnd/>
            <a:tailEnd/>
          </a:ln>
        </p:spPr>
        <p:txBody>
          <a:bodyPr>
            <a:spAutoFit/>
          </a:bodyPr>
          <a:lstStyle/>
          <a:p>
            <a:pPr>
              <a:spcBef>
                <a:spcPct val="50000"/>
              </a:spcBef>
            </a:pPr>
            <a:r>
              <a:rPr lang="en-US" sz="900"/>
              <a:t>18”</a:t>
            </a:r>
          </a:p>
        </p:txBody>
      </p:sp>
      <p:sp>
        <p:nvSpPr>
          <p:cNvPr id="95367" name="Text Box 519"/>
          <p:cNvSpPr txBox="1">
            <a:spLocks noChangeArrowheads="1"/>
          </p:cNvSpPr>
          <p:nvPr/>
        </p:nvSpPr>
        <p:spPr bwMode="auto">
          <a:xfrm>
            <a:off x="2743200" y="3886200"/>
            <a:ext cx="381000" cy="228600"/>
          </a:xfrm>
          <a:prstGeom prst="rect">
            <a:avLst/>
          </a:prstGeom>
          <a:noFill/>
          <a:ln w="9525">
            <a:noFill/>
            <a:miter lim="800000"/>
            <a:headEnd/>
            <a:tailEnd/>
          </a:ln>
        </p:spPr>
        <p:txBody>
          <a:bodyPr>
            <a:spAutoFit/>
          </a:bodyPr>
          <a:lstStyle/>
          <a:p>
            <a:pPr>
              <a:spcBef>
                <a:spcPct val="50000"/>
              </a:spcBef>
            </a:pPr>
            <a:r>
              <a:rPr lang="en-US" sz="900"/>
              <a:t>30”</a:t>
            </a:r>
          </a:p>
        </p:txBody>
      </p:sp>
      <p:sp>
        <p:nvSpPr>
          <p:cNvPr id="95368" name="Text Box 520"/>
          <p:cNvSpPr txBox="1">
            <a:spLocks noChangeArrowheads="1"/>
          </p:cNvSpPr>
          <p:nvPr/>
        </p:nvSpPr>
        <p:spPr bwMode="auto">
          <a:xfrm>
            <a:off x="2743200" y="4133850"/>
            <a:ext cx="381000" cy="228600"/>
          </a:xfrm>
          <a:prstGeom prst="rect">
            <a:avLst/>
          </a:prstGeom>
          <a:noFill/>
          <a:ln w="9525">
            <a:noFill/>
            <a:miter lim="800000"/>
            <a:headEnd/>
            <a:tailEnd/>
          </a:ln>
        </p:spPr>
        <p:txBody>
          <a:bodyPr>
            <a:spAutoFit/>
          </a:bodyPr>
          <a:lstStyle/>
          <a:p>
            <a:pPr>
              <a:spcBef>
                <a:spcPct val="50000"/>
              </a:spcBef>
            </a:pPr>
            <a:r>
              <a:rPr lang="en-US" sz="900"/>
              <a:t>42”</a:t>
            </a:r>
          </a:p>
        </p:txBody>
      </p:sp>
      <p:sp>
        <p:nvSpPr>
          <p:cNvPr id="95369" name="Text Box 521"/>
          <p:cNvSpPr txBox="1">
            <a:spLocks noChangeArrowheads="1"/>
          </p:cNvSpPr>
          <p:nvPr/>
        </p:nvSpPr>
        <p:spPr bwMode="auto">
          <a:xfrm>
            <a:off x="3371850" y="3636963"/>
            <a:ext cx="590550" cy="228600"/>
          </a:xfrm>
          <a:prstGeom prst="rect">
            <a:avLst/>
          </a:prstGeom>
          <a:noFill/>
          <a:ln w="9525">
            <a:noFill/>
            <a:miter lim="800000"/>
            <a:headEnd/>
            <a:tailEnd/>
          </a:ln>
        </p:spPr>
        <p:txBody>
          <a:bodyPr>
            <a:spAutoFit/>
          </a:bodyPr>
          <a:lstStyle/>
          <a:p>
            <a:pPr>
              <a:spcBef>
                <a:spcPct val="50000"/>
              </a:spcBef>
            </a:pPr>
            <a:r>
              <a:rPr lang="en-US" sz="900"/>
              <a:t>20 1/2”</a:t>
            </a:r>
          </a:p>
        </p:txBody>
      </p:sp>
      <p:sp>
        <p:nvSpPr>
          <p:cNvPr id="95370" name="Text Box 522"/>
          <p:cNvSpPr txBox="1">
            <a:spLocks noChangeArrowheads="1"/>
          </p:cNvSpPr>
          <p:nvPr/>
        </p:nvSpPr>
        <p:spPr bwMode="auto">
          <a:xfrm>
            <a:off x="3371850" y="3756025"/>
            <a:ext cx="590550" cy="228600"/>
          </a:xfrm>
          <a:prstGeom prst="rect">
            <a:avLst/>
          </a:prstGeom>
          <a:noFill/>
          <a:ln w="9525">
            <a:noFill/>
            <a:miter lim="800000"/>
            <a:headEnd/>
            <a:tailEnd/>
          </a:ln>
        </p:spPr>
        <p:txBody>
          <a:bodyPr>
            <a:spAutoFit/>
          </a:bodyPr>
          <a:lstStyle/>
          <a:p>
            <a:pPr>
              <a:spcBef>
                <a:spcPct val="50000"/>
              </a:spcBef>
            </a:pPr>
            <a:r>
              <a:rPr lang="en-US" sz="900"/>
              <a:t>26 1/2”</a:t>
            </a:r>
          </a:p>
        </p:txBody>
      </p:sp>
      <p:sp>
        <p:nvSpPr>
          <p:cNvPr id="95371" name="Text Box 523"/>
          <p:cNvSpPr txBox="1">
            <a:spLocks noChangeArrowheads="1"/>
          </p:cNvSpPr>
          <p:nvPr/>
        </p:nvSpPr>
        <p:spPr bwMode="auto">
          <a:xfrm>
            <a:off x="3371850" y="3886200"/>
            <a:ext cx="381000" cy="228600"/>
          </a:xfrm>
          <a:prstGeom prst="rect">
            <a:avLst/>
          </a:prstGeom>
          <a:noFill/>
          <a:ln w="9525">
            <a:noFill/>
            <a:miter lim="800000"/>
            <a:headEnd/>
            <a:tailEnd/>
          </a:ln>
        </p:spPr>
        <p:txBody>
          <a:bodyPr>
            <a:spAutoFit/>
          </a:bodyPr>
          <a:lstStyle/>
          <a:p>
            <a:pPr>
              <a:spcBef>
                <a:spcPct val="50000"/>
              </a:spcBef>
            </a:pPr>
            <a:r>
              <a:rPr lang="en-US" sz="900"/>
              <a:t>33”</a:t>
            </a:r>
          </a:p>
        </p:txBody>
      </p:sp>
      <p:sp>
        <p:nvSpPr>
          <p:cNvPr id="95372" name="Text Box 524"/>
          <p:cNvSpPr txBox="1">
            <a:spLocks noChangeArrowheads="1"/>
          </p:cNvSpPr>
          <p:nvPr/>
        </p:nvSpPr>
        <p:spPr bwMode="auto">
          <a:xfrm>
            <a:off x="3371850" y="4011613"/>
            <a:ext cx="381000" cy="228600"/>
          </a:xfrm>
          <a:prstGeom prst="rect">
            <a:avLst/>
          </a:prstGeom>
          <a:noFill/>
          <a:ln w="9525">
            <a:noFill/>
            <a:miter lim="800000"/>
            <a:headEnd/>
            <a:tailEnd/>
          </a:ln>
        </p:spPr>
        <p:txBody>
          <a:bodyPr>
            <a:spAutoFit/>
          </a:bodyPr>
          <a:lstStyle/>
          <a:p>
            <a:pPr>
              <a:spcBef>
                <a:spcPct val="50000"/>
              </a:spcBef>
            </a:pPr>
            <a:r>
              <a:rPr lang="en-US" sz="900"/>
              <a:t>39”</a:t>
            </a:r>
          </a:p>
        </p:txBody>
      </p:sp>
      <p:sp>
        <p:nvSpPr>
          <p:cNvPr id="95373" name="Text Box 525"/>
          <p:cNvSpPr txBox="1">
            <a:spLocks noChangeArrowheads="1"/>
          </p:cNvSpPr>
          <p:nvPr/>
        </p:nvSpPr>
        <p:spPr bwMode="auto">
          <a:xfrm>
            <a:off x="3371850" y="4130675"/>
            <a:ext cx="381000" cy="228600"/>
          </a:xfrm>
          <a:prstGeom prst="rect">
            <a:avLst/>
          </a:prstGeom>
          <a:noFill/>
          <a:ln w="9525">
            <a:noFill/>
            <a:miter lim="800000"/>
            <a:headEnd/>
            <a:tailEnd/>
          </a:ln>
        </p:spPr>
        <p:txBody>
          <a:bodyPr>
            <a:spAutoFit/>
          </a:bodyPr>
          <a:lstStyle/>
          <a:p>
            <a:pPr>
              <a:spcBef>
                <a:spcPct val="50000"/>
              </a:spcBef>
            </a:pPr>
            <a:r>
              <a:rPr lang="en-US" sz="900"/>
              <a:t>45”</a:t>
            </a:r>
          </a:p>
        </p:txBody>
      </p:sp>
      <p:sp>
        <p:nvSpPr>
          <p:cNvPr id="95374" name="Text Box 526"/>
          <p:cNvSpPr txBox="1">
            <a:spLocks noChangeArrowheads="1"/>
          </p:cNvSpPr>
          <p:nvPr/>
        </p:nvSpPr>
        <p:spPr bwMode="auto">
          <a:xfrm>
            <a:off x="3371850" y="4249738"/>
            <a:ext cx="381000" cy="228600"/>
          </a:xfrm>
          <a:prstGeom prst="rect">
            <a:avLst/>
          </a:prstGeom>
          <a:noFill/>
          <a:ln w="9525">
            <a:noFill/>
            <a:miter lim="800000"/>
            <a:headEnd/>
            <a:tailEnd/>
          </a:ln>
        </p:spPr>
        <p:txBody>
          <a:bodyPr>
            <a:spAutoFit/>
          </a:bodyPr>
          <a:lstStyle/>
          <a:p>
            <a:pPr>
              <a:spcBef>
                <a:spcPct val="50000"/>
              </a:spcBef>
            </a:pPr>
            <a:r>
              <a:rPr lang="en-US" sz="900"/>
              <a:t>51”</a:t>
            </a:r>
          </a:p>
        </p:txBody>
      </p:sp>
      <p:sp>
        <p:nvSpPr>
          <p:cNvPr id="95375" name="Text Box 530"/>
          <p:cNvSpPr txBox="1">
            <a:spLocks noChangeArrowheads="1"/>
          </p:cNvSpPr>
          <p:nvPr/>
        </p:nvSpPr>
        <p:spPr bwMode="auto">
          <a:xfrm>
            <a:off x="5410200" y="4395788"/>
            <a:ext cx="381000" cy="228600"/>
          </a:xfrm>
          <a:prstGeom prst="rect">
            <a:avLst/>
          </a:prstGeom>
          <a:noFill/>
          <a:ln w="9525">
            <a:noFill/>
            <a:miter lim="800000"/>
            <a:headEnd/>
            <a:tailEnd/>
          </a:ln>
        </p:spPr>
        <p:txBody>
          <a:bodyPr>
            <a:spAutoFit/>
          </a:bodyPr>
          <a:lstStyle/>
          <a:p>
            <a:pPr>
              <a:spcBef>
                <a:spcPct val="50000"/>
              </a:spcBef>
            </a:pPr>
            <a:r>
              <a:rPr lang="en-US" sz="900"/>
              <a:t>15”</a:t>
            </a:r>
          </a:p>
        </p:txBody>
      </p:sp>
      <p:sp>
        <p:nvSpPr>
          <p:cNvPr id="95376" name="Text Box 532"/>
          <p:cNvSpPr txBox="1">
            <a:spLocks noChangeArrowheads="1"/>
          </p:cNvSpPr>
          <p:nvPr/>
        </p:nvSpPr>
        <p:spPr bwMode="auto">
          <a:xfrm>
            <a:off x="5410200" y="4643438"/>
            <a:ext cx="381000" cy="228600"/>
          </a:xfrm>
          <a:prstGeom prst="rect">
            <a:avLst/>
          </a:prstGeom>
          <a:noFill/>
          <a:ln w="9525">
            <a:noFill/>
            <a:miter lim="800000"/>
            <a:headEnd/>
            <a:tailEnd/>
          </a:ln>
        </p:spPr>
        <p:txBody>
          <a:bodyPr>
            <a:spAutoFit/>
          </a:bodyPr>
          <a:lstStyle/>
          <a:p>
            <a:pPr>
              <a:spcBef>
                <a:spcPct val="50000"/>
              </a:spcBef>
            </a:pPr>
            <a:r>
              <a:rPr lang="en-US" sz="900"/>
              <a:t>24”</a:t>
            </a:r>
          </a:p>
        </p:txBody>
      </p:sp>
      <p:sp>
        <p:nvSpPr>
          <p:cNvPr id="95377" name="Text Box 533"/>
          <p:cNvSpPr txBox="1">
            <a:spLocks noChangeArrowheads="1"/>
          </p:cNvSpPr>
          <p:nvPr/>
        </p:nvSpPr>
        <p:spPr bwMode="auto">
          <a:xfrm>
            <a:off x="4876800" y="4889500"/>
            <a:ext cx="381000" cy="228600"/>
          </a:xfrm>
          <a:prstGeom prst="rect">
            <a:avLst/>
          </a:prstGeom>
          <a:noFill/>
          <a:ln w="9525">
            <a:noFill/>
            <a:miter lim="800000"/>
            <a:headEnd/>
            <a:tailEnd/>
          </a:ln>
        </p:spPr>
        <p:txBody>
          <a:bodyPr>
            <a:spAutoFit/>
          </a:bodyPr>
          <a:lstStyle/>
          <a:p>
            <a:pPr>
              <a:spcBef>
                <a:spcPct val="50000"/>
              </a:spcBef>
            </a:pPr>
            <a:r>
              <a:rPr lang="en-US" sz="900"/>
              <a:t>49”</a:t>
            </a:r>
          </a:p>
        </p:txBody>
      </p:sp>
      <p:sp>
        <p:nvSpPr>
          <p:cNvPr id="95378" name="Text Box 534"/>
          <p:cNvSpPr txBox="1">
            <a:spLocks noChangeArrowheads="1"/>
          </p:cNvSpPr>
          <p:nvPr/>
        </p:nvSpPr>
        <p:spPr bwMode="auto">
          <a:xfrm>
            <a:off x="5410200" y="5018088"/>
            <a:ext cx="381000" cy="228600"/>
          </a:xfrm>
          <a:prstGeom prst="rect">
            <a:avLst/>
          </a:prstGeom>
          <a:noFill/>
          <a:ln w="9525">
            <a:noFill/>
            <a:miter lim="800000"/>
            <a:headEnd/>
            <a:tailEnd/>
          </a:ln>
        </p:spPr>
        <p:txBody>
          <a:bodyPr>
            <a:spAutoFit/>
          </a:bodyPr>
          <a:lstStyle/>
          <a:p>
            <a:pPr>
              <a:spcBef>
                <a:spcPct val="50000"/>
              </a:spcBef>
            </a:pPr>
            <a:r>
              <a:rPr lang="en-US" sz="900"/>
              <a:t>38”</a:t>
            </a:r>
          </a:p>
        </p:txBody>
      </p:sp>
      <p:sp>
        <p:nvSpPr>
          <p:cNvPr id="95379" name="Text Box 539"/>
          <p:cNvSpPr txBox="1">
            <a:spLocks noChangeArrowheads="1"/>
          </p:cNvSpPr>
          <p:nvPr/>
        </p:nvSpPr>
        <p:spPr bwMode="auto">
          <a:xfrm>
            <a:off x="4879975" y="5018088"/>
            <a:ext cx="381000" cy="228600"/>
          </a:xfrm>
          <a:prstGeom prst="rect">
            <a:avLst/>
          </a:prstGeom>
          <a:noFill/>
          <a:ln w="9525">
            <a:noFill/>
            <a:miter lim="800000"/>
            <a:headEnd/>
            <a:tailEnd/>
          </a:ln>
        </p:spPr>
        <p:txBody>
          <a:bodyPr>
            <a:spAutoFit/>
          </a:bodyPr>
          <a:lstStyle/>
          <a:p>
            <a:pPr>
              <a:spcBef>
                <a:spcPct val="50000"/>
              </a:spcBef>
            </a:pPr>
            <a:r>
              <a:rPr lang="en-US" sz="900"/>
              <a:t>57”</a:t>
            </a:r>
          </a:p>
        </p:txBody>
      </p:sp>
      <p:sp>
        <p:nvSpPr>
          <p:cNvPr id="95380" name="Text Box 542"/>
          <p:cNvSpPr txBox="1">
            <a:spLocks noChangeArrowheads="1"/>
          </p:cNvSpPr>
          <p:nvPr/>
        </p:nvSpPr>
        <p:spPr bwMode="auto">
          <a:xfrm>
            <a:off x="5410200" y="4524375"/>
            <a:ext cx="381000" cy="228600"/>
          </a:xfrm>
          <a:prstGeom prst="rect">
            <a:avLst/>
          </a:prstGeom>
          <a:noFill/>
          <a:ln w="9525">
            <a:noFill/>
            <a:miter lim="800000"/>
            <a:headEnd/>
            <a:tailEnd/>
          </a:ln>
        </p:spPr>
        <p:txBody>
          <a:bodyPr>
            <a:spAutoFit/>
          </a:bodyPr>
          <a:lstStyle/>
          <a:p>
            <a:pPr>
              <a:spcBef>
                <a:spcPct val="50000"/>
              </a:spcBef>
            </a:pPr>
            <a:r>
              <a:rPr lang="en-US" sz="900"/>
              <a:t>20”</a:t>
            </a:r>
          </a:p>
        </p:txBody>
      </p:sp>
      <p:sp>
        <p:nvSpPr>
          <p:cNvPr id="95381" name="Text Box 543"/>
          <p:cNvSpPr txBox="1">
            <a:spLocks noChangeArrowheads="1"/>
          </p:cNvSpPr>
          <p:nvPr/>
        </p:nvSpPr>
        <p:spPr bwMode="auto">
          <a:xfrm>
            <a:off x="5410200" y="4770438"/>
            <a:ext cx="381000" cy="228600"/>
          </a:xfrm>
          <a:prstGeom prst="rect">
            <a:avLst/>
          </a:prstGeom>
          <a:noFill/>
          <a:ln w="9525">
            <a:noFill/>
            <a:miter lim="800000"/>
            <a:headEnd/>
            <a:tailEnd/>
          </a:ln>
        </p:spPr>
        <p:txBody>
          <a:bodyPr>
            <a:spAutoFit/>
          </a:bodyPr>
          <a:lstStyle/>
          <a:p>
            <a:pPr>
              <a:spcBef>
                <a:spcPct val="50000"/>
              </a:spcBef>
            </a:pPr>
            <a:r>
              <a:rPr lang="en-US" sz="900"/>
              <a:t>29”</a:t>
            </a:r>
          </a:p>
        </p:txBody>
      </p:sp>
      <p:sp>
        <p:nvSpPr>
          <p:cNvPr id="95382" name="Text Box 544"/>
          <p:cNvSpPr txBox="1">
            <a:spLocks noChangeArrowheads="1"/>
          </p:cNvSpPr>
          <p:nvPr/>
        </p:nvSpPr>
        <p:spPr bwMode="auto">
          <a:xfrm>
            <a:off x="5410200" y="4889500"/>
            <a:ext cx="381000" cy="228600"/>
          </a:xfrm>
          <a:prstGeom prst="rect">
            <a:avLst/>
          </a:prstGeom>
          <a:noFill/>
          <a:ln w="9525">
            <a:noFill/>
            <a:miter lim="800000"/>
            <a:headEnd/>
            <a:tailEnd/>
          </a:ln>
        </p:spPr>
        <p:txBody>
          <a:bodyPr>
            <a:spAutoFit/>
          </a:bodyPr>
          <a:lstStyle/>
          <a:p>
            <a:pPr>
              <a:spcBef>
                <a:spcPct val="50000"/>
              </a:spcBef>
            </a:pPr>
            <a:r>
              <a:rPr lang="en-US" sz="900"/>
              <a:t>33”</a:t>
            </a:r>
          </a:p>
        </p:txBody>
      </p:sp>
      <p:sp>
        <p:nvSpPr>
          <p:cNvPr id="95383" name="Text Box 545"/>
          <p:cNvSpPr txBox="1">
            <a:spLocks noChangeArrowheads="1"/>
          </p:cNvSpPr>
          <p:nvPr/>
        </p:nvSpPr>
        <p:spPr bwMode="auto">
          <a:xfrm>
            <a:off x="5903913" y="4395788"/>
            <a:ext cx="533400" cy="228600"/>
          </a:xfrm>
          <a:prstGeom prst="rect">
            <a:avLst/>
          </a:prstGeom>
          <a:noFill/>
          <a:ln w="9525">
            <a:noFill/>
            <a:miter lim="800000"/>
            <a:headEnd/>
            <a:tailEnd/>
          </a:ln>
        </p:spPr>
        <p:txBody>
          <a:bodyPr>
            <a:spAutoFit/>
          </a:bodyPr>
          <a:lstStyle/>
          <a:p>
            <a:pPr>
              <a:spcBef>
                <a:spcPct val="50000"/>
              </a:spcBef>
            </a:pPr>
            <a:r>
              <a:rPr lang="en-US" sz="900"/>
              <a:t>23 1/2”</a:t>
            </a:r>
          </a:p>
        </p:txBody>
      </p:sp>
      <p:sp>
        <p:nvSpPr>
          <p:cNvPr id="95384" name="Text Box 546"/>
          <p:cNvSpPr txBox="1">
            <a:spLocks noChangeArrowheads="1"/>
          </p:cNvSpPr>
          <p:nvPr/>
        </p:nvSpPr>
        <p:spPr bwMode="auto">
          <a:xfrm>
            <a:off x="6434138" y="4395788"/>
            <a:ext cx="533400" cy="228600"/>
          </a:xfrm>
          <a:prstGeom prst="rect">
            <a:avLst/>
          </a:prstGeom>
          <a:noFill/>
          <a:ln w="9525">
            <a:noFill/>
            <a:miter lim="800000"/>
            <a:headEnd/>
            <a:tailEnd/>
          </a:ln>
        </p:spPr>
        <p:txBody>
          <a:bodyPr>
            <a:spAutoFit/>
          </a:bodyPr>
          <a:lstStyle/>
          <a:p>
            <a:pPr>
              <a:spcBef>
                <a:spcPct val="50000"/>
              </a:spcBef>
            </a:pPr>
            <a:r>
              <a:rPr lang="en-US" sz="900"/>
              <a:t>17 1/2”</a:t>
            </a:r>
          </a:p>
        </p:txBody>
      </p:sp>
      <p:sp>
        <p:nvSpPr>
          <p:cNvPr id="95385" name="Text Box 547"/>
          <p:cNvSpPr txBox="1">
            <a:spLocks noChangeArrowheads="1"/>
          </p:cNvSpPr>
          <p:nvPr/>
        </p:nvSpPr>
        <p:spPr bwMode="auto">
          <a:xfrm>
            <a:off x="5903913" y="4524375"/>
            <a:ext cx="533400" cy="228600"/>
          </a:xfrm>
          <a:prstGeom prst="rect">
            <a:avLst/>
          </a:prstGeom>
          <a:noFill/>
          <a:ln w="9525">
            <a:noFill/>
            <a:miter lim="800000"/>
            <a:headEnd/>
            <a:tailEnd/>
          </a:ln>
        </p:spPr>
        <p:txBody>
          <a:bodyPr>
            <a:spAutoFit/>
          </a:bodyPr>
          <a:lstStyle/>
          <a:p>
            <a:pPr>
              <a:spcBef>
                <a:spcPct val="50000"/>
              </a:spcBef>
            </a:pPr>
            <a:r>
              <a:rPr lang="en-US" sz="900"/>
              <a:t>30 1/2”</a:t>
            </a:r>
          </a:p>
        </p:txBody>
      </p:sp>
      <p:sp>
        <p:nvSpPr>
          <p:cNvPr id="95386" name="Text Box 548"/>
          <p:cNvSpPr txBox="1">
            <a:spLocks noChangeArrowheads="1"/>
          </p:cNvSpPr>
          <p:nvPr/>
        </p:nvSpPr>
        <p:spPr bwMode="auto">
          <a:xfrm>
            <a:off x="6434138" y="4524375"/>
            <a:ext cx="533400" cy="228600"/>
          </a:xfrm>
          <a:prstGeom prst="rect">
            <a:avLst/>
          </a:prstGeom>
          <a:noFill/>
          <a:ln w="9525">
            <a:noFill/>
            <a:miter lim="800000"/>
            <a:headEnd/>
            <a:tailEnd/>
          </a:ln>
        </p:spPr>
        <p:txBody>
          <a:bodyPr>
            <a:spAutoFit/>
          </a:bodyPr>
          <a:lstStyle/>
          <a:p>
            <a:pPr>
              <a:spcBef>
                <a:spcPct val="50000"/>
              </a:spcBef>
            </a:pPr>
            <a:r>
              <a:rPr lang="en-US" sz="900"/>
              <a:t>22 1/2”</a:t>
            </a:r>
          </a:p>
        </p:txBody>
      </p:sp>
      <p:sp>
        <p:nvSpPr>
          <p:cNvPr id="95387" name="Text Box 549"/>
          <p:cNvSpPr txBox="1">
            <a:spLocks noChangeArrowheads="1"/>
          </p:cNvSpPr>
          <p:nvPr/>
        </p:nvSpPr>
        <p:spPr bwMode="auto">
          <a:xfrm>
            <a:off x="5903913" y="4648200"/>
            <a:ext cx="381000" cy="228600"/>
          </a:xfrm>
          <a:prstGeom prst="rect">
            <a:avLst/>
          </a:prstGeom>
          <a:noFill/>
          <a:ln w="9525">
            <a:noFill/>
            <a:miter lim="800000"/>
            <a:headEnd/>
            <a:tailEnd/>
          </a:ln>
        </p:spPr>
        <p:txBody>
          <a:bodyPr>
            <a:spAutoFit/>
          </a:bodyPr>
          <a:lstStyle/>
          <a:p>
            <a:pPr>
              <a:spcBef>
                <a:spcPct val="50000"/>
              </a:spcBef>
            </a:pPr>
            <a:r>
              <a:rPr lang="en-US" sz="900"/>
              <a:t>38”</a:t>
            </a:r>
          </a:p>
        </p:txBody>
      </p:sp>
      <p:sp>
        <p:nvSpPr>
          <p:cNvPr id="95388" name="Text Box 550"/>
          <p:cNvSpPr txBox="1">
            <a:spLocks noChangeArrowheads="1"/>
          </p:cNvSpPr>
          <p:nvPr/>
        </p:nvSpPr>
        <p:spPr bwMode="auto">
          <a:xfrm>
            <a:off x="6434138" y="4648200"/>
            <a:ext cx="381000" cy="228600"/>
          </a:xfrm>
          <a:prstGeom prst="rect">
            <a:avLst/>
          </a:prstGeom>
          <a:noFill/>
          <a:ln w="9525">
            <a:noFill/>
            <a:miter lim="800000"/>
            <a:headEnd/>
            <a:tailEnd/>
          </a:ln>
        </p:spPr>
        <p:txBody>
          <a:bodyPr>
            <a:spAutoFit/>
          </a:bodyPr>
          <a:lstStyle/>
          <a:p>
            <a:pPr>
              <a:spcBef>
                <a:spcPct val="50000"/>
              </a:spcBef>
            </a:pPr>
            <a:r>
              <a:rPr lang="en-US" sz="900"/>
              <a:t>27”</a:t>
            </a:r>
          </a:p>
        </p:txBody>
      </p:sp>
      <p:sp>
        <p:nvSpPr>
          <p:cNvPr id="95389" name="Text Box 551"/>
          <p:cNvSpPr txBox="1">
            <a:spLocks noChangeArrowheads="1"/>
          </p:cNvSpPr>
          <p:nvPr/>
        </p:nvSpPr>
        <p:spPr bwMode="auto">
          <a:xfrm>
            <a:off x="5903913" y="4770438"/>
            <a:ext cx="381000" cy="228600"/>
          </a:xfrm>
          <a:prstGeom prst="rect">
            <a:avLst/>
          </a:prstGeom>
          <a:noFill/>
          <a:ln w="9525">
            <a:noFill/>
            <a:miter lim="800000"/>
            <a:headEnd/>
            <a:tailEnd/>
          </a:ln>
        </p:spPr>
        <p:txBody>
          <a:bodyPr>
            <a:spAutoFit/>
          </a:bodyPr>
          <a:lstStyle/>
          <a:p>
            <a:pPr>
              <a:spcBef>
                <a:spcPct val="50000"/>
              </a:spcBef>
            </a:pPr>
            <a:r>
              <a:rPr lang="en-US" sz="900"/>
              <a:t>45”</a:t>
            </a:r>
          </a:p>
        </p:txBody>
      </p:sp>
      <p:sp>
        <p:nvSpPr>
          <p:cNvPr id="95390" name="Text Box 552"/>
          <p:cNvSpPr txBox="1">
            <a:spLocks noChangeArrowheads="1"/>
          </p:cNvSpPr>
          <p:nvPr/>
        </p:nvSpPr>
        <p:spPr bwMode="auto">
          <a:xfrm>
            <a:off x="6434138" y="4770438"/>
            <a:ext cx="381000" cy="228600"/>
          </a:xfrm>
          <a:prstGeom prst="rect">
            <a:avLst/>
          </a:prstGeom>
          <a:noFill/>
          <a:ln w="9525">
            <a:noFill/>
            <a:miter lim="800000"/>
            <a:headEnd/>
            <a:tailEnd/>
          </a:ln>
        </p:spPr>
        <p:txBody>
          <a:bodyPr>
            <a:spAutoFit/>
          </a:bodyPr>
          <a:lstStyle/>
          <a:p>
            <a:pPr>
              <a:spcBef>
                <a:spcPct val="50000"/>
              </a:spcBef>
            </a:pPr>
            <a:r>
              <a:rPr lang="en-US" sz="900"/>
              <a:t>32”</a:t>
            </a:r>
          </a:p>
        </p:txBody>
      </p:sp>
      <p:sp>
        <p:nvSpPr>
          <p:cNvPr id="95391" name="Text Box 553"/>
          <p:cNvSpPr txBox="1">
            <a:spLocks noChangeArrowheads="1"/>
          </p:cNvSpPr>
          <p:nvPr/>
        </p:nvSpPr>
        <p:spPr bwMode="auto">
          <a:xfrm>
            <a:off x="5903913" y="4889500"/>
            <a:ext cx="381000" cy="228600"/>
          </a:xfrm>
          <a:prstGeom prst="rect">
            <a:avLst/>
          </a:prstGeom>
          <a:noFill/>
          <a:ln w="9525">
            <a:noFill/>
            <a:miter lim="800000"/>
            <a:headEnd/>
            <a:tailEnd/>
          </a:ln>
        </p:spPr>
        <p:txBody>
          <a:bodyPr>
            <a:spAutoFit/>
          </a:bodyPr>
          <a:lstStyle/>
          <a:p>
            <a:pPr>
              <a:spcBef>
                <a:spcPct val="50000"/>
              </a:spcBef>
            </a:pPr>
            <a:r>
              <a:rPr lang="en-US" sz="900"/>
              <a:t>52”</a:t>
            </a:r>
          </a:p>
        </p:txBody>
      </p:sp>
      <p:sp>
        <p:nvSpPr>
          <p:cNvPr id="95392" name="Text Box 554"/>
          <p:cNvSpPr txBox="1">
            <a:spLocks noChangeArrowheads="1"/>
          </p:cNvSpPr>
          <p:nvPr/>
        </p:nvSpPr>
        <p:spPr bwMode="auto">
          <a:xfrm>
            <a:off x="6434138" y="4889500"/>
            <a:ext cx="381000" cy="228600"/>
          </a:xfrm>
          <a:prstGeom prst="rect">
            <a:avLst/>
          </a:prstGeom>
          <a:noFill/>
          <a:ln w="9525">
            <a:noFill/>
            <a:miter lim="800000"/>
            <a:headEnd/>
            <a:tailEnd/>
          </a:ln>
        </p:spPr>
        <p:txBody>
          <a:bodyPr>
            <a:spAutoFit/>
          </a:bodyPr>
          <a:lstStyle/>
          <a:p>
            <a:pPr>
              <a:spcBef>
                <a:spcPct val="50000"/>
              </a:spcBef>
            </a:pPr>
            <a:r>
              <a:rPr lang="en-US" sz="900"/>
              <a:t>36”</a:t>
            </a:r>
          </a:p>
        </p:txBody>
      </p:sp>
      <p:sp>
        <p:nvSpPr>
          <p:cNvPr id="95393" name="Text Box 555"/>
          <p:cNvSpPr txBox="1">
            <a:spLocks noChangeArrowheads="1"/>
          </p:cNvSpPr>
          <p:nvPr/>
        </p:nvSpPr>
        <p:spPr bwMode="auto">
          <a:xfrm>
            <a:off x="5903913" y="5018088"/>
            <a:ext cx="381000" cy="228600"/>
          </a:xfrm>
          <a:prstGeom prst="rect">
            <a:avLst/>
          </a:prstGeom>
          <a:noFill/>
          <a:ln w="9525">
            <a:noFill/>
            <a:miter lim="800000"/>
            <a:headEnd/>
            <a:tailEnd/>
          </a:ln>
        </p:spPr>
        <p:txBody>
          <a:bodyPr>
            <a:spAutoFit/>
          </a:bodyPr>
          <a:lstStyle/>
          <a:p>
            <a:pPr>
              <a:spcBef>
                <a:spcPct val="50000"/>
              </a:spcBef>
            </a:pPr>
            <a:r>
              <a:rPr lang="en-US" sz="900"/>
              <a:t>60”</a:t>
            </a:r>
          </a:p>
        </p:txBody>
      </p:sp>
      <p:sp>
        <p:nvSpPr>
          <p:cNvPr id="95394" name="Text Box 556"/>
          <p:cNvSpPr txBox="1">
            <a:spLocks noChangeArrowheads="1"/>
          </p:cNvSpPr>
          <p:nvPr/>
        </p:nvSpPr>
        <p:spPr bwMode="auto">
          <a:xfrm>
            <a:off x="6434138" y="5018088"/>
            <a:ext cx="381000" cy="228600"/>
          </a:xfrm>
          <a:prstGeom prst="rect">
            <a:avLst/>
          </a:prstGeom>
          <a:noFill/>
          <a:ln w="9525">
            <a:noFill/>
            <a:miter lim="800000"/>
            <a:headEnd/>
            <a:tailEnd/>
          </a:ln>
        </p:spPr>
        <p:txBody>
          <a:bodyPr>
            <a:spAutoFit/>
          </a:bodyPr>
          <a:lstStyle/>
          <a:p>
            <a:pPr>
              <a:spcBef>
                <a:spcPct val="50000"/>
              </a:spcBef>
            </a:pPr>
            <a:r>
              <a:rPr lang="en-US" sz="900"/>
              <a:t>41”</a:t>
            </a:r>
          </a:p>
        </p:txBody>
      </p:sp>
      <p:sp>
        <p:nvSpPr>
          <p:cNvPr id="95395" name="Line 566"/>
          <p:cNvSpPr>
            <a:spLocks noChangeAspect="1" noChangeShapeType="1"/>
          </p:cNvSpPr>
          <p:nvPr/>
        </p:nvSpPr>
        <p:spPr bwMode="auto">
          <a:xfrm>
            <a:off x="2625725" y="5186363"/>
            <a:ext cx="4402138" cy="0"/>
          </a:xfrm>
          <a:prstGeom prst="line">
            <a:avLst/>
          </a:prstGeom>
          <a:noFill/>
          <a:ln w="9525">
            <a:solidFill>
              <a:schemeClr val="tx1"/>
            </a:solidFill>
            <a:round/>
            <a:headEnd/>
            <a:tailEnd/>
          </a:ln>
        </p:spPr>
        <p:txBody>
          <a:bodyPr/>
          <a:lstStyle/>
          <a:p>
            <a:endParaRPr lang="en-US"/>
          </a:p>
        </p:txBody>
      </p:sp>
      <p:sp>
        <p:nvSpPr>
          <p:cNvPr id="95396" name="Line 567"/>
          <p:cNvSpPr>
            <a:spLocks noChangeAspect="1" noChangeShapeType="1"/>
          </p:cNvSpPr>
          <p:nvPr/>
        </p:nvSpPr>
        <p:spPr bwMode="auto">
          <a:xfrm>
            <a:off x="2625725" y="5310188"/>
            <a:ext cx="4402138" cy="0"/>
          </a:xfrm>
          <a:prstGeom prst="line">
            <a:avLst/>
          </a:prstGeom>
          <a:noFill/>
          <a:ln w="9525">
            <a:solidFill>
              <a:schemeClr val="tx1"/>
            </a:solidFill>
            <a:round/>
            <a:headEnd/>
            <a:tailEnd/>
          </a:ln>
        </p:spPr>
        <p:txBody>
          <a:bodyPr/>
          <a:lstStyle/>
          <a:p>
            <a:endParaRPr lang="en-US"/>
          </a:p>
        </p:txBody>
      </p:sp>
      <p:sp>
        <p:nvSpPr>
          <p:cNvPr id="95397" name="Line 568"/>
          <p:cNvSpPr>
            <a:spLocks noChangeAspect="1" noChangeShapeType="1"/>
          </p:cNvSpPr>
          <p:nvPr/>
        </p:nvSpPr>
        <p:spPr bwMode="auto">
          <a:xfrm>
            <a:off x="2625725" y="5435600"/>
            <a:ext cx="4402138" cy="0"/>
          </a:xfrm>
          <a:prstGeom prst="line">
            <a:avLst/>
          </a:prstGeom>
          <a:noFill/>
          <a:ln w="9525">
            <a:solidFill>
              <a:schemeClr val="tx1"/>
            </a:solidFill>
            <a:round/>
            <a:headEnd/>
            <a:tailEnd/>
          </a:ln>
        </p:spPr>
        <p:txBody>
          <a:bodyPr/>
          <a:lstStyle/>
          <a:p>
            <a:endParaRPr lang="en-US"/>
          </a:p>
        </p:txBody>
      </p:sp>
      <p:sp>
        <p:nvSpPr>
          <p:cNvPr id="95398" name="Line 569"/>
          <p:cNvSpPr>
            <a:spLocks noChangeAspect="1" noChangeShapeType="1"/>
          </p:cNvSpPr>
          <p:nvPr/>
        </p:nvSpPr>
        <p:spPr bwMode="auto">
          <a:xfrm>
            <a:off x="2627313" y="5559425"/>
            <a:ext cx="4402137" cy="0"/>
          </a:xfrm>
          <a:prstGeom prst="line">
            <a:avLst/>
          </a:prstGeom>
          <a:noFill/>
          <a:ln w="9525">
            <a:solidFill>
              <a:schemeClr val="tx1"/>
            </a:solidFill>
            <a:round/>
            <a:headEnd/>
            <a:tailEnd/>
          </a:ln>
        </p:spPr>
        <p:txBody>
          <a:bodyPr/>
          <a:lstStyle/>
          <a:p>
            <a:endParaRPr lang="en-US"/>
          </a:p>
        </p:txBody>
      </p:sp>
      <p:sp>
        <p:nvSpPr>
          <p:cNvPr id="95399" name="Line 570"/>
          <p:cNvSpPr>
            <a:spLocks noChangeAspect="1" noChangeShapeType="1"/>
          </p:cNvSpPr>
          <p:nvPr/>
        </p:nvSpPr>
        <p:spPr bwMode="auto">
          <a:xfrm>
            <a:off x="1916113" y="5689600"/>
            <a:ext cx="5108575" cy="0"/>
          </a:xfrm>
          <a:prstGeom prst="line">
            <a:avLst/>
          </a:prstGeom>
          <a:noFill/>
          <a:ln w="19050">
            <a:solidFill>
              <a:schemeClr val="tx1"/>
            </a:solidFill>
            <a:round/>
            <a:headEnd/>
            <a:tailEnd/>
          </a:ln>
        </p:spPr>
        <p:txBody>
          <a:bodyPr/>
          <a:lstStyle/>
          <a:p>
            <a:endParaRPr lang="en-US"/>
          </a:p>
        </p:txBody>
      </p:sp>
      <p:sp>
        <p:nvSpPr>
          <p:cNvPr id="95400" name="Text Box 571"/>
          <p:cNvSpPr txBox="1">
            <a:spLocks noChangeAspect="1" noChangeArrowheads="1"/>
          </p:cNvSpPr>
          <p:nvPr/>
        </p:nvSpPr>
        <p:spPr bwMode="auto">
          <a:xfrm>
            <a:off x="1828800" y="5181600"/>
            <a:ext cx="904875" cy="501650"/>
          </a:xfrm>
          <a:prstGeom prst="rect">
            <a:avLst/>
          </a:prstGeom>
          <a:noFill/>
          <a:ln w="9525">
            <a:noFill/>
            <a:miter lim="800000"/>
            <a:headEnd/>
            <a:tailEnd/>
          </a:ln>
        </p:spPr>
        <p:txBody>
          <a:bodyPr>
            <a:spAutoFit/>
          </a:bodyPr>
          <a:lstStyle/>
          <a:p>
            <a:pPr algn="ctr">
              <a:spcBef>
                <a:spcPct val="50000"/>
              </a:spcBef>
            </a:pPr>
            <a:r>
              <a:rPr lang="en-US" sz="900" b="1"/>
              <a:t>Plastic</a:t>
            </a:r>
            <a:br>
              <a:rPr lang="en-US" sz="900" b="1"/>
            </a:br>
            <a:r>
              <a:rPr lang="en-US" sz="900" b="1"/>
              <a:t>“</a:t>
            </a:r>
            <a:r>
              <a:rPr lang="en-US" sz="900"/>
              <a:t>Polyethylene”</a:t>
            </a:r>
            <a:r>
              <a:rPr lang="en-US" sz="900" b="1"/>
              <a:t/>
            </a:r>
            <a:br>
              <a:rPr lang="en-US" sz="900" b="1"/>
            </a:br>
            <a:r>
              <a:rPr lang="en-US" sz="900" b="1"/>
              <a:t>(Round)</a:t>
            </a:r>
          </a:p>
        </p:txBody>
      </p:sp>
      <p:sp>
        <p:nvSpPr>
          <p:cNvPr id="95401" name="Text Box 575"/>
          <p:cNvSpPr txBox="1">
            <a:spLocks noChangeArrowheads="1"/>
          </p:cNvSpPr>
          <p:nvPr/>
        </p:nvSpPr>
        <p:spPr bwMode="auto">
          <a:xfrm>
            <a:off x="2743200" y="5145088"/>
            <a:ext cx="381000" cy="228600"/>
          </a:xfrm>
          <a:prstGeom prst="rect">
            <a:avLst/>
          </a:prstGeom>
          <a:noFill/>
          <a:ln w="9525">
            <a:noFill/>
            <a:miter lim="800000"/>
            <a:headEnd/>
            <a:tailEnd/>
          </a:ln>
        </p:spPr>
        <p:txBody>
          <a:bodyPr>
            <a:spAutoFit/>
          </a:bodyPr>
          <a:lstStyle/>
          <a:p>
            <a:pPr>
              <a:spcBef>
                <a:spcPct val="50000"/>
              </a:spcBef>
            </a:pPr>
            <a:r>
              <a:rPr lang="en-US" sz="900"/>
              <a:t>18”</a:t>
            </a:r>
          </a:p>
        </p:txBody>
      </p:sp>
      <p:sp>
        <p:nvSpPr>
          <p:cNvPr id="95402" name="Text Box 576"/>
          <p:cNvSpPr txBox="1">
            <a:spLocks noChangeArrowheads="1"/>
          </p:cNvSpPr>
          <p:nvPr/>
        </p:nvSpPr>
        <p:spPr bwMode="auto">
          <a:xfrm>
            <a:off x="2743200" y="5383213"/>
            <a:ext cx="381000" cy="228600"/>
          </a:xfrm>
          <a:prstGeom prst="rect">
            <a:avLst/>
          </a:prstGeom>
          <a:noFill/>
          <a:ln w="9525">
            <a:noFill/>
            <a:miter lim="800000"/>
            <a:headEnd/>
            <a:tailEnd/>
          </a:ln>
        </p:spPr>
        <p:txBody>
          <a:bodyPr>
            <a:spAutoFit/>
          </a:bodyPr>
          <a:lstStyle/>
          <a:p>
            <a:pPr>
              <a:spcBef>
                <a:spcPct val="50000"/>
              </a:spcBef>
            </a:pPr>
            <a:r>
              <a:rPr lang="en-US" sz="900"/>
              <a:t>30”</a:t>
            </a:r>
          </a:p>
        </p:txBody>
      </p:sp>
      <p:sp>
        <p:nvSpPr>
          <p:cNvPr id="95403" name="Text Box 579"/>
          <p:cNvSpPr txBox="1">
            <a:spLocks noChangeArrowheads="1"/>
          </p:cNvSpPr>
          <p:nvPr/>
        </p:nvSpPr>
        <p:spPr bwMode="auto">
          <a:xfrm>
            <a:off x="2743200" y="5513388"/>
            <a:ext cx="381000" cy="228600"/>
          </a:xfrm>
          <a:prstGeom prst="rect">
            <a:avLst/>
          </a:prstGeom>
          <a:noFill/>
          <a:ln w="9525">
            <a:noFill/>
            <a:miter lim="800000"/>
            <a:headEnd/>
            <a:tailEnd/>
          </a:ln>
        </p:spPr>
        <p:txBody>
          <a:bodyPr>
            <a:spAutoFit/>
          </a:bodyPr>
          <a:lstStyle/>
          <a:p>
            <a:pPr>
              <a:spcBef>
                <a:spcPct val="50000"/>
              </a:spcBef>
            </a:pPr>
            <a:r>
              <a:rPr lang="en-US" sz="900"/>
              <a:t>36”</a:t>
            </a:r>
          </a:p>
        </p:txBody>
      </p:sp>
      <p:sp>
        <p:nvSpPr>
          <p:cNvPr id="95404" name="Text Box 580"/>
          <p:cNvSpPr txBox="1">
            <a:spLocks noChangeArrowheads="1"/>
          </p:cNvSpPr>
          <p:nvPr/>
        </p:nvSpPr>
        <p:spPr bwMode="auto">
          <a:xfrm>
            <a:off x="2743200" y="5257800"/>
            <a:ext cx="381000" cy="228600"/>
          </a:xfrm>
          <a:prstGeom prst="rect">
            <a:avLst/>
          </a:prstGeom>
          <a:noFill/>
          <a:ln w="9525">
            <a:noFill/>
            <a:miter lim="800000"/>
            <a:headEnd/>
            <a:tailEnd/>
          </a:ln>
        </p:spPr>
        <p:txBody>
          <a:bodyPr>
            <a:spAutoFit/>
          </a:bodyPr>
          <a:lstStyle/>
          <a:p>
            <a:pPr>
              <a:spcBef>
                <a:spcPct val="50000"/>
              </a:spcBef>
            </a:pPr>
            <a:r>
              <a:rPr lang="en-US" sz="900"/>
              <a:t>24”</a:t>
            </a:r>
          </a:p>
        </p:txBody>
      </p:sp>
      <p:sp>
        <p:nvSpPr>
          <p:cNvPr id="95405" name="Text Box 581"/>
          <p:cNvSpPr txBox="1">
            <a:spLocks noChangeArrowheads="1"/>
          </p:cNvSpPr>
          <p:nvPr/>
        </p:nvSpPr>
        <p:spPr bwMode="auto">
          <a:xfrm>
            <a:off x="3371850" y="5145088"/>
            <a:ext cx="381000" cy="228600"/>
          </a:xfrm>
          <a:prstGeom prst="rect">
            <a:avLst/>
          </a:prstGeom>
          <a:noFill/>
          <a:ln w="9525">
            <a:noFill/>
            <a:miter lim="800000"/>
            <a:headEnd/>
            <a:tailEnd/>
          </a:ln>
        </p:spPr>
        <p:txBody>
          <a:bodyPr>
            <a:spAutoFit/>
          </a:bodyPr>
          <a:lstStyle/>
          <a:p>
            <a:pPr>
              <a:spcBef>
                <a:spcPct val="50000"/>
              </a:spcBef>
            </a:pPr>
            <a:r>
              <a:rPr lang="en-US" sz="900"/>
              <a:t>22”</a:t>
            </a:r>
          </a:p>
        </p:txBody>
      </p:sp>
      <p:sp>
        <p:nvSpPr>
          <p:cNvPr id="95406" name="Text Box 582"/>
          <p:cNvSpPr txBox="1">
            <a:spLocks noChangeArrowheads="1"/>
          </p:cNvSpPr>
          <p:nvPr/>
        </p:nvSpPr>
        <p:spPr bwMode="auto">
          <a:xfrm>
            <a:off x="3371850" y="5257800"/>
            <a:ext cx="381000" cy="228600"/>
          </a:xfrm>
          <a:prstGeom prst="rect">
            <a:avLst/>
          </a:prstGeom>
          <a:noFill/>
          <a:ln w="9525">
            <a:noFill/>
            <a:miter lim="800000"/>
            <a:headEnd/>
            <a:tailEnd/>
          </a:ln>
        </p:spPr>
        <p:txBody>
          <a:bodyPr>
            <a:spAutoFit/>
          </a:bodyPr>
          <a:lstStyle/>
          <a:p>
            <a:pPr>
              <a:spcBef>
                <a:spcPct val="50000"/>
              </a:spcBef>
            </a:pPr>
            <a:r>
              <a:rPr lang="en-US" sz="900"/>
              <a:t>26”</a:t>
            </a:r>
          </a:p>
        </p:txBody>
      </p:sp>
      <p:sp>
        <p:nvSpPr>
          <p:cNvPr id="95407" name="Text Box 583"/>
          <p:cNvSpPr txBox="1">
            <a:spLocks noChangeArrowheads="1"/>
          </p:cNvSpPr>
          <p:nvPr/>
        </p:nvSpPr>
        <p:spPr bwMode="auto">
          <a:xfrm>
            <a:off x="3371850" y="5383213"/>
            <a:ext cx="590550" cy="228600"/>
          </a:xfrm>
          <a:prstGeom prst="rect">
            <a:avLst/>
          </a:prstGeom>
          <a:noFill/>
          <a:ln w="9525">
            <a:noFill/>
            <a:miter lim="800000"/>
            <a:headEnd/>
            <a:tailEnd/>
          </a:ln>
        </p:spPr>
        <p:txBody>
          <a:bodyPr>
            <a:spAutoFit/>
          </a:bodyPr>
          <a:lstStyle/>
          <a:p>
            <a:pPr>
              <a:spcBef>
                <a:spcPct val="50000"/>
              </a:spcBef>
            </a:pPr>
            <a:r>
              <a:rPr lang="en-US" sz="900"/>
              <a:t>32 3/4”</a:t>
            </a:r>
          </a:p>
        </p:txBody>
      </p:sp>
      <p:sp>
        <p:nvSpPr>
          <p:cNvPr id="95408" name="Text Box 584"/>
          <p:cNvSpPr txBox="1">
            <a:spLocks noChangeArrowheads="1"/>
          </p:cNvSpPr>
          <p:nvPr/>
        </p:nvSpPr>
        <p:spPr bwMode="auto">
          <a:xfrm>
            <a:off x="3371850" y="5511800"/>
            <a:ext cx="381000" cy="228600"/>
          </a:xfrm>
          <a:prstGeom prst="rect">
            <a:avLst/>
          </a:prstGeom>
          <a:noFill/>
          <a:ln w="9525">
            <a:noFill/>
            <a:miter lim="800000"/>
            <a:headEnd/>
            <a:tailEnd/>
          </a:ln>
        </p:spPr>
        <p:txBody>
          <a:bodyPr>
            <a:spAutoFit/>
          </a:bodyPr>
          <a:lstStyle/>
          <a:p>
            <a:pPr>
              <a:spcBef>
                <a:spcPct val="50000"/>
              </a:spcBef>
            </a:pPr>
            <a:r>
              <a:rPr lang="en-US" sz="900"/>
              <a:t>36”</a:t>
            </a:r>
          </a:p>
        </p:txBody>
      </p:sp>
      <p:sp>
        <p:nvSpPr>
          <p:cNvPr id="95409" name="Rectangle 596"/>
          <p:cNvSpPr>
            <a:spLocks noChangeArrowheads="1"/>
          </p:cNvSpPr>
          <p:nvPr/>
        </p:nvSpPr>
        <p:spPr bwMode="auto">
          <a:xfrm>
            <a:off x="2641600" y="4432300"/>
            <a:ext cx="1343025" cy="136525"/>
          </a:xfrm>
          <a:prstGeom prst="rect">
            <a:avLst/>
          </a:prstGeom>
          <a:solidFill>
            <a:srgbClr val="FFFFFF"/>
          </a:solidFill>
          <a:ln w="9525">
            <a:solidFill>
              <a:schemeClr val="tx1"/>
            </a:solidFill>
            <a:miter lim="800000"/>
            <a:headEnd/>
            <a:tailEnd/>
          </a:ln>
        </p:spPr>
        <p:txBody>
          <a:bodyPr wrap="none" anchor="ctr"/>
          <a:lstStyle/>
          <a:p>
            <a:endParaRPr lang="en-US"/>
          </a:p>
        </p:txBody>
      </p:sp>
      <p:sp>
        <p:nvSpPr>
          <p:cNvPr id="95410" name="Text Box 597"/>
          <p:cNvSpPr txBox="1">
            <a:spLocks noChangeArrowheads="1"/>
          </p:cNvSpPr>
          <p:nvPr/>
        </p:nvSpPr>
        <p:spPr bwMode="auto">
          <a:xfrm>
            <a:off x="2905125" y="4395788"/>
            <a:ext cx="1219200" cy="214312"/>
          </a:xfrm>
          <a:prstGeom prst="rect">
            <a:avLst/>
          </a:prstGeom>
          <a:noFill/>
          <a:ln w="9525">
            <a:noFill/>
            <a:miter lim="800000"/>
            <a:headEnd/>
            <a:tailEnd/>
          </a:ln>
        </p:spPr>
        <p:txBody>
          <a:bodyPr>
            <a:spAutoFit/>
          </a:bodyPr>
          <a:lstStyle/>
          <a:p>
            <a:pPr>
              <a:spcBef>
                <a:spcPct val="50000"/>
              </a:spcBef>
            </a:pPr>
            <a:r>
              <a:rPr lang="en-US" sz="800">
                <a:solidFill>
                  <a:srgbClr val="FF0000"/>
                </a:solidFill>
              </a:rPr>
              <a:t>Equivalent Round Size:</a:t>
            </a:r>
            <a:r>
              <a:rPr lang="en-US" sz="800"/>
              <a:t> </a:t>
            </a:r>
          </a:p>
        </p:txBody>
      </p:sp>
      <p:sp>
        <p:nvSpPr>
          <p:cNvPr id="95411" name="Rectangle 604"/>
          <p:cNvSpPr>
            <a:spLocks noChangeArrowheads="1"/>
          </p:cNvSpPr>
          <p:nvPr/>
        </p:nvSpPr>
        <p:spPr bwMode="auto">
          <a:xfrm>
            <a:off x="3994150" y="4422775"/>
            <a:ext cx="768350" cy="762000"/>
          </a:xfrm>
          <a:prstGeom prst="rect">
            <a:avLst/>
          </a:prstGeom>
          <a:solidFill>
            <a:srgbClr val="FFFFFF"/>
          </a:solidFill>
          <a:ln w="9525">
            <a:solidFill>
              <a:schemeClr val="tx1"/>
            </a:solidFill>
            <a:miter lim="800000"/>
            <a:headEnd/>
            <a:tailEnd/>
          </a:ln>
        </p:spPr>
        <p:txBody>
          <a:bodyPr wrap="none" anchor="ctr"/>
          <a:lstStyle/>
          <a:p>
            <a:endParaRPr lang="en-US"/>
          </a:p>
        </p:txBody>
      </p:sp>
      <p:sp>
        <p:nvSpPr>
          <p:cNvPr id="95412" name="Rectangle 605"/>
          <p:cNvSpPr>
            <a:spLocks noChangeArrowheads="1"/>
          </p:cNvSpPr>
          <p:nvPr/>
        </p:nvSpPr>
        <p:spPr bwMode="auto">
          <a:xfrm>
            <a:off x="3994150" y="2906713"/>
            <a:ext cx="762000" cy="749300"/>
          </a:xfrm>
          <a:prstGeom prst="rect">
            <a:avLst/>
          </a:prstGeom>
          <a:solidFill>
            <a:srgbClr val="FFFFFF"/>
          </a:solidFill>
          <a:ln w="9525">
            <a:solidFill>
              <a:schemeClr val="tx1"/>
            </a:solidFill>
            <a:miter lim="800000"/>
            <a:headEnd/>
            <a:tailEnd/>
          </a:ln>
        </p:spPr>
        <p:txBody>
          <a:bodyPr wrap="none" anchor="ctr"/>
          <a:lstStyle/>
          <a:p>
            <a:endParaRPr lang="en-US"/>
          </a:p>
        </p:txBody>
      </p:sp>
      <p:sp>
        <p:nvSpPr>
          <p:cNvPr id="95413" name="Text Box 606"/>
          <p:cNvSpPr txBox="1">
            <a:spLocks noChangeArrowheads="1"/>
          </p:cNvSpPr>
          <p:nvPr/>
        </p:nvSpPr>
        <p:spPr bwMode="auto">
          <a:xfrm>
            <a:off x="4191000" y="2870200"/>
            <a:ext cx="381000" cy="228600"/>
          </a:xfrm>
          <a:prstGeom prst="rect">
            <a:avLst/>
          </a:prstGeom>
          <a:noFill/>
          <a:ln w="9525">
            <a:noFill/>
            <a:miter lim="800000"/>
            <a:headEnd/>
            <a:tailEnd/>
          </a:ln>
        </p:spPr>
        <p:txBody>
          <a:bodyPr>
            <a:spAutoFit/>
          </a:bodyPr>
          <a:lstStyle/>
          <a:p>
            <a:pPr>
              <a:spcBef>
                <a:spcPct val="50000"/>
              </a:spcBef>
            </a:pPr>
            <a:r>
              <a:rPr lang="en-US" sz="900">
                <a:solidFill>
                  <a:srgbClr val="FF0000"/>
                </a:solidFill>
              </a:rPr>
              <a:t>18”</a:t>
            </a:r>
          </a:p>
        </p:txBody>
      </p:sp>
      <p:sp>
        <p:nvSpPr>
          <p:cNvPr id="95414" name="Text Box 610"/>
          <p:cNvSpPr txBox="1">
            <a:spLocks noChangeArrowheads="1"/>
          </p:cNvSpPr>
          <p:nvPr/>
        </p:nvSpPr>
        <p:spPr bwMode="auto">
          <a:xfrm>
            <a:off x="4191000" y="2997200"/>
            <a:ext cx="381000" cy="228600"/>
          </a:xfrm>
          <a:prstGeom prst="rect">
            <a:avLst/>
          </a:prstGeom>
          <a:noFill/>
          <a:ln w="9525">
            <a:noFill/>
            <a:miter lim="800000"/>
            <a:headEnd/>
            <a:tailEnd/>
          </a:ln>
        </p:spPr>
        <p:txBody>
          <a:bodyPr>
            <a:spAutoFit/>
          </a:bodyPr>
          <a:lstStyle/>
          <a:p>
            <a:pPr>
              <a:spcBef>
                <a:spcPct val="50000"/>
              </a:spcBef>
            </a:pPr>
            <a:r>
              <a:rPr lang="en-US" sz="900">
                <a:solidFill>
                  <a:srgbClr val="FF0000"/>
                </a:solidFill>
              </a:rPr>
              <a:t>24”</a:t>
            </a:r>
          </a:p>
        </p:txBody>
      </p:sp>
      <p:sp>
        <p:nvSpPr>
          <p:cNvPr id="95415" name="Text Box 611"/>
          <p:cNvSpPr txBox="1">
            <a:spLocks noChangeArrowheads="1"/>
          </p:cNvSpPr>
          <p:nvPr/>
        </p:nvSpPr>
        <p:spPr bwMode="auto">
          <a:xfrm>
            <a:off x="4191000" y="3244850"/>
            <a:ext cx="381000" cy="228600"/>
          </a:xfrm>
          <a:prstGeom prst="rect">
            <a:avLst/>
          </a:prstGeom>
          <a:noFill/>
          <a:ln w="9525">
            <a:noFill/>
            <a:miter lim="800000"/>
            <a:headEnd/>
            <a:tailEnd/>
          </a:ln>
        </p:spPr>
        <p:txBody>
          <a:bodyPr>
            <a:spAutoFit/>
          </a:bodyPr>
          <a:lstStyle/>
          <a:p>
            <a:pPr>
              <a:spcBef>
                <a:spcPct val="50000"/>
              </a:spcBef>
            </a:pPr>
            <a:r>
              <a:rPr lang="en-US" sz="900">
                <a:solidFill>
                  <a:srgbClr val="FF0000"/>
                </a:solidFill>
              </a:rPr>
              <a:t>36”</a:t>
            </a:r>
          </a:p>
        </p:txBody>
      </p:sp>
      <p:sp>
        <p:nvSpPr>
          <p:cNvPr id="95416" name="Text Box 612"/>
          <p:cNvSpPr txBox="1">
            <a:spLocks noChangeArrowheads="1"/>
          </p:cNvSpPr>
          <p:nvPr/>
        </p:nvSpPr>
        <p:spPr bwMode="auto">
          <a:xfrm>
            <a:off x="4194175" y="3490913"/>
            <a:ext cx="381000" cy="228600"/>
          </a:xfrm>
          <a:prstGeom prst="rect">
            <a:avLst/>
          </a:prstGeom>
          <a:noFill/>
          <a:ln w="9525">
            <a:noFill/>
            <a:miter lim="800000"/>
            <a:headEnd/>
            <a:tailEnd/>
          </a:ln>
        </p:spPr>
        <p:txBody>
          <a:bodyPr>
            <a:spAutoFit/>
          </a:bodyPr>
          <a:lstStyle/>
          <a:p>
            <a:pPr>
              <a:spcBef>
                <a:spcPct val="50000"/>
              </a:spcBef>
            </a:pPr>
            <a:r>
              <a:rPr lang="en-US" sz="900">
                <a:solidFill>
                  <a:srgbClr val="FF0000"/>
                </a:solidFill>
              </a:rPr>
              <a:t>48”</a:t>
            </a:r>
          </a:p>
        </p:txBody>
      </p:sp>
      <p:sp>
        <p:nvSpPr>
          <p:cNvPr id="95417" name="Text Box 613"/>
          <p:cNvSpPr txBox="1">
            <a:spLocks noChangeArrowheads="1"/>
          </p:cNvSpPr>
          <p:nvPr/>
        </p:nvSpPr>
        <p:spPr bwMode="auto">
          <a:xfrm>
            <a:off x="4191000" y="3371850"/>
            <a:ext cx="381000" cy="228600"/>
          </a:xfrm>
          <a:prstGeom prst="rect">
            <a:avLst/>
          </a:prstGeom>
          <a:noFill/>
          <a:ln w="9525">
            <a:noFill/>
            <a:miter lim="800000"/>
            <a:headEnd/>
            <a:tailEnd/>
          </a:ln>
        </p:spPr>
        <p:txBody>
          <a:bodyPr>
            <a:spAutoFit/>
          </a:bodyPr>
          <a:lstStyle/>
          <a:p>
            <a:pPr>
              <a:spcBef>
                <a:spcPct val="50000"/>
              </a:spcBef>
            </a:pPr>
            <a:r>
              <a:rPr lang="en-US" sz="900">
                <a:solidFill>
                  <a:srgbClr val="FF0000"/>
                </a:solidFill>
              </a:rPr>
              <a:t>42”</a:t>
            </a:r>
          </a:p>
        </p:txBody>
      </p:sp>
      <p:sp>
        <p:nvSpPr>
          <p:cNvPr id="95418" name="Text Box 614"/>
          <p:cNvSpPr txBox="1">
            <a:spLocks noChangeArrowheads="1"/>
          </p:cNvSpPr>
          <p:nvPr/>
        </p:nvSpPr>
        <p:spPr bwMode="auto">
          <a:xfrm>
            <a:off x="4191000" y="3124200"/>
            <a:ext cx="381000" cy="228600"/>
          </a:xfrm>
          <a:prstGeom prst="rect">
            <a:avLst/>
          </a:prstGeom>
          <a:noFill/>
          <a:ln w="9525">
            <a:noFill/>
            <a:miter lim="800000"/>
            <a:headEnd/>
            <a:tailEnd/>
          </a:ln>
        </p:spPr>
        <p:txBody>
          <a:bodyPr>
            <a:spAutoFit/>
          </a:bodyPr>
          <a:lstStyle/>
          <a:p>
            <a:pPr>
              <a:spcBef>
                <a:spcPct val="50000"/>
              </a:spcBef>
            </a:pPr>
            <a:r>
              <a:rPr lang="en-US" sz="900">
                <a:solidFill>
                  <a:srgbClr val="FF0000"/>
                </a:solidFill>
              </a:rPr>
              <a:t>30”</a:t>
            </a:r>
          </a:p>
        </p:txBody>
      </p:sp>
      <p:sp>
        <p:nvSpPr>
          <p:cNvPr id="95419" name="Rectangle 615"/>
          <p:cNvSpPr>
            <a:spLocks noChangeArrowheads="1"/>
          </p:cNvSpPr>
          <p:nvPr/>
        </p:nvSpPr>
        <p:spPr bwMode="auto">
          <a:xfrm>
            <a:off x="3962400" y="2914650"/>
            <a:ext cx="76200" cy="119063"/>
          </a:xfrm>
          <a:prstGeom prst="rect">
            <a:avLst/>
          </a:prstGeom>
          <a:solidFill>
            <a:srgbClr val="FFFFFF"/>
          </a:solidFill>
          <a:ln w="9525">
            <a:noFill/>
            <a:miter lim="800000"/>
            <a:headEnd/>
            <a:tailEnd/>
          </a:ln>
        </p:spPr>
        <p:txBody>
          <a:bodyPr wrap="none" anchor="ctr"/>
          <a:lstStyle/>
          <a:p>
            <a:endParaRPr lang="en-US"/>
          </a:p>
        </p:txBody>
      </p:sp>
      <p:sp>
        <p:nvSpPr>
          <p:cNvPr id="95420" name="Rectangle 616"/>
          <p:cNvSpPr>
            <a:spLocks noChangeArrowheads="1"/>
          </p:cNvSpPr>
          <p:nvPr/>
        </p:nvSpPr>
        <p:spPr bwMode="auto">
          <a:xfrm>
            <a:off x="3124200" y="2914650"/>
            <a:ext cx="152400" cy="109538"/>
          </a:xfrm>
          <a:prstGeom prst="rect">
            <a:avLst/>
          </a:prstGeom>
          <a:solidFill>
            <a:srgbClr val="FFFFFF"/>
          </a:solidFill>
          <a:ln w="9525">
            <a:noFill/>
            <a:miter lim="800000"/>
            <a:headEnd/>
            <a:tailEnd/>
          </a:ln>
        </p:spPr>
        <p:txBody>
          <a:bodyPr wrap="none" anchor="ctr"/>
          <a:lstStyle/>
          <a:p>
            <a:endParaRPr lang="en-US"/>
          </a:p>
        </p:txBody>
      </p:sp>
      <p:sp>
        <p:nvSpPr>
          <p:cNvPr id="95421" name="Text Box 586"/>
          <p:cNvSpPr txBox="1">
            <a:spLocks noChangeArrowheads="1"/>
          </p:cNvSpPr>
          <p:nvPr/>
        </p:nvSpPr>
        <p:spPr bwMode="auto">
          <a:xfrm>
            <a:off x="2895600" y="2870200"/>
            <a:ext cx="1219200" cy="214313"/>
          </a:xfrm>
          <a:prstGeom prst="rect">
            <a:avLst/>
          </a:prstGeom>
          <a:noFill/>
          <a:ln w="9525">
            <a:noFill/>
            <a:miter lim="800000"/>
            <a:headEnd/>
            <a:tailEnd/>
          </a:ln>
        </p:spPr>
        <p:txBody>
          <a:bodyPr>
            <a:spAutoFit/>
          </a:bodyPr>
          <a:lstStyle/>
          <a:p>
            <a:pPr>
              <a:spcBef>
                <a:spcPct val="50000"/>
              </a:spcBef>
            </a:pPr>
            <a:r>
              <a:rPr lang="en-US" sz="800">
                <a:solidFill>
                  <a:srgbClr val="FF0000"/>
                </a:solidFill>
              </a:rPr>
              <a:t>Equivalent Round Size:</a:t>
            </a:r>
            <a:r>
              <a:rPr lang="en-US" sz="800"/>
              <a:t> </a:t>
            </a:r>
          </a:p>
        </p:txBody>
      </p:sp>
      <p:sp>
        <p:nvSpPr>
          <p:cNvPr id="95422" name="Rectangle 617"/>
          <p:cNvSpPr>
            <a:spLocks noChangeArrowheads="1"/>
          </p:cNvSpPr>
          <p:nvPr/>
        </p:nvSpPr>
        <p:spPr bwMode="auto">
          <a:xfrm>
            <a:off x="3962400" y="4441825"/>
            <a:ext cx="76200" cy="128588"/>
          </a:xfrm>
          <a:prstGeom prst="rect">
            <a:avLst/>
          </a:prstGeom>
          <a:solidFill>
            <a:srgbClr val="FFFFFF"/>
          </a:solidFill>
          <a:ln w="9525">
            <a:noFill/>
            <a:miter lim="800000"/>
            <a:headEnd/>
            <a:tailEnd/>
          </a:ln>
        </p:spPr>
        <p:txBody>
          <a:bodyPr wrap="none" anchor="ctr"/>
          <a:lstStyle/>
          <a:p>
            <a:endParaRPr lang="en-US"/>
          </a:p>
        </p:txBody>
      </p:sp>
      <p:sp>
        <p:nvSpPr>
          <p:cNvPr id="95423" name="Text Box 620"/>
          <p:cNvSpPr txBox="1">
            <a:spLocks noChangeArrowheads="1"/>
          </p:cNvSpPr>
          <p:nvPr/>
        </p:nvSpPr>
        <p:spPr bwMode="auto">
          <a:xfrm>
            <a:off x="4191000" y="4395788"/>
            <a:ext cx="381000" cy="228600"/>
          </a:xfrm>
          <a:prstGeom prst="rect">
            <a:avLst/>
          </a:prstGeom>
          <a:noFill/>
          <a:ln w="9525">
            <a:noFill/>
            <a:miter lim="800000"/>
            <a:headEnd/>
            <a:tailEnd/>
          </a:ln>
        </p:spPr>
        <p:txBody>
          <a:bodyPr>
            <a:spAutoFit/>
          </a:bodyPr>
          <a:lstStyle/>
          <a:p>
            <a:pPr>
              <a:spcBef>
                <a:spcPct val="50000"/>
              </a:spcBef>
            </a:pPr>
            <a:r>
              <a:rPr lang="en-US" sz="900">
                <a:solidFill>
                  <a:srgbClr val="FF0000"/>
                </a:solidFill>
              </a:rPr>
              <a:t>18”</a:t>
            </a:r>
          </a:p>
        </p:txBody>
      </p:sp>
      <p:sp>
        <p:nvSpPr>
          <p:cNvPr id="95424" name="Text Box 621"/>
          <p:cNvSpPr txBox="1">
            <a:spLocks noChangeArrowheads="1"/>
          </p:cNvSpPr>
          <p:nvPr/>
        </p:nvSpPr>
        <p:spPr bwMode="auto">
          <a:xfrm>
            <a:off x="4194175" y="4643438"/>
            <a:ext cx="381000" cy="228600"/>
          </a:xfrm>
          <a:prstGeom prst="rect">
            <a:avLst/>
          </a:prstGeom>
          <a:noFill/>
          <a:ln w="9525">
            <a:noFill/>
            <a:miter lim="800000"/>
            <a:headEnd/>
            <a:tailEnd/>
          </a:ln>
        </p:spPr>
        <p:txBody>
          <a:bodyPr>
            <a:spAutoFit/>
          </a:bodyPr>
          <a:lstStyle/>
          <a:p>
            <a:pPr>
              <a:spcBef>
                <a:spcPct val="50000"/>
              </a:spcBef>
            </a:pPr>
            <a:r>
              <a:rPr lang="en-US" sz="900">
                <a:solidFill>
                  <a:srgbClr val="FF0000"/>
                </a:solidFill>
              </a:rPr>
              <a:t>30”</a:t>
            </a:r>
          </a:p>
        </p:txBody>
      </p:sp>
      <p:sp>
        <p:nvSpPr>
          <p:cNvPr id="95425" name="Text Box 622"/>
          <p:cNvSpPr txBox="1">
            <a:spLocks noChangeArrowheads="1"/>
          </p:cNvSpPr>
          <p:nvPr/>
        </p:nvSpPr>
        <p:spPr bwMode="auto">
          <a:xfrm>
            <a:off x="4191000" y="4889500"/>
            <a:ext cx="381000" cy="228600"/>
          </a:xfrm>
          <a:prstGeom prst="rect">
            <a:avLst/>
          </a:prstGeom>
          <a:noFill/>
          <a:ln w="9525">
            <a:noFill/>
            <a:miter lim="800000"/>
            <a:headEnd/>
            <a:tailEnd/>
          </a:ln>
        </p:spPr>
        <p:txBody>
          <a:bodyPr>
            <a:spAutoFit/>
          </a:bodyPr>
          <a:lstStyle/>
          <a:p>
            <a:pPr>
              <a:spcBef>
                <a:spcPct val="50000"/>
              </a:spcBef>
            </a:pPr>
            <a:r>
              <a:rPr lang="en-US" sz="900">
                <a:solidFill>
                  <a:srgbClr val="FF0000"/>
                </a:solidFill>
              </a:rPr>
              <a:t>42”</a:t>
            </a:r>
          </a:p>
        </p:txBody>
      </p:sp>
      <p:sp>
        <p:nvSpPr>
          <p:cNvPr id="95426" name="Text Box 626"/>
          <p:cNvSpPr txBox="1">
            <a:spLocks noChangeArrowheads="1"/>
          </p:cNvSpPr>
          <p:nvPr/>
        </p:nvSpPr>
        <p:spPr bwMode="auto">
          <a:xfrm>
            <a:off x="4191000" y="5018088"/>
            <a:ext cx="381000" cy="228600"/>
          </a:xfrm>
          <a:prstGeom prst="rect">
            <a:avLst/>
          </a:prstGeom>
          <a:noFill/>
          <a:ln w="9525">
            <a:noFill/>
            <a:miter lim="800000"/>
            <a:headEnd/>
            <a:tailEnd/>
          </a:ln>
        </p:spPr>
        <p:txBody>
          <a:bodyPr>
            <a:spAutoFit/>
          </a:bodyPr>
          <a:lstStyle/>
          <a:p>
            <a:pPr>
              <a:spcBef>
                <a:spcPct val="50000"/>
              </a:spcBef>
            </a:pPr>
            <a:r>
              <a:rPr lang="en-US" sz="900">
                <a:solidFill>
                  <a:srgbClr val="FF0000"/>
                </a:solidFill>
              </a:rPr>
              <a:t>48”</a:t>
            </a:r>
          </a:p>
        </p:txBody>
      </p:sp>
      <p:sp>
        <p:nvSpPr>
          <p:cNvPr id="95427" name="Text Box 627"/>
          <p:cNvSpPr txBox="1">
            <a:spLocks noChangeArrowheads="1"/>
          </p:cNvSpPr>
          <p:nvPr/>
        </p:nvSpPr>
        <p:spPr bwMode="auto">
          <a:xfrm>
            <a:off x="4191000" y="4770438"/>
            <a:ext cx="381000" cy="228600"/>
          </a:xfrm>
          <a:prstGeom prst="rect">
            <a:avLst/>
          </a:prstGeom>
          <a:noFill/>
          <a:ln w="9525">
            <a:noFill/>
            <a:miter lim="800000"/>
            <a:headEnd/>
            <a:tailEnd/>
          </a:ln>
        </p:spPr>
        <p:txBody>
          <a:bodyPr>
            <a:spAutoFit/>
          </a:bodyPr>
          <a:lstStyle/>
          <a:p>
            <a:pPr>
              <a:spcBef>
                <a:spcPct val="50000"/>
              </a:spcBef>
            </a:pPr>
            <a:r>
              <a:rPr lang="en-US" sz="900">
                <a:solidFill>
                  <a:srgbClr val="FF0000"/>
                </a:solidFill>
              </a:rPr>
              <a:t>36”</a:t>
            </a:r>
          </a:p>
        </p:txBody>
      </p:sp>
      <p:sp>
        <p:nvSpPr>
          <p:cNvPr id="95428" name="Text Box 625"/>
          <p:cNvSpPr txBox="1">
            <a:spLocks noChangeArrowheads="1"/>
          </p:cNvSpPr>
          <p:nvPr/>
        </p:nvSpPr>
        <p:spPr bwMode="auto">
          <a:xfrm>
            <a:off x="4191000" y="4524375"/>
            <a:ext cx="381000" cy="228600"/>
          </a:xfrm>
          <a:prstGeom prst="rect">
            <a:avLst/>
          </a:prstGeom>
          <a:noFill/>
          <a:ln w="9525">
            <a:noFill/>
            <a:miter lim="800000"/>
            <a:headEnd/>
            <a:tailEnd/>
          </a:ln>
        </p:spPr>
        <p:txBody>
          <a:bodyPr>
            <a:spAutoFit/>
          </a:bodyPr>
          <a:lstStyle/>
          <a:p>
            <a:pPr>
              <a:spcBef>
                <a:spcPct val="50000"/>
              </a:spcBef>
            </a:pPr>
            <a:r>
              <a:rPr lang="en-US" sz="900">
                <a:solidFill>
                  <a:srgbClr val="FF0000"/>
                </a:solidFill>
              </a:rPr>
              <a:t>24”</a:t>
            </a:r>
          </a:p>
        </p:txBody>
      </p:sp>
      <p:sp>
        <p:nvSpPr>
          <p:cNvPr id="95429" name="Line 628"/>
          <p:cNvSpPr>
            <a:spLocks noChangeShapeType="1"/>
          </p:cNvSpPr>
          <p:nvPr/>
        </p:nvSpPr>
        <p:spPr bwMode="auto">
          <a:xfrm>
            <a:off x="2057400" y="4038600"/>
            <a:ext cx="457200" cy="0"/>
          </a:xfrm>
          <a:prstGeom prst="line">
            <a:avLst/>
          </a:prstGeom>
          <a:noFill/>
          <a:ln w="9525">
            <a:solidFill>
              <a:schemeClr val="tx1"/>
            </a:solidFill>
            <a:round/>
            <a:headEnd/>
            <a:tailEnd/>
          </a:ln>
        </p:spPr>
        <p:txBody>
          <a:bodyPr/>
          <a:lstStyle/>
          <a:p>
            <a:endParaRPr lang="en-US"/>
          </a:p>
        </p:txBody>
      </p:sp>
      <p:sp>
        <p:nvSpPr>
          <p:cNvPr id="95430" name="Line 629"/>
          <p:cNvSpPr>
            <a:spLocks noChangeShapeType="1"/>
          </p:cNvSpPr>
          <p:nvPr/>
        </p:nvSpPr>
        <p:spPr bwMode="auto">
          <a:xfrm>
            <a:off x="2057400" y="4800600"/>
            <a:ext cx="457200" cy="0"/>
          </a:xfrm>
          <a:prstGeom prst="line">
            <a:avLst/>
          </a:prstGeom>
          <a:noFill/>
          <a:ln w="9525">
            <a:solidFill>
              <a:schemeClr val="tx1"/>
            </a:solidFill>
            <a:round/>
            <a:headEnd/>
            <a:tailEnd/>
          </a:ln>
        </p:spPr>
        <p:txBody>
          <a:bodyPr/>
          <a:lstStyle/>
          <a:p>
            <a:endParaRPr lang="en-US"/>
          </a:p>
        </p:txBody>
      </p:sp>
      <p:sp>
        <p:nvSpPr>
          <p:cNvPr id="95431" name="Line 630"/>
          <p:cNvSpPr>
            <a:spLocks noChangeShapeType="1"/>
          </p:cNvSpPr>
          <p:nvPr/>
        </p:nvSpPr>
        <p:spPr bwMode="auto">
          <a:xfrm>
            <a:off x="2057400" y="5346700"/>
            <a:ext cx="457200" cy="0"/>
          </a:xfrm>
          <a:prstGeom prst="line">
            <a:avLst/>
          </a:prstGeom>
          <a:noFill/>
          <a:ln w="9525">
            <a:solidFill>
              <a:schemeClr val="tx1"/>
            </a:solidFill>
            <a:round/>
            <a:headEnd/>
            <a:tailEnd/>
          </a:ln>
        </p:spPr>
        <p:txBody>
          <a:bodyPr/>
          <a:lstStyle/>
          <a:p>
            <a:endParaRPr lang="en-US"/>
          </a:p>
        </p:txBody>
      </p:sp>
      <p:sp>
        <p:nvSpPr>
          <p:cNvPr id="95432" name="Text Box 631"/>
          <p:cNvSpPr txBox="1">
            <a:spLocks noChangeArrowheads="1"/>
          </p:cNvSpPr>
          <p:nvPr/>
        </p:nvSpPr>
        <p:spPr bwMode="auto">
          <a:xfrm>
            <a:off x="2667000" y="5715000"/>
            <a:ext cx="3810000" cy="304800"/>
          </a:xfrm>
          <a:prstGeom prst="rect">
            <a:avLst/>
          </a:prstGeom>
          <a:noFill/>
          <a:ln w="9525">
            <a:noFill/>
            <a:miter lim="800000"/>
            <a:headEnd/>
            <a:tailEnd/>
          </a:ln>
        </p:spPr>
        <p:txBody>
          <a:bodyPr wrap="square">
            <a:spAutoFit/>
          </a:bodyPr>
          <a:lstStyle/>
          <a:p>
            <a:pPr algn="ctr">
              <a:spcBef>
                <a:spcPct val="50000"/>
              </a:spcBef>
            </a:pPr>
            <a:r>
              <a:rPr lang="en-US" sz="1400" dirty="0" smtClean="0"/>
              <a:t>Commonly used pipe and related dimensions</a:t>
            </a:r>
            <a:endParaRPr lang="en-US" sz="1400" dirty="0"/>
          </a:p>
        </p:txBody>
      </p:sp>
      <p:sp>
        <p:nvSpPr>
          <p:cNvPr id="210"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38867120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Text Box 2"/>
          <p:cNvSpPr txBox="1">
            <a:spLocks noChangeArrowheads="1"/>
          </p:cNvSpPr>
          <p:nvPr/>
        </p:nvSpPr>
        <p:spPr bwMode="auto">
          <a:xfrm>
            <a:off x="533400" y="1219200"/>
            <a:ext cx="8229600" cy="584775"/>
          </a:xfrm>
          <a:prstGeom prst="rect">
            <a:avLst/>
          </a:prstGeom>
          <a:noFill/>
          <a:ln w="9525">
            <a:noFill/>
            <a:miter lim="800000"/>
            <a:headEnd/>
            <a:tailEnd/>
          </a:ln>
        </p:spPr>
        <p:txBody>
          <a:bodyPr wrap="square">
            <a:spAutoFit/>
          </a:bodyPr>
          <a:lstStyle/>
          <a:p>
            <a:pPr>
              <a:spcBef>
                <a:spcPct val="50000"/>
              </a:spcBef>
              <a:tabLst>
                <a:tab pos="914400" algn="l"/>
                <a:tab pos="1146175" algn="l"/>
              </a:tabLst>
            </a:pPr>
            <a:r>
              <a:rPr lang="en-US" sz="1600" b="1" dirty="0">
                <a:cs typeface="Times New Roman" pitchFamily="18" charset="0"/>
              </a:rPr>
              <a:t>B.  5.  Grade Control</a:t>
            </a:r>
            <a:br>
              <a:rPr lang="en-US" sz="1600" b="1" dirty="0">
                <a:cs typeface="Times New Roman" pitchFamily="18" charset="0"/>
              </a:rPr>
            </a:br>
            <a:endParaRPr lang="en-US" sz="1600" dirty="0">
              <a:cs typeface="Times New Roman" pitchFamily="18" charset="0"/>
            </a:endParaRPr>
          </a:p>
        </p:txBody>
      </p:sp>
      <p:sp>
        <p:nvSpPr>
          <p:cNvPr id="96263"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96264" name="Text Box 4"/>
          <p:cNvSpPr txBox="1">
            <a:spLocks noChangeArrowheads="1"/>
          </p:cNvSpPr>
          <p:nvPr/>
        </p:nvSpPr>
        <p:spPr bwMode="auto">
          <a:xfrm>
            <a:off x="1600200" y="6096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41" name="Rectangle 40"/>
          <p:cNvSpPr/>
          <p:nvPr/>
        </p:nvSpPr>
        <p:spPr>
          <a:xfrm>
            <a:off x="533400" y="1554540"/>
            <a:ext cx="8077200" cy="1569660"/>
          </a:xfrm>
          <a:prstGeom prst="rect">
            <a:avLst/>
          </a:prstGeom>
        </p:spPr>
        <p:txBody>
          <a:bodyPr wrap="square">
            <a:spAutoFit/>
          </a:bodyPr>
          <a:lstStyle/>
          <a:p>
            <a:pPr marL="177800" indent="-177800"/>
            <a:r>
              <a:rPr lang="en-US" sz="1600" dirty="0" smtClean="0"/>
              <a:t>1. No instruments used in determining and/or controlling the installed depth and slope of the replacement pipe or carpenters level used.</a:t>
            </a:r>
          </a:p>
          <a:p>
            <a:pPr marL="169863" indent="-169863"/>
            <a:r>
              <a:rPr lang="en-US" sz="1600" dirty="0" smtClean="0"/>
              <a:t>3. Line level used to determine and control the installed depth and slope of the replacement pipe.</a:t>
            </a:r>
          </a:p>
          <a:p>
            <a:pPr marL="177800" indent="-177800"/>
            <a:r>
              <a:rPr lang="en-US" sz="1600" dirty="0" smtClean="0"/>
              <a:t>5. Locke level, dumpy level or transit used in determining and controlling the installed depth and slope of the replacement pipe.</a:t>
            </a:r>
            <a:endParaRPr lang="en-US" sz="1600" dirty="0"/>
          </a:p>
        </p:txBody>
      </p:sp>
      <p:pic>
        <p:nvPicPr>
          <p:cNvPr id="42" name="Picture 2" descr="C:\Documents and Settings\Admin\Desktop\Grade setting.JPG"/>
          <p:cNvPicPr>
            <a:picLocks noGrp="1" noChangeAspect="1" noChangeArrowheads="1"/>
          </p:cNvPicPr>
          <p:nvPr>
            <p:ph sz="quarter" idx="13"/>
          </p:nvPr>
        </p:nvPicPr>
        <p:blipFill>
          <a:blip r:embed="rId2" cstate="email">
            <a:extLst>
              <a:ext uri="{28A0092B-C50C-407E-A947-70E740481C1C}">
                <a14:useLocalDpi xmlns:a14="http://schemas.microsoft.com/office/drawing/2010/main"/>
              </a:ext>
            </a:extLst>
          </a:blip>
          <a:srcRect/>
          <a:stretch>
            <a:fillRect/>
          </a:stretch>
        </p:blipFill>
        <p:spPr>
          <a:xfrm>
            <a:off x="2362200" y="3200400"/>
            <a:ext cx="3733800" cy="3080385"/>
          </a:xfrm>
          <a:prstGeom prst="rect">
            <a:avLst/>
          </a:prstGeom>
          <a:ln>
            <a:noFill/>
          </a:ln>
          <a:effectLst>
            <a:outerShdw blurRad="292100" dist="139700" dir="2700000" algn="tl" rotWithShape="0">
              <a:srgbClr val="333333">
                <a:alpha val="65000"/>
              </a:srgbClr>
            </a:outerShdw>
          </a:effectLst>
        </p:spPr>
      </p:pic>
      <p:sp>
        <p:nvSpPr>
          <p:cNvPr id="10"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9171098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ext Box 5"/>
          <p:cNvSpPr txBox="1">
            <a:spLocks noChangeArrowheads="1"/>
          </p:cNvSpPr>
          <p:nvPr/>
        </p:nvSpPr>
        <p:spPr bwMode="auto">
          <a:xfrm>
            <a:off x="762000" y="1219200"/>
            <a:ext cx="8001000" cy="338554"/>
          </a:xfrm>
          <a:prstGeom prst="rect">
            <a:avLst/>
          </a:prstGeom>
          <a:noFill/>
          <a:ln w="9525">
            <a:noFill/>
            <a:miter lim="800000"/>
            <a:headEnd/>
            <a:tailEnd/>
          </a:ln>
        </p:spPr>
        <p:txBody>
          <a:bodyPr>
            <a:spAutoFit/>
          </a:bodyPr>
          <a:lstStyle/>
          <a:p>
            <a:pPr>
              <a:spcBef>
                <a:spcPct val="50000"/>
              </a:spcBef>
            </a:pPr>
            <a:r>
              <a:rPr lang="en-US" sz="1600" b="1" dirty="0">
                <a:cs typeface="Times New Roman" pitchFamily="18" charset="0"/>
              </a:rPr>
              <a:t>B.  5.  Grade Control     </a:t>
            </a:r>
            <a:r>
              <a:rPr lang="en-US" sz="1600" dirty="0">
                <a:cs typeface="Times New Roman" pitchFamily="18" charset="0"/>
              </a:rPr>
              <a:t>(cont’d.)</a:t>
            </a:r>
          </a:p>
        </p:txBody>
      </p:sp>
      <p:sp>
        <p:nvSpPr>
          <p:cNvPr id="97284" name="Text Box 6"/>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97285" name="Text Box 7"/>
          <p:cNvSpPr txBox="1">
            <a:spLocks noChangeArrowheads="1"/>
          </p:cNvSpPr>
          <p:nvPr/>
        </p:nvSpPr>
        <p:spPr bwMode="auto">
          <a:xfrm>
            <a:off x="1600200" y="6096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pic>
        <p:nvPicPr>
          <p:cNvPr id="97286" name="Picture 38"/>
          <p:cNvPicPr>
            <a:picLocks noChangeAspect="1" noChangeArrowheads="1"/>
          </p:cNvPicPr>
          <p:nvPr/>
        </p:nvPicPr>
        <p:blipFill>
          <a:blip r:embed="rId2" cstate="email">
            <a:lum bright="-10000" contrast="20000"/>
            <a:extLst>
              <a:ext uri="{28A0092B-C50C-407E-A947-70E740481C1C}">
                <a14:useLocalDpi xmlns:a14="http://schemas.microsoft.com/office/drawing/2010/main"/>
              </a:ext>
            </a:extLst>
          </a:blip>
          <a:srcRect/>
          <a:stretch>
            <a:fillRect/>
          </a:stretch>
        </p:blipFill>
        <p:spPr bwMode="auto">
          <a:xfrm>
            <a:off x="2133600" y="1600200"/>
            <a:ext cx="4876800" cy="3657600"/>
          </a:xfrm>
          <a:prstGeom prst="rect">
            <a:avLst/>
          </a:prstGeom>
          <a:ln>
            <a:noFill/>
          </a:ln>
          <a:effectLst>
            <a:outerShdw blurRad="292100" dist="139700" dir="2700000" algn="tl" rotWithShape="0">
              <a:srgbClr val="333333">
                <a:alpha val="65000"/>
              </a:srgbClr>
            </a:outerShdw>
          </a:effectLst>
        </p:spPr>
      </p:pic>
      <p:sp>
        <p:nvSpPr>
          <p:cNvPr id="97287" name="Text Box 39"/>
          <p:cNvSpPr txBox="1">
            <a:spLocks noChangeArrowheads="1"/>
          </p:cNvSpPr>
          <p:nvPr/>
        </p:nvSpPr>
        <p:spPr bwMode="auto">
          <a:xfrm>
            <a:off x="1676400" y="5334000"/>
            <a:ext cx="5867400" cy="304800"/>
          </a:xfrm>
          <a:prstGeom prst="rect">
            <a:avLst/>
          </a:prstGeom>
          <a:noFill/>
          <a:ln w="9525">
            <a:noFill/>
            <a:miter lim="800000"/>
            <a:headEnd/>
            <a:tailEnd/>
          </a:ln>
        </p:spPr>
        <p:txBody>
          <a:bodyPr>
            <a:spAutoFit/>
          </a:bodyPr>
          <a:lstStyle/>
          <a:p>
            <a:pPr algn="ctr">
              <a:spcBef>
                <a:spcPct val="50000"/>
              </a:spcBef>
            </a:pPr>
            <a:r>
              <a:rPr lang="en-US" sz="1400" dirty="0" smtClean="0"/>
              <a:t>The key word is “control”. It begins here during the initial field inspection.</a:t>
            </a:r>
            <a:endParaRPr lang="en-US" sz="1400" dirty="0"/>
          </a:p>
        </p:txBody>
      </p:sp>
      <p:sp>
        <p:nvSpPr>
          <p:cNvPr id="10"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42329382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Reactive vs. Proactive Strategies</a:t>
            </a:r>
            <a:endParaRPr lang="en-US" sz="4000" dirty="0"/>
          </a:p>
        </p:txBody>
      </p:sp>
      <p:sp>
        <p:nvSpPr>
          <p:cNvPr id="4" name="Content Placeholder 2"/>
          <p:cNvSpPr>
            <a:spLocks noGrp="1"/>
          </p:cNvSpPr>
          <p:nvPr>
            <p:ph type="subTitle" idx="1"/>
          </p:nvPr>
        </p:nvSpPr>
        <p:spPr/>
        <p:txBody>
          <a:bodyPr>
            <a:normAutofit/>
          </a:bodyPr>
          <a:lstStyle/>
          <a:p>
            <a:pPr marL="465138" indent="-465138">
              <a:buAutoNum type="romanUcPeriod"/>
            </a:pPr>
            <a:r>
              <a:rPr lang="en-US" dirty="0" smtClean="0">
                <a:cs typeface="Times New Roman" pitchFamily="18" charset="0"/>
              </a:rPr>
              <a:t>Demand Maintenance (reactive)</a:t>
            </a:r>
          </a:p>
          <a:p>
            <a:pPr marL="465138" indent="-465138">
              <a:buAutoNum type="romanUcPeriod"/>
            </a:pPr>
            <a:r>
              <a:rPr lang="en-US" dirty="0" smtClean="0">
                <a:cs typeface="Times New Roman" pitchFamily="18" charset="0"/>
              </a:rPr>
              <a:t>Preventive Maintenance (proactive)</a:t>
            </a:r>
            <a:endParaRPr lang="en-US" dirty="0" smtClean="0">
              <a:solidFill>
                <a:schemeClr val="tx1"/>
              </a:solidFill>
              <a:cs typeface="Times New Roman" pitchFamily="18" charset="0"/>
            </a:endParaRPr>
          </a:p>
          <a:p>
            <a:pPr marL="457200" lvl="2" indent="0" algn="l">
              <a:buFont typeface="+mj-lt"/>
              <a:buAutoNum type="alphaUcPeriod"/>
              <a:tabLst>
                <a:tab pos="914400" algn="l"/>
              </a:tabLst>
            </a:pPr>
            <a:r>
              <a:rPr lang="en-US" dirty="0" smtClean="0">
                <a:solidFill>
                  <a:schemeClr val="tx1"/>
                </a:solidFill>
                <a:cs typeface="Times New Roman" pitchFamily="18" charset="0"/>
              </a:rPr>
              <a:t>  Preventive Maintenance</a:t>
            </a:r>
          </a:p>
          <a:p>
            <a:pPr marL="457200" lvl="2" indent="0" algn="l">
              <a:buFont typeface="+mj-lt"/>
              <a:buAutoNum type="alphaUcPeriod"/>
            </a:pPr>
            <a:r>
              <a:rPr lang="en-US" dirty="0" smtClean="0">
                <a:solidFill>
                  <a:schemeClr val="tx1"/>
                </a:solidFill>
                <a:cs typeface="Times New Roman" pitchFamily="18" charset="0"/>
              </a:rPr>
              <a:t>  Cyclical Preventive Maintenance</a:t>
            </a:r>
          </a:p>
          <a:p>
            <a:pPr marL="457200" lvl="2" indent="0" algn="l">
              <a:buFont typeface="+mj-lt"/>
              <a:buAutoNum type="alphaUcPeriod"/>
            </a:pPr>
            <a:r>
              <a:rPr lang="en-US" dirty="0" smtClean="0">
                <a:solidFill>
                  <a:schemeClr val="tx1"/>
                </a:solidFill>
                <a:cs typeface="Times New Roman" pitchFamily="18" charset="0"/>
              </a:rPr>
              <a:t>  Surface Improvement Preparatory</a:t>
            </a:r>
            <a:endParaRPr lang="en-US" dirty="0">
              <a:solidFill>
                <a:schemeClr val="tx1"/>
              </a:solidFill>
              <a:cs typeface="Times New Roman" pitchFamily="18" charset="0"/>
            </a:endParaRPr>
          </a:p>
        </p:txBody>
      </p:sp>
      <p:sp>
        <p:nvSpPr>
          <p:cNvPr id="5"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Picture 10"/>
          <p:cNvPicPr>
            <a:picLocks noChangeAspect="1" noChangeArrowheads="1"/>
          </p:cNvPicPr>
          <p:nvPr/>
        </p:nvPicPr>
        <p:blipFill>
          <a:blip r:embed="rId2" cstate="email">
            <a:lum bright="-20000" contrast="20000"/>
            <a:extLst>
              <a:ext uri="{28A0092B-C50C-407E-A947-70E740481C1C}">
                <a14:useLocalDpi xmlns:a14="http://schemas.microsoft.com/office/drawing/2010/main"/>
              </a:ext>
            </a:extLst>
          </a:blip>
          <a:srcRect/>
          <a:stretch>
            <a:fillRect/>
          </a:stretch>
        </p:blipFill>
        <p:spPr bwMode="auto">
          <a:xfrm>
            <a:off x="2971800" y="3886200"/>
            <a:ext cx="3181350" cy="2384425"/>
          </a:xfrm>
          <a:prstGeom prst="rect">
            <a:avLst/>
          </a:prstGeom>
          <a:ln>
            <a:noFill/>
          </a:ln>
          <a:effectLst>
            <a:outerShdw blurRad="292100" dist="139700" dir="2700000" algn="tl" rotWithShape="0">
              <a:srgbClr val="333333">
                <a:alpha val="65000"/>
              </a:srgbClr>
            </a:outerShdw>
          </a:effectLst>
        </p:spPr>
      </p:pic>
      <p:sp>
        <p:nvSpPr>
          <p:cNvPr id="98308" name="Text Box 2"/>
          <p:cNvSpPr txBox="1">
            <a:spLocks noChangeArrowheads="1"/>
          </p:cNvSpPr>
          <p:nvPr/>
        </p:nvSpPr>
        <p:spPr bwMode="auto">
          <a:xfrm>
            <a:off x="762000" y="1219200"/>
            <a:ext cx="8001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B.  5.  Grade Control     </a:t>
            </a:r>
            <a:r>
              <a:rPr lang="en-US" sz="1400">
                <a:cs typeface="Times New Roman" pitchFamily="18" charset="0"/>
              </a:rPr>
              <a:t>(cont’d.)</a:t>
            </a:r>
          </a:p>
        </p:txBody>
      </p:sp>
      <p:sp>
        <p:nvSpPr>
          <p:cNvPr id="98309"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98310" name="Text Box 4"/>
          <p:cNvSpPr txBox="1">
            <a:spLocks noChangeArrowheads="1"/>
          </p:cNvSpPr>
          <p:nvPr/>
        </p:nvSpPr>
        <p:spPr bwMode="auto">
          <a:xfrm>
            <a:off x="1600200" y="6096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98311" name="Text Box 6"/>
          <p:cNvSpPr txBox="1">
            <a:spLocks noChangeArrowheads="1"/>
          </p:cNvSpPr>
          <p:nvPr/>
        </p:nvSpPr>
        <p:spPr bwMode="auto">
          <a:xfrm>
            <a:off x="3657600" y="6324600"/>
            <a:ext cx="1905000" cy="307777"/>
          </a:xfrm>
          <a:prstGeom prst="rect">
            <a:avLst/>
          </a:prstGeom>
          <a:noFill/>
          <a:ln w="9525">
            <a:noFill/>
            <a:miter lim="800000"/>
            <a:headEnd/>
            <a:tailEnd/>
          </a:ln>
        </p:spPr>
        <p:txBody>
          <a:bodyPr wrap="square">
            <a:spAutoFit/>
          </a:bodyPr>
          <a:lstStyle/>
          <a:p>
            <a:pPr algn="ctr">
              <a:spcBef>
                <a:spcPct val="50000"/>
              </a:spcBef>
            </a:pPr>
            <a:r>
              <a:rPr lang="en-US" sz="1400" dirty="0" smtClean="0"/>
              <a:t>Placement of the pipe</a:t>
            </a:r>
            <a:endParaRPr lang="en-US" sz="1400" dirty="0"/>
          </a:p>
        </p:txBody>
      </p:sp>
      <p:pic>
        <p:nvPicPr>
          <p:cNvPr id="98312" name="Picture 7"/>
          <p:cNvPicPr>
            <a:picLocks noChangeAspect="1" noChangeArrowheads="1"/>
          </p:cNvPicPr>
          <p:nvPr/>
        </p:nvPicPr>
        <p:blipFill>
          <a:blip r:embed="rId3" cstate="email">
            <a:lum contrast="20000"/>
            <a:extLst>
              <a:ext uri="{28A0092B-C50C-407E-A947-70E740481C1C}">
                <a14:useLocalDpi xmlns:a14="http://schemas.microsoft.com/office/drawing/2010/main"/>
              </a:ext>
            </a:extLst>
          </a:blip>
          <a:srcRect/>
          <a:stretch>
            <a:fillRect/>
          </a:stretch>
        </p:blipFill>
        <p:spPr bwMode="auto">
          <a:xfrm>
            <a:off x="457200" y="1752600"/>
            <a:ext cx="3171825" cy="2378075"/>
          </a:xfrm>
          <a:prstGeom prst="rect">
            <a:avLst/>
          </a:prstGeom>
          <a:ln>
            <a:noFill/>
          </a:ln>
          <a:effectLst>
            <a:outerShdw blurRad="292100" dist="139700" dir="2700000" algn="tl" rotWithShape="0">
              <a:srgbClr val="333333">
                <a:alpha val="65000"/>
              </a:srgbClr>
            </a:outerShdw>
          </a:effectLst>
        </p:spPr>
      </p:pic>
      <p:pic>
        <p:nvPicPr>
          <p:cNvPr id="98313" name="Picture 9"/>
          <p:cNvPicPr>
            <a:picLocks noChangeAspect="1" noChangeArrowheads="1"/>
          </p:cNvPicPr>
          <p:nvPr/>
        </p:nvPicPr>
        <p:blipFill>
          <a:blip r:embed="rId4" cstate="email">
            <a:lum bright="-10000" contrast="20000"/>
            <a:extLst>
              <a:ext uri="{28A0092B-C50C-407E-A947-70E740481C1C}">
                <a14:useLocalDpi xmlns:a14="http://schemas.microsoft.com/office/drawing/2010/main"/>
              </a:ext>
            </a:extLst>
          </a:blip>
          <a:srcRect/>
          <a:stretch>
            <a:fillRect/>
          </a:stretch>
        </p:blipFill>
        <p:spPr bwMode="auto">
          <a:xfrm>
            <a:off x="5410200" y="1676400"/>
            <a:ext cx="3051175" cy="2438400"/>
          </a:xfrm>
          <a:prstGeom prst="rect">
            <a:avLst/>
          </a:prstGeom>
          <a:ln>
            <a:noFill/>
          </a:ln>
          <a:effectLst>
            <a:outerShdw blurRad="292100" dist="139700" dir="2700000" algn="tl" rotWithShape="0">
              <a:srgbClr val="333333">
                <a:alpha val="65000"/>
              </a:srgbClr>
            </a:outerShdw>
          </a:effectLst>
        </p:spPr>
      </p:pic>
      <p:sp>
        <p:nvSpPr>
          <p:cNvPr id="98314" name="Text Box 11"/>
          <p:cNvSpPr txBox="1">
            <a:spLocks noChangeArrowheads="1"/>
          </p:cNvSpPr>
          <p:nvPr/>
        </p:nvSpPr>
        <p:spPr bwMode="auto">
          <a:xfrm>
            <a:off x="3657600" y="2286000"/>
            <a:ext cx="1752600" cy="954107"/>
          </a:xfrm>
          <a:prstGeom prst="rect">
            <a:avLst/>
          </a:prstGeom>
          <a:noFill/>
          <a:ln w="9525">
            <a:noFill/>
            <a:miter lim="800000"/>
            <a:headEnd/>
            <a:tailEnd/>
          </a:ln>
        </p:spPr>
        <p:txBody>
          <a:bodyPr>
            <a:spAutoFit/>
          </a:bodyPr>
          <a:lstStyle/>
          <a:p>
            <a:pPr>
              <a:spcBef>
                <a:spcPct val="50000"/>
              </a:spcBef>
            </a:pPr>
            <a:r>
              <a:rPr lang="en-US" sz="1400" dirty="0" smtClean="0"/>
              <a:t>Control continues thru each phase of the pipe replacement operation.</a:t>
            </a:r>
            <a:endParaRPr lang="en-US" sz="1400" dirty="0"/>
          </a:p>
        </p:txBody>
      </p:sp>
      <p:sp>
        <p:nvSpPr>
          <p:cNvPr id="98315" name="Text Box 12"/>
          <p:cNvSpPr txBox="1">
            <a:spLocks noChangeArrowheads="1"/>
          </p:cNvSpPr>
          <p:nvPr/>
        </p:nvSpPr>
        <p:spPr bwMode="auto">
          <a:xfrm>
            <a:off x="1066800" y="4191000"/>
            <a:ext cx="1676400" cy="304800"/>
          </a:xfrm>
          <a:prstGeom prst="rect">
            <a:avLst/>
          </a:prstGeom>
          <a:noFill/>
          <a:ln w="9525">
            <a:noFill/>
            <a:miter lim="800000"/>
            <a:headEnd/>
            <a:tailEnd/>
          </a:ln>
        </p:spPr>
        <p:txBody>
          <a:bodyPr>
            <a:spAutoFit/>
          </a:bodyPr>
          <a:lstStyle/>
          <a:p>
            <a:pPr algn="ctr">
              <a:spcBef>
                <a:spcPct val="50000"/>
              </a:spcBef>
            </a:pPr>
            <a:r>
              <a:rPr lang="en-US" sz="1400" dirty="0"/>
              <a:t>Excavation</a:t>
            </a:r>
          </a:p>
        </p:txBody>
      </p:sp>
      <p:sp>
        <p:nvSpPr>
          <p:cNvPr id="98316" name="Text Box 13"/>
          <p:cNvSpPr txBox="1">
            <a:spLocks noChangeArrowheads="1"/>
          </p:cNvSpPr>
          <p:nvPr/>
        </p:nvSpPr>
        <p:spPr bwMode="auto">
          <a:xfrm>
            <a:off x="6248400" y="4191000"/>
            <a:ext cx="2133600" cy="304800"/>
          </a:xfrm>
          <a:prstGeom prst="rect">
            <a:avLst/>
          </a:prstGeom>
          <a:noFill/>
          <a:ln w="9525">
            <a:noFill/>
            <a:miter lim="800000"/>
            <a:headEnd/>
            <a:tailEnd/>
          </a:ln>
        </p:spPr>
        <p:txBody>
          <a:bodyPr>
            <a:spAutoFit/>
          </a:bodyPr>
          <a:lstStyle/>
          <a:p>
            <a:pPr algn="ctr">
              <a:spcBef>
                <a:spcPct val="50000"/>
              </a:spcBef>
            </a:pPr>
            <a:r>
              <a:rPr lang="en-US" sz="1400" dirty="0"/>
              <a:t>Placement of Bedding</a:t>
            </a:r>
          </a:p>
        </p:txBody>
      </p:sp>
      <p:sp>
        <p:nvSpPr>
          <p:cNvPr id="15" name="Title 4">
            <a:hlinkClick r:id="rId5"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36121785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Text Box 2"/>
          <p:cNvSpPr txBox="1">
            <a:spLocks noChangeArrowheads="1"/>
          </p:cNvSpPr>
          <p:nvPr/>
        </p:nvSpPr>
        <p:spPr bwMode="auto">
          <a:xfrm>
            <a:off x="381000" y="1219200"/>
            <a:ext cx="8382000" cy="954107"/>
          </a:xfrm>
          <a:prstGeom prst="rect">
            <a:avLst/>
          </a:prstGeom>
          <a:noFill/>
          <a:ln w="9525">
            <a:noFill/>
            <a:miter lim="800000"/>
            <a:headEnd/>
            <a:tailEnd/>
          </a:ln>
        </p:spPr>
        <p:txBody>
          <a:bodyPr wrap="square">
            <a:spAutoFit/>
          </a:bodyPr>
          <a:lstStyle/>
          <a:p>
            <a:pPr marL="342900" indent="-342900">
              <a:spcBef>
                <a:spcPct val="50000"/>
              </a:spcBef>
              <a:buAutoNum type="alphaUcPeriod" startAt="2"/>
            </a:pPr>
            <a:r>
              <a:rPr lang="en-US" sz="1600" b="1" dirty="0" smtClean="0">
                <a:cs typeface="Times New Roman" pitchFamily="18" charset="0"/>
              </a:rPr>
              <a:t>6</a:t>
            </a:r>
            <a:r>
              <a:rPr lang="en-US" sz="1600" b="1" dirty="0">
                <a:cs typeface="Times New Roman" pitchFamily="18" charset="0"/>
              </a:rPr>
              <a:t>.  E &amp; S Controls “Environmental </a:t>
            </a:r>
            <a:r>
              <a:rPr lang="en-US" sz="1600" b="1" dirty="0" smtClean="0">
                <a:cs typeface="Times New Roman" pitchFamily="18" charset="0"/>
              </a:rPr>
              <a:t>Conduct </a:t>
            </a:r>
            <a:r>
              <a:rPr lang="en-US" sz="1600" dirty="0" smtClean="0">
                <a:cs typeface="Times New Roman" pitchFamily="18" charset="0"/>
              </a:rPr>
              <a:t>(Ref.Pub.113, “711-7324” &amp; Pub.23, Chap.3, pg.16)</a:t>
            </a:r>
          </a:p>
          <a:p>
            <a:pPr marL="342900" indent="-342900">
              <a:spcBef>
                <a:spcPct val="50000"/>
              </a:spcBef>
            </a:pPr>
            <a:r>
              <a:rPr lang="en-US" sz="1600" dirty="0">
                <a:cs typeface="Times New Roman" pitchFamily="18" charset="0"/>
              </a:rPr>
              <a:t/>
            </a:r>
            <a:br>
              <a:rPr lang="en-US" sz="1600" dirty="0">
                <a:cs typeface="Times New Roman" pitchFamily="18" charset="0"/>
              </a:rPr>
            </a:br>
            <a:endParaRPr lang="en-US" sz="1600" dirty="0">
              <a:cs typeface="Times New Roman" pitchFamily="18" charset="0"/>
            </a:endParaRPr>
          </a:p>
        </p:txBody>
      </p:sp>
      <p:sp>
        <p:nvSpPr>
          <p:cNvPr id="99332"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99333"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pic>
        <p:nvPicPr>
          <p:cNvPr id="99343" name="Picture 18"/>
          <p:cNvPicPr>
            <a:picLocks noChangeAspect="1" noChangeArrowheads="1"/>
          </p:cNvPicPr>
          <p:nvPr/>
        </p:nvPicPr>
        <p:blipFill>
          <a:blip r:embed="rId2" cstate="email">
            <a:lum bright="-30000" contrast="30000"/>
            <a:extLst>
              <a:ext uri="{28A0092B-C50C-407E-A947-70E740481C1C}">
                <a14:useLocalDpi xmlns:a14="http://schemas.microsoft.com/office/drawing/2010/main"/>
              </a:ext>
            </a:extLst>
          </a:blip>
          <a:srcRect/>
          <a:stretch>
            <a:fillRect/>
          </a:stretch>
        </p:blipFill>
        <p:spPr bwMode="auto">
          <a:xfrm>
            <a:off x="3886200" y="4038600"/>
            <a:ext cx="3344863" cy="2239963"/>
          </a:xfrm>
          <a:prstGeom prst="rect">
            <a:avLst/>
          </a:prstGeom>
          <a:ln>
            <a:noFill/>
          </a:ln>
          <a:effectLst>
            <a:outerShdw blurRad="292100" dist="139700" dir="2700000" algn="tl" rotWithShape="0">
              <a:srgbClr val="333333">
                <a:alpha val="65000"/>
              </a:srgbClr>
            </a:outerShdw>
          </a:effectLst>
        </p:spPr>
      </p:pic>
      <p:pic>
        <p:nvPicPr>
          <p:cNvPr id="99344" name="Picture 25"/>
          <p:cNvPicPr>
            <a:picLocks noChangeAspect="1" noChangeArrowheads="1"/>
          </p:cNvPicPr>
          <p:nvPr/>
        </p:nvPicPr>
        <p:blipFill>
          <a:blip r:embed="rId3" cstate="email">
            <a:lum bright="-20000" contrast="30000"/>
            <a:extLst>
              <a:ext uri="{28A0092B-C50C-407E-A947-70E740481C1C}">
                <a14:useLocalDpi xmlns:a14="http://schemas.microsoft.com/office/drawing/2010/main"/>
              </a:ext>
            </a:extLst>
          </a:blip>
          <a:srcRect/>
          <a:stretch>
            <a:fillRect/>
          </a:stretch>
        </p:blipFill>
        <p:spPr bwMode="auto">
          <a:xfrm>
            <a:off x="914400" y="2895600"/>
            <a:ext cx="2286000" cy="2743200"/>
          </a:xfrm>
          <a:prstGeom prst="rect">
            <a:avLst/>
          </a:prstGeom>
          <a:ln>
            <a:noFill/>
          </a:ln>
          <a:effectLst>
            <a:outerShdw blurRad="292100" dist="139700" dir="2700000" algn="tl" rotWithShape="0">
              <a:srgbClr val="333333">
                <a:alpha val="65000"/>
              </a:srgbClr>
            </a:outerShdw>
          </a:effectLst>
        </p:spPr>
      </p:pic>
      <p:sp>
        <p:nvSpPr>
          <p:cNvPr id="131101" name="Text Box 29"/>
          <p:cNvSpPr txBox="1">
            <a:spLocks noChangeArrowheads="1"/>
          </p:cNvSpPr>
          <p:nvPr/>
        </p:nvSpPr>
        <p:spPr bwMode="auto">
          <a:xfrm>
            <a:off x="3581400" y="2794337"/>
            <a:ext cx="2590800" cy="1015663"/>
          </a:xfrm>
          <a:prstGeom prst="rect">
            <a:avLst/>
          </a:prstGeom>
          <a:noFill/>
          <a:ln w="9525">
            <a:noFill/>
            <a:miter lim="800000"/>
            <a:headEnd/>
            <a:tailEnd/>
          </a:ln>
        </p:spPr>
        <p:txBody>
          <a:bodyPr>
            <a:spAutoFit/>
          </a:bodyPr>
          <a:lstStyle/>
          <a:p>
            <a:pPr>
              <a:spcBef>
                <a:spcPct val="50000"/>
              </a:spcBef>
            </a:pPr>
            <a:r>
              <a:rPr lang="en-US" sz="2000" dirty="0"/>
              <a:t>Erosion </a:t>
            </a:r>
            <a:br>
              <a:rPr lang="en-US" sz="2000" dirty="0"/>
            </a:br>
            <a:r>
              <a:rPr lang="en-US" sz="2000" dirty="0"/>
              <a:t>               &amp; </a:t>
            </a:r>
            <a:br>
              <a:rPr lang="en-US" sz="2000" dirty="0"/>
            </a:br>
            <a:r>
              <a:rPr lang="en-US" sz="2000" dirty="0" smtClean="0"/>
              <a:t>          </a:t>
            </a:r>
            <a:r>
              <a:rPr lang="en-US" sz="2000" dirty="0"/>
              <a:t>Sedimentation</a:t>
            </a:r>
          </a:p>
        </p:txBody>
      </p:sp>
      <p:sp>
        <p:nvSpPr>
          <p:cNvPr id="28" name="Rectangle 27"/>
          <p:cNvSpPr/>
          <p:nvPr/>
        </p:nvSpPr>
        <p:spPr>
          <a:xfrm>
            <a:off x="457200" y="1676400"/>
            <a:ext cx="8077200" cy="523220"/>
          </a:xfrm>
          <a:prstGeom prst="rect">
            <a:avLst/>
          </a:prstGeom>
        </p:spPr>
        <p:txBody>
          <a:bodyPr wrap="square">
            <a:spAutoFit/>
          </a:bodyPr>
          <a:lstStyle/>
          <a:p>
            <a:r>
              <a:rPr lang="en-US" sz="1400" dirty="0" smtClean="0"/>
              <a:t>1. No erosion and/or sedimentation control measures taken as required.</a:t>
            </a:r>
          </a:p>
          <a:p>
            <a:r>
              <a:rPr lang="en-US" sz="1400" dirty="0" smtClean="0"/>
              <a:t>5. Erosion and/or sedimentation control measures taken as required.</a:t>
            </a:r>
            <a:endParaRPr lang="en-US" sz="1400" dirty="0"/>
          </a:p>
        </p:txBody>
      </p:sp>
      <p:sp>
        <p:nvSpPr>
          <p:cNvPr id="12" name="Title 4">
            <a:hlinkClick r:id="rId4"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9422019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ext Box 2"/>
          <p:cNvSpPr txBox="1">
            <a:spLocks noChangeArrowheads="1"/>
          </p:cNvSpPr>
          <p:nvPr/>
        </p:nvSpPr>
        <p:spPr bwMode="auto">
          <a:xfrm>
            <a:off x="762000" y="1219200"/>
            <a:ext cx="8001000" cy="338554"/>
          </a:xfrm>
          <a:prstGeom prst="rect">
            <a:avLst/>
          </a:prstGeom>
          <a:noFill/>
          <a:ln w="9525">
            <a:noFill/>
            <a:miter lim="800000"/>
            <a:headEnd/>
            <a:tailEnd/>
          </a:ln>
        </p:spPr>
        <p:txBody>
          <a:bodyPr>
            <a:spAutoFit/>
          </a:bodyPr>
          <a:lstStyle/>
          <a:p>
            <a:pPr>
              <a:spcBef>
                <a:spcPct val="50000"/>
              </a:spcBef>
            </a:pPr>
            <a:r>
              <a:rPr lang="en-US" sz="1600" b="1" dirty="0">
                <a:cs typeface="Times New Roman" pitchFamily="18" charset="0"/>
              </a:rPr>
              <a:t>B.  6.  E &amp; S Controls “Environmental Conduct”    </a:t>
            </a:r>
            <a:r>
              <a:rPr lang="en-US" sz="1600" dirty="0">
                <a:cs typeface="Times New Roman" pitchFamily="18" charset="0"/>
              </a:rPr>
              <a:t>(cont’d.)</a:t>
            </a:r>
          </a:p>
        </p:txBody>
      </p:sp>
      <p:sp>
        <p:nvSpPr>
          <p:cNvPr id="100356"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00357"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pic>
        <p:nvPicPr>
          <p:cNvPr id="100362" name="Picture 19"/>
          <p:cNvPicPr>
            <a:picLocks noChangeAspect="1" noChangeArrowheads="1"/>
          </p:cNvPicPr>
          <p:nvPr/>
        </p:nvPicPr>
        <p:blipFill>
          <a:blip r:embed="rId2" cstate="email">
            <a:lum bright="-30000"/>
            <a:extLst>
              <a:ext uri="{28A0092B-C50C-407E-A947-70E740481C1C}">
                <a14:useLocalDpi xmlns:a14="http://schemas.microsoft.com/office/drawing/2010/main"/>
              </a:ext>
            </a:extLst>
          </a:blip>
          <a:srcRect/>
          <a:stretch>
            <a:fillRect/>
          </a:stretch>
        </p:blipFill>
        <p:spPr bwMode="auto">
          <a:xfrm>
            <a:off x="685800" y="2133600"/>
            <a:ext cx="3363913" cy="2519363"/>
          </a:xfrm>
          <a:prstGeom prst="rect">
            <a:avLst/>
          </a:prstGeom>
          <a:ln>
            <a:noFill/>
          </a:ln>
          <a:effectLst>
            <a:outerShdw blurRad="292100" dist="139700" dir="2700000" algn="tl" rotWithShape="0">
              <a:srgbClr val="333333">
                <a:alpha val="65000"/>
              </a:srgbClr>
            </a:outerShdw>
          </a:effectLst>
        </p:spPr>
      </p:pic>
      <p:pic>
        <p:nvPicPr>
          <p:cNvPr id="100363" name="Picture 20"/>
          <p:cNvPicPr>
            <a:picLocks noChangeAspect="1" noChangeArrowheads="1"/>
          </p:cNvPicPr>
          <p:nvPr/>
        </p:nvPicPr>
        <p:blipFill>
          <a:blip r:embed="rId3" cstate="email">
            <a:lum bright="-20000"/>
            <a:extLst>
              <a:ext uri="{28A0092B-C50C-407E-A947-70E740481C1C}">
                <a14:useLocalDpi xmlns:a14="http://schemas.microsoft.com/office/drawing/2010/main"/>
              </a:ext>
            </a:extLst>
          </a:blip>
          <a:srcRect/>
          <a:stretch>
            <a:fillRect/>
          </a:stretch>
        </p:blipFill>
        <p:spPr bwMode="auto">
          <a:xfrm>
            <a:off x="4572000" y="2133600"/>
            <a:ext cx="3357553" cy="2514600"/>
          </a:xfrm>
          <a:prstGeom prst="rect">
            <a:avLst/>
          </a:prstGeom>
          <a:ln>
            <a:noFill/>
          </a:ln>
          <a:effectLst>
            <a:outerShdw blurRad="292100" dist="139700" dir="2700000" algn="tl" rotWithShape="0">
              <a:srgbClr val="333333">
                <a:alpha val="65000"/>
              </a:srgbClr>
            </a:outerShdw>
          </a:effectLst>
        </p:spPr>
      </p:pic>
      <p:sp>
        <p:nvSpPr>
          <p:cNvPr id="100364" name="Text Box 24"/>
          <p:cNvSpPr txBox="1">
            <a:spLocks noChangeArrowheads="1"/>
          </p:cNvSpPr>
          <p:nvPr/>
        </p:nvSpPr>
        <p:spPr bwMode="auto">
          <a:xfrm>
            <a:off x="685801" y="4876800"/>
            <a:ext cx="3363912" cy="366713"/>
          </a:xfrm>
          <a:prstGeom prst="rect">
            <a:avLst/>
          </a:prstGeom>
          <a:noFill/>
          <a:ln w="9525">
            <a:noFill/>
            <a:miter lim="800000"/>
            <a:headEnd/>
            <a:tailEnd/>
          </a:ln>
        </p:spPr>
        <p:txBody>
          <a:bodyPr wrap="square">
            <a:spAutoFit/>
          </a:bodyPr>
          <a:lstStyle/>
          <a:p>
            <a:pPr algn="ctr">
              <a:spcBef>
                <a:spcPct val="50000"/>
              </a:spcBef>
            </a:pPr>
            <a:r>
              <a:rPr lang="en-US" sz="1800" dirty="0"/>
              <a:t>Seeding</a:t>
            </a:r>
          </a:p>
        </p:txBody>
      </p:sp>
      <p:sp>
        <p:nvSpPr>
          <p:cNvPr id="100365" name="Text Box 25"/>
          <p:cNvSpPr txBox="1">
            <a:spLocks noChangeArrowheads="1"/>
          </p:cNvSpPr>
          <p:nvPr/>
        </p:nvSpPr>
        <p:spPr bwMode="auto">
          <a:xfrm>
            <a:off x="4571999" y="4953000"/>
            <a:ext cx="3357553" cy="366713"/>
          </a:xfrm>
          <a:prstGeom prst="rect">
            <a:avLst/>
          </a:prstGeom>
          <a:noFill/>
          <a:ln w="9525">
            <a:noFill/>
            <a:miter lim="800000"/>
            <a:headEnd/>
            <a:tailEnd/>
          </a:ln>
        </p:spPr>
        <p:txBody>
          <a:bodyPr wrap="square">
            <a:spAutoFit/>
          </a:bodyPr>
          <a:lstStyle/>
          <a:p>
            <a:pPr algn="ctr">
              <a:spcBef>
                <a:spcPct val="50000"/>
              </a:spcBef>
            </a:pPr>
            <a:r>
              <a:rPr lang="en-US" sz="1800" dirty="0"/>
              <a:t>Mulching</a:t>
            </a:r>
          </a:p>
        </p:txBody>
      </p:sp>
      <p:sp>
        <p:nvSpPr>
          <p:cNvPr id="12" name="Title 4">
            <a:hlinkClick r:id="rId4"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2037893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22"/>
          <p:cNvPicPr>
            <a:picLocks noChangeAspect="1" noChangeArrowheads="1"/>
          </p:cNvPicPr>
          <p:nvPr/>
        </p:nvPicPr>
        <p:blipFill>
          <a:blip r:embed="rId3" cstate="email">
            <a:lum bright="-20000" contrast="40000"/>
            <a:extLst>
              <a:ext uri="{28A0092B-C50C-407E-A947-70E740481C1C}">
                <a14:useLocalDpi xmlns:a14="http://schemas.microsoft.com/office/drawing/2010/main"/>
              </a:ext>
            </a:extLst>
          </a:blip>
          <a:srcRect/>
          <a:stretch>
            <a:fillRect/>
          </a:stretch>
        </p:blipFill>
        <p:spPr bwMode="auto">
          <a:xfrm>
            <a:off x="5562600" y="2743200"/>
            <a:ext cx="2945417" cy="2209800"/>
          </a:xfrm>
          <a:prstGeom prst="rect">
            <a:avLst/>
          </a:prstGeom>
          <a:ln>
            <a:noFill/>
          </a:ln>
          <a:effectLst>
            <a:outerShdw blurRad="292100" dist="139700" dir="2700000" algn="tl" rotWithShape="0">
              <a:srgbClr val="333333">
                <a:alpha val="65000"/>
              </a:srgbClr>
            </a:outerShdw>
          </a:effectLst>
        </p:spPr>
      </p:pic>
      <p:sp>
        <p:nvSpPr>
          <p:cNvPr id="101381" name="Text Box 2"/>
          <p:cNvSpPr txBox="1">
            <a:spLocks noChangeArrowheads="1"/>
          </p:cNvSpPr>
          <p:nvPr/>
        </p:nvSpPr>
        <p:spPr bwMode="auto">
          <a:xfrm>
            <a:off x="762000" y="1219200"/>
            <a:ext cx="8001000" cy="338554"/>
          </a:xfrm>
          <a:prstGeom prst="rect">
            <a:avLst/>
          </a:prstGeom>
          <a:noFill/>
          <a:ln w="9525">
            <a:noFill/>
            <a:miter lim="800000"/>
            <a:headEnd/>
            <a:tailEnd/>
          </a:ln>
        </p:spPr>
        <p:txBody>
          <a:bodyPr>
            <a:spAutoFit/>
          </a:bodyPr>
          <a:lstStyle/>
          <a:p>
            <a:pPr>
              <a:spcBef>
                <a:spcPct val="50000"/>
              </a:spcBef>
            </a:pPr>
            <a:r>
              <a:rPr lang="en-US" sz="1600" b="1" dirty="0">
                <a:cs typeface="Times New Roman" pitchFamily="18" charset="0"/>
              </a:rPr>
              <a:t>B.  6.  E &amp; S Controls “Environmental Conduct”     </a:t>
            </a:r>
            <a:r>
              <a:rPr lang="en-US" sz="1600" dirty="0">
                <a:cs typeface="Times New Roman" pitchFamily="18" charset="0"/>
              </a:rPr>
              <a:t>(cont’d.)</a:t>
            </a:r>
          </a:p>
        </p:txBody>
      </p:sp>
      <p:sp>
        <p:nvSpPr>
          <p:cNvPr id="101382"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01383"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pic>
        <p:nvPicPr>
          <p:cNvPr id="101388" name="Picture 20"/>
          <p:cNvPicPr>
            <a:picLocks noChangeAspect="1" noChangeArrowheads="1"/>
          </p:cNvPicPr>
          <p:nvPr/>
        </p:nvPicPr>
        <p:blipFill>
          <a:blip r:embed="rId4" cstate="email">
            <a:lum bright="-20000" contrast="20000"/>
            <a:extLst>
              <a:ext uri="{28A0092B-C50C-407E-A947-70E740481C1C}">
                <a14:useLocalDpi xmlns:a14="http://schemas.microsoft.com/office/drawing/2010/main"/>
              </a:ext>
            </a:extLst>
          </a:blip>
          <a:srcRect/>
          <a:stretch>
            <a:fillRect/>
          </a:stretch>
        </p:blipFill>
        <p:spPr bwMode="auto">
          <a:xfrm>
            <a:off x="3048000" y="1600200"/>
            <a:ext cx="2895600" cy="2209800"/>
          </a:xfrm>
          <a:prstGeom prst="rect">
            <a:avLst/>
          </a:prstGeom>
          <a:ln>
            <a:noFill/>
          </a:ln>
          <a:effectLst>
            <a:outerShdw blurRad="292100" dist="139700" dir="2700000" algn="tl" rotWithShape="0">
              <a:srgbClr val="333333">
                <a:alpha val="65000"/>
              </a:srgbClr>
            </a:outerShdw>
          </a:effectLst>
        </p:spPr>
      </p:pic>
      <p:sp>
        <p:nvSpPr>
          <p:cNvPr id="134167" name="Text Box 23"/>
          <p:cNvSpPr txBox="1">
            <a:spLocks noChangeArrowheads="1"/>
          </p:cNvSpPr>
          <p:nvPr/>
        </p:nvSpPr>
        <p:spPr bwMode="auto">
          <a:xfrm>
            <a:off x="3810000" y="3962400"/>
            <a:ext cx="1447800" cy="366713"/>
          </a:xfrm>
          <a:prstGeom prst="rect">
            <a:avLst/>
          </a:prstGeom>
          <a:noFill/>
          <a:ln w="9525">
            <a:noFill/>
            <a:miter lim="800000"/>
            <a:headEnd/>
            <a:tailEnd/>
          </a:ln>
        </p:spPr>
        <p:txBody>
          <a:bodyPr>
            <a:spAutoFit/>
          </a:bodyPr>
          <a:lstStyle/>
          <a:p>
            <a:pPr>
              <a:spcBef>
                <a:spcPct val="50000"/>
              </a:spcBef>
            </a:pPr>
            <a:r>
              <a:rPr lang="en-US" sz="1800" dirty="0"/>
              <a:t>Rock Lining</a:t>
            </a:r>
          </a:p>
        </p:txBody>
      </p:sp>
      <p:sp>
        <p:nvSpPr>
          <p:cNvPr id="134168" name="Text Box 24"/>
          <p:cNvSpPr txBox="1">
            <a:spLocks noChangeArrowheads="1"/>
          </p:cNvSpPr>
          <p:nvPr/>
        </p:nvSpPr>
        <p:spPr bwMode="auto">
          <a:xfrm>
            <a:off x="304799" y="5257800"/>
            <a:ext cx="3108325" cy="369332"/>
          </a:xfrm>
          <a:prstGeom prst="rect">
            <a:avLst/>
          </a:prstGeom>
          <a:noFill/>
          <a:ln w="9525">
            <a:noFill/>
            <a:miter lim="800000"/>
            <a:headEnd/>
            <a:tailEnd/>
          </a:ln>
        </p:spPr>
        <p:txBody>
          <a:bodyPr wrap="square">
            <a:spAutoFit/>
          </a:bodyPr>
          <a:lstStyle/>
          <a:p>
            <a:pPr algn="ctr">
              <a:spcBef>
                <a:spcPct val="50000"/>
              </a:spcBef>
            </a:pPr>
            <a:r>
              <a:rPr lang="en-US" sz="1800" dirty="0" smtClean="0"/>
              <a:t>Hay/Straw </a:t>
            </a:r>
            <a:r>
              <a:rPr lang="en-US" sz="1800" dirty="0"/>
              <a:t>Bales</a:t>
            </a:r>
          </a:p>
        </p:txBody>
      </p:sp>
      <p:sp>
        <p:nvSpPr>
          <p:cNvPr id="134169" name="Text Box 25"/>
          <p:cNvSpPr txBox="1">
            <a:spLocks noChangeArrowheads="1"/>
          </p:cNvSpPr>
          <p:nvPr/>
        </p:nvSpPr>
        <p:spPr bwMode="auto">
          <a:xfrm>
            <a:off x="5562599" y="5181600"/>
            <a:ext cx="2945417" cy="366713"/>
          </a:xfrm>
          <a:prstGeom prst="rect">
            <a:avLst/>
          </a:prstGeom>
          <a:noFill/>
          <a:ln w="9525">
            <a:noFill/>
            <a:miter lim="800000"/>
            <a:headEnd/>
            <a:tailEnd/>
          </a:ln>
        </p:spPr>
        <p:txBody>
          <a:bodyPr wrap="square">
            <a:spAutoFit/>
          </a:bodyPr>
          <a:lstStyle/>
          <a:p>
            <a:pPr algn="ctr">
              <a:spcBef>
                <a:spcPct val="50000"/>
              </a:spcBef>
            </a:pPr>
            <a:r>
              <a:rPr lang="en-US" sz="1800" dirty="0"/>
              <a:t>Silt Fence</a:t>
            </a:r>
          </a:p>
        </p:txBody>
      </p:sp>
      <p:sp>
        <p:nvSpPr>
          <p:cNvPr id="134170" name="Text Box 26"/>
          <p:cNvSpPr txBox="1">
            <a:spLocks noChangeArrowheads="1"/>
          </p:cNvSpPr>
          <p:nvPr/>
        </p:nvSpPr>
        <p:spPr bwMode="auto">
          <a:xfrm>
            <a:off x="609600" y="5715000"/>
            <a:ext cx="8001000" cy="336550"/>
          </a:xfrm>
          <a:prstGeom prst="rect">
            <a:avLst/>
          </a:prstGeom>
          <a:noFill/>
          <a:ln w="9525">
            <a:noFill/>
            <a:miter lim="800000"/>
            <a:headEnd/>
            <a:tailEnd/>
          </a:ln>
        </p:spPr>
        <p:txBody>
          <a:bodyPr wrap="square">
            <a:spAutoFit/>
          </a:bodyPr>
          <a:lstStyle/>
          <a:p>
            <a:pPr algn="ctr">
              <a:spcBef>
                <a:spcPct val="50000"/>
              </a:spcBef>
            </a:pPr>
            <a:r>
              <a:rPr lang="en-US" sz="1600" dirty="0" smtClean="0"/>
              <a:t>Erosion and sedimentation controls are only effective if properly installed and maintained</a:t>
            </a:r>
            <a:endParaRPr lang="en-US" sz="1600" dirty="0"/>
          </a:p>
        </p:txBody>
      </p:sp>
      <p:pic>
        <p:nvPicPr>
          <p:cNvPr id="23" name="Picture 69"/>
          <p:cNvPicPr>
            <a:picLocks noChangeAspect="1" noChangeArrowheads="1"/>
          </p:cNvPicPr>
          <p:nvPr/>
        </p:nvPicPr>
        <p:blipFill>
          <a:blip r:embed="rId5" cstate="email">
            <a:lum bright="-10000" contrast="30000"/>
            <a:extLst>
              <a:ext uri="{28A0092B-C50C-407E-A947-70E740481C1C}">
                <a14:useLocalDpi xmlns:a14="http://schemas.microsoft.com/office/drawing/2010/main"/>
              </a:ext>
            </a:extLst>
          </a:blip>
          <a:srcRect/>
          <a:stretch>
            <a:fillRect/>
          </a:stretch>
        </p:blipFill>
        <p:spPr bwMode="auto">
          <a:xfrm>
            <a:off x="304800" y="2743200"/>
            <a:ext cx="3108325" cy="2328863"/>
          </a:xfrm>
          <a:prstGeom prst="rect">
            <a:avLst/>
          </a:prstGeom>
          <a:ln>
            <a:noFill/>
          </a:ln>
          <a:effectLst>
            <a:outerShdw blurRad="292100" dist="139700" dir="2700000" algn="tl" rotWithShape="0">
              <a:srgbClr val="333333">
                <a:alpha val="65000"/>
              </a:srgbClr>
            </a:outerShdw>
          </a:effectLst>
        </p:spPr>
      </p:pic>
      <p:sp>
        <p:nvSpPr>
          <p:cNvPr id="15" name="Title 4">
            <a:hlinkClick r:id="rId6"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39105540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Text Box 2"/>
          <p:cNvSpPr txBox="1">
            <a:spLocks noChangeArrowheads="1"/>
          </p:cNvSpPr>
          <p:nvPr/>
        </p:nvSpPr>
        <p:spPr bwMode="auto">
          <a:xfrm>
            <a:off x="381000" y="914400"/>
            <a:ext cx="8001000" cy="338554"/>
          </a:xfrm>
          <a:prstGeom prst="rect">
            <a:avLst/>
          </a:prstGeom>
          <a:noFill/>
          <a:ln w="9525">
            <a:noFill/>
            <a:miter lim="800000"/>
            <a:headEnd/>
            <a:tailEnd/>
          </a:ln>
        </p:spPr>
        <p:txBody>
          <a:bodyPr>
            <a:spAutoFit/>
          </a:bodyPr>
          <a:lstStyle/>
          <a:p>
            <a:pPr>
              <a:spcBef>
                <a:spcPct val="50000"/>
              </a:spcBef>
            </a:pPr>
            <a:r>
              <a:rPr lang="en-US" sz="1600" b="1" dirty="0">
                <a:cs typeface="Times New Roman" pitchFamily="18" charset="0"/>
              </a:rPr>
              <a:t>B.  6.  E &amp; S Controls “Environmental Conduct”    </a:t>
            </a:r>
            <a:r>
              <a:rPr lang="en-US" sz="1600" dirty="0">
                <a:cs typeface="Times New Roman" pitchFamily="18" charset="0"/>
              </a:rPr>
              <a:t>(cont’d.)</a:t>
            </a:r>
          </a:p>
        </p:txBody>
      </p:sp>
      <p:sp>
        <p:nvSpPr>
          <p:cNvPr id="102404"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02405"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102407" name="Text Box 14"/>
          <p:cNvSpPr txBox="1">
            <a:spLocks noChangeArrowheads="1"/>
          </p:cNvSpPr>
          <p:nvPr/>
        </p:nvSpPr>
        <p:spPr bwMode="auto">
          <a:xfrm>
            <a:off x="3962400" y="1219200"/>
            <a:ext cx="990600" cy="307777"/>
          </a:xfrm>
          <a:prstGeom prst="rect">
            <a:avLst/>
          </a:prstGeom>
          <a:noFill/>
          <a:ln w="9525">
            <a:noFill/>
            <a:miter lim="800000"/>
            <a:headEnd/>
            <a:tailEnd/>
          </a:ln>
        </p:spPr>
        <p:txBody>
          <a:bodyPr>
            <a:spAutoFit/>
          </a:bodyPr>
          <a:lstStyle/>
          <a:p>
            <a:pPr algn="ctr">
              <a:spcBef>
                <a:spcPct val="50000"/>
              </a:spcBef>
            </a:pPr>
            <a:r>
              <a:rPr lang="en-US" sz="1400" b="1" dirty="0" smtClean="0"/>
              <a:t>Seeding</a:t>
            </a:r>
            <a:endParaRPr lang="en-US" sz="1400" b="1" dirty="0"/>
          </a:p>
        </p:txBody>
      </p:sp>
      <p:sp>
        <p:nvSpPr>
          <p:cNvPr id="102408" name="Text Box 15"/>
          <p:cNvSpPr txBox="1">
            <a:spLocks noChangeArrowheads="1"/>
          </p:cNvSpPr>
          <p:nvPr/>
        </p:nvSpPr>
        <p:spPr bwMode="auto">
          <a:xfrm>
            <a:off x="457200" y="1447800"/>
            <a:ext cx="1676400" cy="307777"/>
          </a:xfrm>
          <a:prstGeom prst="rect">
            <a:avLst/>
          </a:prstGeom>
          <a:noFill/>
          <a:ln w="9525">
            <a:noFill/>
            <a:miter lim="800000"/>
            <a:headEnd/>
            <a:tailEnd/>
          </a:ln>
        </p:spPr>
        <p:txBody>
          <a:bodyPr wrap="square">
            <a:spAutoFit/>
          </a:bodyPr>
          <a:lstStyle/>
          <a:p>
            <a:pPr>
              <a:spcBef>
                <a:spcPct val="50000"/>
              </a:spcBef>
            </a:pPr>
            <a:r>
              <a:rPr lang="en-US" sz="1400" b="1" dirty="0"/>
              <a:t>DEFINITION:</a:t>
            </a:r>
          </a:p>
        </p:txBody>
      </p:sp>
      <p:sp>
        <p:nvSpPr>
          <p:cNvPr id="102409" name="Text Box 16"/>
          <p:cNvSpPr txBox="1">
            <a:spLocks noChangeArrowheads="1"/>
          </p:cNvSpPr>
          <p:nvPr/>
        </p:nvSpPr>
        <p:spPr bwMode="auto">
          <a:xfrm>
            <a:off x="457200" y="1752600"/>
            <a:ext cx="7467600" cy="292388"/>
          </a:xfrm>
          <a:prstGeom prst="rect">
            <a:avLst/>
          </a:prstGeom>
          <a:noFill/>
          <a:ln w="9525">
            <a:noFill/>
            <a:miter lim="800000"/>
            <a:headEnd/>
            <a:tailEnd/>
          </a:ln>
        </p:spPr>
        <p:txBody>
          <a:bodyPr>
            <a:spAutoFit/>
          </a:bodyPr>
          <a:lstStyle/>
          <a:p>
            <a:pPr>
              <a:spcBef>
                <a:spcPct val="50000"/>
              </a:spcBef>
            </a:pPr>
            <a:r>
              <a:rPr lang="en-US" sz="1300" dirty="0" smtClean="0"/>
              <a:t>The establishment of a permanent vegetative cover on disturbed areas using rapidly growing plants.</a:t>
            </a:r>
            <a:endParaRPr lang="en-US" sz="1300" dirty="0"/>
          </a:p>
        </p:txBody>
      </p:sp>
      <p:sp>
        <p:nvSpPr>
          <p:cNvPr id="102410" name="Text Box 17"/>
          <p:cNvSpPr txBox="1">
            <a:spLocks noChangeArrowheads="1"/>
          </p:cNvSpPr>
          <p:nvPr/>
        </p:nvSpPr>
        <p:spPr bwMode="auto">
          <a:xfrm>
            <a:off x="457200" y="2133600"/>
            <a:ext cx="1066800" cy="307777"/>
          </a:xfrm>
          <a:prstGeom prst="rect">
            <a:avLst/>
          </a:prstGeom>
          <a:noFill/>
          <a:ln w="9525">
            <a:noFill/>
            <a:miter lim="800000"/>
            <a:headEnd/>
            <a:tailEnd/>
          </a:ln>
        </p:spPr>
        <p:txBody>
          <a:bodyPr>
            <a:spAutoFit/>
          </a:bodyPr>
          <a:lstStyle/>
          <a:p>
            <a:pPr>
              <a:spcBef>
                <a:spcPct val="50000"/>
              </a:spcBef>
            </a:pPr>
            <a:r>
              <a:rPr lang="en-US" sz="1400" b="1" dirty="0"/>
              <a:t>PURPOSE:</a:t>
            </a:r>
          </a:p>
        </p:txBody>
      </p:sp>
      <p:sp>
        <p:nvSpPr>
          <p:cNvPr id="102411" name="Text Box 18"/>
          <p:cNvSpPr txBox="1">
            <a:spLocks noChangeArrowheads="1"/>
          </p:cNvSpPr>
          <p:nvPr/>
        </p:nvSpPr>
        <p:spPr bwMode="auto">
          <a:xfrm>
            <a:off x="457200" y="2362200"/>
            <a:ext cx="7696200" cy="1092607"/>
          </a:xfrm>
          <a:prstGeom prst="rect">
            <a:avLst/>
          </a:prstGeom>
          <a:noFill/>
          <a:ln w="9525">
            <a:noFill/>
            <a:miter lim="800000"/>
            <a:headEnd/>
            <a:tailEnd/>
          </a:ln>
        </p:spPr>
        <p:txBody>
          <a:bodyPr wrap="square">
            <a:spAutoFit/>
          </a:bodyPr>
          <a:lstStyle/>
          <a:p>
            <a:pPr>
              <a:spcBef>
                <a:spcPct val="50000"/>
              </a:spcBef>
            </a:pPr>
            <a:r>
              <a:rPr lang="en-US" sz="1300" dirty="0" smtClean="0"/>
              <a:t>Seeding with various grass or grass and leguminous plant mixtures necessary to restore vegetative cover to soil surfaces exposed during excavation operations. Restoring the vegetative cover with deep-rooted, long lived and persistent adapted plant species is the most effective measure to prevent extensive soil erosion and any accompanying sediment loss and deposit in undesired areas. The use of permanent seeding or mulching must be anticipated during all earthwork operations.</a:t>
            </a:r>
            <a:endParaRPr lang="en-US" sz="1300" dirty="0"/>
          </a:p>
        </p:txBody>
      </p:sp>
      <p:sp>
        <p:nvSpPr>
          <p:cNvPr id="102412" name="Text Box 50"/>
          <p:cNvSpPr txBox="1">
            <a:spLocks noChangeArrowheads="1"/>
          </p:cNvSpPr>
          <p:nvPr/>
        </p:nvSpPr>
        <p:spPr bwMode="auto">
          <a:xfrm>
            <a:off x="228600" y="3505200"/>
            <a:ext cx="3352800" cy="304800"/>
          </a:xfrm>
          <a:prstGeom prst="rect">
            <a:avLst/>
          </a:prstGeom>
          <a:noFill/>
          <a:ln w="9525">
            <a:noFill/>
            <a:miter lim="800000"/>
            <a:headEnd/>
            <a:tailEnd/>
          </a:ln>
        </p:spPr>
        <p:txBody>
          <a:bodyPr wrap="square">
            <a:spAutoFit/>
          </a:bodyPr>
          <a:lstStyle/>
          <a:p>
            <a:pPr algn="ctr">
              <a:spcBef>
                <a:spcPct val="50000"/>
              </a:spcBef>
            </a:pPr>
            <a:r>
              <a:rPr lang="en-US" sz="1400" b="1" dirty="0" smtClean="0"/>
              <a:t>Applications, methods and procedures</a:t>
            </a:r>
            <a:endParaRPr lang="en-US" sz="1400" b="1" dirty="0"/>
          </a:p>
        </p:txBody>
      </p:sp>
      <p:sp>
        <p:nvSpPr>
          <p:cNvPr id="102413" name="Text Box 51"/>
          <p:cNvSpPr txBox="1">
            <a:spLocks noChangeArrowheads="1"/>
          </p:cNvSpPr>
          <p:nvPr/>
        </p:nvSpPr>
        <p:spPr bwMode="auto">
          <a:xfrm>
            <a:off x="457200" y="3810000"/>
            <a:ext cx="7772400" cy="3447098"/>
          </a:xfrm>
          <a:prstGeom prst="rect">
            <a:avLst/>
          </a:prstGeom>
          <a:noFill/>
          <a:ln w="9525">
            <a:noFill/>
            <a:miter lim="800000"/>
            <a:headEnd/>
            <a:tailEnd/>
          </a:ln>
        </p:spPr>
        <p:txBody>
          <a:bodyPr wrap="square">
            <a:spAutoFit/>
          </a:bodyPr>
          <a:lstStyle/>
          <a:p>
            <a:pPr>
              <a:spcBef>
                <a:spcPct val="50000"/>
              </a:spcBef>
            </a:pPr>
            <a:r>
              <a:rPr lang="en-US" sz="1300" dirty="0" smtClean="0"/>
              <a:t>Permanent seeding and mulching shall be placed when project areas are constructed to finish grade.</a:t>
            </a:r>
          </a:p>
          <a:p>
            <a:pPr>
              <a:spcBef>
                <a:spcPct val="50000"/>
              </a:spcBef>
            </a:pPr>
            <a:r>
              <a:rPr lang="en-US" sz="1300" dirty="0" smtClean="0"/>
              <a:t>Mulch or </a:t>
            </a:r>
            <a:r>
              <a:rPr lang="en-US" sz="1300" dirty="0" err="1" smtClean="0"/>
              <a:t>ecb</a:t>
            </a:r>
            <a:r>
              <a:rPr lang="en-US" sz="1300" dirty="0" smtClean="0"/>
              <a:t> (erosion control blankets) must always be applied after seed has been applied. Apply in accordance with the  applicable best management practice for the materials selected.</a:t>
            </a:r>
          </a:p>
          <a:p>
            <a:pPr>
              <a:spcBef>
                <a:spcPct val="50000"/>
              </a:spcBef>
            </a:pPr>
            <a:r>
              <a:rPr lang="en-US" sz="1300" dirty="0" smtClean="0"/>
              <a:t>In situations where there is not an opportunity for seed to germinate and establish, use mulch or </a:t>
            </a:r>
            <a:r>
              <a:rPr lang="en-US" sz="1300" dirty="0" err="1" smtClean="0"/>
              <a:t>ecbs</a:t>
            </a:r>
            <a:r>
              <a:rPr lang="en-US" sz="1300" dirty="0" smtClean="0"/>
              <a:t> for temporary stabilization.</a:t>
            </a:r>
          </a:p>
          <a:p>
            <a:pPr>
              <a:spcBef>
                <a:spcPct val="50000"/>
              </a:spcBef>
            </a:pPr>
            <a:r>
              <a:rPr lang="en-US" sz="1300" dirty="0" smtClean="0"/>
              <a:t>Compost must be applied if all soil containing grass roots is removed.</a:t>
            </a:r>
          </a:p>
          <a:p>
            <a:pPr>
              <a:spcBef>
                <a:spcPct val="50000"/>
              </a:spcBef>
            </a:pPr>
            <a:r>
              <a:rPr lang="en-US" sz="1300" dirty="0" smtClean="0"/>
              <a:t>Sow seeds uniformly on the prepared areas by helicopter, hydraulic placement, broadcasting, drilling, or hand seeding methods. Inspect seeding equipment and adjust if required to assure the specified application rates. Periodically perform a check on the rate and uniformity of application.</a:t>
            </a:r>
          </a:p>
          <a:p>
            <a:pPr>
              <a:spcBef>
                <a:spcPct val="50000"/>
              </a:spcBef>
            </a:pPr>
            <a:endParaRPr lang="en-US" sz="1400" dirty="0" smtClean="0"/>
          </a:p>
          <a:p>
            <a:pPr>
              <a:spcBef>
                <a:spcPct val="50000"/>
              </a:spcBef>
            </a:pPr>
            <a:endParaRPr lang="en-US" sz="1400" dirty="0" smtClean="0"/>
          </a:p>
          <a:p>
            <a:pPr>
              <a:spcBef>
                <a:spcPct val="50000"/>
              </a:spcBef>
            </a:pPr>
            <a:endParaRPr lang="en-US" sz="1100" dirty="0" smtClean="0"/>
          </a:p>
          <a:p>
            <a:pPr>
              <a:spcBef>
                <a:spcPct val="50000"/>
              </a:spcBef>
            </a:pPr>
            <a:endParaRPr lang="en-US" sz="1100" dirty="0"/>
          </a:p>
        </p:txBody>
      </p:sp>
      <p:sp>
        <p:nvSpPr>
          <p:cNvPr id="102416" name="Text Box 54"/>
          <p:cNvSpPr txBox="1">
            <a:spLocks noChangeArrowheads="1"/>
          </p:cNvSpPr>
          <p:nvPr/>
        </p:nvSpPr>
        <p:spPr bwMode="auto">
          <a:xfrm>
            <a:off x="685800" y="4953000"/>
            <a:ext cx="7620000" cy="261610"/>
          </a:xfrm>
          <a:prstGeom prst="rect">
            <a:avLst/>
          </a:prstGeom>
          <a:noFill/>
          <a:ln w="9525">
            <a:noFill/>
            <a:miter lim="800000"/>
            <a:headEnd/>
            <a:tailEnd/>
          </a:ln>
        </p:spPr>
        <p:txBody>
          <a:bodyPr>
            <a:spAutoFit/>
          </a:bodyPr>
          <a:lstStyle/>
          <a:p>
            <a:pPr>
              <a:spcBef>
                <a:spcPct val="50000"/>
              </a:spcBef>
            </a:pPr>
            <a:endParaRPr lang="en-US" sz="1100" dirty="0"/>
          </a:p>
        </p:txBody>
      </p:sp>
      <p:sp>
        <p:nvSpPr>
          <p:cNvPr id="16"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9751747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129" descr="Light upward diagonal"/>
          <p:cNvSpPr>
            <a:spLocks noChangeArrowheads="1"/>
          </p:cNvSpPr>
          <p:nvPr/>
        </p:nvSpPr>
        <p:spPr bwMode="auto">
          <a:xfrm>
            <a:off x="609600" y="5300663"/>
            <a:ext cx="762000" cy="484187"/>
          </a:xfrm>
          <a:prstGeom prst="rect">
            <a:avLst/>
          </a:prstGeom>
          <a:pattFill prst="ltUpDiag">
            <a:fgClr>
              <a:schemeClr val="tx1"/>
            </a:fgClr>
            <a:bgClr>
              <a:srgbClr val="FFFFFB"/>
            </a:bgClr>
          </a:pattFill>
          <a:ln w="9525">
            <a:solidFill>
              <a:schemeClr val="tx1"/>
            </a:solidFill>
            <a:miter lim="800000"/>
            <a:headEnd/>
            <a:tailEnd/>
          </a:ln>
        </p:spPr>
        <p:txBody>
          <a:bodyPr wrap="none" anchor="ctr"/>
          <a:lstStyle/>
          <a:p>
            <a:endParaRPr lang="en-US"/>
          </a:p>
        </p:txBody>
      </p:sp>
      <p:sp>
        <p:nvSpPr>
          <p:cNvPr id="103428" name="Rectangle 126" descr="Light upward diagonal"/>
          <p:cNvSpPr>
            <a:spLocks noChangeArrowheads="1"/>
          </p:cNvSpPr>
          <p:nvPr/>
        </p:nvSpPr>
        <p:spPr bwMode="auto">
          <a:xfrm>
            <a:off x="609600" y="4038600"/>
            <a:ext cx="762000" cy="609600"/>
          </a:xfrm>
          <a:prstGeom prst="rect">
            <a:avLst/>
          </a:prstGeom>
          <a:pattFill prst="ltUpDiag">
            <a:fgClr>
              <a:schemeClr val="tx1"/>
            </a:fgClr>
            <a:bgClr>
              <a:srgbClr val="FFFFF7"/>
            </a:bgClr>
          </a:pattFill>
          <a:ln w="9525">
            <a:solidFill>
              <a:schemeClr val="tx1"/>
            </a:solidFill>
            <a:miter lim="800000"/>
            <a:headEnd/>
            <a:tailEnd/>
          </a:ln>
        </p:spPr>
        <p:txBody>
          <a:bodyPr wrap="none" anchor="ctr"/>
          <a:lstStyle/>
          <a:p>
            <a:endParaRPr lang="en-US"/>
          </a:p>
        </p:txBody>
      </p:sp>
      <p:sp>
        <p:nvSpPr>
          <p:cNvPr id="103429" name="Rectangle 125" descr="Light upward diagonal"/>
          <p:cNvSpPr>
            <a:spLocks noChangeArrowheads="1"/>
          </p:cNvSpPr>
          <p:nvPr/>
        </p:nvSpPr>
        <p:spPr bwMode="auto">
          <a:xfrm>
            <a:off x="609600" y="3505200"/>
            <a:ext cx="762000" cy="533400"/>
          </a:xfrm>
          <a:prstGeom prst="rect">
            <a:avLst/>
          </a:prstGeom>
          <a:pattFill prst="ltUpDiag">
            <a:fgClr>
              <a:schemeClr val="tx1"/>
            </a:fgClr>
            <a:bgClr>
              <a:srgbClr val="FFFFFB"/>
            </a:bgClr>
          </a:pattFill>
          <a:ln w="9525">
            <a:solidFill>
              <a:schemeClr val="tx1"/>
            </a:solidFill>
            <a:miter lim="800000"/>
            <a:headEnd/>
            <a:tailEnd/>
          </a:ln>
        </p:spPr>
        <p:txBody>
          <a:bodyPr wrap="none" anchor="ctr"/>
          <a:lstStyle/>
          <a:p>
            <a:endParaRPr lang="en-US"/>
          </a:p>
        </p:txBody>
      </p:sp>
      <p:sp>
        <p:nvSpPr>
          <p:cNvPr id="103430" name="Rectangle 124" descr="Light upward diagonal"/>
          <p:cNvSpPr>
            <a:spLocks noChangeArrowheads="1"/>
          </p:cNvSpPr>
          <p:nvPr/>
        </p:nvSpPr>
        <p:spPr bwMode="auto">
          <a:xfrm>
            <a:off x="609600" y="2667000"/>
            <a:ext cx="762000" cy="838200"/>
          </a:xfrm>
          <a:prstGeom prst="rect">
            <a:avLst/>
          </a:prstGeom>
          <a:pattFill prst="ltUpDiag">
            <a:fgClr>
              <a:schemeClr val="tx1"/>
            </a:fgClr>
            <a:bgClr>
              <a:srgbClr val="FFFFF7"/>
            </a:bgClr>
          </a:pattFill>
          <a:ln w="9525">
            <a:solidFill>
              <a:schemeClr val="tx1"/>
            </a:solidFill>
            <a:miter lim="800000"/>
            <a:headEnd/>
            <a:tailEnd/>
          </a:ln>
        </p:spPr>
        <p:txBody>
          <a:bodyPr wrap="none" anchor="ctr"/>
          <a:lstStyle/>
          <a:p>
            <a:endParaRPr lang="en-US"/>
          </a:p>
        </p:txBody>
      </p:sp>
      <p:sp>
        <p:nvSpPr>
          <p:cNvPr id="103431" name="Text Box 2"/>
          <p:cNvSpPr txBox="1">
            <a:spLocks noChangeArrowheads="1"/>
          </p:cNvSpPr>
          <p:nvPr/>
        </p:nvSpPr>
        <p:spPr bwMode="auto">
          <a:xfrm>
            <a:off x="609600" y="914400"/>
            <a:ext cx="8001000" cy="338554"/>
          </a:xfrm>
          <a:prstGeom prst="rect">
            <a:avLst/>
          </a:prstGeom>
          <a:noFill/>
          <a:ln w="9525">
            <a:noFill/>
            <a:miter lim="800000"/>
            <a:headEnd/>
            <a:tailEnd/>
          </a:ln>
        </p:spPr>
        <p:txBody>
          <a:bodyPr>
            <a:spAutoFit/>
          </a:bodyPr>
          <a:lstStyle/>
          <a:p>
            <a:pPr>
              <a:spcBef>
                <a:spcPct val="50000"/>
              </a:spcBef>
            </a:pPr>
            <a:r>
              <a:rPr lang="en-US" sz="1600" b="1" dirty="0">
                <a:cs typeface="Times New Roman" pitchFamily="18" charset="0"/>
              </a:rPr>
              <a:t>B.  6.  E &amp; S Controls </a:t>
            </a:r>
            <a:r>
              <a:rPr lang="en-US" sz="1600" b="1" dirty="0" smtClean="0">
                <a:cs typeface="Times New Roman" pitchFamily="18" charset="0"/>
              </a:rPr>
              <a:t>“Environmental Conduct”    </a:t>
            </a:r>
            <a:r>
              <a:rPr lang="en-US" sz="1600" dirty="0">
                <a:cs typeface="Times New Roman" pitchFamily="18" charset="0"/>
              </a:rPr>
              <a:t>(cont’d.)</a:t>
            </a:r>
          </a:p>
        </p:txBody>
      </p:sp>
      <p:sp>
        <p:nvSpPr>
          <p:cNvPr id="103432"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03433"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a:effectLst>
                  <a:outerShdw blurRad="38100" dist="38100" dir="2700000" algn="tl">
                    <a:srgbClr val="000000">
                      <a:alpha val="43137"/>
                    </a:srgbClr>
                  </a:outerShdw>
                </a:effectLst>
              </a:rPr>
              <a:t>Pipe Replacement Operations</a:t>
            </a:r>
          </a:p>
        </p:txBody>
      </p:sp>
      <p:sp>
        <p:nvSpPr>
          <p:cNvPr id="103435" name="Text Box 14"/>
          <p:cNvSpPr txBox="1">
            <a:spLocks noChangeArrowheads="1"/>
          </p:cNvSpPr>
          <p:nvPr/>
        </p:nvSpPr>
        <p:spPr bwMode="auto">
          <a:xfrm>
            <a:off x="609600" y="1295400"/>
            <a:ext cx="7467600" cy="274638"/>
          </a:xfrm>
          <a:prstGeom prst="rect">
            <a:avLst/>
          </a:prstGeom>
          <a:noFill/>
          <a:ln w="9525">
            <a:noFill/>
            <a:miter lim="800000"/>
            <a:headEnd/>
            <a:tailEnd/>
          </a:ln>
        </p:spPr>
        <p:txBody>
          <a:bodyPr wrap="square">
            <a:spAutoFit/>
          </a:bodyPr>
          <a:lstStyle/>
          <a:p>
            <a:pPr algn="ctr">
              <a:spcBef>
                <a:spcPct val="50000"/>
              </a:spcBef>
            </a:pPr>
            <a:r>
              <a:rPr lang="en-US" sz="1200" b="1" dirty="0" smtClean="0"/>
              <a:t>Seeding formula descriptions, rates of application and seeding dates</a:t>
            </a:r>
            <a:endParaRPr lang="en-US" sz="1200" b="1" dirty="0"/>
          </a:p>
        </p:txBody>
      </p:sp>
      <p:sp>
        <p:nvSpPr>
          <p:cNvPr id="103436" name="Line 80"/>
          <p:cNvSpPr>
            <a:spLocks noChangeShapeType="1"/>
          </p:cNvSpPr>
          <p:nvPr/>
        </p:nvSpPr>
        <p:spPr bwMode="auto">
          <a:xfrm>
            <a:off x="609600" y="1524000"/>
            <a:ext cx="7467600" cy="0"/>
          </a:xfrm>
          <a:prstGeom prst="line">
            <a:avLst/>
          </a:prstGeom>
          <a:noFill/>
          <a:ln w="9525">
            <a:solidFill>
              <a:schemeClr val="tx1"/>
            </a:solidFill>
            <a:round/>
            <a:headEnd/>
            <a:tailEnd/>
          </a:ln>
        </p:spPr>
        <p:txBody>
          <a:bodyPr/>
          <a:lstStyle/>
          <a:p>
            <a:endParaRPr lang="en-US"/>
          </a:p>
        </p:txBody>
      </p:sp>
      <p:sp>
        <p:nvSpPr>
          <p:cNvPr id="103437" name="Line 81"/>
          <p:cNvSpPr>
            <a:spLocks noChangeShapeType="1"/>
          </p:cNvSpPr>
          <p:nvPr/>
        </p:nvSpPr>
        <p:spPr bwMode="auto">
          <a:xfrm>
            <a:off x="609600" y="2133600"/>
            <a:ext cx="7467600" cy="0"/>
          </a:xfrm>
          <a:prstGeom prst="line">
            <a:avLst/>
          </a:prstGeom>
          <a:noFill/>
          <a:ln w="9525">
            <a:solidFill>
              <a:schemeClr val="tx1"/>
            </a:solidFill>
            <a:round/>
            <a:headEnd/>
            <a:tailEnd/>
          </a:ln>
        </p:spPr>
        <p:txBody>
          <a:bodyPr/>
          <a:lstStyle/>
          <a:p>
            <a:endParaRPr lang="en-US"/>
          </a:p>
        </p:txBody>
      </p:sp>
      <p:sp>
        <p:nvSpPr>
          <p:cNvPr id="103438" name="Line 82"/>
          <p:cNvSpPr>
            <a:spLocks noChangeShapeType="1"/>
          </p:cNvSpPr>
          <p:nvPr/>
        </p:nvSpPr>
        <p:spPr bwMode="auto">
          <a:xfrm>
            <a:off x="609600" y="2667000"/>
            <a:ext cx="7467600" cy="0"/>
          </a:xfrm>
          <a:prstGeom prst="line">
            <a:avLst/>
          </a:prstGeom>
          <a:noFill/>
          <a:ln w="9525">
            <a:solidFill>
              <a:schemeClr val="tx1"/>
            </a:solidFill>
            <a:round/>
            <a:headEnd/>
            <a:tailEnd/>
          </a:ln>
        </p:spPr>
        <p:txBody>
          <a:bodyPr/>
          <a:lstStyle/>
          <a:p>
            <a:endParaRPr lang="en-US"/>
          </a:p>
        </p:txBody>
      </p:sp>
      <p:sp>
        <p:nvSpPr>
          <p:cNvPr id="103439" name="Line 84"/>
          <p:cNvSpPr>
            <a:spLocks noChangeShapeType="1"/>
          </p:cNvSpPr>
          <p:nvPr/>
        </p:nvSpPr>
        <p:spPr bwMode="auto">
          <a:xfrm>
            <a:off x="609600" y="4038600"/>
            <a:ext cx="7467600" cy="0"/>
          </a:xfrm>
          <a:prstGeom prst="line">
            <a:avLst/>
          </a:prstGeom>
          <a:noFill/>
          <a:ln w="9525">
            <a:solidFill>
              <a:schemeClr val="tx1"/>
            </a:solidFill>
            <a:round/>
            <a:headEnd/>
            <a:tailEnd/>
          </a:ln>
        </p:spPr>
        <p:txBody>
          <a:bodyPr/>
          <a:lstStyle/>
          <a:p>
            <a:endParaRPr lang="en-US"/>
          </a:p>
        </p:txBody>
      </p:sp>
      <p:sp>
        <p:nvSpPr>
          <p:cNvPr id="103440" name="Line 85"/>
          <p:cNvSpPr>
            <a:spLocks noChangeShapeType="1"/>
          </p:cNvSpPr>
          <p:nvPr/>
        </p:nvSpPr>
        <p:spPr bwMode="auto">
          <a:xfrm>
            <a:off x="609600" y="4660900"/>
            <a:ext cx="7467600" cy="0"/>
          </a:xfrm>
          <a:prstGeom prst="line">
            <a:avLst/>
          </a:prstGeom>
          <a:noFill/>
          <a:ln w="9525">
            <a:solidFill>
              <a:schemeClr val="tx1"/>
            </a:solidFill>
            <a:round/>
            <a:headEnd/>
            <a:tailEnd/>
          </a:ln>
        </p:spPr>
        <p:txBody>
          <a:bodyPr/>
          <a:lstStyle/>
          <a:p>
            <a:endParaRPr lang="en-US"/>
          </a:p>
        </p:txBody>
      </p:sp>
      <p:sp>
        <p:nvSpPr>
          <p:cNvPr id="103441" name="Line 86"/>
          <p:cNvSpPr>
            <a:spLocks noChangeShapeType="1"/>
          </p:cNvSpPr>
          <p:nvPr/>
        </p:nvSpPr>
        <p:spPr bwMode="auto">
          <a:xfrm>
            <a:off x="609600" y="5300663"/>
            <a:ext cx="7467600" cy="0"/>
          </a:xfrm>
          <a:prstGeom prst="line">
            <a:avLst/>
          </a:prstGeom>
          <a:noFill/>
          <a:ln w="9525">
            <a:solidFill>
              <a:schemeClr val="tx1"/>
            </a:solidFill>
            <a:round/>
            <a:headEnd/>
            <a:tailEnd/>
          </a:ln>
        </p:spPr>
        <p:txBody>
          <a:bodyPr/>
          <a:lstStyle/>
          <a:p>
            <a:endParaRPr lang="en-US"/>
          </a:p>
        </p:txBody>
      </p:sp>
      <p:sp>
        <p:nvSpPr>
          <p:cNvPr id="103442" name="Line 87"/>
          <p:cNvSpPr>
            <a:spLocks noChangeShapeType="1"/>
          </p:cNvSpPr>
          <p:nvPr/>
        </p:nvSpPr>
        <p:spPr bwMode="auto">
          <a:xfrm>
            <a:off x="609600" y="5791200"/>
            <a:ext cx="7467600" cy="0"/>
          </a:xfrm>
          <a:prstGeom prst="line">
            <a:avLst/>
          </a:prstGeom>
          <a:noFill/>
          <a:ln w="9525">
            <a:solidFill>
              <a:schemeClr val="tx1"/>
            </a:solidFill>
            <a:round/>
            <a:headEnd/>
            <a:tailEnd/>
          </a:ln>
        </p:spPr>
        <p:txBody>
          <a:bodyPr/>
          <a:lstStyle/>
          <a:p>
            <a:endParaRPr lang="en-US"/>
          </a:p>
        </p:txBody>
      </p:sp>
      <p:sp>
        <p:nvSpPr>
          <p:cNvPr id="103443" name="Line 88"/>
          <p:cNvSpPr>
            <a:spLocks noChangeShapeType="1"/>
          </p:cNvSpPr>
          <p:nvPr/>
        </p:nvSpPr>
        <p:spPr bwMode="auto">
          <a:xfrm>
            <a:off x="609600" y="1524000"/>
            <a:ext cx="0" cy="4267200"/>
          </a:xfrm>
          <a:prstGeom prst="line">
            <a:avLst/>
          </a:prstGeom>
          <a:noFill/>
          <a:ln w="9525">
            <a:solidFill>
              <a:schemeClr val="tx1"/>
            </a:solidFill>
            <a:round/>
            <a:headEnd/>
            <a:tailEnd/>
          </a:ln>
        </p:spPr>
        <p:txBody>
          <a:bodyPr/>
          <a:lstStyle/>
          <a:p>
            <a:endParaRPr lang="en-US"/>
          </a:p>
        </p:txBody>
      </p:sp>
      <p:sp>
        <p:nvSpPr>
          <p:cNvPr id="103444" name="Line 89"/>
          <p:cNvSpPr>
            <a:spLocks noChangeShapeType="1"/>
          </p:cNvSpPr>
          <p:nvPr/>
        </p:nvSpPr>
        <p:spPr bwMode="auto">
          <a:xfrm>
            <a:off x="8077200" y="1524000"/>
            <a:ext cx="0" cy="4267200"/>
          </a:xfrm>
          <a:prstGeom prst="line">
            <a:avLst/>
          </a:prstGeom>
          <a:noFill/>
          <a:ln w="9525">
            <a:solidFill>
              <a:schemeClr val="tx1"/>
            </a:solidFill>
            <a:round/>
            <a:headEnd/>
            <a:tailEnd/>
          </a:ln>
        </p:spPr>
        <p:txBody>
          <a:bodyPr/>
          <a:lstStyle/>
          <a:p>
            <a:endParaRPr lang="en-US"/>
          </a:p>
        </p:txBody>
      </p:sp>
      <p:sp>
        <p:nvSpPr>
          <p:cNvPr id="103445" name="Line 90"/>
          <p:cNvSpPr>
            <a:spLocks noChangeShapeType="1"/>
          </p:cNvSpPr>
          <p:nvPr/>
        </p:nvSpPr>
        <p:spPr bwMode="auto">
          <a:xfrm>
            <a:off x="1371600" y="1524000"/>
            <a:ext cx="0" cy="4267200"/>
          </a:xfrm>
          <a:prstGeom prst="line">
            <a:avLst/>
          </a:prstGeom>
          <a:noFill/>
          <a:ln w="9525">
            <a:solidFill>
              <a:schemeClr val="tx1"/>
            </a:solidFill>
            <a:round/>
            <a:headEnd/>
            <a:tailEnd/>
          </a:ln>
        </p:spPr>
        <p:txBody>
          <a:bodyPr/>
          <a:lstStyle/>
          <a:p>
            <a:endParaRPr lang="en-US"/>
          </a:p>
        </p:txBody>
      </p:sp>
      <p:sp>
        <p:nvSpPr>
          <p:cNvPr id="103446" name="Line 91"/>
          <p:cNvSpPr>
            <a:spLocks noChangeShapeType="1"/>
          </p:cNvSpPr>
          <p:nvPr/>
        </p:nvSpPr>
        <p:spPr bwMode="auto">
          <a:xfrm>
            <a:off x="5334000" y="1524000"/>
            <a:ext cx="0" cy="4267200"/>
          </a:xfrm>
          <a:prstGeom prst="line">
            <a:avLst/>
          </a:prstGeom>
          <a:noFill/>
          <a:ln w="9525">
            <a:solidFill>
              <a:schemeClr val="tx1"/>
            </a:solidFill>
            <a:round/>
            <a:headEnd/>
            <a:tailEnd/>
          </a:ln>
        </p:spPr>
        <p:txBody>
          <a:bodyPr/>
          <a:lstStyle/>
          <a:p>
            <a:endParaRPr lang="en-US"/>
          </a:p>
        </p:txBody>
      </p:sp>
      <p:sp>
        <p:nvSpPr>
          <p:cNvPr id="103447" name="Line 92"/>
          <p:cNvSpPr>
            <a:spLocks noChangeShapeType="1"/>
          </p:cNvSpPr>
          <p:nvPr/>
        </p:nvSpPr>
        <p:spPr bwMode="auto">
          <a:xfrm>
            <a:off x="6400800" y="1524000"/>
            <a:ext cx="0" cy="4267200"/>
          </a:xfrm>
          <a:prstGeom prst="line">
            <a:avLst/>
          </a:prstGeom>
          <a:noFill/>
          <a:ln w="9525">
            <a:solidFill>
              <a:schemeClr val="tx1"/>
            </a:solidFill>
            <a:round/>
            <a:headEnd/>
            <a:tailEnd/>
          </a:ln>
        </p:spPr>
        <p:txBody>
          <a:bodyPr/>
          <a:lstStyle/>
          <a:p>
            <a:endParaRPr lang="en-US"/>
          </a:p>
        </p:txBody>
      </p:sp>
      <p:sp>
        <p:nvSpPr>
          <p:cNvPr id="103448" name="Line 93"/>
          <p:cNvSpPr>
            <a:spLocks noChangeShapeType="1"/>
          </p:cNvSpPr>
          <p:nvPr/>
        </p:nvSpPr>
        <p:spPr bwMode="auto">
          <a:xfrm>
            <a:off x="609600" y="3505200"/>
            <a:ext cx="7467600" cy="0"/>
          </a:xfrm>
          <a:prstGeom prst="line">
            <a:avLst/>
          </a:prstGeom>
          <a:noFill/>
          <a:ln w="9525">
            <a:solidFill>
              <a:schemeClr val="tx1"/>
            </a:solidFill>
            <a:round/>
            <a:headEnd/>
            <a:tailEnd/>
          </a:ln>
        </p:spPr>
        <p:txBody>
          <a:bodyPr/>
          <a:lstStyle/>
          <a:p>
            <a:endParaRPr lang="en-US"/>
          </a:p>
        </p:txBody>
      </p:sp>
      <p:sp>
        <p:nvSpPr>
          <p:cNvPr id="103449" name="Text Box 94"/>
          <p:cNvSpPr txBox="1">
            <a:spLocks noChangeArrowheads="1"/>
          </p:cNvSpPr>
          <p:nvPr/>
        </p:nvSpPr>
        <p:spPr bwMode="auto">
          <a:xfrm>
            <a:off x="609600" y="1600200"/>
            <a:ext cx="762000" cy="457200"/>
          </a:xfrm>
          <a:prstGeom prst="rect">
            <a:avLst/>
          </a:prstGeom>
          <a:noFill/>
          <a:ln w="9525">
            <a:noFill/>
            <a:miter lim="800000"/>
            <a:headEnd/>
            <a:tailEnd/>
          </a:ln>
        </p:spPr>
        <p:txBody>
          <a:bodyPr>
            <a:spAutoFit/>
          </a:bodyPr>
          <a:lstStyle/>
          <a:p>
            <a:pPr>
              <a:spcBef>
                <a:spcPct val="50000"/>
              </a:spcBef>
            </a:pPr>
            <a:r>
              <a:rPr lang="en-US" sz="1200" b="1"/>
              <a:t>Seeding</a:t>
            </a:r>
            <a:br>
              <a:rPr lang="en-US" sz="1200" b="1"/>
            </a:br>
            <a:r>
              <a:rPr lang="en-US" sz="1200" b="1"/>
              <a:t>Formula</a:t>
            </a:r>
          </a:p>
        </p:txBody>
      </p:sp>
      <p:sp>
        <p:nvSpPr>
          <p:cNvPr id="103450" name="Text Box 95"/>
          <p:cNvSpPr txBox="1">
            <a:spLocks noChangeArrowheads="1"/>
          </p:cNvSpPr>
          <p:nvPr/>
        </p:nvSpPr>
        <p:spPr bwMode="auto">
          <a:xfrm>
            <a:off x="3048000" y="1752600"/>
            <a:ext cx="990600" cy="274638"/>
          </a:xfrm>
          <a:prstGeom prst="rect">
            <a:avLst/>
          </a:prstGeom>
          <a:noFill/>
          <a:ln w="9525">
            <a:noFill/>
            <a:miter lim="800000"/>
            <a:headEnd/>
            <a:tailEnd/>
          </a:ln>
        </p:spPr>
        <p:txBody>
          <a:bodyPr>
            <a:spAutoFit/>
          </a:bodyPr>
          <a:lstStyle/>
          <a:p>
            <a:pPr>
              <a:spcBef>
                <a:spcPct val="50000"/>
              </a:spcBef>
            </a:pPr>
            <a:r>
              <a:rPr lang="en-US" sz="1200" b="1"/>
              <a:t>Description</a:t>
            </a:r>
          </a:p>
        </p:txBody>
      </p:sp>
      <p:sp>
        <p:nvSpPr>
          <p:cNvPr id="103451" name="Text Box 96"/>
          <p:cNvSpPr txBox="1">
            <a:spLocks noChangeArrowheads="1"/>
          </p:cNvSpPr>
          <p:nvPr/>
        </p:nvSpPr>
        <p:spPr bwMode="auto">
          <a:xfrm>
            <a:off x="5257800" y="1524000"/>
            <a:ext cx="1295400" cy="639763"/>
          </a:xfrm>
          <a:prstGeom prst="rect">
            <a:avLst/>
          </a:prstGeom>
          <a:noFill/>
          <a:ln w="9525">
            <a:noFill/>
            <a:miter lim="800000"/>
            <a:headEnd/>
            <a:tailEnd/>
          </a:ln>
        </p:spPr>
        <p:txBody>
          <a:bodyPr>
            <a:spAutoFit/>
          </a:bodyPr>
          <a:lstStyle/>
          <a:p>
            <a:pPr>
              <a:spcBef>
                <a:spcPct val="50000"/>
              </a:spcBef>
            </a:pPr>
            <a:r>
              <a:rPr lang="en-US" sz="1200" b="1"/>
              <a:t>  Seeding Rate</a:t>
            </a:r>
            <a:br>
              <a:rPr lang="en-US" sz="1200" b="1"/>
            </a:br>
            <a:r>
              <a:rPr lang="en-US" sz="1200" b="1"/>
              <a:t>kg per 1000 m2</a:t>
            </a:r>
            <a:br>
              <a:rPr lang="en-US" sz="1200" b="1"/>
            </a:br>
            <a:r>
              <a:rPr lang="en-US" sz="1200" b="1"/>
              <a:t>   (lbs. Per SY)</a:t>
            </a:r>
          </a:p>
        </p:txBody>
      </p:sp>
      <p:sp>
        <p:nvSpPr>
          <p:cNvPr id="103452" name="Text Box 97"/>
          <p:cNvSpPr txBox="1">
            <a:spLocks noChangeArrowheads="1"/>
          </p:cNvSpPr>
          <p:nvPr/>
        </p:nvSpPr>
        <p:spPr bwMode="auto">
          <a:xfrm>
            <a:off x="6553200" y="1752600"/>
            <a:ext cx="1219200" cy="274638"/>
          </a:xfrm>
          <a:prstGeom prst="rect">
            <a:avLst/>
          </a:prstGeom>
          <a:noFill/>
          <a:ln w="9525">
            <a:noFill/>
            <a:miter lim="800000"/>
            <a:headEnd/>
            <a:tailEnd/>
          </a:ln>
        </p:spPr>
        <p:txBody>
          <a:bodyPr>
            <a:spAutoFit/>
          </a:bodyPr>
          <a:lstStyle/>
          <a:p>
            <a:pPr>
              <a:spcBef>
                <a:spcPct val="50000"/>
              </a:spcBef>
            </a:pPr>
            <a:r>
              <a:rPr lang="en-US" sz="1200" b="1"/>
              <a:t>Seeding Dates</a:t>
            </a:r>
          </a:p>
        </p:txBody>
      </p:sp>
      <p:sp>
        <p:nvSpPr>
          <p:cNvPr id="103453" name="Text Box 98"/>
          <p:cNvSpPr txBox="1">
            <a:spLocks noChangeArrowheads="1"/>
          </p:cNvSpPr>
          <p:nvPr/>
        </p:nvSpPr>
        <p:spPr bwMode="auto">
          <a:xfrm>
            <a:off x="609600" y="2286000"/>
            <a:ext cx="990600" cy="244475"/>
          </a:xfrm>
          <a:prstGeom prst="rect">
            <a:avLst/>
          </a:prstGeom>
          <a:noFill/>
          <a:ln w="9525">
            <a:noFill/>
            <a:miter lim="800000"/>
            <a:headEnd/>
            <a:tailEnd/>
          </a:ln>
        </p:spPr>
        <p:txBody>
          <a:bodyPr>
            <a:spAutoFit/>
          </a:bodyPr>
          <a:lstStyle/>
          <a:p>
            <a:pPr>
              <a:spcBef>
                <a:spcPct val="50000"/>
              </a:spcBef>
            </a:pPr>
            <a:r>
              <a:rPr lang="en-US" sz="1000" b="1"/>
              <a:t>Formula B</a:t>
            </a:r>
          </a:p>
        </p:txBody>
      </p:sp>
      <p:sp>
        <p:nvSpPr>
          <p:cNvPr id="103454" name="Text Box 99"/>
          <p:cNvSpPr txBox="1">
            <a:spLocks noChangeArrowheads="1"/>
          </p:cNvSpPr>
          <p:nvPr/>
        </p:nvSpPr>
        <p:spPr bwMode="auto">
          <a:xfrm>
            <a:off x="1343025" y="2133600"/>
            <a:ext cx="4038600" cy="549275"/>
          </a:xfrm>
          <a:prstGeom prst="rect">
            <a:avLst/>
          </a:prstGeom>
          <a:noFill/>
          <a:ln w="9525">
            <a:noFill/>
            <a:miter lim="800000"/>
            <a:headEnd/>
            <a:tailEnd/>
          </a:ln>
        </p:spPr>
        <p:txBody>
          <a:bodyPr>
            <a:spAutoFit/>
          </a:bodyPr>
          <a:lstStyle/>
          <a:p>
            <a:pPr>
              <a:spcBef>
                <a:spcPct val="50000"/>
              </a:spcBef>
            </a:pPr>
            <a:r>
              <a:rPr lang="en-US" sz="1000" b="1"/>
              <a:t>A refined lawn type generally used on non-steep surfaces where a more highly maintained and mowed surface is desired. Use only on areas which have topsoil.</a:t>
            </a:r>
          </a:p>
        </p:txBody>
      </p:sp>
      <p:sp>
        <p:nvSpPr>
          <p:cNvPr id="103455" name="Text Box 100"/>
          <p:cNvSpPr txBox="1">
            <a:spLocks noChangeArrowheads="1"/>
          </p:cNvSpPr>
          <p:nvPr/>
        </p:nvSpPr>
        <p:spPr bwMode="auto">
          <a:xfrm>
            <a:off x="5486400" y="2362200"/>
            <a:ext cx="838200" cy="244475"/>
          </a:xfrm>
          <a:prstGeom prst="rect">
            <a:avLst/>
          </a:prstGeom>
          <a:noFill/>
          <a:ln w="9525">
            <a:noFill/>
            <a:miter lim="800000"/>
            <a:headEnd/>
            <a:tailEnd/>
          </a:ln>
        </p:spPr>
        <p:txBody>
          <a:bodyPr>
            <a:spAutoFit/>
          </a:bodyPr>
          <a:lstStyle/>
          <a:p>
            <a:pPr>
              <a:spcBef>
                <a:spcPct val="50000"/>
              </a:spcBef>
            </a:pPr>
            <a:r>
              <a:rPr lang="en-US" sz="1000" b="1"/>
              <a:t>11.5  (21.0)</a:t>
            </a:r>
          </a:p>
        </p:txBody>
      </p:sp>
      <p:sp>
        <p:nvSpPr>
          <p:cNvPr id="103456" name="Text Box 101"/>
          <p:cNvSpPr txBox="1">
            <a:spLocks noChangeArrowheads="1"/>
          </p:cNvSpPr>
          <p:nvPr/>
        </p:nvSpPr>
        <p:spPr bwMode="auto">
          <a:xfrm>
            <a:off x="6400800" y="2192338"/>
            <a:ext cx="1828800" cy="457200"/>
          </a:xfrm>
          <a:prstGeom prst="rect">
            <a:avLst/>
          </a:prstGeom>
          <a:noFill/>
          <a:ln w="9525">
            <a:noFill/>
            <a:miter lim="800000"/>
            <a:headEnd/>
            <a:tailEnd/>
          </a:ln>
        </p:spPr>
        <p:txBody>
          <a:bodyPr>
            <a:spAutoFit/>
          </a:bodyPr>
          <a:lstStyle/>
          <a:p>
            <a:pPr>
              <a:spcBef>
                <a:spcPct val="50000"/>
              </a:spcBef>
            </a:pPr>
            <a:r>
              <a:rPr lang="en-US" sz="1200" b="1"/>
              <a:t>March 15 to June 1</a:t>
            </a:r>
            <a:br>
              <a:rPr lang="en-US" sz="1200" b="1"/>
            </a:br>
            <a:r>
              <a:rPr lang="en-US" sz="1200" b="1"/>
              <a:t>August 1 to October 15</a:t>
            </a:r>
          </a:p>
        </p:txBody>
      </p:sp>
      <p:sp>
        <p:nvSpPr>
          <p:cNvPr id="103457" name="Text Box 102"/>
          <p:cNvSpPr txBox="1">
            <a:spLocks noChangeArrowheads="1"/>
          </p:cNvSpPr>
          <p:nvPr/>
        </p:nvSpPr>
        <p:spPr bwMode="auto">
          <a:xfrm>
            <a:off x="609600" y="2971800"/>
            <a:ext cx="990600" cy="244475"/>
          </a:xfrm>
          <a:prstGeom prst="rect">
            <a:avLst/>
          </a:prstGeom>
          <a:noFill/>
          <a:ln w="9525">
            <a:noFill/>
            <a:miter lim="800000"/>
            <a:headEnd/>
            <a:tailEnd/>
          </a:ln>
        </p:spPr>
        <p:txBody>
          <a:bodyPr>
            <a:spAutoFit/>
          </a:bodyPr>
          <a:lstStyle/>
          <a:p>
            <a:pPr>
              <a:spcBef>
                <a:spcPct val="50000"/>
              </a:spcBef>
            </a:pPr>
            <a:r>
              <a:rPr lang="en-US" sz="1000" b="1"/>
              <a:t>Formula C</a:t>
            </a:r>
          </a:p>
        </p:txBody>
      </p:sp>
      <p:sp>
        <p:nvSpPr>
          <p:cNvPr id="103458" name="Text Box 103"/>
          <p:cNvSpPr txBox="1">
            <a:spLocks noChangeArrowheads="1"/>
          </p:cNvSpPr>
          <p:nvPr/>
        </p:nvSpPr>
        <p:spPr bwMode="auto">
          <a:xfrm>
            <a:off x="1343025" y="2667000"/>
            <a:ext cx="3962400" cy="854075"/>
          </a:xfrm>
          <a:prstGeom prst="rect">
            <a:avLst/>
          </a:prstGeom>
          <a:noFill/>
          <a:ln w="9525">
            <a:noFill/>
            <a:miter lim="800000"/>
            <a:headEnd/>
            <a:tailEnd/>
          </a:ln>
        </p:spPr>
        <p:txBody>
          <a:bodyPr>
            <a:spAutoFit/>
          </a:bodyPr>
          <a:lstStyle/>
          <a:p>
            <a:pPr>
              <a:spcBef>
                <a:spcPct val="50000"/>
              </a:spcBef>
            </a:pPr>
            <a:r>
              <a:rPr lang="en-US" sz="1000" b="1"/>
              <a:t>Generally used on slopes steeper than 3:1 where mowing is not anticipated or desired. Topsoil application is not necessary, do not use within 6.1 meters (20 feet) of areas where evergreen trees, shrubs, seedlings, or vines are to be planted. Crownvetch will hinder the invasion of adjacent native vegetation for many years.</a:t>
            </a:r>
          </a:p>
        </p:txBody>
      </p:sp>
      <p:sp>
        <p:nvSpPr>
          <p:cNvPr id="103459" name="Text Box 104"/>
          <p:cNvSpPr txBox="1">
            <a:spLocks noChangeArrowheads="1"/>
          </p:cNvSpPr>
          <p:nvPr/>
        </p:nvSpPr>
        <p:spPr bwMode="auto">
          <a:xfrm>
            <a:off x="5486400" y="2971800"/>
            <a:ext cx="838200" cy="244475"/>
          </a:xfrm>
          <a:prstGeom prst="rect">
            <a:avLst/>
          </a:prstGeom>
          <a:noFill/>
          <a:ln w="9525">
            <a:noFill/>
            <a:miter lim="800000"/>
            <a:headEnd/>
            <a:tailEnd/>
          </a:ln>
        </p:spPr>
        <p:txBody>
          <a:bodyPr>
            <a:spAutoFit/>
          </a:bodyPr>
          <a:lstStyle/>
          <a:p>
            <a:pPr>
              <a:spcBef>
                <a:spcPct val="50000"/>
              </a:spcBef>
            </a:pPr>
            <a:r>
              <a:rPr lang="en-US" sz="1000" b="1"/>
              <a:t>5.0  (9.0)</a:t>
            </a:r>
          </a:p>
        </p:txBody>
      </p:sp>
      <p:sp>
        <p:nvSpPr>
          <p:cNvPr id="103460" name="Text Box 105"/>
          <p:cNvSpPr txBox="1">
            <a:spLocks noChangeArrowheads="1"/>
          </p:cNvSpPr>
          <p:nvPr/>
        </p:nvSpPr>
        <p:spPr bwMode="auto">
          <a:xfrm>
            <a:off x="6400800" y="2743200"/>
            <a:ext cx="1600200" cy="396875"/>
          </a:xfrm>
          <a:prstGeom prst="rect">
            <a:avLst/>
          </a:prstGeom>
          <a:noFill/>
          <a:ln w="9525">
            <a:noFill/>
            <a:miter lim="800000"/>
            <a:headEnd/>
            <a:tailEnd/>
          </a:ln>
        </p:spPr>
        <p:txBody>
          <a:bodyPr>
            <a:spAutoFit/>
          </a:bodyPr>
          <a:lstStyle/>
          <a:p>
            <a:pPr>
              <a:spcBef>
                <a:spcPct val="50000"/>
              </a:spcBef>
            </a:pPr>
            <a:r>
              <a:rPr lang="en-US" sz="1000" b="1"/>
              <a:t>Ryegrass:</a:t>
            </a:r>
            <a:br>
              <a:rPr lang="en-US" sz="1000" b="1"/>
            </a:br>
            <a:r>
              <a:rPr lang="en-US" sz="1000" b="1"/>
              <a:t>March 1 to October 15</a:t>
            </a:r>
          </a:p>
        </p:txBody>
      </p:sp>
      <p:sp>
        <p:nvSpPr>
          <p:cNvPr id="103461" name="Text Box 106"/>
          <p:cNvSpPr txBox="1">
            <a:spLocks noChangeArrowheads="1"/>
          </p:cNvSpPr>
          <p:nvPr/>
        </p:nvSpPr>
        <p:spPr bwMode="auto">
          <a:xfrm>
            <a:off x="6400800" y="3124200"/>
            <a:ext cx="1600200" cy="396875"/>
          </a:xfrm>
          <a:prstGeom prst="rect">
            <a:avLst/>
          </a:prstGeom>
          <a:noFill/>
          <a:ln w="9525">
            <a:noFill/>
            <a:miter lim="800000"/>
            <a:headEnd/>
            <a:tailEnd/>
          </a:ln>
        </p:spPr>
        <p:txBody>
          <a:bodyPr>
            <a:spAutoFit/>
          </a:bodyPr>
          <a:lstStyle/>
          <a:p>
            <a:pPr>
              <a:spcBef>
                <a:spcPct val="50000"/>
              </a:spcBef>
            </a:pPr>
            <a:r>
              <a:rPr lang="en-US" sz="1000" b="1"/>
              <a:t>Crownvetch:</a:t>
            </a:r>
            <a:br>
              <a:rPr lang="en-US" sz="1000" b="1"/>
            </a:br>
            <a:r>
              <a:rPr lang="en-US" sz="1000" b="1"/>
              <a:t>March 1 to October 15</a:t>
            </a:r>
          </a:p>
        </p:txBody>
      </p:sp>
      <p:sp>
        <p:nvSpPr>
          <p:cNvPr id="103462" name="Text Box 107"/>
          <p:cNvSpPr txBox="1">
            <a:spLocks noChangeArrowheads="1"/>
          </p:cNvSpPr>
          <p:nvPr/>
        </p:nvSpPr>
        <p:spPr bwMode="auto">
          <a:xfrm>
            <a:off x="609600" y="3657600"/>
            <a:ext cx="990600" cy="244475"/>
          </a:xfrm>
          <a:prstGeom prst="rect">
            <a:avLst/>
          </a:prstGeom>
          <a:noFill/>
          <a:ln w="9525">
            <a:noFill/>
            <a:miter lim="800000"/>
            <a:headEnd/>
            <a:tailEnd/>
          </a:ln>
        </p:spPr>
        <p:txBody>
          <a:bodyPr>
            <a:spAutoFit/>
          </a:bodyPr>
          <a:lstStyle/>
          <a:p>
            <a:pPr>
              <a:spcBef>
                <a:spcPct val="50000"/>
              </a:spcBef>
            </a:pPr>
            <a:r>
              <a:rPr lang="en-US" sz="1000" b="1"/>
              <a:t>Formula D</a:t>
            </a:r>
          </a:p>
        </p:txBody>
      </p:sp>
      <p:sp>
        <p:nvSpPr>
          <p:cNvPr id="103463" name="Text Box 108"/>
          <p:cNvSpPr txBox="1">
            <a:spLocks noChangeArrowheads="1"/>
          </p:cNvSpPr>
          <p:nvPr/>
        </p:nvSpPr>
        <p:spPr bwMode="auto">
          <a:xfrm>
            <a:off x="1343025" y="3505200"/>
            <a:ext cx="4114800" cy="549275"/>
          </a:xfrm>
          <a:prstGeom prst="rect">
            <a:avLst/>
          </a:prstGeom>
          <a:noFill/>
          <a:ln w="9525">
            <a:noFill/>
            <a:miter lim="800000"/>
            <a:headEnd/>
            <a:tailEnd/>
          </a:ln>
        </p:spPr>
        <p:txBody>
          <a:bodyPr>
            <a:spAutoFit/>
          </a:bodyPr>
          <a:lstStyle/>
          <a:p>
            <a:pPr>
              <a:spcBef>
                <a:spcPct val="50000"/>
              </a:spcBef>
            </a:pPr>
            <a:r>
              <a:rPr lang="en-US" sz="1000" b="1"/>
              <a:t>Generally used on most highway slope areas not receiving Formula C where mowing may or may not be designated. Normally used in drainage channels or swales requiring permanent seeding.</a:t>
            </a:r>
          </a:p>
        </p:txBody>
      </p:sp>
      <p:sp>
        <p:nvSpPr>
          <p:cNvPr id="103464" name="Text Box 110"/>
          <p:cNvSpPr txBox="1">
            <a:spLocks noChangeArrowheads="1"/>
          </p:cNvSpPr>
          <p:nvPr/>
        </p:nvSpPr>
        <p:spPr bwMode="auto">
          <a:xfrm>
            <a:off x="5486400" y="3657600"/>
            <a:ext cx="838200" cy="244475"/>
          </a:xfrm>
          <a:prstGeom prst="rect">
            <a:avLst/>
          </a:prstGeom>
          <a:noFill/>
          <a:ln w="9525">
            <a:noFill/>
            <a:miter lim="800000"/>
            <a:headEnd/>
            <a:tailEnd/>
          </a:ln>
        </p:spPr>
        <p:txBody>
          <a:bodyPr>
            <a:spAutoFit/>
          </a:bodyPr>
          <a:lstStyle/>
          <a:p>
            <a:pPr>
              <a:spcBef>
                <a:spcPct val="50000"/>
              </a:spcBef>
            </a:pPr>
            <a:r>
              <a:rPr lang="en-US" sz="1000" b="1"/>
              <a:t>11.5  (21.0)</a:t>
            </a:r>
          </a:p>
        </p:txBody>
      </p:sp>
      <p:sp>
        <p:nvSpPr>
          <p:cNvPr id="103465" name="Text Box 111"/>
          <p:cNvSpPr txBox="1">
            <a:spLocks noChangeArrowheads="1"/>
          </p:cNvSpPr>
          <p:nvPr/>
        </p:nvSpPr>
        <p:spPr bwMode="auto">
          <a:xfrm>
            <a:off x="6400800" y="3563938"/>
            <a:ext cx="1828800" cy="457200"/>
          </a:xfrm>
          <a:prstGeom prst="rect">
            <a:avLst/>
          </a:prstGeom>
          <a:noFill/>
          <a:ln w="9525">
            <a:noFill/>
            <a:miter lim="800000"/>
            <a:headEnd/>
            <a:tailEnd/>
          </a:ln>
        </p:spPr>
        <p:txBody>
          <a:bodyPr>
            <a:spAutoFit/>
          </a:bodyPr>
          <a:lstStyle/>
          <a:p>
            <a:pPr>
              <a:spcBef>
                <a:spcPct val="50000"/>
              </a:spcBef>
            </a:pPr>
            <a:r>
              <a:rPr lang="en-US" sz="1200" b="1"/>
              <a:t>March 15 to June 1</a:t>
            </a:r>
            <a:br>
              <a:rPr lang="en-US" sz="1200" b="1"/>
            </a:br>
            <a:r>
              <a:rPr lang="en-US" sz="1200" b="1"/>
              <a:t>August 1 to October 15</a:t>
            </a:r>
          </a:p>
        </p:txBody>
      </p:sp>
      <p:sp>
        <p:nvSpPr>
          <p:cNvPr id="103466" name="Text Box 112"/>
          <p:cNvSpPr txBox="1">
            <a:spLocks noChangeArrowheads="1"/>
          </p:cNvSpPr>
          <p:nvPr/>
        </p:nvSpPr>
        <p:spPr bwMode="auto">
          <a:xfrm>
            <a:off x="609600" y="4232275"/>
            <a:ext cx="990600" cy="244475"/>
          </a:xfrm>
          <a:prstGeom prst="rect">
            <a:avLst/>
          </a:prstGeom>
          <a:noFill/>
          <a:ln w="9525">
            <a:noFill/>
            <a:miter lim="800000"/>
            <a:headEnd/>
            <a:tailEnd/>
          </a:ln>
        </p:spPr>
        <p:txBody>
          <a:bodyPr>
            <a:spAutoFit/>
          </a:bodyPr>
          <a:lstStyle/>
          <a:p>
            <a:pPr>
              <a:spcBef>
                <a:spcPct val="50000"/>
              </a:spcBef>
            </a:pPr>
            <a:r>
              <a:rPr lang="en-US" sz="1000" b="1"/>
              <a:t>Formula E</a:t>
            </a:r>
          </a:p>
        </p:txBody>
      </p:sp>
      <p:sp>
        <p:nvSpPr>
          <p:cNvPr id="103467" name="Text Box 113"/>
          <p:cNvSpPr txBox="1">
            <a:spLocks noChangeArrowheads="1"/>
          </p:cNvSpPr>
          <p:nvPr/>
        </p:nvSpPr>
        <p:spPr bwMode="auto">
          <a:xfrm>
            <a:off x="1343025" y="4011613"/>
            <a:ext cx="4267200" cy="701675"/>
          </a:xfrm>
          <a:prstGeom prst="rect">
            <a:avLst/>
          </a:prstGeom>
          <a:noFill/>
          <a:ln w="9525">
            <a:noFill/>
            <a:miter lim="800000"/>
            <a:headEnd/>
            <a:tailEnd/>
          </a:ln>
        </p:spPr>
        <p:txBody>
          <a:bodyPr>
            <a:spAutoFit/>
          </a:bodyPr>
          <a:lstStyle/>
          <a:p>
            <a:pPr>
              <a:spcBef>
                <a:spcPct val="50000"/>
              </a:spcBef>
            </a:pPr>
            <a:r>
              <a:rPr lang="en-US" sz="1000" b="1"/>
              <a:t>Generally used to quickly stabilize exposed soil surfaces because it generally germinates within 2 weeks in favorable climate conditions. Considered most often for temporary use on unfinished graded areas during construction since the life cycle averages 1 – 2 years.</a:t>
            </a:r>
          </a:p>
        </p:txBody>
      </p:sp>
      <p:sp>
        <p:nvSpPr>
          <p:cNvPr id="103468" name="Text Box 114"/>
          <p:cNvSpPr txBox="1">
            <a:spLocks noChangeArrowheads="1"/>
          </p:cNvSpPr>
          <p:nvPr/>
        </p:nvSpPr>
        <p:spPr bwMode="auto">
          <a:xfrm>
            <a:off x="5486400" y="4249738"/>
            <a:ext cx="838200" cy="244475"/>
          </a:xfrm>
          <a:prstGeom prst="rect">
            <a:avLst/>
          </a:prstGeom>
          <a:noFill/>
          <a:ln w="9525">
            <a:noFill/>
            <a:miter lim="800000"/>
            <a:headEnd/>
            <a:tailEnd/>
          </a:ln>
        </p:spPr>
        <p:txBody>
          <a:bodyPr>
            <a:spAutoFit/>
          </a:bodyPr>
          <a:lstStyle/>
          <a:p>
            <a:pPr>
              <a:spcBef>
                <a:spcPct val="50000"/>
              </a:spcBef>
            </a:pPr>
            <a:r>
              <a:rPr lang="en-US" sz="1000" b="1"/>
              <a:t>5.5  (10.0)</a:t>
            </a:r>
          </a:p>
        </p:txBody>
      </p:sp>
      <p:sp>
        <p:nvSpPr>
          <p:cNvPr id="103469" name="Text Box 115"/>
          <p:cNvSpPr txBox="1">
            <a:spLocks noChangeArrowheads="1"/>
          </p:cNvSpPr>
          <p:nvPr/>
        </p:nvSpPr>
        <p:spPr bwMode="auto">
          <a:xfrm>
            <a:off x="6400800" y="4191000"/>
            <a:ext cx="1828800" cy="274638"/>
          </a:xfrm>
          <a:prstGeom prst="rect">
            <a:avLst/>
          </a:prstGeom>
          <a:noFill/>
          <a:ln w="9525">
            <a:noFill/>
            <a:miter lim="800000"/>
            <a:headEnd/>
            <a:tailEnd/>
          </a:ln>
        </p:spPr>
        <p:txBody>
          <a:bodyPr>
            <a:spAutoFit/>
          </a:bodyPr>
          <a:lstStyle/>
          <a:p>
            <a:pPr>
              <a:spcBef>
                <a:spcPct val="50000"/>
              </a:spcBef>
            </a:pPr>
            <a:r>
              <a:rPr lang="en-US" sz="1200" b="1"/>
              <a:t>March 15 to October 15</a:t>
            </a:r>
          </a:p>
        </p:txBody>
      </p:sp>
      <p:sp>
        <p:nvSpPr>
          <p:cNvPr id="103470" name="Text Box 116"/>
          <p:cNvSpPr txBox="1">
            <a:spLocks noChangeArrowheads="1"/>
          </p:cNvSpPr>
          <p:nvPr/>
        </p:nvSpPr>
        <p:spPr bwMode="auto">
          <a:xfrm>
            <a:off x="609600" y="4876800"/>
            <a:ext cx="990600" cy="244475"/>
          </a:xfrm>
          <a:prstGeom prst="rect">
            <a:avLst/>
          </a:prstGeom>
          <a:noFill/>
          <a:ln w="9525">
            <a:noFill/>
            <a:miter lim="800000"/>
            <a:headEnd/>
            <a:tailEnd/>
          </a:ln>
        </p:spPr>
        <p:txBody>
          <a:bodyPr>
            <a:spAutoFit/>
          </a:bodyPr>
          <a:lstStyle/>
          <a:p>
            <a:pPr>
              <a:spcBef>
                <a:spcPct val="50000"/>
              </a:spcBef>
            </a:pPr>
            <a:r>
              <a:rPr lang="en-US" sz="1000" b="1"/>
              <a:t>Formula L</a:t>
            </a:r>
          </a:p>
        </p:txBody>
      </p:sp>
      <p:sp>
        <p:nvSpPr>
          <p:cNvPr id="103471" name="Text Box 117"/>
          <p:cNvSpPr txBox="1">
            <a:spLocks noChangeArrowheads="1"/>
          </p:cNvSpPr>
          <p:nvPr/>
        </p:nvSpPr>
        <p:spPr bwMode="auto">
          <a:xfrm>
            <a:off x="1343025" y="4648200"/>
            <a:ext cx="4038600" cy="701675"/>
          </a:xfrm>
          <a:prstGeom prst="rect">
            <a:avLst/>
          </a:prstGeom>
          <a:noFill/>
          <a:ln w="9525">
            <a:noFill/>
            <a:miter lim="800000"/>
            <a:headEnd/>
            <a:tailEnd/>
          </a:ln>
        </p:spPr>
        <p:txBody>
          <a:bodyPr>
            <a:spAutoFit/>
          </a:bodyPr>
          <a:lstStyle/>
          <a:p>
            <a:pPr>
              <a:spcBef>
                <a:spcPct val="50000"/>
              </a:spcBef>
            </a:pPr>
            <a:r>
              <a:rPr lang="en-US" sz="1000" b="1"/>
              <a:t>Can be used on low maintenance slope areas which are not mowed and on flatter areas that are mowed 2 times per year or less. Should not be mowed to a height less than 150 mm (6 inches). Not very adaptive to wet soil conditions.</a:t>
            </a:r>
          </a:p>
        </p:txBody>
      </p:sp>
      <p:sp>
        <p:nvSpPr>
          <p:cNvPr id="103472" name="Text Box 118"/>
          <p:cNvSpPr txBox="1">
            <a:spLocks noChangeArrowheads="1"/>
          </p:cNvSpPr>
          <p:nvPr/>
        </p:nvSpPr>
        <p:spPr bwMode="auto">
          <a:xfrm>
            <a:off x="5486400" y="4876800"/>
            <a:ext cx="838200" cy="244475"/>
          </a:xfrm>
          <a:prstGeom prst="rect">
            <a:avLst/>
          </a:prstGeom>
          <a:noFill/>
          <a:ln w="9525">
            <a:noFill/>
            <a:miter lim="800000"/>
            <a:headEnd/>
            <a:tailEnd/>
          </a:ln>
        </p:spPr>
        <p:txBody>
          <a:bodyPr>
            <a:spAutoFit/>
          </a:bodyPr>
          <a:lstStyle/>
          <a:p>
            <a:pPr>
              <a:spcBef>
                <a:spcPct val="50000"/>
              </a:spcBef>
            </a:pPr>
            <a:r>
              <a:rPr lang="en-US" sz="1000" b="1"/>
              <a:t>13.0  (24.0)</a:t>
            </a:r>
          </a:p>
        </p:txBody>
      </p:sp>
      <p:sp>
        <p:nvSpPr>
          <p:cNvPr id="103473" name="Text Box 119"/>
          <p:cNvSpPr txBox="1">
            <a:spLocks noChangeArrowheads="1"/>
          </p:cNvSpPr>
          <p:nvPr/>
        </p:nvSpPr>
        <p:spPr bwMode="auto">
          <a:xfrm>
            <a:off x="6400800" y="4743450"/>
            <a:ext cx="1828800" cy="457200"/>
          </a:xfrm>
          <a:prstGeom prst="rect">
            <a:avLst/>
          </a:prstGeom>
          <a:noFill/>
          <a:ln w="9525">
            <a:noFill/>
            <a:miter lim="800000"/>
            <a:headEnd/>
            <a:tailEnd/>
          </a:ln>
        </p:spPr>
        <p:txBody>
          <a:bodyPr>
            <a:spAutoFit/>
          </a:bodyPr>
          <a:lstStyle/>
          <a:p>
            <a:pPr>
              <a:spcBef>
                <a:spcPct val="50000"/>
              </a:spcBef>
            </a:pPr>
            <a:r>
              <a:rPr lang="en-US" sz="1200" b="1"/>
              <a:t>March 15 to June 1</a:t>
            </a:r>
            <a:br>
              <a:rPr lang="en-US" sz="1200" b="1"/>
            </a:br>
            <a:r>
              <a:rPr lang="en-US" sz="1200" b="1"/>
              <a:t>August 1 to October 15</a:t>
            </a:r>
          </a:p>
        </p:txBody>
      </p:sp>
      <p:sp>
        <p:nvSpPr>
          <p:cNvPr id="103474" name="Text Box 120"/>
          <p:cNvSpPr txBox="1">
            <a:spLocks noChangeArrowheads="1"/>
          </p:cNvSpPr>
          <p:nvPr/>
        </p:nvSpPr>
        <p:spPr bwMode="auto">
          <a:xfrm>
            <a:off x="609600" y="5410200"/>
            <a:ext cx="990600" cy="244475"/>
          </a:xfrm>
          <a:prstGeom prst="rect">
            <a:avLst/>
          </a:prstGeom>
          <a:noFill/>
          <a:ln w="9525">
            <a:noFill/>
            <a:miter lim="800000"/>
            <a:headEnd/>
            <a:tailEnd/>
          </a:ln>
        </p:spPr>
        <p:txBody>
          <a:bodyPr>
            <a:spAutoFit/>
          </a:bodyPr>
          <a:lstStyle/>
          <a:p>
            <a:pPr>
              <a:spcBef>
                <a:spcPct val="50000"/>
              </a:spcBef>
            </a:pPr>
            <a:r>
              <a:rPr lang="en-US" sz="1000" b="1"/>
              <a:t>Formula W</a:t>
            </a:r>
          </a:p>
        </p:txBody>
      </p:sp>
      <p:sp>
        <p:nvSpPr>
          <p:cNvPr id="103475" name="Text Box 121"/>
          <p:cNvSpPr txBox="1">
            <a:spLocks noChangeArrowheads="1"/>
          </p:cNvSpPr>
          <p:nvPr/>
        </p:nvSpPr>
        <p:spPr bwMode="auto">
          <a:xfrm>
            <a:off x="1343025" y="5273675"/>
            <a:ext cx="4038600" cy="549275"/>
          </a:xfrm>
          <a:prstGeom prst="rect">
            <a:avLst/>
          </a:prstGeom>
          <a:noFill/>
          <a:ln w="9525">
            <a:noFill/>
            <a:miter lim="800000"/>
            <a:headEnd/>
            <a:tailEnd/>
          </a:ln>
        </p:spPr>
        <p:txBody>
          <a:bodyPr>
            <a:spAutoFit/>
          </a:bodyPr>
          <a:lstStyle/>
          <a:p>
            <a:pPr>
              <a:spcBef>
                <a:spcPct val="50000"/>
              </a:spcBef>
            </a:pPr>
            <a:r>
              <a:rPr lang="en-US" sz="1000" b="1"/>
              <a:t>Can be used on a wide assortment of conditions from fairly dry to fairly wet soils wheere non-mow conditions are desired, such as wetland replacement areas or wildlife habitat areas.</a:t>
            </a:r>
          </a:p>
        </p:txBody>
      </p:sp>
      <p:sp>
        <p:nvSpPr>
          <p:cNvPr id="103476" name="Text Box 122"/>
          <p:cNvSpPr txBox="1">
            <a:spLocks noChangeArrowheads="1"/>
          </p:cNvSpPr>
          <p:nvPr/>
        </p:nvSpPr>
        <p:spPr bwMode="auto">
          <a:xfrm>
            <a:off x="5486400" y="5438775"/>
            <a:ext cx="838200" cy="244475"/>
          </a:xfrm>
          <a:prstGeom prst="rect">
            <a:avLst/>
          </a:prstGeom>
          <a:noFill/>
          <a:ln w="9525">
            <a:noFill/>
            <a:miter lim="800000"/>
            <a:headEnd/>
            <a:tailEnd/>
          </a:ln>
        </p:spPr>
        <p:txBody>
          <a:bodyPr>
            <a:spAutoFit/>
          </a:bodyPr>
          <a:lstStyle/>
          <a:p>
            <a:pPr>
              <a:spcBef>
                <a:spcPct val="50000"/>
              </a:spcBef>
            </a:pPr>
            <a:r>
              <a:rPr lang="en-US" sz="1000" b="1"/>
              <a:t>5.5  (10.5)</a:t>
            </a:r>
          </a:p>
        </p:txBody>
      </p:sp>
      <p:sp>
        <p:nvSpPr>
          <p:cNvPr id="103477" name="Text Box 123"/>
          <p:cNvSpPr txBox="1">
            <a:spLocks noChangeArrowheads="1"/>
          </p:cNvSpPr>
          <p:nvPr/>
        </p:nvSpPr>
        <p:spPr bwMode="auto">
          <a:xfrm>
            <a:off x="6400800" y="5334000"/>
            <a:ext cx="1828800" cy="457200"/>
          </a:xfrm>
          <a:prstGeom prst="rect">
            <a:avLst/>
          </a:prstGeom>
          <a:noFill/>
          <a:ln w="9525">
            <a:noFill/>
            <a:miter lim="800000"/>
            <a:headEnd/>
            <a:tailEnd/>
          </a:ln>
        </p:spPr>
        <p:txBody>
          <a:bodyPr>
            <a:spAutoFit/>
          </a:bodyPr>
          <a:lstStyle/>
          <a:p>
            <a:pPr>
              <a:spcBef>
                <a:spcPct val="50000"/>
              </a:spcBef>
            </a:pPr>
            <a:r>
              <a:rPr lang="en-US" sz="1200" b="1"/>
              <a:t>April 1 to June 15</a:t>
            </a:r>
            <a:br>
              <a:rPr lang="en-US" sz="1200" b="1"/>
            </a:br>
            <a:r>
              <a:rPr lang="en-US" sz="1200" b="1"/>
              <a:t>August 16 to Sept. 15</a:t>
            </a:r>
          </a:p>
        </p:txBody>
      </p:sp>
      <p:sp>
        <p:nvSpPr>
          <p:cNvPr id="103478" name="Rectangle 130" descr="Light upward diagonal"/>
          <p:cNvSpPr>
            <a:spLocks noChangeArrowheads="1"/>
          </p:cNvSpPr>
          <p:nvPr/>
        </p:nvSpPr>
        <p:spPr bwMode="auto">
          <a:xfrm>
            <a:off x="1295400" y="6019800"/>
            <a:ext cx="762000" cy="304800"/>
          </a:xfrm>
          <a:prstGeom prst="rect">
            <a:avLst/>
          </a:prstGeom>
          <a:pattFill prst="ltUpDiag">
            <a:fgClr>
              <a:schemeClr val="tx1"/>
            </a:fgClr>
            <a:bgClr>
              <a:srgbClr val="FFFFF7"/>
            </a:bgClr>
          </a:pattFill>
          <a:ln w="9525">
            <a:solidFill>
              <a:schemeClr val="tx1"/>
            </a:solidFill>
            <a:miter lim="800000"/>
            <a:headEnd/>
            <a:tailEnd/>
          </a:ln>
        </p:spPr>
        <p:txBody>
          <a:bodyPr wrap="none" anchor="ctr"/>
          <a:lstStyle/>
          <a:p>
            <a:endParaRPr lang="en-US"/>
          </a:p>
        </p:txBody>
      </p:sp>
      <p:sp>
        <p:nvSpPr>
          <p:cNvPr id="103479" name="Text Box 131"/>
          <p:cNvSpPr txBox="1">
            <a:spLocks noChangeArrowheads="1"/>
          </p:cNvSpPr>
          <p:nvPr/>
        </p:nvSpPr>
        <p:spPr bwMode="auto">
          <a:xfrm>
            <a:off x="2057400" y="6019800"/>
            <a:ext cx="5029200" cy="304800"/>
          </a:xfrm>
          <a:prstGeom prst="rect">
            <a:avLst/>
          </a:prstGeom>
          <a:noFill/>
          <a:ln w="9525">
            <a:noFill/>
            <a:miter lim="800000"/>
            <a:headEnd/>
            <a:tailEnd/>
          </a:ln>
        </p:spPr>
        <p:txBody>
          <a:bodyPr wrap="square">
            <a:spAutoFit/>
          </a:bodyPr>
          <a:lstStyle/>
          <a:p>
            <a:pPr>
              <a:spcBef>
                <a:spcPct val="50000"/>
              </a:spcBef>
            </a:pPr>
            <a:r>
              <a:rPr lang="en-US" sz="1400" dirty="0" smtClean="0"/>
              <a:t>Most commonly applied formulas in drainage related activities</a:t>
            </a:r>
            <a:endParaRPr lang="en-US" sz="1400" dirty="0"/>
          </a:p>
        </p:txBody>
      </p:sp>
      <p:sp>
        <p:nvSpPr>
          <p:cNvPr id="57"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1429217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Text Box 2"/>
          <p:cNvSpPr txBox="1">
            <a:spLocks noChangeArrowheads="1"/>
          </p:cNvSpPr>
          <p:nvPr/>
        </p:nvSpPr>
        <p:spPr bwMode="auto">
          <a:xfrm>
            <a:off x="609600" y="914400"/>
            <a:ext cx="8001000" cy="338554"/>
          </a:xfrm>
          <a:prstGeom prst="rect">
            <a:avLst/>
          </a:prstGeom>
          <a:noFill/>
          <a:ln w="9525">
            <a:noFill/>
            <a:miter lim="800000"/>
            <a:headEnd/>
            <a:tailEnd/>
          </a:ln>
        </p:spPr>
        <p:txBody>
          <a:bodyPr>
            <a:spAutoFit/>
          </a:bodyPr>
          <a:lstStyle/>
          <a:p>
            <a:pPr>
              <a:spcBef>
                <a:spcPct val="50000"/>
              </a:spcBef>
            </a:pPr>
            <a:r>
              <a:rPr lang="en-US" sz="1600" b="1" dirty="0">
                <a:cs typeface="Times New Roman" pitchFamily="18" charset="0"/>
              </a:rPr>
              <a:t>B.  6.  E &amp; S Controls “Environmental Conduct”    </a:t>
            </a:r>
            <a:r>
              <a:rPr lang="en-US" sz="1600" dirty="0">
                <a:cs typeface="Times New Roman" pitchFamily="18" charset="0"/>
              </a:rPr>
              <a:t>(cont’d.)</a:t>
            </a:r>
          </a:p>
        </p:txBody>
      </p:sp>
      <p:sp>
        <p:nvSpPr>
          <p:cNvPr id="104452"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04453"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104455" name="Text Box 14"/>
          <p:cNvSpPr txBox="1">
            <a:spLocks noChangeArrowheads="1"/>
          </p:cNvSpPr>
          <p:nvPr/>
        </p:nvSpPr>
        <p:spPr bwMode="auto">
          <a:xfrm>
            <a:off x="4038600" y="1295400"/>
            <a:ext cx="990600" cy="292388"/>
          </a:xfrm>
          <a:prstGeom prst="rect">
            <a:avLst/>
          </a:prstGeom>
          <a:noFill/>
          <a:ln w="9525">
            <a:noFill/>
            <a:miter lim="800000"/>
            <a:headEnd/>
            <a:tailEnd/>
          </a:ln>
        </p:spPr>
        <p:txBody>
          <a:bodyPr>
            <a:spAutoFit/>
          </a:bodyPr>
          <a:lstStyle/>
          <a:p>
            <a:pPr algn="ctr">
              <a:spcBef>
                <a:spcPct val="50000"/>
              </a:spcBef>
            </a:pPr>
            <a:r>
              <a:rPr lang="en-US" sz="1300" b="1" dirty="0" smtClean="0"/>
              <a:t>Seeding</a:t>
            </a:r>
            <a:endParaRPr lang="en-US" sz="1300" b="1" dirty="0"/>
          </a:p>
        </p:txBody>
      </p:sp>
      <p:sp>
        <p:nvSpPr>
          <p:cNvPr id="104456" name="Text Box 19"/>
          <p:cNvSpPr txBox="1">
            <a:spLocks noChangeArrowheads="1"/>
          </p:cNvSpPr>
          <p:nvPr/>
        </p:nvSpPr>
        <p:spPr bwMode="auto">
          <a:xfrm>
            <a:off x="2743200" y="1524000"/>
            <a:ext cx="3733800" cy="292388"/>
          </a:xfrm>
          <a:prstGeom prst="rect">
            <a:avLst/>
          </a:prstGeom>
          <a:noFill/>
          <a:ln w="9525">
            <a:noFill/>
            <a:miter lim="800000"/>
            <a:headEnd/>
            <a:tailEnd/>
          </a:ln>
        </p:spPr>
        <p:txBody>
          <a:bodyPr>
            <a:spAutoFit/>
          </a:bodyPr>
          <a:lstStyle/>
          <a:p>
            <a:pPr algn="ctr">
              <a:spcBef>
                <a:spcPct val="50000"/>
              </a:spcBef>
            </a:pPr>
            <a:r>
              <a:rPr lang="en-US" sz="1300" b="1" dirty="0" smtClean="0"/>
              <a:t>Applications, Methods and Procedures</a:t>
            </a:r>
            <a:endParaRPr lang="en-US" sz="1300" b="1" dirty="0"/>
          </a:p>
        </p:txBody>
      </p:sp>
      <p:sp>
        <p:nvSpPr>
          <p:cNvPr id="104457" name="Text Box 20"/>
          <p:cNvSpPr txBox="1">
            <a:spLocks noChangeArrowheads="1"/>
          </p:cNvSpPr>
          <p:nvPr/>
        </p:nvSpPr>
        <p:spPr bwMode="auto">
          <a:xfrm>
            <a:off x="609600" y="1981200"/>
            <a:ext cx="7620000" cy="5670783"/>
          </a:xfrm>
          <a:prstGeom prst="rect">
            <a:avLst/>
          </a:prstGeom>
          <a:noFill/>
          <a:ln w="9525">
            <a:noFill/>
            <a:miter lim="800000"/>
            <a:headEnd/>
            <a:tailEnd/>
          </a:ln>
        </p:spPr>
        <p:txBody>
          <a:bodyPr>
            <a:spAutoFit/>
          </a:bodyPr>
          <a:lstStyle/>
          <a:p>
            <a:pPr>
              <a:spcBef>
                <a:spcPct val="50000"/>
              </a:spcBef>
            </a:pPr>
            <a:r>
              <a:rPr lang="en-US" sz="1300" dirty="0" smtClean="0"/>
              <a:t>When seed (generally formulas b, d, and l) is applied to areas that will be mowed (slopes 3:1 or flatter), topsoil should be used. Refer to PennDOT Pub. 408 for general installation guidelines.</a:t>
            </a:r>
          </a:p>
          <a:p>
            <a:pPr>
              <a:spcBef>
                <a:spcPct val="50000"/>
              </a:spcBef>
            </a:pPr>
            <a:r>
              <a:rPr lang="en-US" sz="1300" dirty="0" smtClean="0"/>
              <a:t>Spread seed within seeding dates identified for the formula used. If conditions warrant, the dates may be extended. If extended, either apply full treatment or apply 50% of permanent seeding and soil supplements and apply the remaining 50% within the next seeding dates.</a:t>
            </a:r>
          </a:p>
          <a:p>
            <a:pPr>
              <a:spcBef>
                <a:spcPct val="50000"/>
              </a:spcBef>
            </a:pPr>
            <a:r>
              <a:rPr lang="en-US" sz="1300" dirty="0" smtClean="0"/>
              <a:t>In critical areas such as those adjacent to or within 15 meters (50 feet) of streams, ponds, or wetlands, use a protective blanket for seeded areas. Seeded areas on slopes steeper than 3:1 shall be covered with protective blankets…reference Pub. 464 “maintenance field reference for erosion and sediment controls” for erosion control blanket (</a:t>
            </a:r>
            <a:r>
              <a:rPr lang="en-US" sz="1300" dirty="0" err="1" smtClean="0"/>
              <a:t>ecb</a:t>
            </a:r>
            <a:r>
              <a:rPr lang="en-US" sz="1300" dirty="0" smtClean="0"/>
              <a:t>) types and application methods and procedures.</a:t>
            </a:r>
          </a:p>
          <a:p>
            <a:pPr>
              <a:spcBef>
                <a:spcPct val="50000"/>
              </a:spcBef>
            </a:pPr>
            <a:r>
              <a:rPr lang="en-US" sz="1300" dirty="0" smtClean="0"/>
              <a:t>When wetland areas are temporarily disturbed, isolate and stockpile topsoil for replacement after grading is complete. If temporary vegetative stabilization is necessary, apply annual ryegrass at the rate of 22 kilograms (48 pounds) pls. Mulch using clean straw at the rate of 7200 kilograms per hectare (3 tons per acre). Soil amendments are not needed.</a:t>
            </a:r>
          </a:p>
          <a:p>
            <a:pPr>
              <a:spcBef>
                <a:spcPct val="50000"/>
              </a:spcBef>
            </a:pPr>
            <a:r>
              <a:rPr lang="en-US" sz="1300" dirty="0" smtClean="0"/>
              <a:t>Vegetated areas are considered permanently stabilized when a uniform 70% perennial vegetative cover has been achieved, or the disturbed area is covered with an acceptable bmp(erosion and sediment control “</a:t>
            </a:r>
            <a:r>
              <a:rPr lang="en-US" sz="1300" u="sng" dirty="0" smtClean="0"/>
              <a:t>b</a:t>
            </a:r>
            <a:r>
              <a:rPr lang="en-US" sz="1300" dirty="0" smtClean="0"/>
              <a:t>est </a:t>
            </a:r>
            <a:r>
              <a:rPr lang="en-US" sz="1300" u="sng" dirty="0" smtClean="0"/>
              <a:t>m</a:t>
            </a:r>
            <a:r>
              <a:rPr lang="en-US" sz="1300" dirty="0" smtClean="0"/>
              <a:t>anagement </a:t>
            </a:r>
            <a:r>
              <a:rPr lang="en-US" sz="1300" u="sng" dirty="0" smtClean="0"/>
              <a:t>p</a:t>
            </a:r>
            <a:r>
              <a:rPr lang="en-US" sz="1300" dirty="0" smtClean="0"/>
              <a:t>ractice”.</a:t>
            </a:r>
          </a:p>
          <a:p>
            <a:pPr>
              <a:spcBef>
                <a:spcPct val="50000"/>
              </a:spcBef>
            </a:pPr>
            <a:r>
              <a:rPr lang="en-US" sz="1300" dirty="0" smtClean="0"/>
              <a:t>Refer to PennDOT Pub. 464 “maintenance field reference for erosion and sediment controls” for additional application information as well as alternative and companion best management practices related to seeding.</a:t>
            </a:r>
          </a:p>
          <a:p>
            <a:pPr>
              <a:spcBef>
                <a:spcPct val="50000"/>
              </a:spcBef>
            </a:pPr>
            <a:endParaRPr lang="en-US" sz="1400" dirty="0" smtClean="0"/>
          </a:p>
          <a:p>
            <a:pPr>
              <a:spcBef>
                <a:spcPct val="50000"/>
              </a:spcBef>
            </a:pPr>
            <a:endParaRPr lang="en-US" sz="1400" dirty="0" smtClean="0"/>
          </a:p>
          <a:p>
            <a:pPr>
              <a:spcBef>
                <a:spcPct val="50000"/>
              </a:spcBef>
            </a:pPr>
            <a:endParaRPr lang="en-US" sz="1400" dirty="0" smtClean="0"/>
          </a:p>
          <a:p>
            <a:pPr>
              <a:spcBef>
                <a:spcPct val="50000"/>
              </a:spcBef>
            </a:pPr>
            <a:endParaRPr lang="en-US" sz="1100" dirty="0" smtClean="0"/>
          </a:p>
          <a:p>
            <a:pPr>
              <a:spcBef>
                <a:spcPct val="50000"/>
              </a:spcBef>
            </a:pPr>
            <a:endParaRPr lang="en-US" sz="1100" dirty="0"/>
          </a:p>
        </p:txBody>
      </p:sp>
      <p:sp>
        <p:nvSpPr>
          <p:cNvPr id="11"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35663406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Text Box 2"/>
          <p:cNvSpPr txBox="1">
            <a:spLocks noChangeArrowheads="1"/>
          </p:cNvSpPr>
          <p:nvPr/>
        </p:nvSpPr>
        <p:spPr bwMode="auto">
          <a:xfrm>
            <a:off x="533400" y="914400"/>
            <a:ext cx="8001000" cy="338554"/>
          </a:xfrm>
          <a:prstGeom prst="rect">
            <a:avLst/>
          </a:prstGeom>
          <a:noFill/>
          <a:ln w="9525">
            <a:noFill/>
            <a:miter lim="800000"/>
            <a:headEnd/>
            <a:tailEnd/>
          </a:ln>
        </p:spPr>
        <p:txBody>
          <a:bodyPr>
            <a:spAutoFit/>
          </a:bodyPr>
          <a:lstStyle/>
          <a:p>
            <a:pPr>
              <a:spcBef>
                <a:spcPct val="50000"/>
              </a:spcBef>
            </a:pPr>
            <a:r>
              <a:rPr lang="en-US" sz="1600" b="1" dirty="0">
                <a:effectLst>
                  <a:outerShdw blurRad="38100" dist="38100" dir="2700000" algn="tl">
                    <a:srgbClr val="000000">
                      <a:alpha val="43137"/>
                    </a:srgbClr>
                  </a:outerShdw>
                </a:effectLst>
                <a:cs typeface="Times New Roman" pitchFamily="18" charset="0"/>
              </a:rPr>
              <a:t>B.  6.  E &amp; S Controls “Environmental Conduct”    </a:t>
            </a:r>
            <a:r>
              <a:rPr lang="en-US" sz="1600" dirty="0">
                <a:effectLst>
                  <a:outerShdw blurRad="38100" dist="38100" dir="2700000" algn="tl">
                    <a:srgbClr val="000000">
                      <a:alpha val="43137"/>
                    </a:srgbClr>
                  </a:outerShdw>
                </a:effectLst>
                <a:cs typeface="Times New Roman" pitchFamily="18" charset="0"/>
              </a:rPr>
              <a:t>(cont’d.)</a:t>
            </a:r>
          </a:p>
        </p:txBody>
      </p:sp>
      <p:sp>
        <p:nvSpPr>
          <p:cNvPr id="105476"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05477"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a:effectLst>
                  <a:outerShdw blurRad="38100" dist="38100" dir="2700000" algn="tl">
                    <a:srgbClr val="000000">
                      <a:alpha val="43137"/>
                    </a:srgbClr>
                  </a:outerShdw>
                </a:effectLst>
              </a:rPr>
              <a:t>Pipe Replacement Operations</a:t>
            </a:r>
          </a:p>
        </p:txBody>
      </p:sp>
      <p:sp>
        <p:nvSpPr>
          <p:cNvPr id="105479" name="Text Box 14"/>
          <p:cNvSpPr txBox="1">
            <a:spLocks noChangeArrowheads="1"/>
          </p:cNvSpPr>
          <p:nvPr/>
        </p:nvSpPr>
        <p:spPr bwMode="auto">
          <a:xfrm>
            <a:off x="3962400" y="1219200"/>
            <a:ext cx="1066800" cy="274638"/>
          </a:xfrm>
          <a:prstGeom prst="rect">
            <a:avLst/>
          </a:prstGeom>
          <a:noFill/>
          <a:ln w="9525">
            <a:noFill/>
            <a:miter lim="800000"/>
            <a:headEnd/>
            <a:tailEnd/>
          </a:ln>
        </p:spPr>
        <p:txBody>
          <a:bodyPr>
            <a:spAutoFit/>
          </a:bodyPr>
          <a:lstStyle/>
          <a:p>
            <a:pPr algn="ctr">
              <a:spcBef>
                <a:spcPct val="50000"/>
              </a:spcBef>
            </a:pPr>
            <a:r>
              <a:rPr lang="en-US" sz="1200" b="1" dirty="0" smtClean="0"/>
              <a:t>Mulching</a:t>
            </a:r>
            <a:endParaRPr lang="en-US" sz="1200" b="1" dirty="0"/>
          </a:p>
        </p:txBody>
      </p:sp>
      <p:sp>
        <p:nvSpPr>
          <p:cNvPr id="105480" name="Text Box 15"/>
          <p:cNvSpPr txBox="1">
            <a:spLocks noChangeArrowheads="1"/>
          </p:cNvSpPr>
          <p:nvPr/>
        </p:nvSpPr>
        <p:spPr bwMode="auto">
          <a:xfrm>
            <a:off x="533400" y="1371600"/>
            <a:ext cx="1066800" cy="307777"/>
          </a:xfrm>
          <a:prstGeom prst="rect">
            <a:avLst/>
          </a:prstGeom>
          <a:noFill/>
          <a:ln w="9525">
            <a:noFill/>
            <a:miter lim="800000"/>
            <a:headEnd/>
            <a:tailEnd/>
          </a:ln>
        </p:spPr>
        <p:txBody>
          <a:bodyPr>
            <a:spAutoFit/>
          </a:bodyPr>
          <a:lstStyle/>
          <a:p>
            <a:pPr>
              <a:spcBef>
                <a:spcPct val="50000"/>
              </a:spcBef>
            </a:pPr>
            <a:r>
              <a:rPr lang="en-US" sz="1400" b="1" dirty="0" smtClean="0"/>
              <a:t>Definition:</a:t>
            </a:r>
            <a:endParaRPr lang="en-US" sz="1400" b="1" dirty="0"/>
          </a:p>
        </p:txBody>
      </p:sp>
      <p:sp>
        <p:nvSpPr>
          <p:cNvPr id="105481" name="Text Box 16"/>
          <p:cNvSpPr txBox="1">
            <a:spLocks noChangeArrowheads="1"/>
          </p:cNvSpPr>
          <p:nvPr/>
        </p:nvSpPr>
        <p:spPr bwMode="auto">
          <a:xfrm>
            <a:off x="685800" y="1600200"/>
            <a:ext cx="7467600" cy="523220"/>
          </a:xfrm>
          <a:prstGeom prst="rect">
            <a:avLst/>
          </a:prstGeom>
          <a:noFill/>
          <a:ln w="9525">
            <a:noFill/>
            <a:miter lim="800000"/>
            <a:headEnd/>
            <a:tailEnd/>
          </a:ln>
        </p:spPr>
        <p:txBody>
          <a:bodyPr>
            <a:spAutoFit/>
          </a:bodyPr>
          <a:lstStyle/>
          <a:p>
            <a:pPr>
              <a:spcBef>
                <a:spcPct val="50000"/>
              </a:spcBef>
            </a:pPr>
            <a:r>
              <a:rPr lang="en-US" sz="1400" dirty="0" smtClean="0"/>
              <a:t>Temporary cover of plant material used to control erosion and sediment, or used during seeding for stabilization and to propagate initial seed growth.</a:t>
            </a:r>
            <a:endParaRPr lang="en-US" sz="1400" dirty="0"/>
          </a:p>
        </p:txBody>
      </p:sp>
      <p:sp>
        <p:nvSpPr>
          <p:cNvPr id="105482" name="Text Box 17"/>
          <p:cNvSpPr txBox="1">
            <a:spLocks noChangeArrowheads="1"/>
          </p:cNvSpPr>
          <p:nvPr/>
        </p:nvSpPr>
        <p:spPr bwMode="auto">
          <a:xfrm>
            <a:off x="533400" y="2057400"/>
            <a:ext cx="1066800" cy="307777"/>
          </a:xfrm>
          <a:prstGeom prst="rect">
            <a:avLst/>
          </a:prstGeom>
          <a:noFill/>
          <a:ln w="9525">
            <a:noFill/>
            <a:miter lim="800000"/>
            <a:headEnd/>
            <a:tailEnd/>
          </a:ln>
        </p:spPr>
        <p:txBody>
          <a:bodyPr>
            <a:spAutoFit/>
          </a:bodyPr>
          <a:lstStyle/>
          <a:p>
            <a:pPr>
              <a:spcBef>
                <a:spcPct val="50000"/>
              </a:spcBef>
            </a:pPr>
            <a:r>
              <a:rPr lang="en-US" sz="1400" b="1" dirty="0" smtClean="0"/>
              <a:t>Purpose:</a:t>
            </a:r>
            <a:endParaRPr lang="en-US" sz="1400" b="1" dirty="0"/>
          </a:p>
        </p:txBody>
      </p:sp>
      <p:sp>
        <p:nvSpPr>
          <p:cNvPr id="105483" name="Text Box 18"/>
          <p:cNvSpPr txBox="1">
            <a:spLocks noChangeArrowheads="1"/>
          </p:cNvSpPr>
          <p:nvPr/>
        </p:nvSpPr>
        <p:spPr bwMode="auto">
          <a:xfrm>
            <a:off x="685800" y="2286000"/>
            <a:ext cx="7467600" cy="738664"/>
          </a:xfrm>
          <a:prstGeom prst="rect">
            <a:avLst/>
          </a:prstGeom>
          <a:noFill/>
          <a:ln w="9525">
            <a:noFill/>
            <a:miter lim="800000"/>
            <a:headEnd/>
            <a:tailEnd/>
          </a:ln>
        </p:spPr>
        <p:txBody>
          <a:bodyPr>
            <a:spAutoFit/>
          </a:bodyPr>
          <a:lstStyle/>
          <a:p>
            <a:pPr>
              <a:spcBef>
                <a:spcPct val="50000"/>
              </a:spcBef>
            </a:pPr>
            <a:r>
              <a:rPr lang="en-US" sz="1400" dirty="0" smtClean="0"/>
              <a:t>Absorb rainfall impact, increase the rate of infiltration, reduce soil moisture loss due to evaporation, moderate soil temperatures, provide a suitable environment for seed germination, and protect the seedling from intense sunlight.</a:t>
            </a:r>
            <a:endParaRPr lang="en-US" sz="1400" dirty="0"/>
          </a:p>
        </p:txBody>
      </p:sp>
      <p:sp>
        <p:nvSpPr>
          <p:cNvPr id="105484" name="Text Box 19"/>
          <p:cNvSpPr txBox="1">
            <a:spLocks noChangeArrowheads="1"/>
          </p:cNvSpPr>
          <p:nvPr/>
        </p:nvSpPr>
        <p:spPr bwMode="auto">
          <a:xfrm>
            <a:off x="2667000" y="2895600"/>
            <a:ext cx="3733800" cy="307777"/>
          </a:xfrm>
          <a:prstGeom prst="rect">
            <a:avLst/>
          </a:prstGeom>
          <a:noFill/>
          <a:ln w="9525">
            <a:noFill/>
            <a:miter lim="800000"/>
            <a:headEnd/>
            <a:tailEnd/>
          </a:ln>
        </p:spPr>
        <p:txBody>
          <a:bodyPr>
            <a:spAutoFit/>
          </a:bodyPr>
          <a:lstStyle/>
          <a:p>
            <a:pPr algn="ctr">
              <a:spcBef>
                <a:spcPct val="50000"/>
              </a:spcBef>
            </a:pPr>
            <a:r>
              <a:rPr lang="en-US" sz="1400" b="1" dirty="0" smtClean="0"/>
              <a:t>Applications, Methods and Procedures</a:t>
            </a:r>
            <a:endParaRPr lang="en-US" sz="1400" b="1" dirty="0"/>
          </a:p>
        </p:txBody>
      </p:sp>
      <p:sp>
        <p:nvSpPr>
          <p:cNvPr id="105485" name="Text Box 20"/>
          <p:cNvSpPr txBox="1">
            <a:spLocks noChangeArrowheads="1"/>
          </p:cNvSpPr>
          <p:nvPr/>
        </p:nvSpPr>
        <p:spPr bwMode="auto">
          <a:xfrm>
            <a:off x="685800" y="3200400"/>
            <a:ext cx="7620000" cy="307777"/>
          </a:xfrm>
          <a:prstGeom prst="rect">
            <a:avLst/>
          </a:prstGeom>
          <a:noFill/>
          <a:ln w="9525">
            <a:noFill/>
            <a:miter lim="800000"/>
            <a:headEnd/>
            <a:tailEnd/>
          </a:ln>
        </p:spPr>
        <p:txBody>
          <a:bodyPr>
            <a:spAutoFit/>
          </a:bodyPr>
          <a:lstStyle/>
          <a:p>
            <a:pPr>
              <a:spcBef>
                <a:spcPct val="50000"/>
              </a:spcBef>
            </a:pPr>
            <a:r>
              <a:rPr lang="en-US" sz="1400" dirty="0" smtClean="0"/>
              <a:t>Mulch or erosion control blankets (</a:t>
            </a:r>
            <a:r>
              <a:rPr lang="en-US" sz="1400" dirty="0" err="1" smtClean="0"/>
              <a:t>ecbs</a:t>
            </a:r>
            <a:r>
              <a:rPr lang="en-US" sz="1400" dirty="0" smtClean="0"/>
              <a:t>) must always be placed over seeded areas.</a:t>
            </a:r>
            <a:endParaRPr lang="en-US" sz="1400" dirty="0"/>
          </a:p>
        </p:txBody>
      </p:sp>
      <p:sp>
        <p:nvSpPr>
          <p:cNvPr id="105486" name="Text Box 21"/>
          <p:cNvSpPr txBox="1">
            <a:spLocks noChangeArrowheads="1"/>
          </p:cNvSpPr>
          <p:nvPr/>
        </p:nvSpPr>
        <p:spPr bwMode="auto">
          <a:xfrm>
            <a:off x="685800" y="3505200"/>
            <a:ext cx="7620000" cy="307777"/>
          </a:xfrm>
          <a:prstGeom prst="rect">
            <a:avLst/>
          </a:prstGeom>
          <a:noFill/>
          <a:ln w="9525">
            <a:noFill/>
            <a:miter lim="800000"/>
            <a:headEnd/>
            <a:tailEnd/>
          </a:ln>
        </p:spPr>
        <p:txBody>
          <a:bodyPr>
            <a:spAutoFit/>
          </a:bodyPr>
          <a:lstStyle/>
          <a:p>
            <a:pPr>
              <a:spcBef>
                <a:spcPct val="50000"/>
              </a:spcBef>
            </a:pPr>
            <a:r>
              <a:rPr lang="en-US" sz="1400" dirty="0" smtClean="0"/>
              <a:t>In areas where the slope is 3:1 or greater erosion control blankets are to be used….Not mulch.</a:t>
            </a:r>
            <a:endParaRPr lang="en-US" sz="1400" dirty="0"/>
          </a:p>
        </p:txBody>
      </p:sp>
      <p:sp>
        <p:nvSpPr>
          <p:cNvPr id="105487" name="Text Box 22"/>
          <p:cNvSpPr txBox="1">
            <a:spLocks noChangeArrowheads="1"/>
          </p:cNvSpPr>
          <p:nvPr/>
        </p:nvSpPr>
        <p:spPr bwMode="auto">
          <a:xfrm>
            <a:off x="685800" y="3810000"/>
            <a:ext cx="7848600" cy="523220"/>
          </a:xfrm>
          <a:prstGeom prst="rect">
            <a:avLst/>
          </a:prstGeom>
          <a:noFill/>
          <a:ln w="9525">
            <a:noFill/>
            <a:miter lim="800000"/>
            <a:headEnd/>
            <a:tailEnd/>
          </a:ln>
        </p:spPr>
        <p:txBody>
          <a:bodyPr>
            <a:spAutoFit/>
          </a:bodyPr>
          <a:lstStyle/>
          <a:p>
            <a:pPr>
              <a:spcBef>
                <a:spcPct val="50000"/>
              </a:spcBef>
            </a:pPr>
            <a:r>
              <a:rPr lang="en-US" sz="1400" dirty="0" smtClean="0"/>
              <a:t>Mulches specified in the table below can be used alone as temporary stabilization in areas where there is no opportunity for seed to germinate and establish. Apply mulches at the rate shown in the table.</a:t>
            </a:r>
            <a:endParaRPr lang="en-US" sz="1400" dirty="0"/>
          </a:p>
        </p:txBody>
      </p:sp>
      <p:sp>
        <p:nvSpPr>
          <p:cNvPr id="105488" name="Text Box 23"/>
          <p:cNvSpPr txBox="1">
            <a:spLocks noChangeArrowheads="1"/>
          </p:cNvSpPr>
          <p:nvPr/>
        </p:nvSpPr>
        <p:spPr bwMode="auto">
          <a:xfrm>
            <a:off x="685800" y="4267200"/>
            <a:ext cx="7620000" cy="307777"/>
          </a:xfrm>
          <a:prstGeom prst="rect">
            <a:avLst/>
          </a:prstGeom>
          <a:noFill/>
          <a:ln w="9525">
            <a:noFill/>
            <a:miter lim="800000"/>
            <a:headEnd/>
            <a:tailEnd/>
          </a:ln>
        </p:spPr>
        <p:txBody>
          <a:bodyPr>
            <a:spAutoFit/>
          </a:bodyPr>
          <a:lstStyle/>
          <a:p>
            <a:pPr>
              <a:spcBef>
                <a:spcPct val="50000"/>
              </a:spcBef>
            </a:pPr>
            <a:r>
              <a:rPr lang="en-US" sz="1400" dirty="0" smtClean="0"/>
              <a:t>Mulch is to be placed immediately after seeding.</a:t>
            </a:r>
            <a:endParaRPr lang="en-US" sz="1400" dirty="0"/>
          </a:p>
        </p:txBody>
      </p:sp>
      <p:sp>
        <p:nvSpPr>
          <p:cNvPr id="105489" name="Line 25"/>
          <p:cNvSpPr>
            <a:spLocks noChangeShapeType="1"/>
          </p:cNvSpPr>
          <p:nvPr/>
        </p:nvSpPr>
        <p:spPr bwMode="auto">
          <a:xfrm>
            <a:off x="2133600" y="4648200"/>
            <a:ext cx="4572000" cy="0"/>
          </a:xfrm>
          <a:prstGeom prst="line">
            <a:avLst/>
          </a:prstGeom>
          <a:noFill/>
          <a:ln w="9525">
            <a:solidFill>
              <a:schemeClr val="tx1"/>
            </a:solidFill>
            <a:round/>
            <a:headEnd/>
            <a:tailEnd/>
          </a:ln>
        </p:spPr>
        <p:txBody>
          <a:bodyPr/>
          <a:lstStyle/>
          <a:p>
            <a:endParaRPr lang="en-US"/>
          </a:p>
        </p:txBody>
      </p:sp>
      <p:sp>
        <p:nvSpPr>
          <p:cNvPr id="105490" name="Line 26"/>
          <p:cNvSpPr>
            <a:spLocks noChangeShapeType="1"/>
          </p:cNvSpPr>
          <p:nvPr/>
        </p:nvSpPr>
        <p:spPr bwMode="auto">
          <a:xfrm>
            <a:off x="2133600" y="5200650"/>
            <a:ext cx="4572000" cy="0"/>
          </a:xfrm>
          <a:prstGeom prst="line">
            <a:avLst/>
          </a:prstGeom>
          <a:noFill/>
          <a:ln w="9525">
            <a:solidFill>
              <a:schemeClr val="tx1"/>
            </a:solidFill>
            <a:round/>
            <a:headEnd/>
            <a:tailEnd/>
          </a:ln>
        </p:spPr>
        <p:txBody>
          <a:bodyPr/>
          <a:lstStyle/>
          <a:p>
            <a:endParaRPr lang="en-US"/>
          </a:p>
        </p:txBody>
      </p:sp>
      <p:sp>
        <p:nvSpPr>
          <p:cNvPr id="105491" name="Line 27"/>
          <p:cNvSpPr>
            <a:spLocks noChangeShapeType="1"/>
          </p:cNvSpPr>
          <p:nvPr/>
        </p:nvSpPr>
        <p:spPr bwMode="auto">
          <a:xfrm>
            <a:off x="2133600" y="5638800"/>
            <a:ext cx="4572000" cy="0"/>
          </a:xfrm>
          <a:prstGeom prst="line">
            <a:avLst/>
          </a:prstGeom>
          <a:noFill/>
          <a:ln w="9525">
            <a:solidFill>
              <a:schemeClr val="tx1"/>
            </a:solidFill>
            <a:round/>
            <a:headEnd/>
            <a:tailEnd/>
          </a:ln>
        </p:spPr>
        <p:txBody>
          <a:bodyPr/>
          <a:lstStyle/>
          <a:p>
            <a:endParaRPr lang="en-US"/>
          </a:p>
        </p:txBody>
      </p:sp>
      <p:sp>
        <p:nvSpPr>
          <p:cNvPr id="105492" name="Line 28"/>
          <p:cNvSpPr>
            <a:spLocks noChangeShapeType="1"/>
          </p:cNvSpPr>
          <p:nvPr/>
        </p:nvSpPr>
        <p:spPr bwMode="auto">
          <a:xfrm>
            <a:off x="2133600" y="6132513"/>
            <a:ext cx="4572000" cy="0"/>
          </a:xfrm>
          <a:prstGeom prst="line">
            <a:avLst/>
          </a:prstGeom>
          <a:noFill/>
          <a:ln w="9525">
            <a:solidFill>
              <a:schemeClr val="tx1"/>
            </a:solidFill>
            <a:round/>
            <a:headEnd/>
            <a:tailEnd/>
          </a:ln>
        </p:spPr>
        <p:txBody>
          <a:bodyPr/>
          <a:lstStyle/>
          <a:p>
            <a:endParaRPr lang="en-US"/>
          </a:p>
        </p:txBody>
      </p:sp>
      <p:sp>
        <p:nvSpPr>
          <p:cNvPr id="105493" name="Line 29"/>
          <p:cNvSpPr>
            <a:spLocks noChangeShapeType="1"/>
          </p:cNvSpPr>
          <p:nvPr/>
        </p:nvSpPr>
        <p:spPr bwMode="auto">
          <a:xfrm>
            <a:off x="2133600" y="6629400"/>
            <a:ext cx="4572000" cy="0"/>
          </a:xfrm>
          <a:prstGeom prst="line">
            <a:avLst/>
          </a:prstGeom>
          <a:noFill/>
          <a:ln w="9525">
            <a:solidFill>
              <a:schemeClr val="tx1"/>
            </a:solidFill>
            <a:round/>
            <a:headEnd/>
            <a:tailEnd/>
          </a:ln>
        </p:spPr>
        <p:txBody>
          <a:bodyPr/>
          <a:lstStyle/>
          <a:p>
            <a:endParaRPr lang="en-US"/>
          </a:p>
        </p:txBody>
      </p:sp>
      <p:sp>
        <p:nvSpPr>
          <p:cNvPr id="105494" name="Line 30"/>
          <p:cNvSpPr>
            <a:spLocks noChangeShapeType="1"/>
          </p:cNvSpPr>
          <p:nvPr/>
        </p:nvSpPr>
        <p:spPr bwMode="auto">
          <a:xfrm>
            <a:off x="2133600" y="4648200"/>
            <a:ext cx="0" cy="1981200"/>
          </a:xfrm>
          <a:prstGeom prst="line">
            <a:avLst/>
          </a:prstGeom>
          <a:noFill/>
          <a:ln w="9525">
            <a:solidFill>
              <a:schemeClr val="tx1"/>
            </a:solidFill>
            <a:round/>
            <a:headEnd/>
            <a:tailEnd/>
          </a:ln>
        </p:spPr>
        <p:txBody>
          <a:bodyPr/>
          <a:lstStyle/>
          <a:p>
            <a:endParaRPr lang="en-US"/>
          </a:p>
        </p:txBody>
      </p:sp>
      <p:sp>
        <p:nvSpPr>
          <p:cNvPr id="105495" name="Line 31"/>
          <p:cNvSpPr>
            <a:spLocks noChangeShapeType="1"/>
          </p:cNvSpPr>
          <p:nvPr/>
        </p:nvSpPr>
        <p:spPr bwMode="auto">
          <a:xfrm>
            <a:off x="6705600" y="4648200"/>
            <a:ext cx="0" cy="1981200"/>
          </a:xfrm>
          <a:prstGeom prst="line">
            <a:avLst/>
          </a:prstGeom>
          <a:noFill/>
          <a:ln w="9525">
            <a:solidFill>
              <a:schemeClr val="tx1"/>
            </a:solidFill>
            <a:round/>
            <a:headEnd/>
            <a:tailEnd/>
          </a:ln>
        </p:spPr>
        <p:txBody>
          <a:bodyPr/>
          <a:lstStyle/>
          <a:p>
            <a:endParaRPr lang="en-US"/>
          </a:p>
        </p:txBody>
      </p:sp>
      <p:sp>
        <p:nvSpPr>
          <p:cNvPr id="105496" name="Line 32"/>
          <p:cNvSpPr>
            <a:spLocks noChangeShapeType="1"/>
          </p:cNvSpPr>
          <p:nvPr/>
        </p:nvSpPr>
        <p:spPr bwMode="auto">
          <a:xfrm>
            <a:off x="2819400" y="4648200"/>
            <a:ext cx="0" cy="1981200"/>
          </a:xfrm>
          <a:prstGeom prst="line">
            <a:avLst/>
          </a:prstGeom>
          <a:noFill/>
          <a:ln w="9525">
            <a:solidFill>
              <a:schemeClr val="tx1"/>
            </a:solidFill>
            <a:round/>
            <a:headEnd/>
            <a:tailEnd/>
          </a:ln>
        </p:spPr>
        <p:txBody>
          <a:bodyPr/>
          <a:lstStyle/>
          <a:p>
            <a:endParaRPr lang="en-US"/>
          </a:p>
        </p:txBody>
      </p:sp>
      <p:sp>
        <p:nvSpPr>
          <p:cNvPr id="105497" name="Line 33"/>
          <p:cNvSpPr>
            <a:spLocks noChangeShapeType="1"/>
          </p:cNvSpPr>
          <p:nvPr/>
        </p:nvSpPr>
        <p:spPr bwMode="auto">
          <a:xfrm>
            <a:off x="5943600" y="4648200"/>
            <a:ext cx="0" cy="1981200"/>
          </a:xfrm>
          <a:prstGeom prst="line">
            <a:avLst/>
          </a:prstGeom>
          <a:noFill/>
          <a:ln w="9525">
            <a:solidFill>
              <a:schemeClr val="tx1"/>
            </a:solidFill>
            <a:round/>
            <a:headEnd/>
            <a:tailEnd/>
          </a:ln>
        </p:spPr>
        <p:txBody>
          <a:bodyPr/>
          <a:lstStyle/>
          <a:p>
            <a:endParaRPr lang="en-US"/>
          </a:p>
        </p:txBody>
      </p:sp>
      <p:sp>
        <p:nvSpPr>
          <p:cNvPr id="105498" name="Line 34"/>
          <p:cNvSpPr>
            <a:spLocks noChangeShapeType="1"/>
          </p:cNvSpPr>
          <p:nvPr/>
        </p:nvSpPr>
        <p:spPr bwMode="auto">
          <a:xfrm>
            <a:off x="4038600" y="4648200"/>
            <a:ext cx="0" cy="1981200"/>
          </a:xfrm>
          <a:prstGeom prst="line">
            <a:avLst/>
          </a:prstGeom>
          <a:noFill/>
          <a:ln w="9525">
            <a:solidFill>
              <a:schemeClr val="tx1"/>
            </a:solidFill>
            <a:round/>
            <a:headEnd/>
            <a:tailEnd/>
          </a:ln>
        </p:spPr>
        <p:txBody>
          <a:bodyPr/>
          <a:lstStyle/>
          <a:p>
            <a:endParaRPr lang="en-US"/>
          </a:p>
        </p:txBody>
      </p:sp>
      <p:sp>
        <p:nvSpPr>
          <p:cNvPr id="105499" name="Line 35"/>
          <p:cNvSpPr>
            <a:spLocks noChangeShapeType="1"/>
          </p:cNvSpPr>
          <p:nvPr/>
        </p:nvSpPr>
        <p:spPr bwMode="auto">
          <a:xfrm>
            <a:off x="2819400" y="4926013"/>
            <a:ext cx="1219200" cy="0"/>
          </a:xfrm>
          <a:prstGeom prst="line">
            <a:avLst/>
          </a:prstGeom>
          <a:noFill/>
          <a:ln w="9525">
            <a:solidFill>
              <a:schemeClr val="tx1"/>
            </a:solidFill>
            <a:round/>
            <a:headEnd/>
            <a:tailEnd/>
          </a:ln>
        </p:spPr>
        <p:txBody>
          <a:bodyPr/>
          <a:lstStyle/>
          <a:p>
            <a:endParaRPr lang="en-US"/>
          </a:p>
        </p:txBody>
      </p:sp>
      <p:sp>
        <p:nvSpPr>
          <p:cNvPr id="105500" name="Line 36"/>
          <p:cNvSpPr>
            <a:spLocks noChangeShapeType="1"/>
          </p:cNvSpPr>
          <p:nvPr/>
        </p:nvSpPr>
        <p:spPr bwMode="auto">
          <a:xfrm>
            <a:off x="3427413" y="4953000"/>
            <a:ext cx="0" cy="1676400"/>
          </a:xfrm>
          <a:prstGeom prst="line">
            <a:avLst/>
          </a:prstGeom>
          <a:noFill/>
          <a:ln w="9525">
            <a:solidFill>
              <a:schemeClr val="tx1"/>
            </a:solidFill>
            <a:round/>
            <a:headEnd/>
            <a:tailEnd/>
          </a:ln>
        </p:spPr>
        <p:txBody>
          <a:bodyPr/>
          <a:lstStyle/>
          <a:p>
            <a:endParaRPr lang="en-US"/>
          </a:p>
        </p:txBody>
      </p:sp>
      <p:sp>
        <p:nvSpPr>
          <p:cNvPr id="105501" name="Text Box 37"/>
          <p:cNvSpPr txBox="1">
            <a:spLocks noChangeArrowheads="1"/>
          </p:cNvSpPr>
          <p:nvPr/>
        </p:nvSpPr>
        <p:spPr bwMode="auto">
          <a:xfrm>
            <a:off x="2824163" y="4660900"/>
            <a:ext cx="1143000" cy="246221"/>
          </a:xfrm>
          <a:prstGeom prst="rect">
            <a:avLst/>
          </a:prstGeom>
          <a:noFill/>
          <a:ln w="9525">
            <a:noFill/>
            <a:miter lim="800000"/>
            <a:headEnd/>
            <a:tailEnd/>
          </a:ln>
        </p:spPr>
        <p:txBody>
          <a:bodyPr>
            <a:spAutoFit/>
          </a:bodyPr>
          <a:lstStyle/>
          <a:p>
            <a:pPr>
              <a:spcBef>
                <a:spcPct val="50000"/>
              </a:spcBef>
            </a:pPr>
            <a:r>
              <a:rPr lang="en-US" sz="1000" dirty="0"/>
              <a:t>App. Rate (Min.)</a:t>
            </a:r>
          </a:p>
        </p:txBody>
      </p:sp>
      <p:sp>
        <p:nvSpPr>
          <p:cNvPr id="105502" name="Text Box 38"/>
          <p:cNvSpPr txBox="1">
            <a:spLocks noChangeArrowheads="1"/>
          </p:cNvSpPr>
          <p:nvPr/>
        </p:nvSpPr>
        <p:spPr bwMode="auto">
          <a:xfrm>
            <a:off x="2819400" y="4876800"/>
            <a:ext cx="762000" cy="400110"/>
          </a:xfrm>
          <a:prstGeom prst="rect">
            <a:avLst/>
          </a:prstGeom>
          <a:noFill/>
          <a:ln w="9525">
            <a:noFill/>
            <a:miter lim="800000"/>
            <a:headEnd/>
            <a:tailEnd/>
          </a:ln>
        </p:spPr>
        <p:txBody>
          <a:bodyPr>
            <a:spAutoFit/>
          </a:bodyPr>
          <a:lstStyle/>
          <a:p>
            <a:pPr>
              <a:spcBef>
                <a:spcPct val="50000"/>
              </a:spcBef>
            </a:pPr>
            <a:r>
              <a:rPr lang="en-US" sz="1000"/>
              <a:t>  kg Per</a:t>
            </a:r>
            <a:br>
              <a:rPr lang="en-US" sz="1000"/>
            </a:br>
            <a:r>
              <a:rPr lang="en-US" sz="1000"/>
              <a:t>1000 m2</a:t>
            </a:r>
          </a:p>
        </p:txBody>
      </p:sp>
      <p:sp>
        <p:nvSpPr>
          <p:cNvPr id="105503" name="Text Box 39"/>
          <p:cNvSpPr txBox="1">
            <a:spLocks noChangeArrowheads="1"/>
          </p:cNvSpPr>
          <p:nvPr/>
        </p:nvSpPr>
        <p:spPr bwMode="auto">
          <a:xfrm>
            <a:off x="3390900" y="4876800"/>
            <a:ext cx="762000" cy="400110"/>
          </a:xfrm>
          <a:prstGeom prst="rect">
            <a:avLst/>
          </a:prstGeom>
          <a:noFill/>
          <a:ln w="9525">
            <a:noFill/>
            <a:miter lim="800000"/>
            <a:headEnd/>
            <a:tailEnd/>
          </a:ln>
        </p:spPr>
        <p:txBody>
          <a:bodyPr>
            <a:spAutoFit/>
          </a:bodyPr>
          <a:lstStyle/>
          <a:p>
            <a:pPr>
              <a:spcBef>
                <a:spcPct val="50000"/>
              </a:spcBef>
            </a:pPr>
            <a:r>
              <a:rPr lang="en-US" sz="1000"/>
              <a:t>  lbs Per</a:t>
            </a:r>
            <a:br>
              <a:rPr lang="en-US" sz="1000"/>
            </a:br>
            <a:r>
              <a:rPr lang="en-US" sz="1000"/>
              <a:t>1000 SY</a:t>
            </a:r>
          </a:p>
        </p:txBody>
      </p:sp>
      <p:sp>
        <p:nvSpPr>
          <p:cNvPr id="105504" name="Text Box 40"/>
          <p:cNvSpPr txBox="1">
            <a:spLocks noChangeArrowheads="1"/>
          </p:cNvSpPr>
          <p:nvPr/>
        </p:nvSpPr>
        <p:spPr bwMode="auto">
          <a:xfrm>
            <a:off x="5895975" y="4724400"/>
            <a:ext cx="914400" cy="400110"/>
          </a:xfrm>
          <a:prstGeom prst="rect">
            <a:avLst/>
          </a:prstGeom>
          <a:noFill/>
          <a:ln w="9525">
            <a:noFill/>
            <a:miter lim="800000"/>
            <a:headEnd/>
            <a:tailEnd/>
          </a:ln>
        </p:spPr>
        <p:txBody>
          <a:bodyPr>
            <a:spAutoFit/>
          </a:bodyPr>
          <a:lstStyle/>
          <a:p>
            <a:pPr>
              <a:spcBef>
                <a:spcPct val="50000"/>
              </a:spcBef>
            </a:pPr>
            <a:r>
              <a:rPr lang="en-US" sz="1000" dirty="0"/>
              <a:t> Temporary</a:t>
            </a:r>
            <a:br>
              <a:rPr lang="en-US" sz="1000" dirty="0"/>
            </a:br>
            <a:r>
              <a:rPr lang="en-US" sz="1000" dirty="0"/>
              <a:t>Stabilization</a:t>
            </a:r>
          </a:p>
        </p:txBody>
      </p:sp>
      <p:sp>
        <p:nvSpPr>
          <p:cNvPr id="105505" name="Text Box 41"/>
          <p:cNvSpPr txBox="1">
            <a:spLocks noChangeArrowheads="1"/>
          </p:cNvSpPr>
          <p:nvPr/>
        </p:nvSpPr>
        <p:spPr bwMode="auto">
          <a:xfrm>
            <a:off x="4648200" y="4800600"/>
            <a:ext cx="609600" cy="246221"/>
          </a:xfrm>
          <a:prstGeom prst="rect">
            <a:avLst/>
          </a:prstGeom>
          <a:noFill/>
          <a:ln w="9525">
            <a:noFill/>
            <a:miter lim="800000"/>
            <a:headEnd/>
            <a:tailEnd/>
          </a:ln>
        </p:spPr>
        <p:txBody>
          <a:bodyPr>
            <a:spAutoFit/>
          </a:bodyPr>
          <a:lstStyle/>
          <a:p>
            <a:pPr>
              <a:spcBef>
                <a:spcPct val="50000"/>
              </a:spcBef>
            </a:pPr>
            <a:r>
              <a:rPr lang="en-US" sz="1000"/>
              <a:t>Notes</a:t>
            </a:r>
          </a:p>
        </p:txBody>
      </p:sp>
      <p:sp>
        <p:nvSpPr>
          <p:cNvPr id="105506" name="Text Box 42"/>
          <p:cNvSpPr txBox="1">
            <a:spLocks noChangeArrowheads="1"/>
          </p:cNvSpPr>
          <p:nvPr/>
        </p:nvSpPr>
        <p:spPr bwMode="auto">
          <a:xfrm>
            <a:off x="2174875" y="4724400"/>
            <a:ext cx="609600" cy="400110"/>
          </a:xfrm>
          <a:prstGeom prst="rect">
            <a:avLst/>
          </a:prstGeom>
          <a:noFill/>
          <a:ln w="9525">
            <a:noFill/>
            <a:miter lim="800000"/>
            <a:headEnd/>
            <a:tailEnd/>
          </a:ln>
        </p:spPr>
        <p:txBody>
          <a:bodyPr>
            <a:spAutoFit/>
          </a:bodyPr>
          <a:lstStyle/>
          <a:p>
            <a:pPr>
              <a:spcBef>
                <a:spcPct val="50000"/>
              </a:spcBef>
            </a:pPr>
            <a:r>
              <a:rPr lang="en-US" sz="1000" dirty="0"/>
              <a:t> Mulch</a:t>
            </a:r>
            <a:br>
              <a:rPr lang="en-US" sz="1000" dirty="0"/>
            </a:br>
            <a:r>
              <a:rPr lang="en-US" sz="1000" dirty="0"/>
              <a:t>  Type</a:t>
            </a:r>
          </a:p>
        </p:txBody>
      </p:sp>
      <p:sp>
        <p:nvSpPr>
          <p:cNvPr id="105507" name="Text Box 43"/>
          <p:cNvSpPr txBox="1">
            <a:spLocks noChangeArrowheads="1"/>
          </p:cNvSpPr>
          <p:nvPr/>
        </p:nvSpPr>
        <p:spPr bwMode="auto">
          <a:xfrm>
            <a:off x="2209800" y="5334000"/>
            <a:ext cx="609600" cy="246221"/>
          </a:xfrm>
          <a:prstGeom prst="rect">
            <a:avLst/>
          </a:prstGeom>
          <a:noFill/>
          <a:ln w="9525">
            <a:noFill/>
            <a:miter lim="800000"/>
            <a:headEnd/>
            <a:tailEnd/>
          </a:ln>
        </p:spPr>
        <p:txBody>
          <a:bodyPr>
            <a:spAutoFit/>
          </a:bodyPr>
          <a:lstStyle/>
          <a:p>
            <a:pPr>
              <a:spcBef>
                <a:spcPct val="50000"/>
              </a:spcBef>
            </a:pPr>
            <a:r>
              <a:rPr lang="en-US" sz="1000"/>
              <a:t>Straw</a:t>
            </a:r>
          </a:p>
        </p:txBody>
      </p:sp>
      <p:sp>
        <p:nvSpPr>
          <p:cNvPr id="105508" name="Text Box 44"/>
          <p:cNvSpPr txBox="1">
            <a:spLocks noChangeArrowheads="1"/>
          </p:cNvSpPr>
          <p:nvPr/>
        </p:nvSpPr>
        <p:spPr bwMode="auto">
          <a:xfrm>
            <a:off x="2209800" y="5791200"/>
            <a:ext cx="609600" cy="246221"/>
          </a:xfrm>
          <a:prstGeom prst="rect">
            <a:avLst/>
          </a:prstGeom>
          <a:noFill/>
          <a:ln w="9525">
            <a:noFill/>
            <a:miter lim="800000"/>
            <a:headEnd/>
            <a:tailEnd/>
          </a:ln>
        </p:spPr>
        <p:txBody>
          <a:bodyPr>
            <a:spAutoFit/>
          </a:bodyPr>
          <a:lstStyle/>
          <a:p>
            <a:pPr>
              <a:spcBef>
                <a:spcPct val="50000"/>
              </a:spcBef>
            </a:pPr>
            <a:r>
              <a:rPr lang="en-US" sz="1000"/>
              <a:t>Hay</a:t>
            </a:r>
          </a:p>
        </p:txBody>
      </p:sp>
      <p:sp>
        <p:nvSpPr>
          <p:cNvPr id="105509" name="Text Box 45"/>
          <p:cNvSpPr txBox="1">
            <a:spLocks noChangeArrowheads="1"/>
          </p:cNvSpPr>
          <p:nvPr/>
        </p:nvSpPr>
        <p:spPr bwMode="auto">
          <a:xfrm>
            <a:off x="2082800" y="6248400"/>
            <a:ext cx="838200" cy="246221"/>
          </a:xfrm>
          <a:prstGeom prst="rect">
            <a:avLst/>
          </a:prstGeom>
          <a:noFill/>
          <a:ln w="9525">
            <a:noFill/>
            <a:miter lim="800000"/>
            <a:headEnd/>
            <a:tailEnd/>
          </a:ln>
        </p:spPr>
        <p:txBody>
          <a:bodyPr>
            <a:spAutoFit/>
          </a:bodyPr>
          <a:lstStyle/>
          <a:p>
            <a:pPr>
              <a:spcBef>
                <a:spcPct val="50000"/>
              </a:spcBef>
            </a:pPr>
            <a:r>
              <a:rPr lang="en-US" sz="1000"/>
              <a:t>Pelletmulch</a:t>
            </a:r>
          </a:p>
        </p:txBody>
      </p:sp>
      <p:sp>
        <p:nvSpPr>
          <p:cNvPr id="105510" name="Text Box 46"/>
          <p:cNvSpPr txBox="1">
            <a:spLocks noChangeArrowheads="1"/>
          </p:cNvSpPr>
          <p:nvPr/>
        </p:nvSpPr>
        <p:spPr bwMode="auto">
          <a:xfrm>
            <a:off x="2895600" y="5334000"/>
            <a:ext cx="609600" cy="246221"/>
          </a:xfrm>
          <a:prstGeom prst="rect">
            <a:avLst/>
          </a:prstGeom>
          <a:noFill/>
          <a:ln w="9525">
            <a:noFill/>
            <a:miter lim="800000"/>
            <a:headEnd/>
            <a:tailEnd/>
          </a:ln>
        </p:spPr>
        <p:txBody>
          <a:bodyPr>
            <a:spAutoFit/>
          </a:bodyPr>
          <a:lstStyle/>
          <a:p>
            <a:pPr>
              <a:spcBef>
                <a:spcPct val="50000"/>
              </a:spcBef>
            </a:pPr>
            <a:r>
              <a:rPr lang="en-US" sz="1000"/>
              <a:t>650</a:t>
            </a:r>
          </a:p>
        </p:txBody>
      </p:sp>
      <p:sp>
        <p:nvSpPr>
          <p:cNvPr id="105511" name="Text Box 47"/>
          <p:cNvSpPr txBox="1">
            <a:spLocks noChangeArrowheads="1"/>
          </p:cNvSpPr>
          <p:nvPr/>
        </p:nvSpPr>
        <p:spPr bwMode="auto">
          <a:xfrm>
            <a:off x="2895600" y="5791200"/>
            <a:ext cx="609600" cy="246221"/>
          </a:xfrm>
          <a:prstGeom prst="rect">
            <a:avLst/>
          </a:prstGeom>
          <a:noFill/>
          <a:ln w="9525">
            <a:noFill/>
            <a:miter lim="800000"/>
            <a:headEnd/>
            <a:tailEnd/>
          </a:ln>
        </p:spPr>
        <p:txBody>
          <a:bodyPr>
            <a:spAutoFit/>
          </a:bodyPr>
          <a:lstStyle/>
          <a:p>
            <a:pPr>
              <a:spcBef>
                <a:spcPct val="50000"/>
              </a:spcBef>
            </a:pPr>
            <a:r>
              <a:rPr lang="en-US" sz="1000"/>
              <a:t>650</a:t>
            </a:r>
          </a:p>
        </p:txBody>
      </p:sp>
      <p:sp>
        <p:nvSpPr>
          <p:cNvPr id="105512" name="Text Box 48"/>
          <p:cNvSpPr txBox="1">
            <a:spLocks noChangeArrowheads="1"/>
          </p:cNvSpPr>
          <p:nvPr/>
        </p:nvSpPr>
        <p:spPr bwMode="auto">
          <a:xfrm>
            <a:off x="2895600" y="6248400"/>
            <a:ext cx="609600" cy="246221"/>
          </a:xfrm>
          <a:prstGeom prst="rect">
            <a:avLst/>
          </a:prstGeom>
          <a:noFill/>
          <a:ln w="9525">
            <a:noFill/>
            <a:miter lim="800000"/>
            <a:headEnd/>
            <a:tailEnd/>
          </a:ln>
        </p:spPr>
        <p:txBody>
          <a:bodyPr>
            <a:spAutoFit/>
          </a:bodyPr>
          <a:lstStyle/>
          <a:p>
            <a:pPr>
              <a:spcBef>
                <a:spcPct val="50000"/>
              </a:spcBef>
            </a:pPr>
            <a:r>
              <a:rPr lang="en-US" sz="1000"/>
              <a:t>293</a:t>
            </a:r>
          </a:p>
        </p:txBody>
      </p:sp>
      <p:sp>
        <p:nvSpPr>
          <p:cNvPr id="105513" name="Text Box 49"/>
          <p:cNvSpPr txBox="1">
            <a:spLocks noChangeArrowheads="1"/>
          </p:cNvSpPr>
          <p:nvPr/>
        </p:nvSpPr>
        <p:spPr bwMode="auto">
          <a:xfrm>
            <a:off x="3481388" y="5334000"/>
            <a:ext cx="609600" cy="246221"/>
          </a:xfrm>
          <a:prstGeom prst="rect">
            <a:avLst/>
          </a:prstGeom>
          <a:noFill/>
          <a:ln w="9525">
            <a:noFill/>
            <a:miter lim="800000"/>
            <a:headEnd/>
            <a:tailEnd/>
          </a:ln>
        </p:spPr>
        <p:txBody>
          <a:bodyPr>
            <a:spAutoFit/>
          </a:bodyPr>
          <a:lstStyle/>
          <a:p>
            <a:pPr>
              <a:spcBef>
                <a:spcPct val="50000"/>
              </a:spcBef>
            </a:pPr>
            <a:r>
              <a:rPr lang="en-US" sz="1000"/>
              <a:t>1,200</a:t>
            </a:r>
          </a:p>
        </p:txBody>
      </p:sp>
      <p:sp>
        <p:nvSpPr>
          <p:cNvPr id="105514" name="Text Box 50"/>
          <p:cNvSpPr txBox="1">
            <a:spLocks noChangeArrowheads="1"/>
          </p:cNvSpPr>
          <p:nvPr/>
        </p:nvSpPr>
        <p:spPr bwMode="auto">
          <a:xfrm>
            <a:off x="3481388" y="5791200"/>
            <a:ext cx="609600" cy="246221"/>
          </a:xfrm>
          <a:prstGeom prst="rect">
            <a:avLst/>
          </a:prstGeom>
          <a:noFill/>
          <a:ln w="9525">
            <a:noFill/>
            <a:miter lim="800000"/>
            <a:headEnd/>
            <a:tailEnd/>
          </a:ln>
        </p:spPr>
        <p:txBody>
          <a:bodyPr>
            <a:spAutoFit/>
          </a:bodyPr>
          <a:lstStyle/>
          <a:p>
            <a:pPr>
              <a:spcBef>
                <a:spcPct val="50000"/>
              </a:spcBef>
            </a:pPr>
            <a:r>
              <a:rPr lang="en-US" sz="1000"/>
              <a:t>1,200</a:t>
            </a:r>
          </a:p>
        </p:txBody>
      </p:sp>
      <p:sp>
        <p:nvSpPr>
          <p:cNvPr id="105515" name="Text Box 51"/>
          <p:cNvSpPr txBox="1">
            <a:spLocks noChangeArrowheads="1"/>
          </p:cNvSpPr>
          <p:nvPr/>
        </p:nvSpPr>
        <p:spPr bwMode="auto">
          <a:xfrm>
            <a:off x="3505200" y="6248400"/>
            <a:ext cx="609600" cy="246221"/>
          </a:xfrm>
          <a:prstGeom prst="rect">
            <a:avLst/>
          </a:prstGeom>
          <a:noFill/>
          <a:ln w="9525">
            <a:noFill/>
            <a:miter lim="800000"/>
            <a:headEnd/>
            <a:tailEnd/>
          </a:ln>
        </p:spPr>
        <p:txBody>
          <a:bodyPr>
            <a:spAutoFit/>
          </a:bodyPr>
          <a:lstStyle/>
          <a:p>
            <a:pPr>
              <a:spcBef>
                <a:spcPct val="50000"/>
              </a:spcBef>
            </a:pPr>
            <a:r>
              <a:rPr lang="en-US" sz="1000"/>
              <a:t>320</a:t>
            </a:r>
          </a:p>
        </p:txBody>
      </p:sp>
      <p:sp>
        <p:nvSpPr>
          <p:cNvPr id="105516" name="Text Box 52"/>
          <p:cNvSpPr txBox="1">
            <a:spLocks noChangeArrowheads="1"/>
          </p:cNvSpPr>
          <p:nvPr/>
        </p:nvSpPr>
        <p:spPr bwMode="auto">
          <a:xfrm>
            <a:off x="4038600" y="5164138"/>
            <a:ext cx="1981200" cy="553998"/>
          </a:xfrm>
          <a:prstGeom prst="rect">
            <a:avLst/>
          </a:prstGeom>
          <a:noFill/>
          <a:ln w="9525">
            <a:noFill/>
            <a:miter lim="800000"/>
            <a:headEnd/>
            <a:tailEnd/>
          </a:ln>
        </p:spPr>
        <p:txBody>
          <a:bodyPr>
            <a:spAutoFit/>
          </a:bodyPr>
          <a:lstStyle/>
          <a:p>
            <a:pPr>
              <a:spcBef>
                <a:spcPct val="50000"/>
              </a:spcBef>
            </a:pPr>
            <a:r>
              <a:rPr lang="en-US" sz="1000"/>
              <a:t>Either wheat or oat straw, free of weeds, not chopped or finely broken.</a:t>
            </a:r>
          </a:p>
        </p:txBody>
      </p:sp>
      <p:sp>
        <p:nvSpPr>
          <p:cNvPr id="105517" name="Text Box 53"/>
          <p:cNvSpPr txBox="1">
            <a:spLocks noChangeArrowheads="1"/>
          </p:cNvSpPr>
          <p:nvPr/>
        </p:nvSpPr>
        <p:spPr bwMode="auto">
          <a:xfrm>
            <a:off x="4038600" y="5638800"/>
            <a:ext cx="1981200" cy="553998"/>
          </a:xfrm>
          <a:prstGeom prst="rect">
            <a:avLst/>
          </a:prstGeom>
          <a:noFill/>
          <a:ln w="9525">
            <a:noFill/>
            <a:miter lim="800000"/>
            <a:headEnd/>
            <a:tailEnd/>
          </a:ln>
        </p:spPr>
        <p:txBody>
          <a:bodyPr>
            <a:spAutoFit/>
          </a:bodyPr>
          <a:lstStyle/>
          <a:p>
            <a:pPr>
              <a:spcBef>
                <a:spcPct val="50000"/>
              </a:spcBef>
            </a:pPr>
            <a:r>
              <a:rPr lang="en-US" sz="1000"/>
              <a:t>Timothy, mixed clover and timothy, or other native forage grasses.</a:t>
            </a:r>
          </a:p>
        </p:txBody>
      </p:sp>
      <p:sp>
        <p:nvSpPr>
          <p:cNvPr id="105518" name="Text Box 54"/>
          <p:cNvSpPr txBox="1">
            <a:spLocks noChangeArrowheads="1"/>
          </p:cNvSpPr>
          <p:nvPr/>
        </p:nvSpPr>
        <p:spPr bwMode="auto">
          <a:xfrm>
            <a:off x="4038600" y="6172200"/>
            <a:ext cx="1981200" cy="400110"/>
          </a:xfrm>
          <a:prstGeom prst="rect">
            <a:avLst/>
          </a:prstGeom>
          <a:noFill/>
          <a:ln w="9525">
            <a:noFill/>
            <a:miter lim="800000"/>
            <a:headEnd/>
            <a:tailEnd/>
          </a:ln>
        </p:spPr>
        <p:txBody>
          <a:bodyPr>
            <a:spAutoFit/>
          </a:bodyPr>
          <a:lstStyle/>
          <a:p>
            <a:pPr>
              <a:spcBef>
                <a:spcPct val="50000"/>
              </a:spcBef>
            </a:pPr>
            <a:r>
              <a:rPr lang="en-US" sz="1000"/>
              <a:t>Thoroughly wet with water after applying.</a:t>
            </a:r>
          </a:p>
        </p:txBody>
      </p:sp>
      <p:sp>
        <p:nvSpPr>
          <p:cNvPr id="105519" name="Text Box 55"/>
          <p:cNvSpPr txBox="1">
            <a:spLocks noChangeArrowheads="1"/>
          </p:cNvSpPr>
          <p:nvPr/>
        </p:nvSpPr>
        <p:spPr bwMode="auto">
          <a:xfrm>
            <a:off x="6096000" y="5334000"/>
            <a:ext cx="609600" cy="246221"/>
          </a:xfrm>
          <a:prstGeom prst="rect">
            <a:avLst/>
          </a:prstGeom>
          <a:noFill/>
          <a:ln w="9525">
            <a:noFill/>
            <a:miter lim="800000"/>
            <a:headEnd/>
            <a:tailEnd/>
          </a:ln>
        </p:spPr>
        <p:txBody>
          <a:bodyPr>
            <a:spAutoFit/>
          </a:bodyPr>
          <a:lstStyle/>
          <a:p>
            <a:pPr>
              <a:spcBef>
                <a:spcPct val="50000"/>
              </a:spcBef>
            </a:pPr>
            <a:r>
              <a:rPr lang="en-US" sz="1000"/>
              <a:t>Yes</a:t>
            </a:r>
          </a:p>
        </p:txBody>
      </p:sp>
      <p:sp>
        <p:nvSpPr>
          <p:cNvPr id="105520" name="Text Box 56"/>
          <p:cNvSpPr txBox="1">
            <a:spLocks noChangeArrowheads="1"/>
          </p:cNvSpPr>
          <p:nvPr/>
        </p:nvSpPr>
        <p:spPr bwMode="auto">
          <a:xfrm>
            <a:off x="6096000" y="5791200"/>
            <a:ext cx="609600" cy="246221"/>
          </a:xfrm>
          <a:prstGeom prst="rect">
            <a:avLst/>
          </a:prstGeom>
          <a:noFill/>
          <a:ln w="9525">
            <a:noFill/>
            <a:miter lim="800000"/>
            <a:headEnd/>
            <a:tailEnd/>
          </a:ln>
        </p:spPr>
        <p:txBody>
          <a:bodyPr>
            <a:spAutoFit/>
          </a:bodyPr>
          <a:lstStyle/>
          <a:p>
            <a:pPr>
              <a:spcBef>
                <a:spcPct val="50000"/>
              </a:spcBef>
            </a:pPr>
            <a:r>
              <a:rPr lang="en-US" sz="1000"/>
              <a:t>Yes</a:t>
            </a:r>
          </a:p>
        </p:txBody>
      </p:sp>
      <p:sp>
        <p:nvSpPr>
          <p:cNvPr id="105521" name="Text Box 57"/>
          <p:cNvSpPr txBox="1">
            <a:spLocks noChangeArrowheads="1"/>
          </p:cNvSpPr>
          <p:nvPr/>
        </p:nvSpPr>
        <p:spPr bwMode="auto">
          <a:xfrm>
            <a:off x="6096000" y="6248400"/>
            <a:ext cx="609600" cy="246221"/>
          </a:xfrm>
          <a:prstGeom prst="rect">
            <a:avLst/>
          </a:prstGeom>
          <a:noFill/>
          <a:ln w="9525">
            <a:noFill/>
            <a:miter lim="800000"/>
            <a:headEnd/>
            <a:tailEnd/>
          </a:ln>
        </p:spPr>
        <p:txBody>
          <a:bodyPr>
            <a:spAutoFit/>
          </a:bodyPr>
          <a:lstStyle/>
          <a:p>
            <a:pPr>
              <a:spcBef>
                <a:spcPct val="50000"/>
              </a:spcBef>
            </a:pPr>
            <a:r>
              <a:rPr lang="en-US" sz="1000"/>
              <a:t>No</a:t>
            </a:r>
          </a:p>
        </p:txBody>
      </p:sp>
      <p:sp>
        <p:nvSpPr>
          <p:cNvPr id="51"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5081693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ext Box 2"/>
          <p:cNvSpPr txBox="1">
            <a:spLocks noChangeArrowheads="1"/>
          </p:cNvSpPr>
          <p:nvPr/>
        </p:nvSpPr>
        <p:spPr bwMode="auto">
          <a:xfrm>
            <a:off x="685800" y="1033046"/>
            <a:ext cx="8001000" cy="338554"/>
          </a:xfrm>
          <a:prstGeom prst="rect">
            <a:avLst/>
          </a:prstGeom>
          <a:noFill/>
          <a:ln w="9525">
            <a:noFill/>
            <a:miter lim="800000"/>
            <a:headEnd/>
            <a:tailEnd/>
          </a:ln>
        </p:spPr>
        <p:txBody>
          <a:bodyPr>
            <a:spAutoFit/>
          </a:bodyPr>
          <a:lstStyle/>
          <a:p>
            <a:pPr>
              <a:spcBef>
                <a:spcPct val="50000"/>
              </a:spcBef>
            </a:pPr>
            <a:r>
              <a:rPr lang="en-US" sz="1600" b="1" dirty="0">
                <a:cs typeface="Times New Roman" pitchFamily="18" charset="0"/>
              </a:rPr>
              <a:t>B.  6.  E &amp; S Controls “Environmental Conduct”    </a:t>
            </a:r>
            <a:r>
              <a:rPr lang="en-US" sz="1600" dirty="0">
                <a:cs typeface="Times New Roman" pitchFamily="18" charset="0"/>
              </a:rPr>
              <a:t>(cont’d.)</a:t>
            </a:r>
          </a:p>
        </p:txBody>
      </p:sp>
      <p:sp>
        <p:nvSpPr>
          <p:cNvPr id="106500"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06501"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106503" name="Text Box 14"/>
          <p:cNvSpPr txBox="1">
            <a:spLocks noChangeArrowheads="1"/>
          </p:cNvSpPr>
          <p:nvPr/>
        </p:nvSpPr>
        <p:spPr bwMode="auto">
          <a:xfrm>
            <a:off x="2590800" y="1521023"/>
            <a:ext cx="3886200" cy="369332"/>
          </a:xfrm>
          <a:prstGeom prst="rect">
            <a:avLst/>
          </a:prstGeom>
          <a:noFill/>
          <a:ln w="9525">
            <a:noFill/>
            <a:miter lim="800000"/>
            <a:headEnd/>
            <a:tailEnd/>
          </a:ln>
        </p:spPr>
        <p:txBody>
          <a:bodyPr wrap="square">
            <a:spAutoFit/>
          </a:bodyPr>
          <a:lstStyle/>
          <a:p>
            <a:pPr algn="ctr">
              <a:spcBef>
                <a:spcPct val="50000"/>
              </a:spcBef>
            </a:pPr>
            <a:r>
              <a:rPr lang="en-US" b="1" dirty="0" smtClean="0"/>
              <a:t>Maintaining seeding and mulching</a:t>
            </a:r>
            <a:endParaRPr lang="en-US" b="1" dirty="0"/>
          </a:p>
        </p:txBody>
      </p:sp>
      <p:sp>
        <p:nvSpPr>
          <p:cNvPr id="106504" name="Text Box 15"/>
          <p:cNvSpPr txBox="1">
            <a:spLocks noChangeArrowheads="1"/>
          </p:cNvSpPr>
          <p:nvPr/>
        </p:nvSpPr>
        <p:spPr bwMode="auto">
          <a:xfrm>
            <a:off x="685800" y="2133600"/>
            <a:ext cx="7467600" cy="523220"/>
          </a:xfrm>
          <a:prstGeom prst="rect">
            <a:avLst/>
          </a:prstGeom>
          <a:noFill/>
          <a:ln w="9525">
            <a:noFill/>
            <a:miter lim="800000"/>
            <a:headEnd/>
            <a:tailEnd/>
          </a:ln>
        </p:spPr>
        <p:txBody>
          <a:bodyPr>
            <a:spAutoFit/>
          </a:bodyPr>
          <a:lstStyle/>
          <a:p>
            <a:pPr>
              <a:spcBef>
                <a:spcPct val="50000"/>
              </a:spcBef>
            </a:pPr>
            <a:r>
              <a:rPr lang="en-US" sz="1400" b="1" dirty="0"/>
              <a:t>*</a:t>
            </a:r>
            <a:r>
              <a:rPr lang="en-US" sz="1400" dirty="0"/>
              <a:t> </a:t>
            </a:r>
            <a:r>
              <a:rPr lang="en-US" sz="1400" dirty="0" smtClean="0"/>
              <a:t>Maintenance and inspection of the installation must be continued until the site is permanently</a:t>
            </a:r>
            <a:br>
              <a:rPr lang="en-US" sz="1400" dirty="0" smtClean="0"/>
            </a:br>
            <a:r>
              <a:rPr lang="en-US" sz="1400" dirty="0" smtClean="0"/>
              <a:t>    stabilized.</a:t>
            </a:r>
            <a:endParaRPr lang="en-US" sz="1400" dirty="0"/>
          </a:p>
        </p:txBody>
      </p:sp>
      <p:sp>
        <p:nvSpPr>
          <p:cNvPr id="106505" name="Text Box 16"/>
          <p:cNvSpPr txBox="1">
            <a:spLocks noChangeArrowheads="1"/>
          </p:cNvSpPr>
          <p:nvPr/>
        </p:nvSpPr>
        <p:spPr bwMode="auto">
          <a:xfrm>
            <a:off x="685800" y="2819400"/>
            <a:ext cx="7467600" cy="523220"/>
          </a:xfrm>
          <a:prstGeom prst="rect">
            <a:avLst/>
          </a:prstGeom>
          <a:noFill/>
          <a:ln w="9525">
            <a:noFill/>
            <a:miter lim="800000"/>
            <a:headEnd/>
            <a:tailEnd/>
          </a:ln>
        </p:spPr>
        <p:txBody>
          <a:bodyPr>
            <a:spAutoFit/>
          </a:bodyPr>
          <a:lstStyle/>
          <a:p>
            <a:pPr>
              <a:spcBef>
                <a:spcPct val="50000"/>
              </a:spcBef>
            </a:pPr>
            <a:r>
              <a:rPr lang="en-US" sz="1400" b="1" dirty="0"/>
              <a:t>*</a:t>
            </a:r>
            <a:r>
              <a:rPr lang="en-US" sz="1400" dirty="0"/>
              <a:t> </a:t>
            </a:r>
            <a:r>
              <a:rPr lang="en-US" sz="1400" dirty="0" smtClean="0"/>
              <a:t>The installation should be inspected after each runoff event until permanent </a:t>
            </a:r>
            <a:br>
              <a:rPr lang="en-US" sz="1400" dirty="0" smtClean="0"/>
            </a:br>
            <a:r>
              <a:rPr lang="en-US" sz="1400" dirty="0" smtClean="0"/>
              <a:t>    stabilization is realized.</a:t>
            </a:r>
            <a:endParaRPr lang="en-US" sz="1400" dirty="0"/>
          </a:p>
        </p:txBody>
      </p:sp>
      <p:sp>
        <p:nvSpPr>
          <p:cNvPr id="106506" name="Text Box 17"/>
          <p:cNvSpPr txBox="1">
            <a:spLocks noChangeArrowheads="1"/>
          </p:cNvSpPr>
          <p:nvPr/>
        </p:nvSpPr>
        <p:spPr bwMode="auto">
          <a:xfrm>
            <a:off x="685800" y="4191000"/>
            <a:ext cx="7467600" cy="738664"/>
          </a:xfrm>
          <a:prstGeom prst="rect">
            <a:avLst/>
          </a:prstGeom>
          <a:noFill/>
          <a:ln w="9525">
            <a:noFill/>
            <a:miter lim="800000"/>
            <a:headEnd/>
            <a:tailEnd/>
          </a:ln>
        </p:spPr>
        <p:txBody>
          <a:bodyPr>
            <a:spAutoFit/>
          </a:bodyPr>
          <a:lstStyle/>
          <a:p>
            <a:pPr>
              <a:spcBef>
                <a:spcPct val="50000"/>
              </a:spcBef>
            </a:pPr>
            <a:r>
              <a:rPr lang="en-US" sz="1400" b="1" dirty="0"/>
              <a:t>*</a:t>
            </a:r>
            <a:r>
              <a:rPr lang="en-US" sz="1400" dirty="0"/>
              <a:t> </a:t>
            </a:r>
            <a:r>
              <a:rPr lang="en-US" sz="1400" dirty="0" smtClean="0"/>
              <a:t>If the installation fails to perform as expected, the situation must be addressed immediately with</a:t>
            </a:r>
            <a:br>
              <a:rPr lang="en-US" sz="1400" dirty="0" smtClean="0"/>
            </a:br>
            <a:r>
              <a:rPr lang="en-US" sz="1400" dirty="0" smtClean="0"/>
              <a:t>   alternative erosion and sedimentation best management practices or modifications of those </a:t>
            </a:r>
            <a:br>
              <a:rPr lang="en-US" sz="1400" dirty="0" smtClean="0"/>
            </a:br>
            <a:r>
              <a:rPr lang="en-US" sz="1400" dirty="0" smtClean="0"/>
              <a:t>   installed. Reference Pub. 464 “maintenance field reference for erosion and sediment controls”</a:t>
            </a:r>
            <a:endParaRPr lang="en-US" sz="1400" dirty="0"/>
          </a:p>
        </p:txBody>
      </p:sp>
      <p:sp>
        <p:nvSpPr>
          <p:cNvPr id="106507" name="Text Box 18"/>
          <p:cNvSpPr txBox="1">
            <a:spLocks noChangeArrowheads="1"/>
          </p:cNvSpPr>
          <p:nvPr/>
        </p:nvSpPr>
        <p:spPr bwMode="auto">
          <a:xfrm>
            <a:off x="685800" y="3505200"/>
            <a:ext cx="7467600" cy="523220"/>
          </a:xfrm>
          <a:prstGeom prst="rect">
            <a:avLst/>
          </a:prstGeom>
          <a:noFill/>
          <a:ln w="9525">
            <a:noFill/>
            <a:miter lim="800000"/>
            <a:headEnd/>
            <a:tailEnd/>
          </a:ln>
        </p:spPr>
        <p:txBody>
          <a:bodyPr>
            <a:spAutoFit/>
          </a:bodyPr>
          <a:lstStyle/>
          <a:p>
            <a:pPr>
              <a:spcBef>
                <a:spcPct val="50000"/>
              </a:spcBef>
            </a:pPr>
            <a:r>
              <a:rPr lang="en-US" sz="1400" b="1" dirty="0"/>
              <a:t>*</a:t>
            </a:r>
            <a:r>
              <a:rPr lang="en-US" sz="1400" dirty="0"/>
              <a:t> </a:t>
            </a:r>
            <a:r>
              <a:rPr lang="en-US" sz="1400" dirty="0" smtClean="0"/>
              <a:t>Perform all required preventive and remedial maintenance work, including clean-out, repair, </a:t>
            </a:r>
            <a:br>
              <a:rPr lang="en-US" sz="1400" dirty="0" smtClean="0"/>
            </a:br>
            <a:r>
              <a:rPr lang="en-US" sz="1400" dirty="0" smtClean="0"/>
              <a:t>   replacement, re-grading, reseeding, re-mulching, and re-netting immediately following inspection.</a:t>
            </a:r>
            <a:endParaRPr lang="en-US" sz="1400" dirty="0"/>
          </a:p>
        </p:txBody>
      </p:sp>
      <p:sp>
        <p:nvSpPr>
          <p:cNvPr id="13"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9942267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Text Box 2"/>
          <p:cNvSpPr txBox="1">
            <a:spLocks noChangeArrowheads="1"/>
          </p:cNvSpPr>
          <p:nvPr/>
        </p:nvSpPr>
        <p:spPr bwMode="auto">
          <a:xfrm>
            <a:off x="609600" y="1033046"/>
            <a:ext cx="8077200" cy="338554"/>
          </a:xfrm>
          <a:prstGeom prst="rect">
            <a:avLst/>
          </a:prstGeom>
          <a:noFill/>
          <a:ln w="9525">
            <a:noFill/>
            <a:miter lim="800000"/>
            <a:headEnd/>
            <a:tailEnd/>
          </a:ln>
        </p:spPr>
        <p:txBody>
          <a:bodyPr wrap="square">
            <a:spAutoFit/>
          </a:bodyPr>
          <a:lstStyle/>
          <a:p>
            <a:pPr>
              <a:spcBef>
                <a:spcPct val="50000"/>
              </a:spcBef>
            </a:pPr>
            <a:r>
              <a:rPr lang="en-US" sz="1600" b="1" dirty="0">
                <a:cs typeface="Times New Roman" pitchFamily="18" charset="0"/>
              </a:rPr>
              <a:t>B.  6.  E &amp; S Controls “Environmental Conduct”    </a:t>
            </a:r>
            <a:r>
              <a:rPr lang="en-US" sz="1600" dirty="0">
                <a:cs typeface="Times New Roman" pitchFamily="18" charset="0"/>
              </a:rPr>
              <a:t>(cont’d.)</a:t>
            </a:r>
          </a:p>
        </p:txBody>
      </p:sp>
      <p:sp>
        <p:nvSpPr>
          <p:cNvPr id="107524"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07525"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107527" name="Text Box 14"/>
          <p:cNvSpPr txBox="1">
            <a:spLocks noChangeArrowheads="1"/>
          </p:cNvSpPr>
          <p:nvPr/>
        </p:nvSpPr>
        <p:spPr bwMode="auto">
          <a:xfrm>
            <a:off x="3429000" y="1371600"/>
            <a:ext cx="1905000" cy="307777"/>
          </a:xfrm>
          <a:prstGeom prst="rect">
            <a:avLst/>
          </a:prstGeom>
          <a:noFill/>
          <a:ln w="9525">
            <a:noFill/>
            <a:miter lim="800000"/>
            <a:headEnd/>
            <a:tailEnd/>
          </a:ln>
        </p:spPr>
        <p:txBody>
          <a:bodyPr>
            <a:spAutoFit/>
          </a:bodyPr>
          <a:lstStyle/>
          <a:p>
            <a:pPr algn="ctr">
              <a:spcBef>
                <a:spcPct val="50000"/>
              </a:spcBef>
            </a:pPr>
            <a:r>
              <a:rPr lang="en-US" sz="1400" b="1" dirty="0" smtClean="0"/>
              <a:t>Outlet Protection</a:t>
            </a:r>
            <a:endParaRPr lang="en-US" sz="1400" b="1" dirty="0"/>
          </a:p>
        </p:txBody>
      </p:sp>
      <p:sp>
        <p:nvSpPr>
          <p:cNvPr id="107528" name="Text Box 15"/>
          <p:cNvSpPr txBox="1">
            <a:spLocks noChangeArrowheads="1"/>
          </p:cNvSpPr>
          <p:nvPr/>
        </p:nvSpPr>
        <p:spPr bwMode="auto">
          <a:xfrm>
            <a:off x="533400" y="1676400"/>
            <a:ext cx="1066800" cy="307777"/>
          </a:xfrm>
          <a:prstGeom prst="rect">
            <a:avLst/>
          </a:prstGeom>
          <a:noFill/>
          <a:ln w="9525">
            <a:noFill/>
            <a:miter lim="800000"/>
            <a:headEnd/>
            <a:tailEnd/>
          </a:ln>
        </p:spPr>
        <p:txBody>
          <a:bodyPr>
            <a:spAutoFit/>
          </a:bodyPr>
          <a:lstStyle/>
          <a:p>
            <a:pPr>
              <a:spcBef>
                <a:spcPct val="50000"/>
              </a:spcBef>
            </a:pPr>
            <a:r>
              <a:rPr lang="en-US" sz="1400" b="1" dirty="0" smtClean="0"/>
              <a:t>Definition:</a:t>
            </a:r>
            <a:endParaRPr lang="en-US" sz="1400" b="1" dirty="0"/>
          </a:p>
        </p:txBody>
      </p:sp>
      <p:sp>
        <p:nvSpPr>
          <p:cNvPr id="107529" name="Text Box 16"/>
          <p:cNvSpPr txBox="1">
            <a:spLocks noChangeArrowheads="1"/>
          </p:cNvSpPr>
          <p:nvPr/>
        </p:nvSpPr>
        <p:spPr bwMode="auto">
          <a:xfrm>
            <a:off x="685800" y="1981200"/>
            <a:ext cx="7467600" cy="461665"/>
          </a:xfrm>
          <a:prstGeom prst="rect">
            <a:avLst/>
          </a:prstGeom>
          <a:noFill/>
          <a:ln w="9525">
            <a:noFill/>
            <a:miter lim="800000"/>
            <a:headEnd/>
            <a:tailEnd/>
          </a:ln>
        </p:spPr>
        <p:txBody>
          <a:bodyPr>
            <a:spAutoFit/>
          </a:bodyPr>
          <a:lstStyle/>
          <a:p>
            <a:pPr>
              <a:spcBef>
                <a:spcPct val="50000"/>
              </a:spcBef>
            </a:pPr>
            <a:r>
              <a:rPr lang="en-US" sz="1200" dirty="0" smtClean="0"/>
              <a:t>An energy dissipater constructed in the area of an outfall to provide scour protection for discharges from pipes and channels.</a:t>
            </a:r>
            <a:endParaRPr lang="en-US" sz="1200" dirty="0"/>
          </a:p>
        </p:txBody>
      </p:sp>
      <p:sp>
        <p:nvSpPr>
          <p:cNvPr id="107530" name="Text Box 17"/>
          <p:cNvSpPr txBox="1">
            <a:spLocks noChangeArrowheads="1"/>
          </p:cNvSpPr>
          <p:nvPr/>
        </p:nvSpPr>
        <p:spPr bwMode="auto">
          <a:xfrm>
            <a:off x="609600" y="2514600"/>
            <a:ext cx="1066800" cy="307777"/>
          </a:xfrm>
          <a:prstGeom prst="rect">
            <a:avLst/>
          </a:prstGeom>
          <a:noFill/>
          <a:ln w="9525">
            <a:noFill/>
            <a:miter lim="800000"/>
            <a:headEnd/>
            <a:tailEnd/>
          </a:ln>
        </p:spPr>
        <p:txBody>
          <a:bodyPr>
            <a:spAutoFit/>
          </a:bodyPr>
          <a:lstStyle/>
          <a:p>
            <a:pPr>
              <a:spcBef>
                <a:spcPct val="50000"/>
              </a:spcBef>
            </a:pPr>
            <a:r>
              <a:rPr lang="en-US" sz="1400" b="1" dirty="0" smtClean="0"/>
              <a:t>Purpose</a:t>
            </a:r>
            <a:r>
              <a:rPr lang="en-US" sz="1000" b="1" dirty="0" smtClean="0"/>
              <a:t>:</a:t>
            </a:r>
            <a:endParaRPr lang="en-US" sz="1000" b="1" dirty="0"/>
          </a:p>
        </p:txBody>
      </p:sp>
      <p:sp>
        <p:nvSpPr>
          <p:cNvPr id="107531" name="Text Box 18"/>
          <p:cNvSpPr txBox="1">
            <a:spLocks noChangeArrowheads="1"/>
          </p:cNvSpPr>
          <p:nvPr/>
        </p:nvSpPr>
        <p:spPr bwMode="auto">
          <a:xfrm>
            <a:off x="685800" y="2819400"/>
            <a:ext cx="7467600" cy="307777"/>
          </a:xfrm>
          <a:prstGeom prst="rect">
            <a:avLst/>
          </a:prstGeom>
          <a:noFill/>
          <a:ln w="9525">
            <a:noFill/>
            <a:miter lim="800000"/>
            <a:headEnd/>
            <a:tailEnd/>
          </a:ln>
        </p:spPr>
        <p:txBody>
          <a:bodyPr>
            <a:spAutoFit/>
          </a:bodyPr>
          <a:lstStyle/>
          <a:p>
            <a:pPr>
              <a:spcBef>
                <a:spcPct val="50000"/>
              </a:spcBef>
            </a:pPr>
            <a:r>
              <a:rPr lang="en-US" sz="1400" dirty="0" smtClean="0"/>
              <a:t>To prevent erosion in areas immediately downstream of pipe and channel outlets.</a:t>
            </a:r>
            <a:endParaRPr lang="en-US" sz="1400" dirty="0"/>
          </a:p>
        </p:txBody>
      </p:sp>
      <p:sp>
        <p:nvSpPr>
          <p:cNvPr id="107532" name="Text Box 19"/>
          <p:cNvSpPr txBox="1">
            <a:spLocks noChangeArrowheads="1"/>
          </p:cNvSpPr>
          <p:nvPr/>
        </p:nvSpPr>
        <p:spPr bwMode="auto">
          <a:xfrm>
            <a:off x="2590800" y="3581400"/>
            <a:ext cx="3733800" cy="307777"/>
          </a:xfrm>
          <a:prstGeom prst="rect">
            <a:avLst/>
          </a:prstGeom>
          <a:noFill/>
          <a:ln w="9525">
            <a:noFill/>
            <a:miter lim="800000"/>
            <a:headEnd/>
            <a:tailEnd/>
          </a:ln>
        </p:spPr>
        <p:txBody>
          <a:bodyPr>
            <a:spAutoFit/>
          </a:bodyPr>
          <a:lstStyle/>
          <a:p>
            <a:pPr algn="ctr">
              <a:spcBef>
                <a:spcPct val="50000"/>
              </a:spcBef>
            </a:pPr>
            <a:r>
              <a:rPr lang="en-US" sz="1400" b="1" dirty="0" smtClean="0"/>
              <a:t>Applications, Methods And Procedures</a:t>
            </a:r>
            <a:endParaRPr lang="en-US" sz="1400" b="1" dirty="0"/>
          </a:p>
        </p:txBody>
      </p:sp>
      <p:sp>
        <p:nvSpPr>
          <p:cNvPr id="107533" name="Text Box 20"/>
          <p:cNvSpPr txBox="1">
            <a:spLocks noChangeArrowheads="1"/>
          </p:cNvSpPr>
          <p:nvPr/>
        </p:nvSpPr>
        <p:spPr bwMode="auto">
          <a:xfrm>
            <a:off x="685800" y="4038600"/>
            <a:ext cx="7620000" cy="523220"/>
          </a:xfrm>
          <a:prstGeom prst="rect">
            <a:avLst/>
          </a:prstGeom>
          <a:noFill/>
          <a:ln w="9525">
            <a:noFill/>
            <a:miter lim="800000"/>
            <a:headEnd/>
            <a:tailEnd/>
          </a:ln>
        </p:spPr>
        <p:txBody>
          <a:bodyPr>
            <a:spAutoFit/>
          </a:bodyPr>
          <a:lstStyle/>
          <a:p>
            <a:pPr>
              <a:spcBef>
                <a:spcPct val="50000"/>
              </a:spcBef>
            </a:pPr>
            <a:r>
              <a:rPr lang="en-US" sz="1400" dirty="0" smtClean="0"/>
              <a:t>Place outlet protection at the outlet of any concentrated flow, such as outlets of storm drains, ponds, temporary slope pipes, ditches, or other conveyances.</a:t>
            </a:r>
            <a:endParaRPr lang="en-US" sz="1400" dirty="0"/>
          </a:p>
        </p:txBody>
      </p:sp>
      <p:sp>
        <p:nvSpPr>
          <p:cNvPr id="107534" name="Text Box 21"/>
          <p:cNvSpPr txBox="1">
            <a:spLocks noChangeArrowheads="1"/>
          </p:cNvSpPr>
          <p:nvPr/>
        </p:nvSpPr>
        <p:spPr bwMode="auto">
          <a:xfrm>
            <a:off x="685800" y="4724400"/>
            <a:ext cx="7620000" cy="954107"/>
          </a:xfrm>
          <a:prstGeom prst="rect">
            <a:avLst/>
          </a:prstGeom>
          <a:noFill/>
          <a:ln w="9525">
            <a:noFill/>
            <a:miter lim="800000"/>
            <a:headEnd/>
            <a:tailEnd/>
          </a:ln>
        </p:spPr>
        <p:txBody>
          <a:bodyPr>
            <a:spAutoFit/>
          </a:bodyPr>
          <a:lstStyle/>
          <a:p>
            <a:pPr>
              <a:spcBef>
                <a:spcPct val="50000"/>
              </a:spcBef>
            </a:pPr>
            <a:r>
              <a:rPr lang="en-US" sz="1400" dirty="0" smtClean="0"/>
              <a:t>Two types of outlet protection (rock basins and rock energy dissipaters) are presented in PennDOT Pub. 464 “maintenance field reference for erosion and sediment controls”.  This training package will address “rock energy dissipaters”. Reference Pub. 464 for details relative to the application, methods and procedures associated with “rock basins”.</a:t>
            </a:r>
            <a:endParaRPr lang="en-US" sz="1400" dirty="0"/>
          </a:p>
        </p:txBody>
      </p:sp>
      <p:sp>
        <p:nvSpPr>
          <p:cNvPr id="16"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2492597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pPr marL="347472" lvl="1" indent="0" algn="ctr">
              <a:spcBef>
                <a:spcPts val="864"/>
              </a:spcBef>
              <a:buNone/>
            </a:pPr>
            <a:endParaRPr lang="en-US" sz="1400" dirty="0" smtClean="0">
              <a:solidFill>
                <a:schemeClr val="tx1"/>
              </a:solidFill>
              <a:cs typeface="Times New Roman" pitchFamily="18" charset="0"/>
            </a:endParaRPr>
          </a:p>
          <a:p>
            <a:pPr marL="347472" lvl="1" indent="0" algn="ctr">
              <a:spcBef>
                <a:spcPts val="864"/>
              </a:spcBef>
              <a:buNone/>
            </a:pPr>
            <a:r>
              <a:rPr lang="en-US" sz="3600" dirty="0" smtClean="0">
                <a:solidFill>
                  <a:schemeClr val="tx1"/>
                </a:solidFill>
                <a:cs typeface="Times New Roman" pitchFamily="18" charset="0"/>
              </a:rPr>
              <a:t>Simply put, demand or reactive maintenance is any activity conducted in response to a maintenance condition or deficiency that </a:t>
            </a:r>
            <a:r>
              <a:rPr lang="en-US" sz="3600" i="1" dirty="0" smtClean="0">
                <a:solidFill>
                  <a:schemeClr val="tx1"/>
                </a:solidFill>
                <a:cs typeface="Times New Roman" pitchFamily="18" charset="0"/>
              </a:rPr>
              <a:t>demands</a:t>
            </a:r>
            <a:r>
              <a:rPr lang="en-US" sz="3600" dirty="0" smtClean="0">
                <a:solidFill>
                  <a:schemeClr val="tx1"/>
                </a:solidFill>
                <a:cs typeface="Times New Roman" pitchFamily="18" charset="0"/>
              </a:rPr>
              <a:t> a maintenance activity be performed to correct it.  </a:t>
            </a:r>
            <a:endParaRPr lang="en-US" sz="3600" dirty="0">
              <a:solidFill>
                <a:schemeClr val="tx1"/>
              </a:solidFill>
              <a:cs typeface="Times New Roman" pitchFamily="18" charset="0"/>
            </a:endParaRPr>
          </a:p>
        </p:txBody>
      </p:sp>
      <p:sp>
        <p:nvSpPr>
          <p:cNvPr id="2" name="Title 1"/>
          <p:cNvSpPr>
            <a:spLocks noGrp="1"/>
          </p:cNvSpPr>
          <p:nvPr>
            <p:ph type="title"/>
          </p:nvPr>
        </p:nvSpPr>
        <p:spPr/>
        <p:txBody>
          <a:bodyPr>
            <a:normAutofit/>
          </a:bodyPr>
          <a:lstStyle/>
          <a:p>
            <a:r>
              <a:rPr lang="en-US" sz="4000" dirty="0" smtClean="0"/>
              <a:t>Demand Maintenance Strategies</a:t>
            </a:r>
            <a:endParaRPr lang="en-US" sz="4000" dirty="0"/>
          </a:p>
        </p:txBody>
      </p:sp>
      <p:sp>
        <p:nvSpPr>
          <p:cNvPr id="5"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17844865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2"/>
          <p:cNvSpPr txBox="1">
            <a:spLocks noChangeArrowheads="1"/>
          </p:cNvSpPr>
          <p:nvPr/>
        </p:nvSpPr>
        <p:spPr bwMode="auto">
          <a:xfrm>
            <a:off x="533400" y="956846"/>
            <a:ext cx="8001000" cy="338554"/>
          </a:xfrm>
          <a:prstGeom prst="rect">
            <a:avLst/>
          </a:prstGeom>
          <a:noFill/>
          <a:ln w="9525">
            <a:noFill/>
            <a:miter lim="800000"/>
            <a:headEnd/>
            <a:tailEnd/>
          </a:ln>
        </p:spPr>
        <p:txBody>
          <a:bodyPr>
            <a:spAutoFit/>
          </a:bodyPr>
          <a:lstStyle/>
          <a:p>
            <a:pPr>
              <a:spcBef>
                <a:spcPct val="50000"/>
              </a:spcBef>
            </a:pPr>
            <a:r>
              <a:rPr lang="en-US" sz="1600" b="1">
                <a:cs typeface="Times New Roman" pitchFamily="18" charset="0"/>
              </a:rPr>
              <a:t>B.  6.  E &amp; S Controls “Environmental Conduct”    </a:t>
            </a:r>
            <a:r>
              <a:rPr lang="en-US" sz="1600">
                <a:cs typeface="Times New Roman" pitchFamily="18" charset="0"/>
              </a:rPr>
              <a:t>(cont’d.)</a:t>
            </a:r>
          </a:p>
        </p:txBody>
      </p:sp>
      <p:sp>
        <p:nvSpPr>
          <p:cNvPr id="108548"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08549"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a:effectLst>
                  <a:outerShdw blurRad="38100" dist="38100" dir="2700000" algn="tl">
                    <a:srgbClr val="000000">
                      <a:alpha val="43137"/>
                    </a:srgbClr>
                  </a:outerShdw>
                </a:effectLst>
              </a:rPr>
              <a:t>Pipe Replacement Operations</a:t>
            </a:r>
          </a:p>
        </p:txBody>
      </p:sp>
      <p:sp>
        <p:nvSpPr>
          <p:cNvPr id="108551" name="Text Box 14"/>
          <p:cNvSpPr txBox="1">
            <a:spLocks noChangeArrowheads="1"/>
          </p:cNvSpPr>
          <p:nvPr/>
        </p:nvSpPr>
        <p:spPr bwMode="auto">
          <a:xfrm>
            <a:off x="3048000" y="1371600"/>
            <a:ext cx="3200400" cy="457200"/>
          </a:xfrm>
          <a:prstGeom prst="rect">
            <a:avLst/>
          </a:prstGeom>
          <a:noFill/>
          <a:ln w="9525">
            <a:noFill/>
            <a:miter lim="800000"/>
            <a:headEnd/>
            <a:tailEnd/>
          </a:ln>
        </p:spPr>
        <p:txBody>
          <a:bodyPr>
            <a:spAutoFit/>
          </a:bodyPr>
          <a:lstStyle/>
          <a:p>
            <a:pPr algn="ctr">
              <a:spcBef>
                <a:spcPct val="50000"/>
              </a:spcBef>
            </a:pPr>
            <a:r>
              <a:rPr lang="en-US" sz="1200" b="1" dirty="0" smtClean="0"/>
              <a:t>Outlet Protection</a:t>
            </a:r>
            <a:br>
              <a:rPr lang="en-US" sz="1200" b="1" dirty="0" smtClean="0"/>
            </a:br>
            <a:r>
              <a:rPr lang="en-US" sz="1200" b="1" dirty="0" smtClean="0"/>
              <a:t>“Rock Energy Dissipater”</a:t>
            </a:r>
            <a:endParaRPr lang="en-US" sz="1200" b="1" dirty="0"/>
          </a:p>
        </p:txBody>
      </p:sp>
      <p:sp>
        <p:nvSpPr>
          <p:cNvPr id="108552" name="Line 84"/>
          <p:cNvSpPr>
            <a:spLocks noChangeShapeType="1"/>
          </p:cNvSpPr>
          <p:nvPr/>
        </p:nvSpPr>
        <p:spPr bwMode="auto">
          <a:xfrm>
            <a:off x="5373688" y="2514600"/>
            <a:ext cx="0" cy="484188"/>
          </a:xfrm>
          <a:prstGeom prst="line">
            <a:avLst/>
          </a:prstGeom>
          <a:noFill/>
          <a:ln w="3175">
            <a:solidFill>
              <a:schemeClr val="tx1"/>
            </a:solidFill>
            <a:round/>
            <a:headEnd/>
            <a:tailEnd/>
          </a:ln>
        </p:spPr>
        <p:txBody>
          <a:bodyPr/>
          <a:lstStyle/>
          <a:p>
            <a:endParaRPr lang="en-US"/>
          </a:p>
        </p:txBody>
      </p:sp>
      <p:sp>
        <p:nvSpPr>
          <p:cNvPr id="108553" name="Line 38"/>
          <p:cNvSpPr>
            <a:spLocks noChangeShapeType="1"/>
          </p:cNvSpPr>
          <p:nvPr/>
        </p:nvSpPr>
        <p:spPr bwMode="auto">
          <a:xfrm>
            <a:off x="3429000" y="2590800"/>
            <a:ext cx="0" cy="76200"/>
          </a:xfrm>
          <a:prstGeom prst="line">
            <a:avLst/>
          </a:prstGeom>
          <a:noFill/>
          <a:ln w="9525">
            <a:solidFill>
              <a:schemeClr val="tx1"/>
            </a:solidFill>
            <a:round/>
            <a:headEnd/>
            <a:tailEnd/>
          </a:ln>
        </p:spPr>
        <p:txBody>
          <a:bodyPr/>
          <a:lstStyle/>
          <a:p>
            <a:endParaRPr lang="en-US"/>
          </a:p>
        </p:txBody>
      </p:sp>
      <p:sp>
        <p:nvSpPr>
          <p:cNvPr id="108554" name="Line 67"/>
          <p:cNvSpPr>
            <a:spLocks noChangeShapeType="1"/>
          </p:cNvSpPr>
          <p:nvPr/>
        </p:nvSpPr>
        <p:spPr bwMode="auto">
          <a:xfrm>
            <a:off x="3400425" y="2209800"/>
            <a:ext cx="914400" cy="0"/>
          </a:xfrm>
          <a:prstGeom prst="line">
            <a:avLst/>
          </a:prstGeom>
          <a:noFill/>
          <a:ln w="9525">
            <a:solidFill>
              <a:schemeClr val="tx1"/>
            </a:solidFill>
            <a:round/>
            <a:headEnd/>
            <a:tailEnd/>
          </a:ln>
        </p:spPr>
        <p:txBody>
          <a:bodyPr/>
          <a:lstStyle/>
          <a:p>
            <a:endParaRPr lang="en-US"/>
          </a:p>
        </p:txBody>
      </p:sp>
      <p:sp>
        <p:nvSpPr>
          <p:cNvPr id="108555" name="Line 25"/>
          <p:cNvSpPr>
            <a:spLocks noChangeShapeType="1"/>
          </p:cNvSpPr>
          <p:nvPr/>
        </p:nvSpPr>
        <p:spPr bwMode="auto">
          <a:xfrm>
            <a:off x="3397250" y="2743200"/>
            <a:ext cx="1981200" cy="0"/>
          </a:xfrm>
          <a:prstGeom prst="line">
            <a:avLst/>
          </a:prstGeom>
          <a:noFill/>
          <a:ln w="3175">
            <a:solidFill>
              <a:schemeClr val="tx1"/>
            </a:solidFill>
            <a:prstDash val="lgDash"/>
            <a:round/>
            <a:headEnd/>
            <a:tailEnd/>
          </a:ln>
        </p:spPr>
        <p:txBody>
          <a:bodyPr/>
          <a:lstStyle/>
          <a:p>
            <a:endParaRPr lang="en-US"/>
          </a:p>
        </p:txBody>
      </p:sp>
      <p:sp>
        <p:nvSpPr>
          <p:cNvPr id="108556" name="Line 23"/>
          <p:cNvSpPr>
            <a:spLocks noChangeShapeType="1"/>
          </p:cNvSpPr>
          <p:nvPr/>
        </p:nvSpPr>
        <p:spPr bwMode="auto">
          <a:xfrm>
            <a:off x="3397250" y="2209800"/>
            <a:ext cx="0" cy="1143000"/>
          </a:xfrm>
          <a:prstGeom prst="line">
            <a:avLst/>
          </a:prstGeom>
          <a:noFill/>
          <a:ln w="9525">
            <a:solidFill>
              <a:schemeClr val="tx1"/>
            </a:solidFill>
            <a:round/>
            <a:headEnd/>
            <a:tailEnd/>
          </a:ln>
        </p:spPr>
        <p:txBody>
          <a:bodyPr/>
          <a:lstStyle/>
          <a:p>
            <a:endParaRPr lang="en-US"/>
          </a:p>
        </p:txBody>
      </p:sp>
      <p:sp>
        <p:nvSpPr>
          <p:cNvPr id="108557" name="Line 22"/>
          <p:cNvSpPr>
            <a:spLocks noChangeShapeType="1"/>
          </p:cNvSpPr>
          <p:nvPr/>
        </p:nvSpPr>
        <p:spPr bwMode="auto">
          <a:xfrm>
            <a:off x="3092450" y="2209800"/>
            <a:ext cx="304800" cy="0"/>
          </a:xfrm>
          <a:prstGeom prst="line">
            <a:avLst/>
          </a:prstGeom>
          <a:noFill/>
          <a:ln w="9525">
            <a:solidFill>
              <a:schemeClr val="tx1"/>
            </a:solidFill>
            <a:round/>
            <a:headEnd/>
            <a:tailEnd/>
          </a:ln>
        </p:spPr>
        <p:txBody>
          <a:bodyPr/>
          <a:lstStyle/>
          <a:p>
            <a:endParaRPr lang="en-US"/>
          </a:p>
        </p:txBody>
      </p:sp>
      <p:sp>
        <p:nvSpPr>
          <p:cNvPr id="108558" name="Line 24"/>
          <p:cNvSpPr>
            <a:spLocks noChangeShapeType="1"/>
          </p:cNvSpPr>
          <p:nvPr/>
        </p:nvSpPr>
        <p:spPr bwMode="auto">
          <a:xfrm>
            <a:off x="3092450" y="3352800"/>
            <a:ext cx="304800" cy="0"/>
          </a:xfrm>
          <a:prstGeom prst="line">
            <a:avLst/>
          </a:prstGeom>
          <a:noFill/>
          <a:ln w="9525">
            <a:solidFill>
              <a:schemeClr val="tx1"/>
            </a:solidFill>
            <a:round/>
            <a:headEnd/>
            <a:tailEnd/>
          </a:ln>
        </p:spPr>
        <p:txBody>
          <a:bodyPr/>
          <a:lstStyle/>
          <a:p>
            <a:endParaRPr lang="en-US"/>
          </a:p>
        </p:txBody>
      </p:sp>
      <p:grpSp>
        <p:nvGrpSpPr>
          <p:cNvPr id="5" name="Group 89"/>
          <p:cNvGrpSpPr>
            <a:grpSpLocks/>
          </p:cNvGrpSpPr>
          <p:nvPr/>
        </p:nvGrpSpPr>
        <p:grpSpPr bwMode="auto">
          <a:xfrm>
            <a:off x="2971800" y="2514600"/>
            <a:ext cx="676275" cy="400050"/>
            <a:chOff x="1220" y="1536"/>
            <a:chExt cx="426" cy="252"/>
          </a:xfrm>
        </p:grpSpPr>
        <p:sp>
          <p:nvSpPr>
            <p:cNvPr id="108964" name="Line 26"/>
            <p:cNvSpPr>
              <a:spLocks noChangeShapeType="1"/>
            </p:cNvSpPr>
            <p:nvPr/>
          </p:nvSpPr>
          <p:spPr bwMode="auto">
            <a:xfrm>
              <a:off x="1632" y="1584"/>
              <a:ext cx="0" cy="192"/>
            </a:xfrm>
            <a:prstGeom prst="line">
              <a:avLst/>
            </a:prstGeom>
            <a:noFill/>
            <a:ln w="9525">
              <a:solidFill>
                <a:schemeClr val="tx1"/>
              </a:solidFill>
              <a:round/>
              <a:headEnd/>
              <a:tailEnd/>
            </a:ln>
          </p:spPr>
          <p:txBody>
            <a:bodyPr/>
            <a:lstStyle/>
            <a:p>
              <a:endParaRPr lang="en-US"/>
            </a:p>
          </p:txBody>
        </p:sp>
        <p:sp>
          <p:nvSpPr>
            <p:cNvPr id="108965" name="Freeform 28"/>
            <p:cNvSpPr>
              <a:spLocks/>
            </p:cNvSpPr>
            <p:nvPr/>
          </p:nvSpPr>
          <p:spPr bwMode="auto">
            <a:xfrm>
              <a:off x="1243" y="1722"/>
              <a:ext cx="398" cy="66"/>
            </a:xfrm>
            <a:custGeom>
              <a:avLst/>
              <a:gdLst>
                <a:gd name="T0" fmla="*/ 394 w 398"/>
                <a:gd name="T1" fmla="*/ 43 h 66"/>
                <a:gd name="T2" fmla="*/ 357 w 398"/>
                <a:gd name="T3" fmla="*/ 43 h 66"/>
                <a:gd name="T4" fmla="*/ 330 w 398"/>
                <a:gd name="T5" fmla="*/ 33 h 66"/>
                <a:gd name="T6" fmla="*/ 302 w 398"/>
                <a:gd name="T7" fmla="*/ 43 h 66"/>
                <a:gd name="T8" fmla="*/ 275 w 398"/>
                <a:gd name="T9" fmla="*/ 33 h 66"/>
                <a:gd name="T10" fmla="*/ 220 w 398"/>
                <a:gd name="T11" fmla="*/ 52 h 66"/>
                <a:gd name="T12" fmla="*/ 183 w 398"/>
                <a:gd name="T13" fmla="*/ 52 h 66"/>
                <a:gd name="T14" fmla="*/ 165 w 398"/>
                <a:gd name="T15" fmla="*/ 33 h 66"/>
                <a:gd name="T16" fmla="*/ 92 w 398"/>
                <a:gd name="T17" fmla="*/ 33 h 66"/>
                <a:gd name="T18" fmla="*/ 19 w 398"/>
                <a:gd name="T19" fmla="*/ 33 h 66"/>
                <a:gd name="T20" fmla="*/ 0 w 398"/>
                <a:gd name="T21" fmla="*/ 52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8"/>
                <a:gd name="T34" fmla="*/ 0 h 66"/>
                <a:gd name="T35" fmla="*/ 398 w 398"/>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8" h="66">
                  <a:moveTo>
                    <a:pt x="394" y="43"/>
                  </a:moveTo>
                  <a:cubicBezTo>
                    <a:pt x="351" y="0"/>
                    <a:pt x="398" y="35"/>
                    <a:pt x="357" y="43"/>
                  </a:cubicBezTo>
                  <a:cubicBezTo>
                    <a:pt x="348" y="45"/>
                    <a:pt x="339" y="36"/>
                    <a:pt x="330" y="33"/>
                  </a:cubicBezTo>
                  <a:cubicBezTo>
                    <a:pt x="321" y="36"/>
                    <a:pt x="312" y="43"/>
                    <a:pt x="302" y="43"/>
                  </a:cubicBezTo>
                  <a:cubicBezTo>
                    <a:pt x="292" y="43"/>
                    <a:pt x="285" y="32"/>
                    <a:pt x="275" y="33"/>
                  </a:cubicBezTo>
                  <a:cubicBezTo>
                    <a:pt x="256" y="35"/>
                    <a:pt x="220" y="52"/>
                    <a:pt x="220" y="52"/>
                  </a:cubicBezTo>
                  <a:cubicBezTo>
                    <a:pt x="173" y="2"/>
                    <a:pt x="232" y="52"/>
                    <a:pt x="183" y="52"/>
                  </a:cubicBezTo>
                  <a:cubicBezTo>
                    <a:pt x="174" y="52"/>
                    <a:pt x="171" y="39"/>
                    <a:pt x="165" y="33"/>
                  </a:cubicBezTo>
                  <a:cubicBezTo>
                    <a:pt x="127" y="47"/>
                    <a:pt x="122" y="65"/>
                    <a:pt x="92" y="33"/>
                  </a:cubicBezTo>
                  <a:cubicBezTo>
                    <a:pt x="29" y="55"/>
                    <a:pt x="50" y="66"/>
                    <a:pt x="19" y="33"/>
                  </a:cubicBezTo>
                  <a:cubicBezTo>
                    <a:pt x="13" y="39"/>
                    <a:pt x="0" y="52"/>
                    <a:pt x="0" y="52"/>
                  </a:cubicBezTo>
                </a:path>
              </a:pathLst>
            </a:custGeom>
            <a:noFill/>
            <a:ln w="9525">
              <a:solidFill>
                <a:schemeClr val="tx1"/>
              </a:solidFill>
              <a:round/>
              <a:headEnd/>
              <a:tailEnd/>
            </a:ln>
          </p:spPr>
          <p:txBody>
            <a:bodyPr/>
            <a:lstStyle/>
            <a:p>
              <a:endParaRPr lang="en-US"/>
            </a:p>
          </p:txBody>
        </p:sp>
        <p:sp>
          <p:nvSpPr>
            <p:cNvPr id="108966" name="Freeform 29"/>
            <p:cNvSpPr>
              <a:spLocks/>
            </p:cNvSpPr>
            <p:nvPr/>
          </p:nvSpPr>
          <p:spPr bwMode="auto">
            <a:xfrm>
              <a:off x="1248" y="1536"/>
              <a:ext cx="398" cy="66"/>
            </a:xfrm>
            <a:custGeom>
              <a:avLst/>
              <a:gdLst>
                <a:gd name="T0" fmla="*/ 394 w 398"/>
                <a:gd name="T1" fmla="*/ 43 h 66"/>
                <a:gd name="T2" fmla="*/ 357 w 398"/>
                <a:gd name="T3" fmla="*/ 43 h 66"/>
                <a:gd name="T4" fmla="*/ 330 w 398"/>
                <a:gd name="T5" fmla="*/ 33 h 66"/>
                <a:gd name="T6" fmla="*/ 302 w 398"/>
                <a:gd name="T7" fmla="*/ 43 h 66"/>
                <a:gd name="T8" fmla="*/ 275 w 398"/>
                <a:gd name="T9" fmla="*/ 33 h 66"/>
                <a:gd name="T10" fmla="*/ 220 w 398"/>
                <a:gd name="T11" fmla="*/ 52 h 66"/>
                <a:gd name="T12" fmla="*/ 183 w 398"/>
                <a:gd name="T13" fmla="*/ 52 h 66"/>
                <a:gd name="T14" fmla="*/ 165 w 398"/>
                <a:gd name="T15" fmla="*/ 33 h 66"/>
                <a:gd name="T16" fmla="*/ 92 w 398"/>
                <a:gd name="T17" fmla="*/ 33 h 66"/>
                <a:gd name="T18" fmla="*/ 19 w 398"/>
                <a:gd name="T19" fmla="*/ 33 h 66"/>
                <a:gd name="T20" fmla="*/ 0 w 398"/>
                <a:gd name="T21" fmla="*/ 52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8"/>
                <a:gd name="T34" fmla="*/ 0 h 66"/>
                <a:gd name="T35" fmla="*/ 398 w 398"/>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8" h="66">
                  <a:moveTo>
                    <a:pt x="394" y="43"/>
                  </a:moveTo>
                  <a:cubicBezTo>
                    <a:pt x="351" y="0"/>
                    <a:pt x="398" y="35"/>
                    <a:pt x="357" y="43"/>
                  </a:cubicBezTo>
                  <a:cubicBezTo>
                    <a:pt x="348" y="45"/>
                    <a:pt x="339" y="36"/>
                    <a:pt x="330" y="33"/>
                  </a:cubicBezTo>
                  <a:cubicBezTo>
                    <a:pt x="321" y="36"/>
                    <a:pt x="312" y="43"/>
                    <a:pt x="302" y="43"/>
                  </a:cubicBezTo>
                  <a:cubicBezTo>
                    <a:pt x="292" y="43"/>
                    <a:pt x="285" y="32"/>
                    <a:pt x="275" y="33"/>
                  </a:cubicBezTo>
                  <a:cubicBezTo>
                    <a:pt x="256" y="35"/>
                    <a:pt x="220" y="52"/>
                    <a:pt x="220" y="52"/>
                  </a:cubicBezTo>
                  <a:cubicBezTo>
                    <a:pt x="173" y="2"/>
                    <a:pt x="232" y="52"/>
                    <a:pt x="183" y="52"/>
                  </a:cubicBezTo>
                  <a:cubicBezTo>
                    <a:pt x="174" y="52"/>
                    <a:pt x="171" y="39"/>
                    <a:pt x="165" y="33"/>
                  </a:cubicBezTo>
                  <a:cubicBezTo>
                    <a:pt x="127" y="47"/>
                    <a:pt x="122" y="65"/>
                    <a:pt x="92" y="33"/>
                  </a:cubicBezTo>
                  <a:cubicBezTo>
                    <a:pt x="29" y="55"/>
                    <a:pt x="50" y="66"/>
                    <a:pt x="19" y="33"/>
                  </a:cubicBezTo>
                  <a:cubicBezTo>
                    <a:pt x="13" y="39"/>
                    <a:pt x="0" y="52"/>
                    <a:pt x="0" y="52"/>
                  </a:cubicBezTo>
                </a:path>
              </a:pathLst>
            </a:custGeom>
            <a:noFill/>
            <a:ln w="9525">
              <a:solidFill>
                <a:schemeClr val="tx1"/>
              </a:solidFill>
              <a:round/>
              <a:headEnd/>
              <a:tailEnd/>
            </a:ln>
          </p:spPr>
          <p:txBody>
            <a:bodyPr/>
            <a:lstStyle/>
            <a:p>
              <a:endParaRPr lang="en-US"/>
            </a:p>
          </p:txBody>
        </p:sp>
        <p:sp>
          <p:nvSpPr>
            <p:cNvPr id="108967" name="Freeform 33"/>
            <p:cNvSpPr>
              <a:spLocks/>
            </p:cNvSpPr>
            <p:nvPr/>
          </p:nvSpPr>
          <p:spPr bwMode="auto">
            <a:xfrm>
              <a:off x="1332" y="1584"/>
              <a:ext cx="54" cy="192"/>
            </a:xfrm>
            <a:custGeom>
              <a:avLst/>
              <a:gdLst>
                <a:gd name="T0" fmla="*/ 54 w 54"/>
                <a:gd name="T1" fmla="*/ 0 h 192"/>
                <a:gd name="T2" fmla="*/ 36 w 54"/>
                <a:gd name="T3" fmla="*/ 12 h 192"/>
                <a:gd name="T4" fmla="*/ 12 w 54"/>
                <a:gd name="T5" fmla="*/ 48 h 192"/>
                <a:gd name="T6" fmla="*/ 42 w 54"/>
                <a:gd name="T7" fmla="*/ 192 h 192"/>
                <a:gd name="T8" fmla="*/ 0 60000 65536"/>
                <a:gd name="T9" fmla="*/ 0 60000 65536"/>
                <a:gd name="T10" fmla="*/ 0 60000 65536"/>
                <a:gd name="T11" fmla="*/ 0 60000 65536"/>
                <a:gd name="T12" fmla="*/ 0 w 54"/>
                <a:gd name="T13" fmla="*/ 0 h 192"/>
                <a:gd name="T14" fmla="*/ 54 w 54"/>
                <a:gd name="T15" fmla="*/ 192 h 192"/>
              </a:gdLst>
              <a:ahLst/>
              <a:cxnLst>
                <a:cxn ang="T8">
                  <a:pos x="T0" y="T1"/>
                </a:cxn>
                <a:cxn ang="T9">
                  <a:pos x="T2" y="T3"/>
                </a:cxn>
                <a:cxn ang="T10">
                  <a:pos x="T4" y="T5"/>
                </a:cxn>
                <a:cxn ang="T11">
                  <a:pos x="T6" y="T7"/>
                </a:cxn>
              </a:cxnLst>
              <a:rect l="T12" t="T13" r="T14" b="T15"/>
              <a:pathLst>
                <a:path w="54" h="192">
                  <a:moveTo>
                    <a:pt x="54" y="0"/>
                  </a:moveTo>
                  <a:cubicBezTo>
                    <a:pt x="48" y="4"/>
                    <a:pt x="41" y="7"/>
                    <a:pt x="36" y="12"/>
                  </a:cubicBezTo>
                  <a:cubicBezTo>
                    <a:pt x="27" y="23"/>
                    <a:pt x="12" y="48"/>
                    <a:pt x="12" y="48"/>
                  </a:cubicBezTo>
                  <a:cubicBezTo>
                    <a:pt x="0" y="95"/>
                    <a:pt x="6" y="156"/>
                    <a:pt x="42" y="192"/>
                  </a:cubicBezTo>
                </a:path>
              </a:pathLst>
            </a:custGeom>
            <a:noFill/>
            <a:ln w="9525">
              <a:solidFill>
                <a:schemeClr val="tx1"/>
              </a:solidFill>
              <a:round/>
              <a:headEnd/>
              <a:tailEnd/>
            </a:ln>
          </p:spPr>
          <p:txBody>
            <a:bodyPr/>
            <a:lstStyle/>
            <a:p>
              <a:endParaRPr lang="en-US"/>
            </a:p>
          </p:txBody>
        </p:sp>
        <p:sp>
          <p:nvSpPr>
            <p:cNvPr id="108968" name="Freeform 34"/>
            <p:cNvSpPr>
              <a:spLocks/>
            </p:cNvSpPr>
            <p:nvPr/>
          </p:nvSpPr>
          <p:spPr bwMode="auto">
            <a:xfrm>
              <a:off x="1226" y="1582"/>
              <a:ext cx="59" cy="192"/>
            </a:xfrm>
            <a:custGeom>
              <a:avLst/>
              <a:gdLst>
                <a:gd name="T0" fmla="*/ 36 w 59"/>
                <a:gd name="T1" fmla="*/ 0 h 192"/>
                <a:gd name="T2" fmla="*/ 45 w 59"/>
                <a:gd name="T3" fmla="*/ 119 h 192"/>
                <a:gd name="T4" fmla="*/ 54 w 59"/>
                <a:gd name="T5" fmla="*/ 192 h 192"/>
                <a:gd name="T6" fmla="*/ 0 60000 65536"/>
                <a:gd name="T7" fmla="*/ 0 60000 65536"/>
                <a:gd name="T8" fmla="*/ 0 60000 65536"/>
                <a:gd name="T9" fmla="*/ 0 w 59"/>
                <a:gd name="T10" fmla="*/ 0 h 192"/>
                <a:gd name="T11" fmla="*/ 59 w 59"/>
                <a:gd name="T12" fmla="*/ 192 h 192"/>
              </a:gdLst>
              <a:ahLst/>
              <a:cxnLst>
                <a:cxn ang="T6">
                  <a:pos x="T0" y="T1"/>
                </a:cxn>
                <a:cxn ang="T7">
                  <a:pos x="T2" y="T3"/>
                </a:cxn>
                <a:cxn ang="T8">
                  <a:pos x="T4" y="T5"/>
                </a:cxn>
              </a:cxnLst>
              <a:rect l="T9" t="T10" r="T11" b="T12"/>
              <a:pathLst>
                <a:path w="59" h="192">
                  <a:moveTo>
                    <a:pt x="36" y="0"/>
                  </a:moveTo>
                  <a:cubicBezTo>
                    <a:pt x="17" y="54"/>
                    <a:pt x="0" y="72"/>
                    <a:pt x="45" y="119"/>
                  </a:cubicBezTo>
                  <a:cubicBezTo>
                    <a:pt x="59" y="161"/>
                    <a:pt x="54" y="137"/>
                    <a:pt x="54" y="192"/>
                  </a:cubicBezTo>
                </a:path>
              </a:pathLst>
            </a:custGeom>
            <a:noFill/>
            <a:ln w="9525">
              <a:solidFill>
                <a:schemeClr val="tx1"/>
              </a:solidFill>
              <a:round/>
              <a:headEnd/>
              <a:tailEnd/>
            </a:ln>
          </p:spPr>
          <p:txBody>
            <a:bodyPr/>
            <a:lstStyle/>
            <a:p>
              <a:endParaRPr lang="en-US"/>
            </a:p>
          </p:txBody>
        </p:sp>
        <p:sp>
          <p:nvSpPr>
            <p:cNvPr id="108969" name="Freeform 37"/>
            <p:cNvSpPr>
              <a:spLocks/>
            </p:cNvSpPr>
            <p:nvPr/>
          </p:nvSpPr>
          <p:spPr bwMode="auto">
            <a:xfrm>
              <a:off x="1220" y="1680"/>
              <a:ext cx="28" cy="96"/>
            </a:xfrm>
            <a:custGeom>
              <a:avLst/>
              <a:gdLst>
                <a:gd name="T0" fmla="*/ 22 w 28"/>
                <a:gd name="T1" fmla="*/ 96 h 96"/>
                <a:gd name="T2" fmla="*/ 28 w 28"/>
                <a:gd name="T3" fmla="*/ 0 h 96"/>
                <a:gd name="T4" fmla="*/ 0 60000 65536"/>
                <a:gd name="T5" fmla="*/ 0 60000 65536"/>
                <a:gd name="T6" fmla="*/ 0 w 28"/>
                <a:gd name="T7" fmla="*/ 0 h 96"/>
                <a:gd name="T8" fmla="*/ 28 w 28"/>
                <a:gd name="T9" fmla="*/ 96 h 96"/>
              </a:gdLst>
              <a:ahLst/>
              <a:cxnLst>
                <a:cxn ang="T4">
                  <a:pos x="T0" y="T1"/>
                </a:cxn>
                <a:cxn ang="T5">
                  <a:pos x="T2" y="T3"/>
                </a:cxn>
              </a:cxnLst>
              <a:rect l="T6" t="T7" r="T8" b="T9"/>
              <a:pathLst>
                <a:path w="28" h="96">
                  <a:moveTo>
                    <a:pt x="22" y="96"/>
                  </a:moveTo>
                  <a:cubicBezTo>
                    <a:pt x="2" y="66"/>
                    <a:pt x="0" y="28"/>
                    <a:pt x="28" y="0"/>
                  </a:cubicBezTo>
                </a:path>
              </a:pathLst>
            </a:custGeom>
            <a:noFill/>
            <a:ln w="9525">
              <a:solidFill>
                <a:schemeClr val="tx1"/>
              </a:solidFill>
              <a:round/>
              <a:headEnd/>
              <a:tailEnd/>
            </a:ln>
          </p:spPr>
          <p:txBody>
            <a:bodyPr/>
            <a:lstStyle/>
            <a:p>
              <a:endParaRPr lang="en-US"/>
            </a:p>
          </p:txBody>
        </p:sp>
        <p:sp>
          <p:nvSpPr>
            <p:cNvPr id="108970" name="Line 39"/>
            <p:cNvSpPr>
              <a:spLocks noChangeShapeType="1"/>
            </p:cNvSpPr>
            <p:nvPr/>
          </p:nvSpPr>
          <p:spPr bwMode="auto">
            <a:xfrm>
              <a:off x="1440" y="1584"/>
              <a:ext cx="0" cy="96"/>
            </a:xfrm>
            <a:prstGeom prst="line">
              <a:avLst/>
            </a:prstGeom>
            <a:noFill/>
            <a:ln w="9525">
              <a:solidFill>
                <a:schemeClr val="tx1"/>
              </a:solidFill>
              <a:round/>
              <a:headEnd/>
              <a:tailEnd/>
            </a:ln>
          </p:spPr>
          <p:txBody>
            <a:bodyPr/>
            <a:lstStyle/>
            <a:p>
              <a:endParaRPr lang="en-US"/>
            </a:p>
          </p:txBody>
        </p:sp>
        <p:sp>
          <p:nvSpPr>
            <p:cNvPr id="108971" name="Line 40"/>
            <p:cNvSpPr>
              <a:spLocks noChangeShapeType="1"/>
            </p:cNvSpPr>
            <p:nvPr/>
          </p:nvSpPr>
          <p:spPr bwMode="auto">
            <a:xfrm>
              <a:off x="1392" y="1584"/>
              <a:ext cx="0" cy="48"/>
            </a:xfrm>
            <a:prstGeom prst="line">
              <a:avLst/>
            </a:prstGeom>
            <a:noFill/>
            <a:ln w="9525">
              <a:solidFill>
                <a:schemeClr val="tx1"/>
              </a:solidFill>
              <a:round/>
              <a:headEnd/>
              <a:tailEnd/>
            </a:ln>
          </p:spPr>
          <p:txBody>
            <a:bodyPr/>
            <a:lstStyle/>
            <a:p>
              <a:endParaRPr lang="en-US"/>
            </a:p>
          </p:txBody>
        </p:sp>
        <p:sp>
          <p:nvSpPr>
            <p:cNvPr id="108972" name="Line 41"/>
            <p:cNvSpPr>
              <a:spLocks noChangeShapeType="1"/>
            </p:cNvSpPr>
            <p:nvPr/>
          </p:nvSpPr>
          <p:spPr bwMode="auto">
            <a:xfrm>
              <a:off x="1462" y="1584"/>
              <a:ext cx="0" cy="48"/>
            </a:xfrm>
            <a:prstGeom prst="line">
              <a:avLst/>
            </a:prstGeom>
            <a:noFill/>
            <a:ln w="9525">
              <a:solidFill>
                <a:schemeClr val="tx1"/>
              </a:solidFill>
              <a:round/>
              <a:headEnd/>
              <a:tailEnd/>
            </a:ln>
          </p:spPr>
          <p:txBody>
            <a:bodyPr/>
            <a:lstStyle/>
            <a:p>
              <a:endParaRPr lang="en-US"/>
            </a:p>
          </p:txBody>
        </p:sp>
        <p:sp>
          <p:nvSpPr>
            <p:cNvPr id="108973" name="Line 42"/>
            <p:cNvSpPr>
              <a:spLocks noChangeShapeType="1"/>
            </p:cNvSpPr>
            <p:nvPr/>
          </p:nvSpPr>
          <p:spPr bwMode="auto">
            <a:xfrm>
              <a:off x="1536" y="1584"/>
              <a:ext cx="0" cy="48"/>
            </a:xfrm>
            <a:prstGeom prst="line">
              <a:avLst/>
            </a:prstGeom>
            <a:noFill/>
            <a:ln w="9525">
              <a:solidFill>
                <a:schemeClr val="tx1"/>
              </a:solidFill>
              <a:round/>
              <a:headEnd/>
              <a:tailEnd/>
            </a:ln>
          </p:spPr>
          <p:txBody>
            <a:bodyPr/>
            <a:lstStyle/>
            <a:p>
              <a:endParaRPr lang="en-US"/>
            </a:p>
          </p:txBody>
        </p:sp>
        <p:sp>
          <p:nvSpPr>
            <p:cNvPr id="108974" name="Line 45"/>
            <p:cNvSpPr>
              <a:spLocks noChangeShapeType="1"/>
            </p:cNvSpPr>
            <p:nvPr/>
          </p:nvSpPr>
          <p:spPr bwMode="auto">
            <a:xfrm>
              <a:off x="1584" y="1584"/>
              <a:ext cx="0" cy="81"/>
            </a:xfrm>
            <a:prstGeom prst="line">
              <a:avLst/>
            </a:prstGeom>
            <a:noFill/>
            <a:ln w="9525">
              <a:solidFill>
                <a:schemeClr val="tx1"/>
              </a:solidFill>
              <a:round/>
              <a:headEnd/>
              <a:tailEnd/>
            </a:ln>
          </p:spPr>
          <p:txBody>
            <a:bodyPr/>
            <a:lstStyle/>
            <a:p>
              <a:endParaRPr lang="en-US"/>
            </a:p>
          </p:txBody>
        </p:sp>
        <p:sp>
          <p:nvSpPr>
            <p:cNvPr id="108975" name="Line 47"/>
            <p:cNvSpPr>
              <a:spLocks noChangeShapeType="1"/>
            </p:cNvSpPr>
            <p:nvPr/>
          </p:nvSpPr>
          <p:spPr bwMode="auto">
            <a:xfrm>
              <a:off x="1392" y="1680"/>
              <a:ext cx="0" cy="48"/>
            </a:xfrm>
            <a:prstGeom prst="line">
              <a:avLst/>
            </a:prstGeom>
            <a:noFill/>
            <a:ln w="9525">
              <a:solidFill>
                <a:schemeClr val="tx1"/>
              </a:solidFill>
              <a:round/>
              <a:headEnd/>
              <a:tailEnd/>
            </a:ln>
          </p:spPr>
          <p:txBody>
            <a:bodyPr/>
            <a:lstStyle/>
            <a:p>
              <a:endParaRPr lang="en-US"/>
            </a:p>
          </p:txBody>
        </p:sp>
        <p:sp>
          <p:nvSpPr>
            <p:cNvPr id="108976" name="Line 48"/>
            <p:cNvSpPr>
              <a:spLocks noChangeShapeType="1"/>
            </p:cNvSpPr>
            <p:nvPr/>
          </p:nvSpPr>
          <p:spPr bwMode="auto">
            <a:xfrm>
              <a:off x="1440" y="1728"/>
              <a:ext cx="0" cy="48"/>
            </a:xfrm>
            <a:prstGeom prst="line">
              <a:avLst/>
            </a:prstGeom>
            <a:noFill/>
            <a:ln w="9525">
              <a:solidFill>
                <a:schemeClr val="tx1"/>
              </a:solidFill>
              <a:round/>
              <a:headEnd/>
              <a:tailEnd/>
            </a:ln>
          </p:spPr>
          <p:txBody>
            <a:bodyPr/>
            <a:lstStyle/>
            <a:p>
              <a:endParaRPr lang="en-US"/>
            </a:p>
          </p:txBody>
        </p:sp>
        <p:sp>
          <p:nvSpPr>
            <p:cNvPr id="108977" name="Line 49"/>
            <p:cNvSpPr>
              <a:spLocks noChangeShapeType="1"/>
            </p:cNvSpPr>
            <p:nvPr/>
          </p:nvSpPr>
          <p:spPr bwMode="auto">
            <a:xfrm>
              <a:off x="1536" y="1680"/>
              <a:ext cx="0" cy="96"/>
            </a:xfrm>
            <a:prstGeom prst="line">
              <a:avLst/>
            </a:prstGeom>
            <a:noFill/>
            <a:ln w="9525">
              <a:solidFill>
                <a:schemeClr val="tx1"/>
              </a:solidFill>
              <a:round/>
              <a:headEnd/>
              <a:tailEnd/>
            </a:ln>
          </p:spPr>
          <p:txBody>
            <a:bodyPr/>
            <a:lstStyle/>
            <a:p>
              <a:endParaRPr lang="en-US"/>
            </a:p>
          </p:txBody>
        </p:sp>
        <p:sp>
          <p:nvSpPr>
            <p:cNvPr id="108978" name="Line 50"/>
            <p:cNvSpPr>
              <a:spLocks noChangeShapeType="1"/>
            </p:cNvSpPr>
            <p:nvPr/>
          </p:nvSpPr>
          <p:spPr bwMode="auto">
            <a:xfrm>
              <a:off x="1584" y="1680"/>
              <a:ext cx="0" cy="96"/>
            </a:xfrm>
            <a:prstGeom prst="line">
              <a:avLst/>
            </a:prstGeom>
            <a:noFill/>
            <a:ln w="9525">
              <a:solidFill>
                <a:schemeClr val="tx1"/>
              </a:solidFill>
              <a:round/>
              <a:headEnd/>
              <a:tailEnd/>
            </a:ln>
          </p:spPr>
          <p:txBody>
            <a:bodyPr/>
            <a:lstStyle/>
            <a:p>
              <a:endParaRPr lang="en-US"/>
            </a:p>
          </p:txBody>
        </p:sp>
      </p:grpSp>
      <p:sp>
        <p:nvSpPr>
          <p:cNvPr id="108560" name="Line 51"/>
          <p:cNvSpPr>
            <a:spLocks noChangeShapeType="1"/>
          </p:cNvSpPr>
          <p:nvPr/>
        </p:nvSpPr>
        <p:spPr bwMode="auto">
          <a:xfrm flipH="1">
            <a:off x="3244850" y="3276600"/>
            <a:ext cx="152400" cy="0"/>
          </a:xfrm>
          <a:prstGeom prst="line">
            <a:avLst/>
          </a:prstGeom>
          <a:noFill/>
          <a:ln w="9525">
            <a:solidFill>
              <a:schemeClr val="tx1"/>
            </a:solidFill>
            <a:round/>
            <a:headEnd/>
            <a:tailEnd/>
          </a:ln>
        </p:spPr>
        <p:txBody>
          <a:bodyPr/>
          <a:lstStyle/>
          <a:p>
            <a:endParaRPr lang="en-US"/>
          </a:p>
        </p:txBody>
      </p:sp>
      <p:sp>
        <p:nvSpPr>
          <p:cNvPr id="108561" name="Line 52"/>
          <p:cNvSpPr>
            <a:spLocks noChangeShapeType="1"/>
          </p:cNvSpPr>
          <p:nvPr/>
        </p:nvSpPr>
        <p:spPr bwMode="auto">
          <a:xfrm flipH="1">
            <a:off x="3092450" y="3124200"/>
            <a:ext cx="304800" cy="0"/>
          </a:xfrm>
          <a:prstGeom prst="line">
            <a:avLst/>
          </a:prstGeom>
          <a:noFill/>
          <a:ln w="9525">
            <a:solidFill>
              <a:schemeClr val="tx1"/>
            </a:solidFill>
            <a:round/>
            <a:headEnd/>
            <a:tailEnd/>
          </a:ln>
        </p:spPr>
        <p:txBody>
          <a:bodyPr/>
          <a:lstStyle/>
          <a:p>
            <a:endParaRPr lang="en-US"/>
          </a:p>
        </p:txBody>
      </p:sp>
      <p:sp>
        <p:nvSpPr>
          <p:cNvPr id="108562" name="Line 53"/>
          <p:cNvSpPr>
            <a:spLocks noChangeShapeType="1"/>
          </p:cNvSpPr>
          <p:nvPr/>
        </p:nvSpPr>
        <p:spPr bwMode="auto">
          <a:xfrm flipH="1">
            <a:off x="3168650" y="3048000"/>
            <a:ext cx="228600" cy="0"/>
          </a:xfrm>
          <a:prstGeom prst="line">
            <a:avLst/>
          </a:prstGeom>
          <a:noFill/>
          <a:ln w="9525">
            <a:solidFill>
              <a:schemeClr val="tx1"/>
            </a:solidFill>
            <a:round/>
            <a:headEnd/>
            <a:tailEnd/>
          </a:ln>
        </p:spPr>
        <p:txBody>
          <a:bodyPr/>
          <a:lstStyle/>
          <a:p>
            <a:endParaRPr lang="en-US"/>
          </a:p>
        </p:txBody>
      </p:sp>
      <p:sp>
        <p:nvSpPr>
          <p:cNvPr id="108563" name="Line 54"/>
          <p:cNvSpPr>
            <a:spLocks noChangeShapeType="1"/>
          </p:cNvSpPr>
          <p:nvPr/>
        </p:nvSpPr>
        <p:spPr bwMode="auto">
          <a:xfrm flipH="1">
            <a:off x="3244850" y="3200400"/>
            <a:ext cx="152400" cy="0"/>
          </a:xfrm>
          <a:prstGeom prst="line">
            <a:avLst/>
          </a:prstGeom>
          <a:noFill/>
          <a:ln w="9525">
            <a:solidFill>
              <a:schemeClr val="tx1"/>
            </a:solidFill>
            <a:round/>
            <a:headEnd/>
            <a:tailEnd/>
          </a:ln>
        </p:spPr>
        <p:txBody>
          <a:bodyPr/>
          <a:lstStyle/>
          <a:p>
            <a:endParaRPr lang="en-US"/>
          </a:p>
        </p:txBody>
      </p:sp>
      <p:sp>
        <p:nvSpPr>
          <p:cNvPr id="108564" name="Line 55"/>
          <p:cNvSpPr>
            <a:spLocks noChangeShapeType="1"/>
          </p:cNvSpPr>
          <p:nvPr/>
        </p:nvSpPr>
        <p:spPr bwMode="auto">
          <a:xfrm flipH="1">
            <a:off x="3244850" y="2971800"/>
            <a:ext cx="152400" cy="0"/>
          </a:xfrm>
          <a:prstGeom prst="line">
            <a:avLst/>
          </a:prstGeom>
          <a:noFill/>
          <a:ln w="9525">
            <a:solidFill>
              <a:schemeClr val="tx1"/>
            </a:solidFill>
            <a:round/>
            <a:headEnd/>
            <a:tailEnd/>
          </a:ln>
        </p:spPr>
        <p:txBody>
          <a:bodyPr/>
          <a:lstStyle/>
          <a:p>
            <a:endParaRPr lang="en-US"/>
          </a:p>
        </p:txBody>
      </p:sp>
      <p:sp>
        <p:nvSpPr>
          <p:cNvPr id="108565" name="Line 56"/>
          <p:cNvSpPr>
            <a:spLocks noChangeShapeType="1"/>
          </p:cNvSpPr>
          <p:nvPr/>
        </p:nvSpPr>
        <p:spPr bwMode="auto">
          <a:xfrm flipH="1">
            <a:off x="3244850" y="2514600"/>
            <a:ext cx="152400" cy="0"/>
          </a:xfrm>
          <a:prstGeom prst="line">
            <a:avLst/>
          </a:prstGeom>
          <a:noFill/>
          <a:ln w="9525">
            <a:solidFill>
              <a:schemeClr val="tx1"/>
            </a:solidFill>
            <a:round/>
            <a:headEnd/>
            <a:tailEnd/>
          </a:ln>
        </p:spPr>
        <p:txBody>
          <a:bodyPr/>
          <a:lstStyle/>
          <a:p>
            <a:endParaRPr lang="en-US"/>
          </a:p>
        </p:txBody>
      </p:sp>
      <p:sp>
        <p:nvSpPr>
          <p:cNvPr id="108566" name="Line 57"/>
          <p:cNvSpPr>
            <a:spLocks noChangeShapeType="1"/>
          </p:cNvSpPr>
          <p:nvPr/>
        </p:nvSpPr>
        <p:spPr bwMode="auto">
          <a:xfrm flipH="1">
            <a:off x="3168650" y="2438400"/>
            <a:ext cx="228600" cy="0"/>
          </a:xfrm>
          <a:prstGeom prst="line">
            <a:avLst/>
          </a:prstGeom>
          <a:noFill/>
          <a:ln w="9525">
            <a:solidFill>
              <a:schemeClr val="tx1"/>
            </a:solidFill>
            <a:round/>
            <a:headEnd/>
            <a:tailEnd/>
          </a:ln>
        </p:spPr>
        <p:txBody>
          <a:bodyPr/>
          <a:lstStyle/>
          <a:p>
            <a:endParaRPr lang="en-US"/>
          </a:p>
        </p:txBody>
      </p:sp>
      <p:sp>
        <p:nvSpPr>
          <p:cNvPr id="108567" name="Line 58"/>
          <p:cNvSpPr>
            <a:spLocks noChangeShapeType="1"/>
          </p:cNvSpPr>
          <p:nvPr/>
        </p:nvSpPr>
        <p:spPr bwMode="auto">
          <a:xfrm flipH="1">
            <a:off x="3244850" y="2362200"/>
            <a:ext cx="152400" cy="0"/>
          </a:xfrm>
          <a:prstGeom prst="line">
            <a:avLst/>
          </a:prstGeom>
          <a:noFill/>
          <a:ln w="9525">
            <a:solidFill>
              <a:schemeClr val="tx1"/>
            </a:solidFill>
            <a:round/>
            <a:headEnd/>
            <a:tailEnd/>
          </a:ln>
        </p:spPr>
        <p:txBody>
          <a:bodyPr/>
          <a:lstStyle/>
          <a:p>
            <a:endParaRPr lang="en-US"/>
          </a:p>
        </p:txBody>
      </p:sp>
      <p:sp>
        <p:nvSpPr>
          <p:cNvPr id="108568" name="Line 59"/>
          <p:cNvSpPr>
            <a:spLocks noChangeShapeType="1"/>
          </p:cNvSpPr>
          <p:nvPr/>
        </p:nvSpPr>
        <p:spPr bwMode="auto">
          <a:xfrm flipH="1">
            <a:off x="3244850" y="2286000"/>
            <a:ext cx="152400" cy="0"/>
          </a:xfrm>
          <a:prstGeom prst="line">
            <a:avLst/>
          </a:prstGeom>
          <a:noFill/>
          <a:ln w="9525">
            <a:solidFill>
              <a:schemeClr val="tx1"/>
            </a:solidFill>
            <a:round/>
            <a:headEnd/>
            <a:tailEnd/>
          </a:ln>
        </p:spPr>
        <p:txBody>
          <a:bodyPr/>
          <a:lstStyle/>
          <a:p>
            <a:endParaRPr lang="en-US"/>
          </a:p>
        </p:txBody>
      </p:sp>
      <p:sp>
        <p:nvSpPr>
          <p:cNvPr id="108569" name="Line 62"/>
          <p:cNvSpPr>
            <a:spLocks noChangeShapeType="1"/>
          </p:cNvSpPr>
          <p:nvPr/>
        </p:nvSpPr>
        <p:spPr bwMode="auto">
          <a:xfrm>
            <a:off x="3702050" y="2416175"/>
            <a:ext cx="0" cy="685800"/>
          </a:xfrm>
          <a:prstGeom prst="line">
            <a:avLst/>
          </a:prstGeom>
          <a:noFill/>
          <a:ln w="3175">
            <a:solidFill>
              <a:schemeClr val="tx1"/>
            </a:solidFill>
            <a:prstDash val="sysDot"/>
            <a:round/>
            <a:headEnd/>
            <a:tailEnd/>
          </a:ln>
        </p:spPr>
        <p:txBody>
          <a:bodyPr/>
          <a:lstStyle/>
          <a:p>
            <a:endParaRPr lang="en-US"/>
          </a:p>
        </p:txBody>
      </p:sp>
      <p:sp>
        <p:nvSpPr>
          <p:cNvPr id="108570" name="Line 63"/>
          <p:cNvSpPr>
            <a:spLocks noChangeShapeType="1"/>
          </p:cNvSpPr>
          <p:nvPr/>
        </p:nvSpPr>
        <p:spPr bwMode="auto">
          <a:xfrm>
            <a:off x="4006850" y="2416175"/>
            <a:ext cx="0" cy="685800"/>
          </a:xfrm>
          <a:prstGeom prst="line">
            <a:avLst/>
          </a:prstGeom>
          <a:noFill/>
          <a:ln w="3175">
            <a:solidFill>
              <a:schemeClr val="tx1"/>
            </a:solidFill>
            <a:prstDash val="sysDot"/>
            <a:round/>
            <a:headEnd/>
            <a:tailEnd/>
          </a:ln>
        </p:spPr>
        <p:txBody>
          <a:bodyPr/>
          <a:lstStyle/>
          <a:p>
            <a:endParaRPr lang="en-US"/>
          </a:p>
        </p:txBody>
      </p:sp>
      <p:sp>
        <p:nvSpPr>
          <p:cNvPr id="108571" name="Line 64"/>
          <p:cNvSpPr>
            <a:spLocks noChangeShapeType="1"/>
          </p:cNvSpPr>
          <p:nvPr/>
        </p:nvSpPr>
        <p:spPr bwMode="auto">
          <a:xfrm>
            <a:off x="3702050" y="2416175"/>
            <a:ext cx="304800" cy="0"/>
          </a:xfrm>
          <a:prstGeom prst="line">
            <a:avLst/>
          </a:prstGeom>
          <a:noFill/>
          <a:ln w="3175">
            <a:solidFill>
              <a:schemeClr val="tx1"/>
            </a:solidFill>
            <a:prstDash val="sysDot"/>
            <a:round/>
            <a:headEnd/>
            <a:tailEnd/>
          </a:ln>
        </p:spPr>
        <p:txBody>
          <a:bodyPr/>
          <a:lstStyle/>
          <a:p>
            <a:endParaRPr lang="en-US"/>
          </a:p>
        </p:txBody>
      </p:sp>
      <p:sp>
        <p:nvSpPr>
          <p:cNvPr id="108572" name="Line 65"/>
          <p:cNvSpPr>
            <a:spLocks noChangeShapeType="1"/>
          </p:cNvSpPr>
          <p:nvPr/>
        </p:nvSpPr>
        <p:spPr bwMode="auto">
          <a:xfrm>
            <a:off x="3702050" y="3092450"/>
            <a:ext cx="304800" cy="0"/>
          </a:xfrm>
          <a:prstGeom prst="line">
            <a:avLst/>
          </a:prstGeom>
          <a:noFill/>
          <a:ln w="3175">
            <a:solidFill>
              <a:schemeClr val="tx1"/>
            </a:solidFill>
            <a:prstDash val="sysDot"/>
            <a:round/>
            <a:headEnd/>
            <a:tailEnd/>
          </a:ln>
        </p:spPr>
        <p:txBody>
          <a:bodyPr/>
          <a:lstStyle/>
          <a:p>
            <a:endParaRPr lang="en-US"/>
          </a:p>
        </p:txBody>
      </p:sp>
      <p:sp>
        <p:nvSpPr>
          <p:cNvPr id="108573" name="Line 66"/>
          <p:cNvSpPr>
            <a:spLocks noChangeShapeType="1"/>
          </p:cNvSpPr>
          <p:nvPr/>
        </p:nvSpPr>
        <p:spPr bwMode="auto">
          <a:xfrm>
            <a:off x="3397250" y="3302000"/>
            <a:ext cx="914400" cy="0"/>
          </a:xfrm>
          <a:prstGeom prst="line">
            <a:avLst/>
          </a:prstGeom>
          <a:noFill/>
          <a:ln w="9525">
            <a:solidFill>
              <a:schemeClr val="tx1"/>
            </a:solidFill>
            <a:round/>
            <a:headEnd/>
            <a:tailEnd/>
          </a:ln>
        </p:spPr>
        <p:txBody>
          <a:bodyPr/>
          <a:lstStyle/>
          <a:p>
            <a:endParaRPr lang="en-US"/>
          </a:p>
        </p:txBody>
      </p:sp>
      <p:sp>
        <p:nvSpPr>
          <p:cNvPr id="108574" name="Line 68"/>
          <p:cNvSpPr>
            <a:spLocks noChangeShapeType="1"/>
          </p:cNvSpPr>
          <p:nvPr/>
        </p:nvSpPr>
        <p:spPr bwMode="auto">
          <a:xfrm flipV="1">
            <a:off x="3397250" y="3124200"/>
            <a:ext cx="304800" cy="152400"/>
          </a:xfrm>
          <a:prstGeom prst="line">
            <a:avLst/>
          </a:prstGeom>
          <a:noFill/>
          <a:ln w="9525">
            <a:solidFill>
              <a:schemeClr val="tx1"/>
            </a:solidFill>
            <a:prstDash val="sysDot"/>
            <a:round/>
            <a:headEnd/>
            <a:tailEnd/>
          </a:ln>
        </p:spPr>
        <p:txBody>
          <a:bodyPr/>
          <a:lstStyle/>
          <a:p>
            <a:endParaRPr lang="en-US"/>
          </a:p>
        </p:txBody>
      </p:sp>
      <p:sp>
        <p:nvSpPr>
          <p:cNvPr id="108575" name="Line 69"/>
          <p:cNvSpPr>
            <a:spLocks noChangeShapeType="1"/>
          </p:cNvSpPr>
          <p:nvPr/>
        </p:nvSpPr>
        <p:spPr bwMode="auto">
          <a:xfrm>
            <a:off x="3397250" y="2209800"/>
            <a:ext cx="304800" cy="228600"/>
          </a:xfrm>
          <a:prstGeom prst="line">
            <a:avLst/>
          </a:prstGeom>
          <a:noFill/>
          <a:ln w="9525">
            <a:solidFill>
              <a:schemeClr val="tx1"/>
            </a:solidFill>
            <a:prstDash val="sysDot"/>
            <a:round/>
            <a:headEnd/>
            <a:tailEnd/>
          </a:ln>
        </p:spPr>
        <p:txBody>
          <a:bodyPr/>
          <a:lstStyle/>
          <a:p>
            <a:endParaRPr lang="en-US"/>
          </a:p>
        </p:txBody>
      </p:sp>
      <p:sp>
        <p:nvSpPr>
          <p:cNvPr id="108576" name="Line 70"/>
          <p:cNvSpPr>
            <a:spLocks noChangeShapeType="1"/>
          </p:cNvSpPr>
          <p:nvPr/>
        </p:nvSpPr>
        <p:spPr bwMode="auto">
          <a:xfrm flipH="1" flipV="1">
            <a:off x="4006850" y="3124200"/>
            <a:ext cx="304800" cy="152400"/>
          </a:xfrm>
          <a:prstGeom prst="line">
            <a:avLst/>
          </a:prstGeom>
          <a:noFill/>
          <a:ln w="9525">
            <a:solidFill>
              <a:schemeClr val="tx1"/>
            </a:solidFill>
            <a:prstDash val="sysDot"/>
            <a:round/>
            <a:headEnd/>
            <a:tailEnd/>
          </a:ln>
        </p:spPr>
        <p:txBody>
          <a:bodyPr/>
          <a:lstStyle/>
          <a:p>
            <a:endParaRPr lang="en-US"/>
          </a:p>
        </p:txBody>
      </p:sp>
      <p:sp>
        <p:nvSpPr>
          <p:cNvPr id="108577" name="Line 71"/>
          <p:cNvSpPr>
            <a:spLocks noChangeShapeType="1"/>
          </p:cNvSpPr>
          <p:nvPr/>
        </p:nvSpPr>
        <p:spPr bwMode="auto">
          <a:xfrm flipV="1">
            <a:off x="4006850" y="2209800"/>
            <a:ext cx="304800" cy="228600"/>
          </a:xfrm>
          <a:prstGeom prst="line">
            <a:avLst/>
          </a:prstGeom>
          <a:noFill/>
          <a:ln w="9525">
            <a:solidFill>
              <a:schemeClr val="tx1"/>
            </a:solidFill>
            <a:prstDash val="sysDot"/>
            <a:round/>
            <a:headEnd/>
            <a:tailEnd/>
          </a:ln>
        </p:spPr>
        <p:txBody>
          <a:bodyPr/>
          <a:lstStyle/>
          <a:p>
            <a:endParaRPr lang="en-US"/>
          </a:p>
        </p:txBody>
      </p:sp>
      <p:sp>
        <p:nvSpPr>
          <p:cNvPr id="108578" name="Line 74"/>
          <p:cNvSpPr>
            <a:spLocks noChangeShapeType="1"/>
          </p:cNvSpPr>
          <p:nvPr/>
        </p:nvSpPr>
        <p:spPr bwMode="auto">
          <a:xfrm flipV="1">
            <a:off x="4311650" y="3063875"/>
            <a:ext cx="0" cy="228600"/>
          </a:xfrm>
          <a:prstGeom prst="line">
            <a:avLst/>
          </a:prstGeom>
          <a:noFill/>
          <a:ln w="9525">
            <a:solidFill>
              <a:schemeClr val="tx1"/>
            </a:solidFill>
            <a:round/>
            <a:headEnd/>
            <a:tailEnd/>
          </a:ln>
        </p:spPr>
        <p:txBody>
          <a:bodyPr/>
          <a:lstStyle/>
          <a:p>
            <a:endParaRPr lang="en-US"/>
          </a:p>
        </p:txBody>
      </p:sp>
      <p:sp>
        <p:nvSpPr>
          <p:cNvPr id="108579" name="Line 75"/>
          <p:cNvSpPr>
            <a:spLocks noChangeShapeType="1"/>
          </p:cNvSpPr>
          <p:nvPr/>
        </p:nvSpPr>
        <p:spPr bwMode="auto">
          <a:xfrm flipV="1">
            <a:off x="4311650" y="2209800"/>
            <a:ext cx="0" cy="228600"/>
          </a:xfrm>
          <a:prstGeom prst="line">
            <a:avLst/>
          </a:prstGeom>
          <a:noFill/>
          <a:ln w="9525">
            <a:solidFill>
              <a:schemeClr val="tx1"/>
            </a:solidFill>
            <a:round/>
            <a:headEnd/>
            <a:tailEnd/>
          </a:ln>
        </p:spPr>
        <p:txBody>
          <a:bodyPr/>
          <a:lstStyle/>
          <a:p>
            <a:endParaRPr lang="en-US"/>
          </a:p>
        </p:txBody>
      </p:sp>
      <p:sp>
        <p:nvSpPr>
          <p:cNvPr id="108580" name="Line 76"/>
          <p:cNvSpPr>
            <a:spLocks noChangeShapeType="1"/>
          </p:cNvSpPr>
          <p:nvPr/>
        </p:nvSpPr>
        <p:spPr bwMode="auto">
          <a:xfrm flipH="1">
            <a:off x="4159250" y="2438400"/>
            <a:ext cx="152400" cy="76200"/>
          </a:xfrm>
          <a:prstGeom prst="line">
            <a:avLst/>
          </a:prstGeom>
          <a:noFill/>
          <a:ln w="9525">
            <a:solidFill>
              <a:schemeClr val="tx1"/>
            </a:solidFill>
            <a:round/>
            <a:headEnd/>
            <a:tailEnd/>
          </a:ln>
        </p:spPr>
        <p:txBody>
          <a:bodyPr/>
          <a:lstStyle/>
          <a:p>
            <a:endParaRPr lang="en-US"/>
          </a:p>
        </p:txBody>
      </p:sp>
      <p:sp>
        <p:nvSpPr>
          <p:cNvPr id="108581" name="Line 77"/>
          <p:cNvSpPr>
            <a:spLocks noChangeShapeType="1"/>
          </p:cNvSpPr>
          <p:nvPr/>
        </p:nvSpPr>
        <p:spPr bwMode="auto">
          <a:xfrm>
            <a:off x="4159250" y="3000375"/>
            <a:ext cx="152400" cy="76200"/>
          </a:xfrm>
          <a:prstGeom prst="line">
            <a:avLst/>
          </a:prstGeom>
          <a:noFill/>
          <a:ln w="9525">
            <a:solidFill>
              <a:schemeClr val="tx1"/>
            </a:solidFill>
            <a:round/>
            <a:headEnd/>
            <a:tailEnd/>
          </a:ln>
        </p:spPr>
        <p:txBody>
          <a:bodyPr/>
          <a:lstStyle/>
          <a:p>
            <a:endParaRPr lang="en-US"/>
          </a:p>
        </p:txBody>
      </p:sp>
      <p:sp>
        <p:nvSpPr>
          <p:cNvPr id="108582" name="Line 78"/>
          <p:cNvSpPr>
            <a:spLocks noChangeShapeType="1"/>
          </p:cNvSpPr>
          <p:nvPr/>
        </p:nvSpPr>
        <p:spPr bwMode="auto">
          <a:xfrm>
            <a:off x="4159250" y="2514600"/>
            <a:ext cx="0" cy="503238"/>
          </a:xfrm>
          <a:prstGeom prst="line">
            <a:avLst/>
          </a:prstGeom>
          <a:noFill/>
          <a:ln w="3175">
            <a:solidFill>
              <a:schemeClr val="tx1"/>
            </a:solidFill>
            <a:round/>
            <a:headEnd/>
            <a:tailEnd/>
          </a:ln>
        </p:spPr>
        <p:txBody>
          <a:bodyPr/>
          <a:lstStyle/>
          <a:p>
            <a:endParaRPr lang="en-US"/>
          </a:p>
        </p:txBody>
      </p:sp>
      <p:sp>
        <p:nvSpPr>
          <p:cNvPr id="108583" name="Line 79"/>
          <p:cNvSpPr>
            <a:spLocks noChangeShapeType="1"/>
          </p:cNvSpPr>
          <p:nvPr/>
        </p:nvSpPr>
        <p:spPr bwMode="auto">
          <a:xfrm>
            <a:off x="4311650" y="2438400"/>
            <a:ext cx="990600" cy="0"/>
          </a:xfrm>
          <a:prstGeom prst="line">
            <a:avLst/>
          </a:prstGeom>
          <a:noFill/>
          <a:ln w="9525">
            <a:solidFill>
              <a:schemeClr val="tx1"/>
            </a:solidFill>
            <a:round/>
            <a:headEnd/>
            <a:tailEnd/>
          </a:ln>
        </p:spPr>
        <p:txBody>
          <a:bodyPr/>
          <a:lstStyle/>
          <a:p>
            <a:endParaRPr lang="en-US"/>
          </a:p>
        </p:txBody>
      </p:sp>
      <p:sp>
        <p:nvSpPr>
          <p:cNvPr id="108584" name="Line 80"/>
          <p:cNvSpPr>
            <a:spLocks noChangeShapeType="1"/>
          </p:cNvSpPr>
          <p:nvPr/>
        </p:nvSpPr>
        <p:spPr bwMode="auto">
          <a:xfrm>
            <a:off x="4311650" y="3073400"/>
            <a:ext cx="990600" cy="0"/>
          </a:xfrm>
          <a:prstGeom prst="line">
            <a:avLst/>
          </a:prstGeom>
          <a:noFill/>
          <a:ln w="9525">
            <a:solidFill>
              <a:schemeClr val="tx1"/>
            </a:solidFill>
            <a:round/>
            <a:headEnd/>
            <a:tailEnd/>
          </a:ln>
        </p:spPr>
        <p:txBody>
          <a:bodyPr/>
          <a:lstStyle/>
          <a:p>
            <a:endParaRPr lang="en-US"/>
          </a:p>
        </p:txBody>
      </p:sp>
      <p:sp>
        <p:nvSpPr>
          <p:cNvPr id="108585" name="Line 82"/>
          <p:cNvSpPr>
            <a:spLocks noChangeShapeType="1"/>
          </p:cNvSpPr>
          <p:nvPr/>
        </p:nvSpPr>
        <p:spPr bwMode="auto">
          <a:xfrm>
            <a:off x="5302250" y="2438400"/>
            <a:ext cx="76200" cy="76200"/>
          </a:xfrm>
          <a:prstGeom prst="line">
            <a:avLst/>
          </a:prstGeom>
          <a:noFill/>
          <a:ln w="9525">
            <a:solidFill>
              <a:schemeClr val="tx1"/>
            </a:solidFill>
            <a:round/>
            <a:headEnd/>
            <a:tailEnd/>
          </a:ln>
        </p:spPr>
        <p:txBody>
          <a:bodyPr/>
          <a:lstStyle/>
          <a:p>
            <a:endParaRPr lang="en-US"/>
          </a:p>
        </p:txBody>
      </p:sp>
      <p:sp>
        <p:nvSpPr>
          <p:cNvPr id="108586" name="Line 83"/>
          <p:cNvSpPr>
            <a:spLocks noChangeShapeType="1"/>
          </p:cNvSpPr>
          <p:nvPr/>
        </p:nvSpPr>
        <p:spPr bwMode="auto">
          <a:xfrm flipH="1">
            <a:off x="5284788" y="3000375"/>
            <a:ext cx="76200" cy="76200"/>
          </a:xfrm>
          <a:prstGeom prst="line">
            <a:avLst/>
          </a:prstGeom>
          <a:noFill/>
          <a:ln w="9525">
            <a:solidFill>
              <a:schemeClr val="tx1"/>
            </a:solidFill>
            <a:round/>
            <a:headEnd/>
            <a:tailEnd/>
          </a:ln>
        </p:spPr>
        <p:txBody>
          <a:bodyPr/>
          <a:lstStyle/>
          <a:p>
            <a:endParaRPr lang="en-US"/>
          </a:p>
        </p:txBody>
      </p:sp>
      <p:sp>
        <p:nvSpPr>
          <p:cNvPr id="108587" name="Line 85"/>
          <p:cNvSpPr>
            <a:spLocks noChangeShapeType="1"/>
          </p:cNvSpPr>
          <p:nvPr/>
        </p:nvSpPr>
        <p:spPr bwMode="auto">
          <a:xfrm>
            <a:off x="5378450" y="2514600"/>
            <a:ext cx="838200" cy="76200"/>
          </a:xfrm>
          <a:prstGeom prst="line">
            <a:avLst/>
          </a:prstGeom>
          <a:noFill/>
          <a:ln w="9525">
            <a:solidFill>
              <a:schemeClr val="tx1"/>
            </a:solidFill>
            <a:round/>
            <a:headEnd/>
            <a:tailEnd/>
          </a:ln>
        </p:spPr>
        <p:txBody>
          <a:bodyPr/>
          <a:lstStyle/>
          <a:p>
            <a:endParaRPr lang="en-US"/>
          </a:p>
        </p:txBody>
      </p:sp>
      <p:sp>
        <p:nvSpPr>
          <p:cNvPr id="108588" name="Line 86"/>
          <p:cNvSpPr>
            <a:spLocks noChangeShapeType="1"/>
          </p:cNvSpPr>
          <p:nvPr/>
        </p:nvSpPr>
        <p:spPr bwMode="auto">
          <a:xfrm flipH="1">
            <a:off x="5357813" y="2900363"/>
            <a:ext cx="838200" cy="76200"/>
          </a:xfrm>
          <a:prstGeom prst="line">
            <a:avLst/>
          </a:prstGeom>
          <a:noFill/>
          <a:ln w="9525">
            <a:solidFill>
              <a:schemeClr val="tx1"/>
            </a:solidFill>
            <a:round/>
            <a:headEnd/>
            <a:tailEnd/>
          </a:ln>
        </p:spPr>
        <p:txBody>
          <a:bodyPr/>
          <a:lstStyle/>
          <a:p>
            <a:endParaRPr lang="en-US"/>
          </a:p>
        </p:txBody>
      </p:sp>
      <p:sp>
        <p:nvSpPr>
          <p:cNvPr id="108589" name="Line 87"/>
          <p:cNvSpPr>
            <a:spLocks noChangeShapeType="1"/>
          </p:cNvSpPr>
          <p:nvPr/>
        </p:nvSpPr>
        <p:spPr bwMode="auto">
          <a:xfrm>
            <a:off x="5454650" y="2743200"/>
            <a:ext cx="609600" cy="0"/>
          </a:xfrm>
          <a:prstGeom prst="line">
            <a:avLst/>
          </a:prstGeom>
          <a:noFill/>
          <a:ln w="9525">
            <a:solidFill>
              <a:schemeClr val="tx1"/>
            </a:solidFill>
            <a:round/>
            <a:headEnd/>
            <a:tailEnd type="triangle" w="med" len="med"/>
          </a:ln>
        </p:spPr>
        <p:txBody>
          <a:bodyPr/>
          <a:lstStyle/>
          <a:p>
            <a:endParaRPr lang="en-US"/>
          </a:p>
        </p:txBody>
      </p:sp>
      <p:sp>
        <p:nvSpPr>
          <p:cNvPr id="108590" name="Text Box 88"/>
          <p:cNvSpPr txBox="1">
            <a:spLocks noChangeArrowheads="1"/>
          </p:cNvSpPr>
          <p:nvPr/>
        </p:nvSpPr>
        <p:spPr bwMode="auto">
          <a:xfrm>
            <a:off x="5454650" y="2562225"/>
            <a:ext cx="685800" cy="214313"/>
          </a:xfrm>
          <a:prstGeom prst="rect">
            <a:avLst/>
          </a:prstGeom>
          <a:noFill/>
          <a:ln w="9525">
            <a:noFill/>
            <a:miter lim="800000"/>
            <a:headEnd/>
            <a:tailEnd/>
          </a:ln>
        </p:spPr>
        <p:txBody>
          <a:bodyPr>
            <a:spAutoFit/>
          </a:bodyPr>
          <a:lstStyle/>
          <a:p>
            <a:pPr>
              <a:spcBef>
                <a:spcPct val="50000"/>
              </a:spcBef>
            </a:pPr>
            <a:r>
              <a:rPr lang="en-US" sz="800"/>
              <a:t>FLOW</a:t>
            </a:r>
          </a:p>
        </p:txBody>
      </p:sp>
      <p:grpSp>
        <p:nvGrpSpPr>
          <p:cNvPr id="6" name="Group 98"/>
          <p:cNvGrpSpPr>
            <a:grpSpLocks/>
          </p:cNvGrpSpPr>
          <p:nvPr/>
        </p:nvGrpSpPr>
        <p:grpSpPr bwMode="auto">
          <a:xfrm>
            <a:off x="3911600" y="1955800"/>
            <a:ext cx="304800" cy="254000"/>
            <a:chOff x="2400" y="1232"/>
            <a:chExt cx="192" cy="160"/>
          </a:xfrm>
        </p:grpSpPr>
        <p:sp>
          <p:nvSpPr>
            <p:cNvPr id="108961" name="Line 95"/>
            <p:cNvSpPr>
              <a:spLocks noChangeShapeType="1"/>
            </p:cNvSpPr>
            <p:nvPr/>
          </p:nvSpPr>
          <p:spPr bwMode="auto">
            <a:xfrm flipV="1">
              <a:off x="2400" y="1296"/>
              <a:ext cx="0" cy="96"/>
            </a:xfrm>
            <a:prstGeom prst="line">
              <a:avLst/>
            </a:prstGeom>
            <a:noFill/>
            <a:ln w="9525">
              <a:solidFill>
                <a:schemeClr val="tx1"/>
              </a:solidFill>
              <a:round/>
              <a:headEnd/>
              <a:tailEnd/>
            </a:ln>
          </p:spPr>
          <p:txBody>
            <a:bodyPr/>
            <a:lstStyle/>
            <a:p>
              <a:endParaRPr lang="en-US"/>
            </a:p>
          </p:txBody>
        </p:sp>
        <p:sp>
          <p:nvSpPr>
            <p:cNvPr id="108962" name="Line 96"/>
            <p:cNvSpPr>
              <a:spLocks noChangeShapeType="1"/>
            </p:cNvSpPr>
            <p:nvPr/>
          </p:nvSpPr>
          <p:spPr bwMode="auto">
            <a:xfrm>
              <a:off x="2400" y="1296"/>
              <a:ext cx="96" cy="0"/>
            </a:xfrm>
            <a:prstGeom prst="line">
              <a:avLst/>
            </a:prstGeom>
            <a:noFill/>
            <a:ln w="9525">
              <a:solidFill>
                <a:schemeClr val="tx1"/>
              </a:solidFill>
              <a:round/>
              <a:headEnd/>
              <a:tailEnd/>
            </a:ln>
          </p:spPr>
          <p:txBody>
            <a:bodyPr/>
            <a:lstStyle/>
            <a:p>
              <a:endParaRPr lang="en-US"/>
            </a:p>
          </p:txBody>
        </p:sp>
        <p:sp>
          <p:nvSpPr>
            <p:cNvPr id="108963" name="Text Box 97"/>
            <p:cNvSpPr txBox="1">
              <a:spLocks noChangeArrowheads="1"/>
            </p:cNvSpPr>
            <p:nvPr/>
          </p:nvSpPr>
          <p:spPr bwMode="auto">
            <a:xfrm>
              <a:off x="2448" y="1232"/>
              <a:ext cx="144" cy="135"/>
            </a:xfrm>
            <a:prstGeom prst="rect">
              <a:avLst/>
            </a:prstGeom>
            <a:noFill/>
            <a:ln w="9525">
              <a:noFill/>
              <a:miter lim="800000"/>
              <a:headEnd/>
              <a:tailEnd/>
            </a:ln>
          </p:spPr>
          <p:txBody>
            <a:bodyPr>
              <a:spAutoFit/>
            </a:bodyPr>
            <a:lstStyle/>
            <a:p>
              <a:pPr>
                <a:spcBef>
                  <a:spcPct val="50000"/>
                </a:spcBef>
              </a:pPr>
              <a:r>
                <a:rPr lang="en-US" sz="800" b="1"/>
                <a:t>E</a:t>
              </a:r>
            </a:p>
          </p:txBody>
        </p:sp>
      </p:grpSp>
      <p:sp>
        <p:nvSpPr>
          <p:cNvPr id="108592" name="Line 100"/>
          <p:cNvSpPr>
            <a:spLocks noChangeShapeType="1"/>
          </p:cNvSpPr>
          <p:nvPr/>
        </p:nvSpPr>
        <p:spPr bwMode="auto">
          <a:xfrm>
            <a:off x="3911600" y="3308350"/>
            <a:ext cx="0" cy="152400"/>
          </a:xfrm>
          <a:prstGeom prst="line">
            <a:avLst/>
          </a:prstGeom>
          <a:noFill/>
          <a:ln w="9525">
            <a:solidFill>
              <a:schemeClr val="tx1"/>
            </a:solidFill>
            <a:round/>
            <a:headEnd/>
            <a:tailEnd/>
          </a:ln>
        </p:spPr>
        <p:txBody>
          <a:bodyPr/>
          <a:lstStyle/>
          <a:p>
            <a:endParaRPr lang="en-US"/>
          </a:p>
        </p:txBody>
      </p:sp>
      <p:sp>
        <p:nvSpPr>
          <p:cNvPr id="108593" name="Line 101"/>
          <p:cNvSpPr>
            <a:spLocks noChangeShapeType="1"/>
          </p:cNvSpPr>
          <p:nvPr/>
        </p:nvSpPr>
        <p:spPr bwMode="auto">
          <a:xfrm flipV="1">
            <a:off x="3911600" y="3454400"/>
            <a:ext cx="152400" cy="0"/>
          </a:xfrm>
          <a:prstGeom prst="line">
            <a:avLst/>
          </a:prstGeom>
          <a:noFill/>
          <a:ln w="9525">
            <a:solidFill>
              <a:schemeClr val="tx1"/>
            </a:solidFill>
            <a:round/>
            <a:headEnd/>
            <a:tailEnd/>
          </a:ln>
        </p:spPr>
        <p:txBody>
          <a:bodyPr/>
          <a:lstStyle/>
          <a:p>
            <a:endParaRPr lang="en-US"/>
          </a:p>
        </p:txBody>
      </p:sp>
      <p:sp>
        <p:nvSpPr>
          <p:cNvPr id="108594" name="Text Box 102"/>
          <p:cNvSpPr txBox="1">
            <a:spLocks noChangeArrowheads="1"/>
          </p:cNvSpPr>
          <p:nvPr/>
        </p:nvSpPr>
        <p:spPr bwMode="auto">
          <a:xfrm>
            <a:off x="3987800" y="3352800"/>
            <a:ext cx="228600" cy="214313"/>
          </a:xfrm>
          <a:prstGeom prst="rect">
            <a:avLst/>
          </a:prstGeom>
          <a:noFill/>
          <a:ln w="9525">
            <a:noFill/>
            <a:miter lim="800000"/>
            <a:headEnd/>
            <a:tailEnd/>
          </a:ln>
        </p:spPr>
        <p:txBody>
          <a:bodyPr>
            <a:spAutoFit/>
          </a:bodyPr>
          <a:lstStyle/>
          <a:p>
            <a:pPr>
              <a:spcBef>
                <a:spcPct val="50000"/>
              </a:spcBef>
            </a:pPr>
            <a:r>
              <a:rPr lang="en-US" sz="800" b="1"/>
              <a:t>E</a:t>
            </a:r>
          </a:p>
        </p:txBody>
      </p:sp>
      <p:sp>
        <p:nvSpPr>
          <p:cNvPr id="108595" name="Line 104"/>
          <p:cNvSpPr>
            <a:spLocks noChangeShapeType="1"/>
          </p:cNvSpPr>
          <p:nvPr/>
        </p:nvSpPr>
        <p:spPr bwMode="auto">
          <a:xfrm>
            <a:off x="2133600" y="2743200"/>
            <a:ext cx="609600" cy="0"/>
          </a:xfrm>
          <a:prstGeom prst="line">
            <a:avLst/>
          </a:prstGeom>
          <a:noFill/>
          <a:ln w="9525">
            <a:solidFill>
              <a:schemeClr val="tx1"/>
            </a:solidFill>
            <a:round/>
            <a:headEnd/>
            <a:tailEnd type="triangle" w="med" len="med"/>
          </a:ln>
        </p:spPr>
        <p:txBody>
          <a:bodyPr/>
          <a:lstStyle/>
          <a:p>
            <a:endParaRPr lang="en-US"/>
          </a:p>
        </p:txBody>
      </p:sp>
      <p:sp>
        <p:nvSpPr>
          <p:cNvPr id="108596" name="Text Box 105"/>
          <p:cNvSpPr txBox="1">
            <a:spLocks noChangeArrowheads="1"/>
          </p:cNvSpPr>
          <p:nvPr/>
        </p:nvSpPr>
        <p:spPr bwMode="auto">
          <a:xfrm>
            <a:off x="2209800" y="2590800"/>
            <a:ext cx="685800" cy="214313"/>
          </a:xfrm>
          <a:prstGeom prst="rect">
            <a:avLst/>
          </a:prstGeom>
          <a:noFill/>
          <a:ln w="9525">
            <a:noFill/>
            <a:miter lim="800000"/>
            <a:headEnd/>
            <a:tailEnd/>
          </a:ln>
        </p:spPr>
        <p:txBody>
          <a:bodyPr>
            <a:spAutoFit/>
          </a:bodyPr>
          <a:lstStyle/>
          <a:p>
            <a:pPr>
              <a:spcBef>
                <a:spcPct val="50000"/>
              </a:spcBef>
            </a:pPr>
            <a:r>
              <a:rPr lang="en-US" sz="800"/>
              <a:t>FLOW</a:t>
            </a:r>
          </a:p>
        </p:txBody>
      </p:sp>
      <p:sp>
        <p:nvSpPr>
          <p:cNvPr id="108597" name="Text Box 106"/>
          <p:cNvSpPr txBox="1">
            <a:spLocks noChangeArrowheads="1"/>
          </p:cNvSpPr>
          <p:nvPr/>
        </p:nvSpPr>
        <p:spPr bwMode="auto">
          <a:xfrm>
            <a:off x="1905000" y="1905000"/>
            <a:ext cx="1295400" cy="336550"/>
          </a:xfrm>
          <a:prstGeom prst="rect">
            <a:avLst/>
          </a:prstGeom>
          <a:noFill/>
          <a:ln w="9525">
            <a:noFill/>
            <a:miter lim="800000"/>
            <a:headEnd/>
            <a:tailEnd/>
          </a:ln>
        </p:spPr>
        <p:txBody>
          <a:bodyPr>
            <a:spAutoFit/>
          </a:bodyPr>
          <a:lstStyle/>
          <a:p>
            <a:pPr>
              <a:spcBef>
                <a:spcPct val="50000"/>
              </a:spcBef>
            </a:pPr>
            <a:r>
              <a:rPr lang="en-US" sz="800"/>
              <a:t>PIPE END TREATMENT AS REQUIRED</a:t>
            </a:r>
          </a:p>
        </p:txBody>
      </p:sp>
      <p:sp>
        <p:nvSpPr>
          <p:cNvPr id="108598" name="Line 108"/>
          <p:cNvSpPr>
            <a:spLocks noChangeShapeType="1"/>
          </p:cNvSpPr>
          <p:nvPr/>
        </p:nvSpPr>
        <p:spPr bwMode="auto">
          <a:xfrm>
            <a:off x="2743200" y="2133600"/>
            <a:ext cx="152400" cy="0"/>
          </a:xfrm>
          <a:prstGeom prst="line">
            <a:avLst/>
          </a:prstGeom>
          <a:noFill/>
          <a:ln w="9525">
            <a:solidFill>
              <a:schemeClr val="tx1"/>
            </a:solidFill>
            <a:round/>
            <a:headEnd/>
            <a:tailEnd/>
          </a:ln>
        </p:spPr>
        <p:txBody>
          <a:bodyPr/>
          <a:lstStyle/>
          <a:p>
            <a:endParaRPr lang="en-US"/>
          </a:p>
        </p:txBody>
      </p:sp>
      <p:sp>
        <p:nvSpPr>
          <p:cNvPr id="108599" name="Line 109"/>
          <p:cNvSpPr>
            <a:spLocks noChangeShapeType="1"/>
          </p:cNvSpPr>
          <p:nvPr/>
        </p:nvSpPr>
        <p:spPr bwMode="auto">
          <a:xfrm>
            <a:off x="2895600" y="2133600"/>
            <a:ext cx="228600" cy="457200"/>
          </a:xfrm>
          <a:prstGeom prst="line">
            <a:avLst/>
          </a:prstGeom>
          <a:noFill/>
          <a:ln w="9525">
            <a:solidFill>
              <a:schemeClr val="tx1"/>
            </a:solidFill>
            <a:round/>
            <a:headEnd/>
            <a:tailEnd type="triangle" w="med" len="med"/>
          </a:ln>
        </p:spPr>
        <p:txBody>
          <a:bodyPr/>
          <a:lstStyle/>
          <a:p>
            <a:endParaRPr lang="en-US"/>
          </a:p>
        </p:txBody>
      </p:sp>
      <p:sp>
        <p:nvSpPr>
          <p:cNvPr id="108600" name="Line 110"/>
          <p:cNvSpPr>
            <a:spLocks noChangeShapeType="1"/>
          </p:cNvSpPr>
          <p:nvPr/>
        </p:nvSpPr>
        <p:spPr bwMode="auto">
          <a:xfrm flipH="1">
            <a:off x="2819400" y="2743200"/>
            <a:ext cx="152400" cy="0"/>
          </a:xfrm>
          <a:prstGeom prst="line">
            <a:avLst/>
          </a:prstGeom>
          <a:noFill/>
          <a:ln w="9525">
            <a:solidFill>
              <a:schemeClr val="tx1"/>
            </a:solidFill>
            <a:round/>
            <a:headEnd/>
            <a:tailEnd/>
          </a:ln>
        </p:spPr>
        <p:txBody>
          <a:bodyPr/>
          <a:lstStyle/>
          <a:p>
            <a:endParaRPr lang="en-US"/>
          </a:p>
        </p:txBody>
      </p:sp>
      <p:sp>
        <p:nvSpPr>
          <p:cNvPr id="108601" name="Line 111"/>
          <p:cNvSpPr>
            <a:spLocks noChangeShapeType="1"/>
          </p:cNvSpPr>
          <p:nvPr/>
        </p:nvSpPr>
        <p:spPr bwMode="auto">
          <a:xfrm flipV="1">
            <a:off x="2819400" y="2514600"/>
            <a:ext cx="0" cy="228600"/>
          </a:xfrm>
          <a:prstGeom prst="line">
            <a:avLst/>
          </a:prstGeom>
          <a:noFill/>
          <a:ln w="9525">
            <a:solidFill>
              <a:schemeClr val="tx1"/>
            </a:solidFill>
            <a:round/>
            <a:headEnd/>
            <a:tailEnd/>
          </a:ln>
        </p:spPr>
        <p:txBody>
          <a:bodyPr/>
          <a:lstStyle/>
          <a:p>
            <a:endParaRPr lang="en-US"/>
          </a:p>
        </p:txBody>
      </p:sp>
      <p:sp>
        <p:nvSpPr>
          <p:cNvPr id="108602" name="Text Box 112"/>
          <p:cNvSpPr txBox="1">
            <a:spLocks noChangeArrowheads="1"/>
          </p:cNvSpPr>
          <p:nvPr/>
        </p:nvSpPr>
        <p:spPr bwMode="auto">
          <a:xfrm>
            <a:off x="2686050" y="2362200"/>
            <a:ext cx="228600" cy="214313"/>
          </a:xfrm>
          <a:prstGeom prst="rect">
            <a:avLst/>
          </a:prstGeom>
          <a:noFill/>
          <a:ln w="9525">
            <a:noFill/>
            <a:miter lim="800000"/>
            <a:headEnd/>
            <a:tailEnd/>
          </a:ln>
        </p:spPr>
        <p:txBody>
          <a:bodyPr>
            <a:spAutoFit/>
          </a:bodyPr>
          <a:lstStyle/>
          <a:p>
            <a:pPr>
              <a:spcBef>
                <a:spcPct val="50000"/>
              </a:spcBef>
            </a:pPr>
            <a:r>
              <a:rPr lang="en-US" sz="800" b="1"/>
              <a:t>D</a:t>
            </a:r>
          </a:p>
        </p:txBody>
      </p:sp>
      <p:sp>
        <p:nvSpPr>
          <p:cNvPr id="108603" name="Line 113"/>
          <p:cNvSpPr>
            <a:spLocks noChangeShapeType="1"/>
          </p:cNvSpPr>
          <p:nvPr/>
        </p:nvSpPr>
        <p:spPr bwMode="auto">
          <a:xfrm>
            <a:off x="6248400" y="2743200"/>
            <a:ext cx="152400" cy="0"/>
          </a:xfrm>
          <a:prstGeom prst="line">
            <a:avLst/>
          </a:prstGeom>
          <a:noFill/>
          <a:ln w="9525">
            <a:solidFill>
              <a:schemeClr val="tx1"/>
            </a:solidFill>
            <a:round/>
            <a:headEnd/>
            <a:tailEnd/>
          </a:ln>
        </p:spPr>
        <p:txBody>
          <a:bodyPr/>
          <a:lstStyle/>
          <a:p>
            <a:endParaRPr lang="en-US"/>
          </a:p>
        </p:txBody>
      </p:sp>
      <p:sp>
        <p:nvSpPr>
          <p:cNvPr id="108604" name="Line 114"/>
          <p:cNvSpPr>
            <a:spLocks noChangeShapeType="1"/>
          </p:cNvSpPr>
          <p:nvPr/>
        </p:nvSpPr>
        <p:spPr bwMode="auto">
          <a:xfrm flipV="1">
            <a:off x="6400800" y="2514600"/>
            <a:ext cx="0" cy="228600"/>
          </a:xfrm>
          <a:prstGeom prst="line">
            <a:avLst/>
          </a:prstGeom>
          <a:noFill/>
          <a:ln w="9525">
            <a:solidFill>
              <a:schemeClr val="tx1"/>
            </a:solidFill>
            <a:round/>
            <a:headEnd/>
            <a:tailEnd/>
          </a:ln>
        </p:spPr>
        <p:txBody>
          <a:bodyPr/>
          <a:lstStyle/>
          <a:p>
            <a:endParaRPr lang="en-US"/>
          </a:p>
        </p:txBody>
      </p:sp>
      <p:sp>
        <p:nvSpPr>
          <p:cNvPr id="108605" name="Text Box 115"/>
          <p:cNvSpPr txBox="1">
            <a:spLocks noChangeArrowheads="1"/>
          </p:cNvSpPr>
          <p:nvPr/>
        </p:nvSpPr>
        <p:spPr bwMode="auto">
          <a:xfrm>
            <a:off x="6270625" y="2362200"/>
            <a:ext cx="228600" cy="214313"/>
          </a:xfrm>
          <a:prstGeom prst="rect">
            <a:avLst/>
          </a:prstGeom>
          <a:noFill/>
          <a:ln w="9525">
            <a:noFill/>
            <a:miter lim="800000"/>
            <a:headEnd/>
            <a:tailEnd/>
          </a:ln>
        </p:spPr>
        <p:txBody>
          <a:bodyPr>
            <a:spAutoFit/>
          </a:bodyPr>
          <a:lstStyle/>
          <a:p>
            <a:pPr>
              <a:spcBef>
                <a:spcPct val="50000"/>
              </a:spcBef>
            </a:pPr>
            <a:r>
              <a:rPr lang="en-US" sz="800" b="1"/>
              <a:t>D</a:t>
            </a:r>
          </a:p>
        </p:txBody>
      </p:sp>
      <p:sp>
        <p:nvSpPr>
          <p:cNvPr id="108606" name="Line 116"/>
          <p:cNvSpPr>
            <a:spLocks noChangeShapeType="1"/>
          </p:cNvSpPr>
          <p:nvPr/>
        </p:nvSpPr>
        <p:spPr bwMode="auto">
          <a:xfrm>
            <a:off x="4176713" y="2970213"/>
            <a:ext cx="1179512" cy="0"/>
          </a:xfrm>
          <a:prstGeom prst="line">
            <a:avLst/>
          </a:prstGeom>
          <a:noFill/>
          <a:ln w="3175">
            <a:solidFill>
              <a:schemeClr val="tx1"/>
            </a:solidFill>
            <a:prstDash val="sysDot"/>
            <a:round/>
            <a:headEnd/>
            <a:tailEnd/>
          </a:ln>
        </p:spPr>
        <p:txBody>
          <a:bodyPr/>
          <a:lstStyle/>
          <a:p>
            <a:endParaRPr lang="en-US"/>
          </a:p>
        </p:txBody>
      </p:sp>
      <p:sp>
        <p:nvSpPr>
          <p:cNvPr id="108607" name="Line 117"/>
          <p:cNvSpPr>
            <a:spLocks noChangeShapeType="1"/>
          </p:cNvSpPr>
          <p:nvPr/>
        </p:nvSpPr>
        <p:spPr bwMode="auto">
          <a:xfrm>
            <a:off x="4176713" y="2532063"/>
            <a:ext cx="1179512" cy="0"/>
          </a:xfrm>
          <a:prstGeom prst="line">
            <a:avLst/>
          </a:prstGeom>
          <a:noFill/>
          <a:ln w="3175">
            <a:solidFill>
              <a:schemeClr val="tx1"/>
            </a:solidFill>
            <a:prstDash val="sysDot"/>
            <a:round/>
            <a:headEnd/>
            <a:tailEnd/>
          </a:ln>
        </p:spPr>
        <p:txBody>
          <a:bodyPr/>
          <a:lstStyle/>
          <a:p>
            <a:endParaRPr lang="en-US"/>
          </a:p>
        </p:txBody>
      </p:sp>
      <p:sp>
        <p:nvSpPr>
          <p:cNvPr id="108608" name="Text Box 118"/>
          <p:cNvSpPr txBox="1">
            <a:spLocks noChangeArrowheads="1"/>
          </p:cNvSpPr>
          <p:nvPr/>
        </p:nvSpPr>
        <p:spPr bwMode="auto">
          <a:xfrm>
            <a:off x="5029200" y="3352800"/>
            <a:ext cx="1295400" cy="458788"/>
          </a:xfrm>
          <a:prstGeom prst="rect">
            <a:avLst/>
          </a:prstGeom>
          <a:noFill/>
          <a:ln w="9525">
            <a:noFill/>
            <a:miter lim="800000"/>
            <a:headEnd/>
            <a:tailEnd/>
          </a:ln>
        </p:spPr>
        <p:txBody>
          <a:bodyPr>
            <a:spAutoFit/>
          </a:bodyPr>
          <a:lstStyle/>
          <a:p>
            <a:pPr>
              <a:spcBef>
                <a:spcPct val="50000"/>
              </a:spcBef>
            </a:pPr>
            <a:r>
              <a:rPr lang="en-US" sz="800"/>
              <a:t>TRANSITION INTO</a:t>
            </a:r>
            <a:br>
              <a:rPr lang="en-US" sz="800"/>
            </a:br>
            <a:r>
              <a:rPr lang="en-US" sz="800"/>
              <a:t>EXISTING DRAINAGE</a:t>
            </a:r>
            <a:br>
              <a:rPr lang="en-US" sz="800"/>
            </a:br>
            <a:r>
              <a:rPr lang="en-US" sz="800"/>
              <a:t>CHANNEL</a:t>
            </a:r>
          </a:p>
        </p:txBody>
      </p:sp>
      <p:sp>
        <p:nvSpPr>
          <p:cNvPr id="108609" name="Line 119"/>
          <p:cNvSpPr>
            <a:spLocks noChangeShapeType="1"/>
          </p:cNvSpPr>
          <p:nvPr/>
        </p:nvSpPr>
        <p:spPr bwMode="auto">
          <a:xfrm>
            <a:off x="5638800" y="3683000"/>
            <a:ext cx="685800" cy="0"/>
          </a:xfrm>
          <a:prstGeom prst="line">
            <a:avLst/>
          </a:prstGeom>
          <a:noFill/>
          <a:ln w="9525">
            <a:solidFill>
              <a:schemeClr val="tx1"/>
            </a:solidFill>
            <a:round/>
            <a:headEnd/>
            <a:tailEnd/>
          </a:ln>
        </p:spPr>
        <p:txBody>
          <a:bodyPr/>
          <a:lstStyle/>
          <a:p>
            <a:endParaRPr lang="en-US"/>
          </a:p>
        </p:txBody>
      </p:sp>
      <p:sp>
        <p:nvSpPr>
          <p:cNvPr id="108610" name="Line 120"/>
          <p:cNvSpPr>
            <a:spLocks noChangeShapeType="1"/>
          </p:cNvSpPr>
          <p:nvPr/>
        </p:nvSpPr>
        <p:spPr bwMode="auto">
          <a:xfrm flipH="1" flipV="1">
            <a:off x="5867400" y="2914650"/>
            <a:ext cx="457200" cy="762000"/>
          </a:xfrm>
          <a:prstGeom prst="line">
            <a:avLst/>
          </a:prstGeom>
          <a:noFill/>
          <a:ln w="9525">
            <a:solidFill>
              <a:schemeClr val="tx1"/>
            </a:solidFill>
            <a:round/>
            <a:headEnd/>
            <a:tailEnd type="triangle" w="med" len="med"/>
          </a:ln>
        </p:spPr>
        <p:txBody>
          <a:bodyPr/>
          <a:lstStyle/>
          <a:p>
            <a:endParaRPr lang="en-US"/>
          </a:p>
        </p:txBody>
      </p:sp>
      <p:sp>
        <p:nvSpPr>
          <p:cNvPr id="108611" name="Text Box 121"/>
          <p:cNvSpPr txBox="1">
            <a:spLocks noChangeArrowheads="1"/>
          </p:cNvSpPr>
          <p:nvPr/>
        </p:nvSpPr>
        <p:spPr bwMode="auto">
          <a:xfrm>
            <a:off x="3733800" y="3581400"/>
            <a:ext cx="838200" cy="214313"/>
          </a:xfrm>
          <a:prstGeom prst="rect">
            <a:avLst/>
          </a:prstGeom>
          <a:noFill/>
          <a:ln w="9525">
            <a:noFill/>
            <a:miter lim="800000"/>
            <a:headEnd/>
            <a:tailEnd/>
          </a:ln>
        </p:spPr>
        <p:txBody>
          <a:bodyPr>
            <a:spAutoFit/>
          </a:bodyPr>
          <a:lstStyle/>
          <a:p>
            <a:pPr>
              <a:spcBef>
                <a:spcPct val="50000"/>
              </a:spcBef>
            </a:pPr>
            <a:r>
              <a:rPr lang="en-US" sz="800" b="1" u="sng"/>
              <a:t>PLAN VIEW</a:t>
            </a:r>
          </a:p>
        </p:txBody>
      </p:sp>
      <p:sp>
        <p:nvSpPr>
          <p:cNvPr id="108612" name="Freeform 122"/>
          <p:cNvSpPr>
            <a:spLocks/>
          </p:cNvSpPr>
          <p:nvPr/>
        </p:nvSpPr>
        <p:spPr bwMode="auto">
          <a:xfrm>
            <a:off x="4191000" y="2184400"/>
            <a:ext cx="123825" cy="107950"/>
          </a:xfrm>
          <a:custGeom>
            <a:avLst/>
            <a:gdLst>
              <a:gd name="T0" fmla="*/ 38 w 78"/>
              <a:gd name="T1" fmla="*/ 21 h 68"/>
              <a:gd name="T2" fmla="*/ 50 w 78"/>
              <a:gd name="T3" fmla="*/ 63 h 68"/>
              <a:gd name="T4" fmla="*/ 14 w 78"/>
              <a:gd name="T5" fmla="*/ 45 h 68"/>
              <a:gd name="T6" fmla="*/ 2 w 78"/>
              <a:gd name="T7" fmla="*/ 27 h 68"/>
              <a:gd name="T8" fmla="*/ 38 w 78"/>
              <a:gd name="T9" fmla="*/ 21 h 68"/>
              <a:gd name="T10" fmla="*/ 0 60000 65536"/>
              <a:gd name="T11" fmla="*/ 0 60000 65536"/>
              <a:gd name="T12" fmla="*/ 0 60000 65536"/>
              <a:gd name="T13" fmla="*/ 0 60000 65536"/>
              <a:gd name="T14" fmla="*/ 0 60000 65536"/>
              <a:gd name="T15" fmla="*/ 0 w 78"/>
              <a:gd name="T16" fmla="*/ 0 h 68"/>
              <a:gd name="T17" fmla="*/ 78 w 78"/>
              <a:gd name="T18" fmla="*/ 68 h 68"/>
            </a:gdLst>
            <a:ahLst/>
            <a:cxnLst>
              <a:cxn ang="T10">
                <a:pos x="T0" y="T1"/>
              </a:cxn>
              <a:cxn ang="T11">
                <a:pos x="T2" y="T3"/>
              </a:cxn>
              <a:cxn ang="T12">
                <a:pos x="T4" y="T5"/>
              </a:cxn>
              <a:cxn ang="T13">
                <a:pos x="T6" y="T7"/>
              </a:cxn>
              <a:cxn ang="T14">
                <a:pos x="T8" y="T9"/>
              </a:cxn>
            </a:cxnLst>
            <a:rect l="T15" t="T16" r="T17" b="T18"/>
            <a:pathLst>
              <a:path w="78" h="68">
                <a:moveTo>
                  <a:pt x="38" y="21"/>
                </a:moveTo>
                <a:cubicBezTo>
                  <a:pt x="57" y="27"/>
                  <a:pt x="78" y="28"/>
                  <a:pt x="50" y="63"/>
                </a:cubicBezTo>
                <a:cubicBezTo>
                  <a:pt x="46" y="68"/>
                  <a:pt x="27" y="54"/>
                  <a:pt x="14" y="45"/>
                </a:cubicBezTo>
                <a:cubicBezTo>
                  <a:pt x="10" y="39"/>
                  <a:pt x="0" y="34"/>
                  <a:pt x="2" y="27"/>
                </a:cubicBezTo>
                <a:cubicBezTo>
                  <a:pt x="9" y="0"/>
                  <a:pt x="38" y="45"/>
                  <a:pt x="38" y="21"/>
                </a:cubicBezTo>
                <a:close/>
              </a:path>
            </a:pathLst>
          </a:custGeom>
          <a:noFill/>
          <a:ln w="12700">
            <a:solidFill>
              <a:schemeClr val="tx1"/>
            </a:solidFill>
            <a:round/>
            <a:headEnd/>
            <a:tailEnd/>
          </a:ln>
        </p:spPr>
        <p:txBody>
          <a:bodyPr/>
          <a:lstStyle/>
          <a:p>
            <a:endParaRPr lang="en-US"/>
          </a:p>
        </p:txBody>
      </p:sp>
      <p:sp>
        <p:nvSpPr>
          <p:cNvPr id="108613" name="Freeform 123"/>
          <p:cNvSpPr>
            <a:spLocks/>
          </p:cNvSpPr>
          <p:nvPr/>
        </p:nvSpPr>
        <p:spPr bwMode="auto">
          <a:xfrm rot="-5400000">
            <a:off x="3810000" y="2667001"/>
            <a:ext cx="123825" cy="107950"/>
          </a:xfrm>
          <a:custGeom>
            <a:avLst/>
            <a:gdLst>
              <a:gd name="T0" fmla="*/ 38 w 78"/>
              <a:gd name="T1" fmla="*/ 21 h 68"/>
              <a:gd name="T2" fmla="*/ 50 w 78"/>
              <a:gd name="T3" fmla="*/ 63 h 68"/>
              <a:gd name="T4" fmla="*/ 14 w 78"/>
              <a:gd name="T5" fmla="*/ 45 h 68"/>
              <a:gd name="T6" fmla="*/ 2 w 78"/>
              <a:gd name="T7" fmla="*/ 27 h 68"/>
              <a:gd name="T8" fmla="*/ 38 w 78"/>
              <a:gd name="T9" fmla="*/ 21 h 68"/>
              <a:gd name="T10" fmla="*/ 0 60000 65536"/>
              <a:gd name="T11" fmla="*/ 0 60000 65536"/>
              <a:gd name="T12" fmla="*/ 0 60000 65536"/>
              <a:gd name="T13" fmla="*/ 0 60000 65536"/>
              <a:gd name="T14" fmla="*/ 0 60000 65536"/>
              <a:gd name="T15" fmla="*/ 0 w 78"/>
              <a:gd name="T16" fmla="*/ 0 h 68"/>
              <a:gd name="T17" fmla="*/ 78 w 78"/>
              <a:gd name="T18" fmla="*/ 68 h 68"/>
            </a:gdLst>
            <a:ahLst/>
            <a:cxnLst>
              <a:cxn ang="T10">
                <a:pos x="T0" y="T1"/>
              </a:cxn>
              <a:cxn ang="T11">
                <a:pos x="T2" y="T3"/>
              </a:cxn>
              <a:cxn ang="T12">
                <a:pos x="T4" y="T5"/>
              </a:cxn>
              <a:cxn ang="T13">
                <a:pos x="T6" y="T7"/>
              </a:cxn>
              <a:cxn ang="T14">
                <a:pos x="T8" y="T9"/>
              </a:cxn>
            </a:cxnLst>
            <a:rect l="T15" t="T16" r="T17" b="T18"/>
            <a:pathLst>
              <a:path w="78" h="68">
                <a:moveTo>
                  <a:pt x="38" y="21"/>
                </a:moveTo>
                <a:cubicBezTo>
                  <a:pt x="57" y="27"/>
                  <a:pt x="78" y="28"/>
                  <a:pt x="50" y="63"/>
                </a:cubicBezTo>
                <a:cubicBezTo>
                  <a:pt x="46" y="68"/>
                  <a:pt x="27" y="54"/>
                  <a:pt x="14" y="45"/>
                </a:cubicBezTo>
                <a:cubicBezTo>
                  <a:pt x="10" y="39"/>
                  <a:pt x="0" y="34"/>
                  <a:pt x="2" y="27"/>
                </a:cubicBezTo>
                <a:cubicBezTo>
                  <a:pt x="9" y="0"/>
                  <a:pt x="38" y="45"/>
                  <a:pt x="38" y="21"/>
                </a:cubicBezTo>
                <a:close/>
              </a:path>
            </a:pathLst>
          </a:custGeom>
          <a:noFill/>
          <a:ln w="12700">
            <a:solidFill>
              <a:schemeClr val="tx1"/>
            </a:solidFill>
            <a:round/>
            <a:headEnd/>
            <a:tailEnd/>
          </a:ln>
        </p:spPr>
        <p:txBody>
          <a:bodyPr/>
          <a:lstStyle/>
          <a:p>
            <a:endParaRPr lang="en-US"/>
          </a:p>
        </p:txBody>
      </p:sp>
      <p:sp>
        <p:nvSpPr>
          <p:cNvPr id="108614" name="Freeform 124"/>
          <p:cNvSpPr>
            <a:spLocks/>
          </p:cNvSpPr>
          <p:nvPr/>
        </p:nvSpPr>
        <p:spPr bwMode="auto">
          <a:xfrm rot="5400000">
            <a:off x="3810000" y="2819401"/>
            <a:ext cx="123825" cy="107950"/>
          </a:xfrm>
          <a:custGeom>
            <a:avLst/>
            <a:gdLst>
              <a:gd name="T0" fmla="*/ 38 w 78"/>
              <a:gd name="T1" fmla="*/ 21 h 68"/>
              <a:gd name="T2" fmla="*/ 50 w 78"/>
              <a:gd name="T3" fmla="*/ 63 h 68"/>
              <a:gd name="T4" fmla="*/ 14 w 78"/>
              <a:gd name="T5" fmla="*/ 45 h 68"/>
              <a:gd name="T6" fmla="*/ 2 w 78"/>
              <a:gd name="T7" fmla="*/ 27 h 68"/>
              <a:gd name="T8" fmla="*/ 38 w 78"/>
              <a:gd name="T9" fmla="*/ 21 h 68"/>
              <a:gd name="T10" fmla="*/ 0 60000 65536"/>
              <a:gd name="T11" fmla="*/ 0 60000 65536"/>
              <a:gd name="T12" fmla="*/ 0 60000 65536"/>
              <a:gd name="T13" fmla="*/ 0 60000 65536"/>
              <a:gd name="T14" fmla="*/ 0 60000 65536"/>
              <a:gd name="T15" fmla="*/ 0 w 78"/>
              <a:gd name="T16" fmla="*/ 0 h 68"/>
              <a:gd name="T17" fmla="*/ 78 w 78"/>
              <a:gd name="T18" fmla="*/ 68 h 68"/>
            </a:gdLst>
            <a:ahLst/>
            <a:cxnLst>
              <a:cxn ang="T10">
                <a:pos x="T0" y="T1"/>
              </a:cxn>
              <a:cxn ang="T11">
                <a:pos x="T2" y="T3"/>
              </a:cxn>
              <a:cxn ang="T12">
                <a:pos x="T4" y="T5"/>
              </a:cxn>
              <a:cxn ang="T13">
                <a:pos x="T6" y="T7"/>
              </a:cxn>
              <a:cxn ang="T14">
                <a:pos x="T8" y="T9"/>
              </a:cxn>
            </a:cxnLst>
            <a:rect l="T15" t="T16" r="T17" b="T18"/>
            <a:pathLst>
              <a:path w="78" h="68">
                <a:moveTo>
                  <a:pt x="38" y="21"/>
                </a:moveTo>
                <a:cubicBezTo>
                  <a:pt x="57" y="27"/>
                  <a:pt x="78" y="28"/>
                  <a:pt x="50" y="63"/>
                </a:cubicBezTo>
                <a:cubicBezTo>
                  <a:pt x="46" y="68"/>
                  <a:pt x="27" y="54"/>
                  <a:pt x="14" y="45"/>
                </a:cubicBezTo>
                <a:cubicBezTo>
                  <a:pt x="10" y="39"/>
                  <a:pt x="0" y="34"/>
                  <a:pt x="2" y="27"/>
                </a:cubicBezTo>
                <a:cubicBezTo>
                  <a:pt x="9" y="0"/>
                  <a:pt x="38" y="45"/>
                  <a:pt x="38" y="21"/>
                </a:cubicBezTo>
                <a:close/>
              </a:path>
            </a:pathLst>
          </a:custGeom>
          <a:noFill/>
          <a:ln w="12700">
            <a:solidFill>
              <a:schemeClr val="tx1"/>
            </a:solidFill>
            <a:round/>
            <a:headEnd/>
            <a:tailEnd/>
          </a:ln>
        </p:spPr>
        <p:txBody>
          <a:bodyPr/>
          <a:lstStyle/>
          <a:p>
            <a:endParaRPr lang="en-US"/>
          </a:p>
        </p:txBody>
      </p:sp>
      <p:sp>
        <p:nvSpPr>
          <p:cNvPr id="108615" name="Freeform 125"/>
          <p:cNvSpPr>
            <a:spLocks/>
          </p:cNvSpPr>
          <p:nvPr/>
        </p:nvSpPr>
        <p:spPr bwMode="auto">
          <a:xfrm>
            <a:off x="3467100" y="2219325"/>
            <a:ext cx="66675" cy="57150"/>
          </a:xfrm>
          <a:custGeom>
            <a:avLst/>
            <a:gdLst>
              <a:gd name="T0" fmla="*/ 0 w 42"/>
              <a:gd name="T1" fmla="*/ 0 h 36"/>
              <a:gd name="T2" fmla="*/ 6 w 42"/>
              <a:gd name="T3" fmla="*/ 24 h 36"/>
              <a:gd name="T4" fmla="*/ 42 w 42"/>
              <a:gd name="T5" fmla="*/ 36 h 36"/>
              <a:gd name="T6" fmla="*/ 0 w 42"/>
              <a:gd name="T7" fmla="*/ 0 h 36"/>
              <a:gd name="T8" fmla="*/ 0 60000 65536"/>
              <a:gd name="T9" fmla="*/ 0 60000 65536"/>
              <a:gd name="T10" fmla="*/ 0 60000 65536"/>
              <a:gd name="T11" fmla="*/ 0 60000 65536"/>
              <a:gd name="T12" fmla="*/ 0 w 42"/>
              <a:gd name="T13" fmla="*/ 0 h 36"/>
              <a:gd name="T14" fmla="*/ 42 w 42"/>
              <a:gd name="T15" fmla="*/ 36 h 36"/>
            </a:gdLst>
            <a:ahLst/>
            <a:cxnLst>
              <a:cxn ang="T8">
                <a:pos x="T0" y="T1"/>
              </a:cxn>
              <a:cxn ang="T9">
                <a:pos x="T2" y="T3"/>
              </a:cxn>
              <a:cxn ang="T10">
                <a:pos x="T4" y="T5"/>
              </a:cxn>
              <a:cxn ang="T11">
                <a:pos x="T6" y="T7"/>
              </a:cxn>
            </a:cxnLst>
            <a:rect l="T12" t="T13" r="T14" b="T15"/>
            <a:pathLst>
              <a:path w="42" h="36">
                <a:moveTo>
                  <a:pt x="0" y="0"/>
                </a:moveTo>
                <a:cubicBezTo>
                  <a:pt x="2" y="8"/>
                  <a:pt x="0" y="19"/>
                  <a:pt x="6" y="24"/>
                </a:cubicBezTo>
                <a:cubicBezTo>
                  <a:pt x="16" y="32"/>
                  <a:pt x="42" y="36"/>
                  <a:pt x="42" y="36"/>
                </a:cubicBezTo>
                <a:cubicBezTo>
                  <a:pt x="34" y="12"/>
                  <a:pt x="24" y="8"/>
                  <a:pt x="0" y="0"/>
                </a:cubicBezTo>
                <a:close/>
              </a:path>
            </a:pathLst>
          </a:custGeom>
          <a:noFill/>
          <a:ln w="12700">
            <a:solidFill>
              <a:schemeClr val="tx1"/>
            </a:solidFill>
            <a:round/>
            <a:headEnd/>
            <a:tailEnd/>
          </a:ln>
        </p:spPr>
        <p:txBody>
          <a:bodyPr/>
          <a:lstStyle/>
          <a:p>
            <a:endParaRPr lang="en-US"/>
          </a:p>
        </p:txBody>
      </p:sp>
      <p:sp>
        <p:nvSpPr>
          <p:cNvPr id="108616" name="Freeform 126"/>
          <p:cNvSpPr>
            <a:spLocks/>
          </p:cNvSpPr>
          <p:nvPr/>
        </p:nvSpPr>
        <p:spPr bwMode="auto">
          <a:xfrm>
            <a:off x="4114800" y="2209800"/>
            <a:ext cx="55563" cy="166688"/>
          </a:xfrm>
          <a:custGeom>
            <a:avLst/>
            <a:gdLst>
              <a:gd name="T0" fmla="*/ 18 w 35"/>
              <a:gd name="T1" fmla="*/ 0 h 105"/>
              <a:gd name="T2" fmla="*/ 6 w 35"/>
              <a:gd name="T3" fmla="*/ 36 h 105"/>
              <a:gd name="T4" fmla="*/ 0 w 35"/>
              <a:gd name="T5" fmla="*/ 54 h 105"/>
              <a:gd name="T6" fmla="*/ 30 w 35"/>
              <a:gd name="T7" fmla="*/ 66 h 105"/>
              <a:gd name="T8" fmla="*/ 24 w 35"/>
              <a:gd name="T9" fmla="*/ 36 h 105"/>
              <a:gd name="T10" fmla="*/ 18 w 35"/>
              <a:gd name="T11" fmla="*/ 0 h 105"/>
              <a:gd name="T12" fmla="*/ 0 60000 65536"/>
              <a:gd name="T13" fmla="*/ 0 60000 65536"/>
              <a:gd name="T14" fmla="*/ 0 60000 65536"/>
              <a:gd name="T15" fmla="*/ 0 60000 65536"/>
              <a:gd name="T16" fmla="*/ 0 60000 65536"/>
              <a:gd name="T17" fmla="*/ 0 60000 65536"/>
              <a:gd name="T18" fmla="*/ 0 w 35"/>
              <a:gd name="T19" fmla="*/ 0 h 105"/>
              <a:gd name="T20" fmla="*/ 35 w 35"/>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35" h="105">
                <a:moveTo>
                  <a:pt x="18" y="0"/>
                </a:moveTo>
                <a:cubicBezTo>
                  <a:pt x="14" y="12"/>
                  <a:pt x="10" y="24"/>
                  <a:pt x="6" y="36"/>
                </a:cubicBezTo>
                <a:cubicBezTo>
                  <a:pt x="4" y="42"/>
                  <a:pt x="0" y="54"/>
                  <a:pt x="0" y="54"/>
                </a:cubicBezTo>
                <a:cubicBezTo>
                  <a:pt x="1" y="56"/>
                  <a:pt x="10" y="105"/>
                  <a:pt x="30" y="66"/>
                </a:cubicBezTo>
                <a:cubicBezTo>
                  <a:pt x="35" y="57"/>
                  <a:pt x="26" y="46"/>
                  <a:pt x="24" y="36"/>
                </a:cubicBezTo>
                <a:cubicBezTo>
                  <a:pt x="22" y="24"/>
                  <a:pt x="20" y="12"/>
                  <a:pt x="18" y="0"/>
                </a:cubicBezTo>
                <a:close/>
              </a:path>
            </a:pathLst>
          </a:custGeom>
          <a:noFill/>
          <a:ln w="12700">
            <a:solidFill>
              <a:schemeClr val="tx1"/>
            </a:solidFill>
            <a:round/>
            <a:headEnd/>
            <a:tailEnd/>
          </a:ln>
        </p:spPr>
        <p:txBody>
          <a:bodyPr/>
          <a:lstStyle/>
          <a:p>
            <a:endParaRPr lang="en-US"/>
          </a:p>
        </p:txBody>
      </p:sp>
      <p:sp>
        <p:nvSpPr>
          <p:cNvPr id="108617" name="Freeform 127"/>
          <p:cNvSpPr>
            <a:spLocks/>
          </p:cNvSpPr>
          <p:nvPr/>
        </p:nvSpPr>
        <p:spPr bwMode="auto">
          <a:xfrm>
            <a:off x="4114800" y="2209800"/>
            <a:ext cx="106363" cy="103188"/>
          </a:xfrm>
          <a:custGeom>
            <a:avLst/>
            <a:gdLst>
              <a:gd name="T0" fmla="*/ 52 w 67"/>
              <a:gd name="T1" fmla="*/ 17 h 65"/>
              <a:gd name="T2" fmla="*/ 40 w 67"/>
              <a:gd name="T3" fmla="*/ 65 h 65"/>
              <a:gd name="T4" fmla="*/ 58 w 67"/>
              <a:gd name="T5" fmla="*/ 59 h 65"/>
              <a:gd name="T6" fmla="*/ 52 w 67"/>
              <a:gd name="T7" fmla="*/ 17 h 65"/>
              <a:gd name="T8" fmla="*/ 0 60000 65536"/>
              <a:gd name="T9" fmla="*/ 0 60000 65536"/>
              <a:gd name="T10" fmla="*/ 0 60000 65536"/>
              <a:gd name="T11" fmla="*/ 0 60000 65536"/>
              <a:gd name="T12" fmla="*/ 0 w 67"/>
              <a:gd name="T13" fmla="*/ 0 h 65"/>
              <a:gd name="T14" fmla="*/ 67 w 67"/>
              <a:gd name="T15" fmla="*/ 65 h 65"/>
            </a:gdLst>
            <a:ahLst/>
            <a:cxnLst>
              <a:cxn ang="T8">
                <a:pos x="T0" y="T1"/>
              </a:cxn>
              <a:cxn ang="T9">
                <a:pos x="T2" y="T3"/>
              </a:cxn>
              <a:cxn ang="T10">
                <a:pos x="T4" y="T5"/>
              </a:cxn>
              <a:cxn ang="T11">
                <a:pos x="T6" y="T7"/>
              </a:cxn>
            </a:cxnLst>
            <a:rect l="T12" t="T13" r="T14" b="T15"/>
            <a:pathLst>
              <a:path w="67" h="65">
                <a:moveTo>
                  <a:pt x="52" y="17"/>
                </a:moveTo>
                <a:cubicBezTo>
                  <a:pt x="0" y="0"/>
                  <a:pt x="27" y="46"/>
                  <a:pt x="40" y="65"/>
                </a:cubicBezTo>
                <a:cubicBezTo>
                  <a:pt x="46" y="63"/>
                  <a:pt x="56" y="65"/>
                  <a:pt x="58" y="59"/>
                </a:cubicBezTo>
                <a:cubicBezTo>
                  <a:pt x="67" y="38"/>
                  <a:pt x="22" y="17"/>
                  <a:pt x="52" y="17"/>
                </a:cubicBezTo>
                <a:close/>
              </a:path>
            </a:pathLst>
          </a:custGeom>
          <a:noFill/>
          <a:ln w="12700">
            <a:solidFill>
              <a:schemeClr val="tx1"/>
            </a:solidFill>
            <a:round/>
            <a:headEnd/>
            <a:tailEnd/>
          </a:ln>
        </p:spPr>
        <p:txBody>
          <a:bodyPr/>
          <a:lstStyle/>
          <a:p>
            <a:endParaRPr lang="en-US"/>
          </a:p>
        </p:txBody>
      </p:sp>
      <p:sp>
        <p:nvSpPr>
          <p:cNvPr id="108618" name="Freeform 128"/>
          <p:cNvSpPr>
            <a:spLocks/>
          </p:cNvSpPr>
          <p:nvPr/>
        </p:nvSpPr>
        <p:spPr bwMode="auto">
          <a:xfrm>
            <a:off x="3409950" y="2371725"/>
            <a:ext cx="85725" cy="66675"/>
          </a:xfrm>
          <a:custGeom>
            <a:avLst/>
            <a:gdLst>
              <a:gd name="T0" fmla="*/ 54 w 54"/>
              <a:gd name="T1" fmla="*/ 0 h 42"/>
              <a:gd name="T2" fmla="*/ 12 w 54"/>
              <a:gd name="T3" fmla="*/ 42 h 42"/>
              <a:gd name="T4" fmla="*/ 54 w 54"/>
              <a:gd name="T5" fmla="*/ 0 h 42"/>
              <a:gd name="T6" fmla="*/ 0 60000 65536"/>
              <a:gd name="T7" fmla="*/ 0 60000 65536"/>
              <a:gd name="T8" fmla="*/ 0 60000 65536"/>
              <a:gd name="T9" fmla="*/ 0 w 54"/>
              <a:gd name="T10" fmla="*/ 0 h 42"/>
              <a:gd name="T11" fmla="*/ 54 w 54"/>
              <a:gd name="T12" fmla="*/ 42 h 42"/>
            </a:gdLst>
            <a:ahLst/>
            <a:cxnLst>
              <a:cxn ang="T6">
                <a:pos x="T0" y="T1"/>
              </a:cxn>
              <a:cxn ang="T7">
                <a:pos x="T2" y="T3"/>
              </a:cxn>
              <a:cxn ang="T8">
                <a:pos x="T4" y="T5"/>
              </a:cxn>
            </a:cxnLst>
            <a:rect l="T9" t="T10" r="T11" b="T12"/>
            <a:pathLst>
              <a:path w="54" h="42">
                <a:moveTo>
                  <a:pt x="54" y="0"/>
                </a:moveTo>
                <a:cubicBezTo>
                  <a:pt x="21" y="6"/>
                  <a:pt x="0" y="6"/>
                  <a:pt x="12" y="42"/>
                </a:cubicBezTo>
                <a:cubicBezTo>
                  <a:pt x="52" y="35"/>
                  <a:pt x="54" y="37"/>
                  <a:pt x="54" y="0"/>
                </a:cubicBezTo>
                <a:close/>
              </a:path>
            </a:pathLst>
          </a:custGeom>
          <a:noFill/>
          <a:ln w="12700">
            <a:solidFill>
              <a:schemeClr val="tx1"/>
            </a:solidFill>
            <a:round/>
            <a:headEnd/>
            <a:tailEnd/>
          </a:ln>
        </p:spPr>
        <p:txBody>
          <a:bodyPr/>
          <a:lstStyle/>
          <a:p>
            <a:endParaRPr lang="en-US"/>
          </a:p>
        </p:txBody>
      </p:sp>
      <p:sp>
        <p:nvSpPr>
          <p:cNvPr id="108619" name="Freeform 129"/>
          <p:cNvSpPr>
            <a:spLocks/>
          </p:cNvSpPr>
          <p:nvPr/>
        </p:nvSpPr>
        <p:spPr bwMode="auto">
          <a:xfrm>
            <a:off x="3514725" y="2349500"/>
            <a:ext cx="85725" cy="150813"/>
          </a:xfrm>
          <a:custGeom>
            <a:avLst/>
            <a:gdLst>
              <a:gd name="T0" fmla="*/ 54 w 54"/>
              <a:gd name="T1" fmla="*/ 20 h 95"/>
              <a:gd name="T2" fmla="*/ 0 w 54"/>
              <a:gd name="T3" fmla="*/ 8 h 95"/>
              <a:gd name="T4" fmla="*/ 42 w 54"/>
              <a:gd name="T5" fmla="*/ 56 h 95"/>
              <a:gd name="T6" fmla="*/ 54 w 54"/>
              <a:gd name="T7" fmla="*/ 20 h 95"/>
              <a:gd name="T8" fmla="*/ 0 60000 65536"/>
              <a:gd name="T9" fmla="*/ 0 60000 65536"/>
              <a:gd name="T10" fmla="*/ 0 60000 65536"/>
              <a:gd name="T11" fmla="*/ 0 60000 65536"/>
              <a:gd name="T12" fmla="*/ 0 w 54"/>
              <a:gd name="T13" fmla="*/ 0 h 95"/>
              <a:gd name="T14" fmla="*/ 54 w 54"/>
              <a:gd name="T15" fmla="*/ 95 h 95"/>
            </a:gdLst>
            <a:ahLst/>
            <a:cxnLst>
              <a:cxn ang="T8">
                <a:pos x="T0" y="T1"/>
              </a:cxn>
              <a:cxn ang="T9">
                <a:pos x="T2" y="T3"/>
              </a:cxn>
              <a:cxn ang="T10">
                <a:pos x="T4" y="T5"/>
              </a:cxn>
              <a:cxn ang="T11">
                <a:pos x="T6" y="T7"/>
              </a:cxn>
            </a:cxnLst>
            <a:rect l="T12" t="T13" r="T14" b="T15"/>
            <a:pathLst>
              <a:path w="54" h="95">
                <a:moveTo>
                  <a:pt x="54" y="20"/>
                </a:moveTo>
                <a:cubicBezTo>
                  <a:pt x="33" y="6"/>
                  <a:pt x="25" y="0"/>
                  <a:pt x="0" y="8"/>
                </a:cubicBezTo>
                <a:cubicBezTo>
                  <a:pt x="1" y="14"/>
                  <a:pt x="9" y="95"/>
                  <a:pt x="42" y="56"/>
                </a:cubicBezTo>
                <a:cubicBezTo>
                  <a:pt x="50" y="46"/>
                  <a:pt x="50" y="32"/>
                  <a:pt x="54" y="20"/>
                </a:cubicBezTo>
                <a:close/>
              </a:path>
            </a:pathLst>
          </a:custGeom>
          <a:noFill/>
          <a:ln w="12700">
            <a:solidFill>
              <a:schemeClr val="tx1"/>
            </a:solidFill>
            <a:round/>
            <a:headEnd/>
            <a:tailEnd/>
          </a:ln>
        </p:spPr>
        <p:txBody>
          <a:bodyPr/>
          <a:lstStyle/>
          <a:p>
            <a:endParaRPr lang="en-US"/>
          </a:p>
        </p:txBody>
      </p:sp>
      <p:sp>
        <p:nvSpPr>
          <p:cNvPr id="108620" name="Freeform 130"/>
          <p:cNvSpPr>
            <a:spLocks/>
          </p:cNvSpPr>
          <p:nvPr/>
        </p:nvSpPr>
        <p:spPr bwMode="auto">
          <a:xfrm>
            <a:off x="3413125" y="2447925"/>
            <a:ext cx="120650" cy="49213"/>
          </a:xfrm>
          <a:custGeom>
            <a:avLst/>
            <a:gdLst>
              <a:gd name="T0" fmla="*/ 76 w 76"/>
              <a:gd name="T1" fmla="*/ 0 h 31"/>
              <a:gd name="T2" fmla="*/ 22 w 76"/>
              <a:gd name="T3" fmla="*/ 6 h 31"/>
              <a:gd name="T4" fmla="*/ 4 w 76"/>
              <a:gd name="T5" fmla="*/ 18 h 31"/>
              <a:gd name="T6" fmla="*/ 40 w 76"/>
              <a:gd name="T7" fmla="*/ 30 h 31"/>
              <a:gd name="T8" fmla="*/ 76 w 76"/>
              <a:gd name="T9" fmla="*/ 0 h 31"/>
              <a:gd name="T10" fmla="*/ 0 60000 65536"/>
              <a:gd name="T11" fmla="*/ 0 60000 65536"/>
              <a:gd name="T12" fmla="*/ 0 60000 65536"/>
              <a:gd name="T13" fmla="*/ 0 60000 65536"/>
              <a:gd name="T14" fmla="*/ 0 60000 65536"/>
              <a:gd name="T15" fmla="*/ 0 w 76"/>
              <a:gd name="T16" fmla="*/ 0 h 31"/>
              <a:gd name="T17" fmla="*/ 76 w 76"/>
              <a:gd name="T18" fmla="*/ 31 h 31"/>
            </a:gdLst>
            <a:ahLst/>
            <a:cxnLst>
              <a:cxn ang="T10">
                <a:pos x="T0" y="T1"/>
              </a:cxn>
              <a:cxn ang="T11">
                <a:pos x="T2" y="T3"/>
              </a:cxn>
              <a:cxn ang="T12">
                <a:pos x="T4" y="T5"/>
              </a:cxn>
              <a:cxn ang="T13">
                <a:pos x="T6" y="T7"/>
              </a:cxn>
              <a:cxn ang="T14">
                <a:pos x="T8" y="T9"/>
              </a:cxn>
            </a:cxnLst>
            <a:rect l="T15" t="T16" r="T17" b="T18"/>
            <a:pathLst>
              <a:path w="76" h="31">
                <a:moveTo>
                  <a:pt x="76" y="0"/>
                </a:moveTo>
                <a:cubicBezTo>
                  <a:pt x="58" y="2"/>
                  <a:pt x="40" y="2"/>
                  <a:pt x="22" y="6"/>
                </a:cubicBezTo>
                <a:cubicBezTo>
                  <a:pt x="15" y="8"/>
                  <a:pt x="0" y="12"/>
                  <a:pt x="4" y="18"/>
                </a:cubicBezTo>
                <a:cubicBezTo>
                  <a:pt x="12" y="28"/>
                  <a:pt x="40" y="30"/>
                  <a:pt x="40" y="30"/>
                </a:cubicBezTo>
                <a:cubicBezTo>
                  <a:pt x="73" y="22"/>
                  <a:pt x="60" y="31"/>
                  <a:pt x="76" y="0"/>
                </a:cubicBezTo>
                <a:close/>
              </a:path>
            </a:pathLst>
          </a:custGeom>
          <a:noFill/>
          <a:ln w="12700">
            <a:solidFill>
              <a:schemeClr val="tx1"/>
            </a:solidFill>
            <a:round/>
            <a:headEnd/>
            <a:tailEnd/>
          </a:ln>
        </p:spPr>
        <p:txBody>
          <a:bodyPr/>
          <a:lstStyle/>
          <a:p>
            <a:endParaRPr lang="en-US"/>
          </a:p>
        </p:txBody>
      </p:sp>
      <p:sp>
        <p:nvSpPr>
          <p:cNvPr id="108621" name="Freeform 131"/>
          <p:cNvSpPr>
            <a:spLocks/>
          </p:cNvSpPr>
          <p:nvPr/>
        </p:nvSpPr>
        <p:spPr bwMode="auto">
          <a:xfrm>
            <a:off x="3568700" y="2409825"/>
            <a:ext cx="88900" cy="95250"/>
          </a:xfrm>
          <a:custGeom>
            <a:avLst/>
            <a:gdLst>
              <a:gd name="T0" fmla="*/ 38 w 56"/>
              <a:gd name="T1" fmla="*/ 0 h 60"/>
              <a:gd name="T2" fmla="*/ 38 w 56"/>
              <a:gd name="T3" fmla="*/ 60 h 60"/>
              <a:gd name="T4" fmla="*/ 38 w 56"/>
              <a:gd name="T5" fmla="*/ 0 h 60"/>
              <a:gd name="T6" fmla="*/ 0 60000 65536"/>
              <a:gd name="T7" fmla="*/ 0 60000 65536"/>
              <a:gd name="T8" fmla="*/ 0 60000 65536"/>
              <a:gd name="T9" fmla="*/ 0 w 56"/>
              <a:gd name="T10" fmla="*/ 0 h 60"/>
              <a:gd name="T11" fmla="*/ 56 w 56"/>
              <a:gd name="T12" fmla="*/ 60 h 60"/>
            </a:gdLst>
            <a:ahLst/>
            <a:cxnLst>
              <a:cxn ang="T6">
                <a:pos x="T0" y="T1"/>
              </a:cxn>
              <a:cxn ang="T7">
                <a:pos x="T2" y="T3"/>
              </a:cxn>
              <a:cxn ang="T8">
                <a:pos x="T4" y="T5"/>
              </a:cxn>
            </a:cxnLst>
            <a:rect l="T9" t="T10" r="T11" b="T12"/>
            <a:pathLst>
              <a:path w="56" h="60">
                <a:moveTo>
                  <a:pt x="38" y="0"/>
                </a:moveTo>
                <a:cubicBezTo>
                  <a:pt x="0" y="13"/>
                  <a:pt x="9" y="41"/>
                  <a:pt x="38" y="60"/>
                </a:cubicBezTo>
                <a:cubicBezTo>
                  <a:pt x="53" y="16"/>
                  <a:pt x="56" y="35"/>
                  <a:pt x="38" y="0"/>
                </a:cubicBezTo>
                <a:close/>
              </a:path>
            </a:pathLst>
          </a:custGeom>
          <a:noFill/>
          <a:ln w="12700">
            <a:solidFill>
              <a:schemeClr val="tx1"/>
            </a:solidFill>
            <a:round/>
            <a:headEnd/>
            <a:tailEnd/>
          </a:ln>
        </p:spPr>
        <p:txBody>
          <a:bodyPr/>
          <a:lstStyle/>
          <a:p>
            <a:endParaRPr lang="en-US"/>
          </a:p>
        </p:txBody>
      </p:sp>
      <p:sp>
        <p:nvSpPr>
          <p:cNvPr id="108622" name="Freeform 132"/>
          <p:cNvSpPr>
            <a:spLocks/>
          </p:cNvSpPr>
          <p:nvPr/>
        </p:nvSpPr>
        <p:spPr bwMode="auto">
          <a:xfrm>
            <a:off x="3629025" y="2408238"/>
            <a:ext cx="66675" cy="163512"/>
          </a:xfrm>
          <a:custGeom>
            <a:avLst/>
            <a:gdLst>
              <a:gd name="T0" fmla="*/ 42 w 42"/>
              <a:gd name="T1" fmla="*/ 49 h 103"/>
              <a:gd name="T2" fmla="*/ 0 w 42"/>
              <a:gd name="T3" fmla="*/ 73 h 103"/>
              <a:gd name="T4" fmla="*/ 24 w 42"/>
              <a:gd name="T5" fmla="*/ 103 h 103"/>
              <a:gd name="T6" fmla="*/ 0 60000 65536"/>
              <a:gd name="T7" fmla="*/ 0 60000 65536"/>
              <a:gd name="T8" fmla="*/ 0 60000 65536"/>
              <a:gd name="T9" fmla="*/ 0 w 42"/>
              <a:gd name="T10" fmla="*/ 0 h 103"/>
              <a:gd name="T11" fmla="*/ 42 w 42"/>
              <a:gd name="T12" fmla="*/ 103 h 103"/>
            </a:gdLst>
            <a:ahLst/>
            <a:cxnLst>
              <a:cxn ang="T6">
                <a:pos x="T0" y="T1"/>
              </a:cxn>
              <a:cxn ang="T7">
                <a:pos x="T2" y="T3"/>
              </a:cxn>
              <a:cxn ang="T8">
                <a:pos x="T4" y="T5"/>
              </a:cxn>
            </a:cxnLst>
            <a:rect l="T9" t="T10" r="T11" b="T12"/>
            <a:pathLst>
              <a:path w="42" h="103">
                <a:moveTo>
                  <a:pt x="42" y="49"/>
                </a:moveTo>
                <a:cubicBezTo>
                  <a:pt x="26" y="0"/>
                  <a:pt x="11" y="57"/>
                  <a:pt x="0" y="73"/>
                </a:cubicBezTo>
                <a:cubicBezTo>
                  <a:pt x="15" y="96"/>
                  <a:pt x="7" y="86"/>
                  <a:pt x="24" y="103"/>
                </a:cubicBezTo>
              </a:path>
            </a:pathLst>
          </a:custGeom>
          <a:noFill/>
          <a:ln w="12700">
            <a:solidFill>
              <a:schemeClr val="tx1"/>
            </a:solidFill>
            <a:round/>
            <a:headEnd/>
            <a:tailEnd/>
          </a:ln>
        </p:spPr>
        <p:txBody>
          <a:bodyPr/>
          <a:lstStyle/>
          <a:p>
            <a:endParaRPr lang="en-US"/>
          </a:p>
        </p:txBody>
      </p:sp>
      <p:sp>
        <p:nvSpPr>
          <p:cNvPr id="108623" name="Freeform 133"/>
          <p:cNvSpPr>
            <a:spLocks/>
          </p:cNvSpPr>
          <p:nvPr/>
        </p:nvSpPr>
        <p:spPr bwMode="auto">
          <a:xfrm>
            <a:off x="3517900" y="2466975"/>
            <a:ext cx="82550" cy="96838"/>
          </a:xfrm>
          <a:custGeom>
            <a:avLst/>
            <a:gdLst>
              <a:gd name="T0" fmla="*/ 22 w 52"/>
              <a:gd name="T1" fmla="*/ 0 h 61"/>
              <a:gd name="T2" fmla="*/ 4 w 52"/>
              <a:gd name="T3" fmla="*/ 36 h 61"/>
              <a:gd name="T4" fmla="*/ 22 w 52"/>
              <a:gd name="T5" fmla="*/ 42 h 61"/>
              <a:gd name="T6" fmla="*/ 52 w 52"/>
              <a:gd name="T7" fmla="*/ 42 h 61"/>
              <a:gd name="T8" fmla="*/ 0 60000 65536"/>
              <a:gd name="T9" fmla="*/ 0 60000 65536"/>
              <a:gd name="T10" fmla="*/ 0 60000 65536"/>
              <a:gd name="T11" fmla="*/ 0 60000 65536"/>
              <a:gd name="T12" fmla="*/ 0 w 52"/>
              <a:gd name="T13" fmla="*/ 0 h 61"/>
              <a:gd name="T14" fmla="*/ 52 w 52"/>
              <a:gd name="T15" fmla="*/ 61 h 61"/>
            </a:gdLst>
            <a:ahLst/>
            <a:cxnLst>
              <a:cxn ang="T8">
                <a:pos x="T0" y="T1"/>
              </a:cxn>
              <a:cxn ang="T9">
                <a:pos x="T2" y="T3"/>
              </a:cxn>
              <a:cxn ang="T10">
                <a:pos x="T4" y="T5"/>
              </a:cxn>
              <a:cxn ang="T11">
                <a:pos x="T6" y="T7"/>
              </a:cxn>
            </a:cxnLst>
            <a:rect l="T12" t="T13" r="T14" b="T15"/>
            <a:pathLst>
              <a:path w="52" h="61">
                <a:moveTo>
                  <a:pt x="22" y="0"/>
                </a:moveTo>
                <a:cubicBezTo>
                  <a:pt x="20" y="3"/>
                  <a:pt x="0" y="29"/>
                  <a:pt x="4" y="36"/>
                </a:cubicBezTo>
                <a:cubicBezTo>
                  <a:pt x="7" y="42"/>
                  <a:pt x="16" y="39"/>
                  <a:pt x="22" y="42"/>
                </a:cubicBezTo>
                <a:cubicBezTo>
                  <a:pt x="47" y="55"/>
                  <a:pt x="33" y="61"/>
                  <a:pt x="52" y="42"/>
                </a:cubicBezTo>
              </a:path>
            </a:pathLst>
          </a:custGeom>
          <a:noFill/>
          <a:ln w="12700">
            <a:solidFill>
              <a:schemeClr val="tx1"/>
            </a:solidFill>
            <a:round/>
            <a:headEnd/>
            <a:tailEnd/>
          </a:ln>
        </p:spPr>
        <p:txBody>
          <a:bodyPr/>
          <a:lstStyle/>
          <a:p>
            <a:endParaRPr lang="en-US"/>
          </a:p>
        </p:txBody>
      </p:sp>
      <p:sp>
        <p:nvSpPr>
          <p:cNvPr id="108624" name="Freeform 134"/>
          <p:cNvSpPr>
            <a:spLocks/>
          </p:cNvSpPr>
          <p:nvPr/>
        </p:nvSpPr>
        <p:spPr bwMode="auto">
          <a:xfrm>
            <a:off x="3422650" y="3171825"/>
            <a:ext cx="50800" cy="85725"/>
          </a:xfrm>
          <a:custGeom>
            <a:avLst/>
            <a:gdLst>
              <a:gd name="T0" fmla="*/ 10 w 32"/>
              <a:gd name="T1" fmla="*/ 0 h 54"/>
              <a:gd name="T2" fmla="*/ 28 w 32"/>
              <a:gd name="T3" fmla="*/ 12 h 54"/>
              <a:gd name="T4" fmla="*/ 4 w 32"/>
              <a:gd name="T5" fmla="*/ 42 h 54"/>
              <a:gd name="T6" fmla="*/ 10 w 32"/>
              <a:gd name="T7" fmla="*/ 0 h 54"/>
              <a:gd name="T8" fmla="*/ 0 60000 65536"/>
              <a:gd name="T9" fmla="*/ 0 60000 65536"/>
              <a:gd name="T10" fmla="*/ 0 60000 65536"/>
              <a:gd name="T11" fmla="*/ 0 60000 65536"/>
              <a:gd name="T12" fmla="*/ 0 w 32"/>
              <a:gd name="T13" fmla="*/ 0 h 54"/>
              <a:gd name="T14" fmla="*/ 32 w 32"/>
              <a:gd name="T15" fmla="*/ 54 h 54"/>
            </a:gdLst>
            <a:ahLst/>
            <a:cxnLst>
              <a:cxn ang="T8">
                <a:pos x="T0" y="T1"/>
              </a:cxn>
              <a:cxn ang="T9">
                <a:pos x="T2" y="T3"/>
              </a:cxn>
              <a:cxn ang="T10">
                <a:pos x="T4" y="T5"/>
              </a:cxn>
              <a:cxn ang="T11">
                <a:pos x="T6" y="T7"/>
              </a:cxn>
            </a:cxnLst>
            <a:rect l="T12" t="T13" r="T14" b="T15"/>
            <a:pathLst>
              <a:path w="32" h="54">
                <a:moveTo>
                  <a:pt x="10" y="0"/>
                </a:moveTo>
                <a:cubicBezTo>
                  <a:pt x="16" y="4"/>
                  <a:pt x="26" y="5"/>
                  <a:pt x="28" y="12"/>
                </a:cubicBezTo>
                <a:cubicBezTo>
                  <a:pt x="32" y="24"/>
                  <a:pt x="8" y="54"/>
                  <a:pt x="4" y="42"/>
                </a:cubicBezTo>
                <a:cubicBezTo>
                  <a:pt x="0" y="29"/>
                  <a:pt x="8" y="14"/>
                  <a:pt x="10" y="0"/>
                </a:cubicBezTo>
                <a:close/>
              </a:path>
            </a:pathLst>
          </a:custGeom>
          <a:noFill/>
          <a:ln w="12700">
            <a:solidFill>
              <a:schemeClr val="tx1"/>
            </a:solidFill>
            <a:round/>
            <a:headEnd/>
            <a:tailEnd/>
          </a:ln>
        </p:spPr>
        <p:txBody>
          <a:bodyPr/>
          <a:lstStyle/>
          <a:p>
            <a:endParaRPr lang="en-US"/>
          </a:p>
        </p:txBody>
      </p:sp>
      <p:sp>
        <p:nvSpPr>
          <p:cNvPr id="108625" name="Freeform 135"/>
          <p:cNvSpPr>
            <a:spLocks/>
          </p:cNvSpPr>
          <p:nvPr/>
        </p:nvSpPr>
        <p:spPr bwMode="auto">
          <a:xfrm>
            <a:off x="3481388" y="3162300"/>
            <a:ext cx="88900" cy="120650"/>
          </a:xfrm>
          <a:custGeom>
            <a:avLst/>
            <a:gdLst>
              <a:gd name="T0" fmla="*/ 15 w 56"/>
              <a:gd name="T1" fmla="*/ 12 h 76"/>
              <a:gd name="T2" fmla="*/ 9 w 56"/>
              <a:gd name="T3" fmla="*/ 72 h 76"/>
              <a:gd name="T4" fmla="*/ 45 w 56"/>
              <a:gd name="T5" fmla="*/ 66 h 76"/>
              <a:gd name="T6" fmla="*/ 15 w 56"/>
              <a:gd name="T7" fmla="*/ 12 h 76"/>
              <a:gd name="T8" fmla="*/ 0 60000 65536"/>
              <a:gd name="T9" fmla="*/ 0 60000 65536"/>
              <a:gd name="T10" fmla="*/ 0 60000 65536"/>
              <a:gd name="T11" fmla="*/ 0 60000 65536"/>
              <a:gd name="T12" fmla="*/ 0 w 56"/>
              <a:gd name="T13" fmla="*/ 0 h 76"/>
              <a:gd name="T14" fmla="*/ 56 w 56"/>
              <a:gd name="T15" fmla="*/ 76 h 76"/>
            </a:gdLst>
            <a:ahLst/>
            <a:cxnLst>
              <a:cxn ang="T8">
                <a:pos x="T0" y="T1"/>
              </a:cxn>
              <a:cxn ang="T9">
                <a:pos x="T2" y="T3"/>
              </a:cxn>
              <a:cxn ang="T10">
                <a:pos x="T4" y="T5"/>
              </a:cxn>
              <a:cxn ang="T11">
                <a:pos x="T6" y="T7"/>
              </a:cxn>
            </a:cxnLst>
            <a:rect l="T12" t="T13" r="T14" b="T15"/>
            <a:pathLst>
              <a:path w="56" h="76">
                <a:moveTo>
                  <a:pt x="15" y="12"/>
                </a:moveTo>
                <a:cubicBezTo>
                  <a:pt x="0" y="56"/>
                  <a:pt x="0" y="36"/>
                  <a:pt x="9" y="72"/>
                </a:cubicBezTo>
                <a:cubicBezTo>
                  <a:pt x="21" y="70"/>
                  <a:pt x="39" y="76"/>
                  <a:pt x="45" y="66"/>
                </a:cubicBezTo>
                <a:cubicBezTo>
                  <a:pt x="56" y="49"/>
                  <a:pt x="39" y="0"/>
                  <a:pt x="15" y="12"/>
                </a:cubicBezTo>
                <a:close/>
              </a:path>
            </a:pathLst>
          </a:custGeom>
          <a:noFill/>
          <a:ln w="12700">
            <a:solidFill>
              <a:schemeClr val="tx1"/>
            </a:solidFill>
            <a:round/>
            <a:headEnd/>
            <a:tailEnd/>
          </a:ln>
        </p:spPr>
        <p:txBody>
          <a:bodyPr/>
          <a:lstStyle/>
          <a:p>
            <a:endParaRPr lang="en-US"/>
          </a:p>
        </p:txBody>
      </p:sp>
      <p:sp>
        <p:nvSpPr>
          <p:cNvPr id="108626" name="Freeform 136"/>
          <p:cNvSpPr>
            <a:spLocks/>
          </p:cNvSpPr>
          <p:nvPr/>
        </p:nvSpPr>
        <p:spPr bwMode="auto">
          <a:xfrm>
            <a:off x="3648075" y="3133725"/>
            <a:ext cx="109538" cy="66675"/>
          </a:xfrm>
          <a:custGeom>
            <a:avLst/>
            <a:gdLst>
              <a:gd name="T0" fmla="*/ 36 w 69"/>
              <a:gd name="T1" fmla="*/ 0 h 42"/>
              <a:gd name="T2" fmla="*/ 30 w 69"/>
              <a:gd name="T3" fmla="*/ 42 h 42"/>
              <a:gd name="T4" fmla="*/ 60 w 69"/>
              <a:gd name="T5" fmla="*/ 0 h 42"/>
              <a:gd name="T6" fmla="*/ 36 w 69"/>
              <a:gd name="T7" fmla="*/ 0 h 42"/>
              <a:gd name="T8" fmla="*/ 0 60000 65536"/>
              <a:gd name="T9" fmla="*/ 0 60000 65536"/>
              <a:gd name="T10" fmla="*/ 0 60000 65536"/>
              <a:gd name="T11" fmla="*/ 0 60000 65536"/>
              <a:gd name="T12" fmla="*/ 0 w 69"/>
              <a:gd name="T13" fmla="*/ 0 h 42"/>
              <a:gd name="T14" fmla="*/ 69 w 69"/>
              <a:gd name="T15" fmla="*/ 42 h 42"/>
            </a:gdLst>
            <a:ahLst/>
            <a:cxnLst>
              <a:cxn ang="T8">
                <a:pos x="T0" y="T1"/>
              </a:cxn>
              <a:cxn ang="T9">
                <a:pos x="T2" y="T3"/>
              </a:cxn>
              <a:cxn ang="T10">
                <a:pos x="T4" y="T5"/>
              </a:cxn>
              <a:cxn ang="T11">
                <a:pos x="T6" y="T7"/>
              </a:cxn>
            </a:cxnLst>
            <a:rect l="T12" t="T13" r="T14" b="T15"/>
            <a:pathLst>
              <a:path w="69" h="42">
                <a:moveTo>
                  <a:pt x="36" y="0"/>
                </a:moveTo>
                <a:cubicBezTo>
                  <a:pt x="10" y="18"/>
                  <a:pt x="0" y="22"/>
                  <a:pt x="30" y="42"/>
                </a:cubicBezTo>
                <a:cubicBezTo>
                  <a:pt x="63" y="31"/>
                  <a:pt x="69" y="37"/>
                  <a:pt x="60" y="0"/>
                </a:cubicBezTo>
                <a:cubicBezTo>
                  <a:pt x="39" y="7"/>
                  <a:pt x="46" y="10"/>
                  <a:pt x="36" y="0"/>
                </a:cubicBezTo>
                <a:close/>
              </a:path>
            </a:pathLst>
          </a:custGeom>
          <a:noFill/>
          <a:ln w="12700">
            <a:solidFill>
              <a:schemeClr val="tx1"/>
            </a:solidFill>
            <a:round/>
            <a:headEnd/>
            <a:tailEnd/>
          </a:ln>
        </p:spPr>
        <p:txBody>
          <a:bodyPr/>
          <a:lstStyle/>
          <a:p>
            <a:endParaRPr lang="en-US"/>
          </a:p>
        </p:txBody>
      </p:sp>
      <p:sp>
        <p:nvSpPr>
          <p:cNvPr id="108627" name="Freeform 137"/>
          <p:cNvSpPr>
            <a:spLocks/>
          </p:cNvSpPr>
          <p:nvPr/>
        </p:nvSpPr>
        <p:spPr bwMode="auto">
          <a:xfrm>
            <a:off x="3571875" y="3228975"/>
            <a:ext cx="76200" cy="85725"/>
          </a:xfrm>
          <a:custGeom>
            <a:avLst/>
            <a:gdLst>
              <a:gd name="T0" fmla="*/ 0 w 48"/>
              <a:gd name="T1" fmla="*/ 42 h 54"/>
              <a:gd name="T2" fmla="*/ 24 w 48"/>
              <a:gd name="T3" fmla="*/ 12 h 54"/>
              <a:gd name="T4" fmla="*/ 42 w 48"/>
              <a:gd name="T5" fmla="*/ 6 h 54"/>
              <a:gd name="T6" fmla="*/ 42 w 48"/>
              <a:gd name="T7" fmla="*/ 54 h 54"/>
              <a:gd name="T8" fmla="*/ 0 60000 65536"/>
              <a:gd name="T9" fmla="*/ 0 60000 65536"/>
              <a:gd name="T10" fmla="*/ 0 60000 65536"/>
              <a:gd name="T11" fmla="*/ 0 60000 65536"/>
              <a:gd name="T12" fmla="*/ 0 w 48"/>
              <a:gd name="T13" fmla="*/ 0 h 54"/>
              <a:gd name="T14" fmla="*/ 48 w 48"/>
              <a:gd name="T15" fmla="*/ 54 h 54"/>
            </a:gdLst>
            <a:ahLst/>
            <a:cxnLst>
              <a:cxn ang="T8">
                <a:pos x="T0" y="T1"/>
              </a:cxn>
              <a:cxn ang="T9">
                <a:pos x="T2" y="T3"/>
              </a:cxn>
              <a:cxn ang="T10">
                <a:pos x="T4" y="T5"/>
              </a:cxn>
              <a:cxn ang="T11">
                <a:pos x="T6" y="T7"/>
              </a:cxn>
            </a:cxnLst>
            <a:rect l="T12" t="T13" r="T14" b="T15"/>
            <a:pathLst>
              <a:path w="48" h="54">
                <a:moveTo>
                  <a:pt x="0" y="42"/>
                </a:moveTo>
                <a:cubicBezTo>
                  <a:pt x="7" y="21"/>
                  <a:pt x="2" y="23"/>
                  <a:pt x="24" y="12"/>
                </a:cubicBezTo>
                <a:cubicBezTo>
                  <a:pt x="30" y="9"/>
                  <a:pt x="40" y="0"/>
                  <a:pt x="42" y="6"/>
                </a:cubicBezTo>
                <a:cubicBezTo>
                  <a:pt x="48" y="21"/>
                  <a:pt x="42" y="38"/>
                  <a:pt x="42" y="54"/>
                </a:cubicBezTo>
              </a:path>
            </a:pathLst>
          </a:custGeom>
          <a:noFill/>
          <a:ln w="12700">
            <a:solidFill>
              <a:schemeClr val="tx1"/>
            </a:solidFill>
            <a:round/>
            <a:headEnd/>
            <a:tailEnd/>
          </a:ln>
        </p:spPr>
        <p:txBody>
          <a:bodyPr/>
          <a:lstStyle/>
          <a:p>
            <a:endParaRPr lang="en-US"/>
          </a:p>
        </p:txBody>
      </p:sp>
      <p:sp>
        <p:nvSpPr>
          <p:cNvPr id="108628" name="Freeform 138"/>
          <p:cNvSpPr>
            <a:spLocks/>
          </p:cNvSpPr>
          <p:nvPr/>
        </p:nvSpPr>
        <p:spPr bwMode="auto">
          <a:xfrm>
            <a:off x="3581400" y="3121025"/>
            <a:ext cx="76200" cy="122238"/>
          </a:xfrm>
          <a:custGeom>
            <a:avLst/>
            <a:gdLst>
              <a:gd name="T0" fmla="*/ 48 w 48"/>
              <a:gd name="T1" fmla="*/ 44 h 77"/>
              <a:gd name="T2" fmla="*/ 0 w 48"/>
              <a:gd name="T3" fmla="*/ 32 h 77"/>
              <a:gd name="T4" fmla="*/ 48 w 48"/>
              <a:gd name="T5" fmla="*/ 44 h 77"/>
              <a:gd name="T6" fmla="*/ 0 60000 65536"/>
              <a:gd name="T7" fmla="*/ 0 60000 65536"/>
              <a:gd name="T8" fmla="*/ 0 60000 65536"/>
              <a:gd name="T9" fmla="*/ 0 w 48"/>
              <a:gd name="T10" fmla="*/ 0 h 77"/>
              <a:gd name="T11" fmla="*/ 48 w 48"/>
              <a:gd name="T12" fmla="*/ 77 h 77"/>
            </a:gdLst>
            <a:ahLst/>
            <a:cxnLst>
              <a:cxn ang="T6">
                <a:pos x="T0" y="T1"/>
              </a:cxn>
              <a:cxn ang="T7">
                <a:pos x="T2" y="T3"/>
              </a:cxn>
              <a:cxn ang="T8">
                <a:pos x="T4" y="T5"/>
              </a:cxn>
            </a:cxnLst>
            <a:rect l="T9" t="T10" r="T11" b="T12"/>
            <a:pathLst>
              <a:path w="48" h="77">
                <a:moveTo>
                  <a:pt x="48" y="44"/>
                </a:moveTo>
                <a:cubicBezTo>
                  <a:pt x="25" y="21"/>
                  <a:pt x="22" y="0"/>
                  <a:pt x="0" y="32"/>
                </a:cubicBezTo>
                <a:cubicBezTo>
                  <a:pt x="15" y="77"/>
                  <a:pt x="8" y="76"/>
                  <a:pt x="48" y="44"/>
                </a:cubicBezTo>
                <a:close/>
              </a:path>
            </a:pathLst>
          </a:custGeom>
          <a:noFill/>
          <a:ln w="12700">
            <a:solidFill>
              <a:schemeClr val="tx1"/>
            </a:solidFill>
            <a:round/>
            <a:headEnd/>
            <a:tailEnd/>
          </a:ln>
        </p:spPr>
        <p:txBody>
          <a:bodyPr/>
          <a:lstStyle/>
          <a:p>
            <a:endParaRPr lang="en-US"/>
          </a:p>
        </p:txBody>
      </p:sp>
      <p:sp>
        <p:nvSpPr>
          <p:cNvPr id="108629" name="Freeform 139"/>
          <p:cNvSpPr>
            <a:spLocks/>
          </p:cNvSpPr>
          <p:nvPr/>
        </p:nvSpPr>
        <p:spPr bwMode="auto">
          <a:xfrm>
            <a:off x="3419475" y="3086100"/>
            <a:ext cx="47625" cy="95250"/>
          </a:xfrm>
          <a:custGeom>
            <a:avLst/>
            <a:gdLst>
              <a:gd name="T0" fmla="*/ 0 w 30"/>
              <a:gd name="T1" fmla="*/ 0 h 60"/>
              <a:gd name="T2" fmla="*/ 18 w 30"/>
              <a:gd name="T3" fmla="*/ 6 h 60"/>
              <a:gd name="T4" fmla="*/ 30 w 30"/>
              <a:gd name="T5" fmla="*/ 42 h 60"/>
              <a:gd name="T6" fmla="*/ 0 w 30"/>
              <a:gd name="T7" fmla="*/ 60 h 60"/>
              <a:gd name="T8" fmla="*/ 0 60000 65536"/>
              <a:gd name="T9" fmla="*/ 0 60000 65536"/>
              <a:gd name="T10" fmla="*/ 0 60000 65536"/>
              <a:gd name="T11" fmla="*/ 0 60000 65536"/>
              <a:gd name="T12" fmla="*/ 0 w 30"/>
              <a:gd name="T13" fmla="*/ 0 h 60"/>
              <a:gd name="T14" fmla="*/ 30 w 30"/>
              <a:gd name="T15" fmla="*/ 60 h 60"/>
            </a:gdLst>
            <a:ahLst/>
            <a:cxnLst>
              <a:cxn ang="T8">
                <a:pos x="T0" y="T1"/>
              </a:cxn>
              <a:cxn ang="T9">
                <a:pos x="T2" y="T3"/>
              </a:cxn>
              <a:cxn ang="T10">
                <a:pos x="T4" y="T5"/>
              </a:cxn>
              <a:cxn ang="T11">
                <a:pos x="T6" y="T7"/>
              </a:cxn>
            </a:cxnLst>
            <a:rect l="T12" t="T13" r="T14" b="T15"/>
            <a:pathLst>
              <a:path w="30" h="60">
                <a:moveTo>
                  <a:pt x="0" y="0"/>
                </a:moveTo>
                <a:cubicBezTo>
                  <a:pt x="6" y="2"/>
                  <a:pt x="14" y="1"/>
                  <a:pt x="18" y="6"/>
                </a:cubicBezTo>
                <a:cubicBezTo>
                  <a:pt x="25" y="16"/>
                  <a:pt x="30" y="42"/>
                  <a:pt x="30" y="42"/>
                </a:cubicBezTo>
                <a:cubicBezTo>
                  <a:pt x="7" y="50"/>
                  <a:pt x="16" y="44"/>
                  <a:pt x="0" y="60"/>
                </a:cubicBezTo>
              </a:path>
            </a:pathLst>
          </a:custGeom>
          <a:noFill/>
          <a:ln w="12700">
            <a:solidFill>
              <a:schemeClr val="tx1"/>
            </a:solidFill>
            <a:round/>
            <a:headEnd/>
            <a:tailEnd/>
          </a:ln>
        </p:spPr>
        <p:txBody>
          <a:bodyPr/>
          <a:lstStyle/>
          <a:p>
            <a:endParaRPr lang="en-US"/>
          </a:p>
        </p:txBody>
      </p:sp>
      <p:sp>
        <p:nvSpPr>
          <p:cNvPr id="108630" name="Freeform 140"/>
          <p:cNvSpPr>
            <a:spLocks/>
          </p:cNvSpPr>
          <p:nvPr/>
        </p:nvSpPr>
        <p:spPr bwMode="auto">
          <a:xfrm>
            <a:off x="3789363" y="2717800"/>
            <a:ext cx="55562" cy="117475"/>
          </a:xfrm>
          <a:custGeom>
            <a:avLst/>
            <a:gdLst>
              <a:gd name="T0" fmla="*/ 31 w 35"/>
              <a:gd name="T1" fmla="*/ 10 h 74"/>
              <a:gd name="T2" fmla="*/ 13 w 35"/>
              <a:gd name="T3" fmla="*/ 4 h 74"/>
              <a:gd name="T4" fmla="*/ 1 w 35"/>
              <a:gd name="T5" fmla="*/ 40 h 74"/>
              <a:gd name="T6" fmla="*/ 7 w 35"/>
              <a:gd name="T7" fmla="*/ 70 h 74"/>
              <a:gd name="T8" fmla="*/ 25 w 35"/>
              <a:gd name="T9" fmla="*/ 64 h 74"/>
              <a:gd name="T10" fmla="*/ 31 w 35"/>
              <a:gd name="T11" fmla="*/ 10 h 74"/>
              <a:gd name="T12" fmla="*/ 0 60000 65536"/>
              <a:gd name="T13" fmla="*/ 0 60000 65536"/>
              <a:gd name="T14" fmla="*/ 0 60000 65536"/>
              <a:gd name="T15" fmla="*/ 0 60000 65536"/>
              <a:gd name="T16" fmla="*/ 0 60000 65536"/>
              <a:gd name="T17" fmla="*/ 0 60000 65536"/>
              <a:gd name="T18" fmla="*/ 0 w 35"/>
              <a:gd name="T19" fmla="*/ 0 h 74"/>
              <a:gd name="T20" fmla="*/ 35 w 35"/>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35" h="74">
                <a:moveTo>
                  <a:pt x="31" y="10"/>
                </a:moveTo>
                <a:cubicBezTo>
                  <a:pt x="25" y="8"/>
                  <a:pt x="17" y="0"/>
                  <a:pt x="13" y="4"/>
                </a:cubicBezTo>
                <a:cubicBezTo>
                  <a:pt x="4" y="13"/>
                  <a:pt x="1" y="40"/>
                  <a:pt x="1" y="40"/>
                </a:cubicBezTo>
                <a:cubicBezTo>
                  <a:pt x="3" y="50"/>
                  <a:pt x="0" y="63"/>
                  <a:pt x="7" y="70"/>
                </a:cubicBezTo>
                <a:cubicBezTo>
                  <a:pt x="11" y="74"/>
                  <a:pt x="21" y="68"/>
                  <a:pt x="25" y="64"/>
                </a:cubicBezTo>
                <a:cubicBezTo>
                  <a:pt x="35" y="54"/>
                  <a:pt x="31" y="15"/>
                  <a:pt x="31" y="10"/>
                </a:cubicBezTo>
                <a:close/>
              </a:path>
            </a:pathLst>
          </a:custGeom>
          <a:noFill/>
          <a:ln w="12700">
            <a:solidFill>
              <a:schemeClr val="tx1"/>
            </a:solidFill>
            <a:round/>
            <a:headEnd/>
            <a:tailEnd/>
          </a:ln>
        </p:spPr>
        <p:txBody>
          <a:bodyPr/>
          <a:lstStyle/>
          <a:p>
            <a:endParaRPr lang="en-US"/>
          </a:p>
        </p:txBody>
      </p:sp>
      <p:sp>
        <p:nvSpPr>
          <p:cNvPr id="108631" name="Freeform 141"/>
          <p:cNvSpPr>
            <a:spLocks/>
          </p:cNvSpPr>
          <p:nvPr/>
        </p:nvSpPr>
        <p:spPr bwMode="auto">
          <a:xfrm>
            <a:off x="3805238" y="2628900"/>
            <a:ext cx="74612" cy="85725"/>
          </a:xfrm>
          <a:custGeom>
            <a:avLst/>
            <a:gdLst>
              <a:gd name="T0" fmla="*/ 21 w 47"/>
              <a:gd name="T1" fmla="*/ 54 h 54"/>
              <a:gd name="T2" fmla="*/ 39 w 47"/>
              <a:gd name="T3" fmla="*/ 0 h 54"/>
              <a:gd name="T4" fmla="*/ 9 w 47"/>
              <a:gd name="T5" fmla="*/ 24 h 54"/>
              <a:gd name="T6" fmla="*/ 27 w 47"/>
              <a:gd name="T7" fmla="*/ 36 h 54"/>
              <a:gd name="T8" fmla="*/ 21 w 47"/>
              <a:gd name="T9" fmla="*/ 54 h 54"/>
              <a:gd name="T10" fmla="*/ 0 60000 65536"/>
              <a:gd name="T11" fmla="*/ 0 60000 65536"/>
              <a:gd name="T12" fmla="*/ 0 60000 65536"/>
              <a:gd name="T13" fmla="*/ 0 60000 65536"/>
              <a:gd name="T14" fmla="*/ 0 60000 65536"/>
              <a:gd name="T15" fmla="*/ 0 w 47"/>
              <a:gd name="T16" fmla="*/ 0 h 54"/>
              <a:gd name="T17" fmla="*/ 47 w 47"/>
              <a:gd name="T18" fmla="*/ 54 h 54"/>
            </a:gdLst>
            <a:ahLst/>
            <a:cxnLst>
              <a:cxn ang="T10">
                <a:pos x="T0" y="T1"/>
              </a:cxn>
              <a:cxn ang="T11">
                <a:pos x="T2" y="T3"/>
              </a:cxn>
              <a:cxn ang="T12">
                <a:pos x="T4" y="T5"/>
              </a:cxn>
              <a:cxn ang="T13">
                <a:pos x="T6" y="T7"/>
              </a:cxn>
              <a:cxn ang="T14">
                <a:pos x="T8" y="T9"/>
              </a:cxn>
            </a:cxnLst>
            <a:rect l="T15" t="T16" r="T17" b="T18"/>
            <a:pathLst>
              <a:path w="47" h="54">
                <a:moveTo>
                  <a:pt x="21" y="54"/>
                </a:moveTo>
                <a:cubicBezTo>
                  <a:pt x="47" y="37"/>
                  <a:pt x="46" y="30"/>
                  <a:pt x="39" y="0"/>
                </a:cubicBezTo>
                <a:cubicBezTo>
                  <a:pt x="31" y="2"/>
                  <a:pt x="0" y="2"/>
                  <a:pt x="9" y="24"/>
                </a:cubicBezTo>
                <a:cubicBezTo>
                  <a:pt x="12" y="31"/>
                  <a:pt x="24" y="29"/>
                  <a:pt x="27" y="36"/>
                </a:cubicBezTo>
                <a:cubicBezTo>
                  <a:pt x="29" y="42"/>
                  <a:pt x="23" y="48"/>
                  <a:pt x="21" y="54"/>
                </a:cubicBezTo>
                <a:close/>
              </a:path>
            </a:pathLst>
          </a:custGeom>
          <a:noFill/>
          <a:ln w="12700">
            <a:solidFill>
              <a:schemeClr val="tx1"/>
            </a:solidFill>
            <a:round/>
            <a:headEnd/>
            <a:tailEnd/>
          </a:ln>
        </p:spPr>
        <p:txBody>
          <a:bodyPr/>
          <a:lstStyle/>
          <a:p>
            <a:endParaRPr lang="en-US"/>
          </a:p>
        </p:txBody>
      </p:sp>
      <p:sp>
        <p:nvSpPr>
          <p:cNvPr id="108632" name="Freeform 142"/>
          <p:cNvSpPr>
            <a:spLocks/>
          </p:cNvSpPr>
          <p:nvPr/>
        </p:nvSpPr>
        <p:spPr bwMode="auto">
          <a:xfrm>
            <a:off x="3868738" y="2600325"/>
            <a:ext cx="131762" cy="155575"/>
          </a:xfrm>
          <a:custGeom>
            <a:avLst/>
            <a:gdLst>
              <a:gd name="T0" fmla="*/ 23 w 83"/>
              <a:gd name="T1" fmla="*/ 0 h 98"/>
              <a:gd name="T2" fmla="*/ 29 w 83"/>
              <a:gd name="T3" fmla="*/ 48 h 98"/>
              <a:gd name="T4" fmla="*/ 53 w 83"/>
              <a:gd name="T5" fmla="*/ 24 h 98"/>
              <a:gd name="T6" fmla="*/ 23 w 83"/>
              <a:gd name="T7" fmla="*/ 0 h 98"/>
              <a:gd name="T8" fmla="*/ 0 60000 65536"/>
              <a:gd name="T9" fmla="*/ 0 60000 65536"/>
              <a:gd name="T10" fmla="*/ 0 60000 65536"/>
              <a:gd name="T11" fmla="*/ 0 60000 65536"/>
              <a:gd name="T12" fmla="*/ 0 w 83"/>
              <a:gd name="T13" fmla="*/ 0 h 98"/>
              <a:gd name="T14" fmla="*/ 83 w 83"/>
              <a:gd name="T15" fmla="*/ 98 h 98"/>
            </a:gdLst>
            <a:ahLst/>
            <a:cxnLst>
              <a:cxn ang="T8">
                <a:pos x="T0" y="T1"/>
              </a:cxn>
              <a:cxn ang="T9">
                <a:pos x="T2" y="T3"/>
              </a:cxn>
              <a:cxn ang="T10">
                <a:pos x="T4" y="T5"/>
              </a:cxn>
              <a:cxn ang="T11">
                <a:pos x="T6" y="T7"/>
              </a:cxn>
            </a:cxnLst>
            <a:rect l="T12" t="T13" r="T14" b="T15"/>
            <a:pathLst>
              <a:path w="83" h="98">
                <a:moveTo>
                  <a:pt x="23" y="0"/>
                </a:moveTo>
                <a:cubicBezTo>
                  <a:pt x="9" y="43"/>
                  <a:pt x="0" y="29"/>
                  <a:pt x="29" y="48"/>
                </a:cubicBezTo>
                <a:cubicBezTo>
                  <a:pt x="46" y="73"/>
                  <a:pt x="83" y="98"/>
                  <a:pt x="53" y="24"/>
                </a:cubicBezTo>
                <a:cubicBezTo>
                  <a:pt x="48" y="12"/>
                  <a:pt x="32" y="9"/>
                  <a:pt x="23" y="0"/>
                </a:cubicBezTo>
                <a:close/>
              </a:path>
            </a:pathLst>
          </a:custGeom>
          <a:noFill/>
          <a:ln w="12700">
            <a:solidFill>
              <a:schemeClr val="tx1"/>
            </a:solidFill>
            <a:round/>
            <a:headEnd/>
            <a:tailEnd/>
          </a:ln>
        </p:spPr>
        <p:txBody>
          <a:bodyPr/>
          <a:lstStyle/>
          <a:p>
            <a:endParaRPr lang="en-US"/>
          </a:p>
        </p:txBody>
      </p:sp>
      <p:sp>
        <p:nvSpPr>
          <p:cNvPr id="108633" name="Freeform 143"/>
          <p:cNvSpPr>
            <a:spLocks/>
          </p:cNvSpPr>
          <p:nvPr/>
        </p:nvSpPr>
        <p:spPr bwMode="auto">
          <a:xfrm>
            <a:off x="3895725" y="2736850"/>
            <a:ext cx="82550" cy="93663"/>
          </a:xfrm>
          <a:custGeom>
            <a:avLst/>
            <a:gdLst>
              <a:gd name="T0" fmla="*/ 48 w 52"/>
              <a:gd name="T1" fmla="*/ 16 h 59"/>
              <a:gd name="T2" fmla="*/ 12 w 52"/>
              <a:gd name="T3" fmla="*/ 4 h 59"/>
              <a:gd name="T4" fmla="*/ 0 w 52"/>
              <a:gd name="T5" fmla="*/ 40 h 59"/>
              <a:gd name="T6" fmla="*/ 18 w 52"/>
              <a:gd name="T7" fmla="*/ 46 h 59"/>
              <a:gd name="T8" fmla="*/ 36 w 52"/>
              <a:gd name="T9" fmla="*/ 58 h 59"/>
              <a:gd name="T10" fmla="*/ 48 w 52"/>
              <a:gd name="T11" fmla="*/ 16 h 59"/>
              <a:gd name="T12" fmla="*/ 0 60000 65536"/>
              <a:gd name="T13" fmla="*/ 0 60000 65536"/>
              <a:gd name="T14" fmla="*/ 0 60000 65536"/>
              <a:gd name="T15" fmla="*/ 0 60000 65536"/>
              <a:gd name="T16" fmla="*/ 0 60000 65536"/>
              <a:gd name="T17" fmla="*/ 0 60000 65536"/>
              <a:gd name="T18" fmla="*/ 0 w 52"/>
              <a:gd name="T19" fmla="*/ 0 h 59"/>
              <a:gd name="T20" fmla="*/ 52 w 52"/>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52" h="59">
                <a:moveTo>
                  <a:pt x="48" y="16"/>
                </a:moveTo>
                <a:cubicBezTo>
                  <a:pt x="36" y="12"/>
                  <a:pt x="24" y="8"/>
                  <a:pt x="12" y="4"/>
                </a:cubicBezTo>
                <a:cubicBezTo>
                  <a:pt x="0" y="0"/>
                  <a:pt x="0" y="40"/>
                  <a:pt x="0" y="40"/>
                </a:cubicBezTo>
                <a:cubicBezTo>
                  <a:pt x="6" y="42"/>
                  <a:pt x="12" y="43"/>
                  <a:pt x="18" y="46"/>
                </a:cubicBezTo>
                <a:cubicBezTo>
                  <a:pt x="24" y="49"/>
                  <a:pt x="29" y="59"/>
                  <a:pt x="36" y="58"/>
                </a:cubicBezTo>
                <a:cubicBezTo>
                  <a:pt x="52" y="55"/>
                  <a:pt x="48" y="24"/>
                  <a:pt x="48" y="16"/>
                </a:cubicBezTo>
                <a:close/>
              </a:path>
            </a:pathLst>
          </a:custGeom>
          <a:noFill/>
          <a:ln w="12700">
            <a:solidFill>
              <a:schemeClr val="tx1"/>
            </a:solidFill>
            <a:round/>
            <a:headEnd/>
            <a:tailEnd/>
          </a:ln>
        </p:spPr>
        <p:txBody>
          <a:bodyPr/>
          <a:lstStyle/>
          <a:p>
            <a:endParaRPr lang="en-US"/>
          </a:p>
        </p:txBody>
      </p:sp>
      <p:sp>
        <p:nvSpPr>
          <p:cNvPr id="108634" name="Freeform 144"/>
          <p:cNvSpPr>
            <a:spLocks/>
          </p:cNvSpPr>
          <p:nvPr/>
        </p:nvSpPr>
        <p:spPr bwMode="auto">
          <a:xfrm>
            <a:off x="3743325" y="2619375"/>
            <a:ext cx="95250" cy="104775"/>
          </a:xfrm>
          <a:custGeom>
            <a:avLst/>
            <a:gdLst>
              <a:gd name="T0" fmla="*/ 36 w 60"/>
              <a:gd name="T1" fmla="*/ 0 h 66"/>
              <a:gd name="T2" fmla="*/ 36 w 60"/>
              <a:gd name="T3" fmla="*/ 54 h 66"/>
              <a:gd name="T4" fmla="*/ 0 w 60"/>
              <a:gd name="T5" fmla="*/ 66 h 66"/>
              <a:gd name="T6" fmla="*/ 6 w 60"/>
              <a:gd name="T7" fmla="*/ 42 h 66"/>
              <a:gd name="T8" fmla="*/ 24 w 60"/>
              <a:gd name="T9" fmla="*/ 36 h 66"/>
              <a:gd name="T10" fmla="*/ 36 w 60"/>
              <a:gd name="T11" fmla="*/ 0 h 66"/>
              <a:gd name="T12" fmla="*/ 0 60000 65536"/>
              <a:gd name="T13" fmla="*/ 0 60000 65536"/>
              <a:gd name="T14" fmla="*/ 0 60000 65536"/>
              <a:gd name="T15" fmla="*/ 0 60000 65536"/>
              <a:gd name="T16" fmla="*/ 0 60000 65536"/>
              <a:gd name="T17" fmla="*/ 0 60000 65536"/>
              <a:gd name="T18" fmla="*/ 0 w 60"/>
              <a:gd name="T19" fmla="*/ 0 h 66"/>
              <a:gd name="T20" fmla="*/ 60 w 60"/>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60" h="66">
                <a:moveTo>
                  <a:pt x="36" y="0"/>
                </a:moveTo>
                <a:cubicBezTo>
                  <a:pt x="42" y="19"/>
                  <a:pt x="60" y="39"/>
                  <a:pt x="36" y="54"/>
                </a:cubicBezTo>
                <a:cubicBezTo>
                  <a:pt x="25" y="61"/>
                  <a:pt x="0" y="66"/>
                  <a:pt x="0" y="66"/>
                </a:cubicBezTo>
                <a:cubicBezTo>
                  <a:pt x="2" y="58"/>
                  <a:pt x="1" y="48"/>
                  <a:pt x="6" y="42"/>
                </a:cubicBezTo>
                <a:cubicBezTo>
                  <a:pt x="10" y="37"/>
                  <a:pt x="20" y="41"/>
                  <a:pt x="24" y="36"/>
                </a:cubicBezTo>
                <a:cubicBezTo>
                  <a:pt x="32" y="26"/>
                  <a:pt x="30" y="11"/>
                  <a:pt x="36" y="0"/>
                </a:cubicBezTo>
                <a:close/>
              </a:path>
            </a:pathLst>
          </a:custGeom>
          <a:noFill/>
          <a:ln w="12700">
            <a:solidFill>
              <a:schemeClr val="tx1"/>
            </a:solidFill>
            <a:round/>
            <a:headEnd/>
            <a:tailEnd/>
          </a:ln>
        </p:spPr>
        <p:txBody>
          <a:bodyPr/>
          <a:lstStyle/>
          <a:p>
            <a:endParaRPr lang="en-US"/>
          </a:p>
        </p:txBody>
      </p:sp>
      <p:sp>
        <p:nvSpPr>
          <p:cNvPr id="108635" name="Freeform 145"/>
          <p:cNvSpPr>
            <a:spLocks/>
          </p:cNvSpPr>
          <p:nvPr/>
        </p:nvSpPr>
        <p:spPr bwMode="auto">
          <a:xfrm>
            <a:off x="3717925" y="2543175"/>
            <a:ext cx="68263" cy="95250"/>
          </a:xfrm>
          <a:custGeom>
            <a:avLst/>
            <a:gdLst>
              <a:gd name="T0" fmla="*/ 34 w 43"/>
              <a:gd name="T1" fmla="*/ 12 h 60"/>
              <a:gd name="T2" fmla="*/ 16 w 43"/>
              <a:gd name="T3" fmla="*/ 60 h 60"/>
              <a:gd name="T4" fmla="*/ 28 w 43"/>
              <a:gd name="T5" fmla="*/ 18 h 60"/>
              <a:gd name="T6" fmla="*/ 34 w 43"/>
              <a:gd name="T7" fmla="*/ 0 h 60"/>
              <a:gd name="T8" fmla="*/ 40 w 43"/>
              <a:gd name="T9" fmla="*/ 18 h 60"/>
              <a:gd name="T10" fmla="*/ 34 w 43"/>
              <a:gd name="T11" fmla="*/ 12 h 60"/>
              <a:gd name="T12" fmla="*/ 0 60000 65536"/>
              <a:gd name="T13" fmla="*/ 0 60000 65536"/>
              <a:gd name="T14" fmla="*/ 0 60000 65536"/>
              <a:gd name="T15" fmla="*/ 0 60000 65536"/>
              <a:gd name="T16" fmla="*/ 0 60000 65536"/>
              <a:gd name="T17" fmla="*/ 0 60000 65536"/>
              <a:gd name="T18" fmla="*/ 0 w 43"/>
              <a:gd name="T19" fmla="*/ 0 h 60"/>
              <a:gd name="T20" fmla="*/ 43 w 43"/>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43" h="60">
                <a:moveTo>
                  <a:pt x="34" y="12"/>
                </a:moveTo>
                <a:cubicBezTo>
                  <a:pt x="42" y="37"/>
                  <a:pt x="43" y="51"/>
                  <a:pt x="16" y="60"/>
                </a:cubicBezTo>
                <a:cubicBezTo>
                  <a:pt x="0" y="37"/>
                  <a:pt x="0" y="27"/>
                  <a:pt x="28" y="18"/>
                </a:cubicBezTo>
                <a:cubicBezTo>
                  <a:pt x="30" y="12"/>
                  <a:pt x="28" y="0"/>
                  <a:pt x="34" y="0"/>
                </a:cubicBezTo>
                <a:cubicBezTo>
                  <a:pt x="40" y="0"/>
                  <a:pt x="40" y="12"/>
                  <a:pt x="40" y="18"/>
                </a:cubicBezTo>
                <a:cubicBezTo>
                  <a:pt x="40" y="21"/>
                  <a:pt x="36" y="14"/>
                  <a:pt x="34" y="12"/>
                </a:cubicBezTo>
                <a:close/>
              </a:path>
            </a:pathLst>
          </a:custGeom>
          <a:noFill/>
          <a:ln w="12700">
            <a:solidFill>
              <a:schemeClr val="tx1"/>
            </a:solidFill>
            <a:round/>
            <a:headEnd/>
            <a:tailEnd/>
          </a:ln>
        </p:spPr>
        <p:txBody>
          <a:bodyPr/>
          <a:lstStyle/>
          <a:p>
            <a:endParaRPr lang="en-US"/>
          </a:p>
        </p:txBody>
      </p:sp>
      <p:sp>
        <p:nvSpPr>
          <p:cNvPr id="108636" name="Freeform 146"/>
          <p:cNvSpPr>
            <a:spLocks/>
          </p:cNvSpPr>
          <p:nvPr/>
        </p:nvSpPr>
        <p:spPr bwMode="auto">
          <a:xfrm>
            <a:off x="3724275" y="2638425"/>
            <a:ext cx="63500" cy="104775"/>
          </a:xfrm>
          <a:custGeom>
            <a:avLst/>
            <a:gdLst>
              <a:gd name="T0" fmla="*/ 0 w 40"/>
              <a:gd name="T1" fmla="*/ 0 h 66"/>
              <a:gd name="T2" fmla="*/ 0 w 40"/>
              <a:gd name="T3" fmla="*/ 66 h 66"/>
              <a:gd name="T4" fmla="*/ 0 60000 65536"/>
              <a:gd name="T5" fmla="*/ 0 60000 65536"/>
              <a:gd name="T6" fmla="*/ 0 w 40"/>
              <a:gd name="T7" fmla="*/ 0 h 66"/>
              <a:gd name="T8" fmla="*/ 40 w 40"/>
              <a:gd name="T9" fmla="*/ 66 h 66"/>
            </a:gdLst>
            <a:ahLst/>
            <a:cxnLst>
              <a:cxn ang="T4">
                <a:pos x="T0" y="T1"/>
              </a:cxn>
              <a:cxn ang="T5">
                <a:pos x="T2" y="T3"/>
              </a:cxn>
            </a:cxnLst>
            <a:rect l="T6" t="T7" r="T8" b="T9"/>
            <a:pathLst>
              <a:path w="40" h="66">
                <a:moveTo>
                  <a:pt x="0" y="0"/>
                </a:moveTo>
                <a:cubicBezTo>
                  <a:pt x="40" y="13"/>
                  <a:pt x="0" y="34"/>
                  <a:pt x="0" y="66"/>
                </a:cubicBezTo>
              </a:path>
            </a:pathLst>
          </a:custGeom>
          <a:noFill/>
          <a:ln w="12700">
            <a:solidFill>
              <a:schemeClr val="tx1"/>
            </a:solidFill>
            <a:round/>
            <a:headEnd/>
            <a:tailEnd/>
          </a:ln>
        </p:spPr>
        <p:txBody>
          <a:bodyPr/>
          <a:lstStyle/>
          <a:p>
            <a:endParaRPr lang="en-US"/>
          </a:p>
        </p:txBody>
      </p:sp>
      <p:sp>
        <p:nvSpPr>
          <p:cNvPr id="108637" name="Freeform 147"/>
          <p:cNvSpPr>
            <a:spLocks/>
          </p:cNvSpPr>
          <p:nvPr/>
        </p:nvSpPr>
        <p:spPr bwMode="auto">
          <a:xfrm>
            <a:off x="3705225" y="2743200"/>
            <a:ext cx="60325" cy="114300"/>
          </a:xfrm>
          <a:custGeom>
            <a:avLst/>
            <a:gdLst>
              <a:gd name="T0" fmla="*/ 36 w 38"/>
              <a:gd name="T1" fmla="*/ 6 h 72"/>
              <a:gd name="T2" fmla="*/ 30 w 38"/>
              <a:gd name="T3" fmla="*/ 66 h 72"/>
              <a:gd name="T4" fmla="*/ 12 w 38"/>
              <a:gd name="T5" fmla="*/ 60 h 72"/>
              <a:gd name="T6" fmla="*/ 36 w 38"/>
              <a:gd name="T7" fmla="*/ 6 h 72"/>
              <a:gd name="T8" fmla="*/ 0 60000 65536"/>
              <a:gd name="T9" fmla="*/ 0 60000 65536"/>
              <a:gd name="T10" fmla="*/ 0 60000 65536"/>
              <a:gd name="T11" fmla="*/ 0 60000 65536"/>
              <a:gd name="T12" fmla="*/ 0 w 38"/>
              <a:gd name="T13" fmla="*/ 0 h 72"/>
              <a:gd name="T14" fmla="*/ 38 w 38"/>
              <a:gd name="T15" fmla="*/ 72 h 72"/>
            </a:gdLst>
            <a:ahLst/>
            <a:cxnLst>
              <a:cxn ang="T8">
                <a:pos x="T0" y="T1"/>
              </a:cxn>
              <a:cxn ang="T9">
                <a:pos x="T2" y="T3"/>
              </a:cxn>
              <a:cxn ang="T10">
                <a:pos x="T4" y="T5"/>
              </a:cxn>
              <a:cxn ang="T11">
                <a:pos x="T6" y="T7"/>
              </a:cxn>
            </a:cxnLst>
            <a:rect l="T12" t="T13" r="T14" b="T15"/>
            <a:pathLst>
              <a:path w="38" h="72">
                <a:moveTo>
                  <a:pt x="36" y="6"/>
                </a:moveTo>
                <a:cubicBezTo>
                  <a:pt x="34" y="26"/>
                  <a:pt x="38" y="48"/>
                  <a:pt x="30" y="66"/>
                </a:cubicBezTo>
                <a:cubicBezTo>
                  <a:pt x="27" y="72"/>
                  <a:pt x="13" y="66"/>
                  <a:pt x="12" y="60"/>
                </a:cubicBezTo>
                <a:cubicBezTo>
                  <a:pt x="0" y="0"/>
                  <a:pt x="6" y="6"/>
                  <a:pt x="36" y="6"/>
                </a:cubicBezTo>
                <a:close/>
              </a:path>
            </a:pathLst>
          </a:custGeom>
          <a:noFill/>
          <a:ln w="12700">
            <a:solidFill>
              <a:schemeClr val="tx1"/>
            </a:solidFill>
            <a:round/>
            <a:headEnd/>
            <a:tailEnd/>
          </a:ln>
        </p:spPr>
        <p:txBody>
          <a:bodyPr/>
          <a:lstStyle/>
          <a:p>
            <a:endParaRPr lang="en-US"/>
          </a:p>
        </p:txBody>
      </p:sp>
      <p:sp>
        <p:nvSpPr>
          <p:cNvPr id="108638" name="Freeform 148"/>
          <p:cNvSpPr>
            <a:spLocks/>
          </p:cNvSpPr>
          <p:nvPr/>
        </p:nvSpPr>
        <p:spPr bwMode="auto">
          <a:xfrm>
            <a:off x="3752850" y="2847975"/>
            <a:ext cx="74613" cy="115888"/>
          </a:xfrm>
          <a:custGeom>
            <a:avLst/>
            <a:gdLst>
              <a:gd name="T0" fmla="*/ 36 w 47"/>
              <a:gd name="T1" fmla="*/ 0 h 73"/>
              <a:gd name="T2" fmla="*/ 0 w 47"/>
              <a:gd name="T3" fmla="*/ 42 h 73"/>
              <a:gd name="T4" fmla="*/ 36 w 47"/>
              <a:gd name="T5" fmla="*/ 0 h 73"/>
              <a:gd name="T6" fmla="*/ 0 60000 65536"/>
              <a:gd name="T7" fmla="*/ 0 60000 65536"/>
              <a:gd name="T8" fmla="*/ 0 60000 65536"/>
              <a:gd name="T9" fmla="*/ 0 w 47"/>
              <a:gd name="T10" fmla="*/ 0 h 73"/>
              <a:gd name="T11" fmla="*/ 47 w 47"/>
              <a:gd name="T12" fmla="*/ 73 h 73"/>
            </a:gdLst>
            <a:ahLst/>
            <a:cxnLst>
              <a:cxn ang="T6">
                <a:pos x="T0" y="T1"/>
              </a:cxn>
              <a:cxn ang="T7">
                <a:pos x="T2" y="T3"/>
              </a:cxn>
              <a:cxn ang="T8">
                <a:pos x="T4" y="T5"/>
              </a:cxn>
            </a:cxnLst>
            <a:rect l="T9" t="T10" r="T11" b="T12"/>
            <a:pathLst>
              <a:path w="47" h="73">
                <a:moveTo>
                  <a:pt x="36" y="0"/>
                </a:moveTo>
                <a:cubicBezTo>
                  <a:pt x="12" y="8"/>
                  <a:pt x="8" y="18"/>
                  <a:pt x="0" y="42"/>
                </a:cubicBezTo>
                <a:cubicBezTo>
                  <a:pt x="47" y="73"/>
                  <a:pt x="43" y="33"/>
                  <a:pt x="36" y="0"/>
                </a:cubicBezTo>
                <a:close/>
              </a:path>
            </a:pathLst>
          </a:custGeom>
          <a:noFill/>
          <a:ln w="12700">
            <a:solidFill>
              <a:schemeClr val="tx1"/>
            </a:solidFill>
            <a:round/>
            <a:headEnd/>
            <a:tailEnd/>
          </a:ln>
        </p:spPr>
        <p:txBody>
          <a:bodyPr/>
          <a:lstStyle/>
          <a:p>
            <a:endParaRPr lang="en-US"/>
          </a:p>
        </p:txBody>
      </p:sp>
      <p:sp>
        <p:nvSpPr>
          <p:cNvPr id="108639" name="Freeform 149"/>
          <p:cNvSpPr>
            <a:spLocks/>
          </p:cNvSpPr>
          <p:nvPr/>
        </p:nvSpPr>
        <p:spPr bwMode="auto">
          <a:xfrm>
            <a:off x="3714750" y="2895600"/>
            <a:ext cx="79375" cy="142875"/>
          </a:xfrm>
          <a:custGeom>
            <a:avLst/>
            <a:gdLst>
              <a:gd name="T0" fmla="*/ 12 w 50"/>
              <a:gd name="T1" fmla="*/ 0 h 90"/>
              <a:gd name="T2" fmla="*/ 24 w 50"/>
              <a:gd name="T3" fmla="*/ 18 h 90"/>
              <a:gd name="T4" fmla="*/ 42 w 50"/>
              <a:gd name="T5" fmla="*/ 30 h 90"/>
              <a:gd name="T6" fmla="*/ 0 w 50"/>
              <a:gd name="T7" fmla="*/ 54 h 90"/>
              <a:gd name="T8" fmla="*/ 0 60000 65536"/>
              <a:gd name="T9" fmla="*/ 0 60000 65536"/>
              <a:gd name="T10" fmla="*/ 0 60000 65536"/>
              <a:gd name="T11" fmla="*/ 0 60000 65536"/>
              <a:gd name="T12" fmla="*/ 0 w 50"/>
              <a:gd name="T13" fmla="*/ 0 h 90"/>
              <a:gd name="T14" fmla="*/ 50 w 50"/>
              <a:gd name="T15" fmla="*/ 90 h 90"/>
            </a:gdLst>
            <a:ahLst/>
            <a:cxnLst>
              <a:cxn ang="T8">
                <a:pos x="T0" y="T1"/>
              </a:cxn>
              <a:cxn ang="T9">
                <a:pos x="T2" y="T3"/>
              </a:cxn>
              <a:cxn ang="T10">
                <a:pos x="T4" y="T5"/>
              </a:cxn>
              <a:cxn ang="T11">
                <a:pos x="T6" y="T7"/>
              </a:cxn>
            </a:cxnLst>
            <a:rect l="T12" t="T13" r="T14" b="T15"/>
            <a:pathLst>
              <a:path w="50" h="90">
                <a:moveTo>
                  <a:pt x="12" y="0"/>
                </a:moveTo>
                <a:cubicBezTo>
                  <a:pt x="16" y="6"/>
                  <a:pt x="19" y="13"/>
                  <a:pt x="24" y="18"/>
                </a:cubicBezTo>
                <a:cubicBezTo>
                  <a:pt x="29" y="23"/>
                  <a:pt x="40" y="23"/>
                  <a:pt x="42" y="30"/>
                </a:cubicBezTo>
                <a:cubicBezTo>
                  <a:pt x="50" y="53"/>
                  <a:pt x="0" y="90"/>
                  <a:pt x="0" y="54"/>
                </a:cubicBezTo>
              </a:path>
            </a:pathLst>
          </a:custGeom>
          <a:noFill/>
          <a:ln w="12700">
            <a:solidFill>
              <a:schemeClr val="tx1"/>
            </a:solidFill>
            <a:round/>
            <a:headEnd/>
            <a:tailEnd/>
          </a:ln>
        </p:spPr>
        <p:txBody>
          <a:bodyPr/>
          <a:lstStyle/>
          <a:p>
            <a:endParaRPr lang="en-US"/>
          </a:p>
        </p:txBody>
      </p:sp>
      <p:sp>
        <p:nvSpPr>
          <p:cNvPr id="108640" name="Freeform 150"/>
          <p:cNvSpPr>
            <a:spLocks/>
          </p:cNvSpPr>
          <p:nvPr/>
        </p:nvSpPr>
        <p:spPr bwMode="auto">
          <a:xfrm>
            <a:off x="3871913" y="2847975"/>
            <a:ext cx="93662" cy="123825"/>
          </a:xfrm>
          <a:custGeom>
            <a:avLst/>
            <a:gdLst>
              <a:gd name="T0" fmla="*/ 33 w 59"/>
              <a:gd name="T1" fmla="*/ 0 h 78"/>
              <a:gd name="T2" fmla="*/ 39 w 59"/>
              <a:gd name="T3" fmla="*/ 78 h 78"/>
              <a:gd name="T4" fmla="*/ 57 w 59"/>
              <a:gd name="T5" fmla="*/ 66 h 78"/>
              <a:gd name="T6" fmla="*/ 33 w 59"/>
              <a:gd name="T7" fmla="*/ 0 h 78"/>
              <a:gd name="T8" fmla="*/ 0 60000 65536"/>
              <a:gd name="T9" fmla="*/ 0 60000 65536"/>
              <a:gd name="T10" fmla="*/ 0 60000 65536"/>
              <a:gd name="T11" fmla="*/ 0 60000 65536"/>
              <a:gd name="T12" fmla="*/ 0 w 59"/>
              <a:gd name="T13" fmla="*/ 0 h 78"/>
              <a:gd name="T14" fmla="*/ 59 w 59"/>
              <a:gd name="T15" fmla="*/ 78 h 78"/>
            </a:gdLst>
            <a:ahLst/>
            <a:cxnLst>
              <a:cxn ang="T8">
                <a:pos x="T0" y="T1"/>
              </a:cxn>
              <a:cxn ang="T9">
                <a:pos x="T2" y="T3"/>
              </a:cxn>
              <a:cxn ang="T10">
                <a:pos x="T4" y="T5"/>
              </a:cxn>
              <a:cxn ang="T11">
                <a:pos x="T6" y="T7"/>
              </a:cxn>
            </a:cxnLst>
            <a:rect l="T12" t="T13" r="T14" b="T15"/>
            <a:pathLst>
              <a:path w="59" h="78">
                <a:moveTo>
                  <a:pt x="33" y="0"/>
                </a:moveTo>
                <a:cubicBezTo>
                  <a:pt x="2" y="21"/>
                  <a:pt x="0" y="65"/>
                  <a:pt x="39" y="78"/>
                </a:cubicBezTo>
                <a:cubicBezTo>
                  <a:pt x="45" y="74"/>
                  <a:pt x="56" y="73"/>
                  <a:pt x="57" y="66"/>
                </a:cubicBezTo>
                <a:cubicBezTo>
                  <a:pt x="59" y="51"/>
                  <a:pt x="41" y="16"/>
                  <a:pt x="33" y="0"/>
                </a:cubicBezTo>
                <a:close/>
              </a:path>
            </a:pathLst>
          </a:custGeom>
          <a:noFill/>
          <a:ln w="12700">
            <a:solidFill>
              <a:schemeClr val="tx1"/>
            </a:solidFill>
            <a:round/>
            <a:headEnd/>
            <a:tailEnd/>
          </a:ln>
        </p:spPr>
        <p:txBody>
          <a:bodyPr/>
          <a:lstStyle/>
          <a:p>
            <a:endParaRPr lang="en-US"/>
          </a:p>
        </p:txBody>
      </p:sp>
      <p:sp>
        <p:nvSpPr>
          <p:cNvPr id="108641" name="Freeform 151"/>
          <p:cNvSpPr>
            <a:spLocks/>
          </p:cNvSpPr>
          <p:nvPr/>
        </p:nvSpPr>
        <p:spPr bwMode="auto">
          <a:xfrm>
            <a:off x="3910013" y="2524125"/>
            <a:ext cx="87312" cy="76200"/>
          </a:xfrm>
          <a:custGeom>
            <a:avLst/>
            <a:gdLst>
              <a:gd name="T0" fmla="*/ 27 w 55"/>
              <a:gd name="T1" fmla="*/ 48 h 48"/>
              <a:gd name="T2" fmla="*/ 9 w 55"/>
              <a:gd name="T3" fmla="*/ 0 h 48"/>
              <a:gd name="T4" fmla="*/ 27 w 55"/>
              <a:gd name="T5" fmla="*/ 48 h 48"/>
              <a:gd name="T6" fmla="*/ 0 60000 65536"/>
              <a:gd name="T7" fmla="*/ 0 60000 65536"/>
              <a:gd name="T8" fmla="*/ 0 60000 65536"/>
              <a:gd name="T9" fmla="*/ 0 w 55"/>
              <a:gd name="T10" fmla="*/ 0 h 48"/>
              <a:gd name="T11" fmla="*/ 55 w 55"/>
              <a:gd name="T12" fmla="*/ 48 h 48"/>
            </a:gdLst>
            <a:ahLst/>
            <a:cxnLst>
              <a:cxn ang="T6">
                <a:pos x="T0" y="T1"/>
              </a:cxn>
              <a:cxn ang="T7">
                <a:pos x="T2" y="T3"/>
              </a:cxn>
              <a:cxn ang="T8">
                <a:pos x="T4" y="T5"/>
              </a:cxn>
            </a:cxnLst>
            <a:rect l="T9" t="T10" r="T11" b="T12"/>
            <a:pathLst>
              <a:path w="55" h="48">
                <a:moveTo>
                  <a:pt x="27" y="48"/>
                </a:moveTo>
                <a:cubicBezTo>
                  <a:pt x="4" y="33"/>
                  <a:pt x="0" y="26"/>
                  <a:pt x="9" y="0"/>
                </a:cubicBezTo>
                <a:cubicBezTo>
                  <a:pt x="32" y="8"/>
                  <a:pt x="55" y="34"/>
                  <a:pt x="27" y="48"/>
                </a:cubicBezTo>
                <a:close/>
              </a:path>
            </a:pathLst>
          </a:custGeom>
          <a:noFill/>
          <a:ln w="12700">
            <a:solidFill>
              <a:schemeClr val="tx1"/>
            </a:solidFill>
            <a:round/>
            <a:headEnd/>
            <a:tailEnd/>
          </a:ln>
        </p:spPr>
        <p:txBody>
          <a:bodyPr/>
          <a:lstStyle/>
          <a:p>
            <a:endParaRPr lang="en-US"/>
          </a:p>
        </p:txBody>
      </p:sp>
      <p:sp>
        <p:nvSpPr>
          <p:cNvPr id="108642" name="Freeform 152"/>
          <p:cNvSpPr>
            <a:spLocks/>
          </p:cNvSpPr>
          <p:nvPr/>
        </p:nvSpPr>
        <p:spPr bwMode="auto">
          <a:xfrm>
            <a:off x="3917950" y="2981325"/>
            <a:ext cx="69850" cy="95250"/>
          </a:xfrm>
          <a:custGeom>
            <a:avLst/>
            <a:gdLst>
              <a:gd name="T0" fmla="*/ 34 w 44"/>
              <a:gd name="T1" fmla="*/ 0 h 60"/>
              <a:gd name="T2" fmla="*/ 22 w 44"/>
              <a:gd name="T3" fmla="*/ 48 h 60"/>
              <a:gd name="T4" fmla="*/ 40 w 44"/>
              <a:gd name="T5" fmla="*/ 54 h 60"/>
              <a:gd name="T6" fmla="*/ 34 w 44"/>
              <a:gd name="T7" fmla="*/ 0 h 60"/>
              <a:gd name="T8" fmla="*/ 0 60000 65536"/>
              <a:gd name="T9" fmla="*/ 0 60000 65536"/>
              <a:gd name="T10" fmla="*/ 0 60000 65536"/>
              <a:gd name="T11" fmla="*/ 0 60000 65536"/>
              <a:gd name="T12" fmla="*/ 0 w 44"/>
              <a:gd name="T13" fmla="*/ 0 h 60"/>
              <a:gd name="T14" fmla="*/ 44 w 44"/>
              <a:gd name="T15" fmla="*/ 60 h 60"/>
            </a:gdLst>
            <a:ahLst/>
            <a:cxnLst>
              <a:cxn ang="T8">
                <a:pos x="T0" y="T1"/>
              </a:cxn>
              <a:cxn ang="T9">
                <a:pos x="T2" y="T3"/>
              </a:cxn>
              <a:cxn ang="T10">
                <a:pos x="T4" y="T5"/>
              </a:cxn>
              <a:cxn ang="T11">
                <a:pos x="T6" y="T7"/>
              </a:cxn>
            </a:cxnLst>
            <a:rect l="T12" t="T13" r="T14" b="T15"/>
            <a:pathLst>
              <a:path w="44" h="60">
                <a:moveTo>
                  <a:pt x="34" y="0"/>
                </a:moveTo>
                <a:cubicBezTo>
                  <a:pt x="9" y="8"/>
                  <a:pt x="0" y="5"/>
                  <a:pt x="22" y="48"/>
                </a:cubicBezTo>
                <a:cubicBezTo>
                  <a:pt x="25" y="54"/>
                  <a:pt x="38" y="60"/>
                  <a:pt x="40" y="54"/>
                </a:cubicBezTo>
                <a:cubicBezTo>
                  <a:pt x="44" y="36"/>
                  <a:pt x="36" y="18"/>
                  <a:pt x="34" y="0"/>
                </a:cubicBezTo>
                <a:close/>
              </a:path>
            </a:pathLst>
          </a:custGeom>
          <a:noFill/>
          <a:ln w="12700">
            <a:solidFill>
              <a:schemeClr val="tx1"/>
            </a:solidFill>
            <a:round/>
            <a:headEnd/>
            <a:tailEnd/>
          </a:ln>
        </p:spPr>
        <p:txBody>
          <a:bodyPr/>
          <a:lstStyle/>
          <a:p>
            <a:endParaRPr lang="en-US"/>
          </a:p>
        </p:txBody>
      </p:sp>
      <p:sp>
        <p:nvSpPr>
          <p:cNvPr id="108643" name="Freeform 153"/>
          <p:cNvSpPr>
            <a:spLocks/>
          </p:cNvSpPr>
          <p:nvPr/>
        </p:nvSpPr>
        <p:spPr bwMode="auto">
          <a:xfrm>
            <a:off x="3790950" y="2914650"/>
            <a:ext cx="85725" cy="100013"/>
          </a:xfrm>
          <a:custGeom>
            <a:avLst/>
            <a:gdLst>
              <a:gd name="T0" fmla="*/ 54 w 54"/>
              <a:gd name="T1" fmla="*/ 0 h 63"/>
              <a:gd name="T2" fmla="*/ 0 w 54"/>
              <a:gd name="T3" fmla="*/ 42 h 63"/>
              <a:gd name="T4" fmla="*/ 36 w 54"/>
              <a:gd name="T5" fmla="*/ 60 h 63"/>
              <a:gd name="T6" fmla="*/ 48 w 54"/>
              <a:gd name="T7" fmla="*/ 42 h 63"/>
              <a:gd name="T8" fmla="*/ 0 60000 65536"/>
              <a:gd name="T9" fmla="*/ 0 60000 65536"/>
              <a:gd name="T10" fmla="*/ 0 60000 65536"/>
              <a:gd name="T11" fmla="*/ 0 60000 65536"/>
              <a:gd name="T12" fmla="*/ 0 w 54"/>
              <a:gd name="T13" fmla="*/ 0 h 63"/>
              <a:gd name="T14" fmla="*/ 54 w 54"/>
              <a:gd name="T15" fmla="*/ 63 h 63"/>
            </a:gdLst>
            <a:ahLst/>
            <a:cxnLst>
              <a:cxn ang="T8">
                <a:pos x="T0" y="T1"/>
              </a:cxn>
              <a:cxn ang="T9">
                <a:pos x="T2" y="T3"/>
              </a:cxn>
              <a:cxn ang="T10">
                <a:pos x="T4" y="T5"/>
              </a:cxn>
              <a:cxn ang="T11">
                <a:pos x="T6" y="T7"/>
              </a:cxn>
            </a:cxnLst>
            <a:rect l="T12" t="T13" r="T14" b="T15"/>
            <a:pathLst>
              <a:path w="54" h="63">
                <a:moveTo>
                  <a:pt x="54" y="0"/>
                </a:moveTo>
                <a:cubicBezTo>
                  <a:pt x="0" y="9"/>
                  <a:pt x="26" y="3"/>
                  <a:pt x="0" y="42"/>
                </a:cubicBezTo>
                <a:cubicBezTo>
                  <a:pt x="4" y="45"/>
                  <a:pt x="28" y="63"/>
                  <a:pt x="36" y="60"/>
                </a:cubicBezTo>
                <a:cubicBezTo>
                  <a:pt x="43" y="57"/>
                  <a:pt x="48" y="42"/>
                  <a:pt x="48" y="42"/>
                </a:cubicBezTo>
              </a:path>
            </a:pathLst>
          </a:custGeom>
          <a:noFill/>
          <a:ln w="9525">
            <a:solidFill>
              <a:schemeClr val="tx1"/>
            </a:solidFill>
            <a:round/>
            <a:headEnd/>
            <a:tailEnd/>
          </a:ln>
        </p:spPr>
        <p:txBody>
          <a:bodyPr/>
          <a:lstStyle/>
          <a:p>
            <a:endParaRPr lang="en-US"/>
          </a:p>
        </p:txBody>
      </p:sp>
      <p:sp>
        <p:nvSpPr>
          <p:cNvPr id="108644" name="Freeform 154"/>
          <p:cNvSpPr>
            <a:spLocks/>
          </p:cNvSpPr>
          <p:nvPr/>
        </p:nvSpPr>
        <p:spPr bwMode="auto">
          <a:xfrm>
            <a:off x="3409950" y="3235325"/>
            <a:ext cx="106363" cy="60325"/>
          </a:xfrm>
          <a:custGeom>
            <a:avLst/>
            <a:gdLst>
              <a:gd name="T0" fmla="*/ 0 w 67"/>
              <a:gd name="T1" fmla="*/ 32 h 38"/>
              <a:gd name="T2" fmla="*/ 48 w 67"/>
              <a:gd name="T3" fmla="*/ 38 h 38"/>
              <a:gd name="T4" fmla="*/ 0 60000 65536"/>
              <a:gd name="T5" fmla="*/ 0 60000 65536"/>
              <a:gd name="T6" fmla="*/ 0 w 67"/>
              <a:gd name="T7" fmla="*/ 0 h 38"/>
              <a:gd name="T8" fmla="*/ 67 w 67"/>
              <a:gd name="T9" fmla="*/ 38 h 38"/>
            </a:gdLst>
            <a:ahLst/>
            <a:cxnLst>
              <a:cxn ang="T4">
                <a:pos x="T0" y="T1"/>
              </a:cxn>
              <a:cxn ang="T5">
                <a:pos x="T2" y="T3"/>
              </a:cxn>
            </a:cxnLst>
            <a:rect l="T6" t="T7" r="T8" b="T9"/>
            <a:pathLst>
              <a:path w="67" h="38">
                <a:moveTo>
                  <a:pt x="0" y="32"/>
                </a:moveTo>
                <a:cubicBezTo>
                  <a:pt x="6" y="30"/>
                  <a:pt x="67" y="0"/>
                  <a:pt x="48" y="38"/>
                </a:cubicBezTo>
              </a:path>
            </a:pathLst>
          </a:custGeom>
          <a:noFill/>
          <a:ln w="12700">
            <a:solidFill>
              <a:schemeClr val="tx1"/>
            </a:solidFill>
            <a:round/>
            <a:headEnd/>
            <a:tailEnd/>
          </a:ln>
        </p:spPr>
        <p:txBody>
          <a:bodyPr/>
          <a:lstStyle/>
          <a:p>
            <a:endParaRPr lang="en-US"/>
          </a:p>
        </p:txBody>
      </p:sp>
      <p:sp>
        <p:nvSpPr>
          <p:cNvPr id="108645" name="Freeform 155"/>
          <p:cNvSpPr>
            <a:spLocks/>
          </p:cNvSpPr>
          <p:nvPr/>
        </p:nvSpPr>
        <p:spPr bwMode="auto">
          <a:xfrm>
            <a:off x="3381375" y="2247900"/>
            <a:ext cx="106363" cy="103188"/>
          </a:xfrm>
          <a:custGeom>
            <a:avLst/>
            <a:gdLst>
              <a:gd name="T0" fmla="*/ 52 w 67"/>
              <a:gd name="T1" fmla="*/ 17 h 65"/>
              <a:gd name="T2" fmla="*/ 40 w 67"/>
              <a:gd name="T3" fmla="*/ 65 h 65"/>
              <a:gd name="T4" fmla="*/ 58 w 67"/>
              <a:gd name="T5" fmla="*/ 59 h 65"/>
              <a:gd name="T6" fmla="*/ 52 w 67"/>
              <a:gd name="T7" fmla="*/ 17 h 65"/>
              <a:gd name="T8" fmla="*/ 0 60000 65536"/>
              <a:gd name="T9" fmla="*/ 0 60000 65536"/>
              <a:gd name="T10" fmla="*/ 0 60000 65536"/>
              <a:gd name="T11" fmla="*/ 0 60000 65536"/>
              <a:gd name="T12" fmla="*/ 0 w 67"/>
              <a:gd name="T13" fmla="*/ 0 h 65"/>
              <a:gd name="T14" fmla="*/ 67 w 67"/>
              <a:gd name="T15" fmla="*/ 65 h 65"/>
            </a:gdLst>
            <a:ahLst/>
            <a:cxnLst>
              <a:cxn ang="T8">
                <a:pos x="T0" y="T1"/>
              </a:cxn>
              <a:cxn ang="T9">
                <a:pos x="T2" y="T3"/>
              </a:cxn>
              <a:cxn ang="T10">
                <a:pos x="T4" y="T5"/>
              </a:cxn>
              <a:cxn ang="T11">
                <a:pos x="T6" y="T7"/>
              </a:cxn>
            </a:cxnLst>
            <a:rect l="T12" t="T13" r="T14" b="T15"/>
            <a:pathLst>
              <a:path w="67" h="65">
                <a:moveTo>
                  <a:pt x="52" y="17"/>
                </a:moveTo>
                <a:cubicBezTo>
                  <a:pt x="0" y="0"/>
                  <a:pt x="27" y="46"/>
                  <a:pt x="40" y="65"/>
                </a:cubicBezTo>
                <a:cubicBezTo>
                  <a:pt x="46" y="63"/>
                  <a:pt x="56" y="65"/>
                  <a:pt x="58" y="59"/>
                </a:cubicBezTo>
                <a:cubicBezTo>
                  <a:pt x="67" y="38"/>
                  <a:pt x="22" y="17"/>
                  <a:pt x="52" y="17"/>
                </a:cubicBezTo>
                <a:close/>
              </a:path>
            </a:pathLst>
          </a:custGeom>
          <a:noFill/>
          <a:ln w="12700">
            <a:solidFill>
              <a:schemeClr val="tx1"/>
            </a:solidFill>
            <a:round/>
            <a:headEnd/>
            <a:tailEnd/>
          </a:ln>
        </p:spPr>
        <p:txBody>
          <a:bodyPr/>
          <a:lstStyle/>
          <a:p>
            <a:endParaRPr lang="en-US"/>
          </a:p>
        </p:txBody>
      </p:sp>
      <p:sp>
        <p:nvSpPr>
          <p:cNvPr id="108646" name="Freeform 156"/>
          <p:cNvSpPr>
            <a:spLocks/>
          </p:cNvSpPr>
          <p:nvPr/>
        </p:nvSpPr>
        <p:spPr bwMode="auto">
          <a:xfrm>
            <a:off x="3548063" y="2247900"/>
            <a:ext cx="82550" cy="85725"/>
          </a:xfrm>
          <a:custGeom>
            <a:avLst/>
            <a:gdLst>
              <a:gd name="T0" fmla="*/ 21 w 52"/>
              <a:gd name="T1" fmla="*/ 0 h 54"/>
              <a:gd name="T2" fmla="*/ 39 w 52"/>
              <a:gd name="T3" fmla="*/ 54 h 54"/>
              <a:gd name="T4" fmla="*/ 51 w 52"/>
              <a:gd name="T5" fmla="*/ 30 h 54"/>
              <a:gd name="T6" fmla="*/ 0 60000 65536"/>
              <a:gd name="T7" fmla="*/ 0 60000 65536"/>
              <a:gd name="T8" fmla="*/ 0 60000 65536"/>
              <a:gd name="T9" fmla="*/ 0 w 52"/>
              <a:gd name="T10" fmla="*/ 0 h 54"/>
              <a:gd name="T11" fmla="*/ 52 w 52"/>
              <a:gd name="T12" fmla="*/ 54 h 54"/>
            </a:gdLst>
            <a:ahLst/>
            <a:cxnLst>
              <a:cxn ang="T6">
                <a:pos x="T0" y="T1"/>
              </a:cxn>
              <a:cxn ang="T7">
                <a:pos x="T2" y="T3"/>
              </a:cxn>
              <a:cxn ang="T8">
                <a:pos x="T4" y="T5"/>
              </a:cxn>
            </a:cxnLst>
            <a:rect l="T9" t="T10" r="T11" b="T12"/>
            <a:pathLst>
              <a:path w="52" h="54">
                <a:moveTo>
                  <a:pt x="21" y="0"/>
                </a:moveTo>
                <a:cubicBezTo>
                  <a:pt x="0" y="32"/>
                  <a:pt x="0" y="44"/>
                  <a:pt x="39" y="54"/>
                </a:cubicBezTo>
                <a:cubicBezTo>
                  <a:pt x="52" y="34"/>
                  <a:pt x="51" y="43"/>
                  <a:pt x="51" y="30"/>
                </a:cubicBezTo>
              </a:path>
            </a:pathLst>
          </a:custGeom>
          <a:noFill/>
          <a:ln w="12700">
            <a:solidFill>
              <a:schemeClr val="tx1"/>
            </a:solidFill>
            <a:round/>
            <a:headEnd/>
            <a:tailEnd/>
          </a:ln>
        </p:spPr>
        <p:txBody>
          <a:bodyPr/>
          <a:lstStyle/>
          <a:p>
            <a:endParaRPr lang="en-US"/>
          </a:p>
        </p:txBody>
      </p:sp>
      <p:sp>
        <p:nvSpPr>
          <p:cNvPr id="108647" name="Freeform 157"/>
          <p:cNvSpPr>
            <a:spLocks/>
          </p:cNvSpPr>
          <p:nvPr/>
        </p:nvSpPr>
        <p:spPr bwMode="auto">
          <a:xfrm>
            <a:off x="4121150" y="2330450"/>
            <a:ext cx="168275" cy="136525"/>
          </a:xfrm>
          <a:custGeom>
            <a:avLst/>
            <a:gdLst>
              <a:gd name="T0" fmla="*/ 23 w 83"/>
              <a:gd name="T1" fmla="*/ 0 h 98"/>
              <a:gd name="T2" fmla="*/ 29 w 83"/>
              <a:gd name="T3" fmla="*/ 48 h 98"/>
              <a:gd name="T4" fmla="*/ 53 w 83"/>
              <a:gd name="T5" fmla="*/ 24 h 98"/>
              <a:gd name="T6" fmla="*/ 23 w 83"/>
              <a:gd name="T7" fmla="*/ 0 h 98"/>
              <a:gd name="T8" fmla="*/ 0 60000 65536"/>
              <a:gd name="T9" fmla="*/ 0 60000 65536"/>
              <a:gd name="T10" fmla="*/ 0 60000 65536"/>
              <a:gd name="T11" fmla="*/ 0 60000 65536"/>
              <a:gd name="T12" fmla="*/ 0 w 83"/>
              <a:gd name="T13" fmla="*/ 0 h 98"/>
              <a:gd name="T14" fmla="*/ 83 w 83"/>
              <a:gd name="T15" fmla="*/ 98 h 98"/>
            </a:gdLst>
            <a:ahLst/>
            <a:cxnLst>
              <a:cxn ang="T8">
                <a:pos x="T0" y="T1"/>
              </a:cxn>
              <a:cxn ang="T9">
                <a:pos x="T2" y="T3"/>
              </a:cxn>
              <a:cxn ang="T10">
                <a:pos x="T4" y="T5"/>
              </a:cxn>
              <a:cxn ang="T11">
                <a:pos x="T6" y="T7"/>
              </a:cxn>
            </a:cxnLst>
            <a:rect l="T12" t="T13" r="T14" b="T15"/>
            <a:pathLst>
              <a:path w="83" h="98">
                <a:moveTo>
                  <a:pt x="23" y="0"/>
                </a:moveTo>
                <a:cubicBezTo>
                  <a:pt x="9" y="43"/>
                  <a:pt x="0" y="29"/>
                  <a:pt x="29" y="48"/>
                </a:cubicBezTo>
                <a:cubicBezTo>
                  <a:pt x="46" y="73"/>
                  <a:pt x="83" y="98"/>
                  <a:pt x="53" y="24"/>
                </a:cubicBezTo>
                <a:cubicBezTo>
                  <a:pt x="48" y="12"/>
                  <a:pt x="32" y="9"/>
                  <a:pt x="23" y="0"/>
                </a:cubicBezTo>
                <a:close/>
              </a:path>
            </a:pathLst>
          </a:custGeom>
          <a:noFill/>
          <a:ln w="12700">
            <a:solidFill>
              <a:schemeClr val="tx1"/>
            </a:solidFill>
            <a:round/>
            <a:headEnd/>
            <a:tailEnd/>
          </a:ln>
        </p:spPr>
        <p:txBody>
          <a:bodyPr/>
          <a:lstStyle/>
          <a:p>
            <a:endParaRPr lang="en-US"/>
          </a:p>
        </p:txBody>
      </p:sp>
      <p:sp>
        <p:nvSpPr>
          <p:cNvPr id="108648" name="Freeform 158"/>
          <p:cNvSpPr>
            <a:spLocks/>
          </p:cNvSpPr>
          <p:nvPr/>
        </p:nvSpPr>
        <p:spPr bwMode="auto">
          <a:xfrm>
            <a:off x="4191000" y="2286000"/>
            <a:ext cx="111125" cy="74613"/>
          </a:xfrm>
          <a:custGeom>
            <a:avLst/>
            <a:gdLst>
              <a:gd name="T0" fmla="*/ 27 w 55"/>
              <a:gd name="T1" fmla="*/ 48 h 48"/>
              <a:gd name="T2" fmla="*/ 9 w 55"/>
              <a:gd name="T3" fmla="*/ 0 h 48"/>
              <a:gd name="T4" fmla="*/ 27 w 55"/>
              <a:gd name="T5" fmla="*/ 48 h 48"/>
              <a:gd name="T6" fmla="*/ 0 60000 65536"/>
              <a:gd name="T7" fmla="*/ 0 60000 65536"/>
              <a:gd name="T8" fmla="*/ 0 60000 65536"/>
              <a:gd name="T9" fmla="*/ 0 w 55"/>
              <a:gd name="T10" fmla="*/ 0 h 48"/>
              <a:gd name="T11" fmla="*/ 55 w 55"/>
              <a:gd name="T12" fmla="*/ 48 h 48"/>
            </a:gdLst>
            <a:ahLst/>
            <a:cxnLst>
              <a:cxn ang="T6">
                <a:pos x="T0" y="T1"/>
              </a:cxn>
              <a:cxn ang="T7">
                <a:pos x="T2" y="T3"/>
              </a:cxn>
              <a:cxn ang="T8">
                <a:pos x="T4" y="T5"/>
              </a:cxn>
            </a:cxnLst>
            <a:rect l="T9" t="T10" r="T11" b="T12"/>
            <a:pathLst>
              <a:path w="55" h="48">
                <a:moveTo>
                  <a:pt x="27" y="48"/>
                </a:moveTo>
                <a:cubicBezTo>
                  <a:pt x="4" y="33"/>
                  <a:pt x="0" y="26"/>
                  <a:pt x="9" y="0"/>
                </a:cubicBezTo>
                <a:cubicBezTo>
                  <a:pt x="32" y="8"/>
                  <a:pt x="55" y="34"/>
                  <a:pt x="27" y="48"/>
                </a:cubicBezTo>
                <a:close/>
              </a:path>
            </a:pathLst>
          </a:custGeom>
          <a:noFill/>
          <a:ln w="12700">
            <a:solidFill>
              <a:schemeClr val="tx1"/>
            </a:solidFill>
            <a:round/>
            <a:headEnd/>
            <a:tailEnd/>
          </a:ln>
        </p:spPr>
        <p:txBody>
          <a:bodyPr/>
          <a:lstStyle/>
          <a:p>
            <a:endParaRPr lang="en-US"/>
          </a:p>
        </p:txBody>
      </p:sp>
      <p:sp>
        <p:nvSpPr>
          <p:cNvPr id="108649" name="Freeform 159"/>
          <p:cNvSpPr>
            <a:spLocks/>
          </p:cNvSpPr>
          <p:nvPr/>
        </p:nvSpPr>
        <p:spPr bwMode="auto">
          <a:xfrm>
            <a:off x="4257675" y="2333625"/>
            <a:ext cx="47625" cy="95250"/>
          </a:xfrm>
          <a:custGeom>
            <a:avLst/>
            <a:gdLst>
              <a:gd name="T0" fmla="*/ 30 w 30"/>
              <a:gd name="T1" fmla="*/ 0 h 60"/>
              <a:gd name="T2" fmla="*/ 12 w 30"/>
              <a:gd name="T3" fmla="*/ 12 h 60"/>
              <a:gd name="T4" fmla="*/ 0 w 30"/>
              <a:gd name="T5" fmla="*/ 48 h 60"/>
              <a:gd name="T6" fmla="*/ 30 w 30"/>
              <a:gd name="T7" fmla="*/ 60 h 60"/>
              <a:gd name="T8" fmla="*/ 0 60000 65536"/>
              <a:gd name="T9" fmla="*/ 0 60000 65536"/>
              <a:gd name="T10" fmla="*/ 0 60000 65536"/>
              <a:gd name="T11" fmla="*/ 0 60000 65536"/>
              <a:gd name="T12" fmla="*/ 0 w 30"/>
              <a:gd name="T13" fmla="*/ 0 h 60"/>
              <a:gd name="T14" fmla="*/ 30 w 30"/>
              <a:gd name="T15" fmla="*/ 60 h 60"/>
            </a:gdLst>
            <a:ahLst/>
            <a:cxnLst>
              <a:cxn ang="T8">
                <a:pos x="T0" y="T1"/>
              </a:cxn>
              <a:cxn ang="T9">
                <a:pos x="T2" y="T3"/>
              </a:cxn>
              <a:cxn ang="T10">
                <a:pos x="T4" y="T5"/>
              </a:cxn>
              <a:cxn ang="T11">
                <a:pos x="T6" y="T7"/>
              </a:cxn>
            </a:cxnLst>
            <a:rect l="T12" t="T13" r="T14" b="T15"/>
            <a:pathLst>
              <a:path w="30" h="60">
                <a:moveTo>
                  <a:pt x="30" y="0"/>
                </a:moveTo>
                <a:cubicBezTo>
                  <a:pt x="24" y="4"/>
                  <a:pt x="16" y="6"/>
                  <a:pt x="12" y="12"/>
                </a:cubicBezTo>
                <a:cubicBezTo>
                  <a:pt x="5" y="23"/>
                  <a:pt x="0" y="48"/>
                  <a:pt x="0" y="48"/>
                </a:cubicBezTo>
                <a:cubicBezTo>
                  <a:pt x="22" y="55"/>
                  <a:pt x="12" y="51"/>
                  <a:pt x="30" y="60"/>
                </a:cubicBezTo>
              </a:path>
            </a:pathLst>
          </a:custGeom>
          <a:noFill/>
          <a:ln w="12700">
            <a:solidFill>
              <a:schemeClr val="tx1"/>
            </a:solidFill>
            <a:round/>
            <a:headEnd/>
            <a:tailEnd/>
          </a:ln>
        </p:spPr>
        <p:txBody>
          <a:bodyPr/>
          <a:lstStyle/>
          <a:p>
            <a:endParaRPr lang="en-US"/>
          </a:p>
        </p:txBody>
      </p:sp>
      <p:sp>
        <p:nvSpPr>
          <p:cNvPr id="108650" name="Freeform 160"/>
          <p:cNvSpPr>
            <a:spLocks/>
          </p:cNvSpPr>
          <p:nvPr/>
        </p:nvSpPr>
        <p:spPr bwMode="auto">
          <a:xfrm>
            <a:off x="4057650" y="2214563"/>
            <a:ext cx="57150" cy="100012"/>
          </a:xfrm>
          <a:custGeom>
            <a:avLst/>
            <a:gdLst>
              <a:gd name="T0" fmla="*/ 0 w 36"/>
              <a:gd name="T1" fmla="*/ 9 h 63"/>
              <a:gd name="T2" fmla="*/ 30 w 36"/>
              <a:gd name="T3" fmla="*/ 3 h 63"/>
              <a:gd name="T4" fmla="*/ 36 w 36"/>
              <a:gd name="T5" fmla="*/ 21 h 63"/>
              <a:gd name="T6" fmla="*/ 12 w 36"/>
              <a:gd name="T7" fmla="*/ 63 h 63"/>
              <a:gd name="T8" fmla="*/ 0 60000 65536"/>
              <a:gd name="T9" fmla="*/ 0 60000 65536"/>
              <a:gd name="T10" fmla="*/ 0 60000 65536"/>
              <a:gd name="T11" fmla="*/ 0 60000 65536"/>
              <a:gd name="T12" fmla="*/ 0 w 36"/>
              <a:gd name="T13" fmla="*/ 0 h 63"/>
              <a:gd name="T14" fmla="*/ 36 w 36"/>
              <a:gd name="T15" fmla="*/ 63 h 63"/>
            </a:gdLst>
            <a:ahLst/>
            <a:cxnLst>
              <a:cxn ang="T8">
                <a:pos x="T0" y="T1"/>
              </a:cxn>
              <a:cxn ang="T9">
                <a:pos x="T2" y="T3"/>
              </a:cxn>
              <a:cxn ang="T10">
                <a:pos x="T4" y="T5"/>
              </a:cxn>
              <a:cxn ang="T11">
                <a:pos x="T6" y="T7"/>
              </a:cxn>
            </a:cxnLst>
            <a:rect l="T12" t="T13" r="T14" b="T15"/>
            <a:pathLst>
              <a:path w="36" h="63">
                <a:moveTo>
                  <a:pt x="0" y="9"/>
                </a:moveTo>
                <a:cubicBezTo>
                  <a:pt x="10" y="7"/>
                  <a:pt x="20" y="0"/>
                  <a:pt x="30" y="3"/>
                </a:cubicBezTo>
                <a:cubicBezTo>
                  <a:pt x="36" y="5"/>
                  <a:pt x="36" y="15"/>
                  <a:pt x="36" y="21"/>
                </a:cubicBezTo>
                <a:cubicBezTo>
                  <a:pt x="36" y="39"/>
                  <a:pt x="31" y="63"/>
                  <a:pt x="12" y="63"/>
                </a:cubicBezTo>
              </a:path>
            </a:pathLst>
          </a:custGeom>
          <a:noFill/>
          <a:ln w="12700">
            <a:solidFill>
              <a:schemeClr val="tx1"/>
            </a:solidFill>
            <a:round/>
            <a:headEnd/>
            <a:tailEnd/>
          </a:ln>
        </p:spPr>
        <p:txBody>
          <a:bodyPr/>
          <a:lstStyle/>
          <a:p>
            <a:endParaRPr lang="en-US"/>
          </a:p>
        </p:txBody>
      </p:sp>
      <p:sp>
        <p:nvSpPr>
          <p:cNvPr id="108651" name="Freeform 161"/>
          <p:cNvSpPr>
            <a:spLocks/>
          </p:cNvSpPr>
          <p:nvPr/>
        </p:nvSpPr>
        <p:spPr bwMode="auto">
          <a:xfrm>
            <a:off x="4010025" y="3057525"/>
            <a:ext cx="123825" cy="73025"/>
          </a:xfrm>
          <a:custGeom>
            <a:avLst/>
            <a:gdLst>
              <a:gd name="T0" fmla="*/ 12 w 78"/>
              <a:gd name="T1" fmla="*/ 0 h 46"/>
              <a:gd name="T2" fmla="*/ 36 w 78"/>
              <a:gd name="T3" fmla="*/ 42 h 46"/>
              <a:gd name="T4" fmla="*/ 0 w 78"/>
              <a:gd name="T5" fmla="*/ 42 h 46"/>
              <a:gd name="T6" fmla="*/ 0 60000 65536"/>
              <a:gd name="T7" fmla="*/ 0 60000 65536"/>
              <a:gd name="T8" fmla="*/ 0 60000 65536"/>
              <a:gd name="T9" fmla="*/ 0 w 78"/>
              <a:gd name="T10" fmla="*/ 0 h 46"/>
              <a:gd name="T11" fmla="*/ 78 w 78"/>
              <a:gd name="T12" fmla="*/ 46 h 46"/>
            </a:gdLst>
            <a:ahLst/>
            <a:cxnLst>
              <a:cxn ang="T6">
                <a:pos x="T0" y="T1"/>
              </a:cxn>
              <a:cxn ang="T7">
                <a:pos x="T2" y="T3"/>
              </a:cxn>
              <a:cxn ang="T8">
                <a:pos x="T4" y="T5"/>
              </a:cxn>
            </a:cxnLst>
            <a:rect l="T9" t="T10" r="T11" b="T12"/>
            <a:pathLst>
              <a:path w="78" h="46">
                <a:moveTo>
                  <a:pt x="12" y="0"/>
                </a:moveTo>
                <a:cubicBezTo>
                  <a:pt x="21" y="2"/>
                  <a:pt x="78" y="26"/>
                  <a:pt x="36" y="42"/>
                </a:cubicBezTo>
                <a:cubicBezTo>
                  <a:pt x="25" y="46"/>
                  <a:pt x="12" y="42"/>
                  <a:pt x="0" y="42"/>
                </a:cubicBezTo>
              </a:path>
            </a:pathLst>
          </a:custGeom>
          <a:noFill/>
          <a:ln w="12700">
            <a:solidFill>
              <a:schemeClr val="tx1"/>
            </a:solidFill>
            <a:round/>
            <a:headEnd/>
            <a:tailEnd/>
          </a:ln>
        </p:spPr>
        <p:txBody>
          <a:bodyPr/>
          <a:lstStyle/>
          <a:p>
            <a:endParaRPr lang="en-US"/>
          </a:p>
        </p:txBody>
      </p:sp>
      <p:sp>
        <p:nvSpPr>
          <p:cNvPr id="108652" name="Freeform 162"/>
          <p:cNvSpPr>
            <a:spLocks/>
          </p:cNvSpPr>
          <p:nvPr/>
        </p:nvSpPr>
        <p:spPr bwMode="auto">
          <a:xfrm>
            <a:off x="4057650" y="3022600"/>
            <a:ext cx="109538" cy="88900"/>
          </a:xfrm>
          <a:custGeom>
            <a:avLst/>
            <a:gdLst>
              <a:gd name="T0" fmla="*/ 0 w 69"/>
              <a:gd name="T1" fmla="*/ 16 h 56"/>
              <a:gd name="T2" fmla="*/ 54 w 69"/>
              <a:gd name="T3" fmla="*/ 10 h 56"/>
              <a:gd name="T4" fmla="*/ 0 w 69"/>
              <a:gd name="T5" fmla="*/ 16 h 56"/>
              <a:gd name="T6" fmla="*/ 0 60000 65536"/>
              <a:gd name="T7" fmla="*/ 0 60000 65536"/>
              <a:gd name="T8" fmla="*/ 0 60000 65536"/>
              <a:gd name="T9" fmla="*/ 0 w 69"/>
              <a:gd name="T10" fmla="*/ 0 h 56"/>
              <a:gd name="T11" fmla="*/ 69 w 69"/>
              <a:gd name="T12" fmla="*/ 56 h 56"/>
            </a:gdLst>
            <a:ahLst/>
            <a:cxnLst>
              <a:cxn ang="T6">
                <a:pos x="T0" y="T1"/>
              </a:cxn>
              <a:cxn ang="T7">
                <a:pos x="T2" y="T3"/>
              </a:cxn>
              <a:cxn ang="T8">
                <a:pos x="T4" y="T5"/>
              </a:cxn>
            </a:cxnLst>
            <a:rect l="T9" t="T10" r="T11" b="T12"/>
            <a:pathLst>
              <a:path w="69" h="56">
                <a:moveTo>
                  <a:pt x="0" y="16"/>
                </a:moveTo>
                <a:cubicBezTo>
                  <a:pt x="42" y="2"/>
                  <a:pt x="24" y="0"/>
                  <a:pt x="54" y="10"/>
                </a:cubicBezTo>
                <a:cubicBezTo>
                  <a:pt x="69" y="56"/>
                  <a:pt x="23" y="39"/>
                  <a:pt x="0" y="16"/>
                </a:cubicBezTo>
                <a:close/>
              </a:path>
            </a:pathLst>
          </a:custGeom>
          <a:noFill/>
          <a:ln w="12700">
            <a:solidFill>
              <a:schemeClr val="tx1"/>
            </a:solidFill>
            <a:round/>
            <a:headEnd/>
            <a:tailEnd/>
          </a:ln>
        </p:spPr>
        <p:txBody>
          <a:bodyPr/>
          <a:lstStyle/>
          <a:p>
            <a:endParaRPr lang="en-US"/>
          </a:p>
        </p:txBody>
      </p:sp>
      <p:sp>
        <p:nvSpPr>
          <p:cNvPr id="108653" name="Freeform 163"/>
          <p:cNvSpPr>
            <a:spLocks/>
          </p:cNvSpPr>
          <p:nvPr/>
        </p:nvSpPr>
        <p:spPr bwMode="auto">
          <a:xfrm>
            <a:off x="4135438" y="3028950"/>
            <a:ext cx="57150" cy="69850"/>
          </a:xfrm>
          <a:custGeom>
            <a:avLst/>
            <a:gdLst>
              <a:gd name="T0" fmla="*/ 29 w 36"/>
              <a:gd name="T1" fmla="*/ 0 h 44"/>
              <a:gd name="T2" fmla="*/ 23 w 36"/>
              <a:gd name="T3" fmla="*/ 42 h 44"/>
              <a:gd name="T4" fmla="*/ 35 w 36"/>
              <a:gd name="T5" fmla="*/ 24 h 44"/>
              <a:gd name="T6" fmla="*/ 29 w 36"/>
              <a:gd name="T7" fmla="*/ 0 h 44"/>
              <a:gd name="T8" fmla="*/ 0 60000 65536"/>
              <a:gd name="T9" fmla="*/ 0 60000 65536"/>
              <a:gd name="T10" fmla="*/ 0 60000 65536"/>
              <a:gd name="T11" fmla="*/ 0 60000 65536"/>
              <a:gd name="T12" fmla="*/ 0 w 36"/>
              <a:gd name="T13" fmla="*/ 0 h 44"/>
              <a:gd name="T14" fmla="*/ 36 w 36"/>
              <a:gd name="T15" fmla="*/ 44 h 44"/>
            </a:gdLst>
            <a:ahLst/>
            <a:cxnLst>
              <a:cxn ang="T8">
                <a:pos x="T0" y="T1"/>
              </a:cxn>
              <a:cxn ang="T9">
                <a:pos x="T2" y="T3"/>
              </a:cxn>
              <a:cxn ang="T10">
                <a:pos x="T4" y="T5"/>
              </a:cxn>
              <a:cxn ang="T11">
                <a:pos x="T6" y="T7"/>
              </a:cxn>
            </a:cxnLst>
            <a:rect l="T12" t="T13" r="T14" b="T15"/>
            <a:pathLst>
              <a:path w="36" h="44">
                <a:moveTo>
                  <a:pt x="29" y="0"/>
                </a:moveTo>
                <a:cubicBezTo>
                  <a:pt x="26" y="5"/>
                  <a:pt x="0" y="34"/>
                  <a:pt x="23" y="42"/>
                </a:cubicBezTo>
                <a:cubicBezTo>
                  <a:pt x="30" y="44"/>
                  <a:pt x="34" y="31"/>
                  <a:pt x="35" y="24"/>
                </a:cubicBezTo>
                <a:cubicBezTo>
                  <a:pt x="36" y="16"/>
                  <a:pt x="31" y="8"/>
                  <a:pt x="29" y="0"/>
                </a:cubicBezTo>
                <a:close/>
              </a:path>
            </a:pathLst>
          </a:custGeom>
          <a:noFill/>
          <a:ln w="12700">
            <a:solidFill>
              <a:schemeClr val="tx1"/>
            </a:solidFill>
            <a:round/>
            <a:headEnd/>
            <a:tailEnd/>
          </a:ln>
        </p:spPr>
        <p:txBody>
          <a:bodyPr/>
          <a:lstStyle/>
          <a:p>
            <a:endParaRPr lang="en-US"/>
          </a:p>
        </p:txBody>
      </p:sp>
      <p:sp>
        <p:nvSpPr>
          <p:cNvPr id="108654" name="Freeform 164"/>
          <p:cNvSpPr>
            <a:spLocks/>
          </p:cNvSpPr>
          <p:nvPr/>
        </p:nvSpPr>
        <p:spPr bwMode="auto">
          <a:xfrm>
            <a:off x="3924300" y="3119438"/>
            <a:ext cx="120650" cy="80962"/>
          </a:xfrm>
          <a:custGeom>
            <a:avLst/>
            <a:gdLst>
              <a:gd name="T0" fmla="*/ 66 w 76"/>
              <a:gd name="T1" fmla="*/ 9 h 51"/>
              <a:gd name="T2" fmla="*/ 48 w 76"/>
              <a:gd name="T3" fmla="*/ 3 h 51"/>
              <a:gd name="T4" fmla="*/ 6 w 76"/>
              <a:gd name="T5" fmla="*/ 9 h 51"/>
              <a:gd name="T6" fmla="*/ 18 w 76"/>
              <a:gd name="T7" fmla="*/ 27 h 51"/>
              <a:gd name="T8" fmla="*/ 72 w 76"/>
              <a:gd name="T9" fmla="*/ 51 h 51"/>
              <a:gd name="T10" fmla="*/ 66 w 76"/>
              <a:gd name="T11" fmla="*/ 9 h 51"/>
              <a:gd name="T12" fmla="*/ 0 60000 65536"/>
              <a:gd name="T13" fmla="*/ 0 60000 65536"/>
              <a:gd name="T14" fmla="*/ 0 60000 65536"/>
              <a:gd name="T15" fmla="*/ 0 60000 65536"/>
              <a:gd name="T16" fmla="*/ 0 60000 65536"/>
              <a:gd name="T17" fmla="*/ 0 60000 65536"/>
              <a:gd name="T18" fmla="*/ 0 w 76"/>
              <a:gd name="T19" fmla="*/ 0 h 51"/>
              <a:gd name="T20" fmla="*/ 76 w 76"/>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76" h="51">
                <a:moveTo>
                  <a:pt x="66" y="9"/>
                </a:moveTo>
                <a:cubicBezTo>
                  <a:pt x="60" y="7"/>
                  <a:pt x="54" y="3"/>
                  <a:pt x="48" y="3"/>
                </a:cubicBezTo>
                <a:cubicBezTo>
                  <a:pt x="34" y="3"/>
                  <a:pt x="17" y="0"/>
                  <a:pt x="6" y="9"/>
                </a:cubicBezTo>
                <a:cubicBezTo>
                  <a:pt x="0" y="14"/>
                  <a:pt x="12" y="22"/>
                  <a:pt x="18" y="27"/>
                </a:cubicBezTo>
                <a:cubicBezTo>
                  <a:pt x="21" y="30"/>
                  <a:pt x="72" y="51"/>
                  <a:pt x="72" y="51"/>
                </a:cubicBezTo>
                <a:cubicBezTo>
                  <a:pt x="76" y="38"/>
                  <a:pt x="68" y="23"/>
                  <a:pt x="66" y="9"/>
                </a:cubicBezTo>
                <a:close/>
              </a:path>
            </a:pathLst>
          </a:custGeom>
          <a:noFill/>
          <a:ln w="12700">
            <a:solidFill>
              <a:schemeClr val="tx1"/>
            </a:solidFill>
            <a:round/>
            <a:headEnd/>
            <a:tailEnd/>
          </a:ln>
        </p:spPr>
        <p:txBody>
          <a:bodyPr/>
          <a:lstStyle/>
          <a:p>
            <a:endParaRPr lang="en-US"/>
          </a:p>
        </p:txBody>
      </p:sp>
      <p:sp>
        <p:nvSpPr>
          <p:cNvPr id="108655" name="Freeform 165"/>
          <p:cNvSpPr>
            <a:spLocks/>
          </p:cNvSpPr>
          <p:nvPr/>
        </p:nvSpPr>
        <p:spPr bwMode="auto">
          <a:xfrm>
            <a:off x="4176713" y="3238500"/>
            <a:ext cx="119062" cy="63500"/>
          </a:xfrm>
          <a:custGeom>
            <a:avLst/>
            <a:gdLst>
              <a:gd name="T0" fmla="*/ 75 w 75"/>
              <a:gd name="T1" fmla="*/ 36 h 40"/>
              <a:gd name="T2" fmla="*/ 33 w 75"/>
              <a:gd name="T3" fmla="*/ 0 h 40"/>
              <a:gd name="T4" fmla="*/ 21 w 75"/>
              <a:gd name="T5" fmla="*/ 30 h 40"/>
              <a:gd name="T6" fmla="*/ 75 w 75"/>
              <a:gd name="T7" fmla="*/ 36 h 40"/>
              <a:gd name="T8" fmla="*/ 0 60000 65536"/>
              <a:gd name="T9" fmla="*/ 0 60000 65536"/>
              <a:gd name="T10" fmla="*/ 0 60000 65536"/>
              <a:gd name="T11" fmla="*/ 0 60000 65536"/>
              <a:gd name="T12" fmla="*/ 0 w 75"/>
              <a:gd name="T13" fmla="*/ 0 h 40"/>
              <a:gd name="T14" fmla="*/ 75 w 75"/>
              <a:gd name="T15" fmla="*/ 40 h 40"/>
            </a:gdLst>
            <a:ahLst/>
            <a:cxnLst>
              <a:cxn ang="T8">
                <a:pos x="T0" y="T1"/>
              </a:cxn>
              <a:cxn ang="T9">
                <a:pos x="T2" y="T3"/>
              </a:cxn>
              <a:cxn ang="T10">
                <a:pos x="T4" y="T5"/>
              </a:cxn>
              <a:cxn ang="T11">
                <a:pos x="T6" y="T7"/>
              </a:cxn>
            </a:cxnLst>
            <a:rect l="T12" t="T13" r="T14" b="T15"/>
            <a:pathLst>
              <a:path w="75" h="40">
                <a:moveTo>
                  <a:pt x="75" y="36"/>
                </a:moveTo>
                <a:cubicBezTo>
                  <a:pt x="67" y="12"/>
                  <a:pt x="57" y="8"/>
                  <a:pt x="33" y="0"/>
                </a:cubicBezTo>
                <a:cubicBezTo>
                  <a:pt x="17" y="5"/>
                  <a:pt x="0" y="4"/>
                  <a:pt x="21" y="30"/>
                </a:cubicBezTo>
                <a:cubicBezTo>
                  <a:pt x="29" y="40"/>
                  <a:pt x="74" y="36"/>
                  <a:pt x="75" y="36"/>
                </a:cubicBezTo>
                <a:close/>
              </a:path>
            </a:pathLst>
          </a:custGeom>
          <a:noFill/>
          <a:ln w="12700">
            <a:solidFill>
              <a:schemeClr val="tx1"/>
            </a:solidFill>
            <a:round/>
            <a:headEnd/>
            <a:tailEnd/>
          </a:ln>
        </p:spPr>
        <p:txBody>
          <a:bodyPr/>
          <a:lstStyle/>
          <a:p>
            <a:endParaRPr lang="en-US"/>
          </a:p>
        </p:txBody>
      </p:sp>
      <p:sp>
        <p:nvSpPr>
          <p:cNvPr id="108656" name="Freeform 166"/>
          <p:cNvSpPr>
            <a:spLocks/>
          </p:cNvSpPr>
          <p:nvPr/>
        </p:nvSpPr>
        <p:spPr bwMode="auto">
          <a:xfrm>
            <a:off x="4227513" y="3143250"/>
            <a:ext cx="77787" cy="96838"/>
          </a:xfrm>
          <a:custGeom>
            <a:avLst/>
            <a:gdLst>
              <a:gd name="T0" fmla="*/ 49 w 49"/>
              <a:gd name="T1" fmla="*/ 48 h 61"/>
              <a:gd name="T2" fmla="*/ 13 w 49"/>
              <a:gd name="T3" fmla="*/ 0 h 61"/>
              <a:gd name="T4" fmla="*/ 1 w 49"/>
              <a:gd name="T5" fmla="*/ 42 h 61"/>
              <a:gd name="T6" fmla="*/ 37 w 49"/>
              <a:gd name="T7" fmla="*/ 60 h 61"/>
              <a:gd name="T8" fmla="*/ 49 w 49"/>
              <a:gd name="T9" fmla="*/ 48 h 61"/>
              <a:gd name="T10" fmla="*/ 0 60000 65536"/>
              <a:gd name="T11" fmla="*/ 0 60000 65536"/>
              <a:gd name="T12" fmla="*/ 0 60000 65536"/>
              <a:gd name="T13" fmla="*/ 0 60000 65536"/>
              <a:gd name="T14" fmla="*/ 0 60000 65536"/>
              <a:gd name="T15" fmla="*/ 0 w 49"/>
              <a:gd name="T16" fmla="*/ 0 h 61"/>
              <a:gd name="T17" fmla="*/ 49 w 49"/>
              <a:gd name="T18" fmla="*/ 61 h 61"/>
            </a:gdLst>
            <a:ahLst/>
            <a:cxnLst>
              <a:cxn ang="T10">
                <a:pos x="T0" y="T1"/>
              </a:cxn>
              <a:cxn ang="T11">
                <a:pos x="T2" y="T3"/>
              </a:cxn>
              <a:cxn ang="T12">
                <a:pos x="T4" y="T5"/>
              </a:cxn>
              <a:cxn ang="T13">
                <a:pos x="T6" y="T7"/>
              </a:cxn>
              <a:cxn ang="T14">
                <a:pos x="T8" y="T9"/>
              </a:cxn>
            </a:cxnLst>
            <a:rect l="T15" t="T16" r="T17" b="T18"/>
            <a:pathLst>
              <a:path w="49" h="61">
                <a:moveTo>
                  <a:pt x="49" y="48"/>
                </a:moveTo>
                <a:cubicBezTo>
                  <a:pt x="42" y="21"/>
                  <a:pt x="40" y="9"/>
                  <a:pt x="13" y="0"/>
                </a:cubicBezTo>
                <a:cubicBezTo>
                  <a:pt x="11" y="6"/>
                  <a:pt x="0" y="38"/>
                  <a:pt x="1" y="42"/>
                </a:cubicBezTo>
                <a:cubicBezTo>
                  <a:pt x="3" y="47"/>
                  <a:pt x="31" y="61"/>
                  <a:pt x="37" y="60"/>
                </a:cubicBezTo>
                <a:cubicBezTo>
                  <a:pt x="43" y="59"/>
                  <a:pt x="45" y="52"/>
                  <a:pt x="49" y="48"/>
                </a:cubicBezTo>
                <a:close/>
              </a:path>
            </a:pathLst>
          </a:custGeom>
          <a:noFill/>
          <a:ln w="12700">
            <a:solidFill>
              <a:schemeClr val="tx1"/>
            </a:solidFill>
            <a:round/>
            <a:headEnd/>
            <a:tailEnd/>
          </a:ln>
        </p:spPr>
        <p:txBody>
          <a:bodyPr/>
          <a:lstStyle/>
          <a:p>
            <a:endParaRPr lang="en-US"/>
          </a:p>
        </p:txBody>
      </p:sp>
      <p:sp>
        <p:nvSpPr>
          <p:cNvPr id="108657" name="Freeform 167"/>
          <p:cNvSpPr>
            <a:spLocks/>
          </p:cNvSpPr>
          <p:nvPr/>
        </p:nvSpPr>
        <p:spPr bwMode="auto">
          <a:xfrm>
            <a:off x="4162425" y="3152775"/>
            <a:ext cx="57150" cy="123825"/>
          </a:xfrm>
          <a:custGeom>
            <a:avLst/>
            <a:gdLst>
              <a:gd name="T0" fmla="*/ 36 w 36"/>
              <a:gd name="T1" fmla="*/ 36 h 78"/>
              <a:gd name="T2" fmla="*/ 0 w 36"/>
              <a:gd name="T3" fmla="*/ 42 h 78"/>
              <a:gd name="T4" fmla="*/ 36 w 36"/>
              <a:gd name="T5" fmla="*/ 36 h 78"/>
              <a:gd name="T6" fmla="*/ 0 60000 65536"/>
              <a:gd name="T7" fmla="*/ 0 60000 65536"/>
              <a:gd name="T8" fmla="*/ 0 60000 65536"/>
              <a:gd name="T9" fmla="*/ 0 w 36"/>
              <a:gd name="T10" fmla="*/ 0 h 78"/>
              <a:gd name="T11" fmla="*/ 36 w 36"/>
              <a:gd name="T12" fmla="*/ 78 h 78"/>
            </a:gdLst>
            <a:ahLst/>
            <a:cxnLst>
              <a:cxn ang="T6">
                <a:pos x="T0" y="T1"/>
              </a:cxn>
              <a:cxn ang="T7">
                <a:pos x="T2" y="T3"/>
              </a:cxn>
              <a:cxn ang="T8">
                <a:pos x="T4" y="T5"/>
              </a:cxn>
            </a:cxnLst>
            <a:rect l="T9" t="T10" r="T11" b="T12"/>
            <a:pathLst>
              <a:path w="36" h="78">
                <a:moveTo>
                  <a:pt x="36" y="36"/>
                </a:moveTo>
                <a:cubicBezTo>
                  <a:pt x="24" y="0"/>
                  <a:pt x="9" y="16"/>
                  <a:pt x="0" y="42"/>
                </a:cubicBezTo>
                <a:cubicBezTo>
                  <a:pt x="12" y="78"/>
                  <a:pt x="27" y="62"/>
                  <a:pt x="36" y="36"/>
                </a:cubicBezTo>
                <a:close/>
              </a:path>
            </a:pathLst>
          </a:custGeom>
          <a:noFill/>
          <a:ln w="12700">
            <a:solidFill>
              <a:schemeClr val="tx1"/>
            </a:solidFill>
            <a:round/>
            <a:headEnd/>
            <a:tailEnd/>
          </a:ln>
        </p:spPr>
        <p:txBody>
          <a:bodyPr/>
          <a:lstStyle/>
          <a:p>
            <a:endParaRPr lang="en-US"/>
          </a:p>
        </p:txBody>
      </p:sp>
      <p:sp>
        <p:nvSpPr>
          <p:cNvPr id="108658" name="Freeform 168"/>
          <p:cNvSpPr>
            <a:spLocks/>
          </p:cNvSpPr>
          <p:nvPr/>
        </p:nvSpPr>
        <p:spPr bwMode="auto">
          <a:xfrm>
            <a:off x="4079875" y="3111500"/>
            <a:ext cx="109538" cy="79375"/>
          </a:xfrm>
          <a:custGeom>
            <a:avLst/>
            <a:gdLst>
              <a:gd name="T0" fmla="*/ 34 w 69"/>
              <a:gd name="T1" fmla="*/ 2 h 50"/>
              <a:gd name="T2" fmla="*/ 10 w 69"/>
              <a:gd name="T3" fmla="*/ 8 h 50"/>
              <a:gd name="T4" fmla="*/ 40 w 69"/>
              <a:gd name="T5" fmla="*/ 50 h 50"/>
              <a:gd name="T6" fmla="*/ 52 w 69"/>
              <a:gd name="T7" fmla="*/ 14 h 50"/>
              <a:gd name="T8" fmla="*/ 34 w 69"/>
              <a:gd name="T9" fmla="*/ 2 h 50"/>
              <a:gd name="T10" fmla="*/ 0 60000 65536"/>
              <a:gd name="T11" fmla="*/ 0 60000 65536"/>
              <a:gd name="T12" fmla="*/ 0 60000 65536"/>
              <a:gd name="T13" fmla="*/ 0 60000 65536"/>
              <a:gd name="T14" fmla="*/ 0 60000 65536"/>
              <a:gd name="T15" fmla="*/ 0 w 69"/>
              <a:gd name="T16" fmla="*/ 0 h 50"/>
              <a:gd name="T17" fmla="*/ 69 w 69"/>
              <a:gd name="T18" fmla="*/ 50 h 50"/>
            </a:gdLst>
            <a:ahLst/>
            <a:cxnLst>
              <a:cxn ang="T10">
                <a:pos x="T0" y="T1"/>
              </a:cxn>
              <a:cxn ang="T11">
                <a:pos x="T2" y="T3"/>
              </a:cxn>
              <a:cxn ang="T12">
                <a:pos x="T4" y="T5"/>
              </a:cxn>
              <a:cxn ang="T13">
                <a:pos x="T6" y="T7"/>
              </a:cxn>
              <a:cxn ang="T14">
                <a:pos x="T8" y="T9"/>
              </a:cxn>
            </a:cxnLst>
            <a:rect l="T15" t="T16" r="T17" b="T18"/>
            <a:pathLst>
              <a:path w="69" h="50">
                <a:moveTo>
                  <a:pt x="34" y="2"/>
                </a:moveTo>
                <a:cubicBezTo>
                  <a:pt x="26" y="4"/>
                  <a:pt x="12" y="0"/>
                  <a:pt x="10" y="8"/>
                </a:cubicBezTo>
                <a:cubicBezTo>
                  <a:pt x="0" y="42"/>
                  <a:pt x="22" y="44"/>
                  <a:pt x="40" y="50"/>
                </a:cubicBezTo>
                <a:cubicBezTo>
                  <a:pt x="57" y="39"/>
                  <a:pt x="69" y="39"/>
                  <a:pt x="52" y="14"/>
                </a:cubicBezTo>
                <a:cubicBezTo>
                  <a:pt x="48" y="8"/>
                  <a:pt x="34" y="2"/>
                  <a:pt x="34" y="2"/>
                </a:cubicBezTo>
                <a:close/>
              </a:path>
            </a:pathLst>
          </a:custGeom>
          <a:noFill/>
          <a:ln w="12700">
            <a:solidFill>
              <a:schemeClr val="tx1"/>
            </a:solidFill>
            <a:round/>
            <a:headEnd/>
            <a:tailEnd/>
          </a:ln>
        </p:spPr>
        <p:txBody>
          <a:bodyPr/>
          <a:lstStyle/>
          <a:p>
            <a:endParaRPr lang="en-US"/>
          </a:p>
        </p:txBody>
      </p:sp>
      <p:sp>
        <p:nvSpPr>
          <p:cNvPr id="108659" name="Freeform 169"/>
          <p:cNvSpPr>
            <a:spLocks/>
          </p:cNvSpPr>
          <p:nvPr/>
        </p:nvSpPr>
        <p:spPr bwMode="auto">
          <a:xfrm>
            <a:off x="4629150" y="2981325"/>
            <a:ext cx="68263" cy="104775"/>
          </a:xfrm>
          <a:custGeom>
            <a:avLst/>
            <a:gdLst>
              <a:gd name="T0" fmla="*/ 42 w 43"/>
              <a:gd name="T1" fmla="*/ 0 h 66"/>
              <a:gd name="T2" fmla="*/ 36 w 43"/>
              <a:gd name="T3" fmla="*/ 36 h 66"/>
              <a:gd name="T4" fmla="*/ 42 w 43"/>
              <a:gd name="T5" fmla="*/ 66 h 66"/>
              <a:gd name="T6" fmla="*/ 0 60000 65536"/>
              <a:gd name="T7" fmla="*/ 0 60000 65536"/>
              <a:gd name="T8" fmla="*/ 0 60000 65536"/>
              <a:gd name="T9" fmla="*/ 0 w 43"/>
              <a:gd name="T10" fmla="*/ 0 h 66"/>
              <a:gd name="T11" fmla="*/ 43 w 43"/>
              <a:gd name="T12" fmla="*/ 66 h 66"/>
            </a:gdLst>
            <a:ahLst/>
            <a:cxnLst>
              <a:cxn ang="T6">
                <a:pos x="T0" y="T1"/>
              </a:cxn>
              <a:cxn ang="T7">
                <a:pos x="T2" y="T3"/>
              </a:cxn>
              <a:cxn ang="T8">
                <a:pos x="T4" y="T5"/>
              </a:cxn>
            </a:cxnLst>
            <a:rect l="T9" t="T10" r="T11" b="T12"/>
            <a:pathLst>
              <a:path w="43" h="66">
                <a:moveTo>
                  <a:pt x="42" y="0"/>
                </a:moveTo>
                <a:cubicBezTo>
                  <a:pt x="21" y="14"/>
                  <a:pt x="0" y="24"/>
                  <a:pt x="36" y="36"/>
                </a:cubicBezTo>
                <a:cubicBezTo>
                  <a:pt x="43" y="58"/>
                  <a:pt x="42" y="48"/>
                  <a:pt x="42" y="66"/>
                </a:cubicBezTo>
              </a:path>
            </a:pathLst>
          </a:custGeom>
          <a:noFill/>
          <a:ln w="12700">
            <a:solidFill>
              <a:schemeClr val="tx1"/>
            </a:solidFill>
            <a:round/>
            <a:headEnd/>
            <a:tailEnd/>
          </a:ln>
        </p:spPr>
        <p:txBody>
          <a:bodyPr/>
          <a:lstStyle/>
          <a:p>
            <a:endParaRPr lang="en-US"/>
          </a:p>
        </p:txBody>
      </p:sp>
      <p:sp>
        <p:nvSpPr>
          <p:cNvPr id="108660" name="Freeform 170"/>
          <p:cNvSpPr>
            <a:spLocks/>
          </p:cNvSpPr>
          <p:nvPr/>
        </p:nvSpPr>
        <p:spPr bwMode="auto">
          <a:xfrm>
            <a:off x="4691063" y="2981325"/>
            <a:ext cx="100012" cy="85725"/>
          </a:xfrm>
          <a:custGeom>
            <a:avLst/>
            <a:gdLst>
              <a:gd name="T0" fmla="*/ 45 w 63"/>
              <a:gd name="T1" fmla="*/ 0 h 54"/>
              <a:gd name="T2" fmla="*/ 51 w 63"/>
              <a:gd name="T3" fmla="*/ 54 h 54"/>
              <a:gd name="T4" fmla="*/ 63 w 63"/>
              <a:gd name="T5" fmla="*/ 36 h 54"/>
              <a:gd name="T6" fmla="*/ 51 w 63"/>
              <a:gd name="T7" fmla="*/ 18 h 54"/>
              <a:gd name="T8" fmla="*/ 45 w 63"/>
              <a:gd name="T9" fmla="*/ 0 h 54"/>
              <a:gd name="T10" fmla="*/ 0 60000 65536"/>
              <a:gd name="T11" fmla="*/ 0 60000 65536"/>
              <a:gd name="T12" fmla="*/ 0 60000 65536"/>
              <a:gd name="T13" fmla="*/ 0 60000 65536"/>
              <a:gd name="T14" fmla="*/ 0 60000 65536"/>
              <a:gd name="T15" fmla="*/ 0 w 63"/>
              <a:gd name="T16" fmla="*/ 0 h 54"/>
              <a:gd name="T17" fmla="*/ 63 w 63"/>
              <a:gd name="T18" fmla="*/ 54 h 54"/>
            </a:gdLst>
            <a:ahLst/>
            <a:cxnLst>
              <a:cxn ang="T10">
                <a:pos x="T0" y="T1"/>
              </a:cxn>
              <a:cxn ang="T11">
                <a:pos x="T2" y="T3"/>
              </a:cxn>
              <a:cxn ang="T12">
                <a:pos x="T4" y="T5"/>
              </a:cxn>
              <a:cxn ang="T13">
                <a:pos x="T6" y="T7"/>
              </a:cxn>
              <a:cxn ang="T14">
                <a:pos x="T8" y="T9"/>
              </a:cxn>
            </a:cxnLst>
            <a:rect l="T15" t="T16" r="T17" b="T18"/>
            <a:pathLst>
              <a:path w="63" h="54">
                <a:moveTo>
                  <a:pt x="45" y="0"/>
                </a:moveTo>
                <a:cubicBezTo>
                  <a:pt x="0" y="15"/>
                  <a:pt x="25" y="37"/>
                  <a:pt x="51" y="54"/>
                </a:cubicBezTo>
                <a:cubicBezTo>
                  <a:pt x="55" y="48"/>
                  <a:pt x="63" y="43"/>
                  <a:pt x="63" y="36"/>
                </a:cubicBezTo>
                <a:cubicBezTo>
                  <a:pt x="63" y="29"/>
                  <a:pt x="54" y="24"/>
                  <a:pt x="51" y="18"/>
                </a:cubicBezTo>
                <a:cubicBezTo>
                  <a:pt x="48" y="12"/>
                  <a:pt x="45" y="0"/>
                  <a:pt x="45" y="0"/>
                </a:cubicBezTo>
                <a:close/>
              </a:path>
            </a:pathLst>
          </a:custGeom>
          <a:noFill/>
          <a:ln w="12700">
            <a:solidFill>
              <a:schemeClr val="tx1"/>
            </a:solidFill>
            <a:round/>
            <a:headEnd/>
            <a:tailEnd/>
          </a:ln>
        </p:spPr>
        <p:txBody>
          <a:bodyPr/>
          <a:lstStyle/>
          <a:p>
            <a:endParaRPr lang="en-US"/>
          </a:p>
        </p:txBody>
      </p:sp>
      <p:sp>
        <p:nvSpPr>
          <p:cNvPr id="108661" name="Freeform 171"/>
          <p:cNvSpPr>
            <a:spLocks/>
          </p:cNvSpPr>
          <p:nvPr/>
        </p:nvSpPr>
        <p:spPr bwMode="auto">
          <a:xfrm>
            <a:off x="4737100" y="2981325"/>
            <a:ext cx="98425" cy="57150"/>
          </a:xfrm>
          <a:custGeom>
            <a:avLst/>
            <a:gdLst>
              <a:gd name="T0" fmla="*/ 46 w 62"/>
              <a:gd name="T1" fmla="*/ 0 h 36"/>
              <a:gd name="T2" fmla="*/ 52 w 62"/>
              <a:gd name="T3" fmla="*/ 36 h 36"/>
              <a:gd name="T4" fmla="*/ 46 w 62"/>
              <a:gd name="T5" fmla="*/ 0 h 36"/>
              <a:gd name="T6" fmla="*/ 0 60000 65536"/>
              <a:gd name="T7" fmla="*/ 0 60000 65536"/>
              <a:gd name="T8" fmla="*/ 0 60000 65536"/>
              <a:gd name="T9" fmla="*/ 0 w 62"/>
              <a:gd name="T10" fmla="*/ 0 h 36"/>
              <a:gd name="T11" fmla="*/ 62 w 62"/>
              <a:gd name="T12" fmla="*/ 36 h 36"/>
            </a:gdLst>
            <a:ahLst/>
            <a:cxnLst>
              <a:cxn ang="T6">
                <a:pos x="T0" y="T1"/>
              </a:cxn>
              <a:cxn ang="T7">
                <a:pos x="T2" y="T3"/>
              </a:cxn>
              <a:cxn ang="T8">
                <a:pos x="T4" y="T5"/>
              </a:cxn>
            </a:cxnLst>
            <a:rect l="T9" t="T10" r="T11" b="T12"/>
            <a:pathLst>
              <a:path w="62" h="36">
                <a:moveTo>
                  <a:pt x="46" y="0"/>
                </a:moveTo>
                <a:cubicBezTo>
                  <a:pt x="0" y="11"/>
                  <a:pt x="27" y="19"/>
                  <a:pt x="52" y="36"/>
                </a:cubicBezTo>
                <a:cubicBezTo>
                  <a:pt x="60" y="11"/>
                  <a:pt x="62" y="23"/>
                  <a:pt x="46" y="0"/>
                </a:cubicBezTo>
                <a:close/>
              </a:path>
            </a:pathLst>
          </a:custGeom>
          <a:noFill/>
          <a:ln w="12700">
            <a:solidFill>
              <a:schemeClr val="tx1"/>
            </a:solidFill>
            <a:round/>
            <a:headEnd/>
            <a:tailEnd/>
          </a:ln>
        </p:spPr>
        <p:txBody>
          <a:bodyPr/>
          <a:lstStyle/>
          <a:p>
            <a:endParaRPr lang="en-US"/>
          </a:p>
        </p:txBody>
      </p:sp>
      <p:sp>
        <p:nvSpPr>
          <p:cNvPr id="108662" name="Freeform 172"/>
          <p:cNvSpPr>
            <a:spLocks/>
          </p:cNvSpPr>
          <p:nvPr/>
        </p:nvSpPr>
        <p:spPr bwMode="auto">
          <a:xfrm>
            <a:off x="4829175" y="2981325"/>
            <a:ext cx="66675" cy="92075"/>
          </a:xfrm>
          <a:custGeom>
            <a:avLst/>
            <a:gdLst>
              <a:gd name="T0" fmla="*/ 30 w 42"/>
              <a:gd name="T1" fmla="*/ 0 h 58"/>
              <a:gd name="T2" fmla="*/ 12 w 42"/>
              <a:gd name="T3" fmla="*/ 6 h 58"/>
              <a:gd name="T4" fmla="*/ 0 w 42"/>
              <a:gd name="T5" fmla="*/ 42 h 58"/>
              <a:gd name="T6" fmla="*/ 42 w 42"/>
              <a:gd name="T7" fmla="*/ 30 h 58"/>
              <a:gd name="T8" fmla="*/ 30 w 42"/>
              <a:gd name="T9" fmla="*/ 0 h 58"/>
              <a:gd name="T10" fmla="*/ 0 60000 65536"/>
              <a:gd name="T11" fmla="*/ 0 60000 65536"/>
              <a:gd name="T12" fmla="*/ 0 60000 65536"/>
              <a:gd name="T13" fmla="*/ 0 60000 65536"/>
              <a:gd name="T14" fmla="*/ 0 60000 65536"/>
              <a:gd name="T15" fmla="*/ 0 w 42"/>
              <a:gd name="T16" fmla="*/ 0 h 58"/>
              <a:gd name="T17" fmla="*/ 42 w 42"/>
              <a:gd name="T18" fmla="*/ 58 h 58"/>
            </a:gdLst>
            <a:ahLst/>
            <a:cxnLst>
              <a:cxn ang="T10">
                <a:pos x="T0" y="T1"/>
              </a:cxn>
              <a:cxn ang="T11">
                <a:pos x="T2" y="T3"/>
              </a:cxn>
              <a:cxn ang="T12">
                <a:pos x="T4" y="T5"/>
              </a:cxn>
              <a:cxn ang="T13">
                <a:pos x="T6" y="T7"/>
              </a:cxn>
              <a:cxn ang="T14">
                <a:pos x="T8" y="T9"/>
              </a:cxn>
            </a:cxnLst>
            <a:rect l="T15" t="T16" r="T17" b="T18"/>
            <a:pathLst>
              <a:path w="42" h="58">
                <a:moveTo>
                  <a:pt x="30" y="0"/>
                </a:moveTo>
                <a:cubicBezTo>
                  <a:pt x="24" y="2"/>
                  <a:pt x="16" y="1"/>
                  <a:pt x="12" y="6"/>
                </a:cubicBezTo>
                <a:cubicBezTo>
                  <a:pt x="5" y="16"/>
                  <a:pt x="0" y="42"/>
                  <a:pt x="0" y="42"/>
                </a:cubicBezTo>
                <a:cubicBezTo>
                  <a:pt x="23" y="58"/>
                  <a:pt x="33" y="58"/>
                  <a:pt x="42" y="30"/>
                </a:cubicBezTo>
                <a:cubicBezTo>
                  <a:pt x="35" y="8"/>
                  <a:pt x="39" y="18"/>
                  <a:pt x="30" y="0"/>
                </a:cubicBezTo>
                <a:close/>
              </a:path>
            </a:pathLst>
          </a:custGeom>
          <a:noFill/>
          <a:ln w="12700">
            <a:solidFill>
              <a:schemeClr val="tx1"/>
            </a:solidFill>
            <a:round/>
            <a:headEnd/>
            <a:tailEnd/>
          </a:ln>
        </p:spPr>
        <p:txBody>
          <a:bodyPr/>
          <a:lstStyle/>
          <a:p>
            <a:endParaRPr lang="en-US"/>
          </a:p>
        </p:txBody>
      </p:sp>
      <p:sp>
        <p:nvSpPr>
          <p:cNvPr id="108663" name="Freeform 173"/>
          <p:cNvSpPr>
            <a:spLocks/>
          </p:cNvSpPr>
          <p:nvPr/>
        </p:nvSpPr>
        <p:spPr bwMode="auto">
          <a:xfrm>
            <a:off x="4879975" y="2981325"/>
            <a:ext cx="53975" cy="85725"/>
          </a:xfrm>
          <a:custGeom>
            <a:avLst/>
            <a:gdLst>
              <a:gd name="T0" fmla="*/ 34 w 34"/>
              <a:gd name="T1" fmla="*/ 0 h 54"/>
              <a:gd name="T2" fmla="*/ 28 w 34"/>
              <a:gd name="T3" fmla="*/ 36 h 54"/>
              <a:gd name="T4" fmla="*/ 34 w 34"/>
              <a:gd name="T5" fmla="*/ 54 h 54"/>
              <a:gd name="T6" fmla="*/ 0 60000 65536"/>
              <a:gd name="T7" fmla="*/ 0 60000 65536"/>
              <a:gd name="T8" fmla="*/ 0 60000 65536"/>
              <a:gd name="T9" fmla="*/ 0 w 34"/>
              <a:gd name="T10" fmla="*/ 0 h 54"/>
              <a:gd name="T11" fmla="*/ 34 w 34"/>
              <a:gd name="T12" fmla="*/ 54 h 54"/>
            </a:gdLst>
            <a:ahLst/>
            <a:cxnLst>
              <a:cxn ang="T6">
                <a:pos x="T0" y="T1"/>
              </a:cxn>
              <a:cxn ang="T7">
                <a:pos x="T2" y="T3"/>
              </a:cxn>
              <a:cxn ang="T8">
                <a:pos x="T4" y="T5"/>
              </a:cxn>
            </a:cxnLst>
            <a:rect l="T9" t="T10" r="T11" b="T12"/>
            <a:pathLst>
              <a:path w="34" h="54">
                <a:moveTo>
                  <a:pt x="34" y="0"/>
                </a:moveTo>
                <a:cubicBezTo>
                  <a:pt x="3" y="10"/>
                  <a:pt x="0" y="17"/>
                  <a:pt x="28" y="36"/>
                </a:cubicBezTo>
                <a:cubicBezTo>
                  <a:pt x="30" y="42"/>
                  <a:pt x="34" y="54"/>
                  <a:pt x="34" y="54"/>
                </a:cubicBezTo>
              </a:path>
            </a:pathLst>
          </a:custGeom>
          <a:noFill/>
          <a:ln w="12700">
            <a:solidFill>
              <a:schemeClr val="tx1"/>
            </a:solidFill>
            <a:round/>
            <a:headEnd/>
            <a:tailEnd/>
          </a:ln>
        </p:spPr>
        <p:txBody>
          <a:bodyPr/>
          <a:lstStyle/>
          <a:p>
            <a:endParaRPr lang="en-US"/>
          </a:p>
        </p:txBody>
      </p:sp>
      <p:sp>
        <p:nvSpPr>
          <p:cNvPr id="108664" name="Freeform 174"/>
          <p:cNvSpPr>
            <a:spLocks/>
          </p:cNvSpPr>
          <p:nvPr/>
        </p:nvSpPr>
        <p:spPr bwMode="auto">
          <a:xfrm>
            <a:off x="4679950" y="3028950"/>
            <a:ext cx="68263" cy="71438"/>
          </a:xfrm>
          <a:custGeom>
            <a:avLst/>
            <a:gdLst>
              <a:gd name="T0" fmla="*/ 34 w 43"/>
              <a:gd name="T1" fmla="*/ 0 h 45"/>
              <a:gd name="T2" fmla="*/ 16 w 43"/>
              <a:gd name="T3" fmla="*/ 6 h 45"/>
              <a:gd name="T4" fmla="*/ 40 w 43"/>
              <a:gd name="T5" fmla="*/ 24 h 45"/>
              <a:gd name="T6" fmla="*/ 34 w 43"/>
              <a:gd name="T7" fmla="*/ 0 h 45"/>
              <a:gd name="T8" fmla="*/ 0 60000 65536"/>
              <a:gd name="T9" fmla="*/ 0 60000 65536"/>
              <a:gd name="T10" fmla="*/ 0 60000 65536"/>
              <a:gd name="T11" fmla="*/ 0 60000 65536"/>
              <a:gd name="T12" fmla="*/ 0 w 43"/>
              <a:gd name="T13" fmla="*/ 0 h 45"/>
              <a:gd name="T14" fmla="*/ 43 w 43"/>
              <a:gd name="T15" fmla="*/ 45 h 45"/>
            </a:gdLst>
            <a:ahLst/>
            <a:cxnLst>
              <a:cxn ang="T8">
                <a:pos x="T0" y="T1"/>
              </a:cxn>
              <a:cxn ang="T9">
                <a:pos x="T2" y="T3"/>
              </a:cxn>
              <a:cxn ang="T10">
                <a:pos x="T4" y="T5"/>
              </a:cxn>
              <a:cxn ang="T11">
                <a:pos x="T6" y="T7"/>
              </a:cxn>
            </a:cxnLst>
            <a:rect l="T12" t="T13" r="T14" b="T15"/>
            <a:pathLst>
              <a:path w="43" h="45">
                <a:moveTo>
                  <a:pt x="34" y="0"/>
                </a:moveTo>
                <a:cubicBezTo>
                  <a:pt x="28" y="2"/>
                  <a:pt x="18" y="0"/>
                  <a:pt x="16" y="6"/>
                </a:cubicBezTo>
                <a:cubicBezTo>
                  <a:pt x="0" y="45"/>
                  <a:pt x="38" y="28"/>
                  <a:pt x="40" y="24"/>
                </a:cubicBezTo>
                <a:cubicBezTo>
                  <a:pt x="43" y="16"/>
                  <a:pt x="36" y="8"/>
                  <a:pt x="34" y="0"/>
                </a:cubicBezTo>
                <a:close/>
              </a:path>
            </a:pathLst>
          </a:custGeom>
          <a:noFill/>
          <a:ln w="12700">
            <a:solidFill>
              <a:schemeClr val="tx1"/>
            </a:solidFill>
            <a:round/>
            <a:headEnd/>
            <a:tailEnd/>
          </a:ln>
        </p:spPr>
        <p:txBody>
          <a:bodyPr/>
          <a:lstStyle/>
          <a:p>
            <a:endParaRPr lang="en-US"/>
          </a:p>
        </p:txBody>
      </p:sp>
      <p:sp>
        <p:nvSpPr>
          <p:cNvPr id="108665" name="Freeform 175"/>
          <p:cNvSpPr>
            <a:spLocks/>
          </p:cNvSpPr>
          <p:nvPr/>
        </p:nvSpPr>
        <p:spPr bwMode="auto">
          <a:xfrm>
            <a:off x="4600575" y="2438400"/>
            <a:ext cx="68263" cy="104775"/>
          </a:xfrm>
          <a:custGeom>
            <a:avLst/>
            <a:gdLst>
              <a:gd name="T0" fmla="*/ 42 w 43"/>
              <a:gd name="T1" fmla="*/ 0 h 66"/>
              <a:gd name="T2" fmla="*/ 36 w 43"/>
              <a:gd name="T3" fmla="*/ 36 h 66"/>
              <a:gd name="T4" fmla="*/ 42 w 43"/>
              <a:gd name="T5" fmla="*/ 66 h 66"/>
              <a:gd name="T6" fmla="*/ 0 60000 65536"/>
              <a:gd name="T7" fmla="*/ 0 60000 65536"/>
              <a:gd name="T8" fmla="*/ 0 60000 65536"/>
              <a:gd name="T9" fmla="*/ 0 w 43"/>
              <a:gd name="T10" fmla="*/ 0 h 66"/>
              <a:gd name="T11" fmla="*/ 43 w 43"/>
              <a:gd name="T12" fmla="*/ 66 h 66"/>
            </a:gdLst>
            <a:ahLst/>
            <a:cxnLst>
              <a:cxn ang="T6">
                <a:pos x="T0" y="T1"/>
              </a:cxn>
              <a:cxn ang="T7">
                <a:pos x="T2" y="T3"/>
              </a:cxn>
              <a:cxn ang="T8">
                <a:pos x="T4" y="T5"/>
              </a:cxn>
            </a:cxnLst>
            <a:rect l="T9" t="T10" r="T11" b="T12"/>
            <a:pathLst>
              <a:path w="43" h="66">
                <a:moveTo>
                  <a:pt x="42" y="0"/>
                </a:moveTo>
                <a:cubicBezTo>
                  <a:pt x="21" y="14"/>
                  <a:pt x="0" y="24"/>
                  <a:pt x="36" y="36"/>
                </a:cubicBezTo>
                <a:cubicBezTo>
                  <a:pt x="43" y="58"/>
                  <a:pt x="42" y="48"/>
                  <a:pt x="42" y="66"/>
                </a:cubicBezTo>
              </a:path>
            </a:pathLst>
          </a:custGeom>
          <a:noFill/>
          <a:ln w="12700">
            <a:solidFill>
              <a:schemeClr val="tx1"/>
            </a:solidFill>
            <a:round/>
            <a:headEnd/>
            <a:tailEnd/>
          </a:ln>
        </p:spPr>
        <p:txBody>
          <a:bodyPr/>
          <a:lstStyle/>
          <a:p>
            <a:endParaRPr lang="en-US"/>
          </a:p>
        </p:txBody>
      </p:sp>
      <p:sp>
        <p:nvSpPr>
          <p:cNvPr id="108666" name="Freeform 176"/>
          <p:cNvSpPr>
            <a:spLocks/>
          </p:cNvSpPr>
          <p:nvPr/>
        </p:nvSpPr>
        <p:spPr bwMode="auto">
          <a:xfrm>
            <a:off x="4708525" y="2438400"/>
            <a:ext cx="98425" cy="57150"/>
          </a:xfrm>
          <a:custGeom>
            <a:avLst/>
            <a:gdLst>
              <a:gd name="T0" fmla="*/ 46 w 62"/>
              <a:gd name="T1" fmla="*/ 0 h 36"/>
              <a:gd name="T2" fmla="*/ 52 w 62"/>
              <a:gd name="T3" fmla="*/ 36 h 36"/>
              <a:gd name="T4" fmla="*/ 46 w 62"/>
              <a:gd name="T5" fmla="*/ 0 h 36"/>
              <a:gd name="T6" fmla="*/ 0 60000 65536"/>
              <a:gd name="T7" fmla="*/ 0 60000 65536"/>
              <a:gd name="T8" fmla="*/ 0 60000 65536"/>
              <a:gd name="T9" fmla="*/ 0 w 62"/>
              <a:gd name="T10" fmla="*/ 0 h 36"/>
              <a:gd name="T11" fmla="*/ 62 w 62"/>
              <a:gd name="T12" fmla="*/ 36 h 36"/>
            </a:gdLst>
            <a:ahLst/>
            <a:cxnLst>
              <a:cxn ang="T6">
                <a:pos x="T0" y="T1"/>
              </a:cxn>
              <a:cxn ang="T7">
                <a:pos x="T2" y="T3"/>
              </a:cxn>
              <a:cxn ang="T8">
                <a:pos x="T4" y="T5"/>
              </a:cxn>
            </a:cxnLst>
            <a:rect l="T9" t="T10" r="T11" b="T12"/>
            <a:pathLst>
              <a:path w="62" h="36">
                <a:moveTo>
                  <a:pt x="46" y="0"/>
                </a:moveTo>
                <a:cubicBezTo>
                  <a:pt x="0" y="11"/>
                  <a:pt x="27" y="19"/>
                  <a:pt x="52" y="36"/>
                </a:cubicBezTo>
                <a:cubicBezTo>
                  <a:pt x="60" y="11"/>
                  <a:pt x="62" y="23"/>
                  <a:pt x="46" y="0"/>
                </a:cubicBezTo>
                <a:close/>
              </a:path>
            </a:pathLst>
          </a:custGeom>
          <a:noFill/>
          <a:ln w="12700">
            <a:solidFill>
              <a:schemeClr val="tx1"/>
            </a:solidFill>
            <a:round/>
            <a:headEnd/>
            <a:tailEnd/>
          </a:ln>
        </p:spPr>
        <p:txBody>
          <a:bodyPr/>
          <a:lstStyle/>
          <a:p>
            <a:endParaRPr lang="en-US"/>
          </a:p>
        </p:txBody>
      </p:sp>
      <p:sp>
        <p:nvSpPr>
          <p:cNvPr id="108667" name="Freeform 177"/>
          <p:cNvSpPr>
            <a:spLocks/>
          </p:cNvSpPr>
          <p:nvPr/>
        </p:nvSpPr>
        <p:spPr bwMode="auto">
          <a:xfrm>
            <a:off x="4800600" y="2438400"/>
            <a:ext cx="66675" cy="92075"/>
          </a:xfrm>
          <a:custGeom>
            <a:avLst/>
            <a:gdLst>
              <a:gd name="T0" fmla="*/ 30 w 42"/>
              <a:gd name="T1" fmla="*/ 0 h 58"/>
              <a:gd name="T2" fmla="*/ 12 w 42"/>
              <a:gd name="T3" fmla="*/ 6 h 58"/>
              <a:gd name="T4" fmla="*/ 0 w 42"/>
              <a:gd name="T5" fmla="*/ 42 h 58"/>
              <a:gd name="T6" fmla="*/ 42 w 42"/>
              <a:gd name="T7" fmla="*/ 30 h 58"/>
              <a:gd name="T8" fmla="*/ 30 w 42"/>
              <a:gd name="T9" fmla="*/ 0 h 58"/>
              <a:gd name="T10" fmla="*/ 0 60000 65536"/>
              <a:gd name="T11" fmla="*/ 0 60000 65536"/>
              <a:gd name="T12" fmla="*/ 0 60000 65536"/>
              <a:gd name="T13" fmla="*/ 0 60000 65536"/>
              <a:gd name="T14" fmla="*/ 0 60000 65536"/>
              <a:gd name="T15" fmla="*/ 0 w 42"/>
              <a:gd name="T16" fmla="*/ 0 h 58"/>
              <a:gd name="T17" fmla="*/ 42 w 42"/>
              <a:gd name="T18" fmla="*/ 58 h 58"/>
            </a:gdLst>
            <a:ahLst/>
            <a:cxnLst>
              <a:cxn ang="T10">
                <a:pos x="T0" y="T1"/>
              </a:cxn>
              <a:cxn ang="T11">
                <a:pos x="T2" y="T3"/>
              </a:cxn>
              <a:cxn ang="T12">
                <a:pos x="T4" y="T5"/>
              </a:cxn>
              <a:cxn ang="T13">
                <a:pos x="T6" y="T7"/>
              </a:cxn>
              <a:cxn ang="T14">
                <a:pos x="T8" y="T9"/>
              </a:cxn>
            </a:cxnLst>
            <a:rect l="T15" t="T16" r="T17" b="T18"/>
            <a:pathLst>
              <a:path w="42" h="58">
                <a:moveTo>
                  <a:pt x="30" y="0"/>
                </a:moveTo>
                <a:cubicBezTo>
                  <a:pt x="24" y="2"/>
                  <a:pt x="16" y="1"/>
                  <a:pt x="12" y="6"/>
                </a:cubicBezTo>
                <a:cubicBezTo>
                  <a:pt x="5" y="16"/>
                  <a:pt x="0" y="42"/>
                  <a:pt x="0" y="42"/>
                </a:cubicBezTo>
                <a:cubicBezTo>
                  <a:pt x="23" y="58"/>
                  <a:pt x="33" y="58"/>
                  <a:pt x="42" y="30"/>
                </a:cubicBezTo>
                <a:cubicBezTo>
                  <a:pt x="35" y="8"/>
                  <a:pt x="39" y="18"/>
                  <a:pt x="30" y="0"/>
                </a:cubicBezTo>
                <a:close/>
              </a:path>
            </a:pathLst>
          </a:custGeom>
          <a:noFill/>
          <a:ln w="12700">
            <a:solidFill>
              <a:schemeClr val="tx1"/>
            </a:solidFill>
            <a:round/>
            <a:headEnd/>
            <a:tailEnd/>
          </a:ln>
        </p:spPr>
        <p:txBody>
          <a:bodyPr/>
          <a:lstStyle/>
          <a:p>
            <a:endParaRPr lang="en-US"/>
          </a:p>
        </p:txBody>
      </p:sp>
      <p:sp>
        <p:nvSpPr>
          <p:cNvPr id="108668" name="Freeform 178"/>
          <p:cNvSpPr>
            <a:spLocks/>
          </p:cNvSpPr>
          <p:nvPr/>
        </p:nvSpPr>
        <p:spPr bwMode="auto">
          <a:xfrm>
            <a:off x="4651375" y="2486025"/>
            <a:ext cx="68263" cy="71438"/>
          </a:xfrm>
          <a:custGeom>
            <a:avLst/>
            <a:gdLst>
              <a:gd name="T0" fmla="*/ 34 w 43"/>
              <a:gd name="T1" fmla="*/ 0 h 45"/>
              <a:gd name="T2" fmla="*/ 16 w 43"/>
              <a:gd name="T3" fmla="*/ 6 h 45"/>
              <a:gd name="T4" fmla="*/ 40 w 43"/>
              <a:gd name="T5" fmla="*/ 24 h 45"/>
              <a:gd name="T6" fmla="*/ 34 w 43"/>
              <a:gd name="T7" fmla="*/ 0 h 45"/>
              <a:gd name="T8" fmla="*/ 0 60000 65536"/>
              <a:gd name="T9" fmla="*/ 0 60000 65536"/>
              <a:gd name="T10" fmla="*/ 0 60000 65536"/>
              <a:gd name="T11" fmla="*/ 0 60000 65536"/>
              <a:gd name="T12" fmla="*/ 0 w 43"/>
              <a:gd name="T13" fmla="*/ 0 h 45"/>
              <a:gd name="T14" fmla="*/ 43 w 43"/>
              <a:gd name="T15" fmla="*/ 45 h 45"/>
            </a:gdLst>
            <a:ahLst/>
            <a:cxnLst>
              <a:cxn ang="T8">
                <a:pos x="T0" y="T1"/>
              </a:cxn>
              <a:cxn ang="T9">
                <a:pos x="T2" y="T3"/>
              </a:cxn>
              <a:cxn ang="T10">
                <a:pos x="T4" y="T5"/>
              </a:cxn>
              <a:cxn ang="T11">
                <a:pos x="T6" y="T7"/>
              </a:cxn>
            </a:cxnLst>
            <a:rect l="T12" t="T13" r="T14" b="T15"/>
            <a:pathLst>
              <a:path w="43" h="45">
                <a:moveTo>
                  <a:pt x="34" y="0"/>
                </a:moveTo>
                <a:cubicBezTo>
                  <a:pt x="28" y="2"/>
                  <a:pt x="18" y="0"/>
                  <a:pt x="16" y="6"/>
                </a:cubicBezTo>
                <a:cubicBezTo>
                  <a:pt x="0" y="45"/>
                  <a:pt x="38" y="28"/>
                  <a:pt x="40" y="24"/>
                </a:cubicBezTo>
                <a:cubicBezTo>
                  <a:pt x="43" y="16"/>
                  <a:pt x="36" y="8"/>
                  <a:pt x="34" y="0"/>
                </a:cubicBezTo>
                <a:close/>
              </a:path>
            </a:pathLst>
          </a:custGeom>
          <a:noFill/>
          <a:ln w="12700">
            <a:solidFill>
              <a:schemeClr val="tx1"/>
            </a:solidFill>
            <a:round/>
            <a:headEnd/>
            <a:tailEnd/>
          </a:ln>
        </p:spPr>
        <p:txBody>
          <a:bodyPr/>
          <a:lstStyle/>
          <a:p>
            <a:endParaRPr lang="en-US"/>
          </a:p>
        </p:txBody>
      </p:sp>
      <p:sp>
        <p:nvSpPr>
          <p:cNvPr id="108669" name="Freeform 179"/>
          <p:cNvSpPr>
            <a:spLocks/>
          </p:cNvSpPr>
          <p:nvPr/>
        </p:nvSpPr>
        <p:spPr bwMode="auto">
          <a:xfrm>
            <a:off x="4114800" y="2403475"/>
            <a:ext cx="142875" cy="73025"/>
          </a:xfrm>
          <a:custGeom>
            <a:avLst/>
            <a:gdLst>
              <a:gd name="T0" fmla="*/ 48 w 90"/>
              <a:gd name="T1" fmla="*/ 2 h 46"/>
              <a:gd name="T2" fmla="*/ 18 w 90"/>
              <a:gd name="T3" fmla="*/ 8 h 46"/>
              <a:gd name="T4" fmla="*/ 42 w 90"/>
              <a:gd name="T5" fmla="*/ 44 h 46"/>
              <a:gd name="T6" fmla="*/ 72 w 90"/>
              <a:gd name="T7" fmla="*/ 38 h 46"/>
              <a:gd name="T8" fmla="*/ 48 w 90"/>
              <a:gd name="T9" fmla="*/ 2 h 46"/>
              <a:gd name="T10" fmla="*/ 0 60000 65536"/>
              <a:gd name="T11" fmla="*/ 0 60000 65536"/>
              <a:gd name="T12" fmla="*/ 0 60000 65536"/>
              <a:gd name="T13" fmla="*/ 0 60000 65536"/>
              <a:gd name="T14" fmla="*/ 0 60000 65536"/>
              <a:gd name="T15" fmla="*/ 0 w 90"/>
              <a:gd name="T16" fmla="*/ 0 h 46"/>
              <a:gd name="T17" fmla="*/ 90 w 90"/>
              <a:gd name="T18" fmla="*/ 46 h 46"/>
            </a:gdLst>
            <a:ahLst/>
            <a:cxnLst>
              <a:cxn ang="T10">
                <a:pos x="T0" y="T1"/>
              </a:cxn>
              <a:cxn ang="T11">
                <a:pos x="T2" y="T3"/>
              </a:cxn>
              <a:cxn ang="T12">
                <a:pos x="T4" y="T5"/>
              </a:cxn>
              <a:cxn ang="T13">
                <a:pos x="T6" y="T7"/>
              </a:cxn>
              <a:cxn ang="T14">
                <a:pos x="T8" y="T9"/>
              </a:cxn>
            </a:cxnLst>
            <a:rect l="T15" t="T16" r="T17" b="T18"/>
            <a:pathLst>
              <a:path w="90" h="46">
                <a:moveTo>
                  <a:pt x="48" y="2"/>
                </a:moveTo>
                <a:cubicBezTo>
                  <a:pt x="38" y="4"/>
                  <a:pt x="24" y="0"/>
                  <a:pt x="18" y="8"/>
                </a:cubicBezTo>
                <a:cubicBezTo>
                  <a:pt x="0" y="36"/>
                  <a:pt x="30" y="40"/>
                  <a:pt x="42" y="44"/>
                </a:cubicBezTo>
                <a:cubicBezTo>
                  <a:pt x="52" y="42"/>
                  <a:pt x="66" y="46"/>
                  <a:pt x="72" y="38"/>
                </a:cubicBezTo>
                <a:cubicBezTo>
                  <a:pt x="90" y="10"/>
                  <a:pt x="60" y="6"/>
                  <a:pt x="48" y="2"/>
                </a:cubicBezTo>
                <a:close/>
              </a:path>
            </a:pathLst>
          </a:custGeom>
          <a:noFill/>
          <a:ln w="12700">
            <a:solidFill>
              <a:schemeClr val="tx1"/>
            </a:solidFill>
            <a:round/>
            <a:headEnd/>
            <a:tailEnd/>
          </a:ln>
        </p:spPr>
        <p:txBody>
          <a:bodyPr/>
          <a:lstStyle/>
          <a:p>
            <a:endParaRPr lang="en-US"/>
          </a:p>
        </p:txBody>
      </p:sp>
      <p:sp>
        <p:nvSpPr>
          <p:cNvPr id="108670" name="Freeform 180"/>
          <p:cNvSpPr>
            <a:spLocks/>
          </p:cNvSpPr>
          <p:nvPr/>
        </p:nvSpPr>
        <p:spPr bwMode="auto">
          <a:xfrm>
            <a:off x="4689475" y="2454275"/>
            <a:ext cx="77788" cy="79375"/>
          </a:xfrm>
          <a:custGeom>
            <a:avLst/>
            <a:gdLst>
              <a:gd name="T0" fmla="*/ 34 w 49"/>
              <a:gd name="T1" fmla="*/ 2 h 50"/>
              <a:gd name="T2" fmla="*/ 10 w 49"/>
              <a:gd name="T3" fmla="*/ 8 h 50"/>
              <a:gd name="T4" fmla="*/ 40 w 49"/>
              <a:gd name="T5" fmla="*/ 50 h 50"/>
              <a:gd name="T6" fmla="*/ 34 w 49"/>
              <a:gd name="T7" fmla="*/ 2 h 50"/>
              <a:gd name="T8" fmla="*/ 0 60000 65536"/>
              <a:gd name="T9" fmla="*/ 0 60000 65536"/>
              <a:gd name="T10" fmla="*/ 0 60000 65536"/>
              <a:gd name="T11" fmla="*/ 0 60000 65536"/>
              <a:gd name="T12" fmla="*/ 0 w 49"/>
              <a:gd name="T13" fmla="*/ 0 h 50"/>
              <a:gd name="T14" fmla="*/ 49 w 49"/>
              <a:gd name="T15" fmla="*/ 50 h 50"/>
            </a:gdLst>
            <a:ahLst/>
            <a:cxnLst>
              <a:cxn ang="T8">
                <a:pos x="T0" y="T1"/>
              </a:cxn>
              <a:cxn ang="T9">
                <a:pos x="T2" y="T3"/>
              </a:cxn>
              <a:cxn ang="T10">
                <a:pos x="T4" y="T5"/>
              </a:cxn>
              <a:cxn ang="T11">
                <a:pos x="T6" y="T7"/>
              </a:cxn>
            </a:cxnLst>
            <a:rect l="T12" t="T13" r="T14" b="T15"/>
            <a:pathLst>
              <a:path w="49" h="50">
                <a:moveTo>
                  <a:pt x="34" y="2"/>
                </a:moveTo>
                <a:cubicBezTo>
                  <a:pt x="26" y="4"/>
                  <a:pt x="12" y="0"/>
                  <a:pt x="10" y="8"/>
                </a:cubicBezTo>
                <a:cubicBezTo>
                  <a:pt x="0" y="42"/>
                  <a:pt x="22" y="44"/>
                  <a:pt x="40" y="50"/>
                </a:cubicBezTo>
                <a:cubicBezTo>
                  <a:pt x="49" y="22"/>
                  <a:pt x="48" y="38"/>
                  <a:pt x="34" y="2"/>
                </a:cubicBezTo>
                <a:close/>
              </a:path>
            </a:pathLst>
          </a:custGeom>
          <a:noFill/>
          <a:ln w="12700">
            <a:solidFill>
              <a:schemeClr val="tx1"/>
            </a:solidFill>
            <a:round/>
            <a:headEnd/>
            <a:tailEnd/>
          </a:ln>
        </p:spPr>
        <p:txBody>
          <a:bodyPr/>
          <a:lstStyle/>
          <a:p>
            <a:endParaRPr lang="en-US"/>
          </a:p>
        </p:txBody>
      </p:sp>
      <p:sp>
        <p:nvSpPr>
          <p:cNvPr id="108671" name="Freeform 181"/>
          <p:cNvSpPr>
            <a:spLocks/>
          </p:cNvSpPr>
          <p:nvPr/>
        </p:nvSpPr>
        <p:spPr bwMode="auto">
          <a:xfrm>
            <a:off x="4098925" y="2476500"/>
            <a:ext cx="53975" cy="76200"/>
          </a:xfrm>
          <a:custGeom>
            <a:avLst/>
            <a:gdLst>
              <a:gd name="T0" fmla="*/ 34 w 34"/>
              <a:gd name="T1" fmla="*/ 0 h 48"/>
              <a:gd name="T2" fmla="*/ 22 w 34"/>
              <a:gd name="T3" fmla="*/ 48 h 48"/>
              <a:gd name="T4" fmla="*/ 0 60000 65536"/>
              <a:gd name="T5" fmla="*/ 0 60000 65536"/>
              <a:gd name="T6" fmla="*/ 0 w 34"/>
              <a:gd name="T7" fmla="*/ 0 h 48"/>
              <a:gd name="T8" fmla="*/ 34 w 34"/>
              <a:gd name="T9" fmla="*/ 48 h 48"/>
            </a:gdLst>
            <a:ahLst/>
            <a:cxnLst>
              <a:cxn ang="T4">
                <a:pos x="T0" y="T1"/>
              </a:cxn>
              <a:cxn ang="T5">
                <a:pos x="T2" y="T3"/>
              </a:cxn>
            </a:cxnLst>
            <a:rect l="T6" t="T7" r="T8" b="T9"/>
            <a:pathLst>
              <a:path w="34" h="48">
                <a:moveTo>
                  <a:pt x="34" y="0"/>
                </a:moveTo>
                <a:cubicBezTo>
                  <a:pt x="7" y="9"/>
                  <a:pt x="0" y="26"/>
                  <a:pt x="22" y="48"/>
                </a:cubicBezTo>
              </a:path>
            </a:pathLst>
          </a:custGeom>
          <a:noFill/>
          <a:ln w="12700">
            <a:solidFill>
              <a:schemeClr val="tx1"/>
            </a:solidFill>
            <a:round/>
            <a:headEnd/>
            <a:tailEnd/>
          </a:ln>
        </p:spPr>
        <p:txBody>
          <a:bodyPr/>
          <a:lstStyle/>
          <a:p>
            <a:endParaRPr lang="en-US"/>
          </a:p>
        </p:txBody>
      </p:sp>
      <p:sp>
        <p:nvSpPr>
          <p:cNvPr id="108672" name="Line 206"/>
          <p:cNvSpPr>
            <a:spLocks noChangeShapeType="1"/>
          </p:cNvSpPr>
          <p:nvPr/>
        </p:nvSpPr>
        <p:spPr bwMode="auto">
          <a:xfrm flipV="1">
            <a:off x="1524000" y="4495800"/>
            <a:ext cx="0" cy="76200"/>
          </a:xfrm>
          <a:prstGeom prst="line">
            <a:avLst/>
          </a:prstGeom>
          <a:noFill/>
          <a:ln w="9525">
            <a:solidFill>
              <a:schemeClr val="tx1"/>
            </a:solidFill>
            <a:round/>
            <a:headEnd/>
            <a:tailEnd/>
          </a:ln>
        </p:spPr>
        <p:txBody>
          <a:bodyPr/>
          <a:lstStyle/>
          <a:p>
            <a:endParaRPr lang="en-US"/>
          </a:p>
        </p:txBody>
      </p:sp>
      <p:sp>
        <p:nvSpPr>
          <p:cNvPr id="108673" name="Freeform 210"/>
          <p:cNvSpPr>
            <a:spLocks/>
          </p:cNvSpPr>
          <p:nvPr/>
        </p:nvSpPr>
        <p:spPr bwMode="auto">
          <a:xfrm>
            <a:off x="990600" y="4648200"/>
            <a:ext cx="133350" cy="34925"/>
          </a:xfrm>
          <a:custGeom>
            <a:avLst/>
            <a:gdLst>
              <a:gd name="T0" fmla="*/ 84 w 84"/>
              <a:gd name="T1" fmla="*/ 18 h 22"/>
              <a:gd name="T2" fmla="*/ 52 w 84"/>
              <a:gd name="T3" fmla="*/ 18 h 22"/>
              <a:gd name="T4" fmla="*/ 12 w 84"/>
              <a:gd name="T5" fmla="*/ 18 h 22"/>
              <a:gd name="T6" fmla="*/ 0 w 84"/>
              <a:gd name="T7" fmla="*/ 22 h 22"/>
              <a:gd name="T8" fmla="*/ 0 60000 65536"/>
              <a:gd name="T9" fmla="*/ 0 60000 65536"/>
              <a:gd name="T10" fmla="*/ 0 60000 65536"/>
              <a:gd name="T11" fmla="*/ 0 60000 65536"/>
              <a:gd name="T12" fmla="*/ 0 w 84"/>
              <a:gd name="T13" fmla="*/ 0 h 22"/>
              <a:gd name="T14" fmla="*/ 84 w 84"/>
              <a:gd name="T15" fmla="*/ 22 h 22"/>
            </a:gdLst>
            <a:ahLst/>
            <a:cxnLst>
              <a:cxn ang="T8">
                <a:pos x="T0" y="T1"/>
              </a:cxn>
              <a:cxn ang="T9">
                <a:pos x="T2" y="T3"/>
              </a:cxn>
              <a:cxn ang="T10">
                <a:pos x="T4" y="T5"/>
              </a:cxn>
              <a:cxn ang="T11">
                <a:pos x="T6" y="T7"/>
              </a:cxn>
            </a:cxnLst>
            <a:rect l="T12" t="T13" r="T14" b="T15"/>
            <a:pathLst>
              <a:path w="84" h="22">
                <a:moveTo>
                  <a:pt x="84" y="18"/>
                </a:moveTo>
                <a:cubicBezTo>
                  <a:pt x="72" y="0"/>
                  <a:pt x="68" y="7"/>
                  <a:pt x="52" y="18"/>
                </a:cubicBezTo>
                <a:cubicBezTo>
                  <a:pt x="33" y="12"/>
                  <a:pt x="41" y="12"/>
                  <a:pt x="12" y="18"/>
                </a:cubicBezTo>
                <a:cubicBezTo>
                  <a:pt x="8" y="19"/>
                  <a:pt x="0" y="22"/>
                  <a:pt x="0" y="22"/>
                </a:cubicBezTo>
              </a:path>
            </a:pathLst>
          </a:custGeom>
          <a:noFill/>
          <a:ln w="9525">
            <a:solidFill>
              <a:schemeClr val="tx1"/>
            </a:solidFill>
            <a:round/>
            <a:headEnd/>
            <a:tailEnd/>
          </a:ln>
        </p:spPr>
        <p:txBody>
          <a:bodyPr/>
          <a:lstStyle/>
          <a:p>
            <a:endParaRPr lang="en-US"/>
          </a:p>
        </p:txBody>
      </p:sp>
      <p:sp>
        <p:nvSpPr>
          <p:cNvPr id="108674" name="Text Box 236"/>
          <p:cNvSpPr txBox="1">
            <a:spLocks noChangeArrowheads="1"/>
          </p:cNvSpPr>
          <p:nvPr/>
        </p:nvSpPr>
        <p:spPr bwMode="auto">
          <a:xfrm>
            <a:off x="3276600" y="5441950"/>
            <a:ext cx="533400" cy="336550"/>
          </a:xfrm>
          <a:prstGeom prst="rect">
            <a:avLst/>
          </a:prstGeom>
          <a:noFill/>
          <a:ln w="9525">
            <a:noFill/>
            <a:miter lim="800000"/>
            <a:headEnd/>
            <a:tailEnd/>
          </a:ln>
        </p:spPr>
        <p:txBody>
          <a:bodyPr>
            <a:spAutoFit/>
          </a:bodyPr>
          <a:lstStyle/>
          <a:p>
            <a:pPr>
              <a:spcBef>
                <a:spcPct val="50000"/>
              </a:spcBef>
            </a:pPr>
            <a:r>
              <a:rPr lang="en-US" sz="800"/>
              <a:t> 4.5 m</a:t>
            </a:r>
            <a:br>
              <a:rPr lang="en-US" sz="800"/>
            </a:br>
            <a:r>
              <a:rPr lang="en-US" sz="800"/>
              <a:t>(15 ft.)</a:t>
            </a:r>
          </a:p>
        </p:txBody>
      </p:sp>
      <p:grpSp>
        <p:nvGrpSpPr>
          <p:cNvPr id="7" name="Group 274"/>
          <p:cNvGrpSpPr>
            <a:grpSpLocks/>
          </p:cNvGrpSpPr>
          <p:nvPr/>
        </p:nvGrpSpPr>
        <p:grpSpPr bwMode="auto">
          <a:xfrm>
            <a:off x="152400" y="4038600"/>
            <a:ext cx="4572000" cy="2012950"/>
            <a:chOff x="96" y="2544"/>
            <a:chExt cx="2880" cy="1268"/>
          </a:xfrm>
        </p:grpSpPr>
        <p:grpSp>
          <p:nvGrpSpPr>
            <p:cNvPr id="8" name="Group 240"/>
            <p:cNvGrpSpPr>
              <a:grpSpLocks/>
            </p:cNvGrpSpPr>
            <p:nvPr/>
          </p:nvGrpSpPr>
          <p:grpSpPr bwMode="auto">
            <a:xfrm flipH="1">
              <a:off x="990" y="3168"/>
              <a:ext cx="75" cy="48"/>
              <a:chOff x="1698" y="2959"/>
              <a:chExt cx="75" cy="48"/>
            </a:xfrm>
          </p:grpSpPr>
          <p:sp>
            <p:nvSpPr>
              <p:cNvPr id="108959" name="Line 241"/>
              <p:cNvSpPr>
                <a:spLocks noChangeShapeType="1"/>
              </p:cNvSpPr>
              <p:nvPr/>
            </p:nvSpPr>
            <p:spPr bwMode="auto">
              <a:xfrm flipH="1">
                <a:off x="1698" y="2959"/>
                <a:ext cx="75" cy="0"/>
              </a:xfrm>
              <a:prstGeom prst="line">
                <a:avLst/>
              </a:prstGeom>
              <a:noFill/>
              <a:ln w="9525">
                <a:solidFill>
                  <a:schemeClr val="tx1"/>
                </a:solidFill>
                <a:round/>
                <a:headEnd/>
                <a:tailEnd/>
              </a:ln>
            </p:spPr>
            <p:txBody>
              <a:bodyPr/>
              <a:lstStyle/>
              <a:p>
                <a:endParaRPr lang="en-US"/>
              </a:p>
            </p:txBody>
          </p:sp>
          <p:sp>
            <p:nvSpPr>
              <p:cNvPr id="108960" name="Line 242"/>
              <p:cNvSpPr>
                <a:spLocks noChangeShapeType="1"/>
              </p:cNvSpPr>
              <p:nvPr/>
            </p:nvSpPr>
            <p:spPr bwMode="auto">
              <a:xfrm>
                <a:off x="1698" y="2959"/>
                <a:ext cx="0" cy="48"/>
              </a:xfrm>
              <a:prstGeom prst="line">
                <a:avLst/>
              </a:prstGeom>
              <a:noFill/>
              <a:ln w="9525">
                <a:solidFill>
                  <a:schemeClr val="tx1"/>
                </a:solidFill>
                <a:round/>
                <a:headEnd/>
                <a:tailEnd/>
              </a:ln>
            </p:spPr>
            <p:txBody>
              <a:bodyPr/>
              <a:lstStyle/>
              <a:p>
                <a:endParaRPr lang="en-US"/>
              </a:p>
            </p:txBody>
          </p:sp>
        </p:grpSp>
        <p:grpSp>
          <p:nvGrpSpPr>
            <p:cNvPr id="9" name="Group 273"/>
            <p:cNvGrpSpPr>
              <a:grpSpLocks/>
            </p:cNvGrpSpPr>
            <p:nvPr/>
          </p:nvGrpSpPr>
          <p:grpSpPr bwMode="auto">
            <a:xfrm>
              <a:off x="96" y="2544"/>
              <a:ext cx="2880" cy="1268"/>
              <a:chOff x="96" y="2544"/>
              <a:chExt cx="2880" cy="1268"/>
            </a:xfrm>
          </p:grpSpPr>
          <p:sp>
            <p:nvSpPr>
              <p:cNvPr id="108893" name="Line 234"/>
              <p:cNvSpPr>
                <a:spLocks noChangeShapeType="1"/>
              </p:cNvSpPr>
              <p:nvPr/>
            </p:nvSpPr>
            <p:spPr bwMode="auto">
              <a:xfrm>
                <a:off x="2640" y="3312"/>
                <a:ext cx="0" cy="240"/>
              </a:xfrm>
              <a:prstGeom prst="line">
                <a:avLst/>
              </a:prstGeom>
              <a:noFill/>
              <a:ln w="9525">
                <a:solidFill>
                  <a:schemeClr val="tx1"/>
                </a:solidFill>
                <a:prstDash val="sysDot"/>
                <a:round/>
                <a:headEnd/>
                <a:tailEnd/>
              </a:ln>
            </p:spPr>
            <p:txBody>
              <a:bodyPr/>
              <a:lstStyle/>
              <a:p>
                <a:endParaRPr lang="en-US"/>
              </a:p>
            </p:txBody>
          </p:sp>
          <p:sp>
            <p:nvSpPr>
              <p:cNvPr id="108894" name="Text Box 251"/>
              <p:cNvSpPr txBox="1">
                <a:spLocks noChangeArrowheads="1"/>
              </p:cNvSpPr>
              <p:nvPr/>
            </p:nvSpPr>
            <p:spPr bwMode="auto">
              <a:xfrm>
                <a:off x="1152" y="2976"/>
                <a:ext cx="336" cy="212"/>
              </a:xfrm>
              <a:prstGeom prst="rect">
                <a:avLst/>
              </a:prstGeom>
              <a:noFill/>
              <a:ln w="9525">
                <a:noFill/>
                <a:miter lim="800000"/>
                <a:headEnd/>
                <a:tailEnd/>
              </a:ln>
            </p:spPr>
            <p:txBody>
              <a:bodyPr>
                <a:spAutoFit/>
              </a:bodyPr>
              <a:lstStyle/>
              <a:p>
                <a:pPr>
                  <a:spcBef>
                    <a:spcPct val="50000"/>
                  </a:spcBef>
                </a:pPr>
                <a:r>
                  <a:rPr lang="en-US" sz="800"/>
                  <a:t>  R-7</a:t>
                </a:r>
                <a:br>
                  <a:rPr lang="en-US" sz="800"/>
                </a:br>
                <a:r>
                  <a:rPr lang="en-US" sz="800"/>
                  <a:t>ROCK</a:t>
                </a:r>
              </a:p>
            </p:txBody>
          </p:sp>
          <p:grpSp>
            <p:nvGrpSpPr>
              <p:cNvPr id="10" name="Group 272"/>
              <p:cNvGrpSpPr>
                <a:grpSpLocks/>
              </p:cNvGrpSpPr>
              <p:nvPr/>
            </p:nvGrpSpPr>
            <p:grpSpPr bwMode="auto">
              <a:xfrm>
                <a:off x="96" y="2544"/>
                <a:ext cx="2880" cy="1268"/>
                <a:chOff x="96" y="2544"/>
                <a:chExt cx="2880" cy="1268"/>
              </a:xfrm>
            </p:grpSpPr>
            <p:sp>
              <p:nvSpPr>
                <p:cNvPr id="108896" name="Text Box 228"/>
                <p:cNvSpPr txBox="1">
                  <a:spLocks noChangeArrowheads="1"/>
                </p:cNvSpPr>
                <p:nvPr/>
              </p:nvSpPr>
              <p:spPr bwMode="auto">
                <a:xfrm>
                  <a:off x="192" y="3072"/>
                  <a:ext cx="336" cy="212"/>
                </a:xfrm>
                <a:prstGeom prst="rect">
                  <a:avLst/>
                </a:prstGeom>
                <a:noFill/>
                <a:ln w="9525">
                  <a:noFill/>
                  <a:miter lim="800000"/>
                  <a:headEnd/>
                  <a:tailEnd/>
                </a:ln>
              </p:spPr>
              <p:txBody>
                <a:bodyPr>
                  <a:spAutoFit/>
                </a:bodyPr>
                <a:lstStyle/>
                <a:p>
                  <a:pPr>
                    <a:spcBef>
                      <a:spcPct val="50000"/>
                    </a:spcBef>
                  </a:pPr>
                  <a:r>
                    <a:rPr lang="en-US" sz="800"/>
                    <a:t>600 mm</a:t>
                  </a:r>
                  <a:br>
                    <a:rPr lang="en-US" sz="800"/>
                  </a:br>
                  <a:r>
                    <a:rPr lang="en-US" sz="800"/>
                    <a:t>  (2 ft.)</a:t>
                  </a:r>
                </a:p>
              </p:txBody>
            </p:sp>
            <p:sp>
              <p:nvSpPr>
                <p:cNvPr id="108897" name="Text Box 232"/>
                <p:cNvSpPr txBox="1">
                  <a:spLocks noChangeArrowheads="1"/>
                </p:cNvSpPr>
                <p:nvPr/>
              </p:nvSpPr>
              <p:spPr bwMode="auto">
                <a:xfrm>
                  <a:off x="1152" y="3428"/>
                  <a:ext cx="336" cy="212"/>
                </a:xfrm>
                <a:prstGeom prst="rect">
                  <a:avLst/>
                </a:prstGeom>
                <a:noFill/>
                <a:ln w="9525">
                  <a:noFill/>
                  <a:miter lim="800000"/>
                  <a:headEnd/>
                  <a:tailEnd/>
                </a:ln>
              </p:spPr>
              <p:txBody>
                <a:bodyPr>
                  <a:spAutoFit/>
                </a:bodyPr>
                <a:lstStyle/>
                <a:p>
                  <a:pPr>
                    <a:spcBef>
                      <a:spcPct val="50000"/>
                    </a:spcBef>
                  </a:pPr>
                  <a:r>
                    <a:rPr lang="en-US" sz="800"/>
                    <a:t> 3.0 m</a:t>
                  </a:r>
                  <a:br>
                    <a:rPr lang="en-US" sz="800"/>
                  </a:br>
                  <a:r>
                    <a:rPr lang="en-US" sz="800"/>
                    <a:t>(10 ft.)</a:t>
                  </a:r>
                </a:p>
              </p:txBody>
            </p:sp>
            <p:sp>
              <p:nvSpPr>
                <p:cNvPr id="108898" name="Text Box 248"/>
                <p:cNvSpPr txBox="1">
                  <a:spLocks noChangeArrowheads="1"/>
                </p:cNvSpPr>
                <p:nvPr/>
              </p:nvSpPr>
              <p:spPr bwMode="auto">
                <a:xfrm>
                  <a:off x="1008" y="2592"/>
                  <a:ext cx="336" cy="212"/>
                </a:xfrm>
                <a:prstGeom prst="rect">
                  <a:avLst/>
                </a:prstGeom>
                <a:noFill/>
                <a:ln w="9525">
                  <a:noFill/>
                  <a:miter lim="800000"/>
                  <a:headEnd/>
                  <a:tailEnd/>
                </a:ln>
              </p:spPr>
              <p:txBody>
                <a:bodyPr>
                  <a:spAutoFit/>
                </a:bodyPr>
                <a:lstStyle/>
                <a:p>
                  <a:pPr>
                    <a:spcBef>
                      <a:spcPct val="50000"/>
                    </a:spcBef>
                  </a:pPr>
                  <a:r>
                    <a:rPr lang="en-US" sz="800"/>
                    <a:t>SLOPE</a:t>
                  </a:r>
                  <a:br>
                    <a:rPr lang="en-US" sz="800"/>
                  </a:br>
                  <a:r>
                    <a:rPr lang="en-US" sz="800"/>
                    <a:t> 1.5 : 1</a:t>
                  </a:r>
                </a:p>
              </p:txBody>
            </p:sp>
            <p:sp>
              <p:nvSpPr>
                <p:cNvPr id="108899" name="Text Box 249"/>
                <p:cNvSpPr txBox="1">
                  <a:spLocks noChangeArrowheads="1"/>
                </p:cNvSpPr>
                <p:nvPr/>
              </p:nvSpPr>
              <p:spPr bwMode="auto">
                <a:xfrm>
                  <a:off x="2208" y="2832"/>
                  <a:ext cx="336" cy="212"/>
                </a:xfrm>
                <a:prstGeom prst="rect">
                  <a:avLst/>
                </a:prstGeom>
                <a:noFill/>
                <a:ln w="9525">
                  <a:noFill/>
                  <a:miter lim="800000"/>
                  <a:headEnd/>
                  <a:tailEnd/>
                </a:ln>
              </p:spPr>
              <p:txBody>
                <a:bodyPr>
                  <a:spAutoFit/>
                </a:bodyPr>
                <a:lstStyle/>
                <a:p>
                  <a:pPr>
                    <a:spcBef>
                      <a:spcPct val="50000"/>
                    </a:spcBef>
                  </a:pPr>
                  <a:r>
                    <a:rPr lang="en-US" sz="800"/>
                    <a:t>  R-5</a:t>
                  </a:r>
                  <a:br>
                    <a:rPr lang="en-US" sz="800"/>
                  </a:br>
                  <a:r>
                    <a:rPr lang="en-US" sz="800"/>
                    <a:t>ROCK</a:t>
                  </a:r>
                </a:p>
              </p:txBody>
            </p:sp>
            <p:sp>
              <p:nvSpPr>
                <p:cNvPr id="108900" name="Text Box 254"/>
                <p:cNvSpPr txBox="1">
                  <a:spLocks noChangeArrowheads="1"/>
                </p:cNvSpPr>
                <p:nvPr/>
              </p:nvSpPr>
              <p:spPr bwMode="auto">
                <a:xfrm>
                  <a:off x="96" y="3408"/>
                  <a:ext cx="768" cy="212"/>
                </a:xfrm>
                <a:prstGeom prst="rect">
                  <a:avLst/>
                </a:prstGeom>
                <a:noFill/>
                <a:ln w="9525">
                  <a:noFill/>
                  <a:miter lim="800000"/>
                  <a:headEnd/>
                  <a:tailEnd/>
                </a:ln>
              </p:spPr>
              <p:txBody>
                <a:bodyPr>
                  <a:spAutoFit/>
                </a:bodyPr>
                <a:lstStyle/>
                <a:p>
                  <a:pPr>
                    <a:spcBef>
                      <a:spcPct val="50000"/>
                    </a:spcBef>
                  </a:pPr>
                  <a:r>
                    <a:rPr lang="en-US" sz="800"/>
                    <a:t>CLASS 2, TYPE A</a:t>
                  </a:r>
                  <a:br>
                    <a:rPr lang="en-US" sz="800"/>
                  </a:br>
                  <a:r>
                    <a:rPr lang="en-US" sz="800"/>
                    <a:t>GEOTEXTILE  LINING</a:t>
                  </a:r>
                </a:p>
              </p:txBody>
            </p:sp>
            <p:sp>
              <p:nvSpPr>
                <p:cNvPr id="108901" name="Text Box 256"/>
                <p:cNvSpPr txBox="1">
                  <a:spLocks noChangeArrowheads="1"/>
                </p:cNvSpPr>
                <p:nvPr/>
              </p:nvSpPr>
              <p:spPr bwMode="auto">
                <a:xfrm>
                  <a:off x="2208" y="3600"/>
                  <a:ext cx="768" cy="212"/>
                </a:xfrm>
                <a:prstGeom prst="rect">
                  <a:avLst/>
                </a:prstGeom>
                <a:noFill/>
                <a:ln w="9525">
                  <a:noFill/>
                  <a:miter lim="800000"/>
                  <a:headEnd/>
                  <a:tailEnd/>
                </a:ln>
              </p:spPr>
              <p:txBody>
                <a:bodyPr>
                  <a:spAutoFit/>
                </a:bodyPr>
                <a:lstStyle/>
                <a:p>
                  <a:pPr>
                    <a:spcBef>
                      <a:spcPct val="50000"/>
                    </a:spcBef>
                  </a:pPr>
                  <a:r>
                    <a:rPr lang="en-US" sz="800"/>
                    <a:t>CLASS 2, TYPE B</a:t>
                  </a:r>
                  <a:br>
                    <a:rPr lang="en-US" sz="800"/>
                  </a:br>
                  <a:r>
                    <a:rPr lang="en-US" sz="800"/>
                    <a:t>GEOTEXTILE  LINING</a:t>
                  </a:r>
                </a:p>
              </p:txBody>
            </p:sp>
            <p:sp>
              <p:nvSpPr>
                <p:cNvPr id="108902" name="Text Box 259"/>
                <p:cNvSpPr txBox="1">
                  <a:spLocks noChangeArrowheads="1"/>
                </p:cNvSpPr>
                <p:nvPr/>
              </p:nvSpPr>
              <p:spPr bwMode="auto">
                <a:xfrm>
                  <a:off x="1728" y="2880"/>
                  <a:ext cx="336" cy="212"/>
                </a:xfrm>
                <a:prstGeom prst="rect">
                  <a:avLst/>
                </a:prstGeom>
                <a:noFill/>
                <a:ln w="9525">
                  <a:noFill/>
                  <a:miter lim="800000"/>
                  <a:headEnd/>
                  <a:tailEnd/>
                </a:ln>
              </p:spPr>
              <p:txBody>
                <a:bodyPr>
                  <a:spAutoFit/>
                </a:bodyPr>
                <a:lstStyle/>
                <a:p>
                  <a:pPr>
                    <a:spcBef>
                      <a:spcPct val="50000"/>
                    </a:spcBef>
                  </a:pPr>
                  <a:r>
                    <a:rPr lang="en-US" sz="800"/>
                    <a:t>600 mm</a:t>
                  </a:r>
                  <a:br>
                    <a:rPr lang="en-US" sz="800"/>
                  </a:br>
                  <a:r>
                    <a:rPr lang="en-US" sz="800"/>
                    <a:t>  (2 ft.)</a:t>
                  </a:r>
                </a:p>
              </p:txBody>
            </p:sp>
            <p:sp>
              <p:nvSpPr>
                <p:cNvPr id="108903" name="Text Box 262"/>
                <p:cNvSpPr txBox="1">
                  <a:spLocks noChangeArrowheads="1"/>
                </p:cNvSpPr>
                <p:nvPr/>
              </p:nvSpPr>
              <p:spPr bwMode="auto">
                <a:xfrm>
                  <a:off x="144" y="2544"/>
                  <a:ext cx="768" cy="212"/>
                </a:xfrm>
                <a:prstGeom prst="rect">
                  <a:avLst/>
                </a:prstGeom>
                <a:noFill/>
                <a:ln w="9525">
                  <a:noFill/>
                  <a:miter lim="800000"/>
                  <a:headEnd/>
                  <a:tailEnd/>
                </a:ln>
              </p:spPr>
              <p:txBody>
                <a:bodyPr>
                  <a:spAutoFit/>
                </a:bodyPr>
                <a:lstStyle/>
                <a:p>
                  <a:pPr>
                    <a:spcBef>
                      <a:spcPct val="50000"/>
                    </a:spcBef>
                  </a:pPr>
                  <a:r>
                    <a:rPr lang="en-US" sz="800"/>
                    <a:t>FINISH SLOPE</a:t>
                  </a:r>
                  <a:br>
                    <a:rPr lang="en-US" sz="800"/>
                  </a:br>
                  <a:r>
                    <a:rPr lang="en-US" sz="800"/>
                    <a:t>AS REQUIRED</a:t>
                  </a:r>
                </a:p>
              </p:txBody>
            </p:sp>
            <p:grpSp>
              <p:nvGrpSpPr>
                <p:cNvPr id="11" name="Group 270"/>
                <p:cNvGrpSpPr>
                  <a:grpSpLocks/>
                </p:cNvGrpSpPr>
                <p:nvPr/>
              </p:nvGrpSpPr>
              <p:grpSpPr bwMode="auto">
                <a:xfrm>
                  <a:off x="480" y="2736"/>
                  <a:ext cx="2208" cy="864"/>
                  <a:chOff x="576" y="2544"/>
                  <a:chExt cx="2208" cy="864"/>
                </a:xfrm>
              </p:grpSpPr>
              <p:sp>
                <p:nvSpPr>
                  <p:cNvPr id="108905" name="Line 186"/>
                  <p:cNvSpPr>
                    <a:spLocks noChangeShapeType="1"/>
                  </p:cNvSpPr>
                  <p:nvPr/>
                </p:nvSpPr>
                <p:spPr bwMode="auto">
                  <a:xfrm flipV="1">
                    <a:off x="1680" y="2928"/>
                    <a:ext cx="144" cy="96"/>
                  </a:xfrm>
                  <a:prstGeom prst="line">
                    <a:avLst/>
                  </a:prstGeom>
                  <a:noFill/>
                  <a:ln w="9525">
                    <a:solidFill>
                      <a:schemeClr val="tx1"/>
                    </a:solidFill>
                    <a:round/>
                    <a:headEnd/>
                    <a:tailEnd/>
                  </a:ln>
                </p:spPr>
                <p:txBody>
                  <a:bodyPr/>
                  <a:lstStyle/>
                  <a:p>
                    <a:endParaRPr lang="en-US"/>
                  </a:p>
                </p:txBody>
              </p:sp>
              <p:grpSp>
                <p:nvGrpSpPr>
                  <p:cNvPr id="12" name="Group 269"/>
                  <p:cNvGrpSpPr>
                    <a:grpSpLocks/>
                  </p:cNvGrpSpPr>
                  <p:nvPr/>
                </p:nvGrpSpPr>
                <p:grpSpPr bwMode="auto">
                  <a:xfrm>
                    <a:off x="576" y="2544"/>
                    <a:ext cx="2208" cy="864"/>
                    <a:chOff x="576" y="2544"/>
                    <a:chExt cx="2208" cy="864"/>
                  </a:xfrm>
                </p:grpSpPr>
                <p:sp>
                  <p:nvSpPr>
                    <p:cNvPr id="108907" name="Line 223"/>
                    <p:cNvSpPr>
                      <a:spLocks noChangeShapeType="1"/>
                    </p:cNvSpPr>
                    <p:nvPr/>
                  </p:nvSpPr>
                  <p:spPr bwMode="auto">
                    <a:xfrm flipH="1">
                      <a:off x="1056" y="3024"/>
                      <a:ext cx="96" cy="0"/>
                    </a:xfrm>
                    <a:prstGeom prst="line">
                      <a:avLst/>
                    </a:prstGeom>
                    <a:noFill/>
                    <a:ln w="9525">
                      <a:solidFill>
                        <a:schemeClr val="tx1"/>
                      </a:solidFill>
                      <a:prstDash val="sysDot"/>
                      <a:round/>
                      <a:headEnd/>
                      <a:tailEnd/>
                    </a:ln>
                  </p:spPr>
                  <p:txBody>
                    <a:bodyPr/>
                    <a:lstStyle/>
                    <a:p>
                      <a:endParaRPr lang="en-US"/>
                    </a:p>
                  </p:txBody>
                </p:sp>
                <p:grpSp>
                  <p:nvGrpSpPr>
                    <p:cNvPr id="13" name="Group 268"/>
                    <p:cNvGrpSpPr>
                      <a:grpSpLocks/>
                    </p:cNvGrpSpPr>
                    <p:nvPr/>
                  </p:nvGrpSpPr>
                  <p:grpSpPr bwMode="auto">
                    <a:xfrm>
                      <a:off x="576" y="2544"/>
                      <a:ext cx="2208" cy="864"/>
                      <a:chOff x="576" y="2544"/>
                      <a:chExt cx="2208" cy="864"/>
                    </a:xfrm>
                  </p:grpSpPr>
                  <p:sp>
                    <p:nvSpPr>
                      <p:cNvPr id="108909" name="Line 224"/>
                      <p:cNvSpPr>
                        <a:spLocks noChangeShapeType="1"/>
                      </p:cNvSpPr>
                      <p:nvPr/>
                    </p:nvSpPr>
                    <p:spPr bwMode="auto">
                      <a:xfrm flipH="1">
                        <a:off x="1056" y="2913"/>
                        <a:ext cx="96" cy="0"/>
                      </a:xfrm>
                      <a:prstGeom prst="line">
                        <a:avLst/>
                      </a:prstGeom>
                      <a:noFill/>
                      <a:ln w="9525">
                        <a:solidFill>
                          <a:schemeClr val="tx1"/>
                        </a:solidFill>
                        <a:prstDash val="sysDot"/>
                        <a:round/>
                        <a:headEnd/>
                        <a:tailEnd/>
                      </a:ln>
                    </p:spPr>
                    <p:txBody>
                      <a:bodyPr/>
                      <a:lstStyle/>
                      <a:p>
                        <a:endParaRPr lang="en-US"/>
                      </a:p>
                    </p:txBody>
                  </p:sp>
                  <p:sp>
                    <p:nvSpPr>
                      <p:cNvPr id="108910" name="Line 226"/>
                      <p:cNvSpPr>
                        <a:spLocks noChangeShapeType="1"/>
                      </p:cNvSpPr>
                      <p:nvPr/>
                    </p:nvSpPr>
                    <p:spPr bwMode="auto">
                      <a:xfrm>
                        <a:off x="1104" y="2913"/>
                        <a:ext cx="0" cy="109"/>
                      </a:xfrm>
                      <a:prstGeom prst="line">
                        <a:avLst/>
                      </a:prstGeom>
                      <a:noFill/>
                      <a:ln w="9525">
                        <a:solidFill>
                          <a:schemeClr val="tx1"/>
                        </a:solidFill>
                        <a:round/>
                        <a:headEnd/>
                        <a:tailEnd/>
                      </a:ln>
                    </p:spPr>
                    <p:txBody>
                      <a:bodyPr/>
                      <a:lstStyle/>
                      <a:p>
                        <a:endParaRPr lang="en-US"/>
                      </a:p>
                    </p:txBody>
                  </p:sp>
                  <p:grpSp>
                    <p:nvGrpSpPr>
                      <p:cNvPr id="14" name="Group 267"/>
                      <p:cNvGrpSpPr>
                        <a:grpSpLocks/>
                      </p:cNvGrpSpPr>
                      <p:nvPr/>
                    </p:nvGrpSpPr>
                    <p:grpSpPr bwMode="auto">
                      <a:xfrm>
                        <a:off x="576" y="2544"/>
                        <a:ext cx="2208" cy="864"/>
                        <a:chOff x="576" y="2544"/>
                        <a:chExt cx="2208" cy="864"/>
                      </a:xfrm>
                    </p:grpSpPr>
                    <p:sp>
                      <p:nvSpPr>
                        <p:cNvPr id="108912" name="Line 183"/>
                        <p:cNvSpPr>
                          <a:spLocks noChangeShapeType="1"/>
                        </p:cNvSpPr>
                        <p:nvPr/>
                      </p:nvSpPr>
                      <p:spPr bwMode="auto">
                        <a:xfrm>
                          <a:off x="672" y="2688"/>
                          <a:ext cx="480" cy="336"/>
                        </a:xfrm>
                        <a:prstGeom prst="line">
                          <a:avLst/>
                        </a:prstGeom>
                        <a:noFill/>
                        <a:ln w="9525">
                          <a:solidFill>
                            <a:schemeClr val="tx1"/>
                          </a:solidFill>
                          <a:round/>
                          <a:headEnd/>
                          <a:tailEnd/>
                        </a:ln>
                      </p:spPr>
                      <p:txBody>
                        <a:bodyPr/>
                        <a:lstStyle/>
                        <a:p>
                          <a:endParaRPr lang="en-US"/>
                        </a:p>
                      </p:txBody>
                    </p:sp>
                    <p:sp>
                      <p:nvSpPr>
                        <p:cNvPr id="108913" name="Line 184"/>
                        <p:cNvSpPr>
                          <a:spLocks noChangeShapeType="1"/>
                        </p:cNvSpPr>
                        <p:nvPr/>
                      </p:nvSpPr>
                      <p:spPr bwMode="auto">
                        <a:xfrm>
                          <a:off x="1152" y="3024"/>
                          <a:ext cx="528" cy="0"/>
                        </a:xfrm>
                        <a:prstGeom prst="line">
                          <a:avLst/>
                        </a:prstGeom>
                        <a:noFill/>
                        <a:ln w="9525">
                          <a:solidFill>
                            <a:schemeClr val="tx1"/>
                          </a:solidFill>
                          <a:round/>
                          <a:headEnd/>
                          <a:tailEnd/>
                        </a:ln>
                      </p:spPr>
                      <p:txBody>
                        <a:bodyPr/>
                        <a:lstStyle/>
                        <a:p>
                          <a:endParaRPr lang="en-US"/>
                        </a:p>
                      </p:txBody>
                    </p:sp>
                    <p:sp>
                      <p:nvSpPr>
                        <p:cNvPr id="108914" name="Line 187"/>
                        <p:cNvSpPr>
                          <a:spLocks noChangeShapeType="1"/>
                        </p:cNvSpPr>
                        <p:nvPr/>
                      </p:nvSpPr>
                      <p:spPr bwMode="auto">
                        <a:xfrm>
                          <a:off x="1819" y="2928"/>
                          <a:ext cx="960" cy="0"/>
                        </a:xfrm>
                        <a:prstGeom prst="line">
                          <a:avLst/>
                        </a:prstGeom>
                        <a:noFill/>
                        <a:ln w="9525">
                          <a:solidFill>
                            <a:schemeClr val="tx1"/>
                          </a:solidFill>
                          <a:round/>
                          <a:headEnd/>
                          <a:tailEnd/>
                        </a:ln>
                      </p:spPr>
                      <p:txBody>
                        <a:bodyPr/>
                        <a:lstStyle/>
                        <a:p>
                          <a:endParaRPr lang="en-US"/>
                        </a:p>
                      </p:txBody>
                    </p:sp>
                    <p:sp>
                      <p:nvSpPr>
                        <p:cNvPr id="108915" name="Line 190"/>
                        <p:cNvSpPr>
                          <a:spLocks noChangeShapeType="1"/>
                        </p:cNvSpPr>
                        <p:nvPr/>
                      </p:nvSpPr>
                      <p:spPr bwMode="auto">
                        <a:xfrm>
                          <a:off x="1084" y="2736"/>
                          <a:ext cx="0" cy="192"/>
                        </a:xfrm>
                        <a:prstGeom prst="line">
                          <a:avLst/>
                        </a:prstGeom>
                        <a:noFill/>
                        <a:ln w="9525">
                          <a:solidFill>
                            <a:schemeClr val="tx1"/>
                          </a:solidFill>
                          <a:round/>
                          <a:headEnd/>
                          <a:tailEnd/>
                        </a:ln>
                      </p:spPr>
                      <p:txBody>
                        <a:bodyPr/>
                        <a:lstStyle/>
                        <a:p>
                          <a:endParaRPr lang="en-US"/>
                        </a:p>
                      </p:txBody>
                    </p:sp>
                    <p:sp>
                      <p:nvSpPr>
                        <p:cNvPr id="108916" name="Freeform 192"/>
                        <p:cNvSpPr>
                          <a:spLocks/>
                        </p:cNvSpPr>
                        <p:nvPr/>
                      </p:nvSpPr>
                      <p:spPr bwMode="auto">
                        <a:xfrm>
                          <a:off x="700" y="2688"/>
                          <a:ext cx="398" cy="66"/>
                        </a:xfrm>
                        <a:custGeom>
                          <a:avLst/>
                          <a:gdLst>
                            <a:gd name="T0" fmla="*/ 394 w 398"/>
                            <a:gd name="T1" fmla="*/ 43 h 66"/>
                            <a:gd name="T2" fmla="*/ 357 w 398"/>
                            <a:gd name="T3" fmla="*/ 43 h 66"/>
                            <a:gd name="T4" fmla="*/ 330 w 398"/>
                            <a:gd name="T5" fmla="*/ 33 h 66"/>
                            <a:gd name="T6" fmla="*/ 302 w 398"/>
                            <a:gd name="T7" fmla="*/ 43 h 66"/>
                            <a:gd name="T8" fmla="*/ 275 w 398"/>
                            <a:gd name="T9" fmla="*/ 33 h 66"/>
                            <a:gd name="T10" fmla="*/ 220 w 398"/>
                            <a:gd name="T11" fmla="*/ 52 h 66"/>
                            <a:gd name="T12" fmla="*/ 183 w 398"/>
                            <a:gd name="T13" fmla="*/ 52 h 66"/>
                            <a:gd name="T14" fmla="*/ 165 w 398"/>
                            <a:gd name="T15" fmla="*/ 33 h 66"/>
                            <a:gd name="T16" fmla="*/ 92 w 398"/>
                            <a:gd name="T17" fmla="*/ 33 h 66"/>
                            <a:gd name="T18" fmla="*/ 19 w 398"/>
                            <a:gd name="T19" fmla="*/ 33 h 66"/>
                            <a:gd name="T20" fmla="*/ 0 w 398"/>
                            <a:gd name="T21" fmla="*/ 52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8"/>
                            <a:gd name="T34" fmla="*/ 0 h 66"/>
                            <a:gd name="T35" fmla="*/ 398 w 398"/>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8" h="66">
                              <a:moveTo>
                                <a:pt x="394" y="43"/>
                              </a:moveTo>
                              <a:cubicBezTo>
                                <a:pt x="351" y="0"/>
                                <a:pt x="398" y="35"/>
                                <a:pt x="357" y="43"/>
                              </a:cubicBezTo>
                              <a:cubicBezTo>
                                <a:pt x="348" y="45"/>
                                <a:pt x="339" y="36"/>
                                <a:pt x="330" y="33"/>
                              </a:cubicBezTo>
                              <a:cubicBezTo>
                                <a:pt x="321" y="36"/>
                                <a:pt x="312" y="43"/>
                                <a:pt x="302" y="43"/>
                              </a:cubicBezTo>
                              <a:cubicBezTo>
                                <a:pt x="292" y="43"/>
                                <a:pt x="285" y="32"/>
                                <a:pt x="275" y="33"/>
                              </a:cubicBezTo>
                              <a:cubicBezTo>
                                <a:pt x="256" y="35"/>
                                <a:pt x="220" y="52"/>
                                <a:pt x="220" y="52"/>
                              </a:cubicBezTo>
                              <a:cubicBezTo>
                                <a:pt x="173" y="2"/>
                                <a:pt x="232" y="52"/>
                                <a:pt x="183" y="52"/>
                              </a:cubicBezTo>
                              <a:cubicBezTo>
                                <a:pt x="174" y="52"/>
                                <a:pt x="171" y="39"/>
                                <a:pt x="165" y="33"/>
                              </a:cubicBezTo>
                              <a:cubicBezTo>
                                <a:pt x="127" y="47"/>
                                <a:pt x="122" y="65"/>
                                <a:pt x="92" y="33"/>
                              </a:cubicBezTo>
                              <a:cubicBezTo>
                                <a:pt x="29" y="55"/>
                                <a:pt x="50" y="66"/>
                                <a:pt x="19" y="33"/>
                              </a:cubicBezTo>
                              <a:cubicBezTo>
                                <a:pt x="13" y="39"/>
                                <a:pt x="0" y="52"/>
                                <a:pt x="0" y="52"/>
                              </a:cubicBezTo>
                            </a:path>
                          </a:pathLst>
                        </a:custGeom>
                        <a:noFill/>
                        <a:ln w="9525">
                          <a:solidFill>
                            <a:schemeClr val="tx1"/>
                          </a:solidFill>
                          <a:round/>
                          <a:headEnd/>
                          <a:tailEnd/>
                        </a:ln>
                      </p:spPr>
                      <p:txBody>
                        <a:bodyPr/>
                        <a:lstStyle/>
                        <a:p>
                          <a:endParaRPr lang="en-US"/>
                        </a:p>
                      </p:txBody>
                    </p:sp>
                    <p:sp>
                      <p:nvSpPr>
                        <p:cNvPr id="108917" name="Freeform 194"/>
                        <p:cNvSpPr>
                          <a:spLocks/>
                        </p:cNvSpPr>
                        <p:nvPr/>
                      </p:nvSpPr>
                      <p:spPr bwMode="auto">
                        <a:xfrm>
                          <a:off x="678" y="2734"/>
                          <a:ext cx="59" cy="192"/>
                        </a:xfrm>
                        <a:custGeom>
                          <a:avLst/>
                          <a:gdLst>
                            <a:gd name="T0" fmla="*/ 36 w 59"/>
                            <a:gd name="T1" fmla="*/ 0 h 192"/>
                            <a:gd name="T2" fmla="*/ 45 w 59"/>
                            <a:gd name="T3" fmla="*/ 119 h 192"/>
                            <a:gd name="T4" fmla="*/ 54 w 59"/>
                            <a:gd name="T5" fmla="*/ 192 h 192"/>
                            <a:gd name="T6" fmla="*/ 0 60000 65536"/>
                            <a:gd name="T7" fmla="*/ 0 60000 65536"/>
                            <a:gd name="T8" fmla="*/ 0 60000 65536"/>
                            <a:gd name="T9" fmla="*/ 0 w 59"/>
                            <a:gd name="T10" fmla="*/ 0 h 192"/>
                            <a:gd name="T11" fmla="*/ 59 w 59"/>
                            <a:gd name="T12" fmla="*/ 192 h 192"/>
                          </a:gdLst>
                          <a:ahLst/>
                          <a:cxnLst>
                            <a:cxn ang="T6">
                              <a:pos x="T0" y="T1"/>
                            </a:cxn>
                            <a:cxn ang="T7">
                              <a:pos x="T2" y="T3"/>
                            </a:cxn>
                            <a:cxn ang="T8">
                              <a:pos x="T4" y="T5"/>
                            </a:cxn>
                          </a:cxnLst>
                          <a:rect l="T9" t="T10" r="T11" b="T12"/>
                          <a:pathLst>
                            <a:path w="59" h="192">
                              <a:moveTo>
                                <a:pt x="36" y="0"/>
                              </a:moveTo>
                              <a:cubicBezTo>
                                <a:pt x="17" y="54"/>
                                <a:pt x="0" y="72"/>
                                <a:pt x="45" y="119"/>
                              </a:cubicBezTo>
                              <a:cubicBezTo>
                                <a:pt x="59" y="161"/>
                                <a:pt x="54" y="137"/>
                                <a:pt x="54" y="192"/>
                              </a:cubicBezTo>
                            </a:path>
                          </a:pathLst>
                        </a:custGeom>
                        <a:noFill/>
                        <a:ln w="9525">
                          <a:solidFill>
                            <a:schemeClr val="tx1"/>
                          </a:solidFill>
                          <a:prstDash val="sysDot"/>
                          <a:round/>
                          <a:headEnd/>
                          <a:tailEnd/>
                        </a:ln>
                      </p:spPr>
                      <p:txBody>
                        <a:bodyPr/>
                        <a:lstStyle/>
                        <a:p>
                          <a:endParaRPr lang="en-US"/>
                        </a:p>
                      </p:txBody>
                    </p:sp>
                    <p:sp>
                      <p:nvSpPr>
                        <p:cNvPr id="108918" name="Freeform 195"/>
                        <p:cNvSpPr>
                          <a:spLocks/>
                        </p:cNvSpPr>
                        <p:nvPr/>
                      </p:nvSpPr>
                      <p:spPr bwMode="auto">
                        <a:xfrm>
                          <a:off x="672" y="2832"/>
                          <a:ext cx="28" cy="96"/>
                        </a:xfrm>
                        <a:custGeom>
                          <a:avLst/>
                          <a:gdLst>
                            <a:gd name="T0" fmla="*/ 22 w 28"/>
                            <a:gd name="T1" fmla="*/ 96 h 96"/>
                            <a:gd name="T2" fmla="*/ 28 w 28"/>
                            <a:gd name="T3" fmla="*/ 0 h 96"/>
                            <a:gd name="T4" fmla="*/ 0 60000 65536"/>
                            <a:gd name="T5" fmla="*/ 0 60000 65536"/>
                            <a:gd name="T6" fmla="*/ 0 w 28"/>
                            <a:gd name="T7" fmla="*/ 0 h 96"/>
                            <a:gd name="T8" fmla="*/ 28 w 28"/>
                            <a:gd name="T9" fmla="*/ 96 h 96"/>
                          </a:gdLst>
                          <a:ahLst/>
                          <a:cxnLst>
                            <a:cxn ang="T4">
                              <a:pos x="T0" y="T1"/>
                            </a:cxn>
                            <a:cxn ang="T5">
                              <a:pos x="T2" y="T3"/>
                            </a:cxn>
                          </a:cxnLst>
                          <a:rect l="T6" t="T7" r="T8" b="T9"/>
                          <a:pathLst>
                            <a:path w="28" h="96">
                              <a:moveTo>
                                <a:pt x="22" y="96"/>
                              </a:moveTo>
                              <a:cubicBezTo>
                                <a:pt x="2" y="66"/>
                                <a:pt x="0" y="28"/>
                                <a:pt x="28" y="0"/>
                              </a:cubicBezTo>
                            </a:path>
                          </a:pathLst>
                        </a:custGeom>
                        <a:noFill/>
                        <a:ln w="9525">
                          <a:solidFill>
                            <a:schemeClr val="tx1"/>
                          </a:solidFill>
                          <a:prstDash val="sysDot"/>
                          <a:round/>
                          <a:headEnd/>
                          <a:tailEnd/>
                        </a:ln>
                      </p:spPr>
                      <p:txBody>
                        <a:bodyPr/>
                        <a:lstStyle/>
                        <a:p>
                          <a:endParaRPr lang="en-US"/>
                        </a:p>
                      </p:txBody>
                    </p:sp>
                    <p:sp>
                      <p:nvSpPr>
                        <p:cNvPr id="108919" name="Line 196"/>
                        <p:cNvSpPr>
                          <a:spLocks noChangeShapeType="1"/>
                        </p:cNvSpPr>
                        <p:nvPr/>
                      </p:nvSpPr>
                      <p:spPr bwMode="auto">
                        <a:xfrm>
                          <a:off x="892" y="2736"/>
                          <a:ext cx="0" cy="96"/>
                        </a:xfrm>
                        <a:prstGeom prst="line">
                          <a:avLst/>
                        </a:prstGeom>
                        <a:noFill/>
                        <a:ln w="9525">
                          <a:solidFill>
                            <a:schemeClr val="tx1"/>
                          </a:solidFill>
                          <a:round/>
                          <a:headEnd/>
                          <a:tailEnd/>
                        </a:ln>
                      </p:spPr>
                      <p:txBody>
                        <a:bodyPr/>
                        <a:lstStyle/>
                        <a:p>
                          <a:endParaRPr lang="en-US"/>
                        </a:p>
                      </p:txBody>
                    </p:sp>
                    <p:sp>
                      <p:nvSpPr>
                        <p:cNvPr id="108920" name="Line 197"/>
                        <p:cNvSpPr>
                          <a:spLocks noChangeShapeType="1"/>
                        </p:cNvSpPr>
                        <p:nvPr/>
                      </p:nvSpPr>
                      <p:spPr bwMode="auto">
                        <a:xfrm>
                          <a:off x="844" y="2736"/>
                          <a:ext cx="0" cy="48"/>
                        </a:xfrm>
                        <a:prstGeom prst="line">
                          <a:avLst/>
                        </a:prstGeom>
                        <a:noFill/>
                        <a:ln w="9525">
                          <a:solidFill>
                            <a:schemeClr val="tx1"/>
                          </a:solidFill>
                          <a:round/>
                          <a:headEnd/>
                          <a:tailEnd/>
                        </a:ln>
                      </p:spPr>
                      <p:txBody>
                        <a:bodyPr/>
                        <a:lstStyle/>
                        <a:p>
                          <a:endParaRPr lang="en-US"/>
                        </a:p>
                      </p:txBody>
                    </p:sp>
                    <p:sp>
                      <p:nvSpPr>
                        <p:cNvPr id="108921" name="Line 198"/>
                        <p:cNvSpPr>
                          <a:spLocks noChangeShapeType="1"/>
                        </p:cNvSpPr>
                        <p:nvPr/>
                      </p:nvSpPr>
                      <p:spPr bwMode="auto">
                        <a:xfrm>
                          <a:off x="914" y="2736"/>
                          <a:ext cx="0" cy="48"/>
                        </a:xfrm>
                        <a:prstGeom prst="line">
                          <a:avLst/>
                        </a:prstGeom>
                        <a:noFill/>
                        <a:ln w="9525">
                          <a:solidFill>
                            <a:schemeClr val="tx1"/>
                          </a:solidFill>
                          <a:round/>
                          <a:headEnd/>
                          <a:tailEnd/>
                        </a:ln>
                      </p:spPr>
                      <p:txBody>
                        <a:bodyPr/>
                        <a:lstStyle/>
                        <a:p>
                          <a:endParaRPr lang="en-US"/>
                        </a:p>
                      </p:txBody>
                    </p:sp>
                    <p:sp>
                      <p:nvSpPr>
                        <p:cNvPr id="108922" name="Line 199"/>
                        <p:cNvSpPr>
                          <a:spLocks noChangeShapeType="1"/>
                        </p:cNvSpPr>
                        <p:nvPr/>
                      </p:nvSpPr>
                      <p:spPr bwMode="auto">
                        <a:xfrm>
                          <a:off x="988" y="2736"/>
                          <a:ext cx="0" cy="48"/>
                        </a:xfrm>
                        <a:prstGeom prst="line">
                          <a:avLst/>
                        </a:prstGeom>
                        <a:noFill/>
                        <a:ln w="9525">
                          <a:solidFill>
                            <a:schemeClr val="tx1"/>
                          </a:solidFill>
                          <a:round/>
                          <a:headEnd/>
                          <a:tailEnd/>
                        </a:ln>
                      </p:spPr>
                      <p:txBody>
                        <a:bodyPr/>
                        <a:lstStyle/>
                        <a:p>
                          <a:endParaRPr lang="en-US"/>
                        </a:p>
                      </p:txBody>
                    </p:sp>
                    <p:sp>
                      <p:nvSpPr>
                        <p:cNvPr id="108923" name="Line 200"/>
                        <p:cNvSpPr>
                          <a:spLocks noChangeShapeType="1"/>
                        </p:cNvSpPr>
                        <p:nvPr/>
                      </p:nvSpPr>
                      <p:spPr bwMode="auto">
                        <a:xfrm>
                          <a:off x="1036" y="2736"/>
                          <a:ext cx="0" cy="81"/>
                        </a:xfrm>
                        <a:prstGeom prst="line">
                          <a:avLst/>
                        </a:prstGeom>
                        <a:noFill/>
                        <a:ln w="9525">
                          <a:solidFill>
                            <a:schemeClr val="tx1"/>
                          </a:solidFill>
                          <a:round/>
                          <a:headEnd/>
                          <a:tailEnd/>
                        </a:ln>
                      </p:spPr>
                      <p:txBody>
                        <a:bodyPr/>
                        <a:lstStyle/>
                        <a:p>
                          <a:endParaRPr lang="en-US"/>
                        </a:p>
                      </p:txBody>
                    </p:sp>
                    <p:sp>
                      <p:nvSpPr>
                        <p:cNvPr id="108924" name="Line 203"/>
                        <p:cNvSpPr>
                          <a:spLocks noChangeShapeType="1"/>
                        </p:cNvSpPr>
                        <p:nvPr/>
                      </p:nvSpPr>
                      <p:spPr bwMode="auto">
                        <a:xfrm>
                          <a:off x="988" y="2821"/>
                          <a:ext cx="0" cy="96"/>
                        </a:xfrm>
                        <a:prstGeom prst="line">
                          <a:avLst/>
                        </a:prstGeom>
                        <a:noFill/>
                        <a:ln w="9525">
                          <a:solidFill>
                            <a:schemeClr val="tx1"/>
                          </a:solidFill>
                          <a:round/>
                          <a:headEnd/>
                          <a:tailEnd/>
                        </a:ln>
                      </p:spPr>
                      <p:txBody>
                        <a:bodyPr/>
                        <a:lstStyle/>
                        <a:p>
                          <a:endParaRPr lang="en-US"/>
                        </a:p>
                      </p:txBody>
                    </p:sp>
                    <p:sp>
                      <p:nvSpPr>
                        <p:cNvPr id="108925" name="Line 204"/>
                        <p:cNvSpPr>
                          <a:spLocks noChangeShapeType="1"/>
                        </p:cNvSpPr>
                        <p:nvPr/>
                      </p:nvSpPr>
                      <p:spPr bwMode="auto">
                        <a:xfrm>
                          <a:off x="1036" y="2832"/>
                          <a:ext cx="0" cy="75"/>
                        </a:xfrm>
                        <a:prstGeom prst="line">
                          <a:avLst/>
                        </a:prstGeom>
                        <a:noFill/>
                        <a:ln w="9525">
                          <a:solidFill>
                            <a:schemeClr val="tx1"/>
                          </a:solidFill>
                          <a:round/>
                          <a:headEnd/>
                          <a:tailEnd/>
                        </a:ln>
                      </p:spPr>
                      <p:txBody>
                        <a:bodyPr/>
                        <a:lstStyle/>
                        <a:p>
                          <a:endParaRPr lang="en-US"/>
                        </a:p>
                      </p:txBody>
                    </p:sp>
                    <p:sp>
                      <p:nvSpPr>
                        <p:cNvPr id="108926" name="Line 205"/>
                        <p:cNvSpPr>
                          <a:spLocks noChangeShapeType="1"/>
                        </p:cNvSpPr>
                        <p:nvPr/>
                      </p:nvSpPr>
                      <p:spPr bwMode="auto">
                        <a:xfrm flipH="1">
                          <a:off x="816" y="2856"/>
                          <a:ext cx="96" cy="168"/>
                        </a:xfrm>
                        <a:prstGeom prst="line">
                          <a:avLst/>
                        </a:prstGeom>
                        <a:noFill/>
                        <a:ln w="9525">
                          <a:solidFill>
                            <a:schemeClr val="tx1"/>
                          </a:solidFill>
                          <a:round/>
                          <a:headEnd/>
                          <a:tailEnd/>
                        </a:ln>
                      </p:spPr>
                      <p:txBody>
                        <a:bodyPr/>
                        <a:lstStyle/>
                        <a:p>
                          <a:endParaRPr lang="en-US"/>
                        </a:p>
                      </p:txBody>
                    </p:sp>
                    <p:sp>
                      <p:nvSpPr>
                        <p:cNvPr id="108927" name="Line 207"/>
                        <p:cNvSpPr>
                          <a:spLocks noChangeShapeType="1"/>
                        </p:cNvSpPr>
                        <p:nvPr/>
                      </p:nvSpPr>
                      <p:spPr bwMode="auto">
                        <a:xfrm>
                          <a:off x="960" y="2736"/>
                          <a:ext cx="0" cy="96"/>
                        </a:xfrm>
                        <a:prstGeom prst="line">
                          <a:avLst/>
                        </a:prstGeom>
                        <a:noFill/>
                        <a:ln w="9525">
                          <a:solidFill>
                            <a:schemeClr val="tx1"/>
                          </a:solidFill>
                          <a:round/>
                          <a:headEnd/>
                          <a:tailEnd/>
                        </a:ln>
                      </p:spPr>
                      <p:txBody>
                        <a:bodyPr/>
                        <a:lstStyle/>
                        <a:p>
                          <a:endParaRPr lang="en-US"/>
                        </a:p>
                      </p:txBody>
                    </p:sp>
                    <p:sp>
                      <p:nvSpPr>
                        <p:cNvPr id="108928" name="Line 209"/>
                        <p:cNvSpPr>
                          <a:spLocks noChangeShapeType="1"/>
                        </p:cNvSpPr>
                        <p:nvPr/>
                      </p:nvSpPr>
                      <p:spPr bwMode="auto">
                        <a:xfrm>
                          <a:off x="816" y="3024"/>
                          <a:ext cx="288" cy="192"/>
                        </a:xfrm>
                        <a:prstGeom prst="line">
                          <a:avLst/>
                        </a:prstGeom>
                        <a:noFill/>
                        <a:ln w="9525">
                          <a:solidFill>
                            <a:schemeClr val="tx1"/>
                          </a:solidFill>
                          <a:round/>
                          <a:headEnd/>
                          <a:tailEnd/>
                        </a:ln>
                      </p:spPr>
                      <p:txBody>
                        <a:bodyPr/>
                        <a:lstStyle/>
                        <a:p>
                          <a:endParaRPr lang="en-US"/>
                        </a:p>
                      </p:txBody>
                    </p:sp>
                    <p:sp>
                      <p:nvSpPr>
                        <p:cNvPr id="108929" name="Freeform 211"/>
                        <p:cNvSpPr>
                          <a:spLocks/>
                        </p:cNvSpPr>
                        <p:nvPr/>
                      </p:nvSpPr>
                      <p:spPr bwMode="auto">
                        <a:xfrm>
                          <a:off x="692" y="2906"/>
                          <a:ext cx="180" cy="27"/>
                        </a:xfrm>
                        <a:custGeom>
                          <a:avLst/>
                          <a:gdLst>
                            <a:gd name="T0" fmla="*/ 180 w 180"/>
                            <a:gd name="T1" fmla="*/ 14 h 27"/>
                            <a:gd name="T2" fmla="*/ 156 w 180"/>
                            <a:gd name="T3" fmla="*/ 2 h 27"/>
                            <a:gd name="T4" fmla="*/ 120 w 180"/>
                            <a:gd name="T5" fmla="*/ 18 h 27"/>
                            <a:gd name="T6" fmla="*/ 68 w 180"/>
                            <a:gd name="T7" fmla="*/ 14 h 27"/>
                            <a:gd name="T8" fmla="*/ 32 w 180"/>
                            <a:gd name="T9" fmla="*/ 14 h 27"/>
                            <a:gd name="T10" fmla="*/ 0 w 180"/>
                            <a:gd name="T11" fmla="*/ 18 h 27"/>
                            <a:gd name="T12" fmla="*/ 0 60000 65536"/>
                            <a:gd name="T13" fmla="*/ 0 60000 65536"/>
                            <a:gd name="T14" fmla="*/ 0 60000 65536"/>
                            <a:gd name="T15" fmla="*/ 0 60000 65536"/>
                            <a:gd name="T16" fmla="*/ 0 60000 65536"/>
                            <a:gd name="T17" fmla="*/ 0 60000 65536"/>
                            <a:gd name="T18" fmla="*/ 0 w 180"/>
                            <a:gd name="T19" fmla="*/ 0 h 27"/>
                            <a:gd name="T20" fmla="*/ 180 w 180"/>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80" h="27">
                              <a:moveTo>
                                <a:pt x="180" y="14"/>
                              </a:moveTo>
                              <a:cubicBezTo>
                                <a:pt x="172" y="11"/>
                                <a:pt x="165" y="3"/>
                                <a:pt x="156" y="2"/>
                              </a:cubicBezTo>
                              <a:cubicBezTo>
                                <a:pt x="146" y="0"/>
                                <a:pt x="129" y="15"/>
                                <a:pt x="120" y="18"/>
                              </a:cubicBezTo>
                              <a:cubicBezTo>
                                <a:pt x="87" y="7"/>
                                <a:pt x="104" y="9"/>
                                <a:pt x="68" y="14"/>
                              </a:cubicBezTo>
                              <a:cubicBezTo>
                                <a:pt x="39" y="24"/>
                                <a:pt x="51" y="27"/>
                                <a:pt x="32" y="14"/>
                              </a:cubicBezTo>
                              <a:cubicBezTo>
                                <a:pt x="3" y="18"/>
                                <a:pt x="13" y="18"/>
                                <a:pt x="0" y="18"/>
                              </a:cubicBezTo>
                            </a:path>
                          </a:pathLst>
                        </a:custGeom>
                        <a:noFill/>
                        <a:ln w="9525">
                          <a:solidFill>
                            <a:schemeClr val="tx1"/>
                          </a:solidFill>
                          <a:prstDash val="sysDot"/>
                          <a:round/>
                          <a:headEnd/>
                          <a:tailEnd/>
                        </a:ln>
                      </p:spPr>
                      <p:txBody>
                        <a:bodyPr/>
                        <a:lstStyle/>
                        <a:p>
                          <a:endParaRPr lang="en-US"/>
                        </a:p>
                      </p:txBody>
                    </p:sp>
                    <p:sp>
                      <p:nvSpPr>
                        <p:cNvPr id="108930" name="Freeform 212"/>
                        <p:cNvSpPr>
                          <a:spLocks/>
                        </p:cNvSpPr>
                        <p:nvPr/>
                      </p:nvSpPr>
                      <p:spPr bwMode="auto">
                        <a:xfrm>
                          <a:off x="800" y="2740"/>
                          <a:ext cx="32" cy="40"/>
                        </a:xfrm>
                        <a:custGeom>
                          <a:avLst/>
                          <a:gdLst>
                            <a:gd name="T0" fmla="*/ 32 w 32"/>
                            <a:gd name="T1" fmla="*/ 0 h 40"/>
                            <a:gd name="T2" fmla="*/ 0 w 32"/>
                            <a:gd name="T3" fmla="*/ 40 h 40"/>
                            <a:gd name="T4" fmla="*/ 0 60000 65536"/>
                            <a:gd name="T5" fmla="*/ 0 60000 65536"/>
                            <a:gd name="T6" fmla="*/ 0 w 32"/>
                            <a:gd name="T7" fmla="*/ 0 h 40"/>
                            <a:gd name="T8" fmla="*/ 32 w 32"/>
                            <a:gd name="T9" fmla="*/ 40 h 40"/>
                          </a:gdLst>
                          <a:ahLst/>
                          <a:cxnLst>
                            <a:cxn ang="T4">
                              <a:pos x="T0" y="T1"/>
                            </a:cxn>
                            <a:cxn ang="T5">
                              <a:pos x="T2" y="T3"/>
                            </a:cxn>
                          </a:cxnLst>
                          <a:rect l="T6" t="T7" r="T8" b="T9"/>
                          <a:pathLst>
                            <a:path w="32" h="40">
                              <a:moveTo>
                                <a:pt x="32" y="0"/>
                              </a:moveTo>
                              <a:cubicBezTo>
                                <a:pt x="18" y="9"/>
                                <a:pt x="0" y="24"/>
                                <a:pt x="0" y="40"/>
                              </a:cubicBezTo>
                            </a:path>
                          </a:pathLst>
                        </a:custGeom>
                        <a:noFill/>
                        <a:ln w="9525">
                          <a:solidFill>
                            <a:schemeClr val="tx1"/>
                          </a:solidFill>
                          <a:round/>
                          <a:headEnd/>
                          <a:tailEnd/>
                        </a:ln>
                      </p:spPr>
                      <p:txBody>
                        <a:bodyPr/>
                        <a:lstStyle/>
                        <a:p>
                          <a:endParaRPr lang="en-US"/>
                        </a:p>
                      </p:txBody>
                    </p:sp>
                    <p:sp>
                      <p:nvSpPr>
                        <p:cNvPr id="108931" name="Freeform 214"/>
                        <p:cNvSpPr>
                          <a:spLocks/>
                        </p:cNvSpPr>
                        <p:nvPr/>
                      </p:nvSpPr>
                      <p:spPr bwMode="auto">
                        <a:xfrm>
                          <a:off x="1100" y="3204"/>
                          <a:ext cx="639" cy="29"/>
                        </a:xfrm>
                        <a:custGeom>
                          <a:avLst/>
                          <a:gdLst>
                            <a:gd name="T0" fmla="*/ 0 w 652"/>
                            <a:gd name="T1" fmla="*/ 8 h 29"/>
                            <a:gd name="T2" fmla="*/ 220 w 652"/>
                            <a:gd name="T3" fmla="*/ 12 h 29"/>
                            <a:gd name="T4" fmla="*/ 316 w 652"/>
                            <a:gd name="T5" fmla="*/ 0 h 29"/>
                            <a:gd name="T6" fmla="*/ 652 w 652"/>
                            <a:gd name="T7" fmla="*/ 12 h 29"/>
                            <a:gd name="T8" fmla="*/ 0 60000 65536"/>
                            <a:gd name="T9" fmla="*/ 0 60000 65536"/>
                            <a:gd name="T10" fmla="*/ 0 60000 65536"/>
                            <a:gd name="T11" fmla="*/ 0 60000 65536"/>
                            <a:gd name="T12" fmla="*/ 0 w 652"/>
                            <a:gd name="T13" fmla="*/ 0 h 29"/>
                            <a:gd name="T14" fmla="*/ 652 w 652"/>
                            <a:gd name="T15" fmla="*/ 29 h 29"/>
                          </a:gdLst>
                          <a:ahLst/>
                          <a:cxnLst>
                            <a:cxn ang="T8">
                              <a:pos x="T0" y="T1"/>
                            </a:cxn>
                            <a:cxn ang="T9">
                              <a:pos x="T2" y="T3"/>
                            </a:cxn>
                            <a:cxn ang="T10">
                              <a:pos x="T4" y="T5"/>
                            </a:cxn>
                            <a:cxn ang="T11">
                              <a:pos x="T6" y="T7"/>
                            </a:cxn>
                          </a:cxnLst>
                          <a:rect l="T12" t="T13" r="T14" b="T15"/>
                          <a:pathLst>
                            <a:path w="652" h="29">
                              <a:moveTo>
                                <a:pt x="0" y="8"/>
                              </a:moveTo>
                              <a:cubicBezTo>
                                <a:pt x="64" y="29"/>
                                <a:pt x="178" y="13"/>
                                <a:pt x="220" y="12"/>
                              </a:cubicBezTo>
                              <a:cubicBezTo>
                                <a:pt x="278" y="0"/>
                                <a:pt x="246" y="5"/>
                                <a:pt x="316" y="0"/>
                              </a:cubicBezTo>
                              <a:cubicBezTo>
                                <a:pt x="428" y="3"/>
                                <a:pt x="540" y="12"/>
                                <a:pt x="652" y="12"/>
                              </a:cubicBezTo>
                            </a:path>
                          </a:pathLst>
                        </a:custGeom>
                        <a:noFill/>
                        <a:ln w="9525">
                          <a:solidFill>
                            <a:schemeClr val="tx1"/>
                          </a:solidFill>
                          <a:round/>
                          <a:headEnd/>
                          <a:tailEnd/>
                        </a:ln>
                      </p:spPr>
                      <p:txBody>
                        <a:bodyPr/>
                        <a:lstStyle/>
                        <a:p>
                          <a:endParaRPr lang="en-US"/>
                        </a:p>
                      </p:txBody>
                    </p:sp>
                    <p:sp>
                      <p:nvSpPr>
                        <p:cNvPr id="108932" name="Line 220"/>
                        <p:cNvSpPr>
                          <a:spLocks noChangeShapeType="1"/>
                        </p:cNvSpPr>
                        <p:nvPr/>
                      </p:nvSpPr>
                      <p:spPr bwMode="auto">
                        <a:xfrm>
                          <a:off x="1872" y="3120"/>
                          <a:ext cx="864" cy="0"/>
                        </a:xfrm>
                        <a:prstGeom prst="line">
                          <a:avLst/>
                        </a:prstGeom>
                        <a:noFill/>
                        <a:ln w="9525">
                          <a:solidFill>
                            <a:schemeClr val="tx1"/>
                          </a:solidFill>
                          <a:round/>
                          <a:headEnd/>
                          <a:tailEnd/>
                        </a:ln>
                      </p:spPr>
                      <p:txBody>
                        <a:bodyPr/>
                        <a:lstStyle/>
                        <a:p>
                          <a:endParaRPr lang="en-US"/>
                        </a:p>
                      </p:txBody>
                    </p:sp>
                    <p:sp>
                      <p:nvSpPr>
                        <p:cNvPr id="108933" name="Line 221"/>
                        <p:cNvSpPr>
                          <a:spLocks noChangeShapeType="1"/>
                        </p:cNvSpPr>
                        <p:nvPr/>
                      </p:nvSpPr>
                      <p:spPr bwMode="auto">
                        <a:xfrm flipV="1">
                          <a:off x="1728" y="3120"/>
                          <a:ext cx="144" cy="96"/>
                        </a:xfrm>
                        <a:prstGeom prst="line">
                          <a:avLst/>
                        </a:prstGeom>
                        <a:noFill/>
                        <a:ln w="9525">
                          <a:solidFill>
                            <a:schemeClr val="tx1"/>
                          </a:solidFill>
                          <a:round/>
                          <a:headEnd/>
                          <a:tailEnd/>
                        </a:ln>
                      </p:spPr>
                      <p:txBody>
                        <a:bodyPr/>
                        <a:lstStyle/>
                        <a:p>
                          <a:endParaRPr lang="en-US"/>
                        </a:p>
                      </p:txBody>
                    </p:sp>
                    <p:sp>
                      <p:nvSpPr>
                        <p:cNvPr id="108934" name="Line 222"/>
                        <p:cNvSpPr>
                          <a:spLocks noChangeShapeType="1"/>
                        </p:cNvSpPr>
                        <p:nvPr/>
                      </p:nvSpPr>
                      <p:spPr bwMode="auto">
                        <a:xfrm flipV="1">
                          <a:off x="2736" y="2928"/>
                          <a:ext cx="0" cy="192"/>
                        </a:xfrm>
                        <a:prstGeom prst="line">
                          <a:avLst/>
                        </a:prstGeom>
                        <a:noFill/>
                        <a:ln w="9525">
                          <a:solidFill>
                            <a:schemeClr val="tx1"/>
                          </a:solidFill>
                          <a:round/>
                          <a:headEnd/>
                          <a:tailEnd/>
                        </a:ln>
                      </p:spPr>
                      <p:txBody>
                        <a:bodyPr/>
                        <a:lstStyle/>
                        <a:p>
                          <a:endParaRPr lang="en-US"/>
                        </a:p>
                      </p:txBody>
                    </p:sp>
                    <p:sp>
                      <p:nvSpPr>
                        <p:cNvPr id="108935" name="Line 227"/>
                        <p:cNvSpPr>
                          <a:spLocks noChangeShapeType="1"/>
                        </p:cNvSpPr>
                        <p:nvPr/>
                      </p:nvSpPr>
                      <p:spPr bwMode="auto">
                        <a:xfrm flipV="1">
                          <a:off x="576" y="2953"/>
                          <a:ext cx="528" cy="48"/>
                        </a:xfrm>
                        <a:prstGeom prst="line">
                          <a:avLst/>
                        </a:prstGeom>
                        <a:noFill/>
                        <a:ln w="9525">
                          <a:solidFill>
                            <a:schemeClr val="tx1"/>
                          </a:solidFill>
                          <a:round/>
                          <a:headEnd/>
                          <a:tailEnd type="triangle" w="med" len="med"/>
                        </a:ln>
                      </p:spPr>
                      <p:txBody>
                        <a:bodyPr/>
                        <a:lstStyle/>
                        <a:p>
                          <a:endParaRPr lang="en-US"/>
                        </a:p>
                      </p:txBody>
                    </p:sp>
                    <p:sp>
                      <p:nvSpPr>
                        <p:cNvPr id="108936" name="Line 229"/>
                        <p:cNvSpPr>
                          <a:spLocks noChangeShapeType="1"/>
                        </p:cNvSpPr>
                        <p:nvPr/>
                      </p:nvSpPr>
                      <p:spPr bwMode="auto">
                        <a:xfrm>
                          <a:off x="1152" y="3024"/>
                          <a:ext cx="0" cy="336"/>
                        </a:xfrm>
                        <a:prstGeom prst="line">
                          <a:avLst/>
                        </a:prstGeom>
                        <a:noFill/>
                        <a:ln w="9525">
                          <a:solidFill>
                            <a:schemeClr val="tx1"/>
                          </a:solidFill>
                          <a:prstDash val="sysDot"/>
                          <a:round/>
                          <a:headEnd/>
                          <a:tailEnd/>
                        </a:ln>
                      </p:spPr>
                      <p:txBody>
                        <a:bodyPr/>
                        <a:lstStyle/>
                        <a:p>
                          <a:endParaRPr lang="en-US"/>
                        </a:p>
                      </p:txBody>
                    </p:sp>
                    <p:sp>
                      <p:nvSpPr>
                        <p:cNvPr id="108937" name="Line 230"/>
                        <p:cNvSpPr>
                          <a:spLocks noChangeShapeType="1"/>
                        </p:cNvSpPr>
                        <p:nvPr/>
                      </p:nvSpPr>
                      <p:spPr bwMode="auto">
                        <a:xfrm>
                          <a:off x="1680" y="3024"/>
                          <a:ext cx="0" cy="336"/>
                        </a:xfrm>
                        <a:prstGeom prst="line">
                          <a:avLst/>
                        </a:prstGeom>
                        <a:noFill/>
                        <a:ln w="9525">
                          <a:solidFill>
                            <a:schemeClr val="tx1"/>
                          </a:solidFill>
                          <a:prstDash val="sysDot"/>
                          <a:round/>
                          <a:headEnd/>
                          <a:tailEnd/>
                        </a:ln>
                      </p:spPr>
                      <p:txBody>
                        <a:bodyPr/>
                        <a:lstStyle/>
                        <a:p>
                          <a:endParaRPr lang="en-US"/>
                        </a:p>
                      </p:txBody>
                    </p:sp>
                    <p:sp>
                      <p:nvSpPr>
                        <p:cNvPr id="108938" name="Line 231"/>
                        <p:cNvSpPr>
                          <a:spLocks noChangeShapeType="1"/>
                        </p:cNvSpPr>
                        <p:nvPr/>
                      </p:nvSpPr>
                      <p:spPr bwMode="auto">
                        <a:xfrm>
                          <a:off x="1152" y="3264"/>
                          <a:ext cx="528" cy="0"/>
                        </a:xfrm>
                        <a:prstGeom prst="line">
                          <a:avLst/>
                        </a:prstGeom>
                        <a:noFill/>
                        <a:ln w="9525">
                          <a:solidFill>
                            <a:schemeClr val="tx1"/>
                          </a:solidFill>
                          <a:round/>
                          <a:headEnd type="triangle" w="med" len="med"/>
                          <a:tailEnd type="triangle" w="med" len="med"/>
                        </a:ln>
                      </p:spPr>
                      <p:txBody>
                        <a:bodyPr/>
                        <a:lstStyle/>
                        <a:p>
                          <a:endParaRPr lang="en-US"/>
                        </a:p>
                      </p:txBody>
                    </p:sp>
                    <p:sp>
                      <p:nvSpPr>
                        <p:cNvPr id="108939" name="Line 233"/>
                        <p:cNvSpPr>
                          <a:spLocks noChangeShapeType="1"/>
                        </p:cNvSpPr>
                        <p:nvPr/>
                      </p:nvSpPr>
                      <p:spPr bwMode="auto">
                        <a:xfrm>
                          <a:off x="1824" y="2928"/>
                          <a:ext cx="0" cy="432"/>
                        </a:xfrm>
                        <a:prstGeom prst="line">
                          <a:avLst/>
                        </a:prstGeom>
                        <a:noFill/>
                        <a:ln w="9525">
                          <a:solidFill>
                            <a:schemeClr val="tx1"/>
                          </a:solidFill>
                          <a:prstDash val="sysDot"/>
                          <a:round/>
                          <a:headEnd/>
                          <a:tailEnd/>
                        </a:ln>
                      </p:spPr>
                      <p:txBody>
                        <a:bodyPr/>
                        <a:lstStyle/>
                        <a:p>
                          <a:endParaRPr lang="en-US"/>
                        </a:p>
                      </p:txBody>
                    </p:sp>
                    <p:sp>
                      <p:nvSpPr>
                        <p:cNvPr id="108940" name="Line 235"/>
                        <p:cNvSpPr>
                          <a:spLocks noChangeShapeType="1"/>
                        </p:cNvSpPr>
                        <p:nvPr/>
                      </p:nvSpPr>
                      <p:spPr bwMode="auto">
                        <a:xfrm>
                          <a:off x="1824" y="3264"/>
                          <a:ext cx="912" cy="0"/>
                        </a:xfrm>
                        <a:prstGeom prst="line">
                          <a:avLst/>
                        </a:prstGeom>
                        <a:noFill/>
                        <a:ln w="9525">
                          <a:solidFill>
                            <a:schemeClr val="tx1"/>
                          </a:solidFill>
                          <a:round/>
                          <a:headEnd type="triangle" w="med" len="med"/>
                          <a:tailEnd type="triangle" w="med" len="med"/>
                        </a:ln>
                      </p:spPr>
                      <p:txBody>
                        <a:bodyPr/>
                        <a:lstStyle/>
                        <a:p>
                          <a:endParaRPr lang="en-US"/>
                        </a:p>
                      </p:txBody>
                    </p:sp>
                    <p:grpSp>
                      <p:nvGrpSpPr>
                        <p:cNvPr id="15" name="Group 239"/>
                        <p:cNvGrpSpPr>
                          <a:grpSpLocks/>
                        </p:cNvGrpSpPr>
                        <p:nvPr/>
                      </p:nvGrpSpPr>
                      <p:grpSpPr bwMode="auto">
                        <a:xfrm>
                          <a:off x="1698" y="2959"/>
                          <a:ext cx="75" cy="48"/>
                          <a:chOff x="1698" y="2959"/>
                          <a:chExt cx="75" cy="48"/>
                        </a:xfrm>
                      </p:grpSpPr>
                      <p:sp>
                        <p:nvSpPr>
                          <p:cNvPr id="108957" name="Line 237"/>
                          <p:cNvSpPr>
                            <a:spLocks noChangeShapeType="1"/>
                          </p:cNvSpPr>
                          <p:nvPr/>
                        </p:nvSpPr>
                        <p:spPr bwMode="auto">
                          <a:xfrm flipH="1">
                            <a:off x="1698" y="2959"/>
                            <a:ext cx="75" cy="0"/>
                          </a:xfrm>
                          <a:prstGeom prst="line">
                            <a:avLst/>
                          </a:prstGeom>
                          <a:noFill/>
                          <a:ln w="9525">
                            <a:solidFill>
                              <a:schemeClr val="tx1"/>
                            </a:solidFill>
                            <a:round/>
                            <a:headEnd/>
                            <a:tailEnd/>
                          </a:ln>
                        </p:spPr>
                        <p:txBody>
                          <a:bodyPr/>
                          <a:lstStyle/>
                          <a:p>
                            <a:endParaRPr lang="en-US"/>
                          </a:p>
                        </p:txBody>
                      </p:sp>
                      <p:sp>
                        <p:nvSpPr>
                          <p:cNvPr id="108958" name="Line 238"/>
                          <p:cNvSpPr>
                            <a:spLocks noChangeShapeType="1"/>
                          </p:cNvSpPr>
                          <p:nvPr/>
                        </p:nvSpPr>
                        <p:spPr bwMode="auto">
                          <a:xfrm>
                            <a:off x="1698" y="2959"/>
                            <a:ext cx="0" cy="48"/>
                          </a:xfrm>
                          <a:prstGeom prst="line">
                            <a:avLst/>
                          </a:prstGeom>
                          <a:noFill/>
                          <a:ln w="9525">
                            <a:solidFill>
                              <a:schemeClr val="tx1"/>
                            </a:solidFill>
                            <a:round/>
                            <a:headEnd/>
                            <a:tailEnd/>
                          </a:ln>
                        </p:spPr>
                        <p:txBody>
                          <a:bodyPr/>
                          <a:lstStyle/>
                          <a:p>
                            <a:endParaRPr lang="en-US"/>
                          </a:p>
                        </p:txBody>
                      </p:sp>
                    </p:grpSp>
                    <p:sp>
                      <p:nvSpPr>
                        <p:cNvPr id="108942" name="Oval 243"/>
                        <p:cNvSpPr>
                          <a:spLocks noChangeAspect="1" noChangeArrowheads="1"/>
                        </p:cNvSpPr>
                        <p:nvPr/>
                      </p:nvSpPr>
                      <p:spPr bwMode="auto">
                        <a:xfrm>
                          <a:off x="1681" y="2919"/>
                          <a:ext cx="109" cy="109"/>
                        </a:xfrm>
                        <a:prstGeom prst="ellipse">
                          <a:avLst/>
                        </a:prstGeom>
                        <a:noFill/>
                        <a:ln w="9525">
                          <a:solidFill>
                            <a:schemeClr val="tx1"/>
                          </a:solidFill>
                          <a:prstDash val="sysDot"/>
                          <a:round/>
                          <a:headEnd/>
                          <a:tailEnd/>
                        </a:ln>
                      </p:spPr>
                      <p:txBody>
                        <a:bodyPr wrap="none" anchor="ctr"/>
                        <a:lstStyle/>
                        <a:p>
                          <a:endParaRPr lang="en-US"/>
                        </a:p>
                      </p:txBody>
                    </p:sp>
                    <p:sp>
                      <p:nvSpPr>
                        <p:cNvPr id="108943" name="Oval 244"/>
                        <p:cNvSpPr>
                          <a:spLocks noChangeAspect="1" noChangeArrowheads="1"/>
                        </p:cNvSpPr>
                        <p:nvPr/>
                      </p:nvSpPr>
                      <p:spPr bwMode="auto">
                        <a:xfrm>
                          <a:off x="1094" y="2936"/>
                          <a:ext cx="109" cy="109"/>
                        </a:xfrm>
                        <a:prstGeom prst="ellipse">
                          <a:avLst/>
                        </a:prstGeom>
                        <a:noFill/>
                        <a:ln w="9525">
                          <a:solidFill>
                            <a:schemeClr val="tx1"/>
                          </a:solidFill>
                          <a:prstDash val="sysDot"/>
                          <a:round/>
                          <a:headEnd/>
                          <a:tailEnd/>
                        </a:ln>
                      </p:spPr>
                      <p:txBody>
                        <a:bodyPr wrap="none" anchor="ctr"/>
                        <a:lstStyle/>
                        <a:p>
                          <a:endParaRPr lang="en-US"/>
                        </a:p>
                      </p:txBody>
                    </p:sp>
                    <p:sp>
                      <p:nvSpPr>
                        <p:cNvPr id="108944" name="Line 245"/>
                        <p:cNvSpPr>
                          <a:spLocks noChangeShapeType="1"/>
                        </p:cNvSpPr>
                        <p:nvPr/>
                      </p:nvSpPr>
                      <p:spPr bwMode="auto">
                        <a:xfrm flipV="1">
                          <a:off x="1152" y="2736"/>
                          <a:ext cx="240" cy="240"/>
                        </a:xfrm>
                        <a:prstGeom prst="line">
                          <a:avLst/>
                        </a:prstGeom>
                        <a:noFill/>
                        <a:ln w="9525">
                          <a:solidFill>
                            <a:schemeClr val="tx1"/>
                          </a:solidFill>
                          <a:round/>
                          <a:headEnd/>
                          <a:tailEnd/>
                        </a:ln>
                      </p:spPr>
                      <p:txBody>
                        <a:bodyPr/>
                        <a:lstStyle/>
                        <a:p>
                          <a:endParaRPr lang="en-US"/>
                        </a:p>
                      </p:txBody>
                    </p:sp>
                    <p:sp>
                      <p:nvSpPr>
                        <p:cNvPr id="108945" name="Line 246"/>
                        <p:cNvSpPr>
                          <a:spLocks noChangeShapeType="1"/>
                        </p:cNvSpPr>
                        <p:nvPr/>
                      </p:nvSpPr>
                      <p:spPr bwMode="auto">
                        <a:xfrm flipH="1" flipV="1">
                          <a:off x="1392" y="2736"/>
                          <a:ext cx="288" cy="192"/>
                        </a:xfrm>
                        <a:prstGeom prst="line">
                          <a:avLst/>
                        </a:prstGeom>
                        <a:noFill/>
                        <a:ln w="9525">
                          <a:solidFill>
                            <a:schemeClr val="tx1"/>
                          </a:solidFill>
                          <a:round/>
                          <a:headEnd/>
                          <a:tailEnd/>
                        </a:ln>
                      </p:spPr>
                      <p:txBody>
                        <a:bodyPr/>
                        <a:lstStyle/>
                        <a:p>
                          <a:endParaRPr lang="en-US"/>
                        </a:p>
                      </p:txBody>
                    </p:sp>
                    <p:sp>
                      <p:nvSpPr>
                        <p:cNvPr id="108946" name="Line 247"/>
                        <p:cNvSpPr>
                          <a:spLocks noChangeShapeType="1"/>
                        </p:cNvSpPr>
                        <p:nvPr/>
                      </p:nvSpPr>
                      <p:spPr bwMode="auto">
                        <a:xfrm flipH="1" flipV="1">
                          <a:off x="1296" y="2592"/>
                          <a:ext cx="96" cy="144"/>
                        </a:xfrm>
                        <a:prstGeom prst="line">
                          <a:avLst/>
                        </a:prstGeom>
                        <a:noFill/>
                        <a:ln w="9525">
                          <a:solidFill>
                            <a:schemeClr val="tx1"/>
                          </a:solidFill>
                          <a:round/>
                          <a:headEnd/>
                          <a:tailEnd/>
                        </a:ln>
                      </p:spPr>
                      <p:txBody>
                        <a:bodyPr/>
                        <a:lstStyle/>
                        <a:p>
                          <a:endParaRPr lang="en-US"/>
                        </a:p>
                      </p:txBody>
                    </p:sp>
                    <p:sp>
                      <p:nvSpPr>
                        <p:cNvPr id="108947" name="Line 250"/>
                        <p:cNvSpPr>
                          <a:spLocks noChangeShapeType="1"/>
                        </p:cNvSpPr>
                        <p:nvPr/>
                      </p:nvSpPr>
                      <p:spPr bwMode="auto">
                        <a:xfrm flipH="1">
                          <a:off x="2448" y="2784"/>
                          <a:ext cx="96" cy="240"/>
                        </a:xfrm>
                        <a:prstGeom prst="line">
                          <a:avLst/>
                        </a:prstGeom>
                        <a:noFill/>
                        <a:ln w="9525">
                          <a:solidFill>
                            <a:schemeClr val="tx1"/>
                          </a:solidFill>
                          <a:round/>
                          <a:headEnd/>
                          <a:tailEnd type="triangle" w="med" len="med"/>
                        </a:ln>
                      </p:spPr>
                      <p:txBody>
                        <a:bodyPr/>
                        <a:lstStyle/>
                        <a:p>
                          <a:endParaRPr lang="en-US"/>
                        </a:p>
                      </p:txBody>
                    </p:sp>
                    <p:sp>
                      <p:nvSpPr>
                        <p:cNvPr id="108948" name="Line 252"/>
                        <p:cNvSpPr>
                          <a:spLocks noChangeShapeType="1"/>
                        </p:cNvSpPr>
                        <p:nvPr/>
                      </p:nvSpPr>
                      <p:spPr bwMode="auto">
                        <a:xfrm>
                          <a:off x="1488" y="2880"/>
                          <a:ext cx="48" cy="48"/>
                        </a:xfrm>
                        <a:prstGeom prst="line">
                          <a:avLst/>
                        </a:prstGeom>
                        <a:noFill/>
                        <a:ln w="9525">
                          <a:solidFill>
                            <a:schemeClr val="tx1"/>
                          </a:solidFill>
                          <a:round/>
                          <a:headEnd/>
                          <a:tailEnd/>
                        </a:ln>
                      </p:spPr>
                      <p:txBody>
                        <a:bodyPr/>
                        <a:lstStyle/>
                        <a:p>
                          <a:endParaRPr lang="en-US"/>
                        </a:p>
                      </p:txBody>
                    </p:sp>
                    <p:sp>
                      <p:nvSpPr>
                        <p:cNvPr id="108949" name="Line 253"/>
                        <p:cNvSpPr>
                          <a:spLocks noChangeShapeType="1"/>
                        </p:cNvSpPr>
                        <p:nvPr/>
                      </p:nvSpPr>
                      <p:spPr bwMode="auto">
                        <a:xfrm flipH="1">
                          <a:off x="1440" y="2928"/>
                          <a:ext cx="96" cy="144"/>
                        </a:xfrm>
                        <a:prstGeom prst="line">
                          <a:avLst/>
                        </a:prstGeom>
                        <a:noFill/>
                        <a:ln w="9525">
                          <a:solidFill>
                            <a:schemeClr val="tx1"/>
                          </a:solidFill>
                          <a:round/>
                          <a:headEnd/>
                          <a:tailEnd type="triangle" w="med" len="med"/>
                        </a:ln>
                      </p:spPr>
                      <p:txBody>
                        <a:bodyPr/>
                        <a:lstStyle/>
                        <a:p>
                          <a:endParaRPr lang="en-US"/>
                        </a:p>
                      </p:txBody>
                    </p:sp>
                    <p:sp>
                      <p:nvSpPr>
                        <p:cNvPr id="108950" name="Line 255"/>
                        <p:cNvSpPr>
                          <a:spLocks noChangeShapeType="1"/>
                        </p:cNvSpPr>
                        <p:nvPr/>
                      </p:nvSpPr>
                      <p:spPr bwMode="auto">
                        <a:xfrm flipV="1">
                          <a:off x="816" y="3168"/>
                          <a:ext cx="240" cy="144"/>
                        </a:xfrm>
                        <a:prstGeom prst="line">
                          <a:avLst/>
                        </a:prstGeom>
                        <a:noFill/>
                        <a:ln w="9525">
                          <a:solidFill>
                            <a:schemeClr val="tx1"/>
                          </a:solidFill>
                          <a:round/>
                          <a:headEnd/>
                          <a:tailEnd type="triangle" w="med" len="med"/>
                        </a:ln>
                      </p:spPr>
                      <p:txBody>
                        <a:bodyPr/>
                        <a:lstStyle/>
                        <a:p>
                          <a:endParaRPr lang="en-US"/>
                        </a:p>
                      </p:txBody>
                    </p:sp>
                    <p:sp>
                      <p:nvSpPr>
                        <p:cNvPr id="108951" name="Line 257"/>
                        <p:cNvSpPr>
                          <a:spLocks noChangeShapeType="1"/>
                        </p:cNvSpPr>
                        <p:nvPr/>
                      </p:nvSpPr>
                      <p:spPr bwMode="auto">
                        <a:xfrm flipH="1" flipV="1">
                          <a:off x="2496" y="3360"/>
                          <a:ext cx="288" cy="48"/>
                        </a:xfrm>
                        <a:prstGeom prst="line">
                          <a:avLst/>
                        </a:prstGeom>
                        <a:noFill/>
                        <a:ln w="9525">
                          <a:solidFill>
                            <a:schemeClr val="tx1"/>
                          </a:solidFill>
                          <a:round/>
                          <a:headEnd/>
                          <a:tailEnd/>
                        </a:ln>
                      </p:spPr>
                      <p:txBody>
                        <a:bodyPr/>
                        <a:lstStyle/>
                        <a:p>
                          <a:endParaRPr lang="en-US"/>
                        </a:p>
                      </p:txBody>
                    </p:sp>
                    <p:sp>
                      <p:nvSpPr>
                        <p:cNvPr id="108952" name="Line 258"/>
                        <p:cNvSpPr>
                          <a:spLocks noChangeShapeType="1"/>
                        </p:cNvSpPr>
                        <p:nvPr/>
                      </p:nvSpPr>
                      <p:spPr bwMode="auto">
                        <a:xfrm flipH="1" flipV="1">
                          <a:off x="2400" y="3120"/>
                          <a:ext cx="96" cy="240"/>
                        </a:xfrm>
                        <a:prstGeom prst="line">
                          <a:avLst/>
                        </a:prstGeom>
                        <a:noFill/>
                        <a:ln w="9525">
                          <a:solidFill>
                            <a:schemeClr val="tx1"/>
                          </a:solidFill>
                          <a:round/>
                          <a:headEnd/>
                          <a:tailEnd type="triangle" w="med" len="med"/>
                        </a:ln>
                      </p:spPr>
                      <p:txBody>
                        <a:bodyPr/>
                        <a:lstStyle/>
                        <a:p>
                          <a:endParaRPr lang="en-US"/>
                        </a:p>
                      </p:txBody>
                    </p:sp>
                    <p:sp>
                      <p:nvSpPr>
                        <p:cNvPr id="108953" name="Line 260"/>
                        <p:cNvSpPr>
                          <a:spLocks noChangeShapeType="1"/>
                        </p:cNvSpPr>
                        <p:nvPr/>
                      </p:nvSpPr>
                      <p:spPr bwMode="auto">
                        <a:xfrm>
                          <a:off x="2064" y="2821"/>
                          <a:ext cx="144" cy="0"/>
                        </a:xfrm>
                        <a:prstGeom prst="line">
                          <a:avLst/>
                        </a:prstGeom>
                        <a:noFill/>
                        <a:ln w="9525">
                          <a:solidFill>
                            <a:schemeClr val="tx1"/>
                          </a:solidFill>
                          <a:round/>
                          <a:headEnd/>
                          <a:tailEnd/>
                        </a:ln>
                      </p:spPr>
                      <p:txBody>
                        <a:bodyPr/>
                        <a:lstStyle/>
                        <a:p>
                          <a:endParaRPr lang="en-US"/>
                        </a:p>
                      </p:txBody>
                    </p:sp>
                    <p:sp>
                      <p:nvSpPr>
                        <p:cNvPr id="108954" name="Line 261"/>
                        <p:cNvSpPr>
                          <a:spLocks noChangeShapeType="1"/>
                        </p:cNvSpPr>
                        <p:nvPr/>
                      </p:nvSpPr>
                      <p:spPr bwMode="auto">
                        <a:xfrm>
                          <a:off x="2208" y="2821"/>
                          <a:ext cx="0" cy="299"/>
                        </a:xfrm>
                        <a:prstGeom prst="line">
                          <a:avLst/>
                        </a:prstGeom>
                        <a:noFill/>
                        <a:ln w="9525">
                          <a:solidFill>
                            <a:schemeClr val="tx1"/>
                          </a:solidFill>
                          <a:round/>
                          <a:headEnd/>
                          <a:tailEnd type="triangle" w="med" len="med"/>
                        </a:ln>
                      </p:spPr>
                      <p:txBody>
                        <a:bodyPr/>
                        <a:lstStyle/>
                        <a:p>
                          <a:endParaRPr lang="en-US"/>
                        </a:p>
                      </p:txBody>
                    </p:sp>
                    <p:sp>
                      <p:nvSpPr>
                        <p:cNvPr id="108955" name="Line 265"/>
                        <p:cNvSpPr>
                          <a:spLocks noChangeShapeType="1"/>
                        </p:cNvSpPr>
                        <p:nvPr/>
                      </p:nvSpPr>
                      <p:spPr bwMode="auto">
                        <a:xfrm>
                          <a:off x="576" y="2544"/>
                          <a:ext cx="144" cy="48"/>
                        </a:xfrm>
                        <a:prstGeom prst="line">
                          <a:avLst/>
                        </a:prstGeom>
                        <a:noFill/>
                        <a:ln w="9525">
                          <a:solidFill>
                            <a:schemeClr val="tx1"/>
                          </a:solidFill>
                          <a:round/>
                          <a:headEnd/>
                          <a:tailEnd/>
                        </a:ln>
                      </p:spPr>
                      <p:txBody>
                        <a:bodyPr/>
                        <a:lstStyle/>
                        <a:p>
                          <a:endParaRPr lang="en-US"/>
                        </a:p>
                      </p:txBody>
                    </p:sp>
                    <p:sp>
                      <p:nvSpPr>
                        <p:cNvPr id="108956" name="Line 266"/>
                        <p:cNvSpPr>
                          <a:spLocks noChangeShapeType="1"/>
                        </p:cNvSpPr>
                        <p:nvPr/>
                      </p:nvSpPr>
                      <p:spPr bwMode="auto">
                        <a:xfrm flipH="1">
                          <a:off x="672" y="2592"/>
                          <a:ext cx="48" cy="96"/>
                        </a:xfrm>
                        <a:prstGeom prst="line">
                          <a:avLst/>
                        </a:prstGeom>
                        <a:noFill/>
                        <a:ln w="9525">
                          <a:solidFill>
                            <a:schemeClr val="tx1"/>
                          </a:solidFill>
                          <a:round/>
                          <a:headEnd/>
                          <a:tailEnd type="triangle" w="med" len="med"/>
                        </a:ln>
                      </p:spPr>
                      <p:txBody>
                        <a:bodyPr/>
                        <a:lstStyle/>
                        <a:p>
                          <a:endParaRPr lang="en-US"/>
                        </a:p>
                      </p:txBody>
                    </p:sp>
                  </p:grpSp>
                </p:grpSp>
              </p:grpSp>
            </p:grpSp>
          </p:grpSp>
        </p:grpSp>
      </p:grpSp>
      <p:sp>
        <p:nvSpPr>
          <p:cNvPr id="108676" name="Text Box 275"/>
          <p:cNvSpPr txBox="1">
            <a:spLocks noChangeArrowheads="1"/>
          </p:cNvSpPr>
          <p:nvPr/>
        </p:nvSpPr>
        <p:spPr bwMode="auto">
          <a:xfrm>
            <a:off x="1752600" y="5867400"/>
            <a:ext cx="914400" cy="214313"/>
          </a:xfrm>
          <a:prstGeom prst="rect">
            <a:avLst/>
          </a:prstGeom>
          <a:noFill/>
          <a:ln w="9525">
            <a:noFill/>
            <a:miter lim="800000"/>
            <a:headEnd/>
            <a:tailEnd/>
          </a:ln>
        </p:spPr>
        <p:txBody>
          <a:bodyPr>
            <a:spAutoFit/>
          </a:bodyPr>
          <a:lstStyle/>
          <a:p>
            <a:pPr>
              <a:spcBef>
                <a:spcPct val="50000"/>
              </a:spcBef>
            </a:pPr>
            <a:r>
              <a:rPr lang="en-US" sz="800" b="1" u="sng"/>
              <a:t>SECTION  D-D</a:t>
            </a:r>
          </a:p>
        </p:txBody>
      </p:sp>
      <p:sp>
        <p:nvSpPr>
          <p:cNvPr id="108677" name="Line 276"/>
          <p:cNvSpPr>
            <a:spLocks noChangeShapeType="1"/>
          </p:cNvSpPr>
          <p:nvPr/>
        </p:nvSpPr>
        <p:spPr bwMode="auto">
          <a:xfrm>
            <a:off x="2057400" y="5100638"/>
            <a:ext cx="0" cy="292100"/>
          </a:xfrm>
          <a:prstGeom prst="line">
            <a:avLst/>
          </a:prstGeom>
          <a:noFill/>
          <a:ln w="9525">
            <a:solidFill>
              <a:schemeClr val="tx1"/>
            </a:solidFill>
            <a:round/>
            <a:headEnd type="triangle" w="med" len="med"/>
            <a:tailEnd type="triangle" w="med" len="med"/>
          </a:ln>
        </p:spPr>
        <p:txBody>
          <a:bodyPr/>
          <a:lstStyle/>
          <a:p>
            <a:endParaRPr lang="en-US"/>
          </a:p>
        </p:txBody>
      </p:sp>
      <p:sp>
        <p:nvSpPr>
          <p:cNvPr id="108678" name="Text Box 277"/>
          <p:cNvSpPr txBox="1">
            <a:spLocks noChangeArrowheads="1"/>
          </p:cNvSpPr>
          <p:nvPr/>
        </p:nvSpPr>
        <p:spPr bwMode="auto">
          <a:xfrm>
            <a:off x="914400" y="5715000"/>
            <a:ext cx="685800" cy="458788"/>
          </a:xfrm>
          <a:prstGeom prst="rect">
            <a:avLst/>
          </a:prstGeom>
          <a:noFill/>
          <a:ln w="9525">
            <a:noFill/>
            <a:miter lim="800000"/>
            <a:headEnd/>
            <a:tailEnd/>
          </a:ln>
        </p:spPr>
        <p:txBody>
          <a:bodyPr>
            <a:spAutoFit/>
          </a:bodyPr>
          <a:lstStyle/>
          <a:p>
            <a:pPr>
              <a:spcBef>
                <a:spcPct val="50000"/>
              </a:spcBef>
            </a:pPr>
            <a:r>
              <a:rPr lang="en-US" sz="800"/>
              <a:t>900 mm</a:t>
            </a:r>
            <a:br>
              <a:rPr lang="en-US" sz="800"/>
            </a:br>
            <a:r>
              <a:rPr lang="en-US" sz="800"/>
              <a:t>(3 ft.)</a:t>
            </a:r>
            <a:br>
              <a:rPr lang="en-US" sz="800"/>
            </a:br>
            <a:r>
              <a:rPr lang="en-US" sz="800"/>
              <a:t>MIN.</a:t>
            </a:r>
          </a:p>
        </p:txBody>
      </p:sp>
      <p:sp>
        <p:nvSpPr>
          <p:cNvPr id="108679" name="Line 278"/>
          <p:cNvSpPr>
            <a:spLocks noChangeShapeType="1"/>
          </p:cNvSpPr>
          <p:nvPr/>
        </p:nvSpPr>
        <p:spPr bwMode="auto">
          <a:xfrm flipV="1">
            <a:off x="1219200" y="5257800"/>
            <a:ext cx="609600" cy="533400"/>
          </a:xfrm>
          <a:prstGeom prst="line">
            <a:avLst/>
          </a:prstGeom>
          <a:noFill/>
          <a:ln w="9525">
            <a:solidFill>
              <a:schemeClr val="tx1"/>
            </a:solidFill>
            <a:round/>
            <a:headEnd/>
            <a:tailEnd/>
          </a:ln>
        </p:spPr>
        <p:txBody>
          <a:bodyPr/>
          <a:lstStyle/>
          <a:p>
            <a:endParaRPr lang="en-US"/>
          </a:p>
        </p:txBody>
      </p:sp>
      <p:sp>
        <p:nvSpPr>
          <p:cNvPr id="108680" name="Line 279"/>
          <p:cNvSpPr>
            <a:spLocks noChangeShapeType="1"/>
          </p:cNvSpPr>
          <p:nvPr/>
        </p:nvSpPr>
        <p:spPr bwMode="auto">
          <a:xfrm>
            <a:off x="1828800" y="5257800"/>
            <a:ext cx="228600" cy="0"/>
          </a:xfrm>
          <a:prstGeom prst="line">
            <a:avLst/>
          </a:prstGeom>
          <a:noFill/>
          <a:ln w="9525">
            <a:solidFill>
              <a:schemeClr val="tx1"/>
            </a:solidFill>
            <a:round/>
            <a:headEnd/>
            <a:tailEnd/>
          </a:ln>
        </p:spPr>
        <p:txBody>
          <a:bodyPr/>
          <a:lstStyle/>
          <a:p>
            <a:endParaRPr lang="en-US"/>
          </a:p>
        </p:txBody>
      </p:sp>
      <p:sp>
        <p:nvSpPr>
          <p:cNvPr id="108681" name="Freeform 280"/>
          <p:cNvSpPr>
            <a:spLocks/>
          </p:cNvSpPr>
          <p:nvPr/>
        </p:nvSpPr>
        <p:spPr bwMode="auto">
          <a:xfrm rot="-5400000">
            <a:off x="2295525" y="5070475"/>
            <a:ext cx="74613" cy="157163"/>
          </a:xfrm>
          <a:custGeom>
            <a:avLst/>
            <a:gdLst>
              <a:gd name="T0" fmla="*/ 31 w 35"/>
              <a:gd name="T1" fmla="*/ 10 h 74"/>
              <a:gd name="T2" fmla="*/ 13 w 35"/>
              <a:gd name="T3" fmla="*/ 4 h 74"/>
              <a:gd name="T4" fmla="*/ 1 w 35"/>
              <a:gd name="T5" fmla="*/ 40 h 74"/>
              <a:gd name="T6" fmla="*/ 7 w 35"/>
              <a:gd name="T7" fmla="*/ 70 h 74"/>
              <a:gd name="T8" fmla="*/ 25 w 35"/>
              <a:gd name="T9" fmla="*/ 64 h 74"/>
              <a:gd name="T10" fmla="*/ 31 w 35"/>
              <a:gd name="T11" fmla="*/ 10 h 74"/>
              <a:gd name="T12" fmla="*/ 0 60000 65536"/>
              <a:gd name="T13" fmla="*/ 0 60000 65536"/>
              <a:gd name="T14" fmla="*/ 0 60000 65536"/>
              <a:gd name="T15" fmla="*/ 0 60000 65536"/>
              <a:gd name="T16" fmla="*/ 0 60000 65536"/>
              <a:gd name="T17" fmla="*/ 0 60000 65536"/>
              <a:gd name="T18" fmla="*/ 0 w 35"/>
              <a:gd name="T19" fmla="*/ 0 h 74"/>
              <a:gd name="T20" fmla="*/ 35 w 35"/>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35" h="74">
                <a:moveTo>
                  <a:pt x="31" y="10"/>
                </a:moveTo>
                <a:cubicBezTo>
                  <a:pt x="25" y="8"/>
                  <a:pt x="17" y="0"/>
                  <a:pt x="13" y="4"/>
                </a:cubicBezTo>
                <a:cubicBezTo>
                  <a:pt x="4" y="13"/>
                  <a:pt x="1" y="40"/>
                  <a:pt x="1" y="40"/>
                </a:cubicBezTo>
                <a:cubicBezTo>
                  <a:pt x="3" y="50"/>
                  <a:pt x="0" y="63"/>
                  <a:pt x="7" y="70"/>
                </a:cubicBezTo>
                <a:cubicBezTo>
                  <a:pt x="11" y="74"/>
                  <a:pt x="21" y="68"/>
                  <a:pt x="25" y="64"/>
                </a:cubicBezTo>
                <a:cubicBezTo>
                  <a:pt x="35" y="54"/>
                  <a:pt x="31" y="15"/>
                  <a:pt x="31" y="10"/>
                </a:cubicBezTo>
                <a:close/>
              </a:path>
            </a:pathLst>
          </a:custGeom>
          <a:noFill/>
          <a:ln w="12700">
            <a:solidFill>
              <a:schemeClr val="tx1"/>
            </a:solidFill>
            <a:round/>
            <a:headEnd/>
            <a:tailEnd/>
          </a:ln>
        </p:spPr>
        <p:txBody>
          <a:bodyPr/>
          <a:lstStyle/>
          <a:p>
            <a:endParaRPr lang="en-US"/>
          </a:p>
        </p:txBody>
      </p:sp>
      <p:sp>
        <p:nvSpPr>
          <p:cNvPr id="108682" name="Freeform 281"/>
          <p:cNvSpPr>
            <a:spLocks/>
          </p:cNvSpPr>
          <p:nvPr/>
        </p:nvSpPr>
        <p:spPr bwMode="auto">
          <a:xfrm rot="-5400000">
            <a:off x="2428875" y="5089525"/>
            <a:ext cx="74613" cy="125413"/>
          </a:xfrm>
          <a:custGeom>
            <a:avLst/>
            <a:gdLst>
              <a:gd name="T0" fmla="*/ 48 w 52"/>
              <a:gd name="T1" fmla="*/ 16 h 59"/>
              <a:gd name="T2" fmla="*/ 12 w 52"/>
              <a:gd name="T3" fmla="*/ 4 h 59"/>
              <a:gd name="T4" fmla="*/ 0 w 52"/>
              <a:gd name="T5" fmla="*/ 40 h 59"/>
              <a:gd name="T6" fmla="*/ 18 w 52"/>
              <a:gd name="T7" fmla="*/ 46 h 59"/>
              <a:gd name="T8" fmla="*/ 36 w 52"/>
              <a:gd name="T9" fmla="*/ 58 h 59"/>
              <a:gd name="T10" fmla="*/ 48 w 52"/>
              <a:gd name="T11" fmla="*/ 16 h 59"/>
              <a:gd name="T12" fmla="*/ 0 60000 65536"/>
              <a:gd name="T13" fmla="*/ 0 60000 65536"/>
              <a:gd name="T14" fmla="*/ 0 60000 65536"/>
              <a:gd name="T15" fmla="*/ 0 60000 65536"/>
              <a:gd name="T16" fmla="*/ 0 60000 65536"/>
              <a:gd name="T17" fmla="*/ 0 60000 65536"/>
              <a:gd name="T18" fmla="*/ 0 w 52"/>
              <a:gd name="T19" fmla="*/ 0 h 59"/>
              <a:gd name="T20" fmla="*/ 52 w 52"/>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52" h="59">
                <a:moveTo>
                  <a:pt x="48" y="16"/>
                </a:moveTo>
                <a:cubicBezTo>
                  <a:pt x="36" y="12"/>
                  <a:pt x="24" y="8"/>
                  <a:pt x="12" y="4"/>
                </a:cubicBezTo>
                <a:cubicBezTo>
                  <a:pt x="0" y="0"/>
                  <a:pt x="0" y="40"/>
                  <a:pt x="0" y="40"/>
                </a:cubicBezTo>
                <a:cubicBezTo>
                  <a:pt x="6" y="42"/>
                  <a:pt x="12" y="43"/>
                  <a:pt x="18" y="46"/>
                </a:cubicBezTo>
                <a:cubicBezTo>
                  <a:pt x="24" y="49"/>
                  <a:pt x="29" y="59"/>
                  <a:pt x="36" y="58"/>
                </a:cubicBezTo>
                <a:cubicBezTo>
                  <a:pt x="52" y="55"/>
                  <a:pt x="48" y="24"/>
                  <a:pt x="48" y="16"/>
                </a:cubicBezTo>
                <a:close/>
              </a:path>
            </a:pathLst>
          </a:custGeom>
          <a:noFill/>
          <a:ln w="12700">
            <a:solidFill>
              <a:schemeClr val="tx1"/>
            </a:solidFill>
            <a:round/>
            <a:headEnd/>
            <a:tailEnd/>
          </a:ln>
        </p:spPr>
        <p:txBody>
          <a:bodyPr/>
          <a:lstStyle/>
          <a:p>
            <a:endParaRPr lang="en-US"/>
          </a:p>
        </p:txBody>
      </p:sp>
      <p:sp>
        <p:nvSpPr>
          <p:cNvPr id="108683" name="Freeform 282"/>
          <p:cNvSpPr>
            <a:spLocks/>
          </p:cNvSpPr>
          <p:nvPr/>
        </p:nvSpPr>
        <p:spPr bwMode="auto">
          <a:xfrm rot="-5400000">
            <a:off x="2216943" y="5095082"/>
            <a:ext cx="74613" cy="152400"/>
          </a:xfrm>
          <a:custGeom>
            <a:avLst/>
            <a:gdLst>
              <a:gd name="T0" fmla="*/ 36 w 38"/>
              <a:gd name="T1" fmla="*/ 6 h 72"/>
              <a:gd name="T2" fmla="*/ 30 w 38"/>
              <a:gd name="T3" fmla="*/ 66 h 72"/>
              <a:gd name="T4" fmla="*/ 12 w 38"/>
              <a:gd name="T5" fmla="*/ 60 h 72"/>
              <a:gd name="T6" fmla="*/ 36 w 38"/>
              <a:gd name="T7" fmla="*/ 6 h 72"/>
              <a:gd name="T8" fmla="*/ 0 60000 65536"/>
              <a:gd name="T9" fmla="*/ 0 60000 65536"/>
              <a:gd name="T10" fmla="*/ 0 60000 65536"/>
              <a:gd name="T11" fmla="*/ 0 60000 65536"/>
              <a:gd name="T12" fmla="*/ 0 w 38"/>
              <a:gd name="T13" fmla="*/ 0 h 72"/>
              <a:gd name="T14" fmla="*/ 38 w 38"/>
              <a:gd name="T15" fmla="*/ 72 h 72"/>
            </a:gdLst>
            <a:ahLst/>
            <a:cxnLst>
              <a:cxn ang="T8">
                <a:pos x="T0" y="T1"/>
              </a:cxn>
              <a:cxn ang="T9">
                <a:pos x="T2" y="T3"/>
              </a:cxn>
              <a:cxn ang="T10">
                <a:pos x="T4" y="T5"/>
              </a:cxn>
              <a:cxn ang="T11">
                <a:pos x="T6" y="T7"/>
              </a:cxn>
            </a:cxnLst>
            <a:rect l="T12" t="T13" r="T14" b="T15"/>
            <a:pathLst>
              <a:path w="38" h="72">
                <a:moveTo>
                  <a:pt x="36" y="6"/>
                </a:moveTo>
                <a:cubicBezTo>
                  <a:pt x="34" y="26"/>
                  <a:pt x="38" y="48"/>
                  <a:pt x="30" y="66"/>
                </a:cubicBezTo>
                <a:cubicBezTo>
                  <a:pt x="27" y="72"/>
                  <a:pt x="13" y="66"/>
                  <a:pt x="12" y="60"/>
                </a:cubicBezTo>
                <a:cubicBezTo>
                  <a:pt x="0" y="0"/>
                  <a:pt x="6" y="6"/>
                  <a:pt x="36" y="6"/>
                </a:cubicBezTo>
                <a:close/>
              </a:path>
            </a:pathLst>
          </a:custGeom>
          <a:noFill/>
          <a:ln w="12700">
            <a:solidFill>
              <a:schemeClr val="tx1"/>
            </a:solidFill>
            <a:round/>
            <a:headEnd/>
            <a:tailEnd/>
          </a:ln>
        </p:spPr>
        <p:txBody>
          <a:bodyPr/>
          <a:lstStyle/>
          <a:p>
            <a:endParaRPr lang="en-US"/>
          </a:p>
        </p:txBody>
      </p:sp>
      <p:sp>
        <p:nvSpPr>
          <p:cNvPr id="108684" name="Freeform 283"/>
          <p:cNvSpPr>
            <a:spLocks/>
          </p:cNvSpPr>
          <p:nvPr/>
        </p:nvSpPr>
        <p:spPr bwMode="auto">
          <a:xfrm rot="-5400000">
            <a:off x="2572543" y="5199857"/>
            <a:ext cx="74613" cy="190500"/>
          </a:xfrm>
          <a:custGeom>
            <a:avLst/>
            <a:gdLst>
              <a:gd name="T0" fmla="*/ 12 w 50"/>
              <a:gd name="T1" fmla="*/ 0 h 90"/>
              <a:gd name="T2" fmla="*/ 24 w 50"/>
              <a:gd name="T3" fmla="*/ 18 h 90"/>
              <a:gd name="T4" fmla="*/ 42 w 50"/>
              <a:gd name="T5" fmla="*/ 30 h 90"/>
              <a:gd name="T6" fmla="*/ 0 w 50"/>
              <a:gd name="T7" fmla="*/ 54 h 90"/>
              <a:gd name="T8" fmla="*/ 0 60000 65536"/>
              <a:gd name="T9" fmla="*/ 0 60000 65536"/>
              <a:gd name="T10" fmla="*/ 0 60000 65536"/>
              <a:gd name="T11" fmla="*/ 0 60000 65536"/>
              <a:gd name="T12" fmla="*/ 0 w 50"/>
              <a:gd name="T13" fmla="*/ 0 h 90"/>
              <a:gd name="T14" fmla="*/ 50 w 50"/>
              <a:gd name="T15" fmla="*/ 90 h 90"/>
            </a:gdLst>
            <a:ahLst/>
            <a:cxnLst>
              <a:cxn ang="T8">
                <a:pos x="T0" y="T1"/>
              </a:cxn>
              <a:cxn ang="T9">
                <a:pos x="T2" y="T3"/>
              </a:cxn>
              <a:cxn ang="T10">
                <a:pos x="T4" y="T5"/>
              </a:cxn>
              <a:cxn ang="T11">
                <a:pos x="T6" y="T7"/>
              </a:cxn>
            </a:cxnLst>
            <a:rect l="T12" t="T13" r="T14" b="T15"/>
            <a:pathLst>
              <a:path w="50" h="90">
                <a:moveTo>
                  <a:pt x="12" y="0"/>
                </a:moveTo>
                <a:cubicBezTo>
                  <a:pt x="16" y="6"/>
                  <a:pt x="19" y="13"/>
                  <a:pt x="24" y="18"/>
                </a:cubicBezTo>
                <a:cubicBezTo>
                  <a:pt x="29" y="23"/>
                  <a:pt x="40" y="23"/>
                  <a:pt x="42" y="30"/>
                </a:cubicBezTo>
                <a:cubicBezTo>
                  <a:pt x="50" y="53"/>
                  <a:pt x="0" y="90"/>
                  <a:pt x="0" y="54"/>
                </a:cubicBezTo>
              </a:path>
            </a:pathLst>
          </a:custGeom>
          <a:noFill/>
          <a:ln w="12700">
            <a:solidFill>
              <a:schemeClr val="tx1"/>
            </a:solidFill>
            <a:round/>
            <a:headEnd/>
            <a:tailEnd/>
          </a:ln>
        </p:spPr>
        <p:txBody>
          <a:bodyPr/>
          <a:lstStyle/>
          <a:p>
            <a:endParaRPr lang="en-US"/>
          </a:p>
        </p:txBody>
      </p:sp>
      <p:sp>
        <p:nvSpPr>
          <p:cNvPr id="108685" name="Freeform 284"/>
          <p:cNvSpPr>
            <a:spLocks/>
          </p:cNvSpPr>
          <p:nvPr/>
        </p:nvSpPr>
        <p:spPr bwMode="auto">
          <a:xfrm rot="-5400000">
            <a:off x="2388393" y="5155407"/>
            <a:ext cx="74613" cy="127000"/>
          </a:xfrm>
          <a:custGeom>
            <a:avLst/>
            <a:gdLst>
              <a:gd name="T0" fmla="*/ 34 w 44"/>
              <a:gd name="T1" fmla="*/ 0 h 60"/>
              <a:gd name="T2" fmla="*/ 22 w 44"/>
              <a:gd name="T3" fmla="*/ 48 h 60"/>
              <a:gd name="T4" fmla="*/ 40 w 44"/>
              <a:gd name="T5" fmla="*/ 54 h 60"/>
              <a:gd name="T6" fmla="*/ 34 w 44"/>
              <a:gd name="T7" fmla="*/ 0 h 60"/>
              <a:gd name="T8" fmla="*/ 0 60000 65536"/>
              <a:gd name="T9" fmla="*/ 0 60000 65536"/>
              <a:gd name="T10" fmla="*/ 0 60000 65536"/>
              <a:gd name="T11" fmla="*/ 0 60000 65536"/>
              <a:gd name="T12" fmla="*/ 0 w 44"/>
              <a:gd name="T13" fmla="*/ 0 h 60"/>
              <a:gd name="T14" fmla="*/ 44 w 44"/>
              <a:gd name="T15" fmla="*/ 60 h 60"/>
            </a:gdLst>
            <a:ahLst/>
            <a:cxnLst>
              <a:cxn ang="T8">
                <a:pos x="T0" y="T1"/>
              </a:cxn>
              <a:cxn ang="T9">
                <a:pos x="T2" y="T3"/>
              </a:cxn>
              <a:cxn ang="T10">
                <a:pos x="T4" y="T5"/>
              </a:cxn>
              <a:cxn ang="T11">
                <a:pos x="T6" y="T7"/>
              </a:cxn>
            </a:cxnLst>
            <a:rect l="T12" t="T13" r="T14" b="T15"/>
            <a:pathLst>
              <a:path w="44" h="60">
                <a:moveTo>
                  <a:pt x="34" y="0"/>
                </a:moveTo>
                <a:cubicBezTo>
                  <a:pt x="9" y="8"/>
                  <a:pt x="0" y="5"/>
                  <a:pt x="22" y="48"/>
                </a:cubicBezTo>
                <a:cubicBezTo>
                  <a:pt x="25" y="54"/>
                  <a:pt x="38" y="60"/>
                  <a:pt x="40" y="54"/>
                </a:cubicBezTo>
                <a:cubicBezTo>
                  <a:pt x="44" y="36"/>
                  <a:pt x="36" y="18"/>
                  <a:pt x="34" y="0"/>
                </a:cubicBezTo>
                <a:close/>
              </a:path>
            </a:pathLst>
          </a:custGeom>
          <a:noFill/>
          <a:ln w="12700">
            <a:solidFill>
              <a:schemeClr val="tx1"/>
            </a:solidFill>
            <a:round/>
            <a:headEnd/>
            <a:tailEnd/>
          </a:ln>
        </p:spPr>
        <p:txBody>
          <a:bodyPr/>
          <a:lstStyle/>
          <a:p>
            <a:endParaRPr lang="en-US"/>
          </a:p>
        </p:txBody>
      </p:sp>
      <p:sp>
        <p:nvSpPr>
          <p:cNvPr id="108686" name="Freeform 285"/>
          <p:cNvSpPr>
            <a:spLocks/>
          </p:cNvSpPr>
          <p:nvPr/>
        </p:nvSpPr>
        <p:spPr bwMode="auto">
          <a:xfrm rot="-5400000">
            <a:off x="2314575" y="5153025"/>
            <a:ext cx="76200" cy="133350"/>
          </a:xfrm>
          <a:custGeom>
            <a:avLst/>
            <a:gdLst>
              <a:gd name="T0" fmla="*/ 54 w 54"/>
              <a:gd name="T1" fmla="*/ 0 h 63"/>
              <a:gd name="T2" fmla="*/ 0 w 54"/>
              <a:gd name="T3" fmla="*/ 42 h 63"/>
              <a:gd name="T4" fmla="*/ 36 w 54"/>
              <a:gd name="T5" fmla="*/ 60 h 63"/>
              <a:gd name="T6" fmla="*/ 48 w 54"/>
              <a:gd name="T7" fmla="*/ 42 h 63"/>
              <a:gd name="T8" fmla="*/ 0 60000 65536"/>
              <a:gd name="T9" fmla="*/ 0 60000 65536"/>
              <a:gd name="T10" fmla="*/ 0 60000 65536"/>
              <a:gd name="T11" fmla="*/ 0 60000 65536"/>
              <a:gd name="T12" fmla="*/ 0 w 54"/>
              <a:gd name="T13" fmla="*/ 0 h 63"/>
              <a:gd name="T14" fmla="*/ 54 w 54"/>
              <a:gd name="T15" fmla="*/ 63 h 63"/>
            </a:gdLst>
            <a:ahLst/>
            <a:cxnLst>
              <a:cxn ang="T8">
                <a:pos x="T0" y="T1"/>
              </a:cxn>
              <a:cxn ang="T9">
                <a:pos x="T2" y="T3"/>
              </a:cxn>
              <a:cxn ang="T10">
                <a:pos x="T4" y="T5"/>
              </a:cxn>
              <a:cxn ang="T11">
                <a:pos x="T6" y="T7"/>
              </a:cxn>
            </a:cxnLst>
            <a:rect l="T12" t="T13" r="T14" b="T15"/>
            <a:pathLst>
              <a:path w="54" h="63">
                <a:moveTo>
                  <a:pt x="54" y="0"/>
                </a:moveTo>
                <a:cubicBezTo>
                  <a:pt x="0" y="9"/>
                  <a:pt x="26" y="3"/>
                  <a:pt x="0" y="42"/>
                </a:cubicBezTo>
                <a:cubicBezTo>
                  <a:pt x="4" y="45"/>
                  <a:pt x="28" y="63"/>
                  <a:pt x="36" y="60"/>
                </a:cubicBezTo>
                <a:cubicBezTo>
                  <a:pt x="43" y="57"/>
                  <a:pt x="48" y="42"/>
                  <a:pt x="48" y="42"/>
                </a:cubicBezTo>
              </a:path>
            </a:pathLst>
          </a:custGeom>
          <a:noFill/>
          <a:ln w="9525">
            <a:solidFill>
              <a:schemeClr val="tx1"/>
            </a:solidFill>
            <a:round/>
            <a:headEnd/>
            <a:tailEnd/>
          </a:ln>
        </p:spPr>
        <p:txBody>
          <a:bodyPr/>
          <a:lstStyle/>
          <a:p>
            <a:endParaRPr lang="en-US"/>
          </a:p>
        </p:txBody>
      </p:sp>
      <p:sp>
        <p:nvSpPr>
          <p:cNvPr id="108687" name="Freeform 286"/>
          <p:cNvSpPr>
            <a:spLocks/>
          </p:cNvSpPr>
          <p:nvPr/>
        </p:nvSpPr>
        <p:spPr bwMode="auto">
          <a:xfrm>
            <a:off x="2198688" y="5183188"/>
            <a:ext cx="100012" cy="93662"/>
          </a:xfrm>
          <a:custGeom>
            <a:avLst/>
            <a:gdLst>
              <a:gd name="T0" fmla="*/ 61 w 63"/>
              <a:gd name="T1" fmla="*/ 29 h 59"/>
              <a:gd name="T2" fmla="*/ 13 w 63"/>
              <a:gd name="T3" fmla="*/ 11 h 59"/>
              <a:gd name="T4" fmla="*/ 13 w 63"/>
              <a:gd name="T5" fmla="*/ 47 h 59"/>
              <a:gd name="T6" fmla="*/ 49 w 63"/>
              <a:gd name="T7" fmla="*/ 59 h 59"/>
              <a:gd name="T8" fmla="*/ 61 w 63"/>
              <a:gd name="T9" fmla="*/ 41 h 59"/>
              <a:gd name="T10" fmla="*/ 61 w 63"/>
              <a:gd name="T11" fmla="*/ 29 h 59"/>
              <a:gd name="T12" fmla="*/ 0 60000 65536"/>
              <a:gd name="T13" fmla="*/ 0 60000 65536"/>
              <a:gd name="T14" fmla="*/ 0 60000 65536"/>
              <a:gd name="T15" fmla="*/ 0 60000 65536"/>
              <a:gd name="T16" fmla="*/ 0 60000 65536"/>
              <a:gd name="T17" fmla="*/ 0 60000 65536"/>
              <a:gd name="T18" fmla="*/ 0 w 63"/>
              <a:gd name="T19" fmla="*/ 0 h 59"/>
              <a:gd name="T20" fmla="*/ 63 w 63"/>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63" h="59">
                <a:moveTo>
                  <a:pt x="61" y="29"/>
                </a:moveTo>
                <a:cubicBezTo>
                  <a:pt x="51" y="0"/>
                  <a:pt x="41" y="4"/>
                  <a:pt x="13" y="11"/>
                </a:cubicBezTo>
                <a:cubicBezTo>
                  <a:pt x="10" y="20"/>
                  <a:pt x="0" y="38"/>
                  <a:pt x="13" y="47"/>
                </a:cubicBezTo>
                <a:cubicBezTo>
                  <a:pt x="23" y="54"/>
                  <a:pt x="49" y="59"/>
                  <a:pt x="49" y="59"/>
                </a:cubicBezTo>
                <a:cubicBezTo>
                  <a:pt x="53" y="53"/>
                  <a:pt x="60" y="48"/>
                  <a:pt x="61" y="41"/>
                </a:cubicBezTo>
                <a:cubicBezTo>
                  <a:pt x="63" y="29"/>
                  <a:pt x="47" y="15"/>
                  <a:pt x="61" y="29"/>
                </a:cubicBezTo>
                <a:close/>
              </a:path>
            </a:pathLst>
          </a:custGeom>
          <a:noFill/>
          <a:ln w="12700">
            <a:solidFill>
              <a:schemeClr val="tx1"/>
            </a:solidFill>
            <a:round/>
            <a:headEnd/>
            <a:tailEnd/>
          </a:ln>
        </p:spPr>
        <p:txBody>
          <a:bodyPr/>
          <a:lstStyle/>
          <a:p>
            <a:endParaRPr lang="en-US"/>
          </a:p>
        </p:txBody>
      </p:sp>
      <p:sp>
        <p:nvSpPr>
          <p:cNvPr id="108688" name="Freeform 287"/>
          <p:cNvSpPr>
            <a:spLocks/>
          </p:cNvSpPr>
          <p:nvPr/>
        </p:nvSpPr>
        <p:spPr bwMode="auto">
          <a:xfrm>
            <a:off x="2286000" y="5257800"/>
            <a:ext cx="100013" cy="93663"/>
          </a:xfrm>
          <a:custGeom>
            <a:avLst/>
            <a:gdLst>
              <a:gd name="T0" fmla="*/ 61 w 63"/>
              <a:gd name="T1" fmla="*/ 29 h 59"/>
              <a:gd name="T2" fmla="*/ 13 w 63"/>
              <a:gd name="T3" fmla="*/ 11 h 59"/>
              <a:gd name="T4" fmla="*/ 13 w 63"/>
              <a:gd name="T5" fmla="*/ 47 h 59"/>
              <a:gd name="T6" fmla="*/ 49 w 63"/>
              <a:gd name="T7" fmla="*/ 59 h 59"/>
              <a:gd name="T8" fmla="*/ 61 w 63"/>
              <a:gd name="T9" fmla="*/ 41 h 59"/>
              <a:gd name="T10" fmla="*/ 61 w 63"/>
              <a:gd name="T11" fmla="*/ 29 h 59"/>
              <a:gd name="T12" fmla="*/ 0 60000 65536"/>
              <a:gd name="T13" fmla="*/ 0 60000 65536"/>
              <a:gd name="T14" fmla="*/ 0 60000 65536"/>
              <a:gd name="T15" fmla="*/ 0 60000 65536"/>
              <a:gd name="T16" fmla="*/ 0 60000 65536"/>
              <a:gd name="T17" fmla="*/ 0 60000 65536"/>
              <a:gd name="T18" fmla="*/ 0 w 63"/>
              <a:gd name="T19" fmla="*/ 0 h 59"/>
              <a:gd name="T20" fmla="*/ 63 w 63"/>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63" h="59">
                <a:moveTo>
                  <a:pt x="61" y="29"/>
                </a:moveTo>
                <a:cubicBezTo>
                  <a:pt x="51" y="0"/>
                  <a:pt x="41" y="4"/>
                  <a:pt x="13" y="11"/>
                </a:cubicBezTo>
                <a:cubicBezTo>
                  <a:pt x="10" y="20"/>
                  <a:pt x="0" y="38"/>
                  <a:pt x="13" y="47"/>
                </a:cubicBezTo>
                <a:cubicBezTo>
                  <a:pt x="23" y="54"/>
                  <a:pt x="49" y="59"/>
                  <a:pt x="49" y="59"/>
                </a:cubicBezTo>
                <a:cubicBezTo>
                  <a:pt x="53" y="53"/>
                  <a:pt x="60" y="48"/>
                  <a:pt x="61" y="41"/>
                </a:cubicBezTo>
                <a:cubicBezTo>
                  <a:pt x="63" y="29"/>
                  <a:pt x="47" y="15"/>
                  <a:pt x="61" y="29"/>
                </a:cubicBezTo>
                <a:close/>
              </a:path>
            </a:pathLst>
          </a:custGeom>
          <a:noFill/>
          <a:ln w="12700">
            <a:solidFill>
              <a:schemeClr val="tx1"/>
            </a:solidFill>
            <a:round/>
            <a:headEnd/>
            <a:tailEnd/>
          </a:ln>
        </p:spPr>
        <p:txBody>
          <a:bodyPr/>
          <a:lstStyle/>
          <a:p>
            <a:endParaRPr lang="en-US"/>
          </a:p>
        </p:txBody>
      </p:sp>
      <p:sp>
        <p:nvSpPr>
          <p:cNvPr id="108689" name="Freeform 288"/>
          <p:cNvSpPr>
            <a:spLocks/>
          </p:cNvSpPr>
          <p:nvPr/>
        </p:nvSpPr>
        <p:spPr bwMode="auto">
          <a:xfrm>
            <a:off x="2514600" y="5105400"/>
            <a:ext cx="100013" cy="93663"/>
          </a:xfrm>
          <a:custGeom>
            <a:avLst/>
            <a:gdLst>
              <a:gd name="T0" fmla="*/ 61 w 63"/>
              <a:gd name="T1" fmla="*/ 29 h 59"/>
              <a:gd name="T2" fmla="*/ 13 w 63"/>
              <a:gd name="T3" fmla="*/ 11 h 59"/>
              <a:gd name="T4" fmla="*/ 13 w 63"/>
              <a:gd name="T5" fmla="*/ 47 h 59"/>
              <a:gd name="T6" fmla="*/ 49 w 63"/>
              <a:gd name="T7" fmla="*/ 59 h 59"/>
              <a:gd name="T8" fmla="*/ 61 w 63"/>
              <a:gd name="T9" fmla="*/ 41 h 59"/>
              <a:gd name="T10" fmla="*/ 61 w 63"/>
              <a:gd name="T11" fmla="*/ 29 h 59"/>
              <a:gd name="T12" fmla="*/ 0 60000 65536"/>
              <a:gd name="T13" fmla="*/ 0 60000 65536"/>
              <a:gd name="T14" fmla="*/ 0 60000 65536"/>
              <a:gd name="T15" fmla="*/ 0 60000 65536"/>
              <a:gd name="T16" fmla="*/ 0 60000 65536"/>
              <a:gd name="T17" fmla="*/ 0 60000 65536"/>
              <a:gd name="T18" fmla="*/ 0 w 63"/>
              <a:gd name="T19" fmla="*/ 0 h 59"/>
              <a:gd name="T20" fmla="*/ 63 w 63"/>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63" h="59">
                <a:moveTo>
                  <a:pt x="61" y="29"/>
                </a:moveTo>
                <a:cubicBezTo>
                  <a:pt x="51" y="0"/>
                  <a:pt x="41" y="4"/>
                  <a:pt x="13" y="11"/>
                </a:cubicBezTo>
                <a:cubicBezTo>
                  <a:pt x="10" y="20"/>
                  <a:pt x="0" y="38"/>
                  <a:pt x="13" y="47"/>
                </a:cubicBezTo>
                <a:cubicBezTo>
                  <a:pt x="23" y="54"/>
                  <a:pt x="49" y="59"/>
                  <a:pt x="49" y="59"/>
                </a:cubicBezTo>
                <a:cubicBezTo>
                  <a:pt x="53" y="53"/>
                  <a:pt x="60" y="48"/>
                  <a:pt x="61" y="41"/>
                </a:cubicBezTo>
                <a:cubicBezTo>
                  <a:pt x="63" y="29"/>
                  <a:pt x="47" y="15"/>
                  <a:pt x="61" y="29"/>
                </a:cubicBezTo>
                <a:close/>
              </a:path>
            </a:pathLst>
          </a:custGeom>
          <a:noFill/>
          <a:ln w="12700">
            <a:solidFill>
              <a:schemeClr val="tx1"/>
            </a:solidFill>
            <a:round/>
            <a:headEnd/>
            <a:tailEnd/>
          </a:ln>
        </p:spPr>
        <p:txBody>
          <a:bodyPr/>
          <a:lstStyle/>
          <a:p>
            <a:endParaRPr lang="en-US"/>
          </a:p>
        </p:txBody>
      </p:sp>
      <p:sp>
        <p:nvSpPr>
          <p:cNvPr id="108690" name="Freeform 289"/>
          <p:cNvSpPr>
            <a:spLocks/>
          </p:cNvSpPr>
          <p:nvPr/>
        </p:nvSpPr>
        <p:spPr bwMode="auto">
          <a:xfrm>
            <a:off x="2362200" y="5257800"/>
            <a:ext cx="100013" cy="93663"/>
          </a:xfrm>
          <a:custGeom>
            <a:avLst/>
            <a:gdLst>
              <a:gd name="T0" fmla="*/ 61 w 63"/>
              <a:gd name="T1" fmla="*/ 29 h 59"/>
              <a:gd name="T2" fmla="*/ 13 w 63"/>
              <a:gd name="T3" fmla="*/ 11 h 59"/>
              <a:gd name="T4" fmla="*/ 13 w 63"/>
              <a:gd name="T5" fmla="*/ 47 h 59"/>
              <a:gd name="T6" fmla="*/ 49 w 63"/>
              <a:gd name="T7" fmla="*/ 59 h 59"/>
              <a:gd name="T8" fmla="*/ 61 w 63"/>
              <a:gd name="T9" fmla="*/ 41 h 59"/>
              <a:gd name="T10" fmla="*/ 61 w 63"/>
              <a:gd name="T11" fmla="*/ 29 h 59"/>
              <a:gd name="T12" fmla="*/ 0 60000 65536"/>
              <a:gd name="T13" fmla="*/ 0 60000 65536"/>
              <a:gd name="T14" fmla="*/ 0 60000 65536"/>
              <a:gd name="T15" fmla="*/ 0 60000 65536"/>
              <a:gd name="T16" fmla="*/ 0 60000 65536"/>
              <a:gd name="T17" fmla="*/ 0 60000 65536"/>
              <a:gd name="T18" fmla="*/ 0 w 63"/>
              <a:gd name="T19" fmla="*/ 0 h 59"/>
              <a:gd name="T20" fmla="*/ 63 w 63"/>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63" h="59">
                <a:moveTo>
                  <a:pt x="61" y="29"/>
                </a:moveTo>
                <a:cubicBezTo>
                  <a:pt x="51" y="0"/>
                  <a:pt x="41" y="4"/>
                  <a:pt x="13" y="11"/>
                </a:cubicBezTo>
                <a:cubicBezTo>
                  <a:pt x="10" y="20"/>
                  <a:pt x="0" y="38"/>
                  <a:pt x="13" y="47"/>
                </a:cubicBezTo>
                <a:cubicBezTo>
                  <a:pt x="23" y="54"/>
                  <a:pt x="49" y="59"/>
                  <a:pt x="49" y="59"/>
                </a:cubicBezTo>
                <a:cubicBezTo>
                  <a:pt x="53" y="53"/>
                  <a:pt x="60" y="48"/>
                  <a:pt x="61" y="41"/>
                </a:cubicBezTo>
                <a:cubicBezTo>
                  <a:pt x="63" y="29"/>
                  <a:pt x="47" y="15"/>
                  <a:pt x="61" y="29"/>
                </a:cubicBezTo>
                <a:close/>
              </a:path>
            </a:pathLst>
          </a:custGeom>
          <a:noFill/>
          <a:ln w="12700">
            <a:solidFill>
              <a:schemeClr val="tx1"/>
            </a:solidFill>
            <a:round/>
            <a:headEnd/>
            <a:tailEnd/>
          </a:ln>
        </p:spPr>
        <p:txBody>
          <a:bodyPr/>
          <a:lstStyle/>
          <a:p>
            <a:endParaRPr lang="en-US"/>
          </a:p>
        </p:txBody>
      </p:sp>
      <p:sp>
        <p:nvSpPr>
          <p:cNvPr id="108691" name="Freeform 290"/>
          <p:cNvSpPr>
            <a:spLocks/>
          </p:cNvSpPr>
          <p:nvPr/>
        </p:nvSpPr>
        <p:spPr bwMode="auto">
          <a:xfrm>
            <a:off x="2209800" y="5267325"/>
            <a:ext cx="95250" cy="88900"/>
          </a:xfrm>
          <a:custGeom>
            <a:avLst/>
            <a:gdLst>
              <a:gd name="T0" fmla="*/ 54 w 60"/>
              <a:gd name="T1" fmla="*/ 30 h 56"/>
              <a:gd name="T2" fmla="*/ 0 w 60"/>
              <a:gd name="T3" fmla="*/ 12 h 56"/>
              <a:gd name="T4" fmla="*/ 54 w 60"/>
              <a:gd name="T5" fmla="*/ 30 h 56"/>
              <a:gd name="T6" fmla="*/ 0 60000 65536"/>
              <a:gd name="T7" fmla="*/ 0 60000 65536"/>
              <a:gd name="T8" fmla="*/ 0 60000 65536"/>
              <a:gd name="T9" fmla="*/ 0 w 60"/>
              <a:gd name="T10" fmla="*/ 0 h 56"/>
              <a:gd name="T11" fmla="*/ 60 w 60"/>
              <a:gd name="T12" fmla="*/ 56 h 56"/>
            </a:gdLst>
            <a:ahLst/>
            <a:cxnLst>
              <a:cxn ang="T6">
                <a:pos x="T0" y="T1"/>
              </a:cxn>
              <a:cxn ang="T7">
                <a:pos x="T2" y="T3"/>
              </a:cxn>
              <a:cxn ang="T8">
                <a:pos x="T4" y="T5"/>
              </a:cxn>
            </a:cxnLst>
            <a:rect l="T9" t="T10" r="T11" b="T12"/>
            <a:pathLst>
              <a:path w="60" h="56">
                <a:moveTo>
                  <a:pt x="54" y="30"/>
                </a:moveTo>
                <a:cubicBezTo>
                  <a:pt x="6" y="14"/>
                  <a:pt x="60" y="0"/>
                  <a:pt x="0" y="12"/>
                </a:cubicBezTo>
                <a:cubicBezTo>
                  <a:pt x="15" y="56"/>
                  <a:pt x="17" y="55"/>
                  <a:pt x="54" y="30"/>
                </a:cubicBezTo>
                <a:close/>
              </a:path>
            </a:pathLst>
          </a:custGeom>
          <a:noFill/>
          <a:ln w="12700">
            <a:solidFill>
              <a:schemeClr val="tx1"/>
            </a:solidFill>
            <a:round/>
            <a:headEnd/>
            <a:tailEnd/>
          </a:ln>
        </p:spPr>
        <p:txBody>
          <a:bodyPr/>
          <a:lstStyle/>
          <a:p>
            <a:endParaRPr lang="en-US"/>
          </a:p>
        </p:txBody>
      </p:sp>
      <p:sp>
        <p:nvSpPr>
          <p:cNvPr id="108692" name="Freeform 291"/>
          <p:cNvSpPr>
            <a:spLocks/>
          </p:cNvSpPr>
          <p:nvPr/>
        </p:nvSpPr>
        <p:spPr bwMode="auto">
          <a:xfrm>
            <a:off x="2397125" y="5235575"/>
            <a:ext cx="119063" cy="79375"/>
          </a:xfrm>
          <a:custGeom>
            <a:avLst/>
            <a:gdLst>
              <a:gd name="T0" fmla="*/ 62 w 75"/>
              <a:gd name="T1" fmla="*/ 2 h 50"/>
              <a:gd name="T2" fmla="*/ 20 w 75"/>
              <a:gd name="T3" fmla="*/ 8 h 50"/>
              <a:gd name="T4" fmla="*/ 44 w 75"/>
              <a:gd name="T5" fmla="*/ 32 h 50"/>
              <a:gd name="T6" fmla="*/ 56 w 75"/>
              <a:gd name="T7" fmla="*/ 50 h 50"/>
              <a:gd name="T8" fmla="*/ 74 w 75"/>
              <a:gd name="T9" fmla="*/ 14 h 50"/>
              <a:gd name="T10" fmla="*/ 62 w 75"/>
              <a:gd name="T11" fmla="*/ 2 h 50"/>
              <a:gd name="T12" fmla="*/ 0 60000 65536"/>
              <a:gd name="T13" fmla="*/ 0 60000 65536"/>
              <a:gd name="T14" fmla="*/ 0 60000 65536"/>
              <a:gd name="T15" fmla="*/ 0 60000 65536"/>
              <a:gd name="T16" fmla="*/ 0 60000 65536"/>
              <a:gd name="T17" fmla="*/ 0 60000 65536"/>
              <a:gd name="T18" fmla="*/ 0 w 75"/>
              <a:gd name="T19" fmla="*/ 0 h 50"/>
              <a:gd name="T20" fmla="*/ 75 w 7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75" h="50">
                <a:moveTo>
                  <a:pt x="62" y="2"/>
                </a:moveTo>
                <a:cubicBezTo>
                  <a:pt x="48" y="4"/>
                  <a:pt x="32" y="0"/>
                  <a:pt x="20" y="8"/>
                </a:cubicBezTo>
                <a:cubicBezTo>
                  <a:pt x="0" y="21"/>
                  <a:pt x="35" y="29"/>
                  <a:pt x="44" y="32"/>
                </a:cubicBezTo>
                <a:cubicBezTo>
                  <a:pt x="48" y="38"/>
                  <a:pt x="49" y="50"/>
                  <a:pt x="56" y="50"/>
                </a:cubicBezTo>
                <a:cubicBezTo>
                  <a:pt x="61" y="50"/>
                  <a:pt x="75" y="18"/>
                  <a:pt x="74" y="14"/>
                </a:cubicBezTo>
                <a:cubicBezTo>
                  <a:pt x="73" y="8"/>
                  <a:pt x="66" y="6"/>
                  <a:pt x="62" y="2"/>
                </a:cubicBezTo>
                <a:close/>
              </a:path>
            </a:pathLst>
          </a:custGeom>
          <a:noFill/>
          <a:ln w="12700">
            <a:solidFill>
              <a:schemeClr val="tx1"/>
            </a:solidFill>
            <a:round/>
            <a:headEnd/>
            <a:tailEnd/>
          </a:ln>
        </p:spPr>
        <p:txBody>
          <a:bodyPr/>
          <a:lstStyle/>
          <a:p>
            <a:endParaRPr lang="en-US"/>
          </a:p>
        </p:txBody>
      </p:sp>
      <p:sp>
        <p:nvSpPr>
          <p:cNvPr id="108693" name="Freeform 292"/>
          <p:cNvSpPr>
            <a:spLocks/>
          </p:cNvSpPr>
          <p:nvPr/>
        </p:nvSpPr>
        <p:spPr bwMode="auto">
          <a:xfrm>
            <a:off x="2486025" y="5164138"/>
            <a:ext cx="76200" cy="103187"/>
          </a:xfrm>
          <a:custGeom>
            <a:avLst/>
            <a:gdLst>
              <a:gd name="T0" fmla="*/ 48 w 48"/>
              <a:gd name="T1" fmla="*/ 29 h 65"/>
              <a:gd name="T2" fmla="*/ 0 w 48"/>
              <a:gd name="T3" fmla="*/ 29 h 65"/>
              <a:gd name="T4" fmla="*/ 48 w 48"/>
              <a:gd name="T5" fmla="*/ 35 h 65"/>
              <a:gd name="T6" fmla="*/ 48 w 48"/>
              <a:gd name="T7" fmla="*/ 29 h 65"/>
              <a:gd name="T8" fmla="*/ 0 60000 65536"/>
              <a:gd name="T9" fmla="*/ 0 60000 65536"/>
              <a:gd name="T10" fmla="*/ 0 60000 65536"/>
              <a:gd name="T11" fmla="*/ 0 60000 65536"/>
              <a:gd name="T12" fmla="*/ 0 w 48"/>
              <a:gd name="T13" fmla="*/ 0 h 65"/>
              <a:gd name="T14" fmla="*/ 48 w 48"/>
              <a:gd name="T15" fmla="*/ 65 h 65"/>
            </a:gdLst>
            <a:ahLst/>
            <a:cxnLst>
              <a:cxn ang="T8">
                <a:pos x="T0" y="T1"/>
              </a:cxn>
              <a:cxn ang="T9">
                <a:pos x="T2" y="T3"/>
              </a:cxn>
              <a:cxn ang="T10">
                <a:pos x="T4" y="T5"/>
              </a:cxn>
              <a:cxn ang="T11">
                <a:pos x="T6" y="T7"/>
              </a:cxn>
            </a:cxnLst>
            <a:rect l="T12" t="T13" r="T14" b="T15"/>
            <a:pathLst>
              <a:path w="48" h="65">
                <a:moveTo>
                  <a:pt x="48" y="29"/>
                </a:moveTo>
                <a:cubicBezTo>
                  <a:pt x="21" y="11"/>
                  <a:pt x="20" y="0"/>
                  <a:pt x="0" y="29"/>
                </a:cubicBezTo>
                <a:cubicBezTo>
                  <a:pt x="42" y="57"/>
                  <a:pt x="28" y="65"/>
                  <a:pt x="48" y="35"/>
                </a:cubicBezTo>
                <a:cubicBezTo>
                  <a:pt x="33" y="12"/>
                  <a:pt x="31" y="12"/>
                  <a:pt x="48" y="29"/>
                </a:cubicBezTo>
                <a:close/>
              </a:path>
            </a:pathLst>
          </a:custGeom>
          <a:noFill/>
          <a:ln w="12700">
            <a:solidFill>
              <a:schemeClr val="tx1"/>
            </a:solidFill>
            <a:round/>
            <a:headEnd/>
            <a:tailEnd/>
          </a:ln>
        </p:spPr>
        <p:txBody>
          <a:bodyPr/>
          <a:lstStyle/>
          <a:p>
            <a:endParaRPr lang="en-US"/>
          </a:p>
        </p:txBody>
      </p:sp>
      <p:sp>
        <p:nvSpPr>
          <p:cNvPr id="108694" name="Freeform 293"/>
          <p:cNvSpPr>
            <a:spLocks/>
          </p:cNvSpPr>
          <p:nvPr/>
        </p:nvSpPr>
        <p:spPr bwMode="auto">
          <a:xfrm>
            <a:off x="2243138" y="5329238"/>
            <a:ext cx="82550" cy="76200"/>
          </a:xfrm>
          <a:custGeom>
            <a:avLst/>
            <a:gdLst>
              <a:gd name="T0" fmla="*/ 45 w 52"/>
              <a:gd name="T1" fmla="*/ 0 h 48"/>
              <a:gd name="T2" fmla="*/ 3 w 52"/>
              <a:gd name="T3" fmla="*/ 12 h 48"/>
              <a:gd name="T4" fmla="*/ 9 w 52"/>
              <a:gd name="T5" fmla="*/ 36 h 48"/>
              <a:gd name="T6" fmla="*/ 45 w 52"/>
              <a:gd name="T7" fmla="*/ 48 h 48"/>
              <a:gd name="T8" fmla="*/ 45 w 52"/>
              <a:gd name="T9" fmla="*/ 0 h 48"/>
              <a:gd name="T10" fmla="*/ 0 60000 65536"/>
              <a:gd name="T11" fmla="*/ 0 60000 65536"/>
              <a:gd name="T12" fmla="*/ 0 60000 65536"/>
              <a:gd name="T13" fmla="*/ 0 60000 65536"/>
              <a:gd name="T14" fmla="*/ 0 60000 65536"/>
              <a:gd name="T15" fmla="*/ 0 w 52"/>
              <a:gd name="T16" fmla="*/ 0 h 48"/>
              <a:gd name="T17" fmla="*/ 52 w 52"/>
              <a:gd name="T18" fmla="*/ 48 h 48"/>
            </a:gdLst>
            <a:ahLst/>
            <a:cxnLst>
              <a:cxn ang="T10">
                <a:pos x="T0" y="T1"/>
              </a:cxn>
              <a:cxn ang="T11">
                <a:pos x="T2" y="T3"/>
              </a:cxn>
              <a:cxn ang="T12">
                <a:pos x="T4" y="T5"/>
              </a:cxn>
              <a:cxn ang="T13">
                <a:pos x="T6" y="T7"/>
              </a:cxn>
              <a:cxn ang="T14">
                <a:pos x="T8" y="T9"/>
              </a:cxn>
            </a:cxnLst>
            <a:rect l="T15" t="T16" r="T17" b="T18"/>
            <a:pathLst>
              <a:path w="52" h="48">
                <a:moveTo>
                  <a:pt x="45" y="0"/>
                </a:moveTo>
                <a:cubicBezTo>
                  <a:pt x="36" y="2"/>
                  <a:pt x="4" y="10"/>
                  <a:pt x="3" y="12"/>
                </a:cubicBezTo>
                <a:cubicBezTo>
                  <a:pt x="0" y="20"/>
                  <a:pt x="3" y="31"/>
                  <a:pt x="9" y="36"/>
                </a:cubicBezTo>
                <a:cubicBezTo>
                  <a:pt x="19" y="44"/>
                  <a:pt x="45" y="48"/>
                  <a:pt x="45" y="48"/>
                </a:cubicBezTo>
                <a:cubicBezTo>
                  <a:pt x="52" y="27"/>
                  <a:pt x="45" y="20"/>
                  <a:pt x="45" y="0"/>
                </a:cubicBezTo>
                <a:close/>
              </a:path>
            </a:pathLst>
          </a:custGeom>
          <a:noFill/>
          <a:ln w="12700">
            <a:solidFill>
              <a:schemeClr val="tx1"/>
            </a:solidFill>
            <a:round/>
            <a:headEnd/>
            <a:tailEnd/>
          </a:ln>
        </p:spPr>
        <p:txBody>
          <a:bodyPr/>
          <a:lstStyle/>
          <a:p>
            <a:endParaRPr lang="en-US"/>
          </a:p>
        </p:txBody>
      </p:sp>
      <p:sp>
        <p:nvSpPr>
          <p:cNvPr id="108695" name="Freeform 294"/>
          <p:cNvSpPr>
            <a:spLocks/>
          </p:cNvSpPr>
          <p:nvPr/>
        </p:nvSpPr>
        <p:spPr bwMode="auto">
          <a:xfrm>
            <a:off x="2154238" y="5233988"/>
            <a:ext cx="74612" cy="58737"/>
          </a:xfrm>
          <a:custGeom>
            <a:avLst/>
            <a:gdLst>
              <a:gd name="T0" fmla="*/ 41 w 47"/>
              <a:gd name="T1" fmla="*/ 9 h 37"/>
              <a:gd name="T2" fmla="*/ 11 w 47"/>
              <a:gd name="T3" fmla="*/ 33 h 37"/>
              <a:gd name="T4" fmla="*/ 41 w 47"/>
              <a:gd name="T5" fmla="*/ 9 h 37"/>
              <a:gd name="T6" fmla="*/ 0 60000 65536"/>
              <a:gd name="T7" fmla="*/ 0 60000 65536"/>
              <a:gd name="T8" fmla="*/ 0 60000 65536"/>
              <a:gd name="T9" fmla="*/ 0 w 47"/>
              <a:gd name="T10" fmla="*/ 0 h 37"/>
              <a:gd name="T11" fmla="*/ 47 w 47"/>
              <a:gd name="T12" fmla="*/ 37 h 37"/>
            </a:gdLst>
            <a:ahLst/>
            <a:cxnLst>
              <a:cxn ang="T6">
                <a:pos x="T0" y="T1"/>
              </a:cxn>
              <a:cxn ang="T7">
                <a:pos x="T2" y="T3"/>
              </a:cxn>
              <a:cxn ang="T8">
                <a:pos x="T4" y="T5"/>
              </a:cxn>
            </a:cxnLst>
            <a:rect l="T9" t="T10" r="T11" b="T12"/>
            <a:pathLst>
              <a:path w="47" h="37">
                <a:moveTo>
                  <a:pt x="41" y="9"/>
                </a:moveTo>
                <a:cubicBezTo>
                  <a:pt x="14" y="0"/>
                  <a:pt x="0" y="1"/>
                  <a:pt x="11" y="33"/>
                </a:cubicBezTo>
                <a:cubicBezTo>
                  <a:pt x="47" y="26"/>
                  <a:pt x="41" y="37"/>
                  <a:pt x="41" y="9"/>
                </a:cubicBezTo>
                <a:close/>
              </a:path>
            </a:pathLst>
          </a:custGeom>
          <a:noFill/>
          <a:ln w="12700">
            <a:solidFill>
              <a:schemeClr val="tx1"/>
            </a:solidFill>
            <a:round/>
            <a:headEnd/>
            <a:tailEnd/>
          </a:ln>
        </p:spPr>
        <p:txBody>
          <a:bodyPr/>
          <a:lstStyle/>
          <a:p>
            <a:endParaRPr lang="en-US"/>
          </a:p>
        </p:txBody>
      </p:sp>
      <p:sp>
        <p:nvSpPr>
          <p:cNvPr id="108696" name="Freeform 295"/>
          <p:cNvSpPr>
            <a:spLocks/>
          </p:cNvSpPr>
          <p:nvPr/>
        </p:nvSpPr>
        <p:spPr bwMode="auto">
          <a:xfrm>
            <a:off x="2525713" y="5305425"/>
            <a:ext cx="157162" cy="66675"/>
          </a:xfrm>
          <a:custGeom>
            <a:avLst/>
            <a:gdLst>
              <a:gd name="T0" fmla="*/ 59 w 99"/>
              <a:gd name="T1" fmla="*/ 0 h 42"/>
              <a:gd name="T2" fmla="*/ 29 w 99"/>
              <a:gd name="T3" fmla="*/ 6 h 42"/>
              <a:gd name="T4" fmla="*/ 59 w 99"/>
              <a:gd name="T5" fmla="*/ 42 h 42"/>
              <a:gd name="T6" fmla="*/ 59 w 99"/>
              <a:gd name="T7" fmla="*/ 0 h 42"/>
              <a:gd name="T8" fmla="*/ 0 60000 65536"/>
              <a:gd name="T9" fmla="*/ 0 60000 65536"/>
              <a:gd name="T10" fmla="*/ 0 60000 65536"/>
              <a:gd name="T11" fmla="*/ 0 60000 65536"/>
              <a:gd name="T12" fmla="*/ 0 w 99"/>
              <a:gd name="T13" fmla="*/ 0 h 42"/>
              <a:gd name="T14" fmla="*/ 99 w 99"/>
              <a:gd name="T15" fmla="*/ 42 h 42"/>
            </a:gdLst>
            <a:ahLst/>
            <a:cxnLst>
              <a:cxn ang="T8">
                <a:pos x="T0" y="T1"/>
              </a:cxn>
              <a:cxn ang="T9">
                <a:pos x="T2" y="T3"/>
              </a:cxn>
              <a:cxn ang="T10">
                <a:pos x="T4" y="T5"/>
              </a:cxn>
              <a:cxn ang="T11">
                <a:pos x="T6" y="T7"/>
              </a:cxn>
            </a:cxnLst>
            <a:rect l="T12" t="T13" r="T14" b="T15"/>
            <a:pathLst>
              <a:path w="99" h="42">
                <a:moveTo>
                  <a:pt x="59" y="0"/>
                </a:moveTo>
                <a:cubicBezTo>
                  <a:pt x="49" y="2"/>
                  <a:pt x="37" y="0"/>
                  <a:pt x="29" y="6"/>
                </a:cubicBezTo>
                <a:cubicBezTo>
                  <a:pt x="0" y="25"/>
                  <a:pt x="50" y="39"/>
                  <a:pt x="59" y="42"/>
                </a:cubicBezTo>
                <a:cubicBezTo>
                  <a:pt x="99" y="29"/>
                  <a:pt x="86" y="21"/>
                  <a:pt x="59" y="0"/>
                </a:cubicBezTo>
                <a:close/>
              </a:path>
            </a:pathLst>
          </a:custGeom>
          <a:noFill/>
          <a:ln w="12700">
            <a:solidFill>
              <a:schemeClr val="tx1"/>
            </a:solidFill>
            <a:round/>
            <a:headEnd/>
            <a:tailEnd/>
          </a:ln>
        </p:spPr>
        <p:txBody>
          <a:bodyPr/>
          <a:lstStyle/>
          <a:p>
            <a:endParaRPr lang="en-US"/>
          </a:p>
        </p:txBody>
      </p:sp>
      <p:sp>
        <p:nvSpPr>
          <p:cNvPr id="108697" name="Freeform 296"/>
          <p:cNvSpPr>
            <a:spLocks/>
          </p:cNvSpPr>
          <p:nvPr/>
        </p:nvSpPr>
        <p:spPr bwMode="auto">
          <a:xfrm>
            <a:off x="2536825" y="5210175"/>
            <a:ext cx="136525" cy="57150"/>
          </a:xfrm>
          <a:custGeom>
            <a:avLst/>
            <a:gdLst>
              <a:gd name="T0" fmla="*/ 46 w 86"/>
              <a:gd name="T1" fmla="*/ 0 h 36"/>
              <a:gd name="T2" fmla="*/ 34 w 86"/>
              <a:gd name="T3" fmla="*/ 36 h 36"/>
              <a:gd name="T4" fmla="*/ 46 w 86"/>
              <a:gd name="T5" fmla="*/ 0 h 36"/>
              <a:gd name="T6" fmla="*/ 0 60000 65536"/>
              <a:gd name="T7" fmla="*/ 0 60000 65536"/>
              <a:gd name="T8" fmla="*/ 0 60000 65536"/>
              <a:gd name="T9" fmla="*/ 0 w 86"/>
              <a:gd name="T10" fmla="*/ 0 h 36"/>
              <a:gd name="T11" fmla="*/ 86 w 86"/>
              <a:gd name="T12" fmla="*/ 36 h 36"/>
            </a:gdLst>
            <a:ahLst/>
            <a:cxnLst>
              <a:cxn ang="T6">
                <a:pos x="T0" y="T1"/>
              </a:cxn>
              <a:cxn ang="T7">
                <a:pos x="T2" y="T3"/>
              </a:cxn>
              <a:cxn ang="T8">
                <a:pos x="T4" y="T5"/>
              </a:cxn>
            </a:cxnLst>
            <a:rect l="T9" t="T10" r="T11" b="T12"/>
            <a:pathLst>
              <a:path w="86" h="36">
                <a:moveTo>
                  <a:pt x="46" y="0"/>
                </a:moveTo>
                <a:cubicBezTo>
                  <a:pt x="15" y="8"/>
                  <a:pt x="0" y="13"/>
                  <a:pt x="34" y="36"/>
                </a:cubicBezTo>
                <a:cubicBezTo>
                  <a:pt x="81" y="28"/>
                  <a:pt x="86" y="26"/>
                  <a:pt x="46" y="0"/>
                </a:cubicBezTo>
                <a:close/>
              </a:path>
            </a:pathLst>
          </a:custGeom>
          <a:noFill/>
          <a:ln w="12700">
            <a:solidFill>
              <a:schemeClr val="tx1"/>
            </a:solidFill>
            <a:round/>
            <a:headEnd/>
            <a:tailEnd/>
          </a:ln>
        </p:spPr>
        <p:txBody>
          <a:bodyPr/>
          <a:lstStyle/>
          <a:p>
            <a:endParaRPr lang="en-US"/>
          </a:p>
        </p:txBody>
      </p:sp>
      <p:sp>
        <p:nvSpPr>
          <p:cNvPr id="108698" name="Freeform 297"/>
          <p:cNvSpPr>
            <a:spLocks/>
          </p:cNvSpPr>
          <p:nvPr/>
        </p:nvSpPr>
        <p:spPr bwMode="auto">
          <a:xfrm>
            <a:off x="1635125" y="5360988"/>
            <a:ext cx="93663" cy="68262"/>
          </a:xfrm>
          <a:custGeom>
            <a:avLst/>
            <a:gdLst>
              <a:gd name="T0" fmla="*/ 26 w 59"/>
              <a:gd name="T1" fmla="*/ 1 h 43"/>
              <a:gd name="T2" fmla="*/ 8 w 59"/>
              <a:gd name="T3" fmla="*/ 43 h 43"/>
              <a:gd name="T4" fmla="*/ 50 w 59"/>
              <a:gd name="T5" fmla="*/ 37 h 43"/>
              <a:gd name="T6" fmla="*/ 56 w 59"/>
              <a:gd name="T7" fmla="*/ 19 h 43"/>
              <a:gd name="T8" fmla="*/ 38 w 59"/>
              <a:gd name="T9" fmla="*/ 13 h 43"/>
              <a:gd name="T10" fmla="*/ 26 w 59"/>
              <a:gd name="T11" fmla="*/ 1 h 43"/>
              <a:gd name="T12" fmla="*/ 0 60000 65536"/>
              <a:gd name="T13" fmla="*/ 0 60000 65536"/>
              <a:gd name="T14" fmla="*/ 0 60000 65536"/>
              <a:gd name="T15" fmla="*/ 0 60000 65536"/>
              <a:gd name="T16" fmla="*/ 0 60000 65536"/>
              <a:gd name="T17" fmla="*/ 0 60000 65536"/>
              <a:gd name="T18" fmla="*/ 0 w 59"/>
              <a:gd name="T19" fmla="*/ 0 h 43"/>
              <a:gd name="T20" fmla="*/ 59 w 59"/>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59" h="43">
                <a:moveTo>
                  <a:pt x="26" y="1"/>
                </a:moveTo>
                <a:cubicBezTo>
                  <a:pt x="0" y="10"/>
                  <a:pt x="0" y="18"/>
                  <a:pt x="8" y="43"/>
                </a:cubicBezTo>
                <a:cubicBezTo>
                  <a:pt x="22" y="41"/>
                  <a:pt x="37" y="43"/>
                  <a:pt x="50" y="37"/>
                </a:cubicBezTo>
                <a:cubicBezTo>
                  <a:pt x="56" y="34"/>
                  <a:pt x="59" y="25"/>
                  <a:pt x="56" y="19"/>
                </a:cubicBezTo>
                <a:cubicBezTo>
                  <a:pt x="53" y="13"/>
                  <a:pt x="44" y="16"/>
                  <a:pt x="38" y="13"/>
                </a:cubicBezTo>
                <a:cubicBezTo>
                  <a:pt x="12" y="0"/>
                  <a:pt x="15" y="1"/>
                  <a:pt x="26" y="1"/>
                </a:cubicBezTo>
                <a:close/>
              </a:path>
            </a:pathLst>
          </a:custGeom>
          <a:noFill/>
          <a:ln w="12700">
            <a:solidFill>
              <a:schemeClr val="tx1"/>
            </a:solidFill>
            <a:round/>
            <a:headEnd/>
            <a:tailEnd/>
          </a:ln>
        </p:spPr>
        <p:txBody>
          <a:bodyPr/>
          <a:lstStyle/>
          <a:p>
            <a:endParaRPr lang="en-US"/>
          </a:p>
        </p:txBody>
      </p:sp>
      <p:sp>
        <p:nvSpPr>
          <p:cNvPr id="108699" name="Freeform 298"/>
          <p:cNvSpPr>
            <a:spLocks/>
          </p:cNvSpPr>
          <p:nvPr/>
        </p:nvSpPr>
        <p:spPr bwMode="auto">
          <a:xfrm>
            <a:off x="1581150" y="5330825"/>
            <a:ext cx="95250" cy="47625"/>
          </a:xfrm>
          <a:custGeom>
            <a:avLst/>
            <a:gdLst>
              <a:gd name="T0" fmla="*/ 42 w 60"/>
              <a:gd name="T1" fmla="*/ 2 h 30"/>
              <a:gd name="T2" fmla="*/ 12 w 60"/>
              <a:gd name="T3" fmla="*/ 8 h 30"/>
              <a:gd name="T4" fmla="*/ 6 w 60"/>
              <a:gd name="T5" fmla="*/ 26 h 30"/>
              <a:gd name="T6" fmla="*/ 60 w 60"/>
              <a:gd name="T7" fmla="*/ 20 h 30"/>
              <a:gd name="T8" fmla="*/ 42 w 60"/>
              <a:gd name="T9" fmla="*/ 2 h 30"/>
              <a:gd name="T10" fmla="*/ 0 60000 65536"/>
              <a:gd name="T11" fmla="*/ 0 60000 65536"/>
              <a:gd name="T12" fmla="*/ 0 60000 65536"/>
              <a:gd name="T13" fmla="*/ 0 60000 65536"/>
              <a:gd name="T14" fmla="*/ 0 60000 65536"/>
              <a:gd name="T15" fmla="*/ 0 w 60"/>
              <a:gd name="T16" fmla="*/ 0 h 30"/>
              <a:gd name="T17" fmla="*/ 60 w 60"/>
              <a:gd name="T18" fmla="*/ 30 h 30"/>
            </a:gdLst>
            <a:ahLst/>
            <a:cxnLst>
              <a:cxn ang="T10">
                <a:pos x="T0" y="T1"/>
              </a:cxn>
              <a:cxn ang="T11">
                <a:pos x="T2" y="T3"/>
              </a:cxn>
              <a:cxn ang="T12">
                <a:pos x="T4" y="T5"/>
              </a:cxn>
              <a:cxn ang="T13">
                <a:pos x="T6" y="T7"/>
              </a:cxn>
              <a:cxn ang="T14">
                <a:pos x="T8" y="T9"/>
              </a:cxn>
            </a:cxnLst>
            <a:rect l="T15" t="T16" r="T17" b="T18"/>
            <a:pathLst>
              <a:path w="60" h="30">
                <a:moveTo>
                  <a:pt x="42" y="2"/>
                </a:moveTo>
                <a:cubicBezTo>
                  <a:pt x="32" y="4"/>
                  <a:pt x="20" y="2"/>
                  <a:pt x="12" y="8"/>
                </a:cubicBezTo>
                <a:cubicBezTo>
                  <a:pt x="7" y="12"/>
                  <a:pt x="0" y="24"/>
                  <a:pt x="6" y="26"/>
                </a:cubicBezTo>
                <a:cubicBezTo>
                  <a:pt x="24" y="30"/>
                  <a:pt x="42" y="22"/>
                  <a:pt x="60" y="20"/>
                </a:cubicBezTo>
                <a:cubicBezTo>
                  <a:pt x="47" y="0"/>
                  <a:pt x="55" y="2"/>
                  <a:pt x="42" y="2"/>
                </a:cubicBezTo>
                <a:close/>
              </a:path>
            </a:pathLst>
          </a:custGeom>
          <a:noFill/>
          <a:ln w="12700">
            <a:solidFill>
              <a:schemeClr val="tx1"/>
            </a:solidFill>
            <a:round/>
            <a:headEnd/>
            <a:tailEnd/>
          </a:ln>
        </p:spPr>
        <p:txBody>
          <a:bodyPr/>
          <a:lstStyle/>
          <a:p>
            <a:endParaRPr lang="en-US"/>
          </a:p>
        </p:txBody>
      </p:sp>
      <p:sp>
        <p:nvSpPr>
          <p:cNvPr id="108700" name="Freeform 299"/>
          <p:cNvSpPr>
            <a:spLocks/>
          </p:cNvSpPr>
          <p:nvPr/>
        </p:nvSpPr>
        <p:spPr bwMode="auto">
          <a:xfrm>
            <a:off x="1516063" y="5324475"/>
            <a:ext cx="130175" cy="57150"/>
          </a:xfrm>
          <a:custGeom>
            <a:avLst/>
            <a:gdLst>
              <a:gd name="T0" fmla="*/ 41 w 82"/>
              <a:gd name="T1" fmla="*/ 0 h 36"/>
              <a:gd name="T2" fmla="*/ 11 w 82"/>
              <a:gd name="T3" fmla="*/ 24 h 36"/>
              <a:gd name="T4" fmla="*/ 47 w 82"/>
              <a:gd name="T5" fmla="*/ 36 h 36"/>
              <a:gd name="T6" fmla="*/ 41 w 82"/>
              <a:gd name="T7" fmla="*/ 0 h 36"/>
              <a:gd name="T8" fmla="*/ 0 60000 65536"/>
              <a:gd name="T9" fmla="*/ 0 60000 65536"/>
              <a:gd name="T10" fmla="*/ 0 60000 65536"/>
              <a:gd name="T11" fmla="*/ 0 60000 65536"/>
              <a:gd name="T12" fmla="*/ 0 w 82"/>
              <a:gd name="T13" fmla="*/ 0 h 36"/>
              <a:gd name="T14" fmla="*/ 82 w 82"/>
              <a:gd name="T15" fmla="*/ 36 h 36"/>
            </a:gdLst>
            <a:ahLst/>
            <a:cxnLst>
              <a:cxn ang="T8">
                <a:pos x="T0" y="T1"/>
              </a:cxn>
              <a:cxn ang="T9">
                <a:pos x="T2" y="T3"/>
              </a:cxn>
              <a:cxn ang="T10">
                <a:pos x="T4" y="T5"/>
              </a:cxn>
              <a:cxn ang="T11">
                <a:pos x="T6" y="T7"/>
              </a:cxn>
            </a:cxnLst>
            <a:rect l="T12" t="T13" r="T14" b="T15"/>
            <a:pathLst>
              <a:path w="82" h="36">
                <a:moveTo>
                  <a:pt x="41" y="0"/>
                </a:moveTo>
                <a:cubicBezTo>
                  <a:pt x="40" y="0"/>
                  <a:pt x="0" y="10"/>
                  <a:pt x="11" y="24"/>
                </a:cubicBezTo>
                <a:cubicBezTo>
                  <a:pt x="19" y="34"/>
                  <a:pt x="47" y="36"/>
                  <a:pt x="47" y="36"/>
                </a:cubicBezTo>
                <a:cubicBezTo>
                  <a:pt x="64" y="19"/>
                  <a:pt x="82" y="0"/>
                  <a:pt x="41" y="0"/>
                </a:cubicBezTo>
                <a:close/>
              </a:path>
            </a:pathLst>
          </a:custGeom>
          <a:noFill/>
          <a:ln w="12700">
            <a:solidFill>
              <a:schemeClr val="tx1"/>
            </a:solidFill>
            <a:round/>
            <a:headEnd/>
            <a:tailEnd/>
          </a:ln>
        </p:spPr>
        <p:txBody>
          <a:bodyPr/>
          <a:lstStyle/>
          <a:p>
            <a:endParaRPr lang="en-US"/>
          </a:p>
        </p:txBody>
      </p:sp>
      <p:sp>
        <p:nvSpPr>
          <p:cNvPr id="108701" name="Freeform 300"/>
          <p:cNvSpPr>
            <a:spLocks/>
          </p:cNvSpPr>
          <p:nvPr/>
        </p:nvSpPr>
        <p:spPr bwMode="auto">
          <a:xfrm>
            <a:off x="1582738" y="5283200"/>
            <a:ext cx="98425" cy="58738"/>
          </a:xfrm>
          <a:custGeom>
            <a:avLst/>
            <a:gdLst>
              <a:gd name="T0" fmla="*/ 35 w 62"/>
              <a:gd name="T1" fmla="*/ 2 h 37"/>
              <a:gd name="T2" fmla="*/ 5 w 62"/>
              <a:gd name="T3" fmla="*/ 8 h 37"/>
              <a:gd name="T4" fmla="*/ 11 w 62"/>
              <a:gd name="T5" fmla="*/ 32 h 37"/>
              <a:gd name="T6" fmla="*/ 47 w 62"/>
              <a:gd name="T7" fmla="*/ 26 h 37"/>
              <a:gd name="T8" fmla="*/ 35 w 62"/>
              <a:gd name="T9" fmla="*/ 2 h 37"/>
              <a:gd name="T10" fmla="*/ 0 60000 65536"/>
              <a:gd name="T11" fmla="*/ 0 60000 65536"/>
              <a:gd name="T12" fmla="*/ 0 60000 65536"/>
              <a:gd name="T13" fmla="*/ 0 60000 65536"/>
              <a:gd name="T14" fmla="*/ 0 60000 65536"/>
              <a:gd name="T15" fmla="*/ 0 w 62"/>
              <a:gd name="T16" fmla="*/ 0 h 37"/>
              <a:gd name="T17" fmla="*/ 62 w 62"/>
              <a:gd name="T18" fmla="*/ 37 h 37"/>
            </a:gdLst>
            <a:ahLst/>
            <a:cxnLst>
              <a:cxn ang="T10">
                <a:pos x="T0" y="T1"/>
              </a:cxn>
              <a:cxn ang="T11">
                <a:pos x="T2" y="T3"/>
              </a:cxn>
              <a:cxn ang="T12">
                <a:pos x="T4" y="T5"/>
              </a:cxn>
              <a:cxn ang="T13">
                <a:pos x="T6" y="T7"/>
              </a:cxn>
              <a:cxn ang="T14">
                <a:pos x="T8" y="T9"/>
              </a:cxn>
            </a:cxnLst>
            <a:rect l="T15" t="T16" r="T17" b="T18"/>
            <a:pathLst>
              <a:path w="62" h="37">
                <a:moveTo>
                  <a:pt x="35" y="2"/>
                </a:moveTo>
                <a:cubicBezTo>
                  <a:pt x="25" y="4"/>
                  <a:pt x="11" y="0"/>
                  <a:pt x="5" y="8"/>
                </a:cubicBezTo>
                <a:cubicBezTo>
                  <a:pt x="0" y="14"/>
                  <a:pt x="3" y="29"/>
                  <a:pt x="11" y="32"/>
                </a:cubicBezTo>
                <a:cubicBezTo>
                  <a:pt x="22" y="37"/>
                  <a:pt x="35" y="28"/>
                  <a:pt x="47" y="26"/>
                </a:cubicBezTo>
                <a:cubicBezTo>
                  <a:pt x="62" y="4"/>
                  <a:pt x="61" y="2"/>
                  <a:pt x="35" y="2"/>
                </a:cubicBezTo>
                <a:close/>
              </a:path>
            </a:pathLst>
          </a:custGeom>
          <a:noFill/>
          <a:ln w="12700">
            <a:solidFill>
              <a:schemeClr val="tx1"/>
            </a:solidFill>
            <a:round/>
            <a:headEnd/>
            <a:tailEnd/>
          </a:ln>
        </p:spPr>
        <p:txBody>
          <a:bodyPr/>
          <a:lstStyle/>
          <a:p>
            <a:endParaRPr lang="en-US"/>
          </a:p>
        </p:txBody>
      </p:sp>
      <p:sp>
        <p:nvSpPr>
          <p:cNvPr id="108702" name="Freeform 301"/>
          <p:cNvSpPr>
            <a:spLocks/>
          </p:cNvSpPr>
          <p:nvPr/>
        </p:nvSpPr>
        <p:spPr bwMode="auto">
          <a:xfrm>
            <a:off x="1482725" y="5276850"/>
            <a:ext cx="107950" cy="47625"/>
          </a:xfrm>
          <a:custGeom>
            <a:avLst/>
            <a:gdLst>
              <a:gd name="T0" fmla="*/ 62 w 68"/>
              <a:gd name="T1" fmla="*/ 6 h 30"/>
              <a:gd name="T2" fmla="*/ 38 w 68"/>
              <a:gd name="T3" fmla="*/ 0 h 30"/>
              <a:gd name="T4" fmla="*/ 44 w 68"/>
              <a:gd name="T5" fmla="*/ 30 h 30"/>
              <a:gd name="T6" fmla="*/ 62 w 68"/>
              <a:gd name="T7" fmla="*/ 6 h 30"/>
              <a:gd name="T8" fmla="*/ 0 60000 65536"/>
              <a:gd name="T9" fmla="*/ 0 60000 65536"/>
              <a:gd name="T10" fmla="*/ 0 60000 65536"/>
              <a:gd name="T11" fmla="*/ 0 60000 65536"/>
              <a:gd name="T12" fmla="*/ 0 w 68"/>
              <a:gd name="T13" fmla="*/ 0 h 30"/>
              <a:gd name="T14" fmla="*/ 68 w 68"/>
              <a:gd name="T15" fmla="*/ 30 h 30"/>
            </a:gdLst>
            <a:ahLst/>
            <a:cxnLst>
              <a:cxn ang="T8">
                <a:pos x="T0" y="T1"/>
              </a:cxn>
              <a:cxn ang="T9">
                <a:pos x="T2" y="T3"/>
              </a:cxn>
              <a:cxn ang="T10">
                <a:pos x="T4" y="T5"/>
              </a:cxn>
              <a:cxn ang="T11">
                <a:pos x="T6" y="T7"/>
              </a:cxn>
            </a:cxnLst>
            <a:rect l="T12" t="T13" r="T14" b="T15"/>
            <a:pathLst>
              <a:path w="68" h="30">
                <a:moveTo>
                  <a:pt x="62" y="6"/>
                </a:moveTo>
                <a:cubicBezTo>
                  <a:pt x="54" y="4"/>
                  <a:pt x="46" y="0"/>
                  <a:pt x="38" y="0"/>
                </a:cubicBezTo>
                <a:cubicBezTo>
                  <a:pt x="0" y="0"/>
                  <a:pt x="27" y="24"/>
                  <a:pt x="44" y="30"/>
                </a:cubicBezTo>
                <a:cubicBezTo>
                  <a:pt x="68" y="22"/>
                  <a:pt x="62" y="30"/>
                  <a:pt x="62" y="6"/>
                </a:cubicBezTo>
                <a:close/>
              </a:path>
            </a:pathLst>
          </a:custGeom>
          <a:noFill/>
          <a:ln w="12700">
            <a:solidFill>
              <a:schemeClr val="tx1"/>
            </a:solidFill>
            <a:round/>
            <a:headEnd/>
            <a:tailEnd/>
          </a:ln>
        </p:spPr>
        <p:txBody>
          <a:bodyPr/>
          <a:lstStyle/>
          <a:p>
            <a:endParaRPr lang="en-US"/>
          </a:p>
        </p:txBody>
      </p:sp>
      <p:sp>
        <p:nvSpPr>
          <p:cNvPr id="108703" name="Freeform 302"/>
          <p:cNvSpPr>
            <a:spLocks/>
          </p:cNvSpPr>
          <p:nvPr/>
        </p:nvSpPr>
        <p:spPr bwMode="auto">
          <a:xfrm>
            <a:off x="1443038" y="5305425"/>
            <a:ext cx="119062" cy="38100"/>
          </a:xfrm>
          <a:custGeom>
            <a:avLst/>
            <a:gdLst>
              <a:gd name="T0" fmla="*/ 51 w 75"/>
              <a:gd name="T1" fmla="*/ 0 h 24"/>
              <a:gd name="T2" fmla="*/ 63 w 75"/>
              <a:gd name="T3" fmla="*/ 24 h 24"/>
              <a:gd name="T4" fmla="*/ 51 w 75"/>
              <a:gd name="T5" fmla="*/ 0 h 24"/>
              <a:gd name="T6" fmla="*/ 0 60000 65536"/>
              <a:gd name="T7" fmla="*/ 0 60000 65536"/>
              <a:gd name="T8" fmla="*/ 0 60000 65536"/>
              <a:gd name="T9" fmla="*/ 0 w 75"/>
              <a:gd name="T10" fmla="*/ 0 h 24"/>
              <a:gd name="T11" fmla="*/ 75 w 75"/>
              <a:gd name="T12" fmla="*/ 24 h 24"/>
            </a:gdLst>
            <a:ahLst/>
            <a:cxnLst>
              <a:cxn ang="T6">
                <a:pos x="T0" y="T1"/>
              </a:cxn>
              <a:cxn ang="T7">
                <a:pos x="T2" y="T3"/>
              </a:cxn>
              <a:cxn ang="T8">
                <a:pos x="T4" y="T5"/>
              </a:cxn>
            </a:cxnLst>
            <a:rect l="T9" t="T10" r="T11" b="T12"/>
            <a:pathLst>
              <a:path w="75" h="24">
                <a:moveTo>
                  <a:pt x="51" y="0"/>
                </a:moveTo>
                <a:cubicBezTo>
                  <a:pt x="0" y="13"/>
                  <a:pt x="41" y="17"/>
                  <a:pt x="63" y="24"/>
                </a:cubicBezTo>
                <a:cubicBezTo>
                  <a:pt x="71" y="0"/>
                  <a:pt x="75" y="8"/>
                  <a:pt x="51" y="0"/>
                </a:cubicBezTo>
                <a:close/>
              </a:path>
            </a:pathLst>
          </a:custGeom>
          <a:noFill/>
          <a:ln w="12700">
            <a:solidFill>
              <a:schemeClr val="tx1"/>
            </a:solidFill>
            <a:round/>
            <a:headEnd/>
            <a:tailEnd/>
          </a:ln>
        </p:spPr>
        <p:txBody>
          <a:bodyPr/>
          <a:lstStyle/>
          <a:p>
            <a:endParaRPr lang="en-US"/>
          </a:p>
        </p:txBody>
      </p:sp>
      <p:sp>
        <p:nvSpPr>
          <p:cNvPr id="108704" name="Freeform 303"/>
          <p:cNvSpPr>
            <a:spLocks/>
          </p:cNvSpPr>
          <p:nvPr/>
        </p:nvSpPr>
        <p:spPr bwMode="auto">
          <a:xfrm>
            <a:off x="2306638" y="5330825"/>
            <a:ext cx="112712" cy="74613"/>
          </a:xfrm>
          <a:custGeom>
            <a:avLst/>
            <a:gdLst>
              <a:gd name="T0" fmla="*/ 41 w 71"/>
              <a:gd name="T1" fmla="*/ 20 h 47"/>
              <a:gd name="T2" fmla="*/ 5 w 71"/>
              <a:gd name="T3" fmla="*/ 26 h 47"/>
              <a:gd name="T4" fmla="*/ 11 w 71"/>
              <a:gd name="T5" fmla="*/ 44 h 47"/>
              <a:gd name="T6" fmla="*/ 35 w 71"/>
              <a:gd name="T7" fmla="*/ 38 h 47"/>
              <a:gd name="T8" fmla="*/ 71 w 71"/>
              <a:gd name="T9" fmla="*/ 26 h 47"/>
              <a:gd name="T10" fmla="*/ 41 w 71"/>
              <a:gd name="T11" fmla="*/ 20 h 47"/>
              <a:gd name="T12" fmla="*/ 0 60000 65536"/>
              <a:gd name="T13" fmla="*/ 0 60000 65536"/>
              <a:gd name="T14" fmla="*/ 0 60000 65536"/>
              <a:gd name="T15" fmla="*/ 0 60000 65536"/>
              <a:gd name="T16" fmla="*/ 0 60000 65536"/>
              <a:gd name="T17" fmla="*/ 0 60000 65536"/>
              <a:gd name="T18" fmla="*/ 0 w 71"/>
              <a:gd name="T19" fmla="*/ 0 h 47"/>
              <a:gd name="T20" fmla="*/ 71 w 71"/>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1" h="47">
                <a:moveTo>
                  <a:pt x="41" y="20"/>
                </a:moveTo>
                <a:cubicBezTo>
                  <a:pt x="29" y="22"/>
                  <a:pt x="14" y="18"/>
                  <a:pt x="5" y="26"/>
                </a:cubicBezTo>
                <a:cubicBezTo>
                  <a:pt x="0" y="30"/>
                  <a:pt x="5" y="42"/>
                  <a:pt x="11" y="44"/>
                </a:cubicBezTo>
                <a:cubicBezTo>
                  <a:pt x="19" y="47"/>
                  <a:pt x="27" y="40"/>
                  <a:pt x="35" y="38"/>
                </a:cubicBezTo>
                <a:cubicBezTo>
                  <a:pt x="47" y="34"/>
                  <a:pt x="71" y="26"/>
                  <a:pt x="71" y="26"/>
                </a:cubicBezTo>
                <a:cubicBezTo>
                  <a:pt x="62" y="0"/>
                  <a:pt x="71" y="5"/>
                  <a:pt x="41" y="20"/>
                </a:cubicBezTo>
                <a:close/>
              </a:path>
            </a:pathLst>
          </a:custGeom>
          <a:noFill/>
          <a:ln w="12700">
            <a:solidFill>
              <a:schemeClr val="tx1"/>
            </a:solidFill>
            <a:round/>
            <a:headEnd/>
            <a:tailEnd/>
          </a:ln>
        </p:spPr>
        <p:txBody>
          <a:bodyPr/>
          <a:lstStyle/>
          <a:p>
            <a:endParaRPr lang="en-US"/>
          </a:p>
        </p:txBody>
      </p:sp>
      <p:sp>
        <p:nvSpPr>
          <p:cNvPr id="108705" name="Freeform 304"/>
          <p:cNvSpPr>
            <a:spLocks/>
          </p:cNvSpPr>
          <p:nvPr/>
        </p:nvSpPr>
        <p:spPr bwMode="auto">
          <a:xfrm>
            <a:off x="2411413" y="5324475"/>
            <a:ext cx="107950" cy="71438"/>
          </a:xfrm>
          <a:custGeom>
            <a:avLst/>
            <a:gdLst>
              <a:gd name="T0" fmla="*/ 41 w 68"/>
              <a:gd name="T1" fmla="*/ 18 h 45"/>
              <a:gd name="T2" fmla="*/ 5 w 68"/>
              <a:gd name="T3" fmla="*/ 24 h 45"/>
              <a:gd name="T4" fmla="*/ 11 w 68"/>
              <a:gd name="T5" fmla="*/ 42 h 45"/>
              <a:gd name="T6" fmla="*/ 59 w 68"/>
              <a:gd name="T7" fmla="*/ 36 h 45"/>
              <a:gd name="T8" fmla="*/ 65 w 68"/>
              <a:gd name="T9" fmla="*/ 18 h 45"/>
              <a:gd name="T10" fmla="*/ 41 w 68"/>
              <a:gd name="T11" fmla="*/ 18 h 45"/>
              <a:gd name="T12" fmla="*/ 0 60000 65536"/>
              <a:gd name="T13" fmla="*/ 0 60000 65536"/>
              <a:gd name="T14" fmla="*/ 0 60000 65536"/>
              <a:gd name="T15" fmla="*/ 0 60000 65536"/>
              <a:gd name="T16" fmla="*/ 0 60000 65536"/>
              <a:gd name="T17" fmla="*/ 0 60000 65536"/>
              <a:gd name="T18" fmla="*/ 0 w 68"/>
              <a:gd name="T19" fmla="*/ 0 h 45"/>
              <a:gd name="T20" fmla="*/ 68 w 68"/>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68" h="45">
                <a:moveTo>
                  <a:pt x="41" y="18"/>
                </a:moveTo>
                <a:cubicBezTo>
                  <a:pt x="29" y="20"/>
                  <a:pt x="14" y="16"/>
                  <a:pt x="5" y="24"/>
                </a:cubicBezTo>
                <a:cubicBezTo>
                  <a:pt x="0" y="28"/>
                  <a:pt x="5" y="41"/>
                  <a:pt x="11" y="42"/>
                </a:cubicBezTo>
                <a:cubicBezTo>
                  <a:pt x="27" y="45"/>
                  <a:pt x="43" y="38"/>
                  <a:pt x="59" y="36"/>
                </a:cubicBezTo>
                <a:cubicBezTo>
                  <a:pt x="61" y="30"/>
                  <a:pt x="68" y="24"/>
                  <a:pt x="65" y="18"/>
                </a:cubicBezTo>
                <a:cubicBezTo>
                  <a:pt x="56" y="0"/>
                  <a:pt x="46" y="13"/>
                  <a:pt x="41" y="18"/>
                </a:cubicBezTo>
                <a:close/>
              </a:path>
            </a:pathLst>
          </a:custGeom>
          <a:noFill/>
          <a:ln w="12700">
            <a:solidFill>
              <a:schemeClr val="tx1"/>
            </a:solidFill>
            <a:round/>
            <a:headEnd/>
            <a:tailEnd/>
          </a:ln>
        </p:spPr>
        <p:txBody>
          <a:bodyPr/>
          <a:lstStyle/>
          <a:p>
            <a:endParaRPr lang="en-US"/>
          </a:p>
        </p:txBody>
      </p:sp>
      <p:sp>
        <p:nvSpPr>
          <p:cNvPr id="108706" name="Freeform 305"/>
          <p:cNvSpPr>
            <a:spLocks/>
          </p:cNvSpPr>
          <p:nvPr/>
        </p:nvSpPr>
        <p:spPr bwMode="auto">
          <a:xfrm>
            <a:off x="2625725" y="5256213"/>
            <a:ext cx="125413" cy="58737"/>
          </a:xfrm>
          <a:custGeom>
            <a:avLst/>
            <a:gdLst>
              <a:gd name="T0" fmla="*/ 38 w 79"/>
              <a:gd name="T1" fmla="*/ 1 h 37"/>
              <a:gd name="T2" fmla="*/ 14 w 79"/>
              <a:gd name="T3" fmla="*/ 7 h 37"/>
              <a:gd name="T4" fmla="*/ 38 w 79"/>
              <a:gd name="T5" fmla="*/ 37 h 37"/>
              <a:gd name="T6" fmla="*/ 68 w 79"/>
              <a:gd name="T7" fmla="*/ 13 h 37"/>
              <a:gd name="T8" fmla="*/ 38 w 79"/>
              <a:gd name="T9" fmla="*/ 1 h 37"/>
              <a:gd name="T10" fmla="*/ 0 60000 65536"/>
              <a:gd name="T11" fmla="*/ 0 60000 65536"/>
              <a:gd name="T12" fmla="*/ 0 60000 65536"/>
              <a:gd name="T13" fmla="*/ 0 60000 65536"/>
              <a:gd name="T14" fmla="*/ 0 60000 65536"/>
              <a:gd name="T15" fmla="*/ 0 w 79"/>
              <a:gd name="T16" fmla="*/ 0 h 37"/>
              <a:gd name="T17" fmla="*/ 79 w 79"/>
              <a:gd name="T18" fmla="*/ 37 h 37"/>
            </a:gdLst>
            <a:ahLst/>
            <a:cxnLst>
              <a:cxn ang="T10">
                <a:pos x="T0" y="T1"/>
              </a:cxn>
              <a:cxn ang="T11">
                <a:pos x="T2" y="T3"/>
              </a:cxn>
              <a:cxn ang="T12">
                <a:pos x="T4" y="T5"/>
              </a:cxn>
              <a:cxn ang="T13">
                <a:pos x="T6" y="T7"/>
              </a:cxn>
              <a:cxn ang="T14">
                <a:pos x="T8" y="T9"/>
              </a:cxn>
            </a:cxnLst>
            <a:rect l="T15" t="T16" r="T17" b="T18"/>
            <a:pathLst>
              <a:path w="79" h="37">
                <a:moveTo>
                  <a:pt x="38" y="1"/>
                </a:moveTo>
                <a:cubicBezTo>
                  <a:pt x="30" y="3"/>
                  <a:pt x="18" y="0"/>
                  <a:pt x="14" y="7"/>
                </a:cubicBezTo>
                <a:cubicBezTo>
                  <a:pt x="0" y="30"/>
                  <a:pt x="29" y="34"/>
                  <a:pt x="38" y="37"/>
                </a:cubicBezTo>
                <a:cubicBezTo>
                  <a:pt x="43" y="36"/>
                  <a:pt x="79" y="34"/>
                  <a:pt x="68" y="13"/>
                </a:cubicBezTo>
                <a:cubicBezTo>
                  <a:pt x="63" y="3"/>
                  <a:pt x="48" y="6"/>
                  <a:pt x="38" y="1"/>
                </a:cubicBezTo>
                <a:close/>
              </a:path>
            </a:pathLst>
          </a:custGeom>
          <a:noFill/>
          <a:ln w="12700">
            <a:solidFill>
              <a:schemeClr val="tx1"/>
            </a:solidFill>
            <a:round/>
            <a:headEnd/>
            <a:tailEnd/>
          </a:ln>
        </p:spPr>
        <p:txBody>
          <a:bodyPr/>
          <a:lstStyle/>
          <a:p>
            <a:endParaRPr lang="en-US"/>
          </a:p>
        </p:txBody>
      </p:sp>
      <p:sp>
        <p:nvSpPr>
          <p:cNvPr id="108707" name="Freeform 306"/>
          <p:cNvSpPr>
            <a:spLocks/>
          </p:cNvSpPr>
          <p:nvPr/>
        </p:nvSpPr>
        <p:spPr bwMode="auto">
          <a:xfrm>
            <a:off x="1430338" y="5273675"/>
            <a:ext cx="90487" cy="58738"/>
          </a:xfrm>
          <a:custGeom>
            <a:avLst/>
            <a:gdLst>
              <a:gd name="T0" fmla="*/ 41 w 57"/>
              <a:gd name="T1" fmla="*/ 2 h 37"/>
              <a:gd name="T2" fmla="*/ 11 w 57"/>
              <a:gd name="T3" fmla="*/ 8 h 37"/>
              <a:gd name="T4" fmla="*/ 53 w 57"/>
              <a:gd name="T5" fmla="*/ 20 h 37"/>
              <a:gd name="T6" fmla="*/ 41 w 57"/>
              <a:gd name="T7" fmla="*/ 2 h 37"/>
              <a:gd name="T8" fmla="*/ 0 60000 65536"/>
              <a:gd name="T9" fmla="*/ 0 60000 65536"/>
              <a:gd name="T10" fmla="*/ 0 60000 65536"/>
              <a:gd name="T11" fmla="*/ 0 60000 65536"/>
              <a:gd name="T12" fmla="*/ 0 w 57"/>
              <a:gd name="T13" fmla="*/ 0 h 37"/>
              <a:gd name="T14" fmla="*/ 57 w 57"/>
              <a:gd name="T15" fmla="*/ 37 h 37"/>
            </a:gdLst>
            <a:ahLst/>
            <a:cxnLst>
              <a:cxn ang="T8">
                <a:pos x="T0" y="T1"/>
              </a:cxn>
              <a:cxn ang="T9">
                <a:pos x="T2" y="T3"/>
              </a:cxn>
              <a:cxn ang="T10">
                <a:pos x="T4" y="T5"/>
              </a:cxn>
              <a:cxn ang="T11">
                <a:pos x="T6" y="T7"/>
              </a:cxn>
            </a:cxnLst>
            <a:rect l="T12" t="T13" r="T14" b="T15"/>
            <a:pathLst>
              <a:path w="57" h="37">
                <a:moveTo>
                  <a:pt x="41" y="2"/>
                </a:moveTo>
                <a:cubicBezTo>
                  <a:pt x="31" y="4"/>
                  <a:pt x="17" y="0"/>
                  <a:pt x="11" y="8"/>
                </a:cubicBezTo>
                <a:cubicBezTo>
                  <a:pt x="0" y="22"/>
                  <a:pt x="40" y="37"/>
                  <a:pt x="53" y="20"/>
                </a:cubicBezTo>
                <a:cubicBezTo>
                  <a:pt x="57" y="14"/>
                  <a:pt x="45" y="8"/>
                  <a:pt x="41" y="2"/>
                </a:cubicBezTo>
                <a:close/>
              </a:path>
            </a:pathLst>
          </a:custGeom>
          <a:noFill/>
          <a:ln w="12700">
            <a:solidFill>
              <a:schemeClr val="tx1"/>
            </a:solidFill>
            <a:round/>
            <a:headEnd/>
            <a:tailEnd/>
          </a:ln>
        </p:spPr>
        <p:txBody>
          <a:bodyPr/>
          <a:lstStyle/>
          <a:p>
            <a:endParaRPr lang="en-US"/>
          </a:p>
        </p:txBody>
      </p:sp>
      <p:sp>
        <p:nvSpPr>
          <p:cNvPr id="108708" name="Freeform 307"/>
          <p:cNvSpPr>
            <a:spLocks/>
          </p:cNvSpPr>
          <p:nvPr/>
        </p:nvSpPr>
        <p:spPr bwMode="auto">
          <a:xfrm>
            <a:off x="1533525" y="5238750"/>
            <a:ext cx="111125" cy="49213"/>
          </a:xfrm>
          <a:custGeom>
            <a:avLst/>
            <a:gdLst>
              <a:gd name="T0" fmla="*/ 42 w 70"/>
              <a:gd name="T1" fmla="*/ 0 h 31"/>
              <a:gd name="T2" fmla="*/ 36 w 70"/>
              <a:gd name="T3" fmla="*/ 30 h 31"/>
              <a:gd name="T4" fmla="*/ 66 w 70"/>
              <a:gd name="T5" fmla="*/ 24 h 31"/>
              <a:gd name="T6" fmla="*/ 60 w 70"/>
              <a:gd name="T7" fmla="*/ 6 h 31"/>
              <a:gd name="T8" fmla="*/ 42 w 70"/>
              <a:gd name="T9" fmla="*/ 0 h 31"/>
              <a:gd name="T10" fmla="*/ 0 60000 65536"/>
              <a:gd name="T11" fmla="*/ 0 60000 65536"/>
              <a:gd name="T12" fmla="*/ 0 60000 65536"/>
              <a:gd name="T13" fmla="*/ 0 60000 65536"/>
              <a:gd name="T14" fmla="*/ 0 60000 65536"/>
              <a:gd name="T15" fmla="*/ 0 w 70"/>
              <a:gd name="T16" fmla="*/ 0 h 31"/>
              <a:gd name="T17" fmla="*/ 70 w 70"/>
              <a:gd name="T18" fmla="*/ 31 h 31"/>
            </a:gdLst>
            <a:ahLst/>
            <a:cxnLst>
              <a:cxn ang="T10">
                <a:pos x="T0" y="T1"/>
              </a:cxn>
              <a:cxn ang="T11">
                <a:pos x="T2" y="T3"/>
              </a:cxn>
              <a:cxn ang="T12">
                <a:pos x="T4" y="T5"/>
              </a:cxn>
              <a:cxn ang="T13">
                <a:pos x="T6" y="T7"/>
              </a:cxn>
              <a:cxn ang="T14">
                <a:pos x="T8" y="T9"/>
              </a:cxn>
            </a:cxnLst>
            <a:rect l="T15" t="T16" r="T17" b="T18"/>
            <a:pathLst>
              <a:path w="70" h="31">
                <a:moveTo>
                  <a:pt x="42" y="0"/>
                </a:moveTo>
                <a:cubicBezTo>
                  <a:pt x="18" y="8"/>
                  <a:pt x="0" y="18"/>
                  <a:pt x="36" y="30"/>
                </a:cubicBezTo>
                <a:cubicBezTo>
                  <a:pt x="46" y="28"/>
                  <a:pt x="59" y="31"/>
                  <a:pt x="66" y="24"/>
                </a:cubicBezTo>
                <a:cubicBezTo>
                  <a:pt x="70" y="20"/>
                  <a:pt x="64" y="10"/>
                  <a:pt x="60" y="6"/>
                </a:cubicBezTo>
                <a:cubicBezTo>
                  <a:pt x="56" y="2"/>
                  <a:pt x="42" y="0"/>
                  <a:pt x="42" y="0"/>
                </a:cubicBezTo>
                <a:close/>
              </a:path>
            </a:pathLst>
          </a:custGeom>
          <a:noFill/>
          <a:ln w="12700">
            <a:solidFill>
              <a:schemeClr val="tx1"/>
            </a:solidFill>
            <a:round/>
            <a:headEnd/>
            <a:tailEnd/>
          </a:ln>
        </p:spPr>
        <p:txBody>
          <a:bodyPr/>
          <a:lstStyle/>
          <a:p>
            <a:endParaRPr lang="en-US"/>
          </a:p>
        </p:txBody>
      </p:sp>
      <p:sp>
        <p:nvSpPr>
          <p:cNvPr id="108709" name="Freeform 308"/>
          <p:cNvSpPr>
            <a:spLocks/>
          </p:cNvSpPr>
          <p:nvPr/>
        </p:nvSpPr>
        <p:spPr bwMode="auto">
          <a:xfrm>
            <a:off x="4046538" y="5210175"/>
            <a:ext cx="161925" cy="47625"/>
          </a:xfrm>
          <a:custGeom>
            <a:avLst/>
            <a:gdLst>
              <a:gd name="T0" fmla="*/ 79 w 102"/>
              <a:gd name="T1" fmla="*/ 0 h 30"/>
              <a:gd name="T2" fmla="*/ 61 w 102"/>
              <a:gd name="T3" fmla="*/ 30 h 30"/>
              <a:gd name="T4" fmla="*/ 79 w 102"/>
              <a:gd name="T5" fmla="*/ 0 h 30"/>
              <a:gd name="T6" fmla="*/ 0 60000 65536"/>
              <a:gd name="T7" fmla="*/ 0 60000 65536"/>
              <a:gd name="T8" fmla="*/ 0 60000 65536"/>
              <a:gd name="T9" fmla="*/ 0 w 102"/>
              <a:gd name="T10" fmla="*/ 0 h 30"/>
              <a:gd name="T11" fmla="*/ 102 w 102"/>
              <a:gd name="T12" fmla="*/ 30 h 30"/>
            </a:gdLst>
            <a:ahLst/>
            <a:cxnLst>
              <a:cxn ang="T6">
                <a:pos x="T0" y="T1"/>
              </a:cxn>
              <a:cxn ang="T7">
                <a:pos x="T2" y="T3"/>
              </a:cxn>
              <a:cxn ang="T8">
                <a:pos x="T4" y="T5"/>
              </a:cxn>
            </a:cxnLst>
            <a:rect l="T9" t="T10" r="T11" b="T12"/>
            <a:pathLst>
              <a:path w="102" h="30">
                <a:moveTo>
                  <a:pt x="79" y="0"/>
                </a:moveTo>
                <a:cubicBezTo>
                  <a:pt x="60" y="4"/>
                  <a:pt x="0" y="15"/>
                  <a:pt x="61" y="30"/>
                </a:cubicBezTo>
                <a:cubicBezTo>
                  <a:pt x="90" y="24"/>
                  <a:pt x="102" y="23"/>
                  <a:pt x="79" y="0"/>
                </a:cubicBezTo>
                <a:close/>
              </a:path>
            </a:pathLst>
          </a:custGeom>
          <a:noFill/>
          <a:ln w="12700">
            <a:solidFill>
              <a:schemeClr val="tx1"/>
            </a:solidFill>
            <a:round/>
            <a:headEnd/>
            <a:tailEnd/>
          </a:ln>
        </p:spPr>
        <p:txBody>
          <a:bodyPr/>
          <a:lstStyle/>
          <a:p>
            <a:endParaRPr lang="en-US"/>
          </a:p>
        </p:txBody>
      </p:sp>
      <p:sp>
        <p:nvSpPr>
          <p:cNvPr id="108710" name="Freeform 309"/>
          <p:cNvSpPr>
            <a:spLocks/>
          </p:cNvSpPr>
          <p:nvPr/>
        </p:nvSpPr>
        <p:spPr bwMode="auto">
          <a:xfrm>
            <a:off x="4089400" y="5162550"/>
            <a:ext cx="104775" cy="47625"/>
          </a:xfrm>
          <a:custGeom>
            <a:avLst/>
            <a:gdLst>
              <a:gd name="T0" fmla="*/ 52 w 66"/>
              <a:gd name="T1" fmla="*/ 0 h 30"/>
              <a:gd name="T2" fmla="*/ 40 w 66"/>
              <a:gd name="T3" fmla="*/ 30 h 30"/>
              <a:gd name="T4" fmla="*/ 52 w 66"/>
              <a:gd name="T5" fmla="*/ 0 h 30"/>
              <a:gd name="T6" fmla="*/ 0 60000 65536"/>
              <a:gd name="T7" fmla="*/ 0 60000 65536"/>
              <a:gd name="T8" fmla="*/ 0 60000 65536"/>
              <a:gd name="T9" fmla="*/ 0 w 66"/>
              <a:gd name="T10" fmla="*/ 0 h 30"/>
              <a:gd name="T11" fmla="*/ 66 w 66"/>
              <a:gd name="T12" fmla="*/ 30 h 30"/>
            </a:gdLst>
            <a:ahLst/>
            <a:cxnLst>
              <a:cxn ang="T6">
                <a:pos x="T0" y="T1"/>
              </a:cxn>
              <a:cxn ang="T7">
                <a:pos x="T2" y="T3"/>
              </a:cxn>
              <a:cxn ang="T8">
                <a:pos x="T4" y="T5"/>
              </a:cxn>
            </a:cxnLst>
            <a:rect l="T9" t="T10" r="T11" b="T12"/>
            <a:pathLst>
              <a:path w="66" h="30">
                <a:moveTo>
                  <a:pt x="52" y="0"/>
                </a:moveTo>
                <a:cubicBezTo>
                  <a:pt x="32" y="7"/>
                  <a:pt x="0" y="17"/>
                  <a:pt x="40" y="30"/>
                </a:cubicBezTo>
                <a:cubicBezTo>
                  <a:pt x="66" y="21"/>
                  <a:pt x="60" y="30"/>
                  <a:pt x="52" y="0"/>
                </a:cubicBezTo>
                <a:close/>
              </a:path>
            </a:pathLst>
          </a:custGeom>
          <a:noFill/>
          <a:ln w="12700">
            <a:solidFill>
              <a:schemeClr val="tx1"/>
            </a:solidFill>
            <a:round/>
            <a:headEnd/>
            <a:tailEnd/>
          </a:ln>
        </p:spPr>
        <p:txBody>
          <a:bodyPr/>
          <a:lstStyle/>
          <a:p>
            <a:endParaRPr lang="en-US"/>
          </a:p>
        </p:txBody>
      </p:sp>
      <p:sp>
        <p:nvSpPr>
          <p:cNvPr id="108711" name="Freeform 310"/>
          <p:cNvSpPr>
            <a:spLocks/>
          </p:cNvSpPr>
          <p:nvPr/>
        </p:nvSpPr>
        <p:spPr bwMode="auto">
          <a:xfrm>
            <a:off x="4070350" y="5164138"/>
            <a:ext cx="76200" cy="68262"/>
          </a:xfrm>
          <a:custGeom>
            <a:avLst/>
            <a:gdLst>
              <a:gd name="T0" fmla="*/ 34 w 48"/>
              <a:gd name="T1" fmla="*/ 11 h 43"/>
              <a:gd name="T2" fmla="*/ 16 w 48"/>
              <a:gd name="T3" fmla="*/ 41 h 43"/>
              <a:gd name="T4" fmla="*/ 34 w 48"/>
              <a:gd name="T5" fmla="*/ 11 h 43"/>
              <a:gd name="T6" fmla="*/ 0 60000 65536"/>
              <a:gd name="T7" fmla="*/ 0 60000 65536"/>
              <a:gd name="T8" fmla="*/ 0 60000 65536"/>
              <a:gd name="T9" fmla="*/ 0 w 48"/>
              <a:gd name="T10" fmla="*/ 0 h 43"/>
              <a:gd name="T11" fmla="*/ 48 w 48"/>
              <a:gd name="T12" fmla="*/ 43 h 43"/>
            </a:gdLst>
            <a:ahLst/>
            <a:cxnLst>
              <a:cxn ang="T6">
                <a:pos x="T0" y="T1"/>
              </a:cxn>
              <a:cxn ang="T7">
                <a:pos x="T2" y="T3"/>
              </a:cxn>
              <a:cxn ang="T8">
                <a:pos x="T4" y="T5"/>
              </a:cxn>
            </a:cxnLst>
            <a:rect l="T9" t="T10" r="T11" b="T12"/>
            <a:pathLst>
              <a:path w="48" h="43">
                <a:moveTo>
                  <a:pt x="34" y="11"/>
                </a:moveTo>
                <a:cubicBezTo>
                  <a:pt x="0" y="0"/>
                  <a:pt x="8" y="17"/>
                  <a:pt x="16" y="41"/>
                </a:cubicBezTo>
                <a:cubicBezTo>
                  <a:pt x="48" y="33"/>
                  <a:pt x="42" y="43"/>
                  <a:pt x="34" y="11"/>
                </a:cubicBezTo>
                <a:close/>
              </a:path>
            </a:pathLst>
          </a:custGeom>
          <a:noFill/>
          <a:ln w="12700">
            <a:solidFill>
              <a:schemeClr val="tx1"/>
            </a:solidFill>
            <a:round/>
            <a:headEnd/>
            <a:tailEnd/>
          </a:ln>
        </p:spPr>
        <p:txBody>
          <a:bodyPr/>
          <a:lstStyle/>
          <a:p>
            <a:endParaRPr lang="en-US"/>
          </a:p>
        </p:txBody>
      </p:sp>
      <p:sp>
        <p:nvSpPr>
          <p:cNvPr id="108712" name="Freeform 311"/>
          <p:cNvSpPr>
            <a:spLocks/>
          </p:cNvSpPr>
          <p:nvPr/>
        </p:nvSpPr>
        <p:spPr bwMode="auto">
          <a:xfrm>
            <a:off x="4105275" y="5105400"/>
            <a:ext cx="58738" cy="66675"/>
          </a:xfrm>
          <a:custGeom>
            <a:avLst/>
            <a:gdLst>
              <a:gd name="T0" fmla="*/ 36 w 37"/>
              <a:gd name="T1" fmla="*/ 18 h 42"/>
              <a:gd name="T2" fmla="*/ 6 w 37"/>
              <a:gd name="T3" fmla="*/ 30 h 42"/>
              <a:gd name="T4" fmla="*/ 24 w 37"/>
              <a:gd name="T5" fmla="*/ 42 h 42"/>
              <a:gd name="T6" fmla="*/ 36 w 37"/>
              <a:gd name="T7" fmla="*/ 18 h 42"/>
              <a:gd name="T8" fmla="*/ 0 60000 65536"/>
              <a:gd name="T9" fmla="*/ 0 60000 65536"/>
              <a:gd name="T10" fmla="*/ 0 60000 65536"/>
              <a:gd name="T11" fmla="*/ 0 60000 65536"/>
              <a:gd name="T12" fmla="*/ 0 w 37"/>
              <a:gd name="T13" fmla="*/ 0 h 42"/>
              <a:gd name="T14" fmla="*/ 37 w 37"/>
              <a:gd name="T15" fmla="*/ 42 h 42"/>
            </a:gdLst>
            <a:ahLst/>
            <a:cxnLst>
              <a:cxn ang="T8">
                <a:pos x="T0" y="T1"/>
              </a:cxn>
              <a:cxn ang="T9">
                <a:pos x="T2" y="T3"/>
              </a:cxn>
              <a:cxn ang="T10">
                <a:pos x="T4" y="T5"/>
              </a:cxn>
              <a:cxn ang="T11">
                <a:pos x="T6" y="T7"/>
              </a:cxn>
            </a:cxnLst>
            <a:rect l="T12" t="T13" r="T14" b="T15"/>
            <a:pathLst>
              <a:path w="37" h="42">
                <a:moveTo>
                  <a:pt x="36" y="18"/>
                </a:moveTo>
                <a:cubicBezTo>
                  <a:pt x="30" y="16"/>
                  <a:pt x="0" y="0"/>
                  <a:pt x="6" y="30"/>
                </a:cubicBezTo>
                <a:cubicBezTo>
                  <a:pt x="7" y="37"/>
                  <a:pt x="18" y="38"/>
                  <a:pt x="24" y="42"/>
                </a:cubicBezTo>
                <a:cubicBezTo>
                  <a:pt x="37" y="22"/>
                  <a:pt x="36" y="31"/>
                  <a:pt x="36" y="18"/>
                </a:cubicBezTo>
                <a:close/>
              </a:path>
            </a:pathLst>
          </a:custGeom>
          <a:noFill/>
          <a:ln w="12700">
            <a:solidFill>
              <a:schemeClr val="tx1"/>
            </a:solidFill>
            <a:round/>
            <a:headEnd/>
            <a:tailEnd/>
          </a:ln>
        </p:spPr>
        <p:txBody>
          <a:bodyPr/>
          <a:lstStyle/>
          <a:p>
            <a:endParaRPr lang="en-US"/>
          </a:p>
        </p:txBody>
      </p:sp>
      <p:sp>
        <p:nvSpPr>
          <p:cNvPr id="108713" name="Freeform 312"/>
          <p:cNvSpPr>
            <a:spLocks/>
          </p:cNvSpPr>
          <p:nvPr/>
        </p:nvSpPr>
        <p:spPr bwMode="auto">
          <a:xfrm>
            <a:off x="4105275" y="5076825"/>
            <a:ext cx="82550" cy="57150"/>
          </a:xfrm>
          <a:custGeom>
            <a:avLst/>
            <a:gdLst>
              <a:gd name="T0" fmla="*/ 42 w 52"/>
              <a:gd name="T1" fmla="*/ 0 h 36"/>
              <a:gd name="T2" fmla="*/ 36 w 52"/>
              <a:gd name="T3" fmla="*/ 36 h 36"/>
              <a:gd name="T4" fmla="*/ 42 w 52"/>
              <a:gd name="T5" fmla="*/ 0 h 36"/>
              <a:gd name="T6" fmla="*/ 0 60000 65536"/>
              <a:gd name="T7" fmla="*/ 0 60000 65536"/>
              <a:gd name="T8" fmla="*/ 0 60000 65536"/>
              <a:gd name="T9" fmla="*/ 0 w 52"/>
              <a:gd name="T10" fmla="*/ 0 h 36"/>
              <a:gd name="T11" fmla="*/ 52 w 52"/>
              <a:gd name="T12" fmla="*/ 36 h 36"/>
            </a:gdLst>
            <a:ahLst/>
            <a:cxnLst>
              <a:cxn ang="T6">
                <a:pos x="T0" y="T1"/>
              </a:cxn>
              <a:cxn ang="T7">
                <a:pos x="T2" y="T3"/>
              </a:cxn>
              <a:cxn ang="T8">
                <a:pos x="T4" y="T5"/>
              </a:cxn>
            </a:cxnLst>
            <a:rect l="T9" t="T10" r="T11" b="T12"/>
            <a:pathLst>
              <a:path w="52" h="36">
                <a:moveTo>
                  <a:pt x="42" y="0"/>
                </a:moveTo>
                <a:cubicBezTo>
                  <a:pt x="21" y="14"/>
                  <a:pt x="0" y="24"/>
                  <a:pt x="36" y="36"/>
                </a:cubicBezTo>
                <a:cubicBezTo>
                  <a:pt x="52" y="13"/>
                  <a:pt x="50" y="25"/>
                  <a:pt x="42" y="0"/>
                </a:cubicBezTo>
                <a:close/>
              </a:path>
            </a:pathLst>
          </a:custGeom>
          <a:noFill/>
          <a:ln w="12700">
            <a:solidFill>
              <a:schemeClr val="tx1"/>
            </a:solidFill>
            <a:round/>
            <a:headEnd/>
            <a:tailEnd/>
          </a:ln>
        </p:spPr>
        <p:txBody>
          <a:bodyPr/>
          <a:lstStyle/>
          <a:p>
            <a:endParaRPr lang="en-US"/>
          </a:p>
        </p:txBody>
      </p:sp>
      <p:sp>
        <p:nvSpPr>
          <p:cNvPr id="108714" name="Freeform 313"/>
          <p:cNvSpPr>
            <a:spLocks/>
          </p:cNvSpPr>
          <p:nvPr/>
        </p:nvSpPr>
        <p:spPr bwMode="auto">
          <a:xfrm>
            <a:off x="4127500" y="5026025"/>
            <a:ext cx="53975" cy="33338"/>
          </a:xfrm>
          <a:custGeom>
            <a:avLst/>
            <a:gdLst>
              <a:gd name="T0" fmla="*/ 34 w 34"/>
              <a:gd name="T1" fmla="*/ 2 h 21"/>
              <a:gd name="T2" fmla="*/ 4 w 34"/>
              <a:gd name="T3" fmla="*/ 8 h 21"/>
              <a:gd name="T4" fmla="*/ 22 w 34"/>
              <a:gd name="T5" fmla="*/ 20 h 21"/>
              <a:gd name="T6" fmla="*/ 34 w 34"/>
              <a:gd name="T7" fmla="*/ 2 h 21"/>
              <a:gd name="T8" fmla="*/ 0 60000 65536"/>
              <a:gd name="T9" fmla="*/ 0 60000 65536"/>
              <a:gd name="T10" fmla="*/ 0 60000 65536"/>
              <a:gd name="T11" fmla="*/ 0 60000 65536"/>
              <a:gd name="T12" fmla="*/ 0 w 34"/>
              <a:gd name="T13" fmla="*/ 0 h 21"/>
              <a:gd name="T14" fmla="*/ 34 w 34"/>
              <a:gd name="T15" fmla="*/ 21 h 21"/>
            </a:gdLst>
            <a:ahLst/>
            <a:cxnLst>
              <a:cxn ang="T8">
                <a:pos x="T0" y="T1"/>
              </a:cxn>
              <a:cxn ang="T9">
                <a:pos x="T2" y="T3"/>
              </a:cxn>
              <a:cxn ang="T10">
                <a:pos x="T4" y="T5"/>
              </a:cxn>
              <a:cxn ang="T11">
                <a:pos x="T6" y="T7"/>
              </a:cxn>
            </a:cxnLst>
            <a:rect l="T12" t="T13" r="T14" b="T15"/>
            <a:pathLst>
              <a:path w="34" h="21">
                <a:moveTo>
                  <a:pt x="34" y="2"/>
                </a:moveTo>
                <a:cubicBezTo>
                  <a:pt x="24" y="4"/>
                  <a:pt x="10" y="0"/>
                  <a:pt x="4" y="8"/>
                </a:cubicBezTo>
                <a:cubicBezTo>
                  <a:pt x="0" y="14"/>
                  <a:pt x="15" y="21"/>
                  <a:pt x="22" y="20"/>
                </a:cubicBezTo>
                <a:cubicBezTo>
                  <a:pt x="29" y="19"/>
                  <a:pt x="30" y="8"/>
                  <a:pt x="34" y="2"/>
                </a:cubicBezTo>
                <a:close/>
              </a:path>
            </a:pathLst>
          </a:custGeom>
          <a:noFill/>
          <a:ln w="12700">
            <a:solidFill>
              <a:schemeClr val="tx1"/>
            </a:solidFill>
            <a:round/>
            <a:headEnd/>
            <a:tailEnd/>
          </a:ln>
        </p:spPr>
        <p:txBody>
          <a:bodyPr/>
          <a:lstStyle/>
          <a:p>
            <a:endParaRPr lang="en-US"/>
          </a:p>
        </p:txBody>
      </p:sp>
      <p:sp>
        <p:nvSpPr>
          <p:cNvPr id="108715" name="Freeform 314"/>
          <p:cNvSpPr>
            <a:spLocks/>
          </p:cNvSpPr>
          <p:nvPr/>
        </p:nvSpPr>
        <p:spPr bwMode="auto">
          <a:xfrm>
            <a:off x="4016375" y="5153025"/>
            <a:ext cx="74613" cy="57150"/>
          </a:xfrm>
          <a:custGeom>
            <a:avLst/>
            <a:gdLst>
              <a:gd name="T0" fmla="*/ 44 w 47"/>
              <a:gd name="T1" fmla="*/ 0 h 36"/>
              <a:gd name="T2" fmla="*/ 32 w 47"/>
              <a:gd name="T3" fmla="*/ 36 h 36"/>
              <a:gd name="T4" fmla="*/ 44 w 47"/>
              <a:gd name="T5" fmla="*/ 0 h 36"/>
              <a:gd name="T6" fmla="*/ 0 60000 65536"/>
              <a:gd name="T7" fmla="*/ 0 60000 65536"/>
              <a:gd name="T8" fmla="*/ 0 60000 65536"/>
              <a:gd name="T9" fmla="*/ 0 w 47"/>
              <a:gd name="T10" fmla="*/ 0 h 36"/>
              <a:gd name="T11" fmla="*/ 47 w 47"/>
              <a:gd name="T12" fmla="*/ 36 h 36"/>
            </a:gdLst>
            <a:ahLst/>
            <a:cxnLst>
              <a:cxn ang="T6">
                <a:pos x="T0" y="T1"/>
              </a:cxn>
              <a:cxn ang="T7">
                <a:pos x="T2" y="T3"/>
              </a:cxn>
              <a:cxn ang="T8">
                <a:pos x="T4" y="T5"/>
              </a:cxn>
            </a:cxnLst>
            <a:rect l="T9" t="T10" r="T11" b="T12"/>
            <a:pathLst>
              <a:path w="47" h="36">
                <a:moveTo>
                  <a:pt x="44" y="0"/>
                </a:moveTo>
                <a:cubicBezTo>
                  <a:pt x="16" y="9"/>
                  <a:pt x="0" y="14"/>
                  <a:pt x="32" y="36"/>
                </a:cubicBezTo>
                <a:cubicBezTo>
                  <a:pt x="47" y="13"/>
                  <a:pt x="44" y="25"/>
                  <a:pt x="44" y="0"/>
                </a:cubicBezTo>
                <a:close/>
              </a:path>
            </a:pathLst>
          </a:custGeom>
          <a:noFill/>
          <a:ln w="12700">
            <a:solidFill>
              <a:schemeClr val="tx1"/>
            </a:solidFill>
            <a:round/>
            <a:headEnd/>
            <a:tailEnd/>
          </a:ln>
        </p:spPr>
        <p:txBody>
          <a:bodyPr/>
          <a:lstStyle/>
          <a:p>
            <a:endParaRPr lang="en-US"/>
          </a:p>
        </p:txBody>
      </p:sp>
      <p:sp>
        <p:nvSpPr>
          <p:cNvPr id="108716" name="Freeform 315"/>
          <p:cNvSpPr>
            <a:spLocks/>
          </p:cNvSpPr>
          <p:nvPr/>
        </p:nvSpPr>
        <p:spPr bwMode="auto">
          <a:xfrm>
            <a:off x="4078288" y="5035550"/>
            <a:ext cx="68262" cy="79375"/>
          </a:xfrm>
          <a:custGeom>
            <a:avLst/>
            <a:gdLst>
              <a:gd name="T0" fmla="*/ 41 w 43"/>
              <a:gd name="T1" fmla="*/ 14 h 50"/>
              <a:gd name="T2" fmla="*/ 35 w 43"/>
              <a:gd name="T3" fmla="*/ 50 h 50"/>
              <a:gd name="T4" fmla="*/ 41 w 43"/>
              <a:gd name="T5" fmla="*/ 14 h 50"/>
              <a:gd name="T6" fmla="*/ 0 60000 65536"/>
              <a:gd name="T7" fmla="*/ 0 60000 65536"/>
              <a:gd name="T8" fmla="*/ 0 60000 65536"/>
              <a:gd name="T9" fmla="*/ 0 w 43"/>
              <a:gd name="T10" fmla="*/ 0 h 50"/>
              <a:gd name="T11" fmla="*/ 43 w 43"/>
              <a:gd name="T12" fmla="*/ 50 h 50"/>
            </a:gdLst>
            <a:ahLst/>
            <a:cxnLst>
              <a:cxn ang="T6">
                <a:pos x="T0" y="T1"/>
              </a:cxn>
              <a:cxn ang="T7">
                <a:pos x="T2" y="T3"/>
              </a:cxn>
              <a:cxn ang="T8">
                <a:pos x="T4" y="T5"/>
              </a:cxn>
            </a:cxnLst>
            <a:rect l="T9" t="T10" r="T11" b="T12"/>
            <a:pathLst>
              <a:path w="43" h="50">
                <a:moveTo>
                  <a:pt x="41" y="14"/>
                </a:moveTo>
                <a:cubicBezTo>
                  <a:pt x="0" y="0"/>
                  <a:pt x="2" y="39"/>
                  <a:pt x="35" y="50"/>
                </a:cubicBezTo>
                <a:cubicBezTo>
                  <a:pt x="43" y="26"/>
                  <a:pt x="41" y="38"/>
                  <a:pt x="41" y="14"/>
                </a:cubicBezTo>
                <a:close/>
              </a:path>
            </a:pathLst>
          </a:custGeom>
          <a:noFill/>
          <a:ln w="9525">
            <a:solidFill>
              <a:schemeClr val="tx1"/>
            </a:solidFill>
            <a:round/>
            <a:headEnd/>
            <a:tailEnd/>
          </a:ln>
        </p:spPr>
        <p:txBody>
          <a:bodyPr/>
          <a:lstStyle/>
          <a:p>
            <a:endParaRPr lang="en-US"/>
          </a:p>
        </p:txBody>
      </p:sp>
      <p:sp>
        <p:nvSpPr>
          <p:cNvPr id="108717" name="Freeform 316"/>
          <p:cNvSpPr>
            <a:spLocks/>
          </p:cNvSpPr>
          <p:nvPr/>
        </p:nvSpPr>
        <p:spPr bwMode="auto">
          <a:xfrm>
            <a:off x="4013200" y="5083175"/>
            <a:ext cx="112713" cy="79375"/>
          </a:xfrm>
          <a:custGeom>
            <a:avLst/>
            <a:gdLst>
              <a:gd name="T0" fmla="*/ 64 w 71"/>
              <a:gd name="T1" fmla="*/ 2 h 50"/>
              <a:gd name="T2" fmla="*/ 22 w 71"/>
              <a:gd name="T3" fmla="*/ 8 h 50"/>
              <a:gd name="T4" fmla="*/ 46 w 71"/>
              <a:gd name="T5" fmla="*/ 32 h 50"/>
              <a:gd name="T6" fmla="*/ 64 w 71"/>
              <a:gd name="T7" fmla="*/ 44 h 50"/>
              <a:gd name="T8" fmla="*/ 64 w 71"/>
              <a:gd name="T9" fmla="*/ 2 h 50"/>
              <a:gd name="T10" fmla="*/ 0 60000 65536"/>
              <a:gd name="T11" fmla="*/ 0 60000 65536"/>
              <a:gd name="T12" fmla="*/ 0 60000 65536"/>
              <a:gd name="T13" fmla="*/ 0 60000 65536"/>
              <a:gd name="T14" fmla="*/ 0 60000 65536"/>
              <a:gd name="T15" fmla="*/ 0 w 71"/>
              <a:gd name="T16" fmla="*/ 0 h 50"/>
              <a:gd name="T17" fmla="*/ 71 w 71"/>
              <a:gd name="T18" fmla="*/ 50 h 50"/>
            </a:gdLst>
            <a:ahLst/>
            <a:cxnLst>
              <a:cxn ang="T10">
                <a:pos x="T0" y="T1"/>
              </a:cxn>
              <a:cxn ang="T11">
                <a:pos x="T2" y="T3"/>
              </a:cxn>
              <a:cxn ang="T12">
                <a:pos x="T4" y="T5"/>
              </a:cxn>
              <a:cxn ang="T13">
                <a:pos x="T6" y="T7"/>
              </a:cxn>
              <a:cxn ang="T14">
                <a:pos x="T8" y="T9"/>
              </a:cxn>
            </a:cxnLst>
            <a:rect l="T15" t="T16" r="T17" b="T18"/>
            <a:pathLst>
              <a:path w="71" h="50">
                <a:moveTo>
                  <a:pt x="64" y="2"/>
                </a:moveTo>
                <a:cubicBezTo>
                  <a:pt x="50" y="4"/>
                  <a:pt x="34" y="0"/>
                  <a:pt x="22" y="8"/>
                </a:cubicBezTo>
                <a:cubicBezTo>
                  <a:pt x="0" y="22"/>
                  <a:pt x="38" y="28"/>
                  <a:pt x="46" y="32"/>
                </a:cubicBezTo>
                <a:cubicBezTo>
                  <a:pt x="52" y="35"/>
                  <a:pt x="60" y="50"/>
                  <a:pt x="64" y="44"/>
                </a:cubicBezTo>
                <a:cubicBezTo>
                  <a:pt x="71" y="32"/>
                  <a:pt x="64" y="16"/>
                  <a:pt x="64" y="2"/>
                </a:cubicBezTo>
                <a:close/>
              </a:path>
            </a:pathLst>
          </a:custGeom>
          <a:noFill/>
          <a:ln w="12700">
            <a:solidFill>
              <a:schemeClr val="tx1"/>
            </a:solidFill>
            <a:round/>
            <a:headEnd/>
            <a:tailEnd/>
          </a:ln>
        </p:spPr>
        <p:txBody>
          <a:bodyPr/>
          <a:lstStyle/>
          <a:p>
            <a:endParaRPr lang="en-US"/>
          </a:p>
        </p:txBody>
      </p:sp>
      <p:sp>
        <p:nvSpPr>
          <p:cNvPr id="108718" name="Freeform 317"/>
          <p:cNvSpPr>
            <a:spLocks/>
          </p:cNvSpPr>
          <p:nvPr/>
        </p:nvSpPr>
        <p:spPr bwMode="auto">
          <a:xfrm>
            <a:off x="3968750" y="5191125"/>
            <a:ext cx="119063" cy="58738"/>
          </a:xfrm>
          <a:custGeom>
            <a:avLst/>
            <a:gdLst>
              <a:gd name="T0" fmla="*/ 56 w 75"/>
              <a:gd name="T1" fmla="*/ 12 h 37"/>
              <a:gd name="T2" fmla="*/ 44 w 75"/>
              <a:gd name="T3" fmla="*/ 36 h 37"/>
              <a:gd name="T4" fmla="*/ 56 w 75"/>
              <a:gd name="T5" fmla="*/ 12 h 37"/>
              <a:gd name="T6" fmla="*/ 0 60000 65536"/>
              <a:gd name="T7" fmla="*/ 0 60000 65536"/>
              <a:gd name="T8" fmla="*/ 0 60000 65536"/>
              <a:gd name="T9" fmla="*/ 0 w 75"/>
              <a:gd name="T10" fmla="*/ 0 h 37"/>
              <a:gd name="T11" fmla="*/ 75 w 75"/>
              <a:gd name="T12" fmla="*/ 37 h 37"/>
            </a:gdLst>
            <a:ahLst/>
            <a:cxnLst>
              <a:cxn ang="T6">
                <a:pos x="T0" y="T1"/>
              </a:cxn>
              <a:cxn ang="T7">
                <a:pos x="T2" y="T3"/>
              </a:cxn>
              <a:cxn ang="T8">
                <a:pos x="T4" y="T5"/>
              </a:cxn>
            </a:cxnLst>
            <a:rect l="T9" t="T10" r="T11" b="T12"/>
            <a:pathLst>
              <a:path w="75" h="37">
                <a:moveTo>
                  <a:pt x="56" y="12"/>
                </a:moveTo>
                <a:cubicBezTo>
                  <a:pt x="19" y="0"/>
                  <a:pt x="0" y="21"/>
                  <a:pt x="44" y="36"/>
                </a:cubicBezTo>
                <a:cubicBezTo>
                  <a:pt x="75" y="28"/>
                  <a:pt x="73" y="37"/>
                  <a:pt x="56" y="12"/>
                </a:cubicBezTo>
                <a:close/>
              </a:path>
            </a:pathLst>
          </a:custGeom>
          <a:noFill/>
          <a:ln w="12700">
            <a:solidFill>
              <a:schemeClr val="tx1"/>
            </a:solidFill>
            <a:round/>
            <a:headEnd/>
            <a:tailEnd/>
          </a:ln>
        </p:spPr>
        <p:txBody>
          <a:bodyPr/>
          <a:lstStyle/>
          <a:p>
            <a:endParaRPr lang="en-US"/>
          </a:p>
        </p:txBody>
      </p:sp>
      <p:sp>
        <p:nvSpPr>
          <p:cNvPr id="108719" name="Freeform 318"/>
          <p:cNvSpPr>
            <a:spLocks/>
          </p:cNvSpPr>
          <p:nvPr/>
        </p:nvSpPr>
        <p:spPr bwMode="auto">
          <a:xfrm>
            <a:off x="3963988" y="5124450"/>
            <a:ext cx="109537" cy="57150"/>
          </a:xfrm>
          <a:custGeom>
            <a:avLst/>
            <a:gdLst>
              <a:gd name="T0" fmla="*/ 65 w 69"/>
              <a:gd name="T1" fmla="*/ 0 h 36"/>
              <a:gd name="T2" fmla="*/ 41 w 69"/>
              <a:gd name="T3" fmla="*/ 36 h 36"/>
              <a:gd name="T4" fmla="*/ 65 w 69"/>
              <a:gd name="T5" fmla="*/ 0 h 36"/>
              <a:gd name="T6" fmla="*/ 0 60000 65536"/>
              <a:gd name="T7" fmla="*/ 0 60000 65536"/>
              <a:gd name="T8" fmla="*/ 0 60000 65536"/>
              <a:gd name="T9" fmla="*/ 0 w 69"/>
              <a:gd name="T10" fmla="*/ 0 h 36"/>
              <a:gd name="T11" fmla="*/ 69 w 69"/>
              <a:gd name="T12" fmla="*/ 36 h 36"/>
            </a:gdLst>
            <a:ahLst/>
            <a:cxnLst>
              <a:cxn ang="T6">
                <a:pos x="T0" y="T1"/>
              </a:cxn>
              <a:cxn ang="T7">
                <a:pos x="T2" y="T3"/>
              </a:cxn>
              <a:cxn ang="T8">
                <a:pos x="T4" y="T5"/>
              </a:cxn>
            </a:cxnLst>
            <a:rect l="T9" t="T10" r="T11" b="T12"/>
            <a:pathLst>
              <a:path w="69" h="36">
                <a:moveTo>
                  <a:pt x="65" y="0"/>
                </a:moveTo>
                <a:cubicBezTo>
                  <a:pt x="39" y="5"/>
                  <a:pt x="0" y="8"/>
                  <a:pt x="41" y="36"/>
                </a:cubicBezTo>
                <a:cubicBezTo>
                  <a:pt x="69" y="27"/>
                  <a:pt x="58" y="36"/>
                  <a:pt x="65" y="0"/>
                </a:cubicBezTo>
                <a:close/>
              </a:path>
            </a:pathLst>
          </a:custGeom>
          <a:noFill/>
          <a:ln w="12700">
            <a:solidFill>
              <a:schemeClr val="tx1"/>
            </a:solidFill>
            <a:round/>
            <a:headEnd/>
            <a:tailEnd/>
          </a:ln>
        </p:spPr>
        <p:txBody>
          <a:bodyPr/>
          <a:lstStyle/>
          <a:p>
            <a:endParaRPr lang="en-US"/>
          </a:p>
        </p:txBody>
      </p:sp>
      <p:sp>
        <p:nvSpPr>
          <p:cNvPr id="108720" name="Freeform 319"/>
          <p:cNvSpPr>
            <a:spLocks/>
          </p:cNvSpPr>
          <p:nvPr/>
        </p:nvSpPr>
        <p:spPr bwMode="auto">
          <a:xfrm>
            <a:off x="3933825" y="5159375"/>
            <a:ext cx="95250" cy="73025"/>
          </a:xfrm>
          <a:custGeom>
            <a:avLst/>
            <a:gdLst>
              <a:gd name="T0" fmla="*/ 60 w 60"/>
              <a:gd name="T1" fmla="*/ 2 h 46"/>
              <a:gd name="T2" fmla="*/ 24 w 60"/>
              <a:gd name="T3" fmla="*/ 8 h 46"/>
              <a:gd name="T4" fmla="*/ 12 w 60"/>
              <a:gd name="T5" fmla="*/ 44 h 46"/>
              <a:gd name="T6" fmla="*/ 42 w 60"/>
              <a:gd name="T7" fmla="*/ 38 h 46"/>
              <a:gd name="T8" fmla="*/ 60 w 60"/>
              <a:gd name="T9" fmla="*/ 2 h 46"/>
              <a:gd name="T10" fmla="*/ 0 60000 65536"/>
              <a:gd name="T11" fmla="*/ 0 60000 65536"/>
              <a:gd name="T12" fmla="*/ 0 60000 65536"/>
              <a:gd name="T13" fmla="*/ 0 60000 65536"/>
              <a:gd name="T14" fmla="*/ 0 60000 65536"/>
              <a:gd name="T15" fmla="*/ 0 w 60"/>
              <a:gd name="T16" fmla="*/ 0 h 46"/>
              <a:gd name="T17" fmla="*/ 60 w 60"/>
              <a:gd name="T18" fmla="*/ 46 h 46"/>
            </a:gdLst>
            <a:ahLst/>
            <a:cxnLst>
              <a:cxn ang="T10">
                <a:pos x="T0" y="T1"/>
              </a:cxn>
              <a:cxn ang="T11">
                <a:pos x="T2" y="T3"/>
              </a:cxn>
              <a:cxn ang="T12">
                <a:pos x="T4" y="T5"/>
              </a:cxn>
              <a:cxn ang="T13">
                <a:pos x="T6" y="T7"/>
              </a:cxn>
              <a:cxn ang="T14">
                <a:pos x="T8" y="T9"/>
              </a:cxn>
            </a:cxnLst>
            <a:rect l="T15" t="T16" r="T17" b="T18"/>
            <a:pathLst>
              <a:path w="60" h="46">
                <a:moveTo>
                  <a:pt x="60" y="2"/>
                </a:moveTo>
                <a:cubicBezTo>
                  <a:pt x="48" y="4"/>
                  <a:pt x="33" y="0"/>
                  <a:pt x="24" y="8"/>
                </a:cubicBezTo>
                <a:cubicBezTo>
                  <a:pt x="14" y="16"/>
                  <a:pt x="0" y="46"/>
                  <a:pt x="12" y="44"/>
                </a:cubicBezTo>
                <a:cubicBezTo>
                  <a:pt x="22" y="42"/>
                  <a:pt x="32" y="40"/>
                  <a:pt x="42" y="38"/>
                </a:cubicBezTo>
                <a:cubicBezTo>
                  <a:pt x="58" y="15"/>
                  <a:pt x="52" y="27"/>
                  <a:pt x="60" y="2"/>
                </a:cubicBezTo>
                <a:close/>
              </a:path>
            </a:pathLst>
          </a:custGeom>
          <a:noFill/>
          <a:ln w="12700">
            <a:solidFill>
              <a:schemeClr val="tx1"/>
            </a:solidFill>
            <a:round/>
            <a:headEnd/>
            <a:tailEnd/>
          </a:ln>
        </p:spPr>
        <p:txBody>
          <a:bodyPr/>
          <a:lstStyle/>
          <a:p>
            <a:endParaRPr lang="en-US"/>
          </a:p>
        </p:txBody>
      </p:sp>
      <p:sp>
        <p:nvSpPr>
          <p:cNvPr id="108721" name="Freeform 320"/>
          <p:cNvSpPr>
            <a:spLocks/>
          </p:cNvSpPr>
          <p:nvPr/>
        </p:nvSpPr>
        <p:spPr bwMode="auto">
          <a:xfrm>
            <a:off x="3898900" y="5226050"/>
            <a:ext cx="79375" cy="39688"/>
          </a:xfrm>
          <a:custGeom>
            <a:avLst/>
            <a:gdLst>
              <a:gd name="T0" fmla="*/ 34 w 50"/>
              <a:gd name="T1" fmla="*/ 2 h 25"/>
              <a:gd name="T2" fmla="*/ 4 w 50"/>
              <a:gd name="T3" fmla="*/ 8 h 25"/>
              <a:gd name="T4" fmla="*/ 22 w 50"/>
              <a:gd name="T5" fmla="*/ 20 h 25"/>
              <a:gd name="T6" fmla="*/ 34 w 50"/>
              <a:gd name="T7" fmla="*/ 2 h 25"/>
              <a:gd name="T8" fmla="*/ 0 60000 65536"/>
              <a:gd name="T9" fmla="*/ 0 60000 65536"/>
              <a:gd name="T10" fmla="*/ 0 60000 65536"/>
              <a:gd name="T11" fmla="*/ 0 60000 65536"/>
              <a:gd name="T12" fmla="*/ 0 w 50"/>
              <a:gd name="T13" fmla="*/ 0 h 25"/>
              <a:gd name="T14" fmla="*/ 50 w 50"/>
              <a:gd name="T15" fmla="*/ 25 h 25"/>
            </a:gdLst>
            <a:ahLst/>
            <a:cxnLst>
              <a:cxn ang="T8">
                <a:pos x="T0" y="T1"/>
              </a:cxn>
              <a:cxn ang="T9">
                <a:pos x="T2" y="T3"/>
              </a:cxn>
              <a:cxn ang="T10">
                <a:pos x="T4" y="T5"/>
              </a:cxn>
              <a:cxn ang="T11">
                <a:pos x="T6" y="T7"/>
              </a:cxn>
            </a:cxnLst>
            <a:rect l="T12" t="T13" r="T14" b="T15"/>
            <a:pathLst>
              <a:path w="50" h="25">
                <a:moveTo>
                  <a:pt x="34" y="2"/>
                </a:moveTo>
                <a:cubicBezTo>
                  <a:pt x="24" y="4"/>
                  <a:pt x="10" y="0"/>
                  <a:pt x="4" y="8"/>
                </a:cubicBezTo>
                <a:cubicBezTo>
                  <a:pt x="0" y="14"/>
                  <a:pt x="15" y="19"/>
                  <a:pt x="22" y="20"/>
                </a:cubicBezTo>
                <a:cubicBezTo>
                  <a:pt x="50" y="25"/>
                  <a:pt x="39" y="11"/>
                  <a:pt x="34" y="2"/>
                </a:cubicBezTo>
                <a:close/>
              </a:path>
            </a:pathLst>
          </a:custGeom>
          <a:noFill/>
          <a:ln w="12700">
            <a:solidFill>
              <a:schemeClr val="tx1"/>
            </a:solidFill>
            <a:round/>
            <a:headEnd/>
            <a:tailEnd/>
          </a:ln>
        </p:spPr>
        <p:txBody>
          <a:bodyPr/>
          <a:lstStyle/>
          <a:p>
            <a:endParaRPr lang="en-US"/>
          </a:p>
        </p:txBody>
      </p:sp>
      <p:sp>
        <p:nvSpPr>
          <p:cNvPr id="108722" name="Freeform 321"/>
          <p:cNvSpPr>
            <a:spLocks/>
          </p:cNvSpPr>
          <p:nvPr/>
        </p:nvSpPr>
        <p:spPr bwMode="auto">
          <a:xfrm>
            <a:off x="3956050" y="5086350"/>
            <a:ext cx="104775" cy="47625"/>
          </a:xfrm>
          <a:custGeom>
            <a:avLst/>
            <a:gdLst>
              <a:gd name="T0" fmla="*/ 52 w 66"/>
              <a:gd name="T1" fmla="*/ 0 h 30"/>
              <a:gd name="T2" fmla="*/ 40 w 66"/>
              <a:gd name="T3" fmla="*/ 30 h 30"/>
              <a:gd name="T4" fmla="*/ 52 w 66"/>
              <a:gd name="T5" fmla="*/ 0 h 30"/>
              <a:gd name="T6" fmla="*/ 0 60000 65536"/>
              <a:gd name="T7" fmla="*/ 0 60000 65536"/>
              <a:gd name="T8" fmla="*/ 0 60000 65536"/>
              <a:gd name="T9" fmla="*/ 0 w 66"/>
              <a:gd name="T10" fmla="*/ 0 h 30"/>
              <a:gd name="T11" fmla="*/ 66 w 66"/>
              <a:gd name="T12" fmla="*/ 30 h 30"/>
            </a:gdLst>
            <a:ahLst/>
            <a:cxnLst>
              <a:cxn ang="T6">
                <a:pos x="T0" y="T1"/>
              </a:cxn>
              <a:cxn ang="T7">
                <a:pos x="T2" y="T3"/>
              </a:cxn>
              <a:cxn ang="T8">
                <a:pos x="T4" y="T5"/>
              </a:cxn>
            </a:cxnLst>
            <a:rect l="T9" t="T10" r="T11" b="T12"/>
            <a:pathLst>
              <a:path w="66" h="30">
                <a:moveTo>
                  <a:pt x="52" y="0"/>
                </a:moveTo>
                <a:cubicBezTo>
                  <a:pt x="32" y="7"/>
                  <a:pt x="0" y="17"/>
                  <a:pt x="40" y="30"/>
                </a:cubicBezTo>
                <a:cubicBezTo>
                  <a:pt x="66" y="21"/>
                  <a:pt x="60" y="30"/>
                  <a:pt x="52" y="0"/>
                </a:cubicBezTo>
                <a:close/>
              </a:path>
            </a:pathLst>
          </a:custGeom>
          <a:noFill/>
          <a:ln w="12700">
            <a:solidFill>
              <a:schemeClr val="tx1"/>
            </a:solidFill>
            <a:round/>
            <a:headEnd/>
            <a:tailEnd/>
          </a:ln>
        </p:spPr>
        <p:txBody>
          <a:bodyPr/>
          <a:lstStyle/>
          <a:p>
            <a:endParaRPr lang="en-US"/>
          </a:p>
        </p:txBody>
      </p:sp>
      <p:sp>
        <p:nvSpPr>
          <p:cNvPr id="108723" name="Freeform 322"/>
          <p:cNvSpPr>
            <a:spLocks/>
          </p:cNvSpPr>
          <p:nvPr/>
        </p:nvSpPr>
        <p:spPr bwMode="auto">
          <a:xfrm>
            <a:off x="2943225" y="4954588"/>
            <a:ext cx="114300" cy="90487"/>
          </a:xfrm>
          <a:custGeom>
            <a:avLst/>
            <a:gdLst>
              <a:gd name="T0" fmla="*/ 72 w 72"/>
              <a:gd name="T1" fmla="*/ 5 h 57"/>
              <a:gd name="T2" fmla="*/ 0 w 72"/>
              <a:gd name="T3" fmla="*/ 35 h 57"/>
              <a:gd name="T4" fmla="*/ 60 w 72"/>
              <a:gd name="T5" fmla="*/ 41 h 57"/>
              <a:gd name="T6" fmla="*/ 72 w 72"/>
              <a:gd name="T7" fmla="*/ 5 h 57"/>
              <a:gd name="T8" fmla="*/ 0 60000 65536"/>
              <a:gd name="T9" fmla="*/ 0 60000 65536"/>
              <a:gd name="T10" fmla="*/ 0 60000 65536"/>
              <a:gd name="T11" fmla="*/ 0 60000 65536"/>
              <a:gd name="T12" fmla="*/ 0 w 72"/>
              <a:gd name="T13" fmla="*/ 0 h 57"/>
              <a:gd name="T14" fmla="*/ 72 w 72"/>
              <a:gd name="T15" fmla="*/ 57 h 57"/>
            </a:gdLst>
            <a:ahLst/>
            <a:cxnLst>
              <a:cxn ang="T8">
                <a:pos x="T0" y="T1"/>
              </a:cxn>
              <a:cxn ang="T9">
                <a:pos x="T2" y="T3"/>
              </a:cxn>
              <a:cxn ang="T10">
                <a:pos x="T4" y="T5"/>
              </a:cxn>
              <a:cxn ang="T11">
                <a:pos x="T6" y="T7"/>
              </a:cxn>
            </a:cxnLst>
            <a:rect l="T12" t="T13" r="T14" b="T15"/>
            <a:pathLst>
              <a:path w="72" h="57">
                <a:moveTo>
                  <a:pt x="72" y="5"/>
                </a:moveTo>
                <a:cubicBezTo>
                  <a:pt x="5" y="18"/>
                  <a:pt x="23" y="0"/>
                  <a:pt x="0" y="35"/>
                </a:cubicBezTo>
                <a:cubicBezTo>
                  <a:pt x="10" y="38"/>
                  <a:pt x="46" y="57"/>
                  <a:pt x="60" y="41"/>
                </a:cubicBezTo>
                <a:cubicBezTo>
                  <a:pt x="68" y="31"/>
                  <a:pt x="68" y="17"/>
                  <a:pt x="72" y="5"/>
                </a:cubicBezTo>
                <a:close/>
              </a:path>
            </a:pathLst>
          </a:custGeom>
          <a:noFill/>
          <a:ln w="12700">
            <a:solidFill>
              <a:schemeClr val="tx1"/>
            </a:solidFill>
            <a:round/>
            <a:headEnd/>
            <a:tailEnd/>
          </a:ln>
        </p:spPr>
        <p:txBody>
          <a:bodyPr/>
          <a:lstStyle/>
          <a:p>
            <a:endParaRPr lang="en-US"/>
          </a:p>
        </p:txBody>
      </p:sp>
      <p:sp>
        <p:nvSpPr>
          <p:cNvPr id="108724" name="Freeform 323"/>
          <p:cNvSpPr>
            <a:spLocks/>
          </p:cNvSpPr>
          <p:nvPr/>
        </p:nvSpPr>
        <p:spPr bwMode="auto">
          <a:xfrm>
            <a:off x="3001963" y="5000625"/>
            <a:ext cx="139700" cy="66675"/>
          </a:xfrm>
          <a:custGeom>
            <a:avLst/>
            <a:gdLst>
              <a:gd name="T0" fmla="*/ 41 w 88"/>
              <a:gd name="T1" fmla="*/ 0 h 42"/>
              <a:gd name="T2" fmla="*/ 35 w 88"/>
              <a:gd name="T3" fmla="*/ 42 h 42"/>
              <a:gd name="T4" fmla="*/ 41 w 88"/>
              <a:gd name="T5" fmla="*/ 0 h 42"/>
              <a:gd name="T6" fmla="*/ 0 60000 65536"/>
              <a:gd name="T7" fmla="*/ 0 60000 65536"/>
              <a:gd name="T8" fmla="*/ 0 60000 65536"/>
              <a:gd name="T9" fmla="*/ 0 w 88"/>
              <a:gd name="T10" fmla="*/ 0 h 42"/>
              <a:gd name="T11" fmla="*/ 88 w 88"/>
              <a:gd name="T12" fmla="*/ 42 h 42"/>
            </a:gdLst>
            <a:ahLst/>
            <a:cxnLst>
              <a:cxn ang="T6">
                <a:pos x="T0" y="T1"/>
              </a:cxn>
              <a:cxn ang="T7">
                <a:pos x="T2" y="T3"/>
              </a:cxn>
              <a:cxn ang="T8">
                <a:pos x="T4" y="T5"/>
              </a:cxn>
            </a:cxnLst>
            <a:rect l="T9" t="T10" r="T11" b="T12"/>
            <a:pathLst>
              <a:path w="88" h="42">
                <a:moveTo>
                  <a:pt x="41" y="0"/>
                </a:moveTo>
                <a:cubicBezTo>
                  <a:pt x="29" y="35"/>
                  <a:pt x="0" y="19"/>
                  <a:pt x="35" y="42"/>
                </a:cubicBezTo>
                <a:cubicBezTo>
                  <a:pt x="61" y="33"/>
                  <a:pt x="88" y="0"/>
                  <a:pt x="41" y="0"/>
                </a:cubicBezTo>
                <a:close/>
              </a:path>
            </a:pathLst>
          </a:custGeom>
          <a:noFill/>
          <a:ln w="12700">
            <a:solidFill>
              <a:schemeClr val="tx1"/>
            </a:solidFill>
            <a:round/>
            <a:headEnd/>
            <a:tailEnd/>
          </a:ln>
        </p:spPr>
        <p:txBody>
          <a:bodyPr/>
          <a:lstStyle/>
          <a:p>
            <a:endParaRPr lang="en-US"/>
          </a:p>
        </p:txBody>
      </p:sp>
      <p:sp>
        <p:nvSpPr>
          <p:cNvPr id="108725" name="Freeform 324"/>
          <p:cNvSpPr>
            <a:spLocks/>
          </p:cNvSpPr>
          <p:nvPr/>
        </p:nvSpPr>
        <p:spPr bwMode="auto">
          <a:xfrm>
            <a:off x="3030538" y="4960938"/>
            <a:ext cx="101600" cy="49212"/>
          </a:xfrm>
          <a:custGeom>
            <a:avLst/>
            <a:gdLst>
              <a:gd name="T0" fmla="*/ 47 w 64"/>
              <a:gd name="T1" fmla="*/ 1 h 31"/>
              <a:gd name="T2" fmla="*/ 17 w 64"/>
              <a:gd name="T3" fmla="*/ 7 h 31"/>
              <a:gd name="T4" fmla="*/ 47 w 64"/>
              <a:gd name="T5" fmla="*/ 31 h 31"/>
              <a:gd name="T6" fmla="*/ 47 w 64"/>
              <a:gd name="T7" fmla="*/ 1 h 31"/>
              <a:gd name="T8" fmla="*/ 0 60000 65536"/>
              <a:gd name="T9" fmla="*/ 0 60000 65536"/>
              <a:gd name="T10" fmla="*/ 0 60000 65536"/>
              <a:gd name="T11" fmla="*/ 0 60000 65536"/>
              <a:gd name="T12" fmla="*/ 0 w 64"/>
              <a:gd name="T13" fmla="*/ 0 h 31"/>
              <a:gd name="T14" fmla="*/ 64 w 64"/>
              <a:gd name="T15" fmla="*/ 31 h 31"/>
            </a:gdLst>
            <a:ahLst/>
            <a:cxnLst>
              <a:cxn ang="T8">
                <a:pos x="T0" y="T1"/>
              </a:cxn>
              <a:cxn ang="T9">
                <a:pos x="T2" y="T3"/>
              </a:cxn>
              <a:cxn ang="T10">
                <a:pos x="T4" y="T5"/>
              </a:cxn>
              <a:cxn ang="T11">
                <a:pos x="T6" y="T7"/>
              </a:cxn>
            </a:cxnLst>
            <a:rect l="T12" t="T13" r="T14" b="T15"/>
            <a:pathLst>
              <a:path w="64" h="31">
                <a:moveTo>
                  <a:pt x="47" y="1"/>
                </a:moveTo>
                <a:cubicBezTo>
                  <a:pt x="37" y="3"/>
                  <a:pt x="24" y="0"/>
                  <a:pt x="17" y="7"/>
                </a:cubicBezTo>
                <a:cubicBezTo>
                  <a:pt x="0" y="24"/>
                  <a:pt x="35" y="28"/>
                  <a:pt x="47" y="31"/>
                </a:cubicBezTo>
                <a:cubicBezTo>
                  <a:pt x="62" y="8"/>
                  <a:pt x="64" y="18"/>
                  <a:pt x="47" y="1"/>
                </a:cubicBezTo>
                <a:close/>
              </a:path>
            </a:pathLst>
          </a:custGeom>
          <a:noFill/>
          <a:ln w="12700">
            <a:solidFill>
              <a:schemeClr val="tx1"/>
            </a:solidFill>
            <a:round/>
            <a:headEnd/>
            <a:tailEnd/>
          </a:ln>
        </p:spPr>
        <p:txBody>
          <a:bodyPr/>
          <a:lstStyle/>
          <a:p>
            <a:endParaRPr lang="en-US"/>
          </a:p>
        </p:txBody>
      </p:sp>
      <p:sp>
        <p:nvSpPr>
          <p:cNvPr id="108726" name="Freeform 325"/>
          <p:cNvSpPr>
            <a:spLocks/>
          </p:cNvSpPr>
          <p:nvPr/>
        </p:nvSpPr>
        <p:spPr bwMode="auto">
          <a:xfrm>
            <a:off x="2928938" y="5019675"/>
            <a:ext cx="125412" cy="47625"/>
          </a:xfrm>
          <a:custGeom>
            <a:avLst/>
            <a:gdLst>
              <a:gd name="T0" fmla="*/ 39 w 79"/>
              <a:gd name="T1" fmla="*/ 0 h 30"/>
              <a:gd name="T2" fmla="*/ 39 w 79"/>
              <a:gd name="T3" fmla="*/ 30 h 30"/>
              <a:gd name="T4" fmla="*/ 39 w 79"/>
              <a:gd name="T5" fmla="*/ 0 h 30"/>
              <a:gd name="T6" fmla="*/ 0 60000 65536"/>
              <a:gd name="T7" fmla="*/ 0 60000 65536"/>
              <a:gd name="T8" fmla="*/ 0 60000 65536"/>
              <a:gd name="T9" fmla="*/ 0 w 79"/>
              <a:gd name="T10" fmla="*/ 0 h 30"/>
              <a:gd name="T11" fmla="*/ 79 w 79"/>
              <a:gd name="T12" fmla="*/ 30 h 30"/>
            </a:gdLst>
            <a:ahLst/>
            <a:cxnLst>
              <a:cxn ang="T6">
                <a:pos x="T0" y="T1"/>
              </a:cxn>
              <a:cxn ang="T7">
                <a:pos x="T2" y="T3"/>
              </a:cxn>
              <a:cxn ang="T8">
                <a:pos x="T4" y="T5"/>
              </a:cxn>
            </a:cxnLst>
            <a:rect l="T9" t="T10" r="T11" b="T12"/>
            <a:pathLst>
              <a:path w="79" h="30">
                <a:moveTo>
                  <a:pt x="39" y="0"/>
                </a:moveTo>
                <a:cubicBezTo>
                  <a:pt x="0" y="10"/>
                  <a:pt x="8" y="20"/>
                  <a:pt x="39" y="30"/>
                </a:cubicBezTo>
                <a:cubicBezTo>
                  <a:pt x="79" y="20"/>
                  <a:pt x="67" y="14"/>
                  <a:pt x="39" y="0"/>
                </a:cubicBezTo>
                <a:close/>
              </a:path>
            </a:pathLst>
          </a:custGeom>
          <a:noFill/>
          <a:ln w="12700">
            <a:solidFill>
              <a:schemeClr val="tx1"/>
            </a:solidFill>
            <a:round/>
            <a:headEnd/>
            <a:tailEnd/>
          </a:ln>
        </p:spPr>
        <p:txBody>
          <a:bodyPr/>
          <a:lstStyle/>
          <a:p>
            <a:endParaRPr lang="en-US"/>
          </a:p>
        </p:txBody>
      </p:sp>
      <p:sp>
        <p:nvSpPr>
          <p:cNvPr id="108727" name="Freeform 326"/>
          <p:cNvSpPr>
            <a:spLocks/>
          </p:cNvSpPr>
          <p:nvPr/>
        </p:nvSpPr>
        <p:spPr bwMode="auto">
          <a:xfrm>
            <a:off x="3090863" y="4991100"/>
            <a:ext cx="79375" cy="68263"/>
          </a:xfrm>
          <a:custGeom>
            <a:avLst/>
            <a:gdLst>
              <a:gd name="T0" fmla="*/ 27 w 50"/>
              <a:gd name="T1" fmla="*/ 0 h 43"/>
              <a:gd name="T2" fmla="*/ 39 w 50"/>
              <a:gd name="T3" fmla="*/ 30 h 43"/>
              <a:gd name="T4" fmla="*/ 27 w 50"/>
              <a:gd name="T5" fmla="*/ 0 h 43"/>
              <a:gd name="T6" fmla="*/ 0 60000 65536"/>
              <a:gd name="T7" fmla="*/ 0 60000 65536"/>
              <a:gd name="T8" fmla="*/ 0 60000 65536"/>
              <a:gd name="T9" fmla="*/ 0 w 50"/>
              <a:gd name="T10" fmla="*/ 0 h 43"/>
              <a:gd name="T11" fmla="*/ 50 w 50"/>
              <a:gd name="T12" fmla="*/ 43 h 43"/>
            </a:gdLst>
            <a:ahLst/>
            <a:cxnLst>
              <a:cxn ang="T6">
                <a:pos x="T0" y="T1"/>
              </a:cxn>
              <a:cxn ang="T7">
                <a:pos x="T2" y="T3"/>
              </a:cxn>
              <a:cxn ang="T8">
                <a:pos x="T4" y="T5"/>
              </a:cxn>
            </a:cxnLst>
            <a:rect l="T9" t="T10" r="T11" b="T12"/>
            <a:pathLst>
              <a:path w="50" h="43">
                <a:moveTo>
                  <a:pt x="27" y="0"/>
                </a:moveTo>
                <a:cubicBezTo>
                  <a:pt x="14" y="20"/>
                  <a:pt x="0" y="43"/>
                  <a:pt x="39" y="30"/>
                </a:cubicBezTo>
                <a:cubicBezTo>
                  <a:pt x="47" y="5"/>
                  <a:pt x="50" y="16"/>
                  <a:pt x="27" y="0"/>
                </a:cubicBezTo>
                <a:close/>
              </a:path>
            </a:pathLst>
          </a:custGeom>
          <a:noFill/>
          <a:ln w="12700">
            <a:solidFill>
              <a:schemeClr val="tx1"/>
            </a:solidFill>
            <a:round/>
            <a:headEnd/>
            <a:tailEnd/>
          </a:ln>
        </p:spPr>
        <p:txBody>
          <a:bodyPr/>
          <a:lstStyle/>
          <a:p>
            <a:endParaRPr lang="en-US"/>
          </a:p>
        </p:txBody>
      </p:sp>
      <p:sp>
        <p:nvSpPr>
          <p:cNvPr id="108728" name="Freeform 327"/>
          <p:cNvSpPr>
            <a:spLocks/>
          </p:cNvSpPr>
          <p:nvPr/>
        </p:nvSpPr>
        <p:spPr bwMode="auto">
          <a:xfrm>
            <a:off x="3136900" y="4957763"/>
            <a:ext cx="82550" cy="52387"/>
          </a:xfrm>
          <a:custGeom>
            <a:avLst/>
            <a:gdLst>
              <a:gd name="T0" fmla="*/ 28 w 52"/>
              <a:gd name="T1" fmla="*/ 9 h 33"/>
              <a:gd name="T2" fmla="*/ 10 w 52"/>
              <a:gd name="T3" fmla="*/ 3 h 33"/>
              <a:gd name="T4" fmla="*/ 4 w 52"/>
              <a:gd name="T5" fmla="*/ 21 h 33"/>
              <a:gd name="T6" fmla="*/ 40 w 52"/>
              <a:gd name="T7" fmla="*/ 33 h 33"/>
              <a:gd name="T8" fmla="*/ 28 w 52"/>
              <a:gd name="T9" fmla="*/ 9 h 33"/>
              <a:gd name="T10" fmla="*/ 0 60000 65536"/>
              <a:gd name="T11" fmla="*/ 0 60000 65536"/>
              <a:gd name="T12" fmla="*/ 0 60000 65536"/>
              <a:gd name="T13" fmla="*/ 0 60000 65536"/>
              <a:gd name="T14" fmla="*/ 0 60000 65536"/>
              <a:gd name="T15" fmla="*/ 0 w 52"/>
              <a:gd name="T16" fmla="*/ 0 h 33"/>
              <a:gd name="T17" fmla="*/ 52 w 52"/>
              <a:gd name="T18" fmla="*/ 33 h 33"/>
            </a:gdLst>
            <a:ahLst/>
            <a:cxnLst>
              <a:cxn ang="T10">
                <a:pos x="T0" y="T1"/>
              </a:cxn>
              <a:cxn ang="T11">
                <a:pos x="T2" y="T3"/>
              </a:cxn>
              <a:cxn ang="T12">
                <a:pos x="T4" y="T5"/>
              </a:cxn>
              <a:cxn ang="T13">
                <a:pos x="T6" y="T7"/>
              </a:cxn>
              <a:cxn ang="T14">
                <a:pos x="T8" y="T9"/>
              </a:cxn>
            </a:cxnLst>
            <a:rect l="T15" t="T16" r="T17" b="T18"/>
            <a:pathLst>
              <a:path w="52" h="33">
                <a:moveTo>
                  <a:pt x="28" y="9"/>
                </a:moveTo>
                <a:cubicBezTo>
                  <a:pt x="22" y="7"/>
                  <a:pt x="16" y="0"/>
                  <a:pt x="10" y="3"/>
                </a:cubicBezTo>
                <a:cubicBezTo>
                  <a:pt x="4" y="6"/>
                  <a:pt x="0" y="17"/>
                  <a:pt x="4" y="21"/>
                </a:cubicBezTo>
                <a:cubicBezTo>
                  <a:pt x="13" y="30"/>
                  <a:pt x="40" y="33"/>
                  <a:pt x="40" y="33"/>
                </a:cubicBezTo>
                <a:cubicBezTo>
                  <a:pt x="48" y="9"/>
                  <a:pt x="52" y="17"/>
                  <a:pt x="28" y="9"/>
                </a:cubicBezTo>
                <a:close/>
              </a:path>
            </a:pathLst>
          </a:custGeom>
          <a:noFill/>
          <a:ln w="12700">
            <a:solidFill>
              <a:schemeClr val="tx1"/>
            </a:solidFill>
            <a:round/>
            <a:headEnd/>
            <a:tailEnd/>
          </a:ln>
        </p:spPr>
        <p:txBody>
          <a:bodyPr/>
          <a:lstStyle/>
          <a:p>
            <a:endParaRPr lang="en-US"/>
          </a:p>
        </p:txBody>
      </p:sp>
      <p:sp>
        <p:nvSpPr>
          <p:cNvPr id="108729" name="Freeform 328"/>
          <p:cNvSpPr>
            <a:spLocks/>
          </p:cNvSpPr>
          <p:nvPr/>
        </p:nvSpPr>
        <p:spPr bwMode="auto">
          <a:xfrm>
            <a:off x="3155950" y="5010150"/>
            <a:ext cx="85725" cy="57150"/>
          </a:xfrm>
          <a:custGeom>
            <a:avLst/>
            <a:gdLst>
              <a:gd name="T0" fmla="*/ 40 w 54"/>
              <a:gd name="T1" fmla="*/ 0 h 36"/>
              <a:gd name="T2" fmla="*/ 10 w 54"/>
              <a:gd name="T3" fmla="*/ 36 h 36"/>
              <a:gd name="T4" fmla="*/ 40 w 54"/>
              <a:gd name="T5" fmla="*/ 0 h 36"/>
              <a:gd name="T6" fmla="*/ 0 60000 65536"/>
              <a:gd name="T7" fmla="*/ 0 60000 65536"/>
              <a:gd name="T8" fmla="*/ 0 60000 65536"/>
              <a:gd name="T9" fmla="*/ 0 w 54"/>
              <a:gd name="T10" fmla="*/ 0 h 36"/>
              <a:gd name="T11" fmla="*/ 54 w 54"/>
              <a:gd name="T12" fmla="*/ 36 h 36"/>
            </a:gdLst>
            <a:ahLst/>
            <a:cxnLst>
              <a:cxn ang="T6">
                <a:pos x="T0" y="T1"/>
              </a:cxn>
              <a:cxn ang="T7">
                <a:pos x="T2" y="T3"/>
              </a:cxn>
              <a:cxn ang="T8">
                <a:pos x="T4" y="T5"/>
              </a:cxn>
            </a:cxnLst>
            <a:rect l="T9" t="T10" r="T11" b="T12"/>
            <a:pathLst>
              <a:path w="54" h="36">
                <a:moveTo>
                  <a:pt x="40" y="0"/>
                </a:moveTo>
                <a:cubicBezTo>
                  <a:pt x="13" y="9"/>
                  <a:pt x="0" y="5"/>
                  <a:pt x="10" y="36"/>
                </a:cubicBezTo>
                <a:cubicBezTo>
                  <a:pt x="37" y="31"/>
                  <a:pt x="54" y="29"/>
                  <a:pt x="40" y="0"/>
                </a:cubicBezTo>
                <a:close/>
              </a:path>
            </a:pathLst>
          </a:custGeom>
          <a:noFill/>
          <a:ln w="12700">
            <a:solidFill>
              <a:schemeClr val="tx1"/>
            </a:solidFill>
            <a:round/>
            <a:headEnd/>
            <a:tailEnd/>
          </a:ln>
        </p:spPr>
        <p:txBody>
          <a:bodyPr/>
          <a:lstStyle/>
          <a:p>
            <a:endParaRPr lang="en-US"/>
          </a:p>
        </p:txBody>
      </p:sp>
      <p:sp>
        <p:nvSpPr>
          <p:cNvPr id="108730" name="Freeform 329"/>
          <p:cNvSpPr>
            <a:spLocks/>
          </p:cNvSpPr>
          <p:nvPr/>
        </p:nvSpPr>
        <p:spPr bwMode="auto">
          <a:xfrm>
            <a:off x="3040063" y="5033963"/>
            <a:ext cx="93662" cy="71437"/>
          </a:xfrm>
          <a:custGeom>
            <a:avLst/>
            <a:gdLst>
              <a:gd name="T0" fmla="*/ 59 w 59"/>
              <a:gd name="T1" fmla="*/ 21 h 45"/>
              <a:gd name="T2" fmla="*/ 11 w 59"/>
              <a:gd name="T3" fmla="*/ 45 h 45"/>
              <a:gd name="T4" fmla="*/ 59 w 59"/>
              <a:gd name="T5" fmla="*/ 21 h 45"/>
              <a:gd name="T6" fmla="*/ 0 60000 65536"/>
              <a:gd name="T7" fmla="*/ 0 60000 65536"/>
              <a:gd name="T8" fmla="*/ 0 60000 65536"/>
              <a:gd name="T9" fmla="*/ 0 w 59"/>
              <a:gd name="T10" fmla="*/ 0 h 45"/>
              <a:gd name="T11" fmla="*/ 59 w 59"/>
              <a:gd name="T12" fmla="*/ 45 h 45"/>
            </a:gdLst>
            <a:ahLst/>
            <a:cxnLst>
              <a:cxn ang="T6">
                <a:pos x="T0" y="T1"/>
              </a:cxn>
              <a:cxn ang="T7">
                <a:pos x="T2" y="T3"/>
              </a:cxn>
              <a:cxn ang="T8">
                <a:pos x="T4" y="T5"/>
              </a:cxn>
            </a:cxnLst>
            <a:rect l="T9" t="T10" r="T11" b="T12"/>
            <a:pathLst>
              <a:path w="59" h="45">
                <a:moveTo>
                  <a:pt x="59" y="21"/>
                </a:moveTo>
                <a:cubicBezTo>
                  <a:pt x="21" y="15"/>
                  <a:pt x="0" y="0"/>
                  <a:pt x="11" y="45"/>
                </a:cubicBezTo>
                <a:cubicBezTo>
                  <a:pt x="30" y="41"/>
                  <a:pt x="59" y="44"/>
                  <a:pt x="59" y="21"/>
                </a:cubicBezTo>
                <a:close/>
              </a:path>
            </a:pathLst>
          </a:custGeom>
          <a:noFill/>
          <a:ln w="12700">
            <a:solidFill>
              <a:schemeClr val="tx1"/>
            </a:solidFill>
            <a:round/>
            <a:headEnd/>
            <a:tailEnd/>
          </a:ln>
        </p:spPr>
        <p:txBody>
          <a:bodyPr/>
          <a:lstStyle/>
          <a:p>
            <a:endParaRPr lang="en-US"/>
          </a:p>
        </p:txBody>
      </p:sp>
      <p:sp>
        <p:nvSpPr>
          <p:cNvPr id="108731" name="Freeform 330"/>
          <p:cNvSpPr>
            <a:spLocks/>
          </p:cNvSpPr>
          <p:nvPr/>
        </p:nvSpPr>
        <p:spPr bwMode="auto">
          <a:xfrm>
            <a:off x="2879725" y="4953000"/>
            <a:ext cx="92075" cy="52388"/>
          </a:xfrm>
          <a:custGeom>
            <a:avLst/>
            <a:gdLst>
              <a:gd name="T0" fmla="*/ 34 w 58"/>
              <a:gd name="T1" fmla="*/ 6 h 33"/>
              <a:gd name="T2" fmla="*/ 4 w 58"/>
              <a:gd name="T3" fmla="*/ 12 h 33"/>
              <a:gd name="T4" fmla="*/ 10 w 58"/>
              <a:gd name="T5" fmla="*/ 30 h 33"/>
              <a:gd name="T6" fmla="*/ 46 w 58"/>
              <a:gd name="T7" fmla="*/ 24 h 33"/>
              <a:gd name="T8" fmla="*/ 34 w 58"/>
              <a:gd name="T9" fmla="*/ 6 h 33"/>
              <a:gd name="T10" fmla="*/ 0 60000 65536"/>
              <a:gd name="T11" fmla="*/ 0 60000 65536"/>
              <a:gd name="T12" fmla="*/ 0 60000 65536"/>
              <a:gd name="T13" fmla="*/ 0 60000 65536"/>
              <a:gd name="T14" fmla="*/ 0 60000 65536"/>
              <a:gd name="T15" fmla="*/ 0 w 58"/>
              <a:gd name="T16" fmla="*/ 0 h 33"/>
              <a:gd name="T17" fmla="*/ 58 w 58"/>
              <a:gd name="T18" fmla="*/ 33 h 33"/>
            </a:gdLst>
            <a:ahLst/>
            <a:cxnLst>
              <a:cxn ang="T10">
                <a:pos x="T0" y="T1"/>
              </a:cxn>
              <a:cxn ang="T11">
                <a:pos x="T2" y="T3"/>
              </a:cxn>
              <a:cxn ang="T12">
                <a:pos x="T4" y="T5"/>
              </a:cxn>
              <a:cxn ang="T13">
                <a:pos x="T6" y="T7"/>
              </a:cxn>
              <a:cxn ang="T14">
                <a:pos x="T8" y="T9"/>
              </a:cxn>
            </a:cxnLst>
            <a:rect l="T15" t="T16" r="T17" b="T18"/>
            <a:pathLst>
              <a:path w="58" h="33">
                <a:moveTo>
                  <a:pt x="34" y="6"/>
                </a:moveTo>
                <a:cubicBezTo>
                  <a:pt x="24" y="8"/>
                  <a:pt x="11" y="5"/>
                  <a:pt x="4" y="12"/>
                </a:cubicBezTo>
                <a:cubicBezTo>
                  <a:pt x="0" y="16"/>
                  <a:pt x="4" y="28"/>
                  <a:pt x="10" y="30"/>
                </a:cubicBezTo>
                <a:cubicBezTo>
                  <a:pt x="22" y="33"/>
                  <a:pt x="34" y="26"/>
                  <a:pt x="46" y="24"/>
                </a:cubicBezTo>
                <a:cubicBezTo>
                  <a:pt x="54" y="0"/>
                  <a:pt x="58" y="6"/>
                  <a:pt x="34" y="6"/>
                </a:cubicBezTo>
                <a:close/>
              </a:path>
            </a:pathLst>
          </a:custGeom>
          <a:noFill/>
          <a:ln w="12700">
            <a:solidFill>
              <a:schemeClr val="tx1"/>
            </a:solidFill>
            <a:round/>
            <a:headEnd/>
            <a:tailEnd/>
          </a:ln>
        </p:spPr>
        <p:txBody>
          <a:bodyPr/>
          <a:lstStyle/>
          <a:p>
            <a:endParaRPr lang="en-US"/>
          </a:p>
        </p:txBody>
      </p:sp>
      <p:sp>
        <p:nvSpPr>
          <p:cNvPr id="108732" name="Freeform 331"/>
          <p:cNvSpPr>
            <a:spLocks/>
          </p:cNvSpPr>
          <p:nvPr/>
        </p:nvSpPr>
        <p:spPr bwMode="auto">
          <a:xfrm>
            <a:off x="3935413" y="5119688"/>
            <a:ext cx="65087" cy="55562"/>
          </a:xfrm>
          <a:custGeom>
            <a:avLst/>
            <a:gdLst>
              <a:gd name="T0" fmla="*/ 41 w 41"/>
              <a:gd name="T1" fmla="*/ 3 h 35"/>
              <a:gd name="T2" fmla="*/ 5 w 41"/>
              <a:gd name="T3" fmla="*/ 9 h 35"/>
              <a:gd name="T4" fmla="*/ 17 w 41"/>
              <a:gd name="T5" fmla="*/ 27 h 35"/>
              <a:gd name="T6" fmla="*/ 41 w 41"/>
              <a:gd name="T7" fmla="*/ 3 h 35"/>
              <a:gd name="T8" fmla="*/ 0 60000 65536"/>
              <a:gd name="T9" fmla="*/ 0 60000 65536"/>
              <a:gd name="T10" fmla="*/ 0 60000 65536"/>
              <a:gd name="T11" fmla="*/ 0 60000 65536"/>
              <a:gd name="T12" fmla="*/ 0 w 41"/>
              <a:gd name="T13" fmla="*/ 0 h 35"/>
              <a:gd name="T14" fmla="*/ 41 w 41"/>
              <a:gd name="T15" fmla="*/ 35 h 35"/>
            </a:gdLst>
            <a:ahLst/>
            <a:cxnLst>
              <a:cxn ang="T8">
                <a:pos x="T0" y="T1"/>
              </a:cxn>
              <a:cxn ang="T9">
                <a:pos x="T2" y="T3"/>
              </a:cxn>
              <a:cxn ang="T10">
                <a:pos x="T4" y="T5"/>
              </a:cxn>
              <a:cxn ang="T11">
                <a:pos x="T6" y="T7"/>
              </a:cxn>
            </a:cxnLst>
            <a:rect l="T12" t="T13" r="T14" b="T15"/>
            <a:pathLst>
              <a:path w="41" h="35">
                <a:moveTo>
                  <a:pt x="41" y="3"/>
                </a:moveTo>
                <a:cubicBezTo>
                  <a:pt x="29" y="5"/>
                  <a:pt x="14" y="0"/>
                  <a:pt x="5" y="9"/>
                </a:cubicBezTo>
                <a:cubicBezTo>
                  <a:pt x="0" y="14"/>
                  <a:pt x="10" y="24"/>
                  <a:pt x="17" y="27"/>
                </a:cubicBezTo>
                <a:cubicBezTo>
                  <a:pt x="36" y="35"/>
                  <a:pt x="38" y="11"/>
                  <a:pt x="41" y="3"/>
                </a:cubicBezTo>
                <a:close/>
              </a:path>
            </a:pathLst>
          </a:custGeom>
          <a:noFill/>
          <a:ln w="12700">
            <a:solidFill>
              <a:schemeClr val="tx1"/>
            </a:solidFill>
            <a:round/>
            <a:headEnd/>
            <a:tailEnd/>
          </a:ln>
        </p:spPr>
        <p:txBody>
          <a:bodyPr/>
          <a:lstStyle/>
          <a:p>
            <a:endParaRPr lang="en-US"/>
          </a:p>
        </p:txBody>
      </p:sp>
      <p:sp>
        <p:nvSpPr>
          <p:cNvPr id="108733" name="Line 332"/>
          <p:cNvSpPr>
            <a:spLocks noChangeShapeType="1"/>
          </p:cNvSpPr>
          <p:nvPr/>
        </p:nvSpPr>
        <p:spPr bwMode="auto">
          <a:xfrm>
            <a:off x="5486400" y="5486400"/>
            <a:ext cx="2133600" cy="0"/>
          </a:xfrm>
          <a:prstGeom prst="line">
            <a:avLst/>
          </a:prstGeom>
          <a:noFill/>
          <a:ln w="9525">
            <a:solidFill>
              <a:schemeClr val="tx1"/>
            </a:solidFill>
            <a:round/>
            <a:headEnd/>
            <a:tailEnd/>
          </a:ln>
        </p:spPr>
        <p:txBody>
          <a:bodyPr/>
          <a:lstStyle/>
          <a:p>
            <a:endParaRPr lang="en-US"/>
          </a:p>
        </p:txBody>
      </p:sp>
      <p:sp>
        <p:nvSpPr>
          <p:cNvPr id="108734" name="Line 333"/>
          <p:cNvSpPr>
            <a:spLocks noChangeShapeType="1"/>
          </p:cNvSpPr>
          <p:nvPr/>
        </p:nvSpPr>
        <p:spPr bwMode="auto">
          <a:xfrm flipH="1" flipV="1">
            <a:off x="4419600" y="4876800"/>
            <a:ext cx="1066800" cy="609600"/>
          </a:xfrm>
          <a:prstGeom prst="line">
            <a:avLst/>
          </a:prstGeom>
          <a:noFill/>
          <a:ln w="9525">
            <a:solidFill>
              <a:schemeClr val="tx1"/>
            </a:solidFill>
            <a:round/>
            <a:headEnd/>
            <a:tailEnd/>
          </a:ln>
        </p:spPr>
        <p:txBody>
          <a:bodyPr/>
          <a:lstStyle/>
          <a:p>
            <a:endParaRPr lang="en-US"/>
          </a:p>
        </p:txBody>
      </p:sp>
      <p:sp>
        <p:nvSpPr>
          <p:cNvPr id="108735" name="Line 335"/>
          <p:cNvSpPr>
            <a:spLocks noChangeShapeType="1"/>
          </p:cNvSpPr>
          <p:nvPr/>
        </p:nvSpPr>
        <p:spPr bwMode="auto">
          <a:xfrm flipV="1">
            <a:off x="4419600" y="4495800"/>
            <a:ext cx="0" cy="381000"/>
          </a:xfrm>
          <a:prstGeom prst="line">
            <a:avLst/>
          </a:prstGeom>
          <a:noFill/>
          <a:ln w="9525">
            <a:solidFill>
              <a:schemeClr val="tx1"/>
            </a:solidFill>
            <a:round/>
            <a:headEnd/>
            <a:tailEnd/>
          </a:ln>
        </p:spPr>
        <p:txBody>
          <a:bodyPr/>
          <a:lstStyle/>
          <a:p>
            <a:endParaRPr lang="en-US"/>
          </a:p>
        </p:txBody>
      </p:sp>
      <p:sp>
        <p:nvSpPr>
          <p:cNvPr id="108736" name="Line 336"/>
          <p:cNvSpPr>
            <a:spLocks noChangeShapeType="1"/>
          </p:cNvSpPr>
          <p:nvPr/>
        </p:nvSpPr>
        <p:spPr bwMode="auto">
          <a:xfrm>
            <a:off x="5486400" y="5105400"/>
            <a:ext cx="2133600" cy="0"/>
          </a:xfrm>
          <a:prstGeom prst="line">
            <a:avLst/>
          </a:prstGeom>
          <a:noFill/>
          <a:ln w="9525">
            <a:solidFill>
              <a:schemeClr val="tx1"/>
            </a:solidFill>
            <a:round/>
            <a:headEnd/>
            <a:tailEnd/>
          </a:ln>
        </p:spPr>
        <p:txBody>
          <a:bodyPr/>
          <a:lstStyle/>
          <a:p>
            <a:endParaRPr lang="en-US"/>
          </a:p>
        </p:txBody>
      </p:sp>
      <p:sp>
        <p:nvSpPr>
          <p:cNvPr id="108737" name="Line 337"/>
          <p:cNvSpPr>
            <a:spLocks noChangeShapeType="1"/>
          </p:cNvSpPr>
          <p:nvPr/>
        </p:nvSpPr>
        <p:spPr bwMode="auto">
          <a:xfrm flipH="1" flipV="1">
            <a:off x="4419600" y="4495800"/>
            <a:ext cx="1066800" cy="609600"/>
          </a:xfrm>
          <a:prstGeom prst="line">
            <a:avLst/>
          </a:prstGeom>
          <a:noFill/>
          <a:ln w="9525">
            <a:solidFill>
              <a:schemeClr val="tx1"/>
            </a:solidFill>
            <a:round/>
            <a:headEnd/>
            <a:tailEnd/>
          </a:ln>
        </p:spPr>
        <p:txBody>
          <a:bodyPr/>
          <a:lstStyle/>
          <a:p>
            <a:endParaRPr lang="en-US"/>
          </a:p>
        </p:txBody>
      </p:sp>
      <p:sp>
        <p:nvSpPr>
          <p:cNvPr id="108738" name="Line 339"/>
          <p:cNvSpPr>
            <a:spLocks noChangeShapeType="1"/>
          </p:cNvSpPr>
          <p:nvPr/>
        </p:nvSpPr>
        <p:spPr bwMode="auto">
          <a:xfrm flipV="1">
            <a:off x="8686800" y="4495800"/>
            <a:ext cx="0" cy="381000"/>
          </a:xfrm>
          <a:prstGeom prst="line">
            <a:avLst/>
          </a:prstGeom>
          <a:noFill/>
          <a:ln w="9525">
            <a:solidFill>
              <a:schemeClr val="tx1"/>
            </a:solidFill>
            <a:round/>
            <a:headEnd/>
            <a:tailEnd/>
          </a:ln>
        </p:spPr>
        <p:txBody>
          <a:bodyPr/>
          <a:lstStyle/>
          <a:p>
            <a:endParaRPr lang="en-US"/>
          </a:p>
        </p:txBody>
      </p:sp>
      <p:sp>
        <p:nvSpPr>
          <p:cNvPr id="108739" name="Line 340"/>
          <p:cNvSpPr>
            <a:spLocks noChangeShapeType="1"/>
          </p:cNvSpPr>
          <p:nvPr/>
        </p:nvSpPr>
        <p:spPr bwMode="auto">
          <a:xfrm>
            <a:off x="5791200" y="4800600"/>
            <a:ext cx="1524000" cy="0"/>
          </a:xfrm>
          <a:prstGeom prst="line">
            <a:avLst/>
          </a:prstGeom>
          <a:noFill/>
          <a:ln w="9525">
            <a:solidFill>
              <a:schemeClr val="tx1"/>
            </a:solidFill>
            <a:round/>
            <a:headEnd/>
            <a:tailEnd/>
          </a:ln>
        </p:spPr>
        <p:txBody>
          <a:bodyPr/>
          <a:lstStyle/>
          <a:p>
            <a:endParaRPr lang="en-US"/>
          </a:p>
        </p:txBody>
      </p:sp>
      <p:sp>
        <p:nvSpPr>
          <p:cNvPr id="108740" name="Line 341"/>
          <p:cNvSpPr>
            <a:spLocks noChangeShapeType="1"/>
          </p:cNvSpPr>
          <p:nvPr/>
        </p:nvSpPr>
        <p:spPr bwMode="auto">
          <a:xfrm flipH="1" flipV="1">
            <a:off x="5410200" y="4572000"/>
            <a:ext cx="381000" cy="228600"/>
          </a:xfrm>
          <a:prstGeom prst="line">
            <a:avLst/>
          </a:prstGeom>
          <a:noFill/>
          <a:ln w="9525">
            <a:solidFill>
              <a:schemeClr val="tx1"/>
            </a:solidFill>
            <a:round/>
            <a:headEnd/>
            <a:tailEnd/>
          </a:ln>
        </p:spPr>
        <p:txBody>
          <a:bodyPr/>
          <a:lstStyle/>
          <a:p>
            <a:endParaRPr lang="en-US"/>
          </a:p>
        </p:txBody>
      </p:sp>
      <p:sp>
        <p:nvSpPr>
          <p:cNvPr id="108741" name="Line 345"/>
          <p:cNvSpPr>
            <a:spLocks noChangeShapeType="1"/>
          </p:cNvSpPr>
          <p:nvPr/>
        </p:nvSpPr>
        <p:spPr bwMode="auto">
          <a:xfrm flipV="1">
            <a:off x="7620000" y="4495800"/>
            <a:ext cx="1066800" cy="609600"/>
          </a:xfrm>
          <a:prstGeom prst="line">
            <a:avLst/>
          </a:prstGeom>
          <a:noFill/>
          <a:ln w="9525">
            <a:solidFill>
              <a:schemeClr val="tx1"/>
            </a:solidFill>
            <a:round/>
            <a:headEnd/>
            <a:tailEnd/>
          </a:ln>
        </p:spPr>
        <p:txBody>
          <a:bodyPr/>
          <a:lstStyle/>
          <a:p>
            <a:endParaRPr lang="en-US"/>
          </a:p>
        </p:txBody>
      </p:sp>
      <p:sp>
        <p:nvSpPr>
          <p:cNvPr id="108742" name="Line 346"/>
          <p:cNvSpPr>
            <a:spLocks noChangeShapeType="1"/>
          </p:cNvSpPr>
          <p:nvPr/>
        </p:nvSpPr>
        <p:spPr bwMode="auto">
          <a:xfrm flipV="1">
            <a:off x="7620000" y="4876800"/>
            <a:ext cx="1066800" cy="609600"/>
          </a:xfrm>
          <a:prstGeom prst="line">
            <a:avLst/>
          </a:prstGeom>
          <a:noFill/>
          <a:ln w="9525">
            <a:solidFill>
              <a:schemeClr val="tx1"/>
            </a:solidFill>
            <a:round/>
            <a:headEnd/>
            <a:tailEnd/>
          </a:ln>
        </p:spPr>
        <p:txBody>
          <a:bodyPr/>
          <a:lstStyle/>
          <a:p>
            <a:endParaRPr lang="en-US"/>
          </a:p>
        </p:txBody>
      </p:sp>
      <p:sp>
        <p:nvSpPr>
          <p:cNvPr id="108743" name="Line 348"/>
          <p:cNvSpPr>
            <a:spLocks noChangeShapeType="1"/>
          </p:cNvSpPr>
          <p:nvPr/>
        </p:nvSpPr>
        <p:spPr bwMode="auto">
          <a:xfrm>
            <a:off x="4572000" y="4572000"/>
            <a:ext cx="838200" cy="0"/>
          </a:xfrm>
          <a:prstGeom prst="line">
            <a:avLst/>
          </a:prstGeom>
          <a:noFill/>
          <a:ln w="9525">
            <a:solidFill>
              <a:schemeClr val="tx1"/>
            </a:solidFill>
            <a:round/>
            <a:headEnd/>
            <a:tailEnd/>
          </a:ln>
        </p:spPr>
        <p:txBody>
          <a:bodyPr/>
          <a:lstStyle/>
          <a:p>
            <a:endParaRPr lang="en-US"/>
          </a:p>
        </p:txBody>
      </p:sp>
      <p:sp>
        <p:nvSpPr>
          <p:cNvPr id="108744" name="Line 349"/>
          <p:cNvSpPr>
            <a:spLocks noChangeShapeType="1"/>
          </p:cNvSpPr>
          <p:nvPr/>
        </p:nvSpPr>
        <p:spPr bwMode="auto">
          <a:xfrm flipV="1">
            <a:off x="7315200" y="4572000"/>
            <a:ext cx="381000" cy="228600"/>
          </a:xfrm>
          <a:prstGeom prst="line">
            <a:avLst/>
          </a:prstGeom>
          <a:noFill/>
          <a:ln w="9525">
            <a:solidFill>
              <a:schemeClr val="tx1"/>
            </a:solidFill>
            <a:round/>
            <a:headEnd/>
            <a:tailEnd/>
          </a:ln>
        </p:spPr>
        <p:txBody>
          <a:bodyPr/>
          <a:lstStyle/>
          <a:p>
            <a:endParaRPr lang="en-US"/>
          </a:p>
        </p:txBody>
      </p:sp>
      <p:sp>
        <p:nvSpPr>
          <p:cNvPr id="108745" name="Line 350"/>
          <p:cNvSpPr>
            <a:spLocks noChangeShapeType="1"/>
          </p:cNvSpPr>
          <p:nvPr/>
        </p:nvSpPr>
        <p:spPr bwMode="auto">
          <a:xfrm>
            <a:off x="7696200" y="4572000"/>
            <a:ext cx="838200" cy="0"/>
          </a:xfrm>
          <a:prstGeom prst="line">
            <a:avLst/>
          </a:prstGeom>
          <a:noFill/>
          <a:ln w="9525">
            <a:solidFill>
              <a:schemeClr val="tx1"/>
            </a:solidFill>
            <a:round/>
            <a:headEnd/>
            <a:tailEnd/>
          </a:ln>
        </p:spPr>
        <p:txBody>
          <a:bodyPr/>
          <a:lstStyle/>
          <a:p>
            <a:endParaRPr lang="en-US"/>
          </a:p>
        </p:txBody>
      </p:sp>
      <p:sp>
        <p:nvSpPr>
          <p:cNvPr id="108746" name="Line 351"/>
          <p:cNvSpPr>
            <a:spLocks noChangeShapeType="1"/>
          </p:cNvSpPr>
          <p:nvPr/>
        </p:nvSpPr>
        <p:spPr bwMode="auto">
          <a:xfrm>
            <a:off x="5486400" y="5137150"/>
            <a:ext cx="0" cy="685800"/>
          </a:xfrm>
          <a:prstGeom prst="line">
            <a:avLst/>
          </a:prstGeom>
          <a:noFill/>
          <a:ln w="9525">
            <a:solidFill>
              <a:schemeClr val="tx1"/>
            </a:solidFill>
            <a:prstDash val="sysDot"/>
            <a:round/>
            <a:headEnd/>
            <a:tailEnd/>
          </a:ln>
        </p:spPr>
        <p:txBody>
          <a:bodyPr/>
          <a:lstStyle/>
          <a:p>
            <a:endParaRPr lang="en-US"/>
          </a:p>
        </p:txBody>
      </p:sp>
      <p:sp>
        <p:nvSpPr>
          <p:cNvPr id="108747" name="Line 352"/>
          <p:cNvSpPr>
            <a:spLocks noChangeShapeType="1"/>
          </p:cNvSpPr>
          <p:nvPr/>
        </p:nvSpPr>
        <p:spPr bwMode="auto">
          <a:xfrm>
            <a:off x="7620000" y="5137150"/>
            <a:ext cx="0" cy="685800"/>
          </a:xfrm>
          <a:prstGeom prst="line">
            <a:avLst/>
          </a:prstGeom>
          <a:noFill/>
          <a:ln w="9525">
            <a:solidFill>
              <a:schemeClr val="tx1"/>
            </a:solidFill>
            <a:prstDash val="sysDot"/>
            <a:round/>
            <a:headEnd/>
            <a:tailEnd/>
          </a:ln>
        </p:spPr>
        <p:txBody>
          <a:bodyPr/>
          <a:lstStyle/>
          <a:p>
            <a:endParaRPr lang="en-US"/>
          </a:p>
        </p:txBody>
      </p:sp>
      <p:sp>
        <p:nvSpPr>
          <p:cNvPr id="108748" name="Line 353"/>
          <p:cNvSpPr>
            <a:spLocks noChangeShapeType="1"/>
          </p:cNvSpPr>
          <p:nvPr/>
        </p:nvSpPr>
        <p:spPr bwMode="auto">
          <a:xfrm>
            <a:off x="5486400" y="5638800"/>
            <a:ext cx="2133600" cy="0"/>
          </a:xfrm>
          <a:prstGeom prst="line">
            <a:avLst/>
          </a:prstGeom>
          <a:noFill/>
          <a:ln w="9525">
            <a:solidFill>
              <a:schemeClr val="tx1"/>
            </a:solidFill>
            <a:round/>
            <a:headEnd type="triangle" w="med" len="med"/>
            <a:tailEnd type="triangle" w="med" len="med"/>
          </a:ln>
        </p:spPr>
        <p:txBody>
          <a:bodyPr/>
          <a:lstStyle/>
          <a:p>
            <a:endParaRPr lang="en-US"/>
          </a:p>
        </p:txBody>
      </p:sp>
      <p:sp>
        <p:nvSpPr>
          <p:cNvPr id="108749" name="Text Box 354"/>
          <p:cNvSpPr txBox="1">
            <a:spLocks noChangeArrowheads="1"/>
          </p:cNvSpPr>
          <p:nvPr/>
        </p:nvSpPr>
        <p:spPr bwMode="auto">
          <a:xfrm>
            <a:off x="6297613" y="5486400"/>
            <a:ext cx="685800" cy="336550"/>
          </a:xfrm>
          <a:prstGeom prst="rect">
            <a:avLst/>
          </a:prstGeom>
          <a:noFill/>
          <a:ln w="9525">
            <a:noFill/>
            <a:miter lim="800000"/>
            <a:headEnd/>
            <a:tailEnd/>
          </a:ln>
        </p:spPr>
        <p:txBody>
          <a:bodyPr>
            <a:spAutoFit/>
          </a:bodyPr>
          <a:lstStyle/>
          <a:p>
            <a:pPr>
              <a:spcBef>
                <a:spcPct val="50000"/>
              </a:spcBef>
            </a:pPr>
            <a:r>
              <a:rPr lang="en-US" sz="800"/>
              <a:t>  4.5 m</a:t>
            </a:r>
            <a:br>
              <a:rPr lang="en-US" sz="800"/>
            </a:br>
            <a:r>
              <a:rPr lang="en-US" sz="800"/>
              <a:t>(15 FT.)</a:t>
            </a:r>
          </a:p>
        </p:txBody>
      </p:sp>
      <p:sp>
        <p:nvSpPr>
          <p:cNvPr id="108750" name="Line 355"/>
          <p:cNvSpPr>
            <a:spLocks noChangeShapeType="1"/>
          </p:cNvSpPr>
          <p:nvPr/>
        </p:nvSpPr>
        <p:spPr bwMode="auto">
          <a:xfrm flipV="1">
            <a:off x="5791200" y="4572000"/>
            <a:ext cx="0" cy="228600"/>
          </a:xfrm>
          <a:prstGeom prst="line">
            <a:avLst/>
          </a:prstGeom>
          <a:noFill/>
          <a:ln w="9525">
            <a:solidFill>
              <a:schemeClr val="tx1"/>
            </a:solidFill>
            <a:prstDash val="sysDot"/>
            <a:round/>
            <a:headEnd/>
            <a:tailEnd/>
          </a:ln>
        </p:spPr>
        <p:txBody>
          <a:bodyPr/>
          <a:lstStyle/>
          <a:p>
            <a:endParaRPr lang="en-US"/>
          </a:p>
        </p:txBody>
      </p:sp>
      <p:sp>
        <p:nvSpPr>
          <p:cNvPr id="108751" name="Line 356"/>
          <p:cNvSpPr>
            <a:spLocks noChangeShapeType="1"/>
          </p:cNvSpPr>
          <p:nvPr/>
        </p:nvSpPr>
        <p:spPr bwMode="auto">
          <a:xfrm flipV="1">
            <a:off x="7315200" y="4572000"/>
            <a:ext cx="0" cy="228600"/>
          </a:xfrm>
          <a:prstGeom prst="line">
            <a:avLst/>
          </a:prstGeom>
          <a:noFill/>
          <a:ln w="9525">
            <a:solidFill>
              <a:schemeClr val="tx1"/>
            </a:solidFill>
            <a:prstDash val="sysDot"/>
            <a:round/>
            <a:headEnd/>
            <a:tailEnd/>
          </a:ln>
        </p:spPr>
        <p:txBody>
          <a:bodyPr/>
          <a:lstStyle/>
          <a:p>
            <a:endParaRPr lang="en-US"/>
          </a:p>
        </p:txBody>
      </p:sp>
      <p:sp>
        <p:nvSpPr>
          <p:cNvPr id="108752" name="Line 357"/>
          <p:cNvSpPr>
            <a:spLocks noChangeShapeType="1"/>
          </p:cNvSpPr>
          <p:nvPr/>
        </p:nvSpPr>
        <p:spPr bwMode="auto">
          <a:xfrm>
            <a:off x="5791200" y="4648200"/>
            <a:ext cx="1524000" cy="0"/>
          </a:xfrm>
          <a:prstGeom prst="line">
            <a:avLst/>
          </a:prstGeom>
          <a:noFill/>
          <a:ln w="9525">
            <a:solidFill>
              <a:schemeClr val="tx1"/>
            </a:solidFill>
            <a:round/>
            <a:headEnd type="triangle" w="med" len="med"/>
            <a:tailEnd type="triangle" w="med" len="med"/>
          </a:ln>
        </p:spPr>
        <p:txBody>
          <a:bodyPr/>
          <a:lstStyle/>
          <a:p>
            <a:endParaRPr lang="en-US"/>
          </a:p>
        </p:txBody>
      </p:sp>
      <p:sp>
        <p:nvSpPr>
          <p:cNvPr id="108753" name="Text Box 358"/>
          <p:cNvSpPr txBox="1">
            <a:spLocks noChangeArrowheads="1"/>
          </p:cNvSpPr>
          <p:nvPr/>
        </p:nvSpPr>
        <p:spPr bwMode="auto">
          <a:xfrm>
            <a:off x="6297613" y="4495800"/>
            <a:ext cx="685800" cy="336550"/>
          </a:xfrm>
          <a:prstGeom prst="rect">
            <a:avLst/>
          </a:prstGeom>
          <a:noFill/>
          <a:ln w="9525">
            <a:noFill/>
            <a:miter lim="800000"/>
            <a:headEnd/>
            <a:tailEnd/>
          </a:ln>
        </p:spPr>
        <p:txBody>
          <a:bodyPr>
            <a:spAutoFit/>
          </a:bodyPr>
          <a:lstStyle/>
          <a:p>
            <a:pPr>
              <a:spcBef>
                <a:spcPct val="50000"/>
              </a:spcBef>
            </a:pPr>
            <a:r>
              <a:rPr lang="en-US" sz="800"/>
              <a:t>  3.0 m</a:t>
            </a:r>
            <a:br>
              <a:rPr lang="en-US" sz="800"/>
            </a:br>
            <a:r>
              <a:rPr lang="en-US" sz="800"/>
              <a:t>(10 FT.)</a:t>
            </a:r>
          </a:p>
        </p:txBody>
      </p:sp>
      <p:sp>
        <p:nvSpPr>
          <p:cNvPr id="108754" name="Line 359"/>
          <p:cNvSpPr>
            <a:spLocks noChangeShapeType="1"/>
          </p:cNvSpPr>
          <p:nvPr/>
        </p:nvSpPr>
        <p:spPr bwMode="auto">
          <a:xfrm>
            <a:off x="6019800" y="4800600"/>
            <a:ext cx="0" cy="304800"/>
          </a:xfrm>
          <a:prstGeom prst="line">
            <a:avLst/>
          </a:prstGeom>
          <a:noFill/>
          <a:ln w="9525">
            <a:solidFill>
              <a:schemeClr val="tx1"/>
            </a:solidFill>
            <a:round/>
            <a:headEnd type="triangle" w="med" len="med"/>
            <a:tailEnd type="triangle" w="med" len="med"/>
          </a:ln>
        </p:spPr>
        <p:txBody>
          <a:bodyPr/>
          <a:lstStyle/>
          <a:p>
            <a:endParaRPr lang="en-US"/>
          </a:p>
        </p:txBody>
      </p:sp>
      <p:sp>
        <p:nvSpPr>
          <p:cNvPr id="108755" name="Text Box 360"/>
          <p:cNvSpPr txBox="1">
            <a:spLocks noChangeArrowheads="1"/>
          </p:cNvSpPr>
          <p:nvPr/>
        </p:nvSpPr>
        <p:spPr bwMode="auto">
          <a:xfrm>
            <a:off x="6096000" y="4789488"/>
            <a:ext cx="685800" cy="336550"/>
          </a:xfrm>
          <a:prstGeom prst="rect">
            <a:avLst/>
          </a:prstGeom>
          <a:noFill/>
          <a:ln w="9525">
            <a:noFill/>
            <a:miter lim="800000"/>
            <a:headEnd/>
            <a:tailEnd/>
          </a:ln>
        </p:spPr>
        <p:txBody>
          <a:bodyPr>
            <a:spAutoFit/>
          </a:bodyPr>
          <a:lstStyle/>
          <a:p>
            <a:pPr>
              <a:spcBef>
                <a:spcPct val="50000"/>
              </a:spcBef>
            </a:pPr>
            <a:r>
              <a:rPr lang="en-US" sz="800"/>
              <a:t>   600 mm</a:t>
            </a:r>
            <a:br>
              <a:rPr lang="en-US" sz="800"/>
            </a:br>
            <a:r>
              <a:rPr lang="en-US" sz="800"/>
              <a:t>     (2 ft.)</a:t>
            </a:r>
          </a:p>
        </p:txBody>
      </p:sp>
      <p:sp>
        <p:nvSpPr>
          <p:cNvPr id="108756" name="Line 361"/>
          <p:cNvSpPr>
            <a:spLocks noChangeShapeType="1"/>
          </p:cNvSpPr>
          <p:nvPr/>
        </p:nvSpPr>
        <p:spPr bwMode="auto">
          <a:xfrm flipH="1">
            <a:off x="6019800" y="4953000"/>
            <a:ext cx="228600" cy="0"/>
          </a:xfrm>
          <a:prstGeom prst="line">
            <a:avLst/>
          </a:prstGeom>
          <a:noFill/>
          <a:ln w="9525">
            <a:solidFill>
              <a:schemeClr val="tx1"/>
            </a:solidFill>
            <a:round/>
            <a:headEnd/>
            <a:tailEnd/>
          </a:ln>
        </p:spPr>
        <p:txBody>
          <a:bodyPr/>
          <a:lstStyle/>
          <a:p>
            <a:endParaRPr lang="en-US"/>
          </a:p>
        </p:txBody>
      </p:sp>
      <p:sp>
        <p:nvSpPr>
          <p:cNvPr id="108757" name="Freeform 362"/>
          <p:cNvSpPr>
            <a:spLocks/>
          </p:cNvSpPr>
          <p:nvPr/>
        </p:nvSpPr>
        <p:spPr bwMode="auto">
          <a:xfrm>
            <a:off x="4699000" y="4521200"/>
            <a:ext cx="25400" cy="38100"/>
          </a:xfrm>
          <a:custGeom>
            <a:avLst/>
            <a:gdLst>
              <a:gd name="T0" fmla="*/ 16 w 16"/>
              <a:gd name="T1" fmla="*/ 24 h 24"/>
              <a:gd name="T2" fmla="*/ 0 w 16"/>
              <a:gd name="T3" fmla="*/ 0 h 24"/>
              <a:gd name="T4" fmla="*/ 16 w 16"/>
              <a:gd name="T5" fmla="*/ 24 h 24"/>
              <a:gd name="T6" fmla="*/ 0 60000 65536"/>
              <a:gd name="T7" fmla="*/ 0 60000 65536"/>
              <a:gd name="T8" fmla="*/ 0 60000 65536"/>
              <a:gd name="T9" fmla="*/ 0 w 16"/>
              <a:gd name="T10" fmla="*/ 0 h 24"/>
              <a:gd name="T11" fmla="*/ 16 w 16"/>
              <a:gd name="T12" fmla="*/ 24 h 24"/>
            </a:gdLst>
            <a:ahLst/>
            <a:cxnLst>
              <a:cxn ang="T6">
                <a:pos x="T0" y="T1"/>
              </a:cxn>
              <a:cxn ang="T7">
                <a:pos x="T2" y="T3"/>
              </a:cxn>
              <a:cxn ang="T8">
                <a:pos x="T4" y="T5"/>
              </a:cxn>
            </a:cxnLst>
            <a:rect l="T9" t="T10" r="T11" b="T12"/>
            <a:pathLst>
              <a:path w="16" h="24">
                <a:moveTo>
                  <a:pt x="16" y="24"/>
                </a:moveTo>
                <a:cubicBezTo>
                  <a:pt x="11" y="16"/>
                  <a:pt x="0" y="0"/>
                  <a:pt x="0" y="0"/>
                </a:cubicBezTo>
                <a:cubicBezTo>
                  <a:pt x="0" y="0"/>
                  <a:pt x="11" y="16"/>
                  <a:pt x="16" y="24"/>
                </a:cubicBezTo>
                <a:close/>
              </a:path>
            </a:pathLst>
          </a:custGeom>
          <a:solidFill>
            <a:schemeClr val="accent1"/>
          </a:solidFill>
          <a:ln w="9525">
            <a:solidFill>
              <a:schemeClr val="tx1"/>
            </a:solidFill>
            <a:round/>
            <a:headEnd/>
            <a:tailEnd/>
          </a:ln>
        </p:spPr>
        <p:txBody>
          <a:bodyPr/>
          <a:lstStyle/>
          <a:p>
            <a:endParaRPr lang="en-US"/>
          </a:p>
        </p:txBody>
      </p:sp>
      <p:sp>
        <p:nvSpPr>
          <p:cNvPr id="108758" name="Freeform 363"/>
          <p:cNvSpPr>
            <a:spLocks/>
          </p:cNvSpPr>
          <p:nvPr/>
        </p:nvSpPr>
        <p:spPr bwMode="auto">
          <a:xfrm>
            <a:off x="4724400" y="4478338"/>
            <a:ext cx="38100" cy="80962"/>
          </a:xfrm>
          <a:custGeom>
            <a:avLst/>
            <a:gdLst>
              <a:gd name="T0" fmla="*/ 8 w 24"/>
              <a:gd name="T1" fmla="*/ 51 h 51"/>
              <a:gd name="T2" fmla="*/ 24 w 24"/>
              <a:gd name="T3" fmla="*/ 3 h 51"/>
              <a:gd name="T4" fmla="*/ 0 60000 65536"/>
              <a:gd name="T5" fmla="*/ 0 60000 65536"/>
              <a:gd name="T6" fmla="*/ 0 w 24"/>
              <a:gd name="T7" fmla="*/ 0 h 51"/>
              <a:gd name="T8" fmla="*/ 24 w 24"/>
              <a:gd name="T9" fmla="*/ 51 h 51"/>
            </a:gdLst>
            <a:ahLst/>
            <a:cxnLst>
              <a:cxn ang="T4">
                <a:pos x="T0" y="T1"/>
              </a:cxn>
              <a:cxn ang="T5">
                <a:pos x="T2" y="T3"/>
              </a:cxn>
            </a:cxnLst>
            <a:rect l="T6" t="T7" r="T8" b="T9"/>
            <a:pathLst>
              <a:path w="24" h="51">
                <a:moveTo>
                  <a:pt x="8" y="51"/>
                </a:moveTo>
                <a:cubicBezTo>
                  <a:pt x="16" y="0"/>
                  <a:pt x="0" y="3"/>
                  <a:pt x="24" y="3"/>
                </a:cubicBezTo>
              </a:path>
            </a:pathLst>
          </a:custGeom>
          <a:noFill/>
          <a:ln w="9525">
            <a:solidFill>
              <a:schemeClr val="tx1"/>
            </a:solidFill>
            <a:round/>
            <a:headEnd/>
            <a:tailEnd/>
          </a:ln>
        </p:spPr>
        <p:txBody>
          <a:bodyPr/>
          <a:lstStyle/>
          <a:p>
            <a:endParaRPr lang="en-US"/>
          </a:p>
        </p:txBody>
      </p:sp>
      <p:sp>
        <p:nvSpPr>
          <p:cNvPr id="108759" name="Freeform 364"/>
          <p:cNvSpPr>
            <a:spLocks/>
          </p:cNvSpPr>
          <p:nvPr/>
        </p:nvSpPr>
        <p:spPr bwMode="auto">
          <a:xfrm>
            <a:off x="4749800" y="4559300"/>
            <a:ext cx="38100" cy="12700"/>
          </a:xfrm>
          <a:custGeom>
            <a:avLst/>
            <a:gdLst>
              <a:gd name="T0" fmla="*/ 0 w 24"/>
              <a:gd name="T1" fmla="*/ 8 h 8"/>
              <a:gd name="T2" fmla="*/ 24 w 24"/>
              <a:gd name="T3" fmla="*/ 0 h 8"/>
              <a:gd name="T4" fmla="*/ 0 w 24"/>
              <a:gd name="T5" fmla="*/ 8 h 8"/>
              <a:gd name="T6" fmla="*/ 0 60000 65536"/>
              <a:gd name="T7" fmla="*/ 0 60000 65536"/>
              <a:gd name="T8" fmla="*/ 0 60000 65536"/>
              <a:gd name="T9" fmla="*/ 0 w 24"/>
              <a:gd name="T10" fmla="*/ 0 h 8"/>
              <a:gd name="T11" fmla="*/ 24 w 24"/>
              <a:gd name="T12" fmla="*/ 8 h 8"/>
            </a:gdLst>
            <a:ahLst/>
            <a:cxnLst>
              <a:cxn ang="T6">
                <a:pos x="T0" y="T1"/>
              </a:cxn>
              <a:cxn ang="T7">
                <a:pos x="T2" y="T3"/>
              </a:cxn>
              <a:cxn ang="T8">
                <a:pos x="T4" y="T5"/>
              </a:cxn>
            </a:cxnLst>
            <a:rect l="T9" t="T10" r="T11" b="T12"/>
            <a:pathLst>
              <a:path w="24" h="8">
                <a:moveTo>
                  <a:pt x="0" y="8"/>
                </a:moveTo>
                <a:cubicBezTo>
                  <a:pt x="8" y="5"/>
                  <a:pt x="24" y="0"/>
                  <a:pt x="24" y="0"/>
                </a:cubicBezTo>
                <a:cubicBezTo>
                  <a:pt x="24" y="0"/>
                  <a:pt x="8" y="5"/>
                  <a:pt x="0" y="8"/>
                </a:cubicBezTo>
                <a:close/>
              </a:path>
            </a:pathLst>
          </a:custGeom>
          <a:solidFill>
            <a:schemeClr val="accent1"/>
          </a:solidFill>
          <a:ln w="9525">
            <a:solidFill>
              <a:schemeClr val="tx1"/>
            </a:solidFill>
            <a:round/>
            <a:headEnd/>
            <a:tailEnd/>
          </a:ln>
        </p:spPr>
        <p:txBody>
          <a:bodyPr/>
          <a:lstStyle/>
          <a:p>
            <a:endParaRPr lang="en-US"/>
          </a:p>
        </p:txBody>
      </p:sp>
      <p:sp>
        <p:nvSpPr>
          <p:cNvPr id="108760" name="Freeform 365"/>
          <p:cNvSpPr>
            <a:spLocks/>
          </p:cNvSpPr>
          <p:nvPr/>
        </p:nvSpPr>
        <p:spPr bwMode="auto">
          <a:xfrm>
            <a:off x="4737100" y="4508500"/>
            <a:ext cx="76200" cy="63500"/>
          </a:xfrm>
          <a:custGeom>
            <a:avLst/>
            <a:gdLst>
              <a:gd name="T0" fmla="*/ 0 w 48"/>
              <a:gd name="T1" fmla="*/ 40 h 40"/>
              <a:gd name="T2" fmla="*/ 48 w 48"/>
              <a:gd name="T3" fmla="*/ 0 h 40"/>
              <a:gd name="T4" fmla="*/ 0 60000 65536"/>
              <a:gd name="T5" fmla="*/ 0 60000 65536"/>
              <a:gd name="T6" fmla="*/ 0 w 48"/>
              <a:gd name="T7" fmla="*/ 0 h 40"/>
              <a:gd name="T8" fmla="*/ 48 w 48"/>
              <a:gd name="T9" fmla="*/ 40 h 40"/>
            </a:gdLst>
            <a:ahLst/>
            <a:cxnLst>
              <a:cxn ang="T4">
                <a:pos x="T0" y="T1"/>
              </a:cxn>
              <a:cxn ang="T5">
                <a:pos x="T2" y="T3"/>
              </a:cxn>
            </a:cxnLst>
            <a:rect l="T6" t="T7" r="T8" b="T9"/>
            <a:pathLst>
              <a:path w="48" h="40">
                <a:moveTo>
                  <a:pt x="0" y="40"/>
                </a:moveTo>
                <a:cubicBezTo>
                  <a:pt x="25" y="3"/>
                  <a:pt x="23" y="25"/>
                  <a:pt x="48" y="0"/>
                </a:cubicBezTo>
              </a:path>
            </a:pathLst>
          </a:custGeom>
          <a:noFill/>
          <a:ln w="9525">
            <a:solidFill>
              <a:schemeClr val="tx1"/>
            </a:solidFill>
            <a:round/>
            <a:headEnd/>
            <a:tailEnd/>
          </a:ln>
        </p:spPr>
        <p:txBody>
          <a:bodyPr/>
          <a:lstStyle/>
          <a:p>
            <a:endParaRPr lang="en-US"/>
          </a:p>
        </p:txBody>
      </p:sp>
      <p:sp>
        <p:nvSpPr>
          <p:cNvPr id="108761" name="Freeform 366"/>
          <p:cNvSpPr>
            <a:spLocks/>
          </p:cNvSpPr>
          <p:nvPr/>
        </p:nvSpPr>
        <p:spPr bwMode="auto">
          <a:xfrm>
            <a:off x="4953000" y="4521200"/>
            <a:ext cx="12700" cy="38100"/>
          </a:xfrm>
          <a:custGeom>
            <a:avLst/>
            <a:gdLst>
              <a:gd name="T0" fmla="*/ 8 w 8"/>
              <a:gd name="T1" fmla="*/ 24 h 24"/>
              <a:gd name="T2" fmla="*/ 0 w 8"/>
              <a:gd name="T3" fmla="*/ 0 h 24"/>
              <a:gd name="T4" fmla="*/ 8 w 8"/>
              <a:gd name="T5" fmla="*/ 24 h 24"/>
              <a:gd name="T6" fmla="*/ 0 60000 65536"/>
              <a:gd name="T7" fmla="*/ 0 60000 65536"/>
              <a:gd name="T8" fmla="*/ 0 60000 65536"/>
              <a:gd name="T9" fmla="*/ 0 w 8"/>
              <a:gd name="T10" fmla="*/ 0 h 24"/>
              <a:gd name="T11" fmla="*/ 8 w 8"/>
              <a:gd name="T12" fmla="*/ 24 h 24"/>
            </a:gdLst>
            <a:ahLst/>
            <a:cxnLst>
              <a:cxn ang="T6">
                <a:pos x="T0" y="T1"/>
              </a:cxn>
              <a:cxn ang="T7">
                <a:pos x="T2" y="T3"/>
              </a:cxn>
              <a:cxn ang="T8">
                <a:pos x="T4" y="T5"/>
              </a:cxn>
            </a:cxnLst>
            <a:rect l="T9" t="T10" r="T11" b="T12"/>
            <a:pathLst>
              <a:path w="8" h="24">
                <a:moveTo>
                  <a:pt x="8" y="24"/>
                </a:moveTo>
                <a:cubicBezTo>
                  <a:pt x="5" y="16"/>
                  <a:pt x="0" y="0"/>
                  <a:pt x="0" y="0"/>
                </a:cubicBezTo>
                <a:cubicBezTo>
                  <a:pt x="0" y="0"/>
                  <a:pt x="5" y="16"/>
                  <a:pt x="8" y="24"/>
                </a:cubicBezTo>
                <a:close/>
              </a:path>
            </a:pathLst>
          </a:custGeom>
          <a:solidFill>
            <a:schemeClr val="accent1"/>
          </a:solidFill>
          <a:ln w="9525">
            <a:solidFill>
              <a:schemeClr val="tx1"/>
            </a:solidFill>
            <a:round/>
            <a:headEnd/>
            <a:tailEnd/>
          </a:ln>
        </p:spPr>
        <p:txBody>
          <a:bodyPr/>
          <a:lstStyle/>
          <a:p>
            <a:endParaRPr lang="en-US"/>
          </a:p>
        </p:txBody>
      </p:sp>
      <p:sp>
        <p:nvSpPr>
          <p:cNvPr id="108762" name="Freeform 367"/>
          <p:cNvSpPr>
            <a:spLocks/>
          </p:cNvSpPr>
          <p:nvPr/>
        </p:nvSpPr>
        <p:spPr bwMode="auto">
          <a:xfrm>
            <a:off x="4975225" y="4470400"/>
            <a:ext cx="28575" cy="76200"/>
          </a:xfrm>
          <a:custGeom>
            <a:avLst/>
            <a:gdLst>
              <a:gd name="T0" fmla="*/ 2 w 18"/>
              <a:gd name="T1" fmla="*/ 48 h 48"/>
              <a:gd name="T2" fmla="*/ 18 w 18"/>
              <a:gd name="T3" fmla="*/ 0 h 48"/>
              <a:gd name="T4" fmla="*/ 0 60000 65536"/>
              <a:gd name="T5" fmla="*/ 0 60000 65536"/>
              <a:gd name="T6" fmla="*/ 0 w 18"/>
              <a:gd name="T7" fmla="*/ 0 h 48"/>
              <a:gd name="T8" fmla="*/ 18 w 18"/>
              <a:gd name="T9" fmla="*/ 48 h 48"/>
            </a:gdLst>
            <a:ahLst/>
            <a:cxnLst>
              <a:cxn ang="T4">
                <a:pos x="T0" y="T1"/>
              </a:cxn>
              <a:cxn ang="T5">
                <a:pos x="T2" y="T3"/>
              </a:cxn>
            </a:cxnLst>
            <a:rect l="T6" t="T7" r="T8" b="T9"/>
            <a:pathLst>
              <a:path w="18" h="48">
                <a:moveTo>
                  <a:pt x="2" y="48"/>
                </a:moveTo>
                <a:cubicBezTo>
                  <a:pt x="11" y="4"/>
                  <a:pt x="0" y="18"/>
                  <a:pt x="18" y="0"/>
                </a:cubicBezTo>
              </a:path>
            </a:pathLst>
          </a:custGeom>
          <a:noFill/>
          <a:ln w="9525">
            <a:solidFill>
              <a:schemeClr val="tx1"/>
            </a:solidFill>
            <a:round/>
            <a:headEnd/>
            <a:tailEnd/>
          </a:ln>
        </p:spPr>
        <p:txBody>
          <a:bodyPr/>
          <a:lstStyle/>
          <a:p>
            <a:endParaRPr lang="en-US"/>
          </a:p>
        </p:txBody>
      </p:sp>
      <p:sp>
        <p:nvSpPr>
          <p:cNvPr id="108763" name="Freeform 368"/>
          <p:cNvSpPr>
            <a:spLocks/>
          </p:cNvSpPr>
          <p:nvPr/>
        </p:nvSpPr>
        <p:spPr bwMode="auto">
          <a:xfrm>
            <a:off x="5003800" y="4533900"/>
            <a:ext cx="63500" cy="38100"/>
          </a:xfrm>
          <a:custGeom>
            <a:avLst/>
            <a:gdLst>
              <a:gd name="T0" fmla="*/ 0 w 40"/>
              <a:gd name="T1" fmla="*/ 24 h 24"/>
              <a:gd name="T2" fmla="*/ 40 w 40"/>
              <a:gd name="T3" fmla="*/ 0 h 24"/>
              <a:gd name="T4" fmla="*/ 0 60000 65536"/>
              <a:gd name="T5" fmla="*/ 0 60000 65536"/>
              <a:gd name="T6" fmla="*/ 0 w 40"/>
              <a:gd name="T7" fmla="*/ 0 h 24"/>
              <a:gd name="T8" fmla="*/ 40 w 40"/>
              <a:gd name="T9" fmla="*/ 24 h 24"/>
            </a:gdLst>
            <a:ahLst/>
            <a:cxnLst>
              <a:cxn ang="T4">
                <a:pos x="T0" y="T1"/>
              </a:cxn>
              <a:cxn ang="T5">
                <a:pos x="T2" y="T3"/>
              </a:cxn>
            </a:cxnLst>
            <a:rect l="T6" t="T7" r="T8" b="T9"/>
            <a:pathLst>
              <a:path w="40" h="24">
                <a:moveTo>
                  <a:pt x="0" y="24"/>
                </a:moveTo>
                <a:cubicBezTo>
                  <a:pt x="29" y="5"/>
                  <a:pt x="15" y="12"/>
                  <a:pt x="40" y="0"/>
                </a:cubicBezTo>
              </a:path>
            </a:pathLst>
          </a:custGeom>
          <a:noFill/>
          <a:ln w="9525">
            <a:solidFill>
              <a:schemeClr val="tx1"/>
            </a:solidFill>
            <a:round/>
            <a:headEnd/>
            <a:tailEnd/>
          </a:ln>
        </p:spPr>
        <p:txBody>
          <a:bodyPr/>
          <a:lstStyle/>
          <a:p>
            <a:endParaRPr lang="en-US"/>
          </a:p>
        </p:txBody>
      </p:sp>
      <p:sp>
        <p:nvSpPr>
          <p:cNvPr id="108764" name="Freeform 369"/>
          <p:cNvSpPr>
            <a:spLocks/>
          </p:cNvSpPr>
          <p:nvPr/>
        </p:nvSpPr>
        <p:spPr bwMode="auto">
          <a:xfrm>
            <a:off x="5219700" y="4521200"/>
            <a:ext cx="12700" cy="38100"/>
          </a:xfrm>
          <a:custGeom>
            <a:avLst/>
            <a:gdLst>
              <a:gd name="T0" fmla="*/ 8 w 8"/>
              <a:gd name="T1" fmla="*/ 24 h 24"/>
              <a:gd name="T2" fmla="*/ 0 w 8"/>
              <a:gd name="T3" fmla="*/ 0 h 24"/>
              <a:gd name="T4" fmla="*/ 8 w 8"/>
              <a:gd name="T5" fmla="*/ 24 h 24"/>
              <a:gd name="T6" fmla="*/ 0 60000 65536"/>
              <a:gd name="T7" fmla="*/ 0 60000 65536"/>
              <a:gd name="T8" fmla="*/ 0 60000 65536"/>
              <a:gd name="T9" fmla="*/ 0 w 8"/>
              <a:gd name="T10" fmla="*/ 0 h 24"/>
              <a:gd name="T11" fmla="*/ 8 w 8"/>
              <a:gd name="T12" fmla="*/ 24 h 24"/>
            </a:gdLst>
            <a:ahLst/>
            <a:cxnLst>
              <a:cxn ang="T6">
                <a:pos x="T0" y="T1"/>
              </a:cxn>
              <a:cxn ang="T7">
                <a:pos x="T2" y="T3"/>
              </a:cxn>
              <a:cxn ang="T8">
                <a:pos x="T4" y="T5"/>
              </a:cxn>
            </a:cxnLst>
            <a:rect l="T9" t="T10" r="T11" b="T12"/>
            <a:pathLst>
              <a:path w="8" h="24">
                <a:moveTo>
                  <a:pt x="8" y="24"/>
                </a:moveTo>
                <a:cubicBezTo>
                  <a:pt x="5" y="16"/>
                  <a:pt x="0" y="0"/>
                  <a:pt x="0" y="0"/>
                </a:cubicBezTo>
                <a:cubicBezTo>
                  <a:pt x="0" y="0"/>
                  <a:pt x="5" y="16"/>
                  <a:pt x="8" y="24"/>
                </a:cubicBezTo>
                <a:close/>
              </a:path>
            </a:pathLst>
          </a:custGeom>
          <a:solidFill>
            <a:schemeClr val="accent1"/>
          </a:solidFill>
          <a:ln w="9525">
            <a:solidFill>
              <a:schemeClr val="tx1"/>
            </a:solidFill>
            <a:round/>
            <a:headEnd/>
            <a:tailEnd/>
          </a:ln>
        </p:spPr>
        <p:txBody>
          <a:bodyPr/>
          <a:lstStyle/>
          <a:p>
            <a:endParaRPr lang="en-US"/>
          </a:p>
        </p:txBody>
      </p:sp>
      <p:sp>
        <p:nvSpPr>
          <p:cNvPr id="108765" name="Freeform 371"/>
          <p:cNvSpPr>
            <a:spLocks/>
          </p:cNvSpPr>
          <p:nvPr/>
        </p:nvSpPr>
        <p:spPr bwMode="auto">
          <a:xfrm>
            <a:off x="5245100" y="4518025"/>
            <a:ext cx="90488" cy="53975"/>
          </a:xfrm>
          <a:custGeom>
            <a:avLst/>
            <a:gdLst>
              <a:gd name="T0" fmla="*/ 0 w 57"/>
              <a:gd name="T1" fmla="*/ 34 h 34"/>
              <a:gd name="T2" fmla="*/ 24 w 57"/>
              <a:gd name="T3" fmla="*/ 26 h 34"/>
              <a:gd name="T4" fmla="*/ 48 w 57"/>
              <a:gd name="T5" fmla="*/ 2 h 34"/>
              <a:gd name="T6" fmla="*/ 0 60000 65536"/>
              <a:gd name="T7" fmla="*/ 0 60000 65536"/>
              <a:gd name="T8" fmla="*/ 0 60000 65536"/>
              <a:gd name="T9" fmla="*/ 0 w 57"/>
              <a:gd name="T10" fmla="*/ 0 h 34"/>
              <a:gd name="T11" fmla="*/ 57 w 57"/>
              <a:gd name="T12" fmla="*/ 34 h 34"/>
            </a:gdLst>
            <a:ahLst/>
            <a:cxnLst>
              <a:cxn ang="T6">
                <a:pos x="T0" y="T1"/>
              </a:cxn>
              <a:cxn ang="T7">
                <a:pos x="T2" y="T3"/>
              </a:cxn>
              <a:cxn ang="T8">
                <a:pos x="T4" y="T5"/>
              </a:cxn>
            </a:cxnLst>
            <a:rect l="T9" t="T10" r="T11" b="T12"/>
            <a:pathLst>
              <a:path w="57" h="34">
                <a:moveTo>
                  <a:pt x="0" y="34"/>
                </a:moveTo>
                <a:cubicBezTo>
                  <a:pt x="8" y="31"/>
                  <a:pt x="17" y="31"/>
                  <a:pt x="24" y="26"/>
                </a:cubicBezTo>
                <a:cubicBezTo>
                  <a:pt x="57" y="0"/>
                  <a:pt x="26" y="2"/>
                  <a:pt x="48" y="2"/>
                </a:cubicBezTo>
              </a:path>
            </a:pathLst>
          </a:custGeom>
          <a:noFill/>
          <a:ln w="9525">
            <a:solidFill>
              <a:schemeClr val="tx1"/>
            </a:solidFill>
            <a:round/>
            <a:headEnd/>
            <a:tailEnd/>
          </a:ln>
        </p:spPr>
        <p:txBody>
          <a:bodyPr/>
          <a:lstStyle/>
          <a:p>
            <a:endParaRPr lang="en-US"/>
          </a:p>
        </p:txBody>
      </p:sp>
      <p:sp>
        <p:nvSpPr>
          <p:cNvPr id="108766" name="Freeform 372"/>
          <p:cNvSpPr>
            <a:spLocks/>
          </p:cNvSpPr>
          <p:nvPr/>
        </p:nvSpPr>
        <p:spPr bwMode="auto">
          <a:xfrm>
            <a:off x="5245100" y="4470400"/>
            <a:ext cx="30163" cy="88900"/>
          </a:xfrm>
          <a:custGeom>
            <a:avLst/>
            <a:gdLst>
              <a:gd name="T0" fmla="*/ 16 w 19"/>
              <a:gd name="T1" fmla="*/ 56 h 56"/>
              <a:gd name="T2" fmla="*/ 0 w 19"/>
              <a:gd name="T3" fmla="*/ 0 h 56"/>
              <a:gd name="T4" fmla="*/ 0 60000 65536"/>
              <a:gd name="T5" fmla="*/ 0 60000 65536"/>
              <a:gd name="T6" fmla="*/ 0 w 19"/>
              <a:gd name="T7" fmla="*/ 0 h 56"/>
              <a:gd name="T8" fmla="*/ 19 w 19"/>
              <a:gd name="T9" fmla="*/ 56 h 56"/>
            </a:gdLst>
            <a:ahLst/>
            <a:cxnLst>
              <a:cxn ang="T4">
                <a:pos x="T0" y="T1"/>
              </a:cxn>
              <a:cxn ang="T5">
                <a:pos x="T2" y="T3"/>
              </a:cxn>
            </a:cxnLst>
            <a:rect l="T6" t="T7" r="T8" b="T9"/>
            <a:pathLst>
              <a:path w="19" h="56">
                <a:moveTo>
                  <a:pt x="16" y="56"/>
                </a:moveTo>
                <a:cubicBezTo>
                  <a:pt x="7" y="4"/>
                  <a:pt x="19" y="19"/>
                  <a:pt x="0" y="0"/>
                </a:cubicBezTo>
              </a:path>
            </a:pathLst>
          </a:custGeom>
          <a:noFill/>
          <a:ln w="9525">
            <a:solidFill>
              <a:schemeClr val="tx1"/>
            </a:solidFill>
            <a:round/>
            <a:headEnd/>
            <a:tailEnd/>
          </a:ln>
        </p:spPr>
        <p:txBody>
          <a:bodyPr/>
          <a:lstStyle/>
          <a:p>
            <a:endParaRPr lang="en-US"/>
          </a:p>
        </p:txBody>
      </p:sp>
      <p:sp>
        <p:nvSpPr>
          <p:cNvPr id="108767" name="Freeform 373"/>
          <p:cNvSpPr>
            <a:spLocks/>
          </p:cNvSpPr>
          <p:nvPr/>
        </p:nvSpPr>
        <p:spPr bwMode="auto">
          <a:xfrm>
            <a:off x="7785100" y="4478338"/>
            <a:ext cx="39688" cy="80962"/>
          </a:xfrm>
          <a:custGeom>
            <a:avLst/>
            <a:gdLst>
              <a:gd name="T0" fmla="*/ 24 w 25"/>
              <a:gd name="T1" fmla="*/ 51 h 51"/>
              <a:gd name="T2" fmla="*/ 0 w 25"/>
              <a:gd name="T3" fmla="*/ 3 h 51"/>
              <a:gd name="T4" fmla="*/ 0 60000 65536"/>
              <a:gd name="T5" fmla="*/ 0 60000 65536"/>
              <a:gd name="T6" fmla="*/ 0 w 25"/>
              <a:gd name="T7" fmla="*/ 0 h 51"/>
              <a:gd name="T8" fmla="*/ 25 w 25"/>
              <a:gd name="T9" fmla="*/ 51 h 51"/>
            </a:gdLst>
            <a:ahLst/>
            <a:cxnLst>
              <a:cxn ang="T4">
                <a:pos x="T0" y="T1"/>
              </a:cxn>
              <a:cxn ang="T5">
                <a:pos x="T2" y="T3"/>
              </a:cxn>
            </a:cxnLst>
            <a:rect l="T6" t="T7" r="T8" b="T9"/>
            <a:pathLst>
              <a:path w="25" h="51">
                <a:moveTo>
                  <a:pt x="24" y="51"/>
                </a:moveTo>
                <a:cubicBezTo>
                  <a:pt x="7" y="0"/>
                  <a:pt x="25" y="3"/>
                  <a:pt x="0" y="3"/>
                </a:cubicBezTo>
              </a:path>
            </a:pathLst>
          </a:custGeom>
          <a:noFill/>
          <a:ln w="9525">
            <a:solidFill>
              <a:schemeClr val="tx1"/>
            </a:solidFill>
            <a:round/>
            <a:headEnd/>
            <a:tailEnd/>
          </a:ln>
        </p:spPr>
        <p:txBody>
          <a:bodyPr/>
          <a:lstStyle/>
          <a:p>
            <a:endParaRPr lang="en-US"/>
          </a:p>
        </p:txBody>
      </p:sp>
      <p:sp>
        <p:nvSpPr>
          <p:cNvPr id="108768" name="Freeform 374"/>
          <p:cNvSpPr>
            <a:spLocks/>
          </p:cNvSpPr>
          <p:nvPr/>
        </p:nvSpPr>
        <p:spPr bwMode="auto">
          <a:xfrm>
            <a:off x="7834313" y="4387850"/>
            <a:ext cx="57150" cy="196850"/>
          </a:xfrm>
          <a:custGeom>
            <a:avLst/>
            <a:gdLst>
              <a:gd name="T0" fmla="*/ 1 w 36"/>
              <a:gd name="T1" fmla="*/ 124 h 124"/>
              <a:gd name="T2" fmla="*/ 9 w 36"/>
              <a:gd name="T3" fmla="*/ 60 h 124"/>
              <a:gd name="T4" fmla="*/ 33 w 36"/>
              <a:gd name="T5" fmla="*/ 44 h 124"/>
              <a:gd name="T6" fmla="*/ 0 60000 65536"/>
              <a:gd name="T7" fmla="*/ 0 60000 65536"/>
              <a:gd name="T8" fmla="*/ 0 60000 65536"/>
              <a:gd name="T9" fmla="*/ 0 w 36"/>
              <a:gd name="T10" fmla="*/ 0 h 124"/>
              <a:gd name="T11" fmla="*/ 36 w 36"/>
              <a:gd name="T12" fmla="*/ 124 h 124"/>
            </a:gdLst>
            <a:ahLst/>
            <a:cxnLst>
              <a:cxn ang="T6">
                <a:pos x="T0" y="T1"/>
              </a:cxn>
              <a:cxn ang="T7">
                <a:pos x="T2" y="T3"/>
              </a:cxn>
              <a:cxn ang="T8">
                <a:pos x="T4" y="T5"/>
              </a:cxn>
            </a:cxnLst>
            <a:rect l="T9" t="T10" r="T11" b="T12"/>
            <a:pathLst>
              <a:path w="36" h="124">
                <a:moveTo>
                  <a:pt x="1" y="124"/>
                </a:moveTo>
                <a:cubicBezTo>
                  <a:pt x="4" y="103"/>
                  <a:pt x="0" y="80"/>
                  <a:pt x="9" y="60"/>
                </a:cubicBezTo>
                <a:cubicBezTo>
                  <a:pt x="36" y="0"/>
                  <a:pt x="33" y="77"/>
                  <a:pt x="33" y="44"/>
                </a:cubicBezTo>
              </a:path>
            </a:pathLst>
          </a:custGeom>
          <a:noFill/>
          <a:ln w="9525">
            <a:solidFill>
              <a:schemeClr val="tx1"/>
            </a:solidFill>
            <a:round/>
            <a:headEnd/>
            <a:tailEnd/>
          </a:ln>
        </p:spPr>
        <p:txBody>
          <a:bodyPr/>
          <a:lstStyle/>
          <a:p>
            <a:endParaRPr lang="en-US"/>
          </a:p>
        </p:txBody>
      </p:sp>
      <p:sp>
        <p:nvSpPr>
          <p:cNvPr id="108769" name="Freeform 375"/>
          <p:cNvSpPr>
            <a:spLocks/>
          </p:cNvSpPr>
          <p:nvPr/>
        </p:nvSpPr>
        <p:spPr bwMode="auto">
          <a:xfrm>
            <a:off x="8077200" y="4495800"/>
            <a:ext cx="25400" cy="76200"/>
          </a:xfrm>
          <a:custGeom>
            <a:avLst/>
            <a:gdLst>
              <a:gd name="T0" fmla="*/ 16 w 16"/>
              <a:gd name="T1" fmla="*/ 48 h 48"/>
              <a:gd name="T2" fmla="*/ 0 w 16"/>
              <a:gd name="T3" fmla="*/ 0 h 48"/>
              <a:gd name="T4" fmla="*/ 0 60000 65536"/>
              <a:gd name="T5" fmla="*/ 0 60000 65536"/>
              <a:gd name="T6" fmla="*/ 0 w 16"/>
              <a:gd name="T7" fmla="*/ 0 h 48"/>
              <a:gd name="T8" fmla="*/ 16 w 16"/>
              <a:gd name="T9" fmla="*/ 48 h 48"/>
            </a:gdLst>
            <a:ahLst/>
            <a:cxnLst>
              <a:cxn ang="T4">
                <a:pos x="T0" y="T1"/>
              </a:cxn>
              <a:cxn ang="T5">
                <a:pos x="T2" y="T3"/>
              </a:cxn>
            </a:cxnLst>
            <a:rect l="T6" t="T7" r="T8" b="T9"/>
            <a:pathLst>
              <a:path w="16" h="48">
                <a:moveTo>
                  <a:pt x="16" y="48"/>
                </a:moveTo>
                <a:cubicBezTo>
                  <a:pt x="7" y="10"/>
                  <a:pt x="13" y="26"/>
                  <a:pt x="0" y="0"/>
                </a:cubicBezTo>
              </a:path>
            </a:pathLst>
          </a:custGeom>
          <a:noFill/>
          <a:ln w="9525">
            <a:solidFill>
              <a:schemeClr val="tx1"/>
            </a:solidFill>
            <a:round/>
            <a:headEnd/>
            <a:tailEnd/>
          </a:ln>
        </p:spPr>
        <p:txBody>
          <a:bodyPr/>
          <a:lstStyle/>
          <a:p>
            <a:endParaRPr lang="en-US"/>
          </a:p>
        </p:txBody>
      </p:sp>
      <p:sp>
        <p:nvSpPr>
          <p:cNvPr id="108770" name="Freeform 376"/>
          <p:cNvSpPr>
            <a:spLocks/>
          </p:cNvSpPr>
          <p:nvPr/>
        </p:nvSpPr>
        <p:spPr bwMode="auto">
          <a:xfrm>
            <a:off x="8115300" y="4445000"/>
            <a:ext cx="25400" cy="114300"/>
          </a:xfrm>
          <a:custGeom>
            <a:avLst/>
            <a:gdLst>
              <a:gd name="T0" fmla="*/ 0 w 16"/>
              <a:gd name="T1" fmla="*/ 72 h 72"/>
              <a:gd name="T2" fmla="*/ 16 w 16"/>
              <a:gd name="T3" fmla="*/ 0 h 72"/>
              <a:gd name="T4" fmla="*/ 0 60000 65536"/>
              <a:gd name="T5" fmla="*/ 0 60000 65536"/>
              <a:gd name="T6" fmla="*/ 0 w 16"/>
              <a:gd name="T7" fmla="*/ 0 h 72"/>
              <a:gd name="T8" fmla="*/ 16 w 16"/>
              <a:gd name="T9" fmla="*/ 72 h 72"/>
            </a:gdLst>
            <a:ahLst/>
            <a:cxnLst>
              <a:cxn ang="T4">
                <a:pos x="T0" y="T1"/>
              </a:cxn>
              <a:cxn ang="T5">
                <a:pos x="T2" y="T3"/>
              </a:cxn>
            </a:cxnLst>
            <a:rect l="T6" t="T7" r="T8" b="T9"/>
            <a:pathLst>
              <a:path w="16" h="72">
                <a:moveTo>
                  <a:pt x="0" y="72"/>
                </a:moveTo>
                <a:cubicBezTo>
                  <a:pt x="9" y="10"/>
                  <a:pt x="0" y="33"/>
                  <a:pt x="16" y="0"/>
                </a:cubicBezTo>
              </a:path>
            </a:pathLst>
          </a:custGeom>
          <a:noFill/>
          <a:ln w="9525">
            <a:solidFill>
              <a:schemeClr val="tx1"/>
            </a:solidFill>
            <a:round/>
            <a:headEnd/>
            <a:tailEnd/>
          </a:ln>
        </p:spPr>
        <p:txBody>
          <a:bodyPr/>
          <a:lstStyle/>
          <a:p>
            <a:endParaRPr lang="en-US"/>
          </a:p>
        </p:txBody>
      </p:sp>
      <p:sp>
        <p:nvSpPr>
          <p:cNvPr id="108771" name="Freeform 377"/>
          <p:cNvSpPr>
            <a:spLocks/>
          </p:cNvSpPr>
          <p:nvPr/>
        </p:nvSpPr>
        <p:spPr bwMode="auto">
          <a:xfrm>
            <a:off x="8343900" y="4483100"/>
            <a:ext cx="38100" cy="88900"/>
          </a:xfrm>
          <a:custGeom>
            <a:avLst/>
            <a:gdLst>
              <a:gd name="T0" fmla="*/ 24 w 24"/>
              <a:gd name="T1" fmla="*/ 56 h 56"/>
              <a:gd name="T2" fmla="*/ 0 w 24"/>
              <a:gd name="T3" fmla="*/ 0 h 56"/>
              <a:gd name="T4" fmla="*/ 0 60000 65536"/>
              <a:gd name="T5" fmla="*/ 0 60000 65536"/>
              <a:gd name="T6" fmla="*/ 0 w 24"/>
              <a:gd name="T7" fmla="*/ 0 h 56"/>
              <a:gd name="T8" fmla="*/ 24 w 24"/>
              <a:gd name="T9" fmla="*/ 56 h 56"/>
            </a:gdLst>
            <a:ahLst/>
            <a:cxnLst>
              <a:cxn ang="T4">
                <a:pos x="T0" y="T1"/>
              </a:cxn>
              <a:cxn ang="T5">
                <a:pos x="T2" y="T3"/>
              </a:cxn>
            </a:cxnLst>
            <a:rect l="T6" t="T7" r="T8" b="T9"/>
            <a:pathLst>
              <a:path w="24" h="56">
                <a:moveTo>
                  <a:pt x="24" y="56"/>
                </a:moveTo>
                <a:cubicBezTo>
                  <a:pt x="7" y="4"/>
                  <a:pt x="20" y="20"/>
                  <a:pt x="0" y="0"/>
                </a:cubicBezTo>
              </a:path>
            </a:pathLst>
          </a:custGeom>
          <a:noFill/>
          <a:ln w="9525">
            <a:solidFill>
              <a:schemeClr val="tx1"/>
            </a:solidFill>
            <a:round/>
            <a:headEnd/>
            <a:tailEnd/>
          </a:ln>
        </p:spPr>
        <p:txBody>
          <a:bodyPr/>
          <a:lstStyle/>
          <a:p>
            <a:endParaRPr lang="en-US"/>
          </a:p>
        </p:txBody>
      </p:sp>
      <p:sp>
        <p:nvSpPr>
          <p:cNvPr id="108772" name="Freeform 378"/>
          <p:cNvSpPr>
            <a:spLocks/>
          </p:cNvSpPr>
          <p:nvPr/>
        </p:nvSpPr>
        <p:spPr bwMode="auto">
          <a:xfrm>
            <a:off x="8394700" y="4445000"/>
            <a:ext cx="50800" cy="114300"/>
          </a:xfrm>
          <a:custGeom>
            <a:avLst/>
            <a:gdLst>
              <a:gd name="T0" fmla="*/ 0 w 32"/>
              <a:gd name="T1" fmla="*/ 72 h 72"/>
              <a:gd name="T2" fmla="*/ 8 w 32"/>
              <a:gd name="T3" fmla="*/ 16 h 72"/>
              <a:gd name="T4" fmla="*/ 32 w 32"/>
              <a:gd name="T5" fmla="*/ 0 h 72"/>
              <a:gd name="T6" fmla="*/ 0 60000 65536"/>
              <a:gd name="T7" fmla="*/ 0 60000 65536"/>
              <a:gd name="T8" fmla="*/ 0 60000 65536"/>
              <a:gd name="T9" fmla="*/ 0 w 32"/>
              <a:gd name="T10" fmla="*/ 0 h 72"/>
              <a:gd name="T11" fmla="*/ 32 w 32"/>
              <a:gd name="T12" fmla="*/ 72 h 72"/>
            </a:gdLst>
            <a:ahLst/>
            <a:cxnLst>
              <a:cxn ang="T6">
                <a:pos x="T0" y="T1"/>
              </a:cxn>
              <a:cxn ang="T7">
                <a:pos x="T2" y="T3"/>
              </a:cxn>
              <a:cxn ang="T8">
                <a:pos x="T4" y="T5"/>
              </a:cxn>
            </a:cxnLst>
            <a:rect l="T9" t="T10" r="T11" b="T12"/>
            <a:pathLst>
              <a:path w="32" h="72">
                <a:moveTo>
                  <a:pt x="0" y="72"/>
                </a:moveTo>
                <a:cubicBezTo>
                  <a:pt x="3" y="53"/>
                  <a:pt x="0" y="33"/>
                  <a:pt x="8" y="16"/>
                </a:cubicBezTo>
                <a:cubicBezTo>
                  <a:pt x="12" y="7"/>
                  <a:pt x="32" y="0"/>
                  <a:pt x="32" y="0"/>
                </a:cubicBezTo>
              </a:path>
            </a:pathLst>
          </a:custGeom>
          <a:noFill/>
          <a:ln w="9525">
            <a:solidFill>
              <a:schemeClr val="tx1"/>
            </a:solidFill>
            <a:round/>
            <a:headEnd/>
            <a:tailEnd/>
          </a:ln>
        </p:spPr>
        <p:txBody>
          <a:bodyPr/>
          <a:lstStyle/>
          <a:p>
            <a:endParaRPr lang="en-US"/>
          </a:p>
        </p:txBody>
      </p:sp>
      <p:sp>
        <p:nvSpPr>
          <p:cNvPr id="108773" name="Freeform 379"/>
          <p:cNvSpPr>
            <a:spLocks/>
          </p:cNvSpPr>
          <p:nvPr/>
        </p:nvSpPr>
        <p:spPr bwMode="auto">
          <a:xfrm>
            <a:off x="8362950" y="4508500"/>
            <a:ext cx="120650" cy="77788"/>
          </a:xfrm>
          <a:custGeom>
            <a:avLst/>
            <a:gdLst>
              <a:gd name="T0" fmla="*/ 12 w 76"/>
              <a:gd name="T1" fmla="*/ 40 h 49"/>
              <a:gd name="T2" fmla="*/ 52 w 76"/>
              <a:gd name="T3" fmla="*/ 8 h 49"/>
              <a:gd name="T4" fmla="*/ 76 w 76"/>
              <a:gd name="T5" fmla="*/ 0 h 49"/>
              <a:gd name="T6" fmla="*/ 0 60000 65536"/>
              <a:gd name="T7" fmla="*/ 0 60000 65536"/>
              <a:gd name="T8" fmla="*/ 0 60000 65536"/>
              <a:gd name="T9" fmla="*/ 0 w 76"/>
              <a:gd name="T10" fmla="*/ 0 h 49"/>
              <a:gd name="T11" fmla="*/ 76 w 76"/>
              <a:gd name="T12" fmla="*/ 49 h 49"/>
            </a:gdLst>
            <a:ahLst/>
            <a:cxnLst>
              <a:cxn ang="T6">
                <a:pos x="T0" y="T1"/>
              </a:cxn>
              <a:cxn ang="T7">
                <a:pos x="T2" y="T3"/>
              </a:cxn>
              <a:cxn ang="T8">
                <a:pos x="T4" y="T5"/>
              </a:cxn>
            </a:cxnLst>
            <a:rect l="T9" t="T10" r="T11" b="T12"/>
            <a:pathLst>
              <a:path w="76" h="49">
                <a:moveTo>
                  <a:pt x="12" y="40"/>
                </a:moveTo>
                <a:cubicBezTo>
                  <a:pt x="72" y="20"/>
                  <a:pt x="0" y="49"/>
                  <a:pt x="52" y="8"/>
                </a:cubicBezTo>
                <a:cubicBezTo>
                  <a:pt x="59" y="3"/>
                  <a:pt x="76" y="0"/>
                  <a:pt x="76" y="0"/>
                </a:cubicBezTo>
              </a:path>
            </a:pathLst>
          </a:custGeom>
          <a:noFill/>
          <a:ln w="9525">
            <a:solidFill>
              <a:schemeClr val="tx1"/>
            </a:solidFill>
            <a:round/>
            <a:headEnd/>
            <a:tailEnd/>
          </a:ln>
        </p:spPr>
        <p:txBody>
          <a:bodyPr/>
          <a:lstStyle/>
          <a:p>
            <a:endParaRPr lang="en-US"/>
          </a:p>
        </p:txBody>
      </p:sp>
      <p:sp>
        <p:nvSpPr>
          <p:cNvPr id="108774" name="Line 380"/>
          <p:cNvSpPr>
            <a:spLocks noChangeShapeType="1"/>
          </p:cNvSpPr>
          <p:nvPr/>
        </p:nvSpPr>
        <p:spPr bwMode="auto">
          <a:xfrm>
            <a:off x="6172200" y="5105400"/>
            <a:ext cx="0" cy="381000"/>
          </a:xfrm>
          <a:prstGeom prst="line">
            <a:avLst/>
          </a:prstGeom>
          <a:noFill/>
          <a:ln w="9525">
            <a:solidFill>
              <a:schemeClr val="tx1"/>
            </a:solidFill>
            <a:round/>
            <a:headEnd type="triangle" w="med" len="med"/>
            <a:tailEnd type="triangle" w="med" len="med"/>
          </a:ln>
        </p:spPr>
        <p:txBody>
          <a:bodyPr/>
          <a:lstStyle/>
          <a:p>
            <a:endParaRPr lang="en-US"/>
          </a:p>
        </p:txBody>
      </p:sp>
      <p:sp>
        <p:nvSpPr>
          <p:cNvPr id="108775" name="Text Box 381"/>
          <p:cNvSpPr txBox="1">
            <a:spLocks noChangeArrowheads="1"/>
          </p:cNvSpPr>
          <p:nvPr/>
        </p:nvSpPr>
        <p:spPr bwMode="auto">
          <a:xfrm>
            <a:off x="6172200" y="5072063"/>
            <a:ext cx="685800" cy="458787"/>
          </a:xfrm>
          <a:prstGeom prst="rect">
            <a:avLst/>
          </a:prstGeom>
          <a:noFill/>
          <a:ln w="9525">
            <a:noFill/>
            <a:miter lim="800000"/>
            <a:headEnd/>
            <a:tailEnd/>
          </a:ln>
        </p:spPr>
        <p:txBody>
          <a:bodyPr>
            <a:spAutoFit/>
          </a:bodyPr>
          <a:lstStyle/>
          <a:p>
            <a:pPr>
              <a:spcBef>
                <a:spcPct val="50000"/>
              </a:spcBef>
            </a:pPr>
            <a:r>
              <a:rPr lang="en-US" sz="800"/>
              <a:t>   900 mm</a:t>
            </a:r>
            <a:br>
              <a:rPr lang="en-US" sz="800"/>
            </a:br>
            <a:r>
              <a:rPr lang="en-US" sz="800"/>
              <a:t>     (3 ft.)</a:t>
            </a:r>
            <a:br>
              <a:rPr lang="en-US" sz="800"/>
            </a:br>
            <a:r>
              <a:rPr lang="en-US" sz="800"/>
              <a:t>     MIN.</a:t>
            </a:r>
          </a:p>
        </p:txBody>
      </p:sp>
      <p:sp>
        <p:nvSpPr>
          <p:cNvPr id="108776" name="Line 382"/>
          <p:cNvSpPr>
            <a:spLocks noChangeShapeType="1"/>
          </p:cNvSpPr>
          <p:nvPr/>
        </p:nvSpPr>
        <p:spPr bwMode="auto">
          <a:xfrm>
            <a:off x="6172200" y="5291138"/>
            <a:ext cx="152400" cy="0"/>
          </a:xfrm>
          <a:prstGeom prst="line">
            <a:avLst/>
          </a:prstGeom>
          <a:noFill/>
          <a:ln w="9525">
            <a:solidFill>
              <a:schemeClr val="tx1"/>
            </a:solidFill>
            <a:round/>
            <a:headEnd/>
            <a:tailEnd/>
          </a:ln>
        </p:spPr>
        <p:txBody>
          <a:bodyPr/>
          <a:lstStyle/>
          <a:p>
            <a:endParaRPr lang="en-US"/>
          </a:p>
        </p:txBody>
      </p:sp>
      <p:sp>
        <p:nvSpPr>
          <p:cNvPr id="108777" name="Text Box 383"/>
          <p:cNvSpPr txBox="1">
            <a:spLocks noChangeArrowheads="1"/>
          </p:cNvSpPr>
          <p:nvPr/>
        </p:nvSpPr>
        <p:spPr bwMode="auto">
          <a:xfrm>
            <a:off x="7467600" y="5791200"/>
            <a:ext cx="1295400" cy="336550"/>
          </a:xfrm>
          <a:prstGeom prst="rect">
            <a:avLst/>
          </a:prstGeom>
          <a:noFill/>
          <a:ln w="9525">
            <a:noFill/>
            <a:miter lim="800000"/>
            <a:headEnd/>
            <a:tailEnd/>
          </a:ln>
        </p:spPr>
        <p:txBody>
          <a:bodyPr>
            <a:spAutoFit/>
          </a:bodyPr>
          <a:lstStyle/>
          <a:p>
            <a:pPr>
              <a:spcBef>
                <a:spcPct val="50000"/>
              </a:spcBef>
            </a:pPr>
            <a:r>
              <a:rPr lang="en-US" sz="800"/>
              <a:t>CLASS 2, TYPE A</a:t>
            </a:r>
            <a:br>
              <a:rPr lang="en-US" sz="800"/>
            </a:br>
            <a:r>
              <a:rPr lang="en-US" sz="800"/>
              <a:t>GEOTEXTILE LINING</a:t>
            </a:r>
          </a:p>
        </p:txBody>
      </p:sp>
      <p:sp>
        <p:nvSpPr>
          <p:cNvPr id="108778" name="Line 384"/>
          <p:cNvSpPr>
            <a:spLocks noChangeShapeType="1"/>
          </p:cNvSpPr>
          <p:nvPr/>
        </p:nvSpPr>
        <p:spPr bwMode="auto">
          <a:xfrm flipV="1">
            <a:off x="8382000" y="5410200"/>
            <a:ext cx="152400" cy="457200"/>
          </a:xfrm>
          <a:prstGeom prst="line">
            <a:avLst/>
          </a:prstGeom>
          <a:noFill/>
          <a:ln w="9525">
            <a:solidFill>
              <a:schemeClr val="tx1"/>
            </a:solidFill>
            <a:round/>
            <a:headEnd/>
            <a:tailEnd/>
          </a:ln>
        </p:spPr>
        <p:txBody>
          <a:bodyPr/>
          <a:lstStyle/>
          <a:p>
            <a:endParaRPr lang="en-US"/>
          </a:p>
        </p:txBody>
      </p:sp>
      <p:sp>
        <p:nvSpPr>
          <p:cNvPr id="108779" name="Line 385"/>
          <p:cNvSpPr>
            <a:spLocks noChangeShapeType="1"/>
          </p:cNvSpPr>
          <p:nvPr/>
        </p:nvSpPr>
        <p:spPr bwMode="auto">
          <a:xfrm flipH="1" flipV="1">
            <a:off x="8153400" y="5181600"/>
            <a:ext cx="381000" cy="228600"/>
          </a:xfrm>
          <a:prstGeom prst="line">
            <a:avLst/>
          </a:prstGeom>
          <a:noFill/>
          <a:ln w="9525">
            <a:solidFill>
              <a:schemeClr val="tx1"/>
            </a:solidFill>
            <a:round/>
            <a:headEnd/>
            <a:tailEnd type="triangle" w="med" len="med"/>
          </a:ln>
        </p:spPr>
        <p:txBody>
          <a:bodyPr/>
          <a:lstStyle/>
          <a:p>
            <a:endParaRPr lang="en-US"/>
          </a:p>
        </p:txBody>
      </p:sp>
      <p:sp>
        <p:nvSpPr>
          <p:cNvPr id="108780" name="Text Box 386"/>
          <p:cNvSpPr txBox="1">
            <a:spLocks noChangeArrowheads="1"/>
          </p:cNvSpPr>
          <p:nvPr/>
        </p:nvSpPr>
        <p:spPr bwMode="auto">
          <a:xfrm>
            <a:off x="6172200" y="5867400"/>
            <a:ext cx="914400" cy="214313"/>
          </a:xfrm>
          <a:prstGeom prst="rect">
            <a:avLst/>
          </a:prstGeom>
          <a:noFill/>
          <a:ln w="9525">
            <a:noFill/>
            <a:miter lim="800000"/>
            <a:headEnd/>
            <a:tailEnd/>
          </a:ln>
        </p:spPr>
        <p:txBody>
          <a:bodyPr>
            <a:spAutoFit/>
          </a:bodyPr>
          <a:lstStyle/>
          <a:p>
            <a:pPr>
              <a:spcBef>
                <a:spcPct val="50000"/>
              </a:spcBef>
            </a:pPr>
            <a:r>
              <a:rPr lang="en-US" sz="800" b="1" u="sng"/>
              <a:t>SECTION  E-E</a:t>
            </a:r>
          </a:p>
        </p:txBody>
      </p:sp>
      <p:grpSp>
        <p:nvGrpSpPr>
          <p:cNvPr id="16" name="Group 389"/>
          <p:cNvGrpSpPr>
            <a:grpSpLocks/>
          </p:cNvGrpSpPr>
          <p:nvPr/>
        </p:nvGrpSpPr>
        <p:grpSpPr bwMode="auto">
          <a:xfrm>
            <a:off x="4419600" y="4495800"/>
            <a:ext cx="152400" cy="76200"/>
            <a:chOff x="2784" y="2832"/>
            <a:chExt cx="96" cy="48"/>
          </a:xfrm>
        </p:grpSpPr>
        <p:sp>
          <p:nvSpPr>
            <p:cNvPr id="108889" name="Line 387"/>
            <p:cNvSpPr>
              <a:spLocks noChangeShapeType="1"/>
            </p:cNvSpPr>
            <p:nvPr/>
          </p:nvSpPr>
          <p:spPr bwMode="auto">
            <a:xfrm>
              <a:off x="2784" y="2832"/>
              <a:ext cx="96" cy="0"/>
            </a:xfrm>
            <a:prstGeom prst="line">
              <a:avLst/>
            </a:prstGeom>
            <a:noFill/>
            <a:ln w="9525">
              <a:solidFill>
                <a:schemeClr val="tx1"/>
              </a:solidFill>
              <a:round/>
              <a:headEnd/>
              <a:tailEnd/>
            </a:ln>
          </p:spPr>
          <p:txBody>
            <a:bodyPr/>
            <a:lstStyle/>
            <a:p>
              <a:endParaRPr lang="en-US"/>
            </a:p>
          </p:txBody>
        </p:sp>
        <p:sp>
          <p:nvSpPr>
            <p:cNvPr id="108890" name="Line 388"/>
            <p:cNvSpPr>
              <a:spLocks noChangeShapeType="1"/>
            </p:cNvSpPr>
            <p:nvPr/>
          </p:nvSpPr>
          <p:spPr bwMode="auto">
            <a:xfrm>
              <a:off x="2880" y="2832"/>
              <a:ext cx="0" cy="48"/>
            </a:xfrm>
            <a:prstGeom prst="line">
              <a:avLst/>
            </a:prstGeom>
            <a:noFill/>
            <a:ln w="9525">
              <a:solidFill>
                <a:schemeClr val="tx1"/>
              </a:solidFill>
              <a:round/>
              <a:headEnd/>
              <a:tailEnd/>
            </a:ln>
          </p:spPr>
          <p:txBody>
            <a:bodyPr/>
            <a:lstStyle/>
            <a:p>
              <a:endParaRPr lang="en-US"/>
            </a:p>
          </p:txBody>
        </p:sp>
      </p:grpSp>
      <p:grpSp>
        <p:nvGrpSpPr>
          <p:cNvPr id="17" name="Group 390"/>
          <p:cNvGrpSpPr>
            <a:grpSpLocks/>
          </p:cNvGrpSpPr>
          <p:nvPr/>
        </p:nvGrpSpPr>
        <p:grpSpPr bwMode="auto">
          <a:xfrm flipH="1">
            <a:off x="8534400" y="4495800"/>
            <a:ext cx="152400" cy="76200"/>
            <a:chOff x="2784" y="2832"/>
            <a:chExt cx="96" cy="48"/>
          </a:xfrm>
        </p:grpSpPr>
        <p:sp>
          <p:nvSpPr>
            <p:cNvPr id="108887" name="Line 391"/>
            <p:cNvSpPr>
              <a:spLocks noChangeShapeType="1"/>
            </p:cNvSpPr>
            <p:nvPr/>
          </p:nvSpPr>
          <p:spPr bwMode="auto">
            <a:xfrm>
              <a:off x="2784" y="2832"/>
              <a:ext cx="96" cy="0"/>
            </a:xfrm>
            <a:prstGeom prst="line">
              <a:avLst/>
            </a:prstGeom>
            <a:noFill/>
            <a:ln w="9525">
              <a:solidFill>
                <a:schemeClr val="tx1"/>
              </a:solidFill>
              <a:round/>
              <a:headEnd/>
              <a:tailEnd/>
            </a:ln>
          </p:spPr>
          <p:txBody>
            <a:bodyPr/>
            <a:lstStyle/>
            <a:p>
              <a:endParaRPr lang="en-US"/>
            </a:p>
          </p:txBody>
        </p:sp>
        <p:sp>
          <p:nvSpPr>
            <p:cNvPr id="108888" name="Line 392"/>
            <p:cNvSpPr>
              <a:spLocks noChangeShapeType="1"/>
            </p:cNvSpPr>
            <p:nvPr/>
          </p:nvSpPr>
          <p:spPr bwMode="auto">
            <a:xfrm>
              <a:off x="2880" y="2832"/>
              <a:ext cx="0" cy="48"/>
            </a:xfrm>
            <a:prstGeom prst="line">
              <a:avLst/>
            </a:prstGeom>
            <a:noFill/>
            <a:ln w="9525">
              <a:solidFill>
                <a:schemeClr val="tx1"/>
              </a:solidFill>
              <a:round/>
              <a:headEnd/>
              <a:tailEnd/>
            </a:ln>
          </p:spPr>
          <p:txBody>
            <a:bodyPr/>
            <a:lstStyle/>
            <a:p>
              <a:endParaRPr lang="en-US"/>
            </a:p>
          </p:txBody>
        </p:sp>
      </p:grpSp>
      <p:sp>
        <p:nvSpPr>
          <p:cNvPr id="108783" name="Oval 393"/>
          <p:cNvSpPr>
            <a:spLocks noChangeArrowheads="1"/>
          </p:cNvSpPr>
          <p:nvPr/>
        </p:nvSpPr>
        <p:spPr bwMode="auto">
          <a:xfrm>
            <a:off x="4343400" y="4343400"/>
            <a:ext cx="304800" cy="304800"/>
          </a:xfrm>
          <a:prstGeom prst="ellipse">
            <a:avLst/>
          </a:prstGeom>
          <a:noFill/>
          <a:ln w="12700">
            <a:solidFill>
              <a:schemeClr val="tx1"/>
            </a:solidFill>
            <a:prstDash val="sysDot"/>
            <a:round/>
            <a:headEnd/>
            <a:tailEnd/>
          </a:ln>
        </p:spPr>
        <p:txBody>
          <a:bodyPr wrap="none" anchor="ctr"/>
          <a:lstStyle/>
          <a:p>
            <a:endParaRPr lang="en-US"/>
          </a:p>
        </p:txBody>
      </p:sp>
      <p:sp>
        <p:nvSpPr>
          <p:cNvPr id="108784" name="Oval 394"/>
          <p:cNvSpPr>
            <a:spLocks noChangeArrowheads="1"/>
          </p:cNvSpPr>
          <p:nvPr/>
        </p:nvSpPr>
        <p:spPr bwMode="auto">
          <a:xfrm>
            <a:off x="8458200" y="4343400"/>
            <a:ext cx="304800" cy="304800"/>
          </a:xfrm>
          <a:prstGeom prst="ellipse">
            <a:avLst/>
          </a:prstGeom>
          <a:noFill/>
          <a:ln w="12700">
            <a:solidFill>
              <a:schemeClr val="tx1"/>
            </a:solidFill>
            <a:prstDash val="sysDot"/>
            <a:round/>
            <a:headEnd/>
            <a:tailEnd/>
          </a:ln>
        </p:spPr>
        <p:txBody>
          <a:bodyPr wrap="none" anchor="ctr"/>
          <a:lstStyle/>
          <a:p>
            <a:endParaRPr lang="en-US"/>
          </a:p>
        </p:txBody>
      </p:sp>
      <p:sp>
        <p:nvSpPr>
          <p:cNvPr id="108785" name="Line 395"/>
          <p:cNvSpPr>
            <a:spLocks noChangeShapeType="1"/>
          </p:cNvSpPr>
          <p:nvPr/>
        </p:nvSpPr>
        <p:spPr bwMode="auto">
          <a:xfrm flipV="1">
            <a:off x="4572000" y="4191000"/>
            <a:ext cx="1905000" cy="304800"/>
          </a:xfrm>
          <a:prstGeom prst="line">
            <a:avLst/>
          </a:prstGeom>
          <a:noFill/>
          <a:ln w="9525">
            <a:solidFill>
              <a:schemeClr val="tx1"/>
            </a:solidFill>
            <a:prstDash val="sysDot"/>
            <a:round/>
            <a:headEnd/>
            <a:tailEnd/>
          </a:ln>
        </p:spPr>
        <p:txBody>
          <a:bodyPr/>
          <a:lstStyle/>
          <a:p>
            <a:endParaRPr lang="en-US"/>
          </a:p>
        </p:txBody>
      </p:sp>
      <p:sp>
        <p:nvSpPr>
          <p:cNvPr id="108786" name="Line 396"/>
          <p:cNvSpPr>
            <a:spLocks noChangeShapeType="1"/>
          </p:cNvSpPr>
          <p:nvPr/>
        </p:nvSpPr>
        <p:spPr bwMode="auto">
          <a:xfrm>
            <a:off x="6477000" y="4191000"/>
            <a:ext cx="2133600" cy="304800"/>
          </a:xfrm>
          <a:prstGeom prst="line">
            <a:avLst/>
          </a:prstGeom>
          <a:noFill/>
          <a:ln w="9525">
            <a:solidFill>
              <a:schemeClr val="tx1"/>
            </a:solidFill>
            <a:prstDash val="sysDot"/>
            <a:round/>
            <a:headEnd/>
            <a:tailEnd/>
          </a:ln>
        </p:spPr>
        <p:txBody>
          <a:bodyPr/>
          <a:lstStyle/>
          <a:p>
            <a:endParaRPr lang="en-US"/>
          </a:p>
        </p:txBody>
      </p:sp>
      <p:sp>
        <p:nvSpPr>
          <p:cNvPr id="108787" name="Text Box 397"/>
          <p:cNvSpPr txBox="1">
            <a:spLocks noChangeArrowheads="1"/>
          </p:cNvSpPr>
          <p:nvPr/>
        </p:nvSpPr>
        <p:spPr bwMode="auto">
          <a:xfrm>
            <a:off x="6248400" y="3756025"/>
            <a:ext cx="685800" cy="336550"/>
          </a:xfrm>
          <a:prstGeom prst="rect">
            <a:avLst/>
          </a:prstGeom>
          <a:noFill/>
          <a:ln w="9525">
            <a:noFill/>
            <a:miter lim="800000"/>
            <a:headEnd/>
            <a:tailEnd/>
          </a:ln>
        </p:spPr>
        <p:txBody>
          <a:bodyPr>
            <a:spAutoFit/>
          </a:bodyPr>
          <a:lstStyle/>
          <a:p>
            <a:pPr>
              <a:spcBef>
                <a:spcPct val="50000"/>
              </a:spcBef>
            </a:pPr>
            <a:r>
              <a:rPr lang="en-US" sz="800"/>
              <a:t>SLOPE</a:t>
            </a:r>
            <a:br>
              <a:rPr lang="en-US" sz="800"/>
            </a:br>
            <a:r>
              <a:rPr lang="en-US" sz="800"/>
              <a:t> 1.5 : 1</a:t>
            </a:r>
          </a:p>
        </p:txBody>
      </p:sp>
      <p:sp>
        <p:nvSpPr>
          <p:cNvPr id="108788" name="Line 398"/>
          <p:cNvSpPr>
            <a:spLocks noChangeShapeType="1"/>
          </p:cNvSpPr>
          <p:nvPr/>
        </p:nvSpPr>
        <p:spPr bwMode="auto">
          <a:xfrm flipV="1">
            <a:off x="6477000" y="4038600"/>
            <a:ext cx="0" cy="152400"/>
          </a:xfrm>
          <a:prstGeom prst="line">
            <a:avLst/>
          </a:prstGeom>
          <a:noFill/>
          <a:ln w="9525">
            <a:solidFill>
              <a:schemeClr val="tx1"/>
            </a:solidFill>
            <a:round/>
            <a:headEnd/>
            <a:tailEnd type="triangle" w="med" len="med"/>
          </a:ln>
        </p:spPr>
        <p:txBody>
          <a:bodyPr/>
          <a:lstStyle/>
          <a:p>
            <a:endParaRPr lang="en-US"/>
          </a:p>
        </p:txBody>
      </p:sp>
      <p:sp>
        <p:nvSpPr>
          <p:cNvPr id="108789" name="Freeform 399"/>
          <p:cNvSpPr>
            <a:spLocks/>
          </p:cNvSpPr>
          <p:nvPr/>
        </p:nvSpPr>
        <p:spPr bwMode="auto">
          <a:xfrm>
            <a:off x="4398963" y="4826000"/>
            <a:ext cx="127000" cy="88900"/>
          </a:xfrm>
          <a:custGeom>
            <a:avLst/>
            <a:gdLst>
              <a:gd name="T0" fmla="*/ 45 w 80"/>
              <a:gd name="T1" fmla="*/ 0 h 56"/>
              <a:gd name="T2" fmla="*/ 29 w 80"/>
              <a:gd name="T3" fmla="*/ 40 h 56"/>
              <a:gd name="T4" fmla="*/ 77 w 80"/>
              <a:gd name="T5" fmla="*/ 56 h 56"/>
              <a:gd name="T6" fmla="*/ 45 w 80"/>
              <a:gd name="T7" fmla="*/ 0 h 56"/>
              <a:gd name="T8" fmla="*/ 0 60000 65536"/>
              <a:gd name="T9" fmla="*/ 0 60000 65536"/>
              <a:gd name="T10" fmla="*/ 0 60000 65536"/>
              <a:gd name="T11" fmla="*/ 0 60000 65536"/>
              <a:gd name="T12" fmla="*/ 0 w 80"/>
              <a:gd name="T13" fmla="*/ 0 h 56"/>
              <a:gd name="T14" fmla="*/ 80 w 80"/>
              <a:gd name="T15" fmla="*/ 56 h 56"/>
            </a:gdLst>
            <a:ahLst/>
            <a:cxnLst>
              <a:cxn ang="T8">
                <a:pos x="T0" y="T1"/>
              </a:cxn>
              <a:cxn ang="T9">
                <a:pos x="T2" y="T3"/>
              </a:cxn>
              <a:cxn ang="T10">
                <a:pos x="T4" y="T5"/>
              </a:cxn>
              <a:cxn ang="T11">
                <a:pos x="T6" y="T7"/>
              </a:cxn>
            </a:cxnLst>
            <a:rect l="T12" t="T13" r="T14" b="T15"/>
            <a:pathLst>
              <a:path w="80" h="56">
                <a:moveTo>
                  <a:pt x="45" y="0"/>
                </a:moveTo>
                <a:cubicBezTo>
                  <a:pt x="35" y="7"/>
                  <a:pt x="0" y="19"/>
                  <a:pt x="29" y="40"/>
                </a:cubicBezTo>
                <a:cubicBezTo>
                  <a:pt x="43" y="50"/>
                  <a:pt x="77" y="56"/>
                  <a:pt x="77" y="56"/>
                </a:cubicBezTo>
                <a:cubicBezTo>
                  <a:pt x="67" y="7"/>
                  <a:pt x="80" y="24"/>
                  <a:pt x="45" y="0"/>
                </a:cubicBezTo>
                <a:close/>
              </a:path>
            </a:pathLst>
          </a:custGeom>
          <a:noFill/>
          <a:ln w="12700">
            <a:solidFill>
              <a:schemeClr val="tx1"/>
            </a:solidFill>
            <a:round/>
            <a:headEnd/>
            <a:tailEnd/>
          </a:ln>
        </p:spPr>
        <p:txBody>
          <a:bodyPr/>
          <a:lstStyle/>
          <a:p>
            <a:endParaRPr lang="en-US"/>
          </a:p>
        </p:txBody>
      </p:sp>
      <p:sp>
        <p:nvSpPr>
          <p:cNvPr id="108790" name="Freeform 400"/>
          <p:cNvSpPr>
            <a:spLocks/>
          </p:cNvSpPr>
          <p:nvPr/>
        </p:nvSpPr>
        <p:spPr bwMode="auto">
          <a:xfrm>
            <a:off x="4419600" y="4724400"/>
            <a:ext cx="127000" cy="88900"/>
          </a:xfrm>
          <a:custGeom>
            <a:avLst/>
            <a:gdLst>
              <a:gd name="T0" fmla="*/ 45 w 80"/>
              <a:gd name="T1" fmla="*/ 0 h 56"/>
              <a:gd name="T2" fmla="*/ 29 w 80"/>
              <a:gd name="T3" fmla="*/ 40 h 56"/>
              <a:gd name="T4" fmla="*/ 77 w 80"/>
              <a:gd name="T5" fmla="*/ 56 h 56"/>
              <a:gd name="T6" fmla="*/ 45 w 80"/>
              <a:gd name="T7" fmla="*/ 0 h 56"/>
              <a:gd name="T8" fmla="*/ 0 60000 65536"/>
              <a:gd name="T9" fmla="*/ 0 60000 65536"/>
              <a:gd name="T10" fmla="*/ 0 60000 65536"/>
              <a:gd name="T11" fmla="*/ 0 60000 65536"/>
              <a:gd name="T12" fmla="*/ 0 w 80"/>
              <a:gd name="T13" fmla="*/ 0 h 56"/>
              <a:gd name="T14" fmla="*/ 80 w 80"/>
              <a:gd name="T15" fmla="*/ 56 h 56"/>
            </a:gdLst>
            <a:ahLst/>
            <a:cxnLst>
              <a:cxn ang="T8">
                <a:pos x="T0" y="T1"/>
              </a:cxn>
              <a:cxn ang="T9">
                <a:pos x="T2" y="T3"/>
              </a:cxn>
              <a:cxn ang="T10">
                <a:pos x="T4" y="T5"/>
              </a:cxn>
              <a:cxn ang="T11">
                <a:pos x="T6" y="T7"/>
              </a:cxn>
            </a:cxnLst>
            <a:rect l="T12" t="T13" r="T14" b="T15"/>
            <a:pathLst>
              <a:path w="80" h="56">
                <a:moveTo>
                  <a:pt x="45" y="0"/>
                </a:moveTo>
                <a:cubicBezTo>
                  <a:pt x="35" y="7"/>
                  <a:pt x="0" y="19"/>
                  <a:pt x="29" y="40"/>
                </a:cubicBezTo>
                <a:cubicBezTo>
                  <a:pt x="43" y="50"/>
                  <a:pt x="77" y="56"/>
                  <a:pt x="77" y="56"/>
                </a:cubicBezTo>
                <a:cubicBezTo>
                  <a:pt x="67" y="7"/>
                  <a:pt x="80" y="24"/>
                  <a:pt x="45" y="0"/>
                </a:cubicBezTo>
                <a:close/>
              </a:path>
            </a:pathLst>
          </a:custGeom>
          <a:noFill/>
          <a:ln w="12700">
            <a:solidFill>
              <a:schemeClr val="tx1"/>
            </a:solidFill>
            <a:round/>
            <a:headEnd/>
            <a:tailEnd/>
          </a:ln>
        </p:spPr>
        <p:txBody>
          <a:bodyPr/>
          <a:lstStyle/>
          <a:p>
            <a:endParaRPr lang="en-US"/>
          </a:p>
        </p:txBody>
      </p:sp>
      <p:sp>
        <p:nvSpPr>
          <p:cNvPr id="108791" name="Freeform 401"/>
          <p:cNvSpPr>
            <a:spLocks/>
          </p:cNvSpPr>
          <p:nvPr/>
        </p:nvSpPr>
        <p:spPr bwMode="auto">
          <a:xfrm>
            <a:off x="4495800" y="4800600"/>
            <a:ext cx="127000" cy="88900"/>
          </a:xfrm>
          <a:custGeom>
            <a:avLst/>
            <a:gdLst>
              <a:gd name="T0" fmla="*/ 45 w 80"/>
              <a:gd name="T1" fmla="*/ 0 h 56"/>
              <a:gd name="T2" fmla="*/ 29 w 80"/>
              <a:gd name="T3" fmla="*/ 40 h 56"/>
              <a:gd name="T4" fmla="*/ 77 w 80"/>
              <a:gd name="T5" fmla="*/ 56 h 56"/>
              <a:gd name="T6" fmla="*/ 45 w 80"/>
              <a:gd name="T7" fmla="*/ 0 h 56"/>
              <a:gd name="T8" fmla="*/ 0 60000 65536"/>
              <a:gd name="T9" fmla="*/ 0 60000 65536"/>
              <a:gd name="T10" fmla="*/ 0 60000 65536"/>
              <a:gd name="T11" fmla="*/ 0 60000 65536"/>
              <a:gd name="T12" fmla="*/ 0 w 80"/>
              <a:gd name="T13" fmla="*/ 0 h 56"/>
              <a:gd name="T14" fmla="*/ 80 w 80"/>
              <a:gd name="T15" fmla="*/ 56 h 56"/>
            </a:gdLst>
            <a:ahLst/>
            <a:cxnLst>
              <a:cxn ang="T8">
                <a:pos x="T0" y="T1"/>
              </a:cxn>
              <a:cxn ang="T9">
                <a:pos x="T2" y="T3"/>
              </a:cxn>
              <a:cxn ang="T10">
                <a:pos x="T4" y="T5"/>
              </a:cxn>
              <a:cxn ang="T11">
                <a:pos x="T6" y="T7"/>
              </a:cxn>
            </a:cxnLst>
            <a:rect l="T12" t="T13" r="T14" b="T15"/>
            <a:pathLst>
              <a:path w="80" h="56">
                <a:moveTo>
                  <a:pt x="45" y="0"/>
                </a:moveTo>
                <a:cubicBezTo>
                  <a:pt x="35" y="7"/>
                  <a:pt x="0" y="19"/>
                  <a:pt x="29" y="40"/>
                </a:cubicBezTo>
                <a:cubicBezTo>
                  <a:pt x="43" y="50"/>
                  <a:pt x="77" y="56"/>
                  <a:pt x="77" y="56"/>
                </a:cubicBezTo>
                <a:cubicBezTo>
                  <a:pt x="67" y="7"/>
                  <a:pt x="80" y="24"/>
                  <a:pt x="45" y="0"/>
                </a:cubicBezTo>
                <a:close/>
              </a:path>
            </a:pathLst>
          </a:custGeom>
          <a:noFill/>
          <a:ln w="12700">
            <a:solidFill>
              <a:schemeClr val="tx1"/>
            </a:solidFill>
            <a:round/>
            <a:headEnd/>
            <a:tailEnd/>
          </a:ln>
        </p:spPr>
        <p:txBody>
          <a:bodyPr/>
          <a:lstStyle/>
          <a:p>
            <a:endParaRPr lang="en-US"/>
          </a:p>
        </p:txBody>
      </p:sp>
      <p:sp>
        <p:nvSpPr>
          <p:cNvPr id="108792" name="Freeform 402"/>
          <p:cNvSpPr>
            <a:spLocks/>
          </p:cNvSpPr>
          <p:nvPr/>
        </p:nvSpPr>
        <p:spPr bwMode="auto">
          <a:xfrm>
            <a:off x="4419600" y="4572000"/>
            <a:ext cx="127000" cy="88900"/>
          </a:xfrm>
          <a:custGeom>
            <a:avLst/>
            <a:gdLst>
              <a:gd name="T0" fmla="*/ 45 w 80"/>
              <a:gd name="T1" fmla="*/ 0 h 56"/>
              <a:gd name="T2" fmla="*/ 29 w 80"/>
              <a:gd name="T3" fmla="*/ 40 h 56"/>
              <a:gd name="T4" fmla="*/ 77 w 80"/>
              <a:gd name="T5" fmla="*/ 56 h 56"/>
              <a:gd name="T6" fmla="*/ 45 w 80"/>
              <a:gd name="T7" fmla="*/ 0 h 56"/>
              <a:gd name="T8" fmla="*/ 0 60000 65536"/>
              <a:gd name="T9" fmla="*/ 0 60000 65536"/>
              <a:gd name="T10" fmla="*/ 0 60000 65536"/>
              <a:gd name="T11" fmla="*/ 0 60000 65536"/>
              <a:gd name="T12" fmla="*/ 0 w 80"/>
              <a:gd name="T13" fmla="*/ 0 h 56"/>
              <a:gd name="T14" fmla="*/ 80 w 80"/>
              <a:gd name="T15" fmla="*/ 56 h 56"/>
            </a:gdLst>
            <a:ahLst/>
            <a:cxnLst>
              <a:cxn ang="T8">
                <a:pos x="T0" y="T1"/>
              </a:cxn>
              <a:cxn ang="T9">
                <a:pos x="T2" y="T3"/>
              </a:cxn>
              <a:cxn ang="T10">
                <a:pos x="T4" y="T5"/>
              </a:cxn>
              <a:cxn ang="T11">
                <a:pos x="T6" y="T7"/>
              </a:cxn>
            </a:cxnLst>
            <a:rect l="T12" t="T13" r="T14" b="T15"/>
            <a:pathLst>
              <a:path w="80" h="56">
                <a:moveTo>
                  <a:pt x="45" y="0"/>
                </a:moveTo>
                <a:cubicBezTo>
                  <a:pt x="35" y="7"/>
                  <a:pt x="0" y="19"/>
                  <a:pt x="29" y="40"/>
                </a:cubicBezTo>
                <a:cubicBezTo>
                  <a:pt x="43" y="50"/>
                  <a:pt x="77" y="56"/>
                  <a:pt x="77" y="56"/>
                </a:cubicBezTo>
                <a:cubicBezTo>
                  <a:pt x="67" y="7"/>
                  <a:pt x="80" y="24"/>
                  <a:pt x="45" y="0"/>
                </a:cubicBezTo>
                <a:close/>
              </a:path>
            </a:pathLst>
          </a:custGeom>
          <a:noFill/>
          <a:ln w="12700">
            <a:solidFill>
              <a:schemeClr val="tx1"/>
            </a:solidFill>
            <a:round/>
            <a:headEnd/>
            <a:tailEnd/>
          </a:ln>
        </p:spPr>
        <p:txBody>
          <a:bodyPr/>
          <a:lstStyle/>
          <a:p>
            <a:endParaRPr lang="en-US"/>
          </a:p>
        </p:txBody>
      </p:sp>
      <p:sp>
        <p:nvSpPr>
          <p:cNvPr id="108793" name="Freeform 403"/>
          <p:cNvSpPr>
            <a:spLocks/>
          </p:cNvSpPr>
          <p:nvPr/>
        </p:nvSpPr>
        <p:spPr bwMode="auto">
          <a:xfrm flipH="1">
            <a:off x="4419600" y="4648200"/>
            <a:ext cx="127000" cy="88900"/>
          </a:xfrm>
          <a:custGeom>
            <a:avLst/>
            <a:gdLst>
              <a:gd name="T0" fmla="*/ 45 w 80"/>
              <a:gd name="T1" fmla="*/ 0 h 56"/>
              <a:gd name="T2" fmla="*/ 29 w 80"/>
              <a:gd name="T3" fmla="*/ 40 h 56"/>
              <a:gd name="T4" fmla="*/ 77 w 80"/>
              <a:gd name="T5" fmla="*/ 56 h 56"/>
              <a:gd name="T6" fmla="*/ 45 w 80"/>
              <a:gd name="T7" fmla="*/ 0 h 56"/>
              <a:gd name="T8" fmla="*/ 0 60000 65536"/>
              <a:gd name="T9" fmla="*/ 0 60000 65536"/>
              <a:gd name="T10" fmla="*/ 0 60000 65536"/>
              <a:gd name="T11" fmla="*/ 0 60000 65536"/>
              <a:gd name="T12" fmla="*/ 0 w 80"/>
              <a:gd name="T13" fmla="*/ 0 h 56"/>
              <a:gd name="T14" fmla="*/ 80 w 80"/>
              <a:gd name="T15" fmla="*/ 56 h 56"/>
            </a:gdLst>
            <a:ahLst/>
            <a:cxnLst>
              <a:cxn ang="T8">
                <a:pos x="T0" y="T1"/>
              </a:cxn>
              <a:cxn ang="T9">
                <a:pos x="T2" y="T3"/>
              </a:cxn>
              <a:cxn ang="T10">
                <a:pos x="T4" y="T5"/>
              </a:cxn>
              <a:cxn ang="T11">
                <a:pos x="T6" y="T7"/>
              </a:cxn>
            </a:cxnLst>
            <a:rect l="T12" t="T13" r="T14" b="T15"/>
            <a:pathLst>
              <a:path w="80" h="56">
                <a:moveTo>
                  <a:pt x="45" y="0"/>
                </a:moveTo>
                <a:cubicBezTo>
                  <a:pt x="35" y="7"/>
                  <a:pt x="0" y="19"/>
                  <a:pt x="29" y="40"/>
                </a:cubicBezTo>
                <a:cubicBezTo>
                  <a:pt x="43" y="50"/>
                  <a:pt x="77" y="56"/>
                  <a:pt x="77" y="56"/>
                </a:cubicBezTo>
                <a:cubicBezTo>
                  <a:pt x="67" y="7"/>
                  <a:pt x="80" y="24"/>
                  <a:pt x="45" y="0"/>
                </a:cubicBezTo>
                <a:close/>
              </a:path>
            </a:pathLst>
          </a:custGeom>
          <a:noFill/>
          <a:ln w="12700">
            <a:solidFill>
              <a:schemeClr val="tx1"/>
            </a:solidFill>
            <a:round/>
            <a:headEnd/>
            <a:tailEnd/>
          </a:ln>
        </p:spPr>
        <p:txBody>
          <a:bodyPr/>
          <a:lstStyle/>
          <a:p>
            <a:endParaRPr lang="en-US"/>
          </a:p>
        </p:txBody>
      </p:sp>
      <p:sp>
        <p:nvSpPr>
          <p:cNvPr id="108794" name="Freeform 404"/>
          <p:cNvSpPr>
            <a:spLocks/>
          </p:cNvSpPr>
          <p:nvPr/>
        </p:nvSpPr>
        <p:spPr bwMode="auto">
          <a:xfrm flipV="1">
            <a:off x="4495800" y="4648200"/>
            <a:ext cx="127000" cy="88900"/>
          </a:xfrm>
          <a:custGeom>
            <a:avLst/>
            <a:gdLst>
              <a:gd name="T0" fmla="*/ 45 w 80"/>
              <a:gd name="T1" fmla="*/ 0 h 56"/>
              <a:gd name="T2" fmla="*/ 29 w 80"/>
              <a:gd name="T3" fmla="*/ 40 h 56"/>
              <a:gd name="T4" fmla="*/ 77 w 80"/>
              <a:gd name="T5" fmla="*/ 56 h 56"/>
              <a:gd name="T6" fmla="*/ 45 w 80"/>
              <a:gd name="T7" fmla="*/ 0 h 56"/>
              <a:gd name="T8" fmla="*/ 0 60000 65536"/>
              <a:gd name="T9" fmla="*/ 0 60000 65536"/>
              <a:gd name="T10" fmla="*/ 0 60000 65536"/>
              <a:gd name="T11" fmla="*/ 0 60000 65536"/>
              <a:gd name="T12" fmla="*/ 0 w 80"/>
              <a:gd name="T13" fmla="*/ 0 h 56"/>
              <a:gd name="T14" fmla="*/ 80 w 80"/>
              <a:gd name="T15" fmla="*/ 56 h 56"/>
            </a:gdLst>
            <a:ahLst/>
            <a:cxnLst>
              <a:cxn ang="T8">
                <a:pos x="T0" y="T1"/>
              </a:cxn>
              <a:cxn ang="T9">
                <a:pos x="T2" y="T3"/>
              </a:cxn>
              <a:cxn ang="T10">
                <a:pos x="T4" y="T5"/>
              </a:cxn>
              <a:cxn ang="T11">
                <a:pos x="T6" y="T7"/>
              </a:cxn>
            </a:cxnLst>
            <a:rect l="T12" t="T13" r="T14" b="T15"/>
            <a:pathLst>
              <a:path w="80" h="56">
                <a:moveTo>
                  <a:pt x="45" y="0"/>
                </a:moveTo>
                <a:cubicBezTo>
                  <a:pt x="35" y="7"/>
                  <a:pt x="0" y="19"/>
                  <a:pt x="29" y="40"/>
                </a:cubicBezTo>
                <a:cubicBezTo>
                  <a:pt x="43" y="50"/>
                  <a:pt x="77" y="56"/>
                  <a:pt x="77" y="56"/>
                </a:cubicBezTo>
                <a:cubicBezTo>
                  <a:pt x="67" y="7"/>
                  <a:pt x="80" y="24"/>
                  <a:pt x="45" y="0"/>
                </a:cubicBezTo>
                <a:close/>
              </a:path>
            </a:pathLst>
          </a:custGeom>
          <a:noFill/>
          <a:ln w="12700">
            <a:solidFill>
              <a:schemeClr val="tx1"/>
            </a:solidFill>
            <a:round/>
            <a:headEnd/>
            <a:tailEnd/>
          </a:ln>
        </p:spPr>
        <p:txBody>
          <a:bodyPr/>
          <a:lstStyle/>
          <a:p>
            <a:endParaRPr lang="en-US"/>
          </a:p>
        </p:txBody>
      </p:sp>
      <p:sp>
        <p:nvSpPr>
          <p:cNvPr id="108795" name="Freeform 405"/>
          <p:cNvSpPr>
            <a:spLocks/>
          </p:cNvSpPr>
          <p:nvPr/>
        </p:nvSpPr>
        <p:spPr bwMode="auto">
          <a:xfrm>
            <a:off x="4425950" y="4508500"/>
            <a:ext cx="63500" cy="169863"/>
          </a:xfrm>
          <a:custGeom>
            <a:avLst/>
            <a:gdLst>
              <a:gd name="T0" fmla="*/ 28 w 40"/>
              <a:gd name="T1" fmla="*/ 16 h 107"/>
              <a:gd name="T2" fmla="*/ 4 w 40"/>
              <a:gd name="T3" fmla="*/ 8 h 107"/>
              <a:gd name="T4" fmla="*/ 36 w 40"/>
              <a:gd name="T5" fmla="*/ 48 h 107"/>
              <a:gd name="T6" fmla="*/ 28 w 40"/>
              <a:gd name="T7" fmla="*/ 16 h 107"/>
              <a:gd name="T8" fmla="*/ 0 60000 65536"/>
              <a:gd name="T9" fmla="*/ 0 60000 65536"/>
              <a:gd name="T10" fmla="*/ 0 60000 65536"/>
              <a:gd name="T11" fmla="*/ 0 60000 65536"/>
              <a:gd name="T12" fmla="*/ 0 w 40"/>
              <a:gd name="T13" fmla="*/ 0 h 107"/>
              <a:gd name="T14" fmla="*/ 40 w 40"/>
              <a:gd name="T15" fmla="*/ 107 h 107"/>
            </a:gdLst>
            <a:ahLst/>
            <a:cxnLst>
              <a:cxn ang="T8">
                <a:pos x="T0" y="T1"/>
              </a:cxn>
              <a:cxn ang="T9">
                <a:pos x="T2" y="T3"/>
              </a:cxn>
              <a:cxn ang="T10">
                <a:pos x="T4" y="T5"/>
              </a:cxn>
              <a:cxn ang="T11">
                <a:pos x="T6" y="T7"/>
              </a:cxn>
            </a:cxnLst>
            <a:rect l="T12" t="T13" r="T14" b="T15"/>
            <a:pathLst>
              <a:path w="40" h="107">
                <a:moveTo>
                  <a:pt x="28" y="16"/>
                </a:moveTo>
                <a:cubicBezTo>
                  <a:pt x="20" y="13"/>
                  <a:pt x="7" y="0"/>
                  <a:pt x="4" y="8"/>
                </a:cubicBezTo>
                <a:cubicBezTo>
                  <a:pt x="0" y="18"/>
                  <a:pt x="13" y="107"/>
                  <a:pt x="36" y="48"/>
                </a:cubicBezTo>
                <a:cubicBezTo>
                  <a:pt x="40" y="38"/>
                  <a:pt x="31" y="27"/>
                  <a:pt x="28" y="16"/>
                </a:cubicBezTo>
                <a:close/>
              </a:path>
            </a:pathLst>
          </a:custGeom>
          <a:noFill/>
          <a:ln w="12700">
            <a:solidFill>
              <a:schemeClr val="tx1"/>
            </a:solidFill>
            <a:round/>
            <a:headEnd/>
            <a:tailEnd/>
          </a:ln>
        </p:spPr>
        <p:txBody>
          <a:bodyPr/>
          <a:lstStyle/>
          <a:p>
            <a:endParaRPr lang="en-US"/>
          </a:p>
        </p:txBody>
      </p:sp>
      <p:sp>
        <p:nvSpPr>
          <p:cNvPr id="108796" name="Freeform 406"/>
          <p:cNvSpPr>
            <a:spLocks/>
          </p:cNvSpPr>
          <p:nvPr/>
        </p:nvSpPr>
        <p:spPr bwMode="auto">
          <a:xfrm>
            <a:off x="4537075" y="4733925"/>
            <a:ext cx="82550" cy="60325"/>
          </a:xfrm>
          <a:custGeom>
            <a:avLst/>
            <a:gdLst>
              <a:gd name="T0" fmla="*/ 46 w 52"/>
              <a:gd name="T1" fmla="*/ 2 h 38"/>
              <a:gd name="T2" fmla="*/ 6 w 52"/>
              <a:gd name="T3" fmla="*/ 10 h 38"/>
              <a:gd name="T4" fmla="*/ 14 w 52"/>
              <a:gd name="T5" fmla="*/ 34 h 38"/>
              <a:gd name="T6" fmla="*/ 46 w 52"/>
              <a:gd name="T7" fmla="*/ 26 h 38"/>
              <a:gd name="T8" fmla="*/ 46 w 52"/>
              <a:gd name="T9" fmla="*/ 2 h 38"/>
              <a:gd name="T10" fmla="*/ 0 60000 65536"/>
              <a:gd name="T11" fmla="*/ 0 60000 65536"/>
              <a:gd name="T12" fmla="*/ 0 60000 65536"/>
              <a:gd name="T13" fmla="*/ 0 60000 65536"/>
              <a:gd name="T14" fmla="*/ 0 60000 65536"/>
              <a:gd name="T15" fmla="*/ 0 w 52"/>
              <a:gd name="T16" fmla="*/ 0 h 38"/>
              <a:gd name="T17" fmla="*/ 52 w 52"/>
              <a:gd name="T18" fmla="*/ 38 h 38"/>
            </a:gdLst>
            <a:ahLst/>
            <a:cxnLst>
              <a:cxn ang="T10">
                <a:pos x="T0" y="T1"/>
              </a:cxn>
              <a:cxn ang="T11">
                <a:pos x="T2" y="T3"/>
              </a:cxn>
              <a:cxn ang="T12">
                <a:pos x="T4" y="T5"/>
              </a:cxn>
              <a:cxn ang="T13">
                <a:pos x="T6" y="T7"/>
              </a:cxn>
              <a:cxn ang="T14">
                <a:pos x="T8" y="T9"/>
              </a:cxn>
            </a:cxnLst>
            <a:rect l="T15" t="T16" r="T17" b="T18"/>
            <a:pathLst>
              <a:path w="52" h="38">
                <a:moveTo>
                  <a:pt x="46" y="2"/>
                </a:moveTo>
                <a:cubicBezTo>
                  <a:pt x="33" y="5"/>
                  <a:pt x="16" y="0"/>
                  <a:pt x="6" y="10"/>
                </a:cubicBezTo>
                <a:cubicBezTo>
                  <a:pt x="0" y="16"/>
                  <a:pt x="6" y="31"/>
                  <a:pt x="14" y="34"/>
                </a:cubicBezTo>
                <a:cubicBezTo>
                  <a:pt x="24" y="38"/>
                  <a:pt x="38" y="34"/>
                  <a:pt x="46" y="26"/>
                </a:cubicBezTo>
                <a:cubicBezTo>
                  <a:pt x="52" y="20"/>
                  <a:pt x="46" y="10"/>
                  <a:pt x="46" y="2"/>
                </a:cubicBezTo>
                <a:close/>
              </a:path>
            </a:pathLst>
          </a:custGeom>
          <a:noFill/>
          <a:ln w="12700">
            <a:solidFill>
              <a:schemeClr val="tx1"/>
            </a:solidFill>
            <a:round/>
            <a:headEnd/>
            <a:tailEnd/>
          </a:ln>
        </p:spPr>
        <p:txBody>
          <a:bodyPr/>
          <a:lstStyle/>
          <a:p>
            <a:endParaRPr lang="en-US"/>
          </a:p>
        </p:txBody>
      </p:sp>
      <p:sp>
        <p:nvSpPr>
          <p:cNvPr id="108797" name="Freeform 407"/>
          <p:cNvSpPr>
            <a:spLocks/>
          </p:cNvSpPr>
          <p:nvPr/>
        </p:nvSpPr>
        <p:spPr bwMode="auto">
          <a:xfrm>
            <a:off x="4387850" y="4762500"/>
            <a:ext cx="87313" cy="88900"/>
          </a:xfrm>
          <a:custGeom>
            <a:avLst/>
            <a:gdLst>
              <a:gd name="T0" fmla="*/ 44 w 55"/>
              <a:gd name="T1" fmla="*/ 0 h 56"/>
              <a:gd name="T2" fmla="*/ 44 w 55"/>
              <a:gd name="T3" fmla="*/ 56 h 56"/>
              <a:gd name="T4" fmla="*/ 44 w 55"/>
              <a:gd name="T5" fmla="*/ 0 h 56"/>
              <a:gd name="T6" fmla="*/ 0 60000 65536"/>
              <a:gd name="T7" fmla="*/ 0 60000 65536"/>
              <a:gd name="T8" fmla="*/ 0 60000 65536"/>
              <a:gd name="T9" fmla="*/ 0 w 55"/>
              <a:gd name="T10" fmla="*/ 0 h 56"/>
              <a:gd name="T11" fmla="*/ 55 w 55"/>
              <a:gd name="T12" fmla="*/ 56 h 56"/>
            </a:gdLst>
            <a:ahLst/>
            <a:cxnLst>
              <a:cxn ang="T6">
                <a:pos x="T0" y="T1"/>
              </a:cxn>
              <a:cxn ang="T7">
                <a:pos x="T2" y="T3"/>
              </a:cxn>
              <a:cxn ang="T8">
                <a:pos x="T4" y="T5"/>
              </a:cxn>
            </a:cxnLst>
            <a:rect l="T9" t="T10" r="T11" b="T12"/>
            <a:pathLst>
              <a:path w="55" h="56">
                <a:moveTo>
                  <a:pt x="44" y="0"/>
                </a:moveTo>
                <a:cubicBezTo>
                  <a:pt x="24" y="31"/>
                  <a:pt x="0" y="41"/>
                  <a:pt x="44" y="56"/>
                </a:cubicBezTo>
                <a:cubicBezTo>
                  <a:pt x="55" y="22"/>
                  <a:pt x="54" y="40"/>
                  <a:pt x="44" y="0"/>
                </a:cubicBezTo>
                <a:close/>
              </a:path>
            </a:pathLst>
          </a:custGeom>
          <a:noFill/>
          <a:ln w="12700">
            <a:solidFill>
              <a:schemeClr val="tx1"/>
            </a:solidFill>
            <a:round/>
            <a:headEnd/>
            <a:tailEnd/>
          </a:ln>
        </p:spPr>
        <p:txBody>
          <a:bodyPr/>
          <a:lstStyle/>
          <a:p>
            <a:endParaRPr lang="en-US"/>
          </a:p>
        </p:txBody>
      </p:sp>
      <p:sp>
        <p:nvSpPr>
          <p:cNvPr id="108798" name="Freeform 408"/>
          <p:cNvSpPr>
            <a:spLocks/>
          </p:cNvSpPr>
          <p:nvPr/>
        </p:nvSpPr>
        <p:spPr bwMode="auto">
          <a:xfrm>
            <a:off x="4503738" y="4859338"/>
            <a:ext cx="84137" cy="119062"/>
          </a:xfrm>
          <a:custGeom>
            <a:avLst/>
            <a:gdLst>
              <a:gd name="T0" fmla="*/ 51 w 53"/>
              <a:gd name="T1" fmla="*/ 3 h 75"/>
              <a:gd name="T2" fmla="*/ 11 w 53"/>
              <a:gd name="T3" fmla="*/ 11 h 75"/>
              <a:gd name="T4" fmla="*/ 43 w 53"/>
              <a:gd name="T5" fmla="*/ 59 h 75"/>
              <a:gd name="T6" fmla="*/ 51 w 53"/>
              <a:gd name="T7" fmla="*/ 3 h 75"/>
              <a:gd name="T8" fmla="*/ 0 60000 65536"/>
              <a:gd name="T9" fmla="*/ 0 60000 65536"/>
              <a:gd name="T10" fmla="*/ 0 60000 65536"/>
              <a:gd name="T11" fmla="*/ 0 60000 65536"/>
              <a:gd name="T12" fmla="*/ 0 w 53"/>
              <a:gd name="T13" fmla="*/ 0 h 75"/>
              <a:gd name="T14" fmla="*/ 53 w 53"/>
              <a:gd name="T15" fmla="*/ 75 h 75"/>
            </a:gdLst>
            <a:ahLst/>
            <a:cxnLst>
              <a:cxn ang="T8">
                <a:pos x="T0" y="T1"/>
              </a:cxn>
              <a:cxn ang="T9">
                <a:pos x="T2" y="T3"/>
              </a:cxn>
              <a:cxn ang="T10">
                <a:pos x="T4" y="T5"/>
              </a:cxn>
              <a:cxn ang="T11">
                <a:pos x="T6" y="T7"/>
              </a:cxn>
            </a:cxnLst>
            <a:rect l="T12" t="T13" r="T14" b="T15"/>
            <a:pathLst>
              <a:path w="53" h="75">
                <a:moveTo>
                  <a:pt x="51" y="3"/>
                </a:moveTo>
                <a:cubicBezTo>
                  <a:pt x="38" y="6"/>
                  <a:pt x="19" y="0"/>
                  <a:pt x="11" y="11"/>
                </a:cubicBezTo>
                <a:cubicBezTo>
                  <a:pt x="0" y="27"/>
                  <a:pt x="32" y="75"/>
                  <a:pt x="43" y="59"/>
                </a:cubicBezTo>
                <a:cubicBezTo>
                  <a:pt x="53" y="43"/>
                  <a:pt x="48" y="22"/>
                  <a:pt x="51" y="3"/>
                </a:cubicBezTo>
                <a:close/>
              </a:path>
            </a:pathLst>
          </a:custGeom>
          <a:noFill/>
          <a:ln w="12700">
            <a:solidFill>
              <a:schemeClr val="tx1"/>
            </a:solidFill>
            <a:round/>
            <a:headEnd/>
            <a:tailEnd/>
          </a:ln>
        </p:spPr>
        <p:txBody>
          <a:bodyPr/>
          <a:lstStyle/>
          <a:p>
            <a:endParaRPr lang="en-US"/>
          </a:p>
        </p:txBody>
      </p:sp>
      <p:sp>
        <p:nvSpPr>
          <p:cNvPr id="108799" name="Freeform 409"/>
          <p:cNvSpPr>
            <a:spLocks/>
          </p:cNvSpPr>
          <p:nvPr/>
        </p:nvSpPr>
        <p:spPr bwMode="auto">
          <a:xfrm>
            <a:off x="4583113" y="4673600"/>
            <a:ext cx="144462" cy="63500"/>
          </a:xfrm>
          <a:custGeom>
            <a:avLst/>
            <a:gdLst>
              <a:gd name="T0" fmla="*/ 73 w 91"/>
              <a:gd name="T1" fmla="*/ 0 h 40"/>
              <a:gd name="T2" fmla="*/ 57 w 91"/>
              <a:gd name="T3" fmla="*/ 40 h 40"/>
              <a:gd name="T4" fmla="*/ 73 w 91"/>
              <a:gd name="T5" fmla="*/ 0 h 40"/>
              <a:gd name="T6" fmla="*/ 0 60000 65536"/>
              <a:gd name="T7" fmla="*/ 0 60000 65536"/>
              <a:gd name="T8" fmla="*/ 0 60000 65536"/>
              <a:gd name="T9" fmla="*/ 0 w 91"/>
              <a:gd name="T10" fmla="*/ 0 h 40"/>
              <a:gd name="T11" fmla="*/ 91 w 91"/>
              <a:gd name="T12" fmla="*/ 40 h 40"/>
            </a:gdLst>
            <a:ahLst/>
            <a:cxnLst>
              <a:cxn ang="T6">
                <a:pos x="T0" y="T1"/>
              </a:cxn>
              <a:cxn ang="T7">
                <a:pos x="T2" y="T3"/>
              </a:cxn>
              <a:cxn ang="T8">
                <a:pos x="T4" y="T5"/>
              </a:cxn>
            </a:cxnLst>
            <a:rect l="T9" t="T10" r="T11" b="T12"/>
            <a:pathLst>
              <a:path w="91" h="40">
                <a:moveTo>
                  <a:pt x="73" y="0"/>
                </a:moveTo>
                <a:cubicBezTo>
                  <a:pt x="44" y="7"/>
                  <a:pt x="0" y="21"/>
                  <a:pt x="57" y="40"/>
                </a:cubicBezTo>
                <a:cubicBezTo>
                  <a:pt x="91" y="29"/>
                  <a:pt x="83" y="40"/>
                  <a:pt x="73" y="0"/>
                </a:cubicBezTo>
                <a:close/>
              </a:path>
            </a:pathLst>
          </a:custGeom>
          <a:noFill/>
          <a:ln w="12700">
            <a:solidFill>
              <a:schemeClr val="tx1"/>
            </a:solidFill>
            <a:round/>
            <a:headEnd/>
            <a:tailEnd/>
          </a:ln>
        </p:spPr>
        <p:txBody>
          <a:bodyPr/>
          <a:lstStyle/>
          <a:p>
            <a:endParaRPr lang="en-US"/>
          </a:p>
        </p:txBody>
      </p:sp>
      <p:sp>
        <p:nvSpPr>
          <p:cNvPr id="108800" name="Freeform 410"/>
          <p:cNvSpPr>
            <a:spLocks/>
          </p:cNvSpPr>
          <p:nvPr/>
        </p:nvSpPr>
        <p:spPr bwMode="auto">
          <a:xfrm>
            <a:off x="4616450" y="4613275"/>
            <a:ext cx="73025" cy="85725"/>
          </a:xfrm>
          <a:custGeom>
            <a:avLst/>
            <a:gdLst>
              <a:gd name="T0" fmla="*/ 44 w 46"/>
              <a:gd name="T1" fmla="*/ 14 h 54"/>
              <a:gd name="T2" fmla="*/ 12 w 46"/>
              <a:gd name="T3" fmla="*/ 54 h 54"/>
              <a:gd name="T4" fmla="*/ 44 w 46"/>
              <a:gd name="T5" fmla="*/ 14 h 54"/>
              <a:gd name="T6" fmla="*/ 0 60000 65536"/>
              <a:gd name="T7" fmla="*/ 0 60000 65536"/>
              <a:gd name="T8" fmla="*/ 0 60000 65536"/>
              <a:gd name="T9" fmla="*/ 0 w 46"/>
              <a:gd name="T10" fmla="*/ 0 h 54"/>
              <a:gd name="T11" fmla="*/ 46 w 46"/>
              <a:gd name="T12" fmla="*/ 54 h 54"/>
            </a:gdLst>
            <a:ahLst/>
            <a:cxnLst>
              <a:cxn ang="T6">
                <a:pos x="T0" y="T1"/>
              </a:cxn>
              <a:cxn ang="T7">
                <a:pos x="T2" y="T3"/>
              </a:cxn>
              <a:cxn ang="T8">
                <a:pos x="T4" y="T5"/>
              </a:cxn>
            </a:cxnLst>
            <a:rect l="T9" t="T10" r="T11" b="T12"/>
            <a:pathLst>
              <a:path w="46" h="54">
                <a:moveTo>
                  <a:pt x="44" y="14"/>
                </a:moveTo>
                <a:cubicBezTo>
                  <a:pt x="1" y="0"/>
                  <a:pt x="0" y="18"/>
                  <a:pt x="12" y="54"/>
                </a:cubicBezTo>
                <a:cubicBezTo>
                  <a:pt x="46" y="43"/>
                  <a:pt x="34" y="54"/>
                  <a:pt x="44" y="14"/>
                </a:cubicBezTo>
                <a:close/>
              </a:path>
            </a:pathLst>
          </a:custGeom>
          <a:noFill/>
          <a:ln w="12700">
            <a:solidFill>
              <a:schemeClr val="tx1"/>
            </a:solidFill>
            <a:round/>
            <a:headEnd/>
            <a:tailEnd/>
          </a:ln>
        </p:spPr>
        <p:txBody>
          <a:bodyPr/>
          <a:lstStyle/>
          <a:p>
            <a:endParaRPr lang="en-US"/>
          </a:p>
        </p:txBody>
      </p:sp>
      <p:sp>
        <p:nvSpPr>
          <p:cNvPr id="108801" name="Freeform 411"/>
          <p:cNvSpPr>
            <a:spLocks/>
          </p:cNvSpPr>
          <p:nvPr/>
        </p:nvSpPr>
        <p:spPr bwMode="auto">
          <a:xfrm>
            <a:off x="4589463" y="4745038"/>
            <a:ext cx="101600" cy="101600"/>
          </a:xfrm>
          <a:custGeom>
            <a:avLst/>
            <a:gdLst>
              <a:gd name="T0" fmla="*/ 61 w 64"/>
              <a:gd name="T1" fmla="*/ 3 h 64"/>
              <a:gd name="T2" fmla="*/ 13 w 64"/>
              <a:gd name="T3" fmla="*/ 11 h 64"/>
              <a:gd name="T4" fmla="*/ 53 w 64"/>
              <a:gd name="T5" fmla="*/ 51 h 64"/>
              <a:gd name="T6" fmla="*/ 61 w 64"/>
              <a:gd name="T7" fmla="*/ 3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61" y="3"/>
                </a:moveTo>
                <a:cubicBezTo>
                  <a:pt x="45" y="6"/>
                  <a:pt x="24" y="0"/>
                  <a:pt x="13" y="11"/>
                </a:cubicBezTo>
                <a:cubicBezTo>
                  <a:pt x="0" y="24"/>
                  <a:pt x="40" y="64"/>
                  <a:pt x="53" y="51"/>
                </a:cubicBezTo>
                <a:cubicBezTo>
                  <a:pt x="64" y="40"/>
                  <a:pt x="58" y="19"/>
                  <a:pt x="61" y="3"/>
                </a:cubicBezTo>
                <a:close/>
              </a:path>
            </a:pathLst>
          </a:custGeom>
          <a:noFill/>
          <a:ln w="12700">
            <a:solidFill>
              <a:schemeClr val="tx1"/>
            </a:solidFill>
            <a:round/>
            <a:headEnd/>
            <a:tailEnd/>
          </a:ln>
        </p:spPr>
        <p:txBody>
          <a:bodyPr/>
          <a:lstStyle/>
          <a:p>
            <a:endParaRPr lang="en-US"/>
          </a:p>
        </p:txBody>
      </p:sp>
      <p:sp>
        <p:nvSpPr>
          <p:cNvPr id="108802" name="Freeform 412"/>
          <p:cNvSpPr>
            <a:spLocks/>
          </p:cNvSpPr>
          <p:nvPr/>
        </p:nvSpPr>
        <p:spPr bwMode="auto">
          <a:xfrm>
            <a:off x="4595813" y="4830763"/>
            <a:ext cx="139700" cy="71437"/>
          </a:xfrm>
          <a:custGeom>
            <a:avLst/>
            <a:gdLst>
              <a:gd name="T0" fmla="*/ 49 w 88"/>
              <a:gd name="T1" fmla="*/ 5 h 45"/>
              <a:gd name="T2" fmla="*/ 17 w 88"/>
              <a:gd name="T3" fmla="*/ 13 h 45"/>
              <a:gd name="T4" fmla="*/ 49 w 88"/>
              <a:gd name="T5" fmla="*/ 45 h 45"/>
              <a:gd name="T6" fmla="*/ 73 w 88"/>
              <a:gd name="T7" fmla="*/ 37 h 45"/>
              <a:gd name="T8" fmla="*/ 49 w 88"/>
              <a:gd name="T9" fmla="*/ 5 h 45"/>
              <a:gd name="T10" fmla="*/ 0 60000 65536"/>
              <a:gd name="T11" fmla="*/ 0 60000 65536"/>
              <a:gd name="T12" fmla="*/ 0 60000 65536"/>
              <a:gd name="T13" fmla="*/ 0 60000 65536"/>
              <a:gd name="T14" fmla="*/ 0 60000 65536"/>
              <a:gd name="T15" fmla="*/ 0 w 88"/>
              <a:gd name="T16" fmla="*/ 0 h 45"/>
              <a:gd name="T17" fmla="*/ 88 w 88"/>
              <a:gd name="T18" fmla="*/ 45 h 45"/>
            </a:gdLst>
            <a:ahLst/>
            <a:cxnLst>
              <a:cxn ang="T10">
                <a:pos x="T0" y="T1"/>
              </a:cxn>
              <a:cxn ang="T11">
                <a:pos x="T2" y="T3"/>
              </a:cxn>
              <a:cxn ang="T12">
                <a:pos x="T4" y="T5"/>
              </a:cxn>
              <a:cxn ang="T13">
                <a:pos x="T6" y="T7"/>
              </a:cxn>
              <a:cxn ang="T14">
                <a:pos x="T8" y="T9"/>
              </a:cxn>
            </a:cxnLst>
            <a:rect l="T15" t="T16" r="T17" b="T18"/>
            <a:pathLst>
              <a:path w="88" h="45">
                <a:moveTo>
                  <a:pt x="49" y="5"/>
                </a:moveTo>
                <a:cubicBezTo>
                  <a:pt x="38" y="8"/>
                  <a:pt x="24" y="4"/>
                  <a:pt x="17" y="13"/>
                </a:cubicBezTo>
                <a:cubicBezTo>
                  <a:pt x="0" y="36"/>
                  <a:pt x="45" y="44"/>
                  <a:pt x="49" y="45"/>
                </a:cubicBezTo>
                <a:cubicBezTo>
                  <a:pt x="57" y="42"/>
                  <a:pt x="70" y="45"/>
                  <a:pt x="73" y="37"/>
                </a:cubicBezTo>
                <a:cubicBezTo>
                  <a:pt x="88" y="0"/>
                  <a:pt x="64" y="5"/>
                  <a:pt x="49" y="5"/>
                </a:cubicBezTo>
                <a:close/>
              </a:path>
            </a:pathLst>
          </a:custGeom>
          <a:noFill/>
          <a:ln w="12700">
            <a:solidFill>
              <a:schemeClr val="tx1"/>
            </a:solidFill>
            <a:round/>
            <a:headEnd/>
            <a:tailEnd/>
          </a:ln>
        </p:spPr>
        <p:txBody>
          <a:bodyPr/>
          <a:lstStyle/>
          <a:p>
            <a:endParaRPr lang="en-US"/>
          </a:p>
        </p:txBody>
      </p:sp>
      <p:sp>
        <p:nvSpPr>
          <p:cNvPr id="108803" name="Freeform 413"/>
          <p:cNvSpPr>
            <a:spLocks/>
          </p:cNvSpPr>
          <p:nvPr/>
        </p:nvSpPr>
        <p:spPr bwMode="auto">
          <a:xfrm>
            <a:off x="4586288" y="4897438"/>
            <a:ext cx="111125" cy="93662"/>
          </a:xfrm>
          <a:custGeom>
            <a:avLst/>
            <a:gdLst>
              <a:gd name="T0" fmla="*/ 55 w 70"/>
              <a:gd name="T1" fmla="*/ 3 h 59"/>
              <a:gd name="T2" fmla="*/ 15 w 70"/>
              <a:gd name="T3" fmla="*/ 59 h 59"/>
              <a:gd name="T4" fmla="*/ 55 w 70"/>
              <a:gd name="T5" fmla="*/ 27 h 59"/>
              <a:gd name="T6" fmla="*/ 55 w 70"/>
              <a:gd name="T7" fmla="*/ 3 h 59"/>
              <a:gd name="T8" fmla="*/ 0 60000 65536"/>
              <a:gd name="T9" fmla="*/ 0 60000 65536"/>
              <a:gd name="T10" fmla="*/ 0 60000 65536"/>
              <a:gd name="T11" fmla="*/ 0 60000 65536"/>
              <a:gd name="T12" fmla="*/ 0 w 70"/>
              <a:gd name="T13" fmla="*/ 0 h 59"/>
              <a:gd name="T14" fmla="*/ 70 w 70"/>
              <a:gd name="T15" fmla="*/ 59 h 59"/>
            </a:gdLst>
            <a:ahLst/>
            <a:cxnLst>
              <a:cxn ang="T8">
                <a:pos x="T0" y="T1"/>
              </a:cxn>
              <a:cxn ang="T9">
                <a:pos x="T2" y="T3"/>
              </a:cxn>
              <a:cxn ang="T10">
                <a:pos x="T4" y="T5"/>
              </a:cxn>
              <a:cxn ang="T11">
                <a:pos x="T6" y="T7"/>
              </a:cxn>
            </a:cxnLst>
            <a:rect l="T12" t="T13" r="T14" b="T15"/>
            <a:pathLst>
              <a:path w="70" h="59">
                <a:moveTo>
                  <a:pt x="55" y="3"/>
                </a:moveTo>
                <a:cubicBezTo>
                  <a:pt x="10" y="12"/>
                  <a:pt x="0" y="15"/>
                  <a:pt x="15" y="59"/>
                </a:cubicBezTo>
                <a:cubicBezTo>
                  <a:pt x="43" y="50"/>
                  <a:pt x="41" y="56"/>
                  <a:pt x="55" y="27"/>
                </a:cubicBezTo>
                <a:cubicBezTo>
                  <a:pt x="68" y="0"/>
                  <a:pt x="70" y="3"/>
                  <a:pt x="55" y="3"/>
                </a:cubicBezTo>
                <a:close/>
              </a:path>
            </a:pathLst>
          </a:custGeom>
          <a:noFill/>
          <a:ln w="9525">
            <a:solidFill>
              <a:schemeClr val="tx1"/>
            </a:solidFill>
            <a:round/>
            <a:headEnd/>
            <a:tailEnd/>
          </a:ln>
        </p:spPr>
        <p:txBody>
          <a:bodyPr/>
          <a:lstStyle/>
          <a:p>
            <a:endParaRPr lang="en-US"/>
          </a:p>
        </p:txBody>
      </p:sp>
      <p:sp>
        <p:nvSpPr>
          <p:cNvPr id="108804" name="Freeform 414"/>
          <p:cNvSpPr>
            <a:spLocks/>
          </p:cNvSpPr>
          <p:nvPr/>
        </p:nvSpPr>
        <p:spPr bwMode="auto">
          <a:xfrm>
            <a:off x="4660900" y="4914900"/>
            <a:ext cx="98425" cy="112713"/>
          </a:xfrm>
          <a:custGeom>
            <a:avLst/>
            <a:gdLst>
              <a:gd name="T0" fmla="*/ 40 w 62"/>
              <a:gd name="T1" fmla="*/ 0 h 71"/>
              <a:gd name="T2" fmla="*/ 16 w 62"/>
              <a:gd name="T3" fmla="*/ 8 h 71"/>
              <a:gd name="T4" fmla="*/ 0 w 62"/>
              <a:gd name="T5" fmla="*/ 56 h 71"/>
              <a:gd name="T6" fmla="*/ 56 w 62"/>
              <a:gd name="T7" fmla="*/ 32 h 71"/>
              <a:gd name="T8" fmla="*/ 40 w 62"/>
              <a:gd name="T9" fmla="*/ 0 h 71"/>
              <a:gd name="T10" fmla="*/ 0 60000 65536"/>
              <a:gd name="T11" fmla="*/ 0 60000 65536"/>
              <a:gd name="T12" fmla="*/ 0 60000 65536"/>
              <a:gd name="T13" fmla="*/ 0 60000 65536"/>
              <a:gd name="T14" fmla="*/ 0 60000 65536"/>
              <a:gd name="T15" fmla="*/ 0 w 62"/>
              <a:gd name="T16" fmla="*/ 0 h 71"/>
              <a:gd name="T17" fmla="*/ 62 w 62"/>
              <a:gd name="T18" fmla="*/ 71 h 71"/>
            </a:gdLst>
            <a:ahLst/>
            <a:cxnLst>
              <a:cxn ang="T10">
                <a:pos x="T0" y="T1"/>
              </a:cxn>
              <a:cxn ang="T11">
                <a:pos x="T2" y="T3"/>
              </a:cxn>
              <a:cxn ang="T12">
                <a:pos x="T4" y="T5"/>
              </a:cxn>
              <a:cxn ang="T13">
                <a:pos x="T6" y="T7"/>
              </a:cxn>
              <a:cxn ang="T14">
                <a:pos x="T8" y="T9"/>
              </a:cxn>
            </a:cxnLst>
            <a:rect l="T15" t="T16" r="T17" b="T18"/>
            <a:pathLst>
              <a:path w="62" h="71">
                <a:moveTo>
                  <a:pt x="40" y="0"/>
                </a:moveTo>
                <a:cubicBezTo>
                  <a:pt x="32" y="3"/>
                  <a:pt x="21" y="1"/>
                  <a:pt x="16" y="8"/>
                </a:cubicBezTo>
                <a:cubicBezTo>
                  <a:pt x="6" y="22"/>
                  <a:pt x="0" y="56"/>
                  <a:pt x="0" y="56"/>
                </a:cubicBezTo>
                <a:cubicBezTo>
                  <a:pt x="20" y="63"/>
                  <a:pt x="62" y="71"/>
                  <a:pt x="56" y="32"/>
                </a:cubicBezTo>
                <a:cubicBezTo>
                  <a:pt x="54" y="20"/>
                  <a:pt x="45" y="11"/>
                  <a:pt x="40" y="0"/>
                </a:cubicBezTo>
                <a:close/>
              </a:path>
            </a:pathLst>
          </a:custGeom>
          <a:noFill/>
          <a:ln w="12700">
            <a:solidFill>
              <a:schemeClr val="tx1"/>
            </a:solidFill>
            <a:round/>
            <a:headEnd/>
            <a:tailEnd/>
          </a:ln>
        </p:spPr>
        <p:txBody>
          <a:bodyPr/>
          <a:lstStyle/>
          <a:p>
            <a:endParaRPr lang="en-US"/>
          </a:p>
        </p:txBody>
      </p:sp>
      <p:sp>
        <p:nvSpPr>
          <p:cNvPr id="108805" name="Freeform 415"/>
          <p:cNvSpPr>
            <a:spLocks/>
          </p:cNvSpPr>
          <p:nvPr/>
        </p:nvSpPr>
        <p:spPr bwMode="auto">
          <a:xfrm>
            <a:off x="4630738" y="4762500"/>
            <a:ext cx="111125" cy="84138"/>
          </a:xfrm>
          <a:custGeom>
            <a:avLst/>
            <a:gdLst>
              <a:gd name="T0" fmla="*/ 67 w 70"/>
              <a:gd name="T1" fmla="*/ 0 h 53"/>
              <a:gd name="T2" fmla="*/ 51 w 70"/>
              <a:gd name="T3" fmla="*/ 48 h 53"/>
              <a:gd name="T4" fmla="*/ 67 w 70"/>
              <a:gd name="T5" fmla="*/ 24 h 53"/>
              <a:gd name="T6" fmla="*/ 67 w 70"/>
              <a:gd name="T7" fmla="*/ 0 h 53"/>
              <a:gd name="T8" fmla="*/ 0 60000 65536"/>
              <a:gd name="T9" fmla="*/ 0 60000 65536"/>
              <a:gd name="T10" fmla="*/ 0 60000 65536"/>
              <a:gd name="T11" fmla="*/ 0 60000 65536"/>
              <a:gd name="T12" fmla="*/ 0 w 70"/>
              <a:gd name="T13" fmla="*/ 0 h 53"/>
              <a:gd name="T14" fmla="*/ 70 w 70"/>
              <a:gd name="T15" fmla="*/ 53 h 53"/>
            </a:gdLst>
            <a:ahLst/>
            <a:cxnLst>
              <a:cxn ang="T8">
                <a:pos x="T0" y="T1"/>
              </a:cxn>
              <a:cxn ang="T9">
                <a:pos x="T2" y="T3"/>
              </a:cxn>
              <a:cxn ang="T10">
                <a:pos x="T4" y="T5"/>
              </a:cxn>
              <a:cxn ang="T11">
                <a:pos x="T6" y="T7"/>
              </a:cxn>
            </a:cxnLst>
            <a:rect l="T12" t="T13" r="T14" b="T15"/>
            <a:pathLst>
              <a:path w="70" h="53">
                <a:moveTo>
                  <a:pt x="67" y="0"/>
                </a:moveTo>
                <a:cubicBezTo>
                  <a:pt x="56" y="4"/>
                  <a:pt x="0" y="14"/>
                  <a:pt x="51" y="48"/>
                </a:cubicBezTo>
                <a:cubicBezTo>
                  <a:pt x="59" y="53"/>
                  <a:pt x="64" y="33"/>
                  <a:pt x="67" y="24"/>
                </a:cubicBezTo>
                <a:cubicBezTo>
                  <a:pt x="70" y="16"/>
                  <a:pt x="67" y="8"/>
                  <a:pt x="67" y="0"/>
                </a:cubicBezTo>
                <a:close/>
              </a:path>
            </a:pathLst>
          </a:custGeom>
          <a:noFill/>
          <a:ln w="12700">
            <a:solidFill>
              <a:schemeClr val="tx1"/>
            </a:solidFill>
            <a:round/>
            <a:headEnd/>
            <a:tailEnd/>
          </a:ln>
        </p:spPr>
        <p:txBody>
          <a:bodyPr/>
          <a:lstStyle/>
          <a:p>
            <a:endParaRPr lang="en-US"/>
          </a:p>
        </p:txBody>
      </p:sp>
      <p:sp>
        <p:nvSpPr>
          <p:cNvPr id="108806" name="Freeform 416"/>
          <p:cNvSpPr>
            <a:spLocks/>
          </p:cNvSpPr>
          <p:nvPr/>
        </p:nvSpPr>
        <p:spPr bwMode="auto">
          <a:xfrm>
            <a:off x="4724400" y="4991100"/>
            <a:ext cx="131763" cy="76200"/>
          </a:xfrm>
          <a:custGeom>
            <a:avLst/>
            <a:gdLst>
              <a:gd name="T0" fmla="*/ 48 w 83"/>
              <a:gd name="T1" fmla="*/ 0 h 48"/>
              <a:gd name="T2" fmla="*/ 24 w 83"/>
              <a:gd name="T3" fmla="*/ 16 h 48"/>
              <a:gd name="T4" fmla="*/ 0 w 83"/>
              <a:gd name="T5" fmla="*/ 24 h 48"/>
              <a:gd name="T6" fmla="*/ 48 w 83"/>
              <a:gd name="T7" fmla="*/ 48 h 48"/>
              <a:gd name="T8" fmla="*/ 72 w 83"/>
              <a:gd name="T9" fmla="*/ 40 h 48"/>
              <a:gd name="T10" fmla="*/ 48 w 83"/>
              <a:gd name="T11" fmla="*/ 0 h 48"/>
              <a:gd name="T12" fmla="*/ 0 60000 65536"/>
              <a:gd name="T13" fmla="*/ 0 60000 65536"/>
              <a:gd name="T14" fmla="*/ 0 60000 65536"/>
              <a:gd name="T15" fmla="*/ 0 60000 65536"/>
              <a:gd name="T16" fmla="*/ 0 60000 65536"/>
              <a:gd name="T17" fmla="*/ 0 60000 65536"/>
              <a:gd name="T18" fmla="*/ 0 w 83"/>
              <a:gd name="T19" fmla="*/ 0 h 48"/>
              <a:gd name="T20" fmla="*/ 83 w 83"/>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3" h="48">
                <a:moveTo>
                  <a:pt x="48" y="0"/>
                </a:moveTo>
                <a:cubicBezTo>
                  <a:pt x="40" y="5"/>
                  <a:pt x="33" y="12"/>
                  <a:pt x="24" y="16"/>
                </a:cubicBezTo>
                <a:cubicBezTo>
                  <a:pt x="16" y="20"/>
                  <a:pt x="0" y="16"/>
                  <a:pt x="0" y="24"/>
                </a:cubicBezTo>
                <a:cubicBezTo>
                  <a:pt x="0" y="34"/>
                  <a:pt x="42" y="46"/>
                  <a:pt x="48" y="48"/>
                </a:cubicBezTo>
                <a:cubicBezTo>
                  <a:pt x="56" y="45"/>
                  <a:pt x="69" y="48"/>
                  <a:pt x="72" y="40"/>
                </a:cubicBezTo>
                <a:cubicBezTo>
                  <a:pt x="83" y="12"/>
                  <a:pt x="63" y="7"/>
                  <a:pt x="48" y="0"/>
                </a:cubicBezTo>
                <a:close/>
              </a:path>
            </a:pathLst>
          </a:custGeom>
          <a:noFill/>
          <a:ln w="12700">
            <a:solidFill>
              <a:schemeClr val="tx1"/>
            </a:solidFill>
            <a:round/>
            <a:headEnd/>
            <a:tailEnd/>
          </a:ln>
        </p:spPr>
        <p:txBody>
          <a:bodyPr/>
          <a:lstStyle/>
          <a:p>
            <a:endParaRPr lang="en-US"/>
          </a:p>
        </p:txBody>
      </p:sp>
      <p:sp>
        <p:nvSpPr>
          <p:cNvPr id="108807" name="Freeform 417"/>
          <p:cNvSpPr>
            <a:spLocks/>
          </p:cNvSpPr>
          <p:nvPr/>
        </p:nvSpPr>
        <p:spPr bwMode="auto">
          <a:xfrm>
            <a:off x="4722813" y="4914900"/>
            <a:ext cx="128587" cy="112713"/>
          </a:xfrm>
          <a:custGeom>
            <a:avLst/>
            <a:gdLst>
              <a:gd name="T0" fmla="*/ 41 w 81"/>
              <a:gd name="T1" fmla="*/ 0 h 71"/>
              <a:gd name="T2" fmla="*/ 33 w 81"/>
              <a:gd name="T3" fmla="*/ 64 h 71"/>
              <a:gd name="T4" fmla="*/ 81 w 81"/>
              <a:gd name="T5" fmla="*/ 48 h 71"/>
              <a:gd name="T6" fmla="*/ 41 w 81"/>
              <a:gd name="T7" fmla="*/ 0 h 71"/>
              <a:gd name="T8" fmla="*/ 0 60000 65536"/>
              <a:gd name="T9" fmla="*/ 0 60000 65536"/>
              <a:gd name="T10" fmla="*/ 0 60000 65536"/>
              <a:gd name="T11" fmla="*/ 0 60000 65536"/>
              <a:gd name="T12" fmla="*/ 0 w 81"/>
              <a:gd name="T13" fmla="*/ 0 h 71"/>
              <a:gd name="T14" fmla="*/ 81 w 81"/>
              <a:gd name="T15" fmla="*/ 71 h 71"/>
            </a:gdLst>
            <a:ahLst/>
            <a:cxnLst>
              <a:cxn ang="T8">
                <a:pos x="T0" y="T1"/>
              </a:cxn>
              <a:cxn ang="T9">
                <a:pos x="T2" y="T3"/>
              </a:cxn>
              <a:cxn ang="T10">
                <a:pos x="T4" y="T5"/>
              </a:cxn>
              <a:cxn ang="T11">
                <a:pos x="T6" y="T7"/>
              </a:cxn>
            </a:cxnLst>
            <a:rect l="T12" t="T13" r="T14" b="T15"/>
            <a:pathLst>
              <a:path w="81" h="71">
                <a:moveTo>
                  <a:pt x="41" y="0"/>
                </a:moveTo>
                <a:cubicBezTo>
                  <a:pt x="34" y="10"/>
                  <a:pt x="0" y="50"/>
                  <a:pt x="33" y="64"/>
                </a:cubicBezTo>
                <a:cubicBezTo>
                  <a:pt x="49" y="71"/>
                  <a:pt x="81" y="48"/>
                  <a:pt x="81" y="48"/>
                </a:cubicBezTo>
                <a:cubicBezTo>
                  <a:pt x="75" y="23"/>
                  <a:pt x="73" y="0"/>
                  <a:pt x="41" y="0"/>
                </a:cubicBezTo>
                <a:close/>
              </a:path>
            </a:pathLst>
          </a:custGeom>
          <a:noFill/>
          <a:ln w="12700">
            <a:solidFill>
              <a:schemeClr val="tx1"/>
            </a:solidFill>
            <a:round/>
            <a:headEnd/>
            <a:tailEnd/>
          </a:ln>
        </p:spPr>
        <p:txBody>
          <a:bodyPr/>
          <a:lstStyle/>
          <a:p>
            <a:endParaRPr lang="en-US"/>
          </a:p>
        </p:txBody>
      </p:sp>
      <p:sp>
        <p:nvSpPr>
          <p:cNvPr id="108808" name="Freeform 418"/>
          <p:cNvSpPr>
            <a:spLocks/>
          </p:cNvSpPr>
          <p:nvPr/>
        </p:nvSpPr>
        <p:spPr bwMode="auto">
          <a:xfrm>
            <a:off x="4716463" y="4851400"/>
            <a:ext cx="139700" cy="101600"/>
          </a:xfrm>
          <a:custGeom>
            <a:avLst/>
            <a:gdLst>
              <a:gd name="T0" fmla="*/ 45 w 88"/>
              <a:gd name="T1" fmla="*/ 0 h 64"/>
              <a:gd name="T2" fmla="*/ 45 w 88"/>
              <a:gd name="T3" fmla="*/ 64 h 64"/>
              <a:gd name="T4" fmla="*/ 45 w 88"/>
              <a:gd name="T5" fmla="*/ 0 h 64"/>
              <a:gd name="T6" fmla="*/ 0 60000 65536"/>
              <a:gd name="T7" fmla="*/ 0 60000 65536"/>
              <a:gd name="T8" fmla="*/ 0 60000 65536"/>
              <a:gd name="T9" fmla="*/ 0 w 88"/>
              <a:gd name="T10" fmla="*/ 0 h 64"/>
              <a:gd name="T11" fmla="*/ 88 w 88"/>
              <a:gd name="T12" fmla="*/ 64 h 64"/>
            </a:gdLst>
            <a:ahLst/>
            <a:cxnLst>
              <a:cxn ang="T6">
                <a:pos x="T0" y="T1"/>
              </a:cxn>
              <a:cxn ang="T7">
                <a:pos x="T2" y="T3"/>
              </a:cxn>
              <a:cxn ang="T8">
                <a:pos x="T4" y="T5"/>
              </a:cxn>
            </a:cxnLst>
            <a:rect l="T9" t="T10" r="T11" b="T12"/>
            <a:pathLst>
              <a:path w="88" h="64">
                <a:moveTo>
                  <a:pt x="45" y="0"/>
                </a:moveTo>
                <a:cubicBezTo>
                  <a:pt x="0" y="15"/>
                  <a:pt x="0" y="49"/>
                  <a:pt x="45" y="64"/>
                </a:cubicBezTo>
                <a:cubicBezTo>
                  <a:pt x="77" y="42"/>
                  <a:pt x="88" y="21"/>
                  <a:pt x="45" y="0"/>
                </a:cubicBezTo>
                <a:close/>
              </a:path>
            </a:pathLst>
          </a:custGeom>
          <a:noFill/>
          <a:ln w="12700">
            <a:solidFill>
              <a:schemeClr val="tx1"/>
            </a:solidFill>
            <a:round/>
            <a:headEnd/>
            <a:tailEnd/>
          </a:ln>
        </p:spPr>
        <p:txBody>
          <a:bodyPr/>
          <a:lstStyle/>
          <a:p>
            <a:endParaRPr lang="en-US"/>
          </a:p>
        </p:txBody>
      </p:sp>
      <p:sp>
        <p:nvSpPr>
          <p:cNvPr id="108809" name="Freeform 419"/>
          <p:cNvSpPr>
            <a:spLocks/>
          </p:cNvSpPr>
          <p:nvPr/>
        </p:nvSpPr>
        <p:spPr bwMode="auto">
          <a:xfrm>
            <a:off x="4705350" y="4775200"/>
            <a:ext cx="106363" cy="88900"/>
          </a:xfrm>
          <a:custGeom>
            <a:avLst/>
            <a:gdLst>
              <a:gd name="T0" fmla="*/ 44 w 67"/>
              <a:gd name="T1" fmla="*/ 0 h 56"/>
              <a:gd name="T2" fmla="*/ 44 w 67"/>
              <a:gd name="T3" fmla="*/ 56 h 56"/>
              <a:gd name="T4" fmla="*/ 44 w 67"/>
              <a:gd name="T5" fmla="*/ 0 h 56"/>
              <a:gd name="T6" fmla="*/ 0 60000 65536"/>
              <a:gd name="T7" fmla="*/ 0 60000 65536"/>
              <a:gd name="T8" fmla="*/ 0 60000 65536"/>
              <a:gd name="T9" fmla="*/ 0 w 67"/>
              <a:gd name="T10" fmla="*/ 0 h 56"/>
              <a:gd name="T11" fmla="*/ 67 w 67"/>
              <a:gd name="T12" fmla="*/ 56 h 56"/>
            </a:gdLst>
            <a:ahLst/>
            <a:cxnLst>
              <a:cxn ang="T6">
                <a:pos x="T0" y="T1"/>
              </a:cxn>
              <a:cxn ang="T7">
                <a:pos x="T2" y="T3"/>
              </a:cxn>
              <a:cxn ang="T8">
                <a:pos x="T4" y="T5"/>
              </a:cxn>
            </a:cxnLst>
            <a:rect l="T9" t="T10" r="T11" b="T12"/>
            <a:pathLst>
              <a:path w="67" h="56">
                <a:moveTo>
                  <a:pt x="44" y="0"/>
                </a:moveTo>
                <a:cubicBezTo>
                  <a:pt x="24" y="31"/>
                  <a:pt x="0" y="41"/>
                  <a:pt x="44" y="56"/>
                </a:cubicBezTo>
                <a:cubicBezTo>
                  <a:pt x="67" y="22"/>
                  <a:pt x="64" y="41"/>
                  <a:pt x="44" y="0"/>
                </a:cubicBezTo>
                <a:close/>
              </a:path>
            </a:pathLst>
          </a:custGeom>
          <a:noFill/>
          <a:ln w="12700">
            <a:solidFill>
              <a:schemeClr val="tx1"/>
            </a:solidFill>
            <a:round/>
            <a:headEnd/>
            <a:tailEnd/>
          </a:ln>
        </p:spPr>
        <p:txBody>
          <a:bodyPr/>
          <a:lstStyle/>
          <a:p>
            <a:endParaRPr lang="en-US"/>
          </a:p>
        </p:txBody>
      </p:sp>
      <p:sp>
        <p:nvSpPr>
          <p:cNvPr id="108810" name="Freeform 420"/>
          <p:cNvSpPr>
            <a:spLocks/>
          </p:cNvSpPr>
          <p:nvPr/>
        </p:nvSpPr>
        <p:spPr bwMode="auto">
          <a:xfrm>
            <a:off x="5497513" y="5435600"/>
            <a:ext cx="128587" cy="82550"/>
          </a:xfrm>
          <a:custGeom>
            <a:avLst/>
            <a:gdLst>
              <a:gd name="T0" fmla="*/ 17 w 81"/>
              <a:gd name="T1" fmla="*/ 0 h 52"/>
              <a:gd name="T2" fmla="*/ 81 w 81"/>
              <a:gd name="T3" fmla="*/ 24 h 52"/>
              <a:gd name="T4" fmla="*/ 17 w 81"/>
              <a:gd name="T5" fmla="*/ 0 h 52"/>
              <a:gd name="T6" fmla="*/ 0 60000 65536"/>
              <a:gd name="T7" fmla="*/ 0 60000 65536"/>
              <a:gd name="T8" fmla="*/ 0 60000 65536"/>
              <a:gd name="T9" fmla="*/ 0 w 81"/>
              <a:gd name="T10" fmla="*/ 0 h 52"/>
              <a:gd name="T11" fmla="*/ 81 w 81"/>
              <a:gd name="T12" fmla="*/ 52 h 52"/>
            </a:gdLst>
            <a:ahLst/>
            <a:cxnLst>
              <a:cxn ang="T6">
                <a:pos x="T0" y="T1"/>
              </a:cxn>
              <a:cxn ang="T7">
                <a:pos x="T2" y="T3"/>
              </a:cxn>
              <a:cxn ang="T8">
                <a:pos x="T4" y="T5"/>
              </a:cxn>
            </a:cxnLst>
            <a:rect l="T9" t="T10" r="T11" b="T12"/>
            <a:pathLst>
              <a:path w="81" h="52">
                <a:moveTo>
                  <a:pt x="17" y="0"/>
                </a:moveTo>
                <a:cubicBezTo>
                  <a:pt x="0" y="52"/>
                  <a:pt x="45" y="30"/>
                  <a:pt x="81" y="24"/>
                </a:cubicBezTo>
                <a:cubicBezTo>
                  <a:pt x="46" y="0"/>
                  <a:pt x="66" y="10"/>
                  <a:pt x="17" y="0"/>
                </a:cubicBezTo>
                <a:close/>
              </a:path>
            </a:pathLst>
          </a:custGeom>
          <a:noFill/>
          <a:ln w="12700">
            <a:solidFill>
              <a:schemeClr val="tx1"/>
            </a:solidFill>
            <a:round/>
            <a:headEnd/>
            <a:tailEnd/>
          </a:ln>
        </p:spPr>
        <p:txBody>
          <a:bodyPr/>
          <a:lstStyle/>
          <a:p>
            <a:endParaRPr lang="en-US"/>
          </a:p>
        </p:txBody>
      </p:sp>
      <p:sp>
        <p:nvSpPr>
          <p:cNvPr id="108811" name="Freeform 421"/>
          <p:cNvSpPr>
            <a:spLocks/>
          </p:cNvSpPr>
          <p:nvPr/>
        </p:nvSpPr>
        <p:spPr bwMode="auto">
          <a:xfrm>
            <a:off x="5480050" y="5346700"/>
            <a:ext cx="146050" cy="101600"/>
          </a:xfrm>
          <a:custGeom>
            <a:avLst/>
            <a:gdLst>
              <a:gd name="T0" fmla="*/ 28 w 92"/>
              <a:gd name="T1" fmla="*/ 0 h 64"/>
              <a:gd name="T2" fmla="*/ 44 w 92"/>
              <a:gd name="T3" fmla="*/ 64 h 64"/>
              <a:gd name="T4" fmla="*/ 28 w 92"/>
              <a:gd name="T5" fmla="*/ 0 h 64"/>
              <a:gd name="T6" fmla="*/ 0 60000 65536"/>
              <a:gd name="T7" fmla="*/ 0 60000 65536"/>
              <a:gd name="T8" fmla="*/ 0 60000 65536"/>
              <a:gd name="T9" fmla="*/ 0 w 92"/>
              <a:gd name="T10" fmla="*/ 0 h 64"/>
              <a:gd name="T11" fmla="*/ 92 w 92"/>
              <a:gd name="T12" fmla="*/ 64 h 64"/>
            </a:gdLst>
            <a:ahLst/>
            <a:cxnLst>
              <a:cxn ang="T6">
                <a:pos x="T0" y="T1"/>
              </a:cxn>
              <a:cxn ang="T7">
                <a:pos x="T2" y="T3"/>
              </a:cxn>
              <a:cxn ang="T8">
                <a:pos x="T4" y="T5"/>
              </a:cxn>
            </a:cxnLst>
            <a:rect l="T9" t="T10" r="T11" b="T12"/>
            <a:pathLst>
              <a:path w="92" h="64">
                <a:moveTo>
                  <a:pt x="28" y="0"/>
                </a:moveTo>
                <a:cubicBezTo>
                  <a:pt x="5" y="34"/>
                  <a:pt x="0" y="49"/>
                  <a:pt x="44" y="64"/>
                </a:cubicBezTo>
                <a:cubicBezTo>
                  <a:pt x="92" y="32"/>
                  <a:pt x="68" y="20"/>
                  <a:pt x="28" y="0"/>
                </a:cubicBezTo>
                <a:close/>
              </a:path>
            </a:pathLst>
          </a:custGeom>
          <a:noFill/>
          <a:ln w="12700">
            <a:solidFill>
              <a:schemeClr val="tx1"/>
            </a:solidFill>
            <a:round/>
            <a:headEnd/>
            <a:tailEnd/>
          </a:ln>
        </p:spPr>
        <p:txBody>
          <a:bodyPr/>
          <a:lstStyle/>
          <a:p>
            <a:endParaRPr lang="en-US"/>
          </a:p>
        </p:txBody>
      </p:sp>
      <p:sp>
        <p:nvSpPr>
          <p:cNvPr id="108812" name="Freeform 422"/>
          <p:cNvSpPr>
            <a:spLocks/>
          </p:cNvSpPr>
          <p:nvPr/>
        </p:nvSpPr>
        <p:spPr bwMode="auto">
          <a:xfrm>
            <a:off x="5535613" y="5357813"/>
            <a:ext cx="182562" cy="115887"/>
          </a:xfrm>
          <a:custGeom>
            <a:avLst/>
            <a:gdLst>
              <a:gd name="T0" fmla="*/ 65 w 115"/>
              <a:gd name="T1" fmla="*/ 17 h 73"/>
              <a:gd name="T2" fmla="*/ 97 w 115"/>
              <a:gd name="T3" fmla="*/ 73 h 73"/>
              <a:gd name="T4" fmla="*/ 113 w 115"/>
              <a:gd name="T5" fmla="*/ 49 h 73"/>
              <a:gd name="T6" fmla="*/ 89 w 115"/>
              <a:gd name="T7" fmla="*/ 33 h 73"/>
              <a:gd name="T8" fmla="*/ 65 w 115"/>
              <a:gd name="T9" fmla="*/ 17 h 73"/>
              <a:gd name="T10" fmla="*/ 0 60000 65536"/>
              <a:gd name="T11" fmla="*/ 0 60000 65536"/>
              <a:gd name="T12" fmla="*/ 0 60000 65536"/>
              <a:gd name="T13" fmla="*/ 0 60000 65536"/>
              <a:gd name="T14" fmla="*/ 0 60000 65536"/>
              <a:gd name="T15" fmla="*/ 0 w 115"/>
              <a:gd name="T16" fmla="*/ 0 h 73"/>
              <a:gd name="T17" fmla="*/ 115 w 115"/>
              <a:gd name="T18" fmla="*/ 73 h 73"/>
            </a:gdLst>
            <a:ahLst/>
            <a:cxnLst>
              <a:cxn ang="T10">
                <a:pos x="T0" y="T1"/>
              </a:cxn>
              <a:cxn ang="T11">
                <a:pos x="T2" y="T3"/>
              </a:cxn>
              <a:cxn ang="T12">
                <a:pos x="T4" y="T5"/>
              </a:cxn>
              <a:cxn ang="T13">
                <a:pos x="T6" y="T7"/>
              </a:cxn>
              <a:cxn ang="T14">
                <a:pos x="T8" y="T9"/>
              </a:cxn>
            </a:cxnLst>
            <a:rect l="T15" t="T16" r="T17" b="T18"/>
            <a:pathLst>
              <a:path w="115" h="73">
                <a:moveTo>
                  <a:pt x="65" y="17"/>
                </a:moveTo>
                <a:cubicBezTo>
                  <a:pt x="0" y="39"/>
                  <a:pt x="75" y="58"/>
                  <a:pt x="97" y="73"/>
                </a:cubicBezTo>
                <a:cubicBezTo>
                  <a:pt x="102" y="65"/>
                  <a:pt x="115" y="58"/>
                  <a:pt x="113" y="49"/>
                </a:cubicBezTo>
                <a:cubicBezTo>
                  <a:pt x="111" y="40"/>
                  <a:pt x="96" y="40"/>
                  <a:pt x="89" y="33"/>
                </a:cubicBezTo>
                <a:cubicBezTo>
                  <a:pt x="66" y="10"/>
                  <a:pt x="82" y="0"/>
                  <a:pt x="65" y="17"/>
                </a:cubicBezTo>
                <a:close/>
              </a:path>
            </a:pathLst>
          </a:custGeom>
          <a:noFill/>
          <a:ln w="12700">
            <a:solidFill>
              <a:schemeClr val="tx1"/>
            </a:solidFill>
            <a:round/>
            <a:headEnd/>
            <a:tailEnd/>
          </a:ln>
        </p:spPr>
        <p:txBody>
          <a:bodyPr/>
          <a:lstStyle/>
          <a:p>
            <a:endParaRPr lang="en-US"/>
          </a:p>
        </p:txBody>
      </p:sp>
      <p:sp>
        <p:nvSpPr>
          <p:cNvPr id="108813" name="Freeform 423"/>
          <p:cNvSpPr>
            <a:spLocks/>
          </p:cNvSpPr>
          <p:nvPr/>
        </p:nvSpPr>
        <p:spPr bwMode="auto">
          <a:xfrm>
            <a:off x="5537200" y="5308600"/>
            <a:ext cx="133350" cy="90488"/>
          </a:xfrm>
          <a:custGeom>
            <a:avLst/>
            <a:gdLst>
              <a:gd name="T0" fmla="*/ 32 w 84"/>
              <a:gd name="T1" fmla="*/ 0 h 57"/>
              <a:gd name="T2" fmla="*/ 40 w 84"/>
              <a:gd name="T3" fmla="*/ 56 h 57"/>
              <a:gd name="T4" fmla="*/ 72 w 84"/>
              <a:gd name="T5" fmla="*/ 48 h 57"/>
              <a:gd name="T6" fmla="*/ 32 w 84"/>
              <a:gd name="T7" fmla="*/ 0 h 57"/>
              <a:gd name="T8" fmla="*/ 0 60000 65536"/>
              <a:gd name="T9" fmla="*/ 0 60000 65536"/>
              <a:gd name="T10" fmla="*/ 0 60000 65536"/>
              <a:gd name="T11" fmla="*/ 0 60000 65536"/>
              <a:gd name="T12" fmla="*/ 0 w 84"/>
              <a:gd name="T13" fmla="*/ 0 h 57"/>
              <a:gd name="T14" fmla="*/ 84 w 84"/>
              <a:gd name="T15" fmla="*/ 57 h 57"/>
            </a:gdLst>
            <a:ahLst/>
            <a:cxnLst>
              <a:cxn ang="T8">
                <a:pos x="T0" y="T1"/>
              </a:cxn>
              <a:cxn ang="T9">
                <a:pos x="T2" y="T3"/>
              </a:cxn>
              <a:cxn ang="T10">
                <a:pos x="T4" y="T5"/>
              </a:cxn>
              <a:cxn ang="T11">
                <a:pos x="T6" y="T7"/>
              </a:cxn>
            </a:cxnLst>
            <a:rect l="T12" t="T13" r="T14" b="T15"/>
            <a:pathLst>
              <a:path w="84" h="57">
                <a:moveTo>
                  <a:pt x="32" y="0"/>
                </a:moveTo>
                <a:cubicBezTo>
                  <a:pt x="13" y="56"/>
                  <a:pt x="0" y="43"/>
                  <a:pt x="40" y="56"/>
                </a:cubicBezTo>
                <a:cubicBezTo>
                  <a:pt x="51" y="53"/>
                  <a:pt x="65" y="57"/>
                  <a:pt x="72" y="48"/>
                </a:cubicBezTo>
                <a:cubicBezTo>
                  <a:pt x="84" y="33"/>
                  <a:pt x="51" y="14"/>
                  <a:pt x="32" y="0"/>
                </a:cubicBezTo>
                <a:close/>
              </a:path>
            </a:pathLst>
          </a:custGeom>
          <a:noFill/>
          <a:ln w="12700">
            <a:solidFill>
              <a:schemeClr val="tx1"/>
            </a:solidFill>
            <a:round/>
            <a:headEnd/>
            <a:tailEnd/>
          </a:ln>
        </p:spPr>
        <p:txBody>
          <a:bodyPr/>
          <a:lstStyle/>
          <a:p>
            <a:endParaRPr lang="en-US"/>
          </a:p>
        </p:txBody>
      </p:sp>
      <p:sp>
        <p:nvSpPr>
          <p:cNvPr id="108814" name="Freeform 424"/>
          <p:cNvSpPr>
            <a:spLocks/>
          </p:cNvSpPr>
          <p:nvPr/>
        </p:nvSpPr>
        <p:spPr bwMode="auto">
          <a:xfrm>
            <a:off x="5472113" y="5265738"/>
            <a:ext cx="150812" cy="93662"/>
          </a:xfrm>
          <a:custGeom>
            <a:avLst/>
            <a:gdLst>
              <a:gd name="T0" fmla="*/ 49 w 95"/>
              <a:gd name="T1" fmla="*/ 19 h 59"/>
              <a:gd name="T2" fmla="*/ 17 w 95"/>
              <a:gd name="T3" fmla="*/ 27 h 59"/>
              <a:gd name="T4" fmla="*/ 49 w 95"/>
              <a:gd name="T5" fmla="*/ 59 h 59"/>
              <a:gd name="T6" fmla="*/ 73 w 95"/>
              <a:gd name="T7" fmla="*/ 51 h 59"/>
              <a:gd name="T8" fmla="*/ 49 w 95"/>
              <a:gd name="T9" fmla="*/ 19 h 59"/>
              <a:gd name="T10" fmla="*/ 0 60000 65536"/>
              <a:gd name="T11" fmla="*/ 0 60000 65536"/>
              <a:gd name="T12" fmla="*/ 0 60000 65536"/>
              <a:gd name="T13" fmla="*/ 0 60000 65536"/>
              <a:gd name="T14" fmla="*/ 0 60000 65536"/>
              <a:gd name="T15" fmla="*/ 0 w 95"/>
              <a:gd name="T16" fmla="*/ 0 h 59"/>
              <a:gd name="T17" fmla="*/ 95 w 95"/>
              <a:gd name="T18" fmla="*/ 59 h 59"/>
            </a:gdLst>
            <a:ahLst/>
            <a:cxnLst>
              <a:cxn ang="T10">
                <a:pos x="T0" y="T1"/>
              </a:cxn>
              <a:cxn ang="T11">
                <a:pos x="T2" y="T3"/>
              </a:cxn>
              <a:cxn ang="T12">
                <a:pos x="T4" y="T5"/>
              </a:cxn>
              <a:cxn ang="T13">
                <a:pos x="T6" y="T7"/>
              </a:cxn>
              <a:cxn ang="T14">
                <a:pos x="T8" y="T9"/>
              </a:cxn>
            </a:cxnLst>
            <a:rect l="T15" t="T16" r="T17" b="T18"/>
            <a:pathLst>
              <a:path w="95" h="59">
                <a:moveTo>
                  <a:pt x="49" y="19"/>
                </a:moveTo>
                <a:cubicBezTo>
                  <a:pt x="38" y="22"/>
                  <a:pt x="24" y="18"/>
                  <a:pt x="17" y="27"/>
                </a:cubicBezTo>
                <a:cubicBezTo>
                  <a:pt x="0" y="50"/>
                  <a:pt x="45" y="58"/>
                  <a:pt x="49" y="59"/>
                </a:cubicBezTo>
                <a:cubicBezTo>
                  <a:pt x="57" y="56"/>
                  <a:pt x="67" y="57"/>
                  <a:pt x="73" y="51"/>
                </a:cubicBezTo>
                <a:cubicBezTo>
                  <a:pt x="95" y="29"/>
                  <a:pt x="68" y="0"/>
                  <a:pt x="49" y="19"/>
                </a:cubicBezTo>
                <a:close/>
              </a:path>
            </a:pathLst>
          </a:custGeom>
          <a:noFill/>
          <a:ln w="12700">
            <a:solidFill>
              <a:schemeClr val="tx1"/>
            </a:solidFill>
            <a:round/>
            <a:headEnd/>
            <a:tailEnd/>
          </a:ln>
        </p:spPr>
        <p:txBody>
          <a:bodyPr/>
          <a:lstStyle/>
          <a:p>
            <a:endParaRPr lang="en-US"/>
          </a:p>
        </p:txBody>
      </p:sp>
      <p:sp>
        <p:nvSpPr>
          <p:cNvPr id="108815" name="Freeform 425"/>
          <p:cNvSpPr>
            <a:spLocks/>
          </p:cNvSpPr>
          <p:nvPr/>
        </p:nvSpPr>
        <p:spPr bwMode="auto">
          <a:xfrm>
            <a:off x="5491163" y="5232400"/>
            <a:ext cx="147637" cy="77788"/>
          </a:xfrm>
          <a:custGeom>
            <a:avLst/>
            <a:gdLst>
              <a:gd name="T0" fmla="*/ 37 w 93"/>
              <a:gd name="T1" fmla="*/ 0 h 49"/>
              <a:gd name="T2" fmla="*/ 13 w 93"/>
              <a:gd name="T3" fmla="*/ 8 h 49"/>
              <a:gd name="T4" fmla="*/ 45 w 93"/>
              <a:gd name="T5" fmla="*/ 48 h 49"/>
              <a:gd name="T6" fmla="*/ 77 w 93"/>
              <a:gd name="T7" fmla="*/ 40 h 49"/>
              <a:gd name="T8" fmla="*/ 37 w 93"/>
              <a:gd name="T9" fmla="*/ 0 h 49"/>
              <a:gd name="T10" fmla="*/ 0 60000 65536"/>
              <a:gd name="T11" fmla="*/ 0 60000 65536"/>
              <a:gd name="T12" fmla="*/ 0 60000 65536"/>
              <a:gd name="T13" fmla="*/ 0 60000 65536"/>
              <a:gd name="T14" fmla="*/ 0 60000 65536"/>
              <a:gd name="T15" fmla="*/ 0 w 93"/>
              <a:gd name="T16" fmla="*/ 0 h 49"/>
              <a:gd name="T17" fmla="*/ 93 w 93"/>
              <a:gd name="T18" fmla="*/ 49 h 49"/>
            </a:gdLst>
            <a:ahLst/>
            <a:cxnLst>
              <a:cxn ang="T10">
                <a:pos x="T0" y="T1"/>
              </a:cxn>
              <a:cxn ang="T11">
                <a:pos x="T2" y="T3"/>
              </a:cxn>
              <a:cxn ang="T12">
                <a:pos x="T4" y="T5"/>
              </a:cxn>
              <a:cxn ang="T13">
                <a:pos x="T6" y="T7"/>
              </a:cxn>
              <a:cxn ang="T14">
                <a:pos x="T8" y="T9"/>
              </a:cxn>
            </a:cxnLst>
            <a:rect l="T15" t="T16" r="T17" b="T18"/>
            <a:pathLst>
              <a:path w="93" h="49">
                <a:moveTo>
                  <a:pt x="37" y="0"/>
                </a:moveTo>
                <a:cubicBezTo>
                  <a:pt x="29" y="3"/>
                  <a:pt x="16" y="0"/>
                  <a:pt x="13" y="8"/>
                </a:cubicBezTo>
                <a:cubicBezTo>
                  <a:pt x="0" y="40"/>
                  <a:pt x="28" y="42"/>
                  <a:pt x="45" y="48"/>
                </a:cubicBezTo>
                <a:cubicBezTo>
                  <a:pt x="56" y="45"/>
                  <a:pt x="70" y="49"/>
                  <a:pt x="77" y="40"/>
                </a:cubicBezTo>
                <a:cubicBezTo>
                  <a:pt x="93" y="19"/>
                  <a:pt x="44" y="7"/>
                  <a:pt x="37" y="0"/>
                </a:cubicBezTo>
                <a:close/>
              </a:path>
            </a:pathLst>
          </a:custGeom>
          <a:noFill/>
          <a:ln w="12700">
            <a:solidFill>
              <a:schemeClr val="tx1"/>
            </a:solidFill>
            <a:round/>
            <a:headEnd/>
            <a:tailEnd/>
          </a:ln>
        </p:spPr>
        <p:txBody>
          <a:bodyPr/>
          <a:lstStyle/>
          <a:p>
            <a:endParaRPr lang="en-US"/>
          </a:p>
        </p:txBody>
      </p:sp>
      <p:sp>
        <p:nvSpPr>
          <p:cNvPr id="108816" name="Freeform 426"/>
          <p:cNvSpPr>
            <a:spLocks/>
          </p:cNvSpPr>
          <p:nvPr/>
        </p:nvSpPr>
        <p:spPr bwMode="auto">
          <a:xfrm>
            <a:off x="5705475" y="5408613"/>
            <a:ext cx="149225" cy="73025"/>
          </a:xfrm>
          <a:custGeom>
            <a:avLst/>
            <a:gdLst>
              <a:gd name="T0" fmla="*/ 46 w 94"/>
              <a:gd name="T1" fmla="*/ 9 h 46"/>
              <a:gd name="T2" fmla="*/ 6 w 94"/>
              <a:gd name="T3" fmla="*/ 17 h 46"/>
              <a:gd name="T4" fmla="*/ 14 w 94"/>
              <a:gd name="T5" fmla="*/ 41 h 46"/>
              <a:gd name="T6" fmla="*/ 94 w 94"/>
              <a:gd name="T7" fmla="*/ 33 h 46"/>
              <a:gd name="T8" fmla="*/ 46 w 94"/>
              <a:gd name="T9" fmla="*/ 9 h 46"/>
              <a:gd name="T10" fmla="*/ 0 60000 65536"/>
              <a:gd name="T11" fmla="*/ 0 60000 65536"/>
              <a:gd name="T12" fmla="*/ 0 60000 65536"/>
              <a:gd name="T13" fmla="*/ 0 60000 65536"/>
              <a:gd name="T14" fmla="*/ 0 60000 65536"/>
              <a:gd name="T15" fmla="*/ 0 w 94"/>
              <a:gd name="T16" fmla="*/ 0 h 46"/>
              <a:gd name="T17" fmla="*/ 94 w 94"/>
              <a:gd name="T18" fmla="*/ 46 h 46"/>
            </a:gdLst>
            <a:ahLst/>
            <a:cxnLst>
              <a:cxn ang="T10">
                <a:pos x="T0" y="T1"/>
              </a:cxn>
              <a:cxn ang="T11">
                <a:pos x="T2" y="T3"/>
              </a:cxn>
              <a:cxn ang="T12">
                <a:pos x="T4" y="T5"/>
              </a:cxn>
              <a:cxn ang="T13">
                <a:pos x="T6" y="T7"/>
              </a:cxn>
              <a:cxn ang="T14">
                <a:pos x="T8" y="T9"/>
              </a:cxn>
            </a:cxnLst>
            <a:rect l="T15" t="T16" r="T17" b="T18"/>
            <a:pathLst>
              <a:path w="94" h="46">
                <a:moveTo>
                  <a:pt x="46" y="9"/>
                </a:moveTo>
                <a:cubicBezTo>
                  <a:pt x="33" y="12"/>
                  <a:pt x="16" y="7"/>
                  <a:pt x="6" y="17"/>
                </a:cubicBezTo>
                <a:cubicBezTo>
                  <a:pt x="0" y="23"/>
                  <a:pt x="6" y="39"/>
                  <a:pt x="14" y="41"/>
                </a:cubicBezTo>
                <a:cubicBezTo>
                  <a:pt x="40" y="46"/>
                  <a:pt x="67" y="36"/>
                  <a:pt x="94" y="33"/>
                </a:cubicBezTo>
                <a:cubicBezTo>
                  <a:pt x="72" y="0"/>
                  <a:pt x="88" y="9"/>
                  <a:pt x="46" y="9"/>
                </a:cubicBezTo>
                <a:close/>
              </a:path>
            </a:pathLst>
          </a:custGeom>
          <a:noFill/>
          <a:ln w="12700">
            <a:solidFill>
              <a:schemeClr val="tx1"/>
            </a:solidFill>
            <a:round/>
            <a:headEnd/>
            <a:tailEnd/>
          </a:ln>
        </p:spPr>
        <p:txBody>
          <a:bodyPr/>
          <a:lstStyle/>
          <a:p>
            <a:endParaRPr lang="en-US"/>
          </a:p>
        </p:txBody>
      </p:sp>
      <p:sp>
        <p:nvSpPr>
          <p:cNvPr id="108817" name="Freeform 427"/>
          <p:cNvSpPr>
            <a:spLocks/>
          </p:cNvSpPr>
          <p:nvPr/>
        </p:nvSpPr>
        <p:spPr bwMode="auto">
          <a:xfrm>
            <a:off x="5676900" y="5359400"/>
            <a:ext cx="152400" cy="50800"/>
          </a:xfrm>
          <a:custGeom>
            <a:avLst/>
            <a:gdLst>
              <a:gd name="T0" fmla="*/ 56 w 96"/>
              <a:gd name="T1" fmla="*/ 0 h 32"/>
              <a:gd name="T2" fmla="*/ 24 w 96"/>
              <a:gd name="T3" fmla="*/ 8 h 32"/>
              <a:gd name="T4" fmla="*/ 0 w 96"/>
              <a:gd name="T5" fmla="*/ 16 h 32"/>
              <a:gd name="T6" fmla="*/ 24 w 96"/>
              <a:gd name="T7" fmla="*/ 32 h 32"/>
              <a:gd name="T8" fmla="*/ 72 w 96"/>
              <a:gd name="T9" fmla="*/ 24 h 32"/>
              <a:gd name="T10" fmla="*/ 96 w 96"/>
              <a:gd name="T11" fmla="*/ 16 h 32"/>
              <a:gd name="T12" fmla="*/ 56 w 96"/>
              <a:gd name="T13" fmla="*/ 0 h 32"/>
              <a:gd name="T14" fmla="*/ 0 60000 65536"/>
              <a:gd name="T15" fmla="*/ 0 60000 65536"/>
              <a:gd name="T16" fmla="*/ 0 60000 65536"/>
              <a:gd name="T17" fmla="*/ 0 60000 65536"/>
              <a:gd name="T18" fmla="*/ 0 60000 65536"/>
              <a:gd name="T19" fmla="*/ 0 60000 65536"/>
              <a:gd name="T20" fmla="*/ 0 60000 65536"/>
              <a:gd name="T21" fmla="*/ 0 w 96"/>
              <a:gd name="T22" fmla="*/ 0 h 32"/>
              <a:gd name="T23" fmla="*/ 96 w 9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32">
                <a:moveTo>
                  <a:pt x="56" y="0"/>
                </a:moveTo>
                <a:cubicBezTo>
                  <a:pt x="45" y="3"/>
                  <a:pt x="35" y="5"/>
                  <a:pt x="24" y="8"/>
                </a:cubicBezTo>
                <a:cubicBezTo>
                  <a:pt x="16" y="10"/>
                  <a:pt x="0" y="8"/>
                  <a:pt x="0" y="16"/>
                </a:cubicBezTo>
                <a:cubicBezTo>
                  <a:pt x="0" y="26"/>
                  <a:pt x="16" y="27"/>
                  <a:pt x="24" y="32"/>
                </a:cubicBezTo>
                <a:cubicBezTo>
                  <a:pt x="40" y="29"/>
                  <a:pt x="56" y="28"/>
                  <a:pt x="72" y="24"/>
                </a:cubicBezTo>
                <a:cubicBezTo>
                  <a:pt x="80" y="22"/>
                  <a:pt x="96" y="24"/>
                  <a:pt x="96" y="16"/>
                </a:cubicBezTo>
                <a:cubicBezTo>
                  <a:pt x="96" y="2"/>
                  <a:pt x="69" y="6"/>
                  <a:pt x="56" y="0"/>
                </a:cubicBezTo>
                <a:close/>
              </a:path>
            </a:pathLst>
          </a:custGeom>
          <a:noFill/>
          <a:ln w="9525">
            <a:solidFill>
              <a:schemeClr val="tx1"/>
            </a:solidFill>
            <a:round/>
            <a:headEnd/>
            <a:tailEnd/>
          </a:ln>
        </p:spPr>
        <p:txBody>
          <a:bodyPr/>
          <a:lstStyle/>
          <a:p>
            <a:endParaRPr lang="en-US"/>
          </a:p>
        </p:txBody>
      </p:sp>
      <p:sp>
        <p:nvSpPr>
          <p:cNvPr id="108818" name="Freeform 428"/>
          <p:cNvSpPr>
            <a:spLocks/>
          </p:cNvSpPr>
          <p:nvPr/>
        </p:nvSpPr>
        <p:spPr bwMode="auto">
          <a:xfrm>
            <a:off x="5561013" y="5295900"/>
            <a:ext cx="185737" cy="88900"/>
          </a:xfrm>
          <a:custGeom>
            <a:avLst/>
            <a:gdLst>
              <a:gd name="T0" fmla="*/ 73 w 117"/>
              <a:gd name="T1" fmla="*/ 0 h 56"/>
              <a:gd name="T2" fmla="*/ 57 w 117"/>
              <a:gd name="T3" fmla="*/ 48 h 56"/>
              <a:gd name="T4" fmla="*/ 105 w 117"/>
              <a:gd name="T5" fmla="*/ 40 h 56"/>
              <a:gd name="T6" fmla="*/ 73 w 117"/>
              <a:gd name="T7" fmla="*/ 0 h 56"/>
              <a:gd name="T8" fmla="*/ 0 60000 65536"/>
              <a:gd name="T9" fmla="*/ 0 60000 65536"/>
              <a:gd name="T10" fmla="*/ 0 60000 65536"/>
              <a:gd name="T11" fmla="*/ 0 60000 65536"/>
              <a:gd name="T12" fmla="*/ 0 w 117"/>
              <a:gd name="T13" fmla="*/ 0 h 56"/>
              <a:gd name="T14" fmla="*/ 117 w 117"/>
              <a:gd name="T15" fmla="*/ 56 h 56"/>
            </a:gdLst>
            <a:ahLst/>
            <a:cxnLst>
              <a:cxn ang="T8">
                <a:pos x="T0" y="T1"/>
              </a:cxn>
              <a:cxn ang="T9">
                <a:pos x="T2" y="T3"/>
              </a:cxn>
              <a:cxn ang="T10">
                <a:pos x="T4" y="T5"/>
              </a:cxn>
              <a:cxn ang="T11">
                <a:pos x="T6" y="T7"/>
              </a:cxn>
            </a:cxnLst>
            <a:rect l="T12" t="T13" r="T14" b="T15"/>
            <a:pathLst>
              <a:path w="117" h="56">
                <a:moveTo>
                  <a:pt x="73" y="0"/>
                </a:moveTo>
                <a:cubicBezTo>
                  <a:pt x="65" y="3"/>
                  <a:pt x="0" y="15"/>
                  <a:pt x="57" y="48"/>
                </a:cubicBezTo>
                <a:cubicBezTo>
                  <a:pt x="71" y="56"/>
                  <a:pt x="89" y="43"/>
                  <a:pt x="105" y="40"/>
                </a:cubicBezTo>
                <a:cubicBezTo>
                  <a:pt x="117" y="5"/>
                  <a:pt x="111" y="0"/>
                  <a:pt x="73" y="0"/>
                </a:cubicBezTo>
                <a:close/>
              </a:path>
            </a:pathLst>
          </a:custGeom>
          <a:noFill/>
          <a:ln w="12700">
            <a:solidFill>
              <a:schemeClr val="tx1"/>
            </a:solidFill>
            <a:round/>
            <a:headEnd/>
            <a:tailEnd/>
          </a:ln>
        </p:spPr>
        <p:txBody>
          <a:bodyPr/>
          <a:lstStyle/>
          <a:p>
            <a:endParaRPr lang="en-US"/>
          </a:p>
        </p:txBody>
      </p:sp>
      <p:sp>
        <p:nvSpPr>
          <p:cNvPr id="108819" name="Freeform 429"/>
          <p:cNvSpPr>
            <a:spLocks/>
          </p:cNvSpPr>
          <p:nvPr/>
        </p:nvSpPr>
        <p:spPr bwMode="auto">
          <a:xfrm>
            <a:off x="4708525" y="4695825"/>
            <a:ext cx="104775" cy="104775"/>
          </a:xfrm>
          <a:custGeom>
            <a:avLst/>
            <a:gdLst>
              <a:gd name="T0" fmla="*/ 42 w 66"/>
              <a:gd name="T1" fmla="*/ 2 h 66"/>
              <a:gd name="T2" fmla="*/ 10 w 66"/>
              <a:gd name="T3" fmla="*/ 10 h 66"/>
              <a:gd name="T4" fmla="*/ 50 w 66"/>
              <a:gd name="T5" fmla="*/ 42 h 66"/>
              <a:gd name="T6" fmla="*/ 66 w 66"/>
              <a:gd name="T7" fmla="*/ 66 h 66"/>
              <a:gd name="T8" fmla="*/ 0 60000 65536"/>
              <a:gd name="T9" fmla="*/ 0 60000 65536"/>
              <a:gd name="T10" fmla="*/ 0 60000 65536"/>
              <a:gd name="T11" fmla="*/ 0 60000 65536"/>
              <a:gd name="T12" fmla="*/ 0 w 66"/>
              <a:gd name="T13" fmla="*/ 0 h 66"/>
              <a:gd name="T14" fmla="*/ 66 w 66"/>
              <a:gd name="T15" fmla="*/ 66 h 66"/>
            </a:gdLst>
            <a:ahLst/>
            <a:cxnLst>
              <a:cxn ang="T8">
                <a:pos x="T0" y="T1"/>
              </a:cxn>
              <a:cxn ang="T9">
                <a:pos x="T2" y="T3"/>
              </a:cxn>
              <a:cxn ang="T10">
                <a:pos x="T4" y="T5"/>
              </a:cxn>
              <a:cxn ang="T11">
                <a:pos x="T6" y="T7"/>
              </a:cxn>
            </a:cxnLst>
            <a:rect l="T12" t="T13" r="T14" b="T15"/>
            <a:pathLst>
              <a:path w="66" h="66">
                <a:moveTo>
                  <a:pt x="42" y="2"/>
                </a:moveTo>
                <a:cubicBezTo>
                  <a:pt x="31" y="5"/>
                  <a:pt x="15" y="0"/>
                  <a:pt x="10" y="10"/>
                </a:cubicBezTo>
                <a:cubicBezTo>
                  <a:pt x="0" y="31"/>
                  <a:pt x="44" y="40"/>
                  <a:pt x="50" y="42"/>
                </a:cubicBezTo>
                <a:cubicBezTo>
                  <a:pt x="55" y="50"/>
                  <a:pt x="66" y="66"/>
                  <a:pt x="66" y="66"/>
                </a:cubicBezTo>
              </a:path>
            </a:pathLst>
          </a:custGeom>
          <a:noFill/>
          <a:ln w="12700">
            <a:solidFill>
              <a:schemeClr val="tx1"/>
            </a:solidFill>
            <a:round/>
            <a:headEnd/>
            <a:tailEnd/>
          </a:ln>
        </p:spPr>
        <p:txBody>
          <a:bodyPr/>
          <a:lstStyle/>
          <a:p>
            <a:endParaRPr lang="en-US"/>
          </a:p>
        </p:txBody>
      </p:sp>
      <p:sp>
        <p:nvSpPr>
          <p:cNvPr id="108820" name="Freeform 430"/>
          <p:cNvSpPr>
            <a:spLocks/>
          </p:cNvSpPr>
          <p:nvPr/>
        </p:nvSpPr>
        <p:spPr bwMode="auto">
          <a:xfrm>
            <a:off x="4819650" y="4775200"/>
            <a:ext cx="107950" cy="98425"/>
          </a:xfrm>
          <a:custGeom>
            <a:avLst/>
            <a:gdLst>
              <a:gd name="T0" fmla="*/ 36 w 68"/>
              <a:gd name="T1" fmla="*/ 0 h 62"/>
              <a:gd name="T2" fmla="*/ 12 w 68"/>
              <a:gd name="T3" fmla="*/ 8 h 62"/>
              <a:gd name="T4" fmla="*/ 20 w 68"/>
              <a:gd name="T5" fmla="*/ 56 h 62"/>
              <a:gd name="T6" fmla="*/ 68 w 68"/>
              <a:gd name="T7" fmla="*/ 56 h 62"/>
              <a:gd name="T8" fmla="*/ 0 60000 65536"/>
              <a:gd name="T9" fmla="*/ 0 60000 65536"/>
              <a:gd name="T10" fmla="*/ 0 60000 65536"/>
              <a:gd name="T11" fmla="*/ 0 60000 65536"/>
              <a:gd name="T12" fmla="*/ 0 w 68"/>
              <a:gd name="T13" fmla="*/ 0 h 62"/>
              <a:gd name="T14" fmla="*/ 68 w 68"/>
              <a:gd name="T15" fmla="*/ 62 h 62"/>
            </a:gdLst>
            <a:ahLst/>
            <a:cxnLst>
              <a:cxn ang="T8">
                <a:pos x="T0" y="T1"/>
              </a:cxn>
              <a:cxn ang="T9">
                <a:pos x="T2" y="T3"/>
              </a:cxn>
              <a:cxn ang="T10">
                <a:pos x="T4" y="T5"/>
              </a:cxn>
              <a:cxn ang="T11">
                <a:pos x="T6" y="T7"/>
              </a:cxn>
            </a:cxnLst>
            <a:rect l="T12" t="T13" r="T14" b="T15"/>
            <a:pathLst>
              <a:path w="68" h="62">
                <a:moveTo>
                  <a:pt x="36" y="0"/>
                </a:moveTo>
                <a:cubicBezTo>
                  <a:pt x="28" y="3"/>
                  <a:pt x="18" y="2"/>
                  <a:pt x="12" y="8"/>
                </a:cubicBezTo>
                <a:cubicBezTo>
                  <a:pt x="0" y="20"/>
                  <a:pt x="1" y="49"/>
                  <a:pt x="20" y="56"/>
                </a:cubicBezTo>
                <a:cubicBezTo>
                  <a:pt x="35" y="62"/>
                  <a:pt x="52" y="56"/>
                  <a:pt x="68" y="56"/>
                </a:cubicBezTo>
              </a:path>
            </a:pathLst>
          </a:custGeom>
          <a:noFill/>
          <a:ln w="12700">
            <a:solidFill>
              <a:schemeClr val="tx1"/>
            </a:solidFill>
            <a:round/>
            <a:headEnd/>
            <a:tailEnd/>
          </a:ln>
        </p:spPr>
        <p:txBody>
          <a:bodyPr/>
          <a:lstStyle/>
          <a:p>
            <a:endParaRPr lang="en-US"/>
          </a:p>
        </p:txBody>
      </p:sp>
      <p:sp>
        <p:nvSpPr>
          <p:cNvPr id="108821" name="Freeform 431"/>
          <p:cNvSpPr>
            <a:spLocks/>
          </p:cNvSpPr>
          <p:nvPr/>
        </p:nvSpPr>
        <p:spPr bwMode="auto">
          <a:xfrm>
            <a:off x="5670550" y="5295900"/>
            <a:ext cx="296863" cy="65088"/>
          </a:xfrm>
          <a:custGeom>
            <a:avLst/>
            <a:gdLst>
              <a:gd name="T0" fmla="*/ 92 w 187"/>
              <a:gd name="T1" fmla="*/ 0 h 41"/>
              <a:gd name="T2" fmla="*/ 68 w 187"/>
              <a:gd name="T3" fmla="*/ 40 h 41"/>
              <a:gd name="T4" fmla="*/ 132 w 187"/>
              <a:gd name="T5" fmla="*/ 32 h 41"/>
              <a:gd name="T6" fmla="*/ 92 w 187"/>
              <a:gd name="T7" fmla="*/ 0 h 41"/>
              <a:gd name="T8" fmla="*/ 0 60000 65536"/>
              <a:gd name="T9" fmla="*/ 0 60000 65536"/>
              <a:gd name="T10" fmla="*/ 0 60000 65536"/>
              <a:gd name="T11" fmla="*/ 0 60000 65536"/>
              <a:gd name="T12" fmla="*/ 0 w 187"/>
              <a:gd name="T13" fmla="*/ 0 h 41"/>
              <a:gd name="T14" fmla="*/ 187 w 187"/>
              <a:gd name="T15" fmla="*/ 41 h 41"/>
            </a:gdLst>
            <a:ahLst/>
            <a:cxnLst>
              <a:cxn ang="T8">
                <a:pos x="T0" y="T1"/>
              </a:cxn>
              <a:cxn ang="T9">
                <a:pos x="T2" y="T3"/>
              </a:cxn>
              <a:cxn ang="T10">
                <a:pos x="T4" y="T5"/>
              </a:cxn>
              <a:cxn ang="T11">
                <a:pos x="T6" y="T7"/>
              </a:cxn>
            </a:cxnLst>
            <a:rect l="T12" t="T13" r="T14" b="T15"/>
            <a:pathLst>
              <a:path w="187" h="41">
                <a:moveTo>
                  <a:pt x="92" y="0"/>
                </a:moveTo>
                <a:cubicBezTo>
                  <a:pt x="69" y="5"/>
                  <a:pt x="0" y="17"/>
                  <a:pt x="68" y="40"/>
                </a:cubicBezTo>
                <a:cubicBezTo>
                  <a:pt x="89" y="37"/>
                  <a:pt x="112" y="41"/>
                  <a:pt x="132" y="32"/>
                </a:cubicBezTo>
                <a:cubicBezTo>
                  <a:pt x="187" y="8"/>
                  <a:pt x="94" y="0"/>
                  <a:pt x="92" y="0"/>
                </a:cubicBezTo>
                <a:close/>
              </a:path>
            </a:pathLst>
          </a:custGeom>
          <a:noFill/>
          <a:ln w="12700">
            <a:solidFill>
              <a:schemeClr val="tx1"/>
            </a:solidFill>
            <a:round/>
            <a:headEnd/>
            <a:tailEnd/>
          </a:ln>
        </p:spPr>
        <p:txBody>
          <a:bodyPr/>
          <a:lstStyle/>
          <a:p>
            <a:endParaRPr lang="en-US"/>
          </a:p>
        </p:txBody>
      </p:sp>
      <p:sp>
        <p:nvSpPr>
          <p:cNvPr id="108822" name="Freeform 432"/>
          <p:cNvSpPr>
            <a:spLocks/>
          </p:cNvSpPr>
          <p:nvPr/>
        </p:nvSpPr>
        <p:spPr bwMode="auto">
          <a:xfrm>
            <a:off x="5813425" y="5370513"/>
            <a:ext cx="96838" cy="77787"/>
          </a:xfrm>
          <a:custGeom>
            <a:avLst/>
            <a:gdLst>
              <a:gd name="T0" fmla="*/ 50 w 61"/>
              <a:gd name="T1" fmla="*/ 1 h 49"/>
              <a:gd name="T2" fmla="*/ 18 w 61"/>
              <a:gd name="T3" fmla="*/ 9 h 49"/>
              <a:gd name="T4" fmla="*/ 50 w 61"/>
              <a:gd name="T5" fmla="*/ 49 h 49"/>
              <a:gd name="T6" fmla="*/ 50 w 61"/>
              <a:gd name="T7" fmla="*/ 1 h 49"/>
              <a:gd name="T8" fmla="*/ 0 60000 65536"/>
              <a:gd name="T9" fmla="*/ 0 60000 65536"/>
              <a:gd name="T10" fmla="*/ 0 60000 65536"/>
              <a:gd name="T11" fmla="*/ 0 60000 65536"/>
              <a:gd name="T12" fmla="*/ 0 w 61"/>
              <a:gd name="T13" fmla="*/ 0 h 49"/>
              <a:gd name="T14" fmla="*/ 61 w 61"/>
              <a:gd name="T15" fmla="*/ 49 h 49"/>
            </a:gdLst>
            <a:ahLst/>
            <a:cxnLst>
              <a:cxn ang="T8">
                <a:pos x="T0" y="T1"/>
              </a:cxn>
              <a:cxn ang="T9">
                <a:pos x="T2" y="T3"/>
              </a:cxn>
              <a:cxn ang="T10">
                <a:pos x="T4" y="T5"/>
              </a:cxn>
              <a:cxn ang="T11">
                <a:pos x="T6" y="T7"/>
              </a:cxn>
            </a:cxnLst>
            <a:rect l="T12" t="T13" r="T14" b="T15"/>
            <a:pathLst>
              <a:path w="61" h="49">
                <a:moveTo>
                  <a:pt x="50" y="1"/>
                </a:moveTo>
                <a:cubicBezTo>
                  <a:pt x="39" y="4"/>
                  <a:pt x="24" y="0"/>
                  <a:pt x="18" y="9"/>
                </a:cubicBezTo>
                <a:cubicBezTo>
                  <a:pt x="0" y="40"/>
                  <a:pt x="37" y="45"/>
                  <a:pt x="50" y="49"/>
                </a:cubicBezTo>
                <a:cubicBezTo>
                  <a:pt x="61" y="17"/>
                  <a:pt x="61" y="33"/>
                  <a:pt x="50" y="1"/>
                </a:cubicBezTo>
                <a:close/>
              </a:path>
            </a:pathLst>
          </a:custGeom>
          <a:noFill/>
          <a:ln w="12700">
            <a:solidFill>
              <a:schemeClr val="tx1"/>
            </a:solidFill>
            <a:round/>
            <a:headEnd/>
            <a:tailEnd/>
          </a:ln>
        </p:spPr>
        <p:txBody>
          <a:bodyPr/>
          <a:lstStyle/>
          <a:p>
            <a:endParaRPr lang="en-US"/>
          </a:p>
        </p:txBody>
      </p:sp>
      <p:sp>
        <p:nvSpPr>
          <p:cNvPr id="108823" name="Freeform 433"/>
          <p:cNvSpPr>
            <a:spLocks/>
          </p:cNvSpPr>
          <p:nvPr/>
        </p:nvSpPr>
        <p:spPr bwMode="auto">
          <a:xfrm>
            <a:off x="5880100" y="5419725"/>
            <a:ext cx="101600" cy="84138"/>
          </a:xfrm>
          <a:custGeom>
            <a:avLst/>
            <a:gdLst>
              <a:gd name="T0" fmla="*/ 24 w 64"/>
              <a:gd name="T1" fmla="*/ 10 h 53"/>
              <a:gd name="T2" fmla="*/ 0 w 64"/>
              <a:gd name="T3" fmla="*/ 26 h 53"/>
              <a:gd name="T4" fmla="*/ 64 w 64"/>
              <a:gd name="T5" fmla="*/ 34 h 53"/>
              <a:gd name="T6" fmla="*/ 24 w 64"/>
              <a:gd name="T7" fmla="*/ 10 h 53"/>
              <a:gd name="T8" fmla="*/ 0 60000 65536"/>
              <a:gd name="T9" fmla="*/ 0 60000 65536"/>
              <a:gd name="T10" fmla="*/ 0 60000 65536"/>
              <a:gd name="T11" fmla="*/ 0 60000 65536"/>
              <a:gd name="T12" fmla="*/ 0 w 64"/>
              <a:gd name="T13" fmla="*/ 0 h 53"/>
              <a:gd name="T14" fmla="*/ 64 w 64"/>
              <a:gd name="T15" fmla="*/ 53 h 53"/>
            </a:gdLst>
            <a:ahLst/>
            <a:cxnLst>
              <a:cxn ang="T8">
                <a:pos x="T0" y="T1"/>
              </a:cxn>
              <a:cxn ang="T9">
                <a:pos x="T2" y="T3"/>
              </a:cxn>
              <a:cxn ang="T10">
                <a:pos x="T4" y="T5"/>
              </a:cxn>
              <a:cxn ang="T11">
                <a:pos x="T6" y="T7"/>
              </a:cxn>
            </a:cxnLst>
            <a:rect l="T12" t="T13" r="T14" b="T15"/>
            <a:pathLst>
              <a:path w="64" h="53">
                <a:moveTo>
                  <a:pt x="24" y="10"/>
                </a:moveTo>
                <a:cubicBezTo>
                  <a:pt x="16" y="15"/>
                  <a:pt x="0" y="16"/>
                  <a:pt x="0" y="26"/>
                </a:cubicBezTo>
                <a:cubicBezTo>
                  <a:pt x="0" y="53"/>
                  <a:pt x="40" y="39"/>
                  <a:pt x="64" y="34"/>
                </a:cubicBezTo>
                <a:cubicBezTo>
                  <a:pt x="53" y="0"/>
                  <a:pt x="64" y="10"/>
                  <a:pt x="24" y="10"/>
                </a:cubicBezTo>
                <a:close/>
              </a:path>
            </a:pathLst>
          </a:custGeom>
          <a:noFill/>
          <a:ln w="12700">
            <a:solidFill>
              <a:schemeClr val="tx1"/>
            </a:solidFill>
            <a:round/>
            <a:headEnd/>
            <a:tailEnd/>
          </a:ln>
        </p:spPr>
        <p:txBody>
          <a:bodyPr/>
          <a:lstStyle/>
          <a:p>
            <a:endParaRPr lang="en-US"/>
          </a:p>
        </p:txBody>
      </p:sp>
      <p:sp>
        <p:nvSpPr>
          <p:cNvPr id="108824" name="Freeform 434"/>
          <p:cNvSpPr>
            <a:spLocks/>
          </p:cNvSpPr>
          <p:nvPr/>
        </p:nvSpPr>
        <p:spPr bwMode="auto">
          <a:xfrm>
            <a:off x="5892800" y="5346700"/>
            <a:ext cx="146050" cy="88900"/>
          </a:xfrm>
          <a:custGeom>
            <a:avLst/>
            <a:gdLst>
              <a:gd name="T0" fmla="*/ 32 w 92"/>
              <a:gd name="T1" fmla="*/ 0 h 56"/>
              <a:gd name="T2" fmla="*/ 40 w 92"/>
              <a:gd name="T3" fmla="*/ 56 h 56"/>
              <a:gd name="T4" fmla="*/ 64 w 92"/>
              <a:gd name="T5" fmla="*/ 48 h 56"/>
              <a:gd name="T6" fmla="*/ 32 w 92"/>
              <a:gd name="T7" fmla="*/ 0 h 56"/>
              <a:gd name="T8" fmla="*/ 0 60000 65536"/>
              <a:gd name="T9" fmla="*/ 0 60000 65536"/>
              <a:gd name="T10" fmla="*/ 0 60000 65536"/>
              <a:gd name="T11" fmla="*/ 0 60000 65536"/>
              <a:gd name="T12" fmla="*/ 0 w 92"/>
              <a:gd name="T13" fmla="*/ 0 h 56"/>
              <a:gd name="T14" fmla="*/ 92 w 92"/>
              <a:gd name="T15" fmla="*/ 56 h 56"/>
            </a:gdLst>
            <a:ahLst/>
            <a:cxnLst>
              <a:cxn ang="T8">
                <a:pos x="T0" y="T1"/>
              </a:cxn>
              <a:cxn ang="T9">
                <a:pos x="T2" y="T3"/>
              </a:cxn>
              <a:cxn ang="T10">
                <a:pos x="T4" y="T5"/>
              </a:cxn>
              <a:cxn ang="T11">
                <a:pos x="T6" y="T7"/>
              </a:cxn>
            </a:cxnLst>
            <a:rect l="T12" t="T13" r="T14" b="T15"/>
            <a:pathLst>
              <a:path w="92" h="56">
                <a:moveTo>
                  <a:pt x="32" y="0"/>
                </a:moveTo>
                <a:cubicBezTo>
                  <a:pt x="13" y="56"/>
                  <a:pt x="0" y="43"/>
                  <a:pt x="40" y="56"/>
                </a:cubicBezTo>
                <a:cubicBezTo>
                  <a:pt x="48" y="53"/>
                  <a:pt x="58" y="54"/>
                  <a:pt x="64" y="48"/>
                </a:cubicBezTo>
                <a:cubicBezTo>
                  <a:pt x="92" y="20"/>
                  <a:pt x="50" y="9"/>
                  <a:pt x="32" y="0"/>
                </a:cubicBezTo>
                <a:close/>
              </a:path>
            </a:pathLst>
          </a:custGeom>
          <a:noFill/>
          <a:ln w="12700">
            <a:solidFill>
              <a:schemeClr val="tx1"/>
            </a:solidFill>
            <a:round/>
            <a:headEnd/>
            <a:tailEnd/>
          </a:ln>
        </p:spPr>
        <p:txBody>
          <a:bodyPr/>
          <a:lstStyle/>
          <a:p>
            <a:endParaRPr lang="en-US"/>
          </a:p>
        </p:txBody>
      </p:sp>
      <p:sp>
        <p:nvSpPr>
          <p:cNvPr id="108825" name="Freeform 435"/>
          <p:cNvSpPr>
            <a:spLocks/>
          </p:cNvSpPr>
          <p:nvPr/>
        </p:nvSpPr>
        <p:spPr bwMode="auto">
          <a:xfrm>
            <a:off x="5681663" y="5245100"/>
            <a:ext cx="163512" cy="76200"/>
          </a:xfrm>
          <a:custGeom>
            <a:avLst/>
            <a:gdLst>
              <a:gd name="T0" fmla="*/ 61 w 103"/>
              <a:gd name="T1" fmla="*/ 0 h 48"/>
              <a:gd name="T2" fmla="*/ 45 w 103"/>
              <a:gd name="T3" fmla="*/ 48 h 48"/>
              <a:gd name="T4" fmla="*/ 93 w 103"/>
              <a:gd name="T5" fmla="*/ 16 h 48"/>
              <a:gd name="T6" fmla="*/ 61 w 103"/>
              <a:gd name="T7" fmla="*/ 0 h 48"/>
              <a:gd name="T8" fmla="*/ 0 60000 65536"/>
              <a:gd name="T9" fmla="*/ 0 60000 65536"/>
              <a:gd name="T10" fmla="*/ 0 60000 65536"/>
              <a:gd name="T11" fmla="*/ 0 60000 65536"/>
              <a:gd name="T12" fmla="*/ 0 w 103"/>
              <a:gd name="T13" fmla="*/ 0 h 48"/>
              <a:gd name="T14" fmla="*/ 103 w 103"/>
              <a:gd name="T15" fmla="*/ 48 h 48"/>
            </a:gdLst>
            <a:ahLst/>
            <a:cxnLst>
              <a:cxn ang="T8">
                <a:pos x="T0" y="T1"/>
              </a:cxn>
              <a:cxn ang="T9">
                <a:pos x="T2" y="T3"/>
              </a:cxn>
              <a:cxn ang="T10">
                <a:pos x="T4" y="T5"/>
              </a:cxn>
              <a:cxn ang="T11">
                <a:pos x="T6" y="T7"/>
              </a:cxn>
            </a:cxnLst>
            <a:rect l="T12" t="T13" r="T14" b="T15"/>
            <a:pathLst>
              <a:path w="103" h="48">
                <a:moveTo>
                  <a:pt x="61" y="0"/>
                </a:moveTo>
                <a:cubicBezTo>
                  <a:pt x="19" y="10"/>
                  <a:pt x="0" y="18"/>
                  <a:pt x="45" y="48"/>
                </a:cubicBezTo>
                <a:cubicBezTo>
                  <a:pt x="50" y="47"/>
                  <a:pt x="103" y="41"/>
                  <a:pt x="93" y="16"/>
                </a:cubicBezTo>
                <a:cubicBezTo>
                  <a:pt x="89" y="5"/>
                  <a:pt x="72" y="5"/>
                  <a:pt x="61" y="0"/>
                </a:cubicBezTo>
                <a:close/>
              </a:path>
            </a:pathLst>
          </a:custGeom>
          <a:noFill/>
          <a:ln w="12700">
            <a:solidFill>
              <a:schemeClr val="tx1"/>
            </a:solidFill>
            <a:round/>
            <a:headEnd/>
            <a:tailEnd/>
          </a:ln>
        </p:spPr>
        <p:txBody>
          <a:bodyPr/>
          <a:lstStyle/>
          <a:p>
            <a:endParaRPr lang="en-US"/>
          </a:p>
        </p:txBody>
      </p:sp>
      <p:sp>
        <p:nvSpPr>
          <p:cNvPr id="108826" name="Freeform 436"/>
          <p:cNvSpPr>
            <a:spLocks/>
          </p:cNvSpPr>
          <p:nvPr/>
        </p:nvSpPr>
        <p:spPr bwMode="auto">
          <a:xfrm>
            <a:off x="5616575" y="5233988"/>
            <a:ext cx="171450" cy="68262"/>
          </a:xfrm>
          <a:custGeom>
            <a:avLst/>
            <a:gdLst>
              <a:gd name="T0" fmla="*/ 46 w 108"/>
              <a:gd name="T1" fmla="*/ 7 h 43"/>
              <a:gd name="T2" fmla="*/ 6 w 108"/>
              <a:gd name="T3" fmla="*/ 15 h 43"/>
              <a:gd name="T4" fmla="*/ 14 w 108"/>
              <a:gd name="T5" fmla="*/ 39 h 43"/>
              <a:gd name="T6" fmla="*/ 62 w 108"/>
              <a:gd name="T7" fmla="*/ 31 h 43"/>
              <a:gd name="T8" fmla="*/ 46 w 108"/>
              <a:gd name="T9" fmla="*/ 7 h 43"/>
              <a:gd name="T10" fmla="*/ 0 60000 65536"/>
              <a:gd name="T11" fmla="*/ 0 60000 65536"/>
              <a:gd name="T12" fmla="*/ 0 60000 65536"/>
              <a:gd name="T13" fmla="*/ 0 60000 65536"/>
              <a:gd name="T14" fmla="*/ 0 60000 65536"/>
              <a:gd name="T15" fmla="*/ 0 w 108"/>
              <a:gd name="T16" fmla="*/ 0 h 43"/>
              <a:gd name="T17" fmla="*/ 108 w 108"/>
              <a:gd name="T18" fmla="*/ 43 h 43"/>
            </a:gdLst>
            <a:ahLst/>
            <a:cxnLst>
              <a:cxn ang="T10">
                <a:pos x="T0" y="T1"/>
              </a:cxn>
              <a:cxn ang="T11">
                <a:pos x="T2" y="T3"/>
              </a:cxn>
              <a:cxn ang="T12">
                <a:pos x="T4" y="T5"/>
              </a:cxn>
              <a:cxn ang="T13">
                <a:pos x="T6" y="T7"/>
              </a:cxn>
              <a:cxn ang="T14">
                <a:pos x="T8" y="T9"/>
              </a:cxn>
            </a:cxnLst>
            <a:rect l="T15" t="T16" r="T17" b="T18"/>
            <a:pathLst>
              <a:path w="108" h="43">
                <a:moveTo>
                  <a:pt x="46" y="7"/>
                </a:moveTo>
                <a:cubicBezTo>
                  <a:pt x="33" y="10"/>
                  <a:pt x="16" y="5"/>
                  <a:pt x="6" y="15"/>
                </a:cubicBezTo>
                <a:cubicBezTo>
                  <a:pt x="0" y="21"/>
                  <a:pt x="6" y="37"/>
                  <a:pt x="14" y="39"/>
                </a:cubicBezTo>
                <a:cubicBezTo>
                  <a:pt x="30" y="43"/>
                  <a:pt x="46" y="34"/>
                  <a:pt x="62" y="31"/>
                </a:cubicBezTo>
                <a:cubicBezTo>
                  <a:pt x="108" y="0"/>
                  <a:pt x="76" y="7"/>
                  <a:pt x="46" y="7"/>
                </a:cubicBezTo>
                <a:close/>
              </a:path>
            </a:pathLst>
          </a:custGeom>
          <a:noFill/>
          <a:ln w="12700">
            <a:solidFill>
              <a:schemeClr val="tx1"/>
            </a:solidFill>
            <a:round/>
            <a:headEnd/>
            <a:tailEnd/>
          </a:ln>
        </p:spPr>
        <p:txBody>
          <a:bodyPr/>
          <a:lstStyle/>
          <a:p>
            <a:endParaRPr lang="en-US"/>
          </a:p>
        </p:txBody>
      </p:sp>
      <p:sp>
        <p:nvSpPr>
          <p:cNvPr id="108827" name="Freeform 437"/>
          <p:cNvSpPr>
            <a:spLocks/>
          </p:cNvSpPr>
          <p:nvPr/>
        </p:nvSpPr>
        <p:spPr bwMode="auto">
          <a:xfrm>
            <a:off x="5903913" y="5291138"/>
            <a:ext cx="90487" cy="65087"/>
          </a:xfrm>
          <a:custGeom>
            <a:avLst/>
            <a:gdLst>
              <a:gd name="T0" fmla="*/ 49 w 57"/>
              <a:gd name="T1" fmla="*/ 3 h 41"/>
              <a:gd name="T2" fmla="*/ 1 w 57"/>
              <a:gd name="T3" fmla="*/ 11 h 41"/>
              <a:gd name="T4" fmla="*/ 49 w 57"/>
              <a:gd name="T5" fmla="*/ 35 h 41"/>
              <a:gd name="T6" fmla="*/ 49 w 57"/>
              <a:gd name="T7" fmla="*/ 3 h 41"/>
              <a:gd name="T8" fmla="*/ 0 60000 65536"/>
              <a:gd name="T9" fmla="*/ 0 60000 65536"/>
              <a:gd name="T10" fmla="*/ 0 60000 65536"/>
              <a:gd name="T11" fmla="*/ 0 60000 65536"/>
              <a:gd name="T12" fmla="*/ 0 w 57"/>
              <a:gd name="T13" fmla="*/ 0 h 41"/>
              <a:gd name="T14" fmla="*/ 57 w 57"/>
              <a:gd name="T15" fmla="*/ 41 h 41"/>
            </a:gdLst>
            <a:ahLst/>
            <a:cxnLst>
              <a:cxn ang="T8">
                <a:pos x="T0" y="T1"/>
              </a:cxn>
              <a:cxn ang="T9">
                <a:pos x="T2" y="T3"/>
              </a:cxn>
              <a:cxn ang="T10">
                <a:pos x="T4" y="T5"/>
              </a:cxn>
              <a:cxn ang="T11">
                <a:pos x="T6" y="T7"/>
              </a:cxn>
            </a:cxnLst>
            <a:rect l="T12" t="T13" r="T14" b="T15"/>
            <a:pathLst>
              <a:path w="57" h="41">
                <a:moveTo>
                  <a:pt x="49" y="3"/>
                </a:moveTo>
                <a:cubicBezTo>
                  <a:pt x="33" y="6"/>
                  <a:pt x="12" y="0"/>
                  <a:pt x="1" y="11"/>
                </a:cubicBezTo>
                <a:cubicBezTo>
                  <a:pt x="0" y="12"/>
                  <a:pt x="43" y="41"/>
                  <a:pt x="49" y="35"/>
                </a:cubicBezTo>
                <a:cubicBezTo>
                  <a:pt x="57" y="27"/>
                  <a:pt x="49" y="14"/>
                  <a:pt x="49" y="3"/>
                </a:cubicBezTo>
                <a:close/>
              </a:path>
            </a:pathLst>
          </a:custGeom>
          <a:noFill/>
          <a:ln w="12700">
            <a:solidFill>
              <a:schemeClr val="tx1"/>
            </a:solidFill>
            <a:round/>
            <a:headEnd/>
            <a:tailEnd/>
          </a:ln>
        </p:spPr>
        <p:txBody>
          <a:bodyPr/>
          <a:lstStyle/>
          <a:p>
            <a:endParaRPr lang="en-US"/>
          </a:p>
        </p:txBody>
      </p:sp>
      <p:sp>
        <p:nvSpPr>
          <p:cNvPr id="108828" name="Freeform 438"/>
          <p:cNvSpPr>
            <a:spLocks/>
          </p:cNvSpPr>
          <p:nvPr/>
        </p:nvSpPr>
        <p:spPr bwMode="auto">
          <a:xfrm>
            <a:off x="5932488" y="5383213"/>
            <a:ext cx="146050" cy="88900"/>
          </a:xfrm>
          <a:custGeom>
            <a:avLst/>
            <a:gdLst>
              <a:gd name="T0" fmla="*/ 71 w 92"/>
              <a:gd name="T1" fmla="*/ 0 h 56"/>
              <a:gd name="T2" fmla="*/ 31 w 92"/>
              <a:gd name="T3" fmla="*/ 48 h 56"/>
              <a:gd name="T4" fmla="*/ 55 w 92"/>
              <a:gd name="T5" fmla="*/ 56 h 56"/>
              <a:gd name="T6" fmla="*/ 71 w 92"/>
              <a:gd name="T7" fmla="*/ 0 h 56"/>
              <a:gd name="T8" fmla="*/ 0 60000 65536"/>
              <a:gd name="T9" fmla="*/ 0 60000 65536"/>
              <a:gd name="T10" fmla="*/ 0 60000 65536"/>
              <a:gd name="T11" fmla="*/ 0 60000 65536"/>
              <a:gd name="T12" fmla="*/ 0 w 92"/>
              <a:gd name="T13" fmla="*/ 0 h 56"/>
              <a:gd name="T14" fmla="*/ 92 w 92"/>
              <a:gd name="T15" fmla="*/ 56 h 56"/>
            </a:gdLst>
            <a:ahLst/>
            <a:cxnLst>
              <a:cxn ang="T8">
                <a:pos x="T0" y="T1"/>
              </a:cxn>
              <a:cxn ang="T9">
                <a:pos x="T2" y="T3"/>
              </a:cxn>
              <a:cxn ang="T10">
                <a:pos x="T4" y="T5"/>
              </a:cxn>
              <a:cxn ang="T11">
                <a:pos x="T6" y="T7"/>
              </a:cxn>
            </a:cxnLst>
            <a:rect l="T12" t="T13" r="T14" b="T15"/>
            <a:pathLst>
              <a:path w="92" h="56">
                <a:moveTo>
                  <a:pt x="71" y="0"/>
                </a:moveTo>
                <a:cubicBezTo>
                  <a:pt x="53" y="6"/>
                  <a:pt x="0" y="17"/>
                  <a:pt x="31" y="48"/>
                </a:cubicBezTo>
                <a:cubicBezTo>
                  <a:pt x="37" y="54"/>
                  <a:pt x="47" y="53"/>
                  <a:pt x="55" y="56"/>
                </a:cubicBezTo>
                <a:cubicBezTo>
                  <a:pt x="92" y="44"/>
                  <a:pt x="92" y="31"/>
                  <a:pt x="71" y="0"/>
                </a:cubicBezTo>
                <a:close/>
              </a:path>
            </a:pathLst>
          </a:custGeom>
          <a:noFill/>
          <a:ln w="12700">
            <a:solidFill>
              <a:schemeClr val="tx1"/>
            </a:solidFill>
            <a:round/>
            <a:headEnd/>
            <a:tailEnd/>
          </a:ln>
        </p:spPr>
        <p:txBody>
          <a:bodyPr/>
          <a:lstStyle/>
          <a:p>
            <a:endParaRPr lang="en-US"/>
          </a:p>
        </p:txBody>
      </p:sp>
      <p:sp>
        <p:nvSpPr>
          <p:cNvPr id="108829" name="Freeform 439"/>
          <p:cNvSpPr>
            <a:spLocks/>
          </p:cNvSpPr>
          <p:nvPr/>
        </p:nvSpPr>
        <p:spPr bwMode="auto">
          <a:xfrm>
            <a:off x="4832350" y="4889500"/>
            <a:ext cx="82550" cy="101600"/>
          </a:xfrm>
          <a:custGeom>
            <a:avLst/>
            <a:gdLst>
              <a:gd name="T0" fmla="*/ 44 w 52"/>
              <a:gd name="T1" fmla="*/ 0 h 64"/>
              <a:gd name="T2" fmla="*/ 12 w 52"/>
              <a:gd name="T3" fmla="*/ 32 h 64"/>
              <a:gd name="T4" fmla="*/ 36 w 52"/>
              <a:gd name="T5" fmla="*/ 40 h 64"/>
              <a:gd name="T6" fmla="*/ 52 w 52"/>
              <a:gd name="T7" fmla="*/ 64 h 64"/>
              <a:gd name="T8" fmla="*/ 0 60000 65536"/>
              <a:gd name="T9" fmla="*/ 0 60000 65536"/>
              <a:gd name="T10" fmla="*/ 0 60000 65536"/>
              <a:gd name="T11" fmla="*/ 0 60000 65536"/>
              <a:gd name="T12" fmla="*/ 0 w 52"/>
              <a:gd name="T13" fmla="*/ 0 h 64"/>
              <a:gd name="T14" fmla="*/ 52 w 52"/>
              <a:gd name="T15" fmla="*/ 64 h 64"/>
            </a:gdLst>
            <a:ahLst/>
            <a:cxnLst>
              <a:cxn ang="T8">
                <a:pos x="T0" y="T1"/>
              </a:cxn>
              <a:cxn ang="T9">
                <a:pos x="T2" y="T3"/>
              </a:cxn>
              <a:cxn ang="T10">
                <a:pos x="T4" y="T5"/>
              </a:cxn>
              <a:cxn ang="T11">
                <a:pos x="T6" y="T7"/>
              </a:cxn>
            </a:cxnLst>
            <a:rect l="T12" t="T13" r="T14" b="T15"/>
            <a:pathLst>
              <a:path w="52" h="64">
                <a:moveTo>
                  <a:pt x="44" y="0"/>
                </a:moveTo>
                <a:cubicBezTo>
                  <a:pt x="35" y="3"/>
                  <a:pt x="0" y="8"/>
                  <a:pt x="12" y="32"/>
                </a:cubicBezTo>
                <a:cubicBezTo>
                  <a:pt x="16" y="40"/>
                  <a:pt x="28" y="37"/>
                  <a:pt x="36" y="40"/>
                </a:cubicBezTo>
                <a:cubicBezTo>
                  <a:pt x="41" y="48"/>
                  <a:pt x="52" y="64"/>
                  <a:pt x="52" y="64"/>
                </a:cubicBezTo>
              </a:path>
            </a:pathLst>
          </a:custGeom>
          <a:noFill/>
          <a:ln w="12700">
            <a:solidFill>
              <a:schemeClr val="tx1"/>
            </a:solidFill>
            <a:round/>
            <a:headEnd/>
            <a:tailEnd/>
          </a:ln>
        </p:spPr>
        <p:txBody>
          <a:bodyPr/>
          <a:lstStyle/>
          <a:p>
            <a:endParaRPr lang="en-US"/>
          </a:p>
        </p:txBody>
      </p:sp>
      <p:sp>
        <p:nvSpPr>
          <p:cNvPr id="108830" name="Freeform 440"/>
          <p:cNvSpPr>
            <a:spLocks/>
          </p:cNvSpPr>
          <p:nvPr/>
        </p:nvSpPr>
        <p:spPr bwMode="auto">
          <a:xfrm>
            <a:off x="6815138" y="5307013"/>
            <a:ext cx="128587" cy="82550"/>
          </a:xfrm>
          <a:custGeom>
            <a:avLst/>
            <a:gdLst>
              <a:gd name="T0" fmla="*/ 17 w 81"/>
              <a:gd name="T1" fmla="*/ 0 h 52"/>
              <a:gd name="T2" fmla="*/ 81 w 81"/>
              <a:gd name="T3" fmla="*/ 24 h 52"/>
              <a:gd name="T4" fmla="*/ 17 w 81"/>
              <a:gd name="T5" fmla="*/ 0 h 52"/>
              <a:gd name="T6" fmla="*/ 0 60000 65536"/>
              <a:gd name="T7" fmla="*/ 0 60000 65536"/>
              <a:gd name="T8" fmla="*/ 0 60000 65536"/>
              <a:gd name="T9" fmla="*/ 0 w 81"/>
              <a:gd name="T10" fmla="*/ 0 h 52"/>
              <a:gd name="T11" fmla="*/ 81 w 81"/>
              <a:gd name="T12" fmla="*/ 52 h 52"/>
            </a:gdLst>
            <a:ahLst/>
            <a:cxnLst>
              <a:cxn ang="T6">
                <a:pos x="T0" y="T1"/>
              </a:cxn>
              <a:cxn ang="T7">
                <a:pos x="T2" y="T3"/>
              </a:cxn>
              <a:cxn ang="T8">
                <a:pos x="T4" y="T5"/>
              </a:cxn>
            </a:cxnLst>
            <a:rect l="T9" t="T10" r="T11" b="T12"/>
            <a:pathLst>
              <a:path w="81" h="52">
                <a:moveTo>
                  <a:pt x="17" y="0"/>
                </a:moveTo>
                <a:cubicBezTo>
                  <a:pt x="0" y="52"/>
                  <a:pt x="45" y="30"/>
                  <a:pt x="81" y="24"/>
                </a:cubicBezTo>
                <a:cubicBezTo>
                  <a:pt x="46" y="0"/>
                  <a:pt x="66" y="10"/>
                  <a:pt x="17" y="0"/>
                </a:cubicBezTo>
                <a:close/>
              </a:path>
            </a:pathLst>
          </a:custGeom>
          <a:noFill/>
          <a:ln w="12700">
            <a:solidFill>
              <a:schemeClr val="tx1"/>
            </a:solidFill>
            <a:round/>
            <a:headEnd/>
            <a:tailEnd/>
          </a:ln>
        </p:spPr>
        <p:txBody>
          <a:bodyPr/>
          <a:lstStyle/>
          <a:p>
            <a:endParaRPr lang="en-US"/>
          </a:p>
        </p:txBody>
      </p:sp>
      <p:sp>
        <p:nvSpPr>
          <p:cNvPr id="108831" name="Freeform 441"/>
          <p:cNvSpPr>
            <a:spLocks/>
          </p:cNvSpPr>
          <p:nvPr/>
        </p:nvSpPr>
        <p:spPr bwMode="auto">
          <a:xfrm>
            <a:off x="6854825" y="5180013"/>
            <a:ext cx="133350" cy="90487"/>
          </a:xfrm>
          <a:custGeom>
            <a:avLst/>
            <a:gdLst>
              <a:gd name="T0" fmla="*/ 32 w 84"/>
              <a:gd name="T1" fmla="*/ 0 h 57"/>
              <a:gd name="T2" fmla="*/ 40 w 84"/>
              <a:gd name="T3" fmla="*/ 56 h 57"/>
              <a:gd name="T4" fmla="*/ 72 w 84"/>
              <a:gd name="T5" fmla="*/ 48 h 57"/>
              <a:gd name="T6" fmla="*/ 32 w 84"/>
              <a:gd name="T7" fmla="*/ 0 h 57"/>
              <a:gd name="T8" fmla="*/ 0 60000 65536"/>
              <a:gd name="T9" fmla="*/ 0 60000 65536"/>
              <a:gd name="T10" fmla="*/ 0 60000 65536"/>
              <a:gd name="T11" fmla="*/ 0 60000 65536"/>
              <a:gd name="T12" fmla="*/ 0 w 84"/>
              <a:gd name="T13" fmla="*/ 0 h 57"/>
              <a:gd name="T14" fmla="*/ 84 w 84"/>
              <a:gd name="T15" fmla="*/ 57 h 57"/>
            </a:gdLst>
            <a:ahLst/>
            <a:cxnLst>
              <a:cxn ang="T8">
                <a:pos x="T0" y="T1"/>
              </a:cxn>
              <a:cxn ang="T9">
                <a:pos x="T2" y="T3"/>
              </a:cxn>
              <a:cxn ang="T10">
                <a:pos x="T4" y="T5"/>
              </a:cxn>
              <a:cxn ang="T11">
                <a:pos x="T6" y="T7"/>
              </a:cxn>
            </a:cxnLst>
            <a:rect l="T12" t="T13" r="T14" b="T15"/>
            <a:pathLst>
              <a:path w="84" h="57">
                <a:moveTo>
                  <a:pt x="32" y="0"/>
                </a:moveTo>
                <a:cubicBezTo>
                  <a:pt x="13" y="56"/>
                  <a:pt x="0" y="43"/>
                  <a:pt x="40" y="56"/>
                </a:cubicBezTo>
                <a:cubicBezTo>
                  <a:pt x="51" y="53"/>
                  <a:pt x="65" y="57"/>
                  <a:pt x="72" y="48"/>
                </a:cubicBezTo>
                <a:cubicBezTo>
                  <a:pt x="84" y="33"/>
                  <a:pt x="51" y="14"/>
                  <a:pt x="32" y="0"/>
                </a:cubicBezTo>
                <a:close/>
              </a:path>
            </a:pathLst>
          </a:custGeom>
          <a:noFill/>
          <a:ln w="12700">
            <a:solidFill>
              <a:schemeClr val="tx1"/>
            </a:solidFill>
            <a:round/>
            <a:headEnd/>
            <a:tailEnd/>
          </a:ln>
        </p:spPr>
        <p:txBody>
          <a:bodyPr/>
          <a:lstStyle/>
          <a:p>
            <a:endParaRPr lang="en-US"/>
          </a:p>
        </p:txBody>
      </p:sp>
      <p:sp>
        <p:nvSpPr>
          <p:cNvPr id="108832" name="Freeform 442"/>
          <p:cNvSpPr>
            <a:spLocks/>
          </p:cNvSpPr>
          <p:nvPr/>
        </p:nvSpPr>
        <p:spPr bwMode="auto">
          <a:xfrm>
            <a:off x="6808788" y="5103813"/>
            <a:ext cx="147637" cy="77787"/>
          </a:xfrm>
          <a:custGeom>
            <a:avLst/>
            <a:gdLst>
              <a:gd name="T0" fmla="*/ 37 w 93"/>
              <a:gd name="T1" fmla="*/ 0 h 49"/>
              <a:gd name="T2" fmla="*/ 13 w 93"/>
              <a:gd name="T3" fmla="*/ 8 h 49"/>
              <a:gd name="T4" fmla="*/ 45 w 93"/>
              <a:gd name="T5" fmla="*/ 48 h 49"/>
              <a:gd name="T6" fmla="*/ 77 w 93"/>
              <a:gd name="T7" fmla="*/ 40 h 49"/>
              <a:gd name="T8" fmla="*/ 37 w 93"/>
              <a:gd name="T9" fmla="*/ 0 h 49"/>
              <a:gd name="T10" fmla="*/ 0 60000 65536"/>
              <a:gd name="T11" fmla="*/ 0 60000 65536"/>
              <a:gd name="T12" fmla="*/ 0 60000 65536"/>
              <a:gd name="T13" fmla="*/ 0 60000 65536"/>
              <a:gd name="T14" fmla="*/ 0 60000 65536"/>
              <a:gd name="T15" fmla="*/ 0 w 93"/>
              <a:gd name="T16" fmla="*/ 0 h 49"/>
              <a:gd name="T17" fmla="*/ 93 w 93"/>
              <a:gd name="T18" fmla="*/ 49 h 49"/>
            </a:gdLst>
            <a:ahLst/>
            <a:cxnLst>
              <a:cxn ang="T10">
                <a:pos x="T0" y="T1"/>
              </a:cxn>
              <a:cxn ang="T11">
                <a:pos x="T2" y="T3"/>
              </a:cxn>
              <a:cxn ang="T12">
                <a:pos x="T4" y="T5"/>
              </a:cxn>
              <a:cxn ang="T13">
                <a:pos x="T6" y="T7"/>
              </a:cxn>
              <a:cxn ang="T14">
                <a:pos x="T8" y="T9"/>
              </a:cxn>
            </a:cxnLst>
            <a:rect l="T15" t="T16" r="T17" b="T18"/>
            <a:pathLst>
              <a:path w="93" h="49">
                <a:moveTo>
                  <a:pt x="37" y="0"/>
                </a:moveTo>
                <a:cubicBezTo>
                  <a:pt x="29" y="3"/>
                  <a:pt x="16" y="0"/>
                  <a:pt x="13" y="8"/>
                </a:cubicBezTo>
                <a:cubicBezTo>
                  <a:pt x="0" y="40"/>
                  <a:pt x="28" y="42"/>
                  <a:pt x="45" y="48"/>
                </a:cubicBezTo>
                <a:cubicBezTo>
                  <a:pt x="56" y="45"/>
                  <a:pt x="70" y="49"/>
                  <a:pt x="77" y="40"/>
                </a:cubicBezTo>
                <a:cubicBezTo>
                  <a:pt x="93" y="19"/>
                  <a:pt x="44" y="7"/>
                  <a:pt x="37" y="0"/>
                </a:cubicBezTo>
                <a:close/>
              </a:path>
            </a:pathLst>
          </a:custGeom>
          <a:noFill/>
          <a:ln w="12700">
            <a:solidFill>
              <a:schemeClr val="tx1"/>
            </a:solidFill>
            <a:round/>
            <a:headEnd/>
            <a:tailEnd/>
          </a:ln>
        </p:spPr>
        <p:txBody>
          <a:bodyPr/>
          <a:lstStyle/>
          <a:p>
            <a:endParaRPr lang="en-US"/>
          </a:p>
        </p:txBody>
      </p:sp>
      <p:sp>
        <p:nvSpPr>
          <p:cNvPr id="108833" name="Freeform 443"/>
          <p:cNvSpPr>
            <a:spLocks/>
          </p:cNvSpPr>
          <p:nvPr/>
        </p:nvSpPr>
        <p:spPr bwMode="auto">
          <a:xfrm>
            <a:off x="7210425" y="5218113"/>
            <a:ext cx="146050" cy="88900"/>
          </a:xfrm>
          <a:custGeom>
            <a:avLst/>
            <a:gdLst>
              <a:gd name="T0" fmla="*/ 32 w 92"/>
              <a:gd name="T1" fmla="*/ 0 h 56"/>
              <a:gd name="T2" fmla="*/ 40 w 92"/>
              <a:gd name="T3" fmla="*/ 56 h 56"/>
              <a:gd name="T4" fmla="*/ 64 w 92"/>
              <a:gd name="T5" fmla="*/ 48 h 56"/>
              <a:gd name="T6" fmla="*/ 32 w 92"/>
              <a:gd name="T7" fmla="*/ 0 h 56"/>
              <a:gd name="T8" fmla="*/ 0 60000 65536"/>
              <a:gd name="T9" fmla="*/ 0 60000 65536"/>
              <a:gd name="T10" fmla="*/ 0 60000 65536"/>
              <a:gd name="T11" fmla="*/ 0 60000 65536"/>
              <a:gd name="T12" fmla="*/ 0 w 92"/>
              <a:gd name="T13" fmla="*/ 0 h 56"/>
              <a:gd name="T14" fmla="*/ 92 w 92"/>
              <a:gd name="T15" fmla="*/ 56 h 56"/>
            </a:gdLst>
            <a:ahLst/>
            <a:cxnLst>
              <a:cxn ang="T8">
                <a:pos x="T0" y="T1"/>
              </a:cxn>
              <a:cxn ang="T9">
                <a:pos x="T2" y="T3"/>
              </a:cxn>
              <a:cxn ang="T10">
                <a:pos x="T4" y="T5"/>
              </a:cxn>
              <a:cxn ang="T11">
                <a:pos x="T6" y="T7"/>
              </a:cxn>
            </a:cxnLst>
            <a:rect l="T12" t="T13" r="T14" b="T15"/>
            <a:pathLst>
              <a:path w="92" h="56">
                <a:moveTo>
                  <a:pt x="32" y="0"/>
                </a:moveTo>
                <a:cubicBezTo>
                  <a:pt x="13" y="56"/>
                  <a:pt x="0" y="43"/>
                  <a:pt x="40" y="56"/>
                </a:cubicBezTo>
                <a:cubicBezTo>
                  <a:pt x="48" y="53"/>
                  <a:pt x="58" y="54"/>
                  <a:pt x="64" y="48"/>
                </a:cubicBezTo>
                <a:cubicBezTo>
                  <a:pt x="92" y="20"/>
                  <a:pt x="50" y="9"/>
                  <a:pt x="32" y="0"/>
                </a:cubicBezTo>
                <a:close/>
              </a:path>
            </a:pathLst>
          </a:custGeom>
          <a:noFill/>
          <a:ln w="12700">
            <a:solidFill>
              <a:schemeClr val="tx1"/>
            </a:solidFill>
            <a:round/>
            <a:headEnd/>
            <a:tailEnd/>
          </a:ln>
        </p:spPr>
        <p:txBody>
          <a:bodyPr/>
          <a:lstStyle/>
          <a:p>
            <a:endParaRPr lang="en-US"/>
          </a:p>
        </p:txBody>
      </p:sp>
      <p:sp>
        <p:nvSpPr>
          <p:cNvPr id="108834" name="Freeform 444"/>
          <p:cNvSpPr>
            <a:spLocks/>
          </p:cNvSpPr>
          <p:nvPr/>
        </p:nvSpPr>
        <p:spPr bwMode="auto">
          <a:xfrm>
            <a:off x="6999288" y="5116513"/>
            <a:ext cx="163512" cy="76200"/>
          </a:xfrm>
          <a:custGeom>
            <a:avLst/>
            <a:gdLst>
              <a:gd name="T0" fmla="*/ 61 w 103"/>
              <a:gd name="T1" fmla="*/ 0 h 48"/>
              <a:gd name="T2" fmla="*/ 45 w 103"/>
              <a:gd name="T3" fmla="*/ 48 h 48"/>
              <a:gd name="T4" fmla="*/ 93 w 103"/>
              <a:gd name="T5" fmla="*/ 16 h 48"/>
              <a:gd name="T6" fmla="*/ 61 w 103"/>
              <a:gd name="T7" fmla="*/ 0 h 48"/>
              <a:gd name="T8" fmla="*/ 0 60000 65536"/>
              <a:gd name="T9" fmla="*/ 0 60000 65536"/>
              <a:gd name="T10" fmla="*/ 0 60000 65536"/>
              <a:gd name="T11" fmla="*/ 0 60000 65536"/>
              <a:gd name="T12" fmla="*/ 0 w 103"/>
              <a:gd name="T13" fmla="*/ 0 h 48"/>
              <a:gd name="T14" fmla="*/ 103 w 103"/>
              <a:gd name="T15" fmla="*/ 48 h 48"/>
            </a:gdLst>
            <a:ahLst/>
            <a:cxnLst>
              <a:cxn ang="T8">
                <a:pos x="T0" y="T1"/>
              </a:cxn>
              <a:cxn ang="T9">
                <a:pos x="T2" y="T3"/>
              </a:cxn>
              <a:cxn ang="T10">
                <a:pos x="T4" y="T5"/>
              </a:cxn>
              <a:cxn ang="T11">
                <a:pos x="T6" y="T7"/>
              </a:cxn>
            </a:cxnLst>
            <a:rect l="T12" t="T13" r="T14" b="T15"/>
            <a:pathLst>
              <a:path w="103" h="48">
                <a:moveTo>
                  <a:pt x="61" y="0"/>
                </a:moveTo>
                <a:cubicBezTo>
                  <a:pt x="19" y="10"/>
                  <a:pt x="0" y="18"/>
                  <a:pt x="45" y="48"/>
                </a:cubicBezTo>
                <a:cubicBezTo>
                  <a:pt x="50" y="47"/>
                  <a:pt x="103" y="41"/>
                  <a:pt x="93" y="16"/>
                </a:cubicBezTo>
                <a:cubicBezTo>
                  <a:pt x="89" y="5"/>
                  <a:pt x="72" y="5"/>
                  <a:pt x="61" y="0"/>
                </a:cubicBezTo>
                <a:close/>
              </a:path>
            </a:pathLst>
          </a:custGeom>
          <a:noFill/>
          <a:ln w="12700">
            <a:solidFill>
              <a:schemeClr val="tx1"/>
            </a:solidFill>
            <a:round/>
            <a:headEnd/>
            <a:tailEnd/>
          </a:ln>
        </p:spPr>
        <p:txBody>
          <a:bodyPr/>
          <a:lstStyle/>
          <a:p>
            <a:endParaRPr lang="en-US"/>
          </a:p>
        </p:txBody>
      </p:sp>
      <p:sp>
        <p:nvSpPr>
          <p:cNvPr id="108835" name="Freeform 445"/>
          <p:cNvSpPr>
            <a:spLocks/>
          </p:cNvSpPr>
          <p:nvPr/>
        </p:nvSpPr>
        <p:spPr bwMode="auto">
          <a:xfrm>
            <a:off x="6934200" y="5105400"/>
            <a:ext cx="171450" cy="68263"/>
          </a:xfrm>
          <a:custGeom>
            <a:avLst/>
            <a:gdLst>
              <a:gd name="T0" fmla="*/ 46 w 108"/>
              <a:gd name="T1" fmla="*/ 7 h 43"/>
              <a:gd name="T2" fmla="*/ 6 w 108"/>
              <a:gd name="T3" fmla="*/ 15 h 43"/>
              <a:gd name="T4" fmla="*/ 14 w 108"/>
              <a:gd name="T5" fmla="*/ 39 h 43"/>
              <a:gd name="T6" fmla="*/ 62 w 108"/>
              <a:gd name="T7" fmla="*/ 31 h 43"/>
              <a:gd name="T8" fmla="*/ 46 w 108"/>
              <a:gd name="T9" fmla="*/ 7 h 43"/>
              <a:gd name="T10" fmla="*/ 0 60000 65536"/>
              <a:gd name="T11" fmla="*/ 0 60000 65536"/>
              <a:gd name="T12" fmla="*/ 0 60000 65536"/>
              <a:gd name="T13" fmla="*/ 0 60000 65536"/>
              <a:gd name="T14" fmla="*/ 0 60000 65536"/>
              <a:gd name="T15" fmla="*/ 0 w 108"/>
              <a:gd name="T16" fmla="*/ 0 h 43"/>
              <a:gd name="T17" fmla="*/ 108 w 108"/>
              <a:gd name="T18" fmla="*/ 43 h 43"/>
            </a:gdLst>
            <a:ahLst/>
            <a:cxnLst>
              <a:cxn ang="T10">
                <a:pos x="T0" y="T1"/>
              </a:cxn>
              <a:cxn ang="T11">
                <a:pos x="T2" y="T3"/>
              </a:cxn>
              <a:cxn ang="T12">
                <a:pos x="T4" y="T5"/>
              </a:cxn>
              <a:cxn ang="T13">
                <a:pos x="T6" y="T7"/>
              </a:cxn>
              <a:cxn ang="T14">
                <a:pos x="T8" y="T9"/>
              </a:cxn>
            </a:cxnLst>
            <a:rect l="T15" t="T16" r="T17" b="T18"/>
            <a:pathLst>
              <a:path w="108" h="43">
                <a:moveTo>
                  <a:pt x="46" y="7"/>
                </a:moveTo>
                <a:cubicBezTo>
                  <a:pt x="33" y="10"/>
                  <a:pt x="16" y="5"/>
                  <a:pt x="6" y="15"/>
                </a:cubicBezTo>
                <a:cubicBezTo>
                  <a:pt x="0" y="21"/>
                  <a:pt x="6" y="37"/>
                  <a:pt x="14" y="39"/>
                </a:cubicBezTo>
                <a:cubicBezTo>
                  <a:pt x="30" y="43"/>
                  <a:pt x="46" y="34"/>
                  <a:pt x="62" y="31"/>
                </a:cubicBezTo>
                <a:cubicBezTo>
                  <a:pt x="108" y="0"/>
                  <a:pt x="76" y="7"/>
                  <a:pt x="46" y="7"/>
                </a:cubicBezTo>
                <a:close/>
              </a:path>
            </a:pathLst>
          </a:custGeom>
          <a:noFill/>
          <a:ln w="12700">
            <a:solidFill>
              <a:schemeClr val="tx1"/>
            </a:solidFill>
            <a:round/>
            <a:headEnd/>
            <a:tailEnd/>
          </a:ln>
        </p:spPr>
        <p:txBody>
          <a:bodyPr/>
          <a:lstStyle/>
          <a:p>
            <a:endParaRPr lang="en-US"/>
          </a:p>
        </p:txBody>
      </p:sp>
      <p:sp>
        <p:nvSpPr>
          <p:cNvPr id="108836" name="Freeform 446"/>
          <p:cNvSpPr>
            <a:spLocks/>
          </p:cNvSpPr>
          <p:nvPr/>
        </p:nvSpPr>
        <p:spPr bwMode="auto">
          <a:xfrm>
            <a:off x="7250113" y="5254625"/>
            <a:ext cx="146050" cy="88900"/>
          </a:xfrm>
          <a:custGeom>
            <a:avLst/>
            <a:gdLst>
              <a:gd name="T0" fmla="*/ 71 w 92"/>
              <a:gd name="T1" fmla="*/ 0 h 56"/>
              <a:gd name="T2" fmla="*/ 31 w 92"/>
              <a:gd name="T3" fmla="*/ 48 h 56"/>
              <a:gd name="T4" fmla="*/ 55 w 92"/>
              <a:gd name="T5" fmla="*/ 56 h 56"/>
              <a:gd name="T6" fmla="*/ 71 w 92"/>
              <a:gd name="T7" fmla="*/ 0 h 56"/>
              <a:gd name="T8" fmla="*/ 0 60000 65536"/>
              <a:gd name="T9" fmla="*/ 0 60000 65536"/>
              <a:gd name="T10" fmla="*/ 0 60000 65536"/>
              <a:gd name="T11" fmla="*/ 0 60000 65536"/>
              <a:gd name="T12" fmla="*/ 0 w 92"/>
              <a:gd name="T13" fmla="*/ 0 h 56"/>
              <a:gd name="T14" fmla="*/ 92 w 92"/>
              <a:gd name="T15" fmla="*/ 56 h 56"/>
            </a:gdLst>
            <a:ahLst/>
            <a:cxnLst>
              <a:cxn ang="T8">
                <a:pos x="T0" y="T1"/>
              </a:cxn>
              <a:cxn ang="T9">
                <a:pos x="T2" y="T3"/>
              </a:cxn>
              <a:cxn ang="T10">
                <a:pos x="T4" y="T5"/>
              </a:cxn>
              <a:cxn ang="T11">
                <a:pos x="T6" y="T7"/>
              </a:cxn>
            </a:cxnLst>
            <a:rect l="T12" t="T13" r="T14" b="T15"/>
            <a:pathLst>
              <a:path w="92" h="56">
                <a:moveTo>
                  <a:pt x="71" y="0"/>
                </a:moveTo>
                <a:cubicBezTo>
                  <a:pt x="53" y="6"/>
                  <a:pt x="0" y="17"/>
                  <a:pt x="31" y="48"/>
                </a:cubicBezTo>
                <a:cubicBezTo>
                  <a:pt x="37" y="54"/>
                  <a:pt x="47" y="53"/>
                  <a:pt x="55" y="56"/>
                </a:cubicBezTo>
                <a:cubicBezTo>
                  <a:pt x="92" y="44"/>
                  <a:pt x="92" y="31"/>
                  <a:pt x="71" y="0"/>
                </a:cubicBezTo>
                <a:close/>
              </a:path>
            </a:pathLst>
          </a:custGeom>
          <a:noFill/>
          <a:ln w="12700">
            <a:solidFill>
              <a:schemeClr val="tx1"/>
            </a:solidFill>
            <a:round/>
            <a:headEnd/>
            <a:tailEnd/>
          </a:ln>
        </p:spPr>
        <p:txBody>
          <a:bodyPr/>
          <a:lstStyle/>
          <a:p>
            <a:endParaRPr lang="en-US"/>
          </a:p>
        </p:txBody>
      </p:sp>
      <p:sp>
        <p:nvSpPr>
          <p:cNvPr id="108837" name="Freeform 447"/>
          <p:cNvSpPr>
            <a:spLocks/>
          </p:cNvSpPr>
          <p:nvPr/>
        </p:nvSpPr>
        <p:spPr bwMode="auto">
          <a:xfrm>
            <a:off x="6788150" y="5370513"/>
            <a:ext cx="182563" cy="115887"/>
          </a:xfrm>
          <a:custGeom>
            <a:avLst/>
            <a:gdLst>
              <a:gd name="T0" fmla="*/ 65 w 115"/>
              <a:gd name="T1" fmla="*/ 17 h 73"/>
              <a:gd name="T2" fmla="*/ 97 w 115"/>
              <a:gd name="T3" fmla="*/ 73 h 73"/>
              <a:gd name="T4" fmla="*/ 113 w 115"/>
              <a:gd name="T5" fmla="*/ 49 h 73"/>
              <a:gd name="T6" fmla="*/ 89 w 115"/>
              <a:gd name="T7" fmla="*/ 33 h 73"/>
              <a:gd name="T8" fmla="*/ 65 w 115"/>
              <a:gd name="T9" fmla="*/ 17 h 73"/>
              <a:gd name="T10" fmla="*/ 0 60000 65536"/>
              <a:gd name="T11" fmla="*/ 0 60000 65536"/>
              <a:gd name="T12" fmla="*/ 0 60000 65536"/>
              <a:gd name="T13" fmla="*/ 0 60000 65536"/>
              <a:gd name="T14" fmla="*/ 0 60000 65536"/>
              <a:gd name="T15" fmla="*/ 0 w 115"/>
              <a:gd name="T16" fmla="*/ 0 h 73"/>
              <a:gd name="T17" fmla="*/ 115 w 115"/>
              <a:gd name="T18" fmla="*/ 73 h 73"/>
            </a:gdLst>
            <a:ahLst/>
            <a:cxnLst>
              <a:cxn ang="T10">
                <a:pos x="T0" y="T1"/>
              </a:cxn>
              <a:cxn ang="T11">
                <a:pos x="T2" y="T3"/>
              </a:cxn>
              <a:cxn ang="T12">
                <a:pos x="T4" y="T5"/>
              </a:cxn>
              <a:cxn ang="T13">
                <a:pos x="T6" y="T7"/>
              </a:cxn>
              <a:cxn ang="T14">
                <a:pos x="T8" y="T9"/>
              </a:cxn>
            </a:cxnLst>
            <a:rect l="T15" t="T16" r="T17" b="T18"/>
            <a:pathLst>
              <a:path w="115" h="73">
                <a:moveTo>
                  <a:pt x="65" y="17"/>
                </a:moveTo>
                <a:cubicBezTo>
                  <a:pt x="0" y="39"/>
                  <a:pt x="75" y="58"/>
                  <a:pt x="97" y="73"/>
                </a:cubicBezTo>
                <a:cubicBezTo>
                  <a:pt x="102" y="65"/>
                  <a:pt x="115" y="58"/>
                  <a:pt x="113" y="49"/>
                </a:cubicBezTo>
                <a:cubicBezTo>
                  <a:pt x="111" y="40"/>
                  <a:pt x="96" y="40"/>
                  <a:pt x="89" y="33"/>
                </a:cubicBezTo>
                <a:cubicBezTo>
                  <a:pt x="66" y="10"/>
                  <a:pt x="82" y="0"/>
                  <a:pt x="65" y="17"/>
                </a:cubicBezTo>
                <a:close/>
              </a:path>
            </a:pathLst>
          </a:custGeom>
          <a:noFill/>
          <a:ln w="12700">
            <a:solidFill>
              <a:schemeClr val="tx1"/>
            </a:solidFill>
            <a:round/>
            <a:headEnd/>
            <a:tailEnd/>
          </a:ln>
        </p:spPr>
        <p:txBody>
          <a:bodyPr/>
          <a:lstStyle/>
          <a:p>
            <a:endParaRPr lang="en-US"/>
          </a:p>
        </p:txBody>
      </p:sp>
      <p:sp>
        <p:nvSpPr>
          <p:cNvPr id="108838" name="Freeform 448"/>
          <p:cNvSpPr>
            <a:spLocks/>
          </p:cNvSpPr>
          <p:nvPr/>
        </p:nvSpPr>
        <p:spPr bwMode="auto">
          <a:xfrm>
            <a:off x="6958013" y="5421313"/>
            <a:ext cx="149225" cy="73025"/>
          </a:xfrm>
          <a:custGeom>
            <a:avLst/>
            <a:gdLst>
              <a:gd name="T0" fmla="*/ 46 w 94"/>
              <a:gd name="T1" fmla="*/ 9 h 46"/>
              <a:gd name="T2" fmla="*/ 6 w 94"/>
              <a:gd name="T3" fmla="*/ 17 h 46"/>
              <a:gd name="T4" fmla="*/ 14 w 94"/>
              <a:gd name="T5" fmla="*/ 41 h 46"/>
              <a:gd name="T6" fmla="*/ 94 w 94"/>
              <a:gd name="T7" fmla="*/ 33 h 46"/>
              <a:gd name="T8" fmla="*/ 46 w 94"/>
              <a:gd name="T9" fmla="*/ 9 h 46"/>
              <a:gd name="T10" fmla="*/ 0 60000 65536"/>
              <a:gd name="T11" fmla="*/ 0 60000 65536"/>
              <a:gd name="T12" fmla="*/ 0 60000 65536"/>
              <a:gd name="T13" fmla="*/ 0 60000 65536"/>
              <a:gd name="T14" fmla="*/ 0 60000 65536"/>
              <a:gd name="T15" fmla="*/ 0 w 94"/>
              <a:gd name="T16" fmla="*/ 0 h 46"/>
              <a:gd name="T17" fmla="*/ 94 w 94"/>
              <a:gd name="T18" fmla="*/ 46 h 46"/>
            </a:gdLst>
            <a:ahLst/>
            <a:cxnLst>
              <a:cxn ang="T10">
                <a:pos x="T0" y="T1"/>
              </a:cxn>
              <a:cxn ang="T11">
                <a:pos x="T2" y="T3"/>
              </a:cxn>
              <a:cxn ang="T12">
                <a:pos x="T4" y="T5"/>
              </a:cxn>
              <a:cxn ang="T13">
                <a:pos x="T6" y="T7"/>
              </a:cxn>
              <a:cxn ang="T14">
                <a:pos x="T8" y="T9"/>
              </a:cxn>
            </a:cxnLst>
            <a:rect l="T15" t="T16" r="T17" b="T18"/>
            <a:pathLst>
              <a:path w="94" h="46">
                <a:moveTo>
                  <a:pt x="46" y="9"/>
                </a:moveTo>
                <a:cubicBezTo>
                  <a:pt x="33" y="12"/>
                  <a:pt x="16" y="7"/>
                  <a:pt x="6" y="17"/>
                </a:cubicBezTo>
                <a:cubicBezTo>
                  <a:pt x="0" y="23"/>
                  <a:pt x="6" y="39"/>
                  <a:pt x="14" y="41"/>
                </a:cubicBezTo>
                <a:cubicBezTo>
                  <a:pt x="40" y="46"/>
                  <a:pt x="67" y="36"/>
                  <a:pt x="94" y="33"/>
                </a:cubicBezTo>
                <a:cubicBezTo>
                  <a:pt x="72" y="0"/>
                  <a:pt x="88" y="9"/>
                  <a:pt x="46" y="9"/>
                </a:cubicBezTo>
                <a:close/>
              </a:path>
            </a:pathLst>
          </a:custGeom>
          <a:noFill/>
          <a:ln w="12700">
            <a:solidFill>
              <a:schemeClr val="tx1"/>
            </a:solidFill>
            <a:round/>
            <a:headEnd/>
            <a:tailEnd/>
          </a:ln>
        </p:spPr>
        <p:txBody>
          <a:bodyPr/>
          <a:lstStyle/>
          <a:p>
            <a:endParaRPr lang="en-US"/>
          </a:p>
        </p:txBody>
      </p:sp>
      <p:sp>
        <p:nvSpPr>
          <p:cNvPr id="108839" name="Freeform 449"/>
          <p:cNvSpPr>
            <a:spLocks/>
          </p:cNvSpPr>
          <p:nvPr/>
        </p:nvSpPr>
        <p:spPr bwMode="auto">
          <a:xfrm>
            <a:off x="6929438" y="5372100"/>
            <a:ext cx="152400" cy="50800"/>
          </a:xfrm>
          <a:custGeom>
            <a:avLst/>
            <a:gdLst>
              <a:gd name="T0" fmla="*/ 56 w 96"/>
              <a:gd name="T1" fmla="*/ 0 h 32"/>
              <a:gd name="T2" fmla="*/ 24 w 96"/>
              <a:gd name="T3" fmla="*/ 8 h 32"/>
              <a:gd name="T4" fmla="*/ 0 w 96"/>
              <a:gd name="T5" fmla="*/ 16 h 32"/>
              <a:gd name="T6" fmla="*/ 24 w 96"/>
              <a:gd name="T7" fmla="*/ 32 h 32"/>
              <a:gd name="T8" fmla="*/ 72 w 96"/>
              <a:gd name="T9" fmla="*/ 24 h 32"/>
              <a:gd name="T10" fmla="*/ 96 w 96"/>
              <a:gd name="T11" fmla="*/ 16 h 32"/>
              <a:gd name="T12" fmla="*/ 56 w 96"/>
              <a:gd name="T13" fmla="*/ 0 h 32"/>
              <a:gd name="T14" fmla="*/ 0 60000 65536"/>
              <a:gd name="T15" fmla="*/ 0 60000 65536"/>
              <a:gd name="T16" fmla="*/ 0 60000 65536"/>
              <a:gd name="T17" fmla="*/ 0 60000 65536"/>
              <a:gd name="T18" fmla="*/ 0 60000 65536"/>
              <a:gd name="T19" fmla="*/ 0 60000 65536"/>
              <a:gd name="T20" fmla="*/ 0 60000 65536"/>
              <a:gd name="T21" fmla="*/ 0 w 96"/>
              <a:gd name="T22" fmla="*/ 0 h 32"/>
              <a:gd name="T23" fmla="*/ 96 w 9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32">
                <a:moveTo>
                  <a:pt x="56" y="0"/>
                </a:moveTo>
                <a:cubicBezTo>
                  <a:pt x="45" y="3"/>
                  <a:pt x="35" y="5"/>
                  <a:pt x="24" y="8"/>
                </a:cubicBezTo>
                <a:cubicBezTo>
                  <a:pt x="16" y="10"/>
                  <a:pt x="0" y="8"/>
                  <a:pt x="0" y="16"/>
                </a:cubicBezTo>
                <a:cubicBezTo>
                  <a:pt x="0" y="26"/>
                  <a:pt x="16" y="27"/>
                  <a:pt x="24" y="32"/>
                </a:cubicBezTo>
                <a:cubicBezTo>
                  <a:pt x="40" y="29"/>
                  <a:pt x="56" y="28"/>
                  <a:pt x="72" y="24"/>
                </a:cubicBezTo>
                <a:cubicBezTo>
                  <a:pt x="80" y="22"/>
                  <a:pt x="96" y="24"/>
                  <a:pt x="96" y="16"/>
                </a:cubicBezTo>
                <a:cubicBezTo>
                  <a:pt x="96" y="2"/>
                  <a:pt x="69" y="6"/>
                  <a:pt x="56" y="0"/>
                </a:cubicBezTo>
                <a:close/>
              </a:path>
            </a:pathLst>
          </a:custGeom>
          <a:noFill/>
          <a:ln w="9525">
            <a:solidFill>
              <a:schemeClr val="tx1"/>
            </a:solidFill>
            <a:round/>
            <a:headEnd/>
            <a:tailEnd/>
          </a:ln>
        </p:spPr>
        <p:txBody>
          <a:bodyPr/>
          <a:lstStyle/>
          <a:p>
            <a:endParaRPr lang="en-US"/>
          </a:p>
        </p:txBody>
      </p:sp>
      <p:sp>
        <p:nvSpPr>
          <p:cNvPr id="108840" name="Freeform 450"/>
          <p:cNvSpPr>
            <a:spLocks/>
          </p:cNvSpPr>
          <p:nvPr/>
        </p:nvSpPr>
        <p:spPr bwMode="auto">
          <a:xfrm>
            <a:off x="7145338" y="5359400"/>
            <a:ext cx="146050" cy="88900"/>
          </a:xfrm>
          <a:custGeom>
            <a:avLst/>
            <a:gdLst>
              <a:gd name="T0" fmla="*/ 32 w 92"/>
              <a:gd name="T1" fmla="*/ 0 h 56"/>
              <a:gd name="T2" fmla="*/ 40 w 92"/>
              <a:gd name="T3" fmla="*/ 56 h 56"/>
              <a:gd name="T4" fmla="*/ 64 w 92"/>
              <a:gd name="T5" fmla="*/ 48 h 56"/>
              <a:gd name="T6" fmla="*/ 32 w 92"/>
              <a:gd name="T7" fmla="*/ 0 h 56"/>
              <a:gd name="T8" fmla="*/ 0 60000 65536"/>
              <a:gd name="T9" fmla="*/ 0 60000 65536"/>
              <a:gd name="T10" fmla="*/ 0 60000 65536"/>
              <a:gd name="T11" fmla="*/ 0 60000 65536"/>
              <a:gd name="T12" fmla="*/ 0 w 92"/>
              <a:gd name="T13" fmla="*/ 0 h 56"/>
              <a:gd name="T14" fmla="*/ 92 w 92"/>
              <a:gd name="T15" fmla="*/ 56 h 56"/>
            </a:gdLst>
            <a:ahLst/>
            <a:cxnLst>
              <a:cxn ang="T8">
                <a:pos x="T0" y="T1"/>
              </a:cxn>
              <a:cxn ang="T9">
                <a:pos x="T2" y="T3"/>
              </a:cxn>
              <a:cxn ang="T10">
                <a:pos x="T4" y="T5"/>
              </a:cxn>
              <a:cxn ang="T11">
                <a:pos x="T6" y="T7"/>
              </a:cxn>
            </a:cxnLst>
            <a:rect l="T12" t="T13" r="T14" b="T15"/>
            <a:pathLst>
              <a:path w="92" h="56">
                <a:moveTo>
                  <a:pt x="32" y="0"/>
                </a:moveTo>
                <a:cubicBezTo>
                  <a:pt x="13" y="56"/>
                  <a:pt x="0" y="43"/>
                  <a:pt x="40" y="56"/>
                </a:cubicBezTo>
                <a:cubicBezTo>
                  <a:pt x="48" y="53"/>
                  <a:pt x="58" y="54"/>
                  <a:pt x="64" y="48"/>
                </a:cubicBezTo>
                <a:cubicBezTo>
                  <a:pt x="92" y="20"/>
                  <a:pt x="50" y="9"/>
                  <a:pt x="32" y="0"/>
                </a:cubicBezTo>
                <a:close/>
              </a:path>
            </a:pathLst>
          </a:custGeom>
          <a:noFill/>
          <a:ln w="12700">
            <a:solidFill>
              <a:schemeClr val="tx1"/>
            </a:solidFill>
            <a:round/>
            <a:headEnd/>
            <a:tailEnd/>
          </a:ln>
        </p:spPr>
        <p:txBody>
          <a:bodyPr/>
          <a:lstStyle/>
          <a:p>
            <a:endParaRPr lang="en-US"/>
          </a:p>
        </p:txBody>
      </p:sp>
      <p:sp>
        <p:nvSpPr>
          <p:cNvPr id="108841" name="Freeform 451"/>
          <p:cNvSpPr>
            <a:spLocks/>
          </p:cNvSpPr>
          <p:nvPr/>
        </p:nvSpPr>
        <p:spPr bwMode="auto">
          <a:xfrm>
            <a:off x="6934200" y="5257800"/>
            <a:ext cx="163513" cy="76200"/>
          </a:xfrm>
          <a:custGeom>
            <a:avLst/>
            <a:gdLst>
              <a:gd name="T0" fmla="*/ 61 w 103"/>
              <a:gd name="T1" fmla="*/ 0 h 48"/>
              <a:gd name="T2" fmla="*/ 45 w 103"/>
              <a:gd name="T3" fmla="*/ 48 h 48"/>
              <a:gd name="T4" fmla="*/ 93 w 103"/>
              <a:gd name="T5" fmla="*/ 16 h 48"/>
              <a:gd name="T6" fmla="*/ 61 w 103"/>
              <a:gd name="T7" fmla="*/ 0 h 48"/>
              <a:gd name="T8" fmla="*/ 0 60000 65536"/>
              <a:gd name="T9" fmla="*/ 0 60000 65536"/>
              <a:gd name="T10" fmla="*/ 0 60000 65536"/>
              <a:gd name="T11" fmla="*/ 0 60000 65536"/>
              <a:gd name="T12" fmla="*/ 0 w 103"/>
              <a:gd name="T13" fmla="*/ 0 h 48"/>
              <a:gd name="T14" fmla="*/ 103 w 103"/>
              <a:gd name="T15" fmla="*/ 48 h 48"/>
            </a:gdLst>
            <a:ahLst/>
            <a:cxnLst>
              <a:cxn ang="T8">
                <a:pos x="T0" y="T1"/>
              </a:cxn>
              <a:cxn ang="T9">
                <a:pos x="T2" y="T3"/>
              </a:cxn>
              <a:cxn ang="T10">
                <a:pos x="T4" y="T5"/>
              </a:cxn>
              <a:cxn ang="T11">
                <a:pos x="T6" y="T7"/>
              </a:cxn>
            </a:cxnLst>
            <a:rect l="T12" t="T13" r="T14" b="T15"/>
            <a:pathLst>
              <a:path w="103" h="48">
                <a:moveTo>
                  <a:pt x="61" y="0"/>
                </a:moveTo>
                <a:cubicBezTo>
                  <a:pt x="19" y="10"/>
                  <a:pt x="0" y="18"/>
                  <a:pt x="45" y="48"/>
                </a:cubicBezTo>
                <a:cubicBezTo>
                  <a:pt x="50" y="47"/>
                  <a:pt x="103" y="41"/>
                  <a:pt x="93" y="16"/>
                </a:cubicBezTo>
                <a:cubicBezTo>
                  <a:pt x="89" y="5"/>
                  <a:pt x="72" y="5"/>
                  <a:pt x="61" y="0"/>
                </a:cubicBezTo>
                <a:close/>
              </a:path>
            </a:pathLst>
          </a:custGeom>
          <a:noFill/>
          <a:ln w="12700">
            <a:solidFill>
              <a:schemeClr val="tx1"/>
            </a:solidFill>
            <a:round/>
            <a:headEnd/>
            <a:tailEnd/>
          </a:ln>
        </p:spPr>
        <p:txBody>
          <a:bodyPr/>
          <a:lstStyle/>
          <a:p>
            <a:endParaRPr lang="en-US"/>
          </a:p>
        </p:txBody>
      </p:sp>
      <p:sp>
        <p:nvSpPr>
          <p:cNvPr id="108842" name="Freeform 452"/>
          <p:cNvSpPr>
            <a:spLocks/>
          </p:cNvSpPr>
          <p:nvPr/>
        </p:nvSpPr>
        <p:spPr bwMode="auto">
          <a:xfrm>
            <a:off x="6869113" y="5246688"/>
            <a:ext cx="171450" cy="68262"/>
          </a:xfrm>
          <a:custGeom>
            <a:avLst/>
            <a:gdLst>
              <a:gd name="T0" fmla="*/ 46 w 108"/>
              <a:gd name="T1" fmla="*/ 7 h 43"/>
              <a:gd name="T2" fmla="*/ 6 w 108"/>
              <a:gd name="T3" fmla="*/ 15 h 43"/>
              <a:gd name="T4" fmla="*/ 14 w 108"/>
              <a:gd name="T5" fmla="*/ 39 h 43"/>
              <a:gd name="T6" fmla="*/ 62 w 108"/>
              <a:gd name="T7" fmla="*/ 31 h 43"/>
              <a:gd name="T8" fmla="*/ 46 w 108"/>
              <a:gd name="T9" fmla="*/ 7 h 43"/>
              <a:gd name="T10" fmla="*/ 0 60000 65536"/>
              <a:gd name="T11" fmla="*/ 0 60000 65536"/>
              <a:gd name="T12" fmla="*/ 0 60000 65536"/>
              <a:gd name="T13" fmla="*/ 0 60000 65536"/>
              <a:gd name="T14" fmla="*/ 0 60000 65536"/>
              <a:gd name="T15" fmla="*/ 0 w 108"/>
              <a:gd name="T16" fmla="*/ 0 h 43"/>
              <a:gd name="T17" fmla="*/ 108 w 108"/>
              <a:gd name="T18" fmla="*/ 43 h 43"/>
            </a:gdLst>
            <a:ahLst/>
            <a:cxnLst>
              <a:cxn ang="T10">
                <a:pos x="T0" y="T1"/>
              </a:cxn>
              <a:cxn ang="T11">
                <a:pos x="T2" y="T3"/>
              </a:cxn>
              <a:cxn ang="T12">
                <a:pos x="T4" y="T5"/>
              </a:cxn>
              <a:cxn ang="T13">
                <a:pos x="T6" y="T7"/>
              </a:cxn>
              <a:cxn ang="T14">
                <a:pos x="T8" y="T9"/>
              </a:cxn>
            </a:cxnLst>
            <a:rect l="T15" t="T16" r="T17" b="T18"/>
            <a:pathLst>
              <a:path w="108" h="43">
                <a:moveTo>
                  <a:pt x="46" y="7"/>
                </a:moveTo>
                <a:cubicBezTo>
                  <a:pt x="33" y="10"/>
                  <a:pt x="16" y="5"/>
                  <a:pt x="6" y="15"/>
                </a:cubicBezTo>
                <a:cubicBezTo>
                  <a:pt x="0" y="21"/>
                  <a:pt x="6" y="37"/>
                  <a:pt x="14" y="39"/>
                </a:cubicBezTo>
                <a:cubicBezTo>
                  <a:pt x="30" y="43"/>
                  <a:pt x="46" y="34"/>
                  <a:pt x="62" y="31"/>
                </a:cubicBezTo>
                <a:cubicBezTo>
                  <a:pt x="108" y="0"/>
                  <a:pt x="76" y="7"/>
                  <a:pt x="46" y="7"/>
                </a:cubicBezTo>
                <a:close/>
              </a:path>
            </a:pathLst>
          </a:custGeom>
          <a:noFill/>
          <a:ln w="12700">
            <a:solidFill>
              <a:schemeClr val="tx1"/>
            </a:solidFill>
            <a:round/>
            <a:headEnd/>
            <a:tailEnd/>
          </a:ln>
        </p:spPr>
        <p:txBody>
          <a:bodyPr/>
          <a:lstStyle/>
          <a:p>
            <a:endParaRPr lang="en-US"/>
          </a:p>
        </p:txBody>
      </p:sp>
      <p:sp>
        <p:nvSpPr>
          <p:cNvPr id="108843" name="Freeform 453"/>
          <p:cNvSpPr>
            <a:spLocks/>
          </p:cNvSpPr>
          <p:nvPr/>
        </p:nvSpPr>
        <p:spPr bwMode="auto">
          <a:xfrm>
            <a:off x="7156450" y="5303838"/>
            <a:ext cx="90488" cy="65087"/>
          </a:xfrm>
          <a:custGeom>
            <a:avLst/>
            <a:gdLst>
              <a:gd name="T0" fmla="*/ 49 w 57"/>
              <a:gd name="T1" fmla="*/ 3 h 41"/>
              <a:gd name="T2" fmla="*/ 1 w 57"/>
              <a:gd name="T3" fmla="*/ 11 h 41"/>
              <a:gd name="T4" fmla="*/ 49 w 57"/>
              <a:gd name="T5" fmla="*/ 35 h 41"/>
              <a:gd name="T6" fmla="*/ 49 w 57"/>
              <a:gd name="T7" fmla="*/ 3 h 41"/>
              <a:gd name="T8" fmla="*/ 0 60000 65536"/>
              <a:gd name="T9" fmla="*/ 0 60000 65536"/>
              <a:gd name="T10" fmla="*/ 0 60000 65536"/>
              <a:gd name="T11" fmla="*/ 0 60000 65536"/>
              <a:gd name="T12" fmla="*/ 0 w 57"/>
              <a:gd name="T13" fmla="*/ 0 h 41"/>
              <a:gd name="T14" fmla="*/ 57 w 57"/>
              <a:gd name="T15" fmla="*/ 41 h 41"/>
            </a:gdLst>
            <a:ahLst/>
            <a:cxnLst>
              <a:cxn ang="T8">
                <a:pos x="T0" y="T1"/>
              </a:cxn>
              <a:cxn ang="T9">
                <a:pos x="T2" y="T3"/>
              </a:cxn>
              <a:cxn ang="T10">
                <a:pos x="T4" y="T5"/>
              </a:cxn>
              <a:cxn ang="T11">
                <a:pos x="T6" y="T7"/>
              </a:cxn>
            </a:cxnLst>
            <a:rect l="T12" t="T13" r="T14" b="T15"/>
            <a:pathLst>
              <a:path w="57" h="41">
                <a:moveTo>
                  <a:pt x="49" y="3"/>
                </a:moveTo>
                <a:cubicBezTo>
                  <a:pt x="33" y="6"/>
                  <a:pt x="12" y="0"/>
                  <a:pt x="1" y="11"/>
                </a:cubicBezTo>
                <a:cubicBezTo>
                  <a:pt x="0" y="12"/>
                  <a:pt x="43" y="41"/>
                  <a:pt x="49" y="35"/>
                </a:cubicBezTo>
                <a:cubicBezTo>
                  <a:pt x="57" y="27"/>
                  <a:pt x="49" y="14"/>
                  <a:pt x="49" y="3"/>
                </a:cubicBezTo>
                <a:close/>
              </a:path>
            </a:pathLst>
          </a:custGeom>
          <a:noFill/>
          <a:ln w="12700">
            <a:solidFill>
              <a:schemeClr val="tx1"/>
            </a:solidFill>
            <a:round/>
            <a:headEnd/>
            <a:tailEnd/>
          </a:ln>
        </p:spPr>
        <p:txBody>
          <a:bodyPr/>
          <a:lstStyle/>
          <a:p>
            <a:endParaRPr lang="en-US"/>
          </a:p>
        </p:txBody>
      </p:sp>
      <p:sp>
        <p:nvSpPr>
          <p:cNvPr id="108844" name="Freeform 454"/>
          <p:cNvSpPr>
            <a:spLocks/>
          </p:cNvSpPr>
          <p:nvPr/>
        </p:nvSpPr>
        <p:spPr bwMode="auto">
          <a:xfrm>
            <a:off x="7185025" y="5395913"/>
            <a:ext cx="146050" cy="88900"/>
          </a:xfrm>
          <a:custGeom>
            <a:avLst/>
            <a:gdLst>
              <a:gd name="T0" fmla="*/ 71 w 92"/>
              <a:gd name="T1" fmla="*/ 0 h 56"/>
              <a:gd name="T2" fmla="*/ 31 w 92"/>
              <a:gd name="T3" fmla="*/ 48 h 56"/>
              <a:gd name="T4" fmla="*/ 55 w 92"/>
              <a:gd name="T5" fmla="*/ 56 h 56"/>
              <a:gd name="T6" fmla="*/ 71 w 92"/>
              <a:gd name="T7" fmla="*/ 0 h 56"/>
              <a:gd name="T8" fmla="*/ 0 60000 65536"/>
              <a:gd name="T9" fmla="*/ 0 60000 65536"/>
              <a:gd name="T10" fmla="*/ 0 60000 65536"/>
              <a:gd name="T11" fmla="*/ 0 60000 65536"/>
              <a:gd name="T12" fmla="*/ 0 w 92"/>
              <a:gd name="T13" fmla="*/ 0 h 56"/>
              <a:gd name="T14" fmla="*/ 92 w 92"/>
              <a:gd name="T15" fmla="*/ 56 h 56"/>
            </a:gdLst>
            <a:ahLst/>
            <a:cxnLst>
              <a:cxn ang="T8">
                <a:pos x="T0" y="T1"/>
              </a:cxn>
              <a:cxn ang="T9">
                <a:pos x="T2" y="T3"/>
              </a:cxn>
              <a:cxn ang="T10">
                <a:pos x="T4" y="T5"/>
              </a:cxn>
              <a:cxn ang="T11">
                <a:pos x="T6" y="T7"/>
              </a:cxn>
            </a:cxnLst>
            <a:rect l="T12" t="T13" r="T14" b="T15"/>
            <a:pathLst>
              <a:path w="92" h="56">
                <a:moveTo>
                  <a:pt x="71" y="0"/>
                </a:moveTo>
                <a:cubicBezTo>
                  <a:pt x="53" y="6"/>
                  <a:pt x="0" y="17"/>
                  <a:pt x="31" y="48"/>
                </a:cubicBezTo>
                <a:cubicBezTo>
                  <a:pt x="37" y="54"/>
                  <a:pt x="47" y="53"/>
                  <a:pt x="55" y="56"/>
                </a:cubicBezTo>
                <a:cubicBezTo>
                  <a:pt x="92" y="44"/>
                  <a:pt x="92" y="31"/>
                  <a:pt x="71" y="0"/>
                </a:cubicBezTo>
                <a:close/>
              </a:path>
            </a:pathLst>
          </a:custGeom>
          <a:noFill/>
          <a:ln w="12700">
            <a:solidFill>
              <a:schemeClr val="tx1"/>
            </a:solidFill>
            <a:round/>
            <a:headEnd/>
            <a:tailEnd/>
          </a:ln>
        </p:spPr>
        <p:txBody>
          <a:bodyPr/>
          <a:lstStyle/>
          <a:p>
            <a:endParaRPr lang="en-US"/>
          </a:p>
        </p:txBody>
      </p:sp>
      <p:sp>
        <p:nvSpPr>
          <p:cNvPr id="108845" name="Freeform 455"/>
          <p:cNvSpPr>
            <a:spLocks/>
          </p:cNvSpPr>
          <p:nvPr/>
        </p:nvSpPr>
        <p:spPr bwMode="auto">
          <a:xfrm>
            <a:off x="7064375" y="5378450"/>
            <a:ext cx="160338" cy="74613"/>
          </a:xfrm>
          <a:custGeom>
            <a:avLst/>
            <a:gdLst>
              <a:gd name="T0" fmla="*/ 17 w 81"/>
              <a:gd name="T1" fmla="*/ 0 h 52"/>
              <a:gd name="T2" fmla="*/ 81 w 81"/>
              <a:gd name="T3" fmla="*/ 24 h 52"/>
              <a:gd name="T4" fmla="*/ 17 w 81"/>
              <a:gd name="T5" fmla="*/ 0 h 52"/>
              <a:gd name="T6" fmla="*/ 0 60000 65536"/>
              <a:gd name="T7" fmla="*/ 0 60000 65536"/>
              <a:gd name="T8" fmla="*/ 0 60000 65536"/>
              <a:gd name="T9" fmla="*/ 0 w 81"/>
              <a:gd name="T10" fmla="*/ 0 h 52"/>
              <a:gd name="T11" fmla="*/ 81 w 81"/>
              <a:gd name="T12" fmla="*/ 52 h 52"/>
            </a:gdLst>
            <a:ahLst/>
            <a:cxnLst>
              <a:cxn ang="T6">
                <a:pos x="T0" y="T1"/>
              </a:cxn>
              <a:cxn ang="T7">
                <a:pos x="T2" y="T3"/>
              </a:cxn>
              <a:cxn ang="T8">
                <a:pos x="T4" y="T5"/>
              </a:cxn>
            </a:cxnLst>
            <a:rect l="T9" t="T10" r="T11" b="T12"/>
            <a:pathLst>
              <a:path w="81" h="52">
                <a:moveTo>
                  <a:pt x="17" y="0"/>
                </a:moveTo>
                <a:cubicBezTo>
                  <a:pt x="0" y="52"/>
                  <a:pt x="45" y="30"/>
                  <a:pt x="81" y="24"/>
                </a:cubicBezTo>
                <a:cubicBezTo>
                  <a:pt x="46" y="0"/>
                  <a:pt x="66" y="10"/>
                  <a:pt x="17" y="0"/>
                </a:cubicBezTo>
                <a:close/>
              </a:path>
            </a:pathLst>
          </a:custGeom>
          <a:noFill/>
          <a:ln w="12700">
            <a:solidFill>
              <a:schemeClr val="tx1"/>
            </a:solidFill>
            <a:round/>
            <a:headEnd/>
            <a:tailEnd/>
          </a:ln>
        </p:spPr>
        <p:txBody>
          <a:bodyPr/>
          <a:lstStyle/>
          <a:p>
            <a:endParaRPr lang="en-US"/>
          </a:p>
        </p:txBody>
      </p:sp>
      <p:sp>
        <p:nvSpPr>
          <p:cNvPr id="108846" name="Freeform 456"/>
          <p:cNvSpPr>
            <a:spLocks/>
          </p:cNvSpPr>
          <p:nvPr/>
        </p:nvSpPr>
        <p:spPr bwMode="auto">
          <a:xfrm>
            <a:off x="7042150" y="5308600"/>
            <a:ext cx="182563" cy="74613"/>
          </a:xfrm>
          <a:custGeom>
            <a:avLst/>
            <a:gdLst>
              <a:gd name="T0" fmla="*/ 28 w 92"/>
              <a:gd name="T1" fmla="*/ 0 h 64"/>
              <a:gd name="T2" fmla="*/ 44 w 92"/>
              <a:gd name="T3" fmla="*/ 64 h 64"/>
              <a:gd name="T4" fmla="*/ 28 w 92"/>
              <a:gd name="T5" fmla="*/ 0 h 64"/>
              <a:gd name="T6" fmla="*/ 0 60000 65536"/>
              <a:gd name="T7" fmla="*/ 0 60000 65536"/>
              <a:gd name="T8" fmla="*/ 0 60000 65536"/>
              <a:gd name="T9" fmla="*/ 0 w 92"/>
              <a:gd name="T10" fmla="*/ 0 h 64"/>
              <a:gd name="T11" fmla="*/ 92 w 92"/>
              <a:gd name="T12" fmla="*/ 64 h 64"/>
            </a:gdLst>
            <a:ahLst/>
            <a:cxnLst>
              <a:cxn ang="T6">
                <a:pos x="T0" y="T1"/>
              </a:cxn>
              <a:cxn ang="T7">
                <a:pos x="T2" y="T3"/>
              </a:cxn>
              <a:cxn ang="T8">
                <a:pos x="T4" y="T5"/>
              </a:cxn>
            </a:cxnLst>
            <a:rect l="T9" t="T10" r="T11" b="T12"/>
            <a:pathLst>
              <a:path w="92" h="64">
                <a:moveTo>
                  <a:pt x="28" y="0"/>
                </a:moveTo>
                <a:cubicBezTo>
                  <a:pt x="5" y="34"/>
                  <a:pt x="0" y="49"/>
                  <a:pt x="44" y="64"/>
                </a:cubicBezTo>
                <a:cubicBezTo>
                  <a:pt x="92" y="32"/>
                  <a:pt x="68" y="20"/>
                  <a:pt x="28" y="0"/>
                </a:cubicBezTo>
                <a:close/>
              </a:path>
            </a:pathLst>
          </a:custGeom>
          <a:noFill/>
          <a:ln w="12700">
            <a:solidFill>
              <a:schemeClr val="tx1"/>
            </a:solidFill>
            <a:round/>
            <a:headEnd/>
            <a:tailEnd/>
          </a:ln>
        </p:spPr>
        <p:txBody>
          <a:bodyPr/>
          <a:lstStyle/>
          <a:p>
            <a:endParaRPr lang="en-US"/>
          </a:p>
        </p:txBody>
      </p:sp>
      <p:sp>
        <p:nvSpPr>
          <p:cNvPr id="108847" name="Freeform 457"/>
          <p:cNvSpPr>
            <a:spLocks/>
          </p:cNvSpPr>
          <p:nvPr/>
        </p:nvSpPr>
        <p:spPr bwMode="auto">
          <a:xfrm>
            <a:off x="7053263" y="5170488"/>
            <a:ext cx="184150" cy="74612"/>
          </a:xfrm>
          <a:custGeom>
            <a:avLst/>
            <a:gdLst>
              <a:gd name="T0" fmla="*/ 37 w 93"/>
              <a:gd name="T1" fmla="*/ 0 h 49"/>
              <a:gd name="T2" fmla="*/ 13 w 93"/>
              <a:gd name="T3" fmla="*/ 8 h 49"/>
              <a:gd name="T4" fmla="*/ 45 w 93"/>
              <a:gd name="T5" fmla="*/ 48 h 49"/>
              <a:gd name="T6" fmla="*/ 77 w 93"/>
              <a:gd name="T7" fmla="*/ 40 h 49"/>
              <a:gd name="T8" fmla="*/ 37 w 93"/>
              <a:gd name="T9" fmla="*/ 0 h 49"/>
              <a:gd name="T10" fmla="*/ 0 60000 65536"/>
              <a:gd name="T11" fmla="*/ 0 60000 65536"/>
              <a:gd name="T12" fmla="*/ 0 60000 65536"/>
              <a:gd name="T13" fmla="*/ 0 60000 65536"/>
              <a:gd name="T14" fmla="*/ 0 60000 65536"/>
              <a:gd name="T15" fmla="*/ 0 w 93"/>
              <a:gd name="T16" fmla="*/ 0 h 49"/>
              <a:gd name="T17" fmla="*/ 93 w 93"/>
              <a:gd name="T18" fmla="*/ 49 h 49"/>
            </a:gdLst>
            <a:ahLst/>
            <a:cxnLst>
              <a:cxn ang="T10">
                <a:pos x="T0" y="T1"/>
              </a:cxn>
              <a:cxn ang="T11">
                <a:pos x="T2" y="T3"/>
              </a:cxn>
              <a:cxn ang="T12">
                <a:pos x="T4" y="T5"/>
              </a:cxn>
              <a:cxn ang="T13">
                <a:pos x="T6" y="T7"/>
              </a:cxn>
              <a:cxn ang="T14">
                <a:pos x="T8" y="T9"/>
              </a:cxn>
            </a:cxnLst>
            <a:rect l="T15" t="T16" r="T17" b="T18"/>
            <a:pathLst>
              <a:path w="93" h="49">
                <a:moveTo>
                  <a:pt x="37" y="0"/>
                </a:moveTo>
                <a:cubicBezTo>
                  <a:pt x="29" y="3"/>
                  <a:pt x="16" y="0"/>
                  <a:pt x="13" y="8"/>
                </a:cubicBezTo>
                <a:cubicBezTo>
                  <a:pt x="0" y="40"/>
                  <a:pt x="28" y="42"/>
                  <a:pt x="45" y="48"/>
                </a:cubicBezTo>
                <a:cubicBezTo>
                  <a:pt x="56" y="45"/>
                  <a:pt x="70" y="49"/>
                  <a:pt x="77" y="40"/>
                </a:cubicBezTo>
                <a:cubicBezTo>
                  <a:pt x="93" y="19"/>
                  <a:pt x="44" y="7"/>
                  <a:pt x="37" y="0"/>
                </a:cubicBezTo>
                <a:close/>
              </a:path>
            </a:pathLst>
          </a:custGeom>
          <a:noFill/>
          <a:ln w="12700">
            <a:solidFill>
              <a:schemeClr val="tx1"/>
            </a:solidFill>
            <a:round/>
            <a:headEnd/>
            <a:tailEnd/>
          </a:ln>
        </p:spPr>
        <p:txBody>
          <a:bodyPr/>
          <a:lstStyle/>
          <a:p>
            <a:endParaRPr lang="en-US"/>
          </a:p>
        </p:txBody>
      </p:sp>
      <p:sp>
        <p:nvSpPr>
          <p:cNvPr id="108848" name="Freeform 458"/>
          <p:cNvSpPr>
            <a:spLocks/>
          </p:cNvSpPr>
          <p:nvPr/>
        </p:nvSpPr>
        <p:spPr bwMode="auto">
          <a:xfrm>
            <a:off x="7237413" y="5268913"/>
            <a:ext cx="190500" cy="76200"/>
          </a:xfrm>
          <a:custGeom>
            <a:avLst/>
            <a:gdLst>
              <a:gd name="T0" fmla="*/ 56 w 96"/>
              <a:gd name="T1" fmla="*/ 0 h 32"/>
              <a:gd name="T2" fmla="*/ 24 w 96"/>
              <a:gd name="T3" fmla="*/ 8 h 32"/>
              <a:gd name="T4" fmla="*/ 0 w 96"/>
              <a:gd name="T5" fmla="*/ 16 h 32"/>
              <a:gd name="T6" fmla="*/ 24 w 96"/>
              <a:gd name="T7" fmla="*/ 32 h 32"/>
              <a:gd name="T8" fmla="*/ 72 w 96"/>
              <a:gd name="T9" fmla="*/ 24 h 32"/>
              <a:gd name="T10" fmla="*/ 96 w 96"/>
              <a:gd name="T11" fmla="*/ 16 h 32"/>
              <a:gd name="T12" fmla="*/ 56 w 96"/>
              <a:gd name="T13" fmla="*/ 0 h 32"/>
              <a:gd name="T14" fmla="*/ 0 60000 65536"/>
              <a:gd name="T15" fmla="*/ 0 60000 65536"/>
              <a:gd name="T16" fmla="*/ 0 60000 65536"/>
              <a:gd name="T17" fmla="*/ 0 60000 65536"/>
              <a:gd name="T18" fmla="*/ 0 60000 65536"/>
              <a:gd name="T19" fmla="*/ 0 60000 65536"/>
              <a:gd name="T20" fmla="*/ 0 60000 65536"/>
              <a:gd name="T21" fmla="*/ 0 w 96"/>
              <a:gd name="T22" fmla="*/ 0 h 32"/>
              <a:gd name="T23" fmla="*/ 96 w 9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32">
                <a:moveTo>
                  <a:pt x="56" y="0"/>
                </a:moveTo>
                <a:cubicBezTo>
                  <a:pt x="45" y="3"/>
                  <a:pt x="35" y="5"/>
                  <a:pt x="24" y="8"/>
                </a:cubicBezTo>
                <a:cubicBezTo>
                  <a:pt x="16" y="10"/>
                  <a:pt x="0" y="8"/>
                  <a:pt x="0" y="16"/>
                </a:cubicBezTo>
                <a:cubicBezTo>
                  <a:pt x="0" y="26"/>
                  <a:pt x="16" y="27"/>
                  <a:pt x="24" y="32"/>
                </a:cubicBezTo>
                <a:cubicBezTo>
                  <a:pt x="40" y="29"/>
                  <a:pt x="56" y="28"/>
                  <a:pt x="72" y="24"/>
                </a:cubicBezTo>
                <a:cubicBezTo>
                  <a:pt x="80" y="22"/>
                  <a:pt x="96" y="24"/>
                  <a:pt x="96" y="16"/>
                </a:cubicBezTo>
                <a:cubicBezTo>
                  <a:pt x="96" y="2"/>
                  <a:pt x="69" y="6"/>
                  <a:pt x="56" y="0"/>
                </a:cubicBezTo>
                <a:close/>
              </a:path>
            </a:pathLst>
          </a:custGeom>
          <a:noFill/>
          <a:ln w="9525">
            <a:solidFill>
              <a:schemeClr val="tx1"/>
            </a:solidFill>
            <a:round/>
            <a:headEnd/>
            <a:tailEnd/>
          </a:ln>
        </p:spPr>
        <p:txBody>
          <a:bodyPr/>
          <a:lstStyle/>
          <a:p>
            <a:endParaRPr lang="en-US"/>
          </a:p>
        </p:txBody>
      </p:sp>
      <p:sp>
        <p:nvSpPr>
          <p:cNvPr id="108849" name="Freeform 459"/>
          <p:cNvSpPr>
            <a:spLocks/>
          </p:cNvSpPr>
          <p:nvPr/>
        </p:nvSpPr>
        <p:spPr bwMode="auto">
          <a:xfrm>
            <a:off x="7453313" y="5364163"/>
            <a:ext cx="127000" cy="74612"/>
          </a:xfrm>
          <a:custGeom>
            <a:avLst/>
            <a:gdLst>
              <a:gd name="T0" fmla="*/ 24 w 64"/>
              <a:gd name="T1" fmla="*/ 10 h 53"/>
              <a:gd name="T2" fmla="*/ 0 w 64"/>
              <a:gd name="T3" fmla="*/ 26 h 53"/>
              <a:gd name="T4" fmla="*/ 64 w 64"/>
              <a:gd name="T5" fmla="*/ 34 h 53"/>
              <a:gd name="T6" fmla="*/ 24 w 64"/>
              <a:gd name="T7" fmla="*/ 10 h 53"/>
              <a:gd name="T8" fmla="*/ 0 60000 65536"/>
              <a:gd name="T9" fmla="*/ 0 60000 65536"/>
              <a:gd name="T10" fmla="*/ 0 60000 65536"/>
              <a:gd name="T11" fmla="*/ 0 60000 65536"/>
              <a:gd name="T12" fmla="*/ 0 w 64"/>
              <a:gd name="T13" fmla="*/ 0 h 53"/>
              <a:gd name="T14" fmla="*/ 64 w 64"/>
              <a:gd name="T15" fmla="*/ 53 h 53"/>
            </a:gdLst>
            <a:ahLst/>
            <a:cxnLst>
              <a:cxn ang="T8">
                <a:pos x="T0" y="T1"/>
              </a:cxn>
              <a:cxn ang="T9">
                <a:pos x="T2" y="T3"/>
              </a:cxn>
              <a:cxn ang="T10">
                <a:pos x="T4" y="T5"/>
              </a:cxn>
              <a:cxn ang="T11">
                <a:pos x="T6" y="T7"/>
              </a:cxn>
            </a:cxnLst>
            <a:rect l="T12" t="T13" r="T14" b="T15"/>
            <a:pathLst>
              <a:path w="64" h="53">
                <a:moveTo>
                  <a:pt x="24" y="10"/>
                </a:moveTo>
                <a:cubicBezTo>
                  <a:pt x="16" y="15"/>
                  <a:pt x="0" y="16"/>
                  <a:pt x="0" y="26"/>
                </a:cubicBezTo>
                <a:cubicBezTo>
                  <a:pt x="0" y="53"/>
                  <a:pt x="40" y="39"/>
                  <a:pt x="64" y="34"/>
                </a:cubicBezTo>
                <a:cubicBezTo>
                  <a:pt x="53" y="0"/>
                  <a:pt x="64" y="10"/>
                  <a:pt x="24" y="10"/>
                </a:cubicBezTo>
                <a:close/>
              </a:path>
            </a:pathLst>
          </a:custGeom>
          <a:noFill/>
          <a:ln w="12700">
            <a:solidFill>
              <a:schemeClr val="tx1"/>
            </a:solidFill>
            <a:round/>
            <a:headEnd/>
            <a:tailEnd/>
          </a:ln>
        </p:spPr>
        <p:txBody>
          <a:bodyPr/>
          <a:lstStyle/>
          <a:p>
            <a:endParaRPr lang="en-US"/>
          </a:p>
        </p:txBody>
      </p:sp>
      <p:sp>
        <p:nvSpPr>
          <p:cNvPr id="108850" name="Freeform 460"/>
          <p:cNvSpPr>
            <a:spLocks/>
          </p:cNvSpPr>
          <p:nvPr/>
        </p:nvSpPr>
        <p:spPr bwMode="auto">
          <a:xfrm>
            <a:off x="7239000" y="5181600"/>
            <a:ext cx="204788" cy="74613"/>
          </a:xfrm>
          <a:custGeom>
            <a:avLst/>
            <a:gdLst>
              <a:gd name="T0" fmla="*/ 61 w 103"/>
              <a:gd name="T1" fmla="*/ 0 h 48"/>
              <a:gd name="T2" fmla="*/ 45 w 103"/>
              <a:gd name="T3" fmla="*/ 48 h 48"/>
              <a:gd name="T4" fmla="*/ 93 w 103"/>
              <a:gd name="T5" fmla="*/ 16 h 48"/>
              <a:gd name="T6" fmla="*/ 61 w 103"/>
              <a:gd name="T7" fmla="*/ 0 h 48"/>
              <a:gd name="T8" fmla="*/ 0 60000 65536"/>
              <a:gd name="T9" fmla="*/ 0 60000 65536"/>
              <a:gd name="T10" fmla="*/ 0 60000 65536"/>
              <a:gd name="T11" fmla="*/ 0 60000 65536"/>
              <a:gd name="T12" fmla="*/ 0 w 103"/>
              <a:gd name="T13" fmla="*/ 0 h 48"/>
              <a:gd name="T14" fmla="*/ 103 w 103"/>
              <a:gd name="T15" fmla="*/ 48 h 48"/>
            </a:gdLst>
            <a:ahLst/>
            <a:cxnLst>
              <a:cxn ang="T8">
                <a:pos x="T0" y="T1"/>
              </a:cxn>
              <a:cxn ang="T9">
                <a:pos x="T2" y="T3"/>
              </a:cxn>
              <a:cxn ang="T10">
                <a:pos x="T4" y="T5"/>
              </a:cxn>
              <a:cxn ang="T11">
                <a:pos x="T6" y="T7"/>
              </a:cxn>
            </a:cxnLst>
            <a:rect l="T12" t="T13" r="T14" b="T15"/>
            <a:pathLst>
              <a:path w="103" h="48">
                <a:moveTo>
                  <a:pt x="61" y="0"/>
                </a:moveTo>
                <a:cubicBezTo>
                  <a:pt x="19" y="10"/>
                  <a:pt x="0" y="18"/>
                  <a:pt x="45" y="48"/>
                </a:cubicBezTo>
                <a:cubicBezTo>
                  <a:pt x="50" y="47"/>
                  <a:pt x="103" y="41"/>
                  <a:pt x="93" y="16"/>
                </a:cubicBezTo>
                <a:cubicBezTo>
                  <a:pt x="89" y="5"/>
                  <a:pt x="72" y="5"/>
                  <a:pt x="61" y="0"/>
                </a:cubicBezTo>
                <a:close/>
              </a:path>
            </a:pathLst>
          </a:custGeom>
          <a:noFill/>
          <a:ln w="12700">
            <a:solidFill>
              <a:schemeClr val="tx1"/>
            </a:solidFill>
            <a:round/>
            <a:headEnd/>
            <a:tailEnd/>
          </a:ln>
        </p:spPr>
        <p:txBody>
          <a:bodyPr/>
          <a:lstStyle/>
          <a:p>
            <a:endParaRPr lang="en-US"/>
          </a:p>
        </p:txBody>
      </p:sp>
      <p:sp>
        <p:nvSpPr>
          <p:cNvPr id="108851" name="Freeform 461"/>
          <p:cNvSpPr>
            <a:spLocks/>
          </p:cNvSpPr>
          <p:nvPr/>
        </p:nvSpPr>
        <p:spPr bwMode="auto">
          <a:xfrm>
            <a:off x="7172325" y="5162550"/>
            <a:ext cx="214313" cy="74613"/>
          </a:xfrm>
          <a:custGeom>
            <a:avLst/>
            <a:gdLst>
              <a:gd name="T0" fmla="*/ 46 w 108"/>
              <a:gd name="T1" fmla="*/ 7 h 43"/>
              <a:gd name="T2" fmla="*/ 6 w 108"/>
              <a:gd name="T3" fmla="*/ 15 h 43"/>
              <a:gd name="T4" fmla="*/ 14 w 108"/>
              <a:gd name="T5" fmla="*/ 39 h 43"/>
              <a:gd name="T6" fmla="*/ 62 w 108"/>
              <a:gd name="T7" fmla="*/ 31 h 43"/>
              <a:gd name="T8" fmla="*/ 46 w 108"/>
              <a:gd name="T9" fmla="*/ 7 h 43"/>
              <a:gd name="T10" fmla="*/ 0 60000 65536"/>
              <a:gd name="T11" fmla="*/ 0 60000 65536"/>
              <a:gd name="T12" fmla="*/ 0 60000 65536"/>
              <a:gd name="T13" fmla="*/ 0 60000 65536"/>
              <a:gd name="T14" fmla="*/ 0 60000 65536"/>
              <a:gd name="T15" fmla="*/ 0 w 108"/>
              <a:gd name="T16" fmla="*/ 0 h 43"/>
              <a:gd name="T17" fmla="*/ 108 w 108"/>
              <a:gd name="T18" fmla="*/ 43 h 43"/>
            </a:gdLst>
            <a:ahLst/>
            <a:cxnLst>
              <a:cxn ang="T10">
                <a:pos x="T0" y="T1"/>
              </a:cxn>
              <a:cxn ang="T11">
                <a:pos x="T2" y="T3"/>
              </a:cxn>
              <a:cxn ang="T12">
                <a:pos x="T4" y="T5"/>
              </a:cxn>
              <a:cxn ang="T13">
                <a:pos x="T6" y="T7"/>
              </a:cxn>
              <a:cxn ang="T14">
                <a:pos x="T8" y="T9"/>
              </a:cxn>
            </a:cxnLst>
            <a:rect l="T15" t="T16" r="T17" b="T18"/>
            <a:pathLst>
              <a:path w="108" h="43">
                <a:moveTo>
                  <a:pt x="46" y="7"/>
                </a:moveTo>
                <a:cubicBezTo>
                  <a:pt x="33" y="10"/>
                  <a:pt x="16" y="5"/>
                  <a:pt x="6" y="15"/>
                </a:cubicBezTo>
                <a:cubicBezTo>
                  <a:pt x="0" y="21"/>
                  <a:pt x="6" y="37"/>
                  <a:pt x="14" y="39"/>
                </a:cubicBezTo>
                <a:cubicBezTo>
                  <a:pt x="30" y="43"/>
                  <a:pt x="46" y="34"/>
                  <a:pt x="62" y="31"/>
                </a:cubicBezTo>
                <a:cubicBezTo>
                  <a:pt x="108" y="0"/>
                  <a:pt x="76" y="7"/>
                  <a:pt x="46" y="7"/>
                </a:cubicBezTo>
                <a:close/>
              </a:path>
            </a:pathLst>
          </a:custGeom>
          <a:noFill/>
          <a:ln w="12700">
            <a:solidFill>
              <a:schemeClr val="tx1"/>
            </a:solidFill>
            <a:round/>
            <a:headEnd/>
            <a:tailEnd/>
          </a:ln>
        </p:spPr>
        <p:txBody>
          <a:bodyPr/>
          <a:lstStyle/>
          <a:p>
            <a:endParaRPr lang="en-US"/>
          </a:p>
        </p:txBody>
      </p:sp>
      <p:sp>
        <p:nvSpPr>
          <p:cNvPr id="108852" name="Freeform 462"/>
          <p:cNvSpPr>
            <a:spLocks/>
          </p:cNvSpPr>
          <p:nvPr/>
        </p:nvSpPr>
        <p:spPr bwMode="auto">
          <a:xfrm>
            <a:off x="7480300" y="5216525"/>
            <a:ext cx="112713" cy="74613"/>
          </a:xfrm>
          <a:custGeom>
            <a:avLst/>
            <a:gdLst>
              <a:gd name="T0" fmla="*/ 49 w 57"/>
              <a:gd name="T1" fmla="*/ 3 h 41"/>
              <a:gd name="T2" fmla="*/ 1 w 57"/>
              <a:gd name="T3" fmla="*/ 11 h 41"/>
              <a:gd name="T4" fmla="*/ 49 w 57"/>
              <a:gd name="T5" fmla="*/ 35 h 41"/>
              <a:gd name="T6" fmla="*/ 49 w 57"/>
              <a:gd name="T7" fmla="*/ 3 h 41"/>
              <a:gd name="T8" fmla="*/ 0 60000 65536"/>
              <a:gd name="T9" fmla="*/ 0 60000 65536"/>
              <a:gd name="T10" fmla="*/ 0 60000 65536"/>
              <a:gd name="T11" fmla="*/ 0 60000 65536"/>
              <a:gd name="T12" fmla="*/ 0 w 57"/>
              <a:gd name="T13" fmla="*/ 0 h 41"/>
              <a:gd name="T14" fmla="*/ 57 w 57"/>
              <a:gd name="T15" fmla="*/ 41 h 41"/>
            </a:gdLst>
            <a:ahLst/>
            <a:cxnLst>
              <a:cxn ang="T8">
                <a:pos x="T0" y="T1"/>
              </a:cxn>
              <a:cxn ang="T9">
                <a:pos x="T2" y="T3"/>
              </a:cxn>
              <a:cxn ang="T10">
                <a:pos x="T4" y="T5"/>
              </a:cxn>
              <a:cxn ang="T11">
                <a:pos x="T6" y="T7"/>
              </a:cxn>
            </a:cxnLst>
            <a:rect l="T12" t="T13" r="T14" b="T15"/>
            <a:pathLst>
              <a:path w="57" h="41">
                <a:moveTo>
                  <a:pt x="49" y="3"/>
                </a:moveTo>
                <a:cubicBezTo>
                  <a:pt x="33" y="6"/>
                  <a:pt x="12" y="0"/>
                  <a:pt x="1" y="11"/>
                </a:cubicBezTo>
                <a:cubicBezTo>
                  <a:pt x="0" y="12"/>
                  <a:pt x="43" y="41"/>
                  <a:pt x="49" y="35"/>
                </a:cubicBezTo>
                <a:cubicBezTo>
                  <a:pt x="57" y="27"/>
                  <a:pt x="49" y="14"/>
                  <a:pt x="49" y="3"/>
                </a:cubicBezTo>
                <a:close/>
              </a:path>
            </a:pathLst>
          </a:custGeom>
          <a:noFill/>
          <a:ln w="12700">
            <a:solidFill>
              <a:schemeClr val="tx1"/>
            </a:solidFill>
            <a:round/>
            <a:headEnd/>
            <a:tailEnd/>
          </a:ln>
        </p:spPr>
        <p:txBody>
          <a:bodyPr/>
          <a:lstStyle/>
          <a:p>
            <a:endParaRPr lang="en-US"/>
          </a:p>
        </p:txBody>
      </p:sp>
      <p:sp>
        <p:nvSpPr>
          <p:cNvPr id="108853" name="Freeform 463"/>
          <p:cNvSpPr>
            <a:spLocks/>
          </p:cNvSpPr>
          <p:nvPr/>
        </p:nvSpPr>
        <p:spPr bwMode="auto">
          <a:xfrm>
            <a:off x="7448550" y="5332413"/>
            <a:ext cx="182563" cy="74612"/>
          </a:xfrm>
          <a:custGeom>
            <a:avLst/>
            <a:gdLst>
              <a:gd name="T0" fmla="*/ 71 w 92"/>
              <a:gd name="T1" fmla="*/ 0 h 56"/>
              <a:gd name="T2" fmla="*/ 31 w 92"/>
              <a:gd name="T3" fmla="*/ 48 h 56"/>
              <a:gd name="T4" fmla="*/ 55 w 92"/>
              <a:gd name="T5" fmla="*/ 56 h 56"/>
              <a:gd name="T6" fmla="*/ 71 w 92"/>
              <a:gd name="T7" fmla="*/ 0 h 56"/>
              <a:gd name="T8" fmla="*/ 0 60000 65536"/>
              <a:gd name="T9" fmla="*/ 0 60000 65536"/>
              <a:gd name="T10" fmla="*/ 0 60000 65536"/>
              <a:gd name="T11" fmla="*/ 0 60000 65536"/>
              <a:gd name="T12" fmla="*/ 0 w 92"/>
              <a:gd name="T13" fmla="*/ 0 h 56"/>
              <a:gd name="T14" fmla="*/ 92 w 92"/>
              <a:gd name="T15" fmla="*/ 56 h 56"/>
            </a:gdLst>
            <a:ahLst/>
            <a:cxnLst>
              <a:cxn ang="T8">
                <a:pos x="T0" y="T1"/>
              </a:cxn>
              <a:cxn ang="T9">
                <a:pos x="T2" y="T3"/>
              </a:cxn>
              <a:cxn ang="T10">
                <a:pos x="T4" y="T5"/>
              </a:cxn>
              <a:cxn ang="T11">
                <a:pos x="T6" y="T7"/>
              </a:cxn>
            </a:cxnLst>
            <a:rect l="T12" t="T13" r="T14" b="T15"/>
            <a:pathLst>
              <a:path w="92" h="56">
                <a:moveTo>
                  <a:pt x="71" y="0"/>
                </a:moveTo>
                <a:cubicBezTo>
                  <a:pt x="53" y="6"/>
                  <a:pt x="0" y="17"/>
                  <a:pt x="31" y="48"/>
                </a:cubicBezTo>
                <a:cubicBezTo>
                  <a:pt x="37" y="54"/>
                  <a:pt x="47" y="53"/>
                  <a:pt x="55" y="56"/>
                </a:cubicBezTo>
                <a:cubicBezTo>
                  <a:pt x="92" y="44"/>
                  <a:pt x="92" y="31"/>
                  <a:pt x="71" y="0"/>
                </a:cubicBezTo>
                <a:close/>
              </a:path>
            </a:pathLst>
          </a:custGeom>
          <a:noFill/>
          <a:ln w="12700">
            <a:solidFill>
              <a:schemeClr val="tx1"/>
            </a:solidFill>
            <a:round/>
            <a:headEnd/>
            <a:tailEnd/>
          </a:ln>
        </p:spPr>
        <p:txBody>
          <a:bodyPr/>
          <a:lstStyle/>
          <a:p>
            <a:endParaRPr lang="en-US"/>
          </a:p>
        </p:txBody>
      </p:sp>
      <p:sp>
        <p:nvSpPr>
          <p:cNvPr id="108854" name="Freeform 464"/>
          <p:cNvSpPr>
            <a:spLocks/>
          </p:cNvSpPr>
          <p:nvPr/>
        </p:nvSpPr>
        <p:spPr bwMode="auto">
          <a:xfrm>
            <a:off x="6948488" y="5178425"/>
            <a:ext cx="161925" cy="82550"/>
          </a:xfrm>
          <a:custGeom>
            <a:avLst/>
            <a:gdLst>
              <a:gd name="T0" fmla="*/ 55 w 102"/>
              <a:gd name="T1" fmla="*/ 2 h 52"/>
              <a:gd name="T2" fmla="*/ 15 w 102"/>
              <a:gd name="T3" fmla="*/ 10 h 52"/>
              <a:gd name="T4" fmla="*/ 47 w 102"/>
              <a:gd name="T5" fmla="*/ 50 h 52"/>
              <a:gd name="T6" fmla="*/ 87 w 102"/>
              <a:gd name="T7" fmla="*/ 42 h 52"/>
              <a:gd name="T8" fmla="*/ 55 w 102"/>
              <a:gd name="T9" fmla="*/ 2 h 52"/>
              <a:gd name="T10" fmla="*/ 0 60000 65536"/>
              <a:gd name="T11" fmla="*/ 0 60000 65536"/>
              <a:gd name="T12" fmla="*/ 0 60000 65536"/>
              <a:gd name="T13" fmla="*/ 0 60000 65536"/>
              <a:gd name="T14" fmla="*/ 0 60000 65536"/>
              <a:gd name="T15" fmla="*/ 0 w 102"/>
              <a:gd name="T16" fmla="*/ 0 h 52"/>
              <a:gd name="T17" fmla="*/ 102 w 102"/>
              <a:gd name="T18" fmla="*/ 52 h 52"/>
            </a:gdLst>
            <a:ahLst/>
            <a:cxnLst>
              <a:cxn ang="T10">
                <a:pos x="T0" y="T1"/>
              </a:cxn>
              <a:cxn ang="T11">
                <a:pos x="T2" y="T3"/>
              </a:cxn>
              <a:cxn ang="T12">
                <a:pos x="T4" y="T5"/>
              </a:cxn>
              <a:cxn ang="T13">
                <a:pos x="T6" y="T7"/>
              </a:cxn>
              <a:cxn ang="T14">
                <a:pos x="T8" y="T9"/>
              </a:cxn>
            </a:cxnLst>
            <a:rect l="T15" t="T16" r="T17" b="T18"/>
            <a:pathLst>
              <a:path w="102" h="52">
                <a:moveTo>
                  <a:pt x="55" y="2"/>
                </a:moveTo>
                <a:cubicBezTo>
                  <a:pt x="42" y="5"/>
                  <a:pt x="25" y="0"/>
                  <a:pt x="15" y="10"/>
                </a:cubicBezTo>
                <a:cubicBezTo>
                  <a:pt x="0" y="25"/>
                  <a:pt x="46" y="49"/>
                  <a:pt x="47" y="50"/>
                </a:cubicBezTo>
                <a:cubicBezTo>
                  <a:pt x="60" y="47"/>
                  <a:pt x="77" y="52"/>
                  <a:pt x="87" y="42"/>
                </a:cubicBezTo>
                <a:cubicBezTo>
                  <a:pt x="102" y="27"/>
                  <a:pt x="56" y="3"/>
                  <a:pt x="55" y="2"/>
                </a:cubicBezTo>
                <a:close/>
              </a:path>
            </a:pathLst>
          </a:custGeom>
          <a:noFill/>
          <a:ln w="12700">
            <a:solidFill>
              <a:schemeClr val="tx1"/>
            </a:solidFill>
            <a:round/>
            <a:headEnd/>
            <a:tailEnd/>
          </a:ln>
        </p:spPr>
        <p:txBody>
          <a:bodyPr/>
          <a:lstStyle/>
          <a:p>
            <a:endParaRPr lang="en-US"/>
          </a:p>
        </p:txBody>
      </p:sp>
      <p:sp>
        <p:nvSpPr>
          <p:cNvPr id="108855" name="Freeform 465"/>
          <p:cNvSpPr>
            <a:spLocks/>
          </p:cNvSpPr>
          <p:nvPr/>
        </p:nvSpPr>
        <p:spPr bwMode="auto">
          <a:xfrm>
            <a:off x="7278688" y="5359400"/>
            <a:ext cx="168275" cy="88900"/>
          </a:xfrm>
          <a:custGeom>
            <a:avLst/>
            <a:gdLst>
              <a:gd name="T0" fmla="*/ 55 w 106"/>
              <a:gd name="T1" fmla="*/ 0 h 56"/>
              <a:gd name="T2" fmla="*/ 31 w 106"/>
              <a:gd name="T3" fmla="*/ 8 h 56"/>
              <a:gd name="T4" fmla="*/ 71 w 106"/>
              <a:gd name="T5" fmla="*/ 56 h 56"/>
              <a:gd name="T6" fmla="*/ 95 w 106"/>
              <a:gd name="T7" fmla="*/ 40 h 56"/>
              <a:gd name="T8" fmla="*/ 55 w 106"/>
              <a:gd name="T9" fmla="*/ 0 h 56"/>
              <a:gd name="T10" fmla="*/ 0 60000 65536"/>
              <a:gd name="T11" fmla="*/ 0 60000 65536"/>
              <a:gd name="T12" fmla="*/ 0 60000 65536"/>
              <a:gd name="T13" fmla="*/ 0 60000 65536"/>
              <a:gd name="T14" fmla="*/ 0 60000 65536"/>
              <a:gd name="T15" fmla="*/ 0 w 106"/>
              <a:gd name="T16" fmla="*/ 0 h 56"/>
              <a:gd name="T17" fmla="*/ 106 w 106"/>
              <a:gd name="T18" fmla="*/ 56 h 56"/>
            </a:gdLst>
            <a:ahLst/>
            <a:cxnLst>
              <a:cxn ang="T10">
                <a:pos x="T0" y="T1"/>
              </a:cxn>
              <a:cxn ang="T11">
                <a:pos x="T2" y="T3"/>
              </a:cxn>
              <a:cxn ang="T12">
                <a:pos x="T4" y="T5"/>
              </a:cxn>
              <a:cxn ang="T13">
                <a:pos x="T6" y="T7"/>
              </a:cxn>
              <a:cxn ang="T14">
                <a:pos x="T8" y="T9"/>
              </a:cxn>
            </a:cxnLst>
            <a:rect l="T15" t="T16" r="T17" b="T18"/>
            <a:pathLst>
              <a:path w="106" h="56">
                <a:moveTo>
                  <a:pt x="55" y="0"/>
                </a:moveTo>
                <a:cubicBezTo>
                  <a:pt x="47" y="3"/>
                  <a:pt x="37" y="2"/>
                  <a:pt x="31" y="8"/>
                </a:cubicBezTo>
                <a:cubicBezTo>
                  <a:pt x="0" y="39"/>
                  <a:pt x="53" y="50"/>
                  <a:pt x="71" y="56"/>
                </a:cubicBezTo>
                <a:cubicBezTo>
                  <a:pt x="79" y="51"/>
                  <a:pt x="91" y="49"/>
                  <a:pt x="95" y="40"/>
                </a:cubicBezTo>
                <a:cubicBezTo>
                  <a:pt x="106" y="13"/>
                  <a:pt x="66" y="11"/>
                  <a:pt x="55" y="0"/>
                </a:cubicBezTo>
                <a:close/>
              </a:path>
            </a:pathLst>
          </a:custGeom>
          <a:noFill/>
          <a:ln w="9525">
            <a:solidFill>
              <a:schemeClr val="tx1"/>
            </a:solidFill>
            <a:round/>
            <a:headEnd/>
            <a:tailEnd/>
          </a:ln>
        </p:spPr>
        <p:txBody>
          <a:bodyPr/>
          <a:lstStyle/>
          <a:p>
            <a:endParaRPr lang="en-US"/>
          </a:p>
        </p:txBody>
      </p:sp>
      <p:sp>
        <p:nvSpPr>
          <p:cNvPr id="108856" name="Freeform 466"/>
          <p:cNvSpPr>
            <a:spLocks/>
          </p:cNvSpPr>
          <p:nvPr/>
        </p:nvSpPr>
        <p:spPr bwMode="auto">
          <a:xfrm>
            <a:off x="7394575" y="5299075"/>
            <a:ext cx="104775" cy="95250"/>
          </a:xfrm>
          <a:custGeom>
            <a:avLst/>
            <a:gdLst>
              <a:gd name="T0" fmla="*/ 38 w 66"/>
              <a:gd name="T1" fmla="*/ 14 h 60"/>
              <a:gd name="T2" fmla="*/ 6 w 66"/>
              <a:gd name="T3" fmla="*/ 22 h 60"/>
              <a:gd name="T4" fmla="*/ 14 w 66"/>
              <a:gd name="T5" fmla="*/ 54 h 60"/>
              <a:gd name="T6" fmla="*/ 62 w 66"/>
              <a:gd name="T7" fmla="*/ 46 h 60"/>
              <a:gd name="T8" fmla="*/ 38 w 66"/>
              <a:gd name="T9" fmla="*/ 14 h 60"/>
              <a:gd name="T10" fmla="*/ 0 60000 65536"/>
              <a:gd name="T11" fmla="*/ 0 60000 65536"/>
              <a:gd name="T12" fmla="*/ 0 60000 65536"/>
              <a:gd name="T13" fmla="*/ 0 60000 65536"/>
              <a:gd name="T14" fmla="*/ 0 60000 65536"/>
              <a:gd name="T15" fmla="*/ 0 w 66"/>
              <a:gd name="T16" fmla="*/ 0 h 60"/>
              <a:gd name="T17" fmla="*/ 66 w 66"/>
              <a:gd name="T18" fmla="*/ 60 h 60"/>
            </a:gdLst>
            <a:ahLst/>
            <a:cxnLst>
              <a:cxn ang="T10">
                <a:pos x="T0" y="T1"/>
              </a:cxn>
              <a:cxn ang="T11">
                <a:pos x="T2" y="T3"/>
              </a:cxn>
              <a:cxn ang="T12">
                <a:pos x="T4" y="T5"/>
              </a:cxn>
              <a:cxn ang="T13">
                <a:pos x="T6" y="T7"/>
              </a:cxn>
              <a:cxn ang="T14">
                <a:pos x="T8" y="T9"/>
              </a:cxn>
            </a:cxnLst>
            <a:rect l="T15" t="T16" r="T17" b="T18"/>
            <a:pathLst>
              <a:path w="66" h="60">
                <a:moveTo>
                  <a:pt x="38" y="14"/>
                </a:moveTo>
                <a:cubicBezTo>
                  <a:pt x="27" y="17"/>
                  <a:pt x="12" y="13"/>
                  <a:pt x="6" y="22"/>
                </a:cubicBezTo>
                <a:cubicBezTo>
                  <a:pt x="0" y="31"/>
                  <a:pt x="4" y="50"/>
                  <a:pt x="14" y="54"/>
                </a:cubicBezTo>
                <a:cubicBezTo>
                  <a:pt x="29" y="60"/>
                  <a:pt x="46" y="49"/>
                  <a:pt x="62" y="46"/>
                </a:cubicBezTo>
                <a:cubicBezTo>
                  <a:pt x="53" y="0"/>
                  <a:pt x="66" y="0"/>
                  <a:pt x="38" y="14"/>
                </a:cubicBezTo>
                <a:close/>
              </a:path>
            </a:pathLst>
          </a:custGeom>
          <a:noFill/>
          <a:ln w="12700">
            <a:solidFill>
              <a:schemeClr val="tx1"/>
            </a:solidFill>
            <a:round/>
            <a:headEnd/>
            <a:tailEnd/>
          </a:ln>
        </p:spPr>
        <p:txBody>
          <a:bodyPr/>
          <a:lstStyle/>
          <a:p>
            <a:endParaRPr lang="en-US"/>
          </a:p>
        </p:txBody>
      </p:sp>
      <p:sp>
        <p:nvSpPr>
          <p:cNvPr id="108857" name="Freeform 467"/>
          <p:cNvSpPr>
            <a:spLocks/>
          </p:cNvSpPr>
          <p:nvPr/>
        </p:nvSpPr>
        <p:spPr bwMode="auto">
          <a:xfrm>
            <a:off x="7521575" y="5410200"/>
            <a:ext cx="101600" cy="63500"/>
          </a:xfrm>
          <a:custGeom>
            <a:avLst/>
            <a:gdLst>
              <a:gd name="T0" fmla="*/ 46 w 64"/>
              <a:gd name="T1" fmla="*/ 0 h 40"/>
              <a:gd name="T2" fmla="*/ 6 w 64"/>
              <a:gd name="T3" fmla="*/ 32 h 40"/>
              <a:gd name="T4" fmla="*/ 30 w 64"/>
              <a:gd name="T5" fmla="*/ 40 h 40"/>
              <a:gd name="T6" fmla="*/ 46 w 64"/>
              <a:gd name="T7" fmla="*/ 0 h 40"/>
              <a:gd name="T8" fmla="*/ 0 60000 65536"/>
              <a:gd name="T9" fmla="*/ 0 60000 65536"/>
              <a:gd name="T10" fmla="*/ 0 60000 65536"/>
              <a:gd name="T11" fmla="*/ 0 60000 65536"/>
              <a:gd name="T12" fmla="*/ 0 w 64"/>
              <a:gd name="T13" fmla="*/ 0 h 40"/>
              <a:gd name="T14" fmla="*/ 64 w 64"/>
              <a:gd name="T15" fmla="*/ 40 h 40"/>
            </a:gdLst>
            <a:ahLst/>
            <a:cxnLst>
              <a:cxn ang="T8">
                <a:pos x="T0" y="T1"/>
              </a:cxn>
              <a:cxn ang="T9">
                <a:pos x="T2" y="T3"/>
              </a:cxn>
              <a:cxn ang="T10">
                <a:pos x="T4" y="T5"/>
              </a:cxn>
              <a:cxn ang="T11">
                <a:pos x="T6" y="T7"/>
              </a:cxn>
            </a:cxnLst>
            <a:rect l="T12" t="T13" r="T14" b="T15"/>
            <a:pathLst>
              <a:path w="64" h="40">
                <a:moveTo>
                  <a:pt x="46" y="0"/>
                </a:moveTo>
                <a:cubicBezTo>
                  <a:pt x="36" y="3"/>
                  <a:pt x="0" y="10"/>
                  <a:pt x="6" y="32"/>
                </a:cubicBezTo>
                <a:cubicBezTo>
                  <a:pt x="8" y="40"/>
                  <a:pt x="22" y="37"/>
                  <a:pt x="30" y="40"/>
                </a:cubicBezTo>
                <a:cubicBezTo>
                  <a:pt x="64" y="29"/>
                  <a:pt x="56" y="40"/>
                  <a:pt x="46" y="0"/>
                </a:cubicBezTo>
                <a:close/>
              </a:path>
            </a:pathLst>
          </a:custGeom>
          <a:noFill/>
          <a:ln w="12700">
            <a:solidFill>
              <a:schemeClr val="tx1"/>
            </a:solidFill>
            <a:round/>
            <a:headEnd/>
            <a:tailEnd/>
          </a:ln>
        </p:spPr>
        <p:txBody>
          <a:bodyPr/>
          <a:lstStyle/>
          <a:p>
            <a:endParaRPr lang="en-US"/>
          </a:p>
        </p:txBody>
      </p:sp>
      <p:sp>
        <p:nvSpPr>
          <p:cNvPr id="108858" name="Freeform 468"/>
          <p:cNvSpPr>
            <a:spLocks/>
          </p:cNvSpPr>
          <p:nvPr/>
        </p:nvSpPr>
        <p:spPr bwMode="auto">
          <a:xfrm>
            <a:off x="7356475" y="5232400"/>
            <a:ext cx="195263" cy="88900"/>
          </a:xfrm>
          <a:custGeom>
            <a:avLst/>
            <a:gdLst>
              <a:gd name="T0" fmla="*/ 78 w 123"/>
              <a:gd name="T1" fmla="*/ 0 h 56"/>
              <a:gd name="T2" fmla="*/ 38 w 123"/>
              <a:gd name="T3" fmla="*/ 8 h 56"/>
              <a:gd name="T4" fmla="*/ 78 w 123"/>
              <a:gd name="T5" fmla="*/ 56 h 56"/>
              <a:gd name="T6" fmla="*/ 78 w 123"/>
              <a:gd name="T7" fmla="*/ 0 h 56"/>
              <a:gd name="T8" fmla="*/ 0 60000 65536"/>
              <a:gd name="T9" fmla="*/ 0 60000 65536"/>
              <a:gd name="T10" fmla="*/ 0 60000 65536"/>
              <a:gd name="T11" fmla="*/ 0 60000 65536"/>
              <a:gd name="T12" fmla="*/ 0 w 123"/>
              <a:gd name="T13" fmla="*/ 0 h 56"/>
              <a:gd name="T14" fmla="*/ 123 w 123"/>
              <a:gd name="T15" fmla="*/ 56 h 56"/>
            </a:gdLst>
            <a:ahLst/>
            <a:cxnLst>
              <a:cxn ang="T8">
                <a:pos x="T0" y="T1"/>
              </a:cxn>
              <a:cxn ang="T9">
                <a:pos x="T2" y="T3"/>
              </a:cxn>
              <a:cxn ang="T10">
                <a:pos x="T4" y="T5"/>
              </a:cxn>
              <a:cxn ang="T11">
                <a:pos x="T6" y="T7"/>
              </a:cxn>
            </a:cxnLst>
            <a:rect l="T12" t="T13" r="T14" b="T15"/>
            <a:pathLst>
              <a:path w="123" h="56">
                <a:moveTo>
                  <a:pt x="78" y="0"/>
                </a:moveTo>
                <a:cubicBezTo>
                  <a:pt x="65" y="3"/>
                  <a:pt x="49" y="0"/>
                  <a:pt x="38" y="8"/>
                </a:cubicBezTo>
                <a:cubicBezTo>
                  <a:pt x="0" y="34"/>
                  <a:pt x="66" y="52"/>
                  <a:pt x="78" y="56"/>
                </a:cubicBezTo>
                <a:cubicBezTo>
                  <a:pt x="123" y="41"/>
                  <a:pt x="104" y="26"/>
                  <a:pt x="78" y="0"/>
                </a:cubicBezTo>
                <a:close/>
              </a:path>
            </a:pathLst>
          </a:custGeom>
          <a:noFill/>
          <a:ln w="12700">
            <a:solidFill>
              <a:schemeClr val="tx1"/>
            </a:solidFill>
            <a:round/>
            <a:headEnd/>
            <a:tailEnd/>
          </a:ln>
        </p:spPr>
        <p:txBody>
          <a:bodyPr/>
          <a:lstStyle/>
          <a:p>
            <a:endParaRPr lang="en-US"/>
          </a:p>
        </p:txBody>
      </p:sp>
      <p:sp>
        <p:nvSpPr>
          <p:cNvPr id="108859" name="Freeform 469"/>
          <p:cNvSpPr>
            <a:spLocks/>
          </p:cNvSpPr>
          <p:nvPr/>
        </p:nvSpPr>
        <p:spPr bwMode="auto">
          <a:xfrm>
            <a:off x="7429500" y="5432425"/>
            <a:ext cx="107950" cy="90488"/>
          </a:xfrm>
          <a:custGeom>
            <a:avLst/>
            <a:gdLst>
              <a:gd name="T0" fmla="*/ 32 w 68"/>
              <a:gd name="T1" fmla="*/ 2 h 57"/>
              <a:gd name="T2" fmla="*/ 0 w 68"/>
              <a:gd name="T3" fmla="*/ 10 h 57"/>
              <a:gd name="T4" fmla="*/ 64 w 68"/>
              <a:gd name="T5" fmla="*/ 18 h 57"/>
              <a:gd name="T6" fmla="*/ 32 w 68"/>
              <a:gd name="T7" fmla="*/ 2 h 57"/>
              <a:gd name="T8" fmla="*/ 0 60000 65536"/>
              <a:gd name="T9" fmla="*/ 0 60000 65536"/>
              <a:gd name="T10" fmla="*/ 0 60000 65536"/>
              <a:gd name="T11" fmla="*/ 0 60000 65536"/>
              <a:gd name="T12" fmla="*/ 0 w 68"/>
              <a:gd name="T13" fmla="*/ 0 h 57"/>
              <a:gd name="T14" fmla="*/ 68 w 68"/>
              <a:gd name="T15" fmla="*/ 57 h 57"/>
            </a:gdLst>
            <a:ahLst/>
            <a:cxnLst>
              <a:cxn ang="T8">
                <a:pos x="T0" y="T1"/>
              </a:cxn>
              <a:cxn ang="T9">
                <a:pos x="T2" y="T3"/>
              </a:cxn>
              <a:cxn ang="T10">
                <a:pos x="T4" y="T5"/>
              </a:cxn>
              <a:cxn ang="T11">
                <a:pos x="T6" y="T7"/>
              </a:cxn>
            </a:cxnLst>
            <a:rect l="T12" t="T13" r="T14" b="T15"/>
            <a:pathLst>
              <a:path w="68" h="57">
                <a:moveTo>
                  <a:pt x="32" y="2"/>
                </a:moveTo>
                <a:cubicBezTo>
                  <a:pt x="21" y="5"/>
                  <a:pt x="3" y="0"/>
                  <a:pt x="0" y="10"/>
                </a:cubicBezTo>
                <a:cubicBezTo>
                  <a:pt x="0" y="10"/>
                  <a:pt x="51" y="57"/>
                  <a:pt x="64" y="18"/>
                </a:cubicBezTo>
                <a:cubicBezTo>
                  <a:pt x="68" y="7"/>
                  <a:pt x="43" y="7"/>
                  <a:pt x="32" y="2"/>
                </a:cubicBezTo>
                <a:close/>
              </a:path>
            </a:pathLst>
          </a:custGeom>
          <a:noFill/>
          <a:ln w="12700">
            <a:solidFill>
              <a:schemeClr val="tx1"/>
            </a:solidFill>
            <a:round/>
            <a:headEnd/>
            <a:tailEnd/>
          </a:ln>
        </p:spPr>
        <p:txBody>
          <a:bodyPr/>
          <a:lstStyle/>
          <a:p>
            <a:endParaRPr lang="en-US"/>
          </a:p>
        </p:txBody>
      </p:sp>
      <p:sp>
        <p:nvSpPr>
          <p:cNvPr id="108860" name="Freeform 470"/>
          <p:cNvSpPr>
            <a:spLocks/>
          </p:cNvSpPr>
          <p:nvPr/>
        </p:nvSpPr>
        <p:spPr bwMode="auto">
          <a:xfrm>
            <a:off x="7288213" y="5410200"/>
            <a:ext cx="150812" cy="66675"/>
          </a:xfrm>
          <a:custGeom>
            <a:avLst/>
            <a:gdLst>
              <a:gd name="T0" fmla="*/ 49 w 95"/>
              <a:gd name="T1" fmla="*/ 2 h 42"/>
              <a:gd name="T2" fmla="*/ 17 w 95"/>
              <a:gd name="T3" fmla="*/ 10 h 42"/>
              <a:gd name="T4" fmla="*/ 49 w 95"/>
              <a:gd name="T5" fmla="*/ 42 h 42"/>
              <a:gd name="T6" fmla="*/ 81 w 95"/>
              <a:gd name="T7" fmla="*/ 34 h 42"/>
              <a:gd name="T8" fmla="*/ 89 w 95"/>
              <a:gd name="T9" fmla="*/ 10 h 42"/>
              <a:gd name="T10" fmla="*/ 49 w 95"/>
              <a:gd name="T11" fmla="*/ 2 h 42"/>
              <a:gd name="T12" fmla="*/ 0 60000 65536"/>
              <a:gd name="T13" fmla="*/ 0 60000 65536"/>
              <a:gd name="T14" fmla="*/ 0 60000 65536"/>
              <a:gd name="T15" fmla="*/ 0 60000 65536"/>
              <a:gd name="T16" fmla="*/ 0 60000 65536"/>
              <a:gd name="T17" fmla="*/ 0 60000 65536"/>
              <a:gd name="T18" fmla="*/ 0 w 95"/>
              <a:gd name="T19" fmla="*/ 0 h 42"/>
              <a:gd name="T20" fmla="*/ 95 w 95"/>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95" h="42">
                <a:moveTo>
                  <a:pt x="49" y="2"/>
                </a:moveTo>
                <a:cubicBezTo>
                  <a:pt x="38" y="5"/>
                  <a:pt x="24" y="1"/>
                  <a:pt x="17" y="10"/>
                </a:cubicBezTo>
                <a:cubicBezTo>
                  <a:pt x="0" y="33"/>
                  <a:pt x="45" y="41"/>
                  <a:pt x="49" y="42"/>
                </a:cubicBezTo>
                <a:cubicBezTo>
                  <a:pt x="60" y="39"/>
                  <a:pt x="72" y="41"/>
                  <a:pt x="81" y="34"/>
                </a:cubicBezTo>
                <a:cubicBezTo>
                  <a:pt x="88" y="29"/>
                  <a:pt x="95" y="16"/>
                  <a:pt x="89" y="10"/>
                </a:cubicBezTo>
                <a:cubicBezTo>
                  <a:pt x="79" y="0"/>
                  <a:pt x="62" y="5"/>
                  <a:pt x="49" y="2"/>
                </a:cubicBezTo>
                <a:close/>
              </a:path>
            </a:pathLst>
          </a:custGeom>
          <a:noFill/>
          <a:ln w="12700">
            <a:solidFill>
              <a:schemeClr val="tx1"/>
            </a:solidFill>
            <a:round/>
            <a:headEnd/>
            <a:tailEnd/>
          </a:ln>
        </p:spPr>
        <p:txBody>
          <a:bodyPr/>
          <a:lstStyle/>
          <a:p>
            <a:endParaRPr lang="en-US"/>
          </a:p>
        </p:txBody>
      </p:sp>
      <p:sp>
        <p:nvSpPr>
          <p:cNvPr id="108861" name="Freeform 471"/>
          <p:cNvSpPr>
            <a:spLocks/>
          </p:cNvSpPr>
          <p:nvPr/>
        </p:nvSpPr>
        <p:spPr bwMode="auto">
          <a:xfrm>
            <a:off x="6807200" y="5181600"/>
            <a:ext cx="98425" cy="103188"/>
          </a:xfrm>
          <a:custGeom>
            <a:avLst/>
            <a:gdLst>
              <a:gd name="T0" fmla="*/ 0 w 62"/>
              <a:gd name="T1" fmla="*/ 0 h 65"/>
              <a:gd name="T2" fmla="*/ 48 w 62"/>
              <a:gd name="T3" fmla="*/ 8 h 65"/>
              <a:gd name="T4" fmla="*/ 48 w 62"/>
              <a:gd name="T5" fmla="*/ 56 h 65"/>
              <a:gd name="T6" fmla="*/ 16 w 62"/>
              <a:gd name="T7" fmla="*/ 64 h 65"/>
              <a:gd name="T8" fmla="*/ 0 60000 65536"/>
              <a:gd name="T9" fmla="*/ 0 60000 65536"/>
              <a:gd name="T10" fmla="*/ 0 60000 65536"/>
              <a:gd name="T11" fmla="*/ 0 60000 65536"/>
              <a:gd name="T12" fmla="*/ 0 w 62"/>
              <a:gd name="T13" fmla="*/ 0 h 65"/>
              <a:gd name="T14" fmla="*/ 62 w 62"/>
              <a:gd name="T15" fmla="*/ 65 h 65"/>
            </a:gdLst>
            <a:ahLst/>
            <a:cxnLst>
              <a:cxn ang="T8">
                <a:pos x="T0" y="T1"/>
              </a:cxn>
              <a:cxn ang="T9">
                <a:pos x="T2" y="T3"/>
              </a:cxn>
              <a:cxn ang="T10">
                <a:pos x="T4" y="T5"/>
              </a:cxn>
              <a:cxn ang="T11">
                <a:pos x="T6" y="T7"/>
              </a:cxn>
            </a:cxnLst>
            <a:rect l="T12" t="T13" r="T14" b="T15"/>
            <a:pathLst>
              <a:path w="62" h="65">
                <a:moveTo>
                  <a:pt x="0" y="0"/>
                </a:moveTo>
                <a:cubicBezTo>
                  <a:pt x="16" y="3"/>
                  <a:pt x="34" y="0"/>
                  <a:pt x="48" y="8"/>
                </a:cubicBezTo>
                <a:cubicBezTo>
                  <a:pt x="62" y="16"/>
                  <a:pt x="56" y="48"/>
                  <a:pt x="48" y="56"/>
                </a:cubicBezTo>
                <a:cubicBezTo>
                  <a:pt x="39" y="65"/>
                  <a:pt x="27" y="64"/>
                  <a:pt x="16" y="64"/>
                </a:cubicBezTo>
              </a:path>
            </a:pathLst>
          </a:custGeom>
          <a:noFill/>
          <a:ln w="12700">
            <a:solidFill>
              <a:schemeClr val="tx1"/>
            </a:solidFill>
            <a:round/>
            <a:headEnd/>
            <a:tailEnd/>
          </a:ln>
        </p:spPr>
        <p:txBody>
          <a:bodyPr/>
          <a:lstStyle/>
          <a:p>
            <a:endParaRPr lang="en-US"/>
          </a:p>
        </p:txBody>
      </p:sp>
      <p:sp>
        <p:nvSpPr>
          <p:cNvPr id="108862" name="Freeform 472"/>
          <p:cNvSpPr>
            <a:spLocks/>
          </p:cNvSpPr>
          <p:nvPr/>
        </p:nvSpPr>
        <p:spPr bwMode="auto">
          <a:xfrm>
            <a:off x="6765925" y="5245100"/>
            <a:ext cx="92075" cy="88900"/>
          </a:xfrm>
          <a:custGeom>
            <a:avLst/>
            <a:gdLst>
              <a:gd name="T0" fmla="*/ 42 w 58"/>
              <a:gd name="T1" fmla="*/ 0 h 56"/>
              <a:gd name="T2" fmla="*/ 10 w 58"/>
              <a:gd name="T3" fmla="*/ 32 h 56"/>
              <a:gd name="T4" fmla="*/ 58 w 58"/>
              <a:gd name="T5" fmla="*/ 56 h 56"/>
              <a:gd name="T6" fmla="*/ 0 60000 65536"/>
              <a:gd name="T7" fmla="*/ 0 60000 65536"/>
              <a:gd name="T8" fmla="*/ 0 60000 65536"/>
              <a:gd name="T9" fmla="*/ 0 w 58"/>
              <a:gd name="T10" fmla="*/ 0 h 56"/>
              <a:gd name="T11" fmla="*/ 58 w 58"/>
              <a:gd name="T12" fmla="*/ 56 h 56"/>
            </a:gdLst>
            <a:ahLst/>
            <a:cxnLst>
              <a:cxn ang="T6">
                <a:pos x="T0" y="T1"/>
              </a:cxn>
              <a:cxn ang="T7">
                <a:pos x="T2" y="T3"/>
              </a:cxn>
              <a:cxn ang="T8">
                <a:pos x="T4" y="T5"/>
              </a:cxn>
            </a:cxnLst>
            <a:rect l="T9" t="T10" r="T11" b="T12"/>
            <a:pathLst>
              <a:path w="58" h="56">
                <a:moveTo>
                  <a:pt x="42" y="0"/>
                </a:moveTo>
                <a:cubicBezTo>
                  <a:pt x="31" y="4"/>
                  <a:pt x="0" y="7"/>
                  <a:pt x="10" y="32"/>
                </a:cubicBezTo>
                <a:cubicBezTo>
                  <a:pt x="17" y="49"/>
                  <a:pt x="58" y="56"/>
                  <a:pt x="58" y="56"/>
                </a:cubicBezTo>
              </a:path>
            </a:pathLst>
          </a:custGeom>
          <a:noFill/>
          <a:ln w="12700">
            <a:solidFill>
              <a:schemeClr val="tx1"/>
            </a:solidFill>
            <a:round/>
            <a:headEnd/>
            <a:tailEnd/>
          </a:ln>
        </p:spPr>
        <p:txBody>
          <a:bodyPr/>
          <a:lstStyle/>
          <a:p>
            <a:endParaRPr lang="en-US"/>
          </a:p>
        </p:txBody>
      </p:sp>
      <p:sp>
        <p:nvSpPr>
          <p:cNvPr id="108863" name="Freeform 473"/>
          <p:cNvSpPr>
            <a:spLocks/>
          </p:cNvSpPr>
          <p:nvPr/>
        </p:nvSpPr>
        <p:spPr bwMode="auto">
          <a:xfrm>
            <a:off x="5495925" y="5168900"/>
            <a:ext cx="114300" cy="76200"/>
          </a:xfrm>
          <a:custGeom>
            <a:avLst/>
            <a:gdLst>
              <a:gd name="T0" fmla="*/ 18 w 72"/>
              <a:gd name="T1" fmla="*/ 0 h 48"/>
              <a:gd name="T2" fmla="*/ 2 w 72"/>
              <a:gd name="T3" fmla="*/ 24 h 48"/>
              <a:gd name="T4" fmla="*/ 58 w 72"/>
              <a:gd name="T5" fmla="*/ 48 h 48"/>
              <a:gd name="T6" fmla="*/ 18 w 72"/>
              <a:gd name="T7" fmla="*/ 0 h 48"/>
              <a:gd name="T8" fmla="*/ 0 60000 65536"/>
              <a:gd name="T9" fmla="*/ 0 60000 65536"/>
              <a:gd name="T10" fmla="*/ 0 60000 65536"/>
              <a:gd name="T11" fmla="*/ 0 60000 65536"/>
              <a:gd name="T12" fmla="*/ 0 w 72"/>
              <a:gd name="T13" fmla="*/ 0 h 48"/>
              <a:gd name="T14" fmla="*/ 72 w 72"/>
              <a:gd name="T15" fmla="*/ 48 h 48"/>
            </a:gdLst>
            <a:ahLst/>
            <a:cxnLst>
              <a:cxn ang="T8">
                <a:pos x="T0" y="T1"/>
              </a:cxn>
              <a:cxn ang="T9">
                <a:pos x="T2" y="T3"/>
              </a:cxn>
              <a:cxn ang="T10">
                <a:pos x="T4" y="T5"/>
              </a:cxn>
              <a:cxn ang="T11">
                <a:pos x="T6" y="T7"/>
              </a:cxn>
            </a:cxnLst>
            <a:rect l="T12" t="T13" r="T14" b="T15"/>
            <a:pathLst>
              <a:path w="72" h="48">
                <a:moveTo>
                  <a:pt x="18" y="0"/>
                </a:moveTo>
                <a:cubicBezTo>
                  <a:pt x="13" y="8"/>
                  <a:pt x="0" y="15"/>
                  <a:pt x="2" y="24"/>
                </a:cubicBezTo>
                <a:cubicBezTo>
                  <a:pt x="5" y="39"/>
                  <a:pt x="51" y="46"/>
                  <a:pt x="58" y="48"/>
                </a:cubicBezTo>
                <a:cubicBezTo>
                  <a:pt x="72" y="6"/>
                  <a:pt x="54" y="12"/>
                  <a:pt x="18" y="0"/>
                </a:cubicBezTo>
                <a:close/>
              </a:path>
            </a:pathLst>
          </a:custGeom>
          <a:noFill/>
          <a:ln w="12700">
            <a:solidFill>
              <a:schemeClr val="tx1"/>
            </a:solidFill>
            <a:round/>
            <a:headEnd/>
            <a:tailEnd/>
          </a:ln>
        </p:spPr>
        <p:txBody>
          <a:bodyPr/>
          <a:lstStyle/>
          <a:p>
            <a:endParaRPr lang="en-US"/>
          </a:p>
        </p:txBody>
      </p:sp>
      <p:sp>
        <p:nvSpPr>
          <p:cNvPr id="108864" name="Freeform 474"/>
          <p:cNvSpPr>
            <a:spLocks/>
          </p:cNvSpPr>
          <p:nvPr/>
        </p:nvSpPr>
        <p:spPr bwMode="auto">
          <a:xfrm>
            <a:off x="8305800" y="4800600"/>
            <a:ext cx="171450" cy="68263"/>
          </a:xfrm>
          <a:custGeom>
            <a:avLst/>
            <a:gdLst>
              <a:gd name="T0" fmla="*/ 46 w 108"/>
              <a:gd name="T1" fmla="*/ 7 h 43"/>
              <a:gd name="T2" fmla="*/ 6 w 108"/>
              <a:gd name="T3" fmla="*/ 15 h 43"/>
              <a:gd name="T4" fmla="*/ 14 w 108"/>
              <a:gd name="T5" fmla="*/ 39 h 43"/>
              <a:gd name="T6" fmla="*/ 62 w 108"/>
              <a:gd name="T7" fmla="*/ 31 h 43"/>
              <a:gd name="T8" fmla="*/ 46 w 108"/>
              <a:gd name="T9" fmla="*/ 7 h 43"/>
              <a:gd name="T10" fmla="*/ 0 60000 65536"/>
              <a:gd name="T11" fmla="*/ 0 60000 65536"/>
              <a:gd name="T12" fmla="*/ 0 60000 65536"/>
              <a:gd name="T13" fmla="*/ 0 60000 65536"/>
              <a:gd name="T14" fmla="*/ 0 60000 65536"/>
              <a:gd name="T15" fmla="*/ 0 w 108"/>
              <a:gd name="T16" fmla="*/ 0 h 43"/>
              <a:gd name="T17" fmla="*/ 108 w 108"/>
              <a:gd name="T18" fmla="*/ 43 h 43"/>
            </a:gdLst>
            <a:ahLst/>
            <a:cxnLst>
              <a:cxn ang="T10">
                <a:pos x="T0" y="T1"/>
              </a:cxn>
              <a:cxn ang="T11">
                <a:pos x="T2" y="T3"/>
              </a:cxn>
              <a:cxn ang="T12">
                <a:pos x="T4" y="T5"/>
              </a:cxn>
              <a:cxn ang="T13">
                <a:pos x="T6" y="T7"/>
              </a:cxn>
              <a:cxn ang="T14">
                <a:pos x="T8" y="T9"/>
              </a:cxn>
            </a:cxnLst>
            <a:rect l="T15" t="T16" r="T17" b="T18"/>
            <a:pathLst>
              <a:path w="108" h="43">
                <a:moveTo>
                  <a:pt x="46" y="7"/>
                </a:moveTo>
                <a:cubicBezTo>
                  <a:pt x="33" y="10"/>
                  <a:pt x="16" y="5"/>
                  <a:pt x="6" y="15"/>
                </a:cubicBezTo>
                <a:cubicBezTo>
                  <a:pt x="0" y="21"/>
                  <a:pt x="6" y="37"/>
                  <a:pt x="14" y="39"/>
                </a:cubicBezTo>
                <a:cubicBezTo>
                  <a:pt x="30" y="43"/>
                  <a:pt x="46" y="34"/>
                  <a:pt x="62" y="31"/>
                </a:cubicBezTo>
                <a:cubicBezTo>
                  <a:pt x="108" y="0"/>
                  <a:pt x="76" y="7"/>
                  <a:pt x="46" y="7"/>
                </a:cubicBezTo>
                <a:close/>
              </a:path>
            </a:pathLst>
          </a:custGeom>
          <a:noFill/>
          <a:ln w="12700">
            <a:solidFill>
              <a:schemeClr val="tx1"/>
            </a:solidFill>
            <a:round/>
            <a:headEnd/>
            <a:tailEnd/>
          </a:ln>
        </p:spPr>
        <p:txBody>
          <a:bodyPr/>
          <a:lstStyle/>
          <a:p>
            <a:endParaRPr lang="en-US"/>
          </a:p>
        </p:txBody>
      </p:sp>
      <p:sp>
        <p:nvSpPr>
          <p:cNvPr id="108865" name="Freeform 475"/>
          <p:cNvSpPr>
            <a:spLocks/>
          </p:cNvSpPr>
          <p:nvPr/>
        </p:nvSpPr>
        <p:spPr bwMode="auto">
          <a:xfrm>
            <a:off x="8072438" y="4914900"/>
            <a:ext cx="152400" cy="50800"/>
          </a:xfrm>
          <a:custGeom>
            <a:avLst/>
            <a:gdLst>
              <a:gd name="T0" fmla="*/ 56 w 96"/>
              <a:gd name="T1" fmla="*/ 0 h 32"/>
              <a:gd name="T2" fmla="*/ 24 w 96"/>
              <a:gd name="T3" fmla="*/ 8 h 32"/>
              <a:gd name="T4" fmla="*/ 0 w 96"/>
              <a:gd name="T5" fmla="*/ 16 h 32"/>
              <a:gd name="T6" fmla="*/ 24 w 96"/>
              <a:gd name="T7" fmla="*/ 32 h 32"/>
              <a:gd name="T8" fmla="*/ 72 w 96"/>
              <a:gd name="T9" fmla="*/ 24 h 32"/>
              <a:gd name="T10" fmla="*/ 96 w 96"/>
              <a:gd name="T11" fmla="*/ 16 h 32"/>
              <a:gd name="T12" fmla="*/ 56 w 96"/>
              <a:gd name="T13" fmla="*/ 0 h 32"/>
              <a:gd name="T14" fmla="*/ 0 60000 65536"/>
              <a:gd name="T15" fmla="*/ 0 60000 65536"/>
              <a:gd name="T16" fmla="*/ 0 60000 65536"/>
              <a:gd name="T17" fmla="*/ 0 60000 65536"/>
              <a:gd name="T18" fmla="*/ 0 60000 65536"/>
              <a:gd name="T19" fmla="*/ 0 60000 65536"/>
              <a:gd name="T20" fmla="*/ 0 60000 65536"/>
              <a:gd name="T21" fmla="*/ 0 w 96"/>
              <a:gd name="T22" fmla="*/ 0 h 32"/>
              <a:gd name="T23" fmla="*/ 96 w 9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32">
                <a:moveTo>
                  <a:pt x="56" y="0"/>
                </a:moveTo>
                <a:cubicBezTo>
                  <a:pt x="45" y="3"/>
                  <a:pt x="35" y="5"/>
                  <a:pt x="24" y="8"/>
                </a:cubicBezTo>
                <a:cubicBezTo>
                  <a:pt x="16" y="10"/>
                  <a:pt x="0" y="8"/>
                  <a:pt x="0" y="16"/>
                </a:cubicBezTo>
                <a:cubicBezTo>
                  <a:pt x="0" y="26"/>
                  <a:pt x="16" y="27"/>
                  <a:pt x="24" y="32"/>
                </a:cubicBezTo>
                <a:cubicBezTo>
                  <a:pt x="40" y="29"/>
                  <a:pt x="56" y="28"/>
                  <a:pt x="72" y="24"/>
                </a:cubicBezTo>
                <a:cubicBezTo>
                  <a:pt x="80" y="22"/>
                  <a:pt x="96" y="24"/>
                  <a:pt x="96" y="16"/>
                </a:cubicBezTo>
                <a:cubicBezTo>
                  <a:pt x="96" y="2"/>
                  <a:pt x="69" y="6"/>
                  <a:pt x="56" y="0"/>
                </a:cubicBezTo>
                <a:close/>
              </a:path>
            </a:pathLst>
          </a:custGeom>
          <a:noFill/>
          <a:ln w="9525">
            <a:solidFill>
              <a:schemeClr val="tx1"/>
            </a:solidFill>
            <a:round/>
            <a:headEnd/>
            <a:tailEnd/>
          </a:ln>
        </p:spPr>
        <p:txBody>
          <a:bodyPr/>
          <a:lstStyle/>
          <a:p>
            <a:endParaRPr lang="en-US"/>
          </a:p>
        </p:txBody>
      </p:sp>
      <p:sp>
        <p:nvSpPr>
          <p:cNvPr id="108866" name="Freeform 476"/>
          <p:cNvSpPr>
            <a:spLocks/>
          </p:cNvSpPr>
          <p:nvPr/>
        </p:nvSpPr>
        <p:spPr bwMode="auto">
          <a:xfrm>
            <a:off x="8185150" y="4851400"/>
            <a:ext cx="182563" cy="74613"/>
          </a:xfrm>
          <a:custGeom>
            <a:avLst/>
            <a:gdLst>
              <a:gd name="T0" fmla="*/ 28 w 92"/>
              <a:gd name="T1" fmla="*/ 0 h 64"/>
              <a:gd name="T2" fmla="*/ 44 w 92"/>
              <a:gd name="T3" fmla="*/ 64 h 64"/>
              <a:gd name="T4" fmla="*/ 28 w 92"/>
              <a:gd name="T5" fmla="*/ 0 h 64"/>
              <a:gd name="T6" fmla="*/ 0 60000 65536"/>
              <a:gd name="T7" fmla="*/ 0 60000 65536"/>
              <a:gd name="T8" fmla="*/ 0 60000 65536"/>
              <a:gd name="T9" fmla="*/ 0 w 92"/>
              <a:gd name="T10" fmla="*/ 0 h 64"/>
              <a:gd name="T11" fmla="*/ 92 w 92"/>
              <a:gd name="T12" fmla="*/ 64 h 64"/>
            </a:gdLst>
            <a:ahLst/>
            <a:cxnLst>
              <a:cxn ang="T6">
                <a:pos x="T0" y="T1"/>
              </a:cxn>
              <a:cxn ang="T7">
                <a:pos x="T2" y="T3"/>
              </a:cxn>
              <a:cxn ang="T8">
                <a:pos x="T4" y="T5"/>
              </a:cxn>
            </a:cxnLst>
            <a:rect l="T9" t="T10" r="T11" b="T12"/>
            <a:pathLst>
              <a:path w="92" h="64">
                <a:moveTo>
                  <a:pt x="28" y="0"/>
                </a:moveTo>
                <a:cubicBezTo>
                  <a:pt x="5" y="34"/>
                  <a:pt x="0" y="49"/>
                  <a:pt x="44" y="64"/>
                </a:cubicBezTo>
                <a:cubicBezTo>
                  <a:pt x="92" y="32"/>
                  <a:pt x="68" y="20"/>
                  <a:pt x="28" y="0"/>
                </a:cubicBezTo>
                <a:close/>
              </a:path>
            </a:pathLst>
          </a:custGeom>
          <a:noFill/>
          <a:ln w="12700">
            <a:solidFill>
              <a:schemeClr val="tx1"/>
            </a:solidFill>
            <a:round/>
            <a:headEnd/>
            <a:tailEnd/>
          </a:ln>
        </p:spPr>
        <p:txBody>
          <a:bodyPr/>
          <a:lstStyle/>
          <a:p>
            <a:endParaRPr lang="en-US"/>
          </a:p>
        </p:txBody>
      </p:sp>
      <p:sp>
        <p:nvSpPr>
          <p:cNvPr id="108867" name="Freeform 477"/>
          <p:cNvSpPr>
            <a:spLocks/>
          </p:cNvSpPr>
          <p:nvPr/>
        </p:nvSpPr>
        <p:spPr bwMode="auto">
          <a:xfrm>
            <a:off x="8382000" y="4724400"/>
            <a:ext cx="204788" cy="74613"/>
          </a:xfrm>
          <a:custGeom>
            <a:avLst/>
            <a:gdLst>
              <a:gd name="T0" fmla="*/ 61 w 103"/>
              <a:gd name="T1" fmla="*/ 0 h 48"/>
              <a:gd name="T2" fmla="*/ 45 w 103"/>
              <a:gd name="T3" fmla="*/ 48 h 48"/>
              <a:gd name="T4" fmla="*/ 93 w 103"/>
              <a:gd name="T5" fmla="*/ 16 h 48"/>
              <a:gd name="T6" fmla="*/ 61 w 103"/>
              <a:gd name="T7" fmla="*/ 0 h 48"/>
              <a:gd name="T8" fmla="*/ 0 60000 65536"/>
              <a:gd name="T9" fmla="*/ 0 60000 65536"/>
              <a:gd name="T10" fmla="*/ 0 60000 65536"/>
              <a:gd name="T11" fmla="*/ 0 60000 65536"/>
              <a:gd name="T12" fmla="*/ 0 w 103"/>
              <a:gd name="T13" fmla="*/ 0 h 48"/>
              <a:gd name="T14" fmla="*/ 103 w 103"/>
              <a:gd name="T15" fmla="*/ 48 h 48"/>
            </a:gdLst>
            <a:ahLst/>
            <a:cxnLst>
              <a:cxn ang="T8">
                <a:pos x="T0" y="T1"/>
              </a:cxn>
              <a:cxn ang="T9">
                <a:pos x="T2" y="T3"/>
              </a:cxn>
              <a:cxn ang="T10">
                <a:pos x="T4" y="T5"/>
              </a:cxn>
              <a:cxn ang="T11">
                <a:pos x="T6" y="T7"/>
              </a:cxn>
            </a:cxnLst>
            <a:rect l="T12" t="T13" r="T14" b="T15"/>
            <a:pathLst>
              <a:path w="103" h="48">
                <a:moveTo>
                  <a:pt x="61" y="0"/>
                </a:moveTo>
                <a:cubicBezTo>
                  <a:pt x="19" y="10"/>
                  <a:pt x="0" y="18"/>
                  <a:pt x="45" y="48"/>
                </a:cubicBezTo>
                <a:cubicBezTo>
                  <a:pt x="50" y="47"/>
                  <a:pt x="103" y="41"/>
                  <a:pt x="93" y="16"/>
                </a:cubicBezTo>
                <a:cubicBezTo>
                  <a:pt x="89" y="5"/>
                  <a:pt x="72" y="5"/>
                  <a:pt x="61" y="0"/>
                </a:cubicBezTo>
                <a:close/>
              </a:path>
            </a:pathLst>
          </a:custGeom>
          <a:noFill/>
          <a:ln w="12700">
            <a:solidFill>
              <a:schemeClr val="tx1"/>
            </a:solidFill>
            <a:round/>
            <a:headEnd/>
            <a:tailEnd/>
          </a:ln>
        </p:spPr>
        <p:txBody>
          <a:bodyPr/>
          <a:lstStyle/>
          <a:p>
            <a:endParaRPr lang="en-US"/>
          </a:p>
        </p:txBody>
      </p:sp>
      <p:sp>
        <p:nvSpPr>
          <p:cNvPr id="108868" name="Freeform 478"/>
          <p:cNvSpPr>
            <a:spLocks/>
          </p:cNvSpPr>
          <p:nvPr/>
        </p:nvSpPr>
        <p:spPr bwMode="auto">
          <a:xfrm>
            <a:off x="8315325" y="4705350"/>
            <a:ext cx="214313" cy="74613"/>
          </a:xfrm>
          <a:custGeom>
            <a:avLst/>
            <a:gdLst>
              <a:gd name="T0" fmla="*/ 46 w 108"/>
              <a:gd name="T1" fmla="*/ 7 h 43"/>
              <a:gd name="T2" fmla="*/ 6 w 108"/>
              <a:gd name="T3" fmla="*/ 15 h 43"/>
              <a:gd name="T4" fmla="*/ 14 w 108"/>
              <a:gd name="T5" fmla="*/ 39 h 43"/>
              <a:gd name="T6" fmla="*/ 62 w 108"/>
              <a:gd name="T7" fmla="*/ 31 h 43"/>
              <a:gd name="T8" fmla="*/ 46 w 108"/>
              <a:gd name="T9" fmla="*/ 7 h 43"/>
              <a:gd name="T10" fmla="*/ 0 60000 65536"/>
              <a:gd name="T11" fmla="*/ 0 60000 65536"/>
              <a:gd name="T12" fmla="*/ 0 60000 65536"/>
              <a:gd name="T13" fmla="*/ 0 60000 65536"/>
              <a:gd name="T14" fmla="*/ 0 60000 65536"/>
              <a:gd name="T15" fmla="*/ 0 w 108"/>
              <a:gd name="T16" fmla="*/ 0 h 43"/>
              <a:gd name="T17" fmla="*/ 108 w 108"/>
              <a:gd name="T18" fmla="*/ 43 h 43"/>
            </a:gdLst>
            <a:ahLst/>
            <a:cxnLst>
              <a:cxn ang="T10">
                <a:pos x="T0" y="T1"/>
              </a:cxn>
              <a:cxn ang="T11">
                <a:pos x="T2" y="T3"/>
              </a:cxn>
              <a:cxn ang="T12">
                <a:pos x="T4" y="T5"/>
              </a:cxn>
              <a:cxn ang="T13">
                <a:pos x="T6" y="T7"/>
              </a:cxn>
              <a:cxn ang="T14">
                <a:pos x="T8" y="T9"/>
              </a:cxn>
            </a:cxnLst>
            <a:rect l="T15" t="T16" r="T17" b="T18"/>
            <a:pathLst>
              <a:path w="108" h="43">
                <a:moveTo>
                  <a:pt x="46" y="7"/>
                </a:moveTo>
                <a:cubicBezTo>
                  <a:pt x="33" y="10"/>
                  <a:pt x="16" y="5"/>
                  <a:pt x="6" y="15"/>
                </a:cubicBezTo>
                <a:cubicBezTo>
                  <a:pt x="0" y="21"/>
                  <a:pt x="6" y="37"/>
                  <a:pt x="14" y="39"/>
                </a:cubicBezTo>
                <a:cubicBezTo>
                  <a:pt x="30" y="43"/>
                  <a:pt x="46" y="34"/>
                  <a:pt x="62" y="31"/>
                </a:cubicBezTo>
                <a:cubicBezTo>
                  <a:pt x="108" y="0"/>
                  <a:pt x="76" y="7"/>
                  <a:pt x="46" y="7"/>
                </a:cubicBezTo>
                <a:close/>
              </a:path>
            </a:pathLst>
          </a:custGeom>
          <a:noFill/>
          <a:ln w="12700">
            <a:solidFill>
              <a:schemeClr val="tx1"/>
            </a:solidFill>
            <a:round/>
            <a:headEnd/>
            <a:tailEnd/>
          </a:ln>
        </p:spPr>
        <p:txBody>
          <a:bodyPr/>
          <a:lstStyle/>
          <a:p>
            <a:endParaRPr lang="en-US"/>
          </a:p>
        </p:txBody>
      </p:sp>
      <p:sp>
        <p:nvSpPr>
          <p:cNvPr id="108869" name="Freeform 479"/>
          <p:cNvSpPr>
            <a:spLocks/>
          </p:cNvSpPr>
          <p:nvPr/>
        </p:nvSpPr>
        <p:spPr bwMode="auto">
          <a:xfrm>
            <a:off x="8305800" y="4876800"/>
            <a:ext cx="161925" cy="82550"/>
          </a:xfrm>
          <a:custGeom>
            <a:avLst/>
            <a:gdLst>
              <a:gd name="T0" fmla="*/ 55 w 102"/>
              <a:gd name="T1" fmla="*/ 2 h 52"/>
              <a:gd name="T2" fmla="*/ 15 w 102"/>
              <a:gd name="T3" fmla="*/ 10 h 52"/>
              <a:gd name="T4" fmla="*/ 47 w 102"/>
              <a:gd name="T5" fmla="*/ 50 h 52"/>
              <a:gd name="T6" fmla="*/ 87 w 102"/>
              <a:gd name="T7" fmla="*/ 42 h 52"/>
              <a:gd name="T8" fmla="*/ 55 w 102"/>
              <a:gd name="T9" fmla="*/ 2 h 52"/>
              <a:gd name="T10" fmla="*/ 0 60000 65536"/>
              <a:gd name="T11" fmla="*/ 0 60000 65536"/>
              <a:gd name="T12" fmla="*/ 0 60000 65536"/>
              <a:gd name="T13" fmla="*/ 0 60000 65536"/>
              <a:gd name="T14" fmla="*/ 0 60000 65536"/>
              <a:gd name="T15" fmla="*/ 0 w 102"/>
              <a:gd name="T16" fmla="*/ 0 h 52"/>
              <a:gd name="T17" fmla="*/ 102 w 102"/>
              <a:gd name="T18" fmla="*/ 52 h 52"/>
            </a:gdLst>
            <a:ahLst/>
            <a:cxnLst>
              <a:cxn ang="T10">
                <a:pos x="T0" y="T1"/>
              </a:cxn>
              <a:cxn ang="T11">
                <a:pos x="T2" y="T3"/>
              </a:cxn>
              <a:cxn ang="T12">
                <a:pos x="T4" y="T5"/>
              </a:cxn>
              <a:cxn ang="T13">
                <a:pos x="T6" y="T7"/>
              </a:cxn>
              <a:cxn ang="T14">
                <a:pos x="T8" y="T9"/>
              </a:cxn>
            </a:cxnLst>
            <a:rect l="T15" t="T16" r="T17" b="T18"/>
            <a:pathLst>
              <a:path w="102" h="52">
                <a:moveTo>
                  <a:pt x="55" y="2"/>
                </a:moveTo>
                <a:cubicBezTo>
                  <a:pt x="42" y="5"/>
                  <a:pt x="25" y="0"/>
                  <a:pt x="15" y="10"/>
                </a:cubicBezTo>
                <a:cubicBezTo>
                  <a:pt x="0" y="25"/>
                  <a:pt x="46" y="49"/>
                  <a:pt x="47" y="50"/>
                </a:cubicBezTo>
                <a:cubicBezTo>
                  <a:pt x="60" y="47"/>
                  <a:pt x="77" y="52"/>
                  <a:pt x="87" y="42"/>
                </a:cubicBezTo>
                <a:cubicBezTo>
                  <a:pt x="102" y="27"/>
                  <a:pt x="56" y="3"/>
                  <a:pt x="55" y="2"/>
                </a:cubicBezTo>
                <a:close/>
              </a:path>
            </a:pathLst>
          </a:custGeom>
          <a:noFill/>
          <a:ln w="12700">
            <a:solidFill>
              <a:schemeClr val="tx1"/>
            </a:solidFill>
            <a:round/>
            <a:headEnd/>
            <a:tailEnd/>
          </a:ln>
        </p:spPr>
        <p:txBody>
          <a:bodyPr/>
          <a:lstStyle/>
          <a:p>
            <a:endParaRPr lang="en-US"/>
          </a:p>
        </p:txBody>
      </p:sp>
      <p:sp>
        <p:nvSpPr>
          <p:cNvPr id="108870" name="Freeform 480"/>
          <p:cNvSpPr>
            <a:spLocks/>
          </p:cNvSpPr>
          <p:nvPr/>
        </p:nvSpPr>
        <p:spPr bwMode="auto">
          <a:xfrm>
            <a:off x="8382000" y="4800600"/>
            <a:ext cx="168275" cy="88900"/>
          </a:xfrm>
          <a:custGeom>
            <a:avLst/>
            <a:gdLst>
              <a:gd name="T0" fmla="*/ 55 w 106"/>
              <a:gd name="T1" fmla="*/ 0 h 56"/>
              <a:gd name="T2" fmla="*/ 31 w 106"/>
              <a:gd name="T3" fmla="*/ 8 h 56"/>
              <a:gd name="T4" fmla="*/ 71 w 106"/>
              <a:gd name="T5" fmla="*/ 56 h 56"/>
              <a:gd name="T6" fmla="*/ 95 w 106"/>
              <a:gd name="T7" fmla="*/ 40 h 56"/>
              <a:gd name="T8" fmla="*/ 55 w 106"/>
              <a:gd name="T9" fmla="*/ 0 h 56"/>
              <a:gd name="T10" fmla="*/ 0 60000 65536"/>
              <a:gd name="T11" fmla="*/ 0 60000 65536"/>
              <a:gd name="T12" fmla="*/ 0 60000 65536"/>
              <a:gd name="T13" fmla="*/ 0 60000 65536"/>
              <a:gd name="T14" fmla="*/ 0 60000 65536"/>
              <a:gd name="T15" fmla="*/ 0 w 106"/>
              <a:gd name="T16" fmla="*/ 0 h 56"/>
              <a:gd name="T17" fmla="*/ 106 w 106"/>
              <a:gd name="T18" fmla="*/ 56 h 56"/>
            </a:gdLst>
            <a:ahLst/>
            <a:cxnLst>
              <a:cxn ang="T10">
                <a:pos x="T0" y="T1"/>
              </a:cxn>
              <a:cxn ang="T11">
                <a:pos x="T2" y="T3"/>
              </a:cxn>
              <a:cxn ang="T12">
                <a:pos x="T4" y="T5"/>
              </a:cxn>
              <a:cxn ang="T13">
                <a:pos x="T6" y="T7"/>
              </a:cxn>
              <a:cxn ang="T14">
                <a:pos x="T8" y="T9"/>
              </a:cxn>
            </a:cxnLst>
            <a:rect l="T15" t="T16" r="T17" b="T18"/>
            <a:pathLst>
              <a:path w="106" h="56">
                <a:moveTo>
                  <a:pt x="55" y="0"/>
                </a:moveTo>
                <a:cubicBezTo>
                  <a:pt x="47" y="3"/>
                  <a:pt x="37" y="2"/>
                  <a:pt x="31" y="8"/>
                </a:cubicBezTo>
                <a:cubicBezTo>
                  <a:pt x="0" y="39"/>
                  <a:pt x="53" y="50"/>
                  <a:pt x="71" y="56"/>
                </a:cubicBezTo>
                <a:cubicBezTo>
                  <a:pt x="79" y="51"/>
                  <a:pt x="91" y="49"/>
                  <a:pt x="95" y="40"/>
                </a:cubicBezTo>
                <a:cubicBezTo>
                  <a:pt x="106" y="13"/>
                  <a:pt x="66" y="11"/>
                  <a:pt x="55" y="0"/>
                </a:cubicBezTo>
                <a:close/>
              </a:path>
            </a:pathLst>
          </a:custGeom>
          <a:noFill/>
          <a:ln w="9525">
            <a:solidFill>
              <a:schemeClr val="tx1"/>
            </a:solidFill>
            <a:round/>
            <a:headEnd/>
            <a:tailEnd/>
          </a:ln>
        </p:spPr>
        <p:txBody>
          <a:bodyPr/>
          <a:lstStyle/>
          <a:p>
            <a:endParaRPr lang="en-US"/>
          </a:p>
        </p:txBody>
      </p:sp>
      <p:sp>
        <p:nvSpPr>
          <p:cNvPr id="108871" name="Freeform 481"/>
          <p:cNvSpPr>
            <a:spLocks/>
          </p:cNvSpPr>
          <p:nvPr/>
        </p:nvSpPr>
        <p:spPr bwMode="auto">
          <a:xfrm>
            <a:off x="8534400" y="4724400"/>
            <a:ext cx="104775" cy="95250"/>
          </a:xfrm>
          <a:custGeom>
            <a:avLst/>
            <a:gdLst>
              <a:gd name="T0" fmla="*/ 38 w 66"/>
              <a:gd name="T1" fmla="*/ 14 h 60"/>
              <a:gd name="T2" fmla="*/ 6 w 66"/>
              <a:gd name="T3" fmla="*/ 22 h 60"/>
              <a:gd name="T4" fmla="*/ 14 w 66"/>
              <a:gd name="T5" fmla="*/ 54 h 60"/>
              <a:gd name="T6" fmla="*/ 62 w 66"/>
              <a:gd name="T7" fmla="*/ 46 h 60"/>
              <a:gd name="T8" fmla="*/ 38 w 66"/>
              <a:gd name="T9" fmla="*/ 14 h 60"/>
              <a:gd name="T10" fmla="*/ 0 60000 65536"/>
              <a:gd name="T11" fmla="*/ 0 60000 65536"/>
              <a:gd name="T12" fmla="*/ 0 60000 65536"/>
              <a:gd name="T13" fmla="*/ 0 60000 65536"/>
              <a:gd name="T14" fmla="*/ 0 60000 65536"/>
              <a:gd name="T15" fmla="*/ 0 w 66"/>
              <a:gd name="T16" fmla="*/ 0 h 60"/>
              <a:gd name="T17" fmla="*/ 66 w 66"/>
              <a:gd name="T18" fmla="*/ 60 h 60"/>
            </a:gdLst>
            <a:ahLst/>
            <a:cxnLst>
              <a:cxn ang="T10">
                <a:pos x="T0" y="T1"/>
              </a:cxn>
              <a:cxn ang="T11">
                <a:pos x="T2" y="T3"/>
              </a:cxn>
              <a:cxn ang="T12">
                <a:pos x="T4" y="T5"/>
              </a:cxn>
              <a:cxn ang="T13">
                <a:pos x="T6" y="T7"/>
              </a:cxn>
              <a:cxn ang="T14">
                <a:pos x="T8" y="T9"/>
              </a:cxn>
            </a:cxnLst>
            <a:rect l="T15" t="T16" r="T17" b="T18"/>
            <a:pathLst>
              <a:path w="66" h="60">
                <a:moveTo>
                  <a:pt x="38" y="14"/>
                </a:moveTo>
                <a:cubicBezTo>
                  <a:pt x="27" y="17"/>
                  <a:pt x="12" y="13"/>
                  <a:pt x="6" y="22"/>
                </a:cubicBezTo>
                <a:cubicBezTo>
                  <a:pt x="0" y="31"/>
                  <a:pt x="4" y="50"/>
                  <a:pt x="14" y="54"/>
                </a:cubicBezTo>
                <a:cubicBezTo>
                  <a:pt x="29" y="60"/>
                  <a:pt x="46" y="49"/>
                  <a:pt x="62" y="46"/>
                </a:cubicBezTo>
                <a:cubicBezTo>
                  <a:pt x="53" y="0"/>
                  <a:pt x="66" y="0"/>
                  <a:pt x="38" y="14"/>
                </a:cubicBezTo>
                <a:close/>
              </a:path>
            </a:pathLst>
          </a:custGeom>
          <a:noFill/>
          <a:ln w="12700">
            <a:solidFill>
              <a:schemeClr val="tx1"/>
            </a:solidFill>
            <a:round/>
            <a:headEnd/>
            <a:tailEnd/>
          </a:ln>
        </p:spPr>
        <p:txBody>
          <a:bodyPr/>
          <a:lstStyle/>
          <a:p>
            <a:endParaRPr lang="en-US"/>
          </a:p>
        </p:txBody>
      </p:sp>
      <p:sp>
        <p:nvSpPr>
          <p:cNvPr id="108872" name="Freeform 482"/>
          <p:cNvSpPr>
            <a:spLocks/>
          </p:cNvSpPr>
          <p:nvPr/>
        </p:nvSpPr>
        <p:spPr bwMode="auto">
          <a:xfrm>
            <a:off x="8337550" y="4648200"/>
            <a:ext cx="207963" cy="66675"/>
          </a:xfrm>
          <a:custGeom>
            <a:avLst/>
            <a:gdLst>
              <a:gd name="T0" fmla="*/ 92 w 131"/>
              <a:gd name="T1" fmla="*/ 0 h 42"/>
              <a:gd name="T2" fmla="*/ 68 w 131"/>
              <a:gd name="T3" fmla="*/ 40 h 42"/>
              <a:gd name="T4" fmla="*/ 124 w 131"/>
              <a:gd name="T5" fmla="*/ 32 h 42"/>
              <a:gd name="T6" fmla="*/ 116 w 131"/>
              <a:gd name="T7" fmla="*/ 8 h 42"/>
              <a:gd name="T8" fmla="*/ 92 w 131"/>
              <a:gd name="T9" fmla="*/ 0 h 42"/>
              <a:gd name="T10" fmla="*/ 0 60000 65536"/>
              <a:gd name="T11" fmla="*/ 0 60000 65536"/>
              <a:gd name="T12" fmla="*/ 0 60000 65536"/>
              <a:gd name="T13" fmla="*/ 0 60000 65536"/>
              <a:gd name="T14" fmla="*/ 0 60000 65536"/>
              <a:gd name="T15" fmla="*/ 0 w 131"/>
              <a:gd name="T16" fmla="*/ 0 h 42"/>
              <a:gd name="T17" fmla="*/ 131 w 131"/>
              <a:gd name="T18" fmla="*/ 42 h 42"/>
            </a:gdLst>
            <a:ahLst/>
            <a:cxnLst>
              <a:cxn ang="T10">
                <a:pos x="T0" y="T1"/>
              </a:cxn>
              <a:cxn ang="T11">
                <a:pos x="T2" y="T3"/>
              </a:cxn>
              <a:cxn ang="T12">
                <a:pos x="T4" y="T5"/>
              </a:cxn>
              <a:cxn ang="T13">
                <a:pos x="T6" y="T7"/>
              </a:cxn>
              <a:cxn ang="T14">
                <a:pos x="T8" y="T9"/>
              </a:cxn>
            </a:cxnLst>
            <a:rect l="T15" t="T16" r="T17" b="T18"/>
            <a:pathLst>
              <a:path w="131" h="42">
                <a:moveTo>
                  <a:pt x="92" y="0"/>
                </a:moveTo>
                <a:cubicBezTo>
                  <a:pt x="69" y="5"/>
                  <a:pt x="0" y="17"/>
                  <a:pt x="68" y="40"/>
                </a:cubicBezTo>
                <a:cubicBezTo>
                  <a:pt x="87" y="37"/>
                  <a:pt x="108" y="42"/>
                  <a:pt x="124" y="32"/>
                </a:cubicBezTo>
                <a:cubicBezTo>
                  <a:pt x="131" y="27"/>
                  <a:pt x="122" y="14"/>
                  <a:pt x="116" y="8"/>
                </a:cubicBezTo>
                <a:cubicBezTo>
                  <a:pt x="110" y="2"/>
                  <a:pt x="92" y="0"/>
                  <a:pt x="92" y="0"/>
                </a:cubicBezTo>
                <a:close/>
              </a:path>
            </a:pathLst>
          </a:custGeom>
          <a:noFill/>
          <a:ln w="12700">
            <a:solidFill>
              <a:schemeClr val="tx1"/>
            </a:solidFill>
            <a:round/>
            <a:headEnd/>
            <a:tailEnd/>
          </a:ln>
        </p:spPr>
        <p:txBody>
          <a:bodyPr/>
          <a:lstStyle/>
          <a:p>
            <a:endParaRPr lang="en-US"/>
          </a:p>
        </p:txBody>
      </p:sp>
      <p:sp>
        <p:nvSpPr>
          <p:cNvPr id="108873" name="Freeform 483"/>
          <p:cNvSpPr>
            <a:spLocks/>
          </p:cNvSpPr>
          <p:nvPr/>
        </p:nvSpPr>
        <p:spPr bwMode="auto">
          <a:xfrm>
            <a:off x="8556625" y="4546600"/>
            <a:ext cx="130175" cy="88900"/>
          </a:xfrm>
          <a:custGeom>
            <a:avLst/>
            <a:gdLst>
              <a:gd name="T0" fmla="*/ 82 w 82"/>
              <a:gd name="T1" fmla="*/ 0 h 56"/>
              <a:gd name="T2" fmla="*/ 34 w 82"/>
              <a:gd name="T3" fmla="*/ 48 h 56"/>
              <a:gd name="T4" fmla="*/ 58 w 82"/>
              <a:gd name="T5" fmla="*/ 56 h 56"/>
              <a:gd name="T6" fmla="*/ 82 w 82"/>
              <a:gd name="T7" fmla="*/ 0 h 56"/>
              <a:gd name="T8" fmla="*/ 0 60000 65536"/>
              <a:gd name="T9" fmla="*/ 0 60000 65536"/>
              <a:gd name="T10" fmla="*/ 0 60000 65536"/>
              <a:gd name="T11" fmla="*/ 0 60000 65536"/>
              <a:gd name="T12" fmla="*/ 0 w 82"/>
              <a:gd name="T13" fmla="*/ 0 h 56"/>
              <a:gd name="T14" fmla="*/ 82 w 82"/>
              <a:gd name="T15" fmla="*/ 56 h 56"/>
            </a:gdLst>
            <a:ahLst/>
            <a:cxnLst>
              <a:cxn ang="T8">
                <a:pos x="T0" y="T1"/>
              </a:cxn>
              <a:cxn ang="T9">
                <a:pos x="T2" y="T3"/>
              </a:cxn>
              <a:cxn ang="T10">
                <a:pos x="T4" y="T5"/>
              </a:cxn>
              <a:cxn ang="T11">
                <a:pos x="T6" y="T7"/>
              </a:cxn>
            </a:cxnLst>
            <a:rect l="T12" t="T13" r="T14" b="T15"/>
            <a:pathLst>
              <a:path w="82" h="56">
                <a:moveTo>
                  <a:pt x="82" y="0"/>
                </a:moveTo>
                <a:cubicBezTo>
                  <a:pt x="65" y="4"/>
                  <a:pt x="0" y="14"/>
                  <a:pt x="34" y="48"/>
                </a:cubicBezTo>
                <a:cubicBezTo>
                  <a:pt x="40" y="54"/>
                  <a:pt x="50" y="53"/>
                  <a:pt x="58" y="56"/>
                </a:cubicBezTo>
                <a:cubicBezTo>
                  <a:pt x="80" y="23"/>
                  <a:pt x="72" y="41"/>
                  <a:pt x="82" y="0"/>
                </a:cubicBezTo>
                <a:close/>
              </a:path>
            </a:pathLst>
          </a:custGeom>
          <a:noFill/>
          <a:ln w="12700">
            <a:solidFill>
              <a:schemeClr val="tx1"/>
            </a:solidFill>
            <a:round/>
            <a:headEnd/>
            <a:tailEnd/>
          </a:ln>
        </p:spPr>
        <p:txBody>
          <a:bodyPr/>
          <a:lstStyle/>
          <a:p>
            <a:endParaRPr lang="en-US"/>
          </a:p>
        </p:txBody>
      </p:sp>
      <p:sp>
        <p:nvSpPr>
          <p:cNvPr id="108874" name="Freeform 484"/>
          <p:cNvSpPr>
            <a:spLocks/>
          </p:cNvSpPr>
          <p:nvPr/>
        </p:nvSpPr>
        <p:spPr bwMode="auto">
          <a:xfrm>
            <a:off x="8516938" y="4572000"/>
            <a:ext cx="98425" cy="88900"/>
          </a:xfrm>
          <a:custGeom>
            <a:avLst/>
            <a:gdLst>
              <a:gd name="T0" fmla="*/ 51 w 62"/>
              <a:gd name="T1" fmla="*/ 0 h 56"/>
              <a:gd name="T2" fmla="*/ 27 w 62"/>
              <a:gd name="T3" fmla="*/ 56 h 56"/>
              <a:gd name="T4" fmla="*/ 51 w 62"/>
              <a:gd name="T5" fmla="*/ 0 h 56"/>
              <a:gd name="T6" fmla="*/ 0 60000 65536"/>
              <a:gd name="T7" fmla="*/ 0 60000 65536"/>
              <a:gd name="T8" fmla="*/ 0 60000 65536"/>
              <a:gd name="T9" fmla="*/ 0 w 62"/>
              <a:gd name="T10" fmla="*/ 0 h 56"/>
              <a:gd name="T11" fmla="*/ 62 w 62"/>
              <a:gd name="T12" fmla="*/ 56 h 56"/>
            </a:gdLst>
            <a:ahLst/>
            <a:cxnLst>
              <a:cxn ang="T6">
                <a:pos x="T0" y="T1"/>
              </a:cxn>
              <a:cxn ang="T7">
                <a:pos x="T2" y="T3"/>
              </a:cxn>
              <a:cxn ang="T8">
                <a:pos x="T4" y="T5"/>
              </a:cxn>
            </a:cxnLst>
            <a:rect l="T9" t="T10" r="T11" b="T12"/>
            <a:pathLst>
              <a:path w="62" h="56">
                <a:moveTo>
                  <a:pt x="51" y="0"/>
                </a:moveTo>
                <a:cubicBezTo>
                  <a:pt x="5" y="11"/>
                  <a:pt x="0" y="15"/>
                  <a:pt x="27" y="56"/>
                </a:cubicBezTo>
                <a:cubicBezTo>
                  <a:pt x="61" y="45"/>
                  <a:pt x="62" y="33"/>
                  <a:pt x="51" y="0"/>
                </a:cubicBezTo>
                <a:close/>
              </a:path>
            </a:pathLst>
          </a:custGeom>
          <a:noFill/>
          <a:ln w="12700">
            <a:solidFill>
              <a:schemeClr val="tx1"/>
            </a:solidFill>
            <a:round/>
            <a:headEnd/>
            <a:tailEnd/>
          </a:ln>
        </p:spPr>
        <p:txBody>
          <a:bodyPr/>
          <a:lstStyle/>
          <a:p>
            <a:endParaRPr lang="en-US"/>
          </a:p>
        </p:txBody>
      </p:sp>
      <p:sp>
        <p:nvSpPr>
          <p:cNvPr id="108875" name="Freeform 485"/>
          <p:cNvSpPr>
            <a:spLocks/>
          </p:cNvSpPr>
          <p:nvPr/>
        </p:nvSpPr>
        <p:spPr bwMode="auto">
          <a:xfrm>
            <a:off x="8502650" y="4648200"/>
            <a:ext cx="141288" cy="88900"/>
          </a:xfrm>
          <a:custGeom>
            <a:avLst/>
            <a:gdLst>
              <a:gd name="T0" fmla="*/ 68 w 89"/>
              <a:gd name="T1" fmla="*/ 0 h 56"/>
              <a:gd name="T2" fmla="*/ 28 w 89"/>
              <a:gd name="T3" fmla="*/ 48 h 56"/>
              <a:gd name="T4" fmla="*/ 52 w 89"/>
              <a:gd name="T5" fmla="*/ 56 h 56"/>
              <a:gd name="T6" fmla="*/ 68 w 89"/>
              <a:gd name="T7" fmla="*/ 0 h 56"/>
              <a:gd name="T8" fmla="*/ 0 60000 65536"/>
              <a:gd name="T9" fmla="*/ 0 60000 65536"/>
              <a:gd name="T10" fmla="*/ 0 60000 65536"/>
              <a:gd name="T11" fmla="*/ 0 60000 65536"/>
              <a:gd name="T12" fmla="*/ 0 w 89"/>
              <a:gd name="T13" fmla="*/ 0 h 56"/>
              <a:gd name="T14" fmla="*/ 89 w 89"/>
              <a:gd name="T15" fmla="*/ 56 h 56"/>
            </a:gdLst>
            <a:ahLst/>
            <a:cxnLst>
              <a:cxn ang="T8">
                <a:pos x="T0" y="T1"/>
              </a:cxn>
              <a:cxn ang="T9">
                <a:pos x="T2" y="T3"/>
              </a:cxn>
              <a:cxn ang="T10">
                <a:pos x="T4" y="T5"/>
              </a:cxn>
              <a:cxn ang="T11">
                <a:pos x="T6" y="T7"/>
              </a:cxn>
            </a:cxnLst>
            <a:rect l="T12" t="T13" r="T14" b="T15"/>
            <a:pathLst>
              <a:path w="89" h="56">
                <a:moveTo>
                  <a:pt x="68" y="0"/>
                </a:moveTo>
                <a:cubicBezTo>
                  <a:pt x="49" y="12"/>
                  <a:pt x="0" y="20"/>
                  <a:pt x="28" y="48"/>
                </a:cubicBezTo>
                <a:cubicBezTo>
                  <a:pt x="34" y="54"/>
                  <a:pt x="44" y="53"/>
                  <a:pt x="52" y="56"/>
                </a:cubicBezTo>
                <a:cubicBezTo>
                  <a:pt x="89" y="44"/>
                  <a:pt x="89" y="31"/>
                  <a:pt x="68" y="0"/>
                </a:cubicBezTo>
                <a:close/>
              </a:path>
            </a:pathLst>
          </a:custGeom>
          <a:noFill/>
          <a:ln w="12700">
            <a:solidFill>
              <a:schemeClr val="tx1"/>
            </a:solidFill>
            <a:round/>
            <a:headEnd/>
            <a:tailEnd/>
          </a:ln>
        </p:spPr>
        <p:txBody>
          <a:bodyPr/>
          <a:lstStyle/>
          <a:p>
            <a:endParaRPr lang="en-US"/>
          </a:p>
        </p:txBody>
      </p:sp>
      <p:sp>
        <p:nvSpPr>
          <p:cNvPr id="108876" name="Freeform 486"/>
          <p:cNvSpPr>
            <a:spLocks/>
          </p:cNvSpPr>
          <p:nvPr/>
        </p:nvSpPr>
        <p:spPr bwMode="auto">
          <a:xfrm>
            <a:off x="8594725" y="4635500"/>
            <a:ext cx="85725" cy="277813"/>
          </a:xfrm>
          <a:custGeom>
            <a:avLst/>
            <a:gdLst>
              <a:gd name="T0" fmla="*/ 50 w 54"/>
              <a:gd name="T1" fmla="*/ 0 h 175"/>
              <a:gd name="T2" fmla="*/ 26 w 54"/>
              <a:gd name="T3" fmla="*/ 16 h 175"/>
              <a:gd name="T4" fmla="*/ 50 w 54"/>
              <a:gd name="T5" fmla="*/ 72 h 175"/>
              <a:gd name="T6" fmla="*/ 50 w 54"/>
              <a:gd name="T7" fmla="*/ 0 h 175"/>
              <a:gd name="T8" fmla="*/ 0 60000 65536"/>
              <a:gd name="T9" fmla="*/ 0 60000 65536"/>
              <a:gd name="T10" fmla="*/ 0 60000 65536"/>
              <a:gd name="T11" fmla="*/ 0 60000 65536"/>
              <a:gd name="T12" fmla="*/ 0 w 54"/>
              <a:gd name="T13" fmla="*/ 0 h 175"/>
              <a:gd name="T14" fmla="*/ 54 w 54"/>
              <a:gd name="T15" fmla="*/ 175 h 175"/>
            </a:gdLst>
            <a:ahLst/>
            <a:cxnLst>
              <a:cxn ang="T8">
                <a:pos x="T0" y="T1"/>
              </a:cxn>
              <a:cxn ang="T9">
                <a:pos x="T2" y="T3"/>
              </a:cxn>
              <a:cxn ang="T10">
                <a:pos x="T4" y="T5"/>
              </a:cxn>
              <a:cxn ang="T11">
                <a:pos x="T6" y="T7"/>
              </a:cxn>
            </a:cxnLst>
            <a:rect l="T12" t="T13" r="T14" b="T15"/>
            <a:pathLst>
              <a:path w="54" h="175">
                <a:moveTo>
                  <a:pt x="50" y="0"/>
                </a:moveTo>
                <a:cubicBezTo>
                  <a:pt x="42" y="5"/>
                  <a:pt x="28" y="7"/>
                  <a:pt x="26" y="16"/>
                </a:cubicBezTo>
                <a:cubicBezTo>
                  <a:pt x="0" y="175"/>
                  <a:pt x="46" y="96"/>
                  <a:pt x="50" y="72"/>
                </a:cubicBezTo>
                <a:cubicBezTo>
                  <a:pt x="54" y="48"/>
                  <a:pt x="50" y="24"/>
                  <a:pt x="50" y="0"/>
                </a:cubicBezTo>
                <a:close/>
              </a:path>
            </a:pathLst>
          </a:custGeom>
          <a:noFill/>
          <a:ln w="12700">
            <a:solidFill>
              <a:schemeClr val="tx1"/>
            </a:solidFill>
            <a:round/>
            <a:headEnd/>
            <a:tailEnd/>
          </a:ln>
        </p:spPr>
        <p:txBody>
          <a:bodyPr/>
          <a:lstStyle/>
          <a:p>
            <a:endParaRPr lang="en-US"/>
          </a:p>
        </p:txBody>
      </p:sp>
      <p:sp>
        <p:nvSpPr>
          <p:cNvPr id="108877" name="Freeform 487"/>
          <p:cNvSpPr>
            <a:spLocks/>
          </p:cNvSpPr>
          <p:nvPr/>
        </p:nvSpPr>
        <p:spPr bwMode="auto">
          <a:xfrm>
            <a:off x="8585200" y="4813300"/>
            <a:ext cx="101600" cy="88900"/>
          </a:xfrm>
          <a:custGeom>
            <a:avLst/>
            <a:gdLst>
              <a:gd name="T0" fmla="*/ 64 w 64"/>
              <a:gd name="T1" fmla="*/ 0 h 56"/>
              <a:gd name="T2" fmla="*/ 16 w 64"/>
              <a:gd name="T3" fmla="*/ 56 h 56"/>
              <a:gd name="T4" fmla="*/ 64 w 64"/>
              <a:gd name="T5" fmla="*/ 0 h 56"/>
              <a:gd name="T6" fmla="*/ 0 60000 65536"/>
              <a:gd name="T7" fmla="*/ 0 60000 65536"/>
              <a:gd name="T8" fmla="*/ 0 60000 65536"/>
              <a:gd name="T9" fmla="*/ 0 w 64"/>
              <a:gd name="T10" fmla="*/ 0 h 56"/>
              <a:gd name="T11" fmla="*/ 64 w 64"/>
              <a:gd name="T12" fmla="*/ 56 h 56"/>
            </a:gdLst>
            <a:ahLst/>
            <a:cxnLst>
              <a:cxn ang="T6">
                <a:pos x="T0" y="T1"/>
              </a:cxn>
              <a:cxn ang="T7">
                <a:pos x="T2" y="T3"/>
              </a:cxn>
              <a:cxn ang="T8">
                <a:pos x="T4" y="T5"/>
              </a:cxn>
            </a:cxnLst>
            <a:rect l="T9" t="T10" r="T11" b="T12"/>
            <a:pathLst>
              <a:path w="64" h="56">
                <a:moveTo>
                  <a:pt x="64" y="0"/>
                </a:moveTo>
                <a:cubicBezTo>
                  <a:pt x="14" y="8"/>
                  <a:pt x="0" y="8"/>
                  <a:pt x="16" y="56"/>
                </a:cubicBezTo>
                <a:cubicBezTo>
                  <a:pt x="62" y="47"/>
                  <a:pt x="64" y="51"/>
                  <a:pt x="64" y="0"/>
                </a:cubicBezTo>
                <a:close/>
              </a:path>
            </a:pathLst>
          </a:custGeom>
          <a:noFill/>
          <a:ln w="12700">
            <a:solidFill>
              <a:schemeClr val="tx1"/>
            </a:solidFill>
            <a:round/>
            <a:headEnd/>
            <a:tailEnd/>
          </a:ln>
        </p:spPr>
        <p:txBody>
          <a:bodyPr/>
          <a:lstStyle/>
          <a:p>
            <a:endParaRPr lang="en-US"/>
          </a:p>
        </p:txBody>
      </p:sp>
      <p:sp>
        <p:nvSpPr>
          <p:cNvPr id="108878" name="Freeform 488"/>
          <p:cNvSpPr>
            <a:spLocks/>
          </p:cNvSpPr>
          <p:nvPr/>
        </p:nvSpPr>
        <p:spPr bwMode="auto">
          <a:xfrm>
            <a:off x="8534400" y="4819650"/>
            <a:ext cx="88900" cy="107950"/>
          </a:xfrm>
          <a:custGeom>
            <a:avLst/>
            <a:gdLst>
              <a:gd name="T0" fmla="*/ 48 w 56"/>
              <a:gd name="T1" fmla="*/ 4 h 68"/>
              <a:gd name="T2" fmla="*/ 8 w 56"/>
              <a:gd name="T3" fmla="*/ 12 h 68"/>
              <a:gd name="T4" fmla="*/ 16 w 56"/>
              <a:gd name="T5" fmla="*/ 60 h 68"/>
              <a:gd name="T6" fmla="*/ 48 w 56"/>
              <a:gd name="T7" fmla="*/ 52 h 68"/>
              <a:gd name="T8" fmla="*/ 48 w 56"/>
              <a:gd name="T9" fmla="*/ 4 h 68"/>
              <a:gd name="T10" fmla="*/ 0 60000 65536"/>
              <a:gd name="T11" fmla="*/ 0 60000 65536"/>
              <a:gd name="T12" fmla="*/ 0 60000 65536"/>
              <a:gd name="T13" fmla="*/ 0 60000 65536"/>
              <a:gd name="T14" fmla="*/ 0 60000 65536"/>
              <a:gd name="T15" fmla="*/ 0 w 56"/>
              <a:gd name="T16" fmla="*/ 0 h 68"/>
              <a:gd name="T17" fmla="*/ 56 w 56"/>
              <a:gd name="T18" fmla="*/ 68 h 68"/>
            </a:gdLst>
            <a:ahLst/>
            <a:cxnLst>
              <a:cxn ang="T10">
                <a:pos x="T0" y="T1"/>
              </a:cxn>
              <a:cxn ang="T11">
                <a:pos x="T2" y="T3"/>
              </a:cxn>
              <a:cxn ang="T12">
                <a:pos x="T4" y="T5"/>
              </a:cxn>
              <a:cxn ang="T13">
                <a:pos x="T6" y="T7"/>
              </a:cxn>
              <a:cxn ang="T14">
                <a:pos x="T8" y="T9"/>
              </a:cxn>
            </a:cxnLst>
            <a:rect l="T15" t="T16" r="T17" b="T18"/>
            <a:pathLst>
              <a:path w="56" h="68">
                <a:moveTo>
                  <a:pt x="48" y="4"/>
                </a:moveTo>
                <a:cubicBezTo>
                  <a:pt x="35" y="7"/>
                  <a:pt x="15" y="0"/>
                  <a:pt x="8" y="12"/>
                </a:cubicBezTo>
                <a:cubicBezTo>
                  <a:pt x="0" y="26"/>
                  <a:pt x="5" y="49"/>
                  <a:pt x="16" y="60"/>
                </a:cubicBezTo>
                <a:cubicBezTo>
                  <a:pt x="24" y="68"/>
                  <a:pt x="43" y="62"/>
                  <a:pt x="48" y="52"/>
                </a:cubicBezTo>
                <a:cubicBezTo>
                  <a:pt x="56" y="38"/>
                  <a:pt x="48" y="20"/>
                  <a:pt x="48" y="4"/>
                </a:cubicBezTo>
                <a:close/>
              </a:path>
            </a:pathLst>
          </a:custGeom>
          <a:noFill/>
          <a:ln w="12700">
            <a:solidFill>
              <a:schemeClr val="tx1"/>
            </a:solidFill>
            <a:round/>
            <a:headEnd/>
            <a:tailEnd/>
          </a:ln>
        </p:spPr>
        <p:txBody>
          <a:bodyPr/>
          <a:lstStyle/>
          <a:p>
            <a:endParaRPr lang="en-US"/>
          </a:p>
        </p:txBody>
      </p:sp>
      <p:sp>
        <p:nvSpPr>
          <p:cNvPr id="108879" name="Freeform 489"/>
          <p:cNvSpPr>
            <a:spLocks/>
          </p:cNvSpPr>
          <p:nvPr/>
        </p:nvSpPr>
        <p:spPr bwMode="auto">
          <a:xfrm>
            <a:off x="8191500" y="4743450"/>
            <a:ext cx="201613" cy="92075"/>
          </a:xfrm>
          <a:custGeom>
            <a:avLst/>
            <a:gdLst>
              <a:gd name="T0" fmla="*/ 88 w 127"/>
              <a:gd name="T1" fmla="*/ 4 h 58"/>
              <a:gd name="T2" fmla="*/ 32 w 127"/>
              <a:gd name="T3" fmla="*/ 12 h 58"/>
              <a:gd name="T4" fmla="*/ 64 w 127"/>
              <a:gd name="T5" fmla="*/ 52 h 58"/>
              <a:gd name="T6" fmla="*/ 88 w 127"/>
              <a:gd name="T7" fmla="*/ 4 h 58"/>
              <a:gd name="T8" fmla="*/ 0 60000 65536"/>
              <a:gd name="T9" fmla="*/ 0 60000 65536"/>
              <a:gd name="T10" fmla="*/ 0 60000 65536"/>
              <a:gd name="T11" fmla="*/ 0 60000 65536"/>
              <a:gd name="T12" fmla="*/ 0 w 127"/>
              <a:gd name="T13" fmla="*/ 0 h 58"/>
              <a:gd name="T14" fmla="*/ 127 w 127"/>
              <a:gd name="T15" fmla="*/ 58 h 58"/>
            </a:gdLst>
            <a:ahLst/>
            <a:cxnLst>
              <a:cxn ang="T8">
                <a:pos x="T0" y="T1"/>
              </a:cxn>
              <a:cxn ang="T9">
                <a:pos x="T2" y="T3"/>
              </a:cxn>
              <a:cxn ang="T10">
                <a:pos x="T4" y="T5"/>
              </a:cxn>
              <a:cxn ang="T11">
                <a:pos x="T6" y="T7"/>
              </a:cxn>
            </a:cxnLst>
            <a:rect l="T12" t="T13" r="T14" b="T15"/>
            <a:pathLst>
              <a:path w="127" h="58">
                <a:moveTo>
                  <a:pt x="88" y="4"/>
                </a:moveTo>
                <a:cubicBezTo>
                  <a:pt x="69" y="7"/>
                  <a:pt x="46" y="0"/>
                  <a:pt x="32" y="12"/>
                </a:cubicBezTo>
                <a:cubicBezTo>
                  <a:pt x="0" y="38"/>
                  <a:pt x="61" y="51"/>
                  <a:pt x="64" y="52"/>
                </a:cubicBezTo>
                <a:cubicBezTo>
                  <a:pt x="127" y="41"/>
                  <a:pt x="120" y="58"/>
                  <a:pt x="88" y="4"/>
                </a:cubicBezTo>
                <a:close/>
              </a:path>
            </a:pathLst>
          </a:custGeom>
          <a:noFill/>
          <a:ln w="12700">
            <a:solidFill>
              <a:schemeClr val="tx1"/>
            </a:solidFill>
            <a:round/>
            <a:headEnd/>
            <a:tailEnd/>
          </a:ln>
        </p:spPr>
        <p:txBody>
          <a:bodyPr/>
          <a:lstStyle/>
          <a:p>
            <a:endParaRPr lang="en-US"/>
          </a:p>
        </p:txBody>
      </p:sp>
      <p:sp>
        <p:nvSpPr>
          <p:cNvPr id="108880" name="Freeform 490"/>
          <p:cNvSpPr>
            <a:spLocks/>
          </p:cNvSpPr>
          <p:nvPr/>
        </p:nvSpPr>
        <p:spPr bwMode="auto">
          <a:xfrm>
            <a:off x="8121650" y="4775200"/>
            <a:ext cx="179388" cy="93663"/>
          </a:xfrm>
          <a:custGeom>
            <a:avLst/>
            <a:gdLst>
              <a:gd name="T0" fmla="*/ 68 w 113"/>
              <a:gd name="T1" fmla="*/ 0 h 59"/>
              <a:gd name="T2" fmla="*/ 28 w 113"/>
              <a:gd name="T3" fmla="*/ 40 h 59"/>
              <a:gd name="T4" fmla="*/ 52 w 113"/>
              <a:gd name="T5" fmla="*/ 56 h 59"/>
              <a:gd name="T6" fmla="*/ 92 w 113"/>
              <a:gd name="T7" fmla="*/ 48 h 59"/>
              <a:gd name="T8" fmla="*/ 68 w 113"/>
              <a:gd name="T9" fmla="*/ 0 h 59"/>
              <a:gd name="T10" fmla="*/ 0 60000 65536"/>
              <a:gd name="T11" fmla="*/ 0 60000 65536"/>
              <a:gd name="T12" fmla="*/ 0 60000 65536"/>
              <a:gd name="T13" fmla="*/ 0 60000 65536"/>
              <a:gd name="T14" fmla="*/ 0 60000 65536"/>
              <a:gd name="T15" fmla="*/ 0 w 113"/>
              <a:gd name="T16" fmla="*/ 0 h 59"/>
              <a:gd name="T17" fmla="*/ 113 w 113"/>
              <a:gd name="T18" fmla="*/ 59 h 59"/>
            </a:gdLst>
            <a:ahLst/>
            <a:cxnLst>
              <a:cxn ang="T10">
                <a:pos x="T0" y="T1"/>
              </a:cxn>
              <a:cxn ang="T11">
                <a:pos x="T2" y="T3"/>
              </a:cxn>
              <a:cxn ang="T12">
                <a:pos x="T4" y="T5"/>
              </a:cxn>
              <a:cxn ang="T13">
                <a:pos x="T6" y="T7"/>
              </a:cxn>
              <a:cxn ang="T14">
                <a:pos x="T8" y="T9"/>
              </a:cxn>
            </a:cxnLst>
            <a:rect l="T15" t="T16" r="T17" b="T18"/>
            <a:pathLst>
              <a:path w="113" h="59">
                <a:moveTo>
                  <a:pt x="68" y="0"/>
                </a:moveTo>
                <a:cubicBezTo>
                  <a:pt x="41" y="9"/>
                  <a:pt x="0" y="5"/>
                  <a:pt x="28" y="40"/>
                </a:cubicBezTo>
                <a:cubicBezTo>
                  <a:pt x="34" y="48"/>
                  <a:pt x="44" y="51"/>
                  <a:pt x="52" y="56"/>
                </a:cubicBezTo>
                <a:cubicBezTo>
                  <a:pt x="65" y="53"/>
                  <a:pt x="84" y="59"/>
                  <a:pt x="92" y="48"/>
                </a:cubicBezTo>
                <a:cubicBezTo>
                  <a:pt x="113" y="17"/>
                  <a:pt x="83" y="8"/>
                  <a:pt x="68" y="0"/>
                </a:cubicBezTo>
                <a:close/>
              </a:path>
            </a:pathLst>
          </a:custGeom>
          <a:noFill/>
          <a:ln w="12700">
            <a:solidFill>
              <a:schemeClr val="tx1"/>
            </a:solidFill>
            <a:round/>
            <a:headEnd/>
            <a:tailEnd/>
          </a:ln>
        </p:spPr>
        <p:txBody>
          <a:bodyPr/>
          <a:lstStyle/>
          <a:p>
            <a:endParaRPr lang="en-US"/>
          </a:p>
        </p:txBody>
      </p:sp>
      <p:sp>
        <p:nvSpPr>
          <p:cNvPr id="108881" name="Freeform 491"/>
          <p:cNvSpPr>
            <a:spLocks/>
          </p:cNvSpPr>
          <p:nvPr/>
        </p:nvSpPr>
        <p:spPr bwMode="auto">
          <a:xfrm>
            <a:off x="8434388" y="4884738"/>
            <a:ext cx="147637" cy="80962"/>
          </a:xfrm>
          <a:custGeom>
            <a:avLst/>
            <a:gdLst>
              <a:gd name="T0" fmla="*/ 63 w 93"/>
              <a:gd name="T1" fmla="*/ 3 h 51"/>
              <a:gd name="T2" fmla="*/ 23 w 93"/>
              <a:gd name="T3" fmla="*/ 11 h 51"/>
              <a:gd name="T4" fmla="*/ 55 w 93"/>
              <a:gd name="T5" fmla="*/ 51 h 51"/>
              <a:gd name="T6" fmla="*/ 63 w 93"/>
              <a:gd name="T7" fmla="*/ 3 h 51"/>
              <a:gd name="T8" fmla="*/ 0 60000 65536"/>
              <a:gd name="T9" fmla="*/ 0 60000 65536"/>
              <a:gd name="T10" fmla="*/ 0 60000 65536"/>
              <a:gd name="T11" fmla="*/ 0 60000 65536"/>
              <a:gd name="T12" fmla="*/ 0 w 93"/>
              <a:gd name="T13" fmla="*/ 0 h 51"/>
              <a:gd name="T14" fmla="*/ 93 w 93"/>
              <a:gd name="T15" fmla="*/ 51 h 51"/>
            </a:gdLst>
            <a:ahLst/>
            <a:cxnLst>
              <a:cxn ang="T8">
                <a:pos x="T0" y="T1"/>
              </a:cxn>
              <a:cxn ang="T9">
                <a:pos x="T2" y="T3"/>
              </a:cxn>
              <a:cxn ang="T10">
                <a:pos x="T4" y="T5"/>
              </a:cxn>
              <a:cxn ang="T11">
                <a:pos x="T6" y="T7"/>
              </a:cxn>
            </a:cxnLst>
            <a:rect l="T12" t="T13" r="T14" b="T15"/>
            <a:pathLst>
              <a:path w="93" h="51">
                <a:moveTo>
                  <a:pt x="63" y="3"/>
                </a:moveTo>
                <a:cubicBezTo>
                  <a:pt x="50" y="6"/>
                  <a:pt x="31" y="0"/>
                  <a:pt x="23" y="11"/>
                </a:cubicBezTo>
                <a:cubicBezTo>
                  <a:pt x="0" y="40"/>
                  <a:pt x="46" y="48"/>
                  <a:pt x="55" y="51"/>
                </a:cubicBezTo>
                <a:cubicBezTo>
                  <a:pt x="93" y="38"/>
                  <a:pt x="82" y="51"/>
                  <a:pt x="63" y="3"/>
                </a:cubicBezTo>
                <a:close/>
              </a:path>
            </a:pathLst>
          </a:custGeom>
          <a:noFill/>
          <a:ln w="12700">
            <a:solidFill>
              <a:schemeClr val="tx1"/>
            </a:solidFill>
            <a:round/>
            <a:headEnd/>
            <a:tailEnd/>
          </a:ln>
        </p:spPr>
        <p:txBody>
          <a:bodyPr/>
          <a:lstStyle/>
          <a:p>
            <a:endParaRPr lang="en-US"/>
          </a:p>
        </p:txBody>
      </p:sp>
      <p:sp>
        <p:nvSpPr>
          <p:cNvPr id="108882" name="Freeform 492"/>
          <p:cNvSpPr>
            <a:spLocks/>
          </p:cNvSpPr>
          <p:nvPr/>
        </p:nvSpPr>
        <p:spPr bwMode="auto">
          <a:xfrm>
            <a:off x="8382000" y="4940300"/>
            <a:ext cx="144463" cy="66675"/>
          </a:xfrm>
          <a:custGeom>
            <a:avLst/>
            <a:gdLst>
              <a:gd name="T0" fmla="*/ 48 w 91"/>
              <a:gd name="T1" fmla="*/ 0 h 42"/>
              <a:gd name="T2" fmla="*/ 0 w 91"/>
              <a:gd name="T3" fmla="*/ 24 h 42"/>
              <a:gd name="T4" fmla="*/ 24 w 91"/>
              <a:gd name="T5" fmla="*/ 40 h 42"/>
              <a:gd name="T6" fmla="*/ 72 w 91"/>
              <a:gd name="T7" fmla="*/ 32 h 42"/>
              <a:gd name="T8" fmla="*/ 48 w 91"/>
              <a:gd name="T9" fmla="*/ 0 h 42"/>
              <a:gd name="T10" fmla="*/ 0 60000 65536"/>
              <a:gd name="T11" fmla="*/ 0 60000 65536"/>
              <a:gd name="T12" fmla="*/ 0 60000 65536"/>
              <a:gd name="T13" fmla="*/ 0 60000 65536"/>
              <a:gd name="T14" fmla="*/ 0 60000 65536"/>
              <a:gd name="T15" fmla="*/ 0 w 91"/>
              <a:gd name="T16" fmla="*/ 0 h 42"/>
              <a:gd name="T17" fmla="*/ 91 w 91"/>
              <a:gd name="T18" fmla="*/ 42 h 42"/>
            </a:gdLst>
            <a:ahLst/>
            <a:cxnLst>
              <a:cxn ang="T10">
                <a:pos x="T0" y="T1"/>
              </a:cxn>
              <a:cxn ang="T11">
                <a:pos x="T2" y="T3"/>
              </a:cxn>
              <a:cxn ang="T12">
                <a:pos x="T4" y="T5"/>
              </a:cxn>
              <a:cxn ang="T13">
                <a:pos x="T6" y="T7"/>
              </a:cxn>
              <a:cxn ang="T14">
                <a:pos x="T8" y="T9"/>
              </a:cxn>
            </a:cxnLst>
            <a:rect l="T15" t="T16" r="T17" b="T18"/>
            <a:pathLst>
              <a:path w="91" h="42">
                <a:moveTo>
                  <a:pt x="48" y="0"/>
                </a:moveTo>
                <a:cubicBezTo>
                  <a:pt x="42" y="2"/>
                  <a:pt x="0" y="14"/>
                  <a:pt x="0" y="24"/>
                </a:cubicBezTo>
                <a:cubicBezTo>
                  <a:pt x="0" y="34"/>
                  <a:pt x="16" y="35"/>
                  <a:pt x="24" y="40"/>
                </a:cubicBezTo>
                <a:cubicBezTo>
                  <a:pt x="40" y="37"/>
                  <a:pt x="59" y="42"/>
                  <a:pt x="72" y="32"/>
                </a:cubicBezTo>
                <a:cubicBezTo>
                  <a:pt x="91" y="17"/>
                  <a:pt x="51" y="2"/>
                  <a:pt x="48" y="0"/>
                </a:cubicBezTo>
                <a:close/>
              </a:path>
            </a:pathLst>
          </a:custGeom>
          <a:noFill/>
          <a:ln w="12700">
            <a:solidFill>
              <a:schemeClr val="tx1"/>
            </a:solidFill>
            <a:round/>
            <a:headEnd/>
            <a:tailEnd/>
          </a:ln>
        </p:spPr>
        <p:txBody>
          <a:bodyPr/>
          <a:lstStyle/>
          <a:p>
            <a:endParaRPr lang="en-US"/>
          </a:p>
        </p:txBody>
      </p:sp>
      <p:sp>
        <p:nvSpPr>
          <p:cNvPr id="108883" name="Freeform 493"/>
          <p:cNvSpPr>
            <a:spLocks/>
          </p:cNvSpPr>
          <p:nvPr/>
        </p:nvSpPr>
        <p:spPr bwMode="auto">
          <a:xfrm>
            <a:off x="8042275" y="4826000"/>
            <a:ext cx="198438" cy="90488"/>
          </a:xfrm>
          <a:custGeom>
            <a:avLst/>
            <a:gdLst>
              <a:gd name="T0" fmla="*/ 78 w 125"/>
              <a:gd name="T1" fmla="*/ 0 h 57"/>
              <a:gd name="T2" fmla="*/ 38 w 125"/>
              <a:gd name="T3" fmla="*/ 48 h 57"/>
              <a:gd name="T4" fmla="*/ 78 w 125"/>
              <a:gd name="T5" fmla="*/ 56 h 57"/>
              <a:gd name="T6" fmla="*/ 110 w 125"/>
              <a:gd name="T7" fmla="*/ 48 h 57"/>
              <a:gd name="T8" fmla="*/ 78 w 125"/>
              <a:gd name="T9" fmla="*/ 0 h 57"/>
              <a:gd name="T10" fmla="*/ 0 60000 65536"/>
              <a:gd name="T11" fmla="*/ 0 60000 65536"/>
              <a:gd name="T12" fmla="*/ 0 60000 65536"/>
              <a:gd name="T13" fmla="*/ 0 60000 65536"/>
              <a:gd name="T14" fmla="*/ 0 60000 65536"/>
              <a:gd name="T15" fmla="*/ 0 w 125"/>
              <a:gd name="T16" fmla="*/ 0 h 57"/>
              <a:gd name="T17" fmla="*/ 125 w 125"/>
              <a:gd name="T18" fmla="*/ 57 h 57"/>
            </a:gdLst>
            <a:ahLst/>
            <a:cxnLst>
              <a:cxn ang="T10">
                <a:pos x="T0" y="T1"/>
              </a:cxn>
              <a:cxn ang="T11">
                <a:pos x="T2" y="T3"/>
              </a:cxn>
              <a:cxn ang="T12">
                <a:pos x="T4" y="T5"/>
              </a:cxn>
              <a:cxn ang="T13">
                <a:pos x="T6" y="T7"/>
              </a:cxn>
              <a:cxn ang="T14">
                <a:pos x="T8" y="T9"/>
              </a:cxn>
            </a:cxnLst>
            <a:rect l="T15" t="T16" r="T17" b="T18"/>
            <a:pathLst>
              <a:path w="125" h="57">
                <a:moveTo>
                  <a:pt x="78" y="0"/>
                </a:moveTo>
                <a:cubicBezTo>
                  <a:pt x="66" y="4"/>
                  <a:pt x="0" y="22"/>
                  <a:pt x="38" y="48"/>
                </a:cubicBezTo>
                <a:cubicBezTo>
                  <a:pt x="49" y="56"/>
                  <a:pt x="65" y="53"/>
                  <a:pt x="78" y="56"/>
                </a:cubicBezTo>
                <a:cubicBezTo>
                  <a:pt x="89" y="53"/>
                  <a:pt x="104" y="57"/>
                  <a:pt x="110" y="48"/>
                </a:cubicBezTo>
                <a:cubicBezTo>
                  <a:pt x="125" y="23"/>
                  <a:pt x="89" y="7"/>
                  <a:pt x="78" y="0"/>
                </a:cubicBezTo>
                <a:close/>
              </a:path>
            </a:pathLst>
          </a:custGeom>
          <a:noFill/>
          <a:ln w="12700">
            <a:solidFill>
              <a:schemeClr val="tx1"/>
            </a:solidFill>
            <a:round/>
            <a:headEnd/>
            <a:tailEnd/>
          </a:ln>
        </p:spPr>
        <p:txBody>
          <a:bodyPr/>
          <a:lstStyle/>
          <a:p>
            <a:endParaRPr lang="en-US"/>
          </a:p>
        </p:txBody>
      </p:sp>
      <p:sp>
        <p:nvSpPr>
          <p:cNvPr id="108884" name="Freeform 494"/>
          <p:cNvSpPr>
            <a:spLocks/>
          </p:cNvSpPr>
          <p:nvPr/>
        </p:nvSpPr>
        <p:spPr bwMode="auto">
          <a:xfrm>
            <a:off x="8235950" y="4924425"/>
            <a:ext cx="177800" cy="69850"/>
          </a:xfrm>
          <a:custGeom>
            <a:avLst/>
            <a:gdLst>
              <a:gd name="T0" fmla="*/ 60 w 112"/>
              <a:gd name="T1" fmla="*/ 2 h 44"/>
              <a:gd name="T2" fmla="*/ 20 w 112"/>
              <a:gd name="T3" fmla="*/ 10 h 44"/>
              <a:gd name="T4" fmla="*/ 52 w 112"/>
              <a:gd name="T5" fmla="*/ 42 h 44"/>
              <a:gd name="T6" fmla="*/ 92 w 112"/>
              <a:gd name="T7" fmla="*/ 34 h 44"/>
              <a:gd name="T8" fmla="*/ 60 w 112"/>
              <a:gd name="T9" fmla="*/ 2 h 44"/>
              <a:gd name="T10" fmla="*/ 0 60000 65536"/>
              <a:gd name="T11" fmla="*/ 0 60000 65536"/>
              <a:gd name="T12" fmla="*/ 0 60000 65536"/>
              <a:gd name="T13" fmla="*/ 0 60000 65536"/>
              <a:gd name="T14" fmla="*/ 0 60000 65536"/>
              <a:gd name="T15" fmla="*/ 0 w 112"/>
              <a:gd name="T16" fmla="*/ 0 h 44"/>
              <a:gd name="T17" fmla="*/ 112 w 112"/>
              <a:gd name="T18" fmla="*/ 44 h 44"/>
            </a:gdLst>
            <a:ahLst/>
            <a:cxnLst>
              <a:cxn ang="T10">
                <a:pos x="T0" y="T1"/>
              </a:cxn>
              <a:cxn ang="T11">
                <a:pos x="T2" y="T3"/>
              </a:cxn>
              <a:cxn ang="T12">
                <a:pos x="T4" y="T5"/>
              </a:cxn>
              <a:cxn ang="T13">
                <a:pos x="T6" y="T7"/>
              </a:cxn>
              <a:cxn ang="T14">
                <a:pos x="T8" y="T9"/>
              </a:cxn>
            </a:cxnLst>
            <a:rect l="T15" t="T16" r="T17" b="T18"/>
            <a:pathLst>
              <a:path w="112" h="44">
                <a:moveTo>
                  <a:pt x="60" y="2"/>
                </a:moveTo>
                <a:cubicBezTo>
                  <a:pt x="47" y="5"/>
                  <a:pt x="30" y="0"/>
                  <a:pt x="20" y="10"/>
                </a:cubicBezTo>
                <a:cubicBezTo>
                  <a:pt x="0" y="30"/>
                  <a:pt x="38" y="37"/>
                  <a:pt x="52" y="42"/>
                </a:cubicBezTo>
                <a:cubicBezTo>
                  <a:pt x="65" y="39"/>
                  <a:pt x="82" y="44"/>
                  <a:pt x="92" y="34"/>
                </a:cubicBezTo>
                <a:cubicBezTo>
                  <a:pt x="112" y="14"/>
                  <a:pt x="74" y="7"/>
                  <a:pt x="60" y="2"/>
                </a:cubicBezTo>
                <a:close/>
              </a:path>
            </a:pathLst>
          </a:custGeom>
          <a:noFill/>
          <a:ln w="12700">
            <a:solidFill>
              <a:schemeClr val="tx1"/>
            </a:solidFill>
            <a:round/>
            <a:headEnd/>
            <a:tailEnd/>
          </a:ln>
        </p:spPr>
        <p:txBody>
          <a:bodyPr/>
          <a:lstStyle/>
          <a:p>
            <a:endParaRPr lang="en-US"/>
          </a:p>
        </p:txBody>
      </p:sp>
      <p:sp>
        <p:nvSpPr>
          <p:cNvPr id="108885" name="Freeform 495"/>
          <p:cNvSpPr>
            <a:spLocks/>
          </p:cNvSpPr>
          <p:nvPr/>
        </p:nvSpPr>
        <p:spPr bwMode="auto">
          <a:xfrm>
            <a:off x="8172450" y="4965700"/>
            <a:ext cx="107950" cy="76200"/>
          </a:xfrm>
          <a:custGeom>
            <a:avLst/>
            <a:gdLst>
              <a:gd name="T0" fmla="*/ 68 w 68"/>
              <a:gd name="T1" fmla="*/ 0 h 48"/>
              <a:gd name="T2" fmla="*/ 12 w 68"/>
              <a:gd name="T3" fmla="*/ 8 h 48"/>
              <a:gd name="T4" fmla="*/ 4 w 68"/>
              <a:gd name="T5" fmla="*/ 32 h 48"/>
              <a:gd name="T6" fmla="*/ 68 w 68"/>
              <a:gd name="T7" fmla="*/ 48 h 48"/>
              <a:gd name="T8" fmla="*/ 68 w 68"/>
              <a:gd name="T9" fmla="*/ 0 h 48"/>
              <a:gd name="T10" fmla="*/ 0 60000 65536"/>
              <a:gd name="T11" fmla="*/ 0 60000 65536"/>
              <a:gd name="T12" fmla="*/ 0 60000 65536"/>
              <a:gd name="T13" fmla="*/ 0 60000 65536"/>
              <a:gd name="T14" fmla="*/ 0 60000 65536"/>
              <a:gd name="T15" fmla="*/ 0 w 68"/>
              <a:gd name="T16" fmla="*/ 0 h 48"/>
              <a:gd name="T17" fmla="*/ 68 w 68"/>
              <a:gd name="T18" fmla="*/ 48 h 48"/>
            </a:gdLst>
            <a:ahLst/>
            <a:cxnLst>
              <a:cxn ang="T10">
                <a:pos x="T0" y="T1"/>
              </a:cxn>
              <a:cxn ang="T11">
                <a:pos x="T2" y="T3"/>
              </a:cxn>
              <a:cxn ang="T12">
                <a:pos x="T4" y="T5"/>
              </a:cxn>
              <a:cxn ang="T13">
                <a:pos x="T6" y="T7"/>
              </a:cxn>
              <a:cxn ang="T14">
                <a:pos x="T8" y="T9"/>
              </a:cxn>
            </a:cxnLst>
            <a:rect l="T15" t="T16" r="T17" b="T18"/>
            <a:pathLst>
              <a:path w="68" h="48">
                <a:moveTo>
                  <a:pt x="68" y="0"/>
                </a:moveTo>
                <a:cubicBezTo>
                  <a:pt x="49" y="3"/>
                  <a:pt x="29" y="0"/>
                  <a:pt x="12" y="8"/>
                </a:cubicBezTo>
                <a:cubicBezTo>
                  <a:pt x="4" y="12"/>
                  <a:pt x="0" y="24"/>
                  <a:pt x="4" y="32"/>
                </a:cubicBezTo>
                <a:cubicBezTo>
                  <a:pt x="7" y="37"/>
                  <a:pt x="57" y="46"/>
                  <a:pt x="68" y="48"/>
                </a:cubicBezTo>
                <a:cubicBezTo>
                  <a:pt x="59" y="10"/>
                  <a:pt x="55" y="26"/>
                  <a:pt x="68" y="0"/>
                </a:cubicBezTo>
                <a:close/>
              </a:path>
            </a:pathLst>
          </a:custGeom>
          <a:noFill/>
          <a:ln w="12700">
            <a:solidFill>
              <a:schemeClr val="tx1"/>
            </a:solidFill>
            <a:round/>
            <a:headEnd/>
            <a:tailEnd/>
          </a:ln>
        </p:spPr>
        <p:txBody>
          <a:bodyPr/>
          <a:lstStyle/>
          <a:p>
            <a:endParaRPr lang="en-US"/>
          </a:p>
        </p:txBody>
      </p:sp>
      <p:sp>
        <p:nvSpPr>
          <p:cNvPr id="108886" name="Freeform 496"/>
          <p:cNvSpPr>
            <a:spLocks/>
          </p:cNvSpPr>
          <p:nvPr/>
        </p:nvSpPr>
        <p:spPr bwMode="auto">
          <a:xfrm>
            <a:off x="8280400" y="4978400"/>
            <a:ext cx="114300" cy="125413"/>
          </a:xfrm>
          <a:custGeom>
            <a:avLst/>
            <a:gdLst>
              <a:gd name="T0" fmla="*/ 72 w 72"/>
              <a:gd name="T1" fmla="*/ 0 h 79"/>
              <a:gd name="T2" fmla="*/ 0 w 72"/>
              <a:gd name="T3" fmla="*/ 40 h 79"/>
              <a:gd name="T4" fmla="*/ 72 w 72"/>
              <a:gd name="T5" fmla="*/ 0 h 79"/>
              <a:gd name="T6" fmla="*/ 0 60000 65536"/>
              <a:gd name="T7" fmla="*/ 0 60000 65536"/>
              <a:gd name="T8" fmla="*/ 0 60000 65536"/>
              <a:gd name="T9" fmla="*/ 0 w 72"/>
              <a:gd name="T10" fmla="*/ 0 h 79"/>
              <a:gd name="T11" fmla="*/ 72 w 72"/>
              <a:gd name="T12" fmla="*/ 79 h 79"/>
            </a:gdLst>
            <a:ahLst/>
            <a:cxnLst>
              <a:cxn ang="T6">
                <a:pos x="T0" y="T1"/>
              </a:cxn>
              <a:cxn ang="T7">
                <a:pos x="T2" y="T3"/>
              </a:cxn>
              <a:cxn ang="T8">
                <a:pos x="T4" y="T5"/>
              </a:cxn>
            </a:cxnLst>
            <a:rect l="T9" t="T10" r="T11" b="T12"/>
            <a:pathLst>
              <a:path w="72" h="79">
                <a:moveTo>
                  <a:pt x="72" y="0"/>
                </a:moveTo>
                <a:cubicBezTo>
                  <a:pt x="31" y="8"/>
                  <a:pt x="13" y="0"/>
                  <a:pt x="0" y="40"/>
                </a:cubicBezTo>
                <a:cubicBezTo>
                  <a:pt x="58" y="79"/>
                  <a:pt x="62" y="58"/>
                  <a:pt x="72" y="0"/>
                </a:cubicBezTo>
                <a:close/>
              </a:path>
            </a:pathLst>
          </a:custGeom>
          <a:noFill/>
          <a:ln w="12700">
            <a:solidFill>
              <a:schemeClr val="tx1"/>
            </a:solidFill>
            <a:round/>
            <a:headEnd/>
            <a:tailEnd/>
          </a:ln>
        </p:spPr>
        <p:txBody>
          <a:bodyPr/>
          <a:lstStyle/>
          <a:p>
            <a:endParaRPr lang="en-US"/>
          </a:p>
        </p:txBody>
      </p:sp>
      <p:sp>
        <p:nvSpPr>
          <p:cNvPr id="436"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6116920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ext Box 2"/>
          <p:cNvSpPr txBox="1">
            <a:spLocks noChangeArrowheads="1"/>
          </p:cNvSpPr>
          <p:nvPr/>
        </p:nvSpPr>
        <p:spPr bwMode="auto">
          <a:xfrm>
            <a:off x="685800" y="914400"/>
            <a:ext cx="8001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B.  6.  E &amp; S Controls “Environmental Conduct”    </a:t>
            </a:r>
            <a:r>
              <a:rPr lang="en-US" sz="1400">
                <a:cs typeface="Times New Roman" pitchFamily="18" charset="0"/>
              </a:rPr>
              <a:t>(cont’d.)</a:t>
            </a:r>
          </a:p>
        </p:txBody>
      </p:sp>
      <p:sp>
        <p:nvSpPr>
          <p:cNvPr id="109572"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109573"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a:t>Pipe Replacement Operations</a:t>
            </a:r>
          </a:p>
        </p:txBody>
      </p:sp>
      <p:sp>
        <p:nvSpPr>
          <p:cNvPr id="109575" name="Text Box 14"/>
          <p:cNvSpPr txBox="1">
            <a:spLocks noChangeArrowheads="1"/>
          </p:cNvSpPr>
          <p:nvPr/>
        </p:nvSpPr>
        <p:spPr bwMode="auto">
          <a:xfrm>
            <a:off x="2667000" y="1371600"/>
            <a:ext cx="3581400" cy="307777"/>
          </a:xfrm>
          <a:prstGeom prst="rect">
            <a:avLst/>
          </a:prstGeom>
          <a:noFill/>
          <a:ln w="9525">
            <a:noFill/>
            <a:miter lim="800000"/>
            <a:headEnd/>
            <a:tailEnd/>
          </a:ln>
        </p:spPr>
        <p:txBody>
          <a:bodyPr>
            <a:spAutoFit/>
          </a:bodyPr>
          <a:lstStyle/>
          <a:p>
            <a:pPr algn="ctr">
              <a:spcBef>
                <a:spcPct val="50000"/>
              </a:spcBef>
            </a:pPr>
            <a:r>
              <a:rPr lang="en-US" sz="1400" b="1" dirty="0" smtClean="0"/>
              <a:t>Maintaining Rock Energy Dissipaters</a:t>
            </a:r>
            <a:endParaRPr lang="en-US" sz="1400" b="1" dirty="0"/>
          </a:p>
        </p:txBody>
      </p:sp>
      <p:sp>
        <p:nvSpPr>
          <p:cNvPr id="109576" name="Text Box 15"/>
          <p:cNvSpPr txBox="1">
            <a:spLocks noChangeArrowheads="1"/>
          </p:cNvSpPr>
          <p:nvPr/>
        </p:nvSpPr>
        <p:spPr bwMode="auto">
          <a:xfrm>
            <a:off x="685800" y="2057400"/>
            <a:ext cx="7467600" cy="523220"/>
          </a:xfrm>
          <a:prstGeom prst="rect">
            <a:avLst/>
          </a:prstGeom>
          <a:noFill/>
          <a:ln w="9525">
            <a:noFill/>
            <a:miter lim="800000"/>
            <a:headEnd/>
            <a:tailEnd/>
          </a:ln>
        </p:spPr>
        <p:txBody>
          <a:bodyPr>
            <a:spAutoFit/>
          </a:bodyPr>
          <a:lstStyle/>
          <a:p>
            <a:pPr>
              <a:spcBef>
                <a:spcPct val="50000"/>
              </a:spcBef>
            </a:pPr>
            <a:r>
              <a:rPr lang="en-US" sz="1400" b="1" dirty="0" smtClean="0"/>
              <a:t>*</a:t>
            </a:r>
            <a:r>
              <a:rPr lang="en-US" sz="1400" dirty="0" smtClean="0"/>
              <a:t> Maintenance and inspection of the installation must be continued until the site is permanently</a:t>
            </a:r>
            <a:br>
              <a:rPr lang="en-US" sz="1400" dirty="0" smtClean="0"/>
            </a:br>
            <a:r>
              <a:rPr lang="en-US" sz="1400" dirty="0" smtClean="0"/>
              <a:t>    stabilized.</a:t>
            </a:r>
            <a:endParaRPr lang="en-US" sz="1400" dirty="0"/>
          </a:p>
        </p:txBody>
      </p:sp>
      <p:sp>
        <p:nvSpPr>
          <p:cNvPr id="109577" name="Text Box 16"/>
          <p:cNvSpPr txBox="1">
            <a:spLocks noChangeArrowheads="1"/>
          </p:cNvSpPr>
          <p:nvPr/>
        </p:nvSpPr>
        <p:spPr bwMode="auto">
          <a:xfrm>
            <a:off x="685800" y="2667000"/>
            <a:ext cx="7467600" cy="523220"/>
          </a:xfrm>
          <a:prstGeom prst="rect">
            <a:avLst/>
          </a:prstGeom>
          <a:noFill/>
          <a:ln w="9525">
            <a:noFill/>
            <a:miter lim="800000"/>
            <a:headEnd/>
            <a:tailEnd/>
          </a:ln>
        </p:spPr>
        <p:txBody>
          <a:bodyPr>
            <a:spAutoFit/>
          </a:bodyPr>
          <a:lstStyle/>
          <a:p>
            <a:pPr>
              <a:spcBef>
                <a:spcPct val="50000"/>
              </a:spcBef>
            </a:pPr>
            <a:r>
              <a:rPr lang="en-US" sz="1400" b="1" dirty="0" smtClean="0"/>
              <a:t>*</a:t>
            </a:r>
            <a:r>
              <a:rPr lang="en-US" sz="1400" dirty="0" smtClean="0"/>
              <a:t> The installation should be inspected after each runoff event until permanent </a:t>
            </a:r>
            <a:br>
              <a:rPr lang="en-US" sz="1400" dirty="0" smtClean="0"/>
            </a:br>
            <a:r>
              <a:rPr lang="en-US" sz="1400" dirty="0" smtClean="0"/>
              <a:t>    stabilization is realized.</a:t>
            </a:r>
            <a:endParaRPr lang="en-US" sz="1400" dirty="0"/>
          </a:p>
        </p:txBody>
      </p:sp>
      <p:sp>
        <p:nvSpPr>
          <p:cNvPr id="109578" name="Text Box 17"/>
          <p:cNvSpPr txBox="1">
            <a:spLocks noChangeArrowheads="1"/>
          </p:cNvSpPr>
          <p:nvPr/>
        </p:nvSpPr>
        <p:spPr bwMode="auto">
          <a:xfrm>
            <a:off x="685800" y="3962400"/>
            <a:ext cx="7467600" cy="738664"/>
          </a:xfrm>
          <a:prstGeom prst="rect">
            <a:avLst/>
          </a:prstGeom>
          <a:noFill/>
          <a:ln w="9525">
            <a:noFill/>
            <a:miter lim="800000"/>
            <a:headEnd/>
            <a:tailEnd/>
          </a:ln>
        </p:spPr>
        <p:txBody>
          <a:bodyPr>
            <a:spAutoFit/>
          </a:bodyPr>
          <a:lstStyle/>
          <a:p>
            <a:pPr>
              <a:spcBef>
                <a:spcPct val="50000"/>
              </a:spcBef>
            </a:pPr>
            <a:r>
              <a:rPr lang="en-US" sz="1400" b="1" dirty="0" smtClean="0"/>
              <a:t>*</a:t>
            </a:r>
            <a:r>
              <a:rPr lang="en-US" sz="1400" dirty="0" smtClean="0"/>
              <a:t> If the installation fails to perform as expected, the situation must be addressed immediately with</a:t>
            </a:r>
            <a:br>
              <a:rPr lang="en-US" sz="1400" dirty="0" smtClean="0"/>
            </a:br>
            <a:r>
              <a:rPr lang="en-US" sz="1400" dirty="0" smtClean="0"/>
              <a:t>   alternative erosion and sedimentation best management practices or modifications of those </a:t>
            </a:r>
            <a:br>
              <a:rPr lang="en-US" sz="1400" dirty="0" smtClean="0"/>
            </a:br>
            <a:r>
              <a:rPr lang="en-US" sz="1400" dirty="0" smtClean="0"/>
              <a:t>   installed. Reference Pub. 464 “maintenance field reference for erosion and sediment controls”</a:t>
            </a:r>
            <a:endParaRPr lang="en-US" sz="1400" dirty="0"/>
          </a:p>
        </p:txBody>
      </p:sp>
      <p:sp>
        <p:nvSpPr>
          <p:cNvPr id="109579" name="Text Box 18"/>
          <p:cNvSpPr txBox="1">
            <a:spLocks noChangeArrowheads="1"/>
          </p:cNvSpPr>
          <p:nvPr/>
        </p:nvSpPr>
        <p:spPr bwMode="auto">
          <a:xfrm>
            <a:off x="685800" y="3276600"/>
            <a:ext cx="7467600" cy="523220"/>
          </a:xfrm>
          <a:prstGeom prst="rect">
            <a:avLst/>
          </a:prstGeom>
          <a:noFill/>
          <a:ln w="9525">
            <a:noFill/>
            <a:miter lim="800000"/>
            <a:headEnd/>
            <a:tailEnd/>
          </a:ln>
        </p:spPr>
        <p:txBody>
          <a:bodyPr>
            <a:spAutoFit/>
          </a:bodyPr>
          <a:lstStyle/>
          <a:p>
            <a:pPr>
              <a:spcBef>
                <a:spcPct val="50000"/>
              </a:spcBef>
            </a:pPr>
            <a:r>
              <a:rPr lang="en-US" sz="1400" b="1" dirty="0" smtClean="0"/>
              <a:t>*</a:t>
            </a:r>
            <a:r>
              <a:rPr lang="en-US" sz="1400" dirty="0" smtClean="0"/>
              <a:t> Perform all required preventive and remedial maintenance work, including clean-out, repair, </a:t>
            </a:r>
            <a:br>
              <a:rPr lang="en-US" sz="1400" dirty="0" smtClean="0"/>
            </a:br>
            <a:r>
              <a:rPr lang="en-US" sz="1400" dirty="0" smtClean="0"/>
              <a:t>   replacement, re-grading, and reshaping immediately following inspection.</a:t>
            </a:r>
            <a:endParaRPr lang="en-US" sz="1400" dirty="0"/>
          </a:p>
        </p:txBody>
      </p:sp>
      <p:sp>
        <p:nvSpPr>
          <p:cNvPr id="109580" name="Text Box 19"/>
          <p:cNvSpPr txBox="1">
            <a:spLocks noChangeArrowheads="1"/>
          </p:cNvSpPr>
          <p:nvPr/>
        </p:nvSpPr>
        <p:spPr bwMode="auto">
          <a:xfrm>
            <a:off x="685800" y="4724400"/>
            <a:ext cx="7467600" cy="523220"/>
          </a:xfrm>
          <a:prstGeom prst="rect">
            <a:avLst/>
          </a:prstGeom>
          <a:noFill/>
          <a:ln w="9525">
            <a:noFill/>
            <a:miter lim="800000"/>
            <a:headEnd/>
            <a:tailEnd/>
          </a:ln>
        </p:spPr>
        <p:txBody>
          <a:bodyPr>
            <a:spAutoFit/>
          </a:bodyPr>
          <a:lstStyle/>
          <a:p>
            <a:pPr>
              <a:spcBef>
                <a:spcPct val="50000"/>
              </a:spcBef>
            </a:pPr>
            <a:r>
              <a:rPr lang="en-US" sz="1400" b="1" dirty="0" smtClean="0"/>
              <a:t>*</a:t>
            </a:r>
            <a:r>
              <a:rPr lang="en-US" sz="1400" dirty="0" smtClean="0"/>
              <a:t> If scour is discovered at the outlet, enlarge the size of the stone or energy dissipater to protect </a:t>
            </a:r>
            <a:br>
              <a:rPr lang="en-US" sz="1400" dirty="0" smtClean="0"/>
            </a:br>
            <a:r>
              <a:rPr lang="en-US" sz="1400" dirty="0" smtClean="0"/>
              <a:t>   the eroded area.</a:t>
            </a:r>
            <a:endParaRPr lang="en-US" sz="1400" dirty="0"/>
          </a:p>
        </p:txBody>
      </p:sp>
      <p:sp>
        <p:nvSpPr>
          <p:cNvPr id="14"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2710087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Text Box 4"/>
          <p:cNvSpPr txBox="1">
            <a:spLocks noChangeArrowheads="1"/>
          </p:cNvSpPr>
          <p:nvPr/>
        </p:nvSpPr>
        <p:spPr bwMode="auto">
          <a:xfrm>
            <a:off x="685800" y="1143000"/>
            <a:ext cx="8001000" cy="338554"/>
          </a:xfrm>
          <a:prstGeom prst="rect">
            <a:avLst/>
          </a:prstGeom>
          <a:noFill/>
          <a:ln w="9525">
            <a:noFill/>
            <a:miter lim="800000"/>
            <a:headEnd/>
            <a:tailEnd/>
          </a:ln>
        </p:spPr>
        <p:txBody>
          <a:bodyPr>
            <a:spAutoFit/>
          </a:bodyPr>
          <a:lstStyle/>
          <a:p>
            <a:pPr>
              <a:spcBef>
                <a:spcPct val="50000"/>
              </a:spcBef>
            </a:pPr>
            <a:r>
              <a:rPr lang="en-US" sz="1600" b="1">
                <a:cs typeface="Times New Roman" pitchFamily="18" charset="0"/>
              </a:rPr>
              <a:t>B.  6.  E &amp; S Controls “Environmental Conduct”     </a:t>
            </a:r>
            <a:r>
              <a:rPr lang="en-US" sz="1600">
                <a:cs typeface="Times New Roman" pitchFamily="18" charset="0"/>
              </a:rPr>
              <a:t>(cont’d.)</a:t>
            </a:r>
          </a:p>
        </p:txBody>
      </p:sp>
      <p:sp>
        <p:nvSpPr>
          <p:cNvPr id="110596" name="Text Box 5"/>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10597" name="Text Box 6"/>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a:effectLst>
                  <a:outerShdw blurRad="38100" dist="38100" dir="2700000" algn="tl">
                    <a:srgbClr val="000000">
                      <a:alpha val="43137"/>
                    </a:srgbClr>
                  </a:outerShdw>
                </a:effectLst>
              </a:rPr>
              <a:t>Pipe Replacement Operations</a:t>
            </a:r>
          </a:p>
        </p:txBody>
      </p:sp>
      <p:sp>
        <p:nvSpPr>
          <p:cNvPr id="110602" name="Line 34"/>
          <p:cNvSpPr>
            <a:spLocks noChangeShapeType="1"/>
          </p:cNvSpPr>
          <p:nvPr/>
        </p:nvSpPr>
        <p:spPr bwMode="auto">
          <a:xfrm>
            <a:off x="5029200" y="2155825"/>
            <a:ext cx="381000" cy="0"/>
          </a:xfrm>
          <a:prstGeom prst="line">
            <a:avLst/>
          </a:prstGeom>
          <a:noFill/>
          <a:ln w="9525">
            <a:solidFill>
              <a:schemeClr val="tx1"/>
            </a:solidFill>
            <a:round/>
            <a:headEnd/>
            <a:tailEnd/>
          </a:ln>
        </p:spPr>
        <p:txBody>
          <a:bodyPr/>
          <a:lstStyle/>
          <a:p>
            <a:endParaRPr lang="en-US"/>
          </a:p>
        </p:txBody>
      </p:sp>
      <p:sp>
        <p:nvSpPr>
          <p:cNvPr id="110603" name="Line 35"/>
          <p:cNvSpPr>
            <a:spLocks noChangeShapeType="1"/>
          </p:cNvSpPr>
          <p:nvPr/>
        </p:nvSpPr>
        <p:spPr bwMode="auto">
          <a:xfrm>
            <a:off x="5029200" y="2743200"/>
            <a:ext cx="381000" cy="0"/>
          </a:xfrm>
          <a:prstGeom prst="line">
            <a:avLst/>
          </a:prstGeom>
          <a:noFill/>
          <a:ln w="9525">
            <a:solidFill>
              <a:schemeClr val="tx1"/>
            </a:solidFill>
            <a:round/>
            <a:headEnd/>
            <a:tailEnd/>
          </a:ln>
        </p:spPr>
        <p:txBody>
          <a:bodyPr/>
          <a:lstStyle/>
          <a:p>
            <a:endParaRPr lang="en-US"/>
          </a:p>
        </p:txBody>
      </p:sp>
      <p:sp>
        <p:nvSpPr>
          <p:cNvPr id="110604" name="Line 36"/>
          <p:cNvSpPr>
            <a:spLocks noChangeShapeType="1"/>
          </p:cNvSpPr>
          <p:nvPr/>
        </p:nvSpPr>
        <p:spPr bwMode="auto">
          <a:xfrm>
            <a:off x="5029200" y="2595563"/>
            <a:ext cx="381000" cy="0"/>
          </a:xfrm>
          <a:prstGeom prst="line">
            <a:avLst/>
          </a:prstGeom>
          <a:noFill/>
          <a:ln w="9525">
            <a:solidFill>
              <a:schemeClr val="tx1"/>
            </a:solidFill>
            <a:round/>
            <a:headEnd/>
            <a:tailEnd/>
          </a:ln>
        </p:spPr>
        <p:txBody>
          <a:bodyPr/>
          <a:lstStyle/>
          <a:p>
            <a:endParaRPr lang="en-US"/>
          </a:p>
        </p:txBody>
      </p:sp>
      <p:sp>
        <p:nvSpPr>
          <p:cNvPr id="110605" name="Line 37"/>
          <p:cNvSpPr>
            <a:spLocks noChangeShapeType="1"/>
          </p:cNvSpPr>
          <p:nvPr/>
        </p:nvSpPr>
        <p:spPr bwMode="auto">
          <a:xfrm flipH="1">
            <a:off x="5181600" y="2362200"/>
            <a:ext cx="533400" cy="0"/>
          </a:xfrm>
          <a:prstGeom prst="line">
            <a:avLst/>
          </a:prstGeom>
          <a:noFill/>
          <a:ln w="3175">
            <a:solidFill>
              <a:schemeClr val="tx1"/>
            </a:solidFill>
            <a:round/>
            <a:headEnd/>
            <a:tailEnd type="triangle" w="med" len="med"/>
          </a:ln>
        </p:spPr>
        <p:txBody>
          <a:bodyPr/>
          <a:lstStyle/>
          <a:p>
            <a:endParaRPr lang="en-US"/>
          </a:p>
        </p:txBody>
      </p:sp>
      <p:sp>
        <p:nvSpPr>
          <p:cNvPr id="110606" name="Line 38"/>
          <p:cNvSpPr>
            <a:spLocks noChangeShapeType="1"/>
          </p:cNvSpPr>
          <p:nvPr/>
        </p:nvSpPr>
        <p:spPr bwMode="auto">
          <a:xfrm flipH="1">
            <a:off x="5410200" y="2667000"/>
            <a:ext cx="284163" cy="0"/>
          </a:xfrm>
          <a:prstGeom prst="line">
            <a:avLst/>
          </a:prstGeom>
          <a:noFill/>
          <a:ln w="9525">
            <a:solidFill>
              <a:schemeClr val="tx1"/>
            </a:solidFill>
            <a:round/>
            <a:headEnd/>
            <a:tailEnd type="triangle" w="med" len="med"/>
          </a:ln>
        </p:spPr>
        <p:txBody>
          <a:bodyPr/>
          <a:lstStyle/>
          <a:p>
            <a:endParaRPr lang="en-US"/>
          </a:p>
        </p:txBody>
      </p:sp>
      <p:sp>
        <p:nvSpPr>
          <p:cNvPr id="110607" name="Line 40"/>
          <p:cNvSpPr>
            <a:spLocks noChangeShapeType="1"/>
          </p:cNvSpPr>
          <p:nvPr/>
        </p:nvSpPr>
        <p:spPr bwMode="auto">
          <a:xfrm flipH="1">
            <a:off x="4724400" y="1752600"/>
            <a:ext cx="304800" cy="76200"/>
          </a:xfrm>
          <a:prstGeom prst="line">
            <a:avLst/>
          </a:prstGeom>
          <a:noFill/>
          <a:ln w="9525">
            <a:solidFill>
              <a:schemeClr val="tx1"/>
            </a:solidFill>
            <a:round/>
            <a:headEnd/>
            <a:tailEnd/>
          </a:ln>
        </p:spPr>
        <p:txBody>
          <a:bodyPr/>
          <a:lstStyle/>
          <a:p>
            <a:endParaRPr lang="en-US"/>
          </a:p>
        </p:txBody>
      </p:sp>
      <p:sp>
        <p:nvSpPr>
          <p:cNvPr id="110608" name="Line 41"/>
          <p:cNvSpPr>
            <a:spLocks noChangeShapeType="1"/>
          </p:cNvSpPr>
          <p:nvPr/>
        </p:nvSpPr>
        <p:spPr bwMode="auto">
          <a:xfrm flipH="1">
            <a:off x="4648200" y="1828800"/>
            <a:ext cx="76200" cy="76200"/>
          </a:xfrm>
          <a:prstGeom prst="line">
            <a:avLst/>
          </a:prstGeom>
          <a:noFill/>
          <a:ln w="9525">
            <a:solidFill>
              <a:schemeClr val="tx1"/>
            </a:solidFill>
            <a:round/>
            <a:headEnd/>
            <a:tailEnd type="triangle" w="med" len="med"/>
          </a:ln>
        </p:spPr>
        <p:txBody>
          <a:bodyPr/>
          <a:lstStyle/>
          <a:p>
            <a:endParaRPr lang="en-US"/>
          </a:p>
        </p:txBody>
      </p:sp>
      <p:sp>
        <p:nvSpPr>
          <p:cNvPr id="110609" name="Line 48"/>
          <p:cNvSpPr>
            <a:spLocks noChangeShapeType="1"/>
          </p:cNvSpPr>
          <p:nvPr/>
        </p:nvSpPr>
        <p:spPr bwMode="auto">
          <a:xfrm>
            <a:off x="5638800" y="3581400"/>
            <a:ext cx="381000" cy="0"/>
          </a:xfrm>
          <a:prstGeom prst="line">
            <a:avLst/>
          </a:prstGeom>
          <a:noFill/>
          <a:ln w="9525">
            <a:solidFill>
              <a:schemeClr val="tx1"/>
            </a:solidFill>
            <a:round/>
            <a:headEnd/>
            <a:tailEnd/>
          </a:ln>
        </p:spPr>
        <p:txBody>
          <a:bodyPr/>
          <a:lstStyle/>
          <a:p>
            <a:endParaRPr lang="en-US"/>
          </a:p>
        </p:txBody>
      </p:sp>
      <p:sp>
        <p:nvSpPr>
          <p:cNvPr id="110610" name="Line 50"/>
          <p:cNvSpPr>
            <a:spLocks noChangeShapeType="1"/>
          </p:cNvSpPr>
          <p:nvPr/>
        </p:nvSpPr>
        <p:spPr bwMode="auto">
          <a:xfrm>
            <a:off x="5867400" y="3581400"/>
            <a:ext cx="0" cy="838200"/>
          </a:xfrm>
          <a:prstGeom prst="line">
            <a:avLst/>
          </a:prstGeom>
          <a:noFill/>
          <a:ln w="9525">
            <a:solidFill>
              <a:schemeClr val="tx1"/>
            </a:solidFill>
            <a:round/>
            <a:headEnd type="triangle" w="med" len="med"/>
            <a:tailEnd type="triangle" w="med" len="med"/>
          </a:ln>
        </p:spPr>
        <p:txBody>
          <a:bodyPr/>
          <a:lstStyle/>
          <a:p>
            <a:endParaRPr lang="en-US"/>
          </a:p>
        </p:txBody>
      </p:sp>
      <p:sp>
        <p:nvSpPr>
          <p:cNvPr id="110611" name="Line 51"/>
          <p:cNvSpPr>
            <a:spLocks noChangeShapeType="1"/>
          </p:cNvSpPr>
          <p:nvPr/>
        </p:nvSpPr>
        <p:spPr bwMode="auto">
          <a:xfrm>
            <a:off x="5867400" y="4038600"/>
            <a:ext cx="152400" cy="0"/>
          </a:xfrm>
          <a:prstGeom prst="line">
            <a:avLst/>
          </a:prstGeom>
          <a:noFill/>
          <a:ln w="9525">
            <a:solidFill>
              <a:schemeClr val="tx1"/>
            </a:solidFill>
            <a:round/>
            <a:headEnd/>
            <a:tailEnd/>
          </a:ln>
        </p:spPr>
        <p:txBody>
          <a:bodyPr/>
          <a:lstStyle/>
          <a:p>
            <a:endParaRPr lang="en-US"/>
          </a:p>
        </p:txBody>
      </p:sp>
      <p:sp>
        <p:nvSpPr>
          <p:cNvPr id="110612" name="Line 53"/>
          <p:cNvSpPr>
            <a:spLocks noChangeShapeType="1"/>
          </p:cNvSpPr>
          <p:nvPr/>
        </p:nvSpPr>
        <p:spPr bwMode="auto">
          <a:xfrm>
            <a:off x="5638800" y="5218113"/>
            <a:ext cx="457200" cy="0"/>
          </a:xfrm>
          <a:prstGeom prst="line">
            <a:avLst/>
          </a:prstGeom>
          <a:noFill/>
          <a:ln w="9525">
            <a:solidFill>
              <a:schemeClr val="tx1"/>
            </a:solidFill>
            <a:round/>
            <a:headEnd/>
            <a:tailEnd/>
          </a:ln>
        </p:spPr>
        <p:txBody>
          <a:bodyPr/>
          <a:lstStyle/>
          <a:p>
            <a:endParaRPr lang="en-US"/>
          </a:p>
        </p:txBody>
      </p:sp>
      <p:sp>
        <p:nvSpPr>
          <p:cNvPr id="110613" name="Line 54"/>
          <p:cNvSpPr>
            <a:spLocks noChangeShapeType="1"/>
          </p:cNvSpPr>
          <p:nvPr/>
        </p:nvSpPr>
        <p:spPr bwMode="auto">
          <a:xfrm>
            <a:off x="5105400" y="5429250"/>
            <a:ext cx="1219200" cy="0"/>
          </a:xfrm>
          <a:prstGeom prst="line">
            <a:avLst/>
          </a:prstGeom>
          <a:noFill/>
          <a:ln w="9525">
            <a:solidFill>
              <a:schemeClr val="tx1"/>
            </a:solidFill>
            <a:round/>
            <a:headEnd/>
            <a:tailEnd/>
          </a:ln>
        </p:spPr>
        <p:txBody>
          <a:bodyPr/>
          <a:lstStyle/>
          <a:p>
            <a:endParaRPr lang="en-US"/>
          </a:p>
        </p:txBody>
      </p:sp>
      <p:sp>
        <p:nvSpPr>
          <p:cNvPr id="110614" name="Line 63"/>
          <p:cNvSpPr>
            <a:spLocks noChangeShapeType="1"/>
          </p:cNvSpPr>
          <p:nvPr/>
        </p:nvSpPr>
        <p:spPr bwMode="auto">
          <a:xfrm>
            <a:off x="1600200" y="4660900"/>
            <a:ext cx="685800" cy="0"/>
          </a:xfrm>
          <a:prstGeom prst="line">
            <a:avLst/>
          </a:prstGeom>
          <a:noFill/>
          <a:ln w="9525">
            <a:solidFill>
              <a:schemeClr val="tx1"/>
            </a:solidFill>
            <a:round/>
            <a:headEnd/>
            <a:tailEnd/>
          </a:ln>
        </p:spPr>
        <p:txBody>
          <a:bodyPr/>
          <a:lstStyle/>
          <a:p>
            <a:endParaRPr lang="en-US"/>
          </a:p>
        </p:txBody>
      </p:sp>
      <p:sp>
        <p:nvSpPr>
          <p:cNvPr id="110615" name="Text Box 64"/>
          <p:cNvSpPr txBox="1">
            <a:spLocks noChangeArrowheads="1"/>
          </p:cNvSpPr>
          <p:nvPr/>
        </p:nvSpPr>
        <p:spPr bwMode="auto">
          <a:xfrm>
            <a:off x="5181600" y="5257800"/>
            <a:ext cx="1143000" cy="228600"/>
          </a:xfrm>
          <a:prstGeom prst="rect">
            <a:avLst/>
          </a:prstGeom>
          <a:noFill/>
          <a:ln w="9525">
            <a:noFill/>
            <a:miter lim="800000"/>
            <a:headEnd/>
            <a:tailEnd/>
          </a:ln>
        </p:spPr>
        <p:txBody>
          <a:bodyPr>
            <a:spAutoFit/>
          </a:bodyPr>
          <a:lstStyle/>
          <a:p>
            <a:pPr algn="ctr">
              <a:spcBef>
                <a:spcPct val="50000"/>
              </a:spcBef>
            </a:pPr>
            <a:r>
              <a:rPr lang="en-US" sz="900" b="1" dirty="0" smtClean="0"/>
              <a:t>Cross Section</a:t>
            </a:r>
            <a:endParaRPr lang="en-US" sz="900" b="1" dirty="0"/>
          </a:p>
        </p:txBody>
      </p:sp>
      <p:sp>
        <p:nvSpPr>
          <p:cNvPr id="110616" name="Line 68"/>
          <p:cNvSpPr>
            <a:spLocks noChangeShapeType="1"/>
          </p:cNvSpPr>
          <p:nvPr/>
        </p:nvSpPr>
        <p:spPr bwMode="auto">
          <a:xfrm>
            <a:off x="2057400" y="1905000"/>
            <a:ext cx="2514600" cy="76200"/>
          </a:xfrm>
          <a:prstGeom prst="line">
            <a:avLst/>
          </a:prstGeom>
          <a:noFill/>
          <a:ln w="9525">
            <a:solidFill>
              <a:schemeClr val="tx1"/>
            </a:solidFill>
            <a:round/>
            <a:headEnd type="triangle" w="med" len="med"/>
            <a:tailEnd type="triangle" w="med" len="med"/>
          </a:ln>
        </p:spPr>
        <p:txBody>
          <a:bodyPr/>
          <a:lstStyle/>
          <a:p>
            <a:endParaRPr lang="en-US"/>
          </a:p>
        </p:txBody>
      </p:sp>
      <p:sp>
        <p:nvSpPr>
          <p:cNvPr id="110617" name="Text Box 69"/>
          <p:cNvSpPr txBox="1">
            <a:spLocks noChangeArrowheads="1"/>
          </p:cNvSpPr>
          <p:nvPr/>
        </p:nvSpPr>
        <p:spPr bwMode="auto">
          <a:xfrm>
            <a:off x="2362200" y="1600200"/>
            <a:ext cx="1981200" cy="246221"/>
          </a:xfrm>
          <a:prstGeom prst="rect">
            <a:avLst/>
          </a:prstGeom>
          <a:noFill/>
          <a:ln w="9525">
            <a:noFill/>
            <a:miter lim="800000"/>
            <a:headEnd/>
            <a:tailEnd/>
          </a:ln>
        </p:spPr>
        <p:txBody>
          <a:bodyPr>
            <a:spAutoFit/>
          </a:bodyPr>
          <a:lstStyle/>
          <a:p>
            <a:pPr>
              <a:spcBef>
                <a:spcPct val="50000"/>
              </a:spcBef>
            </a:pPr>
            <a:r>
              <a:rPr lang="en-US" sz="800" dirty="0"/>
              <a:t>8’ </a:t>
            </a:r>
            <a:r>
              <a:rPr lang="en-US" sz="1000" dirty="0" smtClean="0"/>
              <a:t>Maximum center to center</a:t>
            </a:r>
            <a:endParaRPr lang="en-US" sz="1000" dirty="0"/>
          </a:p>
        </p:txBody>
      </p:sp>
      <p:sp>
        <p:nvSpPr>
          <p:cNvPr id="110618" name="Line 70"/>
          <p:cNvSpPr>
            <a:spLocks noChangeShapeType="1"/>
          </p:cNvSpPr>
          <p:nvPr/>
        </p:nvSpPr>
        <p:spPr bwMode="auto">
          <a:xfrm flipH="1">
            <a:off x="3200400" y="1752600"/>
            <a:ext cx="152400" cy="182563"/>
          </a:xfrm>
          <a:prstGeom prst="line">
            <a:avLst/>
          </a:prstGeom>
          <a:noFill/>
          <a:ln w="9525">
            <a:solidFill>
              <a:schemeClr val="tx1"/>
            </a:solidFill>
            <a:round/>
            <a:headEnd/>
            <a:tailEnd type="triangle" w="med" len="med"/>
          </a:ln>
        </p:spPr>
        <p:txBody>
          <a:bodyPr/>
          <a:lstStyle/>
          <a:p>
            <a:endParaRPr lang="en-US"/>
          </a:p>
        </p:txBody>
      </p:sp>
      <p:sp>
        <p:nvSpPr>
          <p:cNvPr id="110619" name="Text Box 71"/>
          <p:cNvSpPr txBox="1">
            <a:spLocks noChangeArrowheads="1"/>
          </p:cNvSpPr>
          <p:nvPr/>
        </p:nvSpPr>
        <p:spPr bwMode="auto">
          <a:xfrm>
            <a:off x="4876800" y="1600200"/>
            <a:ext cx="2590800" cy="553998"/>
          </a:xfrm>
          <a:prstGeom prst="rect">
            <a:avLst/>
          </a:prstGeom>
          <a:noFill/>
          <a:ln w="9525">
            <a:noFill/>
            <a:miter lim="800000"/>
            <a:headEnd/>
            <a:tailEnd/>
          </a:ln>
        </p:spPr>
        <p:txBody>
          <a:bodyPr>
            <a:spAutoFit/>
          </a:bodyPr>
          <a:lstStyle/>
          <a:p>
            <a:pPr>
              <a:spcBef>
                <a:spcPct val="50000"/>
              </a:spcBef>
            </a:pPr>
            <a:r>
              <a:rPr lang="en-US" sz="1000" dirty="0" smtClean="0"/>
              <a:t>     36” minimum length post, driven</a:t>
            </a:r>
            <a:br>
              <a:rPr lang="en-US" sz="1000" dirty="0" smtClean="0"/>
            </a:br>
            <a:r>
              <a:rPr lang="en-US" sz="1000" dirty="0" smtClean="0"/>
              <a:t>        a minimum of 18” into ground</a:t>
            </a:r>
            <a:br>
              <a:rPr lang="en-US" sz="1000" dirty="0" smtClean="0"/>
            </a:br>
            <a:r>
              <a:rPr lang="en-US" sz="1000" dirty="0" smtClean="0"/>
              <a:t>(posts are 2” by 2” wood or equivalent)</a:t>
            </a:r>
            <a:endParaRPr lang="en-US" sz="1000" dirty="0"/>
          </a:p>
        </p:txBody>
      </p:sp>
      <p:sp>
        <p:nvSpPr>
          <p:cNvPr id="110620" name="Line 72"/>
          <p:cNvSpPr>
            <a:spLocks noChangeShapeType="1"/>
          </p:cNvSpPr>
          <p:nvPr/>
        </p:nvSpPr>
        <p:spPr bwMode="auto">
          <a:xfrm>
            <a:off x="5181600" y="2155825"/>
            <a:ext cx="0" cy="457200"/>
          </a:xfrm>
          <a:prstGeom prst="line">
            <a:avLst/>
          </a:prstGeom>
          <a:noFill/>
          <a:ln w="3175">
            <a:solidFill>
              <a:schemeClr val="tx1"/>
            </a:solidFill>
            <a:round/>
            <a:headEnd type="triangle" w="med" len="med"/>
            <a:tailEnd type="triangle" w="med" len="med"/>
          </a:ln>
        </p:spPr>
        <p:txBody>
          <a:bodyPr/>
          <a:lstStyle/>
          <a:p>
            <a:endParaRPr lang="en-US"/>
          </a:p>
        </p:txBody>
      </p:sp>
      <p:sp>
        <p:nvSpPr>
          <p:cNvPr id="110621" name="Text Box 73"/>
          <p:cNvSpPr txBox="1">
            <a:spLocks noChangeArrowheads="1"/>
          </p:cNvSpPr>
          <p:nvPr/>
        </p:nvSpPr>
        <p:spPr bwMode="auto">
          <a:xfrm>
            <a:off x="5638800" y="2209800"/>
            <a:ext cx="1905000" cy="400110"/>
          </a:xfrm>
          <a:prstGeom prst="rect">
            <a:avLst/>
          </a:prstGeom>
          <a:noFill/>
          <a:ln w="9525">
            <a:noFill/>
            <a:miter lim="800000"/>
            <a:headEnd/>
            <a:tailEnd/>
          </a:ln>
        </p:spPr>
        <p:txBody>
          <a:bodyPr>
            <a:spAutoFit/>
          </a:bodyPr>
          <a:lstStyle/>
          <a:p>
            <a:pPr>
              <a:spcBef>
                <a:spcPct val="50000"/>
              </a:spcBef>
            </a:pPr>
            <a:r>
              <a:rPr lang="en-US" sz="1000" dirty="0" smtClean="0"/>
              <a:t>15” minimum height of filter </a:t>
            </a:r>
            <a:br>
              <a:rPr lang="en-US" sz="1000" dirty="0" smtClean="0"/>
            </a:br>
            <a:r>
              <a:rPr lang="en-US" sz="1000" dirty="0" smtClean="0"/>
              <a:t>fabric (</a:t>
            </a:r>
            <a:r>
              <a:rPr lang="en-US" sz="1000" dirty="0" err="1" smtClean="0"/>
              <a:t>geotextile</a:t>
            </a:r>
            <a:r>
              <a:rPr lang="en-US" sz="1000" dirty="0" smtClean="0"/>
              <a:t>, class 3)</a:t>
            </a:r>
            <a:endParaRPr lang="en-US" sz="1000" dirty="0"/>
          </a:p>
        </p:txBody>
      </p:sp>
      <p:sp>
        <p:nvSpPr>
          <p:cNvPr id="110622" name="Text Box 74"/>
          <p:cNvSpPr txBox="1">
            <a:spLocks noChangeArrowheads="1"/>
          </p:cNvSpPr>
          <p:nvPr/>
        </p:nvSpPr>
        <p:spPr bwMode="auto">
          <a:xfrm>
            <a:off x="5638800" y="2590800"/>
            <a:ext cx="1905000" cy="246221"/>
          </a:xfrm>
          <a:prstGeom prst="rect">
            <a:avLst/>
          </a:prstGeom>
          <a:noFill/>
          <a:ln w="9525">
            <a:noFill/>
            <a:miter lim="800000"/>
            <a:headEnd/>
            <a:tailEnd/>
          </a:ln>
        </p:spPr>
        <p:txBody>
          <a:bodyPr>
            <a:spAutoFit/>
          </a:bodyPr>
          <a:lstStyle/>
          <a:p>
            <a:pPr>
              <a:spcBef>
                <a:spcPct val="50000"/>
              </a:spcBef>
            </a:pPr>
            <a:r>
              <a:rPr lang="en-US" sz="800" dirty="0" smtClean="0"/>
              <a:t>6</a:t>
            </a:r>
            <a:r>
              <a:rPr lang="en-US" sz="1000" dirty="0" smtClean="0"/>
              <a:t>” Minimum depth in ground</a:t>
            </a:r>
            <a:endParaRPr lang="en-US" sz="1000" dirty="0"/>
          </a:p>
        </p:txBody>
      </p:sp>
      <p:sp>
        <p:nvSpPr>
          <p:cNvPr id="110623" name="Line 76"/>
          <p:cNvSpPr>
            <a:spLocks noChangeShapeType="1"/>
          </p:cNvSpPr>
          <p:nvPr/>
        </p:nvSpPr>
        <p:spPr bwMode="auto">
          <a:xfrm>
            <a:off x="5181600" y="2622550"/>
            <a:ext cx="0" cy="152400"/>
          </a:xfrm>
          <a:prstGeom prst="line">
            <a:avLst/>
          </a:prstGeom>
          <a:noFill/>
          <a:ln w="9525">
            <a:solidFill>
              <a:schemeClr val="tx1"/>
            </a:solidFill>
            <a:prstDash val="sysDot"/>
            <a:round/>
            <a:headEnd/>
            <a:tailEnd/>
          </a:ln>
        </p:spPr>
        <p:txBody>
          <a:bodyPr/>
          <a:lstStyle/>
          <a:p>
            <a:endParaRPr lang="en-US"/>
          </a:p>
        </p:txBody>
      </p:sp>
      <p:grpSp>
        <p:nvGrpSpPr>
          <p:cNvPr id="4" name="Group 83"/>
          <p:cNvGrpSpPr>
            <a:grpSpLocks/>
          </p:cNvGrpSpPr>
          <p:nvPr/>
        </p:nvGrpSpPr>
        <p:grpSpPr bwMode="auto">
          <a:xfrm>
            <a:off x="1981200" y="2895600"/>
            <a:ext cx="552450" cy="523875"/>
            <a:chOff x="1422" y="1872"/>
            <a:chExt cx="348" cy="330"/>
          </a:xfrm>
        </p:grpSpPr>
        <p:sp>
          <p:nvSpPr>
            <p:cNvPr id="110693" name="Freeform 81"/>
            <p:cNvSpPr>
              <a:spLocks/>
            </p:cNvSpPr>
            <p:nvPr/>
          </p:nvSpPr>
          <p:spPr bwMode="auto">
            <a:xfrm>
              <a:off x="1422" y="1878"/>
              <a:ext cx="348" cy="324"/>
            </a:xfrm>
            <a:custGeom>
              <a:avLst/>
              <a:gdLst>
                <a:gd name="T0" fmla="*/ 0 w 348"/>
                <a:gd name="T1" fmla="*/ 324 h 324"/>
                <a:gd name="T2" fmla="*/ 54 w 348"/>
                <a:gd name="T3" fmla="*/ 300 h 324"/>
                <a:gd name="T4" fmla="*/ 84 w 348"/>
                <a:gd name="T5" fmla="*/ 246 h 324"/>
                <a:gd name="T6" fmla="*/ 108 w 348"/>
                <a:gd name="T7" fmla="*/ 192 h 324"/>
                <a:gd name="T8" fmla="*/ 198 w 348"/>
                <a:gd name="T9" fmla="*/ 150 h 324"/>
                <a:gd name="T10" fmla="*/ 252 w 348"/>
                <a:gd name="T11" fmla="*/ 114 h 324"/>
                <a:gd name="T12" fmla="*/ 270 w 348"/>
                <a:gd name="T13" fmla="*/ 102 h 324"/>
                <a:gd name="T14" fmla="*/ 318 w 348"/>
                <a:gd name="T15" fmla="*/ 36 h 324"/>
                <a:gd name="T16" fmla="*/ 348 w 348"/>
                <a:gd name="T17" fmla="*/ 0 h 3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8"/>
                <a:gd name="T28" fmla="*/ 0 h 324"/>
                <a:gd name="T29" fmla="*/ 348 w 348"/>
                <a:gd name="T30" fmla="*/ 324 h 3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8" h="324">
                  <a:moveTo>
                    <a:pt x="0" y="324"/>
                  </a:moveTo>
                  <a:cubicBezTo>
                    <a:pt x="20" y="317"/>
                    <a:pt x="34" y="307"/>
                    <a:pt x="54" y="300"/>
                  </a:cubicBezTo>
                  <a:cubicBezTo>
                    <a:pt x="65" y="268"/>
                    <a:pt x="56" y="287"/>
                    <a:pt x="84" y="246"/>
                  </a:cubicBezTo>
                  <a:cubicBezTo>
                    <a:pt x="94" y="231"/>
                    <a:pt x="97" y="206"/>
                    <a:pt x="108" y="192"/>
                  </a:cubicBezTo>
                  <a:cubicBezTo>
                    <a:pt x="120" y="177"/>
                    <a:pt x="182" y="155"/>
                    <a:pt x="198" y="150"/>
                  </a:cubicBezTo>
                  <a:cubicBezTo>
                    <a:pt x="198" y="150"/>
                    <a:pt x="243" y="120"/>
                    <a:pt x="252" y="114"/>
                  </a:cubicBezTo>
                  <a:cubicBezTo>
                    <a:pt x="258" y="110"/>
                    <a:pt x="270" y="102"/>
                    <a:pt x="270" y="102"/>
                  </a:cubicBezTo>
                  <a:cubicBezTo>
                    <a:pt x="287" y="76"/>
                    <a:pt x="291" y="54"/>
                    <a:pt x="318" y="36"/>
                  </a:cubicBezTo>
                  <a:cubicBezTo>
                    <a:pt x="325" y="15"/>
                    <a:pt x="333" y="15"/>
                    <a:pt x="348" y="0"/>
                  </a:cubicBezTo>
                </a:path>
              </a:pathLst>
            </a:custGeom>
            <a:noFill/>
            <a:ln w="9525">
              <a:solidFill>
                <a:schemeClr val="tx1"/>
              </a:solidFill>
              <a:round/>
              <a:headEnd/>
              <a:tailEnd/>
            </a:ln>
          </p:spPr>
          <p:txBody>
            <a:bodyPr/>
            <a:lstStyle/>
            <a:p>
              <a:endParaRPr lang="en-US"/>
            </a:p>
          </p:txBody>
        </p:sp>
        <p:sp>
          <p:nvSpPr>
            <p:cNvPr id="110694" name="Line 82"/>
            <p:cNvSpPr>
              <a:spLocks noChangeShapeType="1"/>
            </p:cNvSpPr>
            <p:nvPr/>
          </p:nvSpPr>
          <p:spPr bwMode="auto">
            <a:xfrm>
              <a:off x="1728" y="1872"/>
              <a:ext cx="0" cy="0"/>
            </a:xfrm>
            <a:prstGeom prst="line">
              <a:avLst/>
            </a:prstGeom>
            <a:noFill/>
            <a:ln w="9525">
              <a:solidFill>
                <a:schemeClr val="tx1"/>
              </a:solidFill>
              <a:round/>
              <a:headEnd/>
              <a:tailEnd type="triangle" w="med" len="med"/>
            </a:ln>
          </p:spPr>
          <p:txBody>
            <a:bodyPr/>
            <a:lstStyle/>
            <a:p>
              <a:endParaRPr lang="en-US"/>
            </a:p>
          </p:txBody>
        </p:sp>
      </p:grpSp>
      <p:grpSp>
        <p:nvGrpSpPr>
          <p:cNvPr id="5" name="Group 84"/>
          <p:cNvGrpSpPr>
            <a:grpSpLocks/>
          </p:cNvGrpSpPr>
          <p:nvPr/>
        </p:nvGrpSpPr>
        <p:grpSpPr bwMode="auto">
          <a:xfrm>
            <a:off x="3200400" y="2971800"/>
            <a:ext cx="552450" cy="523875"/>
            <a:chOff x="1422" y="1872"/>
            <a:chExt cx="348" cy="330"/>
          </a:xfrm>
        </p:grpSpPr>
        <p:sp>
          <p:nvSpPr>
            <p:cNvPr id="110691" name="Freeform 85"/>
            <p:cNvSpPr>
              <a:spLocks/>
            </p:cNvSpPr>
            <p:nvPr/>
          </p:nvSpPr>
          <p:spPr bwMode="auto">
            <a:xfrm>
              <a:off x="1422" y="1878"/>
              <a:ext cx="348" cy="324"/>
            </a:xfrm>
            <a:custGeom>
              <a:avLst/>
              <a:gdLst>
                <a:gd name="T0" fmla="*/ 0 w 348"/>
                <a:gd name="T1" fmla="*/ 324 h 324"/>
                <a:gd name="T2" fmla="*/ 54 w 348"/>
                <a:gd name="T3" fmla="*/ 300 h 324"/>
                <a:gd name="T4" fmla="*/ 84 w 348"/>
                <a:gd name="T5" fmla="*/ 246 h 324"/>
                <a:gd name="T6" fmla="*/ 108 w 348"/>
                <a:gd name="T7" fmla="*/ 192 h 324"/>
                <a:gd name="T8" fmla="*/ 198 w 348"/>
                <a:gd name="T9" fmla="*/ 150 h 324"/>
                <a:gd name="T10" fmla="*/ 252 w 348"/>
                <a:gd name="T11" fmla="*/ 114 h 324"/>
                <a:gd name="T12" fmla="*/ 270 w 348"/>
                <a:gd name="T13" fmla="*/ 102 h 324"/>
                <a:gd name="T14" fmla="*/ 318 w 348"/>
                <a:gd name="T15" fmla="*/ 36 h 324"/>
                <a:gd name="T16" fmla="*/ 348 w 348"/>
                <a:gd name="T17" fmla="*/ 0 h 3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8"/>
                <a:gd name="T28" fmla="*/ 0 h 324"/>
                <a:gd name="T29" fmla="*/ 348 w 348"/>
                <a:gd name="T30" fmla="*/ 324 h 3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8" h="324">
                  <a:moveTo>
                    <a:pt x="0" y="324"/>
                  </a:moveTo>
                  <a:cubicBezTo>
                    <a:pt x="20" y="317"/>
                    <a:pt x="34" y="307"/>
                    <a:pt x="54" y="300"/>
                  </a:cubicBezTo>
                  <a:cubicBezTo>
                    <a:pt x="65" y="268"/>
                    <a:pt x="56" y="287"/>
                    <a:pt x="84" y="246"/>
                  </a:cubicBezTo>
                  <a:cubicBezTo>
                    <a:pt x="94" y="231"/>
                    <a:pt x="97" y="206"/>
                    <a:pt x="108" y="192"/>
                  </a:cubicBezTo>
                  <a:cubicBezTo>
                    <a:pt x="120" y="177"/>
                    <a:pt x="182" y="155"/>
                    <a:pt x="198" y="150"/>
                  </a:cubicBezTo>
                  <a:cubicBezTo>
                    <a:pt x="198" y="150"/>
                    <a:pt x="243" y="120"/>
                    <a:pt x="252" y="114"/>
                  </a:cubicBezTo>
                  <a:cubicBezTo>
                    <a:pt x="258" y="110"/>
                    <a:pt x="270" y="102"/>
                    <a:pt x="270" y="102"/>
                  </a:cubicBezTo>
                  <a:cubicBezTo>
                    <a:pt x="287" y="76"/>
                    <a:pt x="291" y="54"/>
                    <a:pt x="318" y="36"/>
                  </a:cubicBezTo>
                  <a:cubicBezTo>
                    <a:pt x="325" y="15"/>
                    <a:pt x="333" y="15"/>
                    <a:pt x="348" y="0"/>
                  </a:cubicBezTo>
                </a:path>
              </a:pathLst>
            </a:custGeom>
            <a:noFill/>
            <a:ln w="9525">
              <a:solidFill>
                <a:schemeClr val="tx1"/>
              </a:solidFill>
              <a:round/>
              <a:headEnd/>
              <a:tailEnd/>
            </a:ln>
          </p:spPr>
          <p:txBody>
            <a:bodyPr/>
            <a:lstStyle/>
            <a:p>
              <a:endParaRPr lang="en-US"/>
            </a:p>
          </p:txBody>
        </p:sp>
        <p:sp>
          <p:nvSpPr>
            <p:cNvPr id="110692" name="Line 86"/>
            <p:cNvSpPr>
              <a:spLocks noChangeShapeType="1"/>
            </p:cNvSpPr>
            <p:nvPr/>
          </p:nvSpPr>
          <p:spPr bwMode="auto">
            <a:xfrm>
              <a:off x="1728" y="1872"/>
              <a:ext cx="0" cy="0"/>
            </a:xfrm>
            <a:prstGeom prst="line">
              <a:avLst/>
            </a:prstGeom>
            <a:noFill/>
            <a:ln w="9525">
              <a:solidFill>
                <a:schemeClr val="tx1"/>
              </a:solidFill>
              <a:round/>
              <a:headEnd/>
              <a:tailEnd type="triangle" w="med" len="med"/>
            </a:ln>
          </p:spPr>
          <p:txBody>
            <a:bodyPr/>
            <a:lstStyle/>
            <a:p>
              <a:endParaRPr lang="en-US"/>
            </a:p>
          </p:txBody>
        </p:sp>
      </p:grpSp>
      <p:sp>
        <p:nvSpPr>
          <p:cNvPr id="110626" name="Text Box 87"/>
          <p:cNvSpPr txBox="1">
            <a:spLocks noChangeArrowheads="1"/>
          </p:cNvSpPr>
          <p:nvPr/>
        </p:nvSpPr>
        <p:spPr bwMode="auto">
          <a:xfrm>
            <a:off x="1676400" y="3429000"/>
            <a:ext cx="533400" cy="214313"/>
          </a:xfrm>
          <a:prstGeom prst="rect">
            <a:avLst/>
          </a:prstGeom>
          <a:noFill/>
          <a:ln w="9525">
            <a:noFill/>
            <a:miter lim="800000"/>
            <a:headEnd/>
            <a:tailEnd/>
          </a:ln>
        </p:spPr>
        <p:txBody>
          <a:bodyPr>
            <a:spAutoFit/>
          </a:bodyPr>
          <a:lstStyle/>
          <a:p>
            <a:pPr>
              <a:spcBef>
                <a:spcPct val="50000"/>
              </a:spcBef>
            </a:pPr>
            <a:r>
              <a:rPr lang="en-US" sz="800"/>
              <a:t>FLOW</a:t>
            </a:r>
          </a:p>
        </p:txBody>
      </p:sp>
      <p:sp>
        <p:nvSpPr>
          <p:cNvPr id="110627" name="Text Box 88"/>
          <p:cNvSpPr txBox="1">
            <a:spLocks noChangeArrowheads="1"/>
          </p:cNvSpPr>
          <p:nvPr/>
        </p:nvSpPr>
        <p:spPr bwMode="auto">
          <a:xfrm>
            <a:off x="2971800" y="3505200"/>
            <a:ext cx="533400" cy="214313"/>
          </a:xfrm>
          <a:prstGeom prst="rect">
            <a:avLst/>
          </a:prstGeom>
          <a:noFill/>
          <a:ln w="9525">
            <a:noFill/>
            <a:miter lim="800000"/>
            <a:headEnd/>
            <a:tailEnd/>
          </a:ln>
        </p:spPr>
        <p:txBody>
          <a:bodyPr>
            <a:spAutoFit/>
          </a:bodyPr>
          <a:lstStyle/>
          <a:p>
            <a:pPr>
              <a:spcBef>
                <a:spcPct val="50000"/>
              </a:spcBef>
            </a:pPr>
            <a:r>
              <a:rPr lang="en-US" sz="800"/>
              <a:t>FLOW</a:t>
            </a:r>
          </a:p>
        </p:txBody>
      </p:sp>
      <p:grpSp>
        <p:nvGrpSpPr>
          <p:cNvPr id="6" name="Group 93"/>
          <p:cNvGrpSpPr>
            <a:grpSpLocks/>
          </p:cNvGrpSpPr>
          <p:nvPr/>
        </p:nvGrpSpPr>
        <p:grpSpPr bwMode="auto">
          <a:xfrm>
            <a:off x="1981200" y="1828800"/>
            <a:ext cx="55563" cy="1206500"/>
            <a:chOff x="1152" y="1152"/>
            <a:chExt cx="35" cy="720"/>
          </a:xfrm>
        </p:grpSpPr>
        <p:sp>
          <p:nvSpPr>
            <p:cNvPr id="110689" name="Rectangle 89"/>
            <p:cNvSpPr>
              <a:spLocks noChangeArrowheads="1"/>
            </p:cNvSpPr>
            <p:nvPr/>
          </p:nvSpPr>
          <p:spPr bwMode="auto">
            <a:xfrm>
              <a:off x="1152" y="1152"/>
              <a:ext cx="35" cy="674"/>
            </a:xfrm>
            <a:prstGeom prst="rect">
              <a:avLst/>
            </a:prstGeom>
            <a:solidFill>
              <a:srgbClr val="81923A"/>
            </a:solidFill>
            <a:ln w="9525">
              <a:solidFill>
                <a:schemeClr val="tx1"/>
              </a:solidFill>
              <a:miter lim="800000"/>
              <a:headEnd/>
              <a:tailEnd/>
            </a:ln>
          </p:spPr>
          <p:txBody>
            <a:bodyPr wrap="none" anchor="ctr"/>
            <a:lstStyle/>
            <a:p>
              <a:endParaRPr lang="en-US"/>
            </a:p>
          </p:txBody>
        </p:sp>
        <p:sp>
          <p:nvSpPr>
            <p:cNvPr id="110690" name="AutoShape 90"/>
            <p:cNvSpPr>
              <a:spLocks noChangeArrowheads="1"/>
            </p:cNvSpPr>
            <p:nvPr/>
          </p:nvSpPr>
          <p:spPr bwMode="auto">
            <a:xfrm flipV="1">
              <a:off x="1152" y="1824"/>
              <a:ext cx="35" cy="48"/>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grpSp>
      <p:grpSp>
        <p:nvGrpSpPr>
          <p:cNvPr id="7" name="Group 94"/>
          <p:cNvGrpSpPr>
            <a:grpSpLocks/>
          </p:cNvGrpSpPr>
          <p:nvPr/>
        </p:nvGrpSpPr>
        <p:grpSpPr bwMode="auto">
          <a:xfrm>
            <a:off x="4572000" y="1905000"/>
            <a:ext cx="55563" cy="1295400"/>
            <a:chOff x="2784" y="1200"/>
            <a:chExt cx="35" cy="816"/>
          </a:xfrm>
        </p:grpSpPr>
        <p:sp>
          <p:nvSpPr>
            <p:cNvPr id="110687" name="AutoShape 91"/>
            <p:cNvSpPr>
              <a:spLocks noChangeArrowheads="1"/>
            </p:cNvSpPr>
            <p:nvPr/>
          </p:nvSpPr>
          <p:spPr bwMode="auto">
            <a:xfrm flipV="1">
              <a:off x="2784" y="1968"/>
              <a:ext cx="35" cy="48"/>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10688" name="Rectangle 92"/>
            <p:cNvSpPr>
              <a:spLocks noChangeArrowheads="1"/>
            </p:cNvSpPr>
            <p:nvPr/>
          </p:nvSpPr>
          <p:spPr bwMode="auto">
            <a:xfrm>
              <a:off x="2784" y="1200"/>
              <a:ext cx="35" cy="760"/>
            </a:xfrm>
            <a:prstGeom prst="rect">
              <a:avLst/>
            </a:prstGeom>
            <a:solidFill>
              <a:srgbClr val="81923A"/>
            </a:solidFill>
            <a:ln w="9525">
              <a:solidFill>
                <a:schemeClr val="tx1"/>
              </a:solidFill>
              <a:miter lim="800000"/>
              <a:headEnd/>
              <a:tailEnd/>
            </a:ln>
          </p:spPr>
          <p:txBody>
            <a:bodyPr wrap="none" anchor="ctr"/>
            <a:lstStyle/>
            <a:p>
              <a:endParaRPr lang="en-US"/>
            </a:p>
          </p:txBody>
        </p:sp>
      </p:grpSp>
      <p:sp>
        <p:nvSpPr>
          <p:cNvPr id="110630" name="AutoShape 95" descr="Weave"/>
          <p:cNvSpPr>
            <a:spLocks noChangeArrowheads="1"/>
          </p:cNvSpPr>
          <p:nvPr/>
        </p:nvSpPr>
        <p:spPr bwMode="auto">
          <a:xfrm rot="113903">
            <a:off x="1752600" y="2101850"/>
            <a:ext cx="3200400" cy="609600"/>
          </a:xfrm>
          <a:prstGeom prst="parallelogram">
            <a:avLst>
              <a:gd name="adj" fmla="val 0"/>
            </a:avLst>
          </a:prstGeom>
          <a:pattFill prst="weave">
            <a:fgClr>
              <a:schemeClr val="tx1"/>
            </a:fgClr>
            <a:bgClr>
              <a:srgbClr val="B2B2B2"/>
            </a:bgClr>
          </a:pattFill>
          <a:ln w="9525">
            <a:solidFill>
              <a:schemeClr val="tx1"/>
            </a:solidFill>
            <a:miter lim="800000"/>
            <a:headEnd/>
            <a:tailEnd/>
          </a:ln>
        </p:spPr>
        <p:txBody>
          <a:bodyPr wrap="none" anchor="ctr"/>
          <a:lstStyle/>
          <a:p>
            <a:endParaRPr lang="en-US"/>
          </a:p>
        </p:txBody>
      </p:sp>
      <p:sp>
        <p:nvSpPr>
          <p:cNvPr id="110631" name="Rectangle 99" descr="Dashed downward diagonal"/>
          <p:cNvSpPr>
            <a:spLocks noChangeArrowheads="1"/>
          </p:cNvSpPr>
          <p:nvPr/>
        </p:nvSpPr>
        <p:spPr bwMode="auto">
          <a:xfrm rot="277447">
            <a:off x="3733800" y="4419600"/>
            <a:ext cx="3581400" cy="76200"/>
          </a:xfrm>
          <a:prstGeom prst="rect">
            <a:avLst/>
          </a:prstGeom>
          <a:pattFill prst="dashDnDiag">
            <a:fgClr>
              <a:srgbClr val="99FF33"/>
            </a:fgClr>
            <a:bgClr>
              <a:srgbClr val="CC9900"/>
            </a:bgClr>
          </a:pattFill>
          <a:ln w="9525">
            <a:noFill/>
            <a:miter lim="800000"/>
            <a:headEnd/>
            <a:tailEnd/>
          </a:ln>
        </p:spPr>
        <p:txBody>
          <a:bodyPr wrap="none" anchor="ctr"/>
          <a:lstStyle/>
          <a:p>
            <a:endParaRPr lang="en-US"/>
          </a:p>
        </p:txBody>
      </p:sp>
      <p:sp>
        <p:nvSpPr>
          <p:cNvPr id="110632" name="Line 100"/>
          <p:cNvSpPr>
            <a:spLocks noChangeShapeType="1"/>
          </p:cNvSpPr>
          <p:nvPr/>
        </p:nvSpPr>
        <p:spPr bwMode="auto">
          <a:xfrm>
            <a:off x="4343400" y="4267200"/>
            <a:ext cx="838200" cy="0"/>
          </a:xfrm>
          <a:prstGeom prst="line">
            <a:avLst/>
          </a:prstGeom>
          <a:noFill/>
          <a:ln w="9525">
            <a:solidFill>
              <a:schemeClr val="tx1"/>
            </a:solidFill>
            <a:round/>
            <a:headEnd/>
            <a:tailEnd type="triangle" w="med" len="med"/>
          </a:ln>
        </p:spPr>
        <p:txBody>
          <a:bodyPr/>
          <a:lstStyle/>
          <a:p>
            <a:endParaRPr lang="en-US"/>
          </a:p>
        </p:txBody>
      </p:sp>
      <p:sp>
        <p:nvSpPr>
          <p:cNvPr id="110633" name="Text Box 101"/>
          <p:cNvSpPr txBox="1">
            <a:spLocks noChangeArrowheads="1"/>
          </p:cNvSpPr>
          <p:nvPr/>
        </p:nvSpPr>
        <p:spPr bwMode="auto">
          <a:xfrm>
            <a:off x="4419600" y="4114800"/>
            <a:ext cx="533400" cy="214313"/>
          </a:xfrm>
          <a:prstGeom prst="rect">
            <a:avLst/>
          </a:prstGeom>
          <a:noFill/>
          <a:ln w="9525">
            <a:noFill/>
            <a:miter lim="800000"/>
            <a:headEnd/>
            <a:tailEnd/>
          </a:ln>
        </p:spPr>
        <p:txBody>
          <a:bodyPr>
            <a:spAutoFit/>
          </a:bodyPr>
          <a:lstStyle/>
          <a:p>
            <a:pPr>
              <a:spcBef>
                <a:spcPct val="50000"/>
              </a:spcBef>
            </a:pPr>
            <a:r>
              <a:rPr lang="en-US" sz="800"/>
              <a:t>FLOW</a:t>
            </a:r>
          </a:p>
        </p:txBody>
      </p:sp>
      <p:sp>
        <p:nvSpPr>
          <p:cNvPr id="110634" name="Line 102"/>
          <p:cNvSpPr>
            <a:spLocks noChangeShapeType="1"/>
          </p:cNvSpPr>
          <p:nvPr/>
        </p:nvSpPr>
        <p:spPr bwMode="auto">
          <a:xfrm>
            <a:off x="5638800" y="4419600"/>
            <a:ext cx="457200" cy="0"/>
          </a:xfrm>
          <a:prstGeom prst="line">
            <a:avLst/>
          </a:prstGeom>
          <a:noFill/>
          <a:ln w="9525">
            <a:solidFill>
              <a:schemeClr val="tx1"/>
            </a:solidFill>
            <a:round/>
            <a:headEnd/>
            <a:tailEnd/>
          </a:ln>
        </p:spPr>
        <p:txBody>
          <a:bodyPr/>
          <a:lstStyle/>
          <a:p>
            <a:endParaRPr lang="en-US"/>
          </a:p>
        </p:txBody>
      </p:sp>
      <p:sp>
        <p:nvSpPr>
          <p:cNvPr id="110635" name="Text Box 103"/>
          <p:cNvSpPr txBox="1">
            <a:spLocks noChangeArrowheads="1"/>
          </p:cNvSpPr>
          <p:nvPr/>
        </p:nvSpPr>
        <p:spPr bwMode="auto">
          <a:xfrm>
            <a:off x="5943600" y="3886200"/>
            <a:ext cx="1905000" cy="336550"/>
          </a:xfrm>
          <a:prstGeom prst="rect">
            <a:avLst/>
          </a:prstGeom>
          <a:noFill/>
          <a:ln w="9525">
            <a:noFill/>
            <a:miter lim="800000"/>
            <a:headEnd/>
            <a:tailEnd/>
          </a:ln>
        </p:spPr>
        <p:txBody>
          <a:bodyPr>
            <a:spAutoFit/>
          </a:bodyPr>
          <a:lstStyle/>
          <a:p>
            <a:pPr>
              <a:spcBef>
                <a:spcPct val="50000"/>
              </a:spcBef>
            </a:pPr>
            <a:r>
              <a:rPr lang="en-US" sz="800"/>
              <a:t>POST SECTION MAXIMUM </a:t>
            </a:r>
            <a:br>
              <a:rPr lang="en-US" sz="800"/>
            </a:br>
            <a:r>
              <a:rPr lang="en-US" sz="800"/>
              <a:t>18” ABOVE GROUND </a:t>
            </a:r>
          </a:p>
        </p:txBody>
      </p:sp>
      <p:sp>
        <p:nvSpPr>
          <p:cNvPr id="110636" name="Line 106"/>
          <p:cNvSpPr>
            <a:spLocks noChangeShapeType="1"/>
          </p:cNvSpPr>
          <p:nvPr/>
        </p:nvSpPr>
        <p:spPr bwMode="auto">
          <a:xfrm flipH="1">
            <a:off x="5334000" y="4419600"/>
            <a:ext cx="209550" cy="0"/>
          </a:xfrm>
          <a:prstGeom prst="line">
            <a:avLst/>
          </a:prstGeom>
          <a:noFill/>
          <a:ln w="19050">
            <a:solidFill>
              <a:schemeClr val="tx1"/>
            </a:solidFill>
            <a:prstDash val="sysDot"/>
            <a:round/>
            <a:headEnd/>
            <a:tailEnd/>
          </a:ln>
        </p:spPr>
        <p:txBody>
          <a:bodyPr/>
          <a:lstStyle/>
          <a:p>
            <a:endParaRPr lang="en-US"/>
          </a:p>
        </p:txBody>
      </p:sp>
      <p:sp>
        <p:nvSpPr>
          <p:cNvPr id="110637" name="Text Box 108"/>
          <p:cNvSpPr txBox="1">
            <a:spLocks noChangeArrowheads="1"/>
          </p:cNvSpPr>
          <p:nvPr/>
        </p:nvSpPr>
        <p:spPr bwMode="auto">
          <a:xfrm>
            <a:off x="3200400" y="4648200"/>
            <a:ext cx="2057400" cy="336550"/>
          </a:xfrm>
          <a:prstGeom prst="rect">
            <a:avLst/>
          </a:prstGeom>
          <a:noFill/>
          <a:ln w="9525">
            <a:noFill/>
            <a:miter lim="800000"/>
            <a:headEnd/>
            <a:tailEnd/>
          </a:ln>
        </p:spPr>
        <p:txBody>
          <a:bodyPr>
            <a:spAutoFit/>
          </a:bodyPr>
          <a:lstStyle/>
          <a:p>
            <a:pPr>
              <a:spcBef>
                <a:spcPct val="50000"/>
              </a:spcBef>
            </a:pPr>
            <a:r>
              <a:rPr lang="en-US" sz="800"/>
              <a:t>FILTER FABRIC EMBEDED A MINIMUM OF 6” VERTICALLY INTO GROUND</a:t>
            </a:r>
          </a:p>
        </p:txBody>
      </p:sp>
      <p:sp>
        <p:nvSpPr>
          <p:cNvPr id="110638" name="Line 109"/>
          <p:cNvSpPr>
            <a:spLocks noChangeShapeType="1"/>
          </p:cNvSpPr>
          <p:nvPr/>
        </p:nvSpPr>
        <p:spPr bwMode="auto">
          <a:xfrm flipV="1">
            <a:off x="5029200" y="4648200"/>
            <a:ext cx="381000" cy="228600"/>
          </a:xfrm>
          <a:prstGeom prst="line">
            <a:avLst/>
          </a:prstGeom>
          <a:noFill/>
          <a:ln w="1270">
            <a:solidFill>
              <a:schemeClr val="tx1"/>
            </a:solidFill>
            <a:round/>
            <a:headEnd/>
            <a:tailEnd type="triangle" w="med" len="med"/>
          </a:ln>
        </p:spPr>
        <p:txBody>
          <a:bodyPr/>
          <a:lstStyle/>
          <a:p>
            <a:endParaRPr lang="en-US"/>
          </a:p>
        </p:txBody>
      </p:sp>
      <p:sp>
        <p:nvSpPr>
          <p:cNvPr id="110639" name="Line 110"/>
          <p:cNvSpPr>
            <a:spLocks noChangeShapeType="1"/>
          </p:cNvSpPr>
          <p:nvPr/>
        </p:nvSpPr>
        <p:spPr bwMode="auto">
          <a:xfrm>
            <a:off x="5867400" y="4419600"/>
            <a:ext cx="0" cy="795338"/>
          </a:xfrm>
          <a:prstGeom prst="line">
            <a:avLst/>
          </a:prstGeom>
          <a:noFill/>
          <a:ln w="1270">
            <a:solidFill>
              <a:schemeClr val="tx1"/>
            </a:solidFill>
            <a:round/>
            <a:headEnd type="triangle" w="med" len="med"/>
            <a:tailEnd type="triangle" w="med" len="med"/>
          </a:ln>
        </p:spPr>
        <p:txBody>
          <a:bodyPr/>
          <a:lstStyle/>
          <a:p>
            <a:endParaRPr lang="en-US"/>
          </a:p>
        </p:txBody>
      </p:sp>
      <p:sp>
        <p:nvSpPr>
          <p:cNvPr id="110640" name="Text Box 111"/>
          <p:cNvSpPr txBox="1">
            <a:spLocks noChangeArrowheads="1"/>
          </p:cNvSpPr>
          <p:nvPr/>
        </p:nvSpPr>
        <p:spPr bwMode="auto">
          <a:xfrm>
            <a:off x="4419600" y="3733800"/>
            <a:ext cx="990600" cy="214313"/>
          </a:xfrm>
          <a:prstGeom prst="rect">
            <a:avLst/>
          </a:prstGeom>
          <a:noFill/>
          <a:ln w="9525">
            <a:noFill/>
            <a:miter lim="800000"/>
            <a:headEnd/>
            <a:tailEnd/>
          </a:ln>
        </p:spPr>
        <p:txBody>
          <a:bodyPr>
            <a:spAutoFit/>
          </a:bodyPr>
          <a:lstStyle/>
          <a:p>
            <a:pPr>
              <a:spcBef>
                <a:spcPct val="50000"/>
              </a:spcBef>
            </a:pPr>
            <a:r>
              <a:rPr lang="en-US" sz="800"/>
              <a:t>FILTER FABRIC</a:t>
            </a:r>
          </a:p>
        </p:txBody>
      </p:sp>
      <p:sp>
        <p:nvSpPr>
          <p:cNvPr id="110641" name="Line 112"/>
          <p:cNvSpPr>
            <a:spLocks noChangeShapeType="1"/>
          </p:cNvSpPr>
          <p:nvPr/>
        </p:nvSpPr>
        <p:spPr bwMode="auto">
          <a:xfrm>
            <a:off x="4953000" y="3886200"/>
            <a:ext cx="609600" cy="228600"/>
          </a:xfrm>
          <a:prstGeom prst="line">
            <a:avLst/>
          </a:prstGeom>
          <a:noFill/>
          <a:ln w="9525">
            <a:solidFill>
              <a:schemeClr val="tx1"/>
            </a:solidFill>
            <a:round/>
            <a:headEnd/>
            <a:tailEnd type="triangle" w="med" len="med"/>
          </a:ln>
        </p:spPr>
        <p:txBody>
          <a:bodyPr/>
          <a:lstStyle/>
          <a:p>
            <a:endParaRPr lang="en-US"/>
          </a:p>
        </p:txBody>
      </p:sp>
      <p:sp>
        <p:nvSpPr>
          <p:cNvPr id="110642" name="Text Box 113"/>
          <p:cNvSpPr txBox="1">
            <a:spLocks noChangeArrowheads="1"/>
          </p:cNvSpPr>
          <p:nvPr/>
        </p:nvSpPr>
        <p:spPr bwMode="auto">
          <a:xfrm>
            <a:off x="6400800" y="4648200"/>
            <a:ext cx="1905000" cy="336550"/>
          </a:xfrm>
          <a:prstGeom prst="rect">
            <a:avLst/>
          </a:prstGeom>
          <a:noFill/>
          <a:ln w="9525">
            <a:noFill/>
            <a:miter lim="800000"/>
            <a:headEnd/>
            <a:tailEnd/>
          </a:ln>
        </p:spPr>
        <p:txBody>
          <a:bodyPr>
            <a:spAutoFit/>
          </a:bodyPr>
          <a:lstStyle/>
          <a:p>
            <a:pPr>
              <a:spcBef>
                <a:spcPct val="50000"/>
              </a:spcBef>
            </a:pPr>
            <a:r>
              <a:rPr lang="en-US" sz="800"/>
              <a:t>POST DRIVEN A MINIMUM </a:t>
            </a:r>
            <a:br>
              <a:rPr lang="en-US" sz="800"/>
            </a:br>
            <a:r>
              <a:rPr lang="en-US" sz="800"/>
              <a:t>OF 18” INTO GROUND </a:t>
            </a:r>
          </a:p>
        </p:txBody>
      </p:sp>
      <p:sp>
        <p:nvSpPr>
          <p:cNvPr id="110643" name="Line 114"/>
          <p:cNvSpPr>
            <a:spLocks noChangeShapeType="1"/>
          </p:cNvSpPr>
          <p:nvPr/>
        </p:nvSpPr>
        <p:spPr bwMode="auto">
          <a:xfrm flipH="1">
            <a:off x="5867400" y="4724400"/>
            <a:ext cx="533400" cy="76200"/>
          </a:xfrm>
          <a:prstGeom prst="line">
            <a:avLst/>
          </a:prstGeom>
          <a:noFill/>
          <a:ln w="1270">
            <a:solidFill>
              <a:schemeClr val="tx1"/>
            </a:solidFill>
            <a:round/>
            <a:headEnd/>
            <a:tailEnd type="triangle" w="med" len="med"/>
          </a:ln>
        </p:spPr>
        <p:txBody>
          <a:bodyPr/>
          <a:lstStyle/>
          <a:p>
            <a:endParaRPr lang="en-US"/>
          </a:p>
        </p:txBody>
      </p:sp>
      <p:sp>
        <p:nvSpPr>
          <p:cNvPr id="110644" name="Text Box 115"/>
          <p:cNvSpPr txBox="1">
            <a:spLocks noChangeArrowheads="1"/>
          </p:cNvSpPr>
          <p:nvPr/>
        </p:nvSpPr>
        <p:spPr bwMode="auto">
          <a:xfrm>
            <a:off x="1524000" y="3657600"/>
            <a:ext cx="1752600" cy="228600"/>
          </a:xfrm>
          <a:prstGeom prst="rect">
            <a:avLst/>
          </a:prstGeom>
          <a:noFill/>
          <a:ln w="9525">
            <a:noFill/>
            <a:miter lim="800000"/>
            <a:headEnd/>
            <a:tailEnd/>
          </a:ln>
        </p:spPr>
        <p:txBody>
          <a:bodyPr>
            <a:spAutoFit/>
          </a:bodyPr>
          <a:lstStyle/>
          <a:p>
            <a:pPr>
              <a:spcBef>
                <a:spcPct val="50000"/>
              </a:spcBef>
            </a:pPr>
            <a:r>
              <a:rPr lang="en-US" sz="900" b="1"/>
              <a:t>UPSTREAM PERSPECTIVE</a:t>
            </a:r>
          </a:p>
        </p:txBody>
      </p:sp>
      <p:sp>
        <p:nvSpPr>
          <p:cNvPr id="110645" name="Line 116"/>
          <p:cNvSpPr>
            <a:spLocks noChangeShapeType="1"/>
          </p:cNvSpPr>
          <p:nvPr/>
        </p:nvSpPr>
        <p:spPr bwMode="auto">
          <a:xfrm>
            <a:off x="1600200" y="3829050"/>
            <a:ext cx="1524000" cy="0"/>
          </a:xfrm>
          <a:prstGeom prst="line">
            <a:avLst/>
          </a:prstGeom>
          <a:noFill/>
          <a:ln w="9525">
            <a:solidFill>
              <a:schemeClr val="tx1"/>
            </a:solidFill>
            <a:round/>
            <a:headEnd/>
            <a:tailEnd/>
          </a:ln>
        </p:spPr>
        <p:txBody>
          <a:bodyPr/>
          <a:lstStyle/>
          <a:p>
            <a:endParaRPr lang="en-US"/>
          </a:p>
        </p:txBody>
      </p:sp>
      <p:grpSp>
        <p:nvGrpSpPr>
          <p:cNvPr id="8" name="Group 157"/>
          <p:cNvGrpSpPr>
            <a:grpSpLocks/>
          </p:cNvGrpSpPr>
          <p:nvPr/>
        </p:nvGrpSpPr>
        <p:grpSpPr bwMode="auto">
          <a:xfrm>
            <a:off x="5562600" y="3581400"/>
            <a:ext cx="55563" cy="1644650"/>
            <a:chOff x="3504" y="2256"/>
            <a:chExt cx="35" cy="809"/>
          </a:xfrm>
        </p:grpSpPr>
        <p:sp>
          <p:nvSpPr>
            <p:cNvPr id="110685" name="AutoShape 97"/>
            <p:cNvSpPr>
              <a:spLocks noChangeArrowheads="1"/>
            </p:cNvSpPr>
            <p:nvPr/>
          </p:nvSpPr>
          <p:spPr bwMode="auto">
            <a:xfrm flipV="1">
              <a:off x="3504" y="3017"/>
              <a:ext cx="35" cy="48"/>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10686" name="Rectangle 98"/>
            <p:cNvSpPr>
              <a:spLocks noChangeArrowheads="1"/>
            </p:cNvSpPr>
            <p:nvPr/>
          </p:nvSpPr>
          <p:spPr bwMode="auto">
            <a:xfrm>
              <a:off x="3504" y="2256"/>
              <a:ext cx="35" cy="760"/>
            </a:xfrm>
            <a:prstGeom prst="rect">
              <a:avLst/>
            </a:prstGeom>
            <a:solidFill>
              <a:srgbClr val="81923A"/>
            </a:solidFill>
            <a:ln w="9525">
              <a:solidFill>
                <a:schemeClr val="tx1"/>
              </a:solidFill>
              <a:miter lim="800000"/>
              <a:headEnd/>
              <a:tailEnd/>
            </a:ln>
          </p:spPr>
          <p:txBody>
            <a:bodyPr wrap="none" anchor="ctr"/>
            <a:lstStyle/>
            <a:p>
              <a:endParaRPr lang="en-US"/>
            </a:p>
          </p:txBody>
        </p:sp>
      </p:grpSp>
      <p:sp>
        <p:nvSpPr>
          <p:cNvPr id="110647" name="Rectangle 105" descr="Weave"/>
          <p:cNvSpPr>
            <a:spLocks noChangeArrowheads="1"/>
          </p:cNvSpPr>
          <p:nvPr/>
        </p:nvSpPr>
        <p:spPr bwMode="auto">
          <a:xfrm>
            <a:off x="5548313" y="3733800"/>
            <a:ext cx="26987" cy="895350"/>
          </a:xfrm>
          <a:prstGeom prst="rect">
            <a:avLst/>
          </a:prstGeom>
          <a:pattFill prst="weave">
            <a:fgClr>
              <a:schemeClr val="tx1"/>
            </a:fgClr>
            <a:bgClr>
              <a:srgbClr val="B2B2B2"/>
            </a:bgClr>
          </a:pattFill>
          <a:ln w="9525">
            <a:solidFill>
              <a:schemeClr val="tx1"/>
            </a:solidFill>
            <a:miter lim="800000"/>
            <a:headEnd/>
            <a:tailEnd/>
          </a:ln>
        </p:spPr>
        <p:txBody>
          <a:bodyPr wrap="none" anchor="ctr"/>
          <a:lstStyle/>
          <a:p>
            <a:endParaRPr lang="en-US"/>
          </a:p>
        </p:txBody>
      </p:sp>
      <p:sp>
        <p:nvSpPr>
          <p:cNvPr id="110648" name="Text Box 117"/>
          <p:cNvSpPr txBox="1">
            <a:spLocks noChangeArrowheads="1"/>
          </p:cNvSpPr>
          <p:nvPr/>
        </p:nvSpPr>
        <p:spPr bwMode="auto">
          <a:xfrm>
            <a:off x="1524000" y="4495800"/>
            <a:ext cx="990600" cy="228600"/>
          </a:xfrm>
          <a:prstGeom prst="rect">
            <a:avLst/>
          </a:prstGeom>
          <a:noFill/>
          <a:ln w="9525">
            <a:noFill/>
            <a:miter lim="800000"/>
            <a:headEnd/>
            <a:tailEnd/>
          </a:ln>
        </p:spPr>
        <p:txBody>
          <a:bodyPr>
            <a:spAutoFit/>
          </a:bodyPr>
          <a:lstStyle/>
          <a:p>
            <a:pPr>
              <a:spcBef>
                <a:spcPct val="50000"/>
              </a:spcBef>
            </a:pPr>
            <a:r>
              <a:rPr lang="en-US" sz="900" b="1"/>
              <a:t>PLAN VIEW</a:t>
            </a:r>
          </a:p>
        </p:txBody>
      </p:sp>
      <p:grpSp>
        <p:nvGrpSpPr>
          <p:cNvPr id="9" name="Group 137"/>
          <p:cNvGrpSpPr>
            <a:grpSpLocks/>
          </p:cNvGrpSpPr>
          <p:nvPr/>
        </p:nvGrpSpPr>
        <p:grpSpPr bwMode="auto">
          <a:xfrm>
            <a:off x="1143000" y="5181600"/>
            <a:ext cx="3049588" cy="257175"/>
            <a:chOff x="720" y="3216"/>
            <a:chExt cx="1921" cy="162"/>
          </a:xfrm>
        </p:grpSpPr>
        <p:grpSp>
          <p:nvGrpSpPr>
            <p:cNvPr id="10" name="Group 135"/>
            <p:cNvGrpSpPr>
              <a:grpSpLocks/>
            </p:cNvGrpSpPr>
            <p:nvPr/>
          </p:nvGrpSpPr>
          <p:grpSpPr bwMode="auto">
            <a:xfrm>
              <a:off x="1534" y="3216"/>
              <a:ext cx="1107" cy="139"/>
              <a:chOff x="1534" y="3216"/>
              <a:chExt cx="1107" cy="139"/>
            </a:xfrm>
          </p:grpSpPr>
          <p:sp>
            <p:nvSpPr>
              <p:cNvPr id="110680" name="Rectangle 118" descr="Weave"/>
              <p:cNvSpPr>
                <a:spLocks noChangeArrowheads="1"/>
              </p:cNvSpPr>
              <p:nvPr/>
            </p:nvSpPr>
            <p:spPr bwMode="auto">
              <a:xfrm>
                <a:off x="1537" y="3216"/>
                <a:ext cx="1104" cy="23"/>
              </a:xfrm>
              <a:prstGeom prst="rect">
                <a:avLst/>
              </a:prstGeom>
              <a:pattFill prst="weave">
                <a:fgClr>
                  <a:schemeClr val="tx1"/>
                </a:fgClr>
                <a:bgClr>
                  <a:srgbClr val="B2B2B2"/>
                </a:bgClr>
              </a:pattFill>
              <a:ln w="1270">
                <a:solidFill>
                  <a:schemeClr val="tx1"/>
                </a:solidFill>
                <a:miter lim="800000"/>
                <a:headEnd/>
                <a:tailEnd/>
              </a:ln>
            </p:spPr>
            <p:txBody>
              <a:bodyPr wrap="none" anchor="ctr"/>
              <a:lstStyle/>
              <a:p>
                <a:endParaRPr lang="en-US"/>
              </a:p>
            </p:txBody>
          </p:sp>
          <p:sp>
            <p:nvSpPr>
              <p:cNvPr id="110681" name="Rectangle 120" descr="Sphere"/>
              <p:cNvSpPr>
                <a:spLocks noChangeArrowheads="1"/>
              </p:cNvSpPr>
              <p:nvPr/>
            </p:nvSpPr>
            <p:spPr bwMode="auto">
              <a:xfrm>
                <a:off x="1561" y="3239"/>
                <a:ext cx="96" cy="96"/>
              </a:xfrm>
              <a:prstGeom prst="rect">
                <a:avLst/>
              </a:prstGeom>
              <a:pattFill prst="sphere">
                <a:fgClr>
                  <a:srgbClr val="CC9900"/>
                </a:fgClr>
                <a:bgClr>
                  <a:schemeClr val="tx1"/>
                </a:bgClr>
              </a:pattFill>
              <a:ln w="9525">
                <a:solidFill>
                  <a:schemeClr val="tx1"/>
                </a:solidFill>
                <a:miter lim="800000"/>
                <a:headEnd/>
                <a:tailEnd/>
              </a:ln>
            </p:spPr>
            <p:txBody>
              <a:bodyPr wrap="none" anchor="ctr"/>
              <a:lstStyle/>
              <a:p>
                <a:endParaRPr lang="en-US"/>
              </a:p>
            </p:txBody>
          </p:sp>
          <p:sp>
            <p:nvSpPr>
              <p:cNvPr id="110682" name="Rectangle 121" descr="Weave"/>
              <p:cNvSpPr>
                <a:spLocks noChangeArrowheads="1"/>
              </p:cNvSpPr>
              <p:nvPr/>
            </p:nvSpPr>
            <p:spPr bwMode="auto">
              <a:xfrm rot="16200000" flipV="1">
                <a:off x="1497" y="3276"/>
                <a:ext cx="104" cy="23"/>
              </a:xfrm>
              <a:prstGeom prst="rect">
                <a:avLst/>
              </a:prstGeom>
              <a:pattFill prst="weave">
                <a:fgClr>
                  <a:schemeClr val="tx1"/>
                </a:fgClr>
                <a:bgClr>
                  <a:srgbClr val="B2B2B2"/>
                </a:bgClr>
              </a:pattFill>
              <a:ln w="1270">
                <a:solidFill>
                  <a:schemeClr val="tx1"/>
                </a:solidFill>
                <a:miter lim="800000"/>
                <a:headEnd/>
                <a:tailEnd/>
              </a:ln>
            </p:spPr>
            <p:txBody>
              <a:bodyPr wrap="none" anchor="ctr"/>
              <a:lstStyle/>
              <a:p>
                <a:endParaRPr lang="en-US"/>
              </a:p>
            </p:txBody>
          </p:sp>
          <p:sp>
            <p:nvSpPr>
              <p:cNvPr id="110683" name="Rectangle 122" descr="Weave"/>
              <p:cNvSpPr>
                <a:spLocks noChangeArrowheads="1"/>
              </p:cNvSpPr>
              <p:nvPr/>
            </p:nvSpPr>
            <p:spPr bwMode="auto">
              <a:xfrm rot="16200000" flipV="1">
                <a:off x="1624" y="3276"/>
                <a:ext cx="104" cy="23"/>
              </a:xfrm>
              <a:prstGeom prst="rect">
                <a:avLst/>
              </a:prstGeom>
              <a:pattFill prst="weave">
                <a:fgClr>
                  <a:schemeClr val="tx1"/>
                </a:fgClr>
                <a:bgClr>
                  <a:srgbClr val="B2B2B2"/>
                </a:bgClr>
              </a:pattFill>
              <a:ln w="1270">
                <a:solidFill>
                  <a:schemeClr val="tx1"/>
                </a:solidFill>
                <a:miter lim="800000"/>
                <a:headEnd/>
                <a:tailEnd/>
              </a:ln>
            </p:spPr>
            <p:txBody>
              <a:bodyPr wrap="none" anchor="ctr"/>
              <a:lstStyle/>
              <a:p>
                <a:endParaRPr lang="en-US"/>
              </a:p>
            </p:txBody>
          </p:sp>
          <p:sp>
            <p:nvSpPr>
              <p:cNvPr id="110684" name="Rectangle 123" descr="Weave"/>
              <p:cNvSpPr>
                <a:spLocks noChangeArrowheads="1"/>
              </p:cNvSpPr>
              <p:nvPr/>
            </p:nvSpPr>
            <p:spPr bwMode="auto">
              <a:xfrm rot="10800000" flipV="1">
                <a:off x="1534" y="3332"/>
                <a:ext cx="150" cy="23"/>
              </a:xfrm>
              <a:prstGeom prst="rect">
                <a:avLst/>
              </a:prstGeom>
              <a:pattFill prst="weave">
                <a:fgClr>
                  <a:schemeClr val="tx1"/>
                </a:fgClr>
                <a:bgClr>
                  <a:srgbClr val="B2B2B2"/>
                </a:bgClr>
              </a:pattFill>
              <a:ln w="1270">
                <a:solidFill>
                  <a:schemeClr val="tx1"/>
                </a:solidFill>
                <a:miter lim="800000"/>
                <a:headEnd/>
                <a:tailEnd/>
              </a:ln>
            </p:spPr>
            <p:txBody>
              <a:bodyPr wrap="none" anchor="ctr"/>
              <a:lstStyle/>
              <a:p>
                <a:endParaRPr lang="en-US"/>
              </a:p>
            </p:txBody>
          </p:sp>
        </p:grpSp>
        <p:grpSp>
          <p:nvGrpSpPr>
            <p:cNvPr id="11" name="Group 136"/>
            <p:cNvGrpSpPr>
              <a:grpSpLocks/>
            </p:cNvGrpSpPr>
            <p:nvPr/>
          </p:nvGrpSpPr>
          <p:grpSpPr bwMode="auto">
            <a:xfrm>
              <a:off x="720" y="3236"/>
              <a:ext cx="1104" cy="142"/>
              <a:chOff x="720" y="3236"/>
              <a:chExt cx="1104" cy="142"/>
            </a:xfrm>
          </p:grpSpPr>
          <p:sp>
            <p:nvSpPr>
              <p:cNvPr id="110675" name="Rectangle 127" descr="Weave"/>
              <p:cNvSpPr>
                <a:spLocks noChangeArrowheads="1"/>
              </p:cNvSpPr>
              <p:nvPr/>
            </p:nvSpPr>
            <p:spPr bwMode="auto">
              <a:xfrm flipH="1" flipV="1">
                <a:off x="720" y="3355"/>
                <a:ext cx="1104" cy="23"/>
              </a:xfrm>
              <a:prstGeom prst="rect">
                <a:avLst/>
              </a:prstGeom>
              <a:pattFill prst="weave">
                <a:fgClr>
                  <a:schemeClr val="tx1"/>
                </a:fgClr>
                <a:bgClr>
                  <a:srgbClr val="B2B2B2"/>
                </a:bgClr>
              </a:pattFill>
              <a:ln w="1270">
                <a:solidFill>
                  <a:schemeClr val="tx1"/>
                </a:solidFill>
                <a:miter lim="800000"/>
                <a:headEnd/>
                <a:tailEnd/>
              </a:ln>
            </p:spPr>
            <p:txBody>
              <a:bodyPr wrap="none" anchor="ctr"/>
              <a:lstStyle/>
              <a:p>
                <a:endParaRPr lang="en-US"/>
              </a:p>
            </p:txBody>
          </p:sp>
          <p:sp>
            <p:nvSpPr>
              <p:cNvPr id="110676" name="Rectangle 128" descr="Sphere"/>
              <p:cNvSpPr>
                <a:spLocks noChangeArrowheads="1"/>
              </p:cNvSpPr>
              <p:nvPr/>
            </p:nvSpPr>
            <p:spPr bwMode="auto">
              <a:xfrm flipH="1" flipV="1">
                <a:off x="1704" y="3259"/>
                <a:ext cx="96" cy="96"/>
              </a:xfrm>
              <a:prstGeom prst="rect">
                <a:avLst/>
              </a:prstGeom>
              <a:pattFill prst="sphere">
                <a:fgClr>
                  <a:srgbClr val="CC9900"/>
                </a:fgClr>
                <a:bgClr>
                  <a:schemeClr val="tx1"/>
                </a:bgClr>
              </a:pattFill>
              <a:ln w="9525">
                <a:solidFill>
                  <a:schemeClr val="tx1"/>
                </a:solidFill>
                <a:miter lim="800000"/>
                <a:headEnd/>
                <a:tailEnd/>
              </a:ln>
            </p:spPr>
            <p:txBody>
              <a:bodyPr wrap="none" anchor="ctr"/>
              <a:lstStyle/>
              <a:p>
                <a:endParaRPr lang="en-US"/>
              </a:p>
            </p:txBody>
          </p:sp>
          <p:sp>
            <p:nvSpPr>
              <p:cNvPr id="110677" name="Rectangle 129" descr="Weave"/>
              <p:cNvSpPr>
                <a:spLocks noChangeArrowheads="1"/>
              </p:cNvSpPr>
              <p:nvPr/>
            </p:nvSpPr>
            <p:spPr bwMode="auto">
              <a:xfrm rot="16200000" flipH="1">
                <a:off x="1761" y="3294"/>
                <a:ext cx="104" cy="23"/>
              </a:xfrm>
              <a:prstGeom prst="rect">
                <a:avLst/>
              </a:prstGeom>
              <a:pattFill prst="weave">
                <a:fgClr>
                  <a:schemeClr val="tx1"/>
                </a:fgClr>
                <a:bgClr>
                  <a:srgbClr val="B2B2B2"/>
                </a:bgClr>
              </a:pattFill>
              <a:ln w="1270">
                <a:solidFill>
                  <a:schemeClr val="tx1"/>
                </a:solidFill>
                <a:miter lim="800000"/>
                <a:headEnd/>
                <a:tailEnd/>
              </a:ln>
            </p:spPr>
            <p:txBody>
              <a:bodyPr wrap="none" anchor="ctr"/>
              <a:lstStyle/>
              <a:p>
                <a:endParaRPr lang="en-US"/>
              </a:p>
            </p:txBody>
          </p:sp>
          <p:sp>
            <p:nvSpPr>
              <p:cNvPr id="110678" name="Rectangle 130" descr="Weave"/>
              <p:cNvSpPr>
                <a:spLocks noChangeArrowheads="1"/>
              </p:cNvSpPr>
              <p:nvPr/>
            </p:nvSpPr>
            <p:spPr bwMode="auto">
              <a:xfrm rot="16200000" flipH="1">
                <a:off x="1640" y="3294"/>
                <a:ext cx="104" cy="23"/>
              </a:xfrm>
              <a:prstGeom prst="rect">
                <a:avLst/>
              </a:prstGeom>
              <a:pattFill prst="weave">
                <a:fgClr>
                  <a:schemeClr val="tx1"/>
                </a:fgClr>
                <a:bgClr>
                  <a:srgbClr val="B2B2B2"/>
                </a:bgClr>
              </a:pattFill>
              <a:ln w="1270">
                <a:solidFill>
                  <a:schemeClr val="tx1"/>
                </a:solidFill>
                <a:miter lim="800000"/>
                <a:headEnd/>
                <a:tailEnd/>
              </a:ln>
            </p:spPr>
            <p:txBody>
              <a:bodyPr wrap="none" anchor="ctr"/>
              <a:lstStyle/>
              <a:p>
                <a:endParaRPr lang="en-US"/>
              </a:p>
            </p:txBody>
          </p:sp>
          <p:sp>
            <p:nvSpPr>
              <p:cNvPr id="110679" name="Rectangle 131" descr="Weave"/>
              <p:cNvSpPr>
                <a:spLocks noChangeArrowheads="1"/>
              </p:cNvSpPr>
              <p:nvPr/>
            </p:nvSpPr>
            <p:spPr bwMode="auto">
              <a:xfrm rot="10800000" flipH="1">
                <a:off x="1680" y="3236"/>
                <a:ext cx="144" cy="23"/>
              </a:xfrm>
              <a:prstGeom prst="rect">
                <a:avLst/>
              </a:prstGeom>
              <a:pattFill prst="weave">
                <a:fgClr>
                  <a:schemeClr val="tx1"/>
                </a:fgClr>
                <a:bgClr>
                  <a:srgbClr val="B2B2B2"/>
                </a:bgClr>
              </a:pattFill>
              <a:ln w="1270">
                <a:solidFill>
                  <a:schemeClr val="tx1"/>
                </a:solidFill>
                <a:miter lim="800000"/>
                <a:headEnd/>
                <a:tailEnd/>
              </a:ln>
            </p:spPr>
            <p:txBody>
              <a:bodyPr wrap="none" anchor="ctr"/>
              <a:lstStyle/>
              <a:p>
                <a:endParaRPr lang="en-US"/>
              </a:p>
            </p:txBody>
          </p:sp>
        </p:grpSp>
      </p:grpSp>
      <p:sp>
        <p:nvSpPr>
          <p:cNvPr id="110650" name="Text Box 138"/>
          <p:cNvSpPr txBox="1">
            <a:spLocks noChangeArrowheads="1"/>
          </p:cNvSpPr>
          <p:nvPr/>
        </p:nvSpPr>
        <p:spPr bwMode="auto">
          <a:xfrm>
            <a:off x="1600200" y="4800600"/>
            <a:ext cx="533400" cy="214313"/>
          </a:xfrm>
          <a:prstGeom prst="rect">
            <a:avLst/>
          </a:prstGeom>
          <a:noFill/>
          <a:ln w="9525">
            <a:noFill/>
            <a:miter lim="800000"/>
            <a:headEnd/>
            <a:tailEnd/>
          </a:ln>
        </p:spPr>
        <p:txBody>
          <a:bodyPr>
            <a:spAutoFit/>
          </a:bodyPr>
          <a:lstStyle/>
          <a:p>
            <a:pPr>
              <a:spcBef>
                <a:spcPct val="50000"/>
              </a:spcBef>
            </a:pPr>
            <a:r>
              <a:rPr lang="en-US" sz="800"/>
              <a:t>POSTS</a:t>
            </a:r>
          </a:p>
        </p:txBody>
      </p:sp>
      <p:sp>
        <p:nvSpPr>
          <p:cNvPr id="110651" name="Line 139"/>
          <p:cNvSpPr>
            <a:spLocks noChangeShapeType="1"/>
          </p:cNvSpPr>
          <p:nvPr/>
        </p:nvSpPr>
        <p:spPr bwMode="auto">
          <a:xfrm>
            <a:off x="2057400" y="4876800"/>
            <a:ext cx="152400" cy="0"/>
          </a:xfrm>
          <a:prstGeom prst="line">
            <a:avLst/>
          </a:prstGeom>
          <a:noFill/>
          <a:ln w="9525">
            <a:solidFill>
              <a:schemeClr val="tx1"/>
            </a:solidFill>
            <a:round/>
            <a:headEnd/>
            <a:tailEnd/>
          </a:ln>
        </p:spPr>
        <p:txBody>
          <a:bodyPr/>
          <a:lstStyle/>
          <a:p>
            <a:endParaRPr lang="en-US"/>
          </a:p>
        </p:txBody>
      </p:sp>
      <p:sp>
        <p:nvSpPr>
          <p:cNvPr id="110652" name="Line 142"/>
          <p:cNvSpPr>
            <a:spLocks noChangeShapeType="1"/>
          </p:cNvSpPr>
          <p:nvPr/>
        </p:nvSpPr>
        <p:spPr bwMode="auto">
          <a:xfrm>
            <a:off x="2209800" y="4876800"/>
            <a:ext cx="609600" cy="457200"/>
          </a:xfrm>
          <a:prstGeom prst="line">
            <a:avLst/>
          </a:prstGeom>
          <a:noFill/>
          <a:ln w="9525">
            <a:solidFill>
              <a:schemeClr val="tx1"/>
            </a:solidFill>
            <a:round/>
            <a:headEnd/>
            <a:tailEnd type="triangle" w="med" len="med"/>
          </a:ln>
        </p:spPr>
        <p:txBody>
          <a:bodyPr/>
          <a:lstStyle/>
          <a:p>
            <a:endParaRPr lang="en-US"/>
          </a:p>
        </p:txBody>
      </p:sp>
      <p:sp>
        <p:nvSpPr>
          <p:cNvPr id="110653" name="Line 143"/>
          <p:cNvSpPr>
            <a:spLocks noChangeShapeType="1"/>
          </p:cNvSpPr>
          <p:nvPr/>
        </p:nvSpPr>
        <p:spPr bwMode="auto">
          <a:xfrm>
            <a:off x="2209800" y="4876800"/>
            <a:ext cx="381000" cy="457200"/>
          </a:xfrm>
          <a:prstGeom prst="line">
            <a:avLst/>
          </a:prstGeom>
          <a:noFill/>
          <a:ln w="9525">
            <a:solidFill>
              <a:schemeClr val="tx1"/>
            </a:solidFill>
            <a:round/>
            <a:headEnd/>
            <a:tailEnd type="triangle" w="med" len="med"/>
          </a:ln>
        </p:spPr>
        <p:txBody>
          <a:bodyPr/>
          <a:lstStyle/>
          <a:p>
            <a:endParaRPr lang="en-US"/>
          </a:p>
        </p:txBody>
      </p:sp>
      <p:sp>
        <p:nvSpPr>
          <p:cNvPr id="110654" name="Text Box 144"/>
          <p:cNvSpPr txBox="1">
            <a:spLocks noChangeArrowheads="1"/>
          </p:cNvSpPr>
          <p:nvPr/>
        </p:nvSpPr>
        <p:spPr bwMode="auto">
          <a:xfrm>
            <a:off x="3200400" y="5486400"/>
            <a:ext cx="609600" cy="214313"/>
          </a:xfrm>
          <a:prstGeom prst="rect">
            <a:avLst/>
          </a:prstGeom>
          <a:noFill/>
          <a:ln w="9525">
            <a:noFill/>
            <a:miter lim="800000"/>
            <a:headEnd/>
            <a:tailEnd/>
          </a:ln>
        </p:spPr>
        <p:txBody>
          <a:bodyPr>
            <a:spAutoFit/>
          </a:bodyPr>
          <a:lstStyle/>
          <a:p>
            <a:pPr>
              <a:spcBef>
                <a:spcPct val="50000"/>
              </a:spcBef>
            </a:pPr>
            <a:r>
              <a:rPr lang="en-US" sz="800"/>
              <a:t>STAPLE</a:t>
            </a:r>
          </a:p>
        </p:txBody>
      </p:sp>
      <p:sp>
        <p:nvSpPr>
          <p:cNvPr id="110655" name="Line 145"/>
          <p:cNvSpPr>
            <a:spLocks noChangeShapeType="1"/>
          </p:cNvSpPr>
          <p:nvPr/>
        </p:nvSpPr>
        <p:spPr bwMode="auto">
          <a:xfrm flipH="1" flipV="1">
            <a:off x="2895600" y="5334000"/>
            <a:ext cx="304800" cy="228600"/>
          </a:xfrm>
          <a:prstGeom prst="line">
            <a:avLst/>
          </a:prstGeom>
          <a:noFill/>
          <a:ln w="9525">
            <a:solidFill>
              <a:schemeClr val="tx1"/>
            </a:solidFill>
            <a:round/>
            <a:headEnd/>
            <a:tailEnd type="triangle" w="med" len="med"/>
          </a:ln>
        </p:spPr>
        <p:txBody>
          <a:bodyPr/>
          <a:lstStyle/>
          <a:p>
            <a:endParaRPr lang="en-US"/>
          </a:p>
        </p:txBody>
      </p:sp>
      <p:sp>
        <p:nvSpPr>
          <p:cNvPr id="110656" name="Text Box 146"/>
          <p:cNvSpPr txBox="1">
            <a:spLocks noChangeArrowheads="1"/>
          </p:cNvSpPr>
          <p:nvPr/>
        </p:nvSpPr>
        <p:spPr bwMode="auto">
          <a:xfrm>
            <a:off x="1828800" y="5638800"/>
            <a:ext cx="609600" cy="214313"/>
          </a:xfrm>
          <a:prstGeom prst="rect">
            <a:avLst/>
          </a:prstGeom>
          <a:noFill/>
          <a:ln w="9525">
            <a:noFill/>
            <a:miter lim="800000"/>
            <a:headEnd/>
            <a:tailEnd/>
          </a:ln>
        </p:spPr>
        <p:txBody>
          <a:bodyPr>
            <a:spAutoFit/>
          </a:bodyPr>
          <a:lstStyle/>
          <a:p>
            <a:pPr>
              <a:spcBef>
                <a:spcPct val="50000"/>
              </a:spcBef>
            </a:pPr>
            <a:r>
              <a:rPr lang="en-US" sz="800"/>
              <a:t>STAPLE</a:t>
            </a:r>
          </a:p>
        </p:txBody>
      </p:sp>
      <p:sp>
        <p:nvSpPr>
          <p:cNvPr id="110657" name="Line 148"/>
          <p:cNvSpPr>
            <a:spLocks noChangeShapeType="1"/>
          </p:cNvSpPr>
          <p:nvPr/>
        </p:nvSpPr>
        <p:spPr bwMode="auto">
          <a:xfrm flipV="1">
            <a:off x="2362200" y="5410200"/>
            <a:ext cx="228600" cy="304800"/>
          </a:xfrm>
          <a:prstGeom prst="line">
            <a:avLst/>
          </a:prstGeom>
          <a:noFill/>
          <a:ln w="9525">
            <a:solidFill>
              <a:schemeClr val="tx1"/>
            </a:solidFill>
            <a:round/>
            <a:headEnd/>
            <a:tailEnd type="triangle" w="med" len="med"/>
          </a:ln>
        </p:spPr>
        <p:txBody>
          <a:bodyPr/>
          <a:lstStyle/>
          <a:p>
            <a:endParaRPr lang="en-US"/>
          </a:p>
        </p:txBody>
      </p:sp>
      <p:sp>
        <p:nvSpPr>
          <p:cNvPr id="110658" name="Line 149"/>
          <p:cNvSpPr>
            <a:spLocks noChangeShapeType="1"/>
          </p:cNvSpPr>
          <p:nvPr/>
        </p:nvSpPr>
        <p:spPr bwMode="auto">
          <a:xfrm flipH="1" flipV="1">
            <a:off x="2819400" y="4953000"/>
            <a:ext cx="381000" cy="609600"/>
          </a:xfrm>
          <a:prstGeom prst="line">
            <a:avLst/>
          </a:prstGeom>
          <a:noFill/>
          <a:ln w="9525">
            <a:solidFill>
              <a:schemeClr val="tx1"/>
            </a:solidFill>
            <a:round/>
            <a:headEnd/>
            <a:tailEnd/>
          </a:ln>
        </p:spPr>
        <p:txBody>
          <a:bodyPr/>
          <a:lstStyle/>
          <a:p>
            <a:endParaRPr lang="en-US"/>
          </a:p>
        </p:txBody>
      </p:sp>
      <p:sp>
        <p:nvSpPr>
          <p:cNvPr id="110659" name="Line 150"/>
          <p:cNvSpPr>
            <a:spLocks noChangeShapeType="1"/>
          </p:cNvSpPr>
          <p:nvPr/>
        </p:nvSpPr>
        <p:spPr bwMode="auto">
          <a:xfrm>
            <a:off x="2819400" y="4953000"/>
            <a:ext cx="0" cy="228600"/>
          </a:xfrm>
          <a:prstGeom prst="line">
            <a:avLst/>
          </a:prstGeom>
          <a:noFill/>
          <a:ln w="9525">
            <a:solidFill>
              <a:schemeClr val="tx1"/>
            </a:solidFill>
            <a:round/>
            <a:headEnd/>
            <a:tailEnd type="triangle" w="med" len="med"/>
          </a:ln>
        </p:spPr>
        <p:txBody>
          <a:bodyPr/>
          <a:lstStyle/>
          <a:p>
            <a:endParaRPr lang="en-US"/>
          </a:p>
        </p:txBody>
      </p:sp>
      <p:sp>
        <p:nvSpPr>
          <p:cNvPr id="110660" name="Text Box 151"/>
          <p:cNvSpPr txBox="1">
            <a:spLocks noChangeArrowheads="1"/>
          </p:cNvSpPr>
          <p:nvPr/>
        </p:nvSpPr>
        <p:spPr bwMode="auto">
          <a:xfrm>
            <a:off x="1600200" y="5867400"/>
            <a:ext cx="1981200" cy="365125"/>
          </a:xfrm>
          <a:prstGeom prst="rect">
            <a:avLst/>
          </a:prstGeom>
          <a:noFill/>
          <a:ln w="9525">
            <a:noFill/>
            <a:miter lim="800000"/>
            <a:headEnd/>
            <a:tailEnd/>
          </a:ln>
        </p:spPr>
        <p:txBody>
          <a:bodyPr>
            <a:spAutoFit/>
          </a:bodyPr>
          <a:lstStyle/>
          <a:p>
            <a:pPr>
              <a:spcBef>
                <a:spcPct val="50000"/>
              </a:spcBef>
            </a:pPr>
            <a:r>
              <a:rPr lang="en-US" sz="900" b="1"/>
              <a:t>JOINING TWO ADJACENT SILT</a:t>
            </a:r>
            <a:br>
              <a:rPr lang="en-US" sz="900" b="1"/>
            </a:br>
            <a:r>
              <a:rPr lang="en-US" sz="900" b="1"/>
              <a:t>           FENCE SECTIONS</a:t>
            </a:r>
          </a:p>
        </p:txBody>
      </p:sp>
      <p:sp>
        <p:nvSpPr>
          <p:cNvPr id="110661" name="Line 152"/>
          <p:cNvSpPr>
            <a:spLocks noChangeShapeType="1"/>
          </p:cNvSpPr>
          <p:nvPr/>
        </p:nvSpPr>
        <p:spPr bwMode="auto">
          <a:xfrm>
            <a:off x="1676400" y="6032500"/>
            <a:ext cx="1752600" cy="0"/>
          </a:xfrm>
          <a:prstGeom prst="line">
            <a:avLst/>
          </a:prstGeom>
          <a:noFill/>
          <a:ln w="9525">
            <a:solidFill>
              <a:schemeClr val="tx1"/>
            </a:solidFill>
            <a:round/>
            <a:headEnd/>
            <a:tailEnd/>
          </a:ln>
        </p:spPr>
        <p:txBody>
          <a:bodyPr/>
          <a:lstStyle/>
          <a:p>
            <a:endParaRPr lang="en-US"/>
          </a:p>
        </p:txBody>
      </p:sp>
      <p:sp>
        <p:nvSpPr>
          <p:cNvPr id="110662" name="Line 153"/>
          <p:cNvSpPr>
            <a:spLocks noChangeShapeType="1"/>
          </p:cNvSpPr>
          <p:nvPr/>
        </p:nvSpPr>
        <p:spPr bwMode="auto">
          <a:xfrm>
            <a:off x="2057400" y="6172200"/>
            <a:ext cx="914400" cy="0"/>
          </a:xfrm>
          <a:prstGeom prst="line">
            <a:avLst/>
          </a:prstGeom>
          <a:noFill/>
          <a:ln w="9525">
            <a:solidFill>
              <a:schemeClr val="tx1"/>
            </a:solidFill>
            <a:round/>
            <a:headEnd/>
            <a:tailEnd/>
          </a:ln>
        </p:spPr>
        <p:txBody>
          <a:bodyPr/>
          <a:lstStyle/>
          <a:p>
            <a:endParaRPr lang="en-US"/>
          </a:p>
        </p:txBody>
      </p:sp>
      <p:sp>
        <p:nvSpPr>
          <p:cNvPr id="110663" name="Text Box 154"/>
          <p:cNvSpPr txBox="1">
            <a:spLocks noChangeArrowheads="1"/>
          </p:cNvSpPr>
          <p:nvPr/>
        </p:nvSpPr>
        <p:spPr bwMode="auto">
          <a:xfrm>
            <a:off x="6705600" y="4191000"/>
            <a:ext cx="1371600" cy="214313"/>
          </a:xfrm>
          <a:prstGeom prst="rect">
            <a:avLst/>
          </a:prstGeom>
          <a:noFill/>
          <a:ln w="9525">
            <a:noFill/>
            <a:miter lim="800000"/>
            <a:headEnd/>
            <a:tailEnd/>
          </a:ln>
        </p:spPr>
        <p:txBody>
          <a:bodyPr>
            <a:spAutoFit/>
          </a:bodyPr>
          <a:lstStyle/>
          <a:p>
            <a:pPr>
              <a:spcBef>
                <a:spcPct val="50000"/>
              </a:spcBef>
            </a:pPr>
            <a:r>
              <a:rPr lang="en-US" sz="800"/>
              <a:t>UNDISTRUBED GROUND</a:t>
            </a:r>
          </a:p>
        </p:txBody>
      </p:sp>
      <p:sp>
        <p:nvSpPr>
          <p:cNvPr id="110664" name="Line 155"/>
          <p:cNvSpPr>
            <a:spLocks noChangeShapeType="1"/>
          </p:cNvSpPr>
          <p:nvPr/>
        </p:nvSpPr>
        <p:spPr bwMode="auto">
          <a:xfrm flipH="1">
            <a:off x="6705600" y="4343400"/>
            <a:ext cx="457200" cy="152400"/>
          </a:xfrm>
          <a:prstGeom prst="line">
            <a:avLst/>
          </a:prstGeom>
          <a:noFill/>
          <a:ln w="9525">
            <a:solidFill>
              <a:schemeClr val="tx1"/>
            </a:solidFill>
            <a:round/>
            <a:headEnd/>
            <a:tailEnd type="triangle" w="med" len="med"/>
          </a:ln>
        </p:spPr>
        <p:txBody>
          <a:bodyPr/>
          <a:lstStyle/>
          <a:p>
            <a:endParaRPr lang="en-US"/>
          </a:p>
        </p:txBody>
      </p:sp>
      <p:sp>
        <p:nvSpPr>
          <p:cNvPr id="110665" name="Rectangle 156" descr="Weave"/>
          <p:cNvSpPr>
            <a:spLocks noChangeArrowheads="1"/>
          </p:cNvSpPr>
          <p:nvPr/>
        </p:nvSpPr>
        <p:spPr bwMode="auto">
          <a:xfrm rot="5400000">
            <a:off x="5434806" y="4514057"/>
            <a:ext cx="26987" cy="228600"/>
          </a:xfrm>
          <a:prstGeom prst="rect">
            <a:avLst/>
          </a:prstGeom>
          <a:pattFill prst="weave">
            <a:fgClr>
              <a:schemeClr val="tx1"/>
            </a:fgClr>
            <a:bgClr>
              <a:srgbClr val="B2B2B2"/>
            </a:bgClr>
          </a:pattFill>
          <a:ln w="9525">
            <a:solidFill>
              <a:schemeClr val="tx1"/>
            </a:solidFill>
            <a:miter lim="800000"/>
            <a:headEnd/>
            <a:tailEnd/>
          </a:ln>
        </p:spPr>
        <p:txBody>
          <a:bodyPr wrap="none" anchor="ctr"/>
          <a:lstStyle/>
          <a:p>
            <a:endParaRPr lang="en-US"/>
          </a:p>
        </p:txBody>
      </p:sp>
      <p:sp>
        <p:nvSpPr>
          <p:cNvPr id="110666" name="Line 55"/>
          <p:cNvSpPr>
            <a:spLocks noChangeShapeType="1"/>
          </p:cNvSpPr>
          <p:nvPr/>
        </p:nvSpPr>
        <p:spPr bwMode="auto">
          <a:xfrm rot="5400000" flipH="1">
            <a:off x="5219700" y="4533900"/>
            <a:ext cx="228600" cy="0"/>
          </a:xfrm>
          <a:prstGeom prst="line">
            <a:avLst/>
          </a:prstGeom>
          <a:noFill/>
          <a:ln w="19050">
            <a:solidFill>
              <a:schemeClr val="tx1"/>
            </a:solidFill>
            <a:prstDash val="sysDot"/>
            <a:round/>
            <a:headEnd/>
            <a:tailEnd/>
          </a:ln>
        </p:spPr>
        <p:txBody>
          <a:bodyPr/>
          <a:lstStyle/>
          <a:p>
            <a:endParaRPr lang="en-US"/>
          </a:p>
        </p:txBody>
      </p:sp>
      <p:sp>
        <p:nvSpPr>
          <p:cNvPr id="110667" name="Line 107"/>
          <p:cNvSpPr>
            <a:spLocks noChangeShapeType="1"/>
          </p:cNvSpPr>
          <p:nvPr/>
        </p:nvSpPr>
        <p:spPr bwMode="auto">
          <a:xfrm>
            <a:off x="5438775" y="4419600"/>
            <a:ext cx="0" cy="228600"/>
          </a:xfrm>
          <a:prstGeom prst="line">
            <a:avLst/>
          </a:prstGeom>
          <a:noFill/>
          <a:ln w="1270">
            <a:solidFill>
              <a:schemeClr val="tx1"/>
            </a:solidFill>
            <a:round/>
            <a:headEnd type="triangle" w="med" len="med"/>
            <a:tailEnd type="triangle" w="med" len="med"/>
          </a:ln>
        </p:spPr>
        <p:txBody>
          <a:bodyPr/>
          <a:lstStyle/>
          <a:p>
            <a:endParaRPr lang="en-US"/>
          </a:p>
        </p:txBody>
      </p:sp>
      <p:sp>
        <p:nvSpPr>
          <p:cNvPr id="110668" name="Text Box 158"/>
          <p:cNvSpPr txBox="1">
            <a:spLocks noChangeArrowheads="1"/>
          </p:cNvSpPr>
          <p:nvPr/>
        </p:nvSpPr>
        <p:spPr bwMode="auto">
          <a:xfrm>
            <a:off x="3200400" y="4419600"/>
            <a:ext cx="1676400" cy="214313"/>
          </a:xfrm>
          <a:prstGeom prst="rect">
            <a:avLst/>
          </a:prstGeom>
          <a:noFill/>
          <a:ln w="9525">
            <a:noFill/>
            <a:miter lim="800000"/>
            <a:headEnd/>
            <a:tailEnd/>
          </a:ln>
        </p:spPr>
        <p:txBody>
          <a:bodyPr>
            <a:spAutoFit/>
          </a:bodyPr>
          <a:lstStyle/>
          <a:p>
            <a:pPr>
              <a:spcBef>
                <a:spcPct val="50000"/>
              </a:spcBef>
            </a:pPr>
            <a:r>
              <a:rPr lang="en-US" sz="800"/>
              <a:t>BACKFILL TO BE COMPACTED</a:t>
            </a:r>
          </a:p>
        </p:txBody>
      </p:sp>
      <p:sp>
        <p:nvSpPr>
          <p:cNvPr id="110669" name="Line 159"/>
          <p:cNvSpPr>
            <a:spLocks noChangeShapeType="1"/>
          </p:cNvSpPr>
          <p:nvPr/>
        </p:nvSpPr>
        <p:spPr bwMode="auto">
          <a:xfrm>
            <a:off x="4800600" y="4514850"/>
            <a:ext cx="533400" cy="0"/>
          </a:xfrm>
          <a:prstGeom prst="line">
            <a:avLst/>
          </a:prstGeom>
          <a:noFill/>
          <a:ln w="9525">
            <a:solidFill>
              <a:schemeClr val="tx1"/>
            </a:solidFill>
            <a:round/>
            <a:headEnd/>
            <a:tailEnd type="triangle" w="med" len="med"/>
          </a:ln>
        </p:spPr>
        <p:txBody>
          <a:bodyPr/>
          <a:lstStyle/>
          <a:p>
            <a:endParaRPr lang="en-US"/>
          </a:p>
        </p:txBody>
      </p:sp>
      <p:sp>
        <p:nvSpPr>
          <p:cNvPr id="110670" name="Text Box 160"/>
          <p:cNvSpPr txBox="1">
            <a:spLocks noChangeArrowheads="1"/>
          </p:cNvSpPr>
          <p:nvPr/>
        </p:nvSpPr>
        <p:spPr bwMode="auto">
          <a:xfrm>
            <a:off x="4953000" y="3048000"/>
            <a:ext cx="2971800" cy="274638"/>
          </a:xfrm>
          <a:prstGeom prst="rect">
            <a:avLst/>
          </a:prstGeom>
          <a:noFill/>
          <a:ln w="9525">
            <a:noFill/>
            <a:miter lim="800000"/>
            <a:headEnd/>
            <a:tailEnd/>
          </a:ln>
        </p:spPr>
        <p:txBody>
          <a:bodyPr>
            <a:spAutoFit/>
          </a:bodyPr>
          <a:lstStyle/>
          <a:p>
            <a:pPr>
              <a:spcBef>
                <a:spcPct val="50000"/>
              </a:spcBef>
            </a:pPr>
            <a:r>
              <a:rPr lang="en-US" sz="1200" b="1" dirty="0" smtClean="0"/>
              <a:t>Standard Silt Barrier (18” High)</a:t>
            </a:r>
            <a:endParaRPr lang="en-US" sz="1200" b="1" dirty="0"/>
          </a:p>
        </p:txBody>
      </p:sp>
      <p:sp>
        <p:nvSpPr>
          <p:cNvPr id="110671" name="Text Box 161"/>
          <p:cNvSpPr txBox="1">
            <a:spLocks noChangeArrowheads="1"/>
          </p:cNvSpPr>
          <p:nvPr/>
        </p:nvSpPr>
        <p:spPr bwMode="auto">
          <a:xfrm>
            <a:off x="3886200" y="5562600"/>
            <a:ext cx="4495800" cy="400110"/>
          </a:xfrm>
          <a:prstGeom prst="rect">
            <a:avLst/>
          </a:prstGeom>
          <a:noFill/>
          <a:ln w="9525">
            <a:noFill/>
            <a:miter lim="800000"/>
            <a:headEnd/>
            <a:tailEnd/>
          </a:ln>
        </p:spPr>
        <p:txBody>
          <a:bodyPr>
            <a:spAutoFit/>
          </a:bodyPr>
          <a:lstStyle/>
          <a:p>
            <a:pPr>
              <a:spcBef>
                <a:spcPct val="50000"/>
              </a:spcBef>
            </a:pPr>
            <a:r>
              <a:rPr lang="en-US" sz="1000" dirty="0" smtClean="0"/>
              <a:t>Both ends of each fence section should extend at least </a:t>
            </a:r>
            <a:br>
              <a:rPr lang="en-US" sz="1000" dirty="0" smtClean="0"/>
            </a:br>
            <a:r>
              <a:rPr lang="en-US" sz="1000" dirty="0" smtClean="0"/>
              <a:t>2.4 m (8 feet) upslope at 45 degrees to the main fence alignment.</a:t>
            </a:r>
            <a:endParaRPr lang="en-US" sz="1000" dirty="0"/>
          </a:p>
        </p:txBody>
      </p:sp>
      <p:sp>
        <p:nvSpPr>
          <p:cNvPr id="110672" name="Text Box 162"/>
          <p:cNvSpPr txBox="1">
            <a:spLocks noChangeArrowheads="1"/>
          </p:cNvSpPr>
          <p:nvPr/>
        </p:nvSpPr>
        <p:spPr bwMode="auto">
          <a:xfrm>
            <a:off x="3886200" y="5943600"/>
            <a:ext cx="4495800" cy="246221"/>
          </a:xfrm>
          <a:prstGeom prst="rect">
            <a:avLst/>
          </a:prstGeom>
          <a:noFill/>
          <a:ln w="9525">
            <a:noFill/>
            <a:miter lim="800000"/>
            <a:headEnd/>
            <a:tailEnd/>
          </a:ln>
        </p:spPr>
        <p:txBody>
          <a:bodyPr>
            <a:spAutoFit/>
          </a:bodyPr>
          <a:lstStyle/>
          <a:p>
            <a:pPr>
              <a:spcBef>
                <a:spcPct val="50000"/>
              </a:spcBef>
            </a:pPr>
            <a:r>
              <a:rPr lang="en-US" sz="1000" dirty="0" smtClean="0"/>
              <a:t>Silt barrier fence should be at least 2.4 m (8 feet) from the toe of fill slopes</a:t>
            </a:r>
            <a:endParaRPr lang="en-US" sz="1000" dirty="0"/>
          </a:p>
        </p:txBody>
      </p:sp>
      <p:sp>
        <p:nvSpPr>
          <p:cNvPr id="101"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2782964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Text Box 1026"/>
          <p:cNvSpPr txBox="1">
            <a:spLocks noChangeArrowheads="1"/>
          </p:cNvSpPr>
          <p:nvPr/>
        </p:nvSpPr>
        <p:spPr bwMode="auto">
          <a:xfrm>
            <a:off x="533400" y="914400"/>
            <a:ext cx="8001000" cy="338554"/>
          </a:xfrm>
          <a:prstGeom prst="rect">
            <a:avLst/>
          </a:prstGeom>
          <a:noFill/>
          <a:ln w="9525">
            <a:noFill/>
            <a:miter lim="800000"/>
            <a:headEnd/>
            <a:tailEnd/>
          </a:ln>
        </p:spPr>
        <p:txBody>
          <a:bodyPr>
            <a:spAutoFit/>
          </a:bodyPr>
          <a:lstStyle/>
          <a:p>
            <a:pPr>
              <a:spcBef>
                <a:spcPct val="50000"/>
              </a:spcBef>
            </a:pPr>
            <a:r>
              <a:rPr lang="en-US" sz="1600" b="1" dirty="0">
                <a:cs typeface="Times New Roman" pitchFamily="18" charset="0"/>
              </a:rPr>
              <a:t>B.  6.  E &amp; S Controls “Environmental Conduct”    </a:t>
            </a:r>
            <a:r>
              <a:rPr lang="en-US" sz="1600" dirty="0">
                <a:cs typeface="Times New Roman" pitchFamily="18" charset="0"/>
              </a:rPr>
              <a:t>(cont’d.)</a:t>
            </a:r>
          </a:p>
        </p:txBody>
      </p:sp>
      <p:sp>
        <p:nvSpPr>
          <p:cNvPr id="111620" name="Text Box 1027"/>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11621" name="Text Box 1028"/>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111623" name="Text Box 1041"/>
          <p:cNvSpPr txBox="1">
            <a:spLocks noChangeArrowheads="1"/>
          </p:cNvSpPr>
          <p:nvPr/>
        </p:nvSpPr>
        <p:spPr bwMode="auto">
          <a:xfrm>
            <a:off x="2362200" y="1295400"/>
            <a:ext cx="4267200" cy="307777"/>
          </a:xfrm>
          <a:prstGeom prst="rect">
            <a:avLst/>
          </a:prstGeom>
          <a:noFill/>
          <a:ln w="9525">
            <a:noFill/>
            <a:miter lim="800000"/>
            <a:headEnd/>
            <a:tailEnd/>
          </a:ln>
        </p:spPr>
        <p:txBody>
          <a:bodyPr>
            <a:spAutoFit/>
          </a:bodyPr>
          <a:lstStyle/>
          <a:p>
            <a:pPr algn="ctr">
              <a:spcBef>
                <a:spcPct val="50000"/>
              </a:spcBef>
            </a:pPr>
            <a:r>
              <a:rPr lang="en-US" sz="1400" b="1" dirty="0" smtClean="0"/>
              <a:t>Standard</a:t>
            </a:r>
            <a:r>
              <a:rPr lang="en-US" sz="1200" b="1" dirty="0" smtClean="0"/>
              <a:t> And Reinforced Silt Barrier Fence</a:t>
            </a:r>
            <a:endParaRPr lang="en-US" sz="1200" b="1" dirty="0"/>
          </a:p>
        </p:txBody>
      </p:sp>
      <p:sp>
        <p:nvSpPr>
          <p:cNvPr id="111624" name="Text Box 1042"/>
          <p:cNvSpPr txBox="1">
            <a:spLocks noChangeArrowheads="1"/>
          </p:cNvSpPr>
          <p:nvPr/>
        </p:nvSpPr>
        <p:spPr bwMode="auto">
          <a:xfrm>
            <a:off x="533400" y="1447800"/>
            <a:ext cx="1066800" cy="307777"/>
          </a:xfrm>
          <a:prstGeom prst="rect">
            <a:avLst/>
          </a:prstGeom>
          <a:noFill/>
          <a:ln w="9525">
            <a:noFill/>
            <a:miter lim="800000"/>
            <a:headEnd/>
            <a:tailEnd/>
          </a:ln>
        </p:spPr>
        <p:txBody>
          <a:bodyPr>
            <a:spAutoFit/>
          </a:bodyPr>
          <a:lstStyle/>
          <a:p>
            <a:pPr>
              <a:spcBef>
                <a:spcPct val="50000"/>
              </a:spcBef>
            </a:pPr>
            <a:r>
              <a:rPr lang="en-US" sz="1400" b="1" dirty="0" smtClean="0"/>
              <a:t>Definition:</a:t>
            </a:r>
            <a:endParaRPr lang="en-US" sz="1400" b="1" dirty="0"/>
          </a:p>
        </p:txBody>
      </p:sp>
      <p:sp>
        <p:nvSpPr>
          <p:cNvPr id="111625" name="Text Box 1043"/>
          <p:cNvSpPr txBox="1">
            <a:spLocks noChangeArrowheads="1"/>
          </p:cNvSpPr>
          <p:nvPr/>
        </p:nvSpPr>
        <p:spPr bwMode="auto">
          <a:xfrm>
            <a:off x="685800" y="1676400"/>
            <a:ext cx="7467600" cy="523220"/>
          </a:xfrm>
          <a:prstGeom prst="rect">
            <a:avLst/>
          </a:prstGeom>
          <a:noFill/>
          <a:ln w="9525">
            <a:noFill/>
            <a:miter lim="800000"/>
            <a:headEnd/>
            <a:tailEnd/>
          </a:ln>
        </p:spPr>
        <p:txBody>
          <a:bodyPr>
            <a:spAutoFit/>
          </a:bodyPr>
          <a:lstStyle/>
          <a:p>
            <a:pPr>
              <a:spcBef>
                <a:spcPct val="50000"/>
              </a:spcBef>
            </a:pPr>
            <a:r>
              <a:rPr lang="en-US" sz="1400" dirty="0" smtClean="0"/>
              <a:t>Temporary barrier of entrenched </a:t>
            </a:r>
            <a:r>
              <a:rPr lang="en-US" sz="1400" dirty="0" err="1" smtClean="0"/>
              <a:t>geotextile</a:t>
            </a:r>
            <a:r>
              <a:rPr lang="en-US" sz="1400" dirty="0" smtClean="0"/>
              <a:t> (filter fabric) stretched across and attached to supporting posts, which is used to remove sediment from runoff from disturbed areas.</a:t>
            </a:r>
            <a:endParaRPr lang="en-US" sz="1400" dirty="0"/>
          </a:p>
        </p:txBody>
      </p:sp>
      <p:sp>
        <p:nvSpPr>
          <p:cNvPr id="111626" name="Text Box 1045"/>
          <p:cNvSpPr txBox="1">
            <a:spLocks noChangeArrowheads="1"/>
          </p:cNvSpPr>
          <p:nvPr/>
        </p:nvSpPr>
        <p:spPr bwMode="auto">
          <a:xfrm>
            <a:off x="533400" y="2133600"/>
            <a:ext cx="1066800" cy="307777"/>
          </a:xfrm>
          <a:prstGeom prst="rect">
            <a:avLst/>
          </a:prstGeom>
          <a:noFill/>
          <a:ln w="9525">
            <a:noFill/>
            <a:miter lim="800000"/>
            <a:headEnd/>
            <a:tailEnd/>
          </a:ln>
        </p:spPr>
        <p:txBody>
          <a:bodyPr>
            <a:spAutoFit/>
          </a:bodyPr>
          <a:lstStyle/>
          <a:p>
            <a:pPr>
              <a:spcBef>
                <a:spcPct val="50000"/>
              </a:spcBef>
            </a:pPr>
            <a:r>
              <a:rPr lang="en-US" sz="1400" b="1" dirty="0" smtClean="0"/>
              <a:t>Purpose</a:t>
            </a:r>
            <a:r>
              <a:rPr lang="en-US" sz="1000" b="1" dirty="0" smtClean="0"/>
              <a:t>:</a:t>
            </a:r>
            <a:endParaRPr lang="en-US" sz="1000" b="1" dirty="0"/>
          </a:p>
        </p:txBody>
      </p:sp>
      <p:sp>
        <p:nvSpPr>
          <p:cNvPr id="111627" name="Text Box 1046"/>
          <p:cNvSpPr txBox="1">
            <a:spLocks noChangeArrowheads="1"/>
          </p:cNvSpPr>
          <p:nvPr/>
        </p:nvSpPr>
        <p:spPr bwMode="auto">
          <a:xfrm>
            <a:off x="685800" y="2362200"/>
            <a:ext cx="7467600" cy="307777"/>
          </a:xfrm>
          <a:prstGeom prst="rect">
            <a:avLst/>
          </a:prstGeom>
          <a:noFill/>
          <a:ln w="9525">
            <a:noFill/>
            <a:miter lim="800000"/>
            <a:headEnd/>
            <a:tailEnd/>
          </a:ln>
        </p:spPr>
        <p:txBody>
          <a:bodyPr>
            <a:spAutoFit/>
          </a:bodyPr>
          <a:lstStyle/>
          <a:p>
            <a:pPr>
              <a:spcBef>
                <a:spcPct val="50000"/>
              </a:spcBef>
            </a:pPr>
            <a:r>
              <a:rPr lang="en-US" sz="1400" dirty="0" smtClean="0"/>
              <a:t>Controls</a:t>
            </a:r>
            <a:r>
              <a:rPr lang="en-US" sz="1000" dirty="0" smtClean="0"/>
              <a:t> </a:t>
            </a:r>
            <a:r>
              <a:rPr lang="en-US" sz="1000" u="sng" dirty="0" smtClean="0"/>
              <a:t>sheet flow</a:t>
            </a:r>
            <a:r>
              <a:rPr lang="en-US" sz="1000" dirty="0" smtClean="0"/>
              <a:t> runoff from disturbed areas where discharge is to a stable area.</a:t>
            </a:r>
            <a:endParaRPr lang="en-US" sz="1000" dirty="0"/>
          </a:p>
        </p:txBody>
      </p:sp>
      <p:sp>
        <p:nvSpPr>
          <p:cNvPr id="111628" name="Text Box 1047"/>
          <p:cNvSpPr txBox="1">
            <a:spLocks noChangeArrowheads="1"/>
          </p:cNvSpPr>
          <p:nvPr/>
        </p:nvSpPr>
        <p:spPr bwMode="auto">
          <a:xfrm>
            <a:off x="685800" y="2819400"/>
            <a:ext cx="7467600" cy="523220"/>
          </a:xfrm>
          <a:prstGeom prst="rect">
            <a:avLst/>
          </a:prstGeom>
          <a:noFill/>
          <a:ln w="9525">
            <a:noFill/>
            <a:miter lim="800000"/>
            <a:headEnd/>
            <a:tailEnd/>
          </a:ln>
        </p:spPr>
        <p:txBody>
          <a:bodyPr>
            <a:spAutoFit/>
          </a:bodyPr>
          <a:lstStyle/>
          <a:p>
            <a:pPr>
              <a:spcBef>
                <a:spcPct val="50000"/>
              </a:spcBef>
            </a:pPr>
            <a:r>
              <a:rPr lang="en-US" sz="1400" i="1" dirty="0" smtClean="0"/>
              <a:t>Do </a:t>
            </a:r>
            <a:r>
              <a:rPr lang="en-US" sz="1400" dirty="0" smtClean="0"/>
              <a:t>not use silt barrier fence in areas of concentrated flow such as channels, swales, erosion gullies, across pipe outfalls, or as inlet protection.</a:t>
            </a:r>
            <a:endParaRPr lang="en-US" sz="1400" dirty="0"/>
          </a:p>
        </p:txBody>
      </p:sp>
      <p:sp>
        <p:nvSpPr>
          <p:cNvPr id="111629" name="Text Box 1049"/>
          <p:cNvSpPr txBox="1">
            <a:spLocks noChangeArrowheads="1"/>
          </p:cNvSpPr>
          <p:nvPr/>
        </p:nvSpPr>
        <p:spPr bwMode="auto">
          <a:xfrm>
            <a:off x="685800" y="2590800"/>
            <a:ext cx="7467600" cy="307777"/>
          </a:xfrm>
          <a:prstGeom prst="rect">
            <a:avLst/>
          </a:prstGeom>
          <a:noFill/>
          <a:ln w="9525">
            <a:noFill/>
            <a:miter lim="800000"/>
            <a:headEnd/>
            <a:tailEnd/>
          </a:ln>
        </p:spPr>
        <p:txBody>
          <a:bodyPr>
            <a:spAutoFit/>
          </a:bodyPr>
          <a:lstStyle/>
          <a:p>
            <a:pPr>
              <a:spcBef>
                <a:spcPct val="50000"/>
              </a:spcBef>
            </a:pPr>
            <a:r>
              <a:rPr lang="en-US" sz="1400" dirty="0" smtClean="0"/>
              <a:t>Install </a:t>
            </a:r>
            <a:r>
              <a:rPr lang="en-US" sz="1400" dirty="0" err="1" smtClean="0"/>
              <a:t>downslope</a:t>
            </a:r>
            <a:r>
              <a:rPr lang="en-US" sz="1400" dirty="0" smtClean="0"/>
              <a:t> of all disturbance in existing ground, and parallel to existing contours.</a:t>
            </a:r>
            <a:endParaRPr lang="en-US" sz="1400" dirty="0"/>
          </a:p>
        </p:txBody>
      </p:sp>
      <p:grpSp>
        <p:nvGrpSpPr>
          <p:cNvPr id="5" name="Group 1132"/>
          <p:cNvGrpSpPr>
            <a:grpSpLocks/>
          </p:cNvGrpSpPr>
          <p:nvPr/>
        </p:nvGrpSpPr>
        <p:grpSpPr bwMode="auto">
          <a:xfrm>
            <a:off x="1905000" y="3657600"/>
            <a:ext cx="4803775" cy="2987675"/>
            <a:chOff x="1200" y="2208"/>
            <a:chExt cx="3026" cy="1882"/>
          </a:xfrm>
        </p:grpSpPr>
        <p:grpSp>
          <p:nvGrpSpPr>
            <p:cNvPr id="6" name="Group 1130"/>
            <p:cNvGrpSpPr>
              <a:grpSpLocks/>
            </p:cNvGrpSpPr>
            <p:nvPr/>
          </p:nvGrpSpPr>
          <p:grpSpPr bwMode="auto">
            <a:xfrm>
              <a:off x="1200" y="2208"/>
              <a:ext cx="3026" cy="1881"/>
              <a:chOff x="1200" y="2208"/>
              <a:chExt cx="3026" cy="1881"/>
            </a:xfrm>
          </p:grpSpPr>
          <p:sp>
            <p:nvSpPr>
              <p:cNvPr id="111671" name="Line 1050"/>
              <p:cNvSpPr>
                <a:spLocks noChangeShapeType="1"/>
              </p:cNvSpPr>
              <p:nvPr/>
            </p:nvSpPr>
            <p:spPr bwMode="auto">
              <a:xfrm>
                <a:off x="1209" y="2217"/>
                <a:ext cx="3017" cy="0"/>
              </a:xfrm>
              <a:prstGeom prst="line">
                <a:avLst/>
              </a:prstGeom>
              <a:noFill/>
              <a:ln w="9525">
                <a:solidFill>
                  <a:schemeClr val="tx1"/>
                </a:solidFill>
                <a:round/>
                <a:headEnd/>
                <a:tailEnd/>
              </a:ln>
            </p:spPr>
            <p:txBody>
              <a:bodyPr/>
              <a:lstStyle/>
              <a:p>
                <a:endParaRPr lang="en-US"/>
              </a:p>
            </p:txBody>
          </p:sp>
          <p:sp>
            <p:nvSpPr>
              <p:cNvPr id="111672" name="Line 1052"/>
              <p:cNvSpPr>
                <a:spLocks noChangeShapeType="1"/>
              </p:cNvSpPr>
              <p:nvPr/>
            </p:nvSpPr>
            <p:spPr bwMode="auto">
              <a:xfrm>
                <a:off x="1200" y="2208"/>
                <a:ext cx="0" cy="1872"/>
              </a:xfrm>
              <a:prstGeom prst="line">
                <a:avLst/>
              </a:prstGeom>
              <a:noFill/>
              <a:ln w="9525">
                <a:solidFill>
                  <a:schemeClr val="tx1"/>
                </a:solidFill>
                <a:round/>
                <a:headEnd/>
                <a:tailEnd/>
              </a:ln>
            </p:spPr>
            <p:txBody>
              <a:bodyPr/>
              <a:lstStyle/>
              <a:p>
                <a:endParaRPr lang="en-US"/>
              </a:p>
            </p:txBody>
          </p:sp>
          <p:sp>
            <p:nvSpPr>
              <p:cNvPr id="111673" name="Line 1053"/>
              <p:cNvSpPr>
                <a:spLocks noChangeShapeType="1"/>
              </p:cNvSpPr>
              <p:nvPr/>
            </p:nvSpPr>
            <p:spPr bwMode="auto">
              <a:xfrm>
                <a:off x="4224" y="2217"/>
                <a:ext cx="0" cy="1872"/>
              </a:xfrm>
              <a:prstGeom prst="line">
                <a:avLst/>
              </a:prstGeom>
              <a:noFill/>
              <a:ln w="9525">
                <a:solidFill>
                  <a:schemeClr val="tx1"/>
                </a:solidFill>
                <a:round/>
                <a:headEnd/>
                <a:tailEnd/>
              </a:ln>
            </p:spPr>
            <p:txBody>
              <a:bodyPr/>
              <a:lstStyle/>
              <a:p>
                <a:endParaRPr lang="en-US"/>
              </a:p>
            </p:txBody>
          </p:sp>
          <p:sp>
            <p:nvSpPr>
              <p:cNvPr id="111674" name="Line 1054"/>
              <p:cNvSpPr>
                <a:spLocks noChangeShapeType="1"/>
              </p:cNvSpPr>
              <p:nvPr/>
            </p:nvSpPr>
            <p:spPr bwMode="auto">
              <a:xfrm>
                <a:off x="1632" y="2217"/>
                <a:ext cx="0" cy="1872"/>
              </a:xfrm>
              <a:prstGeom prst="line">
                <a:avLst/>
              </a:prstGeom>
              <a:noFill/>
              <a:ln w="9525">
                <a:solidFill>
                  <a:schemeClr val="tx1"/>
                </a:solidFill>
                <a:round/>
                <a:headEnd/>
                <a:tailEnd/>
              </a:ln>
            </p:spPr>
            <p:txBody>
              <a:bodyPr/>
              <a:lstStyle/>
              <a:p>
                <a:endParaRPr lang="en-US"/>
              </a:p>
            </p:txBody>
          </p:sp>
          <p:sp>
            <p:nvSpPr>
              <p:cNvPr id="111675" name="Line 1055"/>
              <p:cNvSpPr>
                <a:spLocks noChangeShapeType="1"/>
              </p:cNvSpPr>
              <p:nvPr/>
            </p:nvSpPr>
            <p:spPr bwMode="auto">
              <a:xfrm>
                <a:off x="1632" y="2361"/>
                <a:ext cx="2592" cy="0"/>
              </a:xfrm>
              <a:prstGeom prst="line">
                <a:avLst/>
              </a:prstGeom>
              <a:noFill/>
              <a:ln w="9525">
                <a:solidFill>
                  <a:schemeClr val="tx1"/>
                </a:solidFill>
                <a:round/>
                <a:headEnd/>
                <a:tailEnd/>
              </a:ln>
            </p:spPr>
            <p:txBody>
              <a:bodyPr/>
              <a:lstStyle/>
              <a:p>
                <a:endParaRPr lang="en-US"/>
              </a:p>
            </p:txBody>
          </p:sp>
          <p:sp>
            <p:nvSpPr>
              <p:cNvPr id="111676" name="Line 1057"/>
              <p:cNvSpPr>
                <a:spLocks noChangeShapeType="1"/>
              </p:cNvSpPr>
              <p:nvPr/>
            </p:nvSpPr>
            <p:spPr bwMode="auto">
              <a:xfrm>
                <a:off x="2832" y="2361"/>
                <a:ext cx="0" cy="1728"/>
              </a:xfrm>
              <a:prstGeom prst="line">
                <a:avLst/>
              </a:prstGeom>
              <a:noFill/>
              <a:ln w="9525">
                <a:solidFill>
                  <a:schemeClr val="tx1"/>
                </a:solidFill>
                <a:round/>
                <a:headEnd/>
                <a:tailEnd/>
              </a:ln>
            </p:spPr>
            <p:txBody>
              <a:bodyPr/>
              <a:lstStyle/>
              <a:p>
                <a:endParaRPr lang="en-US"/>
              </a:p>
            </p:txBody>
          </p:sp>
          <p:sp>
            <p:nvSpPr>
              <p:cNvPr id="111677" name="Line 1075"/>
              <p:cNvSpPr>
                <a:spLocks noChangeShapeType="1"/>
              </p:cNvSpPr>
              <p:nvPr/>
            </p:nvSpPr>
            <p:spPr bwMode="auto">
              <a:xfrm>
                <a:off x="1200" y="4080"/>
                <a:ext cx="3024" cy="0"/>
              </a:xfrm>
              <a:prstGeom prst="line">
                <a:avLst/>
              </a:prstGeom>
              <a:noFill/>
              <a:ln w="9525">
                <a:solidFill>
                  <a:schemeClr val="tx1"/>
                </a:solidFill>
                <a:round/>
                <a:headEnd/>
                <a:tailEnd/>
              </a:ln>
            </p:spPr>
            <p:txBody>
              <a:bodyPr/>
              <a:lstStyle/>
              <a:p>
                <a:endParaRPr lang="en-US"/>
              </a:p>
            </p:txBody>
          </p:sp>
          <p:sp>
            <p:nvSpPr>
              <p:cNvPr id="111678" name="Line 1076"/>
              <p:cNvSpPr>
                <a:spLocks noChangeShapeType="1"/>
              </p:cNvSpPr>
              <p:nvPr/>
            </p:nvSpPr>
            <p:spPr bwMode="auto">
              <a:xfrm>
                <a:off x="1200" y="2640"/>
                <a:ext cx="3024" cy="0"/>
              </a:xfrm>
              <a:prstGeom prst="line">
                <a:avLst/>
              </a:prstGeom>
              <a:noFill/>
              <a:ln w="9525">
                <a:solidFill>
                  <a:schemeClr val="tx1"/>
                </a:solidFill>
                <a:round/>
                <a:headEnd/>
                <a:tailEnd/>
              </a:ln>
            </p:spPr>
            <p:txBody>
              <a:bodyPr/>
              <a:lstStyle/>
              <a:p>
                <a:endParaRPr lang="en-US"/>
              </a:p>
            </p:txBody>
          </p:sp>
          <p:sp>
            <p:nvSpPr>
              <p:cNvPr id="111679" name="Line 1077"/>
              <p:cNvSpPr>
                <a:spLocks noChangeShapeType="1"/>
              </p:cNvSpPr>
              <p:nvPr/>
            </p:nvSpPr>
            <p:spPr bwMode="auto">
              <a:xfrm>
                <a:off x="1200" y="2784"/>
                <a:ext cx="3024" cy="0"/>
              </a:xfrm>
              <a:prstGeom prst="line">
                <a:avLst/>
              </a:prstGeom>
              <a:noFill/>
              <a:ln w="9525">
                <a:solidFill>
                  <a:schemeClr val="tx1"/>
                </a:solidFill>
                <a:round/>
                <a:headEnd/>
                <a:tailEnd/>
              </a:ln>
            </p:spPr>
            <p:txBody>
              <a:bodyPr/>
              <a:lstStyle/>
              <a:p>
                <a:endParaRPr lang="en-US"/>
              </a:p>
            </p:txBody>
          </p:sp>
          <p:sp>
            <p:nvSpPr>
              <p:cNvPr id="111680" name="Line 1078"/>
              <p:cNvSpPr>
                <a:spLocks noChangeShapeType="1"/>
              </p:cNvSpPr>
              <p:nvPr/>
            </p:nvSpPr>
            <p:spPr bwMode="auto">
              <a:xfrm>
                <a:off x="1200" y="2928"/>
                <a:ext cx="3024" cy="0"/>
              </a:xfrm>
              <a:prstGeom prst="line">
                <a:avLst/>
              </a:prstGeom>
              <a:noFill/>
              <a:ln w="9525">
                <a:solidFill>
                  <a:schemeClr val="tx1"/>
                </a:solidFill>
                <a:round/>
                <a:headEnd/>
                <a:tailEnd/>
              </a:ln>
            </p:spPr>
            <p:txBody>
              <a:bodyPr/>
              <a:lstStyle/>
              <a:p>
                <a:endParaRPr lang="en-US"/>
              </a:p>
            </p:txBody>
          </p:sp>
          <p:sp>
            <p:nvSpPr>
              <p:cNvPr id="111681" name="Line 1079"/>
              <p:cNvSpPr>
                <a:spLocks noChangeShapeType="1"/>
              </p:cNvSpPr>
              <p:nvPr/>
            </p:nvSpPr>
            <p:spPr bwMode="auto">
              <a:xfrm>
                <a:off x="1200" y="3072"/>
                <a:ext cx="3024" cy="0"/>
              </a:xfrm>
              <a:prstGeom prst="line">
                <a:avLst/>
              </a:prstGeom>
              <a:noFill/>
              <a:ln w="9525">
                <a:solidFill>
                  <a:schemeClr val="tx1"/>
                </a:solidFill>
                <a:round/>
                <a:headEnd/>
                <a:tailEnd/>
              </a:ln>
            </p:spPr>
            <p:txBody>
              <a:bodyPr/>
              <a:lstStyle/>
              <a:p>
                <a:endParaRPr lang="en-US"/>
              </a:p>
            </p:txBody>
          </p:sp>
          <p:sp>
            <p:nvSpPr>
              <p:cNvPr id="111682" name="Line 1080"/>
              <p:cNvSpPr>
                <a:spLocks noChangeShapeType="1"/>
              </p:cNvSpPr>
              <p:nvPr/>
            </p:nvSpPr>
            <p:spPr bwMode="auto">
              <a:xfrm>
                <a:off x="1200" y="3216"/>
                <a:ext cx="3024" cy="0"/>
              </a:xfrm>
              <a:prstGeom prst="line">
                <a:avLst/>
              </a:prstGeom>
              <a:noFill/>
              <a:ln w="9525">
                <a:solidFill>
                  <a:schemeClr val="tx1"/>
                </a:solidFill>
                <a:round/>
                <a:headEnd/>
                <a:tailEnd/>
              </a:ln>
            </p:spPr>
            <p:txBody>
              <a:bodyPr/>
              <a:lstStyle/>
              <a:p>
                <a:endParaRPr lang="en-US"/>
              </a:p>
            </p:txBody>
          </p:sp>
          <p:sp>
            <p:nvSpPr>
              <p:cNvPr id="111683" name="Line 1081"/>
              <p:cNvSpPr>
                <a:spLocks noChangeShapeType="1"/>
              </p:cNvSpPr>
              <p:nvPr/>
            </p:nvSpPr>
            <p:spPr bwMode="auto">
              <a:xfrm>
                <a:off x="1200" y="3360"/>
                <a:ext cx="3024" cy="0"/>
              </a:xfrm>
              <a:prstGeom prst="line">
                <a:avLst/>
              </a:prstGeom>
              <a:noFill/>
              <a:ln w="9525">
                <a:solidFill>
                  <a:schemeClr val="tx1"/>
                </a:solidFill>
                <a:round/>
                <a:headEnd/>
                <a:tailEnd/>
              </a:ln>
            </p:spPr>
            <p:txBody>
              <a:bodyPr/>
              <a:lstStyle/>
              <a:p>
                <a:endParaRPr lang="en-US"/>
              </a:p>
            </p:txBody>
          </p:sp>
          <p:sp>
            <p:nvSpPr>
              <p:cNvPr id="111684" name="Line 1082"/>
              <p:cNvSpPr>
                <a:spLocks noChangeShapeType="1"/>
              </p:cNvSpPr>
              <p:nvPr/>
            </p:nvSpPr>
            <p:spPr bwMode="auto">
              <a:xfrm>
                <a:off x="1200" y="3504"/>
                <a:ext cx="3024" cy="0"/>
              </a:xfrm>
              <a:prstGeom prst="line">
                <a:avLst/>
              </a:prstGeom>
              <a:noFill/>
              <a:ln w="9525">
                <a:solidFill>
                  <a:schemeClr val="tx1"/>
                </a:solidFill>
                <a:round/>
                <a:headEnd/>
                <a:tailEnd/>
              </a:ln>
            </p:spPr>
            <p:txBody>
              <a:bodyPr/>
              <a:lstStyle/>
              <a:p>
                <a:endParaRPr lang="en-US"/>
              </a:p>
            </p:txBody>
          </p:sp>
          <p:sp>
            <p:nvSpPr>
              <p:cNvPr id="111685" name="Line 1083"/>
              <p:cNvSpPr>
                <a:spLocks noChangeShapeType="1"/>
              </p:cNvSpPr>
              <p:nvPr/>
            </p:nvSpPr>
            <p:spPr bwMode="auto">
              <a:xfrm>
                <a:off x="1200" y="3648"/>
                <a:ext cx="3024" cy="0"/>
              </a:xfrm>
              <a:prstGeom prst="line">
                <a:avLst/>
              </a:prstGeom>
              <a:noFill/>
              <a:ln w="9525">
                <a:solidFill>
                  <a:schemeClr val="tx1"/>
                </a:solidFill>
                <a:round/>
                <a:headEnd/>
                <a:tailEnd/>
              </a:ln>
            </p:spPr>
            <p:txBody>
              <a:bodyPr/>
              <a:lstStyle/>
              <a:p>
                <a:endParaRPr lang="en-US"/>
              </a:p>
            </p:txBody>
          </p:sp>
          <p:sp>
            <p:nvSpPr>
              <p:cNvPr id="111686" name="Line 1084"/>
              <p:cNvSpPr>
                <a:spLocks noChangeShapeType="1"/>
              </p:cNvSpPr>
              <p:nvPr/>
            </p:nvSpPr>
            <p:spPr bwMode="auto">
              <a:xfrm>
                <a:off x="1200" y="3792"/>
                <a:ext cx="3024" cy="0"/>
              </a:xfrm>
              <a:prstGeom prst="line">
                <a:avLst/>
              </a:prstGeom>
              <a:noFill/>
              <a:ln w="9525">
                <a:solidFill>
                  <a:schemeClr val="tx1"/>
                </a:solidFill>
                <a:round/>
                <a:headEnd/>
                <a:tailEnd/>
              </a:ln>
            </p:spPr>
            <p:txBody>
              <a:bodyPr/>
              <a:lstStyle/>
              <a:p>
                <a:endParaRPr lang="en-US"/>
              </a:p>
            </p:txBody>
          </p:sp>
          <p:sp>
            <p:nvSpPr>
              <p:cNvPr id="111687" name="Line 1085"/>
              <p:cNvSpPr>
                <a:spLocks noChangeShapeType="1"/>
              </p:cNvSpPr>
              <p:nvPr/>
            </p:nvSpPr>
            <p:spPr bwMode="auto">
              <a:xfrm>
                <a:off x="1200" y="3936"/>
                <a:ext cx="3024" cy="0"/>
              </a:xfrm>
              <a:prstGeom prst="line">
                <a:avLst/>
              </a:prstGeom>
              <a:noFill/>
              <a:ln w="9525">
                <a:solidFill>
                  <a:schemeClr val="tx1"/>
                </a:solidFill>
                <a:round/>
                <a:headEnd/>
                <a:tailEnd/>
              </a:ln>
            </p:spPr>
            <p:txBody>
              <a:bodyPr/>
              <a:lstStyle/>
              <a:p>
                <a:endParaRPr lang="en-US"/>
              </a:p>
            </p:txBody>
          </p:sp>
          <p:sp>
            <p:nvSpPr>
              <p:cNvPr id="111688" name="Line 1086"/>
              <p:cNvSpPr>
                <a:spLocks noChangeShapeType="1"/>
              </p:cNvSpPr>
              <p:nvPr/>
            </p:nvSpPr>
            <p:spPr bwMode="auto">
              <a:xfrm>
                <a:off x="1200" y="2496"/>
                <a:ext cx="3024" cy="0"/>
              </a:xfrm>
              <a:prstGeom prst="line">
                <a:avLst/>
              </a:prstGeom>
              <a:noFill/>
              <a:ln w="9525">
                <a:solidFill>
                  <a:schemeClr val="tx1"/>
                </a:solidFill>
                <a:round/>
                <a:headEnd/>
                <a:tailEnd/>
              </a:ln>
            </p:spPr>
            <p:txBody>
              <a:bodyPr/>
              <a:lstStyle/>
              <a:p>
                <a:endParaRPr lang="en-US"/>
              </a:p>
            </p:txBody>
          </p:sp>
        </p:grpSp>
        <p:grpSp>
          <p:nvGrpSpPr>
            <p:cNvPr id="7" name="Group 1131"/>
            <p:cNvGrpSpPr>
              <a:grpSpLocks/>
            </p:cNvGrpSpPr>
            <p:nvPr/>
          </p:nvGrpSpPr>
          <p:grpSpPr bwMode="auto">
            <a:xfrm>
              <a:off x="1232" y="2208"/>
              <a:ext cx="2944" cy="1882"/>
              <a:chOff x="1232" y="2208"/>
              <a:chExt cx="2944" cy="1882"/>
            </a:xfrm>
          </p:grpSpPr>
          <p:sp>
            <p:nvSpPr>
              <p:cNvPr id="111634" name="Text Box 1068"/>
              <p:cNvSpPr txBox="1">
                <a:spLocks noChangeArrowheads="1"/>
              </p:cNvSpPr>
              <p:nvPr/>
            </p:nvSpPr>
            <p:spPr bwMode="auto">
              <a:xfrm>
                <a:off x="2064" y="2208"/>
                <a:ext cx="1488" cy="154"/>
              </a:xfrm>
              <a:prstGeom prst="rect">
                <a:avLst/>
              </a:prstGeom>
              <a:noFill/>
              <a:ln w="9525">
                <a:noFill/>
                <a:miter lim="800000"/>
                <a:headEnd/>
                <a:tailEnd/>
              </a:ln>
            </p:spPr>
            <p:txBody>
              <a:bodyPr>
                <a:spAutoFit/>
              </a:bodyPr>
              <a:lstStyle/>
              <a:p>
                <a:pPr>
                  <a:spcBef>
                    <a:spcPct val="50000"/>
                  </a:spcBef>
                </a:pPr>
                <a:r>
                  <a:rPr lang="en-US" sz="1000" b="1"/>
                  <a:t>Maximum Slope Length Above Fence</a:t>
                </a:r>
              </a:p>
            </p:txBody>
          </p:sp>
          <p:sp>
            <p:nvSpPr>
              <p:cNvPr id="111635" name="Text Box 1069"/>
              <p:cNvSpPr txBox="1">
                <a:spLocks noChangeArrowheads="1"/>
              </p:cNvSpPr>
              <p:nvPr/>
            </p:nvSpPr>
            <p:spPr bwMode="auto">
              <a:xfrm>
                <a:off x="1728" y="2361"/>
                <a:ext cx="1056" cy="154"/>
              </a:xfrm>
              <a:prstGeom prst="rect">
                <a:avLst/>
              </a:prstGeom>
              <a:noFill/>
              <a:ln w="9525">
                <a:noFill/>
                <a:miter lim="800000"/>
                <a:headEnd/>
                <a:tailEnd/>
              </a:ln>
            </p:spPr>
            <p:txBody>
              <a:bodyPr>
                <a:spAutoFit/>
              </a:bodyPr>
              <a:lstStyle/>
              <a:p>
                <a:pPr>
                  <a:spcBef>
                    <a:spcPct val="50000"/>
                  </a:spcBef>
                </a:pPr>
                <a:r>
                  <a:rPr lang="en-US" sz="1000" b="1"/>
                  <a:t>18” High Fence (Standard)</a:t>
                </a:r>
              </a:p>
            </p:txBody>
          </p:sp>
          <p:sp>
            <p:nvSpPr>
              <p:cNvPr id="111636" name="Text Box 1071"/>
              <p:cNvSpPr txBox="1">
                <a:spLocks noChangeArrowheads="1"/>
              </p:cNvSpPr>
              <p:nvPr/>
            </p:nvSpPr>
            <p:spPr bwMode="auto">
              <a:xfrm>
                <a:off x="2976" y="2360"/>
                <a:ext cx="1200" cy="154"/>
              </a:xfrm>
              <a:prstGeom prst="rect">
                <a:avLst/>
              </a:prstGeom>
              <a:noFill/>
              <a:ln w="9525">
                <a:noFill/>
                <a:miter lim="800000"/>
                <a:headEnd/>
                <a:tailEnd/>
              </a:ln>
            </p:spPr>
            <p:txBody>
              <a:bodyPr>
                <a:spAutoFit/>
              </a:bodyPr>
              <a:lstStyle/>
              <a:p>
                <a:pPr>
                  <a:spcBef>
                    <a:spcPct val="50000"/>
                  </a:spcBef>
                </a:pPr>
                <a:r>
                  <a:rPr lang="en-US" sz="1000" b="1"/>
                  <a:t>30” High Fence (Reinforced)</a:t>
                </a:r>
              </a:p>
            </p:txBody>
          </p:sp>
          <p:sp>
            <p:nvSpPr>
              <p:cNvPr id="111637" name="Text Box 1072"/>
              <p:cNvSpPr txBox="1">
                <a:spLocks noChangeArrowheads="1"/>
              </p:cNvSpPr>
              <p:nvPr/>
            </p:nvSpPr>
            <p:spPr bwMode="auto">
              <a:xfrm>
                <a:off x="1248" y="2239"/>
                <a:ext cx="384" cy="250"/>
              </a:xfrm>
              <a:prstGeom prst="rect">
                <a:avLst/>
              </a:prstGeom>
              <a:noFill/>
              <a:ln w="9525">
                <a:noFill/>
                <a:miter lim="800000"/>
                <a:headEnd/>
                <a:tailEnd/>
              </a:ln>
            </p:spPr>
            <p:txBody>
              <a:bodyPr>
                <a:spAutoFit/>
              </a:bodyPr>
              <a:lstStyle/>
              <a:p>
                <a:pPr>
                  <a:spcBef>
                    <a:spcPct val="50000"/>
                  </a:spcBef>
                </a:pPr>
                <a:r>
                  <a:rPr lang="en-US" sz="1000" b="1"/>
                  <a:t>Slope</a:t>
                </a:r>
                <a:br>
                  <a:rPr lang="en-US" sz="1000" b="1"/>
                </a:br>
                <a:r>
                  <a:rPr lang="en-US" sz="1000" b="1"/>
                  <a:t>Percent</a:t>
                </a:r>
              </a:p>
            </p:txBody>
          </p:sp>
          <p:sp>
            <p:nvSpPr>
              <p:cNvPr id="111638" name="Text Box 1073"/>
              <p:cNvSpPr txBox="1">
                <a:spLocks noChangeArrowheads="1"/>
              </p:cNvSpPr>
              <p:nvPr/>
            </p:nvSpPr>
            <p:spPr bwMode="auto">
              <a:xfrm>
                <a:off x="1232" y="2496"/>
                <a:ext cx="576" cy="154"/>
              </a:xfrm>
              <a:prstGeom prst="rect">
                <a:avLst/>
              </a:prstGeom>
              <a:noFill/>
              <a:ln w="9525">
                <a:noFill/>
                <a:miter lim="800000"/>
                <a:headEnd/>
                <a:tailEnd/>
              </a:ln>
            </p:spPr>
            <p:txBody>
              <a:bodyPr>
                <a:spAutoFit/>
              </a:bodyPr>
              <a:lstStyle/>
              <a:p>
                <a:pPr>
                  <a:spcBef>
                    <a:spcPct val="50000"/>
                  </a:spcBef>
                </a:pPr>
                <a:r>
                  <a:rPr lang="en-US" sz="1000"/>
                  <a:t>2 (or less)</a:t>
                </a:r>
              </a:p>
            </p:txBody>
          </p:sp>
          <p:sp>
            <p:nvSpPr>
              <p:cNvPr id="111639" name="Text Box 1074"/>
              <p:cNvSpPr txBox="1">
                <a:spLocks noChangeArrowheads="1"/>
              </p:cNvSpPr>
              <p:nvPr/>
            </p:nvSpPr>
            <p:spPr bwMode="auto">
              <a:xfrm>
                <a:off x="1232" y="2640"/>
                <a:ext cx="192" cy="154"/>
              </a:xfrm>
              <a:prstGeom prst="rect">
                <a:avLst/>
              </a:prstGeom>
              <a:noFill/>
              <a:ln w="9525">
                <a:noFill/>
                <a:miter lim="800000"/>
                <a:headEnd/>
                <a:tailEnd/>
              </a:ln>
            </p:spPr>
            <p:txBody>
              <a:bodyPr>
                <a:spAutoFit/>
              </a:bodyPr>
              <a:lstStyle/>
              <a:p>
                <a:pPr>
                  <a:spcBef>
                    <a:spcPct val="50000"/>
                  </a:spcBef>
                </a:pPr>
                <a:r>
                  <a:rPr lang="en-US" sz="1000"/>
                  <a:t>5</a:t>
                </a:r>
              </a:p>
            </p:txBody>
          </p:sp>
          <p:sp>
            <p:nvSpPr>
              <p:cNvPr id="111640" name="Text Box 1087"/>
              <p:cNvSpPr txBox="1">
                <a:spLocks noChangeArrowheads="1"/>
              </p:cNvSpPr>
              <p:nvPr/>
            </p:nvSpPr>
            <p:spPr bwMode="auto">
              <a:xfrm>
                <a:off x="1232" y="2784"/>
                <a:ext cx="256" cy="154"/>
              </a:xfrm>
              <a:prstGeom prst="rect">
                <a:avLst/>
              </a:prstGeom>
              <a:noFill/>
              <a:ln w="9525">
                <a:noFill/>
                <a:miter lim="800000"/>
                <a:headEnd/>
                <a:tailEnd/>
              </a:ln>
            </p:spPr>
            <p:txBody>
              <a:bodyPr>
                <a:spAutoFit/>
              </a:bodyPr>
              <a:lstStyle/>
              <a:p>
                <a:pPr>
                  <a:spcBef>
                    <a:spcPct val="50000"/>
                  </a:spcBef>
                </a:pPr>
                <a:r>
                  <a:rPr lang="en-US" sz="1000"/>
                  <a:t>10</a:t>
                </a:r>
              </a:p>
            </p:txBody>
          </p:sp>
          <p:sp>
            <p:nvSpPr>
              <p:cNvPr id="111641" name="Text Box 1088"/>
              <p:cNvSpPr txBox="1">
                <a:spLocks noChangeArrowheads="1"/>
              </p:cNvSpPr>
              <p:nvPr/>
            </p:nvSpPr>
            <p:spPr bwMode="auto">
              <a:xfrm>
                <a:off x="1232" y="2928"/>
                <a:ext cx="256" cy="154"/>
              </a:xfrm>
              <a:prstGeom prst="rect">
                <a:avLst/>
              </a:prstGeom>
              <a:noFill/>
              <a:ln w="9525">
                <a:noFill/>
                <a:miter lim="800000"/>
                <a:headEnd/>
                <a:tailEnd/>
              </a:ln>
            </p:spPr>
            <p:txBody>
              <a:bodyPr>
                <a:spAutoFit/>
              </a:bodyPr>
              <a:lstStyle/>
              <a:p>
                <a:pPr>
                  <a:spcBef>
                    <a:spcPct val="50000"/>
                  </a:spcBef>
                </a:pPr>
                <a:r>
                  <a:rPr lang="en-US" sz="1000"/>
                  <a:t>15</a:t>
                </a:r>
              </a:p>
            </p:txBody>
          </p:sp>
          <p:sp>
            <p:nvSpPr>
              <p:cNvPr id="111642" name="Text Box 1089"/>
              <p:cNvSpPr txBox="1">
                <a:spLocks noChangeArrowheads="1"/>
              </p:cNvSpPr>
              <p:nvPr/>
            </p:nvSpPr>
            <p:spPr bwMode="auto">
              <a:xfrm>
                <a:off x="1232" y="3072"/>
                <a:ext cx="256" cy="154"/>
              </a:xfrm>
              <a:prstGeom prst="rect">
                <a:avLst/>
              </a:prstGeom>
              <a:noFill/>
              <a:ln w="9525">
                <a:noFill/>
                <a:miter lim="800000"/>
                <a:headEnd/>
                <a:tailEnd/>
              </a:ln>
            </p:spPr>
            <p:txBody>
              <a:bodyPr>
                <a:spAutoFit/>
              </a:bodyPr>
              <a:lstStyle/>
              <a:p>
                <a:pPr>
                  <a:spcBef>
                    <a:spcPct val="50000"/>
                  </a:spcBef>
                </a:pPr>
                <a:r>
                  <a:rPr lang="en-US" sz="1000"/>
                  <a:t>20</a:t>
                </a:r>
              </a:p>
            </p:txBody>
          </p:sp>
          <p:sp>
            <p:nvSpPr>
              <p:cNvPr id="111643" name="Text Box 1090"/>
              <p:cNvSpPr txBox="1">
                <a:spLocks noChangeArrowheads="1"/>
              </p:cNvSpPr>
              <p:nvPr/>
            </p:nvSpPr>
            <p:spPr bwMode="auto">
              <a:xfrm>
                <a:off x="1232" y="3216"/>
                <a:ext cx="256" cy="154"/>
              </a:xfrm>
              <a:prstGeom prst="rect">
                <a:avLst/>
              </a:prstGeom>
              <a:noFill/>
              <a:ln w="9525">
                <a:noFill/>
                <a:miter lim="800000"/>
                <a:headEnd/>
                <a:tailEnd/>
              </a:ln>
            </p:spPr>
            <p:txBody>
              <a:bodyPr>
                <a:spAutoFit/>
              </a:bodyPr>
              <a:lstStyle/>
              <a:p>
                <a:pPr>
                  <a:spcBef>
                    <a:spcPct val="50000"/>
                  </a:spcBef>
                </a:pPr>
                <a:r>
                  <a:rPr lang="en-US" sz="1000"/>
                  <a:t>25</a:t>
                </a:r>
              </a:p>
            </p:txBody>
          </p:sp>
          <p:sp>
            <p:nvSpPr>
              <p:cNvPr id="111644" name="Text Box 1091"/>
              <p:cNvSpPr txBox="1">
                <a:spLocks noChangeArrowheads="1"/>
              </p:cNvSpPr>
              <p:nvPr/>
            </p:nvSpPr>
            <p:spPr bwMode="auto">
              <a:xfrm>
                <a:off x="1232" y="3360"/>
                <a:ext cx="256" cy="154"/>
              </a:xfrm>
              <a:prstGeom prst="rect">
                <a:avLst/>
              </a:prstGeom>
              <a:noFill/>
              <a:ln w="9525">
                <a:noFill/>
                <a:miter lim="800000"/>
                <a:headEnd/>
                <a:tailEnd/>
              </a:ln>
            </p:spPr>
            <p:txBody>
              <a:bodyPr>
                <a:spAutoFit/>
              </a:bodyPr>
              <a:lstStyle/>
              <a:p>
                <a:pPr>
                  <a:spcBef>
                    <a:spcPct val="50000"/>
                  </a:spcBef>
                </a:pPr>
                <a:r>
                  <a:rPr lang="en-US" sz="1000"/>
                  <a:t>30</a:t>
                </a:r>
              </a:p>
            </p:txBody>
          </p:sp>
          <p:sp>
            <p:nvSpPr>
              <p:cNvPr id="111645" name="Text Box 1092"/>
              <p:cNvSpPr txBox="1">
                <a:spLocks noChangeArrowheads="1"/>
              </p:cNvSpPr>
              <p:nvPr/>
            </p:nvSpPr>
            <p:spPr bwMode="auto">
              <a:xfrm>
                <a:off x="1232" y="3504"/>
                <a:ext cx="256" cy="154"/>
              </a:xfrm>
              <a:prstGeom prst="rect">
                <a:avLst/>
              </a:prstGeom>
              <a:noFill/>
              <a:ln w="9525">
                <a:noFill/>
                <a:miter lim="800000"/>
                <a:headEnd/>
                <a:tailEnd/>
              </a:ln>
            </p:spPr>
            <p:txBody>
              <a:bodyPr>
                <a:spAutoFit/>
              </a:bodyPr>
              <a:lstStyle/>
              <a:p>
                <a:pPr>
                  <a:spcBef>
                    <a:spcPct val="50000"/>
                  </a:spcBef>
                </a:pPr>
                <a:r>
                  <a:rPr lang="en-US" sz="1000"/>
                  <a:t>35</a:t>
                </a:r>
              </a:p>
            </p:txBody>
          </p:sp>
          <p:sp>
            <p:nvSpPr>
              <p:cNvPr id="111646" name="Text Box 1093"/>
              <p:cNvSpPr txBox="1">
                <a:spLocks noChangeArrowheads="1"/>
              </p:cNvSpPr>
              <p:nvPr/>
            </p:nvSpPr>
            <p:spPr bwMode="auto">
              <a:xfrm>
                <a:off x="1232" y="3648"/>
                <a:ext cx="256" cy="154"/>
              </a:xfrm>
              <a:prstGeom prst="rect">
                <a:avLst/>
              </a:prstGeom>
              <a:noFill/>
              <a:ln w="9525">
                <a:noFill/>
                <a:miter lim="800000"/>
                <a:headEnd/>
                <a:tailEnd/>
              </a:ln>
            </p:spPr>
            <p:txBody>
              <a:bodyPr>
                <a:spAutoFit/>
              </a:bodyPr>
              <a:lstStyle/>
              <a:p>
                <a:pPr>
                  <a:spcBef>
                    <a:spcPct val="50000"/>
                  </a:spcBef>
                </a:pPr>
                <a:r>
                  <a:rPr lang="en-US" sz="1000"/>
                  <a:t>40</a:t>
                </a:r>
              </a:p>
            </p:txBody>
          </p:sp>
          <p:sp>
            <p:nvSpPr>
              <p:cNvPr id="111647" name="Text Box 1094"/>
              <p:cNvSpPr txBox="1">
                <a:spLocks noChangeArrowheads="1"/>
              </p:cNvSpPr>
              <p:nvPr/>
            </p:nvSpPr>
            <p:spPr bwMode="auto">
              <a:xfrm>
                <a:off x="1232" y="3792"/>
                <a:ext cx="256" cy="154"/>
              </a:xfrm>
              <a:prstGeom prst="rect">
                <a:avLst/>
              </a:prstGeom>
              <a:noFill/>
              <a:ln w="9525">
                <a:noFill/>
                <a:miter lim="800000"/>
                <a:headEnd/>
                <a:tailEnd/>
              </a:ln>
            </p:spPr>
            <p:txBody>
              <a:bodyPr>
                <a:spAutoFit/>
              </a:bodyPr>
              <a:lstStyle/>
              <a:p>
                <a:pPr>
                  <a:spcBef>
                    <a:spcPct val="50000"/>
                  </a:spcBef>
                </a:pPr>
                <a:r>
                  <a:rPr lang="en-US" sz="1000"/>
                  <a:t>45</a:t>
                </a:r>
              </a:p>
            </p:txBody>
          </p:sp>
          <p:sp>
            <p:nvSpPr>
              <p:cNvPr id="111648" name="Text Box 1095"/>
              <p:cNvSpPr txBox="1">
                <a:spLocks noChangeArrowheads="1"/>
              </p:cNvSpPr>
              <p:nvPr/>
            </p:nvSpPr>
            <p:spPr bwMode="auto">
              <a:xfrm>
                <a:off x="1232" y="3936"/>
                <a:ext cx="256" cy="154"/>
              </a:xfrm>
              <a:prstGeom prst="rect">
                <a:avLst/>
              </a:prstGeom>
              <a:noFill/>
              <a:ln w="9525">
                <a:noFill/>
                <a:miter lim="800000"/>
                <a:headEnd/>
                <a:tailEnd/>
              </a:ln>
            </p:spPr>
            <p:txBody>
              <a:bodyPr>
                <a:spAutoFit/>
              </a:bodyPr>
              <a:lstStyle/>
              <a:p>
                <a:pPr>
                  <a:spcBef>
                    <a:spcPct val="50000"/>
                  </a:spcBef>
                </a:pPr>
                <a:r>
                  <a:rPr lang="en-US" sz="1000"/>
                  <a:t>50</a:t>
                </a:r>
              </a:p>
            </p:txBody>
          </p:sp>
          <p:sp>
            <p:nvSpPr>
              <p:cNvPr id="111649" name="Text Box 1096"/>
              <p:cNvSpPr txBox="1">
                <a:spLocks noChangeArrowheads="1"/>
              </p:cNvSpPr>
              <p:nvPr/>
            </p:nvSpPr>
            <p:spPr bwMode="auto">
              <a:xfrm>
                <a:off x="1862" y="2496"/>
                <a:ext cx="576" cy="154"/>
              </a:xfrm>
              <a:prstGeom prst="rect">
                <a:avLst/>
              </a:prstGeom>
              <a:noFill/>
              <a:ln w="9525">
                <a:noFill/>
                <a:miter lim="800000"/>
                <a:headEnd/>
                <a:tailEnd/>
              </a:ln>
            </p:spPr>
            <p:txBody>
              <a:bodyPr>
                <a:spAutoFit/>
              </a:bodyPr>
              <a:lstStyle/>
              <a:p>
                <a:pPr>
                  <a:spcBef>
                    <a:spcPct val="50000"/>
                  </a:spcBef>
                </a:pPr>
                <a:r>
                  <a:rPr lang="en-US" sz="1000"/>
                  <a:t>45 m (150 ft.)</a:t>
                </a:r>
              </a:p>
            </p:txBody>
          </p:sp>
          <p:sp>
            <p:nvSpPr>
              <p:cNvPr id="111650" name="Text Box 1097"/>
              <p:cNvSpPr txBox="1">
                <a:spLocks noChangeArrowheads="1"/>
              </p:cNvSpPr>
              <p:nvPr/>
            </p:nvSpPr>
            <p:spPr bwMode="auto">
              <a:xfrm>
                <a:off x="1862" y="2640"/>
                <a:ext cx="576" cy="154"/>
              </a:xfrm>
              <a:prstGeom prst="rect">
                <a:avLst/>
              </a:prstGeom>
              <a:noFill/>
              <a:ln w="9525">
                <a:noFill/>
                <a:miter lim="800000"/>
                <a:headEnd/>
                <a:tailEnd/>
              </a:ln>
            </p:spPr>
            <p:txBody>
              <a:bodyPr>
                <a:spAutoFit/>
              </a:bodyPr>
              <a:lstStyle/>
              <a:p>
                <a:pPr>
                  <a:spcBef>
                    <a:spcPct val="50000"/>
                  </a:spcBef>
                </a:pPr>
                <a:r>
                  <a:rPr lang="en-US" sz="1000"/>
                  <a:t>30 m (100 ft.)</a:t>
                </a:r>
              </a:p>
            </p:txBody>
          </p:sp>
          <p:sp>
            <p:nvSpPr>
              <p:cNvPr id="111651" name="Text Box 1098"/>
              <p:cNvSpPr txBox="1">
                <a:spLocks noChangeArrowheads="1"/>
              </p:cNvSpPr>
              <p:nvPr/>
            </p:nvSpPr>
            <p:spPr bwMode="auto">
              <a:xfrm>
                <a:off x="1862" y="2784"/>
                <a:ext cx="576" cy="154"/>
              </a:xfrm>
              <a:prstGeom prst="rect">
                <a:avLst/>
              </a:prstGeom>
              <a:noFill/>
              <a:ln w="9525">
                <a:noFill/>
                <a:miter lim="800000"/>
                <a:headEnd/>
                <a:tailEnd/>
              </a:ln>
            </p:spPr>
            <p:txBody>
              <a:bodyPr>
                <a:spAutoFit/>
              </a:bodyPr>
              <a:lstStyle/>
              <a:p>
                <a:pPr>
                  <a:spcBef>
                    <a:spcPct val="50000"/>
                  </a:spcBef>
                </a:pPr>
                <a:r>
                  <a:rPr lang="en-US" sz="1000"/>
                  <a:t>15 m (50 ft.)</a:t>
                </a:r>
              </a:p>
            </p:txBody>
          </p:sp>
          <p:sp>
            <p:nvSpPr>
              <p:cNvPr id="111652" name="Text Box 1099"/>
              <p:cNvSpPr txBox="1">
                <a:spLocks noChangeArrowheads="1"/>
              </p:cNvSpPr>
              <p:nvPr/>
            </p:nvSpPr>
            <p:spPr bwMode="auto">
              <a:xfrm>
                <a:off x="1862" y="2928"/>
                <a:ext cx="576" cy="154"/>
              </a:xfrm>
              <a:prstGeom prst="rect">
                <a:avLst/>
              </a:prstGeom>
              <a:noFill/>
              <a:ln w="9525">
                <a:noFill/>
                <a:miter lim="800000"/>
                <a:headEnd/>
                <a:tailEnd/>
              </a:ln>
            </p:spPr>
            <p:txBody>
              <a:bodyPr>
                <a:spAutoFit/>
              </a:bodyPr>
              <a:lstStyle/>
              <a:p>
                <a:pPr>
                  <a:spcBef>
                    <a:spcPct val="50000"/>
                  </a:spcBef>
                </a:pPr>
                <a:r>
                  <a:rPr lang="en-US" sz="1000"/>
                  <a:t>10 m (35 ft.)</a:t>
                </a:r>
              </a:p>
            </p:txBody>
          </p:sp>
          <p:sp>
            <p:nvSpPr>
              <p:cNvPr id="111653" name="Text Box 1100"/>
              <p:cNvSpPr txBox="1">
                <a:spLocks noChangeArrowheads="1"/>
              </p:cNvSpPr>
              <p:nvPr/>
            </p:nvSpPr>
            <p:spPr bwMode="auto">
              <a:xfrm>
                <a:off x="1872" y="3072"/>
                <a:ext cx="576" cy="154"/>
              </a:xfrm>
              <a:prstGeom prst="rect">
                <a:avLst/>
              </a:prstGeom>
              <a:noFill/>
              <a:ln w="9525">
                <a:noFill/>
                <a:miter lim="800000"/>
                <a:headEnd/>
                <a:tailEnd/>
              </a:ln>
            </p:spPr>
            <p:txBody>
              <a:bodyPr>
                <a:spAutoFit/>
              </a:bodyPr>
              <a:lstStyle/>
              <a:p>
                <a:pPr>
                  <a:spcBef>
                    <a:spcPct val="50000"/>
                  </a:spcBef>
                </a:pPr>
                <a:r>
                  <a:rPr lang="en-US" sz="1000"/>
                  <a:t>8 m (25 ft.)</a:t>
                </a:r>
              </a:p>
            </p:txBody>
          </p:sp>
          <p:sp>
            <p:nvSpPr>
              <p:cNvPr id="111654" name="Text Box 1101"/>
              <p:cNvSpPr txBox="1">
                <a:spLocks noChangeArrowheads="1"/>
              </p:cNvSpPr>
              <p:nvPr/>
            </p:nvSpPr>
            <p:spPr bwMode="auto">
              <a:xfrm>
                <a:off x="1872" y="3216"/>
                <a:ext cx="576" cy="154"/>
              </a:xfrm>
              <a:prstGeom prst="rect">
                <a:avLst/>
              </a:prstGeom>
              <a:noFill/>
              <a:ln w="9525">
                <a:noFill/>
                <a:miter lim="800000"/>
                <a:headEnd/>
                <a:tailEnd/>
              </a:ln>
            </p:spPr>
            <p:txBody>
              <a:bodyPr>
                <a:spAutoFit/>
              </a:bodyPr>
              <a:lstStyle/>
              <a:p>
                <a:pPr>
                  <a:spcBef>
                    <a:spcPct val="50000"/>
                  </a:spcBef>
                </a:pPr>
                <a:r>
                  <a:rPr lang="en-US" sz="1000"/>
                  <a:t>6 m (20 ft.)</a:t>
                </a:r>
              </a:p>
            </p:txBody>
          </p:sp>
          <p:sp>
            <p:nvSpPr>
              <p:cNvPr id="111655" name="Text Box 1102"/>
              <p:cNvSpPr txBox="1">
                <a:spLocks noChangeArrowheads="1"/>
              </p:cNvSpPr>
              <p:nvPr/>
            </p:nvSpPr>
            <p:spPr bwMode="auto">
              <a:xfrm>
                <a:off x="1872" y="3360"/>
                <a:ext cx="576" cy="154"/>
              </a:xfrm>
              <a:prstGeom prst="rect">
                <a:avLst/>
              </a:prstGeom>
              <a:noFill/>
              <a:ln w="9525">
                <a:noFill/>
                <a:miter lim="800000"/>
                <a:headEnd/>
                <a:tailEnd/>
              </a:ln>
            </p:spPr>
            <p:txBody>
              <a:bodyPr>
                <a:spAutoFit/>
              </a:bodyPr>
              <a:lstStyle/>
              <a:p>
                <a:pPr>
                  <a:spcBef>
                    <a:spcPct val="50000"/>
                  </a:spcBef>
                </a:pPr>
                <a:r>
                  <a:rPr lang="en-US" sz="1000"/>
                  <a:t>4.5 m (15 ft.)</a:t>
                </a:r>
              </a:p>
            </p:txBody>
          </p:sp>
          <p:sp>
            <p:nvSpPr>
              <p:cNvPr id="111656" name="Text Box 1103"/>
              <p:cNvSpPr txBox="1">
                <a:spLocks noChangeArrowheads="1"/>
              </p:cNvSpPr>
              <p:nvPr/>
            </p:nvSpPr>
            <p:spPr bwMode="auto">
              <a:xfrm>
                <a:off x="1872" y="3504"/>
                <a:ext cx="576" cy="154"/>
              </a:xfrm>
              <a:prstGeom prst="rect">
                <a:avLst/>
              </a:prstGeom>
              <a:noFill/>
              <a:ln w="9525">
                <a:noFill/>
                <a:miter lim="800000"/>
                <a:headEnd/>
                <a:tailEnd/>
              </a:ln>
            </p:spPr>
            <p:txBody>
              <a:bodyPr>
                <a:spAutoFit/>
              </a:bodyPr>
              <a:lstStyle/>
              <a:p>
                <a:pPr>
                  <a:spcBef>
                    <a:spcPct val="50000"/>
                  </a:spcBef>
                </a:pPr>
                <a:r>
                  <a:rPr lang="en-US" sz="1000"/>
                  <a:t>4.5 m (15 ft.)</a:t>
                </a:r>
              </a:p>
            </p:txBody>
          </p:sp>
          <p:sp>
            <p:nvSpPr>
              <p:cNvPr id="111657" name="Text Box 1104"/>
              <p:cNvSpPr txBox="1">
                <a:spLocks noChangeArrowheads="1"/>
              </p:cNvSpPr>
              <p:nvPr/>
            </p:nvSpPr>
            <p:spPr bwMode="auto">
              <a:xfrm>
                <a:off x="1872" y="3648"/>
                <a:ext cx="576" cy="154"/>
              </a:xfrm>
              <a:prstGeom prst="rect">
                <a:avLst/>
              </a:prstGeom>
              <a:noFill/>
              <a:ln w="9525">
                <a:noFill/>
                <a:miter lim="800000"/>
                <a:headEnd/>
                <a:tailEnd/>
              </a:ln>
            </p:spPr>
            <p:txBody>
              <a:bodyPr>
                <a:spAutoFit/>
              </a:bodyPr>
              <a:lstStyle/>
              <a:p>
                <a:pPr>
                  <a:spcBef>
                    <a:spcPct val="50000"/>
                  </a:spcBef>
                </a:pPr>
                <a:r>
                  <a:rPr lang="en-US" sz="1000"/>
                  <a:t>4.5 m (15 ft.)</a:t>
                </a:r>
              </a:p>
            </p:txBody>
          </p:sp>
          <p:sp>
            <p:nvSpPr>
              <p:cNvPr id="111658" name="Text Box 1105"/>
              <p:cNvSpPr txBox="1">
                <a:spLocks noChangeArrowheads="1"/>
              </p:cNvSpPr>
              <p:nvPr/>
            </p:nvSpPr>
            <p:spPr bwMode="auto">
              <a:xfrm>
                <a:off x="1872" y="3792"/>
                <a:ext cx="576" cy="154"/>
              </a:xfrm>
              <a:prstGeom prst="rect">
                <a:avLst/>
              </a:prstGeom>
              <a:noFill/>
              <a:ln w="9525">
                <a:noFill/>
                <a:miter lim="800000"/>
                <a:headEnd/>
                <a:tailEnd/>
              </a:ln>
            </p:spPr>
            <p:txBody>
              <a:bodyPr>
                <a:spAutoFit/>
              </a:bodyPr>
              <a:lstStyle/>
              <a:p>
                <a:pPr>
                  <a:spcBef>
                    <a:spcPct val="50000"/>
                  </a:spcBef>
                </a:pPr>
                <a:r>
                  <a:rPr lang="en-US" sz="1000"/>
                  <a:t>3  m (10 ft.)</a:t>
                </a:r>
              </a:p>
            </p:txBody>
          </p:sp>
          <p:sp>
            <p:nvSpPr>
              <p:cNvPr id="111659" name="Text Box 1106"/>
              <p:cNvSpPr txBox="1">
                <a:spLocks noChangeArrowheads="1"/>
              </p:cNvSpPr>
              <p:nvPr/>
            </p:nvSpPr>
            <p:spPr bwMode="auto">
              <a:xfrm>
                <a:off x="1872" y="3936"/>
                <a:ext cx="576" cy="154"/>
              </a:xfrm>
              <a:prstGeom prst="rect">
                <a:avLst/>
              </a:prstGeom>
              <a:noFill/>
              <a:ln w="9525">
                <a:noFill/>
                <a:miter lim="800000"/>
                <a:headEnd/>
                <a:tailEnd/>
              </a:ln>
            </p:spPr>
            <p:txBody>
              <a:bodyPr>
                <a:spAutoFit/>
              </a:bodyPr>
              <a:lstStyle/>
              <a:p>
                <a:pPr>
                  <a:spcBef>
                    <a:spcPct val="50000"/>
                  </a:spcBef>
                </a:pPr>
                <a:r>
                  <a:rPr lang="en-US" sz="1000"/>
                  <a:t>3  m (10 ft.)</a:t>
                </a:r>
              </a:p>
            </p:txBody>
          </p:sp>
          <p:sp>
            <p:nvSpPr>
              <p:cNvPr id="111660" name="Text Box 1118"/>
              <p:cNvSpPr txBox="1">
                <a:spLocks noChangeArrowheads="1"/>
              </p:cNvSpPr>
              <p:nvPr/>
            </p:nvSpPr>
            <p:spPr bwMode="auto">
              <a:xfrm>
                <a:off x="3206" y="2496"/>
                <a:ext cx="634" cy="154"/>
              </a:xfrm>
              <a:prstGeom prst="rect">
                <a:avLst/>
              </a:prstGeom>
              <a:noFill/>
              <a:ln w="9525">
                <a:noFill/>
                <a:miter lim="800000"/>
                <a:headEnd/>
                <a:tailEnd/>
              </a:ln>
            </p:spPr>
            <p:txBody>
              <a:bodyPr>
                <a:spAutoFit/>
              </a:bodyPr>
              <a:lstStyle/>
              <a:p>
                <a:pPr>
                  <a:spcBef>
                    <a:spcPct val="50000"/>
                  </a:spcBef>
                </a:pPr>
                <a:r>
                  <a:rPr lang="en-US" sz="1000"/>
                  <a:t>150 m (500 ft.)</a:t>
                </a:r>
              </a:p>
            </p:txBody>
          </p:sp>
          <p:sp>
            <p:nvSpPr>
              <p:cNvPr id="111661" name="Text Box 1119"/>
              <p:cNvSpPr txBox="1">
                <a:spLocks noChangeArrowheads="1"/>
              </p:cNvSpPr>
              <p:nvPr/>
            </p:nvSpPr>
            <p:spPr bwMode="auto">
              <a:xfrm>
                <a:off x="3206" y="2640"/>
                <a:ext cx="576" cy="154"/>
              </a:xfrm>
              <a:prstGeom prst="rect">
                <a:avLst/>
              </a:prstGeom>
              <a:noFill/>
              <a:ln w="9525">
                <a:noFill/>
                <a:miter lim="800000"/>
                <a:headEnd/>
                <a:tailEnd/>
              </a:ln>
            </p:spPr>
            <p:txBody>
              <a:bodyPr>
                <a:spAutoFit/>
              </a:bodyPr>
              <a:lstStyle/>
              <a:p>
                <a:pPr>
                  <a:spcBef>
                    <a:spcPct val="50000"/>
                  </a:spcBef>
                </a:pPr>
                <a:r>
                  <a:rPr lang="en-US" sz="1000"/>
                  <a:t>75 m (250 ft.)</a:t>
                </a:r>
              </a:p>
            </p:txBody>
          </p:sp>
          <p:sp>
            <p:nvSpPr>
              <p:cNvPr id="111662" name="Text Box 1120"/>
              <p:cNvSpPr txBox="1">
                <a:spLocks noChangeArrowheads="1"/>
              </p:cNvSpPr>
              <p:nvPr/>
            </p:nvSpPr>
            <p:spPr bwMode="auto">
              <a:xfrm>
                <a:off x="3206" y="2784"/>
                <a:ext cx="576" cy="154"/>
              </a:xfrm>
              <a:prstGeom prst="rect">
                <a:avLst/>
              </a:prstGeom>
              <a:noFill/>
              <a:ln w="9525">
                <a:noFill/>
                <a:miter lim="800000"/>
                <a:headEnd/>
                <a:tailEnd/>
              </a:ln>
            </p:spPr>
            <p:txBody>
              <a:bodyPr>
                <a:spAutoFit/>
              </a:bodyPr>
              <a:lstStyle/>
              <a:p>
                <a:pPr>
                  <a:spcBef>
                    <a:spcPct val="50000"/>
                  </a:spcBef>
                </a:pPr>
                <a:r>
                  <a:rPr lang="en-US" sz="1000"/>
                  <a:t>45 m (150 ft.)</a:t>
                </a:r>
              </a:p>
            </p:txBody>
          </p:sp>
          <p:sp>
            <p:nvSpPr>
              <p:cNvPr id="111663" name="Text Box 1121"/>
              <p:cNvSpPr txBox="1">
                <a:spLocks noChangeArrowheads="1"/>
              </p:cNvSpPr>
              <p:nvPr/>
            </p:nvSpPr>
            <p:spPr bwMode="auto">
              <a:xfrm>
                <a:off x="3206" y="2928"/>
                <a:ext cx="576" cy="154"/>
              </a:xfrm>
              <a:prstGeom prst="rect">
                <a:avLst/>
              </a:prstGeom>
              <a:noFill/>
              <a:ln w="9525">
                <a:noFill/>
                <a:miter lim="800000"/>
                <a:headEnd/>
                <a:tailEnd/>
              </a:ln>
            </p:spPr>
            <p:txBody>
              <a:bodyPr>
                <a:spAutoFit/>
              </a:bodyPr>
              <a:lstStyle/>
              <a:p>
                <a:pPr>
                  <a:spcBef>
                    <a:spcPct val="50000"/>
                  </a:spcBef>
                </a:pPr>
                <a:r>
                  <a:rPr lang="en-US" sz="1000"/>
                  <a:t>30 m (100 ft.)</a:t>
                </a:r>
              </a:p>
            </p:txBody>
          </p:sp>
          <p:sp>
            <p:nvSpPr>
              <p:cNvPr id="111664" name="Text Box 1122"/>
              <p:cNvSpPr txBox="1">
                <a:spLocks noChangeArrowheads="1"/>
              </p:cNvSpPr>
              <p:nvPr/>
            </p:nvSpPr>
            <p:spPr bwMode="auto">
              <a:xfrm>
                <a:off x="3216" y="3072"/>
                <a:ext cx="576" cy="154"/>
              </a:xfrm>
              <a:prstGeom prst="rect">
                <a:avLst/>
              </a:prstGeom>
              <a:noFill/>
              <a:ln w="9525">
                <a:noFill/>
                <a:miter lim="800000"/>
                <a:headEnd/>
                <a:tailEnd/>
              </a:ln>
            </p:spPr>
            <p:txBody>
              <a:bodyPr>
                <a:spAutoFit/>
              </a:bodyPr>
              <a:lstStyle/>
              <a:p>
                <a:pPr>
                  <a:spcBef>
                    <a:spcPct val="50000"/>
                  </a:spcBef>
                </a:pPr>
                <a:r>
                  <a:rPr lang="en-US" sz="1000"/>
                  <a:t>20 m (70 ft.)</a:t>
                </a:r>
              </a:p>
            </p:txBody>
          </p:sp>
          <p:sp>
            <p:nvSpPr>
              <p:cNvPr id="111665" name="Text Box 1123"/>
              <p:cNvSpPr txBox="1">
                <a:spLocks noChangeArrowheads="1"/>
              </p:cNvSpPr>
              <p:nvPr/>
            </p:nvSpPr>
            <p:spPr bwMode="auto">
              <a:xfrm>
                <a:off x="3216" y="3216"/>
                <a:ext cx="576" cy="154"/>
              </a:xfrm>
              <a:prstGeom prst="rect">
                <a:avLst/>
              </a:prstGeom>
              <a:noFill/>
              <a:ln w="9525">
                <a:noFill/>
                <a:miter lim="800000"/>
                <a:headEnd/>
                <a:tailEnd/>
              </a:ln>
            </p:spPr>
            <p:txBody>
              <a:bodyPr>
                <a:spAutoFit/>
              </a:bodyPr>
              <a:lstStyle/>
              <a:p>
                <a:pPr>
                  <a:spcBef>
                    <a:spcPct val="50000"/>
                  </a:spcBef>
                </a:pPr>
                <a:r>
                  <a:rPr lang="en-US" sz="1000"/>
                  <a:t>17 m (55 ft.)</a:t>
                </a:r>
              </a:p>
            </p:txBody>
          </p:sp>
          <p:sp>
            <p:nvSpPr>
              <p:cNvPr id="111666" name="Text Box 1124"/>
              <p:cNvSpPr txBox="1">
                <a:spLocks noChangeArrowheads="1"/>
              </p:cNvSpPr>
              <p:nvPr/>
            </p:nvSpPr>
            <p:spPr bwMode="auto">
              <a:xfrm>
                <a:off x="3216" y="3360"/>
                <a:ext cx="576" cy="154"/>
              </a:xfrm>
              <a:prstGeom prst="rect">
                <a:avLst/>
              </a:prstGeom>
              <a:noFill/>
              <a:ln w="9525">
                <a:noFill/>
                <a:miter lim="800000"/>
                <a:headEnd/>
                <a:tailEnd/>
              </a:ln>
            </p:spPr>
            <p:txBody>
              <a:bodyPr>
                <a:spAutoFit/>
              </a:bodyPr>
              <a:lstStyle/>
              <a:p>
                <a:pPr>
                  <a:spcBef>
                    <a:spcPct val="50000"/>
                  </a:spcBef>
                </a:pPr>
                <a:r>
                  <a:rPr lang="en-US" sz="1000"/>
                  <a:t>14  m (45 ft.)</a:t>
                </a:r>
              </a:p>
            </p:txBody>
          </p:sp>
          <p:sp>
            <p:nvSpPr>
              <p:cNvPr id="111667" name="Text Box 1125"/>
              <p:cNvSpPr txBox="1">
                <a:spLocks noChangeArrowheads="1"/>
              </p:cNvSpPr>
              <p:nvPr/>
            </p:nvSpPr>
            <p:spPr bwMode="auto">
              <a:xfrm>
                <a:off x="3216" y="3504"/>
                <a:ext cx="576" cy="154"/>
              </a:xfrm>
              <a:prstGeom prst="rect">
                <a:avLst/>
              </a:prstGeom>
              <a:noFill/>
              <a:ln w="9525">
                <a:noFill/>
                <a:miter lim="800000"/>
                <a:headEnd/>
                <a:tailEnd/>
              </a:ln>
            </p:spPr>
            <p:txBody>
              <a:bodyPr>
                <a:spAutoFit/>
              </a:bodyPr>
              <a:lstStyle/>
              <a:p>
                <a:pPr>
                  <a:spcBef>
                    <a:spcPct val="50000"/>
                  </a:spcBef>
                </a:pPr>
                <a:r>
                  <a:rPr lang="en-US" sz="1000"/>
                  <a:t>12 m (40 ft.)</a:t>
                </a:r>
              </a:p>
            </p:txBody>
          </p:sp>
          <p:sp>
            <p:nvSpPr>
              <p:cNvPr id="111668" name="Text Box 1126"/>
              <p:cNvSpPr txBox="1">
                <a:spLocks noChangeArrowheads="1"/>
              </p:cNvSpPr>
              <p:nvPr/>
            </p:nvSpPr>
            <p:spPr bwMode="auto">
              <a:xfrm>
                <a:off x="3216" y="3648"/>
                <a:ext cx="576" cy="154"/>
              </a:xfrm>
              <a:prstGeom prst="rect">
                <a:avLst/>
              </a:prstGeom>
              <a:noFill/>
              <a:ln w="9525">
                <a:noFill/>
                <a:miter lim="800000"/>
                <a:headEnd/>
                <a:tailEnd/>
              </a:ln>
            </p:spPr>
            <p:txBody>
              <a:bodyPr>
                <a:spAutoFit/>
              </a:bodyPr>
              <a:lstStyle/>
              <a:p>
                <a:pPr>
                  <a:spcBef>
                    <a:spcPct val="50000"/>
                  </a:spcBef>
                </a:pPr>
                <a:r>
                  <a:rPr lang="en-US" sz="1000"/>
                  <a:t>11 m (35 ft.)</a:t>
                </a:r>
              </a:p>
            </p:txBody>
          </p:sp>
          <p:sp>
            <p:nvSpPr>
              <p:cNvPr id="111669" name="Text Box 1127"/>
              <p:cNvSpPr txBox="1">
                <a:spLocks noChangeArrowheads="1"/>
              </p:cNvSpPr>
              <p:nvPr/>
            </p:nvSpPr>
            <p:spPr bwMode="auto">
              <a:xfrm>
                <a:off x="3216" y="3792"/>
                <a:ext cx="576" cy="154"/>
              </a:xfrm>
              <a:prstGeom prst="rect">
                <a:avLst/>
              </a:prstGeom>
              <a:noFill/>
              <a:ln w="9525">
                <a:noFill/>
                <a:miter lim="800000"/>
                <a:headEnd/>
                <a:tailEnd/>
              </a:ln>
            </p:spPr>
            <p:txBody>
              <a:bodyPr>
                <a:spAutoFit/>
              </a:bodyPr>
              <a:lstStyle/>
              <a:p>
                <a:pPr>
                  <a:spcBef>
                    <a:spcPct val="50000"/>
                  </a:spcBef>
                </a:pPr>
                <a:r>
                  <a:rPr lang="en-US" sz="1000"/>
                  <a:t>9  m (30 ft.)</a:t>
                </a:r>
              </a:p>
            </p:txBody>
          </p:sp>
          <p:sp>
            <p:nvSpPr>
              <p:cNvPr id="111670" name="Text Box 1128"/>
              <p:cNvSpPr txBox="1">
                <a:spLocks noChangeArrowheads="1"/>
              </p:cNvSpPr>
              <p:nvPr/>
            </p:nvSpPr>
            <p:spPr bwMode="auto">
              <a:xfrm>
                <a:off x="3216" y="3936"/>
                <a:ext cx="576" cy="154"/>
              </a:xfrm>
              <a:prstGeom prst="rect">
                <a:avLst/>
              </a:prstGeom>
              <a:noFill/>
              <a:ln w="9525">
                <a:noFill/>
                <a:miter lim="800000"/>
                <a:headEnd/>
                <a:tailEnd/>
              </a:ln>
            </p:spPr>
            <p:txBody>
              <a:bodyPr>
                <a:spAutoFit/>
              </a:bodyPr>
              <a:lstStyle/>
              <a:p>
                <a:pPr>
                  <a:spcBef>
                    <a:spcPct val="50000"/>
                  </a:spcBef>
                </a:pPr>
                <a:r>
                  <a:rPr lang="en-US" sz="1000"/>
                  <a:t>8  m (25 ft.)</a:t>
                </a:r>
              </a:p>
            </p:txBody>
          </p:sp>
        </p:grpSp>
      </p:grpSp>
      <p:sp>
        <p:nvSpPr>
          <p:cNvPr id="111631" name="Text Box 1129"/>
          <p:cNvSpPr txBox="1">
            <a:spLocks noChangeArrowheads="1"/>
          </p:cNvSpPr>
          <p:nvPr/>
        </p:nvSpPr>
        <p:spPr bwMode="auto">
          <a:xfrm>
            <a:off x="3276600" y="3352800"/>
            <a:ext cx="2286000" cy="274638"/>
          </a:xfrm>
          <a:prstGeom prst="rect">
            <a:avLst/>
          </a:prstGeom>
          <a:noFill/>
          <a:ln w="9525">
            <a:noFill/>
            <a:miter lim="800000"/>
            <a:headEnd/>
            <a:tailEnd/>
          </a:ln>
        </p:spPr>
        <p:txBody>
          <a:bodyPr>
            <a:spAutoFit/>
          </a:bodyPr>
          <a:lstStyle/>
          <a:p>
            <a:pPr>
              <a:spcBef>
                <a:spcPct val="50000"/>
              </a:spcBef>
            </a:pPr>
            <a:r>
              <a:rPr lang="en-US" sz="1200" b="1" dirty="0"/>
              <a:t>Maximum Up-Slope Length</a:t>
            </a:r>
          </a:p>
        </p:txBody>
      </p:sp>
      <p:sp>
        <p:nvSpPr>
          <p:cNvPr id="74"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9452880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12644" name="Text Box 4"/>
          <p:cNvSpPr txBox="1">
            <a:spLocks noChangeArrowheads="1"/>
          </p:cNvSpPr>
          <p:nvPr/>
        </p:nvSpPr>
        <p:spPr bwMode="auto">
          <a:xfrm>
            <a:off x="1600200" y="381000"/>
            <a:ext cx="6096000" cy="396875"/>
          </a:xfrm>
          <a:prstGeom prst="rect">
            <a:avLst/>
          </a:prstGeom>
          <a:noFill/>
          <a:ln w="9525">
            <a:noFill/>
            <a:miter lim="800000"/>
            <a:headEnd/>
            <a:tailEnd/>
          </a:ln>
        </p:spPr>
        <p:txBody>
          <a:bodyPr>
            <a:spAutoFit/>
          </a:bodyPr>
          <a:lstStyle/>
          <a:p>
            <a:pPr algn="ctr">
              <a:spcBef>
                <a:spcPct val="50000"/>
              </a:spcBef>
            </a:pPr>
            <a:r>
              <a:rPr lang="en-US" sz="2000">
                <a:effectLst>
                  <a:outerShdw blurRad="38100" dist="38100" dir="2700000" algn="tl">
                    <a:srgbClr val="000000">
                      <a:alpha val="43137"/>
                    </a:srgbClr>
                  </a:outerShdw>
                </a:effectLst>
              </a:rPr>
              <a:t>Pipe Replacement Operations</a:t>
            </a:r>
          </a:p>
        </p:txBody>
      </p:sp>
      <p:sp>
        <p:nvSpPr>
          <p:cNvPr id="112774" name="Text Box 2"/>
          <p:cNvSpPr txBox="1">
            <a:spLocks noChangeArrowheads="1"/>
          </p:cNvSpPr>
          <p:nvPr/>
        </p:nvSpPr>
        <p:spPr bwMode="auto">
          <a:xfrm>
            <a:off x="685800" y="914400"/>
            <a:ext cx="8001000" cy="338554"/>
          </a:xfrm>
          <a:prstGeom prst="rect">
            <a:avLst/>
          </a:prstGeom>
          <a:noFill/>
          <a:ln w="9525">
            <a:noFill/>
            <a:miter lim="800000"/>
            <a:headEnd/>
            <a:tailEnd/>
          </a:ln>
        </p:spPr>
        <p:txBody>
          <a:bodyPr>
            <a:spAutoFit/>
          </a:bodyPr>
          <a:lstStyle/>
          <a:p>
            <a:pPr>
              <a:spcBef>
                <a:spcPct val="50000"/>
              </a:spcBef>
            </a:pPr>
            <a:r>
              <a:rPr lang="en-US" sz="1600" b="1" dirty="0">
                <a:cs typeface="Times New Roman" pitchFamily="18" charset="0"/>
              </a:rPr>
              <a:t>B.  6.  E &amp; S Controls “Environmental Conduct”     </a:t>
            </a:r>
            <a:r>
              <a:rPr lang="en-US" sz="1600" dirty="0">
                <a:cs typeface="Times New Roman" pitchFamily="18" charset="0"/>
              </a:rPr>
              <a:t>(cont’d.)</a:t>
            </a:r>
          </a:p>
        </p:txBody>
      </p:sp>
      <p:sp>
        <p:nvSpPr>
          <p:cNvPr id="112646" name="Line 19"/>
          <p:cNvSpPr>
            <a:spLocks noChangeShapeType="1"/>
          </p:cNvSpPr>
          <p:nvPr/>
        </p:nvSpPr>
        <p:spPr bwMode="auto">
          <a:xfrm flipH="1">
            <a:off x="4648200" y="1600200"/>
            <a:ext cx="76200" cy="76200"/>
          </a:xfrm>
          <a:prstGeom prst="line">
            <a:avLst/>
          </a:prstGeom>
          <a:noFill/>
          <a:ln w="9525">
            <a:solidFill>
              <a:schemeClr val="tx1"/>
            </a:solidFill>
            <a:round/>
            <a:headEnd/>
            <a:tailEnd type="triangle" w="med" len="med"/>
          </a:ln>
        </p:spPr>
        <p:txBody>
          <a:bodyPr/>
          <a:lstStyle/>
          <a:p>
            <a:endParaRPr lang="en-US"/>
          </a:p>
        </p:txBody>
      </p:sp>
      <p:sp>
        <p:nvSpPr>
          <p:cNvPr id="112647" name="Line 25"/>
          <p:cNvSpPr>
            <a:spLocks noChangeShapeType="1"/>
          </p:cNvSpPr>
          <p:nvPr/>
        </p:nvSpPr>
        <p:spPr bwMode="auto">
          <a:xfrm>
            <a:off x="1600200" y="5029200"/>
            <a:ext cx="685800" cy="0"/>
          </a:xfrm>
          <a:prstGeom prst="line">
            <a:avLst/>
          </a:prstGeom>
          <a:noFill/>
          <a:ln w="9525">
            <a:solidFill>
              <a:schemeClr val="tx1"/>
            </a:solidFill>
            <a:round/>
            <a:headEnd/>
            <a:tailEnd/>
          </a:ln>
        </p:spPr>
        <p:txBody>
          <a:bodyPr/>
          <a:lstStyle/>
          <a:p>
            <a:endParaRPr lang="en-US"/>
          </a:p>
        </p:txBody>
      </p:sp>
      <p:sp>
        <p:nvSpPr>
          <p:cNvPr id="112648" name="Line 64"/>
          <p:cNvSpPr>
            <a:spLocks noChangeShapeType="1"/>
          </p:cNvSpPr>
          <p:nvPr/>
        </p:nvSpPr>
        <p:spPr bwMode="auto">
          <a:xfrm>
            <a:off x="2209800" y="2895600"/>
            <a:ext cx="1524000" cy="0"/>
          </a:xfrm>
          <a:prstGeom prst="line">
            <a:avLst/>
          </a:prstGeom>
          <a:noFill/>
          <a:ln w="9525">
            <a:solidFill>
              <a:schemeClr val="tx1"/>
            </a:solidFill>
            <a:round/>
            <a:headEnd/>
            <a:tailEnd/>
          </a:ln>
        </p:spPr>
        <p:txBody>
          <a:bodyPr/>
          <a:lstStyle/>
          <a:p>
            <a:endParaRPr lang="en-US"/>
          </a:p>
        </p:txBody>
      </p:sp>
      <p:sp>
        <p:nvSpPr>
          <p:cNvPr id="112649" name="Text Box 63"/>
          <p:cNvSpPr txBox="1">
            <a:spLocks noChangeArrowheads="1"/>
          </p:cNvSpPr>
          <p:nvPr/>
        </p:nvSpPr>
        <p:spPr bwMode="auto">
          <a:xfrm>
            <a:off x="2133600" y="2667000"/>
            <a:ext cx="1752600" cy="228600"/>
          </a:xfrm>
          <a:prstGeom prst="rect">
            <a:avLst/>
          </a:prstGeom>
          <a:noFill/>
          <a:ln w="9525">
            <a:noFill/>
            <a:miter lim="800000"/>
            <a:headEnd/>
            <a:tailEnd/>
          </a:ln>
        </p:spPr>
        <p:txBody>
          <a:bodyPr>
            <a:spAutoFit/>
          </a:bodyPr>
          <a:lstStyle/>
          <a:p>
            <a:pPr>
              <a:spcBef>
                <a:spcPct val="50000"/>
              </a:spcBef>
            </a:pPr>
            <a:r>
              <a:rPr lang="en-US" sz="900" b="1"/>
              <a:t>UPSTREAM PERSPECTIVE</a:t>
            </a:r>
          </a:p>
        </p:txBody>
      </p:sp>
      <p:sp>
        <p:nvSpPr>
          <p:cNvPr id="112650" name="Line 13"/>
          <p:cNvSpPr>
            <a:spLocks noChangeShapeType="1"/>
          </p:cNvSpPr>
          <p:nvPr/>
        </p:nvSpPr>
        <p:spPr bwMode="auto">
          <a:xfrm>
            <a:off x="5029200" y="1927225"/>
            <a:ext cx="381000" cy="0"/>
          </a:xfrm>
          <a:prstGeom prst="line">
            <a:avLst/>
          </a:prstGeom>
          <a:noFill/>
          <a:ln w="9525">
            <a:solidFill>
              <a:schemeClr val="tx1"/>
            </a:solidFill>
            <a:round/>
            <a:headEnd/>
            <a:tailEnd/>
          </a:ln>
        </p:spPr>
        <p:txBody>
          <a:bodyPr/>
          <a:lstStyle/>
          <a:p>
            <a:endParaRPr lang="en-US"/>
          </a:p>
        </p:txBody>
      </p:sp>
      <p:sp>
        <p:nvSpPr>
          <p:cNvPr id="112651" name="Line 14"/>
          <p:cNvSpPr>
            <a:spLocks noChangeShapeType="1"/>
          </p:cNvSpPr>
          <p:nvPr/>
        </p:nvSpPr>
        <p:spPr bwMode="auto">
          <a:xfrm>
            <a:off x="5029200" y="2514600"/>
            <a:ext cx="381000" cy="0"/>
          </a:xfrm>
          <a:prstGeom prst="line">
            <a:avLst/>
          </a:prstGeom>
          <a:noFill/>
          <a:ln w="9525">
            <a:solidFill>
              <a:schemeClr val="tx1"/>
            </a:solidFill>
            <a:round/>
            <a:headEnd/>
            <a:tailEnd/>
          </a:ln>
        </p:spPr>
        <p:txBody>
          <a:bodyPr/>
          <a:lstStyle/>
          <a:p>
            <a:endParaRPr lang="en-US"/>
          </a:p>
        </p:txBody>
      </p:sp>
      <p:sp>
        <p:nvSpPr>
          <p:cNvPr id="112652" name="Line 15"/>
          <p:cNvSpPr>
            <a:spLocks noChangeShapeType="1"/>
          </p:cNvSpPr>
          <p:nvPr/>
        </p:nvSpPr>
        <p:spPr bwMode="auto">
          <a:xfrm>
            <a:off x="5029200" y="2366963"/>
            <a:ext cx="381000" cy="0"/>
          </a:xfrm>
          <a:prstGeom prst="line">
            <a:avLst/>
          </a:prstGeom>
          <a:noFill/>
          <a:ln w="9525">
            <a:solidFill>
              <a:schemeClr val="tx1"/>
            </a:solidFill>
            <a:round/>
            <a:headEnd/>
            <a:tailEnd/>
          </a:ln>
        </p:spPr>
        <p:txBody>
          <a:bodyPr/>
          <a:lstStyle/>
          <a:p>
            <a:endParaRPr lang="en-US"/>
          </a:p>
        </p:txBody>
      </p:sp>
      <p:sp>
        <p:nvSpPr>
          <p:cNvPr id="112653" name="Line 16"/>
          <p:cNvSpPr>
            <a:spLocks noChangeShapeType="1"/>
          </p:cNvSpPr>
          <p:nvPr/>
        </p:nvSpPr>
        <p:spPr bwMode="auto">
          <a:xfrm flipH="1">
            <a:off x="5181600" y="2133600"/>
            <a:ext cx="533400" cy="0"/>
          </a:xfrm>
          <a:prstGeom prst="line">
            <a:avLst/>
          </a:prstGeom>
          <a:noFill/>
          <a:ln w="3175">
            <a:solidFill>
              <a:schemeClr val="tx1"/>
            </a:solidFill>
            <a:round/>
            <a:headEnd/>
            <a:tailEnd type="triangle" w="med" len="med"/>
          </a:ln>
        </p:spPr>
        <p:txBody>
          <a:bodyPr/>
          <a:lstStyle/>
          <a:p>
            <a:endParaRPr lang="en-US"/>
          </a:p>
        </p:txBody>
      </p:sp>
      <p:sp>
        <p:nvSpPr>
          <p:cNvPr id="112654" name="Line 17"/>
          <p:cNvSpPr>
            <a:spLocks noChangeShapeType="1"/>
          </p:cNvSpPr>
          <p:nvPr/>
        </p:nvSpPr>
        <p:spPr bwMode="auto">
          <a:xfrm flipH="1">
            <a:off x="5410200" y="2438400"/>
            <a:ext cx="284163" cy="0"/>
          </a:xfrm>
          <a:prstGeom prst="line">
            <a:avLst/>
          </a:prstGeom>
          <a:noFill/>
          <a:ln w="9525">
            <a:solidFill>
              <a:schemeClr val="tx1"/>
            </a:solidFill>
            <a:round/>
            <a:headEnd/>
            <a:tailEnd type="triangle" w="med" len="med"/>
          </a:ln>
        </p:spPr>
        <p:txBody>
          <a:bodyPr/>
          <a:lstStyle/>
          <a:p>
            <a:endParaRPr lang="en-US"/>
          </a:p>
        </p:txBody>
      </p:sp>
      <p:sp>
        <p:nvSpPr>
          <p:cNvPr id="112655" name="Line 18"/>
          <p:cNvSpPr>
            <a:spLocks noChangeShapeType="1"/>
          </p:cNvSpPr>
          <p:nvPr/>
        </p:nvSpPr>
        <p:spPr bwMode="auto">
          <a:xfrm flipH="1">
            <a:off x="4724400" y="1524000"/>
            <a:ext cx="304800" cy="76200"/>
          </a:xfrm>
          <a:prstGeom prst="line">
            <a:avLst/>
          </a:prstGeom>
          <a:noFill/>
          <a:ln w="9525">
            <a:solidFill>
              <a:schemeClr val="tx1"/>
            </a:solidFill>
            <a:round/>
            <a:headEnd/>
            <a:tailEnd/>
          </a:ln>
        </p:spPr>
        <p:txBody>
          <a:bodyPr/>
          <a:lstStyle/>
          <a:p>
            <a:endParaRPr lang="en-US"/>
          </a:p>
        </p:txBody>
      </p:sp>
      <p:sp>
        <p:nvSpPr>
          <p:cNvPr id="112656" name="Line 27"/>
          <p:cNvSpPr>
            <a:spLocks noChangeShapeType="1"/>
          </p:cNvSpPr>
          <p:nvPr/>
        </p:nvSpPr>
        <p:spPr bwMode="auto">
          <a:xfrm>
            <a:off x="2057400" y="1676400"/>
            <a:ext cx="2514600" cy="76200"/>
          </a:xfrm>
          <a:prstGeom prst="line">
            <a:avLst/>
          </a:prstGeom>
          <a:noFill/>
          <a:ln w="9525">
            <a:solidFill>
              <a:schemeClr val="tx1"/>
            </a:solidFill>
            <a:round/>
            <a:headEnd type="triangle" w="med" len="med"/>
            <a:tailEnd type="triangle" w="med" len="med"/>
          </a:ln>
        </p:spPr>
        <p:txBody>
          <a:bodyPr/>
          <a:lstStyle/>
          <a:p>
            <a:endParaRPr lang="en-US"/>
          </a:p>
        </p:txBody>
      </p:sp>
      <p:sp>
        <p:nvSpPr>
          <p:cNvPr id="112657" name="Text Box 28"/>
          <p:cNvSpPr txBox="1">
            <a:spLocks noChangeArrowheads="1"/>
          </p:cNvSpPr>
          <p:nvPr/>
        </p:nvSpPr>
        <p:spPr bwMode="auto">
          <a:xfrm>
            <a:off x="2362200" y="1371600"/>
            <a:ext cx="1981200" cy="214313"/>
          </a:xfrm>
          <a:prstGeom prst="rect">
            <a:avLst/>
          </a:prstGeom>
          <a:noFill/>
          <a:ln w="9525">
            <a:noFill/>
            <a:miter lim="800000"/>
            <a:headEnd/>
            <a:tailEnd/>
          </a:ln>
        </p:spPr>
        <p:txBody>
          <a:bodyPr>
            <a:spAutoFit/>
          </a:bodyPr>
          <a:lstStyle/>
          <a:p>
            <a:pPr>
              <a:spcBef>
                <a:spcPct val="50000"/>
              </a:spcBef>
            </a:pPr>
            <a:r>
              <a:rPr lang="en-US" sz="800"/>
              <a:t>8’ MAXIMUM CENTER TO CENTER</a:t>
            </a:r>
          </a:p>
        </p:txBody>
      </p:sp>
      <p:sp>
        <p:nvSpPr>
          <p:cNvPr id="112658" name="Line 29"/>
          <p:cNvSpPr>
            <a:spLocks noChangeShapeType="1"/>
          </p:cNvSpPr>
          <p:nvPr/>
        </p:nvSpPr>
        <p:spPr bwMode="auto">
          <a:xfrm flipH="1">
            <a:off x="3200400" y="1524000"/>
            <a:ext cx="152400" cy="182563"/>
          </a:xfrm>
          <a:prstGeom prst="line">
            <a:avLst/>
          </a:prstGeom>
          <a:noFill/>
          <a:ln w="9525">
            <a:solidFill>
              <a:schemeClr val="tx1"/>
            </a:solidFill>
            <a:round/>
            <a:headEnd/>
            <a:tailEnd type="triangle" w="med" len="med"/>
          </a:ln>
        </p:spPr>
        <p:txBody>
          <a:bodyPr/>
          <a:lstStyle/>
          <a:p>
            <a:endParaRPr lang="en-US"/>
          </a:p>
        </p:txBody>
      </p:sp>
      <p:sp>
        <p:nvSpPr>
          <p:cNvPr id="112659" name="Text Box 30"/>
          <p:cNvSpPr txBox="1">
            <a:spLocks noChangeArrowheads="1"/>
          </p:cNvSpPr>
          <p:nvPr/>
        </p:nvSpPr>
        <p:spPr bwMode="auto">
          <a:xfrm>
            <a:off x="4876800" y="1371600"/>
            <a:ext cx="2590800" cy="458788"/>
          </a:xfrm>
          <a:prstGeom prst="rect">
            <a:avLst/>
          </a:prstGeom>
          <a:noFill/>
          <a:ln w="9525">
            <a:noFill/>
            <a:miter lim="800000"/>
            <a:headEnd/>
            <a:tailEnd/>
          </a:ln>
        </p:spPr>
        <p:txBody>
          <a:bodyPr>
            <a:spAutoFit/>
          </a:bodyPr>
          <a:lstStyle/>
          <a:p>
            <a:pPr>
              <a:spcBef>
                <a:spcPct val="50000"/>
              </a:spcBef>
            </a:pPr>
            <a:r>
              <a:rPr lang="en-US" sz="800"/>
              <a:t>     48” MINIMUM LENGTH POST, DRIVEN</a:t>
            </a:r>
            <a:br>
              <a:rPr lang="en-US" sz="800"/>
            </a:br>
            <a:r>
              <a:rPr lang="en-US" sz="800"/>
              <a:t>        A MINIMUM OF 18” INTO GROUND</a:t>
            </a:r>
            <a:br>
              <a:rPr lang="en-US" sz="800"/>
            </a:br>
            <a:r>
              <a:rPr lang="en-US" sz="800"/>
              <a:t>(POSTS ARE 2” BY 2” WOOD OR EQUIVALENT)</a:t>
            </a:r>
          </a:p>
        </p:txBody>
      </p:sp>
      <p:sp>
        <p:nvSpPr>
          <p:cNvPr id="112660" name="Line 31"/>
          <p:cNvSpPr>
            <a:spLocks noChangeShapeType="1"/>
          </p:cNvSpPr>
          <p:nvPr/>
        </p:nvSpPr>
        <p:spPr bwMode="auto">
          <a:xfrm>
            <a:off x="5181600" y="1927225"/>
            <a:ext cx="0" cy="457200"/>
          </a:xfrm>
          <a:prstGeom prst="line">
            <a:avLst/>
          </a:prstGeom>
          <a:noFill/>
          <a:ln w="3175">
            <a:solidFill>
              <a:schemeClr val="tx1"/>
            </a:solidFill>
            <a:round/>
            <a:headEnd type="triangle" w="med" len="med"/>
            <a:tailEnd type="triangle" w="med" len="med"/>
          </a:ln>
        </p:spPr>
        <p:txBody>
          <a:bodyPr/>
          <a:lstStyle/>
          <a:p>
            <a:endParaRPr lang="en-US"/>
          </a:p>
        </p:txBody>
      </p:sp>
      <p:sp>
        <p:nvSpPr>
          <p:cNvPr id="112661" name="Text Box 32"/>
          <p:cNvSpPr txBox="1">
            <a:spLocks noChangeArrowheads="1"/>
          </p:cNvSpPr>
          <p:nvPr/>
        </p:nvSpPr>
        <p:spPr bwMode="auto">
          <a:xfrm>
            <a:off x="5638800" y="1981200"/>
            <a:ext cx="1905000" cy="336550"/>
          </a:xfrm>
          <a:prstGeom prst="rect">
            <a:avLst/>
          </a:prstGeom>
          <a:noFill/>
          <a:ln w="9525">
            <a:noFill/>
            <a:miter lim="800000"/>
            <a:headEnd/>
            <a:tailEnd/>
          </a:ln>
        </p:spPr>
        <p:txBody>
          <a:bodyPr>
            <a:spAutoFit/>
          </a:bodyPr>
          <a:lstStyle/>
          <a:p>
            <a:pPr>
              <a:spcBef>
                <a:spcPct val="50000"/>
              </a:spcBef>
            </a:pPr>
            <a:r>
              <a:rPr lang="en-US" sz="800"/>
              <a:t>30” MAXIMUM HEIGHT OF FILTER </a:t>
            </a:r>
            <a:br>
              <a:rPr lang="en-US" sz="800"/>
            </a:br>
            <a:r>
              <a:rPr lang="en-US" sz="800"/>
              <a:t>FABRIC (GEOTEXTILE, CLASS 3)</a:t>
            </a:r>
          </a:p>
        </p:txBody>
      </p:sp>
      <p:sp>
        <p:nvSpPr>
          <p:cNvPr id="112662" name="Text Box 33"/>
          <p:cNvSpPr txBox="1">
            <a:spLocks noChangeArrowheads="1"/>
          </p:cNvSpPr>
          <p:nvPr/>
        </p:nvSpPr>
        <p:spPr bwMode="auto">
          <a:xfrm>
            <a:off x="5638800" y="2362200"/>
            <a:ext cx="1905000" cy="214313"/>
          </a:xfrm>
          <a:prstGeom prst="rect">
            <a:avLst/>
          </a:prstGeom>
          <a:noFill/>
          <a:ln w="9525">
            <a:noFill/>
            <a:miter lim="800000"/>
            <a:headEnd/>
            <a:tailEnd/>
          </a:ln>
        </p:spPr>
        <p:txBody>
          <a:bodyPr>
            <a:spAutoFit/>
          </a:bodyPr>
          <a:lstStyle/>
          <a:p>
            <a:pPr>
              <a:spcBef>
                <a:spcPct val="50000"/>
              </a:spcBef>
            </a:pPr>
            <a:r>
              <a:rPr lang="en-US" sz="800"/>
              <a:t>6” MINIMUM DEPTH IN GROUND</a:t>
            </a:r>
          </a:p>
        </p:txBody>
      </p:sp>
      <p:sp>
        <p:nvSpPr>
          <p:cNvPr id="112663" name="Line 34"/>
          <p:cNvSpPr>
            <a:spLocks noChangeShapeType="1"/>
          </p:cNvSpPr>
          <p:nvPr/>
        </p:nvSpPr>
        <p:spPr bwMode="auto">
          <a:xfrm>
            <a:off x="5181600" y="2393950"/>
            <a:ext cx="0" cy="152400"/>
          </a:xfrm>
          <a:prstGeom prst="line">
            <a:avLst/>
          </a:prstGeom>
          <a:noFill/>
          <a:ln w="9525">
            <a:solidFill>
              <a:schemeClr val="tx1"/>
            </a:solidFill>
            <a:prstDash val="sysDot"/>
            <a:round/>
            <a:headEnd/>
            <a:tailEnd/>
          </a:ln>
        </p:spPr>
        <p:txBody>
          <a:bodyPr/>
          <a:lstStyle/>
          <a:p>
            <a:endParaRPr lang="en-US"/>
          </a:p>
        </p:txBody>
      </p:sp>
      <p:grpSp>
        <p:nvGrpSpPr>
          <p:cNvPr id="5" name="Group 35"/>
          <p:cNvGrpSpPr>
            <a:grpSpLocks/>
          </p:cNvGrpSpPr>
          <p:nvPr/>
        </p:nvGrpSpPr>
        <p:grpSpPr bwMode="auto">
          <a:xfrm>
            <a:off x="2362200" y="2514600"/>
            <a:ext cx="476250" cy="457200"/>
            <a:chOff x="1422" y="1872"/>
            <a:chExt cx="348" cy="330"/>
          </a:xfrm>
        </p:grpSpPr>
        <p:sp>
          <p:nvSpPr>
            <p:cNvPr id="112772" name="Freeform 36"/>
            <p:cNvSpPr>
              <a:spLocks/>
            </p:cNvSpPr>
            <p:nvPr/>
          </p:nvSpPr>
          <p:spPr bwMode="auto">
            <a:xfrm>
              <a:off x="1422" y="1878"/>
              <a:ext cx="348" cy="324"/>
            </a:xfrm>
            <a:custGeom>
              <a:avLst/>
              <a:gdLst>
                <a:gd name="T0" fmla="*/ 0 w 348"/>
                <a:gd name="T1" fmla="*/ 324 h 324"/>
                <a:gd name="T2" fmla="*/ 54 w 348"/>
                <a:gd name="T3" fmla="*/ 300 h 324"/>
                <a:gd name="T4" fmla="*/ 84 w 348"/>
                <a:gd name="T5" fmla="*/ 246 h 324"/>
                <a:gd name="T6" fmla="*/ 108 w 348"/>
                <a:gd name="T7" fmla="*/ 192 h 324"/>
                <a:gd name="T8" fmla="*/ 198 w 348"/>
                <a:gd name="T9" fmla="*/ 150 h 324"/>
                <a:gd name="T10" fmla="*/ 252 w 348"/>
                <a:gd name="T11" fmla="*/ 114 h 324"/>
                <a:gd name="T12" fmla="*/ 270 w 348"/>
                <a:gd name="T13" fmla="*/ 102 h 324"/>
                <a:gd name="T14" fmla="*/ 318 w 348"/>
                <a:gd name="T15" fmla="*/ 36 h 324"/>
                <a:gd name="T16" fmla="*/ 348 w 348"/>
                <a:gd name="T17" fmla="*/ 0 h 3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8"/>
                <a:gd name="T28" fmla="*/ 0 h 324"/>
                <a:gd name="T29" fmla="*/ 348 w 348"/>
                <a:gd name="T30" fmla="*/ 324 h 3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8" h="324">
                  <a:moveTo>
                    <a:pt x="0" y="324"/>
                  </a:moveTo>
                  <a:cubicBezTo>
                    <a:pt x="20" y="317"/>
                    <a:pt x="34" y="307"/>
                    <a:pt x="54" y="300"/>
                  </a:cubicBezTo>
                  <a:cubicBezTo>
                    <a:pt x="65" y="268"/>
                    <a:pt x="56" y="287"/>
                    <a:pt x="84" y="246"/>
                  </a:cubicBezTo>
                  <a:cubicBezTo>
                    <a:pt x="94" y="231"/>
                    <a:pt x="97" y="206"/>
                    <a:pt x="108" y="192"/>
                  </a:cubicBezTo>
                  <a:cubicBezTo>
                    <a:pt x="120" y="177"/>
                    <a:pt x="182" y="155"/>
                    <a:pt x="198" y="150"/>
                  </a:cubicBezTo>
                  <a:cubicBezTo>
                    <a:pt x="198" y="150"/>
                    <a:pt x="243" y="120"/>
                    <a:pt x="252" y="114"/>
                  </a:cubicBezTo>
                  <a:cubicBezTo>
                    <a:pt x="258" y="110"/>
                    <a:pt x="270" y="102"/>
                    <a:pt x="270" y="102"/>
                  </a:cubicBezTo>
                  <a:cubicBezTo>
                    <a:pt x="287" y="76"/>
                    <a:pt x="291" y="54"/>
                    <a:pt x="318" y="36"/>
                  </a:cubicBezTo>
                  <a:cubicBezTo>
                    <a:pt x="325" y="15"/>
                    <a:pt x="333" y="15"/>
                    <a:pt x="348" y="0"/>
                  </a:cubicBezTo>
                </a:path>
              </a:pathLst>
            </a:custGeom>
            <a:noFill/>
            <a:ln w="9525">
              <a:solidFill>
                <a:schemeClr val="tx1"/>
              </a:solidFill>
              <a:round/>
              <a:headEnd/>
              <a:tailEnd/>
            </a:ln>
          </p:spPr>
          <p:txBody>
            <a:bodyPr/>
            <a:lstStyle/>
            <a:p>
              <a:endParaRPr lang="en-US"/>
            </a:p>
          </p:txBody>
        </p:sp>
        <p:sp>
          <p:nvSpPr>
            <p:cNvPr id="112773" name="Line 37"/>
            <p:cNvSpPr>
              <a:spLocks noChangeShapeType="1"/>
            </p:cNvSpPr>
            <p:nvPr/>
          </p:nvSpPr>
          <p:spPr bwMode="auto">
            <a:xfrm>
              <a:off x="1728" y="1872"/>
              <a:ext cx="0" cy="0"/>
            </a:xfrm>
            <a:prstGeom prst="line">
              <a:avLst/>
            </a:prstGeom>
            <a:noFill/>
            <a:ln w="9525">
              <a:solidFill>
                <a:schemeClr val="tx1"/>
              </a:solidFill>
              <a:round/>
              <a:headEnd/>
              <a:tailEnd type="triangle" w="med" len="med"/>
            </a:ln>
          </p:spPr>
          <p:txBody>
            <a:bodyPr/>
            <a:lstStyle/>
            <a:p>
              <a:endParaRPr lang="en-US"/>
            </a:p>
          </p:txBody>
        </p:sp>
      </p:grpSp>
      <p:grpSp>
        <p:nvGrpSpPr>
          <p:cNvPr id="6" name="Group 38"/>
          <p:cNvGrpSpPr>
            <a:grpSpLocks/>
          </p:cNvGrpSpPr>
          <p:nvPr/>
        </p:nvGrpSpPr>
        <p:grpSpPr bwMode="auto">
          <a:xfrm>
            <a:off x="3429000" y="2590800"/>
            <a:ext cx="400050" cy="457200"/>
            <a:chOff x="1422" y="1872"/>
            <a:chExt cx="348" cy="330"/>
          </a:xfrm>
        </p:grpSpPr>
        <p:sp>
          <p:nvSpPr>
            <p:cNvPr id="112770" name="Freeform 39"/>
            <p:cNvSpPr>
              <a:spLocks/>
            </p:cNvSpPr>
            <p:nvPr/>
          </p:nvSpPr>
          <p:spPr bwMode="auto">
            <a:xfrm>
              <a:off x="1422" y="1878"/>
              <a:ext cx="348" cy="324"/>
            </a:xfrm>
            <a:custGeom>
              <a:avLst/>
              <a:gdLst>
                <a:gd name="T0" fmla="*/ 0 w 348"/>
                <a:gd name="T1" fmla="*/ 324 h 324"/>
                <a:gd name="T2" fmla="*/ 54 w 348"/>
                <a:gd name="T3" fmla="*/ 300 h 324"/>
                <a:gd name="T4" fmla="*/ 84 w 348"/>
                <a:gd name="T5" fmla="*/ 246 h 324"/>
                <a:gd name="T6" fmla="*/ 108 w 348"/>
                <a:gd name="T7" fmla="*/ 192 h 324"/>
                <a:gd name="T8" fmla="*/ 198 w 348"/>
                <a:gd name="T9" fmla="*/ 150 h 324"/>
                <a:gd name="T10" fmla="*/ 252 w 348"/>
                <a:gd name="T11" fmla="*/ 114 h 324"/>
                <a:gd name="T12" fmla="*/ 270 w 348"/>
                <a:gd name="T13" fmla="*/ 102 h 324"/>
                <a:gd name="T14" fmla="*/ 318 w 348"/>
                <a:gd name="T15" fmla="*/ 36 h 324"/>
                <a:gd name="T16" fmla="*/ 348 w 348"/>
                <a:gd name="T17" fmla="*/ 0 h 3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8"/>
                <a:gd name="T28" fmla="*/ 0 h 324"/>
                <a:gd name="T29" fmla="*/ 348 w 348"/>
                <a:gd name="T30" fmla="*/ 324 h 3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8" h="324">
                  <a:moveTo>
                    <a:pt x="0" y="324"/>
                  </a:moveTo>
                  <a:cubicBezTo>
                    <a:pt x="20" y="317"/>
                    <a:pt x="34" y="307"/>
                    <a:pt x="54" y="300"/>
                  </a:cubicBezTo>
                  <a:cubicBezTo>
                    <a:pt x="65" y="268"/>
                    <a:pt x="56" y="287"/>
                    <a:pt x="84" y="246"/>
                  </a:cubicBezTo>
                  <a:cubicBezTo>
                    <a:pt x="94" y="231"/>
                    <a:pt x="97" y="206"/>
                    <a:pt x="108" y="192"/>
                  </a:cubicBezTo>
                  <a:cubicBezTo>
                    <a:pt x="120" y="177"/>
                    <a:pt x="182" y="155"/>
                    <a:pt x="198" y="150"/>
                  </a:cubicBezTo>
                  <a:cubicBezTo>
                    <a:pt x="198" y="150"/>
                    <a:pt x="243" y="120"/>
                    <a:pt x="252" y="114"/>
                  </a:cubicBezTo>
                  <a:cubicBezTo>
                    <a:pt x="258" y="110"/>
                    <a:pt x="270" y="102"/>
                    <a:pt x="270" y="102"/>
                  </a:cubicBezTo>
                  <a:cubicBezTo>
                    <a:pt x="287" y="76"/>
                    <a:pt x="291" y="54"/>
                    <a:pt x="318" y="36"/>
                  </a:cubicBezTo>
                  <a:cubicBezTo>
                    <a:pt x="325" y="15"/>
                    <a:pt x="333" y="15"/>
                    <a:pt x="348" y="0"/>
                  </a:cubicBezTo>
                </a:path>
              </a:pathLst>
            </a:custGeom>
            <a:noFill/>
            <a:ln w="9525">
              <a:solidFill>
                <a:schemeClr val="tx1"/>
              </a:solidFill>
              <a:round/>
              <a:headEnd/>
              <a:tailEnd/>
            </a:ln>
          </p:spPr>
          <p:txBody>
            <a:bodyPr/>
            <a:lstStyle/>
            <a:p>
              <a:endParaRPr lang="en-US"/>
            </a:p>
          </p:txBody>
        </p:sp>
        <p:sp>
          <p:nvSpPr>
            <p:cNvPr id="112771" name="Line 40"/>
            <p:cNvSpPr>
              <a:spLocks noChangeShapeType="1"/>
            </p:cNvSpPr>
            <p:nvPr/>
          </p:nvSpPr>
          <p:spPr bwMode="auto">
            <a:xfrm>
              <a:off x="1728" y="1872"/>
              <a:ext cx="0" cy="0"/>
            </a:xfrm>
            <a:prstGeom prst="line">
              <a:avLst/>
            </a:prstGeom>
            <a:noFill/>
            <a:ln w="9525">
              <a:solidFill>
                <a:schemeClr val="tx1"/>
              </a:solidFill>
              <a:round/>
              <a:headEnd/>
              <a:tailEnd type="triangle" w="med" len="med"/>
            </a:ln>
          </p:spPr>
          <p:txBody>
            <a:bodyPr/>
            <a:lstStyle/>
            <a:p>
              <a:endParaRPr lang="en-US"/>
            </a:p>
          </p:txBody>
        </p:sp>
      </p:grpSp>
      <p:sp>
        <p:nvSpPr>
          <p:cNvPr id="112666" name="Text Box 41"/>
          <p:cNvSpPr txBox="1">
            <a:spLocks noChangeArrowheads="1"/>
          </p:cNvSpPr>
          <p:nvPr/>
        </p:nvSpPr>
        <p:spPr bwMode="auto">
          <a:xfrm>
            <a:off x="2133600" y="2971800"/>
            <a:ext cx="533400" cy="214313"/>
          </a:xfrm>
          <a:prstGeom prst="rect">
            <a:avLst/>
          </a:prstGeom>
          <a:noFill/>
          <a:ln w="9525">
            <a:noFill/>
            <a:miter lim="800000"/>
            <a:headEnd/>
            <a:tailEnd/>
          </a:ln>
        </p:spPr>
        <p:txBody>
          <a:bodyPr>
            <a:spAutoFit/>
          </a:bodyPr>
          <a:lstStyle/>
          <a:p>
            <a:pPr>
              <a:spcBef>
                <a:spcPct val="50000"/>
              </a:spcBef>
            </a:pPr>
            <a:r>
              <a:rPr lang="en-US" sz="800"/>
              <a:t>FLOW</a:t>
            </a:r>
          </a:p>
        </p:txBody>
      </p:sp>
      <p:sp>
        <p:nvSpPr>
          <p:cNvPr id="112667" name="Text Box 42"/>
          <p:cNvSpPr txBox="1">
            <a:spLocks noChangeArrowheads="1"/>
          </p:cNvSpPr>
          <p:nvPr/>
        </p:nvSpPr>
        <p:spPr bwMode="auto">
          <a:xfrm>
            <a:off x="3124200" y="3048000"/>
            <a:ext cx="533400" cy="214313"/>
          </a:xfrm>
          <a:prstGeom prst="rect">
            <a:avLst/>
          </a:prstGeom>
          <a:noFill/>
          <a:ln w="9525">
            <a:noFill/>
            <a:miter lim="800000"/>
            <a:headEnd/>
            <a:tailEnd/>
          </a:ln>
        </p:spPr>
        <p:txBody>
          <a:bodyPr>
            <a:spAutoFit/>
          </a:bodyPr>
          <a:lstStyle/>
          <a:p>
            <a:pPr>
              <a:spcBef>
                <a:spcPct val="50000"/>
              </a:spcBef>
            </a:pPr>
            <a:r>
              <a:rPr lang="en-US" sz="800"/>
              <a:t>FLOW</a:t>
            </a:r>
          </a:p>
        </p:txBody>
      </p:sp>
      <p:grpSp>
        <p:nvGrpSpPr>
          <p:cNvPr id="7" name="Group 43"/>
          <p:cNvGrpSpPr>
            <a:grpSpLocks/>
          </p:cNvGrpSpPr>
          <p:nvPr/>
        </p:nvGrpSpPr>
        <p:grpSpPr bwMode="auto">
          <a:xfrm>
            <a:off x="1981200" y="1600200"/>
            <a:ext cx="55563" cy="1206500"/>
            <a:chOff x="1152" y="1152"/>
            <a:chExt cx="35" cy="720"/>
          </a:xfrm>
        </p:grpSpPr>
        <p:sp>
          <p:nvSpPr>
            <p:cNvPr id="112768" name="Rectangle 44"/>
            <p:cNvSpPr>
              <a:spLocks noChangeArrowheads="1"/>
            </p:cNvSpPr>
            <p:nvPr/>
          </p:nvSpPr>
          <p:spPr bwMode="auto">
            <a:xfrm>
              <a:off x="1152" y="1152"/>
              <a:ext cx="35" cy="674"/>
            </a:xfrm>
            <a:prstGeom prst="rect">
              <a:avLst/>
            </a:prstGeom>
            <a:solidFill>
              <a:srgbClr val="81923A"/>
            </a:solidFill>
            <a:ln w="9525">
              <a:solidFill>
                <a:schemeClr val="tx1"/>
              </a:solidFill>
              <a:miter lim="800000"/>
              <a:headEnd/>
              <a:tailEnd/>
            </a:ln>
          </p:spPr>
          <p:txBody>
            <a:bodyPr wrap="none" anchor="ctr"/>
            <a:lstStyle/>
            <a:p>
              <a:endParaRPr lang="en-US"/>
            </a:p>
          </p:txBody>
        </p:sp>
        <p:sp>
          <p:nvSpPr>
            <p:cNvPr id="112769" name="AutoShape 45"/>
            <p:cNvSpPr>
              <a:spLocks noChangeArrowheads="1"/>
            </p:cNvSpPr>
            <p:nvPr/>
          </p:nvSpPr>
          <p:spPr bwMode="auto">
            <a:xfrm flipV="1">
              <a:off x="1152" y="1824"/>
              <a:ext cx="35" cy="48"/>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grpSp>
      <p:grpSp>
        <p:nvGrpSpPr>
          <p:cNvPr id="8" name="Group 46"/>
          <p:cNvGrpSpPr>
            <a:grpSpLocks/>
          </p:cNvGrpSpPr>
          <p:nvPr/>
        </p:nvGrpSpPr>
        <p:grpSpPr bwMode="auto">
          <a:xfrm>
            <a:off x="4572000" y="1676400"/>
            <a:ext cx="55563" cy="1295400"/>
            <a:chOff x="2784" y="1200"/>
            <a:chExt cx="35" cy="816"/>
          </a:xfrm>
        </p:grpSpPr>
        <p:sp>
          <p:nvSpPr>
            <p:cNvPr id="112766" name="AutoShape 47"/>
            <p:cNvSpPr>
              <a:spLocks noChangeArrowheads="1"/>
            </p:cNvSpPr>
            <p:nvPr/>
          </p:nvSpPr>
          <p:spPr bwMode="auto">
            <a:xfrm flipV="1">
              <a:off x="2784" y="1968"/>
              <a:ext cx="35" cy="48"/>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12767" name="Rectangle 48"/>
            <p:cNvSpPr>
              <a:spLocks noChangeArrowheads="1"/>
            </p:cNvSpPr>
            <p:nvPr/>
          </p:nvSpPr>
          <p:spPr bwMode="auto">
            <a:xfrm>
              <a:off x="2784" y="1200"/>
              <a:ext cx="35" cy="760"/>
            </a:xfrm>
            <a:prstGeom prst="rect">
              <a:avLst/>
            </a:prstGeom>
            <a:solidFill>
              <a:srgbClr val="81923A"/>
            </a:solidFill>
            <a:ln w="9525">
              <a:solidFill>
                <a:schemeClr val="tx1"/>
              </a:solidFill>
              <a:miter lim="800000"/>
              <a:headEnd/>
              <a:tailEnd/>
            </a:ln>
          </p:spPr>
          <p:txBody>
            <a:bodyPr wrap="none" anchor="ctr"/>
            <a:lstStyle/>
            <a:p>
              <a:endParaRPr lang="en-US"/>
            </a:p>
          </p:txBody>
        </p:sp>
      </p:grpSp>
      <p:sp>
        <p:nvSpPr>
          <p:cNvPr id="112670" name="AutoShape 49" descr="Weave"/>
          <p:cNvSpPr>
            <a:spLocks noChangeArrowheads="1"/>
          </p:cNvSpPr>
          <p:nvPr/>
        </p:nvSpPr>
        <p:spPr bwMode="auto">
          <a:xfrm rot="113903">
            <a:off x="1752600" y="1873250"/>
            <a:ext cx="3200400" cy="609600"/>
          </a:xfrm>
          <a:prstGeom prst="parallelogram">
            <a:avLst>
              <a:gd name="adj" fmla="val 0"/>
            </a:avLst>
          </a:prstGeom>
          <a:pattFill prst="weave">
            <a:fgClr>
              <a:schemeClr val="tx1"/>
            </a:fgClr>
            <a:bgClr>
              <a:srgbClr val="B2B2B2"/>
            </a:bgClr>
          </a:pattFill>
          <a:ln w="9525">
            <a:solidFill>
              <a:schemeClr val="tx1"/>
            </a:solidFill>
            <a:miter lim="800000"/>
            <a:headEnd/>
            <a:tailEnd/>
          </a:ln>
        </p:spPr>
        <p:txBody>
          <a:bodyPr wrap="none" anchor="ctr"/>
          <a:lstStyle/>
          <a:p>
            <a:endParaRPr lang="en-US"/>
          </a:p>
        </p:txBody>
      </p:sp>
      <p:sp>
        <p:nvSpPr>
          <p:cNvPr id="112671" name="Line 92"/>
          <p:cNvSpPr>
            <a:spLocks noChangeShapeType="1"/>
          </p:cNvSpPr>
          <p:nvPr/>
        </p:nvSpPr>
        <p:spPr bwMode="auto">
          <a:xfrm>
            <a:off x="2819400" y="5257800"/>
            <a:ext cx="0" cy="228600"/>
          </a:xfrm>
          <a:prstGeom prst="line">
            <a:avLst/>
          </a:prstGeom>
          <a:noFill/>
          <a:ln w="9525">
            <a:solidFill>
              <a:schemeClr val="tx1"/>
            </a:solidFill>
            <a:round/>
            <a:headEnd/>
            <a:tailEnd type="triangle" w="med" len="med"/>
          </a:ln>
        </p:spPr>
        <p:txBody>
          <a:bodyPr/>
          <a:lstStyle/>
          <a:p>
            <a:endParaRPr lang="en-US"/>
          </a:p>
        </p:txBody>
      </p:sp>
      <p:grpSp>
        <p:nvGrpSpPr>
          <p:cNvPr id="9" name="Group 104"/>
          <p:cNvGrpSpPr>
            <a:grpSpLocks/>
          </p:cNvGrpSpPr>
          <p:nvPr/>
        </p:nvGrpSpPr>
        <p:grpSpPr bwMode="auto">
          <a:xfrm>
            <a:off x="762000" y="4876800"/>
            <a:ext cx="3049588" cy="1736725"/>
            <a:chOff x="720" y="2832"/>
            <a:chExt cx="1921" cy="1094"/>
          </a:xfrm>
        </p:grpSpPr>
        <p:sp>
          <p:nvSpPr>
            <p:cNvPr id="112742" name="Text Box 69"/>
            <p:cNvSpPr txBox="1">
              <a:spLocks noChangeArrowheads="1"/>
            </p:cNvSpPr>
            <p:nvPr/>
          </p:nvSpPr>
          <p:spPr bwMode="auto">
            <a:xfrm>
              <a:off x="960" y="2832"/>
              <a:ext cx="624" cy="144"/>
            </a:xfrm>
            <a:prstGeom prst="rect">
              <a:avLst/>
            </a:prstGeom>
            <a:noFill/>
            <a:ln w="9525">
              <a:noFill/>
              <a:miter lim="800000"/>
              <a:headEnd/>
              <a:tailEnd/>
            </a:ln>
          </p:spPr>
          <p:txBody>
            <a:bodyPr>
              <a:spAutoFit/>
            </a:bodyPr>
            <a:lstStyle/>
            <a:p>
              <a:pPr>
                <a:spcBef>
                  <a:spcPct val="50000"/>
                </a:spcBef>
              </a:pPr>
              <a:r>
                <a:rPr lang="en-US" sz="900" b="1"/>
                <a:t>PLAN VIEW</a:t>
              </a:r>
            </a:p>
          </p:txBody>
        </p:sp>
        <p:grpSp>
          <p:nvGrpSpPr>
            <p:cNvPr id="10" name="Group 70"/>
            <p:cNvGrpSpPr>
              <a:grpSpLocks/>
            </p:cNvGrpSpPr>
            <p:nvPr/>
          </p:nvGrpSpPr>
          <p:grpSpPr bwMode="auto">
            <a:xfrm>
              <a:off x="720" y="3264"/>
              <a:ext cx="1921" cy="162"/>
              <a:chOff x="720" y="3216"/>
              <a:chExt cx="1921" cy="162"/>
            </a:xfrm>
          </p:grpSpPr>
          <p:grpSp>
            <p:nvGrpSpPr>
              <p:cNvPr id="11" name="Group 71"/>
              <p:cNvGrpSpPr>
                <a:grpSpLocks/>
              </p:cNvGrpSpPr>
              <p:nvPr/>
            </p:nvGrpSpPr>
            <p:grpSpPr bwMode="auto">
              <a:xfrm>
                <a:off x="1534" y="3216"/>
                <a:ext cx="1107" cy="139"/>
                <a:chOff x="1534" y="3216"/>
                <a:chExt cx="1107" cy="139"/>
              </a:xfrm>
            </p:grpSpPr>
            <p:sp>
              <p:nvSpPr>
                <p:cNvPr id="112761" name="Rectangle 72" descr="Weave"/>
                <p:cNvSpPr>
                  <a:spLocks noChangeArrowheads="1"/>
                </p:cNvSpPr>
                <p:nvPr/>
              </p:nvSpPr>
              <p:spPr bwMode="auto">
                <a:xfrm>
                  <a:off x="1537" y="3216"/>
                  <a:ext cx="1104" cy="23"/>
                </a:xfrm>
                <a:prstGeom prst="rect">
                  <a:avLst/>
                </a:prstGeom>
                <a:pattFill prst="weave">
                  <a:fgClr>
                    <a:schemeClr val="tx1"/>
                  </a:fgClr>
                  <a:bgClr>
                    <a:srgbClr val="B2B2B2"/>
                  </a:bgClr>
                </a:pattFill>
                <a:ln w="1270">
                  <a:solidFill>
                    <a:schemeClr val="tx1"/>
                  </a:solidFill>
                  <a:miter lim="800000"/>
                  <a:headEnd/>
                  <a:tailEnd/>
                </a:ln>
              </p:spPr>
              <p:txBody>
                <a:bodyPr wrap="none" anchor="ctr"/>
                <a:lstStyle/>
                <a:p>
                  <a:endParaRPr lang="en-US"/>
                </a:p>
              </p:txBody>
            </p:sp>
            <p:sp>
              <p:nvSpPr>
                <p:cNvPr id="112762" name="Rectangle 73" descr="Sphere"/>
                <p:cNvSpPr>
                  <a:spLocks noChangeArrowheads="1"/>
                </p:cNvSpPr>
                <p:nvPr/>
              </p:nvSpPr>
              <p:spPr bwMode="auto">
                <a:xfrm>
                  <a:off x="1561" y="3239"/>
                  <a:ext cx="96" cy="96"/>
                </a:xfrm>
                <a:prstGeom prst="rect">
                  <a:avLst/>
                </a:prstGeom>
                <a:pattFill prst="sphere">
                  <a:fgClr>
                    <a:srgbClr val="CC9900"/>
                  </a:fgClr>
                  <a:bgClr>
                    <a:schemeClr val="tx1"/>
                  </a:bgClr>
                </a:pattFill>
                <a:ln w="9525">
                  <a:solidFill>
                    <a:schemeClr val="tx1"/>
                  </a:solidFill>
                  <a:miter lim="800000"/>
                  <a:headEnd/>
                  <a:tailEnd/>
                </a:ln>
              </p:spPr>
              <p:txBody>
                <a:bodyPr wrap="none" anchor="ctr"/>
                <a:lstStyle/>
                <a:p>
                  <a:endParaRPr lang="en-US"/>
                </a:p>
              </p:txBody>
            </p:sp>
            <p:sp>
              <p:nvSpPr>
                <p:cNvPr id="112763" name="Rectangle 74" descr="Weave"/>
                <p:cNvSpPr>
                  <a:spLocks noChangeArrowheads="1"/>
                </p:cNvSpPr>
                <p:nvPr/>
              </p:nvSpPr>
              <p:spPr bwMode="auto">
                <a:xfrm rot="16200000" flipV="1">
                  <a:off x="1497" y="3276"/>
                  <a:ext cx="104" cy="23"/>
                </a:xfrm>
                <a:prstGeom prst="rect">
                  <a:avLst/>
                </a:prstGeom>
                <a:pattFill prst="weave">
                  <a:fgClr>
                    <a:schemeClr val="tx1"/>
                  </a:fgClr>
                  <a:bgClr>
                    <a:srgbClr val="B2B2B2"/>
                  </a:bgClr>
                </a:pattFill>
                <a:ln w="1270">
                  <a:solidFill>
                    <a:schemeClr val="tx1"/>
                  </a:solidFill>
                  <a:miter lim="800000"/>
                  <a:headEnd/>
                  <a:tailEnd/>
                </a:ln>
              </p:spPr>
              <p:txBody>
                <a:bodyPr wrap="none" anchor="ctr"/>
                <a:lstStyle/>
                <a:p>
                  <a:endParaRPr lang="en-US"/>
                </a:p>
              </p:txBody>
            </p:sp>
            <p:sp>
              <p:nvSpPr>
                <p:cNvPr id="112764" name="Rectangle 75" descr="Weave"/>
                <p:cNvSpPr>
                  <a:spLocks noChangeArrowheads="1"/>
                </p:cNvSpPr>
                <p:nvPr/>
              </p:nvSpPr>
              <p:spPr bwMode="auto">
                <a:xfrm rot="16200000" flipV="1">
                  <a:off x="1624" y="3276"/>
                  <a:ext cx="104" cy="23"/>
                </a:xfrm>
                <a:prstGeom prst="rect">
                  <a:avLst/>
                </a:prstGeom>
                <a:pattFill prst="weave">
                  <a:fgClr>
                    <a:schemeClr val="tx1"/>
                  </a:fgClr>
                  <a:bgClr>
                    <a:srgbClr val="B2B2B2"/>
                  </a:bgClr>
                </a:pattFill>
                <a:ln w="1270">
                  <a:solidFill>
                    <a:schemeClr val="tx1"/>
                  </a:solidFill>
                  <a:miter lim="800000"/>
                  <a:headEnd/>
                  <a:tailEnd/>
                </a:ln>
              </p:spPr>
              <p:txBody>
                <a:bodyPr wrap="none" anchor="ctr"/>
                <a:lstStyle/>
                <a:p>
                  <a:endParaRPr lang="en-US"/>
                </a:p>
              </p:txBody>
            </p:sp>
            <p:sp>
              <p:nvSpPr>
                <p:cNvPr id="112765" name="Rectangle 76" descr="Weave"/>
                <p:cNvSpPr>
                  <a:spLocks noChangeArrowheads="1"/>
                </p:cNvSpPr>
                <p:nvPr/>
              </p:nvSpPr>
              <p:spPr bwMode="auto">
                <a:xfrm rot="10800000" flipV="1">
                  <a:off x="1534" y="3332"/>
                  <a:ext cx="150" cy="23"/>
                </a:xfrm>
                <a:prstGeom prst="rect">
                  <a:avLst/>
                </a:prstGeom>
                <a:pattFill prst="weave">
                  <a:fgClr>
                    <a:schemeClr val="tx1"/>
                  </a:fgClr>
                  <a:bgClr>
                    <a:srgbClr val="B2B2B2"/>
                  </a:bgClr>
                </a:pattFill>
                <a:ln w="1270">
                  <a:solidFill>
                    <a:schemeClr val="tx1"/>
                  </a:solidFill>
                  <a:miter lim="800000"/>
                  <a:headEnd/>
                  <a:tailEnd/>
                </a:ln>
              </p:spPr>
              <p:txBody>
                <a:bodyPr wrap="none" anchor="ctr"/>
                <a:lstStyle/>
                <a:p>
                  <a:endParaRPr lang="en-US"/>
                </a:p>
              </p:txBody>
            </p:sp>
          </p:grpSp>
          <p:grpSp>
            <p:nvGrpSpPr>
              <p:cNvPr id="12" name="Group 77"/>
              <p:cNvGrpSpPr>
                <a:grpSpLocks/>
              </p:cNvGrpSpPr>
              <p:nvPr/>
            </p:nvGrpSpPr>
            <p:grpSpPr bwMode="auto">
              <a:xfrm>
                <a:off x="720" y="3236"/>
                <a:ext cx="1104" cy="142"/>
                <a:chOff x="720" y="3236"/>
                <a:chExt cx="1104" cy="142"/>
              </a:xfrm>
            </p:grpSpPr>
            <p:sp>
              <p:nvSpPr>
                <p:cNvPr id="112756" name="Rectangle 78" descr="Weave"/>
                <p:cNvSpPr>
                  <a:spLocks noChangeArrowheads="1"/>
                </p:cNvSpPr>
                <p:nvPr/>
              </p:nvSpPr>
              <p:spPr bwMode="auto">
                <a:xfrm flipH="1" flipV="1">
                  <a:off x="720" y="3355"/>
                  <a:ext cx="1104" cy="23"/>
                </a:xfrm>
                <a:prstGeom prst="rect">
                  <a:avLst/>
                </a:prstGeom>
                <a:pattFill prst="weave">
                  <a:fgClr>
                    <a:schemeClr val="tx1"/>
                  </a:fgClr>
                  <a:bgClr>
                    <a:srgbClr val="B2B2B2"/>
                  </a:bgClr>
                </a:pattFill>
                <a:ln w="1270">
                  <a:solidFill>
                    <a:schemeClr val="tx1"/>
                  </a:solidFill>
                  <a:miter lim="800000"/>
                  <a:headEnd/>
                  <a:tailEnd/>
                </a:ln>
              </p:spPr>
              <p:txBody>
                <a:bodyPr wrap="none" anchor="ctr"/>
                <a:lstStyle/>
                <a:p>
                  <a:endParaRPr lang="en-US"/>
                </a:p>
              </p:txBody>
            </p:sp>
            <p:sp>
              <p:nvSpPr>
                <p:cNvPr id="112757" name="Rectangle 79" descr="Sphere"/>
                <p:cNvSpPr>
                  <a:spLocks noChangeArrowheads="1"/>
                </p:cNvSpPr>
                <p:nvPr/>
              </p:nvSpPr>
              <p:spPr bwMode="auto">
                <a:xfrm flipH="1" flipV="1">
                  <a:off x="1704" y="3259"/>
                  <a:ext cx="96" cy="96"/>
                </a:xfrm>
                <a:prstGeom prst="rect">
                  <a:avLst/>
                </a:prstGeom>
                <a:pattFill prst="sphere">
                  <a:fgClr>
                    <a:srgbClr val="CC9900"/>
                  </a:fgClr>
                  <a:bgClr>
                    <a:schemeClr val="tx1"/>
                  </a:bgClr>
                </a:pattFill>
                <a:ln w="9525">
                  <a:solidFill>
                    <a:schemeClr val="tx1"/>
                  </a:solidFill>
                  <a:miter lim="800000"/>
                  <a:headEnd/>
                  <a:tailEnd/>
                </a:ln>
              </p:spPr>
              <p:txBody>
                <a:bodyPr wrap="none" anchor="ctr"/>
                <a:lstStyle/>
                <a:p>
                  <a:endParaRPr lang="en-US"/>
                </a:p>
              </p:txBody>
            </p:sp>
            <p:sp>
              <p:nvSpPr>
                <p:cNvPr id="112758" name="Rectangle 80" descr="Weave"/>
                <p:cNvSpPr>
                  <a:spLocks noChangeArrowheads="1"/>
                </p:cNvSpPr>
                <p:nvPr/>
              </p:nvSpPr>
              <p:spPr bwMode="auto">
                <a:xfrm rot="16200000" flipH="1">
                  <a:off x="1761" y="3294"/>
                  <a:ext cx="104" cy="23"/>
                </a:xfrm>
                <a:prstGeom prst="rect">
                  <a:avLst/>
                </a:prstGeom>
                <a:pattFill prst="weave">
                  <a:fgClr>
                    <a:schemeClr val="tx1"/>
                  </a:fgClr>
                  <a:bgClr>
                    <a:srgbClr val="B2B2B2"/>
                  </a:bgClr>
                </a:pattFill>
                <a:ln w="1270">
                  <a:solidFill>
                    <a:schemeClr val="tx1"/>
                  </a:solidFill>
                  <a:miter lim="800000"/>
                  <a:headEnd/>
                  <a:tailEnd/>
                </a:ln>
              </p:spPr>
              <p:txBody>
                <a:bodyPr wrap="none" anchor="ctr"/>
                <a:lstStyle/>
                <a:p>
                  <a:endParaRPr lang="en-US"/>
                </a:p>
              </p:txBody>
            </p:sp>
            <p:sp>
              <p:nvSpPr>
                <p:cNvPr id="112759" name="Rectangle 81" descr="Weave"/>
                <p:cNvSpPr>
                  <a:spLocks noChangeArrowheads="1"/>
                </p:cNvSpPr>
                <p:nvPr/>
              </p:nvSpPr>
              <p:spPr bwMode="auto">
                <a:xfrm rot="16200000" flipH="1">
                  <a:off x="1640" y="3294"/>
                  <a:ext cx="104" cy="23"/>
                </a:xfrm>
                <a:prstGeom prst="rect">
                  <a:avLst/>
                </a:prstGeom>
                <a:pattFill prst="weave">
                  <a:fgClr>
                    <a:schemeClr val="tx1"/>
                  </a:fgClr>
                  <a:bgClr>
                    <a:srgbClr val="B2B2B2"/>
                  </a:bgClr>
                </a:pattFill>
                <a:ln w="1270">
                  <a:solidFill>
                    <a:schemeClr val="tx1"/>
                  </a:solidFill>
                  <a:miter lim="800000"/>
                  <a:headEnd/>
                  <a:tailEnd/>
                </a:ln>
              </p:spPr>
              <p:txBody>
                <a:bodyPr wrap="none" anchor="ctr"/>
                <a:lstStyle/>
                <a:p>
                  <a:endParaRPr lang="en-US"/>
                </a:p>
              </p:txBody>
            </p:sp>
            <p:sp>
              <p:nvSpPr>
                <p:cNvPr id="112760" name="Rectangle 82" descr="Weave"/>
                <p:cNvSpPr>
                  <a:spLocks noChangeArrowheads="1"/>
                </p:cNvSpPr>
                <p:nvPr/>
              </p:nvSpPr>
              <p:spPr bwMode="auto">
                <a:xfrm rot="10800000" flipH="1">
                  <a:off x="1680" y="3236"/>
                  <a:ext cx="144" cy="23"/>
                </a:xfrm>
                <a:prstGeom prst="rect">
                  <a:avLst/>
                </a:prstGeom>
                <a:pattFill prst="weave">
                  <a:fgClr>
                    <a:schemeClr val="tx1"/>
                  </a:fgClr>
                  <a:bgClr>
                    <a:srgbClr val="B2B2B2"/>
                  </a:bgClr>
                </a:pattFill>
                <a:ln w="1270">
                  <a:solidFill>
                    <a:schemeClr val="tx1"/>
                  </a:solidFill>
                  <a:miter lim="800000"/>
                  <a:headEnd/>
                  <a:tailEnd/>
                </a:ln>
              </p:spPr>
              <p:txBody>
                <a:bodyPr wrap="none" anchor="ctr"/>
                <a:lstStyle/>
                <a:p>
                  <a:endParaRPr lang="en-US"/>
                </a:p>
              </p:txBody>
            </p:sp>
          </p:grpSp>
        </p:grpSp>
        <p:sp>
          <p:nvSpPr>
            <p:cNvPr id="112744" name="Text Box 83"/>
            <p:cNvSpPr txBox="1">
              <a:spLocks noChangeArrowheads="1"/>
            </p:cNvSpPr>
            <p:nvPr/>
          </p:nvSpPr>
          <p:spPr bwMode="auto">
            <a:xfrm>
              <a:off x="1008" y="3024"/>
              <a:ext cx="336" cy="135"/>
            </a:xfrm>
            <a:prstGeom prst="rect">
              <a:avLst/>
            </a:prstGeom>
            <a:noFill/>
            <a:ln w="9525">
              <a:noFill/>
              <a:miter lim="800000"/>
              <a:headEnd/>
              <a:tailEnd/>
            </a:ln>
          </p:spPr>
          <p:txBody>
            <a:bodyPr>
              <a:spAutoFit/>
            </a:bodyPr>
            <a:lstStyle/>
            <a:p>
              <a:pPr>
                <a:spcBef>
                  <a:spcPct val="50000"/>
                </a:spcBef>
              </a:pPr>
              <a:r>
                <a:rPr lang="en-US" sz="800"/>
                <a:t>POSTS</a:t>
              </a:r>
            </a:p>
          </p:txBody>
        </p:sp>
        <p:sp>
          <p:nvSpPr>
            <p:cNvPr id="112745" name="Line 84"/>
            <p:cNvSpPr>
              <a:spLocks noChangeShapeType="1"/>
            </p:cNvSpPr>
            <p:nvPr/>
          </p:nvSpPr>
          <p:spPr bwMode="auto">
            <a:xfrm>
              <a:off x="1296" y="3072"/>
              <a:ext cx="96" cy="0"/>
            </a:xfrm>
            <a:prstGeom prst="line">
              <a:avLst/>
            </a:prstGeom>
            <a:noFill/>
            <a:ln w="9525">
              <a:solidFill>
                <a:schemeClr val="tx1"/>
              </a:solidFill>
              <a:round/>
              <a:headEnd/>
              <a:tailEnd/>
            </a:ln>
          </p:spPr>
          <p:txBody>
            <a:bodyPr/>
            <a:lstStyle/>
            <a:p>
              <a:endParaRPr lang="en-US"/>
            </a:p>
          </p:txBody>
        </p:sp>
        <p:sp>
          <p:nvSpPr>
            <p:cNvPr id="112746" name="Line 85"/>
            <p:cNvSpPr>
              <a:spLocks noChangeShapeType="1"/>
            </p:cNvSpPr>
            <p:nvPr/>
          </p:nvSpPr>
          <p:spPr bwMode="auto">
            <a:xfrm>
              <a:off x="1392" y="3072"/>
              <a:ext cx="384" cy="288"/>
            </a:xfrm>
            <a:prstGeom prst="line">
              <a:avLst/>
            </a:prstGeom>
            <a:noFill/>
            <a:ln w="9525">
              <a:solidFill>
                <a:schemeClr val="tx1"/>
              </a:solidFill>
              <a:round/>
              <a:headEnd/>
              <a:tailEnd type="triangle" w="med" len="med"/>
            </a:ln>
          </p:spPr>
          <p:txBody>
            <a:bodyPr/>
            <a:lstStyle/>
            <a:p>
              <a:endParaRPr lang="en-US"/>
            </a:p>
          </p:txBody>
        </p:sp>
        <p:sp>
          <p:nvSpPr>
            <p:cNvPr id="112747" name="Line 86"/>
            <p:cNvSpPr>
              <a:spLocks noChangeShapeType="1"/>
            </p:cNvSpPr>
            <p:nvPr/>
          </p:nvSpPr>
          <p:spPr bwMode="auto">
            <a:xfrm>
              <a:off x="1392" y="3072"/>
              <a:ext cx="240" cy="288"/>
            </a:xfrm>
            <a:prstGeom prst="line">
              <a:avLst/>
            </a:prstGeom>
            <a:noFill/>
            <a:ln w="9525">
              <a:solidFill>
                <a:schemeClr val="tx1"/>
              </a:solidFill>
              <a:round/>
              <a:headEnd/>
              <a:tailEnd type="triangle" w="med" len="med"/>
            </a:ln>
          </p:spPr>
          <p:txBody>
            <a:bodyPr/>
            <a:lstStyle/>
            <a:p>
              <a:endParaRPr lang="en-US"/>
            </a:p>
          </p:txBody>
        </p:sp>
        <p:sp>
          <p:nvSpPr>
            <p:cNvPr id="112748" name="Text Box 87"/>
            <p:cNvSpPr txBox="1">
              <a:spLocks noChangeArrowheads="1"/>
            </p:cNvSpPr>
            <p:nvPr/>
          </p:nvSpPr>
          <p:spPr bwMode="auto">
            <a:xfrm>
              <a:off x="2016" y="3456"/>
              <a:ext cx="384" cy="135"/>
            </a:xfrm>
            <a:prstGeom prst="rect">
              <a:avLst/>
            </a:prstGeom>
            <a:noFill/>
            <a:ln w="9525">
              <a:noFill/>
              <a:miter lim="800000"/>
              <a:headEnd/>
              <a:tailEnd/>
            </a:ln>
          </p:spPr>
          <p:txBody>
            <a:bodyPr>
              <a:spAutoFit/>
            </a:bodyPr>
            <a:lstStyle/>
            <a:p>
              <a:pPr>
                <a:spcBef>
                  <a:spcPct val="50000"/>
                </a:spcBef>
              </a:pPr>
              <a:r>
                <a:rPr lang="en-US" sz="800"/>
                <a:t>STAPLE</a:t>
              </a:r>
            </a:p>
          </p:txBody>
        </p:sp>
        <p:sp>
          <p:nvSpPr>
            <p:cNvPr id="112749" name="Line 88"/>
            <p:cNvSpPr>
              <a:spLocks noChangeShapeType="1"/>
            </p:cNvSpPr>
            <p:nvPr/>
          </p:nvSpPr>
          <p:spPr bwMode="auto">
            <a:xfrm flipH="1" flipV="1">
              <a:off x="1824" y="3360"/>
              <a:ext cx="192" cy="144"/>
            </a:xfrm>
            <a:prstGeom prst="line">
              <a:avLst/>
            </a:prstGeom>
            <a:noFill/>
            <a:ln w="9525">
              <a:solidFill>
                <a:schemeClr val="tx1"/>
              </a:solidFill>
              <a:round/>
              <a:headEnd/>
              <a:tailEnd type="triangle" w="med" len="med"/>
            </a:ln>
          </p:spPr>
          <p:txBody>
            <a:bodyPr/>
            <a:lstStyle/>
            <a:p>
              <a:endParaRPr lang="en-US"/>
            </a:p>
          </p:txBody>
        </p:sp>
        <p:sp>
          <p:nvSpPr>
            <p:cNvPr id="112750" name="Text Box 89"/>
            <p:cNvSpPr txBox="1">
              <a:spLocks noChangeArrowheads="1"/>
            </p:cNvSpPr>
            <p:nvPr/>
          </p:nvSpPr>
          <p:spPr bwMode="auto">
            <a:xfrm>
              <a:off x="1152" y="3552"/>
              <a:ext cx="384" cy="135"/>
            </a:xfrm>
            <a:prstGeom prst="rect">
              <a:avLst/>
            </a:prstGeom>
            <a:noFill/>
            <a:ln w="9525">
              <a:noFill/>
              <a:miter lim="800000"/>
              <a:headEnd/>
              <a:tailEnd/>
            </a:ln>
          </p:spPr>
          <p:txBody>
            <a:bodyPr>
              <a:spAutoFit/>
            </a:bodyPr>
            <a:lstStyle/>
            <a:p>
              <a:pPr>
                <a:spcBef>
                  <a:spcPct val="50000"/>
                </a:spcBef>
              </a:pPr>
              <a:r>
                <a:rPr lang="en-US" sz="800"/>
                <a:t>STAPLE</a:t>
              </a:r>
            </a:p>
          </p:txBody>
        </p:sp>
        <p:sp>
          <p:nvSpPr>
            <p:cNvPr id="112751" name="Line 90"/>
            <p:cNvSpPr>
              <a:spLocks noChangeShapeType="1"/>
            </p:cNvSpPr>
            <p:nvPr/>
          </p:nvSpPr>
          <p:spPr bwMode="auto">
            <a:xfrm flipV="1">
              <a:off x="1488" y="3408"/>
              <a:ext cx="144" cy="192"/>
            </a:xfrm>
            <a:prstGeom prst="line">
              <a:avLst/>
            </a:prstGeom>
            <a:noFill/>
            <a:ln w="9525">
              <a:solidFill>
                <a:schemeClr val="tx1"/>
              </a:solidFill>
              <a:round/>
              <a:headEnd/>
              <a:tailEnd type="triangle" w="med" len="med"/>
            </a:ln>
          </p:spPr>
          <p:txBody>
            <a:bodyPr/>
            <a:lstStyle/>
            <a:p>
              <a:endParaRPr lang="en-US"/>
            </a:p>
          </p:txBody>
        </p:sp>
        <p:sp>
          <p:nvSpPr>
            <p:cNvPr id="112752" name="Line 91"/>
            <p:cNvSpPr>
              <a:spLocks noChangeShapeType="1"/>
            </p:cNvSpPr>
            <p:nvPr/>
          </p:nvSpPr>
          <p:spPr bwMode="auto">
            <a:xfrm flipH="1" flipV="1">
              <a:off x="1776" y="3120"/>
              <a:ext cx="240" cy="384"/>
            </a:xfrm>
            <a:prstGeom prst="line">
              <a:avLst/>
            </a:prstGeom>
            <a:noFill/>
            <a:ln w="9525">
              <a:solidFill>
                <a:schemeClr val="tx1"/>
              </a:solidFill>
              <a:round/>
              <a:headEnd/>
              <a:tailEnd/>
            </a:ln>
          </p:spPr>
          <p:txBody>
            <a:bodyPr/>
            <a:lstStyle/>
            <a:p>
              <a:endParaRPr lang="en-US"/>
            </a:p>
          </p:txBody>
        </p:sp>
        <p:sp>
          <p:nvSpPr>
            <p:cNvPr id="112753" name="Text Box 93"/>
            <p:cNvSpPr txBox="1">
              <a:spLocks noChangeArrowheads="1"/>
            </p:cNvSpPr>
            <p:nvPr/>
          </p:nvSpPr>
          <p:spPr bwMode="auto">
            <a:xfrm>
              <a:off x="1008" y="3696"/>
              <a:ext cx="1248" cy="230"/>
            </a:xfrm>
            <a:prstGeom prst="rect">
              <a:avLst/>
            </a:prstGeom>
            <a:noFill/>
            <a:ln w="9525">
              <a:noFill/>
              <a:miter lim="800000"/>
              <a:headEnd/>
              <a:tailEnd/>
            </a:ln>
          </p:spPr>
          <p:txBody>
            <a:bodyPr>
              <a:spAutoFit/>
            </a:bodyPr>
            <a:lstStyle/>
            <a:p>
              <a:pPr>
                <a:spcBef>
                  <a:spcPct val="50000"/>
                </a:spcBef>
              </a:pPr>
              <a:r>
                <a:rPr lang="en-US" sz="900" b="1"/>
                <a:t>JOINING TWO ADJACENT SILT</a:t>
              </a:r>
              <a:br>
                <a:rPr lang="en-US" sz="900" b="1"/>
              </a:br>
              <a:r>
                <a:rPr lang="en-US" sz="900" b="1"/>
                <a:t>           FENCE SECTIONS</a:t>
              </a:r>
            </a:p>
          </p:txBody>
        </p:sp>
      </p:grpSp>
      <p:sp>
        <p:nvSpPr>
          <p:cNvPr id="112673" name="Line 94"/>
          <p:cNvSpPr>
            <a:spLocks noChangeShapeType="1"/>
          </p:cNvSpPr>
          <p:nvPr/>
        </p:nvSpPr>
        <p:spPr bwMode="auto">
          <a:xfrm>
            <a:off x="1295400" y="6416675"/>
            <a:ext cx="1752600" cy="0"/>
          </a:xfrm>
          <a:prstGeom prst="line">
            <a:avLst/>
          </a:prstGeom>
          <a:noFill/>
          <a:ln w="9525">
            <a:solidFill>
              <a:schemeClr val="tx1"/>
            </a:solidFill>
            <a:round/>
            <a:headEnd/>
            <a:tailEnd/>
          </a:ln>
        </p:spPr>
        <p:txBody>
          <a:bodyPr/>
          <a:lstStyle/>
          <a:p>
            <a:endParaRPr lang="en-US"/>
          </a:p>
        </p:txBody>
      </p:sp>
      <p:sp>
        <p:nvSpPr>
          <p:cNvPr id="112674" name="Line 95"/>
          <p:cNvSpPr>
            <a:spLocks noChangeShapeType="1"/>
          </p:cNvSpPr>
          <p:nvPr/>
        </p:nvSpPr>
        <p:spPr bwMode="auto">
          <a:xfrm>
            <a:off x="1676400" y="6553200"/>
            <a:ext cx="914400" cy="0"/>
          </a:xfrm>
          <a:prstGeom prst="line">
            <a:avLst/>
          </a:prstGeom>
          <a:noFill/>
          <a:ln w="9525">
            <a:solidFill>
              <a:schemeClr val="tx1"/>
            </a:solidFill>
            <a:round/>
            <a:headEnd/>
            <a:tailEnd/>
          </a:ln>
        </p:spPr>
        <p:txBody>
          <a:bodyPr/>
          <a:lstStyle/>
          <a:p>
            <a:endParaRPr lang="en-US"/>
          </a:p>
        </p:txBody>
      </p:sp>
      <p:sp>
        <p:nvSpPr>
          <p:cNvPr id="112675" name="Text Box 52"/>
          <p:cNvSpPr txBox="1">
            <a:spLocks noChangeArrowheads="1"/>
          </p:cNvSpPr>
          <p:nvPr/>
        </p:nvSpPr>
        <p:spPr bwMode="auto">
          <a:xfrm>
            <a:off x="5638800" y="4648200"/>
            <a:ext cx="533400" cy="214313"/>
          </a:xfrm>
          <a:prstGeom prst="rect">
            <a:avLst/>
          </a:prstGeom>
          <a:noFill/>
          <a:ln w="9525">
            <a:noFill/>
            <a:miter lim="800000"/>
            <a:headEnd/>
            <a:tailEnd/>
          </a:ln>
        </p:spPr>
        <p:txBody>
          <a:bodyPr>
            <a:spAutoFit/>
          </a:bodyPr>
          <a:lstStyle/>
          <a:p>
            <a:pPr>
              <a:spcBef>
                <a:spcPct val="50000"/>
              </a:spcBef>
            </a:pPr>
            <a:r>
              <a:rPr lang="en-US" sz="800"/>
              <a:t>FLOW</a:t>
            </a:r>
          </a:p>
        </p:txBody>
      </p:sp>
      <p:sp>
        <p:nvSpPr>
          <p:cNvPr id="112676" name="Text Box 59"/>
          <p:cNvSpPr txBox="1">
            <a:spLocks noChangeArrowheads="1"/>
          </p:cNvSpPr>
          <p:nvPr/>
        </p:nvSpPr>
        <p:spPr bwMode="auto">
          <a:xfrm>
            <a:off x="5257800" y="4038600"/>
            <a:ext cx="1295400" cy="336550"/>
          </a:xfrm>
          <a:prstGeom prst="rect">
            <a:avLst/>
          </a:prstGeom>
          <a:noFill/>
          <a:ln w="9525">
            <a:noFill/>
            <a:miter lim="800000"/>
            <a:headEnd/>
            <a:tailEnd/>
          </a:ln>
        </p:spPr>
        <p:txBody>
          <a:bodyPr>
            <a:spAutoFit/>
          </a:bodyPr>
          <a:lstStyle/>
          <a:p>
            <a:pPr>
              <a:spcBef>
                <a:spcPct val="50000"/>
              </a:spcBef>
            </a:pPr>
            <a:r>
              <a:rPr lang="en-US" sz="800"/>
              <a:t>     FILTER FABRIC</a:t>
            </a:r>
            <a:br>
              <a:rPr lang="en-US" sz="800"/>
            </a:br>
            <a:r>
              <a:rPr lang="en-US" sz="800"/>
              <a:t>(MESH REINFORCED)</a:t>
            </a:r>
          </a:p>
        </p:txBody>
      </p:sp>
      <p:sp>
        <p:nvSpPr>
          <p:cNvPr id="112677" name="Text Box 103"/>
          <p:cNvSpPr txBox="1">
            <a:spLocks noChangeArrowheads="1"/>
          </p:cNvSpPr>
          <p:nvPr/>
        </p:nvSpPr>
        <p:spPr bwMode="auto">
          <a:xfrm>
            <a:off x="5105400" y="3048000"/>
            <a:ext cx="3505200" cy="457200"/>
          </a:xfrm>
          <a:prstGeom prst="rect">
            <a:avLst/>
          </a:prstGeom>
          <a:noFill/>
          <a:ln w="9525">
            <a:noFill/>
            <a:miter lim="800000"/>
            <a:headEnd/>
            <a:tailEnd/>
          </a:ln>
        </p:spPr>
        <p:txBody>
          <a:bodyPr>
            <a:spAutoFit/>
          </a:bodyPr>
          <a:lstStyle/>
          <a:p>
            <a:pPr>
              <a:spcBef>
                <a:spcPct val="50000"/>
              </a:spcBef>
            </a:pPr>
            <a:r>
              <a:rPr lang="en-US" sz="1200" b="1"/>
              <a:t>REINFORCED SILT BARRIER (30” HIGH)</a:t>
            </a:r>
            <a:br>
              <a:rPr lang="en-US" sz="1200" b="1"/>
            </a:br>
            <a:r>
              <a:rPr lang="en-US" sz="1200" b="1"/>
              <a:t>                (MESH  REINFORCED)</a:t>
            </a:r>
          </a:p>
        </p:txBody>
      </p:sp>
      <p:sp>
        <p:nvSpPr>
          <p:cNvPr id="112678" name="Line 116"/>
          <p:cNvSpPr>
            <a:spLocks noChangeAspect="1" noChangeShapeType="1"/>
          </p:cNvSpPr>
          <p:nvPr/>
        </p:nvSpPr>
        <p:spPr bwMode="auto">
          <a:xfrm>
            <a:off x="925513" y="3352800"/>
            <a:ext cx="0" cy="866775"/>
          </a:xfrm>
          <a:prstGeom prst="line">
            <a:avLst/>
          </a:prstGeom>
          <a:noFill/>
          <a:ln w="9525">
            <a:solidFill>
              <a:schemeClr val="tx1"/>
            </a:solidFill>
            <a:round/>
            <a:headEnd/>
            <a:tailEnd/>
          </a:ln>
        </p:spPr>
        <p:txBody>
          <a:bodyPr/>
          <a:lstStyle/>
          <a:p>
            <a:endParaRPr lang="en-US"/>
          </a:p>
        </p:txBody>
      </p:sp>
      <p:sp>
        <p:nvSpPr>
          <p:cNvPr id="112679" name="Line 109"/>
          <p:cNvSpPr>
            <a:spLocks noChangeAspect="1" noChangeShapeType="1"/>
          </p:cNvSpPr>
          <p:nvPr/>
        </p:nvSpPr>
        <p:spPr bwMode="auto">
          <a:xfrm>
            <a:off x="838200" y="3471863"/>
            <a:ext cx="914400" cy="79375"/>
          </a:xfrm>
          <a:prstGeom prst="line">
            <a:avLst/>
          </a:prstGeom>
          <a:noFill/>
          <a:ln w="9525">
            <a:solidFill>
              <a:schemeClr val="tx1"/>
            </a:solidFill>
            <a:round/>
            <a:headEnd/>
            <a:tailEnd/>
          </a:ln>
        </p:spPr>
        <p:txBody>
          <a:bodyPr/>
          <a:lstStyle/>
          <a:p>
            <a:endParaRPr lang="en-US"/>
          </a:p>
        </p:txBody>
      </p:sp>
      <p:sp>
        <p:nvSpPr>
          <p:cNvPr id="112680" name="Line 110"/>
          <p:cNvSpPr>
            <a:spLocks noChangeAspect="1" noChangeShapeType="1"/>
          </p:cNvSpPr>
          <p:nvPr/>
        </p:nvSpPr>
        <p:spPr bwMode="auto">
          <a:xfrm>
            <a:off x="838200" y="3590925"/>
            <a:ext cx="838200" cy="71438"/>
          </a:xfrm>
          <a:prstGeom prst="line">
            <a:avLst/>
          </a:prstGeom>
          <a:noFill/>
          <a:ln w="9525">
            <a:solidFill>
              <a:schemeClr val="tx1"/>
            </a:solidFill>
            <a:round/>
            <a:headEnd/>
            <a:tailEnd/>
          </a:ln>
        </p:spPr>
        <p:txBody>
          <a:bodyPr/>
          <a:lstStyle/>
          <a:p>
            <a:endParaRPr lang="en-US"/>
          </a:p>
        </p:txBody>
      </p:sp>
      <p:sp>
        <p:nvSpPr>
          <p:cNvPr id="112681" name="Line 111"/>
          <p:cNvSpPr>
            <a:spLocks noChangeAspect="1" noChangeShapeType="1"/>
          </p:cNvSpPr>
          <p:nvPr/>
        </p:nvSpPr>
        <p:spPr bwMode="auto">
          <a:xfrm>
            <a:off x="838200" y="3709988"/>
            <a:ext cx="762000" cy="66675"/>
          </a:xfrm>
          <a:prstGeom prst="line">
            <a:avLst/>
          </a:prstGeom>
          <a:noFill/>
          <a:ln w="9525">
            <a:solidFill>
              <a:schemeClr val="tx1"/>
            </a:solidFill>
            <a:round/>
            <a:headEnd/>
            <a:tailEnd/>
          </a:ln>
        </p:spPr>
        <p:txBody>
          <a:bodyPr/>
          <a:lstStyle/>
          <a:p>
            <a:endParaRPr lang="en-US"/>
          </a:p>
        </p:txBody>
      </p:sp>
      <p:sp>
        <p:nvSpPr>
          <p:cNvPr id="112682" name="Line 112"/>
          <p:cNvSpPr>
            <a:spLocks noChangeAspect="1" noChangeShapeType="1"/>
          </p:cNvSpPr>
          <p:nvPr/>
        </p:nvSpPr>
        <p:spPr bwMode="auto">
          <a:xfrm>
            <a:off x="838200" y="3829050"/>
            <a:ext cx="762000" cy="65088"/>
          </a:xfrm>
          <a:prstGeom prst="line">
            <a:avLst/>
          </a:prstGeom>
          <a:noFill/>
          <a:ln w="9525">
            <a:solidFill>
              <a:schemeClr val="tx1"/>
            </a:solidFill>
            <a:round/>
            <a:headEnd/>
            <a:tailEnd/>
          </a:ln>
        </p:spPr>
        <p:txBody>
          <a:bodyPr/>
          <a:lstStyle/>
          <a:p>
            <a:endParaRPr lang="en-US"/>
          </a:p>
        </p:txBody>
      </p:sp>
      <p:sp>
        <p:nvSpPr>
          <p:cNvPr id="112683" name="Line 113"/>
          <p:cNvSpPr>
            <a:spLocks noChangeAspect="1" noChangeShapeType="1"/>
          </p:cNvSpPr>
          <p:nvPr/>
        </p:nvSpPr>
        <p:spPr bwMode="auto">
          <a:xfrm>
            <a:off x="838200" y="3946525"/>
            <a:ext cx="838200" cy="73025"/>
          </a:xfrm>
          <a:prstGeom prst="line">
            <a:avLst/>
          </a:prstGeom>
          <a:noFill/>
          <a:ln w="9525">
            <a:solidFill>
              <a:schemeClr val="tx1"/>
            </a:solidFill>
            <a:round/>
            <a:headEnd/>
            <a:tailEnd/>
          </a:ln>
        </p:spPr>
        <p:txBody>
          <a:bodyPr/>
          <a:lstStyle/>
          <a:p>
            <a:endParaRPr lang="en-US"/>
          </a:p>
        </p:txBody>
      </p:sp>
      <p:sp>
        <p:nvSpPr>
          <p:cNvPr id="112684" name="Line 114"/>
          <p:cNvSpPr>
            <a:spLocks noChangeAspect="1" noChangeShapeType="1"/>
          </p:cNvSpPr>
          <p:nvPr/>
        </p:nvSpPr>
        <p:spPr bwMode="auto">
          <a:xfrm>
            <a:off x="838200" y="4065588"/>
            <a:ext cx="838200" cy="73025"/>
          </a:xfrm>
          <a:prstGeom prst="line">
            <a:avLst/>
          </a:prstGeom>
          <a:noFill/>
          <a:ln w="9525">
            <a:solidFill>
              <a:schemeClr val="tx1"/>
            </a:solidFill>
            <a:round/>
            <a:headEnd/>
            <a:tailEnd/>
          </a:ln>
        </p:spPr>
        <p:txBody>
          <a:bodyPr/>
          <a:lstStyle/>
          <a:p>
            <a:endParaRPr lang="en-US"/>
          </a:p>
        </p:txBody>
      </p:sp>
      <p:sp>
        <p:nvSpPr>
          <p:cNvPr id="112685" name="Line 117"/>
          <p:cNvSpPr>
            <a:spLocks noChangeAspect="1" noChangeShapeType="1"/>
          </p:cNvSpPr>
          <p:nvPr/>
        </p:nvSpPr>
        <p:spPr bwMode="auto">
          <a:xfrm>
            <a:off x="1033463" y="3352800"/>
            <a:ext cx="0" cy="847725"/>
          </a:xfrm>
          <a:prstGeom prst="line">
            <a:avLst/>
          </a:prstGeom>
          <a:noFill/>
          <a:ln w="9525">
            <a:solidFill>
              <a:schemeClr val="tx1"/>
            </a:solidFill>
            <a:round/>
            <a:headEnd/>
            <a:tailEnd/>
          </a:ln>
        </p:spPr>
        <p:txBody>
          <a:bodyPr/>
          <a:lstStyle/>
          <a:p>
            <a:endParaRPr lang="en-US"/>
          </a:p>
        </p:txBody>
      </p:sp>
      <p:sp>
        <p:nvSpPr>
          <p:cNvPr id="112686" name="Line 118"/>
          <p:cNvSpPr>
            <a:spLocks noChangeAspect="1" noChangeShapeType="1"/>
          </p:cNvSpPr>
          <p:nvPr/>
        </p:nvSpPr>
        <p:spPr bwMode="auto">
          <a:xfrm>
            <a:off x="1165225" y="3367088"/>
            <a:ext cx="0" cy="849312"/>
          </a:xfrm>
          <a:prstGeom prst="line">
            <a:avLst/>
          </a:prstGeom>
          <a:noFill/>
          <a:ln w="9525">
            <a:solidFill>
              <a:schemeClr val="tx1"/>
            </a:solidFill>
            <a:round/>
            <a:headEnd/>
            <a:tailEnd/>
          </a:ln>
        </p:spPr>
        <p:txBody>
          <a:bodyPr/>
          <a:lstStyle/>
          <a:p>
            <a:endParaRPr lang="en-US"/>
          </a:p>
        </p:txBody>
      </p:sp>
      <p:sp>
        <p:nvSpPr>
          <p:cNvPr id="112687" name="Line 119"/>
          <p:cNvSpPr>
            <a:spLocks noChangeAspect="1" noChangeShapeType="1"/>
          </p:cNvSpPr>
          <p:nvPr/>
        </p:nvSpPr>
        <p:spPr bwMode="auto">
          <a:xfrm>
            <a:off x="1295400" y="3395663"/>
            <a:ext cx="0" cy="849312"/>
          </a:xfrm>
          <a:prstGeom prst="line">
            <a:avLst/>
          </a:prstGeom>
          <a:noFill/>
          <a:ln w="9525">
            <a:solidFill>
              <a:schemeClr val="tx1"/>
            </a:solidFill>
            <a:round/>
            <a:headEnd/>
            <a:tailEnd/>
          </a:ln>
        </p:spPr>
        <p:txBody>
          <a:bodyPr/>
          <a:lstStyle/>
          <a:p>
            <a:endParaRPr lang="en-US"/>
          </a:p>
        </p:txBody>
      </p:sp>
      <p:sp>
        <p:nvSpPr>
          <p:cNvPr id="112688" name="Line 120"/>
          <p:cNvSpPr>
            <a:spLocks noChangeAspect="1" noChangeShapeType="1"/>
          </p:cNvSpPr>
          <p:nvPr/>
        </p:nvSpPr>
        <p:spPr bwMode="auto">
          <a:xfrm>
            <a:off x="1425575" y="3411538"/>
            <a:ext cx="0" cy="849312"/>
          </a:xfrm>
          <a:prstGeom prst="line">
            <a:avLst/>
          </a:prstGeom>
          <a:noFill/>
          <a:ln w="9525">
            <a:solidFill>
              <a:schemeClr val="tx1"/>
            </a:solidFill>
            <a:round/>
            <a:headEnd/>
            <a:tailEnd/>
          </a:ln>
        </p:spPr>
        <p:txBody>
          <a:bodyPr/>
          <a:lstStyle/>
          <a:p>
            <a:endParaRPr lang="en-US"/>
          </a:p>
        </p:txBody>
      </p:sp>
      <p:sp>
        <p:nvSpPr>
          <p:cNvPr id="112689" name="Line 121"/>
          <p:cNvSpPr>
            <a:spLocks noChangeAspect="1" noChangeShapeType="1"/>
          </p:cNvSpPr>
          <p:nvPr/>
        </p:nvSpPr>
        <p:spPr bwMode="auto">
          <a:xfrm>
            <a:off x="1557338" y="3411538"/>
            <a:ext cx="0" cy="849312"/>
          </a:xfrm>
          <a:prstGeom prst="line">
            <a:avLst/>
          </a:prstGeom>
          <a:noFill/>
          <a:ln w="9525">
            <a:solidFill>
              <a:schemeClr val="tx1"/>
            </a:solidFill>
            <a:round/>
            <a:headEnd/>
            <a:tailEnd/>
          </a:ln>
        </p:spPr>
        <p:txBody>
          <a:bodyPr/>
          <a:lstStyle/>
          <a:p>
            <a:endParaRPr lang="en-US"/>
          </a:p>
        </p:txBody>
      </p:sp>
      <p:sp>
        <p:nvSpPr>
          <p:cNvPr id="112690" name="Line 122"/>
          <p:cNvSpPr>
            <a:spLocks noChangeAspect="1" noChangeShapeType="1"/>
          </p:cNvSpPr>
          <p:nvPr/>
        </p:nvSpPr>
        <p:spPr bwMode="auto">
          <a:xfrm>
            <a:off x="1687513" y="3411538"/>
            <a:ext cx="0" cy="246062"/>
          </a:xfrm>
          <a:prstGeom prst="line">
            <a:avLst/>
          </a:prstGeom>
          <a:noFill/>
          <a:ln w="9525">
            <a:solidFill>
              <a:schemeClr val="tx1"/>
            </a:solidFill>
            <a:round/>
            <a:headEnd/>
            <a:tailEnd/>
          </a:ln>
        </p:spPr>
        <p:txBody>
          <a:bodyPr/>
          <a:lstStyle/>
          <a:p>
            <a:endParaRPr lang="en-US"/>
          </a:p>
        </p:txBody>
      </p:sp>
      <p:sp>
        <p:nvSpPr>
          <p:cNvPr id="112691" name="Line 127"/>
          <p:cNvSpPr>
            <a:spLocks noChangeShapeType="1"/>
          </p:cNvSpPr>
          <p:nvPr/>
        </p:nvSpPr>
        <p:spPr bwMode="auto">
          <a:xfrm>
            <a:off x="838200" y="3352800"/>
            <a:ext cx="1981200" cy="152400"/>
          </a:xfrm>
          <a:prstGeom prst="line">
            <a:avLst/>
          </a:prstGeom>
          <a:noFill/>
          <a:ln w="9525">
            <a:solidFill>
              <a:schemeClr val="tx1"/>
            </a:solidFill>
            <a:round/>
            <a:headEnd/>
            <a:tailEnd/>
          </a:ln>
        </p:spPr>
        <p:txBody>
          <a:bodyPr/>
          <a:lstStyle/>
          <a:p>
            <a:endParaRPr lang="en-US"/>
          </a:p>
        </p:txBody>
      </p:sp>
      <p:sp>
        <p:nvSpPr>
          <p:cNvPr id="112692" name="Line 130"/>
          <p:cNvSpPr>
            <a:spLocks noChangeShapeType="1"/>
          </p:cNvSpPr>
          <p:nvPr/>
        </p:nvSpPr>
        <p:spPr bwMode="auto">
          <a:xfrm>
            <a:off x="838200" y="4191000"/>
            <a:ext cx="1981200" cy="152400"/>
          </a:xfrm>
          <a:prstGeom prst="line">
            <a:avLst/>
          </a:prstGeom>
          <a:noFill/>
          <a:ln w="9525">
            <a:solidFill>
              <a:schemeClr val="tx1"/>
            </a:solidFill>
            <a:round/>
            <a:headEnd/>
            <a:tailEnd/>
          </a:ln>
        </p:spPr>
        <p:txBody>
          <a:bodyPr/>
          <a:lstStyle/>
          <a:p>
            <a:endParaRPr lang="en-US"/>
          </a:p>
        </p:txBody>
      </p:sp>
      <p:sp>
        <p:nvSpPr>
          <p:cNvPr id="112693" name="Freeform 133"/>
          <p:cNvSpPr>
            <a:spLocks/>
          </p:cNvSpPr>
          <p:nvPr/>
        </p:nvSpPr>
        <p:spPr bwMode="auto">
          <a:xfrm>
            <a:off x="1574800" y="3429000"/>
            <a:ext cx="231775" cy="850900"/>
          </a:xfrm>
          <a:custGeom>
            <a:avLst/>
            <a:gdLst>
              <a:gd name="T0" fmla="*/ 88 w 146"/>
              <a:gd name="T1" fmla="*/ 0 h 544"/>
              <a:gd name="T2" fmla="*/ 136 w 146"/>
              <a:gd name="T3" fmla="*/ 24 h 544"/>
              <a:gd name="T4" fmla="*/ 88 w 146"/>
              <a:gd name="T5" fmla="*/ 112 h 544"/>
              <a:gd name="T6" fmla="*/ 32 w 146"/>
              <a:gd name="T7" fmla="*/ 176 h 544"/>
              <a:gd name="T8" fmla="*/ 16 w 146"/>
              <a:gd name="T9" fmla="*/ 200 h 544"/>
              <a:gd name="T10" fmla="*/ 0 w 146"/>
              <a:gd name="T11" fmla="*/ 248 h 544"/>
              <a:gd name="T12" fmla="*/ 56 w 146"/>
              <a:gd name="T13" fmla="*/ 368 h 544"/>
              <a:gd name="T14" fmla="*/ 88 w 146"/>
              <a:gd name="T15" fmla="*/ 440 h 544"/>
              <a:gd name="T16" fmla="*/ 56 w 146"/>
              <a:gd name="T17" fmla="*/ 544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544"/>
              <a:gd name="T29" fmla="*/ 146 w 146"/>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544">
                <a:moveTo>
                  <a:pt x="88" y="0"/>
                </a:moveTo>
                <a:cubicBezTo>
                  <a:pt x="96" y="3"/>
                  <a:pt x="134" y="13"/>
                  <a:pt x="136" y="24"/>
                </a:cubicBezTo>
                <a:cubicBezTo>
                  <a:pt x="146" y="68"/>
                  <a:pt x="125" y="100"/>
                  <a:pt x="88" y="112"/>
                </a:cubicBezTo>
                <a:cubicBezTo>
                  <a:pt x="51" y="168"/>
                  <a:pt x="72" y="149"/>
                  <a:pt x="32" y="176"/>
                </a:cubicBezTo>
                <a:cubicBezTo>
                  <a:pt x="27" y="184"/>
                  <a:pt x="20" y="191"/>
                  <a:pt x="16" y="200"/>
                </a:cubicBezTo>
                <a:cubicBezTo>
                  <a:pt x="9" y="215"/>
                  <a:pt x="0" y="248"/>
                  <a:pt x="0" y="248"/>
                </a:cubicBezTo>
                <a:cubicBezTo>
                  <a:pt x="9" y="304"/>
                  <a:pt x="25" y="322"/>
                  <a:pt x="56" y="368"/>
                </a:cubicBezTo>
                <a:cubicBezTo>
                  <a:pt x="71" y="390"/>
                  <a:pt x="88" y="440"/>
                  <a:pt x="88" y="440"/>
                </a:cubicBezTo>
                <a:cubicBezTo>
                  <a:pt x="82" y="485"/>
                  <a:pt x="87" y="513"/>
                  <a:pt x="56" y="544"/>
                </a:cubicBezTo>
              </a:path>
            </a:pathLst>
          </a:custGeom>
          <a:noFill/>
          <a:ln w="9525">
            <a:solidFill>
              <a:schemeClr val="tx1"/>
            </a:solidFill>
            <a:round/>
            <a:headEnd/>
            <a:tailEnd/>
          </a:ln>
        </p:spPr>
        <p:txBody>
          <a:bodyPr/>
          <a:lstStyle/>
          <a:p>
            <a:endParaRPr lang="en-US"/>
          </a:p>
        </p:txBody>
      </p:sp>
      <p:sp>
        <p:nvSpPr>
          <p:cNvPr id="112694" name="Line 134"/>
          <p:cNvSpPr>
            <a:spLocks noChangeShapeType="1"/>
          </p:cNvSpPr>
          <p:nvPr/>
        </p:nvSpPr>
        <p:spPr bwMode="auto">
          <a:xfrm>
            <a:off x="1676400" y="4021138"/>
            <a:ext cx="0" cy="228600"/>
          </a:xfrm>
          <a:prstGeom prst="line">
            <a:avLst/>
          </a:prstGeom>
          <a:noFill/>
          <a:ln w="9525">
            <a:solidFill>
              <a:schemeClr val="tx1"/>
            </a:solidFill>
            <a:round/>
            <a:headEnd/>
            <a:tailEnd/>
          </a:ln>
        </p:spPr>
        <p:txBody>
          <a:bodyPr/>
          <a:lstStyle/>
          <a:p>
            <a:endParaRPr lang="en-US"/>
          </a:p>
        </p:txBody>
      </p:sp>
      <p:sp>
        <p:nvSpPr>
          <p:cNvPr id="112695" name="Freeform 136"/>
          <p:cNvSpPr>
            <a:spLocks/>
          </p:cNvSpPr>
          <p:nvPr/>
        </p:nvSpPr>
        <p:spPr bwMode="auto">
          <a:xfrm>
            <a:off x="1981200" y="3746500"/>
            <a:ext cx="228600" cy="57150"/>
          </a:xfrm>
          <a:custGeom>
            <a:avLst/>
            <a:gdLst>
              <a:gd name="T0" fmla="*/ 0 w 144"/>
              <a:gd name="T1" fmla="*/ 36 h 36"/>
              <a:gd name="T2" fmla="*/ 96 w 144"/>
              <a:gd name="T3" fmla="*/ 4 h 36"/>
              <a:gd name="T4" fmla="*/ 144 w 144"/>
              <a:gd name="T5" fmla="*/ 28 h 36"/>
              <a:gd name="T6" fmla="*/ 0 60000 65536"/>
              <a:gd name="T7" fmla="*/ 0 60000 65536"/>
              <a:gd name="T8" fmla="*/ 0 60000 65536"/>
              <a:gd name="T9" fmla="*/ 0 w 144"/>
              <a:gd name="T10" fmla="*/ 0 h 36"/>
              <a:gd name="T11" fmla="*/ 144 w 144"/>
              <a:gd name="T12" fmla="*/ 36 h 36"/>
            </a:gdLst>
            <a:ahLst/>
            <a:cxnLst>
              <a:cxn ang="T6">
                <a:pos x="T0" y="T1"/>
              </a:cxn>
              <a:cxn ang="T7">
                <a:pos x="T2" y="T3"/>
              </a:cxn>
              <a:cxn ang="T8">
                <a:pos x="T4" y="T5"/>
              </a:cxn>
            </a:cxnLst>
            <a:rect l="T9" t="T10" r="T11" b="T12"/>
            <a:pathLst>
              <a:path w="144" h="36">
                <a:moveTo>
                  <a:pt x="0" y="36"/>
                </a:moveTo>
                <a:cubicBezTo>
                  <a:pt x="48" y="28"/>
                  <a:pt x="55" y="18"/>
                  <a:pt x="96" y="4"/>
                </a:cubicBezTo>
                <a:cubicBezTo>
                  <a:pt x="142" y="13"/>
                  <a:pt x="130" y="0"/>
                  <a:pt x="144" y="28"/>
                </a:cubicBezTo>
              </a:path>
            </a:pathLst>
          </a:custGeom>
          <a:noFill/>
          <a:ln w="9525">
            <a:solidFill>
              <a:schemeClr val="tx1"/>
            </a:solidFill>
            <a:round/>
            <a:headEnd/>
            <a:tailEnd/>
          </a:ln>
        </p:spPr>
        <p:txBody>
          <a:bodyPr/>
          <a:lstStyle/>
          <a:p>
            <a:endParaRPr lang="en-US"/>
          </a:p>
        </p:txBody>
      </p:sp>
      <p:sp>
        <p:nvSpPr>
          <p:cNvPr id="112696" name="Text Box 137"/>
          <p:cNvSpPr txBox="1">
            <a:spLocks noChangeArrowheads="1"/>
          </p:cNvSpPr>
          <p:nvPr/>
        </p:nvSpPr>
        <p:spPr bwMode="auto">
          <a:xfrm>
            <a:off x="1676400" y="3962400"/>
            <a:ext cx="1295400" cy="336550"/>
          </a:xfrm>
          <a:prstGeom prst="rect">
            <a:avLst/>
          </a:prstGeom>
          <a:noFill/>
          <a:ln w="9525">
            <a:noFill/>
            <a:miter lim="800000"/>
            <a:headEnd/>
            <a:tailEnd/>
          </a:ln>
        </p:spPr>
        <p:txBody>
          <a:bodyPr>
            <a:spAutoFit/>
          </a:bodyPr>
          <a:lstStyle/>
          <a:p>
            <a:pPr>
              <a:spcBef>
                <a:spcPct val="50000"/>
              </a:spcBef>
            </a:pPr>
            <a:r>
              <a:rPr lang="en-US" sz="800"/>
              <a:t>            CLASS 3</a:t>
            </a:r>
            <a:br>
              <a:rPr lang="en-US" sz="800"/>
            </a:br>
            <a:r>
              <a:rPr lang="en-US" sz="800"/>
              <a:t> GEOTEXTILE FABRIC</a:t>
            </a:r>
          </a:p>
        </p:txBody>
      </p:sp>
      <p:sp>
        <p:nvSpPr>
          <p:cNvPr id="112697" name="Line 138"/>
          <p:cNvSpPr>
            <a:spLocks noChangeShapeType="1"/>
          </p:cNvSpPr>
          <p:nvPr/>
        </p:nvSpPr>
        <p:spPr bwMode="auto">
          <a:xfrm flipH="1" flipV="1">
            <a:off x="2133600" y="3775075"/>
            <a:ext cx="76200" cy="228600"/>
          </a:xfrm>
          <a:prstGeom prst="line">
            <a:avLst/>
          </a:prstGeom>
          <a:noFill/>
          <a:ln w="9525">
            <a:solidFill>
              <a:schemeClr val="tx1"/>
            </a:solidFill>
            <a:round/>
            <a:headEnd/>
            <a:tailEnd type="triangle" w="med" len="med"/>
          </a:ln>
        </p:spPr>
        <p:txBody>
          <a:bodyPr/>
          <a:lstStyle/>
          <a:p>
            <a:endParaRPr lang="en-US"/>
          </a:p>
        </p:txBody>
      </p:sp>
      <p:sp>
        <p:nvSpPr>
          <p:cNvPr id="112698" name="Text Box 139"/>
          <p:cNvSpPr txBox="1">
            <a:spLocks noChangeArrowheads="1"/>
          </p:cNvSpPr>
          <p:nvPr/>
        </p:nvSpPr>
        <p:spPr bwMode="auto">
          <a:xfrm>
            <a:off x="3124200" y="3400425"/>
            <a:ext cx="1295400" cy="214313"/>
          </a:xfrm>
          <a:prstGeom prst="rect">
            <a:avLst/>
          </a:prstGeom>
          <a:noFill/>
          <a:ln w="9525">
            <a:noFill/>
            <a:miter lim="800000"/>
            <a:headEnd/>
            <a:tailEnd/>
          </a:ln>
        </p:spPr>
        <p:txBody>
          <a:bodyPr>
            <a:spAutoFit/>
          </a:bodyPr>
          <a:lstStyle/>
          <a:p>
            <a:pPr>
              <a:spcBef>
                <a:spcPct val="50000"/>
              </a:spcBef>
            </a:pPr>
            <a:r>
              <a:rPr lang="en-US" sz="800"/>
              <a:t>REINFORCING MESH</a:t>
            </a:r>
          </a:p>
        </p:txBody>
      </p:sp>
      <p:sp>
        <p:nvSpPr>
          <p:cNvPr id="112699" name="Oval 147"/>
          <p:cNvSpPr>
            <a:spLocks noChangeArrowheads="1"/>
          </p:cNvSpPr>
          <p:nvPr/>
        </p:nvSpPr>
        <p:spPr bwMode="auto">
          <a:xfrm>
            <a:off x="2057400" y="1752600"/>
            <a:ext cx="838200" cy="762000"/>
          </a:xfrm>
          <a:prstGeom prst="ellipse">
            <a:avLst/>
          </a:prstGeom>
          <a:noFill/>
          <a:ln w="25400">
            <a:solidFill>
              <a:srgbClr val="FFFFFF"/>
            </a:solidFill>
            <a:round/>
            <a:headEnd/>
            <a:tailEnd/>
          </a:ln>
        </p:spPr>
        <p:txBody>
          <a:bodyPr wrap="none" anchor="ctr"/>
          <a:lstStyle/>
          <a:p>
            <a:endParaRPr lang="en-US"/>
          </a:p>
        </p:txBody>
      </p:sp>
      <p:sp>
        <p:nvSpPr>
          <p:cNvPr id="112700" name="Line 148"/>
          <p:cNvSpPr>
            <a:spLocks noChangeShapeType="1"/>
          </p:cNvSpPr>
          <p:nvPr/>
        </p:nvSpPr>
        <p:spPr bwMode="auto">
          <a:xfrm flipH="1">
            <a:off x="1524000" y="2133600"/>
            <a:ext cx="914400" cy="990600"/>
          </a:xfrm>
          <a:prstGeom prst="line">
            <a:avLst/>
          </a:prstGeom>
          <a:noFill/>
          <a:ln w="9525">
            <a:solidFill>
              <a:schemeClr val="tx1"/>
            </a:solidFill>
            <a:round/>
            <a:headEnd/>
            <a:tailEnd type="triangle" w="med" len="med"/>
          </a:ln>
        </p:spPr>
        <p:txBody>
          <a:bodyPr/>
          <a:lstStyle/>
          <a:p>
            <a:endParaRPr lang="en-US"/>
          </a:p>
        </p:txBody>
      </p:sp>
      <p:sp>
        <p:nvSpPr>
          <p:cNvPr id="112701" name="Freeform 150"/>
          <p:cNvSpPr>
            <a:spLocks/>
          </p:cNvSpPr>
          <p:nvPr/>
        </p:nvSpPr>
        <p:spPr bwMode="auto">
          <a:xfrm>
            <a:off x="1270000" y="3352800"/>
            <a:ext cx="2413000" cy="368300"/>
          </a:xfrm>
          <a:custGeom>
            <a:avLst/>
            <a:gdLst>
              <a:gd name="T0" fmla="*/ 1520 w 1520"/>
              <a:gd name="T1" fmla="*/ 144 h 232"/>
              <a:gd name="T2" fmla="*/ 1224 w 1520"/>
              <a:gd name="T3" fmla="*/ 136 h 232"/>
              <a:gd name="T4" fmla="*/ 1120 w 1520"/>
              <a:gd name="T5" fmla="*/ 112 h 232"/>
              <a:gd name="T6" fmla="*/ 1056 w 1520"/>
              <a:gd name="T7" fmla="*/ 96 h 232"/>
              <a:gd name="T8" fmla="*/ 976 w 1520"/>
              <a:gd name="T9" fmla="*/ 64 h 232"/>
              <a:gd name="T10" fmla="*/ 768 w 1520"/>
              <a:gd name="T11" fmla="*/ 0 h 232"/>
              <a:gd name="T12" fmla="*/ 456 w 1520"/>
              <a:gd name="T13" fmla="*/ 8 h 232"/>
              <a:gd name="T14" fmla="*/ 240 w 1520"/>
              <a:gd name="T15" fmla="*/ 80 h 232"/>
              <a:gd name="T16" fmla="*/ 96 w 1520"/>
              <a:gd name="T17" fmla="*/ 144 h 232"/>
              <a:gd name="T18" fmla="*/ 80 w 1520"/>
              <a:gd name="T19" fmla="*/ 168 h 232"/>
              <a:gd name="T20" fmla="*/ 56 w 1520"/>
              <a:gd name="T21" fmla="*/ 176 h 232"/>
              <a:gd name="T22" fmla="*/ 48 w 1520"/>
              <a:gd name="T23" fmla="*/ 200 h 232"/>
              <a:gd name="T24" fmla="*/ 0 w 1520"/>
              <a:gd name="T25" fmla="*/ 232 h 2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20"/>
              <a:gd name="T40" fmla="*/ 0 h 232"/>
              <a:gd name="T41" fmla="*/ 1520 w 1520"/>
              <a:gd name="T42" fmla="*/ 232 h 2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20" h="232">
                <a:moveTo>
                  <a:pt x="1520" y="144"/>
                </a:moveTo>
                <a:cubicBezTo>
                  <a:pt x="1421" y="141"/>
                  <a:pt x="1323" y="141"/>
                  <a:pt x="1224" y="136"/>
                </a:cubicBezTo>
                <a:cubicBezTo>
                  <a:pt x="1209" y="135"/>
                  <a:pt x="1122" y="113"/>
                  <a:pt x="1120" y="112"/>
                </a:cubicBezTo>
                <a:cubicBezTo>
                  <a:pt x="1099" y="107"/>
                  <a:pt x="1056" y="96"/>
                  <a:pt x="1056" y="96"/>
                </a:cubicBezTo>
                <a:cubicBezTo>
                  <a:pt x="1029" y="78"/>
                  <a:pt x="1005" y="76"/>
                  <a:pt x="976" y="64"/>
                </a:cubicBezTo>
                <a:cubicBezTo>
                  <a:pt x="909" y="35"/>
                  <a:pt x="840" y="12"/>
                  <a:pt x="768" y="0"/>
                </a:cubicBezTo>
                <a:cubicBezTo>
                  <a:pt x="664" y="3"/>
                  <a:pt x="560" y="1"/>
                  <a:pt x="456" y="8"/>
                </a:cubicBezTo>
                <a:cubicBezTo>
                  <a:pt x="383" y="13"/>
                  <a:pt x="304" y="51"/>
                  <a:pt x="240" y="80"/>
                </a:cubicBezTo>
                <a:cubicBezTo>
                  <a:pt x="189" y="103"/>
                  <a:pt x="143" y="113"/>
                  <a:pt x="96" y="144"/>
                </a:cubicBezTo>
                <a:cubicBezTo>
                  <a:pt x="91" y="152"/>
                  <a:pt x="88" y="162"/>
                  <a:pt x="80" y="168"/>
                </a:cubicBezTo>
                <a:cubicBezTo>
                  <a:pt x="73" y="173"/>
                  <a:pt x="62" y="170"/>
                  <a:pt x="56" y="176"/>
                </a:cubicBezTo>
                <a:cubicBezTo>
                  <a:pt x="50" y="182"/>
                  <a:pt x="54" y="194"/>
                  <a:pt x="48" y="200"/>
                </a:cubicBezTo>
                <a:cubicBezTo>
                  <a:pt x="34" y="214"/>
                  <a:pt x="0" y="232"/>
                  <a:pt x="0" y="232"/>
                </a:cubicBezTo>
              </a:path>
            </a:pathLst>
          </a:custGeom>
          <a:noFill/>
          <a:ln w="12700">
            <a:solidFill>
              <a:schemeClr val="tx1"/>
            </a:solidFill>
            <a:round/>
            <a:headEnd/>
            <a:tailEnd/>
          </a:ln>
        </p:spPr>
        <p:txBody>
          <a:bodyPr/>
          <a:lstStyle/>
          <a:p>
            <a:endParaRPr lang="en-US"/>
          </a:p>
        </p:txBody>
      </p:sp>
      <p:sp>
        <p:nvSpPr>
          <p:cNvPr id="112702" name="Line 151"/>
          <p:cNvSpPr>
            <a:spLocks noChangeShapeType="1"/>
          </p:cNvSpPr>
          <p:nvPr/>
        </p:nvSpPr>
        <p:spPr bwMode="auto">
          <a:xfrm flipH="1">
            <a:off x="1219200" y="3657600"/>
            <a:ext cx="152400" cy="152400"/>
          </a:xfrm>
          <a:prstGeom prst="line">
            <a:avLst/>
          </a:prstGeom>
          <a:noFill/>
          <a:ln w="9525">
            <a:solidFill>
              <a:schemeClr val="tx1"/>
            </a:solidFill>
            <a:round/>
            <a:headEnd/>
            <a:tailEnd type="triangle" w="med" len="med"/>
          </a:ln>
        </p:spPr>
        <p:txBody>
          <a:bodyPr/>
          <a:lstStyle/>
          <a:p>
            <a:endParaRPr lang="en-US"/>
          </a:p>
        </p:txBody>
      </p:sp>
      <p:sp>
        <p:nvSpPr>
          <p:cNvPr id="112703" name="Text Box 152"/>
          <p:cNvSpPr txBox="1">
            <a:spLocks noChangeArrowheads="1"/>
          </p:cNvSpPr>
          <p:nvPr/>
        </p:nvSpPr>
        <p:spPr bwMode="auto">
          <a:xfrm>
            <a:off x="914400" y="3124200"/>
            <a:ext cx="1295400" cy="228600"/>
          </a:xfrm>
          <a:prstGeom prst="rect">
            <a:avLst/>
          </a:prstGeom>
          <a:noFill/>
          <a:ln w="9525">
            <a:noFill/>
            <a:miter lim="800000"/>
            <a:headEnd/>
            <a:tailEnd/>
          </a:ln>
        </p:spPr>
        <p:txBody>
          <a:bodyPr>
            <a:spAutoFit/>
          </a:bodyPr>
          <a:lstStyle/>
          <a:p>
            <a:pPr>
              <a:spcBef>
                <a:spcPct val="50000"/>
              </a:spcBef>
            </a:pPr>
            <a:r>
              <a:rPr lang="en-US" sz="900" b="1" u="sng"/>
              <a:t>CUTAWAY VIEW</a:t>
            </a:r>
          </a:p>
        </p:txBody>
      </p:sp>
      <p:sp>
        <p:nvSpPr>
          <p:cNvPr id="112704" name="Text Box 153"/>
          <p:cNvSpPr txBox="1">
            <a:spLocks noChangeArrowheads="1"/>
          </p:cNvSpPr>
          <p:nvPr/>
        </p:nvSpPr>
        <p:spPr bwMode="auto">
          <a:xfrm>
            <a:off x="2667000" y="3581400"/>
            <a:ext cx="2590800" cy="458788"/>
          </a:xfrm>
          <a:prstGeom prst="rect">
            <a:avLst/>
          </a:prstGeom>
          <a:noFill/>
          <a:ln w="9525">
            <a:noFill/>
            <a:miter lim="800000"/>
            <a:headEnd/>
            <a:tailEnd/>
          </a:ln>
        </p:spPr>
        <p:txBody>
          <a:bodyPr>
            <a:spAutoFit/>
          </a:bodyPr>
          <a:lstStyle/>
          <a:p>
            <a:pPr>
              <a:spcBef>
                <a:spcPct val="50000"/>
              </a:spcBef>
            </a:pPr>
            <a:r>
              <a:rPr lang="en-US" sz="800"/>
              <a:t>EITHER INDUSTRIAL POLYPROPOLENE OR</a:t>
            </a:r>
            <a:br>
              <a:rPr lang="en-US" sz="800"/>
            </a:br>
            <a:r>
              <a:rPr lang="en-US" sz="800"/>
              <a:t>STEEL MESH WITH 150mm (6”) MAX.</a:t>
            </a:r>
            <a:br>
              <a:rPr lang="en-US" sz="800"/>
            </a:br>
            <a:r>
              <a:rPr lang="en-US" sz="800"/>
              <a:t>OPENING STEEL MESH SHALL BE 14 GA. MIN.</a:t>
            </a:r>
          </a:p>
        </p:txBody>
      </p:sp>
      <p:sp>
        <p:nvSpPr>
          <p:cNvPr id="112705" name="Rectangle 160"/>
          <p:cNvSpPr>
            <a:spLocks noChangeArrowheads="1"/>
          </p:cNvSpPr>
          <p:nvPr/>
        </p:nvSpPr>
        <p:spPr bwMode="auto">
          <a:xfrm rot="3688680">
            <a:off x="4849019" y="4769644"/>
            <a:ext cx="593725" cy="4603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12706" name="Line 20"/>
          <p:cNvSpPr>
            <a:spLocks noChangeShapeType="1"/>
          </p:cNvSpPr>
          <p:nvPr/>
        </p:nvSpPr>
        <p:spPr bwMode="auto">
          <a:xfrm>
            <a:off x="6858000" y="4114800"/>
            <a:ext cx="381000" cy="0"/>
          </a:xfrm>
          <a:prstGeom prst="line">
            <a:avLst/>
          </a:prstGeom>
          <a:noFill/>
          <a:ln w="9525">
            <a:solidFill>
              <a:schemeClr val="tx1"/>
            </a:solidFill>
            <a:round/>
            <a:headEnd/>
            <a:tailEnd/>
          </a:ln>
        </p:spPr>
        <p:txBody>
          <a:bodyPr/>
          <a:lstStyle/>
          <a:p>
            <a:endParaRPr lang="en-US"/>
          </a:p>
        </p:txBody>
      </p:sp>
      <p:sp>
        <p:nvSpPr>
          <p:cNvPr id="112707" name="Line 21"/>
          <p:cNvSpPr>
            <a:spLocks noChangeShapeType="1"/>
          </p:cNvSpPr>
          <p:nvPr/>
        </p:nvSpPr>
        <p:spPr bwMode="auto">
          <a:xfrm>
            <a:off x="7086600" y="4114800"/>
            <a:ext cx="0" cy="838200"/>
          </a:xfrm>
          <a:prstGeom prst="line">
            <a:avLst/>
          </a:prstGeom>
          <a:noFill/>
          <a:ln w="9525">
            <a:solidFill>
              <a:schemeClr val="tx1"/>
            </a:solidFill>
            <a:round/>
            <a:headEnd type="triangle" w="med" len="med"/>
            <a:tailEnd type="triangle" w="med" len="med"/>
          </a:ln>
        </p:spPr>
        <p:txBody>
          <a:bodyPr/>
          <a:lstStyle/>
          <a:p>
            <a:endParaRPr lang="en-US"/>
          </a:p>
        </p:txBody>
      </p:sp>
      <p:sp>
        <p:nvSpPr>
          <p:cNvPr id="112708" name="Line 22"/>
          <p:cNvSpPr>
            <a:spLocks noChangeShapeType="1"/>
          </p:cNvSpPr>
          <p:nvPr/>
        </p:nvSpPr>
        <p:spPr bwMode="auto">
          <a:xfrm>
            <a:off x="7086600" y="4572000"/>
            <a:ext cx="152400" cy="0"/>
          </a:xfrm>
          <a:prstGeom prst="line">
            <a:avLst/>
          </a:prstGeom>
          <a:noFill/>
          <a:ln w="9525">
            <a:solidFill>
              <a:schemeClr val="tx1"/>
            </a:solidFill>
            <a:round/>
            <a:headEnd/>
            <a:tailEnd/>
          </a:ln>
        </p:spPr>
        <p:txBody>
          <a:bodyPr/>
          <a:lstStyle/>
          <a:p>
            <a:endParaRPr lang="en-US"/>
          </a:p>
        </p:txBody>
      </p:sp>
      <p:sp>
        <p:nvSpPr>
          <p:cNvPr id="112709" name="Line 23"/>
          <p:cNvSpPr>
            <a:spLocks noChangeShapeType="1"/>
          </p:cNvSpPr>
          <p:nvPr/>
        </p:nvSpPr>
        <p:spPr bwMode="auto">
          <a:xfrm>
            <a:off x="6858000" y="5751513"/>
            <a:ext cx="457200" cy="0"/>
          </a:xfrm>
          <a:prstGeom prst="line">
            <a:avLst/>
          </a:prstGeom>
          <a:noFill/>
          <a:ln w="9525">
            <a:solidFill>
              <a:schemeClr val="tx1"/>
            </a:solidFill>
            <a:round/>
            <a:headEnd/>
            <a:tailEnd/>
          </a:ln>
        </p:spPr>
        <p:txBody>
          <a:bodyPr/>
          <a:lstStyle/>
          <a:p>
            <a:endParaRPr lang="en-US"/>
          </a:p>
        </p:txBody>
      </p:sp>
      <p:sp>
        <p:nvSpPr>
          <p:cNvPr id="112710" name="Line 24"/>
          <p:cNvSpPr>
            <a:spLocks noChangeShapeType="1"/>
          </p:cNvSpPr>
          <p:nvPr/>
        </p:nvSpPr>
        <p:spPr bwMode="auto">
          <a:xfrm>
            <a:off x="6324600" y="5962650"/>
            <a:ext cx="1219200" cy="0"/>
          </a:xfrm>
          <a:prstGeom prst="line">
            <a:avLst/>
          </a:prstGeom>
          <a:noFill/>
          <a:ln w="9525">
            <a:solidFill>
              <a:schemeClr val="tx1"/>
            </a:solidFill>
            <a:round/>
            <a:headEnd/>
            <a:tailEnd/>
          </a:ln>
        </p:spPr>
        <p:txBody>
          <a:bodyPr/>
          <a:lstStyle/>
          <a:p>
            <a:endParaRPr lang="en-US"/>
          </a:p>
        </p:txBody>
      </p:sp>
      <p:sp>
        <p:nvSpPr>
          <p:cNvPr id="112711" name="Text Box 26"/>
          <p:cNvSpPr txBox="1">
            <a:spLocks noChangeArrowheads="1"/>
          </p:cNvSpPr>
          <p:nvPr/>
        </p:nvSpPr>
        <p:spPr bwMode="auto">
          <a:xfrm>
            <a:off x="6400800" y="5791200"/>
            <a:ext cx="1143000" cy="228600"/>
          </a:xfrm>
          <a:prstGeom prst="rect">
            <a:avLst/>
          </a:prstGeom>
          <a:noFill/>
          <a:ln w="9525">
            <a:noFill/>
            <a:miter lim="800000"/>
            <a:headEnd/>
            <a:tailEnd/>
          </a:ln>
        </p:spPr>
        <p:txBody>
          <a:bodyPr>
            <a:spAutoFit/>
          </a:bodyPr>
          <a:lstStyle/>
          <a:p>
            <a:pPr>
              <a:spcBef>
                <a:spcPct val="50000"/>
              </a:spcBef>
            </a:pPr>
            <a:r>
              <a:rPr lang="en-US" sz="900" b="1"/>
              <a:t>CROSS SECTION</a:t>
            </a:r>
          </a:p>
        </p:txBody>
      </p:sp>
      <p:sp>
        <p:nvSpPr>
          <p:cNvPr id="112712" name="Rectangle 50" descr="Dashed downward diagonal"/>
          <p:cNvSpPr>
            <a:spLocks noChangeArrowheads="1"/>
          </p:cNvSpPr>
          <p:nvPr/>
        </p:nvSpPr>
        <p:spPr bwMode="auto">
          <a:xfrm rot="277447">
            <a:off x="4953000" y="4953000"/>
            <a:ext cx="3581400" cy="76200"/>
          </a:xfrm>
          <a:prstGeom prst="rect">
            <a:avLst/>
          </a:prstGeom>
          <a:pattFill prst="dashDnDiag">
            <a:fgClr>
              <a:srgbClr val="99FF33"/>
            </a:fgClr>
            <a:bgClr>
              <a:srgbClr val="CC9900"/>
            </a:bgClr>
          </a:pattFill>
          <a:ln w="9525">
            <a:noFill/>
            <a:miter lim="800000"/>
            <a:headEnd/>
            <a:tailEnd/>
          </a:ln>
        </p:spPr>
        <p:txBody>
          <a:bodyPr wrap="none" anchor="ctr"/>
          <a:lstStyle/>
          <a:p>
            <a:endParaRPr lang="en-US"/>
          </a:p>
        </p:txBody>
      </p:sp>
      <p:sp>
        <p:nvSpPr>
          <p:cNvPr id="112713" name="Line 51"/>
          <p:cNvSpPr>
            <a:spLocks noChangeShapeType="1"/>
          </p:cNvSpPr>
          <p:nvPr/>
        </p:nvSpPr>
        <p:spPr bwMode="auto">
          <a:xfrm>
            <a:off x="5562600" y="4800600"/>
            <a:ext cx="838200" cy="0"/>
          </a:xfrm>
          <a:prstGeom prst="line">
            <a:avLst/>
          </a:prstGeom>
          <a:noFill/>
          <a:ln w="9525">
            <a:solidFill>
              <a:schemeClr val="tx1"/>
            </a:solidFill>
            <a:round/>
            <a:headEnd/>
            <a:tailEnd type="triangle" w="med" len="med"/>
          </a:ln>
        </p:spPr>
        <p:txBody>
          <a:bodyPr/>
          <a:lstStyle/>
          <a:p>
            <a:endParaRPr lang="en-US"/>
          </a:p>
        </p:txBody>
      </p:sp>
      <p:sp>
        <p:nvSpPr>
          <p:cNvPr id="112714" name="Line 53"/>
          <p:cNvSpPr>
            <a:spLocks noChangeShapeType="1"/>
          </p:cNvSpPr>
          <p:nvPr/>
        </p:nvSpPr>
        <p:spPr bwMode="auto">
          <a:xfrm>
            <a:off x="6858000" y="4953000"/>
            <a:ext cx="457200" cy="0"/>
          </a:xfrm>
          <a:prstGeom prst="line">
            <a:avLst/>
          </a:prstGeom>
          <a:noFill/>
          <a:ln w="9525">
            <a:solidFill>
              <a:schemeClr val="tx1"/>
            </a:solidFill>
            <a:round/>
            <a:headEnd/>
            <a:tailEnd/>
          </a:ln>
        </p:spPr>
        <p:txBody>
          <a:bodyPr/>
          <a:lstStyle/>
          <a:p>
            <a:endParaRPr lang="en-US"/>
          </a:p>
        </p:txBody>
      </p:sp>
      <p:sp>
        <p:nvSpPr>
          <p:cNvPr id="112715" name="Text Box 54"/>
          <p:cNvSpPr txBox="1">
            <a:spLocks noChangeArrowheads="1"/>
          </p:cNvSpPr>
          <p:nvPr/>
        </p:nvSpPr>
        <p:spPr bwMode="auto">
          <a:xfrm>
            <a:off x="7162800" y="4419600"/>
            <a:ext cx="1905000" cy="336550"/>
          </a:xfrm>
          <a:prstGeom prst="rect">
            <a:avLst/>
          </a:prstGeom>
          <a:noFill/>
          <a:ln w="9525">
            <a:noFill/>
            <a:miter lim="800000"/>
            <a:headEnd/>
            <a:tailEnd/>
          </a:ln>
        </p:spPr>
        <p:txBody>
          <a:bodyPr>
            <a:spAutoFit/>
          </a:bodyPr>
          <a:lstStyle/>
          <a:p>
            <a:pPr>
              <a:spcBef>
                <a:spcPct val="50000"/>
              </a:spcBef>
            </a:pPr>
            <a:r>
              <a:rPr lang="en-US" sz="800"/>
              <a:t>POST SECTION MAXIMUM </a:t>
            </a:r>
            <a:br>
              <a:rPr lang="en-US" sz="800"/>
            </a:br>
            <a:r>
              <a:rPr lang="en-US" sz="800"/>
              <a:t>30” ABOVE GROUND </a:t>
            </a:r>
          </a:p>
        </p:txBody>
      </p:sp>
      <p:sp>
        <p:nvSpPr>
          <p:cNvPr id="112716" name="Line 55"/>
          <p:cNvSpPr>
            <a:spLocks noChangeShapeType="1"/>
          </p:cNvSpPr>
          <p:nvPr/>
        </p:nvSpPr>
        <p:spPr bwMode="auto">
          <a:xfrm flipH="1">
            <a:off x="6553200" y="4953000"/>
            <a:ext cx="209550" cy="0"/>
          </a:xfrm>
          <a:prstGeom prst="line">
            <a:avLst/>
          </a:prstGeom>
          <a:noFill/>
          <a:ln w="19050">
            <a:solidFill>
              <a:schemeClr val="tx1"/>
            </a:solidFill>
            <a:prstDash val="sysDot"/>
            <a:round/>
            <a:headEnd/>
            <a:tailEnd/>
          </a:ln>
        </p:spPr>
        <p:txBody>
          <a:bodyPr/>
          <a:lstStyle/>
          <a:p>
            <a:endParaRPr lang="en-US"/>
          </a:p>
        </p:txBody>
      </p:sp>
      <p:sp>
        <p:nvSpPr>
          <p:cNvPr id="112717" name="Text Box 56"/>
          <p:cNvSpPr txBox="1">
            <a:spLocks noChangeArrowheads="1"/>
          </p:cNvSpPr>
          <p:nvPr/>
        </p:nvSpPr>
        <p:spPr bwMode="auto">
          <a:xfrm>
            <a:off x="4648200" y="5486400"/>
            <a:ext cx="2057400" cy="336550"/>
          </a:xfrm>
          <a:prstGeom prst="rect">
            <a:avLst/>
          </a:prstGeom>
          <a:noFill/>
          <a:ln w="9525">
            <a:noFill/>
            <a:miter lim="800000"/>
            <a:headEnd/>
            <a:tailEnd/>
          </a:ln>
        </p:spPr>
        <p:txBody>
          <a:bodyPr>
            <a:spAutoFit/>
          </a:bodyPr>
          <a:lstStyle/>
          <a:p>
            <a:pPr>
              <a:spcBef>
                <a:spcPct val="50000"/>
              </a:spcBef>
            </a:pPr>
            <a:r>
              <a:rPr lang="en-US" sz="800"/>
              <a:t>FILTER FABRIC EMBEDED A MINIMUM OF 6” VERTICALLY INTO GROUND</a:t>
            </a:r>
          </a:p>
        </p:txBody>
      </p:sp>
      <p:sp>
        <p:nvSpPr>
          <p:cNvPr id="112718" name="Line 57"/>
          <p:cNvSpPr>
            <a:spLocks noChangeShapeType="1"/>
          </p:cNvSpPr>
          <p:nvPr/>
        </p:nvSpPr>
        <p:spPr bwMode="auto">
          <a:xfrm flipV="1">
            <a:off x="6172200" y="5181600"/>
            <a:ext cx="457200" cy="304800"/>
          </a:xfrm>
          <a:prstGeom prst="line">
            <a:avLst/>
          </a:prstGeom>
          <a:noFill/>
          <a:ln w="1270">
            <a:solidFill>
              <a:schemeClr val="tx1"/>
            </a:solidFill>
            <a:round/>
            <a:headEnd/>
            <a:tailEnd type="triangle" w="med" len="med"/>
          </a:ln>
        </p:spPr>
        <p:txBody>
          <a:bodyPr/>
          <a:lstStyle/>
          <a:p>
            <a:endParaRPr lang="en-US"/>
          </a:p>
        </p:txBody>
      </p:sp>
      <p:sp>
        <p:nvSpPr>
          <p:cNvPr id="112719" name="Line 58"/>
          <p:cNvSpPr>
            <a:spLocks noChangeShapeType="1"/>
          </p:cNvSpPr>
          <p:nvPr/>
        </p:nvSpPr>
        <p:spPr bwMode="auto">
          <a:xfrm>
            <a:off x="7086600" y="4953000"/>
            <a:ext cx="0" cy="795338"/>
          </a:xfrm>
          <a:prstGeom prst="line">
            <a:avLst/>
          </a:prstGeom>
          <a:noFill/>
          <a:ln w="1270">
            <a:solidFill>
              <a:schemeClr val="tx1"/>
            </a:solidFill>
            <a:round/>
            <a:headEnd type="triangle" w="med" len="med"/>
            <a:tailEnd type="triangle" w="med" len="med"/>
          </a:ln>
        </p:spPr>
        <p:txBody>
          <a:bodyPr/>
          <a:lstStyle/>
          <a:p>
            <a:endParaRPr lang="en-US"/>
          </a:p>
        </p:txBody>
      </p:sp>
      <p:sp>
        <p:nvSpPr>
          <p:cNvPr id="112720" name="Line 60"/>
          <p:cNvSpPr>
            <a:spLocks noChangeShapeType="1"/>
          </p:cNvSpPr>
          <p:nvPr/>
        </p:nvSpPr>
        <p:spPr bwMode="auto">
          <a:xfrm>
            <a:off x="6019800" y="4343400"/>
            <a:ext cx="762000" cy="304800"/>
          </a:xfrm>
          <a:prstGeom prst="line">
            <a:avLst/>
          </a:prstGeom>
          <a:noFill/>
          <a:ln w="9525">
            <a:solidFill>
              <a:schemeClr val="tx1"/>
            </a:solidFill>
            <a:round/>
            <a:headEnd/>
            <a:tailEnd type="triangle" w="med" len="med"/>
          </a:ln>
        </p:spPr>
        <p:txBody>
          <a:bodyPr/>
          <a:lstStyle/>
          <a:p>
            <a:endParaRPr lang="en-US"/>
          </a:p>
        </p:txBody>
      </p:sp>
      <p:sp>
        <p:nvSpPr>
          <p:cNvPr id="112721" name="Text Box 61"/>
          <p:cNvSpPr txBox="1">
            <a:spLocks noChangeArrowheads="1"/>
          </p:cNvSpPr>
          <p:nvPr/>
        </p:nvSpPr>
        <p:spPr bwMode="auto">
          <a:xfrm>
            <a:off x="7391400" y="5181600"/>
            <a:ext cx="1905000" cy="336550"/>
          </a:xfrm>
          <a:prstGeom prst="rect">
            <a:avLst/>
          </a:prstGeom>
          <a:noFill/>
          <a:ln w="9525">
            <a:noFill/>
            <a:miter lim="800000"/>
            <a:headEnd/>
            <a:tailEnd/>
          </a:ln>
        </p:spPr>
        <p:txBody>
          <a:bodyPr>
            <a:spAutoFit/>
          </a:bodyPr>
          <a:lstStyle/>
          <a:p>
            <a:pPr>
              <a:spcBef>
                <a:spcPct val="50000"/>
              </a:spcBef>
            </a:pPr>
            <a:r>
              <a:rPr lang="en-US" sz="800"/>
              <a:t>POST DRIVEN A MINIMUM </a:t>
            </a:r>
            <a:br>
              <a:rPr lang="en-US" sz="800"/>
            </a:br>
            <a:r>
              <a:rPr lang="en-US" sz="800"/>
              <a:t>OF 18” INTO GROUND </a:t>
            </a:r>
          </a:p>
        </p:txBody>
      </p:sp>
      <p:sp>
        <p:nvSpPr>
          <p:cNvPr id="112722" name="Line 62"/>
          <p:cNvSpPr>
            <a:spLocks noChangeShapeType="1"/>
          </p:cNvSpPr>
          <p:nvPr/>
        </p:nvSpPr>
        <p:spPr bwMode="auto">
          <a:xfrm flipH="1">
            <a:off x="7086600" y="5334000"/>
            <a:ext cx="381000" cy="0"/>
          </a:xfrm>
          <a:prstGeom prst="line">
            <a:avLst/>
          </a:prstGeom>
          <a:noFill/>
          <a:ln w="1270">
            <a:solidFill>
              <a:schemeClr val="tx1"/>
            </a:solidFill>
            <a:round/>
            <a:headEnd/>
            <a:tailEnd type="triangle" w="med" len="med"/>
          </a:ln>
        </p:spPr>
        <p:txBody>
          <a:bodyPr/>
          <a:lstStyle/>
          <a:p>
            <a:endParaRPr lang="en-US"/>
          </a:p>
        </p:txBody>
      </p:sp>
      <p:sp>
        <p:nvSpPr>
          <p:cNvPr id="112723" name="AutoShape 66"/>
          <p:cNvSpPr>
            <a:spLocks noChangeArrowheads="1"/>
          </p:cNvSpPr>
          <p:nvPr/>
        </p:nvSpPr>
        <p:spPr bwMode="auto">
          <a:xfrm flipV="1">
            <a:off x="6781800" y="5662613"/>
            <a:ext cx="55563" cy="96837"/>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12724" name="Rectangle 67"/>
          <p:cNvSpPr>
            <a:spLocks noChangeArrowheads="1"/>
          </p:cNvSpPr>
          <p:nvPr/>
        </p:nvSpPr>
        <p:spPr bwMode="auto">
          <a:xfrm>
            <a:off x="6781800" y="4114800"/>
            <a:ext cx="55563" cy="1544638"/>
          </a:xfrm>
          <a:prstGeom prst="rect">
            <a:avLst/>
          </a:prstGeom>
          <a:solidFill>
            <a:srgbClr val="81923A"/>
          </a:solidFill>
          <a:ln w="9525">
            <a:solidFill>
              <a:schemeClr val="tx1"/>
            </a:solidFill>
            <a:miter lim="800000"/>
            <a:headEnd/>
            <a:tailEnd/>
          </a:ln>
        </p:spPr>
        <p:txBody>
          <a:bodyPr wrap="none" anchor="ctr"/>
          <a:lstStyle/>
          <a:p>
            <a:endParaRPr lang="en-US"/>
          </a:p>
        </p:txBody>
      </p:sp>
      <p:sp>
        <p:nvSpPr>
          <p:cNvPr id="112725" name="Rectangle 68" descr="Weave"/>
          <p:cNvSpPr>
            <a:spLocks noChangeArrowheads="1"/>
          </p:cNvSpPr>
          <p:nvPr/>
        </p:nvSpPr>
        <p:spPr bwMode="auto">
          <a:xfrm>
            <a:off x="6767513" y="4124325"/>
            <a:ext cx="26987" cy="1050925"/>
          </a:xfrm>
          <a:prstGeom prst="rect">
            <a:avLst/>
          </a:prstGeom>
          <a:pattFill prst="weave">
            <a:fgClr>
              <a:schemeClr val="tx1"/>
            </a:fgClr>
            <a:bgClr>
              <a:srgbClr val="B2B2B2"/>
            </a:bgClr>
          </a:pattFill>
          <a:ln w="9525">
            <a:solidFill>
              <a:schemeClr val="tx1"/>
            </a:solidFill>
            <a:miter lim="800000"/>
            <a:headEnd/>
            <a:tailEnd/>
          </a:ln>
        </p:spPr>
        <p:txBody>
          <a:bodyPr wrap="none" anchor="ctr"/>
          <a:lstStyle/>
          <a:p>
            <a:endParaRPr lang="en-US"/>
          </a:p>
        </p:txBody>
      </p:sp>
      <p:sp>
        <p:nvSpPr>
          <p:cNvPr id="112726" name="Text Box 96"/>
          <p:cNvSpPr txBox="1">
            <a:spLocks noChangeArrowheads="1"/>
          </p:cNvSpPr>
          <p:nvPr/>
        </p:nvSpPr>
        <p:spPr bwMode="auto">
          <a:xfrm>
            <a:off x="7467600" y="4724400"/>
            <a:ext cx="1371600" cy="214313"/>
          </a:xfrm>
          <a:prstGeom prst="rect">
            <a:avLst/>
          </a:prstGeom>
          <a:noFill/>
          <a:ln w="9525">
            <a:noFill/>
            <a:miter lim="800000"/>
            <a:headEnd/>
            <a:tailEnd/>
          </a:ln>
        </p:spPr>
        <p:txBody>
          <a:bodyPr>
            <a:spAutoFit/>
          </a:bodyPr>
          <a:lstStyle/>
          <a:p>
            <a:pPr>
              <a:spcBef>
                <a:spcPct val="50000"/>
              </a:spcBef>
            </a:pPr>
            <a:r>
              <a:rPr lang="en-US" sz="800"/>
              <a:t>UNDISTRUBED GROUND</a:t>
            </a:r>
          </a:p>
        </p:txBody>
      </p:sp>
      <p:sp>
        <p:nvSpPr>
          <p:cNvPr id="112727" name="Line 97"/>
          <p:cNvSpPr>
            <a:spLocks noChangeShapeType="1"/>
          </p:cNvSpPr>
          <p:nvPr/>
        </p:nvSpPr>
        <p:spPr bwMode="auto">
          <a:xfrm flipH="1">
            <a:off x="7772400" y="4876800"/>
            <a:ext cx="152400" cy="152400"/>
          </a:xfrm>
          <a:prstGeom prst="line">
            <a:avLst/>
          </a:prstGeom>
          <a:noFill/>
          <a:ln w="9525">
            <a:solidFill>
              <a:schemeClr val="tx1"/>
            </a:solidFill>
            <a:round/>
            <a:headEnd/>
            <a:tailEnd type="triangle" w="med" len="med"/>
          </a:ln>
        </p:spPr>
        <p:txBody>
          <a:bodyPr/>
          <a:lstStyle/>
          <a:p>
            <a:endParaRPr lang="en-US"/>
          </a:p>
        </p:txBody>
      </p:sp>
      <p:sp>
        <p:nvSpPr>
          <p:cNvPr id="112728" name="Rectangle 98" descr="Weave"/>
          <p:cNvSpPr>
            <a:spLocks noChangeArrowheads="1"/>
          </p:cNvSpPr>
          <p:nvPr/>
        </p:nvSpPr>
        <p:spPr bwMode="auto">
          <a:xfrm rot="5400000">
            <a:off x="6654006" y="5047457"/>
            <a:ext cx="26987" cy="228600"/>
          </a:xfrm>
          <a:prstGeom prst="rect">
            <a:avLst/>
          </a:prstGeom>
          <a:pattFill prst="weave">
            <a:fgClr>
              <a:schemeClr val="tx1"/>
            </a:fgClr>
            <a:bgClr>
              <a:srgbClr val="B2B2B2"/>
            </a:bgClr>
          </a:pattFill>
          <a:ln w="9525">
            <a:solidFill>
              <a:schemeClr val="tx1"/>
            </a:solidFill>
            <a:miter lim="800000"/>
            <a:headEnd/>
            <a:tailEnd/>
          </a:ln>
        </p:spPr>
        <p:txBody>
          <a:bodyPr wrap="none" anchor="ctr"/>
          <a:lstStyle/>
          <a:p>
            <a:endParaRPr lang="en-US"/>
          </a:p>
        </p:txBody>
      </p:sp>
      <p:sp>
        <p:nvSpPr>
          <p:cNvPr id="112729" name="Line 99"/>
          <p:cNvSpPr>
            <a:spLocks noChangeShapeType="1"/>
          </p:cNvSpPr>
          <p:nvPr/>
        </p:nvSpPr>
        <p:spPr bwMode="auto">
          <a:xfrm rot="5400000" flipH="1">
            <a:off x="6438900" y="5067300"/>
            <a:ext cx="228600" cy="0"/>
          </a:xfrm>
          <a:prstGeom prst="line">
            <a:avLst/>
          </a:prstGeom>
          <a:noFill/>
          <a:ln w="19050">
            <a:solidFill>
              <a:schemeClr val="tx1"/>
            </a:solidFill>
            <a:prstDash val="sysDot"/>
            <a:round/>
            <a:headEnd/>
            <a:tailEnd/>
          </a:ln>
        </p:spPr>
        <p:txBody>
          <a:bodyPr/>
          <a:lstStyle/>
          <a:p>
            <a:endParaRPr lang="en-US"/>
          </a:p>
        </p:txBody>
      </p:sp>
      <p:sp>
        <p:nvSpPr>
          <p:cNvPr id="112730" name="Line 100"/>
          <p:cNvSpPr>
            <a:spLocks noChangeShapeType="1"/>
          </p:cNvSpPr>
          <p:nvPr/>
        </p:nvSpPr>
        <p:spPr bwMode="auto">
          <a:xfrm>
            <a:off x="6657975" y="4953000"/>
            <a:ext cx="0" cy="228600"/>
          </a:xfrm>
          <a:prstGeom prst="line">
            <a:avLst/>
          </a:prstGeom>
          <a:noFill/>
          <a:ln w="1270">
            <a:solidFill>
              <a:schemeClr val="tx1"/>
            </a:solidFill>
            <a:round/>
            <a:headEnd type="triangle" w="med" len="med"/>
            <a:tailEnd type="triangle" w="med" len="med"/>
          </a:ln>
        </p:spPr>
        <p:txBody>
          <a:bodyPr/>
          <a:lstStyle/>
          <a:p>
            <a:endParaRPr lang="en-US"/>
          </a:p>
        </p:txBody>
      </p:sp>
      <p:sp>
        <p:nvSpPr>
          <p:cNvPr id="112731" name="Text Box 101"/>
          <p:cNvSpPr txBox="1">
            <a:spLocks noChangeArrowheads="1"/>
          </p:cNvSpPr>
          <p:nvPr/>
        </p:nvSpPr>
        <p:spPr bwMode="auto">
          <a:xfrm>
            <a:off x="4572000" y="5181600"/>
            <a:ext cx="1676400" cy="214313"/>
          </a:xfrm>
          <a:prstGeom prst="rect">
            <a:avLst/>
          </a:prstGeom>
          <a:noFill/>
          <a:ln w="9525">
            <a:noFill/>
            <a:miter lim="800000"/>
            <a:headEnd/>
            <a:tailEnd/>
          </a:ln>
        </p:spPr>
        <p:txBody>
          <a:bodyPr>
            <a:spAutoFit/>
          </a:bodyPr>
          <a:lstStyle/>
          <a:p>
            <a:pPr>
              <a:spcBef>
                <a:spcPct val="50000"/>
              </a:spcBef>
            </a:pPr>
            <a:r>
              <a:rPr lang="en-US" sz="800"/>
              <a:t>BACKFILL TO BE COMPACTED</a:t>
            </a:r>
          </a:p>
        </p:txBody>
      </p:sp>
      <p:sp>
        <p:nvSpPr>
          <p:cNvPr id="112732" name="Line 102"/>
          <p:cNvSpPr>
            <a:spLocks noChangeShapeType="1"/>
          </p:cNvSpPr>
          <p:nvPr/>
        </p:nvSpPr>
        <p:spPr bwMode="auto">
          <a:xfrm flipV="1">
            <a:off x="5562600" y="5048250"/>
            <a:ext cx="990600" cy="133350"/>
          </a:xfrm>
          <a:prstGeom prst="line">
            <a:avLst/>
          </a:prstGeom>
          <a:noFill/>
          <a:ln w="9525">
            <a:solidFill>
              <a:schemeClr val="tx1"/>
            </a:solidFill>
            <a:round/>
            <a:headEnd/>
            <a:tailEnd type="triangle" w="med" len="med"/>
          </a:ln>
        </p:spPr>
        <p:txBody>
          <a:bodyPr/>
          <a:lstStyle/>
          <a:p>
            <a:endParaRPr lang="en-US"/>
          </a:p>
        </p:txBody>
      </p:sp>
      <p:sp>
        <p:nvSpPr>
          <p:cNvPr id="112733" name="AutoShape 161"/>
          <p:cNvSpPr>
            <a:spLocks noChangeArrowheads="1"/>
          </p:cNvSpPr>
          <p:nvPr/>
        </p:nvSpPr>
        <p:spPr bwMode="auto">
          <a:xfrm rot="19969624" flipV="1">
            <a:off x="5270500" y="5029200"/>
            <a:ext cx="55563" cy="96838"/>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12734" name="Line 162"/>
          <p:cNvSpPr>
            <a:spLocks noChangeShapeType="1"/>
          </p:cNvSpPr>
          <p:nvPr/>
        </p:nvSpPr>
        <p:spPr bwMode="auto">
          <a:xfrm flipV="1">
            <a:off x="5105400" y="4191000"/>
            <a:ext cx="1676400" cy="533400"/>
          </a:xfrm>
          <a:prstGeom prst="line">
            <a:avLst/>
          </a:prstGeom>
          <a:noFill/>
          <a:ln w="9525">
            <a:solidFill>
              <a:schemeClr val="tx1"/>
            </a:solidFill>
            <a:round/>
            <a:headEnd/>
            <a:tailEnd/>
          </a:ln>
        </p:spPr>
        <p:txBody>
          <a:bodyPr/>
          <a:lstStyle/>
          <a:p>
            <a:endParaRPr lang="en-US"/>
          </a:p>
        </p:txBody>
      </p:sp>
      <p:sp>
        <p:nvSpPr>
          <p:cNvPr id="112735" name="Text Box 163"/>
          <p:cNvSpPr txBox="1">
            <a:spLocks noChangeArrowheads="1"/>
          </p:cNvSpPr>
          <p:nvPr/>
        </p:nvSpPr>
        <p:spPr bwMode="auto">
          <a:xfrm>
            <a:off x="3657600" y="4800600"/>
            <a:ext cx="1219200" cy="458788"/>
          </a:xfrm>
          <a:prstGeom prst="rect">
            <a:avLst/>
          </a:prstGeom>
          <a:noFill/>
          <a:ln w="9525">
            <a:noFill/>
            <a:miter lim="800000"/>
            <a:headEnd/>
            <a:tailEnd/>
          </a:ln>
        </p:spPr>
        <p:txBody>
          <a:bodyPr>
            <a:spAutoFit/>
          </a:bodyPr>
          <a:lstStyle/>
          <a:p>
            <a:pPr>
              <a:spcBef>
                <a:spcPct val="50000"/>
              </a:spcBef>
            </a:pPr>
            <a:r>
              <a:rPr lang="en-US" sz="800"/>
              <a:t>25mm x 50mm x 300mm</a:t>
            </a:r>
            <a:br>
              <a:rPr lang="en-US" sz="800"/>
            </a:br>
            <a:r>
              <a:rPr lang="en-US" sz="800"/>
              <a:t>        (1” x 2” x 12”)</a:t>
            </a:r>
            <a:br>
              <a:rPr lang="en-US" sz="800"/>
            </a:br>
            <a:r>
              <a:rPr lang="en-US" sz="800"/>
              <a:t>            STAKES</a:t>
            </a:r>
          </a:p>
        </p:txBody>
      </p:sp>
      <p:sp>
        <p:nvSpPr>
          <p:cNvPr id="112736" name="Freeform 164"/>
          <p:cNvSpPr>
            <a:spLocks/>
          </p:cNvSpPr>
          <p:nvPr/>
        </p:nvSpPr>
        <p:spPr bwMode="auto">
          <a:xfrm>
            <a:off x="4591050" y="5019675"/>
            <a:ext cx="590550" cy="69850"/>
          </a:xfrm>
          <a:custGeom>
            <a:avLst/>
            <a:gdLst>
              <a:gd name="T0" fmla="*/ 0 w 372"/>
              <a:gd name="T1" fmla="*/ 24 h 44"/>
              <a:gd name="T2" fmla="*/ 198 w 372"/>
              <a:gd name="T3" fmla="*/ 30 h 44"/>
              <a:gd name="T4" fmla="*/ 372 w 372"/>
              <a:gd name="T5" fmla="*/ 0 h 44"/>
              <a:gd name="T6" fmla="*/ 0 60000 65536"/>
              <a:gd name="T7" fmla="*/ 0 60000 65536"/>
              <a:gd name="T8" fmla="*/ 0 60000 65536"/>
              <a:gd name="T9" fmla="*/ 0 w 372"/>
              <a:gd name="T10" fmla="*/ 0 h 44"/>
              <a:gd name="T11" fmla="*/ 372 w 372"/>
              <a:gd name="T12" fmla="*/ 44 h 44"/>
            </a:gdLst>
            <a:ahLst/>
            <a:cxnLst>
              <a:cxn ang="T6">
                <a:pos x="T0" y="T1"/>
              </a:cxn>
              <a:cxn ang="T7">
                <a:pos x="T2" y="T3"/>
              </a:cxn>
              <a:cxn ang="T8">
                <a:pos x="T4" y="T5"/>
              </a:cxn>
            </a:cxnLst>
            <a:rect l="T9" t="T10" r="T11" b="T12"/>
            <a:pathLst>
              <a:path w="372" h="44">
                <a:moveTo>
                  <a:pt x="0" y="24"/>
                </a:moveTo>
                <a:cubicBezTo>
                  <a:pt x="63" y="3"/>
                  <a:pt x="133" y="21"/>
                  <a:pt x="198" y="30"/>
                </a:cubicBezTo>
                <a:cubicBezTo>
                  <a:pt x="253" y="28"/>
                  <a:pt x="328" y="44"/>
                  <a:pt x="372" y="0"/>
                </a:cubicBezTo>
              </a:path>
            </a:pathLst>
          </a:custGeom>
          <a:noFill/>
          <a:ln w="12700">
            <a:solidFill>
              <a:schemeClr val="tx1"/>
            </a:solidFill>
            <a:round/>
            <a:headEnd/>
            <a:tailEnd/>
          </a:ln>
        </p:spPr>
        <p:txBody>
          <a:bodyPr/>
          <a:lstStyle/>
          <a:p>
            <a:endParaRPr lang="en-US"/>
          </a:p>
        </p:txBody>
      </p:sp>
      <p:sp>
        <p:nvSpPr>
          <p:cNvPr id="112737" name="Line 166"/>
          <p:cNvSpPr>
            <a:spLocks noChangeShapeType="1"/>
          </p:cNvSpPr>
          <p:nvPr/>
        </p:nvSpPr>
        <p:spPr bwMode="auto">
          <a:xfrm>
            <a:off x="5124450" y="5048250"/>
            <a:ext cx="76200" cy="0"/>
          </a:xfrm>
          <a:prstGeom prst="line">
            <a:avLst/>
          </a:prstGeom>
          <a:noFill/>
          <a:ln w="9525">
            <a:solidFill>
              <a:schemeClr val="tx1"/>
            </a:solidFill>
            <a:round/>
            <a:headEnd/>
            <a:tailEnd type="triangle" w="med" len="med"/>
          </a:ln>
        </p:spPr>
        <p:txBody>
          <a:bodyPr/>
          <a:lstStyle/>
          <a:p>
            <a:endParaRPr lang="en-US"/>
          </a:p>
        </p:txBody>
      </p:sp>
      <p:sp>
        <p:nvSpPr>
          <p:cNvPr id="112738" name="Text Box 167"/>
          <p:cNvSpPr txBox="1">
            <a:spLocks noChangeArrowheads="1"/>
          </p:cNvSpPr>
          <p:nvPr/>
        </p:nvSpPr>
        <p:spPr bwMode="auto">
          <a:xfrm>
            <a:off x="3810000" y="4419600"/>
            <a:ext cx="1143000" cy="304800"/>
          </a:xfrm>
          <a:prstGeom prst="rect">
            <a:avLst/>
          </a:prstGeom>
          <a:noFill/>
          <a:ln w="9525">
            <a:noFill/>
            <a:miter lim="800000"/>
            <a:headEnd/>
            <a:tailEnd/>
          </a:ln>
        </p:spPr>
        <p:txBody>
          <a:bodyPr>
            <a:spAutoFit/>
          </a:bodyPr>
          <a:lstStyle/>
          <a:p>
            <a:pPr>
              <a:spcBef>
                <a:spcPct val="50000"/>
              </a:spcBef>
            </a:pPr>
            <a:r>
              <a:rPr lang="en-US" sz="1400" b="1">
                <a:solidFill>
                  <a:srgbClr val="FF0000"/>
                </a:solidFill>
              </a:rPr>
              <a:t>*</a:t>
            </a:r>
            <a:r>
              <a:rPr lang="en-US" sz="800"/>
              <a:t> MIN. 10 GA. WIRE</a:t>
            </a:r>
          </a:p>
        </p:txBody>
      </p:sp>
      <p:sp>
        <p:nvSpPr>
          <p:cNvPr id="112739" name="Freeform 168"/>
          <p:cNvSpPr>
            <a:spLocks/>
          </p:cNvSpPr>
          <p:nvPr/>
        </p:nvSpPr>
        <p:spPr bwMode="auto">
          <a:xfrm>
            <a:off x="4848225" y="4398963"/>
            <a:ext cx="790575" cy="115887"/>
          </a:xfrm>
          <a:custGeom>
            <a:avLst/>
            <a:gdLst>
              <a:gd name="T0" fmla="*/ 0 w 498"/>
              <a:gd name="T1" fmla="*/ 73 h 73"/>
              <a:gd name="T2" fmla="*/ 150 w 498"/>
              <a:gd name="T3" fmla="*/ 31 h 73"/>
              <a:gd name="T4" fmla="*/ 204 w 498"/>
              <a:gd name="T5" fmla="*/ 13 h 73"/>
              <a:gd name="T6" fmla="*/ 222 w 498"/>
              <a:gd name="T7" fmla="*/ 7 h 73"/>
              <a:gd name="T8" fmla="*/ 498 w 498"/>
              <a:gd name="T9" fmla="*/ 61 h 73"/>
              <a:gd name="T10" fmla="*/ 0 60000 65536"/>
              <a:gd name="T11" fmla="*/ 0 60000 65536"/>
              <a:gd name="T12" fmla="*/ 0 60000 65536"/>
              <a:gd name="T13" fmla="*/ 0 60000 65536"/>
              <a:gd name="T14" fmla="*/ 0 60000 65536"/>
              <a:gd name="T15" fmla="*/ 0 w 498"/>
              <a:gd name="T16" fmla="*/ 0 h 73"/>
              <a:gd name="T17" fmla="*/ 498 w 498"/>
              <a:gd name="T18" fmla="*/ 73 h 73"/>
            </a:gdLst>
            <a:ahLst/>
            <a:cxnLst>
              <a:cxn ang="T10">
                <a:pos x="T0" y="T1"/>
              </a:cxn>
              <a:cxn ang="T11">
                <a:pos x="T2" y="T3"/>
              </a:cxn>
              <a:cxn ang="T12">
                <a:pos x="T4" y="T5"/>
              </a:cxn>
              <a:cxn ang="T13">
                <a:pos x="T6" y="T7"/>
              </a:cxn>
              <a:cxn ang="T14">
                <a:pos x="T8" y="T9"/>
              </a:cxn>
            </a:cxnLst>
            <a:rect l="T15" t="T16" r="T17" b="T18"/>
            <a:pathLst>
              <a:path w="498" h="73">
                <a:moveTo>
                  <a:pt x="0" y="73"/>
                </a:moveTo>
                <a:cubicBezTo>
                  <a:pt x="54" y="65"/>
                  <a:pt x="101" y="53"/>
                  <a:pt x="150" y="31"/>
                </a:cubicBezTo>
                <a:cubicBezTo>
                  <a:pt x="167" y="23"/>
                  <a:pt x="186" y="19"/>
                  <a:pt x="204" y="13"/>
                </a:cubicBezTo>
                <a:cubicBezTo>
                  <a:pt x="210" y="11"/>
                  <a:pt x="222" y="7"/>
                  <a:pt x="222" y="7"/>
                </a:cubicBezTo>
                <a:cubicBezTo>
                  <a:pt x="281" y="9"/>
                  <a:pt x="437" y="0"/>
                  <a:pt x="498" y="61"/>
                </a:cubicBezTo>
              </a:path>
            </a:pathLst>
          </a:custGeom>
          <a:noFill/>
          <a:ln w="12700">
            <a:solidFill>
              <a:schemeClr val="tx1"/>
            </a:solidFill>
            <a:round/>
            <a:headEnd/>
            <a:tailEnd/>
          </a:ln>
        </p:spPr>
        <p:txBody>
          <a:bodyPr/>
          <a:lstStyle/>
          <a:p>
            <a:endParaRPr lang="en-US"/>
          </a:p>
        </p:txBody>
      </p:sp>
      <p:sp>
        <p:nvSpPr>
          <p:cNvPr id="112740" name="Line 169"/>
          <p:cNvSpPr>
            <a:spLocks noChangeShapeType="1"/>
          </p:cNvSpPr>
          <p:nvPr/>
        </p:nvSpPr>
        <p:spPr bwMode="auto">
          <a:xfrm>
            <a:off x="5554663" y="4445000"/>
            <a:ext cx="152400" cy="76200"/>
          </a:xfrm>
          <a:prstGeom prst="line">
            <a:avLst/>
          </a:prstGeom>
          <a:noFill/>
          <a:ln w="9525">
            <a:solidFill>
              <a:schemeClr val="tx1"/>
            </a:solidFill>
            <a:round/>
            <a:headEnd/>
            <a:tailEnd type="triangle" w="med" len="med"/>
          </a:ln>
        </p:spPr>
        <p:txBody>
          <a:bodyPr/>
          <a:lstStyle/>
          <a:p>
            <a:endParaRPr lang="en-US"/>
          </a:p>
        </p:txBody>
      </p:sp>
      <p:sp>
        <p:nvSpPr>
          <p:cNvPr id="112741" name="Text Box 172"/>
          <p:cNvSpPr txBox="1">
            <a:spLocks noChangeArrowheads="1"/>
          </p:cNvSpPr>
          <p:nvPr/>
        </p:nvSpPr>
        <p:spPr bwMode="auto">
          <a:xfrm>
            <a:off x="3352800" y="5913437"/>
            <a:ext cx="4572000" cy="487363"/>
          </a:xfrm>
          <a:prstGeom prst="rect">
            <a:avLst/>
          </a:prstGeom>
          <a:noFill/>
          <a:ln w="9525">
            <a:noFill/>
            <a:miter lim="800000"/>
            <a:headEnd/>
            <a:tailEnd/>
          </a:ln>
        </p:spPr>
        <p:txBody>
          <a:bodyPr>
            <a:spAutoFit/>
          </a:bodyPr>
          <a:lstStyle/>
          <a:p>
            <a:pPr>
              <a:spcBef>
                <a:spcPct val="50000"/>
              </a:spcBef>
            </a:pPr>
            <a:r>
              <a:rPr lang="en-US" sz="1400" b="1" dirty="0">
                <a:solidFill>
                  <a:srgbClr val="FF0000"/>
                </a:solidFill>
              </a:rPr>
              <a:t>*</a:t>
            </a:r>
            <a:r>
              <a:rPr lang="en-US" sz="1000" dirty="0"/>
              <a:t> </a:t>
            </a:r>
            <a:r>
              <a:rPr lang="en-US" sz="1200" dirty="0"/>
              <a:t>In Reinforced Silt Barrier Fence, Attach Upslope Guy Wires to the</a:t>
            </a:r>
            <a:br>
              <a:rPr lang="en-US" sz="1200" dirty="0"/>
            </a:br>
            <a:r>
              <a:rPr lang="en-US" sz="1200" dirty="0"/>
              <a:t>    Side of the Stakes or Place a Continuous Row of Staked Bales.</a:t>
            </a:r>
          </a:p>
        </p:txBody>
      </p:sp>
      <p:sp>
        <p:nvSpPr>
          <p:cNvPr id="136"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40680927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7" name="Picture 108"/>
          <p:cNvPicPr>
            <a:picLocks noChangeAspect="1" noChangeArrowheads="1"/>
          </p:cNvPicPr>
          <p:nvPr/>
        </p:nvPicPr>
        <p:blipFill>
          <a:blip r:embed="rId2" cstate="print"/>
          <a:srcRect/>
          <a:stretch>
            <a:fillRect/>
          </a:stretch>
        </p:blipFill>
        <p:spPr bwMode="auto">
          <a:xfrm>
            <a:off x="5849938" y="4165600"/>
            <a:ext cx="731837" cy="628650"/>
          </a:xfrm>
          <a:prstGeom prst="rect">
            <a:avLst/>
          </a:prstGeom>
          <a:noFill/>
          <a:ln w="9525">
            <a:noFill/>
            <a:miter lim="800000"/>
            <a:headEnd/>
            <a:tailEnd/>
          </a:ln>
        </p:spPr>
      </p:pic>
      <p:sp>
        <p:nvSpPr>
          <p:cNvPr id="113668" name="Line 109"/>
          <p:cNvSpPr>
            <a:spLocks noChangeAspect="1" noChangeShapeType="1"/>
          </p:cNvSpPr>
          <p:nvPr/>
        </p:nvSpPr>
        <p:spPr bwMode="auto">
          <a:xfrm>
            <a:off x="5849938" y="4611688"/>
            <a:ext cx="717550" cy="0"/>
          </a:xfrm>
          <a:prstGeom prst="line">
            <a:avLst/>
          </a:prstGeom>
          <a:noFill/>
          <a:ln w="19050">
            <a:solidFill>
              <a:schemeClr val="tx1"/>
            </a:solidFill>
            <a:round/>
            <a:headEnd/>
            <a:tailEnd/>
          </a:ln>
        </p:spPr>
        <p:txBody>
          <a:bodyPr/>
          <a:lstStyle/>
          <a:p>
            <a:endParaRPr lang="en-US"/>
          </a:p>
        </p:txBody>
      </p:sp>
      <p:sp>
        <p:nvSpPr>
          <p:cNvPr id="113669" name="Line 110"/>
          <p:cNvSpPr>
            <a:spLocks noChangeAspect="1" noChangeShapeType="1"/>
          </p:cNvSpPr>
          <p:nvPr/>
        </p:nvSpPr>
        <p:spPr bwMode="auto">
          <a:xfrm>
            <a:off x="5849938" y="4395788"/>
            <a:ext cx="717550" cy="0"/>
          </a:xfrm>
          <a:prstGeom prst="line">
            <a:avLst/>
          </a:prstGeom>
          <a:noFill/>
          <a:ln w="19050">
            <a:solidFill>
              <a:schemeClr val="tx1"/>
            </a:solidFill>
            <a:round/>
            <a:headEnd/>
            <a:tailEnd/>
          </a:ln>
        </p:spPr>
        <p:txBody>
          <a:bodyPr/>
          <a:lstStyle/>
          <a:p>
            <a:endParaRPr lang="en-US"/>
          </a:p>
        </p:txBody>
      </p:sp>
      <p:sp>
        <p:nvSpPr>
          <p:cNvPr id="113670" name="Rectangle 111"/>
          <p:cNvSpPr>
            <a:spLocks noChangeAspect="1" noChangeArrowheads="1"/>
          </p:cNvSpPr>
          <p:nvPr/>
        </p:nvSpPr>
        <p:spPr bwMode="auto">
          <a:xfrm>
            <a:off x="6159500" y="4157663"/>
            <a:ext cx="58738" cy="639762"/>
          </a:xfrm>
          <a:prstGeom prst="rect">
            <a:avLst/>
          </a:prstGeom>
          <a:noFill/>
          <a:ln w="19050">
            <a:solidFill>
              <a:schemeClr val="tx1"/>
            </a:solidFill>
            <a:prstDash val="lgDash"/>
            <a:miter lim="800000"/>
            <a:headEnd/>
            <a:tailEnd/>
          </a:ln>
        </p:spPr>
        <p:txBody>
          <a:bodyPr wrap="none" anchor="ctr"/>
          <a:lstStyle/>
          <a:p>
            <a:endParaRPr lang="en-US"/>
          </a:p>
        </p:txBody>
      </p:sp>
      <p:sp>
        <p:nvSpPr>
          <p:cNvPr id="113671" name="Rectangle 113"/>
          <p:cNvSpPr>
            <a:spLocks noChangeArrowheads="1"/>
          </p:cNvSpPr>
          <p:nvPr/>
        </p:nvSpPr>
        <p:spPr bwMode="auto">
          <a:xfrm>
            <a:off x="6165850" y="4794250"/>
            <a:ext cx="41275" cy="630238"/>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113672" name="AutoShape 114"/>
          <p:cNvSpPr>
            <a:spLocks noChangeArrowheads="1"/>
          </p:cNvSpPr>
          <p:nvPr/>
        </p:nvSpPr>
        <p:spPr bwMode="auto">
          <a:xfrm flipV="1">
            <a:off x="6151563" y="5410200"/>
            <a:ext cx="55562" cy="122238"/>
          </a:xfrm>
          <a:prstGeom prst="triangle">
            <a:avLst>
              <a:gd name="adj" fmla="val 50000"/>
            </a:avLst>
          </a:prstGeom>
          <a:solidFill>
            <a:schemeClr val="tx2"/>
          </a:solidFill>
          <a:ln w="9525">
            <a:solidFill>
              <a:schemeClr val="tx1"/>
            </a:solidFill>
            <a:miter lim="800000"/>
            <a:headEnd/>
            <a:tailEnd/>
          </a:ln>
        </p:spPr>
        <p:txBody>
          <a:bodyPr wrap="none" anchor="ctr"/>
          <a:lstStyle/>
          <a:p>
            <a:endParaRPr lang="en-US"/>
          </a:p>
        </p:txBody>
      </p:sp>
      <p:sp>
        <p:nvSpPr>
          <p:cNvPr id="113673" name="Text Box 2"/>
          <p:cNvSpPr txBox="1">
            <a:spLocks noChangeArrowheads="1"/>
          </p:cNvSpPr>
          <p:nvPr/>
        </p:nvSpPr>
        <p:spPr bwMode="auto">
          <a:xfrm>
            <a:off x="609600" y="914400"/>
            <a:ext cx="8001000" cy="338554"/>
          </a:xfrm>
          <a:prstGeom prst="rect">
            <a:avLst/>
          </a:prstGeom>
          <a:noFill/>
          <a:ln w="9525">
            <a:noFill/>
            <a:miter lim="800000"/>
            <a:headEnd/>
            <a:tailEnd/>
          </a:ln>
        </p:spPr>
        <p:txBody>
          <a:bodyPr>
            <a:spAutoFit/>
          </a:bodyPr>
          <a:lstStyle/>
          <a:p>
            <a:pPr>
              <a:spcBef>
                <a:spcPct val="50000"/>
              </a:spcBef>
            </a:pPr>
            <a:r>
              <a:rPr lang="en-US" sz="1600" b="1">
                <a:cs typeface="Times New Roman" pitchFamily="18" charset="0"/>
              </a:rPr>
              <a:t>B.  6.  E &amp; S Controls “Environmental Conduct”     </a:t>
            </a:r>
            <a:r>
              <a:rPr lang="en-US" sz="1600">
                <a:cs typeface="Times New Roman" pitchFamily="18" charset="0"/>
              </a:rPr>
              <a:t>(cont’d.)</a:t>
            </a:r>
          </a:p>
        </p:txBody>
      </p:sp>
      <p:sp>
        <p:nvSpPr>
          <p:cNvPr id="113674"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13675"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113680" name="Line 25"/>
          <p:cNvSpPr>
            <a:spLocks noChangeShapeType="1"/>
          </p:cNvSpPr>
          <p:nvPr/>
        </p:nvSpPr>
        <p:spPr bwMode="auto">
          <a:xfrm>
            <a:off x="762000" y="4800600"/>
            <a:ext cx="685800" cy="0"/>
          </a:xfrm>
          <a:prstGeom prst="line">
            <a:avLst/>
          </a:prstGeom>
          <a:noFill/>
          <a:ln w="9525">
            <a:solidFill>
              <a:schemeClr val="tx1"/>
            </a:solidFill>
            <a:round/>
            <a:headEnd/>
            <a:tailEnd/>
          </a:ln>
        </p:spPr>
        <p:txBody>
          <a:bodyPr/>
          <a:lstStyle/>
          <a:p>
            <a:endParaRPr lang="en-US"/>
          </a:p>
        </p:txBody>
      </p:sp>
      <p:sp>
        <p:nvSpPr>
          <p:cNvPr id="113681" name="Line 55"/>
          <p:cNvSpPr>
            <a:spLocks noChangeShapeType="1"/>
          </p:cNvSpPr>
          <p:nvPr/>
        </p:nvSpPr>
        <p:spPr bwMode="auto">
          <a:xfrm flipH="1">
            <a:off x="5562600" y="4724400"/>
            <a:ext cx="209550" cy="0"/>
          </a:xfrm>
          <a:prstGeom prst="line">
            <a:avLst/>
          </a:prstGeom>
          <a:noFill/>
          <a:ln w="19050">
            <a:solidFill>
              <a:schemeClr val="tx1"/>
            </a:solidFill>
            <a:prstDash val="sysDot"/>
            <a:round/>
            <a:headEnd/>
            <a:tailEnd/>
          </a:ln>
        </p:spPr>
        <p:txBody>
          <a:bodyPr/>
          <a:lstStyle/>
          <a:p>
            <a:endParaRPr lang="en-US"/>
          </a:p>
        </p:txBody>
      </p:sp>
      <p:grpSp>
        <p:nvGrpSpPr>
          <p:cNvPr id="4" name="Group 104"/>
          <p:cNvGrpSpPr>
            <a:grpSpLocks/>
          </p:cNvGrpSpPr>
          <p:nvPr/>
        </p:nvGrpSpPr>
        <p:grpSpPr bwMode="auto">
          <a:xfrm>
            <a:off x="1447800" y="1371600"/>
            <a:ext cx="6019800" cy="2286000"/>
            <a:chOff x="960" y="1008"/>
            <a:chExt cx="3792" cy="1440"/>
          </a:xfrm>
        </p:grpSpPr>
        <p:sp>
          <p:nvSpPr>
            <p:cNvPr id="113746" name="Line 13"/>
            <p:cNvSpPr>
              <a:spLocks noChangeShapeType="1"/>
            </p:cNvSpPr>
            <p:nvPr/>
          </p:nvSpPr>
          <p:spPr bwMode="auto">
            <a:xfrm>
              <a:off x="3168" y="1358"/>
              <a:ext cx="240" cy="0"/>
            </a:xfrm>
            <a:prstGeom prst="line">
              <a:avLst/>
            </a:prstGeom>
            <a:noFill/>
            <a:ln w="9525">
              <a:solidFill>
                <a:schemeClr val="tx1"/>
              </a:solidFill>
              <a:round/>
              <a:headEnd/>
              <a:tailEnd/>
            </a:ln>
          </p:spPr>
          <p:txBody>
            <a:bodyPr/>
            <a:lstStyle/>
            <a:p>
              <a:endParaRPr lang="en-US"/>
            </a:p>
          </p:txBody>
        </p:sp>
        <p:sp>
          <p:nvSpPr>
            <p:cNvPr id="113747" name="Line 14"/>
            <p:cNvSpPr>
              <a:spLocks noChangeShapeType="1"/>
            </p:cNvSpPr>
            <p:nvPr/>
          </p:nvSpPr>
          <p:spPr bwMode="auto">
            <a:xfrm>
              <a:off x="3168" y="1728"/>
              <a:ext cx="240" cy="0"/>
            </a:xfrm>
            <a:prstGeom prst="line">
              <a:avLst/>
            </a:prstGeom>
            <a:noFill/>
            <a:ln w="9525">
              <a:solidFill>
                <a:schemeClr val="tx1"/>
              </a:solidFill>
              <a:round/>
              <a:headEnd/>
              <a:tailEnd/>
            </a:ln>
          </p:spPr>
          <p:txBody>
            <a:bodyPr/>
            <a:lstStyle/>
            <a:p>
              <a:endParaRPr lang="en-US"/>
            </a:p>
          </p:txBody>
        </p:sp>
        <p:sp>
          <p:nvSpPr>
            <p:cNvPr id="113748" name="Line 15"/>
            <p:cNvSpPr>
              <a:spLocks noChangeShapeType="1"/>
            </p:cNvSpPr>
            <p:nvPr/>
          </p:nvSpPr>
          <p:spPr bwMode="auto">
            <a:xfrm>
              <a:off x="3168" y="1635"/>
              <a:ext cx="240" cy="0"/>
            </a:xfrm>
            <a:prstGeom prst="line">
              <a:avLst/>
            </a:prstGeom>
            <a:noFill/>
            <a:ln w="9525">
              <a:solidFill>
                <a:schemeClr val="tx1"/>
              </a:solidFill>
              <a:round/>
              <a:headEnd/>
              <a:tailEnd/>
            </a:ln>
          </p:spPr>
          <p:txBody>
            <a:bodyPr/>
            <a:lstStyle/>
            <a:p>
              <a:endParaRPr lang="en-US"/>
            </a:p>
          </p:txBody>
        </p:sp>
        <p:sp>
          <p:nvSpPr>
            <p:cNvPr id="113749" name="Line 16"/>
            <p:cNvSpPr>
              <a:spLocks noChangeShapeType="1"/>
            </p:cNvSpPr>
            <p:nvPr/>
          </p:nvSpPr>
          <p:spPr bwMode="auto">
            <a:xfrm flipH="1">
              <a:off x="3264" y="1488"/>
              <a:ext cx="336" cy="0"/>
            </a:xfrm>
            <a:prstGeom prst="line">
              <a:avLst/>
            </a:prstGeom>
            <a:noFill/>
            <a:ln w="3175">
              <a:solidFill>
                <a:schemeClr val="tx1"/>
              </a:solidFill>
              <a:round/>
              <a:headEnd/>
              <a:tailEnd type="triangle" w="med" len="med"/>
            </a:ln>
          </p:spPr>
          <p:txBody>
            <a:bodyPr/>
            <a:lstStyle/>
            <a:p>
              <a:endParaRPr lang="en-US"/>
            </a:p>
          </p:txBody>
        </p:sp>
        <p:sp>
          <p:nvSpPr>
            <p:cNvPr id="113750" name="Line 17"/>
            <p:cNvSpPr>
              <a:spLocks noChangeShapeType="1"/>
            </p:cNvSpPr>
            <p:nvPr/>
          </p:nvSpPr>
          <p:spPr bwMode="auto">
            <a:xfrm flipH="1">
              <a:off x="3408" y="1680"/>
              <a:ext cx="179" cy="0"/>
            </a:xfrm>
            <a:prstGeom prst="line">
              <a:avLst/>
            </a:prstGeom>
            <a:noFill/>
            <a:ln w="9525">
              <a:solidFill>
                <a:schemeClr val="tx1"/>
              </a:solidFill>
              <a:round/>
              <a:headEnd/>
              <a:tailEnd type="triangle" w="med" len="med"/>
            </a:ln>
          </p:spPr>
          <p:txBody>
            <a:bodyPr/>
            <a:lstStyle/>
            <a:p>
              <a:endParaRPr lang="en-US"/>
            </a:p>
          </p:txBody>
        </p:sp>
        <p:sp>
          <p:nvSpPr>
            <p:cNvPr id="113751" name="Line 18"/>
            <p:cNvSpPr>
              <a:spLocks noChangeShapeType="1"/>
            </p:cNvSpPr>
            <p:nvPr/>
          </p:nvSpPr>
          <p:spPr bwMode="auto">
            <a:xfrm flipH="1">
              <a:off x="2976" y="1104"/>
              <a:ext cx="192" cy="48"/>
            </a:xfrm>
            <a:prstGeom prst="line">
              <a:avLst/>
            </a:prstGeom>
            <a:noFill/>
            <a:ln w="9525">
              <a:solidFill>
                <a:schemeClr val="tx1"/>
              </a:solidFill>
              <a:round/>
              <a:headEnd/>
              <a:tailEnd/>
            </a:ln>
          </p:spPr>
          <p:txBody>
            <a:bodyPr/>
            <a:lstStyle/>
            <a:p>
              <a:endParaRPr lang="en-US"/>
            </a:p>
          </p:txBody>
        </p:sp>
        <p:sp>
          <p:nvSpPr>
            <p:cNvPr id="113752" name="Line 19"/>
            <p:cNvSpPr>
              <a:spLocks noChangeShapeType="1"/>
            </p:cNvSpPr>
            <p:nvPr/>
          </p:nvSpPr>
          <p:spPr bwMode="auto">
            <a:xfrm flipH="1">
              <a:off x="2928" y="1152"/>
              <a:ext cx="48" cy="48"/>
            </a:xfrm>
            <a:prstGeom prst="line">
              <a:avLst/>
            </a:prstGeom>
            <a:noFill/>
            <a:ln w="9525">
              <a:solidFill>
                <a:schemeClr val="tx1"/>
              </a:solidFill>
              <a:round/>
              <a:headEnd/>
              <a:tailEnd type="triangle" w="med" len="med"/>
            </a:ln>
          </p:spPr>
          <p:txBody>
            <a:bodyPr/>
            <a:lstStyle/>
            <a:p>
              <a:endParaRPr lang="en-US"/>
            </a:p>
          </p:txBody>
        </p:sp>
        <p:sp>
          <p:nvSpPr>
            <p:cNvPr id="113753" name="Line 27"/>
            <p:cNvSpPr>
              <a:spLocks noChangeShapeType="1"/>
            </p:cNvSpPr>
            <p:nvPr/>
          </p:nvSpPr>
          <p:spPr bwMode="auto">
            <a:xfrm>
              <a:off x="1296" y="1200"/>
              <a:ext cx="1584" cy="48"/>
            </a:xfrm>
            <a:prstGeom prst="line">
              <a:avLst/>
            </a:prstGeom>
            <a:noFill/>
            <a:ln w="9525">
              <a:solidFill>
                <a:schemeClr val="tx1"/>
              </a:solidFill>
              <a:round/>
              <a:headEnd type="triangle" w="med" len="med"/>
              <a:tailEnd type="triangle" w="med" len="med"/>
            </a:ln>
          </p:spPr>
          <p:txBody>
            <a:bodyPr/>
            <a:lstStyle/>
            <a:p>
              <a:endParaRPr lang="en-US"/>
            </a:p>
          </p:txBody>
        </p:sp>
        <p:sp>
          <p:nvSpPr>
            <p:cNvPr id="113754" name="Text Box 28"/>
            <p:cNvSpPr txBox="1">
              <a:spLocks noChangeArrowheads="1"/>
            </p:cNvSpPr>
            <p:nvPr/>
          </p:nvSpPr>
          <p:spPr bwMode="auto">
            <a:xfrm>
              <a:off x="1488" y="1008"/>
              <a:ext cx="1248" cy="135"/>
            </a:xfrm>
            <a:prstGeom prst="rect">
              <a:avLst/>
            </a:prstGeom>
            <a:noFill/>
            <a:ln w="9525">
              <a:noFill/>
              <a:miter lim="800000"/>
              <a:headEnd/>
              <a:tailEnd/>
            </a:ln>
          </p:spPr>
          <p:txBody>
            <a:bodyPr>
              <a:spAutoFit/>
            </a:bodyPr>
            <a:lstStyle/>
            <a:p>
              <a:pPr>
                <a:spcBef>
                  <a:spcPct val="50000"/>
                </a:spcBef>
              </a:pPr>
              <a:r>
                <a:rPr lang="en-US" sz="800"/>
                <a:t>8’ MAXIMUM CENTER TO CENTER</a:t>
              </a:r>
            </a:p>
          </p:txBody>
        </p:sp>
        <p:sp>
          <p:nvSpPr>
            <p:cNvPr id="113755" name="Line 29"/>
            <p:cNvSpPr>
              <a:spLocks noChangeShapeType="1"/>
            </p:cNvSpPr>
            <p:nvPr/>
          </p:nvSpPr>
          <p:spPr bwMode="auto">
            <a:xfrm flipH="1">
              <a:off x="2016" y="1104"/>
              <a:ext cx="96" cy="115"/>
            </a:xfrm>
            <a:prstGeom prst="line">
              <a:avLst/>
            </a:prstGeom>
            <a:noFill/>
            <a:ln w="9525">
              <a:solidFill>
                <a:schemeClr val="tx1"/>
              </a:solidFill>
              <a:round/>
              <a:headEnd/>
              <a:tailEnd type="triangle" w="med" len="med"/>
            </a:ln>
          </p:spPr>
          <p:txBody>
            <a:bodyPr/>
            <a:lstStyle/>
            <a:p>
              <a:endParaRPr lang="en-US"/>
            </a:p>
          </p:txBody>
        </p:sp>
        <p:sp>
          <p:nvSpPr>
            <p:cNvPr id="113756" name="Text Box 30"/>
            <p:cNvSpPr txBox="1">
              <a:spLocks noChangeArrowheads="1"/>
            </p:cNvSpPr>
            <p:nvPr/>
          </p:nvSpPr>
          <p:spPr bwMode="auto">
            <a:xfrm>
              <a:off x="3072" y="1008"/>
              <a:ext cx="1632" cy="289"/>
            </a:xfrm>
            <a:prstGeom prst="rect">
              <a:avLst/>
            </a:prstGeom>
            <a:noFill/>
            <a:ln w="9525">
              <a:noFill/>
              <a:miter lim="800000"/>
              <a:headEnd/>
              <a:tailEnd/>
            </a:ln>
          </p:spPr>
          <p:txBody>
            <a:bodyPr>
              <a:spAutoFit/>
            </a:bodyPr>
            <a:lstStyle/>
            <a:p>
              <a:pPr>
                <a:spcBef>
                  <a:spcPct val="50000"/>
                </a:spcBef>
              </a:pPr>
              <a:r>
                <a:rPr lang="en-US" sz="800"/>
                <a:t>     48” MINIMUM LENGTH POST, DRIVEN</a:t>
              </a:r>
              <a:br>
                <a:rPr lang="en-US" sz="800"/>
              </a:br>
              <a:r>
                <a:rPr lang="en-US" sz="800"/>
                <a:t>        A MINIMUM OF 18” INTO GROUND</a:t>
              </a:r>
              <a:br>
                <a:rPr lang="en-US" sz="800"/>
              </a:br>
              <a:r>
                <a:rPr lang="en-US" sz="800"/>
                <a:t>(POSTS ARE 2” BY 2” WOOD OR EQUIVALENT)</a:t>
              </a:r>
            </a:p>
          </p:txBody>
        </p:sp>
        <p:sp>
          <p:nvSpPr>
            <p:cNvPr id="113757" name="Line 31"/>
            <p:cNvSpPr>
              <a:spLocks noChangeShapeType="1"/>
            </p:cNvSpPr>
            <p:nvPr/>
          </p:nvSpPr>
          <p:spPr bwMode="auto">
            <a:xfrm>
              <a:off x="3264" y="1358"/>
              <a:ext cx="0" cy="288"/>
            </a:xfrm>
            <a:prstGeom prst="line">
              <a:avLst/>
            </a:prstGeom>
            <a:noFill/>
            <a:ln w="3175">
              <a:solidFill>
                <a:schemeClr val="tx1"/>
              </a:solidFill>
              <a:round/>
              <a:headEnd type="triangle" w="med" len="med"/>
              <a:tailEnd type="triangle" w="med" len="med"/>
            </a:ln>
          </p:spPr>
          <p:txBody>
            <a:bodyPr/>
            <a:lstStyle/>
            <a:p>
              <a:endParaRPr lang="en-US"/>
            </a:p>
          </p:txBody>
        </p:sp>
        <p:sp>
          <p:nvSpPr>
            <p:cNvPr id="113758" name="Text Box 32"/>
            <p:cNvSpPr txBox="1">
              <a:spLocks noChangeArrowheads="1"/>
            </p:cNvSpPr>
            <p:nvPr/>
          </p:nvSpPr>
          <p:spPr bwMode="auto">
            <a:xfrm>
              <a:off x="3552" y="1392"/>
              <a:ext cx="1200" cy="212"/>
            </a:xfrm>
            <a:prstGeom prst="rect">
              <a:avLst/>
            </a:prstGeom>
            <a:noFill/>
            <a:ln w="9525">
              <a:noFill/>
              <a:miter lim="800000"/>
              <a:headEnd/>
              <a:tailEnd/>
            </a:ln>
          </p:spPr>
          <p:txBody>
            <a:bodyPr>
              <a:spAutoFit/>
            </a:bodyPr>
            <a:lstStyle/>
            <a:p>
              <a:pPr>
                <a:spcBef>
                  <a:spcPct val="50000"/>
                </a:spcBef>
              </a:pPr>
              <a:r>
                <a:rPr lang="en-US" sz="800"/>
                <a:t>30” MAXIMUM HEIGHT OF FILTER </a:t>
              </a:r>
              <a:br>
                <a:rPr lang="en-US" sz="800"/>
              </a:br>
              <a:r>
                <a:rPr lang="en-US" sz="800"/>
                <a:t>FABRIC (GEOTEXTILE, CLASS 3)</a:t>
              </a:r>
            </a:p>
          </p:txBody>
        </p:sp>
        <p:sp>
          <p:nvSpPr>
            <p:cNvPr id="113759" name="Text Box 33"/>
            <p:cNvSpPr txBox="1">
              <a:spLocks noChangeArrowheads="1"/>
            </p:cNvSpPr>
            <p:nvPr/>
          </p:nvSpPr>
          <p:spPr bwMode="auto">
            <a:xfrm>
              <a:off x="3552" y="1632"/>
              <a:ext cx="1200" cy="135"/>
            </a:xfrm>
            <a:prstGeom prst="rect">
              <a:avLst/>
            </a:prstGeom>
            <a:noFill/>
            <a:ln w="9525">
              <a:noFill/>
              <a:miter lim="800000"/>
              <a:headEnd/>
              <a:tailEnd/>
            </a:ln>
          </p:spPr>
          <p:txBody>
            <a:bodyPr>
              <a:spAutoFit/>
            </a:bodyPr>
            <a:lstStyle/>
            <a:p>
              <a:pPr>
                <a:spcBef>
                  <a:spcPct val="50000"/>
                </a:spcBef>
              </a:pPr>
              <a:r>
                <a:rPr lang="en-US" sz="800"/>
                <a:t>6” MINIMUM DEPTH IN GROUND</a:t>
              </a:r>
            </a:p>
          </p:txBody>
        </p:sp>
        <p:sp>
          <p:nvSpPr>
            <p:cNvPr id="113760" name="Line 34"/>
            <p:cNvSpPr>
              <a:spLocks noChangeShapeType="1"/>
            </p:cNvSpPr>
            <p:nvPr/>
          </p:nvSpPr>
          <p:spPr bwMode="auto">
            <a:xfrm>
              <a:off x="3264" y="1652"/>
              <a:ext cx="0" cy="96"/>
            </a:xfrm>
            <a:prstGeom prst="line">
              <a:avLst/>
            </a:prstGeom>
            <a:noFill/>
            <a:ln w="9525">
              <a:solidFill>
                <a:schemeClr val="tx1"/>
              </a:solidFill>
              <a:prstDash val="sysDot"/>
              <a:round/>
              <a:headEnd/>
              <a:tailEnd/>
            </a:ln>
          </p:spPr>
          <p:txBody>
            <a:bodyPr/>
            <a:lstStyle/>
            <a:p>
              <a:endParaRPr lang="en-US"/>
            </a:p>
          </p:txBody>
        </p:sp>
        <p:grpSp>
          <p:nvGrpSpPr>
            <p:cNvPr id="5" name="Group 35"/>
            <p:cNvGrpSpPr>
              <a:grpSpLocks/>
            </p:cNvGrpSpPr>
            <p:nvPr/>
          </p:nvGrpSpPr>
          <p:grpSpPr bwMode="auto">
            <a:xfrm>
              <a:off x="1248" y="1824"/>
              <a:ext cx="348" cy="330"/>
              <a:chOff x="1422" y="1872"/>
              <a:chExt cx="348" cy="330"/>
            </a:xfrm>
          </p:grpSpPr>
          <p:sp>
            <p:nvSpPr>
              <p:cNvPr id="113775" name="Freeform 36"/>
              <p:cNvSpPr>
                <a:spLocks/>
              </p:cNvSpPr>
              <p:nvPr/>
            </p:nvSpPr>
            <p:spPr bwMode="auto">
              <a:xfrm>
                <a:off x="1422" y="1878"/>
                <a:ext cx="348" cy="324"/>
              </a:xfrm>
              <a:custGeom>
                <a:avLst/>
                <a:gdLst>
                  <a:gd name="T0" fmla="*/ 0 w 348"/>
                  <a:gd name="T1" fmla="*/ 324 h 324"/>
                  <a:gd name="T2" fmla="*/ 54 w 348"/>
                  <a:gd name="T3" fmla="*/ 300 h 324"/>
                  <a:gd name="T4" fmla="*/ 84 w 348"/>
                  <a:gd name="T5" fmla="*/ 246 h 324"/>
                  <a:gd name="T6" fmla="*/ 108 w 348"/>
                  <a:gd name="T7" fmla="*/ 192 h 324"/>
                  <a:gd name="T8" fmla="*/ 198 w 348"/>
                  <a:gd name="T9" fmla="*/ 150 h 324"/>
                  <a:gd name="T10" fmla="*/ 252 w 348"/>
                  <a:gd name="T11" fmla="*/ 114 h 324"/>
                  <a:gd name="T12" fmla="*/ 270 w 348"/>
                  <a:gd name="T13" fmla="*/ 102 h 324"/>
                  <a:gd name="T14" fmla="*/ 318 w 348"/>
                  <a:gd name="T15" fmla="*/ 36 h 324"/>
                  <a:gd name="T16" fmla="*/ 348 w 348"/>
                  <a:gd name="T17" fmla="*/ 0 h 3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8"/>
                  <a:gd name="T28" fmla="*/ 0 h 324"/>
                  <a:gd name="T29" fmla="*/ 348 w 348"/>
                  <a:gd name="T30" fmla="*/ 324 h 3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8" h="324">
                    <a:moveTo>
                      <a:pt x="0" y="324"/>
                    </a:moveTo>
                    <a:cubicBezTo>
                      <a:pt x="20" y="317"/>
                      <a:pt x="34" y="307"/>
                      <a:pt x="54" y="300"/>
                    </a:cubicBezTo>
                    <a:cubicBezTo>
                      <a:pt x="65" y="268"/>
                      <a:pt x="56" y="287"/>
                      <a:pt x="84" y="246"/>
                    </a:cubicBezTo>
                    <a:cubicBezTo>
                      <a:pt x="94" y="231"/>
                      <a:pt x="97" y="206"/>
                      <a:pt x="108" y="192"/>
                    </a:cubicBezTo>
                    <a:cubicBezTo>
                      <a:pt x="120" y="177"/>
                      <a:pt x="182" y="155"/>
                      <a:pt x="198" y="150"/>
                    </a:cubicBezTo>
                    <a:cubicBezTo>
                      <a:pt x="198" y="150"/>
                      <a:pt x="243" y="120"/>
                      <a:pt x="252" y="114"/>
                    </a:cubicBezTo>
                    <a:cubicBezTo>
                      <a:pt x="258" y="110"/>
                      <a:pt x="270" y="102"/>
                      <a:pt x="270" y="102"/>
                    </a:cubicBezTo>
                    <a:cubicBezTo>
                      <a:pt x="287" y="76"/>
                      <a:pt x="291" y="54"/>
                      <a:pt x="318" y="36"/>
                    </a:cubicBezTo>
                    <a:cubicBezTo>
                      <a:pt x="325" y="15"/>
                      <a:pt x="333" y="15"/>
                      <a:pt x="348" y="0"/>
                    </a:cubicBezTo>
                  </a:path>
                </a:pathLst>
              </a:custGeom>
              <a:noFill/>
              <a:ln w="9525">
                <a:solidFill>
                  <a:schemeClr val="tx1"/>
                </a:solidFill>
                <a:round/>
                <a:headEnd/>
                <a:tailEnd/>
              </a:ln>
            </p:spPr>
            <p:txBody>
              <a:bodyPr/>
              <a:lstStyle/>
              <a:p>
                <a:endParaRPr lang="en-US"/>
              </a:p>
            </p:txBody>
          </p:sp>
          <p:sp>
            <p:nvSpPr>
              <p:cNvPr id="113776" name="Line 37"/>
              <p:cNvSpPr>
                <a:spLocks noChangeShapeType="1"/>
              </p:cNvSpPr>
              <p:nvPr/>
            </p:nvSpPr>
            <p:spPr bwMode="auto">
              <a:xfrm>
                <a:off x="1728" y="1872"/>
                <a:ext cx="0" cy="0"/>
              </a:xfrm>
              <a:prstGeom prst="line">
                <a:avLst/>
              </a:prstGeom>
              <a:noFill/>
              <a:ln w="9525">
                <a:solidFill>
                  <a:schemeClr val="tx1"/>
                </a:solidFill>
                <a:round/>
                <a:headEnd/>
                <a:tailEnd type="triangle" w="med" len="med"/>
              </a:ln>
            </p:spPr>
            <p:txBody>
              <a:bodyPr/>
              <a:lstStyle/>
              <a:p>
                <a:endParaRPr lang="en-US"/>
              </a:p>
            </p:txBody>
          </p:sp>
        </p:grpSp>
        <p:grpSp>
          <p:nvGrpSpPr>
            <p:cNvPr id="6" name="Group 38"/>
            <p:cNvGrpSpPr>
              <a:grpSpLocks/>
            </p:cNvGrpSpPr>
            <p:nvPr/>
          </p:nvGrpSpPr>
          <p:grpSpPr bwMode="auto">
            <a:xfrm>
              <a:off x="2016" y="1872"/>
              <a:ext cx="348" cy="330"/>
              <a:chOff x="1422" y="1872"/>
              <a:chExt cx="348" cy="330"/>
            </a:xfrm>
          </p:grpSpPr>
          <p:sp>
            <p:nvSpPr>
              <p:cNvPr id="113773" name="Freeform 39"/>
              <p:cNvSpPr>
                <a:spLocks/>
              </p:cNvSpPr>
              <p:nvPr/>
            </p:nvSpPr>
            <p:spPr bwMode="auto">
              <a:xfrm>
                <a:off x="1422" y="1878"/>
                <a:ext cx="348" cy="324"/>
              </a:xfrm>
              <a:custGeom>
                <a:avLst/>
                <a:gdLst>
                  <a:gd name="T0" fmla="*/ 0 w 348"/>
                  <a:gd name="T1" fmla="*/ 324 h 324"/>
                  <a:gd name="T2" fmla="*/ 54 w 348"/>
                  <a:gd name="T3" fmla="*/ 300 h 324"/>
                  <a:gd name="T4" fmla="*/ 84 w 348"/>
                  <a:gd name="T5" fmla="*/ 246 h 324"/>
                  <a:gd name="T6" fmla="*/ 108 w 348"/>
                  <a:gd name="T7" fmla="*/ 192 h 324"/>
                  <a:gd name="T8" fmla="*/ 198 w 348"/>
                  <a:gd name="T9" fmla="*/ 150 h 324"/>
                  <a:gd name="T10" fmla="*/ 252 w 348"/>
                  <a:gd name="T11" fmla="*/ 114 h 324"/>
                  <a:gd name="T12" fmla="*/ 270 w 348"/>
                  <a:gd name="T13" fmla="*/ 102 h 324"/>
                  <a:gd name="T14" fmla="*/ 318 w 348"/>
                  <a:gd name="T15" fmla="*/ 36 h 324"/>
                  <a:gd name="T16" fmla="*/ 348 w 348"/>
                  <a:gd name="T17" fmla="*/ 0 h 3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8"/>
                  <a:gd name="T28" fmla="*/ 0 h 324"/>
                  <a:gd name="T29" fmla="*/ 348 w 348"/>
                  <a:gd name="T30" fmla="*/ 324 h 3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8" h="324">
                    <a:moveTo>
                      <a:pt x="0" y="324"/>
                    </a:moveTo>
                    <a:cubicBezTo>
                      <a:pt x="20" y="317"/>
                      <a:pt x="34" y="307"/>
                      <a:pt x="54" y="300"/>
                    </a:cubicBezTo>
                    <a:cubicBezTo>
                      <a:pt x="65" y="268"/>
                      <a:pt x="56" y="287"/>
                      <a:pt x="84" y="246"/>
                    </a:cubicBezTo>
                    <a:cubicBezTo>
                      <a:pt x="94" y="231"/>
                      <a:pt x="97" y="206"/>
                      <a:pt x="108" y="192"/>
                    </a:cubicBezTo>
                    <a:cubicBezTo>
                      <a:pt x="120" y="177"/>
                      <a:pt x="182" y="155"/>
                      <a:pt x="198" y="150"/>
                    </a:cubicBezTo>
                    <a:cubicBezTo>
                      <a:pt x="198" y="150"/>
                      <a:pt x="243" y="120"/>
                      <a:pt x="252" y="114"/>
                    </a:cubicBezTo>
                    <a:cubicBezTo>
                      <a:pt x="258" y="110"/>
                      <a:pt x="270" y="102"/>
                      <a:pt x="270" y="102"/>
                    </a:cubicBezTo>
                    <a:cubicBezTo>
                      <a:pt x="287" y="76"/>
                      <a:pt x="291" y="54"/>
                      <a:pt x="318" y="36"/>
                    </a:cubicBezTo>
                    <a:cubicBezTo>
                      <a:pt x="325" y="15"/>
                      <a:pt x="333" y="15"/>
                      <a:pt x="348" y="0"/>
                    </a:cubicBezTo>
                  </a:path>
                </a:pathLst>
              </a:custGeom>
              <a:noFill/>
              <a:ln w="9525">
                <a:solidFill>
                  <a:schemeClr val="tx1"/>
                </a:solidFill>
                <a:round/>
                <a:headEnd/>
                <a:tailEnd/>
              </a:ln>
            </p:spPr>
            <p:txBody>
              <a:bodyPr/>
              <a:lstStyle/>
              <a:p>
                <a:endParaRPr lang="en-US"/>
              </a:p>
            </p:txBody>
          </p:sp>
          <p:sp>
            <p:nvSpPr>
              <p:cNvPr id="113774" name="Line 40"/>
              <p:cNvSpPr>
                <a:spLocks noChangeShapeType="1"/>
              </p:cNvSpPr>
              <p:nvPr/>
            </p:nvSpPr>
            <p:spPr bwMode="auto">
              <a:xfrm>
                <a:off x="1728" y="1872"/>
                <a:ext cx="0" cy="0"/>
              </a:xfrm>
              <a:prstGeom prst="line">
                <a:avLst/>
              </a:prstGeom>
              <a:noFill/>
              <a:ln w="9525">
                <a:solidFill>
                  <a:schemeClr val="tx1"/>
                </a:solidFill>
                <a:round/>
                <a:headEnd/>
                <a:tailEnd type="triangle" w="med" len="med"/>
              </a:ln>
            </p:spPr>
            <p:txBody>
              <a:bodyPr/>
              <a:lstStyle/>
              <a:p>
                <a:endParaRPr lang="en-US"/>
              </a:p>
            </p:txBody>
          </p:sp>
        </p:grpSp>
        <p:sp>
          <p:nvSpPr>
            <p:cNvPr id="113763" name="Text Box 41"/>
            <p:cNvSpPr txBox="1">
              <a:spLocks noChangeArrowheads="1"/>
            </p:cNvSpPr>
            <p:nvPr/>
          </p:nvSpPr>
          <p:spPr bwMode="auto">
            <a:xfrm>
              <a:off x="1056" y="2160"/>
              <a:ext cx="336" cy="135"/>
            </a:xfrm>
            <a:prstGeom prst="rect">
              <a:avLst/>
            </a:prstGeom>
            <a:noFill/>
            <a:ln w="9525">
              <a:noFill/>
              <a:miter lim="800000"/>
              <a:headEnd/>
              <a:tailEnd/>
            </a:ln>
          </p:spPr>
          <p:txBody>
            <a:bodyPr>
              <a:spAutoFit/>
            </a:bodyPr>
            <a:lstStyle/>
            <a:p>
              <a:pPr>
                <a:spcBef>
                  <a:spcPct val="50000"/>
                </a:spcBef>
              </a:pPr>
              <a:r>
                <a:rPr lang="en-US" sz="800"/>
                <a:t>FLOW</a:t>
              </a:r>
            </a:p>
          </p:txBody>
        </p:sp>
        <p:sp>
          <p:nvSpPr>
            <p:cNvPr id="113764" name="Text Box 42"/>
            <p:cNvSpPr txBox="1">
              <a:spLocks noChangeArrowheads="1"/>
            </p:cNvSpPr>
            <p:nvPr/>
          </p:nvSpPr>
          <p:spPr bwMode="auto">
            <a:xfrm>
              <a:off x="1872" y="2208"/>
              <a:ext cx="336" cy="135"/>
            </a:xfrm>
            <a:prstGeom prst="rect">
              <a:avLst/>
            </a:prstGeom>
            <a:noFill/>
            <a:ln w="9525">
              <a:noFill/>
              <a:miter lim="800000"/>
              <a:headEnd/>
              <a:tailEnd/>
            </a:ln>
          </p:spPr>
          <p:txBody>
            <a:bodyPr>
              <a:spAutoFit/>
            </a:bodyPr>
            <a:lstStyle/>
            <a:p>
              <a:pPr>
                <a:spcBef>
                  <a:spcPct val="50000"/>
                </a:spcBef>
              </a:pPr>
              <a:r>
                <a:rPr lang="en-US" sz="800"/>
                <a:t>FLOW</a:t>
              </a:r>
            </a:p>
          </p:txBody>
        </p:sp>
        <p:grpSp>
          <p:nvGrpSpPr>
            <p:cNvPr id="7" name="Group 43"/>
            <p:cNvGrpSpPr>
              <a:grpSpLocks/>
            </p:cNvGrpSpPr>
            <p:nvPr/>
          </p:nvGrpSpPr>
          <p:grpSpPr bwMode="auto">
            <a:xfrm>
              <a:off x="1248" y="1152"/>
              <a:ext cx="35" cy="760"/>
              <a:chOff x="1152" y="1152"/>
              <a:chExt cx="35" cy="720"/>
            </a:xfrm>
          </p:grpSpPr>
          <p:sp>
            <p:nvSpPr>
              <p:cNvPr id="113771" name="Rectangle 44"/>
              <p:cNvSpPr>
                <a:spLocks noChangeArrowheads="1"/>
              </p:cNvSpPr>
              <p:nvPr/>
            </p:nvSpPr>
            <p:spPr bwMode="auto">
              <a:xfrm>
                <a:off x="1152" y="1152"/>
                <a:ext cx="35" cy="674"/>
              </a:xfrm>
              <a:prstGeom prst="rect">
                <a:avLst/>
              </a:prstGeom>
              <a:solidFill>
                <a:srgbClr val="81923A"/>
              </a:solidFill>
              <a:ln w="9525">
                <a:solidFill>
                  <a:schemeClr val="tx1"/>
                </a:solidFill>
                <a:miter lim="800000"/>
                <a:headEnd/>
                <a:tailEnd/>
              </a:ln>
            </p:spPr>
            <p:txBody>
              <a:bodyPr wrap="none" anchor="ctr"/>
              <a:lstStyle/>
              <a:p>
                <a:endParaRPr lang="en-US"/>
              </a:p>
            </p:txBody>
          </p:sp>
          <p:sp>
            <p:nvSpPr>
              <p:cNvPr id="113772" name="AutoShape 45"/>
              <p:cNvSpPr>
                <a:spLocks noChangeArrowheads="1"/>
              </p:cNvSpPr>
              <p:nvPr/>
            </p:nvSpPr>
            <p:spPr bwMode="auto">
              <a:xfrm flipV="1">
                <a:off x="1152" y="1824"/>
                <a:ext cx="35" cy="48"/>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grpSp>
        <p:grpSp>
          <p:nvGrpSpPr>
            <p:cNvPr id="8" name="Group 46"/>
            <p:cNvGrpSpPr>
              <a:grpSpLocks/>
            </p:cNvGrpSpPr>
            <p:nvPr/>
          </p:nvGrpSpPr>
          <p:grpSpPr bwMode="auto">
            <a:xfrm>
              <a:off x="2880" y="1200"/>
              <a:ext cx="35" cy="816"/>
              <a:chOff x="2784" y="1200"/>
              <a:chExt cx="35" cy="816"/>
            </a:xfrm>
          </p:grpSpPr>
          <p:sp>
            <p:nvSpPr>
              <p:cNvPr id="113769" name="AutoShape 47"/>
              <p:cNvSpPr>
                <a:spLocks noChangeArrowheads="1"/>
              </p:cNvSpPr>
              <p:nvPr/>
            </p:nvSpPr>
            <p:spPr bwMode="auto">
              <a:xfrm flipV="1">
                <a:off x="2784" y="1968"/>
                <a:ext cx="35" cy="48"/>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13770" name="Rectangle 48"/>
              <p:cNvSpPr>
                <a:spLocks noChangeArrowheads="1"/>
              </p:cNvSpPr>
              <p:nvPr/>
            </p:nvSpPr>
            <p:spPr bwMode="auto">
              <a:xfrm>
                <a:off x="2784" y="1200"/>
                <a:ext cx="35" cy="760"/>
              </a:xfrm>
              <a:prstGeom prst="rect">
                <a:avLst/>
              </a:prstGeom>
              <a:solidFill>
                <a:srgbClr val="81923A"/>
              </a:solidFill>
              <a:ln w="9525">
                <a:solidFill>
                  <a:schemeClr val="tx1"/>
                </a:solidFill>
                <a:miter lim="800000"/>
                <a:headEnd/>
                <a:tailEnd/>
              </a:ln>
            </p:spPr>
            <p:txBody>
              <a:bodyPr wrap="none" anchor="ctr"/>
              <a:lstStyle/>
              <a:p>
                <a:endParaRPr lang="en-US"/>
              </a:p>
            </p:txBody>
          </p:sp>
        </p:grpSp>
        <p:sp>
          <p:nvSpPr>
            <p:cNvPr id="113767" name="AutoShape 49" descr="Weave"/>
            <p:cNvSpPr>
              <a:spLocks noChangeArrowheads="1"/>
            </p:cNvSpPr>
            <p:nvPr/>
          </p:nvSpPr>
          <p:spPr bwMode="auto">
            <a:xfrm rot="113903">
              <a:off x="1104" y="1324"/>
              <a:ext cx="2016" cy="384"/>
            </a:xfrm>
            <a:prstGeom prst="parallelogram">
              <a:avLst>
                <a:gd name="adj" fmla="val 0"/>
              </a:avLst>
            </a:prstGeom>
            <a:pattFill prst="weave">
              <a:fgClr>
                <a:schemeClr val="tx1"/>
              </a:fgClr>
              <a:bgClr>
                <a:srgbClr val="B2B2B2"/>
              </a:bgClr>
            </a:pattFill>
            <a:ln w="9525">
              <a:solidFill>
                <a:schemeClr val="tx1"/>
              </a:solidFill>
              <a:miter lim="800000"/>
              <a:headEnd/>
              <a:tailEnd/>
            </a:ln>
          </p:spPr>
          <p:txBody>
            <a:bodyPr wrap="none" anchor="ctr"/>
            <a:lstStyle/>
            <a:p>
              <a:endParaRPr lang="en-US"/>
            </a:p>
          </p:txBody>
        </p:sp>
        <p:sp>
          <p:nvSpPr>
            <p:cNvPr id="113768" name="Text Box 63"/>
            <p:cNvSpPr txBox="1">
              <a:spLocks noChangeArrowheads="1"/>
            </p:cNvSpPr>
            <p:nvPr/>
          </p:nvSpPr>
          <p:spPr bwMode="auto">
            <a:xfrm>
              <a:off x="960" y="2304"/>
              <a:ext cx="1104" cy="144"/>
            </a:xfrm>
            <a:prstGeom prst="rect">
              <a:avLst/>
            </a:prstGeom>
            <a:noFill/>
            <a:ln w="9525">
              <a:noFill/>
              <a:miter lim="800000"/>
              <a:headEnd/>
              <a:tailEnd/>
            </a:ln>
          </p:spPr>
          <p:txBody>
            <a:bodyPr>
              <a:spAutoFit/>
            </a:bodyPr>
            <a:lstStyle/>
            <a:p>
              <a:pPr>
                <a:spcBef>
                  <a:spcPct val="50000"/>
                </a:spcBef>
              </a:pPr>
              <a:r>
                <a:rPr lang="en-US" sz="900" b="1"/>
                <a:t>UPSTREAM PERSPECTIVE</a:t>
              </a:r>
            </a:p>
          </p:txBody>
        </p:sp>
      </p:grpSp>
      <p:sp>
        <p:nvSpPr>
          <p:cNvPr id="113683" name="Line 64"/>
          <p:cNvSpPr>
            <a:spLocks noChangeShapeType="1"/>
          </p:cNvSpPr>
          <p:nvPr/>
        </p:nvSpPr>
        <p:spPr bwMode="auto">
          <a:xfrm>
            <a:off x="1524000" y="3657600"/>
            <a:ext cx="1524000" cy="0"/>
          </a:xfrm>
          <a:prstGeom prst="line">
            <a:avLst/>
          </a:prstGeom>
          <a:noFill/>
          <a:ln w="9525">
            <a:solidFill>
              <a:schemeClr val="tx1"/>
            </a:solidFill>
            <a:round/>
            <a:headEnd/>
            <a:tailEnd/>
          </a:ln>
        </p:spPr>
        <p:txBody>
          <a:bodyPr/>
          <a:lstStyle/>
          <a:p>
            <a:endParaRPr lang="en-US"/>
          </a:p>
        </p:txBody>
      </p:sp>
      <p:grpSp>
        <p:nvGrpSpPr>
          <p:cNvPr id="9" name="Group 105"/>
          <p:cNvGrpSpPr>
            <a:grpSpLocks/>
          </p:cNvGrpSpPr>
          <p:nvPr/>
        </p:nvGrpSpPr>
        <p:grpSpPr bwMode="auto">
          <a:xfrm>
            <a:off x="304800" y="4648200"/>
            <a:ext cx="3049588" cy="1736725"/>
            <a:chOff x="720" y="2832"/>
            <a:chExt cx="1921" cy="1094"/>
          </a:xfrm>
        </p:grpSpPr>
        <p:sp>
          <p:nvSpPr>
            <p:cNvPr id="113721" name="Text Box 69"/>
            <p:cNvSpPr txBox="1">
              <a:spLocks noChangeArrowheads="1"/>
            </p:cNvSpPr>
            <p:nvPr/>
          </p:nvSpPr>
          <p:spPr bwMode="auto">
            <a:xfrm>
              <a:off x="960" y="2832"/>
              <a:ext cx="624" cy="144"/>
            </a:xfrm>
            <a:prstGeom prst="rect">
              <a:avLst/>
            </a:prstGeom>
            <a:noFill/>
            <a:ln w="9525">
              <a:noFill/>
              <a:miter lim="800000"/>
              <a:headEnd/>
              <a:tailEnd/>
            </a:ln>
          </p:spPr>
          <p:txBody>
            <a:bodyPr>
              <a:spAutoFit/>
            </a:bodyPr>
            <a:lstStyle/>
            <a:p>
              <a:pPr>
                <a:spcBef>
                  <a:spcPct val="50000"/>
                </a:spcBef>
              </a:pPr>
              <a:r>
                <a:rPr lang="en-US" sz="900" b="1"/>
                <a:t>PLAN VIEW</a:t>
              </a:r>
            </a:p>
          </p:txBody>
        </p:sp>
        <p:grpSp>
          <p:nvGrpSpPr>
            <p:cNvPr id="10" name="Group 70"/>
            <p:cNvGrpSpPr>
              <a:grpSpLocks/>
            </p:cNvGrpSpPr>
            <p:nvPr/>
          </p:nvGrpSpPr>
          <p:grpSpPr bwMode="auto">
            <a:xfrm>
              <a:off x="720" y="3264"/>
              <a:ext cx="1921" cy="162"/>
              <a:chOff x="720" y="3216"/>
              <a:chExt cx="1921" cy="162"/>
            </a:xfrm>
          </p:grpSpPr>
          <p:grpSp>
            <p:nvGrpSpPr>
              <p:cNvPr id="11" name="Group 71"/>
              <p:cNvGrpSpPr>
                <a:grpSpLocks/>
              </p:cNvGrpSpPr>
              <p:nvPr/>
            </p:nvGrpSpPr>
            <p:grpSpPr bwMode="auto">
              <a:xfrm>
                <a:off x="1534" y="3216"/>
                <a:ext cx="1107" cy="139"/>
                <a:chOff x="1534" y="3216"/>
                <a:chExt cx="1107" cy="139"/>
              </a:xfrm>
            </p:grpSpPr>
            <p:sp>
              <p:nvSpPr>
                <p:cNvPr id="113741" name="Rectangle 72" descr="Weave"/>
                <p:cNvSpPr>
                  <a:spLocks noChangeArrowheads="1"/>
                </p:cNvSpPr>
                <p:nvPr/>
              </p:nvSpPr>
              <p:spPr bwMode="auto">
                <a:xfrm>
                  <a:off x="1537" y="3216"/>
                  <a:ext cx="1104" cy="23"/>
                </a:xfrm>
                <a:prstGeom prst="rect">
                  <a:avLst/>
                </a:prstGeom>
                <a:pattFill prst="weave">
                  <a:fgClr>
                    <a:schemeClr val="tx1"/>
                  </a:fgClr>
                  <a:bgClr>
                    <a:srgbClr val="B2B2B2"/>
                  </a:bgClr>
                </a:pattFill>
                <a:ln w="1270">
                  <a:solidFill>
                    <a:schemeClr val="tx1"/>
                  </a:solidFill>
                  <a:miter lim="800000"/>
                  <a:headEnd/>
                  <a:tailEnd/>
                </a:ln>
              </p:spPr>
              <p:txBody>
                <a:bodyPr wrap="none" anchor="ctr"/>
                <a:lstStyle/>
                <a:p>
                  <a:endParaRPr lang="en-US"/>
                </a:p>
              </p:txBody>
            </p:sp>
            <p:sp>
              <p:nvSpPr>
                <p:cNvPr id="113742" name="Rectangle 73" descr="Sphere"/>
                <p:cNvSpPr>
                  <a:spLocks noChangeArrowheads="1"/>
                </p:cNvSpPr>
                <p:nvPr/>
              </p:nvSpPr>
              <p:spPr bwMode="auto">
                <a:xfrm>
                  <a:off x="1561" y="3239"/>
                  <a:ext cx="96" cy="96"/>
                </a:xfrm>
                <a:prstGeom prst="rect">
                  <a:avLst/>
                </a:prstGeom>
                <a:pattFill prst="sphere">
                  <a:fgClr>
                    <a:srgbClr val="CC9900"/>
                  </a:fgClr>
                  <a:bgClr>
                    <a:schemeClr val="tx1"/>
                  </a:bgClr>
                </a:pattFill>
                <a:ln w="9525">
                  <a:solidFill>
                    <a:schemeClr val="tx1"/>
                  </a:solidFill>
                  <a:miter lim="800000"/>
                  <a:headEnd/>
                  <a:tailEnd/>
                </a:ln>
              </p:spPr>
              <p:txBody>
                <a:bodyPr wrap="none" anchor="ctr"/>
                <a:lstStyle/>
                <a:p>
                  <a:endParaRPr lang="en-US"/>
                </a:p>
              </p:txBody>
            </p:sp>
            <p:sp>
              <p:nvSpPr>
                <p:cNvPr id="113743" name="Rectangle 74" descr="Weave"/>
                <p:cNvSpPr>
                  <a:spLocks noChangeArrowheads="1"/>
                </p:cNvSpPr>
                <p:nvPr/>
              </p:nvSpPr>
              <p:spPr bwMode="auto">
                <a:xfrm rot="16200000" flipV="1">
                  <a:off x="1497" y="3276"/>
                  <a:ext cx="104" cy="23"/>
                </a:xfrm>
                <a:prstGeom prst="rect">
                  <a:avLst/>
                </a:prstGeom>
                <a:pattFill prst="weave">
                  <a:fgClr>
                    <a:schemeClr val="tx1"/>
                  </a:fgClr>
                  <a:bgClr>
                    <a:srgbClr val="B2B2B2"/>
                  </a:bgClr>
                </a:pattFill>
                <a:ln w="1270">
                  <a:solidFill>
                    <a:schemeClr val="tx1"/>
                  </a:solidFill>
                  <a:miter lim="800000"/>
                  <a:headEnd/>
                  <a:tailEnd/>
                </a:ln>
              </p:spPr>
              <p:txBody>
                <a:bodyPr wrap="none" anchor="ctr"/>
                <a:lstStyle/>
                <a:p>
                  <a:endParaRPr lang="en-US"/>
                </a:p>
              </p:txBody>
            </p:sp>
            <p:sp>
              <p:nvSpPr>
                <p:cNvPr id="113744" name="Rectangle 75" descr="Weave"/>
                <p:cNvSpPr>
                  <a:spLocks noChangeArrowheads="1"/>
                </p:cNvSpPr>
                <p:nvPr/>
              </p:nvSpPr>
              <p:spPr bwMode="auto">
                <a:xfrm rot="16200000" flipV="1">
                  <a:off x="1624" y="3276"/>
                  <a:ext cx="104" cy="23"/>
                </a:xfrm>
                <a:prstGeom prst="rect">
                  <a:avLst/>
                </a:prstGeom>
                <a:pattFill prst="weave">
                  <a:fgClr>
                    <a:schemeClr val="tx1"/>
                  </a:fgClr>
                  <a:bgClr>
                    <a:srgbClr val="B2B2B2"/>
                  </a:bgClr>
                </a:pattFill>
                <a:ln w="1270">
                  <a:solidFill>
                    <a:schemeClr val="tx1"/>
                  </a:solidFill>
                  <a:miter lim="800000"/>
                  <a:headEnd/>
                  <a:tailEnd/>
                </a:ln>
              </p:spPr>
              <p:txBody>
                <a:bodyPr wrap="none" anchor="ctr"/>
                <a:lstStyle/>
                <a:p>
                  <a:endParaRPr lang="en-US"/>
                </a:p>
              </p:txBody>
            </p:sp>
            <p:sp>
              <p:nvSpPr>
                <p:cNvPr id="113745" name="Rectangle 76" descr="Weave"/>
                <p:cNvSpPr>
                  <a:spLocks noChangeArrowheads="1"/>
                </p:cNvSpPr>
                <p:nvPr/>
              </p:nvSpPr>
              <p:spPr bwMode="auto">
                <a:xfrm rot="10800000" flipV="1">
                  <a:off x="1534" y="3332"/>
                  <a:ext cx="150" cy="23"/>
                </a:xfrm>
                <a:prstGeom prst="rect">
                  <a:avLst/>
                </a:prstGeom>
                <a:pattFill prst="weave">
                  <a:fgClr>
                    <a:schemeClr val="tx1"/>
                  </a:fgClr>
                  <a:bgClr>
                    <a:srgbClr val="B2B2B2"/>
                  </a:bgClr>
                </a:pattFill>
                <a:ln w="1270">
                  <a:solidFill>
                    <a:schemeClr val="tx1"/>
                  </a:solidFill>
                  <a:miter lim="800000"/>
                  <a:headEnd/>
                  <a:tailEnd/>
                </a:ln>
              </p:spPr>
              <p:txBody>
                <a:bodyPr wrap="none" anchor="ctr"/>
                <a:lstStyle/>
                <a:p>
                  <a:endParaRPr lang="en-US"/>
                </a:p>
              </p:txBody>
            </p:sp>
          </p:grpSp>
          <p:grpSp>
            <p:nvGrpSpPr>
              <p:cNvPr id="12" name="Group 77"/>
              <p:cNvGrpSpPr>
                <a:grpSpLocks/>
              </p:cNvGrpSpPr>
              <p:nvPr/>
            </p:nvGrpSpPr>
            <p:grpSpPr bwMode="auto">
              <a:xfrm>
                <a:off x="720" y="3236"/>
                <a:ext cx="1104" cy="142"/>
                <a:chOff x="720" y="3236"/>
                <a:chExt cx="1104" cy="142"/>
              </a:xfrm>
            </p:grpSpPr>
            <p:sp>
              <p:nvSpPr>
                <p:cNvPr id="113736" name="Rectangle 78" descr="Weave"/>
                <p:cNvSpPr>
                  <a:spLocks noChangeArrowheads="1"/>
                </p:cNvSpPr>
                <p:nvPr/>
              </p:nvSpPr>
              <p:spPr bwMode="auto">
                <a:xfrm flipH="1" flipV="1">
                  <a:off x="720" y="3355"/>
                  <a:ext cx="1104" cy="23"/>
                </a:xfrm>
                <a:prstGeom prst="rect">
                  <a:avLst/>
                </a:prstGeom>
                <a:pattFill prst="weave">
                  <a:fgClr>
                    <a:schemeClr val="tx1"/>
                  </a:fgClr>
                  <a:bgClr>
                    <a:srgbClr val="B2B2B2"/>
                  </a:bgClr>
                </a:pattFill>
                <a:ln w="1270">
                  <a:solidFill>
                    <a:schemeClr val="tx1"/>
                  </a:solidFill>
                  <a:miter lim="800000"/>
                  <a:headEnd/>
                  <a:tailEnd/>
                </a:ln>
              </p:spPr>
              <p:txBody>
                <a:bodyPr wrap="none" anchor="ctr"/>
                <a:lstStyle/>
                <a:p>
                  <a:endParaRPr lang="en-US"/>
                </a:p>
              </p:txBody>
            </p:sp>
            <p:sp>
              <p:nvSpPr>
                <p:cNvPr id="113737" name="Rectangle 79" descr="Sphere"/>
                <p:cNvSpPr>
                  <a:spLocks noChangeArrowheads="1"/>
                </p:cNvSpPr>
                <p:nvPr/>
              </p:nvSpPr>
              <p:spPr bwMode="auto">
                <a:xfrm flipH="1" flipV="1">
                  <a:off x="1704" y="3259"/>
                  <a:ext cx="96" cy="96"/>
                </a:xfrm>
                <a:prstGeom prst="rect">
                  <a:avLst/>
                </a:prstGeom>
                <a:pattFill prst="sphere">
                  <a:fgClr>
                    <a:srgbClr val="CC9900"/>
                  </a:fgClr>
                  <a:bgClr>
                    <a:schemeClr val="tx1"/>
                  </a:bgClr>
                </a:pattFill>
                <a:ln w="9525">
                  <a:solidFill>
                    <a:schemeClr val="tx1"/>
                  </a:solidFill>
                  <a:miter lim="800000"/>
                  <a:headEnd/>
                  <a:tailEnd/>
                </a:ln>
              </p:spPr>
              <p:txBody>
                <a:bodyPr wrap="none" anchor="ctr"/>
                <a:lstStyle/>
                <a:p>
                  <a:endParaRPr lang="en-US"/>
                </a:p>
              </p:txBody>
            </p:sp>
            <p:sp>
              <p:nvSpPr>
                <p:cNvPr id="113738" name="Rectangle 80" descr="Weave"/>
                <p:cNvSpPr>
                  <a:spLocks noChangeArrowheads="1"/>
                </p:cNvSpPr>
                <p:nvPr/>
              </p:nvSpPr>
              <p:spPr bwMode="auto">
                <a:xfrm rot="16200000" flipH="1">
                  <a:off x="1761" y="3294"/>
                  <a:ext cx="104" cy="23"/>
                </a:xfrm>
                <a:prstGeom prst="rect">
                  <a:avLst/>
                </a:prstGeom>
                <a:pattFill prst="weave">
                  <a:fgClr>
                    <a:schemeClr val="tx1"/>
                  </a:fgClr>
                  <a:bgClr>
                    <a:srgbClr val="B2B2B2"/>
                  </a:bgClr>
                </a:pattFill>
                <a:ln w="1270">
                  <a:solidFill>
                    <a:schemeClr val="tx1"/>
                  </a:solidFill>
                  <a:miter lim="800000"/>
                  <a:headEnd/>
                  <a:tailEnd/>
                </a:ln>
              </p:spPr>
              <p:txBody>
                <a:bodyPr wrap="none" anchor="ctr"/>
                <a:lstStyle/>
                <a:p>
                  <a:endParaRPr lang="en-US"/>
                </a:p>
              </p:txBody>
            </p:sp>
            <p:sp>
              <p:nvSpPr>
                <p:cNvPr id="113739" name="Rectangle 81" descr="Weave"/>
                <p:cNvSpPr>
                  <a:spLocks noChangeArrowheads="1"/>
                </p:cNvSpPr>
                <p:nvPr/>
              </p:nvSpPr>
              <p:spPr bwMode="auto">
                <a:xfrm rot="16200000" flipH="1">
                  <a:off x="1640" y="3294"/>
                  <a:ext cx="104" cy="23"/>
                </a:xfrm>
                <a:prstGeom prst="rect">
                  <a:avLst/>
                </a:prstGeom>
                <a:pattFill prst="weave">
                  <a:fgClr>
                    <a:schemeClr val="tx1"/>
                  </a:fgClr>
                  <a:bgClr>
                    <a:srgbClr val="B2B2B2"/>
                  </a:bgClr>
                </a:pattFill>
                <a:ln w="1270">
                  <a:solidFill>
                    <a:schemeClr val="tx1"/>
                  </a:solidFill>
                  <a:miter lim="800000"/>
                  <a:headEnd/>
                  <a:tailEnd/>
                </a:ln>
              </p:spPr>
              <p:txBody>
                <a:bodyPr wrap="none" anchor="ctr"/>
                <a:lstStyle/>
                <a:p>
                  <a:endParaRPr lang="en-US"/>
                </a:p>
              </p:txBody>
            </p:sp>
            <p:sp>
              <p:nvSpPr>
                <p:cNvPr id="113740" name="Rectangle 82" descr="Weave"/>
                <p:cNvSpPr>
                  <a:spLocks noChangeArrowheads="1"/>
                </p:cNvSpPr>
                <p:nvPr/>
              </p:nvSpPr>
              <p:spPr bwMode="auto">
                <a:xfrm rot="10800000" flipH="1">
                  <a:off x="1680" y="3236"/>
                  <a:ext cx="144" cy="23"/>
                </a:xfrm>
                <a:prstGeom prst="rect">
                  <a:avLst/>
                </a:prstGeom>
                <a:pattFill prst="weave">
                  <a:fgClr>
                    <a:schemeClr val="tx1"/>
                  </a:fgClr>
                  <a:bgClr>
                    <a:srgbClr val="B2B2B2"/>
                  </a:bgClr>
                </a:pattFill>
                <a:ln w="1270">
                  <a:solidFill>
                    <a:schemeClr val="tx1"/>
                  </a:solidFill>
                  <a:miter lim="800000"/>
                  <a:headEnd/>
                  <a:tailEnd/>
                </a:ln>
              </p:spPr>
              <p:txBody>
                <a:bodyPr wrap="none" anchor="ctr"/>
                <a:lstStyle/>
                <a:p>
                  <a:endParaRPr lang="en-US"/>
                </a:p>
              </p:txBody>
            </p:sp>
          </p:grpSp>
        </p:grpSp>
        <p:sp>
          <p:nvSpPr>
            <p:cNvPr id="113723" name="Text Box 83"/>
            <p:cNvSpPr txBox="1">
              <a:spLocks noChangeArrowheads="1"/>
            </p:cNvSpPr>
            <p:nvPr/>
          </p:nvSpPr>
          <p:spPr bwMode="auto">
            <a:xfrm>
              <a:off x="1008" y="3024"/>
              <a:ext cx="336" cy="135"/>
            </a:xfrm>
            <a:prstGeom prst="rect">
              <a:avLst/>
            </a:prstGeom>
            <a:noFill/>
            <a:ln w="9525">
              <a:noFill/>
              <a:miter lim="800000"/>
              <a:headEnd/>
              <a:tailEnd/>
            </a:ln>
          </p:spPr>
          <p:txBody>
            <a:bodyPr>
              <a:spAutoFit/>
            </a:bodyPr>
            <a:lstStyle/>
            <a:p>
              <a:pPr>
                <a:spcBef>
                  <a:spcPct val="50000"/>
                </a:spcBef>
              </a:pPr>
              <a:r>
                <a:rPr lang="en-US" sz="800"/>
                <a:t>POSTS</a:t>
              </a:r>
            </a:p>
          </p:txBody>
        </p:sp>
        <p:sp>
          <p:nvSpPr>
            <p:cNvPr id="113724" name="Line 84"/>
            <p:cNvSpPr>
              <a:spLocks noChangeShapeType="1"/>
            </p:cNvSpPr>
            <p:nvPr/>
          </p:nvSpPr>
          <p:spPr bwMode="auto">
            <a:xfrm>
              <a:off x="1296" y="3072"/>
              <a:ext cx="96" cy="0"/>
            </a:xfrm>
            <a:prstGeom prst="line">
              <a:avLst/>
            </a:prstGeom>
            <a:noFill/>
            <a:ln w="9525">
              <a:solidFill>
                <a:schemeClr val="tx1"/>
              </a:solidFill>
              <a:round/>
              <a:headEnd/>
              <a:tailEnd/>
            </a:ln>
          </p:spPr>
          <p:txBody>
            <a:bodyPr/>
            <a:lstStyle/>
            <a:p>
              <a:endParaRPr lang="en-US"/>
            </a:p>
          </p:txBody>
        </p:sp>
        <p:sp>
          <p:nvSpPr>
            <p:cNvPr id="113725" name="Line 85"/>
            <p:cNvSpPr>
              <a:spLocks noChangeShapeType="1"/>
            </p:cNvSpPr>
            <p:nvPr/>
          </p:nvSpPr>
          <p:spPr bwMode="auto">
            <a:xfrm>
              <a:off x="1392" y="3072"/>
              <a:ext cx="384" cy="288"/>
            </a:xfrm>
            <a:prstGeom prst="line">
              <a:avLst/>
            </a:prstGeom>
            <a:noFill/>
            <a:ln w="9525">
              <a:solidFill>
                <a:schemeClr val="tx1"/>
              </a:solidFill>
              <a:round/>
              <a:headEnd/>
              <a:tailEnd type="triangle" w="med" len="med"/>
            </a:ln>
          </p:spPr>
          <p:txBody>
            <a:bodyPr/>
            <a:lstStyle/>
            <a:p>
              <a:endParaRPr lang="en-US"/>
            </a:p>
          </p:txBody>
        </p:sp>
        <p:sp>
          <p:nvSpPr>
            <p:cNvPr id="113726" name="Line 86"/>
            <p:cNvSpPr>
              <a:spLocks noChangeShapeType="1"/>
            </p:cNvSpPr>
            <p:nvPr/>
          </p:nvSpPr>
          <p:spPr bwMode="auto">
            <a:xfrm>
              <a:off x="1392" y="3072"/>
              <a:ext cx="240" cy="288"/>
            </a:xfrm>
            <a:prstGeom prst="line">
              <a:avLst/>
            </a:prstGeom>
            <a:noFill/>
            <a:ln w="9525">
              <a:solidFill>
                <a:schemeClr val="tx1"/>
              </a:solidFill>
              <a:round/>
              <a:headEnd/>
              <a:tailEnd type="triangle" w="med" len="med"/>
            </a:ln>
          </p:spPr>
          <p:txBody>
            <a:bodyPr/>
            <a:lstStyle/>
            <a:p>
              <a:endParaRPr lang="en-US"/>
            </a:p>
          </p:txBody>
        </p:sp>
        <p:sp>
          <p:nvSpPr>
            <p:cNvPr id="113727" name="Text Box 87"/>
            <p:cNvSpPr txBox="1">
              <a:spLocks noChangeArrowheads="1"/>
            </p:cNvSpPr>
            <p:nvPr/>
          </p:nvSpPr>
          <p:spPr bwMode="auto">
            <a:xfrm>
              <a:off x="2016" y="3456"/>
              <a:ext cx="384" cy="135"/>
            </a:xfrm>
            <a:prstGeom prst="rect">
              <a:avLst/>
            </a:prstGeom>
            <a:noFill/>
            <a:ln w="9525">
              <a:noFill/>
              <a:miter lim="800000"/>
              <a:headEnd/>
              <a:tailEnd/>
            </a:ln>
          </p:spPr>
          <p:txBody>
            <a:bodyPr>
              <a:spAutoFit/>
            </a:bodyPr>
            <a:lstStyle/>
            <a:p>
              <a:pPr>
                <a:spcBef>
                  <a:spcPct val="50000"/>
                </a:spcBef>
              </a:pPr>
              <a:r>
                <a:rPr lang="en-US" sz="800"/>
                <a:t>STAPLE</a:t>
              </a:r>
            </a:p>
          </p:txBody>
        </p:sp>
        <p:sp>
          <p:nvSpPr>
            <p:cNvPr id="113728" name="Line 88"/>
            <p:cNvSpPr>
              <a:spLocks noChangeShapeType="1"/>
            </p:cNvSpPr>
            <p:nvPr/>
          </p:nvSpPr>
          <p:spPr bwMode="auto">
            <a:xfrm flipH="1" flipV="1">
              <a:off x="1824" y="3360"/>
              <a:ext cx="192" cy="144"/>
            </a:xfrm>
            <a:prstGeom prst="line">
              <a:avLst/>
            </a:prstGeom>
            <a:noFill/>
            <a:ln w="9525">
              <a:solidFill>
                <a:schemeClr val="tx1"/>
              </a:solidFill>
              <a:round/>
              <a:headEnd/>
              <a:tailEnd type="triangle" w="med" len="med"/>
            </a:ln>
          </p:spPr>
          <p:txBody>
            <a:bodyPr/>
            <a:lstStyle/>
            <a:p>
              <a:endParaRPr lang="en-US"/>
            </a:p>
          </p:txBody>
        </p:sp>
        <p:sp>
          <p:nvSpPr>
            <p:cNvPr id="113729" name="Text Box 89"/>
            <p:cNvSpPr txBox="1">
              <a:spLocks noChangeArrowheads="1"/>
            </p:cNvSpPr>
            <p:nvPr/>
          </p:nvSpPr>
          <p:spPr bwMode="auto">
            <a:xfrm>
              <a:off x="1152" y="3552"/>
              <a:ext cx="384" cy="135"/>
            </a:xfrm>
            <a:prstGeom prst="rect">
              <a:avLst/>
            </a:prstGeom>
            <a:noFill/>
            <a:ln w="9525">
              <a:noFill/>
              <a:miter lim="800000"/>
              <a:headEnd/>
              <a:tailEnd/>
            </a:ln>
          </p:spPr>
          <p:txBody>
            <a:bodyPr>
              <a:spAutoFit/>
            </a:bodyPr>
            <a:lstStyle/>
            <a:p>
              <a:pPr>
                <a:spcBef>
                  <a:spcPct val="50000"/>
                </a:spcBef>
              </a:pPr>
              <a:r>
                <a:rPr lang="en-US" sz="800"/>
                <a:t>STAPLE</a:t>
              </a:r>
            </a:p>
          </p:txBody>
        </p:sp>
        <p:sp>
          <p:nvSpPr>
            <p:cNvPr id="113730" name="Line 90"/>
            <p:cNvSpPr>
              <a:spLocks noChangeShapeType="1"/>
            </p:cNvSpPr>
            <p:nvPr/>
          </p:nvSpPr>
          <p:spPr bwMode="auto">
            <a:xfrm flipV="1">
              <a:off x="1488" y="3408"/>
              <a:ext cx="144" cy="192"/>
            </a:xfrm>
            <a:prstGeom prst="line">
              <a:avLst/>
            </a:prstGeom>
            <a:noFill/>
            <a:ln w="9525">
              <a:solidFill>
                <a:schemeClr val="tx1"/>
              </a:solidFill>
              <a:round/>
              <a:headEnd/>
              <a:tailEnd type="triangle" w="med" len="med"/>
            </a:ln>
          </p:spPr>
          <p:txBody>
            <a:bodyPr/>
            <a:lstStyle/>
            <a:p>
              <a:endParaRPr lang="en-US"/>
            </a:p>
          </p:txBody>
        </p:sp>
        <p:sp>
          <p:nvSpPr>
            <p:cNvPr id="113731" name="Line 91"/>
            <p:cNvSpPr>
              <a:spLocks noChangeShapeType="1"/>
            </p:cNvSpPr>
            <p:nvPr/>
          </p:nvSpPr>
          <p:spPr bwMode="auto">
            <a:xfrm flipH="1" flipV="1">
              <a:off x="1776" y="3120"/>
              <a:ext cx="240" cy="384"/>
            </a:xfrm>
            <a:prstGeom prst="line">
              <a:avLst/>
            </a:prstGeom>
            <a:noFill/>
            <a:ln w="9525">
              <a:solidFill>
                <a:schemeClr val="tx1"/>
              </a:solidFill>
              <a:round/>
              <a:headEnd/>
              <a:tailEnd/>
            </a:ln>
          </p:spPr>
          <p:txBody>
            <a:bodyPr/>
            <a:lstStyle/>
            <a:p>
              <a:endParaRPr lang="en-US"/>
            </a:p>
          </p:txBody>
        </p:sp>
        <p:sp>
          <p:nvSpPr>
            <p:cNvPr id="113732" name="Line 92"/>
            <p:cNvSpPr>
              <a:spLocks noChangeShapeType="1"/>
            </p:cNvSpPr>
            <p:nvPr/>
          </p:nvSpPr>
          <p:spPr bwMode="auto">
            <a:xfrm>
              <a:off x="1776" y="3120"/>
              <a:ext cx="0" cy="144"/>
            </a:xfrm>
            <a:prstGeom prst="line">
              <a:avLst/>
            </a:prstGeom>
            <a:noFill/>
            <a:ln w="9525">
              <a:solidFill>
                <a:schemeClr val="tx1"/>
              </a:solidFill>
              <a:round/>
              <a:headEnd/>
              <a:tailEnd type="triangle" w="med" len="med"/>
            </a:ln>
          </p:spPr>
          <p:txBody>
            <a:bodyPr/>
            <a:lstStyle/>
            <a:p>
              <a:endParaRPr lang="en-US"/>
            </a:p>
          </p:txBody>
        </p:sp>
        <p:sp>
          <p:nvSpPr>
            <p:cNvPr id="113733" name="Text Box 93"/>
            <p:cNvSpPr txBox="1">
              <a:spLocks noChangeArrowheads="1"/>
            </p:cNvSpPr>
            <p:nvPr/>
          </p:nvSpPr>
          <p:spPr bwMode="auto">
            <a:xfrm>
              <a:off x="1008" y="3696"/>
              <a:ext cx="1248" cy="230"/>
            </a:xfrm>
            <a:prstGeom prst="rect">
              <a:avLst/>
            </a:prstGeom>
            <a:noFill/>
            <a:ln w="9525">
              <a:noFill/>
              <a:miter lim="800000"/>
              <a:headEnd/>
              <a:tailEnd/>
            </a:ln>
          </p:spPr>
          <p:txBody>
            <a:bodyPr>
              <a:spAutoFit/>
            </a:bodyPr>
            <a:lstStyle/>
            <a:p>
              <a:pPr>
                <a:spcBef>
                  <a:spcPct val="50000"/>
                </a:spcBef>
              </a:pPr>
              <a:r>
                <a:rPr lang="en-US" sz="900" b="1"/>
                <a:t>JOINING TWO ADJACENT SILT</a:t>
              </a:r>
              <a:br>
                <a:rPr lang="en-US" sz="900" b="1"/>
              </a:br>
              <a:r>
                <a:rPr lang="en-US" sz="900" b="1"/>
                <a:t>           FENCE SECTIONS</a:t>
              </a:r>
            </a:p>
          </p:txBody>
        </p:sp>
      </p:grpSp>
      <p:sp>
        <p:nvSpPr>
          <p:cNvPr id="113685" name="Line 94"/>
          <p:cNvSpPr>
            <a:spLocks noChangeShapeType="1"/>
          </p:cNvSpPr>
          <p:nvPr/>
        </p:nvSpPr>
        <p:spPr bwMode="auto">
          <a:xfrm>
            <a:off x="838200" y="6197600"/>
            <a:ext cx="1752600" cy="0"/>
          </a:xfrm>
          <a:prstGeom prst="line">
            <a:avLst/>
          </a:prstGeom>
          <a:noFill/>
          <a:ln w="9525">
            <a:solidFill>
              <a:schemeClr val="tx1"/>
            </a:solidFill>
            <a:round/>
            <a:headEnd/>
            <a:tailEnd/>
          </a:ln>
        </p:spPr>
        <p:txBody>
          <a:bodyPr/>
          <a:lstStyle/>
          <a:p>
            <a:endParaRPr lang="en-US"/>
          </a:p>
        </p:txBody>
      </p:sp>
      <p:sp>
        <p:nvSpPr>
          <p:cNvPr id="113686" name="Line 95"/>
          <p:cNvSpPr>
            <a:spLocks noChangeShapeType="1"/>
          </p:cNvSpPr>
          <p:nvPr/>
        </p:nvSpPr>
        <p:spPr bwMode="auto">
          <a:xfrm>
            <a:off x="1219200" y="6334125"/>
            <a:ext cx="914400" cy="0"/>
          </a:xfrm>
          <a:prstGeom prst="line">
            <a:avLst/>
          </a:prstGeom>
          <a:noFill/>
          <a:ln w="9525">
            <a:solidFill>
              <a:schemeClr val="tx1"/>
            </a:solidFill>
            <a:round/>
            <a:headEnd/>
            <a:tailEnd/>
          </a:ln>
        </p:spPr>
        <p:txBody>
          <a:bodyPr/>
          <a:lstStyle/>
          <a:p>
            <a:endParaRPr lang="en-US"/>
          </a:p>
        </p:txBody>
      </p:sp>
      <p:sp>
        <p:nvSpPr>
          <p:cNvPr id="113687" name="Line 20"/>
          <p:cNvSpPr>
            <a:spLocks noChangeShapeType="1"/>
          </p:cNvSpPr>
          <p:nvPr/>
        </p:nvSpPr>
        <p:spPr bwMode="auto">
          <a:xfrm>
            <a:off x="5867400" y="3886200"/>
            <a:ext cx="990600" cy="0"/>
          </a:xfrm>
          <a:prstGeom prst="line">
            <a:avLst/>
          </a:prstGeom>
          <a:noFill/>
          <a:ln w="9525">
            <a:solidFill>
              <a:schemeClr val="tx1"/>
            </a:solidFill>
            <a:round/>
            <a:headEnd/>
            <a:tailEnd/>
          </a:ln>
        </p:spPr>
        <p:txBody>
          <a:bodyPr/>
          <a:lstStyle/>
          <a:p>
            <a:endParaRPr lang="en-US"/>
          </a:p>
        </p:txBody>
      </p:sp>
      <p:sp>
        <p:nvSpPr>
          <p:cNvPr id="113688" name="Line 21"/>
          <p:cNvSpPr>
            <a:spLocks noChangeShapeType="1"/>
          </p:cNvSpPr>
          <p:nvPr/>
        </p:nvSpPr>
        <p:spPr bwMode="auto">
          <a:xfrm>
            <a:off x="6781800" y="3886200"/>
            <a:ext cx="0" cy="838200"/>
          </a:xfrm>
          <a:prstGeom prst="line">
            <a:avLst/>
          </a:prstGeom>
          <a:noFill/>
          <a:ln w="9525">
            <a:solidFill>
              <a:schemeClr val="tx1"/>
            </a:solidFill>
            <a:round/>
            <a:headEnd type="triangle" w="med" len="med"/>
            <a:tailEnd type="triangle" w="med" len="med"/>
          </a:ln>
        </p:spPr>
        <p:txBody>
          <a:bodyPr/>
          <a:lstStyle/>
          <a:p>
            <a:endParaRPr lang="en-US"/>
          </a:p>
        </p:txBody>
      </p:sp>
      <p:sp>
        <p:nvSpPr>
          <p:cNvPr id="113689" name="Line 22"/>
          <p:cNvSpPr>
            <a:spLocks noChangeShapeType="1"/>
          </p:cNvSpPr>
          <p:nvPr/>
        </p:nvSpPr>
        <p:spPr bwMode="auto">
          <a:xfrm>
            <a:off x="6827838" y="4267200"/>
            <a:ext cx="152400" cy="0"/>
          </a:xfrm>
          <a:prstGeom prst="line">
            <a:avLst/>
          </a:prstGeom>
          <a:noFill/>
          <a:ln w="9525">
            <a:solidFill>
              <a:schemeClr val="tx1"/>
            </a:solidFill>
            <a:round/>
            <a:headEnd/>
            <a:tailEnd/>
          </a:ln>
        </p:spPr>
        <p:txBody>
          <a:bodyPr/>
          <a:lstStyle/>
          <a:p>
            <a:endParaRPr lang="en-US"/>
          </a:p>
        </p:txBody>
      </p:sp>
      <p:sp>
        <p:nvSpPr>
          <p:cNvPr id="113690" name="Line 23"/>
          <p:cNvSpPr>
            <a:spLocks noChangeShapeType="1"/>
          </p:cNvSpPr>
          <p:nvPr/>
        </p:nvSpPr>
        <p:spPr bwMode="auto">
          <a:xfrm>
            <a:off x="5867400" y="5538788"/>
            <a:ext cx="457200" cy="0"/>
          </a:xfrm>
          <a:prstGeom prst="line">
            <a:avLst/>
          </a:prstGeom>
          <a:noFill/>
          <a:ln w="9525">
            <a:solidFill>
              <a:schemeClr val="tx1"/>
            </a:solidFill>
            <a:round/>
            <a:headEnd/>
            <a:tailEnd/>
          </a:ln>
        </p:spPr>
        <p:txBody>
          <a:bodyPr/>
          <a:lstStyle/>
          <a:p>
            <a:endParaRPr lang="en-US"/>
          </a:p>
        </p:txBody>
      </p:sp>
      <p:sp>
        <p:nvSpPr>
          <p:cNvPr id="113691" name="Line 24"/>
          <p:cNvSpPr>
            <a:spLocks noChangeShapeType="1"/>
          </p:cNvSpPr>
          <p:nvPr/>
        </p:nvSpPr>
        <p:spPr bwMode="auto">
          <a:xfrm>
            <a:off x="5334000" y="5734050"/>
            <a:ext cx="1219200" cy="0"/>
          </a:xfrm>
          <a:prstGeom prst="line">
            <a:avLst/>
          </a:prstGeom>
          <a:noFill/>
          <a:ln w="9525">
            <a:solidFill>
              <a:schemeClr val="tx1"/>
            </a:solidFill>
            <a:round/>
            <a:headEnd/>
            <a:tailEnd/>
          </a:ln>
        </p:spPr>
        <p:txBody>
          <a:bodyPr/>
          <a:lstStyle/>
          <a:p>
            <a:endParaRPr lang="en-US"/>
          </a:p>
        </p:txBody>
      </p:sp>
      <p:sp>
        <p:nvSpPr>
          <p:cNvPr id="113692" name="Text Box 26"/>
          <p:cNvSpPr txBox="1">
            <a:spLocks noChangeArrowheads="1"/>
          </p:cNvSpPr>
          <p:nvPr/>
        </p:nvSpPr>
        <p:spPr bwMode="auto">
          <a:xfrm>
            <a:off x="5410200" y="5562600"/>
            <a:ext cx="1143000" cy="228600"/>
          </a:xfrm>
          <a:prstGeom prst="rect">
            <a:avLst/>
          </a:prstGeom>
          <a:noFill/>
          <a:ln w="9525">
            <a:noFill/>
            <a:miter lim="800000"/>
            <a:headEnd/>
            <a:tailEnd/>
          </a:ln>
        </p:spPr>
        <p:txBody>
          <a:bodyPr>
            <a:spAutoFit/>
          </a:bodyPr>
          <a:lstStyle/>
          <a:p>
            <a:pPr>
              <a:spcBef>
                <a:spcPct val="50000"/>
              </a:spcBef>
            </a:pPr>
            <a:r>
              <a:rPr lang="en-US" sz="900" b="1"/>
              <a:t>CROSS SECTION</a:t>
            </a:r>
          </a:p>
        </p:txBody>
      </p:sp>
      <p:sp>
        <p:nvSpPr>
          <p:cNvPr id="113693" name="Rectangle 50" descr="Dashed downward diagonal"/>
          <p:cNvSpPr>
            <a:spLocks noChangeArrowheads="1"/>
          </p:cNvSpPr>
          <p:nvPr/>
        </p:nvSpPr>
        <p:spPr bwMode="auto">
          <a:xfrm rot="277447">
            <a:off x="3962400" y="4724400"/>
            <a:ext cx="3581400" cy="76200"/>
          </a:xfrm>
          <a:prstGeom prst="rect">
            <a:avLst/>
          </a:prstGeom>
          <a:pattFill prst="dashDnDiag">
            <a:fgClr>
              <a:srgbClr val="99FF33"/>
            </a:fgClr>
            <a:bgClr>
              <a:srgbClr val="CC9900"/>
            </a:bgClr>
          </a:pattFill>
          <a:ln w="9525">
            <a:noFill/>
            <a:miter lim="800000"/>
            <a:headEnd/>
            <a:tailEnd/>
          </a:ln>
        </p:spPr>
        <p:txBody>
          <a:bodyPr wrap="none" anchor="ctr"/>
          <a:lstStyle/>
          <a:p>
            <a:endParaRPr lang="en-US"/>
          </a:p>
        </p:txBody>
      </p:sp>
      <p:sp>
        <p:nvSpPr>
          <p:cNvPr id="113694" name="Line 51"/>
          <p:cNvSpPr>
            <a:spLocks noChangeShapeType="1"/>
          </p:cNvSpPr>
          <p:nvPr/>
        </p:nvSpPr>
        <p:spPr bwMode="auto">
          <a:xfrm>
            <a:off x="4572000" y="4572000"/>
            <a:ext cx="838200" cy="0"/>
          </a:xfrm>
          <a:prstGeom prst="line">
            <a:avLst/>
          </a:prstGeom>
          <a:noFill/>
          <a:ln w="9525">
            <a:solidFill>
              <a:schemeClr val="tx1"/>
            </a:solidFill>
            <a:round/>
            <a:headEnd/>
            <a:tailEnd type="triangle" w="med" len="med"/>
          </a:ln>
        </p:spPr>
        <p:txBody>
          <a:bodyPr/>
          <a:lstStyle/>
          <a:p>
            <a:endParaRPr lang="en-US"/>
          </a:p>
        </p:txBody>
      </p:sp>
      <p:sp>
        <p:nvSpPr>
          <p:cNvPr id="113695" name="Text Box 52"/>
          <p:cNvSpPr txBox="1">
            <a:spLocks noChangeArrowheads="1"/>
          </p:cNvSpPr>
          <p:nvPr/>
        </p:nvSpPr>
        <p:spPr bwMode="auto">
          <a:xfrm>
            <a:off x="4648200" y="4419600"/>
            <a:ext cx="533400" cy="214313"/>
          </a:xfrm>
          <a:prstGeom prst="rect">
            <a:avLst/>
          </a:prstGeom>
          <a:noFill/>
          <a:ln w="9525">
            <a:noFill/>
            <a:miter lim="800000"/>
            <a:headEnd/>
            <a:tailEnd/>
          </a:ln>
        </p:spPr>
        <p:txBody>
          <a:bodyPr>
            <a:spAutoFit/>
          </a:bodyPr>
          <a:lstStyle/>
          <a:p>
            <a:pPr>
              <a:spcBef>
                <a:spcPct val="50000"/>
              </a:spcBef>
            </a:pPr>
            <a:r>
              <a:rPr lang="en-US" sz="800"/>
              <a:t>FLOW</a:t>
            </a:r>
          </a:p>
        </p:txBody>
      </p:sp>
      <p:sp>
        <p:nvSpPr>
          <p:cNvPr id="113696" name="Line 53"/>
          <p:cNvSpPr>
            <a:spLocks noChangeShapeType="1"/>
          </p:cNvSpPr>
          <p:nvPr/>
        </p:nvSpPr>
        <p:spPr bwMode="auto">
          <a:xfrm>
            <a:off x="5867400" y="4724400"/>
            <a:ext cx="990600" cy="0"/>
          </a:xfrm>
          <a:prstGeom prst="line">
            <a:avLst/>
          </a:prstGeom>
          <a:noFill/>
          <a:ln w="9525">
            <a:solidFill>
              <a:schemeClr val="tx1"/>
            </a:solidFill>
            <a:round/>
            <a:headEnd/>
            <a:tailEnd/>
          </a:ln>
        </p:spPr>
        <p:txBody>
          <a:bodyPr/>
          <a:lstStyle/>
          <a:p>
            <a:endParaRPr lang="en-US"/>
          </a:p>
        </p:txBody>
      </p:sp>
      <p:sp>
        <p:nvSpPr>
          <p:cNvPr id="113697" name="Text Box 54"/>
          <p:cNvSpPr txBox="1">
            <a:spLocks noChangeArrowheads="1"/>
          </p:cNvSpPr>
          <p:nvPr/>
        </p:nvSpPr>
        <p:spPr bwMode="auto">
          <a:xfrm>
            <a:off x="6934200" y="4114800"/>
            <a:ext cx="1905000" cy="336550"/>
          </a:xfrm>
          <a:prstGeom prst="rect">
            <a:avLst/>
          </a:prstGeom>
          <a:noFill/>
          <a:ln w="9525">
            <a:noFill/>
            <a:miter lim="800000"/>
            <a:headEnd/>
            <a:tailEnd/>
          </a:ln>
        </p:spPr>
        <p:txBody>
          <a:bodyPr>
            <a:spAutoFit/>
          </a:bodyPr>
          <a:lstStyle/>
          <a:p>
            <a:pPr>
              <a:spcBef>
                <a:spcPct val="50000"/>
              </a:spcBef>
            </a:pPr>
            <a:r>
              <a:rPr lang="en-US" sz="800"/>
              <a:t>POST SECTION MAXIMUM </a:t>
            </a:r>
            <a:br>
              <a:rPr lang="en-US" sz="800"/>
            </a:br>
            <a:r>
              <a:rPr lang="en-US" sz="800"/>
              <a:t>30” ABOVE GROUND </a:t>
            </a:r>
          </a:p>
        </p:txBody>
      </p:sp>
      <p:sp>
        <p:nvSpPr>
          <p:cNvPr id="113698" name="Text Box 56"/>
          <p:cNvSpPr txBox="1">
            <a:spLocks noChangeArrowheads="1"/>
          </p:cNvSpPr>
          <p:nvPr/>
        </p:nvSpPr>
        <p:spPr bwMode="auto">
          <a:xfrm>
            <a:off x="3429000" y="4953000"/>
            <a:ext cx="2057400" cy="336550"/>
          </a:xfrm>
          <a:prstGeom prst="rect">
            <a:avLst/>
          </a:prstGeom>
          <a:noFill/>
          <a:ln w="9525">
            <a:noFill/>
            <a:miter lim="800000"/>
            <a:headEnd/>
            <a:tailEnd/>
          </a:ln>
        </p:spPr>
        <p:txBody>
          <a:bodyPr>
            <a:spAutoFit/>
          </a:bodyPr>
          <a:lstStyle/>
          <a:p>
            <a:pPr>
              <a:spcBef>
                <a:spcPct val="50000"/>
              </a:spcBef>
            </a:pPr>
            <a:r>
              <a:rPr lang="en-US" sz="800"/>
              <a:t>FILTER FABRIC EMBEDED A MINIMUM OF 6” VERTICALLY INTO GROUND</a:t>
            </a:r>
          </a:p>
        </p:txBody>
      </p:sp>
      <p:sp>
        <p:nvSpPr>
          <p:cNvPr id="113699" name="Line 57"/>
          <p:cNvSpPr>
            <a:spLocks noChangeShapeType="1"/>
          </p:cNvSpPr>
          <p:nvPr/>
        </p:nvSpPr>
        <p:spPr bwMode="auto">
          <a:xfrm flipV="1">
            <a:off x="5257800" y="4953000"/>
            <a:ext cx="381000" cy="228600"/>
          </a:xfrm>
          <a:prstGeom prst="line">
            <a:avLst/>
          </a:prstGeom>
          <a:noFill/>
          <a:ln w="1270">
            <a:solidFill>
              <a:schemeClr val="tx1"/>
            </a:solidFill>
            <a:round/>
            <a:headEnd/>
            <a:tailEnd type="triangle" w="med" len="med"/>
          </a:ln>
        </p:spPr>
        <p:txBody>
          <a:bodyPr/>
          <a:lstStyle/>
          <a:p>
            <a:endParaRPr lang="en-US"/>
          </a:p>
        </p:txBody>
      </p:sp>
      <p:sp>
        <p:nvSpPr>
          <p:cNvPr id="113700" name="Line 58"/>
          <p:cNvSpPr>
            <a:spLocks noChangeShapeType="1"/>
          </p:cNvSpPr>
          <p:nvPr/>
        </p:nvSpPr>
        <p:spPr bwMode="auto">
          <a:xfrm>
            <a:off x="5943600" y="4724400"/>
            <a:ext cx="0" cy="795338"/>
          </a:xfrm>
          <a:prstGeom prst="line">
            <a:avLst/>
          </a:prstGeom>
          <a:noFill/>
          <a:ln w="1270">
            <a:solidFill>
              <a:schemeClr val="tx1"/>
            </a:solidFill>
            <a:round/>
            <a:headEnd type="triangle" w="med" len="med"/>
            <a:tailEnd type="triangle" w="med" len="med"/>
          </a:ln>
        </p:spPr>
        <p:txBody>
          <a:bodyPr/>
          <a:lstStyle/>
          <a:p>
            <a:endParaRPr lang="en-US"/>
          </a:p>
        </p:txBody>
      </p:sp>
      <p:sp>
        <p:nvSpPr>
          <p:cNvPr id="113701" name="Text Box 59"/>
          <p:cNvSpPr txBox="1">
            <a:spLocks noChangeArrowheads="1"/>
          </p:cNvSpPr>
          <p:nvPr/>
        </p:nvSpPr>
        <p:spPr bwMode="auto">
          <a:xfrm>
            <a:off x="4343400" y="3886200"/>
            <a:ext cx="1219200" cy="336550"/>
          </a:xfrm>
          <a:prstGeom prst="rect">
            <a:avLst/>
          </a:prstGeom>
          <a:noFill/>
          <a:ln w="9525">
            <a:noFill/>
            <a:miter lim="800000"/>
            <a:headEnd/>
            <a:tailEnd/>
          </a:ln>
        </p:spPr>
        <p:txBody>
          <a:bodyPr>
            <a:spAutoFit/>
          </a:bodyPr>
          <a:lstStyle/>
          <a:p>
            <a:pPr>
              <a:spcBef>
                <a:spcPct val="50000"/>
              </a:spcBef>
            </a:pPr>
            <a:r>
              <a:rPr lang="en-US" sz="800"/>
              <a:t>     FILTER FABRIC</a:t>
            </a:r>
            <a:br>
              <a:rPr lang="en-US" sz="800"/>
            </a:br>
            <a:r>
              <a:rPr lang="en-US" sz="800"/>
              <a:t>(MESH REINFORCED)</a:t>
            </a:r>
          </a:p>
        </p:txBody>
      </p:sp>
      <p:sp>
        <p:nvSpPr>
          <p:cNvPr id="113702" name="Line 60"/>
          <p:cNvSpPr>
            <a:spLocks noChangeShapeType="1"/>
          </p:cNvSpPr>
          <p:nvPr/>
        </p:nvSpPr>
        <p:spPr bwMode="auto">
          <a:xfrm>
            <a:off x="5181600" y="4191000"/>
            <a:ext cx="609600" cy="228600"/>
          </a:xfrm>
          <a:prstGeom prst="line">
            <a:avLst/>
          </a:prstGeom>
          <a:noFill/>
          <a:ln w="9525">
            <a:solidFill>
              <a:schemeClr val="tx1"/>
            </a:solidFill>
            <a:round/>
            <a:headEnd/>
            <a:tailEnd type="triangle" w="med" len="med"/>
          </a:ln>
        </p:spPr>
        <p:txBody>
          <a:bodyPr/>
          <a:lstStyle/>
          <a:p>
            <a:endParaRPr lang="en-US"/>
          </a:p>
        </p:txBody>
      </p:sp>
      <p:sp>
        <p:nvSpPr>
          <p:cNvPr id="113703" name="Text Box 61"/>
          <p:cNvSpPr txBox="1">
            <a:spLocks noChangeArrowheads="1"/>
          </p:cNvSpPr>
          <p:nvPr/>
        </p:nvSpPr>
        <p:spPr bwMode="auto">
          <a:xfrm>
            <a:off x="6629400" y="4953000"/>
            <a:ext cx="1905000" cy="336550"/>
          </a:xfrm>
          <a:prstGeom prst="rect">
            <a:avLst/>
          </a:prstGeom>
          <a:noFill/>
          <a:ln w="9525">
            <a:noFill/>
            <a:miter lim="800000"/>
            <a:headEnd/>
            <a:tailEnd/>
          </a:ln>
        </p:spPr>
        <p:txBody>
          <a:bodyPr>
            <a:spAutoFit/>
          </a:bodyPr>
          <a:lstStyle/>
          <a:p>
            <a:pPr>
              <a:spcBef>
                <a:spcPct val="50000"/>
              </a:spcBef>
            </a:pPr>
            <a:r>
              <a:rPr lang="en-US" sz="800"/>
              <a:t>POST DRIVEN A MINIMUM </a:t>
            </a:r>
            <a:br>
              <a:rPr lang="en-US" sz="800"/>
            </a:br>
            <a:r>
              <a:rPr lang="en-US" sz="800"/>
              <a:t>OF 18” INTO GROUND </a:t>
            </a:r>
          </a:p>
        </p:txBody>
      </p:sp>
      <p:sp>
        <p:nvSpPr>
          <p:cNvPr id="113704" name="Line 62"/>
          <p:cNvSpPr>
            <a:spLocks noChangeShapeType="1"/>
          </p:cNvSpPr>
          <p:nvPr/>
        </p:nvSpPr>
        <p:spPr bwMode="auto">
          <a:xfrm flipH="1">
            <a:off x="5943600" y="5029200"/>
            <a:ext cx="685800" cy="76200"/>
          </a:xfrm>
          <a:prstGeom prst="line">
            <a:avLst/>
          </a:prstGeom>
          <a:noFill/>
          <a:ln w="1270">
            <a:solidFill>
              <a:schemeClr val="tx1"/>
            </a:solidFill>
            <a:round/>
            <a:headEnd/>
            <a:tailEnd type="triangle" w="med" len="med"/>
          </a:ln>
        </p:spPr>
        <p:txBody>
          <a:bodyPr/>
          <a:lstStyle/>
          <a:p>
            <a:endParaRPr lang="en-US"/>
          </a:p>
        </p:txBody>
      </p:sp>
      <p:sp>
        <p:nvSpPr>
          <p:cNvPr id="113705" name="AutoShape 66"/>
          <p:cNvSpPr>
            <a:spLocks noChangeArrowheads="1"/>
          </p:cNvSpPr>
          <p:nvPr/>
        </p:nvSpPr>
        <p:spPr bwMode="auto">
          <a:xfrm flipV="1">
            <a:off x="5791200" y="5434013"/>
            <a:ext cx="55563" cy="96837"/>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13706" name="Rectangle 67"/>
          <p:cNvSpPr>
            <a:spLocks noChangeArrowheads="1"/>
          </p:cNvSpPr>
          <p:nvPr/>
        </p:nvSpPr>
        <p:spPr bwMode="auto">
          <a:xfrm>
            <a:off x="5791200" y="3886200"/>
            <a:ext cx="55563" cy="1544638"/>
          </a:xfrm>
          <a:prstGeom prst="rect">
            <a:avLst/>
          </a:prstGeom>
          <a:solidFill>
            <a:srgbClr val="81923A"/>
          </a:solidFill>
          <a:ln w="9525">
            <a:solidFill>
              <a:schemeClr val="tx1"/>
            </a:solidFill>
            <a:miter lim="800000"/>
            <a:headEnd/>
            <a:tailEnd/>
          </a:ln>
        </p:spPr>
        <p:txBody>
          <a:bodyPr wrap="none" anchor="ctr"/>
          <a:lstStyle/>
          <a:p>
            <a:endParaRPr lang="en-US"/>
          </a:p>
        </p:txBody>
      </p:sp>
      <p:sp>
        <p:nvSpPr>
          <p:cNvPr id="113707" name="Rectangle 68" descr="Weave"/>
          <p:cNvSpPr>
            <a:spLocks noChangeArrowheads="1"/>
          </p:cNvSpPr>
          <p:nvPr/>
        </p:nvSpPr>
        <p:spPr bwMode="auto">
          <a:xfrm>
            <a:off x="5776913" y="3884613"/>
            <a:ext cx="26987" cy="1050925"/>
          </a:xfrm>
          <a:prstGeom prst="rect">
            <a:avLst/>
          </a:prstGeom>
          <a:pattFill prst="weave">
            <a:fgClr>
              <a:schemeClr val="tx1"/>
            </a:fgClr>
            <a:bgClr>
              <a:srgbClr val="B2B2B2"/>
            </a:bgClr>
          </a:pattFill>
          <a:ln w="9525">
            <a:solidFill>
              <a:schemeClr val="tx1"/>
            </a:solidFill>
            <a:miter lim="800000"/>
            <a:headEnd/>
            <a:tailEnd/>
          </a:ln>
        </p:spPr>
        <p:txBody>
          <a:bodyPr wrap="none" anchor="ctr"/>
          <a:lstStyle/>
          <a:p>
            <a:endParaRPr lang="en-US"/>
          </a:p>
        </p:txBody>
      </p:sp>
      <p:sp>
        <p:nvSpPr>
          <p:cNvPr id="113708" name="Text Box 96"/>
          <p:cNvSpPr txBox="1">
            <a:spLocks noChangeArrowheads="1"/>
          </p:cNvSpPr>
          <p:nvPr/>
        </p:nvSpPr>
        <p:spPr bwMode="auto">
          <a:xfrm>
            <a:off x="6934200" y="4495800"/>
            <a:ext cx="1371600" cy="214313"/>
          </a:xfrm>
          <a:prstGeom prst="rect">
            <a:avLst/>
          </a:prstGeom>
          <a:noFill/>
          <a:ln w="9525">
            <a:noFill/>
            <a:miter lim="800000"/>
            <a:headEnd/>
            <a:tailEnd/>
          </a:ln>
        </p:spPr>
        <p:txBody>
          <a:bodyPr>
            <a:spAutoFit/>
          </a:bodyPr>
          <a:lstStyle/>
          <a:p>
            <a:pPr>
              <a:spcBef>
                <a:spcPct val="50000"/>
              </a:spcBef>
            </a:pPr>
            <a:r>
              <a:rPr lang="en-US" sz="800"/>
              <a:t>UNDISTRUBED GROUND</a:t>
            </a:r>
          </a:p>
        </p:txBody>
      </p:sp>
      <p:sp>
        <p:nvSpPr>
          <p:cNvPr id="113709" name="Line 97"/>
          <p:cNvSpPr>
            <a:spLocks noChangeShapeType="1"/>
          </p:cNvSpPr>
          <p:nvPr/>
        </p:nvSpPr>
        <p:spPr bwMode="auto">
          <a:xfrm flipH="1">
            <a:off x="6934200" y="4648200"/>
            <a:ext cx="457200" cy="152400"/>
          </a:xfrm>
          <a:prstGeom prst="line">
            <a:avLst/>
          </a:prstGeom>
          <a:noFill/>
          <a:ln w="9525">
            <a:solidFill>
              <a:schemeClr val="tx1"/>
            </a:solidFill>
            <a:round/>
            <a:headEnd/>
            <a:tailEnd type="triangle" w="med" len="med"/>
          </a:ln>
        </p:spPr>
        <p:txBody>
          <a:bodyPr/>
          <a:lstStyle/>
          <a:p>
            <a:endParaRPr lang="en-US"/>
          </a:p>
        </p:txBody>
      </p:sp>
      <p:sp>
        <p:nvSpPr>
          <p:cNvPr id="113710" name="Rectangle 98" descr="Weave"/>
          <p:cNvSpPr>
            <a:spLocks noChangeArrowheads="1"/>
          </p:cNvSpPr>
          <p:nvPr/>
        </p:nvSpPr>
        <p:spPr bwMode="auto">
          <a:xfrm rot="5400000">
            <a:off x="5663406" y="4818857"/>
            <a:ext cx="26987" cy="228600"/>
          </a:xfrm>
          <a:prstGeom prst="rect">
            <a:avLst/>
          </a:prstGeom>
          <a:pattFill prst="weave">
            <a:fgClr>
              <a:schemeClr val="tx1"/>
            </a:fgClr>
            <a:bgClr>
              <a:srgbClr val="B2B2B2"/>
            </a:bgClr>
          </a:pattFill>
          <a:ln w="9525">
            <a:solidFill>
              <a:schemeClr val="tx1"/>
            </a:solidFill>
            <a:miter lim="800000"/>
            <a:headEnd/>
            <a:tailEnd/>
          </a:ln>
        </p:spPr>
        <p:txBody>
          <a:bodyPr wrap="none" anchor="ctr"/>
          <a:lstStyle/>
          <a:p>
            <a:endParaRPr lang="en-US"/>
          </a:p>
        </p:txBody>
      </p:sp>
      <p:sp>
        <p:nvSpPr>
          <p:cNvPr id="113711" name="Line 99"/>
          <p:cNvSpPr>
            <a:spLocks noChangeShapeType="1"/>
          </p:cNvSpPr>
          <p:nvPr/>
        </p:nvSpPr>
        <p:spPr bwMode="auto">
          <a:xfrm rot="5400000" flipH="1">
            <a:off x="5448300" y="4838700"/>
            <a:ext cx="228600" cy="0"/>
          </a:xfrm>
          <a:prstGeom prst="line">
            <a:avLst/>
          </a:prstGeom>
          <a:noFill/>
          <a:ln w="19050">
            <a:solidFill>
              <a:schemeClr val="tx1"/>
            </a:solidFill>
            <a:prstDash val="sysDot"/>
            <a:round/>
            <a:headEnd/>
            <a:tailEnd/>
          </a:ln>
        </p:spPr>
        <p:txBody>
          <a:bodyPr/>
          <a:lstStyle/>
          <a:p>
            <a:endParaRPr lang="en-US"/>
          </a:p>
        </p:txBody>
      </p:sp>
      <p:sp>
        <p:nvSpPr>
          <p:cNvPr id="113712" name="Line 100"/>
          <p:cNvSpPr>
            <a:spLocks noChangeShapeType="1"/>
          </p:cNvSpPr>
          <p:nvPr/>
        </p:nvSpPr>
        <p:spPr bwMode="auto">
          <a:xfrm>
            <a:off x="5667375" y="4724400"/>
            <a:ext cx="0" cy="228600"/>
          </a:xfrm>
          <a:prstGeom prst="line">
            <a:avLst/>
          </a:prstGeom>
          <a:noFill/>
          <a:ln w="1270">
            <a:solidFill>
              <a:schemeClr val="tx1"/>
            </a:solidFill>
            <a:round/>
            <a:headEnd type="triangle" w="med" len="med"/>
            <a:tailEnd type="triangle" w="med" len="med"/>
          </a:ln>
        </p:spPr>
        <p:txBody>
          <a:bodyPr/>
          <a:lstStyle/>
          <a:p>
            <a:endParaRPr lang="en-US"/>
          </a:p>
        </p:txBody>
      </p:sp>
      <p:sp>
        <p:nvSpPr>
          <p:cNvPr id="113713" name="Text Box 101"/>
          <p:cNvSpPr txBox="1">
            <a:spLocks noChangeArrowheads="1"/>
          </p:cNvSpPr>
          <p:nvPr/>
        </p:nvSpPr>
        <p:spPr bwMode="auto">
          <a:xfrm>
            <a:off x="3429000" y="4724400"/>
            <a:ext cx="1676400" cy="214313"/>
          </a:xfrm>
          <a:prstGeom prst="rect">
            <a:avLst/>
          </a:prstGeom>
          <a:noFill/>
          <a:ln w="9525">
            <a:noFill/>
            <a:miter lim="800000"/>
            <a:headEnd/>
            <a:tailEnd/>
          </a:ln>
        </p:spPr>
        <p:txBody>
          <a:bodyPr>
            <a:spAutoFit/>
          </a:bodyPr>
          <a:lstStyle/>
          <a:p>
            <a:pPr>
              <a:spcBef>
                <a:spcPct val="50000"/>
              </a:spcBef>
            </a:pPr>
            <a:r>
              <a:rPr lang="en-US" sz="800"/>
              <a:t>BACKFILL TO BE COMPACTED</a:t>
            </a:r>
          </a:p>
        </p:txBody>
      </p:sp>
      <p:sp>
        <p:nvSpPr>
          <p:cNvPr id="113714" name="Line 102"/>
          <p:cNvSpPr>
            <a:spLocks noChangeShapeType="1"/>
          </p:cNvSpPr>
          <p:nvPr/>
        </p:nvSpPr>
        <p:spPr bwMode="auto">
          <a:xfrm>
            <a:off x="5029200" y="4819650"/>
            <a:ext cx="533400" cy="0"/>
          </a:xfrm>
          <a:prstGeom prst="line">
            <a:avLst/>
          </a:prstGeom>
          <a:noFill/>
          <a:ln w="9525">
            <a:solidFill>
              <a:schemeClr val="tx1"/>
            </a:solidFill>
            <a:round/>
            <a:headEnd/>
            <a:tailEnd type="triangle" w="med" len="med"/>
          </a:ln>
        </p:spPr>
        <p:txBody>
          <a:bodyPr/>
          <a:lstStyle/>
          <a:p>
            <a:endParaRPr lang="en-US"/>
          </a:p>
        </p:txBody>
      </p:sp>
      <p:sp>
        <p:nvSpPr>
          <p:cNvPr id="113715" name="Text Box 103"/>
          <p:cNvSpPr txBox="1">
            <a:spLocks noChangeArrowheads="1"/>
          </p:cNvSpPr>
          <p:nvPr/>
        </p:nvSpPr>
        <p:spPr bwMode="auto">
          <a:xfrm>
            <a:off x="4800600" y="2743200"/>
            <a:ext cx="3276600" cy="457200"/>
          </a:xfrm>
          <a:prstGeom prst="rect">
            <a:avLst/>
          </a:prstGeom>
          <a:noFill/>
          <a:ln w="9525">
            <a:noFill/>
            <a:miter lim="800000"/>
            <a:headEnd/>
            <a:tailEnd/>
          </a:ln>
        </p:spPr>
        <p:txBody>
          <a:bodyPr>
            <a:spAutoFit/>
          </a:bodyPr>
          <a:lstStyle/>
          <a:p>
            <a:pPr>
              <a:spcBef>
                <a:spcPct val="50000"/>
              </a:spcBef>
            </a:pPr>
            <a:r>
              <a:rPr lang="en-US" sz="1200" b="1"/>
              <a:t>REINFORCED SILT BARRIER (30” HIGH)</a:t>
            </a:r>
            <a:br>
              <a:rPr lang="en-US" sz="1200" b="1"/>
            </a:br>
            <a:r>
              <a:rPr lang="en-US" sz="1200" b="1"/>
              <a:t>          (STRAW BAIL SUPPORTED)</a:t>
            </a:r>
          </a:p>
        </p:txBody>
      </p:sp>
      <p:sp>
        <p:nvSpPr>
          <p:cNvPr id="113716" name="Text Box 116"/>
          <p:cNvSpPr txBox="1">
            <a:spLocks noChangeArrowheads="1"/>
          </p:cNvSpPr>
          <p:nvPr/>
        </p:nvSpPr>
        <p:spPr bwMode="auto">
          <a:xfrm>
            <a:off x="5867400" y="3352800"/>
            <a:ext cx="2743200" cy="336550"/>
          </a:xfrm>
          <a:prstGeom prst="rect">
            <a:avLst/>
          </a:prstGeom>
          <a:noFill/>
          <a:ln w="9525">
            <a:noFill/>
            <a:miter lim="800000"/>
            <a:headEnd/>
            <a:tailEnd/>
          </a:ln>
        </p:spPr>
        <p:txBody>
          <a:bodyPr>
            <a:spAutoFit/>
          </a:bodyPr>
          <a:lstStyle/>
          <a:p>
            <a:pPr>
              <a:spcBef>
                <a:spcPct val="50000"/>
              </a:spcBef>
            </a:pPr>
            <a:r>
              <a:rPr lang="en-US" sz="800"/>
              <a:t>STRAW BAILS – INSTALLED CONTINUOUSLY</a:t>
            </a:r>
            <a:br>
              <a:rPr lang="en-US" sz="800"/>
            </a:br>
            <a:r>
              <a:rPr lang="en-US" sz="800"/>
              <a:t>AGAINST DOWNSLOPE SIDE OF SILT BARRIER FENCE</a:t>
            </a:r>
          </a:p>
        </p:txBody>
      </p:sp>
      <p:sp>
        <p:nvSpPr>
          <p:cNvPr id="113717" name="Freeform 117"/>
          <p:cNvSpPr>
            <a:spLocks/>
          </p:cNvSpPr>
          <p:nvPr/>
        </p:nvSpPr>
        <p:spPr bwMode="auto">
          <a:xfrm>
            <a:off x="6356350" y="3648075"/>
            <a:ext cx="777875" cy="428625"/>
          </a:xfrm>
          <a:custGeom>
            <a:avLst/>
            <a:gdLst>
              <a:gd name="T0" fmla="*/ 16 w 490"/>
              <a:gd name="T1" fmla="*/ 270 h 270"/>
              <a:gd name="T2" fmla="*/ 52 w 490"/>
              <a:gd name="T3" fmla="*/ 138 h 270"/>
              <a:gd name="T4" fmla="*/ 346 w 490"/>
              <a:gd name="T5" fmla="*/ 72 h 270"/>
              <a:gd name="T6" fmla="*/ 406 w 490"/>
              <a:gd name="T7" fmla="*/ 60 h 270"/>
              <a:gd name="T8" fmla="*/ 442 w 490"/>
              <a:gd name="T9" fmla="*/ 48 h 270"/>
              <a:gd name="T10" fmla="*/ 460 w 490"/>
              <a:gd name="T11" fmla="*/ 42 h 270"/>
              <a:gd name="T12" fmla="*/ 490 w 490"/>
              <a:gd name="T13" fmla="*/ 0 h 270"/>
              <a:gd name="T14" fmla="*/ 0 60000 65536"/>
              <a:gd name="T15" fmla="*/ 0 60000 65536"/>
              <a:gd name="T16" fmla="*/ 0 60000 65536"/>
              <a:gd name="T17" fmla="*/ 0 60000 65536"/>
              <a:gd name="T18" fmla="*/ 0 60000 65536"/>
              <a:gd name="T19" fmla="*/ 0 60000 65536"/>
              <a:gd name="T20" fmla="*/ 0 60000 65536"/>
              <a:gd name="T21" fmla="*/ 0 w 490"/>
              <a:gd name="T22" fmla="*/ 0 h 270"/>
              <a:gd name="T23" fmla="*/ 490 w 490"/>
              <a:gd name="T24" fmla="*/ 270 h 2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0" h="270">
                <a:moveTo>
                  <a:pt x="16" y="270"/>
                </a:moveTo>
                <a:cubicBezTo>
                  <a:pt x="0" y="221"/>
                  <a:pt x="10" y="166"/>
                  <a:pt x="52" y="138"/>
                </a:cubicBezTo>
                <a:cubicBezTo>
                  <a:pt x="101" y="64"/>
                  <a:pt x="282" y="75"/>
                  <a:pt x="346" y="72"/>
                </a:cubicBezTo>
                <a:cubicBezTo>
                  <a:pt x="370" y="68"/>
                  <a:pt x="384" y="67"/>
                  <a:pt x="406" y="60"/>
                </a:cubicBezTo>
                <a:cubicBezTo>
                  <a:pt x="418" y="56"/>
                  <a:pt x="430" y="52"/>
                  <a:pt x="442" y="48"/>
                </a:cubicBezTo>
                <a:cubicBezTo>
                  <a:pt x="448" y="46"/>
                  <a:pt x="460" y="42"/>
                  <a:pt x="460" y="42"/>
                </a:cubicBezTo>
                <a:cubicBezTo>
                  <a:pt x="486" y="4"/>
                  <a:pt x="474" y="16"/>
                  <a:pt x="490" y="0"/>
                </a:cubicBezTo>
              </a:path>
            </a:pathLst>
          </a:custGeom>
          <a:noFill/>
          <a:ln w="12700">
            <a:solidFill>
              <a:schemeClr val="tx1"/>
            </a:solidFill>
            <a:round/>
            <a:headEnd/>
            <a:tailEnd/>
          </a:ln>
        </p:spPr>
        <p:txBody>
          <a:bodyPr/>
          <a:lstStyle/>
          <a:p>
            <a:endParaRPr lang="en-US"/>
          </a:p>
        </p:txBody>
      </p:sp>
      <p:sp>
        <p:nvSpPr>
          <p:cNvPr id="113718" name="Line 118"/>
          <p:cNvSpPr>
            <a:spLocks noChangeShapeType="1"/>
          </p:cNvSpPr>
          <p:nvPr/>
        </p:nvSpPr>
        <p:spPr bwMode="auto">
          <a:xfrm>
            <a:off x="6380163" y="4038600"/>
            <a:ext cx="0" cy="76200"/>
          </a:xfrm>
          <a:prstGeom prst="line">
            <a:avLst/>
          </a:prstGeom>
          <a:noFill/>
          <a:ln w="9525">
            <a:solidFill>
              <a:schemeClr val="tx1"/>
            </a:solidFill>
            <a:round/>
            <a:headEnd/>
            <a:tailEnd type="triangle" w="med" len="med"/>
          </a:ln>
        </p:spPr>
        <p:txBody>
          <a:bodyPr/>
          <a:lstStyle/>
          <a:p>
            <a:endParaRPr lang="en-US"/>
          </a:p>
        </p:txBody>
      </p:sp>
      <p:sp>
        <p:nvSpPr>
          <p:cNvPr id="113719" name="Text Box 119"/>
          <p:cNvSpPr txBox="1">
            <a:spLocks noChangeArrowheads="1"/>
          </p:cNvSpPr>
          <p:nvPr/>
        </p:nvSpPr>
        <p:spPr bwMode="auto">
          <a:xfrm>
            <a:off x="6629400" y="5334000"/>
            <a:ext cx="1905000" cy="336550"/>
          </a:xfrm>
          <a:prstGeom prst="rect">
            <a:avLst/>
          </a:prstGeom>
          <a:noFill/>
          <a:ln w="9525">
            <a:noFill/>
            <a:miter lim="800000"/>
            <a:headEnd/>
            <a:tailEnd/>
          </a:ln>
        </p:spPr>
        <p:txBody>
          <a:bodyPr>
            <a:spAutoFit/>
          </a:bodyPr>
          <a:lstStyle/>
          <a:p>
            <a:pPr>
              <a:spcBef>
                <a:spcPct val="50000"/>
              </a:spcBef>
            </a:pPr>
            <a:r>
              <a:rPr lang="en-US" sz="800"/>
              <a:t>TWO SUPPORT STAKES REQUIRED PER BAIL.</a:t>
            </a:r>
          </a:p>
        </p:txBody>
      </p:sp>
      <p:sp>
        <p:nvSpPr>
          <p:cNvPr id="113720" name="Line 120"/>
          <p:cNvSpPr>
            <a:spLocks noChangeShapeType="1"/>
          </p:cNvSpPr>
          <p:nvPr/>
        </p:nvSpPr>
        <p:spPr bwMode="auto">
          <a:xfrm flipH="1" flipV="1">
            <a:off x="6248400" y="5334000"/>
            <a:ext cx="457200" cy="152400"/>
          </a:xfrm>
          <a:prstGeom prst="line">
            <a:avLst/>
          </a:prstGeom>
          <a:noFill/>
          <a:ln w="9525">
            <a:solidFill>
              <a:schemeClr val="tx1"/>
            </a:solidFill>
            <a:round/>
            <a:headEnd/>
            <a:tailEnd type="triangle" w="med" len="med"/>
          </a:ln>
        </p:spPr>
        <p:txBody>
          <a:bodyPr/>
          <a:lstStyle/>
          <a:p>
            <a:endParaRPr lang="en-US"/>
          </a:p>
        </p:txBody>
      </p:sp>
      <p:sp>
        <p:nvSpPr>
          <p:cNvPr id="111"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9674629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Text Box 8"/>
          <p:cNvSpPr txBox="1">
            <a:spLocks noChangeArrowheads="1"/>
          </p:cNvSpPr>
          <p:nvPr/>
        </p:nvSpPr>
        <p:spPr bwMode="auto">
          <a:xfrm>
            <a:off x="533400" y="914400"/>
            <a:ext cx="8001000" cy="338554"/>
          </a:xfrm>
          <a:prstGeom prst="rect">
            <a:avLst/>
          </a:prstGeom>
          <a:noFill/>
          <a:ln w="9525">
            <a:noFill/>
            <a:miter lim="800000"/>
            <a:headEnd/>
            <a:tailEnd/>
          </a:ln>
        </p:spPr>
        <p:txBody>
          <a:bodyPr>
            <a:spAutoFit/>
          </a:bodyPr>
          <a:lstStyle/>
          <a:p>
            <a:pPr>
              <a:spcBef>
                <a:spcPct val="50000"/>
              </a:spcBef>
            </a:pPr>
            <a:r>
              <a:rPr lang="en-US" sz="1600" b="1">
                <a:cs typeface="Times New Roman" pitchFamily="18" charset="0"/>
              </a:rPr>
              <a:t>B.  6.  E &amp; S Controls “Environmental Conduct”     </a:t>
            </a:r>
            <a:r>
              <a:rPr lang="en-US" sz="1600">
                <a:cs typeface="Times New Roman" pitchFamily="18" charset="0"/>
              </a:rPr>
              <a:t>(cont’d.)</a:t>
            </a:r>
          </a:p>
        </p:txBody>
      </p:sp>
      <p:sp>
        <p:nvSpPr>
          <p:cNvPr id="114692" name="Text Box 9"/>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14693" name="Text Box 10"/>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a:effectLst>
                  <a:outerShdw blurRad="38100" dist="38100" dir="2700000" algn="tl">
                    <a:srgbClr val="000000">
                      <a:alpha val="43137"/>
                    </a:srgbClr>
                  </a:outerShdw>
                </a:effectLst>
              </a:rPr>
              <a:t>Pipe Replacement Operations</a:t>
            </a:r>
          </a:p>
        </p:txBody>
      </p:sp>
      <p:sp>
        <p:nvSpPr>
          <p:cNvPr id="114698" name="Line 20"/>
          <p:cNvSpPr>
            <a:spLocks noChangeShapeType="1"/>
          </p:cNvSpPr>
          <p:nvPr/>
        </p:nvSpPr>
        <p:spPr bwMode="auto">
          <a:xfrm flipH="1">
            <a:off x="5562600" y="4724400"/>
            <a:ext cx="209550" cy="0"/>
          </a:xfrm>
          <a:prstGeom prst="line">
            <a:avLst/>
          </a:prstGeom>
          <a:noFill/>
          <a:ln w="19050">
            <a:solidFill>
              <a:schemeClr val="tx1"/>
            </a:solidFill>
            <a:prstDash val="sysDot"/>
            <a:round/>
            <a:headEnd/>
            <a:tailEnd/>
          </a:ln>
        </p:spPr>
        <p:txBody>
          <a:bodyPr/>
          <a:lstStyle/>
          <a:p>
            <a:endParaRPr lang="en-US"/>
          </a:p>
        </p:txBody>
      </p:sp>
      <p:sp>
        <p:nvSpPr>
          <p:cNvPr id="114699" name="Line 22"/>
          <p:cNvSpPr>
            <a:spLocks noChangeShapeType="1"/>
          </p:cNvSpPr>
          <p:nvPr/>
        </p:nvSpPr>
        <p:spPr bwMode="auto">
          <a:xfrm>
            <a:off x="4953000" y="1955800"/>
            <a:ext cx="381000" cy="0"/>
          </a:xfrm>
          <a:prstGeom prst="line">
            <a:avLst/>
          </a:prstGeom>
          <a:noFill/>
          <a:ln w="9525">
            <a:solidFill>
              <a:schemeClr val="tx1"/>
            </a:solidFill>
            <a:round/>
            <a:headEnd/>
            <a:tailEnd/>
          </a:ln>
        </p:spPr>
        <p:txBody>
          <a:bodyPr/>
          <a:lstStyle/>
          <a:p>
            <a:endParaRPr lang="en-US"/>
          </a:p>
        </p:txBody>
      </p:sp>
      <p:sp>
        <p:nvSpPr>
          <p:cNvPr id="114700" name="Line 23"/>
          <p:cNvSpPr>
            <a:spLocks noChangeShapeType="1"/>
          </p:cNvSpPr>
          <p:nvPr/>
        </p:nvSpPr>
        <p:spPr bwMode="auto">
          <a:xfrm>
            <a:off x="4953000" y="2605088"/>
            <a:ext cx="381000" cy="0"/>
          </a:xfrm>
          <a:prstGeom prst="line">
            <a:avLst/>
          </a:prstGeom>
          <a:noFill/>
          <a:ln w="9525">
            <a:solidFill>
              <a:schemeClr val="tx1"/>
            </a:solidFill>
            <a:round/>
            <a:headEnd/>
            <a:tailEnd/>
          </a:ln>
        </p:spPr>
        <p:txBody>
          <a:bodyPr/>
          <a:lstStyle/>
          <a:p>
            <a:endParaRPr lang="en-US"/>
          </a:p>
        </p:txBody>
      </p:sp>
      <p:sp>
        <p:nvSpPr>
          <p:cNvPr id="114701" name="Line 24"/>
          <p:cNvSpPr>
            <a:spLocks noChangeShapeType="1"/>
          </p:cNvSpPr>
          <p:nvPr/>
        </p:nvSpPr>
        <p:spPr bwMode="auto">
          <a:xfrm>
            <a:off x="4953000" y="2420938"/>
            <a:ext cx="381000" cy="0"/>
          </a:xfrm>
          <a:prstGeom prst="line">
            <a:avLst/>
          </a:prstGeom>
          <a:noFill/>
          <a:ln w="9525">
            <a:solidFill>
              <a:schemeClr val="tx1"/>
            </a:solidFill>
            <a:round/>
            <a:headEnd/>
            <a:tailEnd/>
          </a:ln>
        </p:spPr>
        <p:txBody>
          <a:bodyPr/>
          <a:lstStyle/>
          <a:p>
            <a:endParaRPr lang="en-US"/>
          </a:p>
        </p:txBody>
      </p:sp>
      <p:sp>
        <p:nvSpPr>
          <p:cNvPr id="114702" name="Line 25"/>
          <p:cNvSpPr>
            <a:spLocks noChangeShapeType="1"/>
          </p:cNvSpPr>
          <p:nvPr/>
        </p:nvSpPr>
        <p:spPr bwMode="auto">
          <a:xfrm flipH="1">
            <a:off x="5105400" y="2133600"/>
            <a:ext cx="533400" cy="0"/>
          </a:xfrm>
          <a:prstGeom prst="line">
            <a:avLst/>
          </a:prstGeom>
          <a:noFill/>
          <a:ln w="3175">
            <a:solidFill>
              <a:schemeClr val="tx1"/>
            </a:solidFill>
            <a:round/>
            <a:headEnd/>
            <a:tailEnd type="triangle" w="med" len="med"/>
          </a:ln>
        </p:spPr>
        <p:txBody>
          <a:bodyPr/>
          <a:lstStyle/>
          <a:p>
            <a:endParaRPr lang="en-US"/>
          </a:p>
        </p:txBody>
      </p:sp>
      <p:sp>
        <p:nvSpPr>
          <p:cNvPr id="114703" name="Line 26"/>
          <p:cNvSpPr>
            <a:spLocks noChangeShapeType="1"/>
          </p:cNvSpPr>
          <p:nvPr/>
        </p:nvSpPr>
        <p:spPr bwMode="auto">
          <a:xfrm flipH="1">
            <a:off x="5334000" y="2513013"/>
            <a:ext cx="284163" cy="0"/>
          </a:xfrm>
          <a:prstGeom prst="line">
            <a:avLst/>
          </a:prstGeom>
          <a:noFill/>
          <a:ln w="9525">
            <a:solidFill>
              <a:schemeClr val="tx1"/>
            </a:solidFill>
            <a:round/>
            <a:headEnd/>
            <a:tailEnd type="triangle" w="med" len="med"/>
          </a:ln>
        </p:spPr>
        <p:txBody>
          <a:bodyPr/>
          <a:lstStyle/>
          <a:p>
            <a:endParaRPr lang="en-US"/>
          </a:p>
        </p:txBody>
      </p:sp>
      <p:grpSp>
        <p:nvGrpSpPr>
          <p:cNvPr id="4" name="Group 116"/>
          <p:cNvGrpSpPr>
            <a:grpSpLocks/>
          </p:cNvGrpSpPr>
          <p:nvPr/>
        </p:nvGrpSpPr>
        <p:grpSpPr bwMode="auto">
          <a:xfrm>
            <a:off x="4572000" y="1524000"/>
            <a:ext cx="914400" cy="228600"/>
            <a:chOff x="2880" y="960"/>
            <a:chExt cx="576" cy="96"/>
          </a:xfrm>
        </p:grpSpPr>
        <p:sp>
          <p:nvSpPr>
            <p:cNvPr id="114806" name="Line 27"/>
            <p:cNvSpPr>
              <a:spLocks noChangeShapeType="1"/>
            </p:cNvSpPr>
            <p:nvPr/>
          </p:nvSpPr>
          <p:spPr bwMode="auto">
            <a:xfrm flipH="1">
              <a:off x="2928" y="960"/>
              <a:ext cx="528" cy="48"/>
            </a:xfrm>
            <a:prstGeom prst="line">
              <a:avLst/>
            </a:prstGeom>
            <a:noFill/>
            <a:ln w="9525">
              <a:solidFill>
                <a:schemeClr val="tx1"/>
              </a:solidFill>
              <a:round/>
              <a:headEnd/>
              <a:tailEnd/>
            </a:ln>
          </p:spPr>
          <p:txBody>
            <a:bodyPr/>
            <a:lstStyle/>
            <a:p>
              <a:endParaRPr lang="en-US"/>
            </a:p>
          </p:txBody>
        </p:sp>
        <p:sp>
          <p:nvSpPr>
            <p:cNvPr id="114807" name="Line 28"/>
            <p:cNvSpPr>
              <a:spLocks noChangeShapeType="1"/>
            </p:cNvSpPr>
            <p:nvPr/>
          </p:nvSpPr>
          <p:spPr bwMode="auto">
            <a:xfrm flipH="1">
              <a:off x="2880" y="1008"/>
              <a:ext cx="48" cy="48"/>
            </a:xfrm>
            <a:prstGeom prst="line">
              <a:avLst/>
            </a:prstGeom>
            <a:noFill/>
            <a:ln w="9525">
              <a:solidFill>
                <a:schemeClr val="tx1"/>
              </a:solidFill>
              <a:round/>
              <a:headEnd/>
              <a:tailEnd type="triangle" w="med" len="med"/>
            </a:ln>
          </p:spPr>
          <p:txBody>
            <a:bodyPr/>
            <a:lstStyle/>
            <a:p>
              <a:endParaRPr lang="en-US"/>
            </a:p>
          </p:txBody>
        </p:sp>
      </p:grpSp>
      <p:sp>
        <p:nvSpPr>
          <p:cNvPr id="114705" name="Line 29"/>
          <p:cNvSpPr>
            <a:spLocks noChangeShapeType="1"/>
          </p:cNvSpPr>
          <p:nvPr/>
        </p:nvSpPr>
        <p:spPr bwMode="auto">
          <a:xfrm>
            <a:off x="1981200" y="1727200"/>
            <a:ext cx="2514600" cy="76200"/>
          </a:xfrm>
          <a:prstGeom prst="line">
            <a:avLst/>
          </a:prstGeom>
          <a:noFill/>
          <a:ln w="9525">
            <a:solidFill>
              <a:schemeClr val="tx1"/>
            </a:solidFill>
            <a:round/>
            <a:headEnd type="triangle" w="med" len="med"/>
            <a:tailEnd type="triangle" w="med" len="med"/>
          </a:ln>
        </p:spPr>
        <p:txBody>
          <a:bodyPr/>
          <a:lstStyle/>
          <a:p>
            <a:endParaRPr lang="en-US"/>
          </a:p>
        </p:txBody>
      </p:sp>
      <p:sp>
        <p:nvSpPr>
          <p:cNvPr id="114706" name="Text Box 30"/>
          <p:cNvSpPr txBox="1">
            <a:spLocks noChangeArrowheads="1"/>
          </p:cNvSpPr>
          <p:nvPr/>
        </p:nvSpPr>
        <p:spPr bwMode="auto">
          <a:xfrm>
            <a:off x="2286000" y="1371600"/>
            <a:ext cx="1981200" cy="214313"/>
          </a:xfrm>
          <a:prstGeom prst="rect">
            <a:avLst/>
          </a:prstGeom>
          <a:noFill/>
          <a:ln w="9525">
            <a:noFill/>
            <a:miter lim="800000"/>
            <a:headEnd/>
            <a:tailEnd/>
          </a:ln>
        </p:spPr>
        <p:txBody>
          <a:bodyPr>
            <a:spAutoFit/>
          </a:bodyPr>
          <a:lstStyle/>
          <a:p>
            <a:pPr>
              <a:spcBef>
                <a:spcPct val="50000"/>
              </a:spcBef>
            </a:pPr>
            <a:r>
              <a:rPr lang="en-US" sz="800"/>
              <a:t>10’ MAXIMUM CENTER TO CENTER</a:t>
            </a:r>
          </a:p>
        </p:txBody>
      </p:sp>
      <p:sp>
        <p:nvSpPr>
          <p:cNvPr id="114707" name="Line 31"/>
          <p:cNvSpPr>
            <a:spLocks noChangeShapeType="1"/>
          </p:cNvSpPr>
          <p:nvPr/>
        </p:nvSpPr>
        <p:spPr bwMode="auto">
          <a:xfrm flipH="1">
            <a:off x="3124200" y="1524000"/>
            <a:ext cx="152400" cy="182563"/>
          </a:xfrm>
          <a:prstGeom prst="line">
            <a:avLst/>
          </a:prstGeom>
          <a:noFill/>
          <a:ln w="9525">
            <a:solidFill>
              <a:schemeClr val="tx1"/>
            </a:solidFill>
            <a:round/>
            <a:headEnd/>
            <a:tailEnd type="triangle" w="med" len="med"/>
          </a:ln>
        </p:spPr>
        <p:txBody>
          <a:bodyPr/>
          <a:lstStyle/>
          <a:p>
            <a:endParaRPr lang="en-US"/>
          </a:p>
        </p:txBody>
      </p:sp>
      <p:sp>
        <p:nvSpPr>
          <p:cNvPr id="114708" name="Text Box 32"/>
          <p:cNvSpPr txBox="1">
            <a:spLocks noChangeArrowheads="1"/>
          </p:cNvSpPr>
          <p:nvPr/>
        </p:nvSpPr>
        <p:spPr bwMode="auto">
          <a:xfrm>
            <a:off x="4800600" y="1371600"/>
            <a:ext cx="3429000" cy="458788"/>
          </a:xfrm>
          <a:prstGeom prst="rect">
            <a:avLst/>
          </a:prstGeom>
          <a:noFill/>
          <a:ln w="9525">
            <a:noFill/>
            <a:miter lim="800000"/>
            <a:headEnd/>
            <a:tailEnd/>
          </a:ln>
        </p:spPr>
        <p:txBody>
          <a:bodyPr>
            <a:spAutoFit/>
          </a:bodyPr>
          <a:lstStyle/>
          <a:p>
            <a:pPr>
              <a:spcBef>
                <a:spcPct val="50000"/>
              </a:spcBef>
            </a:pPr>
            <a:r>
              <a:rPr lang="en-US" sz="800"/>
              <a:t>                        72” MINIMUM LENGTH POST, PLACED</a:t>
            </a:r>
            <a:br>
              <a:rPr lang="en-US" sz="800"/>
            </a:br>
            <a:r>
              <a:rPr lang="en-US" sz="800"/>
              <a:t>                            A MINIMUM OF 36” INTO GROUND</a:t>
            </a:r>
            <a:br>
              <a:rPr lang="en-US" sz="800"/>
            </a:br>
            <a:r>
              <a:rPr lang="en-US" sz="800"/>
              <a:t>(POLES ARE 2 ½” DIAMETER GALVANIZED STEEL OR ALUMINUM )</a:t>
            </a:r>
          </a:p>
        </p:txBody>
      </p:sp>
      <p:sp>
        <p:nvSpPr>
          <p:cNvPr id="114709" name="Line 33"/>
          <p:cNvSpPr>
            <a:spLocks noChangeShapeType="1"/>
          </p:cNvSpPr>
          <p:nvPr/>
        </p:nvSpPr>
        <p:spPr bwMode="auto">
          <a:xfrm>
            <a:off x="5105400" y="1955800"/>
            <a:ext cx="0" cy="457200"/>
          </a:xfrm>
          <a:prstGeom prst="line">
            <a:avLst/>
          </a:prstGeom>
          <a:noFill/>
          <a:ln w="3175">
            <a:solidFill>
              <a:schemeClr val="tx1"/>
            </a:solidFill>
            <a:round/>
            <a:headEnd type="triangle" w="med" len="med"/>
            <a:tailEnd type="triangle" w="med" len="med"/>
          </a:ln>
        </p:spPr>
        <p:txBody>
          <a:bodyPr/>
          <a:lstStyle/>
          <a:p>
            <a:endParaRPr lang="en-US"/>
          </a:p>
        </p:txBody>
      </p:sp>
      <p:sp>
        <p:nvSpPr>
          <p:cNvPr id="114710" name="Text Box 34"/>
          <p:cNvSpPr txBox="1">
            <a:spLocks noChangeArrowheads="1"/>
          </p:cNvSpPr>
          <p:nvPr/>
        </p:nvSpPr>
        <p:spPr bwMode="auto">
          <a:xfrm>
            <a:off x="5562600" y="1981200"/>
            <a:ext cx="1905000" cy="336550"/>
          </a:xfrm>
          <a:prstGeom prst="rect">
            <a:avLst/>
          </a:prstGeom>
          <a:noFill/>
          <a:ln w="9525">
            <a:noFill/>
            <a:miter lim="800000"/>
            <a:headEnd/>
            <a:tailEnd/>
          </a:ln>
        </p:spPr>
        <p:txBody>
          <a:bodyPr>
            <a:spAutoFit/>
          </a:bodyPr>
          <a:lstStyle/>
          <a:p>
            <a:pPr>
              <a:spcBef>
                <a:spcPct val="50000"/>
              </a:spcBef>
            </a:pPr>
            <a:r>
              <a:rPr lang="en-US" sz="800"/>
              <a:t>33” MAXIMUM HEIGHT OF FILTER </a:t>
            </a:r>
            <a:br>
              <a:rPr lang="en-US" sz="800"/>
            </a:br>
            <a:r>
              <a:rPr lang="en-US" sz="800"/>
              <a:t>FABRIC (GEOTEXTILE, CLASS 3)</a:t>
            </a:r>
          </a:p>
        </p:txBody>
      </p:sp>
      <p:sp>
        <p:nvSpPr>
          <p:cNvPr id="114711" name="Text Box 35"/>
          <p:cNvSpPr txBox="1">
            <a:spLocks noChangeArrowheads="1"/>
          </p:cNvSpPr>
          <p:nvPr/>
        </p:nvSpPr>
        <p:spPr bwMode="auto">
          <a:xfrm>
            <a:off x="5562600" y="2403475"/>
            <a:ext cx="1905000" cy="214313"/>
          </a:xfrm>
          <a:prstGeom prst="rect">
            <a:avLst/>
          </a:prstGeom>
          <a:noFill/>
          <a:ln w="9525">
            <a:noFill/>
            <a:miter lim="800000"/>
            <a:headEnd/>
            <a:tailEnd/>
          </a:ln>
        </p:spPr>
        <p:txBody>
          <a:bodyPr>
            <a:spAutoFit/>
          </a:bodyPr>
          <a:lstStyle/>
          <a:p>
            <a:pPr>
              <a:spcBef>
                <a:spcPct val="50000"/>
              </a:spcBef>
            </a:pPr>
            <a:r>
              <a:rPr lang="en-US" sz="800"/>
              <a:t>8” MINIMUM DEPTH IN GROUND</a:t>
            </a:r>
          </a:p>
        </p:txBody>
      </p:sp>
      <p:sp>
        <p:nvSpPr>
          <p:cNvPr id="114712" name="Line 36"/>
          <p:cNvSpPr>
            <a:spLocks noChangeShapeType="1"/>
          </p:cNvSpPr>
          <p:nvPr/>
        </p:nvSpPr>
        <p:spPr bwMode="auto">
          <a:xfrm>
            <a:off x="5105400" y="2438400"/>
            <a:ext cx="0" cy="152400"/>
          </a:xfrm>
          <a:prstGeom prst="line">
            <a:avLst/>
          </a:prstGeom>
          <a:noFill/>
          <a:ln w="9525">
            <a:solidFill>
              <a:schemeClr val="tx1"/>
            </a:solidFill>
            <a:prstDash val="sysDot"/>
            <a:round/>
            <a:headEnd/>
            <a:tailEnd/>
          </a:ln>
        </p:spPr>
        <p:txBody>
          <a:bodyPr/>
          <a:lstStyle/>
          <a:p>
            <a:endParaRPr lang="en-US"/>
          </a:p>
        </p:txBody>
      </p:sp>
      <p:grpSp>
        <p:nvGrpSpPr>
          <p:cNvPr id="5" name="Group 37"/>
          <p:cNvGrpSpPr>
            <a:grpSpLocks/>
          </p:cNvGrpSpPr>
          <p:nvPr/>
        </p:nvGrpSpPr>
        <p:grpSpPr bwMode="auto">
          <a:xfrm>
            <a:off x="2286000" y="2667000"/>
            <a:ext cx="552450" cy="523875"/>
            <a:chOff x="1422" y="1872"/>
            <a:chExt cx="348" cy="330"/>
          </a:xfrm>
        </p:grpSpPr>
        <p:sp>
          <p:nvSpPr>
            <p:cNvPr id="114804" name="Freeform 38"/>
            <p:cNvSpPr>
              <a:spLocks/>
            </p:cNvSpPr>
            <p:nvPr/>
          </p:nvSpPr>
          <p:spPr bwMode="auto">
            <a:xfrm>
              <a:off x="1422" y="1878"/>
              <a:ext cx="348" cy="324"/>
            </a:xfrm>
            <a:custGeom>
              <a:avLst/>
              <a:gdLst>
                <a:gd name="T0" fmla="*/ 0 w 348"/>
                <a:gd name="T1" fmla="*/ 324 h 324"/>
                <a:gd name="T2" fmla="*/ 54 w 348"/>
                <a:gd name="T3" fmla="*/ 300 h 324"/>
                <a:gd name="T4" fmla="*/ 84 w 348"/>
                <a:gd name="T5" fmla="*/ 246 h 324"/>
                <a:gd name="T6" fmla="*/ 108 w 348"/>
                <a:gd name="T7" fmla="*/ 192 h 324"/>
                <a:gd name="T8" fmla="*/ 198 w 348"/>
                <a:gd name="T9" fmla="*/ 150 h 324"/>
                <a:gd name="T10" fmla="*/ 252 w 348"/>
                <a:gd name="T11" fmla="*/ 114 h 324"/>
                <a:gd name="T12" fmla="*/ 270 w 348"/>
                <a:gd name="T13" fmla="*/ 102 h 324"/>
                <a:gd name="T14" fmla="*/ 318 w 348"/>
                <a:gd name="T15" fmla="*/ 36 h 324"/>
                <a:gd name="T16" fmla="*/ 348 w 348"/>
                <a:gd name="T17" fmla="*/ 0 h 3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8"/>
                <a:gd name="T28" fmla="*/ 0 h 324"/>
                <a:gd name="T29" fmla="*/ 348 w 348"/>
                <a:gd name="T30" fmla="*/ 324 h 3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8" h="324">
                  <a:moveTo>
                    <a:pt x="0" y="324"/>
                  </a:moveTo>
                  <a:cubicBezTo>
                    <a:pt x="20" y="317"/>
                    <a:pt x="34" y="307"/>
                    <a:pt x="54" y="300"/>
                  </a:cubicBezTo>
                  <a:cubicBezTo>
                    <a:pt x="65" y="268"/>
                    <a:pt x="56" y="287"/>
                    <a:pt x="84" y="246"/>
                  </a:cubicBezTo>
                  <a:cubicBezTo>
                    <a:pt x="94" y="231"/>
                    <a:pt x="97" y="206"/>
                    <a:pt x="108" y="192"/>
                  </a:cubicBezTo>
                  <a:cubicBezTo>
                    <a:pt x="120" y="177"/>
                    <a:pt x="182" y="155"/>
                    <a:pt x="198" y="150"/>
                  </a:cubicBezTo>
                  <a:cubicBezTo>
                    <a:pt x="198" y="150"/>
                    <a:pt x="243" y="120"/>
                    <a:pt x="252" y="114"/>
                  </a:cubicBezTo>
                  <a:cubicBezTo>
                    <a:pt x="258" y="110"/>
                    <a:pt x="270" y="102"/>
                    <a:pt x="270" y="102"/>
                  </a:cubicBezTo>
                  <a:cubicBezTo>
                    <a:pt x="287" y="76"/>
                    <a:pt x="291" y="54"/>
                    <a:pt x="318" y="36"/>
                  </a:cubicBezTo>
                  <a:cubicBezTo>
                    <a:pt x="325" y="15"/>
                    <a:pt x="333" y="15"/>
                    <a:pt x="348" y="0"/>
                  </a:cubicBezTo>
                </a:path>
              </a:pathLst>
            </a:custGeom>
            <a:noFill/>
            <a:ln w="9525">
              <a:solidFill>
                <a:schemeClr val="tx1"/>
              </a:solidFill>
              <a:round/>
              <a:headEnd/>
              <a:tailEnd/>
            </a:ln>
          </p:spPr>
          <p:txBody>
            <a:bodyPr/>
            <a:lstStyle/>
            <a:p>
              <a:endParaRPr lang="en-US"/>
            </a:p>
          </p:txBody>
        </p:sp>
        <p:sp>
          <p:nvSpPr>
            <p:cNvPr id="114805" name="Line 39"/>
            <p:cNvSpPr>
              <a:spLocks noChangeShapeType="1"/>
            </p:cNvSpPr>
            <p:nvPr/>
          </p:nvSpPr>
          <p:spPr bwMode="auto">
            <a:xfrm>
              <a:off x="1728" y="1872"/>
              <a:ext cx="0" cy="0"/>
            </a:xfrm>
            <a:prstGeom prst="line">
              <a:avLst/>
            </a:prstGeom>
            <a:noFill/>
            <a:ln w="9525">
              <a:solidFill>
                <a:schemeClr val="tx1"/>
              </a:solidFill>
              <a:round/>
              <a:headEnd/>
              <a:tailEnd type="triangle" w="med" len="med"/>
            </a:ln>
          </p:spPr>
          <p:txBody>
            <a:bodyPr/>
            <a:lstStyle/>
            <a:p>
              <a:endParaRPr lang="en-US"/>
            </a:p>
          </p:txBody>
        </p:sp>
      </p:grpSp>
      <p:grpSp>
        <p:nvGrpSpPr>
          <p:cNvPr id="6" name="Group 40"/>
          <p:cNvGrpSpPr>
            <a:grpSpLocks/>
          </p:cNvGrpSpPr>
          <p:nvPr/>
        </p:nvGrpSpPr>
        <p:grpSpPr bwMode="auto">
          <a:xfrm>
            <a:off x="3429000" y="2667000"/>
            <a:ext cx="552450" cy="523875"/>
            <a:chOff x="1422" y="1872"/>
            <a:chExt cx="348" cy="330"/>
          </a:xfrm>
        </p:grpSpPr>
        <p:sp>
          <p:nvSpPr>
            <p:cNvPr id="114802" name="Freeform 41"/>
            <p:cNvSpPr>
              <a:spLocks/>
            </p:cNvSpPr>
            <p:nvPr/>
          </p:nvSpPr>
          <p:spPr bwMode="auto">
            <a:xfrm>
              <a:off x="1422" y="1878"/>
              <a:ext cx="348" cy="324"/>
            </a:xfrm>
            <a:custGeom>
              <a:avLst/>
              <a:gdLst>
                <a:gd name="T0" fmla="*/ 0 w 348"/>
                <a:gd name="T1" fmla="*/ 324 h 324"/>
                <a:gd name="T2" fmla="*/ 54 w 348"/>
                <a:gd name="T3" fmla="*/ 300 h 324"/>
                <a:gd name="T4" fmla="*/ 84 w 348"/>
                <a:gd name="T5" fmla="*/ 246 h 324"/>
                <a:gd name="T6" fmla="*/ 108 w 348"/>
                <a:gd name="T7" fmla="*/ 192 h 324"/>
                <a:gd name="T8" fmla="*/ 198 w 348"/>
                <a:gd name="T9" fmla="*/ 150 h 324"/>
                <a:gd name="T10" fmla="*/ 252 w 348"/>
                <a:gd name="T11" fmla="*/ 114 h 324"/>
                <a:gd name="T12" fmla="*/ 270 w 348"/>
                <a:gd name="T13" fmla="*/ 102 h 324"/>
                <a:gd name="T14" fmla="*/ 318 w 348"/>
                <a:gd name="T15" fmla="*/ 36 h 324"/>
                <a:gd name="T16" fmla="*/ 348 w 348"/>
                <a:gd name="T17" fmla="*/ 0 h 3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8"/>
                <a:gd name="T28" fmla="*/ 0 h 324"/>
                <a:gd name="T29" fmla="*/ 348 w 348"/>
                <a:gd name="T30" fmla="*/ 324 h 3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8" h="324">
                  <a:moveTo>
                    <a:pt x="0" y="324"/>
                  </a:moveTo>
                  <a:cubicBezTo>
                    <a:pt x="20" y="317"/>
                    <a:pt x="34" y="307"/>
                    <a:pt x="54" y="300"/>
                  </a:cubicBezTo>
                  <a:cubicBezTo>
                    <a:pt x="65" y="268"/>
                    <a:pt x="56" y="287"/>
                    <a:pt x="84" y="246"/>
                  </a:cubicBezTo>
                  <a:cubicBezTo>
                    <a:pt x="94" y="231"/>
                    <a:pt x="97" y="206"/>
                    <a:pt x="108" y="192"/>
                  </a:cubicBezTo>
                  <a:cubicBezTo>
                    <a:pt x="120" y="177"/>
                    <a:pt x="182" y="155"/>
                    <a:pt x="198" y="150"/>
                  </a:cubicBezTo>
                  <a:cubicBezTo>
                    <a:pt x="198" y="150"/>
                    <a:pt x="243" y="120"/>
                    <a:pt x="252" y="114"/>
                  </a:cubicBezTo>
                  <a:cubicBezTo>
                    <a:pt x="258" y="110"/>
                    <a:pt x="270" y="102"/>
                    <a:pt x="270" y="102"/>
                  </a:cubicBezTo>
                  <a:cubicBezTo>
                    <a:pt x="287" y="76"/>
                    <a:pt x="291" y="54"/>
                    <a:pt x="318" y="36"/>
                  </a:cubicBezTo>
                  <a:cubicBezTo>
                    <a:pt x="325" y="15"/>
                    <a:pt x="333" y="15"/>
                    <a:pt x="348" y="0"/>
                  </a:cubicBezTo>
                </a:path>
              </a:pathLst>
            </a:custGeom>
            <a:noFill/>
            <a:ln w="9525">
              <a:solidFill>
                <a:schemeClr val="tx1"/>
              </a:solidFill>
              <a:round/>
              <a:headEnd/>
              <a:tailEnd/>
            </a:ln>
          </p:spPr>
          <p:txBody>
            <a:bodyPr/>
            <a:lstStyle/>
            <a:p>
              <a:endParaRPr lang="en-US"/>
            </a:p>
          </p:txBody>
        </p:sp>
        <p:sp>
          <p:nvSpPr>
            <p:cNvPr id="114803" name="Line 42"/>
            <p:cNvSpPr>
              <a:spLocks noChangeShapeType="1"/>
            </p:cNvSpPr>
            <p:nvPr/>
          </p:nvSpPr>
          <p:spPr bwMode="auto">
            <a:xfrm>
              <a:off x="1728" y="1872"/>
              <a:ext cx="0" cy="0"/>
            </a:xfrm>
            <a:prstGeom prst="line">
              <a:avLst/>
            </a:prstGeom>
            <a:noFill/>
            <a:ln w="9525">
              <a:solidFill>
                <a:schemeClr val="tx1"/>
              </a:solidFill>
              <a:round/>
              <a:headEnd/>
              <a:tailEnd type="triangle" w="med" len="med"/>
            </a:ln>
          </p:spPr>
          <p:txBody>
            <a:bodyPr/>
            <a:lstStyle/>
            <a:p>
              <a:endParaRPr lang="en-US"/>
            </a:p>
          </p:txBody>
        </p:sp>
      </p:grpSp>
      <p:sp>
        <p:nvSpPr>
          <p:cNvPr id="114715" name="Text Box 43"/>
          <p:cNvSpPr txBox="1">
            <a:spLocks noChangeArrowheads="1"/>
          </p:cNvSpPr>
          <p:nvPr/>
        </p:nvSpPr>
        <p:spPr bwMode="auto">
          <a:xfrm>
            <a:off x="1981200" y="3200400"/>
            <a:ext cx="533400" cy="214313"/>
          </a:xfrm>
          <a:prstGeom prst="rect">
            <a:avLst/>
          </a:prstGeom>
          <a:noFill/>
          <a:ln w="9525">
            <a:noFill/>
            <a:miter lim="800000"/>
            <a:headEnd/>
            <a:tailEnd/>
          </a:ln>
        </p:spPr>
        <p:txBody>
          <a:bodyPr>
            <a:spAutoFit/>
          </a:bodyPr>
          <a:lstStyle/>
          <a:p>
            <a:pPr>
              <a:spcBef>
                <a:spcPct val="50000"/>
              </a:spcBef>
            </a:pPr>
            <a:r>
              <a:rPr lang="en-US" sz="800"/>
              <a:t>FLOW</a:t>
            </a:r>
          </a:p>
        </p:txBody>
      </p:sp>
      <p:sp>
        <p:nvSpPr>
          <p:cNvPr id="114716" name="Text Box 44"/>
          <p:cNvSpPr txBox="1">
            <a:spLocks noChangeArrowheads="1"/>
          </p:cNvSpPr>
          <p:nvPr/>
        </p:nvSpPr>
        <p:spPr bwMode="auto">
          <a:xfrm>
            <a:off x="3124200" y="3200400"/>
            <a:ext cx="533400" cy="214313"/>
          </a:xfrm>
          <a:prstGeom prst="rect">
            <a:avLst/>
          </a:prstGeom>
          <a:noFill/>
          <a:ln w="9525">
            <a:noFill/>
            <a:miter lim="800000"/>
            <a:headEnd/>
            <a:tailEnd/>
          </a:ln>
        </p:spPr>
        <p:txBody>
          <a:bodyPr>
            <a:spAutoFit/>
          </a:bodyPr>
          <a:lstStyle/>
          <a:p>
            <a:pPr>
              <a:spcBef>
                <a:spcPct val="50000"/>
              </a:spcBef>
            </a:pPr>
            <a:r>
              <a:rPr lang="en-US" sz="800"/>
              <a:t>FLOW</a:t>
            </a:r>
          </a:p>
        </p:txBody>
      </p:sp>
      <p:grpSp>
        <p:nvGrpSpPr>
          <p:cNvPr id="7" name="Group 45"/>
          <p:cNvGrpSpPr>
            <a:grpSpLocks/>
          </p:cNvGrpSpPr>
          <p:nvPr/>
        </p:nvGrpSpPr>
        <p:grpSpPr bwMode="auto">
          <a:xfrm>
            <a:off x="1905000" y="1744663"/>
            <a:ext cx="55563" cy="1298575"/>
            <a:chOff x="1152" y="1152"/>
            <a:chExt cx="35" cy="720"/>
          </a:xfrm>
        </p:grpSpPr>
        <p:sp>
          <p:nvSpPr>
            <p:cNvPr id="114800" name="Rectangle 46"/>
            <p:cNvSpPr>
              <a:spLocks noChangeArrowheads="1"/>
            </p:cNvSpPr>
            <p:nvPr/>
          </p:nvSpPr>
          <p:spPr bwMode="auto">
            <a:xfrm>
              <a:off x="1152" y="1152"/>
              <a:ext cx="35" cy="674"/>
            </a:xfrm>
            <a:prstGeom prst="rect">
              <a:avLst/>
            </a:prstGeom>
            <a:solidFill>
              <a:srgbClr val="81923A"/>
            </a:solidFill>
            <a:ln w="9525">
              <a:solidFill>
                <a:schemeClr val="tx1"/>
              </a:solidFill>
              <a:miter lim="800000"/>
              <a:headEnd/>
              <a:tailEnd/>
            </a:ln>
          </p:spPr>
          <p:txBody>
            <a:bodyPr wrap="none" anchor="ctr"/>
            <a:lstStyle/>
            <a:p>
              <a:endParaRPr lang="en-US"/>
            </a:p>
          </p:txBody>
        </p:sp>
        <p:sp>
          <p:nvSpPr>
            <p:cNvPr id="114801" name="AutoShape 47"/>
            <p:cNvSpPr>
              <a:spLocks noChangeArrowheads="1"/>
            </p:cNvSpPr>
            <p:nvPr/>
          </p:nvSpPr>
          <p:spPr bwMode="auto">
            <a:xfrm flipV="1">
              <a:off x="1152" y="1824"/>
              <a:ext cx="35" cy="48"/>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grpSp>
      <p:grpSp>
        <p:nvGrpSpPr>
          <p:cNvPr id="8" name="Group 48"/>
          <p:cNvGrpSpPr>
            <a:grpSpLocks/>
          </p:cNvGrpSpPr>
          <p:nvPr/>
        </p:nvGrpSpPr>
        <p:grpSpPr bwMode="auto">
          <a:xfrm>
            <a:off x="4495800" y="1817688"/>
            <a:ext cx="55563" cy="1295400"/>
            <a:chOff x="2784" y="1200"/>
            <a:chExt cx="35" cy="816"/>
          </a:xfrm>
        </p:grpSpPr>
        <p:sp>
          <p:nvSpPr>
            <p:cNvPr id="114798" name="AutoShape 49"/>
            <p:cNvSpPr>
              <a:spLocks noChangeArrowheads="1"/>
            </p:cNvSpPr>
            <p:nvPr/>
          </p:nvSpPr>
          <p:spPr bwMode="auto">
            <a:xfrm flipV="1">
              <a:off x="2784" y="1968"/>
              <a:ext cx="35" cy="48"/>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14799" name="Rectangle 50"/>
            <p:cNvSpPr>
              <a:spLocks noChangeArrowheads="1"/>
            </p:cNvSpPr>
            <p:nvPr/>
          </p:nvSpPr>
          <p:spPr bwMode="auto">
            <a:xfrm>
              <a:off x="2784" y="1200"/>
              <a:ext cx="35" cy="760"/>
            </a:xfrm>
            <a:prstGeom prst="rect">
              <a:avLst/>
            </a:prstGeom>
            <a:solidFill>
              <a:srgbClr val="81923A"/>
            </a:solidFill>
            <a:ln w="9525">
              <a:solidFill>
                <a:schemeClr val="tx1"/>
              </a:solidFill>
              <a:miter lim="800000"/>
              <a:headEnd/>
              <a:tailEnd/>
            </a:ln>
          </p:spPr>
          <p:txBody>
            <a:bodyPr wrap="none" anchor="ctr"/>
            <a:lstStyle/>
            <a:p>
              <a:endParaRPr lang="en-US"/>
            </a:p>
          </p:txBody>
        </p:sp>
      </p:grpSp>
      <p:sp>
        <p:nvSpPr>
          <p:cNvPr id="114719" name="AutoShape 51" descr="Weave"/>
          <p:cNvSpPr>
            <a:spLocks noChangeArrowheads="1"/>
          </p:cNvSpPr>
          <p:nvPr/>
        </p:nvSpPr>
        <p:spPr bwMode="auto">
          <a:xfrm rot="113903">
            <a:off x="1674813" y="1871663"/>
            <a:ext cx="3200400" cy="685800"/>
          </a:xfrm>
          <a:prstGeom prst="parallelogram">
            <a:avLst>
              <a:gd name="adj" fmla="val 0"/>
            </a:avLst>
          </a:prstGeom>
          <a:pattFill prst="weave">
            <a:fgClr>
              <a:schemeClr val="tx1"/>
            </a:fgClr>
            <a:bgClr>
              <a:srgbClr val="B2B2B2"/>
            </a:bgClr>
          </a:pattFill>
          <a:ln w="9525">
            <a:solidFill>
              <a:schemeClr val="tx1"/>
            </a:solidFill>
            <a:miter lim="800000"/>
            <a:headEnd/>
            <a:tailEnd/>
          </a:ln>
        </p:spPr>
        <p:txBody>
          <a:bodyPr wrap="none" anchor="ctr"/>
          <a:lstStyle/>
          <a:p>
            <a:endParaRPr lang="en-US"/>
          </a:p>
        </p:txBody>
      </p:sp>
      <p:sp>
        <p:nvSpPr>
          <p:cNvPr id="114720" name="Text Box 52"/>
          <p:cNvSpPr txBox="1">
            <a:spLocks noChangeArrowheads="1"/>
          </p:cNvSpPr>
          <p:nvPr/>
        </p:nvSpPr>
        <p:spPr bwMode="auto">
          <a:xfrm>
            <a:off x="2133600" y="3429000"/>
            <a:ext cx="1752600" cy="228600"/>
          </a:xfrm>
          <a:prstGeom prst="rect">
            <a:avLst/>
          </a:prstGeom>
          <a:noFill/>
          <a:ln w="9525">
            <a:noFill/>
            <a:miter lim="800000"/>
            <a:headEnd/>
            <a:tailEnd/>
          </a:ln>
        </p:spPr>
        <p:txBody>
          <a:bodyPr>
            <a:spAutoFit/>
          </a:bodyPr>
          <a:lstStyle/>
          <a:p>
            <a:pPr>
              <a:spcBef>
                <a:spcPct val="50000"/>
              </a:spcBef>
            </a:pPr>
            <a:r>
              <a:rPr lang="en-US" sz="900" b="1"/>
              <a:t>UPSTREAM PERSPECTIVE</a:t>
            </a:r>
          </a:p>
        </p:txBody>
      </p:sp>
      <p:sp>
        <p:nvSpPr>
          <p:cNvPr id="114721" name="Line 53"/>
          <p:cNvSpPr>
            <a:spLocks noChangeShapeType="1"/>
          </p:cNvSpPr>
          <p:nvPr/>
        </p:nvSpPr>
        <p:spPr bwMode="auto">
          <a:xfrm>
            <a:off x="2209800" y="3609975"/>
            <a:ext cx="1524000" cy="0"/>
          </a:xfrm>
          <a:prstGeom prst="line">
            <a:avLst/>
          </a:prstGeom>
          <a:noFill/>
          <a:ln w="9525">
            <a:solidFill>
              <a:schemeClr val="tx1"/>
            </a:solidFill>
            <a:round/>
            <a:headEnd/>
            <a:tailEnd/>
          </a:ln>
        </p:spPr>
        <p:txBody>
          <a:bodyPr/>
          <a:lstStyle/>
          <a:p>
            <a:endParaRPr lang="en-US"/>
          </a:p>
        </p:txBody>
      </p:sp>
      <p:sp>
        <p:nvSpPr>
          <p:cNvPr id="114722" name="Line 82"/>
          <p:cNvSpPr>
            <a:spLocks noChangeShapeType="1"/>
          </p:cNvSpPr>
          <p:nvPr/>
        </p:nvSpPr>
        <p:spPr bwMode="auto">
          <a:xfrm>
            <a:off x="5867400" y="3886200"/>
            <a:ext cx="1219200" cy="0"/>
          </a:xfrm>
          <a:prstGeom prst="line">
            <a:avLst/>
          </a:prstGeom>
          <a:noFill/>
          <a:ln w="9525">
            <a:solidFill>
              <a:schemeClr val="tx1"/>
            </a:solidFill>
            <a:round/>
            <a:headEnd/>
            <a:tailEnd/>
          </a:ln>
        </p:spPr>
        <p:txBody>
          <a:bodyPr/>
          <a:lstStyle/>
          <a:p>
            <a:endParaRPr lang="en-US"/>
          </a:p>
        </p:txBody>
      </p:sp>
      <p:sp>
        <p:nvSpPr>
          <p:cNvPr id="114723" name="Line 83"/>
          <p:cNvSpPr>
            <a:spLocks noChangeShapeType="1"/>
          </p:cNvSpPr>
          <p:nvPr/>
        </p:nvSpPr>
        <p:spPr bwMode="auto">
          <a:xfrm>
            <a:off x="6934200" y="3886200"/>
            <a:ext cx="0" cy="838200"/>
          </a:xfrm>
          <a:prstGeom prst="line">
            <a:avLst/>
          </a:prstGeom>
          <a:noFill/>
          <a:ln w="9525">
            <a:solidFill>
              <a:schemeClr val="tx1"/>
            </a:solidFill>
            <a:round/>
            <a:headEnd type="triangle" w="med" len="med"/>
            <a:tailEnd type="triangle" w="med" len="med"/>
          </a:ln>
        </p:spPr>
        <p:txBody>
          <a:bodyPr/>
          <a:lstStyle/>
          <a:p>
            <a:endParaRPr lang="en-US"/>
          </a:p>
        </p:txBody>
      </p:sp>
      <p:sp>
        <p:nvSpPr>
          <p:cNvPr id="114724" name="Line 84"/>
          <p:cNvSpPr>
            <a:spLocks noChangeShapeType="1"/>
          </p:cNvSpPr>
          <p:nvPr/>
        </p:nvSpPr>
        <p:spPr bwMode="auto">
          <a:xfrm>
            <a:off x="6983413" y="4267200"/>
            <a:ext cx="152400" cy="0"/>
          </a:xfrm>
          <a:prstGeom prst="line">
            <a:avLst/>
          </a:prstGeom>
          <a:noFill/>
          <a:ln w="9525">
            <a:solidFill>
              <a:schemeClr val="tx1"/>
            </a:solidFill>
            <a:round/>
            <a:headEnd/>
            <a:tailEnd/>
          </a:ln>
        </p:spPr>
        <p:txBody>
          <a:bodyPr/>
          <a:lstStyle/>
          <a:p>
            <a:endParaRPr lang="en-US"/>
          </a:p>
        </p:txBody>
      </p:sp>
      <p:sp>
        <p:nvSpPr>
          <p:cNvPr id="114725" name="Line 85"/>
          <p:cNvSpPr>
            <a:spLocks noChangeShapeType="1"/>
          </p:cNvSpPr>
          <p:nvPr/>
        </p:nvSpPr>
        <p:spPr bwMode="auto">
          <a:xfrm>
            <a:off x="5867400" y="5538788"/>
            <a:ext cx="457200" cy="0"/>
          </a:xfrm>
          <a:prstGeom prst="line">
            <a:avLst/>
          </a:prstGeom>
          <a:noFill/>
          <a:ln w="9525">
            <a:solidFill>
              <a:schemeClr val="tx1"/>
            </a:solidFill>
            <a:round/>
            <a:headEnd/>
            <a:tailEnd/>
          </a:ln>
        </p:spPr>
        <p:txBody>
          <a:bodyPr/>
          <a:lstStyle/>
          <a:p>
            <a:endParaRPr lang="en-US"/>
          </a:p>
        </p:txBody>
      </p:sp>
      <p:sp>
        <p:nvSpPr>
          <p:cNvPr id="114726" name="Line 86"/>
          <p:cNvSpPr>
            <a:spLocks noChangeShapeType="1"/>
          </p:cNvSpPr>
          <p:nvPr/>
        </p:nvSpPr>
        <p:spPr bwMode="auto">
          <a:xfrm>
            <a:off x="5334000" y="5734050"/>
            <a:ext cx="1219200" cy="0"/>
          </a:xfrm>
          <a:prstGeom prst="line">
            <a:avLst/>
          </a:prstGeom>
          <a:noFill/>
          <a:ln w="9525">
            <a:solidFill>
              <a:schemeClr val="tx1"/>
            </a:solidFill>
            <a:round/>
            <a:headEnd/>
            <a:tailEnd/>
          </a:ln>
        </p:spPr>
        <p:txBody>
          <a:bodyPr/>
          <a:lstStyle/>
          <a:p>
            <a:endParaRPr lang="en-US"/>
          </a:p>
        </p:txBody>
      </p:sp>
      <p:sp>
        <p:nvSpPr>
          <p:cNvPr id="114727" name="Text Box 87"/>
          <p:cNvSpPr txBox="1">
            <a:spLocks noChangeArrowheads="1"/>
          </p:cNvSpPr>
          <p:nvPr/>
        </p:nvSpPr>
        <p:spPr bwMode="auto">
          <a:xfrm>
            <a:off x="5410200" y="5562600"/>
            <a:ext cx="1143000" cy="228600"/>
          </a:xfrm>
          <a:prstGeom prst="rect">
            <a:avLst/>
          </a:prstGeom>
          <a:noFill/>
          <a:ln w="9525">
            <a:noFill/>
            <a:miter lim="800000"/>
            <a:headEnd/>
            <a:tailEnd/>
          </a:ln>
        </p:spPr>
        <p:txBody>
          <a:bodyPr>
            <a:spAutoFit/>
          </a:bodyPr>
          <a:lstStyle/>
          <a:p>
            <a:pPr>
              <a:spcBef>
                <a:spcPct val="50000"/>
              </a:spcBef>
            </a:pPr>
            <a:r>
              <a:rPr lang="en-US" sz="900" b="1"/>
              <a:t>CROSS SECTION</a:t>
            </a:r>
          </a:p>
        </p:txBody>
      </p:sp>
      <p:sp>
        <p:nvSpPr>
          <p:cNvPr id="114728" name="Rectangle 88" descr="Dashed downward diagonal"/>
          <p:cNvSpPr>
            <a:spLocks noChangeArrowheads="1"/>
          </p:cNvSpPr>
          <p:nvPr/>
        </p:nvSpPr>
        <p:spPr bwMode="auto">
          <a:xfrm rot="277447">
            <a:off x="3962400" y="4724400"/>
            <a:ext cx="3581400" cy="76200"/>
          </a:xfrm>
          <a:prstGeom prst="rect">
            <a:avLst/>
          </a:prstGeom>
          <a:pattFill prst="dashDnDiag">
            <a:fgClr>
              <a:srgbClr val="99FF33"/>
            </a:fgClr>
            <a:bgClr>
              <a:srgbClr val="CC9900"/>
            </a:bgClr>
          </a:pattFill>
          <a:ln w="9525">
            <a:noFill/>
            <a:miter lim="800000"/>
            <a:headEnd/>
            <a:tailEnd/>
          </a:ln>
        </p:spPr>
        <p:txBody>
          <a:bodyPr wrap="none" anchor="ctr"/>
          <a:lstStyle/>
          <a:p>
            <a:endParaRPr lang="en-US"/>
          </a:p>
        </p:txBody>
      </p:sp>
      <p:sp>
        <p:nvSpPr>
          <p:cNvPr id="114729" name="Line 89"/>
          <p:cNvSpPr>
            <a:spLocks noChangeShapeType="1"/>
          </p:cNvSpPr>
          <p:nvPr/>
        </p:nvSpPr>
        <p:spPr bwMode="auto">
          <a:xfrm>
            <a:off x="4572000" y="4572000"/>
            <a:ext cx="838200" cy="0"/>
          </a:xfrm>
          <a:prstGeom prst="line">
            <a:avLst/>
          </a:prstGeom>
          <a:noFill/>
          <a:ln w="9525">
            <a:solidFill>
              <a:schemeClr val="tx1"/>
            </a:solidFill>
            <a:round/>
            <a:headEnd/>
            <a:tailEnd type="triangle" w="med" len="med"/>
          </a:ln>
        </p:spPr>
        <p:txBody>
          <a:bodyPr/>
          <a:lstStyle/>
          <a:p>
            <a:endParaRPr lang="en-US"/>
          </a:p>
        </p:txBody>
      </p:sp>
      <p:sp>
        <p:nvSpPr>
          <p:cNvPr id="114730" name="Text Box 90"/>
          <p:cNvSpPr txBox="1">
            <a:spLocks noChangeArrowheads="1"/>
          </p:cNvSpPr>
          <p:nvPr/>
        </p:nvSpPr>
        <p:spPr bwMode="auto">
          <a:xfrm>
            <a:off x="4648200" y="4419600"/>
            <a:ext cx="533400" cy="214313"/>
          </a:xfrm>
          <a:prstGeom prst="rect">
            <a:avLst/>
          </a:prstGeom>
          <a:noFill/>
          <a:ln w="9525">
            <a:noFill/>
            <a:miter lim="800000"/>
            <a:headEnd/>
            <a:tailEnd/>
          </a:ln>
        </p:spPr>
        <p:txBody>
          <a:bodyPr>
            <a:spAutoFit/>
          </a:bodyPr>
          <a:lstStyle/>
          <a:p>
            <a:pPr>
              <a:spcBef>
                <a:spcPct val="50000"/>
              </a:spcBef>
            </a:pPr>
            <a:r>
              <a:rPr lang="en-US" sz="800"/>
              <a:t>FLOW</a:t>
            </a:r>
          </a:p>
        </p:txBody>
      </p:sp>
      <p:sp>
        <p:nvSpPr>
          <p:cNvPr id="114731" name="Line 91"/>
          <p:cNvSpPr>
            <a:spLocks noChangeShapeType="1"/>
          </p:cNvSpPr>
          <p:nvPr/>
        </p:nvSpPr>
        <p:spPr bwMode="auto">
          <a:xfrm>
            <a:off x="5867400" y="4724400"/>
            <a:ext cx="1066800" cy="0"/>
          </a:xfrm>
          <a:prstGeom prst="line">
            <a:avLst/>
          </a:prstGeom>
          <a:noFill/>
          <a:ln w="9525">
            <a:solidFill>
              <a:schemeClr val="tx1"/>
            </a:solidFill>
            <a:round/>
            <a:headEnd/>
            <a:tailEnd/>
          </a:ln>
        </p:spPr>
        <p:txBody>
          <a:bodyPr/>
          <a:lstStyle/>
          <a:p>
            <a:endParaRPr lang="en-US"/>
          </a:p>
        </p:txBody>
      </p:sp>
      <p:sp>
        <p:nvSpPr>
          <p:cNvPr id="114732" name="Text Box 92"/>
          <p:cNvSpPr txBox="1">
            <a:spLocks noChangeArrowheads="1"/>
          </p:cNvSpPr>
          <p:nvPr/>
        </p:nvSpPr>
        <p:spPr bwMode="auto">
          <a:xfrm>
            <a:off x="7086600" y="4114800"/>
            <a:ext cx="1905000" cy="336550"/>
          </a:xfrm>
          <a:prstGeom prst="rect">
            <a:avLst/>
          </a:prstGeom>
          <a:noFill/>
          <a:ln w="9525">
            <a:noFill/>
            <a:miter lim="800000"/>
            <a:headEnd/>
            <a:tailEnd/>
          </a:ln>
        </p:spPr>
        <p:txBody>
          <a:bodyPr>
            <a:spAutoFit/>
          </a:bodyPr>
          <a:lstStyle/>
          <a:p>
            <a:pPr>
              <a:spcBef>
                <a:spcPct val="50000"/>
              </a:spcBef>
            </a:pPr>
            <a:r>
              <a:rPr lang="en-US" sz="800"/>
              <a:t>POLE SECTION MAXIMUM </a:t>
            </a:r>
            <a:br>
              <a:rPr lang="en-US" sz="800"/>
            </a:br>
            <a:r>
              <a:rPr lang="en-US" sz="800"/>
              <a:t>36” ABOVE GROUND </a:t>
            </a:r>
          </a:p>
        </p:txBody>
      </p:sp>
      <p:sp>
        <p:nvSpPr>
          <p:cNvPr id="114733" name="Text Box 93"/>
          <p:cNvSpPr txBox="1">
            <a:spLocks noChangeArrowheads="1"/>
          </p:cNvSpPr>
          <p:nvPr/>
        </p:nvSpPr>
        <p:spPr bwMode="auto">
          <a:xfrm>
            <a:off x="3429000" y="4953000"/>
            <a:ext cx="2057400" cy="336550"/>
          </a:xfrm>
          <a:prstGeom prst="rect">
            <a:avLst/>
          </a:prstGeom>
          <a:noFill/>
          <a:ln w="9525">
            <a:noFill/>
            <a:miter lim="800000"/>
            <a:headEnd/>
            <a:tailEnd/>
          </a:ln>
        </p:spPr>
        <p:txBody>
          <a:bodyPr>
            <a:spAutoFit/>
          </a:bodyPr>
          <a:lstStyle/>
          <a:p>
            <a:pPr>
              <a:spcBef>
                <a:spcPct val="50000"/>
              </a:spcBef>
            </a:pPr>
            <a:r>
              <a:rPr lang="en-US" sz="800"/>
              <a:t>FILTER FABRIC EMBEDED A MINIMUM OF 8” VERTICALLY INTO GROUND</a:t>
            </a:r>
          </a:p>
        </p:txBody>
      </p:sp>
      <p:sp>
        <p:nvSpPr>
          <p:cNvPr id="114734" name="Line 94"/>
          <p:cNvSpPr>
            <a:spLocks noChangeShapeType="1"/>
          </p:cNvSpPr>
          <p:nvPr/>
        </p:nvSpPr>
        <p:spPr bwMode="auto">
          <a:xfrm flipV="1">
            <a:off x="5257800" y="4953000"/>
            <a:ext cx="381000" cy="228600"/>
          </a:xfrm>
          <a:prstGeom prst="line">
            <a:avLst/>
          </a:prstGeom>
          <a:noFill/>
          <a:ln w="1270">
            <a:solidFill>
              <a:schemeClr val="tx1"/>
            </a:solidFill>
            <a:round/>
            <a:headEnd/>
            <a:tailEnd type="triangle" w="med" len="med"/>
          </a:ln>
        </p:spPr>
        <p:txBody>
          <a:bodyPr/>
          <a:lstStyle/>
          <a:p>
            <a:endParaRPr lang="en-US"/>
          </a:p>
        </p:txBody>
      </p:sp>
      <p:sp>
        <p:nvSpPr>
          <p:cNvPr id="114735" name="Line 95"/>
          <p:cNvSpPr>
            <a:spLocks noChangeShapeType="1"/>
          </p:cNvSpPr>
          <p:nvPr/>
        </p:nvSpPr>
        <p:spPr bwMode="auto">
          <a:xfrm>
            <a:off x="5943600" y="4724400"/>
            <a:ext cx="0" cy="795338"/>
          </a:xfrm>
          <a:prstGeom prst="line">
            <a:avLst/>
          </a:prstGeom>
          <a:noFill/>
          <a:ln w="1270">
            <a:solidFill>
              <a:schemeClr val="tx1"/>
            </a:solidFill>
            <a:round/>
            <a:headEnd type="triangle" w="med" len="med"/>
            <a:tailEnd type="triangle" w="med" len="med"/>
          </a:ln>
        </p:spPr>
        <p:txBody>
          <a:bodyPr/>
          <a:lstStyle/>
          <a:p>
            <a:endParaRPr lang="en-US"/>
          </a:p>
        </p:txBody>
      </p:sp>
      <p:sp>
        <p:nvSpPr>
          <p:cNvPr id="114736" name="Text Box 96"/>
          <p:cNvSpPr txBox="1">
            <a:spLocks noChangeArrowheads="1"/>
          </p:cNvSpPr>
          <p:nvPr/>
        </p:nvSpPr>
        <p:spPr bwMode="auto">
          <a:xfrm>
            <a:off x="4114800" y="3886200"/>
            <a:ext cx="1447800" cy="336550"/>
          </a:xfrm>
          <a:prstGeom prst="rect">
            <a:avLst/>
          </a:prstGeom>
          <a:noFill/>
          <a:ln w="9525">
            <a:noFill/>
            <a:miter lim="800000"/>
            <a:headEnd/>
            <a:tailEnd/>
          </a:ln>
        </p:spPr>
        <p:txBody>
          <a:bodyPr>
            <a:spAutoFit/>
          </a:bodyPr>
          <a:lstStyle/>
          <a:p>
            <a:pPr>
              <a:spcBef>
                <a:spcPct val="50000"/>
              </a:spcBef>
            </a:pPr>
            <a:r>
              <a:rPr lang="en-US" sz="800"/>
              <a:t>     FILTER FABRIC</a:t>
            </a:r>
            <a:br>
              <a:rPr lang="en-US" sz="800"/>
            </a:br>
            <a:r>
              <a:rPr lang="en-US" sz="800"/>
              <a:t>(CLASS 3 GEOTEXTILE)</a:t>
            </a:r>
          </a:p>
        </p:txBody>
      </p:sp>
      <p:sp>
        <p:nvSpPr>
          <p:cNvPr id="114737" name="Line 97"/>
          <p:cNvSpPr>
            <a:spLocks noChangeShapeType="1"/>
          </p:cNvSpPr>
          <p:nvPr/>
        </p:nvSpPr>
        <p:spPr bwMode="auto">
          <a:xfrm>
            <a:off x="5181600" y="4191000"/>
            <a:ext cx="533400" cy="152400"/>
          </a:xfrm>
          <a:prstGeom prst="line">
            <a:avLst/>
          </a:prstGeom>
          <a:noFill/>
          <a:ln w="9525">
            <a:solidFill>
              <a:schemeClr val="tx1"/>
            </a:solidFill>
            <a:round/>
            <a:headEnd/>
            <a:tailEnd type="triangle" w="med" len="med"/>
          </a:ln>
        </p:spPr>
        <p:txBody>
          <a:bodyPr/>
          <a:lstStyle/>
          <a:p>
            <a:endParaRPr lang="en-US"/>
          </a:p>
        </p:txBody>
      </p:sp>
      <p:sp>
        <p:nvSpPr>
          <p:cNvPr id="114738" name="Text Box 98"/>
          <p:cNvSpPr txBox="1">
            <a:spLocks noChangeArrowheads="1"/>
          </p:cNvSpPr>
          <p:nvPr/>
        </p:nvSpPr>
        <p:spPr bwMode="auto">
          <a:xfrm>
            <a:off x="6629400" y="4953000"/>
            <a:ext cx="1905000" cy="336550"/>
          </a:xfrm>
          <a:prstGeom prst="rect">
            <a:avLst/>
          </a:prstGeom>
          <a:noFill/>
          <a:ln w="9525">
            <a:noFill/>
            <a:miter lim="800000"/>
            <a:headEnd/>
            <a:tailEnd/>
          </a:ln>
        </p:spPr>
        <p:txBody>
          <a:bodyPr>
            <a:spAutoFit/>
          </a:bodyPr>
          <a:lstStyle/>
          <a:p>
            <a:pPr>
              <a:spcBef>
                <a:spcPct val="50000"/>
              </a:spcBef>
            </a:pPr>
            <a:r>
              <a:rPr lang="en-US" sz="800"/>
              <a:t>POLE DRIVEN A MINIMUM </a:t>
            </a:r>
            <a:br>
              <a:rPr lang="en-US" sz="800"/>
            </a:br>
            <a:r>
              <a:rPr lang="en-US" sz="800"/>
              <a:t>OF 36” INTO GROUND </a:t>
            </a:r>
          </a:p>
        </p:txBody>
      </p:sp>
      <p:sp>
        <p:nvSpPr>
          <p:cNvPr id="114739" name="Line 99"/>
          <p:cNvSpPr>
            <a:spLocks noChangeShapeType="1"/>
          </p:cNvSpPr>
          <p:nvPr/>
        </p:nvSpPr>
        <p:spPr bwMode="auto">
          <a:xfrm flipH="1">
            <a:off x="5943600" y="5029200"/>
            <a:ext cx="685800" cy="76200"/>
          </a:xfrm>
          <a:prstGeom prst="line">
            <a:avLst/>
          </a:prstGeom>
          <a:noFill/>
          <a:ln w="1270">
            <a:solidFill>
              <a:schemeClr val="tx1"/>
            </a:solidFill>
            <a:round/>
            <a:headEnd/>
            <a:tailEnd type="triangle" w="med" len="med"/>
          </a:ln>
        </p:spPr>
        <p:txBody>
          <a:bodyPr/>
          <a:lstStyle/>
          <a:p>
            <a:endParaRPr lang="en-US"/>
          </a:p>
        </p:txBody>
      </p:sp>
      <p:sp>
        <p:nvSpPr>
          <p:cNvPr id="114740" name="AutoShape 100"/>
          <p:cNvSpPr>
            <a:spLocks noChangeArrowheads="1"/>
          </p:cNvSpPr>
          <p:nvPr/>
        </p:nvSpPr>
        <p:spPr bwMode="auto">
          <a:xfrm flipV="1">
            <a:off x="5791200" y="5434013"/>
            <a:ext cx="55563" cy="96837"/>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14741" name="Rectangle 101"/>
          <p:cNvSpPr>
            <a:spLocks noChangeArrowheads="1"/>
          </p:cNvSpPr>
          <p:nvPr/>
        </p:nvSpPr>
        <p:spPr bwMode="auto">
          <a:xfrm>
            <a:off x="5791200" y="3886200"/>
            <a:ext cx="55563" cy="1544638"/>
          </a:xfrm>
          <a:prstGeom prst="rect">
            <a:avLst/>
          </a:prstGeom>
          <a:solidFill>
            <a:srgbClr val="81923A"/>
          </a:solidFill>
          <a:ln w="9525">
            <a:solidFill>
              <a:schemeClr val="tx1"/>
            </a:solidFill>
            <a:miter lim="800000"/>
            <a:headEnd/>
            <a:tailEnd/>
          </a:ln>
        </p:spPr>
        <p:txBody>
          <a:bodyPr wrap="none" anchor="ctr"/>
          <a:lstStyle/>
          <a:p>
            <a:endParaRPr lang="en-US"/>
          </a:p>
        </p:txBody>
      </p:sp>
      <p:sp>
        <p:nvSpPr>
          <p:cNvPr id="114742" name="Rectangle 102" descr="Weave"/>
          <p:cNvSpPr>
            <a:spLocks noChangeArrowheads="1"/>
          </p:cNvSpPr>
          <p:nvPr/>
        </p:nvSpPr>
        <p:spPr bwMode="auto">
          <a:xfrm>
            <a:off x="5721350" y="3975100"/>
            <a:ext cx="26988" cy="950913"/>
          </a:xfrm>
          <a:prstGeom prst="rect">
            <a:avLst/>
          </a:prstGeom>
          <a:pattFill prst="weave">
            <a:fgClr>
              <a:schemeClr val="tx1"/>
            </a:fgClr>
            <a:bgClr>
              <a:srgbClr val="B2B2B2"/>
            </a:bgClr>
          </a:pattFill>
          <a:ln w="9525">
            <a:solidFill>
              <a:schemeClr val="tx1"/>
            </a:solidFill>
            <a:miter lim="800000"/>
            <a:headEnd/>
            <a:tailEnd/>
          </a:ln>
        </p:spPr>
        <p:txBody>
          <a:bodyPr wrap="none" anchor="ctr"/>
          <a:lstStyle/>
          <a:p>
            <a:endParaRPr lang="en-US"/>
          </a:p>
        </p:txBody>
      </p:sp>
      <p:sp>
        <p:nvSpPr>
          <p:cNvPr id="114743" name="Text Box 103"/>
          <p:cNvSpPr txBox="1">
            <a:spLocks noChangeArrowheads="1"/>
          </p:cNvSpPr>
          <p:nvPr/>
        </p:nvSpPr>
        <p:spPr bwMode="auto">
          <a:xfrm>
            <a:off x="6934200" y="4495800"/>
            <a:ext cx="1371600" cy="214313"/>
          </a:xfrm>
          <a:prstGeom prst="rect">
            <a:avLst/>
          </a:prstGeom>
          <a:noFill/>
          <a:ln w="9525">
            <a:noFill/>
            <a:miter lim="800000"/>
            <a:headEnd/>
            <a:tailEnd/>
          </a:ln>
        </p:spPr>
        <p:txBody>
          <a:bodyPr>
            <a:spAutoFit/>
          </a:bodyPr>
          <a:lstStyle/>
          <a:p>
            <a:pPr>
              <a:spcBef>
                <a:spcPct val="50000"/>
              </a:spcBef>
            </a:pPr>
            <a:r>
              <a:rPr lang="en-US" sz="800"/>
              <a:t>UNDISTRUBED GROUND</a:t>
            </a:r>
          </a:p>
        </p:txBody>
      </p:sp>
      <p:sp>
        <p:nvSpPr>
          <p:cNvPr id="114744" name="Line 104"/>
          <p:cNvSpPr>
            <a:spLocks noChangeShapeType="1"/>
          </p:cNvSpPr>
          <p:nvPr/>
        </p:nvSpPr>
        <p:spPr bwMode="auto">
          <a:xfrm flipH="1">
            <a:off x="6934200" y="4648200"/>
            <a:ext cx="457200" cy="152400"/>
          </a:xfrm>
          <a:prstGeom prst="line">
            <a:avLst/>
          </a:prstGeom>
          <a:noFill/>
          <a:ln w="9525">
            <a:solidFill>
              <a:schemeClr val="tx1"/>
            </a:solidFill>
            <a:round/>
            <a:headEnd/>
            <a:tailEnd type="triangle" w="med" len="med"/>
          </a:ln>
        </p:spPr>
        <p:txBody>
          <a:bodyPr/>
          <a:lstStyle/>
          <a:p>
            <a:endParaRPr lang="en-US"/>
          </a:p>
        </p:txBody>
      </p:sp>
      <p:sp>
        <p:nvSpPr>
          <p:cNvPr id="114745" name="Rectangle 105" descr="Weave"/>
          <p:cNvSpPr>
            <a:spLocks noChangeArrowheads="1"/>
          </p:cNvSpPr>
          <p:nvPr/>
        </p:nvSpPr>
        <p:spPr bwMode="auto">
          <a:xfrm rot="5400000">
            <a:off x="5638800" y="4838701"/>
            <a:ext cx="26987" cy="182562"/>
          </a:xfrm>
          <a:prstGeom prst="rect">
            <a:avLst/>
          </a:prstGeom>
          <a:pattFill prst="weave">
            <a:fgClr>
              <a:schemeClr val="tx1"/>
            </a:fgClr>
            <a:bgClr>
              <a:srgbClr val="B2B2B2"/>
            </a:bgClr>
          </a:pattFill>
          <a:ln w="9525">
            <a:solidFill>
              <a:schemeClr val="tx1"/>
            </a:solidFill>
            <a:miter lim="800000"/>
            <a:headEnd/>
            <a:tailEnd/>
          </a:ln>
        </p:spPr>
        <p:txBody>
          <a:bodyPr wrap="none" anchor="ctr"/>
          <a:lstStyle/>
          <a:p>
            <a:endParaRPr lang="en-US"/>
          </a:p>
        </p:txBody>
      </p:sp>
      <p:sp>
        <p:nvSpPr>
          <p:cNvPr id="114746" name="Line 106"/>
          <p:cNvSpPr>
            <a:spLocks noChangeShapeType="1"/>
          </p:cNvSpPr>
          <p:nvPr/>
        </p:nvSpPr>
        <p:spPr bwMode="auto">
          <a:xfrm rot="5400000" flipH="1">
            <a:off x="5448300" y="4838700"/>
            <a:ext cx="228600" cy="0"/>
          </a:xfrm>
          <a:prstGeom prst="line">
            <a:avLst/>
          </a:prstGeom>
          <a:noFill/>
          <a:ln w="19050">
            <a:solidFill>
              <a:schemeClr val="tx1"/>
            </a:solidFill>
            <a:prstDash val="sysDot"/>
            <a:round/>
            <a:headEnd/>
            <a:tailEnd/>
          </a:ln>
        </p:spPr>
        <p:txBody>
          <a:bodyPr/>
          <a:lstStyle/>
          <a:p>
            <a:endParaRPr lang="en-US"/>
          </a:p>
        </p:txBody>
      </p:sp>
      <p:sp>
        <p:nvSpPr>
          <p:cNvPr id="114747" name="Line 107"/>
          <p:cNvSpPr>
            <a:spLocks noChangeShapeType="1"/>
          </p:cNvSpPr>
          <p:nvPr/>
        </p:nvSpPr>
        <p:spPr bwMode="auto">
          <a:xfrm>
            <a:off x="5667375" y="4724400"/>
            <a:ext cx="0" cy="228600"/>
          </a:xfrm>
          <a:prstGeom prst="line">
            <a:avLst/>
          </a:prstGeom>
          <a:noFill/>
          <a:ln w="1270">
            <a:solidFill>
              <a:schemeClr val="tx1"/>
            </a:solidFill>
            <a:round/>
            <a:headEnd type="triangle" w="med" len="med"/>
            <a:tailEnd type="triangle" w="med" len="med"/>
          </a:ln>
        </p:spPr>
        <p:txBody>
          <a:bodyPr/>
          <a:lstStyle/>
          <a:p>
            <a:endParaRPr lang="en-US"/>
          </a:p>
        </p:txBody>
      </p:sp>
      <p:sp>
        <p:nvSpPr>
          <p:cNvPr id="114748" name="Text Box 108"/>
          <p:cNvSpPr txBox="1">
            <a:spLocks noChangeArrowheads="1"/>
          </p:cNvSpPr>
          <p:nvPr/>
        </p:nvSpPr>
        <p:spPr bwMode="auto">
          <a:xfrm>
            <a:off x="3429000" y="4724400"/>
            <a:ext cx="1676400" cy="214313"/>
          </a:xfrm>
          <a:prstGeom prst="rect">
            <a:avLst/>
          </a:prstGeom>
          <a:noFill/>
          <a:ln w="9525">
            <a:noFill/>
            <a:miter lim="800000"/>
            <a:headEnd/>
            <a:tailEnd/>
          </a:ln>
        </p:spPr>
        <p:txBody>
          <a:bodyPr>
            <a:spAutoFit/>
          </a:bodyPr>
          <a:lstStyle/>
          <a:p>
            <a:pPr>
              <a:spcBef>
                <a:spcPct val="50000"/>
              </a:spcBef>
            </a:pPr>
            <a:r>
              <a:rPr lang="en-US" sz="800"/>
              <a:t>BACKFILL TO BE COMPACTED</a:t>
            </a:r>
          </a:p>
        </p:txBody>
      </p:sp>
      <p:sp>
        <p:nvSpPr>
          <p:cNvPr id="114749" name="Line 109"/>
          <p:cNvSpPr>
            <a:spLocks noChangeShapeType="1"/>
          </p:cNvSpPr>
          <p:nvPr/>
        </p:nvSpPr>
        <p:spPr bwMode="auto">
          <a:xfrm>
            <a:off x="5029200" y="4819650"/>
            <a:ext cx="533400" cy="0"/>
          </a:xfrm>
          <a:prstGeom prst="line">
            <a:avLst/>
          </a:prstGeom>
          <a:noFill/>
          <a:ln w="9525">
            <a:solidFill>
              <a:schemeClr val="tx1"/>
            </a:solidFill>
            <a:round/>
            <a:headEnd/>
            <a:tailEnd type="triangle" w="med" len="med"/>
          </a:ln>
        </p:spPr>
        <p:txBody>
          <a:bodyPr/>
          <a:lstStyle/>
          <a:p>
            <a:endParaRPr lang="en-US"/>
          </a:p>
        </p:txBody>
      </p:sp>
      <p:sp>
        <p:nvSpPr>
          <p:cNvPr id="114750" name="Text Box 110"/>
          <p:cNvSpPr txBox="1">
            <a:spLocks noChangeArrowheads="1"/>
          </p:cNvSpPr>
          <p:nvPr/>
        </p:nvSpPr>
        <p:spPr bwMode="auto">
          <a:xfrm>
            <a:off x="5410200" y="2971800"/>
            <a:ext cx="2209800" cy="274638"/>
          </a:xfrm>
          <a:prstGeom prst="rect">
            <a:avLst/>
          </a:prstGeom>
          <a:noFill/>
          <a:ln w="9525">
            <a:noFill/>
            <a:miter lim="800000"/>
            <a:headEnd/>
            <a:tailEnd/>
          </a:ln>
        </p:spPr>
        <p:txBody>
          <a:bodyPr>
            <a:spAutoFit/>
          </a:bodyPr>
          <a:lstStyle/>
          <a:p>
            <a:pPr>
              <a:spcBef>
                <a:spcPct val="50000"/>
              </a:spcBef>
            </a:pPr>
            <a:r>
              <a:rPr lang="en-US" sz="1200" b="1"/>
              <a:t>HEAVY DUTY SILT FENCE</a:t>
            </a:r>
          </a:p>
        </p:txBody>
      </p:sp>
      <p:sp>
        <p:nvSpPr>
          <p:cNvPr id="114751" name="Rectangle 117" descr="Outlined diamond"/>
          <p:cNvSpPr>
            <a:spLocks noChangeArrowheads="1"/>
          </p:cNvSpPr>
          <p:nvPr/>
        </p:nvSpPr>
        <p:spPr bwMode="auto">
          <a:xfrm>
            <a:off x="5748338" y="3975100"/>
            <a:ext cx="46037" cy="731838"/>
          </a:xfrm>
          <a:prstGeom prst="rect">
            <a:avLst/>
          </a:prstGeom>
          <a:pattFill prst="openDmnd">
            <a:fgClr>
              <a:schemeClr val="tx1"/>
            </a:fgClr>
            <a:bgClr>
              <a:srgbClr val="F2FFE5"/>
            </a:bgClr>
          </a:pattFill>
          <a:ln w="9525">
            <a:solidFill>
              <a:schemeClr val="tx1"/>
            </a:solidFill>
            <a:miter lim="800000"/>
            <a:headEnd/>
            <a:tailEnd/>
          </a:ln>
        </p:spPr>
        <p:txBody>
          <a:bodyPr wrap="none" anchor="ctr"/>
          <a:lstStyle/>
          <a:p>
            <a:endParaRPr lang="en-US"/>
          </a:p>
        </p:txBody>
      </p:sp>
      <p:sp>
        <p:nvSpPr>
          <p:cNvPr id="114752" name="Text Box 118"/>
          <p:cNvSpPr txBox="1">
            <a:spLocks noChangeArrowheads="1"/>
          </p:cNvSpPr>
          <p:nvPr/>
        </p:nvSpPr>
        <p:spPr bwMode="auto">
          <a:xfrm>
            <a:off x="4343400" y="3546475"/>
            <a:ext cx="1371600" cy="214313"/>
          </a:xfrm>
          <a:prstGeom prst="rect">
            <a:avLst/>
          </a:prstGeom>
          <a:noFill/>
          <a:ln w="9525">
            <a:noFill/>
            <a:miter lim="800000"/>
            <a:headEnd/>
            <a:tailEnd/>
          </a:ln>
        </p:spPr>
        <p:txBody>
          <a:bodyPr>
            <a:spAutoFit/>
          </a:bodyPr>
          <a:lstStyle/>
          <a:p>
            <a:pPr>
              <a:spcBef>
                <a:spcPct val="50000"/>
              </a:spcBef>
            </a:pPr>
            <a:r>
              <a:rPr lang="en-US" sz="800"/>
              <a:t>WOVEN WIRE FENCE</a:t>
            </a:r>
          </a:p>
        </p:txBody>
      </p:sp>
      <p:grpSp>
        <p:nvGrpSpPr>
          <p:cNvPr id="9" name="Group 124"/>
          <p:cNvGrpSpPr>
            <a:grpSpLocks/>
          </p:cNvGrpSpPr>
          <p:nvPr/>
        </p:nvGrpSpPr>
        <p:grpSpPr bwMode="auto">
          <a:xfrm>
            <a:off x="5529263" y="3657600"/>
            <a:ext cx="228600" cy="304800"/>
            <a:chOff x="3472" y="2304"/>
            <a:chExt cx="144" cy="192"/>
          </a:xfrm>
        </p:grpSpPr>
        <p:sp>
          <p:nvSpPr>
            <p:cNvPr id="114796" name="Arc 122"/>
            <p:cNvSpPr>
              <a:spLocks/>
            </p:cNvSpPr>
            <p:nvPr/>
          </p:nvSpPr>
          <p:spPr bwMode="auto">
            <a:xfrm>
              <a:off x="3472" y="2304"/>
              <a:ext cx="144" cy="144"/>
            </a:xfrm>
            <a:custGeom>
              <a:avLst/>
              <a:gdLst>
                <a:gd name="T0" fmla="*/ 0 w 21600"/>
                <a:gd name="T1" fmla="*/ 0 h 21600"/>
                <a:gd name="T2" fmla="*/ 144 w 21600"/>
                <a:gd name="T3" fmla="*/ 144 h 21600"/>
                <a:gd name="T4" fmla="*/ 0 w 21600"/>
                <a:gd name="T5" fmla="*/ 14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en-US"/>
            </a:p>
          </p:txBody>
        </p:sp>
        <p:sp>
          <p:nvSpPr>
            <p:cNvPr id="114797" name="Line 123"/>
            <p:cNvSpPr>
              <a:spLocks noChangeShapeType="1"/>
            </p:cNvSpPr>
            <p:nvPr/>
          </p:nvSpPr>
          <p:spPr bwMode="auto">
            <a:xfrm>
              <a:off x="3616" y="2448"/>
              <a:ext cx="0" cy="48"/>
            </a:xfrm>
            <a:prstGeom prst="line">
              <a:avLst/>
            </a:prstGeom>
            <a:noFill/>
            <a:ln w="9525">
              <a:solidFill>
                <a:schemeClr val="tx1"/>
              </a:solidFill>
              <a:round/>
              <a:headEnd/>
              <a:tailEnd type="triangle" w="med" len="med"/>
            </a:ln>
          </p:spPr>
          <p:txBody>
            <a:bodyPr/>
            <a:lstStyle/>
            <a:p>
              <a:endParaRPr lang="en-US"/>
            </a:p>
          </p:txBody>
        </p:sp>
      </p:grpSp>
      <p:sp>
        <p:nvSpPr>
          <p:cNvPr id="114754" name="Line 125"/>
          <p:cNvSpPr>
            <a:spLocks noChangeShapeType="1"/>
          </p:cNvSpPr>
          <p:nvPr/>
        </p:nvSpPr>
        <p:spPr bwMode="auto">
          <a:xfrm>
            <a:off x="5711825" y="4038600"/>
            <a:ext cx="165100" cy="0"/>
          </a:xfrm>
          <a:prstGeom prst="line">
            <a:avLst/>
          </a:prstGeom>
          <a:noFill/>
          <a:ln w="25400">
            <a:solidFill>
              <a:srgbClr val="000000"/>
            </a:solidFill>
            <a:round/>
            <a:headEnd/>
            <a:tailEnd/>
          </a:ln>
        </p:spPr>
        <p:txBody>
          <a:bodyPr/>
          <a:lstStyle/>
          <a:p>
            <a:endParaRPr lang="en-US"/>
          </a:p>
        </p:txBody>
      </p:sp>
      <p:sp>
        <p:nvSpPr>
          <p:cNvPr id="114755" name="Line 126"/>
          <p:cNvSpPr>
            <a:spLocks noChangeShapeType="1"/>
          </p:cNvSpPr>
          <p:nvPr/>
        </p:nvSpPr>
        <p:spPr bwMode="auto">
          <a:xfrm>
            <a:off x="5711825" y="4305300"/>
            <a:ext cx="165100" cy="0"/>
          </a:xfrm>
          <a:prstGeom prst="line">
            <a:avLst/>
          </a:prstGeom>
          <a:noFill/>
          <a:ln w="25400">
            <a:solidFill>
              <a:srgbClr val="000000"/>
            </a:solidFill>
            <a:round/>
            <a:headEnd/>
            <a:tailEnd/>
          </a:ln>
        </p:spPr>
        <p:txBody>
          <a:bodyPr/>
          <a:lstStyle/>
          <a:p>
            <a:endParaRPr lang="en-US"/>
          </a:p>
        </p:txBody>
      </p:sp>
      <p:sp>
        <p:nvSpPr>
          <p:cNvPr id="114756" name="Line 127"/>
          <p:cNvSpPr>
            <a:spLocks noChangeShapeType="1"/>
          </p:cNvSpPr>
          <p:nvPr/>
        </p:nvSpPr>
        <p:spPr bwMode="auto">
          <a:xfrm>
            <a:off x="5711825" y="4606925"/>
            <a:ext cx="165100" cy="0"/>
          </a:xfrm>
          <a:prstGeom prst="line">
            <a:avLst/>
          </a:prstGeom>
          <a:noFill/>
          <a:ln w="25400">
            <a:solidFill>
              <a:srgbClr val="000000"/>
            </a:solidFill>
            <a:round/>
            <a:headEnd/>
            <a:tailEnd/>
          </a:ln>
        </p:spPr>
        <p:txBody>
          <a:bodyPr/>
          <a:lstStyle/>
          <a:p>
            <a:endParaRPr lang="en-US"/>
          </a:p>
        </p:txBody>
      </p:sp>
      <p:sp>
        <p:nvSpPr>
          <p:cNvPr id="114757" name="Line 128"/>
          <p:cNvSpPr>
            <a:spLocks noChangeShapeType="1"/>
          </p:cNvSpPr>
          <p:nvPr/>
        </p:nvSpPr>
        <p:spPr bwMode="auto">
          <a:xfrm>
            <a:off x="5767388" y="4003675"/>
            <a:ext cx="92075" cy="0"/>
          </a:xfrm>
          <a:prstGeom prst="line">
            <a:avLst/>
          </a:prstGeom>
          <a:noFill/>
          <a:ln w="19050">
            <a:solidFill>
              <a:srgbClr val="FF0000"/>
            </a:solidFill>
            <a:round/>
            <a:headEnd/>
            <a:tailEnd/>
          </a:ln>
        </p:spPr>
        <p:txBody>
          <a:bodyPr/>
          <a:lstStyle/>
          <a:p>
            <a:endParaRPr lang="en-US"/>
          </a:p>
        </p:txBody>
      </p:sp>
      <p:sp>
        <p:nvSpPr>
          <p:cNvPr id="114758" name="Line 129"/>
          <p:cNvSpPr>
            <a:spLocks noChangeShapeType="1"/>
          </p:cNvSpPr>
          <p:nvPr/>
        </p:nvSpPr>
        <p:spPr bwMode="auto">
          <a:xfrm>
            <a:off x="5757863" y="4495800"/>
            <a:ext cx="92075" cy="0"/>
          </a:xfrm>
          <a:prstGeom prst="line">
            <a:avLst/>
          </a:prstGeom>
          <a:noFill/>
          <a:ln w="19050">
            <a:solidFill>
              <a:srgbClr val="FF0000"/>
            </a:solidFill>
            <a:round/>
            <a:headEnd/>
            <a:tailEnd/>
          </a:ln>
        </p:spPr>
        <p:txBody>
          <a:bodyPr/>
          <a:lstStyle/>
          <a:p>
            <a:endParaRPr lang="en-US"/>
          </a:p>
        </p:txBody>
      </p:sp>
      <p:sp>
        <p:nvSpPr>
          <p:cNvPr id="114759" name="Line 133"/>
          <p:cNvSpPr>
            <a:spLocks noChangeShapeType="1"/>
          </p:cNvSpPr>
          <p:nvPr/>
        </p:nvSpPr>
        <p:spPr bwMode="auto">
          <a:xfrm>
            <a:off x="5943600" y="4305300"/>
            <a:ext cx="762000" cy="0"/>
          </a:xfrm>
          <a:prstGeom prst="line">
            <a:avLst/>
          </a:prstGeom>
          <a:noFill/>
          <a:ln w="9525">
            <a:solidFill>
              <a:schemeClr val="tx1"/>
            </a:solidFill>
            <a:round/>
            <a:headEnd/>
            <a:tailEnd/>
          </a:ln>
        </p:spPr>
        <p:txBody>
          <a:bodyPr/>
          <a:lstStyle/>
          <a:p>
            <a:endParaRPr lang="en-US"/>
          </a:p>
        </p:txBody>
      </p:sp>
      <p:sp>
        <p:nvSpPr>
          <p:cNvPr id="114760" name="Line 134"/>
          <p:cNvSpPr>
            <a:spLocks noChangeShapeType="1"/>
          </p:cNvSpPr>
          <p:nvPr/>
        </p:nvSpPr>
        <p:spPr bwMode="auto">
          <a:xfrm rot="20969884" flipV="1">
            <a:off x="5895975" y="4332288"/>
            <a:ext cx="365125" cy="227012"/>
          </a:xfrm>
          <a:prstGeom prst="line">
            <a:avLst/>
          </a:prstGeom>
          <a:noFill/>
          <a:ln w="9525">
            <a:solidFill>
              <a:schemeClr val="tx1"/>
            </a:solidFill>
            <a:round/>
            <a:headEnd/>
            <a:tailEnd/>
          </a:ln>
        </p:spPr>
        <p:txBody>
          <a:bodyPr/>
          <a:lstStyle/>
          <a:p>
            <a:endParaRPr lang="en-US"/>
          </a:p>
        </p:txBody>
      </p:sp>
      <p:sp>
        <p:nvSpPr>
          <p:cNvPr id="114761" name="Line 135"/>
          <p:cNvSpPr>
            <a:spLocks noChangeShapeType="1"/>
          </p:cNvSpPr>
          <p:nvPr/>
        </p:nvSpPr>
        <p:spPr bwMode="auto">
          <a:xfrm>
            <a:off x="5943600" y="4076700"/>
            <a:ext cx="304800" cy="228600"/>
          </a:xfrm>
          <a:prstGeom prst="line">
            <a:avLst/>
          </a:prstGeom>
          <a:noFill/>
          <a:ln w="9525">
            <a:solidFill>
              <a:schemeClr val="tx1"/>
            </a:solidFill>
            <a:round/>
            <a:headEnd/>
            <a:tailEnd/>
          </a:ln>
        </p:spPr>
        <p:txBody>
          <a:bodyPr/>
          <a:lstStyle/>
          <a:p>
            <a:endParaRPr lang="en-US"/>
          </a:p>
        </p:txBody>
      </p:sp>
      <p:sp>
        <p:nvSpPr>
          <p:cNvPr id="114762" name="Line 136"/>
          <p:cNvSpPr>
            <a:spLocks noChangeShapeType="1"/>
          </p:cNvSpPr>
          <p:nvPr/>
        </p:nvSpPr>
        <p:spPr bwMode="auto">
          <a:xfrm flipH="1" flipV="1">
            <a:off x="5895975" y="4030663"/>
            <a:ext cx="76200" cy="76200"/>
          </a:xfrm>
          <a:prstGeom prst="line">
            <a:avLst/>
          </a:prstGeom>
          <a:noFill/>
          <a:ln w="9525">
            <a:solidFill>
              <a:schemeClr val="tx1"/>
            </a:solidFill>
            <a:round/>
            <a:headEnd/>
            <a:tailEnd type="triangle" w="med" len="med"/>
          </a:ln>
        </p:spPr>
        <p:txBody>
          <a:bodyPr/>
          <a:lstStyle/>
          <a:p>
            <a:endParaRPr lang="en-US"/>
          </a:p>
        </p:txBody>
      </p:sp>
      <p:sp>
        <p:nvSpPr>
          <p:cNvPr id="114763" name="Line 137"/>
          <p:cNvSpPr>
            <a:spLocks noChangeShapeType="1"/>
          </p:cNvSpPr>
          <p:nvPr/>
        </p:nvSpPr>
        <p:spPr bwMode="auto">
          <a:xfrm rot="1075776" flipH="1">
            <a:off x="5886450" y="4541838"/>
            <a:ext cx="76200" cy="73025"/>
          </a:xfrm>
          <a:prstGeom prst="line">
            <a:avLst/>
          </a:prstGeom>
          <a:noFill/>
          <a:ln w="9525">
            <a:solidFill>
              <a:schemeClr val="tx1"/>
            </a:solidFill>
            <a:round/>
            <a:headEnd/>
            <a:tailEnd type="triangle" w="med" len="med"/>
          </a:ln>
        </p:spPr>
        <p:txBody>
          <a:bodyPr/>
          <a:lstStyle/>
          <a:p>
            <a:endParaRPr lang="en-US"/>
          </a:p>
        </p:txBody>
      </p:sp>
      <p:sp>
        <p:nvSpPr>
          <p:cNvPr id="114764" name="Line 138"/>
          <p:cNvSpPr>
            <a:spLocks noChangeShapeType="1"/>
          </p:cNvSpPr>
          <p:nvPr/>
        </p:nvSpPr>
        <p:spPr bwMode="auto">
          <a:xfrm flipH="1">
            <a:off x="5903913" y="4305300"/>
            <a:ext cx="76200" cy="0"/>
          </a:xfrm>
          <a:prstGeom prst="line">
            <a:avLst/>
          </a:prstGeom>
          <a:noFill/>
          <a:ln w="9525">
            <a:solidFill>
              <a:schemeClr val="tx1"/>
            </a:solidFill>
            <a:round/>
            <a:headEnd/>
            <a:tailEnd type="triangle" w="med" len="med"/>
          </a:ln>
        </p:spPr>
        <p:txBody>
          <a:bodyPr/>
          <a:lstStyle/>
          <a:p>
            <a:endParaRPr lang="en-US"/>
          </a:p>
        </p:txBody>
      </p:sp>
      <p:sp>
        <p:nvSpPr>
          <p:cNvPr id="114765" name="Text Box 139"/>
          <p:cNvSpPr txBox="1">
            <a:spLocks noChangeArrowheads="1"/>
          </p:cNvSpPr>
          <p:nvPr/>
        </p:nvSpPr>
        <p:spPr bwMode="auto">
          <a:xfrm>
            <a:off x="5867400" y="3352800"/>
            <a:ext cx="1371600" cy="214313"/>
          </a:xfrm>
          <a:prstGeom prst="rect">
            <a:avLst/>
          </a:prstGeom>
          <a:noFill/>
          <a:ln w="9525">
            <a:noFill/>
            <a:miter lim="800000"/>
            <a:headEnd/>
            <a:tailEnd/>
          </a:ln>
        </p:spPr>
        <p:txBody>
          <a:bodyPr>
            <a:spAutoFit/>
          </a:bodyPr>
          <a:lstStyle/>
          <a:p>
            <a:pPr>
              <a:spcBef>
                <a:spcPct val="50000"/>
              </a:spcBef>
            </a:pPr>
            <a:r>
              <a:rPr lang="en-US" sz="800"/>
              <a:t>NO. 7 GA. TENSION WIRE</a:t>
            </a:r>
          </a:p>
        </p:txBody>
      </p:sp>
      <p:sp>
        <p:nvSpPr>
          <p:cNvPr id="114766" name="Line 142"/>
          <p:cNvSpPr>
            <a:spLocks noChangeShapeType="1"/>
          </p:cNvSpPr>
          <p:nvPr/>
        </p:nvSpPr>
        <p:spPr bwMode="auto">
          <a:xfrm flipH="1">
            <a:off x="5821363" y="3546475"/>
            <a:ext cx="685800" cy="457200"/>
          </a:xfrm>
          <a:prstGeom prst="line">
            <a:avLst/>
          </a:prstGeom>
          <a:noFill/>
          <a:ln w="9525">
            <a:solidFill>
              <a:schemeClr val="tx1"/>
            </a:solidFill>
            <a:round/>
            <a:headEnd/>
            <a:tailEnd type="triangle" w="med" len="med"/>
          </a:ln>
        </p:spPr>
        <p:txBody>
          <a:bodyPr/>
          <a:lstStyle/>
          <a:p>
            <a:endParaRPr lang="en-US"/>
          </a:p>
        </p:txBody>
      </p:sp>
      <p:sp>
        <p:nvSpPr>
          <p:cNvPr id="114767" name="Rectangle 143" descr="Outlined diamond"/>
          <p:cNvSpPr>
            <a:spLocks noChangeArrowheads="1"/>
          </p:cNvSpPr>
          <p:nvPr/>
        </p:nvSpPr>
        <p:spPr bwMode="auto">
          <a:xfrm rot="5400000">
            <a:off x="1630363" y="4148137"/>
            <a:ext cx="109538" cy="1554163"/>
          </a:xfrm>
          <a:prstGeom prst="rect">
            <a:avLst/>
          </a:prstGeom>
          <a:pattFill prst="openDmnd">
            <a:fgClr>
              <a:schemeClr val="tx1"/>
            </a:fgClr>
            <a:bgClr>
              <a:srgbClr val="F2FFE5"/>
            </a:bgClr>
          </a:pattFill>
          <a:ln w="9525">
            <a:solidFill>
              <a:schemeClr val="tx1"/>
            </a:solidFill>
            <a:miter lim="800000"/>
            <a:headEnd/>
            <a:tailEnd/>
          </a:ln>
        </p:spPr>
        <p:txBody>
          <a:bodyPr wrap="none" anchor="ctr"/>
          <a:lstStyle/>
          <a:p>
            <a:endParaRPr lang="en-US"/>
          </a:p>
        </p:txBody>
      </p:sp>
      <p:sp>
        <p:nvSpPr>
          <p:cNvPr id="114768" name="Rectangle 144" descr="Weave"/>
          <p:cNvSpPr>
            <a:spLocks noChangeArrowheads="1"/>
          </p:cNvSpPr>
          <p:nvPr/>
        </p:nvSpPr>
        <p:spPr bwMode="auto">
          <a:xfrm rot="5400000">
            <a:off x="1654969" y="4239419"/>
            <a:ext cx="46037" cy="1527175"/>
          </a:xfrm>
          <a:prstGeom prst="rect">
            <a:avLst/>
          </a:prstGeom>
          <a:pattFill prst="weave">
            <a:fgClr>
              <a:schemeClr val="tx1"/>
            </a:fgClr>
            <a:bgClr>
              <a:srgbClr val="B2B2B2"/>
            </a:bgClr>
          </a:pattFill>
          <a:ln w="9525">
            <a:solidFill>
              <a:schemeClr val="tx1"/>
            </a:solidFill>
            <a:miter lim="800000"/>
            <a:headEnd/>
            <a:tailEnd/>
          </a:ln>
        </p:spPr>
        <p:txBody>
          <a:bodyPr wrap="none" anchor="ctr"/>
          <a:lstStyle/>
          <a:p>
            <a:endParaRPr lang="en-US"/>
          </a:p>
        </p:txBody>
      </p:sp>
      <p:sp>
        <p:nvSpPr>
          <p:cNvPr id="114769" name="Oval 145"/>
          <p:cNvSpPr>
            <a:spLocks noChangeArrowheads="1"/>
          </p:cNvSpPr>
          <p:nvPr/>
        </p:nvSpPr>
        <p:spPr bwMode="auto">
          <a:xfrm>
            <a:off x="1600200" y="4706938"/>
            <a:ext cx="152400" cy="152400"/>
          </a:xfrm>
          <a:prstGeom prst="ellipse">
            <a:avLst/>
          </a:prstGeom>
          <a:noFill/>
          <a:ln w="34925">
            <a:solidFill>
              <a:schemeClr val="tx1"/>
            </a:solidFill>
            <a:round/>
            <a:headEnd/>
            <a:tailEnd/>
          </a:ln>
        </p:spPr>
        <p:txBody>
          <a:bodyPr wrap="none" anchor="ctr"/>
          <a:lstStyle/>
          <a:p>
            <a:endParaRPr lang="en-US"/>
          </a:p>
        </p:txBody>
      </p:sp>
      <p:sp>
        <p:nvSpPr>
          <p:cNvPr id="114770" name="Rectangle 146" descr="Weave"/>
          <p:cNvSpPr>
            <a:spLocks noChangeArrowheads="1"/>
          </p:cNvSpPr>
          <p:nvPr/>
        </p:nvSpPr>
        <p:spPr bwMode="auto">
          <a:xfrm rot="5400000">
            <a:off x="1668463" y="4732337"/>
            <a:ext cx="46038" cy="639763"/>
          </a:xfrm>
          <a:prstGeom prst="rect">
            <a:avLst/>
          </a:prstGeom>
          <a:pattFill prst="weave">
            <a:fgClr>
              <a:schemeClr val="tx1"/>
            </a:fgClr>
            <a:bgClr>
              <a:srgbClr val="B2B2B2"/>
            </a:bgClr>
          </a:pattFill>
          <a:ln w="9525">
            <a:solidFill>
              <a:schemeClr val="tx1"/>
            </a:solidFill>
            <a:miter lim="800000"/>
            <a:headEnd/>
            <a:tailEnd/>
          </a:ln>
        </p:spPr>
        <p:txBody>
          <a:bodyPr wrap="none" anchor="ctr"/>
          <a:lstStyle/>
          <a:p>
            <a:endParaRPr lang="en-US"/>
          </a:p>
        </p:txBody>
      </p:sp>
      <p:sp>
        <p:nvSpPr>
          <p:cNvPr id="114771" name="Rectangle 147" descr="Weave"/>
          <p:cNvSpPr>
            <a:spLocks noChangeArrowheads="1"/>
          </p:cNvSpPr>
          <p:nvPr/>
        </p:nvSpPr>
        <p:spPr bwMode="auto">
          <a:xfrm rot="3028026">
            <a:off x="1999456" y="4988719"/>
            <a:ext cx="46038" cy="82550"/>
          </a:xfrm>
          <a:prstGeom prst="rect">
            <a:avLst/>
          </a:prstGeom>
          <a:pattFill prst="weave">
            <a:fgClr>
              <a:schemeClr val="tx1"/>
            </a:fgClr>
            <a:bgClr>
              <a:srgbClr val="B2B2B2"/>
            </a:bgClr>
          </a:pattFill>
          <a:ln w="9525">
            <a:solidFill>
              <a:schemeClr val="tx1"/>
            </a:solidFill>
            <a:miter lim="800000"/>
            <a:headEnd/>
            <a:tailEnd/>
          </a:ln>
        </p:spPr>
        <p:txBody>
          <a:bodyPr wrap="none" anchor="ctr"/>
          <a:lstStyle/>
          <a:p>
            <a:endParaRPr lang="en-US"/>
          </a:p>
        </p:txBody>
      </p:sp>
      <p:sp>
        <p:nvSpPr>
          <p:cNvPr id="114772" name="Freeform 150"/>
          <p:cNvSpPr>
            <a:spLocks/>
          </p:cNvSpPr>
          <p:nvPr/>
        </p:nvSpPr>
        <p:spPr bwMode="auto">
          <a:xfrm>
            <a:off x="1752600" y="4733925"/>
            <a:ext cx="228600" cy="374650"/>
          </a:xfrm>
          <a:custGeom>
            <a:avLst/>
            <a:gdLst>
              <a:gd name="T0" fmla="*/ 116 w 116"/>
              <a:gd name="T1" fmla="*/ 0 h 237"/>
              <a:gd name="T2" fmla="*/ 44 w 116"/>
              <a:gd name="T3" fmla="*/ 80 h 237"/>
              <a:gd name="T4" fmla="*/ 36 w 116"/>
              <a:gd name="T5" fmla="*/ 104 h 237"/>
              <a:gd name="T6" fmla="*/ 20 w 116"/>
              <a:gd name="T7" fmla="*/ 128 h 237"/>
              <a:gd name="T8" fmla="*/ 4 w 116"/>
              <a:gd name="T9" fmla="*/ 176 h 237"/>
              <a:gd name="T10" fmla="*/ 12 w 116"/>
              <a:gd name="T11" fmla="*/ 224 h 237"/>
              <a:gd name="T12" fmla="*/ 76 w 116"/>
              <a:gd name="T13" fmla="*/ 200 h 237"/>
              <a:gd name="T14" fmla="*/ 76 w 116"/>
              <a:gd name="T15" fmla="*/ 72 h 237"/>
              <a:gd name="T16" fmla="*/ 60 w 116"/>
              <a:gd name="T17" fmla="*/ 24 h 237"/>
              <a:gd name="T18" fmla="*/ 52 w 116"/>
              <a:gd name="T19" fmla="*/ 0 h 2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6"/>
              <a:gd name="T31" fmla="*/ 0 h 237"/>
              <a:gd name="T32" fmla="*/ 116 w 116"/>
              <a:gd name="T33" fmla="*/ 237 h 2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6" h="237">
                <a:moveTo>
                  <a:pt x="116" y="0"/>
                </a:moveTo>
                <a:cubicBezTo>
                  <a:pt x="106" y="29"/>
                  <a:pt x="70" y="63"/>
                  <a:pt x="44" y="80"/>
                </a:cubicBezTo>
                <a:cubicBezTo>
                  <a:pt x="41" y="88"/>
                  <a:pt x="40" y="96"/>
                  <a:pt x="36" y="104"/>
                </a:cubicBezTo>
                <a:cubicBezTo>
                  <a:pt x="32" y="113"/>
                  <a:pt x="24" y="119"/>
                  <a:pt x="20" y="128"/>
                </a:cubicBezTo>
                <a:cubicBezTo>
                  <a:pt x="13" y="143"/>
                  <a:pt x="4" y="176"/>
                  <a:pt x="4" y="176"/>
                </a:cubicBezTo>
                <a:cubicBezTo>
                  <a:pt x="7" y="192"/>
                  <a:pt x="0" y="214"/>
                  <a:pt x="12" y="224"/>
                </a:cubicBezTo>
                <a:cubicBezTo>
                  <a:pt x="27" y="237"/>
                  <a:pt x="65" y="207"/>
                  <a:pt x="76" y="200"/>
                </a:cubicBezTo>
                <a:cubicBezTo>
                  <a:pt x="93" y="148"/>
                  <a:pt x="91" y="166"/>
                  <a:pt x="76" y="72"/>
                </a:cubicBezTo>
                <a:cubicBezTo>
                  <a:pt x="73" y="55"/>
                  <a:pt x="65" y="40"/>
                  <a:pt x="60" y="24"/>
                </a:cubicBezTo>
                <a:cubicBezTo>
                  <a:pt x="57" y="16"/>
                  <a:pt x="52" y="0"/>
                  <a:pt x="52" y="0"/>
                </a:cubicBezTo>
              </a:path>
            </a:pathLst>
          </a:custGeom>
          <a:noFill/>
          <a:ln w="19050">
            <a:solidFill>
              <a:schemeClr val="tx1"/>
            </a:solidFill>
            <a:round/>
            <a:headEnd/>
            <a:tailEnd/>
          </a:ln>
        </p:spPr>
        <p:txBody>
          <a:bodyPr/>
          <a:lstStyle/>
          <a:p>
            <a:endParaRPr lang="en-US"/>
          </a:p>
        </p:txBody>
      </p:sp>
      <p:sp>
        <p:nvSpPr>
          <p:cNvPr id="114773" name="Freeform 151"/>
          <p:cNvSpPr>
            <a:spLocks/>
          </p:cNvSpPr>
          <p:nvPr/>
        </p:nvSpPr>
        <p:spPr bwMode="auto">
          <a:xfrm flipH="1">
            <a:off x="1371600" y="4733925"/>
            <a:ext cx="228600" cy="374650"/>
          </a:xfrm>
          <a:custGeom>
            <a:avLst/>
            <a:gdLst>
              <a:gd name="T0" fmla="*/ 116 w 116"/>
              <a:gd name="T1" fmla="*/ 0 h 237"/>
              <a:gd name="T2" fmla="*/ 44 w 116"/>
              <a:gd name="T3" fmla="*/ 80 h 237"/>
              <a:gd name="T4" fmla="*/ 36 w 116"/>
              <a:gd name="T5" fmla="*/ 104 h 237"/>
              <a:gd name="T6" fmla="*/ 20 w 116"/>
              <a:gd name="T7" fmla="*/ 128 h 237"/>
              <a:gd name="T8" fmla="*/ 4 w 116"/>
              <a:gd name="T9" fmla="*/ 176 h 237"/>
              <a:gd name="T10" fmla="*/ 12 w 116"/>
              <a:gd name="T11" fmla="*/ 224 h 237"/>
              <a:gd name="T12" fmla="*/ 76 w 116"/>
              <a:gd name="T13" fmla="*/ 200 h 237"/>
              <a:gd name="T14" fmla="*/ 76 w 116"/>
              <a:gd name="T15" fmla="*/ 72 h 237"/>
              <a:gd name="T16" fmla="*/ 60 w 116"/>
              <a:gd name="T17" fmla="*/ 24 h 237"/>
              <a:gd name="T18" fmla="*/ 52 w 116"/>
              <a:gd name="T19" fmla="*/ 0 h 2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6"/>
              <a:gd name="T31" fmla="*/ 0 h 237"/>
              <a:gd name="T32" fmla="*/ 116 w 116"/>
              <a:gd name="T33" fmla="*/ 237 h 2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6" h="237">
                <a:moveTo>
                  <a:pt x="116" y="0"/>
                </a:moveTo>
                <a:cubicBezTo>
                  <a:pt x="106" y="29"/>
                  <a:pt x="70" y="63"/>
                  <a:pt x="44" y="80"/>
                </a:cubicBezTo>
                <a:cubicBezTo>
                  <a:pt x="41" y="88"/>
                  <a:pt x="40" y="96"/>
                  <a:pt x="36" y="104"/>
                </a:cubicBezTo>
                <a:cubicBezTo>
                  <a:pt x="32" y="113"/>
                  <a:pt x="24" y="119"/>
                  <a:pt x="20" y="128"/>
                </a:cubicBezTo>
                <a:cubicBezTo>
                  <a:pt x="13" y="143"/>
                  <a:pt x="4" y="176"/>
                  <a:pt x="4" y="176"/>
                </a:cubicBezTo>
                <a:cubicBezTo>
                  <a:pt x="7" y="192"/>
                  <a:pt x="0" y="214"/>
                  <a:pt x="12" y="224"/>
                </a:cubicBezTo>
                <a:cubicBezTo>
                  <a:pt x="27" y="237"/>
                  <a:pt x="65" y="207"/>
                  <a:pt x="76" y="200"/>
                </a:cubicBezTo>
                <a:cubicBezTo>
                  <a:pt x="93" y="148"/>
                  <a:pt x="91" y="166"/>
                  <a:pt x="76" y="72"/>
                </a:cubicBezTo>
                <a:cubicBezTo>
                  <a:pt x="73" y="55"/>
                  <a:pt x="65" y="40"/>
                  <a:pt x="60" y="24"/>
                </a:cubicBezTo>
                <a:cubicBezTo>
                  <a:pt x="57" y="16"/>
                  <a:pt x="52" y="0"/>
                  <a:pt x="52" y="0"/>
                </a:cubicBezTo>
              </a:path>
            </a:pathLst>
          </a:custGeom>
          <a:noFill/>
          <a:ln w="19050">
            <a:solidFill>
              <a:schemeClr val="tx1"/>
            </a:solidFill>
            <a:round/>
            <a:headEnd/>
            <a:tailEnd/>
          </a:ln>
        </p:spPr>
        <p:txBody>
          <a:bodyPr/>
          <a:lstStyle/>
          <a:p>
            <a:endParaRPr lang="en-US"/>
          </a:p>
        </p:txBody>
      </p:sp>
      <p:sp>
        <p:nvSpPr>
          <p:cNvPr id="114774" name="Line 152"/>
          <p:cNvSpPr>
            <a:spLocks noChangeShapeType="1"/>
          </p:cNvSpPr>
          <p:nvPr/>
        </p:nvSpPr>
        <p:spPr bwMode="auto">
          <a:xfrm>
            <a:off x="1371600" y="5105400"/>
            <a:ext cx="0" cy="457200"/>
          </a:xfrm>
          <a:prstGeom prst="line">
            <a:avLst/>
          </a:prstGeom>
          <a:noFill/>
          <a:ln w="9525">
            <a:solidFill>
              <a:schemeClr val="tx1"/>
            </a:solidFill>
            <a:round/>
            <a:headEnd/>
            <a:tailEnd/>
          </a:ln>
        </p:spPr>
        <p:txBody>
          <a:bodyPr/>
          <a:lstStyle/>
          <a:p>
            <a:endParaRPr lang="en-US"/>
          </a:p>
        </p:txBody>
      </p:sp>
      <p:sp>
        <p:nvSpPr>
          <p:cNvPr id="114775" name="Line 153"/>
          <p:cNvSpPr>
            <a:spLocks noChangeShapeType="1"/>
          </p:cNvSpPr>
          <p:nvPr/>
        </p:nvSpPr>
        <p:spPr bwMode="auto">
          <a:xfrm>
            <a:off x="2001838" y="5105400"/>
            <a:ext cx="0" cy="457200"/>
          </a:xfrm>
          <a:prstGeom prst="line">
            <a:avLst/>
          </a:prstGeom>
          <a:noFill/>
          <a:ln w="9525">
            <a:solidFill>
              <a:schemeClr val="tx1"/>
            </a:solidFill>
            <a:round/>
            <a:headEnd/>
            <a:tailEnd/>
          </a:ln>
        </p:spPr>
        <p:txBody>
          <a:bodyPr/>
          <a:lstStyle/>
          <a:p>
            <a:endParaRPr lang="en-US"/>
          </a:p>
        </p:txBody>
      </p:sp>
      <p:sp>
        <p:nvSpPr>
          <p:cNvPr id="114776" name="Line 154"/>
          <p:cNvSpPr>
            <a:spLocks noChangeShapeType="1"/>
          </p:cNvSpPr>
          <p:nvPr/>
        </p:nvSpPr>
        <p:spPr bwMode="auto">
          <a:xfrm>
            <a:off x="1360488" y="5181600"/>
            <a:ext cx="630237" cy="0"/>
          </a:xfrm>
          <a:prstGeom prst="line">
            <a:avLst/>
          </a:prstGeom>
          <a:noFill/>
          <a:ln w="9525">
            <a:solidFill>
              <a:schemeClr val="tx1"/>
            </a:solidFill>
            <a:round/>
            <a:headEnd type="triangle" w="med" len="med"/>
            <a:tailEnd type="triangle" w="med" len="med"/>
          </a:ln>
        </p:spPr>
        <p:txBody>
          <a:bodyPr/>
          <a:lstStyle/>
          <a:p>
            <a:endParaRPr lang="en-US"/>
          </a:p>
        </p:txBody>
      </p:sp>
      <p:sp>
        <p:nvSpPr>
          <p:cNvPr id="114777" name="Text Box 155"/>
          <p:cNvSpPr txBox="1">
            <a:spLocks noChangeArrowheads="1"/>
          </p:cNvSpPr>
          <p:nvPr/>
        </p:nvSpPr>
        <p:spPr bwMode="auto">
          <a:xfrm>
            <a:off x="1371600" y="5181600"/>
            <a:ext cx="762000" cy="336550"/>
          </a:xfrm>
          <a:prstGeom prst="rect">
            <a:avLst/>
          </a:prstGeom>
          <a:noFill/>
          <a:ln w="9525">
            <a:noFill/>
            <a:miter lim="800000"/>
            <a:headEnd/>
            <a:tailEnd/>
          </a:ln>
        </p:spPr>
        <p:txBody>
          <a:bodyPr>
            <a:spAutoFit/>
          </a:bodyPr>
          <a:lstStyle/>
          <a:p>
            <a:pPr>
              <a:spcBef>
                <a:spcPct val="50000"/>
              </a:spcBef>
            </a:pPr>
            <a:r>
              <a:rPr lang="en-US" sz="800"/>
              <a:t>  150 mm</a:t>
            </a:r>
            <a:br>
              <a:rPr lang="en-US" sz="800"/>
            </a:br>
            <a:r>
              <a:rPr lang="en-US" sz="800"/>
              <a:t>(6 in) MIN.</a:t>
            </a:r>
          </a:p>
        </p:txBody>
      </p:sp>
      <p:sp>
        <p:nvSpPr>
          <p:cNvPr id="114778" name="Text Box 156"/>
          <p:cNvSpPr txBox="1">
            <a:spLocks noChangeArrowheads="1"/>
          </p:cNvSpPr>
          <p:nvPr/>
        </p:nvSpPr>
        <p:spPr bwMode="auto">
          <a:xfrm>
            <a:off x="609600" y="5715000"/>
            <a:ext cx="2667000" cy="458788"/>
          </a:xfrm>
          <a:prstGeom prst="rect">
            <a:avLst/>
          </a:prstGeom>
          <a:noFill/>
          <a:ln w="9525">
            <a:noFill/>
            <a:miter lim="800000"/>
            <a:headEnd/>
            <a:tailEnd/>
          </a:ln>
        </p:spPr>
        <p:txBody>
          <a:bodyPr>
            <a:spAutoFit/>
          </a:bodyPr>
          <a:lstStyle/>
          <a:p>
            <a:pPr>
              <a:spcBef>
                <a:spcPct val="50000"/>
              </a:spcBef>
            </a:pPr>
            <a:r>
              <a:rPr lang="en-US" sz="800"/>
              <a:t>AT JOINTS BOTH ENDS OF FABRIC SHOULD BE OVERLAPPED A MINIMUM OF 150 MM (6 INCHES), FOLDED AND SECURED TO THE FENCE.</a:t>
            </a:r>
          </a:p>
        </p:txBody>
      </p:sp>
      <p:sp>
        <p:nvSpPr>
          <p:cNvPr id="114779" name="Text Box 157"/>
          <p:cNvSpPr txBox="1">
            <a:spLocks noChangeArrowheads="1"/>
          </p:cNvSpPr>
          <p:nvPr/>
        </p:nvSpPr>
        <p:spPr bwMode="auto">
          <a:xfrm>
            <a:off x="1371600" y="4343400"/>
            <a:ext cx="533400" cy="214313"/>
          </a:xfrm>
          <a:prstGeom prst="rect">
            <a:avLst/>
          </a:prstGeom>
          <a:noFill/>
          <a:ln w="9525">
            <a:noFill/>
            <a:miter lim="800000"/>
            <a:headEnd/>
            <a:tailEnd/>
          </a:ln>
        </p:spPr>
        <p:txBody>
          <a:bodyPr>
            <a:spAutoFit/>
          </a:bodyPr>
          <a:lstStyle/>
          <a:p>
            <a:pPr>
              <a:spcBef>
                <a:spcPct val="50000"/>
              </a:spcBef>
            </a:pPr>
            <a:r>
              <a:rPr lang="en-US" sz="800"/>
              <a:t>POLE</a:t>
            </a:r>
          </a:p>
        </p:txBody>
      </p:sp>
      <p:sp>
        <p:nvSpPr>
          <p:cNvPr id="114780" name="Text Box 158"/>
          <p:cNvSpPr txBox="1">
            <a:spLocks noChangeArrowheads="1"/>
          </p:cNvSpPr>
          <p:nvPr/>
        </p:nvSpPr>
        <p:spPr bwMode="auto">
          <a:xfrm>
            <a:off x="1828800" y="4419600"/>
            <a:ext cx="762000" cy="214313"/>
          </a:xfrm>
          <a:prstGeom prst="rect">
            <a:avLst/>
          </a:prstGeom>
          <a:noFill/>
          <a:ln w="9525">
            <a:noFill/>
            <a:miter lim="800000"/>
            <a:headEnd/>
            <a:tailEnd/>
          </a:ln>
        </p:spPr>
        <p:txBody>
          <a:bodyPr>
            <a:spAutoFit/>
          </a:bodyPr>
          <a:lstStyle/>
          <a:p>
            <a:pPr>
              <a:spcBef>
                <a:spcPct val="50000"/>
              </a:spcBef>
            </a:pPr>
            <a:r>
              <a:rPr lang="en-US" sz="800"/>
              <a:t>FASTENERS</a:t>
            </a:r>
          </a:p>
        </p:txBody>
      </p:sp>
      <p:sp>
        <p:nvSpPr>
          <p:cNvPr id="114781" name="Text Box 159"/>
          <p:cNvSpPr txBox="1">
            <a:spLocks noChangeArrowheads="1"/>
          </p:cNvSpPr>
          <p:nvPr/>
        </p:nvSpPr>
        <p:spPr bwMode="auto">
          <a:xfrm>
            <a:off x="0" y="4572000"/>
            <a:ext cx="1371600" cy="214313"/>
          </a:xfrm>
          <a:prstGeom prst="rect">
            <a:avLst/>
          </a:prstGeom>
          <a:noFill/>
          <a:ln w="9525">
            <a:noFill/>
            <a:miter lim="800000"/>
            <a:headEnd/>
            <a:tailEnd/>
          </a:ln>
        </p:spPr>
        <p:txBody>
          <a:bodyPr>
            <a:spAutoFit/>
          </a:bodyPr>
          <a:lstStyle/>
          <a:p>
            <a:pPr>
              <a:spcBef>
                <a:spcPct val="50000"/>
              </a:spcBef>
            </a:pPr>
            <a:r>
              <a:rPr lang="en-US" sz="800"/>
              <a:t>WOVEN WIRE FENCE</a:t>
            </a:r>
          </a:p>
        </p:txBody>
      </p:sp>
      <p:sp>
        <p:nvSpPr>
          <p:cNvPr id="114782" name="Text Box 160"/>
          <p:cNvSpPr txBox="1">
            <a:spLocks noChangeArrowheads="1"/>
          </p:cNvSpPr>
          <p:nvPr/>
        </p:nvSpPr>
        <p:spPr bwMode="auto">
          <a:xfrm>
            <a:off x="1981200" y="5257800"/>
            <a:ext cx="1371600" cy="214313"/>
          </a:xfrm>
          <a:prstGeom prst="rect">
            <a:avLst/>
          </a:prstGeom>
          <a:noFill/>
          <a:ln w="9525">
            <a:noFill/>
            <a:miter lim="800000"/>
            <a:headEnd/>
            <a:tailEnd/>
          </a:ln>
        </p:spPr>
        <p:txBody>
          <a:bodyPr>
            <a:spAutoFit/>
          </a:bodyPr>
          <a:lstStyle/>
          <a:p>
            <a:pPr>
              <a:spcBef>
                <a:spcPct val="50000"/>
              </a:spcBef>
            </a:pPr>
            <a:r>
              <a:rPr lang="en-US" sz="800"/>
              <a:t>GEOTEXTILE, CLASS 3</a:t>
            </a:r>
          </a:p>
        </p:txBody>
      </p:sp>
      <p:sp>
        <p:nvSpPr>
          <p:cNvPr id="114783" name="Line 161"/>
          <p:cNvSpPr>
            <a:spLocks noChangeShapeType="1"/>
          </p:cNvSpPr>
          <p:nvPr/>
        </p:nvSpPr>
        <p:spPr bwMode="auto">
          <a:xfrm flipH="1" flipV="1">
            <a:off x="2209800" y="5029200"/>
            <a:ext cx="228600" cy="228600"/>
          </a:xfrm>
          <a:prstGeom prst="line">
            <a:avLst/>
          </a:prstGeom>
          <a:noFill/>
          <a:ln w="9525">
            <a:solidFill>
              <a:schemeClr val="tx1"/>
            </a:solidFill>
            <a:round/>
            <a:headEnd/>
            <a:tailEnd type="triangle" w="med" len="med"/>
          </a:ln>
        </p:spPr>
        <p:txBody>
          <a:bodyPr/>
          <a:lstStyle/>
          <a:p>
            <a:endParaRPr lang="en-US"/>
          </a:p>
        </p:txBody>
      </p:sp>
      <p:sp>
        <p:nvSpPr>
          <p:cNvPr id="114784" name="Line 162"/>
          <p:cNvSpPr>
            <a:spLocks noChangeShapeType="1"/>
          </p:cNvSpPr>
          <p:nvPr/>
        </p:nvSpPr>
        <p:spPr bwMode="auto">
          <a:xfrm>
            <a:off x="609600" y="4724400"/>
            <a:ext cx="381000" cy="228600"/>
          </a:xfrm>
          <a:prstGeom prst="line">
            <a:avLst/>
          </a:prstGeom>
          <a:noFill/>
          <a:ln w="9525">
            <a:solidFill>
              <a:schemeClr val="tx1"/>
            </a:solidFill>
            <a:round/>
            <a:headEnd/>
            <a:tailEnd type="triangle" w="med" len="med"/>
          </a:ln>
        </p:spPr>
        <p:txBody>
          <a:bodyPr/>
          <a:lstStyle/>
          <a:p>
            <a:endParaRPr lang="en-US"/>
          </a:p>
        </p:txBody>
      </p:sp>
      <p:sp>
        <p:nvSpPr>
          <p:cNvPr id="114785" name="Line 163"/>
          <p:cNvSpPr>
            <a:spLocks noChangeShapeType="1"/>
          </p:cNvSpPr>
          <p:nvPr/>
        </p:nvSpPr>
        <p:spPr bwMode="auto">
          <a:xfrm flipH="1">
            <a:off x="1905000" y="4572000"/>
            <a:ext cx="228600" cy="228600"/>
          </a:xfrm>
          <a:prstGeom prst="line">
            <a:avLst/>
          </a:prstGeom>
          <a:noFill/>
          <a:ln w="9525">
            <a:solidFill>
              <a:schemeClr val="tx1"/>
            </a:solidFill>
            <a:round/>
            <a:headEnd/>
            <a:tailEnd type="triangle" w="med" len="med"/>
          </a:ln>
        </p:spPr>
        <p:txBody>
          <a:bodyPr/>
          <a:lstStyle/>
          <a:p>
            <a:endParaRPr lang="en-US"/>
          </a:p>
        </p:txBody>
      </p:sp>
      <p:sp>
        <p:nvSpPr>
          <p:cNvPr id="114786" name="Text Box 167"/>
          <p:cNvSpPr txBox="1">
            <a:spLocks noChangeArrowheads="1"/>
          </p:cNvSpPr>
          <p:nvPr/>
        </p:nvSpPr>
        <p:spPr bwMode="auto">
          <a:xfrm>
            <a:off x="609600" y="4038600"/>
            <a:ext cx="2590800" cy="228600"/>
          </a:xfrm>
          <a:prstGeom prst="rect">
            <a:avLst/>
          </a:prstGeom>
          <a:noFill/>
          <a:ln w="9525">
            <a:noFill/>
            <a:miter lim="800000"/>
            <a:headEnd/>
            <a:tailEnd/>
          </a:ln>
        </p:spPr>
        <p:txBody>
          <a:bodyPr>
            <a:spAutoFit/>
          </a:bodyPr>
          <a:lstStyle/>
          <a:p>
            <a:pPr>
              <a:spcBef>
                <a:spcPct val="50000"/>
              </a:spcBef>
            </a:pPr>
            <a:r>
              <a:rPr lang="en-US" sz="900" b="1"/>
              <a:t>(GEOTEXTILE JOINING AND FASTENING)</a:t>
            </a:r>
          </a:p>
        </p:txBody>
      </p:sp>
      <p:sp>
        <p:nvSpPr>
          <p:cNvPr id="114787" name="Text Box 169"/>
          <p:cNvSpPr txBox="1">
            <a:spLocks noChangeArrowheads="1"/>
          </p:cNvSpPr>
          <p:nvPr/>
        </p:nvSpPr>
        <p:spPr bwMode="auto">
          <a:xfrm>
            <a:off x="6115050" y="4114800"/>
            <a:ext cx="762000" cy="214313"/>
          </a:xfrm>
          <a:prstGeom prst="rect">
            <a:avLst/>
          </a:prstGeom>
          <a:noFill/>
          <a:ln w="9525">
            <a:noFill/>
            <a:miter lim="800000"/>
            <a:headEnd/>
            <a:tailEnd/>
          </a:ln>
        </p:spPr>
        <p:txBody>
          <a:bodyPr>
            <a:spAutoFit/>
          </a:bodyPr>
          <a:lstStyle/>
          <a:p>
            <a:pPr>
              <a:spcBef>
                <a:spcPct val="50000"/>
              </a:spcBef>
            </a:pPr>
            <a:r>
              <a:rPr lang="en-US" sz="800"/>
              <a:t>FASTENERS</a:t>
            </a:r>
          </a:p>
        </p:txBody>
      </p:sp>
      <p:sp>
        <p:nvSpPr>
          <p:cNvPr id="114788" name="Oval 170"/>
          <p:cNvSpPr>
            <a:spLocks noChangeAspect="1" noChangeArrowheads="1"/>
          </p:cNvSpPr>
          <p:nvPr/>
        </p:nvSpPr>
        <p:spPr bwMode="auto">
          <a:xfrm>
            <a:off x="1571625" y="4687888"/>
            <a:ext cx="201613" cy="201612"/>
          </a:xfrm>
          <a:prstGeom prst="ellipse">
            <a:avLst/>
          </a:prstGeom>
          <a:noFill/>
          <a:ln w="19050">
            <a:solidFill>
              <a:srgbClr val="FF0000"/>
            </a:solidFill>
            <a:round/>
            <a:headEnd/>
            <a:tailEnd/>
          </a:ln>
        </p:spPr>
        <p:txBody>
          <a:bodyPr wrap="none" anchor="ctr"/>
          <a:lstStyle/>
          <a:p>
            <a:endParaRPr lang="en-US"/>
          </a:p>
        </p:txBody>
      </p:sp>
      <p:sp>
        <p:nvSpPr>
          <p:cNvPr id="114789" name="Line 166"/>
          <p:cNvSpPr>
            <a:spLocks noChangeShapeType="1"/>
          </p:cNvSpPr>
          <p:nvPr/>
        </p:nvSpPr>
        <p:spPr bwMode="auto">
          <a:xfrm>
            <a:off x="1608138" y="4514850"/>
            <a:ext cx="76200" cy="301625"/>
          </a:xfrm>
          <a:prstGeom prst="line">
            <a:avLst/>
          </a:prstGeom>
          <a:noFill/>
          <a:ln w="9525">
            <a:solidFill>
              <a:schemeClr val="tx1"/>
            </a:solidFill>
            <a:round/>
            <a:headEnd/>
            <a:tailEnd type="triangle" w="med" len="med"/>
          </a:ln>
        </p:spPr>
        <p:txBody>
          <a:bodyPr/>
          <a:lstStyle/>
          <a:p>
            <a:endParaRPr lang="en-US"/>
          </a:p>
        </p:txBody>
      </p:sp>
      <p:sp>
        <p:nvSpPr>
          <p:cNvPr id="114790" name="Line 172"/>
          <p:cNvSpPr>
            <a:spLocks noChangeShapeType="1"/>
          </p:cNvSpPr>
          <p:nvPr/>
        </p:nvSpPr>
        <p:spPr bwMode="auto">
          <a:xfrm>
            <a:off x="1752600" y="4876800"/>
            <a:ext cx="685800" cy="0"/>
          </a:xfrm>
          <a:prstGeom prst="line">
            <a:avLst/>
          </a:prstGeom>
          <a:noFill/>
          <a:ln w="19050">
            <a:solidFill>
              <a:srgbClr val="FF0000"/>
            </a:solidFill>
            <a:round/>
            <a:headEnd/>
            <a:tailEnd/>
          </a:ln>
        </p:spPr>
        <p:txBody>
          <a:bodyPr/>
          <a:lstStyle/>
          <a:p>
            <a:endParaRPr lang="en-US"/>
          </a:p>
        </p:txBody>
      </p:sp>
      <p:sp>
        <p:nvSpPr>
          <p:cNvPr id="114791" name="Line 173"/>
          <p:cNvSpPr>
            <a:spLocks noChangeShapeType="1"/>
          </p:cNvSpPr>
          <p:nvPr/>
        </p:nvSpPr>
        <p:spPr bwMode="auto">
          <a:xfrm>
            <a:off x="914400" y="4876800"/>
            <a:ext cx="685800" cy="0"/>
          </a:xfrm>
          <a:prstGeom prst="line">
            <a:avLst/>
          </a:prstGeom>
          <a:noFill/>
          <a:ln w="19050">
            <a:solidFill>
              <a:srgbClr val="FF0000"/>
            </a:solidFill>
            <a:round/>
            <a:headEnd/>
            <a:tailEnd/>
          </a:ln>
        </p:spPr>
        <p:txBody>
          <a:bodyPr/>
          <a:lstStyle/>
          <a:p>
            <a:endParaRPr lang="en-US"/>
          </a:p>
        </p:txBody>
      </p:sp>
      <p:sp>
        <p:nvSpPr>
          <p:cNvPr id="114792" name="Text Box 174"/>
          <p:cNvSpPr txBox="1">
            <a:spLocks noChangeArrowheads="1"/>
          </p:cNvSpPr>
          <p:nvPr/>
        </p:nvSpPr>
        <p:spPr bwMode="auto">
          <a:xfrm>
            <a:off x="2438400" y="4524375"/>
            <a:ext cx="914400" cy="336550"/>
          </a:xfrm>
          <a:prstGeom prst="rect">
            <a:avLst/>
          </a:prstGeom>
          <a:noFill/>
          <a:ln w="9525">
            <a:noFill/>
            <a:miter lim="800000"/>
            <a:headEnd/>
            <a:tailEnd/>
          </a:ln>
        </p:spPr>
        <p:txBody>
          <a:bodyPr>
            <a:spAutoFit/>
          </a:bodyPr>
          <a:lstStyle/>
          <a:p>
            <a:pPr>
              <a:spcBef>
                <a:spcPct val="50000"/>
              </a:spcBef>
            </a:pPr>
            <a:r>
              <a:rPr lang="en-US" sz="800"/>
              <a:t>     NO. 7 GA. </a:t>
            </a:r>
            <a:br>
              <a:rPr lang="en-US" sz="800"/>
            </a:br>
            <a:r>
              <a:rPr lang="en-US" sz="800"/>
              <a:t>TENSION WIRE</a:t>
            </a:r>
          </a:p>
        </p:txBody>
      </p:sp>
      <p:sp>
        <p:nvSpPr>
          <p:cNvPr id="114793" name="Line 175"/>
          <p:cNvSpPr>
            <a:spLocks noChangeShapeType="1"/>
          </p:cNvSpPr>
          <p:nvPr/>
        </p:nvSpPr>
        <p:spPr bwMode="auto">
          <a:xfrm flipH="1">
            <a:off x="2209800" y="4648200"/>
            <a:ext cx="381000" cy="228600"/>
          </a:xfrm>
          <a:prstGeom prst="line">
            <a:avLst/>
          </a:prstGeom>
          <a:noFill/>
          <a:ln w="9525">
            <a:solidFill>
              <a:schemeClr val="tx1"/>
            </a:solidFill>
            <a:round/>
            <a:headEnd/>
            <a:tailEnd type="triangle" w="med" len="med"/>
          </a:ln>
        </p:spPr>
        <p:txBody>
          <a:bodyPr/>
          <a:lstStyle/>
          <a:p>
            <a:endParaRPr lang="en-US"/>
          </a:p>
        </p:txBody>
      </p:sp>
      <p:sp>
        <p:nvSpPr>
          <p:cNvPr id="114794" name="Text Box 176"/>
          <p:cNvSpPr txBox="1">
            <a:spLocks noChangeArrowheads="1"/>
          </p:cNvSpPr>
          <p:nvPr/>
        </p:nvSpPr>
        <p:spPr bwMode="auto">
          <a:xfrm>
            <a:off x="1295400" y="3856038"/>
            <a:ext cx="990600" cy="228600"/>
          </a:xfrm>
          <a:prstGeom prst="rect">
            <a:avLst/>
          </a:prstGeom>
          <a:noFill/>
          <a:ln w="9525">
            <a:noFill/>
            <a:miter lim="800000"/>
            <a:headEnd/>
            <a:tailEnd/>
          </a:ln>
        </p:spPr>
        <p:txBody>
          <a:bodyPr>
            <a:spAutoFit/>
          </a:bodyPr>
          <a:lstStyle/>
          <a:p>
            <a:pPr>
              <a:spcBef>
                <a:spcPct val="50000"/>
              </a:spcBef>
            </a:pPr>
            <a:r>
              <a:rPr lang="en-US" sz="900" b="1"/>
              <a:t>PLAN VIEW</a:t>
            </a:r>
          </a:p>
        </p:txBody>
      </p:sp>
      <p:sp>
        <p:nvSpPr>
          <p:cNvPr id="114795" name="Line 177"/>
          <p:cNvSpPr>
            <a:spLocks noChangeShapeType="1"/>
          </p:cNvSpPr>
          <p:nvPr/>
        </p:nvSpPr>
        <p:spPr bwMode="auto">
          <a:xfrm>
            <a:off x="1295400" y="4038600"/>
            <a:ext cx="838200" cy="0"/>
          </a:xfrm>
          <a:prstGeom prst="line">
            <a:avLst/>
          </a:prstGeom>
          <a:noFill/>
          <a:ln w="9525">
            <a:solidFill>
              <a:schemeClr val="tx1"/>
            </a:solidFill>
            <a:round/>
            <a:headEnd/>
            <a:tailEnd/>
          </a:ln>
        </p:spPr>
        <p:txBody>
          <a:bodyPr/>
          <a:lstStyle/>
          <a:p>
            <a:endParaRPr lang="en-US"/>
          </a:p>
        </p:txBody>
      </p:sp>
      <p:sp>
        <p:nvSpPr>
          <p:cNvPr id="118"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0552156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Text Box 2"/>
          <p:cNvSpPr txBox="1">
            <a:spLocks noChangeArrowheads="1"/>
          </p:cNvSpPr>
          <p:nvPr/>
        </p:nvSpPr>
        <p:spPr bwMode="auto">
          <a:xfrm>
            <a:off x="533400" y="914400"/>
            <a:ext cx="8001000" cy="338554"/>
          </a:xfrm>
          <a:prstGeom prst="rect">
            <a:avLst/>
          </a:prstGeom>
          <a:noFill/>
          <a:ln w="9525">
            <a:noFill/>
            <a:miter lim="800000"/>
            <a:headEnd/>
            <a:tailEnd/>
          </a:ln>
        </p:spPr>
        <p:txBody>
          <a:bodyPr>
            <a:spAutoFit/>
          </a:bodyPr>
          <a:lstStyle/>
          <a:p>
            <a:pPr>
              <a:spcBef>
                <a:spcPct val="50000"/>
              </a:spcBef>
            </a:pPr>
            <a:r>
              <a:rPr lang="en-US" sz="1600" b="1">
                <a:cs typeface="Times New Roman" pitchFamily="18" charset="0"/>
              </a:rPr>
              <a:t>B.  6.  E &amp; S Controls “Environmental Conduct”    </a:t>
            </a:r>
            <a:r>
              <a:rPr lang="en-US" sz="1600">
                <a:cs typeface="Times New Roman" pitchFamily="18" charset="0"/>
              </a:rPr>
              <a:t>(cont’d.)</a:t>
            </a:r>
          </a:p>
        </p:txBody>
      </p:sp>
      <p:sp>
        <p:nvSpPr>
          <p:cNvPr id="115716"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15717"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115719" name="Text Box 14"/>
          <p:cNvSpPr txBox="1">
            <a:spLocks noChangeArrowheads="1"/>
          </p:cNvSpPr>
          <p:nvPr/>
        </p:nvSpPr>
        <p:spPr bwMode="auto">
          <a:xfrm>
            <a:off x="2895600" y="1295400"/>
            <a:ext cx="2971800" cy="307777"/>
          </a:xfrm>
          <a:prstGeom prst="rect">
            <a:avLst/>
          </a:prstGeom>
          <a:noFill/>
          <a:ln w="9525">
            <a:noFill/>
            <a:miter lim="800000"/>
            <a:headEnd/>
            <a:tailEnd/>
          </a:ln>
        </p:spPr>
        <p:txBody>
          <a:bodyPr>
            <a:spAutoFit/>
          </a:bodyPr>
          <a:lstStyle/>
          <a:p>
            <a:pPr algn="ctr">
              <a:spcBef>
                <a:spcPct val="50000"/>
              </a:spcBef>
            </a:pPr>
            <a:r>
              <a:rPr lang="en-US" sz="1400" b="1" dirty="0" smtClean="0"/>
              <a:t>Heavy Duty Silt Barrier Fence</a:t>
            </a:r>
            <a:endParaRPr lang="en-US" sz="1400" b="1" dirty="0"/>
          </a:p>
        </p:txBody>
      </p:sp>
      <p:sp>
        <p:nvSpPr>
          <p:cNvPr id="115720" name="Text Box 15"/>
          <p:cNvSpPr txBox="1">
            <a:spLocks noChangeArrowheads="1"/>
          </p:cNvSpPr>
          <p:nvPr/>
        </p:nvSpPr>
        <p:spPr bwMode="auto">
          <a:xfrm>
            <a:off x="533400" y="1447800"/>
            <a:ext cx="1066800" cy="307777"/>
          </a:xfrm>
          <a:prstGeom prst="rect">
            <a:avLst/>
          </a:prstGeom>
          <a:noFill/>
          <a:ln w="9525">
            <a:noFill/>
            <a:miter lim="800000"/>
            <a:headEnd/>
            <a:tailEnd/>
          </a:ln>
        </p:spPr>
        <p:txBody>
          <a:bodyPr>
            <a:spAutoFit/>
          </a:bodyPr>
          <a:lstStyle/>
          <a:p>
            <a:pPr>
              <a:spcBef>
                <a:spcPct val="50000"/>
              </a:spcBef>
            </a:pPr>
            <a:r>
              <a:rPr lang="en-US" sz="1400" b="1" dirty="0" smtClean="0"/>
              <a:t>Definition:</a:t>
            </a:r>
            <a:endParaRPr lang="en-US" sz="1400" b="1" dirty="0"/>
          </a:p>
        </p:txBody>
      </p:sp>
      <p:sp>
        <p:nvSpPr>
          <p:cNvPr id="115721" name="Text Box 16"/>
          <p:cNvSpPr txBox="1">
            <a:spLocks noChangeArrowheads="1"/>
          </p:cNvSpPr>
          <p:nvPr/>
        </p:nvSpPr>
        <p:spPr bwMode="auto">
          <a:xfrm>
            <a:off x="685800" y="1676400"/>
            <a:ext cx="7848600" cy="954107"/>
          </a:xfrm>
          <a:prstGeom prst="rect">
            <a:avLst/>
          </a:prstGeom>
          <a:noFill/>
          <a:ln w="9525">
            <a:noFill/>
            <a:miter lim="800000"/>
            <a:headEnd/>
            <a:tailEnd/>
          </a:ln>
        </p:spPr>
        <p:txBody>
          <a:bodyPr wrap="square">
            <a:spAutoFit/>
          </a:bodyPr>
          <a:lstStyle/>
          <a:p>
            <a:pPr>
              <a:spcBef>
                <a:spcPct val="50000"/>
              </a:spcBef>
            </a:pPr>
            <a:r>
              <a:rPr lang="en-US" sz="1400" dirty="0" smtClean="0"/>
              <a:t>A temporary barrier of entrenched </a:t>
            </a:r>
            <a:r>
              <a:rPr lang="en-US" sz="1400" dirty="0" err="1" smtClean="0"/>
              <a:t>geotextile</a:t>
            </a:r>
            <a:r>
              <a:rPr lang="en-US" sz="1400" dirty="0" smtClean="0"/>
              <a:t> (filter fabric) backed with chain link fence with both stretched across and attached to supporting posts. Super (heavy duty) silt fence is used to remove sediment from runoff drainage areas when the maximum slope lengths for reinforced silt fence cannot be met and sufficient room for construction of sediment traps or basins does not exist.</a:t>
            </a:r>
            <a:endParaRPr lang="en-US" sz="1400" dirty="0"/>
          </a:p>
        </p:txBody>
      </p:sp>
      <p:sp>
        <p:nvSpPr>
          <p:cNvPr id="115722" name="Text Box 17"/>
          <p:cNvSpPr txBox="1">
            <a:spLocks noChangeArrowheads="1"/>
          </p:cNvSpPr>
          <p:nvPr/>
        </p:nvSpPr>
        <p:spPr bwMode="auto">
          <a:xfrm>
            <a:off x="533400" y="2514600"/>
            <a:ext cx="1066800" cy="307777"/>
          </a:xfrm>
          <a:prstGeom prst="rect">
            <a:avLst/>
          </a:prstGeom>
          <a:noFill/>
          <a:ln w="9525">
            <a:noFill/>
            <a:miter lim="800000"/>
            <a:headEnd/>
            <a:tailEnd/>
          </a:ln>
        </p:spPr>
        <p:txBody>
          <a:bodyPr>
            <a:spAutoFit/>
          </a:bodyPr>
          <a:lstStyle/>
          <a:p>
            <a:pPr>
              <a:spcBef>
                <a:spcPct val="50000"/>
              </a:spcBef>
            </a:pPr>
            <a:r>
              <a:rPr lang="en-US" sz="1400" b="1" dirty="0" smtClean="0"/>
              <a:t>Purpose</a:t>
            </a:r>
            <a:r>
              <a:rPr lang="en-US" sz="1200" b="1" dirty="0" smtClean="0"/>
              <a:t>:</a:t>
            </a:r>
            <a:endParaRPr lang="en-US" sz="1200" b="1" dirty="0"/>
          </a:p>
        </p:txBody>
      </p:sp>
      <p:sp>
        <p:nvSpPr>
          <p:cNvPr id="115723" name="Text Box 18"/>
          <p:cNvSpPr txBox="1">
            <a:spLocks noChangeArrowheads="1"/>
          </p:cNvSpPr>
          <p:nvPr/>
        </p:nvSpPr>
        <p:spPr bwMode="auto">
          <a:xfrm>
            <a:off x="685800" y="2743200"/>
            <a:ext cx="7467600" cy="307777"/>
          </a:xfrm>
          <a:prstGeom prst="rect">
            <a:avLst/>
          </a:prstGeom>
          <a:noFill/>
          <a:ln w="9525">
            <a:noFill/>
            <a:miter lim="800000"/>
            <a:headEnd/>
            <a:tailEnd/>
          </a:ln>
        </p:spPr>
        <p:txBody>
          <a:bodyPr>
            <a:spAutoFit/>
          </a:bodyPr>
          <a:lstStyle/>
          <a:p>
            <a:pPr>
              <a:spcBef>
                <a:spcPct val="50000"/>
              </a:spcBef>
            </a:pPr>
            <a:r>
              <a:rPr lang="en-US" sz="1400" dirty="0" smtClean="0"/>
              <a:t>Controls </a:t>
            </a:r>
            <a:r>
              <a:rPr lang="en-US" sz="1400" u="sng" dirty="0" smtClean="0"/>
              <a:t>sheet flow</a:t>
            </a:r>
            <a:r>
              <a:rPr lang="en-US" sz="1400" dirty="0" smtClean="0"/>
              <a:t> runoff from disturbed areas where discharge is to a stable area.</a:t>
            </a:r>
            <a:endParaRPr lang="en-US" sz="1400" dirty="0"/>
          </a:p>
        </p:txBody>
      </p:sp>
      <p:sp>
        <p:nvSpPr>
          <p:cNvPr id="115724" name="Text Box 19"/>
          <p:cNvSpPr txBox="1">
            <a:spLocks noChangeArrowheads="1"/>
          </p:cNvSpPr>
          <p:nvPr/>
        </p:nvSpPr>
        <p:spPr bwMode="auto">
          <a:xfrm>
            <a:off x="685800" y="3200400"/>
            <a:ext cx="7467600" cy="523220"/>
          </a:xfrm>
          <a:prstGeom prst="rect">
            <a:avLst/>
          </a:prstGeom>
          <a:noFill/>
          <a:ln w="9525">
            <a:noFill/>
            <a:miter lim="800000"/>
            <a:headEnd/>
            <a:tailEnd/>
          </a:ln>
        </p:spPr>
        <p:txBody>
          <a:bodyPr>
            <a:spAutoFit/>
          </a:bodyPr>
          <a:lstStyle/>
          <a:p>
            <a:pPr>
              <a:spcBef>
                <a:spcPct val="50000"/>
              </a:spcBef>
            </a:pPr>
            <a:r>
              <a:rPr lang="en-US" sz="1400" i="1" dirty="0" smtClean="0"/>
              <a:t>Do not</a:t>
            </a:r>
            <a:r>
              <a:rPr lang="en-US" sz="1400" dirty="0" smtClean="0"/>
              <a:t> use silt barrier fence in areas of concentrated flow such as channels, swales, erosion gullies, across pipe outfalls, or as inlet protection.</a:t>
            </a:r>
            <a:endParaRPr lang="en-US" sz="1400" dirty="0"/>
          </a:p>
        </p:txBody>
      </p:sp>
      <p:sp>
        <p:nvSpPr>
          <p:cNvPr id="115725" name="Text Box 20"/>
          <p:cNvSpPr txBox="1">
            <a:spLocks noChangeArrowheads="1"/>
          </p:cNvSpPr>
          <p:nvPr/>
        </p:nvSpPr>
        <p:spPr bwMode="auto">
          <a:xfrm>
            <a:off x="685800" y="2971800"/>
            <a:ext cx="7467600" cy="307777"/>
          </a:xfrm>
          <a:prstGeom prst="rect">
            <a:avLst/>
          </a:prstGeom>
          <a:noFill/>
          <a:ln w="9525">
            <a:noFill/>
            <a:miter lim="800000"/>
            <a:headEnd/>
            <a:tailEnd/>
          </a:ln>
        </p:spPr>
        <p:txBody>
          <a:bodyPr>
            <a:spAutoFit/>
          </a:bodyPr>
          <a:lstStyle/>
          <a:p>
            <a:pPr>
              <a:spcBef>
                <a:spcPct val="50000"/>
              </a:spcBef>
            </a:pPr>
            <a:r>
              <a:rPr lang="en-US" sz="1400" dirty="0" smtClean="0"/>
              <a:t>Install downs lope of all disturbance in existing ground, and parallel to existing contours.</a:t>
            </a:r>
            <a:endParaRPr lang="en-US" sz="1400" dirty="0"/>
          </a:p>
        </p:txBody>
      </p:sp>
      <p:sp>
        <p:nvSpPr>
          <p:cNvPr id="115726" name="Text Box 79"/>
          <p:cNvSpPr txBox="1">
            <a:spLocks noChangeArrowheads="1"/>
          </p:cNvSpPr>
          <p:nvPr/>
        </p:nvSpPr>
        <p:spPr bwMode="auto">
          <a:xfrm>
            <a:off x="3429000" y="6096000"/>
            <a:ext cx="1676400" cy="274638"/>
          </a:xfrm>
          <a:prstGeom prst="rect">
            <a:avLst/>
          </a:prstGeom>
          <a:noFill/>
          <a:ln w="9525">
            <a:noFill/>
            <a:miter lim="800000"/>
            <a:headEnd/>
            <a:tailEnd/>
          </a:ln>
        </p:spPr>
        <p:txBody>
          <a:bodyPr>
            <a:spAutoFit/>
          </a:bodyPr>
          <a:lstStyle/>
          <a:p>
            <a:pPr>
              <a:spcBef>
                <a:spcPct val="50000"/>
              </a:spcBef>
            </a:pPr>
            <a:r>
              <a:rPr lang="en-US" sz="1200" b="1" dirty="0"/>
              <a:t>Heavy Duty Silt Fence</a:t>
            </a:r>
          </a:p>
        </p:txBody>
      </p:sp>
      <p:sp>
        <p:nvSpPr>
          <p:cNvPr id="115727" name="Line 24"/>
          <p:cNvSpPr>
            <a:spLocks noChangeShapeType="1"/>
          </p:cNvSpPr>
          <p:nvPr/>
        </p:nvSpPr>
        <p:spPr bwMode="auto">
          <a:xfrm>
            <a:off x="3048000" y="3886200"/>
            <a:ext cx="0" cy="2057400"/>
          </a:xfrm>
          <a:prstGeom prst="line">
            <a:avLst/>
          </a:prstGeom>
          <a:noFill/>
          <a:ln w="9525">
            <a:solidFill>
              <a:schemeClr val="tx1"/>
            </a:solidFill>
            <a:round/>
            <a:headEnd/>
            <a:tailEnd/>
          </a:ln>
        </p:spPr>
        <p:txBody>
          <a:bodyPr/>
          <a:lstStyle/>
          <a:p>
            <a:endParaRPr lang="en-US"/>
          </a:p>
        </p:txBody>
      </p:sp>
      <p:sp>
        <p:nvSpPr>
          <p:cNvPr id="115728" name="Line 26"/>
          <p:cNvSpPr>
            <a:spLocks noChangeShapeType="1"/>
          </p:cNvSpPr>
          <p:nvPr/>
        </p:nvSpPr>
        <p:spPr bwMode="auto">
          <a:xfrm>
            <a:off x="3733800" y="3900488"/>
            <a:ext cx="0" cy="2043112"/>
          </a:xfrm>
          <a:prstGeom prst="line">
            <a:avLst/>
          </a:prstGeom>
          <a:noFill/>
          <a:ln w="9525">
            <a:solidFill>
              <a:schemeClr val="tx1"/>
            </a:solidFill>
            <a:round/>
            <a:headEnd/>
            <a:tailEnd/>
          </a:ln>
        </p:spPr>
        <p:txBody>
          <a:bodyPr/>
          <a:lstStyle/>
          <a:p>
            <a:endParaRPr lang="en-US"/>
          </a:p>
        </p:txBody>
      </p:sp>
      <p:sp>
        <p:nvSpPr>
          <p:cNvPr id="115729" name="Line 28"/>
          <p:cNvSpPr>
            <a:spLocks noChangeShapeType="1"/>
          </p:cNvSpPr>
          <p:nvPr/>
        </p:nvSpPr>
        <p:spPr bwMode="auto">
          <a:xfrm>
            <a:off x="5638800" y="3886200"/>
            <a:ext cx="0" cy="2057400"/>
          </a:xfrm>
          <a:prstGeom prst="line">
            <a:avLst/>
          </a:prstGeom>
          <a:noFill/>
          <a:ln w="9525">
            <a:solidFill>
              <a:schemeClr val="tx1"/>
            </a:solidFill>
            <a:round/>
            <a:headEnd/>
            <a:tailEnd/>
          </a:ln>
        </p:spPr>
        <p:txBody>
          <a:bodyPr/>
          <a:lstStyle/>
          <a:p>
            <a:endParaRPr lang="en-US"/>
          </a:p>
        </p:txBody>
      </p:sp>
      <p:sp>
        <p:nvSpPr>
          <p:cNvPr id="115730" name="Line 30"/>
          <p:cNvSpPr>
            <a:spLocks noChangeShapeType="1"/>
          </p:cNvSpPr>
          <p:nvPr/>
        </p:nvSpPr>
        <p:spPr bwMode="auto">
          <a:xfrm>
            <a:off x="3048000" y="4572000"/>
            <a:ext cx="2590800" cy="0"/>
          </a:xfrm>
          <a:prstGeom prst="line">
            <a:avLst/>
          </a:prstGeom>
          <a:noFill/>
          <a:ln w="9525">
            <a:solidFill>
              <a:schemeClr val="tx1"/>
            </a:solidFill>
            <a:round/>
            <a:headEnd/>
            <a:tailEnd/>
          </a:ln>
        </p:spPr>
        <p:txBody>
          <a:bodyPr/>
          <a:lstStyle/>
          <a:p>
            <a:endParaRPr lang="en-US"/>
          </a:p>
        </p:txBody>
      </p:sp>
      <p:sp>
        <p:nvSpPr>
          <p:cNvPr id="115731" name="Line 31"/>
          <p:cNvSpPr>
            <a:spLocks noChangeShapeType="1"/>
          </p:cNvSpPr>
          <p:nvPr/>
        </p:nvSpPr>
        <p:spPr bwMode="auto">
          <a:xfrm>
            <a:off x="3048000" y="4800600"/>
            <a:ext cx="2590800" cy="0"/>
          </a:xfrm>
          <a:prstGeom prst="line">
            <a:avLst/>
          </a:prstGeom>
          <a:noFill/>
          <a:ln w="9525">
            <a:solidFill>
              <a:schemeClr val="tx1"/>
            </a:solidFill>
            <a:round/>
            <a:headEnd/>
            <a:tailEnd/>
          </a:ln>
        </p:spPr>
        <p:txBody>
          <a:bodyPr/>
          <a:lstStyle/>
          <a:p>
            <a:endParaRPr lang="en-US"/>
          </a:p>
        </p:txBody>
      </p:sp>
      <p:sp>
        <p:nvSpPr>
          <p:cNvPr id="115732" name="Line 32"/>
          <p:cNvSpPr>
            <a:spLocks noChangeShapeType="1"/>
          </p:cNvSpPr>
          <p:nvPr/>
        </p:nvSpPr>
        <p:spPr bwMode="auto">
          <a:xfrm>
            <a:off x="3048000" y="5029200"/>
            <a:ext cx="2590800" cy="0"/>
          </a:xfrm>
          <a:prstGeom prst="line">
            <a:avLst/>
          </a:prstGeom>
          <a:noFill/>
          <a:ln w="9525">
            <a:solidFill>
              <a:schemeClr val="tx1"/>
            </a:solidFill>
            <a:round/>
            <a:headEnd/>
            <a:tailEnd/>
          </a:ln>
        </p:spPr>
        <p:txBody>
          <a:bodyPr/>
          <a:lstStyle/>
          <a:p>
            <a:endParaRPr lang="en-US"/>
          </a:p>
        </p:txBody>
      </p:sp>
      <p:sp>
        <p:nvSpPr>
          <p:cNvPr id="115733" name="Line 33"/>
          <p:cNvSpPr>
            <a:spLocks noChangeShapeType="1"/>
          </p:cNvSpPr>
          <p:nvPr/>
        </p:nvSpPr>
        <p:spPr bwMode="auto">
          <a:xfrm>
            <a:off x="3048000" y="5257800"/>
            <a:ext cx="2590800" cy="0"/>
          </a:xfrm>
          <a:prstGeom prst="line">
            <a:avLst/>
          </a:prstGeom>
          <a:noFill/>
          <a:ln w="9525">
            <a:solidFill>
              <a:schemeClr val="tx1"/>
            </a:solidFill>
            <a:round/>
            <a:headEnd/>
            <a:tailEnd/>
          </a:ln>
        </p:spPr>
        <p:txBody>
          <a:bodyPr/>
          <a:lstStyle/>
          <a:p>
            <a:endParaRPr lang="en-US"/>
          </a:p>
        </p:txBody>
      </p:sp>
      <p:sp>
        <p:nvSpPr>
          <p:cNvPr id="115734" name="Line 34"/>
          <p:cNvSpPr>
            <a:spLocks noChangeShapeType="1"/>
          </p:cNvSpPr>
          <p:nvPr/>
        </p:nvSpPr>
        <p:spPr bwMode="auto">
          <a:xfrm>
            <a:off x="3048000" y="5486400"/>
            <a:ext cx="2590800" cy="0"/>
          </a:xfrm>
          <a:prstGeom prst="line">
            <a:avLst/>
          </a:prstGeom>
          <a:noFill/>
          <a:ln w="9525">
            <a:solidFill>
              <a:schemeClr val="tx1"/>
            </a:solidFill>
            <a:round/>
            <a:headEnd/>
            <a:tailEnd/>
          </a:ln>
        </p:spPr>
        <p:txBody>
          <a:bodyPr/>
          <a:lstStyle/>
          <a:p>
            <a:endParaRPr lang="en-US"/>
          </a:p>
        </p:txBody>
      </p:sp>
      <p:sp>
        <p:nvSpPr>
          <p:cNvPr id="115735" name="Line 35"/>
          <p:cNvSpPr>
            <a:spLocks noChangeShapeType="1"/>
          </p:cNvSpPr>
          <p:nvPr/>
        </p:nvSpPr>
        <p:spPr bwMode="auto">
          <a:xfrm>
            <a:off x="3048000" y="5715000"/>
            <a:ext cx="2590800" cy="0"/>
          </a:xfrm>
          <a:prstGeom prst="line">
            <a:avLst/>
          </a:prstGeom>
          <a:noFill/>
          <a:ln w="9525">
            <a:solidFill>
              <a:schemeClr val="tx1"/>
            </a:solidFill>
            <a:round/>
            <a:headEnd/>
            <a:tailEnd/>
          </a:ln>
        </p:spPr>
        <p:txBody>
          <a:bodyPr/>
          <a:lstStyle/>
          <a:p>
            <a:endParaRPr lang="en-US"/>
          </a:p>
        </p:txBody>
      </p:sp>
      <p:sp>
        <p:nvSpPr>
          <p:cNvPr id="115736" name="Line 36"/>
          <p:cNvSpPr>
            <a:spLocks noChangeShapeType="1"/>
          </p:cNvSpPr>
          <p:nvPr/>
        </p:nvSpPr>
        <p:spPr bwMode="auto">
          <a:xfrm>
            <a:off x="3048000" y="5943600"/>
            <a:ext cx="2590800" cy="0"/>
          </a:xfrm>
          <a:prstGeom prst="line">
            <a:avLst/>
          </a:prstGeom>
          <a:noFill/>
          <a:ln w="9525">
            <a:solidFill>
              <a:schemeClr val="tx1"/>
            </a:solidFill>
            <a:round/>
            <a:headEnd/>
            <a:tailEnd/>
          </a:ln>
        </p:spPr>
        <p:txBody>
          <a:bodyPr/>
          <a:lstStyle/>
          <a:p>
            <a:endParaRPr lang="en-US"/>
          </a:p>
        </p:txBody>
      </p:sp>
      <p:sp>
        <p:nvSpPr>
          <p:cNvPr id="115737" name="Line 40"/>
          <p:cNvSpPr>
            <a:spLocks noChangeShapeType="1"/>
          </p:cNvSpPr>
          <p:nvPr/>
        </p:nvSpPr>
        <p:spPr bwMode="auto">
          <a:xfrm>
            <a:off x="3048000" y="4343400"/>
            <a:ext cx="2590800" cy="0"/>
          </a:xfrm>
          <a:prstGeom prst="line">
            <a:avLst/>
          </a:prstGeom>
          <a:noFill/>
          <a:ln w="9525">
            <a:solidFill>
              <a:schemeClr val="tx1"/>
            </a:solidFill>
            <a:round/>
            <a:headEnd/>
            <a:tailEnd/>
          </a:ln>
        </p:spPr>
        <p:txBody>
          <a:bodyPr/>
          <a:lstStyle/>
          <a:p>
            <a:endParaRPr lang="en-US"/>
          </a:p>
        </p:txBody>
      </p:sp>
      <p:sp>
        <p:nvSpPr>
          <p:cNvPr id="115738" name="Text Box 42"/>
          <p:cNvSpPr txBox="1">
            <a:spLocks noChangeArrowheads="1"/>
          </p:cNvSpPr>
          <p:nvPr/>
        </p:nvSpPr>
        <p:spPr bwMode="auto">
          <a:xfrm>
            <a:off x="3810000" y="4038600"/>
            <a:ext cx="1828800" cy="244475"/>
          </a:xfrm>
          <a:prstGeom prst="rect">
            <a:avLst/>
          </a:prstGeom>
          <a:noFill/>
          <a:ln w="9525">
            <a:noFill/>
            <a:miter lim="800000"/>
            <a:headEnd/>
            <a:tailEnd/>
          </a:ln>
        </p:spPr>
        <p:txBody>
          <a:bodyPr>
            <a:spAutoFit/>
          </a:bodyPr>
          <a:lstStyle/>
          <a:p>
            <a:pPr>
              <a:spcBef>
                <a:spcPct val="50000"/>
              </a:spcBef>
            </a:pPr>
            <a:r>
              <a:rPr lang="en-US" sz="1000" b="1"/>
              <a:t>Maximum Up-Slope Length</a:t>
            </a:r>
          </a:p>
        </p:txBody>
      </p:sp>
      <p:sp>
        <p:nvSpPr>
          <p:cNvPr id="115739" name="Text Box 45"/>
          <p:cNvSpPr txBox="1">
            <a:spLocks noChangeArrowheads="1"/>
          </p:cNvSpPr>
          <p:nvPr/>
        </p:nvSpPr>
        <p:spPr bwMode="auto">
          <a:xfrm>
            <a:off x="3124200" y="3935413"/>
            <a:ext cx="609600" cy="396875"/>
          </a:xfrm>
          <a:prstGeom prst="rect">
            <a:avLst/>
          </a:prstGeom>
          <a:noFill/>
          <a:ln w="9525">
            <a:noFill/>
            <a:miter lim="800000"/>
            <a:headEnd/>
            <a:tailEnd/>
          </a:ln>
        </p:spPr>
        <p:txBody>
          <a:bodyPr>
            <a:spAutoFit/>
          </a:bodyPr>
          <a:lstStyle/>
          <a:p>
            <a:pPr>
              <a:spcBef>
                <a:spcPct val="50000"/>
              </a:spcBef>
            </a:pPr>
            <a:r>
              <a:rPr lang="en-US" sz="1000" b="1"/>
              <a:t>Slope</a:t>
            </a:r>
            <a:br>
              <a:rPr lang="en-US" sz="1000" b="1"/>
            </a:br>
            <a:r>
              <a:rPr lang="en-US" sz="1000" b="1"/>
              <a:t>Percent</a:t>
            </a:r>
          </a:p>
        </p:txBody>
      </p:sp>
      <p:sp>
        <p:nvSpPr>
          <p:cNvPr id="115740" name="Text Box 46"/>
          <p:cNvSpPr txBox="1">
            <a:spLocks noChangeArrowheads="1"/>
          </p:cNvSpPr>
          <p:nvPr/>
        </p:nvSpPr>
        <p:spPr bwMode="auto">
          <a:xfrm>
            <a:off x="3098800" y="4343400"/>
            <a:ext cx="914400" cy="244475"/>
          </a:xfrm>
          <a:prstGeom prst="rect">
            <a:avLst/>
          </a:prstGeom>
          <a:noFill/>
          <a:ln w="9525">
            <a:noFill/>
            <a:miter lim="800000"/>
            <a:headEnd/>
            <a:tailEnd/>
          </a:ln>
        </p:spPr>
        <p:txBody>
          <a:bodyPr>
            <a:spAutoFit/>
          </a:bodyPr>
          <a:lstStyle/>
          <a:p>
            <a:pPr>
              <a:spcBef>
                <a:spcPct val="50000"/>
              </a:spcBef>
            </a:pPr>
            <a:r>
              <a:rPr lang="en-US" sz="1000"/>
              <a:t>2 (or less)</a:t>
            </a:r>
          </a:p>
        </p:txBody>
      </p:sp>
      <p:sp>
        <p:nvSpPr>
          <p:cNvPr id="115741" name="Text Box 47"/>
          <p:cNvSpPr txBox="1">
            <a:spLocks noChangeArrowheads="1"/>
          </p:cNvSpPr>
          <p:nvPr/>
        </p:nvSpPr>
        <p:spPr bwMode="auto">
          <a:xfrm>
            <a:off x="3098800" y="4572000"/>
            <a:ext cx="304800" cy="244475"/>
          </a:xfrm>
          <a:prstGeom prst="rect">
            <a:avLst/>
          </a:prstGeom>
          <a:noFill/>
          <a:ln w="9525">
            <a:noFill/>
            <a:miter lim="800000"/>
            <a:headEnd/>
            <a:tailEnd/>
          </a:ln>
        </p:spPr>
        <p:txBody>
          <a:bodyPr>
            <a:spAutoFit/>
          </a:bodyPr>
          <a:lstStyle/>
          <a:p>
            <a:pPr>
              <a:spcBef>
                <a:spcPct val="50000"/>
              </a:spcBef>
            </a:pPr>
            <a:r>
              <a:rPr lang="en-US" sz="1000"/>
              <a:t>5</a:t>
            </a:r>
          </a:p>
        </p:txBody>
      </p:sp>
      <p:sp>
        <p:nvSpPr>
          <p:cNvPr id="115742" name="Text Box 48"/>
          <p:cNvSpPr txBox="1">
            <a:spLocks noChangeArrowheads="1"/>
          </p:cNvSpPr>
          <p:nvPr/>
        </p:nvSpPr>
        <p:spPr bwMode="auto">
          <a:xfrm>
            <a:off x="3098800" y="4800600"/>
            <a:ext cx="406400" cy="244475"/>
          </a:xfrm>
          <a:prstGeom prst="rect">
            <a:avLst/>
          </a:prstGeom>
          <a:noFill/>
          <a:ln w="9525">
            <a:noFill/>
            <a:miter lim="800000"/>
            <a:headEnd/>
            <a:tailEnd/>
          </a:ln>
        </p:spPr>
        <p:txBody>
          <a:bodyPr>
            <a:spAutoFit/>
          </a:bodyPr>
          <a:lstStyle/>
          <a:p>
            <a:pPr>
              <a:spcBef>
                <a:spcPct val="50000"/>
              </a:spcBef>
            </a:pPr>
            <a:r>
              <a:rPr lang="en-US" sz="1000"/>
              <a:t>10</a:t>
            </a:r>
          </a:p>
        </p:txBody>
      </p:sp>
      <p:sp>
        <p:nvSpPr>
          <p:cNvPr id="115743" name="Text Box 49"/>
          <p:cNvSpPr txBox="1">
            <a:spLocks noChangeArrowheads="1"/>
          </p:cNvSpPr>
          <p:nvPr/>
        </p:nvSpPr>
        <p:spPr bwMode="auto">
          <a:xfrm>
            <a:off x="3098800" y="5029200"/>
            <a:ext cx="406400" cy="244475"/>
          </a:xfrm>
          <a:prstGeom prst="rect">
            <a:avLst/>
          </a:prstGeom>
          <a:noFill/>
          <a:ln w="9525">
            <a:noFill/>
            <a:miter lim="800000"/>
            <a:headEnd/>
            <a:tailEnd/>
          </a:ln>
        </p:spPr>
        <p:txBody>
          <a:bodyPr>
            <a:spAutoFit/>
          </a:bodyPr>
          <a:lstStyle/>
          <a:p>
            <a:pPr>
              <a:spcBef>
                <a:spcPct val="50000"/>
              </a:spcBef>
            </a:pPr>
            <a:r>
              <a:rPr lang="en-US" sz="1000"/>
              <a:t>20</a:t>
            </a:r>
          </a:p>
        </p:txBody>
      </p:sp>
      <p:sp>
        <p:nvSpPr>
          <p:cNvPr id="115744" name="Text Box 50"/>
          <p:cNvSpPr txBox="1">
            <a:spLocks noChangeArrowheads="1"/>
          </p:cNvSpPr>
          <p:nvPr/>
        </p:nvSpPr>
        <p:spPr bwMode="auto">
          <a:xfrm>
            <a:off x="3098800" y="5257800"/>
            <a:ext cx="406400" cy="244475"/>
          </a:xfrm>
          <a:prstGeom prst="rect">
            <a:avLst/>
          </a:prstGeom>
          <a:noFill/>
          <a:ln w="9525">
            <a:noFill/>
            <a:miter lim="800000"/>
            <a:headEnd/>
            <a:tailEnd/>
          </a:ln>
        </p:spPr>
        <p:txBody>
          <a:bodyPr>
            <a:spAutoFit/>
          </a:bodyPr>
          <a:lstStyle/>
          <a:p>
            <a:pPr>
              <a:spcBef>
                <a:spcPct val="50000"/>
              </a:spcBef>
            </a:pPr>
            <a:r>
              <a:rPr lang="en-US" sz="1000"/>
              <a:t>30</a:t>
            </a:r>
          </a:p>
        </p:txBody>
      </p:sp>
      <p:sp>
        <p:nvSpPr>
          <p:cNvPr id="115745" name="Text Box 51"/>
          <p:cNvSpPr txBox="1">
            <a:spLocks noChangeArrowheads="1"/>
          </p:cNvSpPr>
          <p:nvPr/>
        </p:nvSpPr>
        <p:spPr bwMode="auto">
          <a:xfrm>
            <a:off x="3098800" y="5486400"/>
            <a:ext cx="406400" cy="244475"/>
          </a:xfrm>
          <a:prstGeom prst="rect">
            <a:avLst/>
          </a:prstGeom>
          <a:noFill/>
          <a:ln w="9525">
            <a:noFill/>
            <a:miter lim="800000"/>
            <a:headEnd/>
            <a:tailEnd/>
          </a:ln>
        </p:spPr>
        <p:txBody>
          <a:bodyPr>
            <a:spAutoFit/>
          </a:bodyPr>
          <a:lstStyle/>
          <a:p>
            <a:pPr>
              <a:spcBef>
                <a:spcPct val="50000"/>
              </a:spcBef>
            </a:pPr>
            <a:r>
              <a:rPr lang="en-US" sz="1000"/>
              <a:t>40</a:t>
            </a:r>
          </a:p>
        </p:txBody>
      </p:sp>
      <p:sp>
        <p:nvSpPr>
          <p:cNvPr id="115746" name="Text Box 52"/>
          <p:cNvSpPr txBox="1">
            <a:spLocks noChangeArrowheads="1"/>
          </p:cNvSpPr>
          <p:nvPr/>
        </p:nvSpPr>
        <p:spPr bwMode="auto">
          <a:xfrm>
            <a:off x="3098800" y="5715000"/>
            <a:ext cx="406400" cy="244475"/>
          </a:xfrm>
          <a:prstGeom prst="rect">
            <a:avLst/>
          </a:prstGeom>
          <a:noFill/>
          <a:ln w="9525">
            <a:noFill/>
            <a:miter lim="800000"/>
            <a:headEnd/>
            <a:tailEnd/>
          </a:ln>
        </p:spPr>
        <p:txBody>
          <a:bodyPr>
            <a:spAutoFit/>
          </a:bodyPr>
          <a:lstStyle/>
          <a:p>
            <a:pPr>
              <a:spcBef>
                <a:spcPct val="50000"/>
              </a:spcBef>
            </a:pPr>
            <a:r>
              <a:rPr lang="en-US" sz="1000"/>
              <a:t>50</a:t>
            </a:r>
          </a:p>
        </p:txBody>
      </p:sp>
      <p:sp>
        <p:nvSpPr>
          <p:cNvPr id="115747" name="Text Box 57"/>
          <p:cNvSpPr txBox="1">
            <a:spLocks noChangeArrowheads="1"/>
          </p:cNvSpPr>
          <p:nvPr/>
        </p:nvSpPr>
        <p:spPr bwMode="auto">
          <a:xfrm>
            <a:off x="4098925" y="4343400"/>
            <a:ext cx="1463675" cy="244475"/>
          </a:xfrm>
          <a:prstGeom prst="rect">
            <a:avLst/>
          </a:prstGeom>
          <a:noFill/>
          <a:ln w="9525">
            <a:noFill/>
            <a:miter lim="800000"/>
            <a:headEnd/>
            <a:tailEnd/>
          </a:ln>
        </p:spPr>
        <p:txBody>
          <a:bodyPr>
            <a:spAutoFit/>
          </a:bodyPr>
          <a:lstStyle/>
          <a:p>
            <a:pPr>
              <a:spcBef>
                <a:spcPct val="50000"/>
              </a:spcBef>
            </a:pPr>
            <a:r>
              <a:rPr lang="en-US" sz="1000"/>
              <a:t>300 m (1000 ft.)</a:t>
            </a:r>
          </a:p>
        </p:txBody>
      </p:sp>
      <p:sp>
        <p:nvSpPr>
          <p:cNvPr id="115748" name="Text Box 58"/>
          <p:cNvSpPr txBox="1">
            <a:spLocks noChangeArrowheads="1"/>
          </p:cNvSpPr>
          <p:nvPr/>
        </p:nvSpPr>
        <p:spPr bwMode="auto">
          <a:xfrm>
            <a:off x="4098925" y="4572000"/>
            <a:ext cx="1311275" cy="244475"/>
          </a:xfrm>
          <a:prstGeom prst="rect">
            <a:avLst/>
          </a:prstGeom>
          <a:noFill/>
          <a:ln w="9525">
            <a:noFill/>
            <a:miter lim="800000"/>
            <a:headEnd/>
            <a:tailEnd/>
          </a:ln>
        </p:spPr>
        <p:txBody>
          <a:bodyPr>
            <a:spAutoFit/>
          </a:bodyPr>
          <a:lstStyle/>
          <a:p>
            <a:pPr>
              <a:spcBef>
                <a:spcPct val="50000"/>
              </a:spcBef>
            </a:pPr>
            <a:r>
              <a:rPr lang="en-US" sz="1000" dirty="0"/>
              <a:t>150 m (500 ft.)</a:t>
            </a:r>
          </a:p>
        </p:txBody>
      </p:sp>
      <p:sp>
        <p:nvSpPr>
          <p:cNvPr id="115749" name="Text Box 59"/>
          <p:cNvSpPr txBox="1">
            <a:spLocks noChangeArrowheads="1"/>
          </p:cNvSpPr>
          <p:nvPr/>
        </p:nvSpPr>
        <p:spPr bwMode="auto">
          <a:xfrm>
            <a:off x="4098925" y="4800600"/>
            <a:ext cx="914400" cy="244475"/>
          </a:xfrm>
          <a:prstGeom prst="rect">
            <a:avLst/>
          </a:prstGeom>
          <a:noFill/>
          <a:ln w="9525">
            <a:noFill/>
            <a:miter lim="800000"/>
            <a:headEnd/>
            <a:tailEnd/>
          </a:ln>
        </p:spPr>
        <p:txBody>
          <a:bodyPr>
            <a:spAutoFit/>
          </a:bodyPr>
          <a:lstStyle/>
          <a:p>
            <a:pPr>
              <a:spcBef>
                <a:spcPct val="50000"/>
              </a:spcBef>
            </a:pPr>
            <a:r>
              <a:rPr lang="en-US" sz="1000"/>
              <a:t>90 m (300 ft.)</a:t>
            </a:r>
          </a:p>
        </p:txBody>
      </p:sp>
      <p:sp>
        <p:nvSpPr>
          <p:cNvPr id="115750" name="Text Box 60"/>
          <p:cNvSpPr txBox="1">
            <a:spLocks noChangeArrowheads="1"/>
          </p:cNvSpPr>
          <p:nvPr/>
        </p:nvSpPr>
        <p:spPr bwMode="auto">
          <a:xfrm>
            <a:off x="4098925" y="5029200"/>
            <a:ext cx="914400" cy="244475"/>
          </a:xfrm>
          <a:prstGeom prst="rect">
            <a:avLst/>
          </a:prstGeom>
          <a:noFill/>
          <a:ln w="9525">
            <a:noFill/>
            <a:miter lim="800000"/>
            <a:headEnd/>
            <a:tailEnd/>
          </a:ln>
        </p:spPr>
        <p:txBody>
          <a:bodyPr>
            <a:spAutoFit/>
          </a:bodyPr>
          <a:lstStyle/>
          <a:p>
            <a:pPr>
              <a:spcBef>
                <a:spcPct val="50000"/>
              </a:spcBef>
            </a:pPr>
            <a:r>
              <a:rPr lang="en-US" sz="1000"/>
              <a:t>60 m (200 ft.)</a:t>
            </a:r>
          </a:p>
        </p:txBody>
      </p:sp>
      <p:sp>
        <p:nvSpPr>
          <p:cNvPr id="115751" name="Text Box 61"/>
          <p:cNvSpPr txBox="1">
            <a:spLocks noChangeArrowheads="1"/>
          </p:cNvSpPr>
          <p:nvPr/>
        </p:nvSpPr>
        <p:spPr bwMode="auto">
          <a:xfrm>
            <a:off x="4114800" y="5257800"/>
            <a:ext cx="914400" cy="244475"/>
          </a:xfrm>
          <a:prstGeom prst="rect">
            <a:avLst/>
          </a:prstGeom>
          <a:noFill/>
          <a:ln w="9525">
            <a:noFill/>
            <a:miter lim="800000"/>
            <a:headEnd/>
            <a:tailEnd/>
          </a:ln>
        </p:spPr>
        <p:txBody>
          <a:bodyPr>
            <a:spAutoFit/>
          </a:bodyPr>
          <a:lstStyle/>
          <a:p>
            <a:pPr>
              <a:spcBef>
                <a:spcPct val="50000"/>
              </a:spcBef>
            </a:pPr>
            <a:r>
              <a:rPr lang="en-US" sz="1000"/>
              <a:t>30 m (100 ft.)</a:t>
            </a:r>
          </a:p>
        </p:txBody>
      </p:sp>
      <p:sp>
        <p:nvSpPr>
          <p:cNvPr id="115752" name="Text Box 62"/>
          <p:cNvSpPr txBox="1">
            <a:spLocks noChangeArrowheads="1"/>
          </p:cNvSpPr>
          <p:nvPr/>
        </p:nvSpPr>
        <p:spPr bwMode="auto">
          <a:xfrm>
            <a:off x="4114800" y="5486400"/>
            <a:ext cx="914400" cy="244475"/>
          </a:xfrm>
          <a:prstGeom prst="rect">
            <a:avLst/>
          </a:prstGeom>
          <a:noFill/>
          <a:ln w="9525">
            <a:noFill/>
            <a:miter lim="800000"/>
            <a:headEnd/>
            <a:tailEnd/>
          </a:ln>
        </p:spPr>
        <p:txBody>
          <a:bodyPr>
            <a:spAutoFit/>
          </a:bodyPr>
          <a:lstStyle/>
          <a:p>
            <a:pPr>
              <a:spcBef>
                <a:spcPct val="50000"/>
              </a:spcBef>
            </a:pPr>
            <a:r>
              <a:rPr lang="en-US" sz="1000" dirty="0"/>
              <a:t>25 m (75 ft.)</a:t>
            </a:r>
          </a:p>
        </p:txBody>
      </p:sp>
      <p:sp>
        <p:nvSpPr>
          <p:cNvPr id="115753" name="Text Box 63"/>
          <p:cNvSpPr txBox="1">
            <a:spLocks noChangeArrowheads="1"/>
          </p:cNvSpPr>
          <p:nvPr/>
        </p:nvSpPr>
        <p:spPr bwMode="auto">
          <a:xfrm>
            <a:off x="4114800" y="5715000"/>
            <a:ext cx="914400" cy="244475"/>
          </a:xfrm>
          <a:prstGeom prst="rect">
            <a:avLst/>
          </a:prstGeom>
          <a:noFill/>
          <a:ln w="9525">
            <a:noFill/>
            <a:miter lim="800000"/>
            <a:headEnd/>
            <a:tailEnd/>
          </a:ln>
        </p:spPr>
        <p:txBody>
          <a:bodyPr>
            <a:spAutoFit/>
          </a:bodyPr>
          <a:lstStyle/>
          <a:p>
            <a:pPr>
              <a:spcBef>
                <a:spcPct val="50000"/>
              </a:spcBef>
            </a:pPr>
            <a:r>
              <a:rPr lang="en-US" sz="1000"/>
              <a:t>15 m (50 ft.)</a:t>
            </a:r>
          </a:p>
        </p:txBody>
      </p:sp>
      <p:sp>
        <p:nvSpPr>
          <p:cNvPr id="115754" name="Line 80"/>
          <p:cNvSpPr>
            <a:spLocks noChangeShapeType="1"/>
          </p:cNvSpPr>
          <p:nvPr/>
        </p:nvSpPr>
        <p:spPr bwMode="auto">
          <a:xfrm>
            <a:off x="3048000" y="3886200"/>
            <a:ext cx="2590800" cy="0"/>
          </a:xfrm>
          <a:prstGeom prst="line">
            <a:avLst/>
          </a:prstGeom>
          <a:noFill/>
          <a:ln w="9525">
            <a:solidFill>
              <a:schemeClr val="tx1"/>
            </a:solidFill>
            <a:round/>
            <a:headEnd/>
            <a:tailEnd/>
          </a:ln>
        </p:spPr>
        <p:txBody>
          <a:bodyPr/>
          <a:lstStyle/>
          <a:p>
            <a:endParaRPr lang="en-US"/>
          </a:p>
        </p:txBody>
      </p:sp>
      <p:sp>
        <p:nvSpPr>
          <p:cNvPr id="44"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39927543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Text Box 2"/>
          <p:cNvSpPr txBox="1">
            <a:spLocks noChangeArrowheads="1"/>
          </p:cNvSpPr>
          <p:nvPr/>
        </p:nvSpPr>
        <p:spPr bwMode="auto">
          <a:xfrm>
            <a:off x="609600" y="914400"/>
            <a:ext cx="8001000" cy="338554"/>
          </a:xfrm>
          <a:prstGeom prst="rect">
            <a:avLst/>
          </a:prstGeom>
          <a:noFill/>
          <a:ln w="9525">
            <a:noFill/>
            <a:miter lim="800000"/>
            <a:headEnd/>
            <a:tailEnd/>
          </a:ln>
        </p:spPr>
        <p:txBody>
          <a:bodyPr>
            <a:spAutoFit/>
          </a:bodyPr>
          <a:lstStyle/>
          <a:p>
            <a:pPr>
              <a:spcBef>
                <a:spcPct val="50000"/>
              </a:spcBef>
            </a:pPr>
            <a:r>
              <a:rPr lang="en-US" sz="1600" b="1">
                <a:cs typeface="Times New Roman" pitchFamily="18" charset="0"/>
              </a:rPr>
              <a:t>B.  6.  E &amp; S Controls “Environmental Conduct”    </a:t>
            </a:r>
            <a:r>
              <a:rPr lang="en-US" sz="1600">
                <a:cs typeface="Times New Roman" pitchFamily="18" charset="0"/>
              </a:rPr>
              <a:t>(cont’d.)</a:t>
            </a:r>
          </a:p>
        </p:txBody>
      </p:sp>
      <p:sp>
        <p:nvSpPr>
          <p:cNvPr id="116740"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16741"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116743" name="Text Box 14"/>
          <p:cNvSpPr txBox="1">
            <a:spLocks noChangeArrowheads="1"/>
          </p:cNvSpPr>
          <p:nvPr/>
        </p:nvSpPr>
        <p:spPr bwMode="auto">
          <a:xfrm>
            <a:off x="3048000" y="1295400"/>
            <a:ext cx="3124200" cy="307777"/>
          </a:xfrm>
          <a:prstGeom prst="rect">
            <a:avLst/>
          </a:prstGeom>
          <a:noFill/>
          <a:ln w="9525">
            <a:noFill/>
            <a:miter lim="800000"/>
            <a:headEnd/>
            <a:tailEnd/>
          </a:ln>
        </p:spPr>
        <p:txBody>
          <a:bodyPr>
            <a:spAutoFit/>
          </a:bodyPr>
          <a:lstStyle/>
          <a:p>
            <a:pPr algn="ctr">
              <a:spcBef>
                <a:spcPct val="50000"/>
              </a:spcBef>
            </a:pPr>
            <a:r>
              <a:rPr lang="en-US" sz="1400" b="1" dirty="0" smtClean="0"/>
              <a:t>Maintaining Silt Barrier Fence</a:t>
            </a:r>
            <a:endParaRPr lang="en-US" sz="1400" b="1" dirty="0"/>
          </a:p>
        </p:txBody>
      </p:sp>
      <p:sp>
        <p:nvSpPr>
          <p:cNvPr id="116744" name="Text Box 16"/>
          <p:cNvSpPr txBox="1">
            <a:spLocks noChangeArrowheads="1"/>
          </p:cNvSpPr>
          <p:nvPr/>
        </p:nvSpPr>
        <p:spPr bwMode="auto">
          <a:xfrm>
            <a:off x="685800" y="2041525"/>
            <a:ext cx="7467600" cy="523220"/>
          </a:xfrm>
          <a:prstGeom prst="rect">
            <a:avLst/>
          </a:prstGeom>
          <a:noFill/>
          <a:ln w="9525">
            <a:noFill/>
            <a:miter lim="800000"/>
            <a:headEnd/>
            <a:tailEnd/>
          </a:ln>
        </p:spPr>
        <p:txBody>
          <a:bodyPr>
            <a:spAutoFit/>
          </a:bodyPr>
          <a:lstStyle/>
          <a:p>
            <a:pPr>
              <a:spcBef>
                <a:spcPct val="50000"/>
              </a:spcBef>
            </a:pPr>
            <a:r>
              <a:rPr lang="en-US" sz="1400" b="1" dirty="0" smtClean="0"/>
              <a:t>*</a:t>
            </a:r>
            <a:r>
              <a:rPr lang="en-US" sz="1400" dirty="0" smtClean="0"/>
              <a:t> Maintenance and inspection of the installation must be continued until the site is permanently</a:t>
            </a:r>
            <a:br>
              <a:rPr lang="en-US" sz="1400" dirty="0" smtClean="0"/>
            </a:br>
            <a:r>
              <a:rPr lang="en-US" sz="1400" dirty="0" smtClean="0"/>
              <a:t>    stabilized.</a:t>
            </a:r>
            <a:endParaRPr lang="en-US" sz="1400" dirty="0"/>
          </a:p>
        </p:txBody>
      </p:sp>
      <p:sp>
        <p:nvSpPr>
          <p:cNvPr id="116745" name="Text Box 18"/>
          <p:cNvSpPr txBox="1">
            <a:spLocks noChangeArrowheads="1"/>
          </p:cNvSpPr>
          <p:nvPr/>
        </p:nvSpPr>
        <p:spPr bwMode="auto">
          <a:xfrm>
            <a:off x="685800" y="2667000"/>
            <a:ext cx="7467600" cy="307777"/>
          </a:xfrm>
          <a:prstGeom prst="rect">
            <a:avLst/>
          </a:prstGeom>
          <a:noFill/>
          <a:ln w="9525">
            <a:noFill/>
            <a:miter lim="800000"/>
            <a:headEnd/>
            <a:tailEnd/>
          </a:ln>
        </p:spPr>
        <p:txBody>
          <a:bodyPr>
            <a:spAutoFit/>
          </a:bodyPr>
          <a:lstStyle/>
          <a:p>
            <a:pPr>
              <a:spcBef>
                <a:spcPct val="50000"/>
              </a:spcBef>
            </a:pPr>
            <a:r>
              <a:rPr lang="en-US" sz="1400" b="1" dirty="0" smtClean="0"/>
              <a:t>*</a:t>
            </a:r>
            <a:r>
              <a:rPr lang="en-US" sz="1400" dirty="0" smtClean="0"/>
              <a:t> The installation must be inspected after each runoff event.</a:t>
            </a:r>
            <a:endParaRPr lang="en-US" sz="1400" dirty="0"/>
          </a:p>
        </p:txBody>
      </p:sp>
      <p:sp>
        <p:nvSpPr>
          <p:cNvPr id="116746" name="Text Box 19"/>
          <p:cNvSpPr txBox="1">
            <a:spLocks noChangeArrowheads="1"/>
          </p:cNvSpPr>
          <p:nvPr/>
        </p:nvSpPr>
        <p:spPr bwMode="auto">
          <a:xfrm>
            <a:off x="685800" y="3581400"/>
            <a:ext cx="7467600" cy="738664"/>
          </a:xfrm>
          <a:prstGeom prst="rect">
            <a:avLst/>
          </a:prstGeom>
          <a:noFill/>
          <a:ln w="9525">
            <a:noFill/>
            <a:miter lim="800000"/>
            <a:headEnd/>
            <a:tailEnd/>
          </a:ln>
        </p:spPr>
        <p:txBody>
          <a:bodyPr>
            <a:spAutoFit/>
          </a:bodyPr>
          <a:lstStyle/>
          <a:p>
            <a:pPr>
              <a:spcBef>
                <a:spcPct val="50000"/>
              </a:spcBef>
            </a:pPr>
            <a:r>
              <a:rPr lang="en-US" sz="1400" b="1" dirty="0" smtClean="0"/>
              <a:t>*</a:t>
            </a:r>
            <a:r>
              <a:rPr lang="en-US" sz="1400" dirty="0" smtClean="0"/>
              <a:t> If the installation fails to perform as expected, the situation must be addressed immediately with</a:t>
            </a:r>
            <a:br>
              <a:rPr lang="en-US" sz="1400" dirty="0" smtClean="0"/>
            </a:br>
            <a:r>
              <a:rPr lang="en-US" sz="1400" dirty="0" smtClean="0"/>
              <a:t>   alternative erosion and sedimentation best management practices or modifications of those </a:t>
            </a:r>
            <a:br>
              <a:rPr lang="en-US" sz="1400" dirty="0" smtClean="0"/>
            </a:br>
            <a:r>
              <a:rPr lang="en-US" sz="1400" dirty="0" smtClean="0"/>
              <a:t>   installed. Reference Pub. 464 “maintenance field reference for erosion and sediment controls”</a:t>
            </a:r>
            <a:endParaRPr lang="en-US" sz="1400" dirty="0"/>
          </a:p>
        </p:txBody>
      </p:sp>
      <p:sp>
        <p:nvSpPr>
          <p:cNvPr id="116747" name="Text Box 20"/>
          <p:cNvSpPr txBox="1">
            <a:spLocks noChangeArrowheads="1"/>
          </p:cNvSpPr>
          <p:nvPr/>
        </p:nvSpPr>
        <p:spPr bwMode="auto">
          <a:xfrm>
            <a:off x="685800" y="3048000"/>
            <a:ext cx="7467600" cy="523220"/>
          </a:xfrm>
          <a:prstGeom prst="rect">
            <a:avLst/>
          </a:prstGeom>
          <a:noFill/>
          <a:ln w="9525">
            <a:noFill/>
            <a:miter lim="800000"/>
            <a:headEnd/>
            <a:tailEnd/>
          </a:ln>
        </p:spPr>
        <p:txBody>
          <a:bodyPr>
            <a:spAutoFit/>
          </a:bodyPr>
          <a:lstStyle/>
          <a:p>
            <a:pPr>
              <a:spcBef>
                <a:spcPct val="50000"/>
              </a:spcBef>
            </a:pPr>
            <a:r>
              <a:rPr lang="en-US" sz="1400" b="1" dirty="0" smtClean="0"/>
              <a:t>*</a:t>
            </a:r>
            <a:r>
              <a:rPr lang="en-US" sz="1400" dirty="0" smtClean="0"/>
              <a:t> Perform all required preventive and remedial maintenance work, including clean-out, repair, and </a:t>
            </a:r>
            <a:br>
              <a:rPr lang="en-US" sz="1400" dirty="0" smtClean="0"/>
            </a:br>
            <a:r>
              <a:rPr lang="en-US" sz="1400" dirty="0" smtClean="0"/>
              <a:t>   replacement immediately following inspection.</a:t>
            </a:r>
            <a:endParaRPr lang="en-US" sz="1400" dirty="0"/>
          </a:p>
        </p:txBody>
      </p:sp>
      <p:sp>
        <p:nvSpPr>
          <p:cNvPr id="116748" name="Text Box 80"/>
          <p:cNvSpPr txBox="1">
            <a:spLocks noChangeArrowheads="1"/>
          </p:cNvSpPr>
          <p:nvPr/>
        </p:nvSpPr>
        <p:spPr bwMode="auto">
          <a:xfrm>
            <a:off x="685800" y="4343400"/>
            <a:ext cx="7467600" cy="523220"/>
          </a:xfrm>
          <a:prstGeom prst="rect">
            <a:avLst/>
          </a:prstGeom>
          <a:noFill/>
          <a:ln w="9525">
            <a:noFill/>
            <a:miter lim="800000"/>
            <a:headEnd/>
            <a:tailEnd/>
          </a:ln>
        </p:spPr>
        <p:txBody>
          <a:bodyPr>
            <a:spAutoFit/>
          </a:bodyPr>
          <a:lstStyle/>
          <a:p>
            <a:pPr>
              <a:spcBef>
                <a:spcPct val="50000"/>
              </a:spcBef>
            </a:pPr>
            <a:r>
              <a:rPr lang="en-US" sz="1400" b="1" dirty="0" smtClean="0"/>
              <a:t>*</a:t>
            </a:r>
            <a:r>
              <a:rPr lang="en-US" sz="1400" dirty="0" smtClean="0"/>
              <a:t> Sediment must be removed when accumulations reach ½ the above ground height of the fence. </a:t>
            </a:r>
            <a:br>
              <a:rPr lang="en-US" sz="1400" dirty="0" smtClean="0"/>
            </a:br>
            <a:r>
              <a:rPr lang="en-US" sz="1400" dirty="0" smtClean="0"/>
              <a:t>   Dispose of sediment in stockpile behind silt barrier fence, stabilizing with seed or other methods.</a:t>
            </a:r>
            <a:endParaRPr lang="en-US" sz="1400" dirty="0"/>
          </a:p>
        </p:txBody>
      </p:sp>
      <p:sp>
        <p:nvSpPr>
          <p:cNvPr id="116749" name="Text Box 81"/>
          <p:cNvSpPr txBox="1">
            <a:spLocks noChangeArrowheads="1"/>
          </p:cNvSpPr>
          <p:nvPr/>
        </p:nvSpPr>
        <p:spPr bwMode="auto">
          <a:xfrm>
            <a:off x="685800" y="4953000"/>
            <a:ext cx="7467600" cy="307777"/>
          </a:xfrm>
          <a:prstGeom prst="rect">
            <a:avLst/>
          </a:prstGeom>
          <a:noFill/>
          <a:ln w="9525">
            <a:noFill/>
            <a:miter lim="800000"/>
            <a:headEnd/>
            <a:tailEnd/>
          </a:ln>
        </p:spPr>
        <p:txBody>
          <a:bodyPr>
            <a:spAutoFit/>
          </a:bodyPr>
          <a:lstStyle/>
          <a:p>
            <a:pPr>
              <a:spcBef>
                <a:spcPct val="50000"/>
              </a:spcBef>
            </a:pPr>
            <a:r>
              <a:rPr lang="en-US" sz="1400" b="1" dirty="0" smtClean="0"/>
              <a:t>*</a:t>
            </a:r>
            <a:r>
              <a:rPr lang="en-US" sz="1400" dirty="0" smtClean="0"/>
              <a:t> Undermined or topped sections must be immediately replaced with a rock filter outlet.</a:t>
            </a:r>
            <a:endParaRPr lang="en-US" sz="1400" dirty="0"/>
          </a:p>
        </p:txBody>
      </p:sp>
      <p:sp>
        <p:nvSpPr>
          <p:cNvPr id="15"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6423733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3" name="Picture 116" descr="C:\Multimedia Files\My Media\bail4.gif"/>
          <p:cNvPicPr>
            <a:picLocks noChangeAspect="1" noChangeArrowheads="1"/>
          </p:cNvPicPr>
          <p:nvPr/>
        </p:nvPicPr>
        <p:blipFill>
          <a:blip r:embed="rId2" cstate="print"/>
          <a:srcRect/>
          <a:stretch>
            <a:fillRect/>
          </a:stretch>
        </p:blipFill>
        <p:spPr bwMode="auto">
          <a:xfrm>
            <a:off x="3124200" y="3911600"/>
            <a:ext cx="2800350" cy="1565275"/>
          </a:xfrm>
          <a:prstGeom prst="rect">
            <a:avLst/>
          </a:prstGeom>
          <a:noFill/>
          <a:ln w="9525">
            <a:noFill/>
            <a:miter lim="800000"/>
            <a:headEnd/>
            <a:tailEnd/>
          </a:ln>
        </p:spPr>
      </p:pic>
      <p:sp>
        <p:nvSpPr>
          <p:cNvPr id="117764" name="Text Box 2"/>
          <p:cNvSpPr txBox="1">
            <a:spLocks noChangeArrowheads="1"/>
          </p:cNvSpPr>
          <p:nvPr/>
        </p:nvSpPr>
        <p:spPr bwMode="auto">
          <a:xfrm>
            <a:off x="609600" y="1185446"/>
            <a:ext cx="8001000" cy="338554"/>
          </a:xfrm>
          <a:prstGeom prst="rect">
            <a:avLst/>
          </a:prstGeom>
          <a:noFill/>
          <a:ln w="9525">
            <a:noFill/>
            <a:miter lim="800000"/>
            <a:headEnd/>
            <a:tailEnd/>
          </a:ln>
        </p:spPr>
        <p:txBody>
          <a:bodyPr>
            <a:spAutoFit/>
          </a:bodyPr>
          <a:lstStyle/>
          <a:p>
            <a:pPr>
              <a:spcBef>
                <a:spcPct val="50000"/>
              </a:spcBef>
            </a:pPr>
            <a:r>
              <a:rPr lang="en-US" sz="1600" b="1" dirty="0">
                <a:cs typeface="Times New Roman" pitchFamily="18" charset="0"/>
              </a:rPr>
              <a:t>B.  6.  E &amp; S Controls “Environmental Conduct”     </a:t>
            </a:r>
            <a:r>
              <a:rPr lang="en-US" sz="1600" dirty="0">
                <a:cs typeface="Times New Roman" pitchFamily="18" charset="0"/>
              </a:rPr>
              <a:t>(cont’d.)</a:t>
            </a:r>
          </a:p>
        </p:txBody>
      </p:sp>
      <p:sp>
        <p:nvSpPr>
          <p:cNvPr id="117765"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17766"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a:effectLst>
                  <a:outerShdw blurRad="38100" dist="38100" dir="2700000" algn="tl">
                    <a:srgbClr val="000000">
                      <a:alpha val="43137"/>
                    </a:srgbClr>
                  </a:outerShdw>
                </a:effectLst>
              </a:rPr>
              <a:t>Pipe Replacement Operations</a:t>
            </a:r>
          </a:p>
        </p:txBody>
      </p:sp>
      <p:sp>
        <p:nvSpPr>
          <p:cNvPr id="117771" name="Line 67"/>
          <p:cNvSpPr>
            <a:spLocks noChangeShapeType="1"/>
          </p:cNvSpPr>
          <p:nvPr/>
        </p:nvSpPr>
        <p:spPr bwMode="auto">
          <a:xfrm flipH="1" flipV="1">
            <a:off x="4533900" y="2514600"/>
            <a:ext cx="304800" cy="76200"/>
          </a:xfrm>
          <a:prstGeom prst="line">
            <a:avLst/>
          </a:prstGeom>
          <a:noFill/>
          <a:ln w="9525">
            <a:solidFill>
              <a:schemeClr val="tx1"/>
            </a:solidFill>
            <a:round/>
            <a:headEnd/>
            <a:tailEnd type="triangle" w="med" len="med"/>
          </a:ln>
        </p:spPr>
        <p:txBody>
          <a:bodyPr/>
          <a:lstStyle/>
          <a:p>
            <a:endParaRPr lang="en-US"/>
          </a:p>
        </p:txBody>
      </p:sp>
      <p:sp>
        <p:nvSpPr>
          <p:cNvPr id="117772" name="Line 68"/>
          <p:cNvSpPr>
            <a:spLocks noChangeShapeType="1"/>
          </p:cNvSpPr>
          <p:nvPr/>
        </p:nvSpPr>
        <p:spPr bwMode="auto">
          <a:xfrm>
            <a:off x="2667000" y="2057400"/>
            <a:ext cx="685800" cy="0"/>
          </a:xfrm>
          <a:prstGeom prst="line">
            <a:avLst/>
          </a:prstGeom>
          <a:noFill/>
          <a:ln w="9525">
            <a:solidFill>
              <a:schemeClr val="tx1"/>
            </a:solidFill>
            <a:round/>
            <a:headEnd/>
            <a:tailEnd type="triangle" w="med" len="med"/>
          </a:ln>
        </p:spPr>
        <p:txBody>
          <a:bodyPr/>
          <a:lstStyle/>
          <a:p>
            <a:endParaRPr lang="en-US"/>
          </a:p>
        </p:txBody>
      </p:sp>
      <p:sp>
        <p:nvSpPr>
          <p:cNvPr id="117773" name="Line 69"/>
          <p:cNvSpPr>
            <a:spLocks noChangeShapeType="1"/>
          </p:cNvSpPr>
          <p:nvPr/>
        </p:nvSpPr>
        <p:spPr bwMode="auto">
          <a:xfrm>
            <a:off x="2895600" y="3352800"/>
            <a:ext cx="2057400" cy="0"/>
          </a:xfrm>
          <a:prstGeom prst="line">
            <a:avLst/>
          </a:prstGeom>
          <a:noFill/>
          <a:ln w="9525">
            <a:solidFill>
              <a:schemeClr val="tx1"/>
            </a:solidFill>
            <a:round/>
            <a:headEnd/>
            <a:tailEnd/>
          </a:ln>
        </p:spPr>
        <p:txBody>
          <a:bodyPr/>
          <a:lstStyle/>
          <a:p>
            <a:endParaRPr lang="en-US"/>
          </a:p>
        </p:txBody>
      </p:sp>
      <p:sp>
        <p:nvSpPr>
          <p:cNvPr id="117774" name="Line 70"/>
          <p:cNvSpPr>
            <a:spLocks noChangeShapeType="1"/>
          </p:cNvSpPr>
          <p:nvPr/>
        </p:nvSpPr>
        <p:spPr bwMode="auto">
          <a:xfrm>
            <a:off x="3563938" y="2430463"/>
            <a:ext cx="0" cy="173037"/>
          </a:xfrm>
          <a:prstGeom prst="line">
            <a:avLst/>
          </a:prstGeom>
          <a:noFill/>
          <a:ln w="19050">
            <a:solidFill>
              <a:schemeClr val="tx1"/>
            </a:solidFill>
            <a:round/>
            <a:headEnd/>
            <a:tailEnd/>
          </a:ln>
        </p:spPr>
        <p:txBody>
          <a:bodyPr/>
          <a:lstStyle/>
          <a:p>
            <a:endParaRPr lang="en-US"/>
          </a:p>
        </p:txBody>
      </p:sp>
      <p:sp>
        <p:nvSpPr>
          <p:cNvPr id="117775" name="Line 71"/>
          <p:cNvSpPr>
            <a:spLocks noChangeShapeType="1"/>
          </p:cNvSpPr>
          <p:nvPr/>
        </p:nvSpPr>
        <p:spPr bwMode="auto">
          <a:xfrm>
            <a:off x="3554413" y="2590800"/>
            <a:ext cx="977900" cy="0"/>
          </a:xfrm>
          <a:prstGeom prst="line">
            <a:avLst/>
          </a:prstGeom>
          <a:noFill/>
          <a:ln w="19050">
            <a:solidFill>
              <a:schemeClr val="tx1"/>
            </a:solidFill>
            <a:round/>
            <a:headEnd/>
            <a:tailEnd/>
          </a:ln>
        </p:spPr>
        <p:txBody>
          <a:bodyPr/>
          <a:lstStyle/>
          <a:p>
            <a:endParaRPr lang="en-US"/>
          </a:p>
        </p:txBody>
      </p:sp>
      <p:sp>
        <p:nvSpPr>
          <p:cNvPr id="117776" name="Line 73"/>
          <p:cNvSpPr>
            <a:spLocks noChangeShapeType="1"/>
          </p:cNvSpPr>
          <p:nvPr/>
        </p:nvSpPr>
        <p:spPr bwMode="auto">
          <a:xfrm>
            <a:off x="4533900" y="2449513"/>
            <a:ext cx="0" cy="152400"/>
          </a:xfrm>
          <a:prstGeom prst="line">
            <a:avLst/>
          </a:prstGeom>
          <a:noFill/>
          <a:ln w="19050">
            <a:solidFill>
              <a:schemeClr val="tx1"/>
            </a:solidFill>
            <a:round/>
            <a:headEnd/>
            <a:tailEnd/>
          </a:ln>
        </p:spPr>
        <p:txBody>
          <a:bodyPr/>
          <a:lstStyle/>
          <a:p>
            <a:endParaRPr lang="en-US"/>
          </a:p>
        </p:txBody>
      </p:sp>
      <p:sp>
        <p:nvSpPr>
          <p:cNvPr id="117777" name="Line 75"/>
          <p:cNvSpPr>
            <a:spLocks noChangeShapeType="1"/>
          </p:cNvSpPr>
          <p:nvPr/>
        </p:nvSpPr>
        <p:spPr bwMode="auto">
          <a:xfrm>
            <a:off x="3429000" y="4038600"/>
            <a:ext cx="1219200" cy="152400"/>
          </a:xfrm>
          <a:prstGeom prst="line">
            <a:avLst/>
          </a:prstGeom>
          <a:noFill/>
          <a:ln w="9525">
            <a:solidFill>
              <a:schemeClr val="tx1"/>
            </a:solidFill>
            <a:round/>
            <a:headEnd/>
            <a:tailEnd type="triangle" w="med" len="med"/>
          </a:ln>
        </p:spPr>
        <p:txBody>
          <a:bodyPr/>
          <a:lstStyle/>
          <a:p>
            <a:endParaRPr lang="en-US"/>
          </a:p>
        </p:txBody>
      </p:sp>
      <p:sp>
        <p:nvSpPr>
          <p:cNvPr id="117778" name="Line 77"/>
          <p:cNvSpPr>
            <a:spLocks noChangeShapeType="1"/>
          </p:cNvSpPr>
          <p:nvPr/>
        </p:nvSpPr>
        <p:spPr bwMode="auto">
          <a:xfrm>
            <a:off x="3886200" y="4597400"/>
            <a:ext cx="609600" cy="0"/>
          </a:xfrm>
          <a:prstGeom prst="line">
            <a:avLst/>
          </a:prstGeom>
          <a:noFill/>
          <a:ln w="19050">
            <a:solidFill>
              <a:schemeClr val="tx1"/>
            </a:solidFill>
            <a:round/>
            <a:headEnd/>
            <a:tailEnd/>
          </a:ln>
        </p:spPr>
        <p:txBody>
          <a:bodyPr/>
          <a:lstStyle/>
          <a:p>
            <a:endParaRPr lang="en-US"/>
          </a:p>
        </p:txBody>
      </p:sp>
      <p:sp>
        <p:nvSpPr>
          <p:cNvPr id="117779" name="Line 78"/>
          <p:cNvSpPr>
            <a:spLocks noChangeShapeType="1"/>
          </p:cNvSpPr>
          <p:nvPr/>
        </p:nvSpPr>
        <p:spPr bwMode="auto">
          <a:xfrm>
            <a:off x="4495800" y="4606925"/>
            <a:ext cx="0" cy="457200"/>
          </a:xfrm>
          <a:prstGeom prst="line">
            <a:avLst/>
          </a:prstGeom>
          <a:noFill/>
          <a:ln w="9525">
            <a:solidFill>
              <a:schemeClr val="tx1"/>
            </a:solidFill>
            <a:round/>
            <a:headEnd/>
            <a:tailEnd/>
          </a:ln>
        </p:spPr>
        <p:txBody>
          <a:bodyPr/>
          <a:lstStyle/>
          <a:p>
            <a:endParaRPr lang="en-US"/>
          </a:p>
        </p:txBody>
      </p:sp>
      <p:sp>
        <p:nvSpPr>
          <p:cNvPr id="117780" name="Line 79"/>
          <p:cNvSpPr>
            <a:spLocks noChangeShapeType="1"/>
          </p:cNvSpPr>
          <p:nvPr/>
        </p:nvSpPr>
        <p:spPr bwMode="auto">
          <a:xfrm>
            <a:off x="5181600" y="4191000"/>
            <a:ext cx="0" cy="533400"/>
          </a:xfrm>
          <a:prstGeom prst="line">
            <a:avLst/>
          </a:prstGeom>
          <a:noFill/>
          <a:ln w="9525">
            <a:solidFill>
              <a:schemeClr val="tx1"/>
            </a:solidFill>
            <a:round/>
            <a:headEnd/>
            <a:tailEnd/>
          </a:ln>
        </p:spPr>
        <p:txBody>
          <a:bodyPr/>
          <a:lstStyle/>
          <a:p>
            <a:endParaRPr lang="en-US"/>
          </a:p>
        </p:txBody>
      </p:sp>
      <p:sp>
        <p:nvSpPr>
          <p:cNvPr id="117781" name="Line 80"/>
          <p:cNvSpPr>
            <a:spLocks noChangeShapeType="1"/>
          </p:cNvSpPr>
          <p:nvPr/>
        </p:nvSpPr>
        <p:spPr bwMode="auto">
          <a:xfrm>
            <a:off x="4724400" y="4213225"/>
            <a:ext cx="457200" cy="0"/>
          </a:xfrm>
          <a:prstGeom prst="line">
            <a:avLst/>
          </a:prstGeom>
          <a:noFill/>
          <a:ln w="19050">
            <a:solidFill>
              <a:schemeClr val="tx1"/>
            </a:solidFill>
            <a:round/>
            <a:headEnd/>
            <a:tailEnd/>
          </a:ln>
        </p:spPr>
        <p:txBody>
          <a:bodyPr/>
          <a:lstStyle/>
          <a:p>
            <a:endParaRPr lang="en-US"/>
          </a:p>
        </p:txBody>
      </p:sp>
      <p:sp>
        <p:nvSpPr>
          <p:cNvPr id="117782" name="Line 86"/>
          <p:cNvSpPr>
            <a:spLocks noChangeShapeType="1"/>
          </p:cNvSpPr>
          <p:nvPr/>
        </p:nvSpPr>
        <p:spPr bwMode="auto">
          <a:xfrm flipV="1">
            <a:off x="2133600" y="5334000"/>
            <a:ext cx="990600" cy="457200"/>
          </a:xfrm>
          <a:prstGeom prst="line">
            <a:avLst/>
          </a:prstGeom>
          <a:noFill/>
          <a:ln w="9525">
            <a:solidFill>
              <a:schemeClr val="tx1"/>
            </a:solidFill>
            <a:round/>
            <a:headEnd/>
            <a:tailEnd/>
          </a:ln>
        </p:spPr>
        <p:txBody>
          <a:bodyPr/>
          <a:lstStyle/>
          <a:p>
            <a:endParaRPr lang="en-US"/>
          </a:p>
        </p:txBody>
      </p:sp>
      <p:sp>
        <p:nvSpPr>
          <p:cNvPr id="117783" name="Line 87"/>
          <p:cNvSpPr>
            <a:spLocks noChangeShapeType="1"/>
          </p:cNvSpPr>
          <p:nvPr/>
        </p:nvSpPr>
        <p:spPr bwMode="auto">
          <a:xfrm flipV="1">
            <a:off x="2133600" y="5410200"/>
            <a:ext cx="1066800" cy="533400"/>
          </a:xfrm>
          <a:prstGeom prst="line">
            <a:avLst/>
          </a:prstGeom>
          <a:noFill/>
          <a:ln w="9525">
            <a:solidFill>
              <a:schemeClr val="tx1"/>
            </a:solidFill>
            <a:round/>
            <a:headEnd/>
            <a:tailEnd/>
          </a:ln>
        </p:spPr>
        <p:txBody>
          <a:bodyPr/>
          <a:lstStyle/>
          <a:p>
            <a:endParaRPr lang="en-US"/>
          </a:p>
        </p:txBody>
      </p:sp>
      <p:sp>
        <p:nvSpPr>
          <p:cNvPr id="117784" name="Line 88"/>
          <p:cNvSpPr>
            <a:spLocks noChangeShapeType="1"/>
          </p:cNvSpPr>
          <p:nvPr/>
        </p:nvSpPr>
        <p:spPr bwMode="auto">
          <a:xfrm flipH="1" flipV="1">
            <a:off x="3733800" y="4800600"/>
            <a:ext cx="2209800" cy="838200"/>
          </a:xfrm>
          <a:prstGeom prst="line">
            <a:avLst/>
          </a:prstGeom>
          <a:noFill/>
          <a:ln w="9525">
            <a:solidFill>
              <a:schemeClr val="tx1"/>
            </a:solidFill>
            <a:round/>
            <a:headEnd/>
            <a:tailEnd type="triangle" w="med" len="med"/>
          </a:ln>
        </p:spPr>
        <p:txBody>
          <a:bodyPr/>
          <a:lstStyle/>
          <a:p>
            <a:endParaRPr lang="en-US"/>
          </a:p>
        </p:txBody>
      </p:sp>
      <p:sp>
        <p:nvSpPr>
          <p:cNvPr id="117785" name="Line 89"/>
          <p:cNvSpPr>
            <a:spLocks noChangeShapeType="1"/>
          </p:cNvSpPr>
          <p:nvPr/>
        </p:nvSpPr>
        <p:spPr bwMode="auto">
          <a:xfrm flipH="1" flipV="1">
            <a:off x="5334000" y="4572000"/>
            <a:ext cx="1600200" cy="533400"/>
          </a:xfrm>
          <a:prstGeom prst="line">
            <a:avLst/>
          </a:prstGeom>
          <a:noFill/>
          <a:ln w="9525">
            <a:solidFill>
              <a:schemeClr val="tx1"/>
            </a:solidFill>
            <a:round/>
            <a:headEnd/>
            <a:tailEnd type="triangle" w="med" len="med"/>
          </a:ln>
        </p:spPr>
        <p:txBody>
          <a:bodyPr/>
          <a:lstStyle/>
          <a:p>
            <a:endParaRPr lang="en-US"/>
          </a:p>
        </p:txBody>
      </p:sp>
      <p:sp>
        <p:nvSpPr>
          <p:cNvPr id="117786" name="Line 92"/>
          <p:cNvSpPr>
            <a:spLocks noChangeShapeType="1"/>
          </p:cNvSpPr>
          <p:nvPr/>
        </p:nvSpPr>
        <p:spPr bwMode="auto">
          <a:xfrm flipV="1">
            <a:off x="3733800" y="4267200"/>
            <a:ext cx="2133600" cy="990600"/>
          </a:xfrm>
          <a:prstGeom prst="line">
            <a:avLst/>
          </a:prstGeom>
          <a:noFill/>
          <a:ln w="19050">
            <a:solidFill>
              <a:schemeClr val="tx1"/>
            </a:solidFill>
            <a:round/>
            <a:headEnd/>
            <a:tailEnd/>
          </a:ln>
        </p:spPr>
        <p:txBody>
          <a:bodyPr/>
          <a:lstStyle/>
          <a:p>
            <a:endParaRPr lang="en-US"/>
          </a:p>
        </p:txBody>
      </p:sp>
      <p:sp>
        <p:nvSpPr>
          <p:cNvPr id="117787" name="Line 93"/>
          <p:cNvSpPr>
            <a:spLocks noChangeShapeType="1"/>
          </p:cNvSpPr>
          <p:nvPr/>
        </p:nvSpPr>
        <p:spPr bwMode="auto">
          <a:xfrm flipV="1">
            <a:off x="3733800" y="4114800"/>
            <a:ext cx="2133600" cy="990600"/>
          </a:xfrm>
          <a:prstGeom prst="line">
            <a:avLst/>
          </a:prstGeom>
          <a:noFill/>
          <a:ln w="19050">
            <a:solidFill>
              <a:schemeClr val="tx1"/>
            </a:solidFill>
            <a:round/>
            <a:headEnd/>
            <a:tailEnd/>
          </a:ln>
        </p:spPr>
        <p:txBody>
          <a:bodyPr/>
          <a:lstStyle/>
          <a:p>
            <a:endParaRPr lang="en-US"/>
          </a:p>
        </p:txBody>
      </p:sp>
      <p:sp>
        <p:nvSpPr>
          <p:cNvPr id="117788" name="Line 94"/>
          <p:cNvSpPr>
            <a:spLocks noChangeShapeType="1"/>
          </p:cNvSpPr>
          <p:nvPr/>
        </p:nvSpPr>
        <p:spPr bwMode="auto">
          <a:xfrm>
            <a:off x="2590800" y="4572000"/>
            <a:ext cx="685800" cy="0"/>
          </a:xfrm>
          <a:prstGeom prst="line">
            <a:avLst/>
          </a:prstGeom>
          <a:noFill/>
          <a:ln w="9525">
            <a:solidFill>
              <a:schemeClr val="tx1"/>
            </a:solidFill>
            <a:round/>
            <a:headEnd/>
            <a:tailEnd type="triangle" w="med" len="med"/>
          </a:ln>
        </p:spPr>
        <p:txBody>
          <a:bodyPr/>
          <a:lstStyle/>
          <a:p>
            <a:endParaRPr lang="en-US"/>
          </a:p>
        </p:txBody>
      </p:sp>
      <p:sp>
        <p:nvSpPr>
          <p:cNvPr id="117789" name="Line 117"/>
          <p:cNvSpPr>
            <a:spLocks noChangeShapeType="1"/>
          </p:cNvSpPr>
          <p:nvPr/>
        </p:nvSpPr>
        <p:spPr bwMode="auto">
          <a:xfrm flipH="1">
            <a:off x="2895600" y="5410200"/>
            <a:ext cx="914400" cy="457200"/>
          </a:xfrm>
          <a:prstGeom prst="line">
            <a:avLst/>
          </a:prstGeom>
          <a:noFill/>
          <a:ln w="12700">
            <a:solidFill>
              <a:schemeClr val="tx1"/>
            </a:solidFill>
            <a:round/>
            <a:headEnd/>
            <a:tailEnd/>
          </a:ln>
        </p:spPr>
        <p:txBody>
          <a:bodyPr/>
          <a:lstStyle/>
          <a:p>
            <a:endParaRPr lang="en-US"/>
          </a:p>
        </p:txBody>
      </p:sp>
      <p:sp>
        <p:nvSpPr>
          <p:cNvPr id="117790" name="Line 118"/>
          <p:cNvSpPr>
            <a:spLocks noChangeShapeType="1"/>
          </p:cNvSpPr>
          <p:nvPr/>
        </p:nvSpPr>
        <p:spPr bwMode="auto">
          <a:xfrm flipH="1">
            <a:off x="3143250" y="5105400"/>
            <a:ext cx="585788" cy="0"/>
          </a:xfrm>
          <a:prstGeom prst="line">
            <a:avLst/>
          </a:prstGeom>
          <a:noFill/>
          <a:ln w="19050">
            <a:solidFill>
              <a:schemeClr val="tx1"/>
            </a:solidFill>
            <a:round/>
            <a:headEnd/>
            <a:tailEnd/>
          </a:ln>
        </p:spPr>
        <p:txBody>
          <a:bodyPr/>
          <a:lstStyle/>
          <a:p>
            <a:endParaRPr lang="en-US"/>
          </a:p>
        </p:txBody>
      </p:sp>
      <p:sp>
        <p:nvSpPr>
          <p:cNvPr id="117791" name="Line 119"/>
          <p:cNvSpPr>
            <a:spLocks noChangeShapeType="1"/>
          </p:cNvSpPr>
          <p:nvPr/>
        </p:nvSpPr>
        <p:spPr bwMode="auto">
          <a:xfrm flipH="1" flipV="1">
            <a:off x="3143250" y="5257800"/>
            <a:ext cx="576263" cy="0"/>
          </a:xfrm>
          <a:prstGeom prst="line">
            <a:avLst/>
          </a:prstGeom>
          <a:noFill/>
          <a:ln w="19050">
            <a:solidFill>
              <a:schemeClr val="tx1"/>
            </a:solidFill>
            <a:round/>
            <a:headEnd/>
            <a:tailEnd/>
          </a:ln>
        </p:spPr>
        <p:txBody>
          <a:bodyPr/>
          <a:lstStyle/>
          <a:p>
            <a:endParaRPr lang="en-US"/>
          </a:p>
        </p:txBody>
      </p:sp>
      <p:sp>
        <p:nvSpPr>
          <p:cNvPr id="117792" name="Rectangle 120"/>
          <p:cNvSpPr>
            <a:spLocks noChangeArrowheads="1"/>
          </p:cNvSpPr>
          <p:nvPr/>
        </p:nvSpPr>
        <p:spPr bwMode="auto">
          <a:xfrm>
            <a:off x="3657600" y="4724400"/>
            <a:ext cx="55563" cy="136525"/>
          </a:xfrm>
          <a:prstGeom prst="rect">
            <a:avLst/>
          </a:prstGeom>
          <a:solidFill>
            <a:srgbClr val="003300"/>
          </a:solidFill>
          <a:ln w="9525">
            <a:noFill/>
            <a:miter lim="800000"/>
            <a:headEnd/>
            <a:tailEnd/>
          </a:ln>
        </p:spPr>
        <p:txBody>
          <a:bodyPr wrap="none" anchor="ctr"/>
          <a:lstStyle/>
          <a:p>
            <a:endParaRPr lang="en-US"/>
          </a:p>
        </p:txBody>
      </p:sp>
      <p:sp>
        <p:nvSpPr>
          <p:cNvPr id="117793" name="Rectangle 121"/>
          <p:cNvSpPr>
            <a:spLocks noChangeArrowheads="1"/>
          </p:cNvSpPr>
          <p:nvPr/>
        </p:nvSpPr>
        <p:spPr bwMode="auto">
          <a:xfrm rot="-2443255">
            <a:off x="4038600" y="4495800"/>
            <a:ext cx="55563" cy="228600"/>
          </a:xfrm>
          <a:prstGeom prst="rect">
            <a:avLst/>
          </a:prstGeom>
          <a:solidFill>
            <a:srgbClr val="003300"/>
          </a:solidFill>
          <a:ln w="9525">
            <a:noFill/>
            <a:miter lim="800000"/>
            <a:headEnd/>
            <a:tailEnd/>
          </a:ln>
        </p:spPr>
        <p:txBody>
          <a:bodyPr wrap="none" anchor="ctr"/>
          <a:lstStyle/>
          <a:p>
            <a:endParaRPr lang="en-US"/>
          </a:p>
        </p:txBody>
      </p:sp>
      <p:sp>
        <p:nvSpPr>
          <p:cNvPr id="117794" name="Rectangle 122"/>
          <p:cNvSpPr>
            <a:spLocks noChangeArrowheads="1"/>
          </p:cNvSpPr>
          <p:nvPr/>
        </p:nvSpPr>
        <p:spPr bwMode="auto">
          <a:xfrm>
            <a:off x="5181600" y="4038600"/>
            <a:ext cx="55563" cy="136525"/>
          </a:xfrm>
          <a:prstGeom prst="rect">
            <a:avLst/>
          </a:prstGeom>
          <a:solidFill>
            <a:srgbClr val="003300"/>
          </a:solidFill>
          <a:ln w="9525">
            <a:noFill/>
            <a:miter lim="800000"/>
            <a:headEnd/>
            <a:tailEnd/>
          </a:ln>
        </p:spPr>
        <p:txBody>
          <a:bodyPr wrap="none" anchor="ctr"/>
          <a:lstStyle/>
          <a:p>
            <a:endParaRPr lang="en-US"/>
          </a:p>
        </p:txBody>
      </p:sp>
      <p:sp>
        <p:nvSpPr>
          <p:cNvPr id="117795" name="Rectangle 123"/>
          <p:cNvSpPr>
            <a:spLocks noChangeArrowheads="1"/>
          </p:cNvSpPr>
          <p:nvPr/>
        </p:nvSpPr>
        <p:spPr bwMode="auto">
          <a:xfrm>
            <a:off x="4495800" y="4343400"/>
            <a:ext cx="55563" cy="136525"/>
          </a:xfrm>
          <a:prstGeom prst="rect">
            <a:avLst/>
          </a:prstGeom>
          <a:solidFill>
            <a:srgbClr val="003300"/>
          </a:solidFill>
          <a:ln w="9525">
            <a:noFill/>
            <a:miter lim="800000"/>
            <a:headEnd/>
            <a:tailEnd/>
          </a:ln>
        </p:spPr>
        <p:txBody>
          <a:bodyPr wrap="none" anchor="ctr"/>
          <a:lstStyle/>
          <a:p>
            <a:endParaRPr lang="en-US"/>
          </a:p>
        </p:txBody>
      </p:sp>
      <p:sp>
        <p:nvSpPr>
          <p:cNvPr id="117796" name="Rectangle 124"/>
          <p:cNvSpPr>
            <a:spLocks noChangeArrowheads="1"/>
          </p:cNvSpPr>
          <p:nvPr/>
        </p:nvSpPr>
        <p:spPr bwMode="auto">
          <a:xfrm rot="-2733045">
            <a:off x="4801393" y="4114007"/>
            <a:ext cx="55563" cy="228600"/>
          </a:xfrm>
          <a:prstGeom prst="rect">
            <a:avLst/>
          </a:prstGeom>
          <a:solidFill>
            <a:srgbClr val="003300"/>
          </a:solidFill>
          <a:ln w="9525">
            <a:noFill/>
            <a:miter lim="800000"/>
            <a:headEnd/>
            <a:tailEnd/>
          </a:ln>
        </p:spPr>
        <p:txBody>
          <a:bodyPr wrap="none" anchor="ctr"/>
          <a:lstStyle/>
          <a:p>
            <a:endParaRPr lang="en-US"/>
          </a:p>
        </p:txBody>
      </p:sp>
      <p:sp>
        <p:nvSpPr>
          <p:cNvPr id="117797" name="Rectangle 125"/>
          <p:cNvSpPr>
            <a:spLocks noChangeArrowheads="1"/>
          </p:cNvSpPr>
          <p:nvPr/>
        </p:nvSpPr>
        <p:spPr bwMode="auto">
          <a:xfrm>
            <a:off x="5486400" y="3886200"/>
            <a:ext cx="55563" cy="136525"/>
          </a:xfrm>
          <a:prstGeom prst="rect">
            <a:avLst/>
          </a:prstGeom>
          <a:solidFill>
            <a:srgbClr val="003300"/>
          </a:solidFill>
          <a:ln w="9525">
            <a:noFill/>
            <a:miter lim="800000"/>
            <a:headEnd/>
            <a:tailEnd/>
          </a:ln>
        </p:spPr>
        <p:txBody>
          <a:bodyPr wrap="none" anchor="ctr"/>
          <a:lstStyle/>
          <a:p>
            <a:endParaRPr lang="en-US"/>
          </a:p>
        </p:txBody>
      </p:sp>
      <p:sp>
        <p:nvSpPr>
          <p:cNvPr id="117798" name="Line 126"/>
          <p:cNvSpPr>
            <a:spLocks noChangeShapeType="1"/>
          </p:cNvSpPr>
          <p:nvPr/>
        </p:nvSpPr>
        <p:spPr bwMode="auto">
          <a:xfrm>
            <a:off x="3048000" y="5334000"/>
            <a:ext cx="0" cy="152400"/>
          </a:xfrm>
          <a:prstGeom prst="line">
            <a:avLst/>
          </a:prstGeom>
          <a:noFill/>
          <a:ln w="9525">
            <a:solidFill>
              <a:schemeClr val="tx1"/>
            </a:solidFill>
            <a:round/>
            <a:headEnd/>
            <a:tailEnd/>
          </a:ln>
        </p:spPr>
        <p:txBody>
          <a:bodyPr/>
          <a:lstStyle/>
          <a:p>
            <a:endParaRPr lang="en-US"/>
          </a:p>
        </p:txBody>
      </p:sp>
      <p:sp>
        <p:nvSpPr>
          <p:cNvPr id="117799" name="Line 127"/>
          <p:cNvSpPr>
            <a:spLocks noChangeShapeType="1"/>
          </p:cNvSpPr>
          <p:nvPr/>
        </p:nvSpPr>
        <p:spPr bwMode="auto">
          <a:xfrm>
            <a:off x="2971800" y="5410200"/>
            <a:ext cx="0" cy="76200"/>
          </a:xfrm>
          <a:prstGeom prst="line">
            <a:avLst/>
          </a:prstGeom>
          <a:noFill/>
          <a:ln w="9525">
            <a:solidFill>
              <a:schemeClr val="tx1"/>
            </a:solidFill>
            <a:round/>
            <a:headEnd/>
            <a:tailEnd/>
          </a:ln>
        </p:spPr>
        <p:txBody>
          <a:bodyPr/>
          <a:lstStyle/>
          <a:p>
            <a:endParaRPr lang="en-US"/>
          </a:p>
        </p:txBody>
      </p:sp>
      <p:sp>
        <p:nvSpPr>
          <p:cNvPr id="117800" name="Line 128"/>
          <p:cNvSpPr>
            <a:spLocks noChangeShapeType="1"/>
          </p:cNvSpPr>
          <p:nvPr/>
        </p:nvSpPr>
        <p:spPr bwMode="auto">
          <a:xfrm>
            <a:off x="2895600" y="5438775"/>
            <a:ext cx="0" cy="76200"/>
          </a:xfrm>
          <a:prstGeom prst="line">
            <a:avLst/>
          </a:prstGeom>
          <a:noFill/>
          <a:ln w="9525">
            <a:solidFill>
              <a:schemeClr val="tx1"/>
            </a:solidFill>
            <a:round/>
            <a:headEnd/>
            <a:tailEnd/>
          </a:ln>
        </p:spPr>
        <p:txBody>
          <a:bodyPr/>
          <a:lstStyle/>
          <a:p>
            <a:endParaRPr lang="en-US"/>
          </a:p>
        </p:txBody>
      </p:sp>
      <p:sp>
        <p:nvSpPr>
          <p:cNvPr id="117801" name="Line 129"/>
          <p:cNvSpPr>
            <a:spLocks noChangeShapeType="1"/>
          </p:cNvSpPr>
          <p:nvPr/>
        </p:nvSpPr>
        <p:spPr bwMode="auto">
          <a:xfrm>
            <a:off x="2819400" y="5486400"/>
            <a:ext cx="0" cy="76200"/>
          </a:xfrm>
          <a:prstGeom prst="line">
            <a:avLst/>
          </a:prstGeom>
          <a:noFill/>
          <a:ln w="9525">
            <a:solidFill>
              <a:schemeClr val="tx1"/>
            </a:solidFill>
            <a:round/>
            <a:headEnd/>
            <a:tailEnd/>
          </a:ln>
        </p:spPr>
        <p:txBody>
          <a:bodyPr/>
          <a:lstStyle/>
          <a:p>
            <a:endParaRPr lang="en-US"/>
          </a:p>
        </p:txBody>
      </p:sp>
      <p:sp>
        <p:nvSpPr>
          <p:cNvPr id="117802" name="Line 130"/>
          <p:cNvSpPr>
            <a:spLocks noChangeShapeType="1"/>
          </p:cNvSpPr>
          <p:nvPr/>
        </p:nvSpPr>
        <p:spPr bwMode="auto">
          <a:xfrm>
            <a:off x="2743200" y="5562600"/>
            <a:ext cx="0" cy="76200"/>
          </a:xfrm>
          <a:prstGeom prst="line">
            <a:avLst/>
          </a:prstGeom>
          <a:noFill/>
          <a:ln w="9525">
            <a:solidFill>
              <a:schemeClr val="tx1"/>
            </a:solidFill>
            <a:round/>
            <a:headEnd/>
            <a:tailEnd/>
          </a:ln>
        </p:spPr>
        <p:txBody>
          <a:bodyPr/>
          <a:lstStyle/>
          <a:p>
            <a:endParaRPr lang="en-US"/>
          </a:p>
        </p:txBody>
      </p:sp>
      <p:sp>
        <p:nvSpPr>
          <p:cNvPr id="117803" name="Line 131"/>
          <p:cNvSpPr>
            <a:spLocks noChangeShapeType="1"/>
          </p:cNvSpPr>
          <p:nvPr/>
        </p:nvSpPr>
        <p:spPr bwMode="auto">
          <a:xfrm>
            <a:off x="2667000" y="5562600"/>
            <a:ext cx="0" cy="76200"/>
          </a:xfrm>
          <a:prstGeom prst="line">
            <a:avLst/>
          </a:prstGeom>
          <a:noFill/>
          <a:ln w="9525">
            <a:solidFill>
              <a:schemeClr val="tx1"/>
            </a:solidFill>
            <a:round/>
            <a:headEnd/>
            <a:tailEnd/>
          </a:ln>
        </p:spPr>
        <p:txBody>
          <a:bodyPr/>
          <a:lstStyle/>
          <a:p>
            <a:endParaRPr lang="en-US"/>
          </a:p>
        </p:txBody>
      </p:sp>
      <p:sp>
        <p:nvSpPr>
          <p:cNvPr id="117804" name="Line 132"/>
          <p:cNvSpPr>
            <a:spLocks noChangeShapeType="1"/>
          </p:cNvSpPr>
          <p:nvPr/>
        </p:nvSpPr>
        <p:spPr bwMode="auto">
          <a:xfrm>
            <a:off x="2743200" y="5638800"/>
            <a:ext cx="457200" cy="0"/>
          </a:xfrm>
          <a:prstGeom prst="line">
            <a:avLst/>
          </a:prstGeom>
          <a:noFill/>
          <a:ln w="9525">
            <a:solidFill>
              <a:schemeClr val="tx1"/>
            </a:solidFill>
            <a:round/>
            <a:headEnd/>
            <a:tailEnd/>
          </a:ln>
        </p:spPr>
        <p:txBody>
          <a:bodyPr/>
          <a:lstStyle/>
          <a:p>
            <a:endParaRPr lang="en-US"/>
          </a:p>
        </p:txBody>
      </p:sp>
      <p:sp>
        <p:nvSpPr>
          <p:cNvPr id="117805" name="Line 133"/>
          <p:cNvSpPr>
            <a:spLocks noChangeShapeType="1"/>
          </p:cNvSpPr>
          <p:nvPr/>
        </p:nvSpPr>
        <p:spPr bwMode="auto">
          <a:xfrm>
            <a:off x="2914650" y="5675313"/>
            <a:ext cx="228600" cy="0"/>
          </a:xfrm>
          <a:prstGeom prst="line">
            <a:avLst/>
          </a:prstGeom>
          <a:noFill/>
          <a:ln w="9525">
            <a:solidFill>
              <a:schemeClr val="tx1"/>
            </a:solidFill>
            <a:round/>
            <a:headEnd/>
            <a:tailEnd/>
          </a:ln>
        </p:spPr>
        <p:txBody>
          <a:bodyPr/>
          <a:lstStyle/>
          <a:p>
            <a:endParaRPr lang="en-US"/>
          </a:p>
        </p:txBody>
      </p:sp>
      <p:sp>
        <p:nvSpPr>
          <p:cNvPr id="117806" name="Line 134"/>
          <p:cNvSpPr>
            <a:spLocks noChangeShapeType="1"/>
          </p:cNvSpPr>
          <p:nvPr/>
        </p:nvSpPr>
        <p:spPr bwMode="auto">
          <a:xfrm>
            <a:off x="3048000" y="5486400"/>
            <a:ext cx="381000" cy="0"/>
          </a:xfrm>
          <a:prstGeom prst="line">
            <a:avLst/>
          </a:prstGeom>
          <a:noFill/>
          <a:ln w="9525">
            <a:solidFill>
              <a:schemeClr val="tx1"/>
            </a:solidFill>
            <a:round/>
            <a:headEnd/>
            <a:tailEnd/>
          </a:ln>
        </p:spPr>
        <p:txBody>
          <a:bodyPr/>
          <a:lstStyle/>
          <a:p>
            <a:endParaRPr lang="en-US"/>
          </a:p>
        </p:txBody>
      </p:sp>
      <p:sp>
        <p:nvSpPr>
          <p:cNvPr id="117807" name="Line 135"/>
          <p:cNvSpPr>
            <a:spLocks noChangeShapeType="1"/>
          </p:cNvSpPr>
          <p:nvPr/>
        </p:nvSpPr>
        <p:spPr bwMode="auto">
          <a:xfrm>
            <a:off x="2971800" y="5562600"/>
            <a:ext cx="228600" cy="0"/>
          </a:xfrm>
          <a:prstGeom prst="line">
            <a:avLst/>
          </a:prstGeom>
          <a:noFill/>
          <a:ln w="9525">
            <a:solidFill>
              <a:schemeClr val="tx1"/>
            </a:solidFill>
            <a:round/>
            <a:headEnd/>
            <a:tailEnd/>
          </a:ln>
        </p:spPr>
        <p:txBody>
          <a:bodyPr/>
          <a:lstStyle/>
          <a:p>
            <a:endParaRPr lang="en-US"/>
          </a:p>
        </p:txBody>
      </p:sp>
      <p:sp>
        <p:nvSpPr>
          <p:cNvPr id="117808" name="Line 136"/>
          <p:cNvSpPr>
            <a:spLocks noChangeShapeType="1"/>
          </p:cNvSpPr>
          <p:nvPr/>
        </p:nvSpPr>
        <p:spPr bwMode="auto">
          <a:xfrm>
            <a:off x="3124200" y="5519738"/>
            <a:ext cx="381000" cy="0"/>
          </a:xfrm>
          <a:prstGeom prst="line">
            <a:avLst/>
          </a:prstGeom>
          <a:noFill/>
          <a:ln w="9525">
            <a:solidFill>
              <a:schemeClr val="tx1"/>
            </a:solidFill>
            <a:round/>
            <a:headEnd/>
            <a:tailEnd/>
          </a:ln>
        </p:spPr>
        <p:txBody>
          <a:bodyPr/>
          <a:lstStyle/>
          <a:p>
            <a:endParaRPr lang="en-US"/>
          </a:p>
        </p:txBody>
      </p:sp>
      <p:sp>
        <p:nvSpPr>
          <p:cNvPr id="117809" name="Line 137"/>
          <p:cNvSpPr>
            <a:spLocks noChangeShapeType="1"/>
          </p:cNvSpPr>
          <p:nvPr/>
        </p:nvSpPr>
        <p:spPr bwMode="auto">
          <a:xfrm flipH="1">
            <a:off x="2057400" y="5486400"/>
            <a:ext cx="762000" cy="0"/>
          </a:xfrm>
          <a:prstGeom prst="line">
            <a:avLst/>
          </a:prstGeom>
          <a:noFill/>
          <a:ln w="9525">
            <a:solidFill>
              <a:schemeClr val="tx1"/>
            </a:solidFill>
            <a:round/>
            <a:headEnd/>
            <a:tailEnd/>
          </a:ln>
        </p:spPr>
        <p:txBody>
          <a:bodyPr/>
          <a:lstStyle/>
          <a:p>
            <a:endParaRPr lang="en-US"/>
          </a:p>
        </p:txBody>
      </p:sp>
      <p:sp>
        <p:nvSpPr>
          <p:cNvPr id="117810" name="Line 138"/>
          <p:cNvSpPr>
            <a:spLocks noChangeShapeType="1"/>
          </p:cNvSpPr>
          <p:nvPr/>
        </p:nvSpPr>
        <p:spPr bwMode="auto">
          <a:xfrm flipH="1">
            <a:off x="2590800" y="5410200"/>
            <a:ext cx="228600" cy="0"/>
          </a:xfrm>
          <a:prstGeom prst="line">
            <a:avLst/>
          </a:prstGeom>
          <a:noFill/>
          <a:ln w="9525">
            <a:solidFill>
              <a:schemeClr val="tx1"/>
            </a:solidFill>
            <a:round/>
            <a:headEnd/>
            <a:tailEnd/>
          </a:ln>
        </p:spPr>
        <p:txBody>
          <a:bodyPr/>
          <a:lstStyle/>
          <a:p>
            <a:endParaRPr lang="en-US"/>
          </a:p>
        </p:txBody>
      </p:sp>
      <p:sp>
        <p:nvSpPr>
          <p:cNvPr id="117811" name="Line 139"/>
          <p:cNvSpPr>
            <a:spLocks noChangeShapeType="1"/>
          </p:cNvSpPr>
          <p:nvPr/>
        </p:nvSpPr>
        <p:spPr bwMode="auto">
          <a:xfrm flipH="1">
            <a:off x="2286000" y="5562600"/>
            <a:ext cx="304800" cy="0"/>
          </a:xfrm>
          <a:prstGeom prst="line">
            <a:avLst/>
          </a:prstGeom>
          <a:noFill/>
          <a:ln w="9525">
            <a:solidFill>
              <a:schemeClr val="tx1"/>
            </a:solidFill>
            <a:round/>
            <a:headEnd/>
            <a:tailEnd/>
          </a:ln>
        </p:spPr>
        <p:txBody>
          <a:bodyPr/>
          <a:lstStyle/>
          <a:p>
            <a:endParaRPr lang="en-US"/>
          </a:p>
        </p:txBody>
      </p:sp>
      <p:sp>
        <p:nvSpPr>
          <p:cNvPr id="117812" name="Line 140"/>
          <p:cNvSpPr>
            <a:spLocks noChangeShapeType="1"/>
          </p:cNvSpPr>
          <p:nvPr/>
        </p:nvSpPr>
        <p:spPr bwMode="auto">
          <a:xfrm flipH="1">
            <a:off x="2743200" y="5334000"/>
            <a:ext cx="304800" cy="0"/>
          </a:xfrm>
          <a:prstGeom prst="line">
            <a:avLst/>
          </a:prstGeom>
          <a:noFill/>
          <a:ln w="9525">
            <a:solidFill>
              <a:schemeClr val="tx1"/>
            </a:solidFill>
            <a:round/>
            <a:headEnd/>
            <a:tailEnd/>
          </a:ln>
        </p:spPr>
        <p:txBody>
          <a:bodyPr/>
          <a:lstStyle/>
          <a:p>
            <a:endParaRPr lang="en-US"/>
          </a:p>
        </p:txBody>
      </p:sp>
      <p:sp>
        <p:nvSpPr>
          <p:cNvPr id="117813" name="Line 141"/>
          <p:cNvSpPr>
            <a:spLocks noChangeShapeType="1"/>
          </p:cNvSpPr>
          <p:nvPr/>
        </p:nvSpPr>
        <p:spPr bwMode="auto">
          <a:xfrm>
            <a:off x="2895600" y="5715000"/>
            <a:ext cx="76200" cy="0"/>
          </a:xfrm>
          <a:prstGeom prst="line">
            <a:avLst/>
          </a:prstGeom>
          <a:noFill/>
          <a:ln w="9525">
            <a:solidFill>
              <a:schemeClr val="tx1"/>
            </a:solidFill>
            <a:round/>
            <a:headEnd/>
            <a:tailEnd/>
          </a:ln>
        </p:spPr>
        <p:txBody>
          <a:bodyPr/>
          <a:lstStyle/>
          <a:p>
            <a:endParaRPr lang="en-US"/>
          </a:p>
        </p:txBody>
      </p:sp>
      <p:sp>
        <p:nvSpPr>
          <p:cNvPr id="117814" name="Line 143"/>
          <p:cNvSpPr>
            <a:spLocks noChangeShapeType="1"/>
          </p:cNvSpPr>
          <p:nvPr/>
        </p:nvSpPr>
        <p:spPr bwMode="auto">
          <a:xfrm>
            <a:off x="3200400" y="5638800"/>
            <a:ext cx="152400" cy="0"/>
          </a:xfrm>
          <a:prstGeom prst="line">
            <a:avLst/>
          </a:prstGeom>
          <a:noFill/>
          <a:ln w="9525">
            <a:solidFill>
              <a:schemeClr val="tx1"/>
            </a:solidFill>
            <a:round/>
            <a:headEnd/>
            <a:tailEnd/>
          </a:ln>
        </p:spPr>
        <p:txBody>
          <a:bodyPr/>
          <a:lstStyle/>
          <a:p>
            <a:endParaRPr lang="en-US"/>
          </a:p>
        </p:txBody>
      </p:sp>
      <p:sp>
        <p:nvSpPr>
          <p:cNvPr id="117815" name="Line 144"/>
          <p:cNvSpPr>
            <a:spLocks noChangeShapeType="1"/>
          </p:cNvSpPr>
          <p:nvPr/>
        </p:nvSpPr>
        <p:spPr bwMode="auto">
          <a:xfrm>
            <a:off x="3200400" y="5562600"/>
            <a:ext cx="304800" cy="0"/>
          </a:xfrm>
          <a:prstGeom prst="line">
            <a:avLst/>
          </a:prstGeom>
          <a:noFill/>
          <a:ln w="9525">
            <a:solidFill>
              <a:schemeClr val="tx1"/>
            </a:solidFill>
            <a:round/>
            <a:headEnd/>
            <a:tailEnd/>
          </a:ln>
        </p:spPr>
        <p:txBody>
          <a:bodyPr/>
          <a:lstStyle/>
          <a:p>
            <a:endParaRPr lang="en-US"/>
          </a:p>
        </p:txBody>
      </p:sp>
      <p:sp>
        <p:nvSpPr>
          <p:cNvPr id="117816" name="Line 145"/>
          <p:cNvSpPr>
            <a:spLocks noChangeShapeType="1"/>
          </p:cNvSpPr>
          <p:nvPr/>
        </p:nvSpPr>
        <p:spPr bwMode="auto">
          <a:xfrm>
            <a:off x="3505200" y="5486400"/>
            <a:ext cx="152400" cy="0"/>
          </a:xfrm>
          <a:prstGeom prst="line">
            <a:avLst/>
          </a:prstGeom>
          <a:noFill/>
          <a:ln w="9525">
            <a:solidFill>
              <a:schemeClr val="tx1"/>
            </a:solidFill>
            <a:round/>
            <a:headEnd/>
            <a:tailEnd/>
          </a:ln>
        </p:spPr>
        <p:txBody>
          <a:bodyPr/>
          <a:lstStyle/>
          <a:p>
            <a:endParaRPr lang="en-US"/>
          </a:p>
        </p:txBody>
      </p:sp>
      <p:sp>
        <p:nvSpPr>
          <p:cNvPr id="117817" name="Line 146"/>
          <p:cNvSpPr>
            <a:spLocks noChangeShapeType="1"/>
          </p:cNvSpPr>
          <p:nvPr/>
        </p:nvSpPr>
        <p:spPr bwMode="auto">
          <a:xfrm flipH="1">
            <a:off x="2895600" y="5257800"/>
            <a:ext cx="228600" cy="0"/>
          </a:xfrm>
          <a:prstGeom prst="line">
            <a:avLst/>
          </a:prstGeom>
          <a:noFill/>
          <a:ln w="9525">
            <a:solidFill>
              <a:schemeClr val="tx1"/>
            </a:solidFill>
            <a:round/>
            <a:headEnd/>
            <a:tailEnd/>
          </a:ln>
        </p:spPr>
        <p:txBody>
          <a:bodyPr/>
          <a:lstStyle/>
          <a:p>
            <a:endParaRPr lang="en-US"/>
          </a:p>
        </p:txBody>
      </p:sp>
      <p:sp>
        <p:nvSpPr>
          <p:cNvPr id="117818" name="Line 147"/>
          <p:cNvSpPr>
            <a:spLocks noChangeShapeType="1"/>
          </p:cNvSpPr>
          <p:nvPr/>
        </p:nvSpPr>
        <p:spPr bwMode="auto">
          <a:xfrm>
            <a:off x="3429000" y="5638800"/>
            <a:ext cx="76200" cy="0"/>
          </a:xfrm>
          <a:prstGeom prst="line">
            <a:avLst/>
          </a:prstGeom>
          <a:noFill/>
          <a:ln w="9525">
            <a:solidFill>
              <a:schemeClr val="tx1"/>
            </a:solidFill>
            <a:round/>
            <a:headEnd/>
            <a:tailEnd/>
          </a:ln>
        </p:spPr>
        <p:txBody>
          <a:bodyPr/>
          <a:lstStyle/>
          <a:p>
            <a:endParaRPr lang="en-US"/>
          </a:p>
        </p:txBody>
      </p:sp>
      <p:sp>
        <p:nvSpPr>
          <p:cNvPr id="117819" name="Line 149"/>
          <p:cNvSpPr>
            <a:spLocks noChangeShapeType="1"/>
          </p:cNvSpPr>
          <p:nvPr/>
        </p:nvSpPr>
        <p:spPr bwMode="auto">
          <a:xfrm>
            <a:off x="3581400" y="5562600"/>
            <a:ext cx="76200" cy="0"/>
          </a:xfrm>
          <a:prstGeom prst="line">
            <a:avLst/>
          </a:prstGeom>
          <a:noFill/>
          <a:ln w="9525">
            <a:solidFill>
              <a:schemeClr val="tx1"/>
            </a:solidFill>
            <a:round/>
            <a:headEnd/>
            <a:tailEnd/>
          </a:ln>
        </p:spPr>
        <p:txBody>
          <a:bodyPr/>
          <a:lstStyle/>
          <a:p>
            <a:endParaRPr lang="en-US"/>
          </a:p>
        </p:txBody>
      </p:sp>
      <p:sp>
        <p:nvSpPr>
          <p:cNvPr id="117820" name="Line 150"/>
          <p:cNvSpPr>
            <a:spLocks noChangeShapeType="1"/>
          </p:cNvSpPr>
          <p:nvPr/>
        </p:nvSpPr>
        <p:spPr bwMode="auto">
          <a:xfrm>
            <a:off x="3276600" y="5715000"/>
            <a:ext cx="76200" cy="0"/>
          </a:xfrm>
          <a:prstGeom prst="line">
            <a:avLst/>
          </a:prstGeom>
          <a:noFill/>
          <a:ln w="9525">
            <a:solidFill>
              <a:schemeClr val="tx1"/>
            </a:solidFill>
            <a:round/>
            <a:headEnd/>
            <a:tailEnd/>
          </a:ln>
        </p:spPr>
        <p:txBody>
          <a:bodyPr/>
          <a:lstStyle/>
          <a:p>
            <a:endParaRPr lang="en-US"/>
          </a:p>
        </p:txBody>
      </p:sp>
      <p:sp>
        <p:nvSpPr>
          <p:cNvPr id="117821" name="Line 153"/>
          <p:cNvSpPr>
            <a:spLocks noChangeShapeType="1"/>
          </p:cNvSpPr>
          <p:nvPr/>
        </p:nvSpPr>
        <p:spPr bwMode="auto">
          <a:xfrm>
            <a:off x="3124200" y="5791200"/>
            <a:ext cx="152400" cy="0"/>
          </a:xfrm>
          <a:prstGeom prst="line">
            <a:avLst/>
          </a:prstGeom>
          <a:noFill/>
          <a:ln w="9525">
            <a:solidFill>
              <a:schemeClr val="tx1"/>
            </a:solidFill>
            <a:round/>
            <a:headEnd/>
            <a:tailEnd/>
          </a:ln>
        </p:spPr>
        <p:txBody>
          <a:bodyPr/>
          <a:lstStyle/>
          <a:p>
            <a:endParaRPr lang="en-US"/>
          </a:p>
        </p:txBody>
      </p:sp>
      <p:sp>
        <p:nvSpPr>
          <p:cNvPr id="117822" name="Line 154"/>
          <p:cNvSpPr>
            <a:spLocks noChangeShapeType="1"/>
          </p:cNvSpPr>
          <p:nvPr/>
        </p:nvSpPr>
        <p:spPr bwMode="auto">
          <a:xfrm>
            <a:off x="3657600" y="5486400"/>
            <a:ext cx="304800" cy="0"/>
          </a:xfrm>
          <a:prstGeom prst="line">
            <a:avLst/>
          </a:prstGeom>
          <a:noFill/>
          <a:ln w="9525">
            <a:solidFill>
              <a:schemeClr val="tx1"/>
            </a:solidFill>
            <a:round/>
            <a:headEnd/>
            <a:tailEnd/>
          </a:ln>
        </p:spPr>
        <p:txBody>
          <a:bodyPr/>
          <a:lstStyle/>
          <a:p>
            <a:endParaRPr lang="en-US"/>
          </a:p>
        </p:txBody>
      </p:sp>
      <p:sp>
        <p:nvSpPr>
          <p:cNvPr id="117823" name="Line 155"/>
          <p:cNvSpPr>
            <a:spLocks noChangeShapeType="1"/>
          </p:cNvSpPr>
          <p:nvPr/>
        </p:nvSpPr>
        <p:spPr bwMode="auto">
          <a:xfrm>
            <a:off x="3886200" y="5334000"/>
            <a:ext cx="228600" cy="0"/>
          </a:xfrm>
          <a:prstGeom prst="line">
            <a:avLst/>
          </a:prstGeom>
          <a:noFill/>
          <a:ln w="9525">
            <a:solidFill>
              <a:schemeClr val="tx1"/>
            </a:solidFill>
            <a:round/>
            <a:headEnd/>
            <a:tailEnd/>
          </a:ln>
        </p:spPr>
        <p:txBody>
          <a:bodyPr/>
          <a:lstStyle/>
          <a:p>
            <a:endParaRPr lang="en-US"/>
          </a:p>
        </p:txBody>
      </p:sp>
      <p:sp>
        <p:nvSpPr>
          <p:cNvPr id="117824" name="Line 156"/>
          <p:cNvSpPr>
            <a:spLocks noChangeShapeType="1"/>
          </p:cNvSpPr>
          <p:nvPr/>
        </p:nvSpPr>
        <p:spPr bwMode="auto">
          <a:xfrm>
            <a:off x="3886200" y="5410200"/>
            <a:ext cx="152400" cy="0"/>
          </a:xfrm>
          <a:prstGeom prst="line">
            <a:avLst/>
          </a:prstGeom>
          <a:noFill/>
          <a:ln w="9525">
            <a:solidFill>
              <a:schemeClr val="tx1"/>
            </a:solidFill>
            <a:round/>
            <a:headEnd/>
            <a:tailEnd/>
          </a:ln>
        </p:spPr>
        <p:txBody>
          <a:bodyPr/>
          <a:lstStyle/>
          <a:p>
            <a:endParaRPr lang="en-US"/>
          </a:p>
        </p:txBody>
      </p:sp>
      <p:sp>
        <p:nvSpPr>
          <p:cNvPr id="117825" name="Line 157"/>
          <p:cNvSpPr>
            <a:spLocks noChangeShapeType="1"/>
          </p:cNvSpPr>
          <p:nvPr/>
        </p:nvSpPr>
        <p:spPr bwMode="auto">
          <a:xfrm>
            <a:off x="4191000" y="5257800"/>
            <a:ext cx="304800" cy="0"/>
          </a:xfrm>
          <a:prstGeom prst="line">
            <a:avLst/>
          </a:prstGeom>
          <a:noFill/>
          <a:ln w="9525">
            <a:solidFill>
              <a:schemeClr val="tx1"/>
            </a:solidFill>
            <a:round/>
            <a:headEnd/>
            <a:tailEnd/>
          </a:ln>
        </p:spPr>
        <p:txBody>
          <a:bodyPr/>
          <a:lstStyle/>
          <a:p>
            <a:endParaRPr lang="en-US"/>
          </a:p>
        </p:txBody>
      </p:sp>
      <p:sp>
        <p:nvSpPr>
          <p:cNvPr id="117826" name="Line 158"/>
          <p:cNvSpPr>
            <a:spLocks noChangeShapeType="1"/>
          </p:cNvSpPr>
          <p:nvPr/>
        </p:nvSpPr>
        <p:spPr bwMode="auto">
          <a:xfrm>
            <a:off x="4419600" y="5105400"/>
            <a:ext cx="381000" cy="0"/>
          </a:xfrm>
          <a:prstGeom prst="line">
            <a:avLst/>
          </a:prstGeom>
          <a:noFill/>
          <a:ln w="9525">
            <a:solidFill>
              <a:schemeClr val="tx1"/>
            </a:solidFill>
            <a:round/>
            <a:headEnd/>
            <a:tailEnd/>
          </a:ln>
        </p:spPr>
        <p:txBody>
          <a:bodyPr/>
          <a:lstStyle/>
          <a:p>
            <a:endParaRPr lang="en-US"/>
          </a:p>
        </p:txBody>
      </p:sp>
      <p:sp>
        <p:nvSpPr>
          <p:cNvPr id="117827" name="Line 159"/>
          <p:cNvSpPr>
            <a:spLocks noChangeShapeType="1"/>
          </p:cNvSpPr>
          <p:nvPr/>
        </p:nvSpPr>
        <p:spPr bwMode="auto">
          <a:xfrm>
            <a:off x="4419600" y="5181600"/>
            <a:ext cx="304800" cy="0"/>
          </a:xfrm>
          <a:prstGeom prst="line">
            <a:avLst/>
          </a:prstGeom>
          <a:noFill/>
          <a:ln w="9525">
            <a:solidFill>
              <a:schemeClr val="tx1"/>
            </a:solidFill>
            <a:round/>
            <a:headEnd/>
            <a:tailEnd/>
          </a:ln>
        </p:spPr>
        <p:txBody>
          <a:bodyPr/>
          <a:lstStyle/>
          <a:p>
            <a:endParaRPr lang="en-US"/>
          </a:p>
        </p:txBody>
      </p:sp>
      <p:sp>
        <p:nvSpPr>
          <p:cNvPr id="117828" name="Line 160"/>
          <p:cNvSpPr>
            <a:spLocks noChangeShapeType="1"/>
          </p:cNvSpPr>
          <p:nvPr/>
        </p:nvSpPr>
        <p:spPr bwMode="auto">
          <a:xfrm>
            <a:off x="4724400" y="5029200"/>
            <a:ext cx="381000" cy="0"/>
          </a:xfrm>
          <a:prstGeom prst="line">
            <a:avLst/>
          </a:prstGeom>
          <a:noFill/>
          <a:ln w="9525">
            <a:solidFill>
              <a:schemeClr val="tx1"/>
            </a:solidFill>
            <a:round/>
            <a:headEnd/>
            <a:tailEnd/>
          </a:ln>
        </p:spPr>
        <p:txBody>
          <a:bodyPr/>
          <a:lstStyle/>
          <a:p>
            <a:endParaRPr lang="en-US"/>
          </a:p>
        </p:txBody>
      </p:sp>
      <p:sp>
        <p:nvSpPr>
          <p:cNvPr id="117829" name="Line 161"/>
          <p:cNvSpPr>
            <a:spLocks noChangeShapeType="1"/>
          </p:cNvSpPr>
          <p:nvPr/>
        </p:nvSpPr>
        <p:spPr bwMode="auto">
          <a:xfrm>
            <a:off x="4953000" y="4876800"/>
            <a:ext cx="381000" cy="0"/>
          </a:xfrm>
          <a:prstGeom prst="line">
            <a:avLst/>
          </a:prstGeom>
          <a:noFill/>
          <a:ln w="9525">
            <a:solidFill>
              <a:schemeClr val="tx1"/>
            </a:solidFill>
            <a:round/>
            <a:headEnd/>
            <a:tailEnd/>
          </a:ln>
        </p:spPr>
        <p:txBody>
          <a:bodyPr/>
          <a:lstStyle/>
          <a:p>
            <a:endParaRPr lang="en-US"/>
          </a:p>
        </p:txBody>
      </p:sp>
      <p:sp>
        <p:nvSpPr>
          <p:cNvPr id="117830" name="Line 162"/>
          <p:cNvSpPr>
            <a:spLocks noChangeShapeType="1"/>
          </p:cNvSpPr>
          <p:nvPr/>
        </p:nvSpPr>
        <p:spPr bwMode="auto">
          <a:xfrm>
            <a:off x="5181600" y="4800600"/>
            <a:ext cx="381000" cy="0"/>
          </a:xfrm>
          <a:prstGeom prst="line">
            <a:avLst/>
          </a:prstGeom>
          <a:noFill/>
          <a:ln w="9525">
            <a:solidFill>
              <a:schemeClr val="tx1"/>
            </a:solidFill>
            <a:round/>
            <a:headEnd/>
            <a:tailEnd/>
          </a:ln>
        </p:spPr>
        <p:txBody>
          <a:bodyPr/>
          <a:lstStyle/>
          <a:p>
            <a:endParaRPr lang="en-US"/>
          </a:p>
        </p:txBody>
      </p:sp>
      <p:sp>
        <p:nvSpPr>
          <p:cNvPr id="117831" name="Line 163"/>
          <p:cNvSpPr>
            <a:spLocks noChangeShapeType="1"/>
          </p:cNvSpPr>
          <p:nvPr/>
        </p:nvSpPr>
        <p:spPr bwMode="auto">
          <a:xfrm>
            <a:off x="5334000" y="4724400"/>
            <a:ext cx="457200" cy="0"/>
          </a:xfrm>
          <a:prstGeom prst="line">
            <a:avLst/>
          </a:prstGeom>
          <a:noFill/>
          <a:ln w="9525">
            <a:solidFill>
              <a:schemeClr val="tx1"/>
            </a:solidFill>
            <a:round/>
            <a:headEnd/>
            <a:tailEnd/>
          </a:ln>
        </p:spPr>
        <p:txBody>
          <a:bodyPr/>
          <a:lstStyle/>
          <a:p>
            <a:endParaRPr lang="en-US"/>
          </a:p>
        </p:txBody>
      </p:sp>
      <p:sp>
        <p:nvSpPr>
          <p:cNvPr id="117832" name="Line 164"/>
          <p:cNvSpPr>
            <a:spLocks noChangeShapeType="1"/>
          </p:cNvSpPr>
          <p:nvPr/>
        </p:nvSpPr>
        <p:spPr bwMode="auto">
          <a:xfrm>
            <a:off x="5562600" y="4572000"/>
            <a:ext cx="304800" cy="0"/>
          </a:xfrm>
          <a:prstGeom prst="line">
            <a:avLst/>
          </a:prstGeom>
          <a:noFill/>
          <a:ln w="9525">
            <a:solidFill>
              <a:schemeClr val="tx1"/>
            </a:solidFill>
            <a:round/>
            <a:headEnd/>
            <a:tailEnd/>
          </a:ln>
        </p:spPr>
        <p:txBody>
          <a:bodyPr/>
          <a:lstStyle/>
          <a:p>
            <a:endParaRPr lang="en-US"/>
          </a:p>
        </p:txBody>
      </p:sp>
      <p:sp>
        <p:nvSpPr>
          <p:cNvPr id="117833" name="Line 166"/>
          <p:cNvSpPr>
            <a:spLocks noChangeShapeType="1"/>
          </p:cNvSpPr>
          <p:nvPr/>
        </p:nvSpPr>
        <p:spPr bwMode="auto">
          <a:xfrm>
            <a:off x="5486400" y="4648200"/>
            <a:ext cx="228600" cy="0"/>
          </a:xfrm>
          <a:prstGeom prst="line">
            <a:avLst/>
          </a:prstGeom>
          <a:noFill/>
          <a:ln w="9525">
            <a:solidFill>
              <a:schemeClr val="tx1"/>
            </a:solidFill>
            <a:round/>
            <a:headEnd/>
            <a:tailEnd/>
          </a:ln>
        </p:spPr>
        <p:txBody>
          <a:bodyPr/>
          <a:lstStyle/>
          <a:p>
            <a:endParaRPr lang="en-US"/>
          </a:p>
        </p:txBody>
      </p:sp>
      <p:sp>
        <p:nvSpPr>
          <p:cNvPr id="117834" name="Line 167"/>
          <p:cNvSpPr>
            <a:spLocks noChangeShapeType="1"/>
          </p:cNvSpPr>
          <p:nvPr/>
        </p:nvSpPr>
        <p:spPr bwMode="auto">
          <a:xfrm>
            <a:off x="5791200" y="4495800"/>
            <a:ext cx="457200" cy="0"/>
          </a:xfrm>
          <a:prstGeom prst="line">
            <a:avLst/>
          </a:prstGeom>
          <a:noFill/>
          <a:ln w="9525">
            <a:solidFill>
              <a:schemeClr val="tx1"/>
            </a:solidFill>
            <a:round/>
            <a:headEnd/>
            <a:tailEnd/>
          </a:ln>
        </p:spPr>
        <p:txBody>
          <a:bodyPr/>
          <a:lstStyle/>
          <a:p>
            <a:endParaRPr lang="en-US"/>
          </a:p>
        </p:txBody>
      </p:sp>
      <p:sp>
        <p:nvSpPr>
          <p:cNvPr id="117835" name="Line 168"/>
          <p:cNvSpPr>
            <a:spLocks noChangeShapeType="1"/>
          </p:cNvSpPr>
          <p:nvPr/>
        </p:nvSpPr>
        <p:spPr bwMode="auto">
          <a:xfrm>
            <a:off x="4800600" y="4953000"/>
            <a:ext cx="228600" cy="0"/>
          </a:xfrm>
          <a:prstGeom prst="line">
            <a:avLst/>
          </a:prstGeom>
          <a:noFill/>
          <a:ln w="9525">
            <a:solidFill>
              <a:schemeClr val="tx1"/>
            </a:solidFill>
            <a:round/>
            <a:headEnd/>
            <a:tailEnd/>
          </a:ln>
        </p:spPr>
        <p:txBody>
          <a:bodyPr/>
          <a:lstStyle/>
          <a:p>
            <a:endParaRPr lang="en-US"/>
          </a:p>
        </p:txBody>
      </p:sp>
      <p:sp>
        <p:nvSpPr>
          <p:cNvPr id="117836" name="Line 169"/>
          <p:cNvSpPr>
            <a:spLocks noChangeShapeType="1"/>
          </p:cNvSpPr>
          <p:nvPr/>
        </p:nvSpPr>
        <p:spPr bwMode="auto">
          <a:xfrm>
            <a:off x="5867400" y="4419600"/>
            <a:ext cx="228600" cy="0"/>
          </a:xfrm>
          <a:prstGeom prst="line">
            <a:avLst/>
          </a:prstGeom>
          <a:noFill/>
          <a:ln w="9525">
            <a:solidFill>
              <a:schemeClr val="tx1"/>
            </a:solidFill>
            <a:round/>
            <a:headEnd/>
            <a:tailEnd/>
          </a:ln>
        </p:spPr>
        <p:txBody>
          <a:bodyPr/>
          <a:lstStyle/>
          <a:p>
            <a:endParaRPr lang="en-US"/>
          </a:p>
        </p:txBody>
      </p:sp>
      <p:sp>
        <p:nvSpPr>
          <p:cNvPr id="117837" name="Line 170"/>
          <p:cNvSpPr>
            <a:spLocks noChangeShapeType="1"/>
          </p:cNvSpPr>
          <p:nvPr/>
        </p:nvSpPr>
        <p:spPr bwMode="auto">
          <a:xfrm>
            <a:off x="5867400" y="4343400"/>
            <a:ext cx="152400" cy="0"/>
          </a:xfrm>
          <a:prstGeom prst="line">
            <a:avLst/>
          </a:prstGeom>
          <a:noFill/>
          <a:ln w="9525">
            <a:solidFill>
              <a:schemeClr val="tx1"/>
            </a:solidFill>
            <a:round/>
            <a:headEnd/>
            <a:tailEnd/>
          </a:ln>
        </p:spPr>
        <p:txBody>
          <a:bodyPr/>
          <a:lstStyle/>
          <a:p>
            <a:endParaRPr lang="en-US"/>
          </a:p>
        </p:txBody>
      </p:sp>
      <p:sp>
        <p:nvSpPr>
          <p:cNvPr id="117838" name="Line 171"/>
          <p:cNvSpPr>
            <a:spLocks noChangeShapeType="1"/>
          </p:cNvSpPr>
          <p:nvPr/>
        </p:nvSpPr>
        <p:spPr bwMode="auto">
          <a:xfrm>
            <a:off x="2514600" y="5638800"/>
            <a:ext cx="0" cy="76200"/>
          </a:xfrm>
          <a:prstGeom prst="line">
            <a:avLst/>
          </a:prstGeom>
          <a:noFill/>
          <a:ln w="9525">
            <a:solidFill>
              <a:schemeClr val="tx1"/>
            </a:solidFill>
            <a:round/>
            <a:headEnd/>
            <a:tailEnd/>
          </a:ln>
        </p:spPr>
        <p:txBody>
          <a:bodyPr/>
          <a:lstStyle/>
          <a:p>
            <a:endParaRPr lang="en-US"/>
          </a:p>
        </p:txBody>
      </p:sp>
      <p:sp>
        <p:nvSpPr>
          <p:cNvPr id="117839" name="Line 172"/>
          <p:cNvSpPr>
            <a:spLocks noChangeShapeType="1"/>
          </p:cNvSpPr>
          <p:nvPr/>
        </p:nvSpPr>
        <p:spPr bwMode="auto">
          <a:xfrm>
            <a:off x="2590800" y="5562600"/>
            <a:ext cx="0" cy="152400"/>
          </a:xfrm>
          <a:prstGeom prst="line">
            <a:avLst/>
          </a:prstGeom>
          <a:noFill/>
          <a:ln w="9525">
            <a:solidFill>
              <a:schemeClr val="tx1"/>
            </a:solidFill>
            <a:round/>
            <a:headEnd/>
            <a:tailEnd/>
          </a:ln>
        </p:spPr>
        <p:txBody>
          <a:bodyPr/>
          <a:lstStyle/>
          <a:p>
            <a:endParaRPr lang="en-US"/>
          </a:p>
        </p:txBody>
      </p:sp>
      <p:sp>
        <p:nvSpPr>
          <p:cNvPr id="117840" name="Line 173"/>
          <p:cNvSpPr>
            <a:spLocks noChangeShapeType="1"/>
          </p:cNvSpPr>
          <p:nvPr/>
        </p:nvSpPr>
        <p:spPr bwMode="auto">
          <a:xfrm>
            <a:off x="2362200" y="5715000"/>
            <a:ext cx="0" cy="76200"/>
          </a:xfrm>
          <a:prstGeom prst="line">
            <a:avLst/>
          </a:prstGeom>
          <a:noFill/>
          <a:ln w="9525">
            <a:solidFill>
              <a:schemeClr val="tx1"/>
            </a:solidFill>
            <a:round/>
            <a:headEnd/>
            <a:tailEnd/>
          </a:ln>
        </p:spPr>
        <p:txBody>
          <a:bodyPr/>
          <a:lstStyle/>
          <a:p>
            <a:endParaRPr lang="en-US"/>
          </a:p>
        </p:txBody>
      </p:sp>
      <p:sp>
        <p:nvSpPr>
          <p:cNvPr id="117841" name="Line 174"/>
          <p:cNvSpPr>
            <a:spLocks noChangeShapeType="1"/>
          </p:cNvSpPr>
          <p:nvPr/>
        </p:nvSpPr>
        <p:spPr bwMode="auto">
          <a:xfrm>
            <a:off x="2438400" y="5657850"/>
            <a:ext cx="0" cy="128588"/>
          </a:xfrm>
          <a:prstGeom prst="line">
            <a:avLst/>
          </a:prstGeom>
          <a:noFill/>
          <a:ln w="9525">
            <a:solidFill>
              <a:schemeClr val="tx1"/>
            </a:solidFill>
            <a:round/>
            <a:headEnd/>
            <a:tailEnd/>
          </a:ln>
        </p:spPr>
        <p:txBody>
          <a:bodyPr/>
          <a:lstStyle/>
          <a:p>
            <a:endParaRPr lang="en-US"/>
          </a:p>
        </p:txBody>
      </p:sp>
      <p:sp>
        <p:nvSpPr>
          <p:cNvPr id="117842" name="Line 175"/>
          <p:cNvSpPr>
            <a:spLocks noChangeShapeType="1"/>
          </p:cNvSpPr>
          <p:nvPr/>
        </p:nvSpPr>
        <p:spPr bwMode="auto">
          <a:xfrm>
            <a:off x="2286000" y="5791200"/>
            <a:ext cx="0" cy="76200"/>
          </a:xfrm>
          <a:prstGeom prst="line">
            <a:avLst/>
          </a:prstGeom>
          <a:noFill/>
          <a:ln w="9525">
            <a:solidFill>
              <a:schemeClr val="tx1"/>
            </a:solidFill>
            <a:round/>
            <a:headEnd/>
            <a:tailEnd/>
          </a:ln>
        </p:spPr>
        <p:txBody>
          <a:bodyPr/>
          <a:lstStyle/>
          <a:p>
            <a:endParaRPr lang="en-US"/>
          </a:p>
        </p:txBody>
      </p:sp>
      <p:sp>
        <p:nvSpPr>
          <p:cNvPr id="117843" name="Line 176"/>
          <p:cNvSpPr>
            <a:spLocks noChangeShapeType="1"/>
          </p:cNvSpPr>
          <p:nvPr/>
        </p:nvSpPr>
        <p:spPr bwMode="auto">
          <a:xfrm>
            <a:off x="2209800" y="5791200"/>
            <a:ext cx="0" cy="76200"/>
          </a:xfrm>
          <a:prstGeom prst="line">
            <a:avLst/>
          </a:prstGeom>
          <a:noFill/>
          <a:ln w="9525">
            <a:solidFill>
              <a:schemeClr val="tx1"/>
            </a:solidFill>
            <a:round/>
            <a:headEnd/>
            <a:tailEnd/>
          </a:ln>
        </p:spPr>
        <p:txBody>
          <a:bodyPr/>
          <a:lstStyle/>
          <a:p>
            <a:endParaRPr lang="en-US"/>
          </a:p>
        </p:txBody>
      </p:sp>
      <p:sp>
        <p:nvSpPr>
          <p:cNvPr id="117844" name="Line 177"/>
          <p:cNvSpPr>
            <a:spLocks noChangeShapeType="1"/>
          </p:cNvSpPr>
          <p:nvPr/>
        </p:nvSpPr>
        <p:spPr bwMode="auto">
          <a:xfrm flipH="1">
            <a:off x="2209800" y="5638800"/>
            <a:ext cx="228600" cy="0"/>
          </a:xfrm>
          <a:prstGeom prst="line">
            <a:avLst/>
          </a:prstGeom>
          <a:noFill/>
          <a:ln w="9525">
            <a:solidFill>
              <a:schemeClr val="tx1"/>
            </a:solidFill>
            <a:round/>
            <a:headEnd/>
            <a:tailEnd/>
          </a:ln>
        </p:spPr>
        <p:txBody>
          <a:bodyPr/>
          <a:lstStyle/>
          <a:p>
            <a:endParaRPr lang="en-US"/>
          </a:p>
        </p:txBody>
      </p:sp>
      <p:grpSp>
        <p:nvGrpSpPr>
          <p:cNvPr id="4" name="Group 225"/>
          <p:cNvGrpSpPr>
            <a:grpSpLocks/>
          </p:cNvGrpSpPr>
          <p:nvPr/>
        </p:nvGrpSpPr>
        <p:grpSpPr bwMode="auto">
          <a:xfrm>
            <a:off x="3581400" y="1781175"/>
            <a:ext cx="931863" cy="1266825"/>
            <a:chOff x="2256" y="1122"/>
            <a:chExt cx="587" cy="798"/>
          </a:xfrm>
        </p:grpSpPr>
        <p:pic>
          <p:nvPicPr>
            <p:cNvPr id="117882" name="Picture 178"/>
            <p:cNvPicPr>
              <a:picLocks noChangeAspect="1" noChangeArrowheads="1"/>
            </p:cNvPicPr>
            <p:nvPr/>
          </p:nvPicPr>
          <p:blipFill>
            <a:blip r:embed="rId3" cstate="print"/>
            <a:srcRect/>
            <a:stretch>
              <a:fillRect/>
            </a:stretch>
          </p:blipFill>
          <p:spPr bwMode="auto">
            <a:xfrm>
              <a:off x="2256" y="1128"/>
              <a:ext cx="587" cy="504"/>
            </a:xfrm>
            <a:prstGeom prst="rect">
              <a:avLst/>
            </a:prstGeom>
            <a:noFill/>
            <a:ln w="9525">
              <a:noFill/>
              <a:miter lim="800000"/>
              <a:headEnd/>
              <a:tailEnd/>
            </a:ln>
          </p:spPr>
        </p:pic>
        <p:sp>
          <p:nvSpPr>
            <p:cNvPr id="117883" name="Line 65"/>
            <p:cNvSpPr>
              <a:spLocks noChangeShapeType="1"/>
            </p:cNvSpPr>
            <p:nvPr/>
          </p:nvSpPr>
          <p:spPr bwMode="auto">
            <a:xfrm>
              <a:off x="2256" y="1485"/>
              <a:ext cx="576" cy="0"/>
            </a:xfrm>
            <a:prstGeom prst="line">
              <a:avLst/>
            </a:prstGeom>
            <a:noFill/>
            <a:ln w="19050">
              <a:solidFill>
                <a:schemeClr val="tx1"/>
              </a:solidFill>
              <a:round/>
              <a:headEnd/>
              <a:tailEnd/>
            </a:ln>
          </p:spPr>
          <p:txBody>
            <a:bodyPr/>
            <a:lstStyle/>
            <a:p>
              <a:endParaRPr lang="en-US"/>
            </a:p>
          </p:txBody>
        </p:sp>
        <p:sp>
          <p:nvSpPr>
            <p:cNvPr id="117884" name="Line 66"/>
            <p:cNvSpPr>
              <a:spLocks noChangeShapeType="1"/>
            </p:cNvSpPr>
            <p:nvPr/>
          </p:nvSpPr>
          <p:spPr bwMode="auto">
            <a:xfrm>
              <a:off x="2256" y="1312"/>
              <a:ext cx="576" cy="0"/>
            </a:xfrm>
            <a:prstGeom prst="line">
              <a:avLst/>
            </a:prstGeom>
            <a:noFill/>
            <a:ln w="19050">
              <a:solidFill>
                <a:schemeClr val="tx1"/>
              </a:solidFill>
              <a:round/>
              <a:headEnd/>
              <a:tailEnd/>
            </a:ln>
          </p:spPr>
          <p:txBody>
            <a:bodyPr/>
            <a:lstStyle/>
            <a:p>
              <a:endParaRPr lang="en-US"/>
            </a:p>
          </p:txBody>
        </p:sp>
        <p:sp>
          <p:nvSpPr>
            <p:cNvPr id="117885" name="Rectangle 179"/>
            <p:cNvSpPr>
              <a:spLocks noChangeArrowheads="1"/>
            </p:cNvSpPr>
            <p:nvPr/>
          </p:nvSpPr>
          <p:spPr bwMode="auto">
            <a:xfrm>
              <a:off x="2504" y="1122"/>
              <a:ext cx="48" cy="512"/>
            </a:xfrm>
            <a:prstGeom prst="rect">
              <a:avLst/>
            </a:prstGeom>
            <a:noFill/>
            <a:ln w="19050">
              <a:solidFill>
                <a:schemeClr val="tx1"/>
              </a:solidFill>
              <a:prstDash val="lgDash"/>
              <a:miter lim="800000"/>
              <a:headEnd/>
              <a:tailEnd/>
            </a:ln>
          </p:spPr>
          <p:txBody>
            <a:bodyPr wrap="none" anchor="ctr"/>
            <a:lstStyle/>
            <a:p>
              <a:endParaRPr lang="en-US"/>
            </a:p>
          </p:txBody>
        </p:sp>
        <p:grpSp>
          <p:nvGrpSpPr>
            <p:cNvPr id="5" name="Group 182"/>
            <p:cNvGrpSpPr>
              <a:grpSpLocks/>
            </p:cNvGrpSpPr>
            <p:nvPr/>
          </p:nvGrpSpPr>
          <p:grpSpPr bwMode="auto">
            <a:xfrm>
              <a:off x="2504" y="1632"/>
              <a:ext cx="48" cy="288"/>
              <a:chOff x="2504" y="1632"/>
              <a:chExt cx="48" cy="288"/>
            </a:xfrm>
          </p:grpSpPr>
          <p:sp>
            <p:nvSpPr>
              <p:cNvPr id="117887" name="Rectangle 180"/>
              <p:cNvSpPr>
                <a:spLocks noChangeArrowheads="1"/>
              </p:cNvSpPr>
              <p:nvPr/>
            </p:nvSpPr>
            <p:spPr bwMode="auto">
              <a:xfrm>
                <a:off x="2510" y="1632"/>
                <a:ext cx="35" cy="24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117888" name="AutoShape 181"/>
              <p:cNvSpPr>
                <a:spLocks noChangeArrowheads="1"/>
              </p:cNvSpPr>
              <p:nvPr/>
            </p:nvSpPr>
            <p:spPr bwMode="auto">
              <a:xfrm flipV="1">
                <a:off x="2504" y="1872"/>
                <a:ext cx="48" cy="48"/>
              </a:xfrm>
              <a:prstGeom prst="triangle">
                <a:avLst>
                  <a:gd name="adj" fmla="val 50000"/>
                </a:avLst>
              </a:prstGeom>
              <a:solidFill>
                <a:schemeClr val="tx2"/>
              </a:solidFill>
              <a:ln w="9525">
                <a:solidFill>
                  <a:schemeClr val="tx1"/>
                </a:solidFill>
                <a:miter lim="800000"/>
                <a:headEnd/>
                <a:tailEnd/>
              </a:ln>
            </p:spPr>
            <p:txBody>
              <a:bodyPr wrap="none" anchor="ctr"/>
              <a:lstStyle/>
              <a:p>
                <a:endParaRPr lang="en-US"/>
              </a:p>
            </p:txBody>
          </p:sp>
        </p:grpSp>
      </p:grpSp>
      <p:sp>
        <p:nvSpPr>
          <p:cNvPr id="117846" name="Freeform 184"/>
          <p:cNvSpPr>
            <a:spLocks/>
          </p:cNvSpPr>
          <p:nvPr/>
        </p:nvSpPr>
        <p:spPr bwMode="auto">
          <a:xfrm rot="535576">
            <a:off x="4524375" y="2513013"/>
            <a:ext cx="1447800" cy="74612"/>
          </a:xfrm>
          <a:custGeom>
            <a:avLst/>
            <a:gdLst>
              <a:gd name="T0" fmla="*/ 0 w 567"/>
              <a:gd name="T1" fmla="*/ 19 h 30"/>
              <a:gd name="T2" fmla="*/ 155 w 567"/>
              <a:gd name="T3" fmla="*/ 10 h 30"/>
              <a:gd name="T4" fmla="*/ 384 w 567"/>
              <a:gd name="T5" fmla="*/ 19 h 30"/>
              <a:gd name="T6" fmla="*/ 567 w 567"/>
              <a:gd name="T7" fmla="*/ 19 h 30"/>
              <a:gd name="T8" fmla="*/ 0 60000 65536"/>
              <a:gd name="T9" fmla="*/ 0 60000 65536"/>
              <a:gd name="T10" fmla="*/ 0 60000 65536"/>
              <a:gd name="T11" fmla="*/ 0 60000 65536"/>
              <a:gd name="T12" fmla="*/ 0 w 567"/>
              <a:gd name="T13" fmla="*/ 0 h 30"/>
              <a:gd name="T14" fmla="*/ 567 w 567"/>
              <a:gd name="T15" fmla="*/ 30 h 30"/>
            </a:gdLst>
            <a:ahLst/>
            <a:cxnLst>
              <a:cxn ang="T8">
                <a:pos x="T0" y="T1"/>
              </a:cxn>
              <a:cxn ang="T9">
                <a:pos x="T2" y="T3"/>
              </a:cxn>
              <a:cxn ang="T10">
                <a:pos x="T4" y="T5"/>
              </a:cxn>
              <a:cxn ang="T11">
                <a:pos x="T6" y="T7"/>
              </a:cxn>
            </a:cxnLst>
            <a:rect l="T12" t="T13" r="T14" b="T15"/>
            <a:pathLst>
              <a:path w="567" h="30">
                <a:moveTo>
                  <a:pt x="0" y="19"/>
                </a:moveTo>
                <a:cubicBezTo>
                  <a:pt x="65" y="26"/>
                  <a:pt x="96" y="30"/>
                  <a:pt x="155" y="10"/>
                </a:cubicBezTo>
                <a:cubicBezTo>
                  <a:pt x="255" y="26"/>
                  <a:pt x="254" y="27"/>
                  <a:pt x="384" y="19"/>
                </a:cubicBezTo>
                <a:cubicBezTo>
                  <a:pt x="441" y="0"/>
                  <a:pt x="507" y="19"/>
                  <a:pt x="567" y="19"/>
                </a:cubicBezTo>
              </a:path>
            </a:pathLst>
          </a:custGeom>
          <a:noFill/>
          <a:ln w="9525">
            <a:solidFill>
              <a:schemeClr val="tx1"/>
            </a:solidFill>
            <a:round/>
            <a:headEnd/>
            <a:tailEnd/>
          </a:ln>
        </p:spPr>
        <p:txBody>
          <a:bodyPr/>
          <a:lstStyle/>
          <a:p>
            <a:endParaRPr lang="en-US"/>
          </a:p>
        </p:txBody>
      </p:sp>
      <p:sp>
        <p:nvSpPr>
          <p:cNvPr id="117847" name="Freeform 185"/>
          <p:cNvSpPr>
            <a:spLocks/>
          </p:cNvSpPr>
          <p:nvPr/>
        </p:nvSpPr>
        <p:spPr bwMode="auto">
          <a:xfrm>
            <a:off x="2420938" y="2430463"/>
            <a:ext cx="1117600" cy="42862"/>
          </a:xfrm>
          <a:custGeom>
            <a:avLst/>
            <a:gdLst>
              <a:gd name="T0" fmla="*/ 704 w 704"/>
              <a:gd name="T1" fmla="*/ 0 h 27"/>
              <a:gd name="T2" fmla="*/ 466 w 704"/>
              <a:gd name="T3" fmla="*/ 18 h 27"/>
              <a:gd name="T4" fmla="*/ 338 w 704"/>
              <a:gd name="T5" fmla="*/ 0 h 27"/>
              <a:gd name="T6" fmla="*/ 201 w 704"/>
              <a:gd name="T7" fmla="*/ 27 h 27"/>
              <a:gd name="T8" fmla="*/ 0 w 704"/>
              <a:gd name="T9" fmla="*/ 18 h 27"/>
              <a:gd name="T10" fmla="*/ 0 60000 65536"/>
              <a:gd name="T11" fmla="*/ 0 60000 65536"/>
              <a:gd name="T12" fmla="*/ 0 60000 65536"/>
              <a:gd name="T13" fmla="*/ 0 60000 65536"/>
              <a:gd name="T14" fmla="*/ 0 60000 65536"/>
              <a:gd name="T15" fmla="*/ 0 w 704"/>
              <a:gd name="T16" fmla="*/ 0 h 27"/>
              <a:gd name="T17" fmla="*/ 704 w 704"/>
              <a:gd name="T18" fmla="*/ 27 h 27"/>
            </a:gdLst>
            <a:ahLst/>
            <a:cxnLst>
              <a:cxn ang="T10">
                <a:pos x="T0" y="T1"/>
              </a:cxn>
              <a:cxn ang="T11">
                <a:pos x="T2" y="T3"/>
              </a:cxn>
              <a:cxn ang="T12">
                <a:pos x="T4" y="T5"/>
              </a:cxn>
              <a:cxn ang="T13">
                <a:pos x="T6" y="T7"/>
              </a:cxn>
              <a:cxn ang="T14">
                <a:pos x="T8" y="T9"/>
              </a:cxn>
            </a:cxnLst>
            <a:rect l="T15" t="T16" r="T17" b="T18"/>
            <a:pathLst>
              <a:path w="704" h="27">
                <a:moveTo>
                  <a:pt x="704" y="0"/>
                </a:moveTo>
                <a:cubicBezTo>
                  <a:pt x="625" y="4"/>
                  <a:pt x="545" y="22"/>
                  <a:pt x="466" y="18"/>
                </a:cubicBezTo>
                <a:cubicBezTo>
                  <a:pt x="423" y="16"/>
                  <a:pt x="338" y="0"/>
                  <a:pt x="338" y="0"/>
                </a:cubicBezTo>
                <a:cubicBezTo>
                  <a:pt x="291" y="8"/>
                  <a:pt x="248" y="19"/>
                  <a:pt x="201" y="27"/>
                </a:cubicBezTo>
                <a:cubicBezTo>
                  <a:pt x="73" y="14"/>
                  <a:pt x="140" y="18"/>
                  <a:pt x="0" y="18"/>
                </a:cubicBezTo>
              </a:path>
            </a:pathLst>
          </a:custGeom>
          <a:noFill/>
          <a:ln w="9525">
            <a:solidFill>
              <a:schemeClr val="tx1"/>
            </a:solidFill>
            <a:round/>
            <a:headEnd/>
            <a:tailEnd/>
          </a:ln>
        </p:spPr>
        <p:txBody>
          <a:bodyPr/>
          <a:lstStyle/>
          <a:p>
            <a:endParaRPr lang="en-US"/>
          </a:p>
        </p:txBody>
      </p:sp>
      <p:sp>
        <p:nvSpPr>
          <p:cNvPr id="117848" name="Freeform 186"/>
          <p:cNvSpPr>
            <a:spLocks/>
          </p:cNvSpPr>
          <p:nvPr/>
        </p:nvSpPr>
        <p:spPr bwMode="auto">
          <a:xfrm>
            <a:off x="4645025" y="2365375"/>
            <a:ext cx="71438" cy="101600"/>
          </a:xfrm>
          <a:custGeom>
            <a:avLst/>
            <a:gdLst>
              <a:gd name="T0" fmla="*/ 45 w 45"/>
              <a:gd name="T1" fmla="*/ 64 h 64"/>
              <a:gd name="T2" fmla="*/ 0 w 45"/>
              <a:gd name="T3" fmla="*/ 0 h 64"/>
              <a:gd name="T4" fmla="*/ 0 60000 65536"/>
              <a:gd name="T5" fmla="*/ 0 60000 65536"/>
              <a:gd name="T6" fmla="*/ 0 w 45"/>
              <a:gd name="T7" fmla="*/ 0 h 64"/>
              <a:gd name="T8" fmla="*/ 45 w 45"/>
              <a:gd name="T9" fmla="*/ 64 h 64"/>
            </a:gdLst>
            <a:ahLst/>
            <a:cxnLst>
              <a:cxn ang="T4">
                <a:pos x="T0" y="T1"/>
              </a:cxn>
              <a:cxn ang="T5">
                <a:pos x="T2" y="T3"/>
              </a:cxn>
            </a:cxnLst>
            <a:rect l="T6" t="T7" r="T8" b="T9"/>
            <a:pathLst>
              <a:path w="45" h="64">
                <a:moveTo>
                  <a:pt x="45" y="64"/>
                </a:moveTo>
                <a:cubicBezTo>
                  <a:pt x="35" y="35"/>
                  <a:pt x="28" y="14"/>
                  <a:pt x="0" y="0"/>
                </a:cubicBezTo>
              </a:path>
            </a:pathLst>
          </a:custGeom>
          <a:noFill/>
          <a:ln w="9525">
            <a:solidFill>
              <a:schemeClr val="tx1"/>
            </a:solidFill>
            <a:round/>
            <a:headEnd/>
            <a:tailEnd/>
          </a:ln>
        </p:spPr>
        <p:txBody>
          <a:bodyPr/>
          <a:lstStyle/>
          <a:p>
            <a:endParaRPr lang="en-US"/>
          </a:p>
        </p:txBody>
      </p:sp>
      <p:sp>
        <p:nvSpPr>
          <p:cNvPr id="117849" name="Freeform 187"/>
          <p:cNvSpPr>
            <a:spLocks/>
          </p:cNvSpPr>
          <p:nvPr/>
        </p:nvSpPr>
        <p:spPr bwMode="auto">
          <a:xfrm>
            <a:off x="4732338" y="2351088"/>
            <a:ext cx="71437" cy="115887"/>
          </a:xfrm>
          <a:custGeom>
            <a:avLst/>
            <a:gdLst>
              <a:gd name="T0" fmla="*/ 0 w 45"/>
              <a:gd name="T1" fmla="*/ 73 h 73"/>
              <a:gd name="T2" fmla="*/ 45 w 45"/>
              <a:gd name="T3" fmla="*/ 0 h 73"/>
              <a:gd name="T4" fmla="*/ 0 60000 65536"/>
              <a:gd name="T5" fmla="*/ 0 60000 65536"/>
              <a:gd name="T6" fmla="*/ 0 w 45"/>
              <a:gd name="T7" fmla="*/ 0 h 73"/>
              <a:gd name="T8" fmla="*/ 45 w 45"/>
              <a:gd name="T9" fmla="*/ 73 h 73"/>
            </a:gdLst>
            <a:ahLst/>
            <a:cxnLst>
              <a:cxn ang="T4">
                <a:pos x="T0" y="T1"/>
              </a:cxn>
              <a:cxn ang="T5">
                <a:pos x="T2" y="T3"/>
              </a:cxn>
            </a:cxnLst>
            <a:rect l="T6" t="T7" r="T8" b="T9"/>
            <a:pathLst>
              <a:path w="45" h="73">
                <a:moveTo>
                  <a:pt x="0" y="73"/>
                </a:moveTo>
                <a:cubicBezTo>
                  <a:pt x="10" y="35"/>
                  <a:pt x="18" y="27"/>
                  <a:pt x="45" y="0"/>
                </a:cubicBezTo>
              </a:path>
            </a:pathLst>
          </a:custGeom>
          <a:noFill/>
          <a:ln w="9525">
            <a:solidFill>
              <a:schemeClr val="tx1"/>
            </a:solidFill>
            <a:round/>
            <a:headEnd/>
            <a:tailEnd/>
          </a:ln>
        </p:spPr>
        <p:txBody>
          <a:bodyPr/>
          <a:lstStyle/>
          <a:p>
            <a:endParaRPr lang="en-US"/>
          </a:p>
        </p:txBody>
      </p:sp>
      <p:sp>
        <p:nvSpPr>
          <p:cNvPr id="117850" name="Freeform 188"/>
          <p:cNvSpPr>
            <a:spLocks/>
          </p:cNvSpPr>
          <p:nvPr/>
        </p:nvSpPr>
        <p:spPr bwMode="auto">
          <a:xfrm>
            <a:off x="4716463" y="2336800"/>
            <a:ext cx="15875" cy="115888"/>
          </a:xfrm>
          <a:custGeom>
            <a:avLst/>
            <a:gdLst>
              <a:gd name="T0" fmla="*/ 10 w 10"/>
              <a:gd name="T1" fmla="*/ 73 h 73"/>
              <a:gd name="T2" fmla="*/ 0 w 10"/>
              <a:gd name="T3" fmla="*/ 0 h 73"/>
              <a:gd name="T4" fmla="*/ 0 60000 65536"/>
              <a:gd name="T5" fmla="*/ 0 60000 65536"/>
              <a:gd name="T6" fmla="*/ 0 w 10"/>
              <a:gd name="T7" fmla="*/ 0 h 73"/>
              <a:gd name="T8" fmla="*/ 10 w 10"/>
              <a:gd name="T9" fmla="*/ 73 h 73"/>
            </a:gdLst>
            <a:ahLst/>
            <a:cxnLst>
              <a:cxn ang="T4">
                <a:pos x="T0" y="T1"/>
              </a:cxn>
              <a:cxn ang="T5">
                <a:pos x="T2" y="T3"/>
              </a:cxn>
            </a:cxnLst>
            <a:rect l="T6" t="T7" r="T8" b="T9"/>
            <a:pathLst>
              <a:path w="10" h="73">
                <a:moveTo>
                  <a:pt x="10" y="73"/>
                </a:moveTo>
                <a:cubicBezTo>
                  <a:pt x="0" y="6"/>
                  <a:pt x="0" y="31"/>
                  <a:pt x="0" y="0"/>
                </a:cubicBezTo>
              </a:path>
            </a:pathLst>
          </a:custGeom>
          <a:noFill/>
          <a:ln w="9525">
            <a:solidFill>
              <a:schemeClr val="tx1"/>
            </a:solidFill>
            <a:round/>
            <a:headEnd/>
            <a:tailEnd/>
          </a:ln>
        </p:spPr>
        <p:txBody>
          <a:bodyPr/>
          <a:lstStyle/>
          <a:p>
            <a:endParaRPr lang="en-US"/>
          </a:p>
        </p:txBody>
      </p:sp>
      <p:sp>
        <p:nvSpPr>
          <p:cNvPr id="117851" name="Freeform 189"/>
          <p:cNvSpPr>
            <a:spLocks/>
          </p:cNvSpPr>
          <p:nvPr/>
        </p:nvSpPr>
        <p:spPr bwMode="auto">
          <a:xfrm>
            <a:off x="5105400" y="2438400"/>
            <a:ext cx="73025" cy="87313"/>
          </a:xfrm>
          <a:custGeom>
            <a:avLst/>
            <a:gdLst>
              <a:gd name="T0" fmla="*/ 46 w 46"/>
              <a:gd name="T1" fmla="*/ 55 h 55"/>
              <a:gd name="T2" fmla="*/ 0 w 46"/>
              <a:gd name="T3" fmla="*/ 0 h 55"/>
              <a:gd name="T4" fmla="*/ 0 60000 65536"/>
              <a:gd name="T5" fmla="*/ 0 60000 65536"/>
              <a:gd name="T6" fmla="*/ 0 w 46"/>
              <a:gd name="T7" fmla="*/ 0 h 55"/>
              <a:gd name="T8" fmla="*/ 46 w 46"/>
              <a:gd name="T9" fmla="*/ 55 h 55"/>
            </a:gdLst>
            <a:ahLst/>
            <a:cxnLst>
              <a:cxn ang="T4">
                <a:pos x="T0" y="T1"/>
              </a:cxn>
              <a:cxn ang="T5">
                <a:pos x="T2" y="T3"/>
              </a:cxn>
            </a:cxnLst>
            <a:rect l="T6" t="T7" r="T8" b="T9"/>
            <a:pathLst>
              <a:path w="46" h="55">
                <a:moveTo>
                  <a:pt x="46" y="55"/>
                </a:moveTo>
                <a:cubicBezTo>
                  <a:pt x="32" y="34"/>
                  <a:pt x="19" y="17"/>
                  <a:pt x="0" y="0"/>
                </a:cubicBezTo>
              </a:path>
            </a:pathLst>
          </a:custGeom>
          <a:noFill/>
          <a:ln w="9525">
            <a:solidFill>
              <a:schemeClr val="tx1"/>
            </a:solidFill>
            <a:round/>
            <a:headEnd/>
            <a:tailEnd/>
          </a:ln>
        </p:spPr>
        <p:txBody>
          <a:bodyPr/>
          <a:lstStyle/>
          <a:p>
            <a:endParaRPr lang="en-US"/>
          </a:p>
        </p:txBody>
      </p:sp>
      <p:sp>
        <p:nvSpPr>
          <p:cNvPr id="117852" name="Freeform 190"/>
          <p:cNvSpPr>
            <a:spLocks/>
          </p:cNvSpPr>
          <p:nvPr/>
        </p:nvSpPr>
        <p:spPr bwMode="auto">
          <a:xfrm>
            <a:off x="5181600" y="2438400"/>
            <a:ext cx="44450" cy="101600"/>
          </a:xfrm>
          <a:custGeom>
            <a:avLst/>
            <a:gdLst>
              <a:gd name="T0" fmla="*/ 0 w 28"/>
              <a:gd name="T1" fmla="*/ 64 h 64"/>
              <a:gd name="T2" fmla="*/ 28 w 28"/>
              <a:gd name="T3" fmla="*/ 0 h 64"/>
              <a:gd name="T4" fmla="*/ 0 60000 65536"/>
              <a:gd name="T5" fmla="*/ 0 60000 65536"/>
              <a:gd name="T6" fmla="*/ 0 w 28"/>
              <a:gd name="T7" fmla="*/ 0 h 64"/>
              <a:gd name="T8" fmla="*/ 28 w 28"/>
              <a:gd name="T9" fmla="*/ 64 h 64"/>
            </a:gdLst>
            <a:ahLst/>
            <a:cxnLst>
              <a:cxn ang="T4">
                <a:pos x="T0" y="T1"/>
              </a:cxn>
              <a:cxn ang="T5">
                <a:pos x="T2" y="T3"/>
              </a:cxn>
            </a:cxnLst>
            <a:rect l="T6" t="T7" r="T8" b="T9"/>
            <a:pathLst>
              <a:path w="28" h="64">
                <a:moveTo>
                  <a:pt x="0" y="64"/>
                </a:moveTo>
                <a:cubicBezTo>
                  <a:pt x="20" y="5"/>
                  <a:pt x="5" y="23"/>
                  <a:pt x="28" y="0"/>
                </a:cubicBezTo>
              </a:path>
            </a:pathLst>
          </a:custGeom>
          <a:noFill/>
          <a:ln w="9525">
            <a:solidFill>
              <a:schemeClr val="tx1"/>
            </a:solidFill>
            <a:round/>
            <a:headEnd/>
            <a:tailEnd/>
          </a:ln>
        </p:spPr>
        <p:txBody>
          <a:bodyPr/>
          <a:lstStyle/>
          <a:p>
            <a:endParaRPr lang="en-US"/>
          </a:p>
        </p:txBody>
      </p:sp>
      <p:sp>
        <p:nvSpPr>
          <p:cNvPr id="117853" name="Freeform 191"/>
          <p:cNvSpPr>
            <a:spLocks/>
          </p:cNvSpPr>
          <p:nvPr/>
        </p:nvSpPr>
        <p:spPr bwMode="auto">
          <a:xfrm>
            <a:off x="5181600" y="2438400"/>
            <a:ext cx="19050" cy="87313"/>
          </a:xfrm>
          <a:custGeom>
            <a:avLst/>
            <a:gdLst>
              <a:gd name="T0" fmla="*/ 12 w 12"/>
              <a:gd name="T1" fmla="*/ 55 h 55"/>
              <a:gd name="T2" fmla="*/ 3 w 12"/>
              <a:gd name="T3" fmla="*/ 0 h 55"/>
              <a:gd name="T4" fmla="*/ 0 60000 65536"/>
              <a:gd name="T5" fmla="*/ 0 60000 65536"/>
              <a:gd name="T6" fmla="*/ 0 w 12"/>
              <a:gd name="T7" fmla="*/ 0 h 55"/>
              <a:gd name="T8" fmla="*/ 12 w 12"/>
              <a:gd name="T9" fmla="*/ 55 h 55"/>
            </a:gdLst>
            <a:ahLst/>
            <a:cxnLst>
              <a:cxn ang="T4">
                <a:pos x="T0" y="T1"/>
              </a:cxn>
              <a:cxn ang="T5">
                <a:pos x="T2" y="T3"/>
              </a:cxn>
            </a:cxnLst>
            <a:rect l="T6" t="T7" r="T8" b="T9"/>
            <a:pathLst>
              <a:path w="12" h="55">
                <a:moveTo>
                  <a:pt x="12" y="55"/>
                </a:moveTo>
                <a:cubicBezTo>
                  <a:pt x="0" y="18"/>
                  <a:pt x="3" y="37"/>
                  <a:pt x="3" y="0"/>
                </a:cubicBezTo>
              </a:path>
            </a:pathLst>
          </a:custGeom>
          <a:noFill/>
          <a:ln w="9525">
            <a:solidFill>
              <a:schemeClr val="tx1"/>
            </a:solidFill>
            <a:round/>
            <a:headEnd/>
            <a:tailEnd/>
          </a:ln>
        </p:spPr>
        <p:txBody>
          <a:bodyPr/>
          <a:lstStyle/>
          <a:p>
            <a:endParaRPr lang="en-US"/>
          </a:p>
        </p:txBody>
      </p:sp>
      <p:sp>
        <p:nvSpPr>
          <p:cNvPr id="117854" name="Freeform 193"/>
          <p:cNvSpPr>
            <a:spLocks/>
          </p:cNvSpPr>
          <p:nvPr/>
        </p:nvSpPr>
        <p:spPr bwMode="auto">
          <a:xfrm>
            <a:off x="3124200" y="2362200"/>
            <a:ext cx="87313" cy="101600"/>
          </a:xfrm>
          <a:custGeom>
            <a:avLst/>
            <a:gdLst>
              <a:gd name="T0" fmla="*/ 0 w 55"/>
              <a:gd name="T1" fmla="*/ 64 h 64"/>
              <a:gd name="T2" fmla="*/ 55 w 55"/>
              <a:gd name="T3" fmla="*/ 0 h 64"/>
              <a:gd name="T4" fmla="*/ 0 60000 65536"/>
              <a:gd name="T5" fmla="*/ 0 60000 65536"/>
              <a:gd name="T6" fmla="*/ 0 w 55"/>
              <a:gd name="T7" fmla="*/ 0 h 64"/>
              <a:gd name="T8" fmla="*/ 55 w 55"/>
              <a:gd name="T9" fmla="*/ 64 h 64"/>
            </a:gdLst>
            <a:ahLst/>
            <a:cxnLst>
              <a:cxn ang="T4">
                <a:pos x="T0" y="T1"/>
              </a:cxn>
              <a:cxn ang="T5">
                <a:pos x="T2" y="T3"/>
              </a:cxn>
            </a:cxnLst>
            <a:rect l="T6" t="T7" r="T8" b="T9"/>
            <a:pathLst>
              <a:path w="55" h="64">
                <a:moveTo>
                  <a:pt x="0" y="64"/>
                </a:moveTo>
                <a:cubicBezTo>
                  <a:pt x="17" y="39"/>
                  <a:pt x="34" y="21"/>
                  <a:pt x="55" y="0"/>
                </a:cubicBezTo>
              </a:path>
            </a:pathLst>
          </a:custGeom>
          <a:noFill/>
          <a:ln w="9525">
            <a:solidFill>
              <a:schemeClr val="tx1"/>
            </a:solidFill>
            <a:round/>
            <a:headEnd/>
            <a:tailEnd/>
          </a:ln>
        </p:spPr>
        <p:txBody>
          <a:bodyPr/>
          <a:lstStyle/>
          <a:p>
            <a:endParaRPr lang="en-US"/>
          </a:p>
        </p:txBody>
      </p:sp>
      <p:grpSp>
        <p:nvGrpSpPr>
          <p:cNvPr id="6" name="Group 207"/>
          <p:cNvGrpSpPr>
            <a:grpSpLocks/>
          </p:cNvGrpSpPr>
          <p:nvPr/>
        </p:nvGrpSpPr>
        <p:grpSpPr bwMode="auto">
          <a:xfrm>
            <a:off x="3048000" y="2362200"/>
            <a:ext cx="119063" cy="101600"/>
            <a:chOff x="2002" y="1488"/>
            <a:chExt cx="75" cy="64"/>
          </a:xfrm>
        </p:grpSpPr>
        <p:sp>
          <p:nvSpPr>
            <p:cNvPr id="117880" name="Freeform 192"/>
            <p:cNvSpPr>
              <a:spLocks/>
            </p:cNvSpPr>
            <p:nvPr/>
          </p:nvSpPr>
          <p:spPr bwMode="auto">
            <a:xfrm>
              <a:off x="2002" y="1490"/>
              <a:ext cx="46" cy="55"/>
            </a:xfrm>
            <a:custGeom>
              <a:avLst/>
              <a:gdLst>
                <a:gd name="T0" fmla="*/ 46 w 46"/>
                <a:gd name="T1" fmla="*/ 55 h 55"/>
                <a:gd name="T2" fmla="*/ 0 w 46"/>
                <a:gd name="T3" fmla="*/ 0 h 55"/>
                <a:gd name="T4" fmla="*/ 0 60000 65536"/>
                <a:gd name="T5" fmla="*/ 0 60000 65536"/>
                <a:gd name="T6" fmla="*/ 0 w 46"/>
                <a:gd name="T7" fmla="*/ 0 h 55"/>
                <a:gd name="T8" fmla="*/ 46 w 46"/>
                <a:gd name="T9" fmla="*/ 55 h 55"/>
              </a:gdLst>
              <a:ahLst/>
              <a:cxnLst>
                <a:cxn ang="T4">
                  <a:pos x="T0" y="T1"/>
                </a:cxn>
                <a:cxn ang="T5">
                  <a:pos x="T2" y="T3"/>
                </a:cxn>
              </a:cxnLst>
              <a:rect l="T6" t="T7" r="T8" b="T9"/>
              <a:pathLst>
                <a:path w="46" h="55">
                  <a:moveTo>
                    <a:pt x="46" y="55"/>
                  </a:moveTo>
                  <a:cubicBezTo>
                    <a:pt x="32" y="34"/>
                    <a:pt x="18" y="18"/>
                    <a:pt x="0" y="0"/>
                  </a:cubicBezTo>
                </a:path>
              </a:pathLst>
            </a:custGeom>
            <a:noFill/>
            <a:ln w="9525">
              <a:solidFill>
                <a:schemeClr val="tx1"/>
              </a:solidFill>
              <a:round/>
              <a:headEnd/>
              <a:tailEnd/>
            </a:ln>
          </p:spPr>
          <p:txBody>
            <a:bodyPr/>
            <a:lstStyle/>
            <a:p>
              <a:endParaRPr lang="en-US"/>
            </a:p>
          </p:txBody>
        </p:sp>
        <p:sp>
          <p:nvSpPr>
            <p:cNvPr id="117881" name="Freeform 194"/>
            <p:cNvSpPr>
              <a:spLocks/>
            </p:cNvSpPr>
            <p:nvPr/>
          </p:nvSpPr>
          <p:spPr bwMode="auto">
            <a:xfrm>
              <a:off x="2064" y="1488"/>
              <a:ext cx="13" cy="64"/>
            </a:xfrm>
            <a:custGeom>
              <a:avLst/>
              <a:gdLst>
                <a:gd name="T0" fmla="*/ 0 w 13"/>
                <a:gd name="T1" fmla="*/ 64 h 64"/>
                <a:gd name="T2" fmla="*/ 9 w 13"/>
                <a:gd name="T3" fmla="*/ 0 h 64"/>
                <a:gd name="T4" fmla="*/ 0 60000 65536"/>
                <a:gd name="T5" fmla="*/ 0 60000 65536"/>
                <a:gd name="T6" fmla="*/ 0 w 13"/>
                <a:gd name="T7" fmla="*/ 0 h 64"/>
                <a:gd name="T8" fmla="*/ 13 w 13"/>
                <a:gd name="T9" fmla="*/ 64 h 64"/>
              </a:gdLst>
              <a:ahLst/>
              <a:cxnLst>
                <a:cxn ang="T4">
                  <a:pos x="T0" y="T1"/>
                </a:cxn>
                <a:cxn ang="T5">
                  <a:pos x="T2" y="T3"/>
                </a:cxn>
              </a:cxnLst>
              <a:rect l="T6" t="T7" r="T8" b="T9"/>
              <a:pathLst>
                <a:path w="13" h="64">
                  <a:moveTo>
                    <a:pt x="0" y="64"/>
                  </a:moveTo>
                  <a:cubicBezTo>
                    <a:pt x="13" y="25"/>
                    <a:pt x="9" y="46"/>
                    <a:pt x="9" y="0"/>
                  </a:cubicBezTo>
                </a:path>
              </a:pathLst>
            </a:custGeom>
            <a:noFill/>
            <a:ln w="9525">
              <a:solidFill>
                <a:schemeClr val="tx1"/>
              </a:solidFill>
              <a:round/>
              <a:headEnd/>
              <a:tailEnd/>
            </a:ln>
          </p:spPr>
          <p:txBody>
            <a:bodyPr/>
            <a:lstStyle/>
            <a:p>
              <a:endParaRPr lang="en-US"/>
            </a:p>
          </p:txBody>
        </p:sp>
      </p:grpSp>
      <p:sp>
        <p:nvSpPr>
          <p:cNvPr id="117856" name="Freeform 195"/>
          <p:cNvSpPr>
            <a:spLocks/>
          </p:cNvSpPr>
          <p:nvPr/>
        </p:nvSpPr>
        <p:spPr bwMode="auto">
          <a:xfrm>
            <a:off x="2844800" y="2336800"/>
            <a:ext cx="58738" cy="115888"/>
          </a:xfrm>
          <a:custGeom>
            <a:avLst/>
            <a:gdLst>
              <a:gd name="T0" fmla="*/ 37 w 37"/>
              <a:gd name="T1" fmla="*/ 73 h 73"/>
              <a:gd name="T2" fmla="*/ 27 w 37"/>
              <a:gd name="T3" fmla="*/ 9 h 73"/>
              <a:gd name="T4" fmla="*/ 0 w 37"/>
              <a:gd name="T5" fmla="*/ 0 h 73"/>
              <a:gd name="T6" fmla="*/ 0 60000 65536"/>
              <a:gd name="T7" fmla="*/ 0 60000 65536"/>
              <a:gd name="T8" fmla="*/ 0 60000 65536"/>
              <a:gd name="T9" fmla="*/ 0 w 37"/>
              <a:gd name="T10" fmla="*/ 0 h 73"/>
              <a:gd name="T11" fmla="*/ 37 w 37"/>
              <a:gd name="T12" fmla="*/ 73 h 73"/>
            </a:gdLst>
            <a:ahLst/>
            <a:cxnLst>
              <a:cxn ang="T6">
                <a:pos x="T0" y="T1"/>
              </a:cxn>
              <a:cxn ang="T7">
                <a:pos x="T2" y="T3"/>
              </a:cxn>
              <a:cxn ang="T8">
                <a:pos x="T4" y="T5"/>
              </a:cxn>
            </a:cxnLst>
            <a:rect l="T9" t="T10" r="T11" b="T12"/>
            <a:pathLst>
              <a:path w="37" h="73">
                <a:moveTo>
                  <a:pt x="37" y="73"/>
                </a:moveTo>
                <a:cubicBezTo>
                  <a:pt x="34" y="52"/>
                  <a:pt x="37" y="28"/>
                  <a:pt x="27" y="9"/>
                </a:cubicBezTo>
                <a:cubicBezTo>
                  <a:pt x="23" y="1"/>
                  <a:pt x="0" y="0"/>
                  <a:pt x="0" y="0"/>
                </a:cubicBezTo>
              </a:path>
            </a:pathLst>
          </a:custGeom>
          <a:noFill/>
          <a:ln w="9525">
            <a:solidFill>
              <a:schemeClr val="tx1"/>
            </a:solidFill>
            <a:round/>
            <a:headEnd/>
            <a:tailEnd/>
          </a:ln>
        </p:spPr>
        <p:txBody>
          <a:bodyPr/>
          <a:lstStyle/>
          <a:p>
            <a:endParaRPr lang="en-US"/>
          </a:p>
        </p:txBody>
      </p:sp>
      <p:sp>
        <p:nvSpPr>
          <p:cNvPr id="117857" name="Freeform 196"/>
          <p:cNvSpPr>
            <a:spLocks/>
          </p:cNvSpPr>
          <p:nvPr/>
        </p:nvSpPr>
        <p:spPr bwMode="auto">
          <a:xfrm>
            <a:off x="2932113" y="2336800"/>
            <a:ext cx="57150" cy="101600"/>
          </a:xfrm>
          <a:custGeom>
            <a:avLst/>
            <a:gdLst>
              <a:gd name="T0" fmla="*/ 0 w 36"/>
              <a:gd name="T1" fmla="*/ 64 h 64"/>
              <a:gd name="T2" fmla="*/ 36 w 36"/>
              <a:gd name="T3" fmla="*/ 0 h 64"/>
              <a:gd name="T4" fmla="*/ 0 60000 65536"/>
              <a:gd name="T5" fmla="*/ 0 60000 65536"/>
              <a:gd name="T6" fmla="*/ 0 w 36"/>
              <a:gd name="T7" fmla="*/ 0 h 64"/>
              <a:gd name="T8" fmla="*/ 36 w 36"/>
              <a:gd name="T9" fmla="*/ 64 h 64"/>
            </a:gdLst>
            <a:ahLst/>
            <a:cxnLst>
              <a:cxn ang="T4">
                <a:pos x="T0" y="T1"/>
              </a:cxn>
              <a:cxn ang="T5">
                <a:pos x="T2" y="T3"/>
              </a:cxn>
            </a:cxnLst>
            <a:rect l="T6" t="T7" r="T8" b="T9"/>
            <a:pathLst>
              <a:path w="36" h="64">
                <a:moveTo>
                  <a:pt x="0" y="64"/>
                </a:moveTo>
                <a:cubicBezTo>
                  <a:pt x="8" y="39"/>
                  <a:pt x="17" y="19"/>
                  <a:pt x="36" y="0"/>
                </a:cubicBezTo>
              </a:path>
            </a:pathLst>
          </a:custGeom>
          <a:noFill/>
          <a:ln w="9525">
            <a:solidFill>
              <a:schemeClr val="tx1"/>
            </a:solidFill>
            <a:round/>
            <a:headEnd/>
            <a:tailEnd/>
          </a:ln>
        </p:spPr>
        <p:txBody>
          <a:bodyPr/>
          <a:lstStyle/>
          <a:p>
            <a:endParaRPr lang="en-US"/>
          </a:p>
        </p:txBody>
      </p:sp>
      <p:sp>
        <p:nvSpPr>
          <p:cNvPr id="117858" name="Freeform 197"/>
          <p:cNvSpPr>
            <a:spLocks/>
          </p:cNvSpPr>
          <p:nvPr/>
        </p:nvSpPr>
        <p:spPr bwMode="auto">
          <a:xfrm>
            <a:off x="2917825" y="2351088"/>
            <a:ext cx="14288" cy="87312"/>
          </a:xfrm>
          <a:custGeom>
            <a:avLst/>
            <a:gdLst>
              <a:gd name="T0" fmla="*/ 0 w 9"/>
              <a:gd name="T1" fmla="*/ 55 h 55"/>
              <a:gd name="T2" fmla="*/ 9 w 9"/>
              <a:gd name="T3" fmla="*/ 0 h 55"/>
              <a:gd name="T4" fmla="*/ 0 60000 65536"/>
              <a:gd name="T5" fmla="*/ 0 60000 65536"/>
              <a:gd name="T6" fmla="*/ 0 w 9"/>
              <a:gd name="T7" fmla="*/ 0 h 55"/>
              <a:gd name="T8" fmla="*/ 9 w 9"/>
              <a:gd name="T9" fmla="*/ 55 h 55"/>
            </a:gdLst>
            <a:ahLst/>
            <a:cxnLst>
              <a:cxn ang="T4">
                <a:pos x="T0" y="T1"/>
              </a:cxn>
              <a:cxn ang="T5">
                <a:pos x="T2" y="T3"/>
              </a:cxn>
            </a:cxnLst>
            <a:rect l="T6" t="T7" r="T8" b="T9"/>
            <a:pathLst>
              <a:path w="9" h="55">
                <a:moveTo>
                  <a:pt x="0" y="55"/>
                </a:moveTo>
                <a:cubicBezTo>
                  <a:pt x="3" y="37"/>
                  <a:pt x="9" y="0"/>
                  <a:pt x="9" y="0"/>
                </a:cubicBezTo>
              </a:path>
            </a:pathLst>
          </a:custGeom>
          <a:noFill/>
          <a:ln w="9525">
            <a:solidFill>
              <a:schemeClr val="tx1"/>
            </a:solidFill>
            <a:round/>
            <a:headEnd/>
            <a:tailEnd/>
          </a:ln>
        </p:spPr>
        <p:txBody>
          <a:bodyPr/>
          <a:lstStyle/>
          <a:p>
            <a:endParaRPr lang="en-US"/>
          </a:p>
        </p:txBody>
      </p:sp>
      <p:sp>
        <p:nvSpPr>
          <p:cNvPr id="117859" name="Text Box 198"/>
          <p:cNvSpPr txBox="1">
            <a:spLocks noChangeArrowheads="1"/>
          </p:cNvSpPr>
          <p:nvPr/>
        </p:nvSpPr>
        <p:spPr bwMode="auto">
          <a:xfrm>
            <a:off x="2667000" y="1828800"/>
            <a:ext cx="609600" cy="244475"/>
          </a:xfrm>
          <a:prstGeom prst="rect">
            <a:avLst/>
          </a:prstGeom>
          <a:noFill/>
          <a:ln w="9525">
            <a:noFill/>
            <a:miter lim="800000"/>
            <a:headEnd/>
            <a:tailEnd/>
          </a:ln>
        </p:spPr>
        <p:txBody>
          <a:bodyPr>
            <a:spAutoFit/>
          </a:bodyPr>
          <a:lstStyle/>
          <a:p>
            <a:pPr>
              <a:spcBef>
                <a:spcPct val="50000"/>
              </a:spcBef>
            </a:pPr>
            <a:r>
              <a:rPr lang="en-US" sz="1000"/>
              <a:t>FLOW</a:t>
            </a:r>
          </a:p>
        </p:txBody>
      </p:sp>
      <p:sp>
        <p:nvSpPr>
          <p:cNvPr id="117860" name="Text Box 199"/>
          <p:cNvSpPr txBox="1">
            <a:spLocks noChangeArrowheads="1"/>
          </p:cNvSpPr>
          <p:nvPr/>
        </p:nvSpPr>
        <p:spPr bwMode="auto">
          <a:xfrm>
            <a:off x="3962400" y="2667000"/>
            <a:ext cx="1752600" cy="244475"/>
          </a:xfrm>
          <a:prstGeom prst="rect">
            <a:avLst/>
          </a:prstGeom>
          <a:noFill/>
          <a:ln w="9525">
            <a:noFill/>
            <a:miter lim="800000"/>
            <a:headEnd/>
            <a:tailEnd/>
          </a:ln>
        </p:spPr>
        <p:txBody>
          <a:bodyPr>
            <a:spAutoFit/>
          </a:bodyPr>
          <a:lstStyle/>
          <a:p>
            <a:pPr>
              <a:spcBef>
                <a:spcPct val="50000"/>
              </a:spcBef>
            </a:pPr>
            <a:r>
              <a:rPr lang="en-US" sz="1000"/>
              <a:t>   4” VERTICAL  FACE</a:t>
            </a:r>
          </a:p>
        </p:txBody>
      </p:sp>
      <p:sp>
        <p:nvSpPr>
          <p:cNvPr id="117861" name="Text Box 200"/>
          <p:cNvSpPr txBox="1">
            <a:spLocks noChangeArrowheads="1"/>
          </p:cNvSpPr>
          <p:nvPr/>
        </p:nvSpPr>
        <p:spPr bwMode="auto">
          <a:xfrm>
            <a:off x="2590800" y="4343400"/>
            <a:ext cx="609600" cy="244475"/>
          </a:xfrm>
          <a:prstGeom prst="rect">
            <a:avLst/>
          </a:prstGeom>
          <a:noFill/>
          <a:ln w="9525">
            <a:noFill/>
            <a:miter lim="800000"/>
            <a:headEnd/>
            <a:tailEnd/>
          </a:ln>
        </p:spPr>
        <p:txBody>
          <a:bodyPr>
            <a:spAutoFit/>
          </a:bodyPr>
          <a:lstStyle/>
          <a:p>
            <a:pPr>
              <a:spcBef>
                <a:spcPct val="50000"/>
              </a:spcBef>
            </a:pPr>
            <a:r>
              <a:rPr lang="en-US" sz="1000"/>
              <a:t>FLOW</a:t>
            </a:r>
          </a:p>
        </p:txBody>
      </p:sp>
      <p:sp>
        <p:nvSpPr>
          <p:cNvPr id="117862" name="Text Box 201"/>
          <p:cNvSpPr txBox="1">
            <a:spLocks noChangeArrowheads="1"/>
          </p:cNvSpPr>
          <p:nvPr/>
        </p:nvSpPr>
        <p:spPr bwMode="auto">
          <a:xfrm>
            <a:off x="1371600" y="3810000"/>
            <a:ext cx="2286000" cy="549275"/>
          </a:xfrm>
          <a:prstGeom prst="rect">
            <a:avLst/>
          </a:prstGeom>
          <a:noFill/>
          <a:ln w="9525">
            <a:noFill/>
            <a:miter lim="800000"/>
            <a:headEnd/>
            <a:tailEnd/>
          </a:ln>
        </p:spPr>
        <p:txBody>
          <a:bodyPr>
            <a:spAutoFit/>
          </a:bodyPr>
          <a:lstStyle/>
          <a:p>
            <a:pPr>
              <a:spcBef>
                <a:spcPct val="50000"/>
              </a:spcBef>
            </a:pPr>
            <a:r>
              <a:rPr lang="en-US" sz="1000"/>
              <a:t>TO ANCHOR BAILS TOGETHER, ANGLE FIRST STAKE TOWARD PREVIOUSLY LAID BAIL</a:t>
            </a:r>
          </a:p>
        </p:txBody>
      </p:sp>
      <p:sp>
        <p:nvSpPr>
          <p:cNvPr id="117863" name="Text Box 203"/>
          <p:cNvSpPr txBox="1">
            <a:spLocks noChangeArrowheads="1"/>
          </p:cNvSpPr>
          <p:nvPr/>
        </p:nvSpPr>
        <p:spPr bwMode="auto">
          <a:xfrm>
            <a:off x="3124200" y="3124200"/>
            <a:ext cx="1752600" cy="274638"/>
          </a:xfrm>
          <a:prstGeom prst="rect">
            <a:avLst/>
          </a:prstGeom>
          <a:noFill/>
          <a:ln w="9525">
            <a:noFill/>
            <a:miter lim="800000"/>
            <a:headEnd/>
            <a:tailEnd/>
          </a:ln>
        </p:spPr>
        <p:txBody>
          <a:bodyPr>
            <a:spAutoFit/>
          </a:bodyPr>
          <a:lstStyle/>
          <a:p>
            <a:pPr>
              <a:spcBef>
                <a:spcPct val="50000"/>
              </a:spcBef>
            </a:pPr>
            <a:r>
              <a:rPr lang="en-US" sz="1000"/>
              <a:t> </a:t>
            </a:r>
            <a:r>
              <a:rPr lang="en-US" sz="1200"/>
              <a:t>BEDDING  DETAIL</a:t>
            </a:r>
          </a:p>
        </p:txBody>
      </p:sp>
      <p:sp>
        <p:nvSpPr>
          <p:cNvPr id="117864" name="Text Box 204"/>
          <p:cNvSpPr txBox="1">
            <a:spLocks noChangeArrowheads="1"/>
          </p:cNvSpPr>
          <p:nvPr/>
        </p:nvSpPr>
        <p:spPr bwMode="auto">
          <a:xfrm>
            <a:off x="6629400" y="5029200"/>
            <a:ext cx="2057400" cy="396875"/>
          </a:xfrm>
          <a:prstGeom prst="rect">
            <a:avLst/>
          </a:prstGeom>
          <a:noFill/>
          <a:ln w="9525">
            <a:noFill/>
            <a:miter lim="800000"/>
            <a:headEnd/>
            <a:tailEnd/>
          </a:ln>
        </p:spPr>
        <p:txBody>
          <a:bodyPr>
            <a:spAutoFit/>
          </a:bodyPr>
          <a:lstStyle/>
          <a:p>
            <a:pPr>
              <a:spcBef>
                <a:spcPct val="50000"/>
              </a:spcBef>
            </a:pPr>
            <a:r>
              <a:rPr lang="en-US" sz="1000"/>
              <a:t>             BOUND BALES</a:t>
            </a:r>
            <a:br>
              <a:rPr lang="en-US" sz="1000"/>
            </a:br>
            <a:r>
              <a:rPr lang="en-US" sz="1000"/>
              <a:t>(NOTE  POSITION OF BINDING)</a:t>
            </a:r>
          </a:p>
        </p:txBody>
      </p:sp>
      <p:sp>
        <p:nvSpPr>
          <p:cNvPr id="117865" name="Text Box 205"/>
          <p:cNvSpPr txBox="1">
            <a:spLocks noChangeArrowheads="1"/>
          </p:cNvSpPr>
          <p:nvPr/>
        </p:nvSpPr>
        <p:spPr bwMode="auto">
          <a:xfrm>
            <a:off x="4800600" y="5638800"/>
            <a:ext cx="3505200" cy="549275"/>
          </a:xfrm>
          <a:prstGeom prst="rect">
            <a:avLst/>
          </a:prstGeom>
          <a:noFill/>
          <a:ln w="9525">
            <a:noFill/>
            <a:miter lim="800000"/>
            <a:headEnd/>
            <a:tailEnd/>
          </a:ln>
        </p:spPr>
        <p:txBody>
          <a:bodyPr>
            <a:spAutoFit/>
          </a:bodyPr>
          <a:lstStyle/>
          <a:p>
            <a:pPr>
              <a:spcBef>
                <a:spcPct val="50000"/>
              </a:spcBef>
            </a:pPr>
            <a:r>
              <a:rPr lang="en-US" sz="1000"/>
              <a:t>2” X 2” X 36” STAKES DRIVEN A MINIMUM OF 18” IN GROUND. STAKES ARE TO BE DRIVEN FLUSH WITH THE TOP OF THE BALES</a:t>
            </a:r>
          </a:p>
        </p:txBody>
      </p:sp>
      <p:sp>
        <p:nvSpPr>
          <p:cNvPr id="117866" name="Freeform 209" descr="Dark upward diagonal"/>
          <p:cNvSpPr>
            <a:spLocks/>
          </p:cNvSpPr>
          <p:nvPr/>
        </p:nvSpPr>
        <p:spPr bwMode="auto">
          <a:xfrm>
            <a:off x="3235325" y="2324100"/>
            <a:ext cx="350838" cy="134938"/>
          </a:xfrm>
          <a:custGeom>
            <a:avLst/>
            <a:gdLst>
              <a:gd name="T0" fmla="*/ 0 w 221"/>
              <a:gd name="T1" fmla="*/ 78 h 85"/>
              <a:gd name="T2" fmla="*/ 150 w 221"/>
              <a:gd name="T3" fmla="*/ 24 h 85"/>
              <a:gd name="T4" fmla="*/ 168 w 221"/>
              <a:gd name="T5" fmla="*/ 12 h 85"/>
              <a:gd name="T6" fmla="*/ 204 w 221"/>
              <a:gd name="T7" fmla="*/ 0 h 85"/>
              <a:gd name="T8" fmla="*/ 204 w 221"/>
              <a:gd name="T9" fmla="*/ 66 h 85"/>
              <a:gd name="T10" fmla="*/ 174 w 221"/>
              <a:gd name="T11" fmla="*/ 72 h 85"/>
              <a:gd name="T12" fmla="*/ 0 w 221"/>
              <a:gd name="T13" fmla="*/ 78 h 85"/>
              <a:gd name="T14" fmla="*/ 0 60000 65536"/>
              <a:gd name="T15" fmla="*/ 0 60000 65536"/>
              <a:gd name="T16" fmla="*/ 0 60000 65536"/>
              <a:gd name="T17" fmla="*/ 0 60000 65536"/>
              <a:gd name="T18" fmla="*/ 0 60000 65536"/>
              <a:gd name="T19" fmla="*/ 0 60000 65536"/>
              <a:gd name="T20" fmla="*/ 0 60000 65536"/>
              <a:gd name="T21" fmla="*/ 0 w 221"/>
              <a:gd name="T22" fmla="*/ 0 h 85"/>
              <a:gd name="T23" fmla="*/ 221 w 221"/>
              <a:gd name="T24" fmla="*/ 85 h 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1" h="85">
                <a:moveTo>
                  <a:pt x="0" y="78"/>
                </a:moveTo>
                <a:cubicBezTo>
                  <a:pt x="52" y="61"/>
                  <a:pt x="99" y="41"/>
                  <a:pt x="150" y="24"/>
                </a:cubicBezTo>
                <a:cubicBezTo>
                  <a:pt x="157" y="22"/>
                  <a:pt x="161" y="15"/>
                  <a:pt x="168" y="12"/>
                </a:cubicBezTo>
                <a:cubicBezTo>
                  <a:pt x="180" y="7"/>
                  <a:pt x="204" y="0"/>
                  <a:pt x="204" y="0"/>
                </a:cubicBezTo>
                <a:cubicBezTo>
                  <a:pt x="211" y="22"/>
                  <a:pt x="221" y="41"/>
                  <a:pt x="204" y="66"/>
                </a:cubicBezTo>
                <a:cubicBezTo>
                  <a:pt x="198" y="74"/>
                  <a:pt x="184" y="70"/>
                  <a:pt x="174" y="72"/>
                </a:cubicBezTo>
                <a:cubicBezTo>
                  <a:pt x="115" y="82"/>
                  <a:pt x="59" y="85"/>
                  <a:pt x="0" y="78"/>
                </a:cubicBezTo>
                <a:close/>
              </a:path>
            </a:pathLst>
          </a:custGeom>
          <a:pattFill prst="dkUpDiag">
            <a:fgClr>
              <a:srgbClr val="F2FFE5"/>
            </a:fgClr>
            <a:bgClr>
              <a:schemeClr val="tx1"/>
            </a:bgClr>
          </a:pattFill>
          <a:ln w="9525">
            <a:solidFill>
              <a:schemeClr val="tx1"/>
            </a:solidFill>
            <a:round/>
            <a:headEnd/>
            <a:tailEnd/>
          </a:ln>
        </p:spPr>
        <p:txBody>
          <a:bodyPr/>
          <a:lstStyle/>
          <a:p>
            <a:endParaRPr lang="en-US"/>
          </a:p>
        </p:txBody>
      </p:sp>
      <p:sp>
        <p:nvSpPr>
          <p:cNvPr id="117867" name="Text Box 210"/>
          <p:cNvSpPr txBox="1">
            <a:spLocks noChangeArrowheads="1"/>
          </p:cNvSpPr>
          <p:nvPr/>
        </p:nvSpPr>
        <p:spPr bwMode="auto">
          <a:xfrm>
            <a:off x="1676400" y="2667000"/>
            <a:ext cx="1828800" cy="244475"/>
          </a:xfrm>
          <a:prstGeom prst="rect">
            <a:avLst/>
          </a:prstGeom>
          <a:noFill/>
          <a:ln w="9525">
            <a:noFill/>
            <a:miter lim="800000"/>
            <a:headEnd/>
            <a:tailEnd/>
          </a:ln>
        </p:spPr>
        <p:txBody>
          <a:bodyPr>
            <a:spAutoFit/>
          </a:bodyPr>
          <a:lstStyle/>
          <a:p>
            <a:pPr>
              <a:spcBef>
                <a:spcPct val="50000"/>
              </a:spcBef>
            </a:pPr>
            <a:r>
              <a:rPr lang="en-US" sz="1000"/>
              <a:t>COMPACTED BACKFILL</a:t>
            </a:r>
          </a:p>
        </p:txBody>
      </p:sp>
      <p:sp>
        <p:nvSpPr>
          <p:cNvPr id="117868" name="Line 211"/>
          <p:cNvSpPr>
            <a:spLocks noChangeShapeType="1"/>
          </p:cNvSpPr>
          <p:nvPr/>
        </p:nvSpPr>
        <p:spPr bwMode="auto">
          <a:xfrm flipV="1">
            <a:off x="3124200" y="2438400"/>
            <a:ext cx="304800" cy="228600"/>
          </a:xfrm>
          <a:prstGeom prst="line">
            <a:avLst/>
          </a:prstGeom>
          <a:noFill/>
          <a:ln w="9525">
            <a:solidFill>
              <a:schemeClr val="tx1"/>
            </a:solidFill>
            <a:round/>
            <a:headEnd/>
            <a:tailEnd type="triangle" w="med" len="med"/>
          </a:ln>
        </p:spPr>
        <p:txBody>
          <a:bodyPr/>
          <a:lstStyle/>
          <a:p>
            <a:endParaRPr lang="en-US"/>
          </a:p>
        </p:txBody>
      </p:sp>
      <p:sp>
        <p:nvSpPr>
          <p:cNvPr id="117869" name="Line 212"/>
          <p:cNvSpPr>
            <a:spLocks noChangeShapeType="1"/>
          </p:cNvSpPr>
          <p:nvPr/>
        </p:nvSpPr>
        <p:spPr bwMode="auto">
          <a:xfrm flipH="1">
            <a:off x="4697413" y="2590800"/>
            <a:ext cx="152400" cy="152400"/>
          </a:xfrm>
          <a:prstGeom prst="line">
            <a:avLst/>
          </a:prstGeom>
          <a:noFill/>
          <a:ln w="9525">
            <a:solidFill>
              <a:schemeClr val="tx1"/>
            </a:solidFill>
            <a:round/>
            <a:headEnd/>
            <a:tailEnd/>
          </a:ln>
        </p:spPr>
        <p:txBody>
          <a:bodyPr/>
          <a:lstStyle/>
          <a:p>
            <a:endParaRPr lang="en-US"/>
          </a:p>
        </p:txBody>
      </p:sp>
      <p:sp>
        <p:nvSpPr>
          <p:cNvPr id="117870" name="Line 213"/>
          <p:cNvSpPr>
            <a:spLocks noChangeShapeType="1"/>
          </p:cNvSpPr>
          <p:nvPr/>
        </p:nvSpPr>
        <p:spPr bwMode="auto">
          <a:xfrm>
            <a:off x="4038600" y="3048000"/>
            <a:ext cx="2057400" cy="0"/>
          </a:xfrm>
          <a:prstGeom prst="line">
            <a:avLst/>
          </a:prstGeom>
          <a:noFill/>
          <a:ln w="9525">
            <a:solidFill>
              <a:schemeClr val="tx1"/>
            </a:solidFill>
            <a:round/>
            <a:headEnd/>
            <a:tailEnd/>
          </a:ln>
        </p:spPr>
        <p:txBody>
          <a:bodyPr/>
          <a:lstStyle/>
          <a:p>
            <a:endParaRPr lang="en-US"/>
          </a:p>
        </p:txBody>
      </p:sp>
      <p:sp>
        <p:nvSpPr>
          <p:cNvPr id="117871" name="Line 214"/>
          <p:cNvSpPr>
            <a:spLocks noChangeShapeType="1"/>
          </p:cNvSpPr>
          <p:nvPr/>
        </p:nvSpPr>
        <p:spPr bwMode="auto">
          <a:xfrm>
            <a:off x="4572000" y="2438400"/>
            <a:ext cx="1524000" cy="0"/>
          </a:xfrm>
          <a:prstGeom prst="line">
            <a:avLst/>
          </a:prstGeom>
          <a:noFill/>
          <a:ln w="9525">
            <a:solidFill>
              <a:schemeClr val="tx1"/>
            </a:solidFill>
            <a:round/>
            <a:headEnd/>
            <a:tailEnd/>
          </a:ln>
        </p:spPr>
        <p:txBody>
          <a:bodyPr/>
          <a:lstStyle/>
          <a:p>
            <a:endParaRPr lang="en-US"/>
          </a:p>
        </p:txBody>
      </p:sp>
      <p:sp>
        <p:nvSpPr>
          <p:cNvPr id="117872" name="Text Box 216"/>
          <p:cNvSpPr txBox="1">
            <a:spLocks noChangeArrowheads="1"/>
          </p:cNvSpPr>
          <p:nvPr/>
        </p:nvSpPr>
        <p:spPr bwMode="auto">
          <a:xfrm>
            <a:off x="6172200" y="2590800"/>
            <a:ext cx="2057400" cy="396875"/>
          </a:xfrm>
          <a:prstGeom prst="rect">
            <a:avLst/>
          </a:prstGeom>
          <a:noFill/>
          <a:ln w="9525">
            <a:noFill/>
            <a:miter lim="800000"/>
            <a:headEnd/>
            <a:tailEnd/>
          </a:ln>
        </p:spPr>
        <p:txBody>
          <a:bodyPr>
            <a:spAutoFit/>
          </a:bodyPr>
          <a:lstStyle/>
          <a:p>
            <a:pPr>
              <a:spcBef>
                <a:spcPct val="50000"/>
              </a:spcBef>
            </a:pPr>
            <a:r>
              <a:rPr lang="en-US" sz="1000"/>
              <a:t>POSTS DRIVEN A MINIMUM </a:t>
            </a:r>
            <a:br>
              <a:rPr lang="en-US" sz="1000"/>
            </a:br>
            <a:r>
              <a:rPr lang="en-US" sz="1000"/>
              <a:t>OF 18” INTO GROUND</a:t>
            </a:r>
          </a:p>
        </p:txBody>
      </p:sp>
      <p:sp>
        <p:nvSpPr>
          <p:cNvPr id="117873" name="Line 218"/>
          <p:cNvSpPr>
            <a:spLocks noChangeShapeType="1"/>
          </p:cNvSpPr>
          <p:nvPr/>
        </p:nvSpPr>
        <p:spPr bwMode="auto">
          <a:xfrm>
            <a:off x="6019800" y="2819400"/>
            <a:ext cx="0" cy="228600"/>
          </a:xfrm>
          <a:prstGeom prst="line">
            <a:avLst/>
          </a:prstGeom>
          <a:noFill/>
          <a:ln w="9525">
            <a:solidFill>
              <a:schemeClr val="tx1"/>
            </a:solidFill>
            <a:round/>
            <a:headEnd/>
            <a:tailEnd type="triangle" w="med" len="med"/>
          </a:ln>
        </p:spPr>
        <p:txBody>
          <a:bodyPr/>
          <a:lstStyle/>
          <a:p>
            <a:endParaRPr lang="en-US"/>
          </a:p>
        </p:txBody>
      </p:sp>
      <p:sp>
        <p:nvSpPr>
          <p:cNvPr id="117874" name="Line 219"/>
          <p:cNvSpPr>
            <a:spLocks noChangeShapeType="1"/>
          </p:cNvSpPr>
          <p:nvPr/>
        </p:nvSpPr>
        <p:spPr bwMode="auto">
          <a:xfrm flipV="1">
            <a:off x="6019800" y="2438400"/>
            <a:ext cx="0" cy="228600"/>
          </a:xfrm>
          <a:prstGeom prst="line">
            <a:avLst/>
          </a:prstGeom>
          <a:noFill/>
          <a:ln w="9525">
            <a:solidFill>
              <a:schemeClr val="tx1"/>
            </a:solidFill>
            <a:round/>
            <a:headEnd/>
            <a:tailEnd type="triangle" w="med" len="med"/>
          </a:ln>
        </p:spPr>
        <p:txBody>
          <a:bodyPr/>
          <a:lstStyle/>
          <a:p>
            <a:endParaRPr lang="en-US"/>
          </a:p>
        </p:txBody>
      </p:sp>
      <p:sp>
        <p:nvSpPr>
          <p:cNvPr id="117875" name="Text Box 220"/>
          <p:cNvSpPr txBox="1">
            <a:spLocks noChangeArrowheads="1"/>
          </p:cNvSpPr>
          <p:nvPr/>
        </p:nvSpPr>
        <p:spPr bwMode="auto">
          <a:xfrm>
            <a:off x="5867400" y="2622550"/>
            <a:ext cx="381000" cy="244475"/>
          </a:xfrm>
          <a:prstGeom prst="rect">
            <a:avLst/>
          </a:prstGeom>
          <a:noFill/>
          <a:ln w="9525">
            <a:noFill/>
            <a:miter lim="800000"/>
            <a:headEnd/>
            <a:tailEnd/>
          </a:ln>
        </p:spPr>
        <p:txBody>
          <a:bodyPr>
            <a:spAutoFit/>
          </a:bodyPr>
          <a:lstStyle/>
          <a:p>
            <a:pPr>
              <a:spcBef>
                <a:spcPct val="50000"/>
              </a:spcBef>
            </a:pPr>
            <a:r>
              <a:rPr lang="en-US" sz="1000"/>
              <a:t>18”</a:t>
            </a:r>
          </a:p>
        </p:txBody>
      </p:sp>
      <p:sp>
        <p:nvSpPr>
          <p:cNvPr id="117876" name="Text Box 221"/>
          <p:cNvSpPr txBox="1">
            <a:spLocks noChangeArrowheads="1"/>
          </p:cNvSpPr>
          <p:nvPr/>
        </p:nvSpPr>
        <p:spPr bwMode="auto">
          <a:xfrm>
            <a:off x="5029200" y="1752600"/>
            <a:ext cx="2286000" cy="304800"/>
          </a:xfrm>
          <a:prstGeom prst="rect">
            <a:avLst/>
          </a:prstGeom>
          <a:noFill/>
          <a:ln w="9525">
            <a:noFill/>
            <a:miter lim="800000"/>
            <a:headEnd/>
            <a:tailEnd/>
          </a:ln>
        </p:spPr>
        <p:txBody>
          <a:bodyPr>
            <a:spAutoFit/>
          </a:bodyPr>
          <a:lstStyle/>
          <a:p>
            <a:pPr>
              <a:spcBef>
                <a:spcPct val="50000"/>
              </a:spcBef>
            </a:pPr>
            <a:r>
              <a:rPr lang="en-US" sz="1400" b="1"/>
              <a:t>STRAW BAIL BARRIERS</a:t>
            </a:r>
          </a:p>
        </p:txBody>
      </p:sp>
      <p:sp>
        <p:nvSpPr>
          <p:cNvPr id="117877" name="Freeform 222" descr="Dark upward diagonal"/>
          <p:cNvSpPr>
            <a:spLocks/>
          </p:cNvSpPr>
          <p:nvPr/>
        </p:nvSpPr>
        <p:spPr bwMode="auto">
          <a:xfrm>
            <a:off x="2805113" y="5210175"/>
            <a:ext cx="350837" cy="134938"/>
          </a:xfrm>
          <a:custGeom>
            <a:avLst/>
            <a:gdLst>
              <a:gd name="T0" fmla="*/ 0 w 221"/>
              <a:gd name="T1" fmla="*/ 78 h 85"/>
              <a:gd name="T2" fmla="*/ 150 w 221"/>
              <a:gd name="T3" fmla="*/ 24 h 85"/>
              <a:gd name="T4" fmla="*/ 168 w 221"/>
              <a:gd name="T5" fmla="*/ 12 h 85"/>
              <a:gd name="T6" fmla="*/ 204 w 221"/>
              <a:gd name="T7" fmla="*/ 0 h 85"/>
              <a:gd name="T8" fmla="*/ 204 w 221"/>
              <a:gd name="T9" fmla="*/ 66 h 85"/>
              <a:gd name="T10" fmla="*/ 174 w 221"/>
              <a:gd name="T11" fmla="*/ 72 h 85"/>
              <a:gd name="T12" fmla="*/ 0 w 221"/>
              <a:gd name="T13" fmla="*/ 78 h 85"/>
              <a:gd name="T14" fmla="*/ 0 60000 65536"/>
              <a:gd name="T15" fmla="*/ 0 60000 65536"/>
              <a:gd name="T16" fmla="*/ 0 60000 65536"/>
              <a:gd name="T17" fmla="*/ 0 60000 65536"/>
              <a:gd name="T18" fmla="*/ 0 60000 65536"/>
              <a:gd name="T19" fmla="*/ 0 60000 65536"/>
              <a:gd name="T20" fmla="*/ 0 60000 65536"/>
              <a:gd name="T21" fmla="*/ 0 w 221"/>
              <a:gd name="T22" fmla="*/ 0 h 85"/>
              <a:gd name="T23" fmla="*/ 221 w 221"/>
              <a:gd name="T24" fmla="*/ 85 h 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1" h="85">
                <a:moveTo>
                  <a:pt x="0" y="78"/>
                </a:moveTo>
                <a:cubicBezTo>
                  <a:pt x="52" y="61"/>
                  <a:pt x="99" y="41"/>
                  <a:pt x="150" y="24"/>
                </a:cubicBezTo>
                <a:cubicBezTo>
                  <a:pt x="157" y="22"/>
                  <a:pt x="161" y="15"/>
                  <a:pt x="168" y="12"/>
                </a:cubicBezTo>
                <a:cubicBezTo>
                  <a:pt x="180" y="7"/>
                  <a:pt x="204" y="0"/>
                  <a:pt x="204" y="0"/>
                </a:cubicBezTo>
                <a:cubicBezTo>
                  <a:pt x="211" y="22"/>
                  <a:pt x="221" y="41"/>
                  <a:pt x="204" y="66"/>
                </a:cubicBezTo>
                <a:cubicBezTo>
                  <a:pt x="198" y="74"/>
                  <a:pt x="184" y="70"/>
                  <a:pt x="174" y="72"/>
                </a:cubicBezTo>
                <a:cubicBezTo>
                  <a:pt x="115" y="82"/>
                  <a:pt x="59" y="85"/>
                  <a:pt x="0" y="78"/>
                </a:cubicBezTo>
                <a:close/>
              </a:path>
            </a:pathLst>
          </a:custGeom>
          <a:pattFill prst="dkUpDiag">
            <a:fgClr>
              <a:srgbClr val="F2FFE5"/>
            </a:fgClr>
            <a:bgClr>
              <a:schemeClr val="tx1"/>
            </a:bgClr>
          </a:pattFill>
          <a:ln w="9525">
            <a:solidFill>
              <a:schemeClr val="tx1"/>
            </a:solidFill>
            <a:round/>
            <a:headEnd/>
            <a:tailEnd/>
          </a:ln>
        </p:spPr>
        <p:txBody>
          <a:bodyPr/>
          <a:lstStyle/>
          <a:p>
            <a:endParaRPr lang="en-US"/>
          </a:p>
        </p:txBody>
      </p:sp>
      <p:sp>
        <p:nvSpPr>
          <p:cNvPr id="117878" name="Text Box 223"/>
          <p:cNvSpPr txBox="1">
            <a:spLocks noChangeArrowheads="1"/>
          </p:cNvSpPr>
          <p:nvPr/>
        </p:nvSpPr>
        <p:spPr bwMode="auto">
          <a:xfrm>
            <a:off x="1447800" y="4926013"/>
            <a:ext cx="1676400" cy="244475"/>
          </a:xfrm>
          <a:prstGeom prst="rect">
            <a:avLst/>
          </a:prstGeom>
          <a:noFill/>
          <a:ln w="9525">
            <a:noFill/>
            <a:miter lim="800000"/>
            <a:headEnd/>
            <a:tailEnd/>
          </a:ln>
        </p:spPr>
        <p:txBody>
          <a:bodyPr>
            <a:spAutoFit/>
          </a:bodyPr>
          <a:lstStyle/>
          <a:p>
            <a:pPr>
              <a:spcBef>
                <a:spcPct val="50000"/>
              </a:spcBef>
            </a:pPr>
            <a:r>
              <a:rPr lang="en-US" sz="1000"/>
              <a:t>COMPACTED BACKFILL</a:t>
            </a:r>
          </a:p>
        </p:txBody>
      </p:sp>
      <p:sp>
        <p:nvSpPr>
          <p:cNvPr id="117879" name="Line 224"/>
          <p:cNvSpPr>
            <a:spLocks noChangeShapeType="1"/>
          </p:cNvSpPr>
          <p:nvPr/>
        </p:nvSpPr>
        <p:spPr bwMode="auto">
          <a:xfrm>
            <a:off x="2438400" y="5105400"/>
            <a:ext cx="533400" cy="152400"/>
          </a:xfrm>
          <a:prstGeom prst="line">
            <a:avLst/>
          </a:prstGeom>
          <a:noFill/>
          <a:ln w="9525">
            <a:solidFill>
              <a:schemeClr val="tx1"/>
            </a:solidFill>
            <a:round/>
            <a:headEnd/>
            <a:tailEnd type="triangle" w="med" len="med"/>
          </a:ln>
        </p:spPr>
        <p:txBody>
          <a:bodyPr/>
          <a:lstStyle/>
          <a:p>
            <a:endParaRPr lang="en-US"/>
          </a:p>
        </p:txBody>
      </p:sp>
      <p:sp>
        <p:nvSpPr>
          <p:cNvPr id="127" name="Title 4">
            <a:hlinkClick r:id="rId4"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305169928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a:lstStyle/>
          <a:p>
            <a:pPr algn="ctr">
              <a:buNone/>
            </a:pPr>
            <a:r>
              <a:rPr lang="en-US" dirty="0" smtClean="0"/>
              <a:t>The pipe has separated or collapsed</a:t>
            </a:r>
            <a:endParaRPr lang="en-US" dirty="0"/>
          </a:p>
        </p:txBody>
      </p:sp>
      <p:sp>
        <p:nvSpPr>
          <p:cNvPr id="2" name="Title 1"/>
          <p:cNvSpPr>
            <a:spLocks noGrp="1"/>
          </p:cNvSpPr>
          <p:nvPr>
            <p:ph type="title"/>
          </p:nvPr>
        </p:nvSpPr>
        <p:spPr/>
        <p:txBody>
          <a:bodyPr>
            <a:noAutofit/>
          </a:bodyPr>
          <a:lstStyle/>
          <a:p>
            <a:r>
              <a:rPr lang="en-US" sz="4000" dirty="0" smtClean="0"/>
              <a:t>Examples of Demand Maintenance</a:t>
            </a:r>
            <a:br>
              <a:rPr lang="en-US" sz="4000" dirty="0" smtClean="0"/>
            </a:br>
            <a:r>
              <a:rPr lang="en-US" sz="4000" dirty="0" smtClean="0"/>
              <a:t>for Pipe Replacement</a:t>
            </a:r>
            <a:endParaRPr lang="en-US" sz="4000" dirty="0"/>
          </a:p>
        </p:txBody>
      </p:sp>
      <p:pic>
        <p:nvPicPr>
          <p:cNvPr id="4" name="Picture 3" descr="DSC01218"/>
          <p:cNvPicPr>
            <a:picLocks noChangeAspect="1" noChangeArrowheads="1"/>
          </p:cNvPicPr>
          <p:nvPr/>
        </p:nvPicPr>
        <p:blipFill>
          <a:blip r:embed="rId2" cstate="email">
            <a:extLst>
              <a:ext uri="{28A0092B-C50C-407E-A947-70E740481C1C}">
                <a14:useLocalDpi xmlns:a14="http://schemas.microsoft.com/office/drawing/2010/main"/>
              </a:ext>
            </a:extLst>
          </a:blip>
          <a:srcRect l="-5434"/>
          <a:stretch>
            <a:fillRect/>
          </a:stretch>
        </p:blipFill>
        <p:spPr bwMode="auto">
          <a:xfrm>
            <a:off x="457200" y="2362200"/>
            <a:ext cx="3810000" cy="3200400"/>
          </a:xfrm>
          <a:prstGeom prst="rect">
            <a:avLst/>
          </a:prstGeom>
          <a:ln>
            <a:noFill/>
          </a:ln>
          <a:effectLst>
            <a:outerShdw blurRad="292100" dist="139700" dir="2700000" algn="tl" rotWithShape="0">
              <a:srgbClr val="333333">
                <a:alpha val="65000"/>
              </a:srgbClr>
            </a:outerShdw>
          </a:effectLst>
        </p:spPr>
      </p:pic>
      <p:pic>
        <p:nvPicPr>
          <p:cNvPr id="6" name="Picture 1" descr="DSC0121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2362200"/>
            <a:ext cx="3657600" cy="3200400"/>
          </a:xfrm>
          <a:prstGeom prst="rect">
            <a:avLst/>
          </a:prstGeom>
          <a:ln>
            <a:noFill/>
          </a:ln>
          <a:effectLst>
            <a:outerShdw blurRad="292100" dist="139700" dir="2700000" algn="tl" rotWithShape="0">
              <a:srgbClr val="333333">
                <a:alpha val="65000"/>
              </a:srgbClr>
            </a:outerShdw>
          </a:effectLst>
        </p:spPr>
      </p:pic>
      <p:sp>
        <p:nvSpPr>
          <p:cNvPr id="7"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38724474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Text Box 2"/>
          <p:cNvSpPr txBox="1">
            <a:spLocks noChangeArrowheads="1"/>
          </p:cNvSpPr>
          <p:nvPr/>
        </p:nvSpPr>
        <p:spPr bwMode="auto">
          <a:xfrm>
            <a:off x="609600" y="914400"/>
            <a:ext cx="8001000" cy="338554"/>
          </a:xfrm>
          <a:prstGeom prst="rect">
            <a:avLst/>
          </a:prstGeom>
          <a:noFill/>
          <a:ln w="9525">
            <a:noFill/>
            <a:miter lim="800000"/>
            <a:headEnd/>
            <a:tailEnd/>
          </a:ln>
        </p:spPr>
        <p:txBody>
          <a:bodyPr>
            <a:spAutoFit/>
          </a:bodyPr>
          <a:lstStyle/>
          <a:p>
            <a:pPr>
              <a:spcBef>
                <a:spcPct val="50000"/>
              </a:spcBef>
            </a:pPr>
            <a:r>
              <a:rPr lang="en-US" sz="1600" b="1">
                <a:cs typeface="Times New Roman" pitchFamily="18" charset="0"/>
              </a:rPr>
              <a:t>B.  6.  E &amp; S Controls “Environmental Conduct”    </a:t>
            </a:r>
            <a:r>
              <a:rPr lang="en-US" sz="1600">
                <a:cs typeface="Times New Roman" pitchFamily="18" charset="0"/>
              </a:rPr>
              <a:t>(cont’d.)</a:t>
            </a:r>
          </a:p>
        </p:txBody>
      </p:sp>
      <p:sp>
        <p:nvSpPr>
          <p:cNvPr id="118788"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18789"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a:effectLst>
                  <a:outerShdw blurRad="38100" dist="38100" dir="2700000" algn="tl">
                    <a:srgbClr val="000000">
                      <a:alpha val="43137"/>
                    </a:srgbClr>
                  </a:outerShdw>
                </a:effectLst>
              </a:rPr>
              <a:t>Pipe Replacement Operations</a:t>
            </a:r>
          </a:p>
        </p:txBody>
      </p:sp>
      <p:sp>
        <p:nvSpPr>
          <p:cNvPr id="118791" name="Text Box 14"/>
          <p:cNvSpPr txBox="1">
            <a:spLocks noChangeArrowheads="1"/>
          </p:cNvSpPr>
          <p:nvPr/>
        </p:nvSpPr>
        <p:spPr bwMode="auto">
          <a:xfrm>
            <a:off x="3276600" y="1295400"/>
            <a:ext cx="2209800" cy="307777"/>
          </a:xfrm>
          <a:prstGeom prst="rect">
            <a:avLst/>
          </a:prstGeom>
          <a:noFill/>
          <a:ln w="9525">
            <a:noFill/>
            <a:miter lim="800000"/>
            <a:headEnd/>
            <a:tailEnd/>
          </a:ln>
        </p:spPr>
        <p:txBody>
          <a:bodyPr>
            <a:spAutoFit/>
          </a:bodyPr>
          <a:lstStyle/>
          <a:p>
            <a:pPr algn="ctr">
              <a:spcBef>
                <a:spcPct val="50000"/>
              </a:spcBef>
            </a:pPr>
            <a:r>
              <a:rPr lang="en-US" sz="1400" b="1" dirty="0" smtClean="0"/>
              <a:t>Straw Bale Barriers</a:t>
            </a:r>
            <a:endParaRPr lang="en-US" sz="1400" b="1" dirty="0"/>
          </a:p>
        </p:txBody>
      </p:sp>
      <p:sp>
        <p:nvSpPr>
          <p:cNvPr id="118792" name="Text Box 15"/>
          <p:cNvSpPr txBox="1">
            <a:spLocks noChangeArrowheads="1"/>
          </p:cNvSpPr>
          <p:nvPr/>
        </p:nvSpPr>
        <p:spPr bwMode="auto">
          <a:xfrm>
            <a:off x="533400" y="1447800"/>
            <a:ext cx="1066800" cy="307777"/>
          </a:xfrm>
          <a:prstGeom prst="rect">
            <a:avLst/>
          </a:prstGeom>
          <a:noFill/>
          <a:ln w="9525">
            <a:noFill/>
            <a:miter lim="800000"/>
            <a:headEnd/>
            <a:tailEnd/>
          </a:ln>
        </p:spPr>
        <p:txBody>
          <a:bodyPr>
            <a:spAutoFit/>
          </a:bodyPr>
          <a:lstStyle/>
          <a:p>
            <a:pPr>
              <a:spcBef>
                <a:spcPct val="50000"/>
              </a:spcBef>
            </a:pPr>
            <a:r>
              <a:rPr lang="en-US" sz="1400" b="1" dirty="0" smtClean="0"/>
              <a:t>Definition:</a:t>
            </a:r>
            <a:endParaRPr lang="en-US" sz="1400" b="1" dirty="0"/>
          </a:p>
        </p:txBody>
      </p:sp>
      <p:sp>
        <p:nvSpPr>
          <p:cNvPr id="118793" name="Text Box 16"/>
          <p:cNvSpPr txBox="1">
            <a:spLocks noChangeArrowheads="1"/>
          </p:cNvSpPr>
          <p:nvPr/>
        </p:nvSpPr>
        <p:spPr bwMode="auto">
          <a:xfrm>
            <a:off x="685800" y="1676400"/>
            <a:ext cx="7772400" cy="523220"/>
          </a:xfrm>
          <a:prstGeom prst="rect">
            <a:avLst/>
          </a:prstGeom>
          <a:noFill/>
          <a:ln w="9525">
            <a:noFill/>
            <a:miter lim="800000"/>
            <a:headEnd/>
            <a:tailEnd/>
          </a:ln>
        </p:spPr>
        <p:txBody>
          <a:bodyPr wrap="square">
            <a:spAutoFit/>
          </a:bodyPr>
          <a:lstStyle/>
          <a:p>
            <a:pPr>
              <a:spcBef>
                <a:spcPct val="50000"/>
              </a:spcBef>
            </a:pPr>
            <a:r>
              <a:rPr lang="en-US" sz="1400" dirty="0" smtClean="0"/>
              <a:t>A temporary barrier consisting of a row of entrenched and anchored straw bales or similar material used to remove sediment from runoff from small areas of disturbed soil.</a:t>
            </a:r>
            <a:endParaRPr lang="en-US" sz="1400" dirty="0"/>
          </a:p>
        </p:txBody>
      </p:sp>
      <p:sp>
        <p:nvSpPr>
          <p:cNvPr id="118794" name="Text Box 17"/>
          <p:cNvSpPr txBox="1">
            <a:spLocks noChangeArrowheads="1"/>
          </p:cNvSpPr>
          <p:nvPr/>
        </p:nvSpPr>
        <p:spPr bwMode="auto">
          <a:xfrm>
            <a:off x="533400" y="2133600"/>
            <a:ext cx="1066800" cy="307777"/>
          </a:xfrm>
          <a:prstGeom prst="rect">
            <a:avLst/>
          </a:prstGeom>
          <a:noFill/>
          <a:ln w="9525">
            <a:noFill/>
            <a:miter lim="800000"/>
            <a:headEnd/>
            <a:tailEnd/>
          </a:ln>
        </p:spPr>
        <p:txBody>
          <a:bodyPr>
            <a:spAutoFit/>
          </a:bodyPr>
          <a:lstStyle/>
          <a:p>
            <a:pPr>
              <a:spcBef>
                <a:spcPct val="50000"/>
              </a:spcBef>
            </a:pPr>
            <a:r>
              <a:rPr lang="en-US" sz="1400" b="1" dirty="0" smtClean="0"/>
              <a:t>Purpose</a:t>
            </a:r>
            <a:r>
              <a:rPr lang="en-US" sz="1200" b="1" dirty="0" smtClean="0"/>
              <a:t>:</a:t>
            </a:r>
            <a:endParaRPr lang="en-US" sz="1200" b="1" dirty="0"/>
          </a:p>
        </p:txBody>
      </p:sp>
      <p:sp>
        <p:nvSpPr>
          <p:cNvPr id="118795" name="Text Box 18"/>
          <p:cNvSpPr txBox="1">
            <a:spLocks noChangeArrowheads="1"/>
          </p:cNvSpPr>
          <p:nvPr/>
        </p:nvSpPr>
        <p:spPr bwMode="auto">
          <a:xfrm>
            <a:off x="685800" y="2362200"/>
            <a:ext cx="7467600" cy="523220"/>
          </a:xfrm>
          <a:prstGeom prst="rect">
            <a:avLst/>
          </a:prstGeom>
          <a:noFill/>
          <a:ln w="9525">
            <a:noFill/>
            <a:miter lim="800000"/>
            <a:headEnd/>
            <a:tailEnd/>
          </a:ln>
        </p:spPr>
        <p:txBody>
          <a:bodyPr>
            <a:spAutoFit/>
          </a:bodyPr>
          <a:lstStyle/>
          <a:p>
            <a:pPr>
              <a:spcBef>
                <a:spcPct val="50000"/>
              </a:spcBef>
            </a:pPr>
            <a:r>
              <a:rPr lang="en-US" sz="1400" dirty="0" smtClean="0"/>
              <a:t>Straw bales may be used only in applications involving sheet flow and for durations lasting</a:t>
            </a:r>
            <a:br>
              <a:rPr lang="en-US" sz="1400" dirty="0" smtClean="0"/>
            </a:br>
            <a:r>
              <a:rPr lang="en-US" sz="1400" i="1" dirty="0" smtClean="0"/>
              <a:t>less than 3 months.</a:t>
            </a:r>
            <a:endParaRPr lang="en-US" sz="1400" i="1" dirty="0"/>
          </a:p>
        </p:txBody>
      </p:sp>
      <p:sp>
        <p:nvSpPr>
          <p:cNvPr id="118796" name="Text Box 19"/>
          <p:cNvSpPr txBox="1">
            <a:spLocks noChangeArrowheads="1"/>
          </p:cNvSpPr>
          <p:nvPr/>
        </p:nvSpPr>
        <p:spPr bwMode="auto">
          <a:xfrm>
            <a:off x="685800" y="3048000"/>
            <a:ext cx="7467600" cy="523220"/>
          </a:xfrm>
          <a:prstGeom prst="rect">
            <a:avLst/>
          </a:prstGeom>
          <a:noFill/>
          <a:ln w="9525">
            <a:noFill/>
            <a:miter lim="800000"/>
            <a:headEnd/>
            <a:tailEnd/>
          </a:ln>
        </p:spPr>
        <p:txBody>
          <a:bodyPr>
            <a:spAutoFit/>
          </a:bodyPr>
          <a:lstStyle/>
          <a:p>
            <a:pPr>
              <a:spcBef>
                <a:spcPct val="50000"/>
              </a:spcBef>
            </a:pPr>
            <a:r>
              <a:rPr lang="en-US" sz="1400" i="1" dirty="0" smtClean="0"/>
              <a:t>Do not</a:t>
            </a:r>
            <a:r>
              <a:rPr lang="en-US" sz="1400" dirty="0" smtClean="0"/>
              <a:t> use straw bale barriers in areas of concentrated flow such as channels, swales, erosion gullies, across pipe outfalls, or as inlet protection.</a:t>
            </a:r>
            <a:endParaRPr lang="en-US" sz="1400" dirty="0"/>
          </a:p>
        </p:txBody>
      </p:sp>
      <p:sp>
        <p:nvSpPr>
          <p:cNvPr id="118797" name="Text Box 20"/>
          <p:cNvSpPr txBox="1">
            <a:spLocks noChangeArrowheads="1"/>
          </p:cNvSpPr>
          <p:nvPr/>
        </p:nvSpPr>
        <p:spPr bwMode="auto">
          <a:xfrm>
            <a:off x="685800" y="2819400"/>
            <a:ext cx="7467600" cy="307777"/>
          </a:xfrm>
          <a:prstGeom prst="rect">
            <a:avLst/>
          </a:prstGeom>
          <a:noFill/>
          <a:ln w="9525">
            <a:noFill/>
            <a:miter lim="800000"/>
            <a:headEnd/>
            <a:tailEnd/>
          </a:ln>
        </p:spPr>
        <p:txBody>
          <a:bodyPr>
            <a:spAutoFit/>
          </a:bodyPr>
          <a:lstStyle/>
          <a:p>
            <a:pPr>
              <a:spcBef>
                <a:spcPct val="50000"/>
              </a:spcBef>
            </a:pPr>
            <a:r>
              <a:rPr lang="en-US" sz="1400" dirty="0" smtClean="0"/>
              <a:t>Install down slope of all disturbance in existing ground, and parallel to existing contours.</a:t>
            </a:r>
            <a:endParaRPr lang="en-US" sz="1400" dirty="0"/>
          </a:p>
        </p:txBody>
      </p:sp>
      <p:sp>
        <p:nvSpPr>
          <p:cNvPr id="118798" name="Text Box 21"/>
          <p:cNvSpPr txBox="1">
            <a:spLocks noChangeArrowheads="1"/>
          </p:cNvSpPr>
          <p:nvPr/>
        </p:nvSpPr>
        <p:spPr bwMode="auto">
          <a:xfrm>
            <a:off x="3505200" y="3429000"/>
            <a:ext cx="1676400" cy="274638"/>
          </a:xfrm>
          <a:prstGeom prst="rect">
            <a:avLst/>
          </a:prstGeom>
          <a:noFill/>
          <a:ln w="9525">
            <a:noFill/>
            <a:miter lim="800000"/>
            <a:headEnd/>
            <a:tailEnd/>
          </a:ln>
        </p:spPr>
        <p:txBody>
          <a:bodyPr>
            <a:spAutoFit/>
          </a:bodyPr>
          <a:lstStyle/>
          <a:p>
            <a:pPr>
              <a:spcBef>
                <a:spcPct val="50000"/>
              </a:spcBef>
            </a:pPr>
            <a:r>
              <a:rPr lang="en-US" sz="1200" b="1"/>
              <a:t>Straw Bale Barriers</a:t>
            </a:r>
          </a:p>
        </p:txBody>
      </p:sp>
      <p:sp>
        <p:nvSpPr>
          <p:cNvPr id="118799" name="Line 24"/>
          <p:cNvSpPr>
            <a:spLocks noChangeShapeType="1"/>
          </p:cNvSpPr>
          <p:nvPr/>
        </p:nvSpPr>
        <p:spPr bwMode="auto">
          <a:xfrm>
            <a:off x="5630863" y="3656013"/>
            <a:ext cx="7937" cy="2973387"/>
          </a:xfrm>
          <a:prstGeom prst="line">
            <a:avLst/>
          </a:prstGeom>
          <a:noFill/>
          <a:ln w="9525">
            <a:solidFill>
              <a:schemeClr val="tx1"/>
            </a:solidFill>
            <a:round/>
            <a:headEnd/>
            <a:tailEnd/>
          </a:ln>
        </p:spPr>
        <p:txBody>
          <a:bodyPr/>
          <a:lstStyle/>
          <a:p>
            <a:endParaRPr lang="en-US"/>
          </a:p>
        </p:txBody>
      </p:sp>
      <p:sp>
        <p:nvSpPr>
          <p:cNvPr id="118800" name="Line 22"/>
          <p:cNvSpPr>
            <a:spLocks noChangeShapeType="1"/>
          </p:cNvSpPr>
          <p:nvPr/>
        </p:nvSpPr>
        <p:spPr bwMode="auto">
          <a:xfrm>
            <a:off x="3048000" y="3657600"/>
            <a:ext cx="0" cy="2971800"/>
          </a:xfrm>
          <a:prstGeom prst="line">
            <a:avLst/>
          </a:prstGeom>
          <a:noFill/>
          <a:ln w="9525">
            <a:solidFill>
              <a:schemeClr val="tx1"/>
            </a:solidFill>
            <a:round/>
            <a:headEnd/>
            <a:tailEnd/>
          </a:ln>
        </p:spPr>
        <p:txBody>
          <a:bodyPr/>
          <a:lstStyle/>
          <a:p>
            <a:endParaRPr lang="en-US"/>
          </a:p>
        </p:txBody>
      </p:sp>
      <p:sp>
        <p:nvSpPr>
          <p:cNvPr id="118801" name="Line 23"/>
          <p:cNvSpPr>
            <a:spLocks noChangeShapeType="1"/>
          </p:cNvSpPr>
          <p:nvPr/>
        </p:nvSpPr>
        <p:spPr bwMode="auto">
          <a:xfrm>
            <a:off x="3746500" y="3671888"/>
            <a:ext cx="0" cy="2957512"/>
          </a:xfrm>
          <a:prstGeom prst="line">
            <a:avLst/>
          </a:prstGeom>
          <a:noFill/>
          <a:ln w="9525">
            <a:solidFill>
              <a:schemeClr val="tx1"/>
            </a:solidFill>
            <a:round/>
            <a:headEnd/>
            <a:tailEnd/>
          </a:ln>
        </p:spPr>
        <p:txBody>
          <a:bodyPr/>
          <a:lstStyle/>
          <a:p>
            <a:endParaRPr lang="en-US"/>
          </a:p>
        </p:txBody>
      </p:sp>
      <p:sp>
        <p:nvSpPr>
          <p:cNvPr id="118802" name="Line 25"/>
          <p:cNvSpPr>
            <a:spLocks noChangeShapeType="1"/>
          </p:cNvSpPr>
          <p:nvPr/>
        </p:nvSpPr>
        <p:spPr bwMode="auto">
          <a:xfrm>
            <a:off x="3048000" y="4343400"/>
            <a:ext cx="2590800" cy="0"/>
          </a:xfrm>
          <a:prstGeom prst="line">
            <a:avLst/>
          </a:prstGeom>
          <a:noFill/>
          <a:ln w="9525">
            <a:solidFill>
              <a:schemeClr val="tx1"/>
            </a:solidFill>
            <a:round/>
            <a:headEnd/>
            <a:tailEnd/>
          </a:ln>
        </p:spPr>
        <p:txBody>
          <a:bodyPr/>
          <a:lstStyle/>
          <a:p>
            <a:endParaRPr lang="en-US"/>
          </a:p>
        </p:txBody>
      </p:sp>
      <p:sp>
        <p:nvSpPr>
          <p:cNvPr id="118803" name="Line 26"/>
          <p:cNvSpPr>
            <a:spLocks noChangeShapeType="1"/>
          </p:cNvSpPr>
          <p:nvPr/>
        </p:nvSpPr>
        <p:spPr bwMode="auto">
          <a:xfrm>
            <a:off x="3048000" y="4572000"/>
            <a:ext cx="2590800" cy="0"/>
          </a:xfrm>
          <a:prstGeom prst="line">
            <a:avLst/>
          </a:prstGeom>
          <a:noFill/>
          <a:ln w="9525">
            <a:solidFill>
              <a:schemeClr val="tx1"/>
            </a:solidFill>
            <a:round/>
            <a:headEnd/>
            <a:tailEnd/>
          </a:ln>
        </p:spPr>
        <p:txBody>
          <a:bodyPr/>
          <a:lstStyle/>
          <a:p>
            <a:endParaRPr lang="en-US"/>
          </a:p>
        </p:txBody>
      </p:sp>
      <p:sp>
        <p:nvSpPr>
          <p:cNvPr id="118804" name="Line 27"/>
          <p:cNvSpPr>
            <a:spLocks noChangeShapeType="1"/>
          </p:cNvSpPr>
          <p:nvPr/>
        </p:nvSpPr>
        <p:spPr bwMode="auto">
          <a:xfrm>
            <a:off x="3048000" y="4800600"/>
            <a:ext cx="2590800" cy="0"/>
          </a:xfrm>
          <a:prstGeom prst="line">
            <a:avLst/>
          </a:prstGeom>
          <a:noFill/>
          <a:ln w="9525">
            <a:solidFill>
              <a:schemeClr val="tx1"/>
            </a:solidFill>
            <a:round/>
            <a:headEnd/>
            <a:tailEnd/>
          </a:ln>
        </p:spPr>
        <p:txBody>
          <a:bodyPr/>
          <a:lstStyle/>
          <a:p>
            <a:endParaRPr lang="en-US"/>
          </a:p>
        </p:txBody>
      </p:sp>
      <p:sp>
        <p:nvSpPr>
          <p:cNvPr id="118805" name="Line 28"/>
          <p:cNvSpPr>
            <a:spLocks noChangeShapeType="1"/>
          </p:cNvSpPr>
          <p:nvPr/>
        </p:nvSpPr>
        <p:spPr bwMode="auto">
          <a:xfrm>
            <a:off x="3048000" y="5029200"/>
            <a:ext cx="2590800" cy="0"/>
          </a:xfrm>
          <a:prstGeom prst="line">
            <a:avLst/>
          </a:prstGeom>
          <a:noFill/>
          <a:ln w="9525">
            <a:solidFill>
              <a:schemeClr val="tx1"/>
            </a:solidFill>
            <a:round/>
            <a:headEnd/>
            <a:tailEnd/>
          </a:ln>
        </p:spPr>
        <p:txBody>
          <a:bodyPr/>
          <a:lstStyle/>
          <a:p>
            <a:endParaRPr lang="en-US"/>
          </a:p>
        </p:txBody>
      </p:sp>
      <p:sp>
        <p:nvSpPr>
          <p:cNvPr id="118806" name="Line 29"/>
          <p:cNvSpPr>
            <a:spLocks noChangeShapeType="1"/>
          </p:cNvSpPr>
          <p:nvPr/>
        </p:nvSpPr>
        <p:spPr bwMode="auto">
          <a:xfrm>
            <a:off x="3048000" y="5257800"/>
            <a:ext cx="2590800" cy="0"/>
          </a:xfrm>
          <a:prstGeom prst="line">
            <a:avLst/>
          </a:prstGeom>
          <a:noFill/>
          <a:ln w="9525">
            <a:solidFill>
              <a:schemeClr val="tx1"/>
            </a:solidFill>
            <a:round/>
            <a:headEnd/>
            <a:tailEnd/>
          </a:ln>
        </p:spPr>
        <p:txBody>
          <a:bodyPr/>
          <a:lstStyle/>
          <a:p>
            <a:endParaRPr lang="en-US"/>
          </a:p>
        </p:txBody>
      </p:sp>
      <p:sp>
        <p:nvSpPr>
          <p:cNvPr id="118807" name="Line 30"/>
          <p:cNvSpPr>
            <a:spLocks noChangeShapeType="1"/>
          </p:cNvSpPr>
          <p:nvPr/>
        </p:nvSpPr>
        <p:spPr bwMode="auto">
          <a:xfrm>
            <a:off x="3048000" y="5486400"/>
            <a:ext cx="2590800" cy="0"/>
          </a:xfrm>
          <a:prstGeom prst="line">
            <a:avLst/>
          </a:prstGeom>
          <a:noFill/>
          <a:ln w="9525">
            <a:solidFill>
              <a:schemeClr val="tx1"/>
            </a:solidFill>
            <a:round/>
            <a:headEnd/>
            <a:tailEnd/>
          </a:ln>
        </p:spPr>
        <p:txBody>
          <a:bodyPr/>
          <a:lstStyle/>
          <a:p>
            <a:endParaRPr lang="en-US"/>
          </a:p>
        </p:txBody>
      </p:sp>
      <p:sp>
        <p:nvSpPr>
          <p:cNvPr id="118808" name="Line 31"/>
          <p:cNvSpPr>
            <a:spLocks noChangeShapeType="1"/>
          </p:cNvSpPr>
          <p:nvPr/>
        </p:nvSpPr>
        <p:spPr bwMode="auto">
          <a:xfrm>
            <a:off x="3048000" y="5715000"/>
            <a:ext cx="2590800" cy="0"/>
          </a:xfrm>
          <a:prstGeom prst="line">
            <a:avLst/>
          </a:prstGeom>
          <a:noFill/>
          <a:ln w="9525">
            <a:solidFill>
              <a:schemeClr val="tx1"/>
            </a:solidFill>
            <a:round/>
            <a:headEnd/>
            <a:tailEnd/>
          </a:ln>
        </p:spPr>
        <p:txBody>
          <a:bodyPr/>
          <a:lstStyle/>
          <a:p>
            <a:endParaRPr lang="en-US"/>
          </a:p>
        </p:txBody>
      </p:sp>
      <p:sp>
        <p:nvSpPr>
          <p:cNvPr id="118809" name="Line 32"/>
          <p:cNvSpPr>
            <a:spLocks noChangeShapeType="1"/>
          </p:cNvSpPr>
          <p:nvPr/>
        </p:nvSpPr>
        <p:spPr bwMode="auto">
          <a:xfrm>
            <a:off x="3048000" y="4114800"/>
            <a:ext cx="2590800" cy="0"/>
          </a:xfrm>
          <a:prstGeom prst="line">
            <a:avLst/>
          </a:prstGeom>
          <a:noFill/>
          <a:ln w="9525">
            <a:solidFill>
              <a:schemeClr val="tx1"/>
            </a:solidFill>
            <a:round/>
            <a:headEnd/>
            <a:tailEnd/>
          </a:ln>
        </p:spPr>
        <p:txBody>
          <a:bodyPr/>
          <a:lstStyle/>
          <a:p>
            <a:endParaRPr lang="en-US"/>
          </a:p>
        </p:txBody>
      </p:sp>
      <p:sp>
        <p:nvSpPr>
          <p:cNvPr id="118810" name="Text Box 33"/>
          <p:cNvSpPr txBox="1">
            <a:spLocks noChangeArrowheads="1"/>
          </p:cNvSpPr>
          <p:nvPr/>
        </p:nvSpPr>
        <p:spPr bwMode="auto">
          <a:xfrm>
            <a:off x="3810000" y="3810000"/>
            <a:ext cx="1828800" cy="244475"/>
          </a:xfrm>
          <a:prstGeom prst="rect">
            <a:avLst/>
          </a:prstGeom>
          <a:noFill/>
          <a:ln w="9525">
            <a:noFill/>
            <a:miter lim="800000"/>
            <a:headEnd/>
            <a:tailEnd/>
          </a:ln>
        </p:spPr>
        <p:txBody>
          <a:bodyPr>
            <a:spAutoFit/>
          </a:bodyPr>
          <a:lstStyle/>
          <a:p>
            <a:pPr>
              <a:spcBef>
                <a:spcPct val="50000"/>
              </a:spcBef>
            </a:pPr>
            <a:r>
              <a:rPr lang="en-US" sz="1000" b="1"/>
              <a:t>Maximum Up-Slope Length</a:t>
            </a:r>
          </a:p>
        </p:txBody>
      </p:sp>
      <p:sp>
        <p:nvSpPr>
          <p:cNvPr id="118811" name="Text Box 34"/>
          <p:cNvSpPr txBox="1">
            <a:spLocks noChangeArrowheads="1"/>
          </p:cNvSpPr>
          <p:nvPr/>
        </p:nvSpPr>
        <p:spPr bwMode="auto">
          <a:xfrm>
            <a:off x="3124200" y="3706813"/>
            <a:ext cx="609600" cy="396875"/>
          </a:xfrm>
          <a:prstGeom prst="rect">
            <a:avLst/>
          </a:prstGeom>
          <a:noFill/>
          <a:ln w="9525">
            <a:noFill/>
            <a:miter lim="800000"/>
            <a:headEnd/>
            <a:tailEnd/>
          </a:ln>
        </p:spPr>
        <p:txBody>
          <a:bodyPr>
            <a:spAutoFit/>
          </a:bodyPr>
          <a:lstStyle/>
          <a:p>
            <a:pPr>
              <a:spcBef>
                <a:spcPct val="50000"/>
              </a:spcBef>
            </a:pPr>
            <a:r>
              <a:rPr lang="en-US" sz="1000" b="1"/>
              <a:t>Slope</a:t>
            </a:r>
            <a:br>
              <a:rPr lang="en-US" sz="1000" b="1"/>
            </a:br>
            <a:r>
              <a:rPr lang="en-US" sz="1000" b="1"/>
              <a:t>Percent</a:t>
            </a:r>
          </a:p>
        </p:txBody>
      </p:sp>
      <p:sp>
        <p:nvSpPr>
          <p:cNvPr id="118812" name="Text Box 35"/>
          <p:cNvSpPr txBox="1">
            <a:spLocks noChangeArrowheads="1"/>
          </p:cNvSpPr>
          <p:nvPr/>
        </p:nvSpPr>
        <p:spPr bwMode="auto">
          <a:xfrm>
            <a:off x="3098800" y="4114800"/>
            <a:ext cx="914400" cy="244475"/>
          </a:xfrm>
          <a:prstGeom prst="rect">
            <a:avLst/>
          </a:prstGeom>
          <a:noFill/>
          <a:ln w="9525">
            <a:noFill/>
            <a:miter lim="800000"/>
            <a:headEnd/>
            <a:tailEnd/>
          </a:ln>
        </p:spPr>
        <p:txBody>
          <a:bodyPr>
            <a:spAutoFit/>
          </a:bodyPr>
          <a:lstStyle/>
          <a:p>
            <a:pPr>
              <a:spcBef>
                <a:spcPct val="50000"/>
              </a:spcBef>
            </a:pPr>
            <a:r>
              <a:rPr lang="en-US" sz="1000"/>
              <a:t>2 (or less)</a:t>
            </a:r>
          </a:p>
        </p:txBody>
      </p:sp>
      <p:sp>
        <p:nvSpPr>
          <p:cNvPr id="118813" name="Text Box 36"/>
          <p:cNvSpPr txBox="1">
            <a:spLocks noChangeArrowheads="1"/>
          </p:cNvSpPr>
          <p:nvPr/>
        </p:nvSpPr>
        <p:spPr bwMode="auto">
          <a:xfrm>
            <a:off x="3098800" y="4343400"/>
            <a:ext cx="304800" cy="244475"/>
          </a:xfrm>
          <a:prstGeom prst="rect">
            <a:avLst/>
          </a:prstGeom>
          <a:noFill/>
          <a:ln w="9525">
            <a:noFill/>
            <a:miter lim="800000"/>
            <a:headEnd/>
            <a:tailEnd/>
          </a:ln>
        </p:spPr>
        <p:txBody>
          <a:bodyPr>
            <a:spAutoFit/>
          </a:bodyPr>
          <a:lstStyle/>
          <a:p>
            <a:pPr>
              <a:spcBef>
                <a:spcPct val="50000"/>
              </a:spcBef>
            </a:pPr>
            <a:r>
              <a:rPr lang="en-US" sz="1000"/>
              <a:t>5</a:t>
            </a:r>
          </a:p>
        </p:txBody>
      </p:sp>
      <p:sp>
        <p:nvSpPr>
          <p:cNvPr id="118814" name="Text Box 37"/>
          <p:cNvSpPr txBox="1">
            <a:spLocks noChangeArrowheads="1"/>
          </p:cNvSpPr>
          <p:nvPr/>
        </p:nvSpPr>
        <p:spPr bwMode="auto">
          <a:xfrm>
            <a:off x="3098800" y="4572000"/>
            <a:ext cx="406400" cy="244475"/>
          </a:xfrm>
          <a:prstGeom prst="rect">
            <a:avLst/>
          </a:prstGeom>
          <a:noFill/>
          <a:ln w="9525">
            <a:noFill/>
            <a:miter lim="800000"/>
            <a:headEnd/>
            <a:tailEnd/>
          </a:ln>
        </p:spPr>
        <p:txBody>
          <a:bodyPr>
            <a:spAutoFit/>
          </a:bodyPr>
          <a:lstStyle/>
          <a:p>
            <a:pPr>
              <a:spcBef>
                <a:spcPct val="50000"/>
              </a:spcBef>
            </a:pPr>
            <a:r>
              <a:rPr lang="en-US" sz="1000"/>
              <a:t>10</a:t>
            </a:r>
          </a:p>
        </p:txBody>
      </p:sp>
      <p:sp>
        <p:nvSpPr>
          <p:cNvPr id="118815" name="Text Box 38"/>
          <p:cNvSpPr txBox="1">
            <a:spLocks noChangeArrowheads="1"/>
          </p:cNvSpPr>
          <p:nvPr/>
        </p:nvSpPr>
        <p:spPr bwMode="auto">
          <a:xfrm>
            <a:off x="3098800" y="4800600"/>
            <a:ext cx="406400" cy="244475"/>
          </a:xfrm>
          <a:prstGeom prst="rect">
            <a:avLst/>
          </a:prstGeom>
          <a:noFill/>
          <a:ln w="9525">
            <a:noFill/>
            <a:miter lim="800000"/>
            <a:headEnd/>
            <a:tailEnd/>
          </a:ln>
        </p:spPr>
        <p:txBody>
          <a:bodyPr>
            <a:spAutoFit/>
          </a:bodyPr>
          <a:lstStyle/>
          <a:p>
            <a:pPr>
              <a:spcBef>
                <a:spcPct val="50000"/>
              </a:spcBef>
            </a:pPr>
            <a:r>
              <a:rPr lang="en-US" sz="1000"/>
              <a:t>15</a:t>
            </a:r>
          </a:p>
        </p:txBody>
      </p:sp>
      <p:sp>
        <p:nvSpPr>
          <p:cNvPr id="118816" name="Text Box 39"/>
          <p:cNvSpPr txBox="1">
            <a:spLocks noChangeArrowheads="1"/>
          </p:cNvSpPr>
          <p:nvPr/>
        </p:nvSpPr>
        <p:spPr bwMode="auto">
          <a:xfrm>
            <a:off x="3098800" y="5029200"/>
            <a:ext cx="406400" cy="244475"/>
          </a:xfrm>
          <a:prstGeom prst="rect">
            <a:avLst/>
          </a:prstGeom>
          <a:noFill/>
          <a:ln w="9525">
            <a:noFill/>
            <a:miter lim="800000"/>
            <a:headEnd/>
            <a:tailEnd/>
          </a:ln>
        </p:spPr>
        <p:txBody>
          <a:bodyPr>
            <a:spAutoFit/>
          </a:bodyPr>
          <a:lstStyle/>
          <a:p>
            <a:pPr>
              <a:spcBef>
                <a:spcPct val="50000"/>
              </a:spcBef>
            </a:pPr>
            <a:r>
              <a:rPr lang="en-US" sz="1000"/>
              <a:t>20</a:t>
            </a:r>
          </a:p>
        </p:txBody>
      </p:sp>
      <p:sp>
        <p:nvSpPr>
          <p:cNvPr id="118817" name="Text Box 40"/>
          <p:cNvSpPr txBox="1">
            <a:spLocks noChangeArrowheads="1"/>
          </p:cNvSpPr>
          <p:nvPr/>
        </p:nvSpPr>
        <p:spPr bwMode="auto">
          <a:xfrm>
            <a:off x="3098800" y="5257800"/>
            <a:ext cx="406400" cy="244475"/>
          </a:xfrm>
          <a:prstGeom prst="rect">
            <a:avLst/>
          </a:prstGeom>
          <a:noFill/>
          <a:ln w="9525">
            <a:noFill/>
            <a:miter lim="800000"/>
            <a:headEnd/>
            <a:tailEnd/>
          </a:ln>
        </p:spPr>
        <p:txBody>
          <a:bodyPr>
            <a:spAutoFit/>
          </a:bodyPr>
          <a:lstStyle/>
          <a:p>
            <a:pPr>
              <a:spcBef>
                <a:spcPct val="50000"/>
              </a:spcBef>
            </a:pPr>
            <a:r>
              <a:rPr lang="en-US" sz="1000"/>
              <a:t>25</a:t>
            </a:r>
          </a:p>
        </p:txBody>
      </p:sp>
      <p:sp>
        <p:nvSpPr>
          <p:cNvPr id="118818" name="Text Box 41"/>
          <p:cNvSpPr txBox="1">
            <a:spLocks noChangeArrowheads="1"/>
          </p:cNvSpPr>
          <p:nvPr/>
        </p:nvSpPr>
        <p:spPr bwMode="auto">
          <a:xfrm>
            <a:off x="3098800" y="5486400"/>
            <a:ext cx="406400" cy="244475"/>
          </a:xfrm>
          <a:prstGeom prst="rect">
            <a:avLst/>
          </a:prstGeom>
          <a:noFill/>
          <a:ln w="9525">
            <a:noFill/>
            <a:miter lim="800000"/>
            <a:headEnd/>
            <a:tailEnd/>
          </a:ln>
        </p:spPr>
        <p:txBody>
          <a:bodyPr>
            <a:spAutoFit/>
          </a:bodyPr>
          <a:lstStyle/>
          <a:p>
            <a:pPr>
              <a:spcBef>
                <a:spcPct val="50000"/>
              </a:spcBef>
            </a:pPr>
            <a:r>
              <a:rPr lang="en-US" sz="1000"/>
              <a:t>30</a:t>
            </a:r>
          </a:p>
        </p:txBody>
      </p:sp>
      <p:sp>
        <p:nvSpPr>
          <p:cNvPr id="118819" name="Text Box 42"/>
          <p:cNvSpPr txBox="1">
            <a:spLocks noChangeArrowheads="1"/>
          </p:cNvSpPr>
          <p:nvPr/>
        </p:nvSpPr>
        <p:spPr bwMode="auto">
          <a:xfrm>
            <a:off x="4098925" y="4114800"/>
            <a:ext cx="1463675" cy="244475"/>
          </a:xfrm>
          <a:prstGeom prst="rect">
            <a:avLst/>
          </a:prstGeom>
          <a:noFill/>
          <a:ln w="9525">
            <a:noFill/>
            <a:miter lim="800000"/>
            <a:headEnd/>
            <a:tailEnd/>
          </a:ln>
        </p:spPr>
        <p:txBody>
          <a:bodyPr>
            <a:spAutoFit/>
          </a:bodyPr>
          <a:lstStyle/>
          <a:p>
            <a:pPr>
              <a:spcBef>
                <a:spcPct val="50000"/>
              </a:spcBef>
            </a:pPr>
            <a:r>
              <a:rPr lang="en-US" sz="1000"/>
              <a:t>46 m (150 ft.)</a:t>
            </a:r>
          </a:p>
        </p:txBody>
      </p:sp>
      <p:sp>
        <p:nvSpPr>
          <p:cNvPr id="118820" name="Text Box 43"/>
          <p:cNvSpPr txBox="1">
            <a:spLocks noChangeArrowheads="1"/>
          </p:cNvSpPr>
          <p:nvPr/>
        </p:nvSpPr>
        <p:spPr bwMode="auto">
          <a:xfrm>
            <a:off x="4098925" y="4343400"/>
            <a:ext cx="1311275" cy="244475"/>
          </a:xfrm>
          <a:prstGeom prst="rect">
            <a:avLst/>
          </a:prstGeom>
          <a:noFill/>
          <a:ln w="9525">
            <a:noFill/>
            <a:miter lim="800000"/>
            <a:headEnd/>
            <a:tailEnd/>
          </a:ln>
        </p:spPr>
        <p:txBody>
          <a:bodyPr>
            <a:spAutoFit/>
          </a:bodyPr>
          <a:lstStyle/>
          <a:p>
            <a:pPr>
              <a:spcBef>
                <a:spcPct val="50000"/>
              </a:spcBef>
            </a:pPr>
            <a:r>
              <a:rPr lang="en-US" sz="1000"/>
              <a:t>30 m (100 ft.)</a:t>
            </a:r>
          </a:p>
        </p:txBody>
      </p:sp>
      <p:sp>
        <p:nvSpPr>
          <p:cNvPr id="118821" name="Text Box 44"/>
          <p:cNvSpPr txBox="1">
            <a:spLocks noChangeArrowheads="1"/>
          </p:cNvSpPr>
          <p:nvPr/>
        </p:nvSpPr>
        <p:spPr bwMode="auto">
          <a:xfrm>
            <a:off x="4098925" y="4572000"/>
            <a:ext cx="914400" cy="244475"/>
          </a:xfrm>
          <a:prstGeom prst="rect">
            <a:avLst/>
          </a:prstGeom>
          <a:noFill/>
          <a:ln w="9525">
            <a:noFill/>
            <a:miter lim="800000"/>
            <a:headEnd/>
            <a:tailEnd/>
          </a:ln>
        </p:spPr>
        <p:txBody>
          <a:bodyPr>
            <a:spAutoFit/>
          </a:bodyPr>
          <a:lstStyle/>
          <a:p>
            <a:pPr>
              <a:spcBef>
                <a:spcPct val="50000"/>
              </a:spcBef>
            </a:pPr>
            <a:r>
              <a:rPr lang="en-US" sz="1000"/>
              <a:t>15 m (50 ft.)</a:t>
            </a:r>
          </a:p>
        </p:txBody>
      </p:sp>
      <p:sp>
        <p:nvSpPr>
          <p:cNvPr id="118822" name="Text Box 45"/>
          <p:cNvSpPr txBox="1">
            <a:spLocks noChangeArrowheads="1"/>
          </p:cNvSpPr>
          <p:nvPr/>
        </p:nvSpPr>
        <p:spPr bwMode="auto">
          <a:xfrm>
            <a:off x="4098925" y="4800600"/>
            <a:ext cx="914400" cy="244475"/>
          </a:xfrm>
          <a:prstGeom prst="rect">
            <a:avLst/>
          </a:prstGeom>
          <a:noFill/>
          <a:ln w="9525">
            <a:noFill/>
            <a:miter lim="800000"/>
            <a:headEnd/>
            <a:tailEnd/>
          </a:ln>
        </p:spPr>
        <p:txBody>
          <a:bodyPr>
            <a:spAutoFit/>
          </a:bodyPr>
          <a:lstStyle/>
          <a:p>
            <a:pPr>
              <a:spcBef>
                <a:spcPct val="50000"/>
              </a:spcBef>
            </a:pPr>
            <a:r>
              <a:rPr lang="en-US" sz="1000"/>
              <a:t>11 m (35 ft.)</a:t>
            </a:r>
          </a:p>
        </p:txBody>
      </p:sp>
      <p:sp>
        <p:nvSpPr>
          <p:cNvPr id="118823" name="Text Box 46"/>
          <p:cNvSpPr txBox="1">
            <a:spLocks noChangeArrowheads="1"/>
          </p:cNvSpPr>
          <p:nvPr/>
        </p:nvSpPr>
        <p:spPr bwMode="auto">
          <a:xfrm>
            <a:off x="4114800" y="5029200"/>
            <a:ext cx="914400" cy="244475"/>
          </a:xfrm>
          <a:prstGeom prst="rect">
            <a:avLst/>
          </a:prstGeom>
          <a:noFill/>
          <a:ln w="9525">
            <a:noFill/>
            <a:miter lim="800000"/>
            <a:headEnd/>
            <a:tailEnd/>
          </a:ln>
        </p:spPr>
        <p:txBody>
          <a:bodyPr>
            <a:spAutoFit/>
          </a:bodyPr>
          <a:lstStyle/>
          <a:p>
            <a:pPr>
              <a:spcBef>
                <a:spcPct val="50000"/>
              </a:spcBef>
            </a:pPr>
            <a:r>
              <a:rPr lang="en-US" sz="1000"/>
              <a:t>8 m (25 ft.)</a:t>
            </a:r>
          </a:p>
        </p:txBody>
      </p:sp>
      <p:sp>
        <p:nvSpPr>
          <p:cNvPr id="118824" name="Text Box 47"/>
          <p:cNvSpPr txBox="1">
            <a:spLocks noChangeArrowheads="1"/>
          </p:cNvSpPr>
          <p:nvPr/>
        </p:nvSpPr>
        <p:spPr bwMode="auto">
          <a:xfrm>
            <a:off x="4114800" y="5257800"/>
            <a:ext cx="914400" cy="244475"/>
          </a:xfrm>
          <a:prstGeom prst="rect">
            <a:avLst/>
          </a:prstGeom>
          <a:noFill/>
          <a:ln w="9525">
            <a:noFill/>
            <a:miter lim="800000"/>
            <a:headEnd/>
            <a:tailEnd/>
          </a:ln>
        </p:spPr>
        <p:txBody>
          <a:bodyPr>
            <a:spAutoFit/>
          </a:bodyPr>
          <a:lstStyle/>
          <a:p>
            <a:pPr>
              <a:spcBef>
                <a:spcPct val="50000"/>
              </a:spcBef>
            </a:pPr>
            <a:r>
              <a:rPr lang="en-US" sz="1000"/>
              <a:t>6 m (20 ft.)</a:t>
            </a:r>
          </a:p>
        </p:txBody>
      </p:sp>
      <p:sp>
        <p:nvSpPr>
          <p:cNvPr id="118825" name="Text Box 48"/>
          <p:cNvSpPr txBox="1">
            <a:spLocks noChangeArrowheads="1"/>
          </p:cNvSpPr>
          <p:nvPr/>
        </p:nvSpPr>
        <p:spPr bwMode="auto">
          <a:xfrm>
            <a:off x="4114800" y="5486400"/>
            <a:ext cx="914400" cy="244475"/>
          </a:xfrm>
          <a:prstGeom prst="rect">
            <a:avLst/>
          </a:prstGeom>
          <a:noFill/>
          <a:ln w="9525">
            <a:noFill/>
            <a:miter lim="800000"/>
            <a:headEnd/>
            <a:tailEnd/>
          </a:ln>
        </p:spPr>
        <p:txBody>
          <a:bodyPr>
            <a:spAutoFit/>
          </a:bodyPr>
          <a:lstStyle/>
          <a:p>
            <a:pPr>
              <a:spcBef>
                <a:spcPct val="50000"/>
              </a:spcBef>
            </a:pPr>
            <a:r>
              <a:rPr lang="en-US" sz="1000"/>
              <a:t>5 m (15 ft.)</a:t>
            </a:r>
          </a:p>
        </p:txBody>
      </p:sp>
      <p:sp>
        <p:nvSpPr>
          <p:cNvPr id="118826" name="Line 49"/>
          <p:cNvSpPr>
            <a:spLocks noChangeShapeType="1"/>
          </p:cNvSpPr>
          <p:nvPr/>
        </p:nvSpPr>
        <p:spPr bwMode="auto">
          <a:xfrm>
            <a:off x="3048000" y="3657600"/>
            <a:ext cx="2590800" cy="0"/>
          </a:xfrm>
          <a:prstGeom prst="line">
            <a:avLst/>
          </a:prstGeom>
          <a:noFill/>
          <a:ln w="9525">
            <a:solidFill>
              <a:schemeClr val="tx1"/>
            </a:solidFill>
            <a:round/>
            <a:headEnd/>
            <a:tailEnd/>
          </a:ln>
        </p:spPr>
        <p:txBody>
          <a:bodyPr/>
          <a:lstStyle/>
          <a:p>
            <a:endParaRPr lang="en-US"/>
          </a:p>
        </p:txBody>
      </p:sp>
      <p:sp>
        <p:nvSpPr>
          <p:cNvPr id="118827" name="Line 51"/>
          <p:cNvSpPr>
            <a:spLocks noChangeShapeType="1"/>
          </p:cNvSpPr>
          <p:nvPr/>
        </p:nvSpPr>
        <p:spPr bwMode="auto">
          <a:xfrm>
            <a:off x="3048000" y="5943600"/>
            <a:ext cx="2590800" cy="0"/>
          </a:xfrm>
          <a:prstGeom prst="line">
            <a:avLst/>
          </a:prstGeom>
          <a:noFill/>
          <a:ln w="9525">
            <a:solidFill>
              <a:schemeClr val="tx1"/>
            </a:solidFill>
            <a:round/>
            <a:headEnd/>
            <a:tailEnd/>
          </a:ln>
        </p:spPr>
        <p:txBody>
          <a:bodyPr/>
          <a:lstStyle/>
          <a:p>
            <a:endParaRPr lang="en-US"/>
          </a:p>
        </p:txBody>
      </p:sp>
      <p:sp>
        <p:nvSpPr>
          <p:cNvPr id="118828" name="Line 52"/>
          <p:cNvSpPr>
            <a:spLocks noChangeShapeType="1"/>
          </p:cNvSpPr>
          <p:nvPr/>
        </p:nvSpPr>
        <p:spPr bwMode="auto">
          <a:xfrm>
            <a:off x="3048000" y="6172200"/>
            <a:ext cx="2590800" cy="0"/>
          </a:xfrm>
          <a:prstGeom prst="line">
            <a:avLst/>
          </a:prstGeom>
          <a:noFill/>
          <a:ln w="9525">
            <a:solidFill>
              <a:schemeClr val="tx1"/>
            </a:solidFill>
            <a:round/>
            <a:headEnd/>
            <a:tailEnd/>
          </a:ln>
        </p:spPr>
        <p:txBody>
          <a:bodyPr/>
          <a:lstStyle/>
          <a:p>
            <a:endParaRPr lang="en-US"/>
          </a:p>
        </p:txBody>
      </p:sp>
      <p:sp>
        <p:nvSpPr>
          <p:cNvPr id="118829" name="Line 53"/>
          <p:cNvSpPr>
            <a:spLocks noChangeShapeType="1"/>
          </p:cNvSpPr>
          <p:nvPr/>
        </p:nvSpPr>
        <p:spPr bwMode="auto">
          <a:xfrm>
            <a:off x="3048000" y="6400800"/>
            <a:ext cx="2590800" cy="0"/>
          </a:xfrm>
          <a:prstGeom prst="line">
            <a:avLst/>
          </a:prstGeom>
          <a:noFill/>
          <a:ln w="9525">
            <a:solidFill>
              <a:schemeClr val="tx1"/>
            </a:solidFill>
            <a:round/>
            <a:headEnd/>
            <a:tailEnd/>
          </a:ln>
        </p:spPr>
        <p:txBody>
          <a:bodyPr/>
          <a:lstStyle/>
          <a:p>
            <a:endParaRPr lang="en-US"/>
          </a:p>
        </p:txBody>
      </p:sp>
      <p:sp>
        <p:nvSpPr>
          <p:cNvPr id="118830" name="Line 54"/>
          <p:cNvSpPr>
            <a:spLocks noChangeShapeType="1"/>
          </p:cNvSpPr>
          <p:nvPr/>
        </p:nvSpPr>
        <p:spPr bwMode="auto">
          <a:xfrm>
            <a:off x="3048000" y="6629400"/>
            <a:ext cx="2590800" cy="0"/>
          </a:xfrm>
          <a:prstGeom prst="line">
            <a:avLst/>
          </a:prstGeom>
          <a:noFill/>
          <a:ln w="9525">
            <a:solidFill>
              <a:schemeClr val="tx1"/>
            </a:solidFill>
            <a:round/>
            <a:headEnd/>
            <a:tailEnd/>
          </a:ln>
        </p:spPr>
        <p:txBody>
          <a:bodyPr/>
          <a:lstStyle/>
          <a:p>
            <a:endParaRPr lang="en-US"/>
          </a:p>
        </p:txBody>
      </p:sp>
      <p:sp>
        <p:nvSpPr>
          <p:cNvPr id="118831" name="Text Box 55"/>
          <p:cNvSpPr txBox="1">
            <a:spLocks noChangeArrowheads="1"/>
          </p:cNvSpPr>
          <p:nvPr/>
        </p:nvSpPr>
        <p:spPr bwMode="auto">
          <a:xfrm>
            <a:off x="3098800" y="5715000"/>
            <a:ext cx="406400" cy="244475"/>
          </a:xfrm>
          <a:prstGeom prst="rect">
            <a:avLst/>
          </a:prstGeom>
          <a:noFill/>
          <a:ln w="9525">
            <a:noFill/>
            <a:miter lim="800000"/>
            <a:headEnd/>
            <a:tailEnd/>
          </a:ln>
        </p:spPr>
        <p:txBody>
          <a:bodyPr>
            <a:spAutoFit/>
          </a:bodyPr>
          <a:lstStyle/>
          <a:p>
            <a:pPr>
              <a:spcBef>
                <a:spcPct val="50000"/>
              </a:spcBef>
            </a:pPr>
            <a:r>
              <a:rPr lang="en-US" sz="1000"/>
              <a:t>35</a:t>
            </a:r>
          </a:p>
        </p:txBody>
      </p:sp>
      <p:sp>
        <p:nvSpPr>
          <p:cNvPr id="118832" name="Text Box 56"/>
          <p:cNvSpPr txBox="1">
            <a:spLocks noChangeArrowheads="1"/>
          </p:cNvSpPr>
          <p:nvPr/>
        </p:nvSpPr>
        <p:spPr bwMode="auto">
          <a:xfrm>
            <a:off x="3098800" y="5943600"/>
            <a:ext cx="406400" cy="244475"/>
          </a:xfrm>
          <a:prstGeom prst="rect">
            <a:avLst/>
          </a:prstGeom>
          <a:noFill/>
          <a:ln w="9525">
            <a:noFill/>
            <a:miter lim="800000"/>
            <a:headEnd/>
            <a:tailEnd/>
          </a:ln>
        </p:spPr>
        <p:txBody>
          <a:bodyPr>
            <a:spAutoFit/>
          </a:bodyPr>
          <a:lstStyle/>
          <a:p>
            <a:pPr>
              <a:spcBef>
                <a:spcPct val="50000"/>
              </a:spcBef>
            </a:pPr>
            <a:r>
              <a:rPr lang="en-US" sz="1000"/>
              <a:t>40</a:t>
            </a:r>
          </a:p>
        </p:txBody>
      </p:sp>
      <p:sp>
        <p:nvSpPr>
          <p:cNvPr id="118833" name="Text Box 57"/>
          <p:cNvSpPr txBox="1">
            <a:spLocks noChangeArrowheads="1"/>
          </p:cNvSpPr>
          <p:nvPr/>
        </p:nvSpPr>
        <p:spPr bwMode="auto">
          <a:xfrm>
            <a:off x="3098800" y="6172200"/>
            <a:ext cx="406400" cy="244475"/>
          </a:xfrm>
          <a:prstGeom prst="rect">
            <a:avLst/>
          </a:prstGeom>
          <a:noFill/>
          <a:ln w="9525">
            <a:noFill/>
            <a:miter lim="800000"/>
            <a:headEnd/>
            <a:tailEnd/>
          </a:ln>
        </p:spPr>
        <p:txBody>
          <a:bodyPr>
            <a:spAutoFit/>
          </a:bodyPr>
          <a:lstStyle/>
          <a:p>
            <a:pPr>
              <a:spcBef>
                <a:spcPct val="50000"/>
              </a:spcBef>
            </a:pPr>
            <a:r>
              <a:rPr lang="en-US" sz="1000"/>
              <a:t>45</a:t>
            </a:r>
          </a:p>
        </p:txBody>
      </p:sp>
      <p:sp>
        <p:nvSpPr>
          <p:cNvPr id="118834" name="Text Box 58"/>
          <p:cNvSpPr txBox="1">
            <a:spLocks noChangeArrowheads="1"/>
          </p:cNvSpPr>
          <p:nvPr/>
        </p:nvSpPr>
        <p:spPr bwMode="auto">
          <a:xfrm>
            <a:off x="3098800" y="6400800"/>
            <a:ext cx="406400" cy="244475"/>
          </a:xfrm>
          <a:prstGeom prst="rect">
            <a:avLst/>
          </a:prstGeom>
          <a:noFill/>
          <a:ln w="9525">
            <a:noFill/>
            <a:miter lim="800000"/>
            <a:headEnd/>
            <a:tailEnd/>
          </a:ln>
        </p:spPr>
        <p:txBody>
          <a:bodyPr>
            <a:spAutoFit/>
          </a:bodyPr>
          <a:lstStyle/>
          <a:p>
            <a:pPr>
              <a:spcBef>
                <a:spcPct val="50000"/>
              </a:spcBef>
            </a:pPr>
            <a:r>
              <a:rPr lang="en-US" sz="1000"/>
              <a:t>50</a:t>
            </a:r>
          </a:p>
        </p:txBody>
      </p:sp>
      <p:sp>
        <p:nvSpPr>
          <p:cNvPr id="118835" name="Text Box 59"/>
          <p:cNvSpPr txBox="1">
            <a:spLocks noChangeArrowheads="1"/>
          </p:cNvSpPr>
          <p:nvPr/>
        </p:nvSpPr>
        <p:spPr bwMode="auto">
          <a:xfrm>
            <a:off x="4114800" y="5715000"/>
            <a:ext cx="914400" cy="244475"/>
          </a:xfrm>
          <a:prstGeom prst="rect">
            <a:avLst/>
          </a:prstGeom>
          <a:noFill/>
          <a:ln w="9525">
            <a:noFill/>
            <a:miter lim="800000"/>
            <a:headEnd/>
            <a:tailEnd/>
          </a:ln>
        </p:spPr>
        <p:txBody>
          <a:bodyPr>
            <a:spAutoFit/>
          </a:bodyPr>
          <a:lstStyle/>
          <a:p>
            <a:pPr>
              <a:spcBef>
                <a:spcPct val="50000"/>
              </a:spcBef>
            </a:pPr>
            <a:r>
              <a:rPr lang="en-US" sz="1000"/>
              <a:t>5 m (15 ft.)</a:t>
            </a:r>
          </a:p>
        </p:txBody>
      </p:sp>
      <p:sp>
        <p:nvSpPr>
          <p:cNvPr id="118836" name="Text Box 60"/>
          <p:cNvSpPr txBox="1">
            <a:spLocks noChangeArrowheads="1"/>
          </p:cNvSpPr>
          <p:nvPr/>
        </p:nvSpPr>
        <p:spPr bwMode="auto">
          <a:xfrm>
            <a:off x="4114800" y="5943600"/>
            <a:ext cx="914400" cy="244475"/>
          </a:xfrm>
          <a:prstGeom prst="rect">
            <a:avLst/>
          </a:prstGeom>
          <a:noFill/>
          <a:ln w="9525">
            <a:noFill/>
            <a:miter lim="800000"/>
            <a:headEnd/>
            <a:tailEnd/>
          </a:ln>
        </p:spPr>
        <p:txBody>
          <a:bodyPr>
            <a:spAutoFit/>
          </a:bodyPr>
          <a:lstStyle/>
          <a:p>
            <a:pPr>
              <a:spcBef>
                <a:spcPct val="50000"/>
              </a:spcBef>
            </a:pPr>
            <a:r>
              <a:rPr lang="en-US" sz="1000"/>
              <a:t>5 m (15 ft.)</a:t>
            </a:r>
          </a:p>
        </p:txBody>
      </p:sp>
      <p:sp>
        <p:nvSpPr>
          <p:cNvPr id="118837" name="Text Box 61"/>
          <p:cNvSpPr txBox="1">
            <a:spLocks noChangeArrowheads="1"/>
          </p:cNvSpPr>
          <p:nvPr/>
        </p:nvSpPr>
        <p:spPr bwMode="auto">
          <a:xfrm>
            <a:off x="4114800" y="6172200"/>
            <a:ext cx="914400" cy="244475"/>
          </a:xfrm>
          <a:prstGeom prst="rect">
            <a:avLst/>
          </a:prstGeom>
          <a:noFill/>
          <a:ln w="9525">
            <a:noFill/>
            <a:miter lim="800000"/>
            <a:headEnd/>
            <a:tailEnd/>
          </a:ln>
        </p:spPr>
        <p:txBody>
          <a:bodyPr>
            <a:spAutoFit/>
          </a:bodyPr>
          <a:lstStyle/>
          <a:p>
            <a:pPr>
              <a:spcBef>
                <a:spcPct val="50000"/>
              </a:spcBef>
            </a:pPr>
            <a:r>
              <a:rPr lang="en-US" sz="1000"/>
              <a:t>3 m (10 ft.)</a:t>
            </a:r>
          </a:p>
        </p:txBody>
      </p:sp>
      <p:sp>
        <p:nvSpPr>
          <p:cNvPr id="118838" name="Text Box 62"/>
          <p:cNvSpPr txBox="1">
            <a:spLocks noChangeArrowheads="1"/>
          </p:cNvSpPr>
          <p:nvPr/>
        </p:nvSpPr>
        <p:spPr bwMode="auto">
          <a:xfrm>
            <a:off x="4114800" y="6400800"/>
            <a:ext cx="914400" cy="244475"/>
          </a:xfrm>
          <a:prstGeom prst="rect">
            <a:avLst/>
          </a:prstGeom>
          <a:noFill/>
          <a:ln w="9525">
            <a:noFill/>
            <a:miter lim="800000"/>
            <a:headEnd/>
            <a:tailEnd/>
          </a:ln>
        </p:spPr>
        <p:txBody>
          <a:bodyPr>
            <a:spAutoFit/>
          </a:bodyPr>
          <a:lstStyle/>
          <a:p>
            <a:pPr>
              <a:spcBef>
                <a:spcPct val="50000"/>
              </a:spcBef>
            </a:pPr>
            <a:r>
              <a:rPr lang="en-US" sz="1000"/>
              <a:t>3 m (10 ft.)</a:t>
            </a:r>
          </a:p>
        </p:txBody>
      </p:sp>
      <p:sp>
        <p:nvSpPr>
          <p:cNvPr id="56"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8786876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Text Box 2"/>
          <p:cNvSpPr txBox="1">
            <a:spLocks noChangeArrowheads="1"/>
          </p:cNvSpPr>
          <p:nvPr/>
        </p:nvSpPr>
        <p:spPr bwMode="auto">
          <a:xfrm>
            <a:off x="685800" y="914400"/>
            <a:ext cx="8001000" cy="338554"/>
          </a:xfrm>
          <a:prstGeom prst="rect">
            <a:avLst/>
          </a:prstGeom>
          <a:noFill/>
          <a:ln w="9525">
            <a:noFill/>
            <a:miter lim="800000"/>
            <a:headEnd/>
            <a:tailEnd/>
          </a:ln>
        </p:spPr>
        <p:txBody>
          <a:bodyPr>
            <a:spAutoFit/>
          </a:bodyPr>
          <a:lstStyle/>
          <a:p>
            <a:pPr>
              <a:spcBef>
                <a:spcPct val="50000"/>
              </a:spcBef>
            </a:pPr>
            <a:r>
              <a:rPr lang="en-US" sz="1400" b="1" dirty="0">
                <a:cs typeface="Times New Roman" pitchFamily="18" charset="0"/>
              </a:rPr>
              <a:t>B.  6.  E &amp; S </a:t>
            </a:r>
            <a:r>
              <a:rPr lang="en-US" sz="1600" b="1" dirty="0">
                <a:cs typeface="Times New Roman" pitchFamily="18" charset="0"/>
              </a:rPr>
              <a:t>Controls</a:t>
            </a:r>
            <a:r>
              <a:rPr lang="en-US" sz="1400" b="1" dirty="0">
                <a:cs typeface="Times New Roman" pitchFamily="18" charset="0"/>
              </a:rPr>
              <a:t> “Environmental Conduct”    </a:t>
            </a:r>
            <a:r>
              <a:rPr lang="en-US" sz="1400" dirty="0">
                <a:cs typeface="Times New Roman" pitchFamily="18" charset="0"/>
              </a:rPr>
              <a:t>(cont’d.)</a:t>
            </a:r>
          </a:p>
        </p:txBody>
      </p:sp>
      <p:sp>
        <p:nvSpPr>
          <p:cNvPr id="119812"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19813"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119815" name="Text Box 14"/>
          <p:cNvSpPr txBox="1">
            <a:spLocks noChangeArrowheads="1"/>
          </p:cNvSpPr>
          <p:nvPr/>
        </p:nvSpPr>
        <p:spPr bwMode="auto">
          <a:xfrm>
            <a:off x="3048000" y="1295400"/>
            <a:ext cx="3276600" cy="307777"/>
          </a:xfrm>
          <a:prstGeom prst="rect">
            <a:avLst/>
          </a:prstGeom>
          <a:noFill/>
          <a:ln w="9525">
            <a:noFill/>
            <a:miter lim="800000"/>
            <a:headEnd/>
            <a:tailEnd/>
          </a:ln>
        </p:spPr>
        <p:txBody>
          <a:bodyPr>
            <a:spAutoFit/>
          </a:bodyPr>
          <a:lstStyle/>
          <a:p>
            <a:pPr algn="ctr">
              <a:spcBef>
                <a:spcPct val="50000"/>
              </a:spcBef>
            </a:pPr>
            <a:r>
              <a:rPr lang="en-US" sz="1400" b="1" dirty="0" smtClean="0"/>
              <a:t>Maintaining</a:t>
            </a:r>
            <a:r>
              <a:rPr lang="en-US" sz="1200" b="1" dirty="0" smtClean="0"/>
              <a:t> Straw Bale Barriers</a:t>
            </a:r>
            <a:endParaRPr lang="en-US" sz="1200" b="1" dirty="0"/>
          </a:p>
        </p:txBody>
      </p:sp>
      <p:sp>
        <p:nvSpPr>
          <p:cNvPr id="119816" name="Text Box 15"/>
          <p:cNvSpPr txBox="1">
            <a:spLocks noChangeArrowheads="1"/>
          </p:cNvSpPr>
          <p:nvPr/>
        </p:nvSpPr>
        <p:spPr bwMode="auto">
          <a:xfrm>
            <a:off x="685800" y="1676400"/>
            <a:ext cx="7467600" cy="523220"/>
          </a:xfrm>
          <a:prstGeom prst="rect">
            <a:avLst/>
          </a:prstGeom>
          <a:noFill/>
          <a:ln w="9525">
            <a:noFill/>
            <a:miter lim="800000"/>
            <a:headEnd/>
            <a:tailEnd/>
          </a:ln>
        </p:spPr>
        <p:txBody>
          <a:bodyPr>
            <a:spAutoFit/>
          </a:bodyPr>
          <a:lstStyle/>
          <a:p>
            <a:pPr>
              <a:spcBef>
                <a:spcPct val="50000"/>
              </a:spcBef>
            </a:pPr>
            <a:r>
              <a:rPr lang="en-US" sz="1400" b="1" dirty="0" smtClean="0"/>
              <a:t>*</a:t>
            </a:r>
            <a:r>
              <a:rPr lang="en-US" sz="1400" dirty="0" smtClean="0"/>
              <a:t> Maintenance and inspection of the installation must be continued until the site is permanently</a:t>
            </a:r>
            <a:br>
              <a:rPr lang="en-US" sz="1400" dirty="0" smtClean="0"/>
            </a:br>
            <a:r>
              <a:rPr lang="en-US" sz="1400" dirty="0" smtClean="0"/>
              <a:t>    stabilized.</a:t>
            </a:r>
            <a:endParaRPr lang="en-US" sz="1400" dirty="0"/>
          </a:p>
        </p:txBody>
      </p:sp>
      <p:sp>
        <p:nvSpPr>
          <p:cNvPr id="119817" name="Text Box 16"/>
          <p:cNvSpPr txBox="1">
            <a:spLocks noChangeArrowheads="1"/>
          </p:cNvSpPr>
          <p:nvPr/>
        </p:nvSpPr>
        <p:spPr bwMode="auto">
          <a:xfrm>
            <a:off x="685800" y="2133600"/>
            <a:ext cx="7467600" cy="307777"/>
          </a:xfrm>
          <a:prstGeom prst="rect">
            <a:avLst/>
          </a:prstGeom>
          <a:noFill/>
          <a:ln w="9525">
            <a:noFill/>
            <a:miter lim="800000"/>
            <a:headEnd/>
            <a:tailEnd/>
          </a:ln>
        </p:spPr>
        <p:txBody>
          <a:bodyPr>
            <a:spAutoFit/>
          </a:bodyPr>
          <a:lstStyle/>
          <a:p>
            <a:pPr>
              <a:spcBef>
                <a:spcPct val="50000"/>
              </a:spcBef>
            </a:pPr>
            <a:r>
              <a:rPr lang="en-US" sz="1400" b="1" dirty="0" smtClean="0"/>
              <a:t>*</a:t>
            </a:r>
            <a:r>
              <a:rPr lang="en-US" sz="1400" dirty="0" smtClean="0"/>
              <a:t> The installation must be inspected after each runoff event.</a:t>
            </a:r>
            <a:endParaRPr lang="en-US" sz="1400" dirty="0"/>
          </a:p>
        </p:txBody>
      </p:sp>
      <p:sp>
        <p:nvSpPr>
          <p:cNvPr id="119818" name="Text Box 17"/>
          <p:cNvSpPr txBox="1">
            <a:spLocks noChangeArrowheads="1"/>
          </p:cNvSpPr>
          <p:nvPr/>
        </p:nvSpPr>
        <p:spPr bwMode="auto">
          <a:xfrm>
            <a:off x="685800" y="3124200"/>
            <a:ext cx="7467600" cy="1061829"/>
          </a:xfrm>
          <a:prstGeom prst="rect">
            <a:avLst/>
          </a:prstGeom>
          <a:noFill/>
          <a:ln w="9525">
            <a:noFill/>
            <a:miter lim="800000"/>
            <a:headEnd/>
            <a:tailEnd/>
          </a:ln>
        </p:spPr>
        <p:txBody>
          <a:bodyPr>
            <a:spAutoFit/>
          </a:bodyPr>
          <a:lstStyle/>
          <a:p>
            <a:pPr>
              <a:spcBef>
                <a:spcPct val="50000"/>
              </a:spcBef>
            </a:pPr>
            <a:r>
              <a:rPr lang="en-US" sz="1400" b="1" dirty="0" smtClean="0"/>
              <a:t>*</a:t>
            </a:r>
            <a:r>
              <a:rPr lang="en-US" sz="1400" dirty="0" smtClean="0"/>
              <a:t> If the installation fails to perform as expected, the situation must be addressed immediately with </a:t>
            </a:r>
            <a:br>
              <a:rPr lang="en-US" sz="1400" dirty="0" smtClean="0"/>
            </a:br>
            <a:r>
              <a:rPr lang="en-US" sz="1400" dirty="0" smtClean="0"/>
              <a:t>   alternative erosion and sedimentation best management practices or modifications of those </a:t>
            </a:r>
            <a:br>
              <a:rPr lang="en-US" sz="1400" dirty="0" smtClean="0"/>
            </a:br>
            <a:r>
              <a:rPr lang="en-US" sz="1400" dirty="0" smtClean="0"/>
              <a:t>   installed. Reference Pub. 464 “maintenance field reference for erosion and sediment controls”</a:t>
            </a:r>
          </a:p>
          <a:p>
            <a:pPr>
              <a:spcBef>
                <a:spcPct val="50000"/>
              </a:spcBef>
            </a:pPr>
            <a:endParaRPr lang="en-US" sz="1400" dirty="0"/>
          </a:p>
        </p:txBody>
      </p:sp>
      <p:sp>
        <p:nvSpPr>
          <p:cNvPr id="119819" name="Text Box 18"/>
          <p:cNvSpPr txBox="1">
            <a:spLocks noChangeArrowheads="1"/>
          </p:cNvSpPr>
          <p:nvPr/>
        </p:nvSpPr>
        <p:spPr bwMode="auto">
          <a:xfrm>
            <a:off x="685800" y="2514600"/>
            <a:ext cx="7467600" cy="523220"/>
          </a:xfrm>
          <a:prstGeom prst="rect">
            <a:avLst/>
          </a:prstGeom>
          <a:noFill/>
          <a:ln w="9525">
            <a:noFill/>
            <a:miter lim="800000"/>
            <a:headEnd/>
            <a:tailEnd/>
          </a:ln>
        </p:spPr>
        <p:txBody>
          <a:bodyPr>
            <a:spAutoFit/>
          </a:bodyPr>
          <a:lstStyle/>
          <a:p>
            <a:pPr>
              <a:spcBef>
                <a:spcPct val="50000"/>
              </a:spcBef>
            </a:pPr>
            <a:r>
              <a:rPr lang="en-US" sz="1400" b="1" dirty="0" smtClean="0"/>
              <a:t>*</a:t>
            </a:r>
            <a:r>
              <a:rPr lang="en-US" sz="1400" dirty="0" smtClean="0"/>
              <a:t> Perform all required preventive and remedial maintenance work, including clean-out, repair, and</a:t>
            </a:r>
            <a:br>
              <a:rPr lang="en-US" sz="1400" dirty="0" smtClean="0"/>
            </a:br>
            <a:r>
              <a:rPr lang="en-US" sz="1400" dirty="0" smtClean="0"/>
              <a:t>   replacement immediately following inspection.</a:t>
            </a:r>
            <a:endParaRPr lang="en-US" sz="1400" dirty="0"/>
          </a:p>
        </p:txBody>
      </p:sp>
      <p:sp>
        <p:nvSpPr>
          <p:cNvPr id="119820" name="Text Box 19"/>
          <p:cNvSpPr txBox="1">
            <a:spLocks noChangeArrowheads="1"/>
          </p:cNvSpPr>
          <p:nvPr/>
        </p:nvSpPr>
        <p:spPr bwMode="auto">
          <a:xfrm>
            <a:off x="685800" y="3886200"/>
            <a:ext cx="7467600" cy="523220"/>
          </a:xfrm>
          <a:prstGeom prst="rect">
            <a:avLst/>
          </a:prstGeom>
          <a:noFill/>
          <a:ln w="9525">
            <a:noFill/>
            <a:miter lim="800000"/>
            <a:headEnd/>
            <a:tailEnd/>
          </a:ln>
        </p:spPr>
        <p:txBody>
          <a:bodyPr>
            <a:spAutoFit/>
          </a:bodyPr>
          <a:lstStyle/>
          <a:p>
            <a:pPr>
              <a:spcBef>
                <a:spcPct val="50000"/>
              </a:spcBef>
            </a:pPr>
            <a:r>
              <a:rPr lang="en-US" sz="1400" b="1" dirty="0" smtClean="0"/>
              <a:t>*</a:t>
            </a:r>
            <a:r>
              <a:rPr lang="en-US" sz="1400" dirty="0" smtClean="0"/>
              <a:t> Sediment must be removed when accumulations reach 1/3 the above ground height of the straw</a:t>
            </a:r>
            <a:br>
              <a:rPr lang="en-US" sz="1400" dirty="0" smtClean="0"/>
            </a:br>
            <a:r>
              <a:rPr lang="en-US" sz="1400" dirty="0" smtClean="0"/>
              <a:t>    bale</a:t>
            </a:r>
            <a:endParaRPr lang="en-US" sz="1400" dirty="0"/>
          </a:p>
        </p:txBody>
      </p:sp>
      <p:sp>
        <p:nvSpPr>
          <p:cNvPr id="119821" name="Text Box 20"/>
          <p:cNvSpPr txBox="1">
            <a:spLocks noChangeArrowheads="1"/>
          </p:cNvSpPr>
          <p:nvPr/>
        </p:nvSpPr>
        <p:spPr bwMode="auto">
          <a:xfrm>
            <a:off x="685800" y="4419600"/>
            <a:ext cx="7467600" cy="307777"/>
          </a:xfrm>
          <a:prstGeom prst="rect">
            <a:avLst/>
          </a:prstGeom>
          <a:noFill/>
          <a:ln w="9525">
            <a:noFill/>
            <a:miter lim="800000"/>
            <a:headEnd/>
            <a:tailEnd/>
          </a:ln>
        </p:spPr>
        <p:txBody>
          <a:bodyPr>
            <a:spAutoFit/>
          </a:bodyPr>
          <a:lstStyle/>
          <a:p>
            <a:pPr>
              <a:spcBef>
                <a:spcPct val="50000"/>
              </a:spcBef>
            </a:pPr>
            <a:r>
              <a:rPr lang="en-US" sz="1400" b="1" dirty="0" smtClean="0"/>
              <a:t>*</a:t>
            </a:r>
            <a:r>
              <a:rPr lang="en-US" sz="1400" dirty="0" smtClean="0"/>
              <a:t> Undermined or topped sections must be immediately replaced with a rock filter outlet.</a:t>
            </a:r>
            <a:endParaRPr lang="en-US" sz="1400" dirty="0"/>
          </a:p>
        </p:txBody>
      </p:sp>
      <p:sp>
        <p:nvSpPr>
          <p:cNvPr id="119822" name="Text Box 21"/>
          <p:cNvSpPr txBox="1">
            <a:spLocks noChangeArrowheads="1"/>
          </p:cNvSpPr>
          <p:nvPr/>
        </p:nvSpPr>
        <p:spPr bwMode="auto">
          <a:xfrm>
            <a:off x="685800" y="4876800"/>
            <a:ext cx="7467600" cy="523220"/>
          </a:xfrm>
          <a:prstGeom prst="rect">
            <a:avLst/>
          </a:prstGeom>
          <a:noFill/>
          <a:ln w="9525">
            <a:noFill/>
            <a:miter lim="800000"/>
            <a:headEnd/>
            <a:tailEnd/>
          </a:ln>
        </p:spPr>
        <p:txBody>
          <a:bodyPr>
            <a:spAutoFit/>
          </a:bodyPr>
          <a:lstStyle/>
          <a:p>
            <a:pPr>
              <a:spcBef>
                <a:spcPct val="50000"/>
              </a:spcBef>
            </a:pPr>
            <a:r>
              <a:rPr lang="en-US" sz="1400" b="1" dirty="0" smtClean="0"/>
              <a:t>*</a:t>
            </a:r>
            <a:r>
              <a:rPr lang="en-US" sz="1400" dirty="0" smtClean="0"/>
              <a:t> Sediment deposits left after removal of barriers should be contoured to the existing grade and </a:t>
            </a:r>
            <a:br>
              <a:rPr lang="en-US" sz="1400" dirty="0" smtClean="0"/>
            </a:br>
            <a:r>
              <a:rPr lang="en-US" sz="1400" dirty="0" smtClean="0"/>
              <a:t>    seeded.</a:t>
            </a:r>
            <a:endParaRPr lang="en-US" sz="1400" dirty="0"/>
          </a:p>
        </p:txBody>
      </p:sp>
      <p:sp>
        <p:nvSpPr>
          <p:cNvPr id="16"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92014905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Text Box 2"/>
          <p:cNvSpPr txBox="1">
            <a:spLocks noChangeArrowheads="1"/>
          </p:cNvSpPr>
          <p:nvPr/>
        </p:nvSpPr>
        <p:spPr bwMode="auto">
          <a:xfrm>
            <a:off x="533400" y="914400"/>
            <a:ext cx="8001000" cy="338554"/>
          </a:xfrm>
          <a:prstGeom prst="rect">
            <a:avLst/>
          </a:prstGeom>
          <a:noFill/>
          <a:ln w="9525">
            <a:noFill/>
            <a:miter lim="800000"/>
            <a:headEnd/>
            <a:tailEnd/>
          </a:ln>
        </p:spPr>
        <p:txBody>
          <a:bodyPr>
            <a:spAutoFit/>
          </a:bodyPr>
          <a:lstStyle/>
          <a:p>
            <a:pPr>
              <a:spcBef>
                <a:spcPct val="50000"/>
              </a:spcBef>
            </a:pPr>
            <a:r>
              <a:rPr lang="en-US" sz="1600" b="1">
                <a:cs typeface="Times New Roman" pitchFamily="18" charset="0"/>
              </a:rPr>
              <a:t>B.  6.  E &amp; S Controls “Environmental Conduct”    </a:t>
            </a:r>
            <a:r>
              <a:rPr lang="en-US" sz="1600">
                <a:cs typeface="Times New Roman" pitchFamily="18" charset="0"/>
              </a:rPr>
              <a:t>(cont’d.)</a:t>
            </a:r>
          </a:p>
        </p:txBody>
      </p:sp>
      <p:sp>
        <p:nvSpPr>
          <p:cNvPr id="120836"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20837"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120839" name="Text Box 14"/>
          <p:cNvSpPr txBox="1">
            <a:spLocks noChangeArrowheads="1"/>
          </p:cNvSpPr>
          <p:nvPr/>
        </p:nvSpPr>
        <p:spPr bwMode="auto">
          <a:xfrm>
            <a:off x="3429000" y="1295400"/>
            <a:ext cx="1905000" cy="307777"/>
          </a:xfrm>
          <a:prstGeom prst="rect">
            <a:avLst/>
          </a:prstGeom>
          <a:noFill/>
          <a:ln w="9525">
            <a:noFill/>
            <a:miter lim="800000"/>
            <a:headEnd/>
            <a:tailEnd/>
          </a:ln>
        </p:spPr>
        <p:txBody>
          <a:bodyPr>
            <a:spAutoFit/>
          </a:bodyPr>
          <a:lstStyle/>
          <a:p>
            <a:pPr algn="ctr">
              <a:spcBef>
                <a:spcPct val="50000"/>
              </a:spcBef>
            </a:pPr>
            <a:r>
              <a:rPr lang="en-US" sz="1400" b="1" dirty="0" smtClean="0"/>
              <a:t>Rock Filter</a:t>
            </a:r>
            <a:endParaRPr lang="en-US" sz="1400" b="1" dirty="0"/>
          </a:p>
        </p:txBody>
      </p:sp>
      <p:sp>
        <p:nvSpPr>
          <p:cNvPr id="120840" name="Text Box 15"/>
          <p:cNvSpPr txBox="1">
            <a:spLocks noChangeArrowheads="1"/>
          </p:cNvSpPr>
          <p:nvPr/>
        </p:nvSpPr>
        <p:spPr bwMode="auto">
          <a:xfrm>
            <a:off x="533400" y="1447800"/>
            <a:ext cx="1066800" cy="307777"/>
          </a:xfrm>
          <a:prstGeom prst="rect">
            <a:avLst/>
          </a:prstGeom>
          <a:noFill/>
          <a:ln w="9525">
            <a:noFill/>
            <a:miter lim="800000"/>
            <a:headEnd/>
            <a:tailEnd/>
          </a:ln>
        </p:spPr>
        <p:txBody>
          <a:bodyPr>
            <a:spAutoFit/>
          </a:bodyPr>
          <a:lstStyle/>
          <a:p>
            <a:pPr>
              <a:spcBef>
                <a:spcPct val="50000"/>
              </a:spcBef>
            </a:pPr>
            <a:r>
              <a:rPr lang="en-US" sz="1400" b="1" dirty="0" smtClean="0"/>
              <a:t>Definition</a:t>
            </a:r>
            <a:r>
              <a:rPr lang="en-US" sz="1200" b="1" dirty="0" smtClean="0"/>
              <a:t>:</a:t>
            </a:r>
            <a:endParaRPr lang="en-US" sz="1200" b="1" dirty="0"/>
          </a:p>
        </p:txBody>
      </p:sp>
      <p:sp>
        <p:nvSpPr>
          <p:cNvPr id="120841" name="Text Box 16"/>
          <p:cNvSpPr txBox="1">
            <a:spLocks noChangeArrowheads="1"/>
          </p:cNvSpPr>
          <p:nvPr/>
        </p:nvSpPr>
        <p:spPr bwMode="auto">
          <a:xfrm>
            <a:off x="685800" y="1676400"/>
            <a:ext cx="7467600" cy="307777"/>
          </a:xfrm>
          <a:prstGeom prst="rect">
            <a:avLst/>
          </a:prstGeom>
          <a:noFill/>
          <a:ln w="9525">
            <a:noFill/>
            <a:miter lim="800000"/>
            <a:headEnd/>
            <a:tailEnd/>
          </a:ln>
        </p:spPr>
        <p:txBody>
          <a:bodyPr>
            <a:spAutoFit/>
          </a:bodyPr>
          <a:lstStyle/>
          <a:p>
            <a:pPr>
              <a:spcBef>
                <a:spcPct val="50000"/>
              </a:spcBef>
            </a:pPr>
            <a:r>
              <a:rPr lang="en-US" sz="1400" dirty="0" smtClean="0"/>
              <a:t>Small, temporary, stone filter dams installed across a channel or swale.</a:t>
            </a:r>
            <a:endParaRPr lang="en-US" sz="1400" dirty="0"/>
          </a:p>
        </p:txBody>
      </p:sp>
      <p:sp>
        <p:nvSpPr>
          <p:cNvPr id="120842" name="Text Box 17"/>
          <p:cNvSpPr txBox="1">
            <a:spLocks noChangeArrowheads="1"/>
          </p:cNvSpPr>
          <p:nvPr/>
        </p:nvSpPr>
        <p:spPr bwMode="auto">
          <a:xfrm>
            <a:off x="533400" y="1981200"/>
            <a:ext cx="1066800" cy="307777"/>
          </a:xfrm>
          <a:prstGeom prst="rect">
            <a:avLst/>
          </a:prstGeom>
          <a:noFill/>
          <a:ln w="9525">
            <a:noFill/>
            <a:miter lim="800000"/>
            <a:headEnd/>
            <a:tailEnd/>
          </a:ln>
        </p:spPr>
        <p:txBody>
          <a:bodyPr>
            <a:spAutoFit/>
          </a:bodyPr>
          <a:lstStyle/>
          <a:p>
            <a:pPr>
              <a:spcBef>
                <a:spcPct val="50000"/>
              </a:spcBef>
            </a:pPr>
            <a:r>
              <a:rPr lang="en-US" sz="1400" b="1" dirty="0" smtClean="0"/>
              <a:t>Purpose</a:t>
            </a:r>
            <a:r>
              <a:rPr lang="en-US" sz="1200" b="1" dirty="0" smtClean="0"/>
              <a:t>:</a:t>
            </a:r>
            <a:endParaRPr lang="en-US" sz="1200" b="1" dirty="0"/>
          </a:p>
        </p:txBody>
      </p:sp>
      <p:sp>
        <p:nvSpPr>
          <p:cNvPr id="120843" name="Text Box 18"/>
          <p:cNvSpPr txBox="1">
            <a:spLocks noChangeArrowheads="1"/>
          </p:cNvSpPr>
          <p:nvPr/>
        </p:nvSpPr>
        <p:spPr bwMode="auto">
          <a:xfrm>
            <a:off x="685800" y="2209800"/>
            <a:ext cx="7467600" cy="307777"/>
          </a:xfrm>
          <a:prstGeom prst="rect">
            <a:avLst/>
          </a:prstGeom>
          <a:noFill/>
          <a:ln w="9525">
            <a:noFill/>
            <a:miter lim="800000"/>
            <a:headEnd/>
            <a:tailEnd/>
          </a:ln>
        </p:spPr>
        <p:txBody>
          <a:bodyPr>
            <a:spAutoFit/>
          </a:bodyPr>
          <a:lstStyle/>
          <a:p>
            <a:pPr>
              <a:spcBef>
                <a:spcPct val="50000"/>
              </a:spcBef>
            </a:pPr>
            <a:r>
              <a:rPr lang="en-US" sz="1400" dirty="0" smtClean="0"/>
              <a:t>The primary purpose of a rock filter is to remove sediment from flows in a channel.</a:t>
            </a:r>
            <a:endParaRPr lang="en-US" sz="1400" dirty="0"/>
          </a:p>
        </p:txBody>
      </p:sp>
      <p:sp>
        <p:nvSpPr>
          <p:cNvPr id="120844" name="Text Box 19"/>
          <p:cNvSpPr txBox="1">
            <a:spLocks noChangeArrowheads="1"/>
          </p:cNvSpPr>
          <p:nvPr/>
        </p:nvSpPr>
        <p:spPr bwMode="auto">
          <a:xfrm>
            <a:off x="2590800" y="2667000"/>
            <a:ext cx="3733800" cy="307777"/>
          </a:xfrm>
          <a:prstGeom prst="rect">
            <a:avLst/>
          </a:prstGeom>
          <a:noFill/>
          <a:ln w="9525">
            <a:noFill/>
            <a:miter lim="800000"/>
            <a:headEnd/>
            <a:tailEnd/>
          </a:ln>
        </p:spPr>
        <p:txBody>
          <a:bodyPr>
            <a:spAutoFit/>
          </a:bodyPr>
          <a:lstStyle/>
          <a:p>
            <a:pPr algn="ctr">
              <a:spcBef>
                <a:spcPct val="50000"/>
              </a:spcBef>
            </a:pPr>
            <a:r>
              <a:rPr lang="en-US" sz="1400" b="1" dirty="0" smtClean="0"/>
              <a:t>Applications, methods and procedures</a:t>
            </a:r>
            <a:endParaRPr lang="en-US" sz="1400" b="1" dirty="0"/>
          </a:p>
        </p:txBody>
      </p:sp>
      <p:sp>
        <p:nvSpPr>
          <p:cNvPr id="120845" name="Text Box 20"/>
          <p:cNvSpPr txBox="1">
            <a:spLocks noChangeArrowheads="1"/>
          </p:cNvSpPr>
          <p:nvPr/>
        </p:nvSpPr>
        <p:spPr bwMode="auto">
          <a:xfrm>
            <a:off x="685800" y="2895600"/>
            <a:ext cx="7620000" cy="523220"/>
          </a:xfrm>
          <a:prstGeom prst="rect">
            <a:avLst/>
          </a:prstGeom>
          <a:noFill/>
          <a:ln w="9525">
            <a:noFill/>
            <a:miter lim="800000"/>
            <a:headEnd/>
            <a:tailEnd/>
          </a:ln>
        </p:spPr>
        <p:txBody>
          <a:bodyPr>
            <a:spAutoFit/>
          </a:bodyPr>
          <a:lstStyle/>
          <a:p>
            <a:pPr>
              <a:spcBef>
                <a:spcPct val="50000"/>
              </a:spcBef>
            </a:pPr>
            <a:r>
              <a:rPr lang="en-US" sz="1400" dirty="0" smtClean="0"/>
              <a:t>Rock filters may be used below construction work within an existing stream while flow is being diverted past the work area.</a:t>
            </a:r>
            <a:endParaRPr lang="en-US" sz="1400" dirty="0"/>
          </a:p>
        </p:txBody>
      </p:sp>
      <p:sp>
        <p:nvSpPr>
          <p:cNvPr id="120846" name="Text Box 21"/>
          <p:cNvSpPr txBox="1">
            <a:spLocks noChangeArrowheads="1"/>
          </p:cNvSpPr>
          <p:nvPr/>
        </p:nvSpPr>
        <p:spPr bwMode="auto">
          <a:xfrm>
            <a:off x="685800" y="3429000"/>
            <a:ext cx="7620000" cy="307777"/>
          </a:xfrm>
          <a:prstGeom prst="rect">
            <a:avLst/>
          </a:prstGeom>
          <a:noFill/>
          <a:ln w="9525">
            <a:noFill/>
            <a:miter lim="800000"/>
            <a:headEnd/>
            <a:tailEnd/>
          </a:ln>
        </p:spPr>
        <p:txBody>
          <a:bodyPr>
            <a:spAutoFit/>
          </a:bodyPr>
          <a:lstStyle/>
          <a:p>
            <a:pPr>
              <a:spcBef>
                <a:spcPct val="50000"/>
              </a:spcBef>
            </a:pPr>
            <a:r>
              <a:rPr lang="en-US" sz="1400" dirty="0" smtClean="0"/>
              <a:t>Rock filters should not be used in channels less than 0.3 meters (1 foot) in depth.</a:t>
            </a:r>
            <a:endParaRPr lang="en-US" sz="1400" dirty="0"/>
          </a:p>
        </p:txBody>
      </p:sp>
      <p:sp>
        <p:nvSpPr>
          <p:cNvPr id="120847" name="Text Box 22"/>
          <p:cNvSpPr txBox="1">
            <a:spLocks noChangeArrowheads="1"/>
          </p:cNvSpPr>
          <p:nvPr/>
        </p:nvSpPr>
        <p:spPr bwMode="auto">
          <a:xfrm>
            <a:off x="685800" y="3733800"/>
            <a:ext cx="7620000" cy="307777"/>
          </a:xfrm>
          <a:prstGeom prst="rect">
            <a:avLst/>
          </a:prstGeom>
          <a:noFill/>
          <a:ln w="9525">
            <a:noFill/>
            <a:miter lim="800000"/>
            <a:headEnd/>
            <a:tailEnd/>
          </a:ln>
        </p:spPr>
        <p:txBody>
          <a:bodyPr>
            <a:spAutoFit/>
          </a:bodyPr>
          <a:lstStyle/>
          <a:p>
            <a:pPr>
              <a:spcBef>
                <a:spcPct val="50000"/>
              </a:spcBef>
            </a:pPr>
            <a:r>
              <a:rPr lang="en-US" sz="1400" dirty="0" smtClean="0"/>
              <a:t>Do not use </a:t>
            </a:r>
            <a:r>
              <a:rPr lang="en-US" sz="1400" dirty="0" err="1" smtClean="0"/>
              <a:t>geotextile</a:t>
            </a:r>
            <a:r>
              <a:rPr lang="en-US" sz="1400" dirty="0" smtClean="0"/>
              <a:t> lining or straw bales in, or with, rock filters.</a:t>
            </a:r>
            <a:endParaRPr lang="en-US" sz="1400" dirty="0"/>
          </a:p>
        </p:txBody>
      </p:sp>
      <p:sp>
        <p:nvSpPr>
          <p:cNvPr id="120848" name="Text Box 23"/>
          <p:cNvSpPr txBox="1">
            <a:spLocks noChangeArrowheads="1"/>
          </p:cNvSpPr>
          <p:nvPr/>
        </p:nvSpPr>
        <p:spPr bwMode="auto">
          <a:xfrm>
            <a:off x="685800" y="4038600"/>
            <a:ext cx="7620000" cy="523220"/>
          </a:xfrm>
          <a:prstGeom prst="rect">
            <a:avLst/>
          </a:prstGeom>
          <a:noFill/>
          <a:ln w="9525">
            <a:noFill/>
            <a:miter lim="800000"/>
            <a:headEnd/>
            <a:tailEnd/>
          </a:ln>
        </p:spPr>
        <p:txBody>
          <a:bodyPr>
            <a:spAutoFit/>
          </a:bodyPr>
          <a:lstStyle/>
          <a:p>
            <a:pPr>
              <a:spcBef>
                <a:spcPct val="50000"/>
              </a:spcBef>
            </a:pPr>
            <a:r>
              <a:rPr lang="en-US" sz="1400" dirty="0" smtClean="0"/>
              <a:t>To construct a rock filter determine the required length for the ditch or depression. Place rock evenly with a minimum of voids.</a:t>
            </a:r>
            <a:endParaRPr lang="en-US" sz="1400" dirty="0"/>
          </a:p>
        </p:txBody>
      </p:sp>
      <p:sp>
        <p:nvSpPr>
          <p:cNvPr id="120849" name="Text Box 24"/>
          <p:cNvSpPr txBox="1">
            <a:spLocks noChangeArrowheads="1"/>
          </p:cNvSpPr>
          <p:nvPr/>
        </p:nvSpPr>
        <p:spPr bwMode="auto">
          <a:xfrm>
            <a:off x="685800" y="4572000"/>
            <a:ext cx="7620000" cy="307777"/>
          </a:xfrm>
          <a:prstGeom prst="rect">
            <a:avLst/>
          </a:prstGeom>
          <a:noFill/>
          <a:ln w="9525">
            <a:noFill/>
            <a:miter lim="800000"/>
            <a:headEnd/>
            <a:tailEnd/>
          </a:ln>
        </p:spPr>
        <p:txBody>
          <a:bodyPr>
            <a:spAutoFit/>
          </a:bodyPr>
          <a:lstStyle/>
          <a:p>
            <a:pPr>
              <a:spcBef>
                <a:spcPct val="50000"/>
              </a:spcBef>
            </a:pPr>
            <a:r>
              <a:rPr lang="en-US" sz="1400" dirty="0" smtClean="0"/>
              <a:t>Construct filters equal in height to </a:t>
            </a:r>
            <a:r>
              <a:rPr lang="en-US" sz="1400" i="1" dirty="0" smtClean="0"/>
              <a:t>half the total depth</a:t>
            </a:r>
            <a:r>
              <a:rPr lang="en-US" sz="1400" dirty="0" smtClean="0"/>
              <a:t> of the channel.</a:t>
            </a:r>
            <a:endParaRPr lang="en-US" sz="1400" dirty="0"/>
          </a:p>
        </p:txBody>
      </p:sp>
      <p:sp>
        <p:nvSpPr>
          <p:cNvPr id="120850" name="Text Box 25"/>
          <p:cNvSpPr txBox="1">
            <a:spLocks noChangeArrowheads="1"/>
          </p:cNvSpPr>
          <p:nvPr/>
        </p:nvSpPr>
        <p:spPr bwMode="auto">
          <a:xfrm>
            <a:off x="685800" y="4876800"/>
            <a:ext cx="7848600" cy="307777"/>
          </a:xfrm>
          <a:prstGeom prst="rect">
            <a:avLst/>
          </a:prstGeom>
          <a:noFill/>
          <a:ln w="9525">
            <a:noFill/>
            <a:miter lim="800000"/>
            <a:headEnd/>
            <a:tailEnd/>
          </a:ln>
        </p:spPr>
        <p:txBody>
          <a:bodyPr wrap="square">
            <a:spAutoFit/>
          </a:bodyPr>
          <a:lstStyle/>
          <a:p>
            <a:pPr>
              <a:spcBef>
                <a:spcPct val="50000"/>
              </a:spcBef>
            </a:pPr>
            <a:r>
              <a:rPr lang="en-US" sz="1400" dirty="0" smtClean="0"/>
              <a:t>The center depression shall be equal to ½ the filter height or 15 millimeters (6 inches), whichever is less.</a:t>
            </a:r>
            <a:endParaRPr lang="en-US" sz="1400" dirty="0"/>
          </a:p>
        </p:txBody>
      </p:sp>
      <p:sp>
        <p:nvSpPr>
          <p:cNvPr id="120851" name="Text Box 26"/>
          <p:cNvSpPr txBox="1">
            <a:spLocks noChangeArrowheads="1"/>
          </p:cNvSpPr>
          <p:nvPr/>
        </p:nvSpPr>
        <p:spPr bwMode="auto">
          <a:xfrm>
            <a:off x="685800" y="5181600"/>
            <a:ext cx="7620000" cy="307777"/>
          </a:xfrm>
          <a:prstGeom prst="rect">
            <a:avLst/>
          </a:prstGeom>
          <a:noFill/>
          <a:ln w="9525">
            <a:noFill/>
            <a:miter lim="800000"/>
            <a:headEnd/>
            <a:tailEnd/>
          </a:ln>
        </p:spPr>
        <p:txBody>
          <a:bodyPr>
            <a:spAutoFit/>
          </a:bodyPr>
          <a:lstStyle/>
          <a:p>
            <a:pPr>
              <a:spcBef>
                <a:spcPct val="50000"/>
              </a:spcBef>
            </a:pPr>
            <a:r>
              <a:rPr lang="en-US" sz="1400" dirty="0" smtClean="0"/>
              <a:t>Place a 0.3 meter (1 foot) thick layer of ASHTO #57 aggregate on the upstream side of the filter.</a:t>
            </a:r>
            <a:endParaRPr lang="en-US" sz="1400" dirty="0"/>
          </a:p>
        </p:txBody>
      </p:sp>
      <p:sp>
        <p:nvSpPr>
          <p:cNvPr id="120852" name="Text Box 27"/>
          <p:cNvSpPr txBox="1">
            <a:spLocks noChangeArrowheads="1"/>
          </p:cNvSpPr>
          <p:nvPr/>
        </p:nvSpPr>
        <p:spPr bwMode="auto">
          <a:xfrm>
            <a:off x="685800" y="5562600"/>
            <a:ext cx="7620000" cy="523220"/>
          </a:xfrm>
          <a:prstGeom prst="rect">
            <a:avLst/>
          </a:prstGeom>
          <a:noFill/>
          <a:ln w="9525">
            <a:noFill/>
            <a:miter lim="800000"/>
            <a:headEnd/>
            <a:tailEnd/>
          </a:ln>
        </p:spPr>
        <p:txBody>
          <a:bodyPr>
            <a:spAutoFit/>
          </a:bodyPr>
          <a:lstStyle/>
          <a:p>
            <a:pPr>
              <a:spcBef>
                <a:spcPct val="50000"/>
              </a:spcBef>
            </a:pPr>
            <a:r>
              <a:rPr lang="en-US" sz="1400" dirty="0" smtClean="0"/>
              <a:t>Immediately upon stabilization of the channel, remove the accumulation of sediment, use rock from filter as outlet protection, and stabilize the disturbed areas.</a:t>
            </a:r>
            <a:endParaRPr lang="en-US" sz="1400" dirty="0"/>
          </a:p>
        </p:txBody>
      </p:sp>
      <p:sp>
        <p:nvSpPr>
          <p:cNvPr id="22"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5928982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Oval 383"/>
          <p:cNvSpPr>
            <a:spLocks noChangeAspect="1" noChangeArrowheads="1"/>
          </p:cNvSpPr>
          <p:nvPr/>
        </p:nvSpPr>
        <p:spPr bwMode="auto">
          <a:xfrm>
            <a:off x="3702050" y="25146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860" name="Oval 388"/>
          <p:cNvSpPr>
            <a:spLocks noChangeAspect="1" noChangeArrowheads="1"/>
          </p:cNvSpPr>
          <p:nvPr/>
        </p:nvSpPr>
        <p:spPr bwMode="auto">
          <a:xfrm>
            <a:off x="3886200" y="23622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861" name="Text Box 4"/>
          <p:cNvSpPr txBox="1">
            <a:spLocks noChangeArrowheads="1"/>
          </p:cNvSpPr>
          <p:nvPr/>
        </p:nvSpPr>
        <p:spPr bwMode="auto">
          <a:xfrm>
            <a:off x="609600" y="1066800"/>
            <a:ext cx="8001000" cy="338554"/>
          </a:xfrm>
          <a:prstGeom prst="rect">
            <a:avLst/>
          </a:prstGeom>
          <a:noFill/>
          <a:ln w="9525">
            <a:noFill/>
            <a:miter lim="800000"/>
            <a:headEnd/>
            <a:tailEnd/>
          </a:ln>
        </p:spPr>
        <p:txBody>
          <a:bodyPr>
            <a:spAutoFit/>
          </a:bodyPr>
          <a:lstStyle/>
          <a:p>
            <a:pPr>
              <a:spcBef>
                <a:spcPct val="50000"/>
              </a:spcBef>
            </a:pPr>
            <a:r>
              <a:rPr lang="en-US" sz="1600" b="1" dirty="0">
                <a:cs typeface="Times New Roman" pitchFamily="18" charset="0"/>
              </a:rPr>
              <a:t>B.  6.  E &amp; S Controls “Environmental Conduct”     </a:t>
            </a:r>
            <a:r>
              <a:rPr lang="en-US" sz="1600" dirty="0">
                <a:cs typeface="Times New Roman" pitchFamily="18" charset="0"/>
              </a:rPr>
              <a:t>(cont’d.)</a:t>
            </a:r>
          </a:p>
        </p:txBody>
      </p:sp>
      <p:sp>
        <p:nvSpPr>
          <p:cNvPr id="121862" name="Text Box 5"/>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21863" name="Text Box 6"/>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121868" name="Text Box 111"/>
          <p:cNvSpPr txBox="1">
            <a:spLocks noChangeArrowheads="1"/>
          </p:cNvSpPr>
          <p:nvPr/>
        </p:nvSpPr>
        <p:spPr bwMode="auto">
          <a:xfrm>
            <a:off x="1295400" y="2286000"/>
            <a:ext cx="609600" cy="244475"/>
          </a:xfrm>
          <a:prstGeom prst="rect">
            <a:avLst/>
          </a:prstGeom>
          <a:noFill/>
          <a:ln w="9525">
            <a:noFill/>
            <a:miter lim="800000"/>
            <a:headEnd/>
            <a:tailEnd/>
          </a:ln>
        </p:spPr>
        <p:txBody>
          <a:bodyPr>
            <a:spAutoFit/>
          </a:bodyPr>
          <a:lstStyle/>
          <a:p>
            <a:pPr>
              <a:spcBef>
                <a:spcPct val="50000"/>
              </a:spcBef>
            </a:pPr>
            <a:r>
              <a:rPr lang="en-US" sz="1000"/>
              <a:t>FLOW</a:t>
            </a:r>
          </a:p>
        </p:txBody>
      </p:sp>
      <p:sp>
        <p:nvSpPr>
          <p:cNvPr id="121869" name="Line 118"/>
          <p:cNvSpPr>
            <a:spLocks noChangeShapeType="1"/>
          </p:cNvSpPr>
          <p:nvPr/>
        </p:nvSpPr>
        <p:spPr bwMode="auto">
          <a:xfrm flipH="1">
            <a:off x="1447800" y="2895600"/>
            <a:ext cx="609600" cy="0"/>
          </a:xfrm>
          <a:prstGeom prst="line">
            <a:avLst/>
          </a:prstGeom>
          <a:noFill/>
          <a:ln w="9525">
            <a:solidFill>
              <a:schemeClr val="tx1"/>
            </a:solidFill>
            <a:round/>
            <a:headEnd/>
            <a:tailEnd/>
          </a:ln>
        </p:spPr>
        <p:txBody>
          <a:bodyPr/>
          <a:lstStyle/>
          <a:p>
            <a:endParaRPr lang="en-US"/>
          </a:p>
        </p:txBody>
      </p:sp>
      <p:sp>
        <p:nvSpPr>
          <p:cNvPr id="121870" name="Line 122"/>
          <p:cNvSpPr>
            <a:spLocks noChangeShapeType="1"/>
          </p:cNvSpPr>
          <p:nvPr/>
        </p:nvSpPr>
        <p:spPr bwMode="auto">
          <a:xfrm>
            <a:off x="6858000" y="2895600"/>
            <a:ext cx="609600" cy="0"/>
          </a:xfrm>
          <a:prstGeom prst="line">
            <a:avLst/>
          </a:prstGeom>
          <a:noFill/>
          <a:ln w="9525">
            <a:solidFill>
              <a:schemeClr val="tx1"/>
            </a:solidFill>
            <a:round/>
            <a:headEnd/>
            <a:tailEnd/>
          </a:ln>
        </p:spPr>
        <p:txBody>
          <a:bodyPr/>
          <a:lstStyle/>
          <a:p>
            <a:endParaRPr lang="en-US"/>
          </a:p>
        </p:txBody>
      </p:sp>
      <p:sp>
        <p:nvSpPr>
          <p:cNvPr id="121871" name="Line 123"/>
          <p:cNvSpPr>
            <a:spLocks noChangeShapeType="1"/>
          </p:cNvSpPr>
          <p:nvPr/>
        </p:nvSpPr>
        <p:spPr bwMode="auto">
          <a:xfrm>
            <a:off x="1981200" y="2438400"/>
            <a:ext cx="762000" cy="0"/>
          </a:xfrm>
          <a:prstGeom prst="line">
            <a:avLst/>
          </a:prstGeom>
          <a:noFill/>
          <a:ln w="9525">
            <a:solidFill>
              <a:schemeClr val="tx1"/>
            </a:solidFill>
            <a:round/>
            <a:headEnd/>
            <a:tailEnd type="triangle" w="med" len="med"/>
          </a:ln>
        </p:spPr>
        <p:txBody>
          <a:bodyPr/>
          <a:lstStyle/>
          <a:p>
            <a:endParaRPr lang="en-US"/>
          </a:p>
        </p:txBody>
      </p:sp>
      <p:sp>
        <p:nvSpPr>
          <p:cNvPr id="121872" name="Line 124"/>
          <p:cNvSpPr>
            <a:spLocks noChangeShapeType="1"/>
          </p:cNvSpPr>
          <p:nvPr/>
        </p:nvSpPr>
        <p:spPr bwMode="auto">
          <a:xfrm>
            <a:off x="3886200" y="1752600"/>
            <a:ext cx="0" cy="304800"/>
          </a:xfrm>
          <a:prstGeom prst="line">
            <a:avLst/>
          </a:prstGeom>
          <a:noFill/>
          <a:ln w="9525">
            <a:solidFill>
              <a:schemeClr val="tx1"/>
            </a:solidFill>
            <a:round/>
            <a:headEnd/>
            <a:tailEnd/>
          </a:ln>
        </p:spPr>
        <p:txBody>
          <a:bodyPr/>
          <a:lstStyle/>
          <a:p>
            <a:endParaRPr lang="en-US"/>
          </a:p>
        </p:txBody>
      </p:sp>
      <p:sp>
        <p:nvSpPr>
          <p:cNvPr id="121873" name="Line 125"/>
          <p:cNvSpPr>
            <a:spLocks noChangeShapeType="1"/>
          </p:cNvSpPr>
          <p:nvPr/>
        </p:nvSpPr>
        <p:spPr bwMode="auto">
          <a:xfrm>
            <a:off x="5029200" y="1752600"/>
            <a:ext cx="0" cy="304800"/>
          </a:xfrm>
          <a:prstGeom prst="line">
            <a:avLst/>
          </a:prstGeom>
          <a:noFill/>
          <a:ln w="9525">
            <a:solidFill>
              <a:schemeClr val="tx1"/>
            </a:solidFill>
            <a:round/>
            <a:headEnd/>
            <a:tailEnd/>
          </a:ln>
        </p:spPr>
        <p:txBody>
          <a:bodyPr/>
          <a:lstStyle/>
          <a:p>
            <a:endParaRPr lang="en-US"/>
          </a:p>
        </p:txBody>
      </p:sp>
      <p:sp>
        <p:nvSpPr>
          <p:cNvPr id="121874" name="Line 126"/>
          <p:cNvSpPr>
            <a:spLocks noChangeShapeType="1"/>
          </p:cNvSpPr>
          <p:nvPr/>
        </p:nvSpPr>
        <p:spPr bwMode="auto">
          <a:xfrm>
            <a:off x="4495800" y="1752600"/>
            <a:ext cx="0" cy="228600"/>
          </a:xfrm>
          <a:prstGeom prst="line">
            <a:avLst/>
          </a:prstGeom>
          <a:noFill/>
          <a:ln w="9525">
            <a:solidFill>
              <a:schemeClr val="tx1"/>
            </a:solidFill>
            <a:round/>
            <a:headEnd/>
            <a:tailEnd/>
          </a:ln>
        </p:spPr>
        <p:txBody>
          <a:bodyPr/>
          <a:lstStyle/>
          <a:p>
            <a:endParaRPr lang="en-US"/>
          </a:p>
        </p:txBody>
      </p:sp>
      <p:sp>
        <p:nvSpPr>
          <p:cNvPr id="121875" name="Line 127"/>
          <p:cNvSpPr>
            <a:spLocks noChangeShapeType="1"/>
          </p:cNvSpPr>
          <p:nvPr/>
        </p:nvSpPr>
        <p:spPr bwMode="auto">
          <a:xfrm>
            <a:off x="4876800" y="1828800"/>
            <a:ext cx="152400" cy="0"/>
          </a:xfrm>
          <a:prstGeom prst="line">
            <a:avLst/>
          </a:prstGeom>
          <a:noFill/>
          <a:ln w="9525">
            <a:solidFill>
              <a:schemeClr val="tx1"/>
            </a:solidFill>
            <a:round/>
            <a:headEnd/>
            <a:tailEnd type="triangle" w="med" len="med"/>
          </a:ln>
        </p:spPr>
        <p:txBody>
          <a:bodyPr/>
          <a:lstStyle/>
          <a:p>
            <a:endParaRPr lang="en-US"/>
          </a:p>
        </p:txBody>
      </p:sp>
      <p:sp>
        <p:nvSpPr>
          <p:cNvPr id="121876" name="Line 128"/>
          <p:cNvSpPr>
            <a:spLocks noChangeShapeType="1"/>
          </p:cNvSpPr>
          <p:nvPr/>
        </p:nvSpPr>
        <p:spPr bwMode="auto">
          <a:xfrm flipH="1">
            <a:off x="4495800" y="1828800"/>
            <a:ext cx="228600" cy="0"/>
          </a:xfrm>
          <a:prstGeom prst="line">
            <a:avLst/>
          </a:prstGeom>
          <a:noFill/>
          <a:ln w="9525">
            <a:solidFill>
              <a:schemeClr val="tx1"/>
            </a:solidFill>
            <a:round/>
            <a:headEnd/>
            <a:tailEnd type="triangle" w="med" len="med"/>
          </a:ln>
        </p:spPr>
        <p:txBody>
          <a:bodyPr/>
          <a:lstStyle/>
          <a:p>
            <a:endParaRPr lang="en-US"/>
          </a:p>
        </p:txBody>
      </p:sp>
      <p:sp>
        <p:nvSpPr>
          <p:cNvPr id="121877" name="Line 129"/>
          <p:cNvSpPr>
            <a:spLocks noChangeShapeType="1"/>
          </p:cNvSpPr>
          <p:nvPr/>
        </p:nvSpPr>
        <p:spPr bwMode="auto">
          <a:xfrm flipH="1">
            <a:off x="3886200" y="1828800"/>
            <a:ext cx="228600" cy="0"/>
          </a:xfrm>
          <a:prstGeom prst="line">
            <a:avLst/>
          </a:prstGeom>
          <a:noFill/>
          <a:ln w="9525">
            <a:solidFill>
              <a:schemeClr val="tx1"/>
            </a:solidFill>
            <a:round/>
            <a:headEnd/>
            <a:tailEnd type="triangle" w="med" len="med"/>
          </a:ln>
        </p:spPr>
        <p:txBody>
          <a:bodyPr/>
          <a:lstStyle/>
          <a:p>
            <a:endParaRPr lang="en-US"/>
          </a:p>
        </p:txBody>
      </p:sp>
      <p:sp>
        <p:nvSpPr>
          <p:cNvPr id="121878" name="Line 130"/>
          <p:cNvSpPr>
            <a:spLocks noChangeShapeType="1"/>
          </p:cNvSpPr>
          <p:nvPr/>
        </p:nvSpPr>
        <p:spPr bwMode="auto">
          <a:xfrm>
            <a:off x="4267200" y="1828800"/>
            <a:ext cx="228600" cy="0"/>
          </a:xfrm>
          <a:prstGeom prst="line">
            <a:avLst/>
          </a:prstGeom>
          <a:noFill/>
          <a:ln w="9525">
            <a:solidFill>
              <a:schemeClr val="tx1"/>
            </a:solidFill>
            <a:round/>
            <a:headEnd/>
            <a:tailEnd type="triangle" w="med" len="med"/>
          </a:ln>
        </p:spPr>
        <p:txBody>
          <a:bodyPr/>
          <a:lstStyle/>
          <a:p>
            <a:endParaRPr lang="en-US"/>
          </a:p>
        </p:txBody>
      </p:sp>
      <p:sp>
        <p:nvSpPr>
          <p:cNvPr id="121879" name="Line 132"/>
          <p:cNvSpPr>
            <a:spLocks noChangeShapeType="1"/>
          </p:cNvSpPr>
          <p:nvPr/>
        </p:nvSpPr>
        <p:spPr bwMode="auto">
          <a:xfrm flipH="1">
            <a:off x="6934200" y="2133600"/>
            <a:ext cx="76200" cy="762000"/>
          </a:xfrm>
          <a:prstGeom prst="line">
            <a:avLst/>
          </a:prstGeom>
          <a:noFill/>
          <a:ln w="9525">
            <a:solidFill>
              <a:schemeClr val="tx1"/>
            </a:solidFill>
            <a:round/>
            <a:headEnd/>
            <a:tailEnd type="triangle" w="med" len="med"/>
          </a:ln>
        </p:spPr>
        <p:txBody>
          <a:bodyPr/>
          <a:lstStyle/>
          <a:p>
            <a:endParaRPr lang="en-US"/>
          </a:p>
        </p:txBody>
      </p:sp>
      <p:sp>
        <p:nvSpPr>
          <p:cNvPr id="121880" name="Line 133"/>
          <p:cNvSpPr>
            <a:spLocks noChangeShapeType="1"/>
          </p:cNvSpPr>
          <p:nvPr/>
        </p:nvSpPr>
        <p:spPr bwMode="auto">
          <a:xfrm flipH="1">
            <a:off x="6858000" y="2133600"/>
            <a:ext cx="152400" cy="0"/>
          </a:xfrm>
          <a:prstGeom prst="line">
            <a:avLst/>
          </a:prstGeom>
          <a:noFill/>
          <a:ln w="9525">
            <a:solidFill>
              <a:schemeClr val="tx1"/>
            </a:solidFill>
            <a:round/>
            <a:headEnd/>
            <a:tailEnd/>
          </a:ln>
        </p:spPr>
        <p:txBody>
          <a:bodyPr/>
          <a:lstStyle/>
          <a:p>
            <a:endParaRPr lang="en-US"/>
          </a:p>
        </p:txBody>
      </p:sp>
      <p:sp>
        <p:nvSpPr>
          <p:cNvPr id="121881" name="Line 136"/>
          <p:cNvSpPr>
            <a:spLocks noChangeShapeType="1"/>
          </p:cNvSpPr>
          <p:nvPr/>
        </p:nvSpPr>
        <p:spPr bwMode="auto">
          <a:xfrm>
            <a:off x="2057400" y="2895600"/>
            <a:ext cx="76200" cy="152400"/>
          </a:xfrm>
          <a:prstGeom prst="line">
            <a:avLst/>
          </a:prstGeom>
          <a:noFill/>
          <a:ln w="9525">
            <a:solidFill>
              <a:schemeClr val="tx1"/>
            </a:solidFill>
            <a:round/>
            <a:headEnd/>
            <a:tailEnd/>
          </a:ln>
        </p:spPr>
        <p:txBody>
          <a:bodyPr/>
          <a:lstStyle/>
          <a:p>
            <a:endParaRPr lang="en-US"/>
          </a:p>
        </p:txBody>
      </p:sp>
      <p:sp>
        <p:nvSpPr>
          <p:cNvPr id="121882" name="Line 137"/>
          <p:cNvSpPr>
            <a:spLocks noChangeShapeType="1"/>
          </p:cNvSpPr>
          <p:nvPr/>
        </p:nvSpPr>
        <p:spPr bwMode="auto">
          <a:xfrm>
            <a:off x="2133600" y="3048000"/>
            <a:ext cx="4648200" cy="0"/>
          </a:xfrm>
          <a:prstGeom prst="line">
            <a:avLst/>
          </a:prstGeom>
          <a:noFill/>
          <a:ln w="9525">
            <a:solidFill>
              <a:schemeClr val="tx1"/>
            </a:solidFill>
            <a:round/>
            <a:headEnd/>
            <a:tailEnd/>
          </a:ln>
        </p:spPr>
        <p:txBody>
          <a:bodyPr/>
          <a:lstStyle/>
          <a:p>
            <a:endParaRPr lang="en-US"/>
          </a:p>
        </p:txBody>
      </p:sp>
      <p:sp>
        <p:nvSpPr>
          <p:cNvPr id="121883" name="Line 138"/>
          <p:cNvSpPr>
            <a:spLocks noChangeShapeType="1"/>
          </p:cNvSpPr>
          <p:nvPr/>
        </p:nvSpPr>
        <p:spPr bwMode="auto">
          <a:xfrm flipV="1">
            <a:off x="6781800" y="2895600"/>
            <a:ext cx="76200" cy="152400"/>
          </a:xfrm>
          <a:prstGeom prst="line">
            <a:avLst/>
          </a:prstGeom>
          <a:noFill/>
          <a:ln w="9525">
            <a:solidFill>
              <a:schemeClr val="tx1"/>
            </a:solidFill>
            <a:round/>
            <a:headEnd/>
            <a:tailEnd/>
          </a:ln>
        </p:spPr>
        <p:txBody>
          <a:bodyPr/>
          <a:lstStyle/>
          <a:p>
            <a:endParaRPr lang="en-US"/>
          </a:p>
        </p:txBody>
      </p:sp>
      <p:sp>
        <p:nvSpPr>
          <p:cNvPr id="121884" name="Line 139"/>
          <p:cNvSpPr>
            <a:spLocks noChangeShapeType="1"/>
          </p:cNvSpPr>
          <p:nvPr/>
        </p:nvSpPr>
        <p:spPr bwMode="auto">
          <a:xfrm>
            <a:off x="6858000" y="3048000"/>
            <a:ext cx="609600" cy="0"/>
          </a:xfrm>
          <a:prstGeom prst="line">
            <a:avLst/>
          </a:prstGeom>
          <a:noFill/>
          <a:ln w="9525">
            <a:solidFill>
              <a:schemeClr val="tx1"/>
            </a:solidFill>
            <a:round/>
            <a:headEnd/>
            <a:tailEnd/>
          </a:ln>
        </p:spPr>
        <p:txBody>
          <a:bodyPr/>
          <a:lstStyle/>
          <a:p>
            <a:endParaRPr lang="en-US"/>
          </a:p>
        </p:txBody>
      </p:sp>
      <p:sp>
        <p:nvSpPr>
          <p:cNvPr id="121885" name="Line 140"/>
          <p:cNvSpPr>
            <a:spLocks noChangeShapeType="1"/>
          </p:cNvSpPr>
          <p:nvPr/>
        </p:nvSpPr>
        <p:spPr bwMode="auto">
          <a:xfrm>
            <a:off x="2895600" y="3352800"/>
            <a:ext cx="304800" cy="0"/>
          </a:xfrm>
          <a:prstGeom prst="line">
            <a:avLst/>
          </a:prstGeom>
          <a:noFill/>
          <a:ln w="9525">
            <a:solidFill>
              <a:schemeClr val="tx1"/>
            </a:solidFill>
            <a:round/>
            <a:headEnd/>
            <a:tailEnd/>
          </a:ln>
        </p:spPr>
        <p:txBody>
          <a:bodyPr/>
          <a:lstStyle/>
          <a:p>
            <a:endParaRPr lang="en-US"/>
          </a:p>
        </p:txBody>
      </p:sp>
      <p:sp>
        <p:nvSpPr>
          <p:cNvPr id="121886" name="Line 141"/>
          <p:cNvSpPr>
            <a:spLocks noChangeShapeType="1"/>
          </p:cNvSpPr>
          <p:nvPr/>
        </p:nvSpPr>
        <p:spPr bwMode="auto">
          <a:xfrm flipV="1">
            <a:off x="3200400" y="3048000"/>
            <a:ext cx="152400" cy="304800"/>
          </a:xfrm>
          <a:prstGeom prst="line">
            <a:avLst/>
          </a:prstGeom>
          <a:noFill/>
          <a:ln w="9525">
            <a:solidFill>
              <a:schemeClr val="tx1"/>
            </a:solidFill>
            <a:round/>
            <a:headEnd/>
            <a:tailEnd type="triangle" w="med" len="med"/>
          </a:ln>
        </p:spPr>
        <p:txBody>
          <a:bodyPr/>
          <a:lstStyle/>
          <a:p>
            <a:endParaRPr lang="en-US"/>
          </a:p>
        </p:txBody>
      </p:sp>
      <p:sp>
        <p:nvSpPr>
          <p:cNvPr id="121887" name="Line 142"/>
          <p:cNvSpPr>
            <a:spLocks noChangeShapeType="1"/>
          </p:cNvSpPr>
          <p:nvPr/>
        </p:nvSpPr>
        <p:spPr bwMode="auto">
          <a:xfrm flipH="1">
            <a:off x="5791200" y="3352800"/>
            <a:ext cx="304800" cy="0"/>
          </a:xfrm>
          <a:prstGeom prst="line">
            <a:avLst/>
          </a:prstGeom>
          <a:noFill/>
          <a:ln w="9525">
            <a:solidFill>
              <a:schemeClr val="tx1"/>
            </a:solidFill>
            <a:round/>
            <a:headEnd/>
            <a:tailEnd/>
          </a:ln>
        </p:spPr>
        <p:txBody>
          <a:bodyPr/>
          <a:lstStyle/>
          <a:p>
            <a:endParaRPr lang="en-US"/>
          </a:p>
        </p:txBody>
      </p:sp>
      <p:sp>
        <p:nvSpPr>
          <p:cNvPr id="121888" name="Line 143"/>
          <p:cNvSpPr>
            <a:spLocks noChangeShapeType="1"/>
          </p:cNvSpPr>
          <p:nvPr/>
        </p:nvSpPr>
        <p:spPr bwMode="auto">
          <a:xfrm flipH="1" flipV="1">
            <a:off x="5562600" y="3048000"/>
            <a:ext cx="228600" cy="304800"/>
          </a:xfrm>
          <a:prstGeom prst="line">
            <a:avLst/>
          </a:prstGeom>
          <a:noFill/>
          <a:ln w="9525">
            <a:solidFill>
              <a:schemeClr val="tx1"/>
            </a:solidFill>
            <a:round/>
            <a:headEnd/>
            <a:tailEnd type="triangle" w="med" len="med"/>
          </a:ln>
        </p:spPr>
        <p:txBody>
          <a:bodyPr/>
          <a:lstStyle/>
          <a:p>
            <a:endParaRPr lang="en-US"/>
          </a:p>
        </p:txBody>
      </p:sp>
      <p:sp>
        <p:nvSpPr>
          <p:cNvPr id="121889" name="Line 144"/>
          <p:cNvSpPr>
            <a:spLocks noChangeShapeType="1"/>
          </p:cNvSpPr>
          <p:nvPr/>
        </p:nvSpPr>
        <p:spPr bwMode="auto">
          <a:xfrm flipV="1">
            <a:off x="3429000" y="2057400"/>
            <a:ext cx="990600" cy="990600"/>
          </a:xfrm>
          <a:prstGeom prst="line">
            <a:avLst/>
          </a:prstGeom>
          <a:noFill/>
          <a:ln w="9525">
            <a:solidFill>
              <a:schemeClr val="tx1"/>
            </a:solidFill>
            <a:round/>
            <a:headEnd/>
            <a:tailEnd/>
          </a:ln>
        </p:spPr>
        <p:txBody>
          <a:bodyPr/>
          <a:lstStyle/>
          <a:p>
            <a:endParaRPr lang="en-US"/>
          </a:p>
        </p:txBody>
      </p:sp>
      <p:grpSp>
        <p:nvGrpSpPr>
          <p:cNvPr id="4" name="Group 453"/>
          <p:cNvGrpSpPr>
            <a:grpSpLocks/>
          </p:cNvGrpSpPr>
          <p:nvPr/>
        </p:nvGrpSpPr>
        <p:grpSpPr bwMode="auto">
          <a:xfrm>
            <a:off x="3124200" y="2209800"/>
            <a:ext cx="381000" cy="152400"/>
            <a:chOff x="1968" y="1392"/>
            <a:chExt cx="240" cy="96"/>
          </a:xfrm>
        </p:grpSpPr>
        <p:sp>
          <p:nvSpPr>
            <p:cNvPr id="122204" name="Line 145"/>
            <p:cNvSpPr>
              <a:spLocks noChangeShapeType="1"/>
            </p:cNvSpPr>
            <p:nvPr/>
          </p:nvSpPr>
          <p:spPr bwMode="auto">
            <a:xfrm flipH="1">
              <a:off x="1968" y="1392"/>
              <a:ext cx="240" cy="0"/>
            </a:xfrm>
            <a:prstGeom prst="line">
              <a:avLst/>
            </a:prstGeom>
            <a:noFill/>
            <a:ln w="22225">
              <a:solidFill>
                <a:schemeClr val="tx1"/>
              </a:solidFill>
              <a:round/>
              <a:headEnd/>
              <a:tailEnd/>
            </a:ln>
          </p:spPr>
          <p:txBody>
            <a:bodyPr/>
            <a:lstStyle/>
            <a:p>
              <a:endParaRPr lang="en-US"/>
            </a:p>
          </p:txBody>
        </p:sp>
        <p:sp>
          <p:nvSpPr>
            <p:cNvPr id="122205" name="Line 146"/>
            <p:cNvSpPr>
              <a:spLocks noChangeShapeType="1"/>
            </p:cNvSpPr>
            <p:nvPr/>
          </p:nvSpPr>
          <p:spPr bwMode="auto">
            <a:xfrm>
              <a:off x="1968" y="1392"/>
              <a:ext cx="0" cy="96"/>
            </a:xfrm>
            <a:prstGeom prst="line">
              <a:avLst/>
            </a:prstGeom>
            <a:noFill/>
            <a:ln w="22225">
              <a:solidFill>
                <a:schemeClr val="tx1"/>
              </a:solidFill>
              <a:round/>
              <a:headEnd/>
              <a:tailEnd/>
            </a:ln>
          </p:spPr>
          <p:txBody>
            <a:bodyPr/>
            <a:lstStyle/>
            <a:p>
              <a:endParaRPr lang="en-US"/>
            </a:p>
          </p:txBody>
        </p:sp>
      </p:grpSp>
      <p:grpSp>
        <p:nvGrpSpPr>
          <p:cNvPr id="5" name="Group 454"/>
          <p:cNvGrpSpPr>
            <a:grpSpLocks/>
          </p:cNvGrpSpPr>
          <p:nvPr/>
        </p:nvGrpSpPr>
        <p:grpSpPr bwMode="auto">
          <a:xfrm>
            <a:off x="5334000" y="2209800"/>
            <a:ext cx="457200" cy="228600"/>
            <a:chOff x="3360" y="1392"/>
            <a:chExt cx="288" cy="144"/>
          </a:xfrm>
        </p:grpSpPr>
        <p:sp>
          <p:nvSpPr>
            <p:cNvPr id="122202" name="Line 147"/>
            <p:cNvSpPr>
              <a:spLocks noChangeShapeType="1"/>
            </p:cNvSpPr>
            <p:nvPr/>
          </p:nvSpPr>
          <p:spPr bwMode="auto">
            <a:xfrm>
              <a:off x="3360" y="1392"/>
              <a:ext cx="288" cy="0"/>
            </a:xfrm>
            <a:prstGeom prst="line">
              <a:avLst/>
            </a:prstGeom>
            <a:noFill/>
            <a:ln w="22225">
              <a:solidFill>
                <a:schemeClr val="tx1"/>
              </a:solidFill>
              <a:round/>
              <a:headEnd/>
              <a:tailEnd/>
            </a:ln>
          </p:spPr>
          <p:txBody>
            <a:bodyPr/>
            <a:lstStyle/>
            <a:p>
              <a:endParaRPr lang="en-US"/>
            </a:p>
          </p:txBody>
        </p:sp>
        <p:sp>
          <p:nvSpPr>
            <p:cNvPr id="122203" name="Line 148"/>
            <p:cNvSpPr>
              <a:spLocks noChangeShapeType="1"/>
            </p:cNvSpPr>
            <p:nvPr/>
          </p:nvSpPr>
          <p:spPr bwMode="auto">
            <a:xfrm>
              <a:off x="3648" y="1392"/>
              <a:ext cx="0" cy="144"/>
            </a:xfrm>
            <a:prstGeom prst="line">
              <a:avLst/>
            </a:prstGeom>
            <a:noFill/>
            <a:ln w="22225">
              <a:solidFill>
                <a:schemeClr val="tx1"/>
              </a:solidFill>
              <a:round/>
              <a:headEnd/>
              <a:tailEnd/>
            </a:ln>
          </p:spPr>
          <p:txBody>
            <a:bodyPr/>
            <a:lstStyle/>
            <a:p>
              <a:endParaRPr lang="en-US"/>
            </a:p>
          </p:txBody>
        </p:sp>
      </p:grpSp>
      <p:sp>
        <p:nvSpPr>
          <p:cNvPr id="121892" name="Line 149"/>
          <p:cNvSpPr>
            <a:spLocks noChangeShapeType="1"/>
          </p:cNvSpPr>
          <p:nvPr/>
        </p:nvSpPr>
        <p:spPr bwMode="auto">
          <a:xfrm>
            <a:off x="4191000" y="3581400"/>
            <a:ext cx="685800" cy="0"/>
          </a:xfrm>
          <a:prstGeom prst="line">
            <a:avLst/>
          </a:prstGeom>
          <a:noFill/>
          <a:ln w="9525">
            <a:solidFill>
              <a:schemeClr val="tx1"/>
            </a:solidFill>
            <a:round/>
            <a:headEnd/>
            <a:tailEnd/>
          </a:ln>
        </p:spPr>
        <p:txBody>
          <a:bodyPr/>
          <a:lstStyle/>
          <a:p>
            <a:endParaRPr lang="en-US"/>
          </a:p>
        </p:txBody>
      </p:sp>
      <p:sp>
        <p:nvSpPr>
          <p:cNvPr id="121893" name="Freeform 164"/>
          <p:cNvSpPr>
            <a:spLocks/>
          </p:cNvSpPr>
          <p:nvPr/>
        </p:nvSpPr>
        <p:spPr bwMode="auto">
          <a:xfrm>
            <a:off x="4630738" y="2476500"/>
            <a:ext cx="347662" cy="339725"/>
          </a:xfrm>
          <a:custGeom>
            <a:avLst/>
            <a:gdLst>
              <a:gd name="T0" fmla="*/ 201 w 219"/>
              <a:gd name="T1" fmla="*/ 168 h 214"/>
              <a:gd name="T2" fmla="*/ 118 w 219"/>
              <a:gd name="T3" fmla="*/ 195 h 214"/>
              <a:gd name="T4" fmla="*/ 64 w 219"/>
              <a:gd name="T5" fmla="*/ 214 h 214"/>
              <a:gd name="T6" fmla="*/ 0 w 219"/>
              <a:gd name="T7" fmla="*/ 77 h 214"/>
              <a:gd name="T8" fmla="*/ 54 w 219"/>
              <a:gd name="T9" fmla="*/ 22 h 214"/>
              <a:gd name="T10" fmla="*/ 128 w 219"/>
              <a:gd name="T11" fmla="*/ 40 h 214"/>
              <a:gd name="T12" fmla="*/ 155 w 219"/>
              <a:gd name="T13" fmla="*/ 22 h 214"/>
              <a:gd name="T14" fmla="*/ 173 w 219"/>
              <a:gd name="T15" fmla="*/ 3 h 214"/>
              <a:gd name="T16" fmla="*/ 182 w 219"/>
              <a:gd name="T17" fmla="*/ 31 h 214"/>
              <a:gd name="T18" fmla="*/ 219 w 219"/>
              <a:gd name="T19" fmla="*/ 77 h 214"/>
              <a:gd name="T20" fmla="*/ 201 w 219"/>
              <a:gd name="T21" fmla="*/ 168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9"/>
              <a:gd name="T34" fmla="*/ 0 h 214"/>
              <a:gd name="T35" fmla="*/ 219 w 219"/>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9" h="214">
                <a:moveTo>
                  <a:pt x="201" y="168"/>
                </a:moveTo>
                <a:cubicBezTo>
                  <a:pt x="137" y="189"/>
                  <a:pt x="164" y="180"/>
                  <a:pt x="118" y="195"/>
                </a:cubicBezTo>
                <a:cubicBezTo>
                  <a:pt x="100" y="201"/>
                  <a:pt x="64" y="214"/>
                  <a:pt x="64" y="214"/>
                </a:cubicBezTo>
                <a:cubicBezTo>
                  <a:pt x="47" y="166"/>
                  <a:pt x="16" y="125"/>
                  <a:pt x="0" y="77"/>
                </a:cubicBezTo>
                <a:cubicBezTo>
                  <a:pt x="29" y="46"/>
                  <a:pt x="40" y="65"/>
                  <a:pt x="54" y="22"/>
                </a:cubicBezTo>
                <a:cubicBezTo>
                  <a:pt x="81" y="48"/>
                  <a:pt x="92" y="51"/>
                  <a:pt x="128" y="40"/>
                </a:cubicBezTo>
                <a:cubicBezTo>
                  <a:pt x="137" y="34"/>
                  <a:pt x="147" y="29"/>
                  <a:pt x="155" y="22"/>
                </a:cubicBezTo>
                <a:cubicBezTo>
                  <a:pt x="162" y="16"/>
                  <a:pt x="165" y="0"/>
                  <a:pt x="173" y="3"/>
                </a:cubicBezTo>
                <a:cubicBezTo>
                  <a:pt x="182" y="6"/>
                  <a:pt x="177" y="23"/>
                  <a:pt x="182" y="31"/>
                </a:cubicBezTo>
                <a:cubicBezTo>
                  <a:pt x="192" y="48"/>
                  <a:pt x="208" y="60"/>
                  <a:pt x="219" y="77"/>
                </a:cubicBezTo>
                <a:cubicBezTo>
                  <a:pt x="203" y="125"/>
                  <a:pt x="188" y="114"/>
                  <a:pt x="201" y="168"/>
                </a:cubicBezTo>
                <a:close/>
              </a:path>
            </a:pathLst>
          </a:custGeom>
          <a:solidFill>
            <a:srgbClr val="C0C0C0"/>
          </a:solidFill>
          <a:ln w="15875">
            <a:solidFill>
              <a:schemeClr val="tx1"/>
            </a:solidFill>
            <a:round/>
            <a:headEnd/>
            <a:tailEnd/>
          </a:ln>
        </p:spPr>
        <p:txBody>
          <a:bodyPr/>
          <a:lstStyle/>
          <a:p>
            <a:endParaRPr lang="en-US"/>
          </a:p>
        </p:txBody>
      </p:sp>
      <p:sp>
        <p:nvSpPr>
          <p:cNvPr id="121894" name="Freeform 165"/>
          <p:cNvSpPr>
            <a:spLocks/>
          </p:cNvSpPr>
          <p:nvPr/>
        </p:nvSpPr>
        <p:spPr bwMode="auto">
          <a:xfrm>
            <a:off x="4567238" y="2033588"/>
            <a:ext cx="309562" cy="331787"/>
          </a:xfrm>
          <a:custGeom>
            <a:avLst/>
            <a:gdLst>
              <a:gd name="T0" fmla="*/ 195 w 195"/>
              <a:gd name="T1" fmla="*/ 36 h 209"/>
              <a:gd name="T2" fmla="*/ 158 w 195"/>
              <a:gd name="T3" fmla="*/ 26 h 209"/>
              <a:gd name="T4" fmla="*/ 104 w 195"/>
              <a:gd name="T5" fmla="*/ 8 h 209"/>
              <a:gd name="T6" fmla="*/ 67 w 195"/>
              <a:gd name="T7" fmla="*/ 45 h 209"/>
              <a:gd name="T8" fmla="*/ 40 w 195"/>
              <a:gd name="T9" fmla="*/ 63 h 209"/>
              <a:gd name="T10" fmla="*/ 49 w 195"/>
              <a:gd name="T11" fmla="*/ 209 h 209"/>
              <a:gd name="T12" fmla="*/ 85 w 195"/>
              <a:gd name="T13" fmla="*/ 200 h 209"/>
              <a:gd name="T14" fmla="*/ 131 w 195"/>
              <a:gd name="T15" fmla="*/ 191 h 209"/>
              <a:gd name="T16" fmla="*/ 113 w 195"/>
              <a:gd name="T17" fmla="*/ 164 h 209"/>
              <a:gd name="T18" fmla="*/ 122 w 195"/>
              <a:gd name="T19" fmla="*/ 136 h 209"/>
              <a:gd name="T20" fmla="*/ 177 w 195"/>
              <a:gd name="T21" fmla="*/ 118 h 209"/>
              <a:gd name="T22" fmla="*/ 195 w 195"/>
              <a:gd name="T23" fmla="*/ 36 h 2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5"/>
              <a:gd name="T37" fmla="*/ 0 h 209"/>
              <a:gd name="T38" fmla="*/ 195 w 195"/>
              <a:gd name="T39" fmla="*/ 209 h 20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5" h="209">
                <a:moveTo>
                  <a:pt x="195" y="36"/>
                </a:moveTo>
                <a:cubicBezTo>
                  <a:pt x="183" y="33"/>
                  <a:pt x="170" y="30"/>
                  <a:pt x="158" y="26"/>
                </a:cubicBezTo>
                <a:cubicBezTo>
                  <a:pt x="140" y="20"/>
                  <a:pt x="104" y="8"/>
                  <a:pt x="104" y="8"/>
                </a:cubicBezTo>
                <a:cubicBezTo>
                  <a:pt x="44" y="27"/>
                  <a:pt x="102" y="0"/>
                  <a:pt x="67" y="45"/>
                </a:cubicBezTo>
                <a:cubicBezTo>
                  <a:pt x="60" y="54"/>
                  <a:pt x="49" y="57"/>
                  <a:pt x="40" y="63"/>
                </a:cubicBezTo>
                <a:cubicBezTo>
                  <a:pt x="27" y="134"/>
                  <a:pt x="0" y="163"/>
                  <a:pt x="49" y="209"/>
                </a:cubicBezTo>
                <a:cubicBezTo>
                  <a:pt x="61" y="206"/>
                  <a:pt x="73" y="203"/>
                  <a:pt x="85" y="200"/>
                </a:cubicBezTo>
                <a:cubicBezTo>
                  <a:pt x="100" y="197"/>
                  <a:pt x="121" y="203"/>
                  <a:pt x="131" y="191"/>
                </a:cubicBezTo>
                <a:cubicBezTo>
                  <a:pt x="138" y="182"/>
                  <a:pt x="119" y="173"/>
                  <a:pt x="113" y="164"/>
                </a:cubicBezTo>
                <a:cubicBezTo>
                  <a:pt x="116" y="155"/>
                  <a:pt x="114" y="142"/>
                  <a:pt x="122" y="136"/>
                </a:cubicBezTo>
                <a:cubicBezTo>
                  <a:pt x="138" y="125"/>
                  <a:pt x="177" y="118"/>
                  <a:pt x="177" y="118"/>
                </a:cubicBezTo>
                <a:cubicBezTo>
                  <a:pt x="192" y="73"/>
                  <a:pt x="184" y="100"/>
                  <a:pt x="195" y="36"/>
                </a:cubicBezTo>
                <a:close/>
              </a:path>
            </a:pathLst>
          </a:custGeom>
          <a:solidFill>
            <a:srgbClr val="C0C0C0"/>
          </a:solidFill>
          <a:ln w="15875">
            <a:solidFill>
              <a:schemeClr val="tx1"/>
            </a:solidFill>
            <a:round/>
            <a:headEnd/>
            <a:tailEnd/>
          </a:ln>
        </p:spPr>
        <p:txBody>
          <a:bodyPr/>
          <a:lstStyle/>
          <a:p>
            <a:endParaRPr lang="en-US"/>
          </a:p>
        </p:txBody>
      </p:sp>
      <p:sp>
        <p:nvSpPr>
          <p:cNvPr id="121895" name="Freeform 166"/>
          <p:cNvSpPr>
            <a:spLocks/>
          </p:cNvSpPr>
          <p:nvPr/>
        </p:nvSpPr>
        <p:spPr bwMode="auto">
          <a:xfrm>
            <a:off x="4887913" y="2044700"/>
            <a:ext cx="269875" cy="185738"/>
          </a:xfrm>
          <a:custGeom>
            <a:avLst/>
            <a:gdLst>
              <a:gd name="T0" fmla="*/ 158 w 170"/>
              <a:gd name="T1" fmla="*/ 47 h 117"/>
              <a:gd name="T2" fmla="*/ 39 w 170"/>
              <a:gd name="T3" fmla="*/ 19 h 117"/>
              <a:gd name="T4" fmla="*/ 2 w 170"/>
              <a:gd name="T5" fmla="*/ 65 h 117"/>
              <a:gd name="T6" fmla="*/ 57 w 170"/>
              <a:gd name="T7" fmla="*/ 93 h 117"/>
              <a:gd name="T8" fmla="*/ 158 w 170"/>
              <a:gd name="T9" fmla="*/ 47 h 117"/>
              <a:gd name="T10" fmla="*/ 0 60000 65536"/>
              <a:gd name="T11" fmla="*/ 0 60000 65536"/>
              <a:gd name="T12" fmla="*/ 0 60000 65536"/>
              <a:gd name="T13" fmla="*/ 0 60000 65536"/>
              <a:gd name="T14" fmla="*/ 0 60000 65536"/>
              <a:gd name="T15" fmla="*/ 0 w 170"/>
              <a:gd name="T16" fmla="*/ 0 h 117"/>
              <a:gd name="T17" fmla="*/ 170 w 170"/>
              <a:gd name="T18" fmla="*/ 117 h 117"/>
            </a:gdLst>
            <a:ahLst/>
            <a:cxnLst>
              <a:cxn ang="T10">
                <a:pos x="T0" y="T1"/>
              </a:cxn>
              <a:cxn ang="T11">
                <a:pos x="T2" y="T3"/>
              </a:cxn>
              <a:cxn ang="T12">
                <a:pos x="T4" y="T5"/>
              </a:cxn>
              <a:cxn ang="T13">
                <a:pos x="T6" y="T7"/>
              </a:cxn>
              <a:cxn ang="T14">
                <a:pos x="T8" y="T9"/>
              </a:cxn>
            </a:cxnLst>
            <a:rect l="T15" t="T16" r="T17" b="T18"/>
            <a:pathLst>
              <a:path w="170" h="117">
                <a:moveTo>
                  <a:pt x="158" y="47"/>
                </a:moveTo>
                <a:cubicBezTo>
                  <a:pt x="108" y="0"/>
                  <a:pt x="132" y="9"/>
                  <a:pt x="39" y="19"/>
                </a:cubicBezTo>
                <a:cubicBezTo>
                  <a:pt x="33" y="25"/>
                  <a:pt x="0" y="56"/>
                  <a:pt x="2" y="65"/>
                </a:cubicBezTo>
                <a:cubicBezTo>
                  <a:pt x="4" y="76"/>
                  <a:pt x="49" y="90"/>
                  <a:pt x="57" y="93"/>
                </a:cubicBezTo>
                <a:cubicBezTo>
                  <a:pt x="170" y="82"/>
                  <a:pt x="158" y="117"/>
                  <a:pt x="158" y="47"/>
                </a:cubicBezTo>
                <a:close/>
              </a:path>
            </a:pathLst>
          </a:custGeom>
          <a:solidFill>
            <a:srgbClr val="C0C0C0"/>
          </a:solidFill>
          <a:ln w="15875">
            <a:solidFill>
              <a:schemeClr val="tx1"/>
            </a:solidFill>
            <a:round/>
            <a:headEnd/>
            <a:tailEnd/>
          </a:ln>
        </p:spPr>
        <p:txBody>
          <a:bodyPr/>
          <a:lstStyle/>
          <a:p>
            <a:endParaRPr lang="en-US"/>
          </a:p>
        </p:txBody>
      </p:sp>
      <p:sp>
        <p:nvSpPr>
          <p:cNvPr id="121896" name="Freeform 167"/>
          <p:cNvSpPr>
            <a:spLocks/>
          </p:cNvSpPr>
          <p:nvPr/>
        </p:nvSpPr>
        <p:spPr bwMode="auto">
          <a:xfrm>
            <a:off x="4784725" y="2206625"/>
            <a:ext cx="344488" cy="200025"/>
          </a:xfrm>
          <a:custGeom>
            <a:avLst/>
            <a:gdLst>
              <a:gd name="T0" fmla="*/ 3 w 217"/>
              <a:gd name="T1" fmla="*/ 82 h 126"/>
              <a:gd name="T2" fmla="*/ 12 w 217"/>
              <a:gd name="T3" fmla="*/ 36 h 126"/>
              <a:gd name="T4" fmla="*/ 40 w 217"/>
              <a:gd name="T5" fmla="*/ 27 h 126"/>
              <a:gd name="T6" fmla="*/ 58 w 217"/>
              <a:gd name="T7" fmla="*/ 0 h 126"/>
              <a:gd name="T8" fmla="*/ 186 w 217"/>
              <a:gd name="T9" fmla="*/ 27 h 126"/>
              <a:gd name="T10" fmla="*/ 213 w 217"/>
              <a:gd name="T11" fmla="*/ 82 h 126"/>
              <a:gd name="T12" fmla="*/ 131 w 217"/>
              <a:gd name="T13" fmla="*/ 119 h 126"/>
              <a:gd name="T14" fmla="*/ 21 w 217"/>
              <a:gd name="T15" fmla="*/ 100 h 126"/>
              <a:gd name="T16" fmla="*/ 3 w 217"/>
              <a:gd name="T17" fmla="*/ 82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7"/>
              <a:gd name="T28" fmla="*/ 0 h 126"/>
              <a:gd name="T29" fmla="*/ 217 w 217"/>
              <a:gd name="T30" fmla="*/ 126 h 1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7" h="126">
                <a:moveTo>
                  <a:pt x="3" y="82"/>
                </a:moveTo>
                <a:cubicBezTo>
                  <a:pt x="6" y="67"/>
                  <a:pt x="3" y="49"/>
                  <a:pt x="12" y="36"/>
                </a:cubicBezTo>
                <a:cubicBezTo>
                  <a:pt x="17" y="28"/>
                  <a:pt x="32" y="33"/>
                  <a:pt x="40" y="27"/>
                </a:cubicBezTo>
                <a:cubicBezTo>
                  <a:pt x="49" y="20"/>
                  <a:pt x="52" y="9"/>
                  <a:pt x="58" y="0"/>
                </a:cubicBezTo>
                <a:cubicBezTo>
                  <a:pt x="103" y="6"/>
                  <a:pt x="143" y="13"/>
                  <a:pt x="186" y="27"/>
                </a:cubicBezTo>
                <a:cubicBezTo>
                  <a:pt x="189" y="32"/>
                  <a:pt x="217" y="71"/>
                  <a:pt x="213" y="82"/>
                </a:cubicBezTo>
                <a:cubicBezTo>
                  <a:pt x="202" y="110"/>
                  <a:pt x="131" y="119"/>
                  <a:pt x="131" y="119"/>
                </a:cubicBezTo>
                <a:cubicBezTo>
                  <a:pt x="94" y="114"/>
                  <a:pt x="48" y="126"/>
                  <a:pt x="21" y="100"/>
                </a:cubicBezTo>
                <a:cubicBezTo>
                  <a:pt x="0" y="80"/>
                  <a:pt x="23" y="62"/>
                  <a:pt x="3" y="82"/>
                </a:cubicBezTo>
                <a:close/>
              </a:path>
            </a:pathLst>
          </a:custGeom>
          <a:solidFill>
            <a:srgbClr val="C0C0C0"/>
          </a:solidFill>
          <a:ln w="15875">
            <a:solidFill>
              <a:schemeClr val="tx1"/>
            </a:solidFill>
            <a:round/>
            <a:headEnd/>
            <a:tailEnd/>
          </a:ln>
        </p:spPr>
        <p:txBody>
          <a:bodyPr/>
          <a:lstStyle/>
          <a:p>
            <a:endParaRPr lang="en-US"/>
          </a:p>
        </p:txBody>
      </p:sp>
      <p:sp>
        <p:nvSpPr>
          <p:cNvPr id="121897" name="Freeform 168"/>
          <p:cNvSpPr>
            <a:spLocks/>
          </p:cNvSpPr>
          <p:nvPr/>
        </p:nvSpPr>
        <p:spPr bwMode="auto">
          <a:xfrm>
            <a:off x="5067300" y="2133600"/>
            <a:ext cx="288925" cy="230188"/>
          </a:xfrm>
          <a:custGeom>
            <a:avLst/>
            <a:gdLst>
              <a:gd name="T0" fmla="*/ 182 w 182"/>
              <a:gd name="T1" fmla="*/ 101 h 145"/>
              <a:gd name="T2" fmla="*/ 17 w 182"/>
              <a:gd name="T3" fmla="*/ 91 h 145"/>
              <a:gd name="T4" fmla="*/ 54 w 182"/>
              <a:gd name="T5" fmla="*/ 37 h 145"/>
              <a:gd name="T6" fmla="*/ 63 w 182"/>
              <a:gd name="T7" fmla="*/ 9 h 145"/>
              <a:gd name="T8" fmla="*/ 109 w 182"/>
              <a:gd name="T9" fmla="*/ 37 h 145"/>
              <a:gd name="T10" fmla="*/ 182 w 182"/>
              <a:gd name="T11" fmla="*/ 82 h 145"/>
              <a:gd name="T12" fmla="*/ 173 w 182"/>
              <a:gd name="T13" fmla="*/ 110 h 145"/>
              <a:gd name="T14" fmla="*/ 145 w 182"/>
              <a:gd name="T15" fmla="*/ 119 h 145"/>
              <a:gd name="T16" fmla="*/ 182 w 182"/>
              <a:gd name="T17" fmla="*/ 101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2"/>
              <a:gd name="T28" fmla="*/ 0 h 145"/>
              <a:gd name="T29" fmla="*/ 182 w 182"/>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2" h="145">
                <a:moveTo>
                  <a:pt x="182" y="101"/>
                </a:moveTo>
                <a:cubicBezTo>
                  <a:pt x="136" y="145"/>
                  <a:pt x="60" y="136"/>
                  <a:pt x="17" y="91"/>
                </a:cubicBezTo>
                <a:cubicBezTo>
                  <a:pt x="0" y="40"/>
                  <a:pt x="16" y="73"/>
                  <a:pt x="54" y="37"/>
                </a:cubicBezTo>
                <a:cubicBezTo>
                  <a:pt x="57" y="28"/>
                  <a:pt x="54" y="14"/>
                  <a:pt x="63" y="9"/>
                </a:cubicBezTo>
                <a:cubicBezTo>
                  <a:pt x="81" y="0"/>
                  <a:pt x="100" y="31"/>
                  <a:pt x="109" y="37"/>
                </a:cubicBezTo>
                <a:cubicBezTo>
                  <a:pt x="137" y="54"/>
                  <a:pt x="156" y="57"/>
                  <a:pt x="182" y="82"/>
                </a:cubicBezTo>
                <a:cubicBezTo>
                  <a:pt x="179" y="91"/>
                  <a:pt x="180" y="103"/>
                  <a:pt x="173" y="110"/>
                </a:cubicBezTo>
                <a:cubicBezTo>
                  <a:pt x="166" y="117"/>
                  <a:pt x="138" y="126"/>
                  <a:pt x="145" y="119"/>
                </a:cubicBezTo>
                <a:cubicBezTo>
                  <a:pt x="155" y="109"/>
                  <a:pt x="170" y="107"/>
                  <a:pt x="182" y="101"/>
                </a:cubicBezTo>
                <a:close/>
              </a:path>
            </a:pathLst>
          </a:custGeom>
          <a:solidFill>
            <a:srgbClr val="C0C0C0"/>
          </a:solidFill>
          <a:ln w="15875">
            <a:solidFill>
              <a:schemeClr val="tx1"/>
            </a:solidFill>
            <a:round/>
            <a:headEnd/>
            <a:tailEnd/>
          </a:ln>
        </p:spPr>
        <p:txBody>
          <a:bodyPr/>
          <a:lstStyle/>
          <a:p>
            <a:endParaRPr lang="en-US"/>
          </a:p>
        </p:txBody>
      </p:sp>
      <p:sp>
        <p:nvSpPr>
          <p:cNvPr id="121898" name="Freeform 169"/>
          <p:cNvSpPr>
            <a:spLocks/>
          </p:cNvSpPr>
          <p:nvPr/>
        </p:nvSpPr>
        <p:spPr bwMode="auto">
          <a:xfrm>
            <a:off x="5297488" y="2235200"/>
            <a:ext cx="434975" cy="355600"/>
          </a:xfrm>
          <a:custGeom>
            <a:avLst/>
            <a:gdLst>
              <a:gd name="T0" fmla="*/ 55 w 274"/>
              <a:gd name="T1" fmla="*/ 0 h 224"/>
              <a:gd name="T2" fmla="*/ 0 w 274"/>
              <a:gd name="T3" fmla="*/ 101 h 224"/>
              <a:gd name="T4" fmla="*/ 110 w 274"/>
              <a:gd name="T5" fmla="*/ 183 h 224"/>
              <a:gd name="T6" fmla="*/ 274 w 274"/>
              <a:gd name="T7" fmla="*/ 155 h 224"/>
              <a:gd name="T8" fmla="*/ 210 w 274"/>
              <a:gd name="T9" fmla="*/ 82 h 224"/>
              <a:gd name="T10" fmla="*/ 183 w 274"/>
              <a:gd name="T11" fmla="*/ 64 h 224"/>
              <a:gd name="T12" fmla="*/ 128 w 274"/>
              <a:gd name="T13" fmla="*/ 46 h 224"/>
              <a:gd name="T14" fmla="*/ 55 w 274"/>
              <a:gd name="T15" fmla="*/ 0 h 224"/>
              <a:gd name="T16" fmla="*/ 0 60000 65536"/>
              <a:gd name="T17" fmla="*/ 0 60000 65536"/>
              <a:gd name="T18" fmla="*/ 0 60000 65536"/>
              <a:gd name="T19" fmla="*/ 0 60000 65536"/>
              <a:gd name="T20" fmla="*/ 0 60000 65536"/>
              <a:gd name="T21" fmla="*/ 0 60000 65536"/>
              <a:gd name="T22" fmla="*/ 0 60000 65536"/>
              <a:gd name="T23" fmla="*/ 0 60000 65536"/>
              <a:gd name="T24" fmla="*/ 0 w 274"/>
              <a:gd name="T25" fmla="*/ 0 h 224"/>
              <a:gd name="T26" fmla="*/ 274 w 274"/>
              <a:gd name="T27" fmla="*/ 224 h 2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4" h="224">
                <a:moveTo>
                  <a:pt x="55" y="0"/>
                </a:moveTo>
                <a:cubicBezTo>
                  <a:pt x="42" y="93"/>
                  <a:pt x="51" y="47"/>
                  <a:pt x="0" y="101"/>
                </a:cubicBezTo>
                <a:cubicBezTo>
                  <a:pt x="14" y="186"/>
                  <a:pt x="17" y="173"/>
                  <a:pt x="110" y="183"/>
                </a:cubicBezTo>
                <a:cubicBezTo>
                  <a:pt x="169" y="203"/>
                  <a:pt x="252" y="224"/>
                  <a:pt x="274" y="155"/>
                </a:cubicBezTo>
                <a:cubicBezTo>
                  <a:pt x="262" y="82"/>
                  <a:pt x="272" y="102"/>
                  <a:pt x="210" y="82"/>
                </a:cubicBezTo>
                <a:cubicBezTo>
                  <a:pt x="201" y="76"/>
                  <a:pt x="193" y="68"/>
                  <a:pt x="183" y="64"/>
                </a:cubicBezTo>
                <a:cubicBezTo>
                  <a:pt x="165" y="56"/>
                  <a:pt x="128" y="46"/>
                  <a:pt x="128" y="46"/>
                </a:cubicBezTo>
                <a:cubicBezTo>
                  <a:pt x="106" y="23"/>
                  <a:pt x="82" y="18"/>
                  <a:pt x="55" y="0"/>
                </a:cubicBezTo>
                <a:close/>
              </a:path>
            </a:pathLst>
          </a:custGeom>
          <a:solidFill>
            <a:srgbClr val="C0C0C0"/>
          </a:solidFill>
          <a:ln w="15875">
            <a:solidFill>
              <a:schemeClr val="tx1"/>
            </a:solidFill>
            <a:round/>
            <a:headEnd/>
            <a:tailEnd/>
          </a:ln>
        </p:spPr>
        <p:txBody>
          <a:bodyPr/>
          <a:lstStyle/>
          <a:p>
            <a:endParaRPr lang="en-US"/>
          </a:p>
        </p:txBody>
      </p:sp>
      <p:sp>
        <p:nvSpPr>
          <p:cNvPr id="121899" name="Freeform 170"/>
          <p:cNvSpPr>
            <a:spLocks/>
          </p:cNvSpPr>
          <p:nvPr/>
        </p:nvSpPr>
        <p:spPr bwMode="auto">
          <a:xfrm>
            <a:off x="5718175" y="2411413"/>
            <a:ext cx="334963" cy="171450"/>
          </a:xfrm>
          <a:custGeom>
            <a:avLst/>
            <a:gdLst>
              <a:gd name="T0" fmla="*/ 211 w 211"/>
              <a:gd name="T1" fmla="*/ 90 h 108"/>
              <a:gd name="T2" fmla="*/ 156 w 211"/>
              <a:gd name="T3" fmla="*/ 72 h 108"/>
              <a:gd name="T4" fmla="*/ 119 w 211"/>
              <a:gd name="T5" fmla="*/ 35 h 108"/>
              <a:gd name="T6" fmla="*/ 92 w 211"/>
              <a:gd name="T7" fmla="*/ 26 h 108"/>
              <a:gd name="T8" fmla="*/ 73 w 211"/>
              <a:gd name="T9" fmla="*/ 8 h 108"/>
              <a:gd name="T10" fmla="*/ 0 w 211"/>
              <a:gd name="T11" fmla="*/ 81 h 108"/>
              <a:gd name="T12" fmla="*/ 137 w 211"/>
              <a:gd name="T13" fmla="*/ 108 h 108"/>
              <a:gd name="T14" fmla="*/ 211 w 211"/>
              <a:gd name="T15" fmla="*/ 90 h 108"/>
              <a:gd name="T16" fmla="*/ 0 60000 65536"/>
              <a:gd name="T17" fmla="*/ 0 60000 65536"/>
              <a:gd name="T18" fmla="*/ 0 60000 65536"/>
              <a:gd name="T19" fmla="*/ 0 60000 65536"/>
              <a:gd name="T20" fmla="*/ 0 60000 65536"/>
              <a:gd name="T21" fmla="*/ 0 60000 65536"/>
              <a:gd name="T22" fmla="*/ 0 60000 65536"/>
              <a:gd name="T23" fmla="*/ 0 60000 65536"/>
              <a:gd name="T24" fmla="*/ 0 w 211"/>
              <a:gd name="T25" fmla="*/ 0 h 108"/>
              <a:gd name="T26" fmla="*/ 211 w 211"/>
              <a:gd name="T27" fmla="*/ 108 h 1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 h="108">
                <a:moveTo>
                  <a:pt x="211" y="90"/>
                </a:moveTo>
                <a:cubicBezTo>
                  <a:pt x="193" y="84"/>
                  <a:pt x="174" y="78"/>
                  <a:pt x="156" y="72"/>
                </a:cubicBezTo>
                <a:cubicBezTo>
                  <a:pt x="149" y="70"/>
                  <a:pt x="125" y="39"/>
                  <a:pt x="119" y="35"/>
                </a:cubicBezTo>
                <a:cubicBezTo>
                  <a:pt x="111" y="30"/>
                  <a:pt x="101" y="29"/>
                  <a:pt x="92" y="26"/>
                </a:cubicBezTo>
                <a:cubicBezTo>
                  <a:pt x="86" y="20"/>
                  <a:pt x="82" y="9"/>
                  <a:pt x="73" y="8"/>
                </a:cubicBezTo>
                <a:cubicBezTo>
                  <a:pt x="5" y="0"/>
                  <a:pt x="15" y="35"/>
                  <a:pt x="0" y="81"/>
                </a:cubicBezTo>
                <a:cubicBezTo>
                  <a:pt x="45" y="95"/>
                  <a:pt x="91" y="97"/>
                  <a:pt x="137" y="108"/>
                </a:cubicBezTo>
                <a:cubicBezTo>
                  <a:pt x="193" y="97"/>
                  <a:pt x="168" y="104"/>
                  <a:pt x="211" y="90"/>
                </a:cubicBezTo>
                <a:close/>
              </a:path>
            </a:pathLst>
          </a:custGeom>
          <a:solidFill>
            <a:srgbClr val="C0C0C0"/>
          </a:solidFill>
          <a:ln w="15875">
            <a:solidFill>
              <a:schemeClr val="tx1"/>
            </a:solidFill>
            <a:round/>
            <a:headEnd/>
            <a:tailEnd/>
          </a:ln>
        </p:spPr>
        <p:txBody>
          <a:bodyPr/>
          <a:lstStyle/>
          <a:p>
            <a:endParaRPr lang="en-US"/>
          </a:p>
        </p:txBody>
      </p:sp>
      <p:sp>
        <p:nvSpPr>
          <p:cNvPr id="121900" name="Freeform 171"/>
          <p:cNvSpPr>
            <a:spLocks/>
          </p:cNvSpPr>
          <p:nvPr/>
        </p:nvSpPr>
        <p:spPr bwMode="auto">
          <a:xfrm>
            <a:off x="5921375" y="2554288"/>
            <a:ext cx="342900" cy="304800"/>
          </a:xfrm>
          <a:custGeom>
            <a:avLst/>
            <a:gdLst>
              <a:gd name="T0" fmla="*/ 83 w 216"/>
              <a:gd name="T1" fmla="*/ 0 h 192"/>
              <a:gd name="T2" fmla="*/ 192 w 216"/>
              <a:gd name="T3" fmla="*/ 46 h 192"/>
              <a:gd name="T4" fmla="*/ 174 w 216"/>
              <a:gd name="T5" fmla="*/ 165 h 192"/>
              <a:gd name="T6" fmla="*/ 119 w 216"/>
              <a:gd name="T7" fmla="*/ 183 h 192"/>
              <a:gd name="T8" fmla="*/ 92 w 216"/>
              <a:gd name="T9" fmla="*/ 192 h 192"/>
              <a:gd name="T10" fmla="*/ 0 w 216"/>
              <a:gd name="T11" fmla="*/ 137 h 192"/>
              <a:gd name="T12" fmla="*/ 9 w 216"/>
              <a:gd name="T13" fmla="*/ 110 h 192"/>
              <a:gd name="T14" fmla="*/ 28 w 216"/>
              <a:gd name="T15" fmla="*/ 92 h 192"/>
              <a:gd name="T16" fmla="*/ 73 w 216"/>
              <a:gd name="T17" fmla="*/ 28 h 192"/>
              <a:gd name="T18" fmla="*/ 83 w 216"/>
              <a:gd name="T19" fmla="*/ 0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6"/>
              <a:gd name="T31" fmla="*/ 0 h 192"/>
              <a:gd name="T32" fmla="*/ 216 w 216"/>
              <a:gd name="T33" fmla="*/ 192 h 1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 h="192">
                <a:moveTo>
                  <a:pt x="83" y="0"/>
                </a:moveTo>
                <a:cubicBezTo>
                  <a:pt x="167" y="12"/>
                  <a:pt x="135" y="8"/>
                  <a:pt x="192" y="46"/>
                </a:cubicBezTo>
                <a:cubicBezTo>
                  <a:pt x="204" y="82"/>
                  <a:pt x="216" y="144"/>
                  <a:pt x="174" y="165"/>
                </a:cubicBezTo>
                <a:cubicBezTo>
                  <a:pt x="157" y="174"/>
                  <a:pt x="137" y="177"/>
                  <a:pt x="119" y="183"/>
                </a:cubicBezTo>
                <a:cubicBezTo>
                  <a:pt x="110" y="186"/>
                  <a:pt x="92" y="192"/>
                  <a:pt x="92" y="192"/>
                </a:cubicBezTo>
                <a:cubicBezTo>
                  <a:pt x="15" y="179"/>
                  <a:pt x="47" y="184"/>
                  <a:pt x="0" y="137"/>
                </a:cubicBezTo>
                <a:cubicBezTo>
                  <a:pt x="3" y="128"/>
                  <a:pt x="4" y="118"/>
                  <a:pt x="9" y="110"/>
                </a:cubicBezTo>
                <a:cubicBezTo>
                  <a:pt x="14" y="103"/>
                  <a:pt x="24" y="100"/>
                  <a:pt x="28" y="92"/>
                </a:cubicBezTo>
                <a:cubicBezTo>
                  <a:pt x="63" y="23"/>
                  <a:pt x="21" y="45"/>
                  <a:pt x="73" y="28"/>
                </a:cubicBezTo>
                <a:cubicBezTo>
                  <a:pt x="95" y="6"/>
                  <a:pt x="98" y="15"/>
                  <a:pt x="83" y="0"/>
                </a:cubicBezTo>
                <a:close/>
              </a:path>
            </a:pathLst>
          </a:custGeom>
          <a:solidFill>
            <a:srgbClr val="C0C0C0"/>
          </a:solidFill>
          <a:ln w="15875">
            <a:solidFill>
              <a:schemeClr val="tx1"/>
            </a:solidFill>
            <a:round/>
            <a:headEnd/>
            <a:tailEnd/>
          </a:ln>
        </p:spPr>
        <p:txBody>
          <a:bodyPr/>
          <a:lstStyle/>
          <a:p>
            <a:endParaRPr lang="en-US"/>
          </a:p>
        </p:txBody>
      </p:sp>
      <p:sp>
        <p:nvSpPr>
          <p:cNvPr id="121901" name="Freeform 172"/>
          <p:cNvSpPr>
            <a:spLocks/>
          </p:cNvSpPr>
          <p:nvPr/>
        </p:nvSpPr>
        <p:spPr bwMode="auto">
          <a:xfrm>
            <a:off x="6221413" y="2670175"/>
            <a:ext cx="277812" cy="239713"/>
          </a:xfrm>
          <a:custGeom>
            <a:avLst/>
            <a:gdLst>
              <a:gd name="T0" fmla="*/ 76 w 175"/>
              <a:gd name="T1" fmla="*/ 0 h 151"/>
              <a:gd name="T2" fmla="*/ 49 w 175"/>
              <a:gd name="T3" fmla="*/ 9 h 151"/>
              <a:gd name="T4" fmla="*/ 40 w 175"/>
              <a:gd name="T5" fmla="*/ 37 h 151"/>
              <a:gd name="T6" fmla="*/ 12 w 175"/>
              <a:gd name="T7" fmla="*/ 92 h 151"/>
              <a:gd name="T8" fmla="*/ 159 w 175"/>
              <a:gd name="T9" fmla="*/ 101 h 151"/>
              <a:gd name="T10" fmla="*/ 150 w 175"/>
              <a:gd name="T11" fmla="*/ 46 h 151"/>
              <a:gd name="T12" fmla="*/ 95 w 175"/>
              <a:gd name="T13" fmla="*/ 28 h 151"/>
              <a:gd name="T14" fmla="*/ 76 w 175"/>
              <a:gd name="T15" fmla="*/ 0 h 151"/>
              <a:gd name="T16" fmla="*/ 0 60000 65536"/>
              <a:gd name="T17" fmla="*/ 0 60000 65536"/>
              <a:gd name="T18" fmla="*/ 0 60000 65536"/>
              <a:gd name="T19" fmla="*/ 0 60000 65536"/>
              <a:gd name="T20" fmla="*/ 0 60000 65536"/>
              <a:gd name="T21" fmla="*/ 0 60000 65536"/>
              <a:gd name="T22" fmla="*/ 0 60000 65536"/>
              <a:gd name="T23" fmla="*/ 0 60000 65536"/>
              <a:gd name="T24" fmla="*/ 0 w 175"/>
              <a:gd name="T25" fmla="*/ 0 h 151"/>
              <a:gd name="T26" fmla="*/ 175 w 175"/>
              <a:gd name="T27" fmla="*/ 151 h 1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5" h="151">
                <a:moveTo>
                  <a:pt x="76" y="0"/>
                </a:moveTo>
                <a:cubicBezTo>
                  <a:pt x="67" y="3"/>
                  <a:pt x="56" y="2"/>
                  <a:pt x="49" y="9"/>
                </a:cubicBezTo>
                <a:cubicBezTo>
                  <a:pt x="42" y="16"/>
                  <a:pt x="44" y="28"/>
                  <a:pt x="40" y="37"/>
                </a:cubicBezTo>
                <a:cubicBezTo>
                  <a:pt x="0" y="119"/>
                  <a:pt x="41" y="11"/>
                  <a:pt x="12" y="92"/>
                </a:cubicBezTo>
                <a:cubicBezTo>
                  <a:pt x="53" y="131"/>
                  <a:pt x="65" y="151"/>
                  <a:pt x="159" y="101"/>
                </a:cubicBezTo>
                <a:cubicBezTo>
                  <a:pt x="175" y="92"/>
                  <a:pt x="162" y="60"/>
                  <a:pt x="150" y="46"/>
                </a:cubicBezTo>
                <a:cubicBezTo>
                  <a:pt x="137" y="31"/>
                  <a:pt x="95" y="28"/>
                  <a:pt x="95" y="28"/>
                </a:cubicBezTo>
                <a:cubicBezTo>
                  <a:pt x="74" y="7"/>
                  <a:pt x="76" y="18"/>
                  <a:pt x="76" y="0"/>
                </a:cubicBezTo>
                <a:close/>
              </a:path>
            </a:pathLst>
          </a:custGeom>
          <a:solidFill>
            <a:srgbClr val="C0C0C0"/>
          </a:solidFill>
          <a:ln w="15875">
            <a:solidFill>
              <a:schemeClr val="tx1"/>
            </a:solidFill>
            <a:round/>
            <a:headEnd/>
            <a:tailEnd/>
          </a:ln>
        </p:spPr>
        <p:txBody>
          <a:bodyPr/>
          <a:lstStyle/>
          <a:p>
            <a:endParaRPr lang="en-US"/>
          </a:p>
        </p:txBody>
      </p:sp>
      <p:sp>
        <p:nvSpPr>
          <p:cNvPr id="121902" name="Freeform 173"/>
          <p:cNvSpPr>
            <a:spLocks/>
          </p:cNvSpPr>
          <p:nvPr/>
        </p:nvSpPr>
        <p:spPr bwMode="auto">
          <a:xfrm>
            <a:off x="6373813" y="2786063"/>
            <a:ext cx="288925" cy="282575"/>
          </a:xfrm>
          <a:custGeom>
            <a:avLst/>
            <a:gdLst>
              <a:gd name="T0" fmla="*/ 118 w 182"/>
              <a:gd name="T1" fmla="*/ 0 h 178"/>
              <a:gd name="T2" fmla="*/ 90 w 182"/>
              <a:gd name="T3" fmla="*/ 19 h 178"/>
              <a:gd name="T4" fmla="*/ 63 w 182"/>
              <a:gd name="T5" fmla="*/ 28 h 178"/>
              <a:gd name="T6" fmla="*/ 17 w 182"/>
              <a:gd name="T7" fmla="*/ 64 h 178"/>
              <a:gd name="T8" fmla="*/ 26 w 182"/>
              <a:gd name="T9" fmla="*/ 119 h 178"/>
              <a:gd name="T10" fmla="*/ 63 w 182"/>
              <a:gd name="T11" fmla="*/ 174 h 178"/>
              <a:gd name="T12" fmla="*/ 172 w 182"/>
              <a:gd name="T13" fmla="*/ 156 h 178"/>
              <a:gd name="T14" fmla="*/ 182 w 182"/>
              <a:gd name="T15" fmla="*/ 128 h 178"/>
              <a:gd name="T16" fmla="*/ 163 w 182"/>
              <a:gd name="T17" fmla="*/ 37 h 178"/>
              <a:gd name="T18" fmla="*/ 118 w 182"/>
              <a:gd name="T19" fmla="*/ 0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178"/>
              <a:gd name="T32" fmla="*/ 182 w 182"/>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178">
                <a:moveTo>
                  <a:pt x="118" y="0"/>
                </a:moveTo>
                <a:cubicBezTo>
                  <a:pt x="109" y="6"/>
                  <a:pt x="100" y="14"/>
                  <a:pt x="90" y="19"/>
                </a:cubicBezTo>
                <a:cubicBezTo>
                  <a:pt x="82" y="23"/>
                  <a:pt x="71" y="23"/>
                  <a:pt x="63" y="28"/>
                </a:cubicBezTo>
                <a:cubicBezTo>
                  <a:pt x="46" y="38"/>
                  <a:pt x="33" y="53"/>
                  <a:pt x="17" y="64"/>
                </a:cubicBezTo>
                <a:cubicBezTo>
                  <a:pt x="0" y="116"/>
                  <a:pt x="7" y="69"/>
                  <a:pt x="26" y="119"/>
                </a:cubicBezTo>
                <a:cubicBezTo>
                  <a:pt x="48" y="178"/>
                  <a:pt x="13" y="158"/>
                  <a:pt x="63" y="174"/>
                </a:cubicBezTo>
                <a:cubicBezTo>
                  <a:pt x="99" y="169"/>
                  <a:pt x="141" y="177"/>
                  <a:pt x="172" y="156"/>
                </a:cubicBezTo>
                <a:cubicBezTo>
                  <a:pt x="180" y="150"/>
                  <a:pt x="179" y="137"/>
                  <a:pt x="182" y="128"/>
                </a:cubicBezTo>
                <a:cubicBezTo>
                  <a:pt x="177" y="97"/>
                  <a:pt x="182" y="61"/>
                  <a:pt x="163" y="37"/>
                </a:cubicBezTo>
                <a:cubicBezTo>
                  <a:pt x="148" y="18"/>
                  <a:pt x="96" y="22"/>
                  <a:pt x="118" y="0"/>
                </a:cubicBezTo>
                <a:close/>
              </a:path>
            </a:pathLst>
          </a:custGeom>
          <a:solidFill>
            <a:srgbClr val="C0C0C0"/>
          </a:solidFill>
          <a:ln w="15875">
            <a:solidFill>
              <a:schemeClr val="tx1"/>
            </a:solidFill>
            <a:round/>
            <a:headEnd/>
            <a:tailEnd/>
          </a:ln>
        </p:spPr>
        <p:txBody>
          <a:bodyPr/>
          <a:lstStyle/>
          <a:p>
            <a:endParaRPr lang="en-US"/>
          </a:p>
        </p:txBody>
      </p:sp>
      <p:sp>
        <p:nvSpPr>
          <p:cNvPr id="121903" name="Freeform 174"/>
          <p:cNvSpPr>
            <a:spLocks/>
          </p:cNvSpPr>
          <p:nvPr/>
        </p:nvSpPr>
        <p:spPr bwMode="auto">
          <a:xfrm>
            <a:off x="6618288" y="2844800"/>
            <a:ext cx="188912" cy="217488"/>
          </a:xfrm>
          <a:custGeom>
            <a:avLst/>
            <a:gdLst>
              <a:gd name="T0" fmla="*/ 119 w 119"/>
              <a:gd name="T1" fmla="*/ 37 h 137"/>
              <a:gd name="T2" fmla="*/ 101 w 119"/>
              <a:gd name="T3" fmla="*/ 18 h 137"/>
              <a:gd name="T4" fmla="*/ 46 w 119"/>
              <a:gd name="T5" fmla="*/ 0 h 137"/>
              <a:gd name="T6" fmla="*/ 37 w 119"/>
              <a:gd name="T7" fmla="*/ 119 h 137"/>
              <a:gd name="T8" fmla="*/ 92 w 119"/>
              <a:gd name="T9" fmla="*/ 137 h 137"/>
              <a:gd name="T10" fmla="*/ 119 w 119"/>
              <a:gd name="T11" fmla="*/ 37 h 137"/>
              <a:gd name="T12" fmla="*/ 0 60000 65536"/>
              <a:gd name="T13" fmla="*/ 0 60000 65536"/>
              <a:gd name="T14" fmla="*/ 0 60000 65536"/>
              <a:gd name="T15" fmla="*/ 0 60000 65536"/>
              <a:gd name="T16" fmla="*/ 0 60000 65536"/>
              <a:gd name="T17" fmla="*/ 0 60000 65536"/>
              <a:gd name="T18" fmla="*/ 0 w 119"/>
              <a:gd name="T19" fmla="*/ 0 h 137"/>
              <a:gd name="T20" fmla="*/ 119 w 119"/>
              <a:gd name="T21" fmla="*/ 137 h 137"/>
            </a:gdLst>
            <a:ahLst/>
            <a:cxnLst>
              <a:cxn ang="T12">
                <a:pos x="T0" y="T1"/>
              </a:cxn>
              <a:cxn ang="T13">
                <a:pos x="T2" y="T3"/>
              </a:cxn>
              <a:cxn ang="T14">
                <a:pos x="T4" y="T5"/>
              </a:cxn>
              <a:cxn ang="T15">
                <a:pos x="T6" y="T7"/>
              </a:cxn>
              <a:cxn ang="T16">
                <a:pos x="T8" y="T9"/>
              </a:cxn>
              <a:cxn ang="T17">
                <a:pos x="T10" y="T11"/>
              </a:cxn>
            </a:cxnLst>
            <a:rect l="T18" t="T19" r="T20" b="T21"/>
            <a:pathLst>
              <a:path w="119" h="137">
                <a:moveTo>
                  <a:pt x="119" y="37"/>
                </a:moveTo>
                <a:cubicBezTo>
                  <a:pt x="113" y="31"/>
                  <a:pt x="109" y="22"/>
                  <a:pt x="101" y="18"/>
                </a:cubicBezTo>
                <a:cubicBezTo>
                  <a:pt x="84" y="9"/>
                  <a:pt x="46" y="0"/>
                  <a:pt x="46" y="0"/>
                </a:cubicBezTo>
                <a:cubicBezTo>
                  <a:pt x="20" y="39"/>
                  <a:pt x="0" y="56"/>
                  <a:pt x="37" y="119"/>
                </a:cubicBezTo>
                <a:cubicBezTo>
                  <a:pt x="47" y="136"/>
                  <a:pt x="92" y="137"/>
                  <a:pt x="92" y="137"/>
                </a:cubicBezTo>
                <a:cubicBezTo>
                  <a:pt x="103" y="104"/>
                  <a:pt x="119" y="72"/>
                  <a:pt x="119" y="37"/>
                </a:cubicBezTo>
                <a:close/>
              </a:path>
            </a:pathLst>
          </a:custGeom>
          <a:solidFill>
            <a:srgbClr val="C0C0C0"/>
          </a:solidFill>
          <a:ln w="15875">
            <a:solidFill>
              <a:schemeClr val="tx1"/>
            </a:solidFill>
            <a:round/>
            <a:headEnd/>
            <a:tailEnd/>
          </a:ln>
        </p:spPr>
        <p:txBody>
          <a:bodyPr/>
          <a:lstStyle/>
          <a:p>
            <a:endParaRPr lang="en-US"/>
          </a:p>
        </p:txBody>
      </p:sp>
      <p:sp>
        <p:nvSpPr>
          <p:cNvPr id="121904" name="Freeform 175"/>
          <p:cNvSpPr>
            <a:spLocks/>
          </p:cNvSpPr>
          <p:nvPr/>
        </p:nvSpPr>
        <p:spPr bwMode="auto">
          <a:xfrm>
            <a:off x="5602288" y="2490788"/>
            <a:ext cx="349250" cy="231775"/>
          </a:xfrm>
          <a:custGeom>
            <a:avLst/>
            <a:gdLst>
              <a:gd name="T0" fmla="*/ 220 w 220"/>
              <a:gd name="T1" fmla="*/ 68 h 146"/>
              <a:gd name="T2" fmla="*/ 165 w 220"/>
              <a:gd name="T3" fmla="*/ 141 h 146"/>
              <a:gd name="T4" fmla="*/ 0 w 220"/>
              <a:gd name="T5" fmla="*/ 68 h 146"/>
              <a:gd name="T6" fmla="*/ 220 w 220"/>
              <a:gd name="T7" fmla="*/ 68 h 146"/>
              <a:gd name="T8" fmla="*/ 0 60000 65536"/>
              <a:gd name="T9" fmla="*/ 0 60000 65536"/>
              <a:gd name="T10" fmla="*/ 0 60000 65536"/>
              <a:gd name="T11" fmla="*/ 0 60000 65536"/>
              <a:gd name="T12" fmla="*/ 0 w 220"/>
              <a:gd name="T13" fmla="*/ 0 h 146"/>
              <a:gd name="T14" fmla="*/ 220 w 220"/>
              <a:gd name="T15" fmla="*/ 146 h 146"/>
            </a:gdLst>
            <a:ahLst/>
            <a:cxnLst>
              <a:cxn ang="T8">
                <a:pos x="T0" y="T1"/>
              </a:cxn>
              <a:cxn ang="T9">
                <a:pos x="T2" y="T3"/>
              </a:cxn>
              <a:cxn ang="T10">
                <a:pos x="T4" y="T5"/>
              </a:cxn>
              <a:cxn ang="T11">
                <a:pos x="T6" y="T7"/>
              </a:cxn>
            </a:cxnLst>
            <a:rect l="T12" t="T13" r="T14" b="T15"/>
            <a:pathLst>
              <a:path w="220" h="146">
                <a:moveTo>
                  <a:pt x="220" y="68"/>
                </a:moveTo>
                <a:cubicBezTo>
                  <a:pt x="209" y="116"/>
                  <a:pt x="210" y="126"/>
                  <a:pt x="165" y="141"/>
                </a:cubicBezTo>
                <a:cubicBezTo>
                  <a:pt x="53" y="132"/>
                  <a:pt x="52" y="146"/>
                  <a:pt x="0" y="68"/>
                </a:cubicBezTo>
                <a:cubicBezTo>
                  <a:pt x="64" y="0"/>
                  <a:pt x="144" y="92"/>
                  <a:pt x="220" y="68"/>
                </a:cubicBezTo>
                <a:close/>
              </a:path>
            </a:pathLst>
          </a:custGeom>
          <a:solidFill>
            <a:srgbClr val="C0C0C0"/>
          </a:solidFill>
          <a:ln w="15875">
            <a:solidFill>
              <a:schemeClr val="tx1"/>
            </a:solidFill>
            <a:round/>
            <a:headEnd/>
            <a:tailEnd/>
          </a:ln>
        </p:spPr>
        <p:txBody>
          <a:bodyPr/>
          <a:lstStyle/>
          <a:p>
            <a:endParaRPr lang="en-US"/>
          </a:p>
        </p:txBody>
      </p:sp>
      <p:sp>
        <p:nvSpPr>
          <p:cNvPr id="121905" name="Freeform 176"/>
          <p:cNvSpPr>
            <a:spLocks/>
          </p:cNvSpPr>
          <p:nvPr/>
        </p:nvSpPr>
        <p:spPr bwMode="auto">
          <a:xfrm>
            <a:off x="5821363" y="2824163"/>
            <a:ext cx="601662" cy="361950"/>
          </a:xfrm>
          <a:custGeom>
            <a:avLst/>
            <a:gdLst>
              <a:gd name="T0" fmla="*/ 255 w 379"/>
              <a:gd name="T1" fmla="*/ 13 h 228"/>
              <a:gd name="T2" fmla="*/ 146 w 379"/>
              <a:gd name="T3" fmla="*/ 40 h 228"/>
              <a:gd name="T4" fmla="*/ 118 w 379"/>
              <a:gd name="T5" fmla="*/ 50 h 228"/>
              <a:gd name="T6" fmla="*/ 356 w 379"/>
              <a:gd name="T7" fmla="*/ 141 h 228"/>
              <a:gd name="T8" fmla="*/ 310 w 379"/>
              <a:gd name="T9" fmla="*/ 50 h 228"/>
              <a:gd name="T10" fmla="*/ 292 w 379"/>
              <a:gd name="T11" fmla="*/ 31 h 228"/>
              <a:gd name="T12" fmla="*/ 274 w 379"/>
              <a:gd name="T13" fmla="*/ 4 h 228"/>
              <a:gd name="T14" fmla="*/ 246 w 379"/>
              <a:gd name="T15" fmla="*/ 13 h 228"/>
              <a:gd name="T16" fmla="*/ 255 w 379"/>
              <a:gd name="T17" fmla="*/ 13 h 2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9"/>
              <a:gd name="T28" fmla="*/ 0 h 228"/>
              <a:gd name="T29" fmla="*/ 379 w 379"/>
              <a:gd name="T30" fmla="*/ 228 h 2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9" h="228">
                <a:moveTo>
                  <a:pt x="255" y="13"/>
                </a:moveTo>
                <a:cubicBezTo>
                  <a:pt x="184" y="25"/>
                  <a:pt x="214" y="17"/>
                  <a:pt x="146" y="40"/>
                </a:cubicBezTo>
                <a:cubicBezTo>
                  <a:pt x="137" y="43"/>
                  <a:pt x="118" y="50"/>
                  <a:pt x="118" y="50"/>
                </a:cubicBezTo>
                <a:cubicBezTo>
                  <a:pt x="0" y="228"/>
                  <a:pt x="295" y="143"/>
                  <a:pt x="356" y="141"/>
                </a:cubicBezTo>
                <a:cubicBezTo>
                  <a:pt x="367" y="63"/>
                  <a:pt x="379" y="72"/>
                  <a:pt x="310" y="50"/>
                </a:cubicBezTo>
                <a:cubicBezTo>
                  <a:pt x="304" y="44"/>
                  <a:pt x="297" y="38"/>
                  <a:pt x="292" y="31"/>
                </a:cubicBezTo>
                <a:cubicBezTo>
                  <a:pt x="285" y="22"/>
                  <a:pt x="284" y="8"/>
                  <a:pt x="274" y="4"/>
                </a:cubicBezTo>
                <a:cubicBezTo>
                  <a:pt x="265" y="0"/>
                  <a:pt x="255" y="9"/>
                  <a:pt x="246" y="13"/>
                </a:cubicBezTo>
                <a:cubicBezTo>
                  <a:pt x="243" y="14"/>
                  <a:pt x="252" y="13"/>
                  <a:pt x="255" y="13"/>
                </a:cubicBezTo>
                <a:close/>
              </a:path>
            </a:pathLst>
          </a:custGeom>
          <a:solidFill>
            <a:srgbClr val="C0C0C0"/>
          </a:solidFill>
          <a:ln w="15875">
            <a:solidFill>
              <a:schemeClr val="tx1"/>
            </a:solidFill>
            <a:round/>
            <a:headEnd/>
            <a:tailEnd/>
          </a:ln>
        </p:spPr>
        <p:txBody>
          <a:bodyPr/>
          <a:lstStyle/>
          <a:p>
            <a:endParaRPr lang="en-US"/>
          </a:p>
        </p:txBody>
      </p:sp>
      <p:sp>
        <p:nvSpPr>
          <p:cNvPr id="121906" name="Freeform 177"/>
          <p:cNvSpPr>
            <a:spLocks/>
          </p:cNvSpPr>
          <p:nvPr/>
        </p:nvSpPr>
        <p:spPr bwMode="auto">
          <a:xfrm>
            <a:off x="5556250" y="2827338"/>
            <a:ext cx="449263" cy="247650"/>
          </a:xfrm>
          <a:custGeom>
            <a:avLst/>
            <a:gdLst>
              <a:gd name="T0" fmla="*/ 249 w 283"/>
              <a:gd name="T1" fmla="*/ 48 h 156"/>
              <a:gd name="T2" fmla="*/ 194 w 283"/>
              <a:gd name="T3" fmla="*/ 121 h 156"/>
              <a:gd name="T4" fmla="*/ 84 w 283"/>
              <a:gd name="T5" fmla="*/ 139 h 156"/>
              <a:gd name="T6" fmla="*/ 38 w 283"/>
              <a:gd name="T7" fmla="*/ 66 h 156"/>
              <a:gd name="T8" fmla="*/ 29 w 283"/>
              <a:gd name="T9" fmla="*/ 38 h 156"/>
              <a:gd name="T10" fmla="*/ 11 w 283"/>
              <a:gd name="T11" fmla="*/ 11 h 156"/>
              <a:gd name="T12" fmla="*/ 66 w 283"/>
              <a:gd name="T13" fmla="*/ 29 h 156"/>
              <a:gd name="T14" fmla="*/ 111 w 283"/>
              <a:gd name="T15" fmla="*/ 20 h 156"/>
              <a:gd name="T16" fmla="*/ 130 w 283"/>
              <a:gd name="T17" fmla="*/ 2 h 156"/>
              <a:gd name="T18" fmla="*/ 148 w 283"/>
              <a:gd name="T19" fmla="*/ 29 h 156"/>
              <a:gd name="T20" fmla="*/ 212 w 283"/>
              <a:gd name="T21" fmla="*/ 48 h 156"/>
              <a:gd name="T22" fmla="*/ 249 w 283"/>
              <a:gd name="T23" fmla="*/ 48 h 1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3"/>
              <a:gd name="T37" fmla="*/ 0 h 156"/>
              <a:gd name="T38" fmla="*/ 283 w 283"/>
              <a:gd name="T39" fmla="*/ 156 h 1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3" h="156">
                <a:moveTo>
                  <a:pt x="249" y="48"/>
                </a:moveTo>
                <a:cubicBezTo>
                  <a:pt x="238" y="88"/>
                  <a:pt x="235" y="107"/>
                  <a:pt x="194" y="121"/>
                </a:cubicBezTo>
                <a:cubicBezTo>
                  <a:pt x="158" y="156"/>
                  <a:pt x="133" y="147"/>
                  <a:pt x="84" y="139"/>
                </a:cubicBezTo>
                <a:cubicBezTo>
                  <a:pt x="66" y="112"/>
                  <a:pt x="61" y="88"/>
                  <a:pt x="38" y="66"/>
                </a:cubicBezTo>
                <a:cubicBezTo>
                  <a:pt x="35" y="57"/>
                  <a:pt x="33" y="47"/>
                  <a:pt x="29" y="38"/>
                </a:cubicBezTo>
                <a:cubicBezTo>
                  <a:pt x="24" y="28"/>
                  <a:pt x="0" y="14"/>
                  <a:pt x="11" y="11"/>
                </a:cubicBezTo>
                <a:cubicBezTo>
                  <a:pt x="30" y="6"/>
                  <a:pt x="66" y="29"/>
                  <a:pt x="66" y="29"/>
                </a:cubicBezTo>
                <a:cubicBezTo>
                  <a:pt x="81" y="26"/>
                  <a:pt x="97" y="26"/>
                  <a:pt x="111" y="20"/>
                </a:cubicBezTo>
                <a:cubicBezTo>
                  <a:pt x="119" y="17"/>
                  <a:pt x="122" y="0"/>
                  <a:pt x="130" y="2"/>
                </a:cubicBezTo>
                <a:cubicBezTo>
                  <a:pt x="141" y="5"/>
                  <a:pt x="139" y="23"/>
                  <a:pt x="148" y="29"/>
                </a:cubicBezTo>
                <a:cubicBezTo>
                  <a:pt x="167" y="41"/>
                  <a:pt x="191" y="40"/>
                  <a:pt x="212" y="48"/>
                </a:cubicBezTo>
                <a:cubicBezTo>
                  <a:pt x="274" y="37"/>
                  <a:pt x="283" y="29"/>
                  <a:pt x="249" y="48"/>
                </a:cubicBezTo>
                <a:close/>
              </a:path>
            </a:pathLst>
          </a:custGeom>
          <a:solidFill>
            <a:srgbClr val="C0C0C0"/>
          </a:solidFill>
          <a:ln w="15875">
            <a:solidFill>
              <a:schemeClr val="tx1"/>
            </a:solidFill>
            <a:round/>
            <a:headEnd/>
            <a:tailEnd/>
          </a:ln>
        </p:spPr>
        <p:txBody>
          <a:bodyPr/>
          <a:lstStyle/>
          <a:p>
            <a:endParaRPr lang="en-US"/>
          </a:p>
        </p:txBody>
      </p:sp>
      <p:sp>
        <p:nvSpPr>
          <p:cNvPr id="121907" name="Freeform 178"/>
          <p:cNvSpPr>
            <a:spLocks/>
          </p:cNvSpPr>
          <p:nvPr/>
        </p:nvSpPr>
        <p:spPr bwMode="auto">
          <a:xfrm>
            <a:off x="5703888" y="2717800"/>
            <a:ext cx="328612" cy="174625"/>
          </a:xfrm>
          <a:custGeom>
            <a:avLst/>
            <a:gdLst>
              <a:gd name="T0" fmla="*/ 146 w 207"/>
              <a:gd name="T1" fmla="*/ 53 h 110"/>
              <a:gd name="T2" fmla="*/ 0 w 207"/>
              <a:gd name="T3" fmla="*/ 25 h 110"/>
              <a:gd name="T4" fmla="*/ 82 w 207"/>
              <a:gd name="T5" fmla="*/ 107 h 110"/>
              <a:gd name="T6" fmla="*/ 146 w 207"/>
              <a:gd name="T7" fmla="*/ 53 h 110"/>
              <a:gd name="T8" fmla="*/ 0 60000 65536"/>
              <a:gd name="T9" fmla="*/ 0 60000 65536"/>
              <a:gd name="T10" fmla="*/ 0 60000 65536"/>
              <a:gd name="T11" fmla="*/ 0 60000 65536"/>
              <a:gd name="T12" fmla="*/ 0 w 207"/>
              <a:gd name="T13" fmla="*/ 0 h 110"/>
              <a:gd name="T14" fmla="*/ 207 w 207"/>
              <a:gd name="T15" fmla="*/ 110 h 110"/>
            </a:gdLst>
            <a:ahLst/>
            <a:cxnLst>
              <a:cxn ang="T8">
                <a:pos x="T0" y="T1"/>
              </a:cxn>
              <a:cxn ang="T9">
                <a:pos x="T2" y="T3"/>
              </a:cxn>
              <a:cxn ang="T10">
                <a:pos x="T4" y="T5"/>
              </a:cxn>
              <a:cxn ang="T11">
                <a:pos x="T6" y="T7"/>
              </a:cxn>
            </a:cxnLst>
            <a:rect l="T12" t="T13" r="T14" b="T15"/>
            <a:pathLst>
              <a:path w="207" h="110">
                <a:moveTo>
                  <a:pt x="146" y="53"/>
                </a:moveTo>
                <a:cubicBezTo>
                  <a:pt x="96" y="0"/>
                  <a:pt x="90" y="17"/>
                  <a:pt x="0" y="25"/>
                </a:cubicBezTo>
                <a:cubicBezTo>
                  <a:pt x="22" y="92"/>
                  <a:pt x="10" y="93"/>
                  <a:pt x="82" y="107"/>
                </a:cubicBezTo>
                <a:cubicBezTo>
                  <a:pt x="120" y="102"/>
                  <a:pt x="207" y="110"/>
                  <a:pt x="146" y="53"/>
                </a:cubicBezTo>
                <a:close/>
              </a:path>
            </a:pathLst>
          </a:custGeom>
          <a:solidFill>
            <a:srgbClr val="C0C0C0"/>
          </a:solidFill>
          <a:ln w="15875">
            <a:solidFill>
              <a:schemeClr val="tx1"/>
            </a:solidFill>
            <a:round/>
            <a:headEnd/>
            <a:tailEnd/>
          </a:ln>
        </p:spPr>
        <p:txBody>
          <a:bodyPr/>
          <a:lstStyle/>
          <a:p>
            <a:endParaRPr lang="en-US"/>
          </a:p>
        </p:txBody>
      </p:sp>
      <p:sp>
        <p:nvSpPr>
          <p:cNvPr id="121908" name="Freeform 179"/>
          <p:cNvSpPr>
            <a:spLocks/>
          </p:cNvSpPr>
          <p:nvPr/>
        </p:nvSpPr>
        <p:spPr bwMode="auto">
          <a:xfrm>
            <a:off x="5076825" y="2322513"/>
            <a:ext cx="234950" cy="168275"/>
          </a:xfrm>
          <a:custGeom>
            <a:avLst/>
            <a:gdLst>
              <a:gd name="T0" fmla="*/ 130 w 148"/>
              <a:gd name="T1" fmla="*/ 82 h 106"/>
              <a:gd name="T2" fmla="*/ 11 w 148"/>
              <a:gd name="T3" fmla="*/ 73 h 106"/>
              <a:gd name="T4" fmla="*/ 2 w 148"/>
              <a:gd name="T5" fmla="*/ 46 h 106"/>
              <a:gd name="T6" fmla="*/ 66 w 148"/>
              <a:gd name="T7" fmla="*/ 0 h 106"/>
              <a:gd name="T8" fmla="*/ 84 w 148"/>
              <a:gd name="T9" fmla="*/ 27 h 106"/>
              <a:gd name="T10" fmla="*/ 130 w 148"/>
              <a:gd name="T11" fmla="*/ 36 h 106"/>
              <a:gd name="T12" fmla="*/ 130 w 148"/>
              <a:gd name="T13" fmla="*/ 82 h 106"/>
              <a:gd name="T14" fmla="*/ 0 60000 65536"/>
              <a:gd name="T15" fmla="*/ 0 60000 65536"/>
              <a:gd name="T16" fmla="*/ 0 60000 65536"/>
              <a:gd name="T17" fmla="*/ 0 60000 65536"/>
              <a:gd name="T18" fmla="*/ 0 60000 65536"/>
              <a:gd name="T19" fmla="*/ 0 60000 65536"/>
              <a:gd name="T20" fmla="*/ 0 60000 65536"/>
              <a:gd name="T21" fmla="*/ 0 w 148"/>
              <a:gd name="T22" fmla="*/ 0 h 106"/>
              <a:gd name="T23" fmla="*/ 148 w 148"/>
              <a:gd name="T24" fmla="*/ 106 h 1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106">
                <a:moveTo>
                  <a:pt x="130" y="82"/>
                </a:moveTo>
                <a:cubicBezTo>
                  <a:pt x="90" y="79"/>
                  <a:pt x="49" y="84"/>
                  <a:pt x="11" y="73"/>
                </a:cubicBezTo>
                <a:cubicBezTo>
                  <a:pt x="2" y="70"/>
                  <a:pt x="0" y="55"/>
                  <a:pt x="2" y="46"/>
                </a:cubicBezTo>
                <a:cubicBezTo>
                  <a:pt x="6" y="23"/>
                  <a:pt x="49" y="6"/>
                  <a:pt x="66" y="0"/>
                </a:cubicBezTo>
                <a:cubicBezTo>
                  <a:pt x="72" y="9"/>
                  <a:pt x="75" y="22"/>
                  <a:pt x="84" y="27"/>
                </a:cubicBezTo>
                <a:cubicBezTo>
                  <a:pt x="98" y="35"/>
                  <a:pt x="124" y="22"/>
                  <a:pt x="130" y="36"/>
                </a:cubicBezTo>
                <a:cubicBezTo>
                  <a:pt x="148" y="78"/>
                  <a:pt x="81" y="106"/>
                  <a:pt x="130" y="82"/>
                </a:cubicBezTo>
                <a:close/>
              </a:path>
            </a:pathLst>
          </a:custGeom>
          <a:solidFill>
            <a:srgbClr val="C0C0C0"/>
          </a:solidFill>
          <a:ln w="9525">
            <a:solidFill>
              <a:schemeClr val="tx1"/>
            </a:solidFill>
            <a:round/>
            <a:headEnd/>
            <a:tailEnd/>
          </a:ln>
        </p:spPr>
        <p:txBody>
          <a:bodyPr/>
          <a:lstStyle/>
          <a:p>
            <a:endParaRPr lang="en-US"/>
          </a:p>
        </p:txBody>
      </p:sp>
      <p:sp>
        <p:nvSpPr>
          <p:cNvPr id="121909" name="Freeform 180"/>
          <p:cNvSpPr>
            <a:spLocks/>
          </p:cNvSpPr>
          <p:nvPr/>
        </p:nvSpPr>
        <p:spPr bwMode="auto">
          <a:xfrm>
            <a:off x="5264150" y="2517775"/>
            <a:ext cx="411163" cy="242888"/>
          </a:xfrm>
          <a:custGeom>
            <a:avLst/>
            <a:gdLst>
              <a:gd name="T0" fmla="*/ 259 w 259"/>
              <a:gd name="T1" fmla="*/ 133 h 153"/>
              <a:gd name="T2" fmla="*/ 195 w 259"/>
              <a:gd name="T3" fmla="*/ 69 h 153"/>
              <a:gd name="T4" fmla="*/ 49 w 259"/>
              <a:gd name="T5" fmla="*/ 78 h 153"/>
              <a:gd name="T6" fmla="*/ 30 w 259"/>
              <a:gd name="T7" fmla="*/ 96 h 153"/>
              <a:gd name="T8" fmla="*/ 3 w 259"/>
              <a:gd name="T9" fmla="*/ 105 h 153"/>
              <a:gd name="T10" fmla="*/ 21 w 259"/>
              <a:gd name="T11" fmla="*/ 124 h 153"/>
              <a:gd name="T12" fmla="*/ 76 w 259"/>
              <a:gd name="T13" fmla="*/ 142 h 153"/>
              <a:gd name="T14" fmla="*/ 103 w 259"/>
              <a:gd name="T15" fmla="*/ 151 h 153"/>
              <a:gd name="T16" fmla="*/ 241 w 259"/>
              <a:gd name="T17" fmla="*/ 142 h 153"/>
              <a:gd name="T18" fmla="*/ 250 w 259"/>
              <a:gd name="T19" fmla="*/ 115 h 153"/>
              <a:gd name="T20" fmla="*/ 259 w 259"/>
              <a:gd name="T21" fmla="*/ 133 h 1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9"/>
              <a:gd name="T34" fmla="*/ 0 h 153"/>
              <a:gd name="T35" fmla="*/ 259 w 259"/>
              <a:gd name="T36" fmla="*/ 153 h 1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9" h="153">
                <a:moveTo>
                  <a:pt x="259" y="133"/>
                </a:moveTo>
                <a:cubicBezTo>
                  <a:pt x="239" y="103"/>
                  <a:pt x="225" y="89"/>
                  <a:pt x="195" y="69"/>
                </a:cubicBezTo>
                <a:cubicBezTo>
                  <a:pt x="151" y="0"/>
                  <a:pt x="103" y="60"/>
                  <a:pt x="49" y="78"/>
                </a:cubicBezTo>
                <a:cubicBezTo>
                  <a:pt x="43" y="84"/>
                  <a:pt x="38" y="92"/>
                  <a:pt x="30" y="96"/>
                </a:cubicBezTo>
                <a:cubicBezTo>
                  <a:pt x="22" y="101"/>
                  <a:pt x="6" y="96"/>
                  <a:pt x="3" y="105"/>
                </a:cubicBezTo>
                <a:cubicBezTo>
                  <a:pt x="0" y="113"/>
                  <a:pt x="13" y="120"/>
                  <a:pt x="21" y="124"/>
                </a:cubicBezTo>
                <a:cubicBezTo>
                  <a:pt x="38" y="133"/>
                  <a:pt x="58" y="136"/>
                  <a:pt x="76" y="142"/>
                </a:cubicBezTo>
                <a:cubicBezTo>
                  <a:pt x="85" y="145"/>
                  <a:pt x="103" y="151"/>
                  <a:pt x="103" y="151"/>
                </a:cubicBezTo>
                <a:cubicBezTo>
                  <a:pt x="149" y="148"/>
                  <a:pt x="196" y="153"/>
                  <a:pt x="241" y="142"/>
                </a:cubicBezTo>
                <a:cubicBezTo>
                  <a:pt x="250" y="140"/>
                  <a:pt x="242" y="119"/>
                  <a:pt x="250" y="115"/>
                </a:cubicBezTo>
                <a:cubicBezTo>
                  <a:pt x="256" y="112"/>
                  <a:pt x="256" y="127"/>
                  <a:pt x="259" y="133"/>
                </a:cubicBezTo>
                <a:close/>
              </a:path>
            </a:pathLst>
          </a:custGeom>
          <a:solidFill>
            <a:srgbClr val="C0C0C0"/>
          </a:solidFill>
          <a:ln w="9525">
            <a:solidFill>
              <a:schemeClr val="tx1"/>
            </a:solidFill>
            <a:round/>
            <a:headEnd/>
            <a:tailEnd/>
          </a:ln>
        </p:spPr>
        <p:txBody>
          <a:bodyPr/>
          <a:lstStyle/>
          <a:p>
            <a:endParaRPr lang="en-US"/>
          </a:p>
        </p:txBody>
      </p:sp>
      <p:sp>
        <p:nvSpPr>
          <p:cNvPr id="121910" name="Freeform 181"/>
          <p:cNvSpPr>
            <a:spLocks/>
          </p:cNvSpPr>
          <p:nvPr/>
        </p:nvSpPr>
        <p:spPr bwMode="auto">
          <a:xfrm>
            <a:off x="4902200" y="2409825"/>
            <a:ext cx="590550" cy="247650"/>
          </a:xfrm>
          <a:custGeom>
            <a:avLst/>
            <a:gdLst>
              <a:gd name="T0" fmla="*/ 103 w 372"/>
              <a:gd name="T1" fmla="*/ 0 h 156"/>
              <a:gd name="T2" fmla="*/ 66 w 372"/>
              <a:gd name="T3" fmla="*/ 9 h 156"/>
              <a:gd name="T4" fmla="*/ 11 w 372"/>
              <a:gd name="T5" fmla="*/ 27 h 156"/>
              <a:gd name="T6" fmla="*/ 2 w 372"/>
              <a:gd name="T7" fmla="*/ 55 h 156"/>
              <a:gd name="T8" fmla="*/ 48 w 372"/>
              <a:gd name="T9" fmla="*/ 82 h 156"/>
              <a:gd name="T10" fmla="*/ 121 w 372"/>
              <a:gd name="T11" fmla="*/ 128 h 156"/>
              <a:gd name="T12" fmla="*/ 194 w 372"/>
              <a:gd name="T13" fmla="*/ 146 h 156"/>
              <a:gd name="T14" fmla="*/ 322 w 372"/>
              <a:gd name="T15" fmla="*/ 100 h 156"/>
              <a:gd name="T16" fmla="*/ 267 w 372"/>
              <a:gd name="T17" fmla="*/ 73 h 156"/>
              <a:gd name="T18" fmla="*/ 158 w 372"/>
              <a:gd name="T19" fmla="*/ 36 h 156"/>
              <a:gd name="T20" fmla="*/ 103 w 372"/>
              <a:gd name="T21" fmla="*/ 0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56"/>
              <a:gd name="T35" fmla="*/ 372 w 372"/>
              <a:gd name="T36" fmla="*/ 156 h 1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56">
                <a:moveTo>
                  <a:pt x="103" y="0"/>
                </a:moveTo>
                <a:cubicBezTo>
                  <a:pt x="91" y="3"/>
                  <a:pt x="78" y="5"/>
                  <a:pt x="66" y="9"/>
                </a:cubicBezTo>
                <a:cubicBezTo>
                  <a:pt x="47" y="14"/>
                  <a:pt x="11" y="27"/>
                  <a:pt x="11" y="27"/>
                </a:cubicBezTo>
                <a:cubicBezTo>
                  <a:pt x="8" y="36"/>
                  <a:pt x="0" y="45"/>
                  <a:pt x="2" y="55"/>
                </a:cubicBezTo>
                <a:cubicBezTo>
                  <a:pt x="6" y="74"/>
                  <a:pt x="36" y="76"/>
                  <a:pt x="48" y="82"/>
                </a:cubicBezTo>
                <a:cubicBezTo>
                  <a:pt x="78" y="97"/>
                  <a:pt x="88" y="119"/>
                  <a:pt x="121" y="128"/>
                </a:cubicBezTo>
                <a:cubicBezTo>
                  <a:pt x="145" y="135"/>
                  <a:pt x="194" y="146"/>
                  <a:pt x="194" y="146"/>
                </a:cubicBezTo>
                <a:cubicBezTo>
                  <a:pt x="253" y="140"/>
                  <a:pt x="304" y="156"/>
                  <a:pt x="322" y="100"/>
                </a:cubicBezTo>
                <a:cubicBezTo>
                  <a:pt x="225" y="68"/>
                  <a:pt x="372" y="119"/>
                  <a:pt x="267" y="73"/>
                </a:cubicBezTo>
                <a:cubicBezTo>
                  <a:pt x="233" y="58"/>
                  <a:pt x="193" y="48"/>
                  <a:pt x="158" y="36"/>
                </a:cubicBezTo>
                <a:cubicBezTo>
                  <a:pt x="129" y="27"/>
                  <a:pt x="103" y="33"/>
                  <a:pt x="103" y="0"/>
                </a:cubicBezTo>
                <a:close/>
              </a:path>
            </a:pathLst>
          </a:custGeom>
          <a:solidFill>
            <a:srgbClr val="C0C0C0"/>
          </a:solidFill>
          <a:ln w="15875">
            <a:solidFill>
              <a:schemeClr val="tx1"/>
            </a:solidFill>
            <a:round/>
            <a:headEnd/>
            <a:tailEnd/>
          </a:ln>
        </p:spPr>
        <p:txBody>
          <a:bodyPr/>
          <a:lstStyle/>
          <a:p>
            <a:endParaRPr lang="en-US"/>
          </a:p>
        </p:txBody>
      </p:sp>
      <p:sp>
        <p:nvSpPr>
          <p:cNvPr id="121911" name="Freeform 182"/>
          <p:cNvSpPr>
            <a:spLocks/>
          </p:cNvSpPr>
          <p:nvPr/>
        </p:nvSpPr>
        <p:spPr bwMode="auto">
          <a:xfrm>
            <a:off x="5362575" y="2654300"/>
            <a:ext cx="404813" cy="225425"/>
          </a:xfrm>
          <a:custGeom>
            <a:avLst/>
            <a:gdLst>
              <a:gd name="T0" fmla="*/ 215 w 255"/>
              <a:gd name="T1" fmla="*/ 129 h 142"/>
              <a:gd name="T2" fmla="*/ 151 w 255"/>
              <a:gd name="T3" fmla="*/ 111 h 142"/>
              <a:gd name="T4" fmla="*/ 96 w 255"/>
              <a:gd name="T5" fmla="*/ 93 h 142"/>
              <a:gd name="T6" fmla="*/ 206 w 255"/>
              <a:gd name="T7" fmla="*/ 83 h 142"/>
              <a:gd name="T8" fmla="*/ 215 w 255"/>
              <a:gd name="T9" fmla="*/ 129 h 142"/>
              <a:gd name="T10" fmla="*/ 0 60000 65536"/>
              <a:gd name="T11" fmla="*/ 0 60000 65536"/>
              <a:gd name="T12" fmla="*/ 0 60000 65536"/>
              <a:gd name="T13" fmla="*/ 0 60000 65536"/>
              <a:gd name="T14" fmla="*/ 0 60000 65536"/>
              <a:gd name="T15" fmla="*/ 0 w 255"/>
              <a:gd name="T16" fmla="*/ 0 h 142"/>
              <a:gd name="T17" fmla="*/ 255 w 255"/>
              <a:gd name="T18" fmla="*/ 142 h 142"/>
            </a:gdLst>
            <a:ahLst/>
            <a:cxnLst>
              <a:cxn ang="T10">
                <a:pos x="T0" y="T1"/>
              </a:cxn>
              <a:cxn ang="T11">
                <a:pos x="T2" y="T3"/>
              </a:cxn>
              <a:cxn ang="T12">
                <a:pos x="T4" y="T5"/>
              </a:cxn>
              <a:cxn ang="T13">
                <a:pos x="T6" y="T7"/>
              </a:cxn>
              <a:cxn ang="T14">
                <a:pos x="T8" y="T9"/>
              </a:cxn>
            </a:cxnLst>
            <a:rect l="T15" t="T16" r="T17" b="T18"/>
            <a:pathLst>
              <a:path w="255" h="142">
                <a:moveTo>
                  <a:pt x="215" y="129"/>
                </a:moveTo>
                <a:cubicBezTo>
                  <a:pt x="132" y="101"/>
                  <a:pt x="255" y="142"/>
                  <a:pt x="151" y="111"/>
                </a:cubicBezTo>
                <a:cubicBezTo>
                  <a:pt x="132" y="106"/>
                  <a:pt x="96" y="93"/>
                  <a:pt x="96" y="93"/>
                </a:cubicBezTo>
                <a:cubicBezTo>
                  <a:pt x="63" y="58"/>
                  <a:pt x="0" y="0"/>
                  <a:pt x="206" y="83"/>
                </a:cubicBezTo>
                <a:cubicBezTo>
                  <a:pt x="220" y="89"/>
                  <a:pt x="215" y="129"/>
                  <a:pt x="215" y="129"/>
                </a:cubicBezTo>
                <a:close/>
              </a:path>
            </a:pathLst>
          </a:custGeom>
          <a:solidFill>
            <a:srgbClr val="C0C0C0"/>
          </a:solidFill>
          <a:ln w="15875">
            <a:solidFill>
              <a:schemeClr val="tx1"/>
            </a:solidFill>
            <a:round/>
            <a:headEnd/>
            <a:tailEnd/>
          </a:ln>
        </p:spPr>
        <p:txBody>
          <a:bodyPr/>
          <a:lstStyle/>
          <a:p>
            <a:endParaRPr lang="en-US"/>
          </a:p>
        </p:txBody>
      </p:sp>
      <p:sp>
        <p:nvSpPr>
          <p:cNvPr id="121912" name="Freeform 183"/>
          <p:cNvSpPr>
            <a:spLocks/>
          </p:cNvSpPr>
          <p:nvPr/>
        </p:nvSpPr>
        <p:spPr bwMode="auto">
          <a:xfrm>
            <a:off x="5240338" y="2932113"/>
            <a:ext cx="376237" cy="190500"/>
          </a:xfrm>
          <a:custGeom>
            <a:avLst/>
            <a:gdLst>
              <a:gd name="T0" fmla="*/ 210 w 237"/>
              <a:gd name="T1" fmla="*/ 0 h 120"/>
              <a:gd name="T2" fmla="*/ 0 w 237"/>
              <a:gd name="T3" fmla="*/ 36 h 120"/>
              <a:gd name="T4" fmla="*/ 173 w 237"/>
              <a:gd name="T5" fmla="*/ 73 h 120"/>
              <a:gd name="T6" fmla="*/ 237 w 237"/>
              <a:gd name="T7" fmla="*/ 18 h 120"/>
              <a:gd name="T8" fmla="*/ 210 w 237"/>
              <a:gd name="T9" fmla="*/ 0 h 120"/>
              <a:gd name="T10" fmla="*/ 0 60000 65536"/>
              <a:gd name="T11" fmla="*/ 0 60000 65536"/>
              <a:gd name="T12" fmla="*/ 0 60000 65536"/>
              <a:gd name="T13" fmla="*/ 0 60000 65536"/>
              <a:gd name="T14" fmla="*/ 0 60000 65536"/>
              <a:gd name="T15" fmla="*/ 0 w 237"/>
              <a:gd name="T16" fmla="*/ 0 h 120"/>
              <a:gd name="T17" fmla="*/ 237 w 237"/>
              <a:gd name="T18" fmla="*/ 120 h 120"/>
            </a:gdLst>
            <a:ahLst/>
            <a:cxnLst>
              <a:cxn ang="T10">
                <a:pos x="T0" y="T1"/>
              </a:cxn>
              <a:cxn ang="T11">
                <a:pos x="T2" y="T3"/>
              </a:cxn>
              <a:cxn ang="T12">
                <a:pos x="T4" y="T5"/>
              </a:cxn>
              <a:cxn ang="T13">
                <a:pos x="T6" y="T7"/>
              </a:cxn>
              <a:cxn ang="T14">
                <a:pos x="T8" y="T9"/>
              </a:cxn>
            </a:cxnLst>
            <a:rect l="T15" t="T16" r="T17" b="T18"/>
            <a:pathLst>
              <a:path w="237" h="120">
                <a:moveTo>
                  <a:pt x="210" y="0"/>
                </a:moveTo>
                <a:cubicBezTo>
                  <a:pt x="136" y="7"/>
                  <a:pt x="72" y="26"/>
                  <a:pt x="0" y="36"/>
                </a:cubicBezTo>
                <a:cubicBezTo>
                  <a:pt x="20" y="120"/>
                  <a:pt x="81" y="79"/>
                  <a:pt x="173" y="73"/>
                </a:cubicBezTo>
                <a:cubicBezTo>
                  <a:pt x="210" y="61"/>
                  <a:pt x="225" y="56"/>
                  <a:pt x="237" y="18"/>
                </a:cubicBezTo>
                <a:cubicBezTo>
                  <a:pt x="207" y="8"/>
                  <a:pt x="210" y="18"/>
                  <a:pt x="210" y="0"/>
                </a:cubicBezTo>
                <a:close/>
              </a:path>
            </a:pathLst>
          </a:custGeom>
          <a:solidFill>
            <a:srgbClr val="C0C0C0"/>
          </a:solidFill>
          <a:ln w="9525">
            <a:solidFill>
              <a:schemeClr val="tx1"/>
            </a:solidFill>
            <a:round/>
            <a:headEnd/>
            <a:tailEnd/>
          </a:ln>
        </p:spPr>
        <p:txBody>
          <a:bodyPr/>
          <a:lstStyle/>
          <a:p>
            <a:endParaRPr lang="en-US"/>
          </a:p>
        </p:txBody>
      </p:sp>
      <p:sp>
        <p:nvSpPr>
          <p:cNvPr id="121913" name="Freeform 184"/>
          <p:cNvSpPr>
            <a:spLocks/>
          </p:cNvSpPr>
          <p:nvPr/>
        </p:nvSpPr>
        <p:spPr bwMode="auto">
          <a:xfrm>
            <a:off x="4940300" y="2627313"/>
            <a:ext cx="392113" cy="192087"/>
          </a:xfrm>
          <a:custGeom>
            <a:avLst/>
            <a:gdLst>
              <a:gd name="T0" fmla="*/ 234 w 247"/>
              <a:gd name="T1" fmla="*/ 73 h 121"/>
              <a:gd name="T2" fmla="*/ 179 w 247"/>
              <a:gd name="T3" fmla="*/ 46 h 121"/>
              <a:gd name="T4" fmla="*/ 161 w 247"/>
              <a:gd name="T5" fmla="*/ 27 h 121"/>
              <a:gd name="T6" fmla="*/ 24 w 247"/>
              <a:gd name="T7" fmla="*/ 0 h 121"/>
              <a:gd name="T8" fmla="*/ 42 w 247"/>
              <a:gd name="T9" fmla="*/ 110 h 121"/>
              <a:gd name="T10" fmla="*/ 97 w 247"/>
              <a:gd name="T11" fmla="*/ 119 h 121"/>
              <a:gd name="T12" fmla="*/ 234 w 247"/>
              <a:gd name="T13" fmla="*/ 110 h 121"/>
              <a:gd name="T14" fmla="*/ 243 w 247"/>
              <a:gd name="T15" fmla="*/ 82 h 121"/>
              <a:gd name="T16" fmla="*/ 216 w 247"/>
              <a:gd name="T17" fmla="*/ 73 h 121"/>
              <a:gd name="T18" fmla="*/ 234 w 247"/>
              <a:gd name="T19" fmla="*/ 73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7"/>
              <a:gd name="T31" fmla="*/ 0 h 121"/>
              <a:gd name="T32" fmla="*/ 247 w 247"/>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7" h="121">
                <a:moveTo>
                  <a:pt x="234" y="73"/>
                </a:moveTo>
                <a:cubicBezTo>
                  <a:pt x="207" y="64"/>
                  <a:pt x="203" y="65"/>
                  <a:pt x="179" y="46"/>
                </a:cubicBezTo>
                <a:cubicBezTo>
                  <a:pt x="172" y="41"/>
                  <a:pt x="169" y="30"/>
                  <a:pt x="161" y="27"/>
                </a:cubicBezTo>
                <a:cubicBezTo>
                  <a:pt x="117" y="13"/>
                  <a:pt x="69" y="15"/>
                  <a:pt x="24" y="0"/>
                </a:cubicBezTo>
                <a:cubicBezTo>
                  <a:pt x="21" y="24"/>
                  <a:pt x="0" y="94"/>
                  <a:pt x="42" y="110"/>
                </a:cubicBezTo>
                <a:cubicBezTo>
                  <a:pt x="59" y="117"/>
                  <a:pt x="79" y="116"/>
                  <a:pt x="97" y="119"/>
                </a:cubicBezTo>
                <a:cubicBezTo>
                  <a:pt x="143" y="116"/>
                  <a:pt x="190" y="121"/>
                  <a:pt x="234" y="110"/>
                </a:cubicBezTo>
                <a:cubicBezTo>
                  <a:pt x="244" y="108"/>
                  <a:pt x="247" y="91"/>
                  <a:pt x="243" y="82"/>
                </a:cubicBezTo>
                <a:cubicBezTo>
                  <a:pt x="239" y="73"/>
                  <a:pt x="223" y="80"/>
                  <a:pt x="216" y="73"/>
                </a:cubicBezTo>
                <a:cubicBezTo>
                  <a:pt x="212" y="69"/>
                  <a:pt x="228" y="73"/>
                  <a:pt x="234" y="73"/>
                </a:cubicBezTo>
                <a:close/>
              </a:path>
            </a:pathLst>
          </a:custGeom>
          <a:solidFill>
            <a:srgbClr val="C0C0C0"/>
          </a:solidFill>
          <a:ln w="9525">
            <a:solidFill>
              <a:schemeClr val="tx1"/>
            </a:solidFill>
            <a:round/>
            <a:headEnd/>
            <a:tailEnd/>
          </a:ln>
        </p:spPr>
        <p:txBody>
          <a:bodyPr/>
          <a:lstStyle/>
          <a:p>
            <a:endParaRPr lang="en-US"/>
          </a:p>
        </p:txBody>
      </p:sp>
      <p:sp>
        <p:nvSpPr>
          <p:cNvPr id="121914" name="Freeform 185"/>
          <p:cNvSpPr>
            <a:spLocks/>
          </p:cNvSpPr>
          <p:nvPr/>
        </p:nvSpPr>
        <p:spPr bwMode="auto">
          <a:xfrm>
            <a:off x="5167313" y="2771775"/>
            <a:ext cx="366712" cy="241300"/>
          </a:xfrm>
          <a:custGeom>
            <a:avLst/>
            <a:gdLst>
              <a:gd name="T0" fmla="*/ 228 w 231"/>
              <a:gd name="T1" fmla="*/ 83 h 152"/>
              <a:gd name="T2" fmla="*/ 201 w 231"/>
              <a:gd name="T3" fmla="*/ 73 h 152"/>
              <a:gd name="T4" fmla="*/ 192 w 231"/>
              <a:gd name="T5" fmla="*/ 46 h 152"/>
              <a:gd name="T6" fmla="*/ 155 w 231"/>
              <a:gd name="T7" fmla="*/ 0 h 152"/>
              <a:gd name="T8" fmla="*/ 128 w 231"/>
              <a:gd name="T9" fmla="*/ 9 h 152"/>
              <a:gd name="T10" fmla="*/ 110 w 231"/>
              <a:gd name="T11" fmla="*/ 28 h 152"/>
              <a:gd name="T12" fmla="*/ 55 w 231"/>
              <a:gd name="T13" fmla="*/ 46 h 152"/>
              <a:gd name="T14" fmla="*/ 27 w 231"/>
              <a:gd name="T15" fmla="*/ 55 h 152"/>
              <a:gd name="T16" fmla="*/ 0 w 231"/>
              <a:gd name="T17" fmla="*/ 64 h 152"/>
              <a:gd name="T18" fmla="*/ 146 w 231"/>
              <a:gd name="T19" fmla="*/ 110 h 152"/>
              <a:gd name="T20" fmla="*/ 201 w 231"/>
              <a:gd name="T21" fmla="*/ 92 h 152"/>
              <a:gd name="T22" fmla="*/ 228 w 231"/>
              <a:gd name="T23" fmla="*/ 73 h 152"/>
              <a:gd name="T24" fmla="*/ 228 w 231"/>
              <a:gd name="T25" fmla="*/ 83 h 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1"/>
              <a:gd name="T40" fmla="*/ 0 h 152"/>
              <a:gd name="T41" fmla="*/ 231 w 231"/>
              <a:gd name="T42" fmla="*/ 152 h 1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1" h="152">
                <a:moveTo>
                  <a:pt x="228" y="83"/>
                </a:moveTo>
                <a:cubicBezTo>
                  <a:pt x="219" y="80"/>
                  <a:pt x="208" y="80"/>
                  <a:pt x="201" y="73"/>
                </a:cubicBezTo>
                <a:cubicBezTo>
                  <a:pt x="194" y="66"/>
                  <a:pt x="196" y="54"/>
                  <a:pt x="192" y="46"/>
                </a:cubicBezTo>
                <a:cubicBezTo>
                  <a:pt x="181" y="23"/>
                  <a:pt x="172" y="17"/>
                  <a:pt x="155" y="0"/>
                </a:cubicBezTo>
                <a:cubicBezTo>
                  <a:pt x="146" y="3"/>
                  <a:pt x="136" y="4"/>
                  <a:pt x="128" y="9"/>
                </a:cubicBezTo>
                <a:cubicBezTo>
                  <a:pt x="121" y="14"/>
                  <a:pt x="118" y="24"/>
                  <a:pt x="110" y="28"/>
                </a:cubicBezTo>
                <a:cubicBezTo>
                  <a:pt x="93" y="37"/>
                  <a:pt x="73" y="40"/>
                  <a:pt x="55" y="46"/>
                </a:cubicBezTo>
                <a:cubicBezTo>
                  <a:pt x="46" y="49"/>
                  <a:pt x="36" y="52"/>
                  <a:pt x="27" y="55"/>
                </a:cubicBezTo>
                <a:cubicBezTo>
                  <a:pt x="18" y="58"/>
                  <a:pt x="0" y="64"/>
                  <a:pt x="0" y="64"/>
                </a:cubicBezTo>
                <a:cubicBezTo>
                  <a:pt x="17" y="152"/>
                  <a:pt x="47" y="118"/>
                  <a:pt x="146" y="110"/>
                </a:cubicBezTo>
                <a:cubicBezTo>
                  <a:pt x="164" y="104"/>
                  <a:pt x="185" y="103"/>
                  <a:pt x="201" y="92"/>
                </a:cubicBezTo>
                <a:cubicBezTo>
                  <a:pt x="210" y="86"/>
                  <a:pt x="218" y="76"/>
                  <a:pt x="228" y="73"/>
                </a:cubicBezTo>
                <a:cubicBezTo>
                  <a:pt x="231" y="72"/>
                  <a:pt x="228" y="80"/>
                  <a:pt x="228" y="83"/>
                </a:cubicBezTo>
                <a:close/>
              </a:path>
            </a:pathLst>
          </a:custGeom>
          <a:solidFill>
            <a:srgbClr val="C0C0C0"/>
          </a:solidFill>
          <a:ln w="9525">
            <a:solidFill>
              <a:schemeClr val="tx1"/>
            </a:solidFill>
            <a:round/>
            <a:headEnd/>
            <a:tailEnd/>
          </a:ln>
        </p:spPr>
        <p:txBody>
          <a:bodyPr/>
          <a:lstStyle/>
          <a:p>
            <a:endParaRPr lang="en-US"/>
          </a:p>
        </p:txBody>
      </p:sp>
      <p:sp>
        <p:nvSpPr>
          <p:cNvPr id="121915" name="Freeform 186"/>
          <p:cNvSpPr>
            <a:spLocks/>
          </p:cNvSpPr>
          <p:nvPr/>
        </p:nvSpPr>
        <p:spPr bwMode="auto">
          <a:xfrm>
            <a:off x="4775200" y="2786063"/>
            <a:ext cx="396875" cy="236537"/>
          </a:xfrm>
          <a:custGeom>
            <a:avLst/>
            <a:gdLst>
              <a:gd name="T0" fmla="*/ 247 w 250"/>
              <a:gd name="T1" fmla="*/ 37 h 149"/>
              <a:gd name="T2" fmla="*/ 46 w 250"/>
              <a:gd name="T3" fmla="*/ 92 h 149"/>
              <a:gd name="T4" fmla="*/ 0 w 250"/>
              <a:gd name="T5" fmla="*/ 28 h 149"/>
              <a:gd name="T6" fmla="*/ 46 w 250"/>
              <a:gd name="T7" fmla="*/ 19 h 149"/>
              <a:gd name="T8" fmla="*/ 101 w 250"/>
              <a:gd name="T9" fmla="*/ 0 h 149"/>
              <a:gd name="T10" fmla="*/ 119 w 250"/>
              <a:gd name="T11" fmla="*/ 19 h 149"/>
              <a:gd name="T12" fmla="*/ 174 w 250"/>
              <a:gd name="T13" fmla="*/ 37 h 149"/>
              <a:gd name="T14" fmla="*/ 247 w 250"/>
              <a:gd name="T15" fmla="*/ 37 h 149"/>
              <a:gd name="T16" fmla="*/ 0 60000 65536"/>
              <a:gd name="T17" fmla="*/ 0 60000 65536"/>
              <a:gd name="T18" fmla="*/ 0 60000 65536"/>
              <a:gd name="T19" fmla="*/ 0 60000 65536"/>
              <a:gd name="T20" fmla="*/ 0 60000 65536"/>
              <a:gd name="T21" fmla="*/ 0 60000 65536"/>
              <a:gd name="T22" fmla="*/ 0 60000 65536"/>
              <a:gd name="T23" fmla="*/ 0 60000 65536"/>
              <a:gd name="T24" fmla="*/ 0 w 250"/>
              <a:gd name="T25" fmla="*/ 0 h 149"/>
              <a:gd name="T26" fmla="*/ 250 w 250"/>
              <a:gd name="T27" fmla="*/ 149 h 1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0" h="149">
                <a:moveTo>
                  <a:pt x="247" y="37"/>
                </a:moveTo>
                <a:cubicBezTo>
                  <a:pt x="225" y="149"/>
                  <a:pt x="191" y="100"/>
                  <a:pt x="46" y="92"/>
                </a:cubicBezTo>
                <a:cubicBezTo>
                  <a:pt x="23" y="70"/>
                  <a:pt x="10" y="59"/>
                  <a:pt x="0" y="28"/>
                </a:cubicBezTo>
                <a:cubicBezTo>
                  <a:pt x="15" y="25"/>
                  <a:pt x="31" y="23"/>
                  <a:pt x="46" y="19"/>
                </a:cubicBezTo>
                <a:cubicBezTo>
                  <a:pt x="65" y="14"/>
                  <a:pt x="101" y="0"/>
                  <a:pt x="101" y="0"/>
                </a:cubicBezTo>
                <a:cubicBezTo>
                  <a:pt x="107" y="6"/>
                  <a:pt x="111" y="15"/>
                  <a:pt x="119" y="19"/>
                </a:cubicBezTo>
                <a:cubicBezTo>
                  <a:pt x="136" y="28"/>
                  <a:pt x="174" y="37"/>
                  <a:pt x="174" y="37"/>
                </a:cubicBezTo>
                <a:cubicBezTo>
                  <a:pt x="250" y="28"/>
                  <a:pt x="247" y="3"/>
                  <a:pt x="247" y="37"/>
                </a:cubicBezTo>
                <a:close/>
              </a:path>
            </a:pathLst>
          </a:custGeom>
          <a:solidFill>
            <a:srgbClr val="C0C0C0"/>
          </a:solidFill>
          <a:ln w="15875">
            <a:solidFill>
              <a:schemeClr val="tx1"/>
            </a:solidFill>
            <a:round/>
            <a:headEnd/>
            <a:tailEnd/>
          </a:ln>
        </p:spPr>
        <p:txBody>
          <a:bodyPr/>
          <a:lstStyle/>
          <a:p>
            <a:endParaRPr lang="en-US"/>
          </a:p>
        </p:txBody>
      </p:sp>
      <p:sp>
        <p:nvSpPr>
          <p:cNvPr id="121916" name="Freeform 187"/>
          <p:cNvSpPr>
            <a:spLocks/>
          </p:cNvSpPr>
          <p:nvPr/>
        </p:nvSpPr>
        <p:spPr bwMode="auto">
          <a:xfrm>
            <a:off x="4349750" y="2074863"/>
            <a:ext cx="280988" cy="219075"/>
          </a:xfrm>
          <a:custGeom>
            <a:avLst/>
            <a:gdLst>
              <a:gd name="T0" fmla="*/ 177 w 177"/>
              <a:gd name="T1" fmla="*/ 55 h 138"/>
              <a:gd name="T2" fmla="*/ 149 w 177"/>
              <a:gd name="T3" fmla="*/ 46 h 138"/>
              <a:gd name="T4" fmla="*/ 140 w 177"/>
              <a:gd name="T5" fmla="*/ 19 h 138"/>
              <a:gd name="T6" fmla="*/ 85 w 177"/>
              <a:gd name="T7" fmla="*/ 0 h 138"/>
              <a:gd name="T8" fmla="*/ 12 w 177"/>
              <a:gd name="T9" fmla="*/ 55 h 138"/>
              <a:gd name="T10" fmla="*/ 49 w 177"/>
              <a:gd name="T11" fmla="*/ 92 h 138"/>
              <a:gd name="T12" fmla="*/ 58 w 177"/>
              <a:gd name="T13" fmla="*/ 119 h 138"/>
              <a:gd name="T14" fmla="*/ 113 w 177"/>
              <a:gd name="T15" fmla="*/ 138 h 138"/>
              <a:gd name="T16" fmla="*/ 149 w 177"/>
              <a:gd name="T17" fmla="*/ 92 h 138"/>
              <a:gd name="T18" fmla="*/ 158 w 177"/>
              <a:gd name="T19" fmla="*/ 55 h 138"/>
              <a:gd name="T20" fmla="*/ 177 w 177"/>
              <a:gd name="T21" fmla="*/ 55 h 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7"/>
              <a:gd name="T34" fmla="*/ 0 h 138"/>
              <a:gd name="T35" fmla="*/ 177 w 177"/>
              <a:gd name="T36" fmla="*/ 138 h 1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7" h="138">
                <a:moveTo>
                  <a:pt x="177" y="55"/>
                </a:moveTo>
                <a:cubicBezTo>
                  <a:pt x="168" y="52"/>
                  <a:pt x="156" y="53"/>
                  <a:pt x="149" y="46"/>
                </a:cubicBezTo>
                <a:cubicBezTo>
                  <a:pt x="142" y="39"/>
                  <a:pt x="148" y="25"/>
                  <a:pt x="140" y="19"/>
                </a:cubicBezTo>
                <a:cubicBezTo>
                  <a:pt x="124" y="8"/>
                  <a:pt x="85" y="0"/>
                  <a:pt x="85" y="0"/>
                </a:cubicBezTo>
                <a:cubicBezTo>
                  <a:pt x="43" y="12"/>
                  <a:pt x="36" y="19"/>
                  <a:pt x="12" y="55"/>
                </a:cubicBezTo>
                <a:cubicBezTo>
                  <a:pt x="35" y="128"/>
                  <a:pt x="0" y="45"/>
                  <a:pt x="49" y="92"/>
                </a:cubicBezTo>
                <a:cubicBezTo>
                  <a:pt x="56" y="99"/>
                  <a:pt x="50" y="113"/>
                  <a:pt x="58" y="119"/>
                </a:cubicBezTo>
                <a:cubicBezTo>
                  <a:pt x="74" y="130"/>
                  <a:pt x="113" y="138"/>
                  <a:pt x="113" y="138"/>
                </a:cubicBezTo>
                <a:cubicBezTo>
                  <a:pt x="126" y="124"/>
                  <a:pt x="141" y="110"/>
                  <a:pt x="149" y="92"/>
                </a:cubicBezTo>
                <a:cubicBezTo>
                  <a:pt x="154" y="80"/>
                  <a:pt x="150" y="65"/>
                  <a:pt x="158" y="55"/>
                </a:cubicBezTo>
                <a:cubicBezTo>
                  <a:pt x="162" y="50"/>
                  <a:pt x="171" y="55"/>
                  <a:pt x="177" y="55"/>
                </a:cubicBezTo>
                <a:close/>
              </a:path>
            </a:pathLst>
          </a:custGeom>
          <a:solidFill>
            <a:srgbClr val="C0C0C0"/>
          </a:solidFill>
          <a:ln w="15875">
            <a:solidFill>
              <a:schemeClr val="tx1"/>
            </a:solidFill>
            <a:round/>
            <a:headEnd/>
            <a:tailEnd/>
          </a:ln>
        </p:spPr>
        <p:txBody>
          <a:bodyPr/>
          <a:lstStyle/>
          <a:p>
            <a:endParaRPr lang="en-US"/>
          </a:p>
        </p:txBody>
      </p:sp>
      <p:sp>
        <p:nvSpPr>
          <p:cNvPr id="121917" name="Freeform 188"/>
          <p:cNvSpPr>
            <a:spLocks/>
          </p:cNvSpPr>
          <p:nvPr/>
        </p:nvSpPr>
        <p:spPr bwMode="auto">
          <a:xfrm>
            <a:off x="3614738" y="2830513"/>
            <a:ext cx="219075" cy="258762"/>
          </a:xfrm>
          <a:custGeom>
            <a:avLst/>
            <a:gdLst>
              <a:gd name="T0" fmla="*/ 137 w 138"/>
              <a:gd name="T1" fmla="*/ 82 h 163"/>
              <a:gd name="T2" fmla="*/ 64 w 138"/>
              <a:gd name="T3" fmla="*/ 0 h 163"/>
              <a:gd name="T4" fmla="*/ 0 w 138"/>
              <a:gd name="T5" fmla="*/ 64 h 163"/>
              <a:gd name="T6" fmla="*/ 118 w 138"/>
              <a:gd name="T7" fmla="*/ 128 h 163"/>
              <a:gd name="T8" fmla="*/ 137 w 138"/>
              <a:gd name="T9" fmla="*/ 82 h 163"/>
              <a:gd name="T10" fmla="*/ 0 60000 65536"/>
              <a:gd name="T11" fmla="*/ 0 60000 65536"/>
              <a:gd name="T12" fmla="*/ 0 60000 65536"/>
              <a:gd name="T13" fmla="*/ 0 60000 65536"/>
              <a:gd name="T14" fmla="*/ 0 60000 65536"/>
              <a:gd name="T15" fmla="*/ 0 w 138"/>
              <a:gd name="T16" fmla="*/ 0 h 163"/>
              <a:gd name="T17" fmla="*/ 138 w 138"/>
              <a:gd name="T18" fmla="*/ 163 h 163"/>
            </a:gdLst>
            <a:ahLst/>
            <a:cxnLst>
              <a:cxn ang="T10">
                <a:pos x="T0" y="T1"/>
              </a:cxn>
              <a:cxn ang="T11">
                <a:pos x="T2" y="T3"/>
              </a:cxn>
              <a:cxn ang="T12">
                <a:pos x="T4" y="T5"/>
              </a:cxn>
              <a:cxn ang="T13">
                <a:pos x="T6" y="T7"/>
              </a:cxn>
              <a:cxn ang="T14">
                <a:pos x="T8" y="T9"/>
              </a:cxn>
            </a:cxnLst>
            <a:rect l="T15" t="T16" r="T17" b="T18"/>
            <a:pathLst>
              <a:path w="138" h="163">
                <a:moveTo>
                  <a:pt x="137" y="82"/>
                </a:moveTo>
                <a:cubicBezTo>
                  <a:pt x="101" y="48"/>
                  <a:pt x="117" y="18"/>
                  <a:pt x="64" y="0"/>
                </a:cubicBezTo>
                <a:cubicBezTo>
                  <a:pt x="19" y="11"/>
                  <a:pt x="14" y="21"/>
                  <a:pt x="0" y="64"/>
                </a:cubicBezTo>
                <a:cubicBezTo>
                  <a:pt x="14" y="163"/>
                  <a:pt x="14" y="139"/>
                  <a:pt x="118" y="128"/>
                </a:cubicBezTo>
                <a:cubicBezTo>
                  <a:pt x="138" y="70"/>
                  <a:pt x="137" y="54"/>
                  <a:pt x="137" y="82"/>
                </a:cubicBezTo>
                <a:close/>
              </a:path>
            </a:pathLst>
          </a:custGeom>
          <a:solidFill>
            <a:srgbClr val="C0C0C0"/>
          </a:solidFill>
          <a:ln w="15875">
            <a:solidFill>
              <a:schemeClr val="tx1"/>
            </a:solidFill>
            <a:round/>
            <a:headEnd/>
            <a:tailEnd/>
          </a:ln>
        </p:spPr>
        <p:txBody>
          <a:bodyPr/>
          <a:lstStyle/>
          <a:p>
            <a:endParaRPr lang="en-US"/>
          </a:p>
        </p:txBody>
      </p:sp>
      <p:sp>
        <p:nvSpPr>
          <p:cNvPr id="121918" name="Freeform 189"/>
          <p:cNvSpPr>
            <a:spLocks/>
          </p:cNvSpPr>
          <p:nvPr/>
        </p:nvSpPr>
        <p:spPr bwMode="auto">
          <a:xfrm>
            <a:off x="4224338" y="2220913"/>
            <a:ext cx="304800" cy="190500"/>
          </a:xfrm>
          <a:custGeom>
            <a:avLst/>
            <a:gdLst>
              <a:gd name="T0" fmla="*/ 192 w 192"/>
              <a:gd name="T1" fmla="*/ 55 h 120"/>
              <a:gd name="T2" fmla="*/ 54 w 192"/>
              <a:gd name="T3" fmla="*/ 73 h 120"/>
              <a:gd name="T4" fmla="*/ 0 w 192"/>
              <a:gd name="T5" fmla="*/ 55 h 120"/>
              <a:gd name="T6" fmla="*/ 64 w 192"/>
              <a:gd name="T7" fmla="*/ 0 h 120"/>
              <a:gd name="T8" fmla="*/ 91 w 192"/>
              <a:gd name="T9" fmla="*/ 9 h 120"/>
              <a:gd name="T10" fmla="*/ 100 w 192"/>
              <a:gd name="T11" fmla="*/ 36 h 120"/>
              <a:gd name="T12" fmla="*/ 192 w 192"/>
              <a:gd name="T13" fmla="*/ 55 h 120"/>
              <a:gd name="T14" fmla="*/ 0 60000 65536"/>
              <a:gd name="T15" fmla="*/ 0 60000 65536"/>
              <a:gd name="T16" fmla="*/ 0 60000 65536"/>
              <a:gd name="T17" fmla="*/ 0 60000 65536"/>
              <a:gd name="T18" fmla="*/ 0 60000 65536"/>
              <a:gd name="T19" fmla="*/ 0 60000 65536"/>
              <a:gd name="T20" fmla="*/ 0 60000 65536"/>
              <a:gd name="T21" fmla="*/ 0 w 192"/>
              <a:gd name="T22" fmla="*/ 0 h 120"/>
              <a:gd name="T23" fmla="*/ 192 w 192"/>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120">
                <a:moveTo>
                  <a:pt x="192" y="55"/>
                </a:moveTo>
                <a:cubicBezTo>
                  <a:pt x="168" y="120"/>
                  <a:pt x="188" y="93"/>
                  <a:pt x="54" y="73"/>
                </a:cubicBezTo>
                <a:cubicBezTo>
                  <a:pt x="35" y="70"/>
                  <a:pt x="0" y="55"/>
                  <a:pt x="0" y="55"/>
                </a:cubicBezTo>
                <a:cubicBezTo>
                  <a:pt x="20" y="34"/>
                  <a:pt x="43" y="20"/>
                  <a:pt x="64" y="0"/>
                </a:cubicBezTo>
                <a:cubicBezTo>
                  <a:pt x="73" y="3"/>
                  <a:pt x="84" y="2"/>
                  <a:pt x="91" y="9"/>
                </a:cubicBezTo>
                <a:cubicBezTo>
                  <a:pt x="98" y="16"/>
                  <a:pt x="92" y="30"/>
                  <a:pt x="100" y="36"/>
                </a:cubicBezTo>
                <a:cubicBezTo>
                  <a:pt x="132" y="59"/>
                  <a:pt x="158" y="55"/>
                  <a:pt x="192" y="55"/>
                </a:cubicBezTo>
                <a:close/>
              </a:path>
            </a:pathLst>
          </a:custGeom>
          <a:solidFill>
            <a:srgbClr val="C0C0C0"/>
          </a:solidFill>
          <a:ln w="15875">
            <a:solidFill>
              <a:schemeClr val="tx1"/>
            </a:solidFill>
            <a:round/>
            <a:headEnd/>
            <a:tailEnd/>
          </a:ln>
        </p:spPr>
        <p:txBody>
          <a:bodyPr/>
          <a:lstStyle/>
          <a:p>
            <a:endParaRPr lang="en-US"/>
          </a:p>
        </p:txBody>
      </p:sp>
      <p:sp>
        <p:nvSpPr>
          <p:cNvPr id="121919" name="Freeform 190"/>
          <p:cNvSpPr>
            <a:spLocks/>
          </p:cNvSpPr>
          <p:nvPr/>
        </p:nvSpPr>
        <p:spPr bwMode="auto">
          <a:xfrm>
            <a:off x="4086225" y="2613025"/>
            <a:ext cx="239713" cy="217488"/>
          </a:xfrm>
          <a:custGeom>
            <a:avLst/>
            <a:gdLst>
              <a:gd name="T0" fmla="*/ 68 w 151"/>
              <a:gd name="T1" fmla="*/ 0 h 137"/>
              <a:gd name="T2" fmla="*/ 132 w 151"/>
              <a:gd name="T3" fmla="*/ 18 h 137"/>
              <a:gd name="T4" fmla="*/ 151 w 151"/>
              <a:gd name="T5" fmla="*/ 82 h 137"/>
              <a:gd name="T6" fmla="*/ 96 w 151"/>
              <a:gd name="T7" fmla="*/ 137 h 137"/>
              <a:gd name="T8" fmla="*/ 13 w 151"/>
              <a:gd name="T9" fmla="*/ 82 h 137"/>
              <a:gd name="T10" fmla="*/ 50 w 151"/>
              <a:gd name="T11" fmla="*/ 45 h 137"/>
              <a:gd name="T12" fmla="*/ 68 w 151"/>
              <a:gd name="T13" fmla="*/ 0 h 137"/>
              <a:gd name="T14" fmla="*/ 0 60000 65536"/>
              <a:gd name="T15" fmla="*/ 0 60000 65536"/>
              <a:gd name="T16" fmla="*/ 0 60000 65536"/>
              <a:gd name="T17" fmla="*/ 0 60000 65536"/>
              <a:gd name="T18" fmla="*/ 0 60000 65536"/>
              <a:gd name="T19" fmla="*/ 0 60000 65536"/>
              <a:gd name="T20" fmla="*/ 0 60000 65536"/>
              <a:gd name="T21" fmla="*/ 0 w 151"/>
              <a:gd name="T22" fmla="*/ 0 h 137"/>
              <a:gd name="T23" fmla="*/ 151 w 151"/>
              <a:gd name="T24" fmla="*/ 137 h 1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137">
                <a:moveTo>
                  <a:pt x="68" y="0"/>
                </a:moveTo>
                <a:cubicBezTo>
                  <a:pt x="68" y="0"/>
                  <a:pt x="127" y="13"/>
                  <a:pt x="132" y="18"/>
                </a:cubicBezTo>
                <a:cubicBezTo>
                  <a:pt x="148" y="34"/>
                  <a:pt x="145" y="61"/>
                  <a:pt x="151" y="82"/>
                </a:cubicBezTo>
                <a:cubicBezTo>
                  <a:pt x="138" y="117"/>
                  <a:pt x="131" y="125"/>
                  <a:pt x="96" y="137"/>
                </a:cubicBezTo>
                <a:cubicBezTo>
                  <a:pt x="40" y="128"/>
                  <a:pt x="31" y="132"/>
                  <a:pt x="13" y="82"/>
                </a:cubicBezTo>
                <a:cubicBezTo>
                  <a:pt x="40" y="8"/>
                  <a:pt x="0" y="97"/>
                  <a:pt x="50" y="45"/>
                </a:cubicBezTo>
                <a:cubicBezTo>
                  <a:pt x="61" y="33"/>
                  <a:pt x="61" y="14"/>
                  <a:pt x="68" y="0"/>
                </a:cubicBezTo>
                <a:close/>
              </a:path>
            </a:pathLst>
          </a:custGeom>
          <a:solidFill>
            <a:srgbClr val="C0C0C0"/>
          </a:solidFill>
          <a:ln w="15875">
            <a:solidFill>
              <a:schemeClr val="tx1"/>
            </a:solidFill>
            <a:round/>
            <a:headEnd/>
            <a:tailEnd/>
          </a:ln>
        </p:spPr>
        <p:txBody>
          <a:bodyPr/>
          <a:lstStyle/>
          <a:p>
            <a:endParaRPr lang="en-US"/>
          </a:p>
        </p:txBody>
      </p:sp>
      <p:sp>
        <p:nvSpPr>
          <p:cNvPr id="121920" name="Freeform 191"/>
          <p:cNvSpPr>
            <a:spLocks/>
          </p:cNvSpPr>
          <p:nvPr/>
        </p:nvSpPr>
        <p:spPr bwMode="auto">
          <a:xfrm>
            <a:off x="4064000" y="2365375"/>
            <a:ext cx="392113" cy="146050"/>
          </a:xfrm>
          <a:custGeom>
            <a:avLst/>
            <a:gdLst>
              <a:gd name="T0" fmla="*/ 247 w 247"/>
              <a:gd name="T1" fmla="*/ 19 h 92"/>
              <a:gd name="T2" fmla="*/ 210 w 247"/>
              <a:gd name="T3" fmla="*/ 92 h 92"/>
              <a:gd name="T4" fmla="*/ 0 w 247"/>
              <a:gd name="T5" fmla="*/ 64 h 92"/>
              <a:gd name="T6" fmla="*/ 73 w 247"/>
              <a:gd name="T7" fmla="*/ 19 h 92"/>
              <a:gd name="T8" fmla="*/ 101 w 247"/>
              <a:gd name="T9" fmla="*/ 9 h 92"/>
              <a:gd name="T10" fmla="*/ 128 w 247"/>
              <a:gd name="T11" fmla="*/ 0 h 92"/>
              <a:gd name="T12" fmla="*/ 247 w 247"/>
              <a:gd name="T13" fmla="*/ 19 h 92"/>
              <a:gd name="T14" fmla="*/ 0 60000 65536"/>
              <a:gd name="T15" fmla="*/ 0 60000 65536"/>
              <a:gd name="T16" fmla="*/ 0 60000 65536"/>
              <a:gd name="T17" fmla="*/ 0 60000 65536"/>
              <a:gd name="T18" fmla="*/ 0 60000 65536"/>
              <a:gd name="T19" fmla="*/ 0 60000 65536"/>
              <a:gd name="T20" fmla="*/ 0 60000 65536"/>
              <a:gd name="T21" fmla="*/ 0 w 247"/>
              <a:gd name="T22" fmla="*/ 0 h 92"/>
              <a:gd name="T23" fmla="*/ 247 w 247"/>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92">
                <a:moveTo>
                  <a:pt x="247" y="19"/>
                </a:moveTo>
                <a:cubicBezTo>
                  <a:pt x="226" y="81"/>
                  <a:pt x="242" y="60"/>
                  <a:pt x="210" y="92"/>
                </a:cubicBezTo>
                <a:cubicBezTo>
                  <a:pt x="140" y="84"/>
                  <a:pt x="70" y="78"/>
                  <a:pt x="0" y="64"/>
                </a:cubicBezTo>
                <a:cubicBezTo>
                  <a:pt x="29" y="20"/>
                  <a:pt x="7" y="41"/>
                  <a:pt x="73" y="19"/>
                </a:cubicBezTo>
                <a:cubicBezTo>
                  <a:pt x="82" y="16"/>
                  <a:pt x="92" y="12"/>
                  <a:pt x="101" y="9"/>
                </a:cubicBezTo>
                <a:cubicBezTo>
                  <a:pt x="110" y="6"/>
                  <a:pt x="128" y="0"/>
                  <a:pt x="128" y="0"/>
                </a:cubicBezTo>
                <a:cubicBezTo>
                  <a:pt x="203" y="26"/>
                  <a:pt x="164" y="19"/>
                  <a:pt x="247" y="19"/>
                </a:cubicBezTo>
                <a:close/>
              </a:path>
            </a:pathLst>
          </a:custGeom>
          <a:solidFill>
            <a:srgbClr val="C0C0C0"/>
          </a:solidFill>
          <a:ln w="15875">
            <a:solidFill>
              <a:schemeClr val="tx1"/>
            </a:solidFill>
            <a:round/>
            <a:headEnd/>
            <a:tailEnd/>
          </a:ln>
        </p:spPr>
        <p:txBody>
          <a:bodyPr/>
          <a:lstStyle/>
          <a:p>
            <a:endParaRPr lang="en-US"/>
          </a:p>
        </p:txBody>
      </p:sp>
      <p:sp>
        <p:nvSpPr>
          <p:cNvPr id="121921" name="Freeform 192"/>
          <p:cNvSpPr>
            <a:spLocks/>
          </p:cNvSpPr>
          <p:nvPr/>
        </p:nvSpPr>
        <p:spPr bwMode="auto">
          <a:xfrm>
            <a:off x="4281488" y="2706688"/>
            <a:ext cx="392112" cy="192087"/>
          </a:xfrm>
          <a:custGeom>
            <a:avLst/>
            <a:gdLst>
              <a:gd name="T0" fmla="*/ 210 w 247"/>
              <a:gd name="T1" fmla="*/ 96 h 121"/>
              <a:gd name="T2" fmla="*/ 9 w 247"/>
              <a:gd name="T3" fmla="*/ 87 h 121"/>
              <a:gd name="T4" fmla="*/ 28 w 247"/>
              <a:gd name="T5" fmla="*/ 69 h 121"/>
              <a:gd name="T6" fmla="*/ 46 w 247"/>
              <a:gd name="T7" fmla="*/ 50 h 121"/>
              <a:gd name="T8" fmla="*/ 137 w 247"/>
              <a:gd name="T9" fmla="*/ 5 h 121"/>
              <a:gd name="T10" fmla="*/ 247 w 247"/>
              <a:gd name="T11" fmla="*/ 50 h 121"/>
              <a:gd name="T12" fmla="*/ 210 w 247"/>
              <a:gd name="T13" fmla="*/ 87 h 121"/>
              <a:gd name="T14" fmla="*/ 201 w 247"/>
              <a:gd name="T15" fmla="*/ 114 h 121"/>
              <a:gd name="T16" fmla="*/ 210 w 247"/>
              <a:gd name="T17" fmla="*/ 96 h 1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7"/>
              <a:gd name="T28" fmla="*/ 0 h 121"/>
              <a:gd name="T29" fmla="*/ 247 w 247"/>
              <a:gd name="T30" fmla="*/ 121 h 1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7" h="121">
                <a:moveTo>
                  <a:pt x="210" y="96"/>
                </a:moveTo>
                <a:cubicBezTo>
                  <a:pt x="143" y="93"/>
                  <a:pt x="75" y="97"/>
                  <a:pt x="9" y="87"/>
                </a:cubicBezTo>
                <a:cubicBezTo>
                  <a:pt x="0" y="86"/>
                  <a:pt x="22" y="75"/>
                  <a:pt x="28" y="69"/>
                </a:cubicBezTo>
                <a:cubicBezTo>
                  <a:pt x="34" y="63"/>
                  <a:pt x="41" y="57"/>
                  <a:pt x="46" y="50"/>
                </a:cubicBezTo>
                <a:cubicBezTo>
                  <a:pt x="76" y="12"/>
                  <a:pt x="88" y="15"/>
                  <a:pt x="137" y="5"/>
                </a:cubicBezTo>
                <a:cubicBezTo>
                  <a:pt x="189" y="11"/>
                  <a:pt x="230" y="0"/>
                  <a:pt x="247" y="50"/>
                </a:cubicBezTo>
                <a:cubicBezTo>
                  <a:pt x="235" y="63"/>
                  <a:pt x="219" y="72"/>
                  <a:pt x="210" y="87"/>
                </a:cubicBezTo>
                <a:cubicBezTo>
                  <a:pt x="205" y="95"/>
                  <a:pt x="201" y="105"/>
                  <a:pt x="201" y="114"/>
                </a:cubicBezTo>
                <a:cubicBezTo>
                  <a:pt x="201" y="121"/>
                  <a:pt x="207" y="102"/>
                  <a:pt x="210" y="96"/>
                </a:cubicBezTo>
                <a:close/>
              </a:path>
            </a:pathLst>
          </a:custGeom>
          <a:solidFill>
            <a:srgbClr val="C0C0C0"/>
          </a:solidFill>
          <a:ln w="9525">
            <a:solidFill>
              <a:schemeClr val="tx1"/>
            </a:solidFill>
            <a:round/>
            <a:headEnd/>
            <a:tailEnd/>
          </a:ln>
        </p:spPr>
        <p:txBody>
          <a:bodyPr/>
          <a:lstStyle/>
          <a:p>
            <a:endParaRPr lang="en-US"/>
          </a:p>
        </p:txBody>
      </p:sp>
      <p:sp>
        <p:nvSpPr>
          <p:cNvPr id="121922" name="Freeform 193"/>
          <p:cNvSpPr>
            <a:spLocks/>
          </p:cNvSpPr>
          <p:nvPr/>
        </p:nvSpPr>
        <p:spPr bwMode="auto">
          <a:xfrm>
            <a:off x="3868738" y="2828925"/>
            <a:ext cx="268287" cy="206375"/>
          </a:xfrm>
          <a:custGeom>
            <a:avLst/>
            <a:gdLst>
              <a:gd name="T0" fmla="*/ 169 w 169"/>
              <a:gd name="T1" fmla="*/ 56 h 130"/>
              <a:gd name="T2" fmla="*/ 105 w 169"/>
              <a:gd name="T3" fmla="*/ 1 h 130"/>
              <a:gd name="T4" fmla="*/ 13 w 169"/>
              <a:gd name="T5" fmla="*/ 56 h 130"/>
              <a:gd name="T6" fmla="*/ 68 w 169"/>
              <a:gd name="T7" fmla="*/ 129 h 130"/>
              <a:gd name="T8" fmla="*/ 141 w 169"/>
              <a:gd name="T9" fmla="*/ 120 h 130"/>
              <a:gd name="T10" fmla="*/ 169 w 169"/>
              <a:gd name="T11" fmla="*/ 56 h 130"/>
              <a:gd name="T12" fmla="*/ 0 60000 65536"/>
              <a:gd name="T13" fmla="*/ 0 60000 65536"/>
              <a:gd name="T14" fmla="*/ 0 60000 65536"/>
              <a:gd name="T15" fmla="*/ 0 60000 65536"/>
              <a:gd name="T16" fmla="*/ 0 60000 65536"/>
              <a:gd name="T17" fmla="*/ 0 60000 65536"/>
              <a:gd name="T18" fmla="*/ 0 w 169"/>
              <a:gd name="T19" fmla="*/ 0 h 130"/>
              <a:gd name="T20" fmla="*/ 169 w 169"/>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169" h="130">
                <a:moveTo>
                  <a:pt x="169" y="56"/>
                </a:moveTo>
                <a:cubicBezTo>
                  <a:pt x="145" y="32"/>
                  <a:pt x="139" y="12"/>
                  <a:pt x="105" y="1"/>
                </a:cubicBezTo>
                <a:cubicBezTo>
                  <a:pt x="0" y="16"/>
                  <a:pt x="69" y="0"/>
                  <a:pt x="13" y="56"/>
                </a:cubicBezTo>
                <a:cubicBezTo>
                  <a:pt x="23" y="104"/>
                  <a:pt x="23" y="114"/>
                  <a:pt x="68" y="129"/>
                </a:cubicBezTo>
                <a:cubicBezTo>
                  <a:pt x="92" y="126"/>
                  <a:pt x="119" y="130"/>
                  <a:pt x="141" y="120"/>
                </a:cubicBezTo>
                <a:cubicBezTo>
                  <a:pt x="146" y="118"/>
                  <a:pt x="156" y="69"/>
                  <a:pt x="169" y="56"/>
                </a:cubicBezTo>
                <a:close/>
              </a:path>
            </a:pathLst>
          </a:custGeom>
          <a:solidFill>
            <a:srgbClr val="C0C0C0"/>
          </a:solidFill>
          <a:ln w="15875">
            <a:solidFill>
              <a:schemeClr val="tx1"/>
            </a:solidFill>
            <a:round/>
            <a:headEnd/>
            <a:tailEnd/>
          </a:ln>
        </p:spPr>
        <p:txBody>
          <a:bodyPr/>
          <a:lstStyle/>
          <a:p>
            <a:endParaRPr lang="en-US"/>
          </a:p>
        </p:txBody>
      </p:sp>
      <p:sp>
        <p:nvSpPr>
          <p:cNvPr id="121923" name="Freeform 194"/>
          <p:cNvSpPr>
            <a:spLocks/>
          </p:cNvSpPr>
          <p:nvPr/>
        </p:nvSpPr>
        <p:spPr bwMode="auto">
          <a:xfrm>
            <a:off x="3824288" y="2568575"/>
            <a:ext cx="304800" cy="247650"/>
          </a:xfrm>
          <a:custGeom>
            <a:avLst/>
            <a:gdLst>
              <a:gd name="T0" fmla="*/ 160 w 192"/>
              <a:gd name="T1" fmla="*/ 83 h 156"/>
              <a:gd name="T2" fmla="*/ 105 w 192"/>
              <a:gd name="T3" fmla="*/ 0 h 156"/>
              <a:gd name="T4" fmla="*/ 23 w 192"/>
              <a:gd name="T5" fmla="*/ 46 h 156"/>
              <a:gd name="T6" fmla="*/ 69 w 192"/>
              <a:gd name="T7" fmla="*/ 156 h 156"/>
              <a:gd name="T8" fmla="*/ 160 w 192"/>
              <a:gd name="T9" fmla="*/ 83 h 156"/>
              <a:gd name="T10" fmla="*/ 0 60000 65536"/>
              <a:gd name="T11" fmla="*/ 0 60000 65536"/>
              <a:gd name="T12" fmla="*/ 0 60000 65536"/>
              <a:gd name="T13" fmla="*/ 0 60000 65536"/>
              <a:gd name="T14" fmla="*/ 0 60000 65536"/>
              <a:gd name="T15" fmla="*/ 0 w 192"/>
              <a:gd name="T16" fmla="*/ 0 h 156"/>
              <a:gd name="T17" fmla="*/ 192 w 192"/>
              <a:gd name="T18" fmla="*/ 156 h 156"/>
            </a:gdLst>
            <a:ahLst/>
            <a:cxnLst>
              <a:cxn ang="T10">
                <a:pos x="T0" y="T1"/>
              </a:cxn>
              <a:cxn ang="T11">
                <a:pos x="T2" y="T3"/>
              </a:cxn>
              <a:cxn ang="T12">
                <a:pos x="T4" y="T5"/>
              </a:cxn>
              <a:cxn ang="T13">
                <a:pos x="T6" y="T7"/>
              </a:cxn>
              <a:cxn ang="T14">
                <a:pos x="T8" y="T9"/>
              </a:cxn>
            </a:cxnLst>
            <a:rect l="T15" t="T16" r="T17" b="T18"/>
            <a:pathLst>
              <a:path w="192" h="156">
                <a:moveTo>
                  <a:pt x="160" y="83"/>
                </a:moveTo>
                <a:cubicBezTo>
                  <a:pt x="147" y="19"/>
                  <a:pt x="146" y="41"/>
                  <a:pt x="105" y="0"/>
                </a:cubicBezTo>
                <a:cubicBezTo>
                  <a:pt x="66" y="10"/>
                  <a:pt x="56" y="24"/>
                  <a:pt x="23" y="46"/>
                </a:cubicBezTo>
                <a:cubicBezTo>
                  <a:pt x="0" y="116"/>
                  <a:pt x="28" y="115"/>
                  <a:pt x="69" y="156"/>
                </a:cubicBezTo>
                <a:cubicBezTo>
                  <a:pt x="110" y="151"/>
                  <a:pt x="192" y="148"/>
                  <a:pt x="160" y="83"/>
                </a:cubicBezTo>
                <a:close/>
              </a:path>
            </a:pathLst>
          </a:custGeom>
          <a:solidFill>
            <a:srgbClr val="C0C0C0"/>
          </a:solidFill>
          <a:ln w="15875">
            <a:solidFill>
              <a:schemeClr val="tx1"/>
            </a:solidFill>
            <a:round/>
            <a:headEnd/>
            <a:tailEnd/>
          </a:ln>
        </p:spPr>
        <p:txBody>
          <a:bodyPr/>
          <a:lstStyle/>
          <a:p>
            <a:endParaRPr lang="en-US"/>
          </a:p>
        </p:txBody>
      </p:sp>
      <p:sp>
        <p:nvSpPr>
          <p:cNvPr id="121924" name="Freeform 196"/>
          <p:cNvSpPr>
            <a:spLocks/>
          </p:cNvSpPr>
          <p:nvPr/>
        </p:nvSpPr>
        <p:spPr bwMode="auto">
          <a:xfrm>
            <a:off x="4456113" y="2336800"/>
            <a:ext cx="263525" cy="246063"/>
          </a:xfrm>
          <a:custGeom>
            <a:avLst/>
            <a:gdLst>
              <a:gd name="T0" fmla="*/ 64 w 166"/>
              <a:gd name="T1" fmla="*/ 0 h 155"/>
              <a:gd name="T2" fmla="*/ 164 w 166"/>
              <a:gd name="T3" fmla="*/ 55 h 155"/>
              <a:gd name="T4" fmla="*/ 146 w 166"/>
              <a:gd name="T5" fmla="*/ 128 h 155"/>
              <a:gd name="T6" fmla="*/ 110 w 166"/>
              <a:gd name="T7" fmla="*/ 137 h 155"/>
              <a:gd name="T8" fmla="*/ 55 w 166"/>
              <a:gd name="T9" fmla="*/ 155 h 155"/>
              <a:gd name="T10" fmla="*/ 18 w 166"/>
              <a:gd name="T11" fmla="*/ 119 h 155"/>
              <a:gd name="T12" fmla="*/ 0 w 166"/>
              <a:gd name="T13" fmla="*/ 91 h 155"/>
              <a:gd name="T14" fmla="*/ 64 w 166"/>
              <a:gd name="T15" fmla="*/ 0 h 155"/>
              <a:gd name="T16" fmla="*/ 0 60000 65536"/>
              <a:gd name="T17" fmla="*/ 0 60000 65536"/>
              <a:gd name="T18" fmla="*/ 0 60000 65536"/>
              <a:gd name="T19" fmla="*/ 0 60000 65536"/>
              <a:gd name="T20" fmla="*/ 0 60000 65536"/>
              <a:gd name="T21" fmla="*/ 0 60000 65536"/>
              <a:gd name="T22" fmla="*/ 0 60000 65536"/>
              <a:gd name="T23" fmla="*/ 0 60000 65536"/>
              <a:gd name="T24" fmla="*/ 0 w 166"/>
              <a:gd name="T25" fmla="*/ 0 h 155"/>
              <a:gd name="T26" fmla="*/ 166 w 166"/>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6" h="155">
                <a:moveTo>
                  <a:pt x="64" y="0"/>
                </a:moveTo>
                <a:cubicBezTo>
                  <a:pt x="94" y="10"/>
                  <a:pt x="137" y="37"/>
                  <a:pt x="164" y="55"/>
                </a:cubicBezTo>
                <a:cubicBezTo>
                  <a:pt x="159" y="80"/>
                  <a:pt x="166" y="112"/>
                  <a:pt x="146" y="128"/>
                </a:cubicBezTo>
                <a:cubicBezTo>
                  <a:pt x="136" y="136"/>
                  <a:pt x="122" y="133"/>
                  <a:pt x="110" y="137"/>
                </a:cubicBezTo>
                <a:cubicBezTo>
                  <a:pt x="92" y="142"/>
                  <a:pt x="55" y="155"/>
                  <a:pt x="55" y="155"/>
                </a:cubicBezTo>
                <a:cubicBezTo>
                  <a:pt x="35" y="95"/>
                  <a:pt x="63" y="155"/>
                  <a:pt x="18" y="119"/>
                </a:cubicBezTo>
                <a:cubicBezTo>
                  <a:pt x="9" y="112"/>
                  <a:pt x="6" y="100"/>
                  <a:pt x="0" y="91"/>
                </a:cubicBezTo>
                <a:cubicBezTo>
                  <a:pt x="27" y="50"/>
                  <a:pt x="64" y="52"/>
                  <a:pt x="64" y="0"/>
                </a:cubicBezTo>
                <a:close/>
              </a:path>
            </a:pathLst>
          </a:custGeom>
          <a:solidFill>
            <a:srgbClr val="C0C0C0"/>
          </a:solidFill>
          <a:ln w="15875">
            <a:solidFill>
              <a:schemeClr val="tx1"/>
            </a:solidFill>
            <a:round/>
            <a:headEnd/>
            <a:tailEnd/>
          </a:ln>
        </p:spPr>
        <p:txBody>
          <a:bodyPr/>
          <a:lstStyle/>
          <a:p>
            <a:endParaRPr lang="en-US"/>
          </a:p>
        </p:txBody>
      </p:sp>
      <p:sp>
        <p:nvSpPr>
          <p:cNvPr id="121925" name="Freeform 197"/>
          <p:cNvSpPr>
            <a:spLocks/>
          </p:cNvSpPr>
          <p:nvPr/>
        </p:nvSpPr>
        <p:spPr bwMode="auto">
          <a:xfrm>
            <a:off x="4106863" y="2859088"/>
            <a:ext cx="260350" cy="211137"/>
          </a:xfrm>
          <a:custGeom>
            <a:avLst/>
            <a:gdLst>
              <a:gd name="T0" fmla="*/ 156 w 164"/>
              <a:gd name="T1" fmla="*/ 64 h 133"/>
              <a:gd name="T2" fmla="*/ 110 w 164"/>
              <a:gd name="T3" fmla="*/ 92 h 133"/>
              <a:gd name="T4" fmla="*/ 101 w 164"/>
              <a:gd name="T5" fmla="*/ 119 h 133"/>
              <a:gd name="T6" fmla="*/ 74 w 164"/>
              <a:gd name="T7" fmla="*/ 128 h 133"/>
              <a:gd name="T8" fmla="*/ 19 w 164"/>
              <a:gd name="T9" fmla="*/ 119 h 133"/>
              <a:gd name="T10" fmla="*/ 28 w 164"/>
              <a:gd name="T11" fmla="*/ 73 h 133"/>
              <a:gd name="T12" fmla="*/ 0 w 164"/>
              <a:gd name="T13" fmla="*/ 28 h 133"/>
              <a:gd name="T14" fmla="*/ 55 w 164"/>
              <a:gd name="T15" fmla="*/ 9 h 133"/>
              <a:gd name="T16" fmla="*/ 83 w 164"/>
              <a:gd name="T17" fmla="*/ 0 h 133"/>
              <a:gd name="T18" fmla="*/ 156 w 164"/>
              <a:gd name="T19" fmla="*/ 64 h 1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4"/>
              <a:gd name="T31" fmla="*/ 0 h 133"/>
              <a:gd name="T32" fmla="*/ 164 w 164"/>
              <a:gd name="T33" fmla="*/ 133 h 1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4" h="133">
                <a:moveTo>
                  <a:pt x="156" y="64"/>
                </a:moveTo>
                <a:cubicBezTo>
                  <a:pt x="133" y="71"/>
                  <a:pt x="123" y="70"/>
                  <a:pt x="110" y="92"/>
                </a:cubicBezTo>
                <a:cubicBezTo>
                  <a:pt x="105" y="100"/>
                  <a:pt x="108" y="112"/>
                  <a:pt x="101" y="119"/>
                </a:cubicBezTo>
                <a:cubicBezTo>
                  <a:pt x="94" y="126"/>
                  <a:pt x="83" y="125"/>
                  <a:pt x="74" y="128"/>
                </a:cubicBezTo>
                <a:cubicBezTo>
                  <a:pt x="56" y="125"/>
                  <a:pt x="31" y="133"/>
                  <a:pt x="19" y="119"/>
                </a:cubicBezTo>
                <a:cubicBezTo>
                  <a:pt x="9" y="107"/>
                  <a:pt x="28" y="89"/>
                  <a:pt x="28" y="73"/>
                </a:cubicBezTo>
                <a:cubicBezTo>
                  <a:pt x="28" y="49"/>
                  <a:pt x="15" y="42"/>
                  <a:pt x="0" y="28"/>
                </a:cubicBezTo>
                <a:cubicBezTo>
                  <a:pt x="18" y="22"/>
                  <a:pt x="37" y="15"/>
                  <a:pt x="55" y="9"/>
                </a:cubicBezTo>
                <a:cubicBezTo>
                  <a:pt x="64" y="6"/>
                  <a:pt x="83" y="0"/>
                  <a:pt x="83" y="0"/>
                </a:cubicBezTo>
                <a:cubicBezTo>
                  <a:pt x="164" y="27"/>
                  <a:pt x="124" y="0"/>
                  <a:pt x="156" y="64"/>
                </a:cubicBezTo>
                <a:close/>
              </a:path>
            </a:pathLst>
          </a:custGeom>
          <a:solidFill>
            <a:srgbClr val="C0C0C0"/>
          </a:solidFill>
          <a:ln w="9525">
            <a:solidFill>
              <a:schemeClr val="tx1"/>
            </a:solidFill>
            <a:round/>
            <a:headEnd/>
            <a:tailEnd/>
          </a:ln>
        </p:spPr>
        <p:txBody>
          <a:bodyPr/>
          <a:lstStyle/>
          <a:p>
            <a:endParaRPr lang="en-US"/>
          </a:p>
        </p:txBody>
      </p:sp>
      <p:sp>
        <p:nvSpPr>
          <p:cNvPr id="121926" name="Freeform 198"/>
          <p:cNvSpPr>
            <a:spLocks/>
          </p:cNvSpPr>
          <p:nvPr/>
        </p:nvSpPr>
        <p:spPr bwMode="auto">
          <a:xfrm>
            <a:off x="4543425" y="2844800"/>
            <a:ext cx="376238" cy="236538"/>
          </a:xfrm>
          <a:custGeom>
            <a:avLst/>
            <a:gdLst>
              <a:gd name="T0" fmla="*/ 210 w 237"/>
              <a:gd name="T1" fmla="*/ 128 h 149"/>
              <a:gd name="T2" fmla="*/ 18 w 237"/>
              <a:gd name="T3" fmla="*/ 82 h 149"/>
              <a:gd name="T4" fmla="*/ 36 w 237"/>
              <a:gd name="T5" fmla="*/ 46 h 149"/>
              <a:gd name="T6" fmla="*/ 45 w 237"/>
              <a:gd name="T7" fmla="*/ 18 h 149"/>
              <a:gd name="T8" fmla="*/ 64 w 237"/>
              <a:gd name="T9" fmla="*/ 0 h 149"/>
              <a:gd name="T10" fmla="*/ 146 w 237"/>
              <a:gd name="T11" fmla="*/ 37 h 149"/>
              <a:gd name="T12" fmla="*/ 155 w 237"/>
              <a:gd name="T13" fmla="*/ 64 h 149"/>
              <a:gd name="T14" fmla="*/ 192 w 237"/>
              <a:gd name="T15" fmla="*/ 73 h 149"/>
              <a:gd name="T16" fmla="*/ 210 w 237"/>
              <a:gd name="T17" fmla="*/ 128 h 1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7"/>
              <a:gd name="T28" fmla="*/ 0 h 149"/>
              <a:gd name="T29" fmla="*/ 237 w 237"/>
              <a:gd name="T30" fmla="*/ 149 h 1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7" h="149">
                <a:moveTo>
                  <a:pt x="210" y="128"/>
                </a:moveTo>
                <a:cubicBezTo>
                  <a:pt x="62" y="119"/>
                  <a:pt x="82" y="149"/>
                  <a:pt x="18" y="82"/>
                </a:cubicBezTo>
                <a:cubicBezTo>
                  <a:pt x="0" y="27"/>
                  <a:pt x="6" y="77"/>
                  <a:pt x="36" y="46"/>
                </a:cubicBezTo>
                <a:cubicBezTo>
                  <a:pt x="43" y="39"/>
                  <a:pt x="40" y="26"/>
                  <a:pt x="45" y="18"/>
                </a:cubicBezTo>
                <a:cubicBezTo>
                  <a:pt x="50" y="11"/>
                  <a:pt x="58" y="6"/>
                  <a:pt x="64" y="0"/>
                </a:cubicBezTo>
                <a:cubicBezTo>
                  <a:pt x="94" y="10"/>
                  <a:pt x="117" y="26"/>
                  <a:pt x="146" y="37"/>
                </a:cubicBezTo>
                <a:cubicBezTo>
                  <a:pt x="149" y="46"/>
                  <a:pt x="148" y="58"/>
                  <a:pt x="155" y="64"/>
                </a:cubicBezTo>
                <a:cubicBezTo>
                  <a:pt x="165" y="72"/>
                  <a:pt x="181" y="66"/>
                  <a:pt x="192" y="73"/>
                </a:cubicBezTo>
                <a:cubicBezTo>
                  <a:pt x="197" y="76"/>
                  <a:pt x="237" y="128"/>
                  <a:pt x="210" y="128"/>
                </a:cubicBezTo>
                <a:close/>
              </a:path>
            </a:pathLst>
          </a:custGeom>
          <a:solidFill>
            <a:srgbClr val="C0C0C0"/>
          </a:solidFill>
          <a:ln w="9525">
            <a:solidFill>
              <a:schemeClr val="tx1"/>
            </a:solidFill>
            <a:round/>
            <a:headEnd/>
            <a:tailEnd/>
          </a:ln>
        </p:spPr>
        <p:txBody>
          <a:bodyPr/>
          <a:lstStyle/>
          <a:p>
            <a:endParaRPr lang="en-US"/>
          </a:p>
        </p:txBody>
      </p:sp>
      <p:sp>
        <p:nvSpPr>
          <p:cNvPr id="121927" name="Freeform 199"/>
          <p:cNvSpPr>
            <a:spLocks/>
          </p:cNvSpPr>
          <p:nvPr/>
        </p:nvSpPr>
        <p:spPr bwMode="auto">
          <a:xfrm>
            <a:off x="4295775" y="2511425"/>
            <a:ext cx="268288" cy="217488"/>
          </a:xfrm>
          <a:custGeom>
            <a:avLst/>
            <a:gdLst>
              <a:gd name="T0" fmla="*/ 147 w 169"/>
              <a:gd name="T1" fmla="*/ 64 h 137"/>
              <a:gd name="T2" fmla="*/ 92 w 169"/>
              <a:gd name="T3" fmla="*/ 0 h 137"/>
              <a:gd name="T4" fmla="*/ 46 w 169"/>
              <a:gd name="T5" fmla="*/ 9 h 137"/>
              <a:gd name="T6" fmla="*/ 37 w 169"/>
              <a:gd name="T7" fmla="*/ 36 h 137"/>
              <a:gd name="T8" fmla="*/ 0 w 169"/>
              <a:gd name="T9" fmla="*/ 73 h 137"/>
              <a:gd name="T10" fmla="*/ 55 w 169"/>
              <a:gd name="T11" fmla="*/ 137 h 137"/>
              <a:gd name="T12" fmla="*/ 137 w 169"/>
              <a:gd name="T13" fmla="*/ 109 h 137"/>
              <a:gd name="T14" fmla="*/ 165 w 169"/>
              <a:gd name="T15" fmla="*/ 64 h 137"/>
              <a:gd name="T16" fmla="*/ 147 w 169"/>
              <a:gd name="T17" fmla="*/ 45 h 137"/>
              <a:gd name="T18" fmla="*/ 147 w 169"/>
              <a:gd name="T19" fmla="*/ 64 h 1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137"/>
              <a:gd name="T32" fmla="*/ 169 w 169"/>
              <a:gd name="T33" fmla="*/ 137 h 1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137">
                <a:moveTo>
                  <a:pt x="147" y="64"/>
                </a:moveTo>
                <a:cubicBezTo>
                  <a:pt x="129" y="15"/>
                  <a:pt x="122" y="45"/>
                  <a:pt x="92" y="0"/>
                </a:cubicBezTo>
                <a:cubicBezTo>
                  <a:pt x="77" y="3"/>
                  <a:pt x="59" y="0"/>
                  <a:pt x="46" y="9"/>
                </a:cubicBezTo>
                <a:cubicBezTo>
                  <a:pt x="38" y="14"/>
                  <a:pt x="42" y="28"/>
                  <a:pt x="37" y="36"/>
                </a:cubicBezTo>
                <a:cubicBezTo>
                  <a:pt x="34" y="42"/>
                  <a:pt x="5" y="68"/>
                  <a:pt x="0" y="73"/>
                </a:cubicBezTo>
                <a:cubicBezTo>
                  <a:pt x="29" y="101"/>
                  <a:pt x="19" y="113"/>
                  <a:pt x="55" y="137"/>
                </a:cubicBezTo>
                <a:cubicBezTo>
                  <a:pt x="119" y="116"/>
                  <a:pt x="92" y="126"/>
                  <a:pt x="137" y="109"/>
                </a:cubicBezTo>
                <a:cubicBezTo>
                  <a:pt x="148" y="98"/>
                  <a:pt x="169" y="84"/>
                  <a:pt x="165" y="64"/>
                </a:cubicBezTo>
                <a:cubicBezTo>
                  <a:pt x="163" y="55"/>
                  <a:pt x="156" y="45"/>
                  <a:pt x="147" y="45"/>
                </a:cubicBezTo>
                <a:cubicBezTo>
                  <a:pt x="141" y="45"/>
                  <a:pt x="147" y="58"/>
                  <a:pt x="147" y="64"/>
                </a:cubicBezTo>
                <a:close/>
              </a:path>
            </a:pathLst>
          </a:custGeom>
          <a:solidFill>
            <a:srgbClr val="C0C0C0"/>
          </a:solidFill>
          <a:ln w="15875">
            <a:solidFill>
              <a:schemeClr val="tx1"/>
            </a:solidFill>
            <a:round/>
            <a:headEnd/>
            <a:tailEnd/>
          </a:ln>
        </p:spPr>
        <p:txBody>
          <a:bodyPr/>
          <a:lstStyle/>
          <a:p>
            <a:endParaRPr lang="en-US"/>
          </a:p>
        </p:txBody>
      </p:sp>
      <p:sp>
        <p:nvSpPr>
          <p:cNvPr id="121928" name="Freeform 200"/>
          <p:cNvSpPr>
            <a:spLocks/>
          </p:cNvSpPr>
          <p:nvPr/>
        </p:nvSpPr>
        <p:spPr bwMode="auto">
          <a:xfrm>
            <a:off x="4687888" y="2343150"/>
            <a:ext cx="231775" cy="209550"/>
          </a:xfrm>
          <a:custGeom>
            <a:avLst/>
            <a:gdLst>
              <a:gd name="T0" fmla="*/ 0 w 146"/>
              <a:gd name="T1" fmla="*/ 33 h 132"/>
              <a:gd name="T2" fmla="*/ 55 w 146"/>
              <a:gd name="T3" fmla="*/ 14 h 132"/>
              <a:gd name="T4" fmla="*/ 146 w 146"/>
              <a:gd name="T5" fmla="*/ 51 h 132"/>
              <a:gd name="T6" fmla="*/ 92 w 146"/>
              <a:gd name="T7" fmla="*/ 124 h 132"/>
              <a:gd name="T8" fmla="*/ 0 w 146"/>
              <a:gd name="T9" fmla="*/ 33 h 132"/>
              <a:gd name="T10" fmla="*/ 0 60000 65536"/>
              <a:gd name="T11" fmla="*/ 0 60000 65536"/>
              <a:gd name="T12" fmla="*/ 0 60000 65536"/>
              <a:gd name="T13" fmla="*/ 0 60000 65536"/>
              <a:gd name="T14" fmla="*/ 0 60000 65536"/>
              <a:gd name="T15" fmla="*/ 0 w 146"/>
              <a:gd name="T16" fmla="*/ 0 h 132"/>
              <a:gd name="T17" fmla="*/ 146 w 146"/>
              <a:gd name="T18" fmla="*/ 132 h 132"/>
            </a:gdLst>
            <a:ahLst/>
            <a:cxnLst>
              <a:cxn ang="T10">
                <a:pos x="T0" y="T1"/>
              </a:cxn>
              <a:cxn ang="T11">
                <a:pos x="T2" y="T3"/>
              </a:cxn>
              <a:cxn ang="T12">
                <a:pos x="T4" y="T5"/>
              </a:cxn>
              <a:cxn ang="T13">
                <a:pos x="T6" y="T7"/>
              </a:cxn>
              <a:cxn ang="T14">
                <a:pos x="T8" y="T9"/>
              </a:cxn>
            </a:cxnLst>
            <a:rect l="T15" t="T16" r="T17" b="T18"/>
            <a:pathLst>
              <a:path w="146" h="132">
                <a:moveTo>
                  <a:pt x="0" y="33"/>
                </a:moveTo>
                <a:cubicBezTo>
                  <a:pt x="18" y="27"/>
                  <a:pt x="42" y="0"/>
                  <a:pt x="55" y="14"/>
                </a:cubicBezTo>
                <a:cubicBezTo>
                  <a:pt x="82" y="43"/>
                  <a:pt x="107" y="43"/>
                  <a:pt x="146" y="51"/>
                </a:cubicBezTo>
                <a:cubicBezTo>
                  <a:pt x="129" y="77"/>
                  <a:pt x="109" y="98"/>
                  <a:pt x="92" y="124"/>
                </a:cubicBezTo>
                <a:cubicBezTo>
                  <a:pt x="7" y="110"/>
                  <a:pt x="45" y="132"/>
                  <a:pt x="0" y="33"/>
                </a:cubicBezTo>
                <a:close/>
              </a:path>
            </a:pathLst>
          </a:custGeom>
          <a:solidFill>
            <a:srgbClr val="C0C0C0"/>
          </a:solidFill>
          <a:ln w="15875">
            <a:solidFill>
              <a:schemeClr val="tx1"/>
            </a:solidFill>
            <a:round/>
            <a:headEnd/>
            <a:tailEnd/>
          </a:ln>
        </p:spPr>
        <p:txBody>
          <a:bodyPr/>
          <a:lstStyle/>
          <a:p>
            <a:endParaRPr lang="en-US"/>
          </a:p>
        </p:txBody>
      </p:sp>
      <p:sp>
        <p:nvSpPr>
          <p:cNvPr id="121929" name="Freeform 201"/>
          <p:cNvSpPr>
            <a:spLocks/>
          </p:cNvSpPr>
          <p:nvPr/>
        </p:nvSpPr>
        <p:spPr bwMode="auto">
          <a:xfrm>
            <a:off x="3970338" y="2497138"/>
            <a:ext cx="355600" cy="177800"/>
          </a:xfrm>
          <a:custGeom>
            <a:avLst/>
            <a:gdLst>
              <a:gd name="T0" fmla="*/ 13 w 224"/>
              <a:gd name="T1" fmla="*/ 27 h 112"/>
              <a:gd name="T2" fmla="*/ 224 w 224"/>
              <a:gd name="T3" fmla="*/ 27 h 112"/>
              <a:gd name="T4" fmla="*/ 105 w 224"/>
              <a:gd name="T5" fmla="*/ 82 h 112"/>
              <a:gd name="T6" fmla="*/ 96 w 224"/>
              <a:gd name="T7" fmla="*/ 109 h 112"/>
              <a:gd name="T8" fmla="*/ 77 w 224"/>
              <a:gd name="T9" fmla="*/ 91 h 112"/>
              <a:gd name="T10" fmla="*/ 50 w 224"/>
              <a:gd name="T11" fmla="*/ 73 h 112"/>
              <a:gd name="T12" fmla="*/ 32 w 224"/>
              <a:gd name="T13" fmla="*/ 54 h 112"/>
              <a:gd name="T14" fmla="*/ 4 w 224"/>
              <a:gd name="T15" fmla="*/ 45 h 112"/>
              <a:gd name="T16" fmla="*/ 13 w 224"/>
              <a:gd name="T17" fmla="*/ 27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4"/>
              <a:gd name="T28" fmla="*/ 0 h 112"/>
              <a:gd name="T29" fmla="*/ 224 w 224"/>
              <a:gd name="T30" fmla="*/ 112 h 1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4" h="112">
                <a:moveTo>
                  <a:pt x="13" y="27"/>
                </a:moveTo>
                <a:cubicBezTo>
                  <a:pt x="97" y="0"/>
                  <a:pt x="119" y="20"/>
                  <a:pt x="224" y="27"/>
                </a:cubicBezTo>
                <a:cubicBezTo>
                  <a:pt x="200" y="91"/>
                  <a:pt x="185" y="74"/>
                  <a:pt x="105" y="82"/>
                </a:cubicBezTo>
                <a:cubicBezTo>
                  <a:pt x="102" y="91"/>
                  <a:pt x="105" y="106"/>
                  <a:pt x="96" y="109"/>
                </a:cubicBezTo>
                <a:cubicBezTo>
                  <a:pt x="88" y="112"/>
                  <a:pt x="84" y="96"/>
                  <a:pt x="77" y="91"/>
                </a:cubicBezTo>
                <a:cubicBezTo>
                  <a:pt x="68" y="84"/>
                  <a:pt x="58" y="80"/>
                  <a:pt x="50" y="73"/>
                </a:cubicBezTo>
                <a:cubicBezTo>
                  <a:pt x="43" y="67"/>
                  <a:pt x="39" y="59"/>
                  <a:pt x="32" y="54"/>
                </a:cubicBezTo>
                <a:cubicBezTo>
                  <a:pt x="24" y="49"/>
                  <a:pt x="10" y="53"/>
                  <a:pt x="4" y="45"/>
                </a:cubicBezTo>
                <a:cubicBezTo>
                  <a:pt x="0" y="40"/>
                  <a:pt x="10" y="33"/>
                  <a:pt x="13" y="27"/>
                </a:cubicBezTo>
                <a:close/>
              </a:path>
            </a:pathLst>
          </a:custGeom>
          <a:solidFill>
            <a:srgbClr val="C0C0C0"/>
          </a:solidFill>
          <a:ln w="9525">
            <a:solidFill>
              <a:schemeClr val="tx1"/>
            </a:solidFill>
            <a:round/>
            <a:headEnd/>
            <a:tailEnd/>
          </a:ln>
        </p:spPr>
        <p:txBody>
          <a:bodyPr/>
          <a:lstStyle/>
          <a:p>
            <a:endParaRPr lang="en-US"/>
          </a:p>
        </p:txBody>
      </p:sp>
      <p:sp>
        <p:nvSpPr>
          <p:cNvPr id="121930" name="Freeform 202"/>
          <p:cNvSpPr>
            <a:spLocks/>
          </p:cNvSpPr>
          <p:nvPr/>
        </p:nvSpPr>
        <p:spPr bwMode="auto">
          <a:xfrm>
            <a:off x="3730625" y="2728913"/>
            <a:ext cx="174625" cy="188912"/>
          </a:xfrm>
          <a:custGeom>
            <a:avLst/>
            <a:gdLst>
              <a:gd name="T0" fmla="*/ 55 w 110"/>
              <a:gd name="T1" fmla="*/ 0 h 119"/>
              <a:gd name="T2" fmla="*/ 0 w 110"/>
              <a:gd name="T3" fmla="*/ 64 h 119"/>
              <a:gd name="T4" fmla="*/ 100 w 110"/>
              <a:gd name="T5" fmla="*/ 119 h 119"/>
              <a:gd name="T6" fmla="*/ 82 w 110"/>
              <a:gd name="T7" fmla="*/ 36 h 119"/>
              <a:gd name="T8" fmla="*/ 55 w 110"/>
              <a:gd name="T9" fmla="*/ 0 h 119"/>
              <a:gd name="T10" fmla="*/ 0 60000 65536"/>
              <a:gd name="T11" fmla="*/ 0 60000 65536"/>
              <a:gd name="T12" fmla="*/ 0 60000 65536"/>
              <a:gd name="T13" fmla="*/ 0 60000 65536"/>
              <a:gd name="T14" fmla="*/ 0 60000 65536"/>
              <a:gd name="T15" fmla="*/ 0 w 110"/>
              <a:gd name="T16" fmla="*/ 0 h 119"/>
              <a:gd name="T17" fmla="*/ 110 w 110"/>
              <a:gd name="T18" fmla="*/ 119 h 119"/>
            </a:gdLst>
            <a:ahLst/>
            <a:cxnLst>
              <a:cxn ang="T10">
                <a:pos x="T0" y="T1"/>
              </a:cxn>
              <a:cxn ang="T11">
                <a:pos x="T2" y="T3"/>
              </a:cxn>
              <a:cxn ang="T12">
                <a:pos x="T4" y="T5"/>
              </a:cxn>
              <a:cxn ang="T13">
                <a:pos x="T6" y="T7"/>
              </a:cxn>
              <a:cxn ang="T14">
                <a:pos x="T8" y="T9"/>
              </a:cxn>
            </a:cxnLst>
            <a:rect l="T15" t="T16" r="T17" b="T18"/>
            <a:pathLst>
              <a:path w="110" h="119">
                <a:moveTo>
                  <a:pt x="55" y="0"/>
                </a:moveTo>
                <a:cubicBezTo>
                  <a:pt x="27" y="27"/>
                  <a:pt x="13" y="25"/>
                  <a:pt x="0" y="64"/>
                </a:cubicBezTo>
                <a:cubicBezTo>
                  <a:pt x="39" y="77"/>
                  <a:pt x="62" y="106"/>
                  <a:pt x="100" y="119"/>
                </a:cubicBezTo>
                <a:cubicBezTo>
                  <a:pt x="110" y="87"/>
                  <a:pt x="108" y="62"/>
                  <a:pt x="82" y="36"/>
                </a:cubicBezTo>
                <a:cubicBezTo>
                  <a:pt x="50" y="3"/>
                  <a:pt x="55" y="35"/>
                  <a:pt x="55" y="0"/>
                </a:cubicBezTo>
                <a:close/>
              </a:path>
            </a:pathLst>
          </a:custGeom>
          <a:solidFill>
            <a:srgbClr val="C0C0C0"/>
          </a:solidFill>
          <a:ln w="15875">
            <a:solidFill>
              <a:schemeClr val="tx1"/>
            </a:solidFill>
            <a:round/>
            <a:headEnd/>
            <a:tailEnd/>
          </a:ln>
        </p:spPr>
        <p:txBody>
          <a:bodyPr/>
          <a:lstStyle/>
          <a:p>
            <a:endParaRPr lang="en-US"/>
          </a:p>
        </p:txBody>
      </p:sp>
      <p:sp>
        <p:nvSpPr>
          <p:cNvPr id="121931" name="Freeform 203"/>
          <p:cNvSpPr>
            <a:spLocks/>
          </p:cNvSpPr>
          <p:nvPr/>
        </p:nvSpPr>
        <p:spPr bwMode="auto">
          <a:xfrm>
            <a:off x="4930775" y="2940050"/>
            <a:ext cx="293688" cy="117475"/>
          </a:xfrm>
          <a:custGeom>
            <a:avLst/>
            <a:gdLst>
              <a:gd name="T0" fmla="*/ 185 w 185"/>
              <a:gd name="T1" fmla="*/ 50 h 74"/>
              <a:gd name="T2" fmla="*/ 30 w 185"/>
              <a:gd name="T3" fmla="*/ 50 h 74"/>
              <a:gd name="T4" fmla="*/ 3 w 185"/>
              <a:gd name="T5" fmla="*/ 41 h 74"/>
              <a:gd name="T6" fmla="*/ 21 w 185"/>
              <a:gd name="T7" fmla="*/ 22 h 74"/>
              <a:gd name="T8" fmla="*/ 121 w 185"/>
              <a:gd name="T9" fmla="*/ 13 h 74"/>
              <a:gd name="T10" fmla="*/ 149 w 185"/>
              <a:gd name="T11" fmla="*/ 4 h 74"/>
              <a:gd name="T12" fmla="*/ 185 w 185"/>
              <a:gd name="T13" fmla="*/ 50 h 74"/>
              <a:gd name="T14" fmla="*/ 0 60000 65536"/>
              <a:gd name="T15" fmla="*/ 0 60000 65536"/>
              <a:gd name="T16" fmla="*/ 0 60000 65536"/>
              <a:gd name="T17" fmla="*/ 0 60000 65536"/>
              <a:gd name="T18" fmla="*/ 0 60000 65536"/>
              <a:gd name="T19" fmla="*/ 0 60000 65536"/>
              <a:gd name="T20" fmla="*/ 0 60000 65536"/>
              <a:gd name="T21" fmla="*/ 0 w 185"/>
              <a:gd name="T22" fmla="*/ 0 h 74"/>
              <a:gd name="T23" fmla="*/ 185 w 185"/>
              <a:gd name="T24" fmla="*/ 74 h 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 h="74">
                <a:moveTo>
                  <a:pt x="185" y="50"/>
                </a:moveTo>
                <a:cubicBezTo>
                  <a:pt x="112" y="74"/>
                  <a:pt x="109" y="63"/>
                  <a:pt x="30" y="50"/>
                </a:cubicBezTo>
                <a:cubicBezTo>
                  <a:pt x="21" y="47"/>
                  <a:pt x="6" y="50"/>
                  <a:pt x="3" y="41"/>
                </a:cubicBezTo>
                <a:cubicBezTo>
                  <a:pt x="0" y="33"/>
                  <a:pt x="13" y="24"/>
                  <a:pt x="21" y="22"/>
                </a:cubicBezTo>
                <a:cubicBezTo>
                  <a:pt x="54" y="14"/>
                  <a:pt x="88" y="16"/>
                  <a:pt x="121" y="13"/>
                </a:cubicBezTo>
                <a:cubicBezTo>
                  <a:pt x="130" y="10"/>
                  <a:pt x="140" y="0"/>
                  <a:pt x="149" y="4"/>
                </a:cubicBezTo>
                <a:cubicBezTo>
                  <a:pt x="173" y="13"/>
                  <a:pt x="162" y="73"/>
                  <a:pt x="185" y="50"/>
                </a:cubicBezTo>
                <a:close/>
              </a:path>
            </a:pathLst>
          </a:custGeom>
          <a:solidFill>
            <a:srgbClr val="C0C0C0"/>
          </a:solidFill>
          <a:ln w="15875">
            <a:solidFill>
              <a:schemeClr val="tx1"/>
            </a:solidFill>
            <a:round/>
            <a:headEnd/>
            <a:tailEnd/>
          </a:ln>
        </p:spPr>
        <p:txBody>
          <a:bodyPr/>
          <a:lstStyle/>
          <a:p>
            <a:endParaRPr lang="en-US"/>
          </a:p>
        </p:txBody>
      </p:sp>
      <p:sp>
        <p:nvSpPr>
          <p:cNvPr id="121932" name="Freeform 204"/>
          <p:cNvSpPr>
            <a:spLocks/>
          </p:cNvSpPr>
          <p:nvPr/>
        </p:nvSpPr>
        <p:spPr bwMode="auto">
          <a:xfrm>
            <a:off x="4295775" y="2876550"/>
            <a:ext cx="288925" cy="187325"/>
          </a:xfrm>
          <a:custGeom>
            <a:avLst/>
            <a:gdLst>
              <a:gd name="T0" fmla="*/ 174 w 182"/>
              <a:gd name="T1" fmla="*/ 108 h 118"/>
              <a:gd name="T2" fmla="*/ 147 w 182"/>
              <a:gd name="T3" fmla="*/ 99 h 118"/>
              <a:gd name="T4" fmla="*/ 9 w 182"/>
              <a:gd name="T5" fmla="*/ 90 h 118"/>
              <a:gd name="T6" fmla="*/ 28 w 182"/>
              <a:gd name="T7" fmla="*/ 71 h 118"/>
              <a:gd name="T8" fmla="*/ 46 w 182"/>
              <a:gd name="T9" fmla="*/ 44 h 118"/>
              <a:gd name="T10" fmla="*/ 101 w 182"/>
              <a:gd name="T11" fmla="*/ 7 h 118"/>
              <a:gd name="T12" fmla="*/ 174 w 182"/>
              <a:gd name="T13" fmla="*/ 17 h 118"/>
              <a:gd name="T14" fmla="*/ 165 w 182"/>
              <a:gd name="T15" fmla="*/ 44 h 118"/>
              <a:gd name="T16" fmla="*/ 137 w 182"/>
              <a:gd name="T17" fmla="*/ 53 h 118"/>
              <a:gd name="T18" fmla="*/ 147 w 182"/>
              <a:gd name="T19" fmla="*/ 81 h 118"/>
              <a:gd name="T20" fmla="*/ 174 w 182"/>
              <a:gd name="T21" fmla="*/ 108 h 1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2"/>
              <a:gd name="T34" fmla="*/ 0 h 118"/>
              <a:gd name="T35" fmla="*/ 182 w 182"/>
              <a:gd name="T36" fmla="*/ 118 h 1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2" h="118">
                <a:moveTo>
                  <a:pt x="174" y="108"/>
                </a:moveTo>
                <a:cubicBezTo>
                  <a:pt x="165" y="105"/>
                  <a:pt x="156" y="100"/>
                  <a:pt x="147" y="99"/>
                </a:cubicBezTo>
                <a:cubicBezTo>
                  <a:pt x="101" y="94"/>
                  <a:pt x="54" y="101"/>
                  <a:pt x="9" y="90"/>
                </a:cubicBezTo>
                <a:cubicBezTo>
                  <a:pt x="0" y="88"/>
                  <a:pt x="22" y="78"/>
                  <a:pt x="28" y="71"/>
                </a:cubicBezTo>
                <a:cubicBezTo>
                  <a:pt x="35" y="63"/>
                  <a:pt x="41" y="54"/>
                  <a:pt x="46" y="44"/>
                </a:cubicBezTo>
                <a:cubicBezTo>
                  <a:pt x="68" y="0"/>
                  <a:pt x="33" y="22"/>
                  <a:pt x="101" y="7"/>
                </a:cubicBezTo>
                <a:cubicBezTo>
                  <a:pt x="125" y="10"/>
                  <a:pt x="153" y="5"/>
                  <a:pt x="174" y="17"/>
                </a:cubicBezTo>
                <a:cubicBezTo>
                  <a:pt x="182" y="22"/>
                  <a:pt x="172" y="37"/>
                  <a:pt x="165" y="44"/>
                </a:cubicBezTo>
                <a:cubicBezTo>
                  <a:pt x="158" y="51"/>
                  <a:pt x="146" y="50"/>
                  <a:pt x="137" y="53"/>
                </a:cubicBezTo>
                <a:cubicBezTo>
                  <a:pt x="140" y="62"/>
                  <a:pt x="141" y="73"/>
                  <a:pt x="147" y="81"/>
                </a:cubicBezTo>
                <a:cubicBezTo>
                  <a:pt x="176" y="118"/>
                  <a:pt x="174" y="83"/>
                  <a:pt x="174" y="108"/>
                </a:cubicBezTo>
                <a:close/>
              </a:path>
            </a:pathLst>
          </a:custGeom>
          <a:solidFill>
            <a:srgbClr val="C0C0C0"/>
          </a:solidFill>
          <a:ln w="9525">
            <a:solidFill>
              <a:schemeClr val="tx1"/>
            </a:solidFill>
            <a:round/>
            <a:headEnd/>
            <a:tailEnd/>
          </a:ln>
        </p:spPr>
        <p:txBody>
          <a:bodyPr/>
          <a:lstStyle/>
          <a:p>
            <a:endParaRPr lang="en-US"/>
          </a:p>
        </p:txBody>
      </p:sp>
      <p:sp>
        <p:nvSpPr>
          <p:cNvPr id="121933" name="Line 207"/>
          <p:cNvSpPr>
            <a:spLocks noChangeShapeType="1"/>
          </p:cNvSpPr>
          <p:nvPr/>
        </p:nvSpPr>
        <p:spPr bwMode="auto">
          <a:xfrm flipV="1">
            <a:off x="3810000" y="2438400"/>
            <a:ext cx="0" cy="228600"/>
          </a:xfrm>
          <a:prstGeom prst="line">
            <a:avLst/>
          </a:prstGeom>
          <a:noFill/>
          <a:ln w="22225">
            <a:solidFill>
              <a:schemeClr val="tx1"/>
            </a:solidFill>
            <a:round/>
            <a:headEnd/>
            <a:tailEnd/>
          </a:ln>
        </p:spPr>
        <p:txBody>
          <a:bodyPr/>
          <a:lstStyle/>
          <a:p>
            <a:endParaRPr lang="en-US"/>
          </a:p>
        </p:txBody>
      </p:sp>
      <p:sp>
        <p:nvSpPr>
          <p:cNvPr id="121934" name="Line 208"/>
          <p:cNvSpPr>
            <a:spLocks noChangeShapeType="1"/>
          </p:cNvSpPr>
          <p:nvPr/>
        </p:nvSpPr>
        <p:spPr bwMode="auto">
          <a:xfrm>
            <a:off x="3810000" y="2438400"/>
            <a:ext cx="228600" cy="0"/>
          </a:xfrm>
          <a:prstGeom prst="line">
            <a:avLst/>
          </a:prstGeom>
          <a:noFill/>
          <a:ln w="22225">
            <a:solidFill>
              <a:schemeClr val="tx1"/>
            </a:solidFill>
            <a:round/>
            <a:headEnd/>
            <a:tailEnd/>
          </a:ln>
        </p:spPr>
        <p:txBody>
          <a:bodyPr/>
          <a:lstStyle/>
          <a:p>
            <a:endParaRPr lang="en-US"/>
          </a:p>
        </p:txBody>
      </p:sp>
      <p:sp>
        <p:nvSpPr>
          <p:cNvPr id="121935" name="Oval 267"/>
          <p:cNvSpPr>
            <a:spLocks noChangeAspect="1" noChangeArrowheads="1"/>
          </p:cNvSpPr>
          <p:nvPr/>
        </p:nvSpPr>
        <p:spPr bwMode="auto">
          <a:xfrm>
            <a:off x="2514600" y="2819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36" name="Oval 268"/>
          <p:cNvSpPr>
            <a:spLocks noChangeAspect="1" noChangeArrowheads="1"/>
          </p:cNvSpPr>
          <p:nvPr/>
        </p:nvSpPr>
        <p:spPr bwMode="auto">
          <a:xfrm>
            <a:off x="2590800" y="27432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37" name="Oval 269"/>
          <p:cNvSpPr>
            <a:spLocks noChangeAspect="1" noChangeArrowheads="1"/>
          </p:cNvSpPr>
          <p:nvPr/>
        </p:nvSpPr>
        <p:spPr bwMode="auto">
          <a:xfrm>
            <a:off x="2438400" y="2819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38" name="Oval 271"/>
          <p:cNvSpPr>
            <a:spLocks noChangeAspect="1" noChangeArrowheads="1"/>
          </p:cNvSpPr>
          <p:nvPr/>
        </p:nvSpPr>
        <p:spPr bwMode="auto">
          <a:xfrm>
            <a:off x="2590800" y="2819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39" name="Oval 276"/>
          <p:cNvSpPr>
            <a:spLocks noChangeAspect="1" noChangeArrowheads="1"/>
          </p:cNvSpPr>
          <p:nvPr/>
        </p:nvSpPr>
        <p:spPr bwMode="auto">
          <a:xfrm>
            <a:off x="2819400" y="25146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40" name="Oval 279"/>
          <p:cNvSpPr>
            <a:spLocks noChangeAspect="1" noChangeArrowheads="1"/>
          </p:cNvSpPr>
          <p:nvPr/>
        </p:nvSpPr>
        <p:spPr bwMode="auto">
          <a:xfrm>
            <a:off x="2819400" y="26670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grpSp>
        <p:nvGrpSpPr>
          <p:cNvPr id="6" name="Group 283"/>
          <p:cNvGrpSpPr>
            <a:grpSpLocks/>
          </p:cNvGrpSpPr>
          <p:nvPr/>
        </p:nvGrpSpPr>
        <p:grpSpPr bwMode="auto">
          <a:xfrm>
            <a:off x="2362200" y="2438400"/>
            <a:ext cx="854075" cy="549275"/>
            <a:chOff x="1488" y="1536"/>
            <a:chExt cx="538" cy="346"/>
          </a:xfrm>
        </p:grpSpPr>
        <p:sp>
          <p:nvSpPr>
            <p:cNvPr id="122193" name="Oval 163"/>
            <p:cNvSpPr>
              <a:spLocks noChangeAspect="1" noChangeArrowheads="1"/>
            </p:cNvSpPr>
            <p:nvPr/>
          </p:nvSpPr>
          <p:spPr bwMode="auto">
            <a:xfrm>
              <a:off x="1488" y="1824"/>
              <a:ext cx="58" cy="58"/>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194" name="Oval 270"/>
            <p:cNvSpPr>
              <a:spLocks noChangeAspect="1" noChangeArrowheads="1"/>
            </p:cNvSpPr>
            <p:nvPr/>
          </p:nvSpPr>
          <p:spPr bwMode="auto">
            <a:xfrm>
              <a:off x="1584" y="1824"/>
              <a:ext cx="58" cy="58"/>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195" name="Oval 272"/>
            <p:cNvSpPr>
              <a:spLocks noChangeAspect="1" noChangeArrowheads="1"/>
            </p:cNvSpPr>
            <p:nvPr/>
          </p:nvSpPr>
          <p:spPr bwMode="auto">
            <a:xfrm>
              <a:off x="1728" y="1728"/>
              <a:ext cx="58" cy="58"/>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196" name="Oval 273"/>
            <p:cNvSpPr>
              <a:spLocks noChangeAspect="1" noChangeArrowheads="1"/>
            </p:cNvSpPr>
            <p:nvPr/>
          </p:nvSpPr>
          <p:spPr bwMode="auto">
            <a:xfrm>
              <a:off x="1680" y="1728"/>
              <a:ext cx="58" cy="58"/>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197" name="Oval 274"/>
            <p:cNvSpPr>
              <a:spLocks noChangeAspect="1" noChangeArrowheads="1"/>
            </p:cNvSpPr>
            <p:nvPr/>
          </p:nvSpPr>
          <p:spPr bwMode="auto">
            <a:xfrm>
              <a:off x="1680" y="1632"/>
              <a:ext cx="58" cy="58"/>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198" name="Oval 275"/>
            <p:cNvSpPr>
              <a:spLocks noChangeAspect="1" noChangeArrowheads="1"/>
            </p:cNvSpPr>
            <p:nvPr/>
          </p:nvSpPr>
          <p:spPr bwMode="auto">
            <a:xfrm>
              <a:off x="1824" y="1584"/>
              <a:ext cx="58" cy="58"/>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199" name="Oval 277"/>
            <p:cNvSpPr>
              <a:spLocks noChangeAspect="1" noChangeArrowheads="1"/>
            </p:cNvSpPr>
            <p:nvPr/>
          </p:nvSpPr>
          <p:spPr bwMode="auto">
            <a:xfrm>
              <a:off x="1872" y="1584"/>
              <a:ext cx="58" cy="58"/>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200" name="Oval 278"/>
            <p:cNvSpPr>
              <a:spLocks noChangeAspect="1" noChangeArrowheads="1"/>
            </p:cNvSpPr>
            <p:nvPr/>
          </p:nvSpPr>
          <p:spPr bwMode="auto">
            <a:xfrm>
              <a:off x="1968" y="1584"/>
              <a:ext cx="58" cy="58"/>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201" name="Oval 280"/>
            <p:cNvSpPr>
              <a:spLocks noChangeAspect="1" noChangeArrowheads="1"/>
            </p:cNvSpPr>
            <p:nvPr/>
          </p:nvSpPr>
          <p:spPr bwMode="auto">
            <a:xfrm>
              <a:off x="1968" y="1536"/>
              <a:ext cx="58" cy="58"/>
            </a:xfrm>
            <a:prstGeom prst="ellipse">
              <a:avLst/>
            </a:prstGeom>
            <a:solidFill>
              <a:srgbClr val="C0C0C0"/>
            </a:solidFill>
            <a:ln w="15875">
              <a:solidFill>
                <a:schemeClr val="tx1"/>
              </a:solidFill>
              <a:round/>
              <a:headEnd/>
              <a:tailEnd/>
            </a:ln>
          </p:spPr>
          <p:txBody>
            <a:bodyPr wrap="none" anchor="ctr"/>
            <a:lstStyle/>
            <a:p>
              <a:endParaRPr lang="en-US"/>
            </a:p>
          </p:txBody>
        </p:sp>
      </p:grpSp>
      <p:sp>
        <p:nvSpPr>
          <p:cNvPr id="121942" name="Oval 281"/>
          <p:cNvSpPr>
            <a:spLocks noChangeAspect="1" noChangeArrowheads="1"/>
          </p:cNvSpPr>
          <p:nvPr/>
        </p:nvSpPr>
        <p:spPr bwMode="auto">
          <a:xfrm>
            <a:off x="2667000" y="26670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43" name="Oval 282"/>
          <p:cNvSpPr>
            <a:spLocks noChangeAspect="1" noChangeArrowheads="1"/>
          </p:cNvSpPr>
          <p:nvPr/>
        </p:nvSpPr>
        <p:spPr bwMode="auto">
          <a:xfrm>
            <a:off x="3048000" y="2438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grpSp>
        <p:nvGrpSpPr>
          <p:cNvPr id="7" name="Group 284"/>
          <p:cNvGrpSpPr>
            <a:grpSpLocks/>
          </p:cNvGrpSpPr>
          <p:nvPr/>
        </p:nvGrpSpPr>
        <p:grpSpPr bwMode="auto">
          <a:xfrm>
            <a:off x="3200400" y="2057400"/>
            <a:ext cx="854075" cy="549275"/>
            <a:chOff x="1488" y="1536"/>
            <a:chExt cx="538" cy="346"/>
          </a:xfrm>
        </p:grpSpPr>
        <p:sp>
          <p:nvSpPr>
            <p:cNvPr id="122184" name="Oval 285"/>
            <p:cNvSpPr>
              <a:spLocks noChangeAspect="1" noChangeArrowheads="1"/>
            </p:cNvSpPr>
            <p:nvPr/>
          </p:nvSpPr>
          <p:spPr bwMode="auto">
            <a:xfrm>
              <a:off x="1488" y="1824"/>
              <a:ext cx="58" cy="58"/>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185" name="Oval 286"/>
            <p:cNvSpPr>
              <a:spLocks noChangeAspect="1" noChangeArrowheads="1"/>
            </p:cNvSpPr>
            <p:nvPr/>
          </p:nvSpPr>
          <p:spPr bwMode="auto">
            <a:xfrm>
              <a:off x="1584" y="1824"/>
              <a:ext cx="58" cy="58"/>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186" name="Oval 287"/>
            <p:cNvSpPr>
              <a:spLocks noChangeAspect="1" noChangeArrowheads="1"/>
            </p:cNvSpPr>
            <p:nvPr/>
          </p:nvSpPr>
          <p:spPr bwMode="auto">
            <a:xfrm>
              <a:off x="1728" y="1728"/>
              <a:ext cx="58" cy="58"/>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187" name="Oval 288"/>
            <p:cNvSpPr>
              <a:spLocks noChangeAspect="1" noChangeArrowheads="1"/>
            </p:cNvSpPr>
            <p:nvPr/>
          </p:nvSpPr>
          <p:spPr bwMode="auto">
            <a:xfrm>
              <a:off x="1680" y="1728"/>
              <a:ext cx="58" cy="58"/>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188" name="Oval 289"/>
            <p:cNvSpPr>
              <a:spLocks noChangeAspect="1" noChangeArrowheads="1"/>
            </p:cNvSpPr>
            <p:nvPr/>
          </p:nvSpPr>
          <p:spPr bwMode="auto">
            <a:xfrm>
              <a:off x="1680" y="1632"/>
              <a:ext cx="58" cy="58"/>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189" name="Oval 290"/>
            <p:cNvSpPr>
              <a:spLocks noChangeAspect="1" noChangeArrowheads="1"/>
            </p:cNvSpPr>
            <p:nvPr/>
          </p:nvSpPr>
          <p:spPr bwMode="auto">
            <a:xfrm>
              <a:off x="1824" y="1584"/>
              <a:ext cx="58" cy="58"/>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190" name="Oval 291"/>
            <p:cNvSpPr>
              <a:spLocks noChangeAspect="1" noChangeArrowheads="1"/>
            </p:cNvSpPr>
            <p:nvPr/>
          </p:nvSpPr>
          <p:spPr bwMode="auto">
            <a:xfrm>
              <a:off x="1872" y="1584"/>
              <a:ext cx="58" cy="58"/>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191" name="Oval 292"/>
            <p:cNvSpPr>
              <a:spLocks noChangeAspect="1" noChangeArrowheads="1"/>
            </p:cNvSpPr>
            <p:nvPr/>
          </p:nvSpPr>
          <p:spPr bwMode="auto">
            <a:xfrm>
              <a:off x="1968" y="1584"/>
              <a:ext cx="58" cy="58"/>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192" name="Oval 293"/>
            <p:cNvSpPr>
              <a:spLocks noChangeAspect="1" noChangeArrowheads="1"/>
            </p:cNvSpPr>
            <p:nvPr/>
          </p:nvSpPr>
          <p:spPr bwMode="auto">
            <a:xfrm>
              <a:off x="1968" y="1536"/>
              <a:ext cx="58" cy="58"/>
            </a:xfrm>
            <a:prstGeom prst="ellipse">
              <a:avLst/>
            </a:prstGeom>
            <a:solidFill>
              <a:srgbClr val="C0C0C0"/>
            </a:solidFill>
            <a:ln w="15875">
              <a:solidFill>
                <a:schemeClr val="tx1"/>
              </a:solidFill>
              <a:round/>
              <a:headEnd/>
              <a:tailEnd/>
            </a:ln>
          </p:spPr>
          <p:txBody>
            <a:bodyPr wrap="none" anchor="ctr"/>
            <a:lstStyle/>
            <a:p>
              <a:endParaRPr lang="en-US"/>
            </a:p>
          </p:txBody>
        </p:sp>
      </p:grpSp>
      <p:sp>
        <p:nvSpPr>
          <p:cNvPr id="121945" name="Oval 294"/>
          <p:cNvSpPr>
            <a:spLocks noChangeAspect="1" noChangeArrowheads="1"/>
          </p:cNvSpPr>
          <p:nvPr/>
        </p:nvSpPr>
        <p:spPr bwMode="auto">
          <a:xfrm>
            <a:off x="3200400" y="23622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46" name="Oval 295"/>
          <p:cNvSpPr>
            <a:spLocks noChangeAspect="1" noChangeArrowheads="1"/>
          </p:cNvSpPr>
          <p:nvPr/>
        </p:nvSpPr>
        <p:spPr bwMode="auto">
          <a:xfrm>
            <a:off x="3124200" y="23622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47" name="Oval 296"/>
          <p:cNvSpPr>
            <a:spLocks noChangeAspect="1" noChangeArrowheads="1"/>
          </p:cNvSpPr>
          <p:nvPr/>
        </p:nvSpPr>
        <p:spPr bwMode="auto">
          <a:xfrm>
            <a:off x="3429000" y="2209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48" name="Oval 297"/>
          <p:cNvSpPr>
            <a:spLocks noChangeAspect="1" noChangeArrowheads="1"/>
          </p:cNvSpPr>
          <p:nvPr/>
        </p:nvSpPr>
        <p:spPr bwMode="auto">
          <a:xfrm>
            <a:off x="3276600" y="22860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49" name="Oval 298"/>
          <p:cNvSpPr>
            <a:spLocks noChangeAspect="1" noChangeArrowheads="1"/>
          </p:cNvSpPr>
          <p:nvPr/>
        </p:nvSpPr>
        <p:spPr bwMode="auto">
          <a:xfrm>
            <a:off x="3581400" y="2209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50" name="Oval 299"/>
          <p:cNvSpPr>
            <a:spLocks noChangeAspect="1" noChangeArrowheads="1"/>
          </p:cNvSpPr>
          <p:nvPr/>
        </p:nvSpPr>
        <p:spPr bwMode="auto">
          <a:xfrm>
            <a:off x="3352800" y="2438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51" name="Oval 300"/>
          <p:cNvSpPr>
            <a:spLocks noChangeAspect="1" noChangeArrowheads="1"/>
          </p:cNvSpPr>
          <p:nvPr/>
        </p:nvSpPr>
        <p:spPr bwMode="auto">
          <a:xfrm>
            <a:off x="3581400" y="21336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52" name="Oval 301"/>
          <p:cNvSpPr>
            <a:spLocks noChangeAspect="1" noChangeArrowheads="1"/>
          </p:cNvSpPr>
          <p:nvPr/>
        </p:nvSpPr>
        <p:spPr bwMode="auto">
          <a:xfrm>
            <a:off x="2514600" y="26670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53" name="Oval 302"/>
          <p:cNvSpPr>
            <a:spLocks noChangeAspect="1" noChangeArrowheads="1"/>
          </p:cNvSpPr>
          <p:nvPr/>
        </p:nvSpPr>
        <p:spPr bwMode="auto">
          <a:xfrm>
            <a:off x="2438400" y="26670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54" name="Oval 303"/>
          <p:cNvSpPr>
            <a:spLocks noChangeAspect="1" noChangeArrowheads="1"/>
          </p:cNvSpPr>
          <p:nvPr/>
        </p:nvSpPr>
        <p:spPr bwMode="auto">
          <a:xfrm>
            <a:off x="2362200" y="2695575"/>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55" name="Oval 304"/>
          <p:cNvSpPr>
            <a:spLocks noChangeAspect="1" noChangeArrowheads="1"/>
          </p:cNvSpPr>
          <p:nvPr/>
        </p:nvSpPr>
        <p:spPr bwMode="auto">
          <a:xfrm>
            <a:off x="2247900" y="27686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56" name="Oval 305"/>
          <p:cNvSpPr>
            <a:spLocks noChangeAspect="1" noChangeArrowheads="1"/>
          </p:cNvSpPr>
          <p:nvPr/>
        </p:nvSpPr>
        <p:spPr bwMode="auto">
          <a:xfrm>
            <a:off x="2133600" y="2819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57" name="Oval 306"/>
          <p:cNvSpPr>
            <a:spLocks noChangeAspect="1" noChangeArrowheads="1"/>
          </p:cNvSpPr>
          <p:nvPr/>
        </p:nvSpPr>
        <p:spPr bwMode="auto">
          <a:xfrm>
            <a:off x="2209800" y="28956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58" name="Oval 307"/>
          <p:cNvSpPr>
            <a:spLocks noChangeAspect="1" noChangeArrowheads="1"/>
          </p:cNvSpPr>
          <p:nvPr/>
        </p:nvSpPr>
        <p:spPr bwMode="auto">
          <a:xfrm>
            <a:off x="2209800" y="2971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59" name="Oval 308"/>
          <p:cNvSpPr>
            <a:spLocks noChangeAspect="1" noChangeArrowheads="1"/>
          </p:cNvSpPr>
          <p:nvPr/>
        </p:nvSpPr>
        <p:spPr bwMode="auto">
          <a:xfrm>
            <a:off x="2101850" y="291465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60" name="Oval 309"/>
          <p:cNvSpPr>
            <a:spLocks noChangeAspect="1" noChangeArrowheads="1"/>
          </p:cNvSpPr>
          <p:nvPr/>
        </p:nvSpPr>
        <p:spPr bwMode="auto">
          <a:xfrm>
            <a:off x="2074863" y="2833688"/>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61" name="Oval 311"/>
          <p:cNvSpPr>
            <a:spLocks noChangeAspect="1" noChangeArrowheads="1"/>
          </p:cNvSpPr>
          <p:nvPr/>
        </p:nvSpPr>
        <p:spPr bwMode="auto">
          <a:xfrm>
            <a:off x="2438400" y="2971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62" name="Oval 312"/>
          <p:cNvSpPr>
            <a:spLocks noChangeAspect="1" noChangeArrowheads="1"/>
          </p:cNvSpPr>
          <p:nvPr/>
        </p:nvSpPr>
        <p:spPr bwMode="auto">
          <a:xfrm>
            <a:off x="2590800" y="2590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63" name="Oval 313"/>
          <p:cNvSpPr>
            <a:spLocks noChangeAspect="1" noChangeArrowheads="1"/>
          </p:cNvSpPr>
          <p:nvPr/>
        </p:nvSpPr>
        <p:spPr bwMode="auto">
          <a:xfrm>
            <a:off x="2286000" y="2971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64" name="Oval 314"/>
          <p:cNvSpPr>
            <a:spLocks noChangeAspect="1" noChangeArrowheads="1"/>
          </p:cNvSpPr>
          <p:nvPr/>
        </p:nvSpPr>
        <p:spPr bwMode="auto">
          <a:xfrm>
            <a:off x="2590800" y="2971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65" name="Oval 315"/>
          <p:cNvSpPr>
            <a:spLocks noChangeAspect="1" noChangeArrowheads="1"/>
          </p:cNvSpPr>
          <p:nvPr/>
        </p:nvSpPr>
        <p:spPr bwMode="auto">
          <a:xfrm>
            <a:off x="2362200" y="27432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66" name="Oval 316"/>
          <p:cNvSpPr>
            <a:spLocks noChangeAspect="1" noChangeArrowheads="1"/>
          </p:cNvSpPr>
          <p:nvPr/>
        </p:nvSpPr>
        <p:spPr bwMode="auto">
          <a:xfrm>
            <a:off x="2438400" y="2819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67" name="Oval 317"/>
          <p:cNvSpPr>
            <a:spLocks noChangeAspect="1" noChangeArrowheads="1"/>
          </p:cNvSpPr>
          <p:nvPr/>
        </p:nvSpPr>
        <p:spPr bwMode="auto">
          <a:xfrm>
            <a:off x="2286000" y="2819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68" name="Oval 318"/>
          <p:cNvSpPr>
            <a:spLocks noChangeAspect="1" noChangeArrowheads="1"/>
          </p:cNvSpPr>
          <p:nvPr/>
        </p:nvSpPr>
        <p:spPr bwMode="auto">
          <a:xfrm>
            <a:off x="2514600" y="2819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69" name="Oval 319"/>
          <p:cNvSpPr>
            <a:spLocks noChangeAspect="1" noChangeArrowheads="1"/>
          </p:cNvSpPr>
          <p:nvPr/>
        </p:nvSpPr>
        <p:spPr bwMode="auto">
          <a:xfrm>
            <a:off x="2743200" y="2971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70" name="Oval 320"/>
          <p:cNvSpPr>
            <a:spLocks noChangeAspect="1" noChangeArrowheads="1"/>
          </p:cNvSpPr>
          <p:nvPr/>
        </p:nvSpPr>
        <p:spPr bwMode="auto">
          <a:xfrm>
            <a:off x="2743200" y="28956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71" name="Oval 321"/>
          <p:cNvSpPr>
            <a:spLocks noChangeAspect="1" noChangeArrowheads="1"/>
          </p:cNvSpPr>
          <p:nvPr/>
        </p:nvSpPr>
        <p:spPr bwMode="auto">
          <a:xfrm>
            <a:off x="2743200" y="2971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72" name="Oval 322"/>
          <p:cNvSpPr>
            <a:spLocks noChangeAspect="1" noChangeArrowheads="1"/>
          </p:cNvSpPr>
          <p:nvPr/>
        </p:nvSpPr>
        <p:spPr bwMode="auto">
          <a:xfrm>
            <a:off x="2895600" y="28956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73" name="Oval 323"/>
          <p:cNvSpPr>
            <a:spLocks noChangeAspect="1" noChangeArrowheads="1"/>
          </p:cNvSpPr>
          <p:nvPr/>
        </p:nvSpPr>
        <p:spPr bwMode="auto">
          <a:xfrm>
            <a:off x="2895600" y="26670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74" name="Oval 324"/>
          <p:cNvSpPr>
            <a:spLocks noChangeAspect="1" noChangeArrowheads="1"/>
          </p:cNvSpPr>
          <p:nvPr/>
        </p:nvSpPr>
        <p:spPr bwMode="auto">
          <a:xfrm>
            <a:off x="2819400" y="2819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75" name="Oval 325"/>
          <p:cNvSpPr>
            <a:spLocks noChangeAspect="1" noChangeArrowheads="1"/>
          </p:cNvSpPr>
          <p:nvPr/>
        </p:nvSpPr>
        <p:spPr bwMode="auto">
          <a:xfrm>
            <a:off x="2819400" y="25146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76" name="Oval 326"/>
          <p:cNvSpPr>
            <a:spLocks noChangeAspect="1" noChangeArrowheads="1"/>
          </p:cNvSpPr>
          <p:nvPr/>
        </p:nvSpPr>
        <p:spPr bwMode="auto">
          <a:xfrm>
            <a:off x="2819400" y="2590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77" name="Oval 327"/>
          <p:cNvSpPr>
            <a:spLocks noChangeAspect="1" noChangeArrowheads="1"/>
          </p:cNvSpPr>
          <p:nvPr/>
        </p:nvSpPr>
        <p:spPr bwMode="auto">
          <a:xfrm>
            <a:off x="2667000" y="2819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78" name="Oval 328"/>
          <p:cNvSpPr>
            <a:spLocks noChangeAspect="1" noChangeArrowheads="1"/>
          </p:cNvSpPr>
          <p:nvPr/>
        </p:nvSpPr>
        <p:spPr bwMode="auto">
          <a:xfrm>
            <a:off x="2667000" y="28956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79" name="Oval 329"/>
          <p:cNvSpPr>
            <a:spLocks noChangeAspect="1" noChangeArrowheads="1"/>
          </p:cNvSpPr>
          <p:nvPr/>
        </p:nvSpPr>
        <p:spPr bwMode="auto">
          <a:xfrm>
            <a:off x="2819400" y="2971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80" name="Oval 330"/>
          <p:cNvSpPr>
            <a:spLocks noChangeAspect="1" noChangeArrowheads="1"/>
          </p:cNvSpPr>
          <p:nvPr/>
        </p:nvSpPr>
        <p:spPr bwMode="auto">
          <a:xfrm>
            <a:off x="3352800" y="2438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81" name="Oval 331"/>
          <p:cNvSpPr>
            <a:spLocks noChangeAspect="1" noChangeArrowheads="1"/>
          </p:cNvSpPr>
          <p:nvPr/>
        </p:nvSpPr>
        <p:spPr bwMode="auto">
          <a:xfrm>
            <a:off x="3048000" y="26670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82" name="Oval 332"/>
          <p:cNvSpPr>
            <a:spLocks noChangeAspect="1" noChangeArrowheads="1"/>
          </p:cNvSpPr>
          <p:nvPr/>
        </p:nvSpPr>
        <p:spPr bwMode="auto">
          <a:xfrm>
            <a:off x="2971800" y="2819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83" name="Oval 333"/>
          <p:cNvSpPr>
            <a:spLocks noChangeAspect="1" noChangeArrowheads="1"/>
          </p:cNvSpPr>
          <p:nvPr/>
        </p:nvSpPr>
        <p:spPr bwMode="auto">
          <a:xfrm>
            <a:off x="3124200" y="2590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84" name="Oval 334"/>
          <p:cNvSpPr>
            <a:spLocks noChangeAspect="1" noChangeArrowheads="1"/>
          </p:cNvSpPr>
          <p:nvPr/>
        </p:nvSpPr>
        <p:spPr bwMode="auto">
          <a:xfrm>
            <a:off x="2895600" y="27432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85" name="Oval 335"/>
          <p:cNvSpPr>
            <a:spLocks noChangeAspect="1" noChangeArrowheads="1"/>
          </p:cNvSpPr>
          <p:nvPr/>
        </p:nvSpPr>
        <p:spPr bwMode="auto">
          <a:xfrm>
            <a:off x="3048000" y="27432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86" name="Oval 336"/>
          <p:cNvSpPr>
            <a:spLocks noChangeAspect="1" noChangeArrowheads="1"/>
          </p:cNvSpPr>
          <p:nvPr/>
        </p:nvSpPr>
        <p:spPr bwMode="auto">
          <a:xfrm>
            <a:off x="2438400" y="2819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87" name="Oval 337"/>
          <p:cNvSpPr>
            <a:spLocks noChangeAspect="1" noChangeArrowheads="1"/>
          </p:cNvSpPr>
          <p:nvPr/>
        </p:nvSpPr>
        <p:spPr bwMode="auto">
          <a:xfrm>
            <a:off x="2743200" y="25400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88" name="Oval 338"/>
          <p:cNvSpPr>
            <a:spLocks noChangeAspect="1" noChangeArrowheads="1"/>
          </p:cNvSpPr>
          <p:nvPr/>
        </p:nvSpPr>
        <p:spPr bwMode="auto">
          <a:xfrm>
            <a:off x="2971800" y="2590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89" name="Oval 339"/>
          <p:cNvSpPr>
            <a:spLocks noChangeAspect="1" noChangeArrowheads="1"/>
          </p:cNvSpPr>
          <p:nvPr/>
        </p:nvSpPr>
        <p:spPr bwMode="auto">
          <a:xfrm>
            <a:off x="2971800" y="2971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90" name="Oval 340"/>
          <p:cNvSpPr>
            <a:spLocks noChangeAspect="1" noChangeArrowheads="1"/>
          </p:cNvSpPr>
          <p:nvPr/>
        </p:nvSpPr>
        <p:spPr bwMode="auto">
          <a:xfrm>
            <a:off x="3048000" y="2971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91" name="Oval 341"/>
          <p:cNvSpPr>
            <a:spLocks noChangeAspect="1" noChangeArrowheads="1"/>
          </p:cNvSpPr>
          <p:nvPr/>
        </p:nvSpPr>
        <p:spPr bwMode="auto">
          <a:xfrm>
            <a:off x="3200400" y="2590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92" name="Oval 342"/>
          <p:cNvSpPr>
            <a:spLocks noChangeAspect="1" noChangeArrowheads="1"/>
          </p:cNvSpPr>
          <p:nvPr/>
        </p:nvSpPr>
        <p:spPr bwMode="auto">
          <a:xfrm>
            <a:off x="3657600" y="2074863"/>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93" name="Oval 343"/>
          <p:cNvSpPr>
            <a:spLocks noChangeAspect="1" noChangeArrowheads="1"/>
          </p:cNvSpPr>
          <p:nvPr/>
        </p:nvSpPr>
        <p:spPr bwMode="auto">
          <a:xfrm>
            <a:off x="3276600" y="23622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94" name="Oval 344"/>
          <p:cNvSpPr>
            <a:spLocks noChangeAspect="1" noChangeArrowheads="1"/>
          </p:cNvSpPr>
          <p:nvPr/>
        </p:nvSpPr>
        <p:spPr bwMode="auto">
          <a:xfrm>
            <a:off x="3429000" y="23622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95" name="Oval 345"/>
          <p:cNvSpPr>
            <a:spLocks noChangeAspect="1" noChangeArrowheads="1"/>
          </p:cNvSpPr>
          <p:nvPr/>
        </p:nvSpPr>
        <p:spPr bwMode="auto">
          <a:xfrm>
            <a:off x="3276600" y="2438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96" name="Oval 346"/>
          <p:cNvSpPr>
            <a:spLocks noChangeAspect="1" noChangeArrowheads="1"/>
          </p:cNvSpPr>
          <p:nvPr/>
        </p:nvSpPr>
        <p:spPr bwMode="auto">
          <a:xfrm>
            <a:off x="3276600" y="2438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97" name="Oval 347"/>
          <p:cNvSpPr>
            <a:spLocks noChangeAspect="1" noChangeArrowheads="1"/>
          </p:cNvSpPr>
          <p:nvPr/>
        </p:nvSpPr>
        <p:spPr bwMode="auto">
          <a:xfrm>
            <a:off x="3352800" y="22860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98" name="Oval 348"/>
          <p:cNvSpPr>
            <a:spLocks noChangeAspect="1" noChangeArrowheads="1"/>
          </p:cNvSpPr>
          <p:nvPr/>
        </p:nvSpPr>
        <p:spPr bwMode="auto">
          <a:xfrm>
            <a:off x="3733800" y="2057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1999" name="Oval 349"/>
          <p:cNvSpPr>
            <a:spLocks noChangeAspect="1" noChangeArrowheads="1"/>
          </p:cNvSpPr>
          <p:nvPr/>
        </p:nvSpPr>
        <p:spPr bwMode="auto">
          <a:xfrm>
            <a:off x="3276600" y="2590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00" name="Oval 350"/>
          <p:cNvSpPr>
            <a:spLocks noChangeAspect="1" noChangeArrowheads="1"/>
          </p:cNvSpPr>
          <p:nvPr/>
        </p:nvSpPr>
        <p:spPr bwMode="auto">
          <a:xfrm>
            <a:off x="3124200" y="2819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01" name="Oval 351"/>
          <p:cNvSpPr>
            <a:spLocks noChangeAspect="1" noChangeArrowheads="1"/>
          </p:cNvSpPr>
          <p:nvPr/>
        </p:nvSpPr>
        <p:spPr bwMode="auto">
          <a:xfrm>
            <a:off x="3124200" y="27432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02" name="Oval 352"/>
          <p:cNvSpPr>
            <a:spLocks noChangeAspect="1" noChangeArrowheads="1"/>
          </p:cNvSpPr>
          <p:nvPr/>
        </p:nvSpPr>
        <p:spPr bwMode="auto">
          <a:xfrm>
            <a:off x="3429000" y="2438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03" name="Oval 353"/>
          <p:cNvSpPr>
            <a:spLocks noChangeAspect="1" noChangeArrowheads="1"/>
          </p:cNvSpPr>
          <p:nvPr/>
        </p:nvSpPr>
        <p:spPr bwMode="auto">
          <a:xfrm>
            <a:off x="3200400" y="26670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04" name="Oval 354"/>
          <p:cNvSpPr>
            <a:spLocks noChangeAspect="1" noChangeArrowheads="1"/>
          </p:cNvSpPr>
          <p:nvPr/>
        </p:nvSpPr>
        <p:spPr bwMode="auto">
          <a:xfrm>
            <a:off x="3048000" y="2819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05" name="Oval 355"/>
          <p:cNvSpPr>
            <a:spLocks noChangeAspect="1" noChangeArrowheads="1"/>
          </p:cNvSpPr>
          <p:nvPr/>
        </p:nvSpPr>
        <p:spPr bwMode="auto">
          <a:xfrm>
            <a:off x="3124200" y="2971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06" name="Oval 356"/>
          <p:cNvSpPr>
            <a:spLocks noChangeAspect="1" noChangeArrowheads="1"/>
          </p:cNvSpPr>
          <p:nvPr/>
        </p:nvSpPr>
        <p:spPr bwMode="auto">
          <a:xfrm>
            <a:off x="3200400" y="28956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07" name="Oval 357"/>
          <p:cNvSpPr>
            <a:spLocks noChangeAspect="1" noChangeArrowheads="1"/>
          </p:cNvSpPr>
          <p:nvPr/>
        </p:nvSpPr>
        <p:spPr bwMode="auto">
          <a:xfrm>
            <a:off x="3657600" y="2209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08" name="Oval 358"/>
          <p:cNvSpPr>
            <a:spLocks noChangeAspect="1" noChangeArrowheads="1"/>
          </p:cNvSpPr>
          <p:nvPr/>
        </p:nvSpPr>
        <p:spPr bwMode="auto">
          <a:xfrm>
            <a:off x="3810000" y="2057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09" name="Oval 359"/>
          <p:cNvSpPr>
            <a:spLocks noChangeAspect="1" noChangeArrowheads="1"/>
          </p:cNvSpPr>
          <p:nvPr/>
        </p:nvSpPr>
        <p:spPr bwMode="auto">
          <a:xfrm>
            <a:off x="3886200" y="2209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10" name="Oval 360"/>
          <p:cNvSpPr>
            <a:spLocks noChangeAspect="1" noChangeArrowheads="1"/>
          </p:cNvSpPr>
          <p:nvPr/>
        </p:nvSpPr>
        <p:spPr bwMode="auto">
          <a:xfrm>
            <a:off x="3657600" y="22860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11" name="Oval 361"/>
          <p:cNvSpPr>
            <a:spLocks noChangeAspect="1" noChangeArrowheads="1"/>
          </p:cNvSpPr>
          <p:nvPr/>
        </p:nvSpPr>
        <p:spPr bwMode="auto">
          <a:xfrm>
            <a:off x="4038600" y="21336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12" name="Oval 362"/>
          <p:cNvSpPr>
            <a:spLocks noChangeAspect="1" noChangeArrowheads="1"/>
          </p:cNvSpPr>
          <p:nvPr/>
        </p:nvSpPr>
        <p:spPr bwMode="auto">
          <a:xfrm>
            <a:off x="4114800" y="21336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13" name="Oval 363"/>
          <p:cNvSpPr>
            <a:spLocks noChangeAspect="1" noChangeArrowheads="1"/>
          </p:cNvSpPr>
          <p:nvPr/>
        </p:nvSpPr>
        <p:spPr bwMode="auto">
          <a:xfrm>
            <a:off x="3733800" y="2209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14" name="Oval 364"/>
          <p:cNvSpPr>
            <a:spLocks noChangeAspect="1" noChangeArrowheads="1"/>
          </p:cNvSpPr>
          <p:nvPr/>
        </p:nvSpPr>
        <p:spPr bwMode="auto">
          <a:xfrm>
            <a:off x="4191000" y="2057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15" name="Oval 365"/>
          <p:cNvSpPr>
            <a:spLocks noChangeAspect="1" noChangeArrowheads="1"/>
          </p:cNvSpPr>
          <p:nvPr/>
        </p:nvSpPr>
        <p:spPr bwMode="auto">
          <a:xfrm>
            <a:off x="4038600" y="2057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16" name="Oval 366"/>
          <p:cNvSpPr>
            <a:spLocks noChangeAspect="1" noChangeArrowheads="1"/>
          </p:cNvSpPr>
          <p:nvPr/>
        </p:nvSpPr>
        <p:spPr bwMode="auto">
          <a:xfrm>
            <a:off x="3886200" y="21336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17" name="Oval 367"/>
          <p:cNvSpPr>
            <a:spLocks noChangeAspect="1" noChangeArrowheads="1"/>
          </p:cNvSpPr>
          <p:nvPr/>
        </p:nvSpPr>
        <p:spPr bwMode="auto">
          <a:xfrm>
            <a:off x="3505200" y="22860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18" name="Oval 368"/>
          <p:cNvSpPr>
            <a:spLocks noChangeAspect="1" noChangeArrowheads="1"/>
          </p:cNvSpPr>
          <p:nvPr/>
        </p:nvSpPr>
        <p:spPr bwMode="auto">
          <a:xfrm>
            <a:off x="3048000" y="28956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19" name="Oval 369"/>
          <p:cNvSpPr>
            <a:spLocks noChangeAspect="1" noChangeArrowheads="1"/>
          </p:cNvSpPr>
          <p:nvPr/>
        </p:nvSpPr>
        <p:spPr bwMode="auto">
          <a:xfrm>
            <a:off x="3733800" y="23622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20" name="Oval 370"/>
          <p:cNvSpPr>
            <a:spLocks noChangeAspect="1" noChangeArrowheads="1"/>
          </p:cNvSpPr>
          <p:nvPr/>
        </p:nvSpPr>
        <p:spPr bwMode="auto">
          <a:xfrm>
            <a:off x="3962400" y="22860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21" name="Oval 371"/>
          <p:cNvSpPr>
            <a:spLocks noChangeAspect="1" noChangeArrowheads="1"/>
          </p:cNvSpPr>
          <p:nvPr/>
        </p:nvSpPr>
        <p:spPr bwMode="auto">
          <a:xfrm>
            <a:off x="3810000" y="22860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22" name="Oval 372"/>
          <p:cNvSpPr>
            <a:spLocks noChangeAspect="1" noChangeArrowheads="1"/>
          </p:cNvSpPr>
          <p:nvPr/>
        </p:nvSpPr>
        <p:spPr bwMode="auto">
          <a:xfrm>
            <a:off x="4114800" y="22860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23" name="Oval 373"/>
          <p:cNvSpPr>
            <a:spLocks noChangeAspect="1" noChangeArrowheads="1"/>
          </p:cNvSpPr>
          <p:nvPr/>
        </p:nvSpPr>
        <p:spPr bwMode="auto">
          <a:xfrm>
            <a:off x="3810000" y="2238375"/>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24" name="Oval 374"/>
          <p:cNvSpPr>
            <a:spLocks noChangeAspect="1" noChangeArrowheads="1"/>
          </p:cNvSpPr>
          <p:nvPr/>
        </p:nvSpPr>
        <p:spPr bwMode="auto">
          <a:xfrm>
            <a:off x="3962400" y="2209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25" name="Oval 375"/>
          <p:cNvSpPr>
            <a:spLocks noChangeAspect="1" noChangeArrowheads="1"/>
          </p:cNvSpPr>
          <p:nvPr/>
        </p:nvSpPr>
        <p:spPr bwMode="auto">
          <a:xfrm>
            <a:off x="4114800" y="2209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26" name="Oval 376"/>
          <p:cNvSpPr>
            <a:spLocks noChangeAspect="1" noChangeArrowheads="1"/>
          </p:cNvSpPr>
          <p:nvPr/>
        </p:nvSpPr>
        <p:spPr bwMode="auto">
          <a:xfrm>
            <a:off x="4114800" y="21336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27" name="Oval 377"/>
          <p:cNvSpPr>
            <a:spLocks noChangeAspect="1" noChangeArrowheads="1"/>
          </p:cNvSpPr>
          <p:nvPr/>
        </p:nvSpPr>
        <p:spPr bwMode="auto">
          <a:xfrm>
            <a:off x="4267200" y="21336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28" name="Oval 378"/>
          <p:cNvSpPr>
            <a:spLocks noChangeAspect="1" noChangeArrowheads="1"/>
          </p:cNvSpPr>
          <p:nvPr/>
        </p:nvSpPr>
        <p:spPr bwMode="auto">
          <a:xfrm>
            <a:off x="4267200" y="2057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29" name="Oval 379"/>
          <p:cNvSpPr>
            <a:spLocks noChangeAspect="1" noChangeArrowheads="1"/>
          </p:cNvSpPr>
          <p:nvPr/>
        </p:nvSpPr>
        <p:spPr bwMode="auto">
          <a:xfrm>
            <a:off x="3581400" y="25146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30" name="Oval 380"/>
          <p:cNvSpPr>
            <a:spLocks noChangeAspect="1" noChangeArrowheads="1"/>
          </p:cNvSpPr>
          <p:nvPr/>
        </p:nvSpPr>
        <p:spPr bwMode="auto">
          <a:xfrm>
            <a:off x="3657600" y="2590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31" name="Oval 381"/>
          <p:cNvSpPr>
            <a:spLocks noChangeAspect="1" noChangeArrowheads="1"/>
          </p:cNvSpPr>
          <p:nvPr/>
        </p:nvSpPr>
        <p:spPr bwMode="auto">
          <a:xfrm>
            <a:off x="3429000" y="2590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32" name="Oval 382"/>
          <p:cNvSpPr>
            <a:spLocks noChangeAspect="1" noChangeArrowheads="1"/>
          </p:cNvSpPr>
          <p:nvPr/>
        </p:nvSpPr>
        <p:spPr bwMode="auto">
          <a:xfrm>
            <a:off x="3505200" y="25146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33" name="Oval 384"/>
          <p:cNvSpPr>
            <a:spLocks noChangeAspect="1" noChangeArrowheads="1"/>
          </p:cNvSpPr>
          <p:nvPr/>
        </p:nvSpPr>
        <p:spPr bwMode="auto">
          <a:xfrm>
            <a:off x="3657600" y="2438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34" name="Oval 385"/>
          <p:cNvSpPr>
            <a:spLocks noChangeAspect="1" noChangeArrowheads="1"/>
          </p:cNvSpPr>
          <p:nvPr/>
        </p:nvSpPr>
        <p:spPr bwMode="auto">
          <a:xfrm>
            <a:off x="3581400" y="2438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35" name="Oval 386"/>
          <p:cNvSpPr>
            <a:spLocks noChangeAspect="1" noChangeArrowheads="1"/>
          </p:cNvSpPr>
          <p:nvPr/>
        </p:nvSpPr>
        <p:spPr bwMode="auto">
          <a:xfrm>
            <a:off x="4038600" y="22860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36" name="Oval 387"/>
          <p:cNvSpPr>
            <a:spLocks noChangeAspect="1" noChangeArrowheads="1"/>
          </p:cNvSpPr>
          <p:nvPr/>
        </p:nvSpPr>
        <p:spPr bwMode="auto">
          <a:xfrm>
            <a:off x="4114800" y="22860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37" name="Oval 389"/>
          <p:cNvSpPr>
            <a:spLocks noChangeAspect="1" noChangeArrowheads="1"/>
          </p:cNvSpPr>
          <p:nvPr/>
        </p:nvSpPr>
        <p:spPr bwMode="auto">
          <a:xfrm>
            <a:off x="3429000" y="2819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38" name="Oval 390"/>
          <p:cNvSpPr>
            <a:spLocks noChangeAspect="1" noChangeArrowheads="1"/>
          </p:cNvSpPr>
          <p:nvPr/>
        </p:nvSpPr>
        <p:spPr bwMode="auto">
          <a:xfrm>
            <a:off x="3200400" y="2819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39" name="Oval 391"/>
          <p:cNvSpPr>
            <a:spLocks noChangeAspect="1" noChangeArrowheads="1"/>
          </p:cNvSpPr>
          <p:nvPr/>
        </p:nvSpPr>
        <p:spPr bwMode="auto">
          <a:xfrm>
            <a:off x="3505200" y="27432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40" name="Oval 392"/>
          <p:cNvSpPr>
            <a:spLocks noChangeAspect="1" noChangeArrowheads="1"/>
          </p:cNvSpPr>
          <p:nvPr/>
        </p:nvSpPr>
        <p:spPr bwMode="auto">
          <a:xfrm>
            <a:off x="3581400" y="26670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41" name="Oval 393"/>
          <p:cNvSpPr>
            <a:spLocks noChangeAspect="1" noChangeArrowheads="1"/>
          </p:cNvSpPr>
          <p:nvPr/>
        </p:nvSpPr>
        <p:spPr bwMode="auto">
          <a:xfrm>
            <a:off x="3429000" y="26670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42" name="Oval 394"/>
          <p:cNvSpPr>
            <a:spLocks noChangeAspect="1" noChangeArrowheads="1"/>
          </p:cNvSpPr>
          <p:nvPr/>
        </p:nvSpPr>
        <p:spPr bwMode="auto">
          <a:xfrm>
            <a:off x="3352800" y="26670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43" name="Oval 395"/>
          <p:cNvSpPr>
            <a:spLocks noChangeAspect="1" noChangeArrowheads="1"/>
          </p:cNvSpPr>
          <p:nvPr/>
        </p:nvSpPr>
        <p:spPr bwMode="auto">
          <a:xfrm>
            <a:off x="3276600" y="27432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44" name="Oval 396"/>
          <p:cNvSpPr>
            <a:spLocks noChangeAspect="1" noChangeArrowheads="1"/>
          </p:cNvSpPr>
          <p:nvPr/>
        </p:nvSpPr>
        <p:spPr bwMode="auto">
          <a:xfrm>
            <a:off x="3352800" y="27432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45" name="Oval 397"/>
          <p:cNvSpPr>
            <a:spLocks noChangeAspect="1" noChangeArrowheads="1"/>
          </p:cNvSpPr>
          <p:nvPr/>
        </p:nvSpPr>
        <p:spPr bwMode="auto">
          <a:xfrm>
            <a:off x="3352800" y="2590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46" name="Oval 398"/>
          <p:cNvSpPr>
            <a:spLocks noChangeAspect="1" noChangeArrowheads="1"/>
          </p:cNvSpPr>
          <p:nvPr/>
        </p:nvSpPr>
        <p:spPr bwMode="auto">
          <a:xfrm>
            <a:off x="3505200" y="2590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47" name="Oval 399"/>
          <p:cNvSpPr>
            <a:spLocks noChangeAspect="1" noChangeArrowheads="1"/>
          </p:cNvSpPr>
          <p:nvPr/>
        </p:nvSpPr>
        <p:spPr bwMode="auto">
          <a:xfrm>
            <a:off x="3276600" y="29718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48" name="Oval 400"/>
          <p:cNvSpPr>
            <a:spLocks noChangeAspect="1" noChangeArrowheads="1"/>
          </p:cNvSpPr>
          <p:nvPr/>
        </p:nvSpPr>
        <p:spPr bwMode="auto">
          <a:xfrm>
            <a:off x="3505200" y="2819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49" name="Oval 401"/>
          <p:cNvSpPr>
            <a:spLocks noChangeAspect="1" noChangeArrowheads="1"/>
          </p:cNvSpPr>
          <p:nvPr/>
        </p:nvSpPr>
        <p:spPr bwMode="auto">
          <a:xfrm>
            <a:off x="3581400" y="27432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50" name="Oval 402"/>
          <p:cNvSpPr>
            <a:spLocks noChangeAspect="1" noChangeArrowheads="1"/>
          </p:cNvSpPr>
          <p:nvPr/>
        </p:nvSpPr>
        <p:spPr bwMode="auto">
          <a:xfrm>
            <a:off x="3657600" y="26670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51" name="Oval 403"/>
          <p:cNvSpPr>
            <a:spLocks noChangeAspect="1" noChangeArrowheads="1"/>
          </p:cNvSpPr>
          <p:nvPr/>
        </p:nvSpPr>
        <p:spPr bwMode="auto">
          <a:xfrm>
            <a:off x="3276600" y="28956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52" name="Oval 404"/>
          <p:cNvSpPr>
            <a:spLocks noChangeAspect="1" noChangeArrowheads="1"/>
          </p:cNvSpPr>
          <p:nvPr/>
        </p:nvSpPr>
        <p:spPr bwMode="auto">
          <a:xfrm>
            <a:off x="3352800" y="28956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53" name="Oval 405"/>
          <p:cNvSpPr>
            <a:spLocks noChangeAspect="1" noChangeArrowheads="1"/>
          </p:cNvSpPr>
          <p:nvPr/>
        </p:nvSpPr>
        <p:spPr bwMode="auto">
          <a:xfrm>
            <a:off x="3429000" y="28956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54" name="Oval 406"/>
          <p:cNvSpPr>
            <a:spLocks noChangeAspect="1" noChangeArrowheads="1"/>
          </p:cNvSpPr>
          <p:nvPr/>
        </p:nvSpPr>
        <p:spPr bwMode="auto">
          <a:xfrm>
            <a:off x="3276600" y="2819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55" name="Oval 407"/>
          <p:cNvSpPr>
            <a:spLocks noChangeAspect="1" noChangeArrowheads="1"/>
          </p:cNvSpPr>
          <p:nvPr/>
        </p:nvSpPr>
        <p:spPr bwMode="auto">
          <a:xfrm>
            <a:off x="3200400" y="28956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56" name="Oval 408"/>
          <p:cNvSpPr>
            <a:spLocks noChangeAspect="1" noChangeArrowheads="1"/>
          </p:cNvSpPr>
          <p:nvPr/>
        </p:nvSpPr>
        <p:spPr bwMode="auto">
          <a:xfrm>
            <a:off x="3352800" y="2819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57" name="Oval 409"/>
          <p:cNvSpPr>
            <a:spLocks noChangeAspect="1" noChangeArrowheads="1"/>
          </p:cNvSpPr>
          <p:nvPr/>
        </p:nvSpPr>
        <p:spPr bwMode="auto">
          <a:xfrm>
            <a:off x="2514600" y="27432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58" name="Oval 410"/>
          <p:cNvSpPr>
            <a:spLocks noChangeAspect="1" noChangeArrowheads="1"/>
          </p:cNvSpPr>
          <p:nvPr/>
        </p:nvSpPr>
        <p:spPr bwMode="auto">
          <a:xfrm>
            <a:off x="2895600" y="26670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59" name="Oval 411"/>
          <p:cNvSpPr>
            <a:spLocks noChangeAspect="1" noChangeArrowheads="1"/>
          </p:cNvSpPr>
          <p:nvPr/>
        </p:nvSpPr>
        <p:spPr bwMode="auto">
          <a:xfrm>
            <a:off x="2895600" y="27432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60" name="Oval 412"/>
          <p:cNvSpPr>
            <a:spLocks noChangeAspect="1" noChangeArrowheads="1"/>
          </p:cNvSpPr>
          <p:nvPr/>
        </p:nvSpPr>
        <p:spPr bwMode="auto">
          <a:xfrm>
            <a:off x="3048000" y="25146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61" name="Oval 413"/>
          <p:cNvSpPr>
            <a:spLocks noChangeAspect="1" noChangeArrowheads="1"/>
          </p:cNvSpPr>
          <p:nvPr/>
        </p:nvSpPr>
        <p:spPr bwMode="auto">
          <a:xfrm>
            <a:off x="2971800" y="24384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62" name="Oval 414"/>
          <p:cNvSpPr>
            <a:spLocks noChangeAspect="1" noChangeArrowheads="1"/>
          </p:cNvSpPr>
          <p:nvPr/>
        </p:nvSpPr>
        <p:spPr bwMode="auto">
          <a:xfrm>
            <a:off x="2819400" y="27432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63" name="Oval 415"/>
          <p:cNvSpPr>
            <a:spLocks noChangeAspect="1" noChangeArrowheads="1"/>
          </p:cNvSpPr>
          <p:nvPr/>
        </p:nvSpPr>
        <p:spPr bwMode="auto">
          <a:xfrm>
            <a:off x="2362200" y="28956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64" name="Oval 416"/>
          <p:cNvSpPr>
            <a:spLocks noChangeAspect="1" noChangeArrowheads="1"/>
          </p:cNvSpPr>
          <p:nvPr/>
        </p:nvSpPr>
        <p:spPr bwMode="auto">
          <a:xfrm>
            <a:off x="3581400" y="22860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65" name="Oval 417"/>
          <p:cNvSpPr>
            <a:spLocks noChangeAspect="1" noChangeArrowheads="1"/>
          </p:cNvSpPr>
          <p:nvPr/>
        </p:nvSpPr>
        <p:spPr bwMode="auto">
          <a:xfrm>
            <a:off x="2971800" y="27432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66" name="Oval 418"/>
          <p:cNvSpPr>
            <a:spLocks noChangeAspect="1" noChangeArrowheads="1"/>
          </p:cNvSpPr>
          <p:nvPr/>
        </p:nvSpPr>
        <p:spPr bwMode="auto">
          <a:xfrm>
            <a:off x="2895600" y="27432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67" name="Oval 419"/>
          <p:cNvSpPr>
            <a:spLocks noChangeAspect="1" noChangeArrowheads="1"/>
          </p:cNvSpPr>
          <p:nvPr/>
        </p:nvSpPr>
        <p:spPr bwMode="auto">
          <a:xfrm>
            <a:off x="2743200" y="2667000"/>
            <a:ext cx="92075" cy="92075"/>
          </a:xfrm>
          <a:prstGeom prst="ellipse">
            <a:avLst/>
          </a:prstGeom>
          <a:solidFill>
            <a:srgbClr val="C0C0C0"/>
          </a:solidFill>
          <a:ln w="15875">
            <a:solidFill>
              <a:schemeClr val="tx1"/>
            </a:solidFill>
            <a:round/>
            <a:headEnd/>
            <a:tailEnd/>
          </a:ln>
        </p:spPr>
        <p:txBody>
          <a:bodyPr wrap="none" anchor="ctr"/>
          <a:lstStyle/>
          <a:p>
            <a:endParaRPr lang="en-US"/>
          </a:p>
        </p:txBody>
      </p:sp>
      <p:sp>
        <p:nvSpPr>
          <p:cNvPr id="122068" name="Text Box 422"/>
          <p:cNvSpPr txBox="1">
            <a:spLocks noChangeArrowheads="1"/>
          </p:cNvSpPr>
          <p:nvPr/>
        </p:nvSpPr>
        <p:spPr bwMode="auto">
          <a:xfrm>
            <a:off x="2914650" y="2209800"/>
            <a:ext cx="304800" cy="244475"/>
          </a:xfrm>
          <a:prstGeom prst="rect">
            <a:avLst/>
          </a:prstGeom>
          <a:noFill/>
          <a:ln w="9525">
            <a:noFill/>
            <a:miter lim="800000"/>
            <a:headEnd/>
            <a:tailEnd/>
          </a:ln>
        </p:spPr>
        <p:txBody>
          <a:bodyPr>
            <a:spAutoFit/>
          </a:bodyPr>
          <a:lstStyle/>
          <a:p>
            <a:pPr>
              <a:spcBef>
                <a:spcPct val="50000"/>
              </a:spcBef>
            </a:pPr>
            <a:r>
              <a:rPr lang="en-US" sz="1000"/>
              <a:t>1</a:t>
            </a:r>
          </a:p>
        </p:txBody>
      </p:sp>
      <p:sp>
        <p:nvSpPr>
          <p:cNvPr id="122069" name="Text Box 423"/>
          <p:cNvSpPr txBox="1">
            <a:spLocks noChangeArrowheads="1"/>
          </p:cNvSpPr>
          <p:nvPr/>
        </p:nvSpPr>
        <p:spPr bwMode="auto">
          <a:xfrm>
            <a:off x="5410200" y="2028825"/>
            <a:ext cx="304800" cy="244475"/>
          </a:xfrm>
          <a:prstGeom prst="rect">
            <a:avLst/>
          </a:prstGeom>
          <a:noFill/>
          <a:ln w="9525">
            <a:noFill/>
            <a:miter lim="800000"/>
            <a:headEnd/>
            <a:tailEnd/>
          </a:ln>
        </p:spPr>
        <p:txBody>
          <a:bodyPr>
            <a:spAutoFit/>
          </a:bodyPr>
          <a:lstStyle/>
          <a:p>
            <a:pPr>
              <a:spcBef>
                <a:spcPct val="50000"/>
              </a:spcBef>
            </a:pPr>
            <a:r>
              <a:rPr lang="en-US" sz="1000"/>
              <a:t>2</a:t>
            </a:r>
          </a:p>
        </p:txBody>
      </p:sp>
      <p:sp>
        <p:nvSpPr>
          <p:cNvPr id="122070" name="Text Box 424"/>
          <p:cNvSpPr txBox="1">
            <a:spLocks noChangeArrowheads="1"/>
          </p:cNvSpPr>
          <p:nvPr/>
        </p:nvSpPr>
        <p:spPr bwMode="auto">
          <a:xfrm>
            <a:off x="3152775" y="2009775"/>
            <a:ext cx="304800" cy="244475"/>
          </a:xfrm>
          <a:prstGeom prst="rect">
            <a:avLst/>
          </a:prstGeom>
          <a:noFill/>
          <a:ln w="9525">
            <a:noFill/>
            <a:miter lim="800000"/>
            <a:headEnd/>
            <a:tailEnd/>
          </a:ln>
        </p:spPr>
        <p:txBody>
          <a:bodyPr>
            <a:spAutoFit/>
          </a:bodyPr>
          <a:lstStyle/>
          <a:p>
            <a:pPr>
              <a:spcBef>
                <a:spcPct val="50000"/>
              </a:spcBef>
            </a:pPr>
            <a:r>
              <a:rPr lang="en-US" sz="1000"/>
              <a:t>2</a:t>
            </a:r>
          </a:p>
        </p:txBody>
      </p:sp>
      <p:sp>
        <p:nvSpPr>
          <p:cNvPr id="122071" name="Text Box 425"/>
          <p:cNvSpPr txBox="1">
            <a:spLocks noChangeArrowheads="1"/>
          </p:cNvSpPr>
          <p:nvPr/>
        </p:nvSpPr>
        <p:spPr bwMode="auto">
          <a:xfrm>
            <a:off x="5730875" y="2209800"/>
            <a:ext cx="304800" cy="244475"/>
          </a:xfrm>
          <a:prstGeom prst="rect">
            <a:avLst/>
          </a:prstGeom>
          <a:noFill/>
          <a:ln w="9525">
            <a:noFill/>
            <a:miter lim="800000"/>
            <a:headEnd/>
            <a:tailEnd/>
          </a:ln>
        </p:spPr>
        <p:txBody>
          <a:bodyPr>
            <a:spAutoFit/>
          </a:bodyPr>
          <a:lstStyle/>
          <a:p>
            <a:pPr>
              <a:spcBef>
                <a:spcPct val="50000"/>
              </a:spcBef>
            </a:pPr>
            <a:r>
              <a:rPr lang="en-US" sz="1000"/>
              <a:t>1</a:t>
            </a:r>
          </a:p>
        </p:txBody>
      </p:sp>
      <p:sp>
        <p:nvSpPr>
          <p:cNvPr id="122072" name="Line 426"/>
          <p:cNvSpPr>
            <a:spLocks noChangeShapeType="1"/>
          </p:cNvSpPr>
          <p:nvPr/>
        </p:nvSpPr>
        <p:spPr bwMode="auto">
          <a:xfrm>
            <a:off x="3886200" y="2514600"/>
            <a:ext cx="457200" cy="685800"/>
          </a:xfrm>
          <a:prstGeom prst="line">
            <a:avLst/>
          </a:prstGeom>
          <a:noFill/>
          <a:ln w="9525">
            <a:solidFill>
              <a:schemeClr val="tx1"/>
            </a:solidFill>
            <a:round/>
            <a:headEnd/>
            <a:tailEnd type="triangle" w="med" len="med"/>
          </a:ln>
        </p:spPr>
        <p:txBody>
          <a:bodyPr/>
          <a:lstStyle/>
          <a:p>
            <a:endParaRPr lang="en-US"/>
          </a:p>
        </p:txBody>
      </p:sp>
      <p:sp>
        <p:nvSpPr>
          <p:cNvPr id="122073" name="Text Box 427"/>
          <p:cNvSpPr txBox="1">
            <a:spLocks noChangeArrowheads="1"/>
          </p:cNvSpPr>
          <p:nvPr/>
        </p:nvSpPr>
        <p:spPr bwMode="auto">
          <a:xfrm>
            <a:off x="3756025" y="2046288"/>
            <a:ext cx="304800" cy="641350"/>
          </a:xfrm>
          <a:prstGeom prst="rect">
            <a:avLst/>
          </a:prstGeom>
          <a:noFill/>
          <a:ln w="9525">
            <a:noFill/>
            <a:miter lim="800000"/>
            <a:headEnd/>
            <a:tailEnd/>
          </a:ln>
        </p:spPr>
        <p:txBody>
          <a:bodyPr>
            <a:spAutoFit/>
          </a:bodyPr>
          <a:lstStyle/>
          <a:p>
            <a:pPr>
              <a:spcBef>
                <a:spcPct val="50000"/>
              </a:spcBef>
            </a:pPr>
            <a:r>
              <a:rPr lang="en-US" sz="3600"/>
              <a:t>.</a:t>
            </a:r>
          </a:p>
        </p:txBody>
      </p:sp>
      <p:sp>
        <p:nvSpPr>
          <p:cNvPr id="122074" name="Text Box 428"/>
          <p:cNvSpPr txBox="1">
            <a:spLocks noChangeArrowheads="1"/>
          </p:cNvSpPr>
          <p:nvPr/>
        </p:nvSpPr>
        <p:spPr bwMode="auto">
          <a:xfrm>
            <a:off x="4191000" y="3152775"/>
            <a:ext cx="457200" cy="244475"/>
          </a:xfrm>
          <a:prstGeom prst="rect">
            <a:avLst/>
          </a:prstGeom>
          <a:noFill/>
          <a:ln w="9525">
            <a:noFill/>
            <a:miter lim="800000"/>
            <a:headEnd/>
            <a:tailEnd/>
          </a:ln>
        </p:spPr>
        <p:txBody>
          <a:bodyPr>
            <a:spAutoFit/>
          </a:bodyPr>
          <a:lstStyle/>
          <a:p>
            <a:pPr>
              <a:spcBef>
                <a:spcPct val="50000"/>
              </a:spcBef>
            </a:pPr>
            <a:r>
              <a:rPr lang="en-US" sz="1000"/>
              <a:t>1 : 1</a:t>
            </a:r>
          </a:p>
        </p:txBody>
      </p:sp>
      <p:sp>
        <p:nvSpPr>
          <p:cNvPr id="122075" name="Text Box 429"/>
          <p:cNvSpPr txBox="1">
            <a:spLocks noChangeArrowheads="1"/>
          </p:cNvSpPr>
          <p:nvPr/>
        </p:nvSpPr>
        <p:spPr bwMode="auto">
          <a:xfrm>
            <a:off x="4114800" y="3352800"/>
            <a:ext cx="1143000" cy="274638"/>
          </a:xfrm>
          <a:prstGeom prst="rect">
            <a:avLst/>
          </a:prstGeom>
          <a:noFill/>
          <a:ln w="9525">
            <a:noFill/>
            <a:miter lim="800000"/>
            <a:headEnd/>
            <a:tailEnd/>
          </a:ln>
        </p:spPr>
        <p:txBody>
          <a:bodyPr>
            <a:spAutoFit/>
          </a:bodyPr>
          <a:lstStyle/>
          <a:p>
            <a:pPr>
              <a:spcBef>
                <a:spcPct val="50000"/>
              </a:spcBef>
            </a:pPr>
            <a:r>
              <a:rPr lang="en-US" sz="1200"/>
              <a:t>PROFILE</a:t>
            </a:r>
          </a:p>
        </p:txBody>
      </p:sp>
      <p:sp>
        <p:nvSpPr>
          <p:cNvPr id="122076" name="Text Box 430"/>
          <p:cNvSpPr txBox="1">
            <a:spLocks noChangeArrowheads="1"/>
          </p:cNvSpPr>
          <p:nvPr/>
        </p:nvSpPr>
        <p:spPr bwMode="auto">
          <a:xfrm>
            <a:off x="4114800" y="1447800"/>
            <a:ext cx="1066800" cy="244475"/>
          </a:xfrm>
          <a:prstGeom prst="rect">
            <a:avLst/>
          </a:prstGeom>
          <a:noFill/>
          <a:ln w="9525">
            <a:noFill/>
            <a:miter lim="800000"/>
            <a:headEnd/>
            <a:tailEnd/>
          </a:ln>
        </p:spPr>
        <p:txBody>
          <a:bodyPr>
            <a:spAutoFit/>
          </a:bodyPr>
          <a:lstStyle/>
          <a:p>
            <a:pPr>
              <a:spcBef>
                <a:spcPct val="50000"/>
              </a:spcBef>
            </a:pPr>
            <a:r>
              <a:rPr lang="en-US" sz="1000"/>
              <a:t>0.3 m. (1 ft.)</a:t>
            </a:r>
          </a:p>
        </p:txBody>
      </p:sp>
      <p:sp>
        <p:nvSpPr>
          <p:cNvPr id="122077" name="Text Box 432"/>
          <p:cNvSpPr txBox="1">
            <a:spLocks noChangeArrowheads="1"/>
          </p:cNvSpPr>
          <p:nvPr/>
        </p:nvSpPr>
        <p:spPr bwMode="auto">
          <a:xfrm>
            <a:off x="5791200" y="2057400"/>
            <a:ext cx="1143000" cy="244475"/>
          </a:xfrm>
          <a:prstGeom prst="rect">
            <a:avLst/>
          </a:prstGeom>
          <a:noFill/>
          <a:ln w="9525">
            <a:noFill/>
            <a:miter lim="800000"/>
            <a:headEnd/>
            <a:tailEnd/>
          </a:ln>
        </p:spPr>
        <p:txBody>
          <a:bodyPr>
            <a:spAutoFit/>
          </a:bodyPr>
          <a:lstStyle/>
          <a:p>
            <a:pPr>
              <a:spcBef>
                <a:spcPct val="50000"/>
              </a:spcBef>
            </a:pPr>
            <a:r>
              <a:rPr lang="en-US" sz="1000"/>
              <a:t>DITCH BOTTOM</a:t>
            </a:r>
          </a:p>
        </p:txBody>
      </p:sp>
      <p:sp>
        <p:nvSpPr>
          <p:cNvPr id="122078" name="Line 435"/>
          <p:cNvSpPr>
            <a:spLocks noChangeShapeType="1"/>
          </p:cNvSpPr>
          <p:nvPr/>
        </p:nvSpPr>
        <p:spPr bwMode="auto">
          <a:xfrm>
            <a:off x="7315200" y="2895600"/>
            <a:ext cx="0" cy="152400"/>
          </a:xfrm>
          <a:prstGeom prst="line">
            <a:avLst/>
          </a:prstGeom>
          <a:noFill/>
          <a:ln w="9525">
            <a:solidFill>
              <a:schemeClr val="tx1"/>
            </a:solidFill>
            <a:round/>
            <a:headEnd type="triangle" w="med" len="med"/>
            <a:tailEnd type="triangle" w="med" len="med"/>
          </a:ln>
        </p:spPr>
        <p:txBody>
          <a:bodyPr/>
          <a:lstStyle/>
          <a:p>
            <a:endParaRPr lang="en-US"/>
          </a:p>
        </p:txBody>
      </p:sp>
      <p:sp>
        <p:nvSpPr>
          <p:cNvPr id="122079" name="Line 436"/>
          <p:cNvSpPr>
            <a:spLocks noChangeShapeType="1"/>
          </p:cNvSpPr>
          <p:nvPr/>
        </p:nvSpPr>
        <p:spPr bwMode="auto">
          <a:xfrm>
            <a:off x="7391400" y="2971800"/>
            <a:ext cx="381000" cy="0"/>
          </a:xfrm>
          <a:prstGeom prst="line">
            <a:avLst/>
          </a:prstGeom>
          <a:noFill/>
          <a:ln w="9525">
            <a:solidFill>
              <a:schemeClr val="tx1"/>
            </a:solidFill>
            <a:round/>
            <a:headEnd/>
            <a:tailEnd/>
          </a:ln>
        </p:spPr>
        <p:txBody>
          <a:bodyPr/>
          <a:lstStyle/>
          <a:p>
            <a:endParaRPr lang="en-US"/>
          </a:p>
        </p:txBody>
      </p:sp>
      <p:sp>
        <p:nvSpPr>
          <p:cNvPr id="122080" name="Text Box 437"/>
          <p:cNvSpPr txBox="1">
            <a:spLocks noChangeArrowheads="1"/>
          </p:cNvSpPr>
          <p:nvPr/>
        </p:nvSpPr>
        <p:spPr bwMode="auto">
          <a:xfrm>
            <a:off x="7772400" y="2833688"/>
            <a:ext cx="990600" cy="396875"/>
          </a:xfrm>
          <a:prstGeom prst="rect">
            <a:avLst/>
          </a:prstGeom>
          <a:noFill/>
          <a:ln w="9525">
            <a:noFill/>
            <a:miter lim="800000"/>
            <a:headEnd/>
            <a:tailEnd/>
          </a:ln>
        </p:spPr>
        <p:txBody>
          <a:bodyPr>
            <a:spAutoFit/>
          </a:bodyPr>
          <a:lstStyle/>
          <a:p>
            <a:pPr>
              <a:spcBef>
                <a:spcPct val="50000"/>
              </a:spcBef>
            </a:pPr>
            <a:r>
              <a:rPr lang="en-US" sz="1000"/>
              <a:t>150 mm </a:t>
            </a:r>
            <a:br>
              <a:rPr lang="en-US" sz="1000"/>
            </a:br>
            <a:r>
              <a:rPr lang="en-US" sz="1000"/>
              <a:t>  (6 in.)</a:t>
            </a:r>
          </a:p>
        </p:txBody>
      </p:sp>
      <p:sp>
        <p:nvSpPr>
          <p:cNvPr id="122081" name="Text Box 448"/>
          <p:cNvSpPr txBox="1">
            <a:spLocks noChangeArrowheads="1"/>
          </p:cNvSpPr>
          <p:nvPr/>
        </p:nvSpPr>
        <p:spPr bwMode="auto">
          <a:xfrm>
            <a:off x="6096000" y="3200400"/>
            <a:ext cx="2209800" cy="244475"/>
          </a:xfrm>
          <a:prstGeom prst="rect">
            <a:avLst/>
          </a:prstGeom>
          <a:noFill/>
          <a:ln w="9525">
            <a:noFill/>
            <a:miter lim="800000"/>
            <a:headEnd/>
            <a:tailEnd/>
          </a:ln>
        </p:spPr>
        <p:txBody>
          <a:bodyPr>
            <a:spAutoFit/>
          </a:bodyPr>
          <a:lstStyle/>
          <a:p>
            <a:pPr>
              <a:spcBef>
                <a:spcPct val="50000"/>
              </a:spcBef>
            </a:pPr>
            <a:r>
              <a:rPr lang="en-US" sz="1000"/>
              <a:t>ROCK (SEE TABLE BELOW)</a:t>
            </a:r>
          </a:p>
        </p:txBody>
      </p:sp>
      <p:sp>
        <p:nvSpPr>
          <p:cNvPr id="122082" name="Text Box 449"/>
          <p:cNvSpPr txBox="1">
            <a:spLocks noChangeArrowheads="1"/>
          </p:cNvSpPr>
          <p:nvPr/>
        </p:nvSpPr>
        <p:spPr bwMode="auto">
          <a:xfrm>
            <a:off x="1981200" y="3200400"/>
            <a:ext cx="1143000" cy="244475"/>
          </a:xfrm>
          <a:prstGeom prst="rect">
            <a:avLst/>
          </a:prstGeom>
          <a:noFill/>
          <a:ln w="9525">
            <a:noFill/>
            <a:miter lim="800000"/>
            <a:headEnd/>
            <a:tailEnd/>
          </a:ln>
        </p:spPr>
        <p:txBody>
          <a:bodyPr>
            <a:spAutoFit/>
          </a:bodyPr>
          <a:lstStyle/>
          <a:p>
            <a:pPr>
              <a:spcBef>
                <a:spcPct val="50000"/>
              </a:spcBef>
            </a:pPr>
            <a:r>
              <a:rPr lang="en-US" sz="1000"/>
              <a:t>AASHTO #57</a:t>
            </a:r>
          </a:p>
        </p:txBody>
      </p:sp>
      <p:sp>
        <p:nvSpPr>
          <p:cNvPr id="122083" name="Text Box 450"/>
          <p:cNvSpPr txBox="1">
            <a:spLocks noChangeArrowheads="1"/>
          </p:cNvSpPr>
          <p:nvPr/>
        </p:nvSpPr>
        <p:spPr bwMode="auto">
          <a:xfrm>
            <a:off x="6248400" y="1447800"/>
            <a:ext cx="1524000" cy="304800"/>
          </a:xfrm>
          <a:prstGeom prst="rect">
            <a:avLst/>
          </a:prstGeom>
          <a:noFill/>
          <a:ln w="9525">
            <a:noFill/>
            <a:miter lim="800000"/>
            <a:headEnd/>
            <a:tailEnd/>
          </a:ln>
        </p:spPr>
        <p:txBody>
          <a:bodyPr>
            <a:spAutoFit/>
          </a:bodyPr>
          <a:lstStyle/>
          <a:p>
            <a:pPr>
              <a:spcBef>
                <a:spcPct val="50000"/>
              </a:spcBef>
            </a:pPr>
            <a:r>
              <a:rPr lang="en-US" sz="1400" b="1"/>
              <a:t>ROCK FILTER</a:t>
            </a:r>
          </a:p>
        </p:txBody>
      </p:sp>
      <p:sp>
        <p:nvSpPr>
          <p:cNvPr id="122084" name="Freeform 441"/>
          <p:cNvSpPr>
            <a:spLocks/>
          </p:cNvSpPr>
          <p:nvPr/>
        </p:nvSpPr>
        <p:spPr bwMode="auto">
          <a:xfrm>
            <a:off x="3124200" y="4953000"/>
            <a:ext cx="250825" cy="280988"/>
          </a:xfrm>
          <a:custGeom>
            <a:avLst/>
            <a:gdLst>
              <a:gd name="T0" fmla="*/ 140 w 158"/>
              <a:gd name="T1" fmla="*/ 92 h 177"/>
              <a:gd name="T2" fmla="*/ 67 w 158"/>
              <a:gd name="T3" fmla="*/ 0 h 177"/>
              <a:gd name="T4" fmla="*/ 12 w 158"/>
              <a:gd name="T5" fmla="*/ 64 h 177"/>
              <a:gd name="T6" fmla="*/ 30 w 158"/>
              <a:gd name="T7" fmla="*/ 147 h 177"/>
              <a:gd name="T8" fmla="*/ 40 w 158"/>
              <a:gd name="T9" fmla="*/ 174 h 177"/>
              <a:gd name="T10" fmla="*/ 113 w 158"/>
              <a:gd name="T11" fmla="*/ 156 h 177"/>
              <a:gd name="T12" fmla="*/ 122 w 158"/>
              <a:gd name="T13" fmla="*/ 128 h 177"/>
              <a:gd name="T14" fmla="*/ 140 w 158"/>
              <a:gd name="T15" fmla="*/ 92 h 177"/>
              <a:gd name="T16" fmla="*/ 0 60000 65536"/>
              <a:gd name="T17" fmla="*/ 0 60000 65536"/>
              <a:gd name="T18" fmla="*/ 0 60000 65536"/>
              <a:gd name="T19" fmla="*/ 0 60000 65536"/>
              <a:gd name="T20" fmla="*/ 0 60000 65536"/>
              <a:gd name="T21" fmla="*/ 0 60000 65536"/>
              <a:gd name="T22" fmla="*/ 0 60000 65536"/>
              <a:gd name="T23" fmla="*/ 0 60000 65536"/>
              <a:gd name="T24" fmla="*/ 0 w 158"/>
              <a:gd name="T25" fmla="*/ 0 h 177"/>
              <a:gd name="T26" fmla="*/ 158 w 158"/>
              <a:gd name="T27" fmla="*/ 177 h 1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 h="177">
                <a:moveTo>
                  <a:pt x="140" y="92"/>
                </a:moveTo>
                <a:cubicBezTo>
                  <a:pt x="109" y="45"/>
                  <a:pt x="125" y="22"/>
                  <a:pt x="67" y="0"/>
                </a:cubicBezTo>
                <a:cubicBezTo>
                  <a:pt x="27" y="15"/>
                  <a:pt x="35" y="29"/>
                  <a:pt x="12" y="64"/>
                </a:cubicBezTo>
                <a:cubicBezTo>
                  <a:pt x="0" y="100"/>
                  <a:pt x="3" y="119"/>
                  <a:pt x="30" y="147"/>
                </a:cubicBezTo>
                <a:cubicBezTo>
                  <a:pt x="33" y="156"/>
                  <a:pt x="31" y="171"/>
                  <a:pt x="40" y="174"/>
                </a:cubicBezTo>
                <a:cubicBezTo>
                  <a:pt x="50" y="177"/>
                  <a:pt x="99" y="161"/>
                  <a:pt x="113" y="156"/>
                </a:cubicBezTo>
                <a:cubicBezTo>
                  <a:pt x="116" y="147"/>
                  <a:pt x="116" y="136"/>
                  <a:pt x="122" y="128"/>
                </a:cubicBezTo>
                <a:cubicBezTo>
                  <a:pt x="149" y="94"/>
                  <a:pt x="158" y="127"/>
                  <a:pt x="140" y="92"/>
                </a:cubicBezTo>
                <a:close/>
              </a:path>
            </a:pathLst>
          </a:custGeom>
          <a:solidFill>
            <a:srgbClr val="C0C0C0"/>
          </a:solidFill>
          <a:ln w="15875">
            <a:solidFill>
              <a:schemeClr val="tx1"/>
            </a:solidFill>
            <a:round/>
            <a:headEnd/>
            <a:tailEnd/>
          </a:ln>
        </p:spPr>
        <p:txBody>
          <a:bodyPr/>
          <a:lstStyle/>
          <a:p>
            <a:endParaRPr lang="en-US"/>
          </a:p>
        </p:txBody>
      </p:sp>
      <p:sp>
        <p:nvSpPr>
          <p:cNvPr id="122085" name="Freeform 205"/>
          <p:cNvSpPr>
            <a:spLocks/>
          </p:cNvSpPr>
          <p:nvPr/>
        </p:nvSpPr>
        <p:spPr bwMode="auto">
          <a:xfrm>
            <a:off x="852488" y="4660900"/>
            <a:ext cx="347662" cy="257175"/>
          </a:xfrm>
          <a:custGeom>
            <a:avLst/>
            <a:gdLst>
              <a:gd name="T0" fmla="*/ 0 w 219"/>
              <a:gd name="T1" fmla="*/ 15 h 162"/>
              <a:gd name="T2" fmla="*/ 55 w 219"/>
              <a:gd name="T3" fmla="*/ 106 h 162"/>
              <a:gd name="T4" fmla="*/ 119 w 219"/>
              <a:gd name="T5" fmla="*/ 161 h 162"/>
              <a:gd name="T6" fmla="*/ 210 w 219"/>
              <a:gd name="T7" fmla="*/ 152 h 162"/>
              <a:gd name="T8" fmla="*/ 219 w 219"/>
              <a:gd name="T9" fmla="*/ 125 h 162"/>
              <a:gd name="T10" fmla="*/ 164 w 219"/>
              <a:gd name="T11" fmla="*/ 42 h 162"/>
              <a:gd name="T12" fmla="*/ 0 w 219"/>
              <a:gd name="T13" fmla="*/ 15 h 162"/>
              <a:gd name="T14" fmla="*/ 0 60000 65536"/>
              <a:gd name="T15" fmla="*/ 0 60000 65536"/>
              <a:gd name="T16" fmla="*/ 0 60000 65536"/>
              <a:gd name="T17" fmla="*/ 0 60000 65536"/>
              <a:gd name="T18" fmla="*/ 0 60000 65536"/>
              <a:gd name="T19" fmla="*/ 0 60000 65536"/>
              <a:gd name="T20" fmla="*/ 0 60000 65536"/>
              <a:gd name="T21" fmla="*/ 0 w 219"/>
              <a:gd name="T22" fmla="*/ 0 h 162"/>
              <a:gd name="T23" fmla="*/ 219 w 219"/>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9" h="162">
                <a:moveTo>
                  <a:pt x="0" y="15"/>
                </a:moveTo>
                <a:cubicBezTo>
                  <a:pt x="9" y="43"/>
                  <a:pt x="34" y="86"/>
                  <a:pt x="55" y="106"/>
                </a:cubicBezTo>
                <a:cubicBezTo>
                  <a:pt x="67" y="144"/>
                  <a:pt x="82" y="149"/>
                  <a:pt x="119" y="161"/>
                </a:cubicBezTo>
                <a:cubicBezTo>
                  <a:pt x="149" y="158"/>
                  <a:pt x="181" y="162"/>
                  <a:pt x="210" y="152"/>
                </a:cubicBezTo>
                <a:cubicBezTo>
                  <a:pt x="219" y="149"/>
                  <a:pt x="219" y="134"/>
                  <a:pt x="219" y="125"/>
                </a:cubicBezTo>
                <a:cubicBezTo>
                  <a:pt x="219" y="71"/>
                  <a:pt x="209" y="56"/>
                  <a:pt x="164" y="42"/>
                </a:cubicBezTo>
                <a:cubicBezTo>
                  <a:pt x="101" y="0"/>
                  <a:pt x="75" y="7"/>
                  <a:pt x="0" y="15"/>
                </a:cubicBezTo>
                <a:close/>
              </a:path>
            </a:pathLst>
          </a:custGeom>
          <a:solidFill>
            <a:srgbClr val="C0C0C0"/>
          </a:solidFill>
          <a:ln w="15875">
            <a:solidFill>
              <a:schemeClr val="tx1"/>
            </a:solidFill>
            <a:round/>
            <a:headEnd/>
            <a:tailEnd/>
          </a:ln>
        </p:spPr>
        <p:txBody>
          <a:bodyPr/>
          <a:lstStyle/>
          <a:p>
            <a:endParaRPr lang="en-US"/>
          </a:p>
        </p:txBody>
      </p:sp>
      <p:sp>
        <p:nvSpPr>
          <p:cNvPr id="122086" name="Freeform 206"/>
          <p:cNvSpPr>
            <a:spLocks/>
          </p:cNvSpPr>
          <p:nvPr/>
        </p:nvSpPr>
        <p:spPr bwMode="auto">
          <a:xfrm>
            <a:off x="1211263" y="4703763"/>
            <a:ext cx="307975" cy="307975"/>
          </a:xfrm>
          <a:custGeom>
            <a:avLst/>
            <a:gdLst>
              <a:gd name="T0" fmla="*/ 2 w 194"/>
              <a:gd name="T1" fmla="*/ 24 h 194"/>
              <a:gd name="T2" fmla="*/ 139 w 194"/>
              <a:gd name="T3" fmla="*/ 15 h 194"/>
              <a:gd name="T4" fmla="*/ 176 w 194"/>
              <a:gd name="T5" fmla="*/ 61 h 194"/>
              <a:gd name="T6" fmla="*/ 194 w 194"/>
              <a:gd name="T7" fmla="*/ 116 h 194"/>
              <a:gd name="T8" fmla="*/ 112 w 194"/>
              <a:gd name="T9" fmla="*/ 189 h 194"/>
              <a:gd name="T10" fmla="*/ 48 w 194"/>
              <a:gd name="T11" fmla="*/ 162 h 194"/>
              <a:gd name="T12" fmla="*/ 11 w 194"/>
              <a:gd name="T13" fmla="*/ 116 h 194"/>
              <a:gd name="T14" fmla="*/ 2 w 194"/>
              <a:gd name="T15" fmla="*/ 24 h 194"/>
              <a:gd name="T16" fmla="*/ 0 60000 65536"/>
              <a:gd name="T17" fmla="*/ 0 60000 65536"/>
              <a:gd name="T18" fmla="*/ 0 60000 65536"/>
              <a:gd name="T19" fmla="*/ 0 60000 65536"/>
              <a:gd name="T20" fmla="*/ 0 60000 65536"/>
              <a:gd name="T21" fmla="*/ 0 60000 65536"/>
              <a:gd name="T22" fmla="*/ 0 60000 65536"/>
              <a:gd name="T23" fmla="*/ 0 60000 65536"/>
              <a:gd name="T24" fmla="*/ 0 w 194"/>
              <a:gd name="T25" fmla="*/ 0 h 194"/>
              <a:gd name="T26" fmla="*/ 194 w 194"/>
              <a:gd name="T27" fmla="*/ 194 h 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4" h="194">
                <a:moveTo>
                  <a:pt x="2" y="24"/>
                </a:moveTo>
                <a:cubicBezTo>
                  <a:pt x="109" y="3"/>
                  <a:pt x="63" y="0"/>
                  <a:pt x="139" y="15"/>
                </a:cubicBezTo>
                <a:cubicBezTo>
                  <a:pt x="154" y="30"/>
                  <a:pt x="167" y="41"/>
                  <a:pt x="176" y="61"/>
                </a:cubicBezTo>
                <a:cubicBezTo>
                  <a:pt x="184" y="79"/>
                  <a:pt x="194" y="116"/>
                  <a:pt x="194" y="116"/>
                </a:cubicBezTo>
                <a:cubicBezTo>
                  <a:pt x="181" y="194"/>
                  <a:pt x="186" y="175"/>
                  <a:pt x="112" y="189"/>
                </a:cubicBezTo>
                <a:cubicBezTo>
                  <a:pt x="91" y="184"/>
                  <a:pt x="63" y="182"/>
                  <a:pt x="48" y="162"/>
                </a:cubicBezTo>
                <a:cubicBezTo>
                  <a:pt x="0" y="100"/>
                  <a:pt x="88" y="165"/>
                  <a:pt x="11" y="116"/>
                </a:cubicBezTo>
                <a:cubicBezTo>
                  <a:pt x="1" y="37"/>
                  <a:pt x="2" y="68"/>
                  <a:pt x="2" y="24"/>
                </a:cubicBezTo>
                <a:close/>
              </a:path>
            </a:pathLst>
          </a:custGeom>
          <a:solidFill>
            <a:srgbClr val="C0C0C0"/>
          </a:solidFill>
          <a:ln w="15875">
            <a:solidFill>
              <a:schemeClr val="tx1"/>
            </a:solidFill>
            <a:round/>
            <a:headEnd/>
            <a:tailEnd/>
          </a:ln>
        </p:spPr>
        <p:txBody>
          <a:bodyPr/>
          <a:lstStyle/>
          <a:p>
            <a:endParaRPr lang="en-US"/>
          </a:p>
        </p:txBody>
      </p:sp>
      <p:sp>
        <p:nvSpPr>
          <p:cNvPr id="122087" name="Freeform 265"/>
          <p:cNvSpPr>
            <a:spLocks/>
          </p:cNvSpPr>
          <p:nvPr/>
        </p:nvSpPr>
        <p:spPr bwMode="auto">
          <a:xfrm>
            <a:off x="4930775" y="4699000"/>
            <a:ext cx="319088" cy="290513"/>
          </a:xfrm>
          <a:custGeom>
            <a:avLst/>
            <a:gdLst>
              <a:gd name="T0" fmla="*/ 201 w 201"/>
              <a:gd name="T1" fmla="*/ 18 h 183"/>
              <a:gd name="T2" fmla="*/ 73 w 201"/>
              <a:gd name="T3" fmla="*/ 9 h 183"/>
              <a:gd name="T4" fmla="*/ 9 w 201"/>
              <a:gd name="T5" fmla="*/ 91 h 183"/>
              <a:gd name="T6" fmla="*/ 0 w 201"/>
              <a:gd name="T7" fmla="*/ 119 h 183"/>
              <a:gd name="T8" fmla="*/ 27 w 201"/>
              <a:gd name="T9" fmla="*/ 165 h 183"/>
              <a:gd name="T10" fmla="*/ 82 w 201"/>
              <a:gd name="T11" fmla="*/ 183 h 183"/>
              <a:gd name="T12" fmla="*/ 128 w 201"/>
              <a:gd name="T13" fmla="*/ 174 h 183"/>
              <a:gd name="T14" fmla="*/ 183 w 201"/>
              <a:gd name="T15" fmla="*/ 110 h 183"/>
              <a:gd name="T16" fmla="*/ 192 w 201"/>
              <a:gd name="T17" fmla="*/ 82 h 183"/>
              <a:gd name="T18" fmla="*/ 183 w 201"/>
              <a:gd name="T19" fmla="*/ 55 h 183"/>
              <a:gd name="T20" fmla="*/ 201 w 201"/>
              <a:gd name="T21" fmla="*/ 18 h 1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1"/>
              <a:gd name="T34" fmla="*/ 0 h 183"/>
              <a:gd name="T35" fmla="*/ 201 w 201"/>
              <a:gd name="T36" fmla="*/ 183 h 1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1" h="183">
                <a:moveTo>
                  <a:pt x="201" y="18"/>
                </a:moveTo>
                <a:cubicBezTo>
                  <a:pt x="145" y="4"/>
                  <a:pt x="136" y="0"/>
                  <a:pt x="73" y="9"/>
                </a:cubicBezTo>
                <a:cubicBezTo>
                  <a:pt x="25" y="25"/>
                  <a:pt x="26" y="40"/>
                  <a:pt x="9" y="91"/>
                </a:cubicBezTo>
                <a:cubicBezTo>
                  <a:pt x="6" y="100"/>
                  <a:pt x="0" y="119"/>
                  <a:pt x="0" y="119"/>
                </a:cubicBezTo>
                <a:cubicBezTo>
                  <a:pt x="6" y="137"/>
                  <a:pt x="8" y="155"/>
                  <a:pt x="27" y="165"/>
                </a:cubicBezTo>
                <a:cubicBezTo>
                  <a:pt x="44" y="174"/>
                  <a:pt x="82" y="183"/>
                  <a:pt x="82" y="183"/>
                </a:cubicBezTo>
                <a:cubicBezTo>
                  <a:pt x="97" y="180"/>
                  <a:pt x="114" y="180"/>
                  <a:pt x="128" y="174"/>
                </a:cubicBezTo>
                <a:cubicBezTo>
                  <a:pt x="149" y="165"/>
                  <a:pt x="166" y="126"/>
                  <a:pt x="183" y="110"/>
                </a:cubicBezTo>
                <a:cubicBezTo>
                  <a:pt x="186" y="101"/>
                  <a:pt x="192" y="92"/>
                  <a:pt x="192" y="82"/>
                </a:cubicBezTo>
                <a:cubicBezTo>
                  <a:pt x="192" y="73"/>
                  <a:pt x="182" y="64"/>
                  <a:pt x="183" y="55"/>
                </a:cubicBezTo>
                <a:cubicBezTo>
                  <a:pt x="185" y="41"/>
                  <a:pt x="195" y="30"/>
                  <a:pt x="201" y="18"/>
                </a:cubicBezTo>
                <a:close/>
              </a:path>
            </a:pathLst>
          </a:custGeom>
          <a:solidFill>
            <a:srgbClr val="C0C0C0"/>
          </a:solidFill>
          <a:ln w="15875">
            <a:solidFill>
              <a:schemeClr val="tx1"/>
            </a:solidFill>
            <a:round/>
            <a:headEnd/>
            <a:tailEnd/>
          </a:ln>
        </p:spPr>
        <p:txBody>
          <a:bodyPr/>
          <a:lstStyle/>
          <a:p>
            <a:endParaRPr lang="en-US"/>
          </a:p>
        </p:txBody>
      </p:sp>
      <p:sp>
        <p:nvSpPr>
          <p:cNvPr id="122088" name="Freeform 266"/>
          <p:cNvSpPr>
            <a:spLocks/>
          </p:cNvSpPr>
          <p:nvPr/>
        </p:nvSpPr>
        <p:spPr bwMode="auto">
          <a:xfrm>
            <a:off x="5235575" y="4654550"/>
            <a:ext cx="347663" cy="290513"/>
          </a:xfrm>
          <a:custGeom>
            <a:avLst/>
            <a:gdLst>
              <a:gd name="T0" fmla="*/ 219 w 219"/>
              <a:gd name="T1" fmla="*/ 28 h 183"/>
              <a:gd name="T2" fmla="*/ 64 w 219"/>
              <a:gd name="T3" fmla="*/ 19 h 183"/>
              <a:gd name="T4" fmla="*/ 0 w 219"/>
              <a:gd name="T5" fmla="*/ 83 h 183"/>
              <a:gd name="T6" fmla="*/ 155 w 219"/>
              <a:gd name="T7" fmla="*/ 138 h 183"/>
              <a:gd name="T8" fmla="*/ 174 w 219"/>
              <a:gd name="T9" fmla="*/ 83 h 183"/>
              <a:gd name="T10" fmla="*/ 219 w 219"/>
              <a:gd name="T11" fmla="*/ 28 h 183"/>
              <a:gd name="T12" fmla="*/ 0 60000 65536"/>
              <a:gd name="T13" fmla="*/ 0 60000 65536"/>
              <a:gd name="T14" fmla="*/ 0 60000 65536"/>
              <a:gd name="T15" fmla="*/ 0 60000 65536"/>
              <a:gd name="T16" fmla="*/ 0 60000 65536"/>
              <a:gd name="T17" fmla="*/ 0 60000 65536"/>
              <a:gd name="T18" fmla="*/ 0 w 219"/>
              <a:gd name="T19" fmla="*/ 0 h 183"/>
              <a:gd name="T20" fmla="*/ 219 w 219"/>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219" h="183">
                <a:moveTo>
                  <a:pt x="219" y="28"/>
                </a:moveTo>
                <a:cubicBezTo>
                  <a:pt x="132" y="0"/>
                  <a:pt x="183" y="8"/>
                  <a:pt x="64" y="19"/>
                </a:cubicBezTo>
                <a:cubicBezTo>
                  <a:pt x="44" y="48"/>
                  <a:pt x="29" y="63"/>
                  <a:pt x="0" y="83"/>
                </a:cubicBezTo>
                <a:cubicBezTo>
                  <a:pt x="16" y="183"/>
                  <a:pt x="39" y="147"/>
                  <a:pt x="155" y="138"/>
                </a:cubicBezTo>
                <a:cubicBezTo>
                  <a:pt x="156" y="134"/>
                  <a:pt x="171" y="87"/>
                  <a:pt x="174" y="83"/>
                </a:cubicBezTo>
                <a:cubicBezTo>
                  <a:pt x="194" y="58"/>
                  <a:pt x="219" y="65"/>
                  <a:pt x="219" y="28"/>
                </a:cubicBezTo>
                <a:close/>
              </a:path>
            </a:pathLst>
          </a:custGeom>
          <a:solidFill>
            <a:srgbClr val="C0C0C0"/>
          </a:solidFill>
          <a:ln w="15875">
            <a:solidFill>
              <a:schemeClr val="tx1"/>
            </a:solidFill>
            <a:round/>
            <a:headEnd/>
            <a:tailEnd/>
          </a:ln>
        </p:spPr>
        <p:txBody>
          <a:bodyPr/>
          <a:lstStyle/>
          <a:p>
            <a:endParaRPr lang="en-US"/>
          </a:p>
        </p:txBody>
      </p:sp>
      <p:sp>
        <p:nvSpPr>
          <p:cNvPr id="122089" name="Line 153"/>
          <p:cNvSpPr>
            <a:spLocks noChangeShapeType="1"/>
          </p:cNvSpPr>
          <p:nvPr/>
        </p:nvSpPr>
        <p:spPr bwMode="auto">
          <a:xfrm>
            <a:off x="804863" y="4648200"/>
            <a:ext cx="2438400" cy="228600"/>
          </a:xfrm>
          <a:prstGeom prst="line">
            <a:avLst/>
          </a:prstGeom>
          <a:noFill/>
          <a:ln w="9525">
            <a:solidFill>
              <a:schemeClr val="tx1"/>
            </a:solidFill>
            <a:round/>
            <a:headEnd/>
            <a:tailEnd/>
          </a:ln>
        </p:spPr>
        <p:txBody>
          <a:bodyPr/>
          <a:lstStyle/>
          <a:p>
            <a:endParaRPr lang="en-US"/>
          </a:p>
        </p:txBody>
      </p:sp>
      <p:sp>
        <p:nvSpPr>
          <p:cNvPr id="122090" name="Line 154"/>
          <p:cNvSpPr>
            <a:spLocks noChangeShapeType="1"/>
          </p:cNvSpPr>
          <p:nvPr/>
        </p:nvSpPr>
        <p:spPr bwMode="auto">
          <a:xfrm flipV="1">
            <a:off x="3243263" y="4648200"/>
            <a:ext cx="2438400" cy="228600"/>
          </a:xfrm>
          <a:prstGeom prst="line">
            <a:avLst/>
          </a:prstGeom>
          <a:noFill/>
          <a:ln w="9525">
            <a:solidFill>
              <a:schemeClr val="tx1"/>
            </a:solidFill>
            <a:round/>
            <a:headEnd/>
            <a:tailEnd/>
          </a:ln>
        </p:spPr>
        <p:txBody>
          <a:bodyPr/>
          <a:lstStyle/>
          <a:p>
            <a:endParaRPr lang="en-US"/>
          </a:p>
        </p:txBody>
      </p:sp>
      <p:sp>
        <p:nvSpPr>
          <p:cNvPr id="122091" name="Freeform 264"/>
          <p:cNvSpPr>
            <a:spLocks/>
          </p:cNvSpPr>
          <p:nvPr/>
        </p:nvSpPr>
        <p:spPr bwMode="auto">
          <a:xfrm>
            <a:off x="2971800" y="5676900"/>
            <a:ext cx="492125" cy="215900"/>
          </a:xfrm>
          <a:custGeom>
            <a:avLst/>
            <a:gdLst>
              <a:gd name="T0" fmla="*/ 9 w 310"/>
              <a:gd name="T1" fmla="*/ 42 h 136"/>
              <a:gd name="T2" fmla="*/ 91 w 310"/>
              <a:gd name="T3" fmla="*/ 6 h 136"/>
              <a:gd name="T4" fmla="*/ 237 w 310"/>
              <a:gd name="T5" fmla="*/ 15 h 136"/>
              <a:gd name="T6" fmla="*/ 310 w 310"/>
              <a:gd name="T7" fmla="*/ 51 h 136"/>
              <a:gd name="T8" fmla="*/ 256 w 310"/>
              <a:gd name="T9" fmla="*/ 115 h 136"/>
              <a:gd name="T10" fmla="*/ 237 w 310"/>
              <a:gd name="T11" fmla="*/ 134 h 136"/>
              <a:gd name="T12" fmla="*/ 192 w 310"/>
              <a:gd name="T13" fmla="*/ 125 h 136"/>
              <a:gd name="T14" fmla="*/ 100 w 310"/>
              <a:gd name="T15" fmla="*/ 134 h 136"/>
              <a:gd name="T16" fmla="*/ 45 w 310"/>
              <a:gd name="T17" fmla="*/ 125 h 136"/>
              <a:gd name="T18" fmla="*/ 36 w 310"/>
              <a:gd name="T19" fmla="*/ 97 h 136"/>
              <a:gd name="T20" fmla="*/ 0 w 310"/>
              <a:gd name="T21" fmla="*/ 51 h 136"/>
              <a:gd name="T22" fmla="*/ 9 w 310"/>
              <a:gd name="T23" fmla="*/ 42 h 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0"/>
              <a:gd name="T37" fmla="*/ 0 h 136"/>
              <a:gd name="T38" fmla="*/ 310 w 310"/>
              <a:gd name="T39" fmla="*/ 136 h 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0" h="136">
                <a:moveTo>
                  <a:pt x="9" y="42"/>
                </a:moveTo>
                <a:cubicBezTo>
                  <a:pt x="74" y="21"/>
                  <a:pt x="48" y="35"/>
                  <a:pt x="91" y="6"/>
                </a:cubicBezTo>
                <a:cubicBezTo>
                  <a:pt x="175" y="33"/>
                  <a:pt x="127" y="26"/>
                  <a:pt x="237" y="15"/>
                </a:cubicBezTo>
                <a:cubicBezTo>
                  <a:pt x="283" y="0"/>
                  <a:pt x="285" y="13"/>
                  <a:pt x="310" y="51"/>
                </a:cubicBezTo>
                <a:cubicBezTo>
                  <a:pt x="298" y="87"/>
                  <a:pt x="293" y="103"/>
                  <a:pt x="256" y="115"/>
                </a:cubicBezTo>
                <a:cubicBezTo>
                  <a:pt x="250" y="121"/>
                  <a:pt x="246" y="133"/>
                  <a:pt x="237" y="134"/>
                </a:cubicBezTo>
                <a:cubicBezTo>
                  <a:pt x="222" y="136"/>
                  <a:pt x="207" y="125"/>
                  <a:pt x="192" y="125"/>
                </a:cubicBezTo>
                <a:cubicBezTo>
                  <a:pt x="161" y="125"/>
                  <a:pt x="131" y="131"/>
                  <a:pt x="100" y="134"/>
                </a:cubicBezTo>
                <a:cubicBezTo>
                  <a:pt x="82" y="131"/>
                  <a:pt x="61" y="134"/>
                  <a:pt x="45" y="125"/>
                </a:cubicBezTo>
                <a:cubicBezTo>
                  <a:pt x="37" y="120"/>
                  <a:pt x="40" y="106"/>
                  <a:pt x="36" y="97"/>
                </a:cubicBezTo>
                <a:cubicBezTo>
                  <a:pt x="26" y="76"/>
                  <a:pt x="15" y="67"/>
                  <a:pt x="0" y="51"/>
                </a:cubicBezTo>
                <a:cubicBezTo>
                  <a:pt x="11" y="18"/>
                  <a:pt x="9" y="15"/>
                  <a:pt x="9" y="42"/>
                </a:cubicBezTo>
                <a:close/>
              </a:path>
            </a:pathLst>
          </a:custGeom>
          <a:solidFill>
            <a:srgbClr val="C0C0C0"/>
          </a:solidFill>
          <a:ln w="15875">
            <a:solidFill>
              <a:schemeClr val="tx1"/>
            </a:solidFill>
            <a:round/>
            <a:headEnd/>
            <a:tailEnd/>
          </a:ln>
        </p:spPr>
        <p:txBody>
          <a:bodyPr/>
          <a:lstStyle/>
          <a:p>
            <a:endParaRPr lang="en-US"/>
          </a:p>
        </p:txBody>
      </p:sp>
      <p:sp>
        <p:nvSpPr>
          <p:cNvPr id="122092" name="Freeform 209"/>
          <p:cNvSpPr>
            <a:spLocks/>
          </p:cNvSpPr>
          <p:nvPr/>
        </p:nvSpPr>
        <p:spPr bwMode="auto">
          <a:xfrm>
            <a:off x="1019175" y="4921250"/>
            <a:ext cx="341313" cy="236538"/>
          </a:xfrm>
          <a:custGeom>
            <a:avLst/>
            <a:gdLst>
              <a:gd name="T0" fmla="*/ 4 w 215"/>
              <a:gd name="T1" fmla="*/ 6 h 149"/>
              <a:gd name="T2" fmla="*/ 215 w 215"/>
              <a:gd name="T3" fmla="*/ 70 h 149"/>
              <a:gd name="T4" fmla="*/ 59 w 215"/>
              <a:gd name="T5" fmla="*/ 107 h 149"/>
              <a:gd name="T6" fmla="*/ 23 w 215"/>
              <a:gd name="T7" fmla="*/ 52 h 149"/>
              <a:gd name="T8" fmla="*/ 4 w 215"/>
              <a:gd name="T9" fmla="*/ 34 h 149"/>
              <a:gd name="T10" fmla="*/ 4 w 215"/>
              <a:gd name="T11" fmla="*/ 6 h 149"/>
              <a:gd name="T12" fmla="*/ 0 60000 65536"/>
              <a:gd name="T13" fmla="*/ 0 60000 65536"/>
              <a:gd name="T14" fmla="*/ 0 60000 65536"/>
              <a:gd name="T15" fmla="*/ 0 60000 65536"/>
              <a:gd name="T16" fmla="*/ 0 60000 65536"/>
              <a:gd name="T17" fmla="*/ 0 60000 65536"/>
              <a:gd name="T18" fmla="*/ 0 w 215"/>
              <a:gd name="T19" fmla="*/ 0 h 149"/>
              <a:gd name="T20" fmla="*/ 215 w 215"/>
              <a:gd name="T21" fmla="*/ 149 h 149"/>
            </a:gdLst>
            <a:ahLst/>
            <a:cxnLst>
              <a:cxn ang="T12">
                <a:pos x="T0" y="T1"/>
              </a:cxn>
              <a:cxn ang="T13">
                <a:pos x="T2" y="T3"/>
              </a:cxn>
              <a:cxn ang="T14">
                <a:pos x="T4" y="T5"/>
              </a:cxn>
              <a:cxn ang="T15">
                <a:pos x="T6" y="T7"/>
              </a:cxn>
              <a:cxn ang="T16">
                <a:pos x="T8" y="T9"/>
              </a:cxn>
              <a:cxn ang="T17">
                <a:pos x="T10" y="T11"/>
              </a:cxn>
            </a:cxnLst>
            <a:rect l="T18" t="T19" r="T20" b="T21"/>
            <a:pathLst>
              <a:path w="215" h="149">
                <a:moveTo>
                  <a:pt x="4" y="6"/>
                </a:moveTo>
                <a:cubicBezTo>
                  <a:pt x="134" y="14"/>
                  <a:pt x="141" y="0"/>
                  <a:pt x="215" y="70"/>
                </a:cubicBezTo>
                <a:cubicBezTo>
                  <a:pt x="196" y="149"/>
                  <a:pt x="145" y="114"/>
                  <a:pt x="59" y="107"/>
                </a:cubicBezTo>
                <a:cubicBezTo>
                  <a:pt x="47" y="89"/>
                  <a:pt x="39" y="67"/>
                  <a:pt x="23" y="52"/>
                </a:cubicBezTo>
                <a:cubicBezTo>
                  <a:pt x="17" y="46"/>
                  <a:pt x="7" y="42"/>
                  <a:pt x="4" y="34"/>
                </a:cubicBezTo>
                <a:cubicBezTo>
                  <a:pt x="0" y="25"/>
                  <a:pt x="4" y="15"/>
                  <a:pt x="4" y="6"/>
                </a:cubicBezTo>
                <a:close/>
              </a:path>
            </a:pathLst>
          </a:custGeom>
          <a:solidFill>
            <a:srgbClr val="C0C0C0"/>
          </a:solidFill>
          <a:ln w="15875">
            <a:solidFill>
              <a:schemeClr val="tx1"/>
            </a:solidFill>
            <a:round/>
            <a:headEnd/>
            <a:tailEnd/>
          </a:ln>
        </p:spPr>
        <p:txBody>
          <a:bodyPr/>
          <a:lstStyle/>
          <a:p>
            <a:endParaRPr lang="en-US"/>
          </a:p>
        </p:txBody>
      </p:sp>
      <p:sp>
        <p:nvSpPr>
          <p:cNvPr id="122093" name="Freeform 210"/>
          <p:cNvSpPr>
            <a:spLocks/>
          </p:cNvSpPr>
          <p:nvPr/>
        </p:nvSpPr>
        <p:spPr bwMode="auto">
          <a:xfrm>
            <a:off x="1427163" y="4741863"/>
            <a:ext cx="366712" cy="184150"/>
          </a:xfrm>
          <a:custGeom>
            <a:avLst/>
            <a:gdLst>
              <a:gd name="T0" fmla="*/ 40 w 231"/>
              <a:gd name="T1" fmla="*/ 0 h 116"/>
              <a:gd name="T2" fmla="*/ 141 w 231"/>
              <a:gd name="T3" fmla="*/ 0 h 116"/>
              <a:gd name="T4" fmla="*/ 205 w 231"/>
              <a:gd name="T5" fmla="*/ 19 h 116"/>
              <a:gd name="T6" fmla="*/ 195 w 231"/>
              <a:gd name="T7" fmla="*/ 92 h 116"/>
              <a:gd name="T8" fmla="*/ 113 w 231"/>
              <a:gd name="T9" fmla="*/ 83 h 116"/>
              <a:gd name="T10" fmla="*/ 58 w 231"/>
              <a:gd name="T11" fmla="*/ 55 h 116"/>
              <a:gd name="T12" fmla="*/ 40 w 231"/>
              <a:gd name="T13" fmla="*/ 0 h 116"/>
              <a:gd name="T14" fmla="*/ 0 60000 65536"/>
              <a:gd name="T15" fmla="*/ 0 60000 65536"/>
              <a:gd name="T16" fmla="*/ 0 60000 65536"/>
              <a:gd name="T17" fmla="*/ 0 60000 65536"/>
              <a:gd name="T18" fmla="*/ 0 60000 65536"/>
              <a:gd name="T19" fmla="*/ 0 60000 65536"/>
              <a:gd name="T20" fmla="*/ 0 60000 65536"/>
              <a:gd name="T21" fmla="*/ 0 w 231"/>
              <a:gd name="T22" fmla="*/ 0 h 116"/>
              <a:gd name="T23" fmla="*/ 231 w 231"/>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1" h="116">
                <a:moveTo>
                  <a:pt x="40" y="0"/>
                </a:moveTo>
                <a:cubicBezTo>
                  <a:pt x="202" y="29"/>
                  <a:pt x="0" y="0"/>
                  <a:pt x="141" y="0"/>
                </a:cubicBezTo>
                <a:cubicBezTo>
                  <a:pt x="147" y="0"/>
                  <a:pt x="196" y="16"/>
                  <a:pt x="205" y="19"/>
                </a:cubicBezTo>
                <a:cubicBezTo>
                  <a:pt x="231" y="57"/>
                  <a:pt x="228" y="61"/>
                  <a:pt x="195" y="92"/>
                </a:cubicBezTo>
                <a:cubicBezTo>
                  <a:pt x="132" y="71"/>
                  <a:pt x="159" y="68"/>
                  <a:pt x="113" y="83"/>
                </a:cubicBezTo>
                <a:cubicBezTo>
                  <a:pt x="63" y="116"/>
                  <a:pt x="98" y="95"/>
                  <a:pt x="58" y="55"/>
                </a:cubicBezTo>
                <a:cubicBezTo>
                  <a:pt x="52" y="37"/>
                  <a:pt x="40" y="0"/>
                  <a:pt x="40" y="0"/>
                </a:cubicBezTo>
                <a:close/>
              </a:path>
            </a:pathLst>
          </a:custGeom>
          <a:solidFill>
            <a:srgbClr val="C0C0C0"/>
          </a:solidFill>
          <a:ln w="15875">
            <a:solidFill>
              <a:schemeClr val="tx1"/>
            </a:solidFill>
            <a:round/>
            <a:headEnd/>
            <a:tailEnd/>
          </a:ln>
        </p:spPr>
        <p:txBody>
          <a:bodyPr/>
          <a:lstStyle/>
          <a:p>
            <a:endParaRPr lang="en-US"/>
          </a:p>
        </p:txBody>
      </p:sp>
      <p:sp>
        <p:nvSpPr>
          <p:cNvPr id="122094" name="Freeform 211"/>
          <p:cNvSpPr>
            <a:spLocks/>
          </p:cNvSpPr>
          <p:nvPr/>
        </p:nvSpPr>
        <p:spPr bwMode="auto">
          <a:xfrm>
            <a:off x="1214438" y="5018088"/>
            <a:ext cx="388937" cy="309562"/>
          </a:xfrm>
          <a:custGeom>
            <a:avLst/>
            <a:gdLst>
              <a:gd name="T0" fmla="*/ 147 w 245"/>
              <a:gd name="T1" fmla="*/ 0 h 195"/>
              <a:gd name="T2" fmla="*/ 238 w 245"/>
              <a:gd name="T3" fmla="*/ 55 h 195"/>
              <a:gd name="T4" fmla="*/ 192 w 245"/>
              <a:gd name="T5" fmla="*/ 165 h 195"/>
              <a:gd name="T6" fmla="*/ 9 w 245"/>
              <a:gd name="T7" fmla="*/ 110 h 195"/>
              <a:gd name="T8" fmla="*/ 101 w 245"/>
              <a:gd name="T9" fmla="*/ 73 h 195"/>
              <a:gd name="T10" fmla="*/ 119 w 245"/>
              <a:gd name="T11" fmla="*/ 46 h 195"/>
              <a:gd name="T12" fmla="*/ 147 w 245"/>
              <a:gd name="T13" fmla="*/ 0 h 195"/>
              <a:gd name="T14" fmla="*/ 0 60000 65536"/>
              <a:gd name="T15" fmla="*/ 0 60000 65536"/>
              <a:gd name="T16" fmla="*/ 0 60000 65536"/>
              <a:gd name="T17" fmla="*/ 0 60000 65536"/>
              <a:gd name="T18" fmla="*/ 0 60000 65536"/>
              <a:gd name="T19" fmla="*/ 0 60000 65536"/>
              <a:gd name="T20" fmla="*/ 0 60000 65536"/>
              <a:gd name="T21" fmla="*/ 0 w 245"/>
              <a:gd name="T22" fmla="*/ 0 h 195"/>
              <a:gd name="T23" fmla="*/ 245 w 245"/>
              <a:gd name="T24" fmla="*/ 195 h 1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5" h="195">
                <a:moveTo>
                  <a:pt x="147" y="0"/>
                </a:moveTo>
                <a:cubicBezTo>
                  <a:pt x="206" y="10"/>
                  <a:pt x="208" y="10"/>
                  <a:pt x="238" y="55"/>
                </a:cubicBezTo>
                <a:cubicBezTo>
                  <a:pt x="231" y="112"/>
                  <a:pt x="245" y="148"/>
                  <a:pt x="192" y="165"/>
                </a:cubicBezTo>
                <a:cubicBezTo>
                  <a:pt x="77" y="158"/>
                  <a:pt x="40" y="195"/>
                  <a:pt x="9" y="110"/>
                </a:cubicBezTo>
                <a:cubicBezTo>
                  <a:pt x="32" y="47"/>
                  <a:pt x="0" y="109"/>
                  <a:pt x="101" y="73"/>
                </a:cubicBezTo>
                <a:cubicBezTo>
                  <a:pt x="111" y="69"/>
                  <a:pt x="113" y="55"/>
                  <a:pt x="119" y="46"/>
                </a:cubicBezTo>
                <a:cubicBezTo>
                  <a:pt x="131" y="10"/>
                  <a:pt x="121" y="25"/>
                  <a:pt x="147" y="0"/>
                </a:cubicBezTo>
                <a:close/>
              </a:path>
            </a:pathLst>
          </a:custGeom>
          <a:solidFill>
            <a:srgbClr val="C0C0C0"/>
          </a:solidFill>
          <a:ln w="15875">
            <a:solidFill>
              <a:schemeClr val="tx1"/>
            </a:solidFill>
            <a:round/>
            <a:headEnd/>
            <a:tailEnd/>
          </a:ln>
        </p:spPr>
        <p:txBody>
          <a:bodyPr/>
          <a:lstStyle/>
          <a:p>
            <a:endParaRPr lang="en-US"/>
          </a:p>
        </p:txBody>
      </p:sp>
      <p:sp>
        <p:nvSpPr>
          <p:cNvPr id="122095" name="Freeform 212"/>
          <p:cNvSpPr>
            <a:spLocks/>
          </p:cNvSpPr>
          <p:nvPr/>
        </p:nvSpPr>
        <p:spPr bwMode="auto">
          <a:xfrm>
            <a:off x="1744663" y="4741863"/>
            <a:ext cx="292100" cy="219075"/>
          </a:xfrm>
          <a:custGeom>
            <a:avLst/>
            <a:gdLst>
              <a:gd name="T0" fmla="*/ 142 w 184"/>
              <a:gd name="T1" fmla="*/ 119 h 138"/>
              <a:gd name="T2" fmla="*/ 32 w 184"/>
              <a:gd name="T3" fmla="*/ 92 h 138"/>
              <a:gd name="T4" fmla="*/ 59 w 184"/>
              <a:gd name="T5" fmla="*/ 0 h 138"/>
              <a:gd name="T6" fmla="*/ 142 w 184"/>
              <a:gd name="T7" fmla="*/ 37 h 138"/>
              <a:gd name="T8" fmla="*/ 123 w 184"/>
              <a:gd name="T9" fmla="*/ 128 h 138"/>
              <a:gd name="T10" fmla="*/ 142 w 184"/>
              <a:gd name="T11" fmla="*/ 119 h 138"/>
              <a:gd name="T12" fmla="*/ 0 60000 65536"/>
              <a:gd name="T13" fmla="*/ 0 60000 65536"/>
              <a:gd name="T14" fmla="*/ 0 60000 65536"/>
              <a:gd name="T15" fmla="*/ 0 60000 65536"/>
              <a:gd name="T16" fmla="*/ 0 60000 65536"/>
              <a:gd name="T17" fmla="*/ 0 60000 65536"/>
              <a:gd name="T18" fmla="*/ 0 w 184"/>
              <a:gd name="T19" fmla="*/ 0 h 138"/>
              <a:gd name="T20" fmla="*/ 184 w 184"/>
              <a:gd name="T21" fmla="*/ 138 h 138"/>
            </a:gdLst>
            <a:ahLst/>
            <a:cxnLst>
              <a:cxn ang="T12">
                <a:pos x="T0" y="T1"/>
              </a:cxn>
              <a:cxn ang="T13">
                <a:pos x="T2" y="T3"/>
              </a:cxn>
              <a:cxn ang="T14">
                <a:pos x="T4" y="T5"/>
              </a:cxn>
              <a:cxn ang="T15">
                <a:pos x="T6" y="T7"/>
              </a:cxn>
              <a:cxn ang="T16">
                <a:pos x="T8" y="T9"/>
              </a:cxn>
              <a:cxn ang="T17">
                <a:pos x="T10" y="T11"/>
              </a:cxn>
            </a:cxnLst>
            <a:rect l="T18" t="T19" r="T20" b="T21"/>
            <a:pathLst>
              <a:path w="184" h="138">
                <a:moveTo>
                  <a:pt x="142" y="119"/>
                </a:moveTo>
                <a:cubicBezTo>
                  <a:pt x="84" y="138"/>
                  <a:pt x="80" y="108"/>
                  <a:pt x="32" y="92"/>
                </a:cubicBezTo>
                <a:cubicBezTo>
                  <a:pt x="0" y="43"/>
                  <a:pt x="10" y="18"/>
                  <a:pt x="59" y="0"/>
                </a:cubicBezTo>
                <a:cubicBezTo>
                  <a:pt x="93" y="9"/>
                  <a:pt x="116" y="13"/>
                  <a:pt x="142" y="37"/>
                </a:cubicBezTo>
                <a:cubicBezTo>
                  <a:pt x="151" y="64"/>
                  <a:pt x="184" y="128"/>
                  <a:pt x="123" y="128"/>
                </a:cubicBezTo>
                <a:cubicBezTo>
                  <a:pt x="116" y="128"/>
                  <a:pt x="136" y="122"/>
                  <a:pt x="142" y="119"/>
                </a:cubicBezTo>
                <a:close/>
              </a:path>
            </a:pathLst>
          </a:custGeom>
          <a:solidFill>
            <a:srgbClr val="C0C0C0"/>
          </a:solidFill>
          <a:ln w="15875">
            <a:solidFill>
              <a:schemeClr val="tx1"/>
            </a:solidFill>
            <a:round/>
            <a:headEnd/>
            <a:tailEnd/>
          </a:ln>
        </p:spPr>
        <p:txBody>
          <a:bodyPr/>
          <a:lstStyle/>
          <a:p>
            <a:endParaRPr lang="en-US"/>
          </a:p>
        </p:txBody>
      </p:sp>
      <p:sp>
        <p:nvSpPr>
          <p:cNvPr id="122096" name="Freeform 213"/>
          <p:cNvSpPr>
            <a:spLocks/>
          </p:cNvSpPr>
          <p:nvPr/>
        </p:nvSpPr>
        <p:spPr bwMode="auto">
          <a:xfrm>
            <a:off x="1998663" y="4772025"/>
            <a:ext cx="423862" cy="279400"/>
          </a:xfrm>
          <a:custGeom>
            <a:avLst/>
            <a:gdLst>
              <a:gd name="T0" fmla="*/ 265 w 267"/>
              <a:gd name="T1" fmla="*/ 119 h 176"/>
              <a:gd name="T2" fmla="*/ 165 w 267"/>
              <a:gd name="T3" fmla="*/ 18 h 176"/>
              <a:gd name="T4" fmla="*/ 110 w 267"/>
              <a:gd name="T5" fmla="*/ 0 h 176"/>
              <a:gd name="T6" fmla="*/ 55 w 267"/>
              <a:gd name="T7" fmla="*/ 9 h 176"/>
              <a:gd name="T8" fmla="*/ 0 w 267"/>
              <a:gd name="T9" fmla="*/ 45 h 176"/>
              <a:gd name="T10" fmla="*/ 9 w 267"/>
              <a:gd name="T11" fmla="*/ 100 h 176"/>
              <a:gd name="T12" fmla="*/ 55 w 267"/>
              <a:gd name="T13" fmla="*/ 128 h 176"/>
              <a:gd name="T14" fmla="*/ 183 w 267"/>
              <a:gd name="T15" fmla="*/ 155 h 176"/>
              <a:gd name="T16" fmla="*/ 247 w 267"/>
              <a:gd name="T17" fmla="*/ 155 h 176"/>
              <a:gd name="T18" fmla="*/ 265 w 267"/>
              <a:gd name="T19" fmla="*/ 119 h 1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7"/>
              <a:gd name="T31" fmla="*/ 0 h 176"/>
              <a:gd name="T32" fmla="*/ 267 w 267"/>
              <a:gd name="T33" fmla="*/ 176 h 1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7" h="176">
                <a:moveTo>
                  <a:pt x="265" y="119"/>
                </a:moveTo>
                <a:cubicBezTo>
                  <a:pt x="248" y="65"/>
                  <a:pt x="216" y="40"/>
                  <a:pt x="165" y="18"/>
                </a:cubicBezTo>
                <a:cubicBezTo>
                  <a:pt x="147" y="10"/>
                  <a:pt x="110" y="0"/>
                  <a:pt x="110" y="0"/>
                </a:cubicBezTo>
                <a:cubicBezTo>
                  <a:pt x="92" y="3"/>
                  <a:pt x="72" y="2"/>
                  <a:pt x="55" y="9"/>
                </a:cubicBezTo>
                <a:cubicBezTo>
                  <a:pt x="35" y="17"/>
                  <a:pt x="0" y="45"/>
                  <a:pt x="0" y="45"/>
                </a:cubicBezTo>
                <a:cubicBezTo>
                  <a:pt x="3" y="63"/>
                  <a:pt x="3" y="83"/>
                  <a:pt x="9" y="100"/>
                </a:cubicBezTo>
                <a:cubicBezTo>
                  <a:pt x="16" y="120"/>
                  <a:pt x="38" y="123"/>
                  <a:pt x="55" y="128"/>
                </a:cubicBezTo>
                <a:cubicBezTo>
                  <a:pt x="99" y="140"/>
                  <a:pt x="137" y="149"/>
                  <a:pt x="183" y="155"/>
                </a:cubicBezTo>
                <a:cubicBezTo>
                  <a:pt x="201" y="161"/>
                  <a:pt x="229" y="176"/>
                  <a:pt x="247" y="155"/>
                </a:cubicBezTo>
                <a:cubicBezTo>
                  <a:pt x="267" y="132"/>
                  <a:pt x="265" y="68"/>
                  <a:pt x="265" y="119"/>
                </a:cubicBezTo>
                <a:close/>
              </a:path>
            </a:pathLst>
          </a:custGeom>
          <a:solidFill>
            <a:srgbClr val="C0C0C0"/>
          </a:solidFill>
          <a:ln w="15875">
            <a:solidFill>
              <a:schemeClr val="tx1"/>
            </a:solidFill>
            <a:round/>
            <a:headEnd/>
            <a:tailEnd/>
          </a:ln>
        </p:spPr>
        <p:txBody>
          <a:bodyPr/>
          <a:lstStyle/>
          <a:p>
            <a:endParaRPr lang="en-US"/>
          </a:p>
        </p:txBody>
      </p:sp>
      <p:sp>
        <p:nvSpPr>
          <p:cNvPr id="122097" name="Freeform 214"/>
          <p:cNvSpPr>
            <a:spLocks/>
          </p:cNvSpPr>
          <p:nvPr/>
        </p:nvSpPr>
        <p:spPr bwMode="auto">
          <a:xfrm>
            <a:off x="1497013" y="4895850"/>
            <a:ext cx="371475" cy="185738"/>
          </a:xfrm>
          <a:custGeom>
            <a:avLst/>
            <a:gdLst>
              <a:gd name="T0" fmla="*/ 234 w 234"/>
              <a:gd name="T1" fmla="*/ 68 h 117"/>
              <a:gd name="T2" fmla="*/ 206 w 234"/>
              <a:gd name="T3" fmla="*/ 59 h 117"/>
              <a:gd name="T4" fmla="*/ 197 w 234"/>
              <a:gd name="T5" fmla="*/ 31 h 117"/>
              <a:gd name="T6" fmla="*/ 106 w 234"/>
              <a:gd name="T7" fmla="*/ 4 h 117"/>
              <a:gd name="T8" fmla="*/ 5 w 234"/>
              <a:gd name="T9" fmla="*/ 68 h 117"/>
              <a:gd name="T10" fmla="*/ 78 w 234"/>
              <a:gd name="T11" fmla="*/ 114 h 117"/>
              <a:gd name="T12" fmla="*/ 234 w 234"/>
              <a:gd name="T13" fmla="*/ 68 h 117"/>
              <a:gd name="T14" fmla="*/ 0 60000 65536"/>
              <a:gd name="T15" fmla="*/ 0 60000 65536"/>
              <a:gd name="T16" fmla="*/ 0 60000 65536"/>
              <a:gd name="T17" fmla="*/ 0 60000 65536"/>
              <a:gd name="T18" fmla="*/ 0 60000 65536"/>
              <a:gd name="T19" fmla="*/ 0 60000 65536"/>
              <a:gd name="T20" fmla="*/ 0 60000 65536"/>
              <a:gd name="T21" fmla="*/ 0 w 234"/>
              <a:gd name="T22" fmla="*/ 0 h 117"/>
              <a:gd name="T23" fmla="*/ 234 w 234"/>
              <a:gd name="T24" fmla="*/ 117 h 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 h="117">
                <a:moveTo>
                  <a:pt x="234" y="68"/>
                </a:moveTo>
                <a:cubicBezTo>
                  <a:pt x="225" y="65"/>
                  <a:pt x="213" y="66"/>
                  <a:pt x="206" y="59"/>
                </a:cubicBezTo>
                <a:cubicBezTo>
                  <a:pt x="199" y="52"/>
                  <a:pt x="205" y="37"/>
                  <a:pt x="197" y="31"/>
                </a:cubicBezTo>
                <a:cubicBezTo>
                  <a:pt x="186" y="23"/>
                  <a:pt x="125" y="9"/>
                  <a:pt x="106" y="4"/>
                </a:cubicBezTo>
                <a:cubicBezTo>
                  <a:pt x="0" y="17"/>
                  <a:pt x="51" y="0"/>
                  <a:pt x="5" y="68"/>
                </a:cubicBezTo>
                <a:cubicBezTo>
                  <a:pt x="37" y="78"/>
                  <a:pt x="55" y="90"/>
                  <a:pt x="78" y="114"/>
                </a:cubicBezTo>
                <a:cubicBezTo>
                  <a:pt x="100" y="112"/>
                  <a:pt x="234" y="117"/>
                  <a:pt x="234" y="68"/>
                </a:cubicBezTo>
                <a:close/>
              </a:path>
            </a:pathLst>
          </a:custGeom>
          <a:solidFill>
            <a:srgbClr val="C0C0C0"/>
          </a:solidFill>
          <a:ln w="15875">
            <a:solidFill>
              <a:schemeClr val="tx1"/>
            </a:solidFill>
            <a:round/>
            <a:headEnd/>
            <a:tailEnd/>
          </a:ln>
        </p:spPr>
        <p:txBody>
          <a:bodyPr/>
          <a:lstStyle/>
          <a:p>
            <a:endParaRPr lang="en-US"/>
          </a:p>
        </p:txBody>
      </p:sp>
      <p:sp>
        <p:nvSpPr>
          <p:cNvPr id="122098" name="Freeform 215"/>
          <p:cNvSpPr>
            <a:spLocks/>
          </p:cNvSpPr>
          <p:nvPr/>
        </p:nvSpPr>
        <p:spPr bwMode="auto">
          <a:xfrm>
            <a:off x="1357313" y="5294313"/>
            <a:ext cx="366712" cy="238125"/>
          </a:xfrm>
          <a:custGeom>
            <a:avLst/>
            <a:gdLst>
              <a:gd name="T0" fmla="*/ 230 w 231"/>
              <a:gd name="T1" fmla="*/ 82 h 150"/>
              <a:gd name="T2" fmla="*/ 175 w 231"/>
              <a:gd name="T3" fmla="*/ 0 h 150"/>
              <a:gd name="T4" fmla="*/ 75 w 231"/>
              <a:gd name="T5" fmla="*/ 9 h 150"/>
              <a:gd name="T6" fmla="*/ 20 w 231"/>
              <a:gd name="T7" fmla="*/ 27 h 150"/>
              <a:gd name="T8" fmla="*/ 2 w 231"/>
              <a:gd name="T9" fmla="*/ 46 h 150"/>
              <a:gd name="T10" fmla="*/ 29 w 231"/>
              <a:gd name="T11" fmla="*/ 64 h 150"/>
              <a:gd name="T12" fmla="*/ 75 w 231"/>
              <a:gd name="T13" fmla="*/ 100 h 150"/>
              <a:gd name="T14" fmla="*/ 203 w 231"/>
              <a:gd name="T15" fmla="*/ 119 h 150"/>
              <a:gd name="T16" fmla="*/ 221 w 231"/>
              <a:gd name="T17" fmla="*/ 100 h 150"/>
              <a:gd name="T18" fmla="*/ 230 w 231"/>
              <a:gd name="T19" fmla="*/ 82 h 1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
              <a:gd name="T31" fmla="*/ 0 h 150"/>
              <a:gd name="T32" fmla="*/ 231 w 231"/>
              <a:gd name="T33" fmla="*/ 150 h 1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 h="150">
                <a:moveTo>
                  <a:pt x="230" y="82"/>
                </a:moveTo>
                <a:cubicBezTo>
                  <a:pt x="217" y="18"/>
                  <a:pt x="217" y="40"/>
                  <a:pt x="175" y="0"/>
                </a:cubicBezTo>
                <a:cubicBezTo>
                  <a:pt x="142" y="3"/>
                  <a:pt x="108" y="3"/>
                  <a:pt x="75" y="9"/>
                </a:cubicBezTo>
                <a:cubicBezTo>
                  <a:pt x="56" y="12"/>
                  <a:pt x="20" y="27"/>
                  <a:pt x="20" y="27"/>
                </a:cubicBezTo>
                <a:cubicBezTo>
                  <a:pt x="14" y="33"/>
                  <a:pt x="0" y="38"/>
                  <a:pt x="2" y="46"/>
                </a:cubicBezTo>
                <a:cubicBezTo>
                  <a:pt x="5" y="57"/>
                  <a:pt x="21" y="56"/>
                  <a:pt x="29" y="64"/>
                </a:cubicBezTo>
                <a:cubicBezTo>
                  <a:pt x="70" y="105"/>
                  <a:pt x="21" y="83"/>
                  <a:pt x="75" y="100"/>
                </a:cubicBezTo>
                <a:cubicBezTo>
                  <a:pt x="122" y="150"/>
                  <a:pt x="139" y="140"/>
                  <a:pt x="203" y="119"/>
                </a:cubicBezTo>
                <a:cubicBezTo>
                  <a:pt x="209" y="113"/>
                  <a:pt x="217" y="108"/>
                  <a:pt x="221" y="100"/>
                </a:cubicBezTo>
                <a:cubicBezTo>
                  <a:pt x="231" y="83"/>
                  <a:pt x="230" y="59"/>
                  <a:pt x="230" y="82"/>
                </a:cubicBezTo>
                <a:close/>
              </a:path>
            </a:pathLst>
          </a:custGeom>
          <a:solidFill>
            <a:srgbClr val="C0C0C0"/>
          </a:solidFill>
          <a:ln w="15875">
            <a:solidFill>
              <a:schemeClr val="tx1"/>
            </a:solidFill>
            <a:round/>
            <a:headEnd/>
            <a:tailEnd/>
          </a:ln>
        </p:spPr>
        <p:txBody>
          <a:bodyPr/>
          <a:lstStyle/>
          <a:p>
            <a:endParaRPr lang="en-US"/>
          </a:p>
        </p:txBody>
      </p:sp>
      <p:sp>
        <p:nvSpPr>
          <p:cNvPr id="122099" name="Freeform 216"/>
          <p:cNvSpPr>
            <a:spLocks/>
          </p:cNvSpPr>
          <p:nvPr/>
        </p:nvSpPr>
        <p:spPr bwMode="auto">
          <a:xfrm>
            <a:off x="1819275" y="4975225"/>
            <a:ext cx="350838" cy="231775"/>
          </a:xfrm>
          <a:custGeom>
            <a:avLst/>
            <a:gdLst>
              <a:gd name="T0" fmla="*/ 58 w 221"/>
              <a:gd name="T1" fmla="*/ 0 h 146"/>
              <a:gd name="T2" fmla="*/ 177 w 221"/>
              <a:gd name="T3" fmla="*/ 36 h 146"/>
              <a:gd name="T4" fmla="*/ 214 w 221"/>
              <a:gd name="T5" fmla="*/ 73 h 146"/>
              <a:gd name="T6" fmla="*/ 122 w 221"/>
              <a:gd name="T7" fmla="*/ 128 h 146"/>
              <a:gd name="T8" fmla="*/ 95 w 221"/>
              <a:gd name="T9" fmla="*/ 146 h 146"/>
              <a:gd name="T10" fmla="*/ 67 w 221"/>
              <a:gd name="T11" fmla="*/ 91 h 146"/>
              <a:gd name="T12" fmla="*/ 22 w 221"/>
              <a:gd name="T13" fmla="*/ 82 h 146"/>
              <a:gd name="T14" fmla="*/ 3 w 221"/>
              <a:gd name="T15" fmla="*/ 64 h 146"/>
              <a:gd name="T16" fmla="*/ 31 w 221"/>
              <a:gd name="T17" fmla="*/ 55 h 146"/>
              <a:gd name="T18" fmla="*/ 58 w 221"/>
              <a:gd name="T19" fmla="*/ 45 h 146"/>
              <a:gd name="T20" fmla="*/ 58 w 221"/>
              <a:gd name="T21" fmla="*/ 0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1"/>
              <a:gd name="T34" fmla="*/ 0 h 146"/>
              <a:gd name="T35" fmla="*/ 221 w 221"/>
              <a:gd name="T36" fmla="*/ 146 h 1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1" h="146">
                <a:moveTo>
                  <a:pt x="58" y="0"/>
                </a:moveTo>
                <a:cubicBezTo>
                  <a:pt x="165" y="13"/>
                  <a:pt x="105" y="12"/>
                  <a:pt x="177" y="36"/>
                </a:cubicBezTo>
                <a:cubicBezTo>
                  <a:pt x="189" y="49"/>
                  <a:pt x="211" y="56"/>
                  <a:pt x="214" y="73"/>
                </a:cubicBezTo>
                <a:cubicBezTo>
                  <a:pt x="221" y="110"/>
                  <a:pt x="145" y="121"/>
                  <a:pt x="122" y="128"/>
                </a:cubicBezTo>
                <a:cubicBezTo>
                  <a:pt x="113" y="134"/>
                  <a:pt x="106" y="146"/>
                  <a:pt x="95" y="146"/>
                </a:cubicBezTo>
                <a:cubicBezTo>
                  <a:pt x="69" y="146"/>
                  <a:pt x="75" y="98"/>
                  <a:pt x="67" y="91"/>
                </a:cubicBezTo>
                <a:cubicBezTo>
                  <a:pt x="55" y="81"/>
                  <a:pt x="37" y="85"/>
                  <a:pt x="22" y="82"/>
                </a:cubicBezTo>
                <a:cubicBezTo>
                  <a:pt x="16" y="76"/>
                  <a:pt x="0" y="72"/>
                  <a:pt x="3" y="64"/>
                </a:cubicBezTo>
                <a:cubicBezTo>
                  <a:pt x="6" y="55"/>
                  <a:pt x="22" y="58"/>
                  <a:pt x="31" y="55"/>
                </a:cubicBezTo>
                <a:cubicBezTo>
                  <a:pt x="40" y="52"/>
                  <a:pt x="49" y="48"/>
                  <a:pt x="58" y="45"/>
                </a:cubicBezTo>
                <a:cubicBezTo>
                  <a:pt x="69" y="12"/>
                  <a:pt x="71" y="26"/>
                  <a:pt x="58" y="0"/>
                </a:cubicBezTo>
                <a:close/>
              </a:path>
            </a:pathLst>
          </a:custGeom>
          <a:solidFill>
            <a:srgbClr val="C0C0C0"/>
          </a:solidFill>
          <a:ln w="15875">
            <a:solidFill>
              <a:schemeClr val="tx1"/>
            </a:solidFill>
            <a:round/>
            <a:headEnd/>
            <a:tailEnd/>
          </a:ln>
        </p:spPr>
        <p:txBody>
          <a:bodyPr/>
          <a:lstStyle/>
          <a:p>
            <a:endParaRPr lang="en-US"/>
          </a:p>
        </p:txBody>
      </p:sp>
      <p:sp>
        <p:nvSpPr>
          <p:cNvPr id="122100" name="Freeform 217"/>
          <p:cNvSpPr>
            <a:spLocks/>
          </p:cNvSpPr>
          <p:nvPr/>
        </p:nvSpPr>
        <p:spPr bwMode="auto">
          <a:xfrm>
            <a:off x="1671638" y="5322888"/>
            <a:ext cx="492125" cy="392112"/>
          </a:xfrm>
          <a:custGeom>
            <a:avLst/>
            <a:gdLst>
              <a:gd name="T0" fmla="*/ 14 w 310"/>
              <a:gd name="T1" fmla="*/ 146 h 247"/>
              <a:gd name="T2" fmla="*/ 32 w 310"/>
              <a:gd name="T3" fmla="*/ 28 h 247"/>
              <a:gd name="T4" fmla="*/ 87 w 310"/>
              <a:gd name="T5" fmla="*/ 0 h 247"/>
              <a:gd name="T6" fmla="*/ 206 w 310"/>
              <a:gd name="T7" fmla="*/ 46 h 247"/>
              <a:gd name="T8" fmla="*/ 288 w 310"/>
              <a:gd name="T9" fmla="*/ 165 h 247"/>
              <a:gd name="T10" fmla="*/ 261 w 310"/>
              <a:gd name="T11" fmla="*/ 247 h 247"/>
              <a:gd name="T12" fmla="*/ 179 w 310"/>
              <a:gd name="T13" fmla="*/ 229 h 247"/>
              <a:gd name="T14" fmla="*/ 105 w 310"/>
              <a:gd name="T15" fmla="*/ 192 h 247"/>
              <a:gd name="T16" fmla="*/ 5 w 310"/>
              <a:gd name="T17" fmla="*/ 165 h 247"/>
              <a:gd name="T18" fmla="*/ 14 w 310"/>
              <a:gd name="T19" fmla="*/ 146 h 2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0"/>
              <a:gd name="T31" fmla="*/ 0 h 247"/>
              <a:gd name="T32" fmla="*/ 310 w 310"/>
              <a:gd name="T33" fmla="*/ 247 h 2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0" h="247">
                <a:moveTo>
                  <a:pt x="14" y="146"/>
                </a:moveTo>
                <a:cubicBezTo>
                  <a:pt x="18" y="106"/>
                  <a:pt x="4" y="56"/>
                  <a:pt x="32" y="28"/>
                </a:cubicBezTo>
                <a:cubicBezTo>
                  <a:pt x="47" y="13"/>
                  <a:pt x="70" y="11"/>
                  <a:pt x="87" y="0"/>
                </a:cubicBezTo>
                <a:cubicBezTo>
                  <a:pt x="182" y="12"/>
                  <a:pt x="144" y="5"/>
                  <a:pt x="206" y="46"/>
                </a:cubicBezTo>
                <a:cubicBezTo>
                  <a:pt x="221" y="90"/>
                  <a:pt x="255" y="131"/>
                  <a:pt x="288" y="165"/>
                </a:cubicBezTo>
                <a:cubicBezTo>
                  <a:pt x="302" y="208"/>
                  <a:pt x="310" y="231"/>
                  <a:pt x="261" y="247"/>
                </a:cubicBezTo>
                <a:cubicBezTo>
                  <a:pt x="251" y="245"/>
                  <a:pt x="196" y="239"/>
                  <a:pt x="179" y="229"/>
                </a:cubicBezTo>
                <a:cubicBezTo>
                  <a:pt x="117" y="191"/>
                  <a:pt x="232" y="224"/>
                  <a:pt x="105" y="192"/>
                </a:cubicBezTo>
                <a:cubicBezTo>
                  <a:pt x="97" y="190"/>
                  <a:pt x="8" y="168"/>
                  <a:pt x="5" y="165"/>
                </a:cubicBezTo>
                <a:cubicBezTo>
                  <a:pt x="0" y="160"/>
                  <a:pt x="11" y="152"/>
                  <a:pt x="14" y="146"/>
                </a:cubicBezTo>
                <a:close/>
              </a:path>
            </a:pathLst>
          </a:custGeom>
          <a:solidFill>
            <a:srgbClr val="C0C0C0"/>
          </a:solidFill>
          <a:ln w="15875">
            <a:solidFill>
              <a:schemeClr val="tx1"/>
            </a:solidFill>
            <a:round/>
            <a:headEnd/>
            <a:tailEnd/>
          </a:ln>
        </p:spPr>
        <p:txBody>
          <a:bodyPr/>
          <a:lstStyle/>
          <a:p>
            <a:endParaRPr lang="en-US"/>
          </a:p>
        </p:txBody>
      </p:sp>
      <p:sp>
        <p:nvSpPr>
          <p:cNvPr id="122101" name="Freeform 218"/>
          <p:cNvSpPr>
            <a:spLocks/>
          </p:cNvSpPr>
          <p:nvPr/>
        </p:nvSpPr>
        <p:spPr bwMode="auto">
          <a:xfrm>
            <a:off x="2012950" y="5041900"/>
            <a:ext cx="434975" cy="315913"/>
          </a:xfrm>
          <a:custGeom>
            <a:avLst/>
            <a:gdLst>
              <a:gd name="T0" fmla="*/ 265 w 274"/>
              <a:gd name="T1" fmla="*/ 40 h 199"/>
              <a:gd name="T2" fmla="*/ 156 w 274"/>
              <a:gd name="T3" fmla="*/ 3 h 199"/>
              <a:gd name="T4" fmla="*/ 73 w 274"/>
              <a:gd name="T5" fmla="*/ 67 h 199"/>
              <a:gd name="T6" fmla="*/ 46 w 274"/>
              <a:gd name="T7" fmla="*/ 77 h 199"/>
              <a:gd name="T8" fmla="*/ 18 w 274"/>
              <a:gd name="T9" fmla="*/ 95 h 199"/>
              <a:gd name="T10" fmla="*/ 64 w 274"/>
              <a:gd name="T11" fmla="*/ 141 h 199"/>
              <a:gd name="T12" fmla="*/ 119 w 274"/>
              <a:gd name="T13" fmla="*/ 177 h 199"/>
              <a:gd name="T14" fmla="*/ 274 w 274"/>
              <a:gd name="T15" fmla="*/ 113 h 199"/>
              <a:gd name="T16" fmla="*/ 265 w 274"/>
              <a:gd name="T17" fmla="*/ 4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4"/>
              <a:gd name="T28" fmla="*/ 0 h 199"/>
              <a:gd name="T29" fmla="*/ 274 w 274"/>
              <a:gd name="T30" fmla="*/ 199 h 19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4" h="199">
                <a:moveTo>
                  <a:pt x="265" y="40"/>
                </a:moveTo>
                <a:cubicBezTo>
                  <a:pt x="227" y="15"/>
                  <a:pt x="202" y="11"/>
                  <a:pt x="156" y="3"/>
                </a:cubicBezTo>
                <a:cubicBezTo>
                  <a:pt x="89" y="18"/>
                  <a:pt x="119" y="0"/>
                  <a:pt x="73" y="67"/>
                </a:cubicBezTo>
                <a:cubicBezTo>
                  <a:pt x="68" y="75"/>
                  <a:pt x="55" y="73"/>
                  <a:pt x="46" y="77"/>
                </a:cubicBezTo>
                <a:cubicBezTo>
                  <a:pt x="36" y="82"/>
                  <a:pt x="27" y="89"/>
                  <a:pt x="18" y="95"/>
                </a:cubicBezTo>
                <a:cubicBezTo>
                  <a:pt x="0" y="148"/>
                  <a:pt x="26" y="120"/>
                  <a:pt x="64" y="141"/>
                </a:cubicBezTo>
                <a:cubicBezTo>
                  <a:pt x="83" y="152"/>
                  <a:pt x="119" y="177"/>
                  <a:pt x="119" y="177"/>
                </a:cubicBezTo>
                <a:cubicBezTo>
                  <a:pt x="221" y="169"/>
                  <a:pt x="257" y="199"/>
                  <a:pt x="274" y="113"/>
                </a:cubicBezTo>
                <a:cubicBezTo>
                  <a:pt x="264" y="52"/>
                  <a:pt x="265" y="77"/>
                  <a:pt x="265" y="40"/>
                </a:cubicBezTo>
                <a:close/>
              </a:path>
            </a:pathLst>
          </a:custGeom>
          <a:solidFill>
            <a:srgbClr val="C0C0C0"/>
          </a:solidFill>
          <a:ln w="15875">
            <a:solidFill>
              <a:schemeClr val="tx1"/>
            </a:solidFill>
            <a:round/>
            <a:headEnd/>
            <a:tailEnd/>
          </a:ln>
        </p:spPr>
        <p:txBody>
          <a:bodyPr/>
          <a:lstStyle/>
          <a:p>
            <a:endParaRPr lang="en-US"/>
          </a:p>
        </p:txBody>
      </p:sp>
      <p:sp>
        <p:nvSpPr>
          <p:cNvPr id="122102" name="Freeform 219"/>
          <p:cNvSpPr>
            <a:spLocks/>
          </p:cNvSpPr>
          <p:nvPr/>
        </p:nvSpPr>
        <p:spPr bwMode="auto">
          <a:xfrm>
            <a:off x="1606550" y="5091113"/>
            <a:ext cx="363538" cy="244475"/>
          </a:xfrm>
          <a:custGeom>
            <a:avLst/>
            <a:gdLst>
              <a:gd name="T0" fmla="*/ 183 w 229"/>
              <a:gd name="T1" fmla="*/ 27 h 154"/>
              <a:gd name="T2" fmla="*/ 73 w 229"/>
              <a:gd name="T3" fmla="*/ 0 h 154"/>
              <a:gd name="T4" fmla="*/ 0 w 229"/>
              <a:gd name="T5" fmla="*/ 46 h 154"/>
              <a:gd name="T6" fmla="*/ 64 w 229"/>
              <a:gd name="T7" fmla="*/ 128 h 154"/>
              <a:gd name="T8" fmla="*/ 146 w 229"/>
              <a:gd name="T9" fmla="*/ 137 h 154"/>
              <a:gd name="T10" fmla="*/ 201 w 229"/>
              <a:gd name="T11" fmla="*/ 119 h 154"/>
              <a:gd name="T12" fmla="*/ 220 w 229"/>
              <a:gd name="T13" fmla="*/ 100 h 154"/>
              <a:gd name="T14" fmla="*/ 183 w 229"/>
              <a:gd name="T15" fmla="*/ 27 h 154"/>
              <a:gd name="T16" fmla="*/ 0 60000 65536"/>
              <a:gd name="T17" fmla="*/ 0 60000 65536"/>
              <a:gd name="T18" fmla="*/ 0 60000 65536"/>
              <a:gd name="T19" fmla="*/ 0 60000 65536"/>
              <a:gd name="T20" fmla="*/ 0 60000 65536"/>
              <a:gd name="T21" fmla="*/ 0 60000 65536"/>
              <a:gd name="T22" fmla="*/ 0 60000 65536"/>
              <a:gd name="T23" fmla="*/ 0 60000 65536"/>
              <a:gd name="T24" fmla="*/ 0 w 229"/>
              <a:gd name="T25" fmla="*/ 0 h 154"/>
              <a:gd name="T26" fmla="*/ 229 w 229"/>
              <a:gd name="T27" fmla="*/ 154 h 1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9" h="154">
                <a:moveTo>
                  <a:pt x="183" y="27"/>
                </a:moveTo>
                <a:cubicBezTo>
                  <a:pt x="110" y="3"/>
                  <a:pt x="147" y="12"/>
                  <a:pt x="73" y="0"/>
                </a:cubicBezTo>
                <a:cubicBezTo>
                  <a:pt x="29" y="11"/>
                  <a:pt x="14" y="1"/>
                  <a:pt x="0" y="46"/>
                </a:cubicBezTo>
                <a:cubicBezTo>
                  <a:pt x="10" y="107"/>
                  <a:pt x="7" y="114"/>
                  <a:pt x="64" y="128"/>
                </a:cubicBezTo>
                <a:cubicBezTo>
                  <a:pt x="104" y="154"/>
                  <a:pt x="87" y="152"/>
                  <a:pt x="146" y="137"/>
                </a:cubicBezTo>
                <a:cubicBezTo>
                  <a:pt x="165" y="132"/>
                  <a:pt x="201" y="119"/>
                  <a:pt x="201" y="119"/>
                </a:cubicBezTo>
                <a:cubicBezTo>
                  <a:pt x="207" y="113"/>
                  <a:pt x="219" y="109"/>
                  <a:pt x="220" y="100"/>
                </a:cubicBezTo>
                <a:cubicBezTo>
                  <a:pt x="229" y="47"/>
                  <a:pt x="183" y="73"/>
                  <a:pt x="183" y="27"/>
                </a:cubicBezTo>
                <a:close/>
              </a:path>
            </a:pathLst>
          </a:custGeom>
          <a:solidFill>
            <a:srgbClr val="C0C0C0"/>
          </a:solidFill>
          <a:ln w="15875">
            <a:solidFill>
              <a:schemeClr val="tx1"/>
            </a:solidFill>
            <a:round/>
            <a:headEnd/>
            <a:tailEnd/>
          </a:ln>
        </p:spPr>
        <p:txBody>
          <a:bodyPr/>
          <a:lstStyle/>
          <a:p>
            <a:endParaRPr lang="en-US"/>
          </a:p>
        </p:txBody>
      </p:sp>
      <p:sp>
        <p:nvSpPr>
          <p:cNvPr id="122103" name="Freeform 220"/>
          <p:cNvSpPr>
            <a:spLocks/>
          </p:cNvSpPr>
          <p:nvPr/>
        </p:nvSpPr>
        <p:spPr bwMode="auto">
          <a:xfrm>
            <a:off x="2390775" y="4802188"/>
            <a:ext cx="252413" cy="274637"/>
          </a:xfrm>
          <a:custGeom>
            <a:avLst/>
            <a:gdLst>
              <a:gd name="T0" fmla="*/ 0 w 159"/>
              <a:gd name="T1" fmla="*/ 26 h 173"/>
              <a:gd name="T2" fmla="*/ 128 w 159"/>
              <a:gd name="T3" fmla="*/ 17 h 173"/>
              <a:gd name="T4" fmla="*/ 119 w 159"/>
              <a:gd name="T5" fmla="*/ 90 h 173"/>
              <a:gd name="T6" fmla="*/ 18 w 159"/>
              <a:gd name="T7" fmla="*/ 173 h 173"/>
              <a:gd name="T8" fmla="*/ 0 w 159"/>
              <a:gd name="T9" fmla="*/ 26 h 173"/>
              <a:gd name="T10" fmla="*/ 0 60000 65536"/>
              <a:gd name="T11" fmla="*/ 0 60000 65536"/>
              <a:gd name="T12" fmla="*/ 0 60000 65536"/>
              <a:gd name="T13" fmla="*/ 0 60000 65536"/>
              <a:gd name="T14" fmla="*/ 0 60000 65536"/>
              <a:gd name="T15" fmla="*/ 0 w 159"/>
              <a:gd name="T16" fmla="*/ 0 h 173"/>
              <a:gd name="T17" fmla="*/ 159 w 159"/>
              <a:gd name="T18" fmla="*/ 173 h 173"/>
            </a:gdLst>
            <a:ahLst/>
            <a:cxnLst>
              <a:cxn ang="T10">
                <a:pos x="T0" y="T1"/>
              </a:cxn>
              <a:cxn ang="T11">
                <a:pos x="T2" y="T3"/>
              </a:cxn>
              <a:cxn ang="T12">
                <a:pos x="T4" y="T5"/>
              </a:cxn>
              <a:cxn ang="T13">
                <a:pos x="T6" y="T7"/>
              </a:cxn>
              <a:cxn ang="T14">
                <a:pos x="T8" y="T9"/>
              </a:cxn>
            </a:cxnLst>
            <a:rect l="T15" t="T16" r="T17" b="T18"/>
            <a:pathLst>
              <a:path w="159" h="173">
                <a:moveTo>
                  <a:pt x="0" y="26"/>
                </a:moveTo>
                <a:cubicBezTo>
                  <a:pt x="78" y="0"/>
                  <a:pt x="36" y="6"/>
                  <a:pt x="128" y="17"/>
                </a:cubicBezTo>
                <a:cubicBezTo>
                  <a:pt x="159" y="50"/>
                  <a:pt x="142" y="56"/>
                  <a:pt x="119" y="90"/>
                </a:cubicBezTo>
                <a:cubicBezTo>
                  <a:pt x="95" y="164"/>
                  <a:pt x="103" y="161"/>
                  <a:pt x="18" y="173"/>
                </a:cubicBezTo>
                <a:cubicBezTo>
                  <a:pt x="44" y="94"/>
                  <a:pt x="35" y="99"/>
                  <a:pt x="0" y="26"/>
                </a:cubicBezTo>
                <a:close/>
              </a:path>
            </a:pathLst>
          </a:custGeom>
          <a:solidFill>
            <a:srgbClr val="C0C0C0"/>
          </a:solidFill>
          <a:ln w="15875">
            <a:solidFill>
              <a:schemeClr val="tx1"/>
            </a:solidFill>
            <a:round/>
            <a:headEnd/>
            <a:tailEnd/>
          </a:ln>
        </p:spPr>
        <p:txBody>
          <a:bodyPr/>
          <a:lstStyle/>
          <a:p>
            <a:endParaRPr lang="en-US"/>
          </a:p>
        </p:txBody>
      </p:sp>
      <p:sp>
        <p:nvSpPr>
          <p:cNvPr id="122104" name="Freeform 221"/>
          <p:cNvSpPr>
            <a:spLocks/>
          </p:cNvSpPr>
          <p:nvPr/>
        </p:nvSpPr>
        <p:spPr bwMode="auto">
          <a:xfrm>
            <a:off x="1927225" y="5235575"/>
            <a:ext cx="477838" cy="392113"/>
          </a:xfrm>
          <a:custGeom>
            <a:avLst/>
            <a:gdLst>
              <a:gd name="T0" fmla="*/ 301 w 301"/>
              <a:gd name="T1" fmla="*/ 211 h 247"/>
              <a:gd name="T2" fmla="*/ 210 w 301"/>
              <a:gd name="T3" fmla="*/ 101 h 247"/>
              <a:gd name="T4" fmla="*/ 136 w 301"/>
              <a:gd name="T5" fmla="*/ 55 h 247"/>
              <a:gd name="T6" fmla="*/ 63 w 301"/>
              <a:gd name="T7" fmla="*/ 9 h 247"/>
              <a:gd name="T8" fmla="*/ 36 w 301"/>
              <a:gd name="T9" fmla="*/ 0 h 247"/>
              <a:gd name="T10" fmla="*/ 54 w 301"/>
              <a:gd name="T11" fmla="*/ 101 h 247"/>
              <a:gd name="T12" fmla="*/ 72 w 301"/>
              <a:gd name="T13" fmla="*/ 128 h 247"/>
              <a:gd name="T14" fmla="*/ 91 w 301"/>
              <a:gd name="T15" fmla="*/ 147 h 247"/>
              <a:gd name="T16" fmla="*/ 210 w 301"/>
              <a:gd name="T17" fmla="*/ 247 h 247"/>
              <a:gd name="T18" fmla="*/ 301 w 301"/>
              <a:gd name="T19" fmla="*/ 211 h 2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1"/>
              <a:gd name="T31" fmla="*/ 0 h 247"/>
              <a:gd name="T32" fmla="*/ 301 w 301"/>
              <a:gd name="T33" fmla="*/ 247 h 2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1" h="247">
                <a:moveTo>
                  <a:pt x="301" y="211"/>
                </a:moveTo>
                <a:cubicBezTo>
                  <a:pt x="283" y="155"/>
                  <a:pt x="267" y="120"/>
                  <a:pt x="210" y="101"/>
                </a:cubicBezTo>
                <a:cubicBezTo>
                  <a:pt x="187" y="80"/>
                  <a:pt x="162" y="72"/>
                  <a:pt x="136" y="55"/>
                </a:cubicBezTo>
                <a:cubicBezTo>
                  <a:pt x="107" y="12"/>
                  <a:pt x="128" y="31"/>
                  <a:pt x="63" y="9"/>
                </a:cubicBezTo>
                <a:cubicBezTo>
                  <a:pt x="54" y="6"/>
                  <a:pt x="36" y="0"/>
                  <a:pt x="36" y="0"/>
                </a:cubicBezTo>
                <a:cubicBezTo>
                  <a:pt x="17" y="57"/>
                  <a:pt x="0" y="65"/>
                  <a:pt x="54" y="101"/>
                </a:cubicBezTo>
                <a:cubicBezTo>
                  <a:pt x="60" y="110"/>
                  <a:pt x="65" y="120"/>
                  <a:pt x="72" y="128"/>
                </a:cubicBezTo>
                <a:cubicBezTo>
                  <a:pt x="78" y="135"/>
                  <a:pt x="86" y="140"/>
                  <a:pt x="91" y="147"/>
                </a:cubicBezTo>
                <a:cubicBezTo>
                  <a:pt x="135" y="205"/>
                  <a:pt x="134" y="228"/>
                  <a:pt x="210" y="247"/>
                </a:cubicBezTo>
                <a:cubicBezTo>
                  <a:pt x="246" y="241"/>
                  <a:pt x="284" y="245"/>
                  <a:pt x="301" y="211"/>
                </a:cubicBezTo>
                <a:close/>
              </a:path>
            </a:pathLst>
          </a:custGeom>
          <a:solidFill>
            <a:srgbClr val="C0C0C0"/>
          </a:solidFill>
          <a:ln w="15875">
            <a:solidFill>
              <a:schemeClr val="tx1"/>
            </a:solidFill>
            <a:round/>
            <a:headEnd/>
            <a:tailEnd/>
          </a:ln>
        </p:spPr>
        <p:txBody>
          <a:bodyPr/>
          <a:lstStyle/>
          <a:p>
            <a:endParaRPr lang="en-US"/>
          </a:p>
        </p:txBody>
      </p:sp>
      <p:sp>
        <p:nvSpPr>
          <p:cNvPr id="122105" name="Freeform 222"/>
          <p:cNvSpPr>
            <a:spLocks/>
          </p:cNvSpPr>
          <p:nvPr/>
        </p:nvSpPr>
        <p:spPr bwMode="auto">
          <a:xfrm>
            <a:off x="2565400" y="4808538"/>
            <a:ext cx="306388" cy="398462"/>
          </a:xfrm>
          <a:custGeom>
            <a:avLst/>
            <a:gdLst>
              <a:gd name="T0" fmla="*/ 146 w 193"/>
              <a:gd name="T1" fmla="*/ 50 h 251"/>
              <a:gd name="T2" fmla="*/ 73 w 193"/>
              <a:gd name="T3" fmla="*/ 13 h 251"/>
              <a:gd name="T4" fmla="*/ 27 w 193"/>
              <a:gd name="T5" fmla="*/ 96 h 251"/>
              <a:gd name="T6" fmla="*/ 9 w 193"/>
              <a:gd name="T7" fmla="*/ 123 h 251"/>
              <a:gd name="T8" fmla="*/ 0 w 193"/>
              <a:gd name="T9" fmla="*/ 150 h 251"/>
              <a:gd name="T10" fmla="*/ 64 w 193"/>
              <a:gd name="T11" fmla="*/ 205 h 251"/>
              <a:gd name="T12" fmla="*/ 100 w 193"/>
              <a:gd name="T13" fmla="*/ 251 h 251"/>
              <a:gd name="T14" fmla="*/ 155 w 193"/>
              <a:gd name="T15" fmla="*/ 233 h 251"/>
              <a:gd name="T16" fmla="*/ 137 w 193"/>
              <a:gd name="T17" fmla="*/ 150 h 251"/>
              <a:gd name="T18" fmla="*/ 137 w 193"/>
              <a:gd name="T19" fmla="*/ 77 h 251"/>
              <a:gd name="T20" fmla="*/ 146 w 193"/>
              <a:gd name="T21" fmla="*/ 50 h 2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3"/>
              <a:gd name="T34" fmla="*/ 0 h 251"/>
              <a:gd name="T35" fmla="*/ 193 w 193"/>
              <a:gd name="T36" fmla="*/ 251 h 2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3" h="251">
                <a:moveTo>
                  <a:pt x="146" y="50"/>
                </a:moveTo>
                <a:cubicBezTo>
                  <a:pt x="118" y="6"/>
                  <a:pt x="126" y="0"/>
                  <a:pt x="73" y="13"/>
                </a:cubicBezTo>
                <a:cubicBezTo>
                  <a:pt x="40" y="46"/>
                  <a:pt x="44" y="55"/>
                  <a:pt x="27" y="96"/>
                </a:cubicBezTo>
                <a:cubicBezTo>
                  <a:pt x="23" y="106"/>
                  <a:pt x="14" y="113"/>
                  <a:pt x="9" y="123"/>
                </a:cubicBezTo>
                <a:cubicBezTo>
                  <a:pt x="5" y="131"/>
                  <a:pt x="3" y="141"/>
                  <a:pt x="0" y="150"/>
                </a:cubicBezTo>
                <a:cubicBezTo>
                  <a:pt x="20" y="171"/>
                  <a:pt x="43" y="185"/>
                  <a:pt x="64" y="205"/>
                </a:cubicBezTo>
                <a:cubicBezTo>
                  <a:pt x="69" y="222"/>
                  <a:pt x="72" y="251"/>
                  <a:pt x="100" y="251"/>
                </a:cubicBezTo>
                <a:cubicBezTo>
                  <a:pt x="119" y="251"/>
                  <a:pt x="155" y="233"/>
                  <a:pt x="155" y="233"/>
                </a:cubicBezTo>
                <a:cubicBezTo>
                  <a:pt x="193" y="193"/>
                  <a:pt x="192" y="170"/>
                  <a:pt x="137" y="150"/>
                </a:cubicBezTo>
                <a:cubicBezTo>
                  <a:pt x="115" y="88"/>
                  <a:pt x="105" y="109"/>
                  <a:pt x="137" y="77"/>
                </a:cubicBezTo>
                <a:cubicBezTo>
                  <a:pt x="140" y="68"/>
                  <a:pt x="146" y="50"/>
                  <a:pt x="146" y="50"/>
                </a:cubicBezTo>
                <a:close/>
              </a:path>
            </a:pathLst>
          </a:custGeom>
          <a:solidFill>
            <a:srgbClr val="C0C0C0"/>
          </a:solidFill>
          <a:ln w="15875">
            <a:solidFill>
              <a:schemeClr val="tx1"/>
            </a:solidFill>
            <a:round/>
            <a:headEnd/>
            <a:tailEnd/>
          </a:ln>
        </p:spPr>
        <p:txBody>
          <a:bodyPr/>
          <a:lstStyle/>
          <a:p>
            <a:endParaRPr lang="en-US"/>
          </a:p>
        </p:txBody>
      </p:sp>
      <p:sp>
        <p:nvSpPr>
          <p:cNvPr id="122106" name="Freeform 223"/>
          <p:cNvSpPr>
            <a:spLocks/>
          </p:cNvSpPr>
          <p:nvPr/>
        </p:nvSpPr>
        <p:spPr bwMode="auto">
          <a:xfrm>
            <a:off x="2341563" y="5565775"/>
            <a:ext cx="441325" cy="282575"/>
          </a:xfrm>
          <a:custGeom>
            <a:avLst/>
            <a:gdLst>
              <a:gd name="T0" fmla="*/ 259 w 278"/>
              <a:gd name="T1" fmla="*/ 76 h 178"/>
              <a:gd name="T2" fmla="*/ 141 w 278"/>
              <a:gd name="T3" fmla="*/ 30 h 178"/>
              <a:gd name="T4" fmla="*/ 3 w 278"/>
              <a:gd name="T5" fmla="*/ 67 h 178"/>
              <a:gd name="T6" fmla="*/ 13 w 278"/>
              <a:gd name="T7" fmla="*/ 131 h 178"/>
              <a:gd name="T8" fmla="*/ 58 w 278"/>
              <a:gd name="T9" fmla="*/ 140 h 178"/>
              <a:gd name="T10" fmla="*/ 113 w 278"/>
              <a:gd name="T11" fmla="*/ 158 h 178"/>
              <a:gd name="T12" fmla="*/ 141 w 278"/>
              <a:gd name="T13" fmla="*/ 167 h 178"/>
              <a:gd name="T14" fmla="*/ 278 w 278"/>
              <a:gd name="T15" fmla="*/ 112 h 178"/>
              <a:gd name="T16" fmla="*/ 259 w 278"/>
              <a:gd name="T17" fmla="*/ 76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8"/>
              <a:gd name="T28" fmla="*/ 0 h 178"/>
              <a:gd name="T29" fmla="*/ 278 w 278"/>
              <a:gd name="T30" fmla="*/ 178 h 1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8" h="178">
                <a:moveTo>
                  <a:pt x="259" y="76"/>
                </a:moveTo>
                <a:cubicBezTo>
                  <a:pt x="216" y="65"/>
                  <a:pt x="178" y="55"/>
                  <a:pt x="141" y="30"/>
                </a:cubicBezTo>
                <a:cubicBezTo>
                  <a:pt x="108" y="32"/>
                  <a:pt x="3" y="0"/>
                  <a:pt x="3" y="67"/>
                </a:cubicBezTo>
                <a:cubicBezTo>
                  <a:pt x="3" y="89"/>
                  <a:pt x="0" y="114"/>
                  <a:pt x="13" y="131"/>
                </a:cubicBezTo>
                <a:cubicBezTo>
                  <a:pt x="22" y="143"/>
                  <a:pt x="43" y="136"/>
                  <a:pt x="58" y="140"/>
                </a:cubicBezTo>
                <a:cubicBezTo>
                  <a:pt x="77" y="145"/>
                  <a:pt x="95" y="152"/>
                  <a:pt x="113" y="158"/>
                </a:cubicBezTo>
                <a:cubicBezTo>
                  <a:pt x="122" y="161"/>
                  <a:pt x="141" y="167"/>
                  <a:pt x="141" y="167"/>
                </a:cubicBezTo>
                <a:cubicBezTo>
                  <a:pt x="210" y="161"/>
                  <a:pt x="257" y="178"/>
                  <a:pt x="278" y="112"/>
                </a:cubicBezTo>
                <a:cubicBezTo>
                  <a:pt x="268" y="81"/>
                  <a:pt x="276" y="91"/>
                  <a:pt x="259" y="76"/>
                </a:cubicBezTo>
                <a:close/>
              </a:path>
            </a:pathLst>
          </a:custGeom>
          <a:solidFill>
            <a:srgbClr val="C0C0C0"/>
          </a:solidFill>
          <a:ln w="15875">
            <a:solidFill>
              <a:schemeClr val="tx1"/>
            </a:solidFill>
            <a:round/>
            <a:headEnd/>
            <a:tailEnd/>
          </a:ln>
        </p:spPr>
        <p:txBody>
          <a:bodyPr/>
          <a:lstStyle/>
          <a:p>
            <a:endParaRPr lang="en-US"/>
          </a:p>
        </p:txBody>
      </p:sp>
      <p:sp>
        <p:nvSpPr>
          <p:cNvPr id="122107" name="Freeform 224"/>
          <p:cNvSpPr>
            <a:spLocks/>
          </p:cNvSpPr>
          <p:nvPr/>
        </p:nvSpPr>
        <p:spPr bwMode="auto">
          <a:xfrm>
            <a:off x="2470150" y="5076825"/>
            <a:ext cx="211138" cy="161925"/>
          </a:xfrm>
          <a:custGeom>
            <a:avLst/>
            <a:gdLst>
              <a:gd name="T0" fmla="*/ 133 w 133"/>
              <a:gd name="T1" fmla="*/ 82 h 102"/>
              <a:gd name="T2" fmla="*/ 50 w 133"/>
              <a:gd name="T3" fmla="*/ 0 h 102"/>
              <a:gd name="T4" fmla="*/ 14 w 133"/>
              <a:gd name="T5" fmla="*/ 9 h 102"/>
              <a:gd name="T6" fmla="*/ 14 w 133"/>
              <a:gd name="T7" fmla="*/ 73 h 102"/>
              <a:gd name="T8" fmla="*/ 114 w 133"/>
              <a:gd name="T9" fmla="*/ 100 h 102"/>
              <a:gd name="T10" fmla="*/ 133 w 133"/>
              <a:gd name="T11" fmla="*/ 82 h 102"/>
              <a:gd name="T12" fmla="*/ 0 60000 65536"/>
              <a:gd name="T13" fmla="*/ 0 60000 65536"/>
              <a:gd name="T14" fmla="*/ 0 60000 65536"/>
              <a:gd name="T15" fmla="*/ 0 60000 65536"/>
              <a:gd name="T16" fmla="*/ 0 60000 65536"/>
              <a:gd name="T17" fmla="*/ 0 60000 65536"/>
              <a:gd name="T18" fmla="*/ 0 w 133"/>
              <a:gd name="T19" fmla="*/ 0 h 102"/>
              <a:gd name="T20" fmla="*/ 133 w 133"/>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133" h="102">
                <a:moveTo>
                  <a:pt x="133" y="82"/>
                </a:moveTo>
                <a:cubicBezTo>
                  <a:pt x="104" y="54"/>
                  <a:pt x="84" y="22"/>
                  <a:pt x="50" y="0"/>
                </a:cubicBezTo>
                <a:cubicBezTo>
                  <a:pt x="38" y="3"/>
                  <a:pt x="24" y="1"/>
                  <a:pt x="14" y="9"/>
                </a:cubicBezTo>
                <a:cubicBezTo>
                  <a:pt x="0" y="20"/>
                  <a:pt x="4" y="64"/>
                  <a:pt x="14" y="73"/>
                </a:cubicBezTo>
                <a:cubicBezTo>
                  <a:pt x="19" y="77"/>
                  <a:pt x="101" y="102"/>
                  <a:pt x="114" y="100"/>
                </a:cubicBezTo>
                <a:cubicBezTo>
                  <a:pt x="123" y="99"/>
                  <a:pt x="127" y="88"/>
                  <a:pt x="133" y="82"/>
                </a:cubicBezTo>
                <a:close/>
              </a:path>
            </a:pathLst>
          </a:custGeom>
          <a:solidFill>
            <a:srgbClr val="C0C0C0"/>
          </a:solidFill>
          <a:ln w="15875">
            <a:solidFill>
              <a:schemeClr val="tx1"/>
            </a:solidFill>
            <a:round/>
            <a:headEnd/>
            <a:tailEnd/>
          </a:ln>
        </p:spPr>
        <p:txBody>
          <a:bodyPr/>
          <a:lstStyle/>
          <a:p>
            <a:endParaRPr lang="en-US"/>
          </a:p>
        </p:txBody>
      </p:sp>
      <p:sp>
        <p:nvSpPr>
          <p:cNvPr id="122108" name="Freeform 225"/>
          <p:cNvSpPr>
            <a:spLocks/>
          </p:cNvSpPr>
          <p:nvPr/>
        </p:nvSpPr>
        <p:spPr bwMode="auto">
          <a:xfrm>
            <a:off x="2417763" y="5221288"/>
            <a:ext cx="407987" cy="203200"/>
          </a:xfrm>
          <a:custGeom>
            <a:avLst/>
            <a:gdLst>
              <a:gd name="T0" fmla="*/ 257 w 257"/>
              <a:gd name="T1" fmla="*/ 64 h 128"/>
              <a:gd name="T2" fmla="*/ 193 w 257"/>
              <a:gd name="T3" fmla="*/ 9 h 128"/>
              <a:gd name="T4" fmla="*/ 102 w 257"/>
              <a:gd name="T5" fmla="*/ 18 h 128"/>
              <a:gd name="T6" fmla="*/ 47 w 257"/>
              <a:gd name="T7" fmla="*/ 0 h 128"/>
              <a:gd name="T8" fmla="*/ 29 w 257"/>
              <a:gd name="T9" fmla="*/ 82 h 128"/>
              <a:gd name="T10" fmla="*/ 111 w 257"/>
              <a:gd name="T11" fmla="*/ 110 h 128"/>
              <a:gd name="T12" fmla="*/ 166 w 257"/>
              <a:gd name="T13" fmla="*/ 128 h 128"/>
              <a:gd name="T14" fmla="*/ 221 w 257"/>
              <a:gd name="T15" fmla="*/ 119 h 128"/>
              <a:gd name="T16" fmla="*/ 257 w 257"/>
              <a:gd name="T17" fmla="*/ 64 h 1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7"/>
              <a:gd name="T28" fmla="*/ 0 h 128"/>
              <a:gd name="T29" fmla="*/ 257 w 257"/>
              <a:gd name="T30" fmla="*/ 128 h 1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7" h="128">
                <a:moveTo>
                  <a:pt x="257" y="64"/>
                </a:moveTo>
                <a:cubicBezTo>
                  <a:pt x="236" y="33"/>
                  <a:pt x="229" y="21"/>
                  <a:pt x="193" y="9"/>
                </a:cubicBezTo>
                <a:cubicBezTo>
                  <a:pt x="130" y="31"/>
                  <a:pt x="154" y="34"/>
                  <a:pt x="102" y="18"/>
                </a:cubicBezTo>
                <a:cubicBezTo>
                  <a:pt x="84" y="12"/>
                  <a:pt x="47" y="0"/>
                  <a:pt x="47" y="0"/>
                </a:cubicBezTo>
                <a:cubicBezTo>
                  <a:pt x="36" y="17"/>
                  <a:pt x="0" y="61"/>
                  <a:pt x="29" y="82"/>
                </a:cubicBezTo>
                <a:cubicBezTo>
                  <a:pt x="34" y="86"/>
                  <a:pt x="95" y="105"/>
                  <a:pt x="111" y="110"/>
                </a:cubicBezTo>
                <a:cubicBezTo>
                  <a:pt x="129" y="116"/>
                  <a:pt x="166" y="128"/>
                  <a:pt x="166" y="128"/>
                </a:cubicBezTo>
                <a:cubicBezTo>
                  <a:pt x="184" y="125"/>
                  <a:pt x="204" y="127"/>
                  <a:pt x="221" y="119"/>
                </a:cubicBezTo>
                <a:cubicBezTo>
                  <a:pt x="245" y="107"/>
                  <a:pt x="232" y="64"/>
                  <a:pt x="257" y="64"/>
                </a:cubicBezTo>
                <a:close/>
              </a:path>
            </a:pathLst>
          </a:custGeom>
          <a:solidFill>
            <a:srgbClr val="C0C0C0"/>
          </a:solidFill>
          <a:ln w="15875">
            <a:solidFill>
              <a:schemeClr val="tx1"/>
            </a:solidFill>
            <a:round/>
            <a:headEnd/>
            <a:tailEnd/>
          </a:ln>
        </p:spPr>
        <p:txBody>
          <a:bodyPr/>
          <a:lstStyle/>
          <a:p>
            <a:endParaRPr lang="en-US"/>
          </a:p>
        </p:txBody>
      </p:sp>
      <p:sp>
        <p:nvSpPr>
          <p:cNvPr id="122109" name="Freeform 226"/>
          <p:cNvSpPr>
            <a:spLocks/>
          </p:cNvSpPr>
          <p:nvPr/>
        </p:nvSpPr>
        <p:spPr bwMode="auto">
          <a:xfrm>
            <a:off x="2565400" y="5451475"/>
            <a:ext cx="274638" cy="220663"/>
          </a:xfrm>
          <a:custGeom>
            <a:avLst/>
            <a:gdLst>
              <a:gd name="T0" fmla="*/ 137 w 173"/>
              <a:gd name="T1" fmla="*/ 139 h 139"/>
              <a:gd name="T2" fmla="*/ 155 w 173"/>
              <a:gd name="T3" fmla="*/ 120 h 139"/>
              <a:gd name="T4" fmla="*/ 173 w 173"/>
              <a:gd name="T5" fmla="*/ 65 h 139"/>
              <a:gd name="T6" fmla="*/ 82 w 173"/>
              <a:gd name="T7" fmla="*/ 1 h 139"/>
              <a:gd name="T8" fmla="*/ 36 w 173"/>
              <a:gd name="T9" fmla="*/ 11 h 139"/>
              <a:gd name="T10" fmla="*/ 18 w 173"/>
              <a:gd name="T11" fmla="*/ 65 h 139"/>
              <a:gd name="T12" fmla="*/ 0 w 173"/>
              <a:gd name="T13" fmla="*/ 84 h 139"/>
              <a:gd name="T14" fmla="*/ 82 w 173"/>
              <a:gd name="T15" fmla="*/ 120 h 139"/>
              <a:gd name="T16" fmla="*/ 109 w 173"/>
              <a:gd name="T17" fmla="*/ 129 h 139"/>
              <a:gd name="T18" fmla="*/ 137 w 173"/>
              <a:gd name="T19" fmla="*/ 139 h 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3"/>
              <a:gd name="T31" fmla="*/ 0 h 139"/>
              <a:gd name="T32" fmla="*/ 173 w 173"/>
              <a:gd name="T33" fmla="*/ 139 h 1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3" h="139">
                <a:moveTo>
                  <a:pt x="137" y="139"/>
                </a:moveTo>
                <a:cubicBezTo>
                  <a:pt x="143" y="133"/>
                  <a:pt x="151" y="128"/>
                  <a:pt x="155" y="120"/>
                </a:cubicBezTo>
                <a:cubicBezTo>
                  <a:pt x="163" y="103"/>
                  <a:pt x="173" y="65"/>
                  <a:pt x="173" y="65"/>
                </a:cubicBezTo>
                <a:cubicBezTo>
                  <a:pt x="153" y="35"/>
                  <a:pt x="117" y="14"/>
                  <a:pt x="82" y="1"/>
                </a:cubicBezTo>
                <a:cubicBezTo>
                  <a:pt x="67" y="4"/>
                  <a:pt x="47" y="0"/>
                  <a:pt x="36" y="11"/>
                </a:cubicBezTo>
                <a:cubicBezTo>
                  <a:pt x="23" y="24"/>
                  <a:pt x="31" y="51"/>
                  <a:pt x="18" y="65"/>
                </a:cubicBezTo>
                <a:cubicBezTo>
                  <a:pt x="12" y="71"/>
                  <a:pt x="6" y="78"/>
                  <a:pt x="0" y="84"/>
                </a:cubicBezTo>
                <a:cubicBezTo>
                  <a:pt x="43" y="113"/>
                  <a:pt x="16" y="98"/>
                  <a:pt x="82" y="120"/>
                </a:cubicBezTo>
                <a:cubicBezTo>
                  <a:pt x="91" y="123"/>
                  <a:pt x="100" y="126"/>
                  <a:pt x="109" y="129"/>
                </a:cubicBezTo>
                <a:cubicBezTo>
                  <a:pt x="118" y="132"/>
                  <a:pt x="137" y="139"/>
                  <a:pt x="137" y="139"/>
                </a:cubicBezTo>
                <a:close/>
              </a:path>
            </a:pathLst>
          </a:custGeom>
          <a:solidFill>
            <a:srgbClr val="C0C0C0"/>
          </a:solidFill>
          <a:ln w="15875">
            <a:solidFill>
              <a:schemeClr val="tx1"/>
            </a:solidFill>
            <a:round/>
            <a:headEnd/>
            <a:tailEnd/>
          </a:ln>
        </p:spPr>
        <p:txBody>
          <a:bodyPr/>
          <a:lstStyle/>
          <a:p>
            <a:endParaRPr lang="en-US"/>
          </a:p>
        </p:txBody>
      </p:sp>
      <p:sp>
        <p:nvSpPr>
          <p:cNvPr id="122110" name="Freeform 227"/>
          <p:cNvSpPr>
            <a:spLocks/>
          </p:cNvSpPr>
          <p:nvPr/>
        </p:nvSpPr>
        <p:spPr bwMode="auto">
          <a:xfrm>
            <a:off x="2755900" y="4873625"/>
            <a:ext cx="433388" cy="260350"/>
          </a:xfrm>
          <a:custGeom>
            <a:avLst/>
            <a:gdLst>
              <a:gd name="T0" fmla="*/ 254 w 273"/>
              <a:gd name="T1" fmla="*/ 18 h 164"/>
              <a:gd name="T2" fmla="*/ 44 w 273"/>
              <a:gd name="T3" fmla="*/ 9 h 164"/>
              <a:gd name="T4" fmla="*/ 44 w 273"/>
              <a:gd name="T5" fmla="*/ 82 h 164"/>
              <a:gd name="T6" fmla="*/ 108 w 273"/>
              <a:gd name="T7" fmla="*/ 146 h 164"/>
              <a:gd name="T8" fmla="*/ 163 w 273"/>
              <a:gd name="T9" fmla="*/ 164 h 164"/>
              <a:gd name="T10" fmla="*/ 236 w 273"/>
              <a:gd name="T11" fmla="*/ 128 h 164"/>
              <a:gd name="T12" fmla="*/ 273 w 273"/>
              <a:gd name="T13" fmla="*/ 55 h 164"/>
              <a:gd name="T14" fmla="*/ 254 w 273"/>
              <a:gd name="T15" fmla="*/ 18 h 164"/>
              <a:gd name="T16" fmla="*/ 0 60000 65536"/>
              <a:gd name="T17" fmla="*/ 0 60000 65536"/>
              <a:gd name="T18" fmla="*/ 0 60000 65536"/>
              <a:gd name="T19" fmla="*/ 0 60000 65536"/>
              <a:gd name="T20" fmla="*/ 0 60000 65536"/>
              <a:gd name="T21" fmla="*/ 0 60000 65536"/>
              <a:gd name="T22" fmla="*/ 0 60000 65536"/>
              <a:gd name="T23" fmla="*/ 0 60000 65536"/>
              <a:gd name="T24" fmla="*/ 0 w 273"/>
              <a:gd name="T25" fmla="*/ 0 h 164"/>
              <a:gd name="T26" fmla="*/ 273 w 273"/>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 h="164">
                <a:moveTo>
                  <a:pt x="254" y="18"/>
                </a:moveTo>
                <a:cubicBezTo>
                  <a:pt x="160" y="8"/>
                  <a:pt x="142" y="0"/>
                  <a:pt x="44" y="9"/>
                </a:cubicBezTo>
                <a:cubicBezTo>
                  <a:pt x="17" y="49"/>
                  <a:pt x="0" y="52"/>
                  <a:pt x="44" y="82"/>
                </a:cubicBezTo>
                <a:cubicBezTo>
                  <a:pt x="61" y="108"/>
                  <a:pt x="78" y="133"/>
                  <a:pt x="108" y="146"/>
                </a:cubicBezTo>
                <a:cubicBezTo>
                  <a:pt x="126" y="154"/>
                  <a:pt x="163" y="164"/>
                  <a:pt x="163" y="164"/>
                </a:cubicBezTo>
                <a:cubicBezTo>
                  <a:pt x="192" y="154"/>
                  <a:pt x="207" y="138"/>
                  <a:pt x="236" y="128"/>
                </a:cubicBezTo>
                <a:cubicBezTo>
                  <a:pt x="258" y="105"/>
                  <a:pt x="263" y="85"/>
                  <a:pt x="273" y="55"/>
                </a:cubicBezTo>
                <a:cubicBezTo>
                  <a:pt x="263" y="23"/>
                  <a:pt x="271" y="34"/>
                  <a:pt x="254" y="18"/>
                </a:cubicBezTo>
                <a:close/>
              </a:path>
            </a:pathLst>
          </a:custGeom>
          <a:solidFill>
            <a:srgbClr val="C0C0C0"/>
          </a:solidFill>
          <a:ln w="15875">
            <a:solidFill>
              <a:schemeClr val="tx1"/>
            </a:solidFill>
            <a:round/>
            <a:headEnd/>
            <a:tailEnd/>
          </a:ln>
        </p:spPr>
        <p:txBody>
          <a:bodyPr/>
          <a:lstStyle/>
          <a:p>
            <a:endParaRPr lang="en-US"/>
          </a:p>
        </p:txBody>
      </p:sp>
      <p:sp>
        <p:nvSpPr>
          <p:cNvPr id="122111" name="Freeform 228"/>
          <p:cNvSpPr>
            <a:spLocks/>
          </p:cNvSpPr>
          <p:nvPr/>
        </p:nvSpPr>
        <p:spPr bwMode="auto">
          <a:xfrm>
            <a:off x="2278063" y="5337175"/>
            <a:ext cx="328612" cy="254000"/>
          </a:xfrm>
          <a:custGeom>
            <a:avLst/>
            <a:gdLst>
              <a:gd name="T0" fmla="*/ 190 w 207"/>
              <a:gd name="T1" fmla="*/ 55 h 160"/>
              <a:gd name="T2" fmla="*/ 135 w 207"/>
              <a:gd name="T3" fmla="*/ 28 h 160"/>
              <a:gd name="T4" fmla="*/ 34 w 207"/>
              <a:gd name="T5" fmla="*/ 0 h 160"/>
              <a:gd name="T6" fmla="*/ 62 w 207"/>
              <a:gd name="T7" fmla="*/ 55 h 160"/>
              <a:gd name="T8" fmla="*/ 107 w 207"/>
              <a:gd name="T9" fmla="*/ 156 h 160"/>
              <a:gd name="T10" fmla="*/ 171 w 207"/>
              <a:gd name="T11" fmla="*/ 147 h 160"/>
              <a:gd name="T12" fmla="*/ 190 w 207"/>
              <a:gd name="T13" fmla="*/ 55 h 160"/>
              <a:gd name="T14" fmla="*/ 0 60000 65536"/>
              <a:gd name="T15" fmla="*/ 0 60000 65536"/>
              <a:gd name="T16" fmla="*/ 0 60000 65536"/>
              <a:gd name="T17" fmla="*/ 0 60000 65536"/>
              <a:gd name="T18" fmla="*/ 0 60000 65536"/>
              <a:gd name="T19" fmla="*/ 0 60000 65536"/>
              <a:gd name="T20" fmla="*/ 0 60000 65536"/>
              <a:gd name="T21" fmla="*/ 0 w 207"/>
              <a:gd name="T22" fmla="*/ 0 h 160"/>
              <a:gd name="T23" fmla="*/ 207 w 207"/>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60">
                <a:moveTo>
                  <a:pt x="190" y="55"/>
                </a:moveTo>
                <a:cubicBezTo>
                  <a:pt x="119" y="32"/>
                  <a:pt x="207" y="63"/>
                  <a:pt x="135" y="28"/>
                </a:cubicBezTo>
                <a:cubicBezTo>
                  <a:pt x="104" y="13"/>
                  <a:pt x="67" y="11"/>
                  <a:pt x="34" y="0"/>
                </a:cubicBezTo>
                <a:cubicBezTo>
                  <a:pt x="0" y="36"/>
                  <a:pt x="32" y="27"/>
                  <a:pt x="62" y="55"/>
                </a:cubicBezTo>
                <a:cubicBezTo>
                  <a:pt x="76" y="96"/>
                  <a:pt x="79" y="126"/>
                  <a:pt x="107" y="156"/>
                </a:cubicBezTo>
                <a:cubicBezTo>
                  <a:pt x="128" y="153"/>
                  <a:pt x="154" y="160"/>
                  <a:pt x="171" y="147"/>
                </a:cubicBezTo>
                <a:cubicBezTo>
                  <a:pt x="194" y="129"/>
                  <a:pt x="190" y="80"/>
                  <a:pt x="190" y="55"/>
                </a:cubicBezTo>
                <a:close/>
              </a:path>
            </a:pathLst>
          </a:custGeom>
          <a:solidFill>
            <a:srgbClr val="C0C0C0"/>
          </a:solidFill>
          <a:ln w="15875">
            <a:solidFill>
              <a:schemeClr val="tx1"/>
            </a:solidFill>
            <a:round/>
            <a:headEnd/>
            <a:tailEnd/>
          </a:ln>
        </p:spPr>
        <p:txBody>
          <a:bodyPr/>
          <a:lstStyle/>
          <a:p>
            <a:endParaRPr lang="en-US"/>
          </a:p>
        </p:txBody>
      </p:sp>
      <p:sp>
        <p:nvSpPr>
          <p:cNvPr id="122112" name="Freeform 229"/>
          <p:cNvSpPr>
            <a:spLocks/>
          </p:cNvSpPr>
          <p:nvPr/>
        </p:nvSpPr>
        <p:spPr bwMode="auto">
          <a:xfrm>
            <a:off x="2151063" y="5641975"/>
            <a:ext cx="169862" cy="182563"/>
          </a:xfrm>
          <a:custGeom>
            <a:avLst/>
            <a:gdLst>
              <a:gd name="T0" fmla="*/ 105 w 107"/>
              <a:gd name="T1" fmla="*/ 64 h 115"/>
              <a:gd name="T2" fmla="*/ 59 w 107"/>
              <a:gd name="T3" fmla="*/ 0 h 115"/>
              <a:gd name="T4" fmla="*/ 14 w 107"/>
              <a:gd name="T5" fmla="*/ 9 h 115"/>
              <a:gd name="T6" fmla="*/ 14 w 107"/>
              <a:gd name="T7" fmla="*/ 64 h 115"/>
              <a:gd name="T8" fmla="*/ 41 w 107"/>
              <a:gd name="T9" fmla="*/ 73 h 115"/>
              <a:gd name="T10" fmla="*/ 96 w 107"/>
              <a:gd name="T11" fmla="*/ 101 h 115"/>
              <a:gd name="T12" fmla="*/ 105 w 107"/>
              <a:gd name="T13" fmla="*/ 64 h 115"/>
              <a:gd name="T14" fmla="*/ 0 60000 65536"/>
              <a:gd name="T15" fmla="*/ 0 60000 65536"/>
              <a:gd name="T16" fmla="*/ 0 60000 65536"/>
              <a:gd name="T17" fmla="*/ 0 60000 65536"/>
              <a:gd name="T18" fmla="*/ 0 60000 65536"/>
              <a:gd name="T19" fmla="*/ 0 60000 65536"/>
              <a:gd name="T20" fmla="*/ 0 60000 65536"/>
              <a:gd name="T21" fmla="*/ 0 w 107"/>
              <a:gd name="T22" fmla="*/ 0 h 115"/>
              <a:gd name="T23" fmla="*/ 107 w 107"/>
              <a:gd name="T24" fmla="*/ 115 h 1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 h="115">
                <a:moveTo>
                  <a:pt x="105" y="64"/>
                </a:moveTo>
                <a:cubicBezTo>
                  <a:pt x="84" y="0"/>
                  <a:pt x="105" y="15"/>
                  <a:pt x="59" y="0"/>
                </a:cubicBezTo>
                <a:cubicBezTo>
                  <a:pt x="44" y="3"/>
                  <a:pt x="27" y="0"/>
                  <a:pt x="14" y="9"/>
                </a:cubicBezTo>
                <a:cubicBezTo>
                  <a:pt x="0" y="19"/>
                  <a:pt x="4" y="54"/>
                  <a:pt x="14" y="64"/>
                </a:cubicBezTo>
                <a:cubicBezTo>
                  <a:pt x="21" y="71"/>
                  <a:pt x="32" y="70"/>
                  <a:pt x="41" y="73"/>
                </a:cubicBezTo>
                <a:cubicBezTo>
                  <a:pt x="52" y="84"/>
                  <a:pt x="74" y="115"/>
                  <a:pt x="96" y="101"/>
                </a:cubicBezTo>
                <a:cubicBezTo>
                  <a:pt x="107" y="94"/>
                  <a:pt x="102" y="76"/>
                  <a:pt x="105" y="64"/>
                </a:cubicBezTo>
                <a:close/>
              </a:path>
            </a:pathLst>
          </a:custGeom>
          <a:solidFill>
            <a:srgbClr val="C0C0C0"/>
          </a:solidFill>
          <a:ln w="15875">
            <a:solidFill>
              <a:schemeClr val="tx1"/>
            </a:solidFill>
            <a:round/>
            <a:headEnd/>
            <a:tailEnd/>
          </a:ln>
        </p:spPr>
        <p:txBody>
          <a:bodyPr/>
          <a:lstStyle/>
          <a:p>
            <a:endParaRPr lang="en-US"/>
          </a:p>
        </p:txBody>
      </p:sp>
      <p:sp>
        <p:nvSpPr>
          <p:cNvPr id="122113" name="Freeform 231"/>
          <p:cNvSpPr>
            <a:spLocks/>
          </p:cNvSpPr>
          <p:nvPr/>
        </p:nvSpPr>
        <p:spPr bwMode="auto">
          <a:xfrm>
            <a:off x="2825750" y="5103813"/>
            <a:ext cx="390525" cy="292100"/>
          </a:xfrm>
          <a:custGeom>
            <a:avLst/>
            <a:gdLst>
              <a:gd name="T0" fmla="*/ 238 w 246"/>
              <a:gd name="T1" fmla="*/ 83 h 184"/>
              <a:gd name="T2" fmla="*/ 210 w 246"/>
              <a:gd name="T3" fmla="*/ 65 h 184"/>
              <a:gd name="T4" fmla="*/ 201 w 246"/>
              <a:gd name="T5" fmla="*/ 38 h 184"/>
              <a:gd name="T6" fmla="*/ 82 w 246"/>
              <a:gd name="T7" fmla="*/ 19 h 184"/>
              <a:gd name="T8" fmla="*/ 28 w 246"/>
              <a:gd name="T9" fmla="*/ 19 h 184"/>
              <a:gd name="T10" fmla="*/ 9 w 246"/>
              <a:gd name="T11" fmla="*/ 74 h 184"/>
              <a:gd name="T12" fmla="*/ 0 w 246"/>
              <a:gd name="T13" fmla="*/ 102 h 184"/>
              <a:gd name="T14" fmla="*/ 73 w 246"/>
              <a:gd name="T15" fmla="*/ 184 h 184"/>
              <a:gd name="T16" fmla="*/ 210 w 246"/>
              <a:gd name="T17" fmla="*/ 166 h 184"/>
              <a:gd name="T18" fmla="*/ 238 w 246"/>
              <a:gd name="T19" fmla="*/ 156 h 184"/>
              <a:gd name="T20" fmla="*/ 238 w 246"/>
              <a:gd name="T21" fmla="*/ 83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
              <a:gd name="T34" fmla="*/ 0 h 184"/>
              <a:gd name="T35" fmla="*/ 246 w 246"/>
              <a:gd name="T36" fmla="*/ 184 h 1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 h="184">
                <a:moveTo>
                  <a:pt x="238" y="83"/>
                </a:moveTo>
                <a:cubicBezTo>
                  <a:pt x="229" y="77"/>
                  <a:pt x="217" y="74"/>
                  <a:pt x="210" y="65"/>
                </a:cubicBezTo>
                <a:cubicBezTo>
                  <a:pt x="204" y="58"/>
                  <a:pt x="208" y="45"/>
                  <a:pt x="201" y="38"/>
                </a:cubicBezTo>
                <a:cubicBezTo>
                  <a:pt x="173" y="9"/>
                  <a:pt x="122" y="23"/>
                  <a:pt x="82" y="19"/>
                </a:cubicBezTo>
                <a:cubicBezTo>
                  <a:pt x="68" y="14"/>
                  <a:pt x="42" y="0"/>
                  <a:pt x="28" y="19"/>
                </a:cubicBezTo>
                <a:cubicBezTo>
                  <a:pt x="17" y="35"/>
                  <a:pt x="15" y="56"/>
                  <a:pt x="9" y="74"/>
                </a:cubicBezTo>
                <a:cubicBezTo>
                  <a:pt x="6" y="83"/>
                  <a:pt x="0" y="102"/>
                  <a:pt x="0" y="102"/>
                </a:cubicBezTo>
                <a:cubicBezTo>
                  <a:pt x="13" y="140"/>
                  <a:pt x="40" y="162"/>
                  <a:pt x="73" y="184"/>
                </a:cubicBezTo>
                <a:cubicBezTo>
                  <a:pt x="109" y="180"/>
                  <a:pt x="172" y="175"/>
                  <a:pt x="210" y="166"/>
                </a:cubicBezTo>
                <a:cubicBezTo>
                  <a:pt x="220" y="164"/>
                  <a:pt x="235" y="165"/>
                  <a:pt x="238" y="156"/>
                </a:cubicBezTo>
                <a:cubicBezTo>
                  <a:pt x="246" y="133"/>
                  <a:pt x="238" y="107"/>
                  <a:pt x="238" y="83"/>
                </a:cubicBezTo>
                <a:close/>
              </a:path>
            </a:pathLst>
          </a:custGeom>
          <a:solidFill>
            <a:srgbClr val="C0C0C0"/>
          </a:solidFill>
          <a:ln w="15875">
            <a:solidFill>
              <a:schemeClr val="tx1"/>
            </a:solidFill>
            <a:round/>
            <a:headEnd/>
            <a:tailEnd/>
          </a:ln>
        </p:spPr>
        <p:txBody>
          <a:bodyPr/>
          <a:lstStyle/>
          <a:p>
            <a:endParaRPr lang="en-US"/>
          </a:p>
        </p:txBody>
      </p:sp>
      <p:sp>
        <p:nvSpPr>
          <p:cNvPr id="122114" name="Freeform 232"/>
          <p:cNvSpPr>
            <a:spLocks/>
          </p:cNvSpPr>
          <p:nvPr/>
        </p:nvSpPr>
        <p:spPr bwMode="auto">
          <a:xfrm>
            <a:off x="2757488" y="5591175"/>
            <a:ext cx="330200" cy="166688"/>
          </a:xfrm>
          <a:custGeom>
            <a:avLst/>
            <a:gdLst>
              <a:gd name="T0" fmla="*/ 208 w 208"/>
              <a:gd name="T1" fmla="*/ 41 h 105"/>
              <a:gd name="T2" fmla="*/ 135 w 208"/>
              <a:gd name="T3" fmla="*/ 14 h 105"/>
              <a:gd name="T4" fmla="*/ 89 w 208"/>
              <a:gd name="T5" fmla="*/ 5 h 105"/>
              <a:gd name="T6" fmla="*/ 52 w 208"/>
              <a:gd name="T7" fmla="*/ 51 h 105"/>
              <a:gd name="T8" fmla="*/ 25 w 208"/>
              <a:gd name="T9" fmla="*/ 60 h 105"/>
              <a:gd name="T10" fmla="*/ 43 w 208"/>
              <a:gd name="T11" fmla="*/ 105 h 105"/>
              <a:gd name="T12" fmla="*/ 71 w 208"/>
              <a:gd name="T13" fmla="*/ 87 h 105"/>
              <a:gd name="T14" fmla="*/ 180 w 208"/>
              <a:gd name="T15" fmla="*/ 69 h 105"/>
              <a:gd name="T16" fmla="*/ 208 w 208"/>
              <a:gd name="T17" fmla="*/ 60 h 105"/>
              <a:gd name="T18" fmla="*/ 208 w 208"/>
              <a:gd name="T19" fmla="*/ 41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8"/>
              <a:gd name="T31" fmla="*/ 0 h 105"/>
              <a:gd name="T32" fmla="*/ 208 w 208"/>
              <a:gd name="T33" fmla="*/ 105 h 1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8" h="105">
                <a:moveTo>
                  <a:pt x="208" y="41"/>
                </a:moveTo>
                <a:cubicBezTo>
                  <a:pt x="178" y="13"/>
                  <a:pt x="177" y="0"/>
                  <a:pt x="135" y="14"/>
                </a:cubicBezTo>
                <a:cubicBezTo>
                  <a:pt x="120" y="11"/>
                  <a:pt x="105" y="3"/>
                  <a:pt x="89" y="5"/>
                </a:cubicBezTo>
                <a:cubicBezTo>
                  <a:pt x="41" y="11"/>
                  <a:pt x="74" y="28"/>
                  <a:pt x="52" y="51"/>
                </a:cubicBezTo>
                <a:cubicBezTo>
                  <a:pt x="45" y="58"/>
                  <a:pt x="34" y="57"/>
                  <a:pt x="25" y="60"/>
                </a:cubicBezTo>
                <a:cubicBezTo>
                  <a:pt x="19" y="77"/>
                  <a:pt x="0" y="105"/>
                  <a:pt x="43" y="105"/>
                </a:cubicBezTo>
                <a:cubicBezTo>
                  <a:pt x="54" y="105"/>
                  <a:pt x="60" y="90"/>
                  <a:pt x="71" y="87"/>
                </a:cubicBezTo>
                <a:cubicBezTo>
                  <a:pt x="107" y="78"/>
                  <a:pt x="145" y="80"/>
                  <a:pt x="180" y="69"/>
                </a:cubicBezTo>
                <a:cubicBezTo>
                  <a:pt x="189" y="66"/>
                  <a:pt x="199" y="63"/>
                  <a:pt x="208" y="60"/>
                </a:cubicBezTo>
                <a:cubicBezTo>
                  <a:pt x="198" y="28"/>
                  <a:pt x="192" y="25"/>
                  <a:pt x="208" y="41"/>
                </a:cubicBezTo>
                <a:close/>
              </a:path>
            </a:pathLst>
          </a:custGeom>
          <a:solidFill>
            <a:srgbClr val="C0C0C0"/>
          </a:solidFill>
          <a:ln w="15875">
            <a:solidFill>
              <a:schemeClr val="tx1"/>
            </a:solidFill>
            <a:round/>
            <a:headEnd/>
            <a:tailEnd/>
          </a:ln>
        </p:spPr>
        <p:txBody>
          <a:bodyPr/>
          <a:lstStyle/>
          <a:p>
            <a:endParaRPr lang="en-US"/>
          </a:p>
        </p:txBody>
      </p:sp>
      <p:sp>
        <p:nvSpPr>
          <p:cNvPr id="122115" name="Freeform 233"/>
          <p:cNvSpPr>
            <a:spLocks/>
          </p:cNvSpPr>
          <p:nvPr/>
        </p:nvSpPr>
        <p:spPr bwMode="auto">
          <a:xfrm>
            <a:off x="2752725" y="5367338"/>
            <a:ext cx="320675" cy="246062"/>
          </a:xfrm>
          <a:custGeom>
            <a:avLst/>
            <a:gdLst>
              <a:gd name="T0" fmla="*/ 202 w 202"/>
              <a:gd name="T1" fmla="*/ 27 h 155"/>
              <a:gd name="T2" fmla="*/ 64 w 202"/>
              <a:gd name="T3" fmla="*/ 0 h 155"/>
              <a:gd name="T4" fmla="*/ 37 w 202"/>
              <a:gd name="T5" fmla="*/ 18 h 155"/>
              <a:gd name="T6" fmla="*/ 0 w 202"/>
              <a:gd name="T7" fmla="*/ 64 h 155"/>
              <a:gd name="T8" fmla="*/ 46 w 202"/>
              <a:gd name="T9" fmla="*/ 100 h 155"/>
              <a:gd name="T10" fmla="*/ 55 w 202"/>
              <a:gd name="T11" fmla="*/ 128 h 155"/>
              <a:gd name="T12" fmla="*/ 101 w 202"/>
              <a:gd name="T13" fmla="*/ 155 h 155"/>
              <a:gd name="T14" fmla="*/ 165 w 202"/>
              <a:gd name="T15" fmla="*/ 137 h 155"/>
              <a:gd name="T16" fmla="*/ 174 w 202"/>
              <a:gd name="T17" fmla="*/ 82 h 155"/>
              <a:gd name="T18" fmla="*/ 202 w 202"/>
              <a:gd name="T19" fmla="*/ 27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2"/>
              <a:gd name="T31" fmla="*/ 0 h 155"/>
              <a:gd name="T32" fmla="*/ 202 w 202"/>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2" h="155">
                <a:moveTo>
                  <a:pt x="202" y="27"/>
                </a:moveTo>
                <a:cubicBezTo>
                  <a:pt x="145" y="45"/>
                  <a:pt x="114" y="16"/>
                  <a:pt x="64" y="0"/>
                </a:cubicBezTo>
                <a:cubicBezTo>
                  <a:pt x="55" y="6"/>
                  <a:pt x="43" y="9"/>
                  <a:pt x="37" y="18"/>
                </a:cubicBezTo>
                <a:cubicBezTo>
                  <a:pt x="1" y="73"/>
                  <a:pt x="60" y="43"/>
                  <a:pt x="0" y="64"/>
                </a:cubicBezTo>
                <a:cubicBezTo>
                  <a:pt x="14" y="77"/>
                  <a:pt x="34" y="85"/>
                  <a:pt x="46" y="100"/>
                </a:cubicBezTo>
                <a:cubicBezTo>
                  <a:pt x="52" y="108"/>
                  <a:pt x="50" y="120"/>
                  <a:pt x="55" y="128"/>
                </a:cubicBezTo>
                <a:cubicBezTo>
                  <a:pt x="67" y="148"/>
                  <a:pt x="81" y="148"/>
                  <a:pt x="101" y="155"/>
                </a:cubicBezTo>
                <a:cubicBezTo>
                  <a:pt x="112" y="152"/>
                  <a:pt x="163" y="141"/>
                  <a:pt x="165" y="137"/>
                </a:cubicBezTo>
                <a:cubicBezTo>
                  <a:pt x="174" y="121"/>
                  <a:pt x="168" y="100"/>
                  <a:pt x="174" y="82"/>
                </a:cubicBezTo>
                <a:cubicBezTo>
                  <a:pt x="180" y="62"/>
                  <a:pt x="195" y="46"/>
                  <a:pt x="202" y="27"/>
                </a:cubicBezTo>
                <a:close/>
              </a:path>
            </a:pathLst>
          </a:custGeom>
          <a:solidFill>
            <a:srgbClr val="C0C0C0"/>
          </a:solidFill>
          <a:ln w="15875">
            <a:solidFill>
              <a:schemeClr val="tx1"/>
            </a:solidFill>
            <a:round/>
            <a:headEnd/>
            <a:tailEnd/>
          </a:ln>
        </p:spPr>
        <p:txBody>
          <a:bodyPr/>
          <a:lstStyle/>
          <a:p>
            <a:endParaRPr lang="en-US"/>
          </a:p>
        </p:txBody>
      </p:sp>
      <p:sp>
        <p:nvSpPr>
          <p:cNvPr id="122116" name="Freeform 234"/>
          <p:cNvSpPr>
            <a:spLocks/>
          </p:cNvSpPr>
          <p:nvPr/>
        </p:nvSpPr>
        <p:spPr bwMode="auto">
          <a:xfrm>
            <a:off x="2752725" y="5757863"/>
            <a:ext cx="261938" cy="180975"/>
          </a:xfrm>
          <a:custGeom>
            <a:avLst/>
            <a:gdLst>
              <a:gd name="T0" fmla="*/ 165 w 165"/>
              <a:gd name="T1" fmla="*/ 64 h 114"/>
              <a:gd name="T2" fmla="*/ 110 w 165"/>
              <a:gd name="T3" fmla="*/ 0 h 114"/>
              <a:gd name="T4" fmla="*/ 0 w 165"/>
              <a:gd name="T5" fmla="*/ 46 h 114"/>
              <a:gd name="T6" fmla="*/ 165 w 165"/>
              <a:gd name="T7" fmla="*/ 64 h 114"/>
              <a:gd name="T8" fmla="*/ 0 60000 65536"/>
              <a:gd name="T9" fmla="*/ 0 60000 65536"/>
              <a:gd name="T10" fmla="*/ 0 60000 65536"/>
              <a:gd name="T11" fmla="*/ 0 60000 65536"/>
              <a:gd name="T12" fmla="*/ 0 w 165"/>
              <a:gd name="T13" fmla="*/ 0 h 114"/>
              <a:gd name="T14" fmla="*/ 165 w 165"/>
              <a:gd name="T15" fmla="*/ 114 h 114"/>
            </a:gdLst>
            <a:ahLst/>
            <a:cxnLst>
              <a:cxn ang="T8">
                <a:pos x="T0" y="T1"/>
              </a:cxn>
              <a:cxn ang="T9">
                <a:pos x="T2" y="T3"/>
              </a:cxn>
              <a:cxn ang="T10">
                <a:pos x="T4" y="T5"/>
              </a:cxn>
              <a:cxn ang="T11">
                <a:pos x="T6" y="T7"/>
              </a:cxn>
            </a:cxnLst>
            <a:rect l="T12" t="T13" r="T14" b="T15"/>
            <a:pathLst>
              <a:path w="165" h="114">
                <a:moveTo>
                  <a:pt x="165" y="64"/>
                </a:moveTo>
                <a:cubicBezTo>
                  <a:pt x="153" y="28"/>
                  <a:pt x="147" y="13"/>
                  <a:pt x="110" y="0"/>
                </a:cubicBezTo>
                <a:cubicBezTo>
                  <a:pt x="53" y="9"/>
                  <a:pt x="39" y="9"/>
                  <a:pt x="0" y="46"/>
                </a:cubicBezTo>
                <a:cubicBezTo>
                  <a:pt x="24" y="114"/>
                  <a:pt x="114" y="76"/>
                  <a:pt x="165" y="64"/>
                </a:cubicBezTo>
                <a:close/>
              </a:path>
            </a:pathLst>
          </a:custGeom>
          <a:solidFill>
            <a:srgbClr val="C0C0C0"/>
          </a:solidFill>
          <a:ln w="15875">
            <a:solidFill>
              <a:schemeClr val="tx1"/>
            </a:solidFill>
            <a:round/>
            <a:headEnd/>
            <a:tailEnd/>
          </a:ln>
        </p:spPr>
        <p:txBody>
          <a:bodyPr/>
          <a:lstStyle/>
          <a:p>
            <a:endParaRPr lang="en-US"/>
          </a:p>
        </p:txBody>
      </p:sp>
      <p:sp>
        <p:nvSpPr>
          <p:cNvPr id="122117" name="Freeform 235"/>
          <p:cNvSpPr>
            <a:spLocks/>
          </p:cNvSpPr>
          <p:nvPr/>
        </p:nvSpPr>
        <p:spPr bwMode="auto">
          <a:xfrm>
            <a:off x="3043238" y="5410200"/>
            <a:ext cx="173037" cy="276225"/>
          </a:xfrm>
          <a:custGeom>
            <a:avLst/>
            <a:gdLst>
              <a:gd name="T0" fmla="*/ 101 w 109"/>
              <a:gd name="T1" fmla="*/ 146 h 174"/>
              <a:gd name="T2" fmla="*/ 92 w 109"/>
              <a:gd name="T3" fmla="*/ 18 h 174"/>
              <a:gd name="T4" fmla="*/ 37 w 109"/>
              <a:gd name="T5" fmla="*/ 0 h 174"/>
              <a:gd name="T6" fmla="*/ 19 w 109"/>
              <a:gd name="T7" fmla="*/ 27 h 174"/>
              <a:gd name="T8" fmla="*/ 0 w 109"/>
              <a:gd name="T9" fmla="*/ 82 h 174"/>
              <a:gd name="T10" fmla="*/ 46 w 109"/>
              <a:gd name="T11" fmla="*/ 174 h 174"/>
              <a:gd name="T12" fmla="*/ 92 w 109"/>
              <a:gd name="T13" fmla="*/ 165 h 174"/>
              <a:gd name="T14" fmla="*/ 101 w 109"/>
              <a:gd name="T15" fmla="*/ 146 h 174"/>
              <a:gd name="T16" fmla="*/ 0 60000 65536"/>
              <a:gd name="T17" fmla="*/ 0 60000 65536"/>
              <a:gd name="T18" fmla="*/ 0 60000 65536"/>
              <a:gd name="T19" fmla="*/ 0 60000 65536"/>
              <a:gd name="T20" fmla="*/ 0 60000 65536"/>
              <a:gd name="T21" fmla="*/ 0 60000 65536"/>
              <a:gd name="T22" fmla="*/ 0 60000 65536"/>
              <a:gd name="T23" fmla="*/ 0 60000 65536"/>
              <a:gd name="T24" fmla="*/ 0 w 109"/>
              <a:gd name="T25" fmla="*/ 0 h 174"/>
              <a:gd name="T26" fmla="*/ 109 w 109"/>
              <a:gd name="T27" fmla="*/ 174 h 1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9" h="174">
                <a:moveTo>
                  <a:pt x="101" y="146"/>
                </a:moveTo>
                <a:cubicBezTo>
                  <a:pt x="98" y="103"/>
                  <a:pt x="109" y="57"/>
                  <a:pt x="92" y="18"/>
                </a:cubicBezTo>
                <a:cubicBezTo>
                  <a:pt x="84" y="0"/>
                  <a:pt x="37" y="0"/>
                  <a:pt x="37" y="0"/>
                </a:cubicBezTo>
                <a:cubicBezTo>
                  <a:pt x="31" y="9"/>
                  <a:pt x="23" y="17"/>
                  <a:pt x="19" y="27"/>
                </a:cubicBezTo>
                <a:cubicBezTo>
                  <a:pt x="11" y="45"/>
                  <a:pt x="0" y="82"/>
                  <a:pt x="0" y="82"/>
                </a:cubicBezTo>
                <a:cubicBezTo>
                  <a:pt x="10" y="141"/>
                  <a:pt x="11" y="137"/>
                  <a:pt x="46" y="174"/>
                </a:cubicBezTo>
                <a:cubicBezTo>
                  <a:pt x="61" y="171"/>
                  <a:pt x="79" y="174"/>
                  <a:pt x="92" y="165"/>
                </a:cubicBezTo>
                <a:cubicBezTo>
                  <a:pt x="102" y="158"/>
                  <a:pt x="101" y="120"/>
                  <a:pt x="101" y="146"/>
                </a:cubicBezTo>
                <a:close/>
              </a:path>
            </a:pathLst>
          </a:custGeom>
          <a:solidFill>
            <a:srgbClr val="C0C0C0"/>
          </a:solidFill>
          <a:ln w="15875">
            <a:solidFill>
              <a:schemeClr val="tx1"/>
            </a:solidFill>
            <a:round/>
            <a:headEnd/>
            <a:tailEnd/>
          </a:ln>
        </p:spPr>
        <p:txBody>
          <a:bodyPr/>
          <a:lstStyle/>
          <a:p>
            <a:endParaRPr lang="en-US"/>
          </a:p>
        </p:txBody>
      </p:sp>
      <p:sp>
        <p:nvSpPr>
          <p:cNvPr id="122118" name="Freeform 238"/>
          <p:cNvSpPr>
            <a:spLocks/>
          </p:cNvSpPr>
          <p:nvPr/>
        </p:nvSpPr>
        <p:spPr bwMode="auto">
          <a:xfrm flipH="1">
            <a:off x="5099050" y="4903788"/>
            <a:ext cx="341313" cy="236537"/>
          </a:xfrm>
          <a:custGeom>
            <a:avLst/>
            <a:gdLst>
              <a:gd name="T0" fmla="*/ 4 w 215"/>
              <a:gd name="T1" fmla="*/ 6 h 149"/>
              <a:gd name="T2" fmla="*/ 215 w 215"/>
              <a:gd name="T3" fmla="*/ 70 h 149"/>
              <a:gd name="T4" fmla="*/ 59 w 215"/>
              <a:gd name="T5" fmla="*/ 107 h 149"/>
              <a:gd name="T6" fmla="*/ 23 w 215"/>
              <a:gd name="T7" fmla="*/ 52 h 149"/>
              <a:gd name="T8" fmla="*/ 4 w 215"/>
              <a:gd name="T9" fmla="*/ 34 h 149"/>
              <a:gd name="T10" fmla="*/ 4 w 215"/>
              <a:gd name="T11" fmla="*/ 6 h 149"/>
              <a:gd name="T12" fmla="*/ 0 60000 65536"/>
              <a:gd name="T13" fmla="*/ 0 60000 65536"/>
              <a:gd name="T14" fmla="*/ 0 60000 65536"/>
              <a:gd name="T15" fmla="*/ 0 60000 65536"/>
              <a:gd name="T16" fmla="*/ 0 60000 65536"/>
              <a:gd name="T17" fmla="*/ 0 60000 65536"/>
              <a:gd name="T18" fmla="*/ 0 w 215"/>
              <a:gd name="T19" fmla="*/ 0 h 149"/>
              <a:gd name="T20" fmla="*/ 215 w 215"/>
              <a:gd name="T21" fmla="*/ 149 h 149"/>
            </a:gdLst>
            <a:ahLst/>
            <a:cxnLst>
              <a:cxn ang="T12">
                <a:pos x="T0" y="T1"/>
              </a:cxn>
              <a:cxn ang="T13">
                <a:pos x="T2" y="T3"/>
              </a:cxn>
              <a:cxn ang="T14">
                <a:pos x="T4" y="T5"/>
              </a:cxn>
              <a:cxn ang="T15">
                <a:pos x="T6" y="T7"/>
              </a:cxn>
              <a:cxn ang="T16">
                <a:pos x="T8" y="T9"/>
              </a:cxn>
              <a:cxn ang="T17">
                <a:pos x="T10" y="T11"/>
              </a:cxn>
            </a:cxnLst>
            <a:rect l="T18" t="T19" r="T20" b="T21"/>
            <a:pathLst>
              <a:path w="215" h="149">
                <a:moveTo>
                  <a:pt x="4" y="6"/>
                </a:moveTo>
                <a:cubicBezTo>
                  <a:pt x="134" y="14"/>
                  <a:pt x="141" y="0"/>
                  <a:pt x="215" y="70"/>
                </a:cubicBezTo>
                <a:cubicBezTo>
                  <a:pt x="196" y="149"/>
                  <a:pt x="145" y="114"/>
                  <a:pt x="59" y="107"/>
                </a:cubicBezTo>
                <a:cubicBezTo>
                  <a:pt x="47" y="89"/>
                  <a:pt x="39" y="67"/>
                  <a:pt x="23" y="52"/>
                </a:cubicBezTo>
                <a:cubicBezTo>
                  <a:pt x="17" y="46"/>
                  <a:pt x="7" y="42"/>
                  <a:pt x="4" y="34"/>
                </a:cubicBezTo>
                <a:cubicBezTo>
                  <a:pt x="0" y="25"/>
                  <a:pt x="4" y="15"/>
                  <a:pt x="4" y="6"/>
                </a:cubicBezTo>
                <a:close/>
              </a:path>
            </a:pathLst>
          </a:custGeom>
          <a:solidFill>
            <a:srgbClr val="C0C0C0"/>
          </a:solidFill>
          <a:ln w="15875">
            <a:solidFill>
              <a:schemeClr val="tx1"/>
            </a:solidFill>
            <a:round/>
            <a:headEnd/>
            <a:tailEnd/>
          </a:ln>
        </p:spPr>
        <p:txBody>
          <a:bodyPr/>
          <a:lstStyle/>
          <a:p>
            <a:endParaRPr lang="en-US"/>
          </a:p>
        </p:txBody>
      </p:sp>
      <p:sp>
        <p:nvSpPr>
          <p:cNvPr id="122119" name="Freeform 239"/>
          <p:cNvSpPr>
            <a:spLocks/>
          </p:cNvSpPr>
          <p:nvPr/>
        </p:nvSpPr>
        <p:spPr bwMode="auto">
          <a:xfrm flipH="1">
            <a:off x="4665663" y="4724400"/>
            <a:ext cx="366712" cy="184150"/>
          </a:xfrm>
          <a:custGeom>
            <a:avLst/>
            <a:gdLst>
              <a:gd name="T0" fmla="*/ 40 w 231"/>
              <a:gd name="T1" fmla="*/ 0 h 116"/>
              <a:gd name="T2" fmla="*/ 141 w 231"/>
              <a:gd name="T3" fmla="*/ 0 h 116"/>
              <a:gd name="T4" fmla="*/ 205 w 231"/>
              <a:gd name="T5" fmla="*/ 19 h 116"/>
              <a:gd name="T6" fmla="*/ 195 w 231"/>
              <a:gd name="T7" fmla="*/ 92 h 116"/>
              <a:gd name="T8" fmla="*/ 113 w 231"/>
              <a:gd name="T9" fmla="*/ 83 h 116"/>
              <a:gd name="T10" fmla="*/ 58 w 231"/>
              <a:gd name="T11" fmla="*/ 55 h 116"/>
              <a:gd name="T12" fmla="*/ 40 w 231"/>
              <a:gd name="T13" fmla="*/ 0 h 116"/>
              <a:gd name="T14" fmla="*/ 0 60000 65536"/>
              <a:gd name="T15" fmla="*/ 0 60000 65536"/>
              <a:gd name="T16" fmla="*/ 0 60000 65536"/>
              <a:gd name="T17" fmla="*/ 0 60000 65536"/>
              <a:gd name="T18" fmla="*/ 0 60000 65536"/>
              <a:gd name="T19" fmla="*/ 0 60000 65536"/>
              <a:gd name="T20" fmla="*/ 0 60000 65536"/>
              <a:gd name="T21" fmla="*/ 0 w 231"/>
              <a:gd name="T22" fmla="*/ 0 h 116"/>
              <a:gd name="T23" fmla="*/ 231 w 231"/>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1" h="116">
                <a:moveTo>
                  <a:pt x="40" y="0"/>
                </a:moveTo>
                <a:cubicBezTo>
                  <a:pt x="202" y="29"/>
                  <a:pt x="0" y="0"/>
                  <a:pt x="141" y="0"/>
                </a:cubicBezTo>
                <a:cubicBezTo>
                  <a:pt x="147" y="0"/>
                  <a:pt x="196" y="16"/>
                  <a:pt x="205" y="19"/>
                </a:cubicBezTo>
                <a:cubicBezTo>
                  <a:pt x="231" y="57"/>
                  <a:pt x="228" y="61"/>
                  <a:pt x="195" y="92"/>
                </a:cubicBezTo>
                <a:cubicBezTo>
                  <a:pt x="132" y="71"/>
                  <a:pt x="159" y="68"/>
                  <a:pt x="113" y="83"/>
                </a:cubicBezTo>
                <a:cubicBezTo>
                  <a:pt x="63" y="116"/>
                  <a:pt x="98" y="95"/>
                  <a:pt x="58" y="55"/>
                </a:cubicBezTo>
                <a:cubicBezTo>
                  <a:pt x="52" y="37"/>
                  <a:pt x="40" y="0"/>
                  <a:pt x="40" y="0"/>
                </a:cubicBezTo>
                <a:close/>
              </a:path>
            </a:pathLst>
          </a:custGeom>
          <a:solidFill>
            <a:srgbClr val="C0C0C0"/>
          </a:solidFill>
          <a:ln w="15875">
            <a:solidFill>
              <a:schemeClr val="tx1"/>
            </a:solidFill>
            <a:round/>
            <a:headEnd/>
            <a:tailEnd/>
          </a:ln>
        </p:spPr>
        <p:txBody>
          <a:bodyPr/>
          <a:lstStyle/>
          <a:p>
            <a:endParaRPr lang="en-US"/>
          </a:p>
        </p:txBody>
      </p:sp>
      <p:sp>
        <p:nvSpPr>
          <p:cNvPr id="122120" name="Freeform 240"/>
          <p:cNvSpPr>
            <a:spLocks/>
          </p:cNvSpPr>
          <p:nvPr/>
        </p:nvSpPr>
        <p:spPr bwMode="auto">
          <a:xfrm flipH="1">
            <a:off x="4856163" y="5000625"/>
            <a:ext cx="388937" cy="309563"/>
          </a:xfrm>
          <a:custGeom>
            <a:avLst/>
            <a:gdLst>
              <a:gd name="T0" fmla="*/ 147 w 245"/>
              <a:gd name="T1" fmla="*/ 0 h 195"/>
              <a:gd name="T2" fmla="*/ 238 w 245"/>
              <a:gd name="T3" fmla="*/ 55 h 195"/>
              <a:gd name="T4" fmla="*/ 192 w 245"/>
              <a:gd name="T5" fmla="*/ 165 h 195"/>
              <a:gd name="T6" fmla="*/ 9 w 245"/>
              <a:gd name="T7" fmla="*/ 110 h 195"/>
              <a:gd name="T8" fmla="*/ 101 w 245"/>
              <a:gd name="T9" fmla="*/ 73 h 195"/>
              <a:gd name="T10" fmla="*/ 119 w 245"/>
              <a:gd name="T11" fmla="*/ 46 h 195"/>
              <a:gd name="T12" fmla="*/ 147 w 245"/>
              <a:gd name="T13" fmla="*/ 0 h 195"/>
              <a:gd name="T14" fmla="*/ 0 60000 65536"/>
              <a:gd name="T15" fmla="*/ 0 60000 65536"/>
              <a:gd name="T16" fmla="*/ 0 60000 65536"/>
              <a:gd name="T17" fmla="*/ 0 60000 65536"/>
              <a:gd name="T18" fmla="*/ 0 60000 65536"/>
              <a:gd name="T19" fmla="*/ 0 60000 65536"/>
              <a:gd name="T20" fmla="*/ 0 60000 65536"/>
              <a:gd name="T21" fmla="*/ 0 w 245"/>
              <a:gd name="T22" fmla="*/ 0 h 195"/>
              <a:gd name="T23" fmla="*/ 245 w 245"/>
              <a:gd name="T24" fmla="*/ 195 h 1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5" h="195">
                <a:moveTo>
                  <a:pt x="147" y="0"/>
                </a:moveTo>
                <a:cubicBezTo>
                  <a:pt x="206" y="10"/>
                  <a:pt x="208" y="10"/>
                  <a:pt x="238" y="55"/>
                </a:cubicBezTo>
                <a:cubicBezTo>
                  <a:pt x="231" y="112"/>
                  <a:pt x="245" y="148"/>
                  <a:pt x="192" y="165"/>
                </a:cubicBezTo>
                <a:cubicBezTo>
                  <a:pt x="77" y="158"/>
                  <a:pt x="40" y="195"/>
                  <a:pt x="9" y="110"/>
                </a:cubicBezTo>
                <a:cubicBezTo>
                  <a:pt x="32" y="47"/>
                  <a:pt x="0" y="109"/>
                  <a:pt x="101" y="73"/>
                </a:cubicBezTo>
                <a:cubicBezTo>
                  <a:pt x="111" y="69"/>
                  <a:pt x="113" y="55"/>
                  <a:pt x="119" y="46"/>
                </a:cubicBezTo>
                <a:cubicBezTo>
                  <a:pt x="131" y="10"/>
                  <a:pt x="121" y="25"/>
                  <a:pt x="147" y="0"/>
                </a:cubicBezTo>
                <a:close/>
              </a:path>
            </a:pathLst>
          </a:custGeom>
          <a:solidFill>
            <a:srgbClr val="C0C0C0"/>
          </a:solidFill>
          <a:ln w="15875">
            <a:solidFill>
              <a:schemeClr val="tx1"/>
            </a:solidFill>
            <a:round/>
            <a:headEnd/>
            <a:tailEnd/>
          </a:ln>
        </p:spPr>
        <p:txBody>
          <a:bodyPr/>
          <a:lstStyle/>
          <a:p>
            <a:endParaRPr lang="en-US"/>
          </a:p>
        </p:txBody>
      </p:sp>
      <p:sp>
        <p:nvSpPr>
          <p:cNvPr id="122121" name="Freeform 241"/>
          <p:cNvSpPr>
            <a:spLocks/>
          </p:cNvSpPr>
          <p:nvPr/>
        </p:nvSpPr>
        <p:spPr bwMode="auto">
          <a:xfrm flipH="1">
            <a:off x="4422775" y="4724400"/>
            <a:ext cx="292100" cy="219075"/>
          </a:xfrm>
          <a:custGeom>
            <a:avLst/>
            <a:gdLst>
              <a:gd name="T0" fmla="*/ 142 w 184"/>
              <a:gd name="T1" fmla="*/ 119 h 138"/>
              <a:gd name="T2" fmla="*/ 32 w 184"/>
              <a:gd name="T3" fmla="*/ 92 h 138"/>
              <a:gd name="T4" fmla="*/ 59 w 184"/>
              <a:gd name="T5" fmla="*/ 0 h 138"/>
              <a:gd name="T6" fmla="*/ 142 w 184"/>
              <a:gd name="T7" fmla="*/ 37 h 138"/>
              <a:gd name="T8" fmla="*/ 123 w 184"/>
              <a:gd name="T9" fmla="*/ 128 h 138"/>
              <a:gd name="T10" fmla="*/ 142 w 184"/>
              <a:gd name="T11" fmla="*/ 119 h 138"/>
              <a:gd name="T12" fmla="*/ 0 60000 65536"/>
              <a:gd name="T13" fmla="*/ 0 60000 65536"/>
              <a:gd name="T14" fmla="*/ 0 60000 65536"/>
              <a:gd name="T15" fmla="*/ 0 60000 65536"/>
              <a:gd name="T16" fmla="*/ 0 60000 65536"/>
              <a:gd name="T17" fmla="*/ 0 60000 65536"/>
              <a:gd name="T18" fmla="*/ 0 w 184"/>
              <a:gd name="T19" fmla="*/ 0 h 138"/>
              <a:gd name="T20" fmla="*/ 184 w 184"/>
              <a:gd name="T21" fmla="*/ 138 h 138"/>
            </a:gdLst>
            <a:ahLst/>
            <a:cxnLst>
              <a:cxn ang="T12">
                <a:pos x="T0" y="T1"/>
              </a:cxn>
              <a:cxn ang="T13">
                <a:pos x="T2" y="T3"/>
              </a:cxn>
              <a:cxn ang="T14">
                <a:pos x="T4" y="T5"/>
              </a:cxn>
              <a:cxn ang="T15">
                <a:pos x="T6" y="T7"/>
              </a:cxn>
              <a:cxn ang="T16">
                <a:pos x="T8" y="T9"/>
              </a:cxn>
              <a:cxn ang="T17">
                <a:pos x="T10" y="T11"/>
              </a:cxn>
            </a:cxnLst>
            <a:rect l="T18" t="T19" r="T20" b="T21"/>
            <a:pathLst>
              <a:path w="184" h="138">
                <a:moveTo>
                  <a:pt x="142" y="119"/>
                </a:moveTo>
                <a:cubicBezTo>
                  <a:pt x="84" y="138"/>
                  <a:pt x="80" y="108"/>
                  <a:pt x="32" y="92"/>
                </a:cubicBezTo>
                <a:cubicBezTo>
                  <a:pt x="0" y="43"/>
                  <a:pt x="10" y="18"/>
                  <a:pt x="59" y="0"/>
                </a:cubicBezTo>
                <a:cubicBezTo>
                  <a:pt x="93" y="9"/>
                  <a:pt x="116" y="13"/>
                  <a:pt x="142" y="37"/>
                </a:cubicBezTo>
                <a:cubicBezTo>
                  <a:pt x="151" y="64"/>
                  <a:pt x="184" y="128"/>
                  <a:pt x="123" y="128"/>
                </a:cubicBezTo>
                <a:cubicBezTo>
                  <a:pt x="116" y="128"/>
                  <a:pt x="136" y="122"/>
                  <a:pt x="142" y="119"/>
                </a:cubicBezTo>
                <a:close/>
              </a:path>
            </a:pathLst>
          </a:custGeom>
          <a:solidFill>
            <a:srgbClr val="C0C0C0"/>
          </a:solidFill>
          <a:ln w="15875">
            <a:solidFill>
              <a:schemeClr val="tx1"/>
            </a:solidFill>
            <a:round/>
            <a:headEnd/>
            <a:tailEnd/>
          </a:ln>
        </p:spPr>
        <p:txBody>
          <a:bodyPr/>
          <a:lstStyle/>
          <a:p>
            <a:endParaRPr lang="en-US"/>
          </a:p>
        </p:txBody>
      </p:sp>
      <p:sp>
        <p:nvSpPr>
          <p:cNvPr id="122122" name="Freeform 242"/>
          <p:cNvSpPr>
            <a:spLocks/>
          </p:cNvSpPr>
          <p:nvPr/>
        </p:nvSpPr>
        <p:spPr bwMode="auto">
          <a:xfrm flipH="1">
            <a:off x="4037013" y="4754563"/>
            <a:ext cx="423862" cy="279400"/>
          </a:xfrm>
          <a:custGeom>
            <a:avLst/>
            <a:gdLst>
              <a:gd name="T0" fmla="*/ 265 w 267"/>
              <a:gd name="T1" fmla="*/ 119 h 176"/>
              <a:gd name="T2" fmla="*/ 165 w 267"/>
              <a:gd name="T3" fmla="*/ 18 h 176"/>
              <a:gd name="T4" fmla="*/ 110 w 267"/>
              <a:gd name="T5" fmla="*/ 0 h 176"/>
              <a:gd name="T6" fmla="*/ 55 w 267"/>
              <a:gd name="T7" fmla="*/ 9 h 176"/>
              <a:gd name="T8" fmla="*/ 0 w 267"/>
              <a:gd name="T9" fmla="*/ 45 h 176"/>
              <a:gd name="T10" fmla="*/ 9 w 267"/>
              <a:gd name="T11" fmla="*/ 100 h 176"/>
              <a:gd name="T12" fmla="*/ 55 w 267"/>
              <a:gd name="T13" fmla="*/ 128 h 176"/>
              <a:gd name="T14" fmla="*/ 183 w 267"/>
              <a:gd name="T15" fmla="*/ 155 h 176"/>
              <a:gd name="T16" fmla="*/ 247 w 267"/>
              <a:gd name="T17" fmla="*/ 155 h 176"/>
              <a:gd name="T18" fmla="*/ 265 w 267"/>
              <a:gd name="T19" fmla="*/ 119 h 1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7"/>
              <a:gd name="T31" fmla="*/ 0 h 176"/>
              <a:gd name="T32" fmla="*/ 267 w 267"/>
              <a:gd name="T33" fmla="*/ 176 h 1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7" h="176">
                <a:moveTo>
                  <a:pt x="265" y="119"/>
                </a:moveTo>
                <a:cubicBezTo>
                  <a:pt x="248" y="65"/>
                  <a:pt x="216" y="40"/>
                  <a:pt x="165" y="18"/>
                </a:cubicBezTo>
                <a:cubicBezTo>
                  <a:pt x="147" y="10"/>
                  <a:pt x="110" y="0"/>
                  <a:pt x="110" y="0"/>
                </a:cubicBezTo>
                <a:cubicBezTo>
                  <a:pt x="92" y="3"/>
                  <a:pt x="72" y="2"/>
                  <a:pt x="55" y="9"/>
                </a:cubicBezTo>
                <a:cubicBezTo>
                  <a:pt x="35" y="17"/>
                  <a:pt x="0" y="45"/>
                  <a:pt x="0" y="45"/>
                </a:cubicBezTo>
                <a:cubicBezTo>
                  <a:pt x="3" y="63"/>
                  <a:pt x="3" y="83"/>
                  <a:pt x="9" y="100"/>
                </a:cubicBezTo>
                <a:cubicBezTo>
                  <a:pt x="16" y="120"/>
                  <a:pt x="38" y="123"/>
                  <a:pt x="55" y="128"/>
                </a:cubicBezTo>
                <a:cubicBezTo>
                  <a:pt x="99" y="140"/>
                  <a:pt x="137" y="149"/>
                  <a:pt x="183" y="155"/>
                </a:cubicBezTo>
                <a:cubicBezTo>
                  <a:pt x="201" y="161"/>
                  <a:pt x="229" y="176"/>
                  <a:pt x="247" y="155"/>
                </a:cubicBezTo>
                <a:cubicBezTo>
                  <a:pt x="267" y="132"/>
                  <a:pt x="265" y="68"/>
                  <a:pt x="265" y="119"/>
                </a:cubicBezTo>
                <a:close/>
              </a:path>
            </a:pathLst>
          </a:custGeom>
          <a:solidFill>
            <a:srgbClr val="C0C0C0"/>
          </a:solidFill>
          <a:ln w="15875">
            <a:solidFill>
              <a:schemeClr val="tx1"/>
            </a:solidFill>
            <a:round/>
            <a:headEnd/>
            <a:tailEnd/>
          </a:ln>
        </p:spPr>
        <p:txBody>
          <a:bodyPr/>
          <a:lstStyle/>
          <a:p>
            <a:endParaRPr lang="en-US"/>
          </a:p>
        </p:txBody>
      </p:sp>
      <p:sp>
        <p:nvSpPr>
          <p:cNvPr id="122123" name="Freeform 243"/>
          <p:cNvSpPr>
            <a:spLocks/>
          </p:cNvSpPr>
          <p:nvPr/>
        </p:nvSpPr>
        <p:spPr bwMode="auto">
          <a:xfrm flipH="1">
            <a:off x="4591050" y="4878388"/>
            <a:ext cx="371475" cy="185737"/>
          </a:xfrm>
          <a:custGeom>
            <a:avLst/>
            <a:gdLst>
              <a:gd name="T0" fmla="*/ 234 w 234"/>
              <a:gd name="T1" fmla="*/ 68 h 117"/>
              <a:gd name="T2" fmla="*/ 206 w 234"/>
              <a:gd name="T3" fmla="*/ 59 h 117"/>
              <a:gd name="T4" fmla="*/ 197 w 234"/>
              <a:gd name="T5" fmla="*/ 31 h 117"/>
              <a:gd name="T6" fmla="*/ 106 w 234"/>
              <a:gd name="T7" fmla="*/ 4 h 117"/>
              <a:gd name="T8" fmla="*/ 5 w 234"/>
              <a:gd name="T9" fmla="*/ 68 h 117"/>
              <a:gd name="T10" fmla="*/ 78 w 234"/>
              <a:gd name="T11" fmla="*/ 114 h 117"/>
              <a:gd name="T12" fmla="*/ 234 w 234"/>
              <a:gd name="T13" fmla="*/ 68 h 117"/>
              <a:gd name="T14" fmla="*/ 0 60000 65536"/>
              <a:gd name="T15" fmla="*/ 0 60000 65536"/>
              <a:gd name="T16" fmla="*/ 0 60000 65536"/>
              <a:gd name="T17" fmla="*/ 0 60000 65536"/>
              <a:gd name="T18" fmla="*/ 0 60000 65536"/>
              <a:gd name="T19" fmla="*/ 0 60000 65536"/>
              <a:gd name="T20" fmla="*/ 0 60000 65536"/>
              <a:gd name="T21" fmla="*/ 0 w 234"/>
              <a:gd name="T22" fmla="*/ 0 h 117"/>
              <a:gd name="T23" fmla="*/ 234 w 234"/>
              <a:gd name="T24" fmla="*/ 117 h 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 h="117">
                <a:moveTo>
                  <a:pt x="234" y="68"/>
                </a:moveTo>
                <a:cubicBezTo>
                  <a:pt x="225" y="65"/>
                  <a:pt x="213" y="66"/>
                  <a:pt x="206" y="59"/>
                </a:cubicBezTo>
                <a:cubicBezTo>
                  <a:pt x="199" y="52"/>
                  <a:pt x="205" y="37"/>
                  <a:pt x="197" y="31"/>
                </a:cubicBezTo>
                <a:cubicBezTo>
                  <a:pt x="186" y="23"/>
                  <a:pt x="125" y="9"/>
                  <a:pt x="106" y="4"/>
                </a:cubicBezTo>
                <a:cubicBezTo>
                  <a:pt x="0" y="17"/>
                  <a:pt x="51" y="0"/>
                  <a:pt x="5" y="68"/>
                </a:cubicBezTo>
                <a:cubicBezTo>
                  <a:pt x="37" y="78"/>
                  <a:pt x="55" y="90"/>
                  <a:pt x="78" y="114"/>
                </a:cubicBezTo>
                <a:cubicBezTo>
                  <a:pt x="100" y="112"/>
                  <a:pt x="234" y="117"/>
                  <a:pt x="234" y="68"/>
                </a:cubicBezTo>
                <a:close/>
              </a:path>
            </a:pathLst>
          </a:custGeom>
          <a:solidFill>
            <a:srgbClr val="C0C0C0"/>
          </a:solidFill>
          <a:ln w="15875">
            <a:solidFill>
              <a:schemeClr val="tx1"/>
            </a:solidFill>
            <a:round/>
            <a:headEnd/>
            <a:tailEnd/>
          </a:ln>
        </p:spPr>
        <p:txBody>
          <a:bodyPr/>
          <a:lstStyle/>
          <a:p>
            <a:endParaRPr lang="en-US"/>
          </a:p>
        </p:txBody>
      </p:sp>
      <p:sp>
        <p:nvSpPr>
          <p:cNvPr id="122124" name="Freeform 244"/>
          <p:cNvSpPr>
            <a:spLocks/>
          </p:cNvSpPr>
          <p:nvPr/>
        </p:nvSpPr>
        <p:spPr bwMode="auto">
          <a:xfrm flipH="1">
            <a:off x="4735513" y="5276850"/>
            <a:ext cx="366712" cy="238125"/>
          </a:xfrm>
          <a:custGeom>
            <a:avLst/>
            <a:gdLst>
              <a:gd name="T0" fmla="*/ 230 w 231"/>
              <a:gd name="T1" fmla="*/ 82 h 150"/>
              <a:gd name="T2" fmla="*/ 175 w 231"/>
              <a:gd name="T3" fmla="*/ 0 h 150"/>
              <a:gd name="T4" fmla="*/ 75 w 231"/>
              <a:gd name="T5" fmla="*/ 9 h 150"/>
              <a:gd name="T6" fmla="*/ 20 w 231"/>
              <a:gd name="T7" fmla="*/ 27 h 150"/>
              <a:gd name="T8" fmla="*/ 2 w 231"/>
              <a:gd name="T9" fmla="*/ 46 h 150"/>
              <a:gd name="T10" fmla="*/ 29 w 231"/>
              <a:gd name="T11" fmla="*/ 64 h 150"/>
              <a:gd name="T12" fmla="*/ 75 w 231"/>
              <a:gd name="T13" fmla="*/ 100 h 150"/>
              <a:gd name="T14" fmla="*/ 203 w 231"/>
              <a:gd name="T15" fmla="*/ 119 h 150"/>
              <a:gd name="T16" fmla="*/ 221 w 231"/>
              <a:gd name="T17" fmla="*/ 100 h 150"/>
              <a:gd name="T18" fmla="*/ 230 w 231"/>
              <a:gd name="T19" fmla="*/ 82 h 1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
              <a:gd name="T31" fmla="*/ 0 h 150"/>
              <a:gd name="T32" fmla="*/ 231 w 231"/>
              <a:gd name="T33" fmla="*/ 150 h 1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 h="150">
                <a:moveTo>
                  <a:pt x="230" y="82"/>
                </a:moveTo>
                <a:cubicBezTo>
                  <a:pt x="217" y="18"/>
                  <a:pt x="217" y="40"/>
                  <a:pt x="175" y="0"/>
                </a:cubicBezTo>
                <a:cubicBezTo>
                  <a:pt x="142" y="3"/>
                  <a:pt x="108" y="3"/>
                  <a:pt x="75" y="9"/>
                </a:cubicBezTo>
                <a:cubicBezTo>
                  <a:pt x="56" y="12"/>
                  <a:pt x="20" y="27"/>
                  <a:pt x="20" y="27"/>
                </a:cubicBezTo>
                <a:cubicBezTo>
                  <a:pt x="14" y="33"/>
                  <a:pt x="0" y="38"/>
                  <a:pt x="2" y="46"/>
                </a:cubicBezTo>
                <a:cubicBezTo>
                  <a:pt x="5" y="57"/>
                  <a:pt x="21" y="56"/>
                  <a:pt x="29" y="64"/>
                </a:cubicBezTo>
                <a:cubicBezTo>
                  <a:pt x="70" y="105"/>
                  <a:pt x="21" y="83"/>
                  <a:pt x="75" y="100"/>
                </a:cubicBezTo>
                <a:cubicBezTo>
                  <a:pt x="122" y="150"/>
                  <a:pt x="139" y="140"/>
                  <a:pt x="203" y="119"/>
                </a:cubicBezTo>
                <a:cubicBezTo>
                  <a:pt x="209" y="113"/>
                  <a:pt x="217" y="108"/>
                  <a:pt x="221" y="100"/>
                </a:cubicBezTo>
                <a:cubicBezTo>
                  <a:pt x="231" y="83"/>
                  <a:pt x="230" y="59"/>
                  <a:pt x="230" y="82"/>
                </a:cubicBezTo>
                <a:close/>
              </a:path>
            </a:pathLst>
          </a:custGeom>
          <a:solidFill>
            <a:srgbClr val="C0C0C0"/>
          </a:solidFill>
          <a:ln w="15875">
            <a:solidFill>
              <a:schemeClr val="tx1"/>
            </a:solidFill>
            <a:round/>
            <a:headEnd/>
            <a:tailEnd/>
          </a:ln>
        </p:spPr>
        <p:txBody>
          <a:bodyPr/>
          <a:lstStyle/>
          <a:p>
            <a:endParaRPr lang="en-US"/>
          </a:p>
        </p:txBody>
      </p:sp>
      <p:sp>
        <p:nvSpPr>
          <p:cNvPr id="122125" name="Freeform 245"/>
          <p:cNvSpPr>
            <a:spLocks/>
          </p:cNvSpPr>
          <p:nvPr/>
        </p:nvSpPr>
        <p:spPr bwMode="auto">
          <a:xfrm flipH="1">
            <a:off x="4289425" y="4957763"/>
            <a:ext cx="350838" cy="231775"/>
          </a:xfrm>
          <a:custGeom>
            <a:avLst/>
            <a:gdLst>
              <a:gd name="T0" fmla="*/ 58 w 221"/>
              <a:gd name="T1" fmla="*/ 0 h 146"/>
              <a:gd name="T2" fmla="*/ 177 w 221"/>
              <a:gd name="T3" fmla="*/ 36 h 146"/>
              <a:gd name="T4" fmla="*/ 214 w 221"/>
              <a:gd name="T5" fmla="*/ 73 h 146"/>
              <a:gd name="T6" fmla="*/ 122 w 221"/>
              <a:gd name="T7" fmla="*/ 128 h 146"/>
              <a:gd name="T8" fmla="*/ 95 w 221"/>
              <a:gd name="T9" fmla="*/ 146 h 146"/>
              <a:gd name="T10" fmla="*/ 67 w 221"/>
              <a:gd name="T11" fmla="*/ 91 h 146"/>
              <a:gd name="T12" fmla="*/ 22 w 221"/>
              <a:gd name="T13" fmla="*/ 82 h 146"/>
              <a:gd name="T14" fmla="*/ 3 w 221"/>
              <a:gd name="T15" fmla="*/ 64 h 146"/>
              <a:gd name="T16" fmla="*/ 31 w 221"/>
              <a:gd name="T17" fmla="*/ 55 h 146"/>
              <a:gd name="T18" fmla="*/ 58 w 221"/>
              <a:gd name="T19" fmla="*/ 45 h 146"/>
              <a:gd name="T20" fmla="*/ 58 w 221"/>
              <a:gd name="T21" fmla="*/ 0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1"/>
              <a:gd name="T34" fmla="*/ 0 h 146"/>
              <a:gd name="T35" fmla="*/ 221 w 221"/>
              <a:gd name="T36" fmla="*/ 146 h 1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1" h="146">
                <a:moveTo>
                  <a:pt x="58" y="0"/>
                </a:moveTo>
                <a:cubicBezTo>
                  <a:pt x="165" y="13"/>
                  <a:pt x="105" y="12"/>
                  <a:pt x="177" y="36"/>
                </a:cubicBezTo>
                <a:cubicBezTo>
                  <a:pt x="189" y="49"/>
                  <a:pt x="211" y="56"/>
                  <a:pt x="214" y="73"/>
                </a:cubicBezTo>
                <a:cubicBezTo>
                  <a:pt x="221" y="110"/>
                  <a:pt x="145" y="121"/>
                  <a:pt x="122" y="128"/>
                </a:cubicBezTo>
                <a:cubicBezTo>
                  <a:pt x="113" y="134"/>
                  <a:pt x="106" y="146"/>
                  <a:pt x="95" y="146"/>
                </a:cubicBezTo>
                <a:cubicBezTo>
                  <a:pt x="69" y="146"/>
                  <a:pt x="75" y="98"/>
                  <a:pt x="67" y="91"/>
                </a:cubicBezTo>
                <a:cubicBezTo>
                  <a:pt x="55" y="81"/>
                  <a:pt x="37" y="85"/>
                  <a:pt x="22" y="82"/>
                </a:cubicBezTo>
                <a:cubicBezTo>
                  <a:pt x="16" y="76"/>
                  <a:pt x="0" y="72"/>
                  <a:pt x="3" y="64"/>
                </a:cubicBezTo>
                <a:cubicBezTo>
                  <a:pt x="6" y="55"/>
                  <a:pt x="22" y="58"/>
                  <a:pt x="31" y="55"/>
                </a:cubicBezTo>
                <a:cubicBezTo>
                  <a:pt x="40" y="52"/>
                  <a:pt x="49" y="48"/>
                  <a:pt x="58" y="45"/>
                </a:cubicBezTo>
                <a:cubicBezTo>
                  <a:pt x="69" y="12"/>
                  <a:pt x="71" y="26"/>
                  <a:pt x="58" y="0"/>
                </a:cubicBezTo>
                <a:close/>
              </a:path>
            </a:pathLst>
          </a:custGeom>
          <a:solidFill>
            <a:srgbClr val="C0C0C0"/>
          </a:solidFill>
          <a:ln w="15875">
            <a:solidFill>
              <a:schemeClr val="tx1"/>
            </a:solidFill>
            <a:round/>
            <a:headEnd/>
            <a:tailEnd/>
          </a:ln>
        </p:spPr>
        <p:txBody>
          <a:bodyPr/>
          <a:lstStyle/>
          <a:p>
            <a:endParaRPr lang="en-US"/>
          </a:p>
        </p:txBody>
      </p:sp>
      <p:sp>
        <p:nvSpPr>
          <p:cNvPr id="122126" name="Freeform 246"/>
          <p:cNvSpPr>
            <a:spLocks/>
          </p:cNvSpPr>
          <p:nvPr/>
        </p:nvSpPr>
        <p:spPr bwMode="auto">
          <a:xfrm flipH="1">
            <a:off x="4295775" y="5305425"/>
            <a:ext cx="492125" cy="392113"/>
          </a:xfrm>
          <a:custGeom>
            <a:avLst/>
            <a:gdLst>
              <a:gd name="T0" fmla="*/ 14 w 310"/>
              <a:gd name="T1" fmla="*/ 146 h 247"/>
              <a:gd name="T2" fmla="*/ 32 w 310"/>
              <a:gd name="T3" fmla="*/ 28 h 247"/>
              <a:gd name="T4" fmla="*/ 87 w 310"/>
              <a:gd name="T5" fmla="*/ 0 h 247"/>
              <a:gd name="T6" fmla="*/ 206 w 310"/>
              <a:gd name="T7" fmla="*/ 46 h 247"/>
              <a:gd name="T8" fmla="*/ 288 w 310"/>
              <a:gd name="T9" fmla="*/ 165 h 247"/>
              <a:gd name="T10" fmla="*/ 261 w 310"/>
              <a:gd name="T11" fmla="*/ 247 h 247"/>
              <a:gd name="T12" fmla="*/ 179 w 310"/>
              <a:gd name="T13" fmla="*/ 229 h 247"/>
              <a:gd name="T14" fmla="*/ 105 w 310"/>
              <a:gd name="T15" fmla="*/ 192 h 247"/>
              <a:gd name="T16" fmla="*/ 5 w 310"/>
              <a:gd name="T17" fmla="*/ 165 h 247"/>
              <a:gd name="T18" fmla="*/ 14 w 310"/>
              <a:gd name="T19" fmla="*/ 146 h 2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0"/>
              <a:gd name="T31" fmla="*/ 0 h 247"/>
              <a:gd name="T32" fmla="*/ 310 w 310"/>
              <a:gd name="T33" fmla="*/ 247 h 2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0" h="247">
                <a:moveTo>
                  <a:pt x="14" y="146"/>
                </a:moveTo>
                <a:cubicBezTo>
                  <a:pt x="18" y="106"/>
                  <a:pt x="4" y="56"/>
                  <a:pt x="32" y="28"/>
                </a:cubicBezTo>
                <a:cubicBezTo>
                  <a:pt x="47" y="13"/>
                  <a:pt x="70" y="11"/>
                  <a:pt x="87" y="0"/>
                </a:cubicBezTo>
                <a:cubicBezTo>
                  <a:pt x="182" y="12"/>
                  <a:pt x="144" y="5"/>
                  <a:pt x="206" y="46"/>
                </a:cubicBezTo>
                <a:cubicBezTo>
                  <a:pt x="221" y="90"/>
                  <a:pt x="255" y="131"/>
                  <a:pt x="288" y="165"/>
                </a:cubicBezTo>
                <a:cubicBezTo>
                  <a:pt x="302" y="208"/>
                  <a:pt x="310" y="231"/>
                  <a:pt x="261" y="247"/>
                </a:cubicBezTo>
                <a:cubicBezTo>
                  <a:pt x="251" y="245"/>
                  <a:pt x="196" y="239"/>
                  <a:pt x="179" y="229"/>
                </a:cubicBezTo>
                <a:cubicBezTo>
                  <a:pt x="117" y="191"/>
                  <a:pt x="232" y="224"/>
                  <a:pt x="105" y="192"/>
                </a:cubicBezTo>
                <a:cubicBezTo>
                  <a:pt x="97" y="190"/>
                  <a:pt x="8" y="168"/>
                  <a:pt x="5" y="165"/>
                </a:cubicBezTo>
                <a:cubicBezTo>
                  <a:pt x="0" y="160"/>
                  <a:pt x="11" y="152"/>
                  <a:pt x="14" y="146"/>
                </a:cubicBezTo>
                <a:close/>
              </a:path>
            </a:pathLst>
          </a:custGeom>
          <a:solidFill>
            <a:srgbClr val="C0C0C0"/>
          </a:solidFill>
          <a:ln w="15875">
            <a:solidFill>
              <a:schemeClr val="tx1"/>
            </a:solidFill>
            <a:round/>
            <a:headEnd/>
            <a:tailEnd/>
          </a:ln>
        </p:spPr>
        <p:txBody>
          <a:bodyPr/>
          <a:lstStyle/>
          <a:p>
            <a:endParaRPr lang="en-US"/>
          </a:p>
        </p:txBody>
      </p:sp>
      <p:sp>
        <p:nvSpPr>
          <p:cNvPr id="122127" name="Freeform 247"/>
          <p:cNvSpPr>
            <a:spLocks/>
          </p:cNvSpPr>
          <p:nvPr/>
        </p:nvSpPr>
        <p:spPr bwMode="auto">
          <a:xfrm flipH="1">
            <a:off x="4011613" y="5024438"/>
            <a:ext cx="434975" cy="315912"/>
          </a:xfrm>
          <a:custGeom>
            <a:avLst/>
            <a:gdLst>
              <a:gd name="T0" fmla="*/ 265 w 274"/>
              <a:gd name="T1" fmla="*/ 40 h 199"/>
              <a:gd name="T2" fmla="*/ 156 w 274"/>
              <a:gd name="T3" fmla="*/ 3 h 199"/>
              <a:gd name="T4" fmla="*/ 73 w 274"/>
              <a:gd name="T5" fmla="*/ 67 h 199"/>
              <a:gd name="T6" fmla="*/ 46 w 274"/>
              <a:gd name="T7" fmla="*/ 77 h 199"/>
              <a:gd name="T8" fmla="*/ 18 w 274"/>
              <a:gd name="T9" fmla="*/ 95 h 199"/>
              <a:gd name="T10" fmla="*/ 64 w 274"/>
              <a:gd name="T11" fmla="*/ 141 h 199"/>
              <a:gd name="T12" fmla="*/ 119 w 274"/>
              <a:gd name="T13" fmla="*/ 177 h 199"/>
              <a:gd name="T14" fmla="*/ 274 w 274"/>
              <a:gd name="T15" fmla="*/ 113 h 199"/>
              <a:gd name="T16" fmla="*/ 265 w 274"/>
              <a:gd name="T17" fmla="*/ 4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4"/>
              <a:gd name="T28" fmla="*/ 0 h 199"/>
              <a:gd name="T29" fmla="*/ 274 w 274"/>
              <a:gd name="T30" fmla="*/ 199 h 19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4" h="199">
                <a:moveTo>
                  <a:pt x="265" y="40"/>
                </a:moveTo>
                <a:cubicBezTo>
                  <a:pt x="227" y="15"/>
                  <a:pt x="202" y="11"/>
                  <a:pt x="156" y="3"/>
                </a:cubicBezTo>
                <a:cubicBezTo>
                  <a:pt x="89" y="18"/>
                  <a:pt x="119" y="0"/>
                  <a:pt x="73" y="67"/>
                </a:cubicBezTo>
                <a:cubicBezTo>
                  <a:pt x="68" y="75"/>
                  <a:pt x="55" y="73"/>
                  <a:pt x="46" y="77"/>
                </a:cubicBezTo>
                <a:cubicBezTo>
                  <a:pt x="36" y="82"/>
                  <a:pt x="27" y="89"/>
                  <a:pt x="18" y="95"/>
                </a:cubicBezTo>
                <a:cubicBezTo>
                  <a:pt x="0" y="148"/>
                  <a:pt x="26" y="120"/>
                  <a:pt x="64" y="141"/>
                </a:cubicBezTo>
                <a:cubicBezTo>
                  <a:pt x="83" y="152"/>
                  <a:pt x="119" y="177"/>
                  <a:pt x="119" y="177"/>
                </a:cubicBezTo>
                <a:cubicBezTo>
                  <a:pt x="221" y="169"/>
                  <a:pt x="257" y="199"/>
                  <a:pt x="274" y="113"/>
                </a:cubicBezTo>
                <a:cubicBezTo>
                  <a:pt x="264" y="52"/>
                  <a:pt x="265" y="77"/>
                  <a:pt x="265" y="40"/>
                </a:cubicBezTo>
                <a:close/>
              </a:path>
            </a:pathLst>
          </a:custGeom>
          <a:solidFill>
            <a:srgbClr val="C0C0C0"/>
          </a:solidFill>
          <a:ln w="15875">
            <a:solidFill>
              <a:schemeClr val="tx1"/>
            </a:solidFill>
            <a:round/>
            <a:headEnd/>
            <a:tailEnd/>
          </a:ln>
        </p:spPr>
        <p:txBody>
          <a:bodyPr/>
          <a:lstStyle/>
          <a:p>
            <a:endParaRPr lang="en-US"/>
          </a:p>
        </p:txBody>
      </p:sp>
      <p:sp>
        <p:nvSpPr>
          <p:cNvPr id="122128" name="Freeform 248"/>
          <p:cNvSpPr>
            <a:spLocks/>
          </p:cNvSpPr>
          <p:nvPr/>
        </p:nvSpPr>
        <p:spPr bwMode="auto">
          <a:xfrm flipH="1">
            <a:off x="4489450" y="5073650"/>
            <a:ext cx="363538" cy="244475"/>
          </a:xfrm>
          <a:custGeom>
            <a:avLst/>
            <a:gdLst>
              <a:gd name="T0" fmla="*/ 183 w 229"/>
              <a:gd name="T1" fmla="*/ 27 h 154"/>
              <a:gd name="T2" fmla="*/ 73 w 229"/>
              <a:gd name="T3" fmla="*/ 0 h 154"/>
              <a:gd name="T4" fmla="*/ 0 w 229"/>
              <a:gd name="T5" fmla="*/ 46 h 154"/>
              <a:gd name="T6" fmla="*/ 64 w 229"/>
              <a:gd name="T7" fmla="*/ 128 h 154"/>
              <a:gd name="T8" fmla="*/ 146 w 229"/>
              <a:gd name="T9" fmla="*/ 137 h 154"/>
              <a:gd name="T10" fmla="*/ 201 w 229"/>
              <a:gd name="T11" fmla="*/ 119 h 154"/>
              <a:gd name="T12" fmla="*/ 220 w 229"/>
              <a:gd name="T13" fmla="*/ 100 h 154"/>
              <a:gd name="T14" fmla="*/ 183 w 229"/>
              <a:gd name="T15" fmla="*/ 27 h 154"/>
              <a:gd name="T16" fmla="*/ 0 60000 65536"/>
              <a:gd name="T17" fmla="*/ 0 60000 65536"/>
              <a:gd name="T18" fmla="*/ 0 60000 65536"/>
              <a:gd name="T19" fmla="*/ 0 60000 65536"/>
              <a:gd name="T20" fmla="*/ 0 60000 65536"/>
              <a:gd name="T21" fmla="*/ 0 60000 65536"/>
              <a:gd name="T22" fmla="*/ 0 60000 65536"/>
              <a:gd name="T23" fmla="*/ 0 60000 65536"/>
              <a:gd name="T24" fmla="*/ 0 w 229"/>
              <a:gd name="T25" fmla="*/ 0 h 154"/>
              <a:gd name="T26" fmla="*/ 229 w 229"/>
              <a:gd name="T27" fmla="*/ 154 h 1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9" h="154">
                <a:moveTo>
                  <a:pt x="183" y="27"/>
                </a:moveTo>
                <a:cubicBezTo>
                  <a:pt x="110" y="3"/>
                  <a:pt x="147" y="12"/>
                  <a:pt x="73" y="0"/>
                </a:cubicBezTo>
                <a:cubicBezTo>
                  <a:pt x="29" y="11"/>
                  <a:pt x="14" y="1"/>
                  <a:pt x="0" y="46"/>
                </a:cubicBezTo>
                <a:cubicBezTo>
                  <a:pt x="10" y="107"/>
                  <a:pt x="7" y="114"/>
                  <a:pt x="64" y="128"/>
                </a:cubicBezTo>
                <a:cubicBezTo>
                  <a:pt x="104" y="154"/>
                  <a:pt x="87" y="152"/>
                  <a:pt x="146" y="137"/>
                </a:cubicBezTo>
                <a:cubicBezTo>
                  <a:pt x="165" y="132"/>
                  <a:pt x="201" y="119"/>
                  <a:pt x="201" y="119"/>
                </a:cubicBezTo>
                <a:cubicBezTo>
                  <a:pt x="207" y="113"/>
                  <a:pt x="219" y="109"/>
                  <a:pt x="220" y="100"/>
                </a:cubicBezTo>
                <a:cubicBezTo>
                  <a:pt x="229" y="47"/>
                  <a:pt x="183" y="73"/>
                  <a:pt x="183" y="27"/>
                </a:cubicBezTo>
                <a:close/>
              </a:path>
            </a:pathLst>
          </a:custGeom>
          <a:solidFill>
            <a:srgbClr val="C0C0C0"/>
          </a:solidFill>
          <a:ln w="15875">
            <a:solidFill>
              <a:schemeClr val="tx1"/>
            </a:solidFill>
            <a:round/>
            <a:headEnd/>
            <a:tailEnd/>
          </a:ln>
        </p:spPr>
        <p:txBody>
          <a:bodyPr/>
          <a:lstStyle/>
          <a:p>
            <a:endParaRPr lang="en-US"/>
          </a:p>
        </p:txBody>
      </p:sp>
      <p:sp>
        <p:nvSpPr>
          <p:cNvPr id="122129" name="Freeform 249"/>
          <p:cNvSpPr>
            <a:spLocks/>
          </p:cNvSpPr>
          <p:nvPr/>
        </p:nvSpPr>
        <p:spPr bwMode="auto">
          <a:xfrm flipH="1">
            <a:off x="3816350" y="4784725"/>
            <a:ext cx="252413" cy="274638"/>
          </a:xfrm>
          <a:custGeom>
            <a:avLst/>
            <a:gdLst>
              <a:gd name="T0" fmla="*/ 0 w 159"/>
              <a:gd name="T1" fmla="*/ 26 h 173"/>
              <a:gd name="T2" fmla="*/ 128 w 159"/>
              <a:gd name="T3" fmla="*/ 17 h 173"/>
              <a:gd name="T4" fmla="*/ 119 w 159"/>
              <a:gd name="T5" fmla="*/ 90 h 173"/>
              <a:gd name="T6" fmla="*/ 18 w 159"/>
              <a:gd name="T7" fmla="*/ 173 h 173"/>
              <a:gd name="T8" fmla="*/ 0 w 159"/>
              <a:gd name="T9" fmla="*/ 26 h 173"/>
              <a:gd name="T10" fmla="*/ 0 60000 65536"/>
              <a:gd name="T11" fmla="*/ 0 60000 65536"/>
              <a:gd name="T12" fmla="*/ 0 60000 65536"/>
              <a:gd name="T13" fmla="*/ 0 60000 65536"/>
              <a:gd name="T14" fmla="*/ 0 60000 65536"/>
              <a:gd name="T15" fmla="*/ 0 w 159"/>
              <a:gd name="T16" fmla="*/ 0 h 173"/>
              <a:gd name="T17" fmla="*/ 159 w 159"/>
              <a:gd name="T18" fmla="*/ 173 h 173"/>
            </a:gdLst>
            <a:ahLst/>
            <a:cxnLst>
              <a:cxn ang="T10">
                <a:pos x="T0" y="T1"/>
              </a:cxn>
              <a:cxn ang="T11">
                <a:pos x="T2" y="T3"/>
              </a:cxn>
              <a:cxn ang="T12">
                <a:pos x="T4" y="T5"/>
              </a:cxn>
              <a:cxn ang="T13">
                <a:pos x="T6" y="T7"/>
              </a:cxn>
              <a:cxn ang="T14">
                <a:pos x="T8" y="T9"/>
              </a:cxn>
            </a:cxnLst>
            <a:rect l="T15" t="T16" r="T17" b="T18"/>
            <a:pathLst>
              <a:path w="159" h="173">
                <a:moveTo>
                  <a:pt x="0" y="26"/>
                </a:moveTo>
                <a:cubicBezTo>
                  <a:pt x="78" y="0"/>
                  <a:pt x="36" y="6"/>
                  <a:pt x="128" y="17"/>
                </a:cubicBezTo>
                <a:cubicBezTo>
                  <a:pt x="159" y="50"/>
                  <a:pt x="142" y="56"/>
                  <a:pt x="119" y="90"/>
                </a:cubicBezTo>
                <a:cubicBezTo>
                  <a:pt x="95" y="164"/>
                  <a:pt x="103" y="161"/>
                  <a:pt x="18" y="173"/>
                </a:cubicBezTo>
                <a:cubicBezTo>
                  <a:pt x="44" y="94"/>
                  <a:pt x="35" y="99"/>
                  <a:pt x="0" y="26"/>
                </a:cubicBezTo>
                <a:close/>
              </a:path>
            </a:pathLst>
          </a:custGeom>
          <a:solidFill>
            <a:srgbClr val="C0C0C0"/>
          </a:solidFill>
          <a:ln w="15875">
            <a:solidFill>
              <a:schemeClr val="tx1"/>
            </a:solidFill>
            <a:round/>
            <a:headEnd/>
            <a:tailEnd/>
          </a:ln>
        </p:spPr>
        <p:txBody>
          <a:bodyPr/>
          <a:lstStyle/>
          <a:p>
            <a:endParaRPr lang="en-US"/>
          </a:p>
        </p:txBody>
      </p:sp>
      <p:sp>
        <p:nvSpPr>
          <p:cNvPr id="122130" name="Freeform 250"/>
          <p:cNvSpPr>
            <a:spLocks/>
          </p:cNvSpPr>
          <p:nvPr/>
        </p:nvSpPr>
        <p:spPr bwMode="auto">
          <a:xfrm flipH="1">
            <a:off x="4054475" y="5218113"/>
            <a:ext cx="477838" cy="392112"/>
          </a:xfrm>
          <a:custGeom>
            <a:avLst/>
            <a:gdLst>
              <a:gd name="T0" fmla="*/ 301 w 301"/>
              <a:gd name="T1" fmla="*/ 211 h 247"/>
              <a:gd name="T2" fmla="*/ 210 w 301"/>
              <a:gd name="T3" fmla="*/ 101 h 247"/>
              <a:gd name="T4" fmla="*/ 136 w 301"/>
              <a:gd name="T5" fmla="*/ 55 h 247"/>
              <a:gd name="T6" fmla="*/ 63 w 301"/>
              <a:gd name="T7" fmla="*/ 9 h 247"/>
              <a:gd name="T8" fmla="*/ 36 w 301"/>
              <a:gd name="T9" fmla="*/ 0 h 247"/>
              <a:gd name="T10" fmla="*/ 54 w 301"/>
              <a:gd name="T11" fmla="*/ 101 h 247"/>
              <a:gd name="T12" fmla="*/ 72 w 301"/>
              <a:gd name="T13" fmla="*/ 128 h 247"/>
              <a:gd name="T14" fmla="*/ 91 w 301"/>
              <a:gd name="T15" fmla="*/ 147 h 247"/>
              <a:gd name="T16" fmla="*/ 210 w 301"/>
              <a:gd name="T17" fmla="*/ 247 h 247"/>
              <a:gd name="T18" fmla="*/ 301 w 301"/>
              <a:gd name="T19" fmla="*/ 211 h 2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1"/>
              <a:gd name="T31" fmla="*/ 0 h 247"/>
              <a:gd name="T32" fmla="*/ 301 w 301"/>
              <a:gd name="T33" fmla="*/ 247 h 2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1" h="247">
                <a:moveTo>
                  <a:pt x="301" y="211"/>
                </a:moveTo>
                <a:cubicBezTo>
                  <a:pt x="283" y="155"/>
                  <a:pt x="267" y="120"/>
                  <a:pt x="210" y="101"/>
                </a:cubicBezTo>
                <a:cubicBezTo>
                  <a:pt x="187" y="80"/>
                  <a:pt x="162" y="72"/>
                  <a:pt x="136" y="55"/>
                </a:cubicBezTo>
                <a:cubicBezTo>
                  <a:pt x="107" y="12"/>
                  <a:pt x="128" y="31"/>
                  <a:pt x="63" y="9"/>
                </a:cubicBezTo>
                <a:cubicBezTo>
                  <a:pt x="54" y="6"/>
                  <a:pt x="36" y="0"/>
                  <a:pt x="36" y="0"/>
                </a:cubicBezTo>
                <a:cubicBezTo>
                  <a:pt x="17" y="57"/>
                  <a:pt x="0" y="65"/>
                  <a:pt x="54" y="101"/>
                </a:cubicBezTo>
                <a:cubicBezTo>
                  <a:pt x="60" y="110"/>
                  <a:pt x="65" y="120"/>
                  <a:pt x="72" y="128"/>
                </a:cubicBezTo>
                <a:cubicBezTo>
                  <a:pt x="78" y="135"/>
                  <a:pt x="86" y="140"/>
                  <a:pt x="91" y="147"/>
                </a:cubicBezTo>
                <a:cubicBezTo>
                  <a:pt x="135" y="205"/>
                  <a:pt x="134" y="228"/>
                  <a:pt x="210" y="247"/>
                </a:cubicBezTo>
                <a:cubicBezTo>
                  <a:pt x="246" y="241"/>
                  <a:pt x="284" y="245"/>
                  <a:pt x="301" y="211"/>
                </a:cubicBezTo>
                <a:close/>
              </a:path>
            </a:pathLst>
          </a:custGeom>
          <a:solidFill>
            <a:srgbClr val="C0C0C0"/>
          </a:solidFill>
          <a:ln w="15875">
            <a:solidFill>
              <a:schemeClr val="tx1"/>
            </a:solidFill>
            <a:round/>
            <a:headEnd/>
            <a:tailEnd/>
          </a:ln>
        </p:spPr>
        <p:txBody>
          <a:bodyPr/>
          <a:lstStyle/>
          <a:p>
            <a:endParaRPr lang="en-US"/>
          </a:p>
        </p:txBody>
      </p:sp>
      <p:sp>
        <p:nvSpPr>
          <p:cNvPr id="122131" name="Freeform 251"/>
          <p:cNvSpPr>
            <a:spLocks/>
          </p:cNvSpPr>
          <p:nvPr/>
        </p:nvSpPr>
        <p:spPr bwMode="auto">
          <a:xfrm flipH="1">
            <a:off x="3587750" y="4791075"/>
            <a:ext cx="306388" cy="398463"/>
          </a:xfrm>
          <a:custGeom>
            <a:avLst/>
            <a:gdLst>
              <a:gd name="T0" fmla="*/ 146 w 193"/>
              <a:gd name="T1" fmla="*/ 50 h 251"/>
              <a:gd name="T2" fmla="*/ 73 w 193"/>
              <a:gd name="T3" fmla="*/ 13 h 251"/>
              <a:gd name="T4" fmla="*/ 27 w 193"/>
              <a:gd name="T5" fmla="*/ 96 h 251"/>
              <a:gd name="T6" fmla="*/ 9 w 193"/>
              <a:gd name="T7" fmla="*/ 123 h 251"/>
              <a:gd name="T8" fmla="*/ 0 w 193"/>
              <a:gd name="T9" fmla="*/ 150 h 251"/>
              <a:gd name="T10" fmla="*/ 64 w 193"/>
              <a:gd name="T11" fmla="*/ 205 h 251"/>
              <a:gd name="T12" fmla="*/ 100 w 193"/>
              <a:gd name="T13" fmla="*/ 251 h 251"/>
              <a:gd name="T14" fmla="*/ 155 w 193"/>
              <a:gd name="T15" fmla="*/ 233 h 251"/>
              <a:gd name="T16" fmla="*/ 137 w 193"/>
              <a:gd name="T17" fmla="*/ 150 h 251"/>
              <a:gd name="T18" fmla="*/ 137 w 193"/>
              <a:gd name="T19" fmla="*/ 77 h 251"/>
              <a:gd name="T20" fmla="*/ 146 w 193"/>
              <a:gd name="T21" fmla="*/ 50 h 2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3"/>
              <a:gd name="T34" fmla="*/ 0 h 251"/>
              <a:gd name="T35" fmla="*/ 193 w 193"/>
              <a:gd name="T36" fmla="*/ 251 h 2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3" h="251">
                <a:moveTo>
                  <a:pt x="146" y="50"/>
                </a:moveTo>
                <a:cubicBezTo>
                  <a:pt x="118" y="6"/>
                  <a:pt x="126" y="0"/>
                  <a:pt x="73" y="13"/>
                </a:cubicBezTo>
                <a:cubicBezTo>
                  <a:pt x="40" y="46"/>
                  <a:pt x="44" y="55"/>
                  <a:pt x="27" y="96"/>
                </a:cubicBezTo>
                <a:cubicBezTo>
                  <a:pt x="23" y="106"/>
                  <a:pt x="14" y="113"/>
                  <a:pt x="9" y="123"/>
                </a:cubicBezTo>
                <a:cubicBezTo>
                  <a:pt x="5" y="131"/>
                  <a:pt x="3" y="141"/>
                  <a:pt x="0" y="150"/>
                </a:cubicBezTo>
                <a:cubicBezTo>
                  <a:pt x="20" y="171"/>
                  <a:pt x="43" y="185"/>
                  <a:pt x="64" y="205"/>
                </a:cubicBezTo>
                <a:cubicBezTo>
                  <a:pt x="69" y="222"/>
                  <a:pt x="72" y="251"/>
                  <a:pt x="100" y="251"/>
                </a:cubicBezTo>
                <a:cubicBezTo>
                  <a:pt x="119" y="251"/>
                  <a:pt x="155" y="233"/>
                  <a:pt x="155" y="233"/>
                </a:cubicBezTo>
                <a:cubicBezTo>
                  <a:pt x="193" y="193"/>
                  <a:pt x="192" y="170"/>
                  <a:pt x="137" y="150"/>
                </a:cubicBezTo>
                <a:cubicBezTo>
                  <a:pt x="115" y="88"/>
                  <a:pt x="105" y="109"/>
                  <a:pt x="137" y="77"/>
                </a:cubicBezTo>
                <a:cubicBezTo>
                  <a:pt x="140" y="68"/>
                  <a:pt x="146" y="50"/>
                  <a:pt x="146" y="50"/>
                </a:cubicBezTo>
                <a:close/>
              </a:path>
            </a:pathLst>
          </a:custGeom>
          <a:solidFill>
            <a:srgbClr val="C0C0C0"/>
          </a:solidFill>
          <a:ln w="15875">
            <a:solidFill>
              <a:schemeClr val="tx1"/>
            </a:solidFill>
            <a:round/>
            <a:headEnd/>
            <a:tailEnd/>
          </a:ln>
        </p:spPr>
        <p:txBody>
          <a:bodyPr/>
          <a:lstStyle/>
          <a:p>
            <a:endParaRPr lang="en-US"/>
          </a:p>
        </p:txBody>
      </p:sp>
      <p:sp>
        <p:nvSpPr>
          <p:cNvPr id="122132" name="Freeform 252"/>
          <p:cNvSpPr>
            <a:spLocks/>
          </p:cNvSpPr>
          <p:nvPr/>
        </p:nvSpPr>
        <p:spPr bwMode="auto">
          <a:xfrm flipH="1">
            <a:off x="3676650" y="5548313"/>
            <a:ext cx="441325" cy="282575"/>
          </a:xfrm>
          <a:custGeom>
            <a:avLst/>
            <a:gdLst>
              <a:gd name="T0" fmla="*/ 259 w 278"/>
              <a:gd name="T1" fmla="*/ 76 h 178"/>
              <a:gd name="T2" fmla="*/ 141 w 278"/>
              <a:gd name="T3" fmla="*/ 30 h 178"/>
              <a:gd name="T4" fmla="*/ 3 w 278"/>
              <a:gd name="T5" fmla="*/ 67 h 178"/>
              <a:gd name="T6" fmla="*/ 13 w 278"/>
              <a:gd name="T7" fmla="*/ 131 h 178"/>
              <a:gd name="T8" fmla="*/ 58 w 278"/>
              <a:gd name="T9" fmla="*/ 140 h 178"/>
              <a:gd name="T10" fmla="*/ 113 w 278"/>
              <a:gd name="T11" fmla="*/ 158 h 178"/>
              <a:gd name="T12" fmla="*/ 141 w 278"/>
              <a:gd name="T13" fmla="*/ 167 h 178"/>
              <a:gd name="T14" fmla="*/ 278 w 278"/>
              <a:gd name="T15" fmla="*/ 112 h 178"/>
              <a:gd name="T16" fmla="*/ 259 w 278"/>
              <a:gd name="T17" fmla="*/ 76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8"/>
              <a:gd name="T28" fmla="*/ 0 h 178"/>
              <a:gd name="T29" fmla="*/ 278 w 278"/>
              <a:gd name="T30" fmla="*/ 178 h 1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8" h="178">
                <a:moveTo>
                  <a:pt x="259" y="76"/>
                </a:moveTo>
                <a:cubicBezTo>
                  <a:pt x="216" y="65"/>
                  <a:pt x="178" y="55"/>
                  <a:pt x="141" y="30"/>
                </a:cubicBezTo>
                <a:cubicBezTo>
                  <a:pt x="108" y="32"/>
                  <a:pt x="3" y="0"/>
                  <a:pt x="3" y="67"/>
                </a:cubicBezTo>
                <a:cubicBezTo>
                  <a:pt x="3" y="89"/>
                  <a:pt x="0" y="114"/>
                  <a:pt x="13" y="131"/>
                </a:cubicBezTo>
                <a:cubicBezTo>
                  <a:pt x="22" y="143"/>
                  <a:pt x="43" y="136"/>
                  <a:pt x="58" y="140"/>
                </a:cubicBezTo>
                <a:cubicBezTo>
                  <a:pt x="77" y="145"/>
                  <a:pt x="95" y="152"/>
                  <a:pt x="113" y="158"/>
                </a:cubicBezTo>
                <a:cubicBezTo>
                  <a:pt x="122" y="161"/>
                  <a:pt x="141" y="167"/>
                  <a:pt x="141" y="167"/>
                </a:cubicBezTo>
                <a:cubicBezTo>
                  <a:pt x="210" y="161"/>
                  <a:pt x="257" y="178"/>
                  <a:pt x="278" y="112"/>
                </a:cubicBezTo>
                <a:cubicBezTo>
                  <a:pt x="268" y="81"/>
                  <a:pt x="276" y="91"/>
                  <a:pt x="259" y="76"/>
                </a:cubicBezTo>
                <a:close/>
              </a:path>
            </a:pathLst>
          </a:custGeom>
          <a:solidFill>
            <a:srgbClr val="C0C0C0"/>
          </a:solidFill>
          <a:ln w="15875">
            <a:solidFill>
              <a:schemeClr val="tx1"/>
            </a:solidFill>
            <a:round/>
            <a:headEnd/>
            <a:tailEnd/>
          </a:ln>
        </p:spPr>
        <p:txBody>
          <a:bodyPr/>
          <a:lstStyle/>
          <a:p>
            <a:endParaRPr lang="en-US"/>
          </a:p>
        </p:txBody>
      </p:sp>
      <p:sp>
        <p:nvSpPr>
          <p:cNvPr id="122133" name="Freeform 253"/>
          <p:cNvSpPr>
            <a:spLocks/>
          </p:cNvSpPr>
          <p:nvPr/>
        </p:nvSpPr>
        <p:spPr bwMode="auto">
          <a:xfrm flipH="1">
            <a:off x="3778250" y="5059363"/>
            <a:ext cx="211138" cy="161925"/>
          </a:xfrm>
          <a:custGeom>
            <a:avLst/>
            <a:gdLst>
              <a:gd name="T0" fmla="*/ 133 w 133"/>
              <a:gd name="T1" fmla="*/ 82 h 102"/>
              <a:gd name="T2" fmla="*/ 50 w 133"/>
              <a:gd name="T3" fmla="*/ 0 h 102"/>
              <a:gd name="T4" fmla="*/ 14 w 133"/>
              <a:gd name="T5" fmla="*/ 9 h 102"/>
              <a:gd name="T6" fmla="*/ 14 w 133"/>
              <a:gd name="T7" fmla="*/ 73 h 102"/>
              <a:gd name="T8" fmla="*/ 114 w 133"/>
              <a:gd name="T9" fmla="*/ 100 h 102"/>
              <a:gd name="T10" fmla="*/ 133 w 133"/>
              <a:gd name="T11" fmla="*/ 82 h 102"/>
              <a:gd name="T12" fmla="*/ 0 60000 65536"/>
              <a:gd name="T13" fmla="*/ 0 60000 65536"/>
              <a:gd name="T14" fmla="*/ 0 60000 65536"/>
              <a:gd name="T15" fmla="*/ 0 60000 65536"/>
              <a:gd name="T16" fmla="*/ 0 60000 65536"/>
              <a:gd name="T17" fmla="*/ 0 60000 65536"/>
              <a:gd name="T18" fmla="*/ 0 w 133"/>
              <a:gd name="T19" fmla="*/ 0 h 102"/>
              <a:gd name="T20" fmla="*/ 133 w 133"/>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133" h="102">
                <a:moveTo>
                  <a:pt x="133" y="82"/>
                </a:moveTo>
                <a:cubicBezTo>
                  <a:pt x="104" y="54"/>
                  <a:pt x="84" y="22"/>
                  <a:pt x="50" y="0"/>
                </a:cubicBezTo>
                <a:cubicBezTo>
                  <a:pt x="38" y="3"/>
                  <a:pt x="24" y="1"/>
                  <a:pt x="14" y="9"/>
                </a:cubicBezTo>
                <a:cubicBezTo>
                  <a:pt x="0" y="20"/>
                  <a:pt x="4" y="64"/>
                  <a:pt x="14" y="73"/>
                </a:cubicBezTo>
                <a:cubicBezTo>
                  <a:pt x="19" y="77"/>
                  <a:pt x="101" y="102"/>
                  <a:pt x="114" y="100"/>
                </a:cubicBezTo>
                <a:cubicBezTo>
                  <a:pt x="123" y="99"/>
                  <a:pt x="127" y="88"/>
                  <a:pt x="133" y="82"/>
                </a:cubicBezTo>
                <a:close/>
              </a:path>
            </a:pathLst>
          </a:custGeom>
          <a:solidFill>
            <a:srgbClr val="C0C0C0"/>
          </a:solidFill>
          <a:ln w="15875">
            <a:solidFill>
              <a:schemeClr val="tx1"/>
            </a:solidFill>
            <a:round/>
            <a:headEnd/>
            <a:tailEnd/>
          </a:ln>
        </p:spPr>
        <p:txBody>
          <a:bodyPr/>
          <a:lstStyle/>
          <a:p>
            <a:endParaRPr lang="en-US"/>
          </a:p>
        </p:txBody>
      </p:sp>
      <p:sp>
        <p:nvSpPr>
          <p:cNvPr id="122134" name="Freeform 254"/>
          <p:cNvSpPr>
            <a:spLocks/>
          </p:cNvSpPr>
          <p:nvPr/>
        </p:nvSpPr>
        <p:spPr bwMode="auto">
          <a:xfrm flipH="1">
            <a:off x="3633788" y="5203825"/>
            <a:ext cx="407987" cy="203200"/>
          </a:xfrm>
          <a:custGeom>
            <a:avLst/>
            <a:gdLst>
              <a:gd name="T0" fmla="*/ 257 w 257"/>
              <a:gd name="T1" fmla="*/ 64 h 128"/>
              <a:gd name="T2" fmla="*/ 193 w 257"/>
              <a:gd name="T3" fmla="*/ 9 h 128"/>
              <a:gd name="T4" fmla="*/ 102 w 257"/>
              <a:gd name="T5" fmla="*/ 18 h 128"/>
              <a:gd name="T6" fmla="*/ 47 w 257"/>
              <a:gd name="T7" fmla="*/ 0 h 128"/>
              <a:gd name="T8" fmla="*/ 29 w 257"/>
              <a:gd name="T9" fmla="*/ 82 h 128"/>
              <a:gd name="T10" fmla="*/ 111 w 257"/>
              <a:gd name="T11" fmla="*/ 110 h 128"/>
              <a:gd name="T12" fmla="*/ 166 w 257"/>
              <a:gd name="T13" fmla="*/ 128 h 128"/>
              <a:gd name="T14" fmla="*/ 221 w 257"/>
              <a:gd name="T15" fmla="*/ 119 h 128"/>
              <a:gd name="T16" fmla="*/ 257 w 257"/>
              <a:gd name="T17" fmla="*/ 64 h 1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7"/>
              <a:gd name="T28" fmla="*/ 0 h 128"/>
              <a:gd name="T29" fmla="*/ 257 w 257"/>
              <a:gd name="T30" fmla="*/ 128 h 1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7" h="128">
                <a:moveTo>
                  <a:pt x="257" y="64"/>
                </a:moveTo>
                <a:cubicBezTo>
                  <a:pt x="236" y="33"/>
                  <a:pt x="229" y="21"/>
                  <a:pt x="193" y="9"/>
                </a:cubicBezTo>
                <a:cubicBezTo>
                  <a:pt x="130" y="31"/>
                  <a:pt x="154" y="34"/>
                  <a:pt x="102" y="18"/>
                </a:cubicBezTo>
                <a:cubicBezTo>
                  <a:pt x="84" y="12"/>
                  <a:pt x="47" y="0"/>
                  <a:pt x="47" y="0"/>
                </a:cubicBezTo>
                <a:cubicBezTo>
                  <a:pt x="36" y="17"/>
                  <a:pt x="0" y="61"/>
                  <a:pt x="29" y="82"/>
                </a:cubicBezTo>
                <a:cubicBezTo>
                  <a:pt x="34" y="86"/>
                  <a:pt x="95" y="105"/>
                  <a:pt x="111" y="110"/>
                </a:cubicBezTo>
                <a:cubicBezTo>
                  <a:pt x="129" y="116"/>
                  <a:pt x="166" y="128"/>
                  <a:pt x="166" y="128"/>
                </a:cubicBezTo>
                <a:cubicBezTo>
                  <a:pt x="184" y="125"/>
                  <a:pt x="204" y="127"/>
                  <a:pt x="221" y="119"/>
                </a:cubicBezTo>
                <a:cubicBezTo>
                  <a:pt x="245" y="107"/>
                  <a:pt x="232" y="64"/>
                  <a:pt x="257" y="64"/>
                </a:cubicBezTo>
                <a:close/>
              </a:path>
            </a:pathLst>
          </a:custGeom>
          <a:solidFill>
            <a:srgbClr val="C0C0C0"/>
          </a:solidFill>
          <a:ln w="15875">
            <a:solidFill>
              <a:schemeClr val="tx1"/>
            </a:solidFill>
            <a:round/>
            <a:headEnd/>
            <a:tailEnd/>
          </a:ln>
        </p:spPr>
        <p:txBody>
          <a:bodyPr/>
          <a:lstStyle/>
          <a:p>
            <a:endParaRPr lang="en-US"/>
          </a:p>
        </p:txBody>
      </p:sp>
      <p:sp>
        <p:nvSpPr>
          <p:cNvPr id="122135" name="Freeform 255"/>
          <p:cNvSpPr>
            <a:spLocks/>
          </p:cNvSpPr>
          <p:nvPr/>
        </p:nvSpPr>
        <p:spPr bwMode="auto">
          <a:xfrm flipH="1">
            <a:off x="3619500" y="5434013"/>
            <a:ext cx="274638" cy="220662"/>
          </a:xfrm>
          <a:custGeom>
            <a:avLst/>
            <a:gdLst>
              <a:gd name="T0" fmla="*/ 137 w 173"/>
              <a:gd name="T1" fmla="*/ 139 h 139"/>
              <a:gd name="T2" fmla="*/ 155 w 173"/>
              <a:gd name="T3" fmla="*/ 120 h 139"/>
              <a:gd name="T4" fmla="*/ 173 w 173"/>
              <a:gd name="T5" fmla="*/ 65 h 139"/>
              <a:gd name="T6" fmla="*/ 82 w 173"/>
              <a:gd name="T7" fmla="*/ 1 h 139"/>
              <a:gd name="T8" fmla="*/ 36 w 173"/>
              <a:gd name="T9" fmla="*/ 11 h 139"/>
              <a:gd name="T10" fmla="*/ 18 w 173"/>
              <a:gd name="T11" fmla="*/ 65 h 139"/>
              <a:gd name="T12" fmla="*/ 0 w 173"/>
              <a:gd name="T13" fmla="*/ 84 h 139"/>
              <a:gd name="T14" fmla="*/ 82 w 173"/>
              <a:gd name="T15" fmla="*/ 120 h 139"/>
              <a:gd name="T16" fmla="*/ 109 w 173"/>
              <a:gd name="T17" fmla="*/ 129 h 139"/>
              <a:gd name="T18" fmla="*/ 137 w 173"/>
              <a:gd name="T19" fmla="*/ 139 h 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3"/>
              <a:gd name="T31" fmla="*/ 0 h 139"/>
              <a:gd name="T32" fmla="*/ 173 w 173"/>
              <a:gd name="T33" fmla="*/ 139 h 1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3" h="139">
                <a:moveTo>
                  <a:pt x="137" y="139"/>
                </a:moveTo>
                <a:cubicBezTo>
                  <a:pt x="143" y="133"/>
                  <a:pt x="151" y="128"/>
                  <a:pt x="155" y="120"/>
                </a:cubicBezTo>
                <a:cubicBezTo>
                  <a:pt x="163" y="103"/>
                  <a:pt x="173" y="65"/>
                  <a:pt x="173" y="65"/>
                </a:cubicBezTo>
                <a:cubicBezTo>
                  <a:pt x="153" y="35"/>
                  <a:pt x="117" y="14"/>
                  <a:pt x="82" y="1"/>
                </a:cubicBezTo>
                <a:cubicBezTo>
                  <a:pt x="67" y="4"/>
                  <a:pt x="47" y="0"/>
                  <a:pt x="36" y="11"/>
                </a:cubicBezTo>
                <a:cubicBezTo>
                  <a:pt x="23" y="24"/>
                  <a:pt x="31" y="51"/>
                  <a:pt x="18" y="65"/>
                </a:cubicBezTo>
                <a:cubicBezTo>
                  <a:pt x="12" y="71"/>
                  <a:pt x="6" y="78"/>
                  <a:pt x="0" y="84"/>
                </a:cubicBezTo>
                <a:cubicBezTo>
                  <a:pt x="43" y="113"/>
                  <a:pt x="16" y="98"/>
                  <a:pt x="82" y="120"/>
                </a:cubicBezTo>
                <a:cubicBezTo>
                  <a:pt x="91" y="123"/>
                  <a:pt x="100" y="126"/>
                  <a:pt x="109" y="129"/>
                </a:cubicBezTo>
                <a:cubicBezTo>
                  <a:pt x="118" y="132"/>
                  <a:pt x="137" y="139"/>
                  <a:pt x="137" y="139"/>
                </a:cubicBezTo>
                <a:close/>
              </a:path>
            </a:pathLst>
          </a:custGeom>
          <a:solidFill>
            <a:srgbClr val="C0C0C0"/>
          </a:solidFill>
          <a:ln w="15875">
            <a:solidFill>
              <a:schemeClr val="tx1"/>
            </a:solidFill>
            <a:round/>
            <a:headEnd/>
            <a:tailEnd/>
          </a:ln>
        </p:spPr>
        <p:txBody>
          <a:bodyPr/>
          <a:lstStyle/>
          <a:p>
            <a:endParaRPr lang="en-US"/>
          </a:p>
        </p:txBody>
      </p:sp>
      <p:sp>
        <p:nvSpPr>
          <p:cNvPr id="122136" name="Freeform 256"/>
          <p:cNvSpPr>
            <a:spLocks/>
          </p:cNvSpPr>
          <p:nvPr/>
        </p:nvSpPr>
        <p:spPr bwMode="auto">
          <a:xfrm flipH="1">
            <a:off x="3270250" y="4856163"/>
            <a:ext cx="433388" cy="260350"/>
          </a:xfrm>
          <a:custGeom>
            <a:avLst/>
            <a:gdLst>
              <a:gd name="T0" fmla="*/ 254 w 273"/>
              <a:gd name="T1" fmla="*/ 18 h 164"/>
              <a:gd name="T2" fmla="*/ 44 w 273"/>
              <a:gd name="T3" fmla="*/ 9 h 164"/>
              <a:gd name="T4" fmla="*/ 44 w 273"/>
              <a:gd name="T5" fmla="*/ 82 h 164"/>
              <a:gd name="T6" fmla="*/ 108 w 273"/>
              <a:gd name="T7" fmla="*/ 146 h 164"/>
              <a:gd name="T8" fmla="*/ 163 w 273"/>
              <a:gd name="T9" fmla="*/ 164 h 164"/>
              <a:gd name="T10" fmla="*/ 236 w 273"/>
              <a:gd name="T11" fmla="*/ 128 h 164"/>
              <a:gd name="T12" fmla="*/ 273 w 273"/>
              <a:gd name="T13" fmla="*/ 55 h 164"/>
              <a:gd name="T14" fmla="*/ 254 w 273"/>
              <a:gd name="T15" fmla="*/ 18 h 164"/>
              <a:gd name="T16" fmla="*/ 0 60000 65536"/>
              <a:gd name="T17" fmla="*/ 0 60000 65536"/>
              <a:gd name="T18" fmla="*/ 0 60000 65536"/>
              <a:gd name="T19" fmla="*/ 0 60000 65536"/>
              <a:gd name="T20" fmla="*/ 0 60000 65536"/>
              <a:gd name="T21" fmla="*/ 0 60000 65536"/>
              <a:gd name="T22" fmla="*/ 0 60000 65536"/>
              <a:gd name="T23" fmla="*/ 0 60000 65536"/>
              <a:gd name="T24" fmla="*/ 0 w 273"/>
              <a:gd name="T25" fmla="*/ 0 h 164"/>
              <a:gd name="T26" fmla="*/ 273 w 273"/>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 h="164">
                <a:moveTo>
                  <a:pt x="254" y="18"/>
                </a:moveTo>
                <a:cubicBezTo>
                  <a:pt x="160" y="8"/>
                  <a:pt x="142" y="0"/>
                  <a:pt x="44" y="9"/>
                </a:cubicBezTo>
                <a:cubicBezTo>
                  <a:pt x="17" y="49"/>
                  <a:pt x="0" y="52"/>
                  <a:pt x="44" y="82"/>
                </a:cubicBezTo>
                <a:cubicBezTo>
                  <a:pt x="61" y="108"/>
                  <a:pt x="78" y="133"/>
                  <a:pt x="108" y="146"/>
                </a:cubicBezTo>
                <a:cubicBezTo>
                  <a:pt x="126" y="154"/>
                  <a:pt x="163" y="164"/>
                  <a:pt x="163" y="164"/>
                </a:cubicBezTo>
                <a:cubicBezTo>
                  <a:pt x="192" y="154"/>
                  <a:pt x="207" y="138"/>
                  <a:pt x="236" y="128"/>
                </a:cubicBezTo>
                <a:cubicBezTo>
                  <a:pt x="258" y="105"/>
                  <a:pt x="263" y="85"/>
                  <a:pt x="273" y="55"/>
                </a:cubicBezTo>
                <a:cubicBezTo>
                  <a:pt x="263" y="23"/>
                  <a:pt x="271" y="34"/>
                  <a:pt x="254" y="18"/>
                </a:cubicBezTo>
                <a:close/>
              </a:path>
            </a:pathLst>
          </a:custGeom>
          <a:solidFill>
            <a:srgbClr val="C0C0C0"/>
          </a:solidFill>
          <a:ln w="15875">
            <a:solidFill>
              <a:schemeClr val="tx1"/>
            </a:solidFill>
            <a:round/>
            <a:headEnd/>
            <a:tailEnd/>
          </a:ln>
        </p:spPr>
        <p:txBody>
          <a:bodyPr/>
          <a:lstStyle/>
          <a:p>
            <a:endParaRPr lang="en-US"/>
          </a:p>
        </p:txBody>
      </p:sp>
      <p:sp>
        <p:nvSpPr>
          <p:cNvPr id="122137" name="Freeform 257"/>
          <p:cNvSpPr>
            <a:spLocks/>
          </p:cNvSpPr>
          <p:nvPr/>
        </p:nvSpPr>
        <p:spPr bwMode="auto">
          <a:xfrm flipH="1">
            <a:off x="3852863" y="5319713"/>
            <a:ext cx="328612" cy="254000"/>
          </a:xfrm>
          <a:custGeom>
            <a:avLst/>
            <a:gdLst>
              <a:gd name="T0" fmla="*/ 190 w 207"/>
              <a:gd name="T1" fmla="*/ 55 h 160"/>
              <a:gd name="T2" fmla="*/ 135 w 207"/>
              <a:gd name="T3" fmla="*/ 28 h 160"/>
              <a:gd name="T4" fmla="*/ 34 w 207"/>
              <a:gd name="T5" fmla="*/ 0 h 160"/>
              <a:gd name="T6" fmla="*/ 62 w 207"/>
              <a:gd name="T7" fmla="*/ 55 h 160"/>
              <a:gd name="T8" fmla="*/ 107 w 207"/>
              <a:gd name="T9" fmla="*/ 156 h 160"/>
              <a:gd name="T10" fmla="*/ 171 w 207"/>
              <a:gd name="T11" fmla="*/ 147 h 160"/>
              <a:gd name="T12" fmla="*/ 190 w 207"/>
              <a:gd name="T13" fmla="*/ 55 h 160"/>
              <a:gd name="T14" fmla="*/ 0 60000 65536"/>
              <a:gd name="T15" fmla="*/ 0 60000 65536"/>
              <a:gd name="T16" fmla="*/ 0 60000 65536"/>
              <a:gd name="T17" fmla="*/ 0 60000 65536"/>
              <a:gd name="T18" fmla="*/ 0 60000 65536"/>
              <a:gd name="T19" fmla="*/ 0 60000 65536"/>
              <a:gd name="T20" fmla="*/ 0 60000 65536"/>
              <a:gd name="T21" fmla="*/ 0 w 207"/>
              <a:gd name="T22" fmla="*/ 0 h 160"/>
              <a:gd name="T23" fmla="*/ 207 w 207"/>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60">
                <a:moveTo>
                  <a:pt x="190" y="55"/>
                </a:moveTo>
                <a:cubicBezTo>
                  <a:pt x="119" y="32"/>
                  <a:pt x="207" y="63"/>
                  <a:pt x="135" y="28"/>
                </a:cubicBezTo>
                <a:cubicBezTo>
                  <a:pt x="104" y="13"/>
                  <a:pt x="67" y="11"/>
                  <a:pt x="34" y="0"/>
                </a:cubicBezTo>
                <a:cubicBezTo>
                  <a:pt x="0" y="36"/>
                  <a:pt x="32" y="27"/>
                  <a:pt x="62" y="55"/>
                </a:cubicBezTo>
                <a:cubicBezTo>
                  <a:pt x="76" y="96"/>
                  <a:pt x="79" y="126"/>
                  <a:pt x="107" y="156"/>
                </a:cubicBezTo>
                <a:cubicBezTo>
                  <a:pt x="128" y="153"/>
                  <a:pt x="154" y="160"/>
                  <a:pt x="171" y="147"/>
                </a:cubicBezTo>
                <a:cubicBezTo>
                  <a:pt x="194" y="129"/>
                  <a:pt x="190" y="80"/>
                  <a:pt x="190" y="55"/>
                </a:cubicBezTo>
                <a:close/>
              </a:path>
            </a:pathLst>
          </a:custGeom>
          <a:solidFill>
            <a:srgbClr val="C0C0C0"/>
          </a:solidFill>
          <a:ln w="15875">
            <a:solidFill>
              <a:schemeClr val="tx1"/>
            </a:solidFill>
            <a:round/>
            <a:headEnd/>
            <a:tailEnd/>
          </a:ln>
        </p:spPr>
        <p:txBody>
          <a:bodyPr/>
          <a:lstStyle/>
          <a:p>
            <a:endParaRPr lang="en-US"/>
          </a:p>
        </p:txBody>
      </p:sp>
      <p:sp>
        <p:nvSpPr>
          <p:cNvPr id="122138" name="Freeform 258"/>
          <p:cNvSpPr>
            <a:spLocks/>
          </p:cNvSpPr>
          <p:nvPr/>
        </p:nvSpPr>
        <p:spPr bwMode="auto">
          <a:xfrm flipH="1">
            <a:off x="4138613" y="5624513"/>
            <a:ext cx="169862" cy="182562"/>
          </a:xfrm>
          <a:custGeom>
            <a:avLst/>
            <a:gdLst>
              <a:gd name="T0" fmla="*/ 105 w 107"/>
              <a:gd name="T1" fmla="*/ 64 h 115"/>
              <a:gd name="T2" fmla="*/ 59 w 107"/>
              <a:gd name="T3" fmla="*/ 0 h 115"/>
              <a:gd name="T4" fmla="*/ 14 w 107"/>
              <a:gd name="T5" fmla="*/ 9 h 115"/>
              <a:gd name="T6" fmla="*/ 14 w 107"/>
              <a:gd name="T7" fmla="*/ 64 h 115"/>
              <a:gd name="T8" fmla="*/ 41 w 107"/>
              <a:gd name="T9" fmla="*/ 73 h 115"/>
              <a:gd name="T10" fmla="*/ 96 w 107"/>
              <a:gd name="T11" fmla="*/ 101 h 115"/>
              <a:gd name="T12" fmla="*/ 105 w 107"/>
              <a:gd name="T13" fmla="*/ 64 h 115"/>
              <a:gd name="T14" fmla="*/ 0 60000 65536"/>
              <a:gd name="T15" fmla="*/ 0 60000 65536"/>
              <a:gd name="T16" fmla="*/ 0 60000 65536"/>
              <a:gd name="T17" fmla="*/ 0 60000 65536"/>
              <a:gd name="T18" fmla="*/ 0 60000 65536"/>
              <a:gd name="T19" fmla="*/ 0 60000 65536"/>
              <a:gd name="T20" fmla="*/ 0 60000 65536"/>
              <a:gd name="T21" fmla="*/ 0 w 107"/>
              <a:gd name="T22" fmla="*/ 0 h 115"/>
              <a:gd name="T23" fmla="*/ 107 w 107"/>
              <a:gd name="T24" fmla="*/ 115 h 1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 h="115">
                <a:moveTo>
                  <a:pt x="105" y="64"/>
                </a:moveTo>
                <a:cubicBezTo>
                  <a:pt x="84" y="0"/>
                  <a:pt x="105" y="15"/>
                  <a:pt x="59" y="0"/>
                </a:cubicBezTo>
                <a:cubicBezTo>
                  <a:pt x="44" y="3"/>
                  <a:pt x="27" y="0"/>
                  <a:pt x="14" y="9"/>
                </a:cubicBezTo>
                <a:cubicBezTo>
                  <a:pt x="0" y="19"/>
                  <a:pt x="4" y="54"/>
                  <a:pt x="14" y="64"/>
                </a:cubicBezTo>
                <a:cubicBezTo>
                  <a:pt x="21" y="71"/>
                  <a:pt x="32" y="70"/>
                  <a:pt x="41" y="73"/>
                </a:cubicBezTo>
                <a:cubicBezTo>
                  <a:pt x="52" y="84"/>
                  <a:pt x="74" y="115"/>
                  <a:pt x="96" y="101"/>
                </a:cubicBezTo>
                <a:cubicBezTo>
                  <a:pt x="107" y="94"/>
                  <a:pt x="102" y="76"/>
                  <a:pt x="105" y="64"/>
                </a:cubicBezTo>
                <a:close/>
              </a:path>
            </a:pathLst>
          </a:custGeom>
          <a:solidFill>
            <a:srgbClr val="C0C0C0"/>
          </a:solidFill>
          <a:ln w="15875">
            <a:solidFill>
              <a:schemeClr val="tx1"/>
            </a:solidFill>
            <a:round/>
            <a:headEnd/>
            <a:tailEnd/>
          </a:ln>
        </p:spPr>
        <p:txBody>
          <a:bodyPr/>
          <a:lstStyle/>
          <a:p>
            <a:endParaRPr lang="en-US"/>
          </a:p>
        </p:txBody>
      </p:sp>
      <p:sp>
        <p:nvSpPr>
          <p:cNvPr id="122139" name="Freeform 259"/>
          <p:cNvSpPr>
            <a:spLocks/>
          </p:cNvSpPr>
          <p:nvPr/>
        </p:nvSpPr>
        <p:spPr bwMode="auto">
          <a:xfrm flipH="1">
            <a:off x="3243263" y="5086350"/>
            <a:ext cx="390525" cy="292100"/>
          </a:xfrm>
          <a:custGeom>
            <a:avLst/>
            <a:gdLst>
              <a:gd name="T0" fmla="*/ 238 w 246"/>
              <a:gd name="T1" fmla="*/ 83 h 184"/>
              <a:gd name="T2" fmla="*/ 210 w 246"/>
              <a:gd name="T3" fmla="*/ 65 h 184"/>
              <a:gd name="T4" fmla="*/ 201 w 246"/>
              <a:gd name="T5" fmla="*/ 38 h 184"/>
              <a:gd name="T6" fmla="*/ 82 w 246"/>
              <a:gd name="T7" fmla="*/ 19 h 184"/>
              <a:gd name="T8" fmla="*/ 28 w 246"/>
              <a:gd name="T9" fmla="*/ 19 h 184"/>
              <a:gd name="T10" fmla="*/ 9 w 246"/>
              <a:gd name="T11" fmla="*/ 74 h 184"/>
              <a:gd name="T12" fmla="*/ 0 w 246"/>
              <a:gd name="T13" fmla="*/ 102 h 184"/>
              <a:gd name="T14" fmla="*/ 73 w 246"/>
              <a:gd name="T15" fmla="*/ 184 h 184"/>
              <a:gd name="T16" fmla="*/ 210 w 246"/>
              <a:gd name="T17" fmla="*/ 166 h 184"/>
              <a:gd name="T18" fmla="*/ 238 w 246"/>
              <a:gd name="T19" fmla="*/ 156 h 184"/>
              <a:gd name="T20" fmla="*/ 238 w 246"/>
              <a:gd name="T21" fmla="*/ 83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
              <a:gd name="T34" fmla="*/ 0 h 184"/>
              <a:gd name="T35" fmla="*/ 246 w 246"/>
              <a:gd name="T36" fmla="*/ 184 h 1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 h="184">
                <a:moveTo>
                  <a:pt x="238" y="83"/>
                </a:moveTo>
                <a:cubicBezTo>
                  <a:pt x="229" y="77"/>
                  <a:pt x="217" y="74"/>
                  <a:pt x="210" y="65"/>
                </a:cubicBezTo>
                <a:cubicBezTo>
                  <a:pt x="204" y="58"/>
                  <a:pt x="208" y="45"/>
                  <a:pt x="201" y="38"/>
                </a:cubicBezTo>
                <a:cubicBezTo>
                  <a:pt x="173" y="9"/>
                  <a:pt x="122" y="23"/>
                  <a:pt x="82" y="19"/>
                </a:cubicBezTo>
                <a:cubicBezTo>
                  <a:pt x="68" y="14"/>
                  <a:pt x="42" y="0"/>
                  <a:pt x="28" y="19"/>
                </a:cubicBezTo>
                <a:cubicBezTo>
                  <a:pt x="17" y="35"/>
                  <a:pt x="15" y="56"/>
                  <a:pt x="9" y="74"/>
                </a:cubicBezTo>
                <a:cubicBezTo>
                  <a:pt x="6" y="83"/>
                  <a:pt x="0" y="102"/>
                  <a:pt x="0" y="102"/>
                </a:cubicBezTo>
                <a:cubicBezTo>
                  <a:pt x="13" y="140"/>
                  <a:pt x="40" y="162"/>
                  <a:pt x="73" y="184"/>
                </a:cubicBezTo>
                <a:cubicBezTo>
                  <a:pt x="109" y="180"/>
                  <a:pt x="172" y="175"/>
                  <a:pt x="210" y="166"/>
                </a:cubicBezTo>
                <a:cubicBezTo>
                  <a:pt x="220" y="164"/>
                  <a:pt x="235" y="165"/>
                  <a:pt x="238" y="156"/>
                </a:cubicBezTo>
                <a:cubicBezTo>
                  <a:pt x="246" y="133"/>
                  <a:pt x="238" y="107"/>
                  <a:pt x="238" y="83"/>
                </a:cubicBezTo>
                <a:close/>
              </a:path>
            </a:pathLst>
          </a:custGeom>
          <a:solidFill>
            <a:srgbClr val="C0C0C0"/>
          </a:solidFill>
          <a:ln w="15875">
            <a:solidFill>
              <a:schemeClr val="tx1"/>
            </a:solidFill>
            <a:round/>
            <a:headEnd/>
            <a:tailEnd/>
          </a:ln>
        </p:spPr>
        <p:txBody>
          <a:bodyPr/>
          <a:lstStyle/>
          <a:p>
            <a:endParaRPr lang="en-US"/>
          </a:p>
        </p:txBody>
      </p:sp>
      <p:sp>
        <p:nvSpPr>
          <p:cNvPr id="122140" name="Freeform 260"/>
          <p:cNvSpPr>
            <a:spLocks/>
          </p:cNvSpPr>
          <p:nvPr/>
        </p:nvSpPr>
        <p:spPr bwMode="auto">
          <a:xfrm flipH="1">
            <a:off x="3371850" y="5573713"/>
            <a:ext cx="330200" cy="166687"/>
          </a:xfrm>
          <a:custGeom>
            <a:avLst/>
            <a:gdLst>
              <a:gd name="T0" fmla="*/ 208 w 208"/>
              <a:gd name="T1" fmla="*/ 41 h 105"/>
              <a:gd name="T2" fmla="*/ 135 w 208"/>
              <a:gd name="T3" fmla="*/ 14 h 105"/>
              <a:gd name="T4" fmla="*/ 89 w 208"/>
              <a:gd name="T5" fmla="*/ 5 h 105"/>
              <a:gd name="T6" fmla="*/ 52 w 208"/>
              <a:gd name="T7" fmla="*/ 51 h 105"/>
              <a:gd name="T8" fmla="*/ 25 w 208"/>
              <a:gd name="T9" fmla="*/ 60 h 105"/>
              <a:gd name="T10" fmla="*/ 43 w 208"/>
              <a:gd name="T11" fmla="*/ 105 h 105"/>
              <a:gd name="T12" fmla="*/ 71 w 208"/>
              <a:gd name="T13" fmla="*/ 87 h 105"/>
              <a:gd name="T14" fmla="*/ 180 w 208"/>
              <a:gd name="T15" fmla="*/ 69 h 105"/>
              <a:gd name="T16" fmla="*/ 208 w 208"/>
              <a:gd name="T17" fmla="*/ 60 h 105"/>
              <a:gd name="T18" fmla="*/ 208 w 208"/>
              <a:gd name="T19" fmla="*/ 41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8"/>
              <a:gd name="T31" fmla="*/ 0 h 105"/>
              <a:gd name="T32" fmla="*/ 208 w 208"/>
              <a:gd name="T33" fmla="*/ 105 h 1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8" h="105">
                <a:moveTo>
                  <a:pt x="208" y="41"/>
                </a:moveTo>
                <a:cubicBezTo>
                  <a:pt x="178" y="13"/>
                  <a:pt x="177" y="0"/>
                  <a:pt x="135" y="14"/>
                </a:cubicBezTo>
                <a:cubicBezTo>
                  <a:pt x="120" y="11"/>
                  <a:pt x="105" y="3"/>
                  <a:pt x="89" y="5"/>
                </a:cubicBezTo>
                <a:cubicBezTo>
                  <a:pt x="41" y="11"/>
                  <a:pt x="74" y="28"/>
                  <a:pt x="52" y="51"/>
                </a:cubicBezTo>
                <a:cubicBezTo>
                  <a:pt x="45" y="58"/>
                  <a:pt x="34" y="57"/>
                  <a:pt x="25" y="60"/>
                </a:cubicBezTo>
                <a:cubicBezTo>
                  <a:pt x="19" y="77"/>
                  <a:pt x="0" y="105"/>
                  <a:pt x="43" y="105"/>
                </a:cubicBezTo>
                <a:cubicBezTo>
                  <a:pt x="54" y="105"/>
                  <a:pt x="60" y="90"/>
                  <a:pt x="71" y="87"/>
                </a:cubicBezTo>
                <a:cubicBezTo>
                  <a:pt x="107" y="78"/>
                  <a:pt x="145" y="80"/>
                  <a:pt x="180" y="69"/>
                </a:cubicBezTo>
                <a:cubicBezTo>
                  <a:pt x="189" y="66"/>
                  <a:pt x="199" y="63"/>
                  <a:pt x="208" y="60"/>
                </a:cubicBezTo>
                <a:cubicBezTo>
                  <a:pt x="198" y="28"/>
                  <a:pt x="192" y="25"/>
                  <a:pt x="208" y="41"/>
                </a:cubicBezTo>
                <a:close/>
              </a:path>
            </a:pathLst>
          </a:custGeom>
          <a:solidFill>
            <a:srgbClr val="C0C0C0"/>
          </a:solidFill>
          <a:ln w="15875">
            <a:solidFill>
              <a:schemeClr val="tx1"/>
            </a:solidFill>
            <a:round/>
            <a:headEnd/>
            <a:tailEnd/>
          </a:ln>
        </p:spPr>
        <p:txBody>
          <a:bodyPr/>
          <a:lstStyle/>
          <a:p>
            <a:endParaRPr lang="en-US"/>
          </a:p>
        </p:txBody>
      </p:sp>
      <p:sp>
        <p:nvSpPr>
          <p:cNvPr id="122141" name="Freeform 261"/>
          <p:cNvSpPr>
            <a:spLocks/>
          </p:cNvSpPr>
          <p:nvPr/>
        </p:nvSpPr>
        <p:spPr bwMode="auto">
          <a:xfrm flipH="1">
            <a:off x="3386138" y="5349875"/>
            <a:ext cx="320675" cy="246063"/>
          </a:xfrm>
          <a:custGeom>
            <a:avLst/>
            <a:gdLst>
              <a:gd name="T0" fmla="*/ 202 w 202"/>
              <a:gd name="T1" fmla="*/ 27 h 155"/>
              <a:gd name="T2" fmla="*/ 64 w 202"/>
              <a:gd name="T3" fmla="*/ 0 h 155"/>
              <a:gd name="T4" fmla="*/ 37 w 202"/>
              <a:gd name="T5" fmla="*/ 18 h 155"/>
              <a:gd name="T6" fmla="*/ 0 w 202"/>
              <a:gd name="T7" fmla="*/ 64 h 155"/>
              <a:gd name="T8" fmla="*/ 46 w 202"/>
              <a:gd name="T9" fmla="*/ 100 h 155"/>
              <a:gd name="T10" fmla="*/ 55 w 202"/>
              <a:gd name="T11" fmla="*/ 128 h 155"/>
              <a:gd name="T12" fmla="*/ 101 w 202"/>
              <a:gd name="T13" fmla="*/ 155 h 155"/>
              <a:gd name="T14" fmla="*/ 165 w 202"/>
              <a:gd name="T15" fmla="*/ 137 h 155"/>
              <a:gd name="T16" fmla="*/ 174 w 202"/>
              <a:gd name="T17" fmla="*/ 82 h 155"/>
              <a:gd name="T18" fmla="*/ 202 w 202"/>
              <a:gd name="T19" fmla="*/ 27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2"/>
              <a:gd name="T31" fmla="*/ 0 h 155"/>
              <a:gd name="T32" fmla="*/ 202 w 202"/>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2" h="155">
                <a:moveTo>
                  <a:pt x="202" y="27"/>
                </a:moveTo>
                <a:cubicBezTo>
                  <a:pt x="145" y="45"/>
                  <a:pt x="114" y="16"/>
                  <a:pt x="64" y="0"/>
                </a:cubicBezTo>
                <a:cubicBezTo>
                  <a:pt x="55" y="6"/>
                  <a:pt x="43" y="9"/>
                  <a:pt x="37" y="18"/>
                </a:cubicBezTo>
                <a:cubicBezTo>
                  <a:pt x="1" y="73"/>
                  <a:pt x="60" y="43"/>
                  <a:pt x="0" y="64"/>
                </a:cubicBezTo>
                <a:cubicBezTo>
                  <a:pt x="14" y="77"/>
                  <a:pt x="34" y="85"/>
                  <a:pt x="46" y="100"/>
                </a:cubicBezTo>
                <a:cubicBezTo>
                  <a:pt x="52" y="108"/>
                  <a:pt x="50" y="120"/>
                  <a:pt x="55" y="128"/>
                </a:cubicBezTo>
                <a:cubicBezTo>
                  <a:pt x="67" y="148"/>
                  <a:pt x="81" y="148"/>
                  <a:pt x="101" y="155"/>
                </a:cubicBezTo>
                <a:cubicBezTo>
                  <a:pt x="112" y="152"/>
                  <a:pt x="163" y="141"/>
                  <a:pt x="165" y="137"/>
                </a:cubicBezTo>
                <a:cubicBezTo>
                  <a:pt x="174" y="121"/>
                  <a:pt x="168" y="100"/>
                  <a:pt x="174" y="82"/>
                </a:cubicBezTo>
                <a:cubicBezTo>
                  <a:pt x="180" y="62"/>
                  <a:pt x="195" y="46"/>
                  <a:pt x="202" y="27"/>
                </a:cubicBezTo>
                <a:close/>
              </a:path>
            </a:pathLst>
          </a:custGeom>
          <a:solidFill>
            <a:srgbClr val="C0C0C0"/>
          </a:solidFill>
          <a:ln w="15875">
            <a:solidFill>
              <a:schemeClr val="tx1"/>
            </a:solidFill>
            <a:round/>
            <a:headEnd/>
            <a:tailEnd/>
          </a:ln>
        </p:spPr>
        <p:txBody>
          <a:bodyPr/>
          <a:lstStyle/>
          <a:p>
            <a:endParaRPr lang="en-US"/>
          </a:p>
        </p:txBody>
      </p:sp>
      <p:sp>
        <p:nvSpPr>
          <p:cNvPr id="122142" name="Freeform 262"/>
          <p:cNvSpPr>
            <a:spLocks/>
          </p:cNvSpPr>
          <p:nvPr/>
        </p:nvSpPr>
        <p:spPr bwMode="auto">
          <a:xfrm flipH="1">
            <a:off x="3444875" y="5740400"/>
            <a:ext cx="261938" cy="180975"/>
          </a:xfrm>
          <a:custGeom>
            <a:avLst/>
            <a:gdLst>
              <a:gd name="T0" fmla="*/ 165 w 165"/>
              <a:gd name="T1" fmla="*/ 64 h 114"/>
              <a:gd name="T2" fmla="*/ 110 w 165"/>
              <a:gd name="T3" fmla="*/ 0 h 114"/>
              <a:gd name="T4" fmla="*/ 0 w 165"/>
              <a:gd name="T5" fmla="*/ 46 h 114"/>
              <a:gd name="T6" fmla="*/ 165 w 165"/>
              <a:gd name="T7" fmla="*/ 64 h 114"/>
              <a:gd name="T8" fmla="*/ 0 60000 65536"/>
              <a:gd name="T9" fmla="*/ 0 60000 65536"/>
              <a:gd name="T10" fmla="*/ 0 60000 65536"/>
              <a:gd name="T11" fmla="*/ 0 60000 65536"/>
              <a:gd name="T12" fmla="*/ 0 w 165"/>
              <a:gd name="T13" fmla="*/ 0 h 114"/>
              <a:gd name="T14" fmla="*/ 165 w 165"/>
              <a:gd name="T15" fmla="*/ 114 h 114"/>
            </a:gdLst>
            <a:ahLst/>
            <a:cxnLst>
              <a:cxn ang="T8">
                <a:pos x="T0" y="T1"/>
              </a:cxn>
              <a:cxn ang="T9">
                <a:pos x="T2" y="T3"/>
              </a:cxn>
              <a:cxn ang="T10">
                <a:pos x="T4" y="T5"/>
              </a:cxn>
              <a:cxn ang="T11">
                <a:pos x="T6" y="T7"/>
              </a:cxn>
            </a:cxnLst>
            <a:rect l="T12" t="T13" r="T14" b="T15"/>
            <a:pathLst>
              <a:path w="165" h="114">
                <a:moveTo>
                  <a:pt x="165" y="64"/>
                </a:moveTo>
                <a:cubicBezTo>
                  <a:pt x="153" y="28"/>
                  <a:pt x="147" y="13"/>
                  <a:pt x="110" y="0"/>
                </a:cubicBezTo>
                <a:cubicBezTo>
                  <a:pt x="53" y="9"/>
                  <a:pt x="39" y="9"/>
                  <a:pt x="0" y="46"/>
                </a:cubicBezTo>
                <a:cubicBezTo>
                  <a:pt x="24" y="114"/>
                  <a:pt x="114" y="76"/>
                  <a:pt x="165" y="64"/>
                </a:cubicBezTo>
                <a:close/>
              </a:path>
            </a:pathLst>
          </a:custGeom>
          <a:solidFill>
            <a:srgbClr val="C0C0C0"/>
          </a:solidFill>
          <a:ln w="15875">
            <a:solidFill>
              <a:schemeClr val="tx1"/>
            </a:solidFill>
            <a:round/>
            <a:headEnd/>
            <a:tailEnd/>
          </a:ln>
        </p:spPr>
        <p:txBody>
          <a:bodyPr/>
          <a:lstStyle/>
          <a:p>
            <a:endParaRPr lang="en-US"/>
          </a:p>
        </p:txBody>
      </p:sp>
      <p:sp>
        <p:nvSpPr>
          <p:cNvPr id="122143" name="Freeform 263"/>
          <p:cNvSpPr>
            <a:spLocks/>
          </p:cNvSpPr>
          <p:nvPr/>
        </p:nvSpPr>
        <p:spPr bwMode="auto">
          <a:xfrm flipH="1">
            <a:off x="3243263" y="5392738"/>
            <a:ext cx="173037" cy="276225"/>
          </a:xfrm>
          <a:custGeom>
            <a:avLst/>
            <a:gdLst>
              <a:gd name="T0" fmla="*/ 101 w 109"/>
              <a:gd name="T1" fmla="*/ 146 h 174"/>
              <a:gd name="T2" fmla="*/ 92 w 109"/>
              <a:gd name="T3" fmla="*/ 18 h 174"/>
              <a:gd name="T4" fmla="*/ 37 w 109"/>
              <a:gd name="T5" fmla="*/ 0 h 174"/>
              <a:gd name="T6" fmla="*/ 19 w 109"/>
              <a:gd name="T7" fmla="*/ 27 h 174"/>
              <a:gd name="T8" fmla="*/ 0 w 109"/>
              <a:gd name="T9" fmla="*/ 82 h 174"/>
              <a:gd name="T10" fmla="*/ 46 w 109"/>
              <a:gd name="T11" fmla="*/ 174 h 174"/>
              <a:gd name="T12" fmla="*/ 92 w 109"/>
              <a:gd name="T13" fmla="*/ 165 h 174"/>
              <a:gd name="T14" fmla="*/ 101 w 109"/>
              <a:gd name="T15" fmla="*/ 146 h 174"/>
              <a:gd name="T16" fmla="*/ 0 60000 65536"/>
              <a:gd name="T17" fmla="*/ 0 60000 65536"/>
              <a:gd name="T18" fmla="*/ 0 60000 65536"/>
              <a:gd name="T19" fmla="*/ 0 60000 65536"/>
              <a:gd name="T20" fmla="*/ 0 60000 65536"/>
              <a:gd name="T21" fmla="*/ 0 60000 65536"/>
              <a:gd name="T22" fmla="*/ 0 60000 65536"/>
              <a:gd name="T23" fmla="*/ 0 60000 65536"/>
              <a:gd name="T24" fmla="*/ 0 w 109"/>
              <a:gd name="T25" fmla="*/ 0 h 174"/>
              <a:gd name="T26" fmla="*/ 109 w 109"/>
              <a:gd name="T27" fmla="*/ 174 h 1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9" h="174">
                <a:moveTo>
                  <a:pt x="101" y="146"/>
                </a:moveTo>
                <a:cubicBezTo>
                  <a:pt x="98" y="103"/>
                  <a:pt x="109" y="57"/>
                  <a:pt x="92" y="18"/>
                </a:cubicBezTo>
                <a:cubicBezTo>
                  <a:pt x="84" y="0"/>
                  <a:pt x="37" y="0"/>
                  <a:pt x="37" y="0"/>
                </a:cubicBezTo>
                <a:cubicBezTo>
                  <a:pt x="31" y="9"/>
                  <a:pt x="23" y="17"/>
                  <a:pt x="19" y="27"/>
                </a:cubicBezTo>
                <a:cubicBezTo>
                  <a:pt x="11" y="45"/>
                  <a:pt x="0" y="82"/>
                  <a:pt x="0" y="82"/>
                </a:cubicBezTo>
                <a:cubicBezTo>
                  <a:pt x="10" y="141"/>
                  <a:pt x="11" y="137"/>
                  <a:pt x="46" y="174"/>
                </a:cubicBezTo>
                <a:cubicBezTo>
                  <a:pt x="61" y="171"/>
                  <a:pt x="79" y="174"/>
                  <a:pt x="92" y="165"/>
                </a:cubicBezTo>
                <a:cubicBezTo>
                  <a:pt x="102" y="158"/>
                  <a:pt x="101" y="120"/>
                  <a:pt x="101" y="146"/>
                </a:cubicBezTo>
                <a:close/>
              </a:path>
            </a:pathLst>
          </a:custGeom>
          <a:solidFill>
            <a:srgbClr val="C0C0C0"/>
          </a:solidFill>
          <a:ln w="15875">
            <a:solidFill>
              <a:schemeClr val="tx1"/>
            </a:solidFill>
            <a:round/>
            <a:headEnd/>
            <a:tailEnd/>
          </a:ln>
        </p:spPr>
        <p:txBody>
          <a:bodyPr/>
          <a:lstStyle/>
          <a:p>
            <a:endParaRPr lang="en-US"/>
          </a:p>
        </p:txBody>
      </p:sp>
      <p:sp>
        <p:nvSpPr>
          <p:cNvPr id="122144" name="Text Box 442"/>
          <p:cNvSpPr txBox="1">
            <a:spLocks noChangeArrowheads="1"/>
          </p:cNvSpPr>
          <p:nvPr/>
        </p:nvSpPr>
        <p:spPr bwMode="auto">
          <a:xfrm>
            <a:off x="2209800" y="6248400"/>
            <a:ext cx="2362200" cy="427038"/>
          </a:xfrm>
          <a:prstGeom prst="rect">
            <a:avLst/>
          </a:prstGeom>
          <a:noFill/>
          <a:ln w="9525">
            <a:noFill/>
            <a:miter lim="800000"/>
            <a:headEnd/>
            <a:tailEnd/>
          </a:ln>
        </p:spPr>
        <p:txBody>
          <a:bodyPr>
            <a:spAutoFit/>
          </a:bodyPr>
          <a:lstStyle/>
          <a:p>
            <a:pPr>
              <a:spcBef>
                <a:spcPct val="50000"/>
              </a:spcBef>
            </a:pPr>
            <a:r>
              <a:rPr lang="en-US" sz="1000"/>
              <a:t>               </a:t>
            </a:r>
            <a:r>
              <a:rPr lang="en-US" sz="1200" u="sng"/>
              <a:t>CROSS SECTION</a:t>
            </a:r>
            <a:r>
              <a:rPr lang="en-US" sz="1000"/>
              <a:t/>
            </a:r>
            <a:br>
              <a:rPr lang="en-US" sz="1000"/>
            </a:br>
            <a:r>
              <a:rPr lang="en-US" sz="1000"/>
              <a:t>CENTERLINE LOOKING UPSTREAM</a:t>
            </a:r>
          </a:p>
        </p:txBody>
      </p:sp>
      <p:sp>
        <p:nvSpPr>
          <p:cNvPr id="122145" name="Line 458"/>
          <p:cNvSpPr>
            <a:spLocks noChangeShapeType="1"/>
          </p:cNvSpPr>
          <p:nvPr/>
        </p:nvSpPr>
        <p:spPr bwMode="auto">
          <a:xfrm>
            <a:off x="804863" y="4627563"/>
            <a:ext cx="5214937" cy="20637"/>
          </a:xfrm>
          <a:prstGeom prst="line">
            <a:avLst/>
          </a:prstGeom>
          <a:noFill/>
          <a:ln w="9525">
            <a:solidFill>
              <a:schemeClr val="tx1"/>
            </a:solidFill>
            <a:prstDash val="sysDot"/>
            <a:round/>
            <a:headEnd/>
            <a:tailEnd/>
          </a:ln>
        </p:spPr>
        <p:txBody>
          <a:bodyPr/>
          <a:lstStyle/>
          <a:p>
            <a:endParaRPr lang="en-US"/>
          </a:p>
        </p:txBody>
      </p:sp>
      <p:sp>
        <p:nvSpPr>
          <p:cNvPr id="122146" name="Line 465"/>
          <p:cNvSpPr>
            <a:spLocks noChangeShapeType="1"/>
          </p:cNvSpPr>
          <p:nvPr/>
        </p:nvSpPr>
        <p:spPr bwMode="auto">
          <a:xfrm>
            <a:off x="5940425" y="4343400"/>
            <a:ext cx="2667000" cy="0"/>
          </a:xfrm>
          <a:prstGeom prst="line">
            <a:avLst/>
          </a:prstGeom>
          <a:noFill/>
          <a:ln w="9525">
            <a:solidFill>
              <a:schemeClr val="tx1"/>
            </a:solidFill>
            <a:round/>
            <a:headEnd/>
            <a:tailEnd/>
          </a:ln>
        </p:spPr>
        <p:txBody>
          <a:bodyPr/>
          <a:lstStyle/>
          <a:p>
            <a:endParaRPr lang="en-US"/>
          </a:p>
        </p:txBody>
      </p:sp>
      <p:sp>
        <p:nvSpPr>
          <p:cNvPr id="122147" name="Line 467"/>
          <p:cNvSpPr>
            <a:spLocks noChangeShapeType="1"/>
          </p:cNvSpPr>
          <p:nvPr/>
        </p:nvSpPr>
        <p:spPr bwMode="auto">
          <a:xfrm>
            <a:off x="5940425" y="4572000"/>
            <a:ext cx="2667000" cy="0"/>
          </a:xfrm>
          <a:prstGeom prst="line">
            <a:avLst/>
          </a:prstGeom>
          <a:noFill/>
          <a:ln w="12700">
            <a:solidFill>
              <a:schemeClr val="tx1"/>
            </a:solidFill>
            <a:round/>
            <a:headEnd/>
            <a:tailEnd/>
          </a:ln>
        </p:spPr>
        <p:txBody>
          <a:bodyPr/>
          <a:lstStyle/>
          <a:p>
            <a:endParaRPr lang="en-US"/>
          </a:p>
        </p:txBody>
      </p:sp>
      <p:sp>
        <p:nvSpPr>
          <p:cNvPr id="122148" name="Line 468"/>
          <p:cNvSpPr>
            <a:spLocks noChangeShapeType="1"/>
          </p:cNvSpPr>
          <p:nvPr/>
        </p:nvSpPr>
        <p:spPr bwMode="auto">
          <a:xfrm>
            <a:off x="5940425" y="4800600"/>
            <a:ext cx="2667000" cy="0"/>
          </a:xfrm>
          <a:prstGeom prst="line">
            <a:avLst/>
          </a:prstGeom>
          <a:noFill/>
          <a:ln w="9525">
            <a:solidFill>
              <a:schemeClr val="tx1"/>
            </a:solidFill>
            <a:round/>
            <a:headEnd/>
            <a:tailEnd/>
          </a:ln>
        </p:spPr>
        <p:txBody>
          <a:bodyPr/>
          <a:lstStyle/>
          <a:p>
            <a:endParaRPr lang="en-US"/>
          </a:p>
        </p:txBody>
      </p:sp>
      <p:sp>
        <p:nvSpPr>
          <p:cNvPr id="122149" name="Line 469"/>
          <p:cNvSpPr>
            <a:spLocks noChangeShapeType="1"/>
          </p:cNvSpPr>
          <p:nvPr/>
        </p:nvSpPr>
        <p:spPr bwMode="auto">
          <a:xfrm>
            <a:off x="5940425" y="5029200"/>
            <a:ext cx="2667000" cy="0"/>
          </a:xfrm>
          <a:prstGeom prst="line">
            <a:avLst/>
          </a:prstGeom>
          <a:noFill/>
          <a:ln w="9525">
            <a:solidFill>
              <a:schemeClr val="tx1"/>
            </a:solidFill>
            <a:round/>
            <a:headEnd/>
            <a:tailEnd/>
          </a:ln>
        </p:spPr>
        <p:txBody>
          <a:bodyPr/>
          <a:lstStyle/>
          <a:p>
            <a:endParaRPr lang="en-US"/>
          </a:p>
        </p:txBody>
      </p:sp>
      <p:sp>
        <p:nvSpPr>
          <p:cNvPr id="122150" name="Line 470"/>
          <p:cNvSpPr>
            <a:spLocks noChangeShapeType="1"/>
          </p:cNvSpPr>
          <p:nvPr/>
        </p:nvSpPr>
        <p:spPr bwMode="auto">
          <a:xfrm>
            <a:off x="5940425" y="5257800"/>
            <a:ext cx="2667000" cy="0"/>
          </a:xfrm>
          <a:prstGeom prst="line">
            <a:avLst/>
          </a:prstGeom>
          <a:noFill/>
          <a:ln w="9525">
            <a:solidFill>
              <a:schemeClr val="tx1"/>
            </a:solidFill>
            <a:round/>
            <a:headEnd/>
            <a:tailEnd/>
          </a:ln>
        </p:spPr>
        <p:txBody>
          <a:bodyPr/>
          <a:lstStyle/>
          <a:p>
            <a:endParaRPr lang="en-US"/>
          </a:p>
        </p:txBody>
      </p:sp>
      <p:sp>
        <p:nvSpPr>
          <p:cNvPr id="122151" name="Line 471"/>
          <p:cNvSpPr>
            <a:spLocks noChangeShapeType="1"/>
          </p:cNvSpPr>
          <p:nvPr/>
        </p:nvSpPr>
        <p:spPr bwMode="auto">
          <a:xfrm>
            <a:off x="5940425" y="5486400"/>
            <a:ext cx="2667000" cy="0"/>
          </a:xfrm>
          <a:prstGeom prst="line">
            <a:avLst/>
          </a:prstGeom>
          <a:noFill/>
          <a:ln w="9525">
            <a:solidFill>
              <a:schemeClr val="tx1"/>
            </a:solidFill>
            <a:round/>
            <a:headEnd/>
            <a:tailEnd/>
          </a:ln>
        </p:spPr>
        <p:txBody>
          <a:bodyPr/>
          <a:lstStyle/>
          <a:p>
            <a:endParaRPr lang="en-US"/>
          </a:p>
        </p:txBody>
      </p:sp>
      <p:sp>
        <p:nvSpPr>
          <p:cNvPr id="122152" name="Line 472"/>
          <p:cNvSpPr>
            <a:spLocks noChangeShapeType="1"/>
          </p:cNvSpPr>
          <p:nvPr/>
        </p:nvSpPr>
        <p:spPr bwMode="auto">
          <a:xfrm>
            <a:off x="5940425" y="4343400"/>
            <a:ext cx="0" cy="1143000"/>
          </a:xfrm>
          <a:prstGeom prst="line">
            <a:avLst/>
          </a:prstGeom>
          <a:noFill/>
          <a:ln w="9525">
            <a:solidFill>
              <a:schemeClr val="tx1"/>
            </a:solidFill>
            <a:round/>
            <a:headEnd/>
            <a:tailEnd/>
          </a:ln>
        </p:spPr>
        <p:txBody>
          <a:bodyPr/>
          <a:lstStyle/>
          <a:p>
            <a:endParaRPr lang="en-US"/>
          </a:p>
        </p:txBody>
      </p:sp>
      <p:sp>
        <p:nvSpPr>
          <p:cNvPr id="122153" name="Line 473"/>
          <p:cNvSpPr>
            <a:spLocks noChangeShapeType="1"/>
          </p:cNvSpPr>
          <p:nvPr/>
        </p:nvSpPr>
        <p:spPr bwMode="auto">
          <a:xfrm>
            <a:off x="8607425" y="4343400"/>
            <a:ext cx="0" cy="1143000"/>
          </a:xfrm>
          <a:prstGeom prst="line">
            <a:avLst/>
          </a:prstGeom>
          <a:noFill/>
          <a:ln w="9525">
            <a:solidFill>
              <a:schemeClr val="tx1"/>
            </a:solidFill>
            <a:round/>
            <a:headEnd/>
            <a:tailEnd/>
          </a:ln>
        </p:spPr>
        <p:txBody>
          <a:bodyPr/>
          <a:lstStyle/>
          <a:p>
            <a:endParaRPr lang="en-US"/>
          </a:p>
        </p:txBody>
      </p:sp>
      <p:sp>
        <p:nvSpPr>
          <p:cNvPr id="122154" name="Line 475"/>
          <p:cNvSpPr>
            <a:spLocks noChangeShapeType="1"/>
          </p:cNvSpPr>
          <p:nvPr/>
        </p:nvSpPr>
        <p:spPr bwMode="auto">
          <a:xfrm flipH="1">
            <a:off x="4191000" y="1676400"/>
            <a:ext cx="304800" cy="152400"/>
          </a:xfrm>
          <a:prstGeom prst="line">
            <a:avLst/>
          </a:prstGeom>
          <a:noFill/>
          <a:ln w="9525">
            <a:solidFill>
              <a:schemeClr val="tx1"/>
            </a:solidFill>
            <a:round/>
            <a:headEnd/>
            <a:tailEnd/>
          </a:ln>
        </p:spPr>
        <p:txBody>
          <a:bodyPr/>
          <a:lstStyle/>
          <a:p>
            <a:endParaRPr lang="en-US"/>
          </a:p>
        </p:txBody>
      </p:sp>
      <p:sp>
        <p:nvSpPr>
          <p:cNvPr id="122155" name="Line 476"/>
          <p:cNvSpPr>
            <a:spLocks noChangeShapeType="1"/>
          </p:cNvSpPr>
          <p:nvPr/>
        </p:nvSpPr>
        <p:spPr bwMode="auto">
          <a:xfrm>
            <a:off x="4495800" y="1676400"/>
            <a:ext cx="304800" cy="152400"/>
          </a:xfrm>
          <a:prstGeom prst="line">
            <a:avLst/>
          </a:prstGeom>
          <a:noFill/>
          <a:ln w="9525">
            <a:solidFill>
              <a:schemeClr val="tx1"/>
            </a:solidFill>
            <a:round/>
            <a:headEnd/>
            <a:tailEnd/>
          </a:ln>
        </p:spPr>
        <p:txBody>
          <a:bodyPr/>
          <a:lstStyle/>
          <a:p>
            <a:endParaRPr lang="en-US"/>
          </a:p>
        </p:txBody>
      </p:sp>
      <p:sp>
        <p:nvSpPr>
          <p:cNvPr id="122156" name="Line 477"/>
          <p:cNvSpPr>
            <a:spLocks noChangeShapeType="1"/>
          </p:cNvSpPr>
          <p:nvPr/>
        </p:nvSpPr>
        <p:spPr bwMode="auto">
          <a:xfrm>
            <a:off x="7388225" y="4343400"/>
            <a:ext cx="0" cy="1143000"/>
          </a:xfrm>
          <a:prstGeom prst="line">
            <a:avLst/>
          </a:prstGeom>
          <a:noFill/>
          <a:ln w="9525">
            <a:solidFill>
              <a:schemeClr val="tx1"/>
            </a:solidFill>
            <a:round/>
            <a:headEnd/>
            <a:tailEnd/>
          </a:ln>
        </p:spPr>
        <p:txBody>
          <a:bodyPr/>
          <a:lstStyle/>
          <a:p>
            <a:endParaRPr lang="en-US"/>
          </a:p>
        </p:txBody>
      </p:sp>
      <p:sp>
        <p:nvSpPr>
          <p:cNvPr id="122157" name="Text Box 478"/>
          <p:cNvSpPr txBox="1">
            <a:spLocks noChangeArrowheads="1"/>
          </p:cNvSpPr>
          <p:nvPr/>
        </p:nvSpPr>
        <p:spPr bwMode="auto">
          <a:xfrm>
            <a:off x="6838950" y="4114800"/>
            <a:ext cx="914400" cy="244475"/>
          </a:xfrm>
          <a:prstGeom prst="rect">
            <a:avLst/>
          </a:prstGeom>
          <a:noFill/>
          <a:ln w="9525">
            <a:noFill/>
            <a:miter lim="800000"/>
            <a:headEnd/>
            <a:tailEnd/>
          </a:ln>
        </p:spPr>
        <p:txBody>
          <a:bodyPr>
            <a:spAutoFit/>
          </a:bodyPr>
          <a:lstStyle/>
          <a:p>
            <a:pPr>
              <a:spcBef>
                <a:spcPct val="50000"/>
              </a:spcBef>
            </a:pPr>
            <a:r>
              <a:rPr lang="en-US" sz="1000" b="1"/>
              <a:t>ROCK SIZE</a:t>
            </a:r>
          </a:p>
        </p:txBody>
      </p:sp>
      <p:sp>
        <p:nvSpPr>
          <p:cNvPr id="122158" name="Text Box 479"/>
          <p:cNvSpPr txBox="1">
            <a:spLocks noChangeArrowheads="1"/>
          </p:cNvSpPr>
          <p:nvPr/>
        </p:nvSpPr>
        <p:spPr bwMode="auto">
          <a:xfrm>
            <a:off x="5940425" y="4343400"/>
            <a:ext cx="1447800" cy="244475"/>
          </a:xfrm>
          <a:prstGeom prst="rect">
            <a:avLst/>
          </a:prstGeom>
          <a:noFill/>
          <a:ln w="9525">
            <a:noFill/>
            <a:miter lim="800000"/>
            <a:headEnd/>
            <a:tailEnd/>
          </a:ln>
        </p:spPr>
        <p:txBody>
          <a:bodyPr>
            <a:spAutoFit/>
          </a:bodyPr>
          <a:lstStyle/>
          <a:p>
            <a:pPr>
              <a:spcBef>
                <a:spcPct val="50000"/>
              </a:spcBef>
            </a:pPr>
            <a:r>
              <a:rPr lang="en-US" sz="1000" b="1"/>
              <a:t>Channel Total Depth</a:t>
            </a:r>
          </a:p>
        </p:txBody>
      </p:sp>
      <p:sp>
        <p:nvSpPr>
          <p:cNvPr id="122159" name="Text Box 480"/>
          <p:cNvSpPr txBox="1">
            <a:spLocks noChangeArrowheads="1"/>
          </p:cNvSpPr>
          <p:nvPr/>
        </p:nvSpPr>
        <p:spPr bwMode="auto">
          <a:xfrm>
            <a:off x="7616825" y="4343400"/>
            <a:ext cx="838200" cy="244475"/>
          </a:xfrm>
          <a:prstGeom prst="rect">
            <a:avLst/>
          </a:prstGeom>
          <a:noFill/>
          <a:ln w="9525">
            <a:noFill/>
            <a:miter lim="800000"/>
            <a:headEnd/>
            <a:tailEnd/>
          </a:ln>
        </p:spPr>
        <p:txBody>
          <a:bodyPr>
            <a:spAutoFit/>
          </a:bodyPr>
          <a:lstStyle/>
          <a:p>
            <a:pPr>
              <a:spcBef>
                <a:spcPct val="50000"/>
              </a:spcBef>
            </a:pPr>
            <a:r>
              <a:rPr lang="en-US" sz="1000" b="1"/>
              <a:t>Rock Size</a:t>
            </a:r>
          </a:p>
        </p:txBody>
      </p:sp>
      <p:sp>
        <p:nvSpPr>
          <p:cNvPr id="122160" name="Text Box 481"/>
          <p:cNvSpPr txBox="1">
            <a:spLocks noChangeArrowheads="1"/>
          </p:cNvSpPr>
          <p:nvPr/>
        </p:nvSpPr>
        <p:spPr bwMode="auto">
          <a:xfrm>
            <a:off x="5875338" y="4560888"/>
            <a:ext cx="1600200" cy="244475"/>
          </a:xfrm>
          <a:prstGeom prst="rect">
            <a:avLst/>
          </a:prstGeom>
          <a:noFill/>
          <a:ln w="9525">
            <a:noFill/>
            <a:miter lim="800000"/>
            <a:headEnd/>
            <a:tailEnd/>
          </a:ln>
        </p:spPr>
        <p:txBody>
          <a:bodyPr>
            <a:spAutoFit/>
          </a:bodyPr>
          <a:lstStyle/>
          <a:p>
            <a:pPr>
              <a:spcBef>
                <a:spcPct val="50000"/>
              </a:spcBef>
            </a:pPr>
            <a:r>
              <a:rPr lang="en-US" sz="1000"/>
              <a:t>Greater than 0.9 m (3 ft.)</a:t>
            </a:r>
          </a:p>
        </p:txBody>
      </p:sp>
      <p:sp>
        <p:nvSpPr>
          <p:cNvPr id="122161" name="Text Box 482"/>
          <p:cNvSpPr txBox="1">
            <a:spLocks noChangeArrowheads="1"/>
          </p:cNvSpPr>
          <p:nvPr/>
        </p:nvSpPr>
        <p:spPr bwMode="auto">
          <a:xfrm>
            <a:off x="7769225" y="4572000"/>
            <a:ext cx="506413" cy="244475"/>
          </a:xfrm>
          <a:prstGeom prst="rect">
            <a:avLst/>
          </a:prstGeom>
          <a:noFill/>
          <a:ln w="9525">
            <a:noFill/>
            <a:miter lim="800000"/>
            <a:headEnd/>
            <a:tailEnd/>
          </a:ln>
        </p:spPr>
        <p:txBody>
          <a:bodyPr>
            <a:spAutoFit/>
          </a:bodyPr>
          <a:lstStyle/>
          <a:p>
            <a:pPr>
              <a:spcBef>
                <a:spcPct val="50000"/>
              </a:spcBef>
            </a:pPr>
            <a:r>
              <a:rPr lang="en-US" sz="1000"/>
              <a:t>R-4</a:t>
            </a:r>
          </a:p>
        </p:txBody>
      </p:sp>
      <p:sp>
        <p:nvSpPr>
          <p:cNvPr id="122162" name="Text Box 483"/>
          <p:cNvSpPr txBox="1">
            <a:spLocks noChangeArrowheads="1"/>
          </p:cNvSpPr>
          <p:nvPr/>
        </p:nvSpPr>
        <p:spPr bwMode="auto">
          <a:xfrm>
            <a:off x="5867400" y="4800600"/>
            <a:ext cx="1600200" cy="244475"/>
          </a:xfrm>
          <a:prstGeom prst="rect">
            <a:avLst/>
          </a:prstGeom>
          <a:noFill/>
          <a:ln w="9525">
            <a:noFill/>
            <a:miter lim="800000"/>
            <a:headEnd/>
            <a:tailEnd/>
          </a:ln>
        </p:spPr>
        <p:txBody>
          <a:bodyPr>
            <a:spAutoFit/>
          </a:bodyPr>
          <a:lstStyle/>
          <a:p>
            <a:pPr>
              <a:spcBef>
                <a:spcPct val="50000"/>
              </a:spcBef>
            </a:pPr>
            <a:r>
              <a:rPr lang="en-US" sz="1000"/>
              <a:t>0.6 m to 0.9 m (2 ft to 3 ft)</a:t>
            </a:r>
          </a:p>
        </p:txBody>
      </p:sp>
      <p:sp>
        <p:nvSpPr>
          <p:cNvPr id="122163" name="Text Box 484"/>
          <p:cNvSpPr txBox="1">
            <a:spLocks noChangeArrowheads="1"/>
          </p:cNvSpPr>
          <p:nvPr/>
        </p:nvSpPr>
        <p:spPr bwMode="auto">
          <a:xfrm>
            <a:off x="5867400" y="5029200"/>
            <a:ext cx="1600200" cy="244475"/>
          </a:xfrm>
          <a:prstGeom prst="rect">
            <a:avLst/>
          </a:prstGeom>
          <a:noFill/>
          <a:ln w="9525">
            <a:noFill/>
            <a:miter lim="800000"/>
            <a:headEnd/>
            <a:tailEnd/>
          </a:ln>
        </p:spPr>
        <p:txBody>
          <a:bodyPr>
            <a:spAutoFit/>
          </a:bodyPr>
          <a:lstStyle/>
          <a:p>
            <a:pPr>
              <a:spcBef>
                <a:spcPct val="50000"/>
              </a:spcBef>
            </a:pPr>
            <a:r>
              <a:rPr lang="en-US" sz="1000"/>
              <a:t>0.3 m to 0.6 m (1 ft to 2 ft)</a:t>
            </a:r>
          </a:p>
        </p:txBody>
      </p:sp>
      <p:sp>
        <p:nvSpPr>
          <p:cNvPr id="122164" name="Text Box 485"/>
          <p:cNvSpPr txBox="1">
            <a:spLocks noChangeArrowheads="1"/>
          </p:cNvSpPr>
          <p:nvPr/>
        </p:nvSpPr>
        <p:spPr bwMode="auto">
          <a:xfrm>
            <a:off x="5867400" y="5246688"/>
            <a:ext cx="1600200" cy="244475"/>
          </a:xfrm>
          <a:prstGeom prst="rect">
            <a:avLst/>
          </a:prstGeom>
          <a:noFill/>
          <a:ln w="9525">
            <a:noFill/>
            <a:miter lim="800000"/>
            <a:headEnd/>
            <a:tailEnd/>
          </a:ln>
        </p:spPr>
        <p:txBody>
          <a:bodyPr>
            <a:spAutoFit/>
          </a:bodyPr>
          <a:lstStyle/>
          <a:p>
            <a:pPr>
              <a:spcBef>
                <a:spcPct val="50000"/>
              </a:spcBef>
            </a:pPr>
            <a:r>
              <a:rPr lang="en-US" sz="1000"/>
              <a:t>Less than 0.3 m (1 ft)</a:t>
            </a:r>
          </a:p>
        </p:txBody>
      </p:sp>
      <p:sp>
        <p:nvSpPr>
          <p:cNvPr id="122165" name="Text Box 486"/>
          <p:cNvSpPr txBox="1">
            <a:spLocks noChangeArrowheads="1"/>
          </p:cNvSpPr>
          <p:nvPr/>
        </p:nvSpPr>
        <p:spPr bwMode="auto">
          <a:xfrm>
            <a:off x="7769225" y="4800600"/>
            <a:ext cx="506413" cy="244475"/>
          </a:xfrm>
          <a:prstGeom prst="rect">
            <a:avLst/>
          </a:prstGeom>
          <a:noFill/>
          <a:ln w="9525">
            <a:noFill/>
            <a:miter lim="800000"/>
            <a:headEnd/>
            <a:tailEnd/>
          </a:ln>
        </p:spPr>
        <p:txBody>
          <a:bodyPr>
            <a:spAutoFit/>
          </a:bodyPr>
          <a:lstStyle/>
          <a:p>
            <a:pPr>
              <a:spcBef>
                <a:spcPct val="50000"/>
              </a:spcBef>
            </a:pPr>
            <a:r>
              <a:rPr lang="en-US" sz="1000"/>
              <a:t>R-3</a:t>
            </a:r>
          </a:p>
        </p:txBody>
      </p:sp>
      <p:sp>
        <p:nvSpPr>
          <p:cNvPr id="122166" name="Text Box 487"/>
          <p:cNvSpPr txBox="1">
            <a:spLocks noChangeArrowheads="1"/>
          </p:cNvSpPr>
          <p:nvPr/>
        </p:nvSpPr>
        <p:spPr bwMode="auto">
          <a:xfrm>
            <a:off x="7769225" y="5029200"/>
            <a:ext cx="506413" cy="244475"/>
          </a:xfrm>
          <a:prstGeom prst="rect">
            <a:avLst/>
          </a:prstGeom>
          <a:noFill/>
          <a:ln w="9525">
            <a:noFill/>
            <a:miter lim="800000"/>
            <a:headEnd/>
            <a:tailEnd/>
          </a:ln>
        </p:spPr>
        <p:txBody>
          <a:bodyPr>
            <a:spAutoFit/>
          </a:bodyPr>
          <a:lstStyle/>
          <a:p>
            <a:pPr>
              <a:spcBef>
                <a:spcPct val="50000"/>
              </a:spcBef>
            </a:pPr>
            <a:r>
              <a:rPr lang="en-US" sz="1000"/>
              <a:t>R-2</a:t>
            </a:r>
          </a:p>
        </p:txBody>
      </p:sp>
      <p:sp>
        <p:nvSpPr>
          <p:cNvPr id="122167" name="Text Box 488"/>
          <p:cNvSpPr txBox="1">
            <a:spLocks noChangeArrowheads="1"/>
          </p:cNvSpPr>
          <p:nvPr/>
        </p:nvSpPr>
        <p:spPr bwMode="auto">
          <a:xfrm>
            <a:off x="7372350" y="5237163"/>
            <a:ext cx="1295400" cy="244475"/>
          </a:xfrm>
          <a:prstGeom prst="rect">
            <a:avLst/>
          </a:prstGeom>
          <a:noFill/>
          <a:ln w="9525">
            <a:noFill/>
            <a:miter lim="800000"/>
            <a:headEnd/>
            <a:tailEnd/>
          </a:ln>
        </p:spPr>
        <p:txBody>
          <a:bodyPr>
            <a:spAutoFit/>
          </a:bodyPr>
          <a:lstStyle/>
          <a:p>
            <a:pPr>
              <a:spcBef>
                <a:spcPct val="50000"/>
              </a:spcBef>
            </a:pPr>
            <a:r>
              <a:rPr lang="en-US" sz="1000"/>
              <a:t>Do not use rock filter</a:t>
            </a:r>
          </a:p>
        </p:txBody>
      </p:sp>
      <p:sp>
        <p:nvSpPr>
          <p:cNvPr id="122168" name="Line 489"/>
          <p:cNvSpPr>
            <a:spLocks noChangeShapeType="1"/>
          </p:cNvSpPr>
          <p:nvPr/>
        </p:nvSpPr>
        <p:spPr bwMode="auto">
          <a:xfrm>
            <a:off x="3200400" y="4624388"/>
            <a:ext cx="0" cy="265112"/>
          </a:xfrm>
          <a:prstGeom prst="line">
            <a:avLst/>
          </a:prstGeom>
          <a:noFill/>
          <a:ln w="9525">
            <a:solidFill>
              <a:schemeClr val="tx1"/>
            </a:solidFill>
            <a:round/>
            <a:headEnd type="triangle" w="med" len="med"/>
            <a:tailEnd type="triangle" w="med" len="med"/>
          </a:ln>
        </p:spPr>
        <p:txBody>
          <a:bodyPr/>
          <a:lstStyle/>
          <a:p>
            <a:endParaRPr lang="en-US"/>
          </a:p>
        </p:txBody>
      </p:sp>
      <p:sp>
        <p:nvSpPr>
          <p:cNvPr id="122169" name="Text Box 490"/>
          <p:cNvSpPr txBox="1">
            <a:spLocks noChangeArrowheads="1"/>
          </p:cNvSpPr>
          <p:nvPr/>
        </p:nvSpPr>
        <p:spPr bwMode="auto">
          <a:xfrm>
            <a:off x="2209800" y="4114800"/>
            <a:ext cx="2286000" cy="396875"/>
          </a:xfrm>
          <a:prstGeom prst="rect">
            <a:avLst/>
          </a:prstGeom>
          <a:noFill/>
          <a:ln w="9525">
            <a:noFill/>
            <a:miter lim="800000"/>
            <a:headEnd/>
            <a:tailEnd/>
          </a:ln>
        </p:spPr>
        <p:txBody>
          <a:bodyPr>
            <a:spAutoFit/>
          </a:bodyPr>
          <a:lstStyle/>
          <a:p>
            <a:pPr>
              <a:spcBef>
                <a:spcPct val="50000"/>
              </a:spcBef>
            </a:pPr>
            <a:r>
              <a:rPr lang="en-US" sz="1000"/>
              <a:t>150 mm (6 in) OR ½ FILTER HEIGHT</a:t>
            </a:r>
            <a:br>
              <a:rPr lang="en-US" sz="1000"/>
            </a:br>
            <a:r>
              <a:rPr lang="en-US" sz="1000"/>
              <a:t>           (WHICHEVER IS LESS)</a:t>
            </a:r>
          </a:p>
        </p:txBody>
      </p:sp>
      <p:sp>
        <p:nvSpPr>
          <p:cNvPr id="122170" name="Line 491"/>
          <p:cNvSpPr>
            <a:spLocks noChangeShapeType="1"/>
          </p:cNvSpPr>
          <p:nvPr/>
        </p:nvSpPr>
        <p:spPr bwMode="auto">
          <a:xfrm>
            <a:off x="3962400" y="4343400"/>
            <a:ext cx="228600" cy="228600"/>
          </a:xfrm>
          <a:prstGeom prst="line">
            <a:avLst/>
          </a:prstGeom>
          <a:noFill/>
          <a:ln w="9525">
            <a:solidFill>
              <a:schemeClr val="tx1"/>
            </a:solidFill>
            <a:round/>
            <a:headEnd/>
            <a:tailEnd/>
          </a:ln>
        </p:spPr>
        <p:txBody>
          <a:bodyPr/>
          <a:lstStyle/>
          <a:p>
            <a:endParaRPr lang="en-US"/>
          </a:p>
        </p:txBody>
      </p:sp>
      <p:sp>
        <p:nvSpPr>
          <p:cNvPr id="122171" name="Line 492"/>
          <p:cNvSpPr>
            <a:spLocks noChangeShapeType="1"/>
          </p:cNvSpPr>
          <p:nvPr/>
        </p:nvSpPr>
        <p:spPr bwMode="auto">
          <a:xfrm flipH="1">
            <a:off x="3276600" y="4572000"/>
            <a:ext cx="914400" cy="152400"/>
          </a:xfrm>
          <a:prstGeom prst="line">
            <a:avLst/>
          </a:prstGeom>
          <a:noFill/>
          <a:ln w="9525">
            <a:solidFill>
              <a:schemeClr val="tx1"/>
            </a:solidFill>
            <a:round/>
            <a:headEnd/>
            <a:tailEnd type="triangle" w="med" len="med"/>
          </a:ln>
        </p:spPr>
        <p:txBody>
          <a:bodyPr/>
          <a:lstStyle/>
          <a:p>
            <a:endParaRPr lang="en-US"/>
          </a:p>
        </p:txBody>
      </p:sp>
      <p:sp>
        <p:nvSpPr>
          <p:cNvPr id="122172" name="Line 493"/>
          <p:cNvSpPr>
            <a:spLocks noChangeShapeType="1"/>
          </p:cNvSpPr>
          <p:nvPr/>
        </p:nvSpPr>
        <p:spPr bwMode="auto">
          <a:xfrm>
            <a:off x="838200" y="4724400"/>
            <a:ext cx="0" cy="1447800"/>
          </a:xfrm>
          <a:prstGeom prst="line">
            <a:avLst/>
          </a:prstGeom>
          <a:noFill/>
          <a:ln w="9525">
            <a:solidFill>
              <a:schemeClr val="tx1"/>
            </a:solidFill>
            <a:prstDash val="sysDot"/>
            <a:round/>
            <a:headEnd/>
            <a:tailEnd/>
          </a:ln>
        </p:spPr>
        <p:txBody>
          <a:bodyPr/>
          <a:lstStyle/>
          <a:p>
            <a:endParaRPr lang="en-US"/>
          </a:p>
        </p:txBody>
      </p:sp>
      <p:sp>
        <p:nvSpPr>
          <p:cNvPr id="122173" name="Line 494"/>
          <p:cNvSpPr>
            <a:spLocks noChangeShapeType="1"/>
          </p:cNvSpPr>
          <p:nvPr/>
        </p:nvSpPr>
        <p:spPr bwMode="auto">
          <a:xfrm>
            <a:off x="5638800" y="4724400"/>
            <a:ext cx="0" cy="1447800"/>
          </a:xfrm>
          <a:prstGeom prst="line">
            <a:avLst/>
          </a:prstGeom>
          <a:noFill/>
          <a:ln w="9525">
            <a:solidFill>
              <a:schemeClr val="tx1"/>
            </a:solidFill>
            <a:prstDash val="sysDot"/>
            <a:round/>
            <a:headEnd/>
            <a:tailEnd/>
          </a:ln>
        </p:spPr>
        <p:txBody>
          <a:bodyPr/>
          <a:lstStyle/>
          <a:p>
            <a:endParaRPr lang="en-US"/>
          </a:p>
        </p:txBody>
      </p:sp>
      <p:sp>
        <p:nvSpPr>
          <p:cNvPr id="122174" name="Line 496"/>
          <p:cNvSpPr>
            <a:spLocks noChangeShapeType="1"/>
          </p:cNvSpPr>
          <p:nvPr/>
        </p:nvSpPr>
        <p:spPr bwMode="auto">
          <a:xfrm>
            <a:off x="838200" y="6019800"/>
            <a:ext cx="4800600" cy="0"/>
          </a:xfrm>
          <a:prstGeom prst="line">
            <a:avLst/>
          </a:prstGeom>
          <a:noFill/>
          <a:ln w="9525">
            <a:solidFill>
              <a:schemeClr val="tx1"/>
            </a:solidFill>
            <a:round/>
            <a:headEnd type="triangle" w="med" len="med"/>
            <a:tailEnd type="triangle" w="med" len="med"/>
          </a:ln>
        </p:spPr>
        <p:txBody>
          <a:bodyPr/>
          <a:lstStyle/>
          <a:p>
            <a:endParaRPr lang="en-US"/>
          </a:p>
        </p:txBody>
      </p:sp>
      <p:sp>
        <p:nvSpPr>
          <p:cNvPr id="122175" name="Text Box 497"/>
          <p:cNvSpPr txBox="1">
            <a:spLocks noChangeArrowheads="1"/>
          </p:cNvSpPr>
          <p:nvPr/>
        </p:nvSpPr>
        <p:spPr bwMode="auto">
          <a:xfrm>
            <a:off x="2743200" y="6019800"/>
            <a:ext cx="1447800" cy="244475"/>
          </a:xfrm>
          <a:prstGeom prst="rect">
            <a:avLst/>
          </a:prstGeom>
          <a:noFill/>
          <a:ln w="9525">
            <a:noFill/>
            <a:miter lim="800000"/>
            <a:headEnd/>
            <a:tailEnd/>
          </a:ln>
        </p:spPr>
        <p:txBody>
          <a:bodyPr>
            <a:spAutoFit/>
          </a:bodyPr>
          <a:lstStyle/>
          <a:p>
            <a:pPr>
              <a:spcBef>
                <a:spcPct val="50000"/>
              </a:spcBef>
            </a:pPr>
            <a:r>
              <a:rPr lang="en-US" sz="1000"/>
              <a:t>   0.3 m  (1 ft) MIN.</a:t>
            </a:r>
          </a:p>
        </p:txBody>
      </p:sp>
      <p:sp>
        <p:nvSpPr>
          <p:cNvPr id="122176" name="Freeform 498"/>
          <p:cNvSpPr>
            <a:spLocks/>
          </p:cNvSpPr>
          <p:nvPr/>
        </p:nvSpPr>
        <p:spPr bwMode="auto">
          <a:xfrm>
            <a:off x="139700" y="3784600"/>
            <a:ext cx="6108700" cy="2133600"/>
          </a:xfrm>
          <a:custGeom>
            <a:avLst/>
            <a:gdLst>
              <a:gd name="T0" fmla="*/ 0 w 3848"/>
              <a:gd name="T1" fmla="*/ 48 h 1344"/>
              <a:gd name="T2" fmla="*/ 192 w 3848"/>
              <a:gd name="T3" fmla="*/ 80 h 1344"/>
              <a:gd name="T4" fmla="*/ 272 w 3848"/>
              <a:gd name="T5" fmla="*/ 160 h 1344"/>
              <a:gd name="T6" fmla="*/ 400 w 3848"/>
              <a:gd name="T7" fmla="*/ 400 h 1344"/>
              <a:gd name="T8" fmla="*/ 432 w 3848"/>
              <a:gd name="T9" fmla="*/ 496 h 1344"/>
              <a:gd name="T10" fmla="*/ 448 w 3848"/>
              <a:gd name="T11" fmla="*/ 544 h 1344"/>
              <a:gd name="T12" fmla="*/ 552 w 3848"/>
              <a:gd name="T13" fmla="*/ 728 h 1344"/>
              <a:gd name="T14" fmla="*/ 616 w 3848"/>
              <a:gd name="T15" fmla="*/ 816 h 1344"/>
              <a:gd name="T16" fmla="*/ 656 w 3848"/>
              <a:gd name="T17" fmla="*/ 888 h 1344"/>
              <a:gd name="T18" fmla="*/ 704 w 3848"/>
              <a:gd name="T19" fmla="*/ 920 h 1344"/>
              <a:gd name="T20" fmla="*/ 728 w 3848"/>
              <a:gd name="T21" fmla="*/ 936 h 1344"/>
              <a:gd name="T22" fmla="*/ 760 w 3848"/>
              <a:gd name="T23" fmla="*/ 976 h 1344"/>
              <a:gd name="T24" fmla="*/ 792 w 3848"/>
              <a:gd name="T25" fmla="*/ 1024 h 1344"/>
              <a:gd name="T26" fmla="*/ 984 w 3848"/>
              <a:gd name="T27" fmla="*/ 1136 h 1344"/>
              <a:gd name="T28" fmla="*/ 1056 w 3848"/>
              <a:gd name="T29" fmla="*/ 1176 h 1344"/>
              <a:gd name="T30" fmla="*/ 1368 w 3848"/>
              <a:gd name="T31" fmla="*/ 1280 h 1344"/>
              <a:gd name="T32" fmla="*/ 1456 w 3848"/>
              <a:gd name="T33" fmla="*/ 1296 h 1344"/>
              <a:gd name="T34" fmla="*/ 1768 w 3848"/>
              <a:gd name="T35" fmla="*/ 1344 h 1344"/>
              <a:gd name="T36" fmla="*/ 2048 w 3848"/>
              <a:gd name="T37" fmla="*/ 1336 h 1344"/>
              <a:gd name="T38" fmla="*/ 2160 w 3848"/>
              <a:gd name="T39" fmla="*/ 1320 h 1344"/>
              <a:gd name="T40" fmla="*/ 2280 w 3848"/>
              <a:gd name="T41" fmla="*/ 1304 h 1344"/>
              <a:gd name="T42" fmla="*/ 2520 w 3848"/>
              <a:gd name="T43" fmla="*/ 1264 h 1344"/>
              <a:gd name="T44" fmla="*/ 2800 w 3848"/>
              <a:gd name="T45" fmla="*/ 1176 h 1344"/>
              <a:gd name="T46" fmla="*/ 2928 w 3848"/>
              <a:gd name="T47" fmla="*/ 1136 h 1344"/>
              <a:gd name="T48" fmla="*/ 3072 w 3848"/>
              <a:gd name="T49" fmla="*/ 1040 h 1344"/>
              <a:gd name="T50" fmla="*/ 3120 w 3848"/>
              <a:gd name="T51" fmla="*/ 1016 h 1344"/>
              <a:gd name="T52" fmla="*/ 3128 w 3848"/>
              <a:gd name="T53" fmla="*/ 992 h 1344"/>
              <a:gd name="T54" fmla="*/ 3176 w 3848"/>
              <a:gd name="T55" fmla="*/ 960 h 1344"/>
              <a:gd name="T56" fmla="*/ 3216 w 3848"/>
              <a:gd name="T57" fmla="*/ 920 h 1344"/>
              <a:gd name="T58" fmla="*/ 3240 w 3848"/>
              <a:gd name="T59" fmla="*/ 872 h 1344"/>
              <a:gd name="T60" fmla="*/ 3296 w 3848"/>
              <a:gd name="T61" fmla="*/ 808 h 1344"/>
              <a:gd name="T62" fmla="*/ 3480 w 3848"/>
              <a:gd name="T63" fmla="*/ 496 h 1344"/>
              <a:gd name="T64" fmla="*/ 3536 w 3848"/>
              <a:gd name="T65" fmla="*/ 352 h 1344"/>
              <a:gd name="T66" fmla="*/ 3576 w 3848"/>
              <a:gd name="T67" fmla="*/ 256 h 1344"/>
              <a:gd name="T68" fmla="*/ 3608 w 3848"/>
              <a:gd name="T69" fmla="*/ 208 h 1344"/>
              <a:gd name="T70" fmla="*/ 3672 w 3848"/>
              <a:gd name="T71" fmla="*/ 88 h 1344"/>
              <a:gd name="T72" fmla="*/ 3720 w 3848"/>
              <a:gd name="T73" fmla="*/ 56 h 1344"/>
              <a:gd name="T74" fmla="*/ 3744 w 3848"/>
              <a:gd name="T75" fmla="*/ 48 h 1344"/>
              <a:gd name="T76" fmla="*/ 3848 w 3848"/>
              <a:gd name="T77" fmla="*/ 0 h 13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848"/>
              <a:gd name="T118" fmla="*/ 0 h 1344"/>
              <a:gd name="T119" fmla="*/ 3848 w 3848"/>
              <a:gd name="T120" fmla="*/ 1344 h 13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848" h="1344">
                <a:moveTo>
                  <a:pt x="0" y="48"/>
                </a:moveTo>
                <a:cubicBezTo>
                  <a:pt x="69" y="53"/>
                  <a:pt x="127" y="58"/>
                  <a:pt x="192" y="80"/>
                </a:cubicBezTo>
                <a:cubicBezTo>
                  <a:pt x="209" y="106"/>
                  <a:pt x="246" y="143"/>
                  <a:pt x="272" y="160"/>
                </a:cubicBezTo>
                <a:cubicBezTo>
                  <a:pt x="323" y="237"/>
                  <a:pt x="371" y="312"/>
                  <a:pt x="400" y="400"/>
                </a:cubicBezTo>
                <a:cubicBezTo>
                  <a:pt x="411" y="432"/>
                  <a:pt x="421" y="464"/>
                  <a:pt x="432" y="496"/>
                </a:cubicBezTo>
                <a:cubicBezTo>
                  <a:pt x="437" y="512"/>
                  <a:pt x="448" y="544"/>
                  <a:pt x="448" y="544"/>
                </a:cubicBezTo>
                <a:cubicBezTo>
                  <a:pt x="457" y="605"/>
                  <a:pt x="487" y="706"/>
                  <a:pt x="552" y="728"/>
                </a:cubicBezTo>
                <a:cubicBezTo>
                  <a:pt x="572" y="758"/>
                  <a:pt x="587" y="797"/>
                  <a:pt x="616" y="816"/>
                </a:cubicBezTo>
                <a:cubicBezTo>
                  <a:pt x="624" y="841"/>
                  <a:pt x="632" y="872"/>
                  <a:pt x="656" y="888"/>
                </a:cubicBezTo>
                <a:cubicBezTo>
                  <a:pt x="672" y="899"/>
                  <a:pt x="688" y="909"/>
                  <a:pt x="704" y="920"/>
                </a:cubicBezTo>
                <a:cubicBezTo>
                  <a:pt x="712" y="925"/>
                  <a:pt x="728" y="936"/>
                  <a:pt x="728" y="936"/>
                </a:cubicBezTo>
                <a:cubicBezTo>
                  <a:pt x="746" y="990"/>
                  <a:pt x="721" y="931"/>
                  <a:pt x="760" y="976"/>
                </a:cubicBezTo>
                <a:cubicBezTo>
                  <a:pt x="773" y="990"/>
                  <a:pt x="776" y="1013"/>
                  <a:pt x="792" y="1024"/>
                </a:cubicBezTo>
                <a:cubicBezTo>
                  <a:pt x="856" y="1066"/>
                  <a:pt x="917" y="1102"/>
                  <a:pt x="984" y="1136"/>
                </a:cubicBezTo>
                <a:cubicBezTo>
                  <a:pt x="1008" y="1148"/>
                  <a:pt x="1031" y="1165"/>
                  <a:pt x="1056" y="1176"/>
                </a:cubicBezTo>
                <a:cubicBezTo>
                  <a:pt x="1154" y="1220"/>
                  <a:pt x="1266" y="1246"/>
                  <a:pt x="1368" y="1280"/>
                </a:cubicBezTo>
                <a:cubicBezTo>
                  <a:pt x="1380" y="1284"/>
                  <a:pt x="1447" y="1294"/>
                  <a:pt x="1456" y="1296"/>
                </a:cubicBezTo>
                <a:cubicBezTo>
                  <a:pt x="1560" y="1315"/>
                  <a:pt x="1665" y="1323"/>
                  <a:pt x="1768" y="1344"/>
                </a:cubicBezTo>
                <a:cubicBezTo>
                  <a:pt x="1861" y="1341"/>
                  <a:pt x="1955" y="1342"/>
                  <a:pt x="2048" y="1336"/>
                </a:cubicBezTo>
                <a:cubicBezTo>
                  <a:pt x="2086" y="1334"/>
                  <a:pt x="2160" y="1320"/>
                  <a:pt x="2160" y="1320"/>
                </a:cubicBezTo>
                <a:cubicBezTo>
                  <a:pt x="2220" y="1300"/>
                  <a:pt x="2155" y="1320"/>
                  <a:pt x="2280" y="1304"/>
                </a:cubicBezTo>
                <a:cubicBezTo>
                  <a:pt x="2357" y="1294"/>
                  <a:pt x="2444" y="1281"/>
                  <a:pt x="2520" y="1264"/>
                </a:cubicBezTo>
                <a:cubicBezTo>
                  <a:pt x="2615" y="1242"/>
                  <a:pt x="2707" y="1207"/>
                  <a:pt x="2800" y="1176"/>
                </a:cubicBezTo>
                <a:cubicBezTo>
                  <a:pt x="2839" y="1163"/>
                  <a:pt x="2893" y="1159"/>
                  <a:pt x="2928" y="1136"/>
                </a:cubicBezTo>
                <a:cubicBezTo>
                  <a:pt x="2976" y="1104"/>
                  <a:pt x="3024" y="1072"/>
                  <a:pt x="3072" y="1040"/>
                </a:cubicBezTo>
                <a:cubicBezTo>
                  <a:pt x="3087" y="1030"/>
                  <a:pt x="3105" y="1026"/>
                  <a:pt x="3120" y="1016"/>
                </a:cubicBezTo>
                <a:cubicBezTo>
                  <a:pt x="3123" y="1008"/>
                  <a:pt x="3122" y="998"/>
                  <a:pt x="3128" y="992"/>
                </a:cubicBezTo>
                <a:cubicBezTo>
                  <a:pt x="3142" y="978"/>
                  <a:pt x="3176" y="960"/>
                  <a:pt x="3176" y="960"/>
                </a:cubicBezTo>
                <a:cubicBezTo>
                  <a:pt x="3219" y="896"/>
                  <a:pt x="3163" y="973"/>
                  <a:pt x="3216" y="920"/>
                </a:cubicBezTo>
                <a:cubicBezTo>
                  <a:pt x="3243" y="893"/>
                  <a:pt x="3224" y="901"/>
                  <a:pt x="3240" y="872"/>
                </a:cubicBezTo>
                <a:cubicBezTo>
                  <a:pt x="3267" y="823"/>
                  <a:pt x="3261" y="831"/>
                  <a:pt x="3296" y="808"/>
                </a:cubicBezTo>
                <a:cubicBezTo>
                  <a:pt x="3363" y="707"/>
                  <a:pt x="3413" y="596"/>
                  <a:pt x="3480" y="496"/>
                </a:cubicBezTo>
                <a:cubicBezTo>
                  <a:pt x="3507" y="455"/>
                  <a:pt x="3509" y="393"/>
                  <a:pt x="3536" y="352"/>
                </a:cubicBezTo>
                <a:cubicBezTo>
                  <a:pt x="3556" y="322"/>
                  <a:pt x="3565" y="290"/>
                  <a:pt x="3576" y="256"/>
                </a:cubicBezTo>
                <a:cubicBezTo>
                  <a:pt x="3582" y="238"/>
                  <a:pt x="3602" y="226"/>
                  <a:pt x="3608" y="208"/>
                </a:cubicBezTo>
                <a:cubicBezTo>
                  <a:pt x="3618" y="178"/>
                  <a:pt x="3647" y="105"/>
                  <a:pt x="3672" y="88"/>
                </a:cubicBezTo>
                <a:cubicBezTo>
                  <a:pt x="3688" y="77"/>
                  <a:pt x="3702" y="62"/>
                  <a:pt x="3720" y="56"/>
                </a:cubicBezTo>
                <a:cubicBezTo>
                  <a:pt x="3728" y="53"/>
                  <a:pt x="3737" y="52"/>
                  <a:pt x="3744" y="48"/>
                </a:cubicBezTo>
                <a:cubicBezTo>
                  <a:pt x="3780" y="28"/>
                  <a:pt x="3803" y="0"/>
                  <a:pt x="3848" y="0"/>
                </a:cubicBezTo>
              </a:path>
            </a:pathLst>
          </a:custGeom>
          <a:noFill/>
          <a:ln w="9525">
            <a:solidFill>
              <a:schemeClr val="tx1"/>
            </a:solidFill>
            <a:round/>
            <a:headEnd/>
            <a:tailEnd/>
          </a:ln>
        </p:spPr>
        <p:txBody>
          <a:bodyPr/>
          <a:lstStyle/>
          <a:p>
            <a:endParaRPr lang="en-US"/>
          </a:p>
        </p:txBody>
      </p:sp>
      <p:sp>
        <p:nvSpPr>
          <p:cNvPr id="122177" name="Line 499"/>
          <p:cNvSpPr>
            <a:spLocks noChangeShapeType="1"/>
          </p:cNvSpPr>
          <p:nvPr/>
        </p:nvSpPr>
        <p:spPr bwMode="auto">
          <a:xfrm>
            <a:off x="381000" y="3886200"/>
            <a:ext cx="5638800" cy="0"/>
          </a:xfrm>
          <a:prstGeom prst="line">
            <a:avLst/>
          </a:prstGeom>
          <a:noFill/>
          <a:ln w="9525">
            <a:solidFill>
              <a:schemeClr val="tx1"/>
            </a:solidFill>
            <a:prstDash val="sysDot"/>
            <a:round/>
            <a:headEnd/>
            <a:tailEnd/>
          </a:ln>
        </p:spPr>
        <p:txBody>
          <a:bodyPr/>
          <a:lstStyle/>
          <a:p>
            <a:endParaRPr lang="en-US"/>
          </a:p>
        </p:txBody>
      </p:sp>
      <p:sp>
        <p:nvSpPr>
          <p:cNvPr id="122178" name="Line 500"/>
          <p:cNvSpPr>
            <a:spLocks noChangeShapeType="1"/>
          </p:cNvSpPr>
          <p:nvPr/>
        </p:nvSpPr>
        <p:spPr bwMode="auto">
          <a:xfrm>
            <a:off x="3200400" y="5922963"/>
            <a:ext cx="2819400" cy="0"/>
          </a:xfrm>
          <a:prstGeom prst="line">
            <a:avLst/>
          </a:prstGeom>
          <a:noFill/>
          <a:ln w="9525">
            <a:solidFill>
              <a:schemeClr val="tx1"/>
            </a:solidFill>
            <a:prstDash val="sysDot"/>
            <a:round/>
            <a:headEnd/>
            <a:tailEnd/>
          </a:ln>
        </p:spPr>
        <p:txBody>
          <a:bodyPr/>
          <a:lstStyle/>
          <a:p>
            <a:endParaRPr lang="en-US"/>
          </a:p>
        </p:txBody>
      </p:sp>
      <p:sp>
        <p:nvSpPr>
          <p:cNvPr id="122179" name="Line 501"/>
          <p:cNvSpPr>
            <a:spLocks noChangeShapeType="1"/>
          </p:cNvSpPr>
          <p:nvPr/>
        </p:nvSpPr>
        <p:spPr bwMode="auto">
          <a:xfrm>
            <a:off x="5867400" y="4648200"/>
            <a:ext cx="0" cy="1295400"/>
          </a:xfrm>
          <a:prstGeom prst="line">
            <a:avLst/>
          </a:prstGeom>
          <a:noFill/>
          <a:ln w="9525">
            <a:solidFill>
              <a:schemeClr val="tx1"/>
            </a:solidFill>
            <a:round/>
            <a:headEnd type="triangle" w="med" len="med"/>
            <a:tailEnd type="triangle" w="med" len="med"/>
          </a:ln>
        </p:spPr>
        <p:txBody>
          <a:bodyPr/>
          <a:lstStyle/>
          <a:p>
            <a:endParaRPr lang="en-US"/>
          </a:p>
        </p:txBody>
      </p:sp>
      <p:sp>
        <p:nvSpPr>
          <p:cNvPr id="122180" name="Text Box 502"/>
          <p:cNvSpPr txBox="1">
            <a:spLocks noChangeArrowheads="1"/>
          </p:cNvSpPr>
          <p:nvPr/>
        </p:nvSpPr>
        <p:spPr bwMode="auto">
          <a:xfrm>
            <a:off x="4572000" y="6172200"/>
            <a:ext cx="2209800" cy="549275"/>
          </a:xfrm>
          <a:prstGeom prst="rect">
            <a:avLst/>
          </a:prstGeom>
          <a:noFill/>
          <a:ln w="9525">
            <a:noFill/>
            <a:miter lim="800000"/>
            <a:headEnd/>
            <a:tailEnd/>
          </a:ln>
        </p:spPr>
        <p:txBody>
          <a:bodyPr>
            <a:spAutoFit/>
          </a:bodyPr>
          <a:lstStyle/>
          <a:p>
            <a:pPr>
              <a:spcBef>
                <a:spcPct val="50000"/>
              </a:spcBef>
            </a:pPr>
            <a:r>
              <a:rPr lang="en-US" sz="1000"/>
              <a:t>FILTER HEIGHT SHOULD EQUAL ½ THE TOTAL DEPTH OF THE CHANNEL </a:t>
            </a:r>
          </a:p>
        </p:txBody>
      </p:sp>
      <p:sp>
        <p:nvSpPr>
          <p:cNvPr id="122181" name="Line 503"/>
          <p:cNvSpPr>
            <a:spLocks noChangeShapeType="1"/>
          </p:cNvSpPr>
          <p:nvPr/>
        </p:nvSpPr>
        <p:spPr bwMode="auto">
          <a:xfrm flipV="1">
            <a:off x="5105400" y="5486400"/>
            <a:ext cx="228600" cy="685800"/>
          </a:xfrm>
          <a:prstGeom prst="line">
            <a:avLst/>
          </a:prstGeom>
          <a:noFill/>
          <a:ln w="9525">
            <a:solidFill>
              <a:schemeClr val="tx1"/>
            </a:solidFill>
            <a:round/>
            <a:headEnd/>
            <a:tailEnd/>
          </a:ln>
        </p:spPr>
        <p:txBody>
          <a:bodyPr/>
          <a:lstStyle/>
          <a:p>
            <a:endParaRPr lang="en-US"/>
          </a:p>
        </p:txBody>
      </p:sp>
      <p:sp>
        <p:nvSpPr>
          <p:cNvPr id="122182" name="Line 504"/>
          <p:cNvSpPr>
            <a:spLocks noChangeShapeType="1"/>
          </p:cNvSpPr>
          <p:nvPr/>
        </p:nvSpPr>
        <p:spPr bwMode="auto">
          <a:xfrm flipV="1">
            <a:off x="5334000" y="5257800"/>
            <a:ext cx="533400" cy="228600"/>
          </a:xfrm>
          <a:prstGeom prst="line">
            <a:avLst/>
          </a:prstGeom>
          <a:noFill/>
          <a:ln w="9525">
            <a:solidFill>
              <a:schemeClr val="tx1"/>
            </a:solidFill>
            <a:round/>
            <a:headEnd/>
            <a:tailEnd type="triangle" w="med" len="med"/>
          </a:ln>
        </p:spPr>
        <p:txBody>
          <a:bodyPr/>
          <a:lstStyle/>
          <a:p>
            <a:endParaRPr lang="en-US"/>
          </a:p>
        </p:txBody>
      </p:sp>
      <p:sp>
        <p:nvSpPr>
          <p:cNvPr id="122183" name="Text Box 505"/>
          <p:cNvSpPr txBox="1">
            <a:spLocks noChangeArrowheads="1"/>
          </p:cNvSpPr>
          <p:nvPr/>
        </p:nvSpPr>
        <p:spPr bwMode="auto">
          <a:xfrm>
            <a:off x="2590800" y="3657600"/>
            <a:ext cx="1295400" cy="244475"/>
          </a:xfrm>
          <a:prstGeom prst="rect">
            <a:avLst/>
          </a:prstGeom>
          <a:noFill/>
          <a:ln w="9525">
            <a:noFill/>
            <a:miter lim="800000"/>
            <a:headEnd/>
            <a:tailEnd/>
          </a:ln>
        </p:spPr>
        <p:txBody>
          <a:bodyPr>
            <a:spAutoFit/>
          </a:bodyPr>
          <a:lstStyle/>
          <a:p>
            <a:pPr>
              <a:spcBef>
                <a:spcPct val="50000"/>
              </a:spcBef>
            </a:pPr>
            <a:r>
              <a:rPr lang="en-US" sz="1000"/>
              <a:t>TOP OF CHANNEL</a:t>
            </a:r>
          </a:p>
        </p:txBody>
      </p:sp>
      <p:sp>
        <p:nvSpPr>
          <p:cNvPr id="348"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0099523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Text Box 2"/>
          <p:cNvSpPr txBox="1">
            <a:spLocks noChangeArrowheads="1"/>
          </p:cNvSpPr>
          <p:nvPr/>
        </p:nvSpPr>
        <p:spPr bwMode="auto">
          <a:xfrm>
            <a:off x="609600" y="1033046"/>
            <a:ext cx="8001000" cy="338554"/>
          </a:xfrm>
          <a:prstGeom prst="rect">
            <a:avLst/>
          </a:prstGeom>
          <a:noFill/>
          <a:ln w="9525">
            <a:noFill/>
            <a:miter lim="800000"/>
            <a:headEnd/>
            <a:tailEnd/>
          </a:ln>
        </p:spPr>
        <p:txBody>
          <a:bodyPr>
            <a:spAutoFit/>
          </a:bodyPr>
          <a:lstStyle/>
          <a:p>
            <a:pPr>
              <a:spcBef>
                <a:spcPct val="50000"/>
              </a:spcBef>
            </a:pPr>
            <a:r>
              <a:rPr lang="en-US" sz="1600" b="1" dirty="0">
                <a:cs typeface="Times New Roman" pitchFamily="18" charset="0"/>
              </a:rPr>
              <a:t>B.  6.  E &amp; S Controls “Environmental Conduct”    </a:t>
            </a:r>
            <a:r>
              <a:rPr lang="en-US" sz="1600" dirty="0">
                <a:cs typeface="Times New Roman" pitchFamily="18" charset="0"/>
              </a:rPr>
              <a:t>(cont’d.)</a:t>
            </a:r>
          </a:p>
        </p:txBody>
      </p:sp>
      <p:sp>
        <p:nvSpPr>
          <p:cNvPr id="122884"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22885"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122887" name="Text Box 14"/>
          <p:cNvSpPr txBox="1">
            <a:spLocks noChangeArrowheads="1"/>
          </p:cNvSpPr>
          <p:nvPr/>
        </p:nvSpPr>
        <p:spPr bwMode="auto">
          <a:xfrm>
            <a:off x="2667000" y="1524000"/>
            <a:ext cx="3276600" cy="307777"/>
          </a:xfrm>
          <a:prstGeom prst="rect">
            <a:avLst/>
          </a:prstGeom>
          <a:noFill/>
          <a:ln w="9525">
            <a:noFill/>
            <a:miter lim="800000"/>
            <a:headEnd/>
            <a:tailEnd/>
          </a:ln>
        </p:spPr>
        <p:txBody>
          <a:bodyPr>
            <a:spAutoFit/>
          </a:bodyPr>
          <a:lstStyle/>
          <a:p>
            <a:pPr algn="ctr">
              <a:spcBef>
                <a:spcPct val="50000"/>
              </a:spcBef>
            </a:pPr>
            <a:r>
              <a:rPr lang="en-US" sz="1400" b="1" dirty="0" smtClean="0"/>
              <a:t>Maintaining Rock Filters</a:t>
            </a:r>
            <a:endParaRPr lang="en-US" sz="1400" b="1" dirty="0"/>
          </a:p>
        </p:txBody>
      </p:sp>
      <p:sp>
        <p:nvSpPr>
          <p:cNvPr id="122888" name="Text Box 15"/>
          <p:cNvSpPr txBox="1">
            <a:spLocks noChangeArrowheads="1"/>
          </p:cNvSpPr>
          <p:nvPr/>
        </p:nvSpPr>
        <p:spPr bwMode="auto">
          <a:xfrm>
            <a:off x="685800" y="2143780"/>
            <a:ext cx="7467600" cy="523220"/>
          </a:xfrm>
          <a:prstGeom prst="rect">
            <a:avLst/>
          </a:prstGeom>
          <a:noFill/>
          <a:ln w="9525">
            <a:noFill/>
            <a:miter lim="800000"/>
            <a:headEnd/>
            <a:tailEnd/>
          </a:ln>
        </p:spPr>
        <p:txBody>
          <a:bodyPr>
            <a:spAutoFit/>
          </a:bodyPr>
          <a:lstStyle/>
          <a:p>
            <a:pPr>
              <a:spcBef>
                <a:spcPct val="50000"/>
              </a:spcBef>
            </a:pPr>
            <a:r>
              <a:rPr lang="en-US" sz="1400" b="1" dirty="0" smtClean="0"/>
              <a:t>*</a:t>
            </a:r>
            <a:r>
              <a:rPr lang="en-US" sz="1400" dirty="0" smtClean="0"/>
              <a:t> Maintenance and inspection of the installation must be continued until the site is permanently</a:t>
            </a:r>
            <a:br>
              <a:rPr lang="en-US" sz="1400" dirty="0" smtClean="0"/>
            </a:br>
            <a:r>
              <a:rPr lang="en-US" sz="1400" dirty="0" smtClean="0"/>
              <a:t>    stabilized.</a:t>
            </a:r>
            <a:endParaRPr lang="en-US" sz="1400" dirty="0"/>
          </a:p>
        </p:txBody>
      </p:sp>
      <p:sp>
        <p:nvSpPr>
          <p:cNvPr id="122889" name="Text Box 16"/>
          <p:cNvSpPr txBox="1">
            <a:spLocks noChangeArrowheads="1"/>
          </p:cNvSpPr>
          <p:nvPr/>
        </p:nvSpPr>
        <p:spPr bwMode="auto">
          <a:xfrm>
            <a:off x="685800" y="2743200"/>
            <a:ext cx="7467600" cy="307777"/>
          </a:xfrm>
          <a:prstGeom prst="rect">
            <a:avLst/>
          </a:prstGeom>
          <a:noFill/>
          <a:ln w="9525">
            <a:noFill/>
            <a:miter lim="800000"/>
            <a:headEnd/>
            <a:tailEnd/>
          </a:ln>
        </p:spPr>
        <p:txBody>
          <a:bodyPr>
            <a:spAutoFit/>
          </a:bodyPr>
          <a:lstStyle/>
          <a:p>
            <a:pPr>
              <a:spcBef>
                <a:spcPct val="50000"/>
              </a:spcBef>
            </a:pPr>
            <a:r>
              <a:rPr lang="en-US" sz="1400" b="1" dirty="0" smtClean="0"/>
              <a:t>*</a:t>
            </a:r>
            <a:r>
              <a:rPr lang="en-US" sz="1400" dirty="0" smtClean="0"/>
              <a:t> The installation must be inspected after each runoff event.</a:t>
            </a:r>
            <a:endParaRPr lang="en-US" sz="1400" dirty="0"/>
          </a:p>
        </p:txBody>
      </p:sp>
      <p:sp>
        <p:nvSpPr>
          <p:cNvPr id="122890" name="Text Box 17"/>
          <p:cNvSpPr txBox="1">
            <a:spLocks noChangeArrowheads="1"/>
          </p:cNvSpPr>
          <p:nvPr/>
        </p:nvSpPr>
        <p:spPr bwMode="auto">
          <a:xfrm>
            <a:off x="685800" y="3657600"/>
            <a:ext cx="7467600" cy="1061829"/>
          </a:xfrm>
          <a:prstGeom prst="rect">
            <a:avLst/>
          </a:prstGeom>
          <a:noFill/>
          <a:ln w="9525">
            <a:noFill/>
            <a:miter lim="800000"/>
            <a:headEnd/>
            <a:tailEnd/>
          </a:ln>
        </p:spPr>
        <p:txBody>
          <a:bodyPr wrap="square">
            <a:spAutoFit/>
          </a:bodyPr>
          <a:lstStyle/>
          <a:p>
            <a:pPr>
              <a:spcBef>
                <a:spcPct val="50000"/>
              </a:spcBef>
            </a:pPr>
            <a:r>
              <a:rPr lang="en-US" sz="1400" b="1" dirty="0" smtClean="0"/>
              <a:t>*</a:t>
            </a:r>
            <a:r>
              <a:rPr lang="en-US" sz="1400" dirty="0" smtClean="0"/>
              <a:t> If the installation fails to perform as expected, the situation must be addressed immediately with </a:t>
            </a:r>
            <a:br>
              <a:rPr lang="en-US" sz="1400" dirty="0" smtClean="0"/>
            </a:br>
            <a:r>
              <a:rPr lang="en-US" sz="1400" dirty="0" smtClean="0"/>
              <a:t>   alternative erosion and sedimentation best management practices or modifications of those </a:t>
            </a:r>
            <a:br>
              <a:rPr lang="en-US" sz="1400" dirty="0" smtClean="0"/>
            </a:br>
            <a:r>
              <a:rPr lang="en-US" sz="1400" dirty="0" smtClean="0"/>
              <a:t>   installed. Reference Pub. 464 “maintenance field reference for erosion and sediment controls”</a:t>
            </a:r>
          </a:p>
          <a:p>
            <a:pPr>
              <a:spcBef>
                <a:spcPct val="50000"/>
              </a:spcBef>
            </a:pPr>
            <a:endParaRPr lang="en-US" sz="1400" dirty="0"/>
          </a:p>
        </p:txBody>
      </p:sp>
      <p:sp>
        <p:nvSpPr>
          <p:cNvPr id="122891" name="Text Box 18"/>
          <p:cNvSpPr txBox="1">
            <a:spLocks noChangeArrowheads="1"/>
          </p:cNvSpPr>
          <p:nvPr/>
        </p:nvSpPr>
        <p:spPr bwMode="auto">
          <a:xfrm>
            <a:off x="685800" y="3048000"/>
            <a:ext cx="7467600" cy="523220"/>
          </a:xfrm>
          <a:prstGeom prst="rect">
            <a:avLst/>
          </a:prstGeom>
          <a:noFill/>
          <a:ln w="9525">
            <a:noFill/>
            <a:miter lim="800000"/>
            <a:headEnd/>
            <a:tailEnd/>
          </a:ln>
        </p:spPr>
        <p:txBody>
          <a:bodyPr>
            <a:spAutoFit/>
          </a:bodyPr>
          <a:lstStyle/>
          <a:p>
            <a:pPr>
              <a:spcBef>
                <a:spcPct val="50000"/>
              </a:spcBef>
            </a:pPr>
            <a:r>
              <a:rPr lang="en-US" sz="1400" b="1" dirty="0" smtClean="0"/>
              <a:t>*</a:t>
            </a:r>
            <a:r>
              <a:rPr lang="en-US" sz="1400" dirty="0" smtClean="0"/>
              <a:t> Perform all required preventive and remedial maintenance work, including clean-out, repair, and</a:t>
            </a:r>
            <a:br>
              <a:rPr lang="en-US" sz="1400" dirty="0" smtClean="0"/>
            </a:br>
            <a:r>
              <a:rPr lang="en-US" sz="1400" dirty="0" smtClean="0"/>
              <a:t>   replacement immediately following inspection.</a:t>
            </a:r>
            <a:endParaRPr lang="en-US" sz="1400" dirty="0"/>
          </a:p>
        </p:txBody>
      </p:sp>
      <p:sp>
        <p:nvSpPr>
          <p:cNvPr id="122892" name="Text Box 19"/>
          <p:cNvSpPr txBox="1">
            <a:spLocks noChangeArrowheads="1"/>
          </p:cNvSpPr>
          <p:nvPr/>
        </p:nvSpPr>
        <p:spPr bwMode="auto">
          <a:xfrm>
            <a:off x="685800" y="4419600"/>
            <a:ext cx="7467600" cy="523220"/>
          </a:xfrm>
          <a:prstGeom prst="rect">
            <a:avLst/>
          </a:prstGeom>
          <a:noFill/>
          <a:ln w="9525">
            <a:noFill/>
            <a:miter lim="800000"/>
            <a:headEnd/>
            <a:tailEnd/>
          </a:ln>
        </p:spPr>
        <p:txBody>
          <a:bodyPr>
            <a:spAutoFit/>
          </a:bodyPr>
          <a:lstStyle/>
          <a:p>
            <a:pPr>
              <a:spcBef>
                <a:spcPct val="50000"/>
              </a:spcBef>
            </a:pPr>
            <a:r>
              <a:rPr lang="en-US" sz="1400" b="1" dirty="0" smtClean="0"/>
              <a:t>*</a:t>
            </a:r>
            <a:r>
              <a:rPr lang="en-US" sz="1400" dirty="0" smtClean="0"/>
              <a:t> During inspection, observe if water is eroding around the sides of the rock filter. If so, address </a:t>
            </a:r>
            <a:br>
              <a:rPr lang="en-US" sz="1400" dirty="0" smtClean="0"/>
            </a:br>
            <a:r>
              <a:rPr lang="en-US" sz="1400" dirty="0" smtClean="0"/>
              <a:t>   immediately.</a:t>
            </a:r>
            <a:endParaRPr lang="en-US" sz="1400" dirty="0"/>
          </a:p>
        </p:txBody>
      </p:sp>
      <p:sp>
        <p:nvSpPr>
          <p:cNvPr id="122893" name="Text Box 20"/>
          <p:cNvSpPr txBox="1">
            <a:spLocks noChangeArrowheads="1"/>
          </p:cNvSpPr>
          <p:nvPr/>
        </p:nvSpPr>
        <p:spPr bwMode="auto">
          <a:xfrm>
            <a:off x="685800" y="5029200"/>
            <a:ext cx="7467600" cy="307777"/>
          </a:xfrm>
          <a:prstGeom prst="rect">
            <a:avLst/>
          </a:prstGeom>
          <a:noFill/>
          <a:ln w="9525">
            <a:noFill/>
            <a:miter lim="800000"/>
            <a:headEnd/>
            <a:tailEnd/>
          </a:ln>
        </p:spPr>
        <p:txBody>
          <a:bodyPr>
            <a:spAutoFit/>
          </a:bodyPr>
          <a:lstStyle/>
          <a:p>
            <a:pPr>
              <a:spcBef>
                <a:spcPct val="50000"/>
              </a:spcBef>
            </a:pPr>
            <a:r>
              <a:rPr lang="en-US" sz="1400" b="1" dirty="0" smtClean="0"/>
              <a:t>*</a:t>
            </a:r>
            <a:r>
              <a:rPr lang="en-US" sz="1400" dirty="0" smtClean="0"/>
              <a:t> Remove sediment when accumulation reaches ½ the height of the filters at the center depression.</a:t>
            </a:r>
            <a:endParaRPr lang="en-US" sz="1400" dirty="0"/>
          </a:p>
        </p:txBody>
      </p:sp>
      <p:sp>
        <p:nvSpPr>
          <p:cNvPr id="15"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3497526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Text Box 5"/>
          <p:cNvSpPr txBox="1">
            <a:spLocks noChangeArrowheads="1"/>
          </p:cNvSpPr>
          <p:nvPr/>
        </p:nvSpPr>
        <p:spPr bwMode="auto">
          <a:xfrm>
            <a:off x="762000" y="1219200"/>
            <a:ext cx="8001000" cy="738664"/>
          </a:xfrm>
          <a:prstGeom prst="rect">
            <a:avLst/>
          </a:prstGeom>
          <a:noFill/>
          <a:ln w="9525">
            <a:noFill/>
            <a:miter lim="800000"/>
            <a:headEnd/>
            <a:tailEnd/>
          </a:ln>
        </p:spPr>
        <p:txBody>
          <a:bodyPr>
            <a:spAutoFit/>
          </a:bodyPr>
          <a:lstStyle/>
          <a:p>
            <a:pPr>
              <a:spcBef>
                <a:spcPct val="50000"/>
              </a:spcBef>
            </a:pPr>
            <a:r>
              <a:rPr lang="en-US" sz="1400" b="1" dirty="0">
                <a:cs typeface="Times New Roman" pitchFamily="18" charset="0"/>
              </a:rPr>
              <a:t>B.  7.  Waste Disposal  “Environmental Conduct” </a:t>
            </a:r>
            <a:br>
              <a:rPr lang="en-US" sz="1400" b="1" dirty="0">
                <a:cs typeface="Times New Roman" pitchFamily="18" charset="0"/>
              </a:rPr>
            </a:br>
            <a:r>
              <a:rPr lang="en-US" sz="1400" b="1" dirty="0">
                <a:cs typeface="Times New Roman" pitchFamily="18" charset="0"/>
              </a:rPr>
              <a:t>            </a:t>
            </a:r>
            <a:r>
              <a:rPr lang="en-US" sz="1400" dirty="0" smtClean="0">
                <a:cs typeface="Times New Roman" pitchFamily="18" charset="0"/>
              </a:rPr>
              <a:t>(Ref.Pub.113</a:t>
            </a:r>
            <a:r>
              <a:rPr lang="en-US" sz="1400" dirty="0">
                <a:cs typeface="Times New Roman" pitchFamily="18" charset="0"/>
              </a:rPr>
              <a:t>, “711-7324” &amp; </a:t>
            </a:r>
            <a:r>
              <a:rPr lang="en-US" sz="1400" dirty="0" smtClean="0">
                <a:cs typeface="Times New Roman" pitchFamily="18" charset="0"/>
              </a:rPr>
              <a:t>Pub.23</a:t>
            </a:r>
            <a:r>
              <a:rPr lang="en-US" sz="1400" dirty="0">
                <a:cs typeface="Times New Roman" pitchFamily="18" charset="0"/>
              </a:rPr>
              <a:t>, Chap.3, pg.16)</a:t>
            </a:r>
            <a:r>
              <a:rPr lang="en-US" sz="1400" b="1" dirty="0">
                <a:cs typeface="Times New Roman" pitchFamily="18" charset="0"/>
              </a:rPr>
              <a:t/>
            </a:r>
            <a:br>
              <a:rPr lang="en-US" sz="1400" b="1" dirty="0">
                <a:cs typeface="Times New Roman" pitchFamily="18" charset="0"/>
              </a:rPr>
            </a:br>
            <a:endParaRPr lang="en-US" sz="1400" dirty="0">
              <a:cs typeface="Times New Roman" pitchFamily="18" charset="0"/>
            </a:endParaRPr>
          </a:p>
        </p:txBody>
      </p:sp>
      <p:sp>
        <p:nvSpPr>
          <p:cNvPr id="130088" name="Text Box 40"/>
          <p:cNvSpPr txBox="1">
            <a:spLocks noChangeArrowheads="1"/>
          </p:cNvSpPr>
          <p:nvPr/>
        </p:nvSpPr>
        <p:spPr bwMode="auto">
          <a:xfrm>
            <a:off x="1371600" y="4572000"/>
            <a:ext cx="5715000" cy="304800"/>
          </a:xfrm>
          <a:prstGeom prst="rect">
            <a:avLst/>
          </a:prstGeom>
          <a:noFill/>
          <a:ln w="9525">
            <a:noFill/>
            <a:miter lim="800000"/>
            <a:headEnd/>
            <a:tailEnd/>
          </a:ln>
        </p:spPr>
        <p:txBody>
          <a:bodyPr>
            <a:spAutoFit/>
          </a:bodyPr>
          <a:lstStyle/>
          <a:p>
            <a:pPr>
              <a:spcBef>
                <a:spcPct val="50000"/>
              </a:spcBef>
            </a:pPr>
            <a:r>
              <a:rPr lang="en-US" sz="1400" b="1" dirty="0"/>
              <a:t>Pipe Replacement Operations Generate Three Different Types of Waste:</a:t>
            </a:r>
          </a:p>
        </p:txBody>
      </p:sp>
      <p:sp>
        <p:nvSpPr>
          <p:cNvPr id="130089" name="Text Box 41"/>
          <p:cNvSpPr txBox="1">
            <a:spLocks noChangeArrowheads="1"/>
          </p:cNvSpPr>
          <p:nvPr/>
        </p:nvSpPr>
        <p:spPr bwMode="auto">
          <a:xfrm>
            <a:off x="1828800" y="4876800"/>
            <a:ext cx="2362200" cy="304800"/>
          </a:xfrm>
          <a:prstGeom prst="rect">
            <a:avLst/>
          </a:prstGeom>
          <a:noFill/>
          <a:ln w="9525">
            <a:noFill/>
            <a:miter lim="800000"/>
            <a:headEnd/>
            <a:tailEnd/>
          </a:ln>
        </p:spPr>
        <p:txBody>
          <a:bodyPr>
            <a:spAutoFit/>
          </a:bodyPr>
          <a:lstStyle/>
          <a:p>
            <a:pPr>
              <a:spcBef>
                <a:spcPct val="50000"/>
              </a:spcBef>
            </a:pPr>
            <a:r>
              <a:rPr lang="en-US" sz="1400" dirty="0"/>
              <a:t>Excavated Earth and Stone</a:t>
            </a:r>
          </a:p>
        </p:txBody>
      </p:sp>
      <p:sp>
        <p:nvSpPr>
          <p:cNvPr id="130090" name="Text Box 42"/>
          <p:cNvSpPr txBox="1">
            <a:spLocks noChangeArrowheads="1"/>
          </p:cNvSpPr>
          <p:nvPr/>
        </p:nvSpPr>
        <p:spPr bwMode="auto">
          <a:xfrm>
            <a:off x="1828800" y="5334000"/>
            <a:ext cx="2362200" cy="304800"/>
          </a:xfrm>
          <a:prstGeom prst="rect">
            <a:avLst/>
          </a:prstGeom>
          <a:noFill/>
          <a:ln w="9525">
            <a:noFill/>
            <a:miter lim="800000"/>
            <a:headEnd/>
            <a:tailEnd/>
          </a:ln>
        </p:spPr>
        <p:txBody>
          <a:bodyPr>
            <a:spAutoFit/>
          </a:bodyPr>
          <a:lstStyle/>
          <a:p>
            <a:pPr>
              <a:spcBef>
                <a:spcPct val="50000"/>
              </a:spcBef>
            </a:pPr>
            <a:r>
              <a:rPr lang="en-US" sz="1400" dirty="0"/>
              <a:t>Bituminous Materials</a:t>
            </a:r>
          </a:p>
        </p:txBody>
      </p:sp>
      <p:sp>
        <p:nvSpPr>
          <p:cNvPr id="130091" name="Text Box 43"/>
          <p:cNvSpPr txBox="1">
            <a:spLocks noChangeArrowheads="1"/>
          </p:cNvSpPr>
          <p:nvPr/>
        </p:nvSpPr>
        <p:spPr bwMode="auto">
          <a:xfrm>
            <a:off x="1828800" y="5791200"/>
            <a:ext cx="5410200" cy="304800"/>
          </a:xfrm>
          <a:prstGeom prst="rect">
            <a:avLst/>
          </a:prstGeom>
          <a:noFill/>
          <a:ln w="9525">
            <a:noFill/>
            <a:miter lim="800000"/>
            <a:headEnd/>
            <a:tailEnd/>
          </a:ln>
        </p:spPr>
        <p:txBody>
          <a:bodyPr>
            <a:spAutoFit/>
          </a:bodyPr>
          <a:lstStyle/>
          <a:p>
            <a:pPr>
              <a:spcBef>
                <a:spcPct val="50000"/>
              </a:spcBef>
            </a:pPr>
            <a:r>
              <a:rPr lang="en-US" sz="1400" dirty="0"/>
              <a:t>Metal….Routinely in the Form of Excavated Corrugated Metal Pipe</a:t>
            </a:r>
          </a:p>
        </p:txBody>
      </p:sp>
      <p:sp>
        <p:nvSpPr>
          <p:cNvPr id="24" name="Rectangle 23"/>
          <p:cNvSpPr/>
          <p:nvPr/>
        </p:nvSpPr>
        <p:spPr>
          <a:xfrm>
            <a:off x="685800" y="1905000"/>
            <a:ext cx="7772400" cy="2246769"/>
          </a:xfrm>
          <a:prstGeom prst="rect">
            <a:avLst/>
          </a:prstGeom>
        </p:spPr>
        <p:txBody>
          <a:bodyPr wrap="square">
            <a:spAutoFit/>
          </a:bodyPr>
          <a:lstStyle/>
          <a:p>
            <a:pPr marL="177800" indent="-177800"/>
            <a:r>
              <a:rPr lang="en-US" sz="1400" dirty="0" smtClean="0"/>
              <a:t>1. Excavated earth, stone and/or bituminous materials disposed on non-Department owned property and no release (M-666) secured or release secured and site on which materials are deposited exhibits obvious wetland characteristics, or steel reinforced concrete and excavated corrugated metal pipe not segregated from excavated earth, stone and bituminous materials prior to disposal, or project-related litter and debris left on site.</a:t>
            </a:r>
          </a:p>
          <a:p>
            <a:pPr marL="177800" indent="-177800"/>
            <a:r>
              <a:rPr lang="en-US" sz="1400" dirty="0" smtClean="0"/>
              <a:t>5. Excavated earth, stone and bituminous materials properly disposed, required releases (M-666) secured and on site, steel reinforced concrete and scrap metal segregated from excavated earth, stone and bituminous materials prior to disposal, steel reinforced concrete and scrap metal properly disposed or stored for scrap sale or recycling and site is free of project-related litter and debris. Environmental due diligence forms completed as required.</a:t>
            </a:r>
            <a:endParaRPr lang="en-US" sz="1400" dirty="0"/>
          </a:p>
        </p:txBody>
      </p:sp>
      <p:sp>
        <p:nvSpPr>
          <p:cNvPr id="13"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
        <p:nvSpPr>
          <p:cNvPr id="11"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2"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Tree>
    <p:extLst>
      <p:ext uri="{BB962C8B-B14F-4D97-AF65-F5344CB8AC3E}">
        <p14:creationId xmlns:p14="http://schemas.microsoft.com/office/powerpoint/2010/main" val="22037313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Text Box 2"/>
          <p:cNvSpPr txBox="1">
            <a:spLocks noChangeArrowheads="1"/>
          </p:cNvSpPr>
          <p:nvPr/>
        </p:nvSpPr>
        <p:spPr bwMode="auto">
          <a:xfrm>
            <a:off x="762000" y="990600"/>
            <a:ext cx="8001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B.  7.  Waste Disposal  “Environmental Conduct”    </a:t>
            </a:r>
            <a:r>
              <a:rPr lang="en-US" sz="1400">
                <a:cs typeface="Times New Roman" pitchFamily="18" charset="0"/>
              </a:rPr>
              <a:t>(cont’d.)</a:t>
            </a:r>
          </a:p>
        </p:txBody>
      </p:sp>
      <p:sp>
        <p:nvSpPr>
          <p:cNvPr id="144402" name="Text Box 18"/>
          <p:cNvSpPr txBox="1">
            <a:spLocks noChangeArrowheads="1"/>
          </p:cNvSpPr>
          <p:nvPr/>
        </p:nvSpPr>
        <p:spPr bwMode="auto">
          <a:xfrm>
            <a:off x="533400" y="1352550"/>
            <a:ext cx="3290888" cy="304800"/>
          </a:xfrm>
          <a:prstGeom prst="rect">
            <a:avLst/>
          </a:prstGeom>
          <a:noFill/>
          <a:ln w="9525">
            <a:noFill/>
            <a:miter lim="800000"/>
            <a:headEnd/>
            <a:tailEnd/>
          </a:ln>
        </p:spPr>
        <p:txBody>
          <a:bodyPr wrap="square">
            <a:spAutoFit/>
          </a:bodyPr>
          <a:lstStyle/>
          <a:p>
            <a:pPr algn="ctr">
              <a:spcBef>
                <a:spcPct val="50000"/>
              </a:spcBef>
            </a:pPr>
            <a:r>
              <a:rPr lang="en-US" sz="1400" dirty="0"/>
              <a:t>Excavated Earth &amp; Stone</a:t>
            </a:r>
          </a:p>
        </p:txBody>
      </p:sp>
      <p:pic>
        <p:nvPicPr>
          <p:cNvPr id="144405" name="Picture 21"/>
          <p:cNvPicPr>
            <a:picLocks noChangeAspect="1" noChangeArrowheads="1"/>
          </p:cNvPicPr>
          <p:nvPr/>
        </p:nvPicPr>
        <p:blipFill>
          <a:blip r:embed="rId2" cstate="email">
            <a:lum bright="-10000" contrast="20000"/>
            <a:extLst>
              <a:ext uri="{28A0092B-C50C-407E-A947-70E740481C1C}">
                <a14:useLocalDpi xmlns:a14="http://schemas.microsoft.com/office/drawing/2010/main"/>
              </a:ext>
            </a:extLst>
          </a:blip>
          <a:srcRect/>
          <a:stretch>
            <a:fillRect/>
          </a:stretch>
        </p:blipFill>
        <p:spPr bwMode="auto">
          <a:xfrm>
            <a:off x="533400" y="1676400"/>
            <a:ext cx="3290888" cy="2466975"/>
          </a:xfrm>
          <a:prstGeom prst="rect">
            <a:avLst/>
          </a:prstGeom>
          <a:ln>
            <a:noFill/>
          </a:ln>
          <a:effectLst>
            <a:outerShdw blurRad="292100" dist="139700" dir="2700000" algn="tl" rotWithShape="0">
              <a:srgbClr val="333333">
                <a:alpha val="65000"/>
              </a:srgbClr>
            </a:outerShdw>
          </a:effectLst>
        </p:spPr>
      </p:pic>
      <p:pic>
        <p:nvPicPr>
          <p:cNvPr id="144407" name="Picture 23"/>
          <p:cNvPicPr>
            <a:picLocks noChangeAspect="1" noChangeArrowheads="1"/>
          </p:cNvPicPr>
          <p:nvPr/>
        </p:nvPicPr>
        <p:blipFill>
          <a:blip r:embed="rId3" cstate="email">
            <a:lum bright="-20000" contrast="30000"/>
            <a:extLst>
              <a:ext uri="{28A0092B-C50C-407E-A947-70E740481C1C}">
                <a14:useLocalDpi xmlns:a14="http://schemas.microsoft.com/office/drawing/2010/main"/>
              </a:ext>
            </a:extLst>
          </a:blip>
          <a:srcRect/>
          <a:stretch>
            <a:fillRect/>
          </a:stretch>
        </p:blipFill>
        <p:spPr bwMode="auto">
          <a:xfrm>
            <a:off x="2133600" y="3886200"/>
            <a:ext cx="5000625" cy="2290763"/>
          </a:xfrm>
          <a:prstGeom prst="rect">
            <a:avLst/>
          </a:prstGeom>
          <a:ln>
            <a:noFill/>
          </a:ln>
          <a:effectLst>
            <a:outerShdw blurRad="292100" dist="139700" dir="2700000" algn="tl" rotWithShape="0">
              <a:srgbClr val="333333">
                <a:alpha val="65000"/>
              </a:srgbClr>
            </a:outerShdw>
          </a:effectLst>
        </p:spPr>
      </p:pic>
      <p:pic>
        <p:nvPicPr>
          <p:cNvPr id="144408" name="Picture 24"/>
          <p:cNvPicPr>
            <a:picLocks noChangeAspect="1" noChangeArrowheads="1"/>
          </p:cNvPicPr>
          <p:nvPr/>
        </p:nvPicPr>
        <p:blipFill>
          <a:blip r:embed="rId4" cstate="email">
            <a:lum bright="-10000" contrast="10000"/>
            <a:extLst>
              <a:ext uri="{28A0092B-C50C-407E-A947-70E740481C1C}">
                <a14:useLocalDpi xmlns:a14="http://schemas.microsoft.com/office/drawing/2010/main"/>
              </a:ext>
            </a:extLst>
          </a:blip>
          <a:srcRect/>
          <a:stretch>
            <a:fillRect/>
          </a:stretch>
        </p:blipFill>
        <p:spPr bwMode="auto">
          <a:xfrm>
            <a:off x="4953000" y="1676400"/>
            <a:ext cx="3290888" cy="2466975"/>
          </a:xfrm>
          <a:prstGeom prst="rect">
            <a:avLst/>
          </a:prstGeom>
          <a:ln>
            <a:noFill/>
          </a:ln>
          <a:effectLst>
            <a:outerShdw blurRad="292100" dist="139700" dir="2700000" algn="tl" rotWithShape="0">
              <a:srgbClr val="333333">
                <a:alpha val="65000"/>
              </a:srgbClr>
            </a:outerShdw>
          </a:effectLst>
        </p:spPr>
      </p:pic>
      <p:sp>
        <p:nvSpPr>
          <p:cNvPr id="144409" name="Text Box 25"/>
          <p:cNvSpPr txBox="1">
            <a:spLocks noChangeArrowheads="1"/>
          </p:cNvSpPr>
          <p:nvPr/>
        </p:nvSpPr>
        <p:spPr bwMode="auto">
          <a:xfrm>
            <a:off x="4953000" y="1371600"/>
            <a:ext cx="3290888" cy="304800"/>
          </a:xfrm>
          <a:prstGeom prst="rect">
            <a:avLst/>
          </a:prstGeom>
          <a:noFill/>
          <a:ln w="9525">
            <a:noFill/>
            <a:miter lim="800000"/>
            <a:headEnd/>
            <a:tailEnd/>
          </a:ln>
        </p:spPr>
        <p:txBody>
          <a:bodyPr wrap="square">
            <a:spAutoFit/>
          </a:bodyPr>
          <a:lstStyle/>
          <a:p>
            <a:pPr algn="ctr">
              <a:spcBef>
                <a:spcPct val="50000"/>
              </a:spcBef>
            </a:pPr>
            <a:r>
              <a:rPr lang="en-US" sz="1400" dirty="0"/>
              <a:t>Excavated Metal Pipe</a:t>
            </a:r>
          </a:p>
        </p:txBody>
      </p:sp>
      <p:sp>
        <p:nvSpPr>
          <p:cNvPr id="144410" name="Text Box 26"/>
          <p:cNvSpPr txBox="1">
            <a:spLocks noChangeArrowheads="1"/>
          </p:cNvSpPr>
          <p:nvPr/>
        </p:nvSpPr>
        <p:spPr bwMode="auto">
          <a:xfrm>
            <a:off x="2133601" y="6215063"/>
            <a:ext cx="5000624" cy="304800"/>
          </a:xfrm>
          <a:prstGeom prst="rect">
            <a:avLst/>
          </a:prstGeom>
          <a:noFill/>
          <a:ln w="9525">
            <a:noFill/>
            <a:miter lim="800000"/>
            <a:headEnd/>
            <a:tailEnd/>
          </a:ln>
        </p:spPr>
        <p:txBody>
          <a:bodyPr wrap="square">
            <a:spAutoFit/>
          </a:bodyPr>
          <a:lstStyle/>
          <a:p>
            <a:pPr algn="ctr">
              <a:spcBef>
                <a:spcPct val="50000"/>
              </a:spcBef>
            </a:pPr>
            <a:r>
              <a:rPr lang="en-US" sz="1400" dirty="0"/>
              <a:t>Excavated Bituminous Material</a:t>
            </a:r>
          </a:p>
        </p:txBody>
      </p:sp>
      <p:sp>
        <p:nvSpPr>
          <p:cNvPr id="14" name="Title 4">
            <a:hlinkClick r:id="rId5"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
        <p:nvSpPr>
          <p:cNvPr id="12"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3"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Tree>
    <p:extLst>
      <p:ext uri="{BB962C8B-B14F-4D97-AF65-F5344CB8AC3E}">
        <p14:creationId xmlns:p14="http://schemas.microsoft.com/office/powerpoint/2010/main" val="10316615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Text Box 2"/>
          <p:cNvSpPr txBox="1">
            <a:spLocks noChangeArrowheads="1"/>
          </p:cNvSpPr>
          <p:nvPr/>
        </p:nvSpPr>
        <p:spPr bwMode="auto">
          <a:xfrm>
            <a:off x="762000" y="838200"/>
            <a:ext cx="8001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B.  7.  Waste Disposal  “Environmental Conduct”    </a:t>
            </a:r>
            <a:r>
              <a:rPr lang="en-US" sz="1400">
                <a:cs typeface="Times New Roman" pitchFamily="18" charset="0"/>
              </a:rPr>
              <a:t>(cont’d.)</a:t>
            </a:r>
          </a:p>
        </p:txBody>
      </p:sp>
      <p:sp>
        <p:nvSpPr>
          <p:cNvPr id="125958" name="Text Box 6"/>
          <p:cNvSpPr txBox="1">
            <a:spLocks noChangeArrowheads="1"/>
          </p:cNvSpPr>
          <p:nvPr/>
        </p:nvSpPr>
        <p:spPr bwMode="auto">
          <a:xfrm>
            <a:off x="3657600" y="1219200"/>
            <a:ext cx="1447800" cy="304800"/>
          </a:xfrm>
          <a:prstGeom prst="rect">
            <a:avLst/>
          </a:prstGeom>
          <a:noFill/>
          <a:ln w="9525">
            <a:noFill/>
            <a:miter lim="800000"/>
            <a:headEnd/>
            <a:tailEnd/>
          </a:ln>
        </p:spPr>
        <p:txBody>
          <a:bodyPr>
            <a:spAutoFit/>
          </a:bodyPr>
          <a:lstStyle/>
          <a:p>
            <a:pPr>
              <a:spcBef>
                <a:spcPct val="50000"/>
              </a:spcBef>
            </a:pPr>
            <a:r>
              <a:rPr lang="en-US" sz="1400" b="1"/>
              <a:t>It All Adds Up!</a:t>
            </a:r>
          </a:p>
        </p:txBody>
      </p:sp>
      <p:sp>
        <p:nvSpPr>
          <p:cNvPr id="153608" name="Text Box 8"/>
          <p:cNvSpPr txBox="1">
            <a:spLocks noChangeArrowheads="1"/>
          </p:cNvSpPr>
          <p:nvPr/>
        </p:nvSpPr>
        <p:spPr bwMode="auto">
          <a:xfrm>
            <a:off x="609600" y="1447800"/>
            <a:ext cx="4343400" cy="304800"/>
          </a:xfrm>
          <a:prstGeom prst="rect">
            <a:avLst/>
          </a:prstGeom>
          <a:noFill/>
          <a:ln w="9525">
            <a:noFill/>
            <a:miter lim="800000"/>
            <a:headEnd/>
            <a:tailEnd/>
          </a:ln>
        </p:spPr>
        <p:txBody>
          <a:bodyPr>
            <a:spAutoFit/>
          </a:bodyPr>
          <a:lstStyle/>
          <a:p>
            <a:pPr>
              <a:spcBef>
                <a:spcPct val="50000"/>
              </a:spcBef>
            </a:pPr>
            <a:r>
              <a:rPr lang="en-US" sz="1400"/>
              <a:t>Pipe Replaced During Fiscal year 2001-2002 …..</a:t>
            </a:r>
          </a:p>
        </p:txBody>
      </p:sp>
      <p:sp>
        <p:nvSpPr>
          <p:cNvPr id="153609" name="Text Box 9"/>
          <p:cNvSpPr txBox="1">
            <a:spLocks noChangeArrowheads="1"/>
          </p:cNvSpPr>
          <p:nvPr/>
        </p:nvSpPr>
        <p:spPr bwMode="auto">
          <a:xfrm>
            <a:off x="4267200" y="1447800"/>
            <a:ext cx="1447800" cy="304800"/>
          </a:xfrm>
          <a:prstGeom prst="rect">
            <a:avLst/>
          </a:prstGeom>
          <a:noFill/>
          <a:ln w="9525">
            <a:noFill/>
            <a:miter lim="800000"/>
            <a:headEnd/>
            <a:tailEnd/>
          </a:ln>
        </p:spPr>
        <p:txBody>
          <a:bodyPr>
            <a:spAutoFit/>
          </a:bodyPr>
          <a:lstStyle/>
          <a:p>
            <a:pPr>
              <a:spcBef>
                <a:spcPct val="50000"/>
              </a:spcBef>
            </a:pPr>
            <a:r>
              <a:rPr lang="en-US" sz="1400"/>
              <a:t>216,000 Feet</a:t>
            </a:r>
          </a:p>
        </p:txBody>
      </p:sp>
      <p:sp>
        <p:nvSpPr>
          <p:cNvPr id="153610" name="Text Box 10"/>
          <p:cNvSpPr txBox="1">
            <a:spLocks noChangeArrowheads="1"/>
          </p:cNvSpPr>
          <p:nvPr/>
        </p:nvSpPr>
        <p:spPr bwMode="auto">
          <a:xfrm>
            <a:off x="5410200" y="1447800"/>
            <a:ext cx="2667000" cy="304800"/>
          </a:xfrm>
          <a:prstGeom prst="rect">
            <a:avLst/>
          </a:prstGeom>
          <a:noFill/>
          <a:ln w="9525">
            <a:noFill/>
            <a:miter lim="800000"/>
            <a:headEnd/>
            <a:tailEnd/>
          </a:ln>
        </p:spPr>
        <p:txBody>
          <a:bodyPr>
            <a:spAutoFit/>
          </a:bodyPr>
          <a:lstStyle/>
          <a:p>
            <a:pPr>
              <a:spcBef>
                <a:spcPct val="50000"/>
              </a:spcBef>
            </a:pPr>
            <a:r>
              <a:rPr lang="en-US" sz="1400"/>
              <a:t>(Approximately 41 Miles of Pipe)</a:t>
            </a:r>
          </a:p>
        </p:txBody>
      </p:sp>
      <p:sp>
        <p:nvSpPr>
          <p:cNvPr id="153611" name="Text Box 11"/>
          <p:cNvSpPr txBox="1">
            <a:spLocks noChangeArrowheads="1"/>
          </p:cNvSpPr>
          <p:nvPr/>
        </p:nvSpPr>
        <p:spPr bwMode="auto">
          <a:xfrm>
            <a:off x="2743200" y="1981200"/>
            <a:ext cx="3352800" cy="304800"/>
          </a:xfrm>
          <a:prstGeom prst="rect">
            <a:avLst/>
          </a:prstGeom>
          <a:noFill/>
          <a:ln w="9525">
            <a:noFill/>
            <a:miter lim="800000"/>
            <a:headEnd/>
            <a:tailEnd/>
          </a:ln>
        </p:spPr>
        <p:txBody>
          <a:bodyPr>
            <a:spAutoFit/>
          </a:bodyPr>
          <a:lstStyle/>
          <a:p>
            <a:pPr>
              <a:spcBef>
                <a:spcPct val="50000"/>
              </a:spcBef>
            </a:pPr>
            <a:r>
              <a:rPr lang="en-US" sz="1400" b="1">
                <a:solidFill>
                  <a:srgbClr val="FF0000"/>
                </a:solidFill>
              </a:rPr>
              <a:t>*</a:t>
            </a:r>
            <a:r>
              <a:rPr lang="en-US" sz="1400"/>
              <a:t> Excavated Material Requiring Disposal:</a:t>
            </a:r>
          </a:p>
        </p:txBody>
      </p:sp>
      <p:sp>
        <p:nvSpPr>
          <p:cNvPr id="153612" name="Text Box 12"/>
          <p:cNvSpPr txBox="1">
            <a:spLocks noChangeArrowheads="1"/>
          </p:cNvSpPr>
          <p:nvPr/>
        </p:nvSpPr>
        <p:spPr bwMode="auto">
          <a:xfrm>
            <a:off x="2286000" y="2286000"/>
            <a:ext cx="3124200" cy="304800"/>
          </a:xfrm>
          <a:prstGeom prst="rect">
            <a:avLst/>
          </a:prstGeom>
          <a:noFill/>
          <a:ln w="9525">
            <a:noFill/>
            <a:miter lim="800000"/>
            <a:headEnd/>
            <a:tailEnd/>
          </a:ln>
        </p:spPr>
        <p:txBody>
          <a:bodyPr>
            <a:spAutoFit/>
          </a:bodyPr>
          <a:lstStyle/>
          <a:p>
            <a:pPr>
              <a:spcBef>
                <a:spcPct val="50000"/>
              </a:spcBef>
            </a:pPr>
            <a:r>
              <a:rPr lang="en-US" sz="1400" i="1" u="sng"/>
              <a:t>Earth and Stone</a:t>
            </a:r>
            <a:r>
              <a:rPr lang="en-US" sz="1400" u="sng"/>
              <a:t> – 150,000 Cubic Yards</a:t>
            </a:r>
          </a:p>
        </p:txBody>
      </p:sp>
      <p:sp>
        <p:nvSpPr>
          <p:cNvPr id="153613" name="Text Box 13"/>
          <p:cNvSpPr txBox="1">
            <a:spLocks noChangeArrowheads="1"/>
          </p:cNvSpPr>
          <p:nvPr/>
        </p:nvSpPr>
        <p:spPr bwMode="auto">
          <a:xfrm>
            <a:off x="2286000" y="3048000"/>
            <a:ext cx="3124200" cy="304800"/>
          </a:xfrm>
          <a:prstGeom prst="rect">
            <a:avLst/>
          </a:prstGeom>
          <a:noFill/>
          <a:ln w="9525">
            <a:noFill/>
            <a:miter lim="800000"/>
            <a:headEnd/>
            <a:tailEnd/>
          </a:ln>
        </p:spPr>
        <p:txBody>
          <a:bodyPr>
            <a:spAutoFit/>
          </a:bodyPr>
          <a:lstStyle/>
          <a:p>
            <a:pPr>
              <a:spcBef>
                <a:spcPct val="50000"/>
              </a:spcBef>
            </a:pPr>
            <a:r>
              <a:rPr lang="en-US" sz="1400" i="1" u="sng"/>
              <a:t>Bituminous Material</a:t>
            </a:r>
            <a:r>
              <a:rPr lang="en-US" sz="1400" u="sng"/>
              <a:t> – 18,000 Tons</a:t>
            </a:r>
          </a:p>
        </p:txBody>
      </p:sp>
      <p:sp>
        <p:nvSpPr>
          <p:cNvPr id="153614" name="Text Box 14"/>
          <p:cNvSpPr txBox="1">
            <a:spLocks noChangeArrowheads="1"/>
          </p:cNvSpPr>
          <p:nvPr/>
        </p:nvSpPr>
        <p:spPr bwMode="auto">
          <a:xfrm>
            <a:off x="2286000" y="4191000"/>
            <a:ext cx="3124200" cy="304800"/>
          </a:xfrm>
          <a:prstGeom prst="rect">
            <a:avLst/>
          </a:prstGeom>
          <a:noFill/>
          <a:ln w="9525">
            <a:noFill/>
            <a:miter lim="800000"/>
            <a:headEnd/>
            <a:tailEnd/>
          </a:ln>
        </p:spPr>
        <p:txBody>
          <a:bodyPr>
            <a:spAutoFit/>
          </a:bodyPr>
          <a:lstStyle/>
          <a:p>
            <a:pPr>
              <a:spcBef>
                <a:spcPct val="50000"/>
              </a:spcBef>
            </a:pPr>
            <a:r>
              <a:rPr lang="en-US" sz="1400" i="1" u="sng"/>
              <a:t>Metal Pipe</a:t>
            </a:r>
            <a:r>
              <a:rPr lang="en-US" sz="1400" u="sng"/>
              <a:t> – 918 Tons</a:t>
            </a:r>
          </a:p>
        </p:txBody>
      </p:sp>
      <p:sp>
        <p:nvSpPr>
          <p:cNvPr id="153616" name="Text Box 16"/>
          <p:cNvSpPr txBox="1">
            <a:spLocks noChangeArrowheads="1"/>
          </p:cNvSpPr>
          <p:nvPr/>
        </p:nvSpPr>
        <p:spPr bwMode="auto">
          <a:xfrm>
            <a:off x="3352800" y="2514600"/>
            <a:ext cx="4038600" cy="304800"/>
          </a:xfrm>
          <a:prstGeom prst="rect">
            <a:avLst/>
          </a:prstGeom>
          <a:noFill/>
          <a:ln w="9525">
            <a:noFill/>
            <a:miter lim="800000"/>
            <a:headEnd/>
            <a:tailEnd/>
          </a:ln>
        </p:spPr>
        <p:txBody>
          <a:bodyPr>
            <a:spAutoFit/>
          </a:bodyPr>
          <a:lstStyle/>
          <a:p>
            <a:pPr>
              <a:spcBef>
                <a:spcPct val="50000"/>
              </a:spcBef>
            </a:pPr>
            <a:r>
              <a:rPr lang="en-US" sz="1400" u="sng"/>
              <a:t>6,818</a:t>
            </a:r>
            <a:r>
              <a:rPr lang="en-US" sz="1400"/>
              <a:t> Tri-Axle Dump Truck Loads (22 c.y. capacity)</a:t>
            </a:r>
          </a:p>
        </p:txBody>
      </p:sp>
      <p:sp>
        <p:nvSpPr>
          <p:cNvPr id="153617" name="Text Box 17"/>
          <p:cNvSpPr txBox="1">
            <a:spLocks noChangeArrowheads="1"/>
          </p:cNvSpPr>
          <p:nvPr/>
        </p:nvSpPr>
        <p:spPr bwMode="auto">
          <a:xfrm>
            <a:off x="3352800" y="2743200"/>
            <a:ext cx="2667000" cy="304800"/>
          </a:xfrm>
          <a:prstGeom prst="rect">
            <a:avLst/>
          </a:prstGeom>
          <a:noFill/>
          <a:ln w="9525">
            <a:noFill/>
            <a:miter lim="800000"/>
            <a:headEnd/>
            <a:tailEnd/>
          </a:ln>
        </p:spPr>
        <p:txBody>
          <a:bodyPr>
            <a:spAutoFit/>
          </a:bodyPr>
          <a:lstStyle/>
          <a:p>
            <a:pPr>
              <a:spcBef>
                <a:spcPct val="50000"/>
              </a:spcBef>
            </a:pPr>
            <a:r>
              <a:rPr lang="en-US" sz="1400"/>
              <a:t>If Lined up End to End – </a:t>
            </a:r>
            <a:r>
              <a:rPr lang="en-US" sz="1400" u="sng"/>
              <a:t>38Miles</a:t>
            </a:r>
          </a:p>
        </p:txBody>
      </p:sp>
      <p:sp>
        <p:nvSpPr>
          <p:cNvPr id="153618" name="Text Box 18"/>
          <p:cNvSpPr txBox="1">
            <a:spLocks noChangeArrowheads="1"/>
          </p:cNvSpPr>
          <p:nvPr/>
        </p:nvSpPr>
        <p:spPr bwMode="auto">
          <a:xfrm>
            <a:off x="3352800" y="3276600"/>
            <a:ext cx="4038600" cy="730250"/>
          </a:xfrm>
          <a:prstGeom prst="rect">
            <a:avLst/>
          </a:prstGeom>
          <a:noFill/>
          <a:ln w="9525">
            <a:noFill/>
            <a:miter lim="800000"/>
            <a:headEnd/>
            <a:tailEnd/>
          </a:ln>
        </p:spPr>
        <p:txBody>
          <a:bodyPr>
            <a:spAutoFit/>
          </a:bodyPr>
          <a:lstStyle/>
          <a:p>
            <a:pPr>
              <a:spcBef>
                <a:spcPct val="50000"/>
              </a:spcBef>
            </a:pPr>
            <a:r>
              <a:rPr lang="en-US" sz="1400"/>
              <a:t>This Amount of Bituminous Material Would Cover</a:t>
            </a:r>
            <a:br>
              <a:rPr lang="en-US" sz="1400"/>
            </a:br>
            <a:r>
              <a:rPr lang="en-US" sz="1400" u="sng"/>
              <a:t>18 Miles of Roadway</a:t>
            </a:r>
            <a:r>
              <a:rPr lang="en-US" sz="1400"/>
              <a:t> 20 Feet Wide at an Inch and a Half in Depth</a:t>
            </a:r>
          </a:p>
        </p:txBody>
      </p:sp>
      <p:sp>
        <p:nvSpPr>
          <p:cNvPr id="153619" name="Text Box 19"/>
          <p:cNvSpPr txBox="1">
            <a:spLocks noChangeArrowheads="1"/>
          </p:cNvSpPr>
          <p:nvPr/>
        </p:nvSpPr>
        <p:spPr bwMode="auto">
          <a:xfrm>
            <a:off x="1066800" y="5029200"/>
            <a:ext cx="3962400" cy="304800"/>
          </a:xfrm>
          <a:prstGeom prst="rect">
            <a:avLst/>
          </a:prstGeom>
          <a:noFill/>
          <a:ln w="9525">
            <a:noFill/>
            <a:miter lim="800000"/>
            <a:headEnd/>
            <a:tailEnd/>
          </a:ln>
        </p:spPr>
        <p:txBody>
          <a:bodyPr>
            <a:spAutoFit/>
          </a:bodyPr>
          <a:lstStyle/>
          <a:p>
            <a:pPr>
              <a:spcBef>
                <a:spcPct val="50000"/>
              </a:spcBef>
            </a:pPr>
            <a:r>
              <a:rPr lang="en-US" sz="1400" b="1">
                <a:solidFill>
                  <a:srgbClr val="FF0000"/>
                </a:solidFill>
              </a:rPr>
              <a:t>*</a:t>
            </a:r>
            <a:r>
              <a:rPr lang="en-US" sz="1400"/>
              <a:t> Estimates Assume the Following:</a:t>
            </a:r>
          </a:p>
        </p:txBody>
      </p:sp>
      <p:sp>
        <p:nvSpPr>
          <p:cNvPr id="153621" name="Text Box 21"/>
          <p:cNvSpPr txBox="1">
            <a:spLocks noChangeArrowheads="1"/>
          </p:cNvSpPr>
          <p:nvPr/>
        </p:nvSpPr>
        <p:spPr bwMode="auto">
          <a:xfrm>
            <a:off x="3352800" y="3886200"/>
            <a:ext cx="4038600" cy="304800"/>
          </a:xfrm>
          <a:prstGeom prst="rect">
            <a:avLst/>
          </a:prstGeom>
          <a:noFill/>
          <a:ln w="9525">
            <a:noFill/>
            <a:miter lim="800000"/>
            <a:headEnd/>
            <a:tailEnd/>
          </a:ln>
        </p:spPr>
        <p:txBody>
          <a:bodyPr>
            <a:spAutoFit/>
          </a:bodyPr>
          <a:lstStyle/>
          <a:p>
            <a:pPr>
              <a:spcBef>
                <a:spcPct val="50000"/>
              </a:spcBef>
            </a:pPr>
            <a:r>
              <a:rPr lang="en-US" sz="1400" u="sng"/>
              <a:t>900</a:t>
            </a:r>
            <a:r>
              <a:rPr lang="en-US" sz="1400"/>
              <a:t> Tri-Axle Dump Truck Loads (22 c.y. capacity)</a:t>
            </a:r>
          </a:p>
        </p:txBody>
      </p:sp>
      <p:sp>
        <p:nvSpPr>
          <p:cNvPr id="153622" name="Text Box 22"/>
          <p:cNvSpPr txBox="1">
            <a:spLocks noChangeArrowheads="1"/>
          </p:cNvSpPr>
          <p:nvPr/>
        </p:nvSpPr>
        <p:spPr bwMode="auto">
          <a:xfrm>
            <a:off x="1066800" y="5334000"/>
            <a:ext cx="7010400" cy="942975"/>
          </a:xfrm>
          <a:prstGeom prst="rect">
            <a:avLst/>
          </a:prstGeom>
          <a:noFill/>
          <a:ln w="9525">
            <a:noFill/>
            <a:miter lim="800000"/>
            <a:headEnd/>
            <a:tailEnd/>
          </a:ln>
        </p:spPr>
        <p:txBody>
          <a:bodyPr>
            <a:spAutoFit/>
          </a:bodyPr>
          <a:lstStyle/>
          <a:p>
            <a:pPr>
              <a:spcBef>
                <a:spcPct val="50000"/>
              </a:spcBef>
            </a:pPr>
            <a:r>
              <a:rPr lang="en-US" sz="1400"/>
              <a:t>Trench Width 5’;  Total Trench Depth 4 ½’;  Depth of Bituminous Pavement Removed 5”; Total Length of Pavement Removal Equal to 50% of Pipe Placed;  Length of Pipe Removed Equal to 85% (183,600’) of Pipe Replaced (216,000’);  All Pipe Removed was Metal;  O.D. of Pipe Removed 15”;  Weight per Foot of Pipe Removed 10 Lbs.</a:t>
            </a:r>
          </a:p>
        </p:txBody>
      </p:sp>
      <p:sp>
        <p:nvSpPr>
          <p:cNvPr id="153623" name="Rectangle 23"/>
          <p:cNvSpPr>
            <a:spLocks noChangeArrowheads="1"/>
          </p:cNvSpPr>
          <p:nvPr/>
        </p:nvSpPr>
        <p:spPr bwMode="auto">
          <a:xfrm>
            <a:off x="1066800" y="5029200"/>
            <a:ext cx="6934200" cy="1295400"/>
          </a:xfrm>
          <a:prstGeom prst="rect">
            <a:avLst/>
          </a:prstGeom>
          <a:noFill/>
          <a:ln w="12700">
            <a:solidFill>
              <a:srgbClr val="FF0000"/>
            </a:solidFill>
            <a:miter lim="800000"/>
            <a:headEnd/>
            <a:tailEnd/>
          </a:ln>
        </p:spPr>
        <p:txBody>
          <a:bodyPr wrap="none" anchor="ctr"/>
          <a:lstStyle/>
          <a:p>
            <a:endParaRPr lang="en-US"/>
          </a:p>
        </p:txBody>
      </p:sp>
      <p:sp>
        <p:nvSpPr>
          <p:cNvPr id="153624" name="Text Box 24"/>
          <p:cNvSpPr txBox="1">
            <a:spLocks noChangeArrowheads="1"/>
          </p:cNvSpPr>
          <p:nvPr/>
        </p:nvSpPr>
        <p:spPr bwMode="auto">
          <a:xfrm>
            <a:off x="3352800" y="4419600"/>
            <a:ext cx="4038600" cy="304800"/>
          </a:xfrm>
          <a:prstGeom prst="rect">
            <a:avLst/>
          </a:prstGeom>
          <a:noFill/>
          <a:ln w="9525">
            <a:noFill/>
            <a:miter lim="800000"/>
            <a:headEnd/>
            <a:tailEnd/>
          </a:ln>
        </p:spPr>
        <p:txBody>
          <a:bodyPr>
            <a:spAutoFit/>
          </a:bodyPr>
          <a:lstStyle/>
          <a:p>
            <a:pPr>
              <a:spcBef>
                <a:spcPct val="50000"/>
              </a:spcBef>
            </a:pPr>
            <a:r>
              <a:rPr lang="en-US" sz="1400" u="sng"/>
              <a:t>102</a:t>
            </a:r>
            <a:r>
              <a:rPr lang="en-US" sz="1400"/>
              <a:t> Tri-Axle Dump Truck Loads (22 c.y. capacity)</a:t>
            </a:r>
          </a:p>
        </p:txBody>
      </p:sp>
      <p:sp>
        <p:nvSpPr>
          <p:cNvPr id="153625" name="Line 25"/>
          <p:cNvSpPr>
            <a:spLocks noChangeShapeType="1"/>
          </p:cNvSpPr>
          <p:nvPr/>
        </p:nvSpPr>
        <p:spPr bwMode="auto">
          <a:xfrm>
            <a:off x="4343400" y="1676400"/>
            <a:ext cx="990600" cy="0"/>
          </a:xfrm>
          <a:prstGeom prst="line">
            <a:avLst/>
          </a:prstGeom>
          <a:noFill/>
          <a:ln w="12700">
            <a:solidFill>
              <a:srgbClr val="FF0000"/>
            </a:solidFill>
            <a:round/>
            <a:headEnd/>
            <a:tailEnd/>
          </a:ln>
        </p:spPr>
        <p:txBody>
          <a:bodyPr/>
          <a:lstStyle/>
          <a:p>
            <a:endParaRPr lang="en-US"/>
          </a:p>
        </p:txBody>
      </p:sp>
      <p:sp>
        <p:nvSpPr>
          <p:cNvPr id="25"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
        <p:nvSpPr>
          <p:cNvPr id="23"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24"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Tree>
    <p:extLst>
      <p:ext uri="{BB962C8B-B14F-4D97-AF65-F5344CB8AC3E}">
        <p14:creationId xmlns:p14="http://schemas.microsoft.com/office/powerpoint/2010/main" val="42231631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Text Box 2"/>
          <p:cNvSpPr txBox="1">
            <a:spLocks noChangeArrowheads="1"/>
          </p:cNvSpPr>
          <p:nvPr/>
        </p:nvSpPr>
        <p:spPr bwMode="auto">
          <a:xfrm>
            <a:off x="762000" y="838200"/>
            <a:ext cx="8001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B.  7.  Waste Disposal  “Environmental Conduct”    </a:t>
            </a:r>
            <a:r>
              <a:rPr lang="en-US" sz="1400">
                <a:cs typeface="Times New Roman" pitchFamily="18" charset="0"/>
              </a:rPr>
              <a:t>(cont’d.)</a:t>
            </a:r>
          </a:p>
        </p:txBody>
      </p:sp>
      <p:sp>
        <p:nvSpPr>
          <p:cNvPr id="126980"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26981" name="Text Box 4"/>
          <p:cNvSpPr txBox="1">
            <a:spLocks noChangeArrowheads="1"/>
          </p:cNvSpPr>
          <p:nvPr/>
        </p:nvSpPr>
        <p:spPr bwMode="auto">
          <a:xfrm>
            <a:off x="1600200" y="441325"/>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pic>
        <p:nvPicPr>
          <p:cNvPr id="126982" name="Picture 9"/>
          <p:cNvPicPr>
            <a:picLocks noChangeAspect="1" noChangeArrowheads="1"/>
          </p:cNvPicPr>
          <p:nvPr/>
        </p:nvPicPr>
        <p:blipFill>
          <a:blip r:embed="rId2" cstate="email">
            <a:lum bright="-20000"/>
            <a:extLst>
              <a:ext uri="{28A0092B-C50C-407E-A947-70E740481C1C}">
                <a14:useLocalDpi xmlns:a14="http://schemas.microsoft.com/office/drawing/2010/main"/>
              </a:ext>
            </a:extLst>
          </a:blip>
          <a:srcRect/>
          <a:stretch>
            <a:fillRect/>
          </a:stretch>
        </p:blipFill>
        <p:spPr bwMode="auto">
          <a:xfrm>
            <a:off x="4800601" y="1371601"/>
            <a:ext cx="3733800" cy="2475372"/>
          </a:xfrm>
          <a:prstGeom prst="rect">
            <a:avLst/>
          </a:prstGeom>
          <a:ln>
            <a:noFill/>
          </a:ln>
          <a:effectLst>
            <a:outerShdw blurRad="292100" dist="139700" dir="2700000" algn="tl" rotWithShape="0">
              <a:srgbClr val="333333">
                <a:alpha val="65000"/>
              </a:srgbClr>
            </a:outerShdw>
          </a:effectLst>
        </p:spPr>
      </p:pic>
      <p:pic>
        <p:nvPicPr>
          <p:cNvPr id="126983" name="Picture 13"/>
          <p:cNvPicPr>
            <a:picLocks noChangeAspect="1" noChangeArrowheads="1"/>
          </p:cNvPicPr>
          <p:nvPr/>
        </p:nvPicPr>
        <p:blipFill>
          <a:blip r:embed="rId3" cstate="email">
            <a:lum bright="-20000" contrast="20000"/>
            <a:extLst>
              <a:ext uri="{28A0092B-C50C-407E-A947-70E740481C1C}">
                <a14:useLocalDpi xmlns:a14="http://schemas.microsoft.com/office/drawing/2010/main"/>
              </a:ext>
            </a:extLst>
          </a:blip>
          <a:srcRect/>
          <a:stretch>
            <a:fillRect/>
          </a:stretch>
        </p:blipFill>
        <p:spPr bwMode="auto">
          <a:xfrm>
            <a:off x="685800" y="1371600"/>
            <a:ext cx="3409950" cy="2555875"/>
          </a:xfrm>
          <a:prstGeom prst="rect">
            <a:avLst/>
          </a:prstGeom>
          <a:ln>
            <a:noFill/>
          </a:ln>
          <a:effectLst>
            <a:outerShdw blurRad="292100" dist="139700" dir="2700000" algn="tl" rotWithShape="0">
              <a:srgbClr val="333333">
                <a:alpha val="65000"/>
              </a:srgbClr>
            </a:outerShdw>
          </a:effectLst>
        </p:spPr>
      </p:pic>
      <p:pic>
        <p:nvPicPr>
          <p:cNvPr id="126984" name="Picture 37"/>
          <p:cNvPicPr>
            <a:picLocks noChangeAspect="1" noChangeArrowheads="1"/>
          </p:cNvPicPr>
          <p:nvPr/>
        </p:nvPicPr>
        <p:blipFill>
          <a:blip r:embed="rId4" cstate="email">
            <a:lum bright="-30000" contrast="30000"/>
            <a:extLst>
              <a:ext uri="{28A0092B-C50C-407E-A947-70E740481C1C}">
                <a14:useLocalDpi xmlns:a14="http://schemas.microsoft.com/office/drawing/2010/main"/>
              </a:ext>
            </a:extLst>
          </a:blip>
          <a:srcRect/>
          <a:stretch>
            <a:fillRect/>
          </a:stretch>
        </p:blipFill>
        <p:spPr bwMode="auto">
          <a:xfrm>
            <a:off x="2667000" y="3505200"/>
            <a:ext cx="3419475" cy="2565400"/>
          </a:xfrm>
          <a:prstGeom prst="rect">
            <a:avLst/>
          </a:prstGeom>
          <a:ln>
            <a:noFill/>
          </a:ln>
          <a:effectLst>
            <a:outerShdw blurRad="292100" dist="139700" dir="2700000" algn="tl" rotWithShape="0">
              <a:srgbClr val="333333">
                <a:alpha val="65000"/>
              </a:srgbClr>
            </a:outerShdw>
          </a:effectLst>
        </p:spPr>
      </p:pic>
      <p:sp>
        <p:nvSpPr>
          <p:cNvPr id="126985" name="Text Box 38"/>
          <p:cNvSpPr txBox="1">
            <a:spLocks noChangeArrowheads="1"/>
          </p:cNvSpPr>
          <p:nvPr/>
        </p:nvSpPr>
        <p:spPr bwMode="auto">
          <a:xfrm>
            <a:off x="685800" y="4038600"/>
            <a:ext cx="1905000" cy="304800"/>
          </a:xfrm>
          <a:prstGeom prst="rect">
            <a:avLst/>
          </a:prstGeom>
          <a:noFill/>
          <a:ln w="9525">
            <a:noFill/>
            <a:miter lim="800000"/>
            <a:headEnd/>
            <a:tailEnd/>
          </a:ln>
        </p:spPr>
        <p:txBody>
          <a:bodyPr wrap="square">
            <a:spAutoFit/>
          </a:bodyPr>
          <a:lstStyle/>
          <a:p>
            <a:pPr algn="ctr">
              <a:spcBef>
                <a:spcPct val="50000"/>
              </a:spcBef>
            </a:pPr>
            <a:r>
              <a:rPr lang="en-US" sz="1400" dirty="0"/>
              <a:t>Releases Secured</a:t>
            </a:r>
          </a:p>
        </p:txBody>
      </p:sp>
      <p:sp>
        <p:nvSpPr>
          <p:cNvPr id="126986" name="Text Box 39"/>
          <p:cNvSpPr txBox="1">
            <a:spLocks noChangeArrowheads="1"/>
          </p:cNvSpPr>
          <p:nvPr/>
        </p:nvSpPr>
        <p:spPr bwMode="auto">
          <a:xfrm>
            <a:off x="6172200" y="4038600"/>
            <a:ext cx="2286000" cy="523220"/>
          </a:xfrm>
          <a:prstGeom prst="rect">
            <a:avLst/>
          </a:prstGeom>
          <a:noFill/>
          <a:ln w="9525">
            <a:noFill/>
            <a:miter lim="800000"/>
            <a:headEnd/>
            <a:tailEnd/>
          </a:ln>
        </p:spPr>
        <p:txBody>
          <a:bodyPr>
            <a:spAutoFit/>
          </a:bodyPr>
          <a:lstStyle/>
          <a:p>
            <a:pPr algn="ctr">
              <a:spcBef>
                <a:spcPct val="50000"/>
              </a:spcBef>
            </a:pPr>
            <a:r>
              <a:rPr lang="en-US" sz="1400" dirty="0"/>
              <a:t>Metal Properly Disposed of or Stored</a:t>
            </a:r>
          </a:p>
        </p:txBody>
      </p:sp>
      <p:sp>
        <p:nvSpPr>
          <p:cNvPr id="126987" name="Text Box 40"/>
          <p:cNvSpPr txBox="1">
            <a:spLocks noChangeArrowheads="1"/>
          </p:cNvSpPr>
          <p:nvPr/>
        </p:nvSpPr>
        <p:spPr bwMode="auto">
          <a:xfrm>
            <a:off x="2667001" y="6096000"/>
            <a:ext cx="3419474" cy="523220"/>
          </a:xfrm>
          <a:prstGeom prst="rect">
            <a:avLst/>
          </a:prstGeom>
          <a:noFill/>
          <a:ln w="9525">
            <a:noFill/>
            <a:miter lim="800000"/>
            <a:headEnd/>
            <a:tailEnd/>
          </a:ln>
        </p:spPr>
        <p:txBody>
          <a:bodyPr wrap="square">
            <a:spAutoFit/>
          </a:bodyPr>
          <a:lstStyle/>
          <a:p>
            <a:pPr algn="ctr">
              <a:spcBef>
                <a:spcPct val="50000"/>
              </a:spcBef>
            </a:pPr>
            <a:r>
              <a:rPr lang="en-US" sz="1400" dirty="0"/>
              <a:t>Worksite Clean and Free of All </a:t>
            </a:r>
            <a:br>
              <a:rPr lang="en-US" sz="1400" dirty="0"/>
            </a:br>
            <a:r>
              <a:rPr lang="en-US" sz="1400" dirty="0"/>
              <a:t>Project Related Debris and Waste</a:t>
            </a:r>
          </a:p>
        </p:txBody>
      </p:sp>
      <p:sp>
        <p:nvSpPr>
          <p:cNvPr id="14" name="Title 4">
            <a:hlinkClick r:id="rId5"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9180869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Text Box 2"/>
          <p:cNvSpPr txBox="1">
            <a:spLocks noChangeArrowheads="1"/>
          </p:cNvSpPr>
          <p:nvPr/>
        </p:nvSpPr>
        <p:spPr bwMode="auto">
          <a:xfrm>
            <a:off x="381000" y="1219200"/>
            <a:ext cx="8610600" cy="738664"/>
          </a:xfrm>
          <a:prstGeom prst="rect">
            <a:avLst/>
          </a:prstGeom>
          <a:noFill/>
          <a:ln w="9525">
            <a:noFill/>
            <a:miter lim="800000"/>
            <a:headEnd/>
            <a:tailEnd/>
          </a:ln>
        </p:spPr>
        <p:txBody>
          <a:bodyPr wrap="square">
            <a:spAutoFit/>
          </a:bodyPr>
          <a:lstStyle/>
          <a:p>
            <a:pPr marL="463550" indent="-463550">
              <a:spcBef>
                <a:spcPct val="50000"/>
              </a:spcBef>
            </a:pPr>
            <a:r>
              <a:rPr lang="en-US" sz="1400" b="1" dirty="0">
                <a:cs typeface="Times New Roman" pitchFamily="18" charset="0"/>
              </a:rPr>
              <a:t>B.  8.  Trench Stability “Worker Safety Element” (N/A . Not Applicable. Score This Element “N/A</a:t>
            </a:r>
            <a:r>
              <a:rPr lang="en-US" sz="1400" b="1" dirty="0" smtClean="0">
                <a:cs typeface="Times New Roman" pitchFamily="18" charset="0"/>
              </a:rPr>
              <a:t>” </a:t>
            </a:r>
            <a:r>
              <a:rPr lang="en-US" sz="1400" b="1" dirty="0">
                <a:cs typeface="Times New Roman" pitchFamily="18" charset="0"/>
              </a:rPr>
              <a:t>When Not </a:t>
            </a:r>
            <a:r>
              <a:rPr lang="en-US" sz="1400" b="1" dirty="0" smtClean="0">
                <a:cs typeface="Times New Roman" pitchFamily="18" charset="0"/>
              </a:rPr>
              <a:t>    Warranted ) </a:t>
            </a:r>
            <a:r>
              <a:rPr lang="en-US" sz="1400" b="1" dirty="0">
                <a:cs typeface="Times New Roman" pitchFamily="18" charset="0"/>
              </a:rPr>
              <a:t>(</a:t>
            </a:r>
            <a:r>
              <a:rPr lang="en-US" sz="1400" dirty="0">
                <a:cs typeface="Times New Roman" pitchFamily="18" charset="0"/>
              </a:rPr>
              <a:t>Ref. </a:t>
            </a:r>
            <a:r>
              <a:rPr lang="en-US" sz="1400" dirty="0" smtClean="0">
                <a:cs typeface="Times New Roman" pitchFamily="18" charset="0"/>
              </a:rPr>
              <a:t>Pub.113, </a:t>
            </a:r>
            <a:r>
              <a:rPr lang="en-US" sz="1400" dirty="0">
                <a:cs typeface="Times New Roman" pitchFamily="18" charset="0"/>
              </a:rPr>
              <a:t>Chap.9, table 4.1 &amp; 4.2)</a:t>
            </a:r>
            <a:br>
              <a:rPr lang="en-US" sz="1400" dirty="0">
                <a:cs typeface="Times New Roman" pitchFamily="18" charset="0"/>
              </a:rPr>
            </a:br>
            <a:endParaRPr lang="en-US" sz="1400" dirty="0">
              <a:cs typeface="Times New Roman" pitchFamily="18" charset="0"/>
            </a:endParaRPr>
          </a:p>
        </p:txBody>
      </p:sp>
      <p:sp>
        <p:nvSpPr>
          <p:cNvPr id="128004"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28005"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sp>
        <p:nvSpPr>
          <p:cNvPr id="128015" name="Rectangle 21"/>
          <p:cNvSpPr>
            <a:spLocks noChangeArrowheads="1"/>
          </p:cNvSpPr>
          <p:nvPr/>
        </p:nvSpPr>
        <p:spPr bwMode="auto">
          <a:xfrm>
            <a:off x="3124200" y="2667000"/>
            <a:ext cx="2209800" cy="304800"/>
          </a:xfrm>
          <a:prstGeom prst="rect">
            <a:avLst/>
          </a:prstGeom>
          <a:noFill/>
          <a:ln w="12699">
            <a:noFill/>
            <a:miter lim="800000"/>
            <a:headEnd/>
            <a:tailEnd/>
          </a:ln>
        </p:spPr>
        <p:txBody>
          <a:bodyPr lIns="90488" tIns="44450" rIns="90488" bIns="44450" anchor="b"/>
          <a:lstStyle/>
          <a:p>
            <a:pPr algn="ctr"/>
            <a:r>
              <a:rPr lang="en-US" sz="1400" b="1" dirty="0"/>
              <a:t>OSHA Requirements</a:t>
            </a:r>
          </a:p>
        </p:txBody>
      </p:sp>
      <p:sp>
        <p:nvSpPr>
          <p:cNvPr id="147479" name="Text Box 23"/>
          <p:cNvSpPr txBox="1">
            <a:spLocks noChangeArrowheads="1"/>
          </p:cNvSpPr>
          <p:nvPr/>
        </p:nvSpPr>
        <p:spPr bwMode="auto">
          <a:xfrm>
            <a:off x="2057400" y="3048000"/>
            <a:ext cx="5029200" cy="738664"/>
          </a:xfrm>
          <a:prstGeom prst="rect">
            <a:avLst/>
          </a:prstGeom>
          <a:noFill/>
          <a:ln w="9525">
            <a:noFill/>
            <a:miter lim="800000"/>
            <a:headEnd/>
            <a:tailEnd/>
          </a:ln>
        </p:spPr>
        <p:txBody>
          <a:bodyPr>
            <a:spAutoFit/>
          </a:bodyPr>
          <a:lstStyle/>
          <a:p>
            <a:pPr>
              <a:spcBef>
                <a:spcPct val="20000"/>
              </a:spcBef>
            </a:pPr>
            <a:r>
              <a:rPr lang="en-US" sz="1400" b="1" dirty="0" smtClean="0"/>
              <a:t>Trenches over 5 feet in depth must be shored</a:t>
            </a:r>
            <a:br>
              <a:rPr lang="en-US" sz="1400" b="1" dirty="0" smtClean="0"/>
            </a:br>
            <a:r>
              <a:rPr lang="en-US" sz="1400" b="1" dirty="0" smtClean="0"/>
              <a:t>trenches less than 5 feet in depth should be shored if hazardous ground movement may be expected</a:t>
            </a:r>
            <a:endParaRPr lang="en-US" sz="1400" b="1" dirty="0"/>
          </a:p>
        </p:txBody>
      </p:sp>
      <p:sp>
        <p:nvSpPr>
          <p:cNvPr id="147480" name="Rectangle 24"/>
          <p:cNvSpPr>
            <a:spLocks noChangeArrowheads="1"/>
          </p:cNvSpPr>
          <p:nvPr/>
        </p:nvSpPr>
        <p:spPr bwMode="auto">
          <a:xfrm>
            <a:off x="2057400" y="3810000"/>
            <a:ext cx="4572000" cy="836613"/>
          </a:xfrm>
          <a:prstGeom prst="rect">
            <a:avLst/>
          </a:prstGeom>
          <a:noFill/>
          <a:ln w="9525">
            <a:noFill/>
            <a:miter lim="800000"/>
            <a:headEnd/>
            <a:tailEnd/>
          </a:ln>
        </p:spPr>
        <p:txBody>
          <a:bodyPr>
            <a:spAutoFit/>
          </a:bodyPr>
          <a:lstStyle/>
          <a:p>
            <a:pPr eaLnBrk="0" hangingPunct="0">
              <a:spcBef>
                <a:spcPct val="50000"/>
              </a:spcBef>
              <a:buClr>
                <a:srgbClr val="00FFFF"/>
              </a:buClr>
              <a:buFont typeface="Wingdings" pitchFamily="2" charset="2"/>
              <a:buNone/>
            </a:pPr>
            <a:r>
              <a:rPr lang="en-US" sz="1400" b="1" dirty="0"/>
              <a:t>Ladders placed in all trenches over 4 feet in depth (spaced at 25 feet)</a:t>
            </a:r>
          </a:p>
          <a:p>
            <a:pPr eaLnBrk="0" hangingPunct="0">
              <a:spcBef>
                <a:spcPct val="50000"/>
              </a:spcBef>
              <a:buClr>
                <a:srgbClr val="00FFFF"/>
              </a:buClr>
              <a:buFont typeface="Wingdings" pitchFamily="2" charset="2"/>
              <a:buNone/>
            </a:pPr>
            <a:r>
              <a:rPr lang="en-US" sz="1400" b="1" dirty="0"/>
              <a:t>Side rails of ladder extending 3 feet above trench</a:t>
            </a:r>
          </a:p>
        </p:txBody>
      </p:sp>
      <p:sp>
        <p:nvSpPr>
          <p:cNvPr id="147481" name="Rectangle 25"/>
          <p:cNvSpPr>
            <a:spLocks noChangeArrowheads="1"/>
          </p:cNvSpPr>
          <p:nvPr/>
        </p:nvSpPr>
        <p:spPr bwMode="auto">
          <a:xfrm>
            <a:off x="2057400" y="4648200"/>
            <a:ext cx="3905250" cy="517525"/>
          </a:xfrm>
          <a:prstGeom prst="rect">
            <a:avLst/>
          </a:prstGeom>
          <a:noFill/>
          <a:ln w="9525">
            <a:noFill/>
            <a:miter lim="800000"/>
            <a:headEnd/>
            <a:tailEnd/>
          </a:ln>
        </p:spPr>
        <p:txBody>
          <a:bodyPr wrap="none">
            <a:spAutoFit/>
          </a:bodyPr>
          <a:lstStyle/>
          <a:p>
            <a:r>
              <a:rPr lang="en-US" sz="1400" b="1"/>
              <a:t>All materials, tools and equipment to be stored a </a:t>
            </a:r>
            <a:br>
              <a:rPr lang="en-US" sz="1400" b="1"/>
            </a:br>
            <a:r>
              <a:rPr lang="en-US" sz="1400" b="1"/>
              <a:t>minimum 2 feet back of trench edge</a:t>
            </a:r>
          </a:p>
        </p:txBody>
      </p:sp>
      <p:sp>
        <p:nvSpPr>
          <p:cNvPr id="25" name="Rectangle 24"/>
          <p:cNvSpPr/>
          <p:nvPr/>
        </p:nvSpPr>
        <p:spPr>
          <a:xfrm>
            <a:off x="914400" y="1905000"/>
            <a:ext cx="7467600" cy="523220"/>
          </a:xfrm>
          <a:prstGeom prst="rect">
            <a:avLst/>
          </a:prstGeom>
        </p:spPr>
        <p:txBody>
          <a:bodyPr wrap="square">
            <a:spAutoFit/>
          </a:bodyPr>
          <a:lstStyle/>
          <a:p>
            <a:r>
              <a:rPr lang="en-US" sz="1400" dirty="0" smtClean="0"/>
              <a:t>1. Safety measures relative to shoring requirements required but not taken.</a:t>
            </a:r>
          </a:p>
          <a:p>
            <a:r>
              <a:rPr lang="en-US" sz="1400" dirty="0" smtClean="0"/>
              <a:t>5. Adequate measures taken to insure trench wall stability where required.</a:t>
            </a:r>
            <a:endParaRPr lang="en-US" sz="1400" dirty="0"/>
          </a:p>
        </p:txBody>
      </p:sp>
      <p:sp>
        <p:nvSpPr>
          <p:cNvPr id="13"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3652244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457200" y="1524000"/>
            <a:ext cx="8077200" cy="4419600"/>
          </a:xfrm>
        </p:spPr>
        <p:txBody>
          <a:bodyPr/>
          <a:lstStyle/>
          <a:p>
            <a:pPr algn="ctr">
              <a:buNone/>
            </a:pPr>
            <a:r>
              <a:rPr lang="en-US" dirty="0" smtClean="0"/>
              <a:t>The pipe has rusted out</a:t>
            </a:r>
            <a:endParaRPr lang="en-US" dirty="0"/>
          </a:p>
        </p:txBody>
      </p:sp>
      <p:sp>
        <p:nvSpPr>
          <p:cNvPr id="2" name="Title 1"/>
          <p:cNvSpPr>
            <a:spLocks noGrp="1"/>
          </p:cNvSpPr>
          <p:nvPr>
            <p:ph type="title"/>
          </p:nvPr>
        </p:nvSpPr>
        <p:spPr>
          <a:xfrm>
            <a:off x="457200" y="274638"/>
            <a:ext cx="8229600" cy="1249362"/>
          </a:xfrm>
        </p:spPr>
        <p:txBody>
          <a:bodyPr>
            <a:noAutofit/>
          </a:bodyPr>
          <a:lstStyle/>
          <a:p>
            <a:r>
              <a:rPr lang="en-US" sz="4000" dirty="0" smtClean="0"/>
              <a:t>Examples of Demand Maintenance </a:t>
            </a:r>
            <a:br>
              <a:rPr lang="en-US" sz="4000" dirty="0" smtClean="0"/>
            </a:br>
            <a:r>
              <a:rPr lang="en-US" sz="4000" dirty="0" smtClean="0"/>
              <a:t>for Pipe Replacement</a:t>
            </a:r>
            <a:endParaRPr lang="en-US" sz="4000" dirty="0"/>
          </a:p>
        </p:txBody>
      </p:sp>
      <p:pic>
        <p:nvPicPr>
          <p:cNvPr id="6" name="Picture 1" descr="exist deter 24 cmp"/>
          <p:cNvPicPr>
            <a:picLocks noChangeAspect="1" noChangeArrowheads="1"/>
          </p:cNvPicPr>
          <p:nvPr/>
        </p:nvPicPr>
        <p:blipFill>
          <a:blip r:embed="rId2" cstate="print"/>
          <a:srcRect/>
          <a:stretch>
            <a:fillRect/>
          </a:stretch>
        </p:blipFill>
        <p:spPr bwMode="auto">
          <a:xfrm>
            <a:off x="1600200" y="2209800"/>
            <a:ext cx="5562600" cy="3852377"/>
          </a:xfrm>
          <a:prstGeom prst="rect">
            <a:avLst/>
          </a:prstGeom>
          <a:ln>
            <a:noFill/>
          </a:ln>
          <a:effectLst>
            <a:outerShdw blurRad="292100" dist="139700" dir="2700000" algn="tl" rotWithShape="0">
              <a:srgbClr val="333333">
                <a:alpha val="65000"/>
              </a:srgbClr>
            </a:outerShdw>
          </a:effectLst>
        </p:spPr>
      </p:pic>
      <p:sp>
        <p:nvSpPr>
          <p:cNvPr id="7"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5490310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Text Box 2"/>
          <p:cNvSpPr txBox="1">
            <a:spLocks noChangeArrowheads="1"/>
          </p:cNvSpPr>
          <p:nvPr/>
        </p:nvSpPr>
        <p:spPr bwMode="auto">
          <a:xfrm>
            <a:off x="457200" y="914400"/>
            <a:ext cx="8001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B.  8.  Trench Stability “Worker Safety Element”     </a:t>
            </a:r>
            <a:r>
              <a:rPr lang="en-US" sz="1400">
                <a:cs typeface="Times New Roman" pitchFamily="18" charset="0"/>
              </a:rPr>
              <a:t>(cont’d.)</a:t>
            </a:r>
          </a:p>
        </p:txBody>
      </p:sp>
      <p:sp>
        <p:nvSpPr>
          <p:cNvPr id="129028"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29029"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a:effectLst>
                  <a:outerShdw blurRad="38100" dist="38100" dir="2700000" algn="tl">
                    <a:srgbClr val="000000">
                      <a:alpha val="43137"/>
                    </a:srgbClr>
                  </a:outerShdw>
                </a:effectLst>
              </a:rPr>
              <a:t>Pipe Replacement Operations</a:t>
            </a:r>
          </a:p>
        </p:txBody>
      </p:sp>
      <p:sp>
        <p:nvSpPr>
          <p:cNvPr id="129030" name="Rectangle 39"/>
          <p:cNvSpPr>
            <a:spLocks noChangeArrowheads="1"/>
          </p:cNvSpPr>
          <p:nvPr/>
        </p:nvSpPr>
        <p:spPr bwMode="auto">
          <a:xfrm>
            <a:off x="1524000" y="1752600"/>
            <a:ext cx="6397625" cy="333375"/>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sz="1600" b="1"/>
              <a:t>Approximate Angle of Repose  for Sloping Sides of Excavations</a:t>
            </a:r>
          </a:p>
        </p:txBody>
      </p:sp>
      <p:sp>
        <p:nvSpPr>
          <p:cNvPr id="129031" name="Rectangle 40"/>
          <p:cNvSpPr>
            <a:spLocks noChangeArrowheads="1"/>
          </p:cNvSpPr>
          <p:nvPr/>
        </p:nvSpPr>
        <p:spPr bwMode="auto">
          <a:xfrm>
            <a:off x="5029200" y="5638800"/>
            <a:ext cx="3425825" cy="51435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sz="1400" b="1"/>
              <a:t>Presence of Ground Water Requires Special Treatment</a:t>
            </a:r>
          </a:p>
        </p:txBody>
      </p:sp>
      <p:sp>
        <p:nvSpPr>
          <p:cNvPr id="129032" name="Rectangle 41"/>
          <p:cNvSpPr>
            <a:spLocks noChangeArrowheads="1"/>
          </p:cNvSpPr>
          <p:nvPr/>
        </p:nvSpPr>
        <p:spPr bwMode="auto">
          <a:xfrm>
            <a:off x="228600" y="3276600"/>
            <a:ext cx="2968625" cy="727075"/>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sz="1400" b="1"/>
              <a:t>Clays, Silts, Loams,  &amp; Non-Homogenous Soils Require Shoring &amp; Bracing</a:t>
            </a:r>
          </a:p>
        </p:txBody>
      </p:sp>
      <p:sp>
        <p:nvSpPr>
          <p:cNvPr id="129033" name="Line 24"/>
          <p:cNvSpPr>
            <a:spLocks noChangeAspect="1" noChangeShapeType="1"/>
          </p:cNvSpPr>
          <p:nvPr/>
        </p:nvSpPr>
        <p:spPr bwMode="auto">
          <a:xfrm>
            <a:off x="2933700" y="6248400"/>
            <a:ext cx="825500" cy="0"/>
          </a:xfrm>
          <a:prstGeom prst="line">
            <a:avLst/>
          </a:prstGeom>
          <a:noFill/>
          <a:ln w="50800">
            <a:solidFill>
              <a:schemeClr val="tx1"/>
            </a:solidFill>
            <a:round/>
            <a:headEnd/>
            <a:tailEnd/>
          </a:ln>
        </p:spPr>
        <p:txBody>
          <a:bodyPr wrap="none" anchor="ctr"/>
          <a:lstStyle/>
          <a:p>
            <a:endParaRPr lang="en-US"/>
          </a:p>
        </p:txBody>
      </p:sp>
      <p:sp>
        <p:nvSpPr>
          <p:cNvPr id="129034" name="Rectangle 34"/>
          <p:cNvSpPr>
            <a:spLocks noChangeAspect="1" noChangeArrowheads="1"/>
          </p:cNvSpPr>
          <p:nvPr/>
        </p:nvSpPr>
        <p:spPr bwMode="auto">
          <a:xfrm rot="-5400000">
            <a:off x="6206331" y="3017044"/>
            <a:ext cx="2281238" cy="51435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sz="1400" b="1"/>
              <a:t>Well Rounded Loose Sand    </a:t>
            </a:r>
            <a:br>
              <a:rPr lang="en-US" sz="1400" b="1"/>
            </a:br>
            <a:r>
              <a:rPr lang="en-US" sz="1400" b="1"/>
              <a:t>2 : 1   </a:t>
            </a:r>
          </a:p>
        </p:txBody>
      </p:sp>
      <p:sp>
        <p:nvSpPr>
          <p:cNvPr id="129035" name="Rectangle 35"/>
          <p:cNvSpPr>
            <a:spLocks noChangeAspect="1" noChangeArrowheads="1"/>
          </p:cNvSpPr>
          <p:nvPr/>
        </p:nvSpPr>
        <p:spPr bwMode="auto">
          <a:xfrm rot="-5400000">
            <a:off x="5243513" y="3048000"/>
            <a:ext cx="2413000" cy="51435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sz="1400" b="1"/>
              <a:t>Compacted Sharp Sand    </a:t>
            </a:r>
            <a:br>
              <a:rPr lang="en-US" sz="1400" b="1"/>
            </a:br>
            <a:r>
              <a:rPr lang="en-US" sz="1400" b="1"/>
              <a:t>1-1/2 : 1</a:t>
            </a:r>
          </a:p>
        </p:txBody>
      </p:sp>
      <p:sp>
        <p:nvSpPr>
          <p:cNvPr id="129036" name="Rectangle 36"/>
          <p:cNvSpPr>
            <a:spLocks noChangeAspect="1" noChangeArrowheads="1"/>
          </p:cNvSpPr>
          <p:nvPr/>
        </p:nvSpPr>
        <p:spPr bwMode="auto">
          <a:xfrm rot="-5400000">
            <a:off x="4674394" y="3426619"/>
            <a:ext cx="1652588" cy="51435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sz="1400" b="1"/>
              <a:t>Average Soils           1 : 1  (45</a:t>
            </a:r>
            <a:r>
              <a:rPr lang="en-US" sz="1400" b="1" baseline="30000"/>
              <a:t>o  </a:t>
            </a:r>
            <a:r>
              <a:rPr lang="en-US" sz="1400" b="1"/>
              <a:t>)</a:t>
            </a:r>
          </a:p>
        </p:txBody>
      </p:sp>
      <p:sp>
        <p:nvSpPr>
          <p:cNvPr id="129037" name="Rectangle 37"/>
          <p:cNvSpPr>
            <a:spLocks noChangeAspect="1" noChangeArrowheads="1"/>
          </p:cNvSpPr>
          <p:nvPr/>
        </p:nvSpPr>
        <p:spPr bwMode="auto">
          <a:xfrm rot="-5400000">
            <a:off x="3401219" y="3037682"/>
            <a:ext cx="2509837" cy="51435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sz="1400" b="1"/>
              <a:t>Compacted Angular  Gravels   1/2 : 1</a:t>
            </a:r>
          </a:p>
        </p:txBody>
      </p:sp>
      <p:sp>
        <p:nvSpPr>
          <p:cNvPr id="129038" name="Rectangle 38"/>
          <p:cNvSpPr>
            <a:spLocks noChangeAspect="1" noChangeArrowheads="1"/>
          </p:cNvSpPr>
          <p:nvPr/>
        </p:nvSpPr>
        <p:spPr bwMode="auto">
          <a:xfrm rot="-5400000">
            <a:off x="2844007" y="3229769"/>
            <a:ext cx="2036762" cy="514350"/>
          </a:xfrm>
          <a:prstGeom prst="rect">
            <a:avLst/>
          </a:prstGeom>
          <a:noFill/>
          <a:ln w="12700">
            <a:noFill/>
            <a:miter lim="800000"/>
            <a:headEnd/>
            <a:tailEnd/>
          </a:ln>
        </p:spPr>
        <p:txBody>
          <a:bodyPr lIns="90488" tIns="44450" rIns="90488" bIns="44450">
            <a:spAutoFit/>
          </a:bodyPr>
          <a:lstStyle/>
          <a:p>
            <a:pPr eaLnBrk="0" hangingPunct="0">
              <a:spcBef>
                <a:spcPct val="50000"/>
              </a:spcBef>
            </a:pPr>
            <a:r>
              <a:rPr lang="en-US" sz="1400" b="1"/>
              <a:t>Solid Rock or Shale  Vertical (90</a:t>
            </a:r>
            <a:r>
              <a:rPr lang="en-US" sz="1400" b="1" baseline="30000"/>
              <a:t>o </a:t>
            </a:r>
            <a:r>
              <a:rPr lang="en-US" sz="1400" b="1"/>
              <a:t> )</a:t>
            </a:r>
          </a:p>
        </p:txBody>
      </p:sp>
      <p:grpSp>
        <p:nvGrpSpPr>
          <p:cNvPr id="2" name="Group 46"/>
          <p:cNvGrpSpPr>
            <a:grpSpLocks noChangeAspect="1"/>
          </p:cNvGrpSpPr>
          <p:nvPr/>
        </p:nvGrpSpPr>
        <p:grpSpPr bwMode="auto">
          <a:xfrm>
            <a:off x="1981200" y="4605338"/>
            <a:ext cx="5237163" cy="1639887"/>
            <a:chOff x="397" y="2656"/>
            <a:chExt cx="4755" cy="1489"/>
          </a:xfrm>
        </p:grpSpPr>
        <p:sp>
          <p:nvSpPr>
            <p:cNvPr id="129040" name="Line 22"/>
            <p:cNvSpPr>
              <a:spLocks noChangeAspect="1" noChangeShapeType="1"/>
            </p:cNvSpPr>
            <p:nvPr/>
          </p:nvSpPr>
          <p:spPr bwMode="auto">
            <a:xfrm>
              <a:off x="397" y="2666"/>
              <a:ext cx="880" cy="0"/>
            </a:xfrm>
            <a:prstGeom prst="line">
              <a:avLst/>
            </a:prstGeom>
            <a:noFill/>
            <a:ln w="50800">
              <a:solidFill>
                <a:schemeClr val="tx1"/>
              </a:solidFill>
              <a:round/>
              <a:headEnd/>
              <a:tailEnd/>
            </a:ln>
          </p:spPr>
          <p:txBody>
            <a:bodyPr wrap="none" anchor="ctr"/>
            <a:lstStyle/>
            <a:p>
              <a:endParaRPr lang="en-US"/>
            </a:p>
          </p:txBody>
        </p:sp>
        <p:sp>
          <p:nvSpPr>
            <p:cNvPr id="129041" name="Line 23"/>
            <p:cNvSpPr>
              <a:spLocks noChangeAspect="1" noChangeShapeType="1"/>
            </p:cNvSpPr>
            <p:nvPr/>
          </p:nvSpPr>
          <p:spPr bwMode="auto">
            <a:xfrm>
              <a:off x="1266" y="2689"/>
              <a:ext cx="0" cy="1456"/>
            </a:xfrm>
            <a:prstGeom prst="line">
              <a:avLst/>
            </a:prstGeom>
            <a:noFill/>
            <a:ln w="50800">
              <a:solidFill>
                <a:schemeClr val="tx1"/>
              </a:solidFill>
              <a:round/>
              <a:headEnd/>
              <a:tailEnd/>
            </a:ln>
          </p:spPr>
          <p:txBody>
            <a:bodyPr wrap="none" anchor="ctr"/>
            <a:lstStyle/>
            <a:p>
              <a:endParaRPr lang="en-US"/>
            </a:p>
          </p:txBody>
        </p:sp>
        <p:sp>
          <p:nvSpPr>
            <p:cNvPr id="129042" name="Line 25"/>
            <p:cNvSpPr>
              <a:spLocks noChangeAspect="1" noChangeShapeType="1"/>
            </p:cNvSpPr>
            <p:nvPr/>
          </p:nvSpPr>
          <p:spPr bwMode="auto">
            <a:xfrm flipH="1">
              <a:off x="2000" y="2656"/>
              <a:ext cx="1520" cy="1456"/>
            </a:xfrm>
            <a:prstGeom prst="line">
              <a:avLst/>
            </a:prstGeom>
            <a:noFill/>
            <a:ln w="50800">
              <a:solidFill>
                <a:schemeClr val="tx1"/>
              </a:solidFill>
              <a:round/>
              <a:headEnd/>
              <a:tailEnd/>
            </a:ln>
          </p:spPr>
          <p:txBody>
            <a:bodyPr wrap="none" anchor="ctr"/>
            <a:lstStyle/>
            <a:p>
              <a:endParaRPr lang="en-US"/>
            </a:p>
          </p:txBody>
        </p:sp>
        <p:sp>
          <p:nvSpPr>
            <p:cNvPr id="129043" name="Line 26"/>
            <p:cNvSpPr>
              <a:spLocks noChangeAspect="1" noChangeShapeType="1"/>
            </p:cNvSpPr>
            <p:nvPr/>
          </p:nvSpPr>
          <p:spPr bwMode="auto">
            <a:xfrm flipH="1">
              <a:off x="2000" y="2656"/>
              <a:ext cx="3152" cy="1456"/>
            </a:xfrm>
            <a:prstGeom prst="line">
              <a:avLst/>
            </a:prstGeom>
            <a:noFill/>
            <a:ln w="50800">
              <a:solidFill>
                <a:schemeClr val="tx1"/>
              </a:solidFill>
              <a:round/>
              <a:headEnd/>
              <a:tailEnd/>
            </a:ln>
          </p:spPr>
          <p:txBody>
            <a:bodyPr wrap="none" anchor="ctr"/>
            <a:lstStyle/>
            <a:p>
              <a:endParaRPr lang="en-US"/>
            </a:p>
          </p:txBody>
        </p:sp>
        <p:sp>
          <p:nvSpPr>
            <p:cNvPr id="129044" name="Line 27"/>
            <p:cNvSpPr>
              <a:spLocks noChangeAspect="1" noChangeShapeType="1"/>
            </p:cNvSpPr>
            <p:nvPr/>
          </p:nvSpPr>
          <p:spPr bwMode="auto">
            <a:xfrm flipH="1">
              <a:off x="2000" y="2656"/>
              <a:ext cx="704" cy="1456"/>
            </a:xfrm>
            <a:prstGeom prst="line">
              <a:avLst/>
            </a:prstGeom>
            <a:noFill/>
            <a:ln w="50800">
              <a:solidFill>
                <a:schemeClr val="tx1"/>
              </a:solidFill>
              <a:round/>
              <a:headEnd/>
              <a:tailEnd/>
            </a:ln>
          </p:spPr>
          <p:txBody>
            <a:bodyPr wrap="none" anchor="ctr"/>
            <a:lstStyle/>
            <a:p>
              <a:endParaRPr lang="en-US"/>
            </a:p>
          </p:txBody>
        </p:sp>
        <p:grpSp>
          <p:nvGrpSpPr>
            <p:cNvPr id="3" name="Group 44"/>
            <p:cNvGrpSpPr>
              <a:grpSpLocks noChangeAspect="1"/>
            </p:cNvGrpSpPr>
            <p:nvPr/>
          </p:nvGrpSpPr>
          <p:grpSpPr bwMode="auto">
            <a:xfrm>
              <a:off x="476" y="2660"/>
              <a:ext cx="672" cy="232"/>
              <a:chOff x="476" y="2644"/>
              <a:chExt cx="672" cy="232"/>
            </a:xfrm>
          </p:grpSpPr>
          <p:sp>
            <p:nvSpPr>
              <p:cNvPr id="129048" name="Line 28"/>
              <p:cNvSpPr>
                <a:spLocks noChangeAspect="1" noChangeShapeType="1"/>
              </p:cNvSpPr>
              <p:nvPr/>
            </p:nvSpPr>
            <p:spPr bwMode="auto">
              <a:xfrm flipH="1">
                <a:off x="476" y="2644"/>
                <a:ext cx="104" cy="232"/>
              </a:xfrm>
              <a:prstGeom prst="line">
                <a:avLst/>
              </a:prstGeom>
              <a:noFill/>
              <a:ln w="12700">
                <a:solidFill>
                  <a:schemeClr val="tx1"/>
                </a:solidFill>
                <a:round/>
                <a:headEnd/>
                <a:tailEnd/>
              </a:ln>
            </p:spPr>
            <p:txBody>
              <a:bodyPr wrap="none" anchor="ctr"/>
              <a:lstStyle/>
              <a:p>
                <a:endParaRPr lang="en-US"/>
              </a:p>
            </p:txBody>
          </p:sp>
          <p:sp>
            <p:nvSpPr>
              <p:cNvPr id="129049" name="Line 29"/>
              <p:cNvSpPr>
                <a:spLocks noChangeAspect="1" noChangeShapeType="1"/>
              </p:cNvSpPr>
              <p:nvPr/>
            </p:nvSpPr>
            <p:spPr bwMode="auto">
              <a:xfrm flipH="1">
                <a:off x="572" y="2644"/>
                <a:ext cx="104" cy="232"/>
              </a:xfrm>
              <a:prstGeom prst="line">
                <a:avLst/>
              </a:prstGeom>
              <a:noFill/>
              <a:ln w="12700">
                <a:solidFill>
                  <a:schemeClr val="tx1"/>
                </a:solidFill>
                <a:round/>
                <a:headEnd/>
                <a:tailEnd/>
              </a:ln>
            </p:spPr>
            <p:txBody>
              <a:bodyPr wrap="none" anchor="ctr"/>
              <a:lstStyle/>
              <a:p>
                <a:endParaRPr lang="en-US"/>
              </a:p>
            </p:txBody>
          </p:sp>
          <p:sp>
            <p:nvSpPr>
              <p:cNvPr id="129050" name="Line 30"/>
              <p:cNvSpPr>
                <a:spLocks noChangeAspect="1" noChangeShapeType="1"/>
              </p:cNvSpPr>
              <p:nvPr/>
            </p:nvSpPr>
            <p:spPr bwMode="auto">
              <a:xfrm flipH="1">
                <a:off x="668" y="2644"/>
                <a:ext cx="104" cy="184"/>
              </a:xfrm>
              <a:prstGeom prst="line">
                <a:avLst/>
              </a:prstGeom>
              <a:noFill/>
              <a:ln w="12700">
                <a:solidFill>
                  <a:schemeClr val="tx1"/>
                </a:solidFill>
                <a:round/>
                <a:headEnd/>
                <a:tailEnd/>
              </a:ln>
            </p:spPr>
            <p:txBody>
              <a:bodyPr wrap="none" anchor="ctr"/>
              <a:lstStyle/>
              <a:p>
                <a:endParaRPr lang="en-US"/>
              </a:p>
            </p:txBody>
          </p:sp>
          <p:sp>
            <p:nvSpPr>
              <p:cNvPr id="129051" name="Line 31"/>
              <p:cNvSpPr>
                <a:spLocks noChangeAspect="1" noChangeShapeType="1"/>
              </p:cNvSpPr>
              <p:nvPr/>
            </p:nvSpPr>
            <p:spPr bwMode="auto">
              <a:xfrm>
                <a:off x="904" y="2644"/>
                <a:ext cx="88" cy="232"/>
              </a:xfrm>
              <a:prstGeom prst="line">
                <a:avLst/>
              </a:prstGeom>
              <a:noFill/>
              <a:ln w="12700">
                <a:solidFill>
                  <a:schemeClr val="tx1"/>
                </a:solidFill>
                <a:round/>
                <a:headEnd/>
                <a:tailEnd/>
              </a:ln>
            </p:spPr>
            <p:txBody>
              <a:bodyPr wrap="none" anchor="ctr"/>
              <a:lstStyle/>
              <a:p>
                <a:endParaRPr lang="en-US"/>
              </a:p>
            </p:txBody>
          </p:sp>
          <p:sp>
            <p:nvSpPr>
              <p:cNvPr id="129052" name="Line 32"/>
              <p:cNvSpPr>
                <a:spLocks noChangeAspect="1" noChangeShapeType="1"/>
              </p:cNvSpPr>
              <p:nvPr/>
            </p:nvSpPr>
            <p:spPr bwMode="auto">
              <a:xfrm>
                <a:off x="964" y="2644"/>
                <a:ext cx="88" cy="232"/>
              </a:xfrm>
              <a:prstGeom prst="line">
                <a:avLst/>
              </a:prstGeom>
              <a:noFill/>
              <a:ln w="12700">
                <a:solidFill>
                  <a:schemeClr val="tx1"/>
                </a:solidFill>
                <a:round/>
                <a:headEnd/>
                <a:tailEnd/>
              </a:ln>
            </p:spPr>
            <p:txBody>
              <a:bodyPr wrap="none" anchor="ctr"/>
              <a:lstStyle/>
              <a:p>
                <a:endParaRPr lang="en-US"/>
              </a:p>
            </p:txBody>
          </p:sp>
          <p:sp>
            <p:nvSpPr>
              <p:cNvPr id="129053" name="Line 33"/>
              <p:cNvSpPr>
                <a:spLocks noChangeAspect="1" noChangeShapeType="1"/>
              </p:cNvSpPr>
              <p:nvPr/>
            </p:nvSpPr>
            <p:spPr bwMode="auto">
              <a:xfrm>
                <a:off x="1060" y="2644"/>
                <a:ext cx="88" cy="232"/>
              </a:xfrm>
              <a:prstGeom prst="line">
                <a:avLst/>
              </a:prstGeom>
              <a:noFill/>
              <a:ln w="12700">
                <a:solidFill>
                  <a:schemeClr val="tx1"/>
                </a:solidFill>
                <a:round/>
                <a:headEnd/>
                <a:tailEnd/>
              </a:ln>
            </p:spPr>
            <p:txBody>
              <a:bodyPr wrap="none" anchor="ctr"/>
              <a:lstStyle/>
              <a:p>
                <a:endParaRPr lang="en-US"/>
              </a:p>
            </p:txBody>
          </p:sp>
        </p:grpSp>
        <p:sp>
          <p:nvSpPr>
            <p:cNvPr id="129046" name="Line 43"/>
            <p:cNvSpPr>
              <a:spLocks noChangeAspect="1" noChangeShapeType="1"/>
            </p:cNvSpPr>
            <p:nvPr/>
          </p:nvSpPr>
          <p:spPr bwMode="auto">
            <a:xfrm>
              <a:off x="1980" y="2688"/>
              <a:ext cx="0" cy="1456"/>
            </a:xfrm>
            <a:prstGeom prst="line">
              <a:avLst/>
            </a:prstGeom>
            <a:noFill/>
            <a:ln w="50800">
              <a:solidFill>
                <a:schemeClr val="tx1"/>
              </a:solidFill>
              <a:round/>
              <a:headEnd/>
              <a:tailEnd/>
            </a:ln>
          </p:spPr>
          <p:txBody>
            <a:bodyPr wrap="none" anchor="ctr"/>
            <a:lstStyle/>
            <a:p>
              <a:endParaRPr lang="en-US"/>
            </a:p>
          </p:txBody>
        </p:sp>
        <p:sp>
          <p:nvSpPr>
            <p:cNvPr id="129047" name="Line 45"/>
            <p:cNvSpPr>
              <a:spLocks noChangeAspect="1" noChangeShapeType="1"/>
            </p:cNvSpPr>
            <p:nvPr/>
          </p:nvSpPr>
          <p:spPr bwMode="auto">
            <a:xfrm flipH="1">
              <a:off x="2000" y="2656"/>
              <a:ext cx="2336" cy="1456"/>
            </a:xfrm>
            <a:prstGeom prst="line">
              <a:avLst/>
            </a:prstGeom>
            <a:noFill/>
            <a:ln w="50800">
              <a:solidFill>
                <a:schemeClr val="tx1"/>
              </a:solidFill>
              <a:round/>
              <a:headEnd/>
              <a:tailEnd/>
            </a:ln>
          </p:spPr>
          <p:txBody>
            <a:bodyPr wrap="none" anchor="ctr"/>
            <a:lstStyle/>
            <a:p>
              <a:endParaRPr lang="en-US"/>
            </a:p>
          </p:txBody>
        </p:sp>
      </p:grpSp>
      <p:sp>
        <p:nvSpPr>
          <p:cNvPr id="32"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41075106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Text Box 2"/>
          <p:cNvSpPr txBox="1">
            <a:spLocks noChangeArrowheads="1"/>
          </p:cNvSpPr>
          <p:nvPr/>
        </p:nvSpPr>
        <p:spPr bwMode="auto">
          <a:xfrm>
            <a:off x="457200" y="914400"/>
            <a:ext cx="8001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B.  8.  Trench Stability “Worker Safety Element”     </a:t>
            </a:r>
            <a:r>
              <a:rPr lang="en-US" sz="1400">
                <a:cs typeface="Times New Roman" pitchFamily="18" charset="0"/>
              </a:rPr>
              <a:t>(cont’d.)</a:t>
            </a:r>
          </a:p>
        </p:txBody>
      </p:sp>
      <p:sp>
        <p:nvSpPr>
          <p:cNvPr id="130052"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effectLst>
                  <a:outerShdw blurRad="38100" dist="38100" dir="2700000" algn="tl">
                    <a:srgbClr val="000000">
                      <a:alpha val="43137"/>
                    </a:srgbClr>
                  </a:outerShdw>
                </a:effectLst>
              </a:rPr>
              <a:t>Quality Assurance</a:t>
            </a:r>
          </a:p>
        </p:txBody>
      </p:sp>
      <p:sp>
        <p:nvSpPr>
          <p:cNvPr id="130053"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rPr>
              <a:t>Pipe Replacement Operations</a:t>
            </a:r>
          </a:p>
        </p:txBody>
      </p:sp>
      <p:pic>
        <p:nvPicPr>
          <p:cNvPr id="130054" name="Picture 4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1524000"/>
            <a:ext cx="3765550" cy="3579813"/>
          </a:xfrm>
          <a:prstGeom prst="rect">
            <a:avLst/>
          </a:prstGeom>
          <a:ln>
            <a:noFill/>
          </a:ln>
          <a:effectLst>
            <a:outerShdw blurRad="292100" dist="139700" dir="2700000" algn="tl" rotWithShape="0">
              <a:srgbClr val="333333">
                <a:alpha val="65000"/>
              </a:srgbClr>
            </a:outerShdw>
          </a:effectLst>
        </p:spPr>
      </p:pic>
      <p:pic>
        <p:nvPicPr>
          <p:cNvPr id="130055" name="Picture 45"/>
          <p:cNvPicPr>
            <a:picLocks noChangeAspect="1" noChangeArrowheads="1"/>
          </p:cNvPicPr>
          <p:nvPr/>
        </p:nvPicPr>
        <p:blipFill>
          <a:blip r:embed="rId3" cstate="email">
            <a:lum bright="-20000" contrast="10000"/>
            <a:extLst>
              <a:ext uri="{28A0092B-C50C-407E-A947-70E740481C1C}">
                <a14:useLocalDpi xmlns:a14="http://schemas.microsoft.com/office/drawing/2010/main"/>
              </a:ext>
            </a:extLst>
          </a:blip>
          <a:srcRect/>
          <a:stretch>
            <a:fillRect/>
          </a:stretch>
        </p:blipFill>
        <p:spPr bwMode="auto">
          <a:xfrm>
            <a:off x="4572000" y="2438400"/>
            <a:ext cx="3884613" cy="3571875"/>
          </a:xfrm>
          <a:prstGeom prst="rect">
            <a:avLst/>
          </a:prstGeom>
          <a:ln>
            <a:noFill/>
          </a:ln>
          <a:effectLst>
            <a:outerShdw blurRad="292100" dist="139700" dir="2700000" algn="tl" rotWithShape="0">
              <a:srgbClr val="333333">
                <a:alpha val="65000"/>
              </a:srgbClr>
            </a:outerShdw>
          </a:effectLst>
        </p:spPr>
      </p:pic>
      <p:sp>
        <p:nvSpPr>
          <p:cNvPr id="130056" name="Text Box 46"/>
          <p:cNvSpPr txBox="1">
            <a:spLocks noChangeArrowheads="1"/>
          </p:cNvSpPr>
          <p:nvPr/>
        </p:nvSpPr>
        <p:spPr bwMode="auto">
          <a:xfrm>
            <a:off x="4572001" y="1905000"/>
            <a:ext cx="3884612" cy="304800"/>
          </a:xfrm>
          <a:prstGeom prst="rect">
            <a:avLst/>
          </a:prstGeom>
          <a:noFill/>
          <a:ln w="9525">
            <a:noFill/>
            <a:miter lim="800000"/>
            <a:headEnd/>
            <a:tailEnd/>
          </a:ln>
        </p:spPr>
        <p:txBody>
          <a:bodyPr wrap="square">
            <a:spAutoFit/>
          </a:bodyPr>
          <a:lstStyle/>
          <a:p>
            <a:pPr algn="ctr">
              <a:spcBef>
                <a:spcPct val="50000"/>
              </a:spcBef>
            </a:pPr>
            <a:r>
              <a:rPr lang="en-US" sz="1400" b="1" dirty="0" smtClean="0"/>
              <a:t>Shoring and Shielding</a:t>
            </a:r>
            <a:endParaRPr lang="en-US" sz="1400" b="1" dirty="0"/>
          </a:p>
        </p:txBody>
      </p:sp>
      <p:sp>
        <p:nvSpPr>
          <p:cNvPr id="11" name="Title 4">
            <a:hlinkClick r:id="rId4"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8994998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5"/>
          <p:cNvSpPr txBox="1">
            <a:spLocks noChangeArrowheads="1"/>
          </p:cNvSpPr>
          <p:nvPr/>
        </p:nvSpPr>
        <p:spPr bwMode="auto">
          <a:xfrm>
            <a:off x="374650" y="1304925"/>
            <a:ext cx="8304213" cy="2322513"/>
          </a:xfrm>
          <a:prstGeom prst="rect">
            <a:avLst/>
          </a:prstGeom>
          <a:noFill/>
          <a:ln w="9525">
            <a:noFill/>
            <a:miter lim="800000"/>
            <a:headEnd/>
            <a:tailEnd/>
          </a:ln>
        </p:spPr>
        <p:txBody>
          <a:bodyPr>
            <a:spAutoFit/>
          </a:bodyPr>
          <a:lstStyle/>
          <a:p>
            <a:pPr marL="342900" indent="-342900"/>
            <a:r>
              <a:rPr lang="en-US" b="1" dirty="0"/>
              <a:t>Category C:  </a:t>
            </a:r>
          </a:p>
          <a:p>
            <a:pPr marL="342900" indent="-342900">
              <a:buFont typeface="Wingdings" pitchFamily="2" charset="2"/>
              <a:buChar char="§"/>
            </a:pPr>
            <a:endParaRPr lang="en-US" sz="1600" b="1" dirty="0"/>
          </a:p>
          <a:p>
            <a:pPr marL="465138" indent="-342900">
              <a:buFont typeface="Arial" pitchFamily="34" charset="0"/>
              <a:buChar char="•"/>
            </a:pPr>
            <a:r>
              <a:rPr lang="en-US" sz="1600" dirty="0"/>
              <a:t>Third group of quality assurance elements</a:t>
            </a:r>
          </a:p>
          <a:p>
            <a:pPr marL="465138" indent="-342900">
              <a:buFont typeface="Arial" pitchFamily="34" charset="0"/>
              <a:buChar char="•"/>
            </a:pPr>
            <a:endParaRPr lang="en-US" sz="1600" dirty="0"/>
          </a:p>
          <a:p>
            <a:pPr marL="465138" indent="-342900">
              <a:buFont typeface="Arial" pitchFamily="34" charset="0"/>
              <a:buChar char="•"/>
            </a:pPr>
            <a:r>
              <a:rPr lang="en-US" sz="1600" dirty="0"/>
              <a:t>The elements that are grouped into this category are representative of functions deemed </a:t>
            </a:r>
            <a:r>
              <a:rPr lang="en-US" sz="1600" b="1" u="sng" dirty="0"/>
              <a:t>nominally critical</a:t>
            </a:r>
            <a:r>
              <a:rPr lang="en-US" sz="1600" b="1" dirty="0"/>
              <a:t> </a:t>
            </a:r>
            <a:r>
              <a:rPr lang="en-US" sz="1600" dirty="0"/>
              <a:t>to the overall quality &amp; longevity of the finished product</a:t>
            </a:r>
          </a:p>
          <a:p>
            <a:pPr marL="465138" indent="-342900">
              <a:buFont typeface="Arial" pitchFamily="34" charset="0"/>
              <a:buChar char="•"/>
            </a:pPr>
            <a:endParaRPr lang="en-US" sz="1600" dirty="0"/>
          </a:p>
          <a:p>
            <a:pPr marL="465138" indent="-342900">
              <a:buFont typeface="Arial" pitchFamily="34" charset="0"/>
              <a:buChar char="•"/>
            </a:pPr>
            <a:r>
              <a:rPr lang="en-US" sz="1600" dirty="0"/>
              <a:t>Less than marginal performance on a given element in this category, although undesirable, will not contribute to the premature failure of the finished product</a:t>
            </a:r>
          </a:p>
        </p:txBody>
      </p:sp>
      <p:sp>
        <p:nvSpPr>
          <p:cNvPr id="2053" name="Title 5"/>
          <p:cNvSpPr>
            <a:spLocks noGrp="1"/>
          </p:cNvSpPr>
          <p:nvPr>
            <p:ph type="title"/>
          </p:nvPr>
        </p:nvSpPr>
        <p:spPr/>
        <p:txBody>
          <a:bodyPr/>
          <a:lstStyle/>
          <a:p>
            <a:pPr eaLnBrk="1" hangingPunct="1"/>
            <a:r>
              <a:rPr lang="en-US" smtClean="0"/>
              <a:t>Category C</a:t>
            </a:r>
          </a:p>
        </p:txBody>
      </p:sp>
      <p:sp>
        <p:nvSpPr>
          <p:cNvPr id="7"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8"/>
          <p:cNvSpPr txBox="1">
            <a:spLocks noChangeArrowheads="1"/>
          </p:cNvSpPr>
          <p:nvPr/>
        </p:nvSpPr>
        <p:spPr bwMode="auto">
          <a:xfrm>
            <a:off x="1371600" y="2133600"/>
            <a:ext cx="4876800" cy="3139321"/>
          </a:xfrm>
          <a:prstGeom prst="rect">
            <a:avLst/>
          </a:prstGeom>
          <a:noFill/>
          <a:ln w="9525">
            <a:noFill/>
            <a:miter lim="800000"/>
            <a:headEnd/>
            <a:tailEnd/>
          </a:ln>
        </p:spPr>
        <p:txBody>
          <a:bodyPr wrap="square">
            <a:spAutoFit/>
          </a:bodyPr>
          <a:lstStyle/>
          <a:p>
            <a:pPr marL="465138" indent="-465138">
              <a:buFont typeface="Wingdings" pitchFamily="2" charset="2"/>
              <a:buNone/>
            </a:pPr>
            <a:r>
              <a:rPr lang="en-US" b="1" dirty="0"/>
              <a:t>Category </a:t>
            </a:r>
            <a:r>
              <a:rPr lang="en-US" b="1" dirty="0" smtClean="0"/>
              <a:t>C Elements:</a:t>
            </a:r>
            <a:endParaRPr lang="en-US" b="1" dirty="0"/>
          </a:p>
          <a:p>
            <a:pPr marL="465138" indent="-465138">
              <a:buFont typeface="Wingdings" pitchFamily="2" charset="2"/>
              <a:buNone/>
            </a:pPr>
            <a:endParaRPr lang="en-US" dirty="0"/>
          </a:p>
          <a:p>
            <a:pPr marL="463550" indent="-354013">
              <a:buAutoNum type="arabicPeriod"/>
            </a:pPr>
            <a:r>
              <a:rPr lang="en-US" b="1" dirty="0" smtClean="0"/>
              <a:t>Pavement Cutting</a:t>
            </a:r>
          </a:p>
          <a:p>
            <a:pPr marL="463550" indent="-354013">
              <a:buAutoNum type="arabicPeriod"/>
            </a:pPr>
            <a:endParaRPr lang="en-US" b="1" dirty="0" smtClean="0"/>
          </a:p>
          <a:p>
            <a:pPr marL="463550" indent="-354013"/>
            <a:r>
              <a:rPr lang="en-US" b="1" dirty="0" smtClean="0"/>
              <a:t>2. 	Size</a:t>
            </a:r>
          </a:p>
          <a:p>
            <a:pPr marL="463550" indent="-354013"/>
            <a:endParaRPr lang="en-US" b="1" dirty="0" smtClean="0"/>
          </a:p>
          <a:p>
            <a:pPr marL="463550" indent="-354013"/>
            <a:r>
              <a:rPr lang="en-US" b="1" dirty="0" smtClean="0"/>
              <a:t>3. </a:t>
            </a:r>
            <a:r>
              <a:rPr lang="en-US" b="1" dirty="0"/>
              <a:t>	</a:t>
            </a:r>
            <a:r>
              <a:rPr lang="en-US" b="1" dirty="0" smtClean="0"/>
              <a:t>Damaged Pipe</a:t>
            </a:r>
          </a:p>
          <a:p>
            <a:pPr marL="463550" indent="-354013"/>
            <a:endParaRPr lang="en-US" b="1" dirty="0" smtClean="0"/>
          </a:p>
          <a:p>
            <a:pPr marL="463550" indent="-354013"/>
            <a:r>
              <a:rPr lang="en-US" b="1" dirty="0" smtClean="0"/>
              <a:t>4. 	Unsuitable Material</a:t>
            </a:r>
          </a:p>
          <a:p>
            <a:pPr marL="463550" indent="-354013"/>
            <a:endParaRPr lang="en-US" b="1" dirty="0" smtClean="0"/>
          </a:p>
          <a:p>
            <a:pPr marL="463550" indent="-354013"/>
            <a:r>
              <a:rPr lang="en-US" b="1" dirty="0" smtClean="0"/>
              <a:t>5. 	Horizontal Pipe Alignment</a:t>
            </a:r>
            <a:endParaRPr lang="en-US" sz="1600" dirty="0"/>
          </a:p>
        </p:txBody>
      </p:sp>
      <p:sp>
        <p:nvSpPr>
          <p:cNvPr id="4101" name="Title 5"/>
          <p:cNvSpPr>
            <a:spLocks noGrp="1"/>
          </p:cNvSpPr>
          <p:nvPr>
            <p:ph type="title"/>
          </p:nvPr>
        </p:nvSpPr>
        <p:spPr/>
        <p:txBody>
          <a:bodyPr/>
          <a:lstStyle/>
          <a:p>
            <a:pPr eaLnBrk="1" hangingPunct="1"/>
            <a:r>
              <a:rPr lang="en-US" dirty="0" smtClean="0"/>
              <a:t>Category C</a:t>
            </a:r>
          </a:p>
        </p:txBody>
      </p:sp>
      <p:sp>
        <p:nvSpPr>
          <p:cNvPr id="8" name="Title 6"/>
          <p:cNvSpPr txBox="1">
            <a:spLocks/>
          </p:cNvSpPr>
          <p:nvPr/>
        </p:nvSpPr>
        <p:spPr>
          <a:xfrm>
            <a:off x="0" y="6324600"/>
            <a:ext cx="9906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18"/>
          <p:cNvSpPr>
            <a:spLocks noChangeArrowheads="1"/>
          </p:cNvSpPr>
          <p:nvPr/>
        </p:nvSpPr>
        <p:spPr bwMode="auto">
          <a:xfrm>
            <a:off x="685800" y="2590800"/>
            <a:ext cx="7924800" cy="3657600"/>
          </a:xfrm>
          <a:prstGeom prst="rect">
            <a:avLst/>
          </a:prstGeom>
          <a:solidFill>
            <a:srgbClr val="FEFCFD"/>
          </a:solidFill>
          <a:ln w="38100">
            <a:solidFill>
              <a:schemeClr val="accent1"/>
            </a:solidFill>
            <a:miter lim="800000"/>
            <a:headEnd/>
            <a:tailEnd/>
          </a:ln>
        </p:spPr>
        <p:txBody>
          <a:bodyPr wrap="none" anchor="ctr"/>
          <a:lstStyle/>
          <a:p>
            <a:endParaRPr lang="en-US"/>
          </a:p>
        </p:txBody>
      </p:sp>
      <p:sp>
        <p:nvSpPr>
          <p:cNvPr id="131076" name="Text Box 2"/>
          <p:cNvSpPr txBox="1">
            <a:spLocks noChangeArrowheads="1"/>
          </p:cNvSpPr>
          <p:nvPr/>
        </p:nvSpPr>
        <p:spPr bwMode="auto">
          <a:xfrm>
            <a:off x="381000" y="990600"/>
            <a:ext cx="8382000" cy="523220"/>
          </a:xfrm>
          <a:prstGeom prst="rect">
            <a:avLst/>
          </a:prstGeom>
          <a:noFill/>
          <a:ln w="9525">
            <a:noFill/>
            <a:miter lim="800000"/>
            <a:headEnd/>
            <a:tailEnd/>
          </a:ln>
        </p:spPr>
        <p:txBody>
          <a:bodyPr wrap="square">
            <a:spAutoFit/>
          </a:bodyPr>
          <a:lstStyle/>
          <a:p>
            <a:pPr>
              <a:spcBef>
                <a:spcPct val="50000"/>
              </a:spcBef>
            </a:pPr>
            <a:r>
              <a:rPr lang="en-US" sz="1400" b="1" dirty="0">
                <a:cs typeface="Times New Roman" pitchFamily="18" charset="0"/>
              </a:rPr>
              <a:t>C.  1.  Pavement Cutting</a:t>
            </a:r>
            <a:br>
              <a:rPr lang="en-US" sz="1400" b="1" dirty="0">
                <a:cs typeface="Times New Roman" pitchFamily="18" charset="0"/>
              </a:rPr>
            </a:br>
            <a:endParaRPr lang="en-US" sz="1400" dirty="0">
              <a:cs typeface="Times New Roman" pitchFamily="18" charset="0"/>
            </a:endParaRPr>
          </a:p>
        </p:txBody>
      </p:sp>
      <p:sp>
        <p:nvSpPr>
          <p:cNvPr id="131077"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131078"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dirty="0"/>
              <a:t>Pipe Replacement Operations</a:t>
            </a:r>
          </a:p>
        </p:txBody>
      </p:sp>
      <p:pic>
        <p:nvPicPr>
          <p:cNvPr id="131088" name="Picture 22" descr="C:\Multimedia Files\My Media\HammerSaw.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2590800"/>
            <a:ext cx="2651125" cy="2274888"/>
          </a:xfrm>
          <a:prstGeom prst="rect">
            <a:avLst/>
          </a:prstGeom>
          <a:noFill/>
          <a:ln w="9525">
            <a:noFill/>
            <a:miter lim="800000"/>
            <a:headEnd/>
            <a:tailEnd/>
          </a:ln>
        </p:spPr>
      </p:pic>
      <p:pic>
        <p:nvPicPr>
          <p:cNvPr id="131089" name="Picture 21" descr="C:\Multimedia Files\My Media\HammerVerm.jpg"/>
          <p:cNvPicPr>
            <a:picLocks noChangeAspect="1" noChangeArrowheads="1"/>
          </p:cNvPicPr>
          <p:nvPr/>
        </p:nvPicPr>
        <p:blipFill>
          <a:blip r:embed="rId3" cstate="email">
            <a:lum bright="-20000" contrast="20000"/>
            <a:extLst>
              <a:ext uri="{28A0092B-C50C-407E-A947-70E740481C1C}">
                <a14:useLocalDpi xmlns:a14="http://schemas.microsoft.com/office/drawing/2010/main"/>
              </a:ext>
            </a:extLst>
          </a:blip>
          <a:srcRect/>
          <a:stretch>
            <a:fillRect/>
          </a:stretch>
        </p:blipFill>
        <p:spPr bwMode="auto">
          <a:xfrm>
            <a:off x="4572000" y="2590800"/>
            <a:ext cx="3519488" cy="2524125"/>
          </a:xfrm>
          <a:prstGeom prst="rect">
            <a:avLst/>
          </a:prstGeom>
          <a:noFill/>
          <a:ln w="9525">
            <a:noFill/>
            <a:miter lim="800000"/>
            <a:headEnd/>
            <a:tailEnd/>
          </a:ln>
        </p:spPr>
      </p:pic>
      <p:pic>
        <p:nvPicPr>
          <p:cNvPr id="131090" name="Picture 23" descr="C:\Multimedia Files\My Media\HammerJack.jpg"/>
          <p:cNvPicPr>
            <a:picLocks noChangeAspect="1" noChangeArrowheads="1"/>
          </p:cNvPicPr>
          <p:nvPr/>
        </p:nvPicPr>
        <p:blipFill>
          <a:blip r:embed="rId4" cstate="email">
            <a:lum contrast="30000"/>
            <a:extLst>
              <a:ext uri="{28A0092B-C50C-407E-A947-70E740481C1C}">
                <a14:useLocalDpi xmlns:a14="http://schemas.microsoft.com/office/drawing/2010/main"/>
              </a:ext>
            </a:extLst>
          </a:blip>
          <a:srcRect/>
          <a:stretch>
            <a:fillRect/>
          </a:stretch>
        </p:blipFill>
        <p:spPr bwMode="auto">
          <a:xfrm>
            <a:off x="3352800" y="3276600"/>
            <a:ext cx="1096963" cy="1887538"/>
          </a:xfrm>
          <a:prstGeom prst="rect">
            <a:avLst/>
          </a:prstGeom>
          <a:noFill/>
          <a:ln w="9525">
            <a:noFill/>
            <a:miter lim="800000"/>
            <a:headEnd/>
            <a:tailEnd/>
          </a:ln>
        </p:spPr>
      </p:pic>
      <p:pic>
        <p:nvPicPr>
          <p:cNvPr id="131091" name="Picture 24" descr="C:\Multimedia Files\My Media\HammerBit.jpg"/>
          <p:cNvPicPr>
            <a:picLocks noChangeAspect="1" noChangeArrowheads="1"/>
          </p:cNvPicPr>
          <p:nvPr/>
        </p:nvPicPr>
        <p:blipFill>
          <a:blip r:embed="rId5" cstate="email">
            <a:lum bright="-20000"/>
            <a:extLst>
              <a:ext uri="{28A0092B-C50C-407E-A947-70E740481C1C}">
                <a14:useLocalDpi xmlns:a14="http://schemas.microsoft.com/office/drawing/2010/main"/>
              </a:ext>
            </a:extLst>
          </a:blip>
          <a:srcRect/>
          <a:stretch>
            <a:fillRect/>
          </a:stretch>
        </p:blipFill>
        <p:spPr bwMode="auto">
          <a:xfrm>
            <a:off x="3581400" y="5181600"/>
            <a:ext cx="831850" cy="539750"/>
          </a:xfrm>
          <a:prstGeom prst="rect">
            <a:avLst/>
          </a:prstGeom>
          <a:noFill/>
          <a:ln w="9525">
            <a:noFill/>
            <a:miter lim="800000"/>
            <a:headEnd/>
            <a:tailEnd/>
          </a:ln>
        </p:spPr>
      </p:pic>
      <p:pic>
        <p:nvPicPr>
          <p:cNvPr id="131092" name="Picture 25" descr="C:\Multimedia Files\My Media\HammerWheel.jpg"/>
          <p:cNvPicPr>
            <a:picLocks noChangeAspect="1" noChangeArrowheads="1"/>
          </p:cNvPicPr>
          <p:nvPr/>
        </p:nvPicPr>
        <p:blipFill>
          <a:blip r:embed="rId6" cstate="email">
            <a:lum bright="-30000"/>
            <a:extLst>
              <a:ext uri="{28A0092B-C50C-407E-A947-70E740481C1C}">
                <a14:useLocalDpi xmlns:a14="http://schemas.microsoft.com/office/drawing/2010/main"/>
              </a:ext>
            </a:extLst>
          </a:blip>
          <a:srcRect/>
          <a:stretch>
            <a:fillRect/>
          </a:stretch>
        </p:blipFill>
        <p:spPr bwMode="auto">
          <a:xfrm>
            <a:off x="1143000" y="5105400"/>
            <a:ext cx="2011363" cy="1023938"/>
          </a:xfrm>
          <a:prstGeom prst="rect">
            <a:avLst/>
          </a:prstGeom>
          <a:noFill/>
          <a:ln w="9525">
            <a:noFill/>
            <a:miter lim="800000"/>
            <a:headEnd/>
            <a:tailEnd/>
          </a:ln>
        </p:spPr>
      </p:pic>
      <p:pic>
        <p:nvPicPr>
          <p:cNvPr id="131093" name="Picture 26" descr="C:\Multimedia Files\My Media\HammerCutoff.jpg"/>
          <p:cNvPicPr>
            <a:picLocks noChangeAspect="1" noChangeArrowheads="1"/>
          </p:cNvPicPr>
          <p:nvPr/>
        </p:nvPicPr>
        <p:blipFill>
          <a:blip r:embed="rId7" cstate="email">
            <a:lum contrast="30000"/>
            <a:extLst>
              <a:ext uri="{28A0092B-C50C-407E-A947-70E740481C1C}">
                <a14:useLocalDpi xmlns:a14="http://schemas.microsoft.com/office/drawing/2010/main"/>
              </a:ext>
            </a:extLst>
          </a:blip>
          <a:srcRect/>
          <a:stretch>
            <a:fillRect/>
          </a:stretch>
        </p:blipFill>
        <p:spPr bwMode="auto">
          <a:xfrm>
            <a:off x="5410200" y="4876800"/>
            <a:ext cx="2101850" cy="1231900"/>
          </a:xfrm>
          <a:prstGeom prst="rect">
            <a:avLst/>
          </a:prstGeom>
          <a:noFill/>
          <a:ln w="9525">
            <a:noFill/>
            <a:miter lim="800000"/>
            <a:headEnd/>
            <a:tailEnd/>
          </a:ln>
        </p:spPr>
      </p:pic>
      <p:sp>
        <p:nvSpPr>
          <p:cNvPr id="131094" name="Text Box 27"/>
          <p:cNvSpPr txBox="1">
            <a:spLocks noChangeArrowheads="1"/>
          </p:cNvSpPr>
          <p:nvPr/>
        </p:nvSpPr>
        <p:spPr bwMode="auto">
          <a:xfrm>
            <a:off x="1066800" y="2286000"/>
            <a:ext cx="1371600" cy="336550"/>
          </a:xfrm>
          <a:prstGeom prst="rect">
            <a:avLst/>
          </a:prstGeom>
          <a:noFill/>
          <a:ln w="9525">
            <a:noFill/>
            <a:miter lim="800000"/>
            <a:headEnd/>
            <a:tailEnd/>
          </a:ln>
        </p:spPr>
        <p:txBody>
          <a:bodyPr>
            <a:spAutoFit/>
          </a:bodyPr>
          <a:lstStyle/>
          <a:p>
            <a:pPr>
              <a:spcBef>
                <a:spcPct val="50000"/>
              </a:spcBef>
            </a:pPr>
            <a:r>
              <a:rPr lang="en-US" sz="1600"/>
              <a:t>Concrete Saw</a:t>
            </a:r>
          </a:p>
        </p:txBody>
      </p:sp>
      <p:sp>
        <p:nvSpPr>
          <p:cNvPr id="131095" name="Text Box 28"/>
          <p:cNvSpPr txBox="1">
            <a:spLocks noChangeArrowheads="1"/>
          </p:cNvSpPr>
          <p:nvPr/>
        </p:nvSpPr>
        <p:spPr bwMode="auto">
          <a:xfrm>
            <a:off x="3276600" y="2971800"/>
            <a:ext cx="1371600" cy="336550"/>
          </a:xfrm>
          <a:prstGeom prst="rect">
            <a:avLst/>
          </a:prstGeom>
          <a:noFill/>
          <a:ln w="9525">
            <a:noFill/>
            <a:miter lim="800000"/>
            <a:headEnd/>
            <a:tailEnd/>
          </a:ln>
        </p:spPr>
        <p:txBody>
          <a:bodyPr>
            <a:spAutoFit/>
          </a:bodyPr>
          <a:lstStyle/>
          <a:p>
            <a:pPr>
              <a:spcBef>
                <a:spcPct val="50000"/>
              </a:spcBef>
            </a:pPr>
            <a:r>
              <a:rPr lang="en-US" sz="1600"/>
              <a:t>Jackhammer</a:t>
            </a:r>
          </a:p>
        </p:txBody>
      </p:sp>
      <p:sp>
        <p:nvSpPr>
          <p:cNvPr id="131096" name="Text Box 29"/>
          <p:cNvSpPr txBox="1">
            <a:spLocks noChangeArrowheads="1"/>
          </p:cNvSpPr>
          <p:nvPr/>
        </p:nvSpPr>
        <p:spPr bwMode="auto">
          <a:xfrm>
            <a:off x="6324600" y="2286000"/>
            <a:ext cx="1600200" cy="336550"/>
          </a:xfrm>
          <a:prstGeom prst="rect">
            <a:avLst/>
          </a:prstGeom>
          <a:noFill/>
          <a:ln w="9525">
            <a:noFill/>
            <a:miter lim="800000"/>
            <a:headEnd/>
            <a:tailEnd/>
          </a:ln>
        </p:spPr>
        <p:txBody>
          <a:bodyPr>
            <a:spAutoFit/>
          </a:bodyPr>
          <a:lstStyle/>
          <a:p>
            <a:pPr>
              <a:spcBef>
                <a:spcPct val="50000"/>
              </a:spcBef>
            </a:pPr>
            <a:r>
              <a:rPr lang="en-US" sz="1600"/>
              <a:t>Vermeer Wheel</a:t>
            </a:r>
          </a:p>
        </p:txBody>
      </p:sp>
      <p:sp>
        <p:nvSpPr>
          <p:cNvPr id="131097" name="Text Box 30"/>
          <p:cNvSpPr txBox="1">
            <a:spLocks noChangeArrowheads="1"/>
          </p:cNvSpPr>
          <p:nvPr/>
        </p:nvSpPr>
        <p:spPr bwMode="auto">
          <a:xfrm>
            <a:off x="1600200" y="4800600"/>
            <a:ext cx="1371600" cy="336550"/>
          </a:xfrm>
          <a:prstGeom prst="rect">
            <a:avLst/>
          </a:prstGeom>
          <a:noFill/>
          <a:ln w="9525">
            <a:noFill/>
            <a:miter lim="800000"/>
            <a:headEnd/>
            <a:tailEnd/>
          </a:ln>
        </p:spPr>
        <p:txBody>
          <a:bodyPr>
            <a:spAutoFit/>
          </a:bodyPr>
          <a:lstStyle/>
          <a:p>
            <a:pPr>
              <a:spcBef>
                <a:spcPct val="50000"/>
              </a:spcBef>
            </a:pPr>
            <a:r>
              <a:rPr lang="en-US" sz="1600"/>
              <a:t>Pizza Wheel</a:t>
            </a:r>
          </a:p>
        </p:txBody>
      </p:sp>
      <p:sp>
        <p:nvSpPr>
          <p:cNvPr id="131098" name="Text Box 31"/>
          <p:cNvSpPr txBox="1">
            <a:spLocks noChangeArrowheads="1"/>
          </p:cNvSpPr>
          <p:nvPr/>
        </p:nvSpPr>
        <p:spPr bwMode="auto">
          <a:xfrm>
            <a:off x="5791200" y="4648200"/>
            <a:ext cx="1371600" cy="336550"/>
          </a:xfrm>
          <a:prstGeom prst="rect">
            <a:avLst/>
          </a:prstGeom>
          <a:noFill/>
          <a:ln w="9525">
            <a:noFill/>
            <a:miter lim="800000"/>
            <a:headEnd/>
            <a:tailEnd/>
          </a:ln>
        </p:spPr>
        <p:txBody>
          <a:bodyPr>
            <a:spAutoFit/>
          </a:bodyPr>
          <a:lstStyle/>
          <a:p>
            <a:pPr>
              <a:spcBef>
                <a:spcPct val="50000"/>
              </a:spcBef>
            </a:pPr>
            <a:r>
              <a:rPr lang="en-US" sz="1600" dirty="0"/>
              <a:t>Cutoff Saw</a:t>
            </a:r>
          </a:p>
        </p:txBody>
      </p:sp>
      <p:sp>
        <p:nvSpPr>
          <p:cNvPr id="131099" name="Text Box 32"/>
          <p:cNvSpPr txBox="1">
            <a:spLocks noChangeArrowheads="1"/>
          </p:cNvSpPr>
          <p:nvPr/>
        </p:nvSpPr>
        <p:spPr bwMode="auto">
          <a:xfrm>
            <a:off x="3429000" y="2209800"/>
            <a:ext cx="2286000" cy="366713"/>
          </a:xfrm>
          <a:prstGeom prst="rect">
            <a:avLst/>
          </a:prstGeom>
          <a:noFill/>
          <a:ln w="9525">
            <a:noFill/>
            <a:miter lim="800000"/>
            <a:headEnd/>
            <a:tailEnd/>
          </a:ln>
        </p:spPr>
        <p:txBody>
          <a:bodyPr>
            <a:spAutoFit/>
          </a:bodyPr>
          <a:lstStyle/>
          <a:p>
            <a:pPr>
              <a:spcBef>
                <a:spcPct val="50000"/>
              </a:spcBef>
            </a:pPr>
            <a:r>
              <a:rPr lang="en-US" sz="1800" dirty="0"/>
              <a:t>Tools of the Trade</a:t>
            </a:r>
          </a:p>
        </p:txBody>
      </p:sp>
      <p:sp>
        <p:nvSpPr>
          <p:cNvPr id="34" name="Rectangle 33"/>
          <p:cNvSpPr/>
          <p:nvPr/>
        </p:nvSpPr>
        <p:spPr>
          <a:xfrm>
            <a:off x="914400" y="1295400"/>
            <a:ext cx="7696200" cy="954107"/>
          </a:xfrm>
          <a:prstGeom prst="rect">
            <a:avLst/>
          </a:prstGeom>
        </p:spPr>
        <p:txBody>
          <a:bodyPr wrap="square">
            <a:spAutoFit/>
          </a:bodyPr>
          <a:lstStyle/>
          <a:p>
            <a:r>
              <a:rPr lang="en-US" sz="1400" dirty="0" smtClean="0"/>
              <a:t>1. Not cut.</a:t>
            </a:r>
          </a:p>
          <a:p>
            <a:r>
              <a:rPr lang="en-US" sz="1400" dirty="0" smtClean="0"/>
              <a:t>2. Pavement cut– Adjacent surface damaged during excavation.</a:t>
            </a:r>
          </a:p>
          <a:p>
            <a:r>
              <a:rPr lang="en-US" sz="1400" dirty="0" smtClean="0"/>
              <a:t>3. Uneven or partial depth cut. No damage to adjacent pavement during excavation.</a:t>
            </a:r>
          </a:p>
          <a:p>
            <a:r>
              <a:rPr lang="en-US" sz="1400" dirty="0" smtClean="0"/>
              <a:t>5. Uniform, full depth cut. No damage to adjacent pavement during excavation.</a:t>
            </a:r>
            <a:endParaRPr lang="en-US" sz="1400" dirty="0"/>
          </a:p>
        </p:txBody>
      </p:sp>
      <p:sp>
        <p:nvSpPr>
          <p:cNvPr id="22" name="Title 4">
            <a:hlinkClick r:id="rId8"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6259933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9"/>
          <p:cNvGrpSpPr>
            <a:grpSpLocks/>
          </p:cNvGrpSpPr>
          <p:nvPr/>
        </p:nvGrpSpPr>
        <p:grpSpPr bwMode="auto">
          <a:xfrm>
            <a:off x="6019800" y="1600200"/>
            <a:ext cx="2590800" cy="4572000"/>
            <a:chOff x="3840" y="1008"/>
            <a:chExt cx="1632" cy="2928"/>
          </a:xfrm>
        </p:grpSpPr>
        <p:sp>
          <p:nvSpPr>
            <p:cNvPr id="132122" name="Rectangle 49"/>
            <p:cNvSpPr>
              <a:spLocks noChangeArrowheads="1"/>
            </p:cNvSpPr>
            <p:nvPr/>
          </p:nvSpPr>
          <p:spPr bwMode="auto">
            <a:xfrm>
              <a:off x="3840" y="1008"/>
              <a:ext cx="1632" cy="2928"/>
            </a:xfrm>
            <a:prstGeom prst="rect">
              <a:avLst/>
            </a:prstGeom>
            <a:solidFill>
              <a:srgbClr val="FEFCFD"/>
            </a:solidFill>
            <a:ln w="38100">
              <a:solidFill>
                <a:schemeClr val="accent1"/>
              </a:solidFill>
              <a:miter lim="800000"/>
              <a:headEnd/>
              <a:tailEnd/>
            </a:ln>
          </p:spPr>
          <p:txBody>
            <a:bodyPr wrap="none" anchor="ctr"/>
            <a:lstStyle/>
            <a:p>
              <a:endParaRPr lang="en-US"/>
            </a:p>
          </p:txBody>
        </p:sp>
        <p:pic>
          <p:nvPicPr>
            <p:cNvPr id="132123" name="Picture 50" descr="C:\Multimedia Files\My Media\HammerCutoff.jpg"/>
            <p:cNvPicPr>
              <a:picLocks noChangeAspect="1" noChangeArrowheads="1"/>
            </p:cNvPicPr>
            <p:nvPr/>
          </p:nvPicPr>
          <p:blipFill>
            <a:blip r:embed="rId2" cstate="email">
              <a:lum bright="-20000"/>
              <a:extLst>
                <a:ext uri="{28A0092B-C50C-407E-A947-70E740481C1C}">
                  <a14:useLocalDpi xmlns:a14="http://schemas.microsoft.com/office/drawing/2010/main"/>
                </a:ext>
              </a:extLst>
            </a:blip>
            <a:srcRect/>
            <a:stretch>
              <a:fillRect/>
            </a:stretch>
          </p:blipFill>
          <p:spPr bwMode="auto">
            <a:xfrm>
              <a:off x="3936" y="1084"/>
              <a:ext cx="1428" cy="836"/>
            </a:xfrm>
            <a:prstGeom prst="rect">
              <a:avLst/>
            </a:prstGeom>
            <a:noFill/>
            <a:ln w="9525">
              <a:noFill/>
              <a:miter lim="800000"/>
              <a:headEnd/>
              <a:tailEnd/>
            </a:ln>
          </p:spPr>
        </p:pic>
        <p:pic>
          <p:nvPicPr>
            <p:cNvPr id="132124" name="Picture 55" descr="C:\Multimedia Files\My Media\HammerCutMount2.jpg"/>
            <p:cNvPicPr>
              <a:picLocks noChangeAspect="1" noChangeArrowheads="1"/>
            </p:cNvPicPr>
            <p:nvPr/>
          </p:nvPicPr>
          <p:blipFill>
            <a:blip r:embed="rId3" cstate="email">
              <a:lum bright="-20000"/>
              <a:extLst>
                <a:ext uri="{28A0092B-C50C-407E-A947-70E740481C1C}">
                  <a14:useLocalDpi xmlns:a14="http://schemas.microsoft.com/office/drawing/2010/main"/>
                </a:ext>
              </a:extLst>
            </a:blip>
            <a:srcRect/>
            <a:stretch>
              <a:fillRect/>
            </a:stretch>
          </p:blipFill>
          <p:spPr bwMode="auto">
            <a:xfrm>
              <a:off x="3904" y="2544"/>
              <a:ext cx="1520" cy="1063"/>
            </a:xfrm>
            <a:prstGeom prst="rect">
              <a:avLst/>
            </a:prstGeom>
            <a:noFill/>
            <a:ln w="9525">
              <a:noFill/>
              <a:miter lim="800000"/>
              <a:headEnd/>
              <a:tailEnd/>
            </a:ln>
          </p:spPr>
        </p:pic>
      </p:grpSp>
      <p:sp>
        <p:nvSpPr>
          <p:cNvPr id="132100" name="Text Box 3"/>
          <p:cNvSpPr txBox="1">
            <a:spLocks noChangeArrowheads="1"/>
          </p:cNvSpPr>
          <p:nvPr/>
        </p:nvSpPr>
        <p:spPr bwMode="auto">
          <a:xfrm>
            <a:off x="762000" y="990600"/>
            <a:ext cx="8001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C.  1.  Pavement Cutting    </a:t>
            </a:r>
            <a:r>
              <a:rPr lang="en-US" sz="1400">
                <a:cs typeface="Times New Roman" pitchFamily="18" charset="0"/>
              </a:rPr>
              <a:t>(cont’d.)</a:t>
            </a:r>
          </a:p>
        </p:txBody>
      </p:sp>
      <p:sp>
        <p:nvSpPr>
          <p:cNvPr id="132101" name="Text Box 4"/>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132102" name="Text Box 5"/>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a:t>Pipe Replacement Operations</a:t>
            </a:r>
          </a:p>
        </p:txBody>
      </p:sp>
      <p:pic>
        <p:nvPicPr>
          <p:cNvPr id="132103" name="Picture 33"/>
          <p:cNvPicPr>
            <a:picLocks noChangeAspect="1" noChangeArrowheads="1"/>
          </p:cNvPicPr>
          <p:nvPr/>
        </p:nvPicPr>
        <p:blipFill>
          <a:blip r:embed="rId4" cstate="email">
            <a:lum bright="-20000" contrast="20000"/>
            <a:extLst>
              <a:ext uri="{28A0092B-C50C-407E-A947-70E740481C1C}">
                <a14:useLocalDpi xmlns:a14="http://schemas.microsoft.com/office/drawing/2010/main"/>
              </a:ext>
            </a:extLst>
          </a:blip>
          <a:srcRect/>
          <a:stretch>
            <a:fillRect/>
          </a:stretch>
        </p:blipFill>
        <p:spPr bwMode="auto">
          <a:xfrm>
            <a:off x="533400" y="1447800"/>
            <a:ext cx="5484813" cy="4113213"/>
          </a:xfrm>
          <a:prstGeom prst="rect">
            <a:avLst/>
          </a:prstGeom>
          <a:ln>
            <a:noFill/>
          </a:ln>
          <a:effectLst>
            <a:outerShdw blurRad="292100" dist="139700" dir="2700000" algn="tl" rotWithShape="0">
              <a:srgbClr val="333333">
                <a:alpha val="65000"/>
              </a:srgbClr>
            </a:outerShdw>
          </a:effectLst>
        </p:spPr>
      </p:pic>
      <p:sp>
        <p:nvSpPr>
          <p:cNvPr id="156706" name="Text Box 34"/>
          <p:cNvSpPr txBox="1">
            <a:spLocks noChangeArrowheads="1"/>
          </p:cNvSpPr>
          <p:nvPr/>
        </p:nvSpPr>
        <p:spPr bwMode="auto">
          <a:xfrm>
            <a:off x="533399" y="5638800"/>
            <a:ext cx="5484813" cy="304800"/>
          </a:xfrm>
          <a:prstGeom prst="rect">
            <a:avLst/>
          </a:prstGeom>
          <a:noFill/>
          <a:ln w="9525">
            <a:noFill/>
            <a:miter lim="800000"/>
            <a:headEnd/>
            <a:tailEnd/>
          </a:ln>
        </p:spPr>
        <p:txBody>
          <a:bodyPr wrap="square">
            <a:spAutoFit/>
          </a:bodyPr>
          <a:lstStyle/>
          <a:p>
            <a:pPr algn="ctr">
              <a:spcBef>
                <a:spcPct val="50000"/>
              </a:spcBef>
            </a:pPr>
            <a:r>
              <a:rPr lang="en-US" sz="1400" b="1" dirty="0"/>
              <a:t>End Product of a Partial Depth Cut</a:t>
            </a:r>
          </a:p>
        </p:txBody>
      </p:sp>
      <p:sp>
        <p:nvSpPr>
          <p:cNvPr id="156707" name="Text Box 35"/>
          <p:cNvSpPr txBox="1">
            <a:spLocks noChangeArrowheads="1"/>
          </p:cNvSpPr>
          <p:nvPr/>
        </p:nvSpPr>
        <p:spPr bwMode="auto">
          <a:xfrm>
            <a:off x="6096000" y="838200"/>
            <a:ext cx="2819400" cy="517525"/>
          </a:xfrm>
          <a:prstGeom prst="rect">
            <a:avLst/>
          </a:prstGeom>
          <a:noFill/>
          <a:ln w="9525">
            <a:noFill/>
            <a:miter lim="800000"/>
            <a:headEnd/>
            <a:tailEnd/>
          </a:ln>
        </p:spPr>
        <p:txBody>
          <a:bodyPr>
            <a:spAutoFit/>
          </a:bodyPr>
          <a:lstStyle/>
          <a:p>
            <a:pPr>
              <a:spcBef>
                <a:spcPct val="50000"/>
              </a:spcBef>
            </a:pPr>
            <a:r>
              <a:rPr lang="en-US" sz="1400"/>
              <a:t>Actual Depth of Pavement Varied from 6” to 8” in Depth </a:t>
            </a:r>
          </a:p>
        </p:txBody>
      </p:sp>
      <p:grpSp>
        <p:nvGrpSpPr>
          <p:cNvPr id="3" name="Group 58"/>
          <p:cNvGrpSpPr>
            <a:grpSpLocks/>
          </p:cNvGrpSpPr>
          <p:nvPr/>
        </p:nvGrpSpPr>
        <p:grpSpPr bwMode="auto">
          <a:xfrm>
            <a:off x="3200400" y="2057400"/>
            <a:ext cx="381000" cy="373063"/>
            <a:chOff x="2016" y="1296"/>
            <a:chExt cx="240" cy="235"/>
          </a:xfrm>
        </p:grpSpPr>
        <p:sp>
          <p:nvSpPr>
            <p:cNvPr id="132120" name="Line 40"/>
            <p:cNvSpPr>
              <a:spLocks noChangeShapeType="1"/>
            </p:cNvSpPr>
            <p:nvPr/>
          </p:nvSpPr>
          <p:spPr bwMode="auto">
            <a:xfrm flipH="1">
              <a:off x="2016" y="1296"/>
              <a:ext cx="240" cy="0"/>
            </a:xfrm>
            <a:prstGeom prst="line">
              <a:avLst/>
            </a:prstGeom>
            <a:noFill/>
            <a:ln w="19050">
              <a:solidFill>
                <a:srgbClr val="FF0000"/>
              </a:solidFill>
              <a:round/>
              <a:headEnd/>
              <a:tailEnd/>
            </a:ln>
          </p:spPr>
          <p:txBody>
            <a:bodyPr/>
            <a:lstStyle/>
            <a:p>
              <a:endParaRPr lang="en-US"/>
            </a:p>
          </p:txBody>
        </p:sp>
        <p:sp>
          <p:nvSpPr>
            <p:cNvPr id="132121" name="Line 41"/>
            <p:cNvSpPr>
              <a:spLocks noChangeShapeType="1"/>
            </p:cNvSpPr>
            <p:nvPr/>
          </p:nvSpPr>
          <p:spPr bwMode="auto">
            <a:xfrm>
              <a:off x="2016" y="1531"/>
              <a:ext cx="240" cy="0"/>
            </a:xfrm>
            <a:prstGeom prst="line">
              <a:avLst/>
            </a:prstGeom>
            <a:noFill/>
            <a:ln w="19050">
              <a:solidFill>
                <a:srgbClr val="FF0000"/>
              </a:solidFill>
              <a:round/>
              <a:headEnd/>
              <a:tailEnd/>
            </a:ln>
          </p:spPr>
          <p:txBody>
            <a:bodyPr/>
            <a:lstStyle/>
            <a:p>
              <a:endParaRPr lang="en-US"/>
            </a:p>
          </p:txBody>
        </p:sp>
      </p:grpSp>
      <p:sp>
        <p:nvSpPr>
          <p:cNvPr id="156714" name="Line 42"/>
          <p:cNvSpPr>
            <a:spLocks noChangeShapeType="1"/>
          </p:cNvSpPr>
          <p:nvPr/>
        </p:nvSpPr>
        <p:spPr bwMode="auto">
          <a:xfrm>
            <a:off x="3352800" y="2038350"/>
            <a:ext cx="0" cy="374650"/>
          </a:xfrm>
          <a:prstGeom prst="line">
            <a:avLst/>
          </a:prstGeom>
          <a:noFill/>
          <a:ln w="19050">
            <a:solidFill>
              <a:srgbClr val="FF0000"/>
            </a:solidFill>
            <a:round/>
            <a:headEnd type="triangle" w="med" len="med"/>
            <a:tailEnd type="triangle" w="med" len="med"/>
          </a:ln>
        </p:spPr>
        <p:txBody>
          <a:bodyPr/>
          <a:lstStyle/>
          <a:p>
            <a:endParaRPr lang="en-US"/>
          </a:p>
        </p:txBody>
      </p:sp>
      <p:grpSp>
        <p:nvGrpSpPr>
          <p:cNvPr id="4" name="Group 57"/>
          <p:cNvGrpSpPr>
            <a:grpSpLocks/>
          </p:cNvGrpSpPr>
          <p:nvPr/>
        </p:nvGrpSpPr>
        <p:grpSpPr bwMode="auto">
          <a:xfrm>
            <a:off x="3429000" y="1066800"/>
            <a:ext cx="2743200" cy="1143000"/>
            <a:chOff x="2160" y="672"/>
            <a:chExt cx="1728" cy="720"/>
          </a:xfrm>
        </p:grpSpPr>
        <p:sp>
          <p:nvSpPr>
            <p:cNvPr id="132118" name="Line 39"/>
            <p:cNvSpPr>
              <a:spLocks noChangeShapeType="1"/>
            </p:cNvSpPr>
            <p:nvPr/>
          </p:nvSpPr>
          <p:spPr bwMode="auto">
            <a:xfrm flipH="1">
              <a:off x="2592" y="672"/>
              <a:ext cx="1296" cy="480"/>
            </a:xfrm>
            <a:prstGeom prst="line">
              <a:avLst/>
            </a:prstGeom>
            <a:noFill/>
            <a:ln w="12700">
              <a:solidFill>
                <a:srgbClr val="FF0000"/>
              </a:solidFill>
              <a:round/>
              <a:headEnd/>
              <a:tailEnd/>
            </a:ln>
          </p:spPr>
          <p:txBody>
            <a:bodyPr/>
            <a:lstStyle/>
            <a:p>
              <a:endParaRPr lang="en-US"/>
            </a:p>
          </p:txBody>
        </p:sp>
        <p:sp>
          <p:nvSpPr>
            <p:cNvPr id="132119" name="Line 43"/>
            <p:cNvSpPr>
              <a:spLocks noChangeShapeType="1"/>
            </p:cNvSpPr>
            <p:nvPr/>
          </p:nvSpPr>
          <p:spPr bwMode="auto">
            <a:xfrm flipH="1">
              <a:off x="2160" y="1152"/>
              <a:ext cx="432" cy="240"/>
            </a:xfrm>
            <a:prstGeom prst="line">
              <a:avLst/>
            </a:prstGeom>
            <a:noFill/>
            <a:ln w="12700">
              <a:solidFill>
                <a:srgbClr val="FF0000"/>
              </a:solidFill>
              <a:round/>
              <a:headEnd/>
              <a:tailEnd type="triangle" w="med" len="med"/>
            </a:ln>
          </p:spPr>
          <p:txBody>
            <a:bodyPr/>
            <a:lstStyle/>
            <a:p>
              <a:endParaRPr lang="en-US"/>
            </a:p>
          </p:txBody>
        </p:sp>
      </p:grpSp>
      <p:sp>
        <p:nvSpPr>
          <p:cNvPr id="156716" name="Text Box 44"/>
          <p:cNvSpPr txBox="1">
            <a:spLocks noChangeArrowheads="1"/>
          </p:cNvSpPr>
          <p:nvPr/>
        </p:nvSpPr>
        <p:spPr bwMode="auto">
          <a:xfrm>
            <a:off x="6096000" y="1295400"/>
            <a:ext cx="2819400" cy="304800"/>
          </a:xfrm>
          <a:prstGeom prst="rect">
            <a:avLst/>
          </a:prstGeom>
          <a:noFill/>
          <a:ln w="9525">
            <a:noFill/>
            <a:miter lim="800000"/>
            <a:headEnd/>
            <a:tailEnd/>
          </a:ln>
        </p:spPr>
        <p:txBody>
          <a:bodyPr>
            <a:spAutoFit/>
          </a:bodyPr>
          <a:lstStyle/>
          <a:p>
            <a:pPr>
              <a:spcBef>
                <a:spcPct val="50000"/>
              </a:spcBef>
            </a:pPr>
            <a:r>
              <a:rPr lang="en-US" sz="1400" dirty="0"/>
              <a:t>Saw Cut Depth was 3 ½” to 4” </a:t>
            </a:r>
          </a:p>
        </p:txBody>
      </p:sp>
      <p:sp>
        <p:nvSpPr>
          <p:cNvPr id="156717" name="Line 45"/>
          <p:cNvSpPr>
            <a:spLocks noChangeShapeType="1"/>
          </p:cNvSpPr>
          <p:nvPr/>
        </p:nvSpPr>
        <p:spPr bwMode="auto">
          <a:xfrm>
            <a:off x="3048000" y="1909763"/>
            <a:ext cx="2895600" cy="1676400"/>
          </a:xfrm>
          <a:prstGeom prst="line">
            <a:avLst/>
          </a:prstGeom>
          <a:noFill/>
          <a:ln w="19050">
            <a:solidFill>
              <a:srgbClr val="FF0000"/>
            </a:solidFill>
            <a:prstDash val="lgDash"/>
            <a:round/>
            <a:headEnd/>
            <a:tailEnd/>
          </a:ln>
        </p:spPr>
        <p:txBody>
          <a:bodyPr/>
          <a:lstStyle/>
          <a:p>
            <a:endParaRPr lang="en-US"/>
          </a:p>
        </p:txBody>
      </p:sp>
      <p:sp>
        <p:nvSpPr>
          <p:cNvPr id="156718" name="Freeform 46"/>
          <p:cNvSpPr>
            <a:spLocks/>
          </p:cNvSpPr>
          <p:nvPr/>
        </p:nvSpPr>
        <p:spPr bwMode="auto">
          <a:xfrm>
            <a:off x="754063" y="2568575"/>
            <a:ext cx="930275" cy="2976563"/>
          </a:xfrm>
          <a:custGeom>
            <a:avLst/>
            <a:gdLst>
              <a:gd name="T0" fmla="*/ 586 w 586"/>
              <a:gd name="T1" fmla="*/ 0 h 1875"/>
              <a:gd name="T2" fmla="*/ 476 w 586"/>
              <a:gd name="T3" fmla="*/ 37 h 1875"/>
              <a:gd name="T4" fmla="*/ 448 w 586"/>
              <a:gd name="T5" fmla="*/ 46 h 1875"/>
              <a:gd name="T6" fmla="*/ 394 w 586"/>
              <a:gd name="T7" fmla="*/ 83 h 1875"/>
              <a:gd name="T8" fmla="*/ 339 w 586"/>
              <a:gd name="T9" fmla="*/ 101 h 1875"/>
              <a:gd name="T10" fmla="*/ 293 w 586"/>
              <a:gd name="T11" fmla="*/ 128 h 1875"/>
              <a:gd name="T12" fmla="*/ 247 w 586"/>
              <a:gd name="T13" fmla="*/ 156 h 1875"/>
              <a:gd name="T14" fmla="*/ 183 w 586"/>
              <a:gd name="T15" fmla="*/ 220 h 1875"/>
              <a:gd name="T16" fmla="*/ 128 w 586"/>
              <a:gd name="T17" fmla="*/ 293 h 1875"/>
              <a:gd name="T18" fmla="*/ 46 w 586"/>
              <a:gd name="T19" fmla="*/ 403 h 1875"/>
              <a:gd name="T20" fmla="*/ 0 w 586"/>
              <a:gd name="T21" fmla="*/ 512 h 1875"/>
              <a:gd name="T22" fmla="*/ 10 w 586"/>
              <a:gd name="T23" fmla="*/ 659 h 1875"/>
              <a:gd name="T24" fmla="*/ 74 w 586"/>
              <a:gd name="T25" fmla="*/ 878 h 1875"/>
              <a:gd name="T26" fmla="*/ 0 w 586"/>
              <a:gd name="T27" fmla="*/ 1509 h 1875"/>
              <a:gd name="T28" fmla="*/ 10 w 586"/>
              <a:gd name="T29" fmla="*/ 1655 h 1875"/>
              <a:gd name="T30" fmla="*/ 37 w 586"/>
              <a:gd name="T31" fmla="*/ 1710 h 1875"/>
              <a:gd name="T32" fmla="*/ 64 w 586"/>
              <a:gd name="T33" fmla="*/ 1875 h 18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6"/>
              <a:gd name="T52" fmla="*/ 0 h 1875"/>
              <a:gd name="T53" fmla="*/ 586 w 586"/>
              <a:gd name="T54" fmla="*/ 1875 h 18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6" h="1875">
                <a:moveTo>
                  <a:pt x="586" y="0"/>
                </a:moveTo>
                <a:cubicBezTo>
                  <a:pt x="549" y="12"/>
                  <a:pt x="513" y="25"/>
                  <a:pt x="476" y="37"/>
                </a:cubicBezTo>
                <a:cubicBezTo>
                  <a:pt x="467" y="40"/>
                  <a:pt x="448" y="46"/>
                  <a:pt x="448" y="46"/>
                </a:cubicBezTo>
                <a:cubicBezTo>
                  <a:pt x="430" y="58"/>
                  <a:pt x="412" y="71"/>
                  <a:pt x="394" y="83"/>
                </a:cubicBezTo>
                <a:cubicBezTo>
                  <a:pt x="378" y="94"/>
                  <a:pt x="339" y="101"/>
                  <a:pt x="339" y="101"/>
                </a:cubicBezTo>
                <a:cubicBezTo>
                  <a:pt x="284" y="153"/>
                  <a:pt x="360" y="87"/>
                  <a:pt x="293" y="128"/>
                </a:cubicBezTo>
                <a:cubicBezTo>
                  <a:pt x="233" y="166"/>
                  <a:pt x="323" y="131"/>
                  <a:pt x="247" y="156"/>
                </a:cubicBezTo>
                <a:cubicBezTo>
                  <a:pt x="219" y="175"/>
                  <a:pt x="206" y="197"/>
                  <a:pt x="183" y="220"/>
                </a:cubicBezTo>
                <a:cubicBezTo>
                  <a:pt x="171" y="257"/>
                  <a:pt x="161" y="272"/>
                  <a:pt x="128" y="293"/>
                </a:cubicBezTo>
                <a:cubicBezTo>
                  <a:pt x="113" y="339"/>
                  <a:pt x="75" y="366"/>
                  <a:pt x="46" y="403"/>
                </a:cubicBezTo>
                <a:cubicBezTo>
                  <a:pt x="21" y="435"/>
                  <a:pt x="14" y="475"/>
                  <a:pt x="0" y="512"/>
                </a:cubicBezTo>
                <a:cubicBezTo>
                  <a:pt x="3" y="561"/>
                  <a:pt x="5" y="610"/>
                  <a:pt x="10" y="659"/>
                </a:cubicBezTo>
                <a:cubicBezTo>
                  <a:pt x="18" y="732"/>
                  <a:pt x="55" y="807"/>
                  <a:pt x="74" y="878"/>
                </a:cubicBezTo>
                <a:cubicBezTo>
                  <a:pt x="103" y="1110"/>
                  <a:pt x="34" y="1289"/>
                  <a:pt x="0" y="1509"/>
                </a:cubicBezTo>
                <a:cubicBezTo>
                  <a:pt x="3" y="1558"/>
                  <a:pt x="5" y="1607"/>
                  <a:pt x="10" y="1655"/>
                </a:cubicBezTo>
                <a:cubicBezTo>
                  <a:pt x="13" y="1686"/>
                  <a:pt x="23" y="1683"/>
                  <a:pt x="37" y="1710"/>
                </a:cubicBezTo>
                <a:cubicBezTo>
                  <a:pt x="62" y="1759"/>
                  <a:pt x="64" y="1822"/>
                  <a:pt x="64" y="1875"/>
                </a:cubicBezTo>
              </a:path>
            </a:pathLst>
          </a:custGeom>
          <a:noFill/>
          <a:ln w="19050">
            <a:solidFill>
              <a:srgbClr val="FF0000"/>
            </a:solidFill>
            <a:prstDash val="lgDash"/>
            <a:round/>
            <a:headEnd/>
            <a:tailEnd/>
          </a:ln>
        </p:spPr>
        <p:txBody>
          <a:bodyPr/>
          <a:lstStyle/>
          <a:p>
            <a:endParaRPr lang="en-US"/>
          </a:p>
        </p:txBody>
      </p:sp>
      <p:sp>
        <p:nvSpPr>
          <p:cNvPr id="156719" name="Line 47"/>
          <p:cNvSpPr>
            <a:spLocks noChangeShapeType="1"/>
          </p:cNvSpPr>
          <p:nvPr/>
        </p:nvSpPr>
        <p:spPr bwMode="auto">
          <a:xfrm flipH="1" flipV="1">
            <a:off x="2057400" y="4724400"/>
            <a:ext cx="762000" cy="914400"/>
          </a:xfrm>
          <a:prstGeom prst="line">
            <a:avLst/>
          </a:prstGeom>
          <a:noFill/>
          <a:ln w="19050">
            <a:solidFill>
              <a:srgbClr val="FF0000"/>
            </a:solidFill>
            <a:round/>
            <a:headEnd/>
            <a:tailEnd type="triangle" w="med" len="med"/>
          </a:ln>
        </p:spPr>
        <p:txBody>
          <a:bodyPr/>
          <a:lstStyle/>
          <a:p>
            <a:endParaRPr lang="en-US"/>
          </a:p>
        </p:txBody>
      </p:sp>
      <p:sp>
        <p:nvSpPr>
          <p:cNvPr id="156720" name="Text Box 48"/>
          <p:cNvSpPr txBox="1">
            <a:spLocks noChangeArrowheads="1"/>
          </p:cNvSpPr>
          <p:nvPr/>
        </p:nvSpPr>
        <p:spPr bwMode="auto">
          <a:xfrm>
            <a:off x="533400" y="5943600"/>
            <a:ext cx="5410200" cy="304800"/>
          </a:xfrm>
          <a:prstGeom prst="rect">
            <a:avLst/>
          </a:prstGeom>
          <a:noFill/>
          <a:ln w="9525">
            <a:noFill/>
            <a:miter lim="800000"/>
            <a:headEnd/>
            <a:tailEnd/>
          </a:ln>
        </p:spPr>
        <p:txBody>
          <a:bodyPr wrap="square">
            <a:spAutoFit/>
          </a:bodyPr>
          <a:lstStyle/>
          <a:p>
            <a:pPr algn="ctr">
              <a:spcBef>
                <a:spcPct val="50000"/>
              </a:spcBef>
            </a:pPr>
            <a:r>
              <a:rPr lang="en-US" sz="1400" dirty="0"/>
              <a:t>Adjacent Pavement Severely Fractured and Faulted </a:t>
            </a:r>
          </a:p>
        </p:txBody>
      </p:sp>
      <p:sp>
        <p:nvSpPr>
          <p:cNvPr id="156723" name="Line 51"/>
          <p:cNvSpPr>
            <a:spLocks noChangeShapeType="1"/>
          </p:cNvSpPr>
          <p:nvPr/>
        </p:nvSpPr>
        <p:spPr bwMode="auto">
          <a:xfrm flipH="1">
            <a:off x="4876800" y="1524000"/>
            <a:ext cx="1295400" cy="1371600"/>
          </a:xfrm>
          <a:prstGeom prst="line">
            <a:avLst/>
          </a:prstGeom>
          <a:noFill/>
          <a:ln w="19050">
            <a:solidFill>
              <a:srgbClr val="FF0000"/>
            </a:solidFill>
            <a:round/>
            <a:headEnd/>
            <a:tailEnd type="triangle" w="med" len="med"/>
          </a:ln>
        </p:spPr>
        <p:txBody>
          <a:bodyPr/>
          <a:lstStyle/>
          <a:p>
            <a:endParaRPr lang="en-US"/>
          </a:p>
        </p:txBody>
      </p:sp>
      <p:sp>
        <p:nvSpPr>
          <p:cNvPr id="156724" name="Text Box 52"/>
          <p:cNvSpPr txBox="1">
            <a:spLocks noChangeArrowheads="1"/>
          </p:cNvSpPr>
          <p:nvPr/>
        </p:nvSpPr>
        <p:spPr bwMode="auto">
          <a:xfrm>
            <a:off x="6324600" y="2971800"/>
            <a:ext cx="2133600" cy="304800"/>
          </a:xfrm>
          <a:prstGeom prst="rect">
            <a:avLst/>
          </a:prstGeom>
          <a:noFill/>
          <a:ln w="9525">
            <a:noFill/>
            <a:miter lim="800000"/>
            <a:headEnd/>
            <a:tailEnd/>
          </a:ln>
        </p:spPr>
        <p:txBody>
          <a:bodyPr>
            <a:spAutoFit/>
          </a:bodyPr>
          <a:lstStyle/>
          <a:p>
            <a:pPr>
              <a:spcBef>
                <a:spcPct val="50000"/>
              </a:spcBef>
            </a:pPr>
            <a:r>
              <a:rPr lang="en-US" sz="1400"/>
              <a:t>A Cutoff Saw was Used</a:t>
            </a:r>
          </a:p>
        </p:txBody>
      </p:sp>
      <p:sp>
        <p:nvSpPr>
          <p:cNvPr id="156726" name="Text Box 54"/>
          <p:cNvSpPr txBox="1">
            <a:spLocks noChangeArrowheads="1"/>
          </p:cNvSpPr>
          <p:nvPr/>
        </p:nvSpPr>
        <p:spPr bwMode="auto">
          <a:xfrm>
            <a:off x="6324600" y="3276600"/>
            <a:ext cx="2133600" cy="730250"/>
          </a:xfrm>
          <a:prstGeom prst="rect">
            <a:avLst/>
          </a:prstGeom>
          <a:noFill/>
          <a:ln w="9525">
            <a:noFill/>
            <a:miter lim="800000"/>
            <a:headEnd/>
            <a:tailEnd/>
          </a:ln>
        </p:spPr>
        <p:txBody>
          <a:bodyPr>
            <a:spAutoFit/>
          </a:bodyPr>
          <a:lstStyle/>
          <a:p>
            <a:pPr>
              <a:spcBef>
                <a:spcPct val="50000"/>
              </a:spcBef>
            </a:pPr>
            <a:r>
              <a:rPr lang="en-US" sz="1400"/>
              <a:t>Maximum Cut Depth is 4” w/ 12” Blade; 5” w/14” Blade; and 6” w/16” Blade</a:t>
            </a:r>
          </a:p>
        </p:txBody>
      </p:sp>
      <p:sp>
        <p:nvSpPr>
          <p:cNvPr id="156728" name="Text Box 56"/>
          <p:cNvSpPr txBox="1">
            <a:spLocks noChangeArrowheads="1"/>
          </p:cNvSpPr>
          <p:nvPr/>
        </p:nvSpPr>
        <p:spPr bwMode="auto">
          <a:xfrm>
            <a:off x="6324600" y="5638800"/>
            <a:ext cx="2286000" cy="304800"/>
          </a:xfrm>
          <a:prstGeom prst="rect">
            <a:avLst/>
          </a:prstGeom>
          <a:noFill/>
          <a:ln w="9525">
            <a:noFill/>
            <a:miter lim="800000"/>
            <a:headEnd/>
            <a:tailEnd/>
          </a:ln>
        </p:spPr>
        <p:txBody>
          <a:bodyPr>
            <a:spAutoFit/>
          </a:bodyPr>
          <a:lstStyle/>
          <a:p>
            <a:pPr>
              <a:spcBef>
                <a:spcPct val="50000"/>
              </a:spcBef>
            </a:pPr>
            <a:r>
              <a:rPr lang="en-US" sz="1400"/>
              <a:t>Dolly Mounted Cutoff Saw</a:t>
            </a:r>
          </a:p>
        </p:txBody>
      </p:sp>
      <p:sp>
        <p:nvSpPr>
          <p:cNvPr id="31" name="Title 4">
            <a:hlinkClick r:id="rId5"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2205791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16" descr="Large confetti"/>
          <p:cNvSpPr>
            <a:spLocks noChangeArrowheads="1"/>
          </p:cNvSpPr>
          <p:nvPr/>
        </p:nvSpPr>
        <p:spPr bwMode="auto">
          <a:xfrm>
            <a:off x="2209800" y="2819400"/>
            <a:ext cx="4343400" cy="228600"/>
          </a:xfrm>
          <a:prstGeom prst="rect">
            <a:avLst/>
          </a:prstGeom>
          <a:pattFill prst="lgConfetti">
            <a:fgClr>
              <a:schemeClr val="tx1"/>
            </a:fgClr>
            <a:bgClr>
              <a:srgbClr val="F0FFE1"/>
            </a:bgClr>
          </a:pattFill>
          <a:ln w="9525">
            <a:noFill/>
            <a:miter lim="800000"/>
            <a:headEnd/>
            <a:tailEnd/>
          </a:ln>
        </p:spPr>
        <p:txBody>
          <a:bodyPr wrap="none" anchor="ctr"/>
          <a:lstStyle/>
          <a:p>
            <a:endParaRPr lang="en-US"/>
          </a:p>
        </p:txBody>
      </p:sp>
      <p:sp>
        <p:nvSpPr>
          <p:cNvPr id="133124" name="Rectangle 17" descr="Dashed horizontal"/>
          <p:cNvSpPr>
            <a:spLocks noChangeArrowheads="1"/>
          </p:cNvSpPr>
          <p:nvPr/>
        </p:nvSpPr>
        <p:spPr bwMode="auto">
          <a:xfrm>
            <a:off x="2209800" y="2667000"/>
            <a:ext cx="4343400" cy="152400"/>
          </a:xfrm>
          <a:prstGeom prst="rect">
            <a:avLst/>
          </a:prstGeom>
          <a:pattFill prst="dashHorz">
            <a:fgClr>
              <a:schemeClr val="tx1"/>
            </a:fgClr>
            <a:bgClr>
              <a:srgbClr val="F0FFE1"/>
            </a:bgClr>
          </a:pattFill>
          <a:ln w="9525">
            <a:noFill/>
            <a:miter lim="800000"/>
            <a:headEnd/>
            <a:tailEnd/>
          </a:ln>
        </p:spPr>
        <p:txBody>
          <a:bodyPr wrap="none" anchor="ctr"/>
          <a:lstStyle/>
          <a:p>
            <a:endParaRPr lang="en-US"/>
          </a:p>
        </p:txBody>
      </p:sp>
      <p:sp>
        <p:nvSpPr>
          <p:cNvPr id="133125" name="Text Box 2"/>
          <p:cNvSpPr txBox="1">
            <a:spLocks noChangeArrowheads="1"/>
          </p:cNvSpPr>
          <p:nvPr/>
        </p:nvSpPr>
        <p:spPr bwMode="auto">
          <a:xfrm>
            <a:off x="762000" y="990600"/>
            <a:ext cx="8001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C.  1.  Pavement Cutting    </a:t>
            </a:r>
            <a:r>
              <a:rPr lang="en-US" sz="1400">
                <a:cs typeface="Times New Roman" pitchFamily="18" charset="0"/>
              </a:rPr>
              <a:t>(cont’d.)</a:t>
            </a:r>
          </a:p>
        </p:txBody>
      </p:sp>
      <p:sp>
        <p:nvSpPr>
          <p:cNvPr id="133126"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133127"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a:t>Pipe Replacement Operations</a:t>
            </a:r>
          </a:p>
        </p:txBody>
      </p:sp>
      <p:sp>
        <p:nvSpPr>
          <p:cNvPr id="133128" name="Line 13"/>
          <p:cNvSpPr>
            <a:spLocks noChangeShapeType="1"/>
          </p:cNvSpPr>
          <p:nvPr/>
        </p:nvSpPr>
        <p:spPr bwMode="auto">
          <a:xfrm>
            <a:off x="2209800" y="2667000"/>
            <a:ext cx="4343400" cy="0"/>
          </a:xfrm>
          <a:prstGeom prst="line">
            <a:avLst/>
          </a:prstGeom>
          <a:noFill/>
          <a:ln w="9525">
            <a:solidFill>
              <a:schemeClr val="tx1"/>
            </a:solidFill>
            <a:round/>
            <a:headEnd/>
            <a:tailEnd/>
          </a:ln>
        </p:spPr>
        <p:txBody>
          <a:bodyPr/>
          <a:lstStyle/>
          <a:p>
            <a:endParaRPr lang="en-US"/>
          </a:p>
        </p:txBody>
      </p:sp>
      <p:sp>
        <p:nvSpPr>
          <p:cNvPr id="133129" name="Line 14"/>
          <p:cNvSpPr>
            <a:spLocks noChangeShapeType="1"/>
          </p:cNvSpPr>
          <p:nvPr/>
        </p:nvSpPr>
        <p:spPr bwMode="auto">
          <a:xfrm>
            <a:off x="2209800" y="2819400"/>
            <a:ext cx="4343400" cy="0"/>
          </a:xfrm>
          <a:prstGeom prst="line">
            <a:avLst/>
          </a:prstGeom>
          <a:noFill/>
          <a:ln w="9525">
            <a:solidFill>
              <a:schemeClr val="tx1"/>
            </a:solidFill>
            <a:round/>
            <a:headEnd/>
            <a:tailEnd/>
          </a:ln>
        </p:spPr>
        <p:txBody>
          <a:bodyPr/>
          <a:lstStyle/>
          <a:p>
            <a:endParaRPr lang="en-US"/>
          </a:p>
        </p:txBody>
      </p:sp>
      <p:sp>
        <p:nvSpPr>
          <p:cNvPr id="133130" name="Line 15"/>
          <p:cNvSpPr>
            <a:spLocks noChangeShapeType="1"/>
          </p:cNvSpPr>
          <p:nvPr/>
        </p:nvSpPr>
        <p:spPr bwMode="auto">
          <a:xfrm>
            <a:off x="2209800" y="3048000"/>
            <a:ext cx="4343400" cy="0"/>
          </a:xfrm>
          <a:prstGeom prst="line">
            <a:avLst/>
          </a:prstGeom>
          <a:noFill/>
          <a:ln w="9525">
            <a:solidFill>
              <a:schemeClr val="tx1"/>
            </a:solidFill>
            <a:round/>
            <a:headEnd/>
            <a:tailEnd/>
          </a:ln>
        </p:spPr>
        <p:txBody>
          <a:bodyPr/>
          <a:lstStyle/>
          <a:p>
            <a:endParaRPr lang="en-US"/>
          </a:p>
        </p:txBody>
      </p:sp>
      <p:grpSp>
        <p:nvGrpSpPr>
          <p:cNvPr id="2" name="Group 36"/>
          <p:cNvGrpSpPr>
            <a:grpSpLocks/>
          </p:cNvGrpSpPr>
          <p:nvPr/>
        </p:nvGrpSpPr>
        <p:grpSpPr bwMode="auto">
          <a:xfrm>
            <a:off x="3581400" y="2667000"/>
            <a:ext cx="1295400" cy="411163"/>
            <a:chOff x="2256" y="1680"/>
            <a:chExt cx="816" cy="259"/>
          </a:xfrm>
        </p:grpSpPr>
        <p:sp>
          <p:nvSpPr>
            <p:cNvPr id="133154" name="Line 18"/>
            <p:cNvSpPr>
              <a:spLocks noChangeShapeType="1"/>
            </p:cNvSpPr>
            <p:nvPr/>
          </p:nvSpPr>
          <p:spPr bwMode="auto">
            <a:xfrm>
              <a:off x="2256" y="1680"/>
              <a:ext cx="0" cy="259"/>
            </a:xfrm>
            <a:prstGeom prst="line">
              <a:avLst/>
            </a:prstGeom>
            <a:noFill/>
            <a:ln w="31750">
              <a:solidFill>
                <a:srgbClr val="FFFFFF"/>
              </a:solidFill>
              <a:round/>
              <a:headEnd/>
              <a:tailEnd/>
            </a:ln>
          </p:spPr>
          <p:txBody>
            <a:bodyPr/>
            <a:lstStyle/>
            <a:p>
              <a:endParaRPr lang="en-US"/>
            </a:p>
          </p:txBody>
        </p:sp>
        <p:sp>
          <p:nvSpPr>
            <p:cNvPr id="133155" name="Line 19"/>
            <p:cNvSpPr>
              <a:spLocks noChangeShapeType="1"/>
            </p:cNvSpPr>
            <p:nvPr/>
          </p:nvSpPr>
          <p:spPr bwMode="auto">
            <a:xfrm>
              <a:off x="3072" y="1680"/>
              <a:ext cx="0" cy="259"/>
            </a:xfrm>
            <a:prstGeom prst="line">
              <a:avLst/>
            </a:prstGeom>
            <a:noFill/>
            <a:ln w="31750">
              <a:solidFill>
                <a:srgbClr val="FFFFFF"/>
              </a:solidFill>
              <a:round/>
              <a:headEnd/>
              <a:tailEnd/>
            </a:ln>
          </p:spPr>
          <p:txBody>
            <a:bodyPr/>
            <a:lstStyle/>
            <a:p>
              <a:endParaRPr lang="en-US"/>
            </a:p>
          </p:txBody>
        </p:sp>
      </p:grpSp>
      <p:sp>
        <p:nvSpPr>
          <p:cNvPr id="133132" name="Rectangle 20" descr="Small confetti"/>
          <p:cNvSpPr>
            <a:spLocks noChangeArrowheads="1"/>
          </p:cNvSpPr>
          <p:nvPr/>
        </p:nvSpPr>
        <p:spPr bwMode="auto">
          <a:xfrm>
            <a:off x="1828800" y="3048000"/>
            <a:ext cx="5029200" cy="1066800"/>
          </a:xfrm>
          <a:prstGeom prst="rect">
            <a:avLst/>
          </a:prstGeom>
          <a:pattFill prst="smConfetti">
            <a:fgClr>
              <a:schemeClr val="tx1"/>
            </a:fgClr>
            <a:bgClr>
              <a:srgbClr val="FEFCFD"/>
            </a:bgClr>
          </a:pattFill>
          <a:ln w="1270">
            <a:solidFill>
              <a:schemeClr val="tx1"/>
            </a:solidFill>
            <a:miter lim="800000"/>
            <a:headEnd/>
            <a:tailEnd/>
          </a:ln>
        </p:spPr>
        <p:txBody>
          <a:bodyPr wrap="none" anchor="ctr"/>
          <a:lstStyle/>
          <a:p>
            <a:endParaRPr lang="en-US"/>
          </a:p>
        </p:txBody>
      </p:sp>
      <p:sp>
        <p:nvSpPr>
          <p:cNvPr id="133133" name="Text Box 21"/>
          <p:cNvSpPr txBox="1">
            <a:spLocks noChangeArrowheads="1"/>
          </p:cNvSpPr>
          <p:nvPr/>
        </p:nvSpPr>
        <p:spPr bwMode="auto">
          <a:xfrm>
            <a:off x="304800" y="2133600"/>
            <a:ext cx="2971800" cy="523220"/>
          </a:xfrm>
          <a:prstGeom prst="rect">
            <a:avLst/>
          </a:prstGeom>
          <a:noFill/>
          <a:ln w="9525">
            <a:noFill/>
            <a:miter lim="800000"/>
            <a:headEnd/>
            <a:tailEnd/>
          </a:ln>
        </p:spPr>
        <p:txBody>
          <a:bodyPr>
            <a:spAutoFit/>
          </a:bodyPr>
          <a:lstStyle/>
          <a:p>
            <a:pPr>
              <a:spcBef>
                <a:spcPct val="50000"/>
              </a:spcBef>
            </a:pPr>
            <a:r>
              <a:rPr lang="en-US" sz="1400" dirty="0"/>
              <a:t>    </a:t>
            </a:r>
            <a:r>
              <a:rPr lang="en-US" sz="1400" dirty="0" smtClean="0"/>
              <a:t>Bituminous wearing </a:t>
            </a:r>
            <a:br>
              <a:rPr lang="en-US" sz="1400" dirty="0" smtClean="0"/>
            </a:br>
            <a:r>
              <a:rPr lang="en-US" sz="1400" dirty="0" smtClean="0"/>
              <a:t>and base course</a:t>
            </a:r>
            <a:endParaRPr lang="en-US" sz="1400" dirty="0"/>
          </a:p>
        </p:txBody>
      </p:sp>
      <p:sp>
        <p:nvSpPr>
          <p:cNvPr id="133134" name="Line 22"/>
          <p:cNvSpPr>
            <a:spLocks noChangeShapeType="1"/>
          </p:cNvSpPr>
          <p:nvPr/>
        </p:nvSpPr>
        <p:spPr bwMode="auto">
          <a:xfrm>
            <a:off x="2057400" y="2362200"/>
            <a:ext cx="533400" cy="381000"/>
          </a:xfrm>
          <a:prstGeom prst="line">
            <a:avLst/>
          </a:prstGeom>
          <a:noFill/>
          <a:ln w="9525">
            <a:solidFill>
              <a:schemeClr val="tx1"/>
            </a:solidFill>
            <a:round/>
            <a:headEnd/>
            <a:tailEnd type="triangle" w="med" len="med"/>
          </a:ln>
        </p:spPr>
        <p:txBody>
          <a:bodyPr/>
          <a:lstStyle/>
          <a:p>
            <a:endParaRPr lang="en-US"/>
          </a:p>
        </p:txBody>
      </p:sp>
      <p:sp>
        <p:nvSpPr>
          <p:cNvPr id="133135" name="Line 23"/>
          <p:cNvSpPr>
            <a:spLocks noChangeShapeType="1"/>
          </p:cNvSpPr>
          <p:nvPr/>
        </p:nvSpPr>
        <p:spPr bwMode="auto">
          <a:xfrm>
            <a:off x="1676400" y="2514600"/>
            <a:ext cx="685800" cy="381000"/>
          </a:xfrm>
          <a:prstGeom prst="line">
            <a:avLst/>
          </a:prstGeom>
          <a:noFill/>
          <a:ln w="9525">
            <a:solidFill>
              <a:schemeClr val="tx1"/>
            </a:solidFill>
            <a:round/>
            <a:headEnd/>
            <a:tailEnd type="triangle" w="med" len="med"/>
          </a:ln>
        </p:spPr>
        <p:txBody>
          <a:bodyPr/>
          <a:lstStyle/>
          <a:p>
            <a:endParaRPr lang="en-US"/>
          </a:p>
        </p:txBody>
      </p:sp>
      <p:sp>
        <p:nvSpPr>
          <p:cNvPr id="158744" name="Text Box 24"/>
          <p:cNvSpPr txBox="1">
            <a:spLocks noChangeArrowheads="1"/>
          </p:cNvSpPr>
          <p:nvPr/>
        </p:nvSpPr>
        <p:spPr bwMode="auto">
          <a:xfrm>
            <a:off x="5257800" y="1981200"/>
            <a:ext cx="3429000" cy="523220"/>
          </a:xfrm>
          <a:prstGeom prst="rect">
            <a:avLst/>
          </a:prstGeom>
          <a:noFill/>
          <a:ln w="9525">
            <a:noFill/>
            <a:miter lim="800000"/>
            <a:headEnd/>
            <a:tailEnd/>
          </a:ln>
        </p:spPr>
        <p:txBody>
          <a:bodyPr>
            <a:spAutoFit/>
          </a:bodyPr>
          <a:lstStyle/>
          <a:p>
            <a:pPr>
              <a:spcBef>
                <a:spcPct val="50000"/>
              </a:spcBef>
            </a:pPr>
            <a:r>
              <a:rPr lang="en-US" sz="1400" dirty="0" smtClean="0"/>
              <a:t>Saw cut to full depth of bituminous wearing and base course</a:t>
            </a:r>
            <a:endParaRPr lang="en-US" sz="1400" dirty="0"/>
          </a:p>
        </p:txBody>
      </p:sp>
      <p:grpSp>
        <p:nvGrpSpPr>
          <p:cNvPr id="3" name="Group 38"/>
          <p:cNvGrpSpPr>
            <a:grpSpLocks/>
          </p:cNvGrpSpPr>
          <p:nvPr/>
        </p:nvGrpSpPr>
        <p:grpSpPr bwMode="auto">
          <a:xfrm>
            <a:off x="3657600" y="2133600"/>
            <a:ext cx="1524000" cy="685800"/>
            <a:chOff x="2304" y="1344"/>
            <a:chExt cx="960" cy="432"/>
          </a:xfrm>
        </p:grpSpPr>
        <p:sp>
          <p:nvSpPr>
            <p:cNvPr id="133152" name="Line 25"/>
            <p:cNvSpPr>
              <a:spLocks noChangeShapeType="1"/>
            </p:cNvSpPr>
            <p:nvPr/>
          </p:nvSpPr>
          <p:spPr bwMode="auto">
            <a:xfrm flipH="1">
              <a:off x="2304" y="1344"/>
              <a:ext cx="960" cy="384"/>
            </a:xfrm>
            <a:prstGeom prst="line">
              <a:avLst/>
            </a:prstGeom>
            <a:noFill/>
            <a:ln w="9525">
              <a:solidFill>
                <a:schemeClr val="tx1"/>
              </a:solidFill>
              <a:round/>
              <a:headEnd/>
              <a:tailEnd type="triangle" w="med" len="med"/>
            </a:ln>
          </p:spPr>
          <p:txBody>
            <a:bodyPr/>
            <a:lstStyle/>
            <a:p>
              <a:endParaRPr lang="en-US"/>
            </a:p>
          </p:txBody>
        </p:sp>
        <p:sp>
          <p:nvSpPr>
            <p:cNvPr id="133153" name="Line 26"/>
            <p:cNvSpPr>
              <a:spLocks noChangeShapeType="1"/>
            </p:cNvSpPr>
            <p:nvPr/>
          </p:nvSpPr>
          <p:spPr bwMode="auto">
            <a:xfrm flipH="1">
              <a:off x="3120" y="1344"/>
              <a:ext cx="144" cy="432"/>
            </a:xfrm>
            <a:prstGeom prst="line">
              <a:avLst/>
            </a:prstGeom>
            <a:noFill/>
            <a:ln w="9525">
              <a:solidFill>
                <a:schemeClr val="tx1"/>
              </a:solidFill>
              <a:round/>
              <a:headEnd/>
              <a:tailEnd type="triangle" w="med" len="med"/>
            </a:ln>
          </p:spPr>
          <p:txBody>
            <a:bodyPr/>
            <a:lstStyle/>
            <a:p>
              <a:endParaRPr lang="en-US"/>
            </a:p>
          </p:txBody>
        </p:sp>
      </p:grpSp>
      <p:sp>
        <p:nvSpPr>
          <p:cNvPr id="133138" name="Line 27"/>
          <p:cNvSpPr>
            <a:spLocks noChangeShapeType="1"/>
          </p:cNvSpPr>
          <p:nvPr/>
        </p:nvSpPr>
        <p:spPr bwMode="auto">
          <a:xfrm>
            <a:off x="2286000" y="4724400"/>
            <a:ext cx="4267200" cy="0"/>
          </a:xfrm>
          <a:prstGeom prst="line">
            <a:avLst/>
          </a:prstGeom>
          <a:noFill/>
          <a:ln w="9525">
            <a:solidFill>
              <a:schemeClr val="tx1"/>
            </a:solidFill>
            <a:round/>
            <a:headEnd/>
            <a:tailEnd/>
          </a:ln>
        </p:spPr>
        <p:txBody>
          <a:bodyPr/>
          <a:lstStyle/>
          <a:p>
            <a:endParaRPr lang="en-US"/>
          </a:p>
        </p:txBody>
      </p:sp>
      <p:sp>
        <p:nvSpPr>
          <p:cNvPr id="133139" name="Line 28"/>
          <p:cNvSpPr>
            <a:spLocks noChangeShapeType="1"/>
          </p:cNvSpPr>
          <p:nvPr/>
        </p:nvSpPr>
        <p:spPr bwMode="auto">
          <a:xfrm>
            <a:off x="2286000" y="5791200"/>
            <a:ext cx="4267200" cy="0"/>
          </a:xfrm>
          <a:prstGeom prst="line">
            <a:avLst/>
          </a:prstGeom>
          <a:noFill/>
          <a:ln w="9525">
            <a:solidFill>
              <a:schemeClr val="tx1"/>
            </a:solidFill>
            <a:round/>
            <a:headEnd/>
            <a:tailEnd/>
          </a:ln>
        </p:spPr>
        <p:txBody>
          <a:bodyPr/>
          <a:lstStyle/>
          <a:p>
            <a:endParaRPr lang="en-US"/>
          </a:p>
        </p:txBody>
      </p:sp>
      <p:sp>
        <p:nvSpPr>
          <p:cNvPr id="133140" name="Line 29"/>
          <p:cNvSpPr>
            <a:spLocks noChangeShapeType="1"/>
          </p:cNvSpPr>
          <p:nvPr/>
        </p:nvSpPr>
        <p:spPr bwMode="auto">
          <a:xfrm>
            <a:off x="2362200" y="5257800"/>
            <a:ext cx="4038600" cy="0"/>
          </a:xfrm>
          <a:prstGeom prst="line">
            <a:avLst/>
          </a:prstGeom>
          <a:noFill/>
          <a:ln w="1270">
            <a:solidFill>
              <a:schemeClr val="tx1"/>
            </a:solidFill>
            <a:prstDash val="lgDash"/>
            <a:round/>
            <a:headEnd/>
            <a:tailEnd/>
          </a:ln>
        </p:spPr>
        <p:txBody>
          <a:bodyPr/>
          <a:lstStyle/>
          <a:p>
            <a:endParaRPr lang="en-US"/>
          </a:p>
        </p:txBody>
      </p:sp>
      <p:grpSp>
        <p:nvGrpSpPr>
          <p:cNvPr id="4" name="Group 37"/>
          <p:cNvGrpSpPr>
            <a:grpSpLocks/>
          </p:cNvGrpSpPr>
          <p:nvPr/>
        </p:nvGrpSpPr>
        <p:grpSpPr bwMode="auto">
          <a:xfrm>
            <a:off x="3657600" y="4648200"/>
            <a:ext cx="1295400" cy="1219200"/>
            <a:chOff x="2304" y="2928"/>
            <a:chExt cx="816" cy="768"/>
          </a:xfrm>
        </p:grpSpPr>
        <p:sp>
          <p:nvSpPr>
            <p:cNvPr id="133150" name="Line 30"/>
            <p:cNvSpPr>
              <a:spLocks noChangeShapeType="1"/>
            </p:cNvSpPr>
            <p:nvPr/>
          </p:nvSpPr>
          <p:spPr bwMode="auto">
            <a:xfrm>
              <a:off x="2304" y="2928"/>
              <a:ext cx="0" cy="768"/>
            </a:xfrm>
            <a:prstGeom prst="line">
              <a:avLst/>
            </a:prstGeom>
            <a:noFill/>
            <a:ln w="31750">
              <a:solidFill>
                <a:srgbClr val="FFFFFF"/>
              </a:solidFill>
              <a:round/>
              <a:headEnd/>
              <a:tailEnd/>
            </a:ln>
          </p:spPr>
          <p:txBody>
            <a:bodyPr/>
            <a:lstStyle/>
            <a:p>
              <a:endParaRPr lang="en-US"/>
            </a:p>
          </p:txBody>
        </p:sp>
        <p:sp>
          <p:nvSpPr>
            <p:cNvPr id="133151" name="Line 31"/>
            <p:cNvSpPr>
              <a:spLocks noChangeShapeType="1"/>
            </p:cNvSpPr>
            <p:nvPr/>
          </p:nvSpPr>
          <p:spPr bwMode="auto">
            <a:xfrm>
              <a:off x="3120" y="2928"/>
              <a:ext cx="0" cy="768"/>
            </a:xfrm>
            <a:prstGeom prst="line">
              <a:avLst/>
            </a:prstGeom>
            <a:noFill/>
            <a:ln w="31750">
              <a:solidFill>
                <a:srgbClr val="FFFFFF"/>
              </a:solidFill>
              <a:round/>
              <a:headEnd/>
              <a:tailEnd/>
            </a:ln>
          </p:spPr>
          <p:txBody>
            <a:bodyPr/>
            <a:lstStyle/>
            <a:p>
              <a:endParaRPr lang="en-US"/>
            </a:p>
          </p:txBody>
        </p:sp>
      </p:grpSp>
      <p:sp>
        <p:nvSpPr>
          <p:cNvPr id="158752" name="Text Box 32"/>
          <p:cNvSpPr txBox="1">
            <a:spLocks noChangeArrowheads="1"/>
          </p:cNvSpPr>
          <p:nvPr/>
        </p:nvSpPr>
        <p:spPr bwMode="auto">
          <a:xfrm>
            <a:off x="5181600" y="4191000"/>
            <a:ext cx="2286000" cy="517525"/>
          </a:xfrm>
          <a:prstGeom prst="rect">
            <a:avLst/>
          </a:prstGeom>
          <a:noFill/>
          <a:ln w="9525">
            <a:noFill/>
            <a:miter lim="800000"/>
            <a:headEnd/>
            <a:tailEnd/>
          </a:ln>
        </p:spPr>
        <p:txBody>
          <a:bodyPr>
            <a:spAutoFit/>
          </a:bodyPr>
          <a:lstStyle/>
          <a:p>
            <a:pPr>
              <a:spcBef>
                <a:spcPct val="50000"/>
              </a:spcBef>
            </a:pPr>
            <a:r>
              <a:rPr lang="en-US" sz="1400"/>
              <a:t>Saw Cuts Straight</a:t>
            </a:r>
            <a:br>
              <a:rPr lang="en-US" sz="1400"/>
            </a:br>
            <a:r>
              <a:rPr lang="en-US" sz="1400"/>
              <a:t> and Parallel</a:t>
            </a:r>
          </a:p>
        </p:txBody>
      </p:sp>
      <p:sp>
        <p:nvSpPr>
          <p:cNvPr id="158753" name="Text Box 33"/>
          <p:cNvSpPr txBox="1">
            <a:spLocks noChangeArrowheads="1"/>
          </p:cNvSpPr>
          <p:nvPr/>
        </p:nvSpPr>
        <p:spPr bwMode="auto">
          <a:xfrm>
            <a:off x="2514600" y="5943600"/>
            <a:ext cx="4191000" cy="523220"/>
          </a:xfrm>
          <a:prstGeom prst="rect">
            <a:avLst/>
          </a:prstGeom>
          <a:noFill/>
          <a:ln w="9525">
            <a:noFill/>
            <a:miter lim="800000"/>
            <a:headEnd/>
            <a:tailEnd/>
          </a:ln>
        </p:spPr>
        <p:txBody>
          <a:bodyPr>
            <a:spAutoFit/>
          </a:bodyPr>
          <a:lstStyle/>
          <a:p>
            <a:pPr>
              <a:spcBef>
                <a:spcPct val="50000"/>
              </a:spcBef>
            </a:pPr>
            <a:r>
              <a:rPr lang="en-US" sz="1400" dirty="0" smtClean="0"/>
              <a:t>Saw cuts extend to full depth of pavement for entire width of pavement including shoulders if paved</a:t>
            </a:r>
            <a:endParaRPr lang="en-US" sz="1400" dirty="0"/>
          </a:p>
        </p:txBody>
      </p:sp>
      <p:sp>
        <p:nvSpPr>
          <p:cNvPr id="133144" name="Text Box 34"/>
          <p:cNvSpPr txBox="1">
            <a:spLocks noChangeArrowheads="1"/>
          </p:cNvSpPr>
          <p:nvPr/>
        </p:nvSpPr>
        <p:spPr bwMode="auto">
          <a:xfrm>
            <a:off x="3810000" y="3429000"/>
            <a:ext cx="2209800" cy="304800"/>
          </a:xfrm>
          <a:prstGeom prst="rect">
            <a:avLst/>
          </a:prstGeom>
          <a:noFill/>
          <a:ln w="9525">
            <a:noFill/>
            <a:miter lim="800000"/>
            <a:headEnd/>
            <a:tailEnd/>
          </a:ln>
        </p:spPr>
        <p:txBody>
          <a:bodyPr>
            <a:spAutoFit/>
          </a:bodyPr>
          <a:lstStyle/>
          <a:p>
            <a:pPr>
              <a:spcBef>
                <a:spcPct val="50000"/>
              </a:spcBef>
            </a:pPr>
            <a:r>
              <a:rPr lang="en-US" sz="1400"/>
              <a:t>Subbase</a:t>
            </a:r>
          </a:p>
        </p:txBody>
      </p:sp>
      <p:sp>
        <p:nvSpPr>
          <p:cNvPr id="133145" name="Text Box 35"/>
          <p:cNvSpPr txBox="1">
            <a:spLocks noChangeArrowheads="1"/>
          </p:cNvSpPr>
          <p:nvPr/>
        </p:nvSpPr>
        <p:spPr bwMode="auto">
          <a:xfrm>
            <a:off x="1905000" y="1371600"/>
            <a:ext cx="4724400" cy="523220"/>
          </a:xfrm>
          <a:prstGeom prst="rect">
            <a:avLst/>
          </a:prstGeom>
          <a:noFill/>
          <a:ln w="9525">
            <a:noFill/>
            <a:miter lim="800000"/>
            <a:headEnd/>
            <a:tailEnd/>
          </a:ln>
        </p:spPr>
        <p:txBody>
          <a:bodyPr wrap="square">
            <a:spAutoFit/>
          </a:bodyPr>
          <a:lstStyle/>
          <a:p>
            <a:pPr>
              <a:spcBef>
                <a:spcPct val="50000"/>
              </a:spcBef>
            </a:pPr>
            <a:r>
              <a:rPr lang="en-US" sz="1400" dirty="0"/>
              <a:t>Objective: </a:t>
            </a:r>
            <a:r>
              <a:rPr lang="en-US" sz="1400" dirty="0" smtClean="0"/>
              <a:t>Removal of bituminous material with minimal or </a:t>
            </a:r>
            <a:br>
              <a:rPr lang="en-US" sz="1400" dirty="0" smtClean="0"/>
            </a:br>
            <a:r>
              <a:rPr lang="en-US" sz="1400" dirty="0" smtClean="0"/>
              <a:t>                  no damage to the adjacent pavement surface</a:t>
            </a:r>
            <a:endParaRPr lang="en-US" sz="1400" dirty="0"/>
          </a:p>
        </p:txBody>
      </p:sp>
      <p:grpSp>
        <p:nvGrpSpPr>
          <p:cNvPr id="5" name="Group 42"/>
          <p:cNvGrpSpPr>
            <a:grpSpLocks/>
          </p:cNvGrpSpPr>
          <p:nvPr/>
        </p:nvGrpSpPr>
        <p:grpSpPr bwMode="auto">
          <a:xfrm>
            <a:off x="3733800" y="4343400"/>
            <a:ext cx="1447800" cy="457200"/>
            <a:chOff x="2352" y="2736"/>
            <a:chExt cx="912" cy="288"/>
          </a:xfrm>
        </p:grpSpPr>
        <p:sp>
          <p:nvSpPr>
            <p:cNvPr id="133147" name="Line 39"/>
            <p:cNvSpPr>
              <a:spLocks noChangeShapeType="1"/>
            </p:cNvSpPr>
            <p:nvPr/>
          </p:nvSpPr>
          <p:spPr bwMode="auto">
            <a:xfrm flipH="1">
              <a:off x="2688" y="2736"/>
              <a:ext cx="576" cy="48"/>
            </a:xfrm>
            <a:prstGeom prst="line">
              <a:avLst/>
            </a:prstGeom>
            <a:noFill/>
            <a:ln w="9525">
              <a:solidFill>
                <a:schemeClr val="tx1"/>
              </a:solidFill>
              <a:round/>
              <a:headEnd/>
              <a:tailEnd/>
            </a:ln>
          </p:spPr>
          <p:txBody>
            <a:bodyPr/>
            <a:lstStyle/>
            <a:p>
              <a:endParaRPr lang="en-US"/>
            </a:p>
          </p:txBody>
        </p:sp>
        <p:sp>
          <p:nvSpPr>
            <p:cNvPr id="133148" name="Line 40"/>
            <p:cNvSpPr>
              <a:spLocks noChangeShapeType="1"/>
            </p:cNvSpPr>
            <p:nvPr/>
          </p:nvSpPr>
          <p:spPr bwMode="auto">
            <a:xfrm flipH="1">
              <a:off x="2352" y="2784"/>
              <a:ext cx="336" cy="240"/>
            </a:xfrm>
            <a:prstGeom prst="line">
              <a:avLst/>
            </a:prstGeom>
            <a:noFill/>
            <a:ln w="9525">
              <a:solidFill>
                <a:schemeClr val="tx1"/>
              </a:solidFill>
              <a:round/>
              <a:headEnd/>
              <a:tailEnd type="triangle" w="med" len="med"/>
            </a:ln>
          </p:spPr>
          <p:txBody>
            <a:bodyPr/>
            <a:lstStyle/>
            <a:p>
              <a:endParaRPr lang="en-US"/>
            </a:p>
          </p:txBody>
        </p:sp>
        <p:sp>
          <p:nvSpPr>
            <p:cNvPr id="133149" name="Line 41"/>
            <p:cNvSpPr>
              <a:spLocks noChangeShapeType="1"/>
            </p:cNvSpPr>
            <p:nvPr/>
          </p:nvSpPr>
          <p:spPr bwMode="auto">
            <a:xfrm>
              <a:off x="2688" y="2784"/>
              <a:ext cx="384" cy="240"/>
            </a:xfrm>
            <a:prstGeom prst="line">
              <a:avLst/>
            </a:prstGeom>
            <a:noFill/>
            <a:ln w="9525">
              <a:solidFill>
                <a:schemeClr val="tx1"/>
              </a:solidFill>
              <a:round/>
              <a:headEnd/>
              <a:tailEnd type="triangle" w="med" len="med"/>
            </a:ln>
          </p:spPr>
          <p:txBody>
            <a:bodyPr/>
            <a:lstStyle/>
            <a:p>
              <a:endParaRPr lang="en-US"/>
            </a:p>
          </p:txBody>
        </p:sp>
      </p:grpSp>
      <p:sp>
        <p:nvSpPr>
          <p:cNvPr id="38"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37021849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Text Box 4"/>
          <p:cNvSpPr txBox="1">
            <a:spLocks noChangeArrowheads="1"/>
          </p:cNvSpPr>
          <p:nvPr/>
        </p:nvSpPr>
        <p:spPr bwMode="auto">
          <a:xfrm>
            <a:off x="762000" y="990600"/>
            <a:ext cx="8001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C.  1.  Pavement Cutting    </a:t>
            </a:r>
            <a:r>
              <a:rPr lang="en-US" sz="1400">
                <a:cs typeface="Times New Roman" pitchFamily="18" charset="0"/>
              </a:rPr>
              <a:t>(cont’d.)</a:t>
            </a:r>
          </a:p>
        </p:txBody>
      </p:sp>
      <p:sp>
        <p:nvSpPr>
          <p:cNvPr id="134148" name="Text Box 5"/>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134149" name="Text Box 6"/>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a:t>Pipe Replacement Operations</a:t>
            </a:r>
          </a:p>
        </p:txBody>
      </p:sp>
      <p:pic>
        <p:nvPicPr>
          <p:cNvPr id="134150" name="Picture 28"/>
          <p:cNvPicPr>
            <a:picLocks noChangeAspect="1" noChangeArrowheads="1"/>
          </p:cNvPicPr>
          <p:nvPr/>
        </p:nvPicPr>
        <p:blipFill>
          <a:blip r:embed="rId2" cstate="email">
            <a:lum bright="-20000" contrast="20000"/>
            <a:extLst>
              <a:ext uri="{28A0092B-C50C-407E-A947-70E740481C1C}">
                <a14:useLocalDpi xmlns:a14="http://schemas.microsoft.com/office/drawing/2010/main"/>
              </a:ext>
            </a:extLst>
          </a:blip>
          <a:srcRect/>
          <a:stretch>
            <a:fillRect/>
          </a:stretch>
        </p:blipFill>
        <p:spPr bwMode="auto">
          <a:xfrm>
            <a:off x="4648200" y="1600200"/>
            <a:ext cx="3744686" cy="2743200"/>
          </a:xfrm>
          <a:prstGeom prst="rect">
            <a:avLst/>
          </a:prstGeom>
          <a:ln>
            <a:noFill/>
          </a:ln>
          <a:effectLst>
            <a:outerShdw blurRad="292100" dist="139700" dir="2700000" algn="tl" rotWithShape="0">
              <a:srgbClr val="333333">
                <a:alpha val="65000"/>
              </a:srgbClr>
            </a:outerShdw>
          </a:effectLst>
        </p:spPr>
      </p:pic>
      <p:pic>
        <p:nvPicPr>
          <p:cNvPr id="134151" name="Picture 29"/>
          <p:cNvPicPr>
            <a:picLocks noChangeAspect="1" noChangeArrowheads="1"/>
          </p:cNvPicPr>
          <p:nvPr/>
        </p:nvPicPr>
        <p:blipFill>
          <a:blip r:embed="rId3" cstate="email">
            <a:lum bright="-20000"/>
            <a:extLst>
              <a:ext uri="{28A0092B-C50C-407E-A947-70E740481C1C}">
                <a14:useLocalDpi xmlns:a14="http://schemas.microsoft.com/office/drawing/2010/main"/>
              </a:ext>
            </a:extLst>
          </a:blip>
          <a:srcRect/>
          <a:stretch>
            <a:fillRect/>
          </a:stretch>
        </p:blipFill>
        <p:spPr bwMode="auto">
          <a:xfrm>
            <a:off x="533399" y="1600200"/>
            <a:ext cx="3490723" cy="2743200"/>
          </a:xfrm>
          <a:prstGeom prst="rect">
            <a:avLst/>
          </a:prstGeom>
          <a:ln>
            <a:noFill/>
          </a:ln>
          <a:effectLst>
            <a:outerShdw blurRad="292100" dist="139700" dir="2700000" algn="tl" rotWithShape="0">
              <a:srgbClr val="333333">
                <a:alpha val="65000"/>
              </a:srgbClr>
            </a:outerShdw>
          </a:effectLst>
        </p:spPr>
      </p:pic>
      <p:sp>
        <p:nvSpPr>
          <p:cNvPr id="159774" name="Text Box 30"/>
          <p:cNvSpPr txBox="1">
            <a:spLocks noChangeArrowheads="1"/>
          </p:cNvSpPr>
          <p:nvPr/>
        </p:nvSpPr>
        <p:spPr bwMode="auto">
          <a:xfrm>
            <a:off x="533399" y="4572000"/>
            <a:ext cx="3490723" cy="304800"/>
          </a:xfrm>
          <a:prstGeom prst="rect">
            <a:avLst/>
          </a:prstGeom>
          <a:noFill/>
          <a:ln w="9525">
            <a:noFill/>
            <a:miter lim="800000"/>
            <a:headEnd/>
            <a:tailEnd/>
          </a:ln>
        </p:spPr>
        <p:txBody>
          <a:bodyPr wrap="square">
            <a:spAutoFit/>
          </a:bodyPr>
          <a:lstStyle/>
          <a:p>
            <a:pPr algn="ctr">
              <a:spcBef>
                <a:spcPct val="50000"/>
              </a:spcBef>
            </a:pPr>
            <a:r>
              <a:rPr lang="en-US" sz="1400" dirty="0" smtClean="0"/>
              <a:t>Pavement cut to full depth</a:t>
            </a:r>
            <a:endParaRPr lang="en-US" sz="1400" dirty="0"/>
          </a:p>
        </p:txBody>
      </p:sp>
      <p:sp>
        <p:nvSpPr>
          <p:cNvPr id="159775" name="Text Box 31"/>
          <p:cNvSpPr txBox="1">
            <a:spLocks noChangeArrowheads="1"/>
          </p:cNvSpPr>
          <p:nvPr/>
        </p:nvSpPr>
        <p:spPr bwMode="auto">
          <a:xfrm>
            <a:off x="4648200" y="4572000"/>
            <a:ext cx="3744686" cy="523220"/>
          </a:xfrm>
          <a:prstGeom prst="rect">
            <a:avLst/>
          </a:prstGeom>
          <a:noFill/>
          <a:ln w="9525">
            <a:noFill/>
            <a:miter lim="800000"/>
            <a:headEnd/>
            <a:tailEnd/>
          </a:ln>
        </p:spPr>
        <p:txBody>
          <a:bodyPr wrap="square">
            <a:spAutoFit/>
          </a:bodyPr>
          <a:lstStyle/>
          <a:p>
            <a:pPr algn="ctr">
              <a:spcBef>
                <a:spcPct val="50000"/>
              </a:spcBef>
            </a:pPr>
            <a:r>
              <a:rPr lang="en-US" sz="1400" dirty="0" smtClean="0"/>
              <a:t>Excavation begins with careful </a:t>
            </a:r>
            <a:br>
              <a:rPr lang="en-US" sz="1400" dirty="0" smtClean="0"/>
            </a:br>
            <a:r>
              <a:rPr lang="en-US" sz="1400" dirty="0" smtClean="0"/>
              <a:t>removal of the bituminous surface</a:t>
            </a:r>
            <a:endParaRPr lang="en-US" sz="1400" dirty="0"/>
          </a:p>
        </p:txBody>
      </p:sp>
      <p:sp>
        <p:nvSpPr>
          <p:cNvPr id="12" name="Title 4">
            <a:hlinkClick r:id="rId4"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5717128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Text Box 2"/>
          <p:cNvSpPr txBox="1">
            <a:spLocks noChangeArrowheads="1"/>
          </p:cNvSpPr>
          <p:nvPr/>
        </p:nvSpPr>
        <p:spPr bwMode="auto">
          <a:xfrm>
            <a:off x="762000" y="990600"/>
            <a:ext cx="8001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C.  1.  Pavement Cutting    </a:t>
            </a:r>
            <a:r>
              <a:rPr lang="en-US" sz="1400">
                <a:cs typeface="Times New Roman" pitchFamily="18" charset="0"/>
              </a:rPr>
              <a:t>(cont’d.)</a:t>
            </a:r>
          </a:p>
        </p:txBody>
      </p:sp>
      <p:sp>
        <p:nvSpPr>
          <p:cNvPr id="135172"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135173"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a:t>Pipe Replacement Operations</a:t>
            </a:r>
          </a:p>
        </p:txBody>
      </p:sp>
      <p:sp>
        <p:nvSpPr>
          <p:cNvPr id="135174" name="Line 9"/>
          <p:cNvSpPr>
            <a:spLocks noChangeShapeType="1"/>
          </p:cNvSpPr>
          <p:nvPr/>
        </p:nvSpPr>
        <p:spPr bwMode="auto">
          <a:xfrm>
            <a:off x="3276600" y="2568575"/>
            <a:ext cx="1752600" cy="0"/>
          </a:xfrm>
          <a:prstGeom prst="line">
            <a:avLst/>
          </a:prstGeom>
          <a:noFill/>
          <a:ln w="9525">
            <a:solidFill>
              <a:schemeClr val="tx1"/>
            </a:solidFill>
            <a:round/>
            <a:headEnd/>
            <a:tailEnd/>
          </a:ln>
        </p:spPr>
        <p:txBody>
          <a:bodyPr/>
          <a:lstStyle/>
          <a:p>
            <a:endParaRPr lang="en-US"/>
          </a:p>
        </p:txBody>
      </p:sp>
      <p:sp>
        <p:nvSpPr>
          <p:cNvPr id="135175" name="Line 10"/>
          <p:cNvSpPr>
            <a:spLocks noChangeShapeType="1"/>
          </p:cNvSpPr>
          <p:nvPr/>
        </p:nvSpPr>
        <p:spPr bwMode="auto">
          <a:xfrm>
            <a:off x="5029200" y="2590800"/>
            <a:ext cx="914400" cy="76200"/>
          </a:xfrm>
          <a:prstGeom prst="line">
            <a:avLst/>
          </a:prstGeom>
          <a:noFill/>
          <a:ln w="9525">
            <a:solidFill>
              <a:schemeClr val="tx1"/>
            </a:solidFill>
            <a:round/>
            <a:headEnd/>
            <a:tailEnd/>
          </a:ln>
        </p:spPr>
        <p:txBody>
          <a:bodyPr/>
          <a:lstStyle/>
          <a:p>
            <a:endParaRPr lang="en-US"/>
          </a:p>
        </p:txBody>
      </p:sp>
      <p:sp>
        <p:nvSpPr>
          <p:cNvPr id="135176" name="Line 11"/>
          <p:cNvSpPr>
            <a:spLocks noChangeShapeType="1"/>
          </p:cNvSpPr>
          <p:nvPr/>
        </p:nvSpPr>
        <p:spPr bwMode="auto">
          <a:xfrm flipH="1">
            <a:off x="2362200" y="2590800"/>
            <a:ext cx="914400" cy="76200"/>
          </a:xfrm>
          <a:prstGeom prst="line">
            <a:avLst/>
          </a:prstGeom>
          <a:noFill/>
          <a:ln w="9525">
            <a:solidFill>
              <a:schemeClr val="tx1"/>
            </a:solidFill>
            <a:round/>
            <a:headEnd/>
            <a:tailEnd/>
          </a:ln>
        </p:spPr>
        <p:txBody>
          <a:bodyPr/>
          <a:lstStyle/>
          <a:p>
            <a:endParaRPr lang="en-US"/>
          </a:p>
        </p:txBody>
      </p:sp>
      <p:sp>
        <p:nvSpPr>
          <p:cNvPr id="135177" name="Line 12"/>
          <p:cNvSpPr>
            <a:spLocks noChangeShapeType="1"/>
          </p:cNvSpPr>
          <p:nvPr/>
        </p:nvSpPr>
        <p:spPr bwMode="auto">
          <a:xfrm>
            <a:off x="5943600" y="2667000"/>
            <a:ext cx="1219200" cy="0"/>
          </a:xfrm>
          <a:prstGeom prst="line">
            <a:avLst/>
          </a:prstGeom>
          <a:noFill/>
          <a:ln w="9525">
            <a:solidFill>
              <a:schemeClr val="tx1"/>
            </a:solidFill>
            <a:round/>
            <a:headEnd/>
            <a:tailEnd/>
          </a:ln>
        </p:spPr>
        <p:txBody>
          <a:bodyPr/>
          <a:lstStyle/>
          <a:p>
            <a:endParaRPr lang="en-US"/>
          </a:p>
        </p:txBody>
      </p:sp>
      <p:sp>
        <p:nvSpPr>
          <p:cNvPr id="135178" name="Line 13"/>
          <p:cNvSpPr>
            <a:spLocks noChangeShapeType="1"/>
          </p:cNvSpPr>
          <p:nvPr/>
        </p:nvSpPr>
        <p:spPr bwMode="auto">
          <a:xfrm flipH="1">
            <a:off x="1066800" y="2667000"/>
            <a:ext cx="1295400" cy="0"/>
          </a:xfrm>
          <a:prstGeom prst="line">
            <a:avLst/>
          </a:prstGeom>
          <a:noFill/>
          <a:ln w="9525">
            <a:solidFill>
              <a:schemeClr val="tx1"/>
            </a:solidFill>
            <a:round/>
            <a:headEnd/>
            <a:tailEnd/>
          </a:ln>
        </p:spPr>
        <p:txBody>
          <a:bodyPr/>
          <a:lstStyle/>
          <a:p>
            <a:endParaRPr lang="en-US"/>
          </a:p>
        </p:txBody>
      </p:sp>
      <p:sp>
        <p:nvSpPr>
          <p:cNvPr id="135179" name="Freeform 17"/>
          <p:cNvSpPr>
            <a:spLocks/>
          </p:cNvSpPr>
          <p:nvPr/>
        </p:nvSpPr>
        <p:spPr bwMode="auto">
          <a:xfrm>
            <a:off x="2409825" y="2771775"/>
            <a:ext cx="57150" cy="276225"/>
          </a:xfrm>
          <a:custGeom>
            <a:avLst/>
            <a:gdLst>
              <a:gd name="T0" fmla="*/ 36 w 36"/>
              <a:gd name="T1" fmla="*/ 0 h 174"/>
              <a:gd name="T2" fmla="*/ 27 w 36"/>
              <a:gd name="T3" fmla="*/ 110 h 174"/>
              <a:gd name="T4" fmla="*/ 0 w 36"/>
              <a:gd name="T5" fmla="*/ 174 h 174"/>
              <a:gd name="T6" fmla="*/ 0 60000 65536"/>
              <a:gd name="T7" fmla="*/ 0 60000 65536"/>
              <a:gd name="T8" fmla="*/ 0 60000 65536"/>
              <a:gd name="T9" fmla="*/ 0 w 36"/>
              <a:gd name="T10" fmla="*/ 0 h 174"/>
              <a:gd name="T11" fmla="*/ 36 w 36"/>
              <a:gd name="T12" fmla="*/ 174 h 174"/>
            </a:gdLst>
            <a:ahLst/>
            <a:cxnLst>
              <a:cxn ang="T6">
                <a:pos x="T0" y="T1"/>
              </a:cxn>
              <a:cxn ang="T7">
                <a:pos x="T2" y="T3"/>
              </a:cxn>
              <a:cxn ang="T8">
                <a:pos x="T4" y="T5"/>
              </a:cxn>
            </a:cxnLst>
            <a:rect l="T9" t="T10" r="T11" b="T12"/>
            <a:pathLst>
              <a:path w="36" h="174">
                <a:moveTo>
                  <a:pt x="36" y="0"/>
                </a:moveTo>
                <a:cubicBezTo>
                  <a:pt x="33" y="37"/>
                  <a:pt x="34" y="74"/>
                  <a:pt x="27" y="110"/>
                </a:cubicBezTo>
                <a:cubicBezTo>
                  <a:pt x="22" y="134"/>
                  <a:pt x="0" y="145"/>
                  <a:pt x="0" y="174"/>
                </a:cubicBezTo>
              </a:path>
            </a:pathLst>
          </a:custGeom>
          <a:noFill/>
          <a:ln w="9525">
            <a:solidFill>
              <a:schemeClr val="tx1"/>
            </a:solidFill>
            <a:prstDash val="sysDot"/>
            <a:round/>
            <a:headEnd/>
            <a:tailEnd/>
          </a:ln>
        </p:spPr>
        <p:txBody>
          <a:bodyPr/>
          <a:lstStyle/>
          <a:p>
            <a:endParaRPr lang="en-US"/>
          </a:p>
        </p:txBody>
      </p:sp>
      <p:sp>
        <p:nvSpPr>
          <p:cNvPr id="135180" name="Line 18"/>
          <p:cNvSpPr>
            <a:spLocks noChangeShapeType="1"/>
          </p:cNvSpPr>
          <p:nvPr/>
        </p:nvSpPr>
        <p:spPr bwMode="auto">
          <a:xfrm>
            <a:off x="762000" y="3048000"/>
            <a:ext cx="1676400" cy="0"/>
          </a:xfrm>
          <a:prstGeom prst="line">
            <a:avLst/>
          </a:prstGeom>
          <a:noFill/>
          <a:ln w="9525">
            <a:solidFill>
              <a:schemeClr val="tx1"/>
            </a:solidFill>
            <a:round/>
            <a:headEnd/>
            <a:tailEnd/>
          </a:ln>
        </p:spPr>
        <p:txBody>
          <a:bodyPr/>
          <a:lstStyle/>
          <a:p>
            <a:endParaRPr lang="en-US"/>
          </a:p>
        </p:txBody>
      </p:sp>
      <p:sp>
        <p:nvSpPr>
          <p:cNvPr id="135181" name="Line 19"/>
          <p:cNvSpPr>
            <a:spLocks noChangeShapeType="1"/>
          </p:cNvSpPr>
          <p:nvPr/>
        </p:nvSpPr>
        <p:spPr bwMode="auto">
          <a:xfrm>
            <a:off x="3276600" y="2590800"/>
            <a:ext cx="0" cy="381000"/>
          </a:xfrm>
          <a:prstGeom prst="line">
            <a:avLst/>
          </a:prstGeom>
          <a:noFill/>
          <a:ln w="28575">
            <a:solidFill>
              <a:srgbClr val="FFFFFF"/>
            </a:solidFill>
            <a:round/>
            <a:headEnd/>
            <a:tailEnd/>
          </a:ln>
        </p:spPr>
        <p:txBody>
          <a:bodyPr/>
          <a:lstStyle/>
          <a:p>
            <a:endParaRPr lang="en-US"/>
          </a:p>
        </p:txBody>
      </p:sp>
      <p:sp>
        <p:nvSpPr>
          <p:cNvPr id="135182" name="Line 20"/>
          <p:cNvSpPr>
            <a:spLocks noChangeShapeType="1"/>
          </p:cNvSpPr>
          <p:nvPr/>
        </p:nvSpPr>
        <p:spPr bwMode="auto">
          <a:xfrm>
            <a:off x="5943600" y="3048000"/>
            <a:ext cx="1600200" cy="0"/>
          </a:xfrm>
          <a:prstGeom prst="line">
            <a:avLst/>
          </a:prstGeom>
          <a:noFill/>
          <a:ln w="9525">
            <a:solidFill>
              <a:schemeClr val="tx1"/>
            </a:solidFill>
            <a:round/>
            <a:headEnd/>
            <a:tailEnd/>
          </a:ln>
        </p:spPr>
        <p:txBody>
          <a:bodyPr/>
          <a:lstStyle/>
          <a:p>
            <a:endParaRPr lang="en-US"/>
          </a:p>
        </p:txBody>
      </p:sp>
      <p:sp>
        <p:nvSpPr>
          <p:cNvPr id="135183" name="Line 21"/>
          <p:cNvSpPr>
            <a:spLocks noChangeShapeType="1"/>
          </p:cNvSpPr>
          <p:nvPr/>
        </p:nvSpPr>
        <p:spPr bwMode="auto">
          <a:xfrm>
            <a:off x="5029200" y="2590800"/>
            <a:ext cx="0" cy="381000"/>
          </a:xfrm>
          <a:prstGeom prst="line">
            <a:avLst/>
          </a:prstGeom>
          <a:noFill/>
          <a:ln w="28575">
            <a:solidFill>
              <a:srgbClr val="FFFFFF"/>
            </a:solidFill>
            <a:round/>
            <a:headEnd/>
            <a:tailEnd/>
          </a:ln>
        </p:spPr>
        <p:txBody>
          <a:bodyPr/>
          <a:lstStyle/>
          <a:p>
            <a:endParaRPr lang="en-US"/>
          </a:p>
        </p:txBody>
      </p:sp>
      <p:sp>
        <p:nvSpPr>
          <p:cNvPr id="135184" name="Line 22"/>
          <p:cNvSpPr>
            <a:spLocks noChangeShapeType="1"/>
          </p:cNvSpPr>
          <p:nvPr/>
        </p:nvSpPr>
        <p:spPr bwMode="auto">
          <a:xfrm flipV="1">
            <a:off x="2514600" y="2971800"/>
            <a:ext cx="685800" cy="76200"/>
          </a:xfrm>
          <a:prstGeom prst="line">
            <a:avLst/>
          </a:prstGeom>
          <a:noFill/>
          <a:ln w="9525">
            <a:solidFill>
              <a:schemeClr val="tx1"/>
            </a:solidFill>
            <a:round/>
            <a:headEnd/>
            <a:tailEnd/>
          </a:ln>
        </p:spPr>
        <p:txBody>
          <a:bodyPr/>
          <a:lstStyle/>
          <a:p>
            <a:endParaRPr lang="en-US"/>
          </a:p>
        </p:txBody>
      </p:sp>
      <p:sp>
        <p:nvSpPr>
          <p:cNvPr id="135185" name="Freeform 23"/>
          <p:cNvSpPr>
            <a:spLocks/>
          </p:cNvSpPr>
          <p:nvPr/>
        </p:nvSpPr>
        <p:spPr bwMode="auto">
          <a:xfrm>
            <a:off x="2462213" y="2700338"/>
            <a:ext cx="63500" cy="347662"/>
          </a:xfrm>
          <a:custGeom>
            <a:avLst/>
            <a:gdLst>
              <a:gd name="T0" fmla="*/ 12 w 40"/>
              <a:gd name="T1" fmla="*/ 0 h 219"/>
              <a:gd name="T2" fmla="*/ 22 w 40"/>
              <a:gd name="T3" fmla="*/ 91 h 219"/>
              <a:gd name="T4" fmla="*/ 40 w 40"/>
              <a:gd name="T5" fmla="*/ 146 h 219"/>
              <a:gd name="T6" fmla="*/ 31 w 40"/>
              <a:gd name="T7" fmla="*/ 192 h 219"/>
              <a:gd name="T8" fmla="*/ 40 w 40"/>
              <a:gd name="T9" fmla="*/ 219 h 219"/>
              <a:gd name="T10" fmla="*/ 0 60000 65536"/>
              <a:gd name="T11" fmla="*/ 0 60000 65536"/>
              <a:gd name="T12" fmla="*/ 0 60000 65536"/>
              <a:gd name="T13" fmla="*/ 0 60000 65536"/>
              <a:gd name="T14" fmla="*/ 0 60000 65536"/>
              <a:gd name="T15" fmla="*/ 0 w 40"/>
              <a:gd name="T16" fmla="*/ 0 h 219"/>
              <a:gd name="T17" fmla="*/ 40 w 40"/>
              <a:gd name="T18" fmla="*/ 219 h 219"/>
            </a:gdLst>
            <a:ahLst/>
            <a:cxnLst>
              <a:cxn ang="T10">
                <a:pos x="T0" y="T1"/>
              </a:cxn>
              <a:cxn ang="T11">
                <a:pos x="T2" y="T3"/>
              </a:cxn>
              <a:cxn ang="T12">
                <a:pos x="T4" y="T5"/>
              </a:cxn>
              <a:cxn ang="T13">
                <a:pos x="T6" y="T7"/>
              </a:cxn>
              <a:cxn ang="T14">
                <a:pos x="T8" y="T9"/>
              </a:cxn>
            </a:cxnLst>
            <a:rect l="T15" t="T16" r="T17" b="T18"/>
            <a:pathLst>
              <a:path w="40" h="219">
                <a:moveTo>
                  <a:pt x="12" y="0"/>
                </a:moveTo>
                <a:cubicBezTo>
                  <a:pt x="0" y="36"/>
                  <a:pt x="10" y="56"/>
                  <a:pt x="22" y="91"/>
                </a:cubicBezTo>
                <a:cubicBezTo>
                  <a:pt x="28" y="109"/>
                  <a:pt x="40" y="146"/>
                  <a:pt x="40" y="146"/>
                </a:cubicBezTo>
                <a:cubicBezTo>
                  <a:pt x="37" y="161"/>
                  <a:pt x="31" y="176"/>
                  <a:pt x="31" y="192"/>
                </a:cubicBezTo>
                <a:cubicBezTo>
                  <a:pt x="31" y="201"/>
                  <a:pt x="40" y="219"/>
                  <a:pt x="40" y="219"/>
                </a:cubicBezTo>
              </a:path>
            </a:pathLst>
          </a:custGeom>
          <a:noFill/>
          <a:ln w="9525">
            <a:solidFill>
              <a:schemeClr val="tx1"/>
            </a:solidFill>
            <a:prstDash val="sysDot"/>
            <a:round/>
            <a:headEnd/>
            <a:tailEnd/>
          </a:ln>
        </p:spPr>
        <p:txBody>
          <a:bodyPr/>
          <a:lstStyle/>
          <a:p>
            <a:endParaRPr lang="en-US"/>
          </a:p>
        </p:txBody>
      </p:sp>
      <p:sp>
        <p:nvSpPr>
          <p:cNvPr id="135186" name="Freeform 24"/>
          <p:cNvSpPr>
            <a:spLocks/>
          </p:cNvSpPr>
          <p:nvPr/>
        </p:nvSpPr>
        <p:spPr bwMode="auto">
          <a:xfrm>
            <a:off x="5921375" y="2771775"/>
            <a:ext cx="58738" cy="290513"/>
          </a:xfrm>
          <a:custGeom>
            <a:avLst/>
            <a:gdLst>
              <a:gd name="T0" fmla="*/ 0 w 37"/>
              <a:gd name="T1" fmla="*/ 0 h 183"/>
              <a:gd name="T2" fmla="*/ 9 w 37"/>
              <a:gd name="T3" fmla="*/ 73 h 183"/>
              <a:gd name="T4" fmla="*/ 19 w 37"/>
              <a:gd name="T5" fmla="*/ 101 h 183"/>
              <a:gd name="T6" fmla="*/ 28 w 37"/>
              <a:gd name="T7" fmla="*/ 156 h 183"/>
              <a:gd name="T8" fmla="*/ 37 w 37"/>
              <a:gd name="T9" fmla="*/ 183 h 183"/>
              <a:gd name="T10" fmla="*/ 0 60000 65536"/>
              <a:gd name="T11" fmla="*/ 0 60000 65536"/>
              <a:gd name="T12" fmla="*/ 0 60000 65536"/>
              <a:gd name="T13" fmla="*/ 0 60000 65536"/>
              <a:gd name="T14" fmla="*/ 0 60000 65536"/>
              <a:gd name="T15" fmla="*/ 0 w 37"/>
              <a:gd name="T16" fmla="*/ 0 h 183"/>
              <a:gd name="T17" fmla="*/ 37 w 37"/>
              <a:gd name="T18" fmla="*/ 183 h 183"/>
            </a:gdLst>
            <a:ahLst/>
            <a:cxnLst>
              <a:cxn ang="T10">
                <a:pos x="T0" y="T1"/>
              </a:cxn>
              <a:cxn ang="T11">
                <a:pos x="T2" y="T3"/>
              </a:cxn>
              <a:cxn ang="T12">
                <a:pos x="T4" y="T5"/>
              </a:cxn>
              <a:cxn ang="T13">
                <a:pos x="T6" y="T7"/>
              </a:cxn>
              <a:cxn ang="T14">
                <a:pos x="T8" y="T9"/>
              </a:cxn>
            </a:cxnLst>
            <a:rect l="T15" t="T16" r="T17" b="T18"/>
            <a:pathLst>
              <a:path w="37" h="183">
                <a:moveTo>
                  <a:pt x="0" y="0"/>
                </a:moveTo>
                <a:cubicBezTo>
                  <a:pt x="3" y="24"/>
                  <a:pt x="4" y="49"/>
                  <a:pt x="9" y="73"/>
                </a:cubicBezTo>
                <a:cubicBezTo>
                  <a:pt x="11" y="83"/>
                  <a:pt x="17" y="91"/>
                  <a:pt x="19" y="101"/>
                </a:cubicBezTo>
                <a:cubicBezTo>
                  <a:pt x="23" y="119"/>
                  <a:pt x="24" y="138"/>
                  <a:pt x="28" y="156"/>
                </a:cubicBezTo>
                <a:cubicBezTo>
                  <a:pt x="30" y="165"/>
                  <a:pt x="37" y="183"/>
                  <a:pt x="37" y="183"/>
                </a:cubicBezTo>
              </a:path>
            </a:pathLst>
          </a:custGeom>
          <a:noFill/>
          <a:ln w="9525">
            <a:solidFill>
              <a:schemeClr val="tx1"/>
            </a:solidFill>
            <a:prstDash val="sysDot"/>
            <a:round/>
            <a:headEnd/>
            <a:tailEnd/>
          </a:ln>
        </p:spPr>
        <p:txBody>
          <a:bodyPr/>
          <a:lstStyle/>
          <a:p>
            <a:endParaRPr lang="en-US"/>
          </a:p>
        </p:txBody>
      </p:sp>
      <p:sp>
        <p:nvSpPr>
          <p:cNvPr id="135187" name="Freeform 25"/>
          <p:cNvSpPr>
            <a:spLocks/>
          </p:cNvSpPr>
          <p:nvPr/>
        </p:nvSpPr>
        <p:spPr bwMode="auto">
          <a:xfrm>
            <a:off x="5857875" y="2757488"/>
            <a:ext cx="63500" cy="325437"/>
          </a:xfrm>
          <a:custGeom>
            <a:avLst/>
            <a:gdLst>
              <a:gd name="T0" fmla="*/ 40 w 40"/>
              <a:gd name="T1" fmla="*/ 0 h 205"/>
              <a:gd name="T2" fmla="*/ 22 w 40"/>
              <a:gd name="T3" fmla="*/ 137 h 205"/>
              <a:gd name="T4" fmla="*/ 4 w 40"/>
              <a:gd name="T5" fmla="*/ 174 h 205"/>
              <a:gd name="T6" fmla="*/ 0 60000 65536"/>
              <a:gd name="T7" fmla="*/ 0 60000 65536"/>
              <a:gd name="T8" fmla="*/ 0 60000 65536"/>
              <a:gd name="T9" fmla="*/ 0 w 40"/>
              <a:gd name="T10" fmla="*/ 0 h 205"/>
              <a:gd name="T11" fmla="*/ 40 w 40"/>
              <a:gd name="T12" fmla="*/ 205 h 205"/>
            </a:gdLst>
            <a:ahLst/>
            <a:cxnLst>
              <a:cxn ang="T6">
                <a:pos x="T0" y="T1"/>
              </a:cxn>
              <a:cxn ang="T7">
                <a:pos x="T2" y="T3"/>
              </a:cxn>
              <a:cxn ang="T8">
                <a:pos x="T4" y="T5"/>
              </a:cxn>
            </a:cxnLst>
            <a:rect l="T9" t="T10" r="T11" b="T12"/>
            <a:pathLst>
              <a:path w="40" h="205">
                <a:moveTo>
                  <a:pt x="40" y="0"/>
                </a:moveTo>
                <a:cubicBezTo>
                  <a:pt x="40" y="3"/>
                  <a:pt x="24" y="129"/>
                  <a:pt x="22" y="137"/>
                </a:cubicBezTo>
                <a:cubicBezTo>
                  <a:pt x="0" y="205"/>
                  <a:pt x="4" y="117"/>
                  <a:pt x="4" y="174"/>
                </a:cubicBezTo>
              </a:path>
            </a:pathLst>
          </a:custGeom>
          <a:noFill/>
          <a:ln w="9525">
            <a:solidFill>
              <a:schemeClr val="tx1"/>
            </a:solidFill>
            <a:prstDash val="sysDot"/>
            <a:round/>
            <a:headEnd/>
            <a:tailEnd/>
          </a:ln>
        </p:spPr>
        <p:txBody>
          <a:bodyPr/>
          <a:lstStyle/>
          <a:p>
            <a:endParaRPr lang="en-US"/>
          </a:p>
        </p:txBody>
      </p:sp>
      <p:sp>
        <p:nvSpPr>
          <p:cNvPr id="135188" name="Line 26"/>
          <p:cNvSpPr>
            <a:spLocks noChangeShapeType="1"/>
          </p:cNvSpPr>
          <p:nvPr/>
        </p:nvSpPr>
        <p:spPr bwMode="auto">
          <a:xfrm>
            <a:off x="5105400" y="2971800"/>
            <a:ext cx="762000" cy="76200"/>
          </a:xfrm>
          <a:prstGeom prst="line">
            <a:avLst/>
          </a:prstGeom>
          <a:noFill/>
          <a:ln w="9525">
            <a:solidFill>
              <a:schemeClr val="tx1"/>
            </a:solidFill>
            <a:round/>
            <a:headEnd/>
            <a:tailEnd/>
          </a:ln>
        </p:spPr>
        <p:txBody>
          <a:bodyPr/>
          <a:lstStyle/>
          <a:p>
            <a:endParaRPr lang="en-US"/>
          </a:p>
        </p:txBody>
      </p:sp>
      <p:sp>
        <p:nvSpPr>
          <p:cNvPr id="135189" name="Line 27"/>
          <p:cNvSpPr>
            <a:spLocks noChangeShapeType="1"/>
          </p:cNvSpPr>
          <p:nvPr/>
        </p:nvSpPr>
        <p:spPr bwMode="auto">
          <a:xfrm>
            <a:off x="3200400" y="2951163"/>
            <a:ext cx="1905000" cy="0"/>
          </a:xfrm>
          <a:prstGeom prst="line">
            <a:avLst/>
          </a:prstGeom>
          <a:noFill/>
          <a:ln w="9525">
            <a:solidFill>
              <a:schemeClr val="tx1"/>
            </a:solidFill>
            <a:round/>
            <a:headEnd/>
            <a:tailEnd/>
          </a:ln>
        </p:spPr>
        <p:txBody>
          <a:bodyPr/>
          <a:lstStyle/>
          <a:p>
            <a:endParaRPr lang="en-US"/>
          </a:p>
        </p:txBody>
      </p:sp>
      <p:sp>
        <p:nvSpPr>
          <p:cNvPr id="160796" name="Text Box 28"/>
          <p:cNvSpPr txBox="1">
            <a:spLocks noChangeArrowheads="1"/>
          </p:cNvSpPr>
          <p:nvPr/>
        </p:nvSpPr>
        <p:spPr bwMode="auto">
          <a:xfrm>
            <a:off x="533400" y="3733800"/>
            <a:ext cx="2438400" cy="517525"/>
          </a:xfrm>
          <a:prstGeom prst="rect">
            <a:avLst/>
          </a:prstGeom>
          <a:noFill/>
          <a:ln w="9525">
            <a:noFill/>
            <a:miter lim="800000"/>
            <a:headEnd/>
            <a:tailEnd/>
          </a:ln>
        </p:spPr>
        <p:txBody>
          <a:bodyPr>
            <a:spAutoFit/>
          </a:bodyPr>
          <a:lstStyle/>
          <a:p>
            <a:pPr>
              <a:spcBef>
                <a:spcPct val="50000"/>
              </a:spcBef>
            </a:pPr>
            <a:r>
              <a:rPr lang="en-US" sz="1400"/>
              <a:t>Adjacent Pavement Faulted During Excavation</a:t>
            </a:r>
          </a:p>
        </p:txBody>
      </p:sp>
      <p:sp>
        <p:nvSpPr>
          <p:cNvPr id="160797" name="Line 29"/>
          <p:cNvSpPr>
            <a:spLocks noChangeShapeType="1"/>
          </p:cNvSpPr>
          <p:nvPr/>
        </p:nvSpPr>
        <p:spPr bwMode="auto">
          <a:xfrm flipV="1">
            <a:off x="1600200" y="3124200"/>
            <a:ext cx="838200" cy="685800"/>
          </a:xfrm>
          <a:prstGeom prst="line">
            <a:avLst/>
          </a:prstGeom>
          <a:noFill/>
          <a:ln w="9525">
            <a:solidFill>
              <a:schemeClr val="tx1"/>
            </a:solidFill>
            <a:round/>
            <a:headEnd/>
            <a:tailEnd type="triangle" w="med" len="med"/>
          </a:ln>
        </p:spPr>
        <p:txBody>
          <a:bodyPr/>
          <a:lstStyle/>
          <a:p>
            <a:endParaRPr lang="en-US"/>
          </a:p>
        </p:txBody>
      </p:sp>
      <p:sp>
        <p:nvSpPr>
          <p:cNvPr id="160798" name="Text Box 30"/>
          <p:cNvSpPr txBox="1">
            <a:spLocks noChangeArrowheads="1"/>
          </p:cNvSpPr>
          <p:nvPr/>
        </p:nvSpPr>
        <p:spPr bwMode="auto">
          <a:xfrm>
            <a:off x="3962400" y="3581400"/>
            <a:ext cx="2895600" cy="304800"/>
          </a:xfrm>
          <a:prstGeom prst="rect">
            <a:avLst/>
          </a:prstGeom>
          <a:noFill/>
          <a:ln w="9525">
            <a:noFill/>
            <a:miter lim="800000"/>
            <a:headEnd/>
            <a:tailEnd/>
          </a:ln>
        </p:spPr>
        <p:txBody>
          <a:bodyPr>
            <a:spAutoFit/>
          </a:bodyPr>
          <a:lstStyle/>
          <a:p>
            <a:pPr>
              <a:spcBef>
                <a:spcPct val="50000"/>
              </a:spcBef>
            </a:pPr>
            <a:r>
              <a:rPr lang="en-US" sz="1400"/>
              <a:t>Causes:</a:t>
            </a:r>
          </a:p>
        </p:txBody>
      </p:sp>
      <p:sp>
        <p:nvSpPr>
          <p:cNvPr id="160799" name="Text Box 31"/>
          <p:cNvSpPr txBox="1">
            <a:spLocks noChangeArrowheads="1"/>
          </p:cNvSpPr>
          <p:nvPr/>
        </p:nvSpPr>
        <p:spPr bwMode="auto">
          <a:xfrm>
            <a:off x="3962400" y="3886200"/>
            <a:ext cx="2895600" cy="304800"/>
          </a:xfrm>
          <a:prstGeom prst="rect">
            <a:avLst/>
          </a:prstGeom>
          <a:noFill/>
          <a:ln w="9525">
            <a:noFill/>
            <a:miter lim="800000"/>
            <a:headEnd/>
            <a:tailEnd/>
          </a:ln>
        </p:spPr>
        <p:txBody>
          <a:bodyPr>
            <a:spAutoFit/>
          </a:bodyPr>
          <a:lstStyle/>
          <a:p>
            <a:pPr>
              <a:spcBef>
                <a:spcPct val="50000"/>
              </a:spcBef>
            </a:pPr>
            <a:r>
              <a:rPr lang="en-US" sz="1400"/>
              <a:t>Pavement Not Cut to Full Depth </a:t>
            </a:r>
          </a:p>
        </p:txBody>
      </p:sp>
      <p:sp>
        <p:nvSpPr>
          <p:cNvPr id="160800" name="Text Box 32"/>
          <p:cNvSpPr txBox="1">
            <a:spLocks noChangeArrowheads="1"/>
          </p:cNvSpPr>
          <p:nvPr/>
        </p:nvSpPr>
        <p:spPr bwMode="auto">
          <a:xfrm>
            <a:off x="3962400" y="4191000"/>
            <a:ext cx="2895600" cy="517525"/>
          </a:xfrm>
          <a:prstGeom prst="rect">
            <a:avLst/>
          </a:prstGeom>
          <a:noFill/>
          <a:ln w="9525">
            <a:noFill/>
            <a:miter lim="800000"/>
            <a:headEnd/>
            <a:tailEnd/>
          </a:ln>
        </p:spPr>
        <p:txBody>
          <a:bodyPr>
            <a:spAutoFit/>
          </a:bodyPr>
          <a:lstStyle/>
          <a:p>
            <a:pPr>
              <a:spcBef>
                <a:spcPct val="50000"/>
              </a:spcBef>
            </a:pPr>
            <a:r>
              <a:rPr lang="en-US" sz="1400"/>
              <a:t>Excavator Operator Overly Aggressive at Onset of Excavation </a:t>
            </a:r>
          </a:p>
        </p:txBody>
      </p:sp>
      <p:sp>
        <p:nvSpPr>
          <p:cNvPr id="160801" name="Text Box 33"/>
          <p:cNvSpPr txBox="1">
            <a:spLocks noChangeArrowheads="1"/>
          </p:cNvSpPr>
          <p:nvPr/>
        </p:nvSpPr>
        <p:spPr bwMode="auto">
          <a:xfrm>
            <a:off x="3962400" y="4724400"/>
            <a:ext cx="2895600" cy="730250"/>
          </a:xfrm>
          <a:prstGeom prst="rect">
            <a:avLst/>
          </a:prstGeom>
          <a:noFill/>
          <a:ln w="9525">
            <a:noFill/>
            <a:miter lim="800000"/>
            <a:headEnd/>
            <a:tailEnd/>
          </a:ln>
        </p:spPr>
        <p:txBody>
          <a:bodyPr>
            <a:spAutoFit/>
          </a:bodyPr>
          <a:lstStyle/>
          <a:p>
            <a:pPr>
              <a:spcBef>
                <a:spcPct val="50000"/>
              </a:spcBef>
            </a:pPr>
            <a:r>
              <a:rPr lang="en-US" sz="1400"/>
              <a:t>Pavement Surfaces Bound During Excavation Because Angle of Attack Slightly Diagonal to Saw Cut </a:t>
            </a:r>
          </a:p>
        </p:txBody>
      </p:sp>
      <p:sp>
        <p:nvSpPr>
          <p:cNvPr id="135196" name="Text Box 34"/>
          <p:cNvSpPr txBox="1">
            <a:spLocks noChangeArrowheads="1"/>
          </p:cNvSpPr>
          <p:nvPr/>
        </p:nvSpPr>
        <p:spPr bwMode="auto">
          <a:xfrm>
            <a:off x="1905000" y="1828800"/>
            <a:ext cx="5410200" cy="304800"/>
          </a:xfrm>
          <a:prstGeom prst="rect">
            <a:avLst/>
          </a:prstGeom>
          <a:noFill/>
          <a:ln w="9525">
            <a:noFill/>
            <a:miter lim="800000"/>
            <a:headEnd/>
            <a:tailEnd/>
          </a:ln>
        </p:spPr>
        <p:txBody>
          <a:bodyPr>
            <a:spAutoFit/>
          </a:bodyPr>
          <a:lstStyle/>
          <a:p>
            <a:pPr>
              <a:spcBef>
                <a:spcPct val="50000"/>
              </a:spcBef>
            </a:pPr>
            <a:r>
              <a:rPr lang="en-US" sz="1400" b="1"/>
              <a:t>Adjacent Pavement Damage During Initial Phase of Excavation</a:t>
            </a:r>
          </a:p>
        </p:txBody>
      </p:sp>
      <p:sp>
        <p:nvSpPr>
          <p:cNvPr id="31" name="Title 4">
            <a:hlinkClick r:id="rId2"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2633840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Text Box 6"/>
          <p:cNvSpPr txBox="1">
            <a:spLocks noChangeArrowheads="1"/>
          </p:cNvSpPr>
          <p:nvPr/>
        </p:nvSpPr>
        <p:spPr bwMode="auto">
          <a:xfrm>
            <a:off x="762000" y="990600"/>
            <a:ext cx="8001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C.  1.  Pavement Cutting    </a:t>
            </a:r>
            <a:r>
              <a:rPr lang="en-US" sz="1400">
                <a:cs typeface="Times New Roman" pitchFamily="18" charset="0"/>
              </a:rPr>
              <a:t>(cont’d.)</a:t>
            </a:r>
          </a:p>
        </p:txBody>
      </p:sp>
      <p:sp>
        <p:nvSpPr>
          <p:cNvPr id="136196" name="Text Box 7"/>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136197" name="Text Box 8"/>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a:t>Pipe Replacement Operations</a:t>
            </a:r>
          </a:p>
        </p:txBody>
      </p:sp>
      <p:pic>
        <p:nvPicPr>
          <p:cNvPr id="136198" name="Picture 28" descr="C:\Multimedia Files\My Media\HammerSaw.jpg"/>
          <p:cNvPicPr>
            <a:picLocks noChangeAspect="1" noChangeArrowheads="1"/>
          </p:cNvPicPr>
          <p:nvPr/>
        </p:nvPicPr>
        <p:blipFill>
          <a:blip r:embed="rId2" cstate="print">
            <a:lum bright="-20000"/>
          </a:blip>
          <a:srcRect/>
          <a:stretch>
            <a:fillRect/>
          </a:stretch>
        </p:blipFill>
        <p:spPr bwMode="auto">
          <a:xfrm>
            <a:off x="1447800" y="1828800"/>
            <a:ext cx="3714750" cy="3189288"/>
          </a:xfrm>
          <a:prstGeom prst="rect">
            <a:avLst/>
          </a:prstGeom>
          <a:ln>
            <a:noFill/>
          </a:ln>
          <a:effectLst>
            <a:outerShdw blurRad="292100" dist="139700" dir="2700000" algn="tl" rotWithShape="0">
              <a:srgbClr val="333333">
                <a:alpha val="65000"/>
              </a:srgbClr>
            </a:outerShdw>
          </a:effectLst>
        </p:spPr>
      </p:pic>
      <p:sp>
        <p:nvSpPr>
          <p:cNvPr id="136199" name="Text Box 29"/>
          <p:cNvSpPr txBox="1">
            <a:spLocks noChangeArrowheads="1"/>
          </p:cNvSpPr>
          <p:nvPr/>
        </p:nvSpPr>
        <p:spPr bwMode="auto">
          <a:xfrm>
            <a:off x="1447800" y="5105400"/>
            <a:ext cx="3714750" cy="304800"/>
          </a:xfrm>
          <a:prstGeom prst="rect">
            <a:avLst/>
          </a:prstGeom>
          <a:noFill/>
          <a:ln w="9525">
            <a:noFill/>
            <a:miter lim="800000"/>
            <a:headEnd/>
            <a:tailEnd/>
          </a:ln>
        </p:spPr>
        <p:txBody>
          <a:bodyPr wrap="square">
            <a:spAutoFit/>
          </a:bodyPr>
          <a:lstStyle/>
          <a:p>
            <a:pPr algn="ctr">
              <a:spcBef>
                <a:spcPct val="50000"/>
              </a:spcBef>
            </a:pPr>
            <a:r>
              <a:rPr lang="en-US" sz="1400" b="1" dirty="0"/>
              <a:t>Concrete Saw</a:t>
            </a:r>
          </a:p>
        </p:txBody>
      </p:sp>
      <p:sp>
        <p:nvSpPr>
          <p:cNvPr id="157726" name="Text Box 30"/>
          <p:cNvSpPr txBox="1">
            <a:spLocks noChangeArrowheads="1"/>
          </p:cNvSpPr>
          <p:nvPr/>
        </p:nvSpPr>
        <p:spPr bwMode="auto">
          <a:xfrm>
            <a:off x="5410200" y="1981200"/>
            <a:ext cx="3429000" cy="304800"/>
          </a:xfrm>
          <a:prstGeom prst="rect">
            <a:avLst/>
          </a:prstGeom>
          <a:noFill/>
          <a:ln w="9525">
            <a:noFill/>
            <a:miter lim="800000"/>
            <a:headEnd/>
            <a:tailEnd/>
          </a:ln>
        </p:spPr>
        <p:txBody>
          <a:bodyPr>
            <a:spAutoFit/>
          </a:bodyPr>
          <a:lstStyle/>
          <a:p>
            <a:pPr>
              <a:spcBef>
                <a:spcPct val="50000"/>
              </a:spcBef>
            </a:pPr>
            <a:r>
              <a:rPr lang="en-US" sz="1400"/>
              <a:t>Guaranteed Full Depth Pavement Cut</a:t>
            </a:r>
          </a:p>
        </p:txBody>
      </p:sp>
      <p:sp>
        <p:nvSpPr>
          <p:cNvPr id="157727" name="Text Box 31"/>
          <p:cNvSpPr txBox="1">
            <a:spLocks noChangeArrowheads="1"/>
          </p:cNvSpPr>
          <p:nvPr/>
        </p:nvSpPr>
        <p:spPr bwMode="auto">
          <a:xfrm>
            <a:off x="5410200" y="2667000"/>
            <a:ext cx="3429000" cy="304800"/>
          </a:xfrm>
          <a:prstGeom prst="rect">
            <a:avLst/>
          </a:prstGeom>
          <a:noFill/>
          <a:ln w="9525">
            <a:noFill/>
            <a:miter lim="800000"/>
            <a:headEnd/>
            <a:tailEnd/>
          </a:ln>
        </p:spPr>
        <p:txBody>
          <a:bodyPr>
            <a:spAutoFit/>
          </a:bodyPr>
          <a:lstStyle/>
          <a:p>
            <a:pPr>
              <a:spcBef>
                <a:spcPct val="50000"/>
              </a:spcBef>
            </a:pPr>
            <a:r>
              <a:rPr lang="en-US" sz="1400"/>
              <a:t>Support Requirements:</a:t>
            </a:r>
          </a:p>
        </p:txBody>
      </p:sp>
      <p:sp>
        <p:nvSpPr>
          <p:cNvPr id="157728" name="Text Box 32"/>
          <p:cNvSpPr txBox="1">
            <a:spLocks noChangeArrowheads="1"/>
          </p:cNvSpPr>
          <p:nvPr/>
        </p:nvSpPr>
        <p:spPr bwMode="auto">
          <a:xfrm>
            <a:off x="5715000" y="2971800"/>
            <a:ext cx="3429000" cy="304800"/>
          </a:xfrm>
          <a:prstGeom prst="rect">
            <a:avLst/>
          </a:prstGeom>
          <a:noFill/>
          <a:ln w="9525">
            <a:noFill/>
            <a:miter lim="800000"/>
            <a:headEnd/>
            <a:tailEnd/>
          </a:ln>
        </p:spPr>
        <p:txBody>
          <a:bodyPr>
            <a:spAutoFit/>
          </a:bodyPr>
          <a:lstStyle/>
          <a:p>
            <a:pPr marL="285750" indent="-285750">
              <a:spcBef>
                <a:spcPct val="50000"/>
              </a:spcBef>
              <a:buFont typeface="Arial" pitchFamily="34" charset="0"/>
              <a:buChar char="•"/>
            </a:pPr>
            <a:r>
              <a:rPr lang="en-US" sz="1400" dirty="0"/>
              <a:t>Water Supply</a:t>
            </a:r>
          </a:p>
        </p:txBody>
      </p:sp>
      <p:sp>
        <p:nvSpPr>
          <p:cNvPr id="157729" name="Text Box 33"/>
          <p:cNvSpPr txBox="1">
            <a:spLocks noChangeArrowheads="1"/>
          </p:cNvSpPr>
          <p:nvPr/>
        </p:nvSpPr>
        <p:spPr bwMode="auto">
          <a:xfrm>
            <a:off x="5715000" y="3276600"/>
            <a:ext cx="2286000" cy="304800"/>
          </a:xfrm>
          <a:prstGeom prst="rect">
            <a:avLst/>
          </a:prstGeom>
          <a:noFill/>
          <a:ln w="9525">
            <a:noFill/>
            <a:miter lim="800000"/>
            <a:headEnd/>
            <a:tailEnd/>
          </a:ln>
        </p:spPr>
        <p:txBody>
          <a:bodyPr>
            <a:spAutoFit/>
          </a:bodyPr>
          <a:lstStyle/>
          <a:p>
            <a:pPr marL="285750" indent="-285750">
              <a:spcBef>
                <a:spcPct val="50000"/>
              </a:spcBef>
              <a:buFont typeface="Arial" pitchFamily="34" charset="0"/>
              <a:buChar char="•"/>
            </a:pPr>
            <a:r>
              <a:rPr lang="en-US" sz="1400" dirty="0"/>
              <a:t>Trailer</a:t>
            </a:r>
          </a:p>
        </p:txBody>
      </p:sp>
      <p:sp>
        <p:nvSpPr>
          <p:cNvPr id="157730" name="Text Box 34"/>
          <p:cNvSpPr txBox="1">
            <a:spLocks noChangeArrowheads="1"/>
          </p:cNvSpPr>
          <p:nvPr/>
        </p:nvSpPr>
        <p:spPr bwMode="auto">
          <a:xfrm>
            <a:off x="5715000" y="3581400"/>
            <a:ext cx="2286000" cy="304800"/>
          </a:xfrm>
          <a:prstGeom prst="rect">
            <a:avLst/>
          </a:prstGeom>
          <a:noFill/>
          <a:ln w="9525">
            <a:noFill/>
            <a:miter lim="800000"/>
            <a:headEnd/>
            <a:tailEnd/>
          </a:ln>
        </p:spPr>
        <p:txBody>
          <a:bodyPr>
            <a:spAutoFit/>
          </a:bodyPr>
          <a:lstStyle/>
          <a:p>
            <a:pPr marL="285750" indent="-285750">
              <a:spcBef>
                <a:spcPct val="50000"/>
              </a:spcBef>
              <a:buFont typeface="Arial" pitchFamily="34" charset="0"/>
              <a:buChar char="•"/>
            </a:pPr>
            <a:r>
              <a:rPr lang="en-US" sz="1400" dirty="0"/>
              <a:t>Additional Personnel</a:t>
            </a:r>
          </a:p>
        </p:txBody>
      </p:sp>
      <p:sp>
        <p:nvSpPr>
          <p:cNvPr id="157731" name="Text Box 35"/>
          <p:cNvSpPr txBox="1">
            <a:spLocks noChangeArrowheads="1"/>
          </p:cNvSpPr>
          <p:nvPr/>
        </p:nvSpPr>
        <p:spPr bwMode="auto">
          <a:xfrm>
            <a:off x="5410200" y="2286000"/>
            <a:ext cx="3429000" cy="304800"/>
          </a:xfrm>
          <a:prstGeom prst="rect">
            <a:avLst/>
          </a:prstGeom>
          <a:noFill/>
          <a:ln w="9525">
            <a:noFill/>
            <a:miter lim="800000"/>
            <a:headEnd/>
            <a:tailEnd/>
          </a:ln>
        </p:spPr>
        <p:txBody>
          <a:bodyPr>
            <a:spAutoFit/>
          </a:bodyPr>
          <a:lstStyle/>
          <a:p>
            <a:pPr>
              <a:spcBef>
                <a:spcPct val="50000"/>
              </a:spcBef>
            </a:pPr>
            <a:r>
              <a:rPr lang="en-US" sz="1400"/>
              <a:t>Cut Depths from 12” to 18”</a:t>
            </a:r>
          </a:p>
        </p:txBody>
      </p:sp>
      <p:sp>
        <p:nvSpPr>
          <p:cNvPr id="17"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1507467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33400" y="1295400"/>
            <a:ext cx="8077200" cy="5029200"/>
          </a:xfrm>
        </p:spPr>
        <p:txBody>
          <a:bodyPr>
            <a:normAutofit lnSpcReduction="10000"/>
          </a:bodyPr>
          <a:lstStyle/>
          <a:p>
            <a:pPr marL="0" indent="0" algn="ctr">
              <a:buNone/>
            </a:pPr>
            <a:r>
              <a:rPr lang="en-US" sz="3800" dirty="0" smtClean="0">
                <a:effectLst>
                  <a:outerShdw blurRad="38100" dist="38100" dir="2700000" algn="tl">
                    <a:srgbClr val="000000">
                      <a:alpha val="43137"/>
                    </a:srgbClr>
                  </a:outerShdw>
                </a:effectLst>
              </a:rPr>
              <a:t>This training is intended for PennDOT personnel responsible for</a:t>
            </a:r>
          </a:p>
          <a:p>
            <a:pPr marL="0" indent="0" algn="ctr">
              <a:buNone/>
            </a:pPr>
            <a:r>
              <a:rPr lang="en-US" sz="3800" dirty="0" smtClean="0">
                <a:effectLst>
                  <a:outerShdw blurRad="38100" dist="38100" dir="2700000" algn="tl">
                    <a:srgbClr val="000000">
                      <a:alpha val="43137"/>
                    </a:srgbClr>
                  </a:outerShdw>
                </a:effectLst>
              </a:rPr>
              <a:t>Planning, Scheduling, and Conducting Pipe Replacement Activities.</a:t>
            </a:r>
          </a:p>
          <a:p>
            <a:pPr marL="0" indent="0" algn="ctr">
              <a:buNone/>
            </a:pPr>
            <a:endParaRPr lang="en-US" i="1" dirty="0" smtClean="0">
              <a:effectLst>
                <a:outerShdw blurRad="38100" dist="38100" dir="2700000" algn="tl">
                  <a:srgbClr val="000000">
                    <a:alpha val="43137"/>
                  </a:srgbClr>
                </a:outerShdw>
              </a:effectLst>
            </a:endParaRPr>
          </a:p>
          <a:p>
            <a:pPr marL="0" indent="0" algn="ctr">
              <a:buNone/>
            </a:pPr>
            <a:r>
              <a:rPr lang="en-US" sz="1500" i="1" dirty="0" smtClean="0"/>
              <a:t>Copyright </a:t>
            </a:r>
            <a:r>
              <a:rPr lang="en-US" sz="1500" i="1" dirty="0"/>
              <a:t>© 2011 by the Commonwealth of Pennsylvania. All rights reserved. No part of this </a:t>
            </a:r>
            <a:r>
              <a:rPr lang="en-US" sz="1500" i="1" dirty="0" smtClean="0"/>
              <a:t>training </a:t>
            </a:r>
            <a:r>
              <a:rPr lang="en-US" sz="1500" i="1" dirty="0"/>
              <a:t>may be reproduced, stored in a retrieval system, or transmitted in any form or by any means electronic, mechanical, photocopying, recording or otherwise without prior written permission by PennDOT.</a:t>
            </a:r>
            <a:endParaRPr lang="en-US" sz="1500" dirty="0"/>
          </a:p>
          <a:p>
            <a:pPr marL="0" indent="0" algn="ctr">
              <a:buNone/>
            </a:pPr>
            <a:r>
              <a:rPr lang="en-US" sz="1500" i="1" dirty="0"/>
              <a:t> </a:t>
            </a:r>
            <a:endParaRPr lang="en-US" sz="1500" dirty="0"/>
          </a:p>
          <a:p>
            <a:pPr marL="0" indent="0" algn="ctr">
              <a:buNone/>
            </a:pPr>
            <a:r>
              <a:rPr lang="en-US" sz="1500" i="1" dirty="0"/>
              <a:t>This training course was developed in partnership with the Pennsylvania Department of Transportation’s Business Leadership and Administrative Services Office and the </a:t>
            </a:r>
            <a:r>
              <a:rPr lang="en-US" sz="1500" i="1" dirty="0" smtClean="0"/>
              <a:t>Bureau of Maintenance and Operations, </a:t>
            </a:r>
            <a:r>
              <a:rPr lang="en-US" sz="1500" i="1" dirty="0"/>
              <a:t>and </a:t>
            </a:r>
            <a:r>
              <a:rPr lang="en-US" sz="1500" i="1" dirty="0" smtClean="0"/>
              <a:t>the Indiana University of Pennsylvania. </a:t>
            </a:r>
            <a:r>
              <a:rPr lang="en-US" sz="1500" i="1" dirty="0"/>
              <a:t>It is offered as part of the Pennsylvania Department of Transportation’s Highway Administration Comprehensive Training Plan exclusively through the Technical Training and Development Section.</a:t>
            </a:r>
            <a:endParaRPr lang="en-US" sz="1500" dirty="0"/>
          </a:p>
          <a:p>
            <a:pPr marL="0" indent="0">
              <a:buNone/>
            </a:pPr>
            <a:endParaRPr lang="en-US" dirty="0"/>
          </a:p>
          <a:p>
            <a:pPr marL="0" indent="0">
              <a:buNone/>
            </a:pPr>
            <a:endParaRPr lang="en-US" dirty="0">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Welcome to Pipe Replacement</a:t>
            </a:r>
            <a:endParaRPr lang="en-US" dirty="0">
              <a:effectLst>
                <a:outerShdw blurRad="38100" dist="38100" dir="2700000" algn="tl">
                  <a:srgbClr val="000000">
                    <a:alpha val="43137"/>
                  </a:srgbClr>
                </a:outerShdw>
              </a:effectLst>
            </a:endParaRPr>
          </a:p>
        </p:txBody>
      </p:sp>
      <p:sp>
        <p:nvSpPr>
          <p:cNvPr id="5" name="Title 4"/>
          <p:cNvSpPr txBox="1">
            <a:spLocks/>
          </p:cNvSpPr>
          <p:nvPr/>
        </p:nvSpPr>
        <p:spPr>
          <a:xfrm>
            <a:off x="-152400" y="6285582"/>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introduction</a:t>
            </a:r>
            <a:endParaRPr lang="en-US" sz="1100" b="0" spc="0" dirty="0">
              <a:effectLst/>
            </a:endParaRPr>
          </a:p>
        </p:txBody>
      </p:sp>
    </p:spTree>
    <p:extLst>
      <p:ext uri="{BB962C8B-B14F-4D97-AF65-F5344CB8AC3E}">
        <p14:creationId xmlns:p14="http://schemas.microsoft.com/office/powerpoint/2010/main" val="88162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a:lstStyle/>
          <a:p>
            <a:pPr algn="ctr">
              <a:buNone/>
            </a:pPr>
            <a:r>
              <a:rPr lang="en-US" dirty="0" smtClean="0"/>
              <a:t>Maybe a little of both?</a:t>
            </a:r>
            <a:endParaRPr lang="en-US" dirty="0"/>
          </a:p>
        </p:txBody>
      </p:sp>
      <p:sp>
        <p:nvSpPr>
          <p:cNvPr id="2" name="Title 1"/>
          <p:cNvSpPr>
            <a:spLocks noGrp="1"/>
          </p:cNvSpPr>
          <p:nvPr>
            <p:ph type="title"/>
          </p:nvPr>
        </p:nvSpPr>
        <p:spPr>
          <a:xfrm>
            <a:off x="457200" y="274638"/>
            <a:ext cx="8229600" cy="1249362"/>
          </a:xfrm>
        </p:spPr>
        <p:txBody>
          <a:bodyPr>
            <a:noAutofit/>
          </a:bodyPr>
          <a:lstStyle/>
          <a:p>
            <a:r>
              <a:rPr lang="en-US" sz="4000" dirty="0" smtClean="0"/>
              <a:t>Examples of Demand Maintenance</a:t>
            </a:r>
            <a:br>
              <a:rPr lang="en-US" sz="4000" dirty="0" smtClean="0"/>
            </a:br>
            <a:r>
              <a:rPr lang="en-US" sz="4000" dirty="0" smtClean="0"/>
              <a:t>for Pipe Replacement</a:t>
            </a:r>
            <a:endParaRPr lang="en-US" sz="4000" dirty="0"/>
          </a:p>
        </p:txBody>
      </p:sp>
      <p:pic>
        <p:nvPicPr>
          <p:cNvPr id="7" name="Picture 2" descr="14-1-Failed Pip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2514600"/>
            <a:ext cx="3860800" cy="2895600"/>
          </a:xfrm>
          <a:prstGeom prst="rect">
            <a:avLst/>
          </a:prstGeom>
          <a:ln>
            <a:noFill/>
          </a:ln>
          <a:effectLst>
            <a:outerShdw blurRad="292100" dist="139700" dir="2700000" algn="tl" rotWithShape="0">
              <a:srgbClr val="333333">
                <a:alpha val="65000"/>
              </a:srgbClr>
            </a:outerShdw>
          </a:effectLst>
        </p:spPr>
      </p:pic>
      <p:pic>
        <p:nvPicPr>
          <p:cNvPr id="8" name="Picture 2" descr="15-1-Rusted Pipe"/>
          <p:cNvPicPr>
            <a:picLocks noChangeAspect="1" noChangeArrowheads="1"/>
          </p:cNvPicPr>
          <p:nvPr/>
        </p:nvPicPr>
        <p:blipFill>
          <a:blip r:embed="rId4" cstate="email">
            <a:lum bright="10000" contrast="10000"/>
            <a:extLst>
              <a:ext uri="{28A0092B-C50C-407E-A947-70E740481C1C}">
                <a14:useLocalDpi xmlns:a14="http://schemas.microsoft.com/office/drawing/2010/main"/>
              </a:ext>
            </a:extLst>
          </a:blip>
          <a:srcRect/>
          <a:stretch>
            <a:fillRect/>
          </a:stretch>
        </p:blipFill>
        <p:spPr bwMode="auto">
          <a:xfrm>
            <a:off x="4396740" y="2514600"/>
            <a:ext cx="3909059" cy="2895600"/>
          </a:xfrm>
          <a:prstGeom prst="rect">
            <a:avLst/>
          </a:prstGeom>
          <a:ln>
            <a:noFill/>
          </a:ln>
          <a:effectLst>
            <a:outerShdw blurRad="292100" dist="139700" dir="2700000" algn="tl" rotWithShape="0">
              <a:srgbClr val="333333">
                <a:alpha val="65000"/>
              </a:srgbClr>
            </a:outerShdw>
          </a:effectLst>
        </p:spPr>
      </p:pic>
      <p:sp>
        <p:nvSpPr>
          <p:cNvPr id="10"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6626059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16"/>
          <p:cNvSpPr>
            <a:spLocks noChangeArrowheads="1"/>
          </p:cNvSpPr>
          <p:nvPr/>
        </p:nvSpPr>
        <p:spPr bwMode="auto">
          <a:xfrm>
            <a:off x="914400" y="1676400"/>
            <a:ext cx="3429000" cy="3429000"/>
          </a:xfrm>
          <a:prstGeom prst="rect">
            <a:avLst/>
          </a:prstGeom>
          <a:solidFill>
            <a:srgbClr val="FFFBFE"/>
          </a:solidFill>
          <a:ln w="38100">
            <a:solidFill>
              <a:schemeClr val="accent1"/>
            </a:solidFill>
            <a:miter lim="800000"/>
            <a:headEnd/>
            <a:tailEnd/>
          </a:ln>
        </p:spPr>
        <p:txBody>
          <a:bodyPr wrap="none" anchor="ctr"/>
          <a:lstStyle/>
          <a:p>
            <a:endParaRPr lang="en-US"/>
          </a:p>
        </p:txBody>
      </p:sp>
      <p:sp>
        <p:nvSpPr>
          <p:cNvPr id="137220" name="Text Box 2"/>
          <p:cNvSpPr txBox="1">
            <a:spLocks noChangeArrowheads="1"/>
          </p:cNvSpPr>
          <p:nvPr/>
        </p:nvSpPr>
        <p:spPr bwMode="auto">
          <a:xfrm>
            <a:off x="762000" y="990600"/>
            <a:ext cx="8001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C.  1.  Pavement Cutting    </a:t>
            </a:r>
            <a:r>
              <a:rPr lang="en-US" sz="1400">
                <a:cs typeface="Times New Roman" pitchFamily="18" charset="0"/>
              </a:rPr>
              <a:t>(cont’d.)</a:t>
            </a:r>
          </a:p>
        </p:txBody>
      </p:sp>
      <p:sp>
        <p:nvSpPr>
          <p:cNvPr id="137221"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137222"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a:t>Pipe Replacement Operations</a:t>
            </a:r>
          </a:p>
        </p:txBody>
      </p:sp>
      <p:pic>
        <p:nvPicPr>
          <p:cNvPr id="137223" name="Picture 13" descr="C:\Multimedia Files\My Media\HammerJack.jpg"/>
          <p:cNvPicPr>
            <a:picLocks noChangeAspect="1" noChangeArrowheads="1"/>
          </p:cNvPicPr>
          <p:nvPr/>
        </p:nvPicPr>
        <p:blipFill>
          <a:blip r:embed="rId2" cstate="print">
            <a:lum contrast="30000"/>
          </a:blip>
          <a:srcRect/>
          <a:stretch>
            <a:fillRect/>
          </a:stretch>
        </p:blipFill>
        <p:spPr bwMode="auto">
          <a:xfrm>
            <a:off x="990600" y="1828800"/>
            <a:ext cx="1360488" cy="2343150"/>
          </a:xfrm>
          <a:prstGeom prst="rect">
            <a:avLst/>
          </a:prstGeom>
          <a:noFill/>
          <a:ln w="9525">
            <a:noFill/>
            <a:miter lim="800000"/>
            <a:headEnd/>
            <a:tailEnd/>
          </a:ln>
        </p:spPr>
      </p:pic>
      <p:pic>
        <p:nvPicPr>
          <p:cNvPr id="137224" name="Picture 14" descr="C:\Multimedia Files\My Media\HammerBi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0" y="4191000"/>
            <a:ext cx="1252538" cy="814388"/>
          </a:xfrm>
          <a:prstGeom prst="rect">
            <a:avLst/>
          </a:prstGeom>
          <a:noFill/>
          <a:ln w="9525">
            <a:noFill/>
            <a:miter lim="800000"/>
            <a:headEnd/>
            <a:tailEnd/>
          </a:ln>
        </p:spPr>
      </p:pic>
      <p:sp>
        <p:nvSpPr>
          <p:cNvPr id="161809" name="Text Box 17"/>
          <p:cNvSpPr txBox="1">
            <a:spLocks noChangeArrowheads="1"/>
          </p:cNvSpPr>
          <p:nvPr/>
        </p:nvSpPr>
        <p:spPr bwMode="auto">
          <a:xfrm>
            <a:off x="914400" y="5181600"/>
            <a:ext cx="3429000" cy="304800"/>
          </a:xfrm>
          <a:prstGeom prst="rect">
            <a:avLst/>
          </a:prstGeom>
          <a:noFill/>
          <a:ln w="9525">
            <a:noFill/>
            <a:miter lim="800000"/>
            <a:headEnd/>
            <a:tailEnd/>
          </a:ln>
        </p:spPr>
        <p:txBody>
          <a:bodyPr wrap="square">
            <a:spAutoFit/>
          </a:bodyPr>
          <a:lstStyle/>
          <a:p>
            <a:pPr algn="ctr">
              <a:spcBef>
                <a:spcPct val="50000"/>
              </a:spcBef>
            </a:pPr>
            <a:r>
              <a:rPr lang="en-US" sz="1400" dirty="0"/>
              <a:t>Pneumatic Hammer (Jackhammer)</a:t>
            </a:r>
          </a:p>
        </p:txBody>
      </p:sp>
      <p:sp>
        <p:nvSpPr>
          <p:cNvPr id="161814" name="Text Box 22"/>
          <p:cNvSpPr txBox="1">
            <a:spLocks noChangeArrowheads="1"/>
          </p:cNvSpPr>
          <p:nvPr/>
        </p:nvSpPr>
        <p:spPr bwMode="auto">
          <a:xfrm>
            <a:off x="4267200" y="5257800"/>
            <a:ext cx="2057400" cy="304800"/>
          </a:xfrm>
          <a:prstGeom prst="rect">
            <a:avLst/>
          </a:prstGeom>
          <a:noFill/>
          <a:ln w="9525">
            <a:noFill/>
            <a:miter lim="800000"/>
            <a:headEnd/>
            <a:tailEnd/>
          </a:ln>
        </p:spPr>
        <p:txBody>
          <a:bodyPr>
            <a:spAutoFit/>
          </a:bodyPr>
          <a:lstStyle/>
          <a:p>
            <a:pPr>
              <a:spcBef>
                <a:spcPct val="50000"/>
              </a:spcBef>
            </a:pPr>
            <a:r>
              <a:rPr lang="en-US" sz="1400" dirty="0" smtClean="0"/>
              <a:t>Bit must be chisel faced</a:t>
            </a:r>
            <a:endParaRPr lang="en-US" sz="1400" dirty="0"/>
          </a:p>
        </p:txBody>
      </p:sp>
      <p:grpSp>
        <p:nvGrpSpPr>
          <p:cNvPr id="2" name="Group 60"/>
          <p:cNvGrpSpPr>
            <a:grpSpLocks/>
          </p:cNvGrpSpPr>
          <p:nvPr/>
        </p:nvGrpSpPr>
        <p:grpSpPr bwMode="auto">
          <a:xfrm>
            <a:off x="7696200" y="3810000"/>
            <a:ext cx="838200" cy="1752600"/>
            <a:chOff x="4848" y="2400"/>
            <a:chExt cx="528" cy="1104"/>
          </a:xfrm>
        </p:grpSpPr>
        <p:grpSp>
          <p:nvGrpSpPr>
            <p:cNvPr id="3" name="Group 29"/>
            <p:cNvGrpSpPr>
              <a:grpSpLocks/>
            </p:cNvGrpSpPr>
            <p:nvPr/>
          </p:nvGrpSpPr>
          <p:grpSpPr bwMode="auto">
            <a:xfrm>
              <a:off x="4992" y="2400"/>
              <a:ext cx="96" cy="864"/>
              <a:chOff x="3600" y="2400"/>
              <a:chExt cx="96" cy="864"/>
            </a:xfrm>
          </p:grpSpPr>
          <p:sp>
            <p:nvSpPr>
              <p:cNvPr id="137266" name="Line 23"/>
              <p:cNvSpPr>
                <a:spLocks noChangeShapeType="1"/>
              </p:cNvSpPr>
              <p:nvPr/>
            </p:nvSpPr>
            <p:spPr bwMode="auto">
              <a:xfrm>
                <a:off x="3600" y="2400"/>
                <a:ext cx="0" cy="672"/>
              </a:xfrm>
              <a:prstGeom prst="line">
                <a:avLst/>
              </a:prstGeom>
              <a:noFill/>
              <a:ln w="9525">
                <a:solidFill>
                  <a:schemeClr val="tx1"/>
                </a:solidFill>
                <a:round/>
                <a:headEnd/>
                <a:tailEnd/>
              </a:ln>
            </p:spPr>
            <p:txBody>
              <a:bodyPr/>
              <a:lstStyle/>
              <a:p>
                <a:endParaRPr lang="en-US"/>
              </a:p>
            </p:txBody>
          </p:sp>
          <p:sp>
            <p:nvSpPr>
              <p:cNvPr id="137267" name="Line 24"/>
              <p:cNvSpPr>
                <a:spLocks noChangeShapeType="1"/>
              </p:cNvSpPr>
              <p:nvPr/>
            </p:nvSpPr>
            <p:spPr bwMode="auto">
              <a:xfrm flipV="1">
                <a:off x="3696" y="2400"/>
                <a:ext cx="0" cy="672"/>
              </a:xfrm>
              <a:prstGeom prst="line">
                <a:avLst/>
              </a:prstGeom>
              <a:noFill/>
              <a:ln w="9525">
                <a:solidFill>
                  <a:schemeClr val="tx1"/>
                </a:solidFill>
                <a:round/>
                <a:headEnd/>
                <a:tailEnd/>
              </a:ln>
            </p:spPr>
            <p:txBody>
              <a:bodyPr/>
              <a:lstStyle/>
              <a:p>
                <a:endParaRPr lang="en-US"/>
              </a:p>
            </p:txBody>
          </p:sp>
          <p:sp>
            <p:nvSpPr>
              <p:cNvPr id="137268" name="Line 25"/>
              <p:cNvSpPr>
                <a:spLocks noChangeShapeType="1"/>
              </p:cNvSpPr>
              <p:nvPr/>
            </p:nvSpPr>
            <p:spPr bwMode="auto">
              <a:xfrm flipH="1">
                <a:off x="3648" y="3072"/>
                <a:ext cx="48" cy="192"/>
              </a:xfrm>
              <a:prstGeom prst="line">
                <a:avLst/>
              </a:prstGeom>
              <a:noFill/>
              <a:ln w="9525">
                <a:solidFill>
                  <a:schemeClr val="tx1"/>
                </a:solidFill>
                <a:round/>
                <a:headEnd/>
                <a:tailEnd/>
              </a:ln>
            </p:spPr>
            <p:txBody>
              <a:bodyPr/>
              <a:lstStyle/>
              <a:p>
                <a:endParaRPr lang="en-US"/>
              </a:p>
            </p:txBody>
          </p:sp>
          <p:sp>
            <p:nvSpPr>
              <p:cNvPr id="137269" name="Line 26"/>
              <p:cNvSpPr>
                <a:spLocks noChangeShapeType="1"/>
              </p:cNvSpPr>
              <p:nvPr/>
            </p:nvSpPr>
            <p:spPr bwMode="auto">
              <a:xfrm>
                <a:off x="3600" y="3072"/>
                <a:ext cx="48" cy="192"/>
              </a:xfrm>
              <a:prstGeom prst="line">
                <a:avLst/>
              </a:prstGeom>
              <a:noFill/>
              <a:ln w="9525">
                <a:solidFill>
                  <a:schemeClr val="tx1"/>
                </a:solidFill>
                <a:round/>
                <a:headEnd/>
                <a:tailEnd/>
              </a:ln>
            </p:spPr>
            <p:txBody>
              <a:bodyPr/>
              <a:lstStyle/>
              <a:p>
                <a:endParaRPr lang="en-US"/>
              </a:p>
            </p:txBody>
          </p:sp>
          <p:sp>
            <p:nvSpPr>
              <p:cNvPr id="137270" name="Line 27"/>
              <p:cNvSpPr>
                <a:spLocks noChangeShapeType="1"/>
              </p:cNvSpPr>
              <p:nvPr/>
            </p:nvSpPr>
            <p:spPr bwMode="auto">
              <a:xfrm>
                <a:off x="3600" y="2400"/>
                <a:ext cx="96" cy="0"/>
              </a:xfrm>
              <a:prstGeom prst="line">
                <a:avLst/>
              </a:prstGeom>
              <a:noFill/>
              <a:ln w="9525">
                <a:solidFill>
                  <a:schemeClr val="tx1"/>
                </a:solidFill>
                <a:round/>
                <a:headEnd/>
                <a:tailEnd/>
              </a:ln>
            </p:spPr>
            <p:txBody>
              <a:bodyPr/>
              <a:lstStyle/>
              <a:p>
                <a:endParaRPr lang="en-US"/>
              </a:p>
            </p:txBody>
          </p:sp>
        </p:grpSp>
        <p:sp>
          <p:nvSpPr>
            <p:cNvPr id="137265" name="Text Box 30"/>
            <p:cNvSpPr txBox="1">
              <a:spLocks noChangeArrowheads="1"/>
            </p:cNvSpPr>
            <p:nvPr/>
          </p:nvSpPr>
          <p:spPr bwMode="auto">
            <a:xfrm>
              <a:off x="4848" y="3312"/>
              <a:ext cx="528" cy="192"/>
            </a:xfrm>
            <a:prstGeom prst="rect">
              <a:avLst/>
            </a:prstGeom>
            <a:noFill/>
            <a:ln w="9525">
              <a:noFill/>
              <a:miter lim="800000"/>
              <a:headEnd/>
              <a:tailEnd/>
            </a:ln>
          </p:spPr>
          <p:txBody>
            <a:bodyPr>
              <a:spAutoFit/>
            </a:bodyPr>
            <a:lstStyle/>
            <a:p>
              <a:pPr>
                <a:spcBef>
                  <a:spcPct val="50000"/>
                </a:spcBef>
              </a:pPr>
              <a:r>
                <a:rPr lang="en-US" sz="1400"/>
                <a:t>Pointed</a:t>
              </a:r>
            </a:p>
          </p:txBody>
        </p:sp>
      </p:grpSp>
      <p:sp>
        <p:nvSpPr>
          <p:cNvPr id="161823" name="Text Box 31"/>
          <p:cNvSpPr txBox="1">
            <a:spLocks noChangeArrowheads="1"/>
          </p:cNvSpPr>
          <p:nvPr/>
        </p:nvSpPr>
        <p:spPr bwMode="auto">
          <a:xfrm>
            <a:off x="4267200" y="5486400"/>
            <a:ext cx="2286000" cy="523220"/>
          </a:xfrm>
          <a:prstGeom prst="rect">
            <a:avLst/>
          </a:prstGeom>
          <a:noFill/>
          <a:ln w="9525">
            <a:noFill/>
            <a:miter lim="800000"/>
            <a:headEnd/>
            <a:tailEnd/>
          </a:ln>
        </p:spPr>
        <p:txBody>
          <a:bodyPr>
            <a:spAutoFit/>
          </a:bodyPr>
          <a:lstStyle/>
          <a:p>
            <a:pPr>
              <a:spcBef>
                <a:spcPct val="50000"/>
              </a:spcBef>
            </a:pPr>
            <a:r>
              <a:rPr lang="en-US" sz="1400" dirty="0" smtClean="0"/>
              <a:t>Chiseled face to be directed to inside of trench</a:t>
            </a:r>
            <a:endParaRPr lang="en-US" sz="1400" dirty="0"/>
          </a:p>
        </p:txBody>
      </p:sp>
      <p:sp>
        <p:nvSpPr>
          <p:cNvPr id="161824" name="Line 32"/>
          <p:cNvSpPr>
            <a:spLocks noChangeShapeType="1"/>
          </p:cNvSpPr>
          <p:nvPr/>
        </p:nvSpPr>
        <p:spPr bwMode="auto">
          <a:xfrm>
            <a:off x="5257800" y="5029200"/>
            <a:ext cx="1219200" cy="0"/>
          </a:xfrm>
          <a:prstGeom prst="line">
            <a:avLst/>
          </a:prstGeom>
          <a:noFill/>
          <a:ln w="9525">
            <a:solidFill>
              <a:srgbClr val="FF0000"/>
            </a:solidFill>
            <a:round/>
            <a:headEnd/>
            <a:tailEnd type="triangle" w="med" len="med"/>
          </a:ln>
        </p:spPr>
        <p:txBody>
          <a:bodyPr/>
          <a:lstStyle/>
          <a:p>
            <a:endParaRPr lang="en-US"/>
          </a:p>
        </p:txBody>
      </p:sp>
      <p:sp>
        <p:nvSpPr>
          <p:cNvPr id="161825" name="Text Box 33"/>
          <p:cNvSpPr txBox="1">
            <a:spLocks noChangeArrowheads="1"/>
          </p:cNvSpPr>
          <p:nvPr/>
        </p:nvSpPr>
        <p:spPr bwMode="auto">
          <a:xfrm>
            <a:off x="5334000" y="4724400"/>
            <a:ext cx="1447800" cy="304800"/>
          </a:xfrm>
          <a:prstGeom prst="rect">
            <a:avLst/>
          </a:prstGeom>
          <a:noFill/>
          <a:ln w="9525">
            <a:noFill/>
            <a:miter lim="800000"/>
            <a:headEnd/>
            <a:tailEnd/>
          </a:ln>
        </p:spPr>
        <p:txBody>
          <a:bodyPr>
            <a:spAutoFit/>
          </a:bodyPr>
          <a:lstStyle/>
          <a:p>
            <a:pPr>
              <a:spcBef>
                <a:spcPct val="50000"/>
              </a:spcBef>
            </a:pPr>
            <a:r>
              <a:rPr lang="en-US" sz="1400" dirty="0" smtClean="0"/>
              <a:t>Inside of trench</a:t>
            </a:r>
            <a:endParaRPr lang="en-US" sz="1400" dirty="0"/>
          </a:p>
        </p:txBody>
      </p:sp>
      <p:sp>
        <p:nvSpPr>
          <p:cNvPr id="161826" name="Text Box 34"/>
          <p:cNvSpPr txBox="1">
            <a:spLocks noChangeArrowheads="1"/>
          </p:cNvSpPr>
          <p:nvPr/>
        </p:nvSpPr>
        <p:spPr bwMode="auto">
          <a:xfrm>
            <a:off x="5105400" y="1219200"/>
            <a:ext cx="3124200" cy="304800"/>
          </a:xfrm>
          <a:prstGeom prst="rect">
            <a:avLst/>
          </a:prstGeom>
          <a:noFill/>
          <a:ln w="9525">
            <a:noFill/>
            <a:miter lim="800000"/>
            <a:headEnd/>
            <a:tailEnd/>
          </a:ln>
        </p:spPr>
        <p:txBody>
          <a:bodyPr>
            <a:spAutoFit/>
          </a:bodyPr>
          <a:lstStyle/>
          <a:p>
            <a:pPr>
              <a:spcBef>
                <a:spcPct val="50000"/>
              </a:spcBef>
            </a:pPr>
            <a:r>
              <a:rPr lang="en-US" sz="1400" dirty="0" smtClean="0"/>
              <a:t>Very labor intensive</a:t>
            </a:r>
            <a:endParaRPr lang="en-US" sz="1400" dirty="0"/>
          </a:p>
        </p:txBody>
      </p:sp>
      <p:sp>
        <p:nvSpPr>
          <p:cNvPr id="161827" name="Text Box 35"/>
          <p:cNvSpPr txBox="1">
            <a:spLocks noChangeArrowheads="1"/>
          </p:cNvSpPr>
          <p:nvPr/>
        </p:nvSpPr>
        <p:spPr bwMode="auto">
          <a:xfrm>
            <a:off x="5105400" y="1600200"/>
            <a:ext cx="3124200" cy="523220"/>
          </a:xfrm>
          <a:prstGeom prst="rect">
            <a:avLst/>
          </a:prstGeom>
          <a:noFill/>
          <a:ln w="9525">
            <a:noFill/>
            <a:miter lim="800000"/>
            <a:headEnd/>
            <a:tailEnd/>
          </a:ln>
        </p:spPr>
        <p:txBody>
          <a:bodyPr>
            <a:spAutoFit/>
          </a:bodyPr>
          <a:lstStyle/>
          <a:p>
            <a:pPr>
              <a:spcBef>
                <a:spcPct val="50000"/>
              </a:spcBef>
            </a:pPr>
            <a:r>
              <a:rPr lang="en-US" sz="1400" dirty="0" smtClean="0"/>
              <a:t>Pavement depths of 4” and greater are rarely cut to their full depth</a:t>
            </a:r>
            <a:endParaRPr lang="en-US" sz="1400" dirty="0"/>
          </a:p>
        </p:txBody>
      </p:sp>
      <p:sp>
        <p:nvSpPr>
          <p:cNvPr id="161828" name="Text Box 36"/>
          <p:cNvSpPr txBox="1">
            <a:spLocks noChangeArrowheads="1"/>
          </p:cNvSpPr>
          <p:nvPr/>
        </p:nvSpPr>
        <p:spPr bwMode="auto">
          <a:xfrm>
            <a:off x="5105400" y="2133600"/>
            <a:ext cx="3124200" cy="523220"/>
          </a:xfrm>
          <a:prstGeom prst="rect">
            <a:avLst/>
          </a:prstGeom>
          <a:noFill/>
          <a:ln w="9525">
            <a:noFill/>
            <a:miter lim="800000"/>
            <a:headEnd/>
            <a:tailEnd/>
          </a:ln>
        </p:spPr>
        <p:txBody>
          <a:bodyPr>
            <a:spAutoFit/>
          </a:bodyPr>
          <a:lstStyle/>
          <a:p>
            <a:pPr>
              <a:spcBef>
                <a:spcPct val="50000"/>
              </a:spcBef>
            </a:pPr>
            <a:r>
              <a:rPr lang="en-US" sz="1400" dirty="0" smtClean="0"/>
              <a:t>Adjacent pavement always fractured using this method</a:t>
            </a:r>
            <a:endParaRPr lang="en-US" sz="1400" dirty="0"/>
          </a:p>
        </p:txBody>
      </p:sp>
      <p:grpSp>
        <p:nvGrpSpPr>
          <p:cNvPr id="4" name="Group 59"/>
          <p:cNvGrpSpPr>
            <a:grpSpLocks/>
          </p:cNvGrpSpPr>
          <p:nvPr/>
        </p:nvGrpSpPr>
        <p:grpSpPr bwMode="auto">
          <a:xfrm>
            <a:off x="5943600" y="2667000"/>
            <a:ext cx="2286000" cy="990600"/>
            <a:chOff x="3744" y="1680"/>
            <a:chExt cx="1440" cy="624"/>
          </a:xfrm>
        </p:grpSpPr>
        <p:grpSp>
          <p:nvGrpSpPr>
            <p:cNvPr id="5" name="Group 48"/>
            <p:cNvGrpSpPr>
              <a:grpSpLocks/>
            </p:cNvGrpSpPr>
            <p:nvPr/>
          </p:nvGrpSpPr>
          <p:grpSpPr bwMode="auto">
            <a:xfrm>
              <a:off x="4224" y="1920"/>
              <a:ext cx="960" cy="192"/>
              <a:chOff x="3312" y="2976"/>
              <a:chExt cx="960" cy="192"/>
            </a:xfrm>
          </p:grpSpPr>
          <p:sp>
            <p:nvSpPr>
              <p:cNvPr id="137262" name="Line 49"/>
              <p:cNvSpPr>
                <a:spLocks noChangeShapeType="1"/>
              </p:cNvSpPr>
              <p:nvPr/>
            </p:nvSpPr>
            <p:spPr bwMode="auto">
              <a:xfrm>
                <a:off x="3312" y="3168"/>
                <a:ext cx="768" cy="0"/>
              </a:xfrm>
              <a:prstGeom prst="line">
                <a:avLst/>
              </a:prstGeom>
              <a:noFill/>
              <a:ln w="9525">
                <a:solidFill>
                  <a:srgbClr val="FF0000"/>
                </a:solidFill>
                <a:round/>
                <a:headEnd/>
                <a:tailEnd type="triangle" w="med" len="med"/>
              </a:ln>
            </p:spPr>
            <p:txBody>
              <a:bodyPr/>
              <a:lstStyle/>
              <a:p>
                <a:endParaRPr lang="en-US"/>
              </a:p>
            </p:txBody>
          </p:sp>
          <p:sp>
            <p:nvSpPr>
              <p:cNvPr id="137263" name="Text Box 50"/>
              <p:cNvSpPr txBox="1">
                <a:spLocks noChangeArrowheads="1"/>
              </p:cNvSpPr>
              <p:nvPr/>
            </p:nvSpPr>
            <p:spPr bwMode="auto">
              <a:xfrm>
                <a:off x="3360" y="2976"/>
                <a:ext cx="912" cy="192"/>
              </a:xfrm>
              <a:prstGeom prst="rect">
                <a:avLst/>
              </a:prstGeom>
              <a:noFill/>
              <a:ln w="9525">
                <a:noFill/>
                <a:miter lim="800000"/>
                <a:headEnd/>
                <a:tailEnd/>
              </a:ln>
            </p:spPr>
            <p:txBody>
              <a:bodyPr>
                <a:spAutoFit/>
              </a:bodyPr>
              <a:lstStyle/>
              <a:p>
                <a:pPr>
                  <a:spcBef>
                    <a:spcPct val="50000"/>
                  </a:spcBef>
                </a:pPr>
                <a:r>
                  <a:rPr lang="en-US" sz="1400"/>
                  <a:t>Inside of Trench</a:t>
                </a:r>
              </a:p>
            </p:txBody>
          </p:sp>
        </p:grpSp>
        <p:grpSp>
          <p:nvGrpSpPr>
            <p:cNvPr id="6" name="Group 58"/>
            <p:cNvGrpSpPr>
              <a:grpSpLocks/>
            </p:cNvGrpSpPr>
            <p:nvPr/>
          </p:nvGrpSpPr>
          <p:grpSpPr bwMode="auto">
            <a:xfrm>
              <a:off x="3744" y="1680"/>
              <a:ext cx="864" cy="624"/>
              <a:chOff x="3744" y="1680"/>
              <a:chExt cx="864" cy="624"/>
            </a:xfrm>
          </p:grpSpPr>
          <p:grpSp>
            <p:nvGrpSpPr>
              <p:cNvPr id="7" name="Group 37"/>
              <p:cNvGrpSpPr>
                <a:grpSpLocks noChangeAspect="1"/>
              </p:cNvGrpSpPr>
              <p:nvPr/>
            </p:nvGrpSpPr>
            <p:grpSpPr bwMode="auto">
              <a:xfrm flipH="1">
                <a:off x="4080" y="1680"/>
                <a:ext cx="63" cy="567"/>
                <a:chOff x="3216" y="2400"/>
                <a:chExt cx="96" cy="864"/>
              </a:xfrm>
            </p:grpSpPr>
            <p:sp>
              <p:nvSpPr>
                <p:cNvPr id="137258" name="Line 38"/>
                <p:cNvSpPr>
                  <a:spLocks noChangeAspect="1" noChangeShapeType="1"/>
                </p:cNvSpPr>
                <p:nvPr/>
              </p:nvSpPr>
              <p:spPr bwMode="auto">
                <a:xfrm>
                  <a:off x="3216" y="2400"/>
                  <a:ext cx="0" cy="672"/>
                </a:xfrm>
                <a:prstGeom prst="line">
                  <a:avLst/>
                </a:prstGeom>
                <a:noFill/>
                <a:ln w="9525">
                  <a:solidFill>
                    <a:schemeClr val="tx1"/>
                  </a:solidFill>
                  <a:round/>
                  <a:headEnd/>
                  <a:tailEnd/>
                </a:ln>
              </p:spPr>
              <p:txBody>
                <a:bodyPr/>
                <a:lstStyle/>
                <a:p>
                  <a:endParaRPr lang="en-US"/>
                </a:p>
              </p:txBody>
            </p:sp>
            <p:sp>
              <p:nvSpPr>
                <p:cNvPr id="137259" name="Line 39"/>
                <p:cNvSpPr>
                  <a:spLocks noChangeAspect="1" noChangeShapeType="1"/>
                </p:cNvSpPr>
                <p:nvPr/>
              </p:nvSpPr>
              <p:spPr bwMode="auto">
                <a:xfrm>
                  <a:off x="3216" y="3072"/>
                  <a:ext cx="96" cy="192"/>
                </a:xfrm>
                <a:prstGeom prst="line">
                  <a:avLst/>
                </a:prstGeom>
                <a:noFill/>
                <a:ln w="9525">
                  <a:solidFill>
                    <a:schemeClr val="tx1"/>
                  </a:solidFill>
                  <a:round/>
                  <a:headEnd/>
                  <a:tailEnd/>
                </a:ln>
              </p:spPr>
              <p:txBody>
                <a:bodyPr/>
                <a:lstStyle/>
                <a:p>
                  <a:endParaRPr lang="en-US"/>
                </a:p>
              </p:txBody>
            </p:sp>
            <p:sp>
              <p:nvSpPr>
                <p:cNvPr id="137260" name="Line 40"/>
                <p:cNvSpPr>
                  <a:spLocks noChangeAspect="1" noChangeShapeType="1"/>
                </p:cNvSpPr>
                <p:nvPr/>
              </p:nvSpPr>
              <p:spPr bwMode="auto">
                <a:xfrm flipV="1">
                  <a:off x="3312" y="2400"/>
                  <a:ext cx="0" cy="864"/>
                </a:xfrm>
                <a:prstGeom prst="line">
                  <a:avLst/>
                </a:prstGeom>
                <a:noFill/>
                <a:ln w="9525">
                  <a:solidFill>
                    <a:schemeClr val="tx1"/>
                  </a:solidFill>
                  <a:round/>
                  <a:headEnd/>
                  <a:tailEnd/>
                </a:ln>
              </p:spPr>
              <p:txBody>
                <a:bodyPr/>
                <a:lstStyle/>
                <a:p>
                  <a:endParaRPr lang="en-US"/>
                </a:p>
              </p:txBody>
            </p:sp>
            <p:sp>
              <p:nvSpPr>
                <p:cNvPr id="137261" name="Line 41"/>
                <p:cNvSpPr>
                  <a:spLocks noChangeAspect="1" noChangeShapeType="1"/>
                </p:cNvSpPr>
                <p:nvPr/>
              </p:nvSpPr>
              <p:spPr bwMode="auto">
                <a:xfrm>
                  <a:off x="3216" y="2400"/>
                  <a:ext cx="96" cy="0"/>
                </a:xfrm>
                <a:prstGeom prst="line">
                  <a:avLst/>
                </a:prstGeom>
                <a:noFill/>
                <a:ln w="9525">
                  <a:solidFill>
                    <a:schemeClr val="tx1"/>
                  </a:solidFill>
                  <a:round/>
                  <a:headEnd/>
                  <a:tailEnd/>
                </a:ln>
              </p:spPr>
              <p:txBody>
                <a:bodyPr/>
                <a:lstStyle/>
                <a:p>
                  <a:endParaRPr lang="en-US"/>
                </a:p>
              </p:txBody>
            </p:sp>
          </p:grpSp>
          <p:sp>
            <p:nvSpPr>
              <p:cNvPr id="137252" name="Line 42"/>
              <p:cNvSpPr>
                <a:spLocks noChangeShapeType="1"/>
              </p:cNvSpPr>
              <p:nvPr/>
            </p:nvSpPr>
            <p:spPr bwMode="auto">
              <a:xfrm>
                <a:off x="4224" y="2160"/>
                <a:ext cx="384" cy="0"/>
              </a:xfrm>
              <a:prstGeom prst="line">
                <a:avLst/>
              </a:prstGeom>
              <a:noFill/>
              <a:ln w="9525">
                <a:solidFill>
                  <a:schemeClr val="tx1"/>
                </a:solidFill>
                <a:round/>
                <a:headEnd/>
                <a:tailEnd/>
              </a:ln>
            </p:spPr>
            <p:txBody>
              <a:bodyPr/>
              <a:lstStyle/>
              <a:p>
                <a:endParaRPr lang="en-US"/>
              </a:p>
            </p:txBody>
          </p:sp>
          <p:sp>
            <p:nvSpPr>
              <p:cNvPr id="137253" name="Line 43"/>
              <p:cNvSpPr>
                <a:spLocks noChangeShapeType="1"/>
              </p:cNvSpPr>
              <p:nvPr/>
            </p:nvSpPr>
            <p:spPr bwMode="auto">
              <a:xfrm flipH="1">
                <a:off x="3744" y="2160"/>
                <a:ext cx="288" cy="0"/>
              </a:xfrm>
              <a:prstGeom prst="line">
                <a:avLst/>
              </a:prstGeom>
              <a:noFill/>
              <a:ln w="9525">
                <a:solidFill>
                  <a:schemeClr val="tx1"/>
                </a:solidFill>
                <a:round/>
                <a:headEnd/>
                <a:tailEnd/>
              </a:ln>
            </p:spPr>
            <p:txBody>
              <a:bodyPr/>
              <a:lstStyle/>
              <a:p>
                <a:endParaRPr lang="en-US"/>
              </a:p>
            </p:txBody>
          </p:sp>
          <p:sp>
            <p:nvSpPr>
              <p:cNvPr id="137254" name="Freeform 45"/>
              <p:cNvSpPr>
                <a:spLocks/>
              </p:cNvSpPr>
              <p:nvPr/>
            </p:nvSpPr>
            <p:spPr bwMode="auto">
              <a:xfrm>
                <a:off x="4142" y="2130"/>
                <a:ext cx="91" cy="28"/>
              </a:xfrm>
              <a:custGeom>
                <a:avLst/>
                <a:gdLst>
                  <a:gd name="T0" fmla="*/ 91 w 91"/>
                  <a:gd name="T1" fmla="*/ 28 h 28"/>
                  <a:gd name="T2" fmla="*/ 0 w 91"/>
                  <a:gd name="T3" fmla="*/ 0 h 28"/>
                  <a:gd name="T4" fmla="*/ 0 60000 65536"/>
                  <a:gd name="T5" fmla="*/ 0 60000 65536"/>
                  <a:gd name="T6" fmla="*/ 0 w 91"/>
                  <a:gd name="T7" fmla="*/ 0 h 28"/>
                  <a:gd name="T8" fmla="*/ 91 w 91"/>
                  <a:gd name="T9" fmla="*/ 28 h 28"/>
                </a:gdLst>
                <a:ahLst/>
                <a:cxnLst>
                  <a:cxn ang="T4">
                    <a:pos x="T0" y="T1"/>
                  </a:cxn>
                  <a:cxn ang="T5">
                    <a:pos x="T2" y="T3"/>
                  </a:cxn>
                </a:cxnLst>
                <a:rect l="T6" t="T7" r="T8" b="T9"/>
                <a:pathLst>
                  <a:path w="91" h="28">
                    <a:moveTo>
                      <a:pt x="91" y="28"/>
                    </a:moveTo>
                    <a:cubicBezTo>
                      <a:pt x="43" y="16"/>
                      <a:pt x="50" y="0"/>
                      <a:pt x="0" y="0"/>
                    </a:cubicBezTo>
                  </a:path>
                </a:pathLst>
              </a:custGeom>
              <a:noFill/>
              <a:ln w="9525">
                <a:solidFill>
                  <a:schemeClr val="tx1"/>
                </a:solidFill>
                <a:round/>
                <a:headEnd/>
                <a:tailEnd/>
              </a:ln>
            </p:spPr>
            <p:txBody>
              <a:bodyPr/>
              <a:lstStyle/>
              <a:p>
                <a:endParaRPr lang="en-US"/>
              </a:p>
            </p:txBody>
          </p:sp>
          <p:sp>
            <p:nvSpPr>
              <p:cNvPr id="137255" name="Freeform 46"/>
              <p:cNvSpPr>
                <a:spLocks/>
              </p:cNvSpPr>
              <p:nvPr/>
            </p:nvSpPr>
            <p:spPr bwMode="auto">
              <a:xfrm>
                <a:off x="4023" y="2112"/>
                <a:ext cx="55" cy="46"/>
              </a:xfrm>
              <a:custGeom>
                <a:avLst/>
                <a:gdLst>
                  <a:gd name="T0" fmla="*/ 0 w 55"/>
                  <a:gd name="T1" fmla="*/ 46 h 46"/>
                  <a:gd name="T2" fmla="*/ 55 w 55"/>
                  <a:gd name="T3" fmla="*/ 0 h 46"/>
                  <a:gd name="T4" fmla="*/ 0 60000 65536"/>
                  <a:gd name="T5" fmla="*/ 0 60000 65536"/>
                  <a:gd name="T6" fmla="*/ 0 w 55"/>
                  <a:gd name="T7" fmla="*/ 0 h 46"/>
                  <a:gd name="T8" fmla="*/ 55 w 55"/>
                  <a:gd name="T9" fmla="*/ 46 h 46"/>
                </a:gdLst>
                <a:ahLst/>
                <a:cxnLst>
                  <a:cxn ang="T4">
                    <a:pos x="T0" y="T1"/>
                  </a:cxn>
                  <a:cxn ang="T5">
                    <a:pos x="T2" y="T3"/>
                  </a:cxn>
                </a:cxnLst>
                <a:rect l="T6" t="T7" r="T8" b="T9"/>
                <a:pathLst>
                  <a:path w="55" h="46">
                    <a:moveTo>
                      <a:pt x="0" y="46"/>
                    </a:moveTo>
                    <a:cubicBezTo>
                      <a:pt x="14" y="3"/>
                      <a:pt x="18" y="17"/>
                      <a:pt x="55" y="0"/>
                    </a:cubicBezTo>
                  </a:path>
                </a:pathLst>
              </a:custGeom>
              <a:noFill/>
              <a:ln w="9525">
                <a:solidFill>
                  <a:schemeClr val="tx1"/>
                </a:solidFill>
                <a:round/>
                <a:headEnd/>
                <a:tailEnd/>
              </a:ln>
            </p:spPr>
            <p:txBody>
              <a:bodyPr/>
              <a:lstStyle/>
              <a:p>
                <a:endParaRPr lang="en-US"/>
              </a:p>
            </p:txBody>
          </p:sp>
          <p:sp>
            <p:nvSpPr>
              <p:cNvPr id="137256" name="Freeform 51"/>
              <p:cNvSpPr>
                <a:spLocks/>
              </p:cNvSpPr>
              <p:nvPr/>
            </p:nvSpPr>
            <p:spPr bwMode="auto">
              <a:xfrm>
                <a:off x="3950" y="2167"/>
                <a:ext cx="73" cy="119"/>
              </a:xfrm>
              <a:custGeom>
                <a:avLst/>
                <a:gdLst>
                  <a:gd name="T0" fmla="*/ 73 w 73"/>
                  <a:gd name="T1" fmla="*/ 0 h 119"/>
                  <a:gd name="T2" fmla="*/ 0 w 73"/>
                  <a:gd name="T3" fmla="*/ 119 h 119"/>
                  <a:gd name="T4" fmla="*/ 0 60000 65536"/>
                  <a:gd name="T5" fmla="*/ 0 60000 65536"/>
                  <a:gd name="T6" fmla="*/ 0 w 73"/>
                  <a:gd name="T7" fmla="*/ 0 h 119"/>
                  <a:gd name="T8" fmla="*/ 73 w 73"/>
                  <a:gd name="T9" fmla="*/ 119 h 119"/>
                </a:gdLst>
                <a:ahLst/>
                <a:cxnLst>
                  <a:cxn ang="T4">
                    <a:pos x="T0" y="T1"/>
                  </a:cxn>
                  <a:cxn ang="T5">
                    <a:pos x="T2" y="T3"/>
                  </a:cxn>
                </a:cxnLst>
                <a:rect l="T6" t="T7" r="T8" b="T9"/>
                <a:pathLst>
                  <a:path w="73" h="119">
                    <a:moveTo>
                      <a:pt x="73" y="0"/>
                    </a:moveTo>
                    <a:cubicBezTo>
                      <a:pt x="62" y="54"/>
                      <a:pt x="52" y="93"/>
                      <a:pt x="0" y="119"/>
                    </a:cubicBezTo>
                  </a:path>
                </a:pathLst>
              </a:custGeom>
              <a:noFill/>
              <a:ln w="9525">
                <a:solidFill>
                  <a:schemeClr val="tx1"/>
                </a:solidFill>
                <a:prstDash val="sysDot"/>
                <a:round/>
                <a:headEnd/>
                <a:tailEnd/>
              </a:ln>
            </p:spPr>
            <p:txBody>
              <a:bodyPr/>
              <a:lstStyle/>
              <a:p>
                <a:endParaRPr lang="en-US"/>
              </a:p>
            </p:txBody>
          </p:sp>
          <p:sp>
            <p:nvSpPr>
              <p:cNvPr id="137257" name="Freeform 52"/>
              <p:cNvSpPr>
                <a:spLocks/>
              </p:cNvSpPr>
              <p:nvPr/>
            </p:nvSpPr>
            <p:spPr bwMode="auto">
              <a:xfrm>
                <a:off x="4014" y="2176"/>
                <a:ext cx="9" cy="128"/>
              </a:xfrm>
              <a:custGeom>
                <a:avLst/>
                <a:gdLst>
                  <a:gd name="T0" fmla="*/ 9 w 9"/>
                  <a:gd name="T1" fmla="*/ 0 h 128"/>
                  <a:gd name="T2" fmla="*/ 0 w 9"/>
                  <a:gd name="T3" fmla="*/ 128 h 128"/>
                  <a:gd name="T4" fmla="*/ 0 60000 65536"/>
                  <a:gd name="T5" fmla="*/ 0 60000 65536"/>
                  <a:gd name="T6" fmla="*/ 0 w 9"/>
                  <a:gd name="T7" fmla="*/ 0 h 128"/>
                  <a:gd name="T8" fmla="*/ 9 w 9"/>
                  <a:gd name="T9" fmla="*/ 128 h 128"/>
                </a:gdLst>
                <a:ahLst/>
                <a:cxnLst>
                  <a:cxn ang="T4">
                    <a:pos x="T0" y="T1"/>
                  </a:cxn>
                  <a:cxn ang="T5">
                    <a:pos x="T2" y="T3"/>
                  </a:cxn>
                </a:cxnLst>
                <a:rect l="T6" t="T7" r="T8" b="T9"/>
                <a:pathLst>
                  <a:path w="9" h="128">
                    <a:moveTo>
                      <a:pt x="9" y="0"/>
                    </a:moveTo>
                    <a:cubicBezTo>
                      <a:pt x="6" y="43"/>
                      <a:pt x="0" y="128"/>
                      <a:pt x="0" y="128"/>
                    </a:cubicBezTo>
                  </a:path>
                </a:pathLst>
              </a:custGeom>
              <a:noFill/>
              <a:ln w="9525">
                <a:solidFill>
                  <a:schemeClr val="tx1"/>
                </a:solidFill>
                <a:prstDash val="sysDot"/>
                <a:round/>
                <a:headEnd/>
                <a:tailEnd/>
              </a:ln>
            </p:spPr>
            <p:txBody>
              <a:bodyPr/>
              <a:lstStyle/>
              <a:p>
                <a:endParaRPr lang="en-US"/>
              </a:p>
            </p:txBody>
          </p:sp>
        </p:grpSp>
      </p:grpSp>
      <p:sp>
        <p:nvSpPr>
          <p:cNvPr id="161845" name="Text Box 53"/>
          <p:cNvSpPr txBox="1">
            <a:spLocks noChangeArrowheads="1"/>
          </p:cNvSpPr>
          <p:nvPr/>
        </p:nvSpPr>
        <p:spPr bwMode="auto">
          <a:xfrm>
            <a:off x="5486400" y="3657600"/>
            <a:ext cx="2057400" cy="523220"/>
          </a:xfrm>
          <a:prstGeom prst="rect">
            <a:avLst/>
          </a:prstGeom>
          <a:noFill/>
          <a:ln w="9525">
            <a:noFill/>
            <a:miter lim="800000"/>
            <a:headEnd/>
            <a:tailEnd/>
          </a:ln>
        </p:spPr>
        <p:txBody>
          <a:bodyPr>
            <a:spAutoFit/>
          </a:bodyPr>
          <a:lstStyle/>
          <a:p>
            <a:pPr>
              <a:spcBef>
                <a:spcPct val="50000"/>
              </a:spcBef>
            </a:pPr>
            <a:r>
              <a:rPr lang="en-US" sz="1400" dirty="0" smtClean="0"/>
              <a:t>Material displaced…</a:t>
            </a:r>
            <a:br>
              <a:rPr lang="en-US" sz="1400" dirty="0" smtClean="0"/>
            </a:br>
            <a:r>
              <a:rPr lang="en-US" sz="1400" dirty="0" smtClean="0"/>
              <a:t>not cut</a:t>
            </a:r>
            <a:endParaRPr lang="en-US" sz="1400" dirty="0"/>
          </a:p>
        </p:txBody>
      </p:sp>
      <p:grpSp>
        <p:nvGrpSpPr>
          <p:cNvPr id="8" name="Group 57"/>
          <p:cNvGrpSpPr>
            <a:grpSpLocks/>
          </p:cNvGrpSpPr>
          <p:nvPr/>
        </p:nvGrpSpPr>
        <p:grpSpPr bwMode="auto">
          <a:xfrm>
            <a:off x="1828800" y="3810000"/>
            <a:ext cx="3429000" cy="1371600"/>
            <a:chOff x="1152" y="2400"/>
            <a:chExt cx="2160" cy="864"/>
          </a:xfrm>
        </p:grpSpPr>
        <p:grpSp>
          <p:nvGrpSpPr>
            <p:cNvPr id="9" name="Group 28"/>
            <p:cNvGrpSpPr>
              <a:grpSpLocks/>
            </p:cNvGrpSpPr>
            <p:nvPr/>
          </p:nvGrpSpPr>
          <p:grpSpPr bwMode="auto">
            <a:xfrm flipH="1">
              <a:off x="3216" y="2400"/>
              <a:ext cx="96" cy="864"/>
              <a:chOff x="3216" y="2400"/>
              <a:chExt cx="96" cy="864"/>
            </a:xfrm>
          </p:grpSpPr>
          <p:sp>
            <p:nvSpPr>
              <p:cNvPr id="137245" name="Line 18"/>
              <p:cNvSpPr>
                <a:spLocks noChangeShapeType="1"/>
              </p:cNvSpPr>
              <p:nvPr/>
            </p:nvSpPr>
            <p:spPr bwMode="auto">
              <a:xfrm>
                <a:off x="3216" y="2400"/>
                <a:ext cx="0" cy="672"/>
              </a:xfrm>
              <a:prstGeom prst="line">
                <a:avLst/>
              </a:prstGeom>
              <a:noFill/>
              <a:ln w="9525">
                <a:solidFill>
                  <a:schemeClr val="tx1"/>
                </a:solidFill>
                <a:round/>
                <a:headEnd/>
                <a:tailEnd/>
              </a:ln>
            </p:spPr>
            <p:txBody>
              <a:bodyPr/>
              <a:lstStyle/>
              <a:p>
                <a:endParaRPr lang="en-US"/>
              </a:p>
            </p:txBody>
          </p:sp>
          <p:sp>
            <p:nvSpPr>
              <p:cNvPr id="137246" name="Line 19"/>
              <p:cNvSpPr>
                <a:spLocks noChangeShapeType="1"/>
              </p:cNvSpPr>
              <p:nvPr/>
            </p:nvSpPr>
            <p:spPr bwMode="auto">
              <a:xfrm>
                <a:off x="3216" y="3072"/>
                <a:ext cx="96" cy="192"/>
              </a:xfrm>
              <a:prstGeom prst="line">
                <a:avLst/>
              </a:prstGeom>
              <a:noFill/>
              <a:ln w="9525">
                <a:solidFill>
                  <a:schemeClr val="tx1"/>
                </a:solidFill>
                <a:round/>
                <a:headEnd/>
                <a:tailEnd/>
              </a:ln>
            </p:spPr>
            <p:txBody>
              <a:bodyPr/>
              <a:lstStyle/>
              <a:p>
                <a:endParaRPr lang="en-US"/>
              </a:p>
            </p:txBody>
          </p:sp>
          <p:sp>
            <p:nvSpPr>
              <p:cNvPr id="137247" name="Line 20"/>
              <p:cNvSpPr>
                <a:spLocks noChangeShapeType="1"/>
              </p:cNvSpPr>
              <p:nvPr/>
            </p:nvSpPr>
            <p:spPr bwMode="auto">
              <a:xfrm flipV="1">
                <a:off x="3312" y="2400"/>
                <a:ext cx="0" cy="864"/>
              </a:xfrm>
              <a:prstGeom prst="line">
                <a:avLst/>
              </a:prstGeom>
              <a:noFill/>
              <a:ln w="9525">
                <a:solidFill>
                  <a:schemeClr val="tx1"/>
                </a:solidFill>
                <a:round/>
                <a:headEnd/>
                <a:tailEnd/>
              </a:ln>
            </p:spPr>
            <p:txBody>
              <a:bodyPr/>
              <a:lstStyle/>
              <a:p>
                <a:endParaRPr lang="en-US"/>
              </a:p>
            </p:txBody>
          </p:sp>
          <p:sp>
            <p:nvSpPr>
              <p:cNvPr id="137248" name="Line 21"/>
              <p:cNvSpPr>
                <a:spLocks noChangeShapeType="1"/>
              </p:cNvSpPr>
              <p:nvPr/>
            </p:nvSpPr>
            <p:spPr bwMode="auto">
              <a:xfrm>
                <a:off x="3216" y="2400"/>
                <a:ext cx="96" cy="0"/>
              </a:xfrm>
              <a:prstGeom prst="line">
                <a:avLst/>
              </a:prstGeom>
              <a:noFill/>
              <a:ln w="9525">
                <a:solidFill>
                  <a:schemeClr val="tx1"/>
                </a:solidFill>
                <a:round/>
                <a:headEnd/>
                <a:tailEnd/>
              </a:ln>
            </p:spPr>
            <p:txBody>
              <a:bodyPr/>
              <a:lstStyle/>
              <a:p>
                <a:endParaRPr lang="en-US"/>
              </a:p>
            </p:txBody>
          </p:sp>
        </p:grpSp>
        <p:sp>
          <p:nvSpPr>
            <p:cNvPr id="137244" name="Oval 54"/>
            <p:cNvSpPr>
              <a:spLocks noChangeArrowheads="1"/>
            </p:cNvSpPr>
            <p:nvPr/>
          </p:nvSpPr>
          <p:spPr bwMode="auto">
            <a:xfrm>
              <a:off x="1152" y="2736"/>
              <a:ext cx="528" cy="528"/>
            </a:xfrm>
            <a:prstGeom prst="ellipse">
              <a:avLst/>
            </a:prstGeom>
            <a:noFill/>
            <a:ln w="12700">
              <a:solidFill>
                <a:srgbClr val="FF0000"/>
              </a:solidFill>
              <a:round/>
              <a:headEnd/>
              <a:tailEnd/>
            </a:ln>
          </p:spPr>
          <p:txBody>
            <a:bodyPr wrap="none" anchor="ctr"/>
            <a:lstStyle/>
            <a:p>
              <a:endParaRPr lang="en-US"/>
            </a:p>
          </p:txBody>
        </p:sp>
      </p:grpSp>
      <p:sp>
        <p:nvSpPr>
          <p:cNvPr id="161847" name="Line 55"/>
          <p:cNvSpPr>
            <a:spLocks noChangeShapeType="1"/>
          </p:cNvSpPr>
          <p:nvPr/>
        </p:nvSpPr>
        <p:spPr bwMode="auto">
          <a:xfrm>
            <a:off x="2743200" y="4876800"/>
            <a:ext cx="2286000" cy="152400"/>
          </a:xfrm>
          <a:prstGeom prst="line">
            <a:avLst/>
          </a:prstGeom>
          <a:noFill/>
          <a:ln w="9525">
            <a:solidFill>
              <a:schemeClr val="tx1"/>
            </a:solidFill>
            <a:round/>
            <a:headEnd type="triangle" w="med" len="med"/>
            <a:tailEnd type="triangle" w="med" len="med"/>
          </a:ln>
        </p:spPr>
        <p:txBody>
          <a:bodyPr/>
          <a:lstStyle/>
          <a:p>
            <a:endParaRPr lang="en-US"/>
          </a:p>
        </p:txBody>
      </p:sp>
      <p:sp>
        <p:nvSpPr>
          <p:cNvPr id="161848" name="Text Box 56"/>
          <p:cNvSpPr txBox="1">
            <a:spLocks noChangeArrowheads="1"/>
          </p:cNvSpPr>
          <p:nvPr/>
        </p:nvSpPr>
        <p:spPr bwMode="auto">
          <a:xfrm>
            <a:off x="5867400" y="4114800"/>
            <a:ext cx="2133600" cy="523220"/>
          </a:xfrm>
          <a:prstGeom prst="rect">
            <a:avLst/>
          </a:prstGeom>
          <a:noFill/>
          <a:ln w="9525">
            <a:noFill/>
            <a:miter lim="800000"/>
            <a:headEnd/>
            <a:tailEnd/>
          </a:ln>
        </p:spPr>
        <p:txBody>
          <a:bodyPr>
            <a:spAutoFit/>
          </a:bodyPr>
          <a:lstStyle/>
          <a:p>
            <a:pPr>
              <a:spcBef>
                <a:spcPct val="50000"/>
              </a:spcBef>
            </a:pPr>
            <a:r>
              <a:rPr lang="en-US" sz="1400" dirty="0" smtClean="0"/>
              <a:t>Displacement exaggerated with pointed bit</a:t>
            </a:r>
            <a:endParaRPr lang="en-US" sz="1400" dirty="0"/>
          </a:p>
        </p:txBody>
      </p:sp>
      <p:grpSp>
        <p:nvGrpSpPr>
          <p:cNvPr id="10" name="Group 64"/>
          <p:cNvGrpSpPr>
            <a:grpSpLocks/>
          </p:cNvGrpSpPr>
          <p:nvPr/>
        </p:nvGrpSpPr>
        <p:grpSpPr bwMode="auto">
          <a:xfrm>
            <a:off x="5638800" y="3124200"/>
            <a:ext cx="762000" cy="609600"/>
            <a:chOff x="3552" y="1968"/>
            <a:chExt cx="480" cy="384"/>
          </a:xfrm>
        </p:grpSpPr>
        <p:sp>
          <p:nvSpPr>
            <p:cNvPr id="137241" name="Arc 61"/>
            <p:cNvSpPr>
              <a:spLocks/>
            </p:cNvSpPr>
            <p:nvPr/>
          </p:nvSpPr>
          <p:spPr bwMode="auto">
            <a:xfrm flipH="1">
              <a:off x="3552" y="1968"/>
              <a:ext cx="447" cy="384"/>
            </a:xfrm>
            <a:custGeom>
              <a:avLst/>
              <a:gdLst>
                <a:gd name="T0" fmla="*/ 0 w 35341"/>
                <a:gd name="T1" fmla="*/ 97 h 21600"/>
                <a:gd name="T2" fmla="*/ 447 w 35341"/>
                <a:gd name="T3" fmla="*/ 293 h 21600"/>
                <a:gd name="T4" fmla="*/ 182 w 35341"/>
                <a:gd name="T5" fmla="*/ 384 h 21600"/>
                <a:gd name="T6" fmla="*/ 0 60000 65536"/>
                <a:gd name="T7" fmla="*/ 0 60000 65536"/>
                <a:gd name="T8" fmla="*/ 0 60000 65536"/>
                <a:gd name="T9" fmla="*/ 0 w 35341"/>
                <a:gd name="T10" fmla="*/ 0 h 21600"/>
                <a:gd name="T11" fmla="*/ 35341 w 35341"/>
                <a:gd name="T12" fmla="*/ 21600 h 21600"/>
              </a:gdLst>
              <a:ahLst/>
              <a:cxnLst>
                <a:cxn ang="T6">
                  <a:pos x="T0" y="T1"/>
                </a:cxn>
                <a:cxn ang="T7">
                  <a:pos x="T2" y="T3"/>
                </a:cxn>
                <a:cxn ang="T8">
                  <a:pos x="T4" y="T5"/>
                </a:cxn>
              </a:cxnLst>
              <a:rect l="T9" t="T10" r="T11" b="T12"/>
              <a:pathLst>
                <a:path w="35341" h="21600" fill="none" extrusionOk="0">
                  <a:moveTo>
                    <a:pt x="0" y="5466"/>
                  </a:moveTo>
                  <a:cubicBezTo>
                    <a:pt x="3955" y="1945"/>
                    <a:pt x="9066" y="-1"/>
                    <a:pt x="14362" y="0"/>
                  </a:cubicBezTo>
                  <a:cubicBezTo>
                    <a:pt x="24310" y="0"/>
                    <a:pt x="32972" y="6795"/>
                    <a:pt x="35341" y="16457"/>
                  </a:cubicBezTo>
                </a:path>
                <a:path w="35341" h="21600" stroke="0" extrusionOk="0">
                  <a:moveTo>
                    <a:pt x="0" y="5466"/>
                  </a:moveTo>
                  <a:cubicBezTo>
                    <a:pt x="3955" y="1945"/>
                    <a:pt x="9066" y="-1"/>
                    <a:pt x="14362" y="0"/>
                  </a:cubicBezTo>
                  <a:cubicBezTo>
                    <a:pt x="24310" y="0"/>
                    <a:pt x="32972" y="6795"/>
                    <a:pt x="35341" y="16457"/>
                  </a:cubicBezTo>
                  <a:lnTo>
                    <a:pt x="14362" y="21600"/>
                  </a:lnTo>
                  <a:close/>
                </a:path>
              </a:pathLst>
            </a:custGeom>
            <a:noFill/>
            <a:ln w="12700">
              <a:solidFill>
                <a:srgbClr val="FF0000"/>
              </a:solidFill>
              <a:round/>
              <a:headEnd/>
              <a:tailEnd/>
            </a:ln>
          </p:spPr>
          <p:txBody>
            <a:bodyPr wrap="none" anchor="ctr"/>
            <a:lstStyle/>
            <a:p>
              <a:endParaRPr lang="en-US"/>
            </a:p>
          </p:txBody>
        </p:sp>
        <p:sp>
          <p:nvSpPr>
            <p:cNvPr id="137242" name="Line 63"/>
            <p:cNvSpPr>
              <a:spLocks noChangeShapeType="1"/>
            </p:cNvSpPr>
            <p:nvPr/>
          </p:nvSpPr>
          <p:spPr bwMode="auto">
            <a:xfrm>
              <a:off x="3984" y="2064"/>
              <a:ext cx="48" cy="48"/>
            </a:xfrm>
            <a:prstGeom prst="line">
              <a:avLst/>
            </a:prstGeom>
            <a:noFill/>
            <a:ln w="12700">
              <a:solidFill>
                <a:srgbClr val="FF0000"/>
              </a:solidFill>
              <a:round/>
              <a:headEnd/>
              <a:tailEnd type="triangle" w="med" len="med"/>
            </a:ln>
          </p:spPr>
          <p:txBody>
            <a:bodyPr/>
            <a:lstStyle/>
            <a:p>
              <a:endParaRPr lang="en-US"/>
            </a:p>
          </p:txBody>
        </p:sp>
      </p:grpSp>
      <p:pic>
        <p:nvPicPr>
          <p:cNvPr id="137240" name="Picture 65" descr="C:\Multimedia Files\My Media\JackhammerAnim.gif"/>
          <p:cNvPicPr>
            <a:picLocks noChangeAspect="1" noChangeArrowheads="1" noCrop="1"/>
          </p:cNvPicPr>
          <p:nvPr/>
        </p:nvPicPr>
        <p:blipFill>
          <a:blip r:embed="rId4" cstate="print"/>
          <a:srcRect/>
          <a:stretch>
            <a:fillRect/>
          </a:stretch>
        </p:blipFill>
        <p:spPr bwMode="auto">
          <a:xfrm>
            <a:off x="2133600" y="1752600"/>
            <a:ext cx="2135188" cy="2895600"/>
          </a:xfrm>
          <a:prstGeom prst="rect">
            <a:avLst/>
          </a:prstGeom>
          <a:noFill/>
          <a:ln w="9525">
            <a:noFill/>
            <a:miter lim="800000"/>
            <a:headEnd/>
            <a:tailEnd/>
          </a:ln>
        </p:spPr>
      </p:pic>
      <p:sp>
        <p:nvSpPr>
          <p:cNvPr id="58" name="Title 4">
            <a:hlinkClick r:id="rId5"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51134239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Text Box 4"/>
          <p:cNvSpPr txBox="1">
            <a:spLocks noChangeArrowheads="1"/>
          </p:cNvSpPr>
          <p:nvPr/>
        </p:nvSpPr>
        <p:spPr bwMode="auto">
          <a:xfrm>
            <a:off x="762000" y="990600"/>
            <a:ext cx="8001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C.  1.  Pavement Cutting    </a:t>
            </a:r>
            <a:r>
              <a:rPr lang="en-US" sz="1400">
                <a:cs typeface="Times New Roman" pitchFamily="18" charset="0"/>
              </a:rPr>
              <a:t>(cont’d.)</a:t>
            </a:r>
          </a:p>
        </p:txBody>
      </p:sp>
      <p:sp>
        <p:nvSpPr>
          <p:cNvPr id="138244" name="Text Box 5"/>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138245" name="Text Box 6"/>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a:t>Pipe Replacement Operations</a:t>
            </a:r>
          </a:p>
        </p:txBody>
      </p:sp>
      <p:grpSp>
        <p:nvGrpSpPr>
          <p:cNvPr id="2" name="Group 50"/>
          <p:cNvGrpSpPr>
            <a:grpSpLocks/>
          </p:cNvGrpSpPr>
          <p:nvPr/>
        </p:nvGrpSpPr>
        <p:grpSpPr bwMode="auto">
          <a:xfrm>
            <a:off x="914400" y="1371600"/>
            <a:ext cx="3048000" cy="4648200"/>
            <a:chOff x="672" y="1056"/>
            <a:chExt cx="1920" cy="2928"/>
          </a:xfrm>
        </p:grpSpPr>
        <p:sp>
          <p:nvSpPr>
            <p:cNvPr id="138297" name="Rectangle 49"/>
            <p:cNvSpPr>
              <a:spLocks noChangeArrowheads="1"/>
            </p:cNvSpPr>
            <p:nvPr/>
          </p:nvSpPr>
          <p:spPr bwMode="auto">
            <a:xfrm>
              <a:off x="672" y="1056"/>
              <a:ext cx="1920" cy="2928"/>
            </a:xfrm>
            <a:prstGeom prst="rect">
              <a:avLst/>
            </a:prstGeom>
            <a:solidFill>
              <a:srgbClr val="FFFDFF"/>
            </a:solidFill>
            <a:ln w="9525">
              <a:solidFill>
                <a:schemeClr val="tx1"/>
              </a:solidFill>
              <a:miter lim="800000"/>
              <a:headEnd/>
              <a:tailEnd/>
            </a:ln>
          </p:spPr>
          <p:txBody>
            <a:bodyPr wrap="none" anchor="ctr"/>
            <a:lstStyle/>
            <a:p>
              <a:endParaRPr lang="en-US"/>
            </a:p>
          </p:txBody>
        </p:sp>
        <p:pic>
          <p:nvPicPr>
            <p:cNvPr id="138298" name="Picture 48" descr="C:\Multimedia Files\My Media\HammerWheel2.jpg"/>
            <p:cNvPicPr>
              <a:picLocks noChangeAspect="1" noChangeArrowheads="1"/>
            </p:cNvPicPr>
            <p:nvPr/>
          </p:nvPicPr>
          <p:blipFill>
            <a:blip r:embed="rId2" cstate="print">
              <a:lum bright="-20000"/>
            </a:blip>
            <a:srcRect/>
            <a:stretch>
              <a:fillRect/>
            </a:stretch>
          </p:blipFill>
          <p:spPr bwMode="auto">
            <a:xfrm>
              <a:off x="912" y="1104"/>
              <a:ext cx="1447" cy="2844"/>
            </a:xfrm>
            <a:prstGeom prst="rect">
              <a:avLst/>
            </a:prstGeom>
            <a:ln>
              <a:noFill/>
            </a:ln>
            <a:effectLst>
              <a:outerShdw blurRad="292100" dist="139700" dir="2700000" algn="tl" rotWithShape="0">
                <a:srgbClr val="333333">
                  <a:alpha val="65000"/>
                </a:srgbClr>
              </a:outerShdw>
            </a:effectLst>
          </p:spPr>
        </p:pic>
      </p:grpSp>
      <p:sp>
        <p:nvSpPr>
          <p:cNvPr id="138247" name="Text Box 51"/>
          <p:cNvSpPr txBox="1">
            <a:spLocks noChangeArrowheads="1"/>
          </p:cNvSpPr>
          <p:nvPr/>
        </p:nvSpPr>
        <p:spPr bwMode="auto">
          <a:xfrm>
            <a:off x="914400" y="6019800"/>
            <a:ext cx="3048000" cy="304800"/>
          </a:xfrm>
          <a:prstGeom prst="rect">
            <a:avLst/>
          </a:prstGeom>
          <a:noFill/>
          <a:ln w="9525">
            <a:noFill/>
            <a:miter lim="800000"/>
            <a:headEnd/>
            <a:tailEnd/>
          </a:ln>
        </p:spPr>
        <p:txBody>
          <a:bodyPr wrap="square">
            <a:spAutoFit/>
          </a:bodyPr>
          <a:lstStyle/>
          <a:p>
            <a:pPr algn="ctr">
              <a:spcBef>
                <a:spcPct val="50000"/>
              </a:spcBef>
            </a:pPr>
            <a:r>
              <a:rPr lang="en-US" sz="1400" b="1" dirty="0"/>
              <a:t>Pizza Cutter</a:t>
            </a:r>
          </a:p>
        </p:txBody>
      </p:sp>
      <p:sp>
        <p:nvSpPr>
          <p:cNvPr id="162868" name="Text Box 52"/>
          <p:cNvSpPr txBox="1">
            <a:spLocks noChangeArrowheads="1"/>
          </p:cNvSpPr>
          <p:nvPr/>
        </p:nvSpPr>
        <p:spPr bwMode="auto">
          <a:xfrm>
            <a:off x="4572000" y="1219200"/>
            <a:ext cx="3657600" cy="738664"/>
          </a:xfrm>
          <a:prstGeom prst="rect">
            <a:avLst/>
          </a:prstGeom>
          <a:noFill/>
          <a:ln w="9525">
            <a:noFill/>
            <a:miter lim="800000"/>
            <a:headEnd/>
            <a:tailEnd/>
          </a:ln>
        </p:spPr>
        <p:txBody>
          <a:bodyPr>
            <a:spAutoFit/>
          </a:bodyPr>
          <a:lstStyle/>
          <a:p>
            <a:pPr>
              <a:spcBef>
                <a:spcPct val="50000"/>
              </a:spcBef>
            </a:pPr>
            <a:r>
              <a:rPr lang="en-US" sz="1400" dirty="0"/>
              <a:t>C-Clamp </a:t>
            </a:r>
            <a:r>
              <a:rPr lang="en-US" sz="1400" dirty="0" smtClean="0"/>
              <a:t>configured scoring wheel. designed to be attached to the bucket of  a front end loader or the blade of a grader </a:t>
            </a:r>
            <a:endParaRPr lang="en-US" sz="1400" dirty="0"/>
          </a:p>
        </p:txBody>
      </p:sp>
      <p:grpSp>
        <p:nvGrpSpPr>
          <p:cNvPr id="3" name="Group 103"/>
          <p:cNvGrpSpPr>
            <a:grpSpLocks/>
          </p:cNvGrpSpPr>
          <p:nvPr/>
        </p:nvGrpSpPr>
        <p:grpSpPr bwMode="auto">
          <a:xfrm>
            <a:off x="5715000" y="1981200"/>
            <a:ext cx="1177925" cy="3024188"/>
            <a:chOff x="3600" y="1584"/>
            <a:chExt cx="742" cy="1905"/>
          </a:xfrm>
        </p:grpSpPr>
        <p:grpSp>
          <p:nvGrpSpPr>
            <p:cNvPr id="4" name="Group 101"/>
            <p:cNvGrpSpPr>
              <a:grpSpLocks/>
            </p:cNvGrpSpPr>
            <p:nvPr/>
          </p:nvGrpSpPr>
          <p:grpSpPr bwMode="auto">
            <a:xfrm>
              <a:off x="3600" y="1584"/>
              <a:ext cx="742" cy="1905"/>
              <a:chOff x="3600" y="1584"/>
              <a:chExt cx="742" cy="1905"/>
            </a:xfrm>
          </p:grpSpPr>
          <p:sp>
            <p:nvSpPr>
              <p:cNvPr id="138266" name="AutoShape 93"/>
              <p:cNvSpPr>
                <a:spLocks noChangeArrowheads="1"/>
              </p:cNvSpPr>
              <p:nvPr/>
            </p:nvSpPr>
            <p:spPr bwMode="auto">
              <a:xfrm flipV="1">
                <a:off x="3760" y="1756"/>
                <a:ext cx="150" cy="138"/>
              </a:xfrm>
              <a:prstGeom prst="flowChartManualOperation">
                <a:avLst/>
              </a:prstGeom>
              <a:solidFill>
                <a:srgbClr val="000000"/>
              </a:solidFill>
              <a:ln w="9525">
                <a:solidFill>
                  <a:schemeClr val="tx1"/>
                </a:solidFill>
                <a:miter lim="800000"/>
                <a:headEnd/>
                <a:tailEnd/>
              </a:ln>
            </p:spPr>
            <p:txBody>
              <a:bodyPr wrap="none" anchor="ctr"/>
              <a:lstStyle/>
              <a:p>
                <a:endParaRPr lang="en-US"/>
              </a:p>
            </p:txBody>
          </p:sp>
          <p:sp>
            <p:nvSpPr>
              <p:cNvPr id="138267" name="Oval 91"/>
              <p:cNvSpPr>
                <a:spLocks noChangeArrowheads="1"/>
              </p:cNvSpPr>
              <p:nvPr/>
            </p:nvSpPr>
            <p:spPr bwMode="auto">
              <a:xfrm>
                <a:off x="3783" y="1584"/>
                <a:ext cx="96" cy="96"/>
              </a:xfrm>
              <a:prstGeom prst="ellipse">
                <a:avLst/>
              </a:prstGeom>
              <a:solidFill>
                <a:srgbClr val="000000"/>
              </a:solidFill>
              <a:ln w="9525">
                <a:solidFill>
                  <a:schemeClr val="tx1"/>
                </a:solidFill>
                <a:round/>
                <a:headEnd/>
                <a:tailEnd/>
              </a:ln>
            </p:spPr>
            <p:txBody>
              <a:bodyPr wrap="none" anchor="ctr"/>
              <a:lstStyle/>
              <a:p>
                <a:endParaRPr lang="en-US"/>
              </a:p>
            </p:txBody>
          </p:sp>
          <p:grpSp>
            <p:nvGrpSpPr>
              <p:cNvPr id="5" name="Group 99"/>
              <p:cNvGrpSpPr>
                <a:grpSpLocks/>
              </p:cNvGrpSpPr>
              <p:nvPr/>
            </p:nvGrpSpPr>
            <p:grpSpPr bwMode="auto">
              <a:xfrm>
                <a:off x="3600" y="1632"/>
                <a:ext cx="742" cy="1857"/>
                <a:chOff x="3600" y="1632"/>
                <a:chExt cx="742" cy="1857"/>
              </a:xfrm>
            </p:grpSpPr>
            <p:grpSp>
              <p:nvGrpSpPr>
                <p:cNvPr id="6" name="Group 98"/>
                <p:cNvGrpSpPr>
                  <a:grpSpLocks/>
                </p:cNvGrpSpPr>
                <p:nvPr/>
              </p:nvGrpSpPr>
              <p:grpSpPr bwMode="auto">
                <a:xfrm>
                  <a:off x="3600" y="1632"/>
                  <a:ext cx="472" cy="1857"/>
                  <a:chOff x="3600" y="1632"/>
                  <a:chExt cx="472" cy="1857"/>
                </a:xfrm>
              </p:grpSpPr>
              <p:sp>
                <p:nvSpPr>
                  <p:cNvPr id="138271" name="AutoShape 97"/>
                  <p:cNvSpPr>
                    <a:spLocks noChangeArrowheads="1"/>
                  </p:cNvSpPr>
                  <p:nvPr/>
                </p:nvSpPr>
                <p:spPr bwMode="auto">
                  <a:xfrm flipH="1">
                    <a:off x="3725" y="1969"/>
                    <a:ext cx="96" cy="192"/>
                  </a:xfrm>
                  <a:prstGeom prst="rtTriangle">
                    <a:avLst/>
                  </a:prstGeom>
                  <a:solidFill>
                    <a:srgbClr val="000000"/>
                  </a:solidFill>
                  <a:ln w="9525">
                    <a:solidFill>
                      <a:schemeClr val="tx1"/>
                    </a:solidFill>
                    <a:miter lim="800000"/>
                    <a:headEnd/>
                    <a:tailEnd/>
                  </a:ln>
                </p:spPr>
                <p:txBody>
                  <a:bodyPr wrap="none" anchor="ctr"/>
                  <a:lstStyle/>
                  <a:p>
                    <a:endParaRPr lang="en-US"/>
                  </a:p>
                </p:txBody>
              </p:sp>
              <p:sp>
                <p:nvSpPr>
                  <p:cNvPr id="138272" name="AutoShape 96"/>
                  <p:cNvSpPr>
                    <a:spLocks noChangeArrowheads="1"/>
                  </p:cNvSpPr>
                  <p:nvPr/>
                </p:nvSpPr>
                <p:spPr bwMode="auto">
                  <a:xfrm>
                    <a:off x="3840" y="1968"/>
                    <a:ext cx="96" cy="192"/>
                  </a:xfrm>
                  <a:prstGeom prst="rtTriangle">
                    <a:avLst/>
                  </a:prstGeom>
                  <a:solidFill>
                    <a:srgbClr val="000000"/>
                  </a:solidFill>
                  <a:ln w="9525">
                    <a:solidFill>
                      <a:schemeClr val="tx1"/>
                    </a:solidFill>
                    <a:miter lim="800000"/>
                    <a:headEnd/>
                    <a:tailEnd/>
                  </a:ln>
                </p:spPr>
                <p:txBody>
                  <a:bodyPr wrap="none" anchor="ctr"/>
                  <a:lstStyle/>
                  <a:p>
                    <a:endParaRPr lang="en-US"/>
                  </a:p>
                </p:txBody>
              </p:sp>
              <p:grpSp>
                <p:nvGrpSpPr>
                  <p:cNvPr id="7" name="Group 90"/>
                  <p:cNvGrpSpPr>
                    <a:grpSpLocks/>
                  </p:cNvGrpSpPr>
                  <p:nvPr/>
                </p:nvGrpSpPr>
                <p:grpSpPr bwMode="auto">
                  <a:xfrm>
                    <a:off x="3600" y="1632"/>
                    <a:ext cx="472" cy="1857"/>
                    <a:chOff x="3600" y="1632"/>
                    <a:chExt cx="472" cy="1857"/>
                  </a:xfrm>
                </p:grpSpPr>
                <p:grpSp>
                  <p:nvGrpSpPr>
                    <p:cNvPr id="8" name="Group 85"/>
                    <p:cNvGrpSpPr>
                      <a:grpSpLocks/>
                    </p:cNvGrpSpPr>
                    <p:nvPr/>
                  </p:nvGrpSpPr>
                  <p:grpSpPr bwMode="auto">
                    <a:xfrm>
                      <a:off x="3600" y="2176"/>
                      <a:ext cx="472" cy="1313"/>
                      <a:chOff x="3587" y="1632"/>
                      <a:chExt cx="472" cy="1313"/>
                    </a:xfrm>
                  </p:grpSpPr>
                  <p:grpSp>
                    <p:nvGrpSpPr>
                      <p:cNvPr id="9" name="Group 75"/>
                      <p:cNvGrpSpPr>
                        <a:grpSpLocks/>
                      </p:cNvGrpSpPr>
                      <p:nvPr/>
                    </p:nvGrpSpPr>
                    <p:grpSpPr bwMode="auto">
                      <a:xfrm>
                        <a:off x="3744" y="1728"/>
                        <a:ext cx="153" cy="1217"/>
                        <a:chOff x="3742" y="1584"/>
                        <a:chExt cx="153" cy="1217"/>
                      </a:xfrm>
                    </p:grpSpPr>
                    <p:sp>
                      <p:nvSpPr>
                        <p:cNvPr id="138289" name="Line 54"/>
                        <p:cNvSpPr>
                          <a:spLocks noChangeShapeType="1"/>
                        </p:cNvSpPr>
                        <p:nvPr/>
                      </p:nvSpPr>
                      <p:spPr bwMode="auto">
                        <a:xfrm>
                          <a:off x="3892" y="1776"/>
                          <a:ext cx="0" cy="816"/>
                        </a:xfrm>
                        <a:prstGeom prst="line">
                          <a:avLst/>
                        </a:prstGeom>
                        <a:noFill/>
                        <a:ln w="9525">
                          <a:solidFill>
                            <a:schemeClr val="tx1"/>
                          </a:solidFill>
                          <a:round/>
                          <a:headEnd/>
                          <a:tailEnd/>
                        </a:ln>
                      </p:spPr>
                      <p:txBody>
                        <a:bodyPr/>
                        <a:lstStyle/>
                        <a:p>
                          <a:endParaRPr lang="en-US"/>
                        </a:p>
                      </p:txBody>
                    </p:sp>
                    <p:sp>
                      <p:nvSpPr>
                        <p:cNvPr id="138290" name="Line 59"/>
                        <p:cNvSpPr>
                          <a:spLocks noChangeShapeType="1"/>
                        </p:cNvSpPr>
                        <p:nvPr/>
                      </p:nvSpPr>
                      <p:spPr bwMode="auto">
                        <a:xfrm>
                          <a:off x="3742" y="1776"/>
                          <a:ext cx="0" cy="816"/>
                        </a:xfrm>
                        <a:prstGeom prst="line">
                          <a:avLst/>
                        </a:prstGeom>
                        <a:noFill/>
                        <a:ln w="9525">
                          <a:solidFill>
                            <a:schemeClr val="tx1"/>
                          </a:solidFill>
                          <a:round/>
                          <a:headEnd/>
                          <a:tailEnd/>
                        </a:ln>
                      </p:spPr>
                      <p:txBody>
                        <a:bodyPr/>
                        <a:lstStyle/>
                        <a:p>
                          <a:endParaRPr lang="en-US"/>
                        </a:p>
                      </p:txBody>
                    </p:sp>
                    <p:grpSp>
                      <p:nvGrpSpPr>
                        <p:cNvPr id="10" name="Group 71"/>
                        <p:cNvGrpSpPr>
                          <a:grpSpLocks/>
                        </p:cNvGrpSpPr>
                        <p:nvPr/>
                      </p:nvGrpSpPr>
                      <p:grpSpPr bwMode="auto">
                        <a:xfrm>
                          <a:off x="3744" y="1584"/>
                          <a:ext cx="151" cy="216"/>
                          <a:chOff x="3744" y="1584"/>
                          <a:chExt cx="151" cy="216"/>
                        </a:xfrm>
                      </p:grpSpPr>
                      <p:sp>
                        <p:nvSpPr>
                          <p:cNvPr id="138295" name="Freeform 69"/>
                          <p:cNvSpPr>
                            <a:spLocks/>
                          </p:cNvSpPr>
                          <p:nvPr/>
                        </p:nvSpPr>
                        <p:spPr bwMode="auto">
                          <a:xfrm>
                            <a:off x="3744" y="1584"/>
                            <a:ext cx="72" cy="216"/>
                          </a:xfrm>
                          <a:custGeom>
                            <a:avLst/>
                            <a:gdLst>
                              <a:gd name="T0" fmla="*/ 72 w 72"/>
                              <a:gd name="T1" fmla="*/ 0 h 216"/>
                              <a:gd name="T2" fmla="*/ 0 w 72"/>
                              <a:gd name="T3" fmla="*/ 216 h 216"/>
                              <a:gd name="T4" fmla="*/ 0 60000 65536"/>
                              <a:gd name="T5" fmla="*/ 0 60000 65536"/>
                              <a:gd name="T6" fmla="*/ 0 w 72"/>
                              <a:gd name="T7" fmla="*/ 0 h 216"/>
                              <a:gd name="T8" fmla="*/ 72 w 72"/>
                              <a:gd name="T9" fmla="*/ 216 h 216"/>
                            </a:gdLst>
                            <a:ahLst/>
                            <a:cxnLst>
                              <a:cxn ang="T4">
                                <a:pos x="T0" y="T1"/>
                              </a:cxn>
                              <a:cxn ang="T5">
                                <a:pos x="T2" y="T3"/>
                              </a:cxn>
                            </a:cxnLst>
                            <a:rect l="T6" t="T7" r="T8" b="T9"/>
                            <a:pathLst>
                              <a:path w="72" h="216">
                                <a:moveTo>
                                  <a:pt x="72" y="0"/>
                                </a:moveTo>
                                <a:cubicBezTo>
                                  <a:pt x="14" y="38"/>
                                  <a:pt x="0" y="154"/>
                                  <a:pt x="0" y="216"/>
                                </a:cubicBezTo>
                              </a:path>
                            </a:pathLst>
                          </a:custGeom>
                          <a:noFill/>
                          <a:ln w="9525">
                            <a:solidFill>
                              <a:schemeClr val="tx1"/>
                            </a:solidFill>
                            <a:round/>
                            <a:headEnd/>
                            <a:tailEnd/>
                          </a:ln>
                        </p:spPr>
                        <p:txBody>
                          <a:bodyPr/>
                          <a:lstStyle/>
                          <a:p>
                            <a:endParaRPr lang="en-US"/>
                          </a:p>
                        </p:txBody>
                      </p:sp>
                      <p:sp>
                        <p:nvSpPr>
                          <p:cNvPr id="138296" name="Freeform 70"/>
                          <p:cNvSpPr>
                            <a:spLocks/>
                          </p:cNvSpPr>
                          <p:nvPr/>
                        </p:nvSpPr>
                        <p:spPr bwMode="auto">
                          <a:xfrm flipH="1">
                            <a:off x="3823" y="1584"/>
                            <a:ext cx="72" cy="216"/>
                          </a:xfrm>
                          <a:custGeom>
                            <a:avLst/>
                            <a:gdLst>
                              <a:gd name="T0" fmla="*/ 72 w 72"/>
                              <a:gd name="T1" fmla="*/ 0 h 216"/>
                              <a:gd name="T2" fmla="*/ 0 w 72"/>
                              <a:gd name="T3" fmla="*/ 216 h 216"/>
                              <a:gd name="T4" fmla="*/ 0 60000 65536"/>
                              <a:gd name="T5" fmla="*/ 0 60000 65536"/>
                              <a:gd name="T6" fmla="*/ 0 w 72"/>
                              <a:gd name="T7" fmla="*/ 0 h 216"/>
                              <a:gd name="T8" fmla="*/ 72 w 72"/>
                              <a:gd name="T9" fmla="*/ 216 h 216"/>
                            </a:gdLst>
                            <a:ahLst/>
                            <a:cxnLst>
                              <a:cxn ang="T4">
                                <a:pos x="T0" y="T1"/>
                              </a:cxn>
                              <a:cxn ang="T5">
                                <a:pos x="T2" y="T3"/>
                              </a:cxn>
                            </a:cxnLst>
                            <a:rect l="T6" t="T7" r="T8" b="T9"/>
                            <a:pathLst>
                              <a:path w="72" h="216">
                                <a:moveTo>
                                  <a:pt x="72" y="0"/>
                                </a:moveTo>
                                <a:cubicBezTo>
                                  <a:pt x="14" y="38"/>
                                  <a:pt x="0" y="154"/>
                                  <a:pt x="0" y="216"/>
                                </a:cubicBezTo>
                              </a:path>
                            </a:pathLst>
                          </a:custGeom>
                          <a:noFill/>
                          <a:ln w="9525">
                            <a:solidFill>
                              <a:schemeClr val="tx1"/>
                            </a:solidFill>
                            <a:round/>
                            <a:headEnd/>
                            <a:tailEnd/>
                          </a:ln>
                        </p:spPr>
                        <p:txBody>
                          <a:bodyPr/>
                          <a:lstStyle/>
                          <a:p>
                            <a:endParaRPr lang="en-US"/>
                          </a:p>
                        </p:txBody>
                      </p:sp>
                    </p:grpSp>
                    <p:grpSp>
                      <p:nvGrpSpPr>
                        <p:cNvPr id="11" name="Group 72"/>
                        <p:cNvGrpSpPr>
                          <a:grpSpLocks/>
                        </p:cNvGrpSpPr>
                        <p:nvPr/>
                      </p:nvGrpSpPr>
                      <p:grpSpPr bwMode="auto">
                        <a:xfrm flipV="1">
                          <a:off x="3744" y="2585"/>
                          <a:ext cx="151" cy="216"/>
                          <a:chOff x="3744" y="1584"/>
                          <a:chExt cx="151" cy="216"/>
                        </a:xfrm>
                      </p:grpSpPr>
                      <p:sp>
                        <p:nvSpPr>
                          <p:cNvPr id="138293" name="Freeform 73"/>
                          <p:cNvSpPr>
                            <a:spLocks/>
                          </p:cNvSpPr>
                          <p:nvPr/>
                        </p:nvSpPr>
                        <p:spPr bwMode="auto">
                          <a:xfrm>
                            <a:off x="3744" y="1584"/>
                            <a:ext cx="72" cy="216"/>
                          </a:xfrm>
                          <a:custGeom>
                            <a:avLst/>
                            <a:gdLst>
                              <a:gd name="T0" fmla="*/ 72 w 72"/>
                              <a:gd name="T1" fmla="*/ 0 h 216"/>
                              <a:gd name="T2" fmla="*/ 0 w 72"/>
                              <a:gd name="T3" fmla="*/ 216 h 216"/>
                              <a:gd name="T4" fmla="*/ 0 60000 65536"/>
                              <a:gd name="T5" fmla="*/ 0 60000 65536"/>
                              <a:gd name="T6" fmla="*/ 0 w 72"/>
                              <a:gd name="T7" fmla="*/ 0 h 216"/>
                              <a:gd name="T8" fmla="*/ 72 w 72"/>
                              <a:gd name="T9" fmla="*/ 216 h 216"/>
                            </a:gdLst>
                            <a:ahLst/>
                            <a:cxnLst>
                              <a:cxn ang="T4">
                                <a:pos x="T0" y="T1"/>
                              </a:cxn>
                              <a:cxn ang="T5">
                                <a:pos x="T2" y="T3"/>
                              </a:cxn>
                            </a:cxnLst>
                            <a:rect l="T6" t="T7" r="T8" b="T9"/>
                            <a:pathLst>
                              <a:path w="72" h="216">
                                <a:moveTo>
                                  <a:pt x="72" y="0"/>
                                </a:moveTo>
                                <a:cubicBezTo>
                                  <a:pt x="14" y="38"/>
                                  <a:pt x="0" y="154"/>
                                  <a:pt x="0" y="216"/>
                                </a:cubicBezTo>
                              </a:path>
                            </a:pathLst>
                          </a:custGeom>
                          <a:noFill/>
                          <a:ln w="9525">
                            <a:solidFill>
                              <a:schemeClr val="tx1"/>
                            </a:solidFill>
                            <a:round/>
                            <a:headEnd/>
                            <a:tailEnd/>
                          </a:ln>
                        </p:spPr>
                        <p:txBody>
                          <a:bodyPr/>
                          <a:lstStyle/>
                          <a:p>
                            <a:endParaRPr lang="en-US"/>
                          </a:p>
                        </p:txBody>
                      </p:sp>
                      <p:sp>
                        <p:nvSpPr>
                          <p:cNvPr id="138294" name="Freeform 74"/>
                          <p:cNvSpPr>
                            <a:spLocks/>
                          </p:cNvSpPr>
                          <p:nvPr/>
                        </p:nvSpPr>
                        <p:spPr bwMode="auto">
                          <a:xfrm flipH="1">
                            <a:off x="3823" y="1584"/>
                            <a:ext cx="72" cy="216"/>
                          </a:xfrm>
                          <a:custGeom>
                            <a:avLst/>
                            <a:gdLst>
                              <a:gd name="T0" fmla="*/ 72 w 72"/>
                              <a:gd name="T1" fmla="*/ 0 h 216"/>
                              <a:gd name="T2" fmla="*/ 0 w 72"/>
                              <a:gd name="T3" fmla="*/ 216 h 216"/>
                              <a:gd name="T4" fmla="*/ 0 60000 65536"/>
                              <a:gd name="T5" fmla="*/ 0 60000 65536"/>
                              <a:gd name="T6" fmla="*/ 0 w 72"/>
                              <a:gd name="T7" fmla="*/ 0 h 216"/>
                              <a:gd name="T8" fmla="*/ 72 w 72"/>
                              <a:gd name="T9" fmla="*/ 216 h 216"/>
                            </a:gdLst>
                            <a:ahLst/>
                            <a:cxnLst>
                              <a:cxn ang="T4">
                                <a:pos x="T0" y="T1"/>
                              </a:cxn>
                              <a:cxn ang="T5">
                                <a:pos x="T2" y="T3"/>
                              </a:cxn>
                            </a:cxnLst>
                            <a:rect l="T6" t="T7" r="T8" b="T9"/>
                            <a:pathLst>
                              <a:path w="72" h="216">
                                <a:moveTo>
                                  <a:pt x="72" y="0"/>
                                </a:moveTo>
                                <a:cubicBezTo>
                                  <a:pt x="14" y="38"/>
                                  <a:pt x="0" y="154"/>
                                  <a:pt x="0" y="216"/>
                                </a:cubicBezTo>
                              </a:path>
                            </a:pathLst>
                          </a:custGeom>
                          <a:noFill/>
                          <a:ln w="9525">
                            <a:solidFill>
                              <a:schemeClr val="tx1"/>
                            </a:solidFill>
                            <a:round/>
                            <a:headEnd/>
                            <a:tailEnd/>
                          </a:ln>
                        </p:spPr>
                        <p:txBody>
                          <a:bodyPr/>
                          <a:lstStyle/>
                          <a:p>
                            <a:endParaRPr lang="en-US"/>
                          </a:p>
                        </p:txBody>
                      </p:sp>
                    </p:grpSp>
                  </p:grpSp>
                  <p:sp>
                    <p:nvSpPr>
                      <p:cNvPr id="138280" name="Rectangle 76"/>
                      <p:cNvSpPr>
                        <a:spLocks noChangeArrowheads="1"/>
                      </p:cNvSpPr>
                      <p:nvPr/>
                    </p:nvSpPr>
                    <p:spPr bwMode="auto">
                      <a:xfrm>
                        <a:off x="3898" y="2256"/>
                        <a:ext cx="48" cy="96"/>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38281" name="Rectangle 77"/>
                      <p:cNvSpPr>
                        <a:spLocks noChangeArrowheads="1"/>
                      </p:cNvSpPr>
                      <p:nvPr/>
                    </p:nvSpPr>
                    <p:spPr bwMode="auto">
                      <a:xfrm>
                        <a:off x="3696" y="2256"/>
                        <a:ext cx="48" cy="96"/>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38282" name="Line 78"/>
                      <p:cNvSpPr>
                        <a:spLocks noChangeShapeType="1"/>
                      </p:cNvSpPr>
                      <p:nvPr/>
                    </p:nvSpPr>
                    <p:spPr bwMode="auto">
                      <a:xfrm flipV="1">
                        <a:off x="3685" y="1632"/>
                        <a:ext cx="0" cy="768"/>
                      </a:xfrm>
                      <a:prstGeom prst="line">
                        <a:avLst/>
                      </a:prstGeom>
                      <a:noFill/>
                      <a:ln w="19050">
                        <a:solidFill>
                          <a:schemeClr val="tx1"/>
                        </a:solidFill>
                        <a:round/>
                        <a:headEnd/>
                        <a:tailEnd/>
                      </a:ln>
                    </p:spPr>
                    <p:txBody>
                      <a:bodyPr/>
                      <a:lstStyle/>
                      <a:p>
                        <a:endParaRPr lang="en-US"/>
                      </a:p>
                    </p:txBody>
                  </p:sp>
                  <p:sp>
                    <p:nvSpPr>
                      <p:cNvPr id="138283" name="Line 79"/>
                      <p:cNvSpPr>
                        <a:spLocks noChangeShapeType="1"/>
                      </p:cNvSpPr>
                      <p:nvPr/>
                    </p:nvSpPr>
                    <p:spPr bwMode="auto">
                      <a:xfrm flipV="1">
                        <a:off x="3950" y="1632"/>
                        <a:ext cx="0" cy="768"/>
                      </a:xfrm>
                      <a:prstGeom prst="line">
                        <a:avLst/>
                      </a:prstGeom>
                      <a:noFill/>
                      <a:ln w="19050">
                        <a:solidFill>
                          <a:schemeClr val="tx1"/>
                        </a:solidFill>
                        <a:round/>
                        <a:headEnd/>
                        <a:tailEnd/>
                      </a:ln>
                    </p:spPr>
                    <p:txBody>
                      <a:bodyPr/>
                      <a:lstStyle/>
                      <a:p>
                        <a:endParaRPr lang="en-US"/>
                      </a:p>
                    </p:txBody>
                  </p:sp>
                  <p:sp>
                    <p:nvSpPr>
                      <p:cNvPr id="138284" name="Rectangle 80"/>
                      <p:cNvSpPr>
                        <a:spLocks noChangeAspect="1" noChangeArrowheads="1"/>
                      </p:cNvSpPr>
                      <p:nvPr/>
                    </p:nvSpPr>
                    <p:spPr bwMode="auto">
                      <a:xfrm>
                        <a:off x="3648" y="2274"/>
                        <a:ext cx="29" cy="58"/>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38285" name="Rectangle 81"/>
                      <p:cNvSpPr>
                        <a:spLocks noChangeAspect="1" noChangeArrowheads="1"/>
                      </p:cNvSpPr>
                      <p:nvPr/>
                    </p:nvSpPr>
                    <p:spPr bwMode="auto">
                      <a:xfrm>
                        <a:off x="3955" y="2274"/>
                        <a:ext cx="29" cy="58"/>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38286" name="AutoShape 82"/>
                      <p:cNvSpPr>
                        <a:spLocks noChangeArrowheads="1"/>
                      </p:cNvSpPr>
                      <p:nvPr/>
                    </p:nvSpPr>
                    <p:spPr bwMode="auto">
                      <a:xfrm flipV="1">
                        <a:off x="3955" y="1641"/>
                        <a:ext cx="96" cy="576"/>
                      </a:xfrm>
                      <a:prstGeom prst="rtTriangle">
                        <a:avLst/>
                      </a:prstGeom>
                      <a:solidFill>
                        <a:srgbClr val="000000"/>
                      </a:solidFill>
                      <a:ln w="9525">
                        <a:solidFill>
                          <a:schemeClr val="tx1"/>
                        </a:solidFill>
                        <a:miter lim="800000"/>
                        <a:headEnd/>
                        <a:tailEnd/>
                      </a:ln>
                    </p:spPr>
                    <p:txBody>
                      <a:bodyPr wrap="none" anchor="ctr"/>
                      <a:lstStyle/>
                      <a:p>
                        <a:endParaRPr lang="en-US"/>
                      </a:p>
                    </p:txBody>
                  </p:sp>
                  <p:sp>
                    <p:nvSpPr>
                      <p:cNvPr id="138287" name="AutoShape 83"/>
                      <p:cNvSpPr>
                        <a:spLocks noChangeArrowheads="1"/>
                      </p:cNvSpPr>
                      <p:nvPr/>
                    </p:nvSpPr>
                    <p:spPr bwMode="auto">
                      <a:xfrm flipH="1" flipV="1">
                        <a:off x="3587" y="1641"/>
                        <a:ext cx="96" cy="576"/>
                      </a:xfrm>
                      <a:prstGeom prst="rtTriangle">
                        <a:avLst/>
                      </a:prstGeom>
                      <a:solidFill>
                        <a:srgbClr val="000000"/>
                      </a:solidFill>
                      <a:ln w="9525">
                        <a:solidFill>
                          <a:schemeClr val="tx1"/>
                        </a:solidFill>
                        <a:miter lim="800000"/>
                        <a:headEnd/>
                        <a:tailEnd/>
                      </a:ln>
                    </p:spPr>
                    <p:txBody>
                      <a:bodyPr wrap="none" anchor="ctr"/>
                      <a:lstStyle/>
                      <a:p>
                        <a:endParaRPr lang="en-US"/>
                      </a:p>
                    </p:txBody>
                  </p:sp>
                  <p:sp>
                    <p:nvSpPr>
                      <p:cNvPr id="138288" name="Line 84"/>
                      <p:cNvSpPr>
                        <a:spLocks noChangeShapeType="1"/>
                      </p:cNvSpPr>
                      <p:nvPr/>
                    </p:nvSpPr>
                    <p:spPr bwMode="auto">
                      <a:xfrm>
                        <a:off x="3587" y="1632"/>
                        <a:ext cx="472" cy="0"/>
                      </a:xfrm>
                      <a:prstGeom prst="line">
                        <a:avLst/>
                      </a:prstGeom>
                      <a:noFill/>
                      <a:ln w="38100">
                        <a:solidFill>
                          <a:schemeClr val="tx1"/>
                        </a:solidFill>
                        <a:round/>
                        <a:headEnd/>
                        <a:tailEnd/>
                      </a:ln>
                    </p:spPr>
                    <p:txBody>
                      <a:bodyPr/>
                      <a:lstStyle/>
                      <a:p>
                        <a:endParaRPr lang="en-US"/>
                      </a:p>
                    </p:txBody>
                  </p:sp>
                </p:grpSp>
                <p:sp>
                  <p:nvSpPr>
                    <p:cNvPr id="138275" name="Line 86"/>
                    <p:cNvSpPr>
                      <a:spLocks noChangeShapeType="1"/>
                    </p:cNvSpPr>
                    <p:nvPr/>
                  </p:nvSpPr>
                  <p:spPr bwMode="auto">
                    <a:xfrm flipV="1">
                      <a:off x="3840" y="1928"/>
                      <a:ext cx="0" cy="240"/>
                    </a:xfrm>
                    <a:prstGeom prst="line">
                      <a:avLst/>
                    </a:prstGeom>
                    <a:noFill/>
                    <a:ln w="76200">
                      <a:solidFill>
                        <a:schemeClr val="tx1"/>
                      </a:solidFill>
                      <a:round/>
                      <a:headEnd/>
                      <a:tailEnd/>
                    </a:ln>
                  </p:spPr>
                  <p:txBody>
                    <a:bodyPr/>
                    <a:lstStyle/>
                    <a:p>
                      <a:endParaRPr lang="en-US"/>
                    </a:p>
                  </p:txBody>
                </p:sp>
                <p:sp>
                  <p:nvSpPr>
                    <p:cNvPr id="138276" name="Line 87"/>
                    <p:cNvSpPr>
                      <a:spLocks noChangeShapeType="1"/>
                    </p:cNvSpPr>
                    <p:nvPr/>
                  </p:nvSpPr>
                  <p:spPr bwMode="auto">
                    <a:xfrm>
                      <a:off x="3696" y="1920"/>
                      <a:ext cx="288" cy="0"/>
                    </a:xfrm>
                    <a:prstGeom prst="line">
                      <a:avLst/>
                    </a:prstGeom>
                    <a:noFill/>
                    <a:ln w="76200">
                      <a:solidFill>
                        <a:schemeClr val="tx1"/>
                      </a:solidFill>
                      <a:round/>
                      <a:headEnd/>
                      <a:tailEnd/>
                    </a:ln>
                  </p:spPr>
                  <p:txBody>
                    <a:bodyPr/>
                    <a:lstStyle/>
                    <a:p>
                      <a:endParaRPr lang="en-US"/>
                    </a:p>
                  </p:txBody>
                </p:sp>
                <p:sp>
                  <p:nvSpPr>
                    <p:cNvPr id="138277" name="Rectangle 88" descr="Dark horizontal"/>
                    <p:cNvSpPr>
                      <a:spLocks noChangeArrowheads="1"/>
                    </p:cNvSpPr>
                    <p:nvPr/>
                  </p:nvSpPr>
                  <p:spPr bwMode="auto">
                    <a:xfrm>
                      <a:off x="3806" y="1632"/>
                      <a:ext cx="48" cy="265"/>
                    </a:xfrm>
                    <a:prstGeom prst="rect">
                      <a:avLst/>
                    </a:prstGeom>
                    <a:pattFill prst="dkHorz">
                      <a:fgClr>
                        <a:schemeClr val="tx1"/>
                      </a:fgClr>
                      <a:bgClr>
                        <a:srgbClr val="D3D3D3"/>
                      </a:bgClr>
                    </a:pattFill>
                    <a:ln w="3175">
                      <a:solidFill>
                        <a:schemeClr val="tx1"/>
                      </a:solidFill>
                      <a:miter lim="800000"/>
                      <a:headEnd/>
                      <a:tailEnd/>
                    </a:ln>
                  </p:spPr>
                  <p:txBody>
                    <a:bodyPr wrap="none" anchor="ctr"/>
                    <a:lstStyle/>
                    <a:p>
                      <a:endParaRPr lang="en-US"/>
                    </a:p>
                  </p:txBody>
                </p:sp>
                <p:sp>
                  <p:nvSpPr>
                    <p:cNvPr id="138278" name="Rectangle 89" descr="Dark horizontal"/>
                    <p:cNvSpPr>
                      <a:spLocks noChangeArrowheads="1"/>
                    </p:cNvSpPr>
                    <p:nvPr/>
                  </p:nvSpPr>
                  <p:spPr bwMode="auto">
                    <a:xfrm>
                      <a:off x="3806" y="1946"/>
                      <a:ext cx="48" cy="75"/>
                    </a:xfrm>
                    <a:prstGeom prst="rect">
                      <a:avLst/>
                    </a:prstGeom>
                    <a:pattFill prst="dkHorz">
                      <a:fgClr>
                        <a:schemeClr val="tx1"/>
                      </a:fgClr>
                      <a:bgClr>
                        <a:srgbClr val="D3D3D3"/>
                      </a:bgClr>
                    </a:pattFill>
                    <a:ln w="3175">
                      <a:solidFill>
                        <a:schemeClr val="tx1"/>
                      </a:solidFill>
                      <a:miter lim="800000"/>
                      <a:headEnd/>
                      <a:tailEnd/>
                    </a:ln>
                  </p:spPr>
                  <p:txBody>
                    <a:bodyPr wrap="none" anchor="ctr"/>
                    <a:lstStyle/>
                    <a:p>
                      <a:endParaRPr lang="en-US"/>
                    </a:p>
                  </p:txBody>
                </p:sp>
              </p:grpSp>
            </p:grpSp>
            <p:sp>
              <p:nvSpPr>
                <p:cNvPr id="138270" name="Rectangle 92"/>
                <p:cNvSpPr>
                  <a:spLocks noChangeArrowheads="1"/>
                </p:cNvSpPr>
                <p:nvPr/>
              </p:nvSpPr>
              <p:spPr bwMode="auto">
                <a:xfrm rot="786060">
                  <a:off x="3881" y="1677"/>
                  <a:ext cx="461" cy="35"/>
                </a:xfrm>
                <a:prstGeom prst="rect">
                  <a:avLst/>
                </a:prstGeom>
                <a:solidFill>
                  <a:srgbClr val="000000"/>
                </a:solidFill>
                <a:ln w="9525">
                  <a:solidFill>
                    <a:schemeClr val="tx1"/>
                  </a:solidFill>
                  <a:miter lim="800000"/>
                  <a:headEnd/>
                  <a:tailEnd/>
                </a:ln>
              </p:spPr>
              <p:txBody>
                <a:bodyPr wrap="none" anchor="ctr"/>
                <a:lstStyle/>
                <a:p>
                  <a:endParaRPr lang="en-US"/>
                </a:p>
              </p:txBody>
            </p:sp>
          </p:grpSp>
        </p:grpSp>
        <p:sp>
          <p:nvSpPr>
            <p:cNvPr id="138265" name="Rectangle 102"/>
            <p:cNvSpPr>
              <a:spLocks noChangeArrowheads="1"/>
            </p:cNvSpPr>
            <p:nvPr/>
          </p:nvSpPr>
          <p:spPr bwMode="auto">
            <a:xfrm>
              <a:off x="3673" y="2124"/>
              <a:ext cx="305" cy="35"/>
            </a:xfrm>
            <a:prstGeom prst="rect">
              <a:avLst/>
            </a:prstGeom>
            <a:solidFill>
              <a:srgbClr val="000000"/>
            </a:solidFill>
            <a:ln w="9525">
              <a:solidFill>
                <a:schemeClr val="tx1"/>
              </a:solidFill>
              <a:miter lim="800000"/>
              <a:headEnd/>
              <a:tailEnd/>
            </a:ln>
          </p:spPr>
          <p:txBody>
            <a:bodyPr wrap="none" anchor="ctr"/>
            <a:lstStyle/>
            <a:p>
              <a:endParaRPr lang="en-US"/>
            </a:p>
          </p:txBody>
        </p:sp>
      </p:grpSp>
      <p:sp>
        <p:nvSpPr>
          <p:cNvPr id="138250" name="Line 104"/>
          <p:cNvSpPr>
            <a:spLocks noChangeShapeType="1"/>
          </p:cNvSpPr>
          <p:nvPr/>
        </p:nvSpPr>
        <p:spPr bwMode="auto">
          <a:xfrm>
            <a:off x="4697413" y="4684713"/>
            <a:ext cx="877887" cy="0"/>
          </a:xfrm>
          <a:prstGeom prst="line">
            <a:avLst/>
          </a:prstGeom>
          <a:noFill/>
          <a:ln w="9525">
            <a:solidFill>
              <a:schemeClr val="tx1"/>
            </a:solidFill>
            <a:round/>
            <a:headEnd/>
            <a:tailEnd/>
          </a:ln>
        </p:spPr>
        <p:txBody>
          <a:bodyPr/>
          <a:lstStyle/>
          <a:p>
            <a:endParaRPr lang="en-US"/>
          </a:p>
        </p:txBody>
      </p:sp>
      <p:sp>
        <p:nvSpPr>
          <p:cNvPr id="138251" name="Line 105"/>
          <p:cNvSpPr>
            <a:spLocks noChangeShapeType="1"/>
          </p:cNvSpPr>
          <p:nvPr/>
        </p:nvSpPr>
        <p:spPr bwMode="auto">
          <a:xfrm>
            <a:off x="6580188" y="4684713"/>
            <a:ext cx="762000" cy="0"/>
          </a:xfrm>
          <a:prstGeom prst="line">
            <a:avLst/>
          </a:prstGeom>
          <a:noFill/>
          <a:ln w="9525">
            <a:solidFill>
              <a:schemeClr val="tx1"/>
            </a:solidFill>
            <a:round/>
            <a:headEnd/>
            <a:tailEnd/>
          </a:ln>
        </p:spPr>
        <p:txBody>
          <a:bodyPr/>
          <a:lstStyle/>
          <a:p>
            <a:endParaRPr lang="en-US"/>
          </a:p>
        </p:txBody>
      </p:sp>
      <p:sp>
        <p:nvSpPr>
          <p:cNvPr id="138252" name="Freeform 117"/>
          <p:cNvSpPr>
            <a:spLocks/>
          </p:cNvSpPr>
          <p:nvPr/>
        </p:nvSpPr>
        <p:spPr bwMode="auto">
          <a:xfrm>
            <a:off x="5562600" y="4622800"/>
            <a:ext cx="520700" cy="381000"/>
          </a:xfrm>
          <a:custGeom>
            <a:avLst/>
            <a:gdLst>
              <a:gd name="T0" fmla="*/ 328 w 328"/>
              <a:gd name="T1" fmla="*/ 240 h 240"/>
              <a:gd name="T2" fmla="*/ 304 w 328"/>
              <a:gd name="T3" fmla="*/ 232 h 240"/>
              <a:gd name="T4" fmla="*/ 296 w 328"/>
              <a:gd name="T5" fmla="*/ 208 h 240"/>
              <a:gd name="T6" fmla="*/ 248 w 328"/>
              <a:gd name="T7" fmla="*/ 112 h 240"/>
              <a:gd name="T8" fmla="*/ 208 w 328"/>
              <a:gd name="T9" fmla="*/ 0 h 240"/>
              <a:gd name="T10" fmla="*/ 72 w 328"/>
              <a:gd name="T11" fmla="*/ 40 h 240"/>
              <a:gd name="T12" fmla="*/ 0 w 328"/>
              <a:gd name="T13" fmla="*/ 40 h 240"/>
              <a:gd name="T14" fmla="*/ 0 60000 65536"/>
              <a:gd name="T15" fmla="*/ 0 60000 65536"/>
              <a:gd name="T16" fmla="*/ 0 60000 65536"/>
              <a:gd name="T17" fmla="*/ 0 60000 65536"/>
              <a:gd name="T18" fmla="*/ 0 60000 65536"/>
              <a:gd name="T19" fmla="*/ 0 60000 65536"/>
              <a:gd name="T20" fmla="*/ 0 60000 65536"/>
              <a:gd name="T21" fmla="*/ 0 w 328"/>
              <a:gd name="T22" fmla="*/ 0 h 240"/>
              <a:gd name="T23" fmla="*/ 328 w 328"/>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8" h="240">
                <a:moveTo>
                  <a:pt x="328" y="240"/>
                </a:moveTo>
                <a:cubicBezTo>
                  <a:pt x="320" y="237"/>
                  <a:pt x="310" y="238"/>
                  <a:pt x="304" y="232"/>
                </a:cubicBezTo>
                <a:cubicBezTo>
                  <a:pt x="298" y="226"/>
                  <a:pt x="300" y="216"/>
                  <a:pt x="296" y="208"/>
                </a:cubicBezTo>
                <a:cubicBezTo>
                  <a:pt x="280" y="176"/>
                  <a:pt x="260" y="147"/>
                  <a:pt x="248" y="112"/>
                </a:cubicBezTo>
                <a:cubicBezTo>
                  <a:pt x="243" y="62"/>
                  <a:pt x="257" y="16"/>
                  <a:pt x="208" y="0"/>
                </a:cubicBezTo>
                <a:cubicBezTo>
                  <a:pt x="172" y="7"/>
                  <a:pt x="102" y="40"/>
                  <a:pt x="72" y="40"/>
                </a:cubicBezTo>
                <a:cubicBezTo>
                  <a:pt x="48" y="40"/>
                  <a:pt x="24" y="40"/>
                  <a:pt x="0" y="40"/>
                </a:cubicBezTo>
              </a:path>
            </a:pathLst>
          </a:custGeom>
          <a:noFill/>
          <a:ln w="9525">
            <a:solidFill>
              <a:schemeClr val="tx1"/>
            </a:solidFill>
            <a:round/>
            <a:headEnd/>
            <a:tailEnd/>
          </a:ln>
        </p:spPr>
        <p:txBody>
          <a:bodyPr/>
          <a:lstStyle/>
          <a:p>
            <a:endParaRPr lang="en-US"/>
          </a:p>
        </p:txBody>
      </p:sp>
      <p:sp>
        <p:nvSpPr>
          <p:cNvPr id="138253" name="Freeform 118"/>
          <p:cNvSpPr>
            <a:spLocks/>
          </p:cNvSpPr>
          <p:nvPr/>
        </p:nvSpPr>
        <p:spPr bwMode="auto">
          <a:xfrm flipH="1">
            <a:off x="6096000" y="4621213"/>
            <a:ext cx="520700" cy="381000"/>
          </a:xfrm>
          <a:custGeom>
            <a:avLst/>
            <a:gdLst>
              <a:gd name="T0" fmla="*/ 328 w 328"/>
              <a:gd name="T1" fmla="*/ 240 h 240"/>
              <a:gd name="T2" fmla="*/ 304 w 328"/>
              <a:gd name="T3" fmla="*/ 232 h 240"/>
              <a:gd name="T4" fmla="*/ 296 w 328"/>
              <a:gd name="T5" fmla="*/ 208 h 240"/>
              <a:gd name="T6" fmla="*/ 248 w 328"/>
              <a:gd name="T7" fmla="*/ 112 h 240"/>
              <a:gd name="T8" fmla="*/ 208 w 328"/>
              <a:gd name="T9" fmla="*/ 0 h 240"/>
              <a:gd name="T10" fmla="*/ 72 w 328"/>
              <a:gd name="T11" fmla="*/ 40 h 240"/>
              <a:gd name="T12" fmla="*/ 0 w 328"/>
              <a:gd name="T13" fmla="*/ 40 h 240"/>
              <a:gd name="T14" fmla="*/ 0 60000 65536"/>
              <a:gd name="T15" fmla="*/ 0 60000 65536"/>
              <a:gd name="T16" fmla="*/ 0 60000 65536"/>
              <a:gd name="T17" fmla="*/ 0 60000 65536"/>
              <a:gd name="T18" fmla="*/ 0 60000 65536"/>
              <a:gd name="T19" fmla="*/ 0 60000 65536"/>
              <a:gd name="T20" fmla="*/ 0 60000 65536"/>
              <a:gd name="T21" fmla="*/ 0 w 328"/>
              <a:gd name="T22" fmla="*/ 0 h 240"/>
              <a:gd name="T23" fmla="*/ 328 w 328"/>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8" h="240">
                <a:moveTo>
                  <a:pt x="328" y="240"/>
                </a:moveTo>
                <a:cubicBezTo>
                  <a:pt x="320" y="237"/>
                  <a:pt x="310" y="238"/>
                  <a:pt x="304" y="232"/>
                </a:cubicBezTo>
                <a:cubicBezTo>
                  <a:pt x="298" y="226"/>
                  <a:pt x="300" y="216"/>
                  <a:pt x="296" y="208"/>
                </a:cubicBezTo>
                <a:cubicBezTo>
                  <a:pt x="280" y="176"/>
                  <a:pt x="260" y="147"/>
                  <a:pt x="248" y="112"/>
                </a:cubicBezTo>
                <a:cubicBezTo>
                  <a:pt x="243" y="62"/>
                  <a:pt x="257" y="16"/>
                  <a:pt x="208" y="0"/>
                </a:cubicBezTo>
                <a:cubicBezTo>
                  <a:pt x="172" y="7"/>
                  <a:pt x="102" y="40"/>
                  <a:pt x="72" y="40"/>
                </a:cubicBezTo>
                <a:cubicBezTo>
                  <a:pt x="48" y="40"/>
                  <a:pt x="24" y="40"/>
                  <a:pt x="0" y="40"/>
                </a:cubicBezTo>
              </a:path>
            </a:pathLst>
          </a:custGeom>
          <a:noFill/>
          <a:ln w="9525">
            <a:solidFill>
              <a:schemeClr val="tx1"/>
            </a:solidFill>
            <a:round/>
            <a:headEnd/>
            <a:tailEnd/>
          </a:ln>
        </p:spPr>
        <p:txBody>
          <a:bodyPr/>
          <a:lstStyle/>
          <a:p>
            <a:endParaRPr lang="en-US"/>
          </a:p>
        </p:txBody>
      </p:sp>
      <p:sp>
        <p:nvSpPr>
          <p:cNvPr id="138254" name="Freeform 119"/>
          <p:cNvSpPr>
            <a:spLocks/>
          </p:cNvSpPr>
          <p:nvPr/>
        </p:nvSpPr>
        <p:spPr bwMode="auto">
          <a:xfrm>
            <a:off x="5702300" y="4724400"/>
            <a:ext cx="20638" cy="177800"/>
          </a:xfrm>
          <a:custGeom>
            <a:avLst/>
            <a:gdLst>
              <a:gd name="T0" fmla="*/ 0 w 13"/>
              <a:gd name="T1" fmla="*/ 0 h 112"/>
              <a:gd name="T2" fmla="*/ 0 w 13"/>
              <a:gd name="T3" fmla="*/ 112 h 112"/>
              <a:gd name="T4" fmla="*/ 0 60000 65536"/>
              <a:gd name="T5" fmla="*/ 0 60000 65536"/>
              <a:gd name="T6" fmla="*/ 0 w 13"/>
              <a:gd name="T7" fmla="*/ 0 h 112"/>
              <a:gd name="T8" fmla="*/ 13 w 13"/>
              <a:gd name="T9" fmla="*/ 112 h 112"/>
            </a:gdLst>
            <a:ahLst/>
            <a:cxnLst>
              <a:cxn ang="T4">
                <a:pos x="T0" y="T1"/>
              </a:cxn>
              <a:cxn ang="T5">
                <a:pos x="T2" y="T3"/>
              </a:cxn>
            </a:cxnLst>
            <a:rect l="T6" t="T7" r="T8" b="T9"/>
            <a:pathLst>
              <a:path w="13" h="112">
                <a:moveTo>
                  <a:pt x="0" y="0"/>
                </a:moveTo>
                <a:cubicBezTo>
                  <a:pt x="13" y="38"/>
                  <a:pt x="0" y="73"/>
                  <a:pt x="0" y="112"/>
                </a:cubicBezTo>
              </a:path>
            </a:pathLst>
          </a:custGeom>
          <a:noFill/>
          <a:ln w="9525">
            <a:solidFill>
              <a:schemeClr val="tx1"/>
            </a:solidFill>
            <a:prstDash val="sysDot"/>
            <a:round/>
            <a:headEnd/>
            <a:tailEnd/>
          </a:ln>
        </p:spPr>
        <p:txBody>
          <a:bodyPr/>
          <a:lstStyle/>
          <a:p>
            <a:endParaRPr lang="en-US"/>
          </a:p>
        </p:txBody>
      </p:sp>
      <p:sp>
        <p:nvSpPr>
          <p:cNvPr id="138255" name="Freeform 120"/>
          <p:cNvSpPr>
            <a:spLocks/>
          </p:cNvSpPr>
          <p:nvPr/>
        </p:nvSpPr>
        <p:spPr bwMode="auto">
          <a:xfrm>
            <a:off x="5588000" y="4762500"/>
            <a:ext cx="101600" cy="215900"/>
          </a:xfrm>
          <a:custGeom>
            <a:avLst/>
            <a:gdLst>
              <a:gd name="T0" fmla="*/ 64 w 64"/>
              <a:gd name="T1" fmla="*/ 0 h 136"/>
              <a:gd name="T2" fmla="*/ 0 w 64"/>
              <a:gd name="T3" fmla="*/ 136 h 136"/>
              <a:gd name="T4" fmla="*/ 0 60000 65536"/>
              <a:gd name="T5" fmla="*/ 0 60000 65536"/>
              <a:gd name="T6" fmla="*/ 0 w 64"/>
              <a:gd name="T7" fmla="*/ 0 h 136"/>
              <a:gd name="T8" fmla="*/ 64 w 64"/>
              <a:gd name="T9" fmla="*/ 136 h 136"/>
            </a:gdLst>
            <a:ahLst/>
            <a:cxnLst>
              <a:cxn ang="T4">
                <a:pos x="T0" y="T1"/>
              </a:cxn>
              <a:cxn ang="T5">
                <a:pos x="T2" y="T3"/>
              </a:cxn>
            </a:cxnLst>
            <a:rect l="T6" t="T7" r="T8" b="T9"/>
            <a:pathLst>
              <a:path w="64" h="136">
                <a:moveTo>
                  <a:pt x="64" y="0"/>
                </a:moveTo>
                <a:cubicBezTo>
                  <a:pt x="36" y="42"/>
                  <a:pt x="36" y="100"/>
                  <a:pt x="0" y="136"/>
                </a:cubicBezTo>
              </a:path>
            </a:pathLst>
          </a:custGeom>
          <a:noFill/>
          <a:ln w="9525">
            <a:solidFill>
              <a:schemeClr val="tx1"/>
            </a:solidFill>
            <a:prstDash val="sysDot"/>
            <a:round/>
            <a:headEnd/>
            <a:tailEnd/>
          </a:ln>
        </p:spPr>
        <p:txBody>
          <a:bodyPr/>
          <a:lstStyle/>
          <a:p>
            <a:endParaRPr lang="en-US"/>
          </a:p>
        </p:txBody>
      </p:sp>
      <p:sp>
        <p:nvSpPr>
          <p:cNvPr id="138256" name="Freeform 121"/>
          <p:cNvSpPr>
            <a:spLocks/>
          </p:cNvSpPr>
          <p:nvPr/>
        </p:nvSpPr>
        <p:spPr bwMode="auto">
          <a:xfrm>
            <a:off x="6426200" y="4724400"/>
            <a:ext cx="63500" cy="139700"/>
          </a:xfrm>
          <a:custGeom>
            <a:avLst/>
            <a:gdLst>
              <a:gd name="T0" fmla="*/ 40 w 40"/>
              <a:gd name="T1" fmla="*/ 0 h 88"/>
              <a:gd name="T2" fmla="*/ 0 w 40"/>
              <a:gd name="T3" fmla="*/ 88 h 88"/>
              <a:gd name="T4" fmla="*/ 0 60000 65536"/>
              <a:gd name="T5" fmla="*/ 0 60000 65536"/>
              <a:gd name="T6" fmla="*/ 0 w 40"/>
              <a:gd name="T7" fmla="*/ 0 h 88"/>
              <a:gd name="T8" fmla="*/ 40 w 40"/>
              <a:gd name="T9" fmla="*/ 88 h 88"/>
            </a:gdLst>
            <a:ahLst/>
            <a:cxnLst>
              <a:cxn ang="T4">
                <a:pos x="T0" y="T1"/>
              </a:cxn>
              <a:cxn ang="T5">
                <a:pos x="T2" y="T3"/>
              </a:cxn>
            </a:cxnLst>
            <a:rect l="T6" t="T7" r="T8" b="T9"/>
            <a:pathLst>
              <a:path w="40" h="88">
                <a:moveTo>
                  <a:pt x="40" y="0"/>
                </a:moveTo>
                <a:cubicBezTo>
                  <a:pt x="36" y="19"/>
                  <a:pt x="30" y="88"/>
                  <a:pt x="0" y="88"/>
                </a:cubicBezTo>
              </a:path>
            </a:pathLst>
          </a:custGeom>
          <a:noFill/>
          <a:ln w="9525">
            <a:solidFill>
              <a:schemeClr val="tx1"/>
            </a:solidFill>
            <a:prstDash val="sysDot"/>
            <a:round/>
            <a:headEnd/>
            <a:tailEnd/>
          </a:ln>
        </p:spPr>
        <p:txBody>
          <a:bodyPr/>
          <a:lstStyle/>
          <a:p>
            <a:endParaRPr lang="en-US"/>
          </a:p>
        </p:txBody>
      </p:sp>
      <p:sp>
        <p:nvSpPr>
          <p:cNvPr id="138257" name="Freeform 122"/>
          <p:cNvSpPr>
            <a:spLocks/>
          </p:cNvSpPr>
          <p:nvPr/>
        </p:nvSpPr>
        <p:spPr bwMode="auto">
          <a:xfrm>
            <a:off x="6515100" y="4762500"/>
            <a:ext cx="50800" cy="177800"/>
          </a:xfrm>
          <a:custGeom>
            <a:avLst/>
            <a:gdLst>
              <a:gd name="T0" fmla="*/ 0 w 32"/>
              <a:gd name="T1" fmla="*/ 0 h 112"/>
              <a:gd name="T2" fmla="*/ 32 w 32"/>
              <a:gd name="T3" fmla="*/ 112 h 112"/>
              <a:gd name="T4" fmla="*/ 0 60000 65536"/>
              <a:gd name="T5" fmla="*/ 0 60000 65536"/>
              <a:gd name="T6" fmla="*/ 0 w 32"/>
              <a:gd name="T7" fmla="*/ 0 h 112"/>
              <a:gd name="T8" fmla="*/ 32 w 32"/>
              <a:gd name="T9" fmla="*/ 112 h 112"/>
            </a:gdLst>
            <a:ahLst/>
            <a:cxnLst>
              <a:cxn ang="T4">
                <a:pos x="T0" y="T1"/>
              </a:cxn>
              <a:cxn ang="T5">
                <a:pos x="T2" y="T3"/>
              </a:cxn>
            </a:cxnLst>
            <a:rect l="T6" t="T7" r="T8" b="T9"/>
            <a:pathLst>
              <a:path w="32" h="112">
                <a:moveTo>
                  <a:pt x="0" y="0"/>
                </a:moveTo>
                <a:cubicBezTo>
                  <a:pt x="16" y="49"/>
                  <a:pt x="32" y="55"/>
                  <a:pt x="32" y="112"/>
                </a:cubicBezTo>
              </a:path>
            </a:pathLst>
          </a:custGeom>
          <a:noFill/>
          <a:ln w="9525">
            <a:solidFill>
              <a:schemeClr val="tx1"/>
            </a:solidFill>
            <a:prstDash val="sysDot"/>
            <a:round/>
            <a:headEnd/>
            <a:tailEnd/>
          </a:ln>
        </p:spPr>
        <p:txBody>
          <a:bodyPr/>
          <a:lstStyle/>
          <a:p>
            <a:endParaRPr lang="en-US"/>
          </a:p>
        </p:txBody>
      </p:sp>
      <p:sp>
        <p:nvSpPr>
          <p:cNvPr id="138258" name="Freeform 123"/>
          <p:cNvSpPr>
            <a:spLocks/>
          </p:cNvSpPr>
          <p:nvPr/>
        </p:nvSpPr>
        <p:spPr bwMode="auto">
          <a:xfrm>
            <a:off x="6070600" y="5041900"/>
            <a:ext cx="39688" cy="228600"/>
          </a:xfrm>
          <a:custGeom>
            <a:avLst/>
            <a:gdLst>
              <a:gd name="T0" fmla="*/ 8 w 25"/>
              <a:gd name="T1" fmla="*/ 0 h 144"/>
              <a:gd name="T2" fmla="*/ 0 w 25"/>
              <a:gd name="T3" fmla="*/ 144 h 144"/>
              <a:gd name="T4" fmla="*/ 0 60000 65536"/>
              <a:gd name="T5" fmla="*/ 0 60000 65536"/>
              <a:gd name="T6" fmla="*/ 0 w 25"/>
              <a:gd name="T7" fmla="*/ 0 h 144"/>
              <a:gd name="T8" fmla="*/ 25 w 25"/>
              <a:gd name="T9" fmla="*/ 144 h 144"/>
            </a:gdLst>
            <a:ahLst/>
            <a:cxnLst>
              <a:cxn ang="T4">
                <a:pos x="T0" y="T1"/>
              </a:cxn>
              <a:cxn ang="T5">
                <a:pos x="T2" y="T3"/>
              </a:cxn>
            </a:cxnLst>
            <a:rect l="T6" t="T7" r="T8" b="T9"/>
            <a:pathLst>
              <a:path w="25" h="144">
                <a:moveTo>
                  <a:pt x="8" y="0"/>
                </a:moveTo>
                <a:cubicBezTo>
                  <a:pt x="25" y="50"/>
                  <a:pt x="0" y="95"/>
                  <a:pt x="0" y="144"/>
                </a:cubicBezTo>
              </a:path>
            </a:pathLst>
          </a:custGeom>
          <a:noFill/>
          <a:ln w="9525">
            <a:solidFill>
              <a:schemeClr val="tx1"/>
            </a:solidFill>
            <a:prstDash val="sysDot"/>
            <a:round/>
            <a:headEnd/>
            <a:tailEnd/>
          </a:ln>
        </p:spPr>
        <p:txBody>
          <a:bodyPr/>
          <a:lstStyle/>
          <a:p>
            <a:endParaRPr lang="en-US"/>
          </a:p>
        </p:txBody>
      </p:sp>
      <p:sp>
        <p:nvSpPr>
          <p:cNvPr id="138259" name="Line 124"/>
          <p:cNvSpPr>
            <a:spLocks noChangeShapeType="1"/>
          </p:cNvSpPr>
          <p:nvPr/>
        </p:nvSpPr>
        <p:spPr bwMode="auto">
          <a:xfrm>
            <a:off x="4724400" y="5410200"/>
            <a:ext cx="2667000" cy="0"/>
          </a:xfrm>
          <a:prstGeom prst="line">
            <a:avLst/>
          </a:prstGeom>
          <a:noFill/>
          <a:ln w="9525">
            <a:solidFill>
              <a:schemeClr val="tx1"/>
            </a:solidFill>
            <a:round/>
            <a:headEnd/>
            <a:tailEnd/>
          </a:ln>
        </p:spPr>
        <p:txBody>
          <a:bodyPr/>
          <a:lstStyle/>
          <a:p>
            <a:endParaRPr lang="en-US"/>
          </a:p>
        </p:txBody>
      </p:sp>
      <p:sp>
        <p:nvSpPr>
          <p:cNvPr id="162941" name="Text Box 125"/>
          <p:cNvSpPr txBox="1">
            <a:spLocks noChangeArrowheads="1"/>
          </p:cNvSpPr>
          <p:nvPr/>
        </p:nvSpPr>
        <p:spPr bwMode="auto">
          <a:xfrm>
            <a:off x="6934200" y="4724400"/>
            <a:ext cx="1905000" cy="523220"/>
          </a:xfrm>
          <a:prstGeom prst="rect">
            <a:avLst/>
          </a:prstGeom>
          <a:noFill/>
          <a:ln w="9525">
            <a:noFill/>
            <a:miter lim="800000"/>
            <a:headEnd/>
            <a:tailEnd/>
          </a:ln>
        </p:spPr>
        <p:txBody>
          <a:bodyPr>
            <a:spAutoFit/>
          </a:bodyPr>
          <a:lstStyle/>
          <a:p>
            <a:pPr>
              <a:spcBef>
                <a:spcPct val="50000"/>
              </a:spcBef>
            </a:pPr>
            <a:r>
              <a:rPr lang="en-US" sz="1400" dirty="0" smtClean="0"/>
              <a:t>Minimal penetration</a:t>
            </a:r>
            <a:br>
              <a:rPr lang="en-US" sz="1400" dirty="0" smtClean="0"/>
            </a:br>
            <a:r>
              <a:rPr lang="en-US" sz="1400" dirty="0" smtClean="0"/>
              <a:t>2 ½” to 3”</a:t>
            </a:r>
            <a:endParaRPr lang="en-US" sz="1400" dirty="0"/>
          </a:p>
        </p:txBody>
      </p:sp>
      <p:sp>
        <p:nvSpPr>
          <p:cNvPr id="162942" name="Text Box 126"/>
          <p:cNvSpPr txBox="1">
            <a:spLocks noChangeArrowheads="1"/>
          </p:cNvSpPr>
          <p:nvPr/>
        </p:nvSpPr>
        <p:spPr bwMode="auto">
          <a:xfrm>
            <a:off x="4114800" y="3962400"/>
            <a:ext cx="1905000" cy="523220"/>
          </a:xfrm>
          <a:prstGeom prst="rect">
            <a:avLst/>
          </a:prstGeom>
          <a:noFill/>
          <a:ln w="9525">
            <a:noFill/>
            <a:miter lim="800000"/>
            <a:headEnd/>
            <a:tailEnd/>
          </a:ln>
        </p:spPr>
        <p:txBody>
          <a:bodyPr>
            <a:spAutoFit/>
          </a:bodyPr>
          <a:lstStyle/>
          <a:p>
            <a:pPr>
              <a:spcBef>
                <a:spcPct val="50000"/>
              </a:spcBef>
            </a:pPr>
            <a:r>
              <a:rPr lang="en-US" sz="1400" dirty="0" smtClean="0"/>
              <a:t>Adjacent surfaces severely faulted</a:t>
            </a:r>
            <a:endParaRPr lang="en-US" sz="1400" dirty="0"/>
          </a:p>
        </p:txBody>
      </p:sp>
      <p:sp>
        <p:nvSpPr>
          <p:cNvPr id="162943" name="Text Box 127"/>
          <p:cNvSpPr txBox="1">
            <a:spLocks noChangeArrowheads="1"/>
          </p:cNvSpPr>
          <p:nvPr/>
        </p:nvSpPr>
        <p:spPr bwMode="auto">
          <a:xfrm>
            <a:off x="6705600" y="2667000"/>
            <a:ext cx="1905000" cy="738664"/>
          </a:xfrm>
          <a:prstGeom prst="rect">
            <a:avLst/>
          </a:prstGeom>
          <a:noFill/>
          <a:ln w="9525">
            <a:noFill/>
            <a:miter lim="800000"/>
            <a:headEnd/>
            <a:tailEnd/>
          </a:ln>
        </p:spPr>
        <p:txBody>
          <a:bodyPr>
            <a:spAutoFit/>
          </a:bodyPr>
          <a:lstStyle/>
          <a:p>
            <a:pPr>
              <a:spcBef>
                <a:spcPct val="50000"/>
              </a:spcBef>
            </a:pPr>
            <a:r>
              <a:rPr lang="en-US" sz="1400" dirty="0" smtClean="0"/>
              <a:t>Lines scored in pavement are erratic</a:t>
            </a:r>
            <a:br>
              <a:rPr lang="en-US" sz="1400" dirty="0" smtClean="0"/>
            </a:br>
            <a:r>
              <a:rPr lang="en-US" sz="1400" dirty="0" smtClean="0"/>
              <a:t>(not straight)</a:t>
            </a:r>
            <a:endParaRPr lang="en-US" sz="1400" dirty="0"/>
          </a:p>
        </p:txBody>
      </p:sp>
      <p:sp>
        <p:nvSpPr>
          <p:cNvPr id="162944" name="Text Box 128"/>
          <p:cNvSpPr txBox="1">
            <a:spLocks noChangeArrowheads="1"/>
          </p:cNvSpPr>
          <p:nvPr/>
        </p:nvSpPr>
        <p:spPr bwMode="auto">
          <a:xfrm>
            <a:off x="4343400" y="5486400"/>
            <a:ext cx="4572000" cy="523220"/>
          </a:xfrm>
          <a:prstGeom prst="rect">
            <a:avLst/>
          </a:prstGeom>
          <a:noFill/>
          <a:ln w="9525">
            <a:noFill/>
            <a:miter lim="800000"/>
            <a:headEnd/>
            <a:tailEnd/>
          </a:ln>
        </p:spPr>
        <p:txBody>
          <a:bodyPr>
            <a:spAutoFit/>
          </a:bodyPr>
          <a:lstStyle/>
          <a:p>
            <a:pPr>
              <a:spcBef>
                <a:spcPct val="50000"/>
              </a:spcBef>
            </a:pPr>
            <a:r>
              <a:rPr lang="en-US" sz="1400" dirty="0" smtClean="0"/>
              <a:t>This is the </a:t>
            </a:r>
            <a:r>
              <a:rPr lang="en-US" sz="1400" u="sng" dirty="0" smtClean="0"/>
              <a:t>least desirable</a:t>
            </a:r>
            <a:r>
              <a:rPr lang="en-US" sz="1400" dirty="0" smtClean="0"/>
              <a:t> method of “cutting” the pavement over the trench.</a:t>
            </a:r>
            <a:endParaRPr lang="en-US" sz="1400" dirty="0"/>
          </a:p>
        </p:txBody>
      </p:sp>
      <p:sp>
        <p:nvSpPr>
          <p:cNvPr id="60"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6061140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Text Box 2"/>
          <p:cNvSpPr txBox="1">
            <a:spLocks noChangeArrowheads="1"/>
          </p:cNvSpPr>
          <p:nvPr/>
        </p:nvSpPr>
        <p:spPr bwMode="auto">
          <a:xfrm>
            <a:off x="762000" y="990600"/>
            <a:ext cx="8001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C.  1.  Pavement Cutting    </a:t>
            </a:r>
            <a:r>
              <a:rPr lang="en-US" sz="1400">
                <a:cs typeface="Times New Roman" pitchFamily="18" charset="0"/>
              </a:rPr>
              <a:t>(cont’d.)</a:t>
            </a:r>
          </a:p>
        </p:txBody>
      </p:sp>
      <p:sp>
        <p:nvSpPr>
          <p:cNvPr id="139268"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139269"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a:t>Pipe Replacement Operations</a:t>
            </a:r>
          </a:p>
        </p:txBody>
      </p:sp>
      <p:grpSp>
        <p:nvGrpSpPr>
          <p:cNvPr id="2" name="Group 64"/>
          <p:cNvGrpSpPr>
            <a:grpSpLocks/>
          </p:cNvGrpSpPr>
          <p:nvPr/>
        </p:nvGrpSpPr>
        <p:grpSpPr bwMode="auto">
          <a:xfrm>
            <a:off x="246063" y="1447800"/>
            <a:ext cx="4343400" cy="3124200"/>
            <a:chOff x="192" y="912"/>
            <a:chExt cx="2736" cy="1968"/>
          </a:xfrm>
        </p:grpSpPr>
        <p:sp>
          <p:nvSpPr>
            <p:cNvPr id="139276" name="Rectangle 59"/>
            <p:cNvSpPr>
              <a:spLocks noChangeArrowheads="1"/>
            </p:cNvSpPr>
            <p:nvPr/>
          </p:nvSpPr>
          <p:spPr bwMode="auto">
            <a:xfrm>
              <a:off x="192" y="912"/>
              <a:ext cx="2736" cy="1968"/>
            </a:xfrm>
            <a:prstGeom prst="rect">
              <a:avLst/>
            </a:prstGeom>
            <a:solidFill>
              <a:srgbClr val="FFFBFE"/>
            </a:solidFill>
            <a:ln w="38100">
              <a:solidFill>
                <a:schemeClr val="accent1"/>
              </a:solidFill>
              <a:miter lim="800000"/>
              <a:headEnd/>
              <a:tailEnd/>
            </a:ln>
          </p:spPr>
          <p:txBody>
            <a:bodyPr wrap="none" anchor="ctr"/>
            <a:lstStyle/>
            <a:p>
              <a:endParaRPr lang="en-US"/>
            </a:p>
          </p:txBody>
        </p:sp>
        <p:pic>
          <p:nvPicPr>
            <p:cNvPr id="139277" name="Picture 58"/>
            <p:cNvPicPr>
              <a:picLocks noChangeAspect="1" noChangeArrowheads="1"/>
            </p:cNvPicPr>
            <p:nvPr/>
          </p:nvPicPr>
          <p:blipFill>
            <a:blip r:embed="rId2" cstate="print">
              <a:lum bright="-20000" contrast="20000"/>
            </a:blip>
            <a:srcRect/>
            <a:stretch>
              <a:fillRect/>
            </a:stretch>
          </p:blipFill>
          <p:spPr bwMode="auto">
            <a:xfrm>
              <a:off x="240" y="960"/>
              <a:ext cx="2586" cy="1854"/>
            </a:xfrm>
            <a:prstGeom prst="rect">
              <a:avLst/>
            </a:prstGeom>
            <a:ln>
              <a:noFill/>
            </a:ln>
            <a:effectLst>
              <a:outerShdw blurRad="292100" dist="139700" dir="2700000" algn="tl" rotWithShape="0">
                <a:srgbClr val="333333">
                  <a:alpha val="65000"/>
                </a:srgbClr>
              </a:outerShdw>
            </a:effectLst>
          </p:spPr>
        </p:pic>
      </p:grpSp>
      <p:sp>
        <p:nvSpPr>
          <p:cNvPr id="139271" name="Text Box 60"/>
          <p:cNvSpPr txBox="1">
            <a:spLocks noChangeArrowheads="1"/>
          </p:cNvSpPr>
          <p:nvPr/>
        </p:nvSpPr>
        <p:spPr bwMode="auto">
          <a:xfrm>
            <a:off x="246063" y="4724400"/>
            <a:ext cx="4249737" cy="304800"/>
          </a:xfrm>
          <a:prstGeom prst="rect">
            <a:avLst/>
          </a:prstGeom>
          <a:noFill/>
          <a:ln w="9525">
            <a:noFill/>
            <a:miter lim="800000"/>
            <a:headEnd/>
            <a:tailEnd/>
          </a:ln>
        </p:spPr>
        <p:txBody>
          <a:bodyPr wrap="square">
            <a:spAutoFit/>
          </a:bodyPr>
          <a:lstStyle/>
          <a:p>
            <a:pPr algn="ctr">
              <a:spcBef>
                <a:spcPct val="50000"/>
              </a:spcBef>
            </a:pPr>
            <a:r>
              <a:rPr lang="en-US" sz="1400" b="1" dirty="0"/>
              <a:t>Vermeer Cutting Wheel Mounted on Bobcat</a:t>
            </a:r>
          </a:p>
        </p:txBody>
      </p:sp>
      <p:sp>
        <p:nvSpPr>
          <p:cNvPr id="163901" name="Text Box 61"/>
          <p:cNvSpPr txBox="1">
            <a:spLocks noChangeArrowheads="1"/>
          </p:cNvSpPr>
          <p:nvPr/>
        </p:nvSpPr>
        <p:spPr bwMode="auto">
          <a:xfrm>
            <a:off x="4495800" y="2286000"/>
            <a:ext cx="4065512" cy="304800"/>
          </a:xfrm>
          <a:prstGeom prst="rect">
            <a:avLst/>
          </a:prstGeom>
          <a:noFill/>
          <a:ln w="9525">
            <a:noFill/>
            <a:miter lim="800000"/>
            <a:headEnd/>
            <a:tailEnd/>
          </a:ln>
        </p:spPr>
        <p:txBody>
          <a:bodyPr wrap="square">
            <a:spAutoFit/>
          </a:bodyPr>
          <a:lstStyle/>
          <a:p>
            <a:pPr algn="ctr">
              <a:spcBef>
                <a:spcPct val="50000"/>
              </a:spcBef>
            </a:pPr>
            <a:r>
              <a:rPr lang="en-US" sz="1400" dirty="0" smtClean="0"/>
              <a:t>Cutting depth up to 18”</a:t>
            </a:r>
            <a:endParaRPr lang="en-US" sz="1400" dirty="0"/>
          </a:p>
        </p:txBody>
      </p:sp>
      <p:sp>
        <p:nvSpPr>
          <p:cNvPr id="163902" name="Text Box 62"/>
          <p:cNvSpPr txBox="1">
            <a:spLocks noChangeArrowheads="1"/>
          </p:cNvSpPr>
          <p:nvPr/>
        </p:nvSpPr>
        <p:spPr bwMode="auto">
          <a:xfrm>
            <a:off x="4495800" y="2514600"/>
            <a:ext cx="4065512" cy="304800"/>
          </a:xfrm>
          <a:prstGeom prst="rect">
            <a:avLst/>
          </a:prstGeom>
          <a:noFill/>
          <a:ln w="9525">
            <a:noFill/>
            <a:miter lim="800000"/>
            <a:headEnd/>
            <a:tailEnd/>
          </a:ln>
        </p:spPr>
        <p:txBody>
          <a:bodyPr wrap="square">
            <a:spAutoFit/>
          </a:bodyPr>
          <a:lstStyle/>
          <a:p>
            <a:pPr algn="ctr">
              <a:spcBef>
                <a:spcPct val="50000"/>
              </a:spcBef>
            </a:pPr>
            <a:r>
              <a:rPr lang="en-US" sz="1400" dirty="0" smtClean="0"/>
              <a:t>Cuts through concrete &amp; ½” re-bar</a:t>
            </a:r>
            <a:endParaRPr lang="en-US" sz="1400" dirty="0"/>
          </a:p>
        </p:txBody>
      </p:sp>
      <p:pic>
        <p:nvPicPr>
          <p:cNvPr id="139274" name="Picture 63"/>
          <p:cNvPicPr>
            <a:picLocks noChangeAspect="1" noChangeArrowheads="1"/>
          </p:cNvPicPr>
          <p:nvPr/>
        </p:nvPicPr>
        <p:blipFill>
          <a:blip r:embed="rId3" cstate="email">
            <a:lum bright="-20000" contrast="30000"/>
            <a:extLst>
              <a:ext uri="{28A0092B-C50C-407E-A947-70E740481C1C}">
                <a14:useLocalDpi xmlns:a14="http://schemas.microsoft.com/office/drawing/2010/main"/>
              </a:ext>
            </a:extLst>
          </a:blip>
          <a:srcRect/>
          <a:stretch>
            <a:fillRect/>
          </a:stretch>
        </p:blipFill>
        <p:spPr bwMode="auto">
          <a:xfrm>
            <a:off x="4495800" y="2971800"/>
            <a:ext cx="4065512" cy="3048000"/>
          </a:xfrm>
          <a:prstGeom prst="rect">
            <a:avLst/>
          </a:prstGeom>
          <a:ln>
            <a:noFill/>
          </a:ln>
          <a:effectLst>
            <a:outerShdw blurRad="292100" dist="139700" dir="2700000" algn="tl" rotWithShape="0">
              <a:srgbClr val="333333">
                <a:alpha val="65000"/>
              </a:srgbClr>
            </a:outerShdw>
          </a:effectLst>
        </p:spPr>
      </p:pic>
      <p:sp>
        <p:nvSpPr>
          <p:cNvPr id="163905" name="Text Box 65"/>
          <p:cNvSpPr txBox="1">
            <a:spLocks noChangeArrowheads="1"/>
          </p:cNvSpPr>
          <p:nvPr/>
        </p:nvSpPr>
        <p:spPr bwMode="auto">
          <a:xfrm>
            <a:off x="1066800" y="5105400"/>
            <a:ext cx="3733800" cy="954107"/>
          </a:xfrm>
          <a:prstGeom prst="rect">
            <a:avLst/>
          </a:prstGeom>
          <a:noFill/>
          <a:ln w="9525">
            <a:noFill/>
            <a:miter lim="800000"/>
            <a:headEnd/>
            <a:tailEnd/>
          </a:ln>
        </p:spPr>
        <p:txBody>
          <a:bodyPr>
            <a:spAutoFit/>
          </a:bodyPr>
          <a:lstStyle/>
          <a:p>
            <a:pPr>
              <a:spcBef>
                <a:spcPct val="50000"/>
              </a:spcBef>
            </a:pPr>
            <a:r>
              <a:rPr lang="en-US" sz="1400" dirty="0" smtClean="0"/>
              <a:t>Use of the Bobcat-mounted Vermeer Wheel </a:t>
            </a:r>
            <a:br>
              <a:rPr lang="en-US" sz="1400" dirty="0" smtClean="0"/>
            </a:br>
            <a:r>
              <a:rPr lang="en-US" sz="1400" dirty="0" smtClean="0"/>
              <a:t>has been identified as a “best practice” in addressing pavement cutting requirements </a:t>
            </a:r>
            <a:br>
              <a:rPr lang="en-US" sz="1400" dirty="0" smtClean="0"/>
            </a:br>
            <a:r>
              <a:rPr lang="en-US" sz="1400" dirty="0" smtClean="0"/>
              <a:t>on pipe replacement operations.</a:t>
            </a:r>
            <a:endParaRPr lang="en-US" sz="1400" dirty="0"/>
          </a:p>
        </p:txBody>
      </p:sp>
      <p:sp>
        <p:nvSpPr>
          <p:cNvPr id="15" name="Title 4">
            <a:hlinkClick r:id="rId4"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2902056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65"/>
          <p:cNvGrpSpPr>
            <a:grpSpLocks/>
          </p:cNvGrpSpPr>
          <p:nvPr/>
        </p:nvGrpSpPr>
        <p:grpSpPr bwMode="auto">
          <a:xfrm>
            <a:off x="1371600" y="1447800"/>
            <a:ext cx="6324600" cy="4606925"/>
            <a:chOff x="864" y="912"/>
            <a:chExt cx="3984" cy="2902"/>
          </a:xfrm>
        </p:grpSpPr>
        <p:grpSp>
          <p:nvGrpSpPr>
            <p:cNvPr id="3" name="Group 2063"/>
            <p:cNvGrpSpPr>
              <a:grpSpLocks/>
            </p:cNvGrpSpPr>
            <p:nvPr/>
          </p:nvGrpSpPr>
          <p:grpSpPr bwMode="auto">
            <a:xfrm>
              <a:off x="864" y="912"/>
              <a:ext cx="3984" cy="2902"/>
              <a:chOff x="720" y="816"/>
              <a:chExt cx="3984" cy="3072"/>
            </a:xfrm>
          </p:grpSpPr>
          <p:sp>
            <p:nvSpPr>
              <p:cNvPr id="140297" name="Rectangle 2062"/>
              <p:cNvSpPr>
                <a:spLocks noChangeArrowheads="1"/>
              </p:cNvSpPr>
              <p:nvPr/>
            </p:nvSpPr>
            <p:spPr bwMode="auto">
              <a:xfrm>
                <a:off x="720" y="816"/>
                <a:ext cx="3984" cy="3072"/>
              </a:xfrm>
              <a:prstGeom prst="rect">
                <a:avLst/>
              </a:prstGeom>
              <a:solidFill>
                <a:srgbClr val="FFFFFF"/>
              </a:solidFill>
              <a:ln w="38100">
                <a:solidFill>
                  <a:schemeClr val="accent1"/>
                </a:solidFill>
                <a:miter lim="800000"/>
                <a:headEnd/>
                <a:tailEnd/>
              </a:ln>
            </p:spPr>
            <p:txBody>
              <a:bodyPr wrap="none" anchor="ctr"/>
              <a:lstStyle/>
              <a:p>
                <a:endParaRPr lang="en-US"/>
              </a:p>
            </p:txBody>
          </p:sp>
          <p:pic>
            <p:nvPicPr>
              <p:cNvPr id="140298" name="Picture 2061"/>
              <p:cNvPicPr>
                <a:picLocks noChangeAspect="1" noChangeArrowheads="1"/>
              </p:cNvPicPr>
              <p:nvPr/>
            </p:nvPicPr>
            <p:blipFill>
              <a:blip r:embed="rId2" cstate="email">
                <a:lum bright="-20000" contrast="20000"/>
                <a:extLst>
                  <a:ext uri="{28A0092B-C50C-407E-A947-70E740481C1C}">
                    <a14:useLocalDpi xmlns:a14="http://schemas.microsoft.com/office/drawing/2010/main"/>
                  </a:ext>
                </a:extLst>
              </a:blip>
              <a:srcRect/>
              <a:stretch>
                <a:fillRect/>
              </a:stretch>
            </p:blipFill>
            <p:spPr bwMode="auto">
              <a:xfrm>
                <a:off x="1152" y="1200"/>
                <a:ext cx="3069" cy="2302"/>
              </a:xfrm>
              <a:prstGeom prst="rect">
                <a:avLst/>
              </a:prstGeom>
              <a:ln>
                <a:noFill/>
              </a:ln>
              <a:effectLst>
                <a:outerShdw blurRad="292100" dist="139700" dir="2700000" algn="tl" rotWithShape="0">
                  <a:srgbClr val="333333">
                    <a:alpha val="65000"/>
                  </a:srgbClr>
                </a:outerShdw>
              </a:effectLst>
            </p:spPr>
          </p:pic>
        </p:grpSp>
        <p:sp>
          <p:nvSpPr>
            <p:cNvPr id="140296" name="Text Box 2064"/>
            <p:cNvSpPr txBox="1">
              <a:spLocks noChangeArrowheads="1"/>
            </p:cNvSpPr>
            <p:nvPr/>
          </p:nvSpPr>
          <p:spPr bwMode="auto">
            <a:xfrm>
              <a:off x="2064" y="3504"/>
              <a:ext cx="1632" cy="192"/>
            </a:xfrm>
            <a:prstGeom prst="rect">
              <a:avLst/>
            </a:prstGeom>
            <a:noFill/>
            <a:ln w="9525">
              <a:noFill/>
              <a:miter lim="800000"/>
              <a:headEnd/>
              <a:tailEnd/>
            </a:ln>
          </p:spPr>
          <p:txBody>
            <a:bodyPr>
              <a:spAutoFit/>
            </a:bodyPr>
            <a:lstStyle/>
            <a:p>
              <a:pPr>
                <a:spcBef>
                  <a:spcPct val="50000"/>
                </a:spcBef>
              </a:pPr>
              <a:r>
                <a:rPr lang="en-US" sz="1400" b="1"/>
                <a:t>Vermeer Wheel in Operation</a:t>
              </a:r>
            </a:p>
          </p:txBody>
        </p:sp>
      </p:grpSp>
      <p:sp>
        <p:nvSpPr>
          <p:cNvPr id="140292" name="Text Box 2050"/>
          <p:cNvSpPr txBox="1">
            <a:spLocks noChangeArrowheads="1"/>
          </p:cNvSpPr>
          <p:nvPr/>
        </p:nvSpPr>
        <p:spPr bwMode="auto">
          <a:xfrm>
            <a:off x="762000" y="990600"/>
            <a:ext cx="8001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C.  1.  Pavement Cutting    </a:t>
            </a:r>
            <a:r>
              <a:rPr lang="en-US" sz="1400">
                <a:cs typeface="Times New Roman" pitchFamily="18" charset="0"/>
              </a:rPr>
              <a:t>(cont’d.)</a:t>
            </a:r>
          </a:p>
        </p:txBody>
      </p:sp>
      <p:sp>
        <p:nvSpPr>
          <p:cNvPr id="140293" name="Text Box 2051"/>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140294" name="Text Box 2052"/>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a:t>Pipe Replacement Operations</a:t>
            </a:r>
          </a:p>
        </p:txBody>
      </p:sp>
      <p:sp>
        <p:nvSpPr>
          <p:cNvPr id="12"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36329779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Text Box 1027"/>
          <p:cNvSpPr txBox="1">
            <a:spLocks noChangeArrowheads="1"/>
          </p:cNvSpPr>
          <p:nvPr/>
        </p:nvSpPr>
        <p:spPr bwMode="auto">
          <a:xfrm>
            <a:off x="762000" y="990600"/>
            <a:ext cx="8001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C.  1.  Pavement Cutting    </a:t>
            </a:r>
            <a:r>
              <a:rPr lang="en-US" sz="1400">
                <a:cs typeface="Times New Roman" pitchFamily="18" charset="0"/>
              </a:rPr>
              <a:t>(cont’d.)</a:t>
            </a:r>
          </a:p>
        </p:txBody>
      </p:sp>
      <p:sp>
        <p:nvSpPr>
          <p:cNvPr id="142340" name="Text Box 1028"/>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142341" name="Text Box 1029"/>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a:t>Pipe Replacement Operations</a:t>
            </a:r>
          </a:p>
        </p:txBody>
      </p:sp>
      <p:pic>
        <p:nvPicPr>
          <p:cNvPr id="142342" name="Picture 1030"/>
          <p:cNvPicPr>
            <a:picLocks noChangeAspect="1" noChangeArrowheads="1"/>
          </p:cNvPicPr>
          <p:nvPr/>
        </p:nvPicPr>
        <p:blipFill>
          <a:blip r:embed="rId2" cstate="email">
            <a:lum bright="-20000" contrast="40000"/>
            <a:extLst>
              <a:ext uri="{28A0092B-C50C-407E-A947-70E740481C1C}">
                <a14:useLocalDpi xmlns:a14="http://schemas.microsoft.com/office/drawing/2010/main"/>
              </a:ext>
            </a:extLst>
          </a:blip>
          <a:srcRect/>
          <a:stretch>
            <a:fillRect/>
          </a:stretch>
        </p:blipFill>
        <p:spPr bwMode="auto">
          <a:xfrm>
            <a:off x="381000" y="1371600"/>
            <a:ext cx="4268788" cy="3200400"/>
          </a:xfrm>
          <a:prstGeom prst="rect">
            <a:avLst/>
          </a:prstGeom>
          <a:ln>
            <a:noFill/>
          </a:ln>
          <a:effectLst>
            <a:outerShdw blurRad="292100" dist="139700" dir="2700000" algn="tl" rotWithShape="0">
              <a:srgbClr val="333333">
                <a:alpha val="65000"/>
              </a:srgbClr>
            </a:outerShdw>
          </a:effectLst>
        </p:spPr>
      </p:pic>
      <p:pic>
        <p:nvPicPr>
          <p:cNvPr id="142343" name="Picture 1031"/>
          <p:cNvPicPr>
            <a:picLocks noChangeAspect="1" noChangeArrowheads="1"/>
          </p:cNvPicPr>
          <p:nvPr/>
        </p:nvPicPr>
        <p:blipFill>
          <a:blip r:embed="rId3" cstate="email">
            <a:lum bright="-20000" contrast="40000"/>
            <a:extLst>
              <a:ext uri="{28A0092B-C50C-407E-A947-70E740481C1C}">
                <a14:useLocalDpi xmlns:a14="http://schemas.microsoft.com/office/drawing/2010/main"/>
              </a:ext>
            </a:extLst>
          </a:blip>
          <a:srcRect/>
          <a:stretch>
            <a:fillRect/>
          </a:stretch>
        </p:blipFill>
        <p:spPr bwMode="auto">
          <a:xfrm>
            <a:off x="4343400" y="2971800"/>
            <a:ext cx="4191000" cy="3142081"/>
          </a:xfrm>
          <a:prstGeom prst="rect">
            <a:avLst/>
          </a:prstGeom>
          <a:ln>
            <a:noFill/>
          </a:ln>
          <a:effectLst>
            <a:outerShdw blurRad="292100" dist="139700" dir="2700000" algn="tl" rotWithShape="0">
              <a:srgbClr val="333333">
                <a:alpha val="65000"/>
              </a:srgbClr>
            </a:outerShdw>
          </a:effectLst>
        </p:spPr>
      </p:pic>
      <p:sp>
        <p:nvSpPr>
          <p:cNvPr id="166920" name="Text Box 1032"/>
          <p:cNvSpPr txBox="1">
            <a:spLocks noChangeArrowheads="1"/>
          </p:cNvSpPr>
          <p:nvPr/>
        </p:nvSpPr>
        <p:spPr bwMode="auto">
          <a:xfrm>
            <a:off x="4649788" y="1905000"/>
            <a:ext cx="3884612" cy="304800"/>
          </a:xfrm>
          <a:prstGeom prst="rect">
            <a:avLst/>
          </a:prstGeom>
          <a:noFill/>
          <a:ln w="9525">
            <a:noFill/>
            <a:miter lim="800000"/>
            <a:headEnd/>
            <a:tailEnd/>
          </a:ln>
        </p:spPr>
        <p:txBody>
          <a:bodyPr wrap="square">
            <a:spAutoFit/>
          </a:bodyPr>
          <a:lstStyle/>
          <a:p>
            <a:pPr algn="ctr">
              <a:spcBef>
                <a:spcPct val="50000"/>
              </a:spcBef>
            </a:pPr>
            <a:r>
              <a:rPr lang="en-US" sz="1400" dirty="0" smtClean="0"/>
              <a:t>Pavement depth was 6”</a:t>
            </a:r>
            <a:endParaRPr lang="en-US" sz="1400" dirty="0"/>
          </a:p>
        </p:txBody>
      </p:sp>
      <p:sp>
        <p:nvSpPr>
          <p:cNvPr id="166921" name="Text Box 1033"/>
          <p:cNvSpPr txBox="1">
            <a:spLocks noChangeArrowheads="1"/>
          </p:cNvSpPr>
          <p:nvPr/>
        </p:nvSpPr>
        <p:spPr bwMode="auto">
          <a:xfrm>
            <a:off x="4649788" y="2209800"/>
            <a:ext cx="3884612" cy="304800"/>
          </a:xfrm>
          <a:prstGeom prst="rect">
            <a:avLst/>
          </a:prstGeom>
          <a:noFill/>
          <a:ln w="9525">
            <a:noFill/>
            <a:miter lim="800000"/>
            <a:headEnd/>
            <a:tailEnd/>
          </a:ln>
        </p:spPr>
        <p:txBody>
          <a:bodyPr wrap="square">
            <a:spAutoFit/>
          </a:bodyPr>
          <a:lstStyle/>
          <a:p>
            <a:pPr algn="ctr">
              <a:spcBef>
                <a:spcPct val="50000"/>
              </a:spcBef>
            </a:pPr>
            <a:r>
              <a:rPr lang="en-US" sz="1400" dirty="0" smtClean="0"/>
              <a:t>Width of pavement 18’</a:t>
            </a:r>
            <a:endParaRPr lang="en-US" sz="1400" dirty="0"/>
          </a:p>
        </p:txBody>
      </p:sp>
      <p:sp>
        <p:nvSpPr>
          <p:cNvPr id="166922" name="Text Box 1034"/>
          <p:cNvSpPr txBox="1">
            <a:spLocks noChangeArrowheads="1"/>
          </p:cNvSpPr>
          <p:nvPr/>
        </p:nvSpPr>
        <p:spPr bwMode="auto">
          <a:xfrm>
            <a:off x="4648200" y="2514600"/>
            <a:ext cx="3886200" cy="304800"/>
          </a:xfrm>
          <a:prstGeom prst="rect">
            <a:avLst/>
          </a:prstGeom>
          <a:noFill/>
          <a:ln w="9525">
            <a:noFill/>
            <a:miter lim="800000"/>
            <a:headEnd/>
            <a:tailEnd/>
          </a:ln>
        </p:spPr>
        <p:txBody>
          <a:bodyPr wrap="square">
            <a:spAutoFit/>
          </a:bodyPr>
          <a:lstStyle/>
          <a:p>
            <a:pPr algn="ctr">
              <a:spcBef>
                <a:spcPct val="50000"/>
              </a:spcBef>
            </a:pPr>
            <a:r>
              <a:rPr lang="en-US" sz="1400" dirty="0" smtClean="0"/>
              <a:t>Cutting time: 30 seconds</a:t>
            </a:r>
            <a:endParaRPr lang="en-US" sz="1400" dirty="0"/>
          </a:p>
        </p:txBody>
      </p:sp>
      <p:sp>
        <p:nvSpPr>
          <p:cNvPr id="14" name="Title 4">
            <a:hlinkClick r:id="rId4"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2750696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Text Box 2"/>
          <p:cNvSpPr txBox="1">
            <a:spLocks noChangeArrowheads="1"/>
          </p:cNvSpPr>
          <p:nvPr/>
        </p:nvSpPr>
        <p:spPr bwMode="auto">
          <a:xfrm>
            <a:off x="762000" y="990600"/>
            <a:ext cx="8001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C.  1.  Pavement Cutting    </a:t>
            </a:r>
            <a:r>
              <a:rPr lang="en-US" sz="1400">
                <a:cs typeface="Times New Roman" pitchFamily="18" charset="0"/>
              </a:rPr>
              <a:t>(cont’d.)</a:t>
            </a:r>
          </a:p>
        </p:txBody>
      </p:sp>
      <p:sp>
        <p:nvSpPr>
          <p:cNvPr id="143364"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143365"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a:t>Pipe Replacement Operations</a:t>
            </a:r>
          </a:p>
        </p:txBody>
      </p:sp>
      <p:sp>
        <p:nvSpPr>
          <p:cNvPr id="167943" name="Text Box 7"/>
          <p:cNvSpPr txBox="1">
            <a:spLocks noChangeArrowheads="1"/>
          </p:cNvSpPr>
          <p:nvPr/>
        </p:nvSpPr>
        <p:spPr bwMode="auto">
          <a:xfrm>
            <a:off x="5029200" y="1524000"/>
            <a:ext cx="3429000" cy="304800"/>
          </a:xfrm>
          <a:prstGeom prst="rect">
            <a:avLst/>
          </a:prstGeom>
          <a:noFill/>
          <a:ln w="9525">
            <a:noFill/>
            <a:miter lim="800000"/>
            <a:headEnd/>
            <a:tailEnd/>
          </a:ln>
        </p:spPr>
        <p:txBody>
          <a:bodyPr>
            <a:spAutoFit/>
          </a:bodyPr>
          <a:lstStyle/>
          <a:p>
            <a:pPr>
              <a:spcBef>
                <a:spcPct val="50000"/>
              </a:spcBef>
            </a:pPr>
            <a:r>
              <a:rPr lang="en-US" sz="1400" dirty="0" smtClean="0"/>
              <a:t>Loose material swept back into open kerfs</a:t>
            </a:r>
            <a:endParaRPr lang="en-US" sz="1400" dirty="0"/>
          </a:p>
        </p:txBody>
      </p:sp>
      <p:sp>
        <p:nvSpPr>
          <p:cNvPr id="167944" name="Text Box 8"/>
          <p:cNvSpPr txBox="1">
            <a:spLocks noChangeArrowheads="1"/>
          </p:cNvSpPr>
          <p:nvPr/>
        </p:nvSpPr>
        <p:spPr bwMode="auto">
          <a:xfrm>
            <a:off x="5029200" y="1828800"/>
            <a:ext cx="3124200" cy="304800"/>
          </a:xfrm>
          <a:prstGeom prst="rect">
            <a:avLst/>
          </a:prstGeom>
          <a:noFill/>
          <a:ln w="9525">
            <a:noFill/>
            <a:miter lim="800000"/>
            <a:headEnd/>
            <a:tailEnd/>
          </a:ln>
        </p:spPr>
        <p:txBody>
          <a:bodyPr>
            <a:spAutoFit/>
          </a:bodyPr>
          <a:lstStyle/>
          <a:p>
            <a:pPr>
              <a:spcBef>
                <a:spcPct val="50000"/>
              </a:spcBef>
            </a:pPr>
            <a:r>
              <a:rPr lang="en-US" sz="1400" dirty="0" smtClean="0"/>
              <a:t>Width of </a:t>
            </a:r>
            <a:r>
              <a:rPr lang="en-US" sz="1400" dirty="0" err="1" smtClean="0"/>
              <a:t>kerf</a:t>
            </a:r>
            <a:r>
              <a:rPr lang="en-US" sz="1400" dirty="0" smtClean="0"/>
              <a:t> approximately 5”</a:t>
            </a:r>
            <a:endParaRPr lang="en-US" sz="1400" dirty="0"/>
          </a:p>
        </p:txBody>
      </p:sp>
      <p:pic>
        <p:nvPicPr>
          <p:cNvPr id="143368" name="Picture 10"/>
          <p:cNvPicPr>
            <a:picLocks noChangeAspect="1" noChangeArrowheads="1"/>
          </p:cNvPicPr>
          <p:nvPr/>
        </p:nvPicPr>
        <p:blipFill>
          <a:blip r:embed="rId2" cstate="email">
            <a:lum bright="-30000" contrast="20000"/>
            <a:extLst>
              <a:ext uri="{28A0092B-C50C-407E-A947-70E740481C1C}">
                <a14:useLocalDpi xmlns:a14="http://schemas.microsoft.com/office/drawing/2010/main"/>
              </a:ext>
            </a:extLst>
          </a:blip>
          <a:srcRect/>
          <a:stretch>
            <a:fillRect/>
          </a:stretch>
        </p:blipFill>
        <p:spPr bwMode="auto">
          <a:xfrm>
            <a:off x="457200" y="1371600"/>
            <a:ext cx="4268788" cy="3200400"/>
          </a:xfrm>
          <a:prstGeom prst="rect">
            <a:avLst/>
          </a:prstGeom>
          <a:ln>
            <a:noFill/>
          </a:ln>
          <a:effectLst>
            <a:outerShdw blurRad="292100" dist="139700" dir="2700000" algn="tl" rotWithShape="0">
              <a:srgbClr val="333333">
                <a:alpha val="65000"/>
              </a:srgbClr>
            </a:outerShdw>
          </a:effectLst>
        </p:spPr>
      </p:pic>
      <p:pic>
        <p:nvPicPr>
          <p:cNvPr id="143369" name="Picture 12"/>
          <p:cNvPicPr>
            <a:picLocks noChangeAspect="1" noChangeArrowheads="1"/>
          </p:cNvPicPr>
          <p:nvPr/>
        </p:nvPicPr>
        <p:blipFill>
          <a:blip r:embed="rId3" cstate="email">
            <a:lum bright="-20000" contrast="20000"/>
            <a:extLst>
              <a:ext uri="{28A0092B-C50C-407E-A947-70E740481C1C}">
                <a14:useLocalDpi xmlns:a14="http://schemas.microsoft.com/office/drawing/2010/main"/>
              </a:ext>
            </a:extLst>
          </a:blip>
          <a:srcRect/>
          <a:stretch>
            <a:fillRect/>
          </a:stretch>
        </p:blipFill>
        <p:spPr bwMode="auto">
          <a:xfrm>
            <a:off x="4267200" y="2971800"/>
            <a:ext cx="4268788" cy="3200400"/>
          </a:xfrm>
          <a:prstGeom prst="rect">
            <a:avLst/>
          </a:prstGeom>
          <a:ln>
            <a:noFill/>
          </a:ln>
          <a:effectLst>
            <a:outerShdw blurRad="292100" dist="139700" dir="2700000" algn="tl" rotWithShape="0">
              <a:srgbClr val="333333">
                <a:alpha val="65000"/>
              </a:srgbClr>
            </a:outerShdw>
          </a:effectLst>
        </p:spPr>
      </p:pic>
      <p:sp>
        <p:nvSpPr>
          <p:cNvPr id="167949" name="Text Box 13"/>
          <p:cNvSpPr txBox="1">
            <a:spLocks noChangeArrowheads="1"/>
          </p:cNvSpPr>
          <p:nvPr/>
        </p:nvSpPr>
        <p:spPr bwMode="auto">
          <a:xfrm>
            <a:off x="5029200" y="2133600"/>
            <a:ext cx="3810000" cy="523220"/>
          </a:xfrm>
          <a:prstGeom prst="rect">
            <a:avLst/>
          </a:prstGeom>
          <a:noFill/>
          <a:ln w="9525">
            <a:noFill/>
            <a:miter lim="800000"/>
            <a:headEnd/>
            <a:tailEnd/>
          </a:ln>
        </p:spPr>
        <p:txBody>
          <a:bodyPr>
            <a:spAutoFit/>
          </a:bodyPr>
          <a:lstStyle/>
          <a:p>
            <a:pPr>
              <a:spcBef>
                <a:spcPct val="50000"/>
              </a:spcBef>
            </a:pPr>
            <a:r>
              <a:rPr lang="en-US" sz="1400" dirty="0" smtClean="0"/>
              <a:t>No binding w/adjacent pavement during initial excavation of paved surface over trench</a:t>
            </a:r>
            <a:endParaRPr lang="en-US" sz="1400" dirty="0"/>
          </a:p>
        </p:txBody>
      </p:sp>
      <p:grpSp>
        <p:nvGrpSpPr>
          <p:cNvPr id="2" name="Group 17"/>
          <p:cNvGrpSpPr>
            <a:grpSpLocks/>
          </p:cNvGrpSpPr>
          <p:nvPr/>
        </p:nvGrpSpPr>
        <p:grpSpPr bwMode="auto">
          <a:xfrm>
            <a:off x="2286000" y="2286000"/>
            <a:ext cx="2667000" cy="1524000"/>
            <a:chOff x="1440" y="1440"/>
            <a:chExt cx="1680" cy="960"/>
          </a:xfrm>
        </p:grpSpPr>
        <p:sp>
          <p:nvSpPr>
            <p:cNvPr id="143372" name="Line 14"/>
            <p:cNvSpPr>
              <a:spLocks noChangeShapeType="1"/>
            </p:cNvSpPr>
            <p:nvPr/>
          </p:nvSpPr>
          <p:spPr bwMode="auto">
            <a:xfrm flipH="1">
              <a:off x="2688" y="1440"/>
              <a:ext cx="432" cy="0"/>
            </a:xfrm>
            <a:prstGeom prst="line">
              <a:avLst/>
            </a:prstGeom>
            <a:noFill/>
            <a:ln w="12700">
              <a:solidFill>
                <a:srgbClr val="FF0000"/>
              </a:solidFill>
              <a:round/>
              <a:headEnd/>
              <a:tailEnd/>
            </a:ln>
          </p:spPr>
          <p:txBody>
            <a:bodyPr/>
            <a:lstStyle/>
            <a:p>
              <a:endParaRPr lang="en-US"/>
            </a:p>
          </p:txBody>
        </p:sp>
        <p:sp>
          <p:nvSpPr>
            <p:cNvPr id="143373" name="Line 15"/>
            <p:cNvSpPr>
              <a:spLocks noChangeShapeType="1"/>
            </p:cNvSpPr>
            <p:nvPr/>
          </p:nvSpPr>
          <p:spPr bwMode="auto">
            <a:xfrm flipH="1">
              <a:off x="1440" y="1440"/>
              <a:ext cx="1248" cy="960"/>
            </a:xfrm>
            <a:prstGeom prst="line">
              <a:avLst/>
            </a:prstGeom>
            <a:noFill/>
            <a:ln w="12700">
              <a:solidFill>
                <a:srgbClr val="FF0000"/>
              </a:solidFill>
              <a:round/>
              <a:headEnd/>
              <a:tailEnd type="triangle" w="med" len="med"/>
            </a:ln>
          </p:spPr>
          <p:txBody>
            <a:bodyPr/>
            <a:lstStyle/>
            <a:p>
              <a:endParaRPr lang="en-US"/>
            </a:p>
          </p:txBody>
        </p:sp>
        <p:sp>
          <p:nvSpPr>
            <p:cNvPr id="143374" name="Line 16"/>
            <p:cNvSpPr>
              <a:spLocks noChangeShapeType="1"/>
            </p:cNvSpPr>
            <p:nvPr/>
          </p:nvSpPr>
          <p:spPr bwMode="auto">
            <a:xfrm flipH="1">
              <a:off x="2400" y="1440"/>
              <a:ext cx="288" cy="48"/>
            </a:xfrm>
            <a:prstGeom prst="line">
              <a:avLst/>
            </a:prstGeom>
            <a:noFill/>
            <a:ln w="12700">
              <a:solidFill>
                <a:srgbClr val="FF0000"/>
              </a:solidFill>
              <a:round/>
              <a:headEnd/>
              <a:tailEnd type="triangle" w="med" len="med"/>
            </a:ln>
          </p:spPr>
          <p:txBody>
            <a:bodyPr/>
            <a:lstStyle/>
            <a:p>
              <a:endParaRPr lang="en-US"/>
            </a:p>
          </p:txBody>
        </p:sp>
      </p:grpSp>
      <p:sp>
        <p:nvSpPr>
          <p:cNvPr id="18" name="Title 4">
            <a:hlinkClick r:id="rId4"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5171749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Text Box 2"/>
          <p:cNvSpPr txBox="1">
            <a:spLocks noChangeArrowheads="1"/>
          </p:cNvSpPr>
          <p:nvPr/>
        </p:nvSpPr>
        <p:spPr bwMode="auto">
          <a:xfrm>
            <a:off x="762000" y="1219200"/>
            <a:ext cx="8001000" cy="523220"/>
          </a:xfrm>
          <a:prstGeom prst="rect">
            <a:avLst/>
          </a:prstGeom>
          <a:noFill/>
          <a:ln w="9525">
            <a:noFill/>
            <a:miter lim="800000"/>
            <a:headEnd/>
            <a:tailEnd/>
          </a:ln>
        </p:spPr>
        <p:txBody>
          <a:bodyPr>
            <a:spAutoFit/>
          </a:bodyPr>
          <a:lstStyle/>
          <a:p>
            <a:pPr>
              <a:spcBef>
                <a:spcPct val="50000"/>
              </a:spcBef>
            </a:pPr>
            <a:r>
              <a:rPr lang="en-US" sz="1400" b="1" dirty="0">
                <a:cs typeface="Times New Roman" pitchFamily="18" charset="0"/>
              </a:rPr>
              <a:t>C.  2.  </a:t>
            </a:r>
            <a:r>
              <a:rPr lang="en-US" sz="1400" b="1" dirty="0" smtClean="0">
                <a:cs typeface="Times New Roman" pitchFamily="18" charset="0"/>
              </a:rPr>
              <a:t>Pipe Size</a:t>
            </a:r>
            <a:r>
              <a:rPr lang="en-US" sz="1400" b="1" dirty="0">
                <a:cs typeface="Times New Roman" pitchFamily="18" charset="0"/>
              </a:rPr>
              <a:t/>
            </a:r>
            <a:br>
              <a:rPr lang="en-US" sz="1400" b="1" dirty="0">
                <a:cs typeface="Times New Roman" pitchFamily="18" charset="0"/>
              </a:rPr>
            </a:br>
            <a:endParaRPr lang="en-US" sz="1400" dirty="0">
              <a:cs typeface="Times New Roman" pitchFamily="18" charset="0"/>
            </a:endParaRPr>
          </a:p>
        </p:txBody>
      </p:sp>
      <p:sp>
        <p:nvSpPr>
          <p:cNvPr id="144388"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144389"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a:t>Pipe Replacement Operations</a:t>
            </a:r>
          </a:p>
        </p:txBody>
      </p:sp>
      <p:pic>
        <p:nvPicPr>
          <p:cNvPr id="144399" name="Picture 19"/>
          <p:cNvPicPr>
            <a:picLocks noChangeAspect="1" noChangeArrowheads="1"/>
          </p:cNvPicPr>
          <p:nvPr/>
        </p:nvPicPr>
        <p:blipFill>
          <a:blip r:embed="rId2" cstate="email">
            <a:lum contrast="30000"/>
            <a:extLst>
              <a:ext uri="{28A0092B-C50C-407E-A947-70E740481C1C}">
                <a14:useLocalDpi xmlns:a14="http://schemas.microsoft.com/office/drawing/2010/main"/>
              </a:ext>
            </a:extLst>
          </a:blip>
          <a:srcRect/>
          <a:stretch>
            <a:fillRect/>
          </a:stretch>
        </p:blipFill>
        <p:spPr bwMode="auto">
          <a:xfrm>
            <a:off x="457200" y="2590800"/>
            <a:ext cx="4854575" cy="3213100"/>
          </a:xfrm>
          <a:prstGeom prst="rect">
            <a:avLst/>
          </a:prstGeom>
          <a:ln>
            <a:noFill/>
          </a:ln>
          <a:effectLst>
            <a:outerShdw blurRad="292100" dist="139700" dir="2700000" algn="tl" rotWithShape="0">
              <a:srgbClr val="333333">
                <a:alpha val="65000"/>
              </a:srgbClr>
            </a:outerShdw>
          </a:effectLst>
        </p:spPr>
      </p:pic>
      <p:sp>
        <p:nvSpPr>
          <p:cNvPr id="149524" name="Text Box 20"/>
          <p:cNvSpPr txBox="1">
            <a:spLocks noChangeArrowheads="1"/>
          </p:cNvSpPr>
          <p:nvPr/>
        </p:nvSpPr>
        <p:spPr bwMode="auto">
          <a:xfrm>
            <a:off x="5715000" y="2514600"/>
            <a:ext cx="3048000" cy="523220"/>
          </a:xfrm>
          <a:prstGeom prst="rect">
            <a:avLst/>
          </a:prstGeom>
          <a:noFill/>
          <a:ln w="9525">
            <a:noFill/>
            <a:miter lim="800000"/>
            <a:headEnd/>
            <a:tailEnd/>
          </a:ln>
        </p:spPr>
        <p:txBody>
          <a:bodyPr>
            <a:spAutoFit/>
          </a:bodyPr>
          <a:lstStyle/>
          <a:p>
            <a:pPr>
              <a:spcBef>
                <a:spcPct val="50000"/>
              </a:spcBef>
            </a:pPr>
            <a:r>
              <a:rPr lang="en-US" sz="1400" i="1" dirty="0" smtClean="0"/>
              <a:t>Any activity involved in maintaining something in “good working order”</a:t>
            </a:r>
            <a:endParaRPr lang="en-US" sz="1400" i="1" dirty="0"/>
          </a:p>
        </p:txBody>
      </p:sp>
      <p:sp>
        <p:nvSpPr>
          <p:cNvPr id="149525" name="Text Box 21"/>
          <p:cNvSpPr txBox="1">
            <a:spLocks noChangeArrowheads="1"/>
          </p:cNvSpPr>
          <p:nvPr/>
        </p:nvSpPr>
        <p:spPr bwMode="auto">
          <a:xfrm>
            <a:off x="5638800" y="2286000"/>
            <a:ext cx="3048000" cy="304800"/>
          </a:xfrm>
          <a:prstGeom prst="rect">
            <a:avLst/>
          </a:prstGeom>
          <a:noFill/>
          <a:ln w="9525">
            <a:noFill/>
            <a:miter lim="800000"/>
            <a:headEnd/>
            <a:tailEnd/>
          </a:ln>
        </p:spPr>
        <p:txBody>
          <a:bodyPr>
            <a:spAutoFit/>
          </a:bodyPr>
          <a:lstStyle/>
          <a:p>
            <a:pPr>
              <a:spcBef>
                <a:spcPct val="50000"/>
              </a:spcBef>
            </a:pPr>
            <a:r>
              <a:rPr lang="en-US" sz="1400" b="1"/>
              <a:t>Maintenance:</a:t>
            </a:r>
          </a:p>
        </p:txBody>
      </p:sp>
      <p:sp>
        <p:nvSpPr>
          <p:cNvPr id="149526" name="Text Box 22"/>
          <p:cNvSpPr txBox="1">
            <a:spLocks noChangeArrowheads="1"/>
          </p:cNvSpPr>
          <p:nvPr/>
        </p:nvSpPr>
        <p:spPr bwMode="auto">
          <a:xfrm>
            <a:off x="5486400" y="3124200"/>
            <a:ext cx="3200400" cy="954107"/>
          </a:xfrm>
          <a:prstGeom prst="rect">
            <a:avLst/>
          </a:prstGeom>
          <a:noFill/>
          <a:ln w="9525">
            <a:noFill/>
            <a:miter lim="800000"/>
            <a:headEnd/>
            <a:tailEnd/>
          </a:ln>
        </p:spPr>
        <p:txBody>
          <a:bodyPr>
            <a:spAutoFit/>
          </a:bodyPr>
          <a:lstStyle/>
          <a:p>
            <a:pPr>
              <a:spcBef>
                <a:spcPct val="50000"/>
              </a:spcBef>
            </a:pPr>
            <a:r>
              <a:rPr lang="en-US" sz="1400" dirty="0" smtClean="0"/>
              <a:t>Performance indicators recognize increased storm water runoff generated by changes in land use over the past 20 to 40 years</a:t>
            </a:r>
            <a:endParaRPr lang="en-US" sz="1400" dirty="0"/>
          </a:p>
        </p:txBody>
      </p:sp>
      <p:sp>
        <p:nvSpPr>
          <p:cNvPr id="149527" name="Text Box 23"/>
          <p:cNvSpPr txBox="1">
            <a:spLocks noChangeArrowheads="1"/>
          </p:cNvSpPr>
          <p:nvPr/>
        </p:nvSpPr>
        <p:spPr bwMode="auto">
          <a:xfrm>
            <a:off x="5486400" y="5105400"/>
            <a:ext cx="3200400" cy="738664"/>
          </a:xfrm>
          <a:prstGeom prst="rect">
            <a:avLst/>
          </a:prstGeom>
          <a:noFill/>
          <a:ln w="9525">
            <a:noFill/>
            <a:miter lim="800000"/>
            <a:headEnd/>
            <a:tailEnd/>
          </a:ln>
        </p:spPr>
        <p:txBody>
          <a:bodyPr>
            <a:spAutoFit/>
          </a:bodyPr>
          <a:lstStyle/>
          <a:p>
            <a:pPr>
              <a:spcBef>
                <a:spcPct val="50000"/>
              </a:spcBef>
            </a:pPr>
            <a:r>
              <a:rPr lang="en-US" sz="1400" dirty="0" smtClean="0"/>
              <a:t>Performance indicators also recognize current laws relative to storm water management</a:t>
            </a:r>
            <a:endParaRPr lang="en-US" sz="1400" dirty="0"/>
          </a:p>
        </p:txBody>
      </p:sp>
      <p:sp>
        <p:nvSpPr>
          <p:cNvPr id="149528" name="Text Box 24"/>
          <p:cNvSpPr txBox="1">
            <a:spLocks noChangeArrowheads="1"/>
          </p:cNvSpPr>
          <p:nvPr/>
        </p:nvSpPr>
        <p:spPr bwMode="auto">
          <a:xfrm>
            <a:off x="5486400" y="4038600"/>
            <a:ext cx="3124200" cy="738664"/>
          </a:xfrm>
          <a:prstGeom prst="rect">
            <a:avLst/>
          </a:prstGeom>
          <a:noFill/>
          <a:ln w="9525">
            <a:noFill/>
            <a:miter lim="800000"/>
            <a:headEnd/>
            <a:tailEnd/>
          </a:ln>
        </p:spPr>
        <p:txBody>
          <a:bodyPr wrap="square">
            <a:spAutoFit/>
          </a:bodyPr>
          <a:lstStyle/>
          <a:p>
            <a:pPr>
              <a:spcBef>
                <a:spcPct val="50000"/>
              </a:spcBef>
            </a:pPr>
            <a:r>
              <a:rPr lang="en-US" sz="1400" dirty="0" smtClean="0"/>
              <a:t>Most pipe requiring replacement today were originally installed 20 to 40 years ago</a:t>
            </a:r>
            <a:endParaRPr lang="en-US" sz="1400" dirty="0"/>
          </a:p>
        </p:txBody>
      </p:sp>
      <p:sp>
        <p:nvSpPr>
          <p:cNvPr id="149529" name="Text Box 25"/>
          <p:cNvSpPr txBox="1">
            <a:spLocks noChangeArrowheads="1"/>
          </p:cNvSpPr>
          <p:nvPr/>
        </p:nvSpPr>
        <p:spPr bwMode="auto">
          <a:xfrm>
            <a:off x="5486400" y="4664075"/>
            <a:ext cx="3200400" cy="523220"/>
          </a:xfrm>
          <a:prstGeom prst="rect">
            <a:avLst/>
          </a:prstGeom>
          <a:noFill/>
          <a:ln w="9525">
            <a:noFill/>
            <a:miter lim="800000"/>
            <a:headEnd/>
            <a:tailEnd/>
          </a:ln>
        </p:spPr>
        <p:txBody>
          <a:bodyPr>
            <a:spAutoFit/>
          </a:bodyPr>
          <a:lstStyle/>
          <a:p>
            <a:pPr>
              <a:spcBef>
                <a:spcPct val="50000"/>
              </a:spcBef>
            </a:pPr>
            <a:r>
              <a:rPr lang="en-US" sz="1400" dirty="0" smtClean="0"/>
              <a:t>Replacing a 15” pipe in kind rarely addresses these changes</a:t>
            </a:r>
            <a:endParaRPr lang="en-US" sz="1400" dirty="0"/>
          </a:p>
        </p:txBody>
      </p:sp>
      <p:sp>
        <p:nvSpPr>
          <p:cNvPr id="149530" name="Text Box 26"/>
          <p:cNvSpPr txBox="1">
            <a:spLocks noChangeArrowheads="1"/>
          </p:cNvSpPr>
          <p:nvPr/>
        </p:nvSpPr>
        <p:spPr bwMode="auto">
          <a:xfrm>
            <a:off x="457200" y="5715000"/>
            <a:ext cx="4854575" cy="584775"/>
          </a:xfrm>
          <a:prstGeom prst="rect">
            <a:avLst/>
          </a:prstGeom>
          <a:noFill/>
          <a:ln w="9525">
            <a:noFill/>
            <a:miter lim="800000"/>
            <a:headEnd/>
            <a:tailEnd/>
          </a:ln>
        </p:spPr>
        <p:txBody>
          <a:bodyPr wrap="square">
            <a:spAutoFit/>
          </a:bodyPr>
          <a:lstStyle/>
          <a:p>
            <a:pPr algn="ctr">
              <a:spcBef>
                <a:spcPct val="50000"/>
              </a:spcBef>
            </a:pPr>
            <a:r>
              <a:rPr lang="en-US" sz="1400" b="1" dirty="0" smtClean="0"/>
              <a:t>Replacing this</a:t>
            </a:r>
            <a:r>
              <a:rPr lang="en-US" dirty="0" smtClean="0"/>
              <a:t> </a:t>
            </a:r>
            <a:r>
              <a:rPr lang="en-US" sz="1400" b="1" dirty="0" smtClean="0"/>
              <a:t>15” pipe “in kind” may not represent </a:t>
            </a:r>
            <a:br>
              <a:rPr lang="en-US" sz="1400" b="1" dirty="0" smtClean="0"/>
            </a:br>
            <a:r>
              <a:rPr lang="en-US" sz="1400" b="1" dirty="0" smtClean="0"/>
              <a:t>maintaining the facility in “</a:t>
            </a:r>
            <a:r>
              <a:rPr lang="en-US" sz="1400" b="1" i="1" dirty="0" smtClean="0"/>
              <a:t>good working order</a:t>
            </a:r>
            <a:r>
              <a:rPr lang="en-US" sz="1400" b="1" dirty="0" smtClean="0"/>
              <a:t>”</a:t>
            </a:r>
            <a:endParaRPr lang="en-US" sz="1400" b="1" dirty="0"/>
          </a:p>
        </p:txBody>
      </p:sp>
      <p:sp>
        <p:nvSpPr>
          <p:cNvPr id="33" name="Rectangle 32"/>
          <p:cNvSpPr/>
          <p:nvPr/>
        </p:nvSpPr>
        <p:spPr>
          <a:xfrm>
            <a:off x="990600" y="1600200"/>
            <a:ext cx="7391400" cy="738664"/>
          </a:xfrm>
          <a:prstGeom prst="rect">
            <a:avLst/>
          </a:prstGeom>
        </p:spPr>
        <p:txBody>
          <a:bodyPr wrap="square">
            <a:spAutoFit/>
          </a:bodyPr>
          <a:lstStyle/>
          <a:p>
            <a:r>
              <a:rPr lang="en-US" sz="1400" dirty="0" smtClean="0"/>
              <a:t>1. Reduced size of existing pipe or installed pipe &gt; 48” dia. without hydraulic study.</a:t>
            </a:r>
          </a:p>
          <a:p>
            <a:r>
              <a:rPr lang="en-US" sz="1400" dirty="0" smtClean="0"/>
              <a:t>3. Replaced 15” in kind.</a:t>
            </a:r>
          </a:p>
          <a:p>
            <a:r>
              <a:rPr lang="en-US" sz="1400" dirty="0" smtClean="0"/>
              <a:t>5. Installed 18” to 48” dia. pipe or &gt; 48” dia. pipe with hydraulic study.</a:t>
            </a:r>
            <a:endParaRPr lang="en-US" sz="1400" dirty="0"/>
          </a:p>
        </p:txBody>
      </p:sp>
      <p:sp>
        <p:nvSpPr>
          <p:cNvPr id="18"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3802771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Text Box 2"/>
          <p:cNvSpPr txBox="1">
            <a:spLocks noChangeArrowheads="1"/>
          </p:cNvSpPr>
          <p:nvPr/>
        </p:nvSpPr>
        <p:spPr bwMode="auto">
          <a:xfrm>
            <a:off x="885825" y="1219200"/>
            <a:ext cx="8001000" cy="523220"/>
          </a:xfrm>
          <a:prstGeom prst="rect">
            <a:avLst/>
          </a:prstGeom>
          <a:noFill/>
          <a:ln w="9525">
            <a:noFill/>
            <a:miter lim="800000"/>
            <a:headEnd/>
            <a:tailEnd/>
          </a:ln>
        </p:spPr>
        <p:txBody>
          <a:bodyPr>
            <a:spAutoFit/>
          </a:bodyPr>
          <a:lstStyle/>
          <a:p>
            <a:pPr>
              <a:spcBef>
                <a:spcPct val="50000"/>
              </a:spcBef>
            </a:pPr>
            <a:r>
              <a:rPr lang="en-US" sz="1400" b="1" dirty="0">
                <a:cs typeface="Times New Roman" pitchFamily="18" charset="0"/>
              </a:rPr>
              <a:t>C.  3.  Damaged Pipe</a:t>
            </a:r>
            <a:br>
              <a:rPr lang="en-US" sz="1400" b="1" dirty="0">
                <a:cs typeface="Times New Roman" pitchFamily="18" charset="0"/>
              </a:rPr>
            </a:br>
            <a:endParaRPr lang="en-US" sz="1400" dirty="0">
              <a:cs typeface="Times New Roman" pitchFamily="18" charset="0"/>
            </a:endParaRPr>
          </a:p>
        </p:txBody>
      </p:sp>
      <p:sp>
        <p:nvSpPr>
          <p:cNvPr id="145412"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145413"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a:t>Pipe Replacement Operations</a:t>
            </a:r>
          </a:p>
        </p:txBody>
      </p:sp>
      <p:pic>
        <p:nvPicPr>
          <p:cNvPr id="145423" name="Picture 18"/>
          <p:cNvPicPr>
            <a:picLocks noChangeAspect="1" noChangeArrowheads="1"/>
          </p:cNvPicPr>
          <p:nvPr/>
        </p:nvPicPr>
        <p:blipFill>
          <a:blip r:embed="rId2" cstate="email">
            <a:lum bright="-20000" contrast="10000"/>
            <a:extLst>
              <a:ext uri="{28A0092B-C50C-407E-A947-70E740481C1C}">
                <a14:useLocalDpi xmlns:a14="http://schemas.microsoft.com/office/drawing/2010/main"/>
              </a:ext>
            </a:extLst>
          </a:blip>
          <a:srcRect/>
          <a:stretch>
            <a:fillRect/>
          </a:stretch>
        </p:blipFill>
        <p:spPr bwMode="auto">
          <a:xfrm>
            <a:off x="609600" y="3048000"/>
            <a:ext cx="3290888" cy="2466975"/>
          </a:xfrm>
          <a:prstGeom prst="rect">
            <a:avLst/>
          </a:prstGeom>
          <a:ln>
            <a:noFill/>
          </a:ln>
          <a:effectLst>
            <a:outerShdw blurRad="292100" dist="139700" dir="2700000" algn="tl" rotWithShape="0">
              <a:srgbClr val="333333">
                <a:alpha val="65000"/>
              </a:srgbClr>
            </a:outerShdw>
          </a:effectLst>
        </p:spPr>
      </p:pic>
      <p:pic>
        <p:nvPicPr>
          <p:cNvPr id="145424" name="Picture 19"/>
          <p:cNvPicPr>
            <a:picLocks noChangeAspect="1" noChangeArrowheads="1"/>
          </p:cNvPicPr>
          <p:nvPr/>
        </p:nvPicPr>
        <p:blipFill>
          <a:blip r:embed="rId3" cstate="email">
            <a:lum bright="-20000" contrast="10000"/>
            <a:extLst>
              <a:ext uri="{28A0092B-C50C-407E-A947-70E740481C1C}">
                <a14:useLocalDpi xmlns:a14="http://schemas.microsoft.com/office/drawing/2010/main"/>
              </a:ext>
            </a:extLst>
          </a:blip>
          <a:srcRect/>
          <a:stretch>
            <a:fillRect/>
          </a:stretch>
        </p:blipFill>
        <p:spPr bwMode="auto">
          <a:xfrm>
            <a:off x="4381249" y="3657599"/>
            <a:ext cx="3290888" cy="2466975"/>
          </a:xfrm>
          <a:prstGeom prst="rect">
            <a:avLst/>
          </a:prstGeom>
          <a:ln>
            <a:noFill/>
          </a:ln>
          <a:effectLst>
            <a:outerShdw blurRad="292100" dist="139700" dir="2700000" algn="tl" rotWithShape="0">
              <a:srgbClr val="333333">
                <a:alpha val="65000"/>
              </a:srgbClr>
            </a:outerShdw>
          </a:effectLst>
        </p:spPr>
      </p:pic>
      <p:sp>
        <p:nvSpPr>
          <p:cNvPr id="145425" name="Text Box 20"/>
          <p:cNvSpPr txBox="1">
            <a:spLocks noChangeArrowheads="1"/>
          </p:cNvSpPr>
          <p:nvPr/>
        </p:nvSpPr>
        <p:spPr bwMode="auto">
          <a:xfrm>
            <a:off x="4381250" y="3058180"/>
            <a:ext cx="3290888" cy="523220"/>
          </a:xfrm>
          <a:prstGeom prst="rect">
            <a:avLst/>
          </a:prstGeom>
          <a:noFill/>
          <a:ln w="9525">
            <a:noFill/>
            <a:miter lim="800000"/>
            <a:headEnd/>
            <a:tailEnd/>
          </a:ln>
        </p:spPr>
        <p:txBody>
          <a:bodyPr wrap="square">
            <a:spAutoFit/>
          </a:bodyPr>
          <a:lstStyle/>
          <a:p>
            <a:pPr algn="ctr">
              <a:spcBef>
                <a:spcPct val="50000"/>
              </a:spcBef>
            </a:pPr>
            <a:r>
              <a:rPr lang="en-US" sz="1400" dirty="0" smtClean="0"/>
              <a:t>Care must be  taken during transportation, storage and placement</a:t>
            </a:r>
            <a:endParaRPr lang="en-US" sz="1400" dirty="0"/>
          </a:p>
        </p:txBody>
      </p:sp>
      <p:sp>
        <p:nvSpPr>
          <p:cNvPr id="145426" name="Text Box 21"/>
          <p:cNvSpPr txBox="1">
            <a:spLocks noChangeArrowheads="1"/>
          </p:cNvSpPr>
          <p:nvPr/>
        </p:nvSpPr>
        <p:spPr bwMode="auto">
          <a:xfrm>
            <a:off x="609600" y="5638800"/>
            <a:ext cx="3290888" cy="523220"/>
          </a:xfrm>
          <a:prstGeom prst="rect">
            <a:avLst/>
          </a:prstGeom>
          <a:noFill/>
          <a:ln w="9525">
            <a:noFill/>
            <a:miter lim="800000"/>
            <a:headEnd/>
            <a:tailEnd/>
          </a:ln>
        </p:spPr>
        <p:txBody>
          <a:bodyPr wrap="square">
            <a:spAutoFit/>
          </a:bodyPr>
          <a:lstStyle/>
          <a:p>
            <a:pPr algn="ctr">
              <a:spcBef>
                <a:spcPct val="50000"/>
              </a:spcBef>
            </a:pPr>
            <a:r>
              <a:rPr lang="en-US" sz="1400" dirty="0" smtClean="0"/>
              <a:t>Most vulnerable to damage are </a:t>
            </a:r>
            <a:br>
              <a:rPr lang="en-US" sz="1400" dirty="0" smtClean="0"/>
            </a:br>
            <a:r>
              <a:rPr lang="en-US" sz="1400" dirty="0" smtClean="0"/>
              <a:t>concrete and metal pipe</a:t>
            </a:r>
            <a:endParaRPr lang="en-US" sz="1400" dirty="0"/>
          </a:p>
        </p:txBody>
      </p:sp>
      <p:sp>
        <p:nvSpPr>
          <p:cNvPr id="29" name="Rectangle 28"/>
          <p:cNvSpPr/>
          <p:nvPr/>
        </p:nvSpPr>
        <p:spPr>
          <a:xfrm>
            <a:off x="1295400" y="1600200"/>
            <a:ext cx="6553200" cy="1169551"/>
          </a:xfrm>
          <a:prstGeom prst="rect">
            <a:avLst/>
          </a:prstGeom>
        </p:spPr>
        <p:txBody>
          <a:bodyPr wrap="square">
            <a:spAutoFit/>
          </a:bodyPr>
          <a:lstStyle/>
          <a:p>
            <a:r>
              <a:rPr lang="en-US" sz="1400" dirty="0" smtClean="0"/>
              <a:t>1. Damaged ends and/or holes in pipe.</a:t>
            </a:r>
          </a:p>
          <a:p>
            <a:r>
              <a:rPr lang="en-US" sz="1400" dirty="0" smtClean="0"/>
              <a:t>2. Damaged ends and/or major unrepaired coating damage.</a:t>
            </a:r>
          </a:p>
          <a:p>
            <a:r>
              <a:rPr lang="en-US" sz="1400" dirty="0" smtClean="0"/>
              <a:t>3. No end damage – minor unrepaired coating damage.</a:t>
            </a:r>
          </a:p>
          <a:p>
            <a:r>
              <a:rPr lang="en-US" sz="1400" dirty="0" smtClean="0"/>
              <a:t>4. No end damage – coating damage repaired.</a:t>
            </a:r>
          </a:p>
          <a:p>
            <a:r>
              <a:rPr lang="en-US" sz="1400" dirty="0" smtClean="0"/>
              <a:t>5. No visible damage.</a:t>
            </a:r>
            <a:endParaRPr lang="en-US" sz="1400" dirty="0"/>
          </a:p>
        </p:txBody>
      </p:sp>
      <p:sp>
        <p:nvSpPr>
          <p:cNvPr id="14" name="Title 4">
            <a:hlinkClick r:id="rId4"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41384139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Text Box 2"/>
          <p:cNvSpPr txBox="1">
            <a:spLocks noChangeArrowheads="1"/>
          </p:cNvSpPr>
          <p:nvPr/>
        </p:nvSpPr>
        <p:spPr bwMode="auto">
          <a:xfrm>
            <a:off x="914400" y="838200"/>
            <a:ext cx="8001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C.  3.  Damaged Pipe      </a:t>
            </a:r>
            <a:r>
              <a:rPr lang="en-US" sz="1400">
                <a:cs typeface="Times New Roman" pitchFamily="18" charset="0"/>
              </a:rPr>
              <a:t>(cont’d.)</a:t>
            </a:r>
          </a:p>
        </p:txBody>
      </p:sp>
      <p:sp>
        <p:nvSpPr>
          <p:cNvPr id="146436"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146437"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a:t>Pipe Replacement Operations</a:t>
            </a:r>
          </a:p>
        </p:txBody>
      </p:sp>
      <p:sp>
        <p:nvSpPr>
          <p:cNvPr id="168981" name="Text Box 21"/>
          <p:cNvSpPr txBox="1">
            <a:spLocks noChangeArrowheads="1"/>
          </p:cNvSpPr>
          <p:nvPr/>
        </p:nvSpPr>
        <p:spPr bwMode="auto">
          <a:xfrm>
            <a:off x="1828800" y="4876800"/>
            <a:ext cx="2438400" cy="523220"/>
          </a:xfrm>
          <a:prstGeom prst="rect">
            <a:avLst/>
          </a:prstGeom>
          <a:noFill/>
          <a:ln w="9525">
            <a:noFill/>
            <a:miter lim="800000"/>
            <a:headEnd/>
            <a:tailEnd/>
          </a:ln>
        </p:spPr>
        <p:txBody>
          <a:bodyPr wrap="square">
            <a:spAutoFit/>
          </a:bodyPr>
          <a:lstStyle/>
          <a:p>
            <a:pPr algn="ctr">
              <a:spcBef>
                <a:spcPct val="50000"/>
              </a:spcBef>
            </a:pPr>
            <a:r>
              <a:rPr lang="en-US" sz="1400" dirty="0" smtClean="0"/>
              <a:t>Mortar mix used to repair damage</a:t>
            </a:r>
            <a:endParaRPr lang="en-US" sz="1400" dirty="0"/>
          </a:p>
        </p:txBody>
      </p:sp>
      <p:pic>
        <p:nvPicPr>
          <p:cNvPr id="146439" name="Picture 23"/>
          <p:cNvPicPr>
            <a:picLocks noChangeAspect="1" noChangeArrowheads="1"/>
          </p:cNvPicPr>
          <p:nvPr/>
        </p:nvPicPr>
        <p:blipFill>
          <a:blip r:embed="rId2" cstate="email">
            <a:lum bright="-30000" contrast="40000"/>
            <a:extLst>
              <a:ext uri="{28A0092B-C50C-407E-A947-70E740481C1C}">
                <a14:useLocalDpi xmlns:a14="http://schemas.microsoft.com/office/drawing/2010/main"/>
              </a:ext>
            </a:extLst>
          </a:blip>
          <a:srcRect/>
          <a:stretch>
            <a:fillRect/>
          </a:stretch>
        </p:blipFill>
        <p:spPr bwMode="auto">
          <a:xfrm>
            <a:off x="533400" y="1447800"/>
            <a:ext cx="3968750" cy="2819400"/>
          </a:xfrm>
          <a:prstGeom prst="rect">
            <a:avLst/>
          </a:prstGeom>
          <a:ln>
            <a:noFill/>
          </a:ln>
          <a:effectLst>
            <a:outerShdw blurRad="292100" dist="139700" dir="2700000" algn="tl" rotWithShape="0">
              <a:srgbClr val="333333">
                <a:alpha val="65000"/>
              </a:srgbClr>
            </a:outerShdw>
          </a:effectLst>
        </p:spPr>
      </p:pic>
      <p:pic>
        <p:nvPicPr>
          <p:cNvPr id="146440" name="Picture 25"/>
          <p:cNvPicPr>
            <a:picLocks noChangeAspect="1" noChangeArrowheads="1"/>
          </p:cNvPicPr>
          <p:nvPr/>
        </p:nvPicPr>
        <p:blipFill>
          <a:blip r:embed="rId3" cstate="email">
            <a:lum bright="-20000"/>
            <a:extLst>
              <a:ext uri="{28A0092B-C50C-407E-A947-70E740481C1C}">
                <a14:useLocalDpi xmlns:a14="http://schemas.microsoft.com/office/drawing/2010/main"/>
              </a:ext>
            </a:extLst>
          </a:blip>
          <a:srcRect/>
          <a:stretch>
            <a:fillRect/>
          </a:stretch>
        </p:blipFill>
        <p:spPr bwMode="auto">
          <a:xfrm>
            <a:off x="4267200" y="2971800"/>
            <a:ext cx="4268788" cy="3200400"/>
          </a:xfrm>
          <a:prstGeom prst="rect">
            <a:avLst/>
          </a:prstGeom>
          <a:ln>
            <a:noFill/>
          </a:ln>
          <a:effectLst>
            <a:outerShdw blurRad="292100" dist="139700" dir="2700000" algn="tl" rotWithShape="0">
              <a:srgbClr val="333333">
                <a:alpha val="65000"/>
              </a:srgbClr>
            </a:outerShdw>
          </a:effectLst>
        </p:spPr>
      </p:pic>
      <p:sp>
        <p:nvSpPr>
          <p:cNvPr id="168986" name="Text Box 26"/>
          <p:cNvSpPr txBox="1">
            <a:spLocks noChangeArrowheads="1"/>
          </p:cNvSpPr>
          <p:nvPr/>
        </p:nvSpPr>
        <p:spPr bwMode="auto">
          <a:xfrm>
            <a:off x="4876800" y="1524000"/>
            <a:ext cx="3200400" cy="523220"/>
          </a:xfrm>
          <a:prstGeom prst="rect">
            <a:avLst/>
          </a:prstGeom>
          <a:noFill/>
          <a:ln w="9525">
            <a:noFill/>
            <a:miter lim="800000"/>
            <a:headEnd/>
            <a:tailEnd/>
          </a:ln>
        </p:spPr>
        <p:txBody>
          <a:bodyPr>
            <a:spAutoFit/>
          </a:bodyPr>
          <a:lstStyle/>
          <a:p>
            <a:pPr algn="ctr">
              <a:spcBef>
                <a:spcPct val="50000"/>
              </a:spcBef>
            </a:pPr>
            <a:r>
              <a:rPr lang="en-US" sz="1400" dirty="0" smtClean="0"/>
              <a:t>Concrete pipe damaged by excavator bucket during installation</a:t>
            </a:r>
            <a:endParaRPr lang="en-US" sz="1400" dirty="0"/>
          </a:p>
        </p:txBody>
      </p:sp>
      <p:sp>
        <p:nvSpPr>
          <p:cNvPr id="168987" name="Line 27"/>
          <p:cNvSpPr>
            <a:spLocks noChangeShapeType="1"/>
          </p:cNvSpPr>
          <p:nvPr/>
        </p:nvSpPr>
        <p:spPr bwMode="auto">
          <a:xfrm flipH="1">
            <a:off x="3733800" y="1828800"/>
            <a:ext cx="1371600" cy="609600"/>
          </a:xfrm>
          <a:prstGeom prst="line">
            <a:avLst/>
          </a:prstGeom>
          <a:noFill/>
          <a:ln w="12700">
            <a:solidFill>
              <a:srgbClr val="FF0000"/>
            </a:solidFill>
            <a:round/>
            <a:headEnd/>
            <a:tailEnd type="triangle" w="med" len="med"/>
          </a:ln>
        </p:spPr>
        <p:txBody>
          <a:bodyPr/>
          <a:lstStyle/>
          <a:p>
            <a:endParaRPr lang="en-US"/>
          </a:p>
        </p:txBody>
      </p:sp>
      <p:sp>
        <p:nvSpPr>
          <p:cNvPr id="168988" name="Oval 28"/>
          <p:cNvSpPr>
            <a:spLocks noChangeArrowheads="1"/>
          </p:cNvSpPr>
          <p:nvPr/>
        </p:nvSpPr>
        <p:spPr bwMode="auto">
          <a:xfrm>
            <a:off x="2057400" y="2133600"/>
            <a:ext cx="1524000" cy="1143000"/>
          </a:xfrm>
          <a:prstGeom prst="ellipse">
            <a:avLst/>
          </a:prstGeom>
          <a:noFill/>
          <a:ln w="19050">
            <a:solidFill>
              <a:srgbClr val="FF0000"/>
            </a:solidFill>
            <a:round/>
            <a:headEnd/>
            <a:tailEnd/>
          </a:ln>
        </p:spPr>
        <p:txBody>
          <a:bodyPr wrap="none" anchor="ctr"/>
          <a:lstStyle/>
          <a:p>
            <a:endParaRPr lang="en-US"/>
          </a:p>
        </p:txBody>
      </p:sp>
      <p:sp>
        <p:nvSpPr>
          <p:cNvPr id="15" name="Title 4">
            <a:hlinkClick r:id="rId4"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5469461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Text Box 2"/>
          <p:cNvSpPr txBox="1">
            <a:spLocks noChangeArrowheads="1"/>
          </p:cNvSpPr>
          <p:nvPr/>
        </p:nvSpPr>
        <p:spPr bwMode="auto">
          <a:xfrm>
            <a:off x="914400" y="990600"/>
            <a:ext cx="8001000" cy="304800"/>
          </a:xfrm>
          <a:prstGeom prst="rect">
            <a:avLst/>
          </a:prstGeom>
          <a:noFill/>
          <a:ln w="9525">
            <a:noFill/>
            <a:miter lim="800000"/>
            <a:headEnd/>
            <a:tailEnd/>
          </a:ln>
        </p:spPr>
        <p:txBody>
          <a:bodyPr>
            <a:spAutoFit/>
          </a:bodyPr>
          <a:lstStyle/>
          <a:p>
            <a:pPr>
              <a:spcBef>
                <a:spcPct val="50000"/>
              </a:spcBef>
            </a:pPr>
            <a:r>
              <a:rPr lang="en-US" sz="1400" b="1">
                <a:cs typeface="Times New Roman" pitchFamily="18" charset="0"/>
              </a:rPr>
              <a:t>C.  3.  Damaged Pipe      </a:t>
            </a:r>
            <a:r>
              <a:rPr lang="en-US" sz="1400">
                <a:cs typeface="Times New Roman" pitchFamily="18" charset="0"/>
              </a:rPr>
              <a:t>(cont’d.)</a:t>
            </a:r>
          </a:p>
        </p:txBody>
      </p:sp>
      <p:sp>
        <p:nvSpPr>
          <p:cNvPr id="147460"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147461" name="Text Box 4"/>
          <p:cNvSpPr txBox="1">
            <a:spLocks noChangeArrowheads="1"/>
          </p:cNvSpPr>
          <p:nvPr/>
        </p:nvSpPr>
        <p:spPr bwMode="auto">
          <a:xfrm>
            <a:off x="1600200" y="457200"/>
            <a:ext cx="6096000" cy="396875"/>
          </a:xfrm>
          <a:prstGeom prst="rect">
            <a:avLst/>
          </a:prstGeom>
          <a:noFill/>
          <a:ln w="9525">
            <a:noFill/>
            <a:miter lim="800000"/>
            <a:headEnd/>
            <a:tailEnd/>
          </a:ln>
        </p:spPr>
        <p:txBody>
          <a:bodyPr>
            <a:spAutoFit/>
          </a:bodyPr>
          <a:lstStyle/>
          <a:p>
            <a:pPr algn="ctr">
              <a:spcBef>
                <a:spcPct val="50000"/>
              </a:spcBef>
            </a:pPr>
            <a:r>
              <a:rPr lang="en-US" sz="2000"/>
              <a:t>Pipe Replacement Operations</a:t>
            </a:r>
          </a:p>
        </p:txBody>
      </p:sp>
      <p:sp>
        <p:nvSpPr>
          <p:cNvPr id="147462" name="Text Box 5"/>
          <p:cNvSpPr txBox="1">
            <a:spLocks noChangeArrowheads="1"/>
          </p:cNvSpPr>
          <p:nvPr/>
        </p:nvSpPr>
        <p:spPr bwMode="auto">
          <a:xfrm>
            <a:off x="4953000" y="1905000"/>
            <a:ext cx="3657600" cy="738664"/>
          </a:xfrm>
          <a:prstGeom prst="rect">
            <a:avLst/>
          </a:prstGeom>
          <a:noFill/>
          <a:ln w="9525">
            <a:noFill/>
            <a:miter lim="800000"/>
            <a:headEnd/>
            <a:tailEnd/>
          </a:ln>
        </p:spPr>
        <p:txBody>
          <a:bodyPr>
            <a:spAutoFit/>
          </a:bodyPr>
          <a:lstStyle/>
          <a:p>
            <a:pPr algn="ctr">
              <a:spcBef>
                <a:spcPct val="50000"/>
              </a:spcBef>
            </a:pPr>
            <a:r>
              <a:rPr lang="en-US" sz="1400" dirty="0" smtClean="0"/>
              <a:t>Damage to galvanized CMP routinely occurs as a result of careless handling or improper installation procedures</a:t>
            </a:r>
            <a:endParaRPr lang="en-US" sz="1400" dirty="0"/>
          </a:p>
        </p:txBody>
      </p:sp>
      <p:pic>
        <p:nvPicPr>
          <p:cNvPr id="147463" name="Picture 11"/>
          <p:cNvPicPr>
            <a:picLocks noChangeAspect="1" noChangeArrowheads="1"/>
          </p:cNvPicPr>
          <p:nvPr/>
        </p:nvPicPr>
        <p:blipFill>
          <a:blip r:embed="rId2" cstate="email">
            <a:lum bright="-10000" contrast="20000"/>
            <a:extLst>
              <a:ext uri="{28A0092B-C50C-407E-A947-70E740481C1C}">
                <a14:useLocalDpi xmlns:a14="http://schemas.microsoft.com/office/drawing/2010/main"/>
              </a:ext>
            </a:extLst>
          </a:blip>
          <a:srcRect/>
          <a:stretch>
            <a:fillRect/>
          </a:stretch>
        </p:blipFill>
        <p:spPr bwMode="auto">
          <a:xfrm>
            <a:off x="838200" y="1600200"/>
            <a:ext cx="3884613" cy="2565400"/>
          </a:xfrm>
          <a:prstGeom prst="rect">
            <a:avLst/>
          </a:prstGeom>
          <a:ln>
            <a:noFill/>
          </a:ln>
          <a:effectLst>
            <a:outerShdw blurRad="292100" dist="139700" dir="2700000" algn="tl" rotWithShape="0">
              <a:srgbClr val="333333">
                <a:alpha val="65000"/>
              </a:srgbClr>
            </a:outerShdw>
          </a:effectLst>
        </p:spPr>
      </p:pic>
      <p:sp>
        <p:nvSpPr>
          <p:cNvPr id="169996" name="Oval 12"/>
          <p:cNvSpPr>
            <a:spLocks noChangeArrowheads="1"/>
          </p:cNvSpPr>
          <p:nvPr/>
        </p:nvSpPr>
        <p:spPr bwMode="auto">
          <a:xfrm>
            <a:off x="914400" y="2362200"/>
            <a:ext cx="1600200" cy="1524000"/>
          </a:xfrm>
          <a:prstGeom prst="ellipse">
            <a:avLst/>
          </a:prstGeom>
          <a:noFill/>
          <a:ln w="12700">
            <a:solidFill>
              <a:srgbClr val="FF0000"/>
            </a:solidFill>
            <a:round/>
            <a:headEnd/>
            <a:tailEnd/>
          </a:ln>
        </p:spPr>
        <p:txBody>
          <a:bodyPr wrap="none" anchor="ctr"/>
          <a:lstStyle/>
          <a:p>
            <a:endParaRPr lang="en-US"/>
          </a:p>
        </p:txBody>
      </p:sp>
      <p:sp>
        <p:nvSpPr>
          <p:cNvPr id="169997" name="Text Box 13"/>
          <p:cNvSpPr txBox="1">
            <a:spLocks noChangeArrowheads="1"/>
          </p:cNvSpPr>
          <p:nvPr/>
        </p:nvSpPr>
        <p:spPr bwMode="auto">
          <a:xfrm>
            <a:off x="2438400" y="4267200"/>
            <a:ext cx="1676400" cy="523220"/>
          </a:xfrm>
          <a:prstGeom prst="rect">
            <a:avLst/>
          </a:prstGeom>
          <a:noFill/>
          <a:ln w="9525">
            <a:noFill/>
            <a:miter lim="800000"/>
            <a:headEnd/>
            <a:tailEnd/>
          </a:ln>
        </p:spPr>
        <p:txBody>
          <a:bodyPr>
            <a:spAutoFit/>
          </a:bodyPr>
          <a:lstStyle/>
          <a:p>
            <a:pPr algn="ctr">
              <a:spcBef>
                <a:spcPct val="50000"/>
              </a:spcBef>
            </a:pPr>
            <a:r>
              <a:rPr lang="en-US" sz="1400" b="1" dirty="0" smtClean="0"/>
              <a:t>Do not use steel hammers</a:t>
            </a:r>
            <a:endParaRPr lang="en-US" sz="1400" b="1" dirty="0"/>
          </a:p>
        </p:txBody>
      </p:sp>
      <p:sp>
        <p:nvSpPr>
          <p:cNvPr id="169998" name="Line 14"/>
          <p:cNvSpPr>
            <a:spLocks noChangeShapeType="1"/>
          </p:cNvSpPr>
          <p:nvPr/>
        </p:nvSpPr>
        <p:spPr bwMode="auto">
          <a:xfrm flipH="1" flipV="1">
            <a:off x="1905000" y="3733800"/>
            <a:ext cx="990600" cy="609600"/>
          </a:xfrm>
          <a:prstGeom prst="line">
            <a:avLst/>
          </a:prstGeom>
          <a:noFill/>
          <a:ln w="12700">
            <a:solidFill>
              <a:schemeClr val="tx1"/>
            </a:solidFill>
            <a:round/>
            <a:headEnd/>
            <a:tailEnd type="triangle" w="med" len="med"/>
          </a:ln>
        </p:spPr>
        <p:txBody>
          <a:bodyPr/>
          <a:lstStyle/>
          <a:p>
            <a:endParaRPr lang="en-US"/>
          </a:p>
        </p:txBody>
      </p:sp>
      <p:grpSp>
        <p:nvGrpSpPr>
          <p:cNvPr id="2" name="Group 18"/>
          <p:cNvGrpSpPr>
            <a:grpSpLocks/>
          </p:cNvGrpSpPr>
          <p:nvPr/>
        </p:nvGrpSpPr>
        <p:grpSpPr bwMode="auto">
          <a:xfrm>
            <a:off x="4953000" y="3124200"/>
            <a:ext cx="3810000" cy="2447925"/>
            <a:chOff x="3216" y="1632"/>
            <a:chExt cx="2400" cy="1542"/>
          </a:xfrm>
        </p:grpSpPr>
        <p:sp>
          <p:nvSpPr>
            <p:cNvPr id="147469" name="Rectangle 17"/>
            <p:cNvSpPr>
              <a:spLocks noChangeArrowheads="1"/>
            </p:cNvSpPr>
            <p:nvPr/>
          </p:nvSpPr>
          <p:spPr bwMode="auto">
            <a:xfrm>
              <a:off x="3216" y="1632"/>
              <a:ext cx="2304" cy="1536"/>
            </a:xfrm>
            <a:prstGeom prst="rect">
              <a:avLst/>
            </a:prstGeom>
            <a:solidFill>
              <a:srgbClr val="FFFFFF"/>
            </a:solidFill>
            <a:ln w="38100">
              <a:solidFill>
                <a:schemeClr val="accent1"/>
              </a:solidFill>
              <a:miter lim="800000"/>
              <a:headEnd/>
              <a:tailEnd/>
            </a:ln>
          </p:spPr>
          <p:txBody>
            <a:bodyPr wrap="none" anchor="ctr"/>
            <a:lstStyle/>
            <a:p>
              <a:endParaRPr lang="en-US"/>
            </a:p>
          </p:txBody>
        </p:sp>
        <p:sp>
          <p:nvSpPr>
            <p:cNvPr id="147470" name="Text Box 15"/>
            <p:cNvSpPr txBox="1">
              <a:spLocks noChangeArrowheads="1"/>
            </p:cNvSpPr>
            <p:nvPr/>
          </p:nvSpPr>
          <p:spPr bwMode="auto">
            <a:xfrm>
              <a:off x="3216" y="1776"/>
              <a:ext cx="2400" cy="1398"/>
            </a:xfrm>
            <a:prstGeom prst="rect">
              <a:avLst/>
            </a:prstGeom>
            <a:noFill/>
            <a:ln w="9525">
              <a:noFill/>
              <a:miter lim="800000"/>
              <a:headEnd/>
              <a:tailEnd/>
            </a:ln>
          </p:spPr>
          <p:txBody>
            <a:bodyPr>
              <a:spAutoFit/>
            </a:bodyPr>
            <a:lstStyle/>
            <a:p>
              <a:pPr>
                <a:spcBef>
                  <a:spcPct val="50000"/>
                </a:spcBef>
              </a:pPr>
              <a:r>
                <a:rPr lang="en-US" sz="1400"/>
                <a:t>At galvanized surfaces, apply organic zinc repair paint complying with requirements of </a:t>
              </a:r>
              <a:r>
                <a:rPr lang="en-US" sz="1400" b="1">
                  <a:solidFill>
                    <a:schemeClr val="hlink"/>
                  </a:solidFill>
                </a:rPr>
                <a:t>ASTM A 780</a:t>
              </a:r>
              <a:r>
                <a:rPr lang="en-US" sz="1400"/>
                <a:t>. Galvanizing repair paint shall have 95 percent zinc by weight. Thickness of applied galvanizing repair paint shall be not less than coating thickness required by </a:t>
              </a:r>
              <a:r>
                <a:rPr lang="en-US" sz="1400" b="1">
                  <a:solidFill>
                    <a:schemeClr val="hlink"/>
                  </a:solidFill>
                </a:rPr>
                <a:t>ASTM A 123 or A 153</a:t>
              </a:r>
              <a:r>
                <a:rPr lang="en-US" sz="1400"/>
                <a:t> as applicable. </a:t>
              </a:r>
              <a:r>
                <a:rPr lang="en-US" sz="1400" u="sng"/>
                <a:t>Touch-up of galvanized surfaces with aerosol spray, silver paint, bright paint, brite paint, or aluminum paints is not acceptable</a:t>
              </a:r>
              <a:r>
                <a:rPr lang="en-US" sz="1400"/>
                <a:t>.</a:t>
              </a:r>
            </a:p>
          </p:txBody>
        </p:sp>
        <p:sp>
          <p:nvSpPr>
            <p:cNvPr id="147471" name="Text Box 16"/>
            <p:cNvSpPr txBox="1">
              <a:spLocks noChangeArrowheads="1"/>
            </p:cNvSpPr>
            <p:nvPr/>
          </p:nvSpPr>
          <p:spPr bwMode="auto">
            <a:xfrm>
              <a:off x="3312" y="1632"/>
              <a:ext cx="2304" cy="192"/>
            </a:xfrm>
            <a:prstGeom prst="rect">
              <a:avLst/>
            </a:prstGeom>
            <a:noFill/>
            <a:ln w="9525">
              <a:noFill/>
              <a:miter lim="800000"/>
              <a:headEnd/>
              <a:tailEnd/>
            </a:ln>
          </p:spPr>
          <p:txBody>
            <a:bodyPr>
              <a:spAutoFit/>
            </a:bodyPr>
            <a:lstStyle/>
            <a:p>
              <a:pPr>
                <a:spcBef>
                  <a:spcPct val="50000"/>
                </a:spcBef>
              </a:pPr>
              <a:r>
                <a:rPr lang="en-US" sz="1400" b="1"/>
                <a:t>Repair of Damaged Galvanized Coating</a:t>
              </a:r>
            </a:p>
          </p:txBody>
        </p:sp>
      </p:grpSp>
      <p:sp>
        <p:nvSpPr>
          <p:cNvPr id="170003" name="Text Box 19"/>
          <p:cNvSpPr txBox="1">
            <a:spLocks noChangeArrowheads="1"/>
          </p:cNvSpPr>
          <p:nvPr/>
        </p:nvSpPr>
        <p:spPr bwMode="auto">
          <a:xfrm>
            <a:off x="914400" y="4876800"/>
            <a:ext cx="3657600" cy="738664"/>
          </a:xfrm>
          <a:prstGeom prst="rect">
            <a:avLst/>
          </a:prstGeom>
          <a:noFill/>
          <a:ln w="9525">
            <a:noFill/>
            <a:miter lim="800000"/>
            <a:headEnd/>
            <a:tailEnd/>
          </a:ln>
        </p:spPr>
        <p:txBody>
          <a:bodyPr>
            <a:spAutoFit/>
          </a:bodyPr>
          <a:lstStyle/>
          <a:p>
            <a:pPr algn="ctr">
              <a:spcBef>
                <a:spcPct val="50000"/>
              </a:spcBef>
            </a:pPr>
            <a:r>
              <a:rPr lang="en-US" sz="1400" dirty="0" smtClean="0"/>
              <a:t>Damage to galvanized coating accelerates corrosion and shortens the life expectancy of the installation</a:t>
            </a:r>
            <a:endParaRPr lang="en-US" sz="1400" dirty="0"/>
          </a:p>
        </p:txBody>
      </p:sp>
      <p:sp>
        <p:nvSpPr>
          <p:cNvPr id="19"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41224035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sz="quarter" idx="13"/>
          </p:nvPr>
        </p:nvSpPr>
        <p:spPr>
          <a:xfrm>
            <a:off x="457200" y="1371600"/>
            <a:ext cx="8077200" cy="4419600"/>
          </a:xfrm>
        </p:spPr>
        <p:txBody>
          <a:bodyPr>
            <a:normAutofit fontScale="92500"/>
          </a:bodyPr>
          <a:lstStyle/>
          <a:p>
            <a:pPr marL="0" lvl="1" algn="ctr">
              <a:spcBef>
                <a:spcPts val="0"/>
              </a:spcBef>
              <a:buNone/>
            </a:pPr>
            <a:r>
              <a:rPr lang="en-US" sz="3900" dirty="0" smtClean="0">
                <a:solidFill>
                  <a:schemeClr val="tx1"/>
                </a:solidFill>
                <a:latin typeface="+mj-lt"/>
                <a:cs typeface="Times New Roman" pitchFamily="18" charset="0"/>
              </a:rPr>
              <a:t>Preventive Maintenance </a:t>
            </a:r>
          </a:p>
          <a:p>
            <a:pPr marL="0" lvl="1">
              <a:spcBef>
                <a:spcPts val="0"/>
              </a:spcBef>
              <a:buNone/>
            </a:pPr>
            <a:endParaRPr lang="en-US" dirty="0" smtClean="0">
              <a:solidFill>
                <a:schemeClr val="tx1"/>
              </a:solidFill>
              <a:latin typeface="+mj-lt"/>
              <a:cs typeface="Times New Roman" pitchFamily="18" charset="0"/>
            </a:endParaRPr>
          </a:p>
          <a:p>
            <a:pPr marL="460375" lvl="1" indent="-460375">
              <a:spcBef>
                <a:spcPts val="0"/>
              </a:spcBef>
              <a:buFont typeface="Arial" pitchFamily="34" charset="0"/>
              <a:buChar char="•"/>
            </a:pPr>
            <a:r>
              <a:rPr lang="en-US" dirty="0" smtClean="0">
                <a:solidFill>
                  <a:schemeClr val="tx1"/>
                </a:solidFill>
                <a:latin typeface="+mj-lt"/>
                <a:cs typeface="Times New Roman" pitchFamily="18" charset="0"/>
              </a:rPr>
              <a:t>Schedule of planned maintenance actions aimed at the prevention of breakdowns and failures</a:t>
            </a:r>
          </a:p>
          <a:p>
            <a:pPr marL="460375" lvl="1" indent="-460375">
              <a:spcBef>
                <a:spcPts val="0"/>
              </a:spcBef>
              <a:buFont typeface="Arial" pitchFamily="34" charset="0"/>
              <a:buChar char="•"/>
            </a:pPr>
            <a:r>
              <a:rPr lang="en-US" dirty="0" smtClean="0">
                <a:latin typeface="+mj-lt"/>
                <a:cs typeface="Times New Roman" pitchFamily="18" charset="0"/>
              </a:rPr>
              <a:t>Primary goals: </a:t>
            </a:r>
          </a:p>
          <a:p>
            <a:pPr marL="914400" lvl="2" indent="-449263">
              <a:spcBef>
                <a:spcPts val="0"/>
              </a:spcBef>
              <a:buFont typeface="Wingdings" pitchFamily="2" charset="2"/>
              <a:buChar char="ü"/>
            </a:pPr>
            <a:r>
              <a:rPr lang="en-US" dirty="0" smtClean="0">
                <a:latin typeface="+mj-lt"/>
                <a:cs typeface="Times New Roman" pitchFamily="18" charset="0"/>
              </a:rPr>
              <a:t>prevent the failure of roadways and bridges before it occurs</a:t>
            </a:r>
          </a:p>
          <a:p>
            <a:pPr marL="914400" lvl="2" indent="-449263">
              <a:spcBef>
                <a:spcPts val="0"/>
              </a:spcBef>
              <a:buFont typeface="Wingdings" pitchFamily="2" charset="2"/>
              <a:buChar char="ü"/>
            </a:pPr>
            <a:r>
              <a:rPr lang="en-US" dirty="0" smtClean="0">
                <a:latin typeface="+mj-lt"/>
                <a:cs typeface="Times New Roman" pitchFamily="18" charset="0"/>
              </a:rPr>
              <a:t>extend the serviceable life of the roadways and bridges</a:t>
            </a:r>
          </a:p>
          <a:p>
            <a:pPr marL="465138" lvl="1" indent="-465138">
              <a:spcBef>
                <a:spcPts val="0"/>
              </a:spcBef>
              <a:buFont typeface="Arial" pitchFamily="34" charset="0"/>
              <a:buChar char="•"/>
            </a:pPr>
            <a:r>
              <a:rPr lang="en-US" dirty="0" smtClean="0">
                <a:latin typeface="+mj-lt"/>
                <a:cs typeface="Times New Roman" pitchFamily="18" charset="0"/>
              </a:rPr>
              <a:t>Strategies include:</a:t>
            </a:r>
          </a:p>
          <a:p>
            <a:pPr marL="914400" lvl="2" indent="-449263">
              <a:spcBef>
                <a:spcPts val="0"/>
              </a:spcBef>
              <a:buFont typeface="Wingdings" pitchFamily="2" charset="2"/>
              <a:buChar char="ü"/>
            </a:pPr>
            <a:r>
              <a:rPr lang="en-US" dirty="0" smtClean="0">
                <a:latin typeface="+mj-lt"/>
                <a:cs typeface="Times New Roman" pitchFamily="18" charset="0"/>
              </a:rPr>
              <a:t>Cyclical Maintenance</a:t>
            </a:r>
          </a:p>
          <a:p>
            <a:pPr marL="914400" lvl="2" indent="-449263">
              <a:spcBef>
                <a:spcPts val="0"/>
              </a:spcBef>
              <a:buFont typeface="Wingdings" pitchFamily="2" charset="2"/>
              <a:buChar char="ü"/>
            </a:pPr>
            <a:r>
              <a:rPr lang="en-US" dirty="0" smtClean="0">
                <a:latin typeface="+mj-lt"/>
                <a:cs typeface="Times New Roman" pitchFamily="18" charset="0"/>
              </a:rPr>
              <a:t>Preventative Maintenance</a:t>
            </a:r>
          </a:p>
          <a:p>
            <a:pPr marL="914400" lvl="2" indent="-449263">
              <a:spcBef>
                <a:spcPts val="0"/>
              </a:spcBef>
              <a:buFont typeface="Wingdings" pitchFamily="2" charset="2"/>
              <a:buChar char="ü"/>
            </a:pPr>
            <a:r>
              <a:rPr lang="en-US" dirty="0" smtClean="0">
                <a:latin typeface="+mj-lt"/>
                <a:cs typeface="Times New Roman" pitchFamily="18" charset="0"/>
              </a:rPr>
              <a:t>Surface Improvement Preparatory Maintenance</a:t>
            </a:r>
          </a:p>
          <a:p>
            <a:pPr marL="674370" lvl="2" indent="-274320">
              <a:spcBef>
                <a:spcPts val="0"/>
              </a:spcBef>
              <a:buFont typeface="Wingdings" pitchFamily="2" charset="2"/>
              <a:buChar char="§"/>
            </a:pPr>
            <a:endParaRPr lang="en-US" dirty="0" smtClean="0">
              <a:latin typeface="+mj-lt"/>
              <a:cs typeface="Times New Roman" pitchFamily="18" charset="0"/>
            </a:endParaRPr>
          </a:p>
          <a:p>
            <a:pPr marL="674370" lvl="2" indent="-274320">
              <a:spcBef>
                <a:spcPts val="0"/>
              </a:spcBef>
              <a:buFont typeface="Wingdings" pitchFamily="2" charset="2"/>
              <a:buChar char="§"/>
            </a:pPr>
            <a:endParaRPr lang="en-US" dirty="0" smtClean="0">
              <a:latin typeface="+mj-lt"/>
              <a:cs typeface="Times New Roman" pitchFamily="18" charset="0"/>
            </a:endParaRPr>
          </a:p>
          <a:p>
            <a:pPr marL="674370" lvl="2" indent="-274320">
              <a:spcBef>
                <a:spcPts val="0"/>
              </a:spcBef>
              <a:buFont typeface="Wingdings" pitchFamily="2" charset="2"/>
              <a:buChar char="§"/>
            </a:pPr>
            <a:endParaRPr lang="en-US" dirty="0" smtClean="0">
              <a:latin typeface="+mj-lt"/>
              <a:cs typeface="Times New Roman" pitchFamily="18" charset="0"/>
            </a:endParaRPr>
          </a:p>
          <a:p>
            <a:pPr marL="674370" lvl="2" indent="-274320">
              <a:spcBef>
                <a:spcPts val="0"/>
              </a:spcBef>
            </a:pPr>
            <a:endParaRPr lang="en-US" dirty="0">
              <a:latin typeface="+mj-lt"/>
              <a:cs typeface="Times New Roman" pitchFamily="18" charset="0"/>
            </a:endParaRPr>
          </a:p>
        </p:txBody>
      </p:sp>
      <p:sp>
        <p:nvSpPr>
          <p:cNvPr id="2" name="Title 1"/>
          <p:cNvSpPr>
            <a:spLocks noGrp="1"/>
          </p:cNvSpPr>
          <p:nvPr>
            <p:ph type="title"/>
          </p:nvPr>
        </p:nvSpPr>
        <p:spPr/>
        <p:txBody>
          <a:bodyPr>
            <a:normAutofit fontScale="90000"/>
          </a:bodyPr>
          <a:lstStyle/>
          <a:p>
            <a:r>
              <a:rPr lang="en-US" dirty="0" smtClean="0"/>
              <a:t>Preventative Maintenance  Strategies</a:t>
            </a:r>
            <a:endParaRPr lang="en-US" dirty="0"/>
          </a:p>
        </p:txBody>
      </p:sp>
      <p:sp>
        <p:nvSpPr>
          <p:cNvPr id="5"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2060386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Text Box 2"/>
          <p:cNvSpPr txBox="1">
            <a:spLocks noChangeArrowheads="1"/>
          </p:cNvSpPr>
          <p:nvPr/>
        </p:nvSpPr>
        <p:spPr bwMode="auto">
          <a:xfrm>
            <a:off x="457200" y="914400"/>
            <a:ext cx="8001000" cy="523220"/>
          </a:xfrm>
          <a:prstGeom prst="rect">
            <a:avLst/>
          </a:prstGeom>
          <a:noFill/>
          <a:ln w="9525">
            <a:noFill/>
            <a:miter lim="800000"/>
            <a:headEnd/>
            <a:tailEnd/>
          </a:ln>
        </p:spPr>
        <p:txBody>
          <a:bodyPr>
            <a:spAutoFit/>
          </a:bodyPr>
          <a:lstStyle/>
          <a:p>
            <a:pPr>
              <a:spcBef>
                <a:spcPct val="50000"/>
              </a:spcBef>
            </a:pPr>
            <a:r>
              <a:rPr lang="en-US" sz="1400" b="1" dirty="0">
                <a:cs typeface="Times New Roman" pitchFamily="18" charset="0"/>
              </a:rPr>
              <a:t>C.  4.  Unsuitable Material</a:t>
            </a:r>
            <a:br>
              <a:rPr lang="en-US" sz="1400" b="1" dirty="0">
                <a:cs typeface="Times New Roman" pitchFamily="18" charset="0"/>
              </a:rPr>
            </a:br>
            <a:endParaRPr lang="en-US" sz="1400" dirty="0">
              <a:cs typeface="Times New Roman" pitchFamily="18" charset="0"/>
            </a:endParaRPr>
          </a:p>
        </p:txBody>
      </p:sp>
      <p:sp>
        <p:nvSpPr>
          <p:cNvPr id="148484"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148485" name="Text Box 4"/>
          <p:cNvSpPr txBox="1">
            <a:spLocks noChangeArrowheads="1"/>
          </p:cNvSpPr>
          <p:nvPr/>
        </p:nvSpPr>
        <p:spPr bwMode="auto">
          <a:xfrm>
            <a:off x="1600200" y="381000"/>
            <a:ext cx="6096000" cy="396875"/>
          </a:xfrm>
          <a:prstGeom prst="rect">
            <a:avLst/>
          </a:prstGeom>
          <a:noFill/>
          <a:ln w="9525">
            <a:noFill/>
            <a:miter lim="800000"/>
            <a:headEnd/>
            <a:tailEnd/>
          </a:ln>
        </p:spPr>
        <p:txBody>
          <a:bodyPr>
            <a:spAutoFit/>
          </a:bodyPr>
          <a:lstStyle/>
          <a:p>
            <a:pPr algn="ctr">
              <a:spcBef>
                <a:spcPct val="50000"/>
              </a:spcBef>
            </a:pPr>
            <a:r>
              <a:rPr lang="en-US" sz="2000"/>
              <a:t>Pipe Replacement Operations</a:t>
            </a:r>
          </a:p>
        </p:txBody>
      </p:sp>
      <p:grpSp>
        <p:nvGrpSpPr>
          <p:cNvPr id="4" name="Group 57"/>
          <p:cNvGrpSpPr>
            <a:grpSpLocks/>
          </p:cNvGrpSpPr>
          <p:nvPr/>
        </p:nvGrpSpPr>
        <p:grpSpPr bwMode="auto">
          <a:xfrm>
            <a:off x="1143000" y="2667000"/>
            <a:ext cx="6705600" cy="762000"/>
            <a:chOff x="720" y="1680"/>
            <a:chExt cx="4176" cy="480"/>
          </a:xfrm>
        </p:grpSpPr>
        <p:sp>
          <p:nvSpPr>
            <p:cNvPr id="148535" name="Rectangle 21"/>
            <p:cNvSpPr>
              <a:spLocks noChangeArrowheads="1"/>
            </p:cNvSpPr>
            <p:nvPr/>
          </p:nvSpPr>
          <p:spPr bwMode="auto">
            <a:xfrm>
              <a:off x="720" y="1680"/>
              <a:ext cx="4176" cy="480"/>
            </a:xfrm>
            <a:prstGeom prst="rect">
              <a:avLst/>
            </a:prstGeom>
            <a:solidFill>
              <a:srgbClr val="FFFFFF"/>
            </a:solidFill>
            <a:ln w="38100">
              <a:solidFill>
                <a:schemeClr val="accent1"/>
              </a:solidFill>
              <a:miter lim="800000"/>
              <a:headEnd/>
              <a:tailEnd/>
            </a:ln>
          </p:spPr>
          <p:txBody>
            <a:bodyPr wrap="none" anchor="ctr"/>
            <a:lstStyle/>
            <a:p>
              <a:endParaRPr lang="en-US"/>
            </a:p>
          </p:txBody>
        </p:sp>
        <p:sp>
          <p:nvSpPr>
            <p:cNvPr id="148536" name="Text Box 19"/>
            <p:cNvSpPr txBox="1">
              <a:spLocks noChangeArrowheads="1"/>
            </p:cNvSpPr>
            <p:nvPr/>
          </p:nvSpPr>
          <p:spPr bwMode="auto">
            <a:xfrm>
              <a:off x="2016" y="1680"/>
              <a:ext cx="1440" cy="192"/>
            </a:xfrm>
            <a:prstGeom prst="rect">
              <a:avLst/>
            </a:prstGeom>
            <a:noFill/>
            <a:ln w="9525">
              <a:noFill/>
              <a:miter lim="800000"/>
              <a:headEnd/>
              <a:tailEnd/>
            </a:ln>
          </p:spPr>
          <p:txBody>
            <a:bodyPr>
              <a:spAutoFit/>
            </a:bodyPr>
            <a:lstStyle/>
            <a:p>
              <a:pPr algn="ctr">
                <a:spcBef>
                  <a:spcPct val="50000"/>
                </a:spcBef>
              </a:pPr>
              <a:r>
                <a:rPr lang="en-US" sz="1400" b="1"/>
                <a:t>Unsuitable Material</a:t>
              </a:r>
            </a:p>
          </p:txBody>
        </p:sp>
        <p:sp>
          <p:nvSpPr>
            <p:cNvPr id="148537" name="Text Box 20"/>
            <p:cNvSpPr txBox="1">
              <a:spLocks noChangeArrowheads="1"/>
            </p:cNvSpPr>
            <p:nvPr/>
          </p:nvSpPr>
          <p:spPr bwMode="auto">
            <a:xfrm>
              <a:off x="768" y="1824"/>
              <a:ext cx="4128" cy="330"/>
            </a:xfrm>
            <a:prstGeom prst="rect">
              <a:avLst/>
            </a:prstGeom>
            <a:noFill/>
            <a:ln w="9525">
              <a:noFill/>
              <a:miter lim="800000"/>
              <a:headEnd/>
              <a:tailEnd/>
            </a:ln>
          </p:spPr>
          <p:txBody>
            <a:bodyPr>
              <a:spAutoFit/>
            </a:bodyPr>
            <a:lstStyle/>
            <a:p>
              <a:pPr>
                <a:spcBef>
                  <a:spcPct val="50000"/>
                </a:spcBef>
              </a:pPr>
              <a:r>
                <a:rPr lang="en-US" sz="1400" dirty="0" smtClean="0"/>
                <a:t>Material containing debris, organic matter, frozen material or large stones with a diameter greater than one half the thickness of the compacted layers being placed </a:t>
              </a:r>
              <a:r>
                <a:rPr lang="en-US" sz="1400" b="1" dirty="0" smtClean="0"/>
                <a:t>*</a:t>
              </a:r>
              <a:r>
                <a:rPr lang="en-US" sz="1400" dirty="0" smtClean="0"/>
                <a:t>.</a:t>
              </a:r>
              <a:endParaRPr lang="en-US" sz="1400" dirty="0"/>
            </a:p>
          </p:txBody>
        </p:sp>
      </p:grpSp>
      <p:grpSp>
        <p:nvGrpSpPr>
          <p:cNvPr id="5" name="Group 62"/>
          <p:cNvGrpSpPr>
            <a:grpSpLocks/>
          </p:cNvGrpSpPr>
          <p:nvPr/>
        </p:nvGrpSpPr>
        <p:grpSpPr bwMode="auto">
          <a:xfrm>
            <a:off x="4122738" y="4381500"/>
            <a:ext cx="898525" cy="220663"/>
            <a:chOff x="2597" y="2760"/>
            <a:chExt cx="566" cy="139"/>
          </a:xfrm>
        </p:grpSpPr>
        <p:sp>
          <p:nvSpPr>
            <p:cNvPr id="148533" name="Freeform 29" descr="Granite"/>
            <p:cNvSpPr>
              <a:spLocks/>
            </p:cNvSpPr>
            <p:nvPr/>
          </p:nvSpPr>
          <p:spPr bwMode="auto">
            <a:xfrm>
              <a:off x="2597" y="2760"/>
              <a:ext cx="222" cy="130"/>
            </a:xfrm>
            <a:custGeom>
              <a:avLst/>
              <a:gdLst>
                <a:gd name="T0" fmla="*/ 0 w 222"/>
                <a:gd name="T1" fmla="*/ 64 h 130"/>
                <a:gd name="T2" fmla="*/ 54 w 222"/>
                <a:gd name="T3" fmla="*/ 36 h 130"/>
                <a:gd name="T4" fmla="*/ 73 w 222"/>
                <a:gd name="T5" fmla="*/ 18 h 130"/>
                <a:gd name="T6" fmla="*/ 128 w 222"/>
                <a:gd name="T7" fmla="*/ 0 h 130"/>
                <a:gd name="T8" fmla="*/ 146 w 222"/>
                <a:gd name="T9" fmla="*/ 27 h 130"/>
                <a:gd name="T10" fmla="*/ 201 w 222"/>
                <a:gd name="T11" fmla="*/ 45 h 130"/>
                <a:gd name="T12" fmla="*/ 219 w 222"/>
                <a:gd name="T13" fmla="*/ 64 h 130"/>
                <a:gd name="T14" fmla="*/ 192 w 222"/>
                <a:gd name="T15" fmla="*/ 73 h 130"/>
                <a:gd name="T16" fmla="*/ 109 w 222"/>
                <a:gd name="T17" fmla="*/ 82 h 130"/>
                <a:gd name="T18" fmla="*/ 118 w 222"/>
                <a:gd name="T19" fmla="*/ 109 h 130"/>
                <a:gd name="T20" fmla="*/ 64 w 222"/>
                <a:gd name="T21" fmla="*/ 109 h 130"/>
                <a:gd name="T22" fmla="*/ 0 w 222"/>
                <a:gd name="T23" fmla="*/ 64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2"/>
                <a:gd name="T37" fmla="*/ 0 h 130"/>
                <a:gd name="T38" fmla="*/ 222 w 222"/>
                <a:gd name="T39" fmla="*/ 130 h 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2" h="130">
                  <a:moveTo>
                    <a:pt x="0" y="64"/>
                  </a:moveTo>
                  <a:cubicBezTo>
                    <a:pt x="28" y="53"/>
                    <a:pt x="29" y="56"/>
                    <a:pt x="54" y="36"/>
                  </a:cubicBezTo>
                  <a:cubicBezTo>
                    <a:pt x="61" y="31"/>
                    <a:pt x="65" y="22"/>
                    <a:pt x="73" y="18"/>
                  </a:cubicBezTo>
                  <a:cubicBezTo>
                    <a:pt x="90" y="10"/>
                    <a:pt x="128" y="0"/>
                    <a:pt x="128" y="0"/>
                  </a:cubicBezTo>
                  <a:cubicBezTo>
                    <a:pt x="134" y="9"/>
                    <a:pt x="137" y="21"/>
                    <a:pt x="146" y="27"/>
                  </a:cubicBezTo>
                  <a:cubicBezTo>
                    <a:pt x="162" y="37"/>
                    <a:pt x="201" y="45"/>
                    <a:pt x="201" y="45"/>
                  </a:cubicBezTo>
                  <a:cubicBezTo>
                    <a:pt x="207" y="51"/>
                    <a:pt x="222" y="56"/>
                    <a:pt x="219" y="64"/>
                  </a:cubicBezTo>
                  <a:cubicBezTo>
                    <a:pt x="216" y="73"/>
                    <a:pt x="201" y="71"/>
                    <a:pt x="192" y="73"/>
                  </a:cubicBezTo>
                  <a:cubicBezTo>
                    <a:pt x="165" y="77"/>
                    <a:pt x="137" y="79"/>
                    <a:pt x="109" y="82"/>
                  </a:cubicBezTo>
                  <a:cubicBezTo>
                    <a:pt x="112" y="91"/>
                    <a:pt x="122" y="101"/>
                    <a:pt x="118" y="109"/>
                  </a:cubicBezTo>
                  <a:cubicBezTo>
                    <a:pt x="108" y="130"/>
                    <a:pt x="74" y="112"/>
                    <a:pt x="64" y="109"/>
                  </a:cubicBezTo>
                  <a:cubicBezTo>
                    <a:pt x="32" y="79"/>
                    <a:pt x="52" y="95"/>
                    <a:pt x="0" y="64"/>
                  </a:cubicBezTo>
                  <a:close/>
                </a:path>
              </a:pathLst>
            </a:custGeom>
            <a:blipFill dpi="0" rotWithShape="0">
              <a:blip r:embed="rId2" cstate="print"/>
              <a:srcRect/>
              <a:tile tx="0" ty="0" sx="100000" sy="100000" flip="none" algn="tl"/>
            </a:blipFill>
            <a:ln w="3175">
              <a:solidFill>
                <a:schemeClr val="tx1"/>
              </a:solidFill>
              <a:round/>
              <a:headEnd/>
              <a:tailEnd/>
            </a:ln>
          </p:spPr>
          <p:txBody>
            <a:bodyPr/>
            <a:lstStyle/>
            <a:p>
              <a:endParaRPr lang="en-US"/>
            </a:p>
          </p:txBody>
        </p:sp>
        <p:sp>
          <p:nvSpPr>
            <p:cNvPr id="148534" name="Freeform 30" descr="Granite"/>
            <p:cNvSpPr>
              <a:spLocks/>
            </p:cNvSpPr>
            <p:nvPr/>
          </p:nvSpPr>
          <p:spPr bwMode="auto">
            <a:xfrm>
              <a:off x="2889" y="2760"/>
              <a:ext cx="274" cy="139"/>
            </a:xfrm>
            <a:custGeom>
              <a:avLst/>
              <a:gdLst>
                <a:gd name="T0" fmla="*/ 0 w 274"/>
                <a:gd name="T1" fmla="*/ 118 h 139"/>
                <a:gd name="T2" fmla="*/ 55 w 274"/>
                <a:gd name="T3" fmla="*/ 91 h 139"/>
                <a:gd name="T4" fmla="*/ 110 w 274"/>
                <a:gd name="T5" fmla="*/ 36 h 139"/>
                <a:gd name="T6" fmla="*/ 220 w 274"/>
                <a:gd name="T7" fmla="*/ 27 h 139"/>
                <a:gd name="T8" fmla="*/ 229 w 274"/>
                <a:gd name="T9" fmla="*/ 54 h 139"/>
                <a:gd name="T10" fmla="*/ 274 w 274"/>
                <a:gd name="T11" fmla="*/ 82 h 139"/>
                <a:gd name="T12" fmla="*/ 73 w 274"/>
                <a:gd name="T13" fmla="*/ 128 h 139"/>
                <a:gd name="T14" fmla="*/ 0 w 274"/>
                <a:gd name="T15" fmla="*/ 118 h 139"/>
                <a:gd name="T16" fmla="*/ 0 60000 65536"/>
                <a:gd name="T17" fmla="*/ 0 60000 65536"/>
                <a:gd name="T18" fmla="*/ 0 60000 65536"/>
                <a:gd name="T19" fmla="*/ 0 60000 65536"/>
                <a:gd name="T20" fmla="*/ 0 60000 65536"/>
                <a:gd name="T21" fmla="*/ 0 60000 65536"/>
                <a:gd name="T22" fmla="*/ 0 60000 65536"/>
                <a:gd name="T23" fmla="*/ 0 60000 65536"/>
                <a:gd name="T24" fmla="*/ 0 w 274"/>
                <a:gd name="T25" fmla="*/ 0 h 139"/>
                <a:gd name="T26" fmla="*/ 274 w 274"/>
                <a:gd name="T27" fmla="*/ 139 h 1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4" h="139">
                  <a:moveTo>
                    <a:pt x="0" y="118"/>
                  </a:moveTo>
                  <a:cubicBezTo>
                    <a:pt x="18" y="112"/>
                    <a:pt x="42" y="107"/>
                    <a:pt x="55" y="91"/>
                  </a:cubicBezTo>
                  <a:cubicBezTo>
                    <a:pt x="82" y="57"/>
                    <a:pt x="51" y="55"/>
                    <a:pt x="110" y="36"/>
                  </a:cubicBezTo>
                  <a:cubicBezTo>
                    <a:pt x="150" y="9"/>
                    <a:pt x="151" y="0"/>
                    <a:pt x="220" y="27"/>
                  </a:cubicBezTo>
                  <a:cubicBezTo>
                    <a:pt x="229" y="30"/>
                    <a:pt x="224" y="46"/>
                    <a:pt x="229" y="54"/>
                  </a:cubicBezTo>
                  <a:cubicBezTo>
                    <a:pt x="242" y="76"/>
                    <a:pt x="251" y="74"/>
                    <a:pt x="274" y="82"/>
                  </a:cubicBezTo>
                  <a:cubicBezTo>
                    <a:pt x="203" y="106"/>
                    <a:pt x="150" y="120"/>
                    <a:pt x="73" y="128"/>
                  </a:cubicBezTo>
                  <a:cubicBezTo>
                    <a:pt x="41" y="139"/>
                    <a:pt x="29" y="134"/>
                    <a:pt x="0" y="118"/>
                  </a:cubicBezTo>
                  <a:close/>
                </a:path>
              </a:pathLst>
            </a:custGeom>
            <a:blipFill dpi="0" rotWithShape="0">
              <a:blip r:embed="rId2" cstate="print"/>
              <a:srcRect/>
              <a:tile tx="0" ty="0" sx="100000" sy="100000" flip="none" algn="tl"/>
            </a:blipFill>
            <a:ln w="9525">
              <a:solidFill>
                <a:schemeClr val="tx1"/>
              </a:solidFill>
              <a:round/>
              <a:headEnd/>
              <a:tailEnd/>
            </a:ln>
          </p:spPr>
          <p:txBody>
            <a:bodyPr/>
            <a:lstStyle/>
            <a:p>
              <a:endParaRPr lang="en-US"/>
            </a:p>
          </p:txBody>
        </p:sp>
      </p:grpSp>
      <p:grpSp>
        <p:nvGrpSpPr>
          <p:cNvPr id="6" name="Group 42"/>
          <p:cNvGrpSpPr>
            <a:grpSpLocks/>
          </p:cNvGrpSpPr>
          <p:nvPr/>
        </p:nvGrpSpPr>
        <p:grpSpPr bwMode="auto">
          <a:xfrm>
            <a:off x="3962400" y="4424363"/>
            <a:ext cx="1219200" cy="228600"/>
            <a:chOff x="2496" y="3072"/>
            <a:chExt cx="768" cy="144"/>
          </a:xfrm>
        </p:grpSpPr>
        <p:sp>
          <p:nvSpPr>
            <p:cNvPr id="148530" name="Line 31"/>
            <p:cNvSpPr>
              <a:spLocks noChangeShapeType="1"/>
            </p:cNvSpPr>
            <p:nvPr/>
          </p:nvSpPr>
          <p:spPr bwMode="auto">
            <a:xfrm>
              <a:off x="2496" y="3072"/>
              <a:ext cx="0" cy="144"/>
            </a:xfrm>
            <a:prstGeom prst="line">
              <a:avLst/>
            </a:prstGeom>
            <a:noFill/>
            <a:ln w="12700">
              <a:solidFill>
                <a:schemeClr val="tx1"/>
              </a:solidFill>
              <a:prstDash val="sysDot"/>
              <a:round/>
              <a:headEnd/>
              <a:tailEnd/>
            </a:ln>
          </p:spPr>
          <p:txBody>
            <a:bodyPr/>
            <a:lstStyle/>
            <a:p>
              <a:endParaRPr lang="en-US"/>
            </a:p>
          </p:txBody>
        </p:sp>
        <p:sp>
          <p:nvSpPr>
            <p:cNvPr id="148531" name="Line 32"/>
            <p:cNvSpPr>
              <a:spLocks noChangeShapeType="1"/>
            </p:cNvSpPr>
            <p:nvPr/>
          </p:nvSpPr>
          <p:spPr bwMode="auto">
            <a:xfrm>
              <a:off x="2496" y="3216"/>
              <a:ext cx="768" cy="0"/>
            </a:xfrm>
            <a:prstGeom prst="line">
              <a:avLst/>
            </a:prstGeom>
            <a:noFill/>
            <a:ln w="12700">
              <a:solidFill>
                <a:schemeClr val="tx1"/>
              </a:solidFill>
              <a:prstDash val="sysDot"/>
              <a:round/>
              <a:headEnd/>
              <a:tailEnd/>
            </a:ln>
          </p:spPr>
          <p:txBody>
            <a:bodyPr/>
            <a:lstStyle/>
            <a:p>
              <a:endParaRPr lang="en-US"/>
            </a:p>
          </p:txBody>
        </p:sp>
        <p:sp>
          <p:nvSpPr>
            <p:cNvPr id="148532" name="Line 33"/>
            <p:cNvSpPr>
              <a:spLocks noChangeShapeType="1"/>
            </p:cNvSpPr>
            <p:nvPr/>
          </p:nvSpPr>
          <p:spPr bwMode="auto">
            <a:xfrm flipV="1">
              <a:off x="3264" y="3072"/>
              <a:ext cx="0" cy="144"/>
            </a:xfrm>
            <a:prstGeom prst="line">
              <a:avLst/>
            </a:prstGeom>
            <a:noFill/>
            <a:ln w="12700">
              <a:solidFill>
                <a:schemeClr val="tx1"/>
              </a:solidFill>
              <a:prstDash val="sysDot"/>
              <a:round/>
              <a:headEnd/>
              <a:tailEnd/>
            </a:ln>
          </p:spPr>
          <p:txBody>
            <a:bodyPr/>
            <a:lstStyle/>
            <a:p>
              <a:endParaRPr lang="en-US"/>
            </a:p>
          </p:txBody>
        </p:sp>
      </p:grpSp>
      <p:sp>
        <p:nvSpPr>
          <p:cNvPr id="151590" name="Text Box 38"/>
          <p:cNvSpPr txBox="1">
            <a:spLocks noChangeArrowheads="1"/>
          </p:cNvSpPr>
          <p:nvPr/>
        </p:nvSpPr>
        <p:spPr bwMode="auto">
          <a:xfrm>
            <a:off x="1371600" y="3890963"/>
            <a:ext cx="1447800" cy="517525"/>
          </a:xfrm>
          <a:prstGeom prst="rect">
            <a:avLst/>
          </a:prstGeom>
          <a:noFill/>
          <a:ln w="9525">
            <a:noFill/>
            <a:miter lim="800000"/>
            <a:headEnd/>
            <a:tailEnd/>
          </a:ln>
        </p:spPr>
        <p:txBody>
          <a:bodyPr>
            <a:spAutoFit/>
          </a:bodyPr>
          <a:lstStyle/>
          <a:p>
            <a:pPr>
              <a:spcBef>
                <a:spcPct val="50000"/>
              </a:spcBef>
            </a:pPr>
            <a:r>
              <a:rPr lang="en-US" sz="1400"/>
              <a:t>“Planned Depth” </a:t>
            </a:r>
            <a:br>
              <a:rPr lang="en-US" sz="1400"/>
            </a:br>
            <a:r>
              <a:rPr lang="en-US" sz="1400"/>
              <a:t>     of Trench</a:t>
            </a:r>
          </a:p>
        </p:txBody>
      </p:sp>
      <p:sp>
        <p:nvSpPr>
          <p:cNvPr id="151591" name="Line 39"/>
          <p:cNvSpPr>
            <a:spLocks noChangeShapeType="1"/>
          </p:cNvSpPr>
          <p:nvPr/>
        </p:nvSpPr>
        <p:spPr bwMode="auto">
          <a:xfrm>
            <a:off x="2667000" y="4119563"/>
            <a:ext cx="1143000" cy="0"/>
          </a:xfrm>
          <a:prstGeom prst="line">
            <a:avLst/>
          </a:prstGeom>
          <a:noFill/>
          <a:ln w="9525">
            <a:solidFill>
              <a:schemeClr val="tx1"/>
            </a:solidFill>
            <a:round/>
            <a:headEnd/>
            <a:tailEnd type="triangle" w="med" len="med"/>
          </a:ln>
        </p:spPr>
        <p:txBody>
          <a:bodyPr/>
          <a:lstStyle/>
          <a:p>
            <a:endParaRPr lang="en-US"/>
          </a:p>
        </p:txBody>
      </p:sp>
      <p:sp>
        <p:nvSpPr>
          <p:cNvPr id="151592" name="Text Box 40"/>
          <p:cNvSpPr txBox="1">
            <a:spLocks noChangeArrowheads="1"/>
          </p:cNvSpPr>
          <p:nvPr/>
        </p:nvSpPr>
        <p:spPr bwMode="auto">
          <a:xfrm>
            <a:off x="5638800" y="3967163"/>
            <a:ext cx="2133600" cy="517525"/>
          </a:xfrm>
          <a:prstGeom prst="rect">
            <a:avLst/>
          </a:prstGeom>
          <a:noFill/>
          <a:ln w="9525">
            <a:noFill/>
            <a:miter lim="800000"/>
            <a:headEnd/>
            <a:tailEnd/>
          </a:ln>
        </p:spPr>
        <p:txBody>
          <a:bodyPr>
            <a:spAutoFit/>
          </a:bodyPr>
          <a:lstStyle/>
          <a:p>
            <a:pPr>
              <a:spcBef>
                <a:spcPct val="50000"/>
              </a:spcBef>
            </a:pPr>
            <a:r>
              <a:rPr lang="en-US" sz="1400"/>
              <a:t>Unsuitable Material Encountered</a:t>
            </a:r>
          </a:p>
        </p:txBody>
      </p:sp>
      <p:sp>
        <p:nvSpPr>
          <p:cNvPr id="151593" name="Line 41"/>
          <p:cNvSpPr>
            <a:spLocks noChangeShapeType="1"/>
          </p:cNvSpPr>
          <p:nvPr/>
        </p:nvSpPr>
        <p:spPr bwMode="auto">
          <a:xfrm flipH="1">
            <a:off x="4953000" y="4195763"/>
            <a:ext cx="762000" cy="228600"/>
          </a:xfrm>
          <a:prstGeom prst="line">
            <a:avLst/>
          </a:prstGeom>
          <a:noFill/>
          <a:ln w="6350">
            <a:solidFill>
              <a:schemeClr val="tx1"/>
            </a:solidFill>
            <a:round/>
            <a:headEnd/>
            <a:tailEnd type="triangle" w="med" len="med"/>
          </a:ln>
        </p:spPr>
        <p:txBody>
          <a:bodyPr/>
          <a:lstStyle/>
          <a:p>
            <a:endParaRPr lang="en-US"/>
          </a:p>
        </p:txBody>
      </p:sp>
      <p:sp>
        <p:nvSpPr>
          <p:cNvPr id="151595" name="Text Box 43"/>
          <p:cNvSpPr txBox="1">
            <a:spLocks noChangeArrowheads="1"/>
          </p:cNvSpPr>
          <p:nvPr/>
        </p:nvSpPr>
        <p:spPr bwMode="auto">
          <a:xfrm>
            <a:off x="3352800" y="4729163"/>
            <a:ext cx="2667000" cy="304800"/>
          </a:xfrm>
          <a:prstGeom prst="rect">
            <a:avLst/>
          </a:prstGeom>
          <a:noFill/>
          <a:ln w="9525">
            <a:noFill/>
            <a:miter lim="800000"/>
            <a:headEnd/>
            <a:tailEnd/>
          </a:ln>
        </p:spPr>
        <p:txBody>
          <a:bodyPr>
            <a:spAutoFit/>
          </a:bodyPr>
          <a:lstStyle/>
          <a:p>
            <a:pPr>
              <a:spcBef>
                <a:spcPct val="50000"/>
              </a:spcBef>
            </a:pPr>
            <a:r>
              <a:rPr lang="en-US" sz="1400"/>
              <a:t>Additional Excavation Required</a:t>
            </a:r>
          </a:p>
        </p:txBody>
      </p:sp>
      <p:sp>
        <p:nvSpPr>
          <p:cNvPr id="151596" name="Text Box 44"/>
          <p:cNvSpPr txBox="1">
            <a:spLocks noChangeArrowheads="1"/>
          </p:cNvSpPr>
          <p:nvPr/>
        </p:nvSpPr>
        <p:spPr bwMode="auto">
          <a:xfrm>
            <a:off x="1143000" y="5110163"/>
            <a:ext cx="2667000" cy="738664"/>
          </a:xfrm>
          <a:prstGeom prst="rect">
            <a:avLst/>
          </a:prstGeom>
          <a:noFill/>
          <a:ln w="9525">
            <a:noFill/>
            <a:miter lim="800000"/>
            <a:headEnd/>
            <a:tailEnd/>
          </a:ln>
        </p:spPr>
        <p:txBody>
          <a:bodyPr>
            <a:spAutoFit/>
          </a:bodyPr>
          <a:lstStyle/>
          <a:p>
            <a:pPr>
              <a:spcBef>
                <a:spcPct val="50000"/>
              </a:spcBef>
            </a:pPr>
            <a:r>
              <a:rPr lang="en-US" sz="1400" dirty="0" smtClean="0"/>
              <a:t>Remove unsuitable material to a minimum depth of 12” below the “planned depth” of the trench</a:t>
            </a:r>
            <a:endParaRPr lang="en-US" sz="1400" dirty="0"/>
          </a:p>
        </p:txBody>
      </p:sp>
      <p:sp>
        <p:nvSpPr>
          <p:cNvPr id="151597" name="Line 45"/>
          <p:cNvSpPr>
            <a:spLocks noChangeShapeType="1"/>
          </p:cNvSpPr>
          <p:nvPr/>
        </p:nvSpPr>
        <p:spPr bwMode="auto">
          <a:xfrm flipH="1">
            <a:off x="3581400" y="4424363"/>
            <a:ext cx="304800" cy="0"/>
          </a:xfrm>
          <a:prstGeom prst="line">
            <a:avLst/>
          </a:prstGeom>
          <a:noFill/>
          <a:ln w="9525">
            <a:solidFill>
              <a:schemeClr val="tx1"/>
            </a:solidFill>
            <a:prstDash val="sysDot"/>
            <a:round/>
            <a:headEnd/>
            <a:tailEnd/>
          </a:ln>
        </p:spPr>
        <p:txBody>
          <a:bodyPr/>
          <a:lstStyle/>
          <a:p>
            <a:endParaRPr lang="en-US"/>
          </a:p>
        </p:txBody>
      </p:sp>
      <p:grpSp>
        <p:nvGrpSpPr>
          <p:cNvPr id="7" name="Group 59"/>
          <p:cNvGrpSpPr>
            <a:grpSpLocks/>
          </p:cNvGrpSpPr>
          <p:nvPr/>
        </p:nvGrpSpPr>
        <p:grpSpPr bwMode="auto">
          <a:xfrm>
            <a:off x="3810000" y="3662363"/>
            <a:ext cx="0" cy="762000"/>
            <a:chOff x="2400" y="2307"/>
            <a:chExt cx="0" cy="480"/>
          </a:xfrm>
        </p:grpSpPr>
        <p:sp>
          <p:nvSpPr>
            <p:cNvPr id="148528" name="Line 46"/>
            <p:cNvSpPr>
              <a:spLocks noChangeShapeType="1"/>
            </p:cNvSpPr>
            <p:nvPr/>
          </p:nvSpPr>
          <p:spPr bwMode="auto">
            <a:xfrm>
              <a:off x="2400" y="2643"/>
              <a:ext cx="0" cy="144"/>
            </a:xfrm>
            <a:prstGeom prst="line">
              <a:avLst/>
            </a:prstGeom>
            <a:noFill/>
            <a:ln w="6350">
              <a:solidFill>
                <a:schemeClr val="tx1"/>
              </a:solidFill>
              <a:round/>
              <a:headEnd/>
              <a:tailEnd type="triangle" w="med" len="med"/>
            </a:ln>
          </p:spPr>
          <p:txBody>
            <a:bodyPr/>
            <a:lstStyle/>
            <a:p>
              <a:endParaRPr lang="en-US"/>
            </a:p>
          </p:txBody>
        </p:sp>
        <p:sp>
          <p:nvSpPr>
            <p:cNvPr id="148529" name="Line 47"/>
            <p:cNvSpPr>
              <a:spLocks noChangeShapeType="1"/>
            </p:cNvSpPr>
            <p:nvPr/>
          </p:nvSpPr>
          <p:spPr bwMode="auto">
            <a:xfrm flipV="1">
              <a:off x="2400" y="2307"/>
              <a:ext cx="0" cy="240"/>
            </a:xfrm>
            <a:prstGeom prst="line">
              <a:avLst/>
            </a:prstGeom>
            <a:noFill/>
            <a:ln w="6350">
              <a:solidFill>
                <a:schemeClr val="tx1"/>
              </a:solidFill>
              <a:round/>
              <a:headEnd/>
              <a:tailEnd type="triangle" w="med" len="med"/>
            </a:ln>
          </p:spPr>
          <p:txBody>
            <a:bodyPr/>
            <a:lstStyle/>
            <a:p>
              <a:endParaRPr lang="en-US"/>
            </a:p>
          </p:txBody>
        </p:sp>
      </p:grpSp>
      <p:sp>
        <p:nvSpPr>
          <p:cNvPr id="151600" name="Line 48"/>
          <p:cNvSpPr>
            <a:spLocks noChangeShapeType="1"/>
          </p:cNvSpPr>
          <p:nvPr/>
        </p:nvSpPr>
        <p:spPr bwMode="auto">
          <a:xfrm flipH="1">
            <a:off x="3581400" y="4652963"/>
            <a:ext cx="304800" cy="0"/>
          </a:xfrm>
          <a:prstGeom prst="line">
            <a:avLst/>
          </a:prstGeom>
          <a:noFill/>
          <a:ln w="9525">
            <a:solidFill>
              <a:schemeClr val="tx1"/>
            </a:solidFill>
            <a:prstDash val="sysDot"/>
            <a:round/>
            <a:headEnd/>
            <a:tailEnd/>
          </a:ln>
        </p:spPr>
        <p:txBody>
          <a:bodyPr/>
          <a:lstStyle/>
          <a:p>
            <a:endParaRPr lang="en-US"/>
          </a:p>
        </p:txBody>
      </p:sp>
      <p:sp>
        <p:nvSpPr>
          <p:cNvPr id="151601" name="Line 49"/>
          <p:cNvSpPr>
            <a:spLocks noChangeShapeType="1"/>
          </p:cNvSpPr>
          <p:nvPr/>
        </p:nvSpPr>
        <p:spPr bwMode="auto">
          <a:xfrm>
            <a:off x="3810000" y="4424363"/>
            <a:ext cx="0" cy="228600"/>
          </a:xfrm>
          <a:prstGeom prst="line">
            <a:avLst/>
          </a:prstGeom>
          <a:noFill/>
          <a:ln w="6350">
            <a:solidFill>
              <a:schemeClr val="tx1"/>
            </a:solidFill>
            <a:round/>
            <a:headEnd type="triangle" w="med" len="med"/>
            <a:tailEnd type="triangle" w="med" len="med"/>
          </a:ln>
        </p:spPr>
        <p:txBody>
          <a:bodyPr/>
          <a:lstStyle/>
          <a:p>
            <a:endParaRPr lang="en-US"/>
          </a:p>
        </p:txBody>
      </p:sp>
      <p:grpSp>
        <p:nvGrpSpPr>
          <p:cNvPr id="8" name="Group 60"/>
          <p:cNvGrpSpPr>
            <a:grpSpLocks/>
          </p:cNvGrpSpPr>
          <p:nvPr/>
        </p:nvGrpSpPr>
        <p:grpSpPr bwMode="auto">
          <a:xfrm>
            <a:off x="2209800" y="4500563"/>
            <a:ext cx="1524000" cy="609600"/>
            <a:chOff x="1392" y="2835"/>
            <a:chExt cx="960" cy="384"/>
          </a:xfrm>
        </p:grpSpPr>
        <p:sp>
          <p:nvSpPr>
            <p:cNvPr id="148526" name="Line 50"/>
            <p:cNvSpPr>
              <a:spLocks noChangeShapeType="1"/>
            </p:cNvSpPr>
            <p:nvPr/>
          </p:nvSpPr>
          <p:spPr bwMode="auto">
            <a:xfrm flipV="1">
              <a:off x="1392" y="2835"/>
              <a:ext cx="528" cy="384"/>
            </a:xfrm>
            <a:prstGeom prst="line">
              <a:avLst/>
            </a:prstGeom>
            <a:noFill/>
            <a:ln w="6350">
              <a:solidFill>
                <a:schemeClr val="tx1"/>
              </a:solidFill>
              <a:round/>
              <a:headEnd/>
              <a:tailEnd/>
            </a:ln>
          </p:spPr>
          <p:txBody>
            <a:bodyPr/>
            <a:lstStyle/>
            <a:p>
              <a:endParaRPr lang="en-US"/>
            </a:p>
          </p:txBody>
        </p:sp>
        <p:sp>
          <p:nvSpPr>
            <p:cNvPr id="148527" name="Line 51"/>
            <p:cNvSpPr>
              <a:spLocks noChangeShapeType="1"/>
            </p:cNvSpPr>
            <p:nvPr/>
          </p:nvSpPr>
          <p:spPr bwMode="auto">
            <a:xfrm>
              <a:off x="1920" y="2835"/>
              <a:ext cx="432" cy="48"/>
            </a:xfrm>
            <a:prstGeom prst="line">
              <a:avLst/>
            </a:prstGeom>
            <a:noFill/>
            <a:ln w="6350">
              <a:solidFill>
                <a:schemeClr val="tx1"/>
              </a:solidFill>
              <a:round/>
              <a:headEnd/>
              <a:tailEnd type="triangle" w="med" len="med"/>
            </a:ln>
          </p:spPr>
          <p:txBody>
            <a:bodyPr/>
            <a:lstStyle/>
            <a:p>
              <a:endParaRPr lang="en-US"/>
            </a:p>
          </p:txBody>
        </p:sp>
      </p:grpSp>
      <p:sp>
        <p:nvSpPr>
          <p:cNvPr id="151604" name="Text Box 52"/>
          <p:cNvSpPr txBox="1">
            <a:spLocks noChangeArrowheads="1"/>
          </p:cNvSpPr>
          <p:nvPr/>
        </p:nvSpPr>
        <p:spPr bwMode="auto">
          <a:xfrm>
            <a:off x="4876800" y="5105400"/>
            <a:ext cx="3733800" cy="738664"/>
          </a:xfrm>
          <a:prstGeom prst="rect">
            <a:avLst/>
          </a:prstGeom>
          <a:noFill/>
          <a:ln w="9525">
            <a:noFill/>
            <a:miter lim="800000"/>
            <a:headEnd/>
            <a:tailEnd/>
          </a:ln>
        </p:spPr>
        <p:txBody>
          <a:bodyPr>
            <a:spAutoFit/>
          </a:bodyPr>
          <a:lstStyle/>
          <a:p>
            <a:pPr>
              <a:spcBef>
                <a:spcPct val="50000"/>
              </a:spcBef>
            </a:pPr>
            <a:r>
              <a:rPr lang="en-US" sz="1400" dirty="0" smtClean="0"/>
              <a:t>Backfill and compact with suitable material (2A aggregate), in loose lifts not exceeding 8” in depth to the “planned depth” of the trench.</a:t>
            </a:r>
            <a:endParaRPr lang="en-US" sz="1400" dirty="0"/>
          </a:p>
        </p:txBody>
      </p:sp>
      <p:grpSp>
        <p:nvGrpSpPr>
          <p:cNvPr id="9" name="Group 61"/>
          <p:cNvGrpSpPr>
            <a:grpSpLocks/>
          </p:cNvGrpSpPr>
          <p:nvPr/>
        </p:nvGrpSpPr>
        <p:grpSpPr bwMode="auto">
          <a:xfrm>
            <a:off x="5257800" y="4572000"/>
            <a:ext cx="1676400" cy="533400"/>
            <a:chOff x="3312" y="2880"/>
            <a:chExt cx="1056" cy="336"/>
          </a:xfrm>
        </p:grpSpPr>
        <p:sp>
          <p:nvSpPr>
            <p:cNvPr id="148524" name="Line 54"/>
            <p:cNvSpPr>
              <a:spLocks noChangeShapeType="1"/>
            </p:cNvSpPr>
            <p:nvPr/>
          </p:nvSpPr>
          <p:spPr bwMode="auto">
            <a:xfrm flipH="1" flipV="1">
              <a:off x="3744" y="2880"/>
              <a:ext cx="624" cy="336"/>
            </a:xfrm>
            <a:prstGeom prst="line">
              <a:avLst/>
            </a:prstGeom>
            <a:noFill/>
            <a:ln w="6350">
              <a:solidFill>
                <a:schemeClr val="tx1"/>
              </a:solidFill>
              <a:round/>
              <a:headEnd/>
              <a:tailEnd/>
            </a:ln>
          </p:spPr>
          <p:txBody>
            <a:bodyPr/>
            <a:lstStyle/>
            <a:p>
              <a:endParaRPr lang="en-US"/>
            </a:p>
          </p:txBody>
        </p:sp>
        <p:sp>
          <p:nvSpPr>
            <p:cNvPr id="148525" name="Line 56"/>
            <p:cNvSpPr>
              <a:spLocks noChangeShapeType="1"/>
            </p:cNvSpPr>
            <p:nvPr/>
          </p:nvSpPr>
          <p:spPr bwMode="auto">
            <a:xfrm flipH="1">
              <a:off x="3312" y="2880"/>
              <a:ext cx="432" cy="0"/>
            </a:xfrm>
            <a:prstGeom prst="line">
              <a:avLst/>
            </a:prstGeom>
            <a:noFill/>
            <a:ln w="6350">
              <a:solidFill>
                <a:schemeClr val="tx1"/>
              </a:solidFill>
              <a:round/>
              <a:headEnd/>
              <a:tailEnd type="triangle" w="med" len="med"/>
            </a:ln>
          </p:spPr>
          <p:txBody>
            <a:bodyPr/>
            <a:lstStyle/>
            <a:p>
              <a:endParaRPr lang="en-US"/>
            </a:p>
          </p:txBody>
        </p:sp>
      </p:grpSp>
      <p:sp>
        <p:nvSpPr>
          <p:cNvPr id="151610" name="Text Box 58"/>
          <p:cNvSpPr txBox="1">
            <a:spLocks noChangeArrowheads="1"/>
          </p:cNvSpPr>
          <p:nvPr/>
        </p:nvSpPr>
        <p:spPr bwMode="auto">
          <a:xfrm>
            <a:off x="1219200" y="6324600"/>
            <a:ext cx="3200400" cy="307777"/>
          </a:xfrm>
          <a:prstGeom prst="rect">
            <a:avLst/>
          </a:prstGeom>
          <a:noFill/>
          <a:ln w="9525">
            <a:noFill/>
            <a:miter lim="800000"/>
            <a:headEnd/>
            <a:tailEnd/>
          </a:ln>
        </p:spPr>
        <p:txBody>
          <a:bodyPr wrap="square">
            <a:spAutoFit/>
          </a:bodyPr>
          <a:lstStyle/>
          <a:p>
            <a:pPr>
              <a:spcBef>
                <a:spcPct val="50000"/>
              </a:spcBef>
            </a:pPr>
            <a:r>
              <a:rPr lang="en-US" sz="1400" b="1" dirty="0"/>
              <a:t>*</a:t>
            </a:r>
            <a:r>
              <a:rPr lang="en-US" sz="1400" b="1" dirty="0">
                <a:solidFill>
                  <a:srgbClr val="FF3300"/>
                </a:solidFill>
              </a:rPr>
              <a:t> </a:t>
            </a:r>
            <a:r>
              <a:rPr lang="en-US" sz="1400" dirty="0"/>
              <a:t>Stone</a:t>
            </a:r>
            <a:r>
              <a:rPr lang="en-US" sz="1400" b="1" dirty="0">
                <a:solidFill>
                  <a:srgbClr val="FF3300"/>
                </a:solidFill>
              </a:rPr>
              <a:t> </a:t>
            </a:r>
            <a:r>
              <a:rPr lang="en-US" sz="1400" dirty="0"/>
              <a:t>Greater Than 4” in Diameter</a:t>
            </a:r>
          </a:p>
        </p:txBody>
      </p:sp>
      <p:grpSp>
        <p:nvGrpSpPr>
          <p:cNvPr id="10" name="Group 66"/>
          <p:cNvGrpSpPr>
            <a:grpSpLocks/>
          </p:cNvGrpSpPr>
          <p:nvPr/>
        </p:nvGrpSpPr>
        <p:grpSpPr bwMode="auto">
          <a:xfrm>
            <a:off x="2859088" y="3657600"/>
            <a:ext cx="3498850" cy="766763"/>
            <a:chOff x="1801" y="2304"/>
            <a:chExt cx="2204" cy="483"/>
          </a:xfrm>
        </p:grpSpPr>
        <p:grpSp>
          <p:nvGrpSpPr>
            <p:cNvPr id="11" name="Group 63"/>
            <p:cNvGrpSpPr>
              <a:grpSpLocks/>
            </p:cNvGrpSpPr>
            <p:nvPr/>
          </p:nvGrpSpPr>
          <p:grpSpPr bwMode="auto">
            <a:xfrm>
              <a:off x="1801" y="2304"/>
              <a:ext cx="2204" cy="483"/>
              <a:chOff x="1801" y="2304"/>
              <a:chExt cx="2204" cy="483"/>
            </a:xfrm>
          </p:grpSpPr>
          <p:sp>
            <p:nvSpPr>
              <p:cNvPr id="148515" name="Line 24"/>
              <p:cNvSpPr>
                <a:spLocks noChangeShapeType="1"/>
              </p:cNvSpPr>
              <p:nvPr/>
            </p:nvSpPr>
            <p:spPr bwMode="auto">
              <a:xfrm>
                <a:off x="1824" y="2307"/>
                <a:ext cx="672" cy="0"/>
              </a:xfrm>
              <a:prstGeom prst="line">
                <a:avLst/>
              </a:prstGeom>
              <a:noFill/>
              <a:ln w="19050">
                <a:solidFill>
                  <a:schemeClr val="tx1"/>
                </a:solidFill>
                <a:round/>
                <a:headEnd/>
                <a:tailEnd/>
              </a:ln>
            </p:spPr>
            <p:txBody>
              <a:bodyPr/>
              <a:lstStyle/>
              <a:p>
                <a:endParaRPr lang="en-US"/>
              </a:p>
            </p:txBody>
          </p:sp>
          <p:sp>
            <p:nvSpPr>
              <p:cNvPr id="148516" name="Line 25"/>
              <p:cNvSpPr>
                <a:spLocks noChangeShapeType="1"/>
              </p:cNvSpPr>
              <p:nvPr/>
            </p:nvSpPr>
            <p:spPr bwMode="auto">
              <a:xfrm>
                <a:off x="3264" y="2307"/>
                <a:ext cx="720" cy="0"/>
              </a:xfrm>
              <a:prstGeom prst="line">
                <a:avLst/>
              </a:prstGeom>
              <a:noFill/>
              <a:ln w="19050">
                <a:solidFill>
                  <a:schemeClr val="tx1"/>
                </a:solidFill>
                <a:round/>
                <a:headEnd/>
                <a:tailEnd/>
              </a:ln>
            </p:spPr>
            <p:txBody>
              <a:bodyPr/>
              <a:lstStyle/>
              <a:p>
                <a:endParaRPr lang="en-US"/>
              </a:p>
            </p:txBody>
          </p:sp>
          <p:sp>
            <p:nvSpPr>
              <p:cNvPr id="148517" name="Line 26"/>
              <p:cNvSpPr>
                <a:spLocks noChangeShapeType="1"/>
              </p:cNvSpPr>
              <p:nvPr/>
            </p:nvSpPr>
            <p:spPr bwMode="auto">
              <a:xfrm>
                <a:off x="2496" y="2307"/>
                <a:ext cx="0" cy="480"/>
              </a:xfrm>
              <a:prstGeom prst="line">
                <a:avLst/>
              </a:prstGeom>
              <a:noFill/>
              <a:ln w="19050">
                <a:solidFill>
                  <a:schemeClr val="tx1"/>
                </a:solidFill>
                <a:round/>
                <a:headEnd/>
                <a:tailEnd/>
              </a:ln>
            </p:spPr>
            <p:txBody>
              <a:bodyPr/>
              <a:lstStyle/>
              <a:p>
                <a:endParaRPr lang="en-US"/>
              </a:p>
            </p:txBody>
          </p:sp>
          <p:sp>
            <p:nvSpPr>
              <p:cNvPr id="148518" name="Line 27"/>
              <p:cNvSpPr>
                <a:spLocks noChangeShapeType="1"/>
              </p:cNvSpPr>
              <p:nvPr/>
            </p:nvSpPr>
            <p:spPr bwMode="auto">
              <a:xfrm>
                <a:off x="3264" y="2307"/>
                <a:ext cx="0" cy="480"/>
              </a:xfrm>
              <a:prstGeom prst="line">
                <a:avLst/>
              </a:prstGeom>
              <a:noFill/>
              <a:ln w="19050">
                <a:solidFill>
                  <a:schemeClr val="tx1"/>
                </a:solidFill>
                <a:round/>
                <a:headEnd/>
                <a:tailEnd/>
              </a:ln>
            </p:spPr>
            <p:txBody>
              <a:bodyPr/>
              <a:lstStyle/>
              <a:p>
                <a:endParaRPr lang="en-US"/>
              </a:p>
            </p:txBody>
          </p:sp>
          <p:sp>
            <p:nvSpPr>
              <p:cNvPr id="148519" name="Line 28"/>
              <p:cNvSpPr>
                <a:spLocks noChangeShapeType="1"/>
              </p:cNvSpPr>
              <p:nvPr/>
            </p:nvSpPr>
            <p:spPr bwMode="auto">
              <a:xfrm>
                <a:off x="2496" y="2787"/>
                <a:ext cx="768" cy="0"/>
              </a:xfrm>
              <a:prstGeom prst="line">
                <a:avLst/>
              </a:prstGeom>
              <a:noFill/>
              <a:ln w="19050">
                <a:solidFill>
                  <a:schemeClr val="tx1"/>
                </a:solidFill>
                <a:round/>
                <a:headEnd/>
                <a:tailEnd/>
              </a:ln>
            </p:spPr>
            <p:txBody>
              <a:bodyPr/>
              <a:lstStyle/>
              <a:p>
                <a:endParaRPr lang="en-US"/>
              </a:p>
            </p:txBody>
          </p:sp>
          <p:sp>
            <p:nvSpPr>
              <p:cNvPr id="148520" name="Line 34"/>
              <p:cNvSpPr>
                <a:spLocks noChangeShapeType="1"/>
              </p:cNvSpPr>
              <p:nvPr/>
            </p:nvSpPr>
            <p:spPr bwMode="auto">
              <a:xfrm>
                <a:off x="3264" y="2403"/>
                <a:ext cx="672" cy="0"/>
              </a:xfrm>
              <a:prstGeom prst="line">
                <a:avLst/>
              </a:prstGeom>
              <a:noFill/>
              <a:ln w="19050">
                <a:solidFill>
                  <a:schemeClr val="tx1"/>
                </a:solidFill>
                <a:round/>
                <a:headEnd/>
                <a:tailEnd/>
              </a:ln>
            </p:spPr>
            <p:txBody>
              <a:bodyPr/>
              <a:lstStyle/>
              <a:p>
                <a:endParaRPr lang="en-US"/>
              </a:p>
            </p:txBody>
          </p:sp>
          <p:sp>
            <p:nvSpPr>
              <p:cNvPr id="148521" name="Line 35"/>
              <p:cNvSpPr>
                <a:spLocks noChangeShapeType="1"/>
              </p:cNvSpPr>
              <p:nvPr/>
            </p:nvSpPr>
            <p:spPr bwMode="auto">
              <a:xfrm flipH="1">
                <a:off x="1872" y="2403"/>
                <a:ext cx="624" cy="0"/>
              </a:xfrm>
              <a:prstGeom prst="line">
                <a:avLst/>
              </a:prstGeom>
              <a:noFill/>
              <a:ln w="19050">
                <a:solidFill>
                  <a:schemeClr val="tx1"/>
                </a:solidFill>
                <a:round/>
                <a:headEnd/>
                <a:tailEnd/>
              </a:ln>
            </p:spPr>
            <p:txBody>
              <a:bodyPr/>
              <a:lstStyle/>
              <a:p>
                <a:endParaRPr lang="en-US"/>
              </a:p>
            </p:txBody>
          </p:sp>
          <p:sp>
            <p:nvSpPr>
              <p:cNvPr id="148522" name="Freeform 36"/>
              <p:cNvSpPr>
                <a:spLocks/>
              </p:cNvSpPr>
              <p:nvPr/>
            </p:nvSpPr>
            <p:spPr bwMode="auto">
              <a:xfrm>
                <a:off x="3922" y="2321"/>
                <a:ext cx="83" cy="90"/>
              </a:xfrm>
              <a:custGeom>
                <a:avLst/>
                <a:gdLst>
                  <a:gd name="T0" fmla="*/ 0 w 83"/>
                  <a:gd name="T1" fmla="*/ 82 h 90"/>
                  <a:gd name="T2" fmla="*/ 37 w 83"/>
                  <a:gd name="T3" fmla="*/ 45 h 90"/>
                  <a:gd name="T4" fmla="*/ 83 w 83"/>
                  <a:gd name="T5" fmla="*/ 0 h 90"/>
                  <a:gd name="T6" fmla="*/ 0 60000 65536"/>
                  <a:gd name="T7" fmla="*/ 0 60000 65536"/>
                  <a:gd name="T8" fmla="*/ 0 60000 65536"/>
                  <a:gd name="T9" fmla="*/ 0 w 83"/>
                  <a:gd name="T10" fmla="*/ 0 h 90"/>
                  <a:gd name="T11" fmla="*/ 83 w 83"/>
                  <a:gd name="T12" fmla="*/ 90 h 90"/>
                </a:gdLst>
                <a:ahLst/>
                <a:cxnLst>
                  <a:cxn ang="T6">
                    <a:pos x="T0" y="T1"/>
                  </a:cxn>
                  <a:cxn ang="T7">
                    <a:pos x="T2" y="T3"/>
                  </a:cxn>
                  <a:cxn ang="T8">
                    <a:pos x="T4" y="T5"/>
                  </a:cxn>
                </a:cxnLst>
                <a:rect l="T9" t="T10" r="T11" b="T12"/>
                <a:pathLst>
                  <a:path w="83" h="90">
                    <a:moveTo>
                      <a:pt x="0" y="82"/>
                    </a:moveTo>
                    <a:cubicBezTo>
                      <a:pt x="60" y="63"/>
                      <a:pt x="2" y="90"/>
                      <a:pt x="37" y="45"/>
                    </a:cubicBezTo>
                    <a:cubicBezTo>
                      <a:pt x="50" y="28"/>
                      <a:pt x="83" y="27"/>
                      <a:pt x="83" y="0"/>
                    </a:cubicBezTo>
                  </a:path>
                </a:pathLst>
              </a:custGeom>
              <a:noFill/>
              <a:ln w="19050">
                <a:solidFill>
                  <a:schemeClr val="tx1"/>
                </a:solidFill>
                <a:prstDash val="sysDot"/>
                <a:round/>
                <a:headEnd/>
                <a:tailEnd/>
              </a:ln>
            </p:spPr>
            <p:txBody>
              <a:bodyPr/>
              <a:lstStyle/>
              <a:p>
                <a:endParaRPr lang="en-US"/>
              </a:p>
            </p:txBody>
          </p:sp>
          <p:sp>
            <p:nvSpPr>
              <p:cNvPr id="148523" name="Freeform 37"/>
              <p:cNvSpPr>
                <a:spLocks/>
              </p:cNvSpPr>
              <p:nvPr/>
            </p:nvSpPr>
            <p:spPr bwMode="auto">
              <a:xfrm>
                <a:off x="1801" y="2304"/>
                <a:ext cx="85" cy="110"/>
              </a:xfrm>
              <a:custGeom>
                <a:avLst/>
                <a:gdLst>
                  <a:gd name="T0" fmla="*/ 82 w 85"/>
                  <a:gd name="T1" fmla="*/ 99 h 110"/>
                  <a:gd name="T2" fmla="*/ 73 w 85"/>
                  <a:gd name="T3" fmla="*/ 62 h 110"/>
                  <a:gd name="T4" fmla="*/ 46 w 85"/>
                  <a:gd name="T5" fmla="*/ 53 h 110"/>
                  <a:gd name="T6" fmla="*/ 18 w 85"/>
                  <a:gd name="T7" fmla="*/ 35 h 110"/>
                  <a:gd name="T8" fmla="*/ 0 w 85"/>
                  <a:gd name="T9" fmla="*/ 26 h 110"/>
                  <a:gd name="T10" fmla="*/ 0 60000 65536"/>
                  <a:gd name="T11" fmla="*/ 0 60000 65536"/>
                  <a:gd name="T12" fmla="*/ 0 60000 65536"/>
                  <a:gd name="T13" fmla="*/ 0 60000 65536"/>
                  <a:gd name="T14" fmla="*/ 0 60000 65536"/>
                  <a:gd name="T15" fmla="*/ 0 w 85"/>
                  <a:gd name="T16" fmla="*/ 0 h 110"/>
                  <a:gd name="T17" fmla="*/ 85 w 85"/>
                  <a:gd name="T18" fmla="*/ 110 h 110"/>
                </a:gdLst>
                <a:ahLst/>
                <a:cxnLst>
                  <a:cxn ang="T10">
                    <a:pos x="T0" y="T1"/>
                  </a:cxn>
                  <a:cxn ang="T11">
                    <a:pos x="T2" y="T3"/>
                  </a:cxn>
                  <a:cxn ang="T12">
                    <a:pos x="T4" y="T5"/>
                  </a:cxn>
                  <a:cxn ang="T13">
                    <a:pos x="T6" y="T7"/>
                  </a:cxn>
                  <a:cxn ang="T14">
                    <a:pos x="T8" y="T9"/>
                  </a:cxn>
                </a:cxnLst>
                <a:rect l="T15" t="T16" r="T17" b="T18"/>
                <a:pathLst>
                  <a:path w="85" h="110">
                    <a:moveTo>
                      <a:pt x="82" y="99"/>
                    </a:moveTo>
                    <a:cubicBezTo>
                      <a:pt x="15" y="77"/>
                      <a:pt x="85" y="110"/>
                      <a:pt x="73" y="62"/>
                    </a:cubicBezTo>
                    <a:cubicBezTo>
                      <a:pt x="71" y="53"/>
                      <a:pt x="55" y="57"/>
                      <a:pt x="46" y="53"/>
                    </a:cubicBezTo>
                    <a:cubicBezTo>
                      <a:pt x="36" y="48"/>
                      <a:pt x="27" y="41"/>
                      <a:pt x="18" y="35"/>
                    </a:cubicBezTo>
                    <a:cubicBezTo>
                      <a:pt x="7" y="2"/>
                      <a:pt x="13" y="0"/>
                      <a:pt x="0" y="26"/>
                    </a:cubicBezTo>
                  </a:path>
                </a:pathLst>
              </a:custGeom>
              <a:noFill/>
              <a:ln w="19050">
                <a:solidFill>
                  <a:schemeClr val="tx1"/>
                </a:solidFill>
                <a:prstDash val="sysDot"/>
                <a:round/>
                <a:headEnd/>
                <a:tailEnd/>
              </a:ln>
            </p:spPr>
            <p:txBody>
              <a:bodyPr/>
              <a:lstStyle/>
              <a:p>
                <a:endParaRPr lang="en-US"/>
              </a:p>
            </p:txBody>
          </p:sp>
        </p:grpSp>
        <p:sp>
          <p:nvSpPr>
            <p:cNvPr id="148514" name="Text Box 64"/>
            <p:cNvSpPr txBox="1">
              <a:spLocks noChangeArrowheads="1"/>
            </p:cNvSpPr>
            <p:nvPr/>
          </p:nvSpPr>
          <p:spPr bwMode="auto">
            <a:xfrm>
              <a:off x="2660" y="2304"/>
              <a:ext cx="528" cy="326"/>
            </a:xfrm>
            <a:prstGeom prst="rect">
              <a:avLst/>
            </a:prstGeom>
            <a:noFill/>
            <a:ln w="9525">
              <a:noFill/>
              <a:miter lim="800000"/>
              <a:headEnd/>
              <a:tailEnd/>
            </a:ln>
          </p:spPr>
          <p:txBody>
            <a:bodyPr>
              <a:spAutoFit/>
            </a:bodyPr>
            <a:lstStyle/>
            <a:p>
              <a:pPr>
                <a:spcBef>
                  <a:spcPct val="50000"/>
                </a:spcBef>
              </a:pPr>
              <a:r>
                <a:rPr lang="en-US" sz="1400"/>
                <a:t>  Pipe Trench</a:t>
              </a:r>
            </a:p>
          </p:txBody>
        </p:sp>
      </p:grpSp>
      <p:sp>
        <p:nvSpPr>
          <p:cNvPr id="68" name="Rectangle 67"/>
          <p:cNvSpPr/>
          <p:nvPr/>
        </p:nvSpPr>
        <p:spPr>
          <a:xfrm>
            <a:off x="838200" y="1219200"/>
            <a:ext cx="7696200" cy="1384995"/>
          </a:xfrm>
          <a:prstGeom prst="rect">
            <a:avLst/>
          </a:prstGeom>
        </p:spPr>
        <p:txBody>
          <a:bodyPr wrap="square">
            <a:spAutoFit/>
          </a:bodyPr>
          <a:lstStyle/>
          <a:p>
            <a:r>
              <a:rPr lang="en-US" sz="1400" dirty="0" smtClean="0"/>
              <a:t>1. Unsuitable material not removed.</a:t>
            </a:r>
          </a:p>
          <a:p>
            <a:r>
              <a:rPr lang="en-US" sz="1400" dirty="0" smtClean="0"/>
              <a:t>3. Unsuitable material removed to an insufficient depth….&gt; 6” but &lt; 12”.</a:t>
            </a:r>
          </a:p>
          <a:p>
            <a:pPr marL="177800" indent="-177800"/>
            <a:r>
              <a:rPr lang="en-US" sz="1400" dirty="0" smtClean="0"/>
              <a:t>4. Unsuitable material removed to proper depth in accord with RC-30 and replaced with suitable material compacted to grade in loose lifts exceeding 8” in depth.</a:t>
            </a:r>
          </a:p>
          <a:p>
            <a:pPr marL="177800" indent="-177800"/>
            <a:r>
              <a:rPr lang="en-US" sz="1400" dirty="0" smtClean="0"/>
              <a:t>5. Unsuitable material removed to proper depth in accord with RC-30 and replaced with suitable material properly compacted to grade in loose lifts not exceeding 8” in depth.</a:t>
            </a:r>
            <a:endParaRPr lang="en-US" sz="1400" dirty="0"/>
          </a:p>
        </p:txBody>
      </p:sp>
      <p:sp>
        <p:nvSpPr>
          <p:cNvPr id="53"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7011408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Text Box 2"/>
          <p:cNvSpPr txBox="1">
            <a:spLocks noChangeArrowheads="1"/>
          </p:cNvSpPr>
          <p:nvPr/>
        </p:nvSpPr>
        <p:spPr bwMode="auto">
          <a:xfrm>
            <a:off x="228600" y="838200"/>
            <a:ext cx="8001000" cy="523220"/>
          </a:xfrm>
          <a:prstGeom prst="rect">
            <a:avLst/>
          </a:prstGeom>
          <a:noFill/>
          <a:ln w="9525">
            <a:noFill/>
            <a:miter lim="800000"/>
            <a:headEnd/>
            <a:tailEnd/>
          </a:ln>
        </p:spPr>
        <p:txBody>
          <a:bodyPr>
            <a:spAutoFit/>
          </a:bodyPr>
          <a:lstStyle/>
          <a:p>
            <a:pPr>
              <a:spcBef>
                <a:spcPct val="50000"/>
              </a:spcBef>
            </a:pPr>
            <a:r>
              <a:rPr lang="en-US" sz="1400" b="1" dirty="0">
                <a:cs typeface="Times New Roman" pitchFamily="18" charset="0"/>
              </a:rPr>
              <a:t>C.  5.  Horizontal Pipe Alignment</a:t>
            </a:r>
            <a:br>
              <a:rPr lang="en-US" sz="1400" b="1" dirty="0">
                <a:cs typeface="Times New Roman" pitchFamily="18" charset="0"/>
              </a:rPr>
            </a:br>
            <a:endParaRPr lang="en-US" sz="1400" dirty="0">
              <a:cs typeface="Times New Roman" pitchFamily="18" charset="0"/>
            </a:endParaRPr>
          </a:p>
        </p:txBody>
      </p:sp>
      <p:sp>
        <p:nvSpPr>
          <p:cNvPr id="149508" name="Text Box 3"/>
          <p:cNvSpPr txBox="1">
            <a:spLocks noChangeArrowheads="1"/>
          </p:cNvSpPr>
          <p:nvPr/>
        </p:nvSpPr>
        <p:spPr bwMode="auto">
          <a:xfrm>
            <a:off x="2286000" y="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149509" name="Text Box 4"/>
          <p:cNvSpPr txBox="1">
            <a:spLocks noChangeArrowheads="1"/>
          </p:cNvSpPr>
          <p:nvPr/>
        </p:nvSpPr>
        <p:spPr bwMode="auto">
          <a:xfrm>
            <a:off x="1524000" y="304800"/>
            <a:ext cx="6096000" cy="396875"/>
          </a:xfrm>
          <a:prstGeom prst="rect">
            <a:avLst/>
          </a:prstGeom>
          <a:noFill/>
          <a:ln w="9525">
            <a:noFill/>
            <a:miter lim="800000"/>
            <a:headEnd/>
            <a:tailEnd/>
          </a:ln>
        </p:spPr>
        <p:txBody>
          <a:bodyPr>
            <a:spAutoFit/>
          </a:bodyPr>
          <a:lstStyle/>
          <a:p>
            <a:pPr algn="ctr">
              <a:spcBef>
                <a:spcPct val="50000"/>
              </a:spcBef>
            </a:pPr>
            <a:r>
              <a:rPr lang="en-US" sz="2000" dirty="0"/>
              <a:t>Pipe Replacement Operations</a:t>
            </a:r>
          </a:p>
        </p:txBody>
      </p:sp>
      <p:pic>
        <p:nvPicPr>
          <p:cNvPr id="152595" name="Picture 19"/>
          <p:cNvPicPr>
            <a:picLocks noChangeAspect="1" noChangeArrowheads="1"/>
          </p:cNvPicPr>
          <p:nvPr/>
        </p:nvPicPr>
        <p:blipFill>
          <a:blip r:embed="rId2" cstate="email">
            <a:lum bright="-20000" contrast="40000"/>
            <a:extLst>
              <a:ext uri="{28A0092B-C50C-407E-A947-70E740481C1C}">
                <a14:useLocalDpi xmlns:a14="http://schemas.microsoft.com/office/drawing/2010/main"/>
              </a:ext>
            </a:extLst>
          </a:blip>
          <a:srcRect/>
          <a:stretch>
            <a:fillRect/>
          </a:stretch>
        </p:blipFill>
        <p:spPr bwMode="auto">
          <a:xfrm>
            <a:off x="1905000" y="2438400"/>
            <a:ext cx="4881563" cy="3659188"/>
          </a:xfrm>
          <a:prstGeom prst="rect">
            <a:avLst/>
          </a:prstGeom>
          <a:ln>
            <a:noFill/>
          </a:ln>
          <a:effectLst>
            <a:outerShdw blurRad="292100" dist="139700" dir="2700000" algn="tl" rotWithShape="0">
              <a:srgbClr val="333333">
                <a:alpha val="65000"/>
              </a:srgbClr>
            </a:outerShdw>
          </a:effectLst>
        </p:spPr>
      </p:pic>
      <p:grpSp>
        <p:nvGrpSpPr>
          <p:cNvPr id="4" name="Group 33"/>
          <p:cNvGrpSpPr>
            <a:grpSpLocks/>
          </p:cNvGrpSpPr>
          <p:nvPr/>
        </p:nvGrpSpPr>
        <p:grpSpPr bwMode="auto">
          <a:xfrm>
            <a:off x="2819400" y="2819400"/>
            <a:ext cx="3048000" cy="2590800"/>
            <a:chOff x="1824" y="1632"/>
            <a:chExt cx="1920" cy="1632"/>
          </a:xfrm>
        </p:grpSpPr>
        <p:sp>
          <p:nvSpPr>
            <p:cNvPr id="149540" name="Line 20"/>
            <p:cNvSpPr>
              <a:spLocks noChangeShapeType="1"/>
            </p:cNvSpPr>
            <p:nvPr/>
          </p:nvSpPr>
          <p:spPr bwMode="auto">
            <a:xfrm>
              <a:off x="2769" y="1632"/>
              <a:ext cx="0" cy="1632"/>
            </a:xfrm>
            <a:prstGeom prst="line">
              <a:avLst/>
            </a:prstGeom>
            <a:noFill/>
            <a:ln w="12700">
              <a:solidFill>
                <a:srgbClr val="FF0000"/>
              </a:solidFill>
              <a:round/>
              <a:headEnd/>
              <a:tailEnd/>
            </a:ln>
          </p:spPr>
          <p:txBody>
            <a:bodyPr/>
            <a:lstStyle/>
            <a:p>
              <a:endParaRPr lang="en-US"/>
            </a:p>
          </p:txBody>
        </p:sp>
        <p:sp>
          <p:nvSpPr>
            <p:cNvPr id="149541" name="Line 21"/>
            <p:cNvSpPr>
              <a:spLocks noChangeShapeType="1"/>
            </p:cNvSpPr>
            <p:nvPr/>
          </p:nvSpPr>
          <p:spPr bwMode="auto">
            <a:xfrm>
              <a:off x="1824" y="2448"/>
              <a:ext cx="1920" cy="0"/>
            </a:xfrm>
            <a:prstGeom prst="line">
              <a:avLst/>
            </a:prstGeom>
            <a:noFill/>
            <a:ln w="12700">
              <a:solidFill>
                <a:srgbClr val="FF0000"/>
              </a:solidFill>
              <a:round/>
              <a:headEnd/>
              <a:tailEnd/>
            </a:ln>
          </p:spPr>
          <p:txBody>
            <a:bodyPr/>
            <a:lstStyle/>
            <a:p>
              <a:endParaRPr lang="en-US"/>
            </a:p>
          </p:txBody>
        </p:sp>
      </p:grpSp>
      <p:sp>
        <p:nvSpPr>
          <p:cNvPr id="152598" name="Oval 22"/>
          <p:cNvSpPr>
            <a:spLocks noChangeArrowheads="1"/>
          </p:cNvSpPr>
          <p:nvPr/>
        </p:nvSpPr>
        <p:spPr bwMode="auto">
          <a:xfrm>
            <a:off x="4038600" y="3886200"/>
            <a:ext cx="533400" cy="533400"/>
          </a:xfrm>
          <a:prstGeom prst="ellipse">
            <a:avLst/>
          </a:prstGeom>
          <a:noFill/>
          <a:ln w="19050">
            <a:solidFill>
              <a:srgbClr val="FF0000"/>
            </a:solidFill>
            <a:prstDash val="sysDot"/>
            <a:round/>
            <a:headEnd/>
            <a:tailEnd/>
          </a:ln>
        </p:spPr>
        <p:txBody>
          <a:bodyPr wrap="none" anchor="ctr"/>
          <a:lstStyle/>
          <a:p>
            <a:endParaRPr lang="en-US"/>
          </a:p>
        </p:txBody>
      </p:sp>
      <p:grpSp>
        <p:nvGrpSpPr>
          <p:cNvPr id="5" name="Group 28"/>
          <p:cNvGrpSpPr>
            <a:grpSpLocks/>
          </p:cNvGrpSpPr>
          <p:nvPr/>
        </p:nvGrpSpPr>
        <p:grpSpPr bwMode="auto">
          <a:xfrm>
            <a:off x="4800600" y="3657600"/>
            <a:ext cx="2057400" cy="336550"/>
            <a:chOff x="2304" y="3840"/>
            <a:chExt cx="1296" cy="212"/>
          </a:xfrm>
        </p:grpSpPr>
        <p:sp>
          <p:nvSpPr>
            <p:cNvPr id="149538" name="Rectangle 27"/>
            <p:cNvSpPr>
              <a:spLocks noChangeArrowheads="1"/>
            </p:cNvSpPr>
            <p:nvPr/>
          </p:nvSpPr>
          <p:spPr bwMode="auto">
            <a:xfrm>
              <a:off x="2304" y="3852"/>
              <a:ext cx="1296" cy="192"/>
            </a:xfrm>
            <a:prstGeom prst="rect">
              <a:avLst/>
            </a:prstGeom>
            <a:solidFill>
              <a:srgbClr val="FFFFFF"/>
            </a:solidFill>
            <a:ln w="19050">
              <a:solidFill>
                <a:schemeClr val="accent1"/>
              </a:solidFill>
              <a:miter lim="800000"/>
              <a:headEnd/>
              <a:tailEnd/>
            </a:ln>
          </p:spPr>
          <p:txBody>
            <a:bodyPr wrap="none" anchor="ctr"/>
            <a:lstStyle/>
            <a:p>
              <a:endParaRPr lang="en-US"/>
            </a:p>
          </p:txBody>
        </p:sp>
        <p:sp>
          <p:nvSpPr>
            <p:cNvPr id="149539" name="Text Box 25"/>
            <p:cNvSpPr txBox="1">
              <a:spLocks noChangeArrowheads="1"/>
            </p:cNvSpPr>
            <p:nvPr/>
          </p:nvSpPr>
          <p:spPr bwMode="auto">
            <a:xfrm>
              <a:off x="2304" y="3840"/>
              <a:ext cx="1296" cy="212"/>
            </a:xfrm>
            <a:prstGeom prst="rect">
              <a:avLst/>
            </a:prstGeom>
            <a:noFill/>
            <a:ln w="9525">
              <a:noFill/>
              <a:miter lim="800000"/>
              <a:headEnd/>
              <a:tailEnd/>
            </a:ln>
          </p:spPr>
          <p:txBody>
            <a:bodyPr>
              <a:spAutoFit/>
            </a:bodyPr>
            <a:lstStyle/>
            <a:p>
              <a:pPr algn="ctr">
                <a:spcBef>
                  <a:spcPct val="50000"/>
                </a:spcBef>
              </a:pPr>
              <a:r>
                <a:rPr lang="en-US" sz="1600" b="1">
                  <a:solidFill>
                    <a:srgbClr val="FF3300"/>
                  </a:solidFill>
                </a:rPr>
                <a:t>Vertical Axis</a:t>
              </a:r>
            </a:p>
          </p:txBody>
        </p:sp>
      </p:grpSp>
      <p:grpSp>
        <p:nvGrpSpPr>
          <p:cNvPr id="6" name="Group 32"/>
          <p:cNvGrpSpPr>
            <a:grpSpLocks/>
          </p:cNvGrpSpPr>
          <p:nvPr/>
        </p:nvGrpSpPr>
        <p:grpSpPr bwMode="auto">
          <a:xfrm>
            <a:off x="3352800" y="5257800"/>
            <a:ext cx="2405063" cy="336550"/>
            <a:chOff x="3744" y="3792"/>
            <a:chExt cx="1515" cy="212"/>
          </a:xfrm>
        </p:grpSpPr>
        <p:sp>
          <p:nvSpPr>
            <p:cNvPr id="149536" name="Rectangle 30"/>
            <p:cNvSpPr>
              <a:spLocks noChangeArrowheads="1"/>
            </p:cNvSpPr>
            <p:nvPr/>
          </p:nvSpPr>
          <p:spPr bwMode="auto">
            <a:xfrm>
              <a:off x="3744" y="3804"/>
              <a:ext cx="1488" cy="192"/>
            </a:xfrm>
            <a:prstGeom prst="rect">
              <a:avLst/>
            </a:prstGeom>
            <a:solidFill>
              <a:srgbClr val="FFFFFF"/>
            </a:solidFill>
            <a:ln w="19050">
              <a:solidFill>
                <a:schemeClr val="accent1"/>
              </a:solidFill>
              <a:miter lim="800000"/>
              <a:headEnd/>
              <a:tailEnd/>
            </a:ln>
          </p:spPr>
          <p:txBody>
            <a:bodyPr wrap="none" anchor="ctr"/>
            <a:lstStyle/>
            <a:p>
              <a:endParaRPr lang="en-US"/>
            </a:p>
          </p:txBody>
        </p:sp>
        <p:sp>
          <p:nvSpPr>
            <p:cNvPr id="149537" name="Text Box 31"/>
            <p:cNvSpPr txBox="1">
              <a:spLocks noChangeArrowheads="1"/>
            </p:cNvSpPr>
            <p:nvPr/>
          </p:nvSpPr>
          <p:spPr bwMode="auto">
            <a:xfrm>
              <a:off x="3771" y="3792"/>
              <a:ext cx="1488" cy="212"/>
            </a:xfrm>
            <a:prstGeom prst="rect">
              <a:avLst/>
            </a:prstGeom>
            <a:noFill/>
            <a:ln w="9525">
              <a:noFill/>
              <a:miter lim="800000"/>
              <a:headEnd/>
              <a:tailEnd/>
            </a:ln>
          </p:spPr>
          <p:txBody>
            <a:bodyPr>
              <a:spAutoFit/>
            </a:bodyPr>
            <a:lstStyle/>
            <a:p>
              <a:pPr algn="ctr">
                <a:spcBef>
                  <a:spcPct val="50000"/>
                </a:spcBef>
              </a:pPr>
              <a:r>
                <a:rPr lang="en-US" sz="1600" b="1">
                  <a:solidFill>
                    <a:srgbClr val="FF3300"/>
                  </a:solidFill>
                </a:rPr>
                <a:t>Horizontal Axis</a:t>
              </a:r>
            </a:p>
          </p:txBody>
        </p:sp>
      </p:grpSp>
      <p:grpSp>
        <p:nvGrpSpPr>
          <p:cNvPr id="7" name="Group 36"/>
          <p:cNvGrpSpPr>
            <a:grpSpLocks/>
          </p:cNvGrpSpPr>
          <p:nvPr/>
        </p:nvGrpSpPr>
        <p:grpSpPr bwMode="auto">
          <a:xfrm>
            <a:off x="5486400" y="3886200"/>
            <a:ext cx="839788" cy="574675"/>
            <a:chOff x="3456" y="2304"/>
            <a:chExt cx="529" cy="362"/>
          </a:xfrm>
        </p:grpSpPr>
        <p:sp>
          <p:nvSpPr>
            <p:cNvPr id="149534" name="Arc 34"/>
            <p:cNvSpPr>
              <a:spLocks/>
            </p:cNvSpPr>
            <p:nvPr/>
          </p:nvSpPr>
          <p:spPr bwMode="auto">
            <a:xfrm rot="-2679459" flipH="1" flipV="1">
              <a:off x="3552" y="2304"/>
              <a:ext cx="433" cy="362"/>
            </a:xfrm>
            <a:custGeom>
              <a:avLst/>
              <a:gdLst>
                <a:gd name="T0" fmla="*/ 0 w 36062"/>
                <a:gd name="T1" fmla="*/ 76 h 26385"/>
                <a:gd name="T2" fmla="*/ 427 w 36062"/>
                <a:gd name="T3" fmla="*/ 362 h 26385"/>
                <a:gd name="T4" fmla="*/ 174 w 36062"/>
                <a:gd name="T5" fmla="*/ 296 h 26385"/>
                <a:gd name="T6" fmla="*/ 0 60000 65536"/>
                <a:gd name="T7" fmla="*/ 0 60000 65536"/>
                <a:gd name="T8" fmla="*/ 0 60000 65536"/>
                <a:gd name="T9" fmla="*/ 0 w 36062"/>
                <a:gd name="T10" fmla="*/ 0 h 26385"/>
                <a:gd name="T11" fmla="*/ 36062 w 36062"/>
                <a:gd name="T12" fmla="*/ 26385 h 26385"/>
              </a:gdLst>
              <a:ahLst/>
              <a:cxnLst>
                <a:cxn ang="T6">
                  <a:pos x="T0" y="T1"/>
                </a:cxn>
                <a:cxn ang="T7">
                  <a:pos x="T2" y="T3"/>
                </a:cxn>
                <a:cxn ang="T8">
                  <a:pos x="T4" y="T5"/>
                </a:cxn>
              </a:cxnLst>
              <a:rect l="T9" t="T10" r="T11" b="T12"/>
              <a:pathLst>
                <a:path w="36062" h="26385" fill="none" extrusionOk="0">
                  <a:moveTo>
                    <a:pt x="-1" y="5555"/>
                  </a:moveTo>
                  <a:cubicBezTo>
                    <a:pt x="3967" y="1979"/>
                    <a:pt x="9120" y="-1"/>
                    <a:pt x="14462" y="0"/>
                  </a:cubicBezTo>
                  <a:cubicBezTo>
                    <a:pt x="26391" y="0"/>
                    <a:pt x="36062" y="9670"/>
                    <a:pt x="36062" y="21600"/>
                  </a:cubicBezTo>
                  <a:cubicBezTo>
                    <a:pt x="36062" y="23210"/>
                    <a:pt x="35881" y="24815"/>
                    <a:pt x="35525" y="26385"/>
                  </a:cubicBezTo>
                </a:path>
                <a:path w="36062" h="26385" stroke="0" extrusionOk="0">
                  <a:moveTo>
                    <a:pt x="-1" y="5555"/>
                  </a:moveTo>
                  <a:cubicBezTo>
                    <a:pt x="3967" y="1979"/>
                    <a:pt x="9120" y="-1"/>
                    <a:pt x="14462" y="0"/>
                  </a:cubicBezTo>
                  <a:cubicBezTo>
                    <a:pt x="26391" y="0"/>
                    <a:pt x="36062" y="9670"/>
                    <a:pt x="36062" y="21600"/>
                  </a:cubicBezTo>
                  <a:cubicBezTo>
                    <a:pt x="36062" y="23210"/>
                    <a:pt x="35881" y="24815"/>
                    <a:pt x="35525" y="26385"/>
                  </a:cubicBezTo>
                  <a:lnTo>
                    <a:pt x="14462" y="21600"/>
                  </a:lnTo>
                  <a:close/>
                </a:path>
              </a:pathLst>
            </a:custGeom>
            <a:noFill/>
            <a:ln w="19050">
              <a:solidFill>
                <a:srgbClr val="FF0000"/>
              </a:solidFill>
              <a:round/>
              <a:headEnd/>
              <a:tailEnd/>
            </a:ln>
          </p:spPr>
          <p:txBody>
            <a:bodyPr wrap="none" anchor="ctr"/>
            <a:lstStyle/>
            <a:p>
              <a:endParaRPr lang="en-US"/>
            </a:p>
          </p:txBody>
        </p:sp>
        <p:sp>
          <p:nvSpPr>
            <p:cNvPr id="149535" name="Line 35"/>
            <p:cNvSpPr>
              <a:spLocks noChangeShapeType="1"/>
            </p:cNvSpPr>
            <p:nvPr/>
          </p:nvSpPr>
          <p:spPr bwMode="auto">
            <a:xfrm flipH="1" flipV="1">
              <a:off x="3456" y="2448"/>
              <a:ext cx="48" cy="48"/>
            </a:xfrm>
            <a:prstGeom prst="line">
              <a:avLst/>
            </a:prstGeom>
            <a:noFill/>
            <a:ln w="19050">
              <a:solidFill>
                <a:srgbClr val="FF0000"/>
              </a:solidFill>
              <a:round/>
              <a:headEnd/>
              <a:tailEnd type="triangle" w="med" len="med"/>
            </a:ln>
          </p:spPr>
          <p:txBody>
            <a:bodyPr/>
            <a:lstStyle/>
            <a:p>
              <a:endParaRPr lang="en-US"/>
            </a:p>
          </p:txBody>
        </p:sp>
      </p:grpSp>
      <p:grpSp>
        <p:nvGrpSpPr>
          <p:cNvPr id="8" name="Group 37"/>
          <p:cNvGrpSpPr>
            <a:grpSpLocks/>
          </p:cNvGrpSpPr>
          <p:nvPr/>
        </p:nvGrpSpPr>
        <p:grpSpPr bwMode="auto">
          <a:xfrm rot="8149891">
            <a:off x="3600450" y="4552950"/>
            <a:ext cx="839788" cy="574675"/>
            <a:chOff x="3456" y="2304"/>
            <a:chExt cx="529" cy="362"/>
          </a:xfrm>
        </p:grpSpPr>
        <p:sp>
          <p:nvSpPr>
            <p:cNvPr id="149532" name="Arc 38"/>
            <p:cNvSpPr>
              <a:spLocks/>
            </p:cNvSpPr>
            <p:nvPr/>
          </p:nvSpPr>
          <p:spPr bwMode="auto">
            <a:xfrm rot="-2679459" flipH="1" flipV="1">
              <a:off x="3552" y="2304"/>
              <a:ext cx="433" cy="362"/>
            </a:xfrm>
            <a:custGeom>
              <a:avLst/>
              <a:gdLst>
                <a:gd name="T0" fmla="*/ 0 w 36062"/>
                <a:gd name="T1" fmla="*/ 76 h 26385"/>
                <a:gd name="T2" fmla="*/ 427 w 36062"/>
                <a:gd name="T3" fmla="*/ 362 h 26385"/>
                <a:gd name="T4" fmla="*/ 174 w 36062"/>
                <a:gd name="T5" fmla="*/ 296 h 26385"/>
                <a:gd name="T6" fmla="*/ 0 60000 65536"/>
                <a:gd name="T7" fmla="*/ 0 60000 65536"/>
                <a:gd name="T8" fmla="*/ 0 60000 65536"/>
                <a:gd name="T9" fmla="*/ 0 w 36062"/>
                <a:gd name="T10" fmla="*/ 0 h 26385"/>
                <a:gd name="T11" fmla="*/ 36062 w 36062"/>
                <a:gd name="T12" fmla="*/ 26385 h 26385"/>
              </a:gdLst>
              <a:ahLst/>
              <a:cxnLst>
                <a:cxn ang="T6">
                  <a:pos x="T0" y="T1"/>
                </a:cxn>
                <a:cxn ang="T7">
                  <a:pos x="T2" y="T3"/>
                </a:cxn>
                <a:cxn ang="T8">
                  <a:pos x="T4" y="T5"/>
                </a:cxn>
              </a:cxnLst>
              <a:rect l="T9" t="T10" r="T11" b="T12"/>
              <a:pathLst>
                <a:path w="36062" h="26385" fill="none" extrusionOk="0">
                  <a:moveTo>
                    <a:pt x="-1" y="5555"/>
                  </a:moveTo>
                  <a:cubicBezTo>
                    <a:pt x="3967" y="1979"/>
                    <a:pt x="9120" y="-1"/>
                    <a:pt x="14462" y="0"/>
                  </a:cubicBezTo>
                  <a:cubicBezTo>
                    <a:pt x="26391" y="0"/>
                    <a:pt x="36062" y="9670"/>
                    <a:pt x="36062" y="21600"/>
                  </a:cubicBezTo>
                  <a:cubicBezTo>
                    <a:pt x="36062" y="23210"/>
                    <a:pt x="35881" y="24815"/>
                    <a:pt x="35525" y="26385"/>
                  </a:cubicBezTo>
                </a:path>
                <a:path w="36062" h="26385" stroke="0" extrusionOk="0">
                  <a:moveTo>
                    <a:pt x="-1" y="5555"/>
                  </a:moveTo>
                  <a:cubicBezTo>
                    <a:pt x="3967" y="1979"/>
                    <a:pt x="9120" y="-1"/>
                    <a:pt x="14462" y="0"/>
                  </a:cubicBezTo>
                  <a:cubicBezTo>
                    <a:pt x="26391" y="0"/>
                    <a:pt x="36062" y="9670"/>
                    <a:pt x="36062" y="21600"/>
                  </a:cubicBezTo>
                  <a:cubicBezTo>
                    <a:pt x="36062" y="23210"/>
                    <a:pt x="35881" y="24815"/>
                    <a:pt x="35525" y="26385"/>
                  </a:cubicBezTo>
                  <a:lnTo>
                    <a:pt x="14462" y="21600"/>
                  </a:lnTo>
                  <a:close/>
                </a:path>
              </a:pathLst>
            </a:custGeom>
            <a:noFill/>
            <a:ln w="19050">
              <a:solidFill>
                <a:srgbClr val="FF0000"/>
              </a:solidFill>
              <a:round/>
              <a:headEnd/>
              <a:tailEnd/>
            </a:ln>
          </p:spPr>
          <p:txBody>
            <a:bodyPr wrap="none" anchor="ctr"/>
            <a:lstStyle/>
            <a:p>
              <a:endParaRPr lang="en-US"/>
            </a:p>
          </p:txBody>
        </p:sp>
        <p:sp>
          <p:nvSpPr>
            <p:cNvPr id="149533" name="Line 39"/>
            <p:cNvSpPr>
              <a:spLocks noChangeShapeType="1"/>
            </p:cNvSpPr>
            <p:nvPr/>
          </p:nvSpPr>
          <p:spPr bwMode="auto">
            <a:xfrm flipH="1" flipV="1">
              <a:off x="3456" y="2448"/>
              <a:ext cx="48" cy="48"/>
            </a:xfrm>
            <a:prstGeom prst="line">
              <a:avLst/>
            </a:prstGeom>
            <a:noFill/>
            <a:ln w="19050">
              <a:solidFill>
                <a:srgbClr val="FF0000"/>
              </a:solidFill>
              <a:round/>
              <a:headEnd/>
              <a:tailEnd type="triangle" w="med" len="med"/>
            </a:ln>
          </p:spPr>
          <p:txBody>
            <a:bodyPr/>
            <a:lstStyle/>
            <a:p>
              <a:endParaRPr lang="en-US"/>
            </a:p>
          </p:txBody>
        </p:sp>
      </p:grpSp>
      <p:sp>
        <p:nvSpPr>
          <p:cNvPr id="152616" name="Text Box 40"/>
          <p:cNvSpPr txBox="1">
            <a:spLocks noChangeArrowheads="1"/>
          </p:cNvSpPr>
          <p:nvPr/>
        </p:nvSpPr>
        <p:spPr bwMode="auto">
          <a:xfrm>
            <a:off x="1905001" y="6172200"/>
            <a:ext cx="4881562" cy="304800"/>
          </a:xfrm>
          <a:prstGeom prst="rect">
            <a:avLst/>
          </a:prstGeom>
          <a:noFill/>
          <a:ln w="9525">
            <a:noFill/>
            <a:miter lim="800000"/>
            <a:headEnd/>
            <a:tailEnd/>
          </a:ln>
        </p:spPr>
        <p:txBody>
          <a:bodyPr wrap="square">
            <a:spAutoFit/>
          </a:bodyPr>
          <a:lstStyle/>
          <a:p>
            <a:pPr algn="ctr">
              <a:spcBef>
                <a:spcPct val="50000"/>
              </a:spcBef>
            </a:pPr>
            <a:r>
              <a:rPr lang="en-US" sz="1400" b="1" dirty="0"/>
              <a:t>Horizontal Alignment “Appears” to be Relatively True</a:t>
            </a:r>
          </a:p>
        </p:txBody>
      </p:sp>
      <p:sp>
        <p:nvSpPr>
          <p:cNvPr id="152617" name="Text Box 41"/>
          <p:cNvSpPr txBox="1">
            <a:spLocks noChangeArrowheads="1"/>
          </p:cNvSpPr>
          <p:nvPr/>
        </p:nvSpPr>
        <p:spPr bwMode="auto">
          <a:xfrm>
            <a:off x="7010400" y="2667000"/>
            <a:ext cx="1752600" cy="730250"/>
          </a:xfrm>
          <a:prstGeom prst="rect">
            <a:avLst/>
          </a:prstGeom>
          <a:noFill/>
          <a:ln w="9525">
            <a:noFill/>
            <a:miter lim="800000"/>
            <a:headEnd/>
            <a:tailEnd/>
          </a:ln>
        </p:spPr>
        <p:txBody>
          <a:bodyPr>
            <a:spAutoFit/>
          </a:bodyPr>
          <a:lstStyle/>
          <a:p>
            <a:pPr>
              <a:spcBef>
                <a:spcPct val="50000"/>
              </a:spcBef>
            </a:pPr>
            <a:r>
              <a:rPr lang="en-US" sz="1400" b="1" dirty="0"/>
              <a:t>Some Vertical Misalignment “Apparent”</a:t>
            </a:r>
          </a:p>
        </p:txBody>
      </p:sp>
      <p:sp>
        <p:nvSpPr>
          <p:cNvPr id="149528" name="Text Box 42"/>
          <p:cNvSpPr txBox="1">
            <a:spLocks noChangeArrowheads="1"/>
          </p:cNvSpPr>
          <p:nvPr/>
        </p:nvSpPr>
        <p:spPr bwMode="auto">
          <a:xfrm>
            <a:off x="304800" y="2590800"/>
            <a:ext cx="3200400" cy="457200"/>
          </a:xfrm>
          <a:prstGeom prst="rect">
            <a:avLst/>
          </a:prstGeom>
          <a:noFill/>
          <a:ln w="9525">
            <a:noFill/>
            <a:miter lim="800000"/>
            <a:headEnd/>
            <a:tailEnd/>
          </a:ln>
        </p:spPr>
        <p:txBody>
          <a:bodyPr>
            <a:spAutoFit/>
          </a:bodyPr>
          <a:lstStyle/>
          <a:p>
            <a:pPr>
              <a:spcBef>
                <a:spcPct val="50000"/>
              </a:spcBef>
            </a:pPr>
            <a:endParaRPr lang="en-US"/>
          </a:p>
        </p:txBody>
      </p:sp>
      <p:grpSp>
        <p:nvGrpSpPr>
          <p:cNvPr id="9" name="Group 45"/>
          <p:cNvGrpSpPr>
            <a:grpSpLocks/>
          </p:cNvGrpSpPr>
          <p:nvPr/>
        </p:nvGrpSpPr>
        <p:grpSpPr bwMode="auto">
          <a:xfrm>
            <a:off x="457200" y="2971800"/>
            <a:ext cx="3657600" cy="990600"/>
            <a:chOff x="336" y="1632"/>
            <a:chExt cx="2304" cy="624"/>
          </a:xfrm>
        </p:grpSpPr>
        <p:sp>
          <p:nvSpPr>
            <p:cNvPr id="149530" name="Text Box 43"/>
            <p:cNvSpPr txBox="1">
              <a:spLocks noChangeArrowheads="1"/>
            </p:cNvSpPr>
            <p:nvPr/>
          </p:nvSpPr>
          <p:spPr bwMode="auto">
            <a:xfrm>
              <a:off x="336" y="1632"/>
              <a:ext cx="1920" cy="326"/>
            </a:xfrm>
            <a:prstGeom prst="rect">
              <a:avLst/>
            </a:prstGeom>
            <a:noFill/>
            <a:ln w="9525">
              <a:noFill/>
              <a:miter lim="800000"/>
              <a:headEnd/>
              <a:tailEnd/>
            </a:ln>
          </p:spPr>
          <p:txBody>
            <a:bodyPr>
              <a:spAutoFit/>
            </a:bodyPr>
            <a:lstStyle/>
            <a:p>
              <a:pPr>
                <a:spcBef>
                  <a:spcPct val="50000"/>
                </a:spcBef>
              </a:pPr>
              <a:r>
                <a:rPr lang="en-US" sz="1400" b="1">
                  <a:solidFill>
                    <a:srgbClr val="FF3300"/>
                  </a:solidFill>
                </a:rPr>
                <a:t>Target Should Appear Equally Segmented Here</a:t>
              </a:r>
            </a:p>
          </p:txBody>
        </p:sp>
        <p:sp>
          <p:nvSpPr>
            <p:cNvPr id="149531" name="Line 44"/>
            <p:cNvSpPr>
              <a:spLocks noChangeShapeType="1"/>
            </p:cNvSpPr>
            <p:nvPr/>
          </p:nvSpPr>
          <p:spPr bwMode="auto">
            <a:xfrm>
              <a:off x="1248" y="1824"/>
              <a:ext cx="1392" cy="432"/>
            </a:xfrm>
            <a:prstGeom prst="line">
              <a:avLst/>
            </a:prstGeom>
            <a:noFill/>
            <a:ln w="12700">
              <a:solidFill>
                <a:srgbClr val="FF0000"/>
              </a:solidFill>
              <a:round/>
              <a:headEnd/>
              <a:tailEnd type="triangle" w="med" len="med"/>
            </a:ln>
          </p:spPr>
          <p:txBody>
            <a:bodyPr/>
            <a:lstStyle/>
            <a:p>
              <a:endParaRPr lang="en-US"/>
            </a:p>
          </p:txBody>
        </p:sp>
      </p:grpSp>
      <p:sp>
        <p:nvSpPr>
          <p:cNvPr id="48" name="Rectangle 47"/>
          <p:cNvSpPr/>
          <p:nvPr/>
        </p:nvSpPr>
        <p:spPr>
          <a:xfrm>
            <a:off x="685800" y="1219200"/>
            <a:ext cx="4572000" cy="954107"/>
          </a:xfrm>
          <a:prstGeom prst="rect">
            <a:avLst/>
          </a:prstGeom>
        </p:spPr>
        <p:txBody>
          <a:bodyPr>
            <a:spAutoFit/>
          </a:bodyPr>
          <a:lstStyle/>
          <a:p>
            <a:r>
              <a:rPr lang="en-US" sz="1400" dirty="0" smtClean="0"/>
              <a:t>1. No daylight visible through pipe.</a:t>
            </a:r>
          </a:p>
          <a:p>
            <a:r>
              <a:rPr lang="en-US" sz="1400" dirty="0" smtClean="0"/>
              <a:t>2. &gt; 3” deviation in alignment.</a:t>
            </a:r>
          </a:p>
          <a:p>
            <a:r>
              <a:rPr lang="fr-FR" sz="1400" dirty="0" smtClean="0"/>
              <a:t>3. </a:t>
            </a:r>
            <a:r>
              <a:rPr lang="fr-FR" sz="1400" dirty="0" err="1" smtClean="0"/>
              <a:t>Minor</a:t>
            </a:r>
            <a:r>
              <a:rPr lang="fr-FR" sz="1400" dirty="0" smtClean="0"/>
              <a:t> </a:t>
            </a:r>
            <a:r>
              <a:rPr lang="fr-FR" sz="1400" dirty="0" err="1" smtClean="0"/>
              <a:t>misalignment</a:t>
            </a:r>
            <a:r>
              <a:rPr lang="fr-FR" sz="1400" dirty="0" smtClean="0"/>
              <a:t> (&lt; 3” </a:t>
            </a:r>
            <a:r>
              <a:rPr lang="fr-FR" sz="1400" dirty="0" err="1" smtClean="0"/>
              <a:t>deviation</a:t>
            </a:r>
            <a:r>
              <a:rPr lang="fr-FR" sz="1400" dirty="0" smtClean="0"/>
              <a:t>).</a:t>
            </a:r>
          </a:p>
          <a:p>
            <a:r>
              <a:rPr lang="en-US" sz="1400" dirty="0" smtClean="0"/>
              <a:t>5. No discernable misalignment.</a:t>
            </a:r>
            <a:endParaRPr lang="en-US" sz="1400" dirty="0"/>
          </a:p>
        </p:txBody>
      </p:sp>
      <p:sp>
        <p:nvSpPr>
          <p:cNvPr id="33"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88134785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70000" lnSpcReduction="20000"/>
          </a:bodyPr>
          <a:lstStyle/>
          <a:p>
            <a:pPr marL="514350" indent="-514350">
              <a:buFont typeface="+mj-lt"/>
              <a:buAutoNum type="arabicPeriod"/>
            </a:pPr>
            <a:r>
              <a:rPr lang="en-US" sz="3200" dirty="0" smtClean="0">
                <a:effectLst>
                  <a:glow rad="101600">
                    <a:schemeClr val="accent1">
                      <a:satMod val="175000"/>
                      <a:alpha val="40000"/>
                    </a:schemeClr>
                  </a:glow>
                </a:effectLst>
                <a:hlinkClick r:id="rId3" action="ppaction://hlinksldjump"/>
              </a:rPr>
              <a:t>Identify the PennDOT Publications relative to a quality pipe installation project</a:t>
            </a:r>
            <a:endParaRPr lang="en-US" sz="3200" dirty="0" smtClean="0">
              <a:effectLst>
                <a:glow rad="101600">
                  <a:schemeClr val="accent1">
                    <a:satMod val="175000"/>
                    <a:alpha val="40000"/>
                  </a:schemeClr>
                </a:glow>
              </a:effectLst>
            </a:endParaRPr>
          </a:p>
          <a:p>
            <a:pPr marL="514350" indent="-514350">
              <a:buFont typeface="+mj-lt"/>
              <a:buAutoNum type="arabicPeriod"/>
            </a:pPr>
            <a:r>
              <a:rPr lang="en-US" sz="3200" dirty="0" smtClean="0"/>
              <a:t>Identify the applicable information from each Publication</a:t>
            </a:r>
          </a:p>
          <a:p>
            <a:pPr marL="514350" indent="-514350">
              <a:buFont typeface="+mj-lt"/>
              <a:buAutoNum type="arabicPeriod"/>
            </a:pPr>
            <a:r>
              <a:rPr lang="en-US" sz="3200" dirty="0" smtClean="0"/>
              <a:t>Demonstrate a working familiarity with the Pipe Replacement Quality Assurance Review Form</a:t>
            </a:r>
          </a:p>
          <a:p>
            <a:pPr marL="917575" lvl="1" indent="-279400">
              <a:buFont typeface="Arial" pitchFamily="34" charset="0"/>
              <a:buChar char="•"/>
            </a:pPr>
            <a:r>
              <a:rPr lang="en-US" dirty="0" smtClean="0">
                <a:effectLst>
                  <a:glow rad="101600">
                    <a:schemeClr val="accent1">
                      <a:satMod val="175000"/>
                      <a:alpha val="40000"/>
                    </a:schemeClr>
                  </a:glow>
                </a:effectLst>
                <a:hlinkClick r:id="rId4" action="ppaction://hlinksldjump"/>
              </a:rPr>
              <a:t>“Most Critical Items”,</a:t>
            </a:r>
            <a:r>
              <a:rPr lang="en-US" dirty="0" smtClean="0">
                <a:solidFill>
                  <a:srgbClr val="FF0000"/>
                </a:solidFill>
                <a:effectLst>
                  <a:glow rad="101600">
                    <a:schemeClr val="accent1">
                      <a:satMod val="175000"/>
                      <a:alpha val="40000"/>
                    </a:schemeClr>
                  </a:glow>
                </a:effectLst>
                <a:hlinkClick r:id="rId4" action="ppaction://hlinksldjump"/>
              </a:rPr>
              <a:t> </a:t>
            </a:r>
            <a:endParaRPr lang="en-US" dirty="0" smtClean="0">
              <a:solidFill>
                <a:srgbClr val="FF0000"/>
              </a:solidFill>
              <a:effectLst>
                <a:glow rad="101600">
                  <a:schemeClr val="accent1">
                    <a:satMod val="175000"/>
                    <a:alpha val="40000"/>
                  </a:schemeClr>
                </a:glow>
              </a:effectLst>
            </a:endParaRPr>
          </a:p>
          <a:p>
            <a:pPr marL="917575" lvl="1" indent="-279400">
              <a:buFont typeface="Arial" pitchFamily="34" charset="0"/>
              <a:buChar char="•"/>
            </a:pPr>
            <a:r>
              <a:rPr lang="en-US" dirty="0" smtClean="0">
                <a:effectLst>
                  <a:glow rad="101600">
                    <a:schemeClr val="accent1">
                      <a:satMod val="175000"/>
                      <a:alpha val="40000"/>
                    </a:schemeClr>
                  </a:glow>
                </a:effectLst>
                <a:hlinkClick r:id="rId5" action="ppaction://hlinksldjump"/>
              </a:rPr>
              <a:t>“Moderately Critical Items”, </a:t>
            </a:r>
            <a:r>
              <a:rPr lang="en-US" dirty="0" smtClean="0">
                <a:effectLst>
                  <a:glow rad="101600">
                    <a:schemeClr val="accent1">
                      <a:satMod val="175000"/>
                      <a:alpha val="40000"/>
                    </a:schemeClr>
                  </a:glow>
                </a:effectLst>
              </a:rPr>
              <a:t>and </a:t>
            </a:r>
            <a:endParaRPr lang="en-US" dirty="0">
              <a:effectLst>
                <a:glow rad="101600">
                  <a:schemeClr val="accent1">
                    <a:satMod val="175000"/>
                    <a:alpha val="40000"/>
                  </a:schemeClr>
                </a:glow>
              </a:effectLst>
            </a:endParaRPr>
          </a:p>
          <a:p>
            <a:pPr marL="917575" lvl="1" indent="-279400">
              <a:buFont typeface="Arial" pitchFamily="34" charset="0"/>
              <a:buChar char="•"/>
            </a:pPr>
            <a:r>
              <a:rPr lang="en-US" dirty="0" smtClean="0">
                <a:effectLst>
                  <a:glow rad="101600">
                    <a:schemeClr val="accent1">
                      <a:satMod val="175000"/>
                      <a:alpha val="40000"/>
                    </a:schemeClr>
                  </a:glow>
                </a:effectLst>
                <a:hlinkClick r:id="rId6" action="ppaction://hlinksldjump"/>
              </a:rPr>
              <a:t>“Nominally Critical Items”</a:t>
            </a:r>
            <a:endParaRPr lang="en-US" dirty="0" smtClean="0">
              <a:solidFill>
                <a:srgbClr val="FF0000"/>
              </a:solidFill>
              <a:effectLst>
                <a:glow rad="101600">
                  <a:schemeClr val="accent1">
                    <a:satMod val="175000"/>
                    <a:alpha val="40000"/>
                  </a:schemeClr>
                </a:glow>
              </a:effectLst>
            </a:endParaRPr>
          </a:p>
        </p:txBody>
      </p:sp>
      <p:sp>
        <p:nvSpPr>
          <p:cNvPr id="18" name="Title 4">
            <a:hlinkClick r:id="rId7"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1626094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Content Placeholder 1"/>
          <p:cNvSpPr>
            <a:spLocks noGrp="1"/>
          </p:cNvSpPr>
          <p:nvPr>
            <p:ph sz="half" idx="1"/>
          </p:nvPr>
        </p:nvSpPr>
        <p:spPr/>
        <p:txBody>
          <a:bodyPr>
            <a:normAutofit fontScale="70000" lnSpcReduction="20000"/>
          </a:bodyPr>
          <a:lstStyle/>
          <a:p>
            <a:pPr marL="514350" indent="-514350">
              <a:buFont typeface="+mj-lt"/>
              <a:buAutoNum type="arabicPeriod"/>
            </a:pPr>
            <a:r>
              <a:rPr lang="en-US" sz="3200" dirty="0" smtClean="0">
                <a:effectLst>
                  <a:glow rad="101600">
                    <a:schemeClr val="accent2">
                      <a:satMod val="175000"/>
                      <a:alpha val="40000"/>
                    </a:schemeClr>
                  </a:glow>
                </a:effectLst>
                <a:hlinkClick r:id="rId3" action="ppaction://hlinksldjump"/>
              </a:rPr>
              <a:t>Identify the PennDOT Publications relative to a quality pipe installation project</a:t>
            </a:r>
            <a:endParaRPr lang="en-US" sz="3200" dirty="0" smtClean="0">
              <a:effectLst>
                <a:glow rad="101600">
                  <a:schemeClr val="accent2">
                    <a:satMod val="175000"/>
                    <a:alpha val="40000"/>
                  </a:schemeClr>
                </a:glow>
              </a:effectLst>
            </a:endParaRPr>
          </a:p>
          <a:p>
            <a:pPr marL="514350" indent="-514350">
              <a:buFont typeface="+mj-lt"/>
              <a:buAutoNum type="arabicPeriod"/>
            </a:pPr>
            <a:r>
              <a:rPr lang="en-US" sz="3200" dirty="0" smtClean="0"/>
              <a:t>Identify the applicable information from each Publication</a:t>
            </a:r>
          </a:p>
          <a:p>
            <a:pPr marL="514350" indent="-514350">
              <a:buFont typeface="+mj-lt"/>
              <a:buAutoNum type="arabicPeriod"/>
            </a:pPr>
            <a:r>
              <a:rPr lang="en-US" sz="3200" dirty="0" smtClean="0"/>
              <a:t>Demonstrate a working familiarity with the Pipe Replacement Quality Assurance Review Form</a:t>
            </a:r>
          </a:p>
          <a:p>
            <a:pPr marL="917575" lvl="1" indent="-339725">
              <a:buFont typeface="Arial" pitchFamily="34" charset="0"/>
              <a:buChar char="•"/>
            </a:pPr>
            <a:r>
              <a:rPr lang="en-US" dirty="0" smtClean="0">
                <a:effectLst>
                  <a:glow rad="101600">
                    <a:schemeClr val="accent1">
                      <a:satMod val="175000"/>
                      <a:alpha val="40000"/>
                    </a:schemeClr>
                  </a:glow>
                </a:effectLst>
                <a:hlinkClick r:id="rId4" action="ppaction://hlinksldjump"/>
              </a:rPr>
              <a:t>“Most Critical Items”,</a:t>
            </a:r>
            <a:r>
              <a:rPr lang="en-US" dirty="0" smtClean="0">
                <a:solidFill>
                  <a:srgbClr val="FF0000"/>
                </a:solidFill>
                <a:effectLst>
                  <a:glow rad="101600">
                    <a:schemeClr val="accent1">
                      <a:satMod val="175000"/>
                      <a:alpha val="40000"/>
                    </a:schemeClr>
                  </a:glow>
                </a:effectLst>
                <a:hlinkClick r:id="rId4" action="ppaction://hlinksldjump"/>
              </a:rPr>
              <a:t> </a:t>
            </a:r>
            <a:endParaRPr lang="en-US" dirty="0" smtClean="0">
              <a:solidFill>
                <a:srgbClr val="FF0000"/>
              </a:solidFill>
              <a:effectLst>
                <a:glow rad="101600">
                  <a:schemeClr val="accent1">
                    <a:satMod val="175000"/>
                    <a:alpha val="40000"/>
                  </a:schemeClr>
                </a:glow>
              </a:effectLst>
            </a:endParaRPr>
          </a:p>
          <a:p>
            <a:pPr marL="917575" lvl="1" indent="-339725">
              <a:buFont typeface="Arial" pitchFamily="34" charset="0"/>
              <a:buChar char="•"/>
            </a:pPr>
            <a:r>
              <a:rPr lang="en-US" dirty="0" smtClean="0">
                <a:effectLst>
                  <a:glow rad="101600">
                    <a:schemeClr val="accent1">
                      <a:satMod val="175000"/>
                      <a:alpha val="40000"/>
                    </a:schemeClr>
                  </a:glow>
                </a:effectLst>
                <a:hlinkClick r:id="rId5" action="ppaction://hlinksldjump"/>
              </a:rPr>
              <a:t>“Moderately Critical Items”, </a:t>
            </a:r>
            <a:r>
              <a:rPr lang="en-US" dirty="0" smtClean="0">
                <a:effectLst>
                  <a:glow rad="101600">
                    <a:schemeClr val="accent1">
                      <a:satMod val="175000"/>
                      <a:alpha val="40000"/>
                    </a:schemeClr>
                  </a:glow>
                </a:effectLst>
              </a:rPr>
              <a:t>and </a:t>
            </a:r>
            <a:endParaRPr lang="en-US" dirty="0">
              <a:effectLst>
                <a:glow rad="101600">
                  <a:schemeClr val="accent1">
                    <a:satMod val="175000"/>
                    <a:alpha val="40000"/>
                  </a:schemeClr>
                </a:glow>
              </a:effectLst>
            </a:endParaRPr>
          </a:p>
          <a:p>
            <a:pPr marL="917575" lvl="1" indent="-339725">
              <a:buFont typeface="Arial" pitchFamily="34" charset="0"/>
              <a:buChar char="•"/>
            </a:pPr>
            <a:r>
              <a:rPr lang="en-US" dirty="0" smtClean="0">
                <a:effectLst>
                  <a:glow rad="101600">
                    <a:schemeClr val="accent1">
                      <a:satMod val="175000"/>
                      <a:alpha val="40000"/>
                    </a:schemeClr>
                  </a:glow>
                </a:effectLst>
                <a:hlinkClick r:id="rId6" action="ppaction://hlinksldjump"/>
              </a:rPr>
              <a:t>“Nominally Critical Items”</a:t>
            </a:r>
            <a:endParaRPr lang="en-US" dirty="0" smtClean="0">
              <a:solidFill>
                <a:srgbClr val="FF0000"/>
              </a:solidFill>
              <a:effectLst>
                <a:glow rad="101600">
                  <a:schemeClr val="accent1">
                    <a:satMod val="175000"/>
                    <a:alpha val="40000"/>
                  </a:schemeClr>
                </a:glow>
              </a:effectLst>
            </a:endParaRPr>
          </a:p>
        </p:txBody>
      </p:sp>
      <p:sp>
        <p:nvSpPr>
          <p:cNvPr id="14" name="Text Placeholder 13"/>
          <p:cNvSpPr>
            <a:spLocks noGrp="1"/>
          </p:cNvSpPr>
          <p:nvPr>
            <p:ph type="body" sz="quarter" idx="10"/>
          </p:nvPr>
        </p:nvSpPr>
        <p:spPr/>
        <p:txBody>
          <a:bodyPr>
            <a:normAutofit fontScale="77500" lnSpcReduction="20000"/>
          </a:bodyPr>
          <a:lstStyle/>
          <a:p>
            <a:pPr marL="0" indent="0" algn="ctr">
              <a:buNone/>
            </a:pPr>
            <a:r>
              <a:rPr lang="en-US" dirty="0">
                <a:solidFill>
                  <a:schemeClr val="bg1"/>
                </a:solidFill>
              </a:rPr>
              <a:t>Quality assurance information for pipe replacement can be found in; </a:t>
            </a:r>
            <a:r>
              <a:rPr lang="en-US" dirty="0" smtClean="0">
                <a:solidFill>
                  <a:schemeClr val="bg1"/>
                </a:solidFill>
              </a:rPr>
              <a:t>Publication </a:t>
            </a:r>
            <a:r>
              <a:rPr lang="en-US" dirty="0">
                <a:solidFill>
                  <a:schemeClr val="bg1"/>
                </a:solidFill>
              </a:rPr>
              <a:t>113 (Highway Foreman Manual), Roadway Construction Standards 10 and 30, </a:t>
            </a:r>
            <a:r>
              <a:rPr lang="en-US" dirty="0" smtClean="0">
                <a:solidFill>
                  <a:schemeClr val="bg1"/>
                </a:solidFill>
              </a:rPr>
              <a:t>Publication </a:t>
            </a:r>
            <a:r>
              <a:rPr lang="en-US" dirty="0">
                <a:solidFill>
                  <a:schemeClr val="bg1"/>
                </a:solidFill>
              </a:rPr>
              <a:t>464 (Erosion and Sedimentation Best Practices) and the Pipe Replacement Quality Assurance Review Form</a:t>
            </a:r>
            <a:r>
              <a:rPr lang="en-US" dirty="0" smtClean="0">
                <a:solidFill>
                  <a:schemeClr val="bg1"/>
                </a:solidFill>
              </a:rPr>
              <a:t>.</a:t>
            </a:r>
            <a:endParaRPr lang="en-US" sz="4000" dirty="0">
              <a:solidFill>
                <a:schemeClr val="bg1"/>
              </a:solidFill>
            </a:endParaRPr>
          </a:p>
        </p:txBody>
      </p:sp>
      <p:sp>
        <p:nvSpPr>
          <p:cNvPr id="18" name="Title 4">
            <a:hlinkClick r:id="rId7"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13026642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Content Placeholder 1"/>
          <p:cNvSpPr>
            <a:spLocks noGrp="1"/>
          </p:cNvSpPr>
          <p:nvPr>
            <p:ph sz="half" idx="1"/>
          </p:nvPr>
        </p:nvSpPr>
        <p:spPr/>
        <p:txBody>
          <a:bodyPr>
            <a:normAutofit fontScale="70000" lnSpcReduction="20000"/>
          </a:bodyPr>
          <a:lstStyle/>
          <a:p>
            <a:pPr marL="514350" indent="-514350">
              <a:buFont typeface="+mj-lt"/>
              <a:buAutoNum type="arabicPeriod"/>
            </a:pPr>
            <a:r>
              <a:rPr lang="en-US" sz="3200" dirty="0" smtClean="0">
                <a:effectLst>
                  <a:glow rad="101600">
                    <a:schemeClr val="accent1">
                      <a:satMod val="175000"/>
                      <a:alpha val="40000"/>
                    </a:schemeClr>
                  </a:glow>
                </a:effectLst>
                <a:hlinkClick r:id="rId3" action="ppaction://hlinksldjump"/>
              </a:rPr>
              <a:t>Identify the PennDOT Publications relative to a quality pipe installation project</a:t>
            </a:r>
            <a:endParaRPr lang="en-US" sz="3200" dirty="0" smtClean="0">
              <a:effectLst>
                <a:glow rad="101600">
                  <a:schemeClr val="accent1">
                    <a:satMod val="175000"/>
                    <a:alpha val="40000"/>
                  </a:schemeClr>
                </a:glow>
              </a:effectLst>
            </a:endParaRPr>
          </a:p>
          <a:p>
            <a:pPr marL="514350" indent="-514350">
              <a:buFont typeface="+mj-lt"/>
              <a:buAutoNum type="arabicPeriod"/>
            </a:pPr>
            <a:r>
              <a:rPr lang="en-US" sz="3200" dirty="0" smtClean="0"/>
              <a:t>Identify the applicable information from each Publication</a:t>
            </a:r>
          </a:p>
          <a:p>
            <a:pPr marL="514350" indent="-514350">
              <a:buFont typeface="+mj-lt"/>
              <a:buAutoNum type="arabicPeriod"/>
            </a:pPr>
            <a:r>
              <a:rPr lang="en-US" sz="3200" dirty="0" smtClean="0"/>
              <a:t>Demonstrate a working familiarity with the Pipe Replacement Quality Assurance Review Form</a:t>
            </a:r>
          </a:p>
          <a:p>
            <a:pPr marL="917575" lvl="1" indent="-339725">
              <a:buFont typeface="Arial" pitchFamily="34" charset="0"/>
              <a:buChar char="•"/>
            </a:pPr>
            <a:r>
              <a:rPr lang="en-US" dirty="0" smtClean="0">
                <a:effectLst>
                  <a:glow rad="101600">
                    <a:schemeClr val="accent2">
                      <a:satMod val="175000"/>
                      <a:alpha val="40000"/>
                    </a:schemeClr>
                  </a:glow>
                </a:effectLst>
                <a:hlinkClick r:id="rId4" action="ppaction://hlinksldjump"/>
              </a:rPr>
              <a:t>“Most Critical Items”,</a:t>
            </a:r>
            <a:r>
              <a:rPr lang="en-US" dirty="0" smtClean="0">
                <a:solidFill>
                  <a:srgbClr val="FF0000"/>
                </a:solidFill>
                <a:effectLst>
                  <a:glow rad="101600">
                    <a:schemeClr val="accent2">
                      <a:satMod val="175000"/>
                      <a:alpha val="40000"/>
                    </a:schemeClr>
                  </a:glow>
                </a:effectLst>
                <a:hlinkClick r:id="rId4" action="ppaction://hlinksldjump"/>
              </a:rPr>
              <a:t> </a:t>
            </a:r>
            <a:endParaRPr lang="en-US" dirty="0" smtClean="0">
              <a:solidFill>
                <a:srgbClr val="FF0000"/>
              </a:solidFill>
              <a:effectLst>
                <a:glow rad="101600">
                  <a:schemeClr val="accent2">
                    <a:satMod val="175000"/>
                    <a:alpha val="40000"/>
                  </a:schemeClr>
                </a:glow>
              </a:effectLst>
            </a:endParaRPr>
          </a:p>
          <a:p>
            <a:pPr marL="917575" lvl="1" indent="-339725">
              <a:buFont typeface="Arial" pitchFamily="34" charset="0"/>
              <a:buChar char="•"/>
            </a:pPr>
            <a:r>
              <a:rPr lang="en-US" dirty="0" smtClean="0">
                <a:effectLst>
                  <a:glow rad="101600">
                    <a:schemeClr val="accent1">
                      <a:satMod val="175000"/>
                      <a:alpha val="40000"/>
                    </a:schemeClr>
                  </a:glow>
                </a:effectLst>
                <a:hlinkClick r:id="rId5" action="ppaction://hlinksldjump"/>
              </a:rPr>
              <a:t>“Moderately Critical Items”, </a:t>
            </a:r>
            <a:r>
              <a:rPr lang="en-US" dirty="0" smtClean="0">
                <a:effectLst>
                  <a:glow rad="101600">
                    <a:schemeClr val="accent1">
                      <a:satMod val="175000"/>
                      <a:alpha val="40000"/>
                    </a:schemeClr>
                  </a:glow>
                </a:effectLst>
              </a:rPr>
              <a:t>and </a:t>
            </a:r>
            <a:endParaRPr lang="en-US" dirty="0">
              <a:effectLst>
                <a:glow rad="101600">
                  <a:schemeClr val="accent1">
                    <a:satMod val="175000"/>
                    <a:alpha val="40000"/>
                  </a:schemeClr>
                </a:glow>
              </a:effectLst>
            </a:endParaRPr>
          </a:p>
          <a:p>
            <a:pPr marL="917575" lvl="1" indent="-339725">
              <a:buFont typeface="Arial" pitchFamily="34" charset="0"/>
              <a:buChar char="•"/>
            </a:pPr>
            <a:r>
              <a:rPr lang="en-US" dirty="0" smtClean="0">
                <a:effectLst>
                  <a:glow rad="101600">
                    <a:schemeClr val="accent1">
                      <a:satMod val="175000"/>
                      <a:alpha val="40000"/>
                    </a:schemeClr>
                  </a:glow>
                </a:effectLst>
                <a:hlinkClick r:id="rId6" action="ppaction://hlinksldjump"/>
              </a:rPr>
              <a:t>“Nominally Critical Items”</a:t>
            </a:r>
            <a:endParaRPr lang="en-US" dirty="0" smtClean="0">
              <a:solidFill>
                <a:srgbClr val="FF0000"/>
              </a:solidFill>
              <a:effectLst>
                <a:glow rad="101600">
                  <a:schemeClr val="accent1">
                    <a:satMod val="175000"/>
                    <a:alpha val="40000"/>
                  </a:schemeClr>
                </a:glow>
              </a:effectLst>
            </a:endParaRPr>
          </a:p>
        </p:txBody>
      </p:sp>
      <p:sp>
        <p:nvSpPr>
          <p:cNvPr id="14" name="Text Placeholder 13"/>
          <p:cNvSpPr>
            <a:spLocks noGrp="1"/>
          </p:cNvSpPr>
          <p:nvPr>
            <p:ph type="body" sz="quarter" idx="10"/>
          </p:nvPr>
        </p:nvSpPr>
        <p:spPr/>
        <p:txBody>
          <a:bodyPr>
            <a:normAutofit fontScale="85000" lnSpcReduction="20000"/>
          </a:bodyPr>
          <a:lstStyle/>
          <a:p>
            <a:pPr marL="0" indent="0">
              <a:buNone/>
            </a:pPr>
            <a:r>
              <a:rPr lang="en-US" dirty="0">
                <a:solidFill>
                  <a:schemeClr val="bg1"/>
                </a:solidFill>
              </a:rPr>
              <a:t>Category A, Most Critical Items include:</a:t>
            </a:r>
          </a:p>
          <a:p>
            <a:pPr lvl="1">
              <a:buFont typeface="Arial" pitchFamily="34" charset="0"/>
              <a:buChar char="•"/>
            </a:pPr>
            <a:r>
              <a:rPr lang="en-US" dirty="0">
                <a:solidFill>
                  <a:schemeClr val="bg1"/>
                </a:solidFill>
              </a:rPr>
              <a:t>Flow-line</a:t>
            </a:r>
          </a:p>
          <a:p>
            <a:pPr lvl="1">
              <a:buFont typeface="Arial" pitchFamily="34" charset="0"/>
              <a:buChar char="•"/>
            </a:pPr>
            <a:r>
              <a:rPr lang="en-US" dirty="0">
                <a:solidFill>
                  <a:schemeClr val="bg1"/>
                </a:solidFill>
              </a:rPr>
              <a:t>Inlet/outlet flow-line established</a:t>
            </a:r>
          </a:p>
          <a:p>
            <a:pPr lvl="1">
              <a:buFont typeface="Arial" pitchFamily="34" charset="0"/>
              <a:buChar char="•"/>
            </a:pPr>
            <a:r>
              <a:rPr lang="en-US" dirty="0">
                <a:solidFill>
                  <a:schemeClr val="bg1"/>
                </a:solidFill>
              </a:rPr>
              <a:t>Backfill</a:t>
            </a:r>
          </a:p>
          <a:p>
            <a:pPr lvl="1">
              <a:buFont typeface="Arial" pitchFamily="34" charset="0"/>
              <a:buChar char="•"/>
            </a:pPr>
            <a:r>
              <a:rPr lang="en-US" dirty="0">
                <a:solidFill>
                  <a:schemeClr val="bg1"/>
                </a:solidFill>
              </a:rPr>
              <a:t>Compaction</a:t>
            </a:r>
          </a:p>
          <a:p>
            <a:pPr lvl="1">
              <a:buFont typeface="Arial" pitchFamily="34" charset="0"/>
              <a:buChar char="•"/>
            </a:pPr>
            <a:r>
              <a:rPr lang="en-US" dirty="0">
                <a:solidFill>
                  <a:schemeClr val="bg1"/>
                </a:solidFill>
              </a:rPr>
              <a:t>Backfill</a:t>
            </a:r>
          </a:p>
          <a:p>
            <a:pPr lvl="1">
              <a:buFont typeface="Arial" pitchFamily="34" charset="0"/>
              <a:buChar char="•"/>
            </a:pPr>
            <a:r>
              <a:rPr lang="en-US" dirty="0">
                <a:solidFill>
                  <a:schemeClr val="bg1"/>
                </a:solidFill>
              </a:rPr>
              <a:t>Worker safety</a:t>
            </a:r>
          </a:p>
          <a:p>
            <a:pPr lvl="1">
              <a:buFont typeface="Arial" pitchFamily="34" charset="0"/>
              <a:buChar char="•"/>
            </a:pPr>
            <a:r>
              <a:rPr lang="en-US" dirty="0">
                <a:solidFill>
                  <a:schemeClr val="bg1"/>
                </a:solidFill>
              </a:rPr>
              <a:t>Pipe location</a:t>
            </a:r>
          </a:p>
          <a:p>
            <a:pPr lvl="1">
              <a:buFont typeface="Arial" pitchFamily="34" charset="0"/>
              <a:buChar char="•"/>
            </a:pPr>
            <a:r>
              <a:rPr lang="en-US" dirty="0">
                <a:solidFill>
                  <a:schemeClr val="bg1"/>
                </a:solidFill>
              </a:rPr>
              <a:t>Trench </a:t>
            </a:r>
            <a:r>
              <a:rPr lang="en-US" dirty="0" smtClean="0">
                <a:solidFill>
                  <a:schemeClr val="bg1"/>
                </a:solidFill>
              </a:rPr>
              <a:t>width</a:t>
            </a:r>
            <a:endParaRPr lang="en-US" dirty="0">
              <a:solidFill>
                <a:schemeClr val="bg1"/>
              </a:solidFill>
            </a:endParaRPr>
          </a:p>
        </p:txBody>
      </p:sp>
      <p:sp>
        <p:nvSpPr>
          <p:cNvPr id="18" name="Title 4">
            <a:hlinkClick r:id="rId7"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5328295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Content Placeholder 1"/>
          <p:cNvSpPr>
            <a:spLocks noGrp="1"/>
          </p:cNvSpPr>
          <p:nvPr>
            <p:ph sz="half" idx="1"/>
          </p:nvPr>
        </p:nvSpPr>
        <p:spPr/>
        <p:txBody>
          <a:bodyPr>
            <a:normAutofit fontScale="70000" lnSpcReduction="20000"/>
          </a:bodyPr>
          <a:lstStyle/>
          <a:p>
            <a:pPr marL="514350" indent="-514350">
              <a:buFont typeface="+mj-lt"/>
              <a:buAutoNum type="arabicPeriod"/>
            </a:pPr>
            <a:r>
              <a:rPr lang="en-US" sz="3200" dirty="0" smtClean="0">
                <a:effectLst>
                  <a:glow rad="101600">
                    <a:schemeClr val="accent1">
                      <a:satMod val="175000"/>
                      <a:alpha val="40000"/>
                    </a:schemeClr>
                  </a:glow>
                </a:effectLst>
                <a:hlinkClick r:id="rId3" action="ppaction://hlinksldjump"/>
              </a:rPr>
              <a:t>Identify the PennDOT Publications relative to a quality pipe installation project</a:t>
            </a:r>
            <a:endParaRPr lang="en-US" sz="3200" dirty="0" smtClean="0">
              <a:effectLst>
                <a:glow rad="101600">
                  <a:schemeClr val="accent1">
                    <a:satMod val="175000"/>
                    <a:alpha val="40000"/>
                  </a:schemeClr>
                </a:glow>
              </a:effectLst>
            </a:endParaRPr>
          </a:p>
          <a:p>
            <a:pPr marL="514350" indent="-514350">
              <a:buFont typeface="+mj-lt"/>
              <a:buAutoNum type="arabicPeriod"/>
            </a:pPr>
            <a:r>
              <a:rPr lang="en-US" sz="3200" dirty="0" smtClean="0"/>
              <a:t>Identify the applicable information from each Publication</a:t>
            </a:r>
          </a:p>
          <a:p>
            <a:pPr marL="514350" indent="-514350">
              <a:buFont typeface="+mj-lt"/>
              <a:buAutoNum type="arabicPeriod"/>
            </a:pPr>
            <a:r>
              <a:rPr lang="en-US" sz="3200" dirty="0" smtClean="0"/>
              <a:t>Demonstrate a working familiarity with the Pipe Replacement Quality Assurance Review Form</a:t>
            </a:r>
          </a:p>
          <a:p>
            <a:pPr marL="917575" lvl="1" indent="-339725">
              <a:buFont typeface="Arial" pitchFamily="34" charset="0"/>
              <a:buChar char="•"/>
            </a:pPr>
            <a:r>
              <a:rPr lang="en-US" dirty="0" smtClean="0">
                <a:effectLst>
                  <a:glow rad="101600">
                    <a:schemeClr val="accent1">
                      <a:satMod val="175000"/>
                      <a:alpha val="40000"/>
                    </a:schemeClr>
                  </a:glow>
                </a:effectLst>
                <a:hlinkClick r:id="rId4" action="ppaction://hlinksldjump"/>
              </a:rPr>
              <a:t>“Most Critical Items”,</a:t>
            </a:r>
            <a:r>
              <a:rPr lang="en-US" dirty="0" smtClean="0">
                <a:solidFill>
                  <a:srgbClr val="FF0000"/>
                </a:solidFill>
                <a:effectLst>
                  <a:glow rad="101600">
                    <a:schemeClr val="accent1">
                      <a:satMod val="175000"/>
                      <a:alpha val="40000"/>
                    </a:schemeClr>
                  </a:glow>
                </a:effectLst>
                <a:hlinkClick r:id="rId4" action="ppaction://hlinksldjump"/>
              </a:rPr>
              <a:t> </a:t>
            </a:r>
            <a:endParaRPr lang="en-US" dirty="0" smtClean="0">
              <a:solidFill>
                <a:srgbClr val="FF0000"/>
              </a:solidFill>
              <a:effectLst>
                <a:glow rad="101600">
                  <a:schemeClr val="accent1">
                    <a:satMod val="175000"/>
                    <a:alpha val="40000"/>
                  </a:schemeClr>
                </a:glow>
              </a:effectLst>
            </a:endParaRPr>
          </a:p>
          <a:p>
            <a:pPr marL="917575" lvl="1" indent="-339725">
              <a:buFont typeface="Arial" pitchFamily="34" charset="0"/>
              <a:buChar char="•"/>
            </a:pPr>
            <a:r>
              <a:rPr lang="en-US" dirty="0" smtClean="0">
                <a:effectLst>
                  <a:glow rad="101600">
                    <a:schemeClr val="accent2">
                      <a:satMod val="175000"/>
                      <a:alpha val="40000"/>
                    </a:schemeClr>
                  </a:glow>
                </a:effectLst>
                <a:hlinkClick r:id="rId5" action="ppaction://hlinksldjump"/>
              </a:rPr>
              <a:t>“Moderately Critical Items”, </a:t>
            </a:r>
            <a:r>
              <a:rPr lang="en-US" dirty="0" smtClean="0">
                <a:effectLst>
                  <a:glow rad="101600">
                    <a:schemeClr val="accent1">
                      <a:satMod val="175000"/>
                      <a:alpha val="40000"/>
                    </a:schemeClr>
                  </a:glow>
                </a:effectLst>
              </a:rPr>
              <a:t>and </a:t>
            </a:r>
            <a:endParaRPr lang="en-US" dirty="0">
              <a:effectLst>
                <a:glow rad="101600">
                  <a:schemeClr val="accent1">
                    <a:satMod val="175000"/>
                    <a:alpha val="40000"/>
                  </a:schemeClr>
                </a:glow>
              </a:effectLst>
            </a:endParaRPr>
          </a:p>
          <a:p>
            <a:pPr marL="917575" lvl="1" indent="-339725">
              <a:buFont typeface="Arial" pitchFamily="34" charset="0"/>
              <a:buChar char="•"/>
            </a:pPr>
            <a:r>
              <a:rPr lang="en-US" dirty="0" smtClean="0">
                <a:effectLst>
                  <a:glow rad="101600">
                    <a:schemeClr val="accent1">
                      <a:satMod val="175000"/>
                      <a:alpha val="40000"/>
                    </a:schemeClr>
                  </a:glow>
                </a:effectLst>
                <a:hlinkClick r:id="rId6" action="ppaction://hlinksldjump"/>
              </a:rPr>
              <a:t>“Nominally Critical Items”</a:t>
            </a:r>
            <a:endParaRPr lang="en-US" dirty="0" smtClean="0">
              <a:solidFill>
                <a:srgbClr val="FF0000"/>
              </a:solidFill>
              <a:effectLst>
                <a:glow rad="101600">
                  <a:schemeClr val="accent1">
                    <a:satMod val="175000"/>
                    <a:alpha val="40000"/>
                  </a:schemeClr>
                </a:glow>
              </a:effectLst>
            </a:endParaRPr>
          </a:p>
        </p:txBody>
      </p:sp>
      <p:sp>
        <p:nvSpPr>
          <p:cNvPr id="14" name="Text Placeholder 13"/>
          <p:cNvSpPr>
            <a:spLocks noGrp="1"/>
          </p:cNvSpPr>
          <p:nvPr>
            <p:ph type="body" sz="quarter" idx="10"/>
          </p:nvPr>
        </p:nvSpPr>
        <p:spPr/>
        <p:txBody>
          <a:bodyPr>
            <a:normAutofit fontScale="85000" lnSpcReduction="10000"/>
          </a:bodyPr>
          <a:lstStyle/>
          <a:p>
            <a:pPr>
              <a:buNone/>
            </a:pPr>
            <a:r>
              <a:rPr lang="en-US" dirty="0">
                <a:solidFill>
                  <a:schemeClr val="bg1"/>
                </a:solidFill>
              </a:rPr>
              <a:t>Category B, Moderately Critical Items include:</a:t>
            </a:r>
          </a:p>
          <a:p>
            <a:pPr lvl="1">
              <a:buFont typeface="Arial" pitchFamily="34" charset="0"/>
              <a:buChar char="•"/>
            </a:pPr>
            <a:r>
              <a:rPr lang="en-US" dirty="0">
                <a:solidFill>
                  <a:schemeClr val="bg1"/>
                </a:solidFill>
              </a:rPr>
              <a:t>End treatments</a:t>
            </a:r>
          </a:p>
          <a:p>
            <a:pPr lvl="1">
              <a:buFont typeface="Arial" pitchFamily="34" charset="0"/>
              <a:buChar char="•"/>
            </a:pPr>
            <a:r>
              <a:rPr lang="en-US" dirty="0">
                <a:solidFill>
                  <a:schemeClr val="bg1"/>
                </a:solidFill>
              </a:rPr>
              <a:t>Bedding </a:t>
            </a:r>
          </a:p>
          <a:p>
            <a:pPr lvl="1">
              <a:buFont typeface="Arial" pitchFamily="34" charset="0"/>
              <a:buChar char="•"/>
            </a:pPr>
            <a:r>
              <a:rPr lang="en-US" dirty="0">
                <a:solidFill>
                  <a:schemeClr val="bg1"/>
                </a:solidFill>
              </a:rPr>
              <a:t>Pipe joints</a:t>
            </a:r>
          </a:p>
          <a:p>
            <a:pPr lvl="1">
              <a:buFont typeface="Arial" pitchFamily="34" charset="0"/>
              <a:buChar char="•"/>
            </a:pPr>
            <a:r>
              <a:rPr lang="en-US" dirty="0">
                <a:solidFill>
                  <a:schemeClr val="bg1"/>
                </a:solidFill>
              </a:rPr>
              <a:t>Depth of cover</a:t>
            </a:r>
          </a:p>
          <a:p>
            <a:pPr lvl="1">
              <a:buFont typeface="Arial" pitchFamily="34" charset="0"/>
              <a:buChar char="•"/>
            </a:pPr>
            <a:r>
              <a:rPr lang="en-US" dirty="0">
                <a:solidFill>
                  <a:schemeClr val="bg1"/>
                </a:solidFill>
              </a:rPr>
              <a:t>Grade control</a:t>
            </a:r>
          </a:p>
          <a:p>
            <a:pPr lvl="1">
              <a:buFont typeface="Arial" pitchFamily="34" charset="0"/>
              <a:buChar char="•"/>
            </a:pPr>
            <a:r>
              <a:rPr lang="en-US" dirty="0">
                <a:solidFill>
                  <a:schemeClr val="bg1"/>
                </a:solidFill>
              </a:rPr>
              <a:t>Environmental conduct</a:t>
            </a:r>
          </a:p>
          <a:p>
            <a:pPr lvl="1">
              <a:buFont typeface="Arial" pitchFamily="34" charset="0"/>
              <a:buChar char="•"/>
            </a:pPr>
            <a:r>
              <a:rPr lang="en-US" dirty="0">
                <a:solidFill>
                  <a:schemeClr val="bg1"/>
                </a:solidFill>
              </a:rPr>
              <a:t>Trench </a:t>
            </a:r>
            <a:r>
              <a:rPr lang="en-US" dirty="0" smtClean="0">
                <a:solidFill>
                  <a:schemeClr val="bg1"/>
                </a:solidFill>
              </a:rPr>
              <a:t>stability</a:t>
            </a:r>
            <a:endParaRPr lang="en-US" dirty="0">
              <a:solidFill>
                <a:schemeClr val="bg1"/>
              </a:solidFill>
            </a:endParaRPr>
          </a:p>
        </p:txBody>
      </p:sp>
      <p:sp>
        <p:nvSpPr>
          <p:cNvPr id="18" name="Title 4">
            <a:hlinkClick r:id="rId7"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35960226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Content Placeholder 1"/>
          <p:cNvSpPr>
            <a:spLocks noGrp="1"/>
          </p:cNvSpPr>
          <p:nvPr>
            <p:ph sz="half" idx="1"/>
          </p:nvPr>
        </p:nvSpPr>
        <p:spPr/>
        <p:txBody>
          <a:bodyPr>
            <a:normAutofit fontScale="70000" lnSpcReduction="20000"/>
          </a:bodyPr>
          <a:lstStyle/>
          <a:p>
            <a:pPr marL="514350" indent="-514350">
              <a:buFont typeface="+mj-lt"/>
              <a:buAutoNum type="arabicPeriod"/>
            </a:pPr>
            <a:r>
              <a:rPr lang="en-US" sz="3200" dirty="0" smtClean="0">
                <a:effectLst>
                  <a:glow rad="101600">
                    <a:schemeClr val="accent1">
                      <a:satMod val="175000"/>
                      <a:alpha val="40000"/>
                    </a:schemeClr>
                  </a:glow>
                </a:effectLst>
                <a:hlinkClick r:id="rId3" action="ppaction://hlinksldjump"/>
              </a:rPr>
              <a:t>Identify the PennDOT Publications relative to a quality pipe installation project</a:t>
            </a:r>
            <a:endParaRPr lang="en-US" sz="3200" dirty="0" smtClean="0">
              <a:effectLst>
                <a:glow rad="101600">
                  <a:schemeClr val="accent1">
                    <a:satMod val="175000"/>
                    <a:alpha val="40000"/>
                  </a:schemeClr>
                </a:glow>
              </a:effectLst>
            </a:endParaRPr>
          </a:p>
          <a:p>
            <a:pPr marL="514350" indent="-514350">
              <a:buFont typeface="+mj-lt"/>
              <a:buAutoNum type="arabicPeriod"/>
            </a:pPr>
            <a:r>
              <a:rPr lang="en-US" sz="3200" dirty="0" smtClean="0"/>
              <a:t>Identify the applicable information from each Publication</a:t>
            </a:r>
          </a:p>
          <a:p>
            <a:pPr marL="514350" indent="-514350">
              <a:buFont typeface="+mj-lt"/>
              <a:buAutoNum type="arabicPeriod"/>
            </a:pPr>
            <a:r>
              <a:rPr lang="en-US" sz="3200" dirty="0" smtClean="0"/>
              <a:t>Demonstrate a working familiarity with the Pipe Replacement Quality Assurance Review Form</a:t>
            </a:r>
          </a:p>
          <a:p>
            <a:pPr marL="917575" lvl="1" indent="-339725">
              <a:buFont typeface="Arial" pitchFamily="34" charset="0"/>
              <a:buChar char="•"/>
            </a:pPr>
            <a:r>
              <a:rPr lang="en-US" dirty="0" smtClean="0">
                <a:effectLst>
                  <a:glow rad="101600">
                    <a:schemeClr val="accent1">
                      <a:satMod val="175000"/>
                      <a:alpha val="40000"/>
                    </a:schemeClr>
                  </a:glow>
                </a:effectLst>
                <a:hlinkClick r:id="rId4" action="ppaction://hlinksldjump"/>
              </a:rPr>
              <a:t>“Most Critical Items”,</a:t>
            </a:r>
            <a:r>
              <a:rPr lang="en-US" dirty="0" smtClean="0">
                <a:solidFill>
                  <a:srgbClr val="FF0000"/>
                </a:solidFill>
                <a:effectLst>
                  <a:glow rad="101600">
                    <a:schemeClr val="accent1">
                      <a:satMod val="175000"/>
                      <a:alpha val="40000"/>
                    </a:schemeClr>
                  </a:glow>
                </a:effectLst>
                <a:hlinkClick r:id="rId4" action="ppaction://hlinksldjump"/>
              </a:rPr>
              <a:t> </a:t>
            </a:r>
            <a:endParaRPr lang="en-US" dirty="0" smtClean="0">
              <a:solidFill>
                <a:srgbClr val="FF0000"/>
              </a:solidFill>
              <a:effectLst>
                <a:glow rad="101600">
                  <a:schemeClr val="accent1">
                    <a:satMod val="175000"/>
                    <a:alpha val="40000"/>
                  </a:schemeClr>
                </a:glow>
              </a:effectLst>
            </a:endParaRPr>
          </a:p>
          <a:p>
            <a:pPr marL="917575" lvl="1" indent="-339725">
              <a:buFont typeface="Arial" pitchFamily="34" charset="0"/>
              <a:buChar char="•"/>
            </a:pPr>
            <a:r>
              <a:rPr lang="en-US" dirty="0" smtClean="0">
                <a:effectLst>
                  <a:glow rad="101600">
                    <a:schemeClr val="accent1">
                      <a:satMod val="175000"/>
                      <a:alpha val="40000"/>
                    </a:schemeClr>
                  </a:glow>
                </a:effectLst>
                <a:hlinkClick r:id="rId5" action="ppaction://hlinksldjump"/>
              </a:rPr>
              <a:t>“Moderately Critical Items”, </a:t>
            </a:r>
            <a:r>
              <a:rPr lang="en-US" dirty="0" smtClean="0">
                <a:effectLst>
                  <a:glow rad="101600">
                    <a:schemeClr val="accent1">
                      <a:satMod val="175000"/>
                      <a:alpha val="40000"/>
                    </a:schemeClr>
                  </a:glow>
                </a:effectLst>
              </a:rPr>
              <a:t>and </a:t>
            </a:r>
            <a:endParaRPr lang="en-US" dirty="0">
              <a:effectLst>
                <a:glow rad="101600">
                  <a:schemeClr val="accent1">
                    <a:satMod val="175000"/>
                    <a:alpha val="40000"/>
                  </a:schemeClr>
                </a:glow>
              </a:effectLst>
            </a:endParaRPr>
          </a:p>
          <a:p>
            <a:pPr marL="917575" lvl="1" indent="-339725">
              <a:buFont typeface="Arial" pitchFamily="34" charset="0"/>
              <a:buChar char="•"/>
            </a:pPr>
            <a:r>
              <a:rPr lang="en-US" dirty="0" smtClean="0">
                <a:effectLst>
                  <a:glow rad="101600">
                    <a:schemeClr val="accent2">
                      <a:satMod val="175000"/>
                      <a:alpha val="40000"/>
                    </a:schemeClr>
                  </a:glow>
                </a:effectLst>
                <a:hlinkClick r:id="rId6" action="ppaction://hlinksldjump"/>
              </a:rPr>
              <a:t>“Nominally Critical Items”</a:t>
            </a:r>
            <a:endParaRPr lang="en-US" dirty="0" smtClean="0">
              <a:solidFill>
                <a:srgbClr val="FF0000"/>
              </a:solidFill>
              <a:effectLst>
                <a:glow rad="101600">
                  <a:schemeClr val="accent2">
                    <a:satMod val="175000"/>
                    <a:alpha val="40000"/>
                  </a:schemeClr>
                </a:glow>
              </a:effectLst>
            </a:endParaRPr>
          </a:p>
        </p:txBody>
      </p:sp>
      <p:sp>
        <p:nvSpPr>
          <p:cNvPr id="14" name="Text Placeholder 13"/>
          <p:cNvSpPr>
            <a:spLocks noGrp="1"/>
          </p:cNvSpPr>
          <p:nvPr>
            <p:ph type="body" sz="quarter" idx="10"/>
          </p:nvPr>
        </p:nvSpPr>
        <p:spPr/>
        <p:txBody>
          <a:bodyPr>
            <a:normAutofit/>
          </a:bodyPr>
          <a:lstStyle/>
          <a:p>
            <a:pPr marL="0" indent="0" algn="ctr">
              <a:buNone/>
            </a:pPr>
            <a:r>
              <a:rPr lang="en-US" sz="2700" dirty="0">
                <a:solidFill>
                  <a:schemeClr val="bg1"/>
                </a:solidFill>
              </a:rPr>
              <a:t>Category C, Nominally Critical Items include:</a:t>
            </a:r>
          </a:p>
          <a:p>
            <a:r>
              <a:rPr lang="en-US" sz="2700" dirty="0">
                <a:solidFill>
                  <a:schemeClr val="bg1"/>
                </a:solidFill>
              </a:rPr>
              <a:t>Pavement cutting</a:t>
            </a:r>
          </a:p>
          <a:p>
            <a:r>
              <a:rPr lang="en-US" sz="2700" dirty="0">
                <a:solidFill>
                  <a:schemeClr val="bg1"/>
                </a:solidFill>
              </a:rPr>
              <a:t>Pipe size</a:t>
            </a:r>
          </a:p>
          <a:p>
            <a:r>
              <a:rPr lang="en-US" sz="2700" dirty="0">
                <a:solidFill>
                  <a:schemeClr val="bg1"/>
                </a:solidFill>
              </a:rPr>
              <a:t>Damaged pipe</a:t>
            </a:r>
          </a:p>
          <a:p>
            <a:r>
              <a:rPr lang="en-US" sz="2700" dirty="0">
                <a:solidFill>
                  <a:schemeClr val="bg1"/>
                </a:solidFill>
              </a:rPr>
              <a:t>Unsuitable materials in trench</a:t>
            </a:r>
          </a:p>
          <a:p>
            <a:r>
              <a:rPr lang="en-US" sz="2700" dirty="0">
                <a:solidFill>
                  <a:schemeClr val="bg1"/>
                </a:solidFill>
              </a:rPr>
              <a:t>Pipe alignment</a:t>
            </a:r>
          </a:p>
        </p:txBody>
      </p:sp>
      <p:sp>
        <p:nvSpPr>
          <p:cNvPr id="18" name="Title 4">
            <a:hlinkClick r:id="rId7"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Quality Assurance</a:t>
            </a:r>
            <a:endParaRPr lang="en-US" sz="1100" b="0" spc="0" dirty="0">
              <a:effectLst/>
            </a:endParaRPr>
          </a:p>
        </p:txBody>
      </p:sp>
    </p:spTree>
    <p:extLst>
      <p:ext uri="{BB962C8B-B14F-4D97-AF65-F5344CB8AC3E}">
        <p14:creationId xmlns:p14="http://schemas.microsoft.com/office/powerpoint/2010/main" val="31743607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7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Environmental concerns</a:t>
            </a:r>
            <a:endParaRPr lang="en-US" dirty="0"/>
          </a:p>
        </p:txBody>
      </p:sp>
      <p:sp>
        <p:nvSpPr>
          <p:cNvPr id="9" name="Title 4">
            <a:hlinkClick r:id="rId2"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spTree>
    <p:extLst>
      <p:ext uri="{BB962C8B-B14F-4D97-AF65-F5344CB8AC3E}">
        <p14:creationId xmlns:p14="http://schemas.microsoft.com/office/powerpoint/2010/main" val="984935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normAutofit fontScale="77500" lnSpcReduction="20000"/>
          </a:bodyPr>
          <a:lstStyle/>
          <a:p>
            <a:r>
              <a:rPr lang="en-US" dirty="0" smtClean="0"/>
              <a:t>Identify and refer to the </a:t>
            </a:r>
            <a:r>
              <a:rPr lang="en-US" dirty="0" err="1" smtClean="0"/>
              <a:t>PennDOT</a:t>
            </a:r>
            <a:r>
              <a:rPr lang="en-US" dirty="0" smtClean="0"/>
              <a:t> source documents that relative to environmental stewardship during pipe replacement operations</a:t>
            </a:r>
          </a:p>
          <a:p>
            <a:r>
              <a:rPr lang="en-US" dirty="0" smtClean="0"/>
              <a:t>Identify potential environmental concerns associated with pipe replacement operations</a:t>
            </a:r>
          </a:p>
          <a:p>
            <a:r>
              <a:rPr lang="en-US" dirty="0" smtClean="0"/>
              <a:t>Select and initiate corrective action for environmental concerns identified</a:t>
            </a:r>
          </a:p>
          <a:p>
            <a:r>
              <a:rPr lang="en-US" dirty="0" smtClean="0"/>
              <a:t>Understand proper erosion and sedimentation control practices</a:t>
            </a:r>
            <a:endParaRPr lang="en-US" dirty="0" smtClean="0">
              <a:solidFill>
                <a:srgbClr val="FF0000"/>
              </a:solidFill>
            </a:endParaRPr>
          </a:p>
          <a:p>
            <a:r>
              <a:rPr lang="en-US" dirty="0" smtClean="0"/>
              <a:t>Demonstrate a working familiarity with the Environmental Stockpile Review</a:t>
            </a:r>
          </a:p>
          <a:p>
            <a:pPr>
              <a:buNone/>
            </a:pPr>
            <a:endParaRPr lang="en-US" dirty="0" smtClean="0"/>
          </a:p>
          <a:p>
            <a:endParaRPr lang="en-US" dirty="0" smtClean="0"/>
          </a:p>
          <a:p>
            <a:endParaRPr lang="en-US" dirty="0" smtClean="0"/>
          </a:p>
          <a:p>
            <a:endParaRPr lang="en-US" dirty="0"/>
          </a:p>
        </p:txBody>
      </p:sp>
      <p:sp>
        <p:nvSpPr>
          <p:cNvPr id="9" name="Title 4">
            <a:hlinkClick r:id="rId2"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spTree>
    <p:extLst>
      <p:ext uri="{BB962C8B-B14F-4D97-AF65-F5344CB8AC3E}">
        <p14:creationId xmlns:p14="http://schemas.microsoft.com/office/powerpoint/2010/main" val="33457826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Autofit/>
          </a:bodyPr>
          <a:lstStyle/>
          <a:p>
            <a:pPr marL="477838" lvl="1" indent="-490538" algn="l">
              <a:spcBef>
                <a:spcPts val="0"/>
              </a:spcBef>
              <a:buFont typeface="Arial" pitchFamily="34" charset="0"/>
              <a:buChar char="•"/>
            </a:pPr>
            <a:r>
              <a:rPr lang="en-US" dirty="0" smtClean="0">
                <a:solidFill>
                  <a:schemeClr val="tx1"/>
                </a:solidFill>
                <a:cs typeface="Times New Roman" pitchFamily="18" charset="0"/>
              </a:rPr>
              <a:t>Cyclical preventive maintenance is preventive maintenance performed on a pre-established interval</a:t>
            </a:r>
          </a:p>
          <a:p>
            <a:pPr marL="477838" lvl="1" indent="-490538" algn="l">
              <a:spcBef>
                <a:spcPts val="0"/>
              </a:spcBef>
              <a:buFont typeface="Arial" pitchFamily="34" charset="0"/>
              <a:buChar char="•"/>
            </a:pPr>
            <a:r>
              <a:rPr lang="en-US" dirty="0" smtClean="0">
                <a:solidFill>
                  <a:schemeClr val="tx1"/>
                </a:solidFill>
                <a:effectLst>
                  <a:glow rad="101600">
                    <a:schemeClr val="accent2">
                      <a:satMod val="175000"/>
                      <a:alpha val="40000"/>
                    </a:schemeClr>
                  </a:glow>
                </a:effectLst>
                <a:cs typeface="Times New Roman" pitchFamily="18" charset="0"/>
                <a:hlinkClick r:id="rId3" action="ppaction://hlinksldjump"/>
              </a:rPr>
              <a:t>All cyclical maintenance is preventative but not all preventative maintenance is cyclical.  </a:t>
            </a:r>
            <a:endParaRPr lang="en-US" dirty="0" smtClean="0">
              <a:solidFill>
                <a:schemeClr val="tx1"/>
              </a:solidFill>
              <a:cs typeface="Times New Roman" pitchFamily="18" charset="0"/>
            </a:endParaRPr>
          </a:p>
          <a:p>
            <a:pPr marL="0" lvl="1" indent="0" algn="l">
              <a:spcBef>
                <a:spcPts val="0"/>
              </a:spcBef>
              <a:buNone/>
            </a:pPr>
            <a:endParaRPr lang="en-US" dirty="0">
              <a:solidFill>
                <a:schemeClr val="tx1"/>
              </a:solidFill>
              <a:cs typeface="Times New Roman" pitchFamily="18" charset="0"/>
            </a:endParaRPr>
          </a:p>
        </p:txBody>
      </p:sp>
      <p:sp>
        <p:nvSpPr>
          <p:cNvPr id="2" name="Title 1"/>
          <p:cNvSpPr>
            <a:spLocks noGrp="1"/>
          </p:cNvSpPr>
          <p:nvPr>
            <p:ph type="title"/>
          </p:nvPr>
        </p:nvSpPr>
        <p:spPr/>
        <p:txBody>
          <a:bodyPr>
            <a:normAutofit/>
          </a:bodyPr>
          <a:lstStyle/>
          <a:p>
            <a:r>
              <a:rPr lang="en-US" dirty="0" smtClean="0"/>
              <a:t>Cyclical Strategies</a:t>
            </a:r>
            <a:endParaRPr lang="en-US" dirty="0"/>
          </a:p>
        </p:txBody>
      </p:sp>
      <p:sp>
        <p:nvSpPr>
          <p:cNvPr id="5"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113030008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pPr>
              <a:spcBef>
                <a:spcPts val="1200"/>
              </a:spcBef>
            </a:pPr>
            <a:r>
              <a:rPr lang="en-US" sz="2400" dirty="0" smtClean="0">
                <a:effectLst>
                  <a:glow rad="101600">
                    <a:schemeClr val="accent1">
                      <a:satMod val="175000"/>
                      <a:alpha val="40000"/>
                    </a:schemeClr>
                  </a:glow>
                </a:effectLst>
                <a:hlinkClick r:id="rId3" action="ppaction://hlinksldjump"/>
              </a:rPr>
              <a:t>Publication 464, “Maintenance Field Reference for Erosion and Sedimentation Control”</a:t>
            </a:r>
            <a:endParaRPr lang="en-US" sz="2400" dirty="0" smtClean="0">
              <a:effectLst>
                <a:glow rad="101600">
                  <a:schemeClr val="accent1">
                    <a:satMod val="175000"/>
                    <a:alpha val="40000"/>
                  </a:schemeClr>
                </a:glow>
              </a:effectLst>
            </a:endParaRPr>
          </a:p>
          <a:p>
            <a:pPr>
              <a:spcBef>
                <a:spcPts val="1200"/>
              </a:spcBef>
            </a:pPr>
            <a:r>
              <a:rPr lang="en-US" sz="2400" dirty="0" smtClean="0">
                <a:effectLst>
                  <a:glow rad="101600">
                    <a:schemeClr val="accent1">
                      <a:satMod val="175000"/>
                      <a:alpha val="40000"/>
                    </a:schemeClr>
                  </a:glow>
                </a:effectLst>
                <a:hlinkClick r:id="rId4" action="ppaction://hlinksldjump"/>
              </a:rPr>
              <a:t>Publication 113, “Highway Foreman’s Manual”</a:t>
            </a:r>
            <a:endParaRPr lang="en-US" sz="2400" dirty="0" smtClean="0">
              <a:effectLst>
                <a:glow rad="101600">
                  <a:schemeClr val="accent1">
                    <a:satMod val="175000"/>
                    <a:alpha val="40000"/>
                  </a:schemeClr>
                </a:glow>
              </a:effectLst>
            </a:endParaRPr>
          </a:p>
          <a:p>
            <a:pPr>
              <a:spcBef>
                <a:spcPts val="1200"/>
              </a:spcBef>
            </a:pPr>
            <a:r>
              <a:rPr lang="en-US" sz="2400" dirty="0" smtClean="0">
                <a:effectLst>
                  <a:glow rad="101600">
                    <a:schemeClr val="accent1">
                      <a:satMod val="175000"/>
                      <a:alpha val="40000"/>
                    </a:schemeClr>
                  </a:glow>
                </a:effectLst>
                <a:hlinkClick r:id="rId5" action="ppaction://hlinksldjump"/>
              </a:rPr>
              <a:t>Publication 23, “PennDOT Maintenance Manual”</a:t>
            </a:r>
            <a:endParaRPr lang="en-US" sz="2400" dirty="0" smtClean="0">
              <a:effectLst>
                <a:glow rad="101600">
                  <a:schemeClr val="accent1">
                    <a:satMod val="175000"/>
                    <a:alpha val="40000"/>
                  </a:schemeClr>
                </a:glow>
              </a:effectLst>
            </a:endParaRPr>
          </a:p>
          <a:p>
            <a:pPr>
              <a:spcBef>
                <a:spcPts val="1200"/>
              </a:spcBef>
            </a:pPr>
            <a:r>
              <a:rPr lang="en-US" sz="2400" dirty="0" smtClean="0">
                <a:effectLst>
                  <a:glow rad="101600">
                    <a:schemeClr val="accent1">
                      <a:satMod val="175000"/>
                      <a:alpha val="40000"/>
                    </a:schemeClr>
                  </a:glow>
                </a:effectLst>
                <a:hlinkClick r:id="rId6" action="ppaction://hlinksldjump"/>
              </a:rPr>
              <a:t>M-7324, “Pipe Replacement Quality Assurance Form”</a:t>
            </a:r>
            <a:endParaRPr lang="en-US" sz="2400" dirty="0">
              <a:effectLst>
                <a:glow rad="101600">
                  <a:schemeClr val="accent1">
                    <a:satMod val="175000"/>
                    <a:alpha val="40000"/>
                  </a:schemeClr>
                </a:glow>
              </a:effectLst>
            </a:endParaRPr>
          </a:p>
        </p:txBody>
      </p:sp>
      <p:sp>
        <p:nvSpPr>
          <p:cNvPr id="2" name="Title 1"/>
          <p:cNvSpPr>
            <a:spLocks noGrp="1"/>
          </p:cNvSpPr>
          <p:nvPr>
            <p:ph type="title"/>
          </p:nvPr>
        </p:nvSpPr>
        <p:spPr/>
        <p:txBody>
          <a:bodyPr>
            <a:noAutofit/>
          </a:bodyPr>
          <a:lstStyle/>
          <a:p>
            <a:r>
              <a:rPr lang="en-US" sz="4000" smtClean="0"/>
              <a:t>Environmental Policies &amp; Regulations</a:t>
            </a:r>
            <a:br>
              <a:rPr lang="en-US" sz="4000" smtClean="0"/>
            </a:br>
            <a:r>
              <a:rPr lang="en-US" sz="4000" smtClean="0"/>
              <a:t>Source Documents</a:t>
            </a:r>
            <a:endParaRPr lang="en-US" sz="4000" dirty="0"/>
          </a:p>
        </p:txBody>
      </p:sp>
      <p:sp>
        <p:nvSpPr>
          <p:cNvPr id="18" name="Title 4">
            <a:hlinkClick r:id="rId7"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spTree>
    <p:extLst>
      <p:ext uri="{BB962C8B-B14F-4D97-AF65-F5344CB8AC3E}">
        <p14:creationId xmlns:p14="http://schemas.microsoft.com/office/powerpoint/2010/main" val="38340108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smtClean="0"/>
              <a:t>Environmental Policies &amp; Regulations</a:t>
            </a:r>
            <a:br>
              <a:rPr lang="en-US" sz="4000" smtClean="0"/>
            </a:br>
            <a:r>
              <a:rPr lang="en-US" sz="4000" smtClean="0"/>
              <a:t>Source Documents</a:t>
            </a:r>
            <a:endParaRPr lang="en-US" sz="4000" dirty="0"/>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0800" y="147851"/>
            <a:ext cx="4634084" cy="691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4">
            <a:hlinkClick r:id="rId4"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sp>
        <p:nvSpPr>
          <p:cNvPr id="14" name="TextBox 13"/>
          <p:cNvSpPr txBox="1"/>
          <p:nvPr/>
        </p:nvSpPr>
        <p:spPr>
          <a:xfrm>
            <a:off x="685800" y="1600200"/>
            <a:ext cx="1219200" cy="369332"/>
          </a:xfrm>
          <a:prstGeom prst="rect">
            <a:avLst/>
          </a:prstGeom>
          <a:noFill/>
        </p:spPr>
        <p:txBody>
          <a:bodyPr wrap="square" rtlCol="0">
            <a:spAutoFit/>
          </a:bodyPr>
          <a:lstStyle/>
          <a:p>
            <a:r>
              <a:rPr lang="en-US" dirty="0" smtClean="0">
                <a:effectLst>
                  <a:glow rad="101600">
                    <a:schemeClr val="accent1">
                      <a:satMod val="175000"/>
                      <a:alpha val="40000"/>
                    </a:schemeClr>
                  </a:glow>
                </a:effectLst>
                <a:hlinkClick r:id="rId5" action="ppaction://hlinksldjump"/>
              </a:rPr>
              <a:t>Back</a:t>
            </a:r>
            <a:endParaRPr lang="en-US" dirty="0">
              <a:effectLst>
                <a:glow rad="101600">
                  <a:schemeClr val="accent1">
                    <a:satMod val="175000"/>
                    <a:alpha val="40000"/>
                  </a:schemeClr>
                </a:glow>
              </a:effectLst>
            </a:endParaRPr>
          </a:p>
        </p:txBody>
      </p:sp>
    </p:spTree>
    <p:extLst>
      <p:ext uri="{BB962C8B-B14F-4D97-AF65-F5344CB8AC3E}">
        <p14:creationId xmlns:p14="http://schemas.microsoft.com/office/powerpoint/2010/main" val="7132842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smtClean="0"/>
              <a:t>Environmental Policies &amp; Regulations</a:t>
            </a:r>
            <a:br>
              <a:rPr lang="en-US" sz="4000" smtClean="0"/>
            </a:br>
            <a:r>
              <a:rPr lang="en-US" sz="4000" smtClean="0"/>
              <a:t>Source Documents</a:t>
            </a:r>
            <a:endParaRPr lang="en-US" sz="4000"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7400" y="137552"/>
            <a:ext cx="5105400" cy="6606987"/>
          </a:xfrm>
          <a:prstGeom prst="rect">
            <a:avLst/>
          </a:prstGeom>
        </p:spPr>
      </p:pic>
      <p:sp>
        <p:nvSpPr>
          <p:cNvPr id="18" name="Title 4">
            <a:hlinkClick r:id="rId4"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sp>
        <p:nvSpPr>
          <p:cNvPr id="14" name="TextBox 13"/>
          <p:cNvSpPr txBox="1"/>
          <p:nvPr/>
        </p:nvSpPr>
        <p:spPr>
          <a:xfrm>
            <a:off x="685800" y="1600200"/>
            <a:ext cx="1219200" cy="369332"/>
          </a:xfrm>
          <a:prstGeom prst="rect">
            <a:avLst/>
          </a:prstGeom>
          <a:noFill/>
        </p:spPr>
        <p:txBody>
          <a:bodyPr wrap="square" rtlCol="0">
            <a:spAutoFit/>
          </a:bodyPr>
          <a:lstStyle/>
          <a:p>
            <a:r>
              <a:rPr lang="en-US" dirty="0" smtClean="0">
                <a:effectLst>
                  <a:glow rad="101600">
                    <a:schemeClr val="accent1">
                      <a:satMod val="175000"/>
                      <a:alpha val="40000"/>
                    </a:schemeClr>
                  </a:glow>
                </a:effectLst>
                <a:hlinkClick r:id="rId5" action="ppaction://hlinksldjump"/>
              </a:rPr>
              <a:t>Back</a:t>
            </a:r>
            <a:endParaRPr lang="en-US" dirty="0">
              <a:effectLst>
                <a:glow rad="101600">
                  <a:schemeClr val="accent1">
                    <a:satMod val="175000"/>
                    <a:alpha val="40000"/>
                  </a:schemeClr>
                </a:glow>
              </a:effectLst>
            </a:endParaRPr>
          </a:p>
        </p:txBody>
      </p:sp>
    </p:spTree>
    <p:extLst>
      <p:ext uri="{BB962C8B-B14F-4D97-AF65-F5344CB8AC3E}">
        <p14:creationId xmlns:p14="http://schemas.microsoft.com/office/powerpoint/2010/main" val="14151135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smtClean="0"/>
              <a:t>Environmental Policies &amp; Regulations</a:t>
            </a:r>
            <a:br>
              <a:rPr lang="en-US" sz="4000" smtClean="0"/>
            </a:br>
            <a:r>
              <a:rPr lang="en-US" sz="4000" smtClean="0"/>
              <a:t>Source Documents</a:t>
            </a:r>
            <a:endParaRPr lang="en-US" sz="4000"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0" y="76199"/>
            <a:ext cx="5169090" cy="6689411"/>
          </a:xfrm>
          <a:prstGeom prst="rect">
            <a:avLst/>
          </a:prstGeom>
        </p:spPr>
      </p:pic>
      <p:sp>
        <p:nvSpPr>
          <p:cNvPr id="18" name="Title 4">
            <a:hlinkClick r:id="rId4"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sp>
        <p:nvSpPr>
          <p:cNvPr id="14" name="TextBox 13"/>
          <p:cNvSpPr txBox="1"/>
          <p:nvPr/>
        </p:nvSpPr>
        <p:spPr>
          <a:xfrm>
            <a:off x="685800" y="1600200"/>
            <a:ext cx="1219200" cy="369332"/>
          </a:xfrm>
          <a:prstGeom prst="rect">
            <a:avLst/>
          </a:prstGeom>
          <a:noFill/>
        </p:spPr>
        <p:txBody>
          <a:bodyPr wrap="square" rtlCol="0">
            <a:spAutoFit/>
          </a:bodyPr>
          <a:lstStyle/>
          <a:p>
            <a:r>
              <a:rPr lang="en-US" dirty="0" smtClean="0">
                <a:effectLst>
                  <a:glow rad="101600">
                    <a:schemeClr val="accent1">
                      <a:satMod val="175000"/>
                      <a:alpha val="40000"/>
                    </a:schemeClr>
                  </a:glow>
                </a:effectLst>
                <a:hlinkClick r:id="rId5" action="ppaction://hlinksldjump"/>
              </a:rPr>
              <a:t>Back</a:t>
            </a:r>
            <a:endParaRPr lang="en-US" dirty="0">
              <a:effectLst>
                <a:glow rad="101600">
                  <a:schemeClr val="accent1">
                    <a:satMod val="175000"/>
                    <a:alpha val="40000"/>
                  </a:schemeClr>
                </a:glow>
              </a:effectLst>
            </a:endParaRPr>
          </a:p>
        </p:txBody>
      </p:sp>
    </p:spTree>
    <p:extLst>
      <p:ext uri="{BB962C8B-B14F-4D97-AF65-F5344CB8AC3E}">
        <p14:creationId xmlns:p14="http://schemas.microsoft.com/office/powerpoint/2010/main" val="35054805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smtClean="0"/>
              <a:t>Environmental Policies &amp; Regulations</a:t>
            </a:r>
            <a:br>
              <a:rPr lang="en-US" sz="4000" smtClean="0"/>
            </a:br>
            <a:r>
              <a:rPr lang="en-US" sz="4000" smtClean="0"/>
              <a:t>Source Documents</a:t>
            </a:r>
            <a:endParaRPr lang="en-US" sz="400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2200" y="201817"/>
            <a:ext cx="5022858" cy="6500169"/>
          </a:xfrm>
          <a:prstGeom prst="rect">
            <a:avLst/>
          </a:prstGeom>
        </p:spPr>
      </p:pic>
      <p:sp>
        <p:nvSpPr>
          <p:cNvPr id="18" name="Title 4">
            <a:hlinkClick r:id="rId4"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sp>
        <p:nvSpPr>
          <p:cNvPr id="12" name="TextBox 11"/>
          <p:cNvSpPr txBox="1"/>
          <p:nvPr/>
        </p:nvSpPr>
        <p:spPr>
          <a:xfrm>
            <a:off x="685800" y="1600200"/>
            <a:ext cx="1219200" cy="369332"/>
          </a:xfrm>
          <a:prstGeom prst="rect">
            <a:avLst/>
          </a:prstGeom>
          <a:noFill/>
        </p:spPr>
        <p:txBody>
          <a:bodyPr wrap="square" rtlCol="0">
            <a:spAutoFit/>
          </a:bodyPr>
          <a:lstStyle/>
          <a:p>
            <a:r>
              <a:rPr lang="en-US" dirty="0" smtClean="0">
                <a:effectLst>
                  <a:glow rad="101600">
                    <a:schemeClr val="accent1">
                      <a:satMod val="175000"/>
                      <a:alpha val="40000"/>
                    </a:schemeClr>
                  </a:glow>
                </a:effectLst>
                <a:hlinkClick r:id="rId5" action="ppaction://hlinksldjump"/>
              </a:rPr>
              <a:t>Back</a:t>
            </a:r>
            <a:endParaRPr lang="en-US" dirty="0">
              <a:effectLst>
                <a:glow rad="101600">
                  <a:schemeClr val="accent1">
                    <a:satMod val="175000"/>
                    <a:alpha val="40000"/>
                  </a:schemeClr>
                </a:glow>
              </a:effectLst>
            </a:endParaRPr>
          </a:p>
        </p:txBody>
      </p:sp>
    </p:spTree>
    <p:extLst>
      <p:ext uri="{BB962C8B-B14F-4D97-AF65-F5344CB8AC3E}">
        <p14:creationId xmlns:p14="http://schemas.microsoft.com/office/powerpoint/2010/main" val="36082228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Autofit/>
          </a:bodyPr>
          <a:lstStyle/>
          <a:p>
            <a:pPr>
              <a:spcBef>
                <a:spcPts val="0"/>
              </a:spcBef>
            </a:pPr>
            <a:r>
              <a:rPr lang="en-US" sz="2800" dirty="0" smtClean="0"/>
              <a:t>Identifies BMPs required for Pipe Replacement Activities</a:t>
            </a:r>
            <a:endParaRPr lang="en-US" sz="2800" dirty="0" smtClean="0">
              <a:solidFill>
                <a:srgbClr val="FF0000"/>
              </a:solidFill>
            </a:endParaRPr>
          </a:p>
          <a:p>
            <a:pPr>
              <a:spcBef>
                <a:spcPts val="0"/>
              </a:spcBef>
            </a:pPr>
            <a:endParaRPr lang="en-US" sz="2800" dirty="0" smtClean="0"/>
          </a:p>
          <a:p>
            <a:pPr>
              <a:spcBef>
                <a:spcPts val="0"/>
              </a:spcBef>
            </a:pPr>
            <a:r>
              <a:rPr lang="en-US" sz="2800" dirty="0" smtClean="0"/>
              <a:t>Defines and describes activities associated with:</a:t>
            </a:r>
          </a:p>
          <a:p>
            <a:pPr marL="747522" lvl="2" indent="-347472">
              <a:spcBef>
                <a:spcPts val="0"/>
              </a:spcBef>
            </a:pPr>
            <a:r>
              <a:rPr lang="pt-BR" sz="2000" dirty="0" smtClean="0">
                <a:effectLst>
                  <a:glow rad="101600">
                    <a:schemeClr val="accent1">
                      <a:satMod val="175000"/>
                      <a:alpha val="40000"/>
                    </a:schemeClr>
                  </a:glow>
                </a:effectLst>
                <a:hlinkClick r:id="rId2" action="ppaction://hlinksldjump"/>
              </a:rPr>
              <a:t>S T. 1 . SEED 	Seeding</a:t>
            </a:r>
            <a:endParaRPr lang="pt-BR" sz="2000" dirty="0" smtClean="0">
              <a:solidFill>
                <a:srgbClr val="FF0000"/>
              </a:solidFill>
              <a:effectLst>
                <a:glow rad="101600">
                  <a:schemeClr val="accent1">
                    <a:satMod val="175000"/>
                    <a:alpha val="40000"/>
                  </a:schemeClr>
                </a:glow>
              </a:effectLst>
            </a:endParaRPr>
          </a:p>
          <a:p>
            <a:pPr marL="747522" lvl="2" indent="-347472">
              <a:spcBef>
                <a:spcPts val="0"/>
              </a:spcBef>
            </a:pPr>
            <a:r>
              <a:rPr lang="pt-BR" sz="2000" dirty="0" smtClean="0">
                <a:effectLst>
                  <a:glow rad="101600">
                    <a:schemeClr val="accent1">
                      <a:satMod val="175000"/>
                      <a:alpha val="40000"/>
                    </a:schemeClr>
                  </a:glow>
                </a:effectLst>
                <a:hlinkClick r:id="rId3" action="ppaction://hlinksldjump"/>
              </a:rPr>
              <a:t>S T. 2 . MLCH  	Mulching</a:t>
            </a:r>
            <a:endParaRPr lang="pt-BR" sz="2000" dirty="0" smtClean="0">
              <a:solidFill>
                <a:srgbClr val="FF0000"/>
              </a:solidFill>
              <a:effectLst>
                <a:glow rad="101600">
                  <a:schemeClr val="accent1">
                    <a:satMod val="175000"/>
                    <a:alpha val="40000"/>
                  </a:schemeClr>
                </a:glow>
              </a:effectLst>
            </a:endParaRPr>
          </a:p>
          <a:p>
            <a:pPr marL="747522" lvl="2" indent="-347472">
              <a:spcBef>
                <a:spcPts val="0"/>
              </a:spcBef>
            </a:pPr>
            <a:r>
              <a:rPr lang="pt-BR" sz="2000" dirty="0" smtClean="0">
                <a:effectLst>
                  <a:glow rad="101600">
                    <a:schemeClr val="accent1">
                      <a:satMod val="175000"/>
                      <a:alpha val="40000"/>
                    </a:schemeClr>
                  </a:glow>
                </a:effectLst>
                <a:hlinkClick r:id="rId4" action="ppaction://hlinksldjump"/>
              </a:rPr>
              <a:t>S T. 3 . ROCK  	Rock Stabilization</a:t>
            </a:r>
            <a:endParaRPr lang="en-US" sz="2000" dirty="0" smtClean="0">
              <a:solidFill>
                <a:srgbClr val="FF0000"/>
              </a:solidFill>
              <a:effectLst>
                <a:glow rad="101600">
                  <a:schemeClr val="accent1">
                    <a:satMod val="175000"/>
                    <a:alpha val="40000"/>
                  </a:schemeClr>
                </a:glow>
              </a:effectLst>
            </a:endParaRPr>
          </a:p>
        </p:txBody>
      </p:sp>
      <p:sp>
        <p:nvSpPr>
          <p:cNvPr id="4" name="Title 1"/>
          <p:cNvSpPr>
            <a:spLocks noGrp="1"/>
          </p:cNvSpPr>
          <p:nvPr>
            <p:ph type="title"/>
          </p:nvPr>
        </p:nvSpPr>
        <p:spPr/>
        <p:txBody>
          <a:bodyPr>
            <a:noAutofit/>
          </a:bodyPr>
          <a:lstStyle/>
          <a:p>
            <a:r>
              <a:rPr lang="en-US" sz="4000" dirty="0" smtClean="0"/>
              <a:t>Environmental Policies &amp; Regulations</a:t>
            </a:r>
            <a:br>
              <a:rPr lang="en-US" sz="4000" dirty="0" smtClean="0"/>
            </a:br>
            <a:r>
              <a:rPr lang="en-US" sz="4000" dirty="0" smtClean="0"/>
              <a:t>Publication 464</a:t>
            </a:r>
            <a:endParaRPr lang="en-US" sz="4000" dirty="0"/>
          </a:p>
        </p:txBody>
      </p:sp>
      <p:sp>
        <p:nvSpPr>
          <p:cNvPr id="17" name="Title 4">
            <a:hlinkClick r:id="rId5"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spTree>
    <p:extLst>
      <p:ext uri="{BB962C8B-B14F-4D97-AF65-F5344CB8AC3E}">
        <p14:creationId xmlns:p14="http://schemas.microsoft.com/office/powerpoint/2010/main" val="5592586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ontent Placeholder 2"/>
          <p:cNvSpPr>
            <a:spLocks noGrp="1"/>
          </p:cNvSpPr>
          <p:nvPr>
            <p:ph sz="quarter" idx="13"/>
          </p:nvPr>
        </p:nvSpPr>
        <p:spPr/>
        <p:txBody>
          <a:bodyPr>
            <a:noAutofit/>
          </a:bodyPr>
          <a:lstStyle/>
          <a:p>
            <a:pPr>
              <a:spcBef>
                <a:spcPts val="0"/>
              </a:spcBef>
            </a:pPr>
            <a:r>
              <a:rPr lang="en-US" sz="2800" dirty="0" smtClean="0"/>
              <a:t>Identifies BMPs required for Pipe Replacement Activities</a:t>
            </a:r>
            <a:endParaRPr lang="en-US" sz="2800" dirty="0" smtClean="0">
              <a:solidFill>
                <a:srgbClr val="FF0000"/>
              </a:solidFill>
            </a:endParaRPr>
          </a:p>
          <a:p>
            <a:pPr>
              <a:spcBef>
                <a:spcPts val="0"/>
              </a:spcBef>
            </a:pPr>
            <a:endParaRPr lang="en-US" sz="2800" dirty="0" smtClean="0"/>
          </a:p>
          <a:p>
            <a:pPr>
              <a:spcBef>
                <a:spcPts val="0"/>
              </a:spcBef>
            </a:pPr>
            <a:r>
              <a:rPr lang="en-US" sz="2800" dirty="0" smtClean="0"/>
              <a:t>Defines and describes activities associated with:</a:t>
            </a:r>
          </a:p>
          <a:p>
            <a:pPr marL="747522" lvl="2" indent="-347472">
              <a:spcBef>
                <a:spcPts val="0"/>
              </a:spcBef>
            </a:pPr>
            <a:r>
              <a:rPr lang="pt-BR" sz="2000" dirty="0" smtClean="0">
                <a:effectLst>
                  <a:glow rad="101600">
                    <a:schemeClr val="accent1">
                      <a:satMod val="175000"/>
                      <a:alpha val="40000"/>
                    </a:schemeClr>
                  </a:glow>
                </a:effectLst>
                <a:hlinkClick r:id="rId2" action="ppaction://hlinksldjump"/>
              </a:rPr>
              <a:t>S T. 1 . SEED 	Seeding</a:t>
            </a:r>
            <a:endParaRPr lang="pt-BR" sz="2000" dirty="0" smtClean="0">
              <a:solidFill>
                <a:srgbClr val="FF0000"/>
              </a:solidFill>
              <a:effectLst>
                <a:glow rad="101600">
                  <a:schemeClr val="accent1">
                    <a:satMod val="175000"/>
                    <a:alpha val="40000"/>
                  </a:schemeClr>
                </a:glow>
              </a:effectLst>
            </a:endParaRPr>
          </a:p>
          <a:p>
            <a:pPr marL="747522" lvl="2" indent="-347472">
              <a:spcBef>
                <a:spcPts val="0"/>
              </a:spcBef>
            </a:pPr>
            <a:r>
              <a:rPr lang="pt-BR" sz="2000" dirty="0" smtClean="0">
                <a:effectLst>
                  <a:glow rad="101600">
                    <a:schemeClr val="accent1">
                      <a:satMod val="175000"/>
                      <a:alpha val="40000"/>
                    </a:schemeClr>
                  </a:glow>
                </a:effectLst>
                <a:hlinkClick r:id="rId3" action="ppaction://hlinksldjump"/>
              </a:rPr>
              <a:t>S T. 2 . MLCH  	Mulching</a:t>
            </a:r>
            <a:endParaRPr lang="pt-BR" sz="2000" dirty="0" smtClean="0">
              <a:solidFill>
                <a:srgbClr val="FF0000"/>
              </a:solidFill>
              <a:effectLst>
                <a:glow rad="101600">
                  <a:schemeClr val="accent1">
                    <a:satMod val="175000"/>
                    <a:alpha val="40000"/>
                  </a:schemeClr>
                </a:glow>
              </a:effectLst>
            </a:endParaRPr>
          </a:p>
          <a:p>
            <a:pPr marL="747522" lvl="2" indent="-347472">
              <a:spcBef>
                <a:spcPts val="0"/>
              </a:spcBef>
            </a:pPr>
            <a:r>
              <a:rPr lang="pt-BR" sz="2000" dirty="0" smtClean="0">
                <a:effectLst>
                  <a:glow rad="101600">
                    <a:schemeClr val="accent1">
                      <a:satMod val="175000"/>
                      <a:alpha val="40000"/>
                    </a:schemeClr>
                  </a:glow>
                </a:effectLst>
                <a:hlinkClick r:id="rId4" action="ppaction://hlinksldjump"/>
              </a:rPr>
              <a:t>S T. 3 . ROCK  	Rock Stabilization</a:t>
            </a:r>
            <a:endParaRPr lang="en-US" sz="2000" dirty="0" smtClean="0">
              <a:solidFill>
                <a:srgbClr val="FF0000"/>
              </a:solidFill>
              <a:effectLst>
                <a:glow rad="101600">
                  <a:schemeClr val="accent1">
                    <a:satMod val="175000"/>
                    <a:alpha val="40000"/>
                  </a:schemeClr>
                </a:glow>
              </a:effectLst>
            </a:endParaRPr>
          </a:p>
        </p:txBody>
      </p:sp>
      <p:sp>
        <p:nvSpPr>
          <p:cNvPr id="4" name="Title 1"/>
          <p:cNvSpPr>
            <a:spLocks noGrp="1"/>
          </p:cNvSpPr>
          <p:nvPr>
            <p:ph type="title"/>
          </p:nvPr>
        </p:nvSpPr>
        <p:spPr/>
        <p:txBody>
          <a:bodyPr>
            <a:noAutofit/>
          </a:bodyPr>
          <a:lstStyle/>
          <a:p>
            <a:r>
              <a:rPr lang="en-US" sz="4000" dirty="0" smtClean="0"/>
              <a:t>Environmental Policies &amp; Regulations</a:t>
            </a:r>
            <a:br>
              <a:rPr lang="en-US" sz="4000" dirty="0" smtClean="0"/>
            </a:br>
            <a:r>
              <a:rPr lang="en-US" sz="4000" dirty="0" smtClean="0"/>
              <a:t>Publication 464</a:t>
            </a:r>
            <a:endParaRPr lang="en-US" sz="4000" dirty="0"/>
          </a:p>
        </p:txBody>
      </p:sp>
      <p:sp>
        <p:nvSpPr>
          <p:cNvPr id="2" name="Rounded Rectangular Callout 1"/>
          <p:cNvSpPr/>
          <p:nvPr/>
        </p:nvSpPr>
        <p:spPr>
          <a:xfrm>
            <a:off x="4114800" y="4724400"/>
            <a:ext cx="3505200" cy="1219200"/>
          </a:xfrm>
          <a:prstGeom prst="wedgeRoundRectCallout">
            <a:avLst>
              <a:gd name="adj1" fmla="val -45537"/>
              <a:gd name="adj2" fmla="val -1365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The </a:t>
            </a:r>
            <a:r>
              <a:rPr lang="en-US" dirty="0"/>
              <a:t>establishment of a vegetative cover, permanent or temporary, </a:t>
            </a:r>
            <a:r>
              <a:rPr lang="en-US" dirty="0" smtClean="0"/>
              <a:t>on disturbed </a:t>
            </a:r>
            <a:r>
              <a:rPr lang="en-US" dirty="0"/>
              <a:t>areas using rapidly growing plants.</a:t>
            </a:r>
          </a:p>
        </p:txBody>
      </p:sp>
      <p:sp>
        <p:nvSpPr>
          <p:cNvPr id="17" name="Title 4">
            <a:hlinkClick r:id="rId5"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spTree>
    <p:extLst>
      <p:ext uri="{BB962C8B-B14F-4D97-AF65-F5344CB8AC3E}">
        <p14:creationId xmlns:p14="http://schemas.microsoft.com/office/powerpoint/2010/main" val="35340813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ontent Placeholder 2"/>
          <p:cNvSpPr>
            <a:spLocks noGrp="1"/>
          </p:cNvSpPr>
          <p:nvPr>
            <p:ph sz="quarter" idx="13"/>
          </p:nvPr>
        </p:nvSpPr>
        <p:spPr/>
        <p:txBody>
          <a:bodyPr>
            <a:noAutofit/>
          </a:bodyPr>
          <a:lstStyle/>
          <a:p>
            <a:pPr>
              <a:spcBef>
                <a:spcPts val="0"/>
              </a:spcBef>
            </a:pPr>
            <a:r>
              <a:rPr lang="en-US" sz="2800" dirty="0" smtClean="0"/>
              <a:t>Identifies BMPs required for Pipe Replacement Activities</a:t>
            </a:r>
            <a:endParaRPr lang="en-US" sz="2800" dirty="0" smtClean="0">
              <a:solidFill>
                <a:srgbClr val="FF0000"/>
              </a:solidFill>
            </a:endParaRPr>
          </a:p>
          <a:p>
            <a:pPr>
              <a:spcBef>
                <a:spcPts val="0"/>
              </a:spcBef>
            </a:pPr>
            <a:endParaRPr lang="en-US" sz="2800" dirty="0" smtClean="0"/>
          </a:p>
          <a:p>
            <a:pPr>
              <a:spcBef>
                <a:spcPts val="0"/>
              </a:spcBef>
            </a:pPr>
            <a:r>
              <a:rPr lang="en-US" sz="2800" dirty="0" smtClean="0"/>
              <a:t>Defines and describes activities associated with:</a:t>
            </a:r>
          </a:p>
          <a:p>
            <a:pPr marL="747522" lvl="2" indent="-347472">
              <a:spcBef>
                <a:spcPts val="0"/>
              </a:spcBef>
            </a:pPr>
            <a:r>
              <a:rPr lang="pt-BR" sz="2000" dirty="0" smtClean="0">
                <a:effectLst>
                  <a:glow rad="101600">
                    <a:schemeClr val="accent1">
                      <a:satMod val="175000"/>
                      <a:alpha val="40000"/>
                    </a:schemeClr>
                  </a:glow>
                </a:effectLst>
                <a:hlinkClick r:id="rId2" action="ppaction://hlinksldjump"/>
              </a:rPr>
              <a:t>S T. 1 . SEED 	Seeding</a:t>
            </a:r>
            <a:endParaRPr lang="pt-BR" sz="2000" dirty="0" smtClean="0">
              <a:solidFill>
                <a:srgbClr val="FF0000"/>
              </a:solidFill>
              <a:effectLst>
                <a:glow rad="101600">
                  <a:schemeClr val="accent1">
                    <a:satMod val="175000"/>
                    <a:alpha val="40000"/>
                  </a:schemeClr>
                </a:glow>
              </a:effectLst>
            </a:endParaRPr>
          </a:p>
          <a:p>
            <a:pPr marL="747522" lvl="2" indent="-347472">
              <a:spcBef>
                <a:spcPts val="0"/>
              </a:spcBef>
            </a:pPr>
            <a:r>
              <a:rPr lang="pt-BR" sz="2000" dirty="0" smtClean="0">
                <a:effectLst>
                  <a:glow rad="101600">
                    <a:schemeClr val="accent1">
                      <a:satMod val="175000"/>
                      <a:alpha val="40000"/>
                    </a:schemeClr>
                  </a:glow>
                </a:effectLst>
                <a:hlinkClick r:id="rId3" action="ppaction://hlinksldjump"/>
              </a:rPr>
              <a:t>S T. 2 . MLCH  	Mulching</a:t>
            </a:r>
            <a:endParaRPr lang="pt-BR" sz="2000" dirty="0" smtClean="0">
              <a:solidFill>
                <a:srgbClr val="FF0000"/>
              </a:solidFill>
              <a:effectLst>
                <a:glow rad="101600">
                  <a:schemeClr val="accent1">
                    <a:satMod val="175000"/>
                    <a:alpha val="40000"/>
                  </a:schemeClr>
                </a:glow>
              </a:effectLst>
            </a:endParaRPr>
          </a:p>
          <a:p>
            <a:pPr marL="747522" lvl="2" indent="-347472">
              <a:spcBef>
                <a:spcPts val="0"/>
              </a:spcBef>
            </a:pPr>
            <a:r>
              <a:rPr lang="pt-BR" sz="2000" dirty="0" smtClean="0">
                <a:effectLst>
                  <a:glow rad="101600">
                    <a:schemeClr val="accent1">
                      <a:satMod val="175000"/>
                      <a:alpha val="40000"/>
                    </a:schemeClr>
                  </a:glow>
                </a:effectLst>
                <a:hlinkClick r:id="rId4" action="ppaction://hlinksldjump"/>
              </a:rPr>
              <a:t>S T. 3 . ROCK  	Rock Stabilization</a:t>
            </a:r>
            <a:endParaRPr lang="en-US" sz="2000" dirty="0" smtClean="0">
              <a:solidFill>
                <a:srgbClr val="FF0000"/>
              </a:solidFill>
              <a:effectLst>
                <a:glow rad="101600">
                  <a:schemeClr val="accent1">
                    <a:satMod val="175000"/>
                    <a:alpha val="40000"/>
                  </a:schemeClr>
                </a:glow>
              </a:effectLst>
            </a:endParaRPr>
          </a:p>
        </p:txBody>
      </p:sp>
      <p:sp>
        <p:nvSpPr>
          <p:cNvPr id="4" name="Title 1"/>
          <p:cNvSpPr>
            <a:spLocks noGrp="1"/>
          </p:cNvSpPr>
          <p:nvPr>
            <p:ph type="title"/>
          </p:nvPr>
        </p:nvSpPr>
        <p:spPr/>
        <p:txBody>
          <a:bodyPr>
            <a:noAutofit/>
          </a:bodyPr>
          <a:lstStyle/>
          <a:p>
            <a:r>
              <a:rPr lang="en-US" sz="4000" dirty="0" smtClean="0"/>
              <a:t>Environmental Policies &amp; Regulations</a:t>
            </a:r>
            <a:br>
              <a:rPr lang="en-US" sz="4000" dirty="0" smtClean="0"/>
            </a:br>
            <a:r>
              <a:rPr lang="en-US" sz="4000" dirty="0" smtClean="0"/>
              <a:t>Publication 464</a:t>
            </a:r>
            <a:endParaRPr lang="en-US" sz="4000" dirty="0"/>
          </a:p>
        </p:txBody>
      </p:sp>
      <p:sp>
        <p:nvSpPr>
          <p:cNvPr id="10" name="Rounded Rectangular Callout 9"/>
          <p:cNvSpPr/>
          <p:nvPr/>
        </p:nvSpPr>
        <p:spPr>
          <a:xfrm>
            <a:off x="3124200" y="5067300"/>
            <a:ext cx="4495800" cy="1447800"/>
          </a:xfrm>
          <a:prstGeom prst="wedgeRoundRectCallout">
            <a:avLst>
              <a:gd name="adj1" fmla="val -37201"/>
              <a:gd name="adj2" fmla="val -1207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Temporary cover of various organic and non-organic </a:t>
            </a:r>
            <a:r>
              <a:rPr lang="en-US" dirty="0" smtClean="0"/>
              <a:t>materials used </a:t>
            </a:r>
            <a:r>
              <a:rPr lang="en-US" dirty="0"/>
              <a:t>to control erosion and sediment, or used during seeding </a:t>
            </a:r>
            <a:r>
              <a:rPr lang="en-US" dirty="0" smtClean="0"/>
              <a:t>for stabilization </a:t>
            </a:r>
            <a:r>
              <a:rPr lang="en-US" dirty="0"/>
              <a:t>and to propagate initial seed growth.</a:t>
            </a:r>
          </a:p>
        </p:txBody>
      </p:sp>
      <p:sp>
        <p:nvSpPr>
          <p:cNvPr id="17" name="Title 4">
            <a:hlinkClick r:id="rId5"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spTree>
    <p:extLst>
      <p:ext uri="{BB962C8B-B14F-4D97-AF65-F5344CB8AC3E}">
        <p14:creationId xmlns:p14="http://schemas.microsoft.com/office/powerpoint/2010/main" val="5971777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ontent Placeholder 2"/>
          <p:cNvSpPr>
            <a:spLocks noGrp="1"/>
          </p:cNvSpPr>
          <p:nvPr>
            <p:ph sz="quarter" idx="13"/>
          </p:nvPr>
        </p:nvSpPr>
        <p:spPr/>
        <p:txBody>
          <a:bodyPr>
            <a:noAutofit/>
          </a:bodyPr>
          <a:lstStyle/>
          <a:p>
            <a:pPr>
              <a:spcBef>
                <a:spcPts val="0"/>
              </a:spcBef>
            </a:pPr>
            <a:r>
              <a:rPr lang="en-US" sz="2800" dirty="0" smtClean="0"/>
              <a:t>Identifies BMPs required for Pipe Replacement Activities</a:t>
            </a:r>
            <a:endParaRPr lang="en-US" sz="2800" dirty="0" smtClean="0">
              <a:solidFill>
                <a:srgbClr val="FF0000"/>
              </a:solidFill>
            </a:endParaRPr>
          </a:p>
          <a:p>
            <a:pPr>
              <a:spcBef>
                <a:spcPts val="0"/>
              </a:spcBef>
            </a:pPr>
            <a:endParaRPr lang="en-US" sz="2800" dirty="0" smtClean="0"/>
          </a:p>
          <a:p>
            <a:pPr>
              <a:spcBef>
                <a:spcPts val="0"/>
              </a:spcBef>
            </a:pPr>
            <a:r>
              <a:rPr lang="en-US" sz="2800" dirty="0" smtClean="0"/>
              <a:t>Defines and describes activities associated with:</a:t>
            </a:r>
          </a:p>
          <a:p>
            <a:pPr marL="747522" lvl="2" indent="-347472">
              <a:spcBef>
                <a:spcPts val="0"/>
              </a:spcBef>
            </a:pPr>
            <a:r>
              <a:rPr lang="pt-BR" sz="2000" dirty="0" smtClean="0">
                <a:effectLst>
                  <a:glow rad="101600">
                    <a:schemeClr val="accent1">
                      <a:satMod val="175000"/>
                      <a:alpha val="40000"/>
                    </a:schemeClr>
                  </a:glow>
                </a:effectLst>
                <a:hlinkClick r:id="rId2" action="ppaction://hlinksldjump"/>
              </a:rPr>
              <a:t>S T. 1 . SEED 	Seeding</a:t>
            </a:r>
            <a:endParaRPr lang="pt-BR" sz="2000" dirty="0" smtClean="0">
              <a:solidFill>
                <a:srgbClr val="FF0000"/>
              </a:solidFill>
              <a:effectLst>
                <a:glow rad="101600">
                  <a:schemeClr val="accent1">
                    <a:satMod val="175000"/>
                    <a:alpha val="40000"/>
                  </a:schemeClr>
                </a:glow>
              </a:effectLst>
            </a:endParaRPr>
          </a:p>
          <a:p>
            <a:pPr marL="747522" lvl="2" indent="-347472">
              <a:spcBef>
                <a:spcPts val="0"/>
              </a:spcBef>
            </a:pPr>
            <a:r>
              <a:rPr lang="pt-BR" sz="2000" dirty="0" smtClean="0">
                <a:effectLst>
                  <a:glow rad="101600">
                    <a:schemeClr val="accent1">
                      <a:satMod val="175000"/>
                      <a:alpha val="40000"/>
                    </a:schemeClr>
                  </a:glow>
                </a:effectLst>
                <a:hlinkClick r:id="rId3" action="ppaction://hlinksldjump"/>
              </a:rPr>
              <a:t>S T. 2 . MLCH  	Mulching</a:t>
            </a:r>
            <a:endParaRPr lang="pt-BR" sz="2000" dirty="0" smtClean="0">
              <a:solidFill>
                <a:srgbClr val="FF0000"/>
              </a:solidFill>
              <a:effectLst>
                <a:glow rad="101600">
                  <a:schemeClr val="accent1">
                    <a:satMod val="175000"/>
                    <a:alpha val="40000"/>
                  </a:schemeClr>
                </a:glow>
              </a:effectLst>
            </a:endParaRPr>
          </a:p>
          <a:p>
            <a:pPr marL="747522" lvl="2" indent="-347472">
              <a:spcBef>
                <a:spcPts val="0"/>
              </a:spcBef>
            </a:pPr>
            <a:r>
              <a:rPr lang="pt-BR" sz="2000" dirty="0" smtClean="0">
                <a:effectLst>
                  <a:glow rad="101600">
                    <a:schemeClr val="accent1">
                      <a:satMod val="175000"/>
                      <a:alpha val="40000"/>
                    </a:schemeClr>
                  </a:glow>
                </a:effectLst>
                <a:hlinkClick r:id="rId4" action="ppaction://hlinksldjump"/>
              </a:rPr>
              <a:t>S T. 3 . ROCK  	Rock Stabilization</a:t>
            </a:r>
            <a:endParaRPr lang="en-US" sz="2000" dirty="0" smtClean="0">
              <a:solidFill>
                <a:srgbClr val="FF0000"/>
              </a:solidFill>
              <a:effectLst>
                <a:glow rad="101600">
                  <a:schemeClr val="accent1">
                    <a:satMod val="175000"/>
                    <a:alpha val="40000"/>
                  </a:schemeClr>
                </a:glow>
              </a:effectLst>
            </a:endParaRPr>
          </a:p>
        </p:txBody>
      </p:sp>
      <p:sp>
        <p:nvSpPr>
          <p:cNvPr id="4" name="Title 1"/>
          <p:cNvSpPr>
            <a:spLocks noGrp="1"/>
          </p:cNvSpPr>
          <p:nvPr>
            <p:ph type="title"/>
          </p:nvPr>
        </p:nvSpPr>
        <p:spPr/>
        <p:txBody>
          <a:bodyPr>
            <a:noAutofit/>
          </a:bodyPr>
          <a:lstStyle/>
          <a:p>
            <a:r>
              <a:rPr lang="en-US" sz="4000" dirty="0" smtClean="0"/>
              <a:t>Environmental Policies &amp; Regulations</a:t>
            </a:r>
            <a:br>
              <a:rPr lang="en-US" sz="4000" dirty="0" smtClean="0"/>
            </a:br>
            <a:r>
              <a:rPr lang="en-US" sz="4000" dirty="0" smtClean="0"/>
              <a:t>Publication 464</a:t>
            </a:r>
            <a:endParaRPr lang="en-US" sz="4000" dirty="0"/>
          </a:p>
        </p:txBody>
      </p:sp>
      <p:sp>
        <p:nvSpPr>
          <p:cNvPr id="11" name="Rounded Rectangular Callout 10"/>
          <p:cNvSpPr/>
          <p:nvPr/>
        </p:nvSpPr>
        <p:spPr>
          <a:xfrm>
            <a:off x="4038600" y="5537721"/>
            <a:ext cx="3657600" cy="990600"/>
          </a:xfrm>
          <a:prstGeom prst="wedgeRoundRectCallout">
            <a:avLst>
              <a:gd name="adj1" fmla="val -57467"/>
              <a:gd name="adj2" fmla="val -1585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Using rock or coarse aggregate to stabilize an eroded or </a:t>
            </a:r>
            <a:r>
              <a:rPr lang="en-US" dirty="0" smtClean="0"/>
              <a:t>washed out area </a:t>
            </a:r>
            <a:r>
              <a:rPr lang="en-US" dirty="0"/>
              <a:t>of a slope, channel, or outfall.</a:t>
            </a:r>
          </a:p>
        </p:txBody>
      </p:sp>
      <p:sp>
        <p:nvSpPr>
          <p:cNvPr id="17" name="Title 4">
            <a:hlinkClick r:id="rId5"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spTree>
    <p:extLst>
      <p:ext uri="{BB962C8B-B14F-4D97-AF65-F5344CB8AC3E}">
        <p14:creationId xmlns:p14="http://schemas.microsoft.com/office/powerpoint/2010/main" val="1066230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pPr>
              <a:buNone/>
            </a:pPr>
            <a:r>
              <a:rPr lang="en-US" dirty="0" smtClean="0"/>
              <a:t>	</a:t>
            </a:r>
            <a:endParaRPr lang="en-US" dirty="0">
              <a:solidFill>
                <a:srgbClr val="FF0000"/>
              </a:solidFill>
            </a:endParaRPr>
          </a:p>
        </p:txBody>
      </p:sp>
      <p:sp>
        <p:nvSpPr>
          <p:cNvPr id="4" name="Title 1"/>
          <p:cNvSpPr>
            <a:spLocks noGrp="1"/>
          </p:cNvSpPr>
          <p:nvPr>
            <p:ph type="title"/>
          </p:nvPr>
        </p:nvSpPr>
        <p:spPr/>
        <p:txBody>
          <a:bodyPr>
            <a:noAutofit/>
          </a:bodyPr>
          <a:lstStyle/>
          <a:p>
            <a:r>
              <a:rPr lang="en-US" sz="4000" smtClean="0"/>
              <a:t>Environmental Policies &amp; Regulations</a:t>
            </a:r>
            <a:br>
              <a:rPr lang="en-US" sz="4000" smtClean="0"/>
            </a:br>
            <a:endParaRPr lang="en-US" sz="4000" dirty="0"/>
          </a:p>
        </p:txBody>
      </p:sp>
      <p:sp>
        <p:nvSpPr>
          <p:cNvPr id="9" name="Text Box 20"/>
          <p:cNvSpPr txBox="1">
            <a:spLocks noChangeArrowheads="1"/>
          </p:cNvSpPr>
          <p:nvPr/>
        </p:nvSpPr>
        <p:spPr bwMode="auto">
          <a:xfrm>
            <a:off x="609600" y="1371600"/>
            <a:ext cx="3352800" cy="366713"/>
          </a:xfrm>
          <a:prstGeom prst="rect">
            <a:avLst/>
          </a:prstGeom>
          <a:noFill/>
          <a:ln w="9525">
            <a:noFill/>
            <a:miter lim="800000"/>
            <a:headEnd/>
            <a:tailEnd/>
          </a:ln>
          <a:effectLst/>
        </p:spPr>
        <p:txBody>
          <a:bodyPr>
            <a:spAutoFit/>
          </a:bodyPr>
          <a:lstStyle/>
          <a:p>
            <a:r>
              <a:rPr lang="en-US" sz="1800" dirty="0"/>
              <a:t>PENNDOT’S Green Plan Policy</a:t>
            </a:r>
          </a:p>
        </p:txBody>
      </p:sp>
      <p:sp>
        <p:nvSpPr>
          <p:cNvPr id="12" name="Text Box 21"/>
          <p:cNvSpPr txBox="1">
            <a:spLocks noChangeArrowheads="1"/>
          </p:cNvSpPr>
          <p:nvPr/>
        </p:nvSpPr>
        <p:spPr bwMode="auto">
          <a:xfrm>
            <a:off x="228600" y="1717675"/>
            <a:ext cx="3810000" cy="1615827"/>
          </a:xfrm>
          <a:prstGeom prst="rect">
            <a:avLst/>
          </a:prstGeom>
          <a:noFill/>
          <a:ln w="9525">
            <a:noFill/>
            <a:miter lim="800000"/>
            <a:headEnd/>
            <a:tailEnd/>
          </a:ln>
          <a:effectLst/>
        </p:spPr>
        <p:txBody>
          <a:bodyPr>
            <a:spAutoFit/>
          </a:bodyPr>
          <a:lstStyle/>
          <a:p>
            <a:pPr algn="just"/>
            <a:r>
              <a:rPr lang="en-US" sz="1100" dirty="0"/>
              <a:t>As a direct result of our commitment to assuring adequate, safe and efficient intermodal transportation facilities and services at reasonable cost to the citizens of the Commonwealth of Pennsylvania, the Department of Transportation will play a leading role in the administration of environmental responsibility. The Department will demonstrate this leadership by committing to the following principles relative to the planning, design, construction, operation and maintenance of Pennsylvania’s balanced intermodal transportation system.</a:t>
            </a:r>
          </a:p>
        </p:txBody>
      </p:sp>
      <p:sp>
        <p:nvSpPr>
          <p:cNvPr id="13" name="Text Box 22"/>
          <p:cNvSpPr txBox="1">
            <a:spLocks noChangeArrowheads="1"/>
          </p:cNvSpPr>
          <p:nvPr/>
        </p:nvSpPr>
        <p:spPr bwMode="auto">
          <a:xfrm>
            <a:off x="228600" y="3429000"/>
            <a:ext cx="3810000" cy="769441"/>
          </a:xfrm>
          <a:prstGeom prst="rect">
            <a:avLst/>
          </a:prstGeom>
          <a:noFill/>
          <a:ln w="9525">
            <a:noFill/>
            <a:miter lim="800000"/>
            <a:headEnd/>
            <a:tailEnd/>
          </a:ln>
          <a:effectLst/>
        </p:spPr>
        <p:txBody>
          <a:bodyPr>
            <a:spAutoFit/>
          </a:bodyPr>
          <a:lstStyle/>
          <a:p>
            <a:r>
              <a:rPr lang="en-US" sz="1100" b="1" dirty="0" smtClean="0"/>
              <a:t>Principle 1</a:t>
            </a:r>
            <a:r>
              <a:rPr lang="en-US" sz="1100" b="1" dirty="0"/>
              <a:t>.</a:t>
            </a:r>
            <a:r>
              <a:rPr lang="en-US" sz="1100" dirty="0"/>
              <a:t/>
            </a:r>
            <a:br>
              <a:rPr lang="en-US" sz="1100" dirty="0"/>
            </a:br>
            <a:r>
              <a:rPr lang="en-US" sz="1100" dirty="0"/>
              <a:t>Plan, design, build, operate and maintain a statewide transportation system that protects the environment, prevents pollution and uses resources efficiently</a:t>
            </a:r>
            <a:r>
              <a:rPr lang="en-US" sz="900" dirty="0"/>
              <a:t>.</a:t>
            </a:r>
          </a:p>
        </p:txBody>
      </p:sp>
      <p:sp>
        <p:nvSpPr>
          <p:cNvPr id="14" name="Text Box 23"/>
          <p:cNvSpPr txBox="1">
            <a:spLocks noChangeArrowheads="1"/>
          </p:cNvSpPr>
          <p:nvPr/>
        </p:nvSpPr>
        <p:spPr bwMode="auto">
          <a:xfrm>
            <a:off x="228600" y="4191000"/>
            <a:ext cx="3810000" cy="769441"/>
          </a:xfrm>
          <a:prstGeom prst="rect">
            <a:avLst/>
          </a:prstGeom>
          <a:noFill/>
          <a:ln w="9525">
            <a:noFill/>
            <a:miter lim="800000"/>
            <a:headEnd/>
            <a:tailEnd/>
          </a:ln>
          <a:effectLst/>
        </p:spPr>
        <p:txBody>
          <a:bodyPr>
            <a:spAutoFit/>
          </a:bodyPr>
          <a:lstStyle/>
          <a:p>
            <a:r>
              <a:rPr lang="en-US" sz="1100" b="1" dirty="0"/>
              <a:t>Principle 2.</a:t>
            </a:r>
            <a:r>
              <a:rPr lang="en-US" sz="1100" dirty="0"/>
              <a:t/>
            </a:r>
            <a:br>
              <a:rPr lang="en-US" sz="1100" dirty="0"/>
            </a:br>
            <a:r>
              <a:rPr lang="en-US" sz="1100" dirty="0"/>
              <a:t>Contribute to economic vitality and quality of life by applying sound environmental management practices which address the requirements of the p</a:t>
            </a:r>
            <a:r>
              <a:rPr lang="en-US" sz="1100" dirty="0" smtClean="0"/>
              <a:t>ublic</a:t>
            </a:r>
            <a:r>
              <a:rPr lang="en-US" sz="1100" dirty="0"/>
              <a:t>, users, carriers, industry and labor.</a:t>
            </a:r>
          </a:p>
        </p:txBody>
      </p:sp>
      <p:sp>
        <p:nvSpPr>
          <p:cNvPr id="15" name="Text Box 24"/>
          <p:cNvSpPr txBox="1">
            <a:spLocks noChangeArrowheads="1"/>
          </p:cNvSpPr>
          <p:nvPr/>
        </p:nvSpPr>
        <p:spPr bwMode="auto">
          <a:xfrm>
            <a:off x="4495800" y="1752600"/>
            <a:ext cx="3810000" cy="600164"/>
          </a:xfrm>
          <a:prstGeom prst="rect">
            <a:avLst/>
          </a:prstGeom>
          <a:noFill/>
          <a:ln w="9525">
            <a:noFill/>
            <a:miter lim="800000"/>
            <a:headEnd/>
            <a:tailEnd/>
          </a:ln>
          <a:effectLst/>
        </p:spPr>
        <p:txBody>
          <a:bodyPr>
            <a:spAutoFit/>
          </a:bodyPr>
          <a:lstStyle/>
          <a:p>
            <a:r>
              <a:rPr lang="en-US" sz="1100" b="1" dirty="0"/>
              <a:t>Principle 3.</a:t>
            </a:r>
            <a:r>
              <a:rPr lang="en-US" sz="1100" dirty="0"/>
              <a:t/>
            </a:r>
            <a:br>
              <a:rPr lang="en-US" sz="1100" dirty="0"/>
            </a:br>
            <a:r>
              <a:rPr lang="en-US" sz="1100" dirty="0"/>
              <a:t>Comply with applicable environmental legislation and regulations.</a:t>
            </a:r>
          </a:p>
        </p:txBody>
      </p:sp>
      <p:sp>
        <p:nvSpPr>
          <p:cNvPr id="16" name="Text Box 25"/>
          <p:cNvSpPr txBox="1">
            <a:spLocks noChangeArrowheads="1"/>
          </p:cNvSpPr>
          <p:nvPr/>
        </p:nvSpPr>
        <p:spPr bwMode="auto">
          <a:xfrm>
            <a:off x="4495800" y="2362200"/>
            <a:ext cx="3810000" cy="938719"/>
          </a:xfrm>
          <a:prstGeom prst="rect">
            <a:avLst/>
          </a:prstGeom>
          <a:noFill/>
          <a:ln w="9525">
            <a:noFill/>
            <a:miter lim="800000"/>
            <a:headEnd/>
            <a:tailEnd/>
          </a:ln>
          <a:effectLst/>
        </p:spPr>
        <p:txBody>
          <a:bodyPr>
            <a:spAutoFit/>
          </a:bodyPr>
          <a:lstStyle/>
          <a:p>
            <a:r>
              <a:rPr lang="en-US" sz="1100" b="1" dirty="0"/>
              <a:t>Principle 4.</a:t>
            </a:r>
            <a:r>
              <a:rPr lang="en-US" sz="1100" dirty="0"/>
              <a:t/>
            </a:r>
            <a:br>
              <a:rPr lang="en-US" sz="1100" dirty="0"/>
            </a:br>
            <a:r>
              <a:rPr lang="en-US" sz="1100" dirty="0"/>
              <a:t>Establish a program of review and continual improvement of environmental performance which accounts for technical and economic developments, scientific understanding, and significant environmental impacts.</a:t>
            </a:r>
          </a:p>
        </p:txBody>
      </p:sp>
      <p:sp>
        <p:nvSpPr>
          <p:cNvPr id="17" name="Text Box 26"/>
          <p:cNvSpPr txBox="1">
            <a:spLocks noChangeArrowheads="1"/>
          </p:cNvSpPr>
          <p:nvPr/>
        </p:nvSpPr>
        <p:spPr bwMode="auto">
          <a:xfrm>
            <a:off x="4572000" y="3352800"/>
            <a:ext cx="3810000" cy="769441"/>
          </a:xfrm>
          <a:prstGeom prst="rect">
            <a:avLst/>
          </a:prstGeom>
          <a:noFill/>
          <a:ln w="9525">
            <a:noFill/>
            <a:miter lim="800000"/>
            <a:headEnd/>
            <a:tailEnd/>
          </a:ln>
          <a:effectLst/>
        </p:spPr>
        <p:txBody>
          <a:bodyPr>
            <a:spAutoFit/>
          </a:bodyPr>
          <a:lstStyle/>
          <a:p>
            <a:r>
              <a:rPr lang="en-US" sz="1100" b="1" dirty="0"/>
              <a:t>Principle 5.</a:t>
            </a:r>
            <a:r>
              <a:rPr lang="en-US" sz="1100" dirty="0"/>
              <a:t/>
            </a:r>
            <a:br>
              <a:rPr lang="en-US" sz="1100" dirty="0"/>
            </a:br>
            <a:r>
              <a:rPr lang="en-US" sz="1100" dirty="0"/>
              <a:t>Establish relevant and measurable objectives which endeavor to improve environmental performance and provide the means to gauge progress.</a:t>
            </a:r>
          </a:p>
        </p:txBody>
      </p:sp>
      <p:sp>
        <p:nvSpPr>
          <p:cNvPr id="18" name="Text Box 27"/>
          <p:cNvSpPr txBox="1">
            <a:spLocks noChangeArrowheads="1"/>
          </p:cNvSpPr>
          <p:nvPr/>
        </p:nvSpPr>
        <p:spPr bwMode="auto">
          <a:xfrm>
            <a:off x="4572000" y="4114800"/>
            <a:ext cx="3810000" cy="600164"/>
          </a:xfrm>
          <a:prstGeom prst="rect">
            <a:avLst/>
          </a:prstGeom>
          <a:noFill/>
          <a:ln w="9525">
            <a:noFill/>
            <a:miter lim="800000"/>
            <a:headEnd/>
            <a:tailEnd/>
          </a:ln>
          <a:effectLst/>
        </p:spPr>
        <p:txBody>
          <a:bodyPr>
            <a:spAutoFit/>
          </a:bodyPr>
          <a:lstStyle/>
          <a:p>
            <a:r>
              <a:rPr lang="en-US" sz="1100" b="1" dirty="0"/>
              <a:t>Principle 6.</a:t>
            </a:r>
            <a:r>
              <a:rPr lang="en-US" sz="1100" dirty="0"/>
              <a:t/>
            </a:r>
            <a:br>
              <a:rPr lang="en-US" sz="1100" dirty="0"/>
            </a:br>
            <a:r>
              <a:rPr lang="en-US" sz="1100" dirty="0"/>
              <a:t>Ensure employees understand these principles as well as their priority, and are furnished with the means to fulfill them.</a:t>
            </a:r>
          </a:p>
        </p:txBody>
      </p:sp>
      <p:sp>
        <p:nvSpPr>
          <p:cNvPr id="19" name="Text Box 28"/>
          <p:cNvSpPr txBox="1">
            <a:spLocks noChangeArrowheads="1"/>
          </p:cNvSpPr>
          <p:nvPr/>
        </p:nvSpPr>
        <p:spPr bwMode="auto">
          <a:xfrm>
            <a:off x="1143000" y="5105400"/>
            <a:ext cx="6096000" cy="830997"/>
          </a:xfrm>
          <a:prstGeom prst="rect">
            <a:avLst/>
          </a:prstGeom>
          <a:noFill/>
          <a:ln w="9525">
            <a:noFill/>
            <a:miter lim="800000"/>
            <a:headEnd/>
            <a:tailEnd/>
          </a:ln>
          <a:effectLst/>
        </p:spPr>
        <p:txBody>
          <a:bodyPr wrap="square">
            <a:spAutoFit/>
          </a:bodyPr>
          <a:lstStyle/>
          <a:p>
            <a:pPr algn="just"/>
            <a:r>
              <a:rPr lang="en-US" sz="1200" b="1" dirty="0"/>
              <a:t>These principles are essential elements for the management of the Department as we enter the 21</a:t>
            </a:r>
            <a:r>
              <a:rPr lang="en-US" sz="1200" b="1" baseline="30000" dirty="0"/>
              <a:t>st</a:t>
            </a:r>
            <a:r>
              <a:rPr lang="en-US" sz="1200" b="1" dirty="0"/>
              <a:t> century. As part of a fully integrated environmental management system, these principles should be incorporated into the policies, programs and practices of all Department of Transportation organizations.</a:t>
            </a:r>
            <a:endParaRPr lang="en-US" sz="1200" dirty="0"/>
          </a:p>
        </p:txBody>
      </p:sp>
      <p:sp>
        <p:nvSpPr>
          <p:cNvPr id="20" name="Title 4">
            <a:hlinkClick r:id="rId3"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spTree>
    <p:extLst>
      <p:ext uri="{BB962C8B-B14F-4D97-AF65-F5344CB8AC3E}">
        <p14:creationId xmlns:p14="http://schemas.microsoft.com/office/powerpoint/2010/main" val="100162192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Autofit/>
          </a:bodyPr>
          <a:lstStyle/>
          <a:p>
            <a:pPr marL="477838" lvl="1" indent="-490538" algn="l">
              <a:spcBef>
                <a:spcPts val="0"/>
              </a:spcBef>
              <a:buFont typeface="Arial" pitchFamily="34" charset="0"/>
              <a:buChar char="•"/>
            </a:pPr>
            <a:r>
              <a:rPr lang="en-US" dirty="0" smtClean="0">
                <a:solidFill>
                  <a:schemeClr val="tx1"/>
                </a:solidFill>
                <a:cs typeface="Times New Roman" pitchFamily="18" charset="0"/>
              </a:rPr>
              <a:t>Cyclical preventive maintenance is preventive maintenance performed on a pre-established interval</a:t>
            </a:r>
          </a:p>
          <a:p>
            <a:pPr marL="477838" lvl="1" indent="-490538" algn="l">
              <a:spcBef>
                <a:spcPts val="0"/>
              </a:spcBef>
              <a:buFont typeface="Arial" pitchFamily="34" charset="0"/>
              <a:buChar char="•"/>
            </a:pPr>
            <a:r>
              <a:rPr lang="en-US" dirty="0" smtClean="0">
                <a:solidFill>
                  <a:schemeClr val="tx1"/>
                </a:solidFill>
                <a:effectLst>
                  <a:glow rad="101600">
                    <a:schemeClr val="accent2">
                      <a:satMod val="175000"/>
                      <a:alpha val="40000"/>
                    </a:schemeClr>
                  </a:glow>
                </a:effectLst>
                <a:cs typeface="Times New Roman" pitchFamily="18" charset="0"/>
                <a:hlinkClick r:id="" action="ppaction://hlinkshowjump?jump=previousslide"/>
              </a:rPr>
              <a:t>All cyclical maintenance is preventative but not all preventative maintenance is cyclical.  </a:t>
            </a:r>
            <a:endParaRPr lang="en-US" dirty="0" smtClean="0">
              <a:solidFill>
                <a:schemeClr val="tx1"/>
              </a:solidFill>
              <a:effectLst>
                <a:glow rad="101600">
                  <a:schemeClr val="accent2">
                    <a:satMod val="175000"/>
                    <a:alpha val="40000"/>
                  </a:schemeClr>
                </a:glow>
              </a:effectLst>
              <a:cs typeface="Times New Roman" pitchFamily="18" charset="0"/>
            </a:endParaRPr>
          </a:p>
          <a:p>
            <a:pPr marL="274320" lvl="1" algn="l">
              <a:spcBef>
                <a:spcPts val="0"/>
              </a:spcBef>
            </a:pPr>
            <a:endParaRPr lang="en-US" dirty="0" smtClean="0">
              <a:solidFill>
                <a:schemeClr val="tx1"/>
              </a:solidFill>
              <a:cs typeface="Times New Roman" pitchFamily="18" charset="0"/>
            </a:endParaRPr>
          </a:p>
          <a:p>
            <a:pPr marL="274320" lvl="1" algn="l">
              <a:spcBef>
                <a:spcPts val="0"/>
              </a:spcBef>
            </a:pPr>
            <a:endParaRPr lang="en-US" dirty="0" smtClean="0">
              <a:solidFill>
                <a:schemeClr val="tx1"/>
              </a:solidFill>
              <a:cs typeface="Times New Roman" pitchFamily="18" charset="0"/>
            </a:endParaRPr>
          </a:p>
          <a:p>
            <a:pPr marL="0" lvl="1" algn="l">
              <a:spcBef>
                <a:spcPts val="0"/>
              </a:spcBef>
            </a:pPr>
            <a:endParaRPr lang="en-US" dirty="0">
              <a:solidFill>
                <a:schemeClr val="tx1"/>
              </a:solidFill>
              <a:cs typeface="Times New Roman" pitchFamily="18" charset="0"/>
            </a:endParaRPr>
          </a:p>
        </p:txBody>
      </p:sp>
      <p:sp>
        <p:nvSpPr>
          <p:cNvPr id="2" name="Title 1"/>
          <p:cNvSpPr>
            <a:spLocks noGrp="1"/>
          </p:cNvSpPr>
          <p:nvPr>
            <p:ph type="title"/>
          </p:nvPr>
        </p:nvSpPr>
        <p:spPr/>
        <p:txBody>
          <a:bodyPr>
            <a:normAutofit/>
          </a:bodyPr>
          <a:lstStyle/>
          <a:p>
            <a:r>
              <a:rPr lang="en-US" dirty="0" smtClean="0"/>
              <a:t>Cyclical Strategies</a:t>
            </a:r>
            <a:endParaRPr lang="en-US" dirty="0"/>
          </a:p>
        </p:txBody>
      </p:sp>
      <p:sp>
        <p:nvSpPr>
          <p:cNvPr id="9" name="Rounded Rectangular Callout 8"/>
          <p:cNvSpPr/>
          <p:nvPr/>
        </p:nvSpPr>
        <p:spPr>
          <a:xfrm>
            <a:off x="1676400" y="4805855"/>
            <a:ext cx="4572000" cy="1524000"/>
          </a:xfrm>
          <a:prstGeom prst="wedgeRoundRectCallout">
            <a:avLst>
              <a:gd name="adj1" fmla="val 36345"/>
              <a:gd name="adj2" fmla="val -10699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Cutting shoulders is a preventive maintenance activity, cutting shoulders at pre-determined intervals such as every three to five years is cyclical preventive maintenance</a:t>
            </a:r>
            <a:r>
              <a:rPr lang="en-US" dirty="0" smtClean="0"/>
              <a:t>.</a:t>
            </a:r>
            <a:endParaRPr lang="en-US" dirty="0"/>
          </a:p>
        </p:txBody>
      </p:sp>
      <p:sp>
        <p:nvSpPr>
          <p:cNvPr id="6"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25320888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pPr algn="ctr">
              <a:buNone/>
            </a:pPr>
            <a:r>
              <a:rPr lang="en-US" b="1" dirty="0" smtClean="0"/>
              <a:t>Publication 113</a:t>
            </a:r>
          </a:p>
          <a:p>
            <a:pPr>
              <a:buNone/>
            </a:pPr>
            <a:r>
              <a:rPr lang="en-US" dirty="0" smtClean="0"/>
              <a:t>	</a:t>
            </a:r>
          </a:p>
          <a:p>
            <a:pPr>
              <a:buNone/>
            </a:pPr>
            <a:r>
              <a:rPr lang="en-US" dirty="0" smtClean="0"/>
              <a:t>	</a:t>
            </a:r>
            <a:r>
              <a:rPr lang="en-US" dirty="0" smtClean="0">
                <a:effectLst>
                  <a:glow rad="101600">
                    <a:schemeClr val="accent1">
                      <a:satMod val="175000"/>
                      <a:alpha val="40000"/>
                    </a:schemeClr>
                  </a:glow>
                </a:effectLst>
                <a:hlinkClick r:id="rId3" action="ppaction://hlinksldjump"/>
              </a:rPr>
              <a:t>Identifies</a:t>
            </a:r>
            <a:r>
              <a:rPr lang="en-US" b="1" dirty="0" smtClean="0">
                <a:effectLst>
                  <a:glow rad="101600">
                    <a:schemeClr val="accent1">
                      <a:satMod val="175000"/>
                      <a:alpha val="40000"/>
                    </a:schemeClr>
                  </a:glow>
                </a:effectLst>
                <a:hlinkClick r:id="rId3" action="ppaction://hlinksldjump"/>
              </a:rPr>
              <a:t> </a:t>
            </a:r>
            <a:r>
              <a:rPr lang="en-US" dirty="0" smtClean="0">
                <a:effectLst>
                  <a:glow rad="101600">
                    <a:schemeClr val="accent1">
                      <a:satMod val="175000"/>
                      <a:alpha val="40000"/>
                    </a:schemeClr>
                  </a:glow>
                </a:effectLst>
                <a:hlinkClick r:id="rId3" action="ppaction://hlinksldjump"/>
              </a:rPr>
              <a:t>special provisions for maintenance organizations affected by bog turtle habitat</a:t>
            </a:r>
          </a:p>
          <a:p>
            <a:pPr algn="ctr">
              <a:buNone/>
            </a:pPr>
            <a:r>
              <a:rPr lang="en-US" dirty="0" smtClean="0">
                <a:effectLst>
                  <a:glow rad="101600">
                    <a:schemeClr val="accent1">
                      <a:satMod val="175000"/>
                      <a:alpha val="40000"/>
                    </a:schemeClr>
                  </a:glow>
                </a:effectLst>
                <a:hlinkClick r:id="rId3" action="ppaction://hlinksldjump"/>
              </a:rPr>
              <a:t>and</a:t>
            </a:r>
            <a:endParaRPr lang="en-US" u="sng" dirty="0" smtClean="0">
              <a:effectLst>
                <a:glow rad="101600">
                  <a:schemeClr val="accent1">
                    <a:satMod val="175000"/>
                    <a:alpha val="40000"/>
                  </a:schemeClr>
                </a:glow>
              </a:effectLst>
              <a:hlinkClick r:id="rId3" action="ppaction://hlinksldjump"/>
            </a:endParaRPr>
          </a:p>
          <a:p>
            <a:pPr algn="ctr">
              <a:buNone/>
            </a:pPr>
            <a:r>
              <a:rPr lang="en-US" dirty="0" smtClean="0">
                <a:effectLst>
                  <a:glow rad="101600">
                    <a:schemeClr val="accent1">
                      <a:satMod val="175000"/>
                      <a:alpha val="40000"/>
                    </a:schemeClr>
                  </a:glow>
                </a:effectLst>
                <a:hlinkClick r:id="rId3" action="ppaction://hlinksldjump"/>
              </a:rPr>
              <a:t>Describes methods for disposal of waste material</a:t>
            </a:r>
            <a:endParaRPr lang="en-US" dirty="0">
              <a:solidFill>
                <a:srgbClr val="FF0000"/>
              </a:solidFill>
              <a:effectLst>
                <a:glow rad="101600">
                  <a:schemeClr val="accent1">
                    <a:satMod val="175000"/>
                    <a:alpha val="40000"/>
                  </a:schemeClr>
                </a:glow>
              </a:effectLst>
            </a:endParaRPr>
          </a:p>
        </p:txBody>
      </p:sp>
      <p:sp>
        <p:nvSpPr>
          <p:cNvPr id="4" name="Title 1"/>
          <p:cNvSpPr>
            <a:spLocks noGrp="1"/>
          </p:cNvSpPr>
          <p:nvPr>
            <p:ph type="title"/>
          </p:nvPr>
        </p:nvSpPr>
        <p:spPr/>
        <p:txBody>
          <a:bodyPr>
            <a:noAutofit/>
          </a:bodyPr>
          <a:lstStyle/>
          <a:p>
            <a:r>
              <a:rPr lang="en-US" sz="4000" dirty="0" smtClean="0"/>
              <a:t>Environmental Policies &amp; Regulations</a:t>
            </a:r>
            <a:br>
              <a:rPr lang="en-US" sz="4000" dirty="0" smtClean="0"/>
            </a:br>
            <a:endParaRPr lang="en-US" sz="4000" dirty="0"/>
          </a:p>
        </p:txBody>
      </p:sp>
      <p:sp>
        <p:nvSpPr>
          <p:cNvPr id="13" name="Title 4">
            <a:hlinkClick r:id="rId4"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spTree>
    <p:extLst>
      <p:ext uri="{BB962C8B-B14F-4D97-AF65-F5344CB8AC3E}">
        <p14:creationId xmlns:p14="http://schemas.microsoft.com/office/powerpoint/2010/main" val="100162192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pPr algn="ctr">
              <a:buNone/>
            </a:pPr>
            <a:r>
              <a:rPr lang="en-US" b="1" dirty="0" smtClean="0"/>
              <a:t>Publication 113</a:t>
            </a:r>
          </a:p>
          <a:p>
            <a:pPr>
              <a:buNone/>
            </a:pPr>
            <a:r>
              <a:rPr lang="en-US" dirty="0" smtClean="0"/>
              <a:t>	</a:t>
            </a:r>
          </a:p>
          <a:p>
            <a:pPr>
              <a:buNone/>
            </a:pPr>
            <a:r>
              <a:rPr lang="en-US" dirty="0" smtClean="0"/>
              <a:t>	Identifies</a:t>
            </a:r>
            <a:r>
              <a:rPr lang="en-US" b="1" dirty="0" smtClean="0"/>
              <a:t> </a:t>
            </a:r>
            <a:r>
              <a:rPr lang="en-US" dirty="0" smtClean="0"/>
              <a:t>special provisions for maintenance organizations affected by bog turtle habitat</a:t>
            </a:r>
          </a:p>
          <a:p>
            <a:pPr algn="ctr">
              <a:buNone/>
            </a:pPr>
            <a:r>
              <a:rPr lang="en-US" dirty="0" smtClean="0"/>
              <a:t>and</a:t>
            </a:r>
          </a:p>
          <a:p>
            <a:pPr>
              <a:buNone/>
            </a:pPr>
            <a:r>
              <a:rPr lang="en-US" dirty="0" smtClean="0"/>
              <a:t>	Describes methods for disposal of waste material</a:t>
            </a:r>
            <a:endParaRPr lang="en-US" dirty="0">
              <a:solidFill>
                <a:srgbClr val="FF0000"/>
              </a:solidFill>
            </a:endParaRPr>
          </a:p>
        </p:txBody>
      </p:sp>
      <p:sp>
        <p:nvSpPr>
          <p:cNvPr id="4" name="Title 1"/>
          <p:cNvSpPr>
            <a:spLocks noGrp="1"/>
          </p:cNvSpPr>
          <p:nvPr>
            <p:ph type="title"/>
          </p:nvPr>
        </p:nvSpPr>
        <p:spPr/>
        <p:txBody>
          <a:bodyPr>
            <a:noAutofit/>
          </a:bodyPr>
          <a:lstStyle/>
          <a:p>
            <a:r>
              <a:rPr lang="en-US" sz="4000" dirty="0" smtClean="0"/>
              <a:t>Environmental Policies &amp; Regulations</a:t>
            </a:r>
            <a:br>
              <a:rPr lang="en-US" sz="4000" dirty="0" smtClean="0"/>
            </a:br>
            <a:endParaRPr lang="en-US" sz="4000" dirty="0"/>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4127" t="10043" r="10943" b="11861"/>
          <a:stretch/>
        </p:blipFill>
        <p:spPr>
          <a:xfrm>
            <a:off x="4114800" y="914400"/>
            <a:ext cx="4500748" cy="5355772"/>
          </a:xfrm>
          <a:prstGeom prst="rect">
            <a:avLst/>
          </a:prstGeom>
        </p:spPr>
      </p:pic>
      <p:sp>
        <p:nvSpPr>
          <p:cNvPr id="7" name="Rounded Rectangular Callout 6"/>
          <p:cNvSpPr/>
          <p:nvPr/>
        </p:nvSpPr>
        <p:spPr>
          <a:xfrm>
            <a:off x="1143000" y="1143000"/>
            <a:ext cx="7472548" cy="2286000"/>
          </a:xfrm>
          <a:prstGeom prst="wedgeRoundRectCallout">
            <a:avLst>
              <a:gd name="adj1" fmla="val -3915"/>
              <a:gd name="adj2" fmla="val 11073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l="4127" t="59943" r="10943" b="25959"/>
          <a:stretch/>
        </p:blipFill>
        <p:spPr>
          <a:xfrm>
            <a:off x="1367723" y="1524000"/>
            <a:ext cx="7094323" cy="1524000"/>
          </a:xfrm>
          <a:prstGeom prst="rect">
            <a:avLst/>
          </a:prstGeom>
        </p:spPr>
      </p:pic>
      <p:sp>
        <p:nvSpPr>
          <p:cNvPr id="13" name="Title 4">
            <a:hlinkClick r:id="rId4"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spTree>
    <p:extLst>
      <p:ext uri="{BB962C8B-B14F-4D97-AF65-F5344CB8AC3E}">
        <p14:creationId xmlns:p14="http://schemas.microsoft.com/office/powerpoint/2010/main" val="9577255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fontScale="92500" lnSpcReduction="20000"/>
          </a:bodyPr>
          <a:lstStyle/>
          <a:p>
            <a:pPr algn="ctr">
              <a:buNone/>
            </a:pPr>
            <a:r>
              <a:rPr lang="en-US" b="1" dirty="0" smtClean="0"/>
              <a:t>Publication 23, Chapter 3</a:t>
            </a:r>
          </a:p>
          <a:p>
            <a:pPr algn="ctr">
              <a:buNone/>
            </a:pPr>
            <a:r>
              <a:rPr lang="en-US" dirty="0" smtClean="0">
                <a:effectLst>
                  <a:glow rad="101600">
                    <a:schemeClr val="accent1">
                      <a:satMod val="175000"/>
                      <a:alpha val="40000"/>
                    </a:schemeClr>
                  </a:glow>
                </a:effectLst>
                <a:hlinkClick r:id="rId3" action="ppaction://hlinksldjump"/>
              </a:rPr>
              <a:t>Communicates Department Erosion and Sedimentation Control Policy (Chapter 3.12)</a:t>
            </a:r>
          </a:p>
          <a:p>
            <a:pPr algn="ctr">
              <a:buNone/>
            </a:pPr>
            <a:endParaRPr lang="en-US" dirty="0" smtClean="0">
              <a:effectLst>
                <a:glow rad="101600">
                  <a:schemeClr val="accent1">
                    <a:satMod val="175000"/>
                    <a:alpha val="40000"/>
                  </a:schemeClr>
                </a:glow>
              </a:effectLst>
              <a:hlinkClick r:id="rId3" action="ppaction://hlinksldjump"/>
            </a:endParaRPr>
          </a:p>
          <a:p>
            <a:pPr algn="ctr">
              <a:buNone/>
            </a:pPr>
            <a:r>
              <a:rPr lang="en-US" dirty="0" smtClean="0">
                <a:effectLst>
                  <a:glow rad="101600">
                    <a:schemeClr val="accent1">
                      <a:satMod val="175000"/>
                      <a:alpha val="40000"/>
                    </a:schemeClr>
                  </a:glow>
                </a:effectLst>
                <a:hlinkClick r:id="rId3" action="ppaction://hlinksldjump"/>
              </a:rPr>
              <a:t>Illustrates Erosion and Sedimentation Control Procedures for </a:t>
            </a:r>
            <a:r>
              <a:rPr lang="en-US" dirty="0" err="1" smtClean="0">
                <a:effectLst>
                  <a:glow rad="101600">
                    <a:schemeClr val="accent1">
                      <a:satMod val="175000"/>
                      <a:alpha val="40000"/>
                    </a:schemeClr>
                  </a:glow>
                </a:effectLst>
                <a:hlinkClick r:id="rId3" action="ppaction://hlinksldjump"/>
              </a:rPr>
              <a:t>PennDOT</a:t>
            </a:r>
            <a:r>
              <a:rPr lang="en-US" dirty="0" smtClean="0">
                <a:effectLst>
                  <a:glow rad="101600">
                    <a:schemeClr val="accent1">
                      <a:satMod val="175000"/>
                      <a:alpha val="40000"/>
                    </a:schemeClr>
                  </a:glow>
                </a:effectLst>
                <a:hlinkClick r:id="rId3" action="ppaction://hlinksldjump"/>
              </a:rPr>
              <a:t> Maintenance Activities (Figure 3.12.1)</a:t>
            </a:r>
          </a:p>
          <a:p>
            <a:pPr algn="ctr">
              <a:buNone/>
            </a:pPr>
            <a:endParaRPr lang="en-US" dirty="0" smtClean="0">
              <a:effectLst>
                <a:glow rad="101600">
                  <a:schemeClr val="accent1">
                    <a:satMod val="175000"/>
                    <a:alpha val="40000"/>
                  </a:schemeClr>
                </a:glow>
              </a:effectLst>
              <a:hlinkClick r:id="rId3" action="ppaction://hlinksldjump"/>
            </a:endParaRPr>
          </a:p>
          <a:p>
            <a:pPr algn="ctr">
              <a:buNone/>
            </a:pPr>
            <a:r>
              <a:rPr lang="en-US" dirty="0" smtClean="0">
                <a:effectLst>
                  <a:glow rad="101600">
                    <a:schemeClr val="accent1">
                      <a:satMod val="175000"/>
                      <a:alpha val="40000"/>
                    </a:schemeClr>
                  </a:glow>
                </a:effectLst>
                <a:hlinkClick r:id="rId3" action="ppaction://hlinksldjump"/>
              </a:rPr>
              <a:t>Describes the Erosion and Sedimentation Control Plan for Routine Maintenance Activities</a:t>
            </a:r>
            <a:endParaRPr lang="en-US" dirty="0">
              <a:solidFill>
                <a:srgbClr val="FF0000"/>
              </a:solidFill>
              <a:effectLst>
                <a:glow rad="101600">
                  <a:schemeClr val="accent1">
                    <a:satMod val="175000"/>
                    <a:alpha val="40000"/>
                  </a:schemeClr>
                </a:glow>
              </a:effectLst>
            </a:endParaRPr>
          </a:p>
        </p:txBody>
      </p:sp>
      <p:sp>
        <p:nvSpPr>
          <p:cNvPr id="4" name="Title 1"/>
          <p:cNvSpPr>
            <a:spLocks noGrp="1"/>
          </p:cNvSpPr>
          <p:nvPr>
            <p:ph type="title"/>
          </p:nvPr>
        </p:nvSpPr>
        <p:spPr/>
        <p:txBody>
          <a:bodyPr>
            <a:noAutofit/>
          </a:bodyPr>
          <a:lstStyle/>
          <a:p>
            <a:r>
              <a:rPr lang="en-US" sz="4000" smtClean="0"/>
              <a:t>Environmental Policies &amp; Regulations</a:t>
            </a:r>
            <a:br>
              <a:rPr lang="en-US" sz="4000" smtClean="0"/>
            </a:br>
            <a:endParaRPr lang="en-US" sz="4000" dirty="0"/>
          </a:p>
        </p:txBody>
      </p:sp>
      <p:sp>
        <p:nvSpPr>
          <p:cNvPr id="13" name="Title 4">
            <a:hlinkClick r:id="rId4"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spTree>
    <p:extLst>
      <p:ext uri="{BB962C8B-B14F-4D97-AF65-F5344CB8AC3E}">
        <p14:creationId xmlns:p14="http://schemas.microsoft.com/office/powerpoint/2010/main" val="9012487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fontScale="92500" lnSpcReduction="20000"/>
          </a:bodyPr>
          <a:lstStyle/>
          <a:p>
            <a:pPr algn="ctr">
              <a:buNone/>
            </a:pPr>
            <a:r>
              <a:rPr lang="en-US" b="1" dirty="0" smtClean="0"/>
              <a:t>Publication 23, Chapter 3</a:t>
            </a:r>
          </a:p>
          <a:p>
            <a:pPr>
              <a:buNone/>
            </a:pPr>
            <a:r>
              <a:rPr lang="en-US" dirty="0" smtClean="0"/>
              <a:t>	Communicates Department Erosion and Sedimentation Control Policy (Chapter 3.12)</a:t>
            </a:r>
          </a:p>
          <a:p>
            <a:pPr>
              <a:buNone/>
            </a:pPr>
            <a:r>
              <a:rPr lang="en-US" dirty="0" smtClean="0"/>
              <a:t>	</a:t>
            </a:r>
          </a:p>
          <a:p>
            <a:pPr>
              <a:buNone/>
            </a:pPr>
            <a:r>
              <a:rPr lang="en-US" dirty="0" smtClean="0"/>
              <a:t>	Illustrates Erosion and Sedimentation Control Procedures for PennDOT Maintenance Activities (Figure 3.12.1)</a:t>
            </a:r>
          </a:p>
          <a:p>
            <a:pPr>
              <a:buNone/>
            </a:pPr>
            <a:r>
              <a:rPr lang="en-US" dirty="0" smtClean="0"/>
              <a:t>	</a:t>
            </a:r>
          </a:p>
          <a:p>
            <a:pPr>
              <a:buNone/>
            </a:pPr>
            <a:r>
              <a:rPr lang="en-US" dirty="0" smtClean="0"/>
              <a:t>	Describes the Erosion and Sedimentation Control Plan for Routine Maintenance Activities</a:t>
            </a:r>
            <a:endParaRPr lang="en-US" dirty="0">
              <a:solidFill>
                <a:srgbClr val="FF0000"/>
              </a:solidFill>
            </a:endParaRPr>
          </a:p>
        </p:txBody>
      </p:sp>
      <p:sp>
        <p:nvSpPr>
          <p:cNvPr id="4" name="Title 1"/>
          <p:cNvSpPr>
            <a:spLocks noGrp="1"/>
          </p:cNvSpPr>
          <p:nvPr>
            <p:ph type="title"/>
          </p:nvPr>
        </p:nvSpPr>
        <p:spPr/>
        <p:txBody>
          <a:bodyPr>
            <a:noAutofit/>
          </a:bodyPr>
          <a:lstStyle/>
          <a:p>
            <a:r>
              <a:rPr lang="en-US" sz="4000" smtClean="0"/>
              <a:t>Environmental Policies &amp; Regulations</a:t>
            </a:r>
            <a:br>
              <a:rPr lang="en-US" sz="4000" smtClean="0"/>
            </a:br>
            <a:endParaRPr lang="en-US" sz="4000" dirty="0"/>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5854" r="5182" b="3333"/>
          <a:stretch/>
        </p:blipFill>
        <p:spPr>
          <a:xfrm>
            <a:off x="3200400" y="114300"/>
            <a:ext cx="4714505" cy="6629400"/>
          </a:xfrm>
          <a:prstGeom prst="rect">
            <a:avLst/>
          </a:prstGeom>
        </p:spPr>
      </p:pic>
      <p:sp>
        <p:nvSpPr>
          <p:cNvPr id="7" name="Rounded Rectangular Callout 6"/>
          <p:cNvSpPr/>
          <p:nvPr/>
        </p:nvSpPr>
        <p:spPr>
          <a:xfrm>
            <a:off x="228600" y="1905000"/>
            <a:ext cx="3962400" cy="4114800"/>
          </a:xfrm>
          <a:prstGeom prst="wedgeRoundRectCallout">
            <a:avLst>
              <a:gd name="adj1" fmla="val 67303"/>
              <a:gd name="adj2" fmla="val -3429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l="5854" t="31609" r="49664" b="37569"/>
          <a:stretch/>
        </p:blipFill>
        <p:spPr>
          <a:xfrm>
            <a:off x="380999" y="2294458"/>
            <a:ext cx="3644529" cy="3268141"/>
          </a:xfrm>
          <a:prstGeom prst="rect">
            <a:avLst/>
          </a:prstGeom>
        </p:spPr>
      </p:pic>
      <p:sp>
        <p:nvSpPr>
          <p:cNvPr id="13" name="Title 4">
            <a:hlinkClick r:id="rId4"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spTree>
    <p:extLst>
      <p:ext uri="{BB962C8B-B14F-4D97-AF65-F5344CB8AC3E}">
        <p14:creationId xmlns:p14="http://schemas.microsoft.com/office/powerpoint/2010/main" val="25219405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lnSpcReduction="10000"/>
          </a:bodyPr>
          <a:lstStyle/>
          <a:p>
            <a:pPr algn="ctr">
              <a:buNone/>
            </a:pPr>
            <a:r>
              <a:rPr lang="en-US" b="1" dirty="0" smtClean="0"/>
              <a:t>Quality Assurance (QA) Review Form</a:t>
            </a:r>
            <a:endParaRPr lang="en-US" b="1" dirty="0" smtClean="0">
              <a:solidFill>
                <a:srgbClr val="FF0000"/>
              </a:solidFill>
            </a:endParaRPr>
          </a:p>
          <a:p>
            <a:pPr algn="ctr">
              <a:buNone/>
            </a:pPr>
            <a:endParaRPr lang="en-US" dirty="0" smtClean="0">
              <a:solidFill>
                <a:srgbClr val="FF0000"/>
              </a:solidFill>
            </a:endParaRPr>
          </a:p>
          <a:p>
            <a:pPr lvl="1">
              <a:buNone/>
            </a:pPr>
            <a:r>
              <a:rPr lang="en-US" dirty="0" smtClean="0"/>
              <a:t>Category B.6. - Erosion and Sedimentation  </a:t>
            </a:r>
          </a:p>
          <a:p>
            <a:pPr lvl="1">
              <a:buNone/>
            </a:pPr>
            <a:r>
              <a:rPr lang="en-US" dirty="0" smtClean="0"/>
              <a:t>Category B.7. - Waste disposal</a:t>
            </a:r>
          </a:p>
          <a:p>
            <a:pPr lvl="1">
              <a:buNone/>
            </a:pPr>
            <a:endParaRPr lang="en-US" dirty="0" smtClean="0"/>
          </a:p>
          <a:p>
            <a:pPr lvl="1" algn="ctr">
              <a:buNone/>
            </a:pPr>
            <a:r>
              <a:rPr lang="en-US" b="1" dirty="0" smtClean="0"/>
              <a:t>For a complete review of the Quality Assurance Evaluation for Pipe Replacement please see the Quality Assurance Module of this training program.</a:t>
            </a:r>
          </a:p>
          <a:p>
            <a:pPr lvl="1">
              <a:buNone/>
            </a:pPr>
            <a:endParaRPr lang="en-US" dirty="0" smtClean="0"/>
          </a:p>
          <a:p>
            <a:pPr lvl="1">
              <a:buNone/>
            </a:pPr>
            <a:endParaRPr lang="en-US" dirty="0" smtClean="0"/>
          </a:p>
        </p:txBody>
      </p:sp>
      <p:sp>
        <p:nvSpPr>
          <p:cNvPr id="4" name="Title 1"/>
          <p:cNvSpPr>
            <a:spLocks noGrp="1"/>
          </p:cNvSpPr>
          <p:nvPr>
            <p:ph type="title"/>
          </p:nvPr>
        </p:nvSpPr>
        <p:spPr/>
        <p:txBody>
          <a:bodyPr>
            <a:normAutofit/>
          </a:bodyPr>
          <a:lstStyle/>
          <a:p>
            <a:r>
              <a:rPr lang="en-US" sz="4000" dirty="0" smtClean="0"/>
              <a:t>Environmental</a:t>
            </a:r>
            <a:r>
              <a:rPr lang="en-US" sz="3600" dirty="0" smtClean="0"/>
              <a:t> Policies &amp; Regulations</a:t>
            </a:r>
            <a:endParaRPr lang="en-US" sz="3200" dirty="0"/>
          </a:p>
        </p:txBody>
      </p:sp>
      <p:sp>
        <p:nvSpPr>
          <p:cNvPr id="11" name="Title 4">
            <a:hlinkClick r:id="rId2"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spTree>
    <p:extLst>
      <p:ext uri="{BB962C8B-B14F-4D97-AF65-F5344CB8AC3E}">
        <p14:creationId xmlns:p14="http://schemas.microsoft.com/office/powerpoint/2010/main" val="40385014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44" name="Picture 25"/>
          <p:cNvPicPr>
            <a:picLocks noChangeAspect="1" noChangeArrowheads="1"/>
          </p:cNvPicPr>
          <p:nvPr/>
        </p:nvPicPr>
        <p:blipFill>
          <a:blip r:embed="rId3" cstate="email">
            <a:lum bright="-20000" contrast="30000"/>
            <a:extLst>
              <a:ext uri="{28A0092B-C50C-407E-A947-70E740481C1C}">
                <a14:useLocalDpi xmlns:a14="http://schemas.microsoft.com/office/drawing/2010/main"/>
              </a:ext>
            </a:extLst>
          </a:blip>
          <a:srcRect/>
          <a:stretch>
            <a:fillRect/>
          </a:stretch>
        </p:blipFill>
        <p:spPr bwMode="auto">
          <a:xfrm>
            <a:off x="533400" y="1524000"/>
            <a:ext cx="3028449" cy="4038600"/>
          </a:xfrm>
          <a:prstGeom prst="rect">
            <a:avLst/>
          </a:prstGeom>
          <a:ln>
            <a:noFill/>
          </a:ln>
          <a:effectLst>
            <a:outerShdw blurRad="292100" dist="139700" dir="2700000" algn="tl" rotWithShape="0">
              <a:srgbClr val="333333">
                <a:alpha val="65000"/>
              </a:srgbClr>
            </a:outerShdw>
          </a:effectLst>
        </p:spPr>
      </p:pic>
      <p:sp>
        <p:nvSpPr>
          <p:cNvPr id="131101" name="Text Box 29"/>
          <p:cNvSpPr txBox="1">
            <a:spLocks noChangeArrowheads="1"/>
          </p:cNvSpPr>
          <p:nvPr/>
        </p:nvSpPr>
        <p:spPr bwMode="auto">
          <a:xfrm>
            <a:off x="457200" y="228600"/>
            <a:ext cx="8153400" cy="1200329"/>
          </a:xfrm>
          <a:prstGeom prst="rect">
            <a:avLst/>
          </a:prstGeom>
          <a:noFill/>
          <a:ln w="9525">
            <a:noFill/>
            <a:miter lim="800000"/>
            <a:headEnd/>
            <a:tailEnd/>
          </a:ln>
        </p:spPr>
        <p:txBody>
          <a:bodyPr wrap="square">
            <a:spAutoFit/>
          </a:bodyPr>
          <a:lstStyle/>
          <a:p>
            <a:pPr algn="ctr">
              <a:spcBef>
                <a:spcPct val="50000"/>
              </a:spcBef>
            </a:pPr>
            <a:r>
              <a:rPr lang="en-US" sz="3600" dirty="0" smtClean="0">
                <a:solidFill>
                  <a:srgbClr val="002664"/>
                </a:solidFill>
                <a:latin typeface="+mj-lt"/>
                <a:ea typeface="+mj-ea"/>
                <a:cs typeface="+mj-cs"/>
              </a:rPr>
              <a:t>Quality Assurance, Erosion &amp; Sedimentation</a:t>
            </a:r>
            <a:endParaRPr lang="en-US" sz="3600" dirty="0">
              <a:solidFill>
                <a:srgbClr val="002664"/>
              </a:solidFill>
              <a:latin typeface="+mj-lt"/>
              <a:ea typeface="+mj-ea"/>
              <a:cs typeface="+mj-cs"/>
            </a:endParaRPr>
          </a:p>
        </p:txBody>
      </p:sp>
      <p:pic>
        <p:nvPicPr>
          <p:cNvPr id="22" name="Picture 20"/>
          <p:cNvPicPr>
            <a:picLocks noChangeAspect="1" noChangeArrowheads="1"/>
          </p:cNvPicPr>
          <p:nvPr/>
        </p:nvPicPr>
        <p:blipFill>
          <a:blip r:embed="rId4" cstate="email">
            <a:lum bright="-20000" contrast="20000"/>
            <a:extLst>
              <a:ext uri="{28A0092B-C50C-407E-A947-70E740481C1C}">
                <a14:useLocalDpi xmlns:a14="http://schemas.microsoft.com/office/drawing/2010/main"/>
              </a:ext>
            </a:extLst>
          </a:blip>
          <a:srcRect/>
          <a:stretch>
            <a:fillRect/>
          </a:stretch>
        </p:blipFill>
        <p:spPr bwMode="auto">
          <a:xfrm>
            <a:off x="3886200" y="2895600"/>
            <a:ext cx="4267200" cy="3202543"/>
          </a:xfrm>
          <a:prstGeom prst="rect">
            <a:avLst/>
          </a:prstGeom>
          <a:ln>
            <a:noFill/>
          </a:ln>
          <a:effectLst>
            <a:outerShdw blurRad="292100" dist="139700" dir="2700000" algn="tl" rotWithShape="0">
              <a:srgbClr val="333333">
                <a:alpha val="65000"/>
              </a:srgbClr>
            </a:outerShdw>
          </a:effectLst>
        </p:spPr>
      </p:pic>
      <p:sp>
        <p:nvSpPr>
          <p:cNvPr id="23" name="TextBox 22"/>
          <p:cNvSpPr txBox="1"/>
          <p:nvPr/>
        </p:nvSpPr>
        <p:spPr>
          <a:xfrm>
            <a:off x="3962400" y="2129135"/>
            <a:ext cx="4038600" cy="461665"/>
          </a:xfrm>
          <a:prstGeom prst="rect">
            <a:avLst/>
          </a:prstGeom>
          <a:noFill/>
          <a:ln w="57150">
            <a:solidFill>
              <a:schemeClr val="accent1"/>
            </a:solidFill>
          </a:ln>
        </p:spPr>
        <p:txBody>
          <a:bodyPr wrap="square" rtlCol="0">
            <a:spAutoFit/>
          </a:bodyPr>
          <a:lstStyle/>
          <a:p>
            <a:pPr algn="ctr"/>
            <a:r>
              <a:rPr lang="en-US" sz="2400" dirty="0" smtClean="0"/>
              <a:t>Rock lining to minimize erosion</a:t>
            </a:r>
            <a:endParaRPr lang="en-US" sz="2400" dirty="0"/>
          </a:p>
        </p:txBody>
      </p:sp>
      <p:sp>
        <p:nvSpPr>
          <p:cNvPr id="12" name="Title 4">
            <a:hlinkClick r:id="rId5"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spTree>
    <p:extLst>
      <p:ext uri="{BB962C8B-B14F-4D97-AF65-F5344CB8AC3E}">
        <p14:creationId xmlns:p14="http://schemas.microsoft.com/office/powerpoint/2010/main" val="4766688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2"/>
          <p:cNvPicPr>
            <a:picLocks noChangeAspect="1" noChangeArrowheads="1"/>
          </p:cNvPicPr>
          <p:nvPr/>
        </p:nvPicPr>
        <p:blipFill>
          <a:blip r:embed="rId3" cstate="email">
            <a:lum bright="-20000" contrast="40000"/>
            <a:extLst>
              <a:ext uri="{28A0092B-C50C-407E-A947-70E740481C1C}">
                <a14:useLocalDpi xmlns:a14="http://schemas.microsoft.com/office/drawing/2010/main"/>
              </a:ext>
            </a:extLst>
          </a:blip>
          <a:srcRect/>
          <a:stretch>
            <a:fillRect/>
          </a:stretch>
        </p:blipFill>
        <p:spPr bwMode="auto">
          <a:xfrm>
            <a:off x="5029200" y="1219200"/>
            <a:ext cx="3199077" cy="2400109"/>
          </a:xfrm>
          <a:prstGeom prst="rect">
            <a:avLst/>
          </a:prstGeom>
          <a:ln>
            <a:noFill/>
          </a:ln>
          <a:effectLst>
            <a:outerShdw blurRad="292100" dist="139700" dir="2700000" algn="tl" rotWithShape="0">
              <a:srgbClr val="333333">
                <a:alpha val="65000"/>
              </a:srgbClr>
            </a:outerShdw>
          </a:effectLst>
        </p:spPr>
      </p:pic>
      <p:pic>
        <p:nvPicPr>
          <p:cNvPr id="99343" name="Picture 18"/>
          <p:cNvPicPr>
            <a:picLocks noChangeAspect="1" noChangeArrowheads="1"/>
          </p:cNvPicPr>
          <p:nvPr/>
        </p:nvPicPr>
        <p:blipFill>
          <a:blip r:embed="rId4" cstate="email">
            <a:lum bright="-30000" contrast="30000"/>
            <a:extLst>
              <a:ext uri="{28A0092B-C50C-407E-A947-70E740481C1C}">
                <a14:useLocalDpi xmlns:a14="http://schemas.microsoft.com/office/drawing/2010/main"/>
              </a:ext>
            </a:extLst>
          </a:blip>
          <a:srcRect/>
          <a:stretch>
            <a:fillRect/>
          </a:stretch>
        </p:blipFill>
        <p:spPr bwMode="auto">
          <a:xfrm>
            <a:off x="2819400" y="3124200"/>
            <a:ext cx="3412067" cy="2362200"/>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1295400" y="5616714"/>
            <a:ext cx="6629400" cy="707886"/>
          </a:xfrm>
          <a:prstGeom prst="rect">
            <a:avLst/>
          </a:prstGeom>
          <a:noFill/>
          <a:ln w="57150">
            <a:solidFill>
              <a:schemeClr val="accent1"/>
            </a:solidFill>
          </a:ln>
        </p:spPr>
        <p:txBody>
          <a:bodyPr wrap="square" rtlCol="0">
            <a:spAutoFit/>
          </a:bodyPr>
          <a:lstStyle/>
          <a:p>
            <a:pPr algn="ctr"/>
            <a:r>
              <a:rPr lang="en-US" sz="2000" dirty="0" smtClean="0"/>
              <a:t>Straw bales and silt fence help minimize sedimentation </a:t>
            </a:r>
            <a:r>
              <a:rPr lang="en-US" sz="2000" i="1" dirty="0" smtClean="0"/>
              <a:t>only</a:t>
            </a:r>
            <a:r>
              <a:rPr lang="en-US" sz="2000" dirty="0" smtClean="0"/>
              <a:t> when properly installed and maintained</a:t>
            </a:r>
            <a:endParaRPr lang="en-US" sz="2000" dirty="0"/>
          </a:p>
        </p:txBody>
      </p:sp>
      <p:sp>
        <p:nvSpPr>
          <p:cNvPr id="16" name="&quot;No&quot; Symbol 15"/>
          <p:cNvSpPr/>
          <p:nvPr/>
        </p:nvSpPr>
        <p:spPr>
          <a:xfrm>
            <a:off x="3886200" y="3200400"/>
            <a:ext cx="2133600" cy="2209800"/>
          </a:xfrm>
          <a:prstGeom prst="noSmoking">
            <a:avLst>
              <a:gd name="adj" fmla="val 437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28"/>
          <p:cNvPicPr>
            <a:picLocks noChangeAspect="1" noChangeArrowheads="1"/>
          </p:cNvPicPr>
          <p:nvPr/>
        </p:nvPicPr>
        <p:blipFill>
          <a:blip r:embed="rId5" cstate="email">
            <a:lum bright="-20000" contrast="10000"/>
            <a:extLst>
              <a:ext uri="{28A0092B-C50C-407E-A947-70E740481C1C}">
                <a14:useLocalDpi xmlns:a14="http://schemas.microsoft.com/office/drawing/2010/main"/>
              </a:ext>
            </a:extLst>
          </a:blip>
          <a:srcRect/>
          <a:stretch>
            <a:fillRect/>
          </a:stretch>
        </p:blipFill>
        <p:spPr bwMode="auto">
          <a:xfrm>
            <a:off x="457200" y="1219200"/>
            <a:ext cx="3352800" cy="2462373"/>
          </a:xfrm>
          <a:prstGeom prst="rect">
            <a:avLst/>
          </a:prstGeom>
          <a:ln>
            <a:noFill/>
          </a:ln>
          <a:effectLst>
            <a:outerShdw blurRad="292100" dist="139700" dir="2700000" algn="tl" rotWithShape="0">
              <a:srgbClr val="333333">
                <a:alpha val="65000"/>
              </a:srgbClr>
            </a:outerShdw>
          </a:effectLst>
        </p:spPr>
      </p:pic>
      <p:sp>
        <p:nvSpPr>
          <p:cNvPr id="19" name="Text Box 29"/>
          <p:cNvSpPr txBox="1">
            <a:spLocks noChangeArrowheads="1"/>
          </p:cNvSpPr>
          <p:nvPr/>
        </p:nvSpPr>
        <p:spPr bwMode="auto">
          <a:xfrm>
            <a:off x="457200" y="0"/>
            <a:ext cx="8153400" cy="1200329"/>
          </a:xfrm>
          <a:prstGeom prst="rect">
            <a:avLst/>
          </a:prstGeom>
          <a:noFill/>
          <a:ln w="9525">
            <a:noFill/>
            <a:miter lim="800000"/>
            <a:headEnd/>
            <a:tailEnd/>
          </a:ln>
        </p:spPr>
        <p:txBody>
          <a:bodyPr wrap="square">
            <a:spAutoFit/>
          </a:bodyPr>
          <a:lstStyle/>
          <a:p>
            <a:pPr algn="ctr">
              <a:spcBef>
                <a:spcPct val="50000"/>
              </a:spcBef>
            </a:pPr>
            <a:r>
              <a:rPr lang="en-US" sz="3600" dirty="0" smtClean="0">
                <a:solidFill>
                  <a:srgbClr val="002664"/>
                </a:solidFill>
                <a:latin typeface="+mj-lt"/>
                <a:ea typeface="+mj-ea"/>
                <a:cs typeface="+mj-cs"/>
              </a:rPr>
              <a:t>Quality Assurance, Erosion &amp; Sedimentation</a:t>
            </a:r>
            <a:endParaRPr lang="en-US" sz="3600" dirty="0">
              <a:solidFill>
                <a:srgbClr val="002664"/>
              </a:solidFill>
              <a:latin typeface="+mj-lt"/>
              <a:ea typeface="+mj-ea"/>
              <a:cs typeface="+mj-cs"/>
            </a:endParaRPr>
          </a:p>
        </p:txBody>
      </p:sp>
      <p:sp>
        <p:nvSpPr>
          <p:cNvPr id="12" name="Title 4">
            <a:hlinkClick r:id="rId6"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spTree>
    <p:extLst>
      <p:ext uri="{BB962C8B-B14F-4D97-AF65-F5344CB8AC3E}">
        <p14:creationId xmlns:p14="http://schemas.microsoft.com/office/powerpoint/2010/main" val="15873631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02" name="Text Box 18"/>
          <p:cNvSpPr txBox="1">
            <a:spLocks noChangeArrowheads="1"/>
          </p:cNvSpPr>
          <p:nvPr/>
        </p:nvSpPr>
        <p:spPr bwMode="auto">
          <a:xfrm>
            <a:off x="1295400" y="1371600"/>
            <a:ext cx="2895600" cy="338554"/>
          </a:xfrm>
          <a:prstGeom prst="rect">
            <a:avLst/>
          </a:prstGeom>
          <a:noFill/>
          <a:ln w="9525">
            <a:solidFill>
              <a:schemeClr val="tx1"/>
            </a:solidFill>
            <a:miter lim="800000"/>
            <a:headEnd/>
            <a:tailEnd/>
          </a:ln>
        </p:spPr>
        <p:txBody>
          <a:bodyPr wrap="square">
            <a:spAutoFit/>
          </a:bodyPr>
          <a:lstStyle/>
          <a:p>
            <a:pPr algn="ctr">
              <a:spcBef>
                <a:spcPct val="50000"/>
              </a:spcBef>
            </a:pPr>
            <a:r>
              <a:rPr lang="en-US" sz="1600" dirty="0"/>
              <a:t>Excavated Earth &amp; Stone</a:t>
            </a:r>
          </a:p>
        </p:txBody>
      </p:sp>
      <p:pic>
        <p:nvPicPr>
          <p:cNvPr id="144405" name="Picture 21"/>
          <p:cNvPicPr>
            <a:picLocks noChangeAspect="1" noChangeArrowheads="1"/>
          </p:cNvPicPr>
          <p:nvPr/>
        </p:nvPicPr>
        <p:blipFill>
          <a:blip r:embed="rId3" cstate="email">
            <a:lum bright="-10000" contrast="20000"/>
            <a:extLst>
              <a:ext uri="{28A0092B-C50C-407E-A947-70E740481C1C}">
                <a14:useLocalDpi xmlns:a14="http://schemas.microsoft.com/office/drawing/2010/main"/>
              </a:ext>
            </a:extLst>
          </a:blip>
          <a:srcRect/>
          <a:stretch>
            <a:fillRect/>
          </a:stretch>
        </p:blipFill>
        <p:spPr bwMode="auto">
          <a:xfrm>
            <a:off x="1295400" y="1752600"/>
            <a:ext cx="2895600" cy="2170652"/>
          </a:xfrm>
          <a:prstGeom prst="rect">
            <a:avLst/>
          </a:prstGeom>
          <a:ln>
            <a:noFill/>
          </a:ln>
          <a:effectLst>
            <a:outerShdw blurRad="292100" dist="139700" dir="2700000" algn="tl" rotWithShape="0">
              <a:srgbClr val="333333">
                <a:alpha val="65000"/>
              </a:srgbClr>
            </a:outerShdw>
          </a:effectLst>
        </p:spPr>
      </p:pic>
      <p:pic>
        <p:nvPicPr>
          <p:cNvPr id="144407" name="Picture 23"/>
          <p:cNvPicPr>
            <a:picLocks noChangeAspect="1" noChangeArrowheads="1"/>
          </p:cNvPicPr>
          <p:nvPr/>
        </p:nvPicPr>
        <p:blipFill>
          <a:blip r:embed="rId4" cstate="email">
            <a:lum bright="-20000" contrast="30000"/>
            <a:extLst>
              <a:ext uri="{28A0092B-C50C-407E-A947-70E740481C1C}">
                <a14:useLocalDpi xmlns:a14="http://schemas.microsoft.com/office/drawing/2010/main"/>
              </a:ext>
            </a:extLst>
          </a:blip>
          <a:srcRect/>
          <a:stretch>
            <a:fillRect/>
          </a:stretch>
        </p:blipFill>
        <p:spPr bwMode="auto">
          <a:xfrm>
            <a:off x="2971800" y="3962400"/>
            <a:ext cx="3048000" cy="2290763"/>
          </a:xfrm>
          <a:prstGeom prst="rect">
            <a:avLst/>
          </a:prstGeom>
          <a:ln>
            <a:noFill/>
          </a:ln>
          <a:effectLst>
            <a:outerShdw blurRad="292100" dist="139700" dir="2700000" algn="tl" rotWithShape="0">
              <a:srgbClr val="333333">
                <a:alpha val="65000"/>
              </a:srgbClr>
            </a:outerShdw>
          </a:effectLst>
        </p:spPr>
      </p:pic>
      <p:pic>
        <p:nvPicPr>
          <p:cNvPr id="144408" name="Picture 24"/>
          <p:cNvPicPr>
            <a:picLocks noChangeAspect="1" noChangeArrowheads="1"/>
          </p:cNvPicPr>
          <p:nvPr/>
        </p:nvPicPr>
        <p:blipFill>
          <a:blip r:embed="rId5" cstate="email">
            <a:lum bright="-10000" contrast="10000"/>
            <a:extLst>
              <a:ext uri="{28A0092B-C50C-407E-A947-70E740481C1C}">
                <a14:useLocalDpi xmlns:a14="http://schemas.microsoft.com/office/drawing/2010/main"/>
              </a:ext>
            </a:extLst>
          </a:blip>
          <a:srcRect/>
          <a:stretch>
            <a:fillRect/>
          </a:stretch>
        </p:blipFill>
        <p:spPr bwMode="auto">
          <a:xfrm>
            <a:off x="4724400" y="1752600"/>
            <a:ext cx="2884292" cy="2162175"/>
          </a:xfrm>
          <a:prstGeom prst="rect">
            <a:avLst/>
          </a:prstGeom>
          <a:ln>
            <a:noFill/>
          </a:ln>
          <a:effectLst>
            <a:outerShdw blurRad="292100" dist="139700" dir="2700000" algn="tl" rotWithShape="0">
              <a:srgbClr val="333333">
                <a:alpha val="65000"/>
              </a:srgbClr>
            </a:outerShdw>
          </a:effectLst>
        </p:spPr>
      </p:pic>
      <p:sp>
        <p:nvSpPr>
          <p:cNvPr id="144409" name="Text Box 25"/>
          <p:cNvSpPr txBox="1">
            <a:spLocks noChangeArrowheads="1"/>
          </p:cNvSpPr>
          <p:nvPr/>
        </p:nvSpPr>
        <p:spPr bwMode="auto">
          <a:xfrm>
            <a:off x="4724400" y="1371600"/>
            <a:ext cx="2884292" cy="338554"/>
          </a:xfrm>
          <a:prstGeom prst="rect">
            <a:avLst/>
          </a:prstGeom>
          <a:noFill/>
          <a:ln w="9525">
            <a:solidFill>
              <a:schemeClr val="tx1"/>
            </a:solidFill>
            <a:miter lim="800000"/>
            <a:headEnd/>
            <a:tailEnd/>
          </a:ln>
        </p:spPr>
        <p:txBody>
          <a:bodyPr wrap="square">
            <a:spAutoFit/>
          </a:bodyPr>
          <a:lstStyle/>
          <a:p>
            <a:pPr algn="ctr">
              <a:spcBef>
                <a:spcPct val="50000"/>
              </a:spcBef>
            </a:pPr>
            <a:r>
              <a:rPr lang="en-US" sz="1600" dirty="0"/>
              <a:t>Excavated Metal Pipe</a:t>
            </a:r>
          </a:p>
        </p:txBody>
      </p:sp>
      <p:sp>
        <p:nvSpPr>
          <p:cNvPr id="144410" name="Text Box 26"/>
          <p:cNvSpPr txBox="1">
            <a:spLocks noChangeArrowheads="1"/>
          </p:cNvSpPr>
          <p:nvPr/>
        </p:nvSpPr>
        <p:spPr bwMode="auto">
          <a:xfrm>
            <a:off x="2971800" y="6324600"/>
            <a:ext cx="3048000" cy="338554"/>
          </a:xfrm>
          <a:prstGeom prst="rect">
            <a:avLst/>
          </a:prstGeom>
          <a:noFill/>
          <a:ln w="9525">
            <a:solidFill>
              <a:schemeClr val="tx1"/>
            </a:solidFill>
            <a:miter lim="800000"/>
            <a:headEnd/>
            <a:tailEnd/>
          </a:ln>
        </p:spPr>
        <p:txBody>
          <a:bodyPr wrap="square">
            <a:spAutoFit/>
          </a:bodyPr>
          <a:lstStyle/>
          <a:p>
            <a:pPr algn="ctr">
              <a:spcBef>
                <a:spcPct val="50000"/>
              </a:spcBef>
            </a:pPr>
            <a:r>
              <a:rPr lang="en-US" sz="1600" dirty="0"/>
              <a:t>Excavated Bituminous Material</a:t>
            </a:r>
          </a:p>
        </p:txBody>
      </p:sp>
      <p:sp>
        <p:nvSpPr>
          <p:cNvPr id="17" name="Text Box 29"/>
          <p:cNvSpPr txBox="1">
            <a:spLocks noChangeArrowheads="1"/>
          </p:cNvSpPr>
          <p:nvPr/>
        </p:nvSpPr>
        <p:spPr bwMode="auto">
          <a:xfrm>
            <a:off x="533400" y="152400"/>
            <a:ext cx="8153400" cy="646331"/>
          </a:xfrm>
          <a:prstGeom prst="rect">
            <a:avLst/>
          </a:prstGeom>
          <a:noFill/>
          <a:ln w="9525">
            <a:noFill/>
            <a:miter lim="800000"/>
            <a:headEnd/>
            <a:tailEnd/>
          </a:ln>
        </p:spPr>
        <p:txBody>
          <a:bodyPr wrap="square">
            <a:spAutoFit/>
          </a:bodyPr>
          <a:lstStyle/>
          <a:p>
            <a:pPr algn="ctr">
              <a:spcBef>
                <a:spcPct val="50000"/>
              </a:spcBef>
            </a:pPr>
            <a:r>
              <a:rPr lang="en-US" sz="3600" dirty="0" smtClean="0">
                <a:solidFill>
                  <a:srgbClr val="002664"/>
                </a:solidFill>
                <a:latin typeface="+mj-lt"/>
                <a:ea typeface="+mj-ea"/>
                <a:cs typeface="+mj-cs"/>
              </a:rPr>
              <a:t>Quality Assurance, Waste Disposal</a:t>
            </a:r>
            <a:endParaRPr lang="en-US" sz="3600" dirty="0">
              <a:solidFill>
                <a:srgbClr val="002664"/>
              </a:solidFill>
              <a:latin typeface="+mj-lt"/>
              <a:ea typeface="+mj-ea"/>
              <a:cs typeface="+mj-cs"/>
            </a:endParaRPr>
          </a:p>
        </p:txBody>
      </p:sp>
      <p:sp>
        <p:nvSpPr>
          <p:cNvPr id="13" name="Title 4">
            <a:hlinkClick r:id="rId6"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spTree>
    <p:extLst>
      <p:ext uri="{BB962C8B-B14F-4D97-AF65-F5344CB8AC3E}">
        <p14:creationId xmlns:p14="http://schemas.microsoft.com/office/powerpoint/2010/main" val="1247034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a:lstStyle/>
          <a:p>
            <a:pPr algn="ctr">
              <a:buNone/>
            </a:pPr>
            <a:r>
              <a:rPr lang="en-US" b="1" smtClean="0"/>
              <a:t>Use of equipment near waterways</a:t>
            </a:r>
          </a:p>
          <a:p>
            <a:pPr algn="ctr">
              <a:buNone/>
            </a:pPr>
            <a:endParaRPr lang="en-US" b="1" smtClean="0"/>
          </a:p>
          <a:p>
            <a:pPr marL="914400" lvl="1" indent="-457200">
              <a:buFont typeface="Wingdings" pitchFamily="2" charset="2"/>
              <a:buChar char="ü"/>
            </a:pPr>
            <a:r>
              <a:rPr lang="en-US" smtClean="0"/>
              <a:t>Have spill kits available for emergency spills</a:t>
            </a:r>
          </a:p>
          <a:p>
            <a:pPr marL="914400" lvl="1" indent="-457200">
              <a:buFont typeface="Wingdings" pitchFamily="2" charset="2"/>
              <a:buChar char="ü"/>
            </a:pPr>
            <a:r>
              <a:rPr lang="en-US" smtClean="0"/>
              <a:t>Train personnel for spill emergencies</a:t>
            </a:r>
          </a:p>
          <a:p>
            <a:pPr marL="914400" lvl="1" indent="-457200">
              <a:buFont typeface="Wingdings" pitchFamily="2" charset="2"/>
              <a:buChar char="ü"/>
            </a:pPr>
            <a:r>
              <a:rPr lang="en-US" smtClean="0"/>
              <a:t>Conduct drills</a:t>
            </a:r>
            <a:endParaRPr lang="en-US" dirty="0"/>
          </a:p>
        </p:txBody>
      </p:sp>
      <p:sp>
        <p:nvSpPr>
          <p:cNvPr id="4" name="Title 3"/>
          <p:cNvSpPr>
            <a:spLocks noGrp="1"/>
          </p:cNvSpPr>
          <p:nvPr>
            <p:ph type="title"/>
          </p:nvPr>
        </p:nvSpPr>
        <p:spPr/>
        <p:txBody>
          <a:bodyPr>
            <a:normAutofit/>
          </a:bodyPr>
          <a:lstStyle/>
          <a:p>
            <a:r>
              <a:rPr lang="en-US" sz="4000" smtClean="0"/>
              <a:t>Additional Environmental Concern</a:t>
            </a:r>
            <a:endParaRPr lang="en-US" sz="3600" dirty="0"/>
          </a:p>
        </p:txBody>
      </p:sp>
      <p:sp>
        <p:nvSpPr>
          <p:cNvPr id="8" name="Title 4">
            <a:hlinkClick r:id="rId2"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spTree>
    <p:extLst>
      <p:ext uri="{BB962C8B-B14F-4D97-AF65-F5344CB8AC3E}">
        <p14:creationId xmlns:p14="http://schemas.microsoft.com/office/powerpoint/2010/main" val="265258738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62500" lnSpcReduction="20000"/>
          </a:bodyPr>
          <a:lstStyle/>
          <a:p>
            <a:pPr marL="514350" indent="-514350">
              <a:buFont typeface="+mj-lt"/>
              <a:buAutoNum type="arabicPeriod"/>
            </a:pPr>
            <a:r>
              <a:rPr lang="en-US" dirty="0" smtClean="0">
                <a:effectLst>
                  <a:glow rad="101600">
                    <a:schemeClr val="accent1">
                      <a:satMod val="175000"/>
                      <a:alpha val="40000"/>
                    </a:schemeClr>
                  </a:glow>
                </a:effectLst>
                <a:hlinkClick r:id="rId3" action="ppaction://hlinksldjump"/>
              </a:rPr>
              <a:t>Identify and refer to the </a:t>
            </a:r>
            <a:r>
              <a:rPr lang="en-US" dirty="0" err="1" smtClean="0">
                <a:effectLst>
                  <a:glow rad="101600">
                    <a:schemeClr val="accent1">
                      <a:satMod val="175000"/>
                      <a:alpha val="40000"/>
                    </a:schemeClr>
                  </a:glow>
                </a:effectLst>
                <a:hlinkClick r:id="rId3" action="ppaction://hlinksldjump"/>
              </a:rPr>
              <a:t>PennDOT</a:t>
            </a:r>
            <a:r>
              <a:rPr lang="en-US" dirty="0" smtClean="0">
                <a:effectLst>
                  <a:glow rad="101600">
                    <a:schemeClr val="accent1">
                      <a:satMod val="175000"/>
                      <a:alpha val="40000"/>
                    </a:schemeClr>
                  </a:glow>
                </a:effectLst>
                <a:hlinkClick r:id="rId3" action="ppaction://hlinksldjump"/>
              </a:rPr>
              <a:t> source documents that relative to environmental stewardship during pipe replacement operations</a:t>
            </a:r>
            <a:endParaRPr lang="en-US" dirty="0" smtClean="0">
              <a:effectLst>
                <a:glow rad="101600">
                  <a:schemeClr val="accent1">
                    <a:satMod val="175000"/>
                    <a:alpha val="40000"/>
                  </a:schemeClr>
                </a:glow>
              </a:effectLst>
            </a:endParaRPr>
          </a:p>
          <a:p>
            <a:pPr marL="514350" indent="-514350">
              <a:buFont typeface="+mj-lt"/>
              <a:buAutoNum type="arabicPeriod"/>
            </a:pPr>
            <a:r>
              <a:rPr lang="en-US" dirty="0" smtClean="0"/>
              <a:t>Identify potential environmental concerns associated with pipe replacement operations</a:t>
            </a:r>
          </a:p>
          <a:p>
            <a:pPr marL="514350" indent="-514350">
              <a:buFont typeface="+mj-lt"/>
              <a:buAutoNum type="arabicPeriod"/>
            </a:pPr>
            <a:r>
              <a:rPr lang="en-US" dirty="0" smtClean="0"/>
              <a:t>Select and initiate corrective action for environmental concerns identified</a:t>
            </a:r>
          </a:p>
          <a:p>
            <a:pPr marL="514350" indent="-514350">
              <a:buFont typeface="+mj-lt"/>
              <a:buAutoNum type="arabicPeriod"/>
            </a:pPr>
            <a:r>
              <a:rPr lang="en-US" dirty="0" smtClean="0">
                <a:effectLst>
                  <a:glow rad="101600">
                    <a:schemeClr val="accent1">
                      <a:satMod val="175000"/>
                      <a:alpha val="40000"/>
                    </a:schemeClr>
                  </a:glow>
                </a:effectLst>
                <a:hlinkClick r:id="rId4" action="ppaction://hlinksldjump"/>
              </a:rPr>
              <a:t>Understand proper erosion and sedimentation control practices</a:t>
            </a:r>
            <a:endParaRPr lang="en-US" dirty="0" smtClean="0">
              <a:solidFill>
                <a:srgbClr val="FF0000"/>
              </a:solidFill>
              <a:effectLst>
                <a:glow rad="101600">
                  <a:schemeClr val="accent1">
                    <a:satMod val="175000"/>
                    <a:alpha val="40000"/>
                  </a:schemeClr>
                </a:glow>
              </a:effectLst>
            </a:endParaRPr>
          </a:p>
          <a:p>
            <a:pPr marL="514350" indent="-514350">
              <a:buFont typeface="+mj-lt"/>
              <a:buAutoNum type="arabicPeriod"/>
            </a:pPr>
            <a:r>
              <a:rPr lang="en-US" dirty="0" smtClean="0">
                <a:effectLst>
                  <a:glow rad="101600">
                    <a:schemeClr val="accent1">
                      <a:satMod val="175000"/>
                      <a:alpha val="40000"/>
                    </a:schemeClr>
                  </a:glow>
                </a:effectLst>
                <a:hlinkClick r:id="rId5" action="ppaction://hlinksldjump"/>
              </a:rPr>
              <a:t>Demonstrate a working familiarity with the Environmental Stockpile Review Form</a:t>
            </a:r>
            <a:endParaRPr lang="en-US" dirty="0" smtClean="0">
              <a:solidFill>
                <a:srgbClr val="FF0000"/>
              </a:solidFill>
              <a:effectLst>
                <a:glow rad="101600">
                  <a:schemeClr val="accent1">
                    <a:satMod val="175000"/>
                    <a:alpha val="40000"/>
                  </a:schemeClr>
                </a:glow>
              </a:effectLst>
            </a:endParaRPr>
          </a:p>
        </p:txBody>
      </p:sp>
      <p:sp>
        <p:nvSpPr>
          <p:cNvPr id="15" name="Title 4">
            <a:hlinkClick r:id="rId6"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spTree>
    <p:extLst>
      <p:ext uri="{BB962C8B-B14F-4D97-AF65-F5344CB8AC3E}">
        <p14:creationId xmlns:p14="http://schemas.microsoft.com/office/powerpoint/2010/main" val="26614413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Autofit/>
          </a:bodyPr>
          <a:lstStyle/>
          <a:p>
            <a:pPr marL="457200" lvl="1" indent="-457200" algn="l">
              <a:spcBef>
                <a:spcPts val="0"/>
              </a:spcBef>
              <a:buFont typeface="Arial" pitchFamily="34" charset="0"/>
              <a:buChar char="•"/>
            </a:pPr>
            <a:r>
              <a:rPr lang="en-US" dirty="0" smtClean="0">
                <a:solidFill>
                  <a:schemeClr val="tx1"/>
                </a:solidFill>
                <a:effectLst>
                  <a:glow rad="101600">
                    <a:schemeClr val="accent1">
                      <a:satMod val="175000"/>
                      <a:alpha val="40000"/>
                    </a:schemeClr>
                  </a:glow>
                </a:effectLst>
                <a:cs typeface="Times New Roman" pitchFamily="18" charset="0"/>
                <a:hlinkClick r:id="rId3" action="ppaction://hlinksldjump"/>
              </a:rPr>
              <a:t>Surface improvement preparatory activities are activities that should be completed prior to performing a surface improvement project.  </a:t>
            </a:r>
            <a:endParaRPr lang="en-US" dirty="0" smtClean="0">
              <a:solidFill>
                <a:schemeClr val="tx1"/>
              </a:solidFill>
              <a:effectLst>
                <a:glow rad="101600">
                  <a:schemeClr val="accent1">
                    <a:satMod val="175000"/>
                    <a:alpha val="40000"/>
                  </a:schemeClr>
                </a:glow>
              </a:effectLst>
              <a:cs typeface="Times New Roman" pitchFamily="18" charset="0"/>
            </a:endParaRPr>
          </a:p>
          <a:p>
            <a:pPr marL="457200" lvl="1" indent="-457200" algn="l">
              <a:spcBef>
                <a:spcPts val="0"/>
              </a:spcBef>
              <a:buFont typeface="Arial" pitchFamily="34" charset="0"/>
              <a:buChar char="•"/>
            </a:pPr>
            <a:endParaRPr lang="en-US" dirty="0" smtClean="0">
              <a:solidFill>
                <a:schemeClr val="tx1"/>
              </a:solidFill>
              <a:cs typeface="Times New Roman" pitchFamily="18" charset="0"/>
            </a:endParaRPr>
          </a:p>
          <a:p>
            <a:pPr marL="457200" lvl="1" indent="-457200" algn="l">
              <a:spcBef>
                <a:spcPts val="0"/>
              </a:spcBef>
              <a:buFont typeface="Arial" pitchFamily="34" charset="0"/>
              <a:buChar char="•"/>
            </a:pPr>
            <a:r>
              <a:rPr lang="en-US" dirty="0" smtClean="0">
                <a:solidFill>
                  <a:schemeClr val="tx1"/>
                </a:solidFill>
                <a:cs typeface="Times New Roman" pitchFamily="18" charset="0"/>
              </a:rPr>
              <a:t>Completion of these activities helps maximize the useful lifespan of the completed surface improvement project.</a:t>
            </a:r>
          </a:p>
        </p:txBody>
      </p:sp>
      <p:sp>
        <p:nvSpPr>
          <p:cNvPr id="2" name="Title 1"/>
          <p:cNvSpPr>
            <a:spLocks noGrp="1"/>
          </p:cNvSpPr>
          <p:nvPr>
            <p:ph type="title"/>
          </p:nvPr>
        </p:nvSpPr>
        <p:spPr/>
        <p:txBody>
          <a:bodyPr>
            <a:normAutofit/>
          </a:bodyPr>
          <a:lstStyle/>
          <a:p>
            <a:r>
              <a:rPr lang="en-US" sz="4000" dirty="0" smtClean="0"/>
              <a:t>Surface Improvement Strategies</a:t>
            </a:r>
            <a:endParaRPr lang="en-US" sz="4000" dirty="0"/>
          </a:p>
        </p:txBody>
      </p:sp>
      <p:sp>
        <p:nvSpPr>
          <p:cNvPr id="5"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14299190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Content Placeholder 1"/>
          <p:cNvSpPr>
            <a:spLocks noGrp="1"/>
          </p:cNvSpPr>
          <p:nvPr>
            <p:ph sz="half" idx="1"/>
          </p:nvPr>
        </p:nvSpPr>
        <p:spPr/>
        <p:txBody>
          <a:bodyPr>
            <a:normAutofit fontScale="62500" lnSpcReduction="20000"/>
          </a:bodyPr>
          <a:lstStyle/>
          <a:p>
            <a:pPr marL="514350" indent="-514350">
              <a:buFont typeface="+mj-lt"/>
              <a:buAutoNum type="arabicPeriod"/>
            </a:pPr>
            <a:r>
              <a:rPr lang="en-US" dirty="0" smtClean="0">
                <a:effectLst>
                  <a:glow rad="101600">
                    <a:schemeClr val="accent2">
                      <a:satMod val="175000"/>
                      <a:alpha val="40000"/>
                    </a:schemeClr>
                  </a:glow>
                </a:effectLst>
                <a:hlinkClick r:id="rId3" action="ppaction://hlinksldjump"/>
              </a:rPr>
              <a:t>Identify and refer to the </a:t>
            </a:r>
            <a:r>
              <a:rPr lang="en-US" dirty="0" err="1" smtClean="0">
                <a:effectLst>
                  <a:glow rad="101600">
                    <a:schemeClr val="accent2">
                      <a:satMod val="175000"/>
                      <a:alpha val="40000"/>
                    </a:schemeClr>
                  </a:glow>
                </a:effectLst>
                <a:hlinkClick r:id="rId3" action="ppaction://hlinksldjump"/>
              </a:rPr>
              <a:t>PennDOT</a:t>
            </a:r>
            <a:r>
              <a:rPr lang="en-US" dirty="0" smtClean="0">
                <a:effectLst>
                  <a:glow rad="101600">
                    <a:schemeClr val="accent2">
                      <a:satMod val="175000"/>
                      <a:alpha val="40000"/>
                    </a:schemeClr>
                  </a:glow>
                </a:effectLst>
                <a:hlinkClick r:id="rId3" action="ppaction://hlinksldjump"/>
              </a:rPr>
              <a:t> source documents that relative to environmental stewardship during pipe replacement operations</a:t>
            </a:r>
            <a:endParaRPr lang="en-US" dirty="0" smtClean="0">
              <a:effectLst>
                <a:glow rad="101600">
                  <a:schemeClr val="accent2">
                    <a:satMod val="175000"/>
                    <a:alpha val="40000"/>
                  </a:schemeClr>
                </a:glow>
              </a:effectLst>
            </a:endParaRPr>
          </a:p>
          <a:p>
            <a:pPr marL="514350" indent="-514350">
              <a:buFont typeface="+mj-lt"/>
              <a:buAutoNum type="arabicPeriod"/>
            </a:pPr>
            <a:r>
              <a:rPr lang="en-US" dirty="0" smtClean="0"/>
              <a:t>Identify potential environmental concerns associated with pipe replacement operations</a:t>
            </a:r>
          </a:p>
          <a:p>
            <a:pPr marL="514350" indent="-514350">
              <a:buFont typeface="+mj-lt"/>
              <a:buAutoNum type="arabicPeriod"/>
            </a:pPr>
            <a:r>
              <a:rPr lang="en-US" dirty="0" smtClean="0"/>
              <a:t>Select and initiate corrective action for environmental concerns identified</a:t>
            </a:r>
          </a:p>
          <a:p>
            <a:pPr marL="514350" indent="-514350">
              <a:buFont typeface="+mj-lt"/>
              <a:buAutoNum type="arabicPeriod"/>
            </a:pPr>
            <a:r>
              <a:rPr lang="en-US" dirty="0" smtClean="0">
                <a:effectLst>
                  <a:glow rad="101600">
                    <a:schemeClr val="accent1">
                      <a:satMod val="175000"/>
                      <a:alpha val="40000"/>
                    </a:schemeClr>
                  </a:glow>
                </a:effectLst>
                <a:hlinkClick r:id="rId4" action="ppaction://hlinksldjump"/>
              </a:rPr>
              <a:t>Understand proper erosion and sedimentation control practices</a:t>
            </a:r>
            <a:endParaRPr lang="en-US" dirty="0" smtClean="0">
              <a:solidFill>
                <a:srgbClr val="FF0000"/>
              </a:solidFill>
              <a:effectLst>
                <a:glow rad="101600">
                  <a:schemeClr val="accent1">
                    <a:satMod val="175000"/>
                    <a:alpha val="40000"/>
                  </a:schemeClr>
                </a:glow>
              </a:effectLst>
            </a:endParaRPr>
          </a:p>
          <a:p>
            <a:pPr marL="514350" indent="-514350">
              <a:buFont typeface="+mj-lt"/>
              <a:buAutoNum type="arabicPeriod"/>
            </a:pPr>
            <a:r>
              <a:rPr lang="en-US" dirty="0" smtClean="0">
                <a:effectLst>
                  <a:glow rad="101600">
                    <a:schemeClr val="accent1">
                      <a:satMod val="175000"/>
                      <a:alpha val="40000"/>
                    </a:schemeClr>
                  </a:glow>
                </a:effectLst>
                <a:hlinkClick r:id="rId5" action="ppaction://hlinksldjump"/>
              </a:rPr>
              <a:t>Demonstrate a working familiarity with the Environmental Stockpile Review Form</a:t>
            </a:r>
            <a:endParaRPr lang="en-US" dirty="0" smtClean="0">
              <a:solidFill>
                <a:srgbClr val="FF0000"/>
              </a:solidFill>
              <a:effectLst>
                <a:glow rad="101600">
                  <a:schemeClr val="accent1">
                    <a:satMod val="175000"/>
                    <a:alpha val="40000"/>
                  </a:schemeClr>
                </a:glow>
              </a:effectLst>
            </a:endParaRPr>
          </a:p>
        </p:txBody>
      </p:sp>
      <p:sp>
        <p:nvSpPr>
          <p:cNvPr id="16" name="Text Placeholder 15"/>
          <p:cNvSpPr>
            <a:spLocks noGrp="1"/>
          </p:cNvSpPr>
          <p:nvPr>
            <p:ph type="body" sz="quarter" idx="10"/>
          </p:nvPr>
        </p:nvSpPr>
        <p:spPr>
          <a:xfrm>
            <a:off x="4539018" y="1219200"/>
            <a:ext cx="3657600" cy="4191000"/>
          </a:xfrm>
        </p:spPr>
        <p:txBody>
          <a:bodyPr>
            <a:normAutofit fontScale="70000" lnSpcReduction="20000"/>
          </a:bodyPr>
          <a:lstStyle/>
          <a:p>
            <a:r>
              <a:rPr lang="en-US" dirty="0" smtClean="0"/>
              <a:t>Publication </a:t>
            </a:r>
            <a:r>
              <a:rPr lang="en-US" dirty="0"/>
              <a:t>464, “Maintenance Field Reference for Erosion and Sedimentation Control”</a:t>
            </a:r>
          </a:p>
          <a:p>
            <a:r>
              <a:rPr lang="en-US" dirty="0" smtClean="0"/>
              <a:t>Publication </a:t>
            </a:r>
            <a:r>
              <a:rPr lang="en-US" dirty="0"/>
              <a:t>113, “Highway Foreman’s Manual”</a:t>
            </a:r>
          </a:p>
          <a:p>
            <a:r>
              <a:rPr lang="en-US" dirty="0" smtClean="0"/>
              <a:t>Publication </a:t>
            </a:r>
            <a:r>
              <a:rPr lang="en-US" dirty="0"/>
              <a:t>23, “PennDOT Maintenance Manual”</a:t>
            </a:r>
          </a:p>
          <a:p>
            <a:r>
              <a:rPr lang="en-US" dirty="0"/>
              <a:t>M-7324, “Pipe Replacement Quality Assurance Form</a:t>
            </a:r>
            <a:r>
              <a:rPr lang="en-US" dirty="0" smtClean="0"/>
              <a:t>”</a:t>
            </a:r>
            <a:endParaRPr lang="en-US" dirty="0"/>
          </a:p>
        </p:txBody>
      </p:sp>
      <p:sp>
        <p:nvSpPr>
          <p:cNvPr id="15" name="Title 4">
            <a:hlinkClick r:id="rId6"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spTree>
    <p:extLst>
      <p:ext uri="{BB962C8B-B14F-4D97-AF65-F5344CB8AC3E}">
        <p14:creationId xmlns:p14="http://schemas.microsoft.com/office/powerpoint/2010/main" val="11191170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Content Placeholder 1"/>
          <p:cNvSpPr>
            <a:spLocks noGrp="1"/>
          </p:cNvSpPr>
          <p:nvPr>
            <p:ph sz="half" idx="1"/>
          </p:nvPr>
        </p:nvSpPr>
        <p:spPr/>
        <p:txBody>
          <a:bodyPr>
            <a:normAutofit fontScale="62500" lnSpcReduction="20000"/>
          </a:bodyPr>
          <a:lstStyle/>
          <a:p>
            <a:pPr marL="514350" indent="-514350">
              <a:buFont typeface="+mj-lt"/>
              <a:buAutoNum type="arabicPeriod"/>
            </a:pPr>
            <a:r>
              <a:rPr lang="en-US" dirty="0" smtClean="0">
                <a:effectLst>
                  <a:glow rad="101600">
                    <a:schemeClr val="accent1">
                      <a:satMod val="175000"/>
                      <a:alpha val="40000"/>
                    </a:schemeClr>
                  </a:glow>
                </a:effectLst>
                <a:hlinkClick r:id="rId3" action="ppaction://hlinksldjump"/>
              </a:rPr>
              <a:t>Identify and refer to the </a:t>
            </a:r>
            <a:r>
              <a:rPr lang="en-US" dirty="0" err="1" smtClean="0">
                <a:effectLst>
                  <a:glow rad="101600">
                    <a:schemeClr val="accent1">
                      <a:satMod val="175000"/>
                      <a:alpha val="40000"/>
                    </a:schemeClr>
                  </a:glow>
                </a:effectLst>
                <a:hlinkClick r:id="rId3" action="ppaction://hlinksldjump"/>
              </a:rPr>
              <a:t>PennDOT</a:t>
            </a:r>
            <a:r>
              <a:rPr lang="en-US" dirty="0" smtClean="0">
                <a:effectLst>
                  <a:glow rad="101600">
                    <a:schemeClr val="accent1">
                      <a:satMod val="175000"/>
                      <a:alpha val="40000"/>
                    </a:schemeClr>
                  </a:glow>
                </a:effectLst>
                <a:hlinkClick r:id="rId3" action="ppaction://hlinksldjump"/>
              </a:rPr>
              <a:t> source documents that relative to environmental stewardship during pipe replacement operations</a:t>
            </a:r>
            <a:endParaRPr lang="en-US" dirty="0" smtClean="0">
              <a:effectLst>
                <a:glow rad="101600">
                  <a:schemeClr val="accent1">
                    <a:satMod val="175000"/>
                    <a:alpha val="40000"/>
                  </a:schemeClr>
                </a:glow>
              </a:effectLst>
            </a:endParaRPr>
          </a:p>
          <a:p>
            <a:pPr marL="514350" indent="-514350">
              <a:buFont typeface="+mj-lt"/>
              <a:buAutoNum type="arabicPeriod"/>
            </a:pPr>
            <a:r>
              <a:rPr lang="en-US" dirty="0" smtClean="0"/>
              <a:t>Identify potential environmental concerns associated with pipe replacement operations</a:t>
            </a:r>
          </a:p>
          <a:p>
            <a:pPr marL="514350" indent="-514350">
              <a:buFont typeface="+mj-lt"/>
              <a:buAutoNum type="arabicPeriod"/>
            </a:pPr>
            <a:r>
              <a:rPr lang="en-US" dirty="0" smtClean="0"/>
              <a:t>Select and initiate corrective action for environmental concerns identified</a:t>
            </a:r>
          </a:p>
          <a:p>
            <a:pPr marL="514350" indent="-514350">
              <a:buFont typeface="+mj-lt"/>
              <a:buAutoNum type="arabicPeriod"/>
            </a:pPr>
            <a:r>
              <a:rPr lang="en-US" dirty="0" smtClean="0">
                <a:effectLst>
                  <a:glow rad="101600">
                    <a:schemeClr val="accent2">
                      <a:satMod val="175000"/>
                      <a:alpha val="40000"/>
                    </a:schemeClr>
                  </a:glow>
                </a:effectLst>
                <a:hlinkClick r:id="rId4" action="ppaction://hlinksldjump"/>
              </a:rPr>
              <a:t>Understand proper erosion and sedimentation control practices</a:t>
            </a:r>
            <a:endParaRPr lang="en-US" dirty="0" smtClean="0">
              <a:solidFill>
                <a:srgbClr val="FF0000"/>
              </a:solidFill>
              <a:effectLst>
                <a:glow rad="101600">
                  <a:schemeClr val="accent2">
                    <a:satMod val="175000"/>
                    <a:alpha val="40000"/>
                  </a:schemeClr>
                </a:glow>
              </a:effectLst>
            </a:endParaRPr>
          </a:p>
          <a:p>
            <a:pPr marL="514350" indent="-514350">
              <a:buFont typeface="+mj-lt"/>
              <a:buAutoNum type="arabicPeriod"/>
            </a:pPr>
            <a:r>
              <a:rPr lang="en-US" dirty="0" smtClean="0">
                <a:effectLst>
                  <a:glow rad="101600">
                    <a:schemeClr val="accent1">
                      <a:satMod val="175000"/>
                      <a:alpha val="40000"/>
                    </a:schemeClr>
                  </a:glow>
                </a:effectLst>
                <a:hlinkClick r:id="rId5" action="ppaction://hlinksldjump"/>
              </a:rPr>
              <a:t>Demonstrate a working familiarity with the Environmental Stockpile Review Form</a:t>
            </a:r>
            <a:endParaRPr lang="en-US" dirty="0" smtClean="0">
              <a:solidFill>
                <a:srgbClr val="FF0000"/>
              </a:solidFill>
              <a:effectLst>
                <a:glow rad="101600">
                  <a:schemeClr val="accent1">
                    <a:satMod val="175000"/>
                    <a:alpha val="40000"/>
                  </a:schemeClr>
                </a:glow>
              </a:effectLst>
            </a:endParaRPr>
          </a:p>
        </p:txBody>
      </p:sp>
      <p:sp>
        <p:nvSpPr>
          <p:cNvPr id="16" name="Text Placeholder 15"/>
          <p:cNvSpPr>
            <a:spLocks noGrp="1"/>
          </p:cNvSpPr>
          <p:nvPr>
            <p:ph type="body" sz="quarter" idx="10"/>
          </p:nvPr>
        </p:nvSpPr>
        <p:spPr/>
        <p:txBody>
          <a:bodyPr/>
          <a:lstStyle/>
          <a:p>
            <a:r>
              <a:rPr lang="en-US" dirty="0"/>
              <a:t>Seeding</a:t>
            </a:r>
          </a:p>
          <a:p>
            <a:r>
              <a:rPr lang="en-US" dirty="0"/>
              <a:t>Mulching</a:t>
            </a:r>
          </a:p>
          <a:p>
            <a:r>
              <a:rPr lang="en-US" dirty="0"/>
              <a:t>Rock Stabilization </a:t>
            </a:r>
          </a:p>
          <a:p>
            <a:endParaRPr lang="en-US" dirty="0"/>
          </a:p>
        </p:txBody>
      </p:sp>
      <p:sp>
        <p:nvSpPr>
          <p:cNvPr id="15" name="Title 4">
            <a:hlinkClick r:id="rId6"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spTree>
    <p:extLst>
      <p:ext uri="{BB962C8B-B14F-4D97-AF65-F5344CB8AC3E}">
        <p14:creationId xmlns:p14="http://schemas.microsoft.com/office/powerpoint/2010/main" val="16933948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Content Placeholder 1"/>
          <p:cNvSpPr>
            <a:spLocks noGrp="1"/>
          </p:cNvSpPr>
          <p:nvPr>
            <p:ph sz="half" idx="1"/>
          </p:nvPr>
        </p:nvSpPr>
        <p:spPr/>
        <p:txBody>
          <a:bodyPr>
            <a:normAutofit fontScale="62500" lnSpcReduction="20000"/>
          </a:bodyPr>
          <a:lstStyle/>
          <a:p>
            <a:pPr marL="514350" indent="-514350">
              <a:buFont typeface="+mj-lt"/>
              <a:buAutoNum type="arabicPeriod"/>
            </a:pPr>
            <a:r>
              <a:rPr lang="en-US" dirty="0" smtClean="0">
                <a:effectLst>
                  <a:glow rad="101600">
                    <a:schemeClr val="accent1">
                      <a:satMod val="175000"/>
                      <a:alpha val="40000"/>
                    </a:schemeClr>
                  </a:glow>
                </a:effectLst>
                <a:hlinkClick r:id="rId3" action="ppaction://hlinksldjump"/>
              </a:rPr>
              <a:t>Identify and refer to the </a:t>
            </a:r>
            <a:r>
              <a:rPr lang="en-US" dirty="0" err="1" smtClean="0">
                <a:effectLst>
                  <a:glow rad="101600">
                    <a:schemeClr val="accent1">
                      <a:satMod val="175000"/>
                      <a:alpha val="40000"/>
                    </a:schemeClr>
                  </a:glow>
                </a:effectLst>
                <a:hlinkClick r:id="rId3" action="ppaction://hlinksldjump"/>
              </a:rPr>
              <a:t>PennDOT</a:t>
            </a:r>
            <a:r>
              <a:rPr lang="en-US" dirty="0" smtClean="0">
                <a:effectLst>
                  <a:glow rad="101600">
                    <a:schemeClr val="accent1">
                      <a:satMod val="175000"/>
                      <a:alpha val="40000"/>
                    </a:schemeClr>
                  </a:glow>
                </a:effectLst>
                <a:hlinkClick r:id="rId3" action="ppaction://hlinksldjump"/>
              </a:rPr>
              <a:t> source documents that relative to environmental stewardship during pipe replacement operations</a:t>
            </a:r>
            <a:endParaRPr lang="en-US" dirty="0" smtClean="0">
              <a:effectLst>
                <a:glow rad="101600">
                  <a:schemeClr val="accent1">
                    <a:satMod val="175000"/>
                    <a:alpha val="40000"/>
                  </a:schemeClr>
                </a:glow>
              </a:effectLst>
            </a:endParaRPr>
          </a:p>
          <a:p>
            <a:pPr marL="514350" indent="-514350">
              <a:buFont typeface="+mj-lt"/>
              <a:buAutoNum type="arabicPeriod"/>
            </a:pPr>
            <a:r>
              <a:rPr lang="en-US" dirty="0" smtClean="0"/>
              <a:t>Identify potential environmental concerns associated with pipe replacement operations</a:t>
            </a:r>
          </a:p>
          <a:p>
            <a:pPr marL="514350" indent="-514350">
              <a:buFont typeface="+mj-lt"/>
              <a:buAutoNum type="arabicPeriod"/>
            </a:pPr>
            <a:r>
              <a:rPr lang="en-US" dirty="0" smtClean="0"/>
              <a:t>Select and initiate corrective action for environmental concerns identified</a:t>
            </a:r>
          </a:p>
          <a:p>
            <a:pPr marL="514350" indent="-514350">
              <a:buFont typeface="+mj-lt"/>
              <a:buAutoNum type="arabicPeriod"/>
            </a:pPr>
            <a:r>
              <a:rPr lang="en-US" dirty="0" smtClean="0">
                <a:effectLst>
                  <a:glow rad="101600">
                    <a:schemeClr val="accent1">
                      <a:satMod val="175000"/>
                      <a:alpha val="40000"/>
                    </a:schemeClr>
                  </a:glow>
                </a:effectLst>
                <a:hlinkClick r:id="rId4" action="ppaction://hlinksldjump"/>
              </a:rPr>
              <a:t>Understand proper erosion and sedimentation control practices</a:t>
            </a:r>
            <a:endParaRPr lang="en-US" dirty="0" smtClean="0">
              <a:solidFill>
                <a:srgbClr val="FF0000"/>
              </a:solidFill>
              <a:effectLst>
                <a:glow rad="101600">
                  <a:schemeClr val="accent1">
                    <a:satMod val="175000"/>
                    <a:alpha val="40000"/>
                  </a:schemeClr>
                </a:glow>
              </a:effectLst>
            </a:endParaRPr>
          </a:p>
          <a:p>
            <a:pPr marL="514350" indent="-514350">
              <a:buFont typeface="+mj-lt"/>
              <a:buAutoNum type="arabicPeriod"/>
            </a:pPr>
            <a:r>
              <a:rPr lang="en-US" dirty="0" smtClean="0">
                <a:effectLst>
                  <a:glow rad="101600">
                    <a:schemeClr val="accent2">
                      <a:satMod val="175000"/>
                      <a:alpha val="40000"/>
                    </a:schemeClr>
                  </a:glow>
                </a:effectLst>
                <a:hlinkClick r:id="rId5" action="ppaction://hlinksldjump"/>
              </a:rPr>
              <a:t>Demonstrate a working familiarity with the Environmental Stockpile Review Form</a:t>
            </a:r>
            <a:endParaRPr lang="en-US" dirty="0" smtClean="0">
              <a:solidFill>
                <a:srgbClr val="FF0000"/>
              </a:solidFill>
              <a:effectLst>
                <a:glow rad="101600">
                  <a:schemeClr val="accent2">
                    <a:satMod val="175000"/>
                    <a:alpha val="40000"/>
                  </a:schemeClr>
                </a:glow>
              </a:effectLst>
            </a:endParaRPr>
          </a:p>
        </p:txBody>
      </p:sp>
      <p:sp>
        <p:nvSpPr>
          <p:cNvPr id="16" name="Text Placeholder 15"/>
          <p:cNvSpPr>
            <a:spLocks noGrp="1"/>
          </p:cNvSpPr>
          <p:nvPr>
            <p:ph type="body" sz="quarter" idx="10"/>
          </p:nvPr>
        </p:nvSpPr>
        <p:spPr/>
        <p:txBody>
          <a:bodyPr/>
          <a:lstStyle/>
          <a:p>
            <a:endParaRPr lang="en-US"/>
          </a:p>
        </p:txBody>
      </p:sp>
      <p:sp>
        <p:nvSpPr>
          <p:cNvPr id="15" name="Title 4">
            <a:hlinkClick r:id="rId6" action="ppaction://hlinksldjump"/>
          </p:cNvPr>
          <p:cNvSpPr txBox="1">
            <a:spLocks/>
          </p:cNvSpPr>
          <p:nvPr/>
        </p:nvSpPr>
        <p:spPr>
          <a:xfrm>
            <a:off x="-762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Environmental Concerns</a:t>
            </a:r>
            <a:endParaRPr lang="en-US" sz="1100" b="0" spc="0" dirty="0">
              <a:effectLst/>
            </a:endParaRPr>
          </a:p>
        </p:txBody>
      </p:sp>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24400" y="1066800"/>
            <a:ext cx="3415146" cy="4419600"/>
          </a:xfrm>
          <a:prstGeom prst="rect">
            <a:avLst/>
          </a:prstGeom>
        </p:spPr>
      </p:pic>
    </p:spTree>
    <p:extLst>
      <p:ext uri="{BB962C8B-B14F-4D97-AF65-F5344CB8AC3E}">
        <p14:creationId xmlns:p14="http://schemas.microsoft.com/office/powerpoint/2010/main" val="25788177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91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Risk management</a:t>
            </a:r>
            <a:endParaRPr lang="en-US" dirty="0"/>
          </a:p>
        </p:txBody>
      </p:sp>
      <p:sp>
        <p:nvSpPr>
          <p:cNvPr id="9" name="Title 4">
            <a:hlinkClick r:id="rId2" action="ppaction://hlinksldjump"/>
          </p:cNvPr>
          <p:cNvSpPr txBox="1">
            <a:spLocks/>
          </p:cNvSpPr>
          <p:nvPr/>
        </p:nvSpPr>
        <p:spPr>
          <a:xfrm>
            <a:off x="-1524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Risk Management</a:t>
            </a:r>
            <a:endParaRPr lang="en-US" sz="1100" b="0" spc="0" dirty="0">
              <a:effectLst/>
            </a:endParaRPr>
          </a:p>
        </p:txBody>
      </p:sp>
    </p:spTree>
    <p:extLst>
      <p:ext uri="{BB962C8B-B14F-4D97-AF65-F5344CB8AC3E}">
        <p14:creationId xmlns:p14="http://schemas.microsoft.com/office/powerpoint/2010/main" val="26673546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lstStyle/>
          <a:p>
            <a:pPr lvl="0"/>
            <a:r>
              <a:rPr lang="en-US" smtClean="0"/>
              <a:t>Identify potential tort liabilities associated with pipe replacement activities</a:t>
            </a:r>
          </a:p>
          <a:p>
            <a:endParaRPr lang="en-US" smtClean="0"/>
          </a:p>
          <a:p>
            <a:endParaRPr lang="en-US" smtClean="0"/>
          </a:p>
          <a:p>
            <a:endParaRPr lang="en-US" smtClean="0"/>
          </a:p>
          <a:p>
            <a:endParaRPr lang="en-US" dirty="0"/>
          </a:p>
        </p:txBody>
      </p:sp>
      <p:sp>
        <p:nvSpPr>
          <p:cNvPr id="9" name="Title 4">
            <a:hlinkClick r:id="rId2" action="ppaction://hlinksldjump"/>
          </p:cNvPr>
          <p:cNvSpPr txBox="1">
            <a:spLocks/>
          </p:cNvSpPr>
          <p:nvPr/>
        </p:nvSpPr>
        <p:spPr>
          <a:xfrm>
            <a:off x="-1524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Risk Management</a:t>
            </a:r>
            <a:endParaRPr lang="en-US" sz="1100" b="0" spc="0" dirty="0">
              <a:effectLst/>
            </a:endParaRPr>
          </a:p>
        </p:txBody>
      </p:sp>
    </p:spTree>
    <p:extLst>
      <p:ext uri="{BB962C8B-B14F-4D97-AF65-F5344CB8AC3E}">
        <p14:creationId xmlns:p14="http://schemas.microsoft.com/office/powerpoint/2010/main" val="18492607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lstStyle/>
          <a:p>
            <a:pPr marL="463550" indent="-463550">
              <a:buFont typeface="Wingdings" pitchFamily="2" charset="2"/>
              <a:buChar char="ü"/>
            </a:pPr>
            <a:r>
              <a:rPr lang="en-US" dirty="0" smtClean="0"/>
              <a:t>PA 1-Call</a:t>
            </a:r>
          </a:p>
          <a:p>
            <a:pPr marL="463550" indent="-463550">
              <a:buFont typeface="Wingdings" pitchFamily="2" charset="2"/>
              <a:buChar char="ü"/>
            </a:pPr>
            <a:r>
              <a:rPr lang="en-US" dirty="0" smtClean="0"/>
              <a:t>Work Zone Traffic Control</a:t>
            </a:r>
          </a:p>
          <a:p>
            <a:pPr marL="463550" indent="-463550">
              <a:buFont typeface="Wingdings" pitchFamily="2" charset="2"/>
              <a:buChar char="ü"/>
            </a:pPr>
            <a:r>
              <a:rPr lang="en-US" dirty="0" smtClean="0"/>
              <a:t>Trench Restoration</a:t>
            </a:r>
          </a:p>
          <a:p>
            <a:pPr marL="463550" indent="-463550">
              <a:buFont typeface="Wingdings" pitchFamily="2" charset="2"/>
              <a:buChar char="ü"/>
            </a:pPr>
            <a:r>
              <a:rPr lang="en-US" dirty="0" smtClean="0"/>
              <a:t>Proper Storage of Equipment and Material</a:t>
            </a:r>
          </a:p>
        </p:txBody>
      </p:sp>
      <p:sp>
        <p:nvSpPr>
          <p:cNvPr id="3" name="Title 2"/>
          <p:cNvSpPr>
            <a:spLocks noGrp="1"/>
          </p:cNvSpPr>
          <p:nvPr>
            <p:ph type="title"/>
          </p:nvPr>
        </p:nvSpPr>
        <p:spPr/>
        <p:txBody>
          <a:bodyPr/>
          <a:lstStyle/>
          <a:p>
            <a:r>
              <a:rPr lang="en-US" smtClean="0"/>
              <a:t>Areas of Significant Risk</a:t>
            </a:r>
            <a:endParaRPr lang="en-US" dirty="0"/>
          </a:p>
        </p:txBody>
      </p:sp>
      <p:sp>
        <p:nvSpPr>
          <p:cNvPr id="10" name="Title 4">
            <a:hlinkClick r:id="rId2" action="ppaction://hlinksldjump"/>
          </p:cNvPr>
          <p:cNvSpPr txBox="1">
            <a:spLocks/>
          </p:cNvSpPr>
          <p:nvPr/>
        </p:nvSpPr>
        <p:spPr>
          <a:xfrm>
            <a:off x="-1524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Risk Management</a:t>
            </a:r>
            <a:endParaRPr lang="en-US" sz="1100" b="0" spc="0" dirty="0">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pPr lvl="0"/>
            <a:r>
              <a:rPr lang="en-US" dirty="0" smtClean="0"/>
              <a:t>PA 1- Call</a:t>
            </a:r>
          </a:p>
          <a:p>
            <a:pPr lvl="1" indent="-401638">
              <a:buFont typeface="Wingdings" pitchFamily="2" charset="2"/>
              <a:buChar char="ü"/>
            </a:pPr>
            <a:r>
              <a:rPr lang="en-US" dirty="0" smtClean="0"/>
              <a:t>Failure to initiate</a:t>
            </a:r>
          </a:p>
          <a:p>
            <a:pPr lvl="1" indent="-401638">
              <a:buFont typeface="Wingdings" pitchFamily="2" charset="2"/>
              <a:buChar char="ü"/>
            </a:pPr>
            <a:r>
              <a:rPr lang="en-US" dirty="0" smtClean="0"/>
              <a:t>Work started before three days from call or after ten days</a:t>
            </a:r>
          </a:p>
          <a:p>
            <a:pPr lvl="1" indent="-401638">
              <a:buFont typeface="Wingdings" pitchFamily="2" charset="2"/>
              <a:buChar char="ü"/>
            </a:pPr>
            <a:r>
              <a:rPr lang="en-US" dirty="0" smtClean="0"/>
              <a:t>Appropriate paperwork not on site</a:t>
            </a:r>
          </a:p>
          <a:p>
            <a:endParaRPr lang="en-US" dirty="0"/>
          </a:p>
        </p:txBody>
      </p:sp>
      <p:sp>
        <p:nvSpPr>
          <p:cNvPr id="2" name="Title 1"/>
          <p:cNvSpPr>
            <a:spLocks noGrp="1"/>
          </p:cNvSpPr>
          <p:nvPr>
            <p:ph type="title"/>
          </p:nvPr>
        </p:nvSpPr>
        <p:spPr/>
        <p:txBody>
          <a:bodyPr/>
          <a:lstStyle/>
          <a:p>
            <a:r>
              <a:rPr lang="en-US" smtClean="0"/>
              <a:t>Risk Management</a:t>
            </a:r>
            <a:endParaRPr lang="en-US" dirty="0"/>
          </a:p>
        </p:txBody>
      </p:sp>
      <p:pic>
        <p:nvPicPr>
          <p:cNvPr id="5" name="Picture 2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000" y="4343400"/>
            <a:ext cx="3485762" cy="2284981"/>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sp>
        <p:nvSpPr>
          <p:cNvPr id="11" name="TextBox 10"/>
          <p:cNvSpPr txBox="1"/>
          <p:nvPr/>
        </p:nvSpPr>
        <p:spPr>
          <a:xfrm>
            <a:off x="4876800" y="4495800"/>
            <a:ext cx="2895600" cy="1877437"/>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0" b="1" dirty="0" smtClean="0">
                <a:ln w="18415" cmpd="sng">
                  <a:solidFill>
                    <a:schemeClr val="tx1"/>
                  </a:solidFill>
                  <a:prstDash val="solid"/>
                </a:ln>
                <a:solidFill>
                  <a:srgbClr val="92D050"/>
                </a:solidFill>
                <a:effectLst>
                  <a:outerShdw blurRad="63500" dir="3600000" algn="tl" rotWithShape="0">
                    <a:srgbClr val="000000">
                      <a:alpha val="70000"/>
                    </a:srgbClr>
                  </a:outerShdw>
                </a:effectLst>
              </a:rPr>
              <a:t>811</a:t>
            </a:r>
          </a:p>
          <a:p>
            <a:pPr algn="ctr"/>
            <a:r>
              <a:rPr lang="en-US" b="1"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Know what's </a:t>
            </a:r>
            <a:r>
              <a:rPr lang="en-US" sz="2800" b="1"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below,</a:t>
            </a:r>
          </a:p>
          <a:p>
            <a:pPr algn="ctr"/>
            <a:r>
              <a:rPr lang="en-US" sz="2800" b="1"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        Call </a:t>
            </a:r>
            <a:r>
              <a:rPr lang="en-US" b="1"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before you dig.</a:t>
            </a:r>
          </a:p>
        </p:txBody>
      </p:sp>
      <p:sp>
        <p:nvSpPr>
          <p:cNvPr id="12" name="Title 4">
            <a:hlinkClick r:id="rId3" action="ppaction://hlinksldjump"/>
          </p:cNvPr>
          <p:cNvSpPr txBox="1">
            <a:spLocks/>
          </p:cNvSpPr>
          <p:nvPr/>
        </p:nvSpPr>
        <p:spPr>
          <a:xfrm>
            <a:off x="-1524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Risk Management</a:t>
            </a:r>
            <a:endParaRPr lang="en-US" sz="1100" b="0" spc="0" dirty="0">
              <a:effectLst/>
            </a:endParaRPr>
          </a:p>
        </p:txBody>
      </p:sp>
    </p:spTree>
    <p:extLst>
      <p:ext uri="{BB962C8B-B14F-4D97-AF65-F5344CB8AC3E}">
        <p14:creationId xmlns:p14="http://schemas.microsoft.com/office/powerpoint/2010/main" val="34773831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pPr lvl="0"/>
            <a:r>
              <a:rPr lang="en-US" dirty="0" smtClean="0"/>
              <a:t>Work Zone Traffic Control</a:t>
            </a:r>
          </a:p>
          <a:p>
            <a:pPr marL="1371600" lvl="1" indent="-457200">
              <a:buFont typeface="Wingdings" pitchFamily="2" charset="2"/>
              <a:buChar char="ü"/>
            </a:pPr>
            <a:r>
              <a:rPr lang="en-US" dirty="0" smtClean="0">
                <a:effectLst>
                  <a:glow rad="101600">
                    <a:schemeClr val="accent1">
                      <a:satMod val="175000"/>
                      <a:alpha val="40000"/>
                    </a:schemeClr>
                  </a:glow>
                </a:effectLst>
                <a:hlinkClick r:id="rId3" action="ppaction://hlinksldjump"/>
              </a:rPr>
              <a:t>Signing </a:t>
            </a:r>
            <a:endParaRPr lang="en-US" dirty="0" smtClean="0">
              <a:solidFill>
                <a:srgbClr val="FF0000"/>
              </a:solidFill>
              <a:effectLst>
                <a:glow rad="101600">
                  <a:schemeClr val="accent1">
                    <a:satMod val="175000"/>
                    <a:alpha val="40000"/>
                  </a:schemeClr>
                </a:glow>
              </a:effectLst>
            </a:endParaRPr>
          </a:p>
          <a:p>
            <a:pPr marL="1593850" lvl="2">
              <a:buFont typeface="Courier New" pitchFamily="49" charset="0"/>
              <a:buChar char="o"/>
            </a:pPr>
            <a:r>
              <a:rPr lang="en-US" dirty="0" smtClean="0"/>
              <a:t>Failure to use the correct PATA</a:t>
            </a:r>
          </a:p>
          <a:p>
            <a:pPr marL="1593850" lvl="2">
              <a:buFont typeface="Courier New" pitchFamily="49" charset="0"/>
              <a:buChar char="o"/>
            </a:pPr>
            <a:r>
              <a:rPr lang="en-US" dirty="0" smtClean="0"/>
              <a:t>Failure to continuously maintain work zone setup</a:t>
            </a:r>
          </a:p>
          <a:p>
            <a:pPr lvl="1"/>
            <a:endParaRPr lang="en-US" dirty="0" smtClean="0"/>
          </a:p>
          <a:p>
            <a:pPr lvl="1">
              <a:buNone/>
            </a:pPr>
            <a:endParaRPr lang="en-US" dirty="0" smtClean="0"/>
          </a:p>
          <a:p>
            <a:endParaRPr lang="en-US" dirty="0"/>
          </a:p>
        </p:txBody>
      </p:sp>
      <p:sp>
        <p:nvSpPr>
          <p:cNvPr id="2" name="Title 1"/>
          <p:cNvSpPr>
            <a:spLocks noGrp="1"/>
          </p:cNvSpPr>
          <p:nvPr>
            <p:ph type="title"/>
          </p:nvPr>
        </p:nvSpPr>
        <p:spPr/>
        <p:txBody>
          <a:bodyPr/>
          <a:lstStyle/>
          <a:p>
            <a:r>
              <a:rPr lang="en-US" smtClean="0"/>
              <a:t>Risk Management</a:t>
            </a:r>
            <a:endParaRPr lang="en-US" dirty="0"/>
          </a:p>
        </p:txBody>
      </p:sp>
      <p:sp>
        <p:nvSpPr>
          <p:cNvPr id="14" name="Title 4">
            <a:hlinkClick r:id="rId4" action="ppaction://hlinksldjump"/>
          </p:cNvPr>
          <p:cNvSpPr txBox="1">
            <a:spLocks/>
          </p:cNvSpPr>
          <p:nvPr/>
        </p:nvSpPr>
        <p:spPr>
          <a:xfrm>
            <a:off x="-1524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Risk Management</a:t>
            </a:r>
            <a:endParaRPr lang="en-US" sz="1100" b="0" spc="0" dirty="0">
              <a:effectLst/>
            </a:endParaRPr>
          </a:p>
        </p:txBody>
      </p:sp>
    </p:spTree>
    <p:extLst>
      <p:ext uri="{BB962C8B-B14F-4D97-AF65-F5344CB8AC3E}">
        <p14:creationId xmlns:p14="http://schemas.microsoft.com/office/powerpoint/2010/main" val="26022009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pPr lvl="0"/>
            <a:r>
              <a:rPr lang="en-US" dirty="0" smtClean="0"/>
              <a:t>Work Zone Traffic Control</a:t>
            </a:r>
          </a:p>
          <a:p>
            <a:pPr marL="1371600" lvl="1" indent="-457200">
              <a:buFont typeface="Wingdings" pitchFamily="2" charset="2"/>
              <a:buChar char="ü"/>
            </a:pPr>
            <a:r>
              <a:rPr lang="en-US" dirty="0" smtClean="0"/>
              <a:t>Signing </a:t>
            </a:r>
            <a:endParaRPr lang="en-US" dirty="0" smtClean="0">
              <a:solidFill>
                <a:srgbClr val="FF0000"/>
              </a:solidFill>
            </a:endParaRPr>
          </a:p>
          <a:p>
            <a:pPr marL="1593850" lvl="2">
              <a:buFont typeface="Courier New" pitchFamily="49" charset="0"/>
              <a:buChar char="o"/>
            </a:pPr>
            <a:r>
              <a:rPr lang="en-US" dirty="0" smtClean="0"/>
              <a:t>Failure to use the correct PATA</a:t>
            </a:r>
          </a:p>
          <a:p>
            <a:pPr marL="1593850" lvl="2">
              <a:buFont typeface="Courier New" pitchFamily="49" charset="0"/>
              <a:buChar char="o"/>
            </a:pPr>
            <a:r>
              <a:rPr lang="en-US" dirty="0" smtClean="0"/>
              <a:t>Failure to continuously maintain work zone setup</a:t>
            </a:r>
          </a:p>
          <a:p>
            <a:pPr lvl="1"/>
            <a:endParaRPr lang="en-US" dirty="0" smtClean="0"/>
          </a:p>
          <a:p>
            <a:pPr lvl="1">
              <a:buNone/>
            </a:pPr>
            <a:endParaRPr lang="en-US" dirty="0" smtClean="0"/>
          </a:p>
          <a:p>
            <a:endParaRPr lang="en-US" dirty="0"/>
          </a:p>
        </p:txBody>
      </p:sp>
      <p:sp>
        <p:nvSpPr>
          <p:cNvPr id="2" name="Title 1"/>
          <p:cNvSpPr>
            <a:spLocks noGrp="1"/>
          </p:cNvSpPr>
          <p:nvPr>
            <p:ph type="title"/>
          </p:nvPr>
        </p:nvSpPr>
        <p:spPr/>
        <p:txBody>
          <a:bodyPr/>
          <a:lstStyle/>
          <a:p>
            <a:r>
              <a:rPr lang="en-US" smtClean="0"/>
              <a:t>Risk Management</a:t>
            </a:r>
            <a:endParaRPr lang="en-US" dirty="0"/>
          </a:p>
        </p:txBody>
      </p:sp>
      <p:sp>
        <p:nvSpPr>
          <p:cNvPr id="5" name="Rounded Rectangular Callout 4"/>
          <p:cNvSpPr/>
          <p:nvPr/>
        </p:nvSpPr>
        <p:spPr>
          <a:xfrm>
            <a:off x="4267200" y="533400"/>
            <a:ext cx="4572000" cy="5791200"/>
          </a:xfrm>
          <a:prstGeom prst="wedgeRoundRectCallout">
            <a:avLst>
              <a:gd name="adj1" fmla="val -90463"/>
              <a:gd name="adj2" fmla="val -132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8200" y="914400"/>
            <a:ext cx="3886200" cy="5029199"/>
          </a:xfrm>
          <a:prstGeom prst="rect">
            <a:avLst/>
          </a:prstGeom>
        </p:spPr>
      </p:pic>
      <p:sp>
        <p:nvSpPr>
          <p:cNvPr id="14" name="Title 4">
            <a:hlinkClick r:id="rId4" action="ppaction://hlinksldjump"/>
          </p:cNvPr>
          <p:cNvSpPr txBox="1">
            <a:spLocks/>
          </p:cNvSpPr>
          <p:nvPr/>
        </p:nvSpPr>
        <p:spPr>
          <a:xfrm>
            <a:off x="-1524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Risk Management</a:t>
            </a:r>
            <a:endParaRPr lang="en-US" sz="1100" b="0" spc="0" dirty="0">
              <a:effectLst/>
            </a:endParaRPr>
          </a:p>
        </p:txBody>
      </p:sp>
    </p:spTree>
    <p:extLst>
      <p:ext uri="{BB962C8B-B14F-4D97-AF65-F5344CB8AC3E}">
        <p14:creationId xmlns:p14="http://schemas.microsoft.com/office/powerpoint/2010/main" val="40331758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Autofit/>
          </a:bodyPr>
          <a:lstStyle/>
          <a:p>
            <a:pPr marL="457200" lvl="1" indent="-457200" algn="l">
              <a:spcBef>
                <a:spcPts val="0"/>
              </a:spcBef>
              <a:buFont typeface="Arial" pitchFamily="34" charset="0"/>
              <a:buChar char="•"/>
            </a:pPr>
            <a:r>
              <a:rPr lang="en-US" dirty="0" smtClean="0">
                <a:solidFill>
                  <a:schemeClr val="tx1"/>
                </a:solidFill>
                <a:effectLst>
                  <a:glow rad="101600">
                    <a:schemeClr val="accent2">
                      <a:satMod val="175000"/>
                      <a:alpha val="40000"/>
                    </a:schemeClr>
                  </a:glow>
                </a:effectLst>
                <a:cs typeface="Times New Roman" pitchFamily="18" charset="0"/>
                <a:hlinkClick r:id="" action="ppaction://hlinkshowjump?jump=previousslide"/>
              </a:rPr>
              <a:t>Surface improvement preparatory activities are activities that should be completed prior to performing a surface improvement project.  </a:t>
            </a:r>
            <a:endParaRPr lang="en-US" dirty="0" smtClean="0">
              <a:solidFill>
                <a:schemeClr val="tx1"/>
              </a:solidFill>
              <a:effectLst>
                <a:glow rad="101600">
                  <a:schemeClr val="accent2">
                    <a:satMod val="175000"/>
                    <a:alpha val="40000"/>
                  </a:schemeClr>
                </a:glow>
              </a:effectLst>
              <a:cs typeface="Times New Roman" pitchFamily="18" charset="0"/>
            </a:endParaRPr>
          </a:p>
          <a:p>
            <a:pPr marL="457200" lvl="1" indent="-457200" algn="l">
              <a:spcBef>
                <a:spcPts val="0"/>
              </a:spcBef>
              <a:buFont typeface="Arial" pitchFamily="34" charset="0"/>
              <a:buChar char="•"/>
            </a:pPr>
            <a:endParaRPr lang="en-US" dirty="0" smtClean="0">
              <a:solidFill>
                <a:schemeClr val="tx1"/>
              </a:solidFill>
              <a:cs typeface="Times New Roman" pitchFamily="18" charset="0"/>
            </a:endParaRPr>
          </a:p>
          <a:p>
            <a:pPr marL="457200" lvl="1" indent="-457200" algn="l">
              <a:spcBef>
                <a:spcPts val="0"/>
              </a:spcBef>
              <a:buFont typeface="Arial" pitchFamily="34" charset="0"/>
              <a:buChar char="•"/>
            </a:pPr>
            <a:r>
              <a:rPr lang="en-US" dirty="0" smtClean="0">
                <a:solidFill>
                  <a:schemeClr val="tx1"/>
                </a:solidFill>
                <a:cs typeface="Times New Roman" pitchFamily="18" charset="0"/>
              </a:rPr>
              <a:t>Completion of these activities helps maximize the useful lifespan of the completed surface improvement project.</a:t>
            </a:r>
          </a:p>
        </p:txBody>
      </p:sp>
      <p:sp>
        <p:nvSpPr>
          <p:cNvPr id="2" name="Title 1"/>
          <p:cNvSpPr>
            <a:spLocks noGrp="1"/>
          </p:cNvSpPr>
          <p:nvPr>
            <p:ph type="title"/>
          </p:nvPr>
        </p:nvSpPr>
        <p:spPr/>
        <p:txBody>
          <a:bodyPr>
            <a:normAutofit/>
          </a:bodyPr>
          <a:lstStyle/>
          <a:p>
            <a:r>
              <a:rPr lang="en-US" sz="4000" dirty="0" smtClean="0"/>
              <a:t>Surface Improvement Strategies</a:t>
            </a:r>
            <a:endParaRPr lang="en-US" sz="4000" dirty="0"/>
          </a:p>
        </p:txBody>
      </p:sp>
      <p:sp>
        <p:nvSpPr>
          <p:cNvPr id="7" name="Rounded Rectangular Callout 6"/>
          <p:cNvSpPr/>
          <p:nvPr/>
        </p:nvSpPr>
        <p:spPr>
          <a:xfrm>
            <a:off x="3276600" y="5110655"/>
            <a:ext cx="4572000" cy="1524000"/>
          </a:xfrm>
          <a:prstGeom prst="wedgeRoundRectCallout">
            <a:avLst>
              <a:gd name="adj1" fmla="val -47367"/>
              <a:gd name="adj2" fmla="val -18592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Preparatory activities include; pipe replacement, widening, base repair, crack sealing, pothole repair, shoulder cutting and brushing.</a:t>
            </a:r>
          </a:p>
        </p:txBody>
      </p:sp>
      <p:sp>
        <p:nvSpPr>
          <p:cNvPr id="6"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39076264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pPr lvl="0"/>
            <a:r>
              <a:rPr lang="en-US" dirty="0" smtClean="0"/>
              <a:t>Work Zone Traffic Control</a:t>
            </a:r>
          </a:p>
          <a:p>
            <a:pPr marL="795338" lvl="1" indent="-457200">
              <a:buFont typeface="Wingdings" pitchFamily="2" charset="2"/>
              <a:buChar char="ü"/>
            </a:pPr>
            <a:r>
              <a:rPr lang="en-US" dirty="0" smtClean="0"/>
              <a:t>Maintaining traffic in the work area</a:t>
            </a:r>
          </a:p>
          <a:p>
            <a:pPr lvl="2" indent="-338138">
              <a:buFont typeface="Courier New" pitchFamily="49" charset="0"/>
              <a:buChar char="o"/>
            </a:pPr>
            <a:r>
              <a:rPr lang="en-US" dirty="0" smtClean="0"/>
              <a:t>Encroachment of equipment into travel lanes </a:t>
            </a:r>
          </a:p>
          <a:p>
            <a:pPr lvl="2" indent="-338138">
              <a:buFont typeface="Courier New" pitchFamily="49" charset="0"/>
              <a:buChar char="o"/>
            </a:pPr>
            <a:r>
              <a:rPr lang="en-US" dirty="0" smtClean="0"/>
              <a:t>Flaggers</a:t>
            </a:r>
          </a:p>
          <a:p>
            <a:pPr lvl="2" indent="-338138">
              <a:buFont typeface="Courier New" pitchFamily="49" charset="0"/>
              <a:buChar char="o"/>
            </a:pPr>
            <a:r>
              <a:rPr lang="en-US" dirty="0" smtClean="0"/>
              <a:t>Use of steel plates</a:t>
            </a:r>
          </a:p>
          <a:p>
            <a:endParaRPr lang="en-US" dirty="0"/>
          </a:p>
        </p:txBody>
      </p:sp>
      <p:sp>
        <p:nvSpPr>
          <p:cNvPr id="2" name="Title 1"/>
          <p:cNvSpPr>
            <a:spLocks noGrp="1"/>
          </p:cNvSpPr>
          <p:nvPr>
            <p:ph type="title"/>
          </p:nvPr>
        </p:nvSpPr>
        <p:spPr/>
        <p:txBody>
          <a:bodyPr/>
          <a:lstStyle/>
          <a:p>
            <a:r>
              <a:rPr lang="en-US" smtClean="0"/>
              <a:t>Risk Management</a:t>
            </a:r>
            <a:endParaRPr lang="en-US" dirty="0"/>
          </a:p>
        </p:txBody>
      </p:sp>
      <p:pic>
        <p:nvPicPr>
          <p:cNvPr id="12" name="Picture 2" descr="C:\Users\Mike\Desktop\VanceRenz\PennDOT\ResearchImplementation\Flagger 2010\Videos\04072011\New Folder\IMG_5411.JPG"/>
          <p:cNvPicPr>
            <a:picLocks noChangeAspect="1" noChangeArrowheads="1"/>
          </p:cNvPicPr>
          <p:nvPr/>
        </p:nvPicPr>
        <p:blipFill>
          <a:blip r:embed="rId3" cstate="email">
            <a:lum bright="30000" contrast="40000"/>
            <a:extLst>
              <a:ext uri="{28A0092B-C50C-407E-A947-70E740481C1C}">
                <a14:useLocalDpi xmlns:a14="http://schemas.microsoft.com/office/drawing/2010/main"/>
              </a:ext>
            </a:extLst>
          </a:blip>
          <a:srcRect/>
          <a:stretch>
            <a:fillRect/>
          </a:stretch>
        </p:blipFill>
        <p:spPr bwMode="auto">
          <a:xfrm>
            <a:off x="3733800" y="4114800"/>
            <a:ext cx="1776153" cy="2382644"/>
          </a:xfrm>
          <a:prstGeom prst="rect">
            <a:avLst/>
          </a:prstGeom>
          <a:ln>
            <a:noFill/>
          </a:ln>
          <a:effectLst>
            <a:outerShdw blurRad="292100" dist="139700" dir="2700000" algn="tl" rotWithShape="0">
              <a:srgbClr val="333333">
                <a:alpha val="65000"/>
              </a:srgbClr>
            </a:outerShdw>
          </a:effectLst>
        </p:spPr>
      </p:pic>
      <p:pic>
        <p:nvPicPr>
          <p:cNvPr id="13" name="Picture 2" descr="C:\Users\Admin\Desktop\photos\Pipe Photos\DSCN021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0" y="4114800"/>
            <a:ext cx="2641600" cy="1981200"/>
          </a:xfrm>
          <a:prstGeom prst="rect">
            <a:avLst/>
          </a:prstGeom>
          <a:ln>
            <a:noFill/>
          </a:ln>
          <a:effectLst>
            <a:outerShdw blurRad="292100" dist="139700" dir="2700000" algn="tl" rotWithShape="0">
              <a:srgbClr val="333333">
                <a:alpha val="65000"/>
              </a:srgbClr>
            </a:outerShdw>
          </a:effectLst>
        </p:spPr>
      </p:pic>
      <p:sp>
        <p:nvSpPr>
          <p:cNvPr id="14" name="Title 4">
            <a:hlinkClick r:id="rId5" action="ppaction://hlinksldjump"/>
          </p:cNvPr>
          <p:cNvSpPr txBox="1">
            <a:spLocks/>
          </p:cNvSpPr>
          <p:nvPr/>
        </p:nvSpPr>
        <p:spPr>
          <a:xfrm>
            <a:off x="-1524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Risk Management</a:t>
            </a:r>
            <a:endParaRPr lang="en-US" sz="1100" b="0" spc="0" dirty="0">
              <a:effectLst/>
            </a:endParaRPr>
          </a:p>
        </p:txBody>
      </p:sp>
      <p:pic>
        <p:nvPicPr>
          <p:cNvPr id="8" name="Picture 1" descr="P:\penndot shared\Bureau of Maintenance and Operations\Maintenance Division\QA Section\Roger Thomas\Academy Pipe 4-4-12\Pipe QA 029.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67400" y="4114800"/>
            <a:ext cx="2590800" cy="1943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13875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pPr marL="463550" lvl="0" indent="-463550"/>
            <a:r>
              <a:rPr lang="en-US" dirty="0" smtClean="0"/>
              <a:t>Trench restoration</a:t>
            </a:r>
          </a:p>
          <a:p>
            <a:pPr lvl="1">
              <a:buFont typeface="Wingdings" pitchFamily="2" charset="2"/>
              <a:buChar char="ü"/>
            </a:pPr>
            <a:r>
              <a:rPr lang="en-US" dirty="0" smtClean="0"/>
              <a:t>Improperly compacted trenches</a:t>
            </a:r>
          </a:p>
          <a:p>
            <a:pPr lvl="2" indent="-338138">
              <a:buFont typeface="Courier New" pitchFamily="49" charset="0"/>
              <a:buChar char="o"/>
            </a:pPr>
            <a:r>
              <a:rPr lang="en-US" dirty="0" smtClean="0"/>
              <a:t>Excessive settlement</a:t>
            </a:r>
          </a:p>
          <a:p>
            <a:pPr lvl="1">
              <a:buFont typeface="Wingdings" pitchFamily="2" charset="2"/>
              <a:buChar char="ü"/>
            </a:pPr>
            <a:r>
              <a:rPr lang="en-US" dirty="0" smtClean="0"/>
              <a:t>Failure to restore pipe trench</a:t>
            </a:r>
          </a:p>
          <a:p>
            <a:pPr lvl="2" indent="-406400">
              <a:buFont typeface="Courier New" pitchFamily="49" charset="0"/>
              <a:buChar char="o"/>
            </a:pPr>
            <a:r>
              <a:rPr lang="en-US" dirty="0" smtClean="0"/>
              <a:t>Loose aggregate</a:t>
            </a:r>
          </a:p>
          <a:p>
            <a:pPr lvl="2" indent="-406400">
              <a:buFont typeface="Courier New" pitchFamily="49" charset="0"/>
              <a:buChar char="o"/>
            </a:pPr>
            <a:r>
              <a:rPr lang="en-US" dirty="0" smtClean="0"/>
              <a:t>Failure to maintain until permanently restored</a:t>
            </a:r>
          </a:p>
          <a:p>
            <a:pPr lvl="1">
              <a:buFont typeface="Wingdings" pitchFamily="2" charset="2"/>
              <a:buChar char="ü"/>
            </a:pPr>
            <a:r>
              <a:rPr lang="en-US" dirty="0" smtClean="0"/>
              <a:t>Failure to delineate pipe trenches and inlets</a:t>
            </a:r>
          </a:p>
          <a:p>
            <a:pPr>
              <a:buNone/>
            </a:pPr>
            <a:endParaRPr lang="en-US" dirty="0"/>
          </a:p>
        </p:txBody>
      </p:sp>
      <p:sp>
        <p:nvSpPr>
          <p:cNvPr id="2" name="Title 1"/>
          <p:cNvSpPr>
            <a:spLocks noGrp="1"/>
          </p:cNvSpPr>
          <p:nvPr>
            <p:ph type="title"/>
          </p:nvPr>
        </p:nvSpPr>
        <p:spPr/>
        <p:txBody>
          <a:bodyPr/>
          <a:lstStyle/>
          <a:p>
            <a:r>
              <a:rPr lang="en-US" smtClean="0"/>
              <a:t>Risk Management</a:t>
            </a:r>
            <a:endParaRPr lang="en-US" dirty="0"/>
          </a:p>
        </p:txBody>
      </p:sp>
      <p:pic>
        <p:nvPicPr>
          <p:cNvPr id="5" name="Picture 6" descr="endtreatment0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1981200"/>
            <a:ext cx="2214562" cy="2286000"/>
          </a:xfrm>
          <a:prstGeom prst="rect">
            <a:avLst/>
          </a:prstGeom>
          <a:ln>
            <a:noFill/>
          </a:ln>
          <a:effectLst>
            <a:outerShdw blurRad="292100" dist="139700" dir="2700000" algn="tl" rotWithShape="0">
              <a:srgbClr val="333333">
                <a:alpha val="65000"/>
              </a:srgbClr>
            </a:outerShdw>
          </a:effectLst>
        </p:spPr>
      </p:pic>
      <p:sp>
        <p:nvSpPr>
          <p:cNvPr id="11" name="Title 4">
            <a:hlinkClick r:id="rId3" action="ppaction://hlinksldjump"/>
          </p:cNvPr>
          <p:cNvSpPr txBox="1">
            <a:spLocks/>
          </p:cNvSpPr>
          <p:nvPr/>
        </p:nvSpPr>
        <p:spPr>
          <a:xfrm>
            <a:off x="-1524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Risk Management</a:t>
            </a:r>
            <a:endParaRPr lang="en-US" sz="1100" b="0" spc="0" dirty="0">
              <a:effectLst/>
            </a:endParaRPr>
          </a:p>
        </p:txBody>
      </p:sp>
    </p:spTree>
    <p:extLst>
      <p:ext uri="{BB962C8B-B14F-4D97-AF65-F5344CB8AC3E}">
        <p14:creationId xmlns:p14="http://schemas.microsoft.com/office/powerpoint/2010/main" val="22405918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pPr marL="463550" lvl="0" indent="-463550"/>
            <a:r>
              <a:rPr lang="en-US" dirty="0" smtClean="0"/>
              <a:t>Proper storage of equipment and material within the work area </a:t>
            </a:r>
          </a:p>
          <a:p>
            <a:pPr marL="1257300" lvl="3" indent="-342900">
              <a:buFont typeface="Wingdings" pitchFamily="2" charset="2"/>
              <a:buChar char="ü"/>
            </a:pPr>
            <a:r>
              <a:rPr lang="en-US" dirty="0" smtClean="0"/>
              <a:t>out of the work zone</a:t>
            </a:r>
          </a:p>
          <a:p>
            <a:pPr marL="1257300" lvl="3" indent="-342900">
              <a:buFont typeface="Wingdings" pitchFamily="2" charset="2"/>
              <a:buChar char="ü"/>
            </a:pPr>
            <a:r>
              <a:rPr lang="en-US" dirty="0" smtClean="0"/>
              <a:t>pre-stocking of equipment and material (30 feet from roadway)</a:t>
            </a:r>
          </a:p>
          <a:p>
            <a:pPr>
              <a:buNone/>
            </a:pPr>
            <a:endParaRPr lang="en-US" dirty="0"/>
          </a:p>
        </p:txBody>
      </p:sp>
      <p:sp>
        <p:nvSpPr>
          <p:cNvPr id="2" name="Title 1"/>
          <p:cNvSpPr>
            <a:spLocks noGrp="1"/>
          </p:cNvSpPr>
          <p:nvPr>
            <p:ph type="title"/>
          </p:nvPr>
        </p:nvSpPr>
        <p:spPr/>
        <p:txBody>
          <a:bodyPr/>
          <a:lstStyle/>
          <a:p>
            <a:r>
              <a:rPr lang="en-US" dirty="0" smtClean="0"/>
              <a:t>Risk Management</a:t>
            </a:r>
            <a:endParaRPr lang="en-US" dirty="0"/>
          </a:p>
        </p:txBody>
      </p:sp>
      <p:pic>
        <p:nvPicPr>
          <p:cNvPr id="5" name="Picture 2" descr="MVC-007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81400" y="3810000"/>
            <a:ext cx="3759200" cy="2819400"/>
          </a:xfrm>
          <a:prstGeom prst="rect">
            <a:avLst/>
          </a:prstGeom>
          <a:ln>
            <a:noFill/>
          </a:ln>
          <a:effectLst>
            <a:outerShdw blurRad="292100" dist="139700" dir="2700000" algn="tl" rotWithShape="0">
              <a:srgbClr val="333333">
                <a:alpha val="65000"/>
              </a:srgbClr>
            </a:outerShdw>
          </a:effectLst>
        </p:spPr>
      </p:pic>
      <p:sp>
        <p:nvSpPr>
          <p:cNvPr id="11" name="&quot;No&quot; Symbol 10"/>
          <p:cNvSpPr/>
          <p:nvPr/>
        </p:nvSpPr>
        <p:spPr>
          <a:xfrm>
            <a:off x="4267200" y="3962400"/>
            <a:ext cx="2514600" cy="2362200"/>
          </a:xfrm>
          <a:prstGeom prst="noSmoking">
            <a:avLst>
              <a:gd name="adj" fmla="val 264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838200" y="4572000"/>
            <a:ext cx="2209800" cy="1015663"/>
          </a:xfrm>
          <a:prstGeom prst="rect">
            <a:avLst/>
          </a:prstGeom>
          <a:solidFill>
            <a:schemeClr val="bg1"/>
          </a:solidFill>
        </p:spPr>
        <p:txBody>
          <a:bodyPr wrap="square" rtlCol="0">
            <a:spAutoFit/>
          </a:bodyPr>
          <a:lstStyle/>
          <a:p>
            <a:pPr algn="ctr"/>
            <a:r>
              <a:rPr lang="en-US" sz="2000" dirty="0" smtClean="0"/>
              <a:t>Material is stocked too close to roadway.</a:t>
            </a:r>
            <a:endParaRPr lang="en-US" sz="2000" dirty="0"/>
          </a:p>
        </p:txBody>
      </p:sp>
      <p:sp>
        <p:nvSpPr>
          <p:cNvPr id="13" name="Title 4">
            <a:hlinkClick r:id="rId3" action="ppaction://hlinksldjump"/>
          </p:cNvPr>
          <p:cNvSpPr txBox="1">
            <a:spLocks/>
          </p:cNvSpPr>
          <p:nvPr/>
        </p:nvSpPr>
        <p:spPr>
          <a:xfrm>
            <a:off x="-1524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Risk Management</a:t>
            </a:r>
            <a:endParaRPr lang="en-US" sz="1100" b="0" spc="0" dirty="0">
              <a:effectLst/>
            </a:endParaRPr>
          </a:p>
        </p:txBody>
      </p:sp>
    </p:spTree>
    <p:extLst>
      <p:ext uri="{BB962C8B-B14F-4D97-AF65-F5344CB8AC3E}">
        <p14:creationId xmlns:p14="http://schemas.microsoft.com/office/powerpoint/2010/main" val="34254557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457200" lvl="0" indent="-457200">
              <a:spcBef>
                <a:spcPts val="0"/>
              </a:spcBef>
              <a:buFont typeface="+mj-lt"/>
              <a:buAutoNum type="arabicPeriod"/>
            </a:pPr>
            <a:r>
              <a:rPr lang="en-US" dirty="0" smtClean="0">
                <a:effectLst>
                  <a:glow rad="101600">
                    <a:schemeClr val="accent1">
                      <a:satMod val="175000"/>
                      <a:alpha val="40000"/>
                    </a:schemeClr>
                  </a:glow>
                </a:effectLst>
                <a:hlinkClick r:id="rId3" action="ppaction://hlinksldjump"/>
              </a:rPr>
              <a:t>Identify potential tort liabilities associated with pipe replacement activities.</a:t>
            </a:r>
            <a:endParaRPr lang="en-US" dirty="0" smtClean="0">
              <a:solidFill>
                <a:srgbClr val="FF0000"/>
              </a:solidFill>
              <a:effectLst>
                <a:glow rad="101600">
                  <a:schemeClr val="accent1">
                    <a:satMod val="175000"/>
                    <a:alpha val="40000"/>
                  </a:schemeClr>
                </a:glow>
              </a:effectLst>
            </a:endParaRPr>
          </a:p>
        </p:txBody>
      </p:sp>
      <p:sp>
        <p:nvSpPr>
          <p:cNvPr id="11" name="Title 4">
            <a:hlinkClick r:id="rId4" action="ppaction://hlinksldjump"/>
          </p:cNvPr>
          <p:cNvSpPr txBox="1">
            <a:spLocks/>
          </p:cNvSpPr>
          <p:nvPr/>
        </p:nvSpPr>
        <p:spPr>
          <a:xfrm>
            <a:off x="-1524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Risk Management</a:t>
            </a:r>
            <a:endParaRPr lang="en-US" sz="1100" b="0" spc="0" dirty="0">
              <a:effectLst/>
            </a:endParaRPr>
          </a:p>
        </p:txBody>
      </p:sp>
    </p:spTree>
    <p:extLst>
      <p:ext uri="{BB962C8B-B14F-4D97-AF65-F5344CB8AC3E}">
        <p14:creationId xmlns:p14="http://schemas.microsoft.com/office/powerpoint/2010/main" val="40448129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7"/>
          <p:cNvSpPr>
            <a:spLocks noGrp="1"/>
          </p:cNvSpPr>
          <p:nvPr>
            <p:ph sz="half" idx="1"/>
          </p:nvPr>
        </p:nvSpPr>
        <p:spPr/>
        <p:txBody>
          <a:bodyPr/>
          <a:lstStyle/>
          <a:p>
            <a:pPr marL="457200" lvl="0" indent="-457200">
              <a:spcBef>
                <a:spcPts val="0"/>
              </a:spcBef>
              <a:buFont typeface="+mj-lt"/>
              <a:buAutoNum type="arabicPeriod"/>
            </a:pPr>
            <a:r>
              <a:rPr lang="en-US" dirty="0" smtClean="0">
                <a:effectLst>
                  <a:glow rad="101600">
                    <a:schemeClr val="accent2">
                      <a:satMod val="175000"/>
                      <a:alpha val="40000"/>
                    </a:schemeClr>
                  </a:glow>
                </a:effectLst>
                <a:hlinkClick r:id="rId3" action="ppaction://hlinksldjump"/>
              </a:rPr>
              <a:t>Identify potential tort liabilities associated with pipe replacement activities.</a:t>
            </a:r>
            <a:endParaRPr lang="en-US" dirty="0" smtClean="0">
              <a:solidFill>
                <a:srgbClr val="FF0000"/>
              </a:solidFill>
              <a:effectLst>
                <a:glow rad="101600">
                  <a:schemeClr val="accent2">
                    <a:satMod val="175000"/>
                    <a:alpha val="40000"/>
                  </a:schemeClr>
                </a:glow>
              </a:effectLst>
            </a:endParaRPr>
          </a:p>
        </p:txBody>
      </p:sp>
      <p:sp>
        <p:nvSpPr>
          <p:cNvPr id="2" name="Text Placeholder 1"/>
          <p:cNvSpPr>
            <a:spLocks noGrp="1"/>
          </p:cNvSpPr>
          <p:nvPr>
            <p:ph type="body" sz="quarter" idx="10"/>
          </p:nvPr>
        </p:nvSpPr>
        <p:spPr/>
        <p:txBody>
          <a:bodyPr>
            <a:normAutofit fontScale="62500" lnSpcReduction="20000"/>
          </a:bodyPr>
          <a:lstStyle/>
          <a:p>
            <a:pPr marL="0" indent="0" algn="ctr">
              <a:buNone/>
            </a:pPr>
            <a:r>
              <a:rPr lang="en-US" dirty="0"/>
              <a:t>Potential risks associated with pipe replacement include</a:t>
            </a:r>
            <a:r>
              <a:rPr lang="en-US" dirty="0" smtClean="0"/>
              <a:t>:</a:t>
            </a:r>
            <a:endParaRPr lang="en-US" dirty="0"/>
          </a:p>
          <a:p>
            <a:r>
              <a:rPr lang="en-US" dirty="0"/>
              <a:t>WZTC signing</a:t>
            </a:r>
          </a:p>
          <a:p>
            <a:r>
              <a:rPr lang="en-US" dirty="0"/>
              <a:t>Maintaining traffic in work zone</a:t>
            </a:r>
          </a:p>
          <a:p>
            <a:r>
              <a:rPr lang="en-US" dirty="0"/>
              <a:t>Improperly compacted trenches</a:t>
            </a:r>
          </a:p>
          <a:p>
            <a:r>
              <a:rPr lang="en-US" dirty="0"/>
              <a:t>Failure to restore pipe trench</a:t>
            </a:r>
          </a:p>
          <a:p>
            <a:r>
              <a:rPr lang="en-US" dirty="0"/>
              <a:t>Use of steel plates</a:t>
            </a:r>
          </a:p>
          <a:p>
            <a:r>
              <a:rPr lang="en-US" dirty="0"/>
              <a:t>Delineation of the pipe trench</a:t>
            </a:r>
          </a:p>
          <a:p>
            <a:r>
              <a:rPr lang="en-US" dirty="0"/>
              <a:t>Proper storage of equipment within the work area </a:t>
            </a:r>
          </a:p>
        </p:txBody>
      </p:sp>
      <p:sp>
        <p:nvSpPr>
          <p:cNvPr id="11" name="Title 4">
            <a:hlinkClick r:id="rId4" action="ppaction://hlinksldjump"/>
          </p:cNvPr>
          <p:cNvSpPr txBox="1">
            <a:spLocks/>
          </p:cNvSpPr>
          <p:nvPr/>
        </p:nvSpPr>
        <p:spPr>
          <a:xfrm>
            <a:off x="-152400" y="6324600"/>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Risk Management</a:t>
            </a:r>
            <a:endParaRPr lang="en-US" sz="1100" b="0" spc="0" dirty="0">
              <a:effectLst/>
            </a:endParaRPr>
          </a:p>
        </p:txBody>
      </p:sp>
    </p:spTree>
    <p:extLst>
      <p:ext uri="{BB962C8B-B14F-4D97-AF65-F5344CB8AC3E}">
        <p14:creationId xmlns:p14="http://schemas.microsoft.com/office/powerpoint/2010/main" val="265279545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74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Project wrap-up</a:t>
            </a:r>
            <a:endParaRPr lang="en-US" dirty="0"/>
          </a:p>
        </p:txBody>
      </p:sp>
      <p:sp>
        <p:nvSpPr>
          <p:cNvPr id="9" name="Title 4">
            <a:hlinkClick r:id="rId2" action="ppaction://hlinksldjump"/>
          </p:cNvPr>
          <p:cNvSpPr txBox="1">
            <a:spLocks/>
          </p:cNvSpPr>
          <p:nvPr/>
        </p:nvSpPr>
        <p:spPr>
          <a:xfrm>
            <a:off x="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wrap-up</a:t>
            </a:r>
            <a:endParaRPr lang="en-US" sz="1100" b="0" spc="0" dirty="0">
              <a:effectLst/>
            </a:endParaRPr>
          </a:p>
        </p:txBody>
      </p:sp>
    </p:spTree>
    <p:extLst>
      <p:ext uri="{BB962C8B-B14F-4D97-AF65-F5344CB8AC3E}">
        <p14:creationId xmlns:p14="http://schemas.microsoft.com/office/powerpoint/2010/main" val="37312455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normAutofit/>
          </a:bodyPr>
          <a:lstStyle/>
          <a:p>
            <a:r>
              <a:rPr lang="en-US" dirty="0" smtClean="0"/>
              <a:t>Identify activities that must be performed at the completion of a pipe replacement activity.</a:t>
            </a:r>
          </a:p>
          <a:p>
            <a:pPr marL="914400" lvl="1" indent="-336550" algn="l">
              <a:buFont typeface="Wingdings" pitchFamily="2" charset="2"/>
              <a:buChar char="ü"/>
            </a:pPr>
            <a:r>
              <a:rPr lang="en-US" dirty="0" smtClean="0">
                <a:solidFill>
                  <a:schemeClr val="tx1"/>
                </a:solidFill>
              </a:rPr>
              <a:t>At the worksite</a:t>
            </a:r>
          </a:p>
          <a:p>
            <a:pPr marL="914400" lvl="1" indent="-336550" algn="l">
              <a:buFont typeface="Wingdings" pitchFamily="2" charset="2"/>
              <a:buChar char="ü"/>
            </a:pPr>
            <a:r>
              <a:rPr lang="en-US" dirty="0" smtClean="0">
                <a:solidFill>
                  <a:schemeClr val="tx1"/>
                </a:solidFill>
              </a:rPr>
              <a:t>At the assembly area</a:t>
            </a:r>
          </a:p>
          <a:p>
            <a:pPr marL="914400" lvl="1" indent="-336550" algn="l">
              <a:buFont typeface="Wingdings" pitchFamily="2" charset="2"/>
              <a:buChar char="ü"/>
            </a:pPr>
            <a:r>
              <a:rPr lang="en-US" dirty="0" smtClean="0">
                <a:solidFill>
                  <a:schemeClr val="tx1"/>
                </a:solidFill>
              </a:rPr>
              <a:t>At the office  </a:t>
            </a:r>
          </a:p>
        </p:txBody>
      </p:sp>
      <p:sp>
        <p:nvSpPr>
          <p:cNvPr id="10" name="Title 4">
            <a:hlinkClick r:id="rId3" action="ppaction://hlinksldjump"/>
          </p:cNvPr>
          <p:cNvSpPr txBox="1">
            <a:spLocks/>
          </p:cNvSpPr>
          <p:nvPr/>
        </p:nvSpPr>
        <p:spPr>
          <a:xfrm>
            <a:off x="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wrap-up</a:t>
            </a:r>
            <a:endParaRPr lang="en-US" sz="1100" b="0" spc="0" dirty="0">
              <a:effectLst/>
            </a:endParaRPr>
          </a:p>
        </p:txBody>
      </p:sp>
    </p:spTree>
    <p:extLst>
      <p:ext uri="{BB962C8B-B14F-4D97-AF65-F5344CB8AC3E}">
        <p14:creationId xmlns:p14="http://schemas.microsoft.com/office/powerpoint/2010/main" val="25787700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mtClean="0"/>
              <a:t>Project Wrap-up</a:t>
            </a:r>
            <a:br>
              <a:rPr lang="en-US" smtClean="0"/>
            </a:br>
            <a:r>
              <a:rPr lang="en-US" smtClean="0"/>
              <a:t>At the Work Site</a:t>
            </a:r>
            <a:endParaRPr lang="en-US" dirty="0"/>
          </a:p>
        </p:txBody>
      </p:sp>
      <p:sp>
        <p:nvSpPr>
          <p:cNvPr id="3" name="Content Placeholder 2"/>
          <p:cNvSpPr>
            <a:spLocks noGrp="1"/>
          </p:cNvSpPr>
          <p:nvPr>
            <p:ph type="subTitle" idx="1"/>
          </p:nvPr>
        </p:nvSpPr>
        <p:spPr/>
        <p:txBody>
          <a:bodyPr>
            <a:normAutofit/>
          </a:bodyPr>
          <a:lstStyle/>
          <a:p>
            <a:pPr marL="463550" indent="-342900">
              <a:buFont typeface="Arial" pitchFamily="34" charset="0"/>
              <a:buChar char="•"/>
            </a:pPr>
            <a:r>
              <a:rPr lang="en-US" dirty="0" smtClean="0"/>
              <a:t>Delineate trench and inlet</a:t>
            </a:r>
          </a:p>
          <a:p>
            <a:pPr marL="463550" indent="-342900">
              <a:buFont typeface="Arial" pitchFamily="34" charset="0"/>
              <a:buChar char="•"/>
            </a:pPr>
            <a:r>
              <a:rPr lang="en-US" dirty="0" smtClean="0"/>
              <a:t>Clean work site</a:t>
            </a:r>
          </a:p>
          <a:p>
            <a:pPr marL="463550" indent="-342900">
              <a:buFont typeface="Arial" pitchFamily="34" charset="0"/>
              <a:buChar char="•"/>
            </a:pPr>
            <a:r>
              <a:rPr lang="en-US" dirty="0" smtClean="0"/>
              <a:t>Remove/turn WZTC signing</a:t>
            </a:r>
          </a:p>
          <a:p>
            <a:pPr>
              <a:buNone/>
            </a:pPr>
            <a:endParaRPr lang="en-US" dirty="0"/>
          </a:p>
        </p:txBody>
      </p:sp>
      <p:pic>
        <p:nvPicPr>
          <p:cNvPr id="158722" name="Picture 2" descr="C:\Users\Admin\Desktop\photos\Pipe Photos\DSCN019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038600"/>
            <a:ext cx="2946400" cy="2209800"/>
          </a:xfrm>
          <a:prstGeom prst="rect">
            <a:avLst/>
          </a:prstGeom>
          <a:ln>
            <a:noFill/>
          </a:ln>
          <a:effectLst>
            <a:outerShdw blurRad="292100" dist="139700" dir="2700000" algn="tl" rotWithShape="0">
              <a:srgbClr val="333333">
                <a:alpha val="65000"/>
              </a:srgbClr>
            </a:outerShdw>
          </a:effectLst>
        </p:spPr>
      </p:pic>
      <p:pic>
        <p:nvPicPr>
          <p:cNvPr id="158723" name="Picture 3" descr="C:\Users\Admin\Desktop\photos\mhm photos 2\DSCN006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0600" y="4038600"/>
            <a:ext cx="2844800" cy="2133600"/>
          </a:xfrm>
          <a:prstGeom prst="rect">
            <a:avLst/>
          </a:prstGeom>
          <a:ln>
            <a:noFill/>
          </a:ln>
          <a:effectLst>
            <a:outerShdw blurRad="292100" dist="139700" dir="2700000" algn="tl" rotWithShape="0">
              <a:srgbClr val="333333">
                <a:alpha val="65000"/>
              </a:srgbClr>
            </a:outerShdw>
          </a:effectLst>
        </p:spPr>
      </p:pic>
      <p:sp>
        <p:nvSpPr>
          <p:cNvPr id="12" name="Title 4">
            <a:hlinkClick r:id="rId4"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wrap-up</a:t>
            </a:r>
            <a:endParaRPr lang="en-US" sz="1100" b="0" spc="0" dirty="0">
              <a:effectLst/>
            </a:endParaRPr>
          </a:p>
        </p:txBody>
      </p:sp>
    </p:spTree>
    <p:extLst>
      <p:ext uri="{BB962C8B-B14F-4D97-AF65-F5344CB8AC3E}">
        <p14:creationId xmlns:p14="http://schemas.microsoft.com/office/powerpoint/2010/main" val="1800800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mtClean="0"/>
              <a:t>Project Wrap-up</a:t>
            </a:r>
            <a:br>
              <a:rPr lang="en-US" smtClean="0"/>
            </a:br>
            <a:r>
              <a:rPr lang="en-US" smtClean="0"/>
              <a:t>At the Assembly Area</a:t>
            </a:r>
            <a:endParaRPr lang="en-US" dirty="0"/>
          </a:p>
        </p:txBody>
      </p:sp>
      <p:sp>
        <p:nvSpPr>
          <p:cNvPr id="3" name="Content Placeholder 2"/>
          <p:cNvSpPr>
            <a:spLocks noGrp="1"/>
          </p:cNvSpPr>
          <p:nvPr>
            <p:ph type="subTitle" idx="1"/>
          </p:nvPr>
        </p:nvSpPr>
        <p:spPr/>
        <p:txBody>
          <a:bodyPr/>
          <a:lstStyle/>
          <a:p>
            <a:pPr marL="463550" indent="-354013">
              <a:buFont typeface="Arial" pitchFamily="34" charset="0"/>
              <a:buChar char="•"/>
            </a:pPr>
            <a:r>
              <a:rPr lang="en-US" dirty="0" smtClean="0"/>
              <a:t>Dispose of waste properly</a:t>
            </a:r>
          </a:p>
          <a:p>
            <a:pPr marL="463550" indent="-354013">
              <a:buFont typeface="Arial" pitchFamily="34" charset="0"/>
              <a:buChar char="•"/>
            </a:pPr>
            <a:r>
              <a:rPr lang="en-US" dirty="0" smtClean="0"/>
              <a:t>Clean and properly store equipment</a:t>
            </a:r>
          </a:p>
          <a:p>
            <a:pPr marL="463550" indent="-354013">
              <a:buFont typeface="Arial" pitchFamily="34" charset="0"/>
              <a:buChar char="•"/>
            </a:pPr>
            <a:r>
              <a:rPr lang="en-US" dirty="0" smtClean="0"/>
              <a:t>Prepare for next day’s activities</a:t>
            </a:r>
          </a:p>
          <a:p>
            <a:endParaRPr lang="en-US" dirty="0"/>
          </a:p>
        </p:txBody>
      </p:sp>
      <p:pic>
        <p:nvPicPr>
          <p:cNvPr id="5" name="Picture 9"/>
          <p:cNvPicPr>
            <a:picLocks noChangeAspect="1" noChangeArrowheads="1"/>
          </p:cNvPicPr>
          <p:nvPr/>
        </p:nvPicPr>
        <p:blipFill>
          <a:blip r:embed="rId3" cstate="email">
            <a:lum bright="-20000"/>
            <a:extLst>
              <a:ext uri="{28A0092B-C50C-407E-A947-70E740481C1C}">
                <a14:useLocalDpi xmlns:a14="http://schemas.microsoft.com/office/drawing/2010/main"/>
              </a:ext>
            </a:extLst>
          </a:blip>
          <a:srcRect/>
          <a:stretch>
            <a:fillRect/>
          </a:stretch>
        </p:blipFill>
        <p:spPr bwMode="auto">
          <a:xfrm>
            <a:off x="990600" y="4038600"/>
            <a:ext cx="3333217" cy="2209800"/>
          </a:xfrm>
          <a:prstGeom prst="rect">
            <a:avLst/>
          </a:prstGeom>
          <a:ln>
            <a:noFill/>
          </a:ln>
          <a:effectLst>
            <a:outerShdw blurRad="292100" dist="139700" dir="2700000" algn="tl" rotWithShape="0">
              <a:srgbClr val="333333">
                <a:alpha val="65000"/>
              </a:srgbClr>
            </a:outerShdw>
          </a:effectLst>
        </p:spPr>
      </p:pic>
      <p:pic>
        <p:nvPicPr>
          <p:cNvPr id="159746" name="Picture 2" descr="C:\Users\Admin\Desktop\photos\MHM New photos\training photos\training photos 02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24400" y="4038600"/>
            <a:ext cx="2946400" cy="2209800"/>
          </a:xfrm>
          <a:prstGeom prst="rect">
            <a:avLst/>
          </a:prstGeom>
          <a:ln>
            <a:noFill/>
          </a:ln>
          <a:effectLst>
            <a:outerShdw blurRad="292100" dist="139700" dir="2700000" algn="tl" rotWithShape="0">
              <a:srgbClr val="333333">
                <a:alpha val="65000"/>
              </a:srgbClr>
            </a:outerShdw>
          </a:effectLst>
        </p:spPr>
      </p:pic>
      <p:sp>
        <p:nvSpPr>
          <p:cNvPr id="12" name="Title 4">
            <a:hlinkClick r:id="rId5" action="ppaction://hlinksldjump"/>
          </p:cNvPr>
          <p:cNvSpPr txBox="1">
            <a:spLocks/>
          </p:cNvSpPr>
          <p:nvPr/>
        </p:nvSpPr>
        <p:spPr>
          <a:xfrm>
            <a:off x="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wrap-up</a:t>
            </a:r>
            <a:endParaRPr lang="en-US" sz="1100" b="0" spc="0" dirty="0">
              <a:effectLst/>
            </a:endParaRPr>
          </a:p>
        </p:txBody>
      </p:sp>
    </p:spTree>
    <p:extLst>
      <p:ext uri="{BB962C8B-B14F-4D97-AF65-F5344CB8AC3E}">
        <p14:creationId xmlns:p14="http://schemas.microsoft.com/office/powerpoint/2010/main" val="20558465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a:normAutofit fontScale="92500" lnSpcReduction="10000"/>
          </a:bodyPr>
          <a:lstStyle/>
          <a:p>
            <a:pPr marL="0" indent="0" algn="ctr">
              <a:lnSpc>
                <a:spcPct val="110000"/>
              </a:lnSpc>
              <a:spcBef>
                <a:spcPts val="0"/>
              </a:spcBef>
              <a:buNone/>
            </a:pPr>
            <a:r>
              <a:rPr lang="en-US" sz="3000" dirty="0" smtClean="0">
                <a:cs typeface="Times New Roman" pitchFamily="18" charset="0"/>
              </a:rPr>
              <a:t>Preventive and Cyclical Preventive Maintenance</a:t>
            </a:r>
          </a:p>
          <a:p>
            <a:pPr marL="0" indent="0" algn="ctr">
              <a:lnSpc>
                <a:spcPct val="110000"/>
              </a:lnSpc>
              <a:spcBef>
                <a:spcPts val="0"/>
              </a:spcBef>
              <a:buNone/>
            </a:pPr>
            <a:r>
              <a:rPr lang="en-US" sz="3000" dirty="0" smtClean="0">
                <a:cs typeface="Times New Roman" pitchFamily="18" charset="0"/>
              </a:rPr>
              <a:t>are not the most effective proactive strategies for pipe replacement.</a:t>
            </a:r>
          </a:p>
          <a:p>
            <a:pPr marL="0" indent="0">
              <a:lnSpc>
                <a:spcPct val="110000"/>
              </a:lnSpc>
              <a:spcBef>
                <a:spcPts val="0"/>
              </a:spcBef>
              <a:buNone/>
            </a:pPr>
            <a:endParaRPr lang="en-US" sz="3000" dirty="0" smtClean="0">
              <a:cs typeface="Times New Roman" pitchFamily="18" charset="0"/>
            </a:endParaRPr>
          </a:p>
          <a:p>
            <a:pPr marL="0" indent="0" algn="ctr">
              <a:lnSpc>
                <a:spcPct val="110000"/>
              </a:lnSpc>
              <a:spcBef>
                <a:spcPts val="0"/>
              </a:spcBef>
              <a:buNone/>
            </a:pPr>
            <a:r>
              <a:rPr lang="en-US" sz="3000" i="1" dirty="0" smtClean="0">
                <a:cs typeface="Times New Roman" pitchFamily="18" charset="0"/>
              </a:rPr>
              <a:t>However,</a:t>
            </a:r>
          </a:p>
          <a:p>
            <a:pPr marL="0" indent="0" algn="ctr">
              <a:lnSpc>
                <a:spcPct val="110000"/>
              </a:lnSpc>
              <a:spcBef>
                <a:spcPts val="0"/>
              </a:spcBef>
              <a:buNone/>
            </a:pPr>
            <a:endParaRPr lang="en-US" sz="3000" dirty="0" smtClean="0">
              <a:cs typeface="Times New Roman" pitchFamily="18" charset="0"/>
            </a:endParaRPr>
          </a:p>
          <a:p>
            <a:pPr marL="0" indent="0" algn="ctr">
              <a:lnSpc>
                <a:spcPct val="110000"/>
              </a:lnSpc>
              <a:spcBef>
                <a:spcPts val="0"/>
              </a:spcBef>
              <a:buNone/>
            </a:pPr>
            <a:r>
              <a:rPr lang="en-US" sz="3000" dirty="0" smtClean="0">
                <a:cs typeface="Times New Roman" pitchFamily="18" charset="0"/>
              </a:rPr>
              <a:t>Pipe replacement in preparation for surface improvement activities is not only more effective, it is critical to the longevity of the completed surface improvement project.</a:t>
            </a:r>
            <a:endParaRPr lang="en-US" sz="3000" dirty="0">
              <a:cs typeface="Times New Roman" pitchFamily="18" charset="0"/>
            </a:endParaRPr>
          </a:p>
        </p:txBody>
      </p:sp>
      <p:sp>
        <p:nvSpPr>
          <p:cNvPr id="2" name="Title 1"/>
          <p:cNvSpPr>
            <a:spLocks noGrp="1"/>
          </p:cNvSpPr>
          <p:nvPr>
            <p:ph type="title"/>
          </p:nvPr>
        </p:nvSpPr>
        <p:spPr/>
        <p:txBody>
          <a:bodyPr>
            <a:normAutofit fontScale="90000"/>
          </a:bodyPr>
          <a:lstStyle/>
          <a:p>
            <a:r>
              <a:rPr lang="en-US" dirty="0" smtClean="0"/>
              <a:t>Preventive Maintenance </a:t>
            </a:r>
            <a:br>
              <a:rPr lang="en-US" dirty="0" smtClean="0"/>
            </a:br>
            <a:r>
              <a:rPr lang="en-US" dirty="0" smtClean="0"/>
              <a:t>for Pipe Replacement</a:t>
            </a:r>
            <a:endParaRPr lang="en-US" dirty="0"/>
          </a:p>
        </p:txBody>
      </p:sp>
      <p:sp>
        <p:nvSpPr>
          <p:cNvPr id="6"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32170116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Project Wrap-up</a:t>
            </a:r>
            <a:br>
              <a:rPr lang="en-US" dirty="0" smtClean="0"/>
            </a:br>
            <a:r>
              <a:rPr lang="en-US" dirty="0" smtClean="0"/>
              <a:t>Administrative Duties</a:t>
            </a:r>
            <a:endParaRPr lang="en-US" dirty="0"/>
          </a:p>
        </p:txBody>
      </p:sp>
      <p:sp>
        <p:nvSpPr>
          <p:cNvPr id="3" name="Content Placeholder 2"/>
          <p:cNvSpPr>
            <a:spLocks noGrp="1"/>
          </p:cNvSpPr>
          <p:nvPr>
            <p:ph type="subTitle" idx="1"/>
          </p:nvPr>
        </p:nvSpPr>
        <p:spPr/>
        <p:txBody>
          <a:bodyPr>
            <a:normAutofit/>
          </a:bodyPr>
          <a:lstStyle/>
          <a:p>
            <a:pPr marL="463550" indent="-342900">
              <a:buFont typeface="Arial" pitchFamily="34" charset="0"/>
              <a:buChar char="•"/>
            </a:pPr>
            <a:r>
              <a:rPr lang="en-US" dirty="0" smtClean="0"/>
              <a:t>Complete payroll</a:t>
            </a:r>
          </a:p>
          <a:p>
            <a:pPr marL="463550" indent="-342900">
              <a:buFont typeface="Arial" pitchFamily="34" charset="0"/>
              <a:buChar char="•"/>
            </a:pPr>
            <a:r>
              <a:rPr lang="en-US" dirty="0" smtClean="0"/>
              <a:t>Review, approve, and input payroll</a:t>
            </a:r>
          </a:p>
          <a:p>
            <a:pPr marL="463550" indent="-342900">
              <a:buFont typeface="Arial" pitchFamily="34" charset="0"/>
              <a:buChar char="•"/>
            </a:pPr>
            <a:r>
              <a:rPr lang="en-US" dirty="0" smtClean="0"/>
              <a:t>Enter data and notes</a:t>
            </a:r>
          </a:p>
          <a:p>
            <a:pPr marL="463550" indent="-342900">
              <a:buFont typeface="Arial" pitchFamily="34" charset="0"/>
              <a:buChar char="•"/>
            </a:pPr>
            <a:r>
              <a:rPr lang="en-US" dirty="0" smtClean="0"/>
              <a:t>File documents for future reference</a:t>
            </a:r>
          </a:p>
          <a:p>
            <a:endParaRPr lang="en-US" sz="2000" dirty="0" smtClean="0"/>
          </a:p>
          <a:p>
            <a:pPr>
              <a:buNone/>
            </a:pPr>
            <a:r>
              <a:rPr lang="en-US" b="1" dirty="0" smtClean="0"/>
              <a:t> </a:t>
            </a:r>
            <a:endParaRPr lang="en-US" sz="2800" dirty="0" smtClean="0"/>
          </a:p>
          <a:p>
            <a:pPr>
              <a:buNone/>
            </a:pPr>
            <a:endParaRPr lang="en-US" dirty="0"/>
          </a:p>
        </p:txBody>
      </p:sp>
      <p:pic>
        <p:nvPicPr>
          <p:cNvPr id="5" name="Picture 4" descr="DSC00273.JPG"/>
          <p:cNvPicPr>
            <a:picLocks noChangeAspect="1"/>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1066800" y="4648200"/>
            <a:ext cx="2637395" cy="1978046"/>
          </a:xfrm>
          <a:prstGeom prst="rect">
            <a:avLst/>
          </a:prstGeom>
          <a:ln>
            <a:noFill/>
          </a:ln>
          <a:effectLst>
            <a:outerShdw blurRad="292100" dist="139700" dir="2700000" algn="tl" rotWithShape="0">
              <a:srgbClr val="333333">
                <a:alpha val="65000"/>
              </a:srgbClr>
            </a:outerShdw>
          </a:effectLst>
        </p:spPr>
      </p:pic>
      <p:pic>
        <p:nvPicPr>
          <p:cNvPr id="6" name="Picture 5" descr="DSC00270.JPG"/>
          <p:cNvPicPr>
            <a:picLocks noChangeAspect="1"/>
          </p:cNvPicPr>
          <p:nvPr>
            <p:custDataLst>
              <p:tags r:id="rId2"/>
            </p:custDataLst>
          </p:nvPr>
        </p:nvPicPr>
        <p:blipFill>
          <a:blip r:embed="rId5" cstate="email">
            <a:extLst>
              <a:ext uri="{28A0092B-C50C-407E-A947-70E740481C1C}">
                <a14:useLocalDpi xmlns:a14="http://schemas.microsoft.com/office/drawing/2010/main"/>
              </a:ext>
            </a:extLst>
          </a:blip>
          <a:stretch>
            <a:fillRect/>
          </a:stretch>
        </p:blipFill>
        <p:spPr>
          <a:xfrm>
            <a:off x="4419600" y="4610100"/>
            <a:ext cx="2667000" cy="2000250"/>
          </a:xfrm>
          <a:prstGeom prst="rect">
            <a:avLst/>
          </a:prstGeom>
          <a:ln>
            <a:noFill/>
          </a:ln>
          <a:effectLst>
            <a:outerShdw blurRad="292100" dist="139700" dir="2700000" algn="tl" rotWithShape="0">
              <a:srgbClr val="333333">
                <a:alpha val="65000"/>
              </a:srgbClr>
            </a:outerShdw>
          </a:effectLst>
        </p:spPr>
      </p:pic>
      <p:sp>
        <p:nvSpPr>
          <p:cNvPr id="12" name="Title 4">
            <a:hlinkClick r:id="rId6" action="ppaction://hlinksldjump"/>
          </p:cNvPr>
          <p:cNvSpPr txBox="1">
            <a:spLocks/>
          </p:cNvSpPr>
          <p:nvPr/>
        </p:nvSpPr>
        <p:spPr>
          <a:xfrm>
            <a:off x="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wrap-up</a:t>
            </a:r>
            <a:endParaRPr lang="en-US" sz="1100" b="0" spc="0" dirty="0">
              <a:effectLst/>
            </a:endParaRPr>
          </a:p>
        </p:txBody>
      </p:sp>
    </p:spTree>
    <p:extLst>
      <p:ext uri="{BB962C8B-B14F-4D97-AF65-F5344CB8AC3E}">
        <p14:creationId xmlns:p14="http://schemas.microsoft.com/office/powerpoint/2010/main" val="6548526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lstStyle/>
          <a:p>
            <a:pPr marL="514350" lvl="0" indent="-514350">
              <a:buFont typeface="+mj-lt"/>
              <a:buAutoNum type="arabicPeriod"/>
            </a:pPr>
            <a:r>
              <a:rPr lang="en-US" dirty="0" smtClean="0">
                <a:effectLst>
                  <a:glow rad="101600">
                    <a:schemeClr val="accent1">
                      <a:satMod val="175000"/>
                      <a:alpha val="40000"/>
                    </a:schemeClr>
                  </a:glow>
                </a:effectLst>
                <a:hlinkClick r:id="rId3" action="ppaction://hlinksldjump"/>
              </a:rPr>
              <a:t>Identify activities that must be performed at the completion of a pipe replacement activity. </a:t>
            </a:r>
            <a:endParaRPr lang="en-US" sz="2400" dirty="0" smtClean="0">
              <a:solidFill>
                <a:srgbClr val="FF0000"/>
              </a:solidFill>
              <a:effectLst>
                <a:glow rad="101600">
                  <a:schemeClr val="accent1">
                    <a:satMod val="175000"/>
                    <a:alpha val="40000"/>
                  </a:schemeClr>
                </a:glow>
              </a:effectLst>
            </a:endParaRPr>
          </a:p>
        </p:txBody>
      </p:sp>
      <p:sp>
        <p:nvSpPr>
          <p:cNvPr id="11" name="Title 4">
            <a:hlinkClick r:id="rId4" action="ppaction://hlinksldjump"/>
          </p:cNvPr>
          <p:cNvSpPr txBox="1">
            <a:spLocks/>
          </p:cNvSpPr>
          <p:nvPr/>
        </p:nvSpPr>
        <p:spPr>
          <a:xfrm>
            <a:off x="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wrap-up</a:t>
            </a:r>
            <a:endParaRPr lang="en-US" sz="1100" b="0" spc="0" dirty="0">
              <a:effectLst/>
            </a:endParaRPr>
          </a:p>
        </p:txBody>
      </p:sp>
    </p:spTree>
    <p:extLst>
      <p:ext uri="{BB962C8B-B14F-4D97-AF65-F5344CB8AC3E}">
        <p14:creationId xmlns:p14="http://schemas.microsoft.com/office/powerpoint/2010/main" val="40431316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5"/>
          <p:cNvSpPr>
            <a:spLocks noGrp="1"/>
          </p:cNvSpPr>
          <p:nvPr>
            <p:ph sz="half" idx="1"/>
          </p:nvPr>
        </p:nvSpPr>
        <p:spPr/>
        <p:txBody>
          <a:bodyPr/>
          <a:lstStyle/>
          <a:p>
            <a:pPr marL="514350" lvl="0" indent="-514350">
              <a:buFont typeface="+mj-lt"/>
              <a:buAutoNum type="arabicPeriod"/>
            </a:pPr>
            <a:r>
              <a:rPr lang="en-US" dirty="0" smtClean="0">
                <a:effectLst>
                  <a:glow rad="101600">
                    <a:schemeClr val="accent2">
                      <a:satMod val="175000"/>
                      <a:alpha val="40000"/>
                    </a:schemeClr>
                  </a:glow>
                </a:effectLst>
                <a:hlinkClick r:id="rId3" action="ppaction://hlinksldjump"/>
              </a:rPr>
              <a:t>Identify activities that must be performed at the completion of a pipe replacement activity. </a:t>
            </a:r>
            <a:endParaRPr lang="en-US" sz="2400" dirty="0" smtClean="0">
              <a:solidFill>
                <a:srgbClr val="FF0000"/>
              </a:solidFill>
              <a:effectLst>
                <a:glow rad="101600">
                  <a:schemeClr val="accent2">
                    <a:satMod val="175000"/>
                    <a:alpha val="40000"/>
                  </a:schemeClr>
                </a:glow>
              </a:effectLst>
            </a:endParaRPr>
          </a:p>
        </p:txBody>
      </p:sp>
      <p:sp>
        <p:nvSpPr>
          <p:cNvPr id="2" name="Text Placeholder 1"/>
          <p:cNvSpPr>
            <a:spLocks noGrp="1"/>
          </p:cNvSpPr>
          <p:nvPr>
            <p:ph type="body" sz="quarter" idx="10"/>
          </p:nvPr>
        </p:nvSpPr>
        <p:spPr/>
        <p:txBody>
          <a:bodyPr>
            <a:normAutofit fontScale="62500" lnSpcReduction="20000"/>
          </a:bodyPr>
          <a:lstStyle/>
          <a:p>
            <a:pPr marL="0" indent="0" algn="ctr">
              <a:buNone/>
            </a:pPr>
            <a:r>
              <a:rPr lang="en-US" dirty="0"/>
              <a:t>Activities that must be performed at the completion of a pipe replacement activity include:</a:t>
            </a:r>
          </a:p>
          <a:p>
            <a:pPr marL="461963"/>
            <a:r>
              <a:rPr lang="en-US" dirty="0"/>
              <a:t>Trench and inlet delineation</a:t>
            </a:r>
          </a:p>
          <a:p>
            <a:pPr marL="461963"/>
            <a:r>
              <a:rPr lang="en-US" dirty="0"/>
              <a:t>Clean work site</a:t>
            </a:r>
          </a:p>
          <a:p>
            <a:pPr marL="461963"/>
            <a:r>
              <a:rPr lang="en-US" dirty="0"/>
              <a:t>Remove/turning WZTC signing</a:t>
            </a:r>
          </a:p>
          <a:p>
            <a:pPr marL="461963"/>
            <a:r>
              <a:rPr lang="en-US" dirty="0"/>
              <a:t>Complete payroll</a:t>
            </a:r>
          </a:p>
          <a:p>
            <a:pPr marL="461963"/>
            <a:r>
              <a:rPr lang="en-US" dirty="0"/>
              <a:t>Review, approve, and input payroll</a:t>
            </a:r>
          </a:p>
          <a:p>
            <a:pPr marL="461963"/>
            <a:r>
              <a:rPr lang="en-US" dirty="0"/>
              <a:t>Data entry, notes, etc.</a:t>
            </a:r>
          </a:p>
          <a:p>
            <a:pPr marL="461963"/>
            <a:r>
              <a:rPr lang="en-US" dirty="0"/>
              <a:t>File Documents for Future </a:t>
            </a:r>
            <a:r>
              <a:rPr lang="en-US" dirty="0" smtClean="0"/>
              <a:t>Reference</a:t>
            </a:r>
            <a:endParaRPr lang="en-US" dirty="0"/>
          </a:p>
        </p:txBody>
      </p:sp>
      <p:sp>
        <p:nvSpPr>
          <p:cNvPr id="11" name="Title 4">
            <a:hlinkClick r:id="rId4" action="ppaction://hlinksldjump"/>
          </p:cNvPr>
          <p:cNvSpPr txBox="1">
            <a:spLocks/>
          </p:cNvSpPr>
          <p:nvPr/>
        </p:nvSpPr>
        <p:spPr>
          <a:xfrm>
            <a:off x="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wrap-up</a:t>
            </a:r>
            <a:endParaRPr lang="en-US" sz="1100" b="0" spc="0" dirty="0">
              <a:effectLst/>
            </a:endParaRPr>
          </a:p>
        </p:txBody>
      </p:sp>
    </p:spTree>
    <p:extLst>
      <p:ext uri="{BB962C8B-B14F-4D97-AF65-F5344CB8AC3E}">
        <p14:creationId xmlns:p14="http://schemas.microsoft.com/office/powerpoint/2010/main" val="21955244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16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Follow-up activities</a:t>
            </a:r>
            <a:endParaRPr lang="en-US" dirty="0"/>
          </a:p>
        </p:txBody>
      </p:sp>
      <p:sp>
        <p:nvSpPr>
          <p:cNvPr id="9" name="Title 4">
            <a:hlinkClick r:id="rId2"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Follow-up Activities</a:t>
            </a:r>
            <a:endParaRPr lang="en-US" sz="1100" b="0" spc="0" dirty="0">
              <a:effectLst/>
            </a:endParaRPr>
          </a:p>
        </p:txBody>
      </p:sp>
    </p:spTree>
    <p:extLst>
      <p:ext uri="{BB962C8B-B14F-4D97-AF65-F5344CB8AC3E}">
        <p14:creationId xmlns:p14="http://schemas.microsoft.com/office/powerpoint/2010/main" val="7302859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lstStyle/>
          <a:p>
            <a:r>
              <a:rPr lang="en-US" smtClean="0"/>
              <a:t>Identify actions needed after the activity is completed to ensure that the completed work functions as designed.</a:t>
            </a:r>
          </a:p>
          <a:p>
            <a:pPr lvl="0"/>
            <a:endParaRPr lang="en-US" smtClean="0"/>
          </a:p>
          <a:p>
            <a:endParaRPr lang="en-US" smtClean="0"/>
          </a:p>
          <a:p>
            <a:endParaRPr lang="en-US" smtClean="0"/>
          </a:p>
          <a:p>
            <a:endParaRPr lang="en-US" smtClean="0"/>
          </a:p>
          <a:p>
            <a:endParaRPr lang="en-US" dirty="0"/>
          </a:p>
        </p:txBody>
      </p:sp>
      <p:sp>
        <p:nvSpPr>
          <p:cNvPr id="9" name="Title 4">
            <a:hlinkClick r:id="rId2"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Follow-up Activities</a:t>
            </a:r>
            <a:endParaRPr lang="en-US" sz="1100" b="0" spc="0" dirty="0">
              <a:effectLst/>
            </a:endParaRPr>
          </a:p>
        </p:txBody>
      </p:sp>
    </p:spTree>
    <p:extLst>
      <p:ext uri="{BB962C8B-B14F-4D97-AF65-F5344CB8AC3E}">
        <p14:creationId xmlns:p14="http://schemas.microsoft.com/office/powerpoint/2010/main" val="10796464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mtClean="0"/>
              <a:t>Follow-up Pipe Replacement Activities</a:t>
            </a:r>
            <a:endParaRPr lang="en-US" dirty="0"/>
          </a:p>
        </p:txBody>
      </p:sp>
      <p:sp>
        <p:nvSpPr>
          <p:cNvPr id="3" name="Content Placeholder 2"/>
          <p:cNvSpPr>
            <a:spLocks noGrp="1"/>
          </p:cNvSpPr>
          <p:nvPr>
            <p:ph type="subTitle" idx="1"/>
          </p:nvPr>
        </p:nvSpPr>
        <p:spPr>
          <a:xfrm>
            <a:off x="609600" y="2286000"/>
            <a:ext cx="7924800" cy="3877403"/>
          </a:xfrm>
        </p:spPr>
        <p:txBody>
          <a:bodyPr/>
          <a:lstStyle/>
          <a:p>
            <a:pPr lvl="0"/>
            <a:r>
              <a:rPr lang="en-US" smtClean="0"/>
              <a:t>Field view during inclement weather to ensure the entire drainage facility functions</a:t>
            </a:r>
          </a:p>
          <a:p>
            <a:pPr lvl="0"/>
            <a:endParaRPr lang="en-US" smtClean="0"/>
          </a:p>
          <a:p>
            <a:pPr lvl="1"/>
            <a:endParaRPr lang="en-US" dirty="0" smtClean="0"/>
          </a:p>
        </p:txBody>
      </p:sp>
      <p:pic>
        <p:nvPicPr>
          <p:cNvPr id="161794" name="Picture 2" descr="C:\Users\Admin\Desktop\photos\Pipe Photos\DSCN019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90800" y="3352800"/>
            <a:ext cx="4191000" cy="3143250"/>
          </a:xfrm>
          <a:prstGeom prst="rect">
            <a:avLst/>
          </a:prstGeom>
          <a:ln>
            <a:noFill/>
          </a:ln>
          <a:effectLst>
            <a:outerShdw blurRad="292100" dist="139700" dir="2700000" algn="tl" rotWithShape="0">
              <a:srgbClr val="333333">
                <a:alpha val="65000"/>
              </a:srgbClr>
            </a:outerShdw>
          </a:effectLst>
        </p:spPr>
      </p:pic>
      <p:sp>
        <p:nvSpPr>
          <p:cNvPr id="11" name="Title 4">
            <a:hlinkClick r:id="rId3"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Follow-up Activities</a:t>
            </a:r>
            <a:endParaRPr lang="en-US" sz="1100" b="0" spc="0" dirty="0">
              <a:effectLst/>
            </a:endParaRPr>
          </a:p>
        </p:txBody>
      </p:sp>
    </p:spTree>
    <p:extLst>
      <p:ext uri="{BB962C8B-B14F-4D97-AF65-F5344CB8AC3E}">
        <p14:creationId xmlns:p14="http://schemas.microsoft.com/office/powerpoint/2010/main" val="18634848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mtClean="0"/>
              <a:t>Follow-up Pipe Replacement Activities</a:t>
            </a:r>
            <a:endParaRPr lang="en-US" dirty="0"/>
          </a:p>
        </p:txBody>
      </p:sp>
      <p:sp>
        <p:nvSpPr>
          <p:cNvPr id="3" name="Content Placeholder 2"/>
          <p:cNvSpPr>
            <a:spLocks noGrp="1"/>
          </p:cNvSpPr>
          <p:nvPr>
            <p:ph type="subTitle" idx="1"/>
          </p:nvPr>
        </p:nvSpPr>
        <p:spPr/>
        <p:txBody>
          <a:bodyPr/>
          <a:lstStyle/>
          <a:p>
            <a:pPr lvl="0"/>
            <a:r>
              <a:rPr lang="en-US" dirty="0" smtClean="0"/>
              <a:t>Check after rain events to see if there is water standing on the roadway, schedule follow-up actions as required</a:t>
            </a:r>
          </a:p>
          <a:p>
            <a:pPr lvl="1"/>
            <a:endParaRPr lang="en-US" dirty="0" smtClean="0"/>
          </a:p>
        </p:txBody>
      </p:sp>
      <p:pic>
        <p:nvPicPr>
          <p:cNvPr id="162818" name="Picture 2" descr="C:\Users\Admin\Desktop\photos\Pipe Photos\DSCN02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33600" y="3810000"/>
            <a:ext cx="4064000" cy="2819400"/>
          </a:xfrm>
          <a:prstGeom prst="rect">
            <a:avLst/>
          </a:prstGeom>
          <a:ln>
            <a:noFill/>
          </a:ln>
          <a:effectLst>
            <a:outerShdw blurRad="292100" dist="139700" dir="2700000" algn="tl" rotWithShape="0">
              <a:srgbClr val="333333">
                <a:alpha val="65000"/>
              </a:srgbClr>
            </a:outerShdw>
          </a:effectLst>
        </p:spPr>
      </p:pic>
      <p:sp>
        <p:nvSpPr>
          <p:cNvPr id="11" name="Title 4">
            <a:hlinkClick r:id="rId3"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Follow-up Activities</a:t>
            </a:r>
            <a:endParaRPr lang="en-US" sz="1100" b="0" spc="0" dirty="0">
              <a:effectLst/>
            </a:endParaRPr>
          </a:p>
        </p:txBody>
      </p:sp>
    </p:spTree>
    <p:extLst>
      <p:ext uri="{BB962C8B-B14F-4D97-AF65-F5344CB8AC3E}">
        <p14:creationId xmlns:p14="http://schemas.microsoft.com/office/powerpoint/2010/main" val="36878540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mtClean="0"/>
              <a:t>Follow-up Pipe Replacement Activities</a:t>
            </a:r>
            <a:endParaRPr lang="en-US" dirty="0"/>
          </a:p>
        </p:txBody>
      </p:sp>
      <p:sp>
        <p:nvSpPr>
          <p:cNvPr id="3" name="Content Placeholder 2"/>
          <p:cNvSpPr>
            <a:spLocks noGrp="1"/>
          </p:cNvSpPr>
          <p:nvPr>
            <p:ph type="subTitle" idx="1"/>
          </p:nvPr>
        </p:nvSpPr>
        <p:spPr>
          <a:xfrm>
            <a:off x="228600" y="2209800"/>
            <a:ext cx="7924800" cy="3877403"/>
          </a:xfrm>
        </p:spPr>
        <p:txBody>
          <a:bodyPr>
            <a:normAutofit/>
          </a:bodyPr>
          <a:lstStyle/>
          <a:p>
            <a:pPr lvl="0"/>
            <a:r>
              <a:rPr lang="en-US" dirty="0" smtClean="0"/>
              <a:t>Monitor environmental issues</a:t>
            </a:r>
          </a:p>
          <a:p>
            <a:pPr lvl="1" indent="-347663" algn="l">
              <a:buFont typeface="Arial" pitchFamily="34" charset="0"/>
              <a:buChar char="•"/>
            </a:pPr>
            <a:r>
              <a:rPr lang="en-US" dirty="0" smtClean="0">
                <a:solidFill>
                  <a:schemeClr val="tx1"/>
                </a:solidFill>
              </a:rPr>
              <a:t>Additional mulching if needed</a:t>
            </a:r>
          </a:p>
          <a:p>
            <a:pPr lvl="1" indent="-347663" algn="l">
              <a:buFont typeface="Arial" pitchFamily="34" charset="0"/>
              <a:buChar char="•"/>
            </a:pPr>
            <a:r>
              <a:rPr lang="en-US" dirty="0" smtClean="0">
                <a:solidFill>
                  <a:schemeClr val="tx1"/>
                </a:solidFill>
              </a:rPr>
              <a:t>Monitor seeded areas for growth</a:t>
            </a:r>
          </a:p>
          <a:p>
            <a:pPr lvl="1" indent="-347663" algn="l">
              <a:buFont typeface="Arial" pitchFamily="34" charset="0"/>
              <a:buChar char="•"/>
            </a:pPr>
            <a:r>
              <a:rPr lang="en-US" dirty="0" smtClean="0">
                <a:solidFill>
                  <a:schemeClr val="tx1"/>
                </a:solidFill>
              </a:rPr>
              <a:t>Maintain rock filters</a:t>
            </a:r>
          </a:p>
          <a:p>
            <a:pPr lvl="1" indent="-347663" algn="l">
              <a:buFont typeface="Arial" pitchFamily="34" charset="0"/>
              <a:buChar char="•"/>
            </a:pPr>
            <a:r>
              <a:rPr lang="en-US" dirty="0" smtClean="0">
                <a:solidFill>
                  <a:schemeClr val="tx1"/>
                </a:solidFill>
              </a:rPr>
              <a:t>Maintain silt fences</a:t>
            </a:r>
          </a:p>
          <a:p>
            <a:pPr lvl="1" indent="-347663" algn="l">
              <a:buFont typeface="Arial" pitchFamily="34" charset="0"/>
              <a:buChar char="•"/>
            </a:pPr>
            <a:r>
              <a:rPr lang="en-US" dirty="0" smtClean="0">
                <a:solidFill>
                  <a:schemeClr val="tx1"/>
                </a:solidFill>
              </a:rPr>
              <a:t>Removal  silt fences and other E&amp;S devices when    no longer needed</a:t>
            </a:r>
          </a:p>
        </p:txBody>
      </p:sp>
      <p:pic>
        <p:nvPicPr>
          <p:cNvPr id="5" name="Picture 2" descr="MVC-004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5867400" y="1600200"/>
            <a:ext cx="2082800" cy="1562100"/>
          </a:xfrm>
          <a:prstGeom prst="rect">
            <a:avLst/>
          </a:prstGeom>
          <a:ln>
            <a:noFill/>
          </a:ln>
          <a:effectLst>
            <a:outerShdw blurRad="292100" dist="139700" dir="2700000" algn="tl" rotWithShape="0">
              <a:srgbClr val="333333">
                <a:alpha val="65000"/>
              </a:srgbClr>
            </a:outerShdw>
          </a:effectLst>
        </p:spPr>
      </p:pic>
      <p:pic>
        <p:nvPicPr>
          <p:cNvPr id="6" name="Picture 2" descr="MVC-002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67400" y="3333750"/>
            <a:ext cx="2057400" cy="1543050"/>
          </a:xfrm>
          <a:prstGeom prst="rect">
            <a:avLst/>
          </a:prstGeom>
          <a:ln>
            <a:noFill/>
          </a:ln>
          <a:effectLst>
            <a:outerShdw blurRad="292100" dist="139700" dir="2700000" algn="tl" rotWithShape="0">
              <a:srgbClr val="333333">
                <a:alpha val="65000"/>
              </a:srgbClr>
            </a:outerShdw>
          </a:effectLst>
        </p:spPr>
      </p:pic>
      <p:sp>
        <p:nvSpPr>
          <p:cNvPr id="12" name="Title 4">
            <a:hlinkClick r:id="rId4"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Follow-up Activities</a:t>
            </a:r>
            <a:endParaRPr lang="en-US" sz="1100" b="0" spc="0" dirty="0">
              <a:effectLst/>
            </a:endParaRPr>
          </a:p>
        </p:txBody>
      </p:sp>
    </p:spTree>
    <p:extLst>
      <p:ext uri="{BB962C8B-B14F-4D97-AF65-F5344CB8AC3E}">
        <p14:creationId xmlns:p14="http://schemas.microsoft.com/office/powerpoint/2010/main" val="33657625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mtClean="0"/>
              <a:t>Follow-up Pipe Replacement Activities</a:t>
            </a:r>
            <a:endParaRPr lang="en-US" dirty="0"/>
          </a:p>
        </p:txBody>
      </p:sp>
      <p:sp>
        <p:nvSpPr>
          <p:cNvPr id="3" name="Content Placeholder 2"/>
          <p:cNvSpPr>
            <a:spLocks noGrp="1"/>
          </p:cNvSpPr>
          <p:nvPr>
            <p:ph type="subTitle" idx="1"/>
          </p:nvPr>
        </p:nvSpPr>
        <p:spPr>
          <a:xfrm>
            <a:off x="685800" y="2209800"/>
            <a:ext cx="7696200" cy="3877403"/>
          </a:xfrm>
        </p:spPr>
        <p:txBody>
          <a:bodyPr/>
          <a:lstStyle/>
          <a:p>
            <a:pPr lvl="0"/>
            <a:r>
              <a:rPr lang="en-US" smtClean="0"/>
              <a:t>Permanent replacement of temporary maintenance features </a:t>
            </a:r>
          </a:p>
          <a:p>
            <a:pPr marL="914400" lvl="1" indent="-457200" algn="l">
              <a:buFont typeface="Arial" pitchFamily="34" charset="0"/>
              <a:buChar char="•"/>
            </a:pPr>
            <a:r>
              <a:rPr lang="en-US" smtClean="0">
                <a:solidFill>
                  <a:schemeClr val="tx1"/>
                </a:solidFill>
              </a:rPr>
              <a:t>Permanent pipe trench restoration </a:t>
            </a:r>
          </a:p>
          <a:p>
            <a:pPr marL="914400" lvl="1" indent="-457200" algn="l">
              <a:buFont typeface="Arial" pitchFamily="34" charset="0"/>
              <a:buChar char="•"/>
            </a:pPr>
            <a:r>
              <a:rPr lang="en-US" smtClean="0">
                <a:solidFill>
                  <a:schemeClr val="tx1"/>
                </a:solidFill>
              </a:rPr>
              <a:t>Place headwalls, inlets, etc.</a:t>
            </a:r>
          </a:p>
          <a:p>
            <a:pPr lvl="0"/>
            <a:endParaRPr lang="en-US" smtClean="0"/>
          </a:p>
          <a:p>
            <a:endParaRPr lang="en-US" dirty="0"/>
          </a:p>
        </p:txBody>
      </p:sp>
      <p:pic>
        <p:nvPicPr>
          <p:cNvPr id="5" name="Picture 55"/>
          <p:cNvPicPr>
            <a:picLocks noChangeAspect="1" noChangeArrowheads="1"/>
          </p:cNvPicPr>
          <p:nvPr/>
        </p:nvPicPr>
        <p:blipFill>
          <a:blip r:embed="rId3" cstate="email">
            <a:lum bright="-30000"/>
            <a:extLst>
              <a:ext uri="{28A0092B-C50C-407E-A947-70E740481C1C}">
                <a14:useLocalDpi xmlns:a14="http://schemas.microsoft.com/office/drawing/2010/main"/>
              </a:ext>
            </a:extLst>
          </a:blip>
          <a:srcRect/>
          <a:stretch>
            <a:fillRect/>
          </a:stretch>
        </p:blipFill>
        <p:spPr bwMode="auto">
          <a:xfrm>
            <a:off x="4419599" y="4343400"/>
            <a:ext cx="2844307" cy="2133600"/>
          </a:xfrm>
          <a:prstGeom prst="rect">
            <a:avLst/>
          </a:prstGeom>
          <a:ln>
            <a:noFill/>
          </a:ln>
          <a:effectLst>
            <a:outerShdw blurRad="292100" dist="139700" dir="2700000" algn="tl" rotWithShape="0">
              <a:srgbClr val="333333">
                <a:alpha val="65000"/>
              </a:srgbClr>
            </a:outerShdw>
          </a:effectLst>
        </p:spPr>
      </p:pic>
      <p:pic>
        <p:nvPicPr>
          <p:cNvPr id="6" name="Picture 54"/>
          <p:cNvPicPr>
            <a:picLocks noChangeAspect="1" noChangeArrowheads="1"/>
          </p:cNvPicPr>
          <p:nvPr/>
        </p:nvPicPr>
        <p:blipFill>
          <a:blip r:embed="rId4" cstate="email">
            <a:lum bright="-20000"/>
            <a:extLst>
              <a:ext uri="{28A0092B-C50C-407E-A947-70E740481C1C}">
                <a14:useLocalDpi xmlns:a14="http://schemas.microsoft.com/office/drawing/2010/main"/>
              </a:ext>
            </a:extLst>
          </a:blip>
          <a:srcRect/>
          <a:stretch>
            <a:fillRect/>
          </a:stretch>
        </p:blipFill>
        <p:spPr bwMode="auto">
          <a:xfrm>
            <a:off x="1143000" y="4343400"/>
            <a:ext cx="3048000" cy="2110520"/>
          </a:xfrm>
          <a:prstGeom prst="rect">
            <a:avLst/>
          </a:prstGeom>
          <a:ln>
            <a:noFill/>
          </a:ln>
          <a:effectLst>
            <a:outerShdw blurRad="292100" dist="139700" dir="2700000" algn="tl" rotWithShape="0">
              <a:srgbClr val="333333">
                <a:alpha val="65000"/>
              </a:srgbClr>
            </a:outerShdw>
          </a:effectLst>
        </p:spPr>
      </p:pic>
      <p:sp>
        <p:nvSpPr>
          <p:cNvPr id="12" name="Title 4">
            <a:hlinkClick r:id="rId5"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Follow-up Activities</a:t>
            </a:r>
            <a:endParaRPr lang="en-US" sz="1100" b="0" spc="0" dirty="0">
              <a:effectLst/>
            </a:endParaRPr>
          </a:p>
        </p:txBody>
      </p:sp>
    </p:spTree>
    <p:extLst>
      <p:ext uri="{BB962C8B-B14F-4D97-AF65-F5344CB8AC3E}">
        <p14:creationId xmlns:p14="http://schemas.microsoft.com/office/powerpoint/2010/main" val="29184512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457200" y="2057400"/>
            <a:ext cx="3276600" cy="3867150"/>
          </a:xfrm>
        </p:spPr>
        <p:txBody>
          <a:bodyPr>
            <a:normAutofit fontScale="92500" lnSpcReduction="20000"/>
          </a:bodyPr>
          <a:lstStyle/>
          <a:p>
            <a:pPr marL="0" indent="0">
              <a:buNone/>
            </a:pPr>
            <a:r>
              <a:rPr lang="en-US" sz="3200" u="sng" dirty="0" smtClean="0">
                <a:cs typeface="Times New Roman" pitchFamily="18" charset="0"/>
              </a:rPr>
              <a:t>Strategy:</a:t>
            </a:r>
          </a:p>
          <a:p>
            <a:pPr marL="0" indent="0">
              <a:buNone/>
            </a:pPr>
            <a:r>
              <a:rPr lang="en-US" sz="3200" dirty="0" smtClean="0">
                <a:cs typeface="Times New Roman" pitchFamily="18" charset="0"/>
              </a:rPr>
              <a:t>Identify and replace any pipes that could fail before the new surface improvement project reaches the end of its predicted lifecycle.</a:t>
            </a:r>
            <a:endParaRPr lang="en-US" sz="3200" dirty="0">
              <a:cs typeface="Times New Roman" pitchFamily="18" charset="0"/>
            </a:endParaRPr>
          </a:p>
        </p:txBody>
      </p:sp>
      <p:sp>
        <p:nvSpPr>
          <p:cNvPr id="2" name="Title 1"/>
          <p:cNvSpPr>
            <a:spLocks noGrp="1"/>
          </p:cNvSpPr>
          <p:nvPr>
            <p:ph type="title"/>
          </p:nvPr>
        </p:nvSpPr>
        <p:spPr/>
        <p:txBody>
          <a:bodyPr>
            <a:normAutofit fontScale="90000"/>
          </a:bodyPr>
          <a:lstStyle/>
          <a:p>
            <a:r>
              <a:rPr lang="en-US" dirty="0" smtClean="0"/>
              <a:t>Example of Preventive Maintenance for Pipe Replacement</a:t>
            </a:r>
            <a:endParaRPr lang="en-US" dirty="0"/>
          </a:p>
        </p:txBody>
      </p:sp>
      <p:pic>
        <p:nvPicPr>
          <p:cNvPr id="6" name="Picture 2" descr="C:\Users\Admin\Desktop\MHM Phase 2\training photos 03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3800" y="2057400"/>
            <a:ext cx="4724400" cy="3867150"/>
          </a:xfrm>
          <a:prstGeom prst="rect">
            <a:avLst/>
          </a:prstGeom>
          <a:ln>
            <a:noFill/>
          </a:ln>
          <a:effectLst>
            <a:outerShdw blurRad="292100" dist="139700" dir="2700000" algn="tl" rotWithShape="0">
              <a:srgbClr val="333333">
                <a:alpha val="65000"/>
              </a:srgbClr>
            </a:outerShdw>
          </a:effectLst>
        </p:spPr>
      </p:pic>
      <p:sp>
        <p:nvSpPr>
          <p:cNvPr id="7"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3068761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mtClean="0"/>
              <a:t>Follow-up Pipe Replacement Activities</a:t>
            </a:r>
            <a:endParaRPr lang="en-US" dirty="0"/>
          </a:p>
        </p:txBody>
      </p:sp>
      <p:sp>
        <p:nvSpPr>
          <p:cNvPr id="3" name="Content Placeholder 2"/>
          <p:cNvSpPr>
            <a:spLocks noGrp="1"/>
          </p:cNvSpPr>
          <p:nvPr>
            <p:ph type="subTitle" idx="1"/>
          </p:nvPr>
        </p:nvSpPr>
        <p:spPr>
          <a:xfrm>
            <a:off x="685800" y="2209800"/>
            <a:ext cx="7696200" cy="3877403"/>
          </a:xfrm>
        </p:spPr>
        <p:txBody>
          <a:bodyPr/>
          <a:lstStyle/>
          <a:p>
            <a:pPr lvl="0"/>
            <a:r>
              <a:rPr lang="en-US" dirty="0" smtClean="0"/>
              <a:t>Permanent replacement of temporary maintenance features </a:t>
            </a:r>
            <a:r>
              <a:rPr lang="en-US" sz="2400" dirty="0" smtClean="0"/>
              <a:t>(continued):</a:t>
            </a:r>
          </a:p>
          <a:p>
            <a:pPr lvl="1"/>
            <a:r>
              <a:rPr lang="en-US" sz="2400" dirty="0" smtClean="0">
                <a:solidFill>
                  <a:schemeClr val="tx1"/>
                </a:solidFill>
                <a:hlinkClick r:id="rId3" action="ppaction://hlinksldjump"/>
              </a:rPr>
              <a:t>Click here to go to the Pipe Trench Restoration Training Module.</a:t>
            </a:r>
            <a:endParaRPr lang="en-US" sz="2400" dirty="0" smtClean="0">
              <a:solidFill>
                <a:schemeClr val="tx1"/>
              </a:solidFill>
            </a:endParaRPr>
          </a:p>
          <a:p>
            <a:pPr lvl="0"/>
            <a:endParaRPr lang="en-US" dirty="0" smtClean="0"/>
          </a:p>
          <a:p>
            <a:endParaRPr lang="en-US" dirty="0"/>
          </a:p>
        </p:txBody>
      </p:sp>
      <p:pic>
        <p:nvPicPr>
          <p:cNvPr id="596994" name="Picture 2" descr="C:\Users\Admin\Desktop\Patching\Manual Patching Photos\Patching and Trench Restoration\52202 01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0" y="4114800"/>
            <a:ext cx="2971800" cy="2220502"/>
          </a:xfrm>
          <a:prstGeom prst="rect">
            <a:avLst/>
          </a:prstGeom>
          <a:ln>
            <a:noFill/>
          </a:ln>
          <a:effectLst>
            <a:outerShdw blurRad="292100" dist="139700" dir="2700000" algn="tl" rotWithShape="0">
              <a:srgbClr val="333333">
                <a:alpha val="65000"/>
              </a:srgbClr>
            </a:outerShdw>
          </a:effectLst>
        </p:spPr>
      </p:pic>
      <p:sp>
        <p:nvSpPr>
          <p:cNvPr id="9" name="Title 4">
            <a:hlinkClick r:id="rId5"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Follow-up Activities</a:t>
            </a:r>
            <a:endParaRPr lang="en-US" sz="1100" b="0" spc="0" dirty="0">
              <a:effectLst/>
            </a:endParaRPr>
          </a:p>
        </p:txBody>
      </p:sp>
    </p:spTree>
    <p:extLst>
      <p:ext uri="{BB962C8B-B14F-4D97-AF65-F5344CB8AC3E}">
        <p14:creationId xmlns:p14="http://schemas.microsoft.com/office/powerpoint/2010/main" val="7141889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mtClean="0"/>
              <a:t>Follow-up Pipe Replacement Activities</a:t>
            </a:r>
            <a:endParaRPr lang="en-US" dirty="0"/>
          </a:p>
        </p:txBody>
      </p:sp>
      <p:sp>
        <p:nvSpPr>
          <p:cNvPr id="3" name="Content Placeholder 2"/>
          <p:cNvSpPr>
            <a:spLocks noGrp="1"/>
          </p:cNvSpPr>
          <p:nvPr>
            <p:ph type="subTitle" idx="1"/>
          </p:nvPr>
        </p:nvSpPr>
        <p:spPr>
          <a:xfrm>
            <a:off x="685800" y="2209800"/>
            <a:ext cx="7696200" cy="3877403"/>
          </a:xfrm>
        </p:spPr>
        <p:txBody>
          <a:bodyPr/>
          <a:lstStyle/>
          <a:p>
            <a:pPr lvl="0"/>
            <a:r>
              <a:rPr lang="en-US" dirty="0" smtClean="0"/>
              <a:t>Complete follow-up activities as required by permits issued by DEP/COE (Corps of Engineers)</a:t>
            </a:r>
          </a:p>
          <a:p>
            <a:endParaRPr lang="en-US" dirty="0"/>
          </a:p>
        </p:txBody>
      </p:sp>
      <p:pic>
        <p:nvPicPr>
          <p:cNvPr id="5" name="Picture 20"/>
          <p:cNvPicPr>
            <a:picLocks noChangeAspect="1" noChangeArrowheads="1"/>
          </p:cNvPicPr>
          <p:nvPr/>
        </p:nvPicPr>
        <p:blipFill>
          <a:blip r:embed="rId2" cstate="email">
            <a:lum bright="-20000" contrast="20000"/>
            <a:extLst>
              <a:ext uri="{28A0092B-C50C-407E-A947-70E740481C1C}">
                <a14:useLocalDpi xmlns:a14="http://schemas.microsoft.com/office/drawing/2010/main"/>
              </a:ext>
            </a:extLst>
          </a:blip>
          <a:srcRect/>
          <a:stretch>
            <a:fillRect/>
          </a:stretch>
        </p:blipFill>
        <p:spPr bwMode="auto">
          <a:xfrm>
            <a:off x="2743200" y="3352800"/>
            <a:ext cx="4419600" cy="3316919"/>
          </a:xfrm>
          <a:prstGeom prst="rect">
            <a:avLst/>
          </a:prstGeom>
          <a:ln>
            <a:noFill/>
          </a:ln>
          <a:effectLst>
            <a:outerShdw blurRad="292100" dist="139700" dir="2700000" algn="tl" rotWithShape="0">
              <a:srgbClr val="333333">
                <a:alpha val="65000"/>
              </a:srgbClr>
            </a:outerShdw>
          </a:effectLst>
        </p:spPr>
      </p:pic>
      <p:sp>
        <p:nvSpPr>
          <p:cNvPr id="11" name="Title 4">
            <a:hlinkClick r:id="rId3"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Follow-up Activities</a:t>
            </a:r>
            <a:endParaRPr lang="en-US" sz="1100" b="0" spc="0" dirty="0">
              <a:effectLst/>
            </a:endParaRPr>
          </a:p>
        </p:txBody>
      </p:sp>
    </p:spTree>
    <p:extLst>
      <p:ext uri="{BB962C8B-B14F-4D97-AF65-F5344CB8AC3E}">
        <p14:creationId xmlns:p14="http://schemas.microsoft.com/office/powerpoint/2010/main" val="14287533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Follow-up Activities</a:t>
            </a:r>
            <a:endParaRPr lang="en-US" dirty="0"/>
          </a:p>
        </p:txBody>
      </p:sp>
      <p:sp>
        <p:nvSpPr>
          <p:cNvPr id="3" name="Content Placeholder 2"/>
          <p:cNvSpPr>
            <a:spLocks noGrp="1"/>
          </p:cNvSpPr>
          <p:nvPr>
            <p:ph type="subTitle" idx="1"/>
          </p:nvPr>
        </p:nvSpPr>
        <p:spPr>
          <a:xfrm>
            <a:off x="609600" y="2218597"/>
            <a:ext cx="6400800" cy="3877403"/>
          </a:xfrm>
        </p:spPr>
        <p:txBody>
          <a:bodyPr/>
          <a:lstStyle/>
          <a:p>
            <a:pPr lvl="0"/>
            <a:r>
              <a:rPr lang="en-US" smtClean="0"/>
              <a:t>Identify and communicate overall Best Management Practices (BMPs)</a:t>
            </a:r>
          </a:p>
          <a:p>
            <a:endParaRPr lang="en-US" dirty="0"/>
          </a:p>
        </p:txBody>
      </p:sp>
      <p:sp>
        <p:nvSpPr>
          <p:cNvPr id="10" name="Title 4">
            <a:hlinkClick r:id="rId2"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Follow-up Activities</a:t>
            </a:r>
            <a:endParaRPr lang="en-US" sz="1100" b="0" spc="0" dirty="0">
              <a:effectLst/>
            </a:endParaRPr>
          </a:p>
        </p:txBody>
      </p:sp>
    </p:spTree>
    <p:extLst>
      <p:ext uri="{BB962C8B-B14F-4D97-AF65-F5344CB8AC3E}">
        <p14:creationId xmlns:p14="http://schemas.microsoft.com/office/powerpoint/2010/main" val="5891811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normAutofit/>
          </a:bodyPr>
          <a:lstStyle/>
          <a:p>
            <a:pPr marL="457200" indent="-457200">
              <a:spcBef>
                <a:spcPts val="0"/>
              </a:spcBef>
              <a:buFont typeface="+mj-lt"/>
              <a:buAutoNum type="arabicPeriod"/>
            </a:pPr>
            <a:r>
              <a:rPr lang="en-US" dirty="0" smtClean="0">
                <a:effectLst>
                  <a:glow rad="101600">
                    <a:schemeClr val="accent1">
                      <a:satMod val="175000"/>
                      <a:alpha val="40000"/>
                    </a:schemeClr>
                  </a:glow>
                </a:effectLst>
                <a:hlinkClick r:id="rId3" action="ppaction://hlinksldjump"/>
              </a:rPr>
              <a:t>Identify actions needed after the activity is completed to ensure that the completed work functions as designed.</a:t>
            </a:r>
            <a:endParaRPr lang="en-US" dirty="0" smtClean="0">
              <a:solidFill>
                <a:srgbClr val="FF0000"/>
              </a:solidFill>
              <a:effectLst>
                <a:glow rad="101600">
                  <a:schemeClr val="accent1">
                    <a:satMod val="175000"/>
                    <a:alpha val="40000"/>
                  </a:schemeClr>
                </a:glow>
              </a:effectLst>
            </a:endParaRPr>
          </a:p>
        </p:txBody>
      </p:sp>
      <p:sp>
        <p:nvSpPr>
          <p:cNvPr id="11" name="Title 4">
            <a:hlinkClick r:id="rId4"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Follow-up Activities</a:t>
            </a:r>
            <a:endParaRPr lang="en-US" sz="1100" b="0" spc="0" dirty="0">
              <a:effectLst/>
            </a:endParaRPr>
          </a:p>
        </p:txBody>
      </p:sp>
    </p:spTree>
    <p:extLst>
      <p:ext uri="{BB962C8B-B14F-4D97-AF65-F5344CB8AC3E}">
        <p14:creationId xmlns:p14="http://schemas.microsoft.com/office/powerpoint/2010/main" val="132256887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7"/>
          <p:cNvSpPr>
            <a:spLocks noGrp="1"/>
          </p:cNvSpPr>
          <p:nvPr>
            <p:ph sz="half" idx="1"/>
          </p:nvPr>
        </p:nvSpPr>
        <p:spPr/>
        <p:txBody>
          <a:bodyPr>
            <a:normAutofit/>
          </a:bodyPr>
          <a:lstStyle/>
          <a:p>
            <a:pPr marL="457200" indent="-457200">
              <a:spcBef>
                <a:spcPts val="0"/>
              </a:spcBef>
              <a:buFont typeface="+mj-lt"/>
              <a:buAutoNum type="arabicPeriod"/>
            </a:pPr>
            <a:r>
              <a:rPr lang="en-US" dirty="0" smtClean="0">
                <a:effectLst>
                  <a:glow rad="101600">
                    <a:schemeClr val="accent2">
                      <a:satMod val="175000"/>
                      <a:alpha val="40000"/>
                    </a:schemeClr>
                  </a:glow>
                </a:effectLst>
                <a:hlinkClick r:id="rId3" action="ppaction://hlinksldjump"/>
              </a:rPr>
              <a:t>Identify actions needed after the activity is completed to ensure that the completed work functions as designed.</a:t>
            </a:r>
            <a:endParaRPr lang="en-US" dirty="0" smtClean="0">
              <a:solidFill>
                <a:srgbClr val="FF0000"/>
              </a:solidFill>
              <a:effectLst>
                <a:glow rad="101600">
                  <a:schemeClr val="accent2">
                    <a:satMod val="175000"/>
                    <a:alpha val="40000"/>
                  </a:schemeClr>
                </a:glow>
              </a:effectLst>
            </a:endParaRPr>
          </a:p>
        </p:txBody>
      </p:sp>
      <p:sp>
        <p:nvSpPr>
          <p:cNvPr id="2" name="Text Placeholder 1"/>
          <p:cNvSpPr>
            <a:spLocks noGrp="1"/>
          </p:cNvSpPr>
          <p:nvPr>
            <p:ph type="body" sz="quarter" idx="10"/>
          </p:nvPr>
        </p:nvSpPr>
        <p:spPr/>
        <p:txBody>
          <a:bodyPr>
            <a:normAutofit fontScale="47500" lnSpcReduction="20000"/>
          </a:bodyPr>
          <a:lstStyle/>
          <a:p>
            <a:pPr marL="0" indent="0" algn="ctr">
              <a:buNone/>
            </a:pPr>
            <a:r>
              <a:rPr lang="en-US" dirty="0"/>
              <a:t>Actions needed after the activity is completed to ensure that the completed work functions as designed include</a:t>
            </a:r>
            <a:r>
              <a:rPr lang="en-US" dirty="0" smtClean="0"/>
              <a:t>:</a:t>
            </a:r>
            <a:endParaRPr lang="en-US" dirty="0"/>
          </a:p>
          <a:p>
            <a:r>
              <a:rPr lang="en-US" dirty="0"/>
              <a:t>Field view during inclement weather to ensure the entire drainage facility functions</a:t>
            </a:r>
          </a:p>
          <a:p>
            <a:r>
              <a:rPr lang="en-US" dirty="0"/>
              <a:t>Environmental </a:t>
            </a:r>
            <a:r>
              <a:rPr lang="en-US" dirty="0" smtClean="0"/>
              <a:t>issues/Pub </a:t>
            </a:r>
            <a:r>
              <a:rPr lang="en-US" dirty="0"/>
              <a:t>464 requirements</a:t>
            </a:r>
          </a:p>
          <a:p>
            <a:r>
              <a:rPr lang="en-US" dirty="0"/>
              <a:t>Permanent replacement of temporary maintenance features</a:t>
            </a:r>
          </a:p>
          <a:p>
            <a:r>
              <a:rPr lang="en-US" dirty="0"/>
              <a:t>Record retention (Authorization to Enter, EDD form, etc.)</a:t>
            </a:r>
          </a:p>
          <a:p>
            <a:r>
              <a:rPr lang="en-US" dirty="0"/>
              <a:t>Follow-up activities required by permits issued by DEP/COE (Corps of Engineers)</a:t>
            </a:r>
          </a:p>
          <a:p>
            <a:r>
              <a:rPr lang="en-US" dirty="0"/>
              <a:t>Identify and communicate overall drainage best management practices (BMPs</a:t>
            </a:r>
            <a:r>
              <a:rPr lang="en-US" dirty="0" smtClean="0"/>
              <a:t>)</a:t>
            </a:r>
            <a:endParaRPr lang="en-US" dirty="0"/>
          </a:p>
        </p:txBody>
      </p:sp>
      <p:sp>
        <p:nvSpPr>
          <p:cNvPr id="11" name="Title 4">
            <a:hlinkClick r:id="rId4"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Follow-up Activities</a:t>
            </a:r>
            <a:endParaRPr lang="en-US" sz="1100" b="0" spc="0" dirty="0">
              <a:effectLst/>
            </a:endParaRPr>
          </a:p>
        </p:txBody>
      </p:sp>
    </p:spTree>
    <p:extLst>
      <p:ext uri="{BB962C8B-B14F-4D97-AF65-F5344CB8AC3E}">
        <p14:creationId xmlns:p14="http://schemas.microsoft.com/office/powerpoint/2010/main" val="304833953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09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Pipe Trench Restoration</a:t>
            </a:r>
            <a:endParaRPr lang="en-US" dirty="0"/>
          </a:p>
        </p:txBody>
      </p:sp>
      <p:sp>
        <p:nvSpPr>
          <p:cNvPr id="6" name="Title 4">
            <a:hlinkClick r:id="rId2"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extLst>
      <p:ext uri="{BB962C8B-B14F-4D97-AF65-F5344CB8AC3E}">
        <p14:creationId xmlns:p14="http://schemas.microsoft.com/office/powerpoint/2010/main" val="172514325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normAutofit lnSpcReduction="10000"/>
          </a:bodyPr>
          <a:lstStyle/>
          <a:p>
            <a:pPr marL="465138" indent="-465138"/>
            <a:r>
              <a:rPr lang="en-US" sz="3600" dirty="0" smtClean="0"/>
              <a:t>Understand how to plan and schedule for a pipe trench restoration project.</a:t>
            </a:r>
          </a:p>
          <a:p>
            <a:pPr marL="465138" indent="-465138"/>
            <a:r>
              <a:rPr lang="en-US" sz="3600" dirty="0" smtClean="0"/>
              <a:t>Identify all of the components of a pipe trench restoration Quality Assurance Review.</a:t>
            </a:r>
          </a:p>
          <a:p>
            <a:pPr marL="465138" indent="-465138"/>
            <a:r>
              <a:rPr lang="en-US" sz="3600" dirty="0" smtClean="0"/>
              <a:t>Understand how properly perform a pipe trench restoration project.</a:t>
            </a:r>
          </a:p>
          <a:p>
            <a:pPr marL="465138" indent="-465138"/>
            <a:endParaRPr lang="en-US" sz="3600" dirty="0" smtClean="0"/>
          </a:p>
          <a:p>
            <a:endParaRPr lang="en-US" dirty="0" smtClean="0"/>
          </a:p>
          <a:p>
            <a:endParaRPr lang="en-US" dirty="0" smtClean="0"/>
          </a:p>
          <a:p>
            <a:endParaRPr lang="en-US" dirty="0" smtClean="0"/>
          </a:p>
          <a:p>
            <a:endParaRPr lang="en-US" dirty="0" smtClean="0"/>
          </a:p>
          <a:p>
            <a:endParaRPr lang="en-US" dirty="0"/>
          </a:p>
        </p:txBody>
      </p:sp>
      <p:sp>
        <p:nvSpPr>
          <p:cNvPr id="6" name="Title 4">
            <a:hlinkClick r:id="rId2"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extLst>
      <p:ext uri="{BB962C8B-B14F-4D97-AF65-F5344CB8AC3E}">
        <p14:creationId xmlns:p14="http://schemas.microsoft.com/office/powerpoint/2010/main" val="12737206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normAutofit/>
          </a:bodyPr>
          <a:lstStyle/>
          <a:p>
            <a:pPr marL="393700" indent="-393700">
              <a:tabLst>
                <a:tab pos="0" algn="l"/>
              </a:tabLst>
            </a:pPr>
            <a:r>
              <a:rPr lang="en-US" dirty="0"/>
              <a:t>S</a:t>
            </a:r>
            <a:r>
              <a:rPr lang="en-US" dirty="0" smtClean="0"/>
              <a:t>ource documents that are helpful for conducting pipe trench restoration activities include:</a:t>
            </a:r>
          </a:p>
          <a:p>
            <a:pPr marL="857250" lvl="1" indent="-457200">
              <a:buFont typeface="Wingdings" pitchFamily="2" charset="2"/>
              <a:buChar char="ü"/>
              <a:tabLst>
                <a:tab pos="0" algn="l"/>
              </a:tabLst>
            </a:pPr>
            <a:r>
              <a:rPr lang="en-US" dirty="0" smtClean="0">
                <a:effectLst>
                  <a:glow rad="63500">
                    <a:schemeClr val="accent2">
                      <a:satMod val="175000"/>
                      <a:alpha val="40000"/>
                    </a:schemeClr>
                  </a:glow>
                </a:effectLst>
                <a:hlinkClick r:id="rId2" action="ppaction://hlinksldjump"/>
              </a:rPr>
              <a:t>Publication 113, Highway Foreman Manual </a:t>
            </a:r>
            <a:endParaRPr lang="en-US" dirty="0" smtClean="0">
              <a:solidFill>
                <a:srgbClr val="FF0000"/>
              </a:solidFill>
              <a:effectLst>
                <a:glow rad="63500">
                  <a:schemeClr val="accent2">
                    <a:satMod val="175000"/>
                    <a:alpha val="40000"/>
                  </a:schemeClr>
                </a:glow>
              </a:effectLst>
            </a:endParaRPr>
          </a:p>
          <a:p>
            <a:pPr marL="857250" lvl="1" indent="-457200">
              <a:buFont typeface="Wingdings" pitchFamily="2" charset="2"/>
              <a:buChar char="ü"/>
              <a:tabLst>
                <a:tab pos="0" algn="l"/>
              </a:tabLst>
            </a:pPr>
            <a:r>
              <a:rPr lang="en-US" dirty="0" smtClean="0">
                <a:effectLst>
                  <a:glow rad="63500">
                    <a:schemeClr val="accent2">
                      <a:satMod val="175000"/>
                      <a:alpha val="40000"/>
                    </a:schemeClr>
                  </a:glow>
                </a:effectLst>
                <a:hlinkClick r:id="rId3" action="ppaction://hlinksldjump"/>
              </a:rPr>
              <a:t>M-7121 TR, Trench Restoration Quality Assurance Review Evaluation</a:t>
            </a:r>
            <a:endParaRPr lang="en-US" dirty="0" smtClean="0">
              <a:effectLst>
                <a:glow rad="63500">
                  <a:schemeClr val="accent2">
                    <a:satMod val="175000"/>
                    <a:alpha val="40000"/>
                  </a:schemeClr>
                </a:glow>
              </a:effectLst>
            </a:endParaRPr>
          </a:p>
          <a:p>
            <a:pPr marL="0" indent="0">
              <a:buNone/>
              <a:tabLst>
                <a:tab pos="0" algn="l"/>
              </a:tabLst>
            </a:pPr>
            <a:endParaRPr lang="en-US" dirty="0" smtClean="0"/>
          </a:p>
          <a:p>
            <a:endParaRPr lang="en-US" dirty="0" smtClean="0"/>
          </a:p>
          <a:p>
            <a:endParaRPr lang="en-US" dirty="0" smtClean="0"/>
          </a:p>
          <a:p>
            <a:pPr>
              <a:buNone/>
            </a:pPr>
            <a:endParaRPr lang="en-US" dirty="0" smtClean="0"/>
          </a:p>
        </p:txBody>
      </p:sp>
      <p:sp>
        <p:nvSpPr>
          <p:cNvPr id="2" name="Title 1"/>
          <p:cNvSpPr>
            <a:spLocks noGrp="1"/>
          </p:cNvSpPr>
          <p:nvPr>
            <p:ph type="title"/>
          </p:nvPr>
        </p:nvSpPr>
        <p:spPr/>
        <p:txBody>
          <a:bodyPr>
            <a:normAutofit fontScale="90000"/>
          </a:bodyPr>
          <a:lstStyle/>
          <a:p>
            <a:pPr algn="ctr"/>
            <a:r>
              <a:rPr lang="en-US" dirty="0" smtClean="0"/>
              <a:t>Planning and Scheduling For Pipe Trench Restoration</a:t>
            </a:r>
            <a:endParaRPr lang="en-US" dirty="0"/>
          </a:p>
        </p:txBody>
      </p:sp>
      <p:sp>
        <p:nvSpPr>
          <p:cNvPr id="7" name="Title 4">
            <a:hlinkClick r:id="rId4"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extLst>
      <p:ext uri="{BB962C8B-B14F-4D97-AF65-F5344CB8AC3E}">
        <p14:creationId xmlns:p14="http://schemas.microsoft.com/office/powerpoint/2010/main" val="22391624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38400" y="152400"/>
            <a:ext cx="4720277" cy="640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4">
            <a:hlinkClick r:id="rId3"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
        <p:nvSpPr>
          <p:cNvPr id="4" name="Action Button: Custom 3">
            <a:hlinkClick r:id="rId4" action="ppaction://hlinksldjump" highlightClick="1"/>
          </p:cNvPr>
          <p:cNvSpPr/>
          <p:nvPr/>
        </p:nvSpPr>
        <p:spPr>
          <a:xfrm>
            <a:off x="8001000" y="6324600"/>
            <a:ext cx="914400" cy="38100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BACK</a:t>
            </a:r>
            <a:endParaRPr lang="en-US" dirty="0"/>
          </a:p>
        </p:txBody>
      </p:sp>
    </p:spTree>
    <p:extLst>
      <p:ext uri="{BB962C8B-B14F-4D97-AF65-F5344CB8AC3E}">
        <p14:creationId xmlns:p14="http://schemas.microsoft.com/office/powerpoint/2010/main" val="300097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Maintenance Planning Strategies Compared</a:t>
            </a: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3206888324"/>
              </p:ext>
            </p:extLst>
          </p:nvPr>
        </p:nvGraphicFramePr>
        <p:xfrm>
          <a:off x="1219200" y="2087880"/>
          <a:ext cx="6553200" cy="4541520"/>
        </p:xfrm>
        <a:graphic>
          <a:graphicData uri="http://schemas.openxmlformats.org/drawingml/2006/table">
            <a:tbl>
              <a:tblPr firstRow="1" bandRow="1">
                <a:tableStyleId>{5C22544A-7EE6-4342-B048-85BDC9FD1C3A}</a:tableStyleId>
              </a:tblPr>
              <a:tblGrid>
                <a:gridCol w="1965960"/>
                <a:gridCol w="1453101"/>
                <a:gridCol w="1638300"/>
                <a:gridCol w="1495839"/>
              </a:tblGrid>
              <a:tr h="333715">
                <a:tc>
                  <a:txBody>
                    <a:bodyPr/>
                    <a:lstStyle/>
                    <a:p>
                      <a:r>
                        <a:rPr lang="en-US" sz="1800" dirty="0" smtClean="0"/>
                        <a:t>Qualities</a:t>
                      </a:r>
                      <a:endParaRPr lang="en-US" sz="1800" dirty="0"/>
                    </a:p>
                  </a:txBody>
                  <a:tcPr/>
                </a:tc>
                <a:tc>
                  <a:txBody>
                    <a:bodyPr/>
                    <a:lstStyle/>
                    <a:p>
                      <a:pPr algn="ctr"/>
                      <a:r>
                        <a:rPr lang="en-US" sz="1800" dirty="0" smtClean="0"/>
                        <a:t>Demand</a:t>
                      </a:r>
                      <a:endParaRPr lang="en-US" sz="1800" dirty="0"/>
                    </a:p>
                  </a:txBody>
                  <a:tcPr/>
                </a:tc>
                <a:tc>
                  <a:txBody>
                    <a:bodyPr/>
                    <a:lstStyle/>
                    <a:p>
                      <a:pPr algn="ctr"/>
                      <a:r>
                        <a:rPr lang="en-US" sz="1800" dirty="0" smtClean="0"/>
                        <a:t>Preventative</a:t>
                      </a:r>
                      <a:endParaRPr lang="en-US" sz="1800" dirty="0"/>
                    </a:p>
                  </a:txBody>
                  <a:tcPr/>
                </a:tc>
                <a:tc>
                  <a:txBody>
                    <a:bodyPr/>
                    <a:lstStyle/>
                    <a:p>
                      <a:pPr algn="ctr"/>
                      <a:r>
                        <a:rPr lang="en-US" sz="1800" dirty="0" smtClean="0"/>
                        <a:t>Preparatory</a:t>
                      </a:r>
                      <a:endParaRPr lang="en-US" sz="1800" dirty="0"/>
                    </a:p>
                  </a:txBody>
                  <a:tcPr/>
                </a:tc>
              </a:tr>
              <a:tr h="333715">
                <a:tc>
                  <a:txBody>
                    <a:bodyPr/>
                    <a:lstStyle/>
                    <a:p>
                      <a:r>
                        <a:rPr lang="en-US" sz="1600" dirty="0" smtClean="0"/>
                        <a:t>Reactive</a:t>
                      </a:r>
                      <a:endParaRPr lang="en-US" sz="1600" dirty="0"/>
                    </a:p>
                  </a:txBody>
                  <a:tcPr/>
                </a:tc>
                <a:tc>
                  <a:txBody>
                    <a:bodyPr/>
                    <a:lstStyle/>
                    <a:p>
                      <a:pPr algn="ctr"/>
                      <a:r>
                        <a:rPr lang="en-US" dirty="0" smtClean="0">
                          <a:sym typeface="Wingdings"/>
                        </a:rPr>
                        <a:t></a:t>
                      </a:r>
                      <a:endParaRPr lang="en-US" dirty="0"/>
                    </a:p>
                  </a:txBody>
                  <a:tcPr/>
                </a:tc>
                <a:tc>
                  <a:txBody>
                    <a:bodyPr/>
                    <a:lstStyle/>
                    <a:p>
                      <a:pPr algn="ctr"/>
                      <a:endParaRPr lang="en-US" dirty="0"/>
                    </a:p>
                  </a:txBody>
                  <a:tcPr/>
                </a:tc>
                <a:tc>
                  <a:txBody>
                    <a:bodyPr/>
                    <a:lstStyle/>
                    <a:p>
                      <a:pPr algn="ctr"/>
                      <a:endParaRPr lang="en-US" dirty="0"/>
                    </a:p>
                  </a:txBody>
                  <a:tcPr/>
                </a:tc>
              </a:tr>
              <a:tr h="333715">
                <a:tc>
                  <a:txBody>
                    <a:bodyPr/>
                    <a:lstStyle/>
                    <a:p>
                      <a:r>
                        <a:rPr lang="en-US" sz="1600" dirty="0" smtClean="0"/>
                        <a:t>Inefficient</a:t>
                      </a:r>
                      <a:endParaRPr lang="en-US"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Wingdings"/>
                        </a:rPr>
                        <a:t></a:t>
                      </a:r>
                      <a:endParaRPr lang="en-US" dirty="0" smtClean="0"/>
                    </a:p>
                  </a:txBody>
                  <a:tcPr/>
                </a:tc>
                <a:tc>
                  <a:txBody>
                    <a:bodyPr/>
                    <a:lstStyle/>
                    <a:p>
                      <a:pPr algn="ctr"/>
                      <a:endParaRPr lang="en-US" dirty="0"/>
                    </a:p>
                  </a:txBody>
                  <a:tcPr/>
                </a:tc>
                <a:tc>
                  <a:txBody>
                    <a:bodyPr/>
                    <a:lstStyle/>
                    <a:p>
                      <a:pPr algn="ctr"/>
                      <a:endParaRPr lang="en-US" dirty="0"/>
                    </a:p>
                  </a:txBody>
                  <a:tcPr/>
                </a:tc>
              </a:tr>
              <a:tr h="740572">
                <a:tc>
                  <a:txBody>
                    <a:bodyPr/>
                    <a:lstStyle/>
                    <a:p>
                      <a:r>
                        <a:rPr lang="en-US" sz="1600" dirty="0" smtClean="0"/>
                        <a:t>Hampers immediate and long-range</a:t>
                      </a:r>
                      <a:r>
                        <a:rPr lang="en-US" sz="1600" baseline="0" dirty="0" smtClean="0"/>
                        <a:t> planning efforts</a:t>
                      </a:r>
                      <a:endParaRPr lang="en-US"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ym typeface="Wingding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Wingdings"/>
                        </a:rPr>
                        <a:t></a:t>
                      </a:r>
                      <a:endParaRPr lang="en-US" dirty="0" smtClean="0"/>
                    </a:p>
                  </a:txBody>
                  <a:tcPr/>
                </a:tc>
                <a:tc>
                  <a:txBody>
                    <a:bodyPr/>
                    <a:lstStyle/>
                    <a:p>
                      <a:pPr algn="ctr"/>
                      <a:endParaRPr lang="en-US" dirty="0"/>
                    </a:p>
                  </a:txBody>
                  <a:tcPr/>
                </a:tc>
                <a:tc>
                  <a:txBody>
                    <a:bodyPr/>
                    <a:lstStyle/>
                    <a:p>
                      <a:pPr algn="ctr"/>
                      <a:endParaRPr lang="en-US" dirty="0"/>
                    </a:p>
                  </a:txBody>
                  <a:tcPr/>
                </a:tc>
              </a:tr>
              <a:tr h="333715">
                <a:tc>
                  <a:txBody>
                    <a:bodyPr/>
                    <a:lstStyle/>
                    <a:p>
                      <a:r>
                        <a:rPr lang="en-US" sz="1600" dirty="0" smtClean="0"/>
                        <a:t>Proactive</a:t>
                      </a:r>
                      <a:endParaRPr lang="en-US" sz="1600" dirty="0"/>
                    </a:p>
                  </a:txBody>
                  <a:tcPr/>
                </a:tc>
                <a:tc>
                  <a:txBody>
                    <a:bodyPr/>
                    <a:lstStyle/>
                    <a:p>
                      <a:pPr algn="ct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Wingdings"/>
                        </a:rPr>
                        <a:t></a:t>
                      </a:r>
                      <a:endParaRPr 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Wingdings"/>
                        </a:rPr>
                        <a:t></a:t>
                      </a:r>
                      <a:endParaRPr lang="en-US" dirty="0" smtClean="0"/>
                    </a:p>
                  </a:txBody>
                  <a:tcPr/>
                </a:tc>
              </a:tr>
              <a:tr h="333715">
                <a:tc>
                  <a:txBody>
                    <a:bodyPr/>
                    <a:lstStyle/>
                    <a:p>
                      <a:r>
                        <a:rPr lang="en-US" sz="1600" dirty="0" smtClean="0"/>
                        <a:t>Efficient</a:t>
                      </a:r>
                      <a:endParaRPr lang="en-US" sz="1600" dirty="0"/>
                    </a:p>
                  </a:txBody>
                  <a:tcPr/>
                </a:tc>
                <a:tc>
                  <a:txBody>
                    <a:bodyPr/>
                    <a:lstStyle/>
                    <a:p>
                      <a:pPr algn="ct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Wingdings"/>
                        </a:rPr>
                        <a:t></a:t>
                      </a:r>
                      <a:endParaRPr lang="en-US" dirty="0" smtClean="0"/>
                    </a:p>
                  </a:txBody>
                  <a:tcPr/>
                </a:tc>
                <a:tc>
                  <a:txBody>
                    <a:bodyPr/>
                    <a:lstStyle/>
                    <a:p>
                      <a:pPr algn="ctr"/>
                      <a:r>
                        <a:rPr lang="en-US" dirty="0" smtClean="0">
                          <a:sym typeface="Wingdings"/>
                        </a:rPr>
                        <a:t></a:t>
                      </a:r>
                      <a:endParaRPr lang="en-US" dirty="0"/>
                    </a:p>
                  </a:txBody>
                  <a:tcPr/>
                </a:tc>
              </a:tr>
              <a:tr h="9600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Supports immediate and long-range</a:t>
                      </a:r>
                      <a:r>
                        <a:rPr lang="en-US" sz="1600" baseline="0" dirty="0" smtClean="0"/>
                        <a:t> planning efforts</a:t>
                      </a:r>
                      <a:endParaRPr lang="en-US" sz="1600" dirty="0" smtClean="0"/>
                    </a:p>
                    <a:p>
                      <a:endParaRPr lang="en-US" sz="1600" dirty="0"/>
                    </a:p>
                  </a:txBody>
                  <a:tcPr/>
                </a:tc>
                <a:tc>
                  <a:txBody>
                    <a:bodyPr/>
                    <a:lstStyle/>
                    <a:p>
                      <a:pPr algn="ctr"/>
                      <a:endParaRPr lang="en-US" dirty="0"/>
                    </a:p>
                  </a:txBody>
                  <a:tcPr/>
                </a:tc>
                <a:tc>
                  <a:txBody>
                    <a:bodyPr/>
                    <a:lstStyle/>
                    <a:p>
                      <a:pPr algn="ctr"/>
                      <a:endParaRPr lang="en-US" dirty="0" smtClean="0"/>
                    </a:p>
                    <a:p>
                      <a:pPr algn="ctr"/>
                      <a:r>
                        <a:rPr lang="en-US" dirty="0" smtClean="0">
                          <a:sym typeface="Wingdings"/>
                        </a:rPr>
                        <a:t></a:t>
                      </a:r>
                      <a:endParaRPr lang="en-US" dirty="0"/>
                    </a:p>
                  </a:txBody>
                  <a:tcPr/>
                </a:tc>
                <a:tc>
                  <a:txBody>
                    <a:bodyPr/>
                    <a:lstStyle/>
                    <a:p>
                      <a:pPr algn="ctr"/>
                      <a:endParaRPr lang="en-US" dirty="0" smtClean="0"/>
                    </a:p>
                    <a:p>
                      <a:pPr algn="ctr"/>
                      <a:r>
                        <a:rPr lang="en-US" dirty="0" smtClean="0">
                          <a:sym typeface="Wingdings"/>
                        </a:rPr>
                        <a:t></a:t>
                      </a:r>
                      <a:endParaRPr lang="en-US" dirty="0"/>
                    </a:p>
                  </a:txBody>
                  <a:tcPr/>
                </a:tc>
              </a:tr>
              <a:tr h="740572">
                <a:tc>
                  <a:txBody>
                    <a:bodyPr/>
                    <a:lstStyle/>
                    <a:p>
                      <a:r>
                        <a:rPr lang="en-US" sz="1600" dirty="0" smtClean="0"/>
                        <a:t>Helps extend useful life of surface improvement project</a:t>
                      </a:r>
                      <a:endParaRPr lang="en-US" sz="1600"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smtClean="0"/>
                    </a:p>
                    <a:p>
                      <a:pPr algn="ctr"/>
                      <a:r>
                        <a:rPr lang="en-US" dirty="0" smtClean="0">
                          <a:sym typeface="Wingdings"/>
                        </a:rPr>
                        <a:t></a:t>
                      </a:r>
                      <a:endParaRPr lang="en-US" dirty="0"/>
                    </a:p>
                  </a:txBody>
                  <a:tcPr/>
                </a:tc>
              </a:tr>
            </a:tbl>
          </a:graphicData>
        </a:graphic>
      </p:graphicFrame>
      <p:sp>
        <p:nvSpPr>
          <p:cNvPr id="5"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28542862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33600" y="304800"/>
            <a:ext cx="5029200" cy="6267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4">
            <a:hlinkClick r:id="rId3"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
        <p:nvSpPr>
          <p:cNvPr id="4" name="Action Button: Custom 3">
            <a:hlinkClick r:id="rId4" action="ppaction://hlinksldjump" highlightClick="1"/>
          </p:cNvPr>
          <p:cNvSpPr/>
          <p:nvPr/>
        </p:nvSpPr>
        <p:spPr>
          <a:xfrm>
            <a:off x="8001000" y="6324600"/>
            <a:ext cx="914400" cy="38100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BACK</a:t>
            </a:r>
            <a:endParaRPr lang="en-US" dirty="0"/>
          </a:p>
        </p:txBody>
      </p:sp>
    </p:spTree>
    <p:extLst>
      <p:ext uri="{BB962C8B-B14F-4D97-AF65-F5344CB8AC3E}">
        <p14:creationId xmlns:p14="http://schemas.microsoft.com/office/powerpoint/2010/main" val="348915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normAutofit/>
          </a:bodyPr>
          <a:lstStyle/>
          <a:p>
            <a:pPr marL="0" indent="0" algn="ctr">
              <a:buNone/>
              <a:tabLst>
                <a:tab pos="0" algn="l"/>
              </a:tabLst>
            </a:pPr>
            <a:r>
              <a:rPr lang="en-US" b="1" dirty="0" smtClean="0"/>
              <a:t>Planning for a pipe trench restoration project is not difficult but it is important.</a:t>
            </a:r>
          </a:p>
          <a:p>
            <a:r>
              <a:rPr lang="en-US" dirty="0" smtClean="0"/>
              <a:t>Pipe trenches not properly restored can:</a:t>
            </a:r>
          </a:p>
          <a:p>
            <a:pPr lvl="1">
              <a:buFont typeface="Wingdings" pitchFamily="2" charset="2"/>
              <a:buChar char="ü"/>
            </a:pPr>
            <a:r>
              <a:rPr lang="en-US" dirty="0" smtClean="0"/>
              <a:t>Create a traffic hazard for motorists</a:t>
            </a:r>
          </a:p>
          <a:p>
            <a:pPr lvl="1">
              <a:buFont typeface="Wingdings" pitchFamily="2" charset="2"/>
              <a:buChar char="ü"/>
            </a:pPr>
            <a:r>
              <a:rPr lang="en-US" dirty="0" smtClean="0"/>
              <a:t>Result in poor ride quality</a:t>
            </a:r>
          </a:p>
          <a:p>
            <a:pPr lvl="1">
              <a:buFont typeface="Wingdings" pitchFamily="2" charset="2"/>
              <a:buChar char="ü"/>
            </a:pPr>
            <a:r>
              <a:rPr lang="en-US" dirty="0" smtClean="0"/>
              <a:t>Reflect through surface improvement projects</a:t>
            </a:r>
          </a:p>
          <a:p>
            <a:endParaRPr lang="en-US" dirty="0" smtClean="0"/>
          </a:p>
          <a:p>
            <a:endParaRPr lang="en-US" dirty="0" smtClean="0"/>
          </a:p>
          <a:p>
            <a:pPr>
              <a:buNone/>
            </a:pPr>
            <a:endParaRPr lang="en-US" dirty="0" smtClean="0"/>
          </a:p>
        </p:txBody>
      </p:sp>
      <p:sp>
        <p:nvSpPr>
          <p:cNvPr id="2" name="Title 1"/>
          <p:cNvSpPr>
            <a:spLocks noGrp="1"/>
          </p:cNvSpPr>
          <p:nvPr>
            <p:ph type="title"/>
          </p:nvPr>
        </p:nvSpPr>
        <p:spPr/>
        <p:txBody>
          <a:bodyPr>
            <a:normAutofit fontScale="90000"/>
          </a:bodyPr>
          <a:lstStyle/>
          <a:p>
            <a:pPr algn="ctr"/>
            <a:r>
              <a:rPr lang="en-US" dirty="0" smtClean="0"/>
              <a:t>Planning and Scheduling For Pipe Trench Restoration</a:t>
            </a:r>
            <a:endParaRPr lang="en-US" dirty="0"/>
          </a:p>
        </p:txBody>
      </p:sp>
      <p:sp>
        <p:nvSpPr>
          <p:cNvPr id="7" name="Title 4">
            <a:hlinkClick r:id="rId2"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extLst>
      <p:ext uri="{BB962C8B-B14F-4D97-AF65-F5344CB8AC3E}">
        <p14:creationId xmlns:p14="http://schemas.microsoft.com/office/powerpoint/2010/main" val="2745128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normAutofit/>
          </a:bodyPr>
          <a:lstStyle/>
          <a:p>
            <a:r>
              <a:rPr lang="en-US" dirty="0" smtClean="0"/>
              <a:t>Trench restoration must be planned in conjunction with every pipe installation project.</a:t>
            </a:r>
          </a:p>
          <a:p>
            <a:endParaRPr lang="en-US" dirty="0" smtClean="0"/>
          </a:p>
          <a:p>
            <a:pPr>
              <a:buNone/>
            </a:pPr>
            <a:endParaRPr lang="en-US" dirty="0" smtClean="0"/>
          </a:p>
          <a:p>
            <a:endParaRPr lang="en-US" dirty="0" smtClean="0"/>
          </a:p>
          <a:p>
            <a:pPr>
              <a:buNone/>
            </a:pPr>
            <a:endParaRPr lang="en-US" dirty="0" smtClean="0"/>
          </a:p>
        </p:txBody>
      </p:sp>
      <p:sp>
        <p:nvSpPr>
          <p:cNvPr id="2" name="Title 1"/>
          <p:cNvSpPr>
            <a:spLocks noGrp="1"/>
          </p:cNvSpPr>
          <p:nvPr>
            <p:ph type="title"/>
          </p:nvPr>
        </p:nvSpPr>
        <p:spPr/>
        <p:txBody>
          <a:bodyPr>
            <a:normAutofit fontScale="90000"/>
          </a:bodyPr>
          <a:lstStyle/>
          <a:p>
            <a:pPr algn="ctr"/>
            <a:r>
              <a:rPr lang="en-US" dirty="0" smtClean="0"/>
              <a:t>Planning For Pipe Trench Restoration</a:t>
            </a:r>
            <a:endParaRPr lang="en-US" dirty="0"/>
          </a:p>
        </p:txBody>
      </p:sp>
      <p:pic>
        <p:nvPicPr>
          <p:cNvPr id="3074" name="Picture 2" descr="C:\Users\Admin\Desktop\Patching\Manual Patching Photos\Patching and Trench Restoration\Patching and Trench Restoration\23228 00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0" y="3124200"/>
            <a:ext cx="4419600" cy="3314700"/>
          </a:xfrm>
          <a:prstGeom prst="rect">
            <a:avLst/>
          </a:prstGeom>
          <a:ln>
            <a:noFill/>
          </a:ln>
          <a:effectLst>
            <a:outerShdw blurRad="292100" dist="139700" dir="2700000" algn="tl" rotWithShape="0">
              <a:srgbClr val="333333">
                <a:alpha val="65000"/>
              </a:srgbClr>
            </a:outerShdw>
          </a:effectLst>
        </p:spPr>
      </p:pic>
      <p:sp>
        <p:nvSpPr>
          <p:cNvPr id="8" name="Title 4">
            <a:hlinkClick r:id="rId3"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extLst>
      <p:ext uri="{BB962C8B-B14F-4D97-AF65-F5344CB8AC3E}">
        <p14:creationId xmlns:p14="http://schemas.microsoft.com/office/powerpoint/2010/main" val="40045262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normAutofit/>
          </a:bodyPr>
          <a:lstStyle/>
          <a:p>
            <a:r>
              <a:rPr lang="en-US" dirty="0" smtClean="0"/>
              <a:t>Trench restoration should be conducted as soon as possible after the pipe installation to minimize tort liability and improve the ride quality of the roadway.</a:t>
            </a:r>
          </a:p>
          <a:p>
            <a:pPr>
              <a:buNone/>
            </a:pPr>
            <a:endParaRPr lang="en-US" dirty="0" smtClean="0"/>
          </a:p>
          <a:p>
            <a:pPr>
              <a:buNone/>
            </a:pPr>
            <a:endParaRPr lang="en-US" dirty="0" smtClean="0"/>
          </a:p>
          <a:p>
            <a:endParaRPr lang="en-US" dirty="0" smtClean="0"/>
          </a:p>
          <a:p>
            <a:pPr>
              <a:buNone/>
            </a:pPr>
            <a:endParaRPr lang="en-US" dirty="0" smtClean="0"/>
          </a:p>
        </p:txBody>
      </p:sp>
      <p:sp>
        <p:nvSpPr>
          <p:cNvPr id="2" name="Title 1"/>
          <p:cNvSpPr>
            <a:spLocks noGrp="1"/>
          </p:cNvSpPr>
          <p:nvPr>
            <p:ph type="title"/>
          </p:nvPr>
        </p:nvSpPr>
        <p:spPr/>
        <p:txBody>
          <a:bodyPr>
            <a:normAutofit fontScale="90000"/>
          </a:bodyPr>
          <a:lstStyle/>
          <a:p>
            <a:pPr algn="ctr"/>
            <a:r>
              <a:rPr lang="en-US" dirty="0" smtClean="0"/>
              <a:t>Planning For Pipe Trench Restoration</a:t>
            </a:r>
            <a:endParaRPr lang="en-US" dirty="0"/>
          </a:p>
        </p:txBody>
      </p:sp>
      <p:pic>
        <p:nvPicPr>
          <p:cNvPr id="4098" name="Picture 2" descr="C:\Users\Admin\Desktop\photos\New folder\misc roadway photos\DSCN019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19400" y="3962400"/>
            <a:ext cx="3556000" cy="2667000"/>
          </a:xfrm>
          <a:prstGeom prst="rect">
            <a:avLst/>
          </a:prstGeom>
          <a:ln>
            <a:noFill/>
          </a:ln>
          <a:effectLst>
            <a:outerShdw blurRad="292100" dist="139700" dir="2700000" algn="tl" rotWithShape="0">
              <a:srgbClr val="333333">
                <a:alpha val="65000"/>
              </a:srgbClr>
            </a:outerShdw>
          </a:effectLst>
        </p:spPr>
      </p:pic>
      <p:sp>
        <p:nvSpPr>
          <p:cNvPr id="8" name="Title 4">
            <a:hlinkClick r:id="rId3"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extLst>
      <p:ext uri="{BB962C8B-B14F-4D97-AF65-F5344CB8AC3E}">
        <p14:creationId xmlns:p14="http://schemas.microsoft.com/office/powerpoint/2010/main" val="38588569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normAutofit/>
          </a:bodyPr>
          <a:lstStyle/>
          <a:p>
            <a:r>
              <a:rPr lang="en-US" dirty="0" smtClean="0"/>
              <a:t>Trench restoration is planned by tons.</a:t>
            </a:r>
          </a:p>
          <a:p>
            <a:endParaRPr lang="en-US" dirty="0" smtClean="0"/>
          </a:p>
          <a:p>
            <a:pPr>
              <a:buNone/>
            </a:pPr>
            <a:endParaRPr lang="en-US" dirty="0" smtClean="0"/>
          </a:p>
          <a:p>
            <a:endParaRPr lang="en-US" dirty="0" smtClean="0"/>
          </a:p>
          <a:p>
            <a:pPr>
              <a:buNone/>
            </a:pPr>
            <a:endParaRPr lang="en-US" dirty="0" smtClean="0"/>
          </a:p>
        </p:txBody>
      </p:sp>
      <p:sp>
        <p:nvSpPr>
          <p:cNvPr id="2" name="Title 1"/>
          <p:cNvSpPr>
            <a:spLocks noGrp="1"/>
          </p:cNvSpPr>
          <p:nvPr>
            <p:ph type="title"/>
          </p:nvPr>
        </p:nvSpPr>
        <p:spPr/>
        <p:txBody>
          <a:bodyPr>
            <a:normAutofit fontScale="90000"/>
          </a:bodyPr>
          <a:lstStyle/>
          <a:p>
            <a:pPr algn="ctr"/>
            <a:r>
              <a:rPr lang="en-US" dirty="0" smtClean="0"/>
              <a:t>Planning For Pipe Trench Restoration</a:t>
            </a:r>
            <a:endParaRPr lang="en-US" dirty="0"/>
          </a:p>
        </p:txBody>
      </p:sp>
      <p:pic>
        <p:nvPicPr>
          <p:cNvPr id="1026" name="Picture 2" descr="C:\Users\Admin\Desktop\Patching\Manual Patching Photos\Patching and Trench Restoration\52202 01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71800" y="2971800"/>
            <a:ext cx="3552180" cy="2654157"/>
          </a:xfrm>
          <a:prstGeom prst="rect">
            <a:avLst/>
          </a:prstGeom>
          <a:ln>
            <a:noFill/>
          </a:ln>
          <a:effectLst>
            <a:outerShdw blurRad="292100" dist="139700" dir="2700000" algn="tl" rotWithShape="0">
              <a:srgbClr val="333333">
                <a:alpha val="65000"/>
              </a:srgbClr>
            </a:outerShdw>
          </a:effectLst>
        </p:spPr>
      </p:pic>
      <p:sp>
        <p:nvSpPr>
          <p:cNvPr id="8" name="Title 4">
            <a:hlinkClick r:id="rId3"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extLst>
      <p:ext uri="{BB962C8B-B14F-4D97-AF65-F5344CB8AC3E}">
        <p14:creationId xmlns:p14="http://schemas.microsoft.com/office/powerpoint/2010/main" val="15936835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normAutofit/>
          </a:bodyPr>
          <a:lstStyle/>
          <a:p>
            <a:r>
              <a:rPr lang="en-US" sz="2400" dirty="0" smtClean="0"/>
              <a:t>Material needs for pipe trench restoration can be determined using the following steps:</a:t>
            </a:r>
          </a:p>
          <a:p>
            <a:pPr marL="914400" lvl="1" indent="-514350">
              <a:buFont typeface="+mj-lt"/>
              <a:buAutoNum type="arabicPeriod"/>
            </a:pPr>
            <a:endParaRPr lang="en-US" sz="2000" b="1" dirty="0" smtClean="0"/>
          </a:p>
          <a:p>
            <a:pPr>
              <a:buNone/>
            </a:pPr>
            <a:endParaRPr lang="en-US" dirty="0" smtClean="0"/>
          </a:p>
          <a:p>
            <a:endParaRPr lang="en-US" dirty="0" smtClean="0"/>
          </a:p>
          <a:p>
            <a:pPr>
              <a:buNone/>
            </a:pPr>
            <a:endParaRPr lang="en-US" dirty="0" smtClean="0"/>
          </a:p>
        </p:txBody>
      </p:sp>
      <p:sp>
        <p:nvSpPr>
          <p:cNvPr id="2" name="Title 1"/>
          <p:cNvSpPr>
            <a:spLocks noGrp="1"/>
          </p:cNvSpPr>
          <p:nvPr>
            <p:ph type="title"/>
          </p:nvPr>
        </p:nvSpPr>
        <p:spPr/>
        <p:txBody>
          <a:bodyPr>
            <a:normAutofit/>
          </a:bodyPr>
          <a:lstStyle/>
          <a:p>
            <a:r>
              <a:rPr lang="en-US" dirty="0" smtClean="0"/>
              <a:t>How many tons are needed?</a:t>
            </a:r>
          </a:p>
        </p:txBody>
      </p:sp>
      <p:sp>
        <p:nvSpPr>
          <p:cNvPr id="7" name="Rectangle 3"/>
          <p:cNvSpPr txBox="1">
            <a:spLocks noChangeArrowheads="1"/>
          </p:cNvSpPr>
          <p:nvPr/>
        </p:nvSpPr>
        <p:spPr>
          <a:xfrm>
            <a:off x="1219200" y="3124200"/>
            <a:ext cx="6553200" cy="2590800"/>
          </a:xfrm>
          <a:prstGeom prst="rect">
            <a:avLst/>
          </a:prstGeom>
          <a:solidFill>
            <a:schemeClr val="bg1"/>
          </a:solidFill>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	Sample formula	</a:t>
            </a:r>
          </a:p>
          <a:p>
            <a:pPr marL="800100" marR="0" lvl="1" indent="-342900" algn="l" defTabSz="914400" rtl="0" eaLnBrk="1" fontAlgn="auto" latinLnBrk="0" hangingPunct="1">
              <a:lnSpc>
                <a:spcPct val="100000"/>
              </a:lnSpc>
              <a:spcBef>
                <a:spcPct val="20000"/>
              </a:spcBef>
              <a:spcAft>
                <a:spcPts val="0"/>
              </a:spcAft>
              <a:buClrTx/>
              <a:buSzTx/>
              <a:buFont typeface="Wingdings" pitchFamily="2" charset="2"/>
              <a:buChar char="ü"/>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Length (FT.)  X Width (FT.) X Depth (IN.)  /150 = Tons of material.</a:t>
            </a:r>
          </a:p>
          <a:p>
            <a:pPr marL="800100" marR="0" lvl="1" indent="-342900" algn="l" defTabSz="914400" rtl="0" eaLnBrk="1" fontAlgn="auto" latinLnBrk="0" hangingPunct="1">
              <a:lnSpc>
                <a:spcPct val="100000"/>
              </a:lnSpc>
              <a:spcBef>
                <a:spcPct val="20000"/>
              </a:spcBef>
              <a:spcAft>
                <a:spcPts val="0"/>
              </a:spcAft>
              <a:buClrTx/>
              <a:buSzTx/>
              <a:buFont typeface="Wingdings" pitchFamily="2" charset="2"/>
              <a:buChar char="ü"/>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A good rule of thumb add 10% to qty. just to be sure.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000" b="1" dirty="0" smtClean="0"/>
          </a:p>
          <a:p>
            <a:pPr marL="742950" marR="0" lvl="1" indent="-285750" algn="l" defTabSz="914400" rtl="0" eaLnBrk="1" fontAlgn="auto" latinLnBrk="0" hangingPunct="1">
              <a:lnSpc>
                <a:spcPct val="100000"/>
              </a:lnSpc>
              <a:spcBef>
                <a:spcPct val="20000"/>
              </a:spcBef>
              <a:spcAft>
                <a:spcPts val="0"/>
              </a:spcAft>
              <a:buClrTx/>
              <a:buSzTx/>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Example</a:t>
            </a:r>
          </a:p>
          <a:p>
            <a:pPr marL="742950" marR="0" lvl="1" indent="-285750" algn="l" defTabSz="914400" rtl="0" eaLnBrk="1" fontAlgn="auto" latinLnBrk="0" hangingPunct="1">
              <a:lnSpc>
                <a:spcPct val="100000"/>
              </a:lnSpc>
              <a:spcBef>
                <a:spcPct val="20000"/>
              </a:spcBef>
              <a:spcAft>
                <a:spcPts val="0"/>
              </a:spcAft>
              <a:buClrTx/>
              <a:buSzTx/>
              <a:tabLst/>
              <a:defRPr/>
            </a:pPr>
            <a:r>
              <a:rPr lang="en-US" sz="2000" b="1" dirty="0" smtClean="0"/>
              <a:t>40 FT. x 7 FT. x 4 IN. =  1,120 / 150 =  7.47 Tons</a:t>
            </a:r>
          </a:p>
          <a:p>
            <a:pPr marL="742950" marR="0" lvl="1" indent="-285750" algn="l" defTabSz="914400" rtl="0" eaLnBrk="1" fontAlgn="auto" latinLnBrk="0" hangingPunct="1">
              <a:lnSpc>
                <a:spcPct val="100000"/>
              </a:lnSpc>
              <a:spcBef>
                <a:spcPct val="20000"/>
              </a:spcBef>
              <a:spcAft>
                <a:spcPts val="0"/>
              </a:spcAft>
              <a:buClrTx/>
              <a:buSzTx/>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Title 4">
            <a:hlinkClick r:id="rId2"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extLst>
      <p:ext uri="{BB962C8B-B14F-4D97-AF65-F5344CB8AC3E}">
        <p14:creationId xmlns:p14="http://schemas.microsoft.com/office/powerpoint/2010/main" val="21303763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sp>
        <p:nvSpPr>
          <p:cNvPr id="6" name="TextBox 5"/>
          <p:cNvSpPr txBox="1"/>
          <p:nvPr/>
        </p:nvSpPr>
        <p:spPr>
          <a:xfrm>
            <a:off x="381000" y="2438400"/>
            <a:ext cx="2743200" cy="923330"/>
          </a:xfrm>
          <a:prstGeom prst="rect">
            <a:avLst/>
          </a:prstGeom>
          <a:noFill/>
          <a:ln w="38100">
            <a:solidFill>
              <a:schemeClr val="tx1"/>
            </a:solidFill>
          </a:ln>
        </p:spPr>
        <p:txBody>
          <a:bodyPr wrap="square" rtlCol="0">
            <a:spAutoFit/>
          </a:bodyPr>
          <a:lstStyle/>
          <a:p>
            <a:pPr algn="ctr"/>
            <a:r>
              <a:rPr lang="en-US" dirty="0" smtClean="0"/>
              <a:t>Guidelines for proper crew size can be found in Publication 113</a:t>
            </a:r>
            <a:endParaRPr lang="en-US" dirty="0"/>
          </a:p>
        </p:txBody>
      </p:sp>
      <p:sp>
        <p:nvSpPr>
          <p:cNvPr id="14" name="Rectangle 13">
            <a:hlinkClick r:id="rId3" action="ppaction://hlinksldjump"/>
          </p:cNvPr>
          <p:cNvSpPr/>
          <p:nvPr/>
        </p:nvSpPr>
        <p:spPr>
          <a:xfrm>
            <a:off x="381000" y="2438400"/>
            <a:ext cx="2743200" cy="923330"/>
          </a:xfrm>
          <a:prstGeom prst="rect">
            <a:avLst/>
          </a:prstGeom>
          <a:gradFill>
            <a:gsLst>
              <a:gs pos="0">
                <a:srgbClr val="000082">
                  <a:alpha val="20000"/>
                </a:srgbClr>
              </a:gs>
              <a:gs pos="30000">
                <a:srgbClr val="66008F">
                  <a:alpha val="20000"/>
                </a:srgbClr>
              </a:gs>
              <a:gs pos="64999">
                <a:srgbClr val="BA0066">
                  <a:alpha val="20000"/>
                </a:srgbClr>
              </a:gs>
              <a:gs pos="89999">
                <a:srgbClr val="FF0000">
                  <a:alpha val="20000"/>
                </a:srgbClr>
              </a:gs>
              <a:gs pos="100000">
                <a:srgbClr val="FF8200">
                  <a:alpha val="20000"/>
                </a:srgbClr>
              </a:gs>
            </a:gsLst>
            <a:lin ang="162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1"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43400" y="457200"/>
            <a:ext cx="4045952"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itle 4">
            <a:hlinkClick r:id="rId5"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extLst>
      <p:ext uri="{BB962C8B-B14F-4D97-AF65-F5344CB8AC3E}">
        <p14:creationId xmlns:p14="http://schemas.microsoft.com/office/powerpoint/2010/main" val="27508318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sp>
        <p:nvSpPr>
          <p:cNvPr id="6" name="TextBox 5"/>
          <p:cNvSpPr txBox="1"/>
          <p:nvPr/>
        </p:nvSpPr>
        <p:spPr>
          <a:xfrm>
            <a:off x="381000" y="2438400"/>
            <a:ext cx="2743200" cy="923330"/>
          </a:xfrm>
          <a:prstGeom prst="rect">
            <a:avLst/>
          </a:prstGeom>
          <a:noFill/>
          <a:ln w="38100">
            <a:solidFill>
              <a:schemeClr val="tx1"/>
            </a:solidFill>
          </a:ln>
        </p:spPr>
        <p:txBody>
          <a:bodyPr wrap="square" rtlCol="0">
            <a:spAutoFit/>
          </a:bodyPr>
          <a:lstStyle/>
          <a:p>
            <a:pPr algn="ctr"/>
            <a:r>
              <a:rPr lang="en-US" dirty="0" smtClean="0"/>
              <a:t>Guidelines for proper crew size can be found in Publication 113</a:t>
            </a:r>
            <a:endParaRPr lang="en-US" dirty="0"/>
          </a:p>
        </p:txBody>
      </p:sp>
      <p:sp>
        <p:nvSpPr>
          <p:cNvPr id="14" name="Rectangle 13"/>
          <p:cNvSpPr/>
          <p:nvPr/>
        </p:nvSpPr>
        <p:spPr>
          <a:xfrm>
            <a:off x="381000" y="2438400"/>
            <a:ext cx="2743200" cy="923330"/>
          </a:xfrm>
          <a:prstGeom prst="rect">
            <a:avLst/>
          </a:prstGeom>
          <a:gradFill>
            <a:gsLst>
              <a:gs pos="0">
                <a:srgbClr val="000082">
                  <a:alpha val="20000"/>
                </a:srgbClr>
              </a:gs>
              <a:gs pos="30000">
                <a:srgbClr val="66008F">
                  <a:alpha val="20000"/>
                </a:srgbClr>
              </a:gs>
              <a:gs pos="64999">
                <a:srgbClr val="BA0066">
                  <a:alpha val="20000"/>
                </a:srgbClr>
              </a:gs>
              <a:gs pos="89999">
                <a:srgbClr val="FF0000">
                  <a:alpha val="20000"/>
                </a:srgbClr>
              </a:gs>
              <a:gs pos="100000">
                <a:srgbClr val="FF8200">
                  <a:alpha val="20000"/>
                </a:srgbClr>
              </a:gs>
            </a:gsLst>
            <a:lin ang="162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43400" y="457200"/>
            <a:ext cx="4045952"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ounded Rectangular Callout 11"/>
          <p:cNvSpPr/>
          <p:nvPr/>
        </p:nvSpPr>
        <p:spPr>
          <a:xfrm>
            <a:off x="990600" y="3200400"/>
            <a:ext cx="7543800" cy="3048000"/>
          </a:xfrm>
          <a:prstGeom prst="wedgeRoundRectCallout">
            <a:avLst>
              <a:gd name="adj1" fmla="val 18169"/>
              <a:gd name="adj2" fmla="val -951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9199" y="3505200"/>
            <a:ext cx="7090611"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itle 4">
            <a:hlinkClick r:id="rId5"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extLst>
      <p:ext uri="{BB962C8B-B14F-4D97-AF65-F5344CB8AC3E}">
        <p14:creationId xmlns:p14="http://schemas.microsoft.com/office/powerpoint/2010/main" val="19525758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2" grpId="0" animBg="1"/>
      <p:bldP spid="12" grpId="1" animBg="1"/>
    </p:bld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2133600"/>
            <a:ext cx="2362200" cy="381000"/>
          </a:xfrm>
          <a:prstGeom prst="rect">
            <a:avLst/>
          </a:prstGeom>
          <a:noFill/>
          <a:ln>
            <a:solidFill>
              <a:schemeClr val="accent1"/>
            </a:solidFill>
          </a:ln>
        </p:spPr>
        <p:txBody>
          <a:bodyPr wrap="square" rtlCol="0">
            <a:spAutoFit/>
          </a:bodyPr>
          <a:lstStyle/>
          <a:p>
            <a:pPr algn="ctr"/>
            <a:r>
              <a:rPr lang="en-US" dirty="0" smtClean="0"/>
              <a:t>Standard Crew Size</a:t>
            </a:r>
            <a:endParaRPr lang="en-US" dirty="0"/>
          </a:p>
        </p:txBody>
      </p:sp>
      <p:sp>
        <p:nvSpPr>
          <p:cNvPr id="11" name="TextBox 10"/>
          <p:cNvSpPr txBox="1"/>
          <p:nvPr/>
        </p:nvSpPr>
        <p:spPr>
          <a:xfrm>
            <a:off x="762000" y="3126833"/>
            <a:ext cx="2362200" cy="646331"/>
          </a:xfrm>
          <a:prstGeom prst="rect">
            <a:avLst/>
          </a:prstGeom>
          <a:noFill/>
          <a:ln>
            <a:solidFill>
              <a:schemeClr val="accent1"/>
            </a:solidFill>
          </a:ln>
        </p:spPr>
        <p:txBody>
          <a:bodyPr wrap="square" rtlCol="0">
            <a:spAutoFit/>
          </a:bodyPr>
          <a:lstStyle/>
          <a:p>
            <a:pPr algn="ctr"/>
            <a:r>
              <a:rPr lang="en-US" dirty="0" smtClean="0"/>
              <a:t>Standard Equipment List</a:t>
            </a:r>
            <a:endParaRPr lang="en-US" dirty="0"/>
          </a:p>
        </p:txBody>
      </p:sp>
      <p:sp>
        <p:nvSpPr>
          <p:cNvPr id="16" name="TextBox 15"/>
          <p:cNvSpPr txBox="1"/>
          <p:nvPr/>
        </p:nvSpPr>
        <p:spPr>
          <a:xfrm>
            <a:off x="381000" y="609600"/>
            <a:ext cx="3200400" cy="923330"/>
          </a:xfrm>
          <a:prstGeom prst="rect">
            <a:avLst/>
          </a:prstGeom>
          <a:noFill/>
          <a:ln>
            <a:solidFill>
              <a:schemeClr val="accent1"/>
            </a:solidFill>
          </a:ln>
        </p:spPr>
        <p:txBody>
          <a:bodyPr wrap="square" rtlCol="0">
            <a:spAutoFit/>
          </a:bodyPr>
          <a:lstStyle/>
          <a:p>
            <a:pPr algn="ctr"/>
            <a:r>
              <a:rPr lang="en-US" b="1" dirty="0" smtClean="0"/>
              <a:t>Pub 113 </a:t>
            </a:r>
          </a:p>
          <a:p>
            <a:pPr algn="ctr"/>
            <a:r>
              <a:rPr lang="en-US" b="1" dirty="0" smtClean="0"/>
              <a:t>Assembly Requirements for </a:t>
            </a:r>
          </a:p>
          <a:p>
            <a:pPr algn="ctr"/>
            <a:r>
              <a:rPr lang="en-US" b="1" dirty="0" smtClean="0"/>
              <a:t>Pipe Replacement</a:t>
            </a:r>
            <a:endParaRPr lang="en-US" b="1" dirty="0"/>
          </a:p>
        </p:txBody>
      </p:sp>
      <p:sp>
        <p:nvSpPr>
          <p:cNvPr id="8" name="TextBox 7"/>
          <p:cNvSpPr txBox="1"/>
          <p:nvPr/>
        </p:nvSpPr>
        <p:spPr>
          <a:xfrm>
            <a:off x="762000" y="4343400"/>
            <a:ext cx="2362200" cy="369332"/>
          </a:xfrm>
          <a:prstGeom prst="rect">
            <a:avLst/>
          </a:prstGeom>
          <a:noFill/>
          <a:ln>
            <a:solidFill>
              <a:schemeClr val="accent1"/>
            </a:solidFill>
          </a:ln>
        </p:spPr>
        <p:txBody>
          <a:bodyPr wrap="square" rtlCol="0">
            <a:spAutoFit/>
          </a:bodyPr>
          <a:lstStyle/>
          <a:p>
            <a:pPr algn="ctr"/>
            <a:r>
              <a:rPr lang="en-US" dirty="0" smtClean="0"/>
              <a:t>Production Standards</a:t>
            </a:r>
            <a:endParaRPr lang="en-US" dirty="0"/>
          </a:p>
        </p:txBody>
      </p:sp>
      <p:sp>
        <p:nvSpPr>
          <p:cNvPr id="18" name="Rectangle 17">
            <a:hlinkClick r:id="rId2" action="ppaction://hlinksldjump"/>
          </p:cNvPr>
          <p:cNvSpPr/>
          <p:nvPr/>
        </p:nvSpPr>
        <p:spPr>
          <a:xfrm>
            <a:off x="762000" y="2133601"/>
            <a:ext cx="2362200" cy="369332"/>
          </a:xfrm>
          <a:prstGeom prst="rect">
            <a:avLst/>
          </a:prstGeom>
          <a:gradFill>
            <a:gsLst>
              <a:gs pos="0">
                <a:srgbClr val="000082">
                  <a:alpha val="20000"/>
                </a:srgbClr>
              </a:gs>
              <a:gs pos="30000">
                <a:srgbClr val="66008F">
                  <a:alpha val="20000"/>
                </a:srgbClr>
              </a:gs>
              <a:gs pos="64999">
                <a:srgbClr val="BA0066">
                  <a:alpha val="20000"/>
                </a:srgbClr>
              </a:gs>
              <a:gs pos="89999">
                <a:srgbClr val="FF0000">
                  <a:alpha val="20000"/>
                </a:srgbClr>
              </a:gs>
              <a:gs pos="100000">
                <a:srgbClr val="FF8200">
                  <a:alpha val="20000"/>
                </a:srgbClr>
              </a:gs>
            </a:gsLst>
            <a:lin ang="162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0" name="Rectangle 19">
            <a:hlinkClick r:id="rId3" action="ppaction://hlinksldjump"/>
          </p:cNvPr>
          <p:cNvSpPr/>
          <p:nvPr/>
        </p:nvSpPr>
        <p:spPr>
          <a:xfrm>
            <a:off x="762000" y="3124200"/>
            <a:ext cx="2362200" cy="685800"/>
          </a:xfrm>
          <a:prstGeom prst="rect">
            <a:avLst/>
          </a:prstGeom>
          <a:gradFill>
            <a:gsLst>
              <a:gs pos="0">
                <a:srgbClr val="000082">
                  <a:alpha val="20000"/>
                </a:srgbClr>
              </a:gs>
              <a:gs pos="30000">
                <a:srgbClr val="66008F">
                  <a:alpha val="20000"/>
                </a:srgbClr>
              </a:gs>
              <a:gs pos="64999">
                <a:srgbClr val="BA0066">
                  <a:alpha val="20000"/>
                </a:srgbClr>
              </a:gs>
              <a:gs pos="89999">
                <a:srgbClr val="FF0000">
                  <a:alpha val="20000"/>
                </a:srgbClr>
              </a:gs>
              <a:gs pos="100000">
                <a:srgbClr val="FF8200">
                  <a:alpha val="20000"/>
                </a:srgbClr>
              </a:gs>
            </a:gsLst>
            <a:lin ang="162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2" name="Rectangle 21">
            <a:hlinkClick r:id="rId4" action="ppaction://hlinksldjump"/>
          </p:cNvPr>
          <p:cNvSpPr/>
          <p:nvPr/>
        </p:nvSpPr>
        <p:spPr>
          <a:xfrm>
            <a:off x="762000" y="4343400"/>
            <a:ext cx="2362200" cy="369332"/>
          </a:xfrm>
          <a:prstGeom prst="rect">
            <a:avLst/>
          </a:prstGeom>
          <a:gradFill>
            <a:gsLst>
              <a:gs pos="0">
                <a:srgbClr val="000082">
                  <a:alpha val="20000"/>
                </a:srgbClr>
              </a:gs>
              <a:gs pos="30000">
                <a:srgbClr val="66008F">
                  <a:alpha val="20000"/>
                </a:srgbClr>
              </a:gs>
              <a:gs pos="64999">
                <a:srgbClr val="BA0066">
                  <a:alpha val="20000"/>
                </a:srgbClr>
              </a:gs>
              <a:gs pos="89999">
                <a:srgbClr val="FF0000">
                  <a:alpha val="20000"/>
                </a:srgbClr>
              </a:gs>
              <a:gs pos="100000">
                <a:srgbClr val="FF8200">
                  <a:alpha val="20000"/>
                </a:srgbClr>
              </a:gs>
            </a:gsLst>
            <a:lin ang="162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5" name="Picture 2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62400" y="381000"/>
            <a:ext cx="4326921" cy="586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1" name="Title 4">
            <a:hlinkClick r:id="rId6"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extLst>
      <p:ext uri="{BB962C8B-B14F-4D97-AF65-F5344CB8AC3E}">
        <p14:creationId xmlns:p14="http://schemas.microsoft.com/office/powerpoint/2010/main" val="21764307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Box 15"/>
          <p:cNvSpPr txBox="1"/>
          <p:nvPr/>
        </p:nvSpPr>
        <p:spPr>
          <a:xfrm>
            <a:off x="381000" y="609600"/>
            <a:ext cx="3200400" cy="923330"/>
          </a:xfrm>
          <a:prstGeom prst="rect">
            <a:avLst/>
          </a:prstGeom>
          <a:noFill/>
          <a:ln>
            <a:solidFill>
              <a:schemeClr val="accent1"/>
            </a:solidFill>
          </a:ln>
        </p:spPr>
        <p:txBody>
          <a:bodyPr wrap="square" rtlCol="0">
            <a:spAutoFit/>
          </a:bodyPr>
          <a:lstStyle/>
          <a:p>
            <a:pPr algn="ctr"/>
            <a:r>
              <a:rPr lang="en-US" b="1" dirty="0" smtClean="0"/>
              <a:t>Pub 113 </a:t>
            </a:r>
          </a:p>
          <a:p>
            <a:pPr algn="ctr"/>
            <a:r>
              <a:rPr lang="en-US" b="1" dirty="0" smtClean="0"/>
              <a:t>Assembly Requirements for </a:t>
            </a:r>
          </a:p>
          <a:p>
            <a:pPr algn="ctr"/>
            <a:r>
              <a:rPr lang="en-US" b="1" dirty="0" smtClean="0"/>
              <a:t>Pipe Replacement</a:t>
            </a:r>
            <a:endParaRPr lang="en-US" b="1" dirty="0"/>
          </a:p>
        </p:txBody>
      </p:sp>
      <p:pic>
        <p:nvPicPr>
          <p:cNvPr id="25" name="Picture 2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62400" y="381000"/>
            <a:ext cx="4326921" cy="586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Rounded Rectangular Callout 18"/>
          <p:cNvSpPr/>
          <p:nvPr/>
        </p:nvSpPr>
        <p:spPr>
          <a:xfrm>
            <a:off x="4800600" y="685800"/>
            <a:ext cx="3124200" cy="2133600"/>
          </a:xfrm>
          <a:prstGeom prst="wedgeRoundRectCallout">
            <a:avLst>
              <a:gd name="adj1" fmla="val -53011"/>
              <a:gd name="adj2" fmla="val 1083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05400" y="990600"/>
            <a:ext cx="2724150"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1" name="Title 4">
            <a:hlinkClick r:id="rId4"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
        <p:nvSpPr>
          <p:cNvPr id="17" name="TextBox 16"/>
          <p:cNvSpPr txBox="1"/>
          <p:nvPr/>
        </p:nvSpPr>
        <p:spPr>
          <a:xfrm>
            <a:off x="762000" y="2133600"/>
            <a:ext cx="2362200" cy="381000"/>
          </a:xfrm>
          <a:prstGeom prst="rect">
            <a:avLst/>
          </a:prstGeom>
          <a:noFill/>
          <a:ln>
            <a:solidFill>
              <a:schemeClr val="accent1"/>
            </a:solidFill>
          </a:ln>
        </p:spPr>
        <p:txBody>
          <a:bodyPr wrap="square" rtlCol="0">
            <a:spAutoFit/>
          </a:bodyPr>
          <a:lstStyle/>
          <a:p>
            <a:pPr algn="ctr"/>
            <a:r>
              <a:rPr lang="en-US" dirty="0" smtClean="0"/>
              <a:t>Standard Crew Size</a:t>
            </a:r>
            <a:endParaRPr lang="en-US" dirty="0"/>
          </a:p>
        </p:txBody>
      </p:sp>
      <p:sp>
        <p:nvSpPr>
          <p:cNvPr id="24" name="TextBox 23"/>
          <p:cNvSpPr txBox="1"/>
          <p:nvPr/>
        </p:nvSpPr>
        <p:spPr>
          <a:xfrm>
            <a:off x="762000" y="3126833"/>
            <a:ext cx="2362200" cy="646331"/>
          </a:xfrm>
          <a:prstGeom prst="rect">
            <a:avLst/>
          </a:prstGeom>
          <a:noFill/>
          <a:ln>
            <a:solidFill>
              <a:schemeClr val="accent1"/>
            </a:solidFill>
          </a:ln>
        </p:spPr>
        <p:txBody>
          <a:bodyPr wrap="square" rtlCol="0">
            <a:spAutoFit/>
          </a:bodyPr>
          <a:lstStyle/>
          <a:p>
            <a:pPr algn="ctr"/>
            <a:r>
              <a:rPr lang="en-US" dirty="0" smtClean="0"/>
              <a:t>Standard Equipment List</a:t>
            </a:r>
            <a:endParaRPr lang="en-US" dirty="0"/>
          </a:p>
        </p:txBody>
      </p:sp>
      <p:sp>
        <p:nvSpPr>
          <p:cNvPr id="28" name="TextBox 27"/>
          <p:cNvSpPr txBox="1"/>
          <p:nvPr/>
        </p:nvSpPr>
        <p:spPr>
          <a:xfrm>
            <a:off x="762000" y="4343400"/>
            <a:ext cx="2362200" cy="369332"/>
          </a:xfrm>
          <a:prstGeom prst="rect">
            <a:avLst/>
          </a:prstGeom>
          <a:noFill/>
          <a:ln>
            <a:solidFill>
              <a:schemeClr val="accent1"/>
            </a:solidFill>
          </a:ln>
        </p:spPr>
        <p:txBody>
          <a:bodyPr wrap="square" rtlCol="0">
            <a:spAutoFit/>
          </a:bodyPr>
          <a:lstStyle/>
          <a:p>
            <a:pPr algn="ctr"/>
            <a:r>
              <a:rPr lang="en-US" dirty="0" smtClean="0"/>
              <a:t>Production Standards</a:t>
            </a:r>
            <a:endParaRPr lang="en-US" dirty="0"/>
          </a:p>
        </p:txBody>
      </p:sp>
      <p:sp>
        <p:nvSpPr>
          <p:cNvPr id="29" name="Rectangle 28">
            <a:hlinkClick r:id="rId5" action="ppaction://hlinksldjump"/>
          </p:cNvPr>
          <p:cNvSpPr/>
          <p:nvPr/>
        </p:nvSpPr>
        <p:spPr>
          <a:xfrm>
            <a:off x="762000" y="2133601"/>
            <a:ext cx="2362200" cy="369332"/>
          </a:xfrm>
          <a:prstGeom prst="rect">
            <a:avLst/>
          </a:prstGeom>
          <a:gradFill>
            <a:gsLst>
              <a:gs pos="0">
                <a:srgbClr val="000082">
                  <a:alpha val="20000"/>
                </a:srgbClr>
              </a:gs>
              <a:gs pos="30000">
                <a:srgbClr val="66008F">
                  <a:alpha val="20000"/>
                </a:srgbClr>
              </a:gs>
              <a:gs pos="64999">
                <a:srgbClr val="BA0066">
                  <a:alpha val="20000"/>
                </a:srgbClr>
              </a:gs>
              <a:gs pos="89999">
                <a:srgbClr val="FF0000">
                  <a:alpha val="20000"/>
                </a:srgbClr>
              </a:gs>
              <a:gs pos="100000">
                <a:srgbClr val="FF8200">
                  <a:alpha val="20000"/>
                </a:srgbClr>
              </a:gs>
            </a:gsLst>
            <a:lin ang="162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2" name="Rectangle 31">
            <a:hlinkClick r:id="rId6" action="ppaction://hlinksldjump"/>
          </p:cNvPr>
          <p:cNvSpPr/>
          <p:nvPr/>
        </p:nvSpPr>
        <p:spPr>
          <a:xfrm>
            <a:off x="762000" y="3124200"/>
            <a:ext cx="2362200" cy="685800"/>
          </a:xfrm>
          <a:prstGeom prst="rect">
            <a:avLst/>
          </a:prstGeom>
          <a:gradFill>
            <a:gsLst>
              <a:gs pos="0">
                <a:srgbClr val="000082">
                  <a:alpha val="20000"/>
                </a:srgbClr>
              </a:gs>
              <a:gs pos="30000">
                <a:srgbClr val="66008F">
                  <a:alpha val="20000"/>
                </a:srgbClr>
              </a:gs>
              <a:gs pos="64999">
                <a:srgbClr val="BA0066">
                  <a:alpha val="20000"/>
                </a:srgbClr>
              </a:gs>
              <a:gs pos="89999">
                <a:srgbClr val="FF0000">
                  <a:alpha val="20000"/>
                </a:srgbClr>
              </a:gs>
              <a:gs pos="100000">
                <a:srgbClr val="FF8200">
                  <a:alpha val="20000"/>
                </a:srgbClr>
              </a:gs>
            </a:gsLst>
            <a:lin ang="162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3" name="Rectangle 32">
            <a:hlinkClick r:id="rId7" action="ppaction://hlinksldjump"/>
          </p:cNvPr>
          <p:cNvSpPr/>
          <p:nvPr/>
        </p:nvSpPr>
        <p:spPr>
          <a:xfrm>
            <a:off x="762000" y="4343400"/>
            <a:ext cx="2362200" cy="369332"/>
          </a:xfrm>
          <a:prstGeom prst="rect">
            <a:avLst/>
          </a:prstGeom>
          <a:gradFill>
            <a:gsLst>
              <a:gs pos="0">
                <a:srgbClr val="000082">
                  <a:alpha val="20000"/>
                </a:srgbClr>
              </a:gs>
              <a:gs pos="30000">
                <a:srgbClr val="66008F">
                  <a:alpha val="20000"/>
                </a:srgbClr>
              </a:gs>
              <a:gs pos="64999">
                <a:srgbClr val="BA0066">
                  <a:alpha val="20000"/>
                </a:srgbClr>
              </a:gs>
              <a:gs pos="89999">
                <a:srgbClr val="FF0000">
                  <a:alpha val="20000"/>
                </a:srgbClr>
              </a:gs>
              <a:gs pos="100000">
                <a:srgbClr val="FF8200">
                  <a:alpha val="20000"/>
                </a:srgbClr>
              </a:gs>
            </a:gsLst>
            <a:lin ang="162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952645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1371600"/>
            <a:ext cx="8305800" cy="4800600"/>
          </a:xfrm>
        </p:spPr>
        <p:txBody>
          <a:bodyPr/>
          <a:lstStyle/>
          <a:p>
            <a:pPr algn="ctr">
              <a:buNone/>
            </a:pPr>
            <a:r>
              <a:rPr lang="en-US" dirty="0" smtClean="0"/>
              <a:t>All of the long-range planning comes together at the Weekly Planning Meeting</a:t>
            </a:r>
            <a:endParaRPr lang="en-US" dirty="0"/>
          </a:p>
        </p:txBody>
      </p:sp>
      <p:sp>
        <p:nvSpPr>
          <p:cNvPr id="2" name="Title 1"/>
          <p:cNvSpPr>
            <a:spLocks noGrp="1"/>
          </p:cNvSpPr>
          <p:nvPr>
            <p:ph type="title"/>
          </p:nvPr>
        </p:nvSpPr>
        <p:spPr/>
        <p:txBody>
          <a:bodyPr>
            <a:normAutofit/>
          </a:bodyPr>
          <a:lstStyle/>
          <a:p>
            <a:pPr algn="ctr"/>
            <a:r>
              <a:rPr lang="en-US" sz="4000" dirty="0" smtClean="0"/>
              <a:t>Weekly Planning Meeting</a:t>
            </a:r>
            <a:endParaRPr lang="en-US" sz="4000" dirty="0"/>
          </a:p>
        </p:txBody>
      </p:sp>
      <p:pic>
        <p:nvPicPr>
          <p:cNvPr id="91137" name="Picture 1" descr="C:\Users\Admin\Desktop\photos\mhm photos 2\DSCN008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33600" y="2667000"/>
            <a:ext cx="4876800" cy="3657600"/>
          </a:xfrm>
          <a:prstGeom prst="rect">
            <a:avLst/>
          </a:prstGeom>
          <a:ln>
            <a:noFill/>
          </a:ln>
          <a:effectLst>
            <a:outerShdw blurRad="292100" dist="139700" dir="2700000" algn="tl" rotWithShape="0">
              <a:srgbClr val="333333">
                <a:alpha val="65000"/>
              </a:srgbClr>
            </a:outerShdw>
          </a:effectLst>
        </p:spPr>
      </p:pic>
      <p:sp>
        <p:nvSpPr>
          <p:cNvPr id="6"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17722497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Box 15"/>
          <p:cNvSpPr txBox="1"/>
          <p:nvPr/>
        </p:nvSpPr>
        <p:spPr>
          <a:xfrm>
            <a:off x="381000" y="609600"/>
            <a:ext cx="3200400" cy="923330"/>
          </a:xfrm>
          <a:prstGeom prst="rect">
            <a:avLst/>
          </a:prstGeom>
          <a:noFill/>
          <a:ln>
            <a:solidFill>
              <a:schemeClr val="accent1"/>
            </a:solidFill>
          </a:ln>
        </p:spPr>
        <p:txBody>
          <a:bodyPr wrap="square" rtlCol="0">
            <a:spAutoFit/>
          </a:bodyPr>
          <a:lstStyle/>
          <a:p>
            <a:pPr algn="ctr"/>
            <a:r>
              <a:rPr lang="en-US" b="1" dirty="0" smtClean="0"/>
              <a:t>Pub 113 </a:t>
            </a:r>
          </a:p>
          <a:p>
            <a:pPr algn="ctr"/>
            <a:r>
              <a:rPr lang="en-US" b="1" dirty="0" smtClean="0"/>
              <a:t>Assembly Requirements for </a:t>
            </a:r>
          </a:p>
          <a:p>
            <a:pPr algn="ctr"/>
            <a:r>
              <a:rPr lang="en-US" b="1" dirty="0" smtClean="0"/>
              <a:t>Pipe Replacement</a:t>
            </a:r>
            <a:endParaRPr lang="en-US" b="1" dirty="0"/>
          </a:p>
        </p:txBody>
      </p:sp>
      <p:pic>
        <p:nvPicPr>
          <p:cNvPr id="25" name="Picture 2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62400" y="381000"/>
            <a:ext cx="4326921" cy="586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ounded Rectangular Callout 20"/>
          <p:cNvSpPr/>
          <p:nvPr/>
        </p:nvSpPr>
        <p:spPr>
          <a:xfrm>
            <a:off x="5562600" y="1371601"/>
            <a:ext cx="2971800" cy="2209800"/>
          </a:xfrm>
          <a:prstGeom prst="wedgeRoundRectCallout">
            <a:avLst>
              <a:gd name="adj1" fmla="val -36997"/>
              <a:gd name="adj2" fmla="val 707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67400" y="1676400"/>
            <a:ext cx="2458720"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1" name="Title 4">
            <a:hlinkClick r:id="rId4"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
        <p:nvSpPr>
          <p:cNvPr id="17" name="TextBox 16"/>
          <p:cNvSpPr txBox="1"/>
          <p:nvPr/>
        </p:nvSpPr>
        <p:spPr>
          <a:xfrm>
            <a:off x="762000" y="2133600"/>
            <a:ext cx="2362200" cy="381000"/>
          </a:xfrm>
          <a:prstGeom prst="rect">
            <a:avLst/>
          </a:prstGeom>
          <a:noFill/>
          <a:ln>
            <a:solidFill>
              <a:schemeClr val="accent1"/>
            </a:solidFill>
          </a:ln>
        </p:spPr>
        <p:txBody>
          <a:bodyPr wrap="square" rtlCol="0">
            <a:spAutoFit/>
          </a:bodyPr>
          <a:lstStyle/>
          <a:p>
            <a:pPr algn="ctr"/>
            <a:r>
              <a:rPr lang="en-US" dirty="0" smtClean="0"/>
              <a:t>Standard Crew Size</a:t>
            </a:r>
            <a:endParaRPr lang="en-US" dirty="0"/>
          </a:p>
        </p:txBody>
      </p:sp>
      <p:sp>
        <p:nvSpPr>
          <p:cNvPr id="24" name="TextBox 23"/>
          <p:cNvSpPr txBox="1"/>
          <p:nvPr/>
        </p:nvSpPr>
        <p:spPr>
          <a:xfrm>
            <a:off x="762000" y="3126833"/>
            <a:ext cx="2362200" cy="646331"/>
          </a:xfrm>
          <a:prstGeom prst="rect">
            <a:avLst/>
          </a:prstGeom>
          <a:noFill/>
          <a:ln>
            <a:solidFill>
              <a:schemeClr val="accent1"/>
            </a:solidFill>
          </a:ln>
        </p:spPr>
        <p:txBody>
          <a:bodyPr wrap="square" rtlCol="0">
            <a:spAutoFit/>
          </a:bodyPr>
          <a:lstStyle/>
          <a:p>
            <a:pPr algn="ctr"/>
            <a:r>
              <a:rPr lang="en-US" dirty="0" smtClean="0"/>
              <a:t>Standard Equipment List</a:t>
            </a:r>
            <a:endParaRPr lang="en-US" dirty="0"/>
          </a:p>
        </p:txBody>
      </p:sp>
      <p:sp>
        <p:nvSpPr>
          <p:cNvPr id="28" name="TextBox 27"/>
          <p:cNvSpPr txBox="1"/>
          <p:nvPr/>
        </p:nvSpPr>
        <p:spPr>
          <a:xfrm>
            <a:off x="762000" y="4343400"/>
            <a:ext cx="2362200" cy="369332"/>
          </a:xfrm>
          <a:prstGeom prst="rect">
            <a:avLst/>
          </a:prstGeom>
          <a:noFill/>
          <a:ln>
            <a:solidFill>
              <a:schemeClr val="accent1"/>
            </a:solidFill>
          </a:ln>
        </p:spPr>
        <p:txBody>
          <a:bodyPr wrap="square" rtlCol="0">
            <a:spAutoFit/>
          </a:bodyPr>
          <a:lstStyle/>
          <a:p>
            <a:pPr algn="ctr"/>
            <a:r>
              <a:rPr lang="en-US" dirty="0" smtClean="0"/>
              <a:t>Production Standards</a:t>
            </a:r>
            <a:endParaRPr lang="en-US" dirty="0"/>
          </a:p>
        </p:txBody>
      </p:sp>
      <p:sp>
        <p:nvSpPr>
          <p:cNvPr id="29" name="Rectangle 28">
            <a:hlinkClick r:id="rId5" action="ppaction://hlinksldjump"/>
          </p:cNvPr>
          <p:cNvSpPr/>
          <p:nvPr/>
        </p:nvSpPr>
        <p:spPr>
          <a:xfrm>
            <a:off x="762000" y="2133601"/>
            <a:ext cx="2362200" cy="369332"/>
          </a:xfrm>
          <a:prstGeom prst="rect">
            <a:avLst/>
          </a:prstGeom>
          <a:gradFill>
            <a:gsLst>
              <a:gs pos="0">
                <a:srgbClr val="000082">
                  <a:alpha val="20000"/>
                </a:srgbClr>
              </a:gs>
              <a:gs pos="30000">
                <a:srgbClr val="66008F">
                  <a:alpha val="20000"/>
                </a:srgbClr>
              </a:gs>
              <a:gs pos="64999">
                <a:srgbClr val="BA0066">
                  <a:alpha val="20000"/>
                </a:srgbClr>
              </a:gs>
              <a:gs pos="89999">
                <a:srgbClr val="FF0000">
                  <a:alpha val="20000"/>
                </a:srgbClr>
              </a:gs>
              <a:gs pos="100000">
                <a:srgbClr val="FF8200">
                  <a:alpha val="20000"/>
                </a:srgbClr>
              </a:gs>
            </a:gsLst>
            <a:lin ang="162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2" name="Rectangle 31">
            <a:hlinkClick r:id="rId6" action="ppaction://hlinksldjump"/>
          </p:cNvPr>
          <p:cNvSpPr/>
          <p:nvPr/>
        </p:nvSpPr>
        <p:spPr>
          <a:xfrm>
            <a:off x="762000" y="3124200"/>
            <a:ext cx="2362200" cy="685800"/>
          </a:xfrm>
          <a:prstGeom prst="rect">
            <a:avLst/>
          </a:prstGeom>
          <a:gradFill>
            <a:gsLst>
              <a:gs pos="0">
                <a:srgbClr val="000082">
                  <a:alpha val="20000"/>
                </a:srgbClr>
              </a:gs>
              <a:gs pos="30000">
                <a:srgbClr val="66008F">
                  <a:alpha val="20000"/>
                </a:srgbClr>
              </a:gs>
              <a:gs pos="64999">
                <a:srgbClr val="BA0066">
                  <a:alpha val="20000"/>
                </a:srgbClr>
              </a:gs>
              <a:gs pos="89999">
                <a:srgbClr val="FF0000">
                  <a:alpha val="20000"/>
                </a:srgbClr>
              </a:gs>
              <a:gs pos="100000">
                <a:srgbClr val="FF8200">
                  <a:alpha val="20000"/>
                </a:srgbClr>
              </a:gs>
            </a:gsLst>
            <a:lin ang="162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3" name="Rectangle 32">
            <a:hlinkClick r:id="rId7" action="ppaction://hlinksldjump"/>
          </p:cNvPr>
          <p:cNvSpPr/>
          <p:nvPr/>
        </p:nvSpPr>
        <p:spPr>
          <a:xfrm>
            <a:off x="762000" y="4343400"/>
            <a:ext cx="2362200" cy="369332"/>
          </a:xfrm>
          <a:prstGeom prst="rect">
            <a:avLst/>
          </a:prstGeom>
          <a:gradFill>
            <a:gsLst>
              <a:gs pos="0">
                <a:srgbClr val="000082">
                  <a:alpha val="20000"/>
                </a:srgbClr>
              </a:gs>
              <a:gs pos="30000">
                <a:srgbClr val="66008F">
                  <a:alpha val="20000"/>
                </a:srgbClr>
              </a:gs>
              <a:gs pos="64999">
                <a:srgbClr val="BA0066">
                  <a:alpha val="20000"/>
                </a:srgbClr>
              </a:gs>
              <a:gs pos="89999">
                <a:srgbClr val="FF0000">
                  <a:alpha val="20000"/>
                </a:srgbClr>
              </a:gs>
              <a:gs pos="100000">
                <a:srgbClr val="FF8200">
                  <a:alpha val="20000"/>
                </a:srgbClr>
              </a:gs>
            </a:gsLst>
            <a:lin ang="162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810109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Box 15"/>
          <p:cNvSpPr txBox="1"/>
          <p:nvPr/>
        </p:nvSpPr>
        <p:spPr>
          <a:xfrm>
            <a:off x="381000" y="609600"/>
            <a:ext cx="3200400" cy="923330"/>
          </a:xfrm>
          <a:prstGeom prst="rect">
            <a:avLst/>
          </a:prstGeom>
          <a:noFill/>
          <a:ln>
            <a:solidFill>
              <a:schemeClr val="accent1"/>
            </a:solidFill>
          </a:ln>
        </p:spPr>
        <p:txBody>
          <a:bodyPr wrap="square" rtlCol="0">
            <a:spAutoFit/>
          </a:bodyPr>
          <a:lstStyle/>
          <a:p>
            <a:pPr algn="ctr"/>
            <a:r>
              <a:rPr lang="en-US" b="1" dirty="0" smtClean="0"/>
              <a:t>Pub 113 </a:t>
            </a:r>
          </a:p>
          <a:p>
            <a:pPr algn="ctr"/>
            <a:r>
              <a:rPr lang="en-US" b="1" dirty="0" smtClean="0"/>
              <a:t>Assembly Requirements for </a:t>
            </a:r>
          </a:p>
          <a:p>
            <a:pPr algn="ctr"/>
            <a:r>
              <a:rPr lang="en-US" b="1" dirty="0" smtClean="0"/>
              <a:t>Pipe Replacement</a:t>
            </a:r>
            <a:endParaRPr lang="en-US" b="1" dirty="0"/>
          </a:p>
        </p:txBody>
      </p:sp>
      <p:pic>
        <p:nvPicPr>
          <p:cNvPr id="25" name="Picture 2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62400" y="381000"/>
            <a:ext cx="4326921" cy="586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Rounded Rectangular Callout 22"/>
          <p:cNvSpPr/>
          <p:nvPr/>
        </p:nvSpPr>
        <p:spPr>
          <a:xfrm>
            <a:off x="3124200" y="5715000"/>
            <a:ext cx="4638675" cy="920504"/>
          </a:xfrm>
          <a:prstGeom prst="wedgeRoundRectCallout">
            <a:avLst>
              <a:gd name="adj1" fmla="val 19674"/>
              <a:gd name="adj2" fmla="val -1395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5200" y="5943600"/>
            <a:ext cx="3962400" cy="5448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1" name="Title 4">
            <a:hlinkClick r:id="rId4"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
        <p:nvSpPr>
          <p:cNvPr id="17" name="TextBox 16"/>
          <p:cNvSpPr txBox="1"/>
          <p:nvPr/>
        </p:nvSpPr>
        <p:spPr>
          <a:xfrm>
            <a:off x="762000" y="2133600"/>
            <a:ext cx="2362200" cy="381000"/>
          </a:xfrm>
          <a:prstGeom prst="rect">
            <a:avLst/>
          </a:prstGeom>
          <a:noFill/>
          <a:ln>
            <a:solidFill>
              <a:schemeClr val="accent1"/>
            </a:solidFill>
          </a:ln>
        </p:spPr>
        <p:txBody>
          <a:bodyPr wrap="square" rtlCol="0">
            <a:spAutoFit/>
          </a:bodyPr>
          <a:lstStyle/>
          <a:p>
            <a:pPr algn="ctr"/>
            <a:r>
              <a:rPr lang="en-US" dirty="0" smtClean="0"/>
              <a:t>Standard Crew Size</a:t>
            </a:r>
            <a:endParaRPr lang="en-US" dirty="0"/>
          </a:p>
        </p:txBody>
      </p:sp>
      <p:sp>
        <p:nvSpPr>
          <p:cNvPr id="24" name="TextBox 23"/>
          <p:cNvSpPr txBox="1"/>
          <p:nvPr/>
        </p:nvSpPr>
        <p:spPr>
          <a:xfrm>
            <a:off x="762000" y="3126833"/>
            <a:ext cx="2362200" cy="646331"/>
          </a:xfrm>
          <a:prstGeom prst="rect">
            <a:avLst/>
          </a:prstGeom>
          <a:noFill/>
          <a:ln>
            <a:solidFill>
              <a:schemeClr val="accent1"/>
            </a:solidFill>
          </a:ln>
        </p:spPr>
        <p:txBody>
          <a:bodyPr wrap="square" rtlCol="0">
            <a:spAutoFit/>
          </a:bodyPr>
          <a:lstStyle/>
          <a:p>
            <a:pPr algn="ctr"/>
            <a:r>
              <a:rPr lang="en-US" dirty="0" smtClean="0"/>
              <a:t>Standard Equipment List</a:t>
            </a:r>
            <a:endParaRPr lang="en-US" dirty="0"/>
          </a:p>
        </p:txBody>
      </p:sp>
      <p:sp>
        <p:nvSpPr>
          <p:cNvPr id="28" name="TextBox 27"/>
          <p:cNvSpPr txBox="1"/>
          <p:nvPr/>
        </p:nvSpPr>
        <p:spPr>
          <a:xfrm>
            <a:off x="762000" y="4343400"/>
            <a:ext cx="2362200" cy="369332"/>
          </a:xfrm>
          <a:prstGeom prst="rect">
            <a:avLst/>
          </a:prstGeom>
          <a:noFill/>
          <a:ln>
            <a:solidFill>
              <a:schemeClr val="accent1"/>
            </a:solidFill>
          </a:ln>
        </p:spPr>
        <p:txBody>
          <a:bodyPr wrap="square" rtlCol="0">
            <a:spAutoFit/>
          </a:bodyPr>
          <a:lstStyle/>
          <a:p>
            <a:pPr algn="ctr"/>
            <a:r>
              <a:rPr lang="en-US" dirty="0" smtClean="0"/>
              <a:t>Production Standards</a:t>
            </a:r>
            <a:endParaRPr lang="en-US" dirty="0"/>
          </a:p>
        </p:txBody>
      </p:sp>
      <p:sp>
        <p:nvSpPr>
          <p:cNvPr id="29" name="Rectangle 28">
            <a:hlinkClick r:id="rId5" action="ppaction://hlinksldjump"/>
          </p:cNvPr>
          <p:cNvSpPr/>
          <p:nvPr/>
        </p:nvSpPr>
        <p:spPr>
          <a:xfrm>
            <a:off x="762000" y="2133601"/>
            <a:ext cx="2362200" cy="369332"/>
          </a:xfrm>
          <a:prstGeom prst="rect">
            <a:avLst/>
          </a:prstGeom>
          <a:gradFill>
            <a:gsLst>
              <a:gs pos="0">
                <a:srgbClr val="000082">
                  <a:alpha val="20000"/>
                </a:srgbClr>
              </a:gs>
              <a:gs pos="30000">
                <a:srgbClr val="66008F">
                  <a:alpha val="20000"/>
                </a:srgbClr>
              </a:gs>
              <a:gs pos="64999">
                <a:srgbClr val="BA0066">
                  <a:alpha val="20000"/>
                </a:srgbClr>
              </a:gs>
              <a:gs pos="89999">
                <a:srgbClr val="FF0000">
                  <a:alpha val="20000"/>
                </a:srgbClr>
              </a:gs>
              <a:gs pos="100000">
                <a:srgbClr val="FF8200">
                  <a:alpha val="20000"/>
                </a:srgbClr>
              </a:gs>
            </a:gsLst>
            <a:lin ang="162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2" name="Rectangle 31">
            <a:hlinkClick r:id="rId6" action="ppaction://hlinksldjump"/>
          </p:cNvPr>
          <p:cNvSpPr/>
          <p:nvPr/>
        </p:nvSpPr>
        <p:spPr>
          <a:xfrm>
            <a:off x="762000" y="3124200"/>
            <a:ext cx="2362200" cy="685800"/>
          </a:xfrm>
          <a:prstGeom prst="rect">
            <a:avLst/>
          </a:prstGeom>
          <a:gradFill>
            <a:gsLst>
              <a:gs pos="0">
                <a:srgbClr val="000082">
                  <a:alpha val="20000"/>
                </a:srgbClr>
              </a:gs>
              <a:gs pos="30000">
                <a:srgbClr val="66008F">
                  <a:alpha val="20000"/>
                </a:srgbClr>
              </a:gs>
              <a:gs pos="64999">
                <a:srgbClr val="BA0066">
                  <a:alpha val="20000"/>
                </a:srgbClr>
              </a:gs>
              <a:gs pos="89999">
                <a:srgbClr val="FF0000">
                  <a:alpha val="20000"/>
                </a:srgbClr>
              </a:gs>
              <a:gs pos="100000">
                <a:srgbClr val="FF8200">
                  <a:alpha val="20000"/>
                </a:srgbClr>
              </a:gs>
            </a:gsLst>
            <a:lin ang="162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3" name="Rectangle 32">
            <a:hlinkClick r:id="rId7" action="ppaction://hlinksldjump"/>
          </p:cNvPr>
          <p:cNvSpPr/>
          <p:nvPr/>
        </p:nvSpPr>
        <p:spPr>
          <a:xfrm>
            <a:off x="762000" y="4343400"/>
            <a:ext cx="2362200" cy="369332"/>
          </a:xfrm>
          <a:prstGeom prst="rect">
            <a:avLst/>
          </a:prstGeom>
          <a:gradFill>
            <a:gsLst>
              <a:gs pos="0">
                <a:srgbClr val="000082">
                  <a:alpha val="20000"/>
                </a:srgbClr>
              </a:gs>
              <a:gs pos="30000">
                <a:srgbClr val="66008F">
                  <a:alpha val="20000"/>
                </a:srgbClr>
              </a:gs>
              <a:gs pos="64999">
                <a:srgbClr val="BA0066">
                  <a:alpha val="20000"/>
                </a:srgbClr>
              </a:gs>
              <a:gs pos="89999">
                <a:srgbClr val="FF0000">
                  <a:alpha val="20000"/>
                </a:srgbClr>
              </a:gs>
              <a:gs pos="100000">
                <a:srgbClr val="FF8200">
                  <a:alpha val="20000"/>
                </a:srgbClr>
              </a:gs>
            </a:gsLst>
            <a:lin ang="162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280704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pPr lvl="0" algn="ctr">
              <a:buNone/>
            </a:pPr>
            <a:r>
              <a:rPr lang="en-US" b="1" dirty="0" smtClean="0"/>
              <a:t>Source Documents</a:t>
            </a:r>
          </a:p>
          <a:p>
            <a:pPr lvl="0" algn="ctr">
              <a:buNone/>
            </a:pPr>
            <a:endParaRPr lang="en-US" sz="2400" dirty="0" smtClean="0"/>
          </a:p>
          <a:p>
            <a:r>
              <a:rPr lang="en-US" sz="2800" u="sng" dirty="0" smtClean="0">
                <a:hlinkClick r:id="rId3" action="ppaction://hlinksldjump"/>
              </a:rPr>
              <a:t>Quality Assurance Review Form M-7121 TR</a:t>
            </a:r>
            <a:endParaRPr lang="en-US" sz="2800" u="sng" dirty="0" smtClean="0"/>
          </a:p>
          <a:p>
            <a:pPr>
              <a:buNone/>
            </a:pPr>
            <a:endParaRPr lang="en-US" dirty="0"/>
          </a:p>
        </p:txBody>
      </p:sp>
      <p:sp>
        <p:nvSpPr>
          <p:cNvPr id="2" name="Title 1"/>
          <p:cNvSpPr>
            <a:spLocks noGrp="1"/>
          </p:cNvSpPr>
          <p:nvPr>
            <p:ph type="title"/>
          </p:nvPr>
        </p:nvSpPr>
        <p:spPr/>
        <p:txBody>
          <a:bodyPr>
            <a:normAutofit/>
          </a:bodyPr>
          <a:lstStyle/>
          <a:p>
            <a:r>
              <a:rPr lang="en-US" dirty="0" smtClean="0"/>
              <a:t>Pipe Trench Restoration</a:t>
            </a:r>
            <a:endParaRPr lang="en-US" dirty="0"/>
          </a:p>
        </p:txBody>
      </p:sp>
      <p:sp>
        <p:nvSpPr>
          <p:cNvPr id="11" name="Title 4">
            <a:hlinkClick r:id="rId4"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extLst>
      <p:ext uri="{BB962C8B-B14F-4D97-AF65-F5344CB8AC3E}">
        <p14:creationId xmlns:p14="http://schemas.microsoft.com/office/powerpoint/2010/main" val="40762473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pPr lvl="0" algn="ctr">
              <a:buNone/>
            </a:pPr>
            <a:r>
              <a:rPr lang="en-US" b="1" dirty="0" smtClean="0"/>
              <a:t>Source Documents</a:t>
            </a:r>
          </a:p>
          <a:p>
            <a:pPr lvl="0" algn="ctr">
              <a:buNone/>
            </a:pPr>
            <a:endParaRPr lang="en-US" sz="2400" dirty="0" smtClean="0"/>
          </a:p>
          <a:p>
            <a:r>
              <a:rPr lang="en-US" sz="2800" u="sng" dirty="0" smtClean="0"/>
              <a:t>Quality Assurance Review Form M-7121 TR</a:t>
            </a:r>
          </a:p>
          <a:p>
            <a:pPr>
              <a:buNone/>
            </a:pPr>
            <a:endParaRPr lang="en-US" dirty="0"/>
          </a:p>
        </p:txBody>
      </p:sp>
      <p:sp>
        <p:nvSpPr>
          <p:cNvPr id="2" name="Title 1"/>
          <p:cNvSpPr>
            <a:spLocks noGrp="1"/>
          </p:cNvSpPr>
          <p:nvPr>
            <p:ph type="title"/>
          </p:nvPr>
        </p:nvSpPr>
        <p:spPr/>
        <p:txBody>
          <a:bodyPr>
            <a:normAutofit/>
          </a:bodyPr>
          <a:lstStyle/>
          <a:p>
            <a:r>
              <a:rPr lang="en-US" dirty="0" smtClean="0"/>
              <a:t>Pipe Trench Restoration</a:t>
            </a:r>
            <a:endParaRPr lang="en-US" dirty="0"/>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5000" y="228600"/>
            <a:ext cx="5181600" cy="6457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itle 4">
            <a:hlinkClick r:id="rId4"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extLst>
      <p:ext uri="{BB962C8B-B14F-4D97-AF65-F5344CB8AC3E}">
        <p14:creationId xmlns:p14="http://schemas.microsoft.com/office/powerpoint/2010/main" val="39620780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Box 2"/>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57348" name="Text Box 3"/>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spcBef>
                <a:spcPct val="50000"/>
              </a:spcBef>
            </a:pPr>
            <a:r>
              <a:rPr lang="en-US" sz="2000" dirty="0" smtClean="0"/>
              <a:t>Pipe Trench Restoration Operations</a:t>
            </a:r>
            <a:endParaRPr lang="en-US" sz="2000" dirty="0"/>
          </a:p>
        </p:txBody>
      </p:sp>
      <p:sp>
        <p:nvSpPr>
          <p:cNvPr id="74769" name="Text Box 17"/>
          <p:cNvSpPr txBox="1">
            <a:spLocks noChangeArrowheads="1"/>
          </p:cNvSpPr>
          <p:nvPr/>
        </p:nvSpPr>
        <p:spPr bwMode="auto">
          <a:xfrm>
            <a:off x="990600" y="914400"/>
            <a:ext cx="7010400" cy="2014538"/>
          </a:xfrm>
          <a:prstGeom prst="rect">
            <a:avLst/>
          </a:prstGeom>
          <a:noFill/>
          <a:ln w="9525">
            <a:noFill/>
            <a:miter lim="800000"/>
            <a:headEnd/>
            <a:tailEnd/>
          </a:ln>
        </p:spPr>
        <p:txBody>
          <a:bodyPr>
            <a:spAutoFit/>
          </a:bodyPr>
          <a:lstStyle/>
          <a:p>
            <a:pPr>
              <a:spcBef>
                <a:spcPct val="50000"/>
              </a:spcBef>
            </a:pPr>
            <a:r>
              <a:rPr lang="en-US" sz="1800" b="1" dirty="0"/>
              <a:t>Category A:  </a:t>
            </a:r>
            <a:r>
              <a:rPr lang="en-US" sz="1800" dirty="0"/>
              <a:t>Elements </a:t>
            </a:r>
            <a:r>
              <a:rPr lang="en-US" sz="1800" dirty="0" smtClean="0"/>
              <a:t>grouped </a:t>
            </a:r>
            <a:r>
              <a:rPr lang="en-US" sz="1800" dirty="0"/>
              <a:t>into this </a:t>
            </a:r>
            <a:r>
              <a:rPr lang="en-US" sz="1800" dirty="0" smtClean="0"/>
              <a:t>category </a:t>
            </a:r>
            <a:r>
              <a:rPr lang="en-US" sz="1800" dirty="0"/>
              <a:t>are </a:t>
            </a:r>
            <a:r>
              <a:rPr lang="en-US" sz="1800" dirty="0" smtClean="0"/>
              <a:t>representative </a:t>
            </a:r>
            <a:r>
              <a:rPr lang="en-US" sz="1800" dirty="0"/>
              <a:t>of </a:t>
            </a:r>
            <a:br>
              <a:rPr lang="en-US" sz="1800" dirty="0"/>
            </a:br>
            <a:r>
              <a:rPr lang="en-US" sz="1800" dirty="0"/>
              <a:t>                       </a:t>
            </a:r>
            <a:r>
              <a:rPr lang="en-US" sz="1800" dirty="0" smtClean="0"/>
              <a:t>functions </a:t>
            </a:r>
            <a:r>
              <a:rPr lang="en-US" dirty="0"/>
              <a:t>d</a:t>
            </a:r>
            <a:r>
              <a:rPr lang="en-US" sz="1800" dirty="0" smtClean="0"/>
              <a:t>eemed </a:t>
            </a:r>
            <a:r>
              <a:rPr lang="en-US" b="1" i="1" u="sng" dirty="0"/>
              <a:t>m</a:t>
            </a:r>
            <a:r>
              <a:rPr lang="en-US" sz="1800" b="1" i="1" u="sng" dirty="0" smtClean="0"/>
              <a:t>ost critical</a:t>
            </a:r>
            <a:r>
              <a:rPr lang="en-US" sz="1800" dirty="0" smtClean="0"/>
              <a:t> </a:t>
            </a:r>
            <a:r>
              <a:rPr lang="en-US" sz="1800" dirty="0"/>
              <a:t>to the </a:t>
            </a:r>
            <a:r>
              <a:rPr lang="en-US" sz="1800" dirty="0" smtClean="0"/>
              <a:t>overall </a:t>
            </a:r>
            <a:r>
              <a:rPr lang="en-US" dirty="0"/>
              <a:t>q</a:t>
            </a:r>
            <a:r>
              <a:rPr lang="en-US" sz="1800" dirty="0" smtClean="0"/>
              <a:t>uality </a:t>
            </a:r>
            <a:r>
              <a:rPr lang="en-US" sz="1800" dirty="0"/>
              <a:t>and </a:t>
            </a:r>
            <a:br>
              <a:rPr lang="en-US" sz="1800" dirty="0"/>
            </a:br>
            <a:r>
              <a:rPr lang="en-US" sz="1800" dirty="0"/>
              <a:t>                       </a:t>
            </a:r>
            <a:r>
              <a:rPr lang="en-US" sz="1800" dirty="0" smtClean="0"/>
              <a:t>longevity </a:t>
            </a:r>
            <a:r>
              <a:rPr lang="en-US" sz="1800" dirty="0"/>
              <a:t>of the </a:t>
            </a:r>
            <a:r>
              <a:rPr lang="en-US" sz="1800" dirty="0" smtClean="0"/>
              <a:t>finished </a:t>
            </a:r>
            <a:r>
              <a:rPr lang="en-US" dirty="0"/>
              <a:t>p</a:t>
            </a:r>
            <a:r>
              <a:rPr lang="en-US" sz="1800" dirty="0" smtClean="0"/>
              <a:t>roduct</a:t>
            </a:r>
            <a:r>
              <a:rPr lang="en-US" sz="1800" dirty="0"/>
              <a:t>. </a:t>
            </a:r>
            <a:r>
              <a:rPr lang="en-US" dirty="0" smtClean="0"/>
              <a:t>F</a:t>
            </a:r>
            <a:r>
              <a:rPr lang="en-US" sz="1800" dirty="0" smtClean="0"/>
              <a:t>ailure </a:t>
            </a:r>
            <a:r>
              <a:rPr lang="en-US" sz="1800" dirty="0"/>
              <a:t>to </a:t>
            </a:r>
            <a:r>
              <a:rPr lang="en-US" sz="1800" dirty="0" smtClean="0"/>
              <a:t>achieve </a:t>
            </a:r>
            <a:r>
              <a:rPr lang="en-US" sz="1800" dirty="0"/>
              <a:t>a</a:t>
            </a:r>
            <a:br>
              <a:rPr lang="en-US" sz="1800" dirty="0"/>
            </a:br>
            <a:r>
              <a:rPr lang="en-US" sz="1800" dirty="0"/>
              <a:t>                       </a:t>
            </a:r>
            <a:r>
              <a:rPr lang="en-US" sz="1800" dirty="0" smtClean="0"/>
              <a:t>“satisfactory</a:t>
            </a:r>
            <a:r>
              <a:rPr lang="en-US" sz="1800" dirty="0"/>
              <a:t>” </a:t>
            </a:r>
            <a:r>
              <a:rPr lang="en-US" sz="1800" dirty="0" smtClean="0"/>
              <a:t>level </a:t>
            </a:r>
            <a:r>
              <a:rPr lang="en-US" sz="1800" dirty="0"/>
              <a:t>of </a:t>
            </a:r>
            <a:r>
              <a:rPr lang="en-US" sz="1800" dirty="0" smtClean="0"/>
              <a:t>performance </a:t>
            </a:r>
            <a:r>
              <a:rPr lang="en-US" sz="1800" dirty="0"/>
              <a:t>on </a:t>
            </a:r>
            <a:r>
              <a:rPr lang="en-US" sz="1800" dirty="0" smtClean="0"/>
              <a:t>any </a:t>
            </a:r>
            <a:r>
              <a:rPr lang="en-US" i="1" dirty="0"/>
              <a:t>o</a:t>
            </a:r>
            <a:r>
              <a:rPr lang="en-US" sz="1800" i="1" dirty="0" smtClean="0"/>
              <a:t>ne</a:t>
            </a:r>
            <a:r>
              <a:rPr lang="en-US" sz="1800" dirty="0" smtClean="0"/>
              <a:t> </a:t>
            </a:r>
            <a:r>
              <a:rPr lang="en-US" sz="1800" dirty="0"/>
              <a:t>of </a:t>
            </a:r>
            <a:r>
              <a:rPr lang="en-US" sz="1800" dirty="0" smtClean="0"/>
              <a:t>these </a:t>
            </a:r>
            <a:r>
              <a:rPr lang="en-US" sz="1800" dirty="0"/>
              <a:t/>
            </a:r>
            <a:br>
              <a:rPr lang="en-US" sz="1800" dirty="0"/>
            </a:br>
            <a:r>
              <a:rPr lang="en-US" sz="1800" dirty="0"/>
              <a:t>                       </a:t>
            </a:r>
            <a:r>
              <a:rPr lang="en-US" sz="1800" dirty="0" smtClean="0"/>
              <a:t>elements will most likely result </a:t>
            </a:r>
            <a:r>
              <a:rPr lang="en-US" sz="1800" dirty="0"/>
              <a:t>in the </a:t>
            </a:r>
            <a:r>
              <a:rPr lang="en-US" sz="1800" dirty="0" smtClean="0"/>
              <a:t>immediate failure</a:t>
            </a:r>
            <a:r>
              <a:rPr lang="en-US" sz="1800" dirty="0"/>
              <a:t/>
            </a:r>
            <a:br>
              <a:rPr lang="en-US" sz="1800" dirty="0"/>
            </a:br>
            <a:r>
              <a:rPr lang="en-US" sz="1800" dirty="0"/>
              <a:t>                       of the </a:t>
            </a:r>
            <a:r>
              <a:rPr lang="en-US" sz="1800" dirty="0" smtClean="0"/>
              <a:t>finished product </a:t>
            </a:r>
            <a:r>
              <a:rPr lang="en-US" sz="1800" dirty="0"/>
              <a:t>or </a:t>
            </a:r>
            <a:r>
              <a:rPr lang="en-US" sz="1800" dirty="0" smtClean="0"/>
              <a:t>contribute </a:t>
            </a:r>
            <a:r>
              <a:rPr lang="en-US" dirty="0"/>
              <a:t>d</a:t>
            </a:r>
            <a:r>
              <a:rPr lang="en-US" sz="1800" dirty="0" smtClean="0"/>
              <a:t>irectly </a:t>
            </a:r>
            <a:r>
              <a:rPr lang="en-US" sz="1800" dirty="0"/>
              <a:t>to its</a:t>
            </a:r>
            <a:br>
              <a:rPr lang="en-US" sz="1800" dirty="0"/>
            </a:br>
            <a:r>
              <a:rPr lang="en-US" sz="1800" dirty="0"/>
              <a:t>                       </a:t>
            </a:r>
            <a:r>
              <a:rPr lang="en-US" sz="1800" dirty="0" smtClean="0"/>
              <a:t>shortened </a:t>
            </a:r>
            <a:r>
              <a:rPr lang="en-US" dirty="0"/>
              <a:t>l</a:t>
            </a:r>
            <a:r>
              <a:rPr lang="en-US" sz="1800" dirty="0" smtClean="0"/>
              <a:t>ife </a:t>
            </a:r>
            <a:r>
              <a:rPr lang="en-US" dirty="0"/>
              <a:t>s</a:t>
            </a:r>
            <a:r>
              <a:rPr lang="en-US" sz="1800" dirty="0" smtClean="0"/>
              <a:t>pan</a:t>
            </a:r>
            <a:r>
              <a:rPr lang="en-US" sz="1800" dirty="0"/>
              <a:t>.</a:t>
            </a:r>
          </a:p>
        </p:txBody>
      </p:sp>
      <p:sp>
        <p:nvSpPr>
          <p:cNvPr id="74770" name="Text Box 18"/>
          <p:cNvSpPr txBox="1">
            <a:spLocks noChangeArrowheads="1"/>
          </p:cNvSpPr>
          <p:nvPr/>
        </p:nvSpPr>
        <p:spPr bwMode="auto">
          <a:xfrm>
            <a:off x="990600" y="2895600"/>
            <a:ext cx="7010400" cy="2862322"/>
          </a:xfrm>
          <a:prstGeom prst="rect">
            <a:avLst/>
          </a:prstGeom>
          <a:noFill/>
          <a:ln w="9525">
            <a:noFill/>
            <a:miter lim="800000"/>
            <a:headEnd/>
            <a:tailEnd/>
          </a:ln>
        </p:spPr>
        <p:txBody>
          <a:bodyPr>
            <a:spAutoFit/>
          </a:bodyPr>
          <a:lstStyle/>
          <a:p>
            <a:pPr>
              <a:spcBef>
                <a:spcPct val="50000"/>
              </a:spcBef>
            </a:pPr>
            <a:endParaRPr lang="en-US" sz="1800" b="1" dirty="0" smtClean="0"/>
          </a:p>
          <a:p>
            <a:pPr>
              <a:spcBef>
                <a:spcPct val="50000"/>
              </a:spcBef>
            </a:pPr>
            <a:endParaRPr lang="en-US" b="1" dirty="0" smtClean="0"/>
          </a:p>
          <a:p>
            <a:pPr>
              <a:spcBef>
                <a:spcPct val="50000"/>
              </a:spcBef>
            </a:pPr>
            <a:r>
              <a:rPr lang="en-US" sz="1800" b="1" dirty="0" smtClean="0"/>
              <a:t>Category </a:t>
            </a:r>
            <a:r>
              <a:rPr lang="en-US" sz="1800" b="1" dirty="0"/>
              <a:t>B:  </a:t>
            </a:r>
            <a:r>
              <a:rPr lang="en-US" sz="1800" dirty="0"/>
              <a:t>Elements </a:t>
            </a:r>
            <a:r>
              <a:rPr lang="en-US" sz="1800" dirty="0" smtClean="0"/>
              <a:t>grouped </a:t>
            </a:r>
            <a:r>
              <a:rPr lang="en-US" sz="1800" dirty="0"/>
              <a:t>into this </a:t>
            </a:r>
            <a:r>
              <a:rPr lang="en-US" sz="1800" dirty="0" smtClean="0"/>
              <a:t>category </a:t>
            </a:r>
            <a:r>
              <a:rPr lang="en-US" sz="1800" dirty="0"/>
              <a:t>are </a:t>
            </a:r>
            <a:r>
              <a:rPr lang="en-US" sz="1800" dirty="0" smtClean="0"/>
              <a:t>representative </a:t>
            </a:r>
            <a:r>
              <a:rPr lang="en-US" sz="1800" dirty="0"/>
              <a:t>of </a:t>
            </a:r>
            <a:br>
              <a:rPr lang="en-US" sz="1800" dirty="0"/>
            </a:br>
            <a:r>
              <a:rPr lang="en-US" sz="1800" dirty="0"/>
              <a:t>                       </a:t>
            </a:r>
            <a:r>
              <a:rPr lang="en-US" sz="1800" dirty="0" smtClean="0"/>
              <a:t>functions </a:t>
            </a:r>
            <a:r>
              <a:rPr lang="en-US" sz="1800" dirty="0"/>
              <a:t>Deemed </a:t>
            </a:r>
            <a:r>
              <a:rPr lang="en-US" sz="1800" b="1" i="1" u="sng" dirty="0" smtClean="0"/>
              <a:t>moderately critical</a:t>
            </a:r>
            <a:r>
              <a:rPr lang="en-US" sz="1800" dirty="0" smtClean="0"/>
              <a:t> </a:t>
            </a:r>
            <a:r>
              <a:rPr lang="en-US" sz="1800" dirty="0"/>
              <a:t>to the </a:t>
            </a:r>
            <a:r>
              <a:rPr lang="en-US" sz="1800" dirty="0" smtClean="0"/>
              <a:t>overall </a:t>
            </a:r>
            <a:r>
              <a:rPr lang="en-US" sz="1800" dirty="0"/>
              <a:t/>
            </a:r>
            <a:br>
              <a:rPr lang="en-US" sz="1800" dirty="0"/>
            </a:br>
            <a:r>
              <a:rPr lang="en-US" sz="1800" dirty="0"/>
              <a:t>                       </a:t>
            </a:r>
            <a:r>
              <a:rPr lang="en-US" sz="1800" dirty="0" smtClean="0"/>
              <a:t>quality </a:t>
            </a:r>
            <a:r>
              <a:rPr lang="en-US" sz="1800" dirty="0"/>
              <a:t>and </a:t>
            </a:r>
            <a:r>
              <a:rPr lang="en-US" sz="1800" dirty="0" smtClean="0"/>
              <a:t>longevity </a:t>
            </a:r>
            <a:r>
              <a:rPr lang="en-US" sz="1800" dirty="0"/>
              <a:t>of the </a:t>
            </a:r>
            <a:r>
              <a:rPr lang="en-US" sz="1800" dirty="0" smtClean="0"/>
              <a:t>finished product</a:t>
            </a:r>
            <a:r>
              <a:rPr lang="en-US" sz="1800" dirty="0"/>
              <a:t>. Unlike </a:t>
            </a:r>
            <a:br>
              <a:rPr lang="en-US" sz="1800" dirty="0"/>
            </a:br>
            <a:r>
              <a:rPr lang="en-US" sz="1800" dirty="0"/>
              <a:t>                       </a:t>
            </a:r>
            <a:r>
              <a:rPr lang="en-US" sz="1800" dirty="0" smtClean="0"/>
              <a:t>category </a:t>
            </a:r>
            <a:r>
              <a:rPr lang="en-US" sz="1800" dirty="0"/>
              <a:t>A, </a:t>
            </a:r>
            <a:r>
              <a:rPr lang="en-US" sz="1800" dirty="0" smtClean="0"/>
              <a:t>“marginal</a:t>
            </a:r>
            <a:r>
              <a:rPr lang="en-US" sz="1800" dirty="0"/>
              <a:t>” </a:t>
            </a:r>
            <a:r>
              <a:rPr lang="en-US" sz="1800" dirty="0" smtClean="0"/>
              <a:t>performance </a:t>
            </a:r>
            <a:r>
              <a:rPr lang="en-US" sz="1800" dirty="0"/>
              <a:t>on a </a:t>
            </a:r>
            <a:r>
              <a:rPr lang="en-US" sz="1800" dirty="0" smtClean="0"/>
              <a:t>given element</a:t>
            </a:r>
            <a:r>
              <a:rPr lang="en-US" sz="1800" dirty="0"/>
              <a:t/>
            </a:r>
            <a:br>
              <a:rPr lang="en-US" sz="1800" dirty="0"/>
            </a:br>
            <a:r>
              <a:rPr lang="en-US" sz="1800" dirty="0"/>
              <a:t>                       in </a:t>
            </a:r>
            <a:r>
              <a:rPr lang="en-US" sz="1800" dirty="0" smtClean="0"/>
              <a:t>this category (although </a:t>
            </a:r>
            <a:r>
              <a:rPr lang="en-US" sz="1800" dirty="0"/>
              <a:t>not </a:t>
            </a:r>
            <a:r>
              <a:rPr lang="en-US" sz="1800" dirty="0" smtClean="0"/>
              <a:t>desirable</a:t>
            </a:r>
            <a:r>
              <a:rPr lang="en-US" sz="1800" dirty="0"/>
              <a:t>), will in all </a:t>
            </a:r>
            <a:br>
              <a:rPr lang="en-US" sz="1800" dirty="0"/>
            </a:br>
            <a:r>
              <a:rPr lang="en-US" sz="1800" dirty="0"/>
              <a:t>                       </a:t>
            </a:r>
            <a:r>
              <a:rPr lang="en-US" sz="1800" dirty="0" smtClean="0"/>
              <a:t>likelihood </a:t>
            </a:r>
            <a:r>
              <a:rPr lang="en-US" sz="1800" dirty="0"/>
              <a:t>not </a:t>
            </a:r>
            <a:r>
              <a:rPr lang="en-US" sz="1800" dirty="0" smtClean="0"/>
              <a:t>contribute directly </a:t>
            </a:r>
            <a:r>
              <a:rPr lang="en-US" sz="1800" dirty="0"/>
              <a:t>to the </a:t>
            </a:r>
            <a:r>
              <a:rPr lang="en-US" sz="1800" dirty="0" smtClean="0"/>
              <a:t>immediate </a:t>
            </a:r>
            <a:r>
              <a:rPr lang="en-US" sz="1800" dirty="0"/>
              <a:t/>
            </a:r>
            <a:br>
              <a:rPr lang="en-US" sz="1800" dirty="0"/>
            </a:br>
            <a:r>
              <a:rPr lang="en-US" sz="1800" dirty="0"/>
              <a:t>                       </a:t>
            </a:r>
            <a:r>
              <a:rPr lang="en-US" sz="1800" dirty="0" smtClean="0"/>
              <a:t>failure </a:t>
            </a:r>
            <a:r>
              <a:rPr lang="en-US" sz="1800" dirty="0"/>
              <a:t>or </a:t>
            </a:r>
            <a:r>
              <a:rPr lang="en-US" sz="1800" dirty="0" smtClean="0"/>
              <a:t>shortened </a:t>
            </a:r>
            <a:r>
              <a:rPr lang="en-US" dirty="0"/>
              <a:t>l</a:t>
            </a:r>
            <a:r>
              <a:rPr lang="en-US" sz="1800" dirty="0" smtClean="0"/>
              <a:t>ife span </a:t>
            </a:r>
            <a:r>
              <a:rPr lang="en-US" sz="1800" dirty="0"/>
              <a:t>of the </a:t>
            </a:r>
            <a:r>
              <a:rPr lang="en-US" sz="1800" dirty="0" smtClean="0"/>
              <a:t>finished </a:t>
            </a:r>
            <a:r>
              <a:rPr lang="en-US" sz="1800" dirty="0"/>
              <a:t>product.</a:t>
            </a:r>
          </a:p>
        </p:txBody>
      </p:sp>
      <p:cxnSp>
        <p:nvCxnSpPr>
          <p:cNvPr id="74773" name="AutoShape 21"/>
          <p:cNvCxnSpPr>
            <a:cxnSpLocks noChangeShapeType="1"/>
          </p:cNvCxnSpPr>
          <p:nvPr/>
        </p:nvCxnSpPr>
        <p:spPr bwMode="auto">
          <a:xfrm>
            <a:off x="914400" y="1295400"/>
            <a:ext cx="3505200" cy="1633538"/>
          </a:xfrm>
          <a:prstGeom prst="bentConnector4">
            <a:avLst>
              <a:gd name="adj1" fmla="val 35509"/>
              <a:gd name="adj2" fmla="val 100778"/>
            </a:avLst>
          </a:prstGeom>
          <a:noFill/>
          <a:ln w="19050">
            <a:solidFill>
              <a:srgbClr val="FF0000"/>
            </a:solidFill>
            <a:miter lim="800000"/>
            <a:headEnd/>
            <a:tailEnd/>
          </a:ln>
        </p:spPr>
      </p:cxnSp>
      <p:cxnSp>
        <p:nvCxnSpPr>
          <p:cNvPr id="74774" name="AutoShape 22"/>
          <p:cNvCxnSpPr>
            <a:cxnSpLocks noChangeShapeType="1"/>
          </p:cNvCxnSpPr>
          <p:nvPr/>
        </p:nvCxnSpPr>
        <p:spPr bwMode="auto">
          <a:xfrm>
            <a:off x="914400" y="4038600"/>
            <a:ext cx="3505200" cy="1633538"/>
          </a:xfrm>
          <a:prstGeom prst="bentConnector4">
            <a:avLst>
              <a:gd name="adj1" fmla="val 35509"/>
              <a:gd name="adj2" fmla="val 100778"/>
            </a:avLst>
          </a:prstGeom>
          <a:noFill/>
          <a:ln w="19050">
            <a:solidFill>
              <a:srgbClr val="FF0000"/>
            </a:solidFill>
            <a:miter lim="800000"/>
            <a:headEnd/>
            <a:tailEnd/>
          </a:ln>
        </p:spPr>
      </p:cxnSp>
      <p:sp>
        <p:nvSpPr>
          <p:cNvPr id="13" name="Title 4">
            <a:hlinkClick r:id="rId2"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extLst>
      <p:ext uri="{BB962C8B-B14F-4D97-AF65-F5344CB8AC3E}">
        <p14:creationId xmlns:p14="http://schemas.microsoft.com/office/powerpoint/2010/main" val="32432300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8"/>
          <p:cNvSpPr txBox="1">
            <a:spLocks noChangeArrowheads="1"/>
          </p:cNvSpPr>
          <p:nvPr/>
        </p:nvSpPr>
        <p:spPr bwMode="auto">
          <a:xfrm>
            <a:off x="365125" y="1323975"/>
            <a:ext cx="7448550" cy="3385542"/>
          </a:xfrm>
          <a:prstGeom prst="rect">
            <a:avLst/>
          </a:prstGeom>
          <a:noFill/>
          <a:ln w="9525">
            <a:noFill/>
            <a:miter lim="800000"/>
            <a:headEnd/>
            <a:tailEnd/>
          </a:ln>
        </p:spPr>
        <p:txBody>
          <a:bodyPr>
            <a:spAutoFit/>
          </a:bodyPr>
          <a:lstStyle/>
          <a:p>
            <a:pPr marL="465138" indent="-465138">
              <a:buFont typeface="Wingdings" pitchFamily="2" charset="2"/>
              <a:buNone/>
            </a:pPr>
            <a:r>
              <a:rPr lang="en-US" b="1" dirty="0"/>
              <a:t>Category A:</a:t>
            </a:r>
          </a:p>
          <a:p>
            <a:pPr marL="465138" indent="-465138">
              <a:buFont typeface="Wingdings" pitchFamily="2" charset="2"/>
              <a:buNone/>
            </a:pPr>
            <a:endParaRPr lang="en-US" b="1" dirty="0"/>
          </a:p>
          <a:p>
            <a:pPr marL="465138" indent="-355600">
              <a:buFont typeface="Arial" pitchFamily="34" charset="0"/>
              <a:buChar char="•"/>
            </a:pPr>
            <a:r>
              <a:rPr lang="en-US" sz="1600" dirty="0">
                <a:cs typeface="Arial" charset="0"/>
              </a:rPr>
              <a:t>First group of quality assurance elements</a:t>
            </a:r>
          </a:p>
          <a:p>
            <a:pPr marL="465138" indent="-355600">
              <a:buFont typeface="Arial" pitchFamily="34" charset="0"/>
              <a:buChar char="•"/>
            </a:pPr>
            <a:endParaRPr lang="en-US" sz="1600" dirty="0">
              <a:cs typeface="Arial" charset="0"/>
            </a:endParaRPr>
          </a:p>
          <a:p>
            <a:pPr marL="465138" indent="-355600">
              <a:buFont typeface="Arial" pitchFamily="34" charset="0"/>
              <a:buChar char="•"/>
            </a:pPr>
            <a:r>
              <a:rPr lang="en-US" sz="1600" dirty="0">
                <a:cs typeface="Arial" charset="0"/>
              </a:rPr>
              <a:t>The elements that are grouped into this category are representative of functions deemed </a:t>
            </a:r>
            <a:r>
              <a:rPr lang="en-US" sz="1600" b="1" u="sng" dirty="0">
                <a:cs typeface="Arial" charset="0"/>
              </a:rPr>
              <a:t>most critical</a:t>
            </a:r>
            <a:r>
              <a:rPr lang="en-US" sz="1600" dirty="0">
                <a:cs typeface="Arial" charset="0"/>
              </a:rPr>
              <a:t> to the overall quality &amp; longevity of the finished product</a:t>
            </a:r>
          </a:p>
          <a:p>
            <a:pPr marL="465138" indent="-355600">
              <a:buFont typeface="Arial" pitchFamily="34" charset="0"/>
              <a:buChar char="•"/>
            </a:pPr>
            <a:endParaRPr lang="en-US" sz="1600" dirty="0">
              <a:cs typeface="Arial" charset="0"/>
            </a:endParaRPr>
          </a:p>
          <a:p>
            <a:pPr marL="465138" indent="-355600">
              <a:buFont typeface="Arial" pitchFamily="34" charset="0"/>
              <a:buChar char="•"/>
            </a:pPr>
            <a:r>
              <a:rPr lang="en-US" sz="1600" dirty="0">
                <a:cs typeface="Arial" charset="0"/>
              </a:rPr>
              <a:t>Failure to achieve a “satisfactory” level of performance on any one of these elements will most likely result in the immediate failure of the finished product or contribute directly to its shortened life </a:t>
            </a:r>
            <a:r>
              <a:rPr lang="en-US" sz="1600" dirty="0" smtClean="0">
                <a:cs typeface="Arial" charset="0"/>
              </a:rPr>
              <a:t>span</a:t>
            </a:r>
          </a:p>
          <a:p>
            <a:pPr marL="465138" indent="-465138">
              <a:buFont typeface="Wingdings" pitchFamily="2" charset="2"/>
              <a:buChar char="§"/>
            </a:pPr>
            <a:endParaRPr lang="en-US" sz="1600" dirty="0" smtClean="0">
              <a:cs typeface="Arial" charset="0"/>
            </a:endParaRPr>
          </a:p>
          <a:p>
            <a:pPr marL="922338" lvl="1" indent="-465138"/>
            <a:endParaRPr lang="en-US" dirty="0"/>
          </a:p>
          <a:p>
            <a:pPr marL="465138" indent="-465138">
              <a:buFont typeface="Wingdings" pitchFamily="2" charset="2"/>
              <a:buChar char="§"/>
            </a:pPr>
            <a:endParaRPr lang="en-US" sz="1600" dirty="0"/>
          </a:p>
        </p:txBody>
      </p:sp>
      <p:sp>
        <p:nvSpPr>
          <p:cNvPr id="4101" name="Title 5"/>
          <p:cNvSpPr>
            <a:spLocks noGrp="1"/>
          </p:cNvSpPr>
          <p:nvPr>
            <p:ph type="title"/>
          </p:nvPr>
        </p:nvSpPr>
        <p:spPr/>
        <p:txBody>
          <a:bodyPr/>
          <a:lstStyle/>
          <a:p>
            <a:pPr eaLnBrk="1" hangingPunct="1"/>
            <a:r>
              <a:rPr lang="en-US" dirty="0" smtClean="0"/>
              <a:t>Category A</a:t>
            </a:r>
          </a:p>
        </p:txBody>
      </p:sp>
      <p:sp>
        <p:nvSpPr>
          <p:cNvPr id="8" name="Title 4">
            <a:hlinkClick r:id="rId4"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custDataLst>
      <p:tags r:id="rId1"/>
    </p:custDataLst>
    <p:extLst>
      <p:ext uri="{BB962C8B-B14F-4D97-AF65-F5344CB8AC3E}">
        <p14:creationId xmlns:p14="http://schemas.microsoft.com/office/powerpoint/2010/main" val="269462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8"/>
          <p:cNvSpPr txBox="1">
            <a:spLocks noChangeArrowheads="1"/>
          </p:cNvSpPr>
          <p:nvPr/>
        </p:nvSpPr>
        <p:spPr bwMode="auto">
          <a:xfrm>
            <a:off x="685800" y="2133600"/>
            <a:ext cx="7448550" cy="2308324"/>
          </a:xfrm>
          <a:prstGeom prst="rect">
            <a:avLst/>
          </a:prstGeom>
          <a:noFill/>
          <a:ln w="9525">
            <a:noFill/>
            <a:miter lim="800000"/>
            <a:headEnd/>
            <a:tailEnd/>
          </a:ln>
        </p:spPr>
        <p:txBody>
          <a:bodyPr>
            <a:spAutoFit/>
          </a:bodyPr>
          <a:lstStyle/>
          <a:p>
            <a:pPr marL="465138" indent="-465138">
              <a:buFont typeface="Wingdings" pitchFamily="2" charset="2"/>
              <a:buNone/>
            </a:pPr>
            <a:r>
              <a:rPr lang="en-US" b="1" dirty="0"/>
              <a:t>Category </a:t>
            </a:r>
            <a:r>
              <a:rPr lang="en-US" b="1" dirty="0" smtClean="0"/>
              <a:t>A Elements:</a:t>
            </a:r>
            <a:endParaRPr lang="en-US" b="1" dirty="0"/>
          </a:p>
          <a:p>
            <a:pPr marL="465138" indent="-465138">
              <a:buFont typeface="Wingdings" pitchFamily="2" charset="2"/>
              <a:buNone/>
              <a:tabLst>
                <a:tab pos="231775" algn="l"/>
              </a:tabLst>
            </a:pPr>
            <a:endParaRPr lang="en-US" b="1" dirty="0"/>
          </a:p>
          <a:p>
            <a:r>
              <a:rPr lang="en-US" b="1" dirty="0"/>
              <a:t>	</a:t>
            </a:r>
            <a:r>
              <a:rPr lang="en-US" b="1" dirty="0" smtClean="0"/>
              <a:t>1</a:t>
            </a:r>
            <a:r>
              <a:rPr lang="en-US" b="1" dirty="0"/>
              <a:t>. Cut Back (</a:t>
            </a:r>
            <a:r>
              <a:rPr lang="en-US" b="1" dirty="0" err="1"/>
              <a:t>Pav’t</a:t>
            </a:r>
            <a:r>
              <a:rPr lang="en-US" b="1" dirty="0"/>
              <a:t> Cutting</a:t>
            </a:r>
            <a:r>
              <a:rPr lang="en-US" b="1" dirty="0" smtClean="0"/>
              <a:t>)</a:t>
            </a:r>
            <a:endParaRPr lang="en-US" b="1" dirty="0"/>
          </a:p>
          <a:p>
            <a:r>
              <a:rPr lang="en-US" b="1" dirty="0" smtClean="0"/>
              <a:t>	2</a:t>
            </a:r>
            <a:r>
              <a:rPr lang="en-US" b="1" dirty="0"/>
              <a:t>. </a:t>
            </a:r>
            <a:r>
              <a:rPr lang="en-US" b="1" dirty="0" err="1"/>
              <a:t>Subbase</a:t>
            </a:r>
            <a:r>
              <a:rPr lang="en-US" b="1" dirty="0"/>
              <a:t> </a:t>
            </a:r>
            <a:r>
              <a:rPr lang="en-US" b="1" dirty="0" smtClean="0"/>
              <a:t>Compaction</a:t>
            </a:r>
            <a:endParaRPr lang="en-US" b="1" dirty="0"/>
          </a:p>
          <a:p>
            <a:r>
              <a:rPr lang="en-US" b="1" dirty="0" smtClean="0"/>
              <a:t>	3</a:t>
            </a:r>
            <a:r>
              <a:rPr lang="en-US" b="1" dirty="0"/>
              <a:t>. Cleaning and </a:t>
            </a:r>
            <a:r>
              <a:rPr lang="en-US" b="1" dirty="0" smtClean="0"/>
              <a:t>Tacking</a:t>
            </a:r>
            <a:endParaRPr lang="en-US" b="1" dirty="0"/>
          </a:p>
          <a:p>
            <a:r>
              <a:rPr lang="en-US" b="1" dirty="0" smtClean="0"/>
              <a:t>	4</a:t>
            </a:r>
            <a:r>
              <a:rPr lang="en-US" b="1" dirty="0"/>
              <a:t>. </a:t>
            </a:r>
            <a:r>
              <a:rPr lang="en-US" b="1" dirty="0" smtClean="0"/>
              <a:t>Filling</a:t>
            </a:r>
            <a:endParaRPr lang="en-US" b="1" dirty="0"/>
          </a:p>
          <a:p>
            <a:r>
              <a:rPr lang="en-US" b="1" dirty="0" smtClean="0"/>
              <a:t>	5</a:t>
            </a:r>
            <a:r>
              <a:rPr lang="en-US" b="1" dirty="0"/>
              <a:t>. </a:t>
            </a:r>
            <a:r>
              <a:rPr lang="en-US" b="1" dirty="0" smtClean="0"/>
              <a:t>Material</a:t>
            </a:r>
            <a:endParaRPr lang="en-US" b="1" dirty="0"/>
          </a:p>
          <a:p>
            <a:r>
              <a:rPr lang="en-US" b="1" dirty="0" smtClean="0"/>
              <a:t>	6</a:t>
            </a:r>
            <a:r>
              <a:rPr lang="en-US" b="1" dirty="0"/>
              <a:t>. Compaction</a:t>
            </a:r>
            <a:endParaRPr lang="en-US" sz="1600" dirty="0"/>
          </a:p>
        </p:txBody>
      </p:sp>
      <p:sp>
        <p:nvSpPr>
          <p:cNvPr id="4101" name="Title 5"/>
          <p:cNvSpPr>
            <a:spLocks noGrp="1"/>
          </p:cNvSpPr>
          <p:nvPr>
            <p:ph type="title" idx="4294967295"/>
          </p:nvPr>
        </p:nvSpPr>
        <p:spPr>
          <a:xfrm>
            <a:off x="0" y="274638"/>
            <a:ext cx="8229600" cy="1143000"/>
          </a:xfrm>
        </p:spPr>
        <p:txBody>
          <a:bodyPr/>
          <a:lstStyle/>
          <a:p>
            <a:pPr eaLnBrk="1" hangingPunct="1"/>
            <a:r>
              <a:rPr lang="en-US" dirty="0" smtClean="0"/>
              <a:t>Category A</a:t>
            </a:r>
          </a:p>
        </p:txBody>
      </p:sp>
      <p:pic>
        <p:nvPicPr>
          <p:cNvPr id="2051" name="Picture 3" descr="C:\Users\Admin\Desktop\Patching\Manual Patching Photos\Patching and Trench Restoration\52202 01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3048000"/>
            <a:ext cx="3618863" cy="2730357"/>
          </a:xfrm>
          <a:prstGeom prst="rect">
            <a:avLst/>
          </a:prstGeom>
          <a:ln>
            <a:noFill/>
          </a:ln>
          <a:effectLst>
            <a:outerShdw blurRad="292100" dist="139700" dir="2700000" algn="tl" rotWithShape="0">
              <a:srgbClr val="333333">
                <a:alpha val="65000"/>
              </a:srgbClr>
            </a:outerShdw>
          </a:effectLst>
        </p:spPr>
      </p:pic>
      <p:sp>
        <p:nvSpPr>
          <p:cNvPr id="8" name="Title 4">
            <a:hlinkClick r:id="rId5"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custDataLst>
      <p:tags r:id="rId1"/>
    </p:custDataLst>
    <p:extLst>
      <p:ext uri="{BB962C8B-B14F-4D97-AF65-F5344CB8AC3E}">
        <p14:creationId xmlns:p14="http://schemas.microsoft.com/office/powerpoint/2010/main" val="369693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685800" y="1600200"/>
            <a:ext cx="7216775" cy="1107996"/>
          </a:xfrm>
          <a:prstGeom prst="rect">
            <a:avLst/>
          </a:prstGeom>
          <a:noFill/>
          <a:ln w="9525">
            <a:noFill/>
            <a:miter lim="800000"/>
            <a:headEnd/>
            <a:tailEnd/>
          </a:ln>
        </p:spPr>
        <p:txBody>
          <a:bodyPr wrap="square">
            <a:spAutoFit/>
          </a:bodyPr>
          <a:lstStyle/>
          <a:p>
            <a:pPr marL="465138" indent="-465138"/>
            <a:r>
              <a:rPr lang="en-US" b="1" dirty="0"/>
              <a:t>A. 1. Cutting (</a:t>
            </a:r>
            <a:r>
              <a:rPr lang="en-US" b="1" dirty="0" err="1"/>
              <a:t>Pav’t</a:t>
            </a:r>
            <a:r>
              <a:rPr lang="en-US" b="1" dirty="0"/>
              <a:t> Cutting) (Ref. RC-30M)</a:t>
            </a:r>
            <a:endParaRPr lang="en-US" sz="1600" b="1" dirty="0"/>
          </a:p>
          <a:p>
            <a:pPr marL="1257300" lvl="2" indent="-342900"/>
            <a:endParaRPr lang="en-US" sz="1600" dirty="0"/>
          </a:p>
          <a:p>
            <a:pPr marL="465138" indent="-465138"/>
            <a:endParaRPr lang="en-US" sz="1600" dirty="0"/>
          </a:p>
          <a:p>
            <a:pPr marL="465138" indent="-465138"/>
            <a:endParaRPr lang="en-US" sz="1600" dirty="0"/>
          </a:p>
        </p:txBody>
      </p:sp>
      <p:grpSp>
        <p:nvGrpSpPr>
          <p:cNvPr id="2" name="Group 13"/>
          <p:cNvGrpSpPr>
            <a:grpSpLocks/>
          </p:cNvGrpSpPr>
          <p:nvPr/>
        </p:nvGrpSpPr>
        <p:grpSpPr bwMode="auto">
          <a:xfrm>
            <a:off x="533400" y="2514600"/>
            <a:ext cx="990600" cy="2971800"/>
            <a:chOff x="295" y="1514"/>
            <a:chExt cx="624" cy="1178"/>
          </a:xfrm>
        </p:grpSpPr>
        <p:sp>
          <p:nvSpPr>
            <p:cNvPr id="130058" name="AutoShape 15"/>
            <p:cNvSpPr>
              <a:spLocks/>
            </p:cNvSpPr>
            <p:nvPr/>
          </p:nvSpPr>
          <p:spPr bwMode="auto">
            <a:xfrm>
              <a:off x="775" y="1514"/>
              <a:ext cx="144" cy="1178"/>
            </a:xfrm>
            <a:prstGeom prst="leftBrace">
              <a:avLst>
                <a:gd name="adj1" fmla="val 153734"/>
                <a:gd name="adj2" fmla="val 50000"/>
              </a:avLst>
            </a:prstGeom>
            <a:noFill/>
            <a:ln w="12700">
              <a:solidFill>
                <a:srgbClr val="2D5386"/>
              </a:solidFill>
              <a:round/>
              <a:headEnd/>
              <a:tailEnd/>
            </a:ln>
          </p:spPr>
          <p:txBody>
            <a:bodyPr wrap="none" anchor="ctr"/>
            <a:lstStyle/>
            <a:p>
              <a:endParaRPr lang="en-US" dirty="0">
                <a:solidFill>
                  <a:srgbClr val="2D5386"/>
                </a:solidFill>
              </a:endParaRPr>
            </a:p>
          </p:txBody>
        </p:sp>
        <p:sp>
          <p:nvSpPr>
            <p:cNvPr id="130059" name="Text Box 16"/>
            <p:cNvSpPr txBox="1">
              <a:spLocks noChangeArrowheads="1"/>
            </p:cNvSpPr>
            <p:nvPr/>
          </p:nvSpPr>
          <p:spPr bwMode="auto">
            <a:xfrm rot="-5400000">
              <a:off x="-39" y="1916"/>
              <a:ext cx="960" cy="291"/>
            </a:xfrm>
            <a:prstGeom prst="rect">
              <a:avLst/>
            </a:prstGeom>
            <a:noFill/>
            <a:ln w="9525">
              <a:noFill/>
              <a:miter lim="800000"/>
              <a:headEnd/>
              <a:tailEnd/>
            </a:ln>
          </p:spPr>
          <p:txBody>
            <a:bodyPr>
              <a:spAutoFit/>
            </a:bodyPr>
            <a:lstStyle/>
            <a:p>
              <a:pPr algn="ctr">
                <a:spcBef>
                  <a:spcPct val="50000"/>
                </a:spcBef>
              </a:pPr>
              <a:r>
                <a:rPr lang="en-US" sz="1200" b="1" dirty="0">
                  <a:solidFill>
                    <a:srgbClr val="2D5386"/>
                  </a:solidFill>
                </a:rPr>
                <a:t>PERFORMANCE</a:t>
              </a:r>
              <a:r>
                <a:rPr lang="en-US" sz="1200" b="1" dirty="0"/>
                <a:t> </a:t>
              </a:r>
              <a:r>
                <a:rPr lang="en-US" sz="1200" b="1" dirty="0">
                  <a:solidFill>
                    <a:srgbClr val="2D5386"/>
                  </a:solidFill>
                </a:rPr>
                <a:t>INDICATORS</a:t>
              </a:r>
            </a:p>
          </p:txBody>
        </p:sp>
      </p:grpSp>
      <p:sp>
        <p:nvSpPr>
          <p:cNvPr id="6150" name="Title 11"/>
          <p:cNvSpPr>
            <a:spLocks noGrp="1"/>
          </p:cNvSpPr>
          <p:nvPr>
            <p:ph type="title" idx="4294967295"/>
          </p:nvPr>
        </p:nvSpPr>
        <p:spPr>
          <a:xfrm>
            <a:off x="0" y="274638"/>
            <a:ext cx="8229600" cy="1143000"/>
          </a:xfrm>
        </p:spPr>
        <p:txBody>
          <a:bodyPr/>
          <a:lstStyle/>
          <a:p>
            <a:pPr eaLnBrk="1" hangingPunct="1"/>
            <a:r>
              <a:rPr lang="en-US" dirty="0" smtClean="0"/>
              <a:t>Performance Indicators</a:t>
            </a:r>
          </a:p>
        </p:txBody>
      </p:sp>
      <p:sp>
        <p:nvSpPr>
          <p:cNvPr id="10" name="Rectangle 9"/>
          <p:cNvSpPr/>
          <p:nvPr/>
        </p:nvSpPr>
        <p:spPr>
          <a:xfrm>
            <a:off x="1600200" y="2743200"/>
            <a:ext cx="6172200" cy="2554545"/>
          </a:xfrm>
          <a:prstGeom prst="rect">
            <a:avLst/>
          </a:prstGeom>
        </p:spPr>
        <p:txBody>
          <a:bodyPr wrap="square">
            <a:spAutoFit/>
          </a:bodyPr>
          <a:lstStyle/>
          <a:p>
            <a:r>
              <a:rPr lang="en-US" sz="1600" dirty="0"/>
              <a:t>1. Pavement adjacent to original trench excavation not cut back prior to placing bituminous material.</a:t>
            </a:r>
          </a:p>
          <a:p>
            <a:endParaRPr lang="en-US" sz="1600" dirty="0" smtClean="0"/>
          </a:p>
          <a:p>
            <a:r>
              <a:rPr lang="en-US" sz="1600" dirty="0" smtClean="0"/>
              <a:t>3</a:t>
            </a:r>
            <a:r>
              <a:rPr lang="en-US" sz="1600" dirty="0"/>
              <a:t>. Pavement not cut to full depth and/or cuts are less than 1’ from outside edges of original trench excavation and/or adjacent</a:t>
            </a:r>
          </a:p>
          <a:p>
            <a:r>
              <a:rPr lang="en-US" sz="1600" dirty="0"/>
              <a:t>pavement damaged during excavation.</a:t>
            </a:r>
          </a:p>
          <a:p>
            <a:endParaRPr lang="en-US" sz="1600" dirty="0" smtClean="0"/>
          </a:p>
          <a:p>
            <a:r>
              <a:rPr lang="en-US" sz="1600" dirty="0" smtClean="0"/>
              <a:t>5</a:t>
            </a:r>
            <a:r>
              <a:rPr lang="en-US" sz="1600" dirty="0"/>
              <a:t>. Pavement cut to full depth of pave. Cuts are 1’ or greater from outside edges of original excavation and adjacent pavement not</a:t>
            </a:r>
          </a:p>
          <a:p>
            <a:r>
              <a:rPr lang="en-US" sz="1600" dirty="0"/>
              <a:t>damaged or disturbed during excavation.</a:t>
            </a:r>
          </a:p>
        </p:txBody>
      </p:sp>
      <p:sp>
        <p:nvSpPr>
          <p:cNvPr id="13" name="Title 4">
            <a:hlinkClick r:id="rId4"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custDataLst>
      <p:tags r:id="rId1"/>
    </p:custDataLst>
    <p:extLst>
      <p:ext uri="{BB962C8B-B14F-4D97-AF65-F5344CB8AC3E}">
        <p14:creationId xmlns:p14="http://schemas.microsoft.com/office/powerpoint/2010/main" val="355845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685800" y="1676400"/>
            <a:ext cx="7216775" cy="1107996"/>
          </a:xfrm>
          <a:prstGeom prst="rect">
            <a:avLst/>
          </a:prstGeom>
          <a:noFill/>
          <a:ln w="9525">
            <a:noFill/>
            <a:miter lim="800000"/>
            <a:headEnd/>
            <a:tailEnd/>
          </a:ln>
        </p:spPr>
        <p:txBody>
          <a:bodyPr>
            <a:spAutoFit/>
          </a:bodyPr>
          <a:lstStyle/>
          <a:p>
            <a:pPr marL="465138" indent="-465138"/>
            <a:r>
              <a:rPr lang="en-US" b="1" dirty="0"/>
              <a:t>A. 2. </a:t>
            </a:r>
            <a:r>
              <a:rPr lang="en-US" b="1" dirty="0" err="1"/>
              <a:t>Subbase</a:t>
            </a:r>
            <a:r>
              <a:rPr lang="en-US" b="1" dirty="0"/>
              <a:t> Compaction</a:t>
            </a:r>
            <a:endParaRPr lang="en-US" sz="1600" b="1" dirty="0"/>
          </a:p>
          <a:p>
            <a:pPr marL="1257300" lvl="2" indent="-342900"/>
            <a:endParaRPr lang="en-US" sz="1600" dirty="0"/>
          </a:p>
          <a:p>
            <a:pPr marL="465138" indent="-465138"/>
            <a:endParaRPr lang="en-US" sz="1600" dirty="0"/>
          </a:p>
          <a:p>
            <a:pPr marL="465138" indent="-465138"/>
            <a:endParaRPr lang="en-US" sz="1600" dirty="0"/>
          </a:p>
        </p:txBody>
      </p:sp>
      <p:grpSp>
        <p:nvGrpSpPr>
          <p:cNvPr id="2" name="Group 13"/>
          <p:cNvGrpSpPr>
            <a:grpSpLocks/>
          </p:cNvGrpSpPr>
          <p:nvPr/>
        </p:nvGrpSpPr>
        <p:grpSpPr bwMode="auto">
          <a:xfrm>
            <a:off x="457200" y="2133600"/>
            <a:ext cx="990600" cy="1752600"/>
            <a:chOff x="295" y="1582"/>
            <a:chExt cx="624" cy="960"/>
          </a:xfrm>
        </p:grpSpPr>
        <p:sp>
          <p:nvSpPr>
            <p:cNvPr id="130058" name="AutoShape 15"/>
            <p:cNvSpPr>
              <a:spLocks/>
            </p:cNvSpPr>
            <p:nvPr/>
          </p:nvSpPr>
          <p:spPr bwMode="auto">
            <a:xfrm>
              <a:off x="775" y="1610"/>
              <a:ext cx="144" cy="912"/>
            </a:xfrm>
            <a:prstGeom prst="leftBrace">
              <a:avLst>
                <a:gd name="adj1" fmla="val 153734"/>
                <a:gd name="adj2" fmla="val 50000"/>
              </a:avLst>
            </a:prstGeom>
            <a:noFill/>
            <a:ln w="12700">
              <a:solidFill>
                <a:srgbClr val="2D5386"/>
              </a:solidFill>
              <a:round/>
              <a:headEnd/>
              <a:tailEnd/>
            </a:ln>
          </p:spPr>
          <p:txBody>
            <a:bodyPr wrap="none" anchor="ctr"/>
            <a:lstStyle/>
            <a:p>
              <a:endParaRPr lang="en-US" dirty="0">
                <a:solidFill>
                  <a:srgbClr val="2D5386"/>
                </a:solidFill>
              </a:endParaRPr>
            </a:p>
          </p:txBody>
        </p:sp>
        <p:sp>
          <p:nvSpPr>
            <p:cNvPr id="130059" name="Text Box 16"/>
            <p:cNvSpPr txBox="1">
              <a:spLocks noChangeArrowheads="1"/>
            </p:cNvSpPr>
            <p:nvPr/>
          </p:nvSpPr>
          <p:spPr bwMode="auto">
            <a:xfrm rot="-5400000">
              <a:off x="-39" y="1916"/>
              <a:ext cx="960" cy="291"/>
            </a:xfrm>
            <a:prstGeom prst="rect">
              <a:avLst/>
            </a:prstGeom>
            <a:noFill/>
            <a:ln w="9525">
              <a:noFill/>
              <a:miter lim="800000"/>
              <a:headEnd/>
              <a:tailEnd/>
            </a:ln>
          </p:spPr>
          <p:txBody>
            <a:bodyPr>
              <a:spAutoFit/>
            </a:bodyPr>
            <a:lstStyle/>
            <a:p>
              <a:pPr algn="ctr">
                <a:spcBef>
                  <a:spcPct val="50000"/>
                </a:spcBef>
              </a:pPr>
              <a:r>
                <a:rPr lang="en-US" sz="1200" b="1" dirty="0">
                  <a:solidFill>
                    <a:srgbClr val="2D5386"/>
                  </a:solidFill>
                </a:rPr>
                <a:t>PERFORMANCE</a:t>
              </a:r>
              <a:r>
                <a:rPr lang="en-US" sz="1200" b="1" dirty="0"/>
                <a:t> </a:t>
              </a:r>
              <a:r>
                <a:rPr lang="en-US" sz="1200" b="1" dirty="0">
                  <a:solidFill>
                    <a:srgbClr val="2D5386"/>
                  </a:solidFill>
                </a:rPr>
                <a:t>INDICATORS</a:t>
              </a:r>
            </a:p>
          </p:txBody>
        </p:sp>
      </p:grpSp>
      <p:sp>
        <p:nvSpPr>
          <p:cNvPr id="6150" name="Title 11"/>
          <p:cNvSpPr>
            <a:spLocks noGrp="1"/>
          </p:cNvSpPr>
          <p:nvPr>
            <p:ph type="title"/>
          </p:nvPr>
        </p:nvSpPr>
        <p:spPr/>
        <p:txBody>
          <a:bodyPr/>
          <a:lstStyle/>
          <a:p>
            <a:pPr eaLnBrk="1" hangingPunct="1"/>
            <a:r>
              <a:rPr lang="en-US" dirty="0" smtClean="0"/>
              <a:t>Performance Indicators</a:t>
            </a:r>
          </a:p>
        </p:txBody>
      </p:sp>
      <p:sp>
        <p:nvSpPr>
          <p:cNvPr id="10" name="Rectangle 9"/>
          <p:cNvSpPr/>
          <p:nvPr/>
        </p:nvSpPr>
        <p:spPr>
          <a:xfrm>
            <a:off x="1524000" y="1752600"/>
            <a:ext cx="6172200" cy="2031325"/>
          </a:xfrm>
          <a:prstGeom prst="rect">
            <a:avLst/>
          </a:prstGeom>
        </p:spPr>
        <p:txBody>
          <a:bodyPr wrap="square">
            <a:spAutoFit/>
          </a:bodyPr>
          <a:lstStyle/>
          <a:p>
            <a:endParaRPr lang="en-US" dirty="0" smtClean="0"/>
          </a:p>
          <a:p>
            <a:endParaRPr lang="en-US" dirty="0"/>
          </a:p>
          <a:p>
            <a:r>
              <a:rPr lang="en-US" dirty="0" smtClean="0"/>
              <a:t>1.  </a:t>
            </a:r>
            <a:r>
              <a:rPr lang="en-US" dirty="0" err="1"/>
              <a:t>Subbase</a:t>
            </a:r>
            <a:r>
              <a:rPr lang="en-US" dirty="0"/>
              <a:t> material not compacted prior to placing bituminous material.</a:t>
            </a:r>
          </a:p>
          <a:p>
            <a:endParaRPr lang="en-US" dirty="0" smtClean="0"/>
          </a:p>
          <a:p>
            <a:r>
              <a:rPr lang="en-US" dirty="0" smtClean="0"/>
              <a:t>5</a:t>
            </a:r>
            <a:r>
              <a:rPr lang="en-US" dirty="0"/>
              <a:t>. </a:t>
            </a:r>
            <a:r>
              <a:rPr lang="en-US" dirty="0" err="1"/>
              <a:t>Subbase</a:t>
            </a:r>
            <a:r>
              <a:rPr lang="en-US" dirty="0"/>
              <a:t> material is properly compacted prior to placing bituminous material.</a:t>
            </a:r>
          </a:p>
        </p:txBody>
      </p:sp>
      <p:pic>
        <p:nvPicPr>
          <p:cNvPr id="13" name="Picture 2" descr="C:\Users\Admin\Desktop\Patching\Manual Patching Photos\Patching and Trench Restoration\23228 00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62400" y="3810000"/>
            <a:ext cx="3333750" cy="2667000"/>
          </a:xfrm>
          <a:prstGeom prst="rect">
            <a:avLst/>
          </a:prstGeom>
          <a:ln>
            <a:noFill/>
          </a:ln>
          <a:effectLst>
            <a:outerShdw blurRad="292100" dist="139700" dir="2700000" algn="tl" rotWithShape="0">
              <a:srgbClr val="333333">
                <a:alpha val="65000"/>
              </a:srgbClr>
            </a:outerShdw>
          </a:effectLst>
        </p:spPr>
      </p:pic>
      <p:sp>
        <p:nvSpPr>
          <p:cNvPr id="14" name="Title 4">
            <a:hlinkClick r:id="rId5"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custDataLst>
      <p:tags r:id="rId1"/>
    </p:custDataLst>
    <p:extLst>
      <p:ext uri="{BB962C8B-B14F-4D97-AF65-F5344CB8AC3E}">
        <p14:creationId xmlns:p14="http://schemas.microsoft.com/office/powerpoint/2010/main" val="378704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609600" y="1371600"/>
            <a:ext cx="7216775" cy="1354217"/>
          </a:xfrm>
          <a:prstGeom prst="rect">
            <a:avLst/>
          </a:prstGeom>
          <a:noFill/>
          <a:ln w="9525">
            <a:noFill/>
            <a:miter lim="800000"/>
            <a:headEnd/>
            <a:tailEnd/>
          </a:ln>
        </p:spPr>
        <p:txBody>
          <a:bodyPr>
            <a:spAutoFit/>
          </a:bodyPr>
          <a:lstStyle/>
          <a:p>
            <a:r>
              <a:rPr lang="en-US" b="1" dirty="0"/>
              <a:t>A. 3. Cleaning and Tacking*</a:t>
            </a:r>
            <a:endParaRPr lang="en-US" sz="1600" b="1" dirty="0"/>
          </a:p>
          <a:p>
            <a:pPr marL="465138" indent="-465138"/>
            <a:endParaRPr lang="en-US" sz="1600" b="1" dirty="0"/>
          </a:p>
          <a:p>
            <a:pPr marL="1257300" lvl="2" indent="-342900"/>
            <a:endParaRPr lang="en-US" sz="1600" dirty="0"/>
          </a:p>
          <a:p>
            <a:pPr marL="465138" indent="-465138"/>
            <a:endParaRPr lang="en-US" sz="1600" dirty="0"/>
          </a:p>
          <a:p>
            <a:pPr marL="465138" indent="-465138"/>
            <a:endParaRPr lang="en-US" sz="1600" dirty="0"/>
          </a:p>
        </p:txBody>
      </p:sp>
      <p:grpSp>
        <p:nvGrpSpPr>
          <p:cNvPr id="2" name="Group 13"/>
          <p:cNvGrpSpPr>
            <a:grpSpLocks/>
          </p:cNvGrpSpPr>
          <p:nvPr/>
        </p:nvGrpSpPr>
        <p:grpSpPr bwMode="auto">
          <a:xfrm>
            <a:off x="457200" y="2057400"/>
            <a:ext cx="533400" cy="3276600"/>
            <a:chOff x="579" y="1514"/>
            <a:chExt cx="340" cy="1028"/>
          </a:xfrm>
        </p:grpSpPr>
        <p:sp>
          <p:nvSpPr>
            <p:cNvPr id="130058" name="AutoShape 15"/>
            <p:cNvSpPr>
              <a:spLocks/>
            </p:cNvSpPr>
            <p:nvPr/>
          </p:nvSpPr>
          <p:spPr bwMode="auto">
            <a:xfrm>
              <a:off x="775" y="1514"/>
              <a:ext cx="144" cy="960"/>
            </a:xfrm>
            <a:prstGeom prst="leftBrace">
              <a:avLst>
                <a:gd name="adj1" fmla="val 153734"/>
                <a:gd name="adj2" fmla="val 50000"/>
              </a:avLst>
            </a:prstGeom>
            <a:noFill/>
            <a:ln w="12700">
              <a:solidFill>
                <a:srgbClr val="2D5386"/>
              </a:solidFill>
              <a:round/>
              <a:headEnd/>
              <a:tailEnd/>
            </a:ln>
          </p:spPr>
          <p:txBody>
            <a:bodyPr wrap="none" anchor="ctr"/>
            <a:lstStyle/>
            <a:p>
              <a:endParaRPr lang="en-US" dirty="0">
                <a:solidFill>
                  <a:srgbClr val="2D5386"/>
                </a:solidFill>
              </a:endParaRPr>
            </a:p>
          </p:txBody>
        </p:sp>
        <p:sp>
          <p:nvSpPr>
            <p:cNvPr id="130059" name="Text Box 16"/>
            <p:cNvSpPr txBox="1">
              <a:spLocks noChangeArrowheads="1"/>
            </p:cNvSpPr>
            <p:nvPr/>
          </p:nvSpPr>
          <p:spPr bwMode="auto">
            <a:xfrm rot="16200000">
              <a:off x="245" y="1916"/>
              <a:ext cx="960" cy="291"/>
            </a:xfrm>
            <a:prstGeom prst="rect">
              <a:avLst/>
            </a:prstGeom>
            <a:noFill/>
            <a:ln w="9525">
              <a:noFill/>
              <a:miter lim="800000"/>
              <a:headEnd/>
              <a:tailEnd/>
            </a:ln>
          </p:spPr>
          <p:txBody>
            <a:bodyPr>
              <a:spAutoFit/>
            </a:bodyPr>
            <a:lstStyle/>
            <a:p>
              <a:pPr algn="ctr">
                <a:spcBef>
                  <a:spcPct val="50000"/>
                </a:spcBef>
              </a:pPr>
              <a:r>
                <a:rPr lang="en-US" sz="1200" b="1" dirty="0">
                  <a:solidFill>
                    <a:srgbClr val="2D5386"/>
                  </a:solidFill>
                </a:rPr>
                <a:t>PERFORMANCE</a:t>
              </a:r>
              <a:r>
                <a:rPr lang="en-US" sz="1200" b="1" dirty="0"/>
                <a:t> </a:t>
              </a:r>
              <a:r>
                <a:rPr lang="en-US" sz="1200" b="1" dirty="0">
                  <a:solidFill>
                    <a:srgbClr val="2D5386"/>
                  </a:solidFill>
                </a:rPr>
                <a:t>INDICATORS</a:t>
              </a:r>
            </a:p>
          </p:txBody>
        </p:sp>
      </p:grpSp>
      <p:sp>
        <p:nvSpPr>
          <p:cNvPr id="6150" name="Title 11"/>
          <p:cNvSpPr>
            <a:spLocks noGrp="1"/>
          </p:cNvSpPr>
          <p:nvPr>
            <p:ph type="title"/>
          </p:nvPr>
        </p:nvSpPr>
        <p:spPr/>
        <p:txBody>
          <a:bodyPr>
            <a:normAutofit/>
          </a:bodyPr>
          <a:lstStyle/>
          <a:p>
            <a:pPr eaLnBrk="1" hangingPunct="1"/>
            <a:r>
              <a:rPr lang="en-US" dirty="0" smtClean="0"/>
              <a:t>Performance Indicators</a:t>
            </a:r>
          </a:p>
        </p:txBody>
      </p:sp>
      <p:sp>
        <p:nvSpPr>
          <p:cNvPr id="10" name="Rectangle 9"/>
          <p:cNvSpPr/>
          <p:nvPr/>
        </p:nvSpPr>
        <p:spPr>
          <a:xfrm>
            <a:off x="914400" y="1600200"/>
            <a:ext cx="7239000" cy="5016758"/>
          </a:xfrm>
          <a:prstGeom prst="rect">
            <a:avLst/>
          </a:prstGeom>
        </p:spPr>
        <p:txBody>
          <a:bodyPr wrap="square">
            <a:spAutoFit/>
          </a:bodyPr>
          <a:lstStyle/>
          <a:p>
            <a:endParaRPr lang="en-US" sz="1600" dirty="0" smtClean="0"/>
          </a:p>
          <a:p>
            <a:endParaRPr lang="en-US" sz="1600" dirty="0"/>
          </a:p>
          <a:p>
            <a:r>
              <a:rPr lang="en-US" sz="1600" dirty="0" smtClean="0"/>
              <a:t>1</a:t>
            </a:r>
            <a:r>
              <a:rPr lang="en-US" sz="1600" dirty="0"/>
              <a:t>. Vertical faces of adjacent pavement not cleaned or tacked prior to placing bituminous material.</a:t>
            </a:r>
          </a:p>
          <a:p>
            <a:endParaRPr lang="en-US" sz="1600" dirty="0" smtClean="0"/>
          </a:p>
          <a:p>
            <a:r>
              <a:rPr lang="en-US" sz="1600" dirty="0" smtClean="0"/>
              <a:t>2</a:t>
            </a:r>
            <a:r>
              <a:rPr lang="en-US" sz="1600" dirty="0"/>
              <a:t>. Vertical faces of adjacent pavement cleaned but not tacked prior to placing bituminous material.</a:t>
            </a:r>
          </a:p>
          <a:p>
            <a:endParaRPr lang="en-US" sz="1600" dirty="0" smtClean="0"/>
          </a:p>
          <a:p>
            <a:r>
              <a:rPr lang="en-US" sz="1600" dirty="0" smtClean="0"/>
              <a:t>3</a:t>
            </a:r>
            <a:r>
              <a:rPr lang="en-US" sz="1600" dirty="0"/>
              <a:t>. Vertical faces of adjacent pavement tacked but not cleaned or cleaned and tack not uniformly applied prior to placing</a:t>
            </a:r>
          </a:p>
          <a:p>
            <a:r>
              <a:rPr lang="en-US" sz="1600" dirty="0"/>
              <a:t>bituminous material.</a:t>
            </a:r>
          </a:p>
          <a:p>
            <a:endParaRPr lang="en-US" sz="1600" dirty="0" smtClean="0"/>
          </a:p>
          <a:p>
            <a:r>
              <a:rPr lang="en-US" sz="1600" dirty="0" smtClean="0"/>
              <a:t>5</a:t>
            </a:r>
            <a:r>
              <a:rPr lang="en-US" sz="1600" dirty="0"/>
              <a:t>. Vertical faces of adjacent pavement cleaned and tack applied uniformly to all vertical surfaces of adjacent pavement.</a:t>
            </a:r>
            <a:endParaRPr lang="en-US" sz="1600" b="1" i="1" dirty="0" smtClean="0"/>
          </a:p>
          <a:p>
            <a:endParaRPr lang="en-US" sz="1600" b="1" i="1" dirty="0" smtClean="0"/>
          </a:p>
          <a:p>
            <a:r>
              <a:rPr lang="en-US" sz="1600" b="1" i="1" dirty="0"/>
              <a:t>* Use of either compressed air or </a:t>
            </a:r>
            <a:r>
              <a:rPr lang="en-US" sz="1600" b="1" i="1" dirty="0" err="1"/>
              <a:t>brooming</a:t>
            </a:r>
            <a:r>
              <a:rPr lang="en-US" sz="1600" b="1" i="1" dirty="0"/>
              <a:t> are acceptable means of cleaning vertical faces of cut pavement. </a:t>
            </a:r>
            <a:r>
              <a:rPr lang="en-US" sz="1600" b="1" i="1" dirty="0" smtClean="0"/>
              <a:t>Approved tack </a:t>
            </a:r>
            <a:r>
              <a:rPr lang="en-US" sz="1600" b="1" i="1" dirty="0"/>
              <a:t>coat may be applied with an approved backpack sprayer, kettle or distributor. </a:t>
            </a:r>
            <a:r>
              <a:rPr lang="en-US" sz="1600" b="1" i="1" dirty="0" err="1"/>
              <a:t>Brooming</a:t>
            </a:r>
            <a:r>
              <a:rPr lang="en-US" sz="1600" b="1" i="1" dirty="0"/>
              <a:t> or hand brushing </a:t>
            </a:r>
            <a:r>
              <a:rPr lang="en-US" sz="1600" b="1" i="1" dirty="0" smtClean="0"/>
              <a:t>are acceptable </a:t>
            </a:r>
            <a:r>
              <a:rPr lang="en-US" sz="1600" b="1" i="1" dirty="0"/>
              <a:t>means of applying tack. Entire surface of vertical faces of pavement cut are to be covered with a uniform film.</a:t>
            </a:r>
          </a:p>
        </p:txBody>
      </p:sp>
      <p:sp>
        <p:nvSpPr>
          <p:cNvPr id="13" name="Title 4">
            <a:hlinkClick r:id="rId4"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custDataLst>
      <p:tags r:id="rId1"/>
    </p:custDataLst>
    <p:extLst>
      <p:ext uri="{BB962C8B-B14F-4D97-AF65-F5344CB8AC3E}">
        <p14:creationId xmlns:p14="http://schemas.microsoft.com/office/powerpoint/2010/main" val="350820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1905000"/>
            <a:ext cx="8077200" cy="4267200"/>
          </a:xfrm>
        </p:spPr>
        <p:txBody>
          <a:bodyPr/>
          <a:lstStyle/>
          <a:p>
            <a:endParaRPr lang="en-US" dirty="0" smtClean="0">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This training is non-linear, which allows for:</a:t>
            </a:r>
          </a:p>
          <a:p>
            <a:pPr lvl="1">
              <a:buFont typeface="Wingdings" pitchFamily="2" charset="2"/>
              <a:buChar char="ü"/>
            </a:pPr>
            <a:r>
              <a:rPr lang="en-US" dirty="0" smtClean="0">
                <a:effectLst>
                  <a:outerShdw blurRad="38100" dist="38100" dir="2700000" algn="tl">
                    <a:srgbClr val="000000">
                      <a:alpha val="43137"/>
                    </a:srgbClr>
                  </a:outerShdw>
                </a:effectLst>
              </a:rPr>
              <a:t>Flexibility to select modules based on classification of the participant</a:t>
            </a:r>
          </a:p>
          <a:p>
            <a:pPr lvl="1">
              <a:buFont typeface="Wingdings" pitchFamily="2" charset="2"/>
              <a:buChar char="ü"/>
            </a:pPr>
            <a:r>
              <a:rPr lang="en-US" dirty="0" smtClean="0">
                <a:effectLst>
                  <a:outerShdw blurRad="38100" dist="38100" dir="2700000" algn="tl">
                    <a:srgbClr val="000000">
                      <a:alpha val="43137"/>
                    </a:srgbClr>
                  </a:outerShdw>
                </a:effectLst>
              </a:rPr>
              <a:t>Can be adjusted for time allotments</a:t>
            </a:r>
          </a:p>
          <a:p>
            <a:pPr lvl="1">
              <a:buFont typeface="Wingdings" pitchFamily="2" charset="2"/>
              <a:buChar char="ü"/>
            </a:pPr>
            <a:r>
              <a:rPr lang="en-US" dirty="0" smtClean="0">
                <a:effectLst>
                  <a:outerShdw blurRad="38100" dist="38100" dir="2700000" algn="tl">
                    <a:srgbClr val="000000">
                      <a:alpha val="43137"/>
                    </a:srgbClr>
                  </a:outerShdw>
                </a:effectLst>
              </a:rPr>
              <a:t>Can be used at remote training sites</a:t>
            </a:r>
          </a:p>
          <a:p>
            <a:pPr lvl="1">
              <a:buFont typeface="Wingdings" pitchFamily="2" charset="2"/>
              <a:buChar char="ü"/>
            </a:pPr>
            <a:endParaRPr lang="en-US" dirty="0">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r>
              <a:rPr lang="en-US" dirty="0" smtClean="0">
                <a:effectLst>
                  <a:outerShdw blurRad="38100" dist="38100" dir="2700000" algn="tl">
                    <a:srgbClr val="000000">
                      <a:alpha val="43137"/>
                    </a:srgbClr>
                  </a:outerShdw>
                </a:effectLst>
              </a:rPr>
              <a:t>How to use this training</a:t>
            </a:r>
            <a:endParaRPr lang="en-US" dirty="0">
              <a:effectLst>
                <a:outerShdw blurRad="38100" dist="38100" dir="2700000" algn="tl">
                  <a:srgbClr val="000000">
                    <a:alpha val="43137"/>
                  </a:srgbClr>
                </a:outerShdw>
              </a:effectLst>
            </a:endParaRPr>
          </a:p>
        </p:txBody>
      </p:sp>
      <p:sp>
        <p:nvSpPr>
          <p:cNvPr id="5" name="Title 4"/>
          <p:cNvSpPr txBox="1">
            <a:spLocks/>
          </p:cNvSpPr>
          <p:nvPr/>
        </p:nvSpPr>
        <p:spPr>
          <a:xfrm>
            <a:off x="-152400" y="6285582"/>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introduction</a:t>
            </a:r>
            <a:endParaRPr lang="en-US" sz="1100" b="0" spc="0" dirty="0">
              <a:effectLst/>
            </a:endParaRPr>
          </a:p>
        </p:txBody>
      </p:sp>
    </p:spTree>
    <p:extLst>
      <p:ext uri="{BB962C8B-B14F-4D97-AF65-F5344CB8AC3E}">
        <p14:creationId xmlns:p14="http://schemas.microsoft.com/office/powerpoint/2010/main" val="342960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Weekly Planning Meeting</a:t>
            </a:r>
            <a:endParaRPr lang="en-US" sz="4000" dirty="0"/>
          </a:p>
        </p:txBody>
      </p:sp>
      <p:sp>
        <p:nvSpPr>
          <p:cNvPr id="5" name="Rectangle 4"/>
          <p:cNvSpPr/>
          <p:nvPr/>
        </p:nvSpPr>
        <p:spPr>
          <a:xfrm>
            <a:off x="381000" y="1219200"/>
            <a:ext cx="8153400" cy="1200329"/>
          </a:xfrm>
          <a:prstGeom prst="rect">
            <a:avLst/>
          </a:prstGeom>
        </p:spPr>
        <p:txBody>
          <a:bodyPr wrap="square">
            <a:spAutoFit/>
          </a:bodyPr>
          <a:lstStyle/>
          <a:p>
            <a:pPr algn="ctr"/>
            <a:r>
              <a:rPr lang="en-US" sz="2400" dirty="0" smtClean="0"/>
              <a:t>Planning and preparation for a quality pipe replacement operation begins long before the Weekly Planning Meeting. </a:t>
            </a:r>
          </a:p>
          <a:p>
            <a:pPr algn="ctr"/>
            <a:r>
              <a:rPr lang="en-US" sz="2400" dirty="0" smtClean="0"/>
              <a:t>This is true for all maintenance related operations.</a:t>
            </a:r>
            <a:endParaRPr lang="en-US" sz="2400" dirty="0"/>
          </a:p>
        </p:txBody>
      </p:sp>
      <p:pic>
        <p:nvPicPr>
          <p:cNvPr id="6" name="Picture 1" descr="C:\Users\Admin\Desktop\photos\mhm photos 2\DSCN008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3600" y="2667000"/>
            <a:ext cx="4876800" cy="3657600"/>
          </a:xfrm>
          <a:prstGeom prst="rect">
            <a:avLst/>
          </a:prstGeom>
          <a:ln>
            <a:noFill/>
          </a:ln>
          <a:effectLst>
            <a:outerShdw blurRad="292100" dist="139700" dir="2700000" algn="tl" rotWithShape="0">
              <a:srgbClr val="333333">
                <a:alpha val="65000"/>
              </a:srgbClr>
            </a:outerShdw>
          </a:effectLst>
        </p:spPr>
      </p:pic>
      <p:sp>
        <p:nvSpPr>
          <p:cNvPr id="7"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14009421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685800" y="1371600"/>
            <a:ext cx="7216775" cy="1600438"/>
          </a:xfrm>
          <a:prstGeom prst="rect">
            <a:avLst/>
          </a:prstGeom>
          <a:noFill/>
          <a:ln w="9525">
            <a:noFill/>
            <a:miter lim="800000"/>
            <a:headEnd/>
            <a:tailEnd/>
          </a:ln>
        </p:spPr>
        <p:txBody>
          <a:bodyPr wrap="square">
            <a:spAutoFit/>
          </a:bodyPr>
          <a:lstStyle/>
          <a:p>
            <a:r>
              <a:rPr lang="en-US" b="1" dirty="0" smtClean="0"/>
              <a:t>A.4. Filling**</a:t>
            </a:r>
            <a:endParaRPr lang="en-US" b="1" dirty="0"/>
          </a:p>
          <a:p>
            <a:pPr marL="465138" indent="-465138"/>
            <a:endParaRPr lang="en-US" sz="1600" b="1" dirty="0"/>
          </a:p>
          <a:p>
            <a:pPr marL="465138" indent="-465138"/>
            <a:endParaRPr lang="en-US" sz="1600" b="1" dirty="0"/>
          </a:p>
          <a:p>
            <a:pPr marL="1257300" lvl="2" indent="-342900"/>
            <a:endParaRPr lang="en-US" sz="1600" dirty="0"/>
          </a:p>
          <a:p>
            <a:pPr marL="465138" indent="-465138"/>
            <a:endParaRPr lang="en-US" sz="1600" dirty="0"/>
          </a:p>
          <a:p>
            <a:pPr marL="465138" indent="-465138"/>
            <a:endParaRPr lang="en-US" sz="1600" dirty="0"/>
          </a:p>
        </p:txBody>
      </p:sp>
      <p:grpSp>
        <p:nvGrpSpPr>
          <p:cNvPr id="2" name="Group 13"/>
          <p:cNvGrpSpPr>
            <a:grpSpLocks/>
          </p:cNvGrpSpPr>
          <p:nvPr/>
        </p:nvGrpSpPr>
        <p:grpSpPr bwMode="auto">
          <a:xfrm>
            <a:off x="609600" y="1828800"/>
            <a:ext cx="615950" cy="2743200"/>
            <a:chOff x="531" y="1514"/>
            <a:chExt cx="388" cy="1178"/>
          </a:xfrm>
        </p:grpSpPr>
        <p:sp>
          <p:nvSpPr>
            <p:cNvPr id="130058" name="AutoShape 15"/>
            <p:cNvSpPr>
              <a:spLocks/>
            </p:cNvSpPr>
            <p:nvPr/>
          </p:nvSpPr>
          <p:spPr bwMode="auto">
            <a:xfrm>
              <a:off x="775" y="1514"/>
              <a:ext cx="144" cy="1178"/>
            </a:xfrm>
            <a:prstGeom prst="leftBrace">
              <a:avLst>
                <a:gd name="adj1" fmla="val 153734"/>
                <a:gd name="adj2" fmla="val 50000"/>
              </a:avLst>
            </a:prstGeom>
            <a:noFill/>
            <a:ln w="12700">
              <a:solidFill>
                <a:srgbClr val="2D5386"/>
              </a:solidFill>
              <a:round/>
              <a:headEnd/>
              <a:tailEnd/>
            </a:ln>
          </p:spPr>
          <p:txBody>
            <a:bodyPr wrap="none" anchor="ctr"/>
            <a:lstStyle/>
            <a:p>
              <a:endParaRPr lang="en-US" dirty="0">
                <a:solidFill>
                  <a:srgbClr val="2D5386"/>
                </a:solidFill>
              </a:endParaRPr>
            </a:p>
          </p:txBody>
        </p:sp>
        <p:sp>
          <p:nvSpPr>
            <p:cNvPr id="130059" name="Text Box 16"/>
            <p:cNvSpPr txBox="1">
              <a:spLocks noChangeArrowheads="1"/>
            </p:cNvSpPr>
            <p:nvPr/>
          </p:nvSpPr>
          <p:spPr bwMode="auto">
            <a:xfrm rot="16200000">
              <a:off x="197" y="1956"/>
              <a:ext cx="960" cy="291"/>
            </a:xfrm>
            <a:prstGeom prst="rect">
              <a:avLst/>
            </a:prstGeom>
            <a:noFill/>
            <a:ln w="9525">
              <a:noFill/>
              <a:miter lim="800000"/>
              <a:headEnd/>
              <a:tailEnd/>
            </a:ln>
          </p:spPr>
          <p:txBody>
            <a:bodyPr>
              <a:spAutoFit/>
            </a:bodyPr>
            <a:lstStyle/>
            <a:p>
              <a:pPr algn="ctr">
                <a:spcBef>
                  <a:spcPct val="50000"/>
                </a:spcBef>
              </a:pPr>
              <a:r>
                <a:rPr lang="en-US" sz="1200" b="1" dirty="0">
                  <a:solidFill>
                    <a:srgbClr val="2D5386"/>
                  </a:solidFill>
                </a:rPr>
                <a:t>PERFORMANCE</a:t>
              </a:r>
              <a:r>
                <a:rPr lang="en-US" sz="1200" b="1" dirty="0"/>
                <a:t> </a:t>
              </a:r>
              <a:r>
                <a:rPr lang="en-US" sz="1200" b="1" dirty="0">
                  <a:solidFill>
                    <a:srgbClr val="2D5386"/>
                  </a:solidFill>
                </a:rPr>
                <a:t>INDICATORS</a:t>
              </a:r>
            </a:p>
          </p:txBody>
        </p:sp>
      </p:grpSp>
      <p:sp>
        <p:nvSpPr>
          <p:cNvPr id="6150" name="Title 11"/>
          <p:cNvSpPr>
            <a:spLocks noGrp="1"/>
          </p:cNvSpPr>
          <p:nvPr>
            <p:ph type="title"/>
          </p:nvPr>
        </p:nvSpPr>
        <p:spPr/>
        <p:txBody>
          <a:bodyPr/>
          <a:lstStyle/>
          <a:p>
            <a:pPr eaLnBrk="1" hangingPunct="1"/>
            <a:r>
              <a:rPr lang="en-US" dirty="0" smtClean="0"/>
              <a:t>Performance Indicators</a:t>
            </a:r>
          </a:p>
        </p:txBody>
      </p:sp>
      <p:sp>
        <p:nvSpPr>
          <p:cNvPr id="10" name="Rectangle 9"/>
          <p:cNvSpPr/>
          <p:nvPr/>
        </p:nvSpPr>
        <p:spPr>
          <a:xfrm>
            <a:off x="1295400" y="1905000"/>
            <a:ext cx="7086600" cy="2554545"/>
          </a:xfrm>
          <a:prstGeom prst="rect">
            <a:avLst/>
          </a:prstGeom>
        </p:spPr>
        <p:txBody>
          <a:bodyPr wrap="square">
            <a:spAutoFit/>
          </a:bodyPr>
          <a:lstStyle/>
          <a:p>
            <a:pPr marL="342900" indent="-342900">
              <a:buAutoNum type="arabicPeriod"/>
            </a:pPr>
            <a:r>
              <a:rPr lang="en-US" sz="1600" dirty="0" smtClean="0"/>
              <a:t>Material placed in improper lifts or difference in total depth between compacted material placed and the adjacent pavement is more than 2 inches.</a:t>
            </a:r>
          </a:p>
          <a:p>
            <a:pPr marL="344488" indent="-344488"/>
            <a:endParaRPr lang="en-US" sz="1600" dirty="0" smtClean="0"/>
          </a:p>
          <a:p>
            <a:pPr marL="344488" indent="-344488"/>
            <a:r>
              <a:rPr lang="en-US" sz="1600" dirty="0" smtClean="0"/>
              <a:t>3.   Material placed in proper lifts. Difference in total depth between compacted material placed and the adjacent pavement is 2 inches or less and material is properly distributed prior to compaction.</a:t>
            </a:r>
          </a:p>
          <a:p>
            <a:pPr marL="344488" indent="-344488">
              <a:tabLst>
                <a:tab pos="344488" algn="l"/>
              </a:tabLst>
            </a:pPr>
            <a:endParaRPr lang="en-US" sz="1600" dirty="0" smtClean="0"/>
          </a:p>
          <a:p>
            <a:pPr marL="344488" indent="-344488">
              <a:tabLst>
                <a:tab pos="344488" algn="l"/>
              </a:tabLst>
            </a:pPr>
            <a:r>
              <a:rPr lang="en-US" sz="1600" dirty="0" smtClean="0"/>
              <a:t>5.   Material placed in proper lifts. Total compacted depth of material is equal to that of the adjacent pavement, and material is properly</a:t>
            </a:r>
          </a:p>
          <a:p>
            <a:pPr marL="225425"/>
            <a:r>
              <a:rPr lang="en-US" sz="1600" dirty="0" smtClean="0"/>
              <a:t>   distributed prior to compaction.</a:t>
            </a:r>
            <a:endParaRPr lang="en-US" sz="1600" b="1" i="1" dirty="0" smtClean="0"/>
          </a:p>
        </p:txBody>
      </p:sp>
      <p:sp>
        <p:nvSpPr>
          <p:cNvPr id="13" name="Rectangle 12"/>
          <p:cNvSpPr/>
          <p:nvPr/>
        </p:nvSpPr>
        <p:spPr>
          <a:xfrm>
            <a:off x="838200" y="4800600"/>
            <a:ext cx="7391400" cy="1323439"/>
          </a:xfrm>
          <a:prstGeom prst="rect">
            <a:avLst/>
          </a:prstGeom>
        </p:spPr>
        <p:txBody>
          <a:bodyPr wrap="square">
            <a:spAutoFit/>
          </a:bodyPr>
          <a:lstStyle/>
          <a:p>
            <a:pPr marL="285750"/>
            <a:r>
              <a:rPr lang="en-US" sz="1600" b="1" i="1" dirty="0" smtClean="0"/>
              <a:t>** Rake is permissible with 25mm Plant Mix; Lutes are to be used when plant mixed bituminous wearing course material is used.  Plant mixed bituminous wearing course material is to be placed in compacted lifts not exceeding 2” in depth for 9.5 mm, 3” for 12.5mm, 4” for 19mm and 5” for 25mm.(Ref. 408, Section 305.3(h) and Pub 242, table 9.5).</a:t>
            </a:r>
            <a:endParaRPr lang="en-US" sz="1600" b="1" i="1" dirty="0"/>
          </a:p>
        </p:txBody>
      </p:sp>
      <p:sp>
        <p:nvSpPr>
          <p:cNvPr id="14" name="Title 4">
            <a:hlinkClick r:id="rId4"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custDataLst>
      <p:tags r:id="rId1"/>
    </p:custDataLst>
    <p:extLst>
      <p:ext uri="{BB962C8B-B14F-4D97-AF65-F5344CB8AC3E}">
        <p14:creationId xmlns:p14="http://schemas.microsoft.com/office/powerpoint/2010/main" val="201110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685800" y="1447800"/>
            <a:ext cx="7216775" cy="1600438"/>
          </a:xfrm>
          <a:prstGeom prst="rect">
            <a:avLst/>
          </a:prstGeom>
          <a:noFill/>
          <a:ln w="9525">
            <a:noFill/>
            <a:miter lim="800000"/>
            <a:headEnd/>
            <a:tailEnd/>
          </a:ln>
        </p:spPr>
        <p:txBody>
          <a:bodyPr wrap="square">
            <a:spAutoFit/>
          </a:bodyPr>
          <a:lstStyle/>
          <a:p>
            <a:r>
              <a:rPr lang="en-US" b="1" dirty="0" smtClean="0"/>
              <a:t>A.5. Material</a:t>
            </a:r>
            <a:endParaRPr lang="en-US" b="1" dirty="0"/>
          </a:p>
          <a:p>
            <a:pPr marL="465138" indent="-465138"/>
            <a:endParaRPr lang="en-US" sz="1600" b="1" dirty="0"/>
          </a:p>
          <a:p>
            <a:pPr marL="465138" indent="-465138"/>
            <a:endParaRPr lang="en-US" sz="1600" b="1" dirty="0"/>
          </a:p>
          <a:p>
            <a:pPr marL="1257300" lvl="2" indent="-342900"/>
            <a:endParaRPr lang="en-US" sz="1600" dirty="0"/>
          </a:p>
          <a:p>
            <a:pPr marL="465138" indent="-465138"/>
            <a:endParaRPr lang="en-US" sz="1600" dirty="0"/>
          </a:p>
          <a:p>
            <a:pPr marL="465138" indent="-465138"/>
            <a:endParaRPr lang="en-US" sz="1600" dirty="0"/>
          </a:p>
        </p:txBody>
      </p:sp>
      <p:grpSp>
        <p:nvGrpSpPr>
          <p:cNvPr id="2" name="Group 13"/>
          <p:cNvGrpSpPr>
            <a:grpSpLocks/>
          </p:cNvGrpSpPr>
          <p:nvPr/>
        </p:nvGrpSpPr>
        <p:grpSpPr bwMode="auto">
          <a:xfrm>
            <a:off x="533400" y="2209800"/>
            <a:ext cx="990600" cy="1981200"/>
            <a:chOff x="439" y="1226"/>
            <a:chExt cx="624" cy="1466"/>
          </a:xfrm>
        </p:grpSpPr>
        <p:sp>
          <p:nvSpPr>
            <p:cNvPr id="130058" name="AutoShape 15"/>
            <p:cNvSpPr>
              <a:spLocks/>
            </p:cNvSpPr>
            <p:nvPr/>
          </p:nvSpPr>
          <p:spPr bwMode="auto">
            <a:xfrm>
              <a:off x="775" y="1226"/>
              <a:ext cx="288" cy="1466"/>
            </a:xfrm>
            <a:prstGeom prst="leftBrace">
              <a:avLst>
                <a:gd name="adj1" fmla="val 153734"/>
                <a:gd name="adj2" fmla="val 50000"/>
              </a:avLst>
            </a:prstGeom>
            <a:noFill/>
            <a:ln w="12700">
              <a:solidFill>
                <a:srgbClr val="2D5386"/>
              </a:solidFill>
              <a:round/>
              <a:headEnd/>
              <a:tailEnd/>
            </a:ln>
          </p:spPr>
          <p:txBody>
            <a:bodyPr wrap="none" anchor="ctr"/>
            <a:lstStyle/>
            <a:p>
              <a:endParaRPr lang="en-US" dirty="0">
                <a:solidFill>
                  <a:srgbClr val="2D5386"/>
                </a:solidFill>
              </a:endParaRPr>
            </a:p>
          </p:txBody>
        </p:sp>
        <p:sp>
          <p:nvSpPr>
            <p:cNvPr id="130059" name="Text Box 16"/>
            <p:cNvSpPr txBox="1">
              <a:spLocks noChangeArrowheads="1"/>
            </p:cNvSpPr>
            <p:nvPr/>
          </p:nvSpPr>
          <p:spPr bwMode="auto">
            <a:xfrm rot="16200000">
              <a:off x="105" y="1800"/>
              <a:ext cx="960" cy="291"/>
            </a:xfrm>
            <a:prstGeom prst="rect">
              <a:avLst/>
            </a:prstGeom>
            <a:noFill/>
            <a:ln w="9525">
              <a:noFill/>
              <a:miter lim="800000"/>
              <a:headEnd/>
              <a:tailEnd/>
            </a:ln>
          </p:spPr>
          <p:txBody>
            <a:bodyPr>
              <a:spAutoFit/>
            </a:bodyPr>
            <a:lstStyle/>
            <a:p>
              <a:pPr algn="ctr">
                <a:spcBef>
                  <a:spcPct val="50000"/>
                </a:spcBef>
              </a:pPr>
              <a:r>
                <a:rPr lang="en-US" sz="1200" b="1" dirty="0">
                  <a:solidFill>
                    <a:srgbClr val="2D5386"/>
                  </a:solidFill>
                </a:rPr>
                <a:t>PERFORMANCE</a:t>
              </a:r>
              <a:r>
                <a:rPr lang="en-US" sz="1200" b="1" dirty="0"/>
                <a:t> </a:t>
              </a:r>
              <a:r>
                <a:rPr lang="en-US" sz="1200" b="1" dirty="0">
                  <a:solidFill>
                    <a:srgbClr val="2D5386"/>
                  </a:solidFill>
                </a:rPr>
                <a:t>INDICATORS</a:t>
              </a:r>
            </a:p>
          </p:txBody>
        </p:sp>
      </p:grpSp>
      <p:sp>
        <p:nvSpPr>
          <p:cNvPr id="6150" name="Title 11"/>
          <p:cNvSpPr>
            <a:spLocks noGrp="1"/>
          </p:cNvSpPr>
          <p:nvPr>
            <p:ph type="title"/>
          </p:nvPr>
        </p:nvSpPr>
        <p:spPr/>
        <p:txBody>
          <a:bodyPr/>
          <a:lstStyle/>
          <a:p>
            <a:pPr eaLnBrk="1" hangingPunct="1"/>
            <a:r>
              <a:rPr lang="en-US" dirty="0" smtClean="0"/>
              <a:t>Performance Indicators</a:t>
            </a:r>
          </a:p>
        </p:txBody>
      </p:sp>
      <p:sp>
        <p:nvSpPr>
          <p:cNvPr id="10" name="Rectangle 9"/>
          <p:cNvSpPr/>
          <p:nvPr/>
        </p:nvSpPr>
        <p:spPr>
          <a:xfrm>
            <a:off x="1524000" y="2286000"/>
            <a:ext cx="6172200" cy="1815882"/>
          </a:xfrm>
          <a:prstGeom prst="rect">
            <a:avLst/>
          </a:prstGeom>
        </p:spPr>
        <p:txBody>
          <a:bodyPr wrap="square">
            <a:spAutoFit/>
          </a:bodyPr>
          <a:lstStyle/>
          <a:p>
            <a:r>
              <a:rPr lang="en-US" sz="1600" dirty="0" smtClean="0"/>
              <a:t>1. Unworkable plant mix and/or temperature &lt;230 degrees F.</a:t>
            </a:r>
          </a:p>
          <a:p>
            <a:endParaRPr lang="en-US" sz="1600" dirty="0" smtClean="0"/>
          </a:p>
          <a:p>
            <a:pPr marL="177800" indent="-177800"/>
            <a:r>
              <a:rPr lang="en-US" sz="1600" dirty="0" smtClean="0"/>
              <a:t>3. Plant mix bituminous material with reduced workability, hot mix temperature 230 – 250 degrees F.</a:t>
            </a:r>
          </a:p>
          <a:p>
            <a:endParaRPr lang="en-US" sz="1600" dirty="0" smtClean="0"/>
          </a:p>
          <a:p>
            <a:pPr marL="177800" indent="-177800"/>
            <a:r>
              <a:rPr lang="en-US" sz="1600" dirty="0" smtClean="0"/>
              <a:t>5. Plant mix bituminous material within temperature specifications and workable.</a:t>
            </a:r>
            <a:endParaRPr lang="en-US" sz="1500" b="1" i="1" dirty="0" smtClean="0"/>
          </a:p>
        </p:txBody>
      </p:sp>
      <p:pic>
        <p:nvPicPr>
          <p:cNvPr id="13" name="Picture 4" descr="P:\penndot shared\Bureau of Maintenance and Operations\Maintenance Division\QA Section\Eastern Region\East Region Pictures\FY 10-11\District 3-0\Satisfactory 7121-03 Sullivan Co Report # 57355\P101078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0" y="4038600"/>
            <a:ext cx="3429000" cy="2571750"/>
          </a:xfrm>
          <a:prstGeom prst="rect">
            <a:avLst/>
          </a:prstGeom>
          <a:ln>
            <a:noFill/>
          </a:ln>
          <a:effectLst>
            <a:outerShdw blurRad="292100" dist="139700" dir="2700000" algn="tl" rotWithShape="0">
              <a:srgbClr val="333333">
                <a:alpha val="65000"/>
              </a:srgbClr>
            </a:outerShdw>
          </a:effectLst>
        </p:spPr>
      </p:pic>
      <p:sp>
        <p:nvSpPr>
          <p:cNvPr id="14" name="Title 4">
            <a:hlinkClick r:id="rId5"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custDataLst>
      <p:tags r:id="rId1"/>
    </p:custDataLst>
    <p:extLst>
      <p:ext uri="{BB962C8B-B14F-4D97-AF65-F5344CB8AC3E}">
        <p14:creationId xmlns:p14="http://schemas.microsoft.com/office/powerpoint/2010/main" val="22512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762000" y="1219200"/>
            <a:ext cx="7216775" cy="1354217"/>
          </a:xfrm>
          <a:prstGeom prst="rect">
            <a:avLst/>
          </a:prstGeom>
          <a:noFill/>
          <a:ln w="9525">
            <a:noFill/>
            <a:miter lim="800000"/>
            <a:headEnd/>
            <a:tailEnd/>
          </a:ln>
        </p:spPr>
        <p:txBody>
          <a:bodyPr>
            <a:spAutoFit/>
          </a:bodyPr>
          <a:lstStyle/>
          <a:p>
            <a:r>
              <a:rPr lang="en-US" b="1" dirty="0" smtClean="0"/>
              <a:t>A.6. Compaction</a:t>
            </a:r>
            <a:endParaRPr lang="en-US" sz="1600" b="1" dirty="0"/>
          </a:p>
          <a:p>
            <a:pPr marL="465138" indent="-465138"/>
            <a:endParaRPr lang="en-US" sz="1600" b="1" dirty="0"/>
          </a:p>
          <a:p>
            <a:pPr marL="1257300" lvl="2" indent="-342900"/>
            <a:endParaRPr lang="en-US" sz="1600" dirty="0"/>
          </a:p>
          <a:p>
            <a:pPr marL="465138" indent="-465138"/>
            <a:endParaRPr lang="en-US" sz="1600" dirty="0"/>
          </a:p>
          <a:p>
            <a:pPr marL="465138" indent="-465138"/>
            <a:endParaRPr lang="en-US" sz="1600" dirty="0"/>
          </a:p>
        </p:txBody>
      </p:sp>
      <p:grpSp>
        <p:nvGrpSpPr>
          <p:cNvPr id="2" name="Group 13"/>
          <p:cNvGrpSpPr>
            <a:grpSpLocks/>
          </p:cNvGrpSpPr>
          <p:nvPr/>
        </p:nvGrpSpPr>
        <p:grpSpPr bwMode="auto">
          <a:xfrm>
            <a:off x="836613" y="1905000"/>
            <a:ext cx="992188" cy="1828800"/>
            <a:chOff x="582" y="1226"/>
            <a:chExt cx="625" cy="1705"/>
          </a:xfrm>
        </p:grpSpPr>
        <p:sp>
          <p:nvSpPr>
            <p:cNvPr id="130058" name="AutoShape 15"/>
            <p:cNvSpPr>
              <a:spLocks/>
            </p:cNvSpPr>
            <p:nvPr/>
          </p:nvSpPr>
          <p:spPr bwMode="auto">
            <a:xfrm>
              <a:off x="871" y="1226"/>
              <a:ext cx="336" cy="1705"/>
            </a:xfrm>
            <a:prstGeom prst="leftBrace">
              <a:avLst>
                <a:gd name="adj1" fmla="val 153734"/>
                <a:gd name="adj2" fmla="val 50000"/>
              </a:avLst>
            </a:prstGeom>
            <a:noFill/>
            <a:ln w="12700">
              <a:solidFill>
                <a:srgbClr val="2D5386"/>
              </a:solidFill>
              <a:round/>
              <a:headEnd/>
              <a:tailEnd/>
            </a:ln>
          </p:spPr>
          <p:txBody>
            <a:bodyPr wrap="none" anchor="ctr"/>
            <a:lstStyle/>
            <a:p>
              <a:endParaRPr lang="en-US">
                <a:solidFill>
                  <a:srgbClr val="2D5386"/>
                </a:solidFill>
              </a:endParaRPr>
            </a:p>
          </p:txBody>
        </p:sp>
        <p:sp>
          <p:nvSpPr>
            <p:cNvPr id="130059" name="Text Box 16"/>
            <p:cNvSpPr txBox="1">
              <a:spLocks noChangeArrowheads="1"/>
            </p:cNvSpPr>
            <p:nvPr/>
          </p:nvSpPr>
          <p:spPr bwMode="auto">
            <a:xfrm rot="16200000">
              <a:off x="94" y="1928"/>
              <a:ext cx="1268" cy="291"/>
            </a:xfrm>
            <a:prstGeom prst="rect">
              <a:avLst/>
            </a:prstGeom>
            <a:noFill/>
            <a:ln w="9525">
              <a:noFill/>
              <a:miter lim="800000"/>
              <a:headEnd/>
              <a:tailEnd/>
            </a:ln>
          </p:spPr>
          <p:txBody>
            <a:bodyPr wrap="square">
              <a:spAutoFit/>
            </a:bodyPr>
            <a:lstStyle/>
            <a:p>
              <a:pPr algn="ctr">
                <a:spcBef>
                  <a:spcPct val="50000"/>
                </a:spcBef>
              </a:pPr>
              <a:r>
                <a:rPr lang="en-US" sz="1200" b="1" dirty="0">
                  <a:solidFill>
                    <a:srgbClr val="2D5386"/>
                  </a:solidFill>
                </a:rPr>
                <a:t>PERFORMANCE</a:t>
              </a:r>
              <a:r>
                <a:rPr lang="en-US" sz="1200" b="1" dirty="0"/>
                <a:t> </a:t>
              </a:r>
              <a:r>
                <a:rPr lang="en-US" sz="1200" b="1" dirty="0">
                  <a:solidFill>
                    <a:srgbClr val="2D5386"/>
                  </a:solidFill>
                </a:rPr>
                <a:t>INDICATORS</a:t>
              </a:r>
            </a:p>
          </p:txBody>
        </p:sp>
      </p:grpSp>
      <p:sp>
        <p:nvSpPr>
          <p:cNvPr id="6150" name="Title 11"/>
          <p:cNvSpPr>
            <a:spLocks noGrp="1"/>
          </p:cNvSpPr>
          <p:nvPr>
            <p:ph type="title"/>
          </p:nvPr>
        </p:nvSpPr>
        <p:spPr/>
        <p:txBody>
          <a:bodyPr/>
          <a:lstStyle/>
          <a:p>
            <a:pPr eaLnBrk="1" hangingPunct="1"/>
            <a:r>
              <a:rPr lang="en-US" dirty="0" smtClean="0"/>
              <a:t>Performance Indicators</a:t>
            </a:r>
          </a:p>
        </p:txBody>
      </p:sp>
      <p:sp>
        <p:nvSpPr>
          <p:cNvPr id="10" name="Rectangle 9"/>
          <p:cNvSpPr/>
          <p:nvPr/>
        </p:nvSpPr>
        <p:spPr>
          <a:xfrm>
            <a:off x="1828800" y="1828800"/>
            <a:ext cx="6172200" cy="1815882"/>
          </a:xfrm>
          <a:prstGeom prst="rect">
            <a:avLst/>
          </a:prstGeom>
        </p:spPr>
        <p:txBody>
          <a:bodyPr wrap="square">
            <a:spAutoFit/>
          </a:bodyPr>
          <a:lstStyle/>
          <a:p>
            <a:endParaRPr lang="en-US" sz="1600" dirty="0" smtClean="0"/>
          </a:p>
          <a:p>
            <a:pPr marL="177800" indent="-177800"/>
            <a:r>
              <a:rPr lang="en-US" sz="1600" dirty="0" smtClean="0"/>
              <a:t>1. No compaction, vehicle wheels used for compaction, or spillage not removed from adjacent surfaces prior to compaction.</a:t>
            </a:r>
          </a:p>
          <a:p>
            <a:endParaRPr lang="en-US" sz="1600" dirty="0" smtClean="0"/>
          </a:p>
          <a:p>
            <a:r>
              <a:rPr lang="en-US" sz="1600" dirty="0" smtClean="0"/>
              <a:t>3. Compacted, edges not properly pinched. ( Pinch roll toward joint )</a:t>
            </a:r>
          </a:p>
          <a:p>
            <a:endParaRPr lang="en-US" sz="1600" dirty="0" smtClean="0"/>
          </a:p>
          <a:p>
            <a:r>
              <a:rPr lang="en-US" sz="1600" dirty="0" smtClean="0"/>
              <a:t>5. Properly compacted with vibratory roller or 4-6 ton roller.</a:t>
            </a:r>
            <a:endParaRPr lang="en-US" sz="1500" dirty="0"/>
          </a:p>
        </p:txBody>
      </p:sp>
      <p:pic>
        <p:nvPicPr>
          <p:cNvPr id="3074" name="Picture 2" descr="C:\Users\Admin\Desktop\Patching\Manual Patching Photos\Patching and Trench Restoration\52202 01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43200" y="3886200"/>
            <a:ext cx="3581400" cy="2626360"/>
          </a:xfrm>
          <a:prstGeom prst="rect">
            <a:avLst/>
          </a:prstGeom>
          <a:ln>
            <a:noFill/>
          </a:ln>
          <a:effectLst>
            <a:outerShdw blurRad="292100" dist="139700" dir="2700000" algn="tl" rotWithShape="0">
              <a:srgbClr val="333333">
                <a:alpha val="65000"/>
              </a:srgbClr>
            </a:outerShdw>
          </a:effectLst>
        </p:spPr>
      </p:pic>
      <p:sp>
        <p:nvSpPr>
          <p:cNvPr id="13" name="Title 4">
            <a:hlinkClick r:id="rId5"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custDataLst>
      <p:tags r:id="rId1"/>
    </p:custDataLst>
    <p:extLst>
      <p:ext uri="{BB962C8B-B14F-4D97-AF65-F5344CB8AC3E}">
        <p14:creationId xmlns:p14="http://schemas.microsoft.com/office/powerpoint/2010/main" val="86079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5"/>
          <p:cNvSpPr txBox="1">
            <a:spLocks noChangeArrowheads="1"/>
          </p:cNvSpPr>
          <p:nvPr/>
        </p:nvSpPr>
        <p:spPr bwMode="auto">
          <a:xfrm>
            <a:off x="381000" y="1295400"/>
            <a:ext cx="7702550" cy="2616101"/>
          </a:xfrm>
          <a:prstGeom prst="rect">
            <a:avLst/>
          </a:prstGeom>
          <a:noFill/>
          <a:ln w="9525">
            <a:noFill/>
            <a:miter lim="800000"/>
            <a:headEnd/>
            <a:tailEnd/>
          </a:ln>
        </p:spPr>
        <p:txBody>
          <a:bodyPr>
            <a:spAutoFit/>
          </a:bodyPr>
          <a:lstStyle/>
          <a:p>
            <a:pPr marL="347663" indent="-347663">
              <a:buFont typeface="Wingdings" pitchFamily="2" charset="2"/>
              <a:buNone/>
            </a:pPr>
            <a:r>
              <a:rPr lang="en-US" b="1" dirty="0"/>
              <a:t>Category B:  </a:t>
            </a:r>
          </a:p>
          <a:p>
            <a:pPr marL="347663" indent="-347663">
              <a:buFont typeface="Wingdings" pitchFamily="2" charset="2"/>
              <a:buNone/>
            </a:pPr>
            <a:endParaRPr lang="en-US" b="1" dirty="0"/>
          </a:p>
          <a:p>
            <a:pPr marL="469900" indent="-347663">
              <a:buFont typeface="Arial" pitchFamily="34" charset="0"/>
              <a:buChar char="•"/>
            </a:pPr>
            <a:r>
              <a:rPr lang="en-US" sz="1600" dirty="0"/>
              <a:t>Second group of quality assurance elements</a:t>
            </a:r>
          </a:p>
          <a:p>
            <a:pPr marL="469900" indent="-347663">
              <a:buFont typeface="Arial" pitchFamily="34" charset="0"/>
              <a:buChar char="•"/>
            </a:pPr>
            <a:endParaRPr lang="en-US" sz="1600" dirty="0"/>
          </a:p>
          <a:p>
            <a:pPr marL="469900" indent="-347663">
              <a:buFont typeface="Arial" pitchFamily="34" charset="0"/>
              <a:buChar char="•"/>
            </a:pPr>
            <a:r>
              <a:rPr lang="en-US" sz="1600" dirty="0"/>
              <a:t>The elements that are grouped into this category are representative of functions deemed </a:t>
            </a:r>
            <a:r>
              <a:rPr lang="en-US" sz="1600" b="1" u="sng" dirty="0"/>
              <a:t>moderately critical</a:t>
            </a:r>
            <a:r>
              <a:rPr lang="en-US" sz="1600" b="1" dirty="0"/>
              <a:t> </a:t>
            </a:r>
            <a:r>
              <a:rPr lang="en-US" sz="1600" dirty="0"/>
              <a:t>to the overall quality &amp; longevity of the finished product</a:t>
            </a:r>
          </a:p>
          <a:p>
            <a:pPr marL="469900" indent="-347663">
              <a:buFont typeface="Arial" pitchFamily="34" charset="0"/>
              <a:buChar char="•"/>
            </a:pPr>
            <a:endParaRPr lang="en-US" sz="1600" dirty="0"/>
          </a:p>
          <a:p>
            <a:pPr marL="469900" indent="-347663">
              <a:buFont typeface="Arial" pitchFamily="34" charset="0"/>
              <a:buChar char="•"/>
            </a:pPr>
            <a:r>
              <a:rPr lang="en-US" sz="1600" dirty="0"/>
              <a:t>Marginal performance on a given element in this category, although not desirable, will not in all likelihood directly contribute to the immediate failure or shortened life span of the finished product</a:t>
            </a:r>
          </a:p>
        </p:txBody>
      </p:sp>
      <p:sp>
        <p:nvSpPr>
          <p:cNvPr id="2054" name="Title 6"/>
          <p:cNvSpPr>
            <a:spLocks noGrp="1"/>
          </p:cNvSpPr>
          <p:nvPr>
            <p:ph type="title"/>
          </p:nvPr>
        </p:nvSpPr>
        <p:spPr/>
        <p:txBody>
          <a:bodyPr/>
          <a:lstStyle/>
          <a:p>
            <a:pPr eaLnBrk="1" hangingPunct="1"/>
            <a:r>
              <a:rPr lang="en-US" dirty="0" smtClean="0"/>
              <a:t>Category B</a:t>
            </a:r>
          </a:p>
        </p:txBody>
      </p:sp>
      <p:sp>
        <p:nvSpPr>
          <p:cNvPr id="8" name="Title 4">
            <a:hlinkClick r:id="rId4"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custDataLst>
      <p:tags r:id="rId1"/>
    </p:custDataLst>
    <p:extLst>
      <p:ext uri="{BB962C8B-B14F-4D97-AF65-F5344CB8AC3E}">
        <p14:creationId xmlns:p14="http://schemas.microsoft.com/office/powerpoint/2010/main" val="192253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8"/>
          <p:cNvSpPr txBox="1">
            <a:spLocks noChangeArrowheads="1"/>
          </p:cNvSpPr>
          <p:nvPr/>
        </p:nvSpPr>
        <p:spPr bwMode="auto">
          <a:xfrm>
            <a:off x="685800" y="2133600"/>
            <a:ext cx="7448550" cy="2554545"/>
          </a:xfrm>
          <a:prstGeom prst="rect">
            <a:avLst/>
          </a:prstGeom>
          <a:noFill/>
          <a:ln w="9525">
            <a:noFill/>
            <a:miter lim="800000"/>
            <a:headEnd/>
            <a:tailEnd/>
          </a:ln>
        </p:spPr>
        <p:txBody>
          <a:bodyPr>
            <a:spAutoFit/>
          </a:bodyPr>
          <a:lstStyle/>
          <a:p>
            <a:pPr marL="465138" indent="-465138">
              <a:buFont typeface="Wingdings" pitchFamily="2" charset="2"/>
              <a:buNone/>
            </a:pPr>
            <a:r>
              <a:rPr lang="en-US" b="1" dirty="0"/>
              <a:t>Category </a:t>
            </a:r>
            <a:r>
              <a:rPr lang="en-US" b="1" dirty="0" smtClean="0"/>
              <a:t>B Elements:</a:t>
            </a:r>
            <a:endParaRPr lang="en-US" b="1" dirty="0"/>
          </a:p>
          <a:p>
            <a:pPr marL="465138" indent="-465138">
              <a:buFont typeface="Wingdings" pitchFamily="2" charset="2"/>
              <a:buNone/>
            </a:pPr>
            <a:endParaRPr lang="en-US" b="1" dirty="0"/>
          </a:p>
          <a:p>
            <a:pPr marL="288925"/>
            <a:r>
              <a:rPr lang="en-US" b="1" dirty="0" smtClean="0"/>
              <a:t>1</a:t>
            </a:r>
            <a:r>
              <a:rPr lang="en-US" b="1" dirty="0"/>
              <a:t>. </a:t>
            </a:r>
            <a:r>
              <a:rPr lang="en-US" b="1" dirty="0" smtClean="0"/>
              <a:t>Marking</a:t>
            </a:r>
            <a:endParaRPr lang="en-US" b="1" dirty="0"/>
          </a:p>
          <a:p>
            <a:pPr marL="288925"/>
            <a:r>
              <a:rPr lang="en-US" b="1" dirty="0" smtClean="0"/>
              <a:t>2</a:t>
            </a:r>
            <a:r>
              <a:rPr lang="en-US" b="1" dirty="0"/>
              <a:t>. </a:t>
            </a:r>
            <a:r>
              <a:rPr lang="en-US" b="1" dirty="0" smtClean="0"/>
              <a:t>Clean-Up</a:t>
            </a:r>
            <a:endParaRPr lang="en-US" b="1" dirty="0"/>
          </a:p>
          <a:p>
            <a:pPr marL="288925"/>
            <a:r>
              <a:rPr lang="en-US" b="1" dirty="0" smtClean="0"/>
              <a:t>3</a:t>
            </a:r>
            <a:r>
              <a:rPr lang="en-US" b="1" dirty="0"/>
              <a:t>. </a:t>
            </a:r>
            <a:r>
              <a:rPr lang="en-US" b="1" dirty="0" err="1" smtClean="0"/>
              <a:t>Rideability</a:t>
            </a:r>
            <a:endParaRPr lang="en-US" b="1" dirty="0"/>
          </a:p>
          <a:p>
            <a:pPr marL="288925"/>
            <a:r>
              <a:rPr lang="en-US" b="1" dirty="0" smtClean="0"/>
              <a:t>4</a:t>
            </a:r>
            <a:r>
              <a:rPr lang="en-US" b="1" dirty="0"/>
              <a:t>. Waste </a:t>
            </a:r>
            <a:r>
              <a:rPr lang="en-US" b="1" dirty="0" smtClean="0"/>
              <a:t>Disposal</a:t>
            </a:r>
          </a:p>
          <a:p>
            <a:pPr marL="517525" indent="-228600"/>
            <a:r>
              <a:rPr lang="en-US" b="1" dirty="0" smtClean="0"/>
              <a:t>	(Environmental </a:t>
            </a:r>
          </a:p>
          <a:p>
            <a:pPr marL="517525" indent="-228600"/>
            <a:r>
              <a:rPr lang="en-US" b="1" dirty="0" smtClean="0"/>
              <a:t>	Conduct) 	</a:t>
            </a:r>
            <a:endParaRPr lang="en-US" dirty="0"/>
          </a:p>
          <a:p>
            <a:pPr marL="463550">
              <a:buFont typeface="Wingdings" pitchFamily="2" charset="2"/>
              <a:buChar char="§"/>
            </a:pPr>
            <a:endParaRPr lang="en-US" sz="1600" dirty="0"/>
          </a:p>
        </p:txBody>
      </p:sp>
      <p:sp>
        <p:nvSpPr>
          <p:cNvPr id="4101" name="Title 5"/>
          <p:cNvSpPr>
            <a:spLocks noGrp="1"/>
          </p:cNvSpPr>
          <p:nvPr>
            <p:ph type="title"/>
          </p:nvPr>
        </p:nvSpPr>
        <p:spPr/>
        <p:txBody>
          <a:bodyPr/>
          <a:lstStyle/>
          <a:p>
            <a:pPr eaLnBrk="1" hangingPunct="1"/>
            <a:r>
              <a:rPr lang="en-US" dirty="0" smtClean="0"/>
              <a:t>Category B</a:t>
            </a:r>
          </a:p>
        </p:txBody>
      </p:sp>
      <p:pic>
        <p:nvPicPr>
          <p:cNvPr id="8" name="Picture 4" descr="P:\penndot shared\Bureau of Maintenance and Operations\Maintenance Division\QA Section\Eastern Region\East Region Pictures\FY 10-11\District 3-0\Satisfactory 7121-03 Sullivan Co Report # 57355\P101078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29000" y="2057400"/>
            <a:ext cx="4526280" cy="3429000"/>
          </a:xfrm>
          <a:prstGeom prst="rect">
            <a:avLst/>
          </a:prstGeom>
          <a:ln>
            <a:noFill/>
          </a:ln>
          <a:effectLst>
            <a:outerShdw blurRad="292100" dist="139700" dir="2700000" algn="tl" rotWithShape="0">
              <a:srgbClr val="333333">
                <a:alpha val="65000"/>
              </a:srgbClr>
            </a:outerShdw>
          </a:effectLst>
        </p:spPr>
      </p:pic>
      <p:sp>
        <p:nvSpPr>
          <p:cNvPr id="9" name="Title 4">
            <a:hlinkClick r:id="rId5"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custDataLst>
      <p:tags r:id="rId1"/>
    </p:custDataLst>
    <p:extLst>
      <p:ext uri="{BB962C8B-B14F-4D97-AF65-F5344CB8AC3E}">
        <p14:creationId xmlns:p14="http://schemas.microsoft.com/office/powerpoint/2010/main" val="399943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685800" y="1600200"/>
            <a:ext cx="7216775" cy="1600438"/>
          </a:xfrm>
          <a:prstGeom prst="rect">
            <a:avLst/>
          </a:prstGeom>
          <a:noFill/>
          <a:ln w="9525">
            <a:noFill/>
            <a:miter lim="800000"/>
            <a:headEnd/>
            <a:tailEnd/>
          </a:ln>
        </p:spPr>
        <p:txBody>
          <a:bodyPr>
            <a:spAutoFit/>
          </a:bodyPr>
          <a:lstStyle/>
          <a:p>
            <a:r>
              <a:rPr lang="en-US" b="1" dirty="0" smtClean="0"/>
              <a:t>B.1.  Marking</a:t>
            </a:r>
            <a:endParaRPr lang="en-US" b="1" dirty="0"/>
          </a:p>
          <a:p>
            <a:pPr marL="465138" indent="-465138"/>
            <a:endParaRPr lang="en-US" sz="1600" b="1" dirty="0"/>
          </a:p>
          <a:p>
            <a:pPr marL="465138" indent="-465138"/>
            <a:endParaRPr lang="en-US" sz="1600" b="1" dirty="0"/>
          </a:p>
          <a:p>
            <a:pPr marL="1257300" lvl="2" indent="-342900"/>
            <a:endParaRPr lang="en-US" sz="1600" dirty="0"/>
          </a:p>
          <a:p>
            <a:pPr marL="465138" indent="-465138"/>
            <a:endParaRPr lang="en-US" sz="1600" dirty="0"/>
          </a:p>
          <a:p>
            <a:pPr marL="465138" indent="-465138"/>
            <a:endParaRPr lang="en-US" sz="1600" dirty="0"/>
          </a:p>
        </p:txBody>
      </p:sp>
      <p:grpSp>
        <p:nvGrpSpPr>
          <p:cNvPr id="2" name="Group 13"/>
          <p:cNvGrpSpPr>
            <a:grpSpLocks/>
          </p:cNvGrpSpPr>
          <p:nvPr/>
        </p:nvGrpSpPr>
        <p:grpSpPr bwMode="auto">
          <a:xfrm>
            <a:off x="838200" y="2286000"/>
            <a:ext cx="1027310" cy="2819400"/>
            <a:chOff x="652" y="1514"/>
            <a:chExt cx="363" cy="1034"/>
          </a:xfrm>
        </p:grpSpPr>
        <p:sp>
          <p:nvSpPr>
            <p:cNvPr id="130058" name="AutoShape 15"/>
            <p:cNvSpPr>
              <a:spLocks/>
            </p:cNvSpPr>
            <p:nvPr/>
          </p:nvSpPr>
          <p:spPr bwMode="auto">
            <a:xfrm>
              <a:off x="823" y="1514"/>
              <a:ext cx="192" cy="1034"/>
            </a:xfrm>
            <a:prstGeom prst="leftBrace">
              <a:avLst>
                <a:gd name="adj1" fmla="val 153734"/>
                <a:gd name="adj2" fmla="val 50000"/>
              </a:avLst>
            </a:prstGeom>
            <a:noFill/>
            <a:ln w="12700">
              <a:solidFill>
                <a:srgbClr val="2D5386"/>
              </a:solidFill>
              <a:round/>
              <a:headEnd/>
              <a:tailEnd/>
            </a:ln>
          </p:spPr>
          <p:txBody>
            <a:bodyPr wrap="none" anchor="ctr"/>
            <a:lstStyle/>
            <a:p>
              <a:endParaRPr lang="en-US">
                <a:solidFill>
                  <a:srgbClr val="2D5386"/>
                </a:solidFill>
              </a:endParaRPr>
            </a:p>
          </p:txBody>
        </p:sp>
        <p:sp>
          <p:nvSpPr>
            <p:cNvPr id="130059" name="Text Box 16"/>
            <p:cNvSpPr txBox="1">
              <a:spLocks noChangeArrowheads="1"/>
            </p:cNvSpPr>
            <p:nvPr/>
          </p:nvSpPr>
          <p:spPr bwMode="auto">
            <a:xfrm rot="16200000">
              <a:off x="318" y="1881"/>
              <a:ext cx="960" cy="291"/>
            </a:xfrm>
            <a:prstGeom prst="rect">
              <a:avLst/>
            </a:prstGeom>
            <a:noFill/>
            <a:ln w="9525">
              <a:noFill/>
              <a:miter lim="800000"/>
              <a:headEnd/>
              <a:tailEnd/>
            </a:ln>
          </p:spPr>
          <p:txBody>
            <a:bodyPr>
              <a:spAutoFit/>
            </a:bodyPr>
            <a:lstStyle/>
            <a:p>
              <a:pPr algn="ctr">
                <a:spcBef>
                  <a:spcPct val="50000"/>
                </a:spcBef>
              </a:pPr>
              <a:r>
                <a:rPr lang="en-US" sz="1200" b="1" dirty="0">
                  <a:solidFill>
                    <a:srgbClr val="2D5386"/>
                  </a:solidFill>
                </a:rPr>
                <a:t>PERFORMANCE</a:t>
              </a:r>
              <a:r>
                <a:rPr lang="en-US" sz="1200" b="1" dirty="0"/>
                <a:t> </a:t>
              </a:r>
              <a:r>
                <a:rPr lang="en-US" sz="1200" b="1" dirty="0">
                  <a:solidFill>
                    <a:srgbClr val="2D5386"/>
                  </a:solidFill>
                </a:rPr>
                <a:t>INDICATORS</a:t>
              </a:r>
            </a:p>
          </p:txBody>
        </p:sp>
      </p:grpSp>
      <p:sp>
        <p:nvSpPr>
          <p:cNvPr id="6150" name="Title 11"/>
          <p:cNvSpPr>
            <a:spLocks noGrp="1"/>
          </p:cNvSpPr>
          <p:nvPr>
            <p:ph type="title"/>
          </p:nvPr>
        </p:nvSpPr>
        <p:spPr/>
        <p:txBody>
          <a:bodyPr/>
          <a:lstStyle/>
          <a:p>
            <a:pPr eaLnBrk="1" hangingPunct="1"/>
            <a:r>
              <a:rPr lang="en-US" dirty="0" smtClean="0"/>
              <a:t>Performance Indicators</a:t>
            </a:r>
          </a:p>
        </p:txBody>
      </p:sp>
      <p:sp>
        <p:nvSpPr>
          <p:cNvPr id="10" name="Rectangle 9"/>
          <p:cNvSpPr/>
          <p:nvPr/>
        </p:nvSpPr>
        <p:spPr>
          <a:xfrm>
            <a:off x="1981200" y="2514600"/>
            <a:ext cx="6172200" cy="2862322"/>
          </a:xfrm>
          <a:prstGeom prst="rect">
            <a:avLst/>
          </a:prstGeom>
        </p:spPr>
        <p:txBody>
          <a:bodyPr wrap="square">
            <a:spAutoFit/>
          </a:bodyPr>
          <a:lstStyle/>
          <a:p>
            <a:r>
              <a:rPr lang="en-US" dirty="0" smtClean="0"/>
              <a:t>1. No marking done prior to sawing or cutting.</a:t>
            </a:r>
          </a:p>
          <a:p>
            <a:endParaRPr lang="en-US" dirty="0" smtClean="0"/>
          </a:p>
          <a:p>
            <a:pPr marL="173038" indent="-173038"/>
            <a:r>
              <a:rPr lang="en-US" dirty="0" smtClean="0"/>
              <a:t>3. Pavement marked prior to sawing or cutting on each side of the trench but marks delineating locations to be cut are not straight and/or parallel to each other.</a:t>
            </a:r>
          </a:p>
          <a:p>
            <a:pPr indent="236538"/>
            <a:endParaRPr lang="en-US" dirty="0" smtClean="0"/>
          </a:p>
          <a:p>
            <a:pPr marL="236538" indent="-236538"/>
            <a:r>
              <a:rPr lang="en-US" dirty="0" smtClean="0"/>
              <a:t>5. Pavement marked prior to sawing or cutting on each side of the trench and marks delineating locations to be cut are straight and parallel to each other.</a:t>
            </a:r>
            <a:endParaRPr lang="en-US" b="1" i="1" dirty="0" smtClean="0"/>
          </a:p>
          <a:p>
            <a:pPr marL="342900" indent="-342900"/>
            <a:r>
              <a:rPr lang="en-US" b="1" i="1" dirty="0" smtClean="0"/>
              <a:t> 	</a:t>
            </a:r>
          </a:p>
        </p:txBody>
      </p:sp>
      <p:sp>
        <p:nvSpPr>
          <p:cNvPr id="13" name="Title 4">
            <a:hlinkClick r:id="rId4"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custDataLst>
      <p:tags r:id="rId1"/>
    </p:custDataLst>
    <p:extLst>
      <p:ext uri="{BB962C8B-B14F-4D97-AF65-F5344CB8AC3E}">
        <p14:creationId xmlns:p14="http://schemas.microsoft.com/office/powerpoint/2010/main" val="229732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685800" y="1295400"/>
            <a:ext cx="7216775" cy="1600438"/>
          </a:xfrm>
          <a:prstGeom prst="rect">
            <a:avLst/>
          </a:prstGeom>
          <a:noFill/>
          <a:ln w="9525">
            <a:noFill/>
            <a:miter lim="800000"/>
            <a:headEnd/>
            <a:tailEnd/>
          </a:ln>
        </p:spPr>
        <p:txBody>
          <a:bodyPr>
            <a:spAutoFit/>
          </a:bodyPr>
          <a:lstStyle/>
          <a:p>
            <a:pPr marL="465138" indent="-465138"/>
            <a:r>
              <a:rPr lang="en-US" b="1" dirty="0" smtClean="0"/>
              <a:t>B.2.  Clean-Up</a:t>
            </a:r>
            <a:endParaRPr lang="en-US" b="1" dirty="0"/>
          </a:p>
          <a:p>
            <a:pPr marL="465138" indent="-465138"/>
            <a:endParaRPr lang="en-US" sz="1600" b="1" dirty="0"/>
          </a:p>
          <a:p>
            <a:pPr marL="465138" indent="-465138"/>
            <a:endParaRPr lang="en-US" sz="1600" b="1" dirty="0"/>
          </a:p>
          <a:p>
            <a:pPr marL="1257300" lvl="2" indent="-342900"/>
            <a:endParaRPr lang="en-US" sz="1600" dirty="0"/>
          </a:p>
          <a:p>
            <a:pPr marL="465138" indent="-465138"/>
            <a:endParaRPr lang="en-US" sz="1600" dirty="0"/>
          </a:p>
          <a:p>
            <a:pPr marL="465138" indent="-465138"/>
            <a:endParaRPr lang="en-US" sz="1600" dirty="0"/>
          </a:p>
        </p:txBody>
      </p:sp>
      <p:grpSp>
        <p:nvGrpSpPr>
          <p:cNvPr id="2" name="Group 13"/>
          <p:cNvGrpSpPr>
            <a:grpSpLocks/>
          </p:cNvGrpSpPr>
          <p:nvPr/>
        </p:nvGrpSpPr>
        <p:grpSpPr bwMode="auto">
          <a:xfrm>
            <a:off x="609600" y="1981200"/>
            <a:ext cx="844550" cy="1524000"/>
            <a:chOff x="483" y="1466"/>
            <a:chExt cx="532" cy="1034"/>
          </a:xfrm>
        </p:grpSpPr>
        <p:sp>
          <p:nvSpPr>
            <p:cNvPr id="130058" name="AutoShape 15"/>
            <p:cNvSpPr>
              <a:spLocks/>
            </p:cNvSpPr>
            <p:nvPr/>
          </p:nvSpPr>
          <p:spPr bwMode="auto">
            <a:xfrm>
              <a:off x="823" y="1466"/>
              <a:ext cx="192" cy="1034"/>
            </a:xfrm>
            <a:prstGeom prst="leftBrace">
              <a:avLst>
                <a:gd name="adj1" fmla="val 153734"/>
                <a:gd name="adj2" fmla="val 50000"/>
              </a:avLst>
            </a:prstGeom>
            <a:noFill/>
            <a:ln w="12700">
              <a:solidFill>
                <a:srgbClr val="2D5386"/>
              </a:solidFill>
              <a:round/>
              <a:headEnd/>
              <a:tailEnd/>
            </a:ln>
          </p:spPr>
          <p:txBody>
            <a:bodyPr wrap="none" anchor="ctr"/>
            <a:lstStyle/>
            <a:p>
              <a:endParaRPr lang="en-US">
                <a:solidFill>
                  <a:srgbClr val="2D5386"/>
                </a:solidFill>
              </a:endParaRPr>
            </a:p>
          </p:txBody>
        </p:sp>
        <p:sp>
          <p:nvSpPr>
            <p:cNvPr id="130059" name="Text Box 16"/>
            <p:cNvSpPr txBox="1">
              <a:spLocks noChangeArrowheads="1"/>
            </p:cNvSpPr>
            <p:nvPr/>
          </p:nvSpPr>
          <p:spPr bwMode="auto">
            <a:xfrm rot="16200000">
              <a:off x="149" y="1832"/>
              <a:ext cx="960" cy="291"/>
            </a:xfrm>
            <a:prstGeom prst="rect">
              <a:avLst/>
            </a:prstGeom>
            <a:noFill/>
            <a:ln w="9525">
              <a:noFill/>
              <a:miter lim="800000"/>
              <a:headEnd/>
              <a:tailEnd/>
            </a:ln>
          </p:spPr>
          <p:txBody>
            <a:bodyPr>
              <a:spAutoFit/>
            </a:bodyPr>
            <a:lstStyle/>
            <a:p>
              <a:pPr algn="ctr">
                <a:spcBef>
                  <a:spcPct val="50000"/>
                </a:spcBef>
              </a:pPr>
              <a:r>
                <a:rPr lang="en-US" sz="1200" b="1" dirty="0">
                  <a:solidFill>
                    <a:srgbClr val="2D5386"/>
                  </a:solidFill>
                </a:rPr>
                <a:t>PERFORMANCE</a:t>
              </a:r>
              <a:r>
                <a:rPr lang="en-US" sz="1200" b="1" dirty="0"/>
                <a:t> </a:t>
              </a:r>
              <a:r>
                <a:rPr lang="en-US" sz="1200" b="1" dirty="0">
                  <a:solidFill>
                    <a:srgbClr val="2D5386"/>
                  </a:solidFill>
                </a:rPr>
                <a:t>INDICATORS</a:t>
              </a:r>
            </a:p>
          </p:txBody>
        </p:sp>
      </p:grpSp>
      <p:sp>
        <p:nvSpPr>
          <p:cNvPr id="6150" name="Title 11"/>
          <p:cNvSpPr>
            <a:spLocks noGrp="1"/>
          </p:cNvSpPr>
          <p:nvPr>
            <p:ph type="title"/>
          </p:nvPr>
        </p:nvSpPr>
        <p:spPr/>
        <p:txBody>
          <a:bodyPr/>
          <a:lstStyle/>
          <a:p>
            <a:pPr eaLnBrk="1" hangingPunct="1"/>
            <a:r>
              <a:rPr lang="en-US" dirty="0" smtClean="0"/>
              <a:t>Performance Indicators</a:t>
            </a:r>
          </a:p>
        </p:txBody>
      </p:sp>
      <p:sp>
        <p:nvSpPr>
          <p:cNvPr id="10" name="Rectangle 9"/>
          <p:cNvSpPr/>
          <p:nvPr/>
        </p:nvSpPr>
        <p:spPr>
          <a:xfrm>
            <a:off x="1676400" y="2133600"/>
            <a:ext cx="6172200" cy="923330"/>
          </a:xfrm>
          <a:prstGeom prst="rect">
            <a:avLst/>
          </a:prstGeom>
        </p:spPr>
        <p:txBody>
          <a:bodyPr wrap="square">
            <a:spAutoFit/>
          </a:bodyPr>
          <a:lstStyle/>
          <a:p>
            <a:pPr marL="342900" indent="-342900">
              <a:buAutoNum type="arabicPeriod"/>
            </a:pPr>
            <a:r>
              <a:rPr lang="en-US" dirty="0" smtClean="0"/>
              <a:t>Litter and/or debris left on worksite. </a:t>
            </a:r>
          </a:p>
          <a:p>
            <a:pPr marL="342900" indent="-342900">
              <a:buAutoNum type="arabicPeriod"/>
            </a:pPr>
            <a:endParaRPr lang="en-US" dirty="0" smtClean="0"/>
          </a:p>
          <a:p>
            <a:pPr marL="342900" indent="-342900"/>
            <a:r>
              <a:rPr lang="en-US" dirty="0" smtClean="0"/>
              <a:t>5. 	All project related litter and debris removed from site.</a:t>
            </a:r>
            <a:endParaRPr lang="en-US" dirty="0"/>
          </a:p>
        </p:txBody>
      </p:sp>
      <p:pic>
        <p:nvPicPr>
          <p:cNvPr id="4098" name="Picture 2" descr="C:\Users\Admin\Desktop\Patching\Manual Patching Photos\Patching and Trench Restoration\45267 7124 &amp; WZ 01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4600" y="3276600"/>
            <a:ext cx="3928918" cy="3124200"/>
          </a:xfrm>
          <a:prstGeom prst="rect">
            <a:avLst/>
          </a:prstGeom>
          <a:ln>
            <a:noFill/>
          </a:ln>
          <a:effectLst>
            <a:outerShdw blurRad="292100" dist="139700" dir="2700000" algn="tl" rotWithShape="0">
              <a:srgbClr val="333333">
                <a:alpha val="65000"/>
              </a:srgbClr>
            </a:outerShdw>
          </a:effectLst>
        </p:spPr>
      </p:pic>
      <p:sp>
        <p:nvSpPr>
          <p:cNvPr id="13" name="Title 4">
            <a:hlinkClick r:id="rId5"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custDataLst>
      <p:tags r:id="rId1"/>
    </p:custDataLst>
    <p:extLst>
      <p:ext uri="{BB962C8B-B14F-4D97-AF65-F5344CB8AC3E}">
        <p14:creationId xmlns:p14="http://schemas.microsoft.com/office/powerpoint/2010/main" val="390180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685800" y="1447800"/>
            <a:ext cx="7216775" cy="1600438"/>
          </a:xfrm>
          <a:prstGeom prst="rect">
            <a:avLst/>
          </a:prstGeom>
          <a:noFill/>
          <a:ln w="9525">
            <a:noFill/>
            <a:miter lim="800000"/>
            <a:headEnd/>
            <a:tailEnd/>
          </a:ln>
        </p:spPr>
        <p:txBody>
          <a:bodyPr>
            <a:spAutoFit/>
          </a:bodyPr>
          <a:lstStyle/>
          <a:p>
            <a:pPr marL="465138" indent="-465138"/>
            <a:r>
              <a:rPr lang="en-US" b="1" dirty="0" smtClean="0"/>
              <a:t>B.3.  </a:t>
            </a:r>
            <a:r>
              <a:rPr lang="en-US" b="1" dirty="0" err="1" smtClean="0"/>
              <a:t>Rideability</a:t>
            </a:r>
            <a:endParaRPr lang="en-US" b="1" dirty="0"/>
          </a:p>
          <a:p>
            <a:pPr marL="465138" indent="-465138"/>
            <a:endParaRPr lang="en-US" sz="1600" b="1" dirty="0"/>
          </a:p>
          <a:p>
            <a:pPr marL="465138" indent="-465138"/>
            <a:endParaRPr lang="en-US" sz="1600" b="1" dirty="0"/>
          </a:p>
          <a:p>
            <a:pPr marL="1257300" lvl="2" indent="-342900"/>
            <a:endParaRPr lang="en-US" sz="1600" dirty="0"/>
          </a:p>
          <a:p>
            <a:pPr marL="465138" indent="-465138"/>
            <a:endParaRPr lang="en-US" sz="1600" dirty="0"/>
          </a:p>
          <a:p>
            <a:pPr marL="465138" indent="-465138"/>
            <a:endParaRPr lang="en-US" sz="1600" dirty="0"/>
          </a:p>
        </p:txBody>
      </p:sp>
      <p:grpSp>
        <p:nvGrpSpPr>
          <p:cNvPr id="2" name="Group 13"/>
          <p:cNvGrpSpPr>
            <a:grpSpLocks/>
          </p:cNvGrpSpPr>
          <p:nvPr/>
        </p:nvGrpSpPr>
        <p:grpSpPr bwMode="auto">
          <a:xfrm>
            <a:off x="609600" y="1981200"/>
            <a:ext cx="768350" cy="1600200"/>
            <a:chOff x="531" y="1466"/>
            <a:chExt cx="484" cy="1034"/>
          </a:xfrm>
        </p:grpSpPr>
        <p:sp>
          <p:nvSpPr>
            <p:cNvPr id="130058" name="AutoShape 15"/>
            <p:cNvSpPr>
              <a:spLocks/>
            </p:cNvSpPr>
            <p:nvPr/>
          </p:nvSpPr>
          <p:spPr bwMode="auto">
            <a:xfrm>
              <a:off x="823" y="1466"/>
              <a:ext cx="192" cy="1034"/>
            </a:xfrm>
            <a:prstGeom prst="leftBrace">
              <a:avLst>
                <a:gd name="adj1" fmla="val 153734"/>
                <a:gd name="adj2" fmla="val 50000"/>
              </a:avLst>
            </a:prstGeom>
            <a:noFill/>
            <a:ln w="12700">
              <a:solidFill>
                <a:srgbClr val="2D5386"/>
              </a:solidFill>
              <a:round/>
              <a:headEnd/>
              <a:tailEnd/>
            </a:ln>
          </p:spPr>
          <p:txBody>
            <a:bodyPr wrap="none" anchor="ctr"/>
            <a:lstStyle/>
            <a:p>
              <a:endParaRPr lang="en-US">
                <a:solidFill>
                  <a:srgbClr val="2D5386"/>
                </a:solidFill>
              </a:endParaRPr>
            </a:p>
          </p:txBody>
        </p:sp>
        <p:sp>
          <p:nvSpPr>
            <p:cNvPr id="130059" name="Text Box 16"/>
            <p:cNvSpPr txBox="1">
              <a:spLocks noChangeArrowheads="1"/>
            </p:cNvSpPr>
            <p:nvPr/>
          </p:nvSpPr>
          <p:spPr bwMode="auto">
            <a:xfrm rot="16200000">
              <a:off x="197" y="1842"/>
              <a:ext cx="960" cy="291"/>
            </a:xfrm>
            <a:prstGeom prst="rect">
              <a:avLst/>
            </a:prstGeom>
            <a:noFill/>
            <a:ln w="9525">
              <a:noFill/>
              <a:miter lim="800000"/>
              <a:headEnd/>
              <a:tailEnd/>
            </a:ln>
          </p:spPr>
          <p:txBody>
            <a:bodyPr>
              <a:spAutoFit/>
            </a:bodyPr>
            <a:lstStyle/>
            <a:p>
              <a:pPr algn="ctr">
                <a:spcBef>
                  <a:spcPct val="50000"/>
                </a:spcBef>
              </a:pPr>
              <a:r>
                <a:rPr lang="en-US" sz="1200" b="1" dirty="0">
                  <a:solidFill>
                    <a:srgbClr val="2D5386"/>
                  </a:solidFill>
                </a:rPr>
                <a:t>PERFORMANCE</a:t>
              </a:r>
              <a:r>
                <a:rPr lang="en-US" sz="1200" b="1" dirty="0"/>
                <a:t> </a:t>
              </a:r>
              <a:r>
                <a:rPr lang="en-US" sz="1200" b="1" dirty="0">
                  <a:solidFill>
                    <a:srgbClr val="2D5386"/>
                  </a:solidFill>
                </a:rPr>
                <a:t>INDICATORS</a:t>
              </a:r>
            </a:p>
          </p:txBody>
        </p:sp>
      </p:grpSp>
      <p:sp>
        <p:nvSpPr>
          <p:cNvPr id="6150" name="Title 11"/>
          <p:cNvSpPr>
            <a:spLocks noGrp="1"/>
          </p:cNvSpPr>
          <p:nvPr>
            <p:ph type="title"/>
          </p:nvPr>
        </p:nvSpPr>
        <p:spPr/>
        <p:txBody>
          <a:bodyPr/>
          <a:lstStyle/>
          <a:p>
            <a:pPr eaLnBrk="1" hangingPunct="1"/>
            <a:r>
              <a:rPr lang="en-US" dirty="0" smtClean="0"/>
              <a:t>Performance Indicators</a:t>
            </a:r>
          </a:p>
        </p:txBody>
      </p:sp>
      <p:sp>
        <p:nvSpPr>
          <p:cNvPr id="10" name="Rectangle 9"/>
          <p:cNvSpPr/>
          <p:nvPr/>
        </p:nvSpPr>
        <p:spPr>
          <a:xfrm>
            <a:off x="1905000" y="2057400"/>
            <a:ext cx="4876800" cy="1477328"/>
          </a:xfrm>
          <a:prstGeom prst="rect">
            <a:avLst/>
          </a:prstGeom>
        </p:spPr>
        <p:txBody>
          <a:bodyPr wrap="square">
            <a:spAutoFit/>
          </a:bodyPr>
          <a:lstStyle/>
          <a:p>
            <a:pPr marL="342900" indent="-342900">
              <a:buAutoNum type="arabicPeriod"/>
            </a:pPr>
            <a:r>
              <a:rPr lang="en-US" dirty="0" smtClean="0"/>
              <a:t>Any depression or bump &gt; ½”</a:t>
            </a:r>
          </a:p>
          <a:p>
            <a:pPr marL="342900" indent="-342900">
              <a:buAutoNum type="arabicPeriod"/>
            </a:pPr>
            <a:endParaRPr lang="en-US" dirty="0" smtClean="0"/>
          </a:p>
          <a:p>
            <a:pPr marL="349250" indent="-349250"/>
            <a:r>
              <a:rPr lang="en-US" dirty="0" smtClean="0"/>
              <a:t>3. 	Depression or bump between ¼” and ½”.</a:t>
            </a:r>
          </a:p>
          <a:p>
            <a:endParaRPr lang="en-US" dirty="0" smtClean="0"/>
          </a:p>
          <a:p>
            <a:pPr marL="349250" indent="-349250"/>
            <a:r>
              <a:rPr lang="en-US" dirty="0" smtClean="0"/>
              <a:t>5. 	No depression or bump &gt; ¼”.</a:t>
            </a:r>
            <a:endParaRPr lang="en-US" dirty="0"/>
          </a:p>
        </p:txBody>
      </p:sp>
      <p:pic>
        <p:nvPicPr>
          <p:cNvPr id="5122" name="Picture 2" descr="C:\Users\Admin\Desktop\Patching\Manual Patching Photos\Patching and Trench Restoration\48270 02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43200" y="3810000"/>
            <a:ext cx="3200400" cy="2620552"/>
          </a:xfrm>
          <a:prstGeom prst="rect">
            <a:avLst/>
          </a:prstGeom>
          <a:ln>
            <a:noFill/>
          </a:ln>
          <a:effectLst>
            <a:outerShdw blurRad="292100" dist="139700" dir="2700000" algn="tl" rotWithShape="0">
              <a:srgbClr val="333333">
                <a:alpha val="65000"/>
              </a:srgbClr>
            </a:outerShdw>
          </a:effectLst>
        </p:spPr>
      </p:pic>
      <p:sp>
        <p:nvSpPr>
          <p:cNvPr id="13" name="Title 4">
            <a:hlinkClick r:id="rId5"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custDataLst>
      <p:tags r:id="rId1"/>
    </p:custDataLst>
    <p:extLst>
      <p:ext uri="{BB962C8B-B14F-4D97-AF65-F5344CB8AC3E}">
        <p14:creationId xmlns:p14="http://schemas.microsoft.com/office/powerpoint/2010/main" val="68056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685800" y="1295400"/>
            <a:ext cx="7216775" cy="1600438"/>
          </a:xfrm>
          <a:prstGeom prst="rect">
            <a:avLst/>
          </a:prstGeom>
          <a:noFill/>
          <a:ln w="9525">
            <a:noFill/>
            <a:miter lim="800000"/>
            <a:headEnd/>
            <a:tailEnd/>
          </a:ln>
        </p:spPr>
        <p:txBody>
          <a:bodyPr>
            <a:spAutoFit/>
          </a:bodyPr>
          <a:lstStyle/>
          <a:p>
            <a:pPr marL="465138" indent="-465138"/>
            <a:r>
              <a:rPr lang="en-US" b="1" dirty="0" smtClean="0"/>
              <a:t>B.4.  Environmental Conduct (Ref. Pub 113, Activity 711-7121-03)</a:t>
            </a:r>
            <a:endParaRPr lang="en-US" b="1" dirty="0"/>
          </a:p>
          <a:p>
            <a:pPr marL="465138" indent="-465138"/>
            <a:endParaRPr lang="en-US" sz="1600" b="1" dirty="0"/>
          </a:p>
          <a:p>
            <a:pPr marL="465138" indent="-465138"/>
            <a:endParaRPr lang="en-US" sz="1600" b="1" dirty="0"/>
          </a:p>
          <a:p>
            <a:pPr marL="1257300" lvl="2" indent="-342900"/>
            <a:endParaRPr lang="en-US" sz="1600" dirty="0"/>
          </a:p>
          <a:p>
            <a:pPr marL="465138" indent="-465138"/>
            <a:endParaRPr lang="en-US" sz="1600" dirty="0"/>
          </a:p>
          <a:p>
            <a:pPr marL="465138" indent="-465138"/>
            <a:endParaRPr lang="en-US" sz="1600" dirty="0"/>
          </a:p>
        </p:txBody>
      </p:sp>
      <p:grpSp>
        <p:nvGrpSpPr>
          <p:cNvPr id="2" name="Group 13"/>
          <p:cNvGrpSpPr>
            <a:grpSpLocks/>
          </p:cNvGrpSpPr>
          <p:nvPr/>
        </p:nvGrpSpPr>
        <p:grpSpPr bwMode="auto">
          <a:xfrm>
            <a:off x="762000" y="2286000"/>
            <a:ext cx="875665" cy="2590800"/>
            <a:chOff x="604" y="1466"/>
            <a:chExt cx="591" cy="1034"/>
          </a:xfrm>
        </p:grpSpPr>
        <p:sp>
          <p:nvSpPr>
            <p:cNvPr id="130058" name="AutoShape 15"/>
            <p:cNvSpPr>
              <a:spLocks/>
            </p:cNvSpPr>
            <p:nvPr/>
          </p:nvSpPr>
          <p:spPr bwMode="auto">
            <a:xfrm>
              <a:off x="1003" y="1466"/>
              <a:ext cx="192" cy="1034"/>
            </a:xfrm>
            <a:prstGeom prst="leftBrace">
              <a:avLst>
                <a:gd name="adj1" fmla="val 153734"/>
                <a:gd name="adj2" fmla="val 50000"/>
              </a:avLst>
            </a:prstGeom>
            <a:noFill/>
            <a:ln w="12700">
              <a:solidFill>
                <a:srgbClr val="2D5386"/>
              </a:solidFill>
              <a:round/>
              <a:headEnd/>
              <a:tailEnd/>
            </a:ln>
          </p:spPr>
          <p:txBody>
            <a:bodyPr wrap="none" anchor="ctr"/>
            <a:lstStyle/>
            <a:p>
              <a:endParaRPr lang="en-US">
                <a:solidFill>
                  <a:srgbClr val="2D5386"/>
                </a:solidFill>
              </a:endParaRPr>
            </a:p>
          </p:txBody>
        </p:sp>
        <p:sp>
          <p:nvSpPr>
            <p:cNvPr id="130059" name="Text Box 16"/>
            <p:cNvSpPr txBox="1">
              <a:spLocks noChangeArrowheads="1"/>
            </p:cNvSpPr>
            <p:nvPr/>
          </p:nvSpPr>
          <p:spPr bwMode="auto">
            <a:xfrm rot="16200000">
              <a:off x="218" y="1897"/>
              <a:ext cx="960" cy="187"/>
            </a:xfrm>
            <a:prstGeom prst="rect">
              <a:avLst/>
            </a:prstGeom>
            <a:noFill/>
            <a:ln w="9525">
              <a:noFill/>
              <a:miter lim="800000"/>
              <a:headEnd/>
              <a:tailEnd/>
            </a:ln>
          </p:spPr>
          <p:txBody>
            <a:bodyPr wrap="square">
              <a:spAutoFit/>
            </a:bodyPr>
            <a:lstStyle/>
            <a:p>
              <a:pPr algn="ctr">
                <a:spcBef>
                  <a:spcPct val="50000"/>
                </a:spcBef>
              </a:pPr>
              <a:r>
                <a:rPr lang="en-US" sz="1200" b="1" dirty="0" smtClean="0">
                  <a:solidFill>
                    <a:srgbClr val="2D5386"/>
                  </a:solidFill>
                </a:rPr>
                <a:t>PERFORMANCE</a:t>
              </a:r>
              <a:r>
                <a:rPr lang="en-US" sz="1200" b="1" dirty="0" smtClean="0"/>
                <a:t> </a:t>
              </a:r>
              <a:r>
                <a:rPr lang="en-US" sz="1200" b="1" dirty="0">
                  <a:solidFill>
                    <a:srgbClr val="2D5386"/>
                  </a:solidFill>
                </a:rPr>
                <a:t>INDICATORS</a:t>
              </a:r>
            </a:p>
          </p:txBody>
        </p:sp>
      </p:grpSp>
      <p:sp>
        <p:nvSpPr>
          <p:cNvPr id="6150" name="Title 11"/>
          <p:cNvSpPr>
            <a:spLocks noGrp="1"/>
          </p:cNvSpPr>
          <p:nvPr>
            <p:ph type="title"/>
          </p:nvPr>
        </p:nvSpPr>
        <p:spPr/>
        <p:txBody>
          <a:bodyPr/>
          <a:lstStyle/>
          <a:p>
            <a:pPr eaLnBrk="1" hangingPunct="1"/>
            <a:r>
              <a:rPr lang="en-US" dirty="0" smtClean="0"/>
              <a:t>Performance Indicators</a:t>
            </a:r>
          </a:p>
        </p:txBody>
      </p:sp>
      <p:sp>
        <p:nvSpPr>
          <p:cNvPr id="10" name="Rectangle 9"/>
          <p:cNvSpPr/>
          <p:nvPr/>
        </p:nvSpPr>
        <p:spPr>
          <a:xfrm>
            <a:off x="1676400" y="2514600"/>
            <a:ext cx="6172200" cy="2308324"/>
          </a:xfrm>
          <a:prstGeom prst="rect">
            <a:avLst/>
          </a:prstGeom>
        </p:spPr>
        <p:txBody>
          <a:bodyPr wrap="square">
            <a:spAutoFit/>
          </a:bodyPr>
          <a:lstStyle/>
          <a:p>
            <a:pPr marL="342900" indent="-342900">
              <a:buAutoNum type="arabicPeriod"/>
            </a:pPr>
            <a:r>
              <a:rPr lang="en-US" sz="1600" dirty="0" smtClean="0"/>
              <a:t>Project related waste materials ( materials excavated in preparation for patching or trench restoration, or residual bituminous patching material ) improperly disposed of.</a:t>
            </a:r>
          </a:p>
          <a:p>
            <a:pPr marL="342900" indent="-342900"/>
            <a:endParaRPr lang="en-US" sz="1600" dirty="0" smtClean="0"/>
          </a:p>
          <a:p>
            <a:pPr marL="346075" indent="-346075"/>
            <a:r>
              <a:rPr lang="en-US" sz="1600" dirty="0" smtClean="0"/>
              <a:t>5.     Project related waste materials ( materials excavated in preparation for patching or trench restoration, or residual bituminous patching material ), is properly disposed of or stockpiled. If disposed of off-site, required property owner release(s) are secured and required due diligence forms are completed.</a:t>
            </a:r>
            <a:endParaRPr lang="en-US" sz="1700" dirty="0"/>
          </a:p>
        </p:txBody>
      </p:sp>
      <p:sp>
        <p:nvSpPr>
          <p:cNvPr id="13" name="Title 4">
            <a:hlinkClick r:id="rId4"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Trench restoration</a:t>
            </a:r>
            <a:endParaRPr lang="en-US" sz="1100" b="0" spc="0" dirty="0">
              <a:effectLst/>
            </a:endParaRPr>
          </a:p>
        </p:txBody>
      </p:sp>
    </p:spTree>
    <p:custDataLst>
      <p:tags r:id="rId1"/>
    </p:custDataLst>
    <p:extLst>
      <p:ext uri="{BB962C8B-B14F-4D97-AF65-F5344CB8AC3E}">
        <p14:creationId xmlns:p14="http://schemas.microsoft.com/office/powerpoint/2010/main" val="73435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Operational Sequence</a:t>
            </a:r>
            <a:br>
              <a:rPr lang="en-US" dirty="0" smtClean="0"/>
            </a:br>
            <a:r>
              <a:rPr smtClean="0"/>
              <a:t>Pipe Trench Restoration</a:t>
            </a:r>
            <a:br>
              <a:rPr smtClean="0"/>
            </a:br>
            <a:r>
              <a:rPr smtClean="0"/>
              <a:t>711-7121-03</a:t>
            </a:r>
            <a:endParaRPr lang="en-US" dirty="0"/>
          </a:p>
        </p:txBody>
      </p:sp>
      <p:sp>
        <p:nvSpPr>
          <p:cNvPr id="6"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spTree>
    <p:extLst>
      <p:ext uri="{BB962C8B-B14F-4D97-AF65-F5344CB8AC3E}">
        <p14:creationId xmlns:p14="http://schemas.microsoft.com/office/powerpoint/2010/main" val="14566649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p:cNvSpPr>
            <a:spLocks noGrp="1"/>
          </p:cNvSpPr>
          <p:nvPr>
            <p:ph sz="quarter" idx="13"/>
          </p:nvPr>
        </p:nvSpPr>
        <p:spPr>
          <a:xfrm>
            <a:off x="533400" y="1600200"/>
            <a:ext cx="8077200" cy="4419600"/>
          </a:xfrm>
        </p:spPr>
        <p:txBody>
          <a:bodyPr>
            <a:noAutofit/>
          </a:bodyPr>
          <a:lstStyle/>
          <a:p>
            <a:pPr marL="465138" lvl="1" indent="-465138">
              <a:buFont typeface="Arial" pitchFamily="34" charset="0"/>
              <a:buChar char="•"/>
            </a:pPr>
            <a:r>
              <a:rPr lang="en-US" dirty="0" smtClean="0"/>
              <a:t>What you plan to do?</a:t>
            </a:r>
          </a:p>
          <a:p>
            <a:pPr marL="465138" lvl="1" indent="-465138">
              <a:buFont typeface="Arial" pitchFamily="34" charset="0"/>
              <a:buChar char="•"/>
            </a:pPr>
            <a:r>
              <a:rPr lang="en-US" dirty="0" smtClean="0"/>
              <a:t>Where you plan to do it?</a:t>
            </a:r>
          </a:p>
          <a:p>
            <a:pPr marL="465138" lvl="1" indent="-465138">
              <a:buFont typeface="Arial" pitchFamily="34" charset="0"/>
              <a:buChar char="•"/>
            </a:pPr>
            <a:r>
              <a:rPr lang="en-US" dirty="0" smtClean="0"/>
              <a:t>How much will be completed?</a:t>
            </a:r>
          </a:p>
          <a:p>
            <a:pPr marL="465138" lvl="1" indent="-465138">
              <a:buFont typeface="Arial" pitchFamily="34" charset="0"/>
              <a:buChar char="•"/>
            </a:pPr>
            <a:r>
              <a:rPr lang="en-US" dirty="0" smtClean="0"/>
              <a:t>Work Zone Traffic Control required</a:t>
            </a:r>
          </a:p>
          <a:p>
            <a:pPr marL="465138" lvl="1" indent="-465138">
              <a:buFont typeface="Arial" pitchFamily="34" charset="0"/>
              <a:buChar char="•"/>
            </a:pPr>
            <a:r>
              <a:rPr lang="en-US" dirty="0" smtClean="0"/>
              <a:t>Environmental concerns</a:t>
            </a:r>
          </a:p>
          <a:p>
            <a:pPr marL="922337" lvl="2" indent="-457200">
              <a:buFont typeface="Wingdings" pitchFamily="2" charset="2"/>
              <a:buChar char="ü"/>
            </a:pPr>
            <a:r>
              <a:rPr lang="en-US" sz="2600" dirty="0" smtClean="0"/>
              <a:t>Permits</a:t>
            </a:r>
          </a:p>
          <a:p>
            <a:pPr marL="922337" lvl="2" indent="-457200">
              <a:buFont typeface="Wingdings" pitchFamily="2" charset="2"/>
              <a:buChar char="ü"/>
            </a:pPr>
            <a:r>
              <a:rPr lang="en-US" sz="2600" dirty="0" smtClean="0"/>
              <a:t>Erosion and sedimentation controls</a:t>
            </a:r>
          </a:p>
        </p:txBody>
      </p:sp>
      <p:sp>
        <p:nvSpPr>
          <p:cNvPr id="2" name="Title 1"/>
          <p:cNvSpPr>
            <a:spLocks noGrp="1"/>
          </p:cNvSpPr>
          <p:nvPr>
            <p:ph type="title"/>
          </p:nvPr>
        </p:nvSpPr>
        <p:spPr/>
        <p:txBody>
          <a:bodyPr>
            <a:normAutofit fontScale="90000"/>
          </a:bodyPr>
          <a:lstStyle/>
          <a:p>
            <a:r>
              <a:rPr lang="en-US" dirty="0" smtClean="0"/>
              <a:t>Issues Discussed at the Weekly Planning Meeting</a:t>
            </a:r>
            <a:endParaRPr lang="en-US" dirty="0"/>
          </a:p>
        </p:txBody>
      </p:sp>
      <p:sp>
        <p:nvSpPr>
          <p:cNvPr id="5"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1293508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8"/>
          <p:cNvSpPr txBox="1">
            <a:spLocks noChangeArrowheads="1"/>
          </p:cNvSpPr>
          <p:nvPr/>
        </p:nvSpPr>
        <p:spPr bwMode="auto">
          <a:xfrm>
            <a:off x="342900" y="2057400"/>
            <a:ext cx="4343400" cy="4124206"/>
          </a:xfrm>
          <a:prstGeom prst="rect">
            <a:avLst/>
          </a:prstGeom>
          <a:noFill/>
          <a:ln w="9525">
            <a:noFill/>
            <a:miter lim="800000"/>
            <a:headEnd/>
            <a:tailEnd/>
          </a:ln>
        </p:spPr>
        <p:txBody>
          <a:bodyPr>
            <a:spAutoFit/>
          </a:bodyPr>
          <a:lstStyle/>
          <a:p>
            <a:pPr marL="342900" indent="-342900"/>
            <a:r>
              <a:rPr lang="en-US" b="1" dirty="0"/>
              <a:t>On Site Process</a:t>
            </a:r>
            <a:r>
              <a:rPr lang="en-US" b="1" dirty="0" smtClean="0"/>
              <a:t>:</a:t>
            </a:r>
            <a:endParaRPr lang="en-US" b="1" dirty="0"/>
          </a:p>
          <a:p>
            <a:pPr marL="342900" indent="-342900"/>
            <a:endParaRPr lang="en-US" b="1" dirty="0"/>
          </a:p>
          <a:p>
            <a:pPr marL="461963" indent="-342900">
              <a:buFont typeface="Arial" pitchFamily="34" charset="0"/>
              <a:buChar char="•"/>
            </a:pPr>
            <a:r>
              <a:rPr lang="en-US" sz="1600" dirty="0"/>
              <a:t>A step-by-step procedure which is used for </a:t>
            </a:r>
            <a:r>
              <a:rPr lang="en-US" sz="1600" dirty="0" smtClean="0"/>
              <a:t>pipe trench restoration projects</a:t>
            </a:r>
          </a:p>
          <a:p>
            <a:pPr marL="461963" indent="-342900">
              <a:buFont typeface="Arial" pitchFamily="34" charset="0"/>
              <a:buChar char="•"/>
            </a:pPr>
            <a:endParaRPr lang="en-US" sz="1600" dirty="0"/>
          </a:p>
          <a:p>
            <a:pPr marL="461963" indent="-342900">
              <a:buFont typeface="Arial" pitchFamily="34" charset="0"/>
              <a:buChar char="•"/>
            </a:pPr>
            <a:r>
              <a:rPr lang="en-US" sz="1600" dirty="0" smtClean="0"/>
              <a:t>Intended  to replace the short-term, temporary patch with a long-term, permanent cover.</a:t>
            </a:r>
            <a:endParaRPr lang="en-US" sz="1600" dirty="0"/>
          </a:p>
          <a:p>
            <a:pPr marL="461963" indent="-342900">
              <a:buFont typeface="Arial" pitchFamily="34" charset="0"/>
              <a:buChar char="•"/>
            </a:pPr>
            <a:endParaRPr lang="en-US" sz="1600" dirty="0"/>
          </a:p>
          <a:p>
            <a:pPr marL="461963" indent="-342900">
              <a:buFont typeface="Arial" pitchFamily="34" charset="0"/>
              <a:buChar char="•"/>
            </a:pPr>
            <a:r>
              <a:rPr lang="en-US" sz="1600" dirty="0"/>
              <a:t>Detailed direction and guidance for procedures, equipment, and </a:t>
            </a:r>
            <a:r>
              <a:rPr lang="en-US" sz="1600" dirty="0" smtClean="0"/>
              <a:t>safety</a:t>
            </a:r>
            <a:endParaRPr lang="en-US" sz="1600" dirty="0"/>
          </a:p>
          <a:p>
            <a:pPr marL="461963" indent="-342900">
              <a:buFont typeface="Arial" pitchFamily="34" charset="0"/>
              <a:buChar char="•"/>
            </a:pPr>
            <a:endParaRPr lang="en-US" sz="1600" dirty="0"/>
          </a:p>
          <a:p>
            <a:pPr marL="461963" indent="-342900">
              <a:buFont typeface="Arial" pitchFamily="34" charset="0"/>
              <a:buChar char="•"/>
            </a:pPr>
            <a:r>
              <a:rPr lang="en-US" sz="1600" dirty="0"/>
              <a:t>Verifies quality of the finished product</a:t>
            </a:r>
          </a:p>
          <a:p>
            <a:pPr marL="461963" indent="-342900">
              <a:buFont typeface="Wingdings" pitchFamily="2" charset="2"/>
              <a:buChar char="§"/>
            </a:pPr>
            <a:endParaRPr lang="en-US" sz="1600" dirty="0"/>
          </a:p>
          <a:p>
            <a:pPr marL="342900" indent="-342900">
              <a:buFont typeface="Wingdings" pitchFamily="2" charset="2"/>
              <a:buChar char="§"/>
            </a:pPr>
            <a:endParaRPr lang="en-US" b="1" u="sng" dirty="0">
              <a:solidFill>
                <a:srgbClr val="FF0000"/>
              </a:solidFill>
            </a:endParaRPr>
          </a:p>
          <a:p>
            <a:pPr marL="342900" indent="-342900">
              <a:buFont typeface="Wingdings" pitchFamily="2" charset="2"/>
              <a:buChar char="§"/>
            </a:pPr>
            <a:endParaRPr lang="en-US" sz="1600" dirty="0"/>
          </a:p>
        </p:txBody>
      </p:sp>
      <p:sp>
        <p:nvSpPr>
          <p:cNvPr id="2054" name="Title 6"/>
          <p:cNvSpPr>
            <a:spLocks noGrp="1"/>
          </p:cNvSpPr>
          <p:nvPr>
            <p:ph type="title"/>
          </p:nvPr>
        </p:nvSpPr>
        <p:spPr/>
        <p:txBody>
          <a:bodyPr/>
          <a:lstStyle/>
          <a:p>
            <a:pPr eaLnBrk="1" hangingPunct="1"/>
            <a:r>
              <a:rPr lang="en-US" smtClean="0"/>
              <a:t>Operational Sequence</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6146" name="Picture 2" descr="C:\Users\Admin\Desktop\Patching\Manual Patching Photos\Patching and Trench Restoration\Patching and Trench Restoration\13213 00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6800" y="2743200"/>
            <a:ext cx="3352800" cy="25146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8236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8"/>
          <p:cNvSpPr txBox="1">
            <a:spLocks noChangeArrowheads="1"/>
          </p:cNvSpPr>
          <p:nvPr/>
        </p:nvSpPr>
        <p:spPr bwMode="auto">
          <a:xfrm>
            <a:off x="228600" y="2286000"/>
            <a:ext cx="4356100" cy="3477875"/>
          </a:xfrm>
          <a:prstGeom prst="rect">
            <a:avLst/>
          </a:prstGeom>
          <a:noFill/>
          <a:ln w="9525">
            <a:noFill/>
            <a:miter lim="800000"/>
            <a:headEnd/>
            <a:tailEnd/>
          </a:ln>
        </p:spPr>
        <p:txBody>
          <a:bodyPr>
            <a:spAutoFit/>
          </a:bodyPr>
          <a:lstStyle/>
          <a:p>
            <a:pPr marL="342900" indent="-342900"/>
            <a:r>
              <a:rPr lang="en-US" b="1" dirty="0"/>
              <a:t>Step 1 – </a:t>
            </a:r>
            <a:r>
              <a:rPr lang="en-US" b="1" dirty="0" smtClean="0"/>
              <a:t>Operators Prepare Equipment:</a:t>
            </a:r>
            <a:endParaRPr lang="en-US" b="1" dirty="0"/>
          </a:p>
          <a:p>
            <a:pPr marL="342900" indent="-342900">
              <a:buFont typeface="Arial" pitchFamily="34" charset="0"/>
              <a:buChar char="•"/>
            </a:pPr>
            <a:endParaRPr lang="en-US" dirty="0" smtClean="0"/>
          </a:p>
          <a:p>
            <a:pPr marL="465138" indent="-342900">
              <a:buFont typeface="Arial" pitchFamily="34" charset="0"/>
              <a:buChar char="•"/>
            </a:pPr>
            <a:r>
              <a:rPr lang="en-US" sz="1600" dirty="0" smtClean="0"/>
              <a:t>Equipment operators perform equipment safety inspection including  air break check and fill out form 614</a:t>
            </a:r>
          </a:p>
          <a:p>
            <a:pPr marL="342900" indent="-342900">
              <a:buFont typeface="Arial" pitchFamily="34" charset="0"/>
              <a:buChar char="•"/>
            </a:pPr>
            <a:endParaRPr lang="en-US" sz="1600" dirty="0" smtClean="0"/>
          </a:p>
          <a:p>
            <a:pPr marL="342900" indent="-342900"/>
            <a:endParaRPr lang="en-US" b="1" dirty="0"/>
          </a:p>
          <a:p>
            <a:pPr marL="342900" indent="-342900"/>
            <a:r>
              <a:rPr lang="en-US" b="1" dirty="0"/>
              <a:t>Step 2 – </a:t>
            </a:r>
            <a:r>
              <a:rPr lang="en-US" b="1" dirty="0" smtClean="0"/>
              <a:t>Foreman Communications:</a:t>
            </a:r>
            <a:endParaRPr lang="en-US" b="1" dirty="0"/>
          </a:p>
          <a:p>
            <a:pPr marL="342900" indent="-342900"/>
            <a:endParaRPr lang="en-US" dirty="0"/>
          </a:p>
          <a:p>
            <a:pPr marL="465138" indent="-342900">
              <a:buFont typeface="Arial" pitchFamily="34" charset="0"/>
              <a:buChar char="•"/>
            </a:pPr>
            <a:r>
              <a:rPr lang="en-US" sz="1600" dirty="0" smtClean="0"/>
              <a:t>Foreman conducts a safety talk, reviews work zone traffic control requirements</a:t>
            </a:r>
          </a:p>
          <a:p>
            <a:pPr marL="342900" indent="-342900"/>
            <a:endParaRPr lang="en-US" sz="1600" dirty="0" smtClean="0"/>
          </a:p>
          <a:p>
            <a:pPr marL="342900" indent="-342900"/>
            <a:endParaRPr lang="en-US" dirty="0"/>
          </a:p>
        </p:txBody>
      </p:sp>
      <p:sp>
        <p:nvSpPr>
          <p:cNvPr id="3078" name="Title 6"/>
          <p:cNvSpPr>
            <a:spLocks noGrp="1"/>
          </p:cNvSpPr>
          <p:nvPr>
            <p:ph type="title"/>
          </p:nvPr>
        </p:nvSpPr>
        <p:spPr/>
        <p:txBody>
          <a:bodyPr>
            <a:normAutofit/>
          </a:bodyPr>
          <a:lstStyle/>
          <a:p>
            <a:pPr eaLnBrk="1" hangingPunct="1"/>
            <a:r>
              <a:rPr lang="en-US" dirty="0" smtClean="0"/>
              <a:t>Steps 1 and 2</a:t>
            </a:r>
          </a:p>
        </p:txBody>
      </p:sp>
      <p:pic>
        <p:nvPicPr>
          <p:cNvPr id="1244162" name="Picture 2" descr="C:\Users\Admin\Desktop\Base Repair and Widening\base repair\Base repair photos\DSCN032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24400" y="2514600"/>
            <a:ext cx="3810000" cy="2857500"/>
          </a:xfrm>
          <a:prstGeom prst="rect">
            <a:avLst/>
          </a:prstGeom>
          <a:ln>
            <a:noFill/>
          </a:ln>
          <a:effectLst>
            <a:outerShdw blurRad="292100" dist="139700" dir="2700000" algn="tl" rotWithShape="0">
              <a:srgbClr val="333333">
                <a:alpha val="65000"/>
              </a:srgbClr>
            </a:outerShdw>
          </a:effectLst>
        </p:spPr>
      </p:pic>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spTree>
    <p:custDataLst>
      <p:tags r:id="rId1"/>
    </p:custDataLst>
    <p:extLst>
      <p:ext uri="{BB962C8B-B14F-4D97-AF65-F5344CB8AC3E}">
        <p14:creationId xmlns:p14="http://schemas.microsoft.com/office/powerpoint/2010/main" val="113796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8"/>
          <p:cNvSpPr txBox="1">
            <a:spLocks noChangeArrowheads="1"/>
          </p:cNvSpPr>
          <p:nvPr/>
        </p:nvSpPr>
        <p:spPr bwMode="auto">
          <a:xfrm>
            <a:off x="342900" y="1932325"/>
            <a:ext cx="4356100" cy="3662541"/>
          </a:xfrm>
          <a:prstGeom prst="rect">
            <a:avLst/>
          </a:prstGeom>
          <a:noFill/>
          <a:ln w="9525">
            <a:noFill/>
            <a:miter lim="800000"/>
            <a:headEnd/>
            <a:tailEnd/>
          </a:ln>
        </p:spPr>
        <p:txBody>
          <a:bodyPr>
            <a:spAutoFit/>
          </a:bodyPr>
          <a:lstStyle/>
          <a:p>
            <a:pPr marL="342900" indent="-342900"/>
            <a:endParaRPr lang="en-US" sz="1600" dirty="0" smtClean="0"/>
          </a:p>
          <a:p>
            <a:pPr marL="342900" indent="-342900"/>
            <a:endParaRPr lang="en-US" dirty="0"/>
          </a:p>
          <a:p>
            <a:pPr marL="746125" indent="-746125"/>
            <a:r>
              <a:rPr lang="en-US" b="1" dirty="0" smtClean="0"/>
              <a:t>Step 3 – Foreman sends truck to plant and coordinates delivery time with operator:</a:t>
            </a:r>
          </a:p>
          <a:p>
            <a:pPr marL="746125" indent="-746125"/>
            <a:endParaRPr lang="en-US" dirty="0" smtClean="0"/>
          </a:p>
          <a:p>
            <a:pPr marL="519113" indent="-409575">
              <a:buFont typeface="Arial" pitchFamily="34" charset="0"/>
              <a:buChar char="•"/>
            </a:pPr>
            <a:r>
              <a:rPr lang="en-US" dirty="0" smtClean="0"/>
              <a:t>When performing trench patching operations during cool/cold weather months or when repairing multiple small patches, using Hot Asphalt Storage units should be considered to minimize wasted materials.</a:t>
            </a:r>
          </a:p>
          <a:p>
            <a:pPr marL="746125" indent="-746125"/>
            <a:endParaRPr lang="en-US" b="1" dirty="0"/>
          </a:p>
        </p:txBody>
      </p:sp>
      <p:sp>
        <p:nvSpPr>
          <p:cNvPr id="3078" name="Title 6"/>
          <p:cNvSpPr>
            <a:spLocks noGrp="1"/>
          </p:cNvSpPr>
          <p:nvPr>
            <p:ph type="title"/>
          </p:nvPr>
        </p:nvSpPr>
        <p:spPr/>
        <p:txBody>
          <a:bodyPr>
            <a:normAutofit/>
          </a:bodyPr>
          <a:lstStyle/>
          <a:p>
            <a:pPr eaLnBrk="1" hangingPunct="1"/>
            <a:r>
              <a:rPr lang="en-US" dirty="0" smtClean="0"/>
              <a:t>Step 3</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6" name="Picture 2" descr="http://www.raytechinfrared.com/sites/default/files/styles/medium/public/IMG_0033.JPG"/>
          <p:cNvPicPr>
            <a:picLocks noChangeAspect="1" noChangeArrowheads="1"/>
          </p:cNvPicPr>
          <p:nvPr/>
        </p:nvPicPr>
        <p:blipFill>
          <a:blip r:embed="rId4"/>
          <a:srcRect/>
          <a:stretch>
            <a:fillRect/>
          </a:stretch>
        </p:blipFill>
        <p:spPr bwMode="auto">
          <a:xfrm>
            <a:off x="5029200" y="2667000"/>
            <a:ext cx="3276600" cy="253954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96719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5"/>
          <p:cNvSpPr txBox="1">
            <a:spLocks noChangeArrowheads="1"/>
          </p:cNvSpPr>
          <p:nvPr/>
        </p:nvSpPr>
        <p:spPr bwMode="auto">
          <a:xfrm>
            <a:off x="228600" y="1828800"/>
            <a:ext cx="4476750" cy="3354765"/>
          </a:xfrm>
          <a:prstGeom prst="rect">
            <a:avLst/>
          </a:prstGeom>
          <a:noFill/>
          <a:ln w="9525">
            <a:noFill/>
            <a:miter lim="800000"/>
            <a:headEnd/>
            <a:tailEnd/>
          </a:ln>
        </p:spPr>
        <p:txBody>
          <a:bodyPr>
            <a:spAutoFit/>
          </a:bodyPr>
          <a:lstStyle/>
          <a:p>
            <a:pPr marL="342900" indent="-342900"/>
            <a:r>
              <a:rPr lang="en-US" b="1" dirty="0"/>
              <a:t>Step </a:t>
            </a:r>
            <a:r>
              <a:rPr lang="en-US" b="1" dirty="0" smtClean="0"/>
              <a:t>4 </a:t>
            </a:r>
            <a:r>
              <a:rPr lang="en-US" b="1" dirty="0"/>
              <a:t>– </a:t>
            </a:r>
            <a:r>
              <a:rPr lang="en-US" b="1" dirty="0" smtClean="0"/>
              <a:t>Safety Setup:</a:t>
            </a:r>
            <a:endParaRPr lang="en-US" b="1" dirty="0"/>
          </a:p>
          <a:p>
            <a:pPr marL="342900" indent="-342900"/>
            <a:endParaRPr lang="en-US" b="1" dirty="0"/>
          </a:p>
          <a:p>
            <a:pPr marL="342900" indent="-342900">
              <a:buFont typeface="Arial" pitchFamily="34" charset="0"/>
              <a:buChar char="•"/>
            </a:pPr>
            <a:r>
              <a:rPr lang="en-US" sz="1600" dirty="0"/>
              <a:t>Work zone set-up is installed </a:t>
            </a:r>
            <a:r>
              <a:rPr lang="en-US" sz="1600" dirty="0" smtClean="0"/>
              <a:t>using the correct PATA to </a:t>
            </a:r>
            <a:r>
              <a:rPr lang="en-US" sz="1600" dirty="0"/>
              <a:t>provide proper traffic control through the work area</a:t>
            </a:r>
          </a:p>
          <a:p>
            <a:pPr marL="342900" indent="-342900">
              <a:buFont typeface="Arial" pitchFamily="34" charset="0"/>
              <a:buChar char="•"/>
            </a:pPr>
            <a:endParaRPr lang="en-US" sz="1600" dirty="0"/>
          </a:p>
          <a:p>
            <a:pPr marL="342900" indent="-342900">
              <a:buFont typeface="Arial" pitchFamily="34" charset="0"/>
              <a:buChar char="•"/>
            </a:pPr>
            <a:r>
              <a:rPr lang="en-US" sz="1600" dirty="0"/>
              <a:t>This protects both the traveling p</a:t>
            </a:r>
            <a:r>
              <a:rPr lang="en-US" sz="1600" dirty="0" smtClean="0"/>
              <a:t>ublic </a:t>
            </a:r>
            <a:r>
              <a:rPr lang="en-US" sz="1600" dirty="0"/>
              <a:t>and department personnel</a:t>
            </a:r>
          </a:p>
          <a:p>
            <a:pPr marL="342900" indent="-342900">
              <a:buFont typeface="Arial" pitchFamily="34" charset="0"/>
              <a:buChar char="•"/>
            </a:pPr>
            <a:endParaRPr lang="en-US" sz="1600" dirty="0"/>
          </a:p>
          <a:p>
            <a:pPr marL="342900" indent="-342900">
              <a:buFont typeface="Wingdings" pitchFamily="2" charset="2"/>
              <a:buChar char="§"/>
            </a:pPr>
            <a:endParaRPr lang="en-US" sz="1600" dirty="0"/>
          </a:p>
          <a:p>
            <a:pPr marL="342900" indent="-342900">
              <a:buFont typeface="Wingdings" pitchFamily="2" charset="2"/>
              <a:buChar char="§"/>
            </a:pPr>
            <a:endParaRPr lang="en-US" sz="1600" dirty="0"/>
          </a:p>
          <a:p>
            <a:pPr marL="342900" indent="-342900">
              <a:buFont typeface="Wingdings" pitchFamily="2" charset="2"/>
              <a:buChar char="§"/>
            </a:pPr>
            <a:endParaRPr lang="en-US" sz="1600" dirty="0"/>
          </a:p>
          <a:p>
            <a:pPr marL="342900" indent="-342900">
              <a:buFont typeface="Wingdings" pitchFamily="2" charset="2"/>
              <a:buChar char="§"/>
            </a:pPr>
            <a:endParaRPr lang="en-US" sz="1600" dirty="0"/>
          </a:p>
        </p:txBody>
      </p:sp>
      <p:sp>
        <p:nvSpPr>
          <p:cNvPr id="4102" name="Title 6"/>
          <p:cNvSpPr>
            <a:spLocks noGrp="1"/>
          </p:cNvSpPr>
          <p:nvPr>
            <p:ph type="title"/>
          </p:nvPr>
        </p:nvSpPr>
        <p:spPr/>
        <p:txBody>
          <a:bodyPr/>
          <a:lstStyle/>
          <a:p>
            <a:pPr eaLnBrk="1" hangingPunct="1"/>
            <a:r>
              <a:rPr lang="en-US" dirty="0" smtClean="0"/>
              <a:t>Step 4</a:t>
            </a:r>
          </a:p>
        </p:txBody>
      </p:sp>
      <p:pic>
        <p:nvPicPr>
          <p:cNvPr id="466946" name="Picture 2" descr="C:\Users\Admin\Desktop\crack sealing\DSCN048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6800" y="2057400"/>
            <a:ext cx="3556000" cy="2667000"/>
          </a:xfrm>
          <a:prstGeom prst="rect">
            <a:avLst/>
          </a:prstGeom>
          <a:ln>
            <a:noFill/>
          </a:ln>
          <a:effectLst>
            <a:outerShdw blurRad="292100" dist="139700" dir="2700000" algn="tl" rotWithShape="0">
              <a:srgbClr val="333333">
                <a:alpha val="65000"/>
              </a:srgbClr>
            </a:outerShdw>
          </a:effectLst>
        </p:spPr>
      </p:pic>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spTree>
    <p:custDataLst>
      <p:tags r:id="rId1"/>
    </p:custDataLst>
    <p:extLst>
      <p:ext uri="{BB962C8B-B14F-4D97-AF65-F5344CB8AC3E}">
        <p14:creationId xmlns:p14="http://schemas.microsoft.com/office/powerpoint/2010/main" val="57153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5"/>
          <p:cNvSpPr txBox="1">
            <a:spLocks noChangeArrowheads="1"/>
          </p:cNvSpPr>
          <p:nvPr/>
        </p:nvSpPr>
        <p:spPr bwMode="auto">
          <a:xfrm>
            <a:off x="304800" y="2438400"/>
            <a:ext cx="4362450" cy="4462760"/>
          </a:xfrm>
          <a:prstGeom prst="rect">
            <a:avLst/>
          </a:prstGeom>
          <a:noFill/>
          <a:ln w="9525">
            <a:noFill/>
            <a:miter lim="800000"/>
            <a:headEnd/>
            <a:tailEnd/>
          </a:ln>
        </p:spPr>
        <p:txBody>
          <a:bodyPr>
            <a:spAutoFit/>
          </a:bodyPr>
          <a:lstStyle/>
          <a:p>
            <a:pPr marL="342900" indent="-342900"/>
            <a:endParaRPr lang="en-US" b="1" dirty="0" smtClean="0"/>
          </a:p>
          <a:p>
            <a:pPr marL="342900" indent="-342900"/>
            <a:endParaRPr lang="en-US" b="1" dirty="0" smtClean="0"/>
          </a:p>
          <a:p>
            <a:pPr marL="914400" indent="-914400"/>
            <a:r>
              <a:rPr lang="en-US" b="1" dirty="0" smtClean="0"/>
              <a:t>Step 5</a:t>
            </a:r>
            <a:r>
              <a:rPr lang="en-US" dirty="0" smtClean="0"/>
              <a:t>  - 	Ensure all crews members are properly attired per the Safety Policy Manual, Pub 445:</a:t>
            </a:r>
          </a:p>
          <a:p>
            <a:pPr marL="342900" indent="-342900"/>
            <a:endParaRPr lang="en-US" dirty="0" smtClean="0"/>
          </a:p>
          <a:p>
            <a:pPr marL="342900" indent="-342900"/>
            <a:endParaRPr lang="en-US" dirty="0" smtClean="0"/>
          </a:p>
          <a:p>
            <a:pPr marL="914400" indent="-914400"/>
            <a:r>
              <a:rPr lang="en-US" b="1" dirty="0" smtClean="0"/>
              <a:t>Step 6 </a:t>
            </a:r>
            <a:r>
              <a:rPr lang="en-US" dirty="0" smtClean="0"/>
              <a:t> - 	Flaggers are positioned before</a:t>
            </a:r>
          </a:p>
          <a:p>
            <a:pPr marL="914400" indent="-914400"/>
            <a:r>
              <a:rPr lang="en-US" dirty="0" smtClean="0"/>
              <a:t>	crew and equipment move on to the highway. </a:t>
            </a:r>
          </a:p>
          <a:p>
            <a:pPr marL="342900" indent="-342900"/>
            <a:endParaRPr lang="en-US" dirty="0" smtClean="0"/>
          </a:p>
          <a:p>
            <a:pPr marL="342900" indent="-342900"/>
            <a:endParaRPr lang="en-US" b="1" dirty="0"/>
          </a:p>
          <a:p>
            <a:pPr marL="342900" indent="-342900">
              <a:buFont typeface="Wingdings" pitchFamily="2" charset="2"/>
              <a:buChar char="§"/>
            </a:pPr>
            <a:endParaRPr lang="en-US" dirty="0"/>
          </a:p>
          <a:p>
            <a:pPr marL="342900" indent="-342900">
              <a:buFont typeface="Wingdings" pitchFamily="2" charset="2"/>
              <a:buChar char="§"/>
            </a:pPr>
            <a:endParaRPr lang="en-US" dirty="0"/>
          </a:p>
          <a:p>
            <a:pPr marL="342900" indent="-342900">
              <a:buFont typeface="Wingdings" pitchFamily="2" charset="2"/>
              <a:buChar char="§"/>
            </a:pPr>
            <a:endParaRPr lang="en-US" sz="1600" dirty="0"/>
          </a:p>
          <a:p>
            <a:pPr marL="342900" indent="-342900">
              <a:buFont typeface="Wingdings" pitchFamily="2" charset="2"/>
              <a:buNone/>
            </a:pPr>
            <a:endParaRPr lang="en-US" sz="1600" dirty="0"/>
          </a:p>
        </p:txBody>
      </p:sp>
      <p:sp>
        <p:nvSpPr>
          <p:cNvPr id="5126" name="Title 6"/>
          <p:cNvSpPr>
            <a:spLocks noGrp="1"/>
          </p:cNvSpPr>
          <p:nvPr>
            <p:ph type="title"/>
          </p:nvPr>
        </p:nvSpPr>
        <p:spPr/>
        <p:txBody>
          <a:bodyPr>
            <a:normAutofit/>
          </a:bodyPr>
          <a:lstStyle/>
          <a:p>
            <a:pPr eaLnBrk="1" hangingPunct="1"/>
            <a:r>
              <a:rPr lang="en-US" dirty="0" smtClean="0"/>
              <a:t>Steps 5 and 6</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14338" name="Picture 2" descr="C:\Users\Admin\Desktop\Patching\Manual Patching Photos\Patching and Trench Restoration\Patching and Trench Restoration\Juniata 008.jpg"/>
          <p:cNvPicPr>
            <a:picLocks noChangeAspect="1" noChangeArrowheads="1"/>
          </p:cNvPicPr>
          <p:nvPr/>
        </p:nvPicPr>
        <p:blipFill>
          <a:blip r:embed="rId4" cstate="email">
            <a:lum bright="10000" contrast="20000"/>
            <a:extLst>
              <a:ext uri="{28A0092B-C50C-407E-A947-70E740481C1C}">
                <a14:useLocalDpi xmlns:a14="http://schemas.microsoft.com/office/drawing/2010/main"/>
              </a:ext>
            </a:extLst>
          </a:blip>
          <a:srcRect/>
          <a:stretch>
            <a:fillRect/>
          </a:stretch>
        </p:blipFill>
        <p:spPr bwMode="auto">
          <a:xfrm>
            <a:off x="4572000" y="2819400"/>
            <a:ext cx="3556000" cy="26670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91855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5"/>
          <p:cNvSpPr txBox="1">
            <a:spLocks noChangeArrowheads="1"/>
          </p:cNvSpPr>
          <p:nvPr/>
        </p:nvSpPr>
        <p:spPr bwMode="auto">
          <a:xfrm>
            <a:off x="346075" y="1828800"/>
            <a:ext cx="4362450" cy="2185214"/>
          </a:xfrm>
          <a:prstGeom prst="rect">
            <a:avLst/>
          </a:prstGeom>
          <a:noFill/>
          <a:ln w="9525">
            <a:noFill/>
            <a:miter lim="800000"/>
            <a:headEnd/>
            <a:tailEnd/>
          </a:ln>
        </p:spPr>
        <p:txBody>
          <a:bodyPr>
            <a:spAutoFit/>
          </a:bodyPr>
          <a:lstStyle/>
          <a:p>
            <a:pPr marL="342900" indent="-342900"/>
            <a:endParaRPr lang="en-US" dirty="0"/>
          </a:p>
          <a:p>
            <a:pPr marL="342900" indent="-342900">
              <a:buFont typeface="Wingdings" pitchFamily="2" charset="2"/>
              <a:buChar char="§"/>
            </a:pPr>
            <a:endParaRPr lang="en-US" dirty="0"/>
          </a:p>
          <a:p>
            <a:pPr marL="342900" indent="-342900"/>
            <a:r>
              <a:rPr lang="en-US" b="1" dirty="0"/>
              <a:t>Step </a:t>
            </a:r>
            <a:r>
              <a:rPr lang="en-US" b="1" dirty="0" smtClean="0"/>
              <a:t>7 </a:t>
            </a:r>
            <a:r>
              <a:rPr lang="en-US" b="1" dirty="0"/>
              <a:t>– </a:t>
            </a:r>
            <a:r>
              <a:rPr lang="en-US" b="1" dirty="0" smtClean="0"/>
              <a:t>Marking the roadway:</a:t>
            </a:r>
            <a:endParaRPr lang="en-US" b="1" dirty="0"/>
          </a:p>
          <a:p>
            <a:pPr marL="342900" indent="-342900">
              <a:buFont typeface="Wingdings" pitchFamily="2" charset="2"/>
              <a:buChar char="§"/>
            </a:pPr>
            <a:endParaRPr lang="en-US" dirty="0"/>
          </a:p>
          <a:p>
            <a:pPr marL="742950" lvl="1" indent="-285750">
              <a:buFont typeface="Arial" pitchFamily="34" charset="0"/>
              <a:buChar char="•"/>
            </a:pPr>
            <a:r>
              <a:rPr lang="en-US" sz="1600" dirty="0" smtClean="0"/>
              <a:t>Minimum 12” from original excavation</a:t>
            </a:r>
          </a:p>
          <a:p>
            <a:pPr marL="742950" lvl="1" indent="-285750">
              <a:buFont typeface="Arial" pitchFamily="34" charset="0"/>
              <a:buChar char="•"/>
            </a:pPr>
            <a:r>
              <a:rPr lang="en-US" sz="1600" dirty="0" smtClean="0"/>
              <a:t>In sound pavement</a:t>
            </a:r>
          </a:p>
          <a:p>
            <a:pPr marL="742950" lvl="1" indent="-285750">
              <a:buFont typeface="Arial" pitchFamily="34" charset="0"/>
              <a:buChar char="•"/>
            </a:pPr>
            <a:r>
              <a:rPr lang="en-US" sz="1600" dirty="0" smtClean="0"/>
              <a:t>Straight line</a:t>
            </a:r>
            <a:endParaRPr lang="en-US" sz="1600" dirty="0"/>
          </a:p>
          <a:p>
            <a:pPr marL="342900" indent="-342900">
              <a:buFont typeface="Wingdings" pitchFamily="2" charset="2"/>
              <a:buNone/>
            </a:pPr>
            <a:endParaRPr lang="en-US" sz="1600" dirty="0"/>
          </a:p>
        </p:txBody>
      </p:sp>
      <p:sp>
        <p:nvSpPr>
          <p:cNvPr id="5126" name="Title 6"/>
          <p:cNvSpPr>
            <a:spLocks noGrp="1"/>
          </p:cNvSpPr>
          <p:nvPr>
            <p:ph type="title"/>
          </p:nvPr>
        </p:nvSpPr>
        <p:spPr/>
        <p:txBody>
          <a:bodyPr>
            <a:normAutofit/>
          </a:bodyPr>
          <a:lstStyle/>
          <a:p>
            <a:pPr eaLnBrk="1" hangingPunct="1"/>
            <a:r>
              <a:rPr lang="en-US" dirty="0" smtClean="0"/>
              <a:t>Step 7</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7170" name="Picture 2" descr="C:\Users\Admin\Desktop\Patching\Manual Patching Photos\Patching and Trench Restoration\Patching and Trench Restoration\13213 00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57600" y="3581400"/>
            <a:ext cx="4227095" cy="25908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303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336550" y="1600200"/>
            <a:ext cx="4381500" cy="2831544"/>
          </a:xfrm>
          <a:prstGeom prst="rect">
            <a:avLst/>
          </a:prstGeom>
          <a:noFill/>
          <a:ln w="9525">
            <a:noFill/>
            <a:miter lim="800000"/>
            <a:headEnd/>
            <a:tailEnd/>
          </a:ln>
        </p:spPr>
        <p:txBody>
          <a:bodyPr>
            <a:spAutoFit/>
          </a:bodyPr>
          <a:lstStyle/>
          <a:p>
            <a:pPr marL="342900" indent="-342900">
              <a:buFont typeface="Wingdings" pitchFamily="2" charset="2"/>
              <a:buChar char="§"/>
            </a:pPr>
            <a:endParaRPr lang="en-US" dirty="0"/>
          </a:p>
          <a:p>
            <a:pPr marL="860425" indent="-860425"/>
            <a:r>
              <a:rPr lang="en-US" b="1" dirty="0" smtClean="0"/>
              <a:t>Step 8 </a:t>
            </a:r>
            <a:r>
              <a:rPr lang="en-US" b="1" dirty="0"/>
              <a:t>– </a:t>
            </a:r>
            <a:r>
              <a:rPr lang="en-US" b="1" dirty="0" smtClean="0"/>
              <a:t>	Cut the Pavement:</a:t>
            </a:r>
          </a:p>
          <a:p>
            <a:pPr marL="860425" indent="-341313">
              <a:buFont typeface="Arial" pitchFamily="34" charset="0"/>
              <a:buChar char="•"/>
            </a:pPr>
            <a:endParaRPr lang="en-US" dirty="0" smtClean="0"/>
          </a:p>
          <a:p>
            <a:pPr marL="860425" indent="-341313">
              <a:buFont typeface="Arial" pitchFamily="34" charset="0"/>
              <a:buChar char="•"/>
            </a:pPr>
            <a:r>
              <a:rPr lang="en-US" dirty="0" smtClean="0"/>
              <a:t>Cut to sound pavement</a:t>
            </a:r>
          </a:p>
          <a:p>
            <a:pPr marL="860425" indent="-341313">
              <a:buFont typeface="Arial" pitchFamily="34" charset="0"/>
              <a:buChar char="•"/>
            </a:pPr>
            <a:r>
              <a:rPr lang="en-US" dirty="0" smtClean="0"/>
              <a:t>Full depth</a:t>
            </a:r>
          </a:p>
          <a:p>
            <a:pPr marL="860425" indent="-341313">
              <a:buFont typeface="Arial" pitchFamily="34" charset="0"/>
              <a:buChar char="•"/>
            </a:pPr>
            <a:r>
              <a:rPr lang="en-US" dirty="0" smtClean="0"/>
              <a:t>Vertical edges</a:t>
            </a:r>
          </a:p>
          <a:p>
            <a:pPr marL="860425" indent="-341313">
              <a:buFont typeface="Arial" pitchFamily="34" charset="0"/>
              <a:buChar char="•"/>
            </a:pPr>
            <a:r>
              <a:rPr lang="en-US" dirty="0" smtClean="0"/>
              <a:t>Square corners</a:t>
            </a:r>
          </a:p>
          <a:p>
            <a:pPr marL="860425" indent="-860425"/>
            <a:endParaRPr lang="en-US" b="1" dirty="0"/>
          </a:p>
          <a:p>
            <a:pPr marL="342900" indent="-342900">
              <a:buFont typeface="Wingdings" pitchFamily="2" charset="2"/>
              <a:buChar char="§"/>
            </a:pPr>
            <a:endParaRPr lang="en-US" dirty="0"/>
          </a:p>
          <a:p>
            <a:pPr marL="342900" indent="-342900">
              <a:buFont typeface="Wingdings" pitchFamily="2" charset="2"/>
              <a:buChar char="§"/>
            </a:pPr>
            <a:endParaRPr lang="en-US" sz="1600" dirty="0"/>
          </a:p>
        </p:txBody>
      </p:sp>
      <p:sp>
        <p:nvSpPr>
          <p:cNvPr id="6150" name="Title 6"/>
          <p:cNvSpPr>
            <a:spLocks noGrp="1"/>
          </p:cNvSpPr>
          <p:nvPr>
            <p:ph type="title"/>
          </p:nvPr>
        </p:nvSpPr>
        <p:spPr/>
        <p:txBody>
          <a:bodyPr>
            <a:normAutofit/>
          </a:bodyPr>
          <a:lstStyle/>
          <a:p>
            <a:pPr eaLnBrk="1" hangingPunct="1"/>
            <a:r>
              <a:rPr lang="en-US" dirty="0" smtClean="0"/>
              <a:t>Step 8</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16387" name="Picture 3" descr="C:\Users\Admin\Desktop\Patching\Manual Patching Photos\Patching and Trench Restoration\51243 008.jpg"/>
          <p:cNvPicPr>
            <a:picLocks noChangeAspect="1" noChangeArrowheads="1"/>
          </p:cNvPicPr>
          <p:nvPr/>
        </p:nvPicPr>
        <p:blipFill>
          <a:blip r:embed="rId4" cstate="email">
            <a:lum contrast="20000"/>
            <a:extLst>
              <a:ext uri="{28A0092B-C50C-407E-A947-70E740481C1C}">
                <a14:useLocalDpi xmlns:a14="http://schemas.microsoft.com/office/drawing/2010/main"/>
              </a:ext>
            </a:extLst>
          </a:blip>
          <a:srcRect/>
          <a:stretch>
            <a:fillRect/>
          </a:stretch>
        </p:blipFill>
        <p:spPr bwMode="auto">
          <a:xfrm>
            <a:off x="4724400" y="1676400"/>
            <a:ext cx="2844800" cy="2133600"/>
          </a:xfrm>
          <a:prstGeom prst="rect">
            <a:avLst/>
          </a:prstGeom>
          <a:ln>
            <a:noFill/>
          </a:ln>
          <a:effectLst>
            <a:outerShdw blurRad="292100" dist="139700" dir="2700000" algn="tl" rotWithShape="0">
              <a:srgbClr val="333333">
                <a:alpha val="65000"/>
              </a:srgbClr>
            </a:outerShdw>
          </a:effectLst>
        </p:spPr>
      </p:pic>
      <p:pic>
        <p:nvPicPr>
          <p:cNvPr id="16388" name="Picture 4" descr="C:\Users\Admin\Desktop\Patching\Manual Patching Photos\Patching and Trench Restoration\51243 01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8200" y="4343400"/>
            <a:ext cx="2844800" cy="2133600"/>
          </a:xfrm>
          <a:prstGeom prst="rect">
            <a:avLst/>
          </a:prstGeom>
          <a:ln>
            <a:noFill/>
          </a:ln>
          <a:effectLst>
            <a:outerShdw blurRad="292100" dist="139700" dir="2700000" algn="tl" rotWithShape="0">
              <a:srgbClr val="333333">
                <a:alpha val="65000"/>
              </a:srgbClr>
            </a:outerShdw>
          </a:effectLst>
        </p:spPr>
      </p:pic>
      <p:pic>
        <p:nvPicPr>
          <p:cNvPr id="8194" name="Picture 2" descr="C:\Users\Admin\Desktop\Patching\Manual Patching Photos\Patching and Trench Restoration\13213 002.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1219200" y="3657600"/>
            <a:ext cx="2763672" cy="22860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38174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5"/>
          <p:cNvSpPr txBox="1">
            <a:spLocks noChangeArrowheads="1"/>
          </p:cNvSpPr>
          <p:nvPr/>
        </p:nvSpPr>
        <p:spPr bwMode="auto">
          <a:xfrm>
            <a:off x="457200" y="1524000"/>
            <a:ext cx="5334000" cy="892552"/>
          </a:xfrm>
          <a:prstGeom prst="rect">
            <a:avLst/>
          </a:prstGeom>
          <a:noFill/>
          <a:ln w="9525">
            <a:noFill/>
            <a:miter lim="800000"/>
            <a:headEnd/>
            <a:tailEnd/>
          </a:ln>
        </p:spPr>
        <p:txBody>
          <a:bodyPr wrap="square">
            <a:spAutoFit/>
          </a:bodyPr>
          <a:lstStyle/>
          <a:p>
            <a:pPr marL="342900" indent="-342900"/>
            <a:r>
              <a:rPr lang="en-US" b="1" dirty="0"/>
              <a:t>Step </a:t>
            </a:r>
            <a:r>
              <a:rPr lang="en-US" b="1" dirty="0" smtClean="0"/>
              <a:t>9 </a:t>
            </a:r>
            <a:r>
              <a:rPr lang="en-US" b="1" dirty="0"/>
              <a:t>– </a:t>
            </a:r>
            <a:r>
              <a:rPr lang="en-US" b="1" dirty="0" smtClean="0"/>
              <a:t>Remove old material:</a:t>
            </a:r>
          </a:p>
          <a:p>
            <a:pPr marL="800100" lvl="1" indent="-342900">
              <a:buFont typeface="Arial" pitchFamily="34" charset="0"/>
              <a:buChar char="•"/>
            </a:pPr>
            <a:endParaRPr lang="en-US" dirty="0" smtClean="0"/>
          </a:p>
          <a:p>
            <a:pPr marL="342900" indent="-342900"/>
            <a:endParaRPr lang="en-US" sz="1600" dirty="0" smtClean="0"/>
          </a:p>
        </p:txBody>
      </p:sp>
      <p:sp>
        <p:nvSpPr>
          <p:cNvPr id="7174" name="Title 6"/>
          <p:cNvSpPr>
            <a:spLocks noGrp="1"/>
          </p:cNvSpPr>
          <p:nvPr>
            <p:ph type="title"/>
          </p:nvPr>
        </p:nvSpPr>
        <p:spPr/>
        <p:txBody>
          <a:bodyPr/>
          <a:lstStyle/>
          <a:p>
            <a:pPr eaLnBrk="1" hangingPunct="1"/>
            <a:r>
              <a:rPr lang="en-US" dirty="0" smtClean="0"/>
              <a:t>Step 9</a:t>
            </a:r>
          </a:p>
        </p:txBody>
      </p:sp>
      <p:sp>
        <p:nvSpPr>
          <p:cNvPr id="9"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9218" name="Picture 2" descr="C:\Users\Admin\Desktop\Patching\Manual Patching Photos\Patching and Trench Restoration\13213 00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4600" y="2667000"/>
            <a:ext cx="4165600" cy="31242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39055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5"/>
          <p:cNvSpPr txBox="1">
            <a:spLocks noChangeArrowheads="1"/>
          </p:cNvSpPr>
          <p:nvPr/>
        </p:nvSpPr>
        <p:spPr bwMode="auto">
          <a:xfrm>
            <a:off x="457200" y="2438400"/>
            <a:ext cx="4191000" cy="1477328"/>
          </a:xfrm>
          <a:prstGeom prst="rect">
            <a:avLst/>
          </a:prstGeom>
          <a:noFill/>
          <a:ln w="9525">
            <a:noFill/>
            <a:miter lim="800000"/>
            <a:headEnd/>
            <a:tailEnd/>
          </a:ln>
        </p:spPr>
        <p:txBody>
          <a:bodyPr wrap="square">
            <a:spAutoFit/>
          </a:bodyPr>
          <a:lstStyle/>
          <a:p>
            <a:pPr marL="342900" indent="-342900"/>
            <a:r>
              <a:rPr lang="en-US" b="1" dirty="0"/>
              <a:t>Step </a:t>
            </a:r>
            <a:r>
              <a:rPr lang="en-US" b="1" dirty="0" smtClean="0"/>
              <a:t>10 - Clean Patch Area:</a:t>
            </a:r>
          </a:p>
          <a:p>
            <a:pPr marL="342900" indent="-342900">
              <a:buFont typeface="Arial" pitchFamily="34" charset="0"/>
              <a:buChar char="•"/>
            </a:pPr>
            <a:endParaRPr lang="en-US" b="1" dirty="0" smtClean="0"/>
          </a:p>
          <a:p>
            <a:pPr marL="452438" lvl="1" indent="-342900">
              <a:buFont typeface="Arial" pitchFamily="34" charset="0"/>
              <a:buChar char="•"/>
            </a:pPr>
            <a:r>
              <a:rPr lang="en-US" dirty="0" smtClean="0"/>
              <a:t>Vertical face of the cut pavement</a:t>
            </a:r>
          </a:p>
          <a:p>
            <a:pPr marL="452438" lvl="1" indent="-342900">
              <a:buFont typeface="Arial" pitchFamily="34" charset="0"/>
              <a:buChar char="•"/>
            </a:pPr>
            <a:r>
              <a:rPr lang="en-US" dirty="0" smtClean="0"/>
              <a:t>Broom adjacent pavement surface</a:t>
            </a:r>
            <a:endParaRPr lang="en-US" dirty="0"/>
          </a:p>
          <a:p>
            <a:pPr marL="342900" indent="-342900"/>
            <a:endParaRPr lang="en-US" dirty="0"/>
          </a:p>
        </p:txBody>
      </p:sp>
      <p:sp>
        <p:nvSpPr>
          <p:cNvPr id="7174" name="Title 6"/>
          <p:cNvSpPr>
            <a:spLocks noGrp="1"/>
          </p:cNvSpPr>
          <p:nvPr>
            <p:ph type="title"/>
          </p:nvPr>
        </p:nvSpPr>
        <p:spPr/>
        <p:txBody>
          <a:bodyPr/>
          <a:lstStyle/>
          <a:p>
            <a:pPr eaLnBrk="1" hangingPunct="1"/>
            <a:r>
              <a:rPr lang="en-US" dirty="0" smtClean="0"/>
              <a:t>Step 10</a:t>
            </a:r>
          </a:p>
        </p:txBody>
      </p:sp>
      <p:sp>
        <p:nvSpPr>
          <p:cNvPr id="9"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18436" name="Picture 4" descr="C:\Users\Admin\Desktop\Patching\Manual Patching Photos\Patching and Trench Restoration\Patching and Trench Restoration\13213 00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95800" y="2971800"/>
            <a:ext cx="3305038" cy="26670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93147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5"/>
          <p:cNvSpPr txBox="1">
            <a:spLocks noChangeArrowheads="1"/>
          </p:cNvSpPr>
          <p:nvPr/>
        </p:nvSpPr>
        <p:spPr bwMode="auto">
          <a:xfrm>
            <a:off x="361950" y="1885951"/>
            <a:ext cx="7943850" cy="1477328"/>
          </a:xfrm>
          <a:prstGeom prst="rect">
            <a:avLst/>
          </a:prstGeom>
          <a:noFill/>
          <a:ln w="9525">
            <a:noFill/>
            <a:miter lim="800000"/>
            <a:headEnd/>
            <a:tailEnd/>
          </a:ln>
        </p:spPr>
        <p:txBody>
          <a:bodyPr wrap="square">
            <a:spAutoFit/>
          </a:bodyPr>
          <a:lstStyle/>
          <a:p>
            <a:pPr marL="342900" indent="-342900"/>
            <a:r>
              <a:rPr lang="en-US" b="1" dirty="0"/>
              <a:t>Step </a:t>
            </a:r>
            <a:r>
              <a:rPr lang="en-US" b="1" dirty="0" smtClean="0"/>
              <a:t>11 </a:t>
            </a:r>
            <a:r>
              <a:rPr lang="en-US" b="1" dirty="0"/>
              <a:t>– </a:t>
            </a:r>
            <a:r>
              <a:rPr lang="en-US" b="1" dirty="0" smtClean="0"/>
              <a:t>Compact disturbed material:</a:t>
            </a:r>
          </a:p>
          <a:p>
            <a:pPr marL="342900" indent="-342900"/>
            <a:r>
              <a:rPr lang="en-US" b="1" dirty="0" smtClean="0"/>
              <a:t>	</a:t>
            </a:r>
          </a:p>
          <a:p>
            <a:pPr marL="509588" indent="285750">
              <a:buFont typeface="Arial" pitchFamily="34" charset="0"/>
              <a:buChar char="•"/>
            </a:pPr>
            <a:endParaRPr lang="en-US" dirty="0" smtClean="0"/>
          </a:p>
          <a:p>
            <a:pPr marL="342900" indent="-342900"/>
            <a:endParaRPr lang="en-US" dirty="0" smtClean="0"/>
          </a:p>
          <a:p>
            <a:pPr marL="342900" indent="-342900"/>
            <a:endParaRPr lang="en-US" dirty="0"/>
          </a:p>
        </p:txBody>
      </p:sp>
      <p:sp>
        <p:nvSpPr>
          <p:cNvPr id="8198" name="Title 6"/>
          <p:cNvSpPr>
            <a:spLocks noGrp="1"/>
          </p:cNvSpPr>
          <p:nvPr>
            <p:ph type="title"/>
          </p:nvPr>
        </p:nvSpPr>
        <p:spPr/>
        <p:txBody>
          <a:bodyPr>
            <a:normAutofit/>
          </a:bodyPr>
          <a:lstStyle/>
          <a:p>
            <a:pPr eaLnBrk="1" hangingPunct="1"/>
            <a:r>
              <a:rPr lang="en-US" dirty="0" smtClean="0"/>
              <a:t>Step 11</a:t>
            </a:r>
          </a:p>
        </p:txBody>
      </p:sp>
      <p:sp>
        <p:nvSpPr>
          <p:cNvPr id="9"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10242" name="Picture 2" descr="C:\Users\Admin\Desktop\Patching\Manual Patching Photos\Patching and Trench Restoration\23228 00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67000" y="3047999"/>
            <a:ext cx="3048000" cy="255638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41169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p:cNvSpPr>
            <a:spLocks noGrp="1"/>
          </p:cNvSpPr>
          <p:nvPr>
            <p:ph sz="quarter" idx="13"/>
          </p:nvPr>
        </p:nvSpPr>
        <p:spPr>
          <a:xfrm>
            <a:off x="533400" y="1600200"/>
            <a:ext cx="8077200" cy="4419600"/>
          </a:xfrm>
        </p:spPr>
        <p:txBody>
          <a:bodyPr>
            <a:noAutofit/>
          </a:bodyPr>
          <a:lstStyle/>
          <a:p>
            <a:pPr lvl="1" indent="-742950">
              <a:buNone/>
            </a:pPr>
            <a:r>
              <a:rPr lang="en-US" sz="1800" dirty="0" smtClean="0"/>
              <a:t>(continued)</a:t>
            </a:r>
          </a:p>
          <a:p>
            <a:pPr marL="465138" lvl="1" indent="-465138">
              <a:buFont typeface="Arial" pitchFamily="34" charset="0"/>
              <a:buChar char="•"/>
            </a:pPr>
            <a:r>
              <a:rPr lang="en-US" dirty="0" smtClean="0"/>
              <a:t>Customer concerns</a:t>
            </a:r>
          </a:p>
          <a:p>
            <a:pPr marL="465138" lvl="1" indent="-465138">
              <a:buFont typeface="Arial" pitchFamily="34" charset="0"/>
              <a:buChar char="•"/>
            </a:pPr>
            <a:r>
              <a:rPr lang="en-US" dirty="0" smtClean="0"/>
              <a:t>Required resources such as:</a:t>
            </a:r>
          </a:p>
          <a:p>
            <a:pPr marL="965200" lvl="2" indent="-457200">
              <a:buFont typeface="Wingdings" pitchFamily="2" charset="2"/>
              <a:buChar char="ü"/>
            </a:pPr>
            <a:r>
              <a:rPr lang="en-US" sz="2600" dirty="0" smtClean="0"/>
              <a:t>Personnel</a:t>
            </a:r>
          </a:p>
          <a:p>
            <a:pPr marL="965200" lvl="2" indent="-457200">
              <a:buFont typeface="Wingdings" pitchFamily="2" charset="2"/>
              <a:buChar char="ü"/>
            </a:pPr>
            <a:r>
              <a:rPr lang="en-US" sz="2600" dirty="0" smtClean="0"/>
              <a:t>Equipment</a:t>
            </a:r>
          </a:p>
          <a:p>
            <a:pPr marL="965200" lvl="2" indent="-457200">
              <a:buFont typeface="Wingdings" pitchFamily="2" charset="2"/>
              <a:buChar char="ü"/>
            </a:pPr>
            <a:r>
              <a:rPr lang="en-US" sz="2600" dirty="0" smtClean="0"/>
              <a:t>Materials</a:t>
            </a:r>
          </a:p>
        </p:txBody>
      </p:sp>
      <p:sp>
        <p:nvSpPr>
          <p:cNvPr id="2" name="Title 1"/>
          <p:cNvSpPr>
            <a:spLocks noGrp="1"/>
          </p:cNvSpPr>
          <p:nvPr>
            <p:ph type="title"/>
          </p:nvPr>
        </p:nvSpPr>
        <p:spPr/>
        <p:txBody>
          <a:bodyPr>
            <a:normAutofit fontScale="90000"/>
          </a:bodyPr>
          <a:lstStyle/>
          <a:p>
            <a:r>
              <a:rPr lang="en-US" dirty="0" smtClean="0"/>
              <a:t>Issues Discussed at the Weekly Planning Meeting</a:t>
            </a:r>
            <a:endParaRPr lang="en-US" dirty="0"/>
          </a:p>
        </p:txBody>
      </p:sp>
      <p:sp>
        <p:nvSpPr>
          <p:cNvPr id="5"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1293508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5"/>
          <p:cNvSpPr txBox="1">
            <a:spLocks noChangeArrowheads="1"/>
          </p:cNvSpPr>
          <p:nvPr/>
        </p:nvSpPr>
        <p:spPr bwMode="auto">
          <a:xfrm>
            <a:off x="361950" y="1885951"/>
            <a:ext cx="7943850" cy="1754326"/>
          </a:xfrm>
          <a:prstGeom prst="rect">
            <a:avLst/>
          </a:prstGeom>
          <a:noFill/>
          <a:ln w="9525">
            <a:noFill/>
            <a:miter lim="800000"/>
            <a:headEnd/>
            <a:tailEnd/>
          </a:ln>
        </p:spPr>
        <p:txBody>
          <a:bodyPr wrap="square">
            <a:spAutoFit/>
          </a:bodyPr>
          <a:lstStyle/>
          <a:p>
            <a:pPr marL="342900" indent="-342900"/>
            <a:r>
              <a:rPr lang="en-US" b="1" dirty="0"/>
              <a:t>Step </a:t>
            </a:r>
            <a:r>
              <a:rPr lang="en-US" b="1" dirty="0" smtClean="0"/>
              <a:t>12 </a:t>
            </a:r>
            <a:r>
              <a:rPr lang="en-US" b="1" dirty="0"/>
              <a:t>– </a:t>
            </a:r>
            <a:r>
              <a:rPr lang="en-US" b="1" dirty="0" smtClean="0"/>
              <a:t>Apply Tack:</a:t>
            </a:r>
          </a:p>
          <a:p>
            <a:pPr marL="342900" indent="-342900"/>
            <a:r>
              <a:rPr lang="en-US" b="1" dirty="0" smtClean="0"/>
              <a:t>	</a:t>
            </a:r>
          </a:p>
          <a:p>
            <a:pPr marL="509588" indent="285750">
              <a:buFont typeface="Arial" pitchFamily="34" charset="0"/>
              <a:buChar char="•"/>
            </a:pPr>
            <a:r>
              <a:rPr lang="en-US" dirty="0" smtClean="0"/>
              <a:t>Apply evenly to all bituminous surfaces</a:t>
            </a:r>
          </a:p>
          <a:p>
            <a:pPr marL="509588" indent="285750">
              <a:buFont typeface="Arial" pitchFamily="34" charset="0"/>
              <a:buChar char="•"/>
            </a:pPr>
            <a:r>
              <a:rPr lang="en-US" dirty="0" smtClean="0"/>
              <a:t>Allow time for oil to break before adding material</a:t>
            </a:r>
          </a:p>
          <a:p>
            <a:pPr marL="342900" indent="-342900"/>
            <a:endParaRPr lang="en-US" dirty="0" smtClean="0"/>
          </a:p>
          <a:p>
            <a:pPr marL="342900" indent="-342900"/>
            <a:endParaRPr lang="en-US" dirty="0"/>
          </a:p>
        </p:txBody>
      </p:sp>
      <p:sp>
        <p:nvSpPr>
          <p:cNvPr id="8198" name="Title 6"/>
          <p:cNvSpPr>
            <a:spLocks noGrp="1"/>
          </p:cNvSpPr>
          <p:nvPr>
            <p:ph type="title"/>
          </p:nvPr>
        </p:nvSpPr>
        <p:spPr/>
        <p:txBody>
          <a:bodyPr>
            <a:normAutofit/>
          </a:bodyPr>
          <a:lstStyle/>
          <a:p>
            <a:pPr eaLnBrk="1" hangingPunct="1"/>
            <a:r>
              <a:rPr lang="en-US" dirty="0" smtClean="0"/>
              <a:t>Step 12</a:t>
            </a:r>
          </a:p>
        </p:txBody>
      </p:sp>
      <p:sp>
        <p:nvSpPr>
          <p:cNvPr id="9"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11266" name="Picture 2" descr="C:\Users\Admin\Desktop\Patching\Manual Patching Photos\Patching and Trench Restoration\23228 01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67000" y="3505200"/>
            <a:ext cx="3505200" cy="26289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38542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5"/>
          <p:cNvSpPr txBox="1">
            <a:spLocks noChangeArrowheads="1"/>
          </p:cNvSpPr>
          <p:nvPr/>
        </p:nvSpPr>
        <p:spPr bwMode="auto">
          <a:xfrm>
            <a:off x="304800" y="1447800"/>
            <a:ext cx="7543800" cy="3493264"/>
          </a:xfrm>
          <a:prstGeom prst="rect">
            <a:avLst/>
          </a:prstGeom>
          <a:noFill/>
          <a:ln w="9525">
            <a:noFill/>
            <a:miter lim="800000"/>
            <a:headEnd/>
            <a:tailEnd/>
          </a:ln>
        </p:spPr>
        <p:txBody>
          <a:bodyPr wrap="square">
            <a:spAutoFit/>
          </a:bodyPr>
          <a:lstStyle/>
          <a:p>
            <a:pPr marL="342900" indent="-342900"/>
            <a:r>
              <a:rPr lang="en-US" b="1" dirty="0"/>
              <a:t>Step </a:t>
            </a:r>
            <a:r>
              <a:rPr lang="en-US" b="1" dirty="0" smtClean="0"/>
              <a:t>13 </a:t>
            </a:r>
            <a:r>
              <a:rPr lang="en-US" b="1" dirty="0"/>
              <a:t>– </a:t>
            </a:r>
            <a:r>
              <a:rPr lang="en-US" b="1" dirty="0" smtClean="0"/>
              <a:t>Apply New Material:</a:t>
            </a:r>
            <a:endParaRPr lang="en-US" b="1" dirty="0"/>
          </a:p>
          <a:p>
            <a:pPr marL="342900" indent="-342900">
              <a:buFont typeface="Wingdings" pitchFamily="2" charset="2"/>
              <a:buChar char="§"/>
            </a:pPr>
            <a:endParaRPr lang="en-US" dirty="0"/>
          </a:p>
          <a:p>
            <a:pPr marL="796925" lvl="2" indent="-285750" eaLnBrk="0" hangingPunct="0">
              <a:spcBef>
                <a:spcPct val="50000"/>
              </a:spcBef>
              <a:buFont typeface="Arial" pitchFamily="34" charset="0"/>
              <a:buChar char="•"/>
            </a:pPr>
            <a:r>
              <a:rPr lang="en-US" dirty="0" smtClean="0"/>
              <a:t>Within workable temperatures and no clumps</a:t>
            </a:r>
          </a:p>
          <a:p>
            <a:pPr marL="798513" lvl="2" indent="-287338" eaLnBrk="0" hangingPunct="0">
              <a:spcBef>
                <a:spcPct val="50000"/>
              </a:spcBef>
              <a:buFont typeface="Arial" pitchFamily="34" charset="0"/>
              <a:buChar char="•"/>
            </a:pPr>
            <a:r>
              <a:rPr lang="en-US" dirty="0" smtClean="0"/>
              <a:t>Add 1.25 inches of un-compacted material for each inch of material removed</a:t>
            </a:r>
          </a:p>
          <a:p>
            <a:pPr marL="798513" lvl="2" indent="-287338" eaLnBrk="0" hangingPunct="0">
              <a:spcBef>
                <a:spcPct val="50000"/>
              </a:spcBef>
              <a:buFont typeface="Arial" pitchFamily="34" charset="0"/>
              <a:buChar char="•"/>
            </a:pPr>
            <a:r>
              <a:rPr lang="en-US" dirty="0" smtClean="0"/>
              <a:t>Place multiple lifts in accordance with Publication 242 when greater than four inches</a:t>
            </a:r>
          </a:p>
          <a:p>
            <a:pPr marL="342900" indent="-342900">
              <a:buFont typeface="Wingdings" pitchFamily="2" charset="2"/>
              <a:buChar char="§"/>
            </a:pPr>
            <a:endParaRPr lang="en-US" dirty="0" smtClean="0"/>
          </a:p>
          <a:p>
            <a:pPr marL="342900" indent="-342900">
              <a:buFont typeface="Wingdings" pitchFamily="2" charset="2"/>
              <a:buChar char="§"/>
            </a:pPr>
            <a:endParaRPr lang="en-US" sz="1600" dirty="0" smtClean="0"/>
          </a:p>
          <a:p>
            <a:pPr marL="342900" indent="-342900">
              <a:buFont typeface="Wingdings" pitchFamily="2" charset="2"/>
              <a:buChar char="§"/>
            </a:pPr>
            <a:endParaRPr lang="en-US" dirty="0"/>
          </a:p>
          <a:p>
            <a:pPr marL="342900" indent="-342900">
              <a:buFont typeface="Wingdings" pitchFamily="2" charset="2"/>
              <a:buChar char="§"/>
            </a:pPr>
            <a:endParaRPr lang="en-US" sz="1600" dirty="0"/>
          </a:p>
        </p:txBody>
      </p:sp>
      <p:sp>
        <p:nvSpPr>
          <p:cNvPr id="9222" name="Title 6"/>
          <p:cNvSpPr>
            <a:spLocks noGrp="1"/>
          </p:cNvSpPr>
          <p:nvPr>
            <p:ph type="title"/>
          </p:nvPr>
        </p:nvSpPr>
        <p:spPr/>
        <p:txBody>
          <a:bodyPr>
            <a:normAutofit/>
          </a:bodyPr>
          <a:lstStyle/>
          <a:p>
            <a:pPr eaLnBrk="1" hangingPunct="1"/>
            <a:r>
              <a:rPr lang="en-US" dirty="0" smtClean="0"/>
              <a:t>Step 13</a:t>
            </a:r>
          </a:p>
        </p:txBody>
      </p:sp>
      <p:sp>
        <p:nvSpPr>
          <p:cNvPr id="9"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12290" name="Picture 2" descr="C:\Users\Admin\Desktop\Patching\Manual Patching Photos\Patching and Trench Restoration\52202 00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24200" y="3810000"/>
            <a:ext cx="3276600" cy="259868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1828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5"/>
          <p:cNvSpPr txBox="1">
            <a:spLocks noChangeArrowheads="1"/>
          </p:cNvSpPr>
          <p:nvPr/>
        </p:nvSpPr>
        <p:spPr bwMode="auto">
          <a:xfrm>
            <a:off x="304800" y="1386751"/>
            <a:ext cx="8153400" cy="1446550"/>
          </a:xfrm>
          <a:prstGeom prst="rect">
            <a:avLst/>
          </a:prstGeom>
          <a:noFill/>
          <a:ln w="9525">
            <a:noFill/>
            <a:miter lim="800000"/>
            <a:headEnd/>
            <a:tailEnd/>
          </a:ln>
        </p:spPr>
        <p:txBody>
          <a:bodyPr wrap="square">
            <a:spAutoFit/>
          </a:bodyPr>
          <a:lstStyle/>
          <a:p>
            <a:pPr marL="342900" indent="-342900"/>
            <a:r>
              <a:rPr lang="en-US" b="1" dirty="0"/>
              <a:t>Step </a:t>
            </a:r>
            <a:r>
              <a:rPr lang="en-US" b="1" dirty="0" smtClean="0"/>
              <a:t>14 </a:t>
            </a:r>
            <a:r>
              <a:rPr lang="en-US" b="1" dirty="0"/>
              <a:t>– </a:t>
            </a:r>
            <a:r>
              <a:rPr lang="en-US" b="1" dirty="0" smtClean="0"/>
              <a:t>Lute Material:</a:t>
            </a:r>
          </a:p>
          <a:p>
            <a:pPr marL="342900" indent="-342900"/>
            <a:endParaRPr lang="en-US" b="1" dirty="0" smtClean="0"/>
          </a:p>
          <a:p>
            <a:pPr marL="800100" lvl="1" indent="-342900">
              <a:buFont typeface="Arial" pitchFamily="34" charset="0"/>
              <a:buChar char="•"/>
            </a:pPr>
            <a:r>
              <a:rPr lang="en-US" dirty="0" smtClean="0"/>
              <a:t>Raking is permitted only when using 25MM material</a:t>
            </a:r>
          </a:p>
          <a:p>
            <a:pPr marL="800100" lvl="1" indent="-342900">
              <a:buFont typeface="Arial" pitchFamily="34" charset="0"/>
              <a:buChar char="•"/>
            </a:pPr>
            <a:r>
              <a:rPr lang="en-US" dirty="0" smtClean="0"/>
              <a:t>Do not level with excavator bucket	</a:t>
            </a:r>
            <a:endParaRPr lang="en-US" dirty="0"/>
          </a:p>
          <a:p>
            <a:pPr marL="342900" indent="-342900">
              <a:buFont typeface="Wingdings" pitchFamily="2" charset="2"/>
              <a:buChar char="§"/>
            </a:pPr>
            <a:endParaRPr lang="en-US" sz="1600" dirty="0"/>
          </a:p>
        </p:txBody>
      </p:sp>
      <p:sp>
        <p:nvSpPr>
          <p:cNvPr id="9222" name="Title 6"/>
          <p:cNvSpPr>
            <a:spLocks noGrp="1"/>
          </p:cNvSpPr>
          <p:nvPr>
            <p:ph type="title"/>
          </p:nvPr>
        </p:nvSpPr>
        <p:spPr/>
        <p:txBody>
          <a:bodyPr>
            <a:normAutofit/>
          </a:bodyPr>
          <a:lstStyle/>
          <a:p>
            <a:pPr eaLnBrk="1" hangingPunct="1"/>
            <a:r>
              <a:rPr lang="en-US" dirty="0" smtClean="0"/>
              <a:t>Step 14</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13314" name="Picture 2" descr="C:\Users\Admin\Desktop\Patching\Manual Patching Photos\Patching and Trench Restoration\52202 01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3000" y="3048000"/>
            <a:ext cx="3112695" cy="2286000"/>
          </a:xfrm>
          <a:prstGeom prst="rect">
            <a:avLst/>
          </a:prstGeom>
          <a:ln>
            <a:noFill/>
          </a:ln>
          <a:effectLst>
            <a:outerShdw blurRad="292100" dist="139700" dir="2700000" algn="tl" rotWithShape="0">
              <a:srgbClr val="333333">
                <a:alpha val="65000"/>
              </a:srgbClr>
            </a:outerShdw>
          </a:effectLst>
        </p:spPr>
      </p:pic>
      <p:pic>
        <p:nvPicPr>
          <p:cNvPr id="13315" name="Picture 3" descr="C:\Users\Admin\Desktop\Patching\Manual Patching Photos\Patching and Trench Restoration\23228 01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24400" y="3733800"/>
            <a:ext cx="2895600" cy="2404820"/>
          </a:xfrm>
          <a:prstGeom prst="rect">
            <a:avLst/>
          </a:prstGeom>
          <a:ln>
            <a:noFill/>
          </a:ln>
          <a:effectLst>
            <a:outerShdw blurRad="292100" dist="139700" dir="2700000" algn="tl" rotWithShape="0">
              <a:srgbClr val="333333">
                <a:alpha val="65000"/>
              </a:srgbClr>
            </a:outerShdw>
          </a:effectLst>
        </p:spPr>
      </p:pic>
      <p:sp>
        <p:nvSpPr>
          <p:cNvPr id="9" name="&quot;No&quot; Symbol 8"/>
          <p:cNvSpPr/>
          <p:nvPr/>
        </p:nvSpPr>
        <p:spPr>
          <a:xfrm>
            <a:off x="4724400" y="3657600"/>
            <a:ext cx="2895600" cy="2514600"/>
          </a:xfrm>
          <a:prstGeom prst="noSmoking">
            <a:avLst>
              <a:gd name="adj" fmla="val 639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69584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5"/>
          <p:cNvSpPr txBox="1">
            <a:spLocks noChangeArrowheads="1"/>
          </p:cNvSpPr>
          <p:nvPr/>
        </p:nvSpPr>
        <p:spPr bwMode="auto">
          <a:xfrm>
            <a:off x="381000" y="1219200"/>
            <a:ext cx="7848600" cy="646331"/>
          </a:xfrm>
          <a:prstGeom prst="rect">
            <a:avLst/>
          </a:prstGeom>
          <a:noFill/>
          <a:ln w="9525">
            <a:noFill/>
            <a:miter lim="800000"/>
            <a:headEnd/>
            <a:tailEnd/>
          </a:ln>
        </p:spPr>
        <p:txBody>
          <a:bodyPr wrap="square">
            <a:spAutoFit/>
          </a:bodyPr>
          <a:lstStyle/>
          <a:p>
            <a:pPr marL="342900" indent="-342900"/>
            <a:r>
              <a:rPr lang="en-US" b="1" dirty="0"/>
              <a:t>Step </a:t>
            </a:r>
            <a:r>
              <a:rPr lang="en-US" b="1" dirty="0" smtClean="0"/>
              <a:t>15 – Clean Adjacent Area Before Compacting:</a:t>
            </a:r>
            <a:endParaRPr lang="en-US" b="1" dirty="0"/>
          </a:p>
          <a:p>
            <a:pPr marL="342900" indent="-342900">
              <a:buFont typeface="Wingdings" pitchFamily="2" charset="2"/>
              <a:buChar char="§"/>
            </a:pPr>
            <a:endParaRPr lang="en-US" dirty="0"/>
          </a:p>
        </p:txBody>
      </p:sp>
      <p:sp>
        <p:nvSpPr>
          <p:cNvPr id="10246" name="Title 6"/>
          <p:cNvSpPr>
            <a:spLocks noGrp="1"/>
          </p:cNvSpPr>
          <p:nvPr>
            <p:ph type="title"/>
          </p:nvPr>
        </p:nvSpPr>
        <p:spPr/>
        <p:txBody>
          <a:bodyPr>
            <a:normAutofit/>
          </a:bodyPr>
          <a:lstStyle/>
          <a:p>
            <a:pPr eaLnBrk="1" hangingPunct="1"/>
            <a:r>
              <a:rPr lang="en-US" dirty="0" smtClean="0"/>
              <a:t>Step 15</a:t>
            </a:r>
          </a:p>
        </p:txBody>
      </p:sp>
      <p:sp>
        <p:nvSpPr>
          <p:cNvPr id="9"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22530" name="Picture 2" descr="C:\Users\Admin\Desktop\Patching\Manual Patching Photos\Patching and Trench Restoration\51243 01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4600" y="2438400"/>
            <a:ext cx="4518590" cy="28194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01407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5"/>
          <p:cNvSpPr txBox="1">
            <a:spLocks noChangeArrowheads="1"/>
          </p:cNvSpPr>
          <p:nvPr/>
        </p:nvSpPr>
        <p:spPr bwMode="auto">
          <a:xfrm>
            <a:off x="304800" y="1066800"/>
            <a:ext cx="7045326" cy="2431435"/>
          </a:xfrm>
          <a:prstGeom prst="rect">
            <a:avLst/>
          </a:prstGeom>
          <a:noFill/>
          <a:ln w="9525">
            <a:noFill/>
            <a:miter lim="800000"/>
            <a:headEnd/>
            <a:tailEnd/>
          </a:ln>
        </p:spPr>
        <p:txBody>
          <a:bodyPr wrap="square">
            <a:spAutoFit/>
          </a:bodyPr>
          <a:lstStyle/>
          <a:p>
            <a:pPr marL="342900" indent="-342900"/>
            <a:endParaRPr lang="en-US" dirty="0"/>
          </a:p>
          <a:p>
            <a:pPr marL="342900" indent="-342900">
              <a:buFont typeface="Wingdings" pitchFamily="2" charset="2"/>
              <a:buChar char="§"/>
            </a:pPr>
            <a:endParaRPr lang="en-US" dirty="0"/>
          </a:p>
          <a:p>
            <a:pPr marL="342900" indent="-342900"/>
            <a:r>
              <a:rPr lang="en-US" b="1" dirty="0"/>
              <a:t>Step </a:t>
            </a:r>
            <a:r>
              <a:rPr lang="en-US" b="1" dirty="0" smtClean="0"/>
              <a:t>16 </a:t>
            </a:r>
            <a:r>
              <a:rPr lang="en-US" b="1" dirty="0"/>
              <a:t>– </a:t>
            </a:r>
            <a:r>
              <a:rPr lang="en-US" b="1" dirty="0" smtClean="0"/>
              <a:t>Compact New Material:</a:t>
            </a:r>
            <a:endParaRPr lang="en-US" b="1" dirty="0"/>
          </a:p>
          <a:p>
            <a:pPr marL="342900" indent="-342900">
              <a:buFont typeface="Wingdings" pitchFamily="2" charset="2"/>
              <a:buChar char="§"/>
            </a:pPr>
            <a:endParaRPr lang="en-US" dirty="0"/>
          </a:p>
          <a:p>
            <a:pPr marL="922338" lvl="1" indent="-342900">
              <a:buFont typeface="Arial" pitchFamily="34" charset="0"/>
              <a:buChar char="•"/>
            </a:pPr>
            <a:r>
              <a:rPr lang="en-US" sz="1600" dirty="0" smtClean="0"/>
              <a:t>Pinch edges</a:t>
            </a:r>
          </a:p>
          <a:p>
            <a:pPr marL="922338" lvl="1" indent="-342900">
              <a:buFont typeface="Arial" pitchFamily="34" charset="0"/>
              <a:buChar char="•"/>
            </a:pPr>
            <a:r>
              <a:rPr lang="en-US" sz="1600" dirty="0" smtClean="0"/>
              <a:t>Compact to no visible movement</a:t>
            </a:r>
          </a:p>
          <a:p>
            <a:pPr marL="922338" lvl="1" indent="-342900">
              <a:buFont typeface="Arial" pitchFamily="34" charset="0"/>
              <a:buChar char="•"/>
            </a:pPr>
            <a:r>
              <a:rPr lang="en-US" sz="1600" dirty="0" smtClean="0"/>
              <a:t>Match existing grade with no depressions or bumps greater than ¼ inch</a:t>
            </a:r>
          </a:p>
          <a:p>
            <a:pPr marL="342900" indent="-342900">
              <a:buFont typeface="Wingdings" pitchFamily="2" charset="2"/>
              <a:buChar char="§"/>
            </a:pPr>
            <a:endParaRPr lang="en-US" sz="1600" dirty="0"/>
          </a:p>
          <a:p>
            <a:pPr marL="342900" indent="-342900">
              <a:buFont typeface="Wingdings" pitchFamily="2" charset="2"/>
              <a:buNone/>
            </a:pPr>
            <a:endParaRPr lang="en-US" sz="1600" dirty="0"/>
          </a:p>
        </p:txBody>
      </p:sp>
      <p:sp>
        <p:nvSpPr>
          <p:cNvPr id="5126" name="Title 6"/>
          <p:cNvSpPr>
            <a:spLocks noGrp="1"/>
          </p:cNvSpPr>
          <p:nvPr>
            <p:ph type="title"/>
          </p:nvPr>
        </p:nvSpPr>
        <p:spPr/>
        <p:txBody>
          <a:bodyPr>
            <a:normAutofit/>
          </a:bodyPr>
          <a:lstStyle/>
          <a:p>
            <a:pPr eaLnBrk="1" hangingPunct="1"/>
            <a:r>
              <a:rPr lang="en-US" dirty="0" smtClean="0"/>
              <a:t>Step 16</a:t>
            </a:r>
          </a:p>
        </p:txBody>
      </p:sp>
      <p:sp>
        <p:nvSpPr>
          <p:cNvPr id="31746" name="AutoShape 2" descr="data:image/jpeg;base64,/9j/4AAQSkZJRgABAQAAAQABAAD/2wCEAAkGBhQSEBQUExQVFRUVFBYVGBQYFBgUGBYVFxUWGBQYFBcYGyYeGBwkGhgWHy8gIycpLCwsFR8xNTAqNSYrLCkBCQoKDgwOGg8PGiwlHyQsLCksKSwpLCwsLCksLCwsKSksLCwsLCwsLCwsLCwsKSwpLCwsKSwsKSkpLCwpKSwsLP/AABEIAMIBAwMBIgACEQEDEQH/xAAcAAABBQEBAQAAAAAAAAAAAAAAAQIDBAUGBwj/xABHEAACAQIEAwUEBggEBQMFAAABAhEAAwQSITEFQVEGEyJhcTKBkaEHQrHB0fAUI1JicoKi4TNDkrIVFiRTwkRU8RclY5Oz/8QAGQEAAwEBAQAAAAAAAAAAAAAAAAECAwQF/8QAKBEBAQACAwACAQMDBQAAAAAAAAECERIhMQNBURNhkQTB8CIycYGh/9oADAMBAAIRAxEAPwD2oCiKmApMtVyY/poqeh0p4WjLStVMLAKAKQmgGkvZ1FAooMUUUUAUUU0mgFqHEMFBYkAASSTAAHMnlUtV8cT3bQYJG8AxPODoacTVe1i7bEBXUk7CdTAkx10qd0gVzuDsNbuqwcaqJhESRkUzMRpmrRPEUI3vbjbM3MT/AIUir3UcYtmjNVA4+2DE3gfNL4/3LFY1viVzGN3dh3FoHLev+ENP/bw5ABncG5BC6geLVdNo06cvRnrBAOCgMScKYAZiWOGOwV2OpsnkxModCcsFNnKaqaSmD0oaowtSLbpXQE0E/aPtp3dGo8RaOX3r/uFLcPVP7ynC9TO4NOTDml0Oz1u08XKclgCpO7FZ2xpMajD08U4LS1O1yEApaKKShRRRQBRRRQBRRRQBRRRQBRRRQBTacKRqCpuejPUDNrUiqarSJldnEzUOLXwMYJ0mBqTGugqwFqLFGEb0pbVr8uE4x2nTDDvHDjKkoplCzC1ZyqCA0SZ1gjWuUt/TPiCmXuQSWgEHNlEjKDKgFp6xy0Fa/wBKHiwhA0M2o9cqRp/LXneAwxULmiIWDOpOadesa/GlacjQxXbB3tXEZ7kOpBW6VuoWnITb0BUwTswHlqZ9H7D9ssPiTZtZWR8mVBlUJFtSCq6Bx4dY1GmpmvKb/Cs11GMEAGTGhJJjn5iup7A8Ez4q0uZlhHIdfCyuFBQr6HroYgiCZnkrjHtb4cEEESDoQRIIO4PWufCfoJCtrhCQFcnXDE6BHJ/yeSsfY2PhgrrcOxxYm3cgXUAzAbMp2uJ+6YOnIgjzN25bDAggEEQQdQQdwRV7qeMRiwKeLQrmsTi34cAMpuYYmEJYA4fT2XZv8rYKx9mQDpBDMf20e3buO2HZciZzLK5/y4EKZGt1R8dNKN0TGNTiPajCYclbt+0jDdS3iGk+yNZjlWPjOJW799bti8SAtsHIxysGxKIQ6HQ6MYkTrpXkmK4tcu3DeXxM91g8qQVnVmj3x6AdKXs3xx1xqCWObuw/hLbPaPiFuT7UHY6g770tnqvoelFZOA46LmSUuLnAIJtvl1XNGcqBsD5VpzT0naSio81GajR7PmiaZS5aC2dNJNLFLSM2aKdRQNG5qdTIig3RTG/yfRTBcFOzUhuFopAaWgxRRRQCU16fRQWkKpUgp1JFO0pNAGoMdbBtsDsRBgkaeoqeq3EnPdPETlMTMfKkbzH6Q8Eq2vCDoyL7U6HPvMn6tcMiklvFoDAAGx8+vX313Xbq85GVlEZhqDzD4gAa6nmduXnXJWEA1jWfz8qWRwo5azHLQnyFdj9H1sfpikfsP9nr51yljQyQNdz1Ndj9HLzidP2G+6fuqTd5xXhpuZXttku2ySj7jX2kcc0aACN9ARBANS8Nx/epMZWByuhMlHABKmN9wQdiCCNDVomsPj+Mt4dhfN23bYQrK7qgvJPsjMfbEkqfMg6GRZLXG2GR52Fi+dpEBVmfjXmXar/plu2ArXFcZbXiabSreVXDEk94oFuFG4gLqII6PtZ22wZtCMZBuWbgVLaC53ivAIzFSEIyxqQROo2ryzBdn7/GeIuMxCkl7l0jRELMRCzpJMBRHM8iaDjIxmHuKwKKBLEnMBB10Jka6H51c7G2+6xilioUFczAuQkuIJK6gCGqp2m4BaGIv/o6FUR8mQyxV1UC4ktqQLmYA+W5p/YvsquIxti1czIG3ytlYCRseR1pcvoa+3vnZy6Xt4dlxFq6kDwqslT3TaFw51GxBHwrpctc7wDsNh8JcFy2brOFK5rlwuYMTqRJ2rpKaejclLlpaKBokUtFFBiiikigCaKIooLswsDSRSLbiniqRvZkU5fSlmiaDLS02lpHsUs0lFA2JomiKIoHZZomkiikNkYVS4swWy5YwMu52q9VTin+Ew6gj5VUKvNO3WMRioRgSbpOnQPe8v3xXKhYWuh+kLH2+8A+vnbU22Xw57mgcqARJ2BrlcSSQi5iskyQNwFYwPltrpSpwz/joVVL2nAcDL4rZJkcgHnY9K6Psv2tXD3C4sXCe72eLQGYiJJk/VOynauaw7WlKlI/w2kzqYygSzGQNCImqHHOKkjKjZWYINN4l4iCYkGlJFbv07zi3b3F3oAuC0CSMlrQkBSY71pbluuWskYdcwYkszNqzSzHwtILN4jz3rkeCcRGULccGS/tGJGWBv6n5VsYntAqqhzoSCZh/IjkCY1PwrTGxnZS8d4apIgEDQiBrJJB5/w/mK0uxGOxdiziGw9y3cVRnuWCCLl1VVSxtXU8aOFaAIjTrM4w4wtwqAVnLEZtiWWAZHvrQwPF7tnDXQArgCQCNj3SoWkDlA5j2eVZZe9NcfO1rF4W1iLj30NzLePex3jDVgDrGXUHTblz3Nvstwi2mLt3U7xWV1AYF7hJLKDKk+IciPI1Xw3EDctrcyBC4DZBMAtyGYk7nmZq/Zx4w1trpUXBaAfIYhoYHXlvWkkRbdvUHxZnW7cHpZCfO4Kh4ZxHENZRwve5kVtQluSQCYYORH8teVXPp1CzkwlsGf3Rt7jS8E+lrDZES7av2nCqC9jugYUASTCseWhnnUL1XteBxRuLLIUYEgqSrQR5qSDViuK7J/SBg736tbz5yxI74BHYQNSRCk+nT312aOCJGo60FevTqKKKAKKKKAKKKKAZRRShabOQlFOiijatEApYooFI9CKIomiKAM1E0mSkCUx2fSEUoopGbFU+LW5tESV21ET8wavVS4u5FswpfUCAQN/NiBTTp472/vsjKGvIwLvAYkMADqTqZGwmBrXA8Tx6M1uBpmDGBsY5hfzqa7TtoLV6+QMPkuLcOdhlUtMT4kOvinfrVDuVI1sISRB8KxMRR6e9MBlwg5f0H71qC1dw4BhTmkkeDnPh1jTlXQtgQbttltIMkzoBMiBsKv8AesNlUe/18qrSd6cpbezuthz55R959PjSSiqP1LDKNdAPXWa683nidNBtrWZxQ94gzBeY9DDbE1WoJa4t7rM4PhiV0gaKBrEjSum7PcXsW8LfS6l1r91HVHDBLaSriCuYZswMEwdDHWcfG8MljGniPOfzvWl2UGES1ixi1d7hsH9G0uMBdh98m2vd+1pWO+2n03uANms2uQRQI8wI+Q+2rHaG5/0t4dbZHzFUOH4S93KqptqCo+q2YAiYiRrGlRcasXRh7pLIyqFEAMp1YAwSx5x8/Ob7mKZrk4HJqfImm2TqfT15iprthoiIknmNjHnUDWirDXpseVRLttl00BiSjqVJG0EGPKR0INevfRj2/Y4lMNcMrdlR5XACQR0BgiPMV4m1yY/v+NdN2Fu//c8FqAf0i3rHMvHLrtRIMsn1RNE1CHFODCq05+SWimqadSVBRXP8U7ZW7F1rbJcJWNRljVQ2knzooNv0lE00vTTaXWkM0genTQPUcN5UsN1FOzxTWemkBTUk1FnoZpo0JdJO8FOBqFbZqRRSulS37PoppalDUlbLVLizsEBW29w5l8KlAYnU+NlG08+dWi1I10DcgT1MfbQW3ivF7ZGIuZ1KtnMqYJB6EqSPgapxW12/7u3jLjBllpbKWjUIs6+ZI+dc8uJ0BIJMamMo9xcj5TWkZ1Zsr4qfeXWqK4hiZEAdQM39TZVHzqvjrvhO7mDAjOPgMqfI1RJ+JY9UtuQZYKdBqffG3vrIxGPUKmZwpOuUjUAz1ifWqeODG3DtvMKNcoHlAVfQL01qLiLBBbCkFgoc8okc+WvptFTVRfzhhmEMJOo06eVavBOyv6VYxjKPHYto4U/WUi9mgjYjKsa9a5fDcUnTKN9wSOWu2nLpW92f7athTiFy/q79gqztuvhcW2WIzAl4+fKpslVLpsYMxatgb5FA/wBIqn2oEYK4B1tj43AdaXAY2VWQPZUDWOQ5NFQdq8ROCfQiXt7jT2tdRpV2dJl7cFasxmH7rH3xyqkyxFXk0Deh+yrPZbA27+OsLeBNo3AbgBjwKCz6+inbWscW2WmUxrT4FjO7xOHufsXrT/6boY1V4lh8l24jKUKO6lf2SHII9x091Vg+npMVUFfZBABqQXFqhgccLlq2/wC3bR/9ShvvqYOK147cnLS0L4pe/qAMtEilxiuVeU9vb9z/AIheyq5H6uCLbMP8JOYFJXqbYmDEN7qKniv9WuTt/TFgCVGa6M2/6k+H+Ig/ZNb2D7Z4O7GTE2STyLhD/paDXzGtvp+fPaplkczv0k/ZVagfVgxSaajXbUax060HECvmjhHaPEYZgbV11A1A3XoZUiK6vA/Sjipm5lZeYCBTHkYPzBpzGJtye1nECoHxdcBY+kSw0Zrl5NJ1RYHl4bbH5UJ9IeGJg3bw6EqAPlbn5VUmMRblXejFjzp/6R0rhj2xwnPFH0LvPwBU1Wbt3gJ1vT6piD9oanZCnJ6CcZG5A9dKjPGUH10J6A5j8BXl2N+k3DqD3FlnYRDMiKh57gZ/iBVG39LN4TmsAjot17en82cfKp1Ff6nrj8V6B/XIVHxeBUNzizxooH8Tj/wDV5nb+lq3EnDsp1/zB9vhn4UifSvbLjNauARujID7vCJHvo0Wq7bHY+49u4rQVKwYSQfIszED3rWI1m2lxJREJV4He2/EYsEAQFWdzBHI1QxvbTCFHuZpPghXVnZiDJMA66QJ5VxHF768Wx623u28Oi22yMbbBWeV0YZjBO2boo3pZKxix22ulMeFUZDpHsoZITcJy+2lw+IW6vhMEkqcoBKuNxmeeUmdNK5rGcF/RMZ3Dvaud2VzPbzlFMyVBIGoG+hAOnIwzDYs27oHiW2zSzIWB56xPKfhU97XZNOsRSD4yoAA8cljI0OYnbXpG9WuI4hLFsu0eHady3LXrvr61mnhFqcxutsde9Oo1PKuS41iTduZUa41sHRnLNPU67VXaZItHiRcszalzHoINU85Zrv80ecyKhsYZs46CevQ9RWnwsrav23ZS8XgzJMAorAldtSetTpe2p2c7D3r1l7zlLFi2M7O8lmQeIlEESIjcrMiDU2Esi7ib9y+pyJhWeyHt5JBVbeFYqgAGjBpbqNTudM9rbV57du6pGGteM2i5Bv3PBlW4zbWxlBynQkCdNqnajtOHxuJZVBD4dE0uo4AHdPKshKt7OwPPqIp9RPd6VMDZTZgwACx4iRMa6TMbeVRcfwKrhXuDm9uDrsSQNJg7T76z14s2gUeEg+HTUQOXWZ131FWOLcRL4VwUI8aDNII0k8/F161G4vVc+hmdDGVtfOJ394re7CYdbmNwynY3JO+yKWOo1gwAfU9azMXigbVhFB8Fp5GYMM7XHLEAElZUICDHszGsm72LxiWcZYe44RVuauDlKBlK5xodAWBg6HLB0JFTJqrt6qPt7hsnEsUOt0sN/rgP6/WrnwK6Dt9xlMVj7t1Ig5VzL7Lm2oQunRWyyAdda5wNVFPI9y+h/juIvYa73tzOtp0tWww9hVt+yCoHLLvO1egpxD+D+qvFPo7tYIYG/dxF65burdORbeKewzDJbywFaDLEjMRp7q9E7M9qcGMLaDYvxQQ3e3s75gzTLEBmHQnXLFaS9MMse3WDiPRQffH20o4j+6P/wBi/hWBd7W4Ab4ux/qZifQBpPurN4v28wlu2r2rlq+zOq92D3ZAafExeYAjWetG/wB08bfp09/ihzHwjl/mL0orzfF/SIS5/UWuX/qbZ5Dnloo5Y/lf6eX4ecgRuB6/k06B+Y+6o7mB1Go+Mx+NOQBYAj4ieVKVZ7IBr95+ylDn8z/801mkiCBBnr8Klu3Z20676eY0p7hE7/Tl9v31G1wAkz56a6e6n3yNI57jmPxpmItqQCCYIiD1G5286XKHIlTET0I9PjypwYdPdVESCsN4Dzg6dRtTlY5hNxSPVgdvJevnU8lcV4gHnUVzTTryGtV0AkFm6Hc9PSabcxKSRMDrmadtZilzh3CxOT+7Tcn52/v86r28eomHaOmY7+Wb3Uv/ABcZpKT6KR9gquSeJWufsyOY0Pi8tOvSq9vEZTIOsEDkOWuvLSpLOOQR7QiNCoEjnymoiA2XnEyPcD9s/CmNVfwF4AeJ0PP2tPj9Y6fnm+/i0WIysT+8PmeX59Kxu61roOF9n1e0rddfz8KvldeM+Mt2rjEpOrJP8SwPTqfz5UxsagEyPcZY+7l+fStX/ldINc2pj6pPl8aXOw+ErUseNXKj2ROojnpHX8+lV7uNXMsAiDqdpOnWrvDxFu95Af7tKyltg3NRzbz5rSzGLa4RbS4HVtcx1Eg6A/hWVxHhYQu1sxlbbeFJgEabAwD5lfOLmBlc+oQQYaBvMbc6gxTshBmTHMaHMCGnTVTJ+NZ/S/tVt4E5pnSR16L+ffWzxi1GDaOd5P8AaarDDcwSF8PM6bD3/wBql45hCuGDZ3Oa4NC0iChKnXnp86OJ8mVdC9zajU5WJ6zLb+4CncI401gvCq63EKMjAkEHYggggjqOp3qG3/goQpDBoDftCG0AnkQPjTP0G4YIWZ8wJnyMRWemm0GNvKzSJGgmdZb6x05TVcU7EW2ViGEHp61Gpq4hscK4qtu2ysGMtOkR9Xr6Vr4Xj1gALN1Y/dVgZM9Qa561hB3XeGSM5XQwRoCCd53/ADNNCpuRcAPPSKlWnW4sK6i7ZdboRvGBmtuuhykgwTrzUnz0rI/SbpylssFlZSCDs8RodOfx9Kq4EeIMrMCAYJG2h135b1YxGJF/KqhQ+YKxEKHOwJX2QRzPnr1pbBLmNM6qCdNc28D+Giqz2ihysSpXQqwgj1BE0UlLNzENOaFgcp/tTDiHmYEbDfmRzouXiQBA0gnXp7qS5iPDqBvm36EeXnW22Bt3GspMgajYHX31EnFCPqg7cyDAO0z91VCSSTvSEetPQdx2f4XYxisVe4jqADb8LGDzEASJ51Nf7HgE5b4DTlyskbDYHN8dJ61xfDMebN1XUkcjBgwd9fn6gVu4vtSzKxJltww8JzCANtOVZ5Y1crN4ur4e4bbFWIEELOnQNp51mnGtptAiN9h5zTLtwsxZiSSZJOpJO80yrmKeTTt8TUjUuCBETm05RptUb4xfqsR6rNZzCmTS4yHytWr2LJEE5httGm/SpVxwO5Hv/Gs8mkosOVqC9rI8pg+fzp1hznPmse7SazLPtD1FT2sYVY8xP40pLKLZY0e6GuvLpXa8HEWLf8C/ZXnzY5v2R56R99aGH7YXkUKFSAI1B/GtuUYzGu8fY+lee5YPpVr/AJ2u6yia6c/xrOfHrlnxZ+YgZfODM0coONbnDv8ADuei/wC4/hVXFqFuqBGonpuQf7e6qvD+KNOTww0T10kiNetLjCXUNJlGK6fsmWX7HHwpZZQ8ca0WtBk12zRpJ5t01rMxF9gWg+EeEAz08zUdnipVSAWJJmTsD11qs+JZhJBM+UbaVm006JLgCoP3hM66SAdNtyKTtDxCSLfUqx6RDj7/AJVj2cW4YCG3UTGmhBGvrS492e+CR+yNByFPfRa7PxV5UJQ5syHL4VWNNyBI67+VS8GujODDOuubMp2JUSpUkhhJOmvrVbi1qcTcA27xoMab9asgMIC4lUAA07xljqYB9aWpfT3Z43cN2HW85K3cxIkB2dWJjmDbUkctP7VBxLsDetGb027WbKHcqeUgZ5BM6x4eW1Zfe3Zj9KWNP854qRlvEQcSjDp3xI8qMpNdUY2y9xnWcM3dEowYO/dG0AxcmfCQIjXYazrtWhhuHgM1u7ZcwcwkPbLL0nTK0ftSNxpvWdgb7Ap4jAu5gAdmUTPzHwrsuz3HbS2Xa8q96f8ADvBRnRlOkkCWUlUkE7AjWTUydequXfjnMVZVG/VT3bI++4ORvePTkQRWNZWZjp99e0Xe03DL6g30QEgEh7THKSNQGCnzG9UMV2U4Zd8VjvEzfWQsFMeV1Wn+UGjWoOW3mJZjqWk9SZMcvlRXoP8A9MzyxLRynDSY8yI+wUVJ7jz9MRr+TRiL0r7o+Y/Ctb/lR59ofD+9Ddmn2zD4H8a05/H+WPbBQGdN6W6jD2q1cJktJne0hKuVOdnMH+FSPvqa72nRXH/TYa4vQ2229Zmq314c/wCXPzTATOs11rfSJcAPc4XB2R1FjvG93eMwn3VzuK4m90lmuak7AR9gge7pS3+T1+FcUrAiJHP8Pwp+HsHKHO2aKfjroMQZrTXSN9oZmNAKrVOp0JqCpqoIpKkdY3qMmpNJhvbX+IfbSNufWi08EHoQfnTkGvlNAWikLuSZ391VWbX31ee4IjXnVJVXz8tt9Iny3pAx01q3ZsqAZ3pltRnHu5eVWu7k9JJ1JgRS9NErBWBAiI98zrVrBPmzLoc2YD+IHMv9Qj+amjA52Cq6SdpYjmTEkae+rN7hT2TBa2HRtV763mBBbcFhqDGlObno98ZLYQGSD5j0qVh4esgD/camxcK7exlJkbNoRJEjQxtvyqFrnKOnQa6/jU2VeNhbtkkyDufP9o9BVzBWrhUquXcGS0fsyBI15fGqK4j934PFbXZ9R3yOywqFySW08KKygnzKgRTm/Cy1612fB2c6Yi3iLlzOTKultUMiVVQxkaEa7zplpLvFOFtIfDXhOhhln3HNodN4++c/GYsSZO7k9Zjn7yPnWTxO8Gyldd/up5/0uN73f5ZY/wBTn5qfw7HhfFuGovdWRiEVzLC4O8k6bjOqtsNIrG47hMM17Nhu91GuYIZMRKqiAAeWvrWBZsEuB1/A1qcUw+dlYKMzJLsRu06z1rly+Ljl/vrafJLjuyMEKQAR0Y/AxVnAYkkheR3+H9qZw4+MfnmKrYdyDI35epEV0Y3vSbHT8ICTNxhlViBJ9ozt7p+e+5HVWO0Nr6rDwiNCdI5KIiPQV52+8clEfDc+8yffU6khOmb7Aa06+0WV31ztbdkwdPdRXB2w5AhoHSYop6n7l3+zqruIPT5jX41SfGMZ3B29N+f31Fd4ra2LsdBIVRp6EwaoXeKqPZk7xIykT/N9ledh8OU9itxFxKMxcxMbx7teus6+VZt1iYPlypcTiC+mgHT4fn3mopMRXbjLJodWmPt7/upFTSnyY2505NRHPzIHzNOhAl0g9R0nSpbrzsoFJ+i9XX3Zj9ix86dIp7o0iyGp7NigEU9bwpGiv3SCRpqsHT12qvP2VMVzSSdhoKiIpkWxbLMFHOnOo2H20xN/z0jlQEoC5kYDUGI6GNqht2j6ev8AaauYe7+r7vOsNrrm8EfV9nnPI8vOqotNlz8pinNX0u54ejAEzJ8x/eIFNua7VFmH7R+H96cGX9o/6f71pLImy3s5F1HPXbr5VLibguRIaRoDIJK/VDaCSBpOmkaaVDauQywZ8Q5Rzp90MoE6TJEe6NqVsvQ1Whw4WwlxSGkj2iiHKDE7nnC66RrqJNdX2a7K28RhjfuXbqKtxwMv7CkyxhSNNRAaPDprNcbwyzcud5kBOVMzNmjKi+0ZJjUaRuZAFWLPG7otm2GlSScugEFmJEBtQTOlc/ybvWP+RtjrXf8AleldnPo6wLWrV27iLzZ7avlzNbXxAN7QUEjXrV7tpwDB4axbFiELvBBvXG7xO6uEAqCSfFlMnpymvPOFdp8QbWSbhChR4WC6RpMv9lQYrEM7LKODJIMBjIGh0Y15+WXyT5Pf/f7OiY43FsphcBlsi8HLmxeNwWJy5+9t9yB3vS2XDRpO1YeIwVmTkt3IkwSwXTlvS42w4dSw7tlVzldgpkOqshBMz7QiPPlVPiHDWuMGDCCoZRr7PWPjV45Z73crP5LLDH6h64SCSCZggAkGNNNR6CmLduMwV2EoIGqyBuRA35b0tm5BC9AI8wBS4yQJXfmQBMRRM8rlq337GWGOvP8ApQwdqMj8s0HykwDScKw+a6gPmY/hkx8hVjAFTbymNZETrvypnA3/AF411h/9hrq+PLeV2xznUTHCNMwNac1nXL0ge/n8zWleTxH1/GmYjC/rS0CJBHwFa1CpftkNA2EDfyFFWsRZ8RpKOx09JHZW8fqfECk/5Mvf9sfBK9CB/MUE9Cfgag3nv/J17/t/JacOyd7/ALZ+Vddx3irWLD3QubIAcpJEywWJ5b1zVj6TFZfFYuIeqsj/ACIWqkt8K2RUPZK/ztH+iorvY+7/AO3U+5PnWtb+kSyZk3Rt7VpYGus5LknSqfF8QuKJezjr6EqAEt3e6WRt4XI111M0u4OmcexNw74Zf6KD2Df/ANqn9H412WB71baqGF0hFGY3A5mACzZFOYzPMzV3C3HYHMty3BI8VolTHNSGkr5xrRyGnnrdgGO+GX3QP9rCoz9G0/8ApyP5yf8Azr0X9KCtlN2yTpOrodfJhHLr9tSvxJFGuomJV0YT5Q0676wfKnyo08wb6MTysP7n/EmoH+jJp/wbsdQ4PyyV62MapEgXOvsPr6ECD8adax9sz4o56ysDnM7UcqOMeOXfowf9i774P/jUL/RZdjRH94n7BXuKuv7Q/wBXwp2cdR8RRyo4x4KfouxI/wAtj6I4/wDE1Wv9gMZlyBTlBkApdmOnsRE+VfQXejqPiPuNOz+Y+I/GjnRxfOjfRvi+Vo/1/elNsfR3igZuWXKx9TKDP81fRhu/maQ3h1o50afOmP7INatO5sYhconMxt5RqIJgzFY2KLEL3mpBjRlbSYacpMHzNe//AEl4rLwrFEQfAg363bYr59xCjukuAsc7PnGWFRsxIUNPiJXxbCJA1py7Gi4PHhJVQ0NodRtr19aq/pPKPm32A1d4dh0PeGMwEBQZBE6z4SNdPSrVm4Yy5EK67qfzNK3V6OTfqDh+M7tGOhJjT8a0bnEcrAkqVXP4lnWABInzge+qd7DAgKsKBuQAT0q5Y4PZygMbpYHVlKwRpoFNY34Zl3Y0nycWPf40xZmUBSREyZGokjzgAGenKobHFnXmYnb11NdeOD4WTCuQUIhlUEMYykFDpG/yp9rs/higJFq3clZzG86+EgmZUCG1B8jWnCa1xRy79cpdxyggx5j5/wB6U8Vnly/PKuxxHZW2zBrdrCuI9lb7gepUp7qr4fsHfDAiwpAM+F5MdJgelZz4sftd+SuQwtwgaIWM+HcwfICm4VHt3A5RhB1JUjT63yPzrWfgRLyiGASGti6mbTfTSOnM6bVEcA1p5bDXmT9lw6/1JA9/yrWdVF7jRN3z6fKlu3Jjy2rnjjCNNoOgO4HIH0pycRO3Kq0l0oYEakUVgDiHnRRxG30wop7II2H5NFFZqYfbIf8ARXf5P/6pXlx2oorb4/GWfqHnT7fsj0FFFaoqS1bE7D4VFfxty2f1bun8LFfsNLRU0567TsLxS9eeLt25cHR3Zx8GJrpe1GBtiIRBJUaKBoWWeVFFc3yN8WUhy+zp6aVo8FxLvdCuzMp0KsxYEaaEHSKWimGrx/CIo8KKvooH2VyeGM4lgdR3UwdRPeKJjrFLRSx+yq+9lco8I+AqRrYjYbdKKKDRXEHQbGn2kGug26UlFAYH0iWwOGXoA/y+X/5rdeJ3cU5GQuxQHMELHKGOhIXaY0miirx8Jcwf+Ex/fP2CrmEclRJJ05+6loqftU8TYbf+YfbWvhl1X30UVc8Z5NCN6h4h7B/POiitWbNCjpTwI209NKKKhdMJzETrqN9a9B4DhkGGJCqDDHRQNYXX1ooqMjxSW7KwPCNhyHPesLtrw+2MJcYW0DBdDkWR6GKKKmKeaWbYyjQfDzoooqg//9k="/>
          <p:cNvSpPr>
            <a:spLocks noChangeAspect="1" noChangeArrowheads="1"/>
          </p:cNvSpPr>
          <p:nvPr/>
        </p:nvSpPr>
        <p:spPr bwMode="auto">
          <a:xfrm>
            <a:off x="63500"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1748" name="AutoShape 4" descr="data:image/jpeg;base64,/9j/4AAQSkZJRgABAQAAAQABAAD/2wCEAAkGBhQSEBQUExQVFRUVFBYVGBQYFBgUGBYVFxUWGBQYFBcYGyYeGBwkGhgWHy8gIycpLCwsFR8xNTAqNSYrLCkBCQoKDgwOGg8PGiwlHyQsLCksKSwpLCwsLCksLCwsKSksLCwsLCwsLCwsLCwsKSwpLCwsKSwsKSkpLCwpKSwsLP/AABEIAMIBAwMBIgACEQEDEQH/xAAcAAABBQEBAQAAAAAAAAAAAAAAAQIDBAUGBwj/xABHEAACAQIEAwUEBggEBQMFAAABAhEAAwQSITEFQVEGEyJhcTKBkaEHQrHB0fAUI1JicoKi4TNDkrIVFiRTwkRU8RclY5Oz/8QAGQEAAwEBAQAAAAAAAAAAAAAAAAECAwQF/8QAKBEBAQACAwACAQMDBQAAAAAAAAECERIhMQNBURNhkQTB8CIycYGh/9oADAMBAAIRAxEAPwD2oCiKmApMtVyY/poqeh0p4WjLStVMLAKAKQmgGkvZ1FAooMUUUUAUUU0mgFqHEMFBYkAASSTAAHMnlUtV8cT3bQYJG8AxPODoacTVe1i7bEBXUk7CdTAkx10qd0gVzuDsNbuqwcaqJhESRkUzMRpmrRPEUI3vbjbM3MT/AIUir3UcYtmjNVA4+2DE3gfNL4/3LFY1viVzGN3dh3FoHLev+ENP/bw5ABncG5BC6geLVdNo06cvRnrBAOCgMScKYAZiWOGOwV2OpsnkxModCcsFNnKaqaSmD0oaowtSLbpXQE0E/aPtp3dGo8RaOX3r/uFLcPVP7ynC9TO4NOTDml0Oz1u08XKclgCpO7FZ2xpMajD08U4LS1O1yEApaKKShRRRQBRRRQBRRRQBRRRQBRRRQBTacKRqCpuejPUDNrUiqarSJldnEzUOLXwMYJ0mBqTGugqwFqLFGEb0pbVr8uE4x2nTDDvHDjKkoplCzC1ZyqCA0SZ1gjWuUt/TPiCmXuQSWgEHNlEjKDKgFp6xy0Fa/wBKHiwhA0M2o9cqRp/LXneAwxULmiIWDOpOadesa/GlacjQxXbB3tXEZ7kOpBW6VuoWnITb0BUwTswHlqZ9H7D9ssPiTZtZWR8mVBlUJFtSCq6Bx4dY1GmpmvKb/Cs11GMEAGTGhJJjn5iup7A8Ez4q0uZlhHIdfCyuFBQr6HroYgiCZnkrjHtb4cEEESDoQRIIO4PWufCfoJCtrhCQFcnXDE6BHJ/yeSsfY2PhgrrcOxxYm3cgXUAzAbMp2uJ+6YOnIgjzN25bDAggEEQQdQQdwRV7qeMRiwKeLQrmsTi34cAMpuYYmEJYA4fT2XZv8rYKx9mQDpBDMf20e3buO2HZciZzLK5/y4EKZGt1R8dNKN0TGNTiPajCYclbt+0jDdS3iGk+yNZjlWPjOJW799bti8SAtsHIxysGxKIQ6HQ6MYkTrpXkmK4tcu3DeXxM91g8qQVnVmj3x6AdKXs3xx1xqCWObuw/hLbPaPiFuT7UHY6g770tnqvoelFZOA46LmSUuLnAIJtvl1XNGcqBsD5VpzT0naSio81GajR7PmiaZS5aC2dNJNLFLSM2aKdRQNG5qdTIig3RTG/yfRTBcFOzUhuFopAaWgxRRRQCU16fRQWkKpUgp1JFO0pNAGoMdbBtsDsRBgkaeoqeq3EnPdPETlMTMfKkbzH6Q8Eq2vCDoyL7U6HPvMn6tcMiklvFoDAAGx8+vX313Xbq85GVlEZhqDzD4gAa6nmduXnXJWEA1jWfz8qWRwo5azHLQnyFdj9H1sfpikfsP9nr51yljQyQNdz1Ndj9HLzidP2G+6fuqTd5xXhpuZXttku2ySj7jX2kcc0aACN9ARBANS8Nx/epMZWByuhMlHABKmN9wQdiCCNDVomsPj+Mt4dhfN23bYQrK7qgvJPsjMfbEkqfMg6GRZLXG2GR52Fi+dpEBVmfjXmXar/plu2ArXFcZbXiabSreVXDEk94oFuFG4gLqII6PtZ22wZtCMZBuWbgVLaC53ivAIzFSEIyxqQROo2ryzBdn7/GeIuMxCkl7l0jRELMRCzpJMBRHM8iaDjIxmHuKwKKBLEnMBB10Jka6H51c7G2+6xilioUFczAuQkuIJK6gCGqp2m4BaGIv/o6FUR8mQyxV1UC4ktqQLmYA+W5p/YvsquIxti1czIG3ytlYCRseR1pcvoa+3vnZy6Xt4dlxFq6kDwqslT3TaFw51GxBHwrpctc7wDsNh8JcFy2brOFK5rlwuYMTqRJ2rpKaejclLlpaKBokUtFFBiiikigCaKIooLswsDSRSLbiniqRvZkU5fSlmiaDLS02lpHsUs0lFA2JomiKIoHZZomkiikNkYVS4swWy5YwMu52q9VTin+Ew6gj5VUKvNO3WMRioRgSbpOnQPe8v3xXKhYWuh+kLH2+8A+vnbU22Xw57mgcqARJ2BrlcSSQi5iskyQNwFYwPltrpSpwz/joVVL2nAcDL4rZJkcgHnY9K6Psv2tXD3C4sXCe72eLQGYiJJk/VOynauaw7WlKlI/w2kzqYygSzGQNCImqHHOKkjKjZWYINN4l4iCYkGlJFbv07zi3b3F3oAuC0CSMlrQkBSY71pbluuWskYdcwYkszNqzSzHwtILN4jz3rkeCcRGULccGS/tGJGWBv6n5VsYntAqqhzoSCZh/IjkCY1PwrTGxnZS8d4apIgEDQiBrJJB5/w/mK0uxGOxdiziGw9y3cVRnuWCCLl1VVSxtXU8aOFaAIjTrM4w4wtwqAVnLEZtiWWAZHvrQwPF7tnDXQArgCQCNj3SoWkDlA5j2eVZZe9NcfO1rF4W1iLj30NzLePex3jDVgDrGXUHTblz3Nvstwi2mLt3U7xWV1AYF7hJLKDKk+IciPI1Xw3EDctrcyBC4DZBMAtyGYk7nmZq/Zx4w1trpUXBaAfIYhoYHXlvWkkRbdvUHxZnW7cHpZCfO4Kh4ZxHENZRwve5kVtQluSQCYYORH8teVXPp1CzkwlsGf3Rt7jS8E+lrDZES7av2nCqC9jugYUASTCseWhnnUL1XteBxRuLLIUYEgqSrQR5qSDViuK7J/SBg736tbz5yxI74BHYQNSRCk+nT312aOCJGo60FevTqKKKAKKKKAKKKKAZRRShabOQlFOiijatEApYooFI9CKIomiKAM1E0mSkCUx2fSEUoopGbFU+LW5tESV21ET8wavVS4u5FswpfUCAQN/NiBTTp472/vsjKGvIwLvAYkMADqTqZGwmBrXA8Tx6M1uBpmDGBsY5hfzqa7TtoLV6+QMPkuLcOdhlUtMT4kOvinfrVDuVI1sISRB8KxMRR6e9MBlwg5f0H71qC1dw4BhTmkkeDnPh1jTlXQtgQbttltIMkzoBMiBsKv8AesNlUe/18qrSd6cpbezuthz55R959PjSSiqP1LDKNdAPXWa683nidNBtrWZxQ94gzBeY9DDbE1WoJa4t7rM4PhiV0gaKBrEjSum7PcXsW8LfS6l1r91HVHDBLaSriCuYZswMEwdDHWcfG8MljGniPOfzvWl2UGES1ixi1d7hsH9G0uMBdh98m2vd+1pWO+2n03uANms2uQRQI8wI+Q+2rHaG5/0t4dbZHzFUOH4S93KqptqCo+q2YAiYiRrGlRcasXRh7pLIyqFEAMp1YAwSx5x8/Ob7mKZrk4HJqfImm2TqfT15iprthoiIknmNjHnUDWirDXpseVRLttl00BiSjqVJG0EGPKR0INevfRj2/Y4lMNcMrdlR5XACQR0BgiPMV4m1yY/v+NdN2Fu//c8FqAf0i3rHMvHLrtRIMsn1RNE1CHFODCq05+SWimqadSVBRXP8U7ZW7F1rbJcJWNRljVQ2knzooNv0lE00vTTaXWkM0genTQPUcN5UsN1FOzxTWemkBTUk1FnoZpo0JdJO8FOBqFbZqRRSulS37PoppalDUlbLVLizsEBW29w5l8KlAYnU+NlG08+dWi1I10DcgT1MfbQW3ivF7ZGIuZ1KtnMqYJB6EqSPgapxW12/7u3jLjBllpbKWjUIs6+ZI+dc8uJ0BIJMamMo9xcj5TWkZ1Zsr4qfeXWqK4hiZEAdQM39TZVHzqvjrvhO7mDAjOPgMqfI1RJ+JY9UtuQZYKdBqffG3vrIxGPUKmZwpOuUjUAz1ifWqeODG3DtvMKNcoHlAVfQL01qLiLBBbCkFgoc8okc+WvptFTVRfzhhmEMJOo06eVavBOyv6VYxjKPHYto4U/WUi9mgjYjKsa9a5fDcUnTKN9wSOWu2nLpW92f7athTiFy/q79gqztuvhcW2WIzAl4+fKpslVLpsYMxatgb5FA/wBIqn2oEYK4B1tj43AdaXAY2VWQPZUDWOQ5NFQdq8ROCfQiXt7jT2tdRpV2dJl7cFasxmH7rH3xyqkyxFXk0Deh+yrPZbA27+OsLeBNo3AbgBjwKCz6+inbWscW2WmUxrT4FjO7xOHufsXrT/6boY1V4lh8l24jKUKO6lf2SHII9x091Vg+npMVUFfZBABqQXFqhgccLlq2/wC3bR/9ShvvqYOK147cnLS0L4pe/qAMtEilxiuVeU9vb9z/AIheyq5H6uCLbMP8JOYFJXqbYmDEN7qKniv9WuTt/TFgCVGa6M2/6k+H+Ig/ZNb2D7Z4O7GTE2STyLhD/paDXzGtvp+fPaplkczv0k/ZVagfVgxSaajXbUax060HECvmjhHaPEYZgbV11A1A3XoZUiK6vA/Sjipm5lZeYCBTHkYPzBpzGJtye1nECoHxdcBY+kSw0Zrl5NJ1RYHl4bbH5UJ9IeGJg3bw6EqAPlbn5VUmMRblXejFjzp/6R0rhj2xwnPFH0LvPwBU1Wbt3gJ1vT6piD9oanZCnJ6CcZG5A9dKjPGUH10J6A5j8BXl2N+k3DqD3FlnYRDMiKh57gZ/iBVG39LN4TmsAjot17en82cfKp1Ff6nrj8V6B/XIVHxeBUNzizxooH8Tj/wDV5nb+lq3EnDsp1/zB9vhn4UifSvbLjNauARujID7vCJHvo0Wq7bHY+49u4rQVKwYSQfIszED3rWI1m2lxJREJV4He2/EYsEAQFWdzBHI1QxvbTCFHuZpPghXVnZiDJMA66QJ5VxHF768Wx623u28Oi22yMbbBWeV0YZjBO2boo3pZKxix22ulMeFUZDpHsoZITcJy+2lw+IW6vhMEkqcoBKuNxmeeUmdNK5rGcF/RMZ3Dvaud2VzPbzlFMyVBIGoG+hAOnIwzDYs27oHiW2zSzIWB56xPKfhU97XZNOsRSD4yoAA8cljI0OYnbXpG9WuI4hLFsu0eHady3LXrvr61mnhFqcxutsde9Oo1PKuS41iTduZUa41sHRnLNPU67VXaZItHiRcszalzHoINU85Zrv80ecyKhsYZs46CevQ9RWnwsrav23ZS8XgzJMAorAldtSetTpe2p2c7D3r1l7zlLFi2M7O8lmQeIlEESIjcrMiDU2Esi7ib9y+pyJhWeyHt5JBVbeFYqgAGjBpbqNTudM9rbV57du6pGGteM2i5Bv3PBlW4zbWxlBynQkCdNqnajtOHxuJZVBD4dE0uo4AHdPKshKt7OwPPqIp9RPd6VMDZTZgwACx4iRMa6TMbeVRcfwKrhXuDm9uDrsSQNJg7T76z14s2gUeEg+HTUQOXWZ131FWOLcRL4VwUI8aDNII0k8/F161G4vVc+hmdDGVtfOJ394re7CYdbmNwynY3JO+yKWOo1gwAfU9azMXigbVhFB8Fp5GYMM7XHLEAElZUICDHszGsm72LxiWcZYe44RVuauDlKBlK5xodAWBg6HLB0JFTJqrt6qPt7hsnEsUOt0sN/rgP6/WrnwK6Dt9xlMVj7t1Ig5VzL7Lm2oQunRWyyAdda5wNVFPI9y+h/juIvYa73tzOtp0tWww9hVt+yCoHLLvO1egpxD+D+qvFPo7tYIYG/dxF65burdORbeKewzDJbywFaDLEjMRp7q9E7M9qcGMLaDYvxQQ3e3s75gzTLEBmHQnXLFaS9MMse3WDiPRQffH20o4j+6P/wBi/hWBd7W4Ab4ux/qZifQBpPurN4v28wlu2r2rlq+zOq92D3ZAafExeYAjWetG/wB08bfp09/ihzHwjl/mL0orzfF/SIS5/UWuX/qbZ5Dnloo5Y/lf6eX4ecgRuB6/k06B+Y+6o7mB1Go+Mx+NOQBYAj4ieVKVZ7IBr95+ylDn8z/801mkiCBBnr8Klu3Z20676eY0p7hE7/Tl9v31G1wAkz56a6e6n3yNI57jmPxpmItqQCCYIiD1G5286XKHIlTET0I9PjypwYdPdVESCsN4Dzg6dRtTlY5hNxSPVgdvJevnU8lcV4gHnUVzTTryGtV0AkFm6Hc9PSabcxKSRMDrmadtZilzh3CxOT+7Tcn52/v86r28eomHaOmY7+Wb3Uv/ABcZpKT6KR9gquSeJWufsyOY0Pi8tOvSq9vEZTIOsEDkOWuvLSpLOOQR7QiNCoEjnymoiA2XnEyPcD9s/CmNVfwF4AeJ0PP2tPj9Y6fnm+/i0WIysT+8PmeX59Kxu61roOF9n1e0rddfz8KvldeM+Mt2rjEpOrJP8SwPTqfz5UxsagEyPcZY+7l+fStX/ldINc2pj6pPl8aXOw+ErUseNXKj2ROojnpHX8+lV7uNXMsAiDqdpOnWrvDxFu95Af7tKyltg3NRzbz5rSzGLa4RbS4HVtcx1Eg6A/hWVxHhYQu1sxlbbeFJgEabAwD5lfOLmBlc+oQQYaBvMbc6gxTshBmTHMaHMCGnTVTJ+NZ/S/tVt4E5pnSR16L+ffWzxi1GDaOd5P8AaarDDcwSF8PM6bD3/wBql45hCuGDZ3Oa4NC0iChKnXnp86OJ8mVdC9zajU5WJ6zLb+4CncI401gvCq63EKMjAkEHYggggjqOp3qG3/goQpDBoDftCG0AnkQPjTP0G4YIWZ8wJnyMRWemm0GNvKzSJGgmdZb6x05TVcU7EW2ViGEHp61Gpq4hscK4qtu2ysGMtOkR9Xr6Vr4Xj1gALN1Y/dVgZM9Qa561hB3XeGSM5XQwRoCCd53/ADNNCpuRcAPPSKlWnW4sK6i7ZdboRvGBmtuuhykgwTrzUnz0rI/SbpylssFlZSCDs8RodOfx9Kq4EeIMrMCAYJG2h135b1YxGJF/KqhQ+YKxEKHOwJX2QRzPnr1pbBLmNM6qCdNc28D+Giqz2ihysSpXQqwgj1BE0UlLNzENOaFgcp/tTDiHmYEbDfmRzouXiQBA0gnXp7qS5iPDqBvm36EeXnW22Bt3GspMgajYHX31EnFCPqg7cyDAO0z91VCSSTvSEetPQdx2f4XYxisVe4jqADb8LGDzEASJ51Nf7HgE5b4DTlyskbDYHN8dJ61xfDMebN1XUkcjBgwd9fn6gVu4vtSzKxJltww8JzCANtOVZ5Y1crN4ur4e4bbFWIEELOnQNp51mnGtptAiN9h5zTLtwsxZiSSZJOpJO80yrmKeTTt8TUjUuCBETm05RptUb4xfqsR6rNZzCmTS4yHytWr2LJEE5httGm/SpVxwO5Hv/Gs8mkosOVqC9rI8pg+fzp1hznPmse7SazLPtD1FT2sYVY8xP40pLKLZY0e6GuvLpXa8HEWLf8C/ZXnzY5v2R56R99aGH7YXkUKFSAI1B/GtuUYzGu8fY+lee5YPpVr/AJ2u6yia6c/xrOfHrlnxZ+YgZfODM0coONbnDv8ADuei/wC4/hVXFqFuqBGonpuQf7e6qvD+KNOTww0T10kiNetLjCXUNJlGK6fsmWX7HHwpZZQ8ca0WtBk12zRpJ5t01rMxF9gWg+EeEAz08zUdnipVSAWJJmTsD11qs+JZhJBM+UbaVm006JLgCoP3hM66SAdNtyKTtDxCSLfUqx6RDj7/AJVj2cW4YCG3UTGmhBGvrS492e+CR+yNByFPfRa7PxV5UJQ5syHL4VWNNyBI67+VS8GujODDOuubMp2JUSpUkhhJOmvrVbi1qcTcA27xoMab9asgMIC4lUAA07xljqYB9aWpfT3Z43cN2HW85K3cxIkB2dWJjmDbUkctP7VBxLsDetGb027WbKHcqeUgZ5BM6x4eW1Zfe3Zj9KWNP854qRlvEQcSjDp3xI8qMpNdUY2y9xnWcM3dEowYO/dG0AxcmfCQIjXYazrtWhhuHgM1u7ZcwcwkPbLL0nTK0ftSNxpvWdgb7Ap4jAu5gAdmUTPzHwrsuz3HbS2Xa8q96f8ADvBRnRlOkkCWUlUkE7AjWTUydequXfjnMVZVG/VT3bI++4ORvePTkQRWNZWZjp99e0Xe03DL6g30QEgEh7THKSNQGCnzG9UMV2U4Zd8VjvEzfWQsFMeV1Wn+UGjWoOW3mJZjqWk9SZMcvlRXoP8A9MzyxLRynDSY8yI+wUVJ7jz9MRr+TRiL0r7o+Y/Ctb/lR59ofD+9Ddmn2zD4H8a05/H+WPbBQGdN6W6jD2q1cJktJne0hKuVOdnMH+FSPvqa72nRXH/TYa4vQ2229Zmq314c/wCXPzTATOs11rfSJcAPc4XB2R1FjvG93eMwn3VzuK4m90lmuak7AR9gge7pS3+T1+FcUrAiJHP8Pwp+HsHKHO2aKfjroMQZrTXSN9oZmNAKrVOp0JqCpqoIpKkdY3qMmpNJhvbX+IfbSNufWi08EHoQfnTkGvlNAWikLuSZ391VWbX31ee4IjXnVJVXz8tt9Iny3pAx01q3ZsqAZ3pltRnHu5eVWu7k9JJ1JgRS9NErBWBAiI98zrVrBPmzLoc2YD+IHMv9Qj+amjA52Cq6SdpYjmTEkae+rN7hT2TBa2HRtV763mBBbcFhqDGlObno98ZLYQGSD5j0qVh4esgD/camxcK7exlJkbNoRJEjQxtvyqFrnKOnQa6/jU2VeNhbtkkyDufP9o9BVzBWrhUquXcGS0fsyBI15fGqK4j934PFbXZ9R3yOywqFySW08KKygnzKgRTm/Cy1612fB2c6Yi3iLlzOTKultUMiVVQxkaEa7zplpLvFOFtIfDXhOhhln3HNodN4++c/GYsSZO7k9Zjn7yPnWTxO8Gyldd/up5/0uN73f5ZY/wBTn5qfw7HhfFuGovdWRiEVzLC4O8k6bjOqtsNIrG47hMM17Nhu91GuYIZMRKqiAAeWvrWBZsEuB1/A1qcUw+dlYKMzJLsRu06z1rly+Ljl/vrafJLjuyMEKQAR0Y/AxVnAYkkheR3+H9qZw4+MfnmKrYdyDI35epEV0Y3vSbHT8ICTNxhlViBJ9ozt7p+e+5HVWO0Nr6rDwiNCdI5KIiPQV52+8clEfDc+8yffU6khOmb7Aa06+0WV31ztbdkwdPdRXB2w5AhoHSYop6n7l3+zqruIPT5jX41SfGMZ3B29N+f31Fd4ra2LsdBIVRp6EwaoXeKqPZk7xIykT/N9ledh8OU9itxFxKMxcxMbx7teus6+VZt1iYPlypcTiC+mgHT4fn3mopMRXbjLJodWmPt7/upFTSnyY2505NRHPzIHzNOhAl0g9R0nSpbrzsoFJ+i9XX3Zj9ix86dIp7o0iyGp7NigEU9bwpGiv3SCRpqsHT12qvP2VMVzSSdhoKiIpkWxbLMFHOnOo2H20xN/z0jlQEoC5kYDUGI6GNqht2j6ev8AaauYe7+r7vOsNrrm8EfV9nnPI8vOqotNlz8pinNX0u54ejAEzJ8x/eIFNua7VFmH7R+H96cGX9o/6f71pLImy3s5F1HPXbr5VLibguRIaRoDIJK/VDaCSBpOmkaaVDauQywZ8Q5Rzp90MoE6TJEe6NqVsvQ1Whw4WwlxSGkj2iiHKDE7nnC66RrqJNdX2a7K28RhjfuXbqKtxwMv7CkyxhSNNRAaPDprNcbwyzcud5kBOVMzNmjKi+0ZJjUaRuZAFWLPG7otm2GlSScugEFmJEBtQTOlc/ybvWP+RtjrXf8AleldnPo6wLWrV27iLzZ7avlzNbXxAN7QUEjXrV7tpwDB4axbFiELvBBvXG7xO6uEAqCSfFlMnpymvPOFdp8QbWSbhChR4WC6RpMv9lQYrEM7LKODJIMBjIGh0Y15+WXyT5Pf/f7OiY43FsphcBlsi8HLmxeNwWJy5+9t9yB3vS2XDRpO1YeIwVmTkt3IkwSwXTlvS42w4dSw7tlVzldgpkOqshBMz7QiPPlVPiHDWuMGDCCoZRr7PWPjV45Z73crP5LLDH6h64SCSCZggAkGNNNR6CmLduMwV2EoIGqyBuRA35b0tm5BC9AI8wBS4yQJXfmQBMRRM8rlq337GWGOvP8ApQwdqMj8s0HykwDScKw+a6gPmY/hkx8hVjAFTbymNZETrvypnA3/AF411h/9hrq+PLeV2xznUTHCNMwNac1nXL0ge/n8zWleTxH1/GmYjC/rS0CJBHwFa1CpftkNA2EDfyFFWsRZ8RpKOx09JHZW8fqfECk/5Mvf9sfBK9CB/MUE9Cfgag3nv/J17/t/JacOyd7/ALZ+Vddx3irWLD3QubIAcpJEywWJ5b1zVj6TFZfFYuIeqsj/ACIWqkt8K2RUPZK/ztH+iorvY+7/AO3U+5PnWtb+kSyZk3Rt7VpYGus5LknSqfF8QuKJezjr6EqAEt3e6WRt4XI111M0u4OmcexNw74Zf6KD2Df/ANqn9H412WB71baqGF0hFGY3A5mACzZFOYzPMzV3C3HYHMty3BI8VolTHNSGkr5xrRyGnnrdgGO+GX3QP9rCoz9G0/8ApyP5yf8Azr0X9KCtlN2yTpOrodfJhHLr9tSvxJFGuomJV0YT5Q0676wfKnyo08wb6MTysP7n/EmoH+jJp/wbsdQ4PyyV62MapEgXOvsPr6ECD8adax9sz4o56ysDnM7UcqOMeOXfowf9i774P/jUL/RZdjRH94n7BXuKuv7Q/wBXwp2cdR8RRyo4x4KfouxI/wAtj6I4/wDE1Wv9gMZlyBTlBkApdmOnsRE+VfQXejqPiPuNOz+Y+I/GjnRxfOjfRvi+Vo/1/elNsfR3igZuWXKx9TKDP81fRhu/maQ3h1o50afOmP7INatO5sYhconMxt5RqIJgzFY2KLEL3mpBjRlbSYacpMHzNe//AEl4rLwrFEQfAg363bYr59xCjukuAsc7PnGWFRsxIUNPiJXxbCJA1py7Gi4PHhJVQ0NodRtr19aq/pPKPm32A1d4dh0PeGMwEBQZBE6z4SNdPSrVm4Yy5EK67qfzNK3V6OTfqDh+M7tGOhJjT8a0bnEcrAkqVXP4lnWABInzge+qd7DAgKsKBuQAT0q5Y4PZygMbpYHVlKwRpoFNY34Zl3Y0nycWPf40xZmUBSREyZGokjzgAGenKobHFnXmYnb11NdeOD4WTCuQUIhlUEMYykFDpG/yp9rs/higJFq3clZzG86+EgmZUCG1B8jWnCa1xRy79cpdxyggx5j5/wB6U8Vnly/PKuxxHZW2zBrdrCuI9lb7gepUp7qr4fsHfDAiwpAM+F5MdJgelZz4sftd+SuQwtwgaIWM+HcwfICm4VHt3A5RhB1JUjT63yPzrWfgRLyiGASGti6mbTfTSOnM6bVEcA1p5bDXmT9lw6/1JA9/yrWdVF7jRN3z6fKlu3Jjy2rnjjCNNoOgO4HIH0pycRO3Kq0l0oYEakUVgDiHnRRxG30wop7II2H5NFFZqYfbIf8ARXf5P/6pXlx2oorb4/GWfqHnT7fsj0FFFaoqS1bE7D4VFfxty2f1bun8LFfsNLRU0567TsLxS9eeLt25cHR3Zx8GJrpe1GBtiIRBJUaKBoWWeVFFc3yN8WUhy+zp6aVo8FxLvdCuzMp0KsxYEaaEHSKWimGrx/CIo8KKvooH2VyeGM4lgdR3UwdRPeKJjrFLRSx+yq+9lco8I+AqRrYjYbdKKKDRXEHQbGn2kGug26UlFAYH0iWwOGXoA/y+X/5rdeJ3cU5GQuxQHMELHKGOhIXaY0miirx8Jcwf+Ex/fP2CrmEclRJJ05+6loqftU8TYbf+YfbWvhl1X30UVc8Z5NCN6h4h7B/POiitWbNCjpTwI209NKKKhdMJzETrqN9a9B4DhkGGJCqDDHRQNYXX1ooqMjxSW7KwPCNhyHPesLtrw+2MJcYW0DBdDkWR6GKKKmKeaWbYyjQfDzoooqg//9k="/>
          <p:cNvSpPr>
            <a:spLocks noChangeAspect="1" noChangeArrowheads="1"/>
          </p:cNvSpPr>
          <p:nvPr/>
        </p:nvSpPr>
        <p:spPr bwMode="auto">
          <a:xfrm>
            <a:off x="63500"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1750" name="AutoShape 6" descr="data:image/jpeg;base64,/9j/4AAQSkZJRgABAQAAAQABAAD/2wCEAAkGBhQSEBQUExQVFRUVFBYVGBQYFBgUGBYVFxUWGBQYFBcYGyYeGBwkGhgWHy8gIycpLCwsFR8xNTAqNSYrLCkBCQoKDgwOGg8PGiwlHyQsLCksKSwpLCwsLCksLCwsKSksLCwsLCwsLCwsLCwsKSwpLCwsKSwsKSkpLCwpKSwsLP/AABEIAMIBAwMBIgACEQEDEQH/xAAcAAABBQEBAQAAAAAAAAAAAAAAAQIDBAUGBwj/xABHEAACAQIEAwUEBggEBQMFAAABAhEAAwQSITEFQVEGEyJhcTKBkaEHQrHB0fAUI1JicoKi4TNDkrIVFiRTwkRU8RclY5Oz/8QAGQEAAwEBAQAAAAAAAAAAAAAAAAECAwQF/8QAKBEBAQACAwACAQMDBQAAAAAAAAECERIhMQNBURNhkQTB8CIycYGh/9oADAMBAAIRAxEAPwD2oCiKmApMtVyY/poqeh0p4WjLStVMLAKAKQmgGkvZ1FAooMUUUUAUUU0mgFqHEMFBYkAASSTAAHMnlUtV8cT3bQYJG8AxPODoacTVe1i7bEBXUk7CdTAkx10qd0gVzuDsNbuqwcaqJhESRkUzMRpmrRPEUI3vbjbM3MT/AIUir3UcYtmjNVA4+2DE3gfNL4/3LFY1viVzGN3dh3FoHLev+ENP/bw5ABncG5BC6geLVdNo06cvRnrBAOCgMScKYAZiWOGOwV2OpsnkxModCcsFNnKaqaSmD0oaowtSLbpXQE0E/aPtp3dGo8RaOX3r/uFLcPVP7ynC9TO4NOTDml0Oz1u08XKclgCpO7FZ2xpMajD08U4LS1O1yEApaKKShRRRQBRRRQBRRRQBRRRQBRRRQBTacKRqCpuejPUDNrUiqarSJldnEzUOLXwMYJ0mBqTGugqwFqLFGEb0pbVr8uE4x2nTDDvHDjKkoplCzC1ZyqCA0SZ1gjWuUt/TPiCmXuQSWgEHNlEjKDKgFp6xy0Fa/wBKHiwhA0M2o9cqRp/LXneAwxULmiIWDOpOadesa/GlacjQxXbB3tXEZ7kOpBW6VuoWnITb0BUwTswHlqZ9H7D9ssPiTZtZWR8mVBlUJFtSCq6Bx4dY1GmpmvKb/Cs11GMEAGTGhJJjn5iup7A8Ez4q0uZlhHIdfCyuFBQr6HroYgiCZnkrjHtb4cEEESDoQRIIO4PWufCfoJCtrhCQFcnXDE6BHJ/yeSsfY2PhgrrcOxxYm3cgXUAzAbMp2uJ+6YOnIgjzN25bDAggEEQQdQQdwRV7qeMRiwKeLQrmsTi34cAMpuYYmEJYA4fT2XZv8rYKx9mQDpBDMf20e3buO2HZciZzLK5/y4EKZGt1R8dNKN0TGNTiPajCYclbt+0jDdS3iGk+yNZjlWPjOJW799bti8SAtsHIxysGxKIQ6HQ6MYkTrpXkmK4tcu3DeXxM91g8qQVnVmj3x6AdKXs3xx1xqCWObuw/hLbPaPiFuT7UHY6g770tnqvoelFZOA46LmSUuLnAIJtvl1XNGcqBsD5VpzT0naSio81GajR7PmiaZS5aC2dNJNLFLSM2aKdRQNG5qdTIig3RTG/yfRTBcFOzUhuFopAaWgxRRRQCU16fRQWkKpUgp1JFO0pNAGoMdbBtsDsRBgkaeoqeq3EnPdPETlMTMfKkbzH6Q8Eq2vCDoyL7U6HPvMn6tcMiklvFoDAAGx8+vX313Xbq85GVlEZhqDzD4gAa6nmduXnXJWEA1jWfz8qWRwo5azHLQnyFdj9H1sfpikfsP9nr51yljQyQNdz1Ndj9HLzidP2G+6fuqTd5xXhpuZXttku2ySj7jX2kcc0aACN9ARBANS8Nx/epMZWByuhMlHABKmN9wQdiCCNDVomsPj+Mt4dhfN23bYQrK7qgvJPsjMfbEkqfMg6GRZLXG2GR52Fi+dpEBVmfjXmXar/plu2ArXFcZbXiabSreVXDEk94oFuFG4gLqII6PtZ22wZtCMZBuWbgVLaC53ivAIzFSEIyxqQROo2ryzBdn7/GeIuMxCkl7l0jRELMRCzpJMBRHM8iaDjIxmHuKwKKBLEnMBB10Jka6H51c7G2+6xilioUFczAuQkuIJK6gCGqp2m4BaGIv/o6FUR8mQyxV1UC4ktqQLmYA+W5p/YvsquIxti1czIG3ytlYCRseR1pcvoa+3vnZy6Xt4dlxFq6kDwqslT3TaFw51GxBHwrpctc7wDsNh8JcFy2brOFK5rlwuYMTqRJ2rpKaejclLlpaKBokUtFFBiiikigCaKIooLswsDSRSLbiniqRvZkU5fSlmiaDLS02lpHsUs0lFA2JomiKIoHZZomkiikNkYVS4swWy5YwMu52q9VTin+Ew6gj5VUKvNO3WMRioRgSbpOnQPe8v3xXKhYWuh+kLH2+8A+vnbU22Xw57mgcqARJ2BrlcSSQi5iskyQNwFYwPltrpSpwz/joVVL2nAcDL4rZJkcgHnY9K6Psv2tXD3C4sXCe72eLQGYiJJk/VOynauaw7WlKlI/w2kzqYygSzGQNCImqHHOKkjKjZWYINN4l4iCYkGlJFbv07zi3b3F3oAuC0CSMlrQkBSY71pbluuWskYdcwYkszNqzSzHwtILN4jz3rkeCcRGULccGS/tGJGWBv6n5VsYntAqqhzoSCZh/IjkCY1PwrTGxnZS8d4apIgEDQiBrJJB5/w/mK0uxGOxdiziGw9y3cVRnuWCCLl1VVSxtXU8aOFaAIjTrM4w4wtwqAVnLEZtiWWAZHvrQwPF7tnDXQArgCQCNj3SoWkDlA5j2eVZZe9NcfO1rF4W1iLj30NzLePex3jDVgDrGXUHTblz3Nvstwi2mLt3U7xWV1AYF7hJLKDKk+IciPI1Xw3EDctrcyBC4DZBMAtyGYk7nmZq/Zx4w1trpUXBaAfIYhoYHXlvWkkRbdvUHxZnW7cHpZCfO4Kh4ZxHENZRwve5kVtQluSQCYYORH8teVXPp1CzkwlsGf3Rt7jS8E+lrDZES7av2nCqC9jugYUASTCseWhnnUL1XteBxRuLLIUYEgqSrQR5qSDViuK7J/SBg736tbz5yxI74BHYQNSRCk+nT312aOCJGo60FevTqKKKAKKKKAKKKKAZRRShabOQlFOiijatEApYooFI9CKIomiKAM1E0mSkCUx2fSEUoopGbFU+LW5tESV21ET8wavVS4u5FswpfUCAQN/NiBTTp472/vsjKGvIwLvAYkMADqTqZGwmBrXA8Tx6M1uBpmDGBsY5hfzqa7TtoLV6+QMPkuLcOdhlUtMT4kOvinfrVDuVI1sISRB8KxMRR6e9MBlwg5f0H71qC1dw4BhTmkkeDnPh1jTlXQtgQbttltIMkzoBMiBsKv8AesNlUe/18qrSd6cpbezuthz55R959PjSSiqP1LDKNdAPXWa683nidNBtrWZxQ94gzBeY9DDbE1WoJa4t7rM4PhiV0gaKBrEjSum7PcXsW8LfS6l1r91HVHDBLaSriCuYZswMEwdDHWcfG8MljGniPOfzvWl2UGES1ixi1d7hsH9G0uMBdh98m2vd+1pWO+2n03uANms2uQRQI8wI+Q+2rHaG5/0t4dbZHzFUOH4S93KqptqCo+q2YAiYiRrGlRcasXRh7pLIyqFEAMp1YAwSx5x8/Ob7mKZrk4HJqfImm2TqfT15iprthoiIknmNjHnUDWirDXpseVRLttl00BiSjqVJG0EGPKR0INevfRj2/Y4lMNcMrdlR5XACQR0BgiPMV4m1yY/v+NdN2Fu//c8FqAf0i3rHMvHLrtRIMsn1RNE1CHFODCq05+SWimqadSVBRXP8U7ZW7F1rbJcJWNRljVQ2knzooNv0lE00vTTaXWkM0genTQPUcN5UsN1FOzxTWemkBTUk1FnoZpo0JdJO8FOBqFbZqRRSulS37PoppalDUlbLVLizsEBW29w5l8KlAYnU+NlG08+dWi1I10DcgT1MfbQW3ivF7ZGIuZ1KtnMqYJB6EqSPgapxW12/7u3jLjBllpbKWjUIs6+ZI+dc8uJ0BIJMamMo9xcj5TWkZ1Zsr4qfeXWqK4hiZEAdQM39TZVHzqvjrvhO7mDAjOPgMqfI1RJ+JY9UtuQZYKdBqffG3vrIxGPUKmZwpOuUjUAz1ifWqeODG3DtvMKNcoHlAVfQL01qLiLBBbCkFgoc8okc+WvptFTVRfzhhmEMJOo06eVavBOyv6VYxjKPHYto4U/WUi9mgjYjKsa9a5fDcUnTKN9wSOWu2nLpW92f7athTiFy/q79gqztuvhcW2WIzAl4+fKpslVLpsYMxatgb5FA/wBIqn2oEYK4B1tj43AdaXAY2VWQPZUDWOQ5NFQdq8ROCfQiXt7jT2tdRpV2dJl7cFasxmH7rH3xyqkyxFXk0Deh+yrPZbA27+OsLeBNo3AbgBjwKCz6+inbWscW2WmUxrT4FjO7xOHufsXrT/6boY1V4lh8l24jKUKO6lf2SHII9x091Vg+npMVUFfZBABqQXFqhgccLlq2/wC3bR/9ShvvqYOK147cnLS0L4pe/qAMtEilxiuVeU9vb9z/AIheyq5H6uCLbMP8JOYFJXqbYmDEN7qKniv9WuTt/TFgCVGa6M2/6k+H+Ig/ZNb2D7Z4O7GTE2STyLhD/paDXzGtvp+fPaplkczv0k/ZVagfVgxSaajXbUax060HECvmjhHaPEYZgbV11A1A3XoZUiK6vA/Sjipm5lZeYCBTHkYPzBpzGJtye1nECoHxdcBY+kSw0Zrl5NJ1RYHl4bbH5UJ9IeGJg3bw6EqAPlbn5VUmMRblXejFjzp/6R0rhj2xwnPFH0LvPwBU1Wbt3gJ1vT6piD9oanZCnJ6CcZG5A9dKjPGUH10J6A5j8BXl2N+k3DqD3FlnYRDMiKh57gZ/iBVG39LN4TmsAjot17en82cfKp1Ff6nrj8V6B/XIVHxeBUNzizxooH8Tj/wDV5nb+lq3EnDsp1/zB9vhn4UifSvbLjNauARujID7vCJHvo0Wq7bHY+49u4rQVKwYSQfIszED3rWI1m2lxJREJV4He2/EYsEAQFWdzBHI1QxvbTCFHuZpPghXVnZiDJMA66QJ5VxHF768Wx623u28Oi22yMbbBWeV0YZjBO2boo3pZKxix22ulMeFUZDpHsoZITcJy+2lw+IW6vhMEkqcoBKuNxmeeUmdNK5rGcF/RMZ3Dvaud2VzPbzlFMyVBIGoG+hAOnIwzDYs27oHiW2zSzIWB56xPKfhU97XZNOsRSD4yoAA8cljI0OYnbXpG9WuI4hLFsu0eHady3LXrvr61mnhFqcxutsde9Oo1PKuS41iTduZUa41sHRnLNPU67VXaZItHiRcszalzHoINU85Zrv80ecyKhsYZs46CevQ9RWnwsrav23ZS8XgzJMAorAldtSetTpe2p2c7D3r1l7zlLFi2M7O8lmQeIlEESIjcrMiDU2Esi7ib9y+pyJhWeyHt5JBVbeFYqgAGjBpbqNTudM9rbV57du6pGGteM2i5Bv3PBlW4zbWxlBynQkCdNqnajtOHxuJZVBD4dE0uo4AHdPKshKt7OwPPqIp9RPd6VMDZTZgwACx4iRMa6TMbeVRcfwKrhXuDm9uDrsSQNJg7T76z14s2gUeEg+HTUQOXWZ131FWOLcRL4VwUI8aDNII0k8/F161G4vVc+hmdDGVtfOJ394re7CYdbmNwynY3JO+yKWOo1gwAfU9azMXigbVhFB8Fp5GYMM7XHLEAElZUICDHszGsm72LxiWcZYe44RVuauDlKBlK5xodAWBg6HLB0JFTJqrt6qPt7hsnEsUOt0sN/rgP6/WrnwK6Dt9xlMVj7t1Ig5VzL7Lm2oQunRWyyAdda5wNVFPI9y+h/juIvYa73tzOtp0tWww9hVt+yCoHLLvO1egpxD+D+qvFPo7tYIYG/dxF65burdORbeKewzDJbywFaDLEjMRp7q9E7M9qcGMLaDYvxQQ3e3s75gzTLEBmHQnXLFaS9MMse3WDiPRQffH20o4j+6P/wBi/hWBd7W4Ab4ux/qZifQBpPurN4v28wlu2r2rlq+zOq92D3ZAafExeYAjWetG/wB08bfp09/ihzHwjl/mL0orzfF/SIS5/UWuX/qbZ5Dnloo5Y/lf6eX4ecgRuB6/k06B+Y+6o7mB1Go+Mx+NOQBYAj4ieVKVZ7IBr95+ylDn8z/801mkiCBBnr8Klu3Z20676eY0p7hE7/Tl9v31G1wAkz56a6e6n3yNI57jmPxpmItqQCCYIiD1G5286XKHIlTET0I9PjypwYdPdVESCsN4Dzg6dRtTlY5hNxSPVgdvJevnU8lcV4gHnUVzTTryGtV0AkFm6Hc9PSabcxKSRMDrmadtZilzh3CxOT+7Tcn52/v86r28eomHaOmY7+Wb3Uv/ABcZpKT6KR9gquSeJWufsyOY0Pi8tOvSq9vEZTIOsEDkOWuvLSpLOOQR7QiNCoEjnymoiA2XnEyPcD9s/CmNVfwF4AeJ0PP2tPj9Y6fnm+/i0WIysT+8PmeX59Kxu61roOF9n1e0rddfz8KvldeM+Mt2rjEpOrJP8SwPTqfz5UxsagEyPcZY+7l+fStX/ldINc2pj6pPl8aXOw+ErUseNXKj2ROojnpHX8+lV7uNXMsAiDqdpOnWrvDxFu95Af7tKyltg3NRzbz5rSzGLa4RbS4HVtcx1Eg6A/hWVxHhYQu1sxlbbeFJgEabAwD5lfOLmBlc+oQQYaBvMbc6gxTshBmTHMaHMCGnTVTJ+NZ/S/tVt4E5pnSR16L+ffWzxi1GDaOd5P8AaarDDcwSF8PM6bD3/wBql45hCuGDZ3Oa4NC0iChKnXnp86OJ8mVdC9zajU5WJ6zLb+4CncI401gvCq63EKMjAkEHYggggjqOp3qG3/goQpDBoDftCG0AnkQPjTP0G4YIWZ8wJnyMRWemm0GNvKzSJGgmdZb6x05TVcU7EW2ViGEHp61Gpq4hscK4qtu2ysGMtOkR9Xr6Vr4Xj1gALN1Y/dVgZM9Qa561hB3XeGSM5XQwRoCCd53/ADNNCpuRcAPPSKlWnW4sK6i7ZdboRvGBmtuuhykgwTrzUnz0rI/SbpylssFlZSCDs8RodOfx9Kq4EeIMrMCAYJG2h135b1YxGJF/KqhQ+YKxEKHOwJX2QRzPnr1pbBLmNM6qCdNc28D+Giqz2ihysSpXQqwgj1BE0UlLNzENOaFgcp/tTDiHmYEbDfmRzouXiQBA0gnXp7qS5iPDqBvm36EeXnW22Bt3GspMgajYHX31EnFCPqg7cyDAO0z91VCSSTvSEetPQdx2f4XYxisVe4jqADb8LGDzEASJ51Nf7HgE5b4DTlyskbDYHN8dJ61xfDMebN1XUkcjBgwd9fn6gVu4vtSzKxJltww8JzCANtOVZ5Y1crN4ur4e4bbFWIEELOnQNp51mnGtptAiN9h5zTLtwsxZiSSZJOpJO80yrmKeTTt8TUjUuCBETm05RptUb4xfqsR6rNZzCmTS4yHytWr2LJEE5httGm/SpVxwO5Hv/Gs8mkosOVqC9rI8pg+fzp1hznPmse7SazLPtD1FT2sYVY8xP40pLKLZY0e6GuvLpXa8HEWLf8C/ZXnzY5v2R56R99aGH7YXkUKFSAI1B/GtuUYzGu8fY+lee5YPpVr/AJ2u6yia6c/xrOfHrlnxZ+YgZfODM0coONbnDv8ADuei/wC4/hVXFqFuqBGonpuQf7e6qvD+KNOTww0T10kiNetLjCXUNJlGK6fsmWX7HHwpZZQ8ca0WtBk12zRpJ5t01rMxF9gWg+EeEAz08zUdnipVSAWJJmTsD11qs+JZhJBM+UbaVm006JLgCoP3hM66SAdNtyKTtDxCSLfUqx6RDj7/AJVj2cW4YCG3UTGmhBGvrS492e+CR+yNByFPfRa7PxV5UJQ5syHL4VWNNyBI67+VS8GujODDOuubMp2JUSpUkhhJOmvrVbi1qcTcA27xoMab9asgMIC4lUAA07xljqYB9aWpfT3Z43cN2HW85K3cxIkB2dWJjmDbUkctP7VBxLsDetGb027WbKHcqeUgZ5BM6x4eW1Zfe3Zj9KWNP854qRlvEQcSjDp3xI8qMpNdUY2y9xnWcM3dEowYO/dG0AxcmfCQIjXYazrtWhhuHgM1u7ZcwcwkPbLL0nTK0ftSNxpvWdgb7Ap4jAu5gAdmUTPzHwrsuz3HbS2Xa8q96f8ADvBRnRlOkkCWUlUkE7AjWTUydequXfjnMVZVG/VT3bI++4ORvePTkQRWNZWZjp99e0Xe03DL6g30QEgEh7THKSNQGCnzG9UMV2U4Zd8VjvEzfWQsFMeV1Wn+UGjWoOW3mJZjqWk9SZMcvlRXoP8A9MzyxLRynDSY8yI+wUVJ7jz9MRr+TRiL0r7o+Y/Ctb/lR59ofD+9Ddmn2zD4H8a05/H+WPbBQGdN6W6jD2q1cJktJne0hKuVOdnMH+FSPvqa72nRXH/TYa4vQ2229Zmq314c/wCXPzTATOs11rfSJcAPc4XB2R1FjvG93eMwn3VzuK4m90lmuak7AR9gge7pS3+T1+FcUrAiJHP8Pwp+HsHKHO2aKfjroMQZrTXSN9oZmNAKrVOp0JqCpqoIpKkdY3qMmpNJhvbX+IfbSNufWi08EHoQfnTkGvlNAWikLuSZ391VWbX31ee4IjXnVJVXz8tt9Iny3pAx01q3ZsqAZ3pltRnHu5eVWu7k9JJ1JgRS9NErBWBAiI98zrVrBPmzLoc2YD+IHMv9Qj+amjA52Cq6SdpYjmTEkae+rN7hT2TBa2HRtV763mBBbcFhqDGlObno98ZLYQGSD5j0qVh4esgD/camxcK7exlJkbNoRJEjQxtvyqFrnKOnQa6/jU2VeNhbtkkyDufP9o9BVzBWrhUquXcGS0fsyBI15fGqK4j934PFbXZ9R3yOywqFySW08KKygnzKgRTm/Cy1612fB2c6Yi3iLlzOTKultUMiVVQxkaEa7zplpLvFOFtIfDXhOhhln3HNodN4++c/GYsSZO7k9Zjn7yPnWTxO8Gyldd/up5/0uN73f5ZY/wBTn5qfw7HhfFuGovdWRiEVzLC4O8k6bjOqtsNIrG47hMM17Nhu91GuYIZMRKqiAAeWvrWBZsEuB1/A1qcUw+dlYKMzJLsRu06z1rly+Ljl/vrafJLjuyMEKQAR0Y/AxVnAYkkheR3+H9qZw4+MfnmKrYdyDI35epEV0Y3vSbHT8ICTNxhlViBJ9ozt7p+e+5HVWO0Nr6rDwiNCdI5KIiPQV52+8clEfDc+8yffU6khOmb7Aa06+0WV31ztbdkwdPdRXB2w5AhoHSYop6n7l3+zqruIPT5jX41SfGMZ3B29N+f31Fd4ra2LsdBIVRp6EwaoXeKqPZk7xIykT/N9ledh8OU9itxFxKMxcxMbx7teus6+VZt1iYPlypcTiC+mgHT4fn3mopMRXbjLJodWmPt7/upFTSnyY2505NRHPzIHzNOhAl0g9R0nSpbrzsoFJ+i9XX3Zj9ix86dIp7o0iyGp7NigEU9bwpGiv3SCRpqsHT12qvP2VMVzSSdhoKiIpkWxbLMFHOnOo2H20xN/z0jlQEoC5kYDUGI6GNqht2j6ev8AaauYe7+r7vOsNrrm8EfV9nnPI8vOqotNlz8pinNX0u54ejAEzJ8x/eIFNua7VFmH7R+H96cGX9o/6f71pLImy3s5F1HPXbr5VLibguRIaRoDIJK/VDaCSBpOmkaaVDauQywZ8Q5Rzp90MoE6TJEe6NqVsvQ1Whw4WwlxSGkj2iiHKDE7nnC66RrqJNdX2a7K28RhjfuXbqKtxwMv7CkyxhSNNRAaPDprNcbwyzcud5kBOVMzNmjKi+0ZJjUaRuZAFWLPG7otm2GlSScugEFmJEBtQTOlc/ybvWP+RtjrXf8AleldnPo6wLWrV27iLzZ7avlzNbXxAN7QUEjXrV7tpwDB4axbFiELvBBvXG7xO6uEAqCSfFlMnpymvPOFdp8QbWSbhChR4WC6RpMv9lQYrEM7LKODJIMBjIGh0Y15+WXyT5Pf/f7OiY43FsphcBlsi8HLmxeNwWJy5+9t9yB3vS2XDRpO1YeIwVmTkt3IkwSwXTlvS42w4dSw7tlVzldgpkOqshBMz7QiPPlVPiHDWuMGDCCoZRr7PWPjV45Z73crP5LLDH6h64SCSCZggAkGNNNR6CmLduMwV2EoIGqyBuRA35b0tm5BC9AI8wBS4yQJXfmQBMRRM8rlq337GWGOvP8ApQwdqMj8s0HykwDScKw+a6gPmY/hkx8hVjAFTbymNZETrvypnA3/AF411h/9hrq+PLeV2xznUTHCNMwNac1nXL0ge/n8zWleTxH1/GmYjC/rS0CJBHwFa1CpftkNA2EDfyFFWsRZ8RpKOx09JHZW8fqfECk/5Mvf9sfBK9CB/MUE9Cfgag3nv/J17/t/JacOyd7/ALZ+Vddx3irWLD3QubIAcpJEywWJ5b1zVj6TFZfFYuIeqsj/ACIWqkt8K2RUPZK/ztH+iorvY+7/AO3U+5PnWtb+kSyZk3Rt7VpYGus5LknSqfF8QuKJezjr6EqAEt3e6WRt4XI111M0u4OmcexNw74Zf6KD2Df/ANqn9H412WB71baqGF0hFGY3A5mACzZFOYzPMzV3C3HYHMty3BI8VolTHNSGkr5xrRyGnnrdgGO+GX3QP9rCoz9G0/8ApyP5yf8Azr0X9KCtlN2yTpOrodfJhHLr9tSvxJFGuomJV0YT5Q0676wfKnyo08wb6MTysP7n/EmoH+jJp/wbsdQ4PyyV62MapEgXOvsPr6ECD8adax9sz4o56ysDnM7UcqOMeOXfowf9i774P/jUL/RZdjRH94n7BXuKuv7Q/wBXwp2cdR8RRyo4x4KfouxI/wAtj6I4/wDE1Wv9gMZlyBTlBkApdmOnsRE+VfQXejqPiPuNOz+Y+I/GjnRxfOjfRvi+Vo/1/elNsfR3igZuWXKx9TKDP81fRhu/maQ3h1o50afOmP7INatO5sYhconMxt5RqIJgzFY2KLEL3mpBjRlbSYacpMHzNe//AEl4rLwrFEQfAg363bYr59xCjukuAsc7PnGWFRsxIUNPiJXxbCJA1py7Gi4PHhJVQ0NodRtr19aq/pPKPm32A1d4dh0PeGMwEBQZBE6z4SNdPSrVm4Yy5EK67qfzNK3V6OTfqDh+M7tGOhJjT8a0bnEcrAkqVXP4lnWABInzge+qd7DAgKsKBuQAT0q5Y4PZygMbpYHVlKwRpoFNY34Zl3Y0nycWPf40xZmUBSREyZGokjzgAGenKobHFnXmYnb11NdeOD4WTCuQUIhlUEMYykFDpG/yp9rs/higJFq3clZzG86+EgmZUCG1B8jWnCa1xRy79cpdxyggx5j5/wB6U8Vnly/PKuxxHZW2zBrdrCuI9lb7gepUp7qr4fsHfDAiwpAM+F5MdJgelZz4sftd+SuQwtwgaIWM+HcwfICm4VHt3A5RhB1JUjT63yPzrWfgRLyiGASGti6mbTfTSOnM6bVEcA1p5bDXmT9lw6/1JA9/yrWdVF7jRN3z6fKlu3Jjy2rnjjCNNoOgO4HIH0pycRO3Kq0l0oYEakUVgDiHnRRxG30wop7II2H5NFFZqYfbIf8ARXf5P/6pXlx2oorb4/GWfqHnT7fsj0FFFaoqS1bE7D4VFfxty2f1bun8LFfsNLRU0567TsLxS9eeLt25cHR3Zx8GJrpe1GBtiIRBJUaKBoWWeVFFc3yN8WUhy+zp6aVo8FxLvdCuzMp0KsxYEaaEHSKWimGrx/CIo8KKvooH2VyeGM4lgdR3UwdRPeKJjrFLRSx+yq+9lco8I+AqRrYjYbdKKKDRXEHQbGn2kGug26UlFAYH0iWwOGXoA/y+X/5rdeJ3cU5GQuxQHMELHKGOhIXaY0miirx8Jcwf+Ex/fP2CrmEclRJJ05+6loqftU8TYbf+YfbWvhl1X30UVc8Z5NCN6h4h7B/POiitWbNCjpTwI209NKKKhdMJzETrqN9a9B4DhkGGJCqDDHRQNYXX1ooqMjxSW7KwPCNhyHPesLtrw+2MJcYW0DBdDkWR6GKKKmKeaWbYyjQfDzoooqg//9k="/>
          <p:cNvSpPr>
            <a:spLocks noChangeAspect="1" noChangeArrowheads="1"/>
          </p:cNvSpPr>
          <p:nvPr/>
        </p:nvSpPr>
        <p:spPr bwMode="auto">
          <a:xfrm>
            <a:off x="63500"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14338" name="Picture 2" descr="C:\Users\Admin\Desktop\Patching\Manual Patching Photos\Patching and Trench Restoration\23228 01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90600" y="3429000"/>
            <a:ext cx="3149600" cy="2362200"/>
          </a:xfrm>
          <a:prstGeom prst="rect">
            <a:avLst/>
          </a:prstGeom>
          <a:ln>
            <a:noFill/>
          </a:ln>
          <a:effectLst>
            <a:outerShdw blurRad="292100" dist="139700" dir="2700000" algn="tl" rotWithShape="0">
              <a:srgbClr val="333333">
                <a:alpha val="65000"/>
              </a:srgbClr>
            </a:outerShdw>
          </a:effectLst>
        </p:spPr>
      </p:pic>
      <p:pic>
        <p:nvPicPr>
          <p:cNvPr id="14339" name="Picture 3" descr="C:\Users\Admin\Desktop\Patching\Manual Patching Photos\Patching and Trench Restoration\23228 01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53000" y="3429000"/>
            <a:ext cx="3048000" cy="241890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5860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5"/>
          <p:cNvSpPr txBox="1">
            <a:spLocks noChangeArrowheads="1"/>
          </p:cNvSpPr>
          <p:nvPr/>
        </p:nvSpPr>
        <p:spPr bwMode="auto">
          <a:xfrm>
            <a:off x="346074" y="838200"/>
            <a:ext cx="7273926" cy="2431435"/>
          </a:xfrm>
          <a:prstGeom prst="rect">
            <a:avLst/>
          </a:prstGeom>
          <a:noFill/>
          <a:ln w="9525">
            <a:noFill/>
            <a:miter lim="800000"/>
            <a:headEnd/>
            <a:tailEnd/>
          </a:ln>
        </p:spPr>
        <p:txBody>
          <a:bodyPr wrap="square">
            <a:spAutoFit/>
          </a:bodyPr>
          <a:lstStyle/>
          <a:p>
            <a:pPr marL="342900" indent="-342900"/>
            <a:endParaRPr lang="en-US" dirty="0"/>
          </a:p>
          <a:p>
            <a:pPr marL="342900" indent="-342900">
              <a:buFont typeface="Wingdings" pitchFamily="2" charset="2"/>
              <a:buChar char="§"/>
            </a:pPr>
            <a:endParaRPr lang="en-US" dirty="0"/>
          </a:p>
          <a:p>
            <a:pPr marL="342900" indent="-342900"/>
            <a:r>
              <a:rPr lang="en-US" b="1" dirty="0"/>
              <a:t>Step </a:t>
            </a:r>
            <a:r>
              <a:rPr lang="en-US" b="1" dirty="0" smtClean="0"/>
              <a:t>17 </a:t>
            </a:r>
            <a:r>
              <a:rPr lang="en-US" b="1" dirty="0"/>
              <a:t>– </a:t>
            </a:r>
            <a:r>
              <a:rPr lang="en-US" b="1" dirty="0" smtClean="0"/>
              <a:t>Monitor Operation</a:t>
            </a:r>
            <a:endParaRPr lang="en-US" b="1" dirty="0"/>
          </a:p>
          <a:p>
            <a:pPr marL="342900" indent="-342900">
              <a:buFont typeface="Wingdings" pitchFamily="2" charset="2"/>
              <a:buChar char="§"/>
            </a:pPr>
            <a:endParaRPr lang="en-US" dirty="0"/>
          </a:p>
          <a:p>
            <a:pPr marL="920750" lvl="1" indent="-354013">
              <a:buFont typeface="Arial" pitchFamily="34" charset="0"/>
              <a:buChar char="•"/>
            </a:pPr>
            <a:r>
              <a:rPr lang="en-US" sz="1600" dirty="0" smtClean="0"/>
              <a:t>If more than one patch, ensure that the removal operation does not get too far ahead of the filling operation</a:t>
            </a:r>
          </a:p>
          <a:p>
            <a:pPr marL="920750" lvl="1" indent="-354013">
              <a:buFont typeface="Arial" pitchFamily="34" charset="0"/>
              <a:buChar char="•"/>
            </a:pPr>
            <a:r>
              <a:rPr lang="en-US" sz="1600" dirty="0" smtClean="0"/>
              <a:t>Do not open to traffic until material has cooled to 140 degrees</a:t>
            </a:r>
          </a:p>
          <a:p>
            <a:pPr marL="463550" indent="-354013"/>
            <a:endParaRPr lang="en-US" sz="1600" dirty="0"/>
          </a:p>
          <a:p>
            <a:pPr marL="342900" indent="-342900">
              <a:buFont typeface="Wingdings" pitchFamily="2" charset="2"/>
              <a:buNone/>
            </a:pPr>
            <a:endParaRPr lang="en-US" sz="1600" dirty="0"/>
          </a:p>
        </p:txBody>
      </p:sp>
      <p:sp>
        <p:nvSpPr>
          <p:cNvPr id="5126" name="Title 6"/>
          <p:cNvSpPr>
            <a:spLocks noGrp="1"/>
          </p:cNvSpPr>
          <p:nvPr>
            <p:ph type="title"/>
          </p:nvPr>
        </p:nvSpPr>
        <p:spPr/>
        <p:txBody>
          <a:bodyPr>
            <a:normAutofit/>
          </a:bodyPr>
          <a:lstStyle/>
          <a:p>
            <a:pPr eaLnBrk="1" hangingPunct="1"/>
            <a:r>
              <a:rPr lang="en-US" dirty="0" smtClean="0"/>
              <a:t>Step 17</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24579" name="Picture 3" descr="C:\Users\Admin\Desktop\Patching\Manual Patching Photos\Patching and Trench Restoration\Patching and Trench Restoration\HPIM173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95600" y="3352800"/>
            <a:ext cx="3059413" cy="22860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95620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457200" y="1295400"/>
            <a:ext cx="8001000" cy="2862322"/>
          </a:xfrm>
          <a:prstGeom prst="rect">
            <a:avLst/>
          </a:prstGeom>
          <a:noFill/>
          <a:ln w="9525">
            <a:noFill/>
            <a:miter lim="800000"/>
            <a:headEnd/>
            <a:tailEnd/>
          </a:ln>
        </p:spPr>
        <p:txBody>
          <a:bodyPr wrap="square">
            <a:spAutoFit/>
          </a:bodyPr>
          <a:lstStyle/>
          <a:p>
            <a:pPr marL="342900" indent="-342900"/>
            <a:r>
              <a:rPr lang="en-US" b="1" dirty="0"/>
              <a:t>Step </a:t>
            </a:r>
            <a:r>
              <a:rPr lang="en-US" b="1" dirty="0" smtClean="0"/>
              <a:t>18 </a:t>
            </a:r>
            <a:r>
              <a:rPr lang="en-US" b="1" dirty="0"/>
              <a:t>– </a:t>
            </a:r>
            <a:r>
              <a:rPr lang="en-US" b="1" dirty="0" smtClean="0"/>
              <a:t>Monitor Safety Throughout The Operation:</a:t>
            </a:r>
            <a:endParaRPr lang="en-US" b="1" dirty="0"/>
          </a:p>
          <a:p>
            <a:pPr marL="342900" indent="-342900">
              <a:buFont typeface="Wingdings" pitchFamily="2" charset="2"/>
              <a:buChar char="§"/>
            </a:pPr>
            <a:endParaRPr lang="en-US" dirty="0"/>
          </a:p>
          <a:p>
            <a:pPr marL="465138" indent="-342900">
              <a:buFont typeface="Arial" pitchFamily="34" charset="0"/>
              <a:buChar char="•"/>
            </a:pPr>
            <a:r>
              <a:rPr lang="en-US" sz="1600" dirty="0" smtClean="0"/>
              <a:t>Monitor the health of the crew, watch for signs of heat related illness</a:t>
            </a:r>
          </a:p>
          <a:p>
            <a:pPr marL="465138" indent="-342900">
              <a:buFont typeface="Arial" pitchFamily="34" charset="0"/>
              <a:buChar char="•"/>
            </a:pPr>
            <a:endParaRPr lang="en-US" sz="1600" dirty="0" smtClean="0"/>
          </a:p>
          <a:p>
            <a:pPr marL="465138" indent="-342900">
              <a:buFont typeface="Arial" pitchFamily="34" charset="0"/>
              <a:buChar char="•"/>
            </a:pPr>
            <a:r>
              <a:rPr lang="en-US" sz="1600" dirty="0" smtClean="0"/>
              <a:t>Monitor the Work Zone setup and interaction with adjacent traffic</a:t>
            </a:r>
          </a:p>
          <a:p>
            <a:pPr marL="465138" indent="-342900">
              <a:buFont typeface="Arial" pitchFamily="34" charset="0"/>
              <a:buChar char="•"/>
            </a:pPr>
            <a:endParaRPr lang="en-US" sz="1600" dirty="0" smtClean="0"/>
          </a:p>
          <a:p>
            <a:pPr marL="465138" indent="-342900">
              <a:buFont typeface="Arial" pitchFamily="34" charset="0"/>
              <a:buChar char="•"/>
            </a:pPr>
            <a:r>
              <a:rPr lang="en-US" sz="1600" dirty="0" smtClean="0"/>
              <a:t>Monitor the conduct of flaggers</a:t>
            </a:r>
          </a:p>
          <a:p>
            <a:pPr marL="342900" indent="-342900">
              <a:buFont typeface="Wingdings" pitchFamily="2" charset="2"/>
              <a:buChar char="§"/>
            </a:pPr>
            <a:endParaRPr lang="en-US" sz="1600" dirty="0" smtClean="0"/>
          </a:p>
          <a:p>
            <a:pPr marL="800100" lvl="1" indent="-342900"/>
            <a:endParaRPr lang="en-US" sz="1600" dirty="0" smtClean="0"/>
          </a:p>
          <a:p>
            <a:pPr marL="800100" lvl="1" indent="-342900">
              <a:buFont typeface="Wingdings" pitchFamily="2" charset="2"/>
              <a:buChar char="§"/>
            </a:pPr>
            <a:endParaRPr lang="en-US" sz="1600" dirty="0"/>
          </a:p>
          <a:p>
            <a:pPr marL="342900" indent="-342900"/>
            <a:endParaRPr lang="en-US" sz="1600" dirty="0"/>
          </a:p>
        </p:txBody>
      </p:sp>
      <p:sp>
        <p:nvSpPr>
          <p:cNvPr id="12294" name="Title 6"/>
          <p:cNvSpPr>
            <a:spLocks noGrp="1"/>
          </p:cNvSpPr>
          <p:nvPr>
            <p:ph type="title"/>
          </p:nvPr>
        </p:nvSpPr>
        <p:spPr/>
        <p:txBody>
          <a:bodyPr>
            <a:normAutofit/>
          </a:bodyPr>
          <a:lstStyle/>
          <a:p>
            <a:pPr eaLnBrk="1" hangingPunct="1"/>
            <a:r>
              <a:rPr lang="en-US" dirty="0" smtClean="0"/>
              <a:t>Step 18</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26626" name="Picture 2" descr="C:\Users\Admin\Desktop\Patching\Manual Patching Photos\Patching and Trench Restoration\Patching and Trench Restoration\Juniata 00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62200" y="3505199"/>
            <a:ext cx="3581400" cy="275492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68710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457200" y="1295400"/>
            <a:ext cx="8001000" cy="3847207"/>
          </a:xfrm>
          <a:prstGeom prst="rect">
            <a:avLst/>
          </a:prstGeom>
          <a:noFill/>
          <a:ln w="9525">
            <a:noFill/>
            <a:miter lim="800000"/>
            <a:headEnd/>
            <a:tailEnd/>
          </a:ln>
        </p:spPr>
        <p:txBody>
          <a:bodyPr wrap="square">
            <a:spAutoFit/>
          </a:bodyPr>
          <a:lstStyle/>
          <a:p>
            <a:pPr marL="342900" indent="-342900"/>
            <a:r>
              <a:rPr lang="en-US" b="1" dirty="0"/>
              <a:t>Step </a:t>
            </a:r>
            <a:r>
              <a:rPr lang="en-US" b="1" dirty="0" smtClean="0"/>
              <a:t>19 </a:t>
            </a:r>
            <a:r>
              <a:rPr lang="en-US" b="1" dirty="0"/>
              <a:t>– </a:t>
            </a:r>
            <a:r>
              <a:rPr lang="en-US" b="1" dirty="0" smtClean="0"/>
              <a:t>Moving from the roadway:</a:t>
            </a:r>
            <a:endParaRPr lang="en-US" b="1" dirty="0"/>
          </a:p>
          <a:p>
            <a:pPr marL="342900" indent="-342900">
              <a:buFont typeface="Wingdings" pitchFamily="2" charset="2"/>
              <a:buChar char="§"/>
            </a:pPr>
            <a:endParaRPr lang="en-US" dirty="0"/>
          </a:p>
          <a:p>
            <a:pPr marL="465138" indent="-342900">
              <a:buFont typeface="Arial" pitchFamily="34" charset="0"/>
              <a:buChar char="•"/>
            </a:pPr>
            <a:r>
              <a:rPr lang="en-US" sz="1600" dirty="0" smtClean="0"/>
              <a:t>This step is performed when stopping the operation for greater than 15 minutes</a:t>
            </a:r>
          </a:p>
          <a:p>
            <a:pPr marL="342900" indent="-342900">
              <a:buFont typeface="Wingdings" pitchFamily="2" charset="2"/>
              <a:buChar char="§"/>
            </a:pPr>
            <a:endParaRPr lang="en-US" sz="1600" dirty="0" smtClean="0"/>
          </a:p>
          <a:p>
            <a:pPr marL="800100" lvl="1" indent="-342900">
              <a:buFont typeface="Wingdings" pitchFamily="2" charset="2"/>
              <a:buChar char="ü"/>
            </a:pPr>
            <a:r>
              <a:rPr lang="en-US" sz="1600" dirty="0" smtClean="0"/>
              <a:t>Pull the equipment off of the roadway</a:t>
            </a:r>
          </a:p>
          <a:p>
            <a:pPr marL="800100" lvl="1" indent="-342900">
              <a:buFont typeface="Wingdings" pitchFamily="2" charset="2"/>
              <a:buChar char="ü"/>
            </a:pPr>
            <a:endParaRPr lang="en-US" sz="1600" dirty="0" smtClean="0"/>
          </a:p>
          <a:p>
            <a:pPr marL="800100" lvl="1" indent="-342900">
              <a:buFont typeface="Wingdings" pitchFamily="2" charset="2"/>
              <a:buChar char="ü"/>
            </a:pPr>
            <a:r>
              <a:rPr lang="en-US" sz="1600" dirty="0" smtClean="0"/>
              <a:t>Move flaggers from the roadway</a:t>
            </a:r>
          </a:p>
          <a:p>
            <a:pPr marL="800100" lvl="1" indent="-342900">
              <a:buFont typeface="Wingdings" pitchFamily="2" charset="2"/>
              <a:buChar char="ü"/>
            </a:pPr>
            <a:endParaRPr lang="en-US" sz="1600" dirty="0" smtClean="0"/>
          </a:p>
          <a:p>
            <a:pPr marL="800100" lvl="1" indent="-342900">
              <a:buFont typeface="Wingdings" pitchFamily="2" charset="2"/>
              <a:buChar char="ü"/>
            </a:pPr>
            <a:r>
              <a:rPr lang="en-US" sz="1600" dirty="0" smtClean="0"/>
              <a:t>Turn signs if taking break for greater than 15 minutes or moving to new location</a:t>
            </a:r>
          </a:p>
          <a:p>
            <a:pPr marL="800100" lvl="1" indent="-342900">
              <a:buFont typeface="Wingdings" pitchFamily="2" charset="2"/>
              <a:buChar char="ü"/>
            </a:pPr>
            <a:endParaRPr lang="en-US" sz="1600" dirty="0" smtClean="0"/>
          </a:p>
          <a:p>
            <a:pPr marL="800100" lvl="1" indent="-342900">
              <a:buFont typeface="Wingdings" pitchFamily="2" charset="2"/>
              <a:buChar char="ü"/>
            </a:pPr>
            <a:r>
              <a:rPr lang="en-US" sz="1600" dirty="0" smtClean="0"/>
              <a:t>Reverse the steps for moving back onto </a:t>
            </a:r>
          </a:p>
          <a:p>
            <a:pPr marL="804863" lvl="1" indent="-347663"/>
            <a:r>
              <a:rPr lang="en-US" sz="1600" dirty="0"/>
              <a:t>	</a:t>
            </a:r>
            <a:r>
              <a:rPr lang="en-US" sz="1600" dirty="0" smtClean="0"/>
              <a:t>roadway</a:t>
            </a:r>
          </a:p>
          <a:p>
            <a:pPr marL="800100" lvl="1" indent="-342900">
              <a:buFont typeface="Wingdings" pitchFamily="2" charset="2"/>
              <a:buChar char="ü"/>
            </a:pPr>
            <a:endParaRPr lang="en-US" sz="1600" dirty="0" smtClean="0"/>
          </a:p>
          <a:p>
            <a:pPr marL="800100" lvl="1" indent="-342900">
              <a:buFont typeface="Wingdings" pitchFamily="2" charset="2"/>
              <a:buChar char="§"/>
            </a:pPr>
            <a:endParaRPr lang="en-US" sz="1600" dirty="0"/>
          </a:p>
          <a:p>
            <a:pPr marL="342900" indent="-342900"/>
            <a:endParaRPr lang="en-US" sz="1600" dirty="0"/>
          </a:p>
        </p:txBody>
      </p:sp>
      <p:sp>
        <p:nvSpPr>
          <p:cNvPr id="12294" name="Title 6"/>
          <p:cNvSpPr>
            <a:spLocks noGrp="1"/>
          </p:cNvSpPr>
          <p:nvPr>
            <p:ph type="title"/>
          </p:nvPr>
        </p:nvSpPr>
        <p:spPr/>
        <p:txBody>
          <a:bodyPr>
            <a:normAutofit/>
          </a:bodyPr>
          <a:lstStyle/>
          <a:p>
            <a:pPr eaLnBrk="1" hangingPunct="1"/>
            <a:r>
              <a:rPr lang="en-US" dirty="0" smtClean="0"/>
              <a:t>Step 19</a:t>
            </a:r>
          </a:p>
        </p:txBody>
      </p:sp>
      <p:pic>
        <p:nvPicPr>
          <p:cNvPr id="530436" name="Picture 4" descr="http://t1.gstatic.com/images?q=tbn:ANd9GcTJ5r2yFCAT-XTdQMUfm2WLRxThM4doR5njSuUR8udoYqhEygrMlQ"/>
          <p:cNvPicPr>
            <a:picLocks noChangeAspect="1" noChangeArrowheads="1"/>
          </p:cNvPicPr>
          <p:nvPr/>
        </p:nvPicPr>
        <p:blipFill>
          <a:blip r:embed="rId4"/>
          <a:srcRect/>
          <a:stretch>
            <a:fillRect/>
          </a:stretch>
        </p:blipFill>
        <p:spPr bwMode="auto">
          <a:xfrm>
            <a:off x="3505200" y="4168140"/>
            <a:ext cx="2743200" cy="2308860"/>
          </a:xfrm>
          <a:prstGeom prst="rect">
            <a:avLst/>
          </a:prstGeom>
          <a:ln>
            <a:noFill/>
          </a:ln>
          <a:effectLst>
            <a:outerShdw blurRad="292100" dist="139700" dir="2700000" algn="tl" rotWithShape="0">
              <a:srgbClr val="333333">
                <a:alpha val="65000"/>
              </a:srgbClr>
            </a:outerShdw>
          </a:effectLst>
        </p:spPr>
      </p:pic>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spTree>
    <p:custDataLst>
      <p:tags r:id="rId1"/>
    </p:custDataLst>
    <p:extLst>
      <p:ext uri="{BB962C8B-B14F-4D97-AF65-F5344CB8AC3E}">
        <p14:creationId xmlns:p14="http://schemas.microsoft.com/office/powerpoint/2010/main" val="251826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457200" y="1295400"/>
            <a:ext cx="8001000" cy="1631216"/>
          </a:xfrm>
          <a:prstGeom prst="rect">
            <a:avLst/>
          </a:prstGeom>
          <a:noFill/>
          <a:ln w="9525">
            <a:noFill/>
            <a:miter lim="800000"/>
            <a:headEnd/>
            <a:tailEnd/>
          </a:ln>
        </p:spPr>
        <p:txBody>
          <a:bodyPr wrap="square">
            <a:spAutoFit/>
          </a:bodyPr>
          <a:lstStyle/>
          <a:p>
            <a:pPr marL="342900" indent="-342900"/>
            <a:r>
              <a:rPr lang="en-US" b="1" dirty="0"/>
              <a:t>Step </a:t>
            </a:r>
            <a:r>
              <a:rPr lang="en-US" b="1" dirty="0" smtClean="0"/>
              <a:t>20– Continue Operations:</a:t>
            </a:r>
            <a:endParaRPr lang="en-US" b="1" dirty="0"/>
          </a:p>
          <a:p>
            <a:pPr marL="342900" indent="-342900">
              <a:buFont typeface="Wingdings" pitchFamily="2" charset="2"/>
              <a:buChar char="§"/>
            </a:pPr>
            <a:endParaRPr lang="en-US" dirty="0"/>
          </a:p>
          <a:p>
            <a:pPr marL="465138" indent="-342900">
              <a:buFont typeface="Arial" pitchFamily="34" charset="0"/>
              <a:buChar char="•"/>
            </a:pPr>
            <a:r>
              <a:rPr lang="en-US" sz="1600" dirty="0" smtClean="0"/>
              <a:t>Steps 7 through 19</a:t>
            </a:r>
          </a:p>
          <a:p>
            <a:pPr marL="800100" lvl="1" indent="-342900">
              <a:buFont typeface="Wingdings" pitchFamily="2" charset="2"/>
              <a:buChar char="ü"/>
            </a:pPr>
            <a:endParaRPr lang="en-US" sz="1600" dirty="0" smtClean="0"/>
          </a:p>
          <a:p>
            <a:pPr marL="800100" lvl="1" indent="-342900">
              <a:buFont typeface="Wingdings" pitchFamily="2" charset="2"/>
              <a:buChar char="§"/>
            </a:pPr>
            <a:endParaRPr lang="en-US" sz="1600" dirty="0"/>
          </a:p>
          <a:p>
            <a:pPr marL="342900" indent="-342900"/>
            <a:endParaRPr lang="en-US" sz="1600" dirty="0"/>
          </a:p>
        </p:txBody>
      </p:sp>
      <p:sp>
        <p:nvSpPr>
          <p:cNvPr id="12294" name="Title 6"/>
          <p:cNvSpPr>
            <a:spLocks noGrp="1"/>
          </p:cNvSpPr>
          <p:nvPr>
            <p:ph type="title"/>
          </p:nvPr>
        </p:nvSpPr>
        <p:spPr/>
        <p:txBody>
          <a:bodyPr>
            <a:normAutofit/>
          </a:bodyPr>
          <a:lstStyle/>
          <a:p>
            <a:pPr eaLnBrk="1" hangingPunct="1"/>
            <a:r>
              <a:rPr lang="en-US" dirty="0" smtClean="0"/>
              <a:t>Step 20</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38400" y="2667000"/>
            <a:ext cx="4495800" cy="32004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88651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381000" y="1295400"/>
            <a:ext cx="8001000" cy="4093428"/>
          </a:xfrm>
          <a:prstGeom prst="rect">
            <a:avLst/>
          </a:prstGeom>
          <a:noFill/>
          <a:ln w="9525">
            <a:noFill/>
            <a:miter lim="800000"/>
            <a:headEnd/>
            <a:tailEnd/>
          </a:ln>
        </p:spPr>
        <p:txBody>
          <a:bodyPr wrap="square">
            <a:spAutoFit/>
          </a:bodyPr>
          <a:lstStyle/>
          <a:p>
            <a:pPr marL="342900" indent="-342900"/>
            <a:r>
              <a:rPr lang="en-US" b="1" dirty="0"/>
              <a:t>Step </a:t>
            </a:r>
            <a:r>
              <a:rPr lang="en-US" b="1" dirty="0" smtClean="0"/>
              <a:t>21 </a:t>
            </a:r>
            <a:r>
              <a:rPr lang="en-US" b="1" dirty="0"/>
              <a:t>– </a:t>
            </a:r>
            <a:r>
              <a:rPr lang="en-US" b="1" dirty="0" smtClean="0"/>
              <a:t>Breaking down the operation at the end of the day:</a:t>
            </a:r>
            <a:endParaRPr lang="en-US" b="1" dirty="0"/>
          </a:p>
          <a:p>
            <a:pPr marL="342900" indent="-342900">
              <a:buFont typeface="Wingdings" pitchFamily="2" charset="2"/>
              <a:buChar char="§"/>
            </a:pPr>
            <a:endParaRPr lang="en-US" dirty="0"/>
          </a:p>
          <a:p>
            <a:pPr marL="342900" indent="-342900">
              <a:buFont typeface="Arial" pitchFamily="34" charset="0"/>
              <a:buChar char="•"/>
            </a:pPr>
            <a:r>
              <a:rPr lang="en-US" sz="1600" dirty="0" smtClean="0"/>
              <a:t>This step is performed at the conclusion of the operation</a:t>
            </a:r>
          </a:p>
          <a:p>
            <a:pPr marL="342900" indent="-342900">
              <a:buFont typeface="Wingdings" pitchFamily="2" charset="2"/>
              <a:buChar char="§"/>
            </a:pPr>
            <a:endParaRPr lang="en-US" sz="1600" dirty="0" smtClean="0"/>
          </a:p>
          <a:p>
            <a:pPr marL="800100" lvl="1" indent="-342900">
              <a:buFont typeface="Wingdings" pitchFamily="2" charset="2"/>
              <a:buChar char="ü"/>
            </a:pPr>
            <a:r>
              <a:rPr lang="en-US" sz="1600" dirty="0" smtClean="0"/>
              <a:t>Clean the work area</a:t>
            </a:r>
          </a:p>
          <a:p>
            <a:pPr marL="800100" lvl="1" indent="-342900">
              <a:buFont typeface="Wingdings" pitchFamily="2" charset="2"/>
              <a:buChar char="ü"/>
            </a:pPr>
            <a:endParaRPr lang="en-US" sz="1600" dirty="0" smtClean="0"/>
          </a:p>
          <a:p>
            <a:pPr marL="800100" lvl="1" indent="-342900">
              <a:buFont typeface="Wingdings" pitchFamily="2" charset="2"/>
              <a:buChar char="ü"/>
            </a:pPr>
            <a:r>
              <a:rPr lang="en-US" sz="1600" dirty="0" smtClean="0"/>
              <a:t>Pull the equipment off of the roadway</a:t>
            </a:r>
          </a:p>
          <a:p>
            <a:pPr marL="800100" lvl="1" indent="-342900">
              <a:buFont typeface="Wingdings" pitchFamily="2" charset="2"/>
              <a:buChar char="ü"/>
            </a:pPr>
            <a:endParaRPr lang="en-US" sz="1600" dirty="0" smtClean="0"/>
          </a:p>
          <a:p>
            <a:pPr marL="800100" lvl="1" indent="-342900">
              <a:buFont typeface="Wingdings" pitchFamily="2" charset="2"/>
              <a:buChar char="ü"/>
            </a:pPr>
            <a:r>
              <a:rPr lang="en-US" sz="1600" dirty="0" smtClean="0"/>
              <a:t>Move flaggers from the roadway</a:t>
            </a:r>
          </a:p>
          <a:p>
            <a:pPr marL="800100" lvl="1" indent="-342900">
              <a:buFont typeface="Wingdings" pitchFamily="2" charset="2"/>
              <a:buChar char="ü"/>
            </a:pPr>
            <a:endParaRPr lang="en-US" sz="1600" dirty="0" smtClean="0"/>
          </a:p>
          <a:p>
            <a:pPr marL="800100" lvl="1" indent="-342900">
              <a:buFont typeface="Wingdings" pitchFamily="2" charset="2"/>
              <a:buChar char="ü"/>
            </a:pPr>
            <a:r>
              <a:rPr lang="en-US" sz="1600" dirty="0" smtClean="0"/>
              <a:t>Remove WZTC signs</a:t>
            </a:r>
          </a:p>
          <a:p>
            <a:pPr marL="800100" lvl="1" indent="-342900">
              <a:buFont typeface="Wingdings" pitchFamily="2" charset="2"/>
              <a:buChar char="ü"/>
            </a:pPr>
            <a:endParaRPr lang="en-US" sz="1600" dirty="0" smtClean="0"/>
          </a:p>
          <a:p>
            <a:pPr marL="800100" lvl="1" indent="-342900">
              <a:buFont typeface="Wingdings" pitchFamily="2" charset="2"/>
              <a:buChar char="ü"/>
            </a:pPr>
            <a:r>
              <a:rPr lang="en-US" sz="1600" dirty="0" smtClean="0"/>
              <a:t>Return to the assembly area</a:t>
            </a:r>
          </a:p>
          <a:p>
            <a:pPr marL="800100" lvl="1" indent="-342900">
              <a:buFont typeface="Wingdings" pitchFamily="2" charset="2"/>
              <a:buChar char="§"/>
            </a:pPr>
            <a:endParaRPr lang="en-US" sz="1600" dirty="0" smtClean="0"/>
          </a:p>
          <a:p>
            <a:pPr marL="800100" lvl="1" indent="-342900">
              <a:buFont typeface="Wingdings" pitchFamily="2" charset="2"/>
              <a:buChar char="§"/>
            </a:pPr>
            <a:endParaRPr lang="en-US" sz="1600" dirty="0"/>
          </a:p>
          <a:p>
            <a:pPr marL="342900" indent="-342900"/>
            <a:endParaRPr lang="en-US" sz="1600" dirty="0"/>
          </a:p>
        </p:txBody>
      </p:sp>
      <p:sp>
        <p:nvSpPr>
          <p:cNvPr id="12294" name="Title 6"/>
          <p:cNvSpPr>
            <a:spLocks noGrp="1"/>
          </p:cNvSpPr>
          <p:nvPr>
            <p:ph type="title"/>
          </p:nvPr>
        </p:nvSpPr>
        <p:spPr/>
        <p:txBody>
          <a:bodyPr>
            <a:normAutofit/>
          </a:bodyPr>
          <a:lstStyle/>
          <a:p>
            <a:pPr eaLnBrk="1" hangingPunct="1"/>
            <a:r>
              <a:rPr lang="en-US" dirty="0" smtClean="0"/>
              <a:t>Step 21</a:t>
            </a:r>
          </a:p>
        </p:txBody>
      </p:sp>
      <p:sp>
        <p:nvSpPr>
          <p:cNvPr id="9"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2" name="Picture 2" descr="C:\Users\Admin\Desktop\photos\mhm photos 2\DSCN006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00600" y="2819400"/>
            <a:ext cx="3454400" cy="25908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08222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600200"/>
            <a:ext cx="3657600" cy="3810000"/>
          </a:xfrm>
        </p:spPr>
        <p:txBody>
          <a:bodyPr>
            <a:normAutofit fontScale="85000" lnSpcReduction="10000"/>
          </a:bodyPr>
          <a:lstStyle/>
          <a:p>
            <a:pPr marL="465138" indent="-465138"/>
            <a:r>
              <a:rPr lang="en-US" dirty="0" smtClean="0"/>
              <a:t>Cost effective</a:t>
            </a:r>
          </a:p>
          <a:p>
            <a:pPr marL="465138" indent="-465138"/>
            <a:r>
              <a:rPr lang="en-US" dirty="0" smtClean="0"/>
              <a:t>Includes planned events, such as widening or surface improvements</a:t>
            </a:r>
          </a:p>
          <a:p>
            <a:pPr marL="465138" indent="-465138"/>
            <a:r>
              <a:rPr lang="en-US" dirty="0" smtClean="0"/>
              <a:t>Helps extend useful life of roadway</a:t>
            </a:r>
          </a:p>
          <a:p>
            <a:pPr marL="465138" indent="-465138"/>
            <a:r>
              <a:rPr lang="en-US" dirty="0" smtClean="0"/>
              <a:t>Minimizes tort liability</a:t>
            </a:r>
            <a:endParaRPr lang="en-US" dirty="0"/>
          </a:p>
        </p:txBody>
      </p:sp>
      <p:sp>
        <p:nvSpPr>
          <p:cNvPr id="5" name="Title 4"/>
          <p:cNvSpPr>
            <a:spLocks noGrp="1"/>
          </p:cNvSpPr>
          <p:nvPr>
            <p:ph type="title"/>
          </p:nvPr>
        </p:nvSpPr>
        <p:spPr/>
        <p:txBody>
          <a:bodyPr>
            <a:normAutofit fontScale="90000"/>
          </a:bodyPr>
          <a:lstStyle/>
          <a:p>
            <a:r>
              <a:rPr lang="en-US" dirty="0" smtClean="0"/>
              <a:t>Attributes of a Well-Planned Activity</a:t>
            </a:r>
            <a:endParaRPr lang="en-US" dirty="0"/>
          </a:p>
        </p:txBody>
      </p:sp>
      <p:pic>
        <p:nvPicPr>
          <p:cNvPr id="88065" name="Picture 1" descr="C:\Users\Admin\Desktop\photos\mhm 2 photos\DSC0088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14799" y="1600200"/>
            <a:ext cx="4398963" cy="3886200"/>
          </a:xfrm>
          <a:prstGeom prst="rect">
            <a:avLst/>
          </a:prstGeom>
          <a:noFill/>
        </p:spPr>
      </p:pic>
      <p:sp>
        <p:nvSpPr>
          <p:cNvPr id="8"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28468005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381000" y="1295400"/>
            <a:ext cx="8001000" cy="3847207"/>
          </a:xfrm>
          <a:prstGeom prst="rect">
            <a:avLst/>
          </a:prstGeom>
          <a:noFill/>
          <a:ln w="9525">
            <a:noFill/>
            <a:miter lim="800000"/>
            <a:headEnd/>
            <a:tailEnd/>
          </a:ln>
        </p:spPr>
        <p:txBody>
          <a:bodyPr wrap="square">
            <a:spAutoFit/>
          </a:bodyPr>
          <a:lstStyle/>
          <a:p>
            <a:pPr marL="342900" indent="-342900"/>
            <a:r>
              <a:rPr lang="en-US" b="1" dirty="0"/>
              <a:t>Step </a:t>
            </a:r>
            <a:r>
              <a:rPr lang="en-US" b="1" dirty="0" smtClean="0"/>
              <a:t>22 </a:t>
            </a:r>
            <a:r>
              <a:rPr lang="en-US" b="1" dirty="0"/>
              <a:t>– </a:t>
            </a:r>
            <a:r>
              <a:rPr lang="en-US" b="1" dirty="0" smtClean="0"/>
              <a:t>Clean equipment and prepare for next day’s activities:</a:t>
            </a:r>
            <a:endParaRPr lang="en-US" b="1" dirty="0"/>
          </a:p>
          <a:p>
            <a:pPr marL="342900" indent="-342900">
              <a:buFont typeface="Wingdings" pitchFamily="2" charset="2"/>
              <a:buChar char="§"/>
            </a:pPr>
            <a:endParaRPr lang="en-US" dirty="0"/>
          </a:p>
          <a:p>
            <a:pPr marL="465138" indent="-342900">
              <a:buFont typeface="Arial" pitchFamily="34" charset="0"/>
              <a:buChar char="•"/>
            </a:pPr>
            <a:r>
              <a:rPr lang="en-US" sz="1600" dirty="0" smtClean="0"/>
              <a:t>This step is performed at the assembly or equipment staging area</a:t>
            </a:r>
          </a:p>
          <a:p>
            <a:pPr marL="342900" indent="-342900">
              <a:buFont typeface="Wingdings" pitchFamily="2" charset="2"/>
              <a:buChar char="§"/>
            </a:pPr>
            <a:endParaRPr lang="en-US" sz="1600" dirty="0" smtClean="0"/>
          </a:p>
          <a:p>
            <a:pPr marL="800100" lvl="1" indent="-342900">
              <a:buFont typeface="Wingdings" pitchFamily="2" charset="2"/>
              <a:buChar char="ü"/>
            </a:pPr>
            <a:r>
              <a:rPr lang="en-US" sz="1600" dirty="0" smtClean="0"/>
              <a:t>Clean equipment and hand tools</a:t>
            </a:r>
          </a:p>
          <a:p>
            <a:pPr marL="800100" lvl="1" indent="-342900">
              <a:buFont typeface="Wingdings" pitchFamily="2" charset="2"/>
              <a:buChar char="ü"/>
            </a:pPr>
            <a:endParaRPr lang="en-US" sz="1600" dirty="0" smtClean="0"/>
          </a:p>
          <a:p>
            <a:pPr marL="800100" lvl="1" indent="-342900">
              <a:buFont typeface="Wingdings" pitchFamily="2" charset="2"/>
              <a:buChar char="ü"/>
            </a:pPr>
            <a:r>
              <a:rPr lang="en-US" sz="1600" dirty="0" smtClean="0"/>
              <a:t>Complete equipment M-614 documents</a:t>
            </a:r>
          </a:p>
          <a:p>
            <a:pPr marL="800100" lvl="1" indent="-342900">
              <a:buFont typeface="Wingdings" pitchFamily="2" charset="2"/>
              <a:buChar char="ü"/>
            </a:pPr>
            <a:endParaRPr lang="en-US" sz="1600" dirty="0" smtClean="0"/>
          </a:p>
          <a:p>
            <a:pPr marL="800100" lvl="1" indent="-342900">
              <a:buFont typeface="Wingdings" pitchFamily="2" charset="2"/>
              <a:buChar char="ü"/>
            </a:pPr>
            <a:r>
              <a:rPr lang="en-US" sz="1600" dirty="0" smtClean="0"/>
              <a:t>Conduct an informal AAR with crew members to discuss the strengths and opportunities observed that day</a:t>
            </a:r>
          </a:p>
          <a:p>
            <a:pPr marL="800100" lvl="1" indent="-342900">
              <a:buFont typeface="Wingdings" pitchFamily="2" charset="2"/>
              <a:buChar char="ü"/>
            </a:pPr>
            <a:endParaRPr lang="en-US" sz="1600" dirty="0" smtClean="0"/>
          </a:p>
          <a:p>
            <a:pPr marL="800100" lvl="1" indent="-342900">
              <a:buFont typeface="Wingdings" pitchFamily="2" charset="2"/>
              <a:buChar char="ü"/>
            </a:pPr>
            <a:r>
              <a:rPr lang="en-US" sz="1600" dirty="0" smtClean="0"/>
              <a:t>Go home safely!</a:t>
            </a:r>
          </a:p>
          <a:p>
            <a:pPr marL="800100" lvl="1" indent="-342900">
              <a:buFont typeface="Wingdings" pitchFamily="2" charset="2"/>
              <a:buChar char="ü"/>
            </a:pPr>
            <a:endParaRPr lang="en-US" sz="1600" dirty="0" smtClean="0"/>
          </a:p>
          <a:p>
            <a:pPr marL="800100" lvl="1" indent="-342900">
              <a:buFont typeface="Wingdings" pitchFamily="2" charset="2"/>
              <a:buChar char="§"/>
            </a:pPr>
            <a:endParaRPr lang="en-US" sz="1600" dirty="0"/>
          </a:p>
          <a:p>
            <a:pPr marL="342900" indent="-342900"/>
            <a:endParaRPr lang="en-US" sz="1600" dirty="0"/>
          </a:p>
        </p:txBody>
      </p:sp>
      <p:sp>
        <p:nvSpPr>
          <p:cNvPr id="12294" name="Title 6"/>
          <p:cNvSpPr>
            <a:spLocks noGrp="1"/>
          </p:cNvSpPr>
          <p:nvPr>
            <p:ph type="title"/>
          </p:nvPr>
        </p:nvSpPr>
        <p:spPr/>
        <p:txBody>
          <a:bodyPr>
            <a:normAutofit/>
          </a:bodyPr>
          <a:lstStyle/>
          <a:p>
            <a:pPr eaLnBrk="1" hangingPunct="1"/>
            <a:r>
              <a:rPr lang="en-US" dirty="0" smtClean="0"/>
              <a:t>Step 22</a:t>
            </a:r>
          </a:p>
        </p:txBody>
      </p:sp>
      <p:pic>
        <p:nvPicPr>
          <p:cNvPr id="780289" name="Picture 1" descr="C:\Users\Admin\Desktop\Base Repair and Widening\base repair\Base repair photos\DSCN032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43400" y="3962400"/>
            <a:ext cx="3454400" cy="2590800"/>
          </a:xfrm>
          <a:prstGeom prst="rect">
            <a:avLst/>
          </a:prstGeom>
          <a:noFill/>
        </p:spPr>
      </p:pic>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spTree>
    <p:custDataLst>
      <p:tags r:id="rId1"/>
    </p:custDataLst>
    <p:extLst>
      <p:ext uri="{BB962C8B-B14F-4D97-AF65-F5344CB8AC3E}">
        <p14:creationId xmlns:p14="http://schemas.microsoft.com/office/powerpoint/2010/main" val="81236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nodeType="clickEffect">
                                  <p:stCondLst>
                                    <p:cond delay="0"/>
                                  </p:stCondLst>
                                  <p:iterate type="lt">
                                    <p:tmPct val="10000"/>
                                  </p:iterate>
                                  <p:childTnLst>
                                    <p:animClr clrSpc="rgb" dir="cw">
                                      <p:cBhvr override="childStyle">
                                        <p:cTn id="6" dur="500" fill="hold"/>
                                        <p:tgtEl>
                                          <p:spTgt spid="12291">
                                            <p:txEl>
                                              <p:pRg st="10" end="10"/>
                                            </p:txEl>
                                          </p:spTgt>
                                        </p:tgtEl>
                                        <p:attrNameLst>
                                          <p:attrName>style.color</p:attrName>
                                        </p:attrNameLst>
                                      </p:cBhvr>
                                      <p:to>
                                        <a:srgbClr val="C00000"/>
                                      </p:to>
                                    </p:animClr>
                                    <p:animClr clrSpc="rgb" dir="cw">
                                      <p:cBhvr>
                                        <p:cTn id="7" dur="500" fill="hold"/>
                                        <p:tgtEl>
                                          <p:spTgt spid="12291">
                                            <p:txEl>
                                              <p:pRg st="10" end="10"/>
                                            </p:txEl>
                                          </p:spTgt>
                                        </p:tgtEl>
                                        <p:attrNameLst>
                                          <p:attrName>fillcolor</p:attrName>
                                        </p:attrNameLst>
                                      </p:cBhvr>
                                      <p:to>
                                        <a:srgbClr val="C00000"/>
                                      </p:to>
                                    </p:animClr>
                                    <p:set>
                                      <p:cBhvr>
                                        <p:cTn id="8" dur="500" fill="hold"/>
                                        <p:tgtEl>
                                          <p:spTgt spid="12291">
                                            <p:txEl>
                                              <p:pRg st="10" end="10"/>
                                            </p:txEl>
                                          </p:spTgt>
                                        </p:tgtEl>
                                        <p:attrNameLst>
                                          <p:attrName>fill.type</p:attrName>
                                        </p:attrNameLst>
                                      </p:cBhvr>
                                      <p:to>
                                        <p:strVal val="solid"/>
                                      </p:to>
                                    </p:set>
                                    <p:anim to="1.5" calcmode="lin" valueType="num">
                                      <p:cBhvr override="childStyle">
                                        <p:cTn id="9" dur="500" fill="hold"/>
                                        <p:tgtEl>
                                          <p:spTgt spid="12291">
                                            <p:txEl>
                                              <p:pRg st="10" end="1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13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Preventative maintenance</a:t>
            </a:r>
            <a:endParaRPr lang="en-US" dirty="0"/>
          </a:p>
        </p:txBody>
      </p:sp>
      <p:sp>
        <p:nvSpPr>
          <p:cNvPr id="9" name="Title 4">
            <a:hlinkClick r:id="rId2" action="ppaction://hlinksldjump"/>
          </p:cNvPr>
          <p:cNvSpPr txBox="1">
            <a:spLocks/>
          </p:cNvSpPr>
          <p:nvPr/>
        </p:nvSpPr>
        <p:spPr>
          <a:xfrm>
            <a:off x="-15922"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Preventative Maintenance</a:t>
            </a:r>
            <a:endParaRPr lang="en-US" sz="1100" b="0" spc="0" dirty="0">
              <a:effectLst/>
            </a:endParaRPr>
          </a:p>
        </p:txBody>
      </p:sp>
    </p:spTree>
    <p:extLst>
      <p:ext uri="{BB962C8B-B14F-4D97-AF65-F5344CB8AC3E}">
        <p14:creationId xmlns:p14="http://schemas.microsoft.com/office/powerpoint/2010/main" val="347986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lstStyle/>
          <a:p>
            <a:r>
              <a:rPr lang="en-US" smtClean="0"/>
              <a:t>Identify actions that, when taken, will help maximize the useful life of the completed maintenance activity.</a:t>
            </a:r>
          </a:p>
          <a:p>
            <a:pPr lvl="0"/>
            <a:endParaRPr lang="en-US" smtClean="0"/>
          </a:p>
          <a:p>
            <a:endParaRPr lang="en-US" smtClean="0"/>
          </a:p>
          <a:p>
            <a:endParaRPr lang="en-US" smtClean="0"/>
          </a:p>
          <a:p>
            <a:endParaRPr lang="en-US" smtClean="0"/>
          </a:p>
          <a:p>
            <a:endParaRPr lang="en-US" dirty="0"/>
          </a:p>
        </p:txBody>
      </p:sp>
      <p:sp>
        <p:nvSpPr>
          <p:cNvPr id="9" name="Title 4">
            <a:hlinkClick r:id="rId2" action="ppaction://hlinksldjump"/>
          </p:cNvPr>
          <p:cNvSpPr txBox="1">
            <a:spLocks/>
          </p:cNvSpPr>
          <p:nvPr/>
        </p:nvSpPr>
        <p:spPr>
          <a:xfrm>
            <a:off x="-15922"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Preventative Maintenance</a:t>
            </a:r>
            <a:endParaRPr lang="en-US" sz="1100" b="0" spc="0" dirty="0">
              <a:effectLst/>
            </a:endParaRPr>
          </a:p>
        </p:txBody>
      </p:sp>
    </p:spTree>
    <p:extLst>
      <p:ext uri="{BB962C8B-B14F-4D97-AF65-F5344CB8AC3E}">
        <p14:creationId xmlns:p14="http://schemas.microsoft.com/office/powerpoint/2010/main" val="30233727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Preventive Maintenance</a:t>
            </a:r>
            <a:endParaRPr lang="en-US" dirty="0"/>
          </a:p>
        </p:txBody>
      </p:sp>
      <p:sp>
        <p:nvSpPr>
          <p:cNvPr id="3" name="Content Placeholder 2"/>
          <p:cNvSpPr>
            <a:spLocks noGrp="1"/>
          </p:cNvSpPr>
          <p:nvPr>
            <p:ph type="subTitle" idx="1"/>
          </p:nvPr>
        </p:nvSpPr>
        <p:spPr/>
        <p:txBody>
          <a:bodyPr/>
          <a:lstStyle/>
          <a:p>
            <a:pPr marL="463550" lvl="0" indent="-463550">
              <a:buFont typeface="Arial" pitchFamily="34" charset="0"/>
              <a:buChar char="•"/>
            </a:pPr>
            <a:r>
              <a:rPr lang="en-US" dirty="0" smtClean="0"/>
              <a:t>Perform routine inspections</a:t>
            </a:r>
          </a:p>
          <a:p>
            <a:pPr marL="463550" lvl="0" indent="-463550">
              <a:buFont typeface="Arial" pitchFamily="34" charset="0"/>
              <a:buChar char="•"/>
            </a:pPr>
            <a:r>
              <a:rPr lang="en-US" dirty="0" smtClean="0"/>
              <a:t>Perform inspections during and after major weather events</a:t>
            </a:r>
          </a:p>
          <a:p>
            <a:pPr marL="463550" lvl="0" indent="-463550">
              <a:buFont typeface="Arial" pitchFamily="34" charset="0"/>
              <a:buChar char="•"/>
            </a:pPr>
            <a:r>
              <a:rPr lang="en-US" dirty="0" smtClean="0"/>
              <a:t>Maintain tail ditches</a:t>
            </a:r>
          </a:p>
          <a:p>
            <a:pPr>
              <a:buFont typeface="Wingdings" pitchFamily="2" charset="2"/>
              <a:buChar char="ü"/>
            </a:pPr>
            <a:endParaRPr lang="en-US" dirty="0"/>
          </a:p>
        </p:txBody>
      </p:sp>
      <p:pic>
        <p:nvPicPr>
          <p:cNvPr id="161794" name="Picture 2" descr="C:\Users\Admin\Desktop\photos\mhm photos 2\DSCN007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000" y="4419600"/>
            <a:ext cx="3048000" cy="2286000"/>
          </a:xfrm>
          <a:prstGeom prst="rect">
            <a:avLst/>
          </a:prstGeom>
          <a:ln>
            <a:noFill/>
          </a:ln>
          <a:effectLst>
            <a:outerShdw blurRad="292100" dist="139700" dir="2700000" algn="tl" rotWithShape="0">
              <a:srgbClr val="333333">
                <a:alpha val="65000"/>
              </a:srgbClr>
            </a:outerShdw>
          </a:effectLst>
        </p:spPr>
      </p:pic>
      <p:pic>
        <p:nvPicPr>
          <p:cNvPr id="161795" name="Picture 3" descr="C:\Users\Admin\Desktop\photos\Pipe Photos\DSCN019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4419600"/>
            <a:ext cx="2971800" cy="2228850"/>
          </a:xfrm>
          <a:prstGeom prst="rect">
            <a:avLst/>
          </a:prstGeom>
          <a:ln>
            <a:noFill/>
          </a:ln>
          <a:effectLst>
            <a:outerShdw blurRad="292100" dist="139700" dir="2700000" algn="tl" rotWithShape="0">
              <a:srgbClr val="333333">
                <a:alpha val="65000"/>
              </a:srgbClr>
            </a:outerShdw>
          </a:effectLst>
        </p:spPr>
      </p:pic>
      <p:sp>
        <p:nvSpPr>
          <p:cNvPr id="12" name="Title 4">
            <a:hlinkClick r:id="rId4" action="ppaction://hlinksldjump"/>
          </p:cNvPr>
          <p:cNvSpPr txBox="1">
            <a:spLocks/>
          </p:cNvSpPr>
          <p:nvPr/>
        </p:nvSpPr>
        <p:spPr>
          <a:xfrm>
            <a:off x="-15922"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Preventative Maintenance</a:t>
            </a:r>
            <a:endParaRPr lang="en-US" sz="1100" b="0" spc="0" dirty="0">
              <a:effectLst/>
            </a:endParaRPr>
          </a:p>
        </p:txBody>
      </p:sp>
    </p:spTree>
    <p:extLst>
      <p:ext uri="{BB962C8B-B14F-4D97-AF65-F5344CB8AC3E}">
        <p14:creationId xmlns:p14="http://schemas.microsoft.com/office/powerpoint/2010/main" val="5870604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Preventive Maintenance</a:t>
            </a:r>
            <a:endParaRPr lang="en-US" dirty="0"/>
          </a:p>
        </p:txBody>
      </p:sp>
      <p:sp>
        <p:nvSpPr>
          <p:cNvPr id="3" name="Content Placeholder 2"/>
          <p:cNvSpPr>
            <a:spLocks noGrp="1"/>
          </p:cNvSpPr>
          <p:nvPr>
            <p:ph type="subTitle" idx="1"/>
          </p:nvPr>
        </p:nvSpPr>
        <p:spPr/>
        <p:txBody>
          <a:bodyPr/>
          <a:lstStyle/>
          <a:p>
            <a:pPr marL="457200" lvl="0" indent="-457200">
              <a:buFont typeface="Arial" pitchFamily="34" charset="0"/>
              <a:buChar char="•"/>
            </a:pPr>
            <a:r>
              <a:rPr lang="en-US" dirty="0" smtClean="0"/>
              <a:t>Clean inlets</a:t>
            </a:r>
          </a:p>
          <a:p>
            <a:pPr marL="457200" lvl="0" indent="-457200">
              <a:buFont typeface="Arial" pitchFamily="34" charset="0"/>
              <a:buChar char="•"/>
            </a:pPr>
            <a:r>
              <a:rPr lang="en-US" dirty="0" smtClean="0"/>
              <a:t>Perform flushing activities as needed</a:t>
            </a:r>
          </a:p>
          <a:p>
            <a:pPr marL="457200" lvl="0" indent="-457200">
              <a:buFont typeface="Arial" pitchFamily="34" charset="0"/>
              <a:buChar char="•"/>
            </a:pPr>
            <a:r>
              <a:rPr lang="en-US" dirty="0" smtClean="0"/>
              <a:t>Vegetation control</a:t>
            </a:r>
          </a:p>
          <a:p>
            <a:pPr>
              <a:buFont typeface="Wingdings" pitchFamily="2" charset="2"/>
              <a:buChar char="ü"/>
            </a:pPr>
            <a:endParaRPr lang="en-US" dirty="0"/>
          </a:p>
        </p:txBody>
      </p:sp>
      <p:pic>
        <p:nvPicPr>
          <p:cNvPr id="162818" name="Picture 2" descr="C:\Users\Admin\Desktop\MHM Photos\Brushing\Brushing 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91200" y="4038600"/>
            <a:ext cx="2514600" cy="1981200"/>
          </a:xfrm>
          <a:prstGeom prst="rect">
            <a:avLst/>
          </a:prstGeom>
          <a:ln>
            <a:noFill/>
          </a:ln>
          <a:effectLst>
            <a:outerShdw blurRad="292100" dist="139700" dir="2700000" algn="tl" rotWithShape="0">
              <a:srgbClr val="333333">
                <a:alpha val="65000"/>
              </a:srgbClr>
            </a:outerShdw>
          </a:effectLst>
        </p:spPr>
      </p:pic>
      <p:pic>
        <p:nvPicPr>
          <p:cNvPr id="162819" name="Picture 3" descr="C:\Users\Admin\Desktop\photos\mhm 2 photos\DSC0089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4038600"/>
            <a:ext cx="2667000" cy="2000250"/>
          </a:xfrm>
          <a:prstGeom prst="rect">
            <a:avLst/>
          </a:prstGeom>
          <a:ln>
            <a:noFill/>
          </a:ln>
          <a:effectLst>
            <a:outerShdw blurRad="292100" dist="139700" dir="2700000" algn="tl" rotWithShape="0">
              <a:srgbClr val="333333">
                <a:alpha val="65000"/>
              </a:srgbClr>
            </a:outerShdw>
          </a:effectLst>
        </p:spPr>
      </p:pic>
      <p:pic>
        <p:nvPicPr>
          <p:cNvPr id="161794" name="Picture 2" descr="C:\Users\Admin\Desktop\jetvac-001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0" y="4038600"/>
            <a:ext cx="2514600" cy="2000250"/>
          </a:xfrm>
          <a:prstGeom prst="rect">
            <a:avLst/>
          </a:prstGeom>
          <a:ln>
            <a:noFill/>
          </a:ln>
          <a:effectLst>
            <a:outerShdw blurRad="292100" dist="139700" dir="2700000" algn="tl" rotWithShape="0">
              <a:srgbClr val="333333">
                <a:alpha val="65000"/>
              </a:srgbClr>
            </a:outerShdw>
          </a:effectLst>
        </p:spPr>
      </p:pic>
      <p:sp>
        <p:nvSpPr>
          <p:cNvPr id="13" name="Title 4">
            <a:hlinkClick r:id="rId5" action="ppaction://hlinksldjump"/>
          </p:cNvPr>
          <p:cNvSpPr txBox="1">
            <a:spLocks/>
          </p:cNvSpPr>
          <p:nvPr/>
        </p:nvSpPr>
        <p:spPr>
          <a:xfrm>
            <a:off x="-15922"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Preventative Maintenance</a:t>
            </a:r>
            <a:endParaRPr lang="en-US" sz="1100" b="0" spc="0" dirty="0">
              <a:effectLst/>
            </a:endParaRPr>
          </a:p>
        </p:txBody>
      </p:sp>
    </p:spTree>
    <p:extLst>
      <p:ext uri="{BB962C8B-B14F-4D97-AF65-F5344CB8AC3E}">
        <p14:creationId xmlns:p14="http://schemas.microsoft.com/office/powerpoint/2010/main" val="346825311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Follow-up Activities</a:t>
            </a:r>
            <a:endParaRPr lang="en-US" dirty="0"/>
          </a:p>
        </p:txBody>
      </p:sp>
      <p:sp>
        <p:nvSpPr>
          <p:cNvPr id="3" name="Content Placeholder 2"/>
          <p:cNvSpPr>
            <a:spLocks noGrp="1"/>
          </p:cNvSpPr>
          <p:nvPr>
            <p:ph type="subTitle" idx="1"/>
          </p:nvPr>
        </p:nvSpPr>
        <p:spPr/>
        <p:txBody>
          <a:bodyPr/>
          <a:lstStyle/>
          <a:p>
            <a:pPr marL="457200" lvl="0" indent="-457200">
              <a:buFont typeface="Arial" pitchFamily="34" charset="0"/>
              <a:buChar char="•"/>
            </a:pPr>
            <a:r>
              <a:rPr lang="en-US" dirty="0" smtClean="0"/>
              <a:t>Shoulder cutting that includes h</a:t>
            </a:r>
            <a:r>
              <a:rPr lang="en-US" dirty="0" smtClean="0">
                <a:solidFill>
                  <a:schemeClr val="tx1"/>
                </a:solidFill>
              </a:rPr>
              <a:t>andwork around inlets</a:t>
            </a:r>
          </a:p>
        </p:txBody>
      </p:sp>
      <p:pic>
        <p:nvPicPr>
          <p:cNvPr id="163842" name="Picture 2" descr="C:\Users\Admin\Desktop\MHM Photos\Shoulder cutting\Shoulder cut 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 y="3733800"/>
            <a:ext cx="3429000" cy="2171700"/>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9200" y="3733800"/>
            <a:ext cx="3276600" cy="2228850"/>
          </a:xfrm>
          <a:prstGeom prst="rect">
            <a:avLst/>
          </a:prstGeom>
          <a:ln>
            <a:noFill/>
          </a:ln>
          <a:effectLst>
            <a:outerShdw blurRad="292100" dist="139700" dir="2700000" algn="tl" rotWithShape="0">
              <a:srgbClr val="333333">
                <a:alpha val="65000"/>
              </a:srgbClr>
            </a:outerShdw>
          </a:effectLst>
        </p:spPr>
      </p:pic>
      <p:sp>
        <p:nvSpPr>
          <p:cNvPr id="12" name="&quot;No&quot; Symbol 11"/>
          <p:cNvSpPr/>
          <p:nvPr/>
        </p:nvSpPr>
        <p:spPr>
          <a:xfrm>
            <a:off x="5486400" y="3886200"/>
            <a:ext cx="2286000" cy="2133600"/>
          </a:xfrm>
          <a:prstGeom prst="noSmoking">
            <a:avLst>
              <a:gd name="adj" fmla="val 554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4">
            <a:hlinkClick r:id="rId4" action="ppaction://hlinksldjump"/>
          </p:cNvPr>
          <p:cNvSpPr txBox="1">
            <a:spLocks/>
          </p:cNvSpPr>
          <p:nvPr/>
        </p:nvSpPr>
        <p:spPr>
          <a:xfrm>
            <a:off x="-15922"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Preventative Maintenance</a:t>
            </a:r>
            <a:endParaRPr lang="en-US" sz="1100" b="0" spc="0" dirty="0">
              <a:effectLst/>
            </a:endParaRPr>
          </a:p>
        </p:txBody>
      </p:sp>
    </p:spTree>
    <p:extLst>
      <p:ext uri="{BB962C8B-B14F-4D97-AF65-F5344CB8AC3E}">
        <p14:creationId xmlns:p14="http://schemas.microsoft.com/office/powerpoint/2010/main" val="39070112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Preventive Maintenance</a:t>
            </a:r>
            <a:endParaRPr lang="en-US" dirty="0"/>
          </a:p>
        </p:txBody>
      </p:sp>
      <p:sp>
        <p:nvSpPr>
          <p:cNvPr id="3" name="Content Placeholder 2"/>
          <p:cNvSpPr>
            <a:spLocks noGrp="1"/>
          </p:cNvSpPr>
          <p:nvPr>
            <p:ph type="subTitle" idx="1"/>
          </p:nvPr>
        </p:nvSpPr>
        <p:spPr/>
        <p:txBody>
          <a:bodyPr>
            <a:normAutofit/>
          </a:bodyPr>
          <a:lstStyle/>
          <a:p>
            <a:pPr lvl="0" algn="ctr"/>
            <a:endParaRPr lang="en-US" smtClean="0"/>
          </a:p>
          <a:p>
            <a:pPr lvl="0" algn="ctr"/>
            <a:r>
              <a:rPr lang="en-US" smtClean="0"/>
              <a:t>Indentify other factors that could impact the effectiveness of the pipe being replaced</a:t>
            </a:r>
          </a:p>
          <a:p>
            <a:endParaRPr lang="en-US" dirty="0"/>
          </a:p>
        </p:txBody>
      </p:sp>
      <p:sp>
        <p:nvSpPr>
          <p:cNvPr id="10" name="Title 4">
            <a:hlinkClick r:id="rId2" action="ppaction://hlinksldjump"/>
          </p:cNvPr>
          <p:cNvSpPr txBox="1">
            <a:spLocks/>
          </p:cNvSpPr>
          <p:nvPr/>
        </p:nvSpPr>
        <p:spPr>
          <a:xfrm>
            <a:off x="-15922"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Preventative Maintenance</a:t>
            </a:r>
            <a:endParaRPr lang="en-US" sz="1100" b="0" spc="0" dirty="0">
              <a:effectLst/>
            </a:endParaRPr>
          </a:p>
        </p:txBody>
      </p:sp>
    </p:spTree>
    <p:extLst>
      <p:ext uri="{BB962C8B-B14F-4D97-AF65-F5344CB8AC3E}">
        <p14:creationId xmlns:p14="http://schemas.microsoft.com/office/powerpoint/2010/main" val="23881679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Preventive Maintenance</a:t>
            </a:r>
            <a:endParaRPr lang="en-US" dirty="0"/>
          </a:p>
        </p:txBody>
      </p:sp>
      <p:sp>
        <p:nvSpPr>
          <p:cNvPr id="3" name="Content Placeholder 2"/>
          <p:cNvSpPr>
            <a:spLocks noGrp="1"/>
          </p:cNvSpPr>
          <p:nvPr>
            <p:ph type="subTitle" idx="1"/>
          </p:nvPr>
        </p:nvSpPr>
        <p:spPr/>
        <p:txBody>
          <a:bodyPr vert="horz" lIns="91440" tIns="45720" rIns="91440" bIns="45720" rtlCol="0">
            <a:normAutofit/>
          </a:bodyPr>
          <a:lstStyle/>
          <a:p>
            <a:pPr marL="463550" indent="-463550">
              <a:buFont typeface="Arial" pitchFamily="34" charset="0"/>
              <a:buChar char="•"/>
            </a:pPr>
            <a:r>
              <a:rPr lang="en-US" dirty="0" smtClean="0"/>
              <a:t>Development of area (legal and illegal driveways, storm water runoff, etc.)</a:t>
            </a:r>
          </a:p>
          <a:p>
            <a:pPr>
              <a:buFont typeface="Wingdings" pitchFamily="2" charset="2"/>
              <a:buChar char="ü"/>
            </a:pPr>
            <a:endParaRPr lang="en-US" dirty="0" smtClean="0"/>
          </a:p>
          <a:p>
            <a:endParaRPr lang="en-US" dirty="0"/>
          </a:p>
        </p:txBody>
      </p:sp>
      <p:pic>
        <p:nvPicPr>
          <p:cNvPr id="164866" name="Picture 2" descr="C:\Users\Admin\Desktop\photos\mhm 2 photos\DSC0087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5000" y="3429000"/>
            <a:ext cx="4191000" cy="3143250"/>
          </a:xfrm>
          <a:prstGeom prst="rect">
            <a:avLst/>
          </a:prstGeom>
          <a:ln>
            <a:noFill/>
          </a:ln>
          <a:effectLst>
            <a:outerShdw blurRad="292100" dist="139700" dir="2700000" algn="tl" rotWithShape="0">
              <a:srgbClr val="333333">
                <a:alpha val="65000"/>
              </a:srgbClr>
            </a:outerShdw>
          </a:effectLst>
        </p:spPr>
      </p:pic>
      <p:sp>
        <p:nvSpPr>
          <p:cNvPr id="11" name="Title 4">
            <a:hlinkClick r:id="rId3" action="ppaction://hlinksldjump"/>
          </p:cNvPr>
          <p:cNvSpPr txBox="1">
            <a:spLocks/>
          </p:cNvSpPr>
          <p:nvPr/>
        </p:nvSpPr>
        <p:spPr>
          <a:xfrm>
            <a:off x="-15922"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Preventative Maintenance</a:t>
            </a:r>
            <a:endParaRPr lang="en-US" sz="1100" b="0" spc="0" dirty="0">
              <a:effectLst/>
            </a:endParaRPr>
          </a:p>
        </p:txBody>
      </p:sp>
    </p:spTree>
    <p:extLst>
      <p:ext uri="{BB962C8B-B14F-4D97-AF65-F5344CB8AC3E}">
        <p14:creationId xmlns:p14="http://schemas.microsoft.com/office/powerpoint/2010/main" val="32901202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Preventive Maintenance</a:t>
            </a:r>
            <a:endParaRPr lang="en-US" dirty="0"/>
          </a:p>
        </p:txBody>
      </p:sp>
      <p:sp>
        <p:nvSpPr>
          <p:cNvPr id="3" name="Content Placeholder 2"/>
          <p:cNvSpPr>
            <a:spLocks noGrp="1"/>
          </p:cNvSpPr>
          <p:nvPr>
            <p:ph type="subTitle" idx="1"/>
          </p:nvPr>
        </p:nvSpPr>
        <p:spPr/>
        <p:txBody>
          <a:bodyPr vert="horz" lIns="91440" tIns="45720" rIns="91440" bIns="45720" rtlCol="0">
            <a:normAutofit/>
          </a:bodyPr>
          <a:lstStyle/>
          <a:p>
            <a:pPr marL="463550" lvl="1" indent="-463550" algn="l">
              <a:buFont typeface="Arial" pitchFamily="34" charset="0"/>
              <a:buChar char="•"/>
            </a:pPr>
            <a:r>
              <a:rPr lang="en-US" sz="3200" dirty="0" smtClean="0">
                <a:solidFill>
                  <a:schemeClr val="tx1"/>
                </a:solidFill>
              </a:rPr>
              <a:t>Shoulder washouts</a:t>
            </a:r>
          </a:p>
          <a:p>
            <a:pPr marL="0" lvl="1" algn="l">
              <a:buFont typeface="Wingdings" pitchFamily="2" charset="2"/>
              <a:buChar char="ü"/>
            </a:pPr>
            <a:endParaRPr lang="en-US" sz="3200" dirty="0" smtClean="0">
              <a:solidFill>
                <a:schemeClr val="tx1"/>
              </a:solidFill>
            </a:endParaRPr>
          </a:p>
          <a:p>
            <a:pPr>
              <a:buFont typeface="Wingdings" pitchFamily="2" charset="2"/>
              <a:buChar char="ü"/>
            </a:pPr>
            <a:endParaRPr lang="en-US" dirty="0"/>
          </a:p>
        </p:txBody>
      </p:sp>
      <p:pic>
        <p:nvPicPr>
          <p:cNvPr id="6" name="Picture 4" descr="28"/>
          <p:cNvPicPr>
            <a:picLocks noChangeAspect="1" noChangeArrowheads="1"/>
          </p:cNvPicPr>
          <p:nvPr/>
        </p:nvPicPr>
        <p:blipFill>
          <a:blip r:embed="rId2" cstate="print">
            <a:lum bright="10000" contrast="10000"/>
          </a:blip>
          <a:srcRect/>
          <a:stretch>
            <a:fillRect/>
          </a:stretch>
        </p:blipFill>
        <p:spPr bwMode="auto">
          <a:xfrm>
            <a:off x="2514600" y="2743200"/>
            <a:ext cx="3352800" cy="3901440"/>
          </a:xfrm>
          <a:prstGeom prst="rect">
            <a:avLst/>
          </a:prstGeom>
          <a:ln>
            <a:noFill/>
          </a:ln>
          <a:effectLst>
            <a:outerShdw blurRad="292100" dist="139700" dir="2700000" algn="tl" rotWithShape="0">
              <a:srgbClr val="333333">
                <a:alpha val="65000"/>
              </a:srgbClr>
            </a:outerShdw>
          </a:effectLst>
        </p:spPr>
      </p:pic>
      <p:sp>
        <p:nvSpPr>
          <p:cNvPr id="12" name="Title 4">
            <a:hlinkClick r:id="rId3" action="ppaction://hlinksldjump"/>
          </p:cNvPr>
          <p:cNvSpPr txBox="1">
            <a:spLocks/>
          </p:cNvSpPr>
          <p:nvPr/>
        </p:nvSpPr>
        <p:spPr>
          <a:xfrm>
            <a:off x="-15922"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Preventative Maintenance</a:t>
            </a:r>
            <a:endParaRPr lang="en-US" sz="1100" b="0" spc="0" dirty="0">
              <a:effectLst/>
            </a:endParaRPr>
          </a:p>
        </p:txBody>
      </p:sp>
    </p:spTree>
    <p:extLst>
      <p:ext uri="{BB962C8B-B14F-4D97-AF65-F5344CB8AC3E}">
        <p14:creationId xmlns:p14="http://schemas.microsoft.com/office/powerpoint/2010/main" val="32665434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1336343"/>
            <a:ext cx="3200400" cy="4419600"/>
          </a:xfrm>
        </p:spPr>
        <p:txBody>
          <a:bodyPr>
            <a:normAutofit/>
          </a:bodyPr>
          <a:lstStyle/>
          <a:p>
            <a:pPr marL="465138" indent="-465138"/>
            <a:r>
              <a:rPr lang="en-US" sz="2800" dirty="0" smtClean="0"/>
              <a:t>Reflects best use of resources – manpower and equipment</a:t>
            </a:r>
          </a:p>
          <a:p>
            <a:pPr marL="465138" indent="-465138"/>
            <a:r>
              <a:rPr lang="en-US" sz="2800" dirty="0" smtClean="0"/>
              <a:t>Attracts positive PR</a:t>
            </a:r>
          </a:p>
          <a:p>
            <a:pPr marL="465138" indent="-465138"/>
            <a:r>
              <a:rPr lang="en-US" sz="2800" dirty="0" smtClean="0"/>
              <a:t>Maximizes life of the asset (pipe)</a:t>
            </a:r>
          </a:p>
        </p:txBody>
      </p:sp>
      <p:sp>
        <p:nvSpPr>
          <p:cNvPr id="7" name="Title 6"/>
          <p:cNvSpPr>
            <a:spLocks noGrp="1"/>
          </p:cNvSpPr>
          <p:nvPr>
            <p:ph type="title"/>
          </p:nvPr>
        </p:nvSpPr>
        <p:spPr/>
        <p:txBody>
          <a:bodyPr>
            <a:normAutofit fontScale="90000"/>
          </a:bodyPr>
          <a:lstStyle/>
          <a:p>
            <a:r>
              <a:rPr lang="en-US" dirty="0" smtClean="0"/>
              <a:t>Attributes of a Well-Planned Activity</a:t>
            </a:r>
            <a:endParaRPr lang="en-US" dirty="0"/>
          </a:p>
        </p:txBody>
      </p:sp>
      <p:pic>
        <p:nvPicPr>
          <p:cNvPr id="5" name="Picture 9"/>
          <p:cNvPicPr>
            <a:picLocks noChangeAspect="1" noChangeArrowheads="1"/>
          </p:cNvPicPr>
          <p:nvPr/>
        </p:nvPicPr>
        <p:blipFill>
          <a:blip r:embed="rId2" cstate="email">
            <a:lum bright="-30000" contrast="40000"/>
            <a:extLst>
              <a:ext uri="{28A0092B-C50C-407E-A947-70E740481C1C}">
                <a14:useLocalDpi xmlns:a14="http://schemas.microsoft.com/office/drawing/2010/main"/>
              </a:ext>
            </a:extLst>
          </a:blip>
          <a:srcRect/>
          <a:stretch>
            <a:fillRect/>
          </a:stretch>
        </p:blipFill>
        <p:spPr bwMode="auto">
          <a:xfrm>
            <a:off x="3733800" y="1371600"/>
            <a:ext cx="4724400" cy="4471307"/>
          </a:xfrm>
          <a:prstGeom prst="rect">
            <a:avLst/>
          </a:prstGeom>
          <a:ln>
            <a:noFill/>
          </a:ln>
          <a:effectLst>
            <a:outerShdw blurRad="292100" dist="139700" dir="2700000" algn="tl" rotWithShape="0">
              <a:srgbClr val="333333">
                <a:alpha val="65000"/>
              </a:srgbClr>
            </a:outerShdw>
          </a:effectLst>
        </p:spPr>
      </p:pic>
      <p:sp>
        <p:nvSpPr>
          <p:cNvPr id="6"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34200774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normAutofit/>
          </a:bodyPr>
          <a:lstStyle/>
          <a:p>
            <a:pPr marL="514350" lvl="0" indent="-514350">
              <a:buFont typeface="+mj-lt"/>
              <a:buAutoNum type="arabicPeriod"/>
            </a:pPr>
            <a:r>
              <a:rPr lang="en-US" dirty="0" smtClean="0">
                <a:effectLst>
                  <a:glow rad="101600">
                    <a:schemeClr val="accent1">
                      <a:satMod val="175000"/>
                      <a:alpha val="40000"/>
                    </a:schemeClr>
                  </a:glow>
                </a:effectLst>
                <a:hlinkClick r:id="rId3" action="ppaction://hlinksldjump"/>
              </a:rPr>
              <a:t>Identify actions that, when taken, will help maximize the useful life of the completed maintenance activity.</a:t>
            </a:r>
            <a:endParaRPr lang="en-US" dirty="0" smtClean="0">
              <a:effectLst>
                <a:glow rad="101600">
                  <a:schemeClr val="accent1">
                    <a:satMod val="175000"/>
                    <a:alpha val="40000"/>
                  </a:schemeClr>
                </a:glow>
              </a:effectLst>
            </a:endParaRPr>
          </a:p>
        </p:txBody>
      </p:sp>
      <p:sp>
        <p:nvSpPr>
          <p:cNvPr id="11" name="Title 4">
            <a:hlinkClick r:id="rId4" action="ppaction://hlinksldjump"/>
          </p:cNvPr>
          <p:cNvSpPr txBox="1">
            <a:spLocks/>
          </p:cNvSpPr>
          <p:nvPr/>
        </p:nvSpPr>
        <p:spPr>
          <a:xfrm>
            <a:off x="-15922"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Preventative Maintenance</a:t>
            </a:r>
            <a:endParaRPr lang="en-US" sz="1100" b="0" spc="0" dirty="0">
              <a:effectLst/>
            </a:endParaRPr>
          </a:p>
        </p:txBody>
      </p:sp>
    </p:spTree>
    <p:extLst>
      <p:ext uri="{BB962C8B-B14F-4D97-AF65-F5344CB8AC3E}">
        <p14:creationId xmlns:p14="http://schemas.microsoft.com/office/powerpoint/2010/main" val="353829525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7"/>
          <p:cNvSpPr>
            <a:spLocks noGrp="1"/>
          </p:cNvSpPr>
          <p:nvPr>
            <p:ph sz="half" idx="1"/>
          </p:nvPr>
        </p:nvSpPr>
        <p:spPr/>
        <p:txBody>
          <a:bodyPr>
            <a:normAutofit/>
          </a:bodyPr>
          <a:lstStyle/>
          <a:p>
            <a:pPr marL="514350" lvl="0" indent="-514350">
              <a:buFont typeface="+mj-lt"/>
              <a:buAutoNum type="arabicPeriod"/>
            </a:pPr>
            <a:r>
              <a:rPr lang="en-US" dirty="0" smtClean="0">
                <a:effectLst>
                  <a:glow rad="101600">
                    <a:schemeClr val="accent2">
                      <a:satMod val="175000"/>
                      <a:alpha val="40000"/>
                    </a:schemeClr>
                  </a:glow>
                </a:effectLst>
                <a:hlinkClick r:id="rId3" action="ppaction://hlinksldjump"/>
              </a:rPr>
              <a:t>Identify actions that, when taken, will help maximize the useful life of the completed maintenance activity.</a:t>
            </a:r>
            <a:endParaRPr lang="en-US" dirty="0" smtClean="0">
              <a:effectLst>
                <a:glow rad="101600">
                  <a:schemeClr val="accent2">
                    <a:satMod val="175000"/>
                    <a:alpha val="40000"/>
                  </a:schemeClr>
                </a:glow>
              </a:effectLst>
            </a:endParaRPr>
          </a:p>
        </p:txBody>
      </p:sp>
      <p:sp>
        <p:nvSpPr>
          <p:cNvPr id="2" name="Text Placeholder 1"/>
          <p:cNvSpPr>
            <a:spLocks noGrp="1"/>
          </p:cNvSpPr>
          <p:nvPr>
            <p:ph type="body" sz="quarter" idx="10"/>
          </p:nvPr>
        </p:nvSpPr>
        <p:spPr/>
        <p:txBody>
          <a:bodyPr>
            <a:normAutofit fontScale="62500" lnSpcReduction="20000"/>
          </a:bodyPr>
          <a:lstStyle/>
          <a:p>
            <a:pPr marL="0" indent="0" algn="ctr">
              <a:buNone/>
            </a:pPr>
            <a:r>
              <a:rPr lang="en-US" dirty="0"/>
              <a:t>Preventive maintenance activities needed to maintain functioning drainage systems include:</a:t>
            </a:r>
          </a:p>
          <a:p>
            <a:r>
              <a:rPr lang="en-US" dirty="0"/>
              <a:t>Routine inspection</a:t>
            </a:r>
          </a:p>
          <a:p>
            <a:r>
              <a:rPr lang="en-US" dirty="0"/>
              <a:t>Maintenance of inlet and tail ditches</a:t>
            </a:r>
          </a:p>
          <a:p>
            <a:r>
              <a:rPr lang="en-US" dirty="0"/>
              <a:t>Clean inlets</a:t>
            </a:r>
          </a:p>
          <a:p>
            <a:r>
              <a:rPr lang="en-US" dirty="0"/>
              <a:t>Perform flushing activities as needed</a:t>
            </a:r>
          </a:p>
          <a:p>
            <a:r>
              <a:rPr lang="en-US" dirty="0"/>
              <a:t>Vegetation control</a:t>
            </a:r>
          </a:p>
          <a:p>
            <a:r>
              <a:rPr lang="en-US" dirty="0"/>
              <a:t>Shoulder cutting</a:t>
            </a:r>
          </a:p>
          <a:p>
            <a:r>
              <a:rPr lang="en-US" dirty="0"/>
              <a:t>Development of the adjacent </a:t>
            </a:r>
            <a:r>
              <a:rPr lang="en-US" dirty="0" smtClean="0"/>
              <a:t>property</a:t>
            </a:r>
            <a:endParaRPr lang="en-US" dirty="0"/>
          </a:p>
        </p:txBody>
      </p:sp>
      <p:sp>
        <p:nvSpPr>
          <p:cNvPr id="11" name="Title 4">
            <a:hlinkClick r:id="rId4" action="ppaction://hlinksldjump"/>
          </p:cNvPr>
          <p:cNvSpPr txBox="1">
            <a:spLocks/>
          </p:cNvSpPr>
          <p:nvPr/>
        </p:nvSpPr>
        <p:spPr>
          <a:xfrm>
            <a:off x="-15922"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Preventative Maintenance</a:t>
            </a:r>
            <a:endParaRPr lang="en-US" sz="1100" b="0" spc="0" dirty="0">
              <a:effectLst/>
            </a:endParaRPr>
          </a:p>
        </p:txBody>
      </p:sp>
    </p:spTree>
    <p:extLst>
      <p:ext uri="{BB962C8B-B14F-4D97-AF65-F5344CB8AC3E}">
        <p14:creationId xmlns:p14="http://schemas.microsoft.com/office/powerpoint/2010/main" val="13589525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70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Operational Sequence</a:t>
            </a:r>
            <a:endParaRPr lang="en-US" dirty="0"/>
          </a:p>
        </p:txBody>
      </p:sp>
      <p:sp>
        <p:nvSpPr>
          <p:cNvPr id="9" name="Title 4">
            <a:hlinkClick r:id="rId2" action="ppaction://hlinksldjump"/>
          </p:cNvPr>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Technical Training</a:t>
            </a:r>
            <a:endParaRPr lang="en-US" sz="1100" b="0" spc="0" dirty="0">
              <a:effectLst/>
            </a:endParaRPr>
          </a:p>
        </p:txBody>
      </p:sp>
    </p:spTree>
    <p:extLst>
      <p:ext uri="{BB962C8B-B14F-4D97-AF65-F5344CB8AC3E}">
        <p14:creationId xmlns:p14="http://schemas.microsoft.com/office/powerpoint/2010/main" val="357969125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8"/>
          <p:cNvSpPr txBox="1">
            <a:spLocks noChangeArrowheads="1"/>
          </p:cNvSpPr>
          <p:nvPr/>
        </p:nvSpPr>
        <p:spPr bwMode="auto">
          <a:xfrm>
            <a:off x="342900" y="2057400"/>
            <a:ext cx="4343400" cy="3139321"/>
          </a:xfrm>
          <a:prstGeom prst="rect">
            <a:avLst/>
          </a:prstGeom>
          <a:noFill/>
          <a:ln w="9525">
            <a:noFill/>
            <a:miter lim="800000"/>
            <a:headEnd/>
            <a:tailEnd/>
          </a:ln>
        </p:spPr>
        <p:txBody>
          <a:bodyPr>
            <a:spAutoFit/>
          </a:bodyPr>
          <a:lstStyle/>
          <a:p>
            <a:pPr marL="342900" indent="-342900"/>
            <a:r>
              <a:rPr lang="en-US" b="1" dirty="0"/>
              <a:t>On Site Process:</a:t>
            </a:r>
          </a:p>
          <a:p>
            <a:pPr marL="342900" indent="-342900"/>
            <a:endParaRPr lang="en-US" b="1" dirty="0"/>
          </a:p>
          <a:p>
            <a:pPr marL="457200" indent="-346075">
              <a:buFont typeface="Arial" pitchFamily="34" charset="0"/>
              <a:buChar char="•"/>
            </a:pPr>
            <a:r>
              <a:rPr lang="en-US" sz="1600" dirty="0"/>
              <a:t>A step-by-step procedure which is used for all </a:t>
            </a:r>
            <a:r>
              <a:rPr lang="en-US" sz="1600" dirty="0" smtClean="0"/>
              <a:t>pipe replacement projects</a:t>
            </a:r>
            <a:endParaRPr lang="en-US" sz="1600" dirty="0"/>
          </a:p>
          <a:p>
            <a:pPr marL="342900" indent="-231775">
              <a:buFont typeface="Arial" pitchFamily="34" charset="0"/>
              <a:buChar char="•"/>
            </a:pPr>
            <a:endParaRPr lang="en-US" sz="1600" dirty="0"/>
          </a:p>
          <a:p>
            <a:pPr marL="457200" indent="-346075">
              <a:buFont typeface="Arial" pitchFamily="34" charset="0"/>
              <a:buChar char="•"/>
            </a:pPr>
            <a:r>
              <a:rPr lang="en-US" sz="1600" dirty="0"/>
              <a:t>Detailed direction and guidance for procedures, equipment, and </a:t>
            </a:r>
            <a:r>
              <a:rPr lang="en-US" sz="1600" dirty="0" smtClean="0"/>
              <a:t>safety</a:t>
            </a:r>
            <a:endParaRPr lang="en-US" sz="1600" dirty="0"/>
          </a:p>
          <a:p>
            <a:pPr marL="457200" indent="-346075">
              <a:buFont typeface="Arial" pitchFamily="34" charset="0"/>
              <a:buChar char="•"/>
            </a:pPr>
            <a:endParaRPr lang="en-US" sz="1600" dirty="0"/>
          </a:p>
          <a:p>
            <a:pPr marL="457200" indent="-346075">
              <a:buFont typeface="Arial" pitchFamily="34" charset="0"/>
              <a:buChar char="•"/>
            </a:pPr>
            <a:r>
              <a:rPr lang="en-US" sz="1600" dirty="0"/>
              <a:t>Verifies quality of the finished product</a:t>
            </a:r>
          </a:p>
          <a:p>
            <a:pPr marL="342900" indent="-342900">
              <a:buFont typeface="Wingdings" pitchFamily="2" charset="2"/>
              <a:buChar char="§"/>
            </a:pPr>
            <a:endParaRPr lang="en-US" sz="1600" dirty="0"/>
          </a:p>
          <a:p>
            <a:pPr marL="342900" indent="-342900">
              <a:buFont typeface="Wingdings" pitchFamily="2" charset="2"/>
              <a:buChar char="§"/>
            </a:pPr>
            <a:endParaRPr lang="en-US" b="1" u="sng" dirty="0">
              <a:solidFill>
                <a:srgbClr val="FF0000"/>
              </a:solidFill>
            </a:endParaRPr>
          </a:p>
          <a:p>
            <a:pPr marL="342900" indent="-342900">
              <a:buFont typeface="Wingdings" pitchFamily="2" charset="2"/>
              <a:buChar char="§"/>
            </a:pPr>
            <a:endParaRPr lang="en-US" sz="1600" dirty="0"/>
          </a:p>
        </p:txBody>
      </p:sp>
      <p:sp>
        <p:nvSpPr>
          <p:cNvPr id="2054" name="Title 6"/>
          <p:cNvSpPr>
            <a:spLocks noGrp="1"/>
          </p:cNvSpPr>
          <p:nvPr>
            <p:ph type="title"/>
          </p:nvPr>
        </p:nvSpPr>
        <p:spPr/>
        <p:txBody>
          <a:bodyPr/>
          <a:lstStyle/>
          <a:p>
            <a:pPr eaLnBrk="1" hangingPunct="1"/>
            <a:r>
              <a:rPr lang="en-US" smtClean="0"/>
              <a:t>Operational Sequence</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8"/>
          <p:cNvSpPr txBox="1">
            <a:spLocks noChangeArrowheads="1"/>
          </p:cNvSpPr>
          <p:nvPr/>
        </p:nvSpPr>
        <p:spPr bwMode="auto">
          <a:xfrm>
            <a:off x="304800" y="1524000"/>
            <a:ext cx="4356100" cy="5386090"/>
          </a:xfrm>
          <a:prstGeom prst="rect">
            <a:avLst/>
          </a:prstGeom>
          <a:noFill/>
          <a:ln w="9525">
            <a:noFill/>
            <a:miter lim="800000"/>
            <a:headEnd/>
            <a:tailEnd/>
          </a:ln>
        </p:spPr>
        <p:txBody>
          <a:bodyPr>
            <a:spAutoFit/>
          </a:bodyPr>
          <a:lstStyle/>
          <a:p>
            <a:pPr marL="342900" indent="-342900">
              <a:buFont typeface="Arial" pitchFamily="34" charset="0"/>
              <a:buChar char="•"/>
            </a:pPr>
            <a:endParaRPr lang="en-US" sz="1600" dirty="0" smtClean="0"/>
          </a:p>
          <a:p>
            <a:pPr marL="342900" indent="-342900"/>
            <a:r>
              <a:rPr lang="en-US" b="1" dirty="0" smtClean="0"/>
              <a:t>Step 1 – Foreman Communications:</a:t>
            </a:r>
          </a:p>
          <a:p>
            <a:pPr marL="342900" indent="-342900"/>
            <a:endParaRPr lang="en-US" dirty="0" smtClean="0"/>
          </a:p>
          <a:p>
            <a:pPr marL="465138" indent="-342900">
              <a:buFont typeface="Arial" pitchFamily="34" charset="0"/>
              <a:buChar char="•"/>
            </a:pPr>
            <a:r>
              <a:rPr lang="en-US" sz="1600" dirty="0" smtClean="0"/>
              <a:t>Foreman conducts a relevant safety talk</a:t>
            </a:r>
          </a:p>
          <a:p>
            <a:pPr marL="465138" indent="-342900">
              <a:buFont typeface="Arial" pitchFamily="34" charset="0"/>
              <a:buChar char="•"/>
            </a:pPr>
            <a:r>
              <a:rPr lang="en-US" sz="1600" dirty="0" smtClean="0"/>
              <a:t>Foreman  determines the material needs for the day and tells the  operators what each should load and bring to the jobsite</a:t>
            </a:r>
          </a:p>
          <a:p>
            <a:pPr marL="465138" indent="-342900">
              <a:buFont typeface="Arial" pitchFamily="34" charset="0"/>
              <a:buChar char="•"/>
            </a:pPr>
            <a:r>
              <a:rPr lang="en-US" sz="1600" dirty="0" smtClean="0"/>
              <a:t>Foreman reviews work zone traffic control requirements</a:t>
            </a:r>
          </a:p>
          <a:p>
            <a:pPr marL="465138" indent="-342900">
              <a:buFont typeface="Arial" pitchFamily="34" charset="0"/>
              <a:buChar char="•"/>
            </a:pPr>
            <a:r>
              <a:rPr lang="en-US" sz="1600" dirty="0" smtClean="0"/>
              <a:t>Foreman reviews documents to ensure all required completed forms and permits are available to take to the worksite:</a:t>
            </a:r>
          </a:p>
          <a:p>
            <a:pPr marL="865188" lvl="1" indent="-285750">
              <a:buFont typeface="Wingdings" pitchFamily="2" charset="2"/>
              <a:buChar char="ü"/>
            </a:pPr>
            <a:r>
              <a:rPr lang="en-US" sz="1600" dirty="0" smtClean="0"/>
              <a:t>Pa 1 Call document</a:t>
            </a:r>
          </a:p>
          <a:p>
            <a:pPr marL="865188" lvl="1" indent="-285750">
              <a:buFont typeface="Wingdings" pitchFamily="2" charset="2"/>
              <a:buChar char="ü"/>
            </a:pPr>
            <a:r>
              <a:rPr lang="en-US" sz="1600" dirty="0" smtClean="0"/>
              <a:t>Authorization To Enter (Form 666)</a:t>
            </a:r>
          </a:p>
          <a:p>
            <a:pPr marL="865188" lvl="1" indent="-285750">
              <a:buFont typeface="Wingdings" pitchFamily="2" charset="2"/>
              <a:buChar char="ü"/>
            </a:pPr>
            <a:r>
              <a:rPr lang="en-US" sz="1600" dirty="0" smtClean="0"/>
              <a:t>Permit (if required)</a:t>
            </a:r>
          </a:p>
          <a:p>
            <a:pPr marL="922338" lvl="1" indent="-342900">
              <a:buFont typeface="Arial" pitchFamily="34" charset="0"/>
              <a:buChar char="•"/>
            </a:pPr>
            <a:endParaRPr lang="en-US" sz="1600" dirty="0" smtClean="0"/>
          </a:p>
          <a:p>
            <a:pPr marL="922338" lvl="1" indent="-342900">
              <a:buFont typeface="Arial" pitchFamily="34" charset="0"/>
              <a:buChar char="•"/>
            </a:pPr>
            <a:endParaRPr lang="en-US" sz="1600" dirty="0" smtClean="0"/>
          </a:p>
          <a:p>
            <a:pPr marL="342900" indent="-342900"/>
            <a:endParaRPr lang="en-US" sz="1600" dirty="0" smtClean="0"/>
          </a:p>
          <a:p>
            <a:pPr marL="465138" indent="-342900"/>
            <a:endParaRPr lang="en-US" dirty="0" smtClean="0"/>
          </a:p>
          <a:p>
            <a:pPr marL="342900" indent="-342900"/>
            <a:endParaRPr lang="en-US" dirty="0"/>
          </a:p>
          <a:p>
            <a:pPr marL="342900" indent="-342900">
              <a:buFont typeface="Wingdings" pitchFamily="2" charset="2"/>
              <a:buChar char="§"/>
            </a:pPr>
            <a:endParaRPr lang="en-US" sz="1600" dirty="0"/>
          </a:p>
        </p:txBody>
      </p:sp>
      <p:sp>
        <p:nvSpPr>
          <p:cNvPr id="3078" name="Title 6"/>
          <p:cNvSpPr>
            <a:spLocks noGrp="1"/>
          </p:cNvSpPr>
          <p:nvPr>
            <p:ph type="title"/>
          </p:nvPr>
        </p:nvSpPr>
        <p:spPr/>
        <p:txBody>
          <a:bodyPr>
            <a:normAutofit/>
          </a:bodyPr>
          <a:lstStyle/>
          <a:p>
            <a:pPr eaLnBrk="1" hangingPunct="1"/>
            <a:r>
              <a:rPr lang="en-US" dirty="0" smtClean="0"/>
              <a:t>Operational Sequence Step 1 </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05400" y="2590800"/>
            <a:ext cx="3124200" cy="24384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8"/>
          <p:cNvSpPr txBox="1">
            <a:spLocks noChangeArrowheads="1"/>
          </p:cNvSpPr>
          <p:nvPr/>
        </p:nvSpPr>
        <p:spPr bwMode="auto">
          <a:xfrm>
            <a:off x="304800" y="1524000"/>
            <a:ext cx="4356100" cy="3046988"/>
          </a:xfrm>
          <a:prstGeom prst="rect">
            <a:avLst/>
          </a:prstGeom>
          <a:noFill/>
          <a:ln w="9525">
            <a:noFill/>
            <a:miter lim="800000"/>
            <a:headEnd/>
            <a:tailEnd/>
          </a:ln>
        </p:spPr>
        <p:txBody>
          <a:bodyPr>
            <a:spAutoFit/>
          </a:bodyPr>
          <a:lstStyle/>
          <a:p>
            <a:pPr marL="342900" indent="-342900">
              <a:buFont typeface="Arial" pitchFamily="34" charset="0"/>
              <a:buChar char="•"/>
            </a:pPr>
            <a:endParaRPr lang="en-US" sz="1600" dirty="0" smtClean="0"/>
          </a:p>
          <a:p>
            <a:pPr marL="342900" indent="-342900"/>
            <a:endParaRPr lang="en-US" sz="1600" dirty="0" smtClean="0"/>
          </a:p>
          <a:p>
            <a:pPr marL="804863" indent="-804863"/>
            <a:r>
              <a:rPr lang="en-US" b="1" dirty="0" smtClean="0"/>
              <a:t>Step 2 – Operators Prepare Equipment:</a:t>
            </a:r>
          </a:p>
          <a:p>
            <a:pPr marL="342900" indent="-342900">
              <a:buFont typeface="Arial" pitchFamily="34" charset="0"/>
              <a:buChar char="•"/>
            </a:pPr>
            <a:endParaRPr lang="en-US" dirty="0" smtClean="0"/>
          </a:p>
          <a:p>
            <a:pPr marL="465138" indent="-342900">
              <a:buFont typeface="Arial" pitchFamily="34" charset="0"/>
              <a:buChar char="•"/>
            </a:pPr>
            <a:r>
              <a:rPr lang="en-US" dirty="0" smtClean="0"/>
              <a:t>Equipment operators perform equipment safety inspection +-</a:t>
            </a:r>
          </a:p>
          <a:p>
            <a:pPr marL="465138" indent="-342900">
              <a:buFont typeface="Arial" pitchFamily="34" charset="0"/>
              <a:buChar char="•"/>
            </a:pPr>
            <a:r>
              <a:rPr lang="en-US" dirty="0" smtClean="0"/>
              <a:t>including  air break check and fill out Form 614</a:t>
            </a:r>
          </a:p>
          <a:p>
            <a:pPr marL="465138" indent="-342900">
              <a:buFont typeface="Arial" pitchFamily="34" charset="0"/>
              <a:buChar char="•"/>
            </a:pPr>
            <a:endParaRPr lang="en-US" dirty="0" smtClean="0"/>
          </a:p>
          <a:p>
            <a:pPr marL="342900" indent="-342900"/>
            <a:endParaRPr lang="en-US" dirty="0"/>
          </a:p>
          <a:p>
            <a:pPr marL="342900" indent="-342900">
              <a:buFont typeface="Wingdings" pitchFamily="2" charset="2"/>
              <a:buChar char="§"/>
            </a:pPr>
            <a:endParaRPr lang="en-US" sz="1600" dirty="0"/>
          </a:p>
        </p:txBody>
      </p:sp>
      <p:sp>
        <p:nvSpPr>
          <p:cNvPr id="3078" name="Title 6"/>
          <p:cNvSpPr>
            <a:spLocks noGrp="1"/>
          </p:cNvSpPr>
          <p:nvPr>
            <p:ph type="title"/>
          </p:nvPr>
        </p:nvSpPr>
        <p:spPr/>
        <p:txBody>
          <a:bodyPr>
            <a:normAutofit/>
          </a:bodyPr>
          <a:lstStyle/>
          <a:p>
            <a:pPr eaLnBrk="1" hangingPunct="1"/>
            <a:r>
              <a:rPr lang="en-US" dirty="0" smtClean="0"/>
              <a:t>Operational Sequence Step 2</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596994" name="Picture 2" descr="E:\DCIM\100NIKON\DSCN070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24400" y="2590800"/>
            <a:ext cx="3657600" cy="27432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5"/>
          <p:cNvSpPr txBox="1">
            <a:spLocks noChangeArrowheads="1"/>
          </p:cNvSpPr>
          <p:nvPr/>
        </p:nvSpPr>
        <p:spPr bwMode="auto">
          <a:xfrm>
            <a:off x="349250" y="1295400"/>
            <a:ext cx="4476750" cy="2646878"/>
          </a:xfrm>
          <a:prstGeom prst="rect">
            <a:avLst/>
          </a:prstGeom>
          <a:noFill/>
          <a:ln w="9525">
            <a:noFill/>
            <a:miter lim="800000"/>
            <a:headEnd/>
            <a:tailEnd/>
          </a:ln>
        </p:spPr>
        <p:txBody>
          <a:bodyPr>
            <a:spAutoFit/>
          </a:bodyPr>
          <a:lstStyle/>
          <a:p>
            <a:pPr marL="342900" indent="-342900"/>
            <a:r>
              <a:rPr lang="en-US" sz="2000" b="1" dirty="0"/>
              <a:t>Step 3 – </a:t>
            </a:r>
            <a:r>
              <a:rPr lang="en-US" sz="2000" b="1" dirty="0" smtClean="0"/>
              <a:t>Load Material:</a:t>
            </a:r>
            <a:endParaRPr lang="en-US" sz="2000" b="1" dirty="0"/>
          </a:p>
          <a:p>
            <a:pPr marL="342900" indent="-342900"/>
            <a:endParaRPr lang="en-US" sz="2000" dirty="0"/>
          </a:p>
          <a:p>
            <a:pPr marL="342900" indent="-342900">
              <a:buFont typeface="Arial" pitchFamily="34" charset="0"/>
              <a:buChar char="•"/>
            </a:pPr>
            <a:r>
              <a:rPr lang="en-US" dirty="0" smtClean="0"/>
              <a:t>Equipment operators Load material needed to complete the days planned activities</a:t>
            </a:r>
            <a:endParaRPr lang="en-US" dirty="0"/>
          </a:p>
          <a:p>
            <a:pPr marL="342900" indent="-342900">
              <a:buFont typeface="Wingdings" pitchFamily="2" charset="2"/>
              <a:buChar char="§"/>
            </a:pPr>
            <a:endParaRPr lang="en-US" dirty="0"/>
          </a:p>
          <a:p>
            <a:pPr marL="342900" indent="-342900">
              <a:buFont typeface="Wingdings" pitchFamily="2" charset="2"/>
              <a:buChar char="§"/>
            </a:pPr>
            <a:endParaRPr lang="en-US" dirty="0"/>
          </a:p>
          <a:p>
            <a:pPr marL="342900" indent="-342900">
              <a:buFont typeface="Wingdings" pitchFamily="2" charset="2"/>
              <a:buChar char="§"/>
            </a:pPr>
            <a:endParaRPr lang="en-US" dirty="0"/>
          </a:p>
          <a:p>
            <a:pPr marL="342900" indent="-342900">
              <a:buFont typeface="Wingdings" pitchFamily="2" charset="2"/>
              <a:buChar char="§"/>
            </a:pPr>
            <a:endParaRPr lang="en-US" dirty="0"/>
          </a:p>
        </p:txBody>
      </p:sp>
      <p:sp>
        <p:nvSpPr>
          <p:cNvPr id="4102" name="Title 6"/>
          <p:cNvSpPr>
            <a:spLocks noGrp="1"/>
          </p:cNvSpPr>
          <p:nvPr>
            <p:ph type="title"/>
          </p:nvPr>
        </p:nvSpPr>
        <p:spPr/>
        <p:txBody>
          <a:bodyPr/>
          <a:lstStyle/>
          <a:p>
            <a:pPr eaLnBrk="1" hangingPunct="1"/>
            <a:r>
              <a:rPr lang="en-US" dirty="0" smtClean="0"/>
              <a:t>Operational Sequence Step 3</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1433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62200" y="2895600"/>
            <a:ext cx="4282016" cy="32004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5"/>
          <p:cNvSpPr txBox="1">
            <a:spLocks noChangeArrowheads="1"/>
          </p:cNvSpPr>
          <p:nvPr/>
        </p:nvSpPr>
        <p:spPr bwMode="auto">
          <a:xfrm>
            <a:off x="381000" y="1828800"/>
            <a:ext cx="4476750" cy="4308872"/>
          </a:xfrm>
          <a:prstGeom prst="rect">
            <a:avLst/>
          </a:prstGeom>
          <a:noFill/>
          <a:ln w="9525">
            <a:noFill/>
            <a:miter lim="800000"/>
            <a:headEnd/>
            <a:tailEnd/>
          </a:ln>
        </p:spPr>
        <p:txBody>
          <a:bodyPr>
            <a:spAutoFit/>
          </a:bodyPr>
          <a:lstStyle/>
          <a:p>
            <a:pPr marL="342900" indent="-342900"/>
            <a:r>
              <a:rPr lang="en-US" sz="2000" b="1" dirty="0"/>
              <a:t>Step </a:t>
            </a:r>
            <a:r>
              <a:rPr lang="en-US" sz="2000" b="1" dirty="0" smtClean="0"/>
              <a:t>4 </a:t>
            </a:r>
            <a:r>
              <a:rPr lang="en-US" sz="2000" b="1" dirty="0"/>
              <a:t>– </a:t>
            </a:r>
            <a:r>
              <a:rPr lang="en-US" sz="2000" b="1" dirty="0" smtClean="0"/>
              <a:t>Safety:</a:t>
            </a:r>
            <a:endParaRPr lang="en-US" sz="2000" b="1" dirty="0"/>
          </a:p>
          <a:p>
            <a:pPr marL="342900" indent="-342900"/>
            <a:endParaRPr lang="en-US" sz="2000" b="1" dirty="0"/>
          </a:p>
          <a:p>
            <a:pPr marL="457200" indent="-336550">
              <a:buFont typeface="Arial" pitchFamily="34" charset="0"/>
              <a:buChar char="•"/>
            </a:pPr>
            <a:r>
              <a:rPr lang="en-US" dirty="0"/>
              <a:t>Work zone set-up is installed to provide proper traffic control through the work area</a:t>
            </a:r>
          </a:p>
          <a:p>
            <a:pPr marL="457200" indent="-336550">
              <a:buFont typeface="Arial" pitchFamily="34" charset="0"/>
              <a:buChar char="•"/>
            </a:pPr>
            <a:endParaRPr lang="en-US" dirty="0"/>
          </a:p>
          <a:p>
            <a:pPr marL="457200" indent="-336550">
              <a:buFont typeface="Arial" pitchFamily="34" charset="0"/>
              <a:buChar char="•"/>
            </a:pPr>
            <a:r>
              <a:rPr lang="en-US" dirty="0"/>
              <a:t>This protects both the traveling p</a:t>
            </a:r>
            <a:r>
              <a:rPr lang="en-US" dirty="0" smtClean="0"/>
              <a:t>ublic </a:t>
            </a:r>
            <a:r>
              <a:rPr lang="en-US" dirty="0"/>
              <a:t>and department personnel</a:t>
            </a:r>
          </a:p>
          <a:p>
            <a:pPr marL="457200" indent="-336550">
              <a:buFont typeface="Arial" pitchFamily="34" charset="0"/>
              <a:buChar char="•"/>
            </a:pPr>
            <a:endParaRPr lang="en-US" dirty="0"/>
          </a:p>
          <a:p>
            <a:pPr marL="457200" indent="-336550">
              <a:buFont typeface="Arial" pitchFamily="34" charset="0"/>
              <a:buChar char="•"/>
            </a:pPr>
            <a:r>
              <a:rPr lang="en-US" dirty="0" smtClean="0"/>
              <a:t>Always use the correct PATA for the type of work and conditions encountered</a:t>
            </a:r>
            <a:endParaRPr lang="en-US" dirty="0"/>
          </a:p>
          <a:p>
            <a:pPr marL="457200" indent="-336550">
              <a:buFont typeface="Wingdings" pitchFamily="2" charset="2"/>
              <a:buChar char="§"/>
            </a:pPr>
            <a:endParaRPr lang="en-US" dirty="0"/>
          </a:p>
          <a:p>
            <a:pPr marL="342900" indent="-342900">
              <a:buFont typeface="Wingdings" pitchFamily="2" charset="2"/>
              <a:buChar char="§"/>
            </a:pPr>
            <a:endParaRPr lang="en-US" dirty="0"/>
          </a:p>
          <a:p>
            <a:pPr marL="342900" indent="-342900">
              <a:buFont typeface="Wingdings" pitchFamily="2" charset="2"/>
              <a:buChar char="§"/>
            </a:pPr>
            <a:endParaRPr lang="en-US" dirty="0"/>
          </a:p>
          <a:p>
            <a:pPr marL="342900" indent="-342900">
              <a:buFont typeface="Wingdings" pitchFamily="2" charset="2"/>
              <a:buChar char="§"/>
            </a:pPr>
            <a:endParaRPr lang="en-US" dirty="0"/>
          </a:p>
        </p:txBody>
      </p:sp>
      <p:sp>
        <p:nvSpPr>
          <p:cNvPr id="4102" name="Title 6"/>
          <p:cNvSpPr>
            <a:spLocks noGrp="1"/>
          </p:cNvSpPr>
          <p:nvPr>
            <p:ph type="title"/>
          </p:nvPr>
        </p:nvSpPr>
        <p:spPr/>
        <p:txBody>
          <a:bodyPr/>
          <a:lstStyle/>
          <a:p>
            <a:pPr eaLnBrk="1" hangingPunct="1"/>
            <a:r>
              <a:rPr lang="en-US" dirty="0" smtClean="0"/>
              <a:t>Operational Sequence Step 4</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6" name="Picture 2" descr="B748C5A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86400" y="2133600"/>
            <a:ext cx="2705864" cy="28194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5"/>
          <p:cNvSpPr txBox="1">
            <a:spLocks noChangeArrowheads="1"/>
          </p:cNvSpPr>
          <p:nvPr/>
        </p:nvSpPr>
        <p:spPr bwMode="auto">
          <a:xfrm>
            <a:off x="533400" y="980500"/>
            <a:ext cx="7620000" cy="4770537"/>
          </a:xfrm>
          <a:prstGeom prst="rect">
            <a:avLst/>
          </a:prstGeom>
          <a:noFill/>
          <a:ln w="9525">
            <a:noFill/>
            <a:miter lim="800000"/>
            <a:headEnd/>
            <a:tailEnd/>
          </a:ln>
        </p:spPr>
        <p:txBody>
          <a:bodyPr wrap="square">
            <a:spAutoFit/>
          </a:bodyPr>
          <a:lstStyle/>
          <a:p>
            <a:pPr marL="342900" indent="-342900"/>
            <a:endParaRPr lang="en-US" sz="2400" b="1" dirty="0" smtClean="0"/>
          </a:p>
          <a:p>
            <a:pPr marL="342900" indent="-342900"/>
            <a:endParaRPr lang="en-US" sz="2400" b="1" dirty="0" smtClean="0"/>
          </a:p>
          <a:p>
            <a:pPr marL="1087438" indent="-1087438"/>
            <a:r>
              <a:rPr lang="en-US" sz="2400" b="1" dirty="0" smtClean="0"/>
              <a:t>Step 5</a:t>
            </a:r>
            <a:r>
              <a:rPr lang="en-US" sz="2400" dirty="0" smtClean="0"/>
              <a:t>  - Ensure all crews members are properly attired per the Safety Policy Manual, Pub. 445</a:t>
            </a:r>
          </a:p>
          <a:p>
            <a:pPr marL="342900" indent="-342900"/>
            <a:endParaRPr lang="en-US" sz="2400" dirty="0" smtClean="0"/>
          </a:p>
          <a:p>
            <a:pPr marL="342900" indent="-342900"/>
            <a:endParaRPr lang="en-US" sz="2400" dirty="0" smtClean="0"/>
          </a:p>
          <a:p>
            <a:pPr marL="914400" indent="-914400"/>
            <a:r>
              <a:rPr lang="en-US" sz="2400" b="1" dirty="0" smtClean="0"/>
              <a:t>Step 6 </a:t>
            </a:r>
            <a:r>
              <a:rPr lang="en-US" sz="2400" dirty="0" smtClean="0"/>
              <a:t> - Flaggers are properly positioned as per Pub. 213</a:t>
            </a:r>
          </a:p>
          <a:p>
            <a:pPr marL="342900" indent="-342900"/>
            <a:endParaRPr lang="en-US" sz="2400" dirty="0" smtClean="0"/>
          </a:p>
          <a:p>
            <a:pPr marL="342900" indent="-342900"/>
            <a:endParaRPr lang="en-US" sz="2400" b="1" dirty="0"/>
          </a:p>
          <a:p>
            <a:pPr marL="342900" indent="-342900"/>
            <a:endParaRPr lang="en-US" sz="2400" dirty="0"/>
          </a:p>
          <a:p>
            <a:pPr marL="342900" indent="-342900">
              <a:buFont typeface="Wingdings" pitchFamily="2" charset="2"/>
              <a:buChar char="§"/>
            </a:pPr>
            <a:endParaRPr lang="en-US" sz="2400" dirty="0"/>
          </a:p>
          <a:p>
            <a:pPr marL="342900" indent="-342900">
              <a:buFont typeface="Wingdings" pitchFamily="2" charset="2"/>
              <a:buChar char="§"/>
            </a:pPr>
            <a:endParaRPr lang="en-US" sz="2000" dirty="0"/>
          </a:p>
          <a:p>
            <a:pPr marL="342900" indent="-342900">
              <a:buFont typeface="Wingdings" pitchFamily="2" charset="2"/>
              <a:buNone/>
            </a:pPr>
            <a:endParaRPr lang="en-US" sz="2000" dirty="0"/>
          </a:p>
        </p:txBody>
      </p:sp>
      <p:sp>
        <p:nvSpPr>
          <p:cNvPr id="5126" name="Title 6"/>
          <p:cNvSpPr>
            <a:spLocks noGrp="1"/>
          </p:cNvSpPr>
          <p:nvPr>
            <p:ph type="title"/>
          </p:nvPr>
        </p:nvSpPr>
        <p:spPr/>
        <p:txBody>
          <a:bodyPr>
            <a:normAutofit fontScale="90000"/>
          </a:bodyPr>
          <a:lstStyle/>
          <a:p>
            <a:pPr eaLnBrk="1" hangingPunct="1"/>
            <a:r>
              <a:rPr lang="en-US" dirty="0" smtClean="0"/>
              <a:t>Operational Sequence Steps 5 and 6</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6" name="Picture 2" descr="9AF45F96"/>
          <p:cNvPicPr>
            <a:picLocks noChangeAspect="1" noChangeArrowheads="1"/>
          </p:cNvPicPr>
          <p:nvPr/>
        </p:nvPicPr>
        <p:blipFill>
          <a:blip r:embed="rId4" cstate="email">
            <a:lum bright="10000" contrast="10000"/>
            <a:extLst>
              <a:ext uri="{28A0092B-C50C-407E-A947-70E740481C1C}">
                <a14:useLocalDpi xmlns:a14="http://schemas.microsoft.com/office/drawing/2010/main"/>
              </a:ext>
            </a:extLst>
          </a:blip>
          <a:srcRect/>
          <a:stretch>
            <a:fillRect/>
          </a:stretch>
        </p:blipFill>
        <p:spPr bwMode="auto">
          <a:xfrm>
            <a:off x="3124200" y="3886200"/>
            <a:ext cx="3124200" cy="2612967"/>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181600" y="1905000"/>
            <a:ext cx="3276600" cy="3352800"/>
          </a:xfrm>
        </p:spPr>
        <p:txBody>
          <a:bodyPr>
            <a:normAutofit lnSpcReduction="10000"/>
          </a:bodyPr>
          <a:lstStyle/>
          <a:p>
            <a:pPr marL="465138" indent="-465138"/>
            <a:r>
              <a:rPr lang="en-US" dirty="0" smtClean="0">
                <a:cs typeface="Times New Roman" pitchFamily="18" charset="0"/>
              </a:rPr>
              <a:t>Enables competitive pricing and advance stocking for necessary materials</a:t>
            </a:r>
            <a:r>
              <a:rPr lang="en-US" dirty="0" smtClean="0">
                <a:solidFill>
                  <a:srgbClr val="FF0000"/>
                </a:solidFill>
                <a:cs typeface="Times New Roman" pitchFamily="18" charset="0"/>
              </a:rPr>
              <a:t> </a:t>
            </a:r>
            <a:endParaRPr lang="en-US" dirty="0" smtClean="0">
              <a:cs typeface="Times New Roman" pitchFamily="18" charset="0"/>
            </a:endParaRPr>
          </a:p>
        </p:txBody>
      </p:sp>
      <p:sp>
        <p:nvSpPr>
          <p:cNvPr id="7" name="Title 6"/>
          <p:cNvSpPr>
            <a:spLocks noGrp="1"/>
          </p:cNvSpPr>
          <p:nvPr>
            <p:ph type="title"/>
          </p:nvPr>
        </p:nvSpPr>
        <p:spPr/>
        <p:txBody>
          <a:bodyPr>
            <a:normAutofit fontScale="90000"/>
          </a:bodyPr>
          <a:lstStyle/>
          <a:p>
            <a:r>
              <a:rPr lang="en-US" dirty="0" smtClean="0"/>
              <a:t>Attributes of a Well-Planned Activity</a:t>
            </a:r>
            <a:endParaRPr lang="en-US" dirty="0"/>
          </a:p>
        </p:txBody>
      </p:sp>
      <p:pic>
        <p:nvPicPr>
          <p:cNvPr id="4" name="Picture 77" descr="C:\Multimedia Files\My Media\Pipe Images\Concrete.jpg"/>
          <p:cNvPicPr>
            <a:picLocks noChangeAspect="1" noChangeArrowheads="1"/>
          </p:cNvPicPr>
          <p:nvPr/>
        </p:nvPicPr>
        <p:blipFill>
          <a:blip r:embed="rId2" cstate="print">
            <a:lum bright="-20000" contrast="30000"/>
          </a:blip>
          <a:srcRect/>
          <a:stretch>
            <a:fillRect/>
          </a:stretch>
        </p:blipFill>
        <p:spPr bwMode="auto">
          <a:xfrm>
            <a:off x="685800" y="1905000"/>
            <a:ext cx="4410128" cy="3244638"/>
          </a:xfrm>
          <a:prstGeom prst="rect">
            <a:avLst/>
          </a:prstGeom>
          <a:ln>
            <a:noFill/>
          </a:ln>
          <a:effectLst>
            <a:outerShdw blurRad="292100" dist="139700" dir="2700000" algn="tl" rotWithShape="0">
              <a:srgbClr val="333333">
                <a:alpha val="65000"/>
              </a:srgbClr>
            </a:outerShdw>
          </a:effectLst>
        </p:spPr>
      </p:pic>
      <p:sp>
        <p:nvSpPr>
          <p:cNvPr id="6"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72205510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5"/>
          <p:cNvSpPr txBox="1">
            <a:spLocks noChangeArrowheads="1"/>
          </p:cNvSpPr>
          <p:nvPr/>
        </p:nvSpPr>
        <p:spPr bwMode="auto">
          <a:xfrm>
            <a:off x="346074" y="1066800"/>
            <a:ext cx="8112126" cy="2862322"/>
          </a:xfrm>
          <a:prstGeom prst="rect">
            <a:avLst/>
          </a:prstGeom>
          <a:noFill/>
          <a:ln w="9525">
            <a:noFill/>
            <a:miter lim="800000"/>
            <a:headEnd/>
            <a:tailEnd/>
          </a:ln>
        </p:spPr>
        <p:txBody>
          <a:bodyPr wrap="square">
            <a:spAutoFit/>
          </a:bodyPr>
          <a:lstStyle/>
          <a:p>
            <a:pPr marL="342900" indent="-342900"/>
            <a:endParaRPr lang="en-US" sz="2400" dirty="0"/>
          </a:p>
          <a:p>
            <a:pPr marL="342900" indent="-342900">
              <a:buFont typeface="Wingdings" pitchFamily="2" charset="2"/>
              <a:buChar char="§"/>
            </a:pPr>
            <a:endParaRPr lang="en-US" sz="2400" dirty="0"/>
          </a:p>
          <a:p>
            <a:pPr marL="1023938" indent="-1023938"/>
            <a:r>
              <a:rPr lang="en-US" sz="2400" b="1" dirty="0"/>
              <a:t>Step </a:t>
            </a:r>
            <a:r>
              <a:rPr lang="en-US" sz="2400" b="1" dirty="0" smtClean="0"/>
              <a:t>7 – Mark and Cut Roadway (</a:t>
            </a:r>
            <a:r>
              <a:rPr lang="en-US" sz="2400" dirty="0" smtClean="0"/>
              <a:t>This step is required if the roadway was not cut in advance)</a:t>
            </a:r>
            <a:r>
              <a:rPr lang="en-US" sz="2400" b="1" dirty="0" smtClean="0"/>
              <a:t>:</a:t>
            </a:r>
            <a:endParaRPr lang="en-US" sz="2400" b="1" dirty="0"/>
          </a:p>
          <a:p>
            <a:pPr marL="342900" indent="-342900">
              <a:buFont typeface="Wingdings" pitchFamily="2" charset="2"/>
              <a:buChar char="§"/>
            </a:pPr>
            <a:endParaRPr lang="en-US" sz="2400" dirty="0"/>
          </a:p>
          <a:p>
            <a:pPr marL="342900" indent="-342900">
              <a:buFont typeface="Arial" pitchFamily="34" charset="0"/>
              <a:buChar char="•"/>
            </a:pPr>
            <a:r>
              <a:rPr lang="en-US" sz="2000" dirty="0" smtClean="0"/>
              <a:t>Mark and cut the roadway before cutting as outlined in Categories B-8 and C-1 of the Pipe Replacement Quality Assurance Review Form </a:t>
            </a:r>
            <a:endParaRPr lang="en-US" sz="2000" dirty="0"/>
          </a:p>
          <a:p>
            <a:pPr marL="342900" indent="-342900">
              <a:buFont typeface="Wingdings" pitchFamily="2" charset="2"/>
              <a:buNone/>
            </a:pPr>
            <a:endParaRPr lang="en-US" sz="2000" dirty="0"/>
          </a:p>
        </p:txBody>
      </p:sp>
      <p:pic>
        <p:nvPicPr>
          <p:cNvPr id="7" name="Content Placeholder 6"/>
          <p:cNvPicPr>
            <a:picLocks noGrp="1" noChangeAspect="1" noChangeArrowheads="1"/>
          </p:cNvPicPr>
          <p:nvPr>
            <p:ph sz="quarter" idx="13"/>
          </p:nvPr>
        </p:nvPicPr>
        <p:blipFill>
          <a:blip r:embed="rId4" cstate="email">
            <a:extLst>
              <a:ext uri="{28A0092B-C50C-407E-A947-70E740481C1C}">
                <a14:useLocalDpi xmlns:a14="http://schemas.microsoft.com/office/drawing/2010/main"/>
              </a:ext>
            </a:extLst>
          </a:blip>
          <a:stretch>
            <a:fillRect/>
          </a:stretch>
        </p:blipFill>
        <p:spPr bwMode="auto">
          <a:xfrm>
            <a:off x="1549400" y="1752600"/>
            <a:ext cx="5892800" cy="4419600"/>
          </a:xfrm>
          <a:prstGeom prst="rect">
            <a:avLst/>
          </a:prstGeom>
          <a:ln>
            <a:noFill/>
          </a:ln>
          <a:effectLst>
            <a:outerShdw blurRad="292100" dist="139700" dir="2700000" algn="tl" rotWithShape="0">
              <a:srgbClr val="333333">
                <a:alpha val="65000"/>
              </a:srgbClr>
            </a:outerShdw>
          </a:effectLst>
        </p:spPr>
      </p:pic>
      <p:sp>
        <p:nvSpPr>
          <p:cNvPr id="5126" name="Title 6"/>
          <p:cNvSpPr>
            <a:spLocks noGrp="1"/>
          </p:cNvSpPr>
          <p:nvPr>
            <p:ph type="title"/>
          </p:nvPr>
        </p:nvSpPr>
        <p:spPr/>
        <p:txBody>
          <a:bodyPr>
            <a:normAutofit/>
          </a:bodyPr>
          <a:lstStyle/>
          <a:p>
            <a:pPr eaLnBrk="1" hangingPunct="1"/>
            <a:r>
              <a:rPr lang="en-US" dirty="0" smtClean="0"/>
              <a:t>Operational Sequence Step 7</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5"/>
          <p:cNvSpPr txBox="1">
            <a:spLocks noChangeArrowheads="1"/>
          </p:cNvSpPr>
          <p:nvPr/>
        </p:nvSpPr>
        <p:spPr bwMode="auto">
          <a:xfrm>
            <a:off x="457200" y="1699736"/>
            <a:ext cx="7315200" cy="2677656"/>
          </a:xfrm>
          <a:prstGeom prst="rect">
            <a:avLst/>
          </a:prstGeom>
          <a:noFill/>
          <a:ln w="9525">
            <a:noFill/>
            <a:miter lim="800000"/>
            <a:headEnd/>
            <a:tailEnd/>
          </a:ln>
        </p:spPr>
        <p:txBody>
          <a:bodyPr wrap="square">
            <a:spAutoFit/>
          </a:bodyPr>
          <a:lstStyle/>
          <a:p>
            <a:pPr lvl="0"/>
            <a:r>
              <a:rPr lang="en-US" sz="2400" b="1" dirty="0" smtClean="0"/>
              <a:t>Step 8 – Establish grade:</a:t>
            </a:r>
          </a:p>
          <a:p>
            <a:pPr lvl="0"/>
            <a:endParaRPr lang="en-US" sz="2400" b="1" dirty="0" smtClean="0"/>
          </a:p>
          <a:p>
            <a:pPr marL="341313" lvl="0" indent="-341313">
              <a:buFont typeface="Arial" pitchFamily="34" charset="0"/>
              <a:buChar char="•"/>
            </a:pPr>
            <a:r>
              <a:rPr lang="en-US" sz="2000" dirty="0" smtClean="0"/>
              <a:t>Grade shall be established in accordance with Category A-2 of the Pipe Replacement Quality Assurance Review Form</a:t>
            </a:r>
          </a:p>
          <a:p>
            <a:pPr marL="341313" lvl="0" indent="-341313">
              <a:buFont typeface="Arial" pitchFamily="34" charset="0"/>
              <a:buChar char="•"/>
            </a:pPr>
            <a:r>
              <a:rPr lang="en-US" sz="2000" dirty="0" smtClean="0"/>
              <a:t>The finished installation must have a minimum of 12 inches of cover material</a:t>
            </a:r>
          </a:p>
          <a:p>
            <a:pPr marL="341313" lvl="0" indent="-341313">
              <a:buFont typeface="Arial" pitchFamily="34" charset="0"/>
              <a:buChar char="•"/>
            </a:pPr>
            <a:r>
              <a:rPr lang="en-US" sz="2000" dirty="0" smtClean="0"/>
              <a:t>The finished installation must have a minimum of ¼ inch per foot fall</a:t>
            </a:r>
          </a:p>
        </p:txBody>
      </p:sp>
      <p:sp>
        <p:nvSpPr>
          <p:cNvPr id="7174" name="Title 6"/>
          <p:cNvSpPr>
            <a:spLocks noGrp="1"/>
          </p:cNvSpPr>
          <p:nvPr>
            <p:ph type="title"/>
          </p:nvPr>
        </p:nvSpPr>
        <p:spPr/>
        <p:txBody>
          <a:bodyPr/>
          <a:lstStyle/>
          <a:p>
            <a:pPr eaLnBrk="1" hangingPunct="1"/>
            <a:r>
              <a:rPr lang="en-US" dirty="0" smtClean="0"/>
              <a:t>Operational Sequence Step 8</a:t>
            </a:r>
          </a:p>
        </p:txBody>
      </p:sp>
      <p:sp>
        <p:nvSpPr>
          <p:cNvPr id="9"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6" name="Picture 206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24200" y="4191000"/>
            <a:ext cx="3124200" cy="23428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5"/>
          <p:cNvSpPr txBox="1">
            <a:spLocks noChangeArrowheads="1"/>
          </p:cNvSpPr>
          <p:nvPr/>
        </p:nvSpPr>
        <p:spPr bwMode="auto">
          <a:xfrm>
            <a:off x="457200" y="1699736"/>
            <a:ext cx="4648200" cy="3293209"/>
          </a:xfrm>
          <a:prstGeom prst="rect">
            <a:avLst/>
          </a:prstGeom>
          <a:noFill/>
          <a:ln w="9525">
            <a:noFill/>
            <a:miter lim="800000"/>
            <a:headEnd/>
            <a:tailEnd/>
          </a:ln>
        </p:spPr>
        <p:txBody>
          <a:bodyPr wrap="square">
            <a:spAutoFit/>
          </a:bodyPr>
          <a:lstStyle/>
          <a:p>
            <a:pPr lvl="0"/>
            <a:r>
              <a:rPr lang="en-US" sz="2400" b="1" dirty="0" smtClean="0"/>
              <a:t>Step 8 – Establish grade (cont’d):</a:t>
            </a:r>
          </a:p>
          <a:p>
            <a:pPr lvl="0"/>
            <a:endParaRPr lang="en-US" sz="2400" b="1" dirty="0" smtClean="0"/>
          </a:p>
          <a:p>
            <a:pPr marL="341313" lvl="0" indent="-341313">
              <a:buFont typeface="Arial" pitchFamily="34" charset="0"/>
              <a:buChar char="•"/>
            </a:pPr>
            <a:r>
              <a:rPr lang="en-US" sz="2000" dirty="0" smtClean="0"/>
              <a:t>If using a hand held </a:t>
            </a:r>
            <a:r>
              <a:rPr lang="en-US" sz="2000" dirty="0" err="1" smtClean="0"/>
              <a:t>locke</a:t>
            </a:r>
            <a:r>
              <a:rPr lang="en-US" sz="2000" dirty="0" smtClean="0"/>
              <a:t> level remember that the maximum effective range is 25 feet in each direction of the level</a:t>
            </a:r>
          </a:p>
          <a:p>
            <a:pPr marL="341313" lvl="0" indent="-341313">
              <a:buFont typeface="Arial" pitchFamily="34" charset="0"/>
              <a:buChar char="•"/>
            </a:pPr>
            <a:r>
              <a:rPr lang="en-US" sz="2000" dirty="0" smtClean="0"/>
              <a:t>If using an automatic level remember to set the level up outside of the immediate work area so that it does not interfere with the operation</a:t>
            </a:r>
          </a:p>
        </p:txBody>
      </p:sp>
      <p:sp>
        <p:nvSpPr>
          <p:cNvPr id="7174" name="Title 6"/>
          <p:cNvSpPr>
            <a:spLocks noGrp="1"/>
          </p:cNvSpPr>
          <p:nvPr>
            <p:ph type="title"/>
          </p:nvPr>
        </p:nvSpPr>
        <p:spPr/>
        <p:txBody>
          <a:bodyPr/>
          <a:lstStyle/>
          <a:p>
            <a:pPr eaLnBrk="1" hangingPunct="1"/>
            <a:r>
              <a:rPr lang="en-US" dirty="0" smtClean="0"/>
              <a:t>Operational Sequence Step 8</a:t>
            </a:r>
          </a:p>
        </p:txBody>
      </p:sp>
      <p:sp>
        <p:nvSpPr>
          <p:cNvPr id="9"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7" name="Picture 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0" y="1524000"/>
            <a:ext cx="2806700" cy="2106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103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34000" y="3886200"/>
            <a:ext cx="2800351" cy="213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5"/>
          <p:cNvSpPr txBox="1">
            <a:spLocks noChangeArrowheads="1"/>
          </p:cNvSpPr>
          <p:nvPr/>
        </p:nvSpPr>
        <p:spPr bwMode="auto">
          <a:xfrm>
            <a:off x="457200" y="1699736"/>
            <a:ext cx="4648200" cy="3600986"/>
          </a:xfrm>
          <a:prstGeom prst="rect">
            <a:avLst/>
          </a:prstGeom>
          <a:noFill/>
          <a:ln w="9525">
            <a:noFill/>
            <a:miter lim="800000"/>
            <a:headEnd/>
            <a:tailEnd/>
          </a:ln>
        </p:spPr>
        <p:txBody>
          <a:bodyPr wrap="square">
            <a:spAutoFit/>
          </a:bodyPr>
          <a:lstStyle/>
          <a:p>
            <a:pPr lvl="0"/>
            <a:r>
              <a:rPr lang="en-US" sz="2400" b="1" dirty="0" smtClean="0"/>
              <a:t>Step 8 – Establish grade (cont’d):</a:t>
            </a:r>
          </a:p>
          <a:p>
            <a:pPr lvl="0"/>
            <a:endParaRPr lang="en-US" sz="2400" b="1" dirty="0" smtClean="0"/>
          </a:p>
          <a:p>
            <a:pPr marL="341313" lvl="0" indent="-341313">
              <a:buFont typeface="Arial" pitchFamily="34" charset="0"/>
              <a:buChar char="•"/>
            </a:pPr>
            <a:r>
              <a:rPr lang="en-US" sz="2000" dirty="0" smtClean="0"/>
              <a:t>Once inlet and outlet grades are established, mark the entire length of the installation at 4’ increments.  This will help maintain the proper flow line through the project.  At ¼ inch per foot fall the grade will drop 1 inch every four feet.</a:t>
            </a:r>
          </a:p>
          <a:p>
            <a:pPr marL="341313" lvl="0" indent="-341313">
              <a:buFont typeface="Arial" pitchFamily="34" charset="0"/>
              <a:buChar char="•"/>
            </a:pPr>
            <a:r>
              <a:rPr lang="en-US" sz="2000" dirty="0" smtClean="0"/>
              <a:t>Document elevation at each 4 foot mark for quick accurate references</a:t>
            </a:r>
          </a:p>
        </p:txBody>
      </p:sp>
      <p:sp>
        <p:nvSpPr>
          <p:cNvPr id="7174" name="Title 6"/>
          <p:cNvSpPr>
            <a:spLocks noGrp="1"/>
          </p:cNvSpPr>
          <p:nvPr>
            <p:ph type="title"/>
          </p:nvPr>
        </p:nvSpPr>
        <p:spPr/>
        <p:txBody>
          <a:bodyPr/>
          <a:lstStyle/>
          <a:p>
            <a:pPr eaLnBrk="1" hangingPunct="1"/>
            <a:r>
              <a:rPr lang="en-US" dirty="0" smtClean="0"/>
              <a:t>Operational Sequence Step 8</a:t>
            </a:r>
          </a:p>
        </p:txBody>
      </p:sp>
      <p:sp>
        <p:nvSpPr>
          <p:cNvPr id="9"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598018" name="Picture 2" descr="C:\Users\Admin\Desktop\photos\Pipe Photos\DSCN020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0" y="1600200"/>
            <a:ext cx="2721429" cy="2057400"/>
          </a:xfrm>
          <a:prstGeom prst="rect">
            <a:avLst/>
          </a:prstGeom>
          <a:ln>
            <a:noFill/>
          </a:ln>
          <a:effectLst>
            <a:outerShdw blurRad="292100" dist="139700" dir="2700000" algn="tl" rotWithShape="0">
              <a:srgbClr val="333333">
                <a:alpha val="65000"/>
              </a:srgbClr>
            </a:outerShdw>
          </a:effectLst>
        </p:spPr>
      </p:pic>
      <p:pic>
        <p:nvPicPr>
          <p:cNvPr id="598019" name="Picture 3" descr="C:\Users\Admin\Desktop\photos\Pipe Photos\DSCN020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34000" y="4038600"/>
            <a:ext cx="2743200" cy="2057400"/>
          </a:xfrm>
          <a:prstGeom prst="rect">
            <a:avLst/>
          </a:prstGeom>
          <a:noFill/>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5"/>
          <p:cNvSpPr txBox="1">
            <a:spLocks noChangeArrowheads="1"/>
          </p:cNvSpPr>
          <p:nvPr/>
        </p:nvSpPr>
        <p:spPr bwMode="auto">
          <a:xfrm>
            <a:off x="457200" y="1524000"/>
            <a:ext cx="8001000" cy="2677656"/>
          </a:xfrm>
          <a:prstGeom prst="rect">
            <a:avLst/>
          </a:prstGeom>
          <a:noFill/>
          <a:ln w="9525">
            <a:noFill/>
            <a:miter lim="800000"/>
            <a:headEnd/>
            <a:tailEnd/>
          </a:ln>
        </p:spPr>
        <p:txBody>
          <a:bodyPr wrap="square">
            <a:spAutoFit/>
          </a:bodyPr>
          <a:lstStyle/>
          <a:p>
            <a:pPr marL="342900" lvl="0" indent="-342900"/>
            <a:r>
              <a:rPr lang="en-US" sz="2400" b="1" dirty="0"/>
              <a:t>Step </a:t>
            </a:r>
            <a:r>
              <a:rPr lang="en-US" sz="2400" b="1" dirty="0" smtClean="0"/>
              <a:t>9 – Identify and remove obstacles:</a:t>
            </a:r>
          </a:p>
          <a:p>
            <a:pPr marL="458788" lvl="1" indent="-342900">
              <a:buFont typeface="Arial" pitchFamily="34" charset="0"/>
              <a:buChar char="•"/>
            </a:pPr>
            <a:endParaRPr lang="en-US" sz="2400" dirty="0" smtClean="0"/>
          </a:p>
          <a:p>
            <a:pPr marL="342900" indent="-342900">
              <a:buFont typeface="Arial" pitchFamily="34" charset="0"/>
              <a:buChar char="•"/>
            </a:pPr>
            <a:r>
              <a:rPr lang="en-US" sz="2000" dirty="0" smtClean="0"/>
              <a:t>Cut brush or trees at inlet and outlet</a:t>
            </a:r>
          </a:p>
          <a:p>
            <a:pPr marL="342900" indent="-342900">
              <a:buFont typeface="Arial" pitchFamily="34" charset="0"/>
              <a:buChar char="•"/>
            </a:pPr>
            <a:r>
              <a:rPr lang="en-US" sz="2000" dirty="0" smtClean="0"/>
              <a:t>Remove guiderail and signs if present</a:t>
            </a:r>
          </a:p>
          <a:p>
            <a:pPr marL="342900" indent="-342900">
              <a:buFont typeface="Arial" pitchFamily="34" charset="0"/>
              <a:buChar char="•"/>
            </a:pPr>
            <a:r>
              <a:rPr lang="en-US" sz="2000" dirty="0" smtClean="0"/>
              <a:t>If brushing or sign and guiderail removal is required, remember to charge assemblies accordingly</a:t>
            </a:r>
          </a:p>
          <a:p>
            <a:pPr marL="342900" indent="-342900">
              <a:buFont typeface="Arial" pitchFamily="34" charset="0"/>
              <a:buChar char="•"/>
            </a:pPr>
            <a:r>
              <a:rPr lang="en-US" sz="2000" dirty="0" smtClean="0"/>
              <a:t>Check for utilities</a:t>
            </a:r>
          </a:p>
          <a:p>
            <a:pPr marL="342900" indent="-342900">
              <a:buFont typeface="Arial" pitchFamily="34" charset="0"/>
              <a:buChar char="•"/>
            </a:pPr>
            <a:endParaRPr lang="en-US" sz="2000" dirty="0" smtClean="0"/>
          </a:p>
        </p:txBody>
      </p:sp>
      <p:sp>
        <p:nvSpPr>
          <p:cNvPr id="7174" name="Title 6"/>
          <p:cNvSpPr>
            <a:spLocks noGrp="1"/>
          </p:cNvSpPr>
          <p:nvPr>
            <p:ph type="title"/>
          </p:nvPr>
        </p:nvSpPr>
        <p:spPr/>
        <p:txBody>
          <a:bodyPr/>
          <a:lstStyle/>
          <a:p>
            <a:pPr eaLnBrk="1" hangingPunct="1"/>
            <a:r>
              <a:rPr lang="en-US" dirty="0" smtClean="0"/>
              <a:t>Operational Sequence Step 9</a:t>
            </a:r>
          </a:p>
        </p:txBody>
      </p:sp>
      <p:sp>
        <p:nvSpPr>
          <p:cNvPr id="9"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6" name="Picture 2" descr="C:\Users\Admin\Desktop\photos\Pipe Photos\DSCN020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00" y="3657600"/>
            <a:ext cx="3276600" cy="245745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5"/>
          <p:cNvSpPr txBox="1">
            <a:spLocks noChangeArrowheads="1"/>
          </p:cNvSpPr>
          <p:nvPr/>
        </p:nvSpPr>
        <p:spPr bwMode="auto">
          <a:xfrm>
            <a:off x="361950" y="1610321"/>
            <a:ext cx="7943850" cy="2677656"/>
          </a:xfrm>
          <a:prstGeom prst="rect">
            <a:avLst/>
          </a:prstGeom>
          <a:noFill/>
          <a:ln w="9525">
            <a:noFill/>
            <a:miter lim="800000"/>
            <a:headEnd/>
            <a:tailEnd/>
          </a:ln>
        </p:spPr>
        <p:txBody>
          <a:bodyPr wrap="square">
            <a:spAutoFit/>
          </a:bodyPr>
          <a:lstStyle/>
          <a:p>
            <a:pPr marL="342900" lvl="0" indent="-342900"/>
            <a:r>
              <a:rPr lang="en-US" sz="2400" b="1" dirty="0"/>
              <a:t>Step </a:t>
            </a:r>
            <a:r>
              <a:rPr lang="en-US" sz="2400" b="1" dirty="0" smtClean="0"/>
              <a:t>10 – Excavate the pipe trench:</a:t>
            </a:r>
          </a:p>
          <a:p>
            <a:pPr marL="342900" indent="-342900"/>
            <a:endParaRPr lang="en-US" sz="2400" b="1" dirty="0" smtClean="0"/>
          </a:p>
          <a:p>
            <a:pPr marL="342900" indent="-342900">
              <a:buFont typeface="Arial" pitchFamily="34" charset="0"/>
              <a:buChar char="•"/>
            </a:pPr>
            <a:r>
              <a:rPr lang="en-US" sz="2400" dirty="0" smtClean="0"/>
              <a:t>To help minimize damage to the adjacent pavement, begin excavation from the center of the trench and work out to the sides of the trench</a:t>
            </a:r>
          </a:p>
          <a:p>
            <a:pPr marL="342900" indent="-342900">
              <a:buFont typeface="Arial" pitchFamily="34" charset="0"/>
              <a:buChar char="•"/>
            </a:pPr>
            <a:endParaRPr lang="en-US" sz="2400" dirty="0" smtClean="0"/>
          </a:p>
          <a:p>
            <a:pPr marL="342900" indent="-342900"/>
            <a:endParaRPr lang="en-US" sz="2400" dirty="0"/>
          </a:p>
        </p:txBody>
      </p:sp>
      <p:sp>
        <p:nvSpPr>
          <p:cNvPr id="8198" name="Title 6"/>
          <p:cNvSpPr>
            <a:spLocks noGrp="1"/>
          </p:cNvSpPr>
          <p:nvPr>
            <p:ph type="title"/>
          </p:nvPr>
        </p:nvSpPr>
        <p:spPr/>
        <p:txBody>
          <a:bodyPr>
            <a:normAutofit/>
          </a:bodyPr>
          <a:lstStyle/>
          <a:p>
            <a:pPr eaLnBrk="1" hangingPunct="1"/>
            <a:r>
              <a:rPr lang="en-US" dirty="0" smtClean="0"/>
              <a:t>Operational Sequence Step 10</a:t>
            </a:r>
          </a:p>
        </p:txBody>
      </p:sp>
      <p:sp>
        <p:nvSpPr>
          <p:cNvPr id="9"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6" name="Picture 21"/>
          <p:cNvPicPr>
            <a:picLocks noChangeAspect="1" noChangeArrowheads="1"/>
          </p:cNvPicPr>
          <p:nvPr/>
        </p:nvPicPr>
        <p:blipFill>
          <a:blip r:embed="rId4" cstate="email">
            <a:lum bright="-10000" contrast="20000"/>
            <a:extLst>
              <a:ext uri="{28A0092B-C50C-407E-A947-70E740481C1C}">
                <a14:useLocalDpi xmlns:a14="http://schemas.microsoft.com/office/drawing/2010/main"/>
              </a:ext>
            </a:extLst>
          </a:blip>
          <a:srcRect/>
          <a:stretch>
            <a:fillRect/>
          </a:stretch>
        </p:blipFill>
        <p:spPr bwMode="auto">
          <a:xfrm>
            <a:off x="2743200" y="3657600"/>
            <a:ext cx="3581400" cy="2684754"/>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5"/>
          <p:cNvSpPr txBox="1">
            <a:spLocks noChangeArrowheads="1"/>
          </p:cNvSpPr>
          <p:nvPr/>
        </p:nvSpPr>
        <p:spPr bwMode="auto">
          <a:xfrm>
            <a:off x="361950" y="1610321"/>
            <a:ext cx="7943850" cy="3416320"/>
          </a:xfrm>
          <a:prstGeom prst="rect">
            <a:avLst/>
          </a:prstGeom>
          <a:noFill/>
          <a:ln w="9525">
            <a:noFill/>
            <a:miter lim="800000"/>
            <a:headEnd/>
            <a:tailEnd/>
          </a:ln>
        </p:spPr>
        <p:txBody>
          <a:bodyPr wrap="square">
            <a:spAutoFit/>
          </a:bodyPr>
          <a:lstStyle/>
          <a:p>
            <a:pPr marL="342900" lvl="0" indent="-342900"/>
            <a:r>
              <a:rPr lang="en-US" sz="2400" b="1" dirty="0"/>
              <a:t>Step </a:t>
            </a:r>
            <a:r>
              <a:rPr lang="en-US" sz="2400" b="1" dirty="0" smtClean="0"/>
              <a:t>10 – Excavate the pipe trench:</a:t>
            </a:r>
          </a:p>
          <a:p>
            <a:pPr marL="342900" indent="-342900"/>
            <a:endParaRPr lang="en-US" sz="2400" dirty="0" smtClean="0"/>
          </a:p>
          <a:p>
            <a:pPr marL="342900" indent="-342900">
              <a:buFont typeface="Arial" pitchFamily="34" charset="0"/>
              <a:buChar char="•"/>
            </a:pPr>
            <a:r>
              <a:rPr lang="en-US" sz="2400" dirty="0" smtClean="0"/>
              <a:t>The finished pipe trench should have vertical walls except in cases where trench stability is questionable or in cases where the depth is greater than 5 feet.  In these cases use the formula detailed in Category B-8 of the Pipe Replacement Quality Assurance Review Form.</a:t>
            </a:r>
          </a:p>
          <a:p>
            <a:pPr marL="342900" indent="-342900">
              <a:buFont typeface="Arial" pitchFamily="34" charset="0"/>
              <a:buChar char="•"/>
            </a:pPr>
            <a:endParaRPr lang="en-US" sz="2400" dirty="0" smtClean="0"/>
          </a:p>
          <a:p>
            <a:pPr marL="342900" indent="-342900"/>
            <a:endParaRPr lang="en-US" sz="2400" dirty="0"/>
          </a:p>
        </p:txBody>
      </p:sp>
      <p:sp>
        <p:nvSpPr>
          <p:cNvPr id="8198" name="Title 6"/>
          <p:cNvSpPr>
            <a:spLocks noGrp="1"/>
          </p:cNvSpPr>
          <p:nvPr>
            <p:ph type="title"/>
          </p:nvPr>
        </p:nvSpPr>
        <p:spPr/>
        <p:txBody>
          <a:bodyPr>
            <a:normAutofit/>
          </a:bodyPr>
          <a:lstStyle/>
          <a:p>
            <a:pPr eaLnBrk="1" hangingPunct="1"/>
            <a:r>
              <a:rPr lang="en-US" dirty="0" smtClean="0"/>
              <a:t>Operational Sequence Step 10</a:t>
            </a:r>
          </a:p>
        </p:txBody>
      </p:sp>
      <p:sp>
        <p:nvSpPr>
          <p:cNvPr id="9"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8" name="Picture 3" descr="P:\penndot shared\Bureau of Maintenance and Operations\Maintenance Division\QA Section\Roger Thomas\Academy Pipe 4-4-12\Pipe QA 01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9400" y="4343400"/>
            <a:ext cx="3208751" cy="2296459"/>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5"/>
          <p:cNvSpPr txBox="1">
            <a:spLocks noChangeArrowheads="1"/>
          </p:cNvSpPr>
          <p:nvPr/>
        </p:nvSpPr>
        <p:spPr bwMode="auto">
          <a:xfrm>
            <a:off x="361950" y="1610321"/>
            <a:ext cx="7943850" cy="2677656"/>
          </a:xfrm>
          <a:prstGeom prst="rect">
            <a:avLst/>
          </a:prstGeom>
          <a:noFill/>
          <a:ln w="9525">
            <a:noFill/>
            <a:miter lim="800000"/>
            <a:headEnd/>
            <a:tailEnd/>
          </a:ln>
        </p:spPr>
        <p:txBody>
          <a:bodyPr wrap="square">
            <a:spAutoFit/>
          </a:bodyPr>
          <a:lstStyle/>
          <a:p>
            <a:pPr marL="342900" lvl="0" indent="-342900"/>
            <a:r>
              <a:rPr lang="en-US" sz="2400" b="1" dirty="0"/>
              <a:t>Step </a:t>
            </a:r>
            <a:r>
              <a:rPr lang="en-US" sz="2400" b="1" dirty="0" smtClean="0"/>
              <a:t>10 – Excavate the pipe trench (cont’d):</a:t>
            </a:r>
          </a:p>
          <a:p>
            <a:pPr marL="342900" indent="-342900"/>
            <a:endParaRPr lang="en-US" sz="2400" b="1" dirty="0" smtClean="0"/>
          </a:p>
          <a:p>
            <a:pPr marL="342900" indent="-342900">
              <a:buFont typeface="Arial" pitchFamily="34" charset="0"/>
              <a:buChar char="•"/>
            </a:pPr>
            <a:r>
              <a:rPr lang="en-US" sz="2400" dirty="0" smtClean="0"/>
              <a:t>When excavating the trench, the old pipe must be separated from the clean fill as material is excavated from the trench</a:t>
            </a:r>
          </a:p>
          <a:p>
            <a:pPr marL="342900" indent="-342900">
              <a:buFont typeface="Arial" pitchFamily="34" charset="0"/>
              <a:buChar char="•"/>
            </a:pPr>
            <a:endParaRPr lang="en-US" sz="2400" dirty="0" smtClean="0"/>
          </a:p>
          <a:p>
            <a:pPr marL="342900" indent="-342900"/>
            <a:endParaRPr lang="en-US" sz="2400" dirty="0"/>
          </a:p>
        </p:txBody>
      </p:sp>
      <p:sp>
        <p:nvSpPr>
          <p:cNvPr id="8198" name="Title 6"/>
          <p:cNvSpPr>
            <a:spLocks noGrp="1"/>
          </p:cNvSpPr>
          <p:nvPr>
            <p:ph type="title"/>
          </p:nvPr>
        </p:nvSpPr>
        <p:spPr/>
        <p:txBody>
          <a:bodyPr>
            <a:normAutofit/>
          </a:bodyPr>
          <a:lstStyle/>
          <a:p>
            <a:pPr eaLnBrk="1" hangingPunct="1"/>
            <a:r>
              <a:rPr lang="en-US" dirty="0" smtClean="0"/>
              <a:t>Operational Sequence Step 10</a:t>
            </a:r>
          </a:p>
        </p:txBody>
      </p:sp>
      <p:sp>
        <p:nvSpPr>
          <p:cNvPr id="9"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7" name="Picture 2" descr="F1544D1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43200" y="3810000"/>
            <a:ext cx="3724787" cy="2780138"/>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5"/>
          <p:cNvSpPr txBox="1">
            <a:spLocks noChangeArrowheads="1"/>
          </p:cNvSpPr>
          <p:nvPr/>
        </p:nvSpPr>
        <p:spPr bwMode="auto">
          <a:xfrm>
            <a:off x="361950" y="1610321"/>
            <a:ext cx="7943850" cy="2677656"/>
          </a:xfrm>
          <a:prstGeom prst="rect">
            <a:avLst/>
          </a:prstGeom>
          <a:noFill/>
          <a:ln w="9525">
            <a:noFill/>
            <a:miter lim="800000"/>
            <a:headEnd/>
            <a:tailEnd/>
          </a:ln>
        </p:spPr>
        <p:txBody>
          <a:bodyPr wrap="square">
            <a:spAutoFit/>
          </a:bodyPr>
          <a:lstStyle/>
          <a:p>
            <a:pPr marL="342900" lvl="0" indent="-342900"/>
            <a:r>
              <a:rPr lang="en-US" sz="2400" b="1" dirty="0"/>
              <a:t>Step </a:t>
            </a:r>
            <a:r>
              <a:rPr lang="en-US" sz="2400" b="1" dirty="0" smtClean="0"/>
              <a:t>10 – Excavate the pipe trench (cont’d):</a:t>
            </a:r>
          </a:p>
          <a:p>
            <a:pPr marL="342900" indent="-342900"/>
            <a:endParaRPr lang="en-US" sz="2400" b="1" dirty="0" smtClean="0"/>
          </a:p>
          <a:p>
            <a:pPr marL="342900" indent="-342900">
              <a:buFont typeface="Arial" pitchFamily="34" charset="0"/>
              <a:buChar char="•"/>
            </a:pPr>
            <a:r>
              <a:rPr lang="en-US" sz="2400" dirty="0" smtClean="0"/>
              <a:t>The finish grade of the excavated ditch must be 6 inches greater than the finish grade of the flow line to accommodate the bedding material. </a:t>
            </a:r>
          </a:p>
          <a:p>
            <a:pPr marL="342900" indent="-342900">
              <a:buFont typeface="Arial" pitchFamily="34" charset="0"/>
              <a:buChar char="•"/>
            </a:pPr>
            <a:endParaRPr lang="en-US" sz="2400" dirty="0" smtClean="0"/>
          </a:p>
          <a:p>
            <a:pPr marL="342900" indent="-342900"/>
            <a:endParaRPr lang="en-US" sz="2400" dirty="0"/>
          </a:p>
        </p:txBody>
      </p:sp>
      <p:sp>
        <p:nvSpPr>
          <p:cNvPr id="8198" name="Title 6"/>
          <p:cNvSpPr>
            <a:spLocks noGrp="1"/>
          </p:cNvSpPr>
          <p:nvPr>
            <p:ph type="title"/>
          </p:nvPr>
        </p:nvSpPr>
        <p:spPr/>
        <p:txBody>
          <a:bodyPr>
            <a:normAutofit/>
          </a:bodyPr>
          <a:lstStyle/>
          <a:p>
            <a:pPr eaLnBrk="1" hangingPunct="1"/>
            <a:r>
              <a:rPr lang="en-US" dirty="0" smtClean="0"/>
              <a:t>Operational Sequence Step 10</a:t>
            </a:r>
          </a:p>
        </p:txBody>
      </p:sp>
      <p:sp>
        <p:nvSpPr>
          <p:cNvPr id="9"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59904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57400" y="3657600"/>
            <a:ext cx="5410200" cy="2452624"/>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5"/>
          <p:cNvSpPr txBox="1">
            <a:spLocks noChangeArrowheads="1"/>
          </p:cNvSpPr>
          <p:nvPr/>
        </p:nvSpPr>
        <p:spPr bwMode="auto">
          <a:xfrm>
            <a:off x="381000" y="1295400"/>
            <a:ext cx="7543800" cy="3662541"/>
          </a:xfrm>
          <a:prstGeom prst="rect">
            <a:avLst/>
          </a:prstGeom>
          <a:noFill/>
          <a:ln w="9525">
            <a:noFill/>
            <a:miter lim="800000"/>
            <a:headEnd/>
            <a:tailEnd/>
          </a:ln>
        </p:spPr>
        <p:txBody>
          <a:bodyPr wrap="square">
            <a:spAutoFit/>
          </a:bodyPr>
          <a:lstStyle/>
          <a:p>
            <a:pPr lvl="0" defTabSz="1198563"/>
            <a:r>
              <a:rPr lang="en-US" sz="2400" b="1" dirty="0"/>
              <a:t>Step </a:t>
            </a:r>
            <a:r>
              <a:rPr lang="en-US" sz="2400" b="1" dirty="0" smtClean="0"/>
              <a:t>11 - 	Disposal of excavated material:</a:t>
            </a:r>
          </a:p>
          <a:p>
            <a:pPr lvl="0" defTabSz="1198563"/>
            <a:endParaRPr lang="en-US" sz="2400" b="1" dirty="0" smtClean="0"/>
          </a:p>
          <a:p>
            <a:pPr marL="463550" lvl="0" indent="-463550" defTabSz="1198563">
              <a:buFont typeface="Arial" pitchFamily="34" charset="0"/>
              <a:buChar char="•"/>
              <a:tabLst>
                <a:tab pos="341313" algn="l"/>
                <a:tab pos="395288" algn="l"/>
                <a:tab pos="463550" algn="l"/>
                <a:tab pos="519113" algn="l"/>
                <a:tab pos="860425" algn="l"/>
              </a:tabLst>
            </a:pPr>
            <a:r>
              <a:rPr lang="en-US" sz="2400" dirty="0" smtClean="0"/>
              <a:t>Excavated material is loaded onto trucks and hauled to the nearest approved dumpsite</a:t>
            </a:r>
          </a:p>
          <a:p>
            <a:pPr marL="342900" indent="-342900"/>
            <a:endParaRPr lang="en-US" sz="2400" b="1" dirty="0"/>
          </a:p>
          <a:p>
            <a:pPr marL="342900" indent="-342900">
              <a:buFont typeface="Wingdings" pitchFamily="2" charset="2"/>
              <a:buChar char="§"/>
            </a:pPr>
            <a:endParaRPr lang="en-US" sz="2400" dirty="0"/>
          </a:p>
          <a:p>
            <a:pPr marL="342900" indent="-342900">
              <a:buFont typeface="Wingdings" pitchFamily="2" charset="2"/>
              <a:buChar char="§"/>
            </a:pPr>
            <a:endParaRPr lang="en-US" sz="2400" dirty="0" smtClean="0"/>
          </a:p>
          <a:p>
            <a:pPr marL="342900" indent="-342900">
              <a:buFont typeface="Wingdings" pitchFamily="2" charset="2"/>
              <a:buChar char="§"/>
            </a:pPr>
            <a:endParaRPr lang="en-US" sz="2000" dirty="0" smtClean="0"/>
          </a:p>
          <a:p>
            <a:pPr marL="342900" indent="-342900">
              <a:buFont typeface="Wingdings" pitchFamily="2" charset="2"/>
              <a:buChar char="§"/>
            </a:pPr>
            <a:endParaRPr lang="en-US" sz="2400" dirty="0"/>
          </a:p>
          <a:p>
            <a:pPr marL="342900" indent="-342900">
              <a:buFont typeface="Wingdings" pitchFamily="2" charset="2"/>
              <a:buChar char="§"/>
            </a:pPr>
            <a:endParaRPr lang="en-US" sz="2000" dirty="0"/>
          </a:p>
        </p:txBody>
      </p:sp>
      <p:sp>
        <p:nvSpPr>
          <p:cNvPr id="9222" name="Title 6"/>
          <p:cNvSpPr>
            <a:spLocks noGrp="1"/>
          </p:cNvSpPr>
          <p:nvPr>
            <p:ph type="title"/>
          </p:nvPr>
        </p:nvSpPr>
        <p:spPr/>
        <p:txBody>
          <a:bodyPr>
            <a:normAutofit/>
          </a:bodyPr>
          <a:lstStyle/>
          <a:p>
            <a:pPr eaLnBrk="1" hangingPunct="1"/>
            <a:r>
              <a:rPr lang="en-US" dirty="0" smtClean="0"/>
              <a:t>Operational Sequence Step 11</a:t>
            </a:r>
          </a:p>
        </p:txBody>
      </p:sp>
      <p:sp>
        <p:nvSpPr>
          <p:cNvPr id="9"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6" name="Picture 2" descr="P:\penndot shared\Bureau of Maintenance and Operations\Maintenance Division\QA Section\Roger Thomas\Academy Pipe 4-4-12\Pipe QA 00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4600" y="3352800"/>
            <a:ext cx="3733800" cy="280035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pPr marL="349250" indent="-349250"/>
            <a:r>
              <a:rPr lang="en-US" sz="3600" dirty="0" smtClean="0">
                <a:effectLst>
                  <a:glow rad="101600">
                    <a:schemeClr val="accent1">
                      <a:satMod val="175000"/>
                      <a:alpha val="40000"/>
                    </a:schemeClr>
                  </a:glow>
                </a:effectLst>
                <a:cs typeface="Times New Roman" pitchFamily="18" charset="0"/>
                <a:hlinkClick r:id="rId3" action="ppaction://hlinksldjump"/>
              </a:rPr>
              <a:t>Enables improved coordination of other related activities. </a:t>
            </a:r>
            <a:endParaRPr lang="en-US" sz="3600" dirty="0" smtClean="0">
              <a:solidFill>
                <a:srgbClr val="FF0000"/>
              </a:solidFill>
              <a:effectLst>
                <a:glow rad="101600">
                  <a:schemeClr val="accent1">
                    <a:satMod val="175000"/>
                    <a:alpha val="40000"/>
                  </a:schemeClr>
                </a:glow>
              </a:effectLst>
              <a:cs typeface="Times New Roman" pitchFamily="18" charset="0"/>
            </a:endParaRPr>
          </a:p>
        </p:txBody>
      </p:sp>
      <p:sp>
        <p:nvSpPr>
          <p:cNvPr id="7" name="Title 6"/>
          <p:cNvSpPr>
            <a:spLocks noGrp="1"/>
          </p:cNvSpPr>
          <p:nvPr>
            <p:ph type="title"/>
          </p:nvPr>
        </p:nvSpPr>
        <p:spPr/>
        <p:txBody>
          <a:bodyPr>
            <a:normAutofit fontScale="90000"/>
          </a:bodyPr>
          <a:lstStyle/>
          <a:p>
            <a:r>
              <a:rPr lang="en-US" dirty="0" smtClean="0"/>
              <a:t>Attributes of a Well-Planned Activity</a:t>
            </a:r>
            <a:endParaRPr lang="en-US" dirty="0"/>
          </a:p>
        </p:txBody>
      </p:sp>
      <p:sp>
        <p:nvSpPr>
          <p:cNvPr id="5"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33732540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5"/>
          <p:cNvSpPr txBox="1">
            <a:spLocks noChangeArrowheads="1"/>
          </p:cNvSpPr>
          <p:nvPr/>
        </p:nvSpPr>
        <p:spPr bwMode="auto">
          <a:xfrm>
            <a:off x="381000" y="1295400"/>
            <a:ext cx="4572000" cy="5878532"/>
          </a:xfrm>
          <a:prstGeom prst="rect">
            <a:avLst/>
          </a:prstGeom>
          <a:noFill/>
          <a:ln w="9525">
            <a:noFill/>
            <a:miter lim="800000"/>
            <a:headEnd/>
            <a:tailEnd/>
          </a:ln>
        </p:spPr>
        <p:txBody>
          <a:bodyPr wrap="square">
            <a:spAutoFit/>
          </a:bodyPr>
          <a:lstStyle/>
          <a:p>
            <a:pPr lvl="0" defTabSz="1198563"/>
            <a:r>
              <a:rPr lang="en-US" sz="2400" b="1" dirty="0"/>
              <a:t>Step </a:t>
            </a:r>
            <a:r>
              <a:rPr lang="en-US" sz="2400" b="1" dirty="0" smtClean="0"/>
              <a:t>11 - 	Disposal of excavated material (cont’d):</a:t>
            </a:r>
          </a:p>
          <a:p>
            <a:pPr lvl="0" defTabSz="1198563"/>
            <a:endParaRPr lang="en-US" sz="2400" b="1" dirty="0" smtClean="0"/>
          </a:p>
          <a:p>
            <a:pPr marL="463550" lvl="0" indent="-463550" defTabSz="1198563">
              <a:buFont typeface="Arial" pitchFamily="34" charset="0"/>
              <a:buChar char="•"/>
              <a:tabLst>
                <a:tab pos="341313" algn="l"/>
                <a:tab pos="395288" algn="l"/>
                <a:tab pos="463550" algn="l"/>
                <a:tab pos="519113" algn="l"/>
                <a:tab pos="860425" algn="l"/>
              </a:tabLst>
            </a:pPr>
            <a:r>
              <a:rPr lang="en-US" sz="2400" dirty="0" smtClean="0"/>
              <a:t>Excavated material shall only be disposed of at Department owned facilities or on private property where property owners have completed and signed “Authorization To Enter” Forms</a:t>
            </a:r>
          </a:p>
          <a:p>
            <a:pPr marL="342900" indent="-342900"/>
            <a:endParaRPr lang="en-US" sz="2400" b="1" dirty="0"/>
          </a:p>
          <a:p>
            <a:pPr marL="342900" indent="-342900">
              <a:buFont typeface="Wingdings" pitchFamily="2" charset="2"/>
              <a:buChar char="§"/>
            </a:pPr>
            <a:endParaRPr lang="en-US" sz="2400" dirty="0"/>
          </a:p>
          <a:p>
            <a:pPr marL="342900" indent="-342900">
              <a:buFont typeface="Wingdings" pitchFamily="2" charset="2"/>
              <a:buChar char="§"/>
            </a:pPr>
            <a:endParaRPr lang="en-US" sz="2400" dirty="0" smtClean="0"/>
          </a:p>
          <a:p>
            <a:pPr marL="342900" indent="-342900">
              <a:buFont typeface="Wingdings" pitchFamily="2" charset="2"/>
              <a:buChar char="§"/>
            </a:pPr>
            <a:endParaRPr lang="en-US" sz="2000" dirty="0" smtClean="0"/>
          </a:p>
          <a:p>
            <a:pPr marL="342900" indent="-342900">
              <a:buFont typeface="Wingdings" pitchFamily="2" charset="2"/>
              <a:buChar char="§"/>
            </a:pPr>
            <a:endParaRPr lang="en-US" sz="2400" dirty="0"/>
          </a:p>
          <a:p>
            <a:pPr marL="342900" indent="-342900">
              <a:buFont typeface="Wingdings" pitchFamily="2" charset="2"/>
              <a:buChar char="§"/>
            </a:pPr>
            <a:endParaRPr lang="en-US" sz="2000" dirty="0"/>
          </a:p>
        </p:txBody>
      </p:sp>
      <p:sp>
        <p:nvSpPr>
          <p:cNvPr id="9222" name="Title 6"/>
          <p:cNvSpPr>
            <a:spLocks noGrp="1"/>
          </p:cNvSpPr>
          <p:nvPr>
            <p:ph type="title"/>
          </p:nvPr>
        </p:nvSpPr>
        <p:spPr/>
        <p:txBody>
          <a:bodyPr>
            <a:normAutofit/>
          </a:bodyPr>
          <a:lstStyle/>
          <a:p>
            <a:pPr eaLnBrk="1" hangingPunct="1"/>
            <a:r>
              <a:rPr lang="en-US" dirty="0" smtClean="0"/>
              <a:t>Operational Sequence Step 11</a:t>
            </a:r>
          </a:p>
        </p:txBody>
      </p:sp>
      <p:sp>
        <p:nvSpPr>
          <p:cNvPr id="9"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7" name="Picture 2" descr="F:\DCIM\100NIKON\DSCN0562.JPG"/>
          <p:cNvPicPr>
            <a:picLocks noChangeAspect="1" noChangeArrowheads="1"/>
          </p:cNvPicPr>
          <p:nvPr/>
        </p:nvPicPr>
        <p:blipFill>
          <a:blip r:embed="rId4" cstate="email">
            <a:lum contrast="20000"/>
            <a:extLst>
              <a:ext uri="{28A0092B-C50C-407E-A947-70E740481C1C}">
                <a14:useLocalDpi xmlns:a14="http://schemas.microsoft.com/office/drawing/2010/main"/>
              </a:ext>
            </a:extLst>
          </a:blip>
          <a:srcRect/>
          <a:stretch>
            <a:fillRect/>
          </a:stretch>
        </p:blipFill>
        <p:spPr bwMode="auto">
          <a:xfrm rot="5400000">
            <a:off x="4648200" y="2286000"/>
            <a:ext cx="4190999" cy="31242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5"/>
          <p:cNvSpPr txBox="1">
            <a:spLocks noChangeArrowheads="1"/>
          </p:cNvSpPr>
          <p:nvPr/>
        </p:nvSpPr>
        <p:spPr bwMode="auto">
          <a:xfrm>
            <a:off x="381000" y="1295400"/>
            <a:ext cx="7391400" cy="3662541"/>
          </a:xfrm>
          <a:prstGeom prst="rect">
            <a:avLst/>
          </a:prstGeom>
          <a:noFill/>
          <a:ln w="9525">
            <a:noFill/>
            <a:miter lim="800000"/>
            <a:headEnd/>
            <a:tailEnd/>
          </a:ln>
        </p:spPr>
        <p:txBody>
          <a:bodyPr wrap="square">
            <a:spAutoFit/>
          </a:bodyPr>
          <a:lstStyle/>
          <a:p>
            <a:pPr lvl="0" defTabSz="1198563"/>
            <a:r>
              <a:rPr lang="en-US" sz="2400" b="1" dirty="0"/>
              <a:t>Step </a:t>
            </a:r>
            <a:r>
              <a:rPr lang="en-US" sz="2400" b="1" dirty="0" smtClean="0"/>
              <a:t>11 - 	Disposal of excavated material (cont’d):</a:t>
            </a:r>
          </a:p>
          <a:p>
            <a:pPr lvl="0" defTabSz="1198563"/>
            <a:endParaRPr lang="en-US" sz="2400" b="1" dirty="0" smtClean="0"/>
          </a:p>
          <a:p>
            <a:pPr marL="463550" lvl="0" indent="-463550" defTabSz="1198563">
              <a:buFont typeface="Arial" pitchFamily="34" charset="0"/>
              <a:buChar char="•"/>
              <a:tabLst>
                <a:tab pos="341313" algn="l"/>
                <a:tab pos="395288" algn="l"/>
                <a:tab pos="463550" algn="l"/>
                <a:tab pos="519113" algn="l"/>
                <a:tab pos="860425" algn="l"/>
              </a:tabLst>
            </a:pPr>
            <a:r>
              <a:rPr lang="en-US" sz="2400" dirty="0" smtClean="0"/>
              <a:t>Excavated material shall only be dumped as indicated on the completed Authorization To Enter form</a:t>
            </a:r>
          </a:p>
          <a:p>
            <a:pPr marL="342900" indent="-342900"/>
            <a:endParaRPr lang="en-US" sz="2400" b="1" dirty="0"/>
          </a:p>
          <a:p>
            <a:pPr marL="342900" indent="-342900">
              <a:buFont typeface="Wingdings" pitchFamily="2" charset="2"/>
              <a:buChar char="§"/>
            </a:pPr>
            <a:endParaRPr lang="en-US" sz="2400" dirty="0"/>
          </a:p>
          <a:p>
            <a:pPr marL="342900" indent="-342900">
              <a:buFont typeface="Wingdings" pitchFamily="2" charset="2"/>
              <a:buChar char="§"/>
            </a:pPr>
            <a:endParaRPr lang="en-US" sz="2400" dirty="0" smtClean="0"/>
          </a:p>
          <a:p>
            <a:pPr marL="342900" indent="-342900">
              <a:buFont typeface="Wingdings" pitchFamily="2" charset="2"/>
              <a:buChar char="§"/>
            </a:pPr>
            <a:endParaRPr lang="en-US" sz="2000" dirty="0" smtClean="0"/>
          </a:p>
          <a:p>
            <a:pPr marL="342900" indent="-342900">
              <a:buFont typeface="Wingdings" pitchFamily="2" charset="2"/>
              <a:buChar char="§"/>
            </a:pPr>
            <a:endParaRPr lang="en-US" sz="2400" dirty="0"/>
          </a:p>
          <a:p>
            <a:pPr marL="342900" indent="-342900">
              <a:buFont typeface="Wingdings" pitchFamily="2" charset="2"/>
              <a:buChar char="§"/>
            </a:pPr>
            <a:endParaRPr lang="en-US" sz="2000" dirty="0"/>
          </a:p>
        </p:txBody>
      </p:sp>
      <p:sp>
        <p:nvSpPr>
          <p:cNvPr id="9222" name="Title 6"/>
          <p:cNvSpPr>
            <a:spLocks noGrp="1"/>
          </p:cNvSpPr>
          <p:nvPr>
            <p:ph type="title"/>
          </p:nvPr>
        </p:nvSpPr>
        <p:spPr/>
        <p:txBody>
          <a:bodyPr>
            <a:normAutofit/>
          </a:bodyPr>
          <a:lstStyle/>
          <a:p>
            <a:pPr eaLnBrk="1" hangingPunct="1"/>
            <a:r>
              <a:rPr lang="en-US" dirty="0" smtClean="0"/>
              <a:t>Operational Sequence Step 11</a:t>
            </a:r>
          </a:p>
        </p:txBody>
      </p:sp>
      <p:sp>
        <p:nvSpPr>
          <p:cNvPr id="9"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6" name="Picture 2" descr="C:\Users\Admin\Desktop\Shoulder cutting - starting\Shoulder Cutting\Shoulder Cutting and Crack  Seal\HPIM458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4600" y="3352800"/>
            <a:ext cx="3926461" cy="28194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381000" y="1295400"/>
            <a:ext cx="8172450" cy="769441"/>
          </a:xfrm>
          <a:prstGeom prst="rect">
            <a:avLst/>
          </a:prstGeom>
          <a:noFill/>
          <a:ln w="9525">
            <a:noFill/>
            <a:miter lim="800000"/>
            <a:headEnd/>
            <a:tailEnd/>
          </a:ln>
        </p:spPr>
        <p:txBody>
          <a:bodyPr wrap="square">
            <a:spAutoFit/>
          </a:bodyPr>
          <a:lstStyle/>
          <a:p>
            <a:pPr lvl="0"/>
            <a:r>
              <a:rPr lang="en-US" sz="2400" b="1" dirty="0" smtClean="0"/>
              <a:t>Step 12 – Check trench grade</a:t>
            </a:r>
          </a:p>
          <a:p>
            <a:pPr marL="860425" indent="-860425"/>
            <a:endParaRPr lang="en-US" sz="2000" dirty="0"/>
          </a:p>
        </p:txBody>
      </p:sp>
      <p:sp>
        <p:nvSpPr>
          <p:cNvPr id="6150" name="Title 6"/>
          <p:cNvSpPr>
            <a:spLocks noGrp="1"/>
          </p:cNvSpPr>
          <p:nvPr>
            <p:ph type="title"/>
          </p:nvPr>
        </p:nvSpPr>
        <p:spPr/>
        <p:txBody>
          <a:bodyPr>
            <a:normAutofit/>
          </a:bodyPr>
          <a:lstStyle/>
          <a:p>
            <a:pPr eaLnBrk="1" hangingPunct="1"/>
            <a:r>
              <a:rPr lang="en-US" dirty="0" smtClean="0"/>
              <a:t>Operational Sequence Step 12</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9" name="Picture 2060"/>
          <p:cNvPicPr>
            <a:picLocks noChangeAspect="1" noChangeArrowheads="1"/>
          </p:cNvPicPr>
          <p:nvPr/>
        </p:nvPicPr>
        <p:blipFill>
          <a:blip r:embed="rId4" cstate="email">
            <a:lum bright="-20000" contrast="20000"/>
            <a:extLst>
              <a:ext uri="{28A0092B-C50C-407E-A947-70E740481C1C}">
                <a14:useLocalDpi xmlns:a14="http://schemas.microsoft.com/office/drawing/2010/main"/>
              </a:ext>
            </a:extLst>
          </a:blip>
          <a:srcRect/>
          <a:stretch>
            <a:fillRect/>
          </a:stretch>
        </p:blipFill>
        <p:spPr bwMode="auto">
          <a:xfrm>
            <a:off x="2514600" y="2286000"/>
            <a:ext cx="4572000" cy="34286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457200" y="1371600"/>
            <a:ext cx="8172450" cy="2246769"/>
          </a:xfrm>
          <a:prstGeom prst="rect">
            <a:avLst/>
          </a:prstGeom>
          <a:noFill/>
          <a:ln w="9525">
            <a:noFill/>
            <a:miter lim="800000"/>
            <a:headEnd/>
            <a:tailEnd/>
          </a:ln>
        </p:spPr>
        <p:txBody>
          <a:bodyPr wrap="square">
            <a:spAutoFit/>
          </a:bodyPr>
          <a:lstStyle/>
          <a:p>
            <a:pPr lvl="0"/>
            <a:r>
              <a:rPr lang="en-US" sz="2400" b="1" dirty="0" smtClean="0"/>
              <a:t>Step 13 – Place bedding material:</a:t>
            </a:r>
          </a:p>
          <a:p>
            <a:pPr lvl="0"/>
            <a:endParaRPr lang="en-US" sz="2400" b="1" dirty="0" smtClean="0"/>
          </a:p>
          <a:p>
            <a:pPr marL="344488" lvl="0" indent="-344488">
              <a:buFont typeface="Arial" pitchFamily="34" charset="0"/>
              <a:buChar char="•"/>
            </a:pPr>
            <a:r>
              <a:rPr lang="en-US" sz="2400" dirty="0" smtClean="0"/>
              <a:t>6 inches of aggregate is placed in the trench</a:t>
            </a:r>
          </a:p>
          <a:p>
            <a:pPr marL="800100" lvl="1" indent="-342900">
              <a:buFont typeface="Wingdings" pitchFamily="2" charset="2"/>
              <a:buChar char="ü"/>
            </a:pPr>
            <a:r>
              <a:rPr lang="en-US" sz="2400" dirty="0" smtClean="0"/>
              <a:t>2-A for plastic and corrugated metal pipe</a:t>
            </a:r>
          </a:p>
          <a:p>
            <a:pPr marL="800100" lvl="1" indent="-342900">
              <a:buFont typeface="Wingdings" pitchFamily="2" charset="2"/>
              <a:buChar char="ü"/>
            </a:pPr>
            <a:r>
              <a:rPr lang="en-US" sz="2400" dirty="0" smtClean="0"/>
              <a:t># 8 for concrete pipe </a:t>
            </a:r>
          </a:p>
          <a:p>
            <a:pPr marL="860425" indent="-860425"/>
            <a:endParaRPr lang="en-US" sz="2000" dirty="0"/>
          </a:p>
        </p:txBody>
      </p:sp>
      <p:sp>
        <p:nvSpPr>
          <p:cNvPr id="6150" name="Title 6"/>
          <p:cNvSpPr>
            <a:spLocks noGrp="1"/>
          </p:cNvSpPr>
          <p:nvPr>
            <p:ph type="title"/>
          </p:nvPr>
        </p:nvSpPr>
        <p:spPr/>
        <p:txBody>
          <a:bodyPr>
            <a:normAutofit/>
          </a:bodyPr>
          <a:lstStyle/>
          <a:p>
            <a:pPr eaLnBrk="1" hangingPunct="1"/>
            <a:r>
              <a:rPr lang="en-US" dirty="0" smtClean="0"/>
              <a:t>Operational Sequence Step 13</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9" name="Picture 2" descr="9AD21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38400" y="3429000"/>
            <a:ext cx="3937306" cy="293876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457200" y="1371600"/>
            <a:ext cx="8172450" cy="1877437"/>
          </a:xfrm>
          <a:prstGeom prst="rect">
            <a:avLst/>
          </a:prstGeom>
          <a:noFill/>
          <a:ln w="9525">
            <a:noFill/>
            <a:miter lim="800000"/>
            <a:headEnd/>
            <a:tailEnd/>
          </a:ln>
        </p:spPr>
        <p:txBody>
          <a:bodyPr wrap="square">
            <a:spAutoFit/>
          </a:bodyPr>
          <a:lstStyle/>
          <a:p>
            <a:pPr lvl="0"/>
            <a:r>
              <a:rPr lang="en-US" sz="2400" b="1" dirty="0" smtClean="0"/>
              <a:t>Step 13 – Place bedding material (cont’d):</a:t>
            </a:r>
          </a:p>
          <a:p>
            <a:pPr lvl="0"/>
            <a:endParaRPr lang="en-US" sz="2400" b="1" dirty="0" smtClean="0"/>
          </a:p>
          <a:p>
            <a:pPr marL="344488" lvl="0" indent="-344488">
              <a:buFont typeface="Arial" pitchFamily="34" charset="0"/>
              <a:buChar char="•"/>
            </a:pPr>
            <a:r>
              <a:rPr lang="en-US" sz="2400" dirty="0" smtClean="0"/>
              <a:t>When placing concrete elliptical pipe, a cradle equal to 15% of the rise of the pipe is required</a:t>
            </a:r>
          </a:p>
          <a:p>
            <a:pPr marL="860425" indent="-860425"/>
            <a:endParaRPr lang="en-US" sz="2000" dirty="0"/>
          </a:p>
        </p:txBody>
      </p:sp>
      <p:sp>
        <p:nvSpPr>
          <p:cNvPr id="6150" name="Title 6"/>
          <p:cNvSpPr>
            <a:spLocks noGrp="1"/>
          </p:cNvSpPr>
          <p:nvPr>
            <p:ph type="title"/>
          </p:nvPr>
        </p:nvSpPr>
        <p:spPr/>
        <p:txBody>
          <a:bodyPr>
            <a:normAutofit/>
          </a:bodyPr>
          <a:lstStyle/>
          <a:p>
            <a:pPr eaLnBrk="1" hangingPunct="1"/>
            <a:r>
              <a:rPr lang="en-US" dirty="0" smtClean="0"/>
              <a:t>Operational Sequence Step 13</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60109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52600" y="3429000"/>
            <a:ext cx="5943600" cy="27432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381000" y="1600200"/>
            <a:ext cx="8172450" cy="769441"/>
          </a:xfrm>
          <a:prstGeom prst="rect">
            <a:avLst/>
          </a:prstGeom>
          <a:noFill/>
          <a:ln w="9525">
            <a:noFill/>
            <a:miter lim="800000"/>
            <a:headEnd/>
            <a:tailEnd/>
          </a:ln>
        </p:spPr>
        <p:txBody>
          <a:bodyPr wrap="square">
            <a:spAutoFit/>
          </a:bodyPr>
          <a:lstStyle/>
          <a:p>
            <a:pPr lvl="0"/>
            <a:r>
              <a:rPr lang="en-US" sz="2400" b="1" dirty="0" smtClean="0"/>
              <a:t>Step 14 – Check finished trench grade</a:t>
            </a:r>
          </a:p>
          <a:p>
            <a:pPr marL="860425" indent="-860425"/>
            <a:endParaRPr lang="en-US" sz="2000" dirty="0"/>
          </a:p>
        </p:txBody>
      </p:sp>
      <p:sp>
        <p:nvSpPr>
          <p:cNvPr id="6150" name="Title 6"/>
          <p:cNvSpPr>
            <a:spLocks noGrp="1"/>
          </p:cNvSpPr>
          <p:nvPr>
            <p:ph type="title"/>
          </p:nvPr>
        </p:nvSpPr>
        <p:spPr/>
        <p:txBody>
          <a:bodyPr>
            <a:normAutofit/>
          </a:bodyPr>
          <a:lstStyle/>
          <a:p>
            <a:pPr eaLnBrk="1" hangingPunct="1"/>
            <a:r>
              <a:rPr lang="en-US" dirty="0" smtClean="0"/>
              <a:t>Operational Sequence Step 14</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9" name="Picture 2060"/>
          <p:cNvPicPr>
            <a:picLocks noChangeAspect="1" noChangeArrowheads="1"/>
          </p:cNvPicPr>
          <p:nvPr/>
        </p:nvPicPr>
        <p:blipFill>
          <a:blip r:embed="rId4" cstate="email">
            <a:lum bright="-20000" contrast="20000"/>
            <a:extLst>
              <a:ext uri="{28A0092B-C50C-407E-A947-70E740481C1C}">
                <a14:useLocalDpi xmlns:a14="http://schemas.microsoft.com/office/drawing/2010/main"/>
              </a:ext>
            </a:extLst>
          </a:blip>
          <a:srcRect/>
          <a:stretch>
            <a:fillRect/>
          </a:stretch>
        </p:blipFill>
        <p:spPr bwMode="auto">
          <a:xfrm>
            <a:off x="2514600" y="2743200"/>
            <a:ext cx="4572000" cy="34286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5"/>
          <p:cNvSpPr txBox="1">
            <a:spLocks noChangeArrowheads="1"/>
          </p:cNvSpPr>
          <p:nvPr/>
        </p:nvSpPr>
        <p:spPr bwMode="auto">
          <a:xfrm>
            <a:off x="304800" y="1386751"/>
            <a:ext cx="8153400" cy="2523768"/>
          </a:xfrm>
          <a:prstGeom prst="rect">
            <a:avLst/>
          </a:prstGeom>
          <a:noFill/>
          <a:ln w="9525">
            <a:noFill/>
            <a:miter lim="800000"/>
            <a:headEnd/>
            <a:tailEnd/>
          </a:ln>
        </p:spPr>
        <p:txBody>
          <a:bodyPr wrap="square">
            <a:spAutoFit/>
          </a:bodyPr>
          <a:lstStyle/>
          <a:p>
            <a:pPr lvl="0"/>
            <a:r>
              <a:rPr lang="en-US" sz="2000" b="1" dirty="0"/>
              <a:t>Step </a:t>
            </a:r>
            <a:r>
              <a:rPr lang="en-US" sz="2000" b="1" dirty="0" smtClean="0"/>
              <a:t>15 – Unload pipe and place in the excavated trench:</a:t>
            </a:r>
          </a:p>
          <a:p>
            <a:pPr marL="465138" indent="-342900">
              <a:buFont typeface="Arial" pitchFamily="34" charset="0"/>
              <a:buChar char="•"/>
            </a:pPr>
            <a:endParaRPr lang="en-US" sz="2000" dirty="0" smtClean="0"/>
          </a:p>
          <a:p>
            <a:pPr marL="465138" indent="-342900">
              <a:buFont typeface="Arial" pitchFamily="34" charset="0"/>
              <a:buChar char="•"/>
            </a:pPr>
            <a:r>
              <a:rPr lang="en-US" sz="2000" dirty="0" smtClean="0"/>
              <a:t>Care should be taken to ensure the safety of the crew members when handling the pipe</a:t>
            </a:r>
          </a:p>
          <a:p>
            <a:pPr marL="465138" lvl="0" indent="-342900">
              <a:buFont typeface="Arial" pitchFamily="34" charset="0"/>
              <a:buChar char="•"/>
            </a:pPr>
            <a:r>
              <a:rPr lang="en-US" sz="2000" dirty="0" smtClean="0"/>
              <a:t>Care should be taken to ensure the pipe is not damaged during this part of the operation</a:t>
            </a:r>
          </a:p>
          <a:p>
            <a:pPr marL="465138" indent="-342900">
              <a:buFont typeface="Arial" pitchFamily="34" charset="0"/>
              <a:buChar char="•"/>
            </a:pPr>
            <a:endParaRPr lang="en-US" sz="2000" dirty="0" smtClean="0"/>
          </a:p>
          <a:p>
            <a:pPr marL="342900" indent="-342900">
              <a:buFont typeface="Wingdings" pitchFamily="2" charset="2"/>
              <a:buChar char="§"/>
            </a:pPr>
            <a:endParaRPr lang="en-US" dirty="0"/>
          </a:p>
        </p:txBody>
      </p:sp>
      <p:sp>
        <p:nvSpPr>
          <p:cNvPr id="9222" name="Title 6"/>
          <p:cNvSpPr>
            <a:spLocks noGrp="1"/>
          </p:cNvSpPr>
          <p:nvPr>
            <p:ph type="title"/>
          </p:nvPr>
        </p:nvSpPr>
        <p:spPr/>
        <p:txBody>
          <a:bodyPr>
            <a:normAutofit/>
          </a:bodyPr>
          <a:lstStyle/>
          <a:p>
            <a:pPr eaLnBrk="1" hangingPunct="1"/>
            <a:r>
              <a:rPr lang="en-US" dirty="0" smtClean="0"/>
              <a:t>Operational Sequence Step 15</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600066" name="Picture 2" descr="C:\Users\Admin\Desktop\photos\Pipe Photos\DSCN021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200" y="3505200"/>
            <a:ext cx="3124200" cy="2343150"/>
          </a:xfrm>
          <a:prstGeom prst="rect">
            <a:avLst/>
          </a:prstGeom>
          <a:ln>
            <a:noFill/>
          </a:ln>
          <a:effectLst>
            <a:outerShdw blurRad="292100" dist="139700" dir="2700000" algn="tl" rotWithShape="0">
              <a:srgbClr val="333333">
                <a:alpha val="65000"/>
              </a:srgbClr>
            </a:outerShdw>
          </a:effectLst>
        </p:spPr>
      </p:pic>
      <p:pic>
        <p:nvPicPr>
          <p:cNvPr id="10" name="Picture 19"/>
          <p:cNvPicPr>
            <a:picLocks noChangeAspect="1" noChangeArrowheads="1"/>
          </p:cNvPicPr>
          <p:nvPr/>
        </p:nvPicPr>
        <p:blipFill>
          <a:blip r:embed="rId5" cstate="email">
            <a:lum contrast="20000"/>
            <a:extLst>
              <a:ext uri="{28A0092B-C50C-407E-A947-70E740481C1C}">
                <a14:useLocalDpi xmlns:a14="http://schemas.microsoft.com/office/drawing/2010/main"/>
              </a:ext>
            </a:extLst>
          </a:blip>
          <a:srcRect/>
          <a:stretch>
            <a:fillRect/>
          </a:stretch>
        </p:blipFill>
        <p:spPr bwMode="auto">
          <a:xfrm>
            <a:off x="4572000" y="3505200"/>
            <a:ext cx="3151121" cy="23622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5"/>
          <p:cNvSpPr txBox="1">
            <a:spLocks noChangeArrowheads="1"/>
          </p:cNvSpPr>
          <p:nvPr/>
        </p:nvSpPr>
        <p:spPr bwMode="auto">
          <a:xfrm>
            <a:off x="381000" y="1752600"/>
            <a:ext cx="7848600" cy="1508105"/>
          </a:xfrm>
          <a:prstGeom prst="rect">
            <a:avLst/>
          </a:prstGeom>
          <a:noFill/>
          <a:ln w="9525">
            <a:noFill/>
            <a:miter lim="800000"/>
            <a:headEnd/>
            <a:tailEnd/>
          </a:ln>
        </p:spPr>
        <p:txBody>
          <a:bodyPr wrap="square">
            <a:spAutoFit/>
          </a:bodyPr>
          <a:lstStyle/>
          <a:p>
            <a:pPr marL="1258888" lvl="0" indent="-1258888"/>
            <a:r>
              <a:rPr lang="en-US" sz="2400" b="1" dirty="0"/>
              <a:t>Step </a:t>
            </a:r>
            <a:r>
              <a:rPr lang="en-US" sz="2400" b="1" dirty="0" smtClean="0"/>
              <a:t>16 – Inspect the pipe for any damage and make necessary repairs</a:t>
            </a:r>
            <a:endParaRPr lang="en-US" sz="2400" b="1" dirty="0"/>
          </a:p>
          <a:p>
            <a:pPr marL="342900" indent="-342900"/>
            <a:endParaRPr lang="en-US" sz="2400" dirty="0"/>
          </a:p>
          <a:p>
            <a:pPr marL="342900" indent="-342900"/>
            <a:endParaRPr lang="en-US" sz="2000" dirty="0"/>
          </a:p>
        </p:txBody>
      </p:sp>
      <p:sp>
        <p:nvSpPr>
          <p:cNvPr id="10246" name="Title 6"/>
          <p:cNvSpPr>
            <a:spLocks noGrp="1"/>
          </p:cNvSpPr>
          <p:nvPr>
            <p:ph type="title"/>
          </p:nvPr>
        </p:nvSpPr>
        <p:spPr/>
        <p:txBody>
          <a:bodyPr>
            <a:normAutofit/>
          </a:bodyPr>
          <a:lstStyle/>
          <a:p>
            <a:pPr eaLnBrk="1" hangingPunct="1"/>
            <a:r>
              <a:rPr lang="en-US" dirty="0" smtClean="0"/>
              <a:t>Operational Sequence Step 16</a:t>
            </a:r>
          </a:p>
        </p:txBody>
      </p:sp>
      <p:sp>
        <p:nvSpPr>
          <p:cNvPr id="9"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7" name="Picture 23"/>
          <p:cNvPicPr>
            <a:picLocks noChangeAspect="1" noChangeArrowheads="1"/>
          </p:cNvPicPr>
          <p:nvPr/>
        </p:nvPicPr>
        <p:blipFill>
          <a:blip r:embed="rId4" cstate="email">
            <a:lum bright="-10000" contrast="30000"/>
            <a:extLst>
              <a:ext uri="{28A0092B-C50C-407E-A947-70E740481C1C}">
                <a14:useLocalDpi xmlns:a14="http://schemas.microsoft.com/office/drawing/2010/main"/>
              </a:ext>
            </a:extLst>
          </a:blip>
          <a:srcRect/>
          <a:stretch>
            <a:fillRect/>
          </a:stretch>
        </p:blipFill>
        <p:spPr bwMode="auto">
          <a:xfrm>
            <a:off x="609599" y="3124200"/>
            <a:ext cx="3325091" cy="2438400"/>
          </a:xfrm>
          <a:prstGeom prst="rect">
            <a:avLst/>
          </a:prstGeom>
          <a:ln>
            <a:noFill/>
          </a:ln>
          <a:effectLst>
            <a:outerShdw blurRad="292100" dist="139700" dir="2700000" algn="tl" rotWithShape="0">
              <a:srgbClr val="333333">
                <a:alpha val="65000"/>
              </a:srgbClr>
            </a:outerShdw>
          </a:effectLst>
        </p:spPr>
      </p:pic>
      <p:sp>
        <p:nvSpPr>
          <p:cNvPr id="8" name="Oval 7"/>
          <p:cNvSpPr/>
          <p:nvPr/>
        </p:nvSpPr>
        <p:spPr>
          <a:xfrm>
            <a:off x="1828800" y="3657600"/>
            <a:ext cx="9906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95800" y="3124200"/>
            <a:ext cx="3252410" cy="24384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5"/>
          <p:cNvSpPr txBox="1">
            <a:spLocks noChangeArrowheads="1"/>
          </p:cNvSpPr>
          <p:nvPr/>
        </p:nvSpPr>
        <p:spPr bwMode="auto">
          <a:xfrm>
            <a:off x="381000" y="1143000"/>
            <a:ext cx="7045326" cy="5139869"/>
          </a:xfrm>
          <a:prstGeom prst="rect">
            <a:avLst/>
          </a:prstGeom>
          <a:noFill/>
          <a:ln w="9525">
            <a:noFill/>
            <a:miter lim="800000"/>
            <a:headEnd/>
            <a:tailEnd/>
          </a:ln>
        </p:spPr>
        <p:txBody>
          <a:bodyPr wrap="square">
            <a:spAutoFit/>
          </a:bodyPr>
          <a:lstStyle/>
          <a:p>
            <a:pPr marL="342900" indent="-342900"/>
            <a:endParaRPr lang="en-US" sz="2400" dirty="0"/>
          </a:p>
          <a:p>
            <a:pPr marL="342900" indent="-342900">
              <a:buFont typeface="Wingdings" pitchFamily="2" charset="2"/>
              <a:buChar char="§"/>
            </a:pPr>
            <a:endParaRPr lang="en-US" sz="2400" dirty="0"/>
          </a:p>
          <a:p>
            <a:pPr marL="1260475" lvl="0" indent="-1260475"/>
            <a:r>
              <a:rPr lang="en-US" sz="2400" b="1" dirty="0"/>
              <a:t>Step </a:t>
            </a:r>
            <a:r>
              <a:rPr lang="en-US" sz="2400" b="1" dirty="0" smtClean="0"/>
              <a:t>17 – Join the sections of pipe together, plastic pipe:</a:t>
            </a:r>
          </a:p>
          <a:p>
            <a:pPr marL="342900" lvl="0" indent="-342900"/>
            <a:endParaRPr lang="en-US" sz="2400" b="1" dirty="0" smtClean="0"/>
          </a:p>
          <a:p>
            <a:pPr marL="342900" indent="-342900">
              <a:buFont typeface="Arial" pitchFamily="34" charset="0"/>
              <a:buChar char="•"/>
            </a:pPr>
            <a:r>
              <a:rPr lang="en-US" sz="2400" dirty="0" smtClean="0"/>
              <a:t>Plastic Bands Secured with Nylon Draw Straps. Bands are Constructed to Match the Exterior Contour (Valleys and Ridges) of the Pipe Used. Always Wear Gloves.</a:t>
            </a:r>
          </a:p>
          <a:p>
            <a:pPr marL="342900" lvl="0" indent="-342900">
              <a:buFont typeface="Arial" pitchFamily="34" charset="0"/>
              <a:buChar char="•"/>
            </a:pPr>
            <a:endParaRPr lang="en-US" sz="2400" b="1" dirty="0" smtClean="0"/>
          </a:p>
          <a:p>
            <a:pPr marL="342900" indent="-342900"/>
            <a:endParaRPr lang="en-US" sz="2400" b="1" dirty="0"/>
          </a:p>
          <a:p>
            <a:pPr marL="342900" indent="-342900">
              <a:buFont typeface="Wingdings" pitchFamily="2" charset="2"/>
              <a:buChar char="§"/>
            </a:pPr>
            <a:endParaRPr lang="en-US" sz="2400" dirty="0"/>
          </a:p>
          <a:p>
            <a:pPr marL="342900" indent="-342900"/>
            <a:endParaRPr lang="en-US" sz="2000" dirty="0"/>
          </a:p>
          <a:p>
            <a:pPr marL="342900" indent="-342900">
              <a:buFont typeface="Wingdings" pitchFamily="2" charset="2"/>
              <a:buNone/>
            </a:pPr>
            <a:endParaRPr lang="en-US" sz="2000" dirty="0"/>
          </a:p>
        </p:txBody>
      </p:sp>
      <p:sp>
        <p:nvSpPr>
          <p:cNvPr id="5126" name="Title 6"/>
          <p:cNvSpPr>
            <a:spLocks noGrp="1"/>
          </p:cNvSpPr>
          <p:nvPr>
            <p:ph type="title"/>
          </p:nvPr>
        </p:nvSpPr>
        <p:spPr/>
        <p:txBody>
          <a:bodyPr>
            <a:normAutofit/>
          </a:bodyPr>
          <a:lstStyle/>
          <a:p>
            <a:pPr eaLnBrk="1" hangingPunct="1"/>
            <a:r>
              <a:rPr lang="en-US" dirty="0" smtClean="0"/>
              <a:t>Operational Sequence Step 17</a:t>
            </a:r>
          </a:p>
        </p:txBody>
      </p:sp>
      <p:sp>
        <p:nvSpPr>
          <p:cNvPr id="31746" name="AutoShape 2" descr="data:image/jpeg;base64,/9j/4AAQSkZJRgABAQAAAQABAAD/2wCEAAkGBhQSEBQUExQVFRUVFBYVGBQYFBgUGBYVFxUWGBQYFBcYGyYeGBwkGhgWHy8gIycpLCwsFR8xNTAqNSYrLCkBCQoKDgwOGg8PGiwlHyQsLCksKSwpLCwsLCksLCwsKSksLCwsLCwsLCwsLCwsKSwpLCwsKSwsKSkpLCwpKSwsLP/AABEIAMIBAwMBIgACEQEDEQH/xAAcAAABBQEBAQAAAAAAAAAAAAAAAQIDBAUGBwj/xABHEAACAQIEAwUEBggEBQMFAAABAhEAAwQSITEFQVEGEyJhcTKBkaEHQrHB0fAUI1JicoKi4TNDkrIVFiRTwkRU8RclY5Oz/8QAGQEAAwEBAQAAAAAAAAAAAAAAAAECAwQF/8QAKBEBAQACAwACAQMDBQAAAAAAAAECERIhMQNBURNhkQTB8CIycYGh/9oADAMBAAIRAxEAPwD2oCiKmApMtVyY/poqeh0p4WjLStVMLAKAKQmgGkvZ1FAooMUUUUAUUU0mgFqHEMFBYkAASSTAAHMnlUtV8cT3bQYJG8AxPODoacTVe1i7bEBXUk7CdTAkx10qd0gVzuDsNbuqwcaqJhESRkUzMRpmrRPEUI3vbjbM3MT/AIUir3UcYtmjNVA4+2DE3gfNL4/3LFY1viVzGN3dh3FoHLev+ENP/bw5ABncG5BC6geLVdNo06cvRnrBAOCgMScKYAZiWOGOwV2OpsnkxModCcsFNnKaqaSmD0oaowtSLbpXQE0E/aPtp3dGo8RaOX3r/uFLcPVP7ynC9TO4NOTDml0Oz1u08XKclgCpO7FZ2xpMajD08U4LS1O1yEApaKKShRRRQBRRRQBRRRQBRRRQBRRRQBTacKRqCpuejPUDNrUiqarSJldnEzUOLXwMYJ0mBqTGugqwFqLFGEb0pbVr8uE4x2nTDDvHDjKkoplCzC1ZyqCA0SZ1gjWuUt/TPiCmXuQSWgEHNlEjKDKgFp6xy0Fa/wBKHiwhA0M2o9cqRp/LXneAwxULmiIWDOpOadesa/GlacjQxXbB3tXEZ7kOpBW6VuoWnITb0BUwTswHlqZ9H7D9ssPiTZtZWR8mVBlUJFtSCq6Bx4dY1GmpmvKb/Cs11GMEAGTGhJJjn5iup7A8Ez4q0uZlhHIdfCyuFBQr6HroYgiCZnkrjHtb4cEEESDoQRIIO4PWufCfoJCtrhCQFcnXDE6BHJ/yeSsfY2PhgrrcOxxYm3cgXUAzAbMp2uJ+6YOnIgjzN25bDAggEEQQdQQdwRV7qeMRiwKeLQrmsTi34cAMpuYYmEJYA4fT2XZv8rYKx9mQDpBDMf20e3buO2HZciZzLK5/y4EKZGt1R8dNKN0TGNTiPajCYclbt+0jDdS3iGk+yNZjlWPjOJW799bti8SAtsHIxysGxKIQ6HQ6MYkTrpXkmK4tcu3DeXxM91g8qQVnVmj3x6AdKXs3xx1xqCWObuw/hLbPaPiFuT7UHY6g770tnqvoelFZOA46LmSUuLnAIJtvl1XNGcqBsD5VpzT0naSio81GajR7PmiaZS5aC2dNJNLFLSM2aKdRQNG5qdTIig3RTG/yfRTBcFOzUhuFopAaWgxRRRQCU16fRQWkKpUgp1JFO0pNAGoMdbBtsDsRBgkaeoqeq3EnPdPETlMTMfKkbzH6Q8Eq2vCDoyL7U6HPvMn6tcMiklvFoDAAGx8+vX313Xbq85GVlEZhqDzD4gAa6nmduXnXJWEA1jWfz8qWRwo5azHLQnyFdj9H1sfpikfsP9nr51yljQyQNdz1Ndj9HLzidP2G+6fuqTd5xXhpuZXttku2ySj7jX2kcc0aACN9ARBANS8Nx/epMZWByuhMlHABKmN9wQdiCCNDVomsPj+Mt4dhfN23bYQrK7qgvJPsjMfbEkqfMg6GRZLXG2GR52Fi+dpEBVmfjXmXar/plu2ArXFcZbXiabSreVXDEk94oFuFG4gLqII6PtZ22wZtCMZBuWbgVLaC53ivAIzFSEIyxqQROo2ryzBdn7/GeIuMxCkl7l0jRELMRCzpJMBRHM8iaDjIxmHuKwKKBLEnMBB10Jka6H51c7G2+6xilioUFczAuQkuIJK6gCGqp2m4BaGIv/o6FUR8mQyxV1UC4ktqQLmYA+W5p/YvsquIxti1czIG3ytlYCRseR1pcvoa+3vnZy6Xt4dlxFq6kDwqslT3TaFw51GxBHwrpctc7wDsNh8JcFy2brOFK5rlwuYMTqRJ2rpKaejclLlpaKBokUtFFBiiikigCaKIooLswsDSRSLbiniqRvZkU5fSlmiaDLS02lpHsUs0lFA2JomiKIoHZZomkiikNkYVS4swWy5YwMu52q9VTin+Ew6gj5VUKvNO3WMRioRgSbpOnQPe8v3xXKhYWuh+kLH2+8A+vnbU22Xw57mgcqARJ2BrlcSSQi5iskyQNwFYwPltrpSpwz/joVVL2nAcDL4rZJkcgHnY9K6Psv2tXD3C4sXCe72eLQGYiJJk/VOynauaw7WlKlI/w2kzqYygSzGQNCImqHHOKkjKjZWYINN4l4iCYkGlJFbv07zi3b3F3oAuC0CSMlrQkBSY71pbluuWskYdcwYkszNqzSzHwtILN4jz3rkeCcRGULccGS/tGJGWBv6n5VsYntAqqhzoSCZh/IjkCY1PwrTGxnZS8d4apIgEDQiBrJJB5/w/mK0uxGOxdiziGw9y3cVRnuWCCLl1VVSxtXU8aOFaAIjTrM4w4wtwqAVnLEZtiWWAZHvrQwPF7tnDXQArgCQCNj3SoWkDlA5j2eVZZe9NcfO1rF4W1iLj30NzLePex3jDVgDrGXUHTblz3Nvstwi2mLt3U7xWV1AYF7hJLKDKk+IciPI1Xw3EDctrcyBC4DZBMAtyGYk7nmZq/Zx4w1trpUXBaAfIYhoYHXlvWkkRbdvUHxZnW7cHpZCfO4Kh4ZxHENZRwve5kVtQluSQCYYORH8teVXPp1CzkwlsGf3Rt7jS8E+lrDZES7av2nCqC9jugYUASTCseWhnnUL1XteBxRuLLIUYEgqSrQR5qSDViuK7J/SBg736tbz5yxI74BHYQNSRCk+nT312aOCJGo60FevTqKKKAKKKKAKKKKAZRRShabOQlFOiijatEApYooFI9CKIomiKAM1E0mSkCUx2fSEUoopGbFU+LW5tESV21ET8wavVS4u5FswpfUCAQN/NiBTTp472/vsjKGvIwLvAYkMADqTqZGwmBrXA8Tx6M1uBpmDGBsY5hfzqa7TtoLV6+QMPkuLcOdhlUtMT4kOvinfrVDuVI1sISRB8KxMRR6e9MBlwg5f0H71qC1dw4BhTmkkeDnPh1jTlXQtgQbttltIMkzoBMiBsKv8AesNlUe/18qrSd6cpbezuthz55R959PjSSiqP1LDKNdAPXWa683nidNBtrWZxQ94gzBeY9DDbE1WoJa4t7rM4PhiV0gaKBrEjSum7PcXsW8LfS6l1r91HVHDBLaSriCuYZswMEwdDHWcfG8MljGniPOfzvWl2UGES1ixi1d7hsH9G0uMBdh98m2vd+1pWO+2n03uANms2uQRQI8wI+Q+2rHaG5/0t4dbZHzFUOH4S93KqptqCo+q2YAiYiRrGlRcasXRh7pLIyqFEAMp1YAwSx5x8/Ob7mKZrk4HJqfImm2TqfT15iprthoiIknmNjHnUDWirDXpseVRLttl00BiSjqVJG0EGPKR0INevfRj2/Y4lMNcMrdlR5XACQR0BgiPMV4m1yY/v+NdN2Fu//c8FqAf0i3rHMvHLrtRIMsn1RNE1CHFODCq05+SWimqadSVBRXP8U7ZW7F1rbJcJWNRljVQ2knzooNv0lE00vTTaXWkM0genTQPUcN5UsN1FOzxTWemkBTUk1FnoZpo0JdJO8FOBqFbZqRRSulS37PoppalDUlbLVLizsEBW29w5l8KlAYnU+NlG08+dWi1I10DcgT1MfbQW3ivF7ZGIuZ1KtnMqYJB6EqSPgapxW12/7u3jLjBllpbKWjUIs6+ZI+dc8uJ0BIJMamMo9xcj5TWkZ1Zsr4qfeXWqK4hiZEAdQM39TZVHzqvjrvhO7mDAjOPgMqfI1RJ+JY9UtuQZYKdBqffG3vrIxGPUKmZwpOuUjUAz1ifWqeODG3DtvMKNcoHlAVfQL01qLiLBBbCkFgoc8okc+WvptFTVRfzhhmEMJOo06eVavBOyv6VYxjKPHYto4U/WUi9mgjYjKsa9a5fDcUnTKN9wSOWu2nLpW92f7athTiFy/q79gqztuvhcW2WIzAl4+fKpslVLpsYMxatgb5FA/wBIqn2oEYK4B1tj43AdaXAY2VWQPZUDWOQ5NFQdq8ROCfQiXt7jT2tdRpV2dJl7cFasxmH7rH3xyqkyxFXk0Deh+yrPZbA27+OsLeBNo3AbgBjwKCz6+inbWscW2WmUxrT4FjO7xOHufsXrT/6boY1V4lh8l24jKUKO6lf2SHII9x091Vg+npMVUFfZBABqQXFqhgccLlq2/wC3bR/9ShvvqYOK147cnLS0L4pe/qAMtEilxiuVeU9vb9z/AIheyq5H6uCLbMP8JOYFJXqbYmDEN7qKniv9WuTt/TFgCVGa6M2/6k+H+Ig/ZNb2D7Z4O7GTE2STyLhD/paDXzGtvp+fPaplkczv0k/ZVagfVgxSaajXbUax060HECvmjhHaPEYZgbV11A1A3XoZUiK6vA/Sjipm5lZeYCBTHkYPzBpzGJtye1nECoHxdcBY+kSw0Zrl5NJ1RYHl4bbH5UJ9IeGJg3bw6EqAPlbn5VUmMRblXejFjzp/6R0rhj2xwnPFH0LvPwBU1Wbt3gJ1vT6piD9oanZCnJ6CcZG5A9dKjPGUH10J6A5j8BXl2N+k3DqD3FlnYRDMiKh57gZ/iBVG39LN4TmsAjot17en82cfKp1Ff6nrj8V6B/XIVHxeBUNzizxooH8Tj/wDV5nb+lq3EnDsp1/zB9vhn4UifSvbLjNauARujID7vCJHvo0Wq7bHY+49u4rQVKwYSQfIszED3rWI1m2lxJREJV4He2/EYsEAQFWdzBHI1QxvbTCFHuZpPghXVnZiDJMA66QJ5VxHF768Wx623u28Oi22yMbbBWeV0YZjBO2boo3pZKxix22ulMeFUZDpHsoZITcJy+2lw+IW6vhMEkqcoBKuNxmeeUmdNK5rGcF/RMZ3Dvaud2VzPbzlFMyVBIGoG+hAOnIwzDYs27oHiW2zSzIWB56xPKfhU97XZNOsRSD4yoAA8cljI0OYnbXpG9WuI4hLFsu0eHady3LXrvr61mnhFqcxutsde9Oo1PKuS41iTduZUa41sHRnLNPU67VXaZItHiRcszalzHoINU85Zrv80ecyKhsYZs46CevQ9RWnwsrav23ZS8XgzJMAorAldtSetTpe2p2c7D3r1l7zlLFi2M7O8lmQeIlEESIjcrMiDU2Esi7ib9y+pyJhWeyHt5JBVbeFYqgAGjBpbqNTudM9rbV57du6pGGteM2i5Bv3PBlW4zbWxlBynQkCdNqnajtOHxuJZVBD4dE0uo4AHdPKshKt7OwPPqIp9RPd6VMDZTZgwACx4iRMa6TMbeVRcfwKrhXuDm9uDrsSQNJg7T76z14s2gUeEg+HTUQOXWZ131FWOLcRL4VwUI8aDNII0k8/F161G4vVc+hmdDGVtfOJ394re7CYdbmNwynY3JO+yKWOo1gwAfU9azMXigbVhFB8Fp5GYMM7XHLEAElZUICDHszGsm72LxiWcZYe44RVuauDlKBlK5xodAWBg6HLB0JFTJqrt6qPt7hsnEsUOt0sN/rgP6/WrnwK6Dt9xlMVj7t1Ig5VzL7Lm2oQunRWyyAdda5wNVFPI9y+h/juIvYa73tzOtp0tWww9hVt+yCoHLLvO1egpxD+D+qvFPo7tYIYG/dxF65burdORbeKewzDJbywFaDLEjMRp7q9E7M9qcGMLaDYvxQQ3e3s75gzTLEBmHQnXLFaS9MMse3WDiPRQffH20o4j+6P/wBi/hWBd7W4Ab4ux/qZifQBpPurN4v28wlu2r2rlq+zOq92D3ZAafExeYAjWetG/wB08bfp09/ihzHwjl/mL0orzfF/SIS5/UWuX/qbZ5Dnloo5Y/lf6eX4ecgRuB6/k06B+Y+6o7mB1Go+Mx+NOQBYAj4ieVKVZ7IBr95+ylDn8z/801mkiCBBnr8Klu3Z20676eY0p7hE7/Tl9v31G1wAkz56a6e6n3yNI57jmPxpmItqQCCYIiD1G5286XKHIlTET0I9PjypwYdPdVESCsN4Dzg6dRtTlY5hNxSPVgdvJevnU8lcV4gHnUVzTTryGtV0AkFm6Hc9PSabcxKSRMDrmadtZilzh3CxOT+7Tcn52/v86r28eomHaOmY7+Wb3Uv/ABcZpKT6KR9gquSeJWufsyOY0Pi8tOvSq9vEZTIOsEDkOWuvLSpLOOQR7QiNCoEjnymoiA2XnEyPcD9s/CmNVfwF4AeJ0PP2tPj9Y6fnm+/i0WIysT+8PmeX59Kxu61roOF9n1e0rddfz8KvldeM+Mt2rjEpOrJP8SwPTqfz5UxsagEyPcZY+7l+fStX/ldINc2pj6pPl8aXOw+ErUseNXKj2ROojnpHX8+lV7uNXMsAiDqdpOnWrvDxFu95Af7tKyltg3NRzbz5rSzGLa4RbS4HVtcx1Eg6A/hWVxHhYQu1sxlbbeFJgEabAwD5lfOLmBlc+oQQYaBvMbc6gxTshBmTHMaHMCGnTVTJ+NZ/S/tVt4E5pnSR16L+ffWzxi1GDaOd5P8AaarDDcwSF8PM6bD3/wBql45hCuGDZ3Oa4NC0iChKnXnp86OJ8mVdC9zajU5WJ6zLb+4CncI401gvCq63EKMjAkEHYggggjqOp3qG3/goQpDBoDftCG0AnkQPjTP0G4YIWZ8wJnyMRWemm0GNvKzSJGgmdZb6x05TVcU7EW2ViGEHp61Gpq4hscK4qtu2ysGMtOkR9Xr6Vr4Xj1gALN1Y/dVgZM9Qa561hB3XeGSM5XQwRoCCd53/ADNNCpuRcAPPSKlWnW4sK6i7ZdboRvGBmtuuhykgwTrzUnz0rI/SbpylssFlZSCDs8RodOfx9Kq4EeIMrMCAYJG2h135b1YxGJF/KqhQ+YKxEKHOwJX2QRzPnr1pbBLmNM6qCdNc28D+Giqz2ihysSpXQqwgj1BE0UlLNzENOaFgcp/tTDiHmYEbDfmRzouXiQBA0gnXp7qS5iPDqBvm36EeXnW22Bt3GspMgajYHX31EnFCPqg7cyDAO0z91VCSSTvSEetPQdx2f4XYxisVe4jqADb8LGDzEASJ51Nf7HgE5b4DTlyskbDYHN8dJ61xfDMebN1XUkcjBgwd9fn6gVu4vtSzKxJltww8JzCANtOVZ5Y1crN4ur4e4bbFWIEELOnQNp51mnGtptAiN9h5zTLtwsxZiSSZJOpJO80yrmKeTTt8TUjUuCBETm05RptUb4xfqsR6rNZzCmTS4yHytWr2LJEE5httGm/SpVxwO5Hv/Gs8mkosOVqC9rI8pg+fzp1hznPmse7SazLPtD1FT2sYVY8xP40pLKLZY0e6GuvLpXa8HEWLf8C/ZXnzY5v2R56R99aGH7YXkUKFSAI1B/GtuUYzGu8fY+lee5YPpVr/AJ2u6yia6c/xrOfHrlnxZ+YgZfODM0coONbnDv8ADuei/wC4/hVXFqFuqBGonpuQf7e6qvD+KNOTww0T10kiNetLjCXUNJlGK6fsmWX7HHwpZZQ8ca0WtBk12zRpJ5t01rMxF9gWg+EeEAz08zUdnipVSAWJJmTsD11qs+JZhJBM+UbaVm006JLgCoP3hM66SAdNtyKTtDxCSLfUqx6RDj7/AJVj2cW4YCG3UTGmhBGvrS492e+CR+yNByFPfRa7PxV5UJQ5syHL4VWNNyBI67+VS8GujODDOuubMp2JUSpUkhhJOmvrVbi1qcTcA27xoMab9asgMIC4lUAA07xljqYB9aWpfT3Z43cN2HW85K3cxIkB2dWJjmDbUkctP7VBxLsDetGb027WbKHcqeUgZ5BM6x4eW1Zfe3Zj9KWNP854qRlvEQcSjDp3xI8qMpNdUY2y9xnWcM3dEowYO/dG0AxcmfCQIjXYazrtWhhuHgM1u7ZcwcwkPbLL0nTK0ftSNxpvWdgb7Ap4jAu5gAdmUTPzHwrsuz3HbS2Xa8q96f8ADvBRnRlOkkCWUlUkE7AjWTUydequXfjnMVZVG/VT3bI++4ORvePTkQRWNZWZjp99e0Xe03DL6g30QEgEh7THKSNQGCnzG9UMV2U4Zd8VjvEzfWQsFMeV1Wn+UGjWoOW3mJZjqWk9SZMcvlRXoP8A9MzyxLRynDSY8yI+wUVJ7jz9MRr+TRiL0r7o+Y/Ctb/lR59ofD+9Ddmn2zD4H8a05/H+WPbBQGdN6W6jD2q1cJktJne0hKuVOdnMH+FSPvqa72nRXH/TYa4vQ2229Zmq314c/wCXPzTATOs11rfSJcAPc4XB2R1FjvG93eMwn3VzuK4m90lmuak7AR9gge7pS3+T1+FcUrAiJHP8Pwp+HsHKHO2aKfjroMQZrTXSN9oZmNAKrVOp0JqCpqoIpKkdY3qMmpNJhvbX+IfbSNufWi08EHoQfnTkGvlNAWikLuSZ391VWbX31ee4IjXnVJVXz8tt9Iny3pAx01q3ZsqAZ3pltRnHu5eVWu7k9JJ1JgRS9NErBWBAiI98zrVrBPmzLoc2YD+IHMv9Qj+amjA52Cq6SdpYjmTEkae+rN7hT2TBa2HRtV763mBBbcFhqDGlObno98ZLYQGSD5j0qVh4esgD/camxcK7exlJkbNoRJEjQxtvyqFrnKOnQa6/jU2VeNhbtkkyDufP9o9BVzBWrhUquXcGS0fsyBI15fGqK4j934PFbXZ9R3yOywqFySW08KKygnzKgRTm/Cy1612fB2c6Yi3iLlzOTKultUMiVVQxkaEa7zplpLvFOFtIfDXhOhhln3HNodN4++c/GYsSZO7k9Zjn7yPnWTxO8Gyldd/up5/0uN73f5ZY/wBTn5qfw7HhfFuGovdWRiEVzLC4O8k6bjOqtsNIrG47hMM17Nhu91GuYIZMRKqiAAeWvrWBZsEuB1/A1qcUw+dlYKMzJLsRu06z1rly+Ljl/vrafJLjuyMEKQAR0Y/AxVnAYkkheR3+H9qZw4+MfnmKrYdyDI35epEV0Y3vSbHT8ICTNxhlViBJ9ozt7p+e+5HVWO0Nr6rDwiNCdI5KIiPQV52+8clEfDc+8yffU6khOmb7Aa06+0WV31ztbdkwdPdRXB2w5AhoHSYop6n7l3+zqruIPT5jX41SfGMZ3B29N+f31Fd4ra2LsdBIVRp6EwaoXeKqPZk7xIykT/N9ledh8OU9itxFxKMxcxMbx7teus6+VZt1iYPlypcTiC+mgHT4fn3mopMRXbjLJodWmPt7/upFTSnyY2505NRHPzIHzNOhAl0g9R0nSpbrzsoFJ+i9XX3Zj9ix86dIp7o0iyGp7NigEU9bwpGiv3SCRpqsHT12qvP2VMVzSSdhoKiIpkWxbLMFHOnOo2H20xN/z0jlQEoC5kYDUGI6GNqht2j6ev8AaauYe7+r7vOsNrrm8EfV9nnPI8vOqotNlz8pinNX0u54ejAEzJ8x/eIFNua7VFmH7R+H96cGX9o/6f71pLImy3s5F1HPXbr5VLibguRIaRoDIJK/VDaCSBpOmkaaVDauQywZ8Q5Rzp90MoE6TJEe6NqVsvQ1Whw4WwlxSGkj2iiHKDE7nnC66RrqJNdX2a7K28RhjfuXbqKtxwMv7CkyxhSNNRAaPDprNcbwyzcud5kBOVMzNmjKi+0ZJjUaRuZAFWLPG7otm2GlSScugEFmJEBtQTOlc/ybvWP+RtjrXf8AleldnPo6wLWrV27iLzZ7avlzNbXxAN7QUEjXrV7tpwDB4axbFiELvBBvXG7xO6uEAqCSfFlMnpymvPOFdp8QbWSbhChR4WC6RpMv9lQYrEM7LKODJIMBjIGh0Y15+WXyT5Pf/f7OiY43FsphcBlsi8HLmxeNwWJy5+9t9yB3vS2XDRpO1YeIwVmTkt3IkwSwXTlvS42w4dSw7tlVzldgpkOqshBMz7QiPPlVPiHDWuMGDCCoZRr7PWPjV45Z73crP5LLDH6h64SCSCZggAkGNNNR6CmLduMwV2EoIGqyBuRA35b0tm5BC9AI8wBS4yQJXfmQBMRRM8rlq337GWGOvP8ApQwdqMj8s0HykwDScKw+a6gPmY/hkx8hVjAFTbymNZETrvypnA3/AF411h/9hrq+PLeV2xznUTHCNMwNac1nXL0ge/n8zWleTxH1/GmYjC/rS0CJBHwFa1CpftkNA2EDfyFFWsRZ8RpKOx09JHZW8fqfECk/5Mvf9sfBK9CB/MUE9Cfgag3nv/J17/t/JacOyd7/ALZ+Vddx3irWLD3QubIAcpJEywWJ5b1zVj6TFZfFYuIeqsj/ACIWqkt8K2RUPZK/ztH+iorvY+7/AO3U+5PnWtb+kSyZk3Rt7VpYGus5LknSqfF8QuKJezjr6EqAEt3e6WRt4XI111M0u4OmcexNw74Zf6KD2Df/ANqn9H412WB71baqGF0hFGY3A5mACzZFOYzPMzV3C3HYHMty3BI8VolTHNSGkr5xrRyGnnrdgGO+GX3QP9rCoz9G0/8ApyP5yf8Azr0X9KCtlN2yTpOrodfJhHLr9tSvxJFGuomJV0YT5Q0676wfKnyo08wb6MTysP7n/EmoH+jJp/wbsdQ4PyyV62MapEgXOvsPr6ECD8adax9sz4o56ysDnM7UcqOMeOXfowf9i774P/jUL/RZdjRH94n7BXuKuv7Q/wBXwp2cdR8RRyo4x4KfouxI/wAtj6I4/wDE1Wv9gMZlyBTlBkApdmOnsRE+VfQXejqPiPuNOz+Y+I/GjnRxfOjfRvi+Vo/1/elNsfR3igZuWXKx9TKDP81fRhu/maQ3h1o50afOmP7INatO5sYhconMxt5RqIJgzFY2KLEL3mpBjRlbSYacpMHzNe//AEl4rLwrFEQfAg363bYr59xCjukuAsc7PnGWFRsxIUNPiJXxbCJA1py7Gi4PHhJVQ0NodRtr19aq/pPKPm32A1d4dh0PeGMwEBQZBE6z4SNdPSrVm4Yy5EK67qfzNK3V6OTfqDh+M7tGOhJjT8a0bnEcrAkqVXP4lnWABInzge+qd7DAgKsKBuQAT0q5Y4PZygMbpYHVlKwRpoFNY34Zl3Y0nycWPf40xZmUBSREyZGokjzgAGenKobHFnXmYnb11NdeOD4WTCuQUIhlUEMYykFDpG/yp9rs/higJFq3clZzG86+EgmZUCG1B8jWnCa1xRy79cpdxyggx5j5/wB6U8Vnly/PKuxxHZW2zBrdrCuI9lb7gepUp7qr4fsHfDAiwpAM+F5MdJgelZz4sftd+SuQwtwgaIWM+HcwfICm4VHt3A5RhB1JUjT63yPzrWfgRLyiGASGti6mbTfTSOnM6bVEcA1p5bDXmT9lw6/1JA9/yrWdVF7jRN3z6fKlu3Jjy2rnjjCNNoOgO4HIH0pycRO3Kq0l0oYEakUVgDiHnRRxG30wop7II2H5NFFZqYfbIf8ARXf5P/6pXlx2oorb4/GWfqHnT7fsj0FFFaoqS1bE7D4VFfxty2f1bun8LFfsNLRU0567TsLxS9eeLt25cHR3Zx8GJrpe1GBtiIRBJUaKBoWWeVFFc3yN8WUhy+zp6aVo8FxLvdCuzMp0KsxYEaaEHSKWimGrx/CIo8KKvooH2VyeGM4lgdR3UwdRPeKJjrFLRSx+yq+9lco8I+AqRrYjYbdKKKDRXEHQbGn2kGug26UlFAYH0iWwOGXoA/y+X/5rdeJ3cU5GQuxQHMELHKGOhIXaY0miirx8Jcwf+Ex/fP2CrmEclRJJ05+6loqftU8TYbf+YfbWvhl1X30UVc8Z5NCN6h4h7B/POiitWbNCjpTwI209NKKKhdMJzETrqN9a9B4DhkGGJCqDDHRQNYXX1ooqMjxSW7KwPCNhyHPesLtrw+2MJcYW0DBdDkWR6GKKKmKeaWbYyjQfDzoooqg//9k="/>
          <p:cNvSpPr>
            <a:spLocks noChangeAspect="1" noChangeArrowheads="1"/>
          </p:cNvSpPr>
          <p:nvPr/>
        </p:nvSpPr>
        <p:spPr bwMode="auto">
          <a:xfrm>
            <a:off x="63500"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1748" name="AutoShape 4" descr="data:image/jpeg;base64,/9j/4AAQSkZJRgABAQAAAQABAAD/2wCEAAkGBhQSEBQUExQVFRUVFBYVGBQYFBgUGBYVFxUWGBQYFBcYGyYeGBwkGhgWHy8gIycpLCwsFR8xNTAqNSYrLCkBCQoKDgwOGg8PGiwlHyQsLCksKSwpLCwsLCksLCwsKSksLCwsLCwsLCwsLCwsKSwpLCwsKSwsKSkpLCwpKSwsLP/AABEIAMIBAwMBIgACEQEDEQH/xAAcAAABBQEBAQAAAAAAAAAAAAAAAQIDBAUGBwj/xABHEAACAQIEAwUEBggEBQMFAAABAhEAAwQSITEFQVEGEyJhcTKBkaEHQrHB0fAUI1JicoKi4TNDkrIVFiRTwkRU8RclY5Oz/8QAGQEAAwEBAQAAAAAAAAAAAAAAAAECAwQF/8QAKBEBAQACAwACAQMDBQAAAAAAAAECERIhMQNBURNhkQTB8CIycYGh/9oADAMBAAIRAxEAPwD2oCiKmApMtVyY/poqeh0p4WjLStVMLAKAKQmgGkvZ1FAooMUUUUAUUU0mgFqHEMFBYkAASSTAAHMnlUtV8cT3bQYJG8AxPODoacTVe1i7bEBXUk7CdTAkx10qd0gVzuDsNbuqwcaqJhESRkUzMRpmrRPEUI3vbjbM3MT/AIUir3UcYtmjNVA4+2DE3gfNL4/3LFY1viVzGN3dh3FoHLev+ENP/bw5ABncG5BC6geLVdNo06cvRnrBAOCgMScKYAZiWOGOwV2OpsnkxModCcsFNnKaqaSmD0oaowtSLbpXQE0E/aPtp3dGo8RaOX3r/uFLcPVP7ynC9TO4NOTDml0Oz1u08XKclgCpO7FZ2xpMajD08U4LS1O1yEApaKKShRRRQBRRRQBRRRQBRRRQBRRRQBTacKRqCpuejPUDNrUiqarSJldnEzUOLXwMYJ0mBqTGugqwFqLFGEb0pbVr8uE4x2nTDDvHDjKkoplCzC1ZyqCA0SZ1gjWuUt/TPiCmXuQSWgEHNlEjKDKgFp6xy0Fa/wBKHiwhA0M2o9cqRp/LXneAwxULmiIWDOpOadesa/GlacjQxXbB3tXEZ7kOpBW6VuoWnITb0BUwTswHlqZ9H7D9ssPiTZtZWR8mVBlUJFtSCq6Bx4dY1GmpmvKb/Cs11GMEAGTGhJJjn5iup7A8Ez4q0uZlhHIdfCyuFBQr6HroYgiCZnkrjHtb4cEEESDoQRIIO4PWufCfoJCtrhCQFcnXDE6BHJ/yeSsfY2PhgrrcOxxYm3cgXUAzAbMp2uJ+6YOnIgjzN25bDAggEEQQdQQdwRV7qeMRiwKeLQrmsTi34cAMpuYYmEJYA4fT2XZv8rYKx9mQDpBDMf20e3buO2HZciZzLK5/y4EKZGt1R8dNKN0TGNTiPajCYclbt+0jDdS3iGk+yNZjlWPjOJW799bti8SAtsHIxysGxKIQ6HQ6MYkTrpXkmK4tcu3DeXxM91g8qQVnVmj3x6AdKXs3xx1xqCWObuw/hLbPaPiFuT7UHY6g770tnqvoelFZOA46LmSUuLnAIJtvl1XNGcqBsD5VpzT0naSio81GajR7PmiaZS5aC2dNJNLFLSM2aKdRQNG5qdTIig3RTG/yfRTBcFOzUhuFopAaWgxRRRQCU16fRQWkKpUgp1JFO0pNAGoMdbBtsDsRBgkaeoqeq3EnPdPETlMTMfKkbzH6Q8Eq2vCDoyL7U6HPvMn6tcMiklvFoDAAGx8+vX313Xbq85GVlEZhqDzD4gAa6nmduXnXJWEA1jWfz8qWRwo5azHLQnyFdj9H1sfpikfsP9nr51yljQyQNdz1Ndj9HLzidP2G+6fuqTd5xXhpuZXttku2ySj7jX2kcc0aACN9ARBANS8Nx/epMZWByuhMlHABKmN9wQdiCCNDVomsPj+Mt4dhfN23bYQrK7qgvJPsjMfbEkqfMg6GRZLXG2GR52Fi+dpEBVmfjXmXar/plu2ArXFcZbXiabSreVXDEk94oFuFG4gLqII6PtZ22wZtCMZBuWbgVLaC53ivAIzFSEIyxqQROo2ryzBdn7/GeIuMxCkl7l0jRELMRCzpJMBRHM8iaDjIxmHuKwKKBLEnMBB10Jka6H51c7G2+6xilioUFczAuQkuIJK6gCGqp2m4BaGIv/o6FUR8mQyxV1UC4ktqQLmYA+W5p/YvsquIxti1czIG3ytlYCRseR1pcvoa+3vnZy6Xt4dlxFq6kDwqslT3TaFw51GxBHwrpctc7wDsNh8JcFy2brOFK5rlwuYMTqRJ2rpKaejclLlpaKBokUtFFBiiikigCaKIooLswsDSRSLbiniqRvZkU5fSlmiaDLS02lpHsUs0lFA2JomiKIoHZZomkiikNkYVS4swWy5YwMu52q9VTin+Ew6gj5VUKvNO3WMRioRgSbpOnQPe8v3xXKhYWuh+kLH2+8A+vnbU22Xw57mgcqARJ2BrlcSSQi5iskyQNwFYwPltrpSpwz/joVVL2nAcDL4rZJkcgHnY9K6Psv2tXD3C4sXCe72eLQGYiJJk/VOynauaw7WlKlI/w2kzqYygSzGQNCImqHHOKkjKjZWYINN4l4iCYkGlJFbv07zi3b3F3oAuC0CSMlrQkBSY71pbluuWskYdcwYkszNqzSzHwtILN4jz3rkeCcRGULccGS/tGJGWBv6n5VsYntAqqhzoSCZh/IjkCY1PwrTGxnZS8d4apIgEDQiBrJJB5/w/mK0uxGOxdiziGw9y3cVRnuWCCLl1VVSxtXU8aOFaAIjTrM4w4wtwqAVnLEZtiWWAZHvrQwPF7tnDXQArgCQCNj3SoWkDlA5j2eVZZe9NcfO1rF4W1iLj30NzLePex3jDVgDrGXUHTblz3Nvstwi2mLt3U7xWV1AYF7hJLKDKk+IciPI1Xw3EDctrcyBC4DZBMAtyGYk7nmZq/Zx4w1trpUXBaAfIYhoYHXlvWkkRbdvUHxZnW7cHpZCfO4Kh4ZxHENZRwve5kVtQluSQCYYORH8teVXPp1CzkwlsGf3Rt7jS8E+lrDZES7av2nCqC9jugYUASTCseWhnnUL1XteBxRuLLIUYEgqSrQR5qSDViuK7J/SBg736tbz5yxI74BHYQNSRCk+nT312aOCJGo60FevTqKKKAKKKKAKKKKAZRRShabOQlFOiijatEApYooFI9CKIomiKAM1E0mSkCUx2fSEUoopGbFU+LW5tESV21ET8wavVS4u5FswpfUCAQN/NiBTTp472/vsjKGvIwLvAYkMADqTqZGwmBrXA8Tx6M1uBpmDGBsY5hfzqa7TtoLV6+QMPkuLcOdhlUtMT4kOvinfrVDuVI1sISRB8KxMRR6e9MBlwg5f0H71qC1dw4BhTmkkeDnPh1jTlXQtgQbttltIMkzoBMiBsKv8AesNlUe/18qrSd6cpbezuthz55R959PjSSiqP1LDKNdAPXWa683nidNBtrWZxQ94gzBeY9DDbE1WoJa4t7rM4PhiV0gaKBrEjSum7PcXsW8LfS6l1r91HVHDBLaSriCuYZswMEwdDHWcfG8MljGniPOfzvWl2UGES1ixi1d7hsH9G0uMBdh98m2vd+1pWO+2n03uANms2uQRQI8wI+Q+2rHaG5/0t4dbZHzFUOH4S93KqptqCo+q2YAiYiRrGlRcasXRh7pLIyqFEAMp1YAwSx5x8/Ob7mKZrk4HJqfImm2TqfT15iprthoiIknmNjHnUDWirDXpseVRLttl00BiSjqVJG0EGPKR0INevfRj2/Y4lMNcMrdlR5XACQR0BgiPMV4m1yY/v+NdN2Fu//c8FqAf0i3rHMvHLrtRIMsn1RNE1CHFODCq05+SWimqadSVBRXP8U7ZW7F1rbJcJWNRljVQ2knzooNv0lE00vTTaXWkM0genTQPUcN5UsN1FOzxTWemkBTUk1FnoZpo0JdJO8FOBqFbZqRRSulS37PoppalDUlbLVLizsEBW29w5l8KlAYnU+NlG08+dWi1I10DcgT1MfbQW3ivF7ZGIuZ1KtnMqYJB6EqSPgapxW12/7u3jLjBllpbKWjUIs6+ZI+dc8uJ0BIJMamMo9xcj5TWkZ1Zsr4qfeXWqK4hiZEAdQM39TZVHzqvjrvhO7mDAjOPgMqfI1RJ+JY9UtuQZYKdBqffG3vrIxGPUKmZwpOuUjUAz1ifWqeODG3DtvMKNcoHlAVfQL01qLiLBBbCkFgoc8okc+WvptFTVRfzhhmEMJOo06eVavBOyv6VYxjKPHYto4U/WUi9mgjYjKsa9a5fDcUnTKN9wSOWu2nLpW92f7athTiFy/q79gqztuvhcW2WIzAl4+fKpslVLpsYMxatgb5FA/wBIqn2oEYK4B1tj43AdaXAY2VWQPZUDWOQ5NFQdq8ROCfQiXt7jT2tdRpV2dJl7cFasxmH7rH3xyqkyxFXk0Deh+yrPZbA27+OsLeBNo3AbgBjwKCz6+inbWscW2WmUxrT4FjO7xOHufsXrT/6boY1V4lh8l24jKUKO6lf2SHII9x091Vg+npMVUFfZBABqQXFqhgccLlq2/wC3bR/9ShvvqYOK147cnLS0L4pe/qAMtEilxiuVeU9vb9z/AIheyq5H6uCLbMP8JOYFJXqbYmDEN7qKniv9WuTt/TFgCVGa6M2/6k+H+Ig/ZNb2D7Z4O7GTE2STyLhD/paDXzGtvp+fPaplkczv0k/ZVagfVgxSaajXbUax060HECvmjhHaPEYZgbV11A1A3XoZUiK6vA/Sjipm5lZeYCBTHkYPzBpzGJtye1nECoHxdcBY+kSw0Zrl5NJ1RYHl4bbH5UJ9IeGJg3bw6EqAPlbn5VUmMRblXejFjzp/6R0rhj2xwnPFH0LvPwBU1Wbt3gJ1vT6piD9oanZCnJ6CcZG5A9dKjPGUH10J6A5j8BXl2N+k3DqD3FlnYRDMiKh57gZ/iBVG39LN4TmsAjot17en82cfKp1Ff6nrj8V6B/XIVHxeBUNzizxooH8Tj/wDV5nb+lq3EnDsp1/zB9vhn4UifSvbLjNauARujID7vCJHvo0Wq7bHY+49u4rQVKwYSQfIszED3rWI1m2lxJREJV4He2/EYsEAQFWdzBHI1QxvbTCFHuZpPghXVnZiDJMA66QJ5VxHF768Wx623u28Oi22yMbbBWeV0YZjBO2boo3pZKxix22ulMeFUZDpHsoZITcJy+2lw+IW6vhMEkqcoBKuNxmeeUmdNK5rGcF/RMZ3Dvaud2VzPbzlFMyVBIGoG+hAOnIwzDYs27oHiW2zSzIWB56xPKfhU97XZNOsRSD4yoAA8cljI0OYnbXpG9WuI4hLFsu0eHady3LXrvr61mnhFqcxutsde9Oo1PKuS41iTduZUa41sHRnLNPU67VXaZItHiRcszalzHoINU85Zrv80ecyKhsYZs46CevQ9RWnwsrav23ZS8XgzJMAorAldtSetTpe2p2c7D3r1l7zlLFi2M7O8lmQeIlEESIjcrMiDU2Esi7ib9y+pyJhWeyHt5JBVbeFYqgAGjBpbqNTudM9rbV57du6pGGteM2i5Bv3PBlW4zbWxlBynQkCdNqnajtOHxuJZVBD4dE0uo4AHdPKshKt7OwPPqIp9RPd6VMDZTZgwACx4iRMa6TMbeVRcfwKrhXuDm9uDrsSQNJg7T76z14s2gUeEg+HTUQOXWZ131FWOLcRL4VwUI8aDNII0k8/F161G4vVc+hmdDGVtfOJ394re7CYdbmNwynY3JO+yKWOo1gwAfU9azMXigbVhFB8Fp5GYMM7XHLEAElZUICDHszGsm72LxiWcZYe44RVuauDlKBlK5xodAWBg6HLB0JFTJqrt6qPt7hsnEsUOt0sN/rgP6/WrnwK6Dt9xlMVj7t1Ig5VzL7Lm2oQunRWyyAdda5wNVFPI9y+h/juIvYa73tzOtp0tWww9hVt+yCoHLLvO1egpxD+D+qvFPo7tYIYG/dxF65burdORbeKewzDJbywFaDLEjMRp7q9E7M9qcGMLaDYvxQQ3e3s75gzTLEBmHQnXLFaS9MMse3WDiPRQffH20o4j+6P/wBi/hWBd7W4Ab4ux/qZifQBpPurN4v28wlu2r2rlq+zOq92D3ZAafExeYAjWetG/wB08bfp09/ihzHwjl/mL0orzfF/SIS5/UWuX/qbZ5Dnloo5Y/lf6eX4ecgRuB6/k06B+Y+6o7mB1Go+Mx+NOQBYAj4ieVKVZ7IBr95+ylDn8z/801mkiCBBnr8Klu3Z20676eY0p7hE7/Tl9v31G1wAkz56a6e6n3yNI57jmPxpmItqQCCYIiD1G5286XKHIlTET0I9PjypwYdPdVESCsN4Dzg6dRtTlY5hNxSPVgdvJevnU8lcV4gHnUVzTTryGtV0AkFm6Hc9PSabcxKSRMDrmadtZilzh3CxOT+7Tcn52/v86r28eomHaOmY7+Wb3Uv/ABcZpKT6KR9gquSeJWufsyOY0Pi8tOvSq9vEZTIOsEDkOWuvLSpLOOQR7QiNCoEjnymoiA2XnEyPcD9s/CmNVfwF4AeJ0PP2tPj9Y6fnm+/i0WIysT+8PmeX59Kxu61roOF9n1e0rddfz8KvldeM+Mt2rjEpOrJP8SwPTqfz5UxsagEyPcZY+7l+fStX/ldINc2pj6pPl8aXOw+ErUseNXKj2ROojnpHX8+lV7uNXMsAiDqdpOnWrvDxFu95Af7tKyltg3NRzbz5rSzGLa4RbS4HVtcx1Eg6A/hWVxHhYQu1sxlbbeFJgEabAwD5lfOLmBlc+oQQYaBvMbc6gxTshBmTHMaHMCGnTVTJ+NZ/S/tVt4E5pnSR16L+ffWzxi1GDaOd5P8AaarDDcwSF8PM6bD3/wBql45hCuGDZ3Oa4NC0iChKnXnp86OJ8mVdC9zajU5WJ6zLb+4CncI401gvCq63EKMjAkEHYggggjqOp3qG3/goQpDBoDftCG0AnkQPjTP0G4YIWZ8wJnyMRWemm0GNvKzSJGgmdZb6x05TVcU7EW2ViGEHp61Gpq4hscK4qtu2ysGMtOkR9Xr6Vr4Xj1gALN1Y/dVgZM9Qa561hB3XeGSM5XQwRoCCd53/ADNNCpuRcAPPSKlWnW4sK6i7ZdboRvGBmtuuhykgwTrzUnz0rI/SbpylssFlZSCDs8RodOfx9Kq4EeIMrMCAYJG2h135b1YxGJF/KqhQ+YKxEKHOwJX2QRzPnr1pbBLmNM6qCdNc28D+Giqz2ihysSpXQqwgj1BE0UlLNzENOaFgcp/tTDiHmYEbDfmRzouXiQBA0gnXp7qS5iPDqBvm36EeXnW22Bt3GspMgajYHX31EnFCPqg7cyDAO0z91VCSSTvSEetPQdx2f4XYxisVe4jqADb8LGDzEASJ51Nf7HgE5b4DTlyskbDYHN8dJ61xfDMebN1XUkcjBgwd9fn6gVu4vtSzKxJltww8JzCANtOVZ5Y1crN4ur4e4bbFWIEELOnQNp51mnGtptAiN9h5zTLtwsxZiSSZJOpJO80yrmKeTTt8TUjUuCBETm05RptUb4xfqsR6rNZzCmTS4yHytWr2LJEE5httGm/SpVxwO5Hv/Gs8mkosOVqC9rI8pg+fzp1hznPmse7SazLPtD1FT2sYVY8xP40pLKLZY0e6GuvLpXa8HEWLf8C/ZXnzY5v2R56R99aGH7YXkUKFSAI1B/GtuUYzGu8fY+lee5YPpVr/AJ2u6yia6c/xrOfHrlnxZ+YgZfODM0coONbnDv8ADuei/wC4/hVXFqFuqBGonpuQf7e6qvD+KNOTww0T10kiNetLjCXUNJlGK6fsmWX7HHwpZZQ8ca0WtBk12zRpJ5t01rMxF9gWg+EeEAz08zUdnipVSAWJJmTsD11qs+JZhJBM+UbaVm006JLgCoP3hM66SAdNtyKTtDxCSLfUqx6RDj7/AJVj2cW4YCG3UTGmhBGvrS492e+CR+yNByFPfRa7PxV5UJQ5syHL4VWNNyBI67+VS8GujODDOuubMp2JUSpUkhhJOmvrVbi1qcTcA27xoMab9asgMIC4lUAA07xljqYB9aWpfT3Z43cN2HW85K3cxIkB2dWJjmDbUkctP7VBxLsDetGb027WbKHcqeUgZ5BM6x4eW1Zfe3Zj9KWNP854qRlvEQcSjDp3xI8qMpNdUY2y9xnWcM3dEowYO/dG0AxcmfCQIjXYazrtWhhuHgM1u7ZcwcwkPbLL0nTK0ftSNxpvWdgb7Ap4jAu5gAdmUTPzHwrsuz3HbS2Xa8q96f8ADvBRnRlOkkCWUlUkE7AjWTUydequXfjnMVZVG/VT3bI++4ORvePTkQRWNZWZjp99e0Xe03DL6g30QEgEh7THKSNQGCnzG9UMV2U4Zd8VjvEzfWQsFMeV1Wn+UGjWoOW3mJZjqWk9SZMcvlRXoP8A9MzyxLRynDSY8yI+wUVJ7jz9MRr+TRiL0r7o+Y/Ctb/lR59ofD+9Ddmn2zD4H8a05/H+WPbBQGdN6W6jD2q1cJktJne0hKuVOdnMH+FSPvqa72nRXH/TYa4vQ2229Zmq314c/wCXPzTATOs11rfSJcAPc4XB2R1FjvG93eMwn3VzuK4m90lmuak7AR9gge7pS3+T1+FcUrAiJHP8Pwp+HsHKHO2aKfjroMQZrTXSN9oZmNAKrVOp0JqCpqoIpKkdY3qMmpNJhvbX+IfbSNufWi08EHoQfnTkGvlNAWikLuSZ391VWbX31ee4IjXnVJVXz8tt9Iny3pAx01q3ZsqAZ3pltRnHu5eVWu7k9JJ1JgRS9NErBWBAiI98zrVrBPmzLoc2YD+IHMv9Qj+amjA52Cq6SdpYjmTEkae+rN7hT2TBa2HRtV763mBBbcFhqDGlObno98ZLYQGSD5j0qVh4esgD/camxcK7exlJkbNoRJEjQxtvyqFrnKOnQa6/jU2VeNhbtkkyDufP9o9BVzBWrhUquXcGS0fsyBI15fGqK4j934PFbXZ9R3yOywqFySW08KKygnzKgRTm/Cy1612fB2c6Yi3iLlzOTKultUMiVVQxkaEa7zplpLvFOFtIfDXhOhhln3HNodN4++c/GYsSZO7k9Zjn7yPnWTxO8Gyldd/up5/0uN73f5ZY/wBTn5qfw7HhfFuGovdWRiEVzLC4O8k6bjOqtsNIrG47hMM17Nhu91GuYIZMRKqiAAeWvrWBZsEuB1/A1qcUw+dlYKMzJLsRu06z1rly+Ljl/vrafJLjuyMEKQAR0Y/AxVnAYkkheR3+H9qZw4+MfnmKrYdyDI35epEV0Y3vSbHT8ICTNxhlViBJ9ozt7p+e+5HVWO0Nr6rDwiNCdI5KIiPQV52+8clEfDc+8yffU6khOmb7Aa06+0WV31ztbdkwdPdRXB2w5AhoHSYop6n7l3+zqruIPT5jX41SfGMZ3B29N+f31Fd4ra2LsdBIVRp6EwaoXeKqPZk7xIykT/N9ledh8OU9itxFxKMxcxMbx7teus6+VZt1iYPlypcTiC+mgHT4fn3mopMRXbjLJodWmPt7/upFTSnyY2505NRHPzIHzNOhAl0g9R0nSpbrzsoFJ+i9XX3Zj9ix86dIp7o0iyGp7NigEU9bwpGiv3SCRpqsHT12qvP2VMVzSSdhoKiIpkWxbLMFHOnOo2H20xN/z0jlQEoC5kYDUGI6GNqht2j6ev8AaauYe7+r7vOsNrrm8EfV9nnPI8vOqotNlz8pinNX0u54ejAEzJ8x/eIFNua7VFmH7R+H96cGX9o/6f71pLImy3s5F1HPXbr5VLibguRIaRoDIJK/VDaCSBpOmkaaVDauQywZ8Q5Rzp90MoE6TJEe6NqVsvQ1Whw4WwlxSGkj2iiHKDE7nnC66RrqJNdX2a7K28RhjfuXbqKtxwMv7CkyxhSNNRAaPDprNcbwyzcud5kBOVMzNmjKi+0ZJjUaRuZAFWLPG7otm2GlSScugEFmJEBtQTOlc/ybvWP+RtjrXf8AleldnPo6wLWrV27iLzZ7avlzNbXxAN7QUEjXrV7tpwDB4axbFiELvBBvXG7xO6uEAqCSfFlMnpymvPOFdp8QbWSbhChR4WC6RpMv9lQYrEM7LKODJIMBjIGh0Y15+WXyT5Pf/f7OiY43FsphcBlsi8HLmxeNwWJy5+9t9yB3vS2XDRpO1YeIwVmTkt3IkwSwXTlvS42w4dSw7tlVzldgpkOqshBMz7QiPPlVPiHDWuMGDCCoZRr7PWPjV45Z73crP5LLDH6h64SCSCZggAkGNNNR6CmLduMwV2EoIGqyBuRA35b0tm5BC9AI8wBS4yQJXfmQBMRRM8rlq337GWGOvP8ApQwdqMj8s0HykwDScKw+a6gPmY/hkx8hVjAFTbymNZETrvypnA3/AF411h/9hrq+PLeV2xznUTHCNMwNac1nXL0ge/n8zWleTxH1/GmYjC/rS0CJBHwFa1CpftkNA2EDfyFFWsRZ8RpKOx09JHZW8fqfECk/5Mvf9sfBK9CB/MUE9Cfgag3nv/J17/t/JacOyd7/ALZ+Vddx3irWLD3QubIAcpJEywWJ5b1zVj6TFZfFYuIeqsj/ACIWqkt8K2RUPZK/ztH+iorvY+7/AO3U+5PnWtb+kSyZk3Rt7VpYGus5LknSqfF8QuKJezjr6EqAEt3e6WRt4XI111M0u4OmcexNw74Zf6KD2Df/ANqn9H412WB71baqGF0hFGY3A5mACzZFOYzPMzV3C3HYHMty3BI8VolTHNSGkr5xrRyGnnrdgGO+GX3QP9rCoz9G0/8ApyP5yf8Azr0X9KCtlN2yTpOrodfJhHLr9tSvxJFGuomJV0YT5Q0676wfKnyo08wb6MTysP7n/EmoH+jJp/wbsdQ4PyyV62MapEgXOvsPr6ECD8adax9sz4o56ysDnM7UcqOMeOXfowf9i774P/jUL/RZdjRH94n7BXuKuv7Q/wBXwp2cdR8RRyo4x4KfouxI/wAtj6I4/wDE1Wv9gMZlyBTlBkApdmOnsRE+VfQXejqPiPuNOz+Y+I/GjnRxfOjfRvi+Vo/1/elNsfR3igZuWXKx9TKDP81fRhu/maQ3h1o50afOmP7INatO5sYhconMxt5RqIJgzFY2KLEL3mpBjRlbSYacpMHzNe//AEl4rLwrFEQfAg363bYr59xCjukuAsc7PnGWFRsxIUNPiJXxbCJA1py7Gi4PHhJVQ0NodRtr19aq/pPKPm32A1d4dh0PeGMwEBQZBE6z4SNdPSrVm4Yy5EK67qfzNK3V6OTfqDh+M7tGOhJjT8a0bnEcrAkqVXP4lnWABInzge+qd7DAgKsKBuQAT0q5Y4PZygMbpYHVlKwRpoFNY34Zl3Y0nycWPf40xZmUBSREyZGokjzgAGenKobHFnXmYnb11NdeOD4WTCuQUIhlUEMYykFDpG/yp9rs/higJFq3clZzG86+EgmZUCG1B8jWnCa1xRy79cpdxyggx5j5/wB6U8Vnly/PKuxxHZW2zBrdrCuI9lb7gepUp7qr4fsHfDAiwpAM+F5MdJgelZz4sftd+SuQwtwgaIWM+HcwfICm4VHt3A5RhB1JUjT63yPzrWfgRLyiGASGti6mbTfTSOnM6bVEcA1p5bDXmT9lw6/1JA9/yrWdVF7jRN3z6fKlu3Jjy2rnjjCNNoOgO4HIH0pycRO3Kq0l0oYEakUVgDiHnRRxG30wop7II2H5NFFZqYfbIf8ARXf5P/6pXlx2oorb4/GWfqHnT7fsj0FFFaoqS1bE7D4VFfxty2f1bun8LFfsNLRU0567TsLxS9eeLt25cHR3Zx8GJrpe1GBtiIRBJUaKBoWWeVFFc3yN8WUhy+zp6aVo8FxLvdCuzMp0KsxYEaaEHSKWimGrx/CIo8KKvooH2VyeGM4lgdR3UwdRPeKJjrFLRSx+yq+9lco8I+AqRrYjYbdKKKDRXEHQbGn2kGug26UlFAYH0iWwOGXoA/y+X/5rdeJ3cU5GQuxQHMELHKGOhIXaY0miirx8Jcwf+Ex/fP2CrmEclRJJ05+6loqftU8TYbf+YfbWvhl1X30UVc8Z5NCN6h4h7B/POiitWbNCjpTwI209NKKKhdMJzETrqN9a9B4DhkGGJCqDDHRQNYXX1ooqMjxSW7KwPCNhyHPesLtrw+2MJcYW0DBdDkWR6GKKKmKeaWbYyjQfDzoooqg//9k="/>
          <p:cNvSpPr>
            <a:spLocks noChangeAspect="1" noChangeArrowheads="1"/>
          </p:cNvSpPr>
          <p:nvPr/>
        </p:nvSpPr>
        <p:spPr bwMode="auto">
          <a:xfrm>
            <a:off x="63500"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1750" name="AutoShape 6" descr="data:image/jpeg;base64,/9j/4AAQSkZJRgABAQAAAQABAAD/2wCEAAkGBhQSEBQUExQVFRUVFBYVGBQYFBgUGBYVFxUWGBQYFBcYGyYeGBwkGhgWHy8gIycpLCwsFR8xNTAqNSYrLCkBCQoKDgwOGg8PGiwlHyQsLCksKSwpLCwsLCksLCwsKSksLCwsLCwsLCwsLCwsKSwpLCwsKSwsKSkpLCwpKSwsLP/AABEIAMIBAwMBIgACEQEDEQH/xAAcAAABBQEBAQAAAAAAAAAAAAAAAQIDBAUGBwj/xABHEAACAQIEAwUEBggEBQMFAAABAhEAAwQSITEFQVEGEyJhcTKBkaEHQrHB0fAUI1JicoKi4TNDkrIVFiRTwkRU8RclY5Oz/8QAGQEAAwEBAQAAAAAAAAAAAAAAAAECAwQF/8QAKBEBAQACAwACAQMDBQAAAAAAAAECERIhMQNBURNhkQTB8CIycYGh/9oADAMBAAIRAxEAPwD2oCiKmApMtVyY/poqeh0p4WjLStVMLAKAKQmgGkvZ1FAooMUUUUAUUU0mgFqHEMFBYkAASSTAAHMnlUtV8cT3bQYJG8AxPODoacTVe1i7bEBXUk7CdTAkx10qd0gVzuDsNbuqwcaqJhESRkUzMRpmrRPEUI3vbjbM3MT/AIUir3UcYtmjNVA4+2DE3gfNL4/3LFY1viVzGN3dh3FoHLev+ENP/bw5ABncG5BC6geLVdNo06cvRnrBAOCgMScKYAZiWOGOwV2OpsnkxModCcsFNnKaqaSmD0oaowtSLbpXQE0E/aPtp3dGo8RaOX3r/uFLcPVP7ynC9TO4NOTDml0Oz1u08XKclgCpO7FZ2xpMajD08U4LS1O1yEApaKKShRRRQBRRRQBRRRQBRRRQBRRRQBTacKRqCpuejPUDNrUiqarSJldnEzUOLXwMYJ0mBqTGugqwFqLFGEb0pbVr8uE4x2nTDDvHDjKkoplCzC1ZyqCA0SZ1gjWuUt/TPiCmXuQSWgEHNlEjKDKgFp6xy0Fa/wBKHiwhA0M2o9cqRp/LXneAwxULmiIWDOpOadesa/GlacjQxXbB3tXEZ7kOpBW6VuoWnITb0BUwTswHlqZ9H7D9ssPiTZtZWR8mVBlUJFtSCq6Bx4dY1GmpmvKb/Cs11GMEAGTGhJJjn5iup7A8Ez4q0uZlhHIdfCyuFBQr6HroYgiCZnkrjHtb4cEEESDoQRIIO4PWufCfoJCtrhCQFcnXDE6BHJ/yeSsfY2PhgrrcOxxYm3cgXUAzAbMp2uJ+6YOnIgjzN25bDAggEEQQdQQdwRV7qeMRiwKeLQrmsTi34cAMpuYYmEJYA4fT2XZv8rYKx9mQDpBDMf20e3buO2HZciZzLK5/y4EKZGt1R8dNKN0TGNTiPajCYclbt+0jDdS3iGk+yNZjlWPjOJW799bti8SAtsHIxysGxKIQ6HQ6MYkTrpXkmK4tcu3DeXxM91g8qQVnVmj3x6AdKXs3xx1xqCWObuw/hLbPaPiFuT7UHY6g770tnqvoelFZOA46LmSUuLnAIJtvl1XNGcqBsD5VpzT0naSio81GajR7PmiaZS5aC2dNJNLFLSM2aKdRQNG5qdTIig3RTG/yfRTBcFOzUhuFopAaWgxRRRQCU16fRQWkKpUgp1JFO0pNAGoMdbBtsDsRBgkaeoqeq3EnPdPETlMTMfKkbzH6Q8Eq2vCDoyL7U6HPvMn6tcMiklvFoDAAGx8+vX313Xbq85GVlEZhqDzD4gAa6nmduXnXJWEA1jWfz8qWRwo5azHLQnyFdj9H1sfpikfsP9nr51yljQyQNdz1Ndj9HLzidP2G+6fuqTd5xXhpuZXttku2ySj7jX2kcc0aACN9ARBANS8Nx/epMZWByuhMlHABKmN9wQdiCCNDVomsPj+Mt4dhfN23bYQrK7qgvJPsjMfbEkqfMg6GRZLXG2GR52Fi+dpEBVmfjXmXar/plu2ArXFcZbXiabSreVXDEk94oFuFG4gLqII6PtZ22wZtCMZBuWbgVLaC53ivAIzFSEIyxqQROo2ryzBdn7/GeIuMxCkl7l0jRELMRCzpJMBRHM8iaDjIxmHuKwKKBLEnMBB10Jka6H51c7G2+6xilioUFczAuQkuIJK6gCGqp2m4BaGIv/o6FUR8mQyxV1UC4ktqQLmYA+W5p/YvsquIxti1czIG3ytlYCRseR1pcvoa+3vnZy6Xt4dlxFq6kDwqslT3TaFw51GxBHwrpctc7wDsNh8JcFy2brOFK5rlwuYMTqRJ2rpKaejclLlpaKBokUtFFBiiikigCaKIooLswsDSRSLbiniqRvZkU5fSlmiaDLS02lpHsUs0lFA2JomiKIoHZZomkiikNkYVS4swWy5YwMu52q9VTin+Ew6gj5VUKvNO3WMRioRgSbpOnQPe8v3xXKhYWuh+kLH2+8A+vnbU22Xw57mgcqARJ2BrlcSSQi5iskyQNwFYwPltrpSpwz/joVVL2nAcDL4rZJkcgHnY9K6Psv2tXD3C4sXCe72eLQGYiJJk/VOynauaw7WlKlI/w2kzqYygSzGQNCImqHHOKkjKjZWYINN4l4iCYkGlJFbv07zi3b3F3oAuC0CSMlrQkBSY71pbluuWskYdcwYkszNqzSzHwtILN4jz3rkeCcRGULccGS/tGJGWBv6n5VsYntAqqhzoSCZh/IjkCY1PwrTGxnZS8d4apIgEDQiBrJJB5/w/mK0uxGOxdiziGw9y3cVRnuWCCLl1VVSxtXU8aOFaAIjTrM4w4wtwqAVnLEZtiWWAZHvrQwPF7tnDXQArgCQCNj3SoWkDlA5j2eVZZe9NcfO1rF4W1iLj30NzLePex3jDVgDrGXUHTblz3Nvstwi2mLt3U7xWV1AYF7hJLKDKk+IciPI1Xw3EDctrcyBC4DZBMAtyGYk7nmZq/Zx4w1trpUXBaAfIYhoYHXlvWkkRbdvUHxZnW7cHpZCfO4Kh4ZxHENZRwve5kVtQluSQCYYORH8teVXPp1CzkwlsGf3Rt7jS8E+lrDZES7av2nCqC9jugYUASTCseWhnnUL1XteBxRuLLIUYEgqSrQR5qSDViuK7J/SBg736tbz5yxI74BHYQNSRCk+nT312aOCJGo60FevTqKKKAKKKKAKKKKAZRRShabOQlFOiijatEApYooFI9CKIomiKAM1E0mSkCUx2fSEUoopGbFU+LW5tESV21ET8wavVS4u5FswpfUCAQN/NiBTTp472/vsjKGvIwLvAYkMADqTqZGwmBrXA8Tx6M1uBpmDGBsY5hfzqa7TtoLV6+QMPkuLcOdhlUtMT4kOvinfrVDuVI1sISRB8KxMRR6e9MBlwg5f0H71qC1dw4BhTmkkeDnPh1jTlXQtgQbttltIMkzoBMiBsKv8AesNlUe/18qrSd6cpbezuthz55R959PjSSiqP1LDKNdAPXWa683nidNBtrWZxQ94gzBeY9DDbE1WoJa4t7rM4PhiV0gaKBrEjSum7PcXsW8LfS6l1r91HVHDBLaSriCuYZswMEwdDHWcfG8MljGniPOfzvWl2UGES1ixi1d7hsH9G0uMBdh98m2vd+1pWO+2n03uANms2uQRQI8wI+Q+2rHaG5/0t4dbZHzFUOH4S93KqptqCo+q2YAiYiRrGlRcasXRh7pLIyqFEAMp1YAwSx5x8/Ob7mKZrk4HJqfImm2TqfT15iprthoiIknmNjHnUDWirDXpseVRLttl00BiSjqVJG0EGPKR0INevfRj2/Y4lMNcMrdlR5XACQR0BgiPMV4m1yY/v+NdN2Fu//c8FqAf0i3rHMvHLrtRIMsn1RNE1CHFODCq05+SWimqadSVBRXP8U7ZW7F1rbJcJWNRljVQ2knzooNv0lE00vTTaXWkM0genTQPUcN5UsN1FOzxTWemkBTUk1FnoZpo0JdJO8FOBqFbZqRRSulS37PoppalDUlbLVLizsEBW29w5l8KlAYnU+NlG08+dWi1I10DcgT1MfbQW3ivF7ZGIuZ1KtnMqYJB6EqSPgapxW12/7u3jLjBllpbKWjUIs6+ZI+dc8uJ0BIJMamMo9xcj5TWkZ1Zsr4qfeXWqK4hiZEAdQM39TZVHzqvjrvhO7mDAjOPgMqfI1RJ+JY9UtuQZYKdBqffG3vrIxGPUKmZwpOuUjUAz1ifWqeODG3DtvMKNcoHlAVfQL01qLiLBBbCkFgoc8okc+WvptFTVRfzhhmEMJOo06eVavBOyv6VYxjKPHYto4U/WUi9mgjYjKsa9a5fDcUnTKN9wSOWu2nLpW92f7athTiFy/q79gqztuvhcW2WIzAl4+fKpslVLpsYMxatgb5FA/wBIqn2oEYK4B1tj43AdaXAY2VWQPZUDWOQ5NFQdq8ROCfQiXt7jT2tdRpV2dJl7cFasxmH7rH3xyqkyxFXk0Deh+yrPZbA27+OsLeBNo3AbgBjwKCz6+inbWscW2WmUxrT4FjO7xOHufsXrT/6boY1V4lh8l24jKUKO6lf2SHII9x091Vg+npMVUFfZBABqQXFqhgccLlq2/wC3bR/9ShvvqYOK147cnLS0L4pe/qAMtEilxiuVeU9vb9z/AIheyq5H6uCLbMP8JOYFJXqbYmDEN7qKniv9WuTt/TFgCVGa6M2/6k+H+Ig/ZNb2D7Z4O7GTE2STyLhD/paDXzGtvp+fPaplkczv0k/ZVagfVgxSaajXbUax060HECvmjhHaPEYZgbV11A1A3XoZUiK6vA/Sjipm5lZeYCBTHkYPzBpzGJtye1nECoHxdcBY+kSw0Zrl5NJ1RYHl4bbH5UJ9IeGJg3bw6EqAPlbn5VUmMRblXejFjzp/6R0rhj2xwnPFH0LvPwBU1Wbt3gJ1vT6piD9oanZCnJ6CcZG5A9dKjPGUH10J6A5j8BXl2N+k3DqD3FlnYRDMiKh57gZ/iBVG39LN4TmsAjot17en82cfKp1Ff6nrj8V6B/XIVHxeBUNzizxooH8Tj/wDV5nb+lq3EnDsp1/zB9vhn4UifSvbLjNauARujID7vCJHvo0Wq7bHY+49u4rQVKwYSQfIszED3rWI1m2lxJREJV4He2/EYsEAQFWdzBHI1QxvbTCFHuZpPghXVnZiDJMA66QJ5VxHF768Wx623u28Oi22yMbbBWeV0YZjBO2boo3pZKxix22ulMeFUZDpHsoZITcJy+2lw+IW6vhMEkqcoBKuNxmeeUmdNK5rGcF/RMZ3Dvaud2VzPbzlFMyVBIGoG+hAOnIwzDYs27oHiW2zSzIWB56xPKfhU97XZNOsRSD4yoAA8cljI0OYnbXpG9WuI4hLFsu0eHady3LXrvr61mnhFqcxutsde9Oo1PKuS41iTduZUa41sHRnLNPU67VXaZItHiRcszalzHoINU85Zrv80ecyKhsYZs46CevQ9RWnwsrav23ZS8XgzJMAorAldtSetTpe2p2c7D3r1l7zlLFi2M7O8lmQeIlEESIjcrMiDU2Esi7ib9y+pyJhWeyHt5JBVbeFYqgAGjBpbqNTudM9rbV57du6pGGteM2i5Bv3PBlW4zbWxlBynQkCdNqnajtOHxuJZVBD4dE0uo4AHdPKshKt7OwPPqIp9RPd6VMDZTZgwACx4iRMa6TMbeVRcfwKrhXuDm9uDrsSQNJg7T76z14s2gUeEg+HTUQOXWZ131FWOLcRL4VwUI8aDNII0k8/F161G4vVc+hmdDGVtfOJ394re7CYdbmNwynY3JO+yKWOo1gwAfU9azMXigbVhFB8Fp5GYMM7XHLEAElZUICDHszGsm72LxiWcZYe44RVuauDlKBlK5xodAWBg6HLB0JFTJqrt6qPt7hsnEsUOt0sN/rgP6/WrnwK6Dt9xlMVj7t1Ig5VzL7Lm2oQunRWyyAdda5wNVFPI9y+h/juIvYa73tzOtp0tWww9hVt+yCoHLLvO1egpxD+D+qvFPo7tYIYG/dxF65burdORbeKewzDJbywFaDLEjMRp7q9E7M9qcGMLaDYvxQQ3e3s75gzTLEBmHQnXLFaS9MMse3WDiPRQffH20o4j+6P/wBi/hWBd7W4Ab4ux/qZifQBpPurN4v28wlu2r2rlq+zOq92D3ZAafExeYAjWetG/wB08bfp09/ihzHwjl/mL0orzfF/SIS5/UWuX/qbZ5Dnloo5Y/lf6eX4ecgRuB6/k06B+Y+6o7mB1Go+Mx+NOQBYAj4ieVKVZ7IBr95+ylDn8z/801mkiCBBnr8Klu3Z20676eY0p7hE7/Tl9v31G1wAkz56a6e6n3yNI57jmPxpmItqQCCYIiD1G5286XKHIlTET0I9PjypwYdPdVESCsN4Dzg6dRtTlY5hNxSPVgdvJevnU8lcV4gHnUVzTTryGtV0AkFm6Hc9PSabcxKSRMDrmadtZilzh3CxOT+7Tcn52/v86r28eomHaOmY7+Wb3Uv/ABcZpKT6KR9gquSeJWufsyOY0Pi8tOvSq9vEZTIOsEDkOWuvLSpLOOQR7QiNCoEjnymoiA2XnEyPcD9s/CmNVfwF4AeJ0PP2tPj9Y6fnm+/i0WIysT+8PmeX59Kxu61roOF9n1e0rddfz8KvldeM+Mt2rjEpOrJP8SwPTqfz5UxsagEyPcZY+7l+fStX/ldINc2pj6pPl8aXOw+ErUseNXKj2ROojnpHX8+lV7uNXMsAiDqdpOnWrvDxFu95Af7tKyltg3NRzbz5rSzGLa4RbS4HVtcx1Eg6A/hWVxHhYQu1sxlbbeFJgEabAwD5lfOLmBlc+oQQYaBvMbc6gxTshBmTHMaHMCGnTVTJ+NZ/S/tVt4E5pnSR16L+ffWzxi1GDaOd5P8AaarDDcwSF8PM6bD3/wBql45hCuGDZ3Oa4NC0iChKnXnp86OJ8mVdC9zajU5WJ6zLb+4CncI401gvCq63EKMjAkEHYggggjqOp3qG3/goQpDBoDftCG0AnkQPjTP0G4YIWZ8wJnyMRWemm0GNvKzSJGgmdZb6x05TVcU7EW2ViGEHp61Gpq4hscK4qtu2ysGMtOkR9Xr6Vr4Xj1gALN1Y/dVgZM9Qa561hB3XeGSM5XQwRoCCd53/ADNNCpuRcAPPSKlWnW4sK6i7ZdboRvGBmtuuhykgwTrzUnz0rI/SbpylssFlZSCDs8RodOfx9Kq4EeIMrMCAYJG2h135b1YxGJF/KqhQ+YKxEKHOwJX2QRzPnr1pbBLmNM6qCdNc28D+Giqz2ihysSpXQqwgj1BE0UlLNzENOaFgcp/tTDiHmYEbDfmRzouXiQBA0gnXp7qS5iPDqBvm36EeXnW22Bt3GspMgajYHX31EnFCPqg7cyDAO0z91VCSSTvSEetPQdx2f4XYxisVe4jqADb8LGDzEASJ51Nf7HgE5b4DTlyskbDYHN8dJ61xfDMebN1XUkcjBgwd9fn6gVu4vtSzKxJltww8JzCANtOVZ5Y1crN4ur4e4bbFWIEELOnQNp51mnGtptAiN9h5zTLtwsxZiSSZJOpJO80yrmKeTTt8TUjUuCBETm05RptUb4xfqsR6rNZzCmTS4yHytWr2LJEE5httGm/SpVxwO5Hv/Gs8mkosOVqC9rI8pg+fzp1hznPmse7SazLPtD1FT2sYVY8xP40pLKLZY0e6GuvLpXa8HEWLf8C/ZXnzY5v2R56R99aGH7YXkUKFSAI1B/GtuUYzGu8fY+lee5YPpVr/AJ2u6yia6c/xrOfHrlnxZ+YgZfODM0coONbnDv8ADuei/wC4/hVXFqFuqBGonpuQf7e6qvD+KNOTww0T10kiNetLjCXUNJlGK6fsmWX7HHwpZZQ8ca0WtBk12zRpJ5t01rMxF9gWg+EeEAz08zUdnipVSAWJJmTsD11qs+JZhJBM+UbaVm006JLgCoP3hM66SAdNtyKTtDxCSLfUqx6RDj7/AJVj2cW4YCG3UTGmhBGvrS492e+CR+yNByFPfRa7PxV5UJQ5syHL4VWNNyBI67+VS8GujODDOuubMp2JUSpUkhhJOmvrVbi1qcTcA27xoMab9asgMIC4lUAA07xljqYB9aWpfT3Z43cN2HW85K3cxIkB2dWJjmDbUkctP7VBxLsDetGb027WbKHcqeUgZ5BM6x4eW1Zfe3Zj9KWNP854qRlvEQcSjDp3xI8qMpNdUY2y9xnWcM3dEowYO/dG0AxcmfCQIjXYazrtWhhuHgM1u7ZcwcwkPbLL0nTK0ftSNxpvWdgb7Ap4jAu5gAdmUTPzHwrsuz3HbS2Xa8q96f8ADvBRnRlOkkCWUlUkE7AjWTUydequXfjnMVZVG/VT3bI++4ORvePTkQRWNZWZjp99e0Xe03DL6g30QEgEh7THKSNQGCnzG9UMV2U4Zd8VjvEzfWQsFMeV1Wn+UGjWoOW3mJZjqWk9SZMcvlRXoP8A9MzyxLRynDSY8yI+wUVJ7jz9MRr+TRiL0r7o+Y/Ctb/lR59ofD+9Ddmn2zD4H8a05/H+WPbBQGdN6W6jD2q1cJktJne0hKuVOdnMH+FSPvqa72nRXH/TYa4vQ2229Zmq314c/wCXPzTATOs11rfSJcAPc4XB2R1FjvG93eMwn3VzuK4m90lmuak7AR9gge7pS3+T1+FcUrAiJHP8Pwp+HsHKHO2aKfjroMQZrTXSN9oZmNAKrVOp0JqCpqoIpKkdY3qMmpNJhvbX+IfbSNufWi08EHoQfnTkGvlNAWikLuSZ391VWbX31ee4IjXnVJVXz8tt9Iny3pAx01q3ZsqAZ3pltRnHu5eVWu7k9JJ1JgRS9NErBWBAiI98zrVrBPmzLoc2YD+IHMv9Qj+amjA52Cq6SdpYjmTEkae+rN7hT2TBa2HRtV763mBBbcFhqDGlObno98ZLYQGSD5j0qVh4esgD/camxcK7exlJkbNoRJEjQxtvyqFrnKOnQa6/jU2VeNhbtkkyDufP9o9BVzBWrhUquXcGS0fsyBI15fGqK4j934PFbXZ9R3yOywqFySW08KKygnzKgRTm/Cy1612fB2c6Yi3iLlzOTKultUMiVVQxkaEa7zplpLvFOFtIfDXhOhhln3HNodN4++c/GYsSZO7k9Zjn7yPnWTxO8Gyldd/up5/0uN73f5ZY/wBTn5qfw7HhfFuGovdWRiEVzLC4O8k6bjOqtsNIrG47hMM17Nhu91GuYIZMRKqiAAeWvrWBZsEuB1/A1qcUw+dlYKMzJLsRu06z1rly+Ljl/vrafJLjuyMEKQAR0Y/AxVnAYkkheR3+H9qZw4+MfnmKrYdyDI35epEV0Y3vSbHT8ICTNxhlViBJ9ozt7p+e+5HVWO0Nr6rDwiNCdI5KIiPQV52+8clEfDc+8yffU6khOmb7Aa06+0WV31ztbdkwdPdRXB2w5AhoHSYop6n7l3+zqruIPT5jX41SfGMZ3B29N+f31Fd4ra2LsdBIVRp6EwaoXeKqPZk7xIykT/N9ledh8OU9itxFxKMxcxMbx7teus6+VZt1iYPlypcTiC+mgHT4fn3mopMRXbjLJodWmPt7/upFTSnyY2505NRHPzIHzNOhAl0g9R0nSpbrzsoFJ+i9XX3Zj9ix86dIp7o0iyGp7NigEU9bwpGiv3SCRpqsHT12qvP2VMVzSSdhoKiIpkWxbLMFHOnOo2H20xN/z0jlQEoC5kYDUGI6GNqht2j6ev8AaauYe7+r7vOsNrrm8EfV9nnPI8vOqotNlz8pinNX0u54ejAEzJ8x/eIFNua7VFmH7R+H96cGX9o/6f71pLImy3s5F1HPXbr5VLibguRIaRoDIJK/VDaCSBpOmkaaVDauQywZ8Q5Rzp90MoE6TJEe6NqVsvQ1Whw4WwlxSGkj2iiHKDE7nnC66RrqJNdX2a7K28RhjfuXbqKtxwMv7CkyxhSNNRAaPDprNcbwyzcud5kBOVMzNmjKi+0ZJjUaRuZAFWLPG7otm2GlSScugEFmJEBtQTOlc/ybvWP+RtjrXf8AleldnPo6wLWrV27iLzZ7avlzNbXxAN7QUEjXrV7tpwDB4axbFiELvBBvXG7xO6uEAqCSfFlMnpymvPOFdp8QbWSbhChR4WC6RpMv9lQYrEM7LKODJIMBjIGh0Y15+WXyT5Pf/f7OiY43FsphcBlsi8HLmxeNwWJy5+9t9yB3vS2XDRpO1YeIwVmTkt3IkwSwXTlvS42w4dSw7tlVzldgpkOqshBMz7QiPPlVPiHDWuMGDCCoZRr7PWPjV45Z73crP5LLDH6h64SCSCZggAkGNNNR6CmLduMwV2EoIGqyBuRA35b0tm5BC9AI8wBS4yQJXfmQBMRRM8rlq337GWGOvP8ApQwdqMj8s0HykwDScKw+a6gPmY/hkx8hVjAFTbymNZETrvypnA3/AF411h/9hrq+PLeV2xznUTHCNMwNac1nXL0ge/n8zWleTxH1/GmYjC/rS0CJBHwFa1CpftkNA2EDfyFFWsRZ8RpKOx09JHZW8fqfECk/5Mvf9sfBK9CB/MUE9Cfgag3nv/J17/t/JacOyd7/ALZ+Vddx3irWLD3QubIAcpJEywWJ5b1zVj6TFZfFYuIeqsj/ACIWqkt8K2RUPZK/ztH+iorvY+7/AO3U+5PnWtb+kSyZk3Rt7VpYGus5LknSqfF8QuKJezjr6EqAEt3e6WRt4XI111M0u4OmcexNw74Zf6KD2Df/ANqn9H412WB71baqGF0hFGY3A5mACzZFOYzPMzV3C3HYHMty3BI8VolTHNSGkr5xrRyGnnrdgGO+GX3QP9rCoz9G0/8ApyP5yf8Azr0X9KCtlN2yTpOrodfJhHLr9tSvxJFGuomJV0YT5Q0676wfKnyo08wb6MTysP7n/EmoH+jJp/wbsdQ4PyyV62MapEgXOvsPr6ECD8adax9sz4o56ysDnM7UcqOMeOXfowf9i774P/jUL/RZdjRH94n7BXuKuv7Q/wBXwp2cdR8RRyo4x4KfouxI/wAtj6I4/wDE1Wv9gMZlyBTlBkApdmOnsRE+VfQXejqPiPuNOz+Y+I/GjnRxfOjfRvi+Vo/1/elNsfR3igZuWXKx9TKDP81fRhu/maQ3h1o50afOmP7INatO5sYhconMxt5RqIJgzFY2KLEL3mpBjRlbSYacpMHzNe//AEl4rLwrFEQfAg363bYr59xCjukuAsc7PnGWFRsxIUNPiJXxbCJA1py7Gi4PHhJVQ0NodRtr19aq/pPKPm32A1d4dh0PeGMwEBQZBE6z4SNdPSrVm4Yy5EK67qfzNK3V6OTfqDh+M7tGOhJjT8a0bnEcrAkqVXP4lnWABInzge+qd7DAgKsKBuQAT0q5Y4PZygMbpYHVlKwRpoFNY34Zl3Y0nycWPf40xZmUBSREyZGokjzgAGenKobHFnXmYnb11NdeOD4WTCuQUIhlUEMYykFDpG/yp9rs/higJFq3clZzG86+EgmZUCG1B8jWnCa1xRy79cpdxyggx5j5/wB6U8Vnly/PKuxxHZW2zBrdrCuI9lb7gepUp7qr4fsHfDAiwpAM+F5MdJgelZz4sftd+SuQwtwgaIWM+HcwfICm4VHt3A5RhB1JUjT63yPzrWfgRLyiGASGti6mbTfTSOnM6bVEcA1p5bDXmT9lw6/1JA9/yrWdVF7jRN3z6fKlu3Jjy2rnjjCNNoOgO4HIH0pycRO3Kq0l0oYEakUVgDiHnRRxG30wop7II2H5NFFZqYfbIf8ARXf5P/6pXlx2oorb4/GWfqHnT7fsj0FFFaoqS1bE7D4VFfxty2f1bun8LFfsNLRU0567TsLxS9eeLt25cHR3Zx8GJrpe1GBtiIRBJUaKBoWWeVFFc3yN8WUhy+zp6aVo8FxLvdCuzMp0KsxYEaaEHSKWimGrx/CIo8KKvooH2VyeGM4lgdR3UwdRPeKJjrFLRSx+yq+9lco8I+AqRrYjYbdKKKDRXEHQbGn2kGug26UlFAYH0iWwOGXoA/y+X/5rdeJ3cU5GQuxQHMELHKGOhIXaY0miirx8Jcwf+Ex/fP2CrmEclRJJ05+6loqftU8TYbf+YfbWvhl1X30UVc8Z5NCN6h4h7B/POiitWbNCjpTwI209NKKKhdMJzETrqN9a9B4DhkGGJCqDDHRQNYXX1ooqMjxSW7KwPCNhyHPesLtrw+2MJcYW0DBdDkWR6GKKKmKeaWbYyjQfDzoooqg//9k="/>
          <p:cNvSpPr>
            <a:spLocks noChangeAspect="1" noChangeArrowheads="1"/>
          </p:cNvSpPr>
          <p:nvPr/>
        </p:nvSpPr>
        <p:spPr bwMode="auto">
          <a:xfrm>
            <a:off x="63500"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9" name="Picture 70"/>
          <p:cNvPicPr>
            <a:picLocks noChangeAspect="1" noChangeArrowheads="1"/>
          </p:cNvPicPr>
          <p:nvPr/>
        </p:nvPicPr>
        <p:blipFill>
          <a:blip r:embed="rId4" cstate="email">
            <a:lum bright="-10000" contrast="40000"/>
            <a:extLst>
              <a:ext uri="{28A0092B-C50C-407E-A947-70E740481C1C}">
                <a14:useLocalDpi xmlns:a14="http://schemas.microsoft.com/office/drawing/2010/main"/>
              </a:ext>
            </a:extLst>
          </a:blip>
          <a:srcRect/>
          <a:stretch>
            <a:fillRect/>
          </a:stretch>
        </p:blipFill>
        <p:spPr bwMode="auto">
          <a:xfrm>
            <a:off x="3810000" y="4114800"/>
            <a:ext cx="2519746" cy="19812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5"/>
          <p:cNvSpPr txBox="1">
            <a:spLocks noChangeArrowheads="1"/>
          </p:cNvSpPr>
          <p:nvPr/>
        </p:nvSpPr>
        <p:spPr bwMode="auto">
          <a:xfrm>
            <a:off x="381000" y="1143000"/>
            <a:ext cx="7045326" cy="5878532"/>
          </a:xfrm>
          <a:prstGeom prst="rect">
            <a:avLst/>
          </a:prstGeom>
          <a:noFill/>
          <a:ln w="9525">
            <a:noFill/>
            <a:miter lim="800000"/>
            <a:headEnd/>
            <a:tailEnd/>
          </a:ln>
        </p:spPr>
        <p:txBody>
          <a:bodyPr wrap="square">
            <a:spAutoFit/>
          </a:bodyPr>
          <a:lstStyle/>
          <a:p>
            <a:pPr marL="342900" indent="-342900"/>
            <a:endParaRPr lang="en-US" sz="2400" dirty="0"/>
          </a:p>
          <a:p>
            <a:pPr marL="342900" indent="-342900">
              <a:buFont typeface="Wingdings" pitchFamily="2" charset="2"/>
              <a:buChar char="§"/>
            </a:pPr>
            <a:endParaRPr lang="en-US" sz="2400" dirty="0"/>
          </a:p>
          <a:p>
            <a:pPr marL="1198563" lvl="0" indent="-1198563"/>
            <a:r>
              <a:rPr lang="en-US" sz="2400" b="1" dirty="0"/>
              <a:t>Step </a:t>
            </a:r>
            <a:r>
              <a:rPr lang="en-US" sz="2400" b="1" dirty="0" smtClean="0"/>
              <a:t>17 – Join the sections of pipe together, corrugated metal pipe (cont’d):</a:t>
            </a:r>
          </a:p>
          <a:p>
            <a:pPr marL="342900" lvl="0" indent="-342900"/>
            <a:endParaRPr lang="en-US" sz="2400" b="1" dirty="0" smtClean="0"/>
          </a:p>
          <a:p>
            <a:pPr marL="342900" indent="-342900">
              <a:buFont typeface="Arial" pitchFamily="34" charset="0"/>
              <a:buChar char="•"/>
            </a:pPr>
            <a:r>
              <a:rPr lang="en-US" sz="2400" dirty="0" smtClean="0"/>
              <a:t>Metal Bands Secured with Nuts and Bolts. During the Process of Tightening the Bands, Periodic Tapping will be Necessary to Insure a Snug Fit. A Rubber Mallet Should be Used to Avoid Damage to the Galvanized Coating. Always Wear Gloves.</a:t>
            </a:r>
          </a:p>
          <a:p>
            <a:pPr marL="342900" indent="-342900"/>
            <a:endParaRPr lang="en-US" sz="2400" dirty="0" smtClean="0"/>
          </a:p>
          <a:p>
            <a:pPr marL="342900" lvl="0" indent="-342900">
              <a:buFont typeface="Arial" pitchFamily="34" charset="0"/>
              <a:buChar char="•"/>
            </a:pPr>
            <a:endParaRPr lang="en-US" sz="2400" b="1" dirty="0" smtClean="0"/>
          </a:p>
          <a:p>
            <a:pPr marL="342900" indent="-342900"/>
            <a:endParaRPr lang="en-US" sz="2400" b="1" dirty="0"/>
          </a:p>
          <a:p>
            <a:pPr marL="342900" indent="-342900">
              <a:buFont typeface="Wingdings" pitchFamily="2" charset="2"/>
              <a:buChar char="§"/>
            </a:pPr>
            <a:endParaRPr lang="en-US" sz="2400" dirty="0"/>
          </a:p>
          <a:p>
            <a:pPr marL="342900" indent="-342900"/>
            <a:endParaRPr lang="en-US" sz="2000" dirty="0"/>
          </a:p>
          <a:p>
            <a:pPr marL="342900" indent="-342900">
              <a:buFont typeface="Wingdings" pitchFamily="2" charset="2"/>
              <a:buNone/>
            </a:pPr>
            <a:endParaRPr lang="en-US" sz="2000" dirty="0"/>
          </a:p>
        </p:txBody>
      </p:sp>
      <p:sp>
        <p:nvSpPr>
          <p:cNvPr id="5126" name="Title 6"/>
          <p:cNvSpPr>
            <a:spLocks noGrp="1"/>
          </p:cNvSpPr>
          <p:nvPr>
            <p:ph type="title"/>
          </p:nvPr>
        </p:nvSpPr>
        <p:spPr/>
        <p:txBody>
          <a:bodyPr>
            <a:normAutofit/>
          </a:bodyPr>
          <a:lstStyle/>
          <a:p>
            <a:pPr eaLnBrk="1" hangingPunct="1"/>
            <a:r>
              <a:rPr lang="en-US" dirty="0" smtClean="0"/>
              <a:t>Operational Sequence Step 17</a:t>
            </a:r>
          </a:p>
        </p:txBody>
      </p:sp>
      <p:sp>
        <p:nvSpPr>
          <p:cNvPr id="31746" name="AutoShape 2" descr="data:image/jpeg;base64,/9j/4AAQSkZJRgABAQAAAQABAAD/2wCEAAkGBhQSEBQUExQVFRUVFBYVGBQYFBgUGBYVFxUWGBQYFBcYGyYeGBwkGhgWHy8gIycpLCwsFR8xNTAqNSYrLCkBCQoKDgwOGg8PGiwlHyQsLCksKSwpLCwsLCksLCwsKSksLCwsLCwsLCwsLCwsKSwpLCwsKSwsKSkpLCwpKSwsLP/AABEIAMIBAwMBIgACEQEDEQH/xAAcAAABBQEBAQAAAAAAAAAAAAAAAQIDBAUGBwj/xABHEAACAQIEAwUEBggEBQMFAAABAhEAAwQSITEFQVEGEyJhcTKBkaEHQrHB0fAUI1JicoKi4TNDkrIVFiRTwkRU8RclY5Oz/8QAGQEAAwEBAQAAAAAAAAAAAAAAAAECAwQF/8QAKBEBAQACAwACAQMDBQAAAAAAAAECERIhMQNBURNhkQTB8CIycYGh/9oADAMBAAIRAxEAPwD2oCiKmApMtVyY/poqeh0p4WjLStVMLAKAKQmgGkvZ1FAooMUUUUAUUU0mgFqHEMFBYkAASSTAAHMnlUtV8cT3bQYJG8AxPODoacTVe1i7bEBXUk7CdTAkx10qd0gVzuDsNbuqwcaqJhESRkUzMRpmrRPEUI3vbjbM3MT/AIUir3UcYtmjNVA4+2DE3gfNL4/3LFY1viVzGN3dh3FoHLev+ENP/bw5ABncG5BC6geLVdNo06cvRnrBAOCgMScKYAZiWOGOwV2OpsnkxModCcsFNnKaqaSmD0oaowtSLbpXQE0E/aPtp3dGo8RaOX3r/uFLcPVP7ynC9TO4NOTDml0Oz1u08XKclgCpO7FZ2xpMajD08U4LS1O1yEApaKKShRRRQBRRRQBRRRQBRRRQBRRRQBTacKRqCpuejPUDNrUiqarSJldnEzUOLXwMYJ0mBqTGugqwFqLFGEb0pbVr8uE4x2nTDDvHDjKkoplCzC1ZyqCA0SZ1gjWuUt/TPiCmXuQSWgEHNlEjKDKgFp6xy0Fa/wBKHiwhA0M2o9cqRp/LXneAwxULmiIWDOpOadesa/GlacjQxXbB3tXEZ7kOpBW6VuoWnITb0BUwTswHlqZ9H7D9ssPiTZtZWR8mVBlUJFtSCq6Bx4dY1GmpmvKb/Cs11GMEAGTGhJJjn5iup7A8Ez4q0uZlhHIdfCyuFBQr6HroYgiCZnkrjHtb4cEEESDoQRIIO4PWufCfoJCtrhCQFcnXDE6BHJ/yeSsfY2PhgrrcOxxYm3cgXUAzAbMp2uJ+6YOnIgjzN25bDAggEEQQdQQdwRV7qeMRiwKeLQrmsTi34cAMpuYYmEJYA4fT2XZv8rYKx9mQDpBDMf20e3buO2HZciZzLK5/y4EKZGt1R8dNKN0TGNTiPajCYclbt+0jDdS3iGk+yNZjlWPjOJW799bti8SAtsHIxysGxKIQ6HQ6MYkTrpXkmK4tcu3DeXxM91g8qQVnVmj3x6AdKXs3xx1xqCWObuw/hLbPaPiFuT7UHY6g770tnqvoelFZOA46LmSUuLnAIJtvl1XNGcqBsD5VpzT0naSio81GajR7PmiaZS5aC2dNJNLFLSM2aKdRQNG5qdTIig3RTG/yfRTBcFOzUhuFopAaWgxRRRQCU16fRQWkKpUgp1JFO0pNAGoMdbBtsDsRBgkaeoqeq3EnPdPETlMTMfKkbzH6Q8Eq2vCDoyL7U6HPvMn6tcMiklvFoDAAGx8+vX313Xbq85GVlEZhqDzD4gAa6nmduXnXJWEA1jWfz8qWRwo5azHLQnyFdj9H1sfpikfsP9nr51yljQyQNdz1Ndj9HLzidP2G+6fuqTd5xXhpuZXttku2ySj7jX2kcc0aACN9ARBANS8Nx/epMZWByuhMlHABKmN9wQdiCCNDVomsPj+Mt4dhfN23bYQrK7qgvJPsjMfbEkqfMg6GRZLXG2GR52Fi+dpEBVmfjXmXar/plu2ArXFcZbXiabSreVXDEk94oFuFG4gLqII6PtZ22wZtCMZBuWbgVLaC53ivAIzFSEIyxqQROo2ryzBdn7/GeIuMxCkl7l0jRELMRCzpJMBRHM8iaDjIxmHuKwKKBLEnMBB10Jka6H51c7G2+6xilioUFczAuQkuIJK6gCGqp2m4BaGIv/o6FUR8mQyxV1UC4ktqQLmYA+W5p/YvsquIxti1czIG3ytlYCRseR1pcvoa+3vnZy6Xt4dlxFq6kDwqslT3TaFw51GxBHwrpctc7wDsNh8JcFy2brOFK5rlwuYMTqRJ2rpKaejclLlpaKBokUtFFBiiikigCaKIooLswsDSRSLbiniqRvZkU5fSlmiaDLS02lpHsUs0lFA2JomiKIoHZZomkiikNkYVS4swWy5YwMu52q9VTin+Ew6gj5VUKvNO3WMRioRgSbpOnQPe8v3xXKhYWuh+kLH2+8A+vnbU22Xw57mgcqARJ2BrlcSSQi5iskyQNwFYwPltrpSpwz/joVVL2nAcDL4rZJkcgHnY9K6Psv2tXD3C4sXCe72eLQGYiJJk/VOynauaw7WlKlI/w2kzqYygSzGQNCImqHHOKkjKjZWYINN4l4iCYkGlJFbv07zi3b3F3oAuC0CSMlrQkBSY71pbluuWskYdcwYkszNqzSzHwtILN4jz3rkeCcRGULccGS/tGJGWBv6n5VsYntAqqhzoSCZh/IjkCY1PwrTGxnZS8d4apIgEDQiBrJJB5/w/mK0uxGOxdiziGw9y3cVRnuWCCLl1VVSxtXU8aOFaAIjTrM4w4wtwqAVnLEZtiWWAZHvrQwPF7tnDXQArgCQCNj3SoWkDlA5j2eVZZe9NcfO1rF4W1iLj30NzLePex3jDVgDrGXUHTblz3Nvstwi2mLt3U7xWV1AYF7hJLKDKk+IciPI1Xw3EDctrcyBC4DZBMAtyGYk7nmZq/Zx4w1trpUXBaAfIYhoYHXlvWkkRbdvUHxZnW7cHpZCfO4Kh4ZxHENZRwve5kVtQluSQCYYORH8teVXPp1CzkwlsGf3Rt7jS8E+lrDZES7av2nCqC9jugYUASTCseWhnnUL1XteBxRuLLIUYEgqSrQR5qSDViuK7J/SBg736tbz5yxI74BHYQNSRCk+nT312aOCJGo60FevTqKKKAKKKKAKKKKAZRRShabOQlFOiijatEApYooFI9CKIomiKAM1E0mSkCUx2fSEUoopGbFU+LW5tESV21ET8wavVS4u5FswpfUCAQN/NiBTTp472/vsjKGvIwLvAYkMADqTqZGwmBrXA8Tx6M1uBpmDGBsY5hfzqa7TtoLV6+QMPkuLcOdhlUtMT4kOvinfrVDuVI1sISRB8KxMRR6e9MBlwg5f0H71qC1dw4BhTmkkeDnPh1jTlXQtgQbttltIMkzoBMiBsKv8AesNlUe/18qrSd6cpbezuthz55R959PjSSiqP1LDKNdAPXWa683nidNBtrWZxQ94gzBeY9DDbE1WoJa4t7rM4PhiV0gaKBrEjSum7PcXsW8LfS6l1r91HVHDBLaSriCuYZswMEwdDHWcfG8MljGniPOfzvWl2UGES1ixi1d7hsH9G0uMBdh98m2vd+1pWO+2n03uANms2uQRQI8wI+Q+2rHaG5/0t4dbZHzFUOH4S93KqptqCo+q2YAiYiRrGlRcasXRh7pLIyqFEAMp1YAwSx5x8/Ob7mKZrk4HJqfImm2TqfT15iprthoiIknmNjHnUDWirDXpseVRLttl00BiSjqVJG0EGPKR0INevfRj2/Y4lMNcMrdlR5XACQR0BgiPMV4m1yY/v+NdN2Fu//c8FqAf0i3rHMvHLrtRIMsn1RNE1CHFODCq05+SWimqadSVBRXP8U7ZW7F1rbJcJWNRljVQ2knzooNv0lE00vTTaXWkM0genTQPUcN5UsN1FOzxTWemkBTUk1FnoZpo0JdJO8FOBqFbZqRRSulS37PoppalDUlbLVLizsEBW29w5l8KlAYnU+NlG08+dWi1I10DcgT1MfbQW3ivF7ZGIuZ1KtnMqYJB6EqSPgapxW12/7u3jLjBllpbKWjUIs6+ZI+dc8uJ0BIJMamMo9xcj5TWkZ1Zsr4qfeXWqK4hiZEAdQM39TZVHzqvjrvhO7mDAjOPgMqfI1RJ+JY9UtuQZYKdBqffG3vrIxGPUKmZwpOuUjUAz1ifWqeODG3DtvMKNcoHlAVfQL01qLiLBBbCkFgoc8okc+WvptFTVRfzhhmEMJOo06eVavBOyv6VYxjKPHYto4U/WUi9mgjYjKsa9a5fDcUnTKN9wSOWu2nLpW92f7athTiFy/q79gqztuvhcW2WIzAl4+fKpslVLpsYMxatgb5FA/wBIqn2oEYK4B1tj43AdaXAY2VWQPZUDWOQ5NFQdq8ROCfQiXt7jT2tdRpV2dJl7cFasxmH7rH3xyqkyxFXk0Deh+yrPZbA27+OsLeBNo3AbgBjwKCz6+inbWscW2WmUxrT4FjO7xOHufsXrT/6boY1V4lh8l24jKUKO6lf2SHII9x091Vg+npMVUFfZBABqQXFqhgccLlq2/wC3bR/9ShvvqYOK147cnLS0L4pe/qAMtEilxiuVeU9vb9z/AIheyq5H6uCLbMP8JOYFJXqbYmDEN7qKniv9WuTt/TFgCVGa6M2/6k+H+Ig/ZNb2D7Z4O7GTE2STyLhD/paDXzGtvp+fPaplkczv0k/ZVagfVgxSaajXbUax060HECvmjhHaPEYZgbV11A1A3XoZUiK6vA/Sjipm5lZeYCBTHkYPzBpzGJtye1nECoHxdcBY+kSw0Zrl5NJ1RYHl4bbH5UJ9IeGJg3bw6EqAPlbn5VUmMRblXejFjzp/6R0rhj2xwnPFH0LvPwBU1Wbt3gJ1vT6piD9oanZCnJ6CcZG5A9dKjPGUH10J6A5j8BXl2N+k3DqD3FlnYRDMiKh57gZ/iBVG39LN4TmsAjot17en82cfKp1Ff6nrj8V6B/XIVHxeBUNzizxooH8Tj/wDV5nb+lq3EnDsp1/zB9vhn4UifSvbLjNauARujID7vCJHvo0Wq7bHY+49u4rQVKwYSQfIszED3rWI1m2lxJREJV4He2/EYsEAQFWdzBHI1QxvbTCFHuZpPghXVnZiDJMA66QJ5VxHF768Wx623u28Oi22yMbbBWeV0YZjBO2boo3pZKxix22ulMeFUZDpHsoZITcJy+2lw+IW6vhMEkqcoBKuNxmeeUmdNK5rGcF/RMZ3Dvaud2VzPbzlFMyVBIGoG+hAOnIwzDYs27oHiW2zSzIWB56xPKfhU97XZNOsRSD4yoAA8cljI0OYnbXpG9WuI4hLFsu0eHady3LXrvr61mnhFqcxutsde9Oo1PKuS41iTduZUa41sHRnLNPU67VXaZItHiRcszalzHoINU85Zrv80ecyKhsYZs46CevQ9RWnwsrav23ZS8XgzJMAorAldtSetTpe2p2c7D3r1l7zlLFi2M7O8lmQeIlEESIjcrMiDU2Esi7ib9y+pyJhWeyHt5JBVbeFYqgAGjBpbqNTudM9rbV57du6pGGteM2i5Bv3PBlW4zbWxlBynQkCdNqnajtOHxuJZVBD4dE0uo4AHdPKshKt7OwPPqIp9RPd6VMDZTZgwACx4iRMa6TMbeVRcfwKrhXuDm9uDrsSQNJg7T76z14s2gUeEg+HTUQOXWZ131FWOLcRL4VwUI8aDNII0k8/F161G4vVc+hmdDGVtfOJ394re7CYdbmNwynY3JO+yKWOo1gwAfU9azMXigbVhFB8Fp5GYMM7XHLEAElZUICDHszGsm72LxiWcZYe44RVuauDlKBlK5xodAWBg6HLB0JFTJqrt6qPt7hsnEsUOt0sN/rgP6/WrnwK6Dt9xlMVj7t1Ig5VzL7Lm2oQunRWyyAdda5wNVFPI9y+h/juIvYa73tzOtp0tWww9hVt+yCoHLLvO1egpxD+D+qvFPo7tYIYG/dxF65burdORbeKewzDJbywFaDLEjMRp7q9E7M9qcGMLaDYvxQQ3e3s75gzTLEBmHQnXLFaS9MMse3WDiPRQffH20o4j+6P/wBi/hWBd7W4Ab4ux/qZifQBpPurN4v28wlu2r2rlq+zOq92D3ZAafExeYAjWetG/wB08bfp09/ihzHwjl/mL0orzfF/SIS5/UWuX/qbZ5Dnloo5Y/lf6eX4ecgRuB6/k06B+Y+6o7mB1Go+Mx+NOQBYAj4ieVKVZ7IBr95+ylDn8z/801mkiCBBnr8Klu3Z20676eY0p7hE7/Tl9v31G1wAkz56a6e6n3yNI57jmPxpmItqQCCYIiD1G5286XKHIlTET0I9PjypwYdPdVESCsN4Dzg6dRtTlY5hNxSPVgdvJevnU8lcV4gHnUVzTTryGtV0AkFm6Hc9PSabcxKSRMDrmadtZilzh3CxOT+7Tcn52/v86r28eomHaOmY7+Wb3Uv/ABcZpKT6KR9gquSeJWufsyOY0Pi8tOvSq9vEZTIOsEDkOWuvLSpLOOQR7QiNCoEjnymoiA2XnEyPcD9s/CmNVfwF4AeJ0PP2tPj9Y6fnm+/i0WIysT+8PmeX59Kxu61roOF9n1e0rddfz8KvldeM+Mt2rjEpOrJP8SwPTqfz5UxsagEyPcZY+7l+fStX/ldINc2pj6pPl8aXOw+ErUseNXKj2ROojnpHX8+lV7uNXMsAiDqdpOnWrvDxFu95Af7tKyltg3NRzbz5rSzGLa4RbS4HVtcx1Eg6A/hWVxHhYQu1sxlbbeFJgEabAwD5lfOLmBlc+oQQYaBvMbc6gxTshBmTHMaHMCGnTVTJ+NZ/S/tVt4E5pnSR16L+ffWzxi1GDaOd5P8AaarDDcwSF8PM6bD3/wBql45hCuGDZ3Oa4NC0iChKnXnp86OJ8mVdC9zajU5WJ6zLb+4CncI401gvCq63EKMjAkEHYggggjqOp3qG3/goQpDBoDftCG0AnkQPjTP0G4YIWZ8wJnyMRWemm0GNvKzSJGgmdZb6x05TVcU7EW2ViGEHp61Gpq4hscK4qtu2ysGMtOkR9Xr6Vr4Xj1gALN1Y/dVgZM9Qa561hB3XeGSM5XQwRoCCd53/ADNNCpuRcAPPSKlWnW4sK6i7ZdboRvGBmtuuhykgwTrzUnz0rI/SbpylssFlZSCDs8RodOfx9Kq4EeIMrMCAYJG2h135b1YxGJF/KqhQ+YKxEKHOwJX2QRzPnr1pbBLmNM6qCdNc28D+Giqz2ihysSpXQqwgj1BE0UlLNzENOaFgcp/tTDiHmYEbDfmRzouXiQBA0gnXp7qS5iPDqBvm36EeXnW22Bt3GspMgajYHX31EnFCPqg7cyDAO0z91VCSSTvSEetPQdx2f4XYxisVe4jqADb8LGDzEASJ51Nf7HgE5b4DTlyskbDYHN8dJ61xfDMebN1XUkcjBgwd9fn6gVu4vtSzKxJltww8JzCANtOVZ5Y1crN4ur4e4bbFWIEELOnQNp51mnGtptAiN9h5zTLtwsxZiSSZJOpJO80yrmKeTTt8TUjUuCBETm05RptUb4xfqsR6rNZzCmTS4yHytWr2LJEE5httGm/SpVxwO5Hv/Gs8mkosOVqC9rI8pg+fzp1hznPmse7SazLPtD1FT2sYVY8xP40pLKLZY0e6GuvLpXa8HEWLf8C/ZXnzY5v2R56R99aGH7YXkUKFSAI1B/GtuUYzGu8fY+lee5YPpVr/AJ2u6yia6c/xrOfHrlnxZ+YgZfODM0coONbnDv8ADuei/wC4/hVXFqFuqBGonpuQf7e6qvD+KNOTww0T10kiNetLjCXUNJlGK6fsmWX7HHwpZZQ8ca0WtBk12zRpJ5t01rMxF9gWg+EeEAz08zUdnipVSAWJJmTsD11qs+JZhJBM+UbaVm006JLgCoP3hM66SAdNtyKTtDxCSLfUqx6RDj7/AJVj2cW4YCG3UTGmhBGvrS492e+CR+yNByFPfRa7PxV5UJQ5syHL4VWNNyBI67+VS8GujODDOuubMp2JUSpUkhhJOmvrVbi1qcTcA27xoMab9asgMIC4lUAA07xljqYB9aWpfT3Z43cN2HW85K3cxIkB2dWJjmDbUkctP7VBxLsDetGb027WbKHcqeUgZ5BM6x4eW1Zfe3Zj9KWNP854qRlvEQcSjDp3xI8qMpNdUY2y9xnWcM3dEowYO/dG0AxcmfCQIjXYazrtWhhuHgM1u7ZcwcwkPbLL0nTK0ftSNxpvWdgb7Ap4jAu5gAdmUTPzHwrsuz3HbS2Xa8q96f8ADvBRnRlOkkCWUlUkE7AjWTUydequXfjnMVZVG/VT3bI++4ORvePTkQRWNZWZjp99e0Xe03DL6g30QEgEh7THKSNQGCnzG9UMV2U4Zd8VjvEzfWQsFMeV1Wn+UGjWoOW3mJZjqWk9SZMcvlRXoP8A9MzyxLRynDSY8yI+wUVJ7jz9MRr+TRiL0r7o+Y/Ctb/lR59ofD+9Ddmn2zD4H8a05/H+WPbBQGdN6W6jD2q1cJktJne0hKuVOdnMH+FSPvqa72nRXH/TYa4vQ2229Zmq314c/wCXPzTATOs11rfSJcAPc4XB2R1FjvG93eMwn3VzuK4m90lmuak7AR9gge7pS3+T1+FcUrAiJHP8Pwp+HsHKHO2aKfjroMQZrTXSN9oZmNAKrVOp0JqCpqoIpKkdY3qMmpNJhvbX+IfbSNufWi08EHoQfnTkGvlNAWikLuSZ391VWbX31ee4IjXnVJVXz8tt9Iny3pAx01q3ZsqAZ3pltRnHu5eVWu7k9JJ1JgRS9NErBWBAiI98zrVrBPmzLoc2YD+IHMv9Qj+amjA52Cq6SdpYjmTEkae+rN7hT2TBa2HRtV763mBBbcFhqDGlObno98ZLYQGSD5j0qVh4esgD/camxcK7exlJkbNoRJEjQxtvyqFrnKOnQa6/jU2VeNhbtkkyDufP9o9BVzBWrhUquXcGS0fsyBI15fGqK4j934PFbXZ9R3yOywqFySW08KKygnzKgRTm/Cy1612fB2c6Yi3iLlzOTKultUMiVVQxkaEa7zplpLvFOFtIfDXhOhhln3HNodN4++c/GYsSZO7k9Zjn7yPnWTxO8Gyldd/up5/0uN73f5ZY/wBTn5qfw7HhfFuGovdWRiEVzLC4O8k6bjOqtsNIrG47hMM17Nhu91GuYIZMRKqiAAeWvrWBZsEuB1/A1qcUw+dlYKMzJLsRu06z1rly+Ljl/vrafJLjuyMEKQAR0Y/AxVnAYkkheR3+H9qZw4+MfnmKrYdyDI35epEV0Y3vSbHT8ICTNxhlViBJ9ozt7p+e+5HVWO0Nr6rDwiNCdI5KIiPQV52+8clEfDc+8yffU6khOmb7Aa06+0WV31ztbdkwdPdRXB2w5AhoHSYop6n7l3+zqruIPT5jX41SfGMZ3B29N+f31Fd4ra2LsdBIVRp6EwaoXeKqPZk7xIykT/N9ledh8OU9itxFxKMxcxMbx7teus6+VZt1iYPlypcTiC+mgHT4fn3mopMRXbjLJodWmPt7/upFTSnyY2505NRHPzIHzNOhAl0g9R0nSpbrzsoFJ+i9XX3Zj9ix86dIp7o0iyGp7NigEU9bwpGiv3SCRpqsHT12qvP2VMVzSSdhoKiIpkWxbLMFHOnOo2H20xN/z0jlQEoC5kYDUGI6GNqht2j6ev8AaauYe7+r7vOsNrrm8EfV9nnPI8vOqotNlz8pinNX0u54ejAEzJ8x/eIFNua7VFmH7R+H96cGX9o/6f71pLImy3s5F1HPXbr5VLibguRIaRoDIJK/VDaCSBpOmkaaVDauQywZ8Q5Rzp90MoE6TJEe6NqVsvQ1Whw4WwlxSGkj2iiHKDE7nnC66RrqJNdX2a7K28RhjfuXbqKtxwMv7CkyxhSNNRAaPDprNcbwyzcud5kBOVMzNmjKi+0ZJjUaRuZAFWLPG7otm2GlSScugEFmJEBtQTOlc/ybvWP+RtjrXf8AleldnPo6wLWrV27iLzZ7avlzNbXxAN7QUEjXrV7tpwDB4axbFiELvBBvXG7xO6uEAqCSfFlMnpymvPOFdp8QbWSbhChR4WC6RpMv9lQYrEM7LKODJIMBjIGh0Y15+WXyT5Pf/f7OiY43FsphcBlsi8HLmxeNwWJy5+9t9yB3vS2XDRpO1YeIwVmTkt3IkwSwXTlvS42w4dSw7tlVzldgpkOqshBMz7QiPPlVPiHDWuMGDCCoZRr7PWPjV45Z73crP5LLDH6h64SCSCZggAkGNNNR6CmLduMwV2EoIGqyBuRA35b0tm5BC9AI8wBS4yQJXfmQBMRRM8rlq337GWGOvP8ApQwdqMj8s0HykwDScKw+a6gPmY/hkx8hVjAFTbymNZETrvypnA3/AF411h/9hrq+PLeV2xznUTHCNMwNac1nXL0ge/n8zWleTxH1/GmYjC/rS0CJBHwFa1CpftkNA2EDfyFFWsRZ8RpKOx09JHZW8fqfECk/5Mvf9sfBK9CB/MUE9Cfgag3nv/J17/t/JacOyd7/ALZ+Vddx3irWLD3QubIAcpJEywWJ5b1zVj6TFZfFYuIeqsj/ACIWqkt8K2RUPZK/ztH+iorvY+7/AO3U+5PnWtb+kSyZk3Rt7VpYGus5LknSqfF8QuKJezjr6EqAEt3e6WRt4XI111M0u4OmcexNw74Zf6KD2Df/ANqn9H412WB71baqGF0hFGY3A5mACzZFOYzPMzV3C3HYHMty3BI8VolTHNSGkr5xrRyGnnrdgGO+GX3QP9rCoz9G0/8ApyP5yf8Azr0X9KCtlN2yTpOrodfJhHLr9tSvxJFGuomJV0YT5Q0676wfKnyo08wb6MTysP7n/EmoH+jJp/wbsdQ4PyyV62MapEgXOvsPr6ECD8adax9sz4o56ysDnM7UcqOMeOXfowf9i774P/jUL/RZdjRH94n7BXuKuv7Q/wBXwp2cdR8RRyo4x4KfouxI/wAtj6I4/wDE1Wv9gMZlyBTlBkApdmOnsRE+VfQXejqPiPuNOz+Y+I/GjnRxfOjfRvi+Vo/1/elNsfR3igZuWXKx9TKDP81fRhu/maQ3h1o50afOmP7INatO5sYhconMxt5RqIJgzFY2KLEL3mpBjRlbSYacpMHzNe//AEl4rLwrFEQfAg363bYr59xCjukuAsc7PnGWFRsxIUNPiJXxbCJA1py7Gi4PHhJVQ0NodRtr19aq/pPKPm32A1d4dh0PeGMwEBQZBE6z4SNdPSrVm4Yy5EK67qfzNK3V6OTfqDh+M7tGOhJjT8a0bnEcrAkqVXP4lnWABInzge+qd7DAgKsKBuQAT0q5Y4PZygMbpYHVlKwRpoFNY34Zl3Y0nycWPf40xZmUBSREyZGokjzgAGenKobHFnXmYnb11NdeOD4WTCuQUIhlUEMYykFDpG/yp9rs/higJFq3clZzG86+EgmZUCG1B8jWnCa1xRy79cpdxyggx5j5/wB6U8Vnly/PKuxxHZW2zBrdrCuI9lb7gepUp7qr4fsHfDAiwpAM+F5MdJgelZz4sftd+SuQwtwgaIWM+HcwfICm4VHt3A5RhB1JUjT63yPzrWfgRLyiGASGti6mbTfTSOnM6bVEcA1p5bDXmT9lw6/1JA9/yrWdVF7jRN3z6fKlu3Jjy2rnjjCNNoOgO4HIH0pycRO3Kq0l0oYEakUVgDiHnRRxG30wop7II2H5NFFZqYfbIf8ARXf5P/6pXlx2oorb4/GWfqHnT7fsj0FFFaoqS1bE7D4VFfxty2f1bun8LFfsNLRU0567TsLxS9eeLt25cHR3Zx8GJrpe1GBtiIRBJUaKBoWWeVFFc3yN8WUhy+zp6aVo8FxLvdCuzMp0KsxYEaaEHSKWimGrx/CIo8KKvooH2VyeGM4lgdR3UwdRPeKJjrFLRSx+yq+9lco8I+AqRrYjYbdKKKDRXEHQbGn2kGug26UlFAYH0iWwOGXoA/y+X/5rdeJ3cU5GQuxQHMELHKGOhIXaY0miirx8Jcwf+Ex/fP2CrmEclRJJ05+6loqftU8TYbf+YfbWvhl1X30UVc8Z5NCN6h4h7B/POiitWbNCjpTwI209NKKKhdMJzETrqN9a9B4DhkGGJCqDDHRQNYXX1ooqMjxSW7KwPCNhyHPesLtrw+2MJcYW0DBdDkWR6GKKKmKeaWbYyjQfDzoooqg//9k="/>
          <p:cNvSpPr>
            <a:spLocks noChangeAspect="1" noChangeArrowheads="1"/>
          </p:cNvSpPr>
          <p:nvPr/>
        </p:nvSpPr>
        <p:spPr bwMode="auto">
          <a:xfrm>
            <a:off x="63500"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1748" name="AutoShape 4" descr="data:image/jpeg;base64,/9j/4AAQSkZJRgABAQAAAQABAAD/2wCEAAkGBhQSEBQUExQVFRUVFBYVGBQYFBgUGBYVFxUWGBQYFBcYGyYeGBwkGhgWHy8gIycpLCwsFR8xNTAqNSYrLCkBCQoKDgwOGg8PGiwlHyQsLCksKSwpLCwsLCksLCwsKSksLCwsLCwsLCwsLCwsKSwpLCwsKSwsKSkpLCwpKSwsLP/AABEIAMIBAwMBIgACEQEDEQH/xAAcAAABBQEBAQAAAAAAAAAAAAAAAQIDBAUGBwj/xABHEAACAQIEAwUEBggEBQMFAAABAhEAAwQSITEFQVEGEyJhcTKBkaEHQrHB0fAUI1JicoKi4TNDkrIVFiRTwkRU8RclY5Oz/8QAGQEAAwEBAQAAAAAAAAAAAAAAAAECAwQF/8QAKBEBAQACAwACAQMDBQAAAAAAAAECERIhMQNBURNhkQTB8CIycYGh/9oADAMBAAIRAxEAPwD2oCiKmApMtVyY/poqeh0p4WjLStVMLAKAKQmgGkvZ1FAooMUUUUAUUU0mgFqHEMFBYkAASSTAAHMnlUtV8cT3bQYJG8AxPODoacTVe1i7bEBXUk7CdTAkx10qd0gVzuDsNbuqwcaqJhESRkUzMRpmrRPEUI3vbjbM3MT/AIUir3UcYtmjNVA4+2DE3gfNL4/3LFY1viVzGN3dh3FoHLev+ENP/bw5ABncG5BC6geLVdNo06cvRnrBAOCgMScKYAZiWOGOwV2OpsnkxModCcsFNnKaqaSmD0oaowtSLbpXQE0E/aPtp3dGo8RaOX3r/uFLcPVP7ynC9TO4NOTDml0Oz1u08XKclgCpO7FZ2xpMajD08U4LS1O1yEApaKKShRRRQBRRRQBRRRQBRRRQBRRRQBTacKRqCpuejPUDNrUiqarSJldnEzUOLXwMYJ0mBqTGugqwFqLFGEb0pbVr8uE4x2nTDDvHDjKkoplCzC1ZyqCA0SZ1gjWuUt/TPiCmXuQSWgEHNlEjKDKgFp6xy0Fa/wBKHiwhA0M2o9cqRp/LXneAwxULmiIWDOpOadesa/GlacjQxXbB3tXEZ7kOpBW6VuoWnITb0BUwTswHlqZ9H7D9ssPiTZtZWR8mVBlUJFtSCq6Bx4dY1GmpmvKb/Cs11GMEAGTGhJJjn5iup7A8Ez4q0uZlhHIdfCyuFBQr6HroYgiCZnkrjHtb4cEEESDoQRIIO4PWufCfoJCtrhCQFcnXDE6BHJ/yeSsfY2PhgrrcOxxYm3cgXUAzAbMp2uJ+6YOnIgjzN25bDAggEEQQdQQdwRV7qeMRiwKeLQrmsTi34cAMpuYYmEJYA4fT2XZv8rYKx9mQDpBDMf20e3buO2HZciZzLK5/y4EKZGt1R8dNKN0TGNTiPajCYclbt+0jDdS3iGk+yNZjlWPjOJW799bti8SAtsHIxysGxKIQ6HQ6MYkTrpXkmK4tcu3DeXxM91g8qQVnVmj3x6AdKXs3xx1xqCWObuw/hLbPaPiFuT7UHY6g770tnqvoelFZOA46LmSUuLnAIJtvl1XNGcqBsD5VpzT0naSio81GajR7PmiaZS5aC2dNJNLFLSM2aKdRQNG5qdTIig3RTG/yfRTBcFOzUhuFopAaWgxRRRQCU16fRQWkKpUgp1JFO0pNAGoMdbBtsDsRBgkaeoqeq3EnPdPETlMTMfKkbzH6Q8Eq2vCDoyL7U6HPvMn6tcMiklvFoDAAGx8+vX313Xbq85GVlEZhqDzD4gAa6nmduXnXJWEA1jWfz8qWRwo5azHLQnyFdj9H1sfpikfsP9nr51yljQyQNdz1Ndj9HLzidP2G+6fuqTd5xXhpuZXttku2ySj7jX2kcc0aACN9ARBANS8Nx/epMZWByuhMlHABKmN9wQdiCCNDVomsPj+Mt4dhfN23bYQrK7qgvJPsjMfbEkqfMg6GRZLXG2GR52Fi+dpEBVmfjXmXar/plu2ArXFcZbXiabSreVXDEk94oFuFG4gLqII6PtZ22wZtCMZBuWbgVLaC53ivAIzFSEIyxqQROo2ryzBdn7/GeIuMxCkl7l0jRELMRCzpJMBRHM8iaDjIxmHuKwKKBLEnMBB10Jka6H51c7G2+6xilioUFczAuQkuIJK6gCGqp2m4BaGIv/o6FUR8mQyxV1UC4ktqQLmYA+W5p/YvsquIxti1czIG3ytlYCRseR1pcvoa+3vnZy6Xt4dlxFq6kDwqslT3TaFw51GxBHwrpctc7wDsNh8JcFy2brOFK5rlwuYMTqRJ2rpKaejclLlpaKBokUtFFBiiikigCaKIooLswsDSRSLbiniqRvZkU5fSlmiaDLS02lpHsUs0lFA2JomiKIoHZZomkiikNkYVS4swWy5YwMu52q9VTin+Ew6gj5VUKvNO3WMRioRgSbpOnQPe8v3xXKhYWuh+kLH2+8A+vnbU22Xw57mgcqARJ2BrlcSSQi5iskyQNwFYwPltrpSpwz/joVVL2nAcDL4rZJkcgHnY9K6Psv2tXD3C4sXCe72eLQGYiJJk/VOynauaw7WlKlI/w2kzqYygSzGQNCImqHHOKkjKjZWYINN4l4iCYkGlJFbv07zi3b3F3oAuC0CSMlrQkBSY71pbluuWskYdcwYkszNqzSzHwtILN4jz3rkeCcRGULccGS/tGJGWBv6n5VsYntAqqhzoSCZh/IjkCY1PwrTGxnZS8d4apIgEDQiBrJJB5/w/mK0uxGOxdiziGw9y3cVRnuWCCLl1VVSxtXU8aOFaAIjTrM4w4wtwqAVnLEZtiWWAZHvrQwPF7tnDXQArgCQCNj3SoWkDlA5j2eVZZe9NcfO1rF4W1iLj30NzLePex3jDVgDrGXUHTblz3Nvstwi2mLt3U7xWV1AYF7hJLKDKk+IciPI1Xw3EDctrcyBC4DZBMAtyGYk7nmZq/Zx4w1trpUXBaAfIYhoYHXlvWkkRbdvUHxZnW7cHpZCfO4Kh4ZxHENZRwve5kVtQluSQCYYORH8teVXPp1CzkwlsGf3Rt7jS8E+lrDZES7av2nCqC9jugYUASTCseWhnnUL1XteBxRuLLIUYEgqSrQR5qSDViuK7J/SBg736tbz5yxI74BHYQNSRCk+nT312aOCJGo60FevTqKKKAKKKKAKKKKAZRRShabOQlFOiijatEApYooFI9CKIomiKAM1E0mSkCUx2fSEUoopGbFU+LW5tESV21ET8wavVS4u5FswpfUCAQN/NiBTTp472/vsjKGvIwLvAYkMADqTqZGwmBrXA8Tx6M1uBpmDGBsY5hfzqa7TtoLV6+QMPkuLcOdhlUtMT4kOvinfrVDuVI1sISRB8KxMRR6e9MBlwg5f0H71qC1dw4BhTmkkeDnPh1jTlXQtgQbttltIMkzoBMiBsKv8AesNlUe/18qrSd6cpbezuthz55R959PjSSiqP1LDKNdAPXWa683nidNBtrWZxQ94gzBeY9DDbE1WoJa4t7rM4PhiV0gaKBrEjSum7PcXsW8LfS6l1r91HVHDBLaSriCuYZswMEwdDHWcfG8MljGniPOfzvWl2UGES1ixi1d7hsH9G0uMBdh98m2vd+1pWO+2n03uANms2uQRQI8wI+Q+2rHaG5/0t4dbZHzFUOH4S93KqptqCo+q2YAiYiRrGlRcasXRh7pLIyqFEAMp1YAwSx5x8/Ob7mKZrk4HJqfImm2TqfT15iprthoiIknmNjHnUDWirDXpseVRLttl00BiSjqVJG0EGPKR0INevfRj2/Y4lMNcMrdlR5XACQR0BgiPMV4m1yY/v+NdN2Fu//c8FqAf0i3rHMvHLrtRIMsn1RNE1CHFODCq05+SWimqadSVBRXP8U7ZW7F1rbJcJWNRljVQ2knzooNv0lE00vTTaXWkM0genTQPUcN5UsN1FOzxTWemkBTUk1FnoZpo0JdJO8FOBqFbZqRRSulS37PoppalDUlbLVLizsEBW29w5l8KlAYnU+NlG08+dWi1I10DcgT1MfbQW3ivF7ZGIuZ1KtnMqYJB6EqSPgapxW12/7u3jLjBllpbKWjUIs6+ZI+dc8uJ0BIJMamMo9xcj5TWkZ1Zsr4qfeXWqK4hiZEAdQM39TZVHzqvjrvhO7mDAjOPgMqfI1RJ+JY9UtuQZYKdBqffG3vrIxGPUKmZwpOuUjUAz1ifWqeODG3DtvMKNcoHlAVfQL01qLiLBBbCkFgoc8okc+WvptFTVRfzhhmEMJOo06eVavBOyv6VYxjKPHYto4U/WUi9mgjYjKsa9a5fDcUnTKN9wSOWu2nLpW92f7athTiFy/q79gqztuvhcW2WIzAl4+fKpslVLpsYMxatgb5FA/wBIqn2oEYK4B1tj43AdaXAY2VWQPZUDWOQ5NFQdq8ROCfQiXt7jT2tdRpV2dJl7cFasxmH7rH3xyqkyxFXk0Deh+yrPZbA27+OsLeBNo3AbgBjwKCz6+inbWscW2WmUxrT4FjO7xOHufsXrT/6boY1V4lh8l24jKUKO6lf2SHII9x091Vg+npMVUFfZBABqQXFqhgccLlq2/wC3bR/9ShvvqYOK147cnLS0L4pe/qAMtEilxiuVeU9vb9z/AIheyq5H6uCLbMP8JOYFJXqbYmDEN7qKniv9WuTt/TFgCVGa6M2/6k+H+Ig/ZNb2D7Z4O7GTE2STyLhD/paDXzGtvp+fPaplkczv0k/ZVagfVgxSaajXbUax060HECvmjhHaPEYZgbV11A1A3XoZUiK6vA/Sjipm5lZeYCBTHkYPzBpzGJtye1nECoHxdcBY+kSw0Zrl5NJ1RYHl4bbH5UJ9IeGJg3bw6EqAPlbn5VUmMRblXejFjzp/6R0rhj2xwnPFH0LvPwBU1Wbt3gJ1vT6piD9oanZCnJ6CcZG5A9dKjPGUH10J6A5j8BXl2N+k3DqD3FlnYRDMiKh57gZ/iBVG39LN4TmsAjot17en82cfKp1Ff6nrj8V6B/XIVHxeBUNzizxooH8Tj/wDV5nb+lq3EnDsp1/zB9vhn4UifSvbLjNauARujID7vCJHvo0Wq7bHY+49u4rQVKwYSQfIszED3rWI1m2lxJREJV4He2/EYsEAQFWdzBHI1QxvbTCFHuZpPghXVnZiDJMA66QJ5VxHF768Wx623u28Oi22yMbbBWeV0YZjBO2boo3pZKxix22ulMeFUZDpHsoZITcJy+2lw+IW6vhMEkqcoBKuNxmeeUmdNK5rGcF/RMZ3Dvaud2VzPbzlFMyVBIGoG+hAOnIwzDYs27oHiW2zSzIWB56xPKfhU97XZNOsRSD4yoAA8cljI0OYnbXpG9WuI4hLFsu0eHady3LXrvr61mnhFqcxutsde9Oo1PKuS41iTduZUa41sHRnLNPU67VXaZItHiRcszalzHoINU85Zrv80ecyKhsYZs46CevQ9RWnwsrav23ZS8XgzJMAorAldtSetTpe2p2c7D3r1l7zlLFi2M7O8lmQeIlEESIjcrMiDU2Esi7ib9y+pyJhWeyHt5JBVbeFYqgAGjBpbqNTudM9rbV57du6pGGteM2i5Bv3PBlW4zbWxlBynQkCdNqnajtOHxuJZVBD4dE0uo4AHdPKshKt7OwPPqIp9RPd6VMDZTZgwACx4iRMa6TMbeVRcfwKrhXuDm9uDrsSQNJg7T76z14s2gUeEg+HTUQOXWZ131FWOLcRL4VwUI8aDNII0k8/F161G4vVc+hmdDGVtfOJ394re7CYdbmNwynY3JO+yKWOo1gwAfU9azMXigbVhFB8Fp5GYMM7XHLEAElZUICDHszGsm72LxiWcZYe44RVuauDlKBlK5xodAWBg6HLB0JFTJqrt6qPt7hsnEsUOt0sN/rgP6/WrnwK6Dt9xlMVj7t1Ig5VzL7Lm2oQunRWyyAdda5wNVFPI9y+h/juIvYa73tzOtp0tWww9hVt+yCoHLLvO1egpxD+D+qvFPo7tYIYG/dxF65burdORbeKewzDJbywFaDLEjMRp7q9E7M9qcGMLaDYvxQQ3e3s75gzTLEBmHQnXLFaS9MMse3WDiPRQffH20o4j+6P/wBi/hWBd7W4Ab4ux/qZifQBpPurN4v28wlu2r2rlq+zOq92D3ZAafExeYAjWetG/wB08bfp09/ihzHwjl/mL0orzfF/SIS5/UWuX/qbZ5Dnloo5Y/lf6eX4ecgRuB6/k06B+Y+6o7mB1Go+Mx+NOQBYAj4ieVKVZ7IBr95+ylDn8z/801mkiCBBnr8Klu3Z20676eY0p7hE7/Tl9v31G1wAkz56a6e6n3yNI57jmPxpmItqQCCYIiD1G5286XKHIlTET0I9PjypwYdPdVESCsN4Dzg6dRtTlY5hNxSPVgdvJevnU8lcV4gHnUVzTTryGtV0AkFm6Hc9PSabcxKSRMDrmadtZilzh3CxOT+7Tcn52/v86r28eomHaOmY7+Wb3Uv/ABcZpKT6KR9gquSeJWufsyOY0Pi8tOvSq9vEZTIOsEDkOWuvLSpLOOQR7QiNCoEjnymoiA2XnEyPcD9s/CmNVfwF4AeJ0PP2tPj9Y6fnm+/i0WIysT+8PmeX59Kxu61roOF9n1e0rddfz8KvldeM+Mt2rjEpOrJP8SwPTqfz5UxsagEyPcZY+7l+fStX/ldINc2pj6pPl8aXOw+ErUseNXKj2ROojnpHX8+lV7uNXMsAiDqdpOnWrvDxFu95Af7tKyltg3NRzbz5rSzGLa4RbS4HVtcx1Eg6A/hWVxHhYQu1sxlbbeFJgEabAwD5lfOLmBlc+oQQYaBvMbc6gxTshBmTHMaHMCGnTVTJ+NZ/S/tVt4E5pnSR16L+ffWzxi1GDaOd5P8AaarDDcwSF8PM6bD3/wBql45hCuGDZ3Oa4NC0iChKnXnp86OJ8mVdC9zajU5WJ6zLb+4CncI401gvCq63EKMjAkEHYggggjqOp3qG3/goQpDBoDftCG0AnkQPjTP0G4YIWZ8wJnyMRWemm0GNvKzSJGgmdZb6x05TVcU7EW2ViGEHp61Gpq4hscK4qtu2ysGMtOkR9Xr6Vr4Xj1gALN1Y/dVgZM9Qa561hB3XeGSM5XQwRoCCd53/ADNNCpuRcAPPSKlWnW4sK6i7ZdboRvGBmtuuhykgwTrzUnz0rI/SbpylssFlZSCDs8RodOfx9Kq4EeIMrMCAYJG2h135b1YxGJF/KqhQ+YKxEKHOwJX2QRzPnr1pbBLmNM6qCdNc28D+Giqz2ihysSpXQqwgj1BE0UlLNzENOaFgcp/tTDiHmYEbDfmRzouXiQBA0gnXp7qS5iPDqBvm36EeXnW22Bt3GspMgajYHX31EnFCPqg7cyDAO0z91VCSSTvSEetPQdx2f4XYxisVe4jqADb8LGDzEASJ51Nf7HgE5b4DTlyskbDYHN8dJ61xfDMebN1XUkcjBgwd9fn6gVu4vtSzKxJltww8JzCANtOVZ5Y1crN4ur4e4bbFWIEELOnQNp51mnGtptAiN9h5zTLtwsxZiSSZJOpJO80yrmKeTTt8TUjUuCBETm05RptUb4xfqsR6rNZzCmTS4yHytWr2LJEE5httGm/SpVxwO5Hv/Gs8mkosOVqC9rI8pg+fzp1hznPmse7SazLPtD1FT2sYVY8xP40pLKLZY0e6GuvLpXa8HEWLf8C/ZXnzY5v2R56R99aGH7YXkUKFSAI1B/GtuUYzGu8fY+lee5YPpVr/AJ2u6yia6c/xrOfHrlnxZ+YgZfODM0coONbnDv8ADuei/wC4/hVXFqFuqBGonpuQf7e6qvD+KNOTww0T10kiNetLjCXUNJlGK6fsmWX7HHwpZZQ8ca0WtBk12zRpJ5t01rMxF9gWg+EeEAz08zUdnipVSAWJJmTsD11qs+JZhJBM+UbaVm006JLgCoP3hM66SAdNtyKTtDxCSLfUqx6RDj7/AJVj2cW4YCG3UTGmhBGvrS492e+CR+yNByFPfRa7PxV5UJQ5syHL4VWNNyBI67+VS8GujODDOuubMp2JUSpUkhhJOmvrVbi1qcTcA27xoMab9asgMIC4lUAA07xljqYB9aWpfT3Z43cN2HW85K3cxIkB2dWJjmDbUkctP7VBxLsDetGb027WbKHcqeUgZ5BM6x4eW1Zfe3Zj9KWNP854qRlvEQcSjDp3xI8qMpNdUY2y9xnWcM3dEowYO/dG0AxcmfCQIjXYazrtWhhuHgM1u7ZcwcwkPbLL0nTK0ftSNxpvWdgb7Ap4jAu5gAdmUTPzHwrsuz3HbS2Xa8q96f8ADvBRnRlOkkCWUlUkE7AjWTUydequXfjnMVZVG/VT3bI++4ORvePTkQRWNZWZjp99e0Xe03DL6g30QEgEh7THKSNQGCnzG9UMV2U4Zd8VjvEzfWQsFMeV1Wn+UGjWoOW3mJZjqWk9SZMcvlRXoP8A9MzyxLRynDSY8yI+wUVJ7jz9MRr+TRiL0r7o+Y/Ctb/lR59ofD+9Ddmn2zD4H8a05/H+WPbBQGdN6W6jD2q1cJktJne0hKuVOdnMH+FSPvqa72nRXH/TYa4vQ2229Zmq314c/wCXPzTATOs11rfSJcAPc4XB2R1FjvG93eMwn3VzuK4m90lmuak7AR9gge7pS3+T1+FcUrAiJHP8Pwp+HsHKHO2aKfjroMQZrTXSN9oZmNAKrVOp0JqCpqoIpKkdY3qMmpNJhvbX+IfbSNufWi08EHoQfnTkGvlNAWikLuSZ391VWbX31ee4IjXnVJVXz8tt9Iny3pAx01q3ZsqAZ3pltRnHu5eVWu7k9JJ1JgRS9NErBWBAiI98zrVrBPmzLoc2YD+IHMv9Qj+amjA52Cq6SdpYjmTEkae+rN7hT2TBa2HRtV763mBBbcFhqDGlObno98ZLYQGSD5j0qVh4esgD/camxcK7exlJkbNoRJEjQxtvyqFrnKOnQa6/jU2VeNhbtkkyDufP9o9BVzBWrhUquXcGS0fsyBI15fGqK4j934PFbXZ9R3yOywqFySW08KKygnzKgRTm/Cy1612fB2c6Yi3iLlzOTKultUMiVVQxkaEa7zplpLvFOFtIfDXhOhhln3HNodN4++c/GYsSZO7k9Zjn7yPnWTxO8Gyldd/up5/0uN73f5ZY/wBTn5qfw7HhfFuGovdWRiEVzLC4O8k6bjOqtsNIrG47hMM17Nhu91GuYIZMRKqiAAeWvrWBZsEuB1/A1qcUw+dlYKMzJLsRu06z1rly+Ljl/vrafJLjuyMEKQAR0Y/AxVnAYkkheR3+H9qZw4+MfnmKrYdyDI35epEV0Y3vSbHT8ICTNxhlViBJ9ozt7p+e+5HVWO0Nr6rDwiNCdI5KIiPQV52+8clEfDc+8yffU6khOmb7Aa06+0WV31ztbdkwdPdRXB2w5AhoHSYop6n7l3+zqruIPT5jX41SfGMZ3B29N+f31Fd4ra2LsdBIVRp6EwaoXeKqPZk7xIykT/N9ledh8OU9itxFxKMxcxMbx7teus6+VZt1iYPlypcTiC+mgHT4fn3mopMRXbjLJodWmPt7/upFTSnyY2505NRHPzIHzNOhAl0g9R0nSpbrzsoFJ+i9XX3Zj9ix86dIp7o0iyGp7NigEU9bwpGiv3SCRpqsHT12qvP2VMVzSSdhoKiIpkWxbLMFHOnOo2H20xN/z0jlQEoC5kYDUGI6GNqht2j6ev8AaauYe7+r7vOsNrrm8EfV9nnPI8vOqotNlz8pinNX0u54ejAEzJ8x/eIFNua7VFmH7R+H96cGX9o/6f71pLImy3s5F1HPXbr5VLibguRIaRoDIJK/VDaCSBpOmkaaVDauQywZ8Q5Rzp90MoE6TJEe6NqVsvQ1Whw4WwlxSGkj2iiHKDE7nnC66RrqJNdX2a7K28RhjfuXbqKtxwMv7CkyxhSNNRAaPDprNcbwyzcud5kBOVMzNmjKi+0ZJjUaRuZAFWLPG7otm2GlSScugEFmJEBtQTOlc/ybvWP+RtjrXf8AleldnPo6wLWrV27iLzZ7avlzNbXxAN7QUEjXrV7tpwDB4axbFiELvBBvXG7xO6uEAqCSfFlMnpymvPOFdp8QbWSbhChR4WC6RpMv9lQYrEM7LKODJIMBjIGh0Y15+WXyT5Pf/f7OiY43FsphcBlsi8HLmxeNwWJy5+9t9yB3vS2XDRpO1YeIwVmTkt3IkwSwXTlvS42w4dSw7tlVzldgpkOqshBMz7QiPPlVPiHDWuMGDCCoZRr7PWPjV45Z73crP5LLDH6h64SCSCZggAkGNNNR6CmLduMwV2EoIGqyBuRA35b0tm5BC9AI8wBS4yQJXfmQBMRRM8rlq337GWGOvP8ApQwdqMj8s0HykwDScKw+a6gPmY/hkx8hVjAFTbymNZETrvypnA3/AF411h/9hrq+PLeV2xznUTHCNMwNac1nXL0ge/n8zWleTxH1/GmYjC/rS0CJBHwFa1CpftkNA2EDfyFFWsRZ8RpKOx09JHZW8fqfECk/5Mvf9sfBK9CB/MUE9Cfgag3nv/J17/t/JacOyd7/ALZ+Vddx3irWLD3QubIAcpJEywWJ5b1zVj6TFZfFYuIeqsj/ACIWqkt8K2RUPZK/ztH+iorvY+7/AO3U+5PnWtb+kSyZk3Rt7VpYGus5LknSqfF8QuKJezjr6EqAEt3e6WRt4XI111M0u4OmcexNw74Zf6KD2Df/ANqn9H412WB71baqGF0hFGY3A5mACzZFOYzPMzV3C3HYHMty3BI8VolTHNSGkr5xrRyGnnrdgGO+GX3QP9rCoz9G0/8ApyP5yf8Azr0X9KCtlN2yTpOrodfJhHLr9tSvxJFGuomJV0YT5Q0676wfKnyo08wb6MTysP7n/EmoH+jJp/wbsdQ4PyyV62MapEgXOvsPr6ECD8adax9sz4o56ysDnM7UcqOMeOXfowf9i774P/jUL/RZdjRH94n7BXuKuv7Q/wBXwp2cdR8RRyo4x4KfouxI/wAtj6I4/wDE1Wv9gMZlyBTlBkApdmOnsRE+VfQXejqPiPuNOz+Y+I/GjnRxfOjfRvi+Vo/1/elNsfR3igZuWXKx9TKDP81fRhu/maQ3h1o50afOmP7INatO5sYhconMxt5RqIJgzFY2KLEL3mpBjRlbSYacpMHzNe//AEl4rLwrFEQfAg363bYr59xCjukuAsc7PnGWFRsxIUNPiJXxbCJA1py7Gi4PHhJVQ0NodRtr19aq/pPKPm32A1d4dh0PeGMwEBQZBE6z4SNdPSrVm4Yy5EK67qfzNK3V6OTfqDh+M7tGOhJjT8a0bnEcrAkqVXP4lnWABInzge+qd7DAgKsKBuQAT0q5Y4PZygMbpYHVlKwRpoFNY34Zl3Y0nycWPf40xZmUBSREyZGokjzgAGenKobHFnXmYnb11NdeOD4WTCuQUIhlUEMYykFDpG/yp9rs/higJFq3clZzG86+EgmZUCG1B8jWnCa1xRy79cpdxyggx5j5/wB6U8Vnly/PKuxxHZW2zBrdrCuI9lb7gepUp7qr4fsHfDAiwpAM+F5MdJgelZz4sftd+SuQwtwgaIWM+HcwfICm4VHt3A5RhB1JUjT63yPzrWfgRLyiGASGti6mbTfTSOnM6bVEcA1p5bDXmT9lw6/1JA9/yrWdVF7jRN3z6fKlu3Jjy2rnjjCNNoOgO4HIH0pycRO3Kq0l0oYEakUVgDiHnRRxG30wop7II2H5NFFZqYfbIf8ARXf5P/6pXlx2oorb4/GWfqHnT7fsj0FFFaoqS1bE7D4VFfxty2f1bun8LFfsNLRU0567TsLxS9eeLt25cHR3Zx8GJrpe1GBtiIRBJUaKBoWWeVFFc3yN8WUhy+zp6aVo8FxLvdCuzMp0KsxYEaaEHSKWimGrx/CIo8KKvooH2VyeGM4lgdR3UwdRPeKJjrFLRSx+yq+9lco8I+AqRrYjYbdKKKDRXEHQbGn2kGug26UlFAYH0iWwOGXoA/y+X/5rdeJ3cU5GQuxQHMELHKGOhIXaY0miirx8Jcwf+Ex/fP2CrmEclRJJ05+6loqftU8TYbf+YfbWvhl1X30UVc8Z5NCN6h4h7B/POiitWbNCjpTwI209NKKKhdMJzETrqN9a9B4DhkGGJCqDDHRQNYXX1ooqMjxSW7KwPCNhyHPesLtrw+2MJcYW0DBdDkWR6GKKKmKeaWbYyjQfDzoooqg//9k="/>
          <p:cNvSpPr>
            <a:spLocks noChangeAspect="1" noChangeArrowheads="1"/>
          </p:cNvSpPr>
          <p:nvPr/>
        </p:nvSpPr>
        <p:spPr bwMode="auto">
          <a:xfrm>
            <a:off x="63500"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1750" name="AutoShape 6" descr="data:image/jpeg;base64,/9j/4AAQSkZJRgABAQAAAQABAAD/2wCEAAkGBhQSEBQUExQVFRUVFBYVGBQYFBgUGBYVFxUWGBQYFBcYGyYeGBwkGhgWHy8gIycpLCwsFR8xNTAqNSYrLCkBCQoKDgwOGg8PGiwlHyQsLCksKSwpLCwsLCksLCwsKSksLCwsLCwsLCwsLCwsKSwpLCwsKSwsKSkpLCwpKSwsLP/AABEIAMIBAwMBIgACEQEDEQH/xAAcAAABBQEBAQAAAAAAAAAAAAAAAQIDBAUGBwj/xABHEAACAQIEAwUEBggEBQMFAAABAhEAAwQSITEFQVEGEyJhcTKBkaEHQrHB0fAUI1JicoKi4TNDkrIVFiRTwkRU8RclY5Oz/8QAGQEAAwEBAQAAAAAAAAAAAAAAAAECAwQF/8QAKBEBAQACAwACAQMDBQAAAAAAAAECERIhMQNBURNhkQTB8CIycYGh/9oADAMBAAIRAxEAPwD2oCiKmApMtVyY/poqeh0p4WjLStVMLAKAKQmgGkvZ1FAooMUUUUAUUU0mgFqHEMFBYkAASSTAAHMnlUtV8cT3bQYJG8AxPODoacTVe1i7bEBXUk7CdTAkx10qd0gVzuDsNbuqwcaqJhESRkUzMRpmrRPEUI3vbjbM3MT/AIUir3UcYtmjNVA4+2DE3gfNL4/3LFY1viVzGN3dh3FoHLev+ENP/bw5ABncG5BC6geLVdNo06cvRnrBAOCgMScKYAZiWOGOwV2OpsnkxModCcsFNnKaqaSmD0oaowtSLbpXQE0E/aPtp3dGo8RaOX3r/uFLcPVP7ynC9TO4NOTDml0Oz1u08XKclgCpO7FZ2xpMajD08U4LS1O1yEApaKKShRRRQBRRRQBRRRQBRRRQBRRRQBTacKRqCpuejPUDNrUiqarSJldnEzUOLXwMYJ0mBqTGugqwFqLFGEb0pbVr8uE4x2nTDDvHDjKkoplCzC1ZyqCA0SZ1gjWuUt/TPiCmXuQSWgEHNlEjKDKgFp6xy0Fa/wBKHiwhA0M2o9cqRp/LXneAwxULmiIWDOpOadesa/GlacjQxXbB3tXEZ7kOpBW6VuoWnITb0BUwTswHlqZ9H7D9ssPiTZtZWR8mVBlUJFtSCq6Bx4dY1GmpmvKb/Cs11GMEAGTGhJJjn5iup7A8Ez4q0uZlhHIdfCyuFBQr6HroYgiCZnkrjHtb4cEEESDoQRIIO4PWufCfoJCtrhCQFcnXDE6BHJ/yeSsfY2PhgrrcOxxYm3cgXUAzAbMp2uJ+6YOnIgjzN25bDAggEEQQdQQdwRV7qeMRiwKeLQrmsTi34cAMpuYYmEJYA4fT2XZv8rYKx9mQDpBDMf20e3buO2HZciZzLK5/y4EKZGt1R8dNKN0TGNTiPajCYclbt+0jDdS3iGk+yNZjlWPjOJW799bti8SAtsHIxysGxKIQ6HQ6MYkTrpXkmK4tcu3DeXxM91g8qQVnVmj3x6AdKXs3xx1xqCWObuw/hLbPaPiFuT7UHY6g770tnqvoelFZOA46LmSUuLnAIJtvl1XNGcqBsD5VpzT0naSio81GajR7PmiaZS5aC2dNJNLFLSM2aKdRQNG5qdTIig3RTG/yfRTBcFOzUhuFopAaWgxRRRQCU16fRQWkKpUgp1JFO0pNAGoMdbBtsDsRBgkaeoqeq3EnPdPETlMTMfKkbzH6Q8Eq2vCDoyL7U6HPvMn6tcMiklvFoDAAGx8+vX313Xbq85GVlEZhqDzD4gAa6nmduXnXJWEA1jWfz8qWRwo5azHLQnyFdj9H1sfpikfsP9nr51yljQyQNdz1Ndj9HLzidP2G+6fuqTd5xXhpuZXttku2ySj7jX2kcc0aACN9ARBANS8Nx/epMZWByuhMlHABKmN9wQdiCCNDVomsPj+Mt4dhfN23bYQrK7qgvJPsjMfbEkqfMg6GRZLXG2GR52Fi+dpEBVmfjXmXar/plu2ArXFcZbXiabSreVXDEk94oFuFG4gLqII6PtZ22wZtCMZBuWbgVLaC53ivAIzFSEIyxqQROo2ryzBdn7/GeIuMxCkl7l0jRELMRCzpJMBRHM8iaDjIxmHuKwKKBLEnMBB10Jka6H51c7G2+6xilioUFczAuQkuIJK6gCGqp2m4BaGIv/o6FUR8mQyxV1UC4ktqQLmYA+W5p/YvsquIxti1czIG3ytlYCRseR1pcvoa+3vnZy6Xt4dlxFq6kDwqslT3TaFw51GxBHwrpctc7wDsNh8JcFy2brOFK5rlwuYMTqRJ2rpKaejclLlpaKBokUtFFBiiikigCaKIooLswsDSRSLbiniqRvZkU5fSlmiaDLS02lpHsUs0lFA2JomiKIoHZZomkiikNkYVS4swWy5YwMu52q9VTin+Ew6gj5VUKvNO3WMRioRgSbpOnQPe8v3xXKhYWuh+kLH2+8A+vnbU22Xw57mgcqARJ2BrlcSSQi5iskyQNwFYwPltrpSpwz/joVVL2nAcDL4rZJkcgHnY9K6Psv2tXD3C4sXCe72eLQGYiJJk/VOynauaw7WlKlI/w2kzqYygSzGQNCImqHHOKkjKjZWYINN4l4iCYkGlJFbv07zi3b3F3oAuC0CSMlrQkBSY71pbluuWskYdcwYkszNqzSzHwtILN4jz3rkeCcRGULccGS/tGJGWBv6n5VsYntAqqhzoSCZh/IjkCY1PwrTGxnZS8d4apIgEDQiBrJJB5/w/mK0uxGOxdiziGw9y3cVRnuWCCLl1VVSxtXU8aOFaAIjTrM4w4wtwqAVnLEZtiWWAZHvrQwPF7tnDXQArgCQCNj3SoWkDlA5j2eVZZe9NcfO1rF4W1iLj30NzLePex3jDVgDrGXUHTblz3Nvstwi2mLt3U7xWV1AYF7hJLKDKk+IciPI1Xw3EDctrcyBC4DZBMAtyGYk7nmZq/Zx4w1trpUXBaAfIYhoYHXlvWkkRbdvUHxZnW7cHpZCfO4Kh4ZxHENZRwve5kVtQluSQCYYORH8teVXPp1CzkwlsGf3Rt7jS8E+lrDZES7av2nCqC9jugYUASTCseWhnnUL1XteBxRuLLIUYEgqSrQR5qSDViuK7J/SBg736tbz5yxI74BHYQNSRCk+nT312aOCJGo60FevTqKKKAKKKKAKKKKAZRRShabOQlFOiijatEApYooFI9CKIomiKAM1E0mSkCUx2fSEUoopGbFU+LW5tESV21ET8wavVS4u5FswpfUCAQN/NiBTTp472/vsjKGvIwLvAYkMADqTqZGwmBrXA8Tx6M1uBpmDGBsY5hfzqa7TtoLV6+QMPkuLcOdhlUtMT4kOvinfrVDuVI1sISRB8KxMRR6e9MBlwg5f0H71qC1dw4BhTmkkeDnPh1jTlXQtgQbttltIMkzoBMiBsKv8AesNlUe/18qrSd6cpbezuthz55R959PjSSiqP1LDKNdAPXWa683nidNBtrWZxQ94gzBeY9DDbE1WoJa4t7rM4PhiV0gaKBrEjSum7PcXsW8LfS6l1r91HVHDBLaSriCuYZswMEwdDHWcfG8MljGniPOfzvWl2UGES1ixi1d7hsH9G0uMBdh98m2vd+1pWO+2n03uANms2uQRQI8wI+Q+2rHaG5/0t4dbZHzFUOH4S93KqptqCo+q2YAiYiRrGlRcasXRh7pLIyqFEAMp1YAwSx5x8/Ob7mKZrk4HJqfImm2TqfT15iprthoiIknmNjHnUDWirDXpseVRLttl00BiSjqVJG0EGPKR0INevfRj2/Y4lMNcMrdlR5XACQR0BgiPMV4m1yY/v+NdN2Fu//c8FqAf0i3rHMvHLrtRIMsn1RNE1CHFODCq05+SWimqadSVBRXP8U7ZW7F1rbJcJWNRljVQ2knzooNv0lE00vTTaXWkM0genTQPUcN5UsN1FOzxTWemkBTUk1FnoZpo0JdJO8FOBqFbZqRRSulS37PoppalDUlbLVLizsEBW29w5l8KlAYnU+NlG08+dWi1I10DcgT1MfbQW3ivF7ZGIuZ1KtnMqYJB6EqSPgapxW12/7u3jLjBllpbKWjUIs6+ZI+dc8uJ0BIJMamMo9xcj5TWkZ1Zsr4qfeXWqK4hiZEAdQM39TZVHzqvjrvhO7mDAjOPgMqfI1RJ+JY9UtuQZYKdBqffG3vrIxGPUKmZwpOuUjUAz1ifWqeODG3DtvMKNcoHlAVfQL01qLiLBBbCkFgoc8okc+WvptFTVRfzhhmEMJOo06eVavBOyv6VYxjKPHYto4U/WUi9mgjYjKsa9a5fDcUnTKN9wSOWu2nLpW92f7athTiFy/q79gqztuvhcW2WIzAl4+fKpslVLpsYMxatgb5FA/wBIqn2oEYK4B1tj43AdaXAY2VWQPZUDWOQ5NFQdq8ROCfQiXt7jT2tdRpV2dJl7cFasxmH7rH3xyqkyxFXk0Deh+yrPZbA27+OsLeBNo3AbgBjwKCz6+inbWscW2WmUxrT4FjO7xOHufsXrT/6boY1V4lh8l24jKUKO6lf2SHII9x091Vg+npMVUFfZBABqQXFqhgccLlq2/wC3bR/9ShvvqYOK147cnLS0L4pe/qAMtEilxiuVeU9vb9z/AIheyq5H6uCLbMP8JOYFJXqbYmDEN7qKniv9WuTt/TFgCVGa6M2/6k+H+Ig/ZNb2D7Z4O7GTE2STyLhD/paDXzGtvp+fPaplkczv0k/ZVagfVgxSaajXbUax060HECvmjhHaPEYZgbV11A1A3XoZUiK6vA/Sjipm5lZeYCBTHkYPzBpzGJtye1nECoHxdcBY+kSw0Zrl5NJ1RYHl4bbH5UJ9IeGJg3bw6EqAPlbn5VUmMRblXejFjzp/6R0rhj2xwnPFH0LvPwBU1Wbt3gJ1vT6piD9oanZCnJ6CcZG5A9dKjPGUH10J6A5j8BXl2N+k3DqD3FlnYRDMiKh57gZ/iBVG39LN4TmsAjot17en82cfKp1Ff6nrj8V6B/XIVHxeBUNzizxooH8Tj/wDV5nb+lq3EnDsp1/zB9vhn4UifSvbLjNauARujID7vCJHvo0Wq7bHY+49u4rQVKwYSQfIszED3rWI1m2lxJREJV4He2/EYsEAQFWdzBHI1QxvbTCFHuZpPghXVnZiDJMA66QJ5VxHF768Wx623u28Oi22yMbbBWeV0YZjBO2boo3pZKxix22ulMeFUZDpHsoZITcJy+2lw+IW6vhMEkqcoBKuNxmeeUmdNK5rGcF/RMZ3Dvaud2VzPbzlFMyVBIGoG+hAOnIwzDYs27oHiW2zSzIWB56xPKfhU97XZNOsRSD4yoAA8cljI0OYnbXpG9WuI4hLFsu0eHady3LXrvr61mnhFqcxutsde9Oo1PKuS41iTduZUa41sHRnLNPU67VXaZItHiRcszalzHoINU85Zrv80ecyKhsYZs46CevQ9RWnwsrav23ZS8XgzJMAorAldtSetTpe2p2c7D3r1l7zlLFi2M7O8lmQeIlEESIjcrMiDU2Esi7ib9y+pyJhWeyHt5JBVbeFYqgAGjBpbqNTudM9rbV57du6pGGteM2i5Bv3PBlW4zbWxlBynQkCdNqnajtOHxuJZVBD4dE0uo4AHdPKshKt7OwPPqIp9RPd6VMDZTZgwACx4iRMa6TMbeVRcfwKrhXuDm9uDrsSQNJg7T76z14s2gUeEg+HTUQOXWZ131FWOLcRL4VwUI8aDNII0k8/F161G4vVc+hmdDGVtfOJ394re7CYdbmNwynY3JO+yKWOo1gwAfU9azMXigbVhFB8Fp5GYMM7XHLEAElZUICDHszGsm72LxiWcZYe44RVuauDlKBlK5xodAWBg6HLB0JFTJqrt6qPt7hsnEsUOt0sN/rgP6/WrnwK6Dt9xlMVj7t1Ig5VzL7Lm2oQunRWyyAdda5wNVFPI9y+h/juIvYa73tzOtp0tWww9hVt+yCoHLLvO1egpxD+D+qvFPo7tYIYG/dxF65burdORbeKewzDJbywFaDLEjMRp7q9E7M9qcGMLaDYvxQQ3e3s75gzTLEBmHQnXLFaS9MMse3WDiPRQffH20o4j+6P/wBi/hWBd7W4Ab4ux/qZifQBpPurN4v28wlu2r2rlq+zOq92D3ZAafExeYAjWetG/wB08bfp09/ihzHwjl/mL0orzfF/SIS5/UWuX/qbZ5Dnloo5Y/lf6eX4ecgRuB6/k06B+Y+6o7mB1Go+Mx+NOQBYAj4ieVKVZ7IBr95+ylDn8z/801mkiCBBnr8Klu3Z20676eY0p7hE7/Tl9v31G1wAkz56a6e6n3yNI57jmPxpmItqQCCYIiD1G5286XKHIlTET0I9PjypwYdPdVESCsN4Dzg6dRtTlY5hNxSPVgdvJevnU8lcV4gHnUVzTTryGtV0AkFm6Hc9PSabcxKSRMDrmadtZilzh3CxOT+7Tcn52/v86r28eomHaOmY7+Wb3Uv/ABcZpKT6KR9gquSeJWufsyOY0Pi8tOvSq9vEZTIOsEDkOWuvLSpLOOQR7QiNCoEjnymoiA2XnEyPcD9s/CmNVfwF4AeJ0PP2tPj9Y6fnm+/i0WIysT+8PmeX59Kxu61roOF9n1e0rddfz8KvldeM+Mt2rjEpOrJP8SwPTqfz5UxsagEyPcZY+7l+fStX/ldINc2pj6pPl8aXOw+ErUseNXKj2ROojnpHX8+lV7uNXMsAiDqdpOnWrvDxFu95Af7tKyltg3NRzbz5rSzGLa4RbS4HVtcx1Eg6A/hWVxHhYQu1sxlbbeFJgEabAwD5lfOLmBlc+oQQYaBvMbc6gxTshBmTHMaHMCGnTVTJ+NZ/S/tVt4E5pnSR16L+ffWzxi1GDaOd5P8AaarDDcwSF8PM6bD3/wBql45hCuGDZ3Oa4NC0iChKnXnp86OJ8mVdC9zajU5WJ6zLb+4CncI401gvCq63EKMjAkEHYggggjqOp3qG3/goQpDBoDftCG0AnkQPjTP0G4YIWZ8wJnyMRWemm0GNvKzSJGgmdZb6x05TVcU7EW2ViGEHp61Gpq4hscK4qtu2ysGMtOkR9Xr6Vr4Xj1gALN1Y/dVgZM9Qa561hB3XeGSM5XQwRoCCd53/ADNNCpuRcAPPSKlWnW4sK6i7ZdboRvGBmtuuhykgwTrzUnz0rI/SbpylssFlZSCDs8RodOfx9Kq4EeIMrMCAYJG2h135b1YxGJF/KqhQ+YKxEKHOwJX2QRzPnr1pbBLmNM6qCdNc28D+Giqz2ihysSpXQqwgj1BE0UlLNzENOaFgcp/tTDiHmYEbDfmRzouXiQBA0gnXp7qS5iPDqBvm36EeXnW22Bt3GspMgajYHX31EnFCPqg7cyDAO0z91VCSSTvSEetPQdx2f4XYxisVe4jqADb8LGDzEASJ51Nf7HgE5b4DTlyskbDYHN8dJ61xfDMebN1XUkcjBgwd9fn6gVu4vtSzKxJltww8JzCANtOVZ5Y1crN4ur4e4bbFWIEELOnQNp51mnGtptAiN9h5zTLtwsxZiSSZJOpJO80yrmKeTTt8TUjUuCBETm05RptUb4xfqsR6rNZzCmTS4yHytWr2LJEE5httGm/SpVxwO5Hv/Gs8mkosOVqC9rI8pg+fzp1hznPmse7SazLPtD1FT2sYVY8xP40pLKLZY0e6GuvLpXa8HEWLf8C/ZXnzY5v2R56R99aGH7YXkUKFSAI1B/GtuUYzGu8fY+lee5YPpVr/AJ2u6yia6c/xrOfHrlnxZ+YgZfODM0coONbnDv8ADuei/wC4/hVXFqFuqBGonpuQf7e6qvD+KNOTww0T10kiNetLjCXUNJlGK6fsmWX7HHwpZZQ8ca0WtBk12zRpJ5t01rMxF9gWg+EeEAz08zUdnipVSAWJJmTsD11qs+JZhJBM+UbaVm006JLgCoP3hM66SAdNtyKTtDxCSLfUqx6RDj7/AJVj2cW4YCG3UTGmhBGvrS492e+CR+yNByFPfRa7PxV5UJQ5syHL4VWNNyBI67+VS8GujODDOuubMp2JUSpUkhhJOmvrVbi1qcTcA27xoMab9asgMIC4lUAA07xljqYB9aWpfT3Z43cN2HW85K3cxIkB2dWJjmDbUkctP7VBxLsDetGb027WbKHcqeUgZ5BM6x4eW1Zfe3Zj9KWNP854qRlvEQcSjDp3xI8qMpNdUY2y9xnWcM3dEowYO/dG0AxcmfCQIjXYazrtWhhuHgM1u7ZcwcwkPbLL0nTK0ftSNxpvWdgb7Ap4jAu5gAdmUTPzHwrsuz3HbS2Xa8q96f8ADvBRnRlOkkCWUlUkE7AjWTUydequXfjnMVZVG/VT3bI++4ORvePTkQRWNZWZjp99e0Xe03DL6g30QEgEh7THKSNQGCnzG9UMV2U4Zd8VjvEzfWQsFMeV1Wn+UGjWoOW3mJZjqWk9SZMcvlRXoP8A9MzyxLRynDSY8yI+wUVJ7jz9MRr+TRiL0r7o+Y/Ctb/lR59ofD+9Ddmn2zD4H8a05/H+WPbBQGdN6W6jD2q1cJktJne0hKuVOdnMH+FSPvqa72nRXH/TYa4vQ2229Zmq314c/wCXPzTATOs11rfSJcAPc4XB2R1FjvG93eMwn3VzuK4m90lmuak7AR9gge7pS3+T1+FcUrAiJHP8Pwp+HsHKHO2aKfjroMQZrTXSN9oZmNAKrVOp0JqCpqoIpKkdY3qMmpNJhvbX+IfbSNufWi08EHoQfnTkGvlNAWikLuSZ391VWbX31ee4IjXnVJVXz8tt9Iny3pAx01q3ZsqAZ3pltRnHu5eVWu7k9JJ1JgRS9NErBWBAiI98zrVrBPmzLoc2YD+IHMv9Qj+amjA52Cq6SdpYjmTEkae+rN7hT2TBa2HRtV763mBBbcFhqDGlObno98ZLYQGSD5j0qVh4esgD/camxcK7exlJkbNoRJEjQxtvyqFrnKOnQa6/jU2VeNhbtkkyDufP9o9BVzBWrhUquXcGS0fsyBI15fGqK4j934PFbXZ9R3yOywqFySW08KKygnzKgRTm/Cy1612fB2c6Yi3iLlzOTKultUMiVVQxkaEa7zplpLvFOFtIfDXhOhhln3HNodN4++c/GYsSZO7k9Zjn7yPnWTxO8Gyldd/up5/0uN73f5ZY/wBTn5qfw7HhfFuGovdWRiEVzLC4O8k6bjOqtsNIrG47hMM17Nhu91GuYIZMRKqiAAeWvrWBZsEuB1/A1qcUw+dlYKMzJLsRu06z1rly+Ljl/vrafJLjuyMEKQAR0Y/AxVnAYkkheR3+H9qZw4+MfnmKrYdyDI35epEV0Y3vSbHT8ICTNxhlViBJ9ozt7p+e+5HVWO0Nr6rDwiNCdI5KIiPQV52+8clEfDc+8yffU6khOmb7Aa06+0WV31ztbdkwdPdRXB2w5AhoHSYop6n7l3+zqruIPT5jX41SfGMZ3B29N+f31Fd4ra2LsdBIVRp6EwaoXeKqPZk7xIykT/N9ledh8OU9itxFxKMxcxMbx7teus6+VZt1iYPlypcTiC+mgHT4fn3mopMRXbjLJodWmPt7/upFTSnyY2505NRHPzIHzNOhAl0g9R0nSpbrzsoFJ+i9XX3Zj9ix86dIp7o0iyGp7NigEU9bwpGiv3SCRpqsHT12qvP2VMVzSSdhoKiIpkWxbLMFHOnOo2H20xN/z0jlQEoC5kYDUGI6GNqht2j6ev8AaauYe7+r7vOsNrrm8EfV9nnPI8vOqotNlz8pinNX0u54ejAEzJ8x/eIFNua7VFmH7R+H96cGX9o/6f71pLImy3s5F1HPXbr5VLibguRIaRoDIJK/VDaCSBpOmkaaVDauQywZ8Q5Rzp90MoE6TJEe6NqVsvQ1Whw4WwlxSGkj2iiHKDE7nnC66RrqJNdX2a7K28RhjfuXbqKtxwMv7CkyxhSNNRAaPDprNcbwyzcud5kBOVMzNmjKi+0ZJjUaRuZAFWLPG7otm2GlSScugEFmJEBtQTOlc/ybvWP+RtjrXf8AleldnPo6wLWrV27iLzZ7avlzNbXxAN7QUEjXrV7tpwDB4axbFiELvBBvXG7xO6uEAqCSfFlMnpymvPOFdp8QbWSbhChR4WC6RpMv9lQYrEM7LKODJIMBjIGh0Y15+WXyT5Pf/f7OiY43FsphcBlsi8HLmxeNwWJy5+9t9yB3vS2XDRpO1YeIwVmTkt3IkwSwXTlvS42w4dSw7tlVzldgpkOqshBMz7QiPPlVPiHDWuMGDCCoZRr7PWPjV45Z73crP5LLDH6h64SCSCZggAkGNNNR6CmLduMwV2EoIGqyBuRA35b0tm5BC9AI8wBS4yQJXfmQBMRRM8rlq337GWGOvP8ApQwdqMj8s0HykwDScKw+a6gPmY/hkx8hVjAFTbymNZETrvypnA3/AF411h/9hrq+PLeV2xznUTHCNMwNac1nXL0ge/n8zWleTxH1/GmYjC/rS0CJBHwFa1CpftkNA2EDfyFFWsRZ8RpKOx09JHZW8fqfECk/5Mvf9sfBK9CB/MUE9Cfgag3nv/J17/t/JacOyd7/ALZ+Vddx3irWLD3QubIAcpJEywWJ5b1zVj6TFZfFYuIeqsj/ACIWqkt8K2RUPZK/ztH+iorvY+7/AO3U+5PnWtb+kSyZk3Rt7VpYGus5LknSqfF8QuKJezjr6EqAEt3e6WRt4XI111M0u4OmcexNw74Zf6KD2Df/ANqn9H412WB71baqGF0hFGY3A5mACzZFOYzPMzV3C3HYHMty3BI8VolTHNSGkr5xrRyGnnrdgGO+GX3QP9rCoz9G0/8ApyP5yf8Azr0X9KCtlN2yTpOrodfJhHLr9tSvxJFGuomJV0YT5Q0676wfKnyo08wb6MTysP7n/EmoH+jJp/wbsdQ4PyyV62MapEgXOvsPr6ECD8adax9sz4o56ysDnM7UcqOMeOXfowf9i774P/jUL/RZdjRH94n7BXuKuv7Q/wBXwp2cdR8RRyo4x4KfouxI/wAtj6I4/wDE1Wv9gMZlyBTlBkApdmOnsRE+VfQXejqPiPuNOz+Y+I/GjnRxfOjfRvi+Vo/1/elNsfR3igZuWXKx9TKDP81fRhu/maQ3h1o50afOmP7INatO5sYhconMxt5RqIJgzFY2KLEL3mpBjRlbSYacpMHzNe//AEl4rLwrFEQfAg363bYr59xCjukuAsc7PnGWFRsxIUNPiJXxbCJA1py7Gi4PHhJVQ0NodRtr19aq/pPKPm32A1d4dh0PeGMwEBQZBE6z4SNdPSrVm4Yy5EK67qfzNK3V6OTfqDh+M7tGOhJjT8a0bnEcrAkqVXP4lnWABInzge+qd7DAgKsKBuQAT0q5Y4PZygMbpYHVlKwRpoFNY34Zl3Y0nycWPf40xZmUBSREyZGokjzgAGenKobHFnXmYnb11NdeOD4WTCuQUIhlUEMYykFDpG/yp9rs/higJFq3clZzG86+EgmZUCG1B8jWnCa1xRy79cpdxyggx5j5/wB6U8Vnly/PKuxxHZW2zBrdrCuI9lb7gepUp7qr4fsHfDAiwpAM+F5MdJgelZz4sftd+SuQwtwgaIWM+HcwfICm4VHt3A5RhB1JUjT63yPzrWfgRLyiGASGti6mbTfTSOnM6bVEcA1p5bDXmT9lw6/1JA9/yrWdVF7jRN3z6fKlu3Jjy2rnjjCNNoOgO4HIH0pycRO3Kq0l0oYEakUVgDiHnRRxG30wop7II2H5NFFZqYfbIf8ARXf5P/6pXlx2oorb4/GWfqHnT7fsj0FFFaoqS1bE7D4VFfxty2f1bun8LFfsNLRU0567TsLxS9eeLt25cHR3Zx8GJrpe1GBtiIRBJUaKBoWWeVFFc3yN8WUhy+zp6aVo8FxLvdCuzMp0KsxYEaaEHSKWimGrx/CIo8KKvooH2VyeGM4lgdR3UwdRPeKJjrFLRSx+yq+9lco8I+AqRrYjYbdKKKDRXEHQbGn2kGug26UlFAYH0iWwOGXoA/y+X/5rdeJ3cU5GQuxQHMELHKGOhIXaY0miirx8Jcwf+Ex/fP2CrmEclRJJ05+6loqftU8TYbf+YfbWvhl1X30UVc8Z5NCN6h4h7B/POiitWbNCjpTwI209NKKKhdMJzETrqN9a9B4DhkGGJCqDDHRQNYXX1ooqMjxSW7KwPCNhyHPesLtrw+2MJcYW0DBdDkWR6GKKKmKeaWbYyjQfDzoooqg//9k="/>
          <p:cNvSpPr>
            <a:spLocks noChangeAspect="1" noChangeArrowheads="1"/>
          </p:cNvSpPr>
          <p:nvPr/>
        </p:nvSpPr>
        <p:spPr bwMode="auto">
          <a:xfrm>
            <a:off x="63500"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10" name="Picture 71"/>
          <p:cNvPicPr>
            <a:picLocks noChangeAspect="1" noChangeArrowheads="1"/>
          </p:cNvPicPr>
          <p:nvPr/>
        </p:nvPicPr>
        <p:blipFill>
          <a:blip r:embed="rId4" cstate="print">
            <a:lum bright="-20000" contrast="20000"/>
          </a:blip>
          <a:srcRect/>
          <a:stretch>
            <a:fillRect/>
          </a:stretch>
        </p:blipFill>
        <p:spPr bwMode="auto">
          <a:xfrm rot="5400000">
            <a:off x="3503309" y="4650091"/>
            <a:ext cx="1801624" cy="2407443"/>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pPr marL="349250" indent="-349250"/>
            <a:r>
              <a:rPr lang="en-US" sz="3600" dirty="0" smtClean="0">
                <a:effectLst>
                  <a:glow rad="101600">
                    <a:schemeClr val="accent2">
                      <a:satMod val="175000"/>
                      <a:alpha val="40000"/>
                    </a:schemeClr>
                  </a:glow>
                </a:effectLst>
                <a:cs typeface="Times New Roman" pitchFamily="18" charset="0"/>
                <a:hlinkClick r:id="" action="ppaction://hlinkshowjump?jump=previousslide"/>
              </a:rPr>
              <a:t>Enables improved coordination of other related activities. </a:t>
            </a:r>
            <a:endParaRPr lang="en-US" sz="3600" dirty="0" smtClean="0">
              <a:solidFill>
                <a:srgbClr val="FF0000"/>
              </a:solidFill>
              <a:effectLst>
                <a:glow rad="101600">
                  <a:schemeClr val="accent2">
                    <a:satMod val="175000"/>
                    <a:alpha val="40000"/>
                  </a:schemeClr>
                </a:glow>
              </a:effectLst>
              <a:cs typeface="Times New Roman" pitchFamily="18" charset="0"/>
            </a:endParaRPr>
          </a:p>
        </p:txBody>
      </p:sp>
      <p:sp>
        <p:nvSpPr>
          <p:cNvPr id="7" name="Title 6"/>
          <p:cNvSpPr>
            <a:spLocks noGrp="1"/>
          </p:cNvSpPr>
          <p:nvPr>
            <p:ph type="title"/>
          </p:nvPr>
        </p:nvSpPr>
        <p:spPr/>
        <p:txBody>
          <a:bodyPr>
            <a:normAutofit fontScale="90000"/>
          </a:bodyPr>
          <a:lstStyle/>
          <a:p>
            <a:r>
              <a:rPr lang="en-US" dirty="0" smtClean="0"/>
              <a:t>Attributes of a Well-Planned Activity</a:t>
            </a:r>
            <a:endParaRPr lang="en-US" dirty="0"/>
          </a:p>
        </p:txBody>
      </p:sp>
      <p:sp>
        <p:nvSpPr>
          <p:cNvPr id="5" name="Rounded Rectangular Callout 4"/>
          <p:cNvSpPr/>
          <p:nvPr/>
        </p:nvSpPr>
        <p:spPr>
          <a:xfrm>
            <a:off x="3429000" y="3810000"/>
            <a:ext cx="4572000" cy="1524000"/>
          </a:xfrm>
          <a:prstGeom prst="wedgeRoundRectCallout">
            <a:avLst>
              <a:gd name="adj1" fmla="val -51505"/>
              <a:gd name="adj2" fmla="val -11351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Examples of related activities for pipe replacement are; headwalls, cleaning inlet ditches and tail ditches, trench restoration, installation of delineators and resetting guiderail.</a:t>
            </a:r>
          </a:p>
        </p:txBody>
      </p:sp>
      <p:sp>
        <p:nvSpPr>
          <p:cNvPr id="6"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9175752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5"/>
          <p:cNvSpPr txBox="1">
            <a:spLocks noChangeArrowheads="1"/>
          </p:cNvSpPr>
          <p:nvPr/>
        </p:nvSpPr>
        <p:spPr bwMode="auto">
          <a:xfrm>
            <a:off x="381000" y="1143000"/>
            <a:ext cx="7045326" cy="5139869"/>
          </a:xfrm>
          <a:prstGeom prst="rect">
            <a:avLst/>
          </a:prstGeom>
          <a:noFill/>
          <a:ln w="9525">
            <a:noFill/>
            <a:miter lim="800000"/>
            <a:headEnd/>
            <a:tailEnd/>
          </a:ln>
        </p:spPr>
        <p:txBody>
          <a:bodyPr wrap="square">
            <a:spAutoFit/>
          </a:bodyPr>
          <a:lstStyle/>
          <a:p>
            <a:pPr marL="342900" indent="-342900"/>
            <a:endParaRPr lang="en-US" sz="2400" dirty="0"/>
          </a:p>
          <a:p>
            <a:pPr marL="342900" indent="-342900">
              <a:buFont typeface="Wingdings" pitchFamily="2" charset="2"/>
              <a:buChar char="§"/>
            </a:pPr>
            <a:endParaRPr lang="en-US" sz="2400" dirty="0"/>
          </a:p>
          <a:p>
            <a:pPr marL="1263650" lvl="0" indent="-1263650"/>
            <a:r>
              <a:rPr lang="en-US" sz="2400" b="1" dirty="0"/>
              <a:t>Step </a:t>
            </a:r>
            <a:r>
              <a:rPr lang="en-US" sz="2400" b="1" dirty="0" smtClean="0"/>
              <a:t>17 – Join the sections of pipe together, concrete pipe (cont’d):</a:t>
            </a:r>
          </a:p>
          <a:p>
            <a:pPr marL="342900" lvl="0" indent="-342900"/>
            <a:endParaRPr lang="en-US" sz="2400" b="1" dirty="0" smtClean="0"/>
          </a:p>
          <a:p>
            <a:pPr marL="577850" indent="-336550">
              <a:buFont typeface="Arial" pitchFamily="34" charset="0"/>
              <a:buChar char="•"/>
            </a:pPr>
            <a:r>
              <a:rPr lang="en-US" sz="2400" dirty="0" smtClean="0"/>
              <a:t>Rolled Pipe Joint Mastic</a:t>
            </a:r>
          </a:p>
          <a:p>
            <a:pPr marL="577850" indent="-336550">
              <a:buFont typeface="Arial" pitchFamily="34" charset="0"/>
              <a:buChar char="•"/>
            </a:pPr>
            <a:r>
              <a:rPr lang="en-US" sz="2400" dirty="0" smtClean="0"/>
              <a:t>Pipe Joint Compound (5 Gal. Buckets)</a:t>
            </a:r>
          </a:p>
          <a:p>
            <a:pPr>
              <a:buFont typeface="Arial" pitchFamily="34" charset="0"/>
              <a:buChar char="•"/>
            </a:pPr>
            <a:endParaRPr lang="en-US" sz="2400" dirty="0" smtClean="0"/>
          </a:p>
          <a:p>
            <a:pPr marL="342900" indent="-342900"/>
            <a:endParaRPr lang="en-US" sz="2400" dirty="0" smtClean="0"/>
          </a:p>
          <a:p>
            <a:pPr marL="342900" lvl="0" indent="-342900">
              <a:buFont typeface="Arial" pitchFamily="34" charset="0"/>
              <a:buChar char="•"/>
            </a:pPr>
            <a:endParaRPr lang="en-US" sz="2400" b="1" dirty="0" smtClean="0"/>
          </a:p>
          <a:p>
            <a:pPr marL="342900" indent="-342900"/>
            <a:endParaRPr lang="en-US" sz="2400" b="1" dirty="0"/>
          </a:p>
          <a:p>
            <a:pPr marL="342900" indent="-342900">
              <a:buFont typeface="Wingdings" pitchFamily="2" charset="2"/>
              <a:buChar char="§"/>
            </a:pPr>
            <a:endParaRPr lang="en-US" sz="2400" dirty="0"/>
          </a:p>
          <a:p>
            <a:pPr marL="342900" indent="-342900"/>
            <a:endParaRPr lang="en-US" sz="2000" dirty="0"/>
          </a:p>
          <a:p>
            <a:pPr marL="342900" indent="-342900">
              <a:buFont typeface="Wingdings" pitchFamily="2" charset="2"/>
              <a:buNone/>
            </a:pPr>
            <a:endParaRPr lang="en-US" sz="2000" dirty="0"/>
          </a:p>
        </p:txBody>
      </p:sp>
      <p:sp>
        <p:nvSpPr>
          <p:cNvPr id="5126" name="Title 6"/>
          <p:cNvSpPr>
            <a:spLocks noGrp="1"/>
          </p:cNvSpPr>
          <p:nvPr>
            <p:ph type="title"/>
          </p:nvPr>
        </p:nvSpPr>
        <p:spPr/>
        <p:txBody>
          <a:bodyPr>
            <a:normAutofit/>
          </a:bodyPr>
          <a:lstStyle/>
          <a:p>
            <a:pPr eaLnBrk="1" hangingPunct="1"/>
            <a:r>
              <a:rPr lang="en-US" dirty="0" smtClean="0"/>
              <a:t>Operational Sequence Step 17</a:t>
            </a:r>
          </a:p>
        </p:txBody>
      </p:sp>
      <p:sp>
        <p:nvSpPr>
          <p:cNvPr id="31746" name="AutoShape 2" descr="data:image/jpeg;base64,/9j/4AAQSkZJRgABAQAAAQABAAD/2wCEAAkGBhQSEBQUExQVFRUVFBYVGBQYFBgUGBYVFxUWGBQYFBcYGyYeGBwkGhgWHy8gIycpLCwsFR8xNTAqNSYrLCkBCQoKDgwOGg8PGiwlHyQsLCksKSwpLCwsLCksLCwsKSksLCwsLCwsLCwsLCwsKSwpLCwsKSwsKSkpLCwpKSwsLP/AABEIAMIBAwMBIgACEQEDEQH/xAAcAAABBQEBAQAAAAAAAAAAAAAAAQIDBAUGBwj/xABHEAACAQIEAwUEBggEBQMFAAABAhEAAwQSITEFQVEGEyJhcTKBkaEHQrHB0fAUI1JicoKi4TNDkrIVFiRTwkRU8RclY5Oz/8QAGQEAAwEBAQAAAAAAAAAAAAAAAAECAwQF/8QAKBEBAQACAwACAQMDBQAAAAAAAAECERIhMQNBURNhkQTB8CIycYGh/9oADAMBAAIRAxEAPwD2oCiKmApMtVyY/poqeh0p4WjLStVMLAKAKQmgGkvZ1FAooMUUUUAUUU0mgFqHEMFBYkAASSTAAHMnlUtV8cT3bQYJG8AxPODoacTVe1i7bEBXUk7CdTAkx10qd0gVzuDsNbuqwcaqJhESRkUzMRpmrRPEUI3vbjbM3MT/AIUir3UcYtmjNVA4+2DE3gfNL4/3LFY1viVzGN3dh3FoHLev+ENP/bw5ABncG5BC6geLVdNo06cvRnrBAOCgMScKYAZiWOGOwV2OpsnkxModCcsFNnKaqaSmD0oaowtSLbpXQE0E/aPtp3dGo8RaOX3r/uFLcPVP7ynC9TO4NOTDml0Oz1u08XKclgCpO7FZ2xpMajD08U4LS1O1yEApaKKShRRRQBRRRQBRRRQBRRRQBRRRQBTacKRqCpuejPUDNrUiqarSJldnEzUOLXwMYJ0mBqTGugqwFqLFGEb0pbVr8uE4x2nTDDvHDjKkoplCzC1ZyqCA0SZ1gjWuUt/TPiCmXuQSWgEHNlEjKDKgFp6xy0Fa/wBKHiwhA0M2o9cqRp/LXneAwxULmiIWDOpOadesa/GlacjQxXbB3tXEZ7kOpBW6VuoWnITb0BUwTswHlqZ9H7D9ssPiTZtZWR8mVBlUJFtSCq6Bx4dY1GmpmvKb/Cs11GMEAGTGhJJjn5iup7A8Ez4q0uZlhHIdfCyuFBQr6HroYgiCZnkrjHtb4cEEESDoQRIIO4PWufCfoJCtrhCQFcnXDE6BHJ/yeSsfY2PhgrrcOxxYm3cgXUAzAbMp2uJ+6YOnIgjzN25bDAggEEQQdQQdwRV7qeMRiwKeLQrmsTi34cAMpuYYmEJYA4fT2XZv8rYKx9mQDpBDMf20e3buO2HZciZzLK5/y4EKZGt1R8dNKN0TGNTiPajCYclbt+0jDdS3iGk+yNZjlWPjOJW799bti8SAtsHIxysGxKIQ6HQ6MYkTrpXkmK4tcu3DeXxM91g8qQVnVmj3x6AdKXs3xx1xqCWObuw/hLbPaPiFuT7UHY6g770tnqvoelFZOA46LmSUuLnAIJtvl1XNGcqBsD5VpzT0naSio81GajR7PmiaZS5aC2dNJNLFLSM2aKdRQNG5qdTIig3RTG/yfRTBcFOzUhuFopAaWgxRRRQCU16fRQWkKpUgp1JFO0pNAGoMdbBtsDsRBgkaeoqeq3EnPdPETlMTMfKkbzH6Q8Eq2vCDoyL7U6HPvMn6tcMiklvFoDAAGx8+vX313Xbq85GVlEZhqDzD4gAa6nmduXnXJWEA1jWfz8qWRwo5azHLQnyFdj9H1sfpikfsP9nr51yljQyQNdz1Ndj9HLzidP2G+6fuqTd5xXhpuZXttku2ySj7jX2kcc0aACN9ARBANS8Nx/epMZWByuhMlHABKmN9wQdiCCNDVomsPj+Mt4dhfN23bYQrK7qgvJPsjMfbEkqfMg6GRZLXG2GR52Fi+dpEBVmfjXmXar/plu2ArXFcZbXiabSreVXDEk94oFuFG4gLqII6PtZ22wZtCMZBuWbgVLaC53ivAIzFSEIyxqQROo2ryzBdn7/GeIuMxCkl7l0jRELMRCzpJMBRHM8iaDjIxmHuKwKKBLEnMBB10Jka6H51c7G2+6xilioUFczAuQkuIJK6gCGqp2m4BaGIv/o6FUR8mQyxV1UC4ktqQLmYA+W5p/YvsquIxti1czIG3ytlYCRseR1pcvoa+3vnZy6Xt4dlxFq6kDwqslT3TaFw51GxBHwrpctc7wDsNh8JcFy2brOFK5rlwuYMTqRJ2rpKaejclLlpaKBokUtFFBiiikigCaKIooLswsDSRSLbiniqRvZkU5fSlmiaDLS02lpHsUs0lFA2JomiKIoHZZomkiikNkYVS4swWy5YwMu52q9VTin+Ew6gj5VUKvNO3WMRioRgSbpOnQPe8v3xXKhYWuh+kLH2+8A+vnbU22Xw57mgcqARJ2BrlcSSQi5iskyQNwFYwPltrpSpwz/joVVL2nAcDL4rZJkcgHnY9K6Psv2tXD3C4sXCe72eLQGYiJJk/VOynauaw7WlKlI/w2kzqYygSzGQNCImqHHOKkjKjZWYINN4l4iCYkGlJFbv07zi3b3F3oAuC0CSMlrQkBSY71pbluuWskYdcwYkszNqzSzHwtILN4jz3rkeCcRGULccGS/tGJGWBv6n5VsYntAqqhzoSCZh/IjkCY1PwrTGxnZS8d4apIgEDQiBrJJB5/w/mK0uxGOxdiziGw9y3cVRnuWCCLl1VVSxtXU8aOFaAIjTrM4w4wtwqAVnLEZtiWWAZHvrQwPF7tnDXQArgCQCNj3SoWkDlA5j2eVZZe9NcfO1rF4W1iLj30NzLePex3jDVgDrGXUHTblz3Nvstwi2mLt3U7xWV1AYF7hJLKDKk+IciPI1Xw3EDctrcyBC4DZBMAtyGYk7nmZq/Zx4w1trpUXBaAfIYhoYHXlvWkkRbdvUHxZnW7cHpZCfO4Kh4ZxHENZRwve5kVtQluSQCYYORH8teVXPp1CzkwlsGf3Rt7jS8E+lrDZES7av2nCqC9jugYUASTCseWhnnUL1XteBxRuLLIUYEgqSrQR5qSDViuK7J/SBg736tbz5yxI74BHYQNSRCk+nT312aOCJGo60FevTqKKKAKKKKAKKKKAZRRShabOQlFOiijatEApYooFI9CKIomiKAM1E0mSkCUx2fSEUoopGbFU+LW5tESV21ET8wavVS4u5FswpfUCAQN/NiBTTp472/vsjKGvIwLvAYkMADqTqZGwmBrXA8Tx6M1uBpmDGBsY5hfzqa7TtoLV6+QMPkuLcOdhlUtMT4kOvinfrVDuVI1sISRB8KxMRR6e9MBlwg5f0H71qC1dw4BhTmkkeDnPh1jTlXQtgQbttltIMkzoBMiBsKv8AesNlUe/18qrSd6cpbezuthz55R959PjSSiqP1LDKNdAPXWa683nidNBtrWZxQ94gzBeY9DDbE1WoJa4t7rM4PhiV0gaKBrEjSum7PcXsW8LfS6l1r91HVHDBLaSriCuYZswMEwdDHWcfG8MljGniPOfzvWl2UGES1ixi1d7hsH9G0uMBdh98m2vd+1pWO+2n03uANms2uQRQI8wI+Q+2rHaG5/0t4dbZHzFUOH4S93KqptqCo+q2YAiYiRrGlRcasXRh7pLIyqFEAMp1YAwSx5x8/Ob7mKZrk4HJqfImm2TqfT15iprthoiIknmNjHnUDWirDXpseVRLttl00BiSjqVJG0EGPKR0INevfRj2/Y4lMNcMrdlR5XACQR0BgiPMV4m1yY/v+NdN2Fu//c8FqAf0i3rHMvHLrtRIMsn1RNE1CHFODCq05+SWimqadSVBRXP8U7ZW7F1rbJcJWNRljVQ2knzooNv0lE00vTTaXWkM0genTQPUcN5UsN1FOzxTWemkBTUk1FnoZpo0JdJO8FOBqFbZqRRSulS37PoppalDUlbLVLizsEBW29w5l8KlAYnU+NlG08+dWi1I10DcgT1MfbQW3ivF7ZGIuZ1KtnMqYJB6EqSPgapxW12/7u3jLjBllpbKWjUIs6+ZI+dc8uJ0BIJMamMo9xcj5TWkZ1Zsr4qfeXWqK4hiZEAdQM39TZVHzqvjrvhO7mDAjOPgMqfI1RJ+JY9UtuQZYKdBqffG3vrIxGPUKmZwpOuUjUAz1ifWqeODG3DtvMKNcoHlAVfQL01qLiLBBbCkFgoc8okc+WvptFTVRfzhhmEMJOo06eVavBOyv6VYxjKPHYto4U/WUi9mgjYjKsa9a5fDcUnTKN9wSOWu2nLpW92f7athTiFy/q79gqztuvhcW2WIzAl4+fKpslVLpsYMxatgb5FA/wBIqn2oEYK4B1tj43AdaXAY2VWQPZUDWOQ5NFQdq8ROCfQiXt7jT2tdRpV2dJl7cFasxmH7rH3xyqkyxFXk0Deh+yrPZbA27+OsLeBNo3AbgBjwKCz6+inbWscW2WmUxrT4FjO7xOHufsXrT/6boY1V4lh8l24jKUKO6lf2SHII9x091Vg+npMVUFfZBABqQXFqhgccLlq2/wC3bR/9ShvvqYOK147cnLS0L4pe/qAMtEilxiuVeU9vb9z/AIheyq5H6uCLbMP8JOYFJXqbYmDEN7qKniv9WuTt/TFgCVGa6M2/6k+H+Ig/ZNb2D7Z4O7GTE2STyLhD/paDXzGtvp+fPaplkczv0k/ZVagfVgxSaajXbUax060HECvmjhHaPEYZgbV11A1A3XoZUiK6vA/Sjipm5lZeYCBTHkYPzBpzGJtye1nECoHxdcBY+kSw0Zrl5NJ1RYHl4bbH5UJ9IeGJg3bw6EqAPlbn5VUmMRblXejFjzp/6R0rhj2xwnPFH0LvPwBU1Wbt3gJ1vT6piD9oanZCnJ6CcZG5A9dKjPGUH10J6A5j8BXl2N+k3DqD3FlnYRDMiKh57gZ/iBVG39LN4TmsAjot17en82cfKp1Ff6nrj8V6B/XIVHxeBUNzizxooH8Tj/wDV5nb+lq3EnDsp1/zB9vhn4UifSvbLjNauARujID7vCJHvo0Wq7bHY+49u4rQVKwYSQfIszED3rWI1m2lxJREJV4He2/EYsEAQFWdzBHI1QxvbTCFHuZpPghXVnZiDJMA66QJ5VxHF768Wx623u28Oi22yMbbBWeV0YZjBO2boo3pZKxix22ulMeFUZDpHsoZITcJy+2lw+IW6vhMEkqcoBKuNxmeeUmdNK5rGcF/RMZ3Dvaud2VzPbzlFMyVBIGoG+hAOnIwzDYs27oHiW2zSzIWB56xPKfhU97XZNOsRSD4yoAA8cljI0OYnbXpG9WuI4hLFsu0eHady3LXrvr61mnhFqcxutsde9Oo1PKuS41iTduZUa41sHRnLNPU67VXaZItHiRcszalzHoINU85Zrv80ecyKhsYZs46CevQ9RWnwsrav23ZS8XgzJMAorAldtSetTpe2p2c7D3r1l7zlLFi2M7O8lmQeIlEESIjcrMiDU2Esi7ib9y+pyJhWeyHt5JBVbeFYqgAGjBpbqNTudM9rbV57du6pGGteM2i5Bv3PBlW4zbWxlBynQkCdNqnajtOHxuJZVBD4dE0uo4AHdPKshKt7OwPPqIp9RPd6VMDZTZgwACx4iRMa6TMbeVRcfwKrhXuDm9uDrsSQNJg7T76z14s2gUeEg+HTUQOXWZ131FWOLcRL4VwUI8aDNII0k8/F161G4vVc+hmdDGVtfOJ394re7CYdbmNwynY3JO+yKWOo1gwAfU9azMXigbVhFB8Fp5GYMM7XHLEAElZUICDHszGsm72LxiWcZYe44RVuauDlKBlK5xodAWBg6HLB0JFTJqrt6qPt7hsnEsUOt0sN/rgP6/WrnwK6Dt9xlMVj7t1Ig5VzL7Lm2oQunRWyyAdda5wNVFPI9y+h/juIvYa73tzOtp0tWww9hVt+yCoHLLvO1egpxD+D+qvFPo7tYIYG/dxF65burdORbeKewzDJbywFaDLEjMRp7q9E7M9qcGMLaDYvxQQ3e3s75gzTLEBmHQnXLFaS9MMse3WDiPRQffH20o4j+6P/wBi/hWBd7W4Ab4ux/qZifQBpPurN4v28wlu2r2rlq+zOq92D3ZAafExeYAjWetG/wB08bfp09/ihzHwjl/mL0orzfF/SIS5/UWuX/qbZ5Dnloo5Y/lf6eX4ecgRuB6/k06B+Y+6o7mB1Go+Mx+NOQBYAj4ieVKVZ7IBr95+ylDn8z/801mkiCBBnr8Klu3Z20676eY0p7hE7/Tl9v31G1wAkz56a6e6n3yNI57jmPxpmItqQCCYIiD1G5286XKHIlTET0I9PjypwYdPdVESCsN4Dzg6dRtTlY5hNxSPVgdvJevnU8lcV4gHnUVzTTryGtV0AkFm6Hc9PSabcxKSRMDrmadtZilzh3CxOT+7Tcn52/v86r28eomHaOmY7+Wb3Uv/ABcZpKT6KR9gquSeJWufsyOY0Pi8tOvSq9vEZTIOsEDkOWuvLSpLOOQR7QiNCoEjnymoiA2XnEyPcD9s/CmNVfwF4AeJ0PP2tPj9Y6fnm+/i0WIysT+8PmeX59Kxu61roOF9n1e0rddfz8KvldeM+Mt2rjEpOrJP8SwPTqfz5UxsagEyPcZY+7l+fStX/ldINc2pj6pPl8aXOw+ErUseNXKj2ROojnpHX8+lV7uNXMsAiDqdpOnWrvDxFu95Af7tKyltg3NRzbz5rSzGLa4RbS4HVtcx1Eg6A/hWVxHhYQu1sxlbbeFJgEabAwD5lfOLmBlc+oQQYaBvMbc6gxTshBmTHMaHMCGnTVTJ+NZ/S/tVt4E5pnSR16L+ffWzxi1GDaOd5P8AaarDDcwSF8PM6bD3/wBql45hCuGDZ3Oa4NC0iChKnXnp86OJ8mVdC9zajU5WJ6zLb+4CncI401gvCq63EKMjAkEHYggggjqOp3qG3/goQpDBoDftCG0AnkQPjTP0G4YIWZ8wJnyMRWemm0GNvKzSJGgmdZb6x05TVcU7EW2ViGEHp61Gpq4hscK4qtu2ysGMtOkR9Xr6Vr4Xj1gALN1Y/dVgZM9Qa561hB3XeGSM5XQwRoCCd53/ADNNCpuRcAPPSKlWnW4sK6i7ZdboRvGBmtuuhykgwTrzUnz0rI/SbpylssFlZSCDs8RodOfx9Kq4EeIMrMCAYJG2h135b1YxGJF/KqhQ+YKxEKHOwJX2QRzPnr1pbBLmNM6qCdNc28D+Giqz2ihysSpXQqwgj1BE0UlLNzENOaFgcp/tTDiHmYEbDfmRzouXiQBA0gnXp7qS5iPDqBvm36EeXnW22Bt3GspMgajYHX31EnFCPqg7cyDAO0z91VCSSTvSEetPQdx2f4XYxisVe4jqADb8LGDzEASJ51Nf7HgE5b4DTlyskbDYHN8dJ61xfDMebN1XUkcjBgwd9fn6gVu4vtSzKxJltww8JzCANtOVZ5Y1crN4ur4e4bbFWIEELOnQNp51mnGtptAiN9h5zTLtwsxZiSSZJOpJO80yrmKeTTt8TUjUuCBETm05RptUb4xfqsR6rNZzCmTS4yHytWr2LJEE5httGm/SpVxwO5Hv/Gs8mkosOVqC9rI8pg+fzp1hznPmse7SazLPtD1FT2sYVY8xP40pLKLZY0e6GuvLpXa8HEWLf8C/ZXnzY5v2R56R99aGH7YXkUKFSAI1B/GtuUYzGu8fY+lee5YPpVr/AJ2u6yia6c/xrOfHrlnxZ+YgZfODM0coONbnDv8ADuei/wC4/hVXFqFuqBGonpuQf7e6qvD+KNOTww0T10kiNetLjCXUNJlGK6fsmWX7HHwpZZQ8ca0WtBk12zRpJ5t01rMxF9gWg+EeEAz08zUdnipVSAWJJmTsD11qs+JZhJBM+UbaVm006JLgCoP3hM66SAdNtyKTtDxCSLfUqx6RDj7/AJVj2cW4YCG3UTGmhBGvrS492e+CR+yNByFPfRa7PxV5UJQ5syHL4VWNNyBI67+VS8GujODDOuubMp2JUSpUkhhJOmvrVbi1qcTcA27xoMab9asgMIC4lUAA07xljqYB9aWpfT3Z43cN2HW85K3cxIkB2dWJjmDbUkctP7VBxLsDetGb027WbKHcqeUgZ5BM6x4eW1Zfe3Zj9KWNP854qRlvEQcSjDp3xI8qMpNdUY2y9xnWcM3dEowYO/dG0AxcmfCQIjXYazrtWhhuHgM1u7ZcwcwkPbLL0nTK0ftSNxpvWdgb7Ap4jAu5gAdmUTPzHwrsuz3HbS2Xa8q96f8ADvBRnRlOkkCWUlUkE7AjWTUydequXfjnMVZVG/VT3bI++4ORvePTkQRWNZWZjp99e0Xe03DL6g30QEgEh7THKSNQGCnzG9UMV2U4Zd8VjvEzfWQsFMeV1Wn+UGjWoOW3mJZjqWk9SZMcvlRXoP8A9MzyxLRynDSY8yI+wUVJ7jz9MRr+TRiL0r7o+Y/Ctb/lR59ofD+9Ddmn2zD4H8a05/H+WPbBQGdN6W6jD2q1cJktJne0hKuVOdnMH+FSPvqa72nRXH/TYa4vQ2229Zmq314c/wCXPzTATOs11rfSJcAPc4XB2R1FjvG93eMwn3VzuK4m90lmuak7AR9gge7pS3+T1+FcUrAiJHP8Pwp+HsHKHO2aKfjroMQZrTXSN9oZmNAKrVOp0JqCpqoIpKkdY3qMmpNJhvbX+IfbSNufWi08EHoQfnTkGvlNAWikLuSZ391VWbX31ee4IjXnVJVXz8tt9Iny3pAx01q3ZsqAZ3pltRnHu5eVWu7k9JJ1JgRS9NErBWBAiI98zrVrBPmzLoc2YD+IHMv9Qj+amjA52Cq6SdpYjmTEkae+rN7hT2TBa2HRtV763mBBbcFhqDGlObno98ZLYQGSD5j0qVh4esgD/camxcK7exlJkbNoRJEjQxtvyqFrnKOnQa6/jU2VeNhbtkkyDufP9o9BVzBWrhUquXcGS0fsyBI15fGqK4j934PFbXZ9R3yOywqFySW08KKygnzKgRTm/Cy1612fB2c6Yi3iLlzOTKultUMiVVQxkaEa7zplpLvFOFtIfDXhOhhln3HNodN4++c/GYsSZO7k9Zjn7yPnWTxO8Gyldd/up5/0uN73f5ZY/wBTn5qfw7HhfFuGovdWRiEVzLC4O8k6bjOqtsNIrG47hMM17Nhu91GuYIZMRKqiAAeWvrWBZsEuB1/A1qcUw+dlYKMzJLsRu06z1rly+Ljl/vrafJLjuyMEKQAR0Y/AxVnAYkkheR3+H9qZw4+MfnmKrYdyDI35epEV0Y3vSbHT8ICTNxhlViBJ9ozt7p+e+5HVWO0Nr6rDwiNCdI5KIiPQV52+8clEfDc+8yffU6khOmb7Aa06+0WV31ztbdkwdPdRXB2w5AhoHSYop6n7l3+zqruIPT5jX41SfGMZ3B29N+f31Fd4ra2LsdBIVRp6EwaoXeKqPZk7xIykT/N9ledh8OU9itxFxKMxcxMbx7teus6+VZt1iYPlypcTiC+mgHT4fn3mopMRXbjLJodWmPt7/upFTSnyY2505NRHPzIHzNOhAl0g9R0nSpbrzsoFJ+i9XX3Zj9ix86dIp7o0iyGp7NigEU9bwpGiv3SCRpqsHT12qvP2VMVzSSdhoKiIpkWxbLMFHOnOo2H20xN/z0jlQEoC5kYDUGI6GNqht2j6ev8AaauYe7+r7vOsNrrm8EfV9nnPI8vOqotNlz8pinNX0u54ejAEzJ8x/eIFNua7VFmH7R+H96cGX9o/6f71pLImy3s5F1HPXbr5VLibguRIaRoDIJK/VDaCSBpOmkaaVDauQywZ8Q5Rzp90MoE6TJEe6NqVsvQ1Whw4WwlxSGkj2iiHKDE7nnC66RrqJNdX2a7K28RhjfuXbqKtxwMv7CkyxhSNNRAaPDprNcbwyzcud5kBOVMzNmjKi+0ZJjUaRuZAFWLPG7otm2GlSScugEFmJEBtQTOlc/ybvWP+RtjrXf8AleldnPo6wLWrV27iLzZ7avlzNbXxAN7QUEjXrV7tpwDB4axbFiELvBBvXG7xO6uEAqCSfFlMnpymvPOFdp8QbWSbhChR4WC6RpMv9lQYrEM7LKODJIMBjIGh0Y15+WXyT5Pf/f7OiY43FsphcBlsi8HLmxeNwWJy5+9t9yB3vS2XDRpO1YeIwVmTkt3IkwSwXTlvS42w4dSw7tlVzldgpkOqshBMz7QiPPlVPiHDWuMGDCCoZRr7PWPjV45Z73crP5LLDH6h64SCSCZggAkGNNNR6CmLduMwV2EoIGqyBuRA35b0tm5BC9AI8wBS4yQJXfmQBMRRM8rlq337GWGOvP8ApQwdqMj8s0HykwDScKw+a6gPmY/hkx8hVjAFTbymNZETrvypnA3/AF411h/9hrq+PLeV2xznUTHCNMwNac1nXL0ge/n8zWleTxH1/GmYjC/rS0CJBHwFa1CpftkNA2EDfyFFWsRZ8RpKOx09JHZW8fqfECk/5Mvf9sfBK9CB/MUE9Cfgag3nv/J17/t/JacOyd7/ALZ+Vddx3irWLD3QubIAcpJEywWJ5b1zVj6TFZfFYuIeqsj/ACIWqkt8K2RUPZK/ztH+iorvY+7/AO3U+5PnWtb+kSyZk3Rt7VpYGus5LknSqfF8QuKJezjr6EqAEt3e6WRt4XI111M0u4OmcexNw74Zf6KD2Df/ANqn9H412WB71baqGF0hFGY3A5mACzZFOYzPMzV3C3HYHMty3BI8VolTHNSGkr5xrRyGnnrdgGO+GX3QP9rCoz9G0/8ApyP5yf8Azr0X9KCtlN2yTpOrodfJhHLr9tSvxJFGuomJV0YT5Q0676wfKnyo08wb6MTysP7n/EmoH+jJp/wbsdQ4PyyV62MapEgXOvsPr6ECD8adax9sz4o56ysDnM7UcqOMeOXfowf9i774P/jUL/RZdjRH94n7BXuKuv7Q/wBXwp2cdR8RRyo4x4KfouxI/wAtj6I4/wDE1Wv9gMZlyBTlBkApdmOnsRE+VfQXejqPiPuNOz+Y+I/GjnRxfOjfRvi+Vo/1/elNsfR3igZuWXKx9TKDP81fRhu/maQ3h1o50afOmP7INatO5sYhconMxt5RqIJgzFY2KLEL3mpBjRlbSYacpMHzNe//AEl4rLwrFEQfAg363bYr59xCjukuAsc7PnGWFRsxIUNPiJXxbCJA1py7Gi4PHhJVQ0NodRtr19aq/pPKPm32A1d4dh0PeGMwEBQZBE6z4SNdPSrVm4Yy5EK67qfzNK3V6OTfqDh+M7tGOhJjT8a0bnEcrAkqVXP4lnWABInzge+qd7DAgKsKBuQAT0q5Y4PZygMbpYHVlKwRpoFNY34Zl3Y0nycWPf40xZmUBSREyZGokjzgAGenKobHFnXmYnb11NdeOD4WTCuQUIhlUEMYykFDpG/yp9rs/higJFq3clZzG86+EgmZUCG1B8jWnCa1xRy79cpdxyggx5j5/wB6U8Vnly/PKuxxHZW2zBrdrCuI9lb7gepUp7qr4fsHfDAiwpAM+F5MdJgelZz4sftd+SuQwtwgaIWM+HcwfICm4VHt3A5RhB1JUjT63yPzrWfgRLyiGASGti6mbTfTSOnM6bVEcA1p5bDXmT9lw6/1JA9/yrWdVF7jRN3z6fKlu3Jjy2rnjjCNNoOgO4HIH0pycRO3Kq0l0oYEakUVgDiHnRRxG30wop7II2H5NFFZqYfbIf8ARXf5P/6pXlx2oorb4/GWfqHnT7fsj0FFFaoqS1bE7D4VFfxty2f1bun8LFfsNLRU0567TsLxS9eeLt25cHR3Zx8GJrpe1GBtiIRBJUaKBoWWeVFFc3yN8WUhy+zp6aVo8FxLvdCuzMp0KsxYEaaEHSKWimGrx/CIo8KKvooH2VyeGM4lgdR3UwdRPeKJjrFLRSx+yq+9lco8I+AqRrYjYbdKKKDRXEHQbGn2kGug26UlFAYH0iWwOGXoA/y+X/5rdeJ3cU5GQuxQHMELHKGOhIXaY0miirx8Jcwf+Ex/fP2CrmEclRJJ05+6loqftU8TYbf+YfbWvhl1X30UVc8Z5NCN6h4h7B/POiitWbNCjpTwI209NKKKhdMJzETrqN9a9B4DhkGGJCqDDHRQNYXX1ooqMjxSW7KwPCNhyHPesLtrw+2MJcYW0DBdDkWR6GKKKmKeaWbYyjQfDzoooqg//9k="/>
          <p:cNvSpPr>
            <a:spLocks noChangeAspect="1" noChangeArrowheads="1"/>
          </p:cNvSpPr>
          <p:nvPr/>
        </p:nvSpPr>
        <p:spPr bwMode="auto">
          <a:xfrm>
            <a:off x="63500"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1748" name="AutoShape 4" descr="data:image/jpeg;base64,/9j/4AAQSkZJRgABAQAAAQABAAD/2wCEAAkGBhQSEBQUExQVFRUVFBYVGBQYFBgUGBYVFxUWGBQYFBcYGyYeGBwkGhgWHy8gIycpLCwsFR8xNTAqNSYrLCkBCQoKDgwOGg8PGiwlHyQsLCksKSwpLCwsLCksLCwsKSksLCwsLCwsLCwsLCwsKSwpLCwsKSwsKSkpLCwpKSwsLP/AABEIAMIBAwMBIgACEQEDEQH/xAAcAAABBQEBAQAAAAAAAAAAAAAAAQIDBAUGBwj/xABHEAACAQIEAwUEBggEBQMFAAABAhEAAwQSITEFQVEGEyJhcTKBkaEHQrHB0fAUI1JicoKi4TNDkrIVFiRTwkRU8RclY5Oz/8QAGQEAAwEBAQAAAAAAAAAAAAAAAAECAwQF/8QAKBEBAQACAwACAQMDBQAAAAAAAAECERIhMQNBURNhkQTB8CIycYGh/9oADAMBAAIRAxEAPwD2oCiKmApMtVyY/poqeh0p4WjLStVMLAKAKQmgGkvZ1FAooMUUUUAUUU0mgFqHEMFBYkAASSTAAHMnlUtV8cT3bQYJG8AxPODoacTVe1i7bEBXUk7CdTAkx10qd0gVzuDsNbuqwcaqJhESRkUzMRpmrRPEUI3vbjbM3MT/AIUir3UcYtmjNVA4+2DE3gfNL4/3LFY1viVzGN3dh3FoHLev+ENP/bw5ABncG5BC6geLVdNo06cvRnrBAOCgMScKYAZiWOGOwV2OpsnkxModCcsFNnKaqaSmD0oaowtSLbpXQE0E/aPtp3dGo8RaOX3r/uFLcPVP7ynC9TO4NOTDml0Oz1u08XKclgCpO7FZ2xpMajD08U4LS1O1yEApaKKShRRRQBRRRQBRRRQBRRRQBRRRQBTacKRqCpuejPUDNrUiqarSJldnEzUOLXwMYJ0mBqTGugqwFqLFGEb0pbVr8uE4x2nTDDvHDjKkoplCzC1ZyqCA0SZ1gjWuUt/TPiCmXuQSWgEHNlEjKDKgFp6xy0Fa/wBKHiwhA0M2o9cqRp/LXneAwxULmiIWDOpOadesa/GlacjQxXbB3tXEZ7kOpBW6VuoWnITb0BUwTswHlqZ9H7D9ssPiTZtZWR8mVBlUJFtSCq6Bx4dY1GmpmvKb/Cs11GMEAGTGhJJjn5iup7A8Ez4q0uZlhHIdfCyuFBQr6HroYgiCZnkrjHtb4cEEESDoQRIIO4PWufCfoJCtrhCQFcnXDE6BHJ/yeSsfY2PhgrrcOxxYm3cgXUAzAbMp2uJ+6YOnIgjzN25bDAggEEQQdQQdwRV7qeMRiwKeLQrmsTi34cAMpuYYmEJYA4fT2XZv8rYKx9mQDpBDMf20e3buO2HZciZzLK5/y4EKZGt1R8dNKN0TGNTiPajCYclbt+0jDdS3iGk+yNZjlWPjOJW799bti8SAtsHIxysGxKIQ6HQ6MYkTrpXkmK4tcu3DeXxM91g8qQVnVmj3x6AdKXs3xx1xqCWObuw/hLbPaPiFuT7UHY6g770tnqvoelFZOA46LmSUuLnAIJtvl1XNGcqBsD5VpzT0naSio81GajR7PmiaZS5aC2dNJNLFLSM2aKdRQNG5qdTIig3RTG/yfRTBcFOzUhuFopAaWgxRRRQCU16fRQWkKpUgp1JFO0pNAGoMdbBtsDsRBgkaeoqeq3EnPdPETlMTMfKkbzH6Q8Eq2vCDoyL7U6HPvMn6tcMiklvFoDAAGx8+vX313Xbq85GVlEZhqDzD4gAa6nmduXnXJWEA1jWfz8qWRwo5azHLQnyFdj9H1sfpikfsP9nr51yljQyQNdz1Ndj9HLzidP2G+6fuqTd5xXhpuZXttku2ySj7jX2kcc0aACN9ARBANS8Nx/epMZWByuhMlHABKmN9wQdiCCNDVomsPj+Mt4dhfN23bYQrK7qgvJPsjMfbEkqfMg6GRZLXG2GR52Fi+dpEBVmfjXmXar/plu2ArXFcZbXiabSreVXDEk94oFuFG4gLqII6PtZ22wZtCMZBuWbgVLaC53ivAIzFSEIyxqQROo2ryzBdn7/GeIuMxCkl7l0jRELMRCzpJMBRHM8iaDjIxmHuKwKKBLEnMBB10Jka6H51c7G2+6xilioUFczAuQkuIJK6gCGqp2m4BaGIv/o6FUR8mQyxV1UC4ktqQLmYA+W5p/YvsquIxti1czIG3ytlYCRseR1pcvoa+3vnZy6Xt4dlxFq6kDwqslT3TaFw51GxBHwrpctc7wDsNh8JcFy2brOFK5rlwuYMTqRJ2rpKaejclLlpaKBokUtFFBiiikigCaKIooLswsDSRSLbiniqRvZkU5fSlmiaDLS02lpHsUs0lFA2JomiKIoHZZomkiikNkYVS4swWy5YwMu52q9VTin+Ew6gj5VUKvNO3WMRioRgSbpOnQPe8v3xXKhYWuh+kLH2+8A+vnbU22Xw57mgcqARJ2BrlcSSQi5iskyQNwFYwPltrpSpwz/joVVL2nAcDL4rZJkcgHnY9K6Psv2tXD3C4sXCe72eLQGYiJJk/VOynauaw7WlKlI/w2kzqYygSzGQNCImqHHOKkjKjZWYINN4l4iCYkGlJFbv07zi3b3F3oAuC0CSMlrQkBSY71pbluuWskYdcwYkszNqzSzHwtILN4jz3rkeCcRGULccGS/tGJGWBv6n5VsYntAqqhzoSCZh/IjkCY1PwrTGxnZS8d4apIgEDQiBrJJB5/w/mK0uxGOxdiziGw9y3cVRnuWCCLl1VVSxtXU8aOFaAIjTrM4w4wtwqAVnLEZtiWWAZHvrQwPF7tnDXQArgCQCNj3SoWkDlA5j2eVZZe9NcfO1rF4W1iLj30NzLePex3jDVgDrGXUHTblz3Nvstwi2mLt3U7xWV1AYF7hJLKDKk+IciPI1Xw3EDctrcyBC4DZBMAtyGYk7nmZq/Zx4w1trpUXBaAfIYhoYHXlvWkkRbdvUHxZnW7cHpZCfO4Kh4ZxHENZRwve5kVtQluSQCYYORH8teVXPp1CzkwlsGf3Rt7jS8E+lrDZES7av2nCqC9jugYUASTCseWhnnUL1XteBxRuLLIUYEgqSrQR5qSDViuK7J/SBg736tbz5yxI74BHYQNSRCk+nT312aOCJGo60FevTqKKKAKKKKAKKKKAZRRShabOQlFOiijatEApYooFI9CKIomiKAM1E0mSkCUx2fSEUoopGbFU+LW5tESV21ET8wavVS4u5FswpfUCAQN/NiBTTp472/vsjKGvIwLvAYkMADqTqZGwmBrXA8Tx6M1uBpmDGBsY5hfzqa7TtoLV6+QMPkuLcOdhlUtMT4kOvinfrVDuVI1sISRB8KxMRR6e9MBlwg5f0H71qC1dw4BhTmkkeDnPh1jTlXQtgQbttltIMkzoBMiBsKv8AesNlUe/18qrSd6cpbezuthz55R959PjSSiqP1LDKNdAPXWa683nidNBtrWZxQ94gzBeY9DDbE1WoJa4t7rM4PhiV0gaKBrEjSum7PcXsW8LfS6l1r91HVHDBLaSriCuYZswMEwdDHWcfG8MljGniPOfzvWl2UGES1ixi1d7hsH9G0uMBdh98m2vd+1pWO+2n03uANms2uQRQI8wI+Q+2rHaG5/0t4dbZHzFUOH4S93KqptqCo+q2YAiYiRrGlRcasXRh7pLIyqFEAMp1YAwSx5x8/Ob7mKZrk4HJqfImm2TqfT15iprthoiIknmNjHnUDWirDXpseVRLttl00BiSjqVJG0EGPKR0INevfRj2/Y4lMNcMrdlR5XACQR0BgiPMV4m1yY/v+NdN2Fu//c8FqAf0i3rHMvHLrtRIMsn1RNE1CHFODCq05+SWimqadSVBRXP8U7ZW7F1rbJcJWNRljVQ2knzooNv0lE00vTTaXWkM0genTQPUcN5UsN1FOzxTWemkBTUk1FnoZpo0JdJO8FOBqFbZqRRSulS37PoppalDUlbLVLizsEBW29w5l8KlAYnU+NlG08+dWi1I10DcgT1MfbQW3ivF7ZGIuZ1KtnMqYJB6EqSPgapxW12/7u3jLjBllpbKWjUIs6+ZI+dc8uJ0BIJMamMo9xcj5TWkZ1Zsr4qfeXWqK4hiZEAdQM39TZVHzqvjrvhO7mDAjOPgMqfI1RJ+JY9UtuQZYKdBqffG3vrIxGPUKmZwpOuUjUAz1ifWqeODG3DtvMKNcoHlAVfQL01qLiLBBbCkFgoc8okc+WvptFTVRfzhhmEMJOo06eVavBOyv6VYxjKPHYto4U/WUi9mgjYjKsa9a5fDcUnTKN9wSOWu2nLpW92f7athTiFy/q79gqztuvhcW2WIzAl4+fKpslVLpsYMxatgb5FA/wBIqn2oEYK4B1tj43AdaXAY2VWQPZUDWOQ5NFQdq8ROCfQiXt7jT2tdRpV2dJl7cFasxmH7rH3xyqkyxFXk0Deh+yrPZbA27+OsLeBNo3AbgBjwKCz6+inbWscW2WmUxrT4FjO7xOHufsXrT/6boY1V4lh8l24jKUKO6lf2SHII9x091Vg+npMVUFfZBABqQXFqhgccLlq2/wC3bR/9ShvvqYOK147cnLS0L4pe/qAMtEilxiuVeU9vb9z/AIheyq5H6uCLbMP8JOYFJXqbYmDEN7qKniv9WuTt/TFgCVGa6M2/6k+H+Ig/ZNb2D7Z4O7GTE2STyLhD/paDXzGtvp+fPaplkczv0k/ZVagfVgxSaajXbUax060HECvmjhHaPEYZgbV11A1A3XoZUiK6vA/Sjipm5lZeYCBTHkYPzBpzGJtye1nECoHxdcBY+kSw0Zrl5NJ1RYHl4bbH5UJ9IeGJg3bw6EqAPlbn5VUmMRblXejFjzp/6R0rhj2xwnPFH0LvPwBU1Wbt3gJ1vT6piD9oanZCnJ6CcZG5A9dKjPGUH10J6A5j8BXl2N+k3DqD3FlnYRDMiKh57gZ/iBVG39LN4TmsAjot17en82cfKp1Ff6nrj8V6B/XIVHxeBUNzizxooH8Tj/wDV5nb+lq3EnDsp1/zB9vhn4UifSvbLjNauARujID7vCJHvo0Wq7bHY+49u4rQVKwYSQfIszED3rWI1m2lxJREJV4He2/EYsEAQFWdzBHI1QxvbTCFHuZpPghXVnZiDJMA66QJ5VxHF768Wx623u28Oi22yMbbBWeV0YZjBO2boo3pZKxix22ulMeFUZDpHsoZITcJy+2lw+IW6vhMEkqcoBKuNxmeeUmdNK5rGcF/RMZ3Dvaud2VzPbzlFMyVBIGoG+hAOnIwzDYs27oHiW2zSzIWB56xPKfhU97XZNOsRSD4yoAA8cljI0OYnbXpG9WuI4hLFsu0eHady3LXrvr61mnhFqcxutsde9Oo1PKuS41iTduZUa41sHRnLNPU67VXaZItHiRcszalzHoINU85Zrv80ecyKhsYZs46CevQ9RWnwsrav23ZS8XgzJMAorAldtSetTpe2p2c7D3r1l7zlLFi2M7O8lmQeIlEESIjcrMiDU2Esi7ib9y+pyJhWeyHt5JBVbeFYqgAGjBpbqNTudM9rbV57du6pGGteM2i5Bv3PBlW4zbWxlBynQkCdNqnajtOHxuJZVBD4dE0uo4AHdPKshKt7OwPPqIp9RPd6VMDZTZgwACx4iRMa6TMbeVRcfwKrhXuDm9uDrsSQNJg7T76z14s2gUeEg+HTUQOXWZ131FWOLcRL4VwUI8aDNII0k8/F161G4vVc+hmdDGVtfOJ394re7CYdbmNwynY3JO+yKWOo1gwAfU9azMXigbVhFB8Fp5GYMM7XHLEAElZUICDHszGsm72LxiWcZYe44RVuauDlKBlK5xodAWBg6HLB0JFTJqrt6qPt7hsnEsUOt0sN/rgP6/WrnwK6Dt9xlMVj7t1Ig5VzL7Lm2oQunRWyyAdda5wNVFPI9y+h/juIvYa73tzOtp0tWww9hVt+yCoHLLvO1egpxD+D+qvFPo7tYIYG/dxF65burdORbeKewzDJbywFaDLEjMRp7q9E7M9qcGMLaDYvxQQ3e3s75gzTLEBmHQnXLFaS9MMse3WDiPRQffH20o4j+6P/wBi/hWBd7W4Ab4ux/qZifQBpPurN4v28wlu2r2rlq+zOq92D3ZAafExeYAjWetG/wB08bfp09/ihzHwjl/mL0orzfF/SIS5/UWuX/qbZ5Dnloo5Y/lf6eX4ecgRuB6/k06B+Y+6o7mB1Go+Mx+NOQBYAj4ieVKVZ7IBr95+ylDn8z/801mkiCBBnr8Klu3Z20676eY0p7hE7/Tl9v31G1wAkz56a6e6n3yNI57jmPxpmItqQCCYIiD1G5286XKHIlTET0I9PjypwYdPdVESCsN4Dzg6dRtTlY5hNxSPVgdvJevnU8lcV4gHnUVzTTryGtV0AkFm6Hc9PSabcxKSRMDrmadtZilzh3CxOT+7Tcn52/v86r28eomHaOmY7+Wb3Uv/ABcZpKT6KR9gquSeJWufsyOY0Pi8tOvSq9vEZTIOsEDkOWuvLSpLOOQR7QiNCoEjnymoiA2XnEyPcD9s/CmNVfwF4AeJ0PP2tPj9Y6fnm+/i0WIysT+8PmeX59Kxu61roOF9n1e0rddfz8KvldeM+Mt2rjEpOrJP8SwPTqfz5UxsagEyPcZY+7l+fStX/ldINc2pj6pPl8aXOw+ErUseNXKj2ROojnpHX8+lV7uNXMsAiDqdpOnWrvDxFu95Af7tKyltg3NRzbz5rSzGLa4RbS4HVtcx1Eg6A/hWVxHhYQu1sxlbbeFJgEabAwD5lfOLmBlc+oQQYaBvMbc6gxTshBmTHMaHMCGnTVTJ+NZ/S/tVt4E5pnSR16L+ffWzxi1GDaOd5P8AaarDDcwSF8PM6bD3/wBql45hCuGDZ3Oa4NC0iChKnXnp86OJ8mVdC9zajU5WJ6zLb+4CncI401gvCq63EKMjAkEHYggggjqOp3qG3/goQpDBoDftCG0AnkQPjTP0G4YIWZ8wJnyMRWemm0GNvKzSJGgmdZb6x05TVcU7EW2ViGEHp61Gpq4hscK4qtu2ysGMtOkR9Xr6Vr4Xj1gALN1Y/dVgZM9Qa561hB3XeGSM5XQwRoCCd53/ADNNCpuRcAPPSKlWnW4sK6i7ZdboRvGBmtuuhykgwTrzUnz0rI/SbpylssFlZSCDs8RodOfx9Kq4EeIMrMCAYJG2h135b1YxGJF/KqhQ+YKxEKHOwJX2QRzPnr1pbBLmNM6qCdNc28D+Giqz2ihysSpXQqwgj1BE0UlLNzENOaFgcp/tTDiHmYEbDfmRzouXiQBA0gnXp7qS5iPDqBvm36EeXnW22Bt3GspMgajYHX31EnFCPqg7cyDAO0z91VCSSTvSEetPQdx2f4XYxisVe4jqADb8LGDzEASJ51Nf7HgE5b4DTlyskbDYHN8dJ61xfDMebN1XUkcjBgwd9fn6gVu4vtSzKxJltww8JzCANtOVZ5Y1crN4ur4e4bbFWIEELOnQNp51mnGtptAiN9h5zTLtwsxZiSSZJOpJO80yrmKeTTt8TUjUuCBETm05RptUb4xfqsR6rNZzCmTS4yHytWr2LJEE5httGm/SpVxwO5Hv/Gs8mkosOVqC9rI8pg+fzp1hznPmse7SazLPtD1FT2sYVY8xP40pLKLZY0e6GuvLpXa8HEWLf8C/ZXnzY5v2R56R99aGH7YXkUKFSAI1B/GtuUYzGu8fY+lee5YPpVr/AJ2u6yia6c/xrOfHrlnxZ+YgZfODM0coONbnDv8ADuei/wC4/hVXFqFuqBGonpuQf7e6qvD+KNOTww0T10kiNetLjCXUNJlGK6fsmWX7HHwpZZQ8ca0WtBk12zRpJ5t01rMxF9gWg+EeEAz08zUdnipVSAWJJmTsD11qs+JZhJBM+UbaVm006JLgCoP3hM66SAdNtyKTtDxCSLfUqx6RDj7/AJVj2cW4YCG3UTGmhBGvrS492e+CR+yNByFPfRa7PxV5UJQ5syHL4VWNNyBI67+VS8GujODDOuubMp2JUSpUkhhJOmvrVbi1qcTcA27xoMab9asgMIC4lUAA07xljqYB9aWpfT3Z43cN2HW85K3cxIkB2dWJjmDbUkctP7VBxLsDetGb027WbKHcqeUgZ5BM6x4eW1Zfe3Zj9KWNP854qRlvEQcSjDp3xI8qMpNdUY2y9xnWcM3dEowYO/dG0AxcmfCQIjXYazrtWhhuHgM1u7ZcwcwkPbLL0nTK0ftSNxpvWdgb7Ap4jAu5gAdmUTPzHwrsuz3HbS2Xa8q96f8ADvBRnRlOkkCWUlUkE7AjWTUydequXfjnMVZVG/VT3bI++4ORvePTkQRWNZWZjp99e0Xe03DL6g30QEgEh7THKSNQGCnzG9UMV2U4Zd8VjvEzfWQsFMeV1Wn+UGjWoOW3mJZjqWk9SZMcvlRXoP8A9MzyxLRynDSY8yI+wUVJ7jz9MRr+TRiL0r7o+Y/Ctb/lR59ofD+9Ddmn2zD4H8a05/H+WPbBQGdN6W6jD2q1cJktJne0hKuVOdnMH+FSPvqa72nRXH/TYa4vQ2229Zmq314c/wCXPzTATOs11rfSJcAPc4XB2R1FjvG93eMwn3VzuK4m90lmuak7AR9gge7pS3+T1+FcUrAiJHP8Pwp+HsHKHO2aKfjroMQZrTXSN9oZmNAKrVOp0JqCpqoIpKkdY3qMmpNJhvbX+IfbSNufWi08EHoQfnTkGvlNAWikLuSZ391VWbX31ee4IjXnVJVXz8tt9Iny3pAx01q3ZsqAZ3pltRnHu5eVWu7k9JJ1JgRS9NErBWBAiI98zrVrBPmzLoc2YD+IHMv9Qj+amjA52Cq6SdpYjmTEkae+rN7hT2TBa2HRtV763mBBbcFhqDGlObno98ZLYQGSD5j0qVh4esgD/camxcK7exlJkbNoRJEjQxtvyqFrnKOnQa6/jU2VeNhbtkkyDufP9o9BVzBWrhUquXcGS0fsyBI15fGqK4j934PFbXZ9R3yOywqFySW08KKygnzKgRTm/Cy1612fB2c6Yi3iLlzOTKultUMiVVQxkaEa7zplpLvFOFtIfDXhOhhln3HNodN4++c/GYsSZO7k9Zjn7yPnWTxO8Gyldd/up5/0uN73f5ZY/wBTn5qfw7HhfFuGovdWRiEVzLC4O8k6bjOqtsNIrG47hMM17Nhu91GuYIZMRKqiAAeWvrWBZsEuB1/A1qcUw+dlYKMzJLsRu06z1rly+Ljl/vrafJLjuyMEKQAR0Y/AxVnAYkkheR3+H9qZw4+MfnmKrYdyDI35epEV0Y3vSbHT8ICTNxhlViBJ9ozt7p+e+5HVWO0Nr6rDwiNCdI5KIiPQV52+8clEfDc+8yffU6khOmb7Aa06+0WV31ztbdkwdPdRXB2w5AhoHSYop6n7l3+zqruIPT5jX41SfGMZ3B29N+f31Fd4ra2LsdBIVRp6EwaoXeKqPZk7xIykT/N9ledh8OU9itxFxKMxcxMbx7teus6+VZt1iYPlypcTiC+mgHT4fn3mopMRXbjLJodWmPt7/upFTSnyY2505NRHPzIHzNOhAl0g9R0nSpbrzsoFJ+i9XX3Zj9ix86dIp7o0iyGp7NigEU9bwpGiv3SCRpqsHT12qvP2VMVzSSdhoKiIpkWxbLMFHOnOo2H20xN/z0jlQEoC5kYDUGI6GNqht2j6ev8AaauYe7+r7vOsNrrm8EfV9nnPI8vOqotNlz8pinNX0u54ejAEzJ8x/eIFNua7VFmH7R+H96cGX9o/6f71pLImy3s5F1HPXbr5VLibguRIaRoDIJK/VDaCSBpOmkaaVDauQywZ8Q5Rzp90MoE6TJEe6NqVsvQ1Whw4WwlxSGkj2iiHKDE7nnC66RrqJNdX2a7K28RhjfuXbqKtxwMv7CkyxhSNNRAaPDprNcbwyzcud5kBOVMzNmjKi+0ZJjUaRuZAFWLPG7otm2GlSScugEFmJEBtQTOlc/ybvWP+RtjrXf8AleldnPo6wLWrV27iLzZ7avlzNbXxAN7QUEjXrV7tpwDB4axbFiELvBBvXG7xO6uEAqCSfFlMnpymvPOFdp8QbWSbhChR4WC6RpMv9lQYrEM7LKODJIMBjIGh0Y15+WXyT5Pf/f7OiY43FsphcBlsi8HLmxeNwWJy5+9t9yB3vS2XDRpO1YeIwVmTkt3IkwSwXTlvS42w4dSw7tlVzldgpkOqshBMz7QiPPlVPiHDWuMGDCCoZRr7PWPjV45Z73crP5LLDH6h64SCSCZggAkGNNNR6CmLduMwV2EoIGqyBuRA35b0tm5BC9AI8wBS4yQJXfmQBMRRM8rlq337GWGOvP8ApQwdqMj8s0HykwDScKw+a6gPmY/hkx8hVjAFTbymNZETrvypnA3/AF411h/9hrq+PLeV2xznUTHCNMwNac1nXL0ge/n8zWleTxH1/GmYjC/rS0CJBHwFa1CpftkNA2EDfyFFWsRZ8RpKOx09JHZW8fqfECk/5Mvf9sfBK9CB/MUE9Cfgag3nv/J17/t/JacOyd7/ALZ+Vddx3irWLD3QubIAcpJEywWJ5b1zVj6TFZfFYuIeqsj/ACIWqkt8K2RUPZK/ztH+iorvY+7/AO3U+5PnWtb+kSyZk3Rt7VpYGus5LknSqfF8QuKJezjr6EqAEt3e6WRt4XI111M0u4OmcexNw74Zf6KD2Df/ANqn9H412WB71baqGF0hFGY3A5mACzZFOYzPMzV3C3HYHMty3BI8VolTHNSGkr5xrRyGnnrdgGO+GX3QP9rCoz9G0/8ApyP5yf8Azr0X9KCtlN2yTpOrodfJhHLr9tSvxJFGuomJV0YT5Q0676wfKnyo08wb6MTysP7n/EmoH+jJp/wbsdQ4PyyV62MapEgXOvsPr6ECD8adax9sz4o56ysDnM7UcqOMeOXfowf9i774P/jUL/RZdjRH94n7BXuKuv7Q/wBXwp2cdR8RRyo4x4KfouxI/wAtj6I4/wDE1Wv9gMZlyBTlBkApdmOnsRE+VfQXejqPiPuNOz+Y+I/GjnRxfOjfRvi+Vo/1/elNsfR3igZuWXKx9TKDP81fRhu/maQ3h1o50afOmP7INatO5sYhconMxt5RqIJgzFY2KLEL3mpBjRlbSYacpMHzNe//AEl4rLwrFEQfAg363bYr59xCjukuAsc7PnGWFRsxIUNPiJXxbCJA1py7Gi4PHhJVQ0NodRtr19aq/pPKPm32A1d4dh0PeGMwEBQZBE6z4SNdPSrVm4Yy5EK67qfzNK3V6OTfqDh+M7tGOhJjT8a0bnEcrAkqVXP4lnWABInzge+qd7DAgKsKBuQAT0q5Y4PZygMbpYHVlKwRpoFNY34Zl3Y0nycWPf40xZmUBSREyZGokjzgAGenKobHFnXmYnb11NdeOD4WTCuQUIhlUEMYykFDpG/yp9rs/higJFq3clZzG86+EgmZUCG1B8jWnCa1xRy79cpdxyggx5j5/wB6U8Vnly/PKuxxHZW2zBrdrCuI9lb7gepUp7qr4fsHfDAiwpAM+F5MdJgelZz4sftd+SuQwtwgaIWM+HcwfICm4VHt3A5RhB1JUjT63yPzrWfgRLyiGASGti6mbTfTSOnM6bVEcA1p5bDXmT9lw6/1JA9/yrWdVF7jRN3z6fKlu3Jjy2rnjjCNNoOgO4HIH0pycRO3Kq0l0oYEakUVgDiHnRRxG30wop7II2H5NFFZqYfbIf8ARXf5P/6pXlx2oorb4/GWfqHnT7fsj0FFFaoqS1bE7D4VFfxty2f1bun8LFfsNLRU0567TsLxS9eeLt25cHR3Zx8GJrpe1GBtiIRBJUaKBoWWeVFFc3yN8WUhy+zp6aVo8FxLvdCuzMp0KsxYEaaEHSKWimGrx/CIo8KKvooH2VyeGM4lgdR3UwdRPeKJjrFLRSx+yq+9lco8I+AqRrYjYbdKKKDRXEHQbGn2kGug26UlFAYH0iWwOGXoA/y+X/5rdeJ3cU5GQuxQHMELHKGOhIXaY0miirx8Jcwf+Ex/fP2CrmEclRJJ05+6loqftU8TYbf+YfbWvhl1X30UVc8Z5NCN6h4h7B/POiitWbNCjpTwI209NKKKhdMJzETrqN9a9B4DhkGGJCqDDHRQNYXX1ooqMjxSW7KwPCNhyHPesLtrw+2MJcYW0DBdDkWR6GKKKmKeaWbYyjQfDzoooqg//9k="/>
          <p:cNvSpPr>
            <a:spLocks noChangeAspect="1" noChangeArrowheads="1"/>
          </p:cNvSpPr>
          <p:nvPr/>
        </p:nvSpPr>
        <p:spPr bwMode="auto">
          <a:xfrm>
            <a:off x="63500"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1750" name="AutoShape 6" descr="data:image/jpeg;base64,/9j/4AAQSkZJRgABAQAAAQABAAD/2wCEAAkGBhQSEBQUExQVFRUVFBYVGBQYFBgUGBYVFxUWGBQYFBcYGyYeGBwkGhgWHy8gIycpLCwsFR8xNTAqNSYrLCkBCQoKDgwOGg8PGiwlHyQsLCksKSwpLCwsLCksLCwsKSksLCwsLCwsLCwsLCwsKSwpLCwsKSwsKSkpLCwpKSwsLP/AABEIAMIBAwMBIgACEQEDEQH/xAAcAAABBQEBAQAAAAAAAAAAAAAAAQIDBAUGBwj/xABHEAACAQIEAwUEBggEBQMFAAABAhEAAwQSITEFQVEGEyJhcTKBkaEHQrHB0fAUI1JicoKi4TNDkrIVFiRTwkRU8RclY5Oz/8QAGQEAAwEBAQAAAAAAAAAAAAAAAAECAwQF/8QAKBEBAQACAwACAQMDBQAAAAAAAAECERIhMQNBURNhkQTB8CIycYGh/9oADAMBAAIRAxEAPwD2oCiKmApMtVyY/poqeh0p4WjLStVMLAKAKQmgGkvZ1FAooMUUUUAUUU0mgFqHEMFBYkAASSTAAHMnlUtV8cT3bQYJG8AxPODoacTVe1i7bEBXUk7CdTAkx10qd0gVzuDsNbuqwcaqJhESRkUzMRpmrRPEUI3vbjbM3MT/AIUir3UcYtmjNVA4+2DE3gfNL4/3LFY1viVzGN3dh3FoHLev+ENP/bw5ABncG5BC6geLVdNo06cvRnrBAOCgMScKYAZiWOGOwV2OpsnkxModCcsFNnKaqaSmD0oaowtSLbpXQE0E/aPtp3dGo8RaOX3r/uFLcPVP7ynC9TO4NOTDml0Oz1u08XKclgCpO7FZ2xpMajD08U4LS1O1yEApaKKShRRRQBRRRQBRRRQBRRRQBRRRQBTacKRqCpuejPUDNrUiqarSJldnEzUOLXwMYJ0mBqTGugqwFqLFGEb0pbVr8uE4x2nTDDvHDjKkoplCzC1ZyqCA0SZ1gjWuUt/TPiCmXuQSWgEHNlEjKDKgFp6xy0Fa/wBKHiwhA0M2o9cqRp/LXneAwxULmiIWDOpOadesa/GlacjQxXbB3tXEZ7kOpBW6VuoWnITb0BUwTswHlqZ9H7D9ssPiTZtZWR8mVBlUJFtSCq6Bx4dY1GmpmvKb/Cs11GMEAGTGhJJjn5iup7A8Ez4q0uZlhHIdfCyuFBQr6HroYgiCZnkrjHtb4cEEESDoQRIIO4PWufCfoJCtrhCQFcnXDE6BHJ/yeSsfY2PhgrrcOxxYm3cgXUAzAbMp2uJ+6YOnIgjzN25bDAggEEQQdQQdwRV7qeMRiwKeLQrmsTi34cAMpuYYmEJYA4fT2XZv8rYKx9mQDpBDMf20e3buO2HZciZzLK5/y4EKZGt1R8dNKN0TGNTiPajCYclbt+0jDdS3iGk+yNZjlWPjOJW799bti8SAtsHIxysGxKIQ6HQ6MYkTrpXkmK4tcu3DeXxM91g8qQVnVmj3x6AdKXs3xx1xqCWObuw/hLbPaPiFuT7UHY6g770tnqvoelFZOA46LmSUuLnAIJtvl1XNGcqBsD5VpzT0naSio81GajR7PmiaZS5aC2dNJNLFLSM2aKdRQNG5qdTIig3RTG/yfRTBcFOzUhuFopAaWgxRRRQCU16fRQWkKpUgp1JFO0pNAGoMdbBtsDsRBgkaeoqeq3EnPdPETlMTMfKkbzH6Q8Eq2vCDoyL7U6HPvMn6tcMiklvFoDAAGx8+vX313Xbq85GVlEZhqDzD4gAa6nmduXnXJWEA1jWfz8qWRwo5azHLQnyFdj9H1sfpikfsP9nr51yljQyQNdz1Ndj9HLzidP2G+6fuqTd5xXhpuZXttku2ySj7jX2kcc0aACN9ARBANS8Nx/epMZWByuhMlHABKmN9wQdiCCNDVomsPj+Mt4dhfN23bYQrK7qgvJPsjMfbEkqfMg6GRZLXG2GR52Fi+dpEBVmfjXmXar/plu2ArXFcZbXiabSreVXDEk94oFuFG4gLqII6PtZ22wZtCMZBuWbgVLaC53ivAIzFSEIyxqQROo2ryzBdn7/GeIuMxCkl7l0jRELMRCzpJMBRHM8iaDjIxmHuKwKKBLEnMBB10Jka6H51c7G2+6xilioUFczAuQkuIJK6gCGqp2m4BaGIv/o6FUR8mQyxV1UC4ktqQLmYA+W5p/YvsquIxti1czIG3ytlYCRseR1pcvoa+3vnZy6Xt4dlxFq6kDwqslT3TaFw51GxBHwrpctc7wDsNh8JcFy2brOFK5rlwuYMTqRJ2rpKaejclLlpaKBokUtFFBiiikigCaKIooLswsDSRSLbiniqRvZkU5fSlmiaDLS02lpHsUs0lFA2JomiKIoHZZomkiikNkYVS4swWy5YwMu52q9VTin+Ew6gj5VUKvNO3WMRioRgSbpOnQPe8v3xXKhYWuh+kLH2+8A+vnbU22Xw57mgcqARJ2BrlcSSQi5iskyQNwFYwPltrpSpwz/joVVL2nAcDL4rZJkcgHnY9K6Psv2tXD3C4sXCe72eLQGYiJJk/VOynauaw7WlKlI/w2kzqYygSzGQNCImqHHOKkjKjZWYINN4l4iCYkGlJFbv07zi3b3F3oAuC0CSMlrQkBSY71pbluuWskYdcwYkszNqzSzHwtILN4jz3rkeCcRGULccGS/tGJGWBv6n5VsYntAqqhzoSCZh/IjkCY1PwrTGxnZS8d4apIgEDQiBrJJB5/w/mK0uxGOxdiziGw9y3cVRnuWCCLl1VVSxtXU8aOFaAIjTrM4w4wtwqAVnLEZtiWWAZHvrQwPF7tnDXQArgCQCNj3SoWkDlA5j2eVZZe9NcfO1rF4W1iLj30NzLePex3jDVgDrGXUHTblz3Nvstwi2mLt3U7xWV1AYF7hJLKDKk+IciPI1Xw3EDctrcyBC4DZBMAtyGYk7nmZq/Zx4w1trpUXBaAfIYhoYHXlvWkkRbdvUHxZnW7cHpZCfO4Kh4ZxHENZRwve5kVtQluSQCYYORH8teVXPp1CzkwlsGf3Rt7jS8E+lrDZES7av2nCqC9jugYUASTCseWhnnUL1XteBxRuLLIUYEgqSrQR5qSDViuK7J/SBg736tbz5yxI74BHYQNSRCk+nT312aOCJGo60FevTqKKKAKKKKAKKKKAZRRShabOQlFOiijatEApYooFI9CKIomiKAM1E0mSkCUx2fSEUoopGbFU+LW5tESV21ET8wavVS4u5FswpfUCAQN/NiBTTp472/vsjKGvIwLvAYkMADqTqZGwmBrXA8Tx6M1uBpmDGBsY5hfzqa7TtoLV6+QMPkuLcOdhlUtMT4kOvinfrVDuVI1sISRB8KxMRR6e9MBlwg5f0H71qC1dw4BhTmkkeDnPh1jTlXQtgQbttltIMkzoBMiBsKv8AesNlUe/18qrSd6cpbezuthz55R959PjSSiqP1LDKNdAPXWa683nidNBtrWZxQ94gzBeY9DDbE1WoJa4t7rM4PhiV0gaKBrEjSum7PcXsW8LfS6l1r91HVHDBLaSriCuYZswMEwdDHWcfG8MljGniPOfzvWl2UGES1ixi1d7hsH9G0uMBdh98m2vd+1pWO+2n03uANms2uQRQI8wI+Q+2rHaG5/0t4dbZHzFUOH4S93KqptqCo+q2YAiYiRrGlRcasXRh7pLIyqFEAMp1YAwSx5x8/Ob7mKZrk4HJqfImm2TqfT15iprthoiIknmNjHnUDWirDXpseVRLttl00BiSjqVJG0EGPKR0INevfRj2/Y4lMNcMrdlR5XACQR0BgiPMV4m1yY/v+NdN2Fu//c8FqAf0i3rHMvHLrtRIMsn1RNE1CHFODCq05+SWimqadSVBRXP8U7ZW7F1rbJcJWNRljVQ2knzooNv0lE00vTTaXWkM0genTQPUcN5UsN1FOzxTWemkBTUk1FnoZpo0JdJO8FOBqFbZqRRSulS37PoppalDUlbLVLizsEBW29w5l8KlAYnU+NlG08+dWi1I10DcgT1MfbQW3ivF7ZGIuZ1KtnMqYJB6EqSPgapxW12/7u3jLjBllpbKWjUIs6+ZI+dc8uJ0BIJMamMo9xcj5TWkZ1Zsr4qfeXWqK4hiZEAdQM39TZVHzqvjrvhO7mDAjOPgMqfI1RJ+JY9UtuQZYKdBqffG3vrIxGPUKmZwpOuUjUAz1ifWqeODG3DtvMKNcoHlAVfQL01qLiLBBbCkFgoc8okc+WvptFTVRfzhhmEMJOo06eVavBOyv6VYxjKPHYto4U/WUi9mgjYjKsa9a5fDcUnTKN9wSOWu2nLpW92f7athTiFy/q79gqztuvhcW2WIzAl4+fKpslVLpsYMxatgb5FA/wBIqn2oEYK4B1tj43AdaXAY2VWQPZUDWOQ5NFQdq8ROCfQiXt7jT2tdRpV2dJl7cFasxmH7rH3xyqkyxFXk0Deh+yrPZbA27+OsLeBNo3AbgBjwKCz6+inbWscW2WmUxrT4FjO7xOHufsXrT/6boY1V4lh8l24jKUKO6lf2SHII9x091Vg+npMVUFfZBABqQXFqhgccLlq2/wC3bR/9ShvvqYOK147cnLS0L4pe/qAMtEilxiuVeU9vb9z/AIheyq5H6uCLbMP8JOYFJXqbYmDEN7qKniv9WuTt/TFgCVGa6M2/6k+H+Ig/ZNb2D7Z4O7GTE2STyLhD/paDXzGtvp+fPaplkczv0k/ZVagfVgxSaajXbUax060HECvmjhHaPEYZgbV11A1A3XoZUiK6vA/Sjipm5lZeYCBTHkYPzBpzGJtye1nECoHxdcBY+kSw0Zrl5NJ1RYHl4bbH5UJ9IeGJg3bw6EqAPlbn5VUmMRblXejFjzp/6R0rhj2xwnPFH0LvPwBU1Wbt3gJ1vT6piD9oanZCnJ6CcZG5A9dKjPGUH10J6A5j8BXl2N+k3DqD3FlnYRDMiKh57gZ/iBVG39LN4TmsAjot17en82cfKp1Ff6nrj8V6B/XIVHxeBUNzizxooH8Tj/wDV5nb+lq3EnDsp1/zB9vhn4UifSvbLjNauARujID7vCJHvo0Wq7bHY+49u4rQVKwYSQfIszED3rWI1m2lxJREJV4He2/EYsEAQFWdzBHI1QxvbTCFHuZpPghXVnZiDJMA66QJ5VxHF768Wx623u28Oi22yMbbBWeV0YZjBO2boo3pZKxix22ulMeFUZDpHsoZITcJy+2lw+IW6vhMEkqcoBKuNxmeeUmdNK5rGcF/RMZ3Dvaud2VzPbzlFMyVBIGoG+hAOnIwzDYs27oHiW2zSzIWB56xPKfhU97XZNOsRSD4yoAA8cljI0OYnbXpG9WuI4hLFsu0eHady3LXrvr61mnhFqcxutsde9Oo1PKuS41iTduZUa41sHRnLNPU67VXaZItHiRcszalzHoINU85Zrv80ecyKhsYZs46CevQ9RWnwsrav23ZS8XgzJMAorAldtSetTpe2p2c7D3r1l7zlLFi2M7O8lmQeIlEESIjcrMiDU2Esi7ib9y+pyJhWeyHt5JBVbeFYqgAGjBpbqNTudM9rbV57du6pGGteM2i5Bv3PBlW4zbWxlBynQkCdNqnajtOHxuJZVBD4dE0uo4AHdPKshKt7OwPPqIp9RPd6VMDZTZgwACx4iRMa6TMbeVRcfwKrhXuDm9uDrsSQNJg7T76z14s2gUeEg+HTUQOXWZ131FWOLcRL4VwUI8aDNII0k8/F161G4vVc+hmdDGVtfOJ394re7CYdbmNwynY3JO+yKWOo1gwAfU9azMXigbVhFB8Fp5GYMM7XHLEAElZUICDHszGsm72LxiWcZYe44RVuauDlKBlK5xodAWBg6HLB0JFTJqrt6qPt7hsnEsUOt0sN/rgP6/WrnwK6Dt9xlMVj7t1Ig5VzL7Lm2oQunRWyyAdda5wNVFPI9y+h/juIvYa73tzOtp0tWww9hVt+yCoHLLvO1egpxD+D+qvFPo7tYIYG/dxF65burdORbeKewzDJbywFaDLEjMRp7q9E7M9qcGMLaDYvxQQ3e3s75gzTLEBmHQnXLFaS9MMse3WDiPRQffH20o4j+6P/wBi/hWBd7W4Ab4ux/qZifQBpPurN4v28wlu2r2rlq+zOq92D3ZAafExeYAjWetG/wB08bfp09/ihzHwjl/mL0orzfF/SIS5/UWuX/qbZ5Dnloo5Y/lf6eX4ecgRuB6/k06B+Y+6o7mB1Go+Mx+NOQBYAj4ieVKVZ7IBr95+ylDn8z/801mkiCBBnr8Klu3Z20676eY0p7hE7/Tl9v31G1wAkz56a6e6n3yNI57jmPxpmItqQCCYIiD1G5286XKHIlTET0I9PjypwYdPdVESCsN4Dzg6dRtTlY5hNxSPVgdvJevnU8lcV4gHnUVzTTryGtV0AkFm6Hc9PSabcxKSRMDrmadtZilzh3CxOT+7Tcn52/v86r28eomHaOmY7+Wb3Uv/ABcZpKT6KR9gquSeJWufsyOY0Pi8tOvSq9vEZTIOsEDkOWuvLSpLOOQR7QiNCoEjnymoiA2XnEyPcD9s/CmNVfwF4AeJ0PP2tPj9Y6fnm+/i0WIysT+8PmeX59Kxu61roOF9n1e0rddfz8KvldeM+Mt2rjEpOrJP8SwPTqfz5UxsagEyPcZY+7l+fStX/ldINc2pj6pPl8aXOw+ErUseNXKj2ROojnpHX8+lV7uNXMsAiDqdpOnWrvDxFu95Af7tKyltg3NRzbz5rSzGLa4RbS4HVtcx1Eg6A/hWVxHhYQu1sxlbbeFJgEabAwD5lfOLmBlc+oQQYaBvMbc6gxTshBmTHMaHMCGnTVTJ+NZ/S/tVt4E5pnSR16L+ffWzxi1GDaOd5P8AaarDDcwSF8PM6bD3/wBql45hCuGDZ3Oa4NC0iChKnXnp86OJ8mVdC9zajU5WJ6zLb+4CncI401gvCq63EKMjAkEHYggggjqOp3qG3/goQpDBoDftCG0AnkQPjTP0G4YIWZ8wJnyMRWemm0GNvKzSJGgmdZb6x05TVcU7EW2ViGEHp61Gpq4hscK4qtu2ysGMtOkR9Xr6Vr4Xj1gALN1Y/dVgZM9Qa561hB3XeGSM5XQwRoCCd53/ADNNCpuRcAPPSKlWnW4sK6i7ZdboRvGBmtuuhykgwTrzUnz0rI/SbpylssFlZSCDs8RodOfx9Kq4EeIMrMCAYJG2h135b1YxGJF/KqhQ+YKxEKHOwJX2QRzPnr1pbBLmNM6qCdNc28D+Giqz2ihysSpXQqwgj1BE0UlLNzENOaFgcp/tTDiHmYEbDfmRzouXiQBA0gnXp7qS5iPDqBvm36EeXnW22Bt3GspMgajYHX31EnFCPqg7cyDAO0z91VCSSTvSEetPQdx2f4XYxisVe4jqADb8LGDzEASJ51Nf7HgE5b4DTlyskbDYHN8dJ61xfDMebN1XUkcjBgwd9fn6gVu4vtSzKxJltww8JzCANtOVZ5Y1crN4ur4e4bbFWIEELOnQNp51mnGtptAiN9h5zTLtwsxZiSSZJOpJO80yrmKeTTt8TUjUuCBETm05RptUb4xfqsR6rNZzCmTS4yHytWr2LJEE5httGm/SpVxwO5Hv/Gs8mkosOVqC9rI8pg+fzp1hznPmse7SazLPtD1FT2sYVY8xP40pLKLZY0e6GuvLpXa8HEWLf8C/ZXnzY5v2R56R99aGH7YXkUKFSAI1B/GtuUYzGu8fY+lee5YPpVr/AJ2u6yia6c/xrOfHrlnxZ+YgZfODM0coONbnDv8ADuei/wC4/hVXFqFuqBGonpuQf7e6qvD+KNOTww0T10kiNetLjCXUNJlGK6fsmWX7HHwpZZQ8ca0WtBk12zRpJ5t01rMxF9gWg+EeEAz08zUdnipVSAWJJmTsD11qs+JZhJBM+UbaVm006JLgCoP3hM66SAdNtyKTtDxCSLfUqx6RDj7/AJVj2cW4YCG3UTGmhBGvrS492e+CR+yNByFPfRa7PxV5UJQ5syHL4VWNNyBI67+VS8GujODDOuubMp2JUSpUkhhJOmvrVbi1qcTcA27xoMab9asgMIC4lUAA07xljqYB9aWpfT3Z43cN2HW85K3cxIkB2dWJjmDbUkctP7VBxLsDetGb027WbKHcqeUgZ5BM6x4eW1Zfe3Zj9KWNP854qRlvEQcSjDp3xI8qMpNdUY2y9xnWcM3dEowYO/dG0AxcmfCQIjXYazrtWhhuHgM1u7ZcwcwkPbLL0nTK0ftSNxpvWdgb7Ap4jAu5gAdmUTPzHwrsuz3HbS2Xa8q96f8ADvBRnRlOkkCWUlUkE7AjWTUydequXfjnMVZVG/VT3bI++4ORvePTkQRWNZWZjp99e0Xe03DL6g30QEgEh7THKSNQGCnzG9UMV2U4Zd8VjvEzfWQsFMeV1Wn+UGjWoOW3mJZjqWk9SZMcvlRXoP8A9MzyxLRynDSY8yI+wUVJ7jz9MRr+TRiL0r7o+Y/Ctb/lR59ofD+9Ddmn2zD4H8a05/H+WPbBQGdN6W6jD2q1cJktJne0hKuVOdnMH+FSPvqa72nRXH/TYa4vQ2229Zmq314c/wCXPzTATOs11rfSJcAPc4XB2R1FjvG93eMwn3VzuK4m90lmuak7AR9gge7pS3+T1+FcUrAiJHP8Pwp+HsHKHO2aKfjroMQZrTXSN9oZmNAKrVOp0JqCpqoIpKkdY3qMmpNJhvbX+IfbSNufWi08EHoQfnTkGvlNAWikLuSZ391VWbX31ee4IjXnVJVXz8tt9Iny3pAx01q3ZsqAZ3pltRnHu5eVWu7k9JJ1JgRS9NErBWBAiI98zrVrBPmzLoc2YD+IHMv9Qj+amjA52Cq6SdpYjmTEkae+rN7hT2TBa2HRtV763mBBbcFhqDGlObno98ZLYQGSD5j0qVh4esgD/camxcK7exlJkbNoRJEjQxtvyqFrnKOnQa6/jU2VeNhbtkkyDufP9o9BVzBWrhUquXcGS0fsyBI15fGqK4j934PFbXZ9R3yOywqFySW08KKygnzKgRTm/Cy1612fB2c6Yi3iLlzOTKultUMiVVQxkaEa7zplpLvFOFtIfDXhOhhln3HNodN4++c/GYsSZO7k9Zjn7yPnWTxO8Gyldd/up5/0uN73f5ZY/wBTn5qfw7HhfFuGovdWRiEVzLC4O8k6bjOqtsNIrG47hMM17Nhu91GuYIZMRKqiAAeWvrWBZsEuB1/A1qcUw+dlYKMzJLsRu06z1rly+Ljl/vrafJLjuyMEKQAR0Y/AxVnAYkkheR3+H9qZw4+MfnmKrYdyDI35epEV0Y3vSbHT8ICTNxhlViBJ9ozt7p+e+5HVWO0Nr6rDwiNCdI5KIiPQV52+8clEfDc+8yffU6khOmb7Aa06+0WV31ztbdkwdPdRXB2w5AhoHSYop6n7l3+zqruIPT5jX41SfGMZ3B29N+f31Fd4ra2LsdBIVRp6EwaoXeKqPZk7xIykT/N9ledh8OU9itxFxKMxcxMbx7teus6+VZt1iYPlypcTiC+mgHT4fn3mopMRXbjLJodWmPt7/upFTSnyY2505NRHPzIHzNOhAl0g9R0nSpbrzsoFJ+i9XX3Zj9ix86dIp7o0iyGp7NigEU9bwpGiv3SCRpqsHT12qvP2VMVzSSdhoKiIpkWxbLMFHOnOo2H20xN/z0jlQEoC5kYDUGI6GNqht2j6ev8AaauYe7+r7vOsNrrm8EfV9nnPI8vOqotNlz8pinNX0u54ejAEzJ8x/eIFNua7VFmH7R+H96cGX9o/6f71pLImy3s5F1HPXbr5VLibguRIaRoDIJK/VDaCSBpOmkaaVDauQywZ8Q5Rzp90MoE6TJEe6NqVsvQ1Whw4WwlxSGkj2iiHKDE7nnC66RrqJNdX2a7K28RhjfuXbqKtxwMv7CkyxhSNNRAaPDprNcbwyzcud5kBOVMzNmjKi+0ZJjUaRuZAFWLPG7otm2GlSScugEFmJEBtQTOlc/ybvWP+RtjrXf8AleldnPo6wLWrV27iLzZ7avlzNbXxAN7QUEjXrV7tpwDB4axbFiELvBBvXG7xO6uEAqCSfFlMnpymvPOFdp8QbWSbhChR4WC6RpMv9lQYrEM7LKODJIMBjIGh0Y15+WXyT5Pf/f7OiY43FsphcBlsi8HLmxeNwWJy5+9t9yB3vS2XDRpO1YeIwVmTkt3IkwSwXTlvS42w4dSw7tlVzldgpkOqshBMz7QiPPlVPiHDWuMGDCCoZRr7PWPjV45Z73crP5LLDH6h64SCSCZggAkGNNNR6CmLduMwV2EoIGqyBuRA35b0tm5BC9AI8wBS4yQJXfmQBMRRM8rlq337GWGOvP8ApQwdqMj8s0HykwDScKw+a6gPmY/hkx8hVjAFTbymNZETrvypnA3/AF411h/9hrq+PLeV2xznUTHCNMwNac1nXL0ge/n8zWleTxH1/GmYjC/rS0CJBHwFa1CpftkNA2EDfyFFWsRZ8RpKOx09JHZW8fqfECk/5Mvf9sfBK9CB/MUE9Cfgag3nv/J17/t/JacOyd7/ALZ+Vddx3irWLD3QubIAcpJEywWJ5b1zVj6TFZfFYuIeqsj/ACIWqkt8K2RUPZK/ztH+iorvY+7/AO3U+5PnWtb+kSyZk3Rt7VpYGus5LknSqfF8QuKJezjr6EqAEt3e6WRt4XI111M0u4OmcexNw74Zf6KD2Df/ANqn9H412WB71baqGF0hFGY3A5mACzZFOYzPMzV3C3HYHMty3BI8VolTHNSGkr5xrRyGnnrdgGO+GX3QP9rCoz9G0/8ApyP5yf8Azr0X9KCtlN2yTpOrodfJhHLr9tSvxJFGuomJV0YT5Q0676wfKnyo08wb6MTysP7n/EmoH+jJp/wbsdQ4PyyV62MapEgXOvsPr6ECD8adax9sz4o56ysDnM7UcqOMeOXfowf9i774P/jUL/RZdjRH94n7BXuKuv7Q/wBXwp2cdR8RRyo4x4KfouxI/wAtj6I4/wDE1Wv9gMZlyBTlBkApdmOnsRE+VfQXejqPiPuNOz+Y+I/GjnRxfOjfRvi+Vo/1/elNsfR3igZuWXKx9TKDP81fRhu/maQ3h1o50afOmP7INatO5sYhconMxt5RqIJgzFY2KLEL3mpBjRlbSYacpMHzNe//AEl4rLwrFEQfAg363bYr59xCjukuAsc7PnGWFRsxIUNPiJXxbCJA1py7Gi4PHhJVQ0NodRtr19aq/pPKPm32A1d4dh0PeGMwEBQZBE6z4SNdPSrVm4Yy5EK67qfzNK3V6OTfqDh+M7tGOhJjT8a0bnEcrAkqVXP4lnWABInzge+qd7DAgKsKBuQAT0q5Y4PZygMbpYHVlKwRpoFNY34Zl3Y0nycWPf40xZmUBSREyZGokjzgAGenKobHFnXmYnb11NdeOD4WTCuQUIhlUEMYykFDpG/yp9rs/higJFq3clZzG86+EgmZUCG1B8jWnCa1xRy79cpdxyggx5j5/wB6U8Vnly/PKuxxHZW2zBrdrCuI9lb7gepUp7qr4fsHfDAiwpAM+F5MdJgelZz4sftd+SuQwtwgaIWM+HcwfICm4VHt3A5RhB1JUjT63yPzrWfgRLyiGASGti6mbTfTSOnM6bVEcA1p5bDXmT9lw6/1JA9/yrWdVF7jRN3z6fKlu3Jjy2rnjjCNNoOgO4HIH0pycRO3Kq0l0oYEakUVgDiHnRRxG30wop7II2H5NFFZqYfbIf8ARXf5P/6pXlx2oorb4/GWfqHnT7fsj0FFFaoqS1bE7D4VFfxty2f1bun8LFfsNLRU0567TsLxS9eeLt25cHR3Zx8GJrpe1GBtiIRBJUaKBoWWeVFFc3yN8WUhy+zp6aVo8FxLvdCuzMp0KsxYEaaEHSKWimGrx/CIo8KKvooH2VyeGM4lgdR3UwdRPeKJjrFLRSx+yq+9lco8I+AqRrYjYbdKKKDRXEHQbGn2kGug26UlFAYH0iWwOGXoA/y+X/5rdeJ3cU5GQuxQHMELHKGOhIXaY0miirx8Jcwf+Ex/fP2CrmEclRJJ05+6loqftU8TYbf+YfbWvhl1X30UVc8Z5NCN6h4h7B/POiitWbNCjpTwI209NKKKhdMJzETrqN9a9B4DhkGGJCqDDHRQNYXX1ooqMjxSW7KwPCNhyHPesLtrw+2MJcYW0DBdDkWR6GKKKmKeaWbYyjQfDzoooqg//9k="/>
          <p:cNvSpPr>
            <a:spLocks noChangeAspect="1" noChangeArrowheads="1"/>
          </p:cNvSpPr>
          <p:nvPr/>
        </p:nvSpPr>
        <p:spPr bwMode="auto">
          <a:xfrm>
            <a:off x="63500"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9" name="Picture 21"/>
          <p:cNvPicPr>
            <a:picLocks noChangeAspect="1" noChangeArrowheads="1"/>
          </p:cNvPicPr>
          <p:nvPr/>
        </p:nvPicPr>
        <p:blipFill>
          <a:blip r:embed="rId4" cstate="email">
            <a:lum bright="-10000" contrast="20000"/>
            <a:extLst>
              <a:ext uri="{28A0092B-C50C-407E-A947-70E740481C1C}">
                <a14:useLocalDpi xmlns:a14="http://schemas.microsoft.com/office/drawing/2010/main"/>
              </a:ext>
            </a:extLst>
          </a:blip>
          <a:srcRect/>
          <a:stretch>
            <a:fillRect/>
          </a:stretch>
        </p:blipFill>
        <p:spPr bwMode="auto">
          <a:xfrm>
            <a:off x="914399" y="3733800"/>
            <a:ext cx="2948141" cy="2209800"/>
          </a:xfrm>
          <a:prstGeom prst="rect">
            <a:avLst/>
          </a:prstGeom>
          <a:ln>
            <a:noFill/>
          </a:ln>
          <a:effectLst>
            <a:outerShdw blurRad="292100" dist="139700" dir="2700000" algn="tl" rotWithShape="0">
              <a:srgbClr val="333333">
                <a:alpha val="65000"/>
              </a:srgbClr>
            </a:outerShdw>
          </a:effectLst>
        </p:spPr>
      </p:pic>
      <p:pic>
        <p:nvPicPr>
          <p:cNvPr id="12" name="Picture 2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1999" y="3810000"/>
            <a:ext cx="2843770" cy="21336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5"/>
          <p:cNvSpPr txBox="1">
            <a:spLocks noChangeArrowheads="1"/>
          </p:cNvSpPr>
          <p:nvPr/>
        </p:nvSpPr>
        <p:spPr bwMode="auto">
          <a:xfrm>
            <a:off x="346074" y="838200"/>
            <a:ext cx="8035926" cy="2185214"/>
          </a:xfrm>
          <a:prstGeom prst="rect">
            <a:avLst/>
          </a:prstGeom>
          <a:noFill/>
          <a:ln w="9525">
            <a:noFill/>
            <a:miter lim="800000"/>
            <a:headEnd/>
            <a:tailEnd/>
          </a:ln>
        </p:spPr>
        <p:txBody>
          <a:bodyPr wrap="square">
            <a:spAutoFit/>
          </a:bodyPr>
          <a:lstStyle/>
          <a:p>
            <a:pPr marL="342900" indent="-342900"/>
            <a:endParaRPr lang="en-US" sz="2000" dirty="0"/>
          </a:p>
          <a:p>
            <a:pPr marL="342900" indent="-342900">
              <a:buFont typeface="Wingdings" pitchFamily="2" charset="2"/>
              <a:buChar char="§"/>
            </a:pPr>
            <a:endParaRPr lang="en-US" sz="2000" dirty="0"/>
          </a:p>
          <a:p>
            <a:pPr marL="342900" lvl="0" indent="-342900"/>
            <a:r>
              <a:rPr lang="en-US" sz="2000" b="1" dirty="0"/>
              <a:t>Step </a:t>
            </a:r>
            <a:r>
              <a:rPr lang="en-US" sz="2000" b="1" dirty="0" smtClean="0"/>
              <a:t>18 – Ensure pipe is properly aligned:</a:t>
            </a:r>
          </a:p>
          <a:p>
            <a:pPr marL="342900" lvl="0" indent="339725">
              <a:buFont typeface="Arial" pitchFamily="34" charset="0"/>
              <a:buChar char="•"/>
            </a:pPr>
            <a:endParaRPr lang="en-US" sz="2000" dirty="0" smtClean="0"/>
          </a:p>
          <a:p>
            <a:pPr marL="342900" indent="-342900"/>
            <a:endParaRPr lang="en-US" sz="2000" b="1" dirty="0"/>
          </a:p>
          <a:p>
            <a:pPr marL="463550" indent="-354013">
              <a:buFont typeface="Arial" pitchFamily="34" charset="0"/>
              <a:buChar char="•"/>
            </a:pPr>
            <a:endParaRPr lang="en-US" dirty="0"/>
          </a:p>
          <a:p>
            <a:pPr marL="342900" indent="-342900">
              <a:buFont typeface="Wingdings" pitchFamily="2" charset="2"/>
              <a:buNone/>
            </a:pPr>
            <a:endParaRPr lang="en-US" dirty="0"/>
          </a:p>
        </p:txBody>
      </p:sp>
      <p:sp>
        <p:nvSpPr>
          <p:cNvPr id="5126" name="Title 6"/>
          <p:cNvSpPr>
            <a:spLocks noGrp="1"/>
          </p:cNvSpPr>
          <p:nvPr>
            <p:ph type="title"/>
          </p:nvPr>
        </p:nvSpPr>
        <p:spPr/>
        <p:txBody>
          <a:bodyPr>
            <a:normAutofit/>
          </a:bodyPr>
          <a:lstStyle/>
          <a:p>
            <a:pPr eaLnBrk="1" hangingPunct="1"/>
            <a:r>
              <a:rPr lang="en-US" dirty="0" smtClean="0"/>
              <a:t>Operational Sequence Step 18</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9"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67000" y="2209800"/>
            <a:ext cx="3768368" cy="3276600"/>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2362200" y="5791200"/>
            <a:ext cx="4572000" cy="646331"/>
          </a:xfrm>
          <a:prstGeom prst="rect">
            <a:avLst/>
          </a:prstGeom>
          <a:solidFill>
            <a:schemeClr val="bg1"/>
          </a:solidFill>
          <a:ln>
            <a:solidFill>
              <a:schemeClr val="tx1"/>
            </a:solidFill>
          </a:ln>
        </p:spPr>
        <p:txBody>
          <a:bodyPr>
            <a:spAutoFit/>
          </a:bodyPr>
          <a:lstStyle/>
          <a:p>
            <a:pPr algn="ctr"/>
            <a:r>
              <a:rPr lang="en-US" dirty="0" smtClean="0"/>
              <a:t>Very nice pipe alignment both Horizontally and vertically.</a:t>
            </a:r>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381000" y="1295400"/>
            <a:ext cx="4572000" cy="4985980"/>
          </a:xfrm>
          <a:prstGeom prst="rect">
            <a:avLst/>
          </a:prstGeom>
          <a:noFill/>
          <a:ln w="9525">
            <a:noFill/>
            <a:miter lim="800000"/>
            <a:headEnd/>
            <a:tailEnd/>
          </a:ln>
        </p:spPr>
        <p:txBody>
          <a:bodyPr wrap="square">
            <a:spAutoFit/>
          </a:bodyPr>
          <a:lstStyle/>
          <a:p>
            <a:pPr marL="1023938" lvl="0" indent="-1023938"/>
            <a:r>
              <a:rPr lang="en-US" sz="2000" b="1" dirty="0"/>
              <a:t>Step </a:t>
            </a:r>
            <a:r>
              <a:rPr lang="en-US" sz="2000" b="1" dirty="0" smtClean="0"/>
              <a:t>19 – Backfilling the pipe trench, first lift:</a:t>
            </a:r>
          </a:p>
          <a:p>
            <a:pPr marL="342900" lvl="0" indent="-342900"/>
            <a:endParaRPr lang="en-US" sz="2000" b="1" dirty="0" smtClean="0"/>
          </a:p>
          <a:p>
            <a:pPr marL="342900" lvl="0" indent="-342900">
              <a:buFont typeface="Arial" pitchFamily="34" charset="0"/>
              <a:buChar char="•"/>
            </a:pPr>
            <a:r>
              <a:rPr lang="en-US" sz="2000" dirty="0" smtClean="0"/>
              <a:t>Fill material should be at or near optimum moisture content, material should be damp but not wet</a:t>
            </a:r>
          </a:p>
          <a:p>
            <a:pPr marL="342900" lvl="0" indent="-342900">
              <a:buFont typeface="Arial" pitchFamily="34" charset="0"/>
              <a:buChar char="•"/>
            </a:pPr>
            <a:r>
              <a:rPr lang="en-US" sz="2000" dirty="0" smtClean="0"/>
              <a:t>Material should be introduced slowly as to not adversely affect the alignment of the pipe</a:t>
            </a:r>
          </a:p>
          <a:p>
            <a:pPr marL="342900" lvl="0" indent="-342900">
              <a:buFont typeface="Arial" pitchFamily="34" charset="0"/>
              <a:buChar char="•"/>
            </a:pPr>
            <a:r>
              <a:rPr lang="en-US" sz="2000" dirty="0" smtClean="0"/>
              <a:t>The first lift of material should be equal to approximately 75% of the height of the pipe to minimize the chances of deflection or lifting of the pipe</a:t>
            </a:r>
          </a:p>
          <a:p>
            <a:pPr marL="342900" lvl="0" indent="-342900">
              <a:buFont typeface="Arial" pitchFamily="34" charset="0"/>
              <a:buChar char="•"/>
            </a:pPr>
            <a:endParaRPr lang="en-US" sz="2000" dirty="0" smtClean="0"/>
          </a:p>
          <a:p>
            <a:pPr marL="342900" indent="-342900"/>
            <a:endParaRPr lang="en-US" dirty="0"/>
          </a:p>
        </p:txBody>
      </p:sp>
      <p:sp>
        <p:nvSpPr>
          <p:cNvPr id="12294" name="Title 6"/>
          <p:cNvSpPr>
            <a:spLocks noGrp="1"/>
          </p:cNvSpPr>
          <p:nvPr>
            <p:ph type="title"/>
          </p:nvPr>
        </p:nvSpPr>
        <p:spPr/>
        <p:txBody>
          <a:bodyPr>
            <a:normAutofit/>
          </a:bodyPr>
          <a:lstStyle/>
          <a:p>
            <a:pPr eaLnBrk="1" hangingPunct="1"/>
            <a:r>
              <a:rPr lang="en-US" dirty="0" smtClean="0"/>
              <a:t>Operational Sequence Step 19</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7" name="Picture 14"/>
          <p:cNvPicPr>
            <a:picLocks noChangeAspect="1" noChangeArrowheads="1"/>
          </p:cNvPicPr>
          <p:nvPr/>
        </p:nvPicPr>
        <p:blipFill>
          <a:blip r:embed="rId4" cstate="email">
            <a:lum bright="-20000" contrast="20000"/>
            <a:extLst>
              <a:ext uri="{28A0092B-C50C-407E-A947-70E740481C1C}">
                <a14:useLocalDpi xmlns:a14="http://schemas.microsoft.com/office/drawing/2010/main"/>
              </a:ext>
            </a:extLst>
          </a:blip>
          <a:srcRect/>
          <a:stretch>
            <a:fillRect/>
          </a:stretch>
        </p:blipFill>
        <p:spPr bwMode="auto">
          <a:xfrm>
            <a:off x="4953000" y="2286000"/>
            <a:ext cx="3409950" cy="2557463"/>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381000" y="1295400"/>
            <a:ext cx="4800600" cy="5293757"/>
          </a:xfrm>
          <a:prstGeom prst="rect">
            <a:avLst/>
          </a:prstGeom>
          <a:noFill/>
          <a:ln w="9525">
            <a:noFill/>
            <a:miter lim="800000"/>
            <a:headEnd/>
            <a:tailEnd/>
          </a:ln>
        </p:spPr>
        <p:txBody>
          <a:bodyPr wrap="square">
            <a:spAutoFit/>
          </a:bodyPr>
          <a:lstStyle/>
          <a:p>
            <a:pPr marL="1025525" lvl="0" indent="-1025525"/>
            <a:r>
              <a:rPr lang="en-US" sz="2000" b="1" dirty="0"/>
              <a:t>Step </a:t>
            </a:r>
            <a:r>
              <a:rPr lang="en-US" sz="2000" b="1" dirty="0" smtClean="0"/>
              <a:t>19 – Backfilling the pipe trench, </a:t>
            </a:r>
            <a:r>
              <a:rPr lang="en-US" sz="2000" b="1" dirty="0" err="1" smtClean="0"/>
              <a:t>flowable</a:t>
            </a:r>
            <a:r>
              <a:rPr lang="en-US" sz="2000" b="1" dirty="0" smtClean="0"/>
              <a:t> fill  (cont’d):</a:t>
            </a:r>
          </a:p>
          <a:p>
            <a:pPr marL="1025525" lvl="0" indent="-1025525"/>
            <a:endParaRPr lang="en-US" sz="2000" b="1" dirty="0" smtClean="0"/>
          </a:p>
          <a:p>
            <a:pPr marL="454025" lvl="0" indent="-333375">
              <a:buFont typeface="Arial" pitchFamily="34" charset="0"/>
              <a:buChar char="•"/>
            </a:pPr>
            <a:r>
              <a:rPr lang="en-US" sz="2000" dirty="0" smtClean="0"/>
              <a:t>Pipe must be held in a stable position of alignment both vertically and horizontally during the introduction of material</a:t>
            </a:r>
          </a:p>
          <a:p>
            <a:pPr marL="454025" lvl="0" indent="-333375">
              <a:buFont typeface="Arial" pitchFamily="34" charset="0"/>
              <a:buChar char="•"/>
            </a:pPr>
            <a:r>
              <a:rPr lang="en-US" sz="2000" dirty="0" smtClean="0"/>
              <a:t>Pipe must be elevated from the bottom of the excavation to allow fill material to completely surround the pipe</a:t>
            </a:r>
          </a:p>
          <a:p>
            <a:pPr marL="454025" lvl="0" indent="-333375">
              <a:buFont typeface="Arial" pitchFamily="34" charset="0"/>
              <a:buChar char="•"/>
            </a:pPr>
            <a:r>
              <a:rPr lang="en-US" sz="2000" dirty="0" smtClean="0"/>
              <a:t>Pipe trench must be encapsulated to prevent the material from escaping the trench</a:t>
            </a:r>
          </a:p>
          <a:p>
            <a:pPr marL="454025" lvl="0" indent="-333375">
              <a:buFont typeface="Arial" pitchFamily="34" charset="0"/>
              <a:buChar char="•"/>
            </a:pPr>
            <a:r>
              <a:rPr lang="en-US" sz="2000" dirty="0" smtClean="0"/>
              <a:t>Compaction/vibrating the material is not required</a:t>
            </a:r>
          </a:p>
          <a:p>
            <a:pPr marL="342900" lvl="0" indent="-342900"/>
            <a:endParaRPr lang="en-US" sz="2000" b="1" dirty="0" smtClean="0"/>
          </a:p>
          <a:p>
            <a:pPr marL="342900" indent="-342900"/>
            <a:endParaRPr lang="en-US" dirty="0"/>
          </a:p>
        </p:txBody>
      </p:sp>
      <p:sp>
        <p:nvSpPr>
          <p:cNvPr id="12294" name="Title 6"/>
          <p:cNvSpPr>
            <a:spLocks noGrp="1"/>
          </p:cNvSpPr>
          <p:nvPr>
            <p:ph type="title"/>
          </p:nvPr>
        </p:nvSpPr>
        <p:spPr/>
        <p:txBody>
          <a:bodyPr>
            <a:normAutofit/>
          </a:bodyPr>
          <a:lstStyle/>
          <a:p>
            <a:pPr eaLnBrk="1" hangingPunct="1"/>
            <a:r>
              <a:rPr lang="en-US" dirty="0" smtClean="0"/>
              <a:t>Operational Sequence Step 19</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9" name="Picture 27"/>
          <p:cNvPicPr>
            <a:picLocks noChangeAspect="1" noChangeArrowheads="1"/>
          </p:cNvPicPr>
          <p:nvPr/>
        </p:nvPicPr>
        <p:blipFill>
          <a:blip r:embed="rId4" cstate="email">
            <a:lum bright="-20000" contrast="30000"/>
            <a:extLst>
              <a:ext uri="{28A0092B-C50C-407E-A947-70E740481C1C}">
                <a14:useLocalDpi xmlns:a14="http://schemas.microsoft.com/office/drawing/2010/main"/>
              </a:ext>
            </a:extLst>
          </a:blip>
          <a:srcRect/>
          <a:stretch>
            <a:fillRect/>
          </a:stretch>
        </p:blipFill>
        <p:spPr bwMode="auto">
          <a:xfrm>
            <a:off x="5410200" y="2362200"/>
            <a:ext cx="2438400" cy="3211513"/>
          </a:xfrm>
          <a:prstGeom prst="rect">
            <a:avLst/>
          </a:prstGeom>
          <a:noFill/>
          <a:ln w="38100">
            <a:solidFill>
              <a:schemeClr val="accent1"/>
            </a:solidFill>
            <a:miter lim="800000"/>
            <a:headEnd/>
            <a:tailEnd/>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381000" y="1295401"/>
            <a:ext cx="8001000" cy="2677656"/>
          </a:xfrm>
          <a:prstGeom prst="rect">
            <a:avLst/>
          </a:prstGeom>
          <a:noFill/>
          <a:ln w="9525">
            <a:noFill/>
            <a:miter lim="800000"/>
            <a:headEnd/>
            <a:tailEnd/>
          </a:ln>
        </p:spPr>
        <p:txBody>
          <a:bodyPr wrap="square">
            <a:spAutoFit/>
          </a:bodyPr>
          <a:lstStyle/>
          <a:p>
            <a:pPr marL="342900" lvl="0" indent="-342900"/>
            <a:r>
              <a:rPr lang="en-US" sz="2000" b="1" dirty="0"/>
              <a:t>Step </a:t>
            </a:r>
            <a:r>
              <a:rPr lang="en-US" sz="2000" b="1" dirty="0" smtClean="0"/>
              <a:t>20 – Compacting backfill:</a:t>
            </a:r>
          </a:p>
          <a:p>
            <a:pPr marL="342900" indent="-342900"/>
            <a:endParaRPr lang="en-US" sz="2000" b="1" dirty="0"/>
          </a:p>
          <a:p>
            <a:pPr marL="454025" indent="-333375">
              <a:buFont typeface="Arial" pitchFamily="34" charset="0"/>
              <a:buChar char="•"/>
            </a:pPr>
            <a:r>
              <a:rPr lang="en-US" sz="2000" dirty="0" smtClean="0"/>
              <a:t>Compactors Should be Operated in Tandem to Avoid Moving the Pipe out of Horizontal Alignment</a:t>
            </a:r>
          </a:p>
          <a:p>
            <a:pPr marL="454025" indent="-333375">
              <a:buFont typeface="Arial" pitchFamily="34" charset="0"/>
              <a:buChar char="•"/>
            </a:pPr>
            <a:r>
              <a:rPr lang="en-US" sz="2000" dirty="0" smtClean="0"/>
              <a:t>Compaction efforts should continue until there is no visible movement in the material</a:t>
            </a:r>
          </a:p>
          <a:p>
            <a:pPr marL="393700" lvl="1" indent="-393700"/>
            <a:endParaRPr lang="en-US" sz="1600" dirty="0" smtClean="0"/>
          </a:p>
          <a:p>
            <a:pPr marL="393700" lvl="1" indent="-393700">
              <a:buFont typeface="Wingdings" pitchFamily="2" charset="2"/>
              <a:buChar char="§"/>
            </a:pPr>
            <a:endParaRPr lang="en-US" sz="1600" dirty="0"/>
          </a:p>
          <a:p>
            <a:pPr marL="342900" indent="-342900"/>
            <a:endParaRPr lang="en-US" sz="1600" dirty="0"/>
          </a:p>
        </p:txBody>
      </p:sp>
      <p:sp>
        <p:nvSpPr>
          <p:cNvPr id="12294" name="Title 6"/>
          <p:cNvSpPr>
            <a:spLocks noGrp="1"/>
          </p:cNvSpPr>
          <p:nvPr>
            <p:ph type="title"/>
          </p:nvPr>
        </p:nvSpPr>
        <p:spPr/>
        <p:txBody>
          <a:bodyPr>
            <a:normAutofit/>
          </a:bodyPr>
          <a:lstStyle/>
          <a:p>
            <a:pPr eaLnBrk="1" hangingPunct="1"/>
            <a:r>
              <a:rPr lang="en-US" dirty="0" smtClean="0"/>
              <a:t>Operational Sequence Step 20</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7" name="Picture 3" descr="P:\penndot shared\Bureau of Maintenance and Operations\Maintenance Division\QA Section\Roger Thomas\Academy Pipe 4-4-12\Pipe QA 035.jpg"/>
          <p:cNvPicPr>
            <a:picLocks noChangeAspect="1" noChangeArrowheads="1"/>
          </p:cNvPicPr>
          <p:nvPr/>
        </p:nvPicPr>
        <p:blipFill>
          <a:blip r:embed="rId4" cstate="email">
            <a:lum contrast="20000"/>
            <a:extLst>
              <a:ext uri="{28A0092B-C50C-407E-A947-70E740481C1C}">
                <a14:useLocalDpi xmlns:a14="http://schemas.microsoft.com/office/drawing/2010/main"/>
              </a:ext>
            </a:extLst>
          </a:blip>
          <a:srcRect/>
          <a:stretch>
            <a:fillRect/>
          </a:stretch>
        </p:blipFill>
        <p:spPr bwMode="auto">
          <a:xfrm>
            <a:off x="1219200" y="3657600"/>
            <a:ext cx="3141204" cy="2209800"/>
          </a:xfrm>
          <a:prstGeom prst="rect">
            <a:avLst/>
          </a:prstGeom>
          <a:ln>
            <a:noFill/>
          </a:ln>
          <a:effectLst>
            <a:outerShdw blurRad="292100" dist="139700" dir="2700000" algn="tl" rotWithShape="0">
              <a:srgbClr val="333333">
                <a:alpha val="65000"/>
              </a:srgbClr>
            </a:outerShdw>
          </a:effectLst>
        </p:spPr>
      </p:pic>
      <p:pic>
        <p:nvPicPr>
          <p:cNvPr id="9" name="Picture 2" descr="P:\penndot shared\Bureau of Maintenance and Operations\Maintenance Division\QA Section\Roger Thomas\Academy Pipe 4-4-12\Pipe QA 033.jpg"/>
          <p:cNvPicPr>
            <a:picLocks noChangeAspect="1" noChangeArrowheads="1"/>
          </p:cNvPicPr>
          <p:nvPr/>
        </p:nvPicPr>
        <p:blipFill>
          <a:blip r:embed="rId5" cstate="email">
            <a:lum contrast="10000"/>
            <a:extLst>
              <a:ext uri="{28A0092B-C50C-407E-A947-70E740481C1C}">
                <a14:useLocalDpi xmlns:a14="http://schemas.microsoft.com/office/drawing/2010/main"/>
              </a:ext>
            </a:extLst>
          </a:blip>
          <a:srcRect/>
          <a:stretch>
            <a:fillRect/>
          </a:stretch>
        </p:blipFill>
        <p:spPr bwMode="auto">
          <a:xfrm>
            <a:off x="4648200" y="3581400"/>
            <a:ext cx="3124200" cy="22860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381000" y="1447800"/>
            <a:ext cx="8001000" cy="3600986"/>
          </a:xfrm>
          <a:prstGeom prst="rect">
            <a:avLst/>
          </a:prstGeom>
          <a:noFill/>
          <a:ln w="9525">
            <a:noFill/>
            <a:miter lim="800000"/>
            <a:headEnd/>
            <a:tailEnd/>
          </a:ln>
        </p:spPr>
        <p:txBody>
          <a:bodyPr wrap="square">
            <a:spAutoFit/>
          </a:bodyPr>
          <a:lstStyle/>
          <a:p>
            <a:pPr marL="342900" lvl="0" indent="-342900"/>
            <a:r>
              <a:rPr lang="en-US" b="1" dirty="0"/>
              <a:t>Step </a:t>
            </a:r>
            <a:r>
              <a:rPr lang="en-US" b="1" dirty="0" smtClean="0"/>
              <a:t>21 – Backfill, subsequent lifts:</a:t>
            </a:r>
          </a:p>
          <a:p>
            <a:pPr marL="342900" lvl="0" indent="-342900"/>
            <a:endParaRPr lang="en-US" b="1" dirty="0" smtClean="0"/>
          </a:p>
          <a:p>
            <a:pPr marL="461963" lvl="1" indent="-342900">
              <a:buFont typeface="Arial" pitchFamily="34" charset="0"/>
              <a:buChar char="•"/>
            </a:pPr>
            <a:r>
              <a:rPr lang="en-US" dirty="0" smtClean="0"/>
              <a:t>After the initial lift has been compacted additional material should be added in 4” to 6” lifts</a:t>
            </a:r>
          </a:p>
          <a:p>
            <a:pPr marL="461963" lvl="1" indent="-342900">
              <a:buFont typeface="Arial" pitchFamily="34" charset="0"/>
              <a:buChar char="•"/>
            </a:pPr>
            <a:r>
              <a:rPr lang="en-US" dirty="0" smtClean="0"/>
              <a:t>The use of a skid-steer loader is considered a best practice for this step of the operation</a:t>
            </a:r>
          </a:p>
          <a:p>
            <a:pPr marL="461963" lvl="1" indent="-342900">
              <a:buFont typeface="Arial" pitchFamily="34" charset="0"/>
              <a:buChar char="•"/>
            </a:pPr>
            <a:r>
              <a:rPr lang="en-US" dirty="0" smtClean="0"/>
              <a:t>Adding material directly from a dump truck can result in too much material being introduced to the trench requiring additional hand work</a:t>
            </a:r>
          </a:p>
          <a:p>
            <a:pPr marL="342900" indent="-342900"/>
            <a:endParaRPr lang="en-US" b="1" dirty="0"/>
          </a:p>
          <a:p>
            <a:pPr marL="342900" indent="-342900">
              <a:buFont typeface="Wingdings" pitchFamily="2" charset="2"/>
              <a:buChar char="§"/>
            </a:pPr>
            <a:endParaRPr lang="en-US" dirty="0"/>
          </a:p>
          <a:p>
            <a:pPr marL="800100" lvl="1" indent="-342900">
              <a:buFont typeface="Wingdings" pitchFamily="2" charset="2"/>
              <a:buChar char="§"/>
            </a:pPr>
            <a:endParaRPr lang="en-US" sz="1600" dirty="0" smtClean="0"/>
          </a:p>
          <a:p>
            <a:pPr marL="800100" lvl="1" indent="-342900">
              <a:buFont typeface="Wingdings" pitchFamily="2" charset="2"/>
              <a:buChar char="§"/>
            </a:pPr>
            <a:endParaRPr lang="en-US" sz="1600" dirty="0"/>
          </a:p>
          <a:p>
            <a:pPr marL="342900" indent="-342900"/>
            <a:endParaRPr lang="en-US" sz="1600" dirty="0"/>
          </a:p>
        </p:txBody>
      </p:sp>
      <p:sp>
        <p:nvSpPr>
          <p:cNvPr id="12294" name="Title 6"/>
          <p:cNvSpPr>
            <a:spLocks noGrp="1"/>
          </p:cNvSpPr>
          <p:nvPr>
            <p:ph type="title"/>
          </p:nvPr>
        </p:nvSpPr>
        <p:spPr/>
        <p:txBody>
          <a:bodyPr>
            <a:normAutofit/>
          </a:bodyPr>
          <a:lstStyle/>
          <a:p>
            <a:pPr eaLnBrk="1" hangingPunct="1"/>
            <a:r>
              <a:rPr lang="en-US" dirty="0" smtClean="0"/>
              <a:t>Operational Sequence </a:t>
            </a:r>
            <a:r>
              <a:rPr lang="en-US" smtClean="0"/>
              <a:t>Step 21</a:t>
            </a:r>
            <a:endParaRPr lang="en-US" dirty="0" smtClean="0"/>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7" name="Picture 13"/>
          <p:cNvPicPr>
            <a:picLocks noChangeAspect="1" noChangeArrowheads="1"/>
          </p:cNvPicPr>
          <p:nvPr/>
        </p:nvPicPr>
        <p:blipFill>
          <a:blip r:embed="rId4" cstate="email">
            <a:lum bright="-20000" contrast="20000"/>
            <a:extLst>
              <a:ext uri="{28A0092B-C50C-407E-A947-70E740481C1C}">
                <a14:useLocalDpi xmlns:a14="http://schemas.microsoft.com/office/drawing/2010/main"/>
              </a:ext>
            </a:extLst>
          </a:blip>
          <a:srcRect/>
          <a:stretch>
            <a:fillRect/>
          </a:stretch>
        </p:blipFill>
        <p:spPr bwMode="auto">
          <a:xfrm>
            <a:off x="2819400" y="4038600"/>
            <a:ext cx="3370222" cy="22098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381000" y="1295401"/>
            <a:ext cx="8001000" cy="2677656"/>
          </a:xfrm>
          <a:prstGeom prst="rect">
            <a:avLst/>
          </a:prstGeom>
          <a:noFill/>
          <a:ln w="9525">
            <a:noFill/>
            <a:miter lim="800000"/>
            <a:headEnd/>
            <a:tailEnd/>
          </a:ln>
        </p:spPr>
        <p:txBody>
          <a:bodyPr wrap="square">
            <a:spAutoFit/>
          </a:bodyPr>
          <a:lstStyle/>
          <a:p>
            <a:pPr marL="342900" lvl="0" indent="-342900"/>
            <a:r>
              <a:rPr lang="en-US" sz="2000" b="1" dirty="0"/>
              <a:t>Step </a:t>
            </a:r>
            <a:r>
              <a:rPr lang="en-US" sz="2000" b="1" dirty="0" smtClean="0"/>
              <a:t>22 – Compacting backfill, subsequent lifts:</a:t>
            </a:r>
          </a:p>
          <a:p>
            <a:pPr marL="342900" lvl="0" indent="-342900"/>
            <a:endParaRPr lang="en-US" sz="2000" b="1" dirty="0" smtClean="0"/>
          </a:p>
          <a:p>
            <a:pPr marL="574675" indent="-346075">
              <a:buFont typeface="Arial" pitchFamily="34" charset="0"/>
              <a:buChar char="•"/>
            </a:pPr>
            <a:r>
              <a:rPr lang="en-US" sz="2000" dirty="0" smtClean="0"/>
              <a:t>No compaction directly over the top of the pipe until the depth of backfill over the pipe is 12” or greater</a:t>
            </a:r>
          </a:p>
          <a:p>
            <a:pPr marL="574675" indent="-346075">
              <a:buFont typeface="Arial" pitchFamily="34" charset="0"/>
              <a:buChar char="•"/>
            </a:pPr>
            <a:r>
              <a:rPr lang="en-US" sz="2000" dirty="0" smtClean="0"/>
              <a:t>Compaction efforts should continue until there is no visible movement in the material</a:t>
            </a:r>
          </a:p>
          <a:p>
            <a:pPr marL="574675" lvl="1" indent="-393700"/>
            <a:endParaRPr lang="en-US" sz="1600" dirty="0" smtClean="0"/>
          </a:p>
          <a:p>
            <a:pPr marL="393700" lvl="1" indent="-393700">
              <a:buFont typeface="Wingdings" pitchFamily="2" charset="2"/>
              <a:buChar char="§"/>
            </a:pPr>
            <a:endParaRPr lang="en-US" sz="1600" dirty="0"/>
          </a:p>
          <a:p>
            <a:pPr marL="342900" indent="-342900"/>
            <a:endParaRPr lang="en-US" sz="1600" dirty="0"/>
          </a:p>
        </p:txBody>
      </p:sp>
      <p:sp>
        <p:nvSpPr>
          <p:cNvPr id="12294" name="Title 6"/>
          <p:cNvSpPr>
            <a:spLocks noGrp="1"/>
          </p:cNvSpPr>
          <p:nvPr>
            <p:ph type="title"/>
          </p:nvPr>
        </p:nvSpPr>
        <p:spPr/>
        <p:txBody>
          <a:bodyPr>
            <a:normAutofit/>
          </a:bodyPr>
          <a:lstStyle/>
          <a:p>
            <a:pPr eaLnBrk="1" hangingPunct="1"/>
            <a:r>
              <a:rPr lang="en-US" dirty="0" smtClean="0"/>
              <a:t>Operational Sequence Step 22</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10" name="Picture 2" descr="P:\penndot shared\Bureau of Maintenance and Operations\Maintenance Division\QA Section\Roger Thomas\Academy Pipe 4-4-12\Pipe QA 03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71800" y="3886200"/>
            <a:ext cx="3048000" cy="22860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381000" y="1219200"/>
            <a:ext cx="8001000" cy="3293209"/>
          </a:xfrm>
          <a:prstGeom prst="rect">
            <a:avLst/>
          </a:prstGeom>
          <a:noFill/>
          <a:ln w="9525">
            <a:noFill/>
            <a:miter lim="800000"/>
            <a:headEnd/>
            <a:tailEnd/>
          </a:ln>
        </p:spPr>
        <p:txBody>
          <a:bodyPr wrap="square">
            <a:spAutoFit/>
          </a:bodyPr>
          <a:lstStyle/>
          <a:p>
            <a:pPr marL="342900" lvl="0" indent="-342900"/>
            <a:r>
              <a:rPr lang="en-US" sz="2000" b="1" dirty="0"/>
              <a:t>Step </a:t>
            </a:r>
            <a:r>
              <a:rPr lang="en-US" sz="2000" b="1" dirty="0" smtClean="0"/>
              <a:t>23 – Backfilling and compaction:</a:t>
            </a:r>
          </a:p>
          <a:p>
            <a:pPr marL="342900" lvl="0" indent="-342900"/>
            <a:endParaRPr lang="en-US" sz="2000" b="1" dirty="0" smtClean="0"/>
          </a:p>
          <a:p>
            <a:pPr marL="393700" indent="-393700">
              <a:buFont typeface="Arial" pitchFamily="34" charset="0"/>
              <a:buChar char="•"/>
            </a:pPr>
            <a:r>
              <a:rPr lang="en-US" sz="2000" dirty="0" smtClean="0"/>
              <a:t>Continue Steps 21 and 22 until the trench has been filled </a:t>
            </a:r>
          </a:p>
          <a:p>
            <a:pPr marL="850900" lvl="1" indent="-393700">
              <a:buFont typeface="Wingdings" pitchFamily="2" charset="2"/>
              <a:buChar char="ü"/>
            </a:pPr>
            <a:r>
              <a:rPr lang="en-US" sz="2000" dirty="0" smtClean="0"/>
              <a:t>Level with the adjacent roadway if not adding a bituminous top</a:t>
            </a:r>
          </a:p>
          <a:p>
            <a:pPr marL="850900" lvl="1" indent="-393700">
              <a:buFont typeface="Wingdings" pitchFamily="2" charset="2"/>
              <a:buChar char="ü"/>
            </a:pPr>
            <a:r>
              <a:rPr lang="en-US" sz="2000" dirty="0" smtClean="0"/>
              <a:t>2” to 3” below the adjacent roadway if adding a bituminous top material</a:t>
            </a:r>
          </a:p>
          <a:p>
            <a:pPr marL="393700" indent="-393700">
              <a:buFont typeface="Arial" pitchFamily="34" charset="0"/>
              <a:buChar char="•"/>
            </a:pPr>
            <a:r>
              <a:rPr lang="en-US" sz="2000" dirty="0" smtClean="0"/>
              <a:t>Compaction efforts should continue until there is no visible movement in the material</a:t>
            </a:r>
          </a:p>
          <a:p>
            <a:pPr marL="393700" lvl="1" indent="-393700"/>
            <a:endParaRPr lang="en-US" sz="1600" dirty="0" smtClean="0"/>
          </a:p>
          <a:p>
            <a:pPr marL="393700" lvl="1" indent="-393700">
              <a:buFont typeface="Wingdings" pitchFamily="2" charset="2"/>
              <a:buChar char="§"/>
            </a:pPr>
            <a:endParaRPr lang="en-US" sz="1600" dirty="0"/>
          </a:p>
          <a:p>
            <a:pPr marL="342900" indent="-342900"/>
            <a:endParaRPr lang="en-US" sz="1600" dirty="0"/>
          </a:p>
        </p:txBody>
      </p:sp>
      <p:sp>
        <p:nvSpPr>
          <p:cNvPr id="12294" name="Title 6"/>
          <p:cNvSpPr>
            <a:spLocks noGrp="1"/>
          </p:cNvSpPr>
          <p:nvPr>
            <p:ph type="title"/>
          </p:nvPr>
        </p:nvSpPr>
        <p:spPr/>
        <p:txBody>
          <a:bodyPr>
            <a:normAutofit/>
          </a:bodyPr>
          <a:lstStyle/>
          <a:p>
            <a:pPr eaLnBrk="1" hangingPunct="1"/>
            <a:r>
              <a:rPr lang="en-US" dirty="0" smtClean="0"/>
              <a:t>Operational Sequence Step 23</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10" name="Picture 2" descr="P:\penndot shared\Bureau of Maintenance and Operations\Maintenance Division\QA Section\Roger Thomas\Academy Pipe 4-4-12\Pipe QA 03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24400" y="3886200"/>
            <a:ext cx="3149600" cy="2362200"/>
          </a:xfrm>
          <a:prstGeom prst="rect">
            <a:avLst/>
          </a:prstGeom>
          <a:ln>
            <a:noFill/>
          </a:ln>
          <a:effectLst>
            <a:outerShdw blurRad="292100" dist="139700" dir="2700000" algn="tl" rotWithShape="0">
              <a:srgbClr val="333333">
                <a:alpha val="65000"/>
              </a:srgbClr>
            </a:outerShdw>
          </a:effectLst>
        </p:spPr>
      </p:pic>
      <p:pic>
        <p:nvPicPr>
          <p:cNvPr id="6" name="Picture 13"/>
          <p:cNvPicPr>
            <a:picLocks noChangeAspect="1" noChangeArrowheads="1"/>
          </p:cNvPicPr>
          <p:nvPr/>
        </p:nvPicPr>
        <p:blipFill>
          <a:blip r:embed="rId5" cstate="email">
            <a:lum bright="-20000" contrast="20000"/>
            <a:extLst>
              <a:ext uri="{28A0092B-C50C-407E-A947-70E740481C1C}">
                <a14:useLocalDpi xmlns:a14="http://schemas.microsoft.com/office/drawing/2010/main"/>
              </a:ext>
            </a:extLst>
          </a:blip>
          <a:srcRect/>
          <a:stretch>
            <a:fillRect/>
          </a:stretch>
        </p:blipFill>
        <p:spPr bwMode="auto">
          <a:xfrm>
            <a:off x="1066800" y="3886200"/>
            <a:ext cx="3023042" cy="24384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381000" y="1219200"/>
            <a:ext cx="8001000" cy="3293209"/>
          </a:xfrm>
          <a:prstGeom prst="rect">
            <a:avLst/>
          </a:prstGeom>
          <a:noFill/>
          <a:ln w="9525">
            <a:noFill/>
            <a:miter lim="800000"/>
            <a:headEnd/>
            <a:tailEnd/>
          </a:ln>
        </p:spPr>
        <p:txBody>
          <a:bodyPr wrap="square">
            <a:spAutoFit/>
          </a:bodyPr>
          <a:lstStyle/>
          <a:p>
            <a:pPr marL="342900" lvl="0" indent="-342900"/>
            <a:r>
              <a:rPr lang="en-US" sz="2000" b="1" dirty="0"/>
              <a:t>Step </a:t>
            </a:r>
            <a:r>
              <a:rPr lang="en-US" sz="2000" b="1" dirty="0" smtClean="0"/>
              <a:t>24 – Adding temporary bituminous material:</a:t>
            </a:r>
          </a:p>
          <a:p>
            <a:pPr marL="342900" lvl="0" indent="-342900"/>
            <a:endParaRPr lang="en-US" sz="2000" b="1" dirty="0" smtClean="0"/>
          </a:p>
          <a:p>
            <a:pPr marL="393700" indent="-393700">
              <a:buFont typeface="Arial" pitchFamily="34" charset="0"/>
              <a:buChar char="•"/>
            </a:pPr>
            <a:r>
              <a:rPr lang="en-US" sz="2000" dirty="0" smtClean="0"/>
              <a:t>This step is not always required, however, it is recommended when the pipe replacement operation takes place on roadways with a high ADT </a:t>
            </a:r>
          </a:p>
          <a:p>
            <a:pPr marL="393700" indent="-393700">
              <a:buFont typeface="Arial" pitchFamily="34" charset="0"/>
              <a:buChar char="•"/>
            </a:pPr>
            <a:r>
              <a:rPr lang="en-US" sz="2000" dirty="0" smtClean="0"/>
              <a:t>The bituminous material should be placed and compacted to meet the adjacent roadway </a:t>
            </a:r>
          </a:p>
          <a:p>
            <a:pPr marL="393700" indent="-393700">
              <a:buFont typeface="Arial" pitchFamily="34" charset="0"/>
              <a:buChar char="•"/>
            </a:pPr>
            <a:r>
              <a:rPr lang="en-US" sz="2000" dirty="0" smtClean="0"/>
              <a:t>Final trench restoration will eventually replace this bituminous material (See “Trench Restoration”)</a:t>
            </a:r>
          </a:p>
          <a:p>
            <a:pPr marL="393700" lvl="1" indent="-393700"/>
            <a:endParaRPr lang="en-US" sz="1600" dirty="0" smtClean="0"/>
          </a:p>
          <a:p>
            <a:pPr marL="393700" lvl="1" indent="-393700">
              <a:buFont typeface="Wingdings" pitchFamily="2" charset="2"/>
              <a:buChar char="§"/>
            </a:pPr>
            <a:endParaRPr lang="en-US" sz="1600" dirty="0"/>
          </a:p>
          <a:p>
            <a:pPr marL="342900" indent="-342900"/>
            <a:endParaRPr lang="en-US" sz="1600" dirty="0"/>
          </a:p>
        </p:txBody>
      </p:sp>
      <p:sp>
        <p:nvSpPr>
          <p:cNvPr id="12294" name="Title 6"/>
          <p:cNvSpPr>
            <a:spLocks noGrp="1"/>
          </p:cNvSpPr>
          <p:nvPr>
            <p:ph type="title"/>
          </p:nvPr>
        </p:nvSpPr>
        <p:spPr>
          <a:xfrm>
            <a:off x="584200" y="304800"/>
            <a:ext cx="8229600" cy="1143000"/>
          </a:xfrm>
        </p:spPr>
        <p:txBody>
          <a:bodyPr>
            <a:normAutofit/>
          </a:bodyPr>
          <a:lstStyle/>
          <a:p>
            <a:pPr eaLnBrk="1" hangingPunct="1"/>
            <a:r>
              <a:rPr lang="en-US" dirty="0" smtClean="0"/>
              <a:t>Operational Sequence Step 24</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603138" name="Picture 2" descr="C:\Users\Admin\Desktop\photos\Pipe Photos\DSCN019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9400" y="3810000"/>
            <a:ext cx="3759200" cy="28194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381000" y="1219200"/>
            <a:ext cx="8001000" cy="2677656"/>
          </a:xfrm>
          <a:prstGeom prst="rect">
            <a:avLst/>
          </a:prstGeom>
          <a:noFill/>
          <a:ln w="9525">
            <a:noFill/>
            <a:miter lim="800000"/>
            <a:headEnd/>
            <a:tailEnd/>
          </a:ln>
        </p:spPr>
        <p:txBody>
          <a:bodyPr wrap="square">
            <a:spAutoFit/>
          </a:bodyPr>
          <a:lstStyle/>
          <a:p>
            <a:pPr marL="342900" lvl="0" indent="-342900"/>
            <a:r>
              <a:rPr lang="en-US" sz="2000" b="1" dirty="0"/>
              <a:t>Step </a:t>
            </a:r>
            <a:r>
              <a:rPr lang="en-US" sz="2000" b="1" dirty="0" smtClean="0"/>
              <a:t>25 – Inlet and outlet ditching:</a:t>
            </a:r>
          </a:p>
          <a:p>
            <a:pPr marL="342900" lvl="0" indent="-342900"/>
            <a:endParaRPr lang="en-US" sz="2000" b="1" dirty="0" smtClean="0"/>
          </a:p>
          <a:p>
            <a:pPr marL="393700" indent="-393700">
              <a:buFont typeface="Arial" pitchFamily="34" charset="0"/>
              <a:buChar char="•"/>
            </a:pPr>
            <a:r>
              <a:rPr lang="en-US" sz="2000" dirty="0" smtClean="0"/>
              <a:t>Inlet and outlet ditches should be cleaned in conjunction with the pipe replacement</a:t>
            </a:r>
          </a:p>
          <a:p>
            <a:pPr marL="393700" indent="-393700">
              <a:buFont typeface="Arial" pitchFamily="34" charset="0"/>
              <a:buChar char="•"/>
            </a:pPr>
            <a:r>
              <a:rPr lang="en-US" sz="2000" dirty="0" smtClean="0"/>
              <a:t>Ditching performed greater than 15 feet from the end of the pipe should be charged to the appropriate Assembly</a:t>
            </a:r>
          </a:p>
          <a:p>
            <a:pPr marL="393700" lvl="1" indent="-393700"/>
            <a:endParaRPr lang="en-US" sz="1600" dirty="0" smtClean="0"/>
          </a:p>
          <a:p>
            <a:pPr marL="393700" lvl="1" indent="-393700">
              <a:buFont typeface="Wingdings" pitchFamily="2" charset="2"/>
              <a:buChar char="§"/>
            </a:pPr>
            <a:endParaRPr lang="en-US" sz="1600" dirty="0"/>
          </a:p>
          <a:p>
            <a:pPr marL="342900" indent="-342900"/>
            <a:endParaRPr lang="en-US" sz="1600" dirty="0"/>
          </a:p>
        </p:txBody>
      </p:sp>
      <p:sp>
        <p:nvSpPr>
          <p:cNvPr id="12294" name="Title 6"/>
          <p:cNvSpPr>
            <a:spLocks noGrp="1"/>
          </p:cNvSpPr>
          <p:nvPr>
            <p:ph type="title"/>
          </p:nvPr>
        </p:nvSpPr>
        <p:spPr/>
        <p:txBody>
          <a:bodyPr>
            <a:normAutofit/>
          </a:bodyPr>
          <a:lstStyle/>
          <a:p>
            <a:pPr eaLnBrk="1" hangingPunct="1"/>
            <a:r>
              <a:rPr lang="en-US" dirty="0" smtClean="0"/>
              <a:t>Operational Sequence Step 25</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604162" name="Picture 2" descr="C:\Users\Admin\Desktop\photos\Pipe Photos\DSCN019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0" y="3352800"/>
            <a:ext cx="3657600" cy="2743200"/>
          </a:xfrm>
          <a:prstGeom prst="rect">
            <a:avLst/>
          </a:prstGeom>
          <a:ln>
            <a:noFill/>
          </a:ln>
          <a:effectLst>
            <a:outerShdw blurRad="292100" dist="139700" dir="2700000" algn="tl" rotWithShape="0">
              <a:srgbClr val="333333">
                <a:alpha val="65000"/>
              </a:srgbClr>
            </a:outerShdw>
          </a:effectLst>
        </p:spPr>
      </p:pic>
      <p:pic>
        <p:nvPicPr>
          <p:cNvPr id="7" name="Picture 28"/>
          <p:cNvPicPr>
            <a:picLocks noChangeAspect="1" noChangeArrowheads="1"/>
          </p:cNvPicPr>
          <p:nvPr/>
        </p:nvPicPr>
        <p:blipFill>
          <a:blip r:embed="rId5" cstate="email">
            <a:lum bright="-10000"/>
            <a:extLst>
              <a:ext uri="{28A0092B-C50C-407E-A947-70E740481C1C}">
                <a14:useLocalDpi xmlns:a14="http://schemas.microsoft.com/office/drawing/2010/main"/>
              </a:ext>
            </a:extLst>
          </a:blip>
          <a:srcRect/>
          <a:stretch>
            <a:fillRect/>
          </a:stretch>
        </p:blipFill>
        <p:spPr bwMode="auto">
          <a:xfrm>
            <a:off x="4648200" y="3352800"/>
            <a:ext cx="3659872" cy="27432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52400" y="1905000"/>
            <a:ext cx="3429000" cy="3886200"/>
          </a:xfrm>
        </p:spPr>
        <p:txBody>
          <a:bodyPr/>
          <a:lstStyle/>
          <a:p>
            <a:pPr marL="349250" indent="-349250"/>
            <a:r>
              <a:rPr lang="en-US" dirty="0" smtClean="0"/>
              <a:t>Allows time to obtain necessary permits </a:t>
            </a:r>
          </a:p>
          <a:p>
            <a:pPr marL="349250" indent="-349250"/>
            <a:r>
              <a:rPr lang="en-US" dirty="0" smtClean="0"/>
              <a:t>Minimizes environmental impacts </a:t>
            </a:r>
          </a:p>
        </p:txBody>
      </p:sp>
      <p:sp>
        <p:nvSpPr>
          <p:cNvPr id="7" name="Title 6"/>
          <p:cNvSpPr>
            <a:spLocks noGrp="1"/>
          </p:cNvSpPr>
          <p:nvPr>
            <p:ph type="title"/>
          </p:nvPr>
        </p:nvSpPr>
        <p:spPr/>
        <p:txBody>
          <a:bodyPr>
            <a:normAutofit fontScale="90000"/>
          </a:bodyPr>
          <a:lstStyle/>
          <a:p>
            <a:r>
              <a:rPr lang="en-US" dirty="0" smtClean="0"/>
              <a:t>Attributes of a Well-Planned Activity</a:t>
            </a:r>
            <a:endParaRPr lang="en-US" dirty="0"/>
          </a:p>
        </p:txBody>
      </p:sp>
      <p:pic>
        <p:nvPicPr>
          <p:cNvPr id="6" name="Picture 1027" descr="fringing"/>
          <p:cNvPicPr>
            <a:picLocks noChangeAspect="1" noChangeArrowheads="1"/>
          </p:cNvPicPr>
          <p:nvPr/>
        </p:nvPicPr>
        <p:blipFill>
          <a:blip r:embed="rId2" cstate="email">
            <a:lum bright="-30000" contrast="20000"/>
            <a:extLst>
              <a:ext uri="{28A0092B-C50C-407E-A947-70E740481C1C}">
                <a14:useLocalDpi xmlns:a14="http://schemas.microsoft.com/office/drawing/2010/main"/>
              </a:ext>
            </a:extLst>
          </a:blip>
          <a:srcRect/>
          <a:stretch>
            <a:fillRect/>
          </a:stretch>
        </p:blipFill>
        <p:spPr bwMode="auto">
          <a:xfrm>
            <a:off x="3581400" y="1600200"/>
            <a:ext cx="4973578" cy="3886200"/>
          </a:xfrm>
          <a:prstGeom prst="rect">
            <a:avLst/>
          </a:prstGeom>
          <a:ln>
            <a:noFill/>
          </a:ln>
          <a:effectLst>
            <a:outerShdw blurRad="292100" dist="139700" dir="2700000" algn="tl" rotWithShape="0">
              <a:srgbClr val="333333">
                <a:alpha val="65000"/>
              </a:srgbClr>
            </a:outerShdw>
          </a:effectLst>
        </p:spPr>
      </p:pic>
      <p:sp>
        <p:nvSpPr>
          <p:cNvPr id="8"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3849102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381000" y="1371600"/>
            <a:ext cx="8229600" cy="2677656"/>
          </a:xfrm>
          <a:prstGeom prst="rect">
            <a:avLst/>
          </a:prstGeom>
          <a:noFill/>
          <a:ln w="9525">
            <a:noFill/>
            <a:miter lim="800000"/>
            <a:headEnd/>
            <a:tailEnd/>
          </a:ln>
        </p:spPr>
        <p:txBody>
          <a:bodyPr wrap="square">
            <a:spAutoFit/>
          </a:bodyPr>
          <a:lstStyle/>
          <a:p>
            <a:pPr marL="342900" lvl="0" indent="-342900"/>
            <a:r>
              <a:rPr lang="en-US" sz="2000" b="1" dirty="0"/>
              <a:t>Step </a:t>
            </a:r>
            <a:r>
              <a:rPr lang="en-US" sz="2000" b="1" dirty="0" smtClean="0"/>
              <a:t>26 – Erosion and sedimentation (E&amp;S) controls:</a:t>
            </a:r>
          </a:p>
          <a:p>
            <a:pPr marL="342900" lvl="0" indent="-342900"/>
            <a:endParaRPr lang="en-US" sz="2000" b="1" dirty="0" smtClean="0"/>
          </a:p>
          <a:p>
            <a:pPr marL="393700" indent="-393700">
              <a:buFont typeface="Arial" pitchFamily="34" charset="0"/>
              <a:buChar char="•"/>
            </a:pPr>
            <a:r>
              <a:rPr lang="en-US" sz="2000" dirty="0" smtClean="0"/>
              <a:t>When E&amp;S controls should be installed in accordance with Category B-6 of the Pipe Replacement Quality Assurance Review Form</a:t>
            </a:r>
          </a:p>
          <a:p>
            <a:pPr marL="393700" indent="-393700">
              <a:buFont typeface="Arial" pitchFamily="34" charset="0"/>
              <a:buChar char="•"/>
            </a:pPr>
            <a:r>
              <a:rPr lang="en-US" sz="2000" dirty="0" smtClean="0"/>
              <a:t>When E&amp;S  controls are used, time should be charged to the appropriate Assembly</a:t>
            </a:r>
          </a:p>
          <a:p>
            <a:pPr marL="393700" lvl="1" indent="-393700"/>
            <a:endParaRPr lang="en-US" sz="1600" dirty="0" smtClean="0"/>
          </a:p>
          <a:p>
            <a:pPr marL="393700" lvl="1" indent="-393700">
              <a:buFont typeface="Wingdings" pitchFamily="2" charset="2"/>
              <a:buChar char="§"/>
            </a:pPr>
            <a:endParaRPr lang="en-US" sz="1600" dirty="0"/>
          </a:p>
          <a:p>
            <a:pPr marL="342900" indent="-342900"/>
            <a:endParaRPr lang="en-US" sz="1600" dirty="0"/>
          </a:p>
        </p:txBody>
      </p:sp>
      <p:sp>
        <p:nvSpPr>
          <p:cNvPr id="12294" name="Title 6"/>
          <p:cNvSpPr>
            <a:spLocks noGrp="1"/>
          </p:cNvSpPr>
          <p:nvPr>
            <p:ph type="title"/>
          </p:nvPr>
        </p:nvSpPr>
        <p:spPr/>
        <p:txBody>
          <a:bodyPr>
            <a:normAutofit/>
          </a:bodyPr>
          <a:lstStyle/>
          <a:p>
            <a:pPr eaLnBrk="1" hangingPunct="1"/>
            <a:r>
              <a:rPr lang="en-US" dirty="0" smtClean="0"/>
              <a:t>Operational Sequence Step 26</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9" name="Picture 2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9200" y="3505200"/>
            <a:ext cx="2448217" cy="1833563"/>
          </a:xfrm>
          <a:prstGeom prst="rect">
            <a:avLst/>
          </a:prstGeom>
          <a:ln>
            <a:noFill/>
          </a:ln>
          <a:effectLst>
            <a:outerShdw blurRad="292100" dist="139700" dir="2700000" algn="tl" rotWithShape="0">
              <a:srgbClr val="333333">
                <a:alpha val="65000"/>
              </a:srgbClr>
            </a:outerShdw>
          </a:effectLst>
        </p:spPr>
      </p:pic>
      <p:sp>
        <p:nvSpPr>
          <p:cNvPr id="10" name="Text Box 25"/>
          <p:cNvSpPr txBox="1">
            <a:spLocks noChangeArrowheads="1"/>
          </p:cNvSpPr>
          <p:nvPr/>
        </p:nvSpPr>
        <p:spPr bwMode="auto">
          <a:xfrm>
            <a:off x="1447800" y="5562600"/>
            <a:ext cx="1828800" cy="366713"/>
          </a:xfrm>
          <a:prstGeom prst="rect">
            <a:avLst/>
          </a:prstGeom>
          <a:noFill/>
          <a:ln w="9525">
            <a:noFill/>
            <a:miter lim="800000"/>
            <a:headEnd/>
            <a:tailEnd/>
          </a:ln>
        </p:spPr>
        <p:txBody>
          <a:bodyPr>
            <a:spAutoFit/>
          </a:bodyPr>
          <a:lstStyle/>
          <a:p>
            <a:pPr algn="ctr"/>
            <a:r>
              <a:rPr lang="en-US" sz="1800" dirty="0"/>
              <a:t>Mulching</a:t>
            </a:r>
          </a:p>
        </p:txBody>
      </p:sp>
      <p:pic>
        <p:nvPicPr>
          <p:cNvPr id="11" name="Picture 1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00600" y="3505200"/>
            <a:ext cx="2441857" cy="1828800"/>
          </a:xfrm>
          <a:prstGeom prst="rect">
            <a:avLst/>
          </a:prstGeom>
          <a:ln>
            <a:noFill/>
          </a:ln>
          <a:effectLst>
            <a:outerShdw blurRad="292100" dist="139700" dir="2700000" algn="tl" rotWithShape="0">
              <a:srgbClr val="333333">
                <a:alpha val="65000"/>
              </a:srgbClr>
            </a:outerShdw>
          </a:effectLst>
        </p:spPr>
      </p:pic>
      <p:sp>
        <p:nvSpPr>
          <p:cNvPr id="12" name="Text Box 24"/>
          <p:cNvSpPr txBox="1">
            <a:spLocks noChangeArrowheads="1"/>
          </p:cNvSpPr>
          <p:nvPr/>
        </p:nvSpPr>
        <p:spPr bwMode="auto">
          <a:xfrm>
            <a:off x="5486400" y="5562600"/>
            <a:ext cx="1219200" cy="366713"/>
          </a:xfrm>
          <a:prstGeom prst="rect">
            <a:avLst/>
          </a:prstGeom>
          <a:noFill/>
          <a:ln w="9525">
            <a:noFill/>
            <a:miter lim="800000"/>
            <a:headEnd/>
            <a:tailEnd/>
          </a:ln>
        </p:spPr>
        <p:txBody>
          <a:bodyPr>
            <a:spAutoFit/>
          </a:bodyPr>
          <a:lstStyle/>
          <a:p>
            <a:r>
              <a:rPr lang="en-US" sz="1800" dirty="0"/>
              <a:t>Seeding</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381000" y="1371600"/>
            <a:ext cx="8229600" cy="2677656"/>
          </a:xfrm>
          <a:prstGeom prst="rect">
            <a:avLst/>
          </a:prstGeom>
          <a:noFill/>
          <a:ln w="9525">
            <a:noFill/>
            <a:miter lim="800000"/>
            <a:headEnd/>
            <a:tailEnd/>
          </a:ln>
        </p:spPr>
        <p:txBody>
          <a:bodyPr wrap="square">
            <a:spAutoFit/>
          </a:bodyPr>
          <a:lstStyle/>
          <a:p>
            <a:pPr marL="342900" lvl="0" indent="-342900"/>
            <a:r>
              <a:rPr lang="en-US" sz="2000" b="1" dirty="0"/>
              <a:t>Step </a:t>
            </a:r>
            <a:r>
              <a:rPr lang="en-US" sz="2000" b="1" dirty="0" smtClean="0"/>
              <a:t>26 – Erosion and sedimentation (E&amp;S) controls (</a:t>
            </a:r>
            <a:r>
              <a:rPr lang="en-US" sz="2000" b="1" dirty="0" err="1" smtClean="0"/>
              <a:t>cont.d</a:t>
            </a:r>
            <a:r>
              <a:rPr lang="en-US" sz="2000" b="1" dirty="0" smtClean="0"/>
              <a:t>):</a:t>
            </a:r>
          </a:p>
          <a:p>
            <a:pPr marL="342900" lvl="0" indent="-342900"/>
            <a:endParaRPr lang="en-US" sz="2000" b="1" dirty="0" smtClean="0"/>
          </a:p>
          <a:p>
            <a:pPr marL="393700" indent="-393700">
              <a:buFont typeface="Arial" pitchFamily="34" charset="0"/>
              <a:buChar char="•"/>
            </a:pPr>
            <a:r>
              <a:rPr lang="en-US" sz="2000" dirty="0" smtClean="0"/>
              <a:t>When E&amp;S controls should be installed in accordance with Category B-6 of the Pipe Replacement Quality Assurance Review Form</a:t>
            </a:r>
          </a:p>
          <a:p>
            <a:pPr marL="393700" indent="-393700">
              <a:buFont typeface="Arial" pitchFamily="34" charset="0"/>
              <a:buChar char="•"/>
            </a:pPr>
            <a:r>
              <a:rPr lang="en-US" sz="2000" dirty="0" smtClean="0"/>
              <a:t>When E&amp;S  controls are used, time should be charged to the appropriate Assembly</a:t>
            </a:r>
          </a:p>
          <a:p>
            <a:pPr marL="393700" lvl="1" indent="-393700"/>
            <a:endParaRPr lang="en-US" sz="1600" dirty="0" smtClean="0"/>
          </a:p>
          <a:p>
            <a:pPr marL="393700" lvl="1" indent="-393700">
              <a:buFont typeface="Wingdings" pitchFamily="2" charset="2"/>
              <a:buChar char="§"/>
            </a:pPr>
            <a:endParaRPr lang="en-US" sz="1600" dirty="0"/>
          </a:p>
          <a:p>
            <a:pPr marL="342900" indent="-342900"/>
            <a:endParaRPr lang="en-US" sz="1600" dirty="0"/>
          </a:p>
        </p:txBody>
      </p:sp>
      <p:sp>
        <p:nvSpPr>
          <p:cNvPr id="12294" name="Title 6"/>
          <p:cNvSpPr>
            <a:spLocks noGrp="1"/>
          </p:cNvSpPr>
          <p:nvPr>
            <p:ph type="title"/>
          </p:nvPr>
        </p:nvSpPr>
        <p:spPr/>
        <p:txBody>
          <a:bodyPr>
            <a:normAutofit/>
          </a:bodyPr>
          <a:lstStyle/>
          <a:p>
            <a:pPr eaLnBrk="1" hangingPunct="1"/>
            <a:r>
              <a:rPr lang="en-US" dirty="0" smtClean="0"/>
              <a:t>Operational Sequence Step 26</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13" name="Picture 2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 y="3352800"/>
            <a:ext cx="2306382" cy="1752600"/>
          </a:xfrm>
          <a:prstGeom prst="rect">
            <a:avLst/>
          </a:prstGeom>
          <a:ln>
            <a:noFill/>
          </a:ln>
          <a:effectLst>
            <a:outerShdw blurRad="292100" dist="139700" dir="2700000" algn="tl" rotWithShape="0">
              <a:srgbClr val="333333">
                <a:alpha val="65000"/>
              </a:srgbClr>
            </a:outerShdw>
          </a:effectLst>
        </p:spPr>
      </p:pic>
      <p:pic>
        <p:nvPicPr>
          <p:cNvPr id="14" name="Picture 2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00400" y="3352800"/>
            <a:ext cx="2282608" cy="1752600"/>
          </a:xfrm>
          <a:prstGeom prst="rect">
            <a:avLst/>
          </a:prstGeom>
          <a:ln>
            <a:noFill/>
          </a:ln>
          <a:effectLst>
            <a:outerShdw blurRad="292100" dist="139700" dir="2700000" algn="tl" rotWithShape="0">
              <a:srgbClr val="333333">
                <a:alpha val="65000"/>
              </a:srgbClr>
            </a:outerShdw>
          </a:effectLst>
        </p:spPr>
      </p:pic>
      <p:pic>
        <p:nvPicPr>
          <p:cNvPr id="15" name="Picture 2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67400" y="3352800"/>
            <a:ext cx="2362200" cy="1772242"/>
          </a:xfrm>
          <a:prstGeom prst="rect">
            <a:avLst/>
          </a:prstGeom>
          <a:ln>
            <a:noFill/>
          </a:ln>
          <a:effectLst>
            <a:outerShdw blurRad="292100" dist="139700" dir="2700000" algn="tl" rotWithShape="0">
              <a:srgbClr val="333333">
                <a:alpha val="65000"/>
              </a:srgbClr>
            </a:outerShdw>
          </a:effectLst>
        </p:spPr>
      </p:pic>
      <p:sp>
        <p:nvSpPr>
          <p:cNvPr id="16" name="Text Box 24"/>
          <p:cNvSpPr txBox="1">
            <a:spLocks noChangeArrowheads="1"/>
          </p:cNvSpPr>
          <p:nvPr/>
        </p:nvSpPr>
        <p:spPr bwMode="auto">
          <a:xfrm>
            <a:off x="3200400" y="5257800"/>
            <a:ext cx="2282608" cy="366713"/>
          </a:xfrm>
          <a:prstGeom prst="rect">
            <a:avLst/>
          </a:prstGeom>
          <a:noFill/>
          <a:ln w="9525">
            <a:noFill/>
            <a:miter lim="800000"/>
            <a:headEnd/>
            <a:tailEnd/>
          </a:ln>
        </p:spPr>
        <p:txBody>
          <a:bodyPr wrap="square">
            <a:spAutoFit/>
          </a:bodyPr>
          <a:lstStyle/>
          <a:p>
            <a:pPr algn="ctr"/>
            <a:r>
              <a:rPr lang="en-US" sz="1800" dirty="0"/>
              <a:t>Straw Bales</a:t>
            </a:r>
          </a:p>
        </p:txBody>
      </p:sp>
      <p:sp>
        <p:nvSpPr>
          <p:cNvPr id="17" name="Text Box 25"/>
          <p:cNvSpPr txBox="1">
            <a:spLocks noChangeArrowheads="1"/>
          </p:cNvSpPr>
          <p:nvPr/>
        </p:nvSpPr>
        <p:spPr bwMode="auto">
          <a:xfrm>
            <a:off x="5943600" y="5257800"/>
            <a:ext cx="2286000" cy="366713"/>
          </a:xfrm>
          <a:prstGeom prst="rect">
            <a:avLst/>
          </a:prstGeom>
          <a:noFill/>
          <a:ln w="9525">
            <a:noFill/>
            <a:miter lim="800000"/>
            <a:headEnd/>
            <a:tailEnd/>
          </a:ln>
        </p:spPr>
        <p:txBody>
          <a:bodyPr wrap="square">
            <a:spAutoFit/>
          </a:bodyPr>
          <a:lstStyle/>
          <a:p>
            <a:pPr algn="ctr"/>
            <a:r>
              <a:rPr lang="en-US" sz="1800" dirty="0"/>
              <a:t>Silt Fence</a:t>
            </a:r>
          </a:p>
        </p:txBody>
      </p:sp>
      <p:sp>
        <p:nvSpPr>
          <p:cNvPr id="18" name="Text Box 23"/>
          <p:cNvSpPr txBox="1">
            <a:spLocks noChangeArrowheads="1"/>
          </p:cNvSpPr>
          <p:nvPr/>
        </p:nvSpPr>
        <p:spPr bwMode="auto">
          <a:xfrm>
            <a:off x="533400" y="5257800"/>
            <a:ext cx="2230182" cy="366713"/>
          </a:xfrm>
          <a:prstGeom prst="rect">
            <a:avLst/>
          </a:prstGeom>
          <a:noFill/>
          <a:ln w="9525">
            <a:noFill/>
            <a:miter lim="800000"/>
            <a:headEnd/>
            <a:tailEnd/>
          </a:ln>
        </p:spPr>
        <p:txBody>
          <a:bodyPr wrap="square">
            <a:spAutoFit/>
          </a:bodyPr>
          <a:lstStyle/>
          <a:p>
            <a:pPr algn="ctr"/>
            <a:r>
              <a:rPr lang="en-US" sz="1800" dirty="0"/>
              <a:t>Rock Lining</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304800" y="1143000"/>
            <a:ext cx="8001000" cy="2985433"/>
          </a:xfrm>
          <a:prstGeom prst="rect">
            <a:avLst/>
          </a:prstGeom>
          <a:noFill/>
          <a:ln w="9525">
            <a:noFill/>
            <a:miter lim="800000"/>
            <a:headEnd/>
            <a:tailEnd/>
          </a:ln>
        </p:spPr>
        <p:txBody>
          <a:bodyPr wrap="square">
            <a:spAutoFit/>
          </a:bodyPr>
          <a:lstStyle/>
          <a:p>
            <a:pPr marL="342900" lvl="0" indent="-342900"/>
            <a:r>
              <a:rPr lang="en-US" sz="2000" b="1" dirty="0"/>
              <a:t>Step </a:t>
            </a:r>
            <a:r>
              <a:rPr lang="en-US" sz="2000" b="1" dirty="0" smtClean="0"/>
              <a:t>27 – Installing end treatments:</a:t>
            </a:r>
          </a:p>
          <a:p>
            <a:pPr marL="342900" lvl="0" indent="-342900"/>
            <a:endParaRPr lang="en-US" sz="2000" b="1" dirty="0" smtClean="0"/>
          </a:p>
          <a:p>
            <a:pPr marL="454025" indent="-393700">
              <a:buFont typeface="Arial" pitchFamily="34" charset="0"/>
              <a:buChar char="•"/>
            </a:pPr>
            <a:r>
              <a:rPr lang="en-US" sz="2000" dirty="0" smtClean="0"/>
              <a:t>Inlets are installed on both inlet and outlet ends of the pipe in accordance with Category B-1 of the Pipe Replacement Quality Assurance Review Form</a:t>
            </a:r>
          </a:p>
          <a:p>
            <a:pPr marL="454025" indent="-393700">
              <a:buFont typeface="Arial" pitchFamily="34" charset="0"/>
              <a:buChar char="•"/>
            </a:pPr>
            <a:r>
              <a:rPr lang="en-US" sz="2000" dirty="0" smtClean="0"/>
              <a:t>End treatment installation should be charged to the appropriate Assembly</a:t>
            </a:r>
          </a:p>
          <a:p>
            <a:pPr marL="393700" lvl="1" indent="-393700"/>
            <a:endParaRPr lang="en-US" sz="1600" dirty="0" smtClean="0"/>
          </a:p>
          <a:p>
            <a:pPr marL="393700" lvl="1" indent="-393700">
              <a:buFont typeface="Wingdings" pitchFamily="2" charset="2"/>
              <a:buChar char="§"/>
            </a:pPr>
            <a:endParaRPr lang="en-US" sz="1600" dirty="0"/>
          </a:p>
          <a:p>
            <a:pPr marL="342900" indent="-342900"/>
            <a:endParaRPr lang="en-US" sz="1600" dirty="0"/>
          </a:p>
        </p:txBody>
      </p:sp>
      <p:sp>
        <p:nvSpPr>
          <p:cNvPr id="12294" name="Title 6"/>
          <p:cNvSpPr>
            <a:spLocks noGrp="1"/>
          </p:cNvSpPr>
          <p:nvPr>
            <p:ph type="title"/>
          </p:nvPr>
        </p:nvSpPr>
        <p:spPr/>
        <p:txBody>
          <a:bodyPr>
            <a:normAutofit/>
          </a:bodyPr>
          <a:lstStyle/>
          <a:p>
            <a:pPr eaLnBrk="1" hangingPunct="1"/>
            <a:r>
              <a:rPr lang="en-US" dirty="0" smtClean="0"/>
              <a:t>Operational Sequence Step 27</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6" name="Picture 54"/>
          <p:cNvPicPr>
            <a:picLocks noChangeAspect="1" noChangeArrowheads="1"/>
          </p:cNvPicPr>
          <p:nvPr/>
        </p:nvPicPr>
        <p:blipFill>
          <a:blip r:embed="rId4" cstate="email">
            <a:lum bright="-10000"/>
            <a:extLst>
              <a:ext uri="{28A0092B-C50C-407E-A947-70E740481C1C}">
                <a14:useLocalDpi xmlns:a14="http://schemas.microsoft.com/office/drawing/2010/main"/>
              </a:ext>
            </a:extLst>
          </a:blip>
          <a:srcRect/>
          <a:stretch>
            <a:fillRect/>
          </a:stretch>
        </p:blipFill>
        <p:spPr bwMode="auto">
          <a:xfrm>
            <a:off x="381000" y="3505200"/>
            <a:ext cx="2133228" cy="1600200"/>
          </a:xfrm>
          <a:prstGeom prst="rect">
            <a:avLst/>
          </a:prstGeom>
          <a:ln>
            <a:noFill/>
          </a:ln>
          <a:effectLst>
            <a:outerShdw blurRad="292100" dist="139700" dir="2700000" algn="tl" rotWithShape="0">
              <a:srgbClr val="333333">
                <a:alpha val="65000"/>
              </a:srgbClr>
            </a:outerShdw>
          </a:effectLst>
        </p:spPr>
      </p:pic>
      <p:pic>
        <p:nvPicPr>
          <p:cNvPr id="7" name="Picture 56"/>
          <p:cNvPicPr>
            <a:picLocks noChangeAspect="1" noChangeArrowheads="1"/>
          </p:cNvPicPr>
          <p:nvPr/>
        </p:nvPicPr>
        <p:blipFill>
          <a:blip r:embed="rId5" cstate="email">
            <a:lum bright="-10000"/>
            <a:extLst>
              <a:ext uri="{28A0092B-C50C-407E-A947-70E740481C1C}">
                <a14:useLocalDpi xmlns:a14="http://schemas.microsoft.com/office/drawing/2010/main"/>
              </a:ext>
            </a:extLst>
          </a:blip>
          <a:srcRect/>
          <a:stretch>
            <a:fillRect/>
          </a:stretch>
        </p:blipFill>
        <p:spPr bwMode="auto">
          <a:xfrm>
            <a:off x="3276600" y="3124200"/>
            <a:ext cx="2032351" cy="1523999"/>
          </a:xfrm>
          <a:prstGeom prst="rect">
            <a:avLst/>
          </a:prstGeom>
          <a:ln>
            <a:noFill/>
          </a:ln>
          <a:effectLst>
            <a:outerShdw blurRad="292100" dist="139700" dir="2700000" algn="tl" rotWithShape="0">
              <a:srgbClr val="333333">
                <a:alpha val="65000"/>
              </a:srgbClr>
            </a:outerShdw>
          </a:effectLst>
        </p:spPr>
      </p:pic>
      <p:pic>
        <p:nvPicPr>
          <p:cNvPr id="9" name="Picture 55"/>
          <p:cNvPicPr>
            <a:picLocks noChangeAspect="1" noChangeArrowheads="1"/>
          </p:cNvPicPr>
          <p:nvPr/>
        </p:nvPicPr>
        <p:blipFill>
          <a:blip r:embed="rId6" cstate="email">
            <a:lum bright="-10000"/>
            <a:extLst>
              <a:ext uri="{28A0092B-C50C-407E-A947-70E740481C1C}">
                <a14:useLocalDpi xmlns:a14="http://schemas.microsoft.com/office/drawing/2010/main"/>
              </a:ext>
            </a:extLst>
          </a:blip>
          <a:srcRect/>
          <a:stretch>
            <a:fillRect/>
          </a:stretch>
        </p:blipFill>
        <p:spPr bwMode="auto">
          <a:xfrm>
            <a:off x="6019800" y="3581400"/>
            <a:ext cx="2057400" cy="1543318"/>
          </a:xfrm>
          <a:prstGeom prst="rect">
            <a:avLst/>
          </a:prstGeom>
          <a:ln>
            <a:noFill/>
          </a:ln>
          <a:effectLst>
            <a:outerShdw blurRad="292100" dist="139700" dir="2700000" algn="tl" rotWithShape="0">
              <a:srgbClr val="333333">
                <a:alpha val="65000"/>
              </a:srgbClr>
            </a:outerShdw>
          </a:effectLst>
        </p:spPr>
      </p:pic>
      <p:pic>
        <p:nvPicPr>
          <p:cNvPr id="10" name="Picture 1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76600" y="4953000"/>
            <a:ext cx="2057400" cy="1542782"/>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533400" y="1447800"/>
            <a:ext cx="8001000" cy="2092881"/>
          </a:xfrm>
          <a:prstGeom prst="rect">
            <a:avLst/>
          </a:prstGeom>
          <a:noFill/>
          <a:ln w="9525">
            <a:noFill/>
            <a:miter lim="800000"/>
            <a:headEnd/>
            <a:tailEnd/>
          </a:ln>
        </p:spPr>
        <p:txBody>
          <a:bodyPr wrap="square">
            <a:spAutoFit/>
          </a:bodyPr>
          <a:lstStyle/>
          <a:p>
            <a:pPr marL="342900" indent="-342900"/>
            <a:r>
              <a:rPr lang="en-US" sz="2000" b="1" dirty="0"/>
              <a:t>Step </a:t>
            </a:r>
            <a:r>
              <a:rPr lang="en-US" sz="2000" b="1" dirty="0" smtClean="0"/>
              <a:t>28 - Monitor health of employees:</a:t>
            </a:r>
            <a:endParaRPr lang="en-US" sz="2000" b="1" dirty="0"/>
          </a:p>
          <a:p>
            <a:pPr marL="342900" indent="-342900">
              <a:buFont typeface="Wingdings" pitchFamily="2" charset="2"/>
              <a:buChar char="§"/>
            </a:pPr>
            <a:endParaRPr lang="en-US" sz="2000" dirty="0"/>
          </a:p>
          <a:p>
            <a:pPr marL="465138" indent="-342900">
              <a:buFont typeface="Arial" pitchFamily="34" charset="0"/>
              <a:buChar char="•"/>
            </a:pPr>
            <a:r>
              <a:rPr lang="en-US" dirty="0" smtClean="0"/>
              <a:t>Ensure personal protective equipment is being used correctly</a:t>
            </a:r>
          </a:p>
          <a:p>
            <a:pPr marL="465138" indent="-342900">
              <a:buFont typeface="Arial" pitchFamily="34" charset="0"/>
              <a:buChar char="•"/>
            </a:pPr>
            <a:r>
              <a:rPr lang="en-US" dirty="0" smtClean="0"/>
              <a:t>Monitor employees for heat exhaustion symptoms during warm weather</a:t>
            </a:r>
          </a:p>
          <a:p>
            <a:pPr marL="800100" lvl="1" indent="-342900">
              <a:buFont typeface="Wingdings" pitchFamily="2" charset="2"/>
              <a:buChar char="§"/>
            </a:pPr>
            <a:endParaRPr lang="en-US" dirty="0" smtClean="0"/>
          </a:p>
          <a:p>
            <a:pPr marL="800100" lvl="1" indent="-342900">
              <a:buFont typeface="Wingdings" pitchFamily="2" charset="2"/>
              <a:buChar char="§"/>
            </a:pPr>
            <a:endParaRPr lang="en-US" dirty="0"/>
          </a:p>
          <a:p>
            <a:pPr marL="342900" indent="-342900"/>
            <a:endParaRPr lang="en-US" dirty="0"/>
          </a:p>
        </p:txBody>
      </p:sp>
      <p:sp>
        <p:nvSpPr>
          <p:cNvPr id="12294" name="Title 6"/>
          <p:cNvSpPr>
            <a:spLocks noGrp="1"/>
          </p:cNvSpPr>
          <p:nvPr>
            <p:ph type="title"/>
          </p:nvPr>
        </p:nvSpPr>
        <p:spPr/>
        <p:txBody>
          <a:bodyPr>
            <a:normAutofit/>
          </a:bodyPr>
          <a:lstStyle/>
          <a:p>
            <a:pPr eaLnBrk="1" hangingPunct="1"/>
            <a:r>
              <a:rPr lang="en-US" dirty="0" smtClean="0"/>
              <a:t>Operational Sequence Step 28</a:t>
            </a:r>
          </a:p>
        </p:txBody>
      </p:sp>
      <p:sp>
        <p:nvSpPr>
          <p:cNvPr id="9"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6" name="Picture 3" descr="P:\penndot shared\Bureau of Maintenance and Operations\Maintenance Division\QA Section\Roger Thomas\Academy Pipe 4-4-12\Pipe QA 04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4600" y="3200400"/>
            <a:ext cx="3886200" cy="291465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381000" y="1295400"/>
            <a:ext cx="8001000" cy="2092881"/>
          </a:xfrm>
          <a:prstGeom prst="rect">
            <a:avLst/>
          </a:prstGeom>
          <a:noFill/>
          <a:ln w="9525">
            <a:noFill/>
            <a:miter lim="800000"/>
            <a:headEnd/>
            <a:tailEnd/>
          </a:ln>
        </p:spPr>
        <p:txBody>
          <a:bodyPr wrap="square">
            <a:spAutoFit/>
          </a:bodyPr>
          <a:lstStyle/>
          <a:p>
            <a:pPr lvl="0"/>
            <a:r>
              <a:rPr lang="en-US" sz="2000" b="1" dirty="0"/>
              <a:t>Step </a:t>
            </a:r>
            <a:r>
              <a:rPr lang="en-US" sz="2000" b="1" dirty="0" smtClean="0"/>
              <a:t>29 - Monitor work zone traffic control:</a:t>
            </a:r>
          </a:p>
          <a:p>
            <a:pPr lvl="0"/>
            <a:endParaRPr lang="en-US" sz="2000" b="1" dirty="0" smtClean="0"/>
          </a:p>
          <a:p>
            <a:pPr marL="346075" lvl="0" indent="-346075">
              <a:buFont typeface="Arial" pitchFamily="34" charset="0"/>
              <a:buChar char="•"/>
            </a:pPr>
            <a:r>
              <a:rPr lang="en-US" dirty="0" smtClean="0"/>
              <a:t>Monitor flagger conduct </a:t>
            </a:r>
          </a:p>
          <a:p>
            <a:pPr indent="346075">
              <a:buFont typeface="Arial" pitchFamily="34" charset="0"/>
              <a:buChar char="•"/>
            </a:pPr>
            <a:r>
              <a:rPr lang="en-US" dirty="0" smtClean="0"/>
              <a:t>Monitor signs</a:t>
            </a:r>
          </a:p>
          <a:p>
            <a:pPr marL="800100" lvl="1" indent="-342900"/>
            <a:endParaRPr lang="en-US" dirty="0" smtClean="0"/>
          </a:p>
          <a:p>
            <a:pPr marL="800100" lvl="1" indent="-342900">
              <a:buFont typeface="Wingdings" pitchFamily="2" charset="2"/>
              <a:buChar char="§"/>
            </a:pPr>
            <a:endParaRPr lang="en-US" dirty="0"/>
          </a:p>
          <a:p>
            <a:pPr marL="342900" indent="-342900"/>
            <a:endParaRPr lang="en-US" dirty="0"/>
          </a:p>
        </p:txBody>
      </p:sp>
      <p:sp>
        <p:nvSpPr>
          <p:cNvPr id="12294" name="Title 6"/>
          <p:cNvSpPr>
            <a:spLocks noGrp="1"/>
          </p:cNvSpPr>
          <p:nvPr>
            <p:ph type="title"/>
          </p:nvPr>
        </p:nvSpPr>
        <p:spPr/>
        <p:txBody>
          <a:bodyPr>
            <a:normAutofit/>
          </a:bodyPr>
          <a:lstStyle/>
          <a:p>
            <a:pPr eaLnBrk="1" hangingPunct="1"/>
            <a:r>
              <a:rPr lang="en-US" dirty="0" smtClean="0"/>
              <a:t>Operational Sequence Step 29</a:t>
            </a:r>
          </a:p>
        </p:txBody>
      </p:sp>
      <p:sp>
        <p:nvSpPr>
          <p:cNvPr id="9"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7171" name="Picture 3" descr="C:\Users\Admin\Desktop\photos\Saler Training Photo's\Work Zone Pics\HPIM3997.jpg"/>
          <p:cNvPicPr>
            <a:picLocks noChangeAspect="1" noChangeArrowheads="1"/>
          </p:cNvPicPr>
          <p:nvPr/>
        </p:nvPicPr>
        <p:blipFill>
          <a:blip r:embed="rId4" cstate="email">
            <a:lum bright="-10000"/>
            <a:extLst>
              <a:ext uri="{28A0092B-C50C-407E-A947-70E740481C1C}">
                <a14:useLocalDpi xmlns:a14="http://schemas.microsoft.com/office/drawing/2010/main"/>
              </a:ext>
            </a:extLst>
          </a:blip>
          <a:srcRect/>
          <a:stretch>
            <a:fillRect/>
          </a:stretch>
        </p:blipFill>
        <p:spPr bwMode="auto">
          <a:xfrm>
            <a:off x="4800600" y="3505200"/>
            <a:ext cx="3410602" cy="2438400"/>
          </a:xfrm>
          <a:prstGeom prst="rect">
            <a:avLst/>
          </a:prstGeom>
          <a:ln>
            <a:noFill/>
          </a:ln>
          <a:effectLst>
            <a:outerShdw blurRad="292100" dist="139700" dir="2700000" algn="tl" rotWithShape="0">
              <a:srgbClr val="333333">
                <a:alpha val="65000"/>
              </a:srgbClr>
            </a:outerShdw>
          </a:effectLst>
        </p:spPr>
      </p:pic>
      <p:pic>
        <p:nvPicPr>
          <p:cNvPr id="7" name="Picture 6" descr="P:\penndot shared\Bureau of Maintenance and Operations\Maintenance Division\QA Section\Photos\Bad Examples\bad examples 01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90600" y="2895600"/>
            <a:ext cx="3352800" cy="25146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257800" y="2819400"/>
            <a:ext cx="2362200" cy="646331"/>
          </a:xfrm>
          <a:prstGeom prst="rect">
            <a:avLst/>
          </a:prstGeom>
          <a:noFill/>
        </p:spPr>
        <p:txBody>
          <a:bodyPr wrap="square" rtlCol="0">
            <a:spAutoFit/>
          </a:bodyPr>
          <a:lstStyle/>
          <a:p>
            <a:pPr algn="ctr"/>
            <a:r>
              <a:rPr lang="en-US" dirty="0" smtClean="0">
                <a:solidFill>
                  <a:srgbClr val="FF0000"/>
                </a:solidFill>
              </a:rPr>
              <a:t>This is unacceptable flagger behavior!</a:t>
            </a:r>
            <a:endParaRPr lang="en-US" dirty="0">
              <a:solidFill>
                <a:srgbClr val="FF000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381000" y="1295400"/>
            <a:ext cx="8001000" cy="4585871"/>
          </a:xfrm>
          <a:prstGeom prst="rect">
            <a:avLst/>
          </a:prstGeom>
          <a:noFill/>
          <a:ln w="9525">
            <a:noFill/>
            <a:miter lim="800000"/>
            <a:headEnd/>
            <a:tailEnd/>
          </a:ln>
        </p:spPr>
        <p:txBody>
          <a:bodyPr wrap="square">
            <a:spAutoFit/>
          </a:bodyPr>
          <a:lstStyle/>
          <a:p>
            <a:pPr marL="342900" indent="-342900"/>
            <a:r>
              <a:rPr lang="en-US" sz="2000" b="1" dirty="0"/>
              <a:t>Step </a:t>
            </a:r>
            <a:r>
              <a:rPr lang="en-US" sz="2000" b="1" dirty="0" smtClean="0"/>
              <a:t>30 - Breaking down the operation at the end of the day:</a:t>
            </a:r>
            <a:endParaRPr lang="en-US" sz="2000" b="1" dirty="0"/>
          </a:p>
          <a:p>
            <a:pPr marL="342900" indent="-342900">
              <a:buFont typeface="Wingdings" pitchFamily="2" charset="2"/>
              <a:buChar char="§"/>
            </a:pPr>
            <a:endParaRPr lang="en-US" sz="2000" dirty="0"/>
          </a:p>
          <a:p>
            <a:pPr marL="342900" indent="-342900">
              <a:buFont typeface="Arial" pitchFamily="34" charset="0"/>
              <a:buChar char="•"/>
            </a:pPr>
            <a:r>
              <a:rPr lang="en-US" dirty="0" smtClean="0"/>
              <a:t>This step is performed at the conclusion of the operation</a:t>
            </a:r>
          </a:p>
          <a:p>
            <a:pPr marL="342900" indent="-342900">
              <a:buFont typeface="Wingdings" pitchFamily="2" charset="2"/>
              <a:buChar char="§"/>
            </a:pPr>
            <a:endParaRPr lang="en-US" dirty="0" smtClean="0"/>
          </a:p>
          <a:p>
            <a:pPr marL="800100" lvl="1" indent="-342900">
              <a:buFont typeface="Wingdings" pitchFamily="2" charset="2"/>
              <a:buChar char="ü"/>
            </a:pPr>
            <a:r>
              <a:rPr lang="en-US" dirty="0" smtClean="0"/>
              <a:t>Clean the roadway again, remove all debris</a:t>
            </a:r>
          </a:p>
          <a:p>
            <a:pPr marL="800100" lvl="1" indent="-342900"/>
            <a:endParaRPr lang="en-US" dirty="0" smtClean="0"/>
          </a:p>
          <a:p>
            <a:pPr marL="800100" lvl="1" indent="-342900">
              <a:buFont typeface="Wingdings" pitchFamily="2" charset="2"/>
              <a:buChar char="ü"/>
            </a:pPr>
            <a:r>
              <a:rPr lang="en-US" dirty="0" smtClean="0"/>
              <a:t>Delineate the work area if needed</a:t>
            </a:r>
          </a:p>
          <a:p>
            <a:pPr marL="800100" lvl="1" indent="-342900">
              <a:buFont typeface="Wingdings" pitchFamily="2" charset="2"/>
              <a:buChar char="ü"/>
            </a:pPr>
            <a:endParaRPr lang="en-US" dirty="0" smtClean="0"/>
          </a:p>
          <a:p>
            <a:pPr marL="800100" lvl="1" indent="-342900">
              <a:buFont typeface="Wingdings" pitchFamily="2" charset="2"/>
              <a:buChar char="ü"/>
            </a:pPr>
            <a:r>
              <a:rPr lang="en-US" dirty="0" smtClean="0"/>
              <a:t>Move flaggers from the roadway</a:t>
            </a:r>
          </a:p>
          <a:p>
            <a:pPr marL="800100" lvl="1" indent="-342900">
              <a:buFont typeface="Wingdings" pitchFamily="2" charset="2"/>
              <a:buChar char="ü"/>
            </a:pPr>
            <a:endParaRPr lang="en-US" dirty="0" smtClean="0"/>
          </a:p>
          <a:p>
            <a:pPr marL="800100" lvl="1" indent="-342900">
              <a:buFont typeface="Wingdings" pitchFamily="2" charset="2"/>
              <a:buChar char="ü"/>
            </a:pPr>
            <a:r>
              <a:rPr lang="en-US" dirty="0" smtClean="0"/>
              <a:t>Remove WZTC signs</a:t>
            </a:r>
          </a:p>
          <a:p>
            <a:pPr marL="800100" lvl="1" indent="-342900">
              <a:buFont typeface="Wingdings" pitchFamily="2" charset="2"/>
              <a:buChar char="ü"/>
            </a:pPr>
            <a:endParaRPr lang="en-US" dirty="0" smtClean="0"/>
          </a:p>
          <a:p>
            <a:pPr marL="800100" lvl="1" indent="-342900">
              <a:buFont typeface="Wingdings" pitchFamily="2" charset="2"/>
              <a:buChar char="ü"/>
            </a:pPr>
            <a:r>
              <a:rPr lang="en-US" dirty="0" smtClean="0"/>
              <a:t>Return to the assembly area</a:t>
            </a:r>
          </a:p>
          <a:p>
            <a:pPr marL="800100" lvl="1" indent="-342900">
              <a:buFont typeface="Wingdings" pitchFamily="2" charset="2"/>
              <a:buChar char="§"/>
            </a:pPr>
            <a:endParaRPr lang="en-US" dirty="0" smtClean="0"/>
          </a:p>
          <a:p>
            <a:pPr marL="800100" lvl="1" indent="-342900">
              <a:buFont typeface="Wingdings" pitchFamily="2" charset="2"/>
              <a:buChar char="§"/>
            </a:pPr>
            <a:endParaRPr lang="en-US" dirty="0"/>
          </a:p>
          <a:p>
            <a:pPr marL="342900" indent="-342900"/>
            <a:endParaRPr lang="en-US" dirty="0"/>
          </a:p>
        </p:txBody>
      </p:sp>
      <p:sp>
        <p:nvSpPr>
          <p:cNvPr id="12294" name="Title 6"/>
          <p:cNvSpPr>
            <a:spLocks noGrp="1"/>
          </p:cNvSpPr>
          <p:nvPr>
            <p:ph type="title"/>
          </p:nvPr>
        </p:nvSpPr>
        <p:spPr/>
        <p:txBody>
          <a:bodyPr>
            <a:normAutofit/>
          </a:bodyPr>
          <a:lstStyle/>
          <a:p>
            <a:pPr eaLnBrk="1" hangingPunct="1"/>
            <a:r>
              <a:rPr lang="en-US" dirty="0" smtClean="0"/>
              <a:t>Operational Sequence Step 30</a:t>
            </a:r>
          </a:p>
        </p:txBody>
      </p:sp>
      <p:sp>
        <p:nvSpPr>
          <p:cNvPr id="9"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6" name="Picture 3" descr="C:\Users\Admin\Desktop\photos\mhm photos 2\DSCN006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43400" y="4572000"/>
            <a:ext cx="2667000" cy="2000250"/>
          </a:xfrm>
          <a:prstGeom prst="rect">
            <a:avLst/>
          </a:prstGeom>
          <a:ln>
            <a:noFill/>
          </a:ln>
          <a:effectLst>
            <a:outerShdw blurRad="292100" dist="139700" dir="2700000" algn="tl" rotWithShape="0">
              <a:srgbClr val="333333">
                <a:alpha val="65000"/>
              </a:srgbClr>
            </a:outerShdw>
          </a:effectLst>
        </p:spPr>
      </p:pic>
      <p:pic>
        <p:nvPicPr>
          <p:cNvPr id="7" name="Picture 2" descr="C:\Users\Admin\Desktop\photos\Pipe Photos\DSCN019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15000" y="2286000"/>
            <a:ext cx="2641600" cy="19812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228600" y="1676400"/>
            <a:ext cx="8001000" cy="1538883"/>
          </a:xfrm>
          <a:prstGeom prst="rect">
            <a:avLst/>
          </a:prstGeom>
          <a:noFill/>
          <a:ln w="9525">
            <a:noFill/>
            <a:miter lim="800000"/>
            <a:headEnd/>
            <a:tailEnd/>
          </a:ln>
        </p:spPr>
        <p:txBody>
          <a:bodyPr wrap="square">
            <a:spAutoFit/>
          </a:bodyPr>
          <a:lstStyle/>
          <a:p>
            <a:pPr marL="342900" indent="-342900"/>
            <a:r>
              <a:rPr lang="en-US" sz="2000" b="1" dirty="0"/>
              <a:t>Step </a:t>
            </a:r>
            <a:r>
              <a:rPr lang="en-US" sz="2000" b="1" dirty="0" smtClean="0"/>
              <a:t>31 – Properly dispose of used pipe:</a:t>
            </a:r>
            <a:endParaRPr lang="en-US" sz="2000" b="1" dirty="0"/>
          </a:p>
          <a:p>
            <a:pPr marL="342900" indent="-342900">
              <a:buFont typeface="Wingdings" pitchFamily="2" charset="2"/>
              <a:buChar char="§"/>
            </a:pPr>
            <a:endParaRPr lang="en-US" sz="2000" dirty="0"/>
          </a:p>
          <a:p>
            <a:pPr marL="800100" lvl="1" indent="-342900">
              <a:buFont typeface="Wingdings" pitchFamily="2" charset="2"/>
              <a:buChar char="ü"/>
            </a:pPr>
            <a:endParaRPr lang="en-US" dirty="0" smtClean="0"/>
          </a:p>
          <a:p>
            <a:pPr marL="800100" lvl="1" indent="-342900">
              <a:buFont typeface="Wingdings" pitchFamily="2" charset="2"/>
              <a:buChar char="§"/>
            </a:pPr>
            <a:endParaRPr lang="en-US" dirty="0"/>
          </a:p>
          <a:p>
            <a:pPr marL="342900" indent="-342900"/>
            <a:endParaRPr lang="en-US" dirty="0"/>
          </a:p>
        </p:txBody>
      </p:sp>
      <p:sp>
        <p:nvSpPr>
          <p:cNvPr id="12294" name="Title 6"/>
          <p:cNvSpPr>
            <a:spLocks noGrp="1"/>
          </p:cNvSpPr>
          <p:nvPr>
            <p:ph type="title"/>
          </p:nvPr>
        </p:nvSpPr>
        <p:spPr/>
        <p:txBody>
          <a:bodyPr>
            <a:normAutofit/>
          </a:bodyPr>
          <a:lstStyle/>
          <a:p>
            <a:pPr eaLnBrk="1" hangingPunct="1"/>
            <a:r>
              <a:rPr lang="en-US" dirty="0" smtClean="0"/>
              <a:t>Operational Sequence Step 31</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pic>
        <p:nvPicPr>
          <p:cNvPr id="6" name="Picture 9"/>
          <p:cNvPicPr>
            <a:picLocks noChangeAspect="1" noChangeArrowheads="1"/>
          </p:cNvPicPr>
          <p:nvPr/>
        </p:nvPicPr>
        <p:blipFill>
          <a:blip r:embed="rId4" cstate="email">
            <a:lum contrast="20000"/>
            <a:extLst>
              <a:ext uri="{28A0092B-C50C-407E-A947-70E740481C1C}">
                <a14:useLocalDpi xmlns:a14="http://schemas.microsoft.com/office/drawing/2010/main"/>
              </a:ext>
            </a:extLst>
          </a:blip>
          <a:srcRect/>
          <a:stretch>
            <a:fillRect/>
          </a:stretch>
        </p:blipFill>
        <p:spPr bwMode="auto">
          <a:xfrm>
            <a:off x="2590800" y="2590800"/>
            <a:ext cx="3857625" cy="29718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304800" y="1295400"/>
            <a:ext cx="8001000" cy="4616648"/>
          </a:xfrm>
          <a:prstGeom prst="rect">
            <a:avLst/>
          </a:prstGeom>
          <a:noFill/>
          <a:ln w="9525">
            <a:noFill/>
            <a:miter lim="800000"/>
            <a:headEnd/>
            <a:tailEnd/>
          </a:ln>
        </p:spPr>
        <p:txBody>
          <a:bodyPr wrap="square">
            <a:spAutoFit/>
          </a:bodyPr>
          <a:lstStyle/>
          <a:p>
            <a:pPr marL="342900" indent="-342900"/>
            <a:r>
              <a:rPr lang="en-US" sz="2000" b="1" dirty="0"/>
              <a:t>Step </a:t>
            </a:r>
            <a:r>
              <a:rPr lang="en-US" sz="2000" b="1" dirty="0" smtClean="0"/>
              <a:t>32 - Clean equipment and prepare for next day’s activities:</a:t>
            </a:r>
            <a:endParaRPr lang="en-US" sz="2000" b="1" dirty="0"/>
          </a:p>
          <a:p>
            <a:pPr marL="342900" indent="-342900">
              <a:buFont typeface="Wingdings" pitchFamily="2" charset="2"/>
              <a:buChar char="§"/>
            </a:pPr>
            <a:endParaRPr lang="en-US" sz="2000" dirty="0"/>
          </a:p>
          <a:p>
            <a:pPr marL="465138" indent="-342900">
              <a:buFont typeface="Arial" pitchFamily="34" charset="0"/>
              <a:buChar char="•"/>
            </a:pPr>
            <a:r>
              <a:rPr lang="en-US" sz="2000" dirty="0" smtClean="0"/>
              <a:t>This step is performed at the assembly or equipment staging area</a:t>
            </a:r>
          </a:p>
          <a:p>
            <a:pPr marL="342900" indent="-342900">
              <a:buFont typeface="Wingdings" pitchFamily="2" charset="2"/>
              <a:buChar char="§"/>
            </a:pPr>
            <a:endParaRPr lang="en-US" sz="2000" dirty="0" smtClean="0"/>
          </a:p>
          <a:p>
            <a:pPr marL="800100" lvl="1" indent="-342900">
              <a:buFont typeface="Wingdings" pitchFamily="2" charset="2"/>
              <a:buChar char="ü"/>
            </a:pPr>
            <a:r>
              <a:rPr lang="en-US" sz="2000" dirty="0" smtClean="0"/>
              <a:t>Clean equipment and hand tools</a:t>
            </a:r>
          </a:p>
          <a:p>
            <a:pPr marL="800100" lvl="1" indent="-342900">
              <a:buFont typeface="Wingdings" pitchFamily="2" charset="2"/>
              <a:buChar char="ü"/>
            </a:pPr>
            <a:endParaRPr lang="en-US" sz="2000" dirty="0" smtClean="0"/>
          </a:p>
          <a:p>
            <a:pPr marL="800100" lvl="1" indent="-342900">
              <a:buFont typeface="Wingdings" pitchFamily="2" charset="2"/>
              <a:buChar char="ü"/>
            </a:pPr>
            <a:r>
              <a:rPr lang="en-US" sz="2000" dirty="0" smtClean="0"/>
              <a:t>Complete equipment M-614 documents</a:t>
            </a:r>
          </a:p>
          <a:p>
            <a:pPr marL="800100" lvl="1" indent="-342900">
              <a:buFont typeface="Wingdings" pitchFamily="2" charset="2"/>
              <a:buChar char="ü"/>
            </a:pPr>
            <a:endParaRPr lang="en-US" sz="2000" dirty="0" smtClean="0"/>
          </a:p>
          <a:p>
            <a:pPr marL="800100" lvl="1" indent="-342900">
              <a:buFont typeface="Wingdings" pitchFamily="2" charset="2"/>
              <a:buChar char="ü"/>
            </a:pPr>
            <a:r>
              <a:rPr lang="en-US" sz="2000" dirty="0" smtClean="0"/>
              <a:t>Conduct an informal AAR with crew members to discuss the strengths and opportunities observed that day</a:t>
            </a:r>
          </a:p>
          <a:p>
            <a:pPr marL="800100" lvl="1" indent="-342900">
              <a:buFont typeface="Wingdings" pitchFamily="2" charset="2"/>
              <a:buChar char="ü"/>
            </a:pPr>
            <a:endParaRPr lang="en-US" sz="2000" dirty="0" smtClean="0"/>
          </a:p>
          <a:p>
            <a:pPr marL="800100" lvl="1" indent="-342900">
              <a:buFont typeface="Wingdings" pitchFamily="2" charset="2"/>
              <a:buChar char="ü"/>
            </a:pPr>
            <a:r>
              <a:rPr lang="en-US" sz="2000" dirty="0" smtClean="0"/>
              <a:t>Go home safely!</a:t>
            </a:r>
          </a:p>
          <a:p>
            <a:pPr marL="800100" lvl="1" indent="-342900">
              <a:buFont typeface="Wingdings" pitchFamily="2" charset="2"/>
              <a:buChar char="ü"/>
            </a:pPr>
            <a:endParaRPr lang="en-US" dirty="0" smtClean="0"/>
          </a:p>
          <a:p>
            <a:pPr marL="800100" lvl="1" indent="-342900">
              <a:buFont typeface="Wingdings" pitchFamily="2" charset="2"/>
              <a:buChar char="§"/>
            </a:pPr>
            <a:endParaRPr lang="en-US" dirty="0"/>
          </a:p>
          <a:p>
            <a:pPr marL="342900" indent="-342900"/>
            <a:endParaRPr lang="en-US" dirty="0"/>
          </a:p>
        </p:txBody>
      </p:sp>
      <p:sp>
        <p:nvSpPr>
          <p:cNvPr id="12294" name="Title 6"/>
          <p:cNvSpPr>
            <a:spLocks noGrp="1"/>
          </p:cNvSpPr>
          <p:nvPr>
            <p:ph type="title"/>
          </p:nvPr>
        </p:nvSpPr>
        <p:spPr/>
        <p:txBody>
          <a:bodyPr>
            <a:normAutofit/>
          </a:bodyPr>
          <a:lstStyle/>
          <a:p>
            <a:pPr eaLnBrk="1" hangingPunct="1"/>
            <a:r>
              <a:rPr lang="en-US" dirty="0" smtClean="0"/>
              <a:t>Operational Sequence Step 32</a:t>
            </a:r>
          </a:p>
        </p:txBody>
      </p:sp>
      <p:pic>
        <p:nvPicPr>
          <p:cNvPr id="780289" name="Picture 1" descr="C:\Users\Admin\Desktop\Base Repair and Widening\base repair\Base repair photos\DSCN032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4470400"/>
            <a:ext cx="2844800" cy="2133600"/>
          </a:xfrm>
          <a:prstGeom prst="rect">
            <a:avLst/>
          </a:prstGeom>
          <a:ln>
            <a:noFill/>
          </a:ln>
          <a:effectLst>
            <a:outerShdw blurRad="292100" dist="139700" dir="2700000" algn="tl" rotWithShape="0">
              <a:srgbClr val="333333">
                <a:alpha val="65000"/>
              </a:srgbClr>
            </a:outerShdw>
          </a:effectLst>
        </p:spPr>
      </p:pic>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nodeType="clickEffect">
                                  <p:stCondLst>
                                    <p:cond delay="0"/>
                                  </p:stCondLst>
                                  <p:iterate type="lt">
                                    <p:tmPct val="10000"/>
                                  </p:iterate>
                                  <p:childTnLst>
                                    <p:animClr clrSpc="rgb" dir="cw">
                                      <p:cBhvr override="childStyle">
                                        <p:cTn id="6" dur="500" fill="hold"/>
                                        <p:tgtEl>
                                          <p:spTgt spid="12291">
                                            <p:txEl>
                                              <p:pRg st="10" end="10"/>
                                            </p:txEl>
                                          </p:spTgt>
                                        </p:tgtEl>
                                        <p:attrNameLst>
                                          <p:attrName>style.color</p:attrName>
                                        </p:attrNameLst>
                                      </p:cBhvr>
                                      <p:to>
                                        <a:srgbClr val="C00000"/>
                                      </p:to>
                                    </p:animClr>
                                    <p:animClr clrSpc="rgb" dir="cw">
                                      <p:cBhvr>
                                        <p:cTn id="7" dur="500" fill="hold"/>
                                        <p:tgtEl>
                                          <p:spTgt spid="12291">
                                            <p:txEl>
                                              <p:pRg st="10" end="10"/>
                                            </p:txEl>
                                          </p:spTgt>
                                        </p:tgtEl>
                                        <p:attrNameLst>
                                          <p:attrName>fillcolor</p:attrName>
                                        </p:attrNameLst>
                                      </p:cBhvr>
                                      <p:to>
                                        <a:srgbClr val="C00000"/>
                                      </p:to>
                                    </p:animClr>
                                    <p:set>
                                      <p:cBhvr>
                                        <p:cTn id="8" dur="500" fill="hold"/>
                                        <p:tgtEl>
                                          <p:spTgt spid="12291">
                                            <p:txEl>
                                              <p:pRg st="10" end="10"/>
                                            </p:txEl>
                                          </p:spTgt>
                                        </p:tgtEl>
                                        <p:attrNameLst>
                                          <p:attrName>fill.type</p:attrName>
                                        </p:attrNameLst>
                                      </p:cBhvr>
                                      <p:to>
                                        <p:strVal val="solid"/>
                                      </p:to>
                                    </p:set>
                                    <p:anim to="1.5" calcmode="lin" valueType="num">
                                      <p:cBhvr override="childStyle">
                                        <p:cTn id="9" dur="500" fill="hold"/>
                                        <p:tgtEl>
                                          <p:spTgt spid="12291">
                                            <p:txEl>
                                              <p:pRg st="10" end="1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0" y="838200"/>
            <a:ext cx="8077200" cy="5334000"/>
          </a:xfrm>
        </p:spPr>
        <p:txBody>
          <a:bodyPr>
            <a:normAutofit fontScale="92500" lnSpcReduction="20000"/>
          </a:bodyPr>
          <a:lstStyle/>
          <a:p>
            <a:pPr algn="ctr">
              <a:buNone/>
            </a:pPr>
            <a:r>
              <a:rPr lang="en-US" sz="7200" dirty="0" smtClean="0">
                <a:latin typeface="+mj-lt"/>
              </a:rPr>
              <a:t>This concludes the </a:t>
            </a:r>
            <a:r>
              <a:rPr lang="en-US" sz="7200" b="1" dirty="0" smtClean="0">
                <a:latin typeface="+mj-lt"/>
              </a:rPr>
              <a:t>PennDOT Pipe Replacement Training.</a:t>
            </a:r>
            <a:r>
              <a:rPr lang="en-US" sz="7200" dirty="0" smtClean="0">
                <a:latin typeface="+mj-lt"/>
              </a:rPr>
              <a:t> </a:t>
            </a:r>
          </a:p>
          <a:p>
            <a:pPr algn="ctr">
              <a:buNone/>
            </a:pPr>
            <a:r>
              <a:rPr lang="en-US" sz="7200" dirty="0" smtClean="0">
                <a:latin typeface="+mj-lt"/>
              </a:rPr>
              <a:t>Thank you for participating.</a:t>
            </a:r>
          </a:p>
          <a:p>
            <a:pPr algn="ctr">
              <a:buNone/>
            </a:pPr>
            <a:endParaRPr lang="en-US" sz="7200" dirty="0" smtClean="0">
              <a:latin typeface="+mj-lt"/>
            </a:endParaRPr>
          </a:p>
          <a:p>
            <a:pPr algn="ctr">
              <a:buNone/>
            </a:pPr>
            <a:endParaRPr lang="en-US" sz="7200" dirty="0" smtClean="0">
              <a:latin typeface="+mj-lt"/>
            </a:endParaRPr>
          </a:p>
          <a:p>
            <a:pPr algn="ctr">
              <a:buNone/>
            </a:pPr>
            <a:endParaRPr lang="en-US" sz="4800" dirty="0">
              <a:latin typeface="+mj-lt"/>
            </a:endParaRPr>
          </a:p>
        </p:txBody>
      </p:sp>
      <p:sp>
        <p:nvSpPr>
          <p:cNvPr id="3"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Operational sequence</a:t>
            </a:r>
            <a:endParaRPr lang="en-US" sz="1100" b="0" spc="0" dirty="0">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91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143000" y="1752600"/>
            <a:ext cx="6553200" cy="4419600"/>
          </a:xfrm>
        </p:spPr>
        <p:txBody>
          <a:bodyPr>
            <a:normAutofit/>
          </a:bodyPr>
          <a:lstStyle/>
          <a:p>
            <a:pPr marL="465138" indent="-465138"/>
            <a:r>
              <a:rPr lang="en-US" sz="3600" dirty="0" smtClean="0">
                <a:solidFill>
                  <a:srgbClr val="002060"/>
                </a:solidFill>
                <a:cs typeface="Times New Roman" pitchFamily="18" charset="0"/>
              </a:rPr>
              <a:t>Addresses safety issues</a:t>
            </a:r>
            <a:endParaRPr lang="en-US" sz="3600" dirty="0"/>
          </a:p>
        </p:txBody>
      </p:sp>
      <p:sp>
        <p:nvSpPr>
          <p:cNvPr id="7" name="Title 6"/>
          <p:cNvSpPr>
            <a:spLocks noGrp="1"/>
          </p:cNvSpPr>
          <p:nvPr>
            <p:ph type="title"/>
          </p:nvPr>
        </p:nvSpPr>
        <p:spPr/>
        <p:txBody>
          <a:bodyPr>
            <a:normAutofit fontScale="90000"/>
          </a:bodyPr>
          <a:lstStyle/>
          <a:p>
            <a:r>
              <a:rPr lang="en-US" dirty="0" smtClean="0"/>
              <a:t>Attributes of a Well-Planned Activity</a:t>
            </a:r>
            <a:endParaRPr lang="en-US" dirty="0"/>
          </a:p>
        </p:txBody>
      </p:sp>
      <p:pic>
        <p:nvPicPr>
          <p:cNvPr id="5" name="Picture 26"/>
          <p:cNvPicPr>
            <a:picLocks noChangeAspect="1" noChangeArrowheads="1"/>
          </p:cNvPicPr>
          <p:nvPr/>
        </p:nvPicPr>
        <p:blipFill>
          <a:blip r:embed="rId2" cstate="print"/>
          <a:srcRect/>
          <a:stretch>
            <a:fillRect/>
          </a:stretch>
        </p:blipFill>
        <p:spPr bwMode="auto">
          <a:xfrm>
            <a:off x="1066800" y="2819400"/>
            <a:ext cx="3755572" cy="2667000"/>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10" name="TextBox 9"/>
          <p:cNvSpPr txBox="1"/>
          <p:nvPr/>
        </p:nvSpPr>
        <p:spPr>
          <a:xfrm>
            <a:off x="5257800" y="4114800"/>
            <a:ext cx="2895600" cy="1877437"/>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6000" b="1" dirty="0" smtClean="0">
                <a:ln w="18415" cmpd="sng">
                  <a:solidFill>
                    <a:schemeClr val="tx1"/>
                  </a:solidFill>
                  <a:prstDash val="solid"/>
                </a:ln>
                <a:solidFill>
                  <a:srgbClr val="92D050"/>
                </a:solidFill>
                <a:effectLst>
                  <a:outerShdw blurRad="63500" dir="3600000" algn="tl" rotWithShape="0">
                    <a:srgbClr val="000000">
                      <a:alpha val="70000"/>
                    </a:srgbClr>
                  </a:outerShdw>
                </a:effectLst>
              </a:rPr>
              <a:t>811</a:t>
            </a:r>
          </a:p>
          <a:p>
            <a:pPr algn="ctr"/>
            <a:r>
              <a:rPr lang="en-US" b="1"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Know what's </a:t>
            </a:r>
            <a:r>
              <a:rPr lang="en-US" sz="2800" b="1"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below,</a:t>
            </a:r>
          </a:p>
          <a:p>
            <a:pPr algn="ctr"/>
            <a:r>
              <a:rPr lang="en-US" sz="2800" b="1"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        Call </a:t>
            </a:r>
            <a:r>
              <a:rPr lang="en-US" b="1"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before you dig.</a:t>
            </a:r>
          </a:p>
        </p:txBody>
      </p:sp>
      <p:sp>
        <p:nvSpPr>
          <p:cNvPr id="8"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22686344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7CA8D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152400"/>
            <a:ext cx="7869219" cy="58674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solidFill>
                  <a:schemeClr val="bg1"/>
                </a:solidFill>
              </a:rPr>
              <a:t>Pipe replacement</a:t>
            </a:r>
            <a:br>
              <a:rPr lang="en-US" dirty="0" smtClean="0">
                <a:solidFill>
                  <a:schemeClr val="bg1"/>
                </a:solidFill>
              </a:rPr>
            </a:br>
            <a:r>
              <a:rPr lang="en-US" dirty="0">
                <a:solidFill>
                  <a:schemeClr val="bg1"/>
                </a:solidFill>
              </a:rPr>
              <a:t/>
            </a:r>
            <a:br>
              <a:rPr lang="en-US" dirty="0">
                <a:solidFill>
                  <a:schemeClr val="bg1"/>
                </a:solidFill>
              </a:rPr>
            </a:br>
            <a:r>
              <a:rPr lang="en-US" dirty="0" smtClean="0">
                <a:solidFill>
                  <a:schemeClr val="bg1"/>
                </a:solidFill>
              </a:rPr>
              <a:t>Instructor-Led Section</a:t>
            </a:r>
            <a:endParaRPr lang="en-US" dirty="0">
              <a:solidFill>
                <a:schemeClr val="bg1"/>
              </a:solidFill>
            </a:endParaRPr>
          </a:p>
        </p:txBody>
      </p:sp>
    </p:spTree>
    <p:extLst>
      <p:ext uri="{BB962C8B-B14F-4D97-AF65-F5344CB8AC3E}">
        <p14:creationId xmlns:p14="http://schemas.microsoft.com/office/powerpoint/2010/main" val="118291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535668"/>
            <a:ext cx="6858000" cy="369332"/>
          </a:xfrm>
          <a:prstGeom prst="rect">
            <a:avLst/>
          </a:prstGeom>
          <a:noFill/>
        </p:spPr>
        <p:txBody>
          <a:bodyPr wrap="square" rtlCol="0">
            <a:spAutoFit/>
          </a:bodyPr>
          <a:lstStyle/>
          <a:p>
            <a:r>
              <a:rPr lang="en-US" sz="1800" b="1" dirty="0" smtClean="0"/>
              <a:t>THE LEARNING OBJECTIVES FROM THIS PRESENTATION ARE:</a:t>
            </a:r>
            <a:endParaRPr lang="en-US" sz="1800" b="1" dirty="0"/>
          </a:p>
        </p:txBody>
      </p:sp>
      <p:sp>
        <p:nvSpPr>
          <p:cNvPr id="3" name="TextBox 2"/>
          <p:cNvSpPr txBox="1"/>
          <p:nvPr/>
        </p:nvSpPr>
        <p:spPr>
          <a:xfrm>
            <a:off x="1981200" y="152400"/>
            <a:ext cx="4114800" cy="707886"/>
          </a:xfrm>
          <a:prstGeom prst="rect">
            <a:avLst/>
          </a:prstGeom>
          <a:noFill/>
        </p:spPr>
        <p:txBody>
          <a:bodyPr wrap="square" rtlCol="0">
            <a:spAutoFit/>
          </a:bodyPr>
          <a:lstStyle/>
          <a:p>
            <a:pPr algn="ctr"/>
            <a:r>
              <a:rPr lang="en-US" sz="4000" dirty="0" smtClean="0"/>
              <a:t>Quality Assurance</a:t>
            </a:r>
            <a:endParaRPr lang="en-US" sz="4000" dirty="0"/>
          </a:p>
        </p:txBody>
      </p:sp>
      <p:sp>
        <p:nvSpPr>
          <p:cNvPr id="4" name="TextBox 3"/>
          <p:cNvSpPr txBox="1"/>
          <p:nvPr/>
        </p:nvSpPr>
        <p:spPr>
          <a:xfrm>
            <a:off x="2514600" y="848380"/>
            <a:ext cx="3124200" cy="523220"/>
          </a:xfrm>
          <a:prstGeom prst="rect">
            <a:avLst/>
          </a:prstGeom>
          <a:noFill/>
        </p:spPr>
        <p:txBody>
          <a:bodyPr wrap="square" rtlCol="0">
            <a:spAutoFit/>
          </a:bodyPr>
          <a:lstStyle/>
          <a:p>
            <a:pPr algn="ctr"/>
            <a:r>
              <a:rPr lang="en-US" sz="2800" dirty="0" smtClean="0"/>
              <a:t>Pipe Replacement</a:t>
            </a:r>
            <a:endParaRPr lang="en-US" sz="2800" dirty="0"/>
          </a:p>
        </p:txBody>
      </p:sp>
      <p:sp>
        <p:nvSpPr>
          <p:cNvPr id="5" name="TextBox 4"/>
          <p:cNvSpPr txBox="1"/>
          <p:nvPr/>
        </p:nvSpPr>
        <p:spPr>
          <a:xfrm>
            <a:off x="762000" y="2057400"/>
            <a:ext cx="3168984" cy="369332"/>
          </a:xfrm>
          <a:prstGeom prst="rect">
            <a:avLst/>
          </a:prstGeom>
          <a:noFill/>
        </p:spPr>
        <p:txBody>
          <a:bodyPr wrap="square" rtlCol="0">
            <a:spAutoFit/>
          </a:bodyPr>
          <a:lstStyle/>
          <a:p>
            <a:r>
              <a:rPr lang="en-US" dirty="0" smtClean="0"/>
              <a:t>Proper Work Zone Selection</a:t>
            </a:r>
            <a:endParaRPr lang="en-US" dirty="0"/>
          </a:p>
        </p:txBody>
      </p:sp>
      <p:sp>
        <p:nvSpPr>
          <p:cNvPr id="6" name="TextBox 5"/>
          <p:cNvSpPr txBox="1"/>
          <p:nvPr/>
        </p:nvSpPr>
        <p:spPr>
          <a:xfrm>
            <a:off x="762000" y="4343400"/>
            <a:ext cx="5340626" cy="369332"/>
          </a:xfrm>
          <a:prstGeom prst="rect">
            <a:avLst/>
          </a:prstGeom>
          <a:noFill/>
        </p:spPr>
        <p:txBody>
          <a:bodyPr wrap="square" rtlCol="0">
            <a:spAutoFit/>
          </a:bodyPr>
          <a:lstStyle/>
          <a:p>
            <a:r>
              <a:rPr lang="en-US" dirty="0" smtClean="0"/>
              <a:t>Proper procedures to insure a properly installed pipe</a:t>
            </a:r>
          </a:p>
        </p:txBody>
      </p:sp>
      <p:sp>
        <p:nvSpPr>
          <p:cNvPr id="7" name="TextBox 6"/>
          <p:cNvSpPr txBox="1"/>
          <p:nvPr/>
        </p:nvSpPr>
        <p:spPr>
          <a:xfrm>
            <a:off x="762000" y="2514600"/>
            <a:ext cx="4996070" cy="369332"/>
          </a:xfrm>
          <a:prstGeom prst="rect">
            <a:avLst/>
          </a:prstGeom>
          <a:noFill/>
        </p:spPr>
        <p:txBody>
          <a:bodyPr wrap="square" rtlCol="0">
            <a:spAutoFit/>
          </a:bodyPr>
          <a:lstStyle/>
          <a:p>
            <a:r>
              <a:rPr lang="en-US" dirty="0" smtClean="0"/>
              <a:t>The Components that make up the pipe QA</a:t>
            </a:r>
            <a:endParaRPr lang="en-US" dirty="0"/>
          </a:p>
        </p:txBody>
      </p:sp>
      <p:sp>
        <p:nvSpPr>
          <p:cNvPr id="8" name="TextBox 7"/>
          <p:cNvSpPr txBox="1"/>
          <p:nvPr/>
        </p:nvSpPr>
        <p:spPr>
          <a:xfrm>
            <a:off x="762000" y="3886200"/>
            <a:ext cx="5943600" cy="369332"/>
          </a:xfrm>
          <a:prstGeom prst="rect">
            <a:avLst/>
          </a:prstGeom>
          <a:noFill/>
        </p:spPr>
        <p:txBody>
          <a:bodyPr wrap="square" rtlCol="0">
            <a:spAutoFit/>
          </a:bodyPr>
          <a:lstStyle/>
          <a:p>
            <a:r>
              <a:rPr lang="en-US" dirty="0" smtClean="0"/>
              <a:t>The Performance indicators or the scoring of the elements  </a:t>
            </a:r>
            <a:endParaRPr lang="en-US" dirty="0"/>
          </a:p>
        </p:txBody>
      </p:sp>
      <p:sp>
        <p:nvSpPr>
          <p:cNvPr id="9" name="TextBox 8"/>
          <p:cNvSpPr txBox="1"/>
          <p:nvPr/>
        </p:nvSpPr>
        <p:spPr>
          <a:xfrm>
            <a:off x="761999" y="3429000"/>
            <a:ext cx="3703983" cy="369332"/>
          </a:xfrm>
          <a:prstGeom prst="rect">
            <a:avLst/>
          </a:prstGeom>
          <a:noFill/>
        </p:spPr>
        <p:txBody>
          <a:bodyPr wrap="square" rtlCol="0">
            <a:spAutoFit/>
          </a:bodyPr>
          <a:lstStyle/>
          <a:p>
            <a:r>
              <a:rPr lang="en-US" dirty="0" smtClean="0"/>
              <a:t>The Elements within those categories</a:t>
            </a:r>
            <a:endParaRPr lang="en-US" dirty="0"/>
          </a:p>
        </p:txBody>
      </p:sp>
      <p:sp>
        <p:nvSpPr>
          <p:cNvPr id="10" name="TextBox 9"/>
          <p:cNvSpPr txBox="1"/>
          <p:nvPr/>
        </p:nvSpPr>
        <p:spPr>
          <a:xfrm>
            <a:off x="761999" y="4800600"/>
            <a:ext cx="3617843" cy="369332"/>
          </a:xfrm>
          <a:prstGeom prst="rect">
            <a:avLst/>
          </a:prstGeom>
          <a:noFill/>
        </p:spPr>
        <p:txBody>
          <a:bodyPr wrap="square" rtlCol="0">
            <a:spAutoFit/>
          </a:bodyPr>
          <a:lstStyle/>
          <a:p>
            <a:r>
              <a:rPr lang="en-US" dirty="0" smtClean="0"/>
              <a:t>Safety issues</a:t>
            </a:r>
            <a:endParaRPr lang="en-US" dirty="0"/>
          </a:p>
        </p:txBody>
      </p:sp>
      <p:sp>
        <p:nvSpPr>
          <p:cNvPr id="11" name="TextBox 10"/>
          <p:cNvSpPr txBox="1"/>
          <p:nvPr/>
        </p:nvSpPr>
        <p:spPr>
          <a:xfrm>
            <a:off x="762000" y="5257800"/>
            <a:ext cx="2971800" cy="369332"/>
          </a:xfrm>
          <a:prstGeom prst="rect">
            <a:avLst/>
          </a:prstGeom>
          <a:noFill/>
        </p:spPr>
        <p:txBody>
          <a:bodyPr wrap="square" rtlCol="0">
            <a:spAutoFit/>
          </a:bodyPr>
          <a:lstStyle/>
          <a:p>
            <a:r>
              <a:rPr lang="en-US" dirty="0" smtClean="0"/>
              <a:t>Innovative ideas</a:t>
            </a:r>
            <a:endParaRPr lang="en-US" dirty="0"/>
          </a:p>
        </p:txBody>
      </p:sp>
      <p:sp>
        <p:nvSpPr>
          <p:cNvPr id="12" name="TextBox 11"/>
          <p:cNvSpPr txBox="1"/>
          <p:nvPr/>
        </p:nvSpPr>
        <p:spPr>
          <a:xfrm>
            <a:off x="762000" y="2971800"/>
            <a:ext cx="2928730" cy="369332"/>
          </a:xfrm>
          <a:prstGeom prst="rect">
            <a:avLst/>
          </a:prstGeom>
          <a:noFill/>
        </p:spPr>
        <p:txBody>
          <a:bodyPr wrap="square" rtlCol="0">
            <a:spAutoFit/>
          </a:bodyPr>
          <a:lstStyle/>
          <a:p>
            <a:r>
              <a:rPr lang="en-US" dirty="0" smtClean="0"/>
              <a:t>The Categories of the QA</a:t>
            </a:r>
            <a:endParaRPr lang="en-US" dirty="0"/>
          </a:p>
        </p:txBody>
      </p:sp>
      <p:sp>
        <p:nvSpPr>
          <p:cNvPr id="13" name="TextBox 12"/>
          <p:cNvSpPr txBox="1"/>
          <p:nvPr/>
        </p:nvSpPr>
        <p:spPr>
          <a:xfrm>
            <a:off x="762000" y="5715000"/>
            <a:ext cx="3505200" cy="369332"/>
          </a:xfrm>
          <a:prstGeom prst="rect">
            <a:avLst/>
          </a:prstGeom>
          <a:noFill/>
        </p:spPr>
        <p:txBody>
          <a:bodyPr wrap="square" rtlCol="0">
            <a:spAutoFit/>
          </a:bodyPr>
          <a:lstStyle/>
          <a:p>
            <a:r>
              <a:rPr lang="en-US" dirty="0" smtClean="0"/>
              <a:t>Environmental issues and concerns</a:t>
            </a:r>
            <a:endParaRPr lang="en-US" dirty="0"/>
          </a:p>
        </p:txBody>
      </p:sp>
    </p:spTree>
    <p:extLst>
      <p:ext uri="{BB962C8B-B14F-4D97-AF65-F5344CB8AC3E}">
        <p14:creationId xmlns:p14="http://schemas.microsoft.com/office/powerpoint/2010/main" val="294589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533400"/>
            <a:ext cx="9144000" cy="1371600"/>
          </a:xfrm>
        </p:spPr>
        <p:txBody>
          <a:bodyPr>
            <a:normAutofit/>
          </a:bodyPr>
          <a:lstStyle/>
          <a:p>
            <a:r>
              <a:rPr lang="en-US" sz="4000" dirty="0" smtClean="0">
                <a:latin typeface="Times New Roman" pitchFamily="18" charset="0"/>
                <a:cs typeface="Times New Roman" pitchFamily="18" charset="0"/>
              </a:rPr>
              <a:t>Pipe Replacement</a:t>
            </a:r>
            <a:br>
              <a:rPr lang="en-US" sz="4000" dirty="0" smtClean="0">
                <a:latin typeface="Times New Roman" pitchFamily="18" charset="0"/>
                <a:cs typeface="Times New Roman" pitchFamily="18" charset="0"/>
              </a:rPr>
            </a:br>
            <a:r>
              <a:rPr lang="en-US" sz="4000" dirty="0" smtClean="0">
                <a:latin typeface="Times New Roman" pitchFamily="18" charset="0"/>
                <a:cs typeface="Times New Roman" pitchFamily="18" charset="0"/>
              </a:rPr>
              <a:t>Quality Control Source Documents</a:t>
            </a:r>
            <a:endParaRPr lang="en-US" sz="4000" dirty="0">
              <a:latin typeface="Times New Roman" pitchFamily="18" charset="0"/>
              <a:cs typeface="Times New Roman" pitchFamily="18" charset="0"/>
            </a:endParaRPr>
          </a:p>
        </p:txBody>
      </p:sp>
      <p:sp>
        <p:nvSpPr>
          <p:cNvPr id="3" name="Content Placeholder 2"/>
          <p:cNvSpPr>
            <a:spLocks noGrp="1"/>
          </p:cNvSpPr>
          <p:nvPr>
            <p:ph type="subTitle" idx="4294967295"/>
          </p:nvPr>
        </p:nvSpPr>
        <p:spPr>
          <a:xfrm>
            <a:off x="0" y="2219325"/>
            <a:ext cx="7924800" cy="3876675"/>
          </a:xfrm>
        </p:spPr>
        <p:txBody>
          <a:bodyPr>
            <a:normAutofit/>
          </a:bodyPr>
          <a:lstStyle/>
          <a:p>
            <a:pPr lvl="1">
              <a:buNone/>
            </a:pPr>
            <a:r>
              <a:rPr lang="en-US" b="1" dirty="0" smtClean="0"/>
              <a:t>	</a:t>
            </a:r>
            <a:r>
              <a:rPr lang="en-US" b="1" dirty="0" smtClean="0">
                <a:latin typeface="Times New Roman" pitchFamily="18" charset="0"/>
                <a:cs typeface="Times New Roman" pitchFamily="18" charset="0"/>
              </a:rPr>
              <a:t>The pipe replacement quality control source documents are:</a:t>
            </a:r>
          </a:p>
          <a:p>
            <a:pPr lvl="1">
              <a:buNone/>
            </a:pPr>
            <a:endParaRPr lang="en-US" sz="2000" dirty="0" smtClean="0"/>
          </a:p>
          <a:p>
            <a:pPr marL="1481138" lvl="5" indent="-457200">
              <a:spcBef>
                <a:spcPts val="600"/>
              </a:spcBef>
            </a:pPr>
            <a:r>
              <a:rPr lang="en-US" dirty="0" smtClean="0">
                <a:solidFill>
                  <a:schemeClr val="tx1"/>
                </a:solidFill>
              </a:rPr>
              <a:t>Publication 113 – Foreman’s Manual</a:t>
            </a:r>
            <a:endParaRPr lang="en-US" sz="1600" dirty="0" smtClean="0">
              <a:solidFill>
                <a:schemeClr val="tx1"/>
              </a:solidFill>
            </a:endParaRPr>
          </a:p>
          <a:p>
            <a:pPr marL="1481138" lvl="5" indent="-457200">
              <a:spcBef>
                <a:spcPts val="600"/>
              </a:spcBef>
            </a:pPr>
            <a:r>
              <a:rPr lang="en-US" dirty="0" smtClean="0">
                <a:solidFill>
                  <a:schemeClr val="tx1"/>
                </a:solidFill>
              </a:rPr>
              <a:t>Publication 72M – Roadway Construction Standards</a:t>
            </a:r>
          </a:p>
          <a:p>
            <a:pPr marL="1481138" lvl="5" indent="-457200">
              <a:spcBef>
                <a:spcPts val="600"/>
              </a:spcBef>
            </a:pPr>
            <a:r>
              <a:rPr lang="en-US" dirty="0" smtClean="0">
                <a:solidFill>
                  <a:schemeClr val="tx1"/>
                </a:solidFill>
              </a:rPr>
              <a:t>Publication 464 – Maintenance Field Reference for Erosion &amp; 		          Sedimentation Control</a:t>
            </a:r>
          </a:p>
          <a:p>
            <a:pPr marL="1481138" lvl="5" indent="-457200">
              <a:spcBef>
                <a:spcPts val="600"/>
              </a:spcBef>
            </a:pPr>
            <a:r>
              <a:rPr lang="en-US" dirty="0" smtClean="0">
                <a:solidFill>
                  <a:schemeClr val="tx1"/>
                </a:solidFill>
              </a:rPr>
              <a:t>QA review form M-7324 – Pipe Quality Assurance Form</a:t>
            </a:r>
            <a:endParaRPr lang="en-US" dirty="0" smtClean="0"/>
          </a:p>
        </p:txBody>
      </p:sp>
      <p:sp>
        <p:nvSpPr>
          <p:cNvPr id="7" name="Title 4">
            <a:hlinkClick r:id="rId3"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endParaRPr lang="en-US" sz="1100" b="0" spc="0" dirty="0">
              <a:effectLst/>
            </a:endParaRPr>
          </a:p>
        </p:txBody>
      </p:sp>
    </p:spTree>
    <p:extLst>
      <p:ext uri="{BB962C8B-B14F-4D97-AF65-F5344CB8AC3E}">
        <p14:creationId xmlns:p14="http://schemas.microsoft.com/office/powerpoint/2010/main" val="205839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sz="quarter" idx="4294967295"/>
          </p:nvPr>
        </p:nvPicPr>
        <p:blipFill>
          <a:blip r:embed="rId3" cstate="email">
            <a:extLst>
              <a:ext uri="{28A0092B-C50C-407E-A947-70E740481C1C}">
                <a14:useLocalDpi xmlns:a14="http://schemas.microsoft.com/office/drawing/2010/main"/>
              </a:ext>
            </a:extLst>
          </a:blip>
          <a:stretch>
            <a:fillRect/>
          </a:stretch>
        </p:blipFill>
        <p:spPr bwMode="auto">
          <a:xfrm>
            <a:off x="1600200" y="228600"/>
            <a:ext cx="6553200" cy="6469063"/>
          </a:xfrm>
          <a:prstGeom prst="rect">
            <a:avLst/>
          </a:prstGeom>
          <a:ln>
            <a:noFill/>
          </a:ln>
          <a:effectLst>
            <a:softEdge rad="112500"/>
          </a:effectLst>
        </p:spPr>
      </p:pic>
      <p:sp>
        <p:nvSpPr>
          <p:cNvPr id="2" name="Title 1"/>
          <p:cNvSpPr>
            <a:spLocks noGrp="1"/>
          </p:cNvSpPr>
          <p:nvPr>
            <p:ph type="title" idx="4294967295"/>
          </p:nvPr>
        </p:nvSpPr>
        <p:spPr>
          <a:xfrm>
            <a:off x="3200400" y="152400"/>
            <a:ext cx="2514600" cy="685800"/>
          </a:xfrm>
        </p:spPr>
        <p:txBody>
          <a:bodyPr>
            <a:normAutofit fontScale="90000"/>
          </a:bodyPr>
          <a:lstStyle/>
          <a:p>
            <a:r>
              <a:rPr lang="en-US" sz="4000" dirty="0" smtClean="0"/>
              <a:t>Pub 113</a:t>
            </a:r>
            <a:endParaRPr lang="en-US" sz="4000" dirty="0"/>
          </a:p>
        </p:txBody>
      </p:sp>
      <p:sp>
        <p:nvSpPr>
          <p:cNvPr id="9" name="Title 4">
            <a:hlinkClick r:id="rId4"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endParaRPr lang="en-US" sz="1100" b="0" spc="0" dirty="0">
              <a:effectLst/>
            </a:endParaRPr>
          </a:p>
        </p:txBody>
      </p:sp>
    </p:spTree>
    <p:extLst>
      <p:ext uri="{BB962C8B-B14F-4D97-AF65-F5344CB8AC3E}">
        <p14:creationId xmlns:p14="http://schemas.microsoft.com/office/powerpoint/2010/main" val="135503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922" y="609600"/>
            <a:ext cx="8096156" cy="579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71800" y="0"/>
            <a:ext cx="3581400" cy="646331"/>
          </a:xfrm>
          <a:prstGeom prst="rect">
            <a:avLst/>
          </a:prstGeom>
          <a:noFill/>
        </p:spPr>
        <p:txBody>
          <a:bodyPr wrap="square" rtlCol="0">
            <a:spAutoFit/>
          </a:bodyPr>
          <a:lstStyle/>
          <a:p>
            <a:r>
              <a:rPr lang="en-US" sz="3600" dirty="0" smtClean="0"/>
              <a:t>Publication 72M </a:t>
            </a:r>
            <a:endParaRPr lang="en-US" sz="3600" dirty="0"/>
          </a:p>
        </p:txBody>
      </p:sp>
    </p:spTree>
    <p:extLst>
      <p:ext uri="{BB962C8B-B14F-4D97-AF65-F5344CB8AC3E}">
        <p14:creationId xmlns:p14="http://schemas.microsoft.com/office/powerpoint/2010/main" val="273054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9800" y="0"/>
            <a:ext cx="5074366" cy="6551411"/>
          </a:xfrm>
          <a:prstGeom prst="rect">
            <a:avLst/>
          </a:prstGeom>
          <a:noFill/>
          <a:ln w="9525">
            <a:noFill/>
            <a:miter lim="800000"/>
            <a:headEnd/>
            <a:tailEnd/>
          </a:ln>
        </p:spPr>
      </p:pic>
      <p:sp>
        <p:nvSpPr>
          <p:cNvPr id="3" name="TextBox 2"/>
          <p:cNvSpPr txBox="1"/>
          <p:nvPr/>
        </p:nvSpPr>
        <p:spPr>
          <a:xfrm>
            <a:off x="2209800" y="0"/>
            <a:ext cx="4724400" cy="646331"/>
          </a:xfrm>
          <a:prstGeom prst="rect">
            <a:avLst/>
          </a:prstGeom>
          <a:noFill/>
        </p:spPr>
        <p:txBody>
          <a:bodyPr wrap="square" rtlCol="0">
            <a:spAutoFit/>
          </a:bodyPr>
          <a:lstStyle/>
          <a:p>
            <a:pPr marL="1481138" lvl="5" indent="-457200">
              <a:spcBef>
                <a:spcPts val="600"/>
              </a:spcBef>
            </a:pPr>
            <a:r>
              <a:rPr lang="en-US" sz="3600" dirty="0" smtClean="0"/>
              <a:t>Publication 464</a:t>
            </a:r>
          </a:p>
        </p:txBody>
      </p:sp>
    </p:spTree>
    <p:extLst>
      <p:ext uri="{BB962C8B-B14F-4D97-AF65-F5344CB8AC3E}">
        <p14:creationId xmlns:p14="http://schemas.microsoft.com/office/powerpoint/2010/main" val="410225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0" y="228600"/>
            <a:ext cx="4953000" cy="632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4">
            <a:hlinkClick r:id="rId4"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endParaRPr lang="en-US" sz="1100" b="0" spc="0" dirty="0">
              <a:effectLst/>
            </a:endParaRPr>
          </a:p>
        </p:txBody>
      </p:sp>
    </p:spTree>
    <p:extLst>
      <p:ext uri="{BB962C8B-B14F-4D97-AF65-F5344CB8AC3E}">
        <p14:creationId xmlns:p14="http://schemas.microsoft.com/office/powerpoint/2010/main" val="144441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3"/>
          <p:cNvSpPr>
            <a:spLocks noGrp="1"/>
          </p:cNvSpPr>
          <p:nvPr>
            <p:ph type="sldNum" sz="quarter" idx="4294967295"/>
          </p:nvPr>
        </p:nvSpPr>
        <p:spPr>
          <a:xfrm>
            <a:off x="6553200" y="6356350"/>
            <a:ext cx="2133600" cy="365125"/>
          </a:xfrm>
          <a:prstGeom prst="rect">
            <a:avLst/>
          </a:prstGeom>
          <a:noFill/>
        </p:spPr>
        <p:txBody>
          <a:bodyPr/>
          <a:lstStyle/>
          <a:p>
            <a:r>
              <a:rPr lang="en-US" dirty="0" smtClean="0"/>
              <a:t> </a:t>
            </a:r>
          </a:p>
        </p:txBody>
      </p:sp>
      <p:sp>
        <p:nvSpPr>
          <p:cNvPr id="53251" name="Text Box 4"/>
          <p:cNvSpPr txBox="1">
            <a:spLocks noChangeArrowheads="1"/>
          </p:cNvSpPr>
          <p:nvPr/>
        </p:nvSpPr>
        <p:spPr bwMode="auto">
          <a:xfrm>
            <a:off x="2286000" y="304800"/>
            <a:ext cx="4648200" cy="457200"/>
          </a:xfrm>
          <a:prstGeom prst="rect">
            <a:avLst/>
          </a:prstGeom>
          <a:noFill/>
          <a:ln w="9525">
            <a:noFill/>
            <a:miter lim="800000"/>
            <a:headEnd/>
            <a:tailEnd/>
          </a:ln>
        </p:spPr>
        <p:txBody>
          <a:bodyPr>
            <a:spAutoFit/>
          </a:bodyPr>
          <a:lstStyle/>
          <a:p>
            <a:pPr algn="ctr"/>
            <a:r>
              <a:rPr lang="en-US" sz="2400" dirty="0"/>
              <a:t>Quality Assurance</a:t>
            </a:r>
          </a:p>
        </p:txBody>
      </p:sp>
      <p:sp>
        <p:nvSpPr>
          <p:cNvPr id="53252" name="Text Box 5"/>
          <p:cNvSpPr txBox="1">
            <a:spLocks noChangeArrowheads="1"/>
          </p:cNvSpPr>
          <p:nvPr/>
        </p:nvSpPr>
        <p:spPr bwMode="auto">
          <a:xfrm>
            <a:off x="1600200" y="838200"/>
            <a:ext cx="6096000" cy="396875"/>
          </a:xfrm>
          <a:prstGeom prst="rect">
            <a:avLst/>
          </a:prstGeom>
          <a:noFill/>
          <a:ln w="9525">
            <a:noFill/>
            <a:miter lim="800000"/>
            <a:headEnd/>
            <a:tailEnd/>
          </a:ln>
        </p:spPr>
        <p:txBody>
          <a:bodyPr>
            <a:spAutoFit/>
          </a:bodyPr>
          <a:lstStyle/>
          <a:p>
            <a:pPr algn="ctr"/>
            <a:r>
              <a:rPr lang="en-US" sz="2000" dirty="0"/>
              <a:t>Work Zone Traffic Control</a:t>
            </a:r>
          </a:p>
        </p:txBody>
      </p:sp>
      <p:sp>
        <p:nvSpPr>
          <p:cNvPr id="64518" name="Text Box 6"/>
          <p:cNvSpPr txBox="1">
            <a:spLocks noChangeArrowheads="1"/>
          </p:cNvSpPr>
          <p:nvPr/>
        </p:nvSpPr>
        <p:spPr bwMode="auto">
          <a:xfrm>
            <a:off x="609600" y="1447800"/>
            <a:ext cx="8001000" cy="1015663"/>
          </a:xfrm>
          <a:prstGeom prst="rect">
            <a:avLst/>
          </a:prstGeom>
          <a:noFill/>
          <a:ln w="9525">
            <a:noFill/>
            <a:miter lim="800000"/>
            <a:headEnd/>
            <a:tailEnd/>
          </a:ln>
        </p:spPr>
        <p:txBody>
          <a:bodyPr wrap="square">
            <a:spAutoFit/>
          </a:bodyPr>
          <a:lstStyle/>
          <a:p>
            <a:r>
              <a:rPr lang="en-US" sz="2000" dirty="0"/>
              <a:t>The </a:t>
            </a:r>
            <a:r>
              <a:rPr lang="en-US" sz="2000" dirty="0" smtClean="0"/>
              <a:t>quality </a:t>
            </a:r>
            <a:r>
              <a:rPr lang="en-US" sz="2000" dirty="0"/>
              <a:t>of the </a:t>
            </a:r>
            <a:r>
              <a:rPr lang="en-US" sz="2000" dirty="0" smtClean="0"/>
              <a:t>end product </a:t>
            </a:r>
            <a:r>
              <a:rPr lang="en-US" sz="2000" dirty="0"/>
              <a:t>of </a:t>
            </a:r>
            <a:r>
              <a:rPr lang="en-US" sz="2000" dirty="0" smtClean="0"/>
              <a:t>all highway maintenance operations can be directly related </a:t>
            </a:r>
            <a:r>
              <a:rPr lang="en-US" sz="2000" dirty="0"/>
              <a:t>to the </a:t>
            </a:r>
            <a:r>
              <a:rPr lang="en-US" sz="2000" dirty="0" smtClean="0"/>
              <a:t>extent </a:t>
            </a:r>
            <a:r>
              <a:rPr lang="en-US" sz="2000" dirty="0"/>
              <a:t>to </a:t>
            </a:r>
            <a:r>
              <a:rPr lang="en-US" sz="2000" dirty="0" smtClean="0"/>
              <a:t>which </a:t>
            </a:r>
            <a:r>
              <a:rPr lang="en-US" sz="2000" dirty="0"/>
              <a:t>we have </a:t>
            </a:r>
            <a:r>
              <a:rPr lang="en-US" sz="2000" dirty="0" smtClean="0"/>
              <a:t>successfully addressed </a:t>
            </a:r>
            <a:r>
              <a:rPr lang="en-US" sz="2000" dirty="0"/>
              <a:t>the </a:t>
            </a:r>
            <a:r>
              <a:rPr lang="en-US" sz="2000" dirty="0" smtClean="0"/>
              <a:t>issue </a:t>
            </a:r>
            <a:r>
              <a:rPr lang="en-US" sz="2000" dirty="0"/>
              <a:t>of </a:t>
            </a:r>
            <a:r>
              <a:rPr lang="en-US" sz="2000" dirty="0" smtClean="0"/>
              <a:t>maintaining traffic around </a:t>
            </a:r>
            <a:r>
              <a:rPr lang="en-US" sz="2000" dirty="0"/>
              <a:t>or </a:t>
            </a:r>
            <a:r>
              <a:rPr lang="en-US" sz="2000" dirty="0" smtClean="0"/>
              <a:t>through </a:t>
            </a:r>
            <a:r>
              <a:rPr lang="en-US" sz="2000" dirty="0"/>
              <a:t>the </a:t>
            </a:r>
            <a:r>
              <a:rPr lang="en-US" sz="2000" dirty="0" smtClean="0"/>
              <a:t>work area.</a:t>
            </a:r>
          </a:p>
        </p:txBody>
      </p:sp>
      <p:sp>
        <p:nvSpPr>
          <p:cNvPr id="64519" name="Text Box 7"/>
          <p:cNvSpPr txBox="1">
            <a:spLocks noChangeArrowheads="1"/>
          </p:cNvSpPr>
          <p:nvPr/>
        </p:nvSpPr>
        <p:spPr bwMode="auto">
          <a:xfrm>
            <a:off x="609600" y="3200400"/>
            <a:ext cx="8001000" cy="1015663"/>
          </a:xfrm>
          <a:prstGeom prst="rect">
            <a:avLst/>
          </a:prstGeom>
          <a:noFill/>
          <a:ln w="9525">
            <a:noFill/>
            <a:miter lim="800000"/>
            <a:headEnd/>
            <a:tailEnd/>
          </a:ln>
        </p:spPr>
        <p:txBody>
          <a:bodyPr wrap="square">
            <a:spAutoFit/>
          </a:bodyPr>
          <a:lstStyle/>
          <a:p>
            <a:r>
              <a:rPr lang="en-US" sz="2000" dirty="0"/>
              <a:t>Effective </a:t>
            </a:r>
            <a:r>
              <a:rPr lang="en-US" sz="2000" dirty="0" smtClean="0"/>
              <a:t>work zone traffic control provides </a:t>
            </a:r>
            <a:r>
              <a:rPr lang="en-US" sz="2000" dirty="0"/>
              <a:t>an </a:t>
            </a:r>
            <a:r>
              <a:rPr lang="en-US" sz="2000" dirty="0" smtClean="0"/>
              <a:t>environment that assures </a:t>
            </a:r>
            <a:r>
              <a:rPr lang="en-US" sz="2000" dirty="0"/>
              <a:t/>
            </a:r>
            <a:br>
              <a:rPr lang="en-US" sz="2000" dirty="0"/>
            </a:br>
            <a:r>
              <a:rPr lang="en-US" sz="2000" dirty="0"/>
              <a:t>the </a:t>
            </a:r>
            <a:r>
              <a:rPr lang="en-US" sz="2000" dirty="0" smtClean="0"/>
              <a:t>maximum protection </a:t>
            </a:r>
            <a:r>
              <a:rPr lang="en-US" sz="2000" dirty="0"/>
              <a:t>for </a:t>
            </a:r>
            <a:r>
              <a:rPr lang="en-US" sz="2000" dirty="0" smtClean="0"/>
              <a:t>crew members </a:t>
            </a:r>
            <a:r>
              <a:rPr lang="en-US" sz="2000" dirty="0"/>
              <a:t>and the </a:t>
            </a:r>
            <a:r>
              <a:rPr lang="en-US" sz="2000" dirty="0" smtClean="0"/>
              <a:t>motoring public </a:t>
            </a:r>
            <a:r>
              <a:rPr lang="en-US" sz="2000" dirty="0"/>
              <a:t>while </a:t>
            </a:r>
            <a:r>
              <a:rPr lang="en-US" sz="2000" dirty="0" smtClean="0"/>
              <a:t>minimizing delays </a:t>
            </a:r>
            <a:r>
              <a:rPr lang="en-US" sz="2000" dirty="0"/>
              <a:t>and </a:t>
            </a:r>
            <a:r>
              <a:rPr lang="en-US" sz="2000" dirty="0" smtClean="0"/>
              <a:t>confusion</a:t>
            </a:r>
            <a:r>
              <a:rPr lang="en-US" sz="2000" dirty="0"/>
              <a:t>.</a:t>
            </a:r>
          </a:p>
        </p:txBody>
      </p:sp>
      <p:sp>
        <p:nvSpPr>
          <p:cNvPr id="64520" name="Text Box 8"/>
          <p:cNvSpPr txBox="1">
            <a:spLocks noChangeArrowheads="1"/>
          </p:cNvSpPr>
          <p:nvPr/>
        </p:nvSpPr>
        <p:spPr bwMode="auto">
          <a:xfrm>
            <a:off x="609600" y="4191000"/>
            <a:ext cx="8001000" cy="1006475"/>
          </a:xfrm>
          <a:prstGeom prst="rect">
            <a:avLst/>
          </a:prstGeom>
          <a:noFill/>
          <a:ln w="9525">
            <a:noFill/>
            <a:miter lim="800000"/>
            <a:headEnd/>
            <a:tailEnd/>
          </a:ln>
        </p:spPr>
        <p:txBody>
          <a:bodyPr>
            <a:spAutoFit/>
          </a:bodyPr>
          <a:lstStyle/>
          <a:p>
            <a:r>
              <a:rPr lang="en-US" sz="2000" dirty="0"/>
              <a:t>The </a:t>
            </a:r>
            <a:r>
              <a:rPr lang="en-US" sz="2000" dirty="0" smtClean="0"/>
              <a:t>process </a:t>
            </a:r>
            <a:r>
              <a:rPr lang="en-US" sz="2000" dirty="0"/>
              <a:t>of </a:t>
            </a:r>
            <a:r>
              <a:rPr lang="en-US" sz="2000" dirty="0" smtClean="0"/>
              <a:t>determining which traffic control PATA  </a:t>
            </a:r>
            <a:r>
              <a:rPr lang="en-US" sz="2000" dirty="0"/>
              <a:t>is </a:t>
            </a:r>
            <a:r>
              <a:rPr lang="en-US" sz="2000" dirty="0" smtClean="0"/>
              <a:t>most appropriate </a:t>
            </a:r>
            <a:r>
              <a:rPr lang="en-US" sz="2000" dirty="0"/>
              <a:t>for </a:t>
            </a:r>
            <a:r>
              <a:rPr lang="en-US" sz="2000" dirty="0" smtClean="0"/>
              <a:t>your operation </a:t>
            </a:r>
            <a:r>
              <a:rPr lang="en-US" sz="2000" dirty="0"/>
              <a:t>is </a:t>
            </a:r>
            <a:r>
              <a:rPr lang="en-US" sz="2000" dirty="0" smtClean="0"/>
              <a:t>outlined </a:t>
            </a:r>
            <a:r>
              <a:rPr lang="en-US" sz="2000" dirty="0"/>
              <a:t>in the </a:t>
            </a:r>
            <a:r>
              <a:rPr lang="en-US" sz="2000" dirty="0" smtClean="0"/>
              <a:t>current work zone traffic control Publication ( Pub. 213).</a:t>
            </a:r>
            <a:endParaRPr lang="en-US" sz="2000" dirty="0"/>
          </a:p>
        </p:txBody>
      </p:sp>
      <p:sp>
        <p:nvSpPr>
          <p:cNvPr id="64521" name="Text Box 9"/>
          <p:cNvSpPr txBox="1">
            <a:spLocks noChangeArrowheads="1"/>
          </p:cNvSpPr>
          <p:nvPr/>
        </p:nvSpPr>
        <p:spPr bwMode="auto">
          <a:xfrm>
            <a:off x="609600" y="5334000"/>
            <a:ext cx="8001000" cy="701675"/>
          </a:xfrm>
          <a:prstGeom prst="rect">
            <a:avLst/>
          </a:prstGeom>
          <a:noFill/>
          <a:ln w="9525">
            <a:noFill/>
            <a:miter lim="800000"/>
            <a:headEnd/>
            <a:tailEnd/>
          </a:ln>
        </p:spPr>
        <p:txBody>
          <a:bodyPr>
            <a:spAutoFit/>
          </a:bodyPr>
          <a:lstStyle/>
          <a:p>
            <a:r>
              <a:rPr lang="en-US" sz="2000" dirty="0"/>
              <a:t>The </a:t>
            </a:r>
            <a:r>
              <a:rPr lang="en-US" sz="2000" dirty="0" smtClean="0"/>
              <a:t>two work zone traffic control figures most commonly </a:t>
            </a:r>
            <a:r>
              <a:rPr lang="en-US" sz="2000" dirty="0"/>
              <a:t>used on </a:t>
            </a:r>
            <a:r>
              <a:rPr lang="en-US" sz="2000" dirty="0" smtClean="0"/>
              <a:t>pipe replacement operations </a:t>
            </a:r>
            <a:r>
              <a:rPr lang="en-US" sz="2000" dirty="0"/>
              <a:t>are:</a:t>
            </a:r>
          </a:p>
        </p:txBody>
      </p:sp>
      <p:sp>
        <p:nvSpPr>
          <p:cNvPr id="10" name="TextBox 9"/>
          <p:cNvSpPr txBox="1"/>
          <p:nvPr/>
        </p:nvSpPr>
        <p:spPr>
          <a:xfrm>
            <a:off x="609600" y="2514600"/>
            <a:ext cx="7620000" cy="707886"/>
          </a:xfrm>
          <a:prstGeom prst="rect">
            <a:avLst/>
          </a:prstGeom>
          <a:noFill/>
        </p:spPr>
        <p:txBody>
          <a:bodyPr wrap="square" rtlCol="0">
            <a:spAutoFit/>
          </a:bodyPr>
          <a:lstStyle/>
          <a:p>
            <a:r>
              <a:rPr lang="en-US" sz="2000" dirty="0" smtClean="0">
                <a:solidFill>
                  <a:srgbClr val="FF0000"/>
                </a:solidFill>
              </a:rPr>
              <a:t>Provisions for chapter 212 are issued under the PA Vehicle Code making WZTC  the Law.</a:t>
            </a:r>
            <a:endParaRPr lang="en-US" sz="2000" dirty="0">
              <a:solidFill>
                <a:srgbClr val="FF0000"/>
              </a:solidFill>
            </a:endParaRPr>
          </a:p>
        </p:txBody>
      </p:sp>
    </p:spTree>
    <p:extLst>
      <p:ext uri="{BB962C8B-B14F-4D97-AF65-F5344CB8AC3E}">
        <p14:creationId xmlns:p14="http://schemas.microsoft.com/office/powerpoint/2010/main" val="76995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0"/>
            <a:ext cx="8718550" cy="6858000"/>
          </a:xfrm>
          <a:prstGeom prst="rect">
            <a:avLst/>
          </a:prstGeom>
          <a:noFill/>
          <a:ln w="9525">
            <a:noFill/>
            <a:miter lim="800000"/>
            <a:headEnd/>
            <a:tailEnd/>
          </a:ln>
        </p:spPr>
      </p:pic>
    </p:spTree>
    <p:extLst>
      <p:ext uri="{BB962C8B-B14F-4D97-AF65-F5344CB8AC3E}">
        <p14:creationId xmlns:p14="http://schemas.microsoft.com/office/powerpoint/2010/main" val="148734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4294967295"/>
          </p:nvPr>
        </p:nvSpPr>
        <p:spPr>
          <a:xfrm>
            <a:off x="6553200" y="6356350"/>
            <a:ext cx="2133600" cy="365125"/>
          </a:xfrm>
          <a:prstGeom prst="rect">
            <a:avLst/>
          </a:prstGeom>
          <a:noFill/>
        </p:spPr>
        <p:txBody>
          <a:bodyPr/>
          <a:lstStyle/>
          <a:p>
            <a:r>
              <a:rPr lang="en-US" dirty="0" smtClean="0"/>
              <a:t> </a:t>
            </a:r>
          </a:p>
        </p:txBody>
      </p:sp>
      <p:sp>
        <p:nvSpPr>
          <p:cNvPr id="55299" name="Text Box 2"/>
          <p:cNvSpPr txBox="1">
            <a:spLocks noChangeArrowheads="1"/>
          </p:cNvSpPr>
          <p:nvPr/>
        </p:nvSpPr>
        <p:spPr bwMode="auto">
          <a:xfrm>
            <a:off x="2286000" y="152400"/>
            <a:ext cx="4648200" cy="457200"/>
          </a:xfrm>
          <a:prstGeom prst="rect">
            <a:avLst/>
          </a:prstGeom>
          <a:noFill/>
          <a:ln w="9525">
            <a:noFill/>
            <a:miter lim="800000"/>
            <a:headEnd/>
            <a:tailEnd/>
          </a:ln>
        </p:spPr>
        <p:txBody>
          <a:bodyPr>
            <a:spAutoFit/>
          </a:bodyPr>
          <a:lstStyle/>
          <a:p>
            <a:pPr algn="ctr"/>
            <a:r>
              <a:rPr lang="en-US" sz="2400" dirty="0"/>
              <a:t>Quality Assurance</a:t>
            </a:r>
          </a:p>
        </p:txBody>
      </p:sp>
      <p:sp>
        <p:nvSpPr>
          <p:cNvPr id="55300" name="Text Box 3"/>
          <p:cNvSpPr txBox="1">
            <a:spLocks noChangeArrowheads="1"/>
          </p:cNvSpPr>
          <p:nvPr/>
        </p:nvSpPr>
        <p:spPr bwMode="auto">
          <a:xfrm>
            <a:off x="1600200" y="914400"/>
            <a:ext cx="6096000" cy="396875"/>
          </a:xfrm>
          <a:prstGeom prst="rect">
            <a:avLst/>
          </a:prstGeom>
          <a:noFill/>
          <a:ln w="9525">
            <a:noFill/>
            <a:miter lim="800000"/>
            <a:headEnd/>
            <a:tailEnd/>
          </a:ln>
        </p:spPr>
        <p:txBody>
          <a:bodyPr>
            <a:spAutoFit/>
          </a:bodyPr>
          <a:lstStyle/>
          <a:p>
            <a:pPr algn="ctr"/>
            <a:r>
              <a:rPr lang="en-US" sz="2000" dirty="0"/>
              <a:t>Work Zone Traffic Control</a:t>
            </a:r>
          </a:p>
        </p:txBody>
      </p:sp>
      <p:pic>
        <p:nvPicPr>
          <p:cNvPr id="55301" name="Picture 4"/>
          <p:cNvPicPr>
            <a:picLocks noChangeAspect="1" noChangeArrowheads="1"/>
          </p:cNvPicPr>
          <p:nvPr/>
        </p:nvPicPr>
        <p:blipFill>
          <a:blip r:embed="rId3" cstate="print"/>
          <a:srcRect/>
          <a:stretch>
            <a:fillRect/>
          </a:stretch>
        </p:blipFill>
        <p:spPr bwMode="auto">
          <a:xfrm>
            <a:off x="1524000" y="1371600"/>
            <a:ext cx="6096000" cy="4572000"/>
          </a:xfrm>
          <a:prstGeom prst="rect">
            <a:avLst/>
          </a:prstGeom>
          <a:noFill/>
          <a:ln w="38100">
            <a:solidFill>
              <a:schemeClr val="accent1"/>
            </a:solidFill>
            <a:miter lim="800000"/>
            <a:headEnd/>
            <a:tailEnd/>
          </a:ln>
        </p:spPr>
      </p:pic>
      <p:sp>
        <p:nvSpPr>
          <p:cNvPr id="55302" name="Text Box 5"/>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r>
              <a:rPr lang="en-US" sz="2000" dirty="0"/>
              <a:t>Pipe Replacement</a:t>
            </a:r>
          </a:p>
        </p:txBody>
      </p:sp>
      <p:sp>
        <p:nvSpPr>
          <p:cNvPr id="55303" name="Text Box 6"/>
          <p:cNvSpPr txBox="1">
            <a:spLocks noChangeArrowheads="1"/>
          </p:cNvSpPr>
          <p:nvPr/>
        </p:nvSpPr>
        <p:spPr bwMode="auto">
          <a:xfrm>
            <a:off x="2057400" y="5943600"/>
            <a:ext cx="4572000" cy="366713"/>
          </a:xfrm>
          <a:prstGeom prst="rect">
            <a:avLst/>
          </a:prstGeom>
          <a:noFill/>
          <a:ln w="9525">
            <a:noFill/>
            <a:miter lim="800000"/>
            <a:headEnd/>
            <a:tailEnd/>
          </a:ln>
        </p:spPr>
        <p:txBody>
          <a:bodyPr>
            <a:spAutoFit/>
          </a:bodyPr>
          <a:lstStyle/>
          <a:p>
            <a:pPr algn="ctr"/>
            <a:r>
              <a:rPr lang="en-US" sz="1800" dirty="0" smtClean="0"/>
              <a:t>PATA </a:t>
            </a:r>
            <a:r>
              <a:rPr lang="en-US" sz="1800" dirty="0"/>
              <a:t>10a.</a:t>
            </a:r>
          </a:p>
        </p:txBody>
      </p:sp>
      <p:sp>
        <p:nvSpPr>
          <p:cNvPr id="55304" name="Text Box 7"/>
          <p:cNvSpPr txBox="1">
            <a:spLocks noChangeArrowheads="1"/>
          </p:cNvSpPr>
          <p:nvPr/>
        </p:nvSpPr>
        <p:spPr bwMode="auto">
          <a:xfrm>
            <a:off x="1371600" y="6248400"/>
            <a:ext cx="6019800" cy="366713"/>
          </a:xfrm>
          <a:prstGeom prst="rect">
            <a:avLst/>
          </a:prstGeom>
          <a:noFill/>
          <a:ln w="9525">
            <a:noFill/>
            <a:miter lim="800000"/>
            <a:headEnd/>
            <a:tailEnd/>
          </a:ln>
        </p:spPr>
        <p:txBody>
          <a:bodyPr>
            <a:spAutoFit/>
          </a:bodyPr>
          <a:lstStyle/>
          <a:p>
            <a:pPr algn="ctr"/>
            <a:r>
              <a:rPr lang="en-US" sz="1800" b="1" dirty="0"/>
              <a:t>Maintaining Thru Traffic With Flaggers</a:t>
            </a:r>
          </a:p>
        </p:txBody>
      </p:sp>
    </p:spTree>
    <p:extLst>
      <p:ext uri="{BB962C8B-B14F-4D97-AF65-F5344CB8AC3E}">
        <p14:creationId xmlns:p14="http://schemas.microsoft.com/office/powerpoint/2010/main" val="392632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1447800"/>
            <a:ext cx="8077200" cy="4495800"/>
          </a:xfrm>
        </p:spPr>
        <p:txBody>
          <a:bodyPr>
            <a:normAutofit fontScale="85000" lnSpcReduction="20000"/>
          </a:bodyPr>
          <a:lstStyle/>
          <a:p>
            <a:r>
              <a:rPr lang="en-US" b="1" dirty="0" smtClean="0">
                <a:effectLst>
                  <a:outerShdw blurRad="38100" dist="38100" dir="2700000" algn="tl">
                    <a:srgbClr val="000000">
                      <a:alpha val="43137"/>
                    </a:srgbClr>
                  </a:outerShdw>
                </a:effectLst>
              </a:rPr>
              <a:t>Managers</a:t>
            </a:r>
            <a:r>
              <a:rPr lang="en-US" dirty="0" smtClean="0">
                <a:effectLst>
                  <a:outerShdw blurRad="38100" dist="38100" dir="2700000" algn="tl">
                    <a:srgbClr val="000000">
                      <a:alpha val="43137"/>
                    </a:srgbClr>
                  </a:outerShdw>
                </a:effectLst>
              </a:rPr>
              <a:t> participating in this training should review at a minimum the following modules:</a:t>
            </a:r>
          </a:p>
          <a:p>
            <a:pPr lvl="1">
              <a:buFont typeface="Wingdings" pitchFamily="2" charset="2"/>
              <a:buChar char="ü"/>
            </a:pPr>
            <a:r>
              <a:rPr lang="en-US" dirty="0" smtClean="0">
                <a:effectLst>
                  <a:outerShdw blurRad="38100" dist="38100" dir="2700000" algn="tl">
                    <a:srgbClr val="000000">
                      <a:alpha val="43137"/>
                    </a:srgbClr>
                  </a:outerShdw>
                </a:effectLst>
              </a:rPr>
              <a:t>Project Planning</a:t>
            </a:r>
          </a:p>
          <a:p>
            <a:pPr lvl="1">
              <a:buFont typeface="Wingdings" pitchFamily="2" charset="2"/>
              <a:buChar char="ü"/>
            </a:pPr>
            <a:r>
              <a:rPr lang="en-US" dirty="0" smtClean="0">
                <a:effectLst>
                  <a:outerShdw blurRad="38100" dist="38100" dir="2700000" algn="tl">
                    <a:srgbClr val="000000">
                      <a:alpha val="43137"/>
                    </a:srgbClr>
                  </a:outerShdw>
                </a:effectLst>
              </a:rPr>
              <a:t>Project Preparation</a:t>
            </a:r>
          </a:p>
          <a:p>
            <a:pPr lvl="1">
              <a:buFont typeface="Wingdings" pitchFamily="2" charset="2"/>
              <a:buChar char="ü"/>
            </a:pPr>
            <a:r>
              <a:rPr lang="en-US" dirty="0" smtClean="0">
                <a:effectLst>
                  <a:outerShdw blurRad="38100" dist="38100" dir="2700000" algn="tl">
                    <a:srgbClr val="000000">
                      <a:alpha val="43137"/>
                    </a:srgbClr>
                  </a:outerShdw>
                </a:effectLst>
              </a:rPr>
              <a:t>Concurrent Activities</a:t>
            </a:r>
          </a:p>
          <a:p>
            <a:pPr lvl="1">
              <a:buFont typeface="Wingdings" pitchFamily="2" charset="2"/>
              <a:buChar char="ü"/>
            </a:pPr>
            <a:r>
              <a:rPr lang="en-US" dirty="0" smtClean="0">
                <a:effectLst>
                  <a:outerShdw blurRad="38100" dist="38100" dir="2700000" algn="tl">
                    <a:srgbClr val="000000">
                      <a:alpha val="43137"/>
                    </a:srgbClr>
                  </a:outerShdw>
                </a:effectLst>
              </a:rPr>
              <a:t>Scheduling</a:t>
            </a:r>
          </a:p>
          <a:p>
            <a:pPr lvl="1">
              <a:buFont typeface="Wingdings" pitchFamily="2" charset="2"/>
              <a:buChar char="ü"/>
            </a:pPr>
            <a:r>
              <a:rPr lang="en-US" dirty="0" smtClean="0">
                <a:effectLst>
                  <a:outerShdw blurRad="38100" dist="38100" dir="2700000" algn="tl">
                    <a:srgbClr val="000000">
                      <a:alpha val="43137"/>
                    </a:srgbClr>
                  </a:outerShdw>
                </a:effectLst>
              </a:rPr>
              <a:t>Safety</a:t>
            </a:r>
          </a:p>
          <a:p>
            <a:pPr lvl="1">
              <a:buFont typeface="Wingdings" pitchFamily="2" charset="2"/>
              <a:buChar char="ü"/>
            </a:pPr>
            <a:r>
              <a:rPr lang="en-US" dirty="0" smtClean="0">
                <a:effectLst>
                  <a:outerShdw blurRad="38100" dist="38100" dir="2700000" algn="tl">
                    <a:srgbClr val="000000">
                      <a:alpha val="43137"/>
                    </a:srgbClr>
                  </a:outerShdw>
                </a:effectLst>
              </a:rPr>
              <a:t>Quality Assurance</a:t>
            </a:r>
          </a:p>
          <a:p>
            <a:pPr lvl="1">
              <a:buFont typeface="Wingdings" pitchFamily="2" charset="2"/>
              <a:buChar char="ü"/>
            </a:pPr>
            <a:r>
              <a:rPr lang="en-US" dirty="0" smtClean="0">
                <a:effectLst>
                  <a:outerShdw blurRad="38100" dist="38100" dir="2700000" algn="tl">
                    <a:srgbClr val="000000">
                      <a:alpha val="43137"/>
                    </a:srgbClr>
                  </a:outerShdw>
                </a:effectLst>
              </a:rPr>
              <a:t>Environmental Concerns</a:t>
            </a:r>
          </a:p>
          <a:p>
            <a:pPr lvl="1">
              <a:buFont typeface="Wingdings" pitchFamily="2" charset="2"/>
              <a:buChar char="ü"/>
            </a:pPr>
            <a:r>
              <a:rPr lang="en-US" dirty="0" smtClean="0">
                <a:effectLst>
                  <a:outerShdw blurRad="38100" dist="38100" dir="2700000" algn="tl">
                    <a:srgbClr val="000000">
                      <a:alpha val="43137"/>
                    </a:srgbClr>
                  </a:outerShdw>
                </a:effectLst>
              </a:rPr>
              <a:t>Risk Management</a:t>
            </a:r>
          </a:p>
          <a:p>
            <a:pPr lvl="1">
              <a:buFont typeface="Wingdings" pitchFamily="2" charset="2"/>
              <a:buChar char="ü"/>
            </a:pPr>
            <a:r>
              <a:rPr lang="en-US" dirty="0" smtClean="0">
                <a:effectLst>
                  <a:outerShdw blurRad="38100" dist="38100" dir="2700000" algn="tl">
                    <a:srgbClr val="000000">
                      <a:alpha val="43137"/>
                    </a:srgbClr>
                  </a:outerShdw>
                </a:effectLst>
              </a:rPr>
              <a:t>Follow-up Activities</a:t>
            </a:r>
          </a:p>
          <a:p>
            <a:pPr lvl="1">
              <a:buFont typeface="Wingdings" pitchFamily="2" charset="2"/>
              <a:buChar char="ü"/>
            </a:pPr>
            <a:r>
              <a:rPr lang="en-US" dirty="0" smtClean="0">
                <a:effectLst>
                  <a:outerShdw blurRad="38100" dist="38100" dir="2700000" algn="tl">
                    <a:srgbClr val="000000">
                      <a:alpha val="43137"/>
                    </a:srgbClr>
                  </a:outerShdw>
                </a:effectLst>
              </a:rPr>
              <a:t>Preventive Maintenance</a:t>
            </a:r>
          </a:p>
          <a:p>
            <a:pPr lvl="1">
              <a:buFont typeface="Wingdings" pitchFamily="2" charset="2"/>
              <a:buChar char="ü"/>
            </a:pPr>
            <a:endParaRPr lang="en-US" dirty="0" smtClean="0">
              <a:effectLst>
                <a:outerShdw blurRad="38100" dist="38100" dir="2700000" algn="tl">
                  <a:srgbClr val="000000">
                    <a:alpha val="43137"/>
                  </a:srgbClr>
                </a:outerShdw>
              </a:effectLst>
            </a:endParaRPr>
          </a:p>
          <a:p>
            <a:pPr lvl="1">
              <a:buFont typeface="Wingdings" pitchFamily="2" charset="2"/>
              <a:buChar char="ü"/>
            </a:pPr>
            <a:endParaRPr lang="en-US" dirty="0" smtClean="0">
              <a:effectLst>
                <a:outerShdw blurRad="38100" dist="38100" dir="2700000" algn="tl">
                  <a:srgbClr val="000000">
                    <a:alpha val="43137"/>
                  </a:srgbClr>
                </a:outerShdw>
              </a:effectLst>
            </a:endParaRPr>
          </a:p>
          <a:p>
            <a:pPr lvl="1">
              <a:buFont typeface="Wingdings" pitchFamily="2" charset="2"/>
              <a:buChar char="ü"/>
            </a:pPr>
            <a:endParaRPr lang="en-US" dirty="0">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r>
              <a:rPr lang="en-US" dirty="0" smtClean="0">
                <a:effectLst>
                  <a:outerShdw blurRad="38100" dist="38100" dir="2700000" algn="tl">
                    <a:srgbClr val="000000">
                      <a:alpha val="43137"/>
                    </a:srgbClr>
                  </a:outerShdw>
                </a:effectLst>
              </a:rPr>
              <a:t>How to use this training</a:t>
            </a:r>
            <a:endParaRPr lang="en-US" dirty="0">
              <a:effectLst>
                <a:outerShdw blurRad="38100" dist="38100" dir="2700000" algn="tl">
                  <a:srgbClr val="000000">
                    <a:alpha val="43137"/>
                  </a:srgbClr>
                </a:outerShdw>
              </a:effectLst>
            </a:endParaRPr>
          </a:p>
        </p:txBody>
      </p:sp>
      <p:sp>
        <p:nvSpPr>
          <p:cNvPr id="5" name="Title 4"/>
          <p:cNvSpPr txBox="1">
            <a:spLocks/>
          </p:cNvSpPr>
          <p:nvPr/>
        </p:nvSpPr>
        <p:spPr>
          <a:xfrm>
            <a:off x="-152400" y="6285582"/>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introduction</a:t>
            </a:r>
            <a:endParaRPr lang="en-US" sz="1100" b="0" spc="0" dirty="0">
              <a:effectLst/>
            </a:endParaRPr>
          </a:p>
        </p:txBody>
      </p:sp>
    </p:spTree>
    <p:extLst>
      <p:ext uri="{BB962C8B-B14F-4D97-AF65-F5344CB8AC3E}">
        <p14:creationId xmlns:p14="http://schemas.microsoft.com/office/powerpoint/2010/main" val="244609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a:lstStyle/>
          <a:p>
            <a:pPr marL="0" indent="0" algn="ctr">
              <a:buNone/>
            </a:pPr>
            <a:r>
              <a:rPr lang="en-US" dirty="0" smtClean="0"/>
              <a:t>Consider using Agility Agreements as part of your work planning to improve operational efficiency and enhance collaboration within your county.</a:t>
            </a:r>
          </a:p>
          <a:p>
            <a:pPr marL="0" indent="0" algn="ctr">
              <a:buNone/>
            </a:pPr>
            <a:endParaRPr lang="en-US" dirty="0"/>
          </a:p>
          <a:p>
            <a:pPr marL="0" indent="0" algn="ctr">
              <a:buNone/>
            </a:pPr>
            <a:r>
              <a:rPr lang="en-US" dirty="0" smtClean="0">
                <a:hlinkClick r:id="rId2" action="ppaction://hlinksldjump"/>
              </a:rPr>
              <a:t>Click here to learn more about Agility</a:t>
            </a:r>
            <a:endParaRPr lang="en-US" dirty="0"/>
          </a:p>
        </p:txBody>
      </p:sp>
      <p:sp>
        <p:nvSpPr>
          <p:cNvPr id="4" name="Title 3"/>
          <p:cNvSpPr>
            <a:spLocks noGrp="1"/>
          </p:cNvSpPr>
          <p:nvPr>
            <p:ph type="title"/>
          </p:nvPr>
        </p:nvSpPr>
        <p:spPr/>
        <p:txBody>
          <a:bodyPr/>
          <a:lstStyle/>
          <a:p>
            <a:r>
              <a:rPr lang="en-US" dirty="0" smtClean="0"/>
              <a:t>Agility</a:t>
            </a:r>
            <a:endParaRPr lang="en-US" dirty="0"/>
          </a:p>
        </p:txBody>
      </p:sp>
      <p:sp>
        <p:nvSpPr>
          <p:cNvPr id="7"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324620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3"/>
          <p:cNvSpPr>
            <a:spLocks noGrp="1"/>
          </p:cNvSpPr>
          <p:nvPr>
            <p:ph type="sldNum" sz="quarter" idx="4294967295"/>
          </p:nvPr>
        </p:nvSpPr>
        <p:spPr>
          <a:xfrm>
            <a:off x="6553200" y="6356350"/>
            <a:ext cx="2133600" cy="365125"/>
          </a:xfrm>
          <a:prstGeom prst="rect">
            <a:avLst/>
          </a:prstGeom>
          <a:noFill/>
        </p:spPr>
        <p:txBody>
          <a:bodyPr/>
          <a:lstStyle/>
          <a:p>
            <a:r>
              <a:rPr lang="en-US" dirty="0" smtClean="0"/>
              <a:t> </a:t>
            </a:r>
          </a:p>
        </p:txBody>
      </p:sp>
      <p:sp>
        <p:nvSpPr>
          <p:cNvPr id="56323" name="Text Box 2"/>
          <p:cNvSpPr txBox="1">
            <a:spLocks noChangeArrowheads="1"/>
          </p:cNvSpPr>
          <p:nvPr/>
        </p:nvSpPr>
        <p:spPr bwMode="auto">
          <a:xfrm>
            <a:off x="2286000" y="152400"/>
            <a:ext cx="4648200" cy="457200"/>
          </a:xfrm>
          <a:prstGeom prst="rect">
            <a:avLst/>
          </a:prstGeom>
          <a:noFill/>
          <a:ln w="9525">
            <a:noFill/>
            <a:miter lim="800000"/>
            <a:headEnd/>
            <a:tailEnd/>
          </a:ln>
        </p:spPr>
        <p:txBody>
          <a:bodyPr>
            <a:spAutoFit/>
          </a:bodyPr>
          <a:lstStyle/>
          <a:p>
            <a:pPr algn="ctr"/>
            <a:r>
              <a:rPr lang="en-US" sz="2400" dirty="0"/>
              <a:t>Quality Assurance</a:t>
            </a:r>
          </a:p>
        </p:txBody>
      </p:sp>
      <p:sp>
        <p:nvSpPr>
          <p:cNvPr id="56324" name="Text Box 3"/>
          <p:cNvSpPr txBox="1">
            <a:spLocks noChangeArrowheads="1"/>
          </p:cNvSpPr>
          <p:nvPr/>
        </p:nvSpPr>
        <p:spPr bwMode="auto">
          <a:xfrm>
            <a:off x="1600200" y="914400"/>
            <a:ext cx="6096000" cy="396875"/>
          </a:xfrm>
          <a:prstGeom prst="rect">
            <a:avLst/>
          </a:prstGeom>
          <a:noFill/>
          <a:ln w="9525">
            <a:noFill/>
            <a:miter lim="800000"/>
            <a:headEnd/>
            <a:tailEnd/>
          </a:ln>
        </p:spPr>
        <p:txBody>
          <a:bodyPr>
            <a:spAutoFit/>
          </a:bodyPr>
          <a:lstStyle/>
          <a:p>
            <a:pPr algn="ctr"/>
            <a:r>
              <a:rPr lang="en-US" sz="2000" dirty="0"/>
              <a:t>Work Zone Traffic Control</a:t>
            </a:r>
          </a:p>
        </p:txBody>
      </p:sp>
      <p:sp>
        <p:nvSpPr>
          <p:cNvPr id="56325" name="Text Box 5"/>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r>
              <a:rPr lang="en-US" sz="2000" dirty="0"/>
              <a:t>Pipe Replacement</a:t>
            </a:r>
          </a:p>
        </p:txBody>
      </p:sp>
      <p:sp>
        <p:nvSpPr>
          <p:cNvPr id="56326" name="Text Box 6"/>
          <p:cNvSpPr txBox="1">
            <a:spLocks noChangeArrowheads="1"/>
          </p:cNvSpPr>
          <p:nvPr/>
        </p:nvSpPr>
        <p:spPr bwMode="auto">
          <a:xfrm>
            <a:off x="2057400" y="5943600"/>
            <a:ext cx="4572000" cy="366713"/>
          </a:xfrm>
          <a:prstGeom prst="rect">
            <a:avLst/>
          </a:prstGeom>
          <a:noFill/>
          <a:ln w="9525">
            <a:noFill/>
            <a:miter lim="800000"/>
            <a:headEnd/>
            <a:tailEnd/>
          </a:ln>
        </p:spPr>
        <p:txBody>
          <a:bodyPr>
            <a:spAutoFit/>
          </a:bodyPr>
          <a:lstStyle/>
          <a:p>
            <a:pPr algn="ctr"/>
            <a:r>
              <a:rPr lang="en-US" sz="1800" dirty="0" smtClean="0"/>
              <a:t>PATA </a:t>
            </a:r>
            <a:r>
              <a:rPr lang="en-US" sz="1800" dirty="0"/>
              <a:t>10a.</a:t>
            </a:r>
          </a:p>
        </p:txBody>
      </p:sp>
      <p:sp>
        <p:nvSpPr>
          <p:cNvPr id="56327" name="Text Box 7"/>
          <p:cNvSpPr txBox="1">
            <a:spLocks noChangeArrowheads="1"/>
          </p:cNvSpPr>
          <p:nvPr/>
        </p:nvSpPr>
        <p:spPr bwMode="auto">
          <a:xfrm>
            <a:off x="1371600" y="6248400"/>
            <a:ext cx="6019800" cy="366713"/>
          </a:xfrm>
          <a:prstGeom prst="rect">
            <a:avLst/>
          </a:prstGeom>
          <a:noFill/>
          <a:ln w="9525">
            <a:noFill/>
            <a:miter lim="800000"/>
            <a:headEnd/>
            <a:tailEnd/>
          </a:ln>
        </p:spPr>
        <p:txBody>
          <a:bodyPr>
            <a:spAutoFit/>
          </a:bodyPr>
          <a:lstStyle/>
          <a:p>
            <a:pPr algn="ctr"/>
            <a:r>
              <a:rPr lang="en-US" sz="1800" b="1" dirty="0"/>
              <a:t>Using Steel Plates to Accommodate Thru Traffic</a:t>
            </a:r>
          </a:p>
        </p:txBody>
      </p:sp>
      <p:pic>
        <p:nvPicPr>
          <p:cNvPr id="25601" name="Picture 1" descr="P:\penndot shared\Bureau of Maintenance and Operations\Maintenance Division\QA Section\Roger Thomas\Academy Pipe 4-4-12\Pipe QA 02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47800" y="1447800"/>
            <a:ext cx="5969000" cy="4476750"/>
          </a:xfrm>
          <a:prstGeom prst="rect">
            <a:avLst/>
          </a:prstGeom>
          <a:ln w="38100" cap="sq">
            <a:solidFill>
              <a:schemeClr val="accent1"/>
            </a:solidFill>
            <a:prstDash val="solid"/>
            <a:miter lim="800000"/>
          </a:ln>
          <a:effectLst/>
        </p:spPr>
      </p:pic>
    </p:spTree>
    <p:extLst>
      <p:ext uri="{BB962C8B-B14F-4D97-AF65-F5344CB8AC3E}">
        <p14:creationId xmlns:p14="http://schemas.microsoft.com/office/powerpoint/2010/main" val="141719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4294967295"/>
          </p:nvPr>
        </p:nvSpPr>
        <p:spPr>
          <a:xfrm>
            <a:off x="6553200" y="6356350"/>
            <a:ext cx="2133600" cy="365125"/>
          </a:xfrm>
          <a:prstGeom prst="rect">
            <a:avLst/>
          </a:prstGeom>
          <a:noFill/>
        </p:spPr>
        <p:txBody>
          <a:bodyPr/>
          <a:lstStyle/>
          <a:p>
            <a:r>
              <a:rPr lang="en-US" dirty="0" smtClean="0"/>
              <a:t> </a:t>
            </a:r>
          </a:p>
        </p:txBody>
      </p:sp>
      <p:sp>
        <p:nvSpPr>
          <p:cNvPr id="57347" name="Text Box 2052"/>
          <p:cNvSpPr txBox="1">
            <a:spLocks noChangeArrowheads="1"/>
          </p:cNvSpPr>
          <p:nvPr/>
        </p:nvSpPr>
        <p:spPr bwMode="auto">
          <a:xfrm>
            <a:off x="2286000" y="0"/>
            <a:ext cx="4648200" cy="457200"/>
          </a:xfrm>
          <a:prstGeom prst="rect">
            <a:avLst/>
          </a:prstGeom>
          <a:noFill/>
          <a:ln w="9525">
            <a:noFill/>
            <a:miter lim="800000"/>
            <a:headEnd/>
            <a:tailEnd/>
          </a:ln>
        </p:spPr>
        <p:txBody>
          <a:bodyPr>
            <a:spAutoFit/>
          </a:bodyPr>
          <a:lstStyle/>
          <a:p>
            <a:pPr algn="ctr"/>
            <a:r>
              <a:rPr lang="en-US" sz="2400" dirty="0"/>
              <a:t>Quality Assurance</a:t>
            </a:r>
          </a:p>
        </p:txBody>
      </p:sp>
      <p:sp>
        <p:nvSpPr>
          <p:cNvPr id="57348" name="Text Box 2053"/>
          <p:cNvSpPr txBox="1">
            <a:spLocks noChangeArrowheads="1"/>
          </p:cNvSpPr>
          <p:nvPr/>
        </p:nvSpPr>
        <p:spPr bwMode="auto">
          <a:xfrm>
            <a:off x="1676400" y="762000"/>
            <a:ext cx="6096000" cy="396875"/>
          </a:xfrm>
          <a:prstGeom prst="rect">
            <a:avLst/>
          </a:prstGeom>
          <a:noFill/>
          <a:ln w="9525">
            <a:noFill/>
            <a:miter lim="800000"/>
            <a:headEnd/>
            <a:tailEnd/>
          </a:ln>
        </p:spPr>
        <p:txBody>
          <a:bodyPr>
            <a:spAutoFit/>
          </a:bodyPr>
          <a:lstStyle/>
          <a:p>
            <a:pPr algn="ctr"/>
            <a:r>
              <a:rPr lang="en-US" sz="2000" dirty="0"/>
              <a:t>Work Zone Traffic Control</a:t>
            </a:r>
          </a:p>
        </p:txBody>
      </p:sp>
      <p:sp>
        <p:nvSpPr>
          <p:cNvPr id="57349" name="Text Box 2054"/>
          <p:cNvSpPr txBox="1">
            <a:spLocks noChangeArrowheads="1"/>
          </p:cNvSpPr>
          <p:nvPr/>
        </p:nvSpPr>
        <p:spPr bwMode="auto">
          <a:xfrm>
            <a:off x="1600200" y="381000"/>
            <a:ext cx="6096000" cy="396875"/>
          </a:xfrm>
          <a:prstGeom prst="rect">
            <a:avLst/>
          </a:prstGeom>
          <a:noFill/>
          <a:ln w="9525">
            <a:noFill/>
            <a:miter lim="800000"/>
            <a:headEnd/>
            <a:tailEnd/>
          </a:ln>
        </p:spPr>
        <p:txBody>
          <a:bodyPr>
            <a:spAutoFit/>
          </a:bodyPr>
          <a:lstStyle/>
          <a:p>
            <a:pPr algn="ctr"/>
            <a:r>
              <a:rPr lang="en-US" sz="2000" dirty="0"/>
              <a:t>Pipe Replacement</a:t>
            </a:r>
          </a:p>
        </p:txBody>
      </p:sp>
      <p:sp>
        <p:nvSpPr>
          <p:cNvPr id="172039" name="Text Box 2055"/>
          <p:cNvSpPr txBox="1">
            <a:spLocks noChangeArrowheads="1"/>
          </p:cNvSpPr>
          <p:nvPr/>
        </p:nvSpPr>
        <p:spPr bwMode="auto">
          <a:xfrm>
            <a:off x="914400" y="5257800"/>
            <a:ext cx="7239000" cy="1077218"/>
          </a:xfrm>
          <a:prstGeom prst="rect">
            <a:avLst/>
          </a:prstGeom>
          <a:noFill/>
          <a:ln w="9525">
            <a:noFill/>
            <a:miter lim="800000"/>
            <a:headEnd/>
            <a:tailEnd/>
          </a:ln>
        </p:spPr>
        <p:txBody>
          <a:bodyPr>
            <a:spAutoFit/>
          </a:bodyPr>
          <a:lstStyle/>
          <a:p>
            <a:r>
              <a:rPr lang="en-US" sz="1600" b="1" dirty="0"/>
              <a:t>Many </a:t>
            </a:r>
            <a:r>
              <a:rPr lang="en-US" sz="1600" b="1" dirty="0" smtClean="0"/>
              <a:t>crews utilize high strength steel plates </a:t>
            </a:r>
            <a:r>
              <a:rPr lang="en-US" sz="1600" b="1" dirty="0"/>
              <a:t>to </a:t>
            </a:r>
            <a:r>
              <a:rPr lang="en-US" sz="1600" b="1" dirty="0" smtClean="0"/>
              <a:t>accommodate thru traffic </a:t>
            </a:r>
            <a:r>
              <a:rPr lang="en-US" sz="1600" b="1" dirty="0"/>
              <a:t>under </a:t>
            </a:r>
            <a:r>
              <a:rPr lang="en-US" sz="1600" b="1" dirty="0" smtClean="0"/>
              <a:t>PATA </a:t>
            </a:r>
            <a:r>
              <a:rPr lang="en-US" sz="1600" b="1" dirty="0"/>
              <a:t>10a. </a:t>
            </a:r>
            <a:r>
              <a:rPr lang="en-US" sz="1600" b="1" dirty="0" smtClean="0"/>
              <a:t>Extreme caution must </a:t>
            </a:r>
            <a:r>
              <a:rPr lang="en-US" sz="1600" b="1" dirty="0"/>
              <a:t>be </a:t>
            </a:r>
            <a:r>
              <a:rPr lang="en-US" sz="1600" b="1" dirty="0" smtClean="0"/>
              <a:t>exercised during placement </a:t>
            </a:r>
            <a:r>
              <a:rPr lang="en-US" sz="1600" b="1" dirty="0"/>
              <a:t>and </a:t>
            </a:r>
            <a:r>
              <a:rPr lang="en-US" sz="1600" b="1" dirty="0" smtClean="0"/>
              <a:t>removal</a:t>
            </a:r>
            <a:r>
              <a:rPr lang="en-US" sz="1600" b="1" dirty="0"/>
              <a:t>. </a:t>
            </a:r>
            <a:r>
              <a:rPr lang="en-US" sz="1600" b="1" dirty="0" smtClean="0"/>
              <a:t>Use of steel plates is not common practice in all Districts/Counties.  When used consult with County Management. </a:t>
            </a:r>
            <a:endParaRPr lang="en-US" sz="1600" b="1" dirty="0"/>
          </a:p>
        </p:txBody>
      </p:sp>
      <p:pic>
        <p:nvPicPr>
          <p:cNvPr id="23553"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0600" y="1905000"/>
            <a:ext cx="3556000" cy="266700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0" y="1905000"/>
            <a:ext cx="3581400" cy="268605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1837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17475"/>
            <a:ext cx="8763000" cy="6750050"/>
          </a:xfrm>
          <a:prstGeom prst="rect">
            <a:avLst/>
          </a:prstGeom>
          <a:noFill/>
          <a:ln w="9525">
            <a:noFill/>
            <a:miter lim="800000"/>
            <a:headEnd/>
            <a:tailEnd/>
          </a:ln>
        </p:spPr>
      </p:pic>
    </p:spTree>
    <p:extLst>
      <p:ext uri="{BB962C8B-B14F-4D97-AF65-F5344CB8AC3E}">
        <p14:creationId xmlns:p14="http://schemas.microsoft.com/office/powerpoint/2010/main" val="205081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C41C03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381000"/>
            <a:ext cx="4083665" cy="3048000"/>
          </a:xfrm>
          <a:prstGeom prst="rect">
            <a:avLst/>
          </a:prstGeom>
          <a:ln w="38100" cap="sq">
            <a:solidFill>
              <a:schemeClr val="accent1"/>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14339" name="Picture 3" descr="919B497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19600" y="3352800"/>
            <a:ext cx="4083665" cy="3048000"/>
          </a:xfrm>
          <a:prstGeom prst="rect">
            <a:avLst/>
          </a:prstGeom>
          <a:ln w="38100" cap="sq">
            <a:solidFill>
              <a:schemeClr val="accent1"/>
            </a:solidFill>
            <a:prstDash val="solid"/>
            <a:miter lim="800000"/>
          </a:ln>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00600" y="1066800"/>
            <a:ext cx="3962400" cy="1015663"/>
          </a:xfrm>
          <a:prstGeom prst="rect">
            <a:avLst/>
          </a:prstGeom>
          <a:noFill/>
        </p:spPr>
        <p:txBody>
          <a:bodyPr wrap="square" rtlCol="0">
            <a:spAutoFit/>
          </a:bodyPr>
          <a:lstStyle/>
          <a:p>
            <a:r>
              <a:rPr lang="en-US" sz="2000" dirty="0" smtClean="0"/>
              <a:t>Road closed signs need to be placed on the road blocking traffic as they are shown on the left.</a:t>
            </a:r>
            <a:endParaRPr lang="en-US" sz="2000" dirty="0"/>
          </a:p>
        </p:txBody>
      </p:sp>
      <p:sp>
        <p:nvSpPr>
          <p:cNvPr id="5" name="TextBox 4"/>
          <p:cNvSpPr txBox="1"/>
          <p:nvPr/>
        </p:nvSpPr>
        <p:spPr>
          <a:xfrm>
            <a:off x="838200" y="4495800"/>
            <a:ext cx="3505200" cy="707886"/>
          </a:xfrm>
          <a:prstGeom prst="rect">
            <a:avLst/>
          </a:prstGeom>
          <a:noFill/>
        </p:spPr>
        <p:txBody>
          <a:bodyPr wrap="square" rtlCol="0">
            <a:spAutoFit/>
          </a:bodyPr>
          <a:lstStyle/>
          <a:p>
            <a:r>
              <a:rPr lang="en-US" sz="2000" dirty="0" smtClean="0"/>
              <a:t>A typical detour sign used in a Traffic Control Plan.</a:t>
            </a:r>
            <a:endParaRPr lang="en-US" sz="2000" dirty="0"/>
          </a:p>
        </p:txBody>
      </p:sp>
    </p:spTree>
    <p:extLst>
      <p:ext uri="{BB962C8B-B14F-4D97-AF65-F5344CB8AC3E}">
        <p14:creationId xmlns:p14="http://schemas.microsoft.com/office/powerpoint/2010/main" val="101569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2"/>
          <p:cNvSpPr txBox="1">
            <a:spLocks noChangeArrowheads="1"/>
          </p:cNvSpPr>
          <p:nvPr/>
        </p:nvSpPr>
        <p:spPr bwMode="auto">
          <a:xfrm>
            <a:off x="2286000" y="152400"/>
            <a:ext cx="4648200" cy="457200"/>
          </a:xfrm>
          <a:prstGeom prst="rect">
            <a:avLst/>
          </a:prstGeom>
          <a:noFill/>
          <a:ln w="9525">
            <a:noFill/>
            <a:miter lim="800000"/>
            <a:headEnd/>
            <a:tailEnd/>
          </a:ln>
        </p:spPr>
        <p:txBody>
          <a:bodyPr>
            <a:spAutoFit/>
          </a:bodyPr>
          <a:lstStyle/>
          <a:p>
            <a:pPr algn="ctr"/>
            <a:r>
              <a:rPr lang="en-US" sz="2400" dirty="0"/>
              <a:t>Quality Assurance</a:t>
            </a:r>
          </a:p>
        </p:txBody>
      </p:sp>
      <p:sp>
        <p:nvSpPr>
          <p:cNvPr id="59396" name="Text Box 3"/>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r>
              <a:rPr lang="en-US" sz="2000" dirty="0"/>
              <a:t>Pipe Replacement Operations</a:t>
            </a:r>
          </a:p>
        </p:txBody>
      </p:sp>
      <p:sp>
        <p:nvSpPr>
          <p:cNvPr id="76804" name="Text Box 4"/>
          <p:cNvSpPr txBox="1">
            <a:spLocks noChangeArrowheads="1"/>
          </p:cNvSpPr>
          <p:nvPr/>
        </p:nvSpPr>
        <p:spPr bwMode="auto">
          <a:xfrm>
            <a:off x="228600" y="1981200"/>
            <a:ext cx="8534400" cy="646331"/>
          </a:xfrm>
          <a:prstGeom prst="rect">
            <a:avLst/>
          </a:prstGeom>
          <a:noFill/>
          <a:ln w="9525">
            <a:noFill/>
            <a:miter lim="800000"/>
            <a:headEnd/>
            <a:tailEnd/>
          </a:ln>
        </p:spPr>
        <p:txBody>
          <a:bodyPr wrap="square">
            <a:spAutoFit/>
          </a:bodyPr>
          <a:lstStyle/>
          <a:p>
            <a:r>
              <a:rPr lang="en-US" sz="1800" dirty="0"/>
              <a:t>The </a:t>
            </a:r>
            <a:r>
              <a:rPr lang="en-US" sz="1800" dirty="0" smtClean="0"/>
              <a:t>quality assurance process identifies those components </a:t>
            </a:r>
            <a:r>
              <a:rPr lang="en-US" sz="1800" dirty="0"/>
              <a:t>or </a:t>
            </a:r>
            <a:r>
              <a:rPr lang="en-US" sz="1800" dirty="0" smtClean="0"/>
              <a:t>elements </a:t>
            </a:r>
            <a:r>
              <a:rPr lang="en-US" sz="1800" dirty="0"/>
              <a:t>of an </a:t>
            </a:r>
            <a:r>
              <a:rPr lang="en-US" sz="1800" dirty="0" smtClean="0"/>
              <a:t>operation required </a:t>
            </a:r>
            <a:r>
              <a:rPr lang="en-US" sz="1800" dirty="0"/>
              <a:t>to </a:t>
            </a:r>
            <a:r>
              <a:rPr lang="en-US" sz="1800" dirty="0" smtClean="0"/>
              <a:t>realize </a:t>
            </a:r>
            <a:r>
              <a:rPr lang="en-US" sz="1800" dirty="0"/>
              <a:t>an </a:t>
            </a:r>
            <a:r>
              <a:rPr lang="en-US" sz="1800" dirty="0" smtClean="0"/>
              <a:t>objective</a:t>
            </a:r>
            <a:r>
              <a:rPr lang="en-US" sz="1800" dirty="0"/>
              <a:t>. The </a:t>
            </a:r>
            <a:r>
              <a:rPr lang="en-US" sz="1800" dirty="0" smtClean="0"/>
              <a:t>objective here…is safe quality pipe replacement</a:t>
            </a:r>
            <a:r>
              <a:rPr lang="en-US" sz="1800" dirty="0"/>
              <a:t>. </a:t>
            </a:r>
          </a:p>
        </p:txBody>
      </p:sp>
      <p:sp>
        <p:nvSpPr>
          <p:cNvPr id="76805" name="Text Box 5"/>
          <p:cNvSpPr txBox="1">
            <a:spLocks noChangeArrowheads="1"/>
          </p:cNvSpPr>
          <p:nvPr/>
        </p:nvSpPr>
        <p:spPr bwMode="auto">
          <a:xfrm>
            <a:off x="609600" y="3429000"/>
            <a:ext cx="8001000" cy="646331"/>
          </a:xfrm>
          <a:prstGeom prst="rect">
            <a:avLst/>
          </a:prstGeom>
          <a:noFill/>
          <a:ln w="9525">
            <a:noFill/>
            <a:miter lim="800000"/>
            <a:headEnd/>
            <a:tailEnd/>
          </a:ln>
        </p:spPr>
        <p:txBody>
          <a:bodyPr wrap="square">
            <a:spAutoFit/>
          </a:bodyPr>
          <a:lstStyle/>
          <a:p>
            <a:r>
              <a:rPr lang="en-US" sz="1800" dirty="0"/>
              <a:t>Each </a:t>
            </a:r>
            <a:r>
              <a:rPr lang="en-US" sz="1800" dirty="0" smtClean="0"/>
              <a:t>element consists </a:t>
            </a:r>
            <a:r>
              <a:rPr lang="en-US" sz="1800" dirty="0"/>
              <a:t>of </a:t>
            </a:r>
            <a:r>
              <a:rPr lang="en-US" sz="1800" dirty="0" smtClean="0"/>
              <a:t>indicators representing levels </a:t>
            </a:r>
            <a:r>
              <a:rPr lang="en-US" sz="1800" dirty="0"/>
              <a:t>of </a:t>
            </a:r>
            <a:r>
              <a:rPr lang="en-US" sz="1800" dirty="0" smtClean="0"/>
              <a:t>performance </a:t>
            </a:r>
            <a:r>
              <a:rPr lang="en-US" sz="1800" dirty="0"/>
              <a:t>in the </a:t>
            </a:r>
            <a:r>
              <a:rPr lang="en-US" sz="1800" dirty="0" smtClean="0"/>
              <a:t>execution </a:t>
            </a:r>
            <a:r>
              <a:rPr lang="en-US" sz="1800" dirty="0"/>
              <a:t>or </a:t>
            </a:r>
            <a:r>
              <a:rPr lang="en-US" sz="1800" dirty="0" smtClean="0"/>
              <a:t>completion </a:t>
            </a:r>
            <a:r>
              <a:rPr lang="en-US" sz="1800" dirty="0"/>
              <a:t>of a </a:t>
            </a:r>
            <a:r>
              <a:rPr lang="en-US" sz="1800" dirty="0" smtClean="0"/>
              <a:t>given element</a:t>
            </a:r>
            <a:r>
              <a:rPr lang="en-US" sz="1800" dirty="0"/>
              <a:t>:</a:t>
            </a:r>
          </a:p>
        </p:txBody>
      </p:sp>
      <p:sp>
        <p:nvSpPr>
          <p:cNvPr id="76806" name="Text Box 6"/>
          <p:cNvSpPr txBox="1">
            <a:spLocks noChangeArrowheads="1"/>
          </p:cNvSpPr>
          <p:nvPr/>
        </p:nvSpPr>
        <p:spPr bwMode="auto">
          <a:xfrm>
            <a:off x="609600" y="4572000"/>
            <a:ext cx="8001000" cy="369332"/>
          </a:xfrm>
          <a:prstGeom prst="rect">
            <a:avLst/>
          </a:prstGeom>
          <a:noFill/>
          <a:ln w="9525">
            <a:noFill/>
            <a:miter lim="800000"/>
            <a:headEnd/>
            <a:tailEnd/>
          </a:ln>
        </p:spPr>
        <p:txBody>
          <a:bodyPr wrap="square">
            <a:spAutoFit/>
          </a:bodyPr>
          <a:lstStyle/>
          <a:p>
            <a:r>
              <a:rPr lang="en-US" sz="1800" dirty="0"/>
              <a:t>Each </a:t>
            </a:r>
            <a:r>
              <a:rPr lang="en-US" sz="1800" dirty="0" smtClean="0"/>
              <a:t>element </a:t>
            </a:r>
            <a:r>
              <a:rPr lang="en-US" sz="1800" dirty="0"/>
              <a:t>is </a:t>
            </a:r>
            <a:r>
              <a:rPr lang="en-US" sz="1800" dirty="0" smtClean="0"/>
              <a:t>then grouped into one </a:t>
            </a:r>
            <a:r>
              <a:rPr lang="en-US" sz="1800" dirty="0"/>
              <a:t>of </a:t>
            </a:r>
            <a:r>
              <a:rPr lang="en-US" sz="1800" dirty="0" smtClean="0"/>
              <a:t>three categories</a:t>
            </a:r>
            <a:r>
              <a:rPr lang="en-US" sz="1800" dirty="0"/>
              <a:t>:</a:t>
            </a:r>
          </a:p>
        </p:txBody>
      </p:sp>
      <p:sp>
        <p:nvSpPr>
          <p:cNvPr id="9" name="TextBox 8"/>
          <p:cNvSpPr txBox="1"/>
          <p:nvPr/>
        </p:nvSpPr>
        <p:spPr>
          <a:xfrm>
            <a:off x="2209800" y="1295400"/>
            <a:ext cx="4800600" cy="523220"/>
          </a:xfrm>
          <a:prstGeom prst="rect">
            <a:avLst/>
          </a:prstGeom>
          <a:noFill/>
        </p:spPr>
        <p:txBody>
          <a:bodyPr wrap="square" rtlCol="0">
            <a:spAutoFit/>
          </a:bodyPr>
          <a:lstStyle/>
          <a:p>
            <a:r>
              <a:rPr lang="en-US" sz="2800" u="sng" dirty="0" smtClean="0"/>
              <a:t>The Quality Assurance Review</a:t>
            </a:r>
            <a:endParaRPr lang="en-US" sz="2800" u="sng" dirty="0"/>
          </a:p>
        </p:txBody>
      </p:sp>
    </p:spTree>
    <p:extLst>
      <p:ext uri="{BB962C8B-B14F-4D97-AF65-F5344CB8AC3E}">
        <p14:creationId xmlns:p14="http://schemas.microsoft.com/office/powerpoint/2010/main" val="1650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3"/>
          <p:cNvSpPr>
            <a:spLocks noGrp="1"/>
          </p:cNvSpPr>
          <p:nvPr>
            <p:ph type="sldNum" sz="quarter" idx="4294967295"/>
          </p:nvPr>
        </p:nvSpPr>
        <p:spPr>
          <a:xfrm>
            <a:off x="6553200" y="6356350"/>
            <a:ext cx="2133600" cy="365125"/>
          </a:xfrm>
          <a:prstGeom prst="rect">
            <a:avLst/>
          </a:prstGeom>
          <a:noFill/>
        </p:spPr>
        <p:txBody>
          <a:bodyPr/>
          <a:lstStyle/>
          <a:p>
            <a:r>
              <a:rPr lang="en-US" dirty="0" smtClean="0"/>
              <a:t> </a:t>
            </a:r>
          </a:p>
        </p:txBody>
      </p:sp>
      <p:sp>
        <p:nvSpPr>
          <p:cNvPr id="60419" name="Text Box 2"/>
          <p:cNvSpPr txBox="1">
            <a:spLocks noChangeArrowheads="1"/>
          </p:cNvSpPr>
          <p:nvPr/>
        </p:nvSpPr>
        <p:spPr bwMode="auto">
          <a:xfrm>
            <a:off x="2286000" y="152400"/>
            <a:ext cx="4648200" cy="457200"/>
          </a:xfrm>
          <a:prstGeom prst="rect">
            <a:avLst/>
          </a:prstGeom>
          <a:noFill/>
          <a:ln w="9525">
            <a:noFill/>
            <a:miter lim="800000"/>
            <a:headEnd/>
            <a:tailEnd/>
          </a:ln>
        </p:spPr>
        <p:txBody>
          <a:bodyPr>
            <a:spAutoFit/>
          </a:bodyPr>
          <a:lstStyle/>
          <a:p>
            <a:pPr algn="ctr"/>
            <a:r>
              <a:rPr lang="en-US" sz="2400" dirty="0"/>
              <a:t>Quality Assurance</a:t>
            </a:r>
          </a:p>
        </p:txBody>
      </p:sp>
      <p:sp>
        <p:nvSpPr>
          <p:cNvPr id="60420" name="Text Box 3"/>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r>
              <a:rPr lang="en-US" sz="2000" dirty="0"/>
              <a:t>Pipe Replacement Operations</a:t>
            </a:r>
          </a:p>
        </p:txBody>
      </p:sp>
      <p:sp>
        <p:nvSpPr>
          <p:cNvPr id="74769" name="Text Box 17"/>
          <p:cNvSpPr txBox="1">
            <a:spLocks noChangeArrowheads="1"/>
          </p:cNvSpPr>
          <p:nvPr/>
        </p:nvSpPr>
        <p:spPr bwMode="auto">
          <a:xfrm>
            <a:off x="990600" y="914400"/>
            <a:ext cx="7010400" cy="2014538"/>
          </a:xfrm>
          <a:prstGeom prst="rect">
            <a:avLst/>
          </a:prstGeom>
          <a:noFill/>
          <a:ln w="9525">
            <a:noFill/>
            <a:miter lim="800000"/>
            <a:headEnd/>
            <a:tailEnd/>
          </a:ln>
        </p:spPr>
        <p:txBody>
          <a:bodyPr>
            <a:spAutoFit/>
          </a:bodyPr>
          <a:lstStyle/>
          <a:p>
            <a:r>
              <a:rPr lang="en-US" sz="1800" b="1" dirty="0"/>
              <a:t>Category A:  </a:t>
            </a:r>
            <a:r>
              <a:rPr lang="en-US" sz="1800" dirty="0"/>
              <a:t>Elements Grouped into this Category are Representative of </a:t>
            </a:r>
            <a:br>
              <a:rPr lang="en-US" sz="1800" dirty="0"/>
            </a:br>
            <a:r>
              <a:rPr lang="en-US" sz="1800" dirty="0"/>
              <a:t>                       Functions Deemed </a:t>
            </a:r>
            <a:r>
              <a:rPr lang="en-US" sz="1800" b="1" i="1" u="sng" dirty="0"/>
              <a:t>Most Critical</a:t>
            </a:r>
            <a:r>
              <a:rPr lang="en-US" sz="1800" dirty="0"/>
              <a:t> to the Overall Quality and </a:t>
            </a:r>
            <a:br>
              <a:rPr lang="en-US" sz="1800" dirty="0"/>
            </a:br>
            <a:r>
              <a:rPr lang="en-US" sz="1800" dirty="0"/>
              <a:t>                       Longevity of the Finished Product. Failure to Achieve a</a:t>
            </a:r>
            <a:br>
              <a:rPr lang="en-US" sz="1800" dirty="0"/>
            </a:br>
            <a:r>
              <a:rPr lang="en-US" sz="1800" dirty="0"/>
              <a:t>                       “Satisfactory” Level of Performance on Any </a:t>
            </a:r>
            <a:r>
              <a:rPr lang="en-US" sz="1800" i="1" dirty="0"/>
              <a:t>One</a:t>
            </a:r>
            <a:r>
              <a:rPr lang="en-US" sz="1800" dirty="0"/>
              <a:t> of These </a:t>
            </a:r>
            <a:br>
              <a:rPr lang="en-US" sz="1800" dirty="0"/>
            </a:br>
            <a:r>
              <a:rPr lang="en-US" sz="1800" dirty="0"/>
              <a:t>                       Elements Will Most Likely Result in the Immediate Failure</a:t>
            </a:r>
            <a:br>
              <a:rPr lang="en-US" sz="1800" dirty="0"/>
            </a:br>
            <a:r>
              <a:rPr lang="en-US" sz="1800" dirty="0"/>
              <a:t>                       of the Finished Product or Contribute Directly to its</a:t>
            </a:r>
            <a:br>
              <a:rPr lang="en-US" sz="1800" dirty="0"/>
            </a:br>
            <a:r>
              <a:rPr lang="en-US" sz="1800" dirty="0"/>
              <a:t>                       Shortened Life Span.</a:t>
            </a:r>
          </a:p>
        </p:txBody>
      </p:sp>
      <p:sp>
        <p:nvSpPr>
          <p:cNvPr id="74770" name="Text Box 18"/>
          <p:cNvSpPr txBox="1">
            <a:spLocks noChangeArrowheads="1"/>
          </p:cNvSpPr>
          <p:nvPr/>
        </p:nvSpPr>
        <p:spPr bwMode="auto">
          <a:xfrm>
            <a:off x="990600" y="2895600"/>
            <a:ext cx="7010400" cy="2014538"/>
          </a:xfrm>
          <a:prstGeom prst="rect">
            <a:avLst/>
          </a:prstGeom>
          <a:noFill/>
          <a:ln w="9525">
            <a:noFill/>
            <a:miter lim="800000"/>
            <a:headEnd/>
            <a:tailEnd/>
          </a:ln>
        </p:spPr>
        <p:txBody>
          <a:bodyPr>
            <a:spAutoFit/>
          </a:bodyPr>
          <a:lstStyle/>
          <a:p>
            <a:r>
              <a:rPr lang="en-US" sz="1800" b="1" dirty="0"/>
              <a:t>Category B:  </a:t>
            </a:r>
            <a:r>
              <a:rPr lang="en-US" sz="1800" dirty="0"/>
              <a:t>Elements Grouped into this Category are Representative of </a:t>
            </a:r>
            <a:br>
              <a:rPr lang="en-US" sz="1800" dirty="0"/>
            </a:br>
            <a:r>
              <a:rPr lang="en-US" sz="1800" dirty="0"/>
              <a:t>                       Functions Deemed </a:t>
            </a:r>
            <a:r>
              <a:rPr lang="en-US" sz="1800" b="1" i="1" u="sng" dirty="0"/>
              <a:t>Moderately Critical</a:t>
            </a:r>
            <a:r>
              <a:rPr lang="en-US" sz="1800" dirty="0"/>
              <a:t> to the Overall </a:t>
            </a:r>
            <a:br>
              <a:rPr lang="en-US" sz="1800" dirty="0"/>
            </a:br>
            <a:r>
              <a:rPr lang="en-US" sz="1800" dirty="0"/>
              <a:t>                       Quality and Longevity of the Finished Product. Unlike </a:t>
            </a:r>
            <a:br>
              <a:rPr lang="en-US" sz="1800" dirty="0"/>
            </a:br>
            <a:r>
              <a:rPr lang="en-US" sz="1800" dirty="0"/>
              <a:t>                       Category A, “Marginal” Performance on a Given Element</a:t>
            </a:r>
            <a:br>
              <a:rPr lang="en-US" sz="1800" dirty="0"/>
            </a:br>
            <a:r>
              <a:rPr lang="en-US" sz="1800" dirty="0"/>
              <a:t>                       in This Category (Although not Desirable), will in all </a:t>
            </a:r>
            <a:br>
              <a:rPr lang="en-US" sz="1800" dirty="0"/>
            </a:br>
            <a:r>
              <a:rPr lang="en-US" sz="1800" dirty="0"/>
              <a:t>                       </a:t>
            </a:r>
            <a:r>
              <a:rPr lang="en-US" sz="1800" dirty="0" err="1"/>
              <a:t>Likelyhood</a:t>
            </a:r>
            <a:r>
              <a:rPr lang="en-US" sz="1800"/>
              <a:t> not Contribute Directly to the Immediate </a:t>
            </a:r>
            <a:br>
              <a:rPr lang="en-US" sz="1800"/>
            </a:br>
            <a:r>
              <a:rPr lang="en-US" sz="1800"/>
              <a:t>                       Failure or Shortened Life Span of the Finished product.</a:t>
            </a:r>
          </a:p>
        </p:txBody>
      </p:sp>
      <p:sp>
        <p:nvSpPr>
          <p:cNvPr id="74771" name="Text Box 19"/>
          <p:cNvSpPr txBox="1">
            <a:spLocks noChangeArrowheads="1"/>
          </p:cNvSpPr>
          <p:nvPr/>
        </p:nvSpPr>
        <p:spPr bwMode="auto">
          <a:xfrm>
            <a:off x="990600" y="4876800"/>
            <a:ext cx="7010400" cy="1739900"/>
          </a:xfrm>
          <a:prstGeom prst="rect">
            <a:avLst/>
          </a:prstGeom>
          <a:noFill/>
          <a:ln w="9525">
            <a:noFill/>
            <a:miter lim="800000"/>
            <a:headEnd/>
            <a:tailEnd/>
          </a:ln>
        </p:spPr>
        <p:txBody>
          <a:bodyPr>
            <a:spAutoFit/>
          </a:bodyPr>
          <a:lstStyle/>
          <a:p>
            <a:r>
              <a:rPr lang="en-US" sz="1800" b="1"/>
              <a:t>Category C:  </a:t>
            </a:r>
            <a:r>
              <a:rPr lang="en-US" sz="1800"/>
              <a:t>Elements Grouped into this Category are Representative of </a:t>
            </a:r>
            <a:br>
              <a:rPr lang="en-US" sz="1800"/>
            </a:br>
            <a:r>
              <a:rPr lang="en-US" sz="1800"/>
              <a:t>                       Functions Deemed </a:t>
            </a:r>
            <a:r>
              <a:rPr lang="en-US" sz="1800" b="1" i="1" u="sng"/>
              <a:t>Nominally Critical</a:t>
            </a:r>
            <a:r>
              <a:rPr lang="en-US" sz="1800"/>
              <a:t> to the Overall </a:t>
            </a:r>
            <a:br>
              <a:rPr lang="en-US" sz="1800"/>
            </a:br>
            <a:r>
              <a:rPr lang="en-US" sz="1800"/>
              <a:t>                       Quality and Longevity of the Finished Product. Unlike</a:t>
            </a:r>
            <a:br>
              <a:rPr lang="en-US" sz="1800"/>
            </a:br>
            <a:r>
              <a:rPr lang="en-US" sz="1800"/>
              <a:t>                       Category B, “Less than Marginal” Performance on a Given </a:t>
            </a:r>
            <a:br>
              <a:rPr lang="en-US" sz="1800"/>
            </a:br>
            <a:r>
              <a:rPr lang="en-US" sz="1800"/>
              <a:t>                       Element (Although not Desirable), Will Not Contribute to </a:t>
            </a:r>
            <a:br>
              <a:rPr lang="en-US" sz="1800"/>
            </a:br>
            <a:r>
              <a:rPr lang="en-US" sz="1800"/>
              <a:t>                       the Premature Failure of the Finished Product.</a:t>
            </a:r>
          </a:p>
        </p:txBody>
      </p:sp>
      <p:cxnSp>
        <p:nvCxnSpPr>
          <p:cNvPr id="74773" name="AutoShape 21"/>
          <p:cNvCxnSpPr>
            <a:cxnSpLocks noChangeShapeType="1"/>
          </p:cNvCxnSpPr>
          <p:nvPr/>
        </p:nvCxnSpPr>
        <p:spPr bwMode="auto">
          <a:xfrm>
            <a:off x="990600" y="1219200"/>
            <a:ext cx="3505200" cy="1633538"/>
          </a:xfrm>
          <a:prstGeom prst="bentConnector4">
            <a:avLst>
              <a:gd name="adj1" fmla="val 35509"/>
              <a:gd name="adj2" fmla="val 100778"/>
            </a:avLst>
          </a:prstGeom>
          <a:noFill/>
          <a:ln w="19050">
            <a:solidFill>
              <a:srgbClr val="FF0000"/>
            </a:solidFill>
            <a:miter lim="800000"/>
            <a:headEnd/>
            <a:tailEnd/>
          </a:ln>
        </p:spPr>
      </p:cxnSp>
      <p:cxnSp>
        <p:nvCxnSpPr>
          <p:cNvPr id="74774" name="AutoShape 22"/>
          <p:cNvCxnSpPr>
            <a:cxnSpLocks noChangeShapeType="1"/>
          </p:cNvCxnSpPr>
          <p:nvPr/>
        </p:nvCxnSpPr>
        <p:spPr bwMode="auto">
          <a:xfrm>
            <a:off x="990600" y="3200400"/>
            <a:ext cx="3505200" cy="1633538"/>
          </a:xfrm>
          <a:prstGeom prst="bentConnector4">
            <a:avLst>
              <a:gd name="adj1" fmla="val 35509"/>
              <a:gd name="adj2" fmla="val 100778"/>
            </a:avLst>
          </a:prstGeom>
          <a:noFill/>
          <a:ln w="19050">
            <a:solidFill>
              <a:srgbClr val="FF0000"/>
            </a:solidFill>
            <a:miter lim="800000"/>
            <a:headEnd/>
            <a:tailEnd/>
          </a:ln>
        </p:spPr>
      </p:cxnSp>
      <p:cxnSp>
        <p:nvCxnSpPr>
          <p:cNvPr id="74775" name="AutoShape 23"/>
          <p:cNvCxnSpPr>
            <a:cxnSpLocks noChangeShapeType="1"/>
          </p:cNvCxnSpPr>
          <p:nvPr/>
        </p:nvCxnSpPr>
        <p:spPr bwMode="auto">
          <a:xfrm>
            <a:off x="1143000" y="5200650"/>
            <a:ext cx="3505200" cy="1362075"/>
          </a:xfrm>
          <a:prstGeom prst="bentConnector3">
            <a:avLst>
              <a:gd name="adj1" fmla="val 32157"/>
            </a:avLst>
          </a:prstGeom>
          <a:noFill/>
          <a:ln w="19050">
            <a:solidFill>
              <a:srgbClr val="FF0000"/>
            </a:solidFill>
            <a:miter lim="800000"/>
            <a:headEnd/>
            <a:tailEnd/>
          </a:ln>
        </p:spPr>
      </p:cxnSp>
    </p:spTree>
    <p:extLst>
      <p:ext uri="{BB962C8B-B14F-4D97-AF65-F5344CB8AC3E}">
        <p14:creationId xmlns:p14="http://schemas.microsoft.com/office/powerpoint/2010/main" val="156812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Text Box 4"/>
          <p:cNvSpPr txBox="1">
            <a:spLocks noChangeArrowheads="1"/>
          </p:cNvSpPr>
          <p:nvPr/>
        </p:nvSpPr>
        <p:spPr bwMode="auto">
          <a:xfrm>
            <a:off x="838200" y="1219200"/>
            <a:ext cx="8001000" cy="2062103"/>
          </a:xfrm>
          <a:prstGeom prst="rect">
            <a:avLst/>
          </a:prstGeom>
          <a:noFill/>
          <a:ln w="9525">
            <a:noFill/>
            <a:miter lim="800000"/>
            <a:headEnd/>
            <a:tailEnd/>
          </a:ln>
        </p:spPr>
        <p:txBody>
          <a:bodyPr wrap="square">
            <a:spAutoFit/>
          </a:bodyPr>
          <a:lstStyle/>
          <a:p>
            <a:r>
              <a:rPr lang="en-US" sz="1600" b="1" dirty="0" smtClean="0"/>
              <a:t>A. 1. Flow Line  (Ref. Pub 113, Pub 408 Sec. 601)</a:t>
            </a:r>
          </a:p>
          <a:p>
            <a:pPr marL="520700" indent="-520700"/>
            <a:r>
              <a:rPr lang="en-US" sz="1600" dirty="0" smtClean="0"/>
              <a:t>	1. Improper slope.</a:t>
            </a:r>
          </a:p>
          <a:p>
            <a:pPr marL="520700" indent="-520700"/>
            <a:r>
              <a:rPr lang="en-US" sz="1600" dirty="0" smtClean="0"/>
              <a:t>	3. Grade line slightly irregular, with minimum slope of ¼” of fall per foot overall.</a:t>
            </a:r>
          </a:p>
          <a:p>
            <a:pPr marL="520700" indent="-63500">
              <a:tabLst>
                <a:tab pos="520700" algn="l"/>
              </a:tabLst>
            </a:pPr>
            <a:r>
              <a:rPr lang="en-US" sz="1600" dirty="0" smtClean="0"/>
              <a:t>	5. Uniform slope of ¼” or greater of fall per foot.</a:t>
            </a:r>
          </a:p>
          <a:p>
            <a:r>
              <a:rPr lang="en-US" sz="1600" dirty="0" smtClean="0">
                <a:cs typeface="Times New Roman" pitchFamily="18" charset="0"/>
              </a:rPr>
              <a:t>                                     </a:t>
            </a:r>
            <a:r>
              <a:rPr lang="en-US" sz="1400" dirty="0" smtClean="0">
                <a:cs typeface="Times New Roman" pitchFamily="18" charset="0"/>
              </a:rPr>
              <a:t/>
            </a:r>
            <a:br>
              <a:rPr lang="en-US" sz="1400" dirty="0" smtClean="0">
                <a:cs typeface="Times New Roman" pitchFamily="18" charset="0"/>
              </a:rPr>
            </a:br>
            <a:r>
              <a:rPr lang="en-US" sz="1400" dirty="0" smtClean="0">
                <a:cs typeface="Times New Roman" pitchFamily="18" charset="0"/>
              </a:rPr>
              <a:t>                  </a:t>
            </a:r>
            <a:r>
              <a:rPr lang="en-US" sz="1600" dirty="0" smtClean="0"/>
              <a:t> </a:t>
            </a:r>
            <a:endParaRPr lang="en-US" sz="1600" dirty="0"/>
          </a:p>
        </p:txBody>
      </p:sp>
      <p:sp>
        <p:nvSpPr>
          <p:cNvPr id="58372" name="Text Box 2"/>
          <p:cNvSpPr txBox="1">
            <a:spLocks noChangeArrowheads="1"/>
          </p:cNvSpPr>
          <p:nvPr/>
        </p:nvSpPr>
        <p:spPr bwMode="auto">
          <a:xfrm>
            <a:off x="2286000" y="23878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58373" name="Text Box 3"/>
          <p:cNvSpPr txBox="1">
            <a:spLocks noChangeArrowheads="1"/>
          </p:cNvSpPr>
          <p:nvPr/>
        </p:nvSpPr>
        <p:spPr bwMode="auto">
          <a:xfrm>
            <a:off x="1600200" y="669925"/>
            <a:ext cx="6096000" cy="396875"/>
          </a:xfrm>
          <a:prstGeom prst="rect">
            <a:avLst/>
          </a:prstGeom>
          <a:noFill/>
          <a:ln w="9525">
            <a:noFill/>
            <a:miter lim="800000"/>
            <a:headEnd/>
            <a:tailEnd/>
          </a:ln>
        </p:spPr>
        <p:txBody>
          <a:bodyPr>
            <a:spAutoFit/>
          </a:bodyPr>
          <a:lstStyle/>
          <a:p>
            <a:pPr algn="ctr">
              <a:spcBef>
                <a:spcPct val="50000"/>
              </a:spcBef>
            </a:pPr>
            <a:r>
              <a:rPr lang="en-US" sz="2000" dirty="0"/>
              <a:t>Pipe Replacement Operations</a:t>
            </a:r>
          </a:p>
        </p:txBody>
      </p:sp>
      <p:pic>
        <p:nvPicPr>
          <p:cNvPr id="75806" name="Picture 3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3048000"/>
            <a:ext cx="6399213" cy="2289175"/>
          </a:xfrm>
          <a:prstGeom prst="rect">
            <a:avLst/>
          </a:prstGeom>
          <a:noFill/>
          <a:ln w="38100">
            <a:solidFill>
              <a:schemeClr val="accent1"/>
            </a:solidFill>
            <a:miter lim="800000"/>
            <a:headEnd/>
            <a:tailEnd/>
          </a:ln>
        </p:spPr>
      </p:pic>
      <p:grpSp>
        <p:nvGrpSpPr>
          <p:cNvPr id="2" name="Group 38"/>
          <p:cNvGrpSpPr>
            <a:grpSpLocks/>
          </p:cNvGrpSpPr>
          <p:nvPr/>
        </p:nvGrpSpPr>
        <p:grpSpPr bwMode="auto">
          <a:xfrm>
            <a:off x="2438400" y="3505200"/>
            <a:ext cx="4191000" cy="762000"/>
            <a:chOff x="1536" y="2208"/>
            <a:chExt cx="2640" cy="480"/>
          </a:xfrm>
        </p:grpSpPr>
        <p:sp>
          <p:nvSpPr>
            <p:cNvPr id="58388" name="Line 31"/>
            <p:cNvSpPr>
              <a:spLocks noChangeShapeType="1"/>
            </p:cNvSpPr>
            <p:nvPr/>
          </p:nvSpPr>
          <p:spPr bwMode="auto">
            <a:xfrm flipV="1">
              <a:off x="4176" y="2208"/>
              <a:ext cx="0" cy="480"/>
            </a:xfrm>
            <a:prstGeom prst="line">
              <a:avLst/>
            </a:prstGeom>
            <a:noFill/>
            <a:ln w="9525">
              <a:solidFill>
                <a:schemeClr val="tx1"/>
              </a:solidFill>
              <a:round/>
              <a:headEnd/>
              <a:tailEnd/>
            </a:ln>
          </p:spPr>
          <p:txBody>
            <a:bodyPr/>
            <a:lstStyle/>
            <a:p>
              <a:endParaRPr lang="en-US"/>
            </a:p>
          </p:txBody>
        </p:sp>
        <p:sp>
          <p:nvSpPr>
            <p:cNvPr id="58389" name="Line 32"/>
            <p:cNvSpPr>
              <a:spLocks noChangeShapeType="1"/>
            </p:cNvSpPr>
            <p:nvPr/>
          </p:nvSpPr>
          <p:spPr bwMode="auto">
            <a:xfrm flipV="1">
              <a:off x="1536" y="2208"/>
              <a:ext cx="0" cy="480"/>
            </a:xfrm>
            <a:prstGeom prst="line">
              <a:avLst/>
            </a:prstGeom>
            <a:noFill/>
            <a:ln w="9525">
              <a:solidFill>
                <a:schemeClr val="tx1"/>
              </a:solidFill>
              <a:round/>
              <a:headEnd/>
              <a:tailEnd/>
            </a:ln>
          </p:spPr>
          <p:txBody>
            <a:bodyPr/>
            <a:lstStyle/>
            <a:p>
              <a:endParaRPr lang="en-US"/>
            </a:p>
          </p:txBody>
        </p:sp>
        <p:sp>
          <p:nvSpPr>
            <p:cNvPr id="58390" name="Line 33"/>
            <p:cNvSpPr>
              <a:spLocks noChangeShapeType="1"/>
            </p:cNvSpPr>
            <p:nvPr/>
          </p:nvSpPr>
          <p:spPr bwMode="auto">
            <a:xfrm>
              <a:off x="1536" y="2352"/>
              <a:ext cx="2640" cy="0"/>
            </a:xfrm>
            <a:prstGeom prst="line">
              <a:avLst/>
            </a:prstGeom>
            <a:noFill/>
            <a:ln w="9525">
              <a:solidFill>
                <a:schemeClr val="tx1"/>
              </a:solidFill>
              <a:round/>
              <a:headEnd/>
              <a:tailEnd/>
            </a:ln>
          </p:spPr>
          <p:txBody>
            <a:bodyPr/>
            <a:lstStyle/>
            <a:p>
              <a:endParaRPr lang="en-US"/>
            </a:p>
          </p:txBody>
        </p:sp>
      </p:grpSp>
      <p:sp>
        <p:nvSpPr>
          <p:cNvPr id="75810" name="Text Box 34"/>
          <p:cNvSpPr txBox="1">
            <a:spLocks noChangeArrowheads="1"/>
          </p:cNvSpPr>
          <p:nvPr/>
        </p:nvSpPr>
        <p:spPr bwMode="auto">
          <a:xfrm>
            <a:off x="2895600" y="3429000"/>
            <a:ext cx="3276600" cy="336550"/>
          </a:xfrm>
          <a:prstGeom prst="rect">
            <a:avLst/>
          </a:prstGeom>
          <a:noFill/>
          <a:ln w="9525">
            <a:noFill/>
            <a:miter lim="800000"/>
            <a:headEnd/>
            <a:tailEnd/>
          </a:ln>
        </p:spPr>
        <p:txBody>
          <a:bodyPr>
            <a:spAutoFit/>
          </a:bodyPr>
          <a:lstStyle/>
          <a:p>
            <a:pPr algn="ctr">
              <a:spcBef>
                <a:spcPct val="50000"/>
              </a:spcBef>
            </a:pPr>
            <a:r>
              <a:rPr lang="en-US" sz="1600" dirty="0"/>
              <a:t>¼” of Fall/Ft. or &gt; Overall</a:t>
            </a:r>
          </a:p>
        </p:txBody>
      </p:sp>
      <p:sp>
        <p:nvSpPr>
          <p:cNvPr id="75811" name="Line 35"/>
          <p:cNvSpPr>
            <a:spLocks noChangeShapeType="1"/>
          </p:cNvSpPr>
          <p:nvPr/>
        </p:nvSpPr>
        <p:spPr bwMode="auto">
          <a:xfrm>
            <a:off x="1905000" y="4267200"/>
            <a:ext cx="5257800" cy="0"/>
          </a:xfrm>
          <a:prstGeom prst="line">
            <a:avLst/>
          </a:prstGeom>
          <a:noFill/>
          <a:ln w="28575">
            <a:solidFill>
              <a:srgbClr val="FF0000"/>
            </a:solidFill>
            <a:round/>
            <a:headEnd/>
            <a:tailEnd type="triangle" w="med" len="med"/>
          </a:ln>
        </p:spPr>
        <p:txBody>
          <a:bodyPr/>
          <a:lstStyle/>
          <a:p>
            <a:endParaRPr lang="en-US"/>
          </a:p>
        </p:txBody>
      </p:sp>
      <p:sp>
        <p:nvSpPr>
          <p:cNvPr id="75812" name="Text Box 36"/>
          <p:cNvSpPr txBox="1">
            <a:spLocks noChangeArrowheads="1"/>
          </p:cNvSpPr>
          <p:nvPr/>
        </p:nvSpPr>
        <p:spPr bwMode="auto">
          <a:xfrm>
            <a:off x="1600200" y="5562600"/>
            <a:ext cx="2514600" cy="336550"/>
          </a:xfrm>
          <a:prstGeom prst="rect">
            <a:avLst/>
          </a:prstGeom>
          <a:noFill/>
          <a:ln w="9525">
            <a:noFill/>
            <a:miter lim="800000"/>
            <a:headEnd/>
            <a:tailEnd/>
          </a:ln>
        </p:spPr>
        <p:txBody>
          <a:bodyPr>
            <a:spAutoFit/>
          </a:bodyPr>
          <a:lstStyle/>
          <a:p>
            <a:pPr>
              <a:spcBef>
                <a:spcPct val="50000"/>
              </a:spcBef>
            </a:pPr>
            <a:r>
              <a:rPr lang="en-US" sz="1600" dirty="0"/>
              <a:t>Vertical Alignment is True</a:t>
            </a:r>
          </a:p>
        </p:txBody>
      </p:sp>
      <p:sp>
        <p:nvSpPr>
          <p:cNvPr id="75813" name="Line 37"/>
          <p:cNvSpPr>
            <a:spLocks noChangeShapeType="1"/>
          </p:cNvSpPr>
          <p:nvPr/>
        </p:nvSpPr>
        <p:spPr bwMode="auto">
          <a:xfrm flipV="1">
            <a:off x="2819400" y="4267200"/>
            <a:ext cx="1600200" cy="1371600"/>
          </a:xfrm>
          <a:prstGeom prst="line">
            <a:avLst/>
          </a:prstGeom>
          <a:noFill/>
          <a:ln w="9525">
            <a:solidFill>
              <a:schemeClr val="tx1"/>
            </a:solidFill>
            <a:round/>
            <a:headEnd/>
            <a:tailEnd type="triangle" w="med" len="med"/>
          </a:ln>
        </p:spPr>
        <p:txBody>
          <a:bodyPr/>
          <a:lstStyle/>
          <a:p>
            <a:endParaRPr lang="en-US"/>
          </a:p>
        </p:txBody>
      </p:sp>
      <p:sp>
        <p:nvSpPr>
          <p:cNvPr id="75818" name="Text Box 42"/>
          <p:cNvSpPr txBox="1">
            <a:spLocks noChangeArrowheads="1"/>
          </p:cNvSpPr>
          <p:nvPr/>
        </p:nvSpPr>
        <p:spPr bwMode="auto">
          <a:xfrm>
            <a:off x="1219200" y="3124200"/>
            <a:ext cx="4648200" cy="304800"/>
          </a:xfrm>
          <a:prstGeom prst="rect">
            <a:avLst/>
          </a:prstGeom>
          <a:noFill/>
          <a:ln w="9525">
            <a:noFill/>
            <a:miter lim="800000"/>
            <a:headEnd/>
            <a:tailEnd/>
          </a:ln>
        </p:spPr>
        <p:txBody>
          <a:bodyPr>
            <a:spAutoFit/>
          </a:bodyPr>
          <a:lstStyle/>
          <a:p>
            <a:pPr>
              <a:spcBef>
                <a:spcPct val="50000"/>
              </a:spcBef>
            </a:pPr>
            <a:r>
              <a:rPr lang="en-US" sz="1400" b="1" dirty="0"/>
              <a:t>Note that ¼” per foot is the “Minimum” Fall per Foot</a:t>
            </a:r>
          </a:p>
        </p:txBody>
      </p:sp>
      <p:sp>
        <p:nvSpPr>
          <p:cNvPr id="18" name="Title 4">
            <a:hlinkClick r:id="rId4"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endParaRPr lang="en-US" sz="1100" b="0" spc="0" dirty="0">
              <a:effectLst/>
            </a:endParaRPr>
          </a:p>
        </p:txBody>
      </p:sp>
    </p:spTree>
    <p:extLst>
      <p:ext uri="{BB962C8B-B14F-4D97-AF65-F5344CB8AC3E}">
        <p14:creationId xmlns:p14="http://schemas.microsoft.com/office/powerpoint/2010/main" val="83901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271C2E1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457200"/>
            <a:ext cx="8269421" cy="617220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rot="10800000" flipH="1" flipV="1">
            <a:off x="4876800" y="4380445"/>
            <a:ext cx="4038600" cy="338554"/>
          </a:xfrm>
          <a:prstGeom prst="rect">
            <a:avLst/>
          </a:prstGeom>
          <a:noFill/>
        </p:spPr>
        <p:txBody>
          <a:bodyPr wrap="square" rtlCol="0">
            <a:spAutoFit/>
          </a:bodyPr>
          <a:lstStyle/>
          <a:p>
            <a:r>
              <a:rPr lang="en-US" sz="1600" dirty="0" smtClean="0"/>
              <a:t>String line used to maintain the proper grade</a:t>
            </a:r>
            <a:endParaRPr lang="en-US" sz="1600" dirty="0"/>
          </a:p>
        </p:txBody>
      </p:sp>
      <p:cxnSp>
        <p:nvCxnSpPr>
          <p:cNvPr id="7" name="Straight Arrow Connector 6"/>
          <p:cNvCxnSpPr>
            <a:stCxn id="3" idx="1"/>
          </p:cNvCxnSpPr>
          <p:nvPr/>
        </p:nvCxnSpPr>
        <p:spPr>
          <a:xfrm flipH="1" flipV="1">
            <a:off x="4495800" y="4114800"/>
            <a:ext cx="381000" cy="43492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236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BOMO\PICTURES\2012-2013 QA\pipe 7-2-12 Adams\CIMG206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457200"/>
            <a:ext cx="4089400" cy="3067050"/>
          </a:xfrm>
          <a:prstGeom prst="rect">
            <a:avLst/>
          </a:prstGeom>
          <a:ln w="38100" cap="sq">
            <a:solidFill>
              <a:schemeClr val="accent1"/>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3" name="Picture 2" descr="C:\Documents and Settings\rogthomas\Desktop\Pictures 5-10-12\CIMG187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95800" y="3276600"/>
            <a:ext cx="4114800" cy="3086100"/>
          </a:xfrm>
          <a:prstGeom prst="rect">
            <a:avLst/>
          </a:prstGeom>
          <a:ln w="38100" cap="sq">
            <a:solidFill>
              <a:schemeClr val="accent1"/>
            </a:solidFill>
            <a:prstDash val="solid"/>
            <a:miter lim="800000"/>
          </a:ln>
          <a:effectLst/>
        </p:spPr>
      </p:pic>
      <p:sp>
        <p:nvSpPr>
          <p:cNvPr id="4" name="TextBox 3"/>
          <p:cNvSpPr txBox="1"/>
          <p:nvPr/>
        </p:nvSpPr>
        <p:spPr>
          <a:xfrm>
            <a:off x="4800600" y="609600"/>
            <a:ext cx="3505200" cy="707886"/>
          </a:xfrm>
          <a:prstGeom prst="rect">
            <a:avLst/>
          </a:prstGeom>
          <a:noFill/>
        </p:spPr>
        <p:txBody>
          <a:bodyPr wrap="square" rtlCol="0">
            <a:spAutoFit/>
          </a:bodyPr>
          <a:lstStyle/>
          <a:p>
            <a:r>
              <a:rPr lang="en-US" sz="2000" dirty="0" smtClean="0"/>
              <a:t>Bedding placed and leveled off to the proper uniform slope.</a:t>
            </a:r>
            <a:endParaRPr lang="en-US" sz="2000" dirty="0"/>
          </a:p>
        </p:txBody>
      </p:sp>
      <p:sp>
        <p:nvSpPr>
          <p:cNvPr id="5" name="TextBox 4"/>
          <p:cNvSpPr txBox="1"/>
          <p:nvPr/>
        </p:nvSpPr>
        <p:spPr>
          <a:xfrm>
            <a:off x="990600" y="5105400"/>
            <a:ext cx="3505200" cy="1015663"/>
          </a:xfrm>
          <a:prstGeom prst="rect">
            <a:avLst/>
          </a:prstGeom>
          <a:noFill/>
        </p:spPr>
        <p:txBody>
          <a:bodyPr wrap="square" rtlCol="0">
            <a:spAutoFit/>
          </a:bodyPr>
          <a:lstStyle/>
          <a:p>
            <a:r>
              <a:rPr lang="en-US" sz="2000" dirty="0" smtClean="0"/>
              <a:t>Pipe placed in the trench after the bedding has been properly placed.</a:t>
            </a:r>
            <a:endParaRPr lang="en-US" sz="2000" dirty="0"/>
          </a:p>
        </p:txBody>
      </p:sp>
    </p:spTree>
    <p:extLst>
      <p:ext uri="{BB962C8B-B14F-4D97-AF65-F5344CB8AC3E}">
        <p14:creationId xmlns:p14="http://schemas.microsoft.com/office/powerpoint/2010/main" val="195338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 Box 2"/>
          <p:cNvSpPr txBox="1">
            <a:spLocks noChangeArrowheads="1"/>
          </p:cNvSpPr>
          <p:nvPr/>
        </p:nvSpPr>
        <p:spPr bwMode="auto">
          <a:xfrm>
            <a:off x="228600" y="914400"/>
            <a:ext cx="8534400" cy="1169551"/>
          </a:xfrm>
          <a:prstGeom prst="rect">
            <a:avLst/>
          </a:prstGeom>
          <a:noFill/>
          <a:ln w="9525">
            <a:noFill/>
            <a:miter lim="800000"/>
            <a:headEnd/>
            <a:tailEnd/>
          </a:ln>
        </p:spPr>
        <p:txBody>
          <a:bodyPr wrap="square">
            <a:spAutoFit/>
          </a:bodyPr>
          <a:lstStyle/>
          <a:p>
            <a:pPr marL="342900" indent="-342900">
              <a:buAutoNum type="alphaUcPeriod"/>
            </a:pPr>
            <a:r>
              <a:rPr lang="en-US" sz="1400" b="1" dirty="0" smtClean="0">
                <a:cs typeface="Times New Roman" pitchFamily="18" charset="0"/>
              </a:rPr>
              <a:t>2</a:t>
            </a:r>
            <a:r>
              <a:rPr lang="en-US" sz="1400" b="1" dirty="0">
                <a:cs typeface="Times New Roman" pitchFamily="18" charset="0"/>
              </a:rPr>
              <a:t>.  Inlet/Outlet Flow </a:t>
            </a:r>
            <a:r>
              <a:rPr lang="en-US" sz="1400" b="1" dirty="0" smtClean="0">
                <a:cs typeface="Times New Roman" pitchFamily="18" charset="0"/>
              </a:rPr>
              <a:t>Established</a:t>
            </a:r>
          </a:p>
          <a:p>
            <a:pPr marL="342900" indent="-342900"/>
            <a:r>
              <a:rPr lang="en-US" sz="1400" b="1" dirty="0" smtClean="0">
                <a:cs typeface="Times New Roman" pitchFamily="18" charset="0"/>
              </a:rPr>
              <a:t>                 </a:t>
            </a:r>
            <a:r>
              <a:rPr lang="en-US" sz="1600" dirty="0">
                <a:cs typeface="Times New Roman" pitchFamily="18" charset="0"/>
              </a:rPr>
              <a:t>1.   Inlet and/or outlet ditches restricted &gt; 30</a:t>
            </a:r>
            <a:r>
              <a:rPr lang="en-US" sz="1600" dirty="0" smtClean="0">
                <a:cs typeface="Times New Roman" pitchFamily="18" charset="0"/>
              </a:rPr>
              <a:t>%.</a:t>
            </a:r>
            <a:r>
              <a:rPr lang="en-US" sz="1600" dirty="0">
                <a:cs typeface="Times New Roman" pitchFamily="18" charset="0"/>
              </a:rPr>
              <a:t/>
            </a:r>
            <a:br>
              <a:rPr lang="en-US" sz="1600" dirty="0">
                <a:cs typeface="Times New Roman" pitchFamily="18" charset="0"/>
              </a:rPr>
            </a:br>
            <a:r>
              <a:rPr lang="en-US" sz="1600" dirty="0">
                <a:cs typeface="Times New Roman" pitchFamily="18" charset="0"/>
              </a:rPr>
              <a:t>      </a:t>
            </a:r>
            <a:r>
              <a:rPr lang="en-US" sz="1600" dirty="0" smtClean="0">
                <a:cs typeface="Times New Roman" pitchFamily="18" charset="0"/>
              </a:rPr>
              <a:t>  3</a:t>
            </a:r>
            <a:r>
              <a:rPr lang="en-US" sz="1600" dirty="0">
                <a:cs typeface="Times New Roman" pitchFamily="18" charset="0"/>
              </a:rPr>
              <a:t>.   Inlet and/or outlet ditches partially restricted &lt;30%.</a:t>
            </a:r>
            <a:br>
              <a:rPr lang="en-US" sz="1600" dirty="0">
                <a:cs typeface="Times New Roman" pitchFamily="18" charset="0"/>
              </a:rPr>
            </a:br>
            <a:r>
              <a:rPr lang="en-US" sz="1600" dirty="0">
                <a:cs typeface="Times New Roman" pitchFamily="18" charset="0"/>
              </a:rPr>
              <a:t>      </a:t>
            </a:r>
            <a:r>
              <a:rPr lang="en-US" sz="1600" dirty="0" smtClean="0">
                <a:cs typeface="Times New Roman" pitchFamily="18" charset="0"/>
              </a:rPr>
              <a:t>  5</a:t>
            </a:r>
            <a:r>
              <a:rPr lang="en-US" sz="1600" dirty="0">
                <a:cs typeface="Times New Roman" pitchFamily="18" charset="0"/>
              </a:rPr>
              <a:t>.   Inlet and outlet ditches open with no restrictions</a:t>
            </a:r>
            <a:r>
              <a:rPr lang="en-US" sz="1400" dirty="0">
                <a:cs typeface="Times New Roman" pitchFamily="18" charset="0"/>
              </a:rPr>
              <a:t>.</a:t>
            </a:r>
            <a:r>
              <a:rPr lang="en-US" sz="1600" dirty="0">
                <a:cs typeface="Times New Roman" pitchFamily="18" charset="0"/>
              </a:rPr>
              <a:t> </a:t>
            </a:r>
          </a:p>
        </p:txBody>
      </p:sp>
      <p:sp>
        <p:nvSpPr>
          <p:cNvPr id="62468" name="Text Box 3"/>
          <p:cNvSpPr txBox="1">
            <a:spLocks noChangeArrowheads="1"/>
          </p:cNvSpPr>
          <p:nvPr/>
        </p:nvSpPr>
        <p:spPr bwMode="auto">
          <a:xfrm>
            <a:off x="2286000" y="152400"/>
            <a:ext cx="4648200" cy="457200"/>
          </a:xfrm>
          <a:prstGeom prst="rect">
            <a:avLst/>
          </a:prstGeom>
          <a:noFill/>
          <a:ln w="9525">
            <a:noFill/>
            <a:miter lim="800000"/>
            <a:headEnd/>
            <a:tailEnd/>
          </a:ln>
        </p:spPr>
        <p:txBody>
          <a:bodyPr>
            <a:spAutoFit/>
          </a:bodyPr>
          <a:lstStyle/>
          <a:p>
            <a:pPr algn="ctr"/>
            <a:r>
              <a:rPr lang="en-US" sz="2400"/>
              <a:t>Quality Assurance</a:t>
            </a:r>
          </a:p>
        </p:txBody>
      </p:sp>
      <p:sp>
        <p:nvSpPr>
          <p:cNvPr id="62469" name="Text Box 4"/>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r>
              <a:rPr lang="en-US" sz="2000"/>
              <a:t>Pipe Replacement Operations</a:t>
            </a:r>
          </a:p>
        </p:txBody>
      </p:sp>
      <p:pic>
        <p:nvPicPr>
          <p:cNvPr id="82971" name="Picture 2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69000" y="2209800"/>
            <a:ext cx="2933700" cy="3910013"/>
          </a:xfrm>
          <a:prstGeom prst="rect">
            <a:avLst/>
          </a:prstGeom>
          <a:noFill/>
          <a:ln w="38100">
            <a:solidFill>
              <a:schemeClr val="accent1"/>
            </a:solidFill>
            <a:miter lim="800000"/>
            <a:headEnd/>
            <a:tailEnd/>
          </a:ln>
        </p:spPr>
      </p:pic>
      <p:pic>
        <p:nvPicPr>
          <p:cNvPr id="82976" name="Picture 3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2362200"/>
            <a:ext cx="3344863" cy="3557588"/>
          </a:xfrm>
          <a:prstGeom prst="rect">
            <a:avLst/>
          </a:prstGeom>
          <a:noFill/>
          <a:ln w="38100">
            <a:solidFill>
              <a:schemeClr val="accent1"/>
            </a:solidFill>
            <a:miter lim="800000"/>
            <a:headEnd/>
            <a:tailEnd/>
          </a:ln>
        </p:spPr>
      </p:pic>
      <p:pic>
        <p:nvPicPr>
          <p:cNvPr id="82978" name="Picture 34" descr="C:\Multimedia Files\My Media\CloggedInlet.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38600" y="2362200"/>
            <a:ext cx="1295400" cy="2271713"/>
          </a:xfrm>
          <a:prstGeom prst="rect">
            <a:avLst/>
          </a:prstGeom>
          <a:noFill/>
          <a:ln w="28575">
            <a:solidFill>
              <a:srgbClr val="FF0000"/>
            </a:solidFill>
            <a:miter lim="800000"/>
            <a:headEnd/>
            <a:tailEnd/>
          </a:ln>
        </p:spPr>
      </p:pic>
      <p:sp>
        <p:nvSpPr>
          <p:cNvPr id="82979" name="Text Box 35"/>
          <p:cNvSpPr txBox="1">
            <a:spLocks noChangeArrowheads="1"/>
          </p:cNvSpPr>
          <p:nvPr/>
        </p:nvSpPr>
        <p:spPr bwMode="auto">
          <a:xfrm>
            <a:off x="5943600" y="1524000"/>
            <a:ext cx="3200400" cy="584775"/>
          </a:xfrm>
          <a:prstGeom prst="rect">
            <a:avLst/>
          </a:prstGeom>
          <a:noFill/>
          <a:ln w="9525">
            <a:noFill/>
            <a:miter lim="800000"/>
            <a:headEnd/>
            <a:tailEnd/>
          </a:ln>
        </p:spPr>
        <p:txBody>
          <a:bodyPr wrap="square">
            <a:spAutoFit/>
          </a:bodyPr>
          <a:lstStyle/>
          <a:p>
            <a:r>
              <a:rPr lang="en-US" sz="1600" dirty="0"/>
              <a:t>Outlet </a:t>
            </a:r>
            <a:r>
              <a:rPr lang="en-US" sz="1600" dirty="0" smtClean="0"/>
              <a:t>ditch completely blocked</a:t>
            </a:r>
            <a:r>
              <a:rPr lang="en-US" sz="1600" dirty="0"/>
              <a:t>. </a:t>
            </a:r>
            <a:r>
              <a:rPr lang="en-US" sz="1600" dirty="0" smtClean="0"/>
              <a:t>additional ditch cleaning required</a:t>
            </a:r>
            <a:r>
              <a:rPr lang="en-US" sz="1600" dirty="0"/>
              <a:t>.</a:t>
            </a:r>
          </a:p>
        </p:txBody>
      </p:sp>
      <p:sp>
        <p:nvSpPr>
          <p:cNvPr id="82980" name="Text Box 36"/>
          <p:cNvSpPr txBox="1">
            <a:spLocks noChangeArrowheads="1"/>
          </p:cNvSpPr>
          <p:nvPr/>
        </p:nvSpPr>
        <p:spPr bwMode="auto">
          <a:xfrm>
            <a:off x="3657600" y="4724400"/>
            <a:ext cx="2514600" cy="338554"/>
          </a:xfrm>
          <a:prstGeom prst="rect">
            <a:avLst/>
          </a:prstGeom>
          <a:noFill/>
          <a:ln w="9525">
            <a:noFill/>
            <a:miter lim="800000"/>
            <a:headEnd/>
            <a:tailEnd/>
          </a:ln>
        </p:spPr>
        <p:txBody>
          <a:bodyPr wrap="square">
            <a:spAutoFit/>
          </a:bodyPr>
          <a:lstStyle/>
          <a:p>
            <a:r>
              <a:rPr lang="en-US" sz="1600" dirty="0"/>
              <a:t>Inlet </a:t>
            </a:r>
            <a:r>
              <a:rPr lang="en-US" sz="1600" dirty="0" smtClean="0"/>
              <a:t>partially restricted</a:t>
            </a:r>
            <a:r>
              <a:rPr lang="en-US" sz="1400" dirty="0"/>
              <a:t>.</a:t>
            </a:r>
          </a:p>
        </p:txBody>
      </p:sp>
      <p:grpSp>
        <p:nvGrpSpPr>
          <p:cNvPr id="2" name="Group 39"/>
          <p:cNvGrpSpPr>
            <a:grpSpLocks/>
          </p:cNvGrpSpPr>
          <p:nvPr/>
        </p:nvGrpSpPr>
        <p:grpSpPr bwMode="auto">
          <a:xfrm>
            <a:off x="1524000" y="2362200"/>
            <a:ext cx="2819400" cy="2209800"/>
            <a:chOff x="960" y="1488"/>
            <a:chExt cx="1776" cy="1392"/>
          </a:xfrm>
        </p:grpSpPr>
        <p:sp>
          <p:nvSpPr>
            <p:cNvPr id="62493" name="Line 37"/>
            <p:cNvSpPr>
              <a:spLocks noChangeShapeType="1"/>
            </p:cNvSpPr>
            <p:nvPr/>
          </p:nvSpPr>
          <p:spPr bwMode="auto">
            <a:xfrm flipV="1">
              <a:off x="960" y="1488"/>
              <a:ext cx="1776" cy="576"/>
            </a:xfrm>
            <a:prstGeom prst="line">
              <a:avLst/>
            </a:prstGeom>
            <a:noFill/>
            <a:ln w="12700">
              <a:solidFill>
                <a:srgbClr val="FF0000"/>
              </a:solidFill>
              <a:round/>
              <a:headEnd/>
              <a:tailEnd type="triangle" w="med" len="med"/>
            </a:ln>
          </p:spPr>
          <p:txBody>
            <a:bodyPr/>
            <a:lstStyle/>
            <a:p>
              <a:endParaRPr lang="en-US"/>
            </a:p>
          </p:txBody>
        </p:sp>
        <p:sp>
          <p:nvSpPr>
            <p:cNvPr id="62494" name="Line 38"/>
            <p:cNvSpPr>
              <a:spLocks noChangeShapeType="1"/>
            </p:cNvSpPr>
            <p:nvPr/>
          </p:nvSpPr>
          <p:spPr bwMode="auto">
            <a:xfrm>
              <a:off x="960" y="2064"/>
              <a:ext cx="1728" cy="816"/>
            </a:xfrm>
            <a:prstGeom prst="line">
              <a:avLst/>
            </a:prstGeom>
            <a:noFill/>
            <a:ln w="12700">
              <a:solidFill>
                <a:srgbClr val="FF0000"/>
              </a:solidFill>
              <a:round/>
              <a:headEnd/>
              <a:tailEnd type="triangle" w="med" len="med"/>
            </a:ln>
          </p:spPr>
          <p:txBody>
            <a:bodyPr/>
            <a:lstStyle/>
            <a:p>
              <a:endParaRPr lang="en-US"/>
            </a:p>
          </p:txBody>
        </p:sp>
      </p:grpSp>
      <p:sp>
        <p:nvSpPr>
          <p:cNvPr id="82984" name="Text Box 40"/>
          <p:cNvSpPr txBox="1">
            <a:spLocks noChangeArrowheads="1"/>
          </p:cNvSpPr>
          <p:nvPr/>
        </p:nvSpPr>
        <p:spPr bwMode="auto">
          <a:xfrm>
            <a:off x="152400" y="6019800"/>
            <a:ext cx="4419600" cy="584775"/>
          </a:xfrm>
          <a:prstGeom prst="rect">
            <a:avLst/>
          </a:prstGeom>
          <a:noFill/>
          <a:ln w="9525">
            <a:noFill/>
            <a:miter lim="800000"/>
            <a:headEnd/>
            <a:tailEnd/>
          </a:ln>
        </p:spPr>
        <p:txBody>
          <a:bodyPr wrap="square">
            <a:spAutoFit/>
          </a:bodyPr>
          <a:lstStyle/>
          <a:p>
            <a:r>
              <a:rPr lang="en-US" sz="1600" dirty="0"/>
              <a:t>Unless </a:t>
            </a:r>
            <a:r>
              <a:rPr lang="en-US" sz="1600" dirty="0" smtClean="0"/>
              <a:t>stabilized</a:t>
            </a:r>
            <a:r>
              <a:rPr lang="en-US" sz="1600" dirty="0"/>
              <a:t>, </a:t>
            </a:r>
            <a:r>
              <a:rPr lang="en-US" sz="1600" dirty="0" smtClean="0"/>
              <a:t>continued sediment migration </a:t>
            </a:r>
            <a:r>
              <a:rPr lang="en-US" sz="1600" dirty="0"/>
              <a:t>will </a:t>
            </a:r>
            <a:r>
              <a:rPr lang="en-US" sz="1600" dirty="0" smtClean="0"/>
              <a:t>eventually choke </a:t>
            </a:r>
            <a:r>
              <a:rPr lang="en-US" sz="1600" dirty="0"/>
              <a:t>the </a:t>
            </a:r>
            <a:r>
              <a:rPr lang="en-US" sz="1600" dirty="0" smtClean="0"/>
              <a:t>flow </a:t>
            </a:r>
            <a:r>
              <a:rPr lang="en-US" sz="1600" dirty="0"/>
              <a:t>and </a:t>
            </a:r>
            <a:r>
              <a:rPr lang="en-US" sz="1600" dirty="0" smtClean="0"/>
              <a:t>block </a:t>
            </a:r>
            <a:r>
              <a:rPr lang="en-US" sz="1600" dirty="0"/>
              <a:t>the pipe</a:t>
            </a:r>
          </a:p>
        </p:txBody>
      </p:sp>
    </p:spTree>
    <p:extLst>
      <p:ext uri="{BB962C8B-B14F-4D97-AF65-F5344CB8AC3E}">
        <p14:creationId xmlns:p14="http://schemas.microsoft.com/office/powerpoint/2010/main" val="104090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normAutofit lnSpcReduction="10000"/>
          </a:bodyPr>
          <a:lstStyle/>
          <a:p>
            <a:r>
              <a:rPr lang="en-US" dirty="0" smtClean="0">
                <a:effectLst>
                  <a:glow rad="101600">
                    <a:schemeClr val="accent1">
                      <a:satMod val="175000"/>
                      <a:alpha val="40000"/>
                    </a:schemeClr>
                  </a:glow>
                </a:effectLst>
                <a:hlinkClick r:id="rId3" action="ppaction://hlinksldjump"/>
              </a:rPr>
              <a:t>Define Maintenance Planning Strategies</a:t>
            </a:r>
            <a:endParaRPr lang="en-US" dirty="0" smtClean="0">
              <a:effectLst>
                <a:glow rad="101600">
                  <a:schemeClr val="accent1">
                    <a:satMod val="175000"/>
                    <a:alpha val="40000"/>
                  </a:schemeClr>
                </a:glow>
              </a:effectLst>
            </a:endParaRPr>
          </a:p>
          <a:p>
            <a:r>
              <a:rPr lang="en-US" dirty="0" smtClean="0">
                <a:effectLst>
                  <a:glow rad="101600">
                    <a:schemeClr val="accent1">
                      <a:satMod val="175000"/>
                      <a:alpha val="40000"/>
                    </a:schemeClr>
                  </a:glow>
                </a:effectLst>
                <a:hlinkClick r:id="rId4" action="ppaction://hlinksldjump"/>
              </a:rPr>
              <a:t>Identify reactive and proactive maintenance strategies</a:t>
            </a:r>
            <a:endParaRPr lang="en-US" dirty="0" smtClean="0">
              <a:effectLst>
                <a:glow rad="101600">
                  <a:schemeClr val="accent1">
                    <a:satMod val="175000"/>
                    <a:alpha val="40000"/>
                  </a:schemeClr>
                </a:glow>
              </a:effectLst>
            </a:endParaRPr>
          </a:p>
          <a:p>
            <a:r>
              <a:rPr lang="en-US" dirty="0" smtClean="0">
                <a:effectLst>
                  <a:glow rad="101600">
                    <a:schemeClr val="accent1">
                      <a:satMod val="175000"/>
                      <a:alpha val="40000"/>
                    </a:schemeClr>
                  </a:glow>
                </a:effectLst>
                <a:hlinkClick r:id="rId5" action="ppaction://hlinksldjump"/>
              </a:rPr>
              <a:t>Compare and contrast the different maintenance planning strategies</a:t>
            </a:r>
            <a:endParaRPr lang="en-US" dirty="0" smtClean="0">
              <a:solidFill>
                <a:srgbClr val="FF0000"/>
              </a:solidFill>
              <a:effectLst>
                <a:glow rad="101600">
                  <a:schemeClr val="accent1">
                    <a:satMod val="175000"/>
                    <a:alpha val="40000"/>
                  </a:schemeClr>
                </a:glow>
              </a:effectLst>
            </a:endParaRPr>
          </a:p>
          <a:p>
            <a:endParaRPr lang="en-US" dirty="0"/>
          </a:p>
        </p:txBody>
      </p:sp>
      <p:sp>
        <p:nvSpPr>
          <p:cNvPr id="4"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14122324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4294967295"/>
          </p:nvPr>
        </p:nvSpPr>
        <p:spPr>
          <a:xfrm>
            <a:off x="6553200" y="6356350"/>
            <a:ext cx="2133600" cy="365125"/>
          </a:xfrm>
          <a:prstGeom prst="rect">
            <a:avLst/>
          </a:prstGeom>
          <a:noFill/>
        </p:spPr>
        <p:txBody>
          <a:bodyPr/>
          <a:lstStyle/>
          <a:p>
            <a:r>
              <a:rPr lang="en-US" dirty="0" smtClean="0"/>
              <a:t> </a:t>
            </a:r>
          </a:p>
        </p:txBody>
      </p:sp>
      <p:sp>
        <p:nvSpPr>
          <p:cNvPr id="63491" name="Text Box 2"/>
          <p:cNvSpPr txBox="1">
            <a:spLocks noChangeArrowheads="1"/>
          </p:cNvSpPr>
          <p:nvPr/>
        </p:nvSpPr>
        <p:spPr bwMode="auto">
          <a:xfrm>
            <a:off x="762000" y="914400"/>
            <a:ext cx="8001000" cy="677108"/>
          </a:xfrm>
          <a:prstGeom prst="rect">
            <a:avLst/>
          </a:prstGeom>
          <a:noFill/>
          <a:ln w="9525">
            <a:noFill/>
            <a:miter lim="800000"/>
            <a:headEnd/>
            <a:tailEnd/>
          </a:ln>
        </p:spPr>
        <p:txBody>
          <a:bodyPr>
            <a:spAutoFit/>
          </a:bodyPr>
          <a:lstStyle/>
          <a:p>
            <a:r>
              <a:rPr lang="en-US" sz="1400" b="1" dirty="0">
                <a:cs typeface="Times New Roman" pitchFamily="18" charset="0"/>
              </a:rPr>
              <a:t>A.  2.  Inlet/Outlet Flow </a:t>
            </a:r>
            <a:r>
              <a:rPr lang="en-US" sz="1400" b="1" dirty="0" smtClean="0">
                <a:cs typeface="Times New Roman" pitchFamily="18" charset="0"/>
              </a:rPr>
              <a:t>Established        </a:t>
            </a:r>
            <a:r>
              <a:rPr lang="en-US" sz="1400" dirty="0" smtClean="0">
                <a:cs typeface="Times New Roman" pitchFamily="18" charset="0"/>
              </a:rPr>
              <a:t>(cont’d.)</a:t>
            </a:r>
          </a:p>
          <a:p>
            <a:endParaRPr lang="en-US" sz="1600" dirty="0">
              <a:cs typeface="Times New Roman" pitchFamily="18" charset="0"/>
            </a:endParaRPr>
          </a:p>
        </p:txBody>
      </p:sp>
      <p:sp>
        <p:nvSpPr>
          <p:cNvPr id="63492" name="Text Box 3"/>
          <p:cNvSpPr txBox="1">
            <a:spLocks noChangeArrowheads="1"/>
          </p:cNvSpPr>
          <p:nvPr/>
        </p:nvSpPr>
        <p:spPr bwMode="auto">
          <a:xfrm>
            <a:off x="2286000" y="0"/>
            <a:ext cx="4648200" cy="457200"/>
          </a:xfrm>
          <a:prstGeom prst="rect">
            <a:avLst/>
          </a:prstGeom>
          <a:noFill/>
          <a:ln w="9525">
            <a:noFill/>
            <a:miter lim="800000"/>
            <a:headEnd/>
            <a:tailEnd/>
          </a:ln>
        </p:spPr>
        <p:txBody>
          <a:bodyPr>
            <a:spAutoFit/>
          </a:bodyPr>
          <a:lstStyle/>
          <a:p>
            <a:pPr algn="ctr"/>
            <a:r>
              <a:rPr lang="en-US" sz="2400" dirty="0"/>
              <a:t>Quality Assurance</a:t>
            </a:r>
          </a:p>
        </p:txBody>
      </p:sp>
      <p:sp>
        <p:nvSpPr>
          <p:cNvPr id="63493" name="Text Box 4"/>
          <p:cNvSpPr txBox="1">
            <a:spLocks noChangeArrowheads="1"/>
          </p:cNvSpPr>
          <p:nvPr/>
        </p:nvSpPr>
        <p:spPr bwMode="auto">
          <a:xfrm>
            <a:off x="1600200" y="381000"/>
            <a:ext cx="6096000" cy="396875"/>
          </a:xfrm>
          <a:prstGeom prst="rect">
            <a:avLst/>
          </a:prstGeom>
          <a:noFill/>
          <a:ln w="9525">
            <a:noFill/>
            <a:miter lim="800000"/>
            <a:headEnd/>
            <a:tailEnd/>
          </a:ln>
        </p:spPr>
        <p:txBody>
          <a:bodyPr>
            <a:spAutoFit/>
          </a:bodyPr>
          <a:lstStyle/>
          <a:p>
            <a:pPr algn="ctr"/>
            <a:r>
              <a:rPr lang="en-US" sz="2000" dirty="0"/>
              <a:t>Pipe Replacement Operations</a:t>
            </a:r>
          </a:p>
        </p:txBody>
      </p:sp>
      <p:pic>
        <p:nvPicPr>
          <p:cNvPr id="63506" name="Picture 1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2286000"/>
            <a:ext cx="2266950" cy="3022600"/>
          </a:xfrm>
          <a:prstGeom prst="rect">
            <a:avLst/>
          </a:prstGeom>
          <a:noFill/>
          <a:ln w="38100">
            <a:solidFill>
              <a:schemeClr val="accent1"/>
            </a:solidFill>
            <a:miter lim="800000"/>
            <a:headEnd/>
            <a:tailEnd/>
          </a:ln>
        </p:spPr>
      </p:pic>
      <p:sp>
        <p:nvSpPr>
          <p:cNvPr id="209940" name="Text Box 20"/>
          <p:cNvSpPr txBox="1">
            <a:spLocks noChangeArrowheads="1"/>
          </p:cNvSpPr>
          <p:nvPr/>
        </p:nvSpPr>
        <p:spPr bwMode="auto">
          <a:xfrm>
            <a:off x="3505200" y="1447800"/>
            <a:ext cx="5486400" cy="1323439"/>
          </a:xfrm>
          <a:prstGeom prst="rect">
            <a:avLst/>
          </a:prstGeom>
          <a:noFill/>
          <a:ln w="9525">
            <a:noFill/>
            <a:miter lim="800000"/>
            <a:headEnd/>
            <a:tailEnd/>
          </a:ln>
        </p:spPr>
        <p:txBody>
          <a:bodyPr wrap="square">
            <a:spAutoFit/>
          </a:bodyPr>
          <a:lstStyle/>
          <a:p>
            <a:r>
              <a:rPr lang="en-US" sz="1600" dirty="0"/>
              <a:t>Section 417 of the Highway Law of 1945 “Drains and Ditches”:</a:t>
            </a:r>
            <a:br>
              <a:rPr lang="en-US" sz="1600" dirty="0"/>
            </a:br>
            <a:r>
              <a:rPr lang="en-US" sz="1600" dirty="0"/>
              <a:t>The Department shall have the authority to enter upon any lands and cut, open, maintain and repair such drains or ditches, inlets or outlets as are necessary to carry the waters from roads and highways.</a:t>
            </a:r>
          </a:p>
        </p:txBody>
      </p:sp>
      <p:sp>
        <p:nvSpPr>
          <p:cNvPr id="209941" name="Text Box 21"/>
          <p:cNvSpPr txBox="1">
            <a:spLocks noChangeArrowheads="1"/>
          </p:cNvSpPr>
          <p:nvPr/>
        </p:nvSpPr>
        <p:spPr bwMode="auto">
          <a:xfrm>
            <a:off x="1066800" y="1600200"/>
            <a:ext cx="1981200" cy="523220"/>
          </a:xfrm>
          <a:prstGeom prst="rect">
            <a:avLst/>
          </a:prstGeom>
          <a:noFill/>
          <a:ln w="9525">
            <a:noFill/>
            <a:miter lim="800000"/>
            <a:headEnd/>
            <a:tailEnd/>
          </a:ln>
        </p:spPr>
        <p:txBody>
          <a:bodyPr wrap="square">
            <a:spAutoFit/>
          </a:bodyPr>
          <a:lstStyle/>
          <a:p>
            <a:r>
              <a:rPr lang="en-US" sz="1400" b="1" dirty="0"/>
              <a:t>Outlet </a:t>
            </a:r>
            <a:r>
              <a:rPr lang="en-US" sz="1400" b="1" dirty="0" smtClean="0"/>
              <a:t>ditch cleaning</a:t>
            </a:r>
            <a:r>
              <a:rPr lang="en-US" sz="1400" b="1" dirty="0"/>
              <a:t/>
            </a:r>
            <a:br>
              <a:rPr lang="en-US" sz="1400" b="1" dirty="0"/>
            </a:br>
            <a:r>
              <a:rPr lang="en-US" sz="1400" b="1" dirty="0" smtClean="0"/>
              <a:t>how far can you go</a:t>
            </a:r>
            <a:r>
              <a:rPr lang="en-US" sz="1400" b="1" dirty="0"/>
              <a:t>?</a:t>
            </a:r>
          </a:p>
        </p:txBody>
      </p:sp>
      <p:pic>
        <p:nvPicPr>
          <p:cNvPr id="63509" name="Picture 2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67200" y="2895600"/>
            <a:ext cx="3409950" cy="2555875"/>
          </a:xfrm>
          <a:prstGeom prst="rect">
            <a:avLst/>
          </a:prstGeom>
          <a:noFill/>
          <a:ln w="38100">
            <a:solidFill>
              <a:schemeClr val="accent1"/>
            </a:solidFill>
            <a:miter lim="800000"/>
            <a:headEnd/>
            <a:tailEnd/>
          </a:ln>
        </p:spPr>
      </p:pic>
      <p:sp>
        <p:nvSpPr>
          <p:cNvPr id="209949" name="Text Box 29"/>
          <p:cNvSpPr txBox="1">
            <a:spLocks noChangeArrowheads="1"/>
          </p:cNvSpPr>
          <p:nvPr/>
        </p:nvSpPr>
        <p:spPr bwMode="auto">
          <a:xfrm>
            <a:off x="533400" y="5562600"/>
            <a:ext cx="7924800" cy="830997"/>
          </a:xfrm>
          <a:prstGeom prst="rect">
            <a:avLst/>
          </a:prstGeom>
          <a:noFill/>
          <a:ln w="9525">
            <a:noFill/>
            <a:miter lim="800000"/>
            <a:headEnd/>
            <a:tailEnd/>
          </a:ln>
        </p:spPr>
        <p:txBody>
          <a:bodyPr wrap="square">
            <a:spAutoFit/>
          </a:bodyPr>
          <a:lstStyle/>
          <a:p>
            <a:r>
              <a:rPr lang="en-US" sz="1600" dirty="0"/>
              <a:t>If any person shall stop or fill up any such drain or ditch, or shall divert or change the course thereof without authority from the Department, such person shall upon summary conviction thereof, for every such offense pay a fine together with costs of prosecution.</a:t>
            </a:r>
          </a:p>
        </p:txBody>
      </p:sp>
      <p:sp>
        <p:nvSpPr>
          <p:cNvPr id="209950" name="Text Box 30"/>
          <p:cNvSpPr txBox="1">
            <a:spLocks noChangeArrowheads="1"/>
          </p:cNvSpPr>
          <p:nvPr/>
        </p:nvSpPr>
        <p:spPr bwMode="auto">
          <a:xfrm>
            <a:off x="2590800" y="6400800"/>
            <a:ext cx="4572000" cy="338554"/>
          </a:xfrm>
          <a:prstGeom prst="rect">
            <a:avLst/>
          </a:prstGeom>
          <a:noFill/>
          <a:ln w="9525">
            <a:noFill/>
            <a:miter lim="800000"/>
            <a:headEnd/>
            <a:tailEnd/>
          </a:ln>
        </p:spPr>
        <p:txBody>
          <a:bodyPr wrap="square">
            <a:spAutoFit/>
          </a:bodyPr>
          <a:lstStyle/>
          <a:p>
            <a:r>
              <a:rPr lang="en-US" sz="1600" b="1" dirty="0" smtClean="0"/>
              <a:t>The </a:t>
            </a:r>
            <a:r>
              <a:rPr lang="en-US" sz="1600" b="1" dirty="0"/>
              <a:t>question is…..How </a:t>
            </a:r>
            <a:r>
              <a:rPr lang="en-US" sz="1600" b="1" dirty="0" smtClean="0"/>
              <a:t>far </a:t>
            </a:r>
            <a:r>
              <a:rPr lang="en-US" sz="1600" b="1" dirty="0"/>
              <a:t>do you “</a:t>
            </a:r>
            <a:r>
              <a:rPr lang="en-US" sz="1600" b="1" i="1" dirty="0"/>
              <a:t>Need</a:t>
            </a:r>
            <a:r>
              <a:rPr lang="en-US" sz="1600" b="1" dirty="0"/>
              <a:t>” to go?</a:t>
            </a:r>
          </a:p>
        </p:txBody>
      </p:sp>
    </p:spTree>
    <p:extLst>
      <p:ext uri="{BB962C8B-B14F-4D97-AF65-F5344CB8AC3E}">
        <p14:creationId xmlns:p14="http://schemas.microsoft.com/office/powerpoint/2010/main" val="265336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21312C6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71600" y="1295400"/>
            <a:ext cx="6400800" cy="3840480"/>
          </a:xfrm>
          <a:prstGeom prst="rect">
            <a:avLst/>
          </a:prstGeom>
          <a:ln w="38100" cap="sq">
            <a:solidFill>
              <a:schemeClr val="accent1"/>
            </a:solidFill>
            <a:prstDash val="solid"/>
            <a:miter lim="800000"/>
          </a:ln>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71800" y="152400"/>
            <a:ext cx="3505200" cy="461665"/>
          </a:xfrm>
          <a:prstGeom prst="rect">
            <a:avLst/>
          </a:prstGeom>
          <a:noFill/>
        </p:spPr>
        <p:txBody>
          <a:bodyPr wrap="square" rtlCol="0">
            <a:spAutoFit/>
          </a:bodyPr>
          <a:lstStyle/>
          <a:p>
            <a:pPr algn="ctr"/>
            <a:r>
              <a:rPr lang="en-US" sz="2400" dirty="0" smtClean="0"/>
              <a:t>Quality Assurance</a:t>
            </a:r>
            <a:endParaRPr lang="en-US" sz="2400" dirty="0"/>
          </a:p>
        </p:txBody>
      </p:sp>
      <p:sp>
        <p:nvSpPr>
          <p:cNvPr id="4" name="TextBox 3"/>
          <p:cNvSpPr txBox="1"/>
          <p:nvPr/>
        </p:nvSpPr>
        <p:spPr>
          <a:xfrm>
            <a:off x="2743200" y="609600"/>
            <a:ext cx="4038600" cy="400110"/>
          </a:xfrm>
          <a:prstGeom prst="rect">
            <a:avLst/>
          </a:prstGeom>
          <a:noFill/>
        </p:spPr>
        <p:txBody>
          <a:bodyPr wrap="square" rtlCol="0">
            <a:spAutoFit/>
          </a:bodyPr>
          <a:lstStyle/>
          <a:p>
            <a:pPr algn="ctr"/>
            <a:r>
              <a:rPr lang="en-US" sz="2000" dirty="0" smtClean="0"/>
              <a:t>Pipe Replacement Operations</a:t>
            </a:r>
            <a:endParaRPr lang="en-US" sz="2000" dirty="0"/>
          </a:p>
        </p:txBody>
      </p:sp>
      <p:sp>
        <p:nvSpPr>
          <p:cNvPr id="5" name="TextBox 4"/>
          <p:cNvSpPr txBox="1"/>
          <p:nvPr/>
        </p:nvSpPr>
        <p:spPr>
          <a:xfrm>
            <a:off x="533400" y="5562600"/>
            <a:ext cx="8153400" cy="338554"/>
          </a:xfrm>
          <a:prstGeom prst="rect">
            <a:avLst/>
          </a:prstGeom>
          <a:noFill/>
        </p:spPr>
        <p:txBody>
          <a:bodyPr wrap="square" rtlCol="0">
            <a:spAutoFit/>
          </a:bodyPr>
          <a:lstStyle/>
          <a:p>
            <a:r>
              <a:rPr lang="en-US" sz="1600" dirty="0" smtClean="0"/>
              <a:t>Tail ditching being completed to allow the water to flow away from the pipe without restriction.</a:t>
            </a:r>
            <a:endParaRPr lang="en-US" sz="1600" dirty="0"/>
          </a:p>
        </p:txBody>
      </p:sp>
    </p:spTree>
    <p:extLst>
      <p:ext uri="{BB962C8B-B14F-4D97-AF65-F5344CB8AC3E}">
        <p14:creationId xmlns:p14="http://schemas.microsoft.com/office/powerpoint/2010/main" val="423638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Text Box 3"/>
          <p:cNvSpPr txBox="1">
            <a:spLocks noChangeArrowheads="1"/>
          </p:cNvSpPr>
          <p:nvPr/>
        </p:nvSpPr>
        <p:spPr bwMode="auto">
          <a:xfrm>
            <a:off x="2286000" y="152400"/>
            <a:ext cx="4648200" cy="523220"/>
          </a:xfrm>
          <a:prstGeom prst="rect">
            <a:avLst/>
          </a:prstGeom>
          <a:noFill/>
          <a:ln w="9525">
            <a:noFill/>
            <a:miter lim="800000"/>
            <a:headEnd/>
            <a:tailEnd/>
          </a:ln>
        </p:spPr>
        <p:txBody>
          <a:bodyPr>
            <a:spAutoFit/>
          </a:bodyPr>
          <a:lstStyle/>
          <a:p>
            <a:pPr algn="ctr">
              <a:spcBef>
                <a:spcPct val="50000"/>
              </a:spcBef>
            </a:pPr>
            <a:r>
              <a:rPr lang="en-US" sz="2800" dirty="0"/>
              <a:t>Quality Assurance</a:t>
            </a:r>
          </a:p>
        </p:txBody>
      </p:sp>
      <p:sp>
        <p:nvSpPr>
          <p:cNvPr id="60421" name="Text Box 4"/>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spcBef>
                <a:spcPct val="50000"/>
              </a:spcBef>
            </a:pPr>
            <a:r>
              <a:rPr lang="en-US" sz="2000"/>
              <a:t>Pipe Replacement Operations</a:t>
            </a:r>
          </a:p>
        </p:txBody>
      </p:sp>
      <p:grpSp>
        <p:nvGrpSpPr>
          <p:cNvPr id="2" name="Group 34"/>
          <p:cNvGrpSpPr>
            <a:grpSpLocks/>
          </p:cNvGrpSpPr>
          <p:nvPr/>
        </p:nvGrpSpPr>
        <p:grpSpPr bwMode="auto">
          <a:xfrm>
            <a:off x="1143596" y="3657600"/>
            <a:ext cx="4602361" cy="2740025"/>
            <a:chOff x="1211" y="2160"/>
            <a:chExt cx="2577" cy="1726"/>
          </a:xfrm>
        </p:grpSpPr>
        <p:pic>
          <p:nvPicPr>
            <p:cNvPr id="60441" name="Picture 30" descr="C:\Multimedia Files\My Media\2A2.gif"/>
            <p:cNvPicPr>
              <a:picLocks noChangeAspect="1" noChangeArrowheads="1"/>
            </p:cNvPicPr>
            <p:nvPr/>
          </p:nvPicPr>
          <p:blipFill>
            <a:blip r:embed="rId3" cstate="email">
              <a:lum bright="-20000" contrast="30000"/>
              <a:extLst>
                <a:ext uri="{28A0092B-C50C-407E-A947-70E740481C1C}">
                  <a14:useLocalDpi xmlns:a14="http://schemas.microsoft.com/office/drawing/2010/main"/>
                </a:ext>
              </a:extLst>
            </a:blip>
            <a:srcRect/>
            <a:stretch>
              <a:fillRect/>
            </a:stretch>
          </p:blipFill>
          <p:spPr bwMode="auto">
            <a:xfrm>
              <a:off x="1211" y="2160"/>
              <a:ext cx="1255" cy="1726"/>
            </a:xfrm>
            <a:prstGeom prst="rect">
              <a:avLst/>
            </a:prstGeom>
            <a:noFill/>
            <a:ln w="9525">
              <a:noFill/>
              <a:miter lim="800000"/>
              <a:headEnd/>
              <a:tailEnd/>
            </a:ln>
          </p:spPr>
        </p:pic>
        <p:pic>
          <p:nvPicPr>
            <p:cNvPr id="60442" name="Picture 31" descr="C:\Multimedia Files\My Media\2A3.gif"/>
            <p:cNvPicPr>
              <a:picLocks noChangeAspect="1" noChangeArrowheads="1"/>
            </p:cNvPicPr>
            <p:nvPr/>
          </p:nvPicPr>
          <p:blipFill>
            <a:blip r:embed="rId4" cstate="email">
              <a:lum bright="-20000" contrast="30000"/>
              <a:extLst>
                <a:ext uri="{28A0092B-C50C-407E-A947-70E740481C1C}">
                  <a14:useLocalDpi xmlns:a14="http://schemas.microsoft.com/office/drawing/2010/main"/>
                </a:ext>
              </a:extLst>
            </a:blip>
            <a:srcRect/>
            <a:stretch>
              <a:fillRect/>
            </a:stretch>
          </p:blipFill>
          <p:spPr bwMode="auto">
            <a:xfrm>
              <a:off x="2533" y="2160"/>
              <a:ext cx="1255" cy="1724"/>
            </a:xfrm>
            <a:prstGeom prst="rect">
              <a:avLst/>
            </a:prstGeom>
            <a:noFill/>
            <a:ln w="9525">
              <a:noFill/>
              <a:miter lim="800000"/>
              <a:headEnd/>
              <a:tailEnd/>
            </a:ln>
          </p:spPr>
        </p:pic>
      </p:grpSp>
      <p:sp>
        <p:nvSpPr>
          <p:cNvPr id="84003" name="Text Box 35"/>
          <p:cNvSpPr txBox="1">
            <a:spLocks noChangeArrowheads="1"/>
          </p:cNvSpPr>
          <p:nvPr/>
        </p:nvSpPr>
        <p:spPr bwMode="auto">
          <a:xfrm>
            <a:off x="1676400" y="3200400"/>
            <a:ext cx="3886200" cy="307777"/>
          </a:xfrm>
          <a:prstGeom prst="rect">
            <a:avLst/>
          </a:prstGeom>
          <a:noFill/>
          <a:ln w="9525">
            <a:noFill/>
            <a:miter lim="800000"/>
            <a:headEnd/>
            <a:tailEnd/>
          </a:ln>
        </p:spPr>
        <p:txBody>
          <a:bodyPr wrap="square">
            <a:spAutoFit/>
          </a:bodyPr>
          <a:lstStyle/>
          <a:p>
            <a:pPr>
              <a:spcBef>
                <a:spcPct val="50000"/>
              </a:spcBef>
            </a:pPr>
            <a:r>
              <a:rPr lang="en-US" sz="1400" dirty="0">
                <a:solidFill>
                  <a:srgbClr val="FF0000"/>
                </a:solidFill>
              </a:rPr>
              <a:t>Approved </a:t>
            </a:r>
            <a:r>
              <a:rPr lang="en-US" sz="1400" dirty="0" smtClean="0">
                <a:solidFill>
                  <a:srgbClr val="FF0000"/>
                </a:solidFill>
              </a:rPr>
              <a:t>backfill </a:t>
            </a:r>
            <a:r>
              <a:rPr lang="en-US" sz="1400" dirty="0">
                <a:solidFill>
                  <a:srgbClr val="FF0000"/>
                </a:solidFill>
              </a:rPr>
              <a:t>m</a:t>
            </a:r>
            <a:r>
              <a:rPr lang="en-US" sz="1400" dirty="0" smtClean="0">
                <a:solidFill>
                  <a:srgbClr val="FF0000"/>
                </a:solidFill>
              </a:rPr>
              <a:t>aterial </a:t>
            </a:r>
            <a:r>
              <a:rPr lang="en-US" sz="1400" dirty="0">
                <a:solidFill>
                  <a:srgbClr val="FF0000"/>
                </a:solidFill>
              </a:rPr>
              <a:t>is 2A </a:t>
            </a:r>
            <a:r>
              <a:rPr lang="en-US" sz="1400" dirty="0" smtClean="0">
                <a:solidFill>
                  <a:srgbClr val="FF0000"/>
                </a:solidFill>
              </a:rPr>
              <a:t>aggregate</a:t>
            </a:r>
            <a:endParaRPr lang="en-US" sz="1400" dirty="0">
              <a:solidFill>
                <a:srgbClr val="FF0000"/>
              </a:solidFill>
            </a:endParaRPr>
          </a:p>
        </p:txBody>
      </p:sp>
      <p:sp>
        <p:nvSpPr>
          <p:cNvPr id="84004" name="Text Box 36"/>
          <p:cNvSpPr txBox="1">
            <a:spLocks noChangeArrowheads="1"/>
          </p:cNvSpPr>
          <p:nvPr/>
        </p:nvSpPr>
        <p:spPr bwMode="auto">
          <a:xfrm>
            <a:off x="6019800" y="3505200"/>
            <a:ext cx="2819400" cy="1323439"/>
          </a:xfrm>
          <a:prstGeom prst="rect">
            <a:avLst/>
          </a:prstGeom>
          <a:noFill/>
          <a:ln w="9525">
            <a:noFill/>
            <a:miter lim="800000"/>
            <a:headEnd/>
            <a:tailEnd/>
          </a:ln>
        </p:spPr>
        <p:txBody>
          <a:bodyPr wrap="square">
            <a:spAutoFit/>
          </a:bodyPr>
          <a:lstStyle/>
          <a:p>
            <a:pPr>
              <a:spcBef>
                <a:spcPct val="50000"/>
              </a:spcBef>
            </a:pPr>
            <a:r>
              <a:rPr lang="en-US" sz="1600" dirty="0"/>
              <a:t>Material </a:t>
            </a:r>
            <a:r>
              <a:rPr lang="en-US" sz="1600" dirty="0" smtClean="0"/>
              <a:t>should most </a:t>
            </a:r>
            <a:r>
              <a:rPr lang="en-US" sz="1600" dirty="0"/>
              <a:t>d</a:t>
            </a:r>
            <a:r>
              <a:rPr lang="en-US" sz="1600" dirty="0" smtClean="0"/>
              <a:t>esirably </a:t>
            </a:r>
            <a:r>
              <a:rPr lang="en-US" sz="1600" dirty="0"/>
              <a:t/>
            </a:r>
            <a:br>
              <a:rPr lang="en-US" sz="1600" dirty="0"/>
            </a:br>
            <a:r>
              <a:rPr lang="en-US" sz="1600" dirty="0" smtClean="0"/>
              <a:t>be </a:t>
            </a:r>
            <a:r>
              <a:rPr lang="en-US" sz="1600" dirty="0"/>
              <a:t>at or </a:t>
            </a:r>
            <a:r>
              <a:rPr lang="en-US" sz="1600" dirty="0" smtClean="0"/>
              <a:t>near </a:t>
            </a:r>
            <a:r>
              <a:rPr lang="en-US" sz="1600" dirty="0"/>
              <a:t>its’ </a:t>
            </a:r>
            <a:r>
              <a:rPr lang="en-US" sz="1600" dirty="0" smtClean="0"/>
              <a:t>optimum moisture content value….(it should </a:t>
            </a:r>
            <a:r>
              <a:rPr lang="en-US" sz="1600" dirty="0"/>
              <a:t>be </a:t>
            </a:r>
            <a:r>
              <a:rPr lang="en-US" sz="1600" dirty="0" smtClean="0"/>
              <a:t>damp </a:t>
            </a:r>
            <a:r>
              <a:rPr lang="en-US" sz="1600" dirty="0"/>
              <a:t>but </a:t>
            </a:r>
            <a:r>
              <a:rPr lang="en-US" sz="1600" dirty="0" smtClean="0"/>
              <a:t>with </a:t>
            </a:r>
            <a:r>
              <a:rPr lang="en-US" sz="1600" dirty="0"/>
              <a:t>no </a:t>
            </a:r>
            <a:r>
              <a:rPr lang="en-US" sz="1600" dirty="0" smtClean="0"/>
              <a:t>water running </a:t>
            </a:r>
            <a:r>
              <a:rPr lang="en-US" sz="1600" dirty="0"/>
              <a:t>f</a:t>
            </a:r>
            <a:r>
              <a:rPr lang="en-US" sz="1600" dirty="0" smtClean="0"/>
              <a:t>rom </a:t>
            </a:r>
            <a:r>
              <a:rPr lang="en-US" sz="1600" dirty="0"/>
              <a:t>it).</a:t>
            </a:r>
          </a:p>
        </p:txBody>
      </p:sp>
      <p:sp>
        <p:nvSpPr>
          <p:cNvPr id="84005" name="Text Box 37"/>
          <p:cNvSpPr txBox="1">
            <a:spLocks noChangeArrowheads="1"/>
          </p:cNvSpPr>
          <p:nvPr/>
        </p:nvSpPr>
        <p:spPr bwMode="auto">
          <a:xfrm>
            <a:off x="6019800" y="5029200"/>
            <a:ext cx="2819400" cy="1323439"/>
          </a:xfrm>
          <a:prstGeom prst="rect">
            <a:avLst/>
          </a:prstGeom>
          <a:noFill/>
          <a:ln w="9525">
            <a:noFill/>
            <a:miter lim="800000"/>
            <a:headEnd/>
            <a:tailEnd/>
          </a:ln>
        </p:spPr>
        <p:txBody>
          <a:bodyPr wrap="square">
            <a:spAutoFit/>
          </a:bodyPr>
          <a:lstStyle/>
          <a:p>
            <a:pPr>
              <a:spcBef>
                <a:spcPct val="50000"/>
              </a:spcBef>
            </a:pPr>
            <a:r>
              <a:rPr lang="en-US" sz="1600" dirty="0"/>
              <a:t>Field </a:t>
            </a:r>
            <a:r>
              <a:rPr lang="en-US" sz="1600" dirty="0" smtClean="0"/>
              <a:t>test </a:t>
            </a:r>
            <a:r>
              <a:rPr lang="en-US" sz="1600" dirty="0"/>
              <a:t>by </a:t>
            </a:r>
            <a:r>
              <a:rPr lang="en-US" sz="1600" dirty="0" smtClean="0"/>
              <a:t>compressing </a:t>
            </a:r>
            <a:r>
              <a:rPr lang="en-US" sz="1600" dirty="0"/>
              <a:t>in </a:t>
            </a:r>
            <a:r>
              <a:rPr lang="en-US" sz="1600" dirty="0" smtClean="0"/>
              <a:t>hands </a:t>
            </a:r>
            <a:r>
              <a:rPr lang="en-US" sz="1600" dirty="0"/>
              <a:t>in the </a:t>
            </a:r>
            <a:r>
              <a:rPr lang="en-US" sz="1600" dirty="0" smtClean="0"/>
              <a:t>shape </a:t>
            </a:r>
            <a:r>
              <a:rPr lang="en-US" sz="1600" dirty="0"/>
              <a:t>of a </a:t>
            </a:r>
            <a:r>
              <a:rPr lang="en-US" sz="1600" dirty="0" smtClean="0"/>
              <a:t>ball</a:t>
            </a:r>
            <a:r>
              <a:rPr lang="en-US" sz="1600" dirty="0"/>
              <a:t>. If </a:t>
            </a:r>
            <a:r>
              <a:rPr lang="en-US" sz="1600" dirty="0" smtClean="0"/>
              <a:t>material </a:t>
            </a:r>
            <a:r>
              <a:rPr lang="en-US" sz="1600" dirty="0"/>
              <a:t>r</a:t>
            </a:r>
            <a:r>
              <a:rPr lang="en-US" sz="1600" dirty="0" smtClean="0"/>
              <a:t>etains </a:t>
            </a:r>
            <a:r>
              <a:rPr lang="en-US" sz="1600" dirty="0"/>
              <a:t>s</a:t>
            </a:r>
            <a:r>
              <a:rPr lang="en-US" sz="1600" dirty="0" smtClean="0"/>
              <a:t>hape when </a:t>
            </a:r>
            <a:r>
              <a:rPr lang="en-US" sz="1600" dirty="0"/>
              <a:t>h</a:t>
            </a:r>
            <a:r>
              <a:rPr lang="en-US" sz="1600" dirty="0" smtClean="0"/>
              <a:t>ands </a:t>
            </a:r>
            <a:r>
              <a:rPr lang="en-US" sz="1600" dirty="0"/>
              <a:t>are </a:t>
            </a:r>
            <a:r>
              <a:rPr lang="en-US" sz="1600" dirty="0" smtClean="0"/>
              <a:t>opened</a:t>
            </a:r>
            <a:r>
              <a:rPr lang="en-US" sz="1600" dirty="0"/>
              <a:t>, the </a:t>
            </a:r>
            <a:r>
              <a:rPr lang="en-US" sz="1600" dirty="0" smtClean="0"/>
              <a:t>material </a:t>
            </a:r>
            <a:r>
              <a:rPr lang="en-US" sz="1600" dirty="0"/>
              <a:t>is </a:t>
            </a:r>
            <a:r>
              <a:rPr lang="en-US" sz="1600" dirty="0" smtClean="0"/>
              <a:t>suitable </a:t>
            </a:r>
            <a:r>
              <a:rPr lang="en-US" sz="1600" dirty="0"/>
              <a:t>for use.</a:t>
            </a:r>
          </a:p>
        </p:txBody>
      </p:sp>
      <p:sp>
        <p:nvSpPr>
          <p:cNvPr id="30" name="Rectangle 29"/>
          <p:cNvSpPr/>
          <p:nvPr/>
        </p:nvSpPr>
        <p:spPr>
          <a:xfrm>
            <a:off x="533400" y="1066800"/>
            <a:ext cx="8077200" cy="1938992"/>
          </a:xfrm>
          <a:prstGeom prst="rect">
            <a:avLst/>
          </a:prstGeom>
        </p:spPr>
        <p:txBody>
          <a:bodyPr wrap="square">
            <a:spAutoFit/>
          </a:bodyPr>
          <a:lstStyle/>
          <a:p>
            <a:r>
              <a:rPr lang="en-US" sz="1600" b="1" dirty="0" smtClean="0"/>
              <a:t>A. 3. Backfill * (Ref. Pub 113, Pub 408 Sec. 601)</a:t>
            </a:r>
          </a:p>
          <a:p>
            <a:pPr marL="568325" indent="-568325">
              <a:tabLst>
                <a:tab pos="393700" algn="l"/>
              </a:tabLst>
            </a:pPr>
            <a:r>
              <a:rPr lang="en-US" sz="1600" dirty="0" smtClean="0"/>
              <a:t>        1. Using existing excavated or improper material; or placing backfill in loose lifts exceeding 8” in depth prior to compaction.</a:t>
            </a:r>
          </a:p>
          <a:p>
            <a:pPr marL="568325" indent="-174625"/>
            <a:r>
              <a:rPr lang="en-US" sz="1600" dirty="0" smtClean="0"/>
              <a:t>3. Proper material placed in loose lifts of 4” to 8” in depth prior to compaction.</a:t>
            </a:r>
          </a:p>
          <a:p>
            <a:pPr marL="568325" indent="-174625"/>
            <a:r>
              <a:rPr lang="en-US" sz="1600" dirty="0" smtClean="0"/>
              <a:t>5. Proper material placed in loose lifts no greater than 4” in depth prior to compaction or 8” loose lifts compacted with a vibratory roller.</a:t>
            </a:r>
            <a:endParaRPr lang="en-US" sz="1600" dirty="0"/>
          </a:p>
        </p:txBody>
      </p:sp>
      <p:sp>
        <p:nvSpPr>
          <p:cNvPr id="14" name="Title 4">
            <a:hlinkClick r:id="rId5" action="ppaction://hlinksldjump"/>
          </p:cNvPr>
          <p:cNvSpPr txBox="1">
            <a:spLocks/>
          </p:cNvSpPr>
          <p:nvPr/>
        </p:nvSpPr>
        <p:spPr>
          <a:xfrm>
            <a:off x="-28433"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endParaRPr lang="en-US" sz="1100" b="0" spc="0" dirty="0">
              <a:effectLst/>
            </a:endParaRPr>
          </a:p>
        </p:txBody>
      </p:sp>
    </p:spTree>
    <p:extLst>
      <p:ext uri="{BB962C8B-B14F-4D97-AF65-F5344CB8AC3E}">
        <p14:creationId xmlns:p14="http://schemas.microsoft.com/office/powerpoint/2010/main" val="358244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1FB26E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533400"/>
            <a:ext cx="4389939" cy="3276599"/>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F:\DCIM\100CASIO\CIMG263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19600" y="3276600"/>
            <a:ext cx="4368800" cy="3276600"/>
          </a:xfrm>
          <a:prstGeom prst="rect">
            <a:avLst/>
          </a:prstGeom>
          <a:noFill/>
          <a:ln w="38100">
            <a:solidFill>
              <a:schemeClr val="accent1"/>
            </a:solidFill>
          </a:ln>
        </p:spPr>
      </p:pic>
      <p:sp>
        <p:nvSpPr>
          <p:cNvPr id="4" name="TextBox 3"/>
          <p:cNvSpPr txBox="1"/>
          <p:nvPr/>
        </p:nvSpPr>
        <p:spPr>
          <a:xfrm>
            <a:off x="5334000" y="1066800"/>
            <a:ext cx="3124200" cy="584775"/>
          </a:xfrm>
          <a:prstGeom prst="rect">
            <a:avLst/>
          </a:prstGeom>
          <a:noFill/>
        </p:spPr>
        <p:txBody>
          <a:bodyPr wrap="square" rtlCol="0">
            <a:spAutoFit/>
          </a:bodyPr>
          <a:lstStyle/>
          <a:p>
            <a:r>
              <a:rPr lang="en-US" sz="1600" dirty="0" smtClean="0"/>
              <a:t>Material is too dry to obtain proper compaction.</a:t>
            </a:r>
            <a:endParaRPr lang="en-US" sz="1600" dirty="0"/>
          </a:p>
        </p:txBody>
      </p:sp>
      <p:sp>
        <p:nvSpPr>
          <p:cNvPr id="5" name="TextBox 4"/>
          <p:cNvSpPr txBox="1"/>
          <p:nvPr/>
        </p:nvSpPr>
        <p:spPr>
          <a:xfrm>
            <a:off x="990600" y="5257800"/>
            <a:ext cx="2971800" cy="584775"/>
          </a:xfrm>
          <a:prstGeom prst="rect">
            <a:avLst/>
          </a:prstGeom>
          <a:noFill/>
        </p:spPr>
        <p:txBody>
          <a:bodyPr wrap="square" rtlCol="0">
            <a:spAutoFit/>
          </a:bodyPr>
          <a:lstStyle/>
          <a:p>
            <a:r>
              <a:rPr lang="en-US" sz="1600" dirty="0" smtClean="0"/>
              <a:t>Material is too wet to obtain proper compaction.</a:t>
            </a:r>
            <a:endParaRPr lang="en-US" sz="1600" dirty="0"/>
          </a:p>
        </p:txBody>
      </p:sp>
    </p:spTree>
    <p:extLst>
      <p:ext uri="{BB962C8B-B14F-4D97-AF65-F5344CB8AC3E}">
        <p14:creationId xmlns:p14="http://schemas.microsoft.com/office/powerpoint/2010/main" val="312466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Text Box 3"/>
          <p:cNvSpPr txBox="1">
            <a:spLocks noChangeArrowheads="1"/>
          </p:cNvSpPr>
          <p:nvPr/>
        </p:nvSpPr>
        <p:spPr bwMode="auto">
          <a:xfrm>
            <a:off x="2286000" y="0"/>
            <a:ext cx="4648200" cy="457200"/>
          </a:xfrm>
          <a:prstGeom prst="rect">
            <a:avLst/>
          </a:prstGeom>
          <a:noFill/>
          <a:ln w="9525">
            <a:noFill/>
            <a:miter lim="800000"/>
            <a:headEnd/>
            <a:tailEnd/>
          </a:ln>
        </p:spPr>
        <p:txBody>
          <a:bodyPr>
            <a:spAutoFit/>
          </a:bodyPr>
          <a:lstStyle/>
          <a:p>
            <a:pPr algn="ctr"/>
            <a:r>
              <a:rPr lang="en-US" sz="2400" dirty="0"/>
              <a:t>Quality Assurance</a:t>
            </a:r>
          </a:p>
        </p:txBody>
      </p:sp>
      <p:sp>
        <p:nvSpPr>
          <p:cNvPr id="65541" name="Text Box 4"/>
          <p:cNvSpPr txBox="1">
            <a:spLocks noChangeArrowheads="1"/>
          </p:cNvSpPr>
          <p:nvPr/>
        </p:nvSpPr>
        <p:spPr bwMode="auto">
          <a:xfrm>
            <a:off x="1600200" y="381000"/>
            <a:ext cx="6096000" cy="396875"/>
          </a:xfrm>
          <a:prstGeom prst="rect">
            <a:avLst/>
          </a:prstGeom>
          <a:noFill/>
          <a:ln w="9525">
            <a:noFill/>
            <a:miter lim="800000"/>
            <a:headEnd/>
            <a:tailEnd/>
          </a:ln>
        </p:spPr>
        <p:txBody>
          <a:bodyPr>
            <a:spAutoFit/>
          </a:bodyPr>
          <a:lstStyle/>
          <a:p>
            <a:pPr algn="ctr"/>
            <a:r>
              <a:rPr lang="en-US" sz="2000" dirty="0"/>
              <a:t>Pipe Replacement Operations</a:t>
            </a:r>
          </a:p>
        </p:txBody>
      </p:sp>
      <p:pic>
        <p:nvPicPr>
          <p:cNvPr id="65542" name="Picture 1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2129780"/>
            <a:ext cx="4038600" cy="2988160"/>
          </a:xfrm>
          <a:prstGeom prst="rect">
            <a:avLst/>
          </a:prstGeom>
          <a:noFill/>
          <a:ln w="38100">
            <a:solidFill>
              <a:schemeClr val="accent1"/>
            </a:solidFill>
            <a:miter lim="800000"/>
            <a:headEnd/>
            <a:tailEnd/>
          </a:ln>
        </p:spPr>
      </p:pic>
      <p:pic>
        <p:nvPicPr>
          <p:cNvPr id="65543" name="Picture 1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 y="1295400"/>
            <a:ext cx="3962399" cy="2971800"/>
          </a:xfrm>
          <a:prstGeom prst="rect">
            <a:avLst/>
          </a:prstGeom>
          <a:noFill/>
          <a:ln w="38100">
            <a:solidFill>
              <a:schemeClr val="accent1"/>
            </a:solidFill>
            <a:miter lim="800000"/>
            <a:headEnd/>
            <a:tailEnd/>
          </a:ln>
        </p:spPr>
      </p:pic>
      <p:sp>
        <p:nvSpPr>
          <p:cNvPr id="65545" name="Text Box 16"/>
          <p:cNvSpPr txBox="1">
            <a:spLocks noChangeArrowheads="1"/>
          </p:cNvSpPr>
          <p:nvPr/>
        </p:nvSpPr>
        <p:spPr bwMode="auto">
          <a:xfrm>
            <a:off x="533400" y="838200"/>
            <a:ext cx="3962400" cy="338554"/>
          </a:xfrm>
          <a:prstGeom prst="rect">
            <a:avLst/>
          </a:prstGeom>
          <a:noFill/>
          <a:ln w="9525">
            <a:noFill/>
            <a:miter lim="800000"/>
            <a:headEnd/>
            <a:tailEnd/>
          </a:ln>
        </p:spPr>
        <p:txBody>
          <a:bodyPr wrap="square">
            <a:spAutoFit/>
          </a:bodyPr>
          <a:lstStyle/>
          <a:p>
            <a:r>
              <a:rPr lang="en-US" sz="1600" dirty="0"/>
              <a:t>Material </a:t>
            </a:r>
            <a:r>
              <a:rPr lang="en-US" sz="1600" dirty="0" smtClean="0"/>
              <a:t>introduced </a:t>
            </a:r>
            <a:r>
              <a:rPr lang="en-US" sz="1600" dirty="0"/>
              <a:t>to the </a:t>
            </a:r>
            <a:r>
              <a:rPr lang="en-US" sz="1600" dirty="0" smtClean="0"/>
              <a:t>trench </a:t>
            </a:r>
            <a:r>
              <a:rPr lang="en-US" sz="1600" dirty="0"/>
              <a:t>via </a:t>
            </a:r>
            <a:r>
              <a:rPr lang="en-US" sz="1600" dirty="0" smtClean="0"/>
              <a:t>backhoe </a:t>
            </a:r>
            <a:endParaRPr lang="en-US" sz="1600" dirty="0"/>
          </a:p>
        </p:txBody>
      </p:sp>
      <p:sp>
        <p:nvSpPr>
          <p:cNvPr id="65546" name="Text Box 17"/>
          <p:cNvSpPr txBox="1">
            <a:spLocks noChangeArrowheads="1"/>
          </p:cNvSpPr>
          <p:nvPr/>
        </p:nvSpPr>
        <p:spPr bwMode="auto">
          <a:xfrm>
            <a:off x="4724400" y="1676400"/>
            <a:ext cx="4114800" cy="338554"/>
          </a:xfrm>
          <a:prstGeom prst="rect">
            <a:avLst/>
          </a:prstGeom>
          <a:noFill/>
          <a:ln w="9525">
            <a:noFill/>
            <a:miter lim="800000"/>
            <a:headEnd/>
            <a:tailEnd/>
          </a:ln>
        </p:spPr>
        <p:txBody>
          <a:bodyPr wrap="square">
            <a:spAutoFit/>
          </a:bodyPr>
          <a:lstStyle/>
          <a:p>
            <a:r>
              <a:rPr lang="en-US" sz="1600" dirty="0"/>
              <a:t>Material </a:t>
            </a:r>
            <a:r>
              <a:rPr lang="en-US" sz="1600" dirty="0" smtClean="0"/>
              <a:t>introduced </a:t>
            </a:r>
            <a:r>
              <a:rPr lang="en-US" sz="1600" dirty="0"/>
              <a:t>to the </a:t>
            </a:r>
            <a:r>
              <a:rPr lang="en-US" sz="1600" dirty="0" smtClean="0"/>
              <a:t>trench </a:t>
            </a:r>
            <a:r>
              <a:rPr lang="en-US" sz="1600" dirty="0"/>
              <a:t>via </a:t>
            </a:r>
            <a:r>
              <a:rPr lang="en-US" sz="1600" dirty="0" smtClean="0"/>
              <a:t>skid steer </a:t>
            </a:r>
            <a:endParaRPr lang="en-US" sz="1600" dirty="0"/>
          </a:p>
        </p:txBody>
      </p:sp>
      <p:sp>
        <p:nvSpPr>
          <p:cNvPr id="140308" name="Text Box 20"/>
          <p:cNvSpPr txBox="1">
            <a:spLocks noChangeArrowheads="1"/>
          </p:cNvSpPr>
          <p:nvPr/>
        </p:nvSpPr>
        <p:spPr bwMode="auto">
          <a:xfrm>
            <a:off x="228600" y="4648200"/>
            <a:ext cx="4343400" cy="1077218"/>
          </a:xfrm>
          <a:prstGeom prst="rect">
            <a:avLst/>
          </a:prstGeom>
          <a:noFill/>
          <a:ln w="9525">
            <a:noFill/>
            <a:miter lim="800000"/>
            <a:headEnd/>
            <a:tailEnd/>
          </a:ln>
        </p:spPr>
        <p:txBody>
          <a:bodyPr wrap="square">
            <a:spAutoFit/>
          </a:bodyPr>
          <a:lstStyle/>
          <a:p>
            <a:r>
              <a:rPr lang="en-US" sz="1600" dirty="0" smtClean="0"/>
              <a:t>Skid steer loaders </a:t>
            </a:r>
            <a:r>
              <a:rPr lang="en-US" sz="1600" dirty="0"/>
              <a:t>are very </a:t>
            </a:r>
            <a:r>
              <a:rPr lang="en-US" sz="1600" dirty="0" smtClean="0"/>
              <a:t>versatile</a:t>
            </a:r>
            <a:r>
              <a:rPr lang="en-US" sz="1600" dirty="0"/>
              <a:t>, </a:t>
            </a:r>
            <a:r>
              <a:rPr lang="en-US" sz="1600" dirty="0" smtClean="0"/>
              <a:t>require </a:t>
            </a:r>
            <a:r>
              <a:rPr lang="en-US" sz="1600" dirty="0"/>
              <a:t>a </a:t>
            </a:r>
            <a:r>
              <a:rPr lang="en-US" sz="1600" dirty="0" smtClean="0"/>
              <a:t>much </a:t>
            </a:r>
            <a:r>
              <a:rPr lang="en-US" sz="1600" dirty="0"/>
              <a:t>s</a:t>
            </a:r>
            <a:r>
              <a:rPr lang="en-US" sz="1600" dirty="0" smtClean="0"/>
              <a:t>maller </a:t>
            </a:r>
            <a:r>
              <a:rPr lang="en-US" sz="1600" dirty="0"/>
              <a:t>w</a:t>
            </a:r>
            <a:r>
              <a:rPr lang="en-US" sz="1600" dirty="0" smtClean="0"/>
              <a:t>ork </a:t>
            </a:r>
            <a:r>
              <a:rPr lang="en-US" sz="1600" dirty="0"/>
              <a:t>p</a:t>
            </a:r>
            <a:r>
              <a:rPr lang="en-US" sz="1600" dirty="0" smtClean="0"/>
              <a:t>latform </a:t>
            </a:r>
            <a:r>
              <a:rPr lang="en-US" sz="1600" dirty="0"/>
              <a:t>than the </a:t>
            </a:r>
            <a:r>
              <a:rPr lang="en-US" sz="1600" dirty="0" smtClean="0"/>
              <a:t>backhoe </a:t>
            </a:r>
            <a:r>
              <a:rPr lang="en-US" sz="1600" dirty="0"/>
              <a:t>and </a:t>
            </a:r>
            <a:r>
              <a:rPr lang="en-US" sz="1600" dirty="0" smtClean="0"/>
              <a:t>afford </a:t>
            </a:r>
            <a:r>
              <a:rPr lang="en-US" sz="1600" dirty="0"/>
              <a:t>the crew </a:t>
            </a:r>
            <a:r>
              <a:rPr lang="en-US" sz="1600" dirty="0" smtClean="0"/>
              <a:t>an </a:t>
            </a:r>
            <a:r>
              <a:rPr lang="en-US" sz="1600" dirty="0"/>
              <a:t>o</a:t>
            </a:r>
            <a:r>
              <a:rPr lang="en-US" sz="1600" dirty="0" smtClean="0"/>
              <a:t>pportunity to continue with excavation </a:t>
            </a:r>
            <a:r>
              <a:rPr lang="en-US" sz="1600" dirty="0"/>
              <a:t>while </a:t>
            </a:r>
            <a:r>
              <a:rPr lang="en-US" sz="1600" dirty="0" smtClean="0"/>
              <a:t>introducing backfill</a:t>
            </a:r>
            <a:r>
              <a:rPr lang="en-US" sz="1600" dirty="0"/>
              <a:t>.</a:t>
            </a:r>
          </a:p>
        </p:txBody>
      </p:sp>
      <p:sp>
        <p:nvSpPr>
          <p:cNvPr id="140309" name="Text Box 21"/>
          <p:cNvSpPr txBox="1">
            <a:spLocks noChangeArrowheads="1"/>
          </p:cNvSpPr>
          <p:nvPr/>
        </p:nvSpPr>
        <p:spPr bwMode="auto">
          <a:xfrm>
            <a:off x="4648200" y="5486400"/>
            <a:ext cx="4343400" cy="1077218"/>
          </a:xfrm>
          <a:prstGeom prst="rect">
            <a:avLst/>
          </a:prstGeom>
          <a:noFill/>
          <a:ln w="9525">
            <a:noFill/>
            <a:miter lim="800000"/>
            <a:headEnd/>
            <a:tailEnd/>
          </a:ln>
        </p:spPr>
        <p:txBody>
          <a:bodyPr wrap="square">
            <a:spAutoFit/>
          </a:bodyPr>
          <a:lstStyle/>
          <a:p>
            <a:r>
              <a:rPr lang="en-US" sz="1600" dirty="0"/>
              <a:t>Production is </a:t>
            </a:r>
            <a:r>
              <a:rPr lang="en-US" sz="1600" dirty="0" smtClean="0"/>
              <a:t>increased </a:t>
            </a:r>
            <a:r>
              <a:rPr lang="en-US" sz="1600" dirty="0"/>
              <a:t>and </a:t>
            </a:r>
            <a:r>
              <a:rPr lang="en-US" sz="1600" dirty="0" smtClean="0"/>
              <a:t>efficiency enhanced </a:t>
            </a:r>
            <a:r>
              <a:rPr lang="en-US" sz="1600" dirty="0"/>
              <a:t>thru the use of </a:t>
            </a:r>
            <a:r>
              <a:rPr lang="en-US" sz="1600" dirty="0" smtClean="0"/>
              <a:t>skid steers….especially </a:t>
            </a:r>
            <a:r>
              <a:rPr lang="en-US" sz="1600" dirty="0"/>
              <a:t>in </a:t>
            </a:r>
            <a:r>
              <a:rPr lang="en-US" sz="1600" dirty="0" smtClean="0"/>
              <a:t>those situations where </a:t>
            </a:r>
            <a:r>
              <a:rPr lang="en-US" sz="1600" dirty="0"/>
              <a:t>t</a:t>
            </a:r>
            <a:r>
              <a:rPr lang="en-US" sz="1600" dirty="0" smtClean="0"/>
              <a:t>raffic </a:t>
            </a:r>
            <a:r>
              <a:rPr lang="en-US" sz="1600" dirty="0"/>
              <a:t>is </a:t>
            </a:r>
            <a:r>
              <a:rPr lang="en-US" sz="1600" dirty="0" smtClean="0"/>
              <a:t>detoured </a:t>
            </a:r>
            <a:r>
              <a:rPr lang="en-US" sz="1600" dirty="0"/>
              <a:t>and the </a:t>
            </a:r>
            <a:r>
              <a:rPr lang="en-US" sz="1600" dirty="0" smtClean="0"/>
              <a:t>roadway closed </a:t>
            </a:r>
            <a:r>
              <a:rPr lang="en-US" sz="1600" dirty="0"/>
              <a:t>to </a:t>
            </a:r>
            <a:r>
              <a:rPr lang="en-US" sz="1600" dirty="0" smtClean="0"/>
              <a:t>thru traffic</a:t>
            </a:r>
            <a:r>
              <a:rPr lang="en-US" sz="1600" dirty="0"/>
              <a:t>.</a:t>
            </a:r>
          </a:p>
        </p:txBody>
      </p:sp>
    </p:spTree>
    <p:extLst>
      <p:ext uri="{BB962C8B-B14F-4D97-AF65-F5344CB8AC3E}">
        <p14:creationId xmlns:p14="http://schemas.microsoft.com/office/powerpoint/2010/main" val="417656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P:\penndot shared\Bureau of Maintenance and Operations\Maintenance Division\QA Section\Roger Thomas\Academy Pipe 4-4-12\Pipe QA 04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19600" y="3505200"/>
            <a:ext cx="4394200" cy="2667000"/>
          </a:xfrm>
          <a:prstGeom prst="rect">
            <a:avLst/>
          </a:prstGeom>
          <a:ln w="38100" cap="sq">
            <a:solidFill>
              <a:schemeClr val="accent1"/>
            </a:solidFill>
            <a:prstDash val="solid"/>
            <a:miter lim="800000"/>
          </a:ln>
          <a:effectLst/>
        </p:spPr>
      </p:pic>
      <p:sp>
        <p:nvSpPr>
          <p:cNvPr id="4" name="TextBox 3"/>
          <p:cNvSpPr txBox="1"/>
          <p:nvPr/>
        </p:nvSpPr>
        <p:spPr>
          <a:xfrm>
            <a:off x="4876800" y="685800"/>
            <a:ext cx="3810000" cy="1815882"/>
          </a:xfrm>
          <a:prstGeom prst="rect">
            <a:avLst/>
          </a:prstGeom>
          <a:noFill/>
        </p:spPr>
        <p:txBody>
          <a:bodyPr wrap="square" rtlCol="0">
            <a:spAutoFit/>
          </a:bodyPr>
          <a:lstStyle/>
          <a:p>
            <a:r>
              <a:rPr lang="en-US" sz="1600" dirty="0" smtClean="0"/>
              <a:t>The first lift of back fill is placed to a depth of  ¾ of  the outside diameter of the pipe and compacted. This is done with plastic and metal pipe to keep the pipe from lifting or deflecting as the material is compacted. Two upright compactors are needed to accomplish this.</a:t>
            </a:r>
            <a:endParaRPr lang="en-US" sz="1600" dirty="0"/>
          </a:p>
        </p:txBody>
      </p:sp>
      <p:sp>
        <p:nvSpPr>
          <p:cNvPr id="6" name="TextBox 5"/>
          <p:cNvSpPr txBox="1"/>
          <p:nvPr/>
        </p:nvSpPr>
        <p:spPr>
          <a:xfrm>
            <a:off x="304800" y="4648200"/>
            <a:ext cx="4114800" cy="830997"/>
          </a:xfrm>
          <a:prstGeom prst="rect">
            <a:avLst/>
          </a:prstGeom>
          <a:noFill/>
        </p:spPr>
        <p:txBody>
          <a:bodyPr wrap="square" rtlCol="0">
            <a:spAutoFit/>
          </a:bodyPr>
          <a:lstStyle/>
          <a:p>
            <a:r>
              <a:rPr lang="en-US" sz="1600" dirty="0" smtClean="0"/>
              <a:t>Continue back filling the trench with loose lifts of material of up to 4” in depth to the top of the trench. Thoroughly compacting each lift.</a:t>
            </a:r>
            <a:endParaRPr lang="en-US" sz="1600" dirty="0"/>
          </a:p>
        </p:txBody>
      </p:sp>
      <p:pic>
        <p:nvPicPr>
          <p:cNvPr id="14338" name="Picture 2" descr="P:\penndot shared\Bureau of Maintenance and Operations\Maintenance Division\QA Section\Roger Thomas\Academy Pipe 4-4-12\Pipe QA 03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457200"/>
            <a:ext cx="4281311" cy="2819400"/>
          </a:xfrm>
          <a:prstGeom prst="rect">
            <a:avLst/>
          </a:prstGeom>
          <a:ln w="38100" cap="sq">
            <a:solidFill>
              <a:schemeClr val="accent1"/>
            </a:solidFill>
            <a:prstDash val="solid"/>
            <a:miter lim="800000"/>
          </a:ln>
          <a:effectLst/>
        </p:spPr>
      </p:pic>
    </p:spTree>
    <p:extLst>
      <p:ext uri="{BB962C8B-B14F-4D97-AF65-F5344CB8AC3E}">
        <p14:creationId xmlns:p14="http://schemas.microsoft.com/office/powerpoint/2010/main" val="77020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83B9F48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533400"/>
            <a:ext cx="4486141" cy="3352800"/>
          </a:xfrm>
          <a:prstGeom prst="rect">
            <a:avLst/>
          </a:prstGeom>
          <a:ln w="38100" cap="sq">
            <a:solidFill>
              <a:schemeClr val="accent1"/>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3" name="Picture 2" descr="E:\Plywood -pipe\DSCN014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38600" y="3200400"/>
            <a:ext cx="4572000" cy="3429000"/>
          </a:xfrm>
          <a:prstGeom prst="rect">
            <a:avLst/>
          </a:prstGeom>
          <a:ln w="38100" cap="sq">
            <a:solidFill>
              <a:schemeClr val="accent1"/>
            </a:solidFill>
            <a:prstDash val="solid"/>
            <a:miter lim="800000"/>
          </a:ln>
          <a:effectLst/>
        </p:spPr>
      </p:pic>
      <p:sp>
        <p:nvSpPr>
          <p:cNvPr id="4" name="TextBox 3"/>
          <p:cNvSpPr txBox="1"/>
          <p:nvPr/>
        </p:nvSpPr>
        <p:spPr>
          <a:xfrm>
            <a:off x="5334000" y="838200"/>
            <a:ext cx="3505200" cy="1323439"/>
          </a:xfrm>
          <a:prstGeom prst="rect">
            <a:avLst/>
          </a:prstGeom>
          <a:noFill/>
        </p:spPr>
        <p:txBody>
          <a:bodyPr wrap="square" rtlCol="0">
            <a:spAutoFit/>
          </a:bodyPr>
          <a:lstStyle/>
          <a:p>
            <a:r>
              <a:rPr lang="en-US" sz="1600" dirty="0" smtClean="0"/>
              <a:t>Temporary bulk heads will need to be installed when the pipe replacement is performed in half widths. This is needed to allow the sections of pipe to be joined together properly with bands.</a:t>
            </a:r>
            <a:endParaRPr lang="en-US" sz="1600" dirty="0"/>
          </a:p>
        </p:txBody>
      </p:sp>
      <p:sp>
        <p:nvSpPr>
          <p:cNvPr id="5" name="TextBox 4"/>
          <p:cNvSpPr txBox="1"/>
          <p:nvPr/>
        </p:nvSpPr>
        <p:spPr>
          <a:xfrm>
            <a:off x="381000" y="4648200"/>
            <a:ext cx="3352800" cy="1077218"/>
          </a:xfrm>
          <a:prstGeom prst="rect">
            <a:avLst/>
          </a:prstGeom>
          <a:noFill/>
        </p:spPr>
        <p:txBody>
          <a:bodyPr wrap="square" rtlCol="0">
            <a:spAutoFit/>
          </a:bodyPr>
          <a:lstStyle/>
          <a:p>
            <a:r>
              <a:rPr lang="en-US" sz="1600" dirty="0" smtClean="0"/>
              <a:t>Bulk heads may be constructed with plywood, used signs or other available materials. The bulk heads must be removed after the pipes are connected.</a:t>
            </a:r>
            <a:endParaRPr lang="en-US" sz="1600" dirty="0"/>
          </a:p>
        </p:txBody>
      </p:sp>
    </p:spTree>
    <p:extLst>
      <p:ext uri="{BB962C8B-B14F-4D97-AF65-F5344CB8AC3E}">
        <p14:creationId xmlns:p14="http://schemas.microsoft.com/office/powerpoint/2010/main" val="366707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3"/>
          <p:cNvSpPr>
            <a:spLocks noGrp="1"/>
          </p:cNvSpPr>
          <p:nvPr>
            <p:ph type="sldNum" sz="quarter" idx="4294967295"/>
          </p:nvPr>
        </p:nvSpPr>
        <p:spPr>
          <a:xfrm>
            <a:off x="6553200" y="6356350"/>
            <a:ext cx="2133600" cy="365125"/>
          </a:xfrm>
          <a:prstGeom prst="rect">
            <a:avLst/>
          </a:prstGeom>
          <a:noFill/>
        </p:spPr>
        <p:txBody>
          <a:bodyPr/>
          <a:lstStyle/>
          <a:p>
            <a:r>
              <a:rPr lang="en-US" dirty="0" smtClean="0"/>
              <a:t> </a:t>
            </a:r>
          </a:p>
        </p:txBody>
      </p:sp>
      <p:sp>
        <p:nvSpPr>
          <p:cNvPr id="66564" name="Text Box 3"/>
          <p:cNvSpPr txBox="1">
            <a:spLocks noChangeArrowheads="1"/>
          </p:cNvSpPr>
          <p:nvPr/>
        </p:nvSpPr>
        <p:spPr bwMode="auto">
          <a:xfrm>
            <a:off x="2286000" y="0"/>
            <a:ext cx="4648200" cy="457200"/>
          </a:xfrm>
          <a:prstGeom prst="rect">
            <a:avLst/>
          </a:prstGeom>
          <a:noFill/>
          <a:ln w="9525">
            <a:noFill/>
            <a:miter lim="800000"/>
            <a:headEnd/>
            <a:tailEnd/>
          </a:ln>
        </p:spPr>
        <p:txBody>
          <a:bodyPr>
            <a:spAutoFit/>
          </a:bodyPr>
          <a:lstStyle/>
          <a:p>
            <a:pPr algn="ctr"/>
            <a:r>
              <a:rPr lang="en-US" sz="2400"/>
              <a:t>Quality Assurance</a:t>
            </a:r>
          </a:p>
        </p:txBody>
      </p:sp>
      <p:sp>
        <p:nvSpPr>
          <p:cNvPr id="66565" name="Text Box 4"/>
          <p:cNvSpPr txBox="1">
            <a:spLocks noChangeArrowheads="1"/>
          </p:cNvSpPr>
          <p:nvPr/>
        </p:nvSpPr>
        <p:spPr bwMode="auto">
          <a:xfrm>
            <a:off x="1600200" y="381000"/>
            <a:ext cx="6096000" cy="396875"/>
          </a:xfrm>
          <a:prstGeom prst="rect">
            <a:avLst/>
          </a:prstGeom>
          <a:noFill/>
          <a:ln w="9525">
            <a:noFill/>
            <a:miter lim="800000"/>
            <a:headEnd/>
            <a:tailEnd/>
          </a:ln>
        </p:spPr>
        <p:txBody>
          <a:bodyPr>
            <a:spAutoFit/>
          </a:bodyPr>
          <a:lstStyle/>
          <a:p>
            <a:pPr algn="ctr"/>
            <a:r>
              <a:rPr lang="en-US" sz="2000"/>
              <a:t>Pipe Replacement Operations</a:t>
            </a:r>
          </a:p>
        </p:txBody>
      </p:sp>
      <p:pic>
        <p:nvPicPr>
          <p:cNvPr id="66566" name="Picture 2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1066800"/>
            <a:ext cx="3886200" cy="2891126"/>
          </a:xfrm>
          <a:prstGeom prst="rect">
            <a:avLst/>
          </a:prstGeom>
          <a:noFill/>
          <a:ln w="38100">
            <a:solidFill>
              <a:schemeClr val="accent1"/>
            </a:solidFill>
            <a:miter lim="800000"/>
            <a:headEnd/>
            <a:tailEnd/>
          </a:ln>
        </p:spPr>
      </p:pic>
      <p:pic>
        <p:nvPicPr>
          <p:cNvPr id="66567" name="Picture 2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3048000"/>
            <a:ext cx="4278313" cy="3211513"/>
          </a:xfrm>
          <a:prstGeom prst="rect">
            <a:avLst/>
          </a:prstGeom>
          <a:noFill/>
          <a:ln w="38100">
            <a:solidFill>
              <a:schemeClr val="accent1"/>
            </a:solidFill>
            <a:miter lim="800000"/>
            <a:headEnd/>
            <a:tailEnd/>
          </a:ln>
        </p:spPr>
      </p:pic>
      <p:sp>
        <p:nvSpPr>
          <p:cNvPr id="66568" name="Text Box 28"/>
          <p:cNvSpPr txBox="1">
            <a:spLocks noChangeArrowheads="1"/>
          </p:cNvSpPr>
          <p:nvPr/>
        </p:nvSpPr>
        <p:spPr bwMode="auto">
          <a:xfrm>
            <a:off x="5410200" y="914400"/>
            <a:ext cx="2438400" cy="369332"/>
          </a:xfrm>
          <a:prstGeom prst="rect">
            <a:avLst/>
          </a:prstGeom>
          <a:noFill/>
          <a:ln w="9525">
            <a:noFill/>
            <a:miter lim="800000"/>
            <a:headEnd/>
            <a:tailEnd/>
          </a:ln>
        </p:spPr>
        <p:txBody>
          <a:bodyPr wrap="square">
            <a:spAutoFit/>
          </a:bodyPr>
          <a:lstStyle/>
          <a:p>
            <a:r>
              <a:rPr lang="en-US" sz="1800" dirty="0"/>
              <a:t>Use of Flowable Fill</a:t>
            </a:r>
          </a:p>
        </p:txBody>
      </p:sp>
      <p:sp>
        <p:nvSpPr>
          <p:cNvPr id="85021" name="Rectangle 29"/>
          <p:cNvSpPr>
            <a:spLocks noChangeArrowheads="1"/>
          </p:cNvSpPr>
          <p:nvPr/>
        </p:nvSpPr>
        <p:spPr bwMode="auto">
          <a:xfrm>
            <a:off x="4724400" y="1371600"/>
            <a:ext cx="4191000" cy="1323439"/>
          </a:xfrm>
          <a:prstGeom prst="rect">
            <a:avLst/>
          </a:prstGeom>
          <a:noFill/>
          <a:ln w="9525">
            <a:noFill/>
            <a:miter lim="800000"/>
            <a:headEnd/>
            <a:tailEnd/>
          </a:ln>
        </p:spPr>
        <p:txBody>
          <a:bodyPr>
            <a:spAutoFit/>
          </a:bodyPr>
          <a:lstStyle/>
          <a:p>
            <a:r>
              <a:rPr lang="en-US" sz="1600" dirty="0"/>
              <a:t>Ready-mixed flowable fill is commonly a blend of cement, fly ash, sand, and water. Typically it is designed as a low strength, flowable material requiring no subsequent vibration or tamping to achieve 100% consolidation.</a:t>
            </a:r>
          </a:p>
        </p:txBody>
      </p:sp>
      <p:sp>
        <p:nvSpPr>
          <p:cNvPr id="85022" name="Text Box 30"/>
          <p:cNvSpPr txBox="1">
            <a:spLocks noChangeArrowheads="1"/>
          </p:cNvSpPr>
          <p:nvPr/>
        </p:nvSpPr>
        <p:spPr bwMode="auto">
          <a:xfrm>
            <a:off x="228600" y="4038600"/>
            <a:ext cx="4267200" cy="584775"/>
          </a:xfrm>
          <a:prstGeom prst="rect">
            <a:avLst/>
          </a:prstGeom>
          <a:noFill/>
          <a:ln w="9525">
            <a:noFill/>
            <a:miter lim="800000"/>
            <a:headEnd/>
            <a:tailEnd/>
          </a:ln>
        </p:spPr>
        <p:txBody>
          <a:bodyPr wrap="square">
            <a:spAutoFit/>
          </a:bodyPr>
          <a:lstStyle/>
          <a:p>
            <a:r>
              <a:rPr lang="en-US" sz="1600" dirty="0" smtClean="0"/>
              <a:t>Requirements when used </a:t>
            </a:r>
            <a:r>
              <a:rPr lang="en-US" sz="1600" dirty="0"/>
              <a:t>as </a:t>
            </a:r>
            <a:r>
              <a:rPr lang="en-US" sz="1600" dirty="0" smtClean="0"/>
              <a:t>bedding/backfill </a:t>
            </a:r>
            <a:r>
              <a:rPr lang="en-US" sz="1600" dirty="0"/>
              <a:t>in </a:t>
            </a:r>
            <a:br>
              <a:rPr lang="en-US" sz="1600" dirty="0"/>
            </a:br>
            <a:r>
              <a:rPr lang="en-US" sz="1600" dirty="0" smtClean="0"/>
              <a:t>pipe replacement operations</a:t>
            </a:r>
            <a:r>
              <a:rPr lang="en-US" sz="1600" dirty="0"/>
              <a:t>:</a:t>
            </a:r>
          </a:p>
        </p:txBody>
      </p:sp>
      <p:sp>
        <p:nvSpPr>
          <p:cNvPr id="85023" name="Text Box 31"/>
          <p:cNvSpPr txBox="1">
            <a:spLocks noChangeArrowheads="1"/>
          </p:cNvSpPr>
          <p:nvPr/>
        </p:nvSpPr>
        <p:spPr bwMode="auto">
          <a:xfrm>
            <a:off x="228600" y="4648200"/>
            <a:ext cx="4648200" cy="830997"/>
          </a:xfrm>
          <a:prstGeom prst="rect">
            <a:avLst/>
          </a:prstGeom>
          <a:noFill/>
          <a:ln w="9525">
            <a:noFill/>
            <a:miter lim="800000"/>
            <a:headEnd/>
            <a:tailEnd/>
          </a:ln>
        </p:spPr>
        <p:txBody>
          <a:bodyPr wrap="square">
            <a:spAutoFit/>
          </a:bodyPr>
          <a:lstStyle/>
          <a:p>
            <a:r>
              <a:rPr lang="en-US" sz="1600" b="1" dirty="0">
                <a:solidFill>
                  <a:schemeClr val="hlink"/>
                </a:solidFill>
              </a:rPr>
              <a:t>*</a:t>
            </a:r>
            <a:r>
              <a:rPr lang="en-US" sz="1600" dirty="0"/>
              <a:t> Pipe </a:t>
            </a:r>
            <a:r>
              <a:rPr lang="en-US" sz="1600" dirty="0" smtClean="0"/>
              <a:t>must </a:t>
            </a:r>
            <a:r>
              <a:rPr lang="en-US" sz="1600" dirty="0"/>
              <a:t>be </a:t>
            </a:r>
            <a:r>
              <a:rPr lang="en-US" sz="1600" dirty="0" smtClean="0"/>
              <a:t>held </a:t>
            </a:r>
            <a:r>
              <a:rPr lang="en-US" sz="1600" dirty="0"/>
              <a:t>in a </a:t>
            </a:r>
            <a:r>
              <a:rPr lang="en-US" sz="1600" dirty="0" smtClean="0"/>
              <a:t>stable position </a:t>
            </a:r>
            <a:r>
              <a:rPr lang="en-US" sz="1600" dirty="0"/>
              <a:t>of </a:t>
            </a:r>
            <a:r>
              <a:rPr lang="en-US" sz="1600" dirty="0" smtClean="0"/>
              <a:t>alignment</a:t>
            </a:r>
            <a:r>
              <a:rPr lang="en-US" sz="1600" dirty="0"/>
              <a:t/>
            </a:r>
            <a:br>
              <a:rPr lang="en-US" sz="1600" dirty="0"/>
            </a:br>
            <a:r>
              <a:rPr lang="en-US" sz="1600" dirty="0"/>
              <a:t>   </a:t>
            </a:r>
            <a:r>
              <a:rPr lang="en-US" sz="1600" dirty="0" smtClean="0"/>
              <a:t>both vertically </a:t>
            </a:r>
            <a:r>
              <a:rPr lang="en-US" sz="1600" dirty="0"/>
              <a:t>and </a:t>
            </a:r>
            <a:r>
              <a:rPr lang="en-US" sz="1600" dirty="0" smtClean="0"/>
              <a:t>horizontally during </a:t>
            </a:r>
            <a:r>
              <a:rPr lang="en-US" sz="1600" dirty="0"/>
              <a:t>the</a:t>
            </a:r>
            <a:br>
              <a:rPr lang="en-US" sz="1600" dirty="0"/>
            </a:br>
            <a:r>
              <a:rPr lang="en-US" sz="1600" dirty="0"/>
              <a:t>   </a:t>
            </a:r>
            <a:r>
              <a:rPr lang="en-US" sz="1600" dirty="0" smtClean="0"/>
              <a:t>introduction </a:t>
            </a:r>
            <a:r>
              <a:rPr lang="en-US" sz="1600" dirty="0"/>
              <a:t>of </a:t>
            </a:r>
            <a:r>
              <a:rPr lang="en-US" sz="1600" dirty="0" smtClean="0"/>
              <a:t>material </a:t>
            </a:r>
            <a:endParaRPr lang="en-US" sz="1600" dirty="0"/>
          </a:p>
        </p:txBody>
      </p:sp>
      <p:sp>
        <p:nvSpPr>
          <p:cNvPr id="85024" name="Text Box 32"/>
          <p:cNvSpPr txBox="1">
            <a:spLocks noChangeArrowheads="1"/>
          </p:cNvSpPr>
          <p:nvPr/>
        </p:nvSpPr>
        <p:spPr bwMode="auto">
          <a:xfrm>
            <a:off x="228600" y="5486400"/>
            <a:ext cx="4267200" cy="830997"/>
          </a:xfrm>
          <a:prstGeom prst="rect">
            <a:avLst/>
          </a:prstGeom>
          <a:noFill/>
          <a:ln w="9525">
            <a:noFill/>
            <a:miter lim="800000"/>
            <a:headEnd/>
            <a:tailEnd/>
          </a:ln>
        </p:spPr>
        <p:txBody>
          <a:bodyPr wrap="square">
            <a:spAutoFit/>
          </a:bodyPr>
          <a:lstStyle/>
          <a:p>
            <a:r>
              <a:rPr lang="en-US" sz="1400" b="1" dirty="0">
                <a:solidFill>
                  <a:schemeClr val="hlink"/>
                </a:solidFill>
              </a:rPr>
              <a:t>*</a:t>
            </a:r>
            <a:r>
              <a:rPr lang="en-US" sz="1400" dirty="0"/>
              <a:t> </a:t>
            </a:r>
            <a:r>
              <a:rPr lang="en-US" sz="1600" dirty="0"/>
              <a:t>Pipe </a:t>
            </a:r>
            <a:r>
              <a:rPr lang="en-US" sz="1600" dirty="0" smtClean="0"/>
              <a:t>must </a:t>
            </a:r>
            <a:r>
              <a:rPr lang="en-US" sz="1600" dirty="0"/>
              <a:t>be </a:t>
            </a:r>
            <a:r>
              <a:rPr lang="en-US" sz="1600" dirty="0" smtClean="0"/>
              <a:t>elevated from the bottom </a:t>
            </a:r>
            <a:r>
              <a:rPr lang="en-US" sz="1600" dirty="0"/>
              <a:t>of the</a:t>
            </a:r>
            <a:br>
              <a:rPr lang="en-US" sz="1600" dirty="0"/>
            </a:br>
            <a:r>
              <a:rPr lang="en-US" sz="1600" dirty="0"/>
              <a:t>   </a:t>
            </a:r>
            <a:r>
              <a:rPr lang="en-US" sz="1600" dirty="0" smtClean="0"/>
              <a:t>excavation </a:t>
            </a:r>
            <a:r>
              <a:rPr lang="en-US" sz="1600" dirty="0"/>
              <a:t>to </a:t>
            </a:r>
            <a:r>
              <a:rPr lang="en-US" sz="1600" dirty="0" smtClean="0"/>
              <a:t>allow fill material </a:t>
            </a:r>
            <a:r>
              <a:rPr lang="en-US" sz="1600" dirty="0"/>
              <a:t>to </a:t>
            </a:r>
            <a:r>
              <a:rPr lang="en-US" sz="1600" dirty="0" smtClean="0"/>
              <a:t>completely </a:t>
            </a:r>
            <a:r>
              <a:rPr lang="en-US" sz="1600" dirty="0"/>
              <a:t/>
            </a:r>
            <a:br>
              <a:rPr lang="en-US" sz="1600" dirty="0"/>
            </a:br>
            <a:r>
              <a:rPr lang="en-US" sz="1600" dirty="0"/>
              <a:t>   </a:t>
            </a:r>
            <a:r>
              <a:rPr lang="en-US" sz="1600" dirty="0" smtClean="0"/>
              <a:t>surround </a:t>
            </a:r>
            <a:r>
              <a:rPr lang="en-US" sz="1600" dirty="0"/>
              <a:t>the </a:t>
            </a:r>
            <a:r>
              <a:rPr lang="en-US" sz="1600" dirty="0" smtClean="0"/>
              <a:t>pipe</a:t>
            </a:r>
            <a:r>
              <a:rPr lang="en-US" sz="1600" dirty="0"/>
              <a:t>.</a:t>
            </a:r>
          </a:p>
        </p:txBody>
      </p:sp>
      <p:sp>
        <p:nvSpPr>
          <p:cNvPr id="85025" name="Text Box 33"/>
          <p:cNvSpPr txBox="1">
            <a:spLocks noChangeArrowheads="1"/>
          </p:cNvSpPr>
          <p:nvPr/>
        </p:nvSpPr>
        <p:spPr bwMode="auto">
          <a:xfrm>
            <a:off x="228600" y="6273225"/>
            <a:ext cx="4267200" cy="584775"/>
          </a:xfrm>
          <a:prstGeom prst="rect">
            <a:avLst/>
          </a:prstGeom>
          <a:noFill/>
          <a:ln w="9525">
            <a:noFill/>
            <a:miter lim="800000"/>
            <a:headEnd/>
            <a:tailEnd/>
          </a:ln>
        </p:spPr>
        <p:txBody>
          <a:bodyPr wrap="square">
            <a:spAutoFit/>
          </a:bodyPr>
          <a:lstStyle/>
          <a:p>
            <a:r>
              <a:rPr lang="en-US" sz="1400" b="1" dirty="0">
                <a:solidFill>
                  <a:schemeClr val="hlink"/>
                </a:solidFill>
              </a:rPr>
              <a:t>*</a:t>
            </a:r>
            <a:r>
              <a:rPr lang="en-US" sz="1400" dirty="0"/>
              <a:t> </a:t>
            </a:r>
            <a:r>
              <a:rPr lang="en-US" sz="1600" dirty="0"/>
              <a:t>Pipe </a:t>
            </a:r>
            <a:r>
              <a:rPr lang="en-US" sz="1600" dirty="0" smtClean="0"/>
              <a:t>trench must </a:t>
            </a:r>
            <a:r>
              <a:rPr lang="en-US" sz="1600" dirty="0"/>
              <a:t>be </a:t>
            </a:r>
            <a:r>
              <a:rPr lang="en-US" sz="1600" dirty="0" smtClean="0"/>
              <a:t>encapsulated </a:t>
            </a:r>
            <a:r>
              <a:rPr lang="en-US" sz="1600" dirty="0"/>
              <a:t>to </a:t>
            </a:r>
            <a:r>
              <a:rPr lang="en-US" sz="1600" dirty="0" smtClean="0"/>
              <a:t>prevent </a:t>
            </a:r>
            <a:r>
              <a:rPr lang="en-US" sz="1600" dirty="0"/>
              <a:t>the</a:t>
            </a:r>
            <a:br>
              <a:rPr lang="en-US" sz="1600" dirty="0"/>
            </a:br>
            <a:r>
              <a:rPr lang="en-US" sz="1600" dirty="0"/>
              <a:t>   </a:t>
            </a:r>
            <a:r>
              <a:rPr lang="en-US" sz="1600" dirty="0" smtClean="0"/>
              <a:t>material from escaping </a:t>
            </a:r>
            <a:r>
              <a:rPr lang="en-US" sz="1600" dirty="0"/>
              <a:t>the trench.</a:t>
            </a:r>
          </a:p>
        </p:txBody>
      </p:sp>
    </p:spTree>
    <p:extLst>
      <p:ext uri="{BB962C8B-B14F-4D97-AF65-F5344CB8AC3E}">
        <p14:creationId xmlns:p14="http://schemas.microsoft.com/office/powerpoint/2010/main" val="255935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3"/>
          <p:cNvSpPr>
            <a:spLocks noGrp="1"/>
          </p:cNvSpPr>
          <p:nvPr>
            <p:ph type="sldNum" sz="quarter" idx="4294967295"/>
          </p:nvPr>
        </p:nvSpPr>
        <p:spPr>
          <a:xfrm>
            <a:off x="6553200" y="6356350"/>
            <a:ext cx="2133600" cy="365125"/>
          </a:xfrm>
          <a:prstGeom prst="rect">
            <a:avLst/>
          </a:prstGeom>
          <a:noFill/>
        </p:spPr>
        <p:txBody>
          <a:bodyPr/>
          <a:lstStyle/>
          <a:p>
            <a:r>
              <a:rPr lang="en-US" dirty="0" smtClean="0"/>
              <a:t> </a:t>
            </a:r>
          </a:p>
        </p:txBody>
      </p:sp>
      <p:sp>
        <p:nvSpPr>
          <p:cNvPr id="67588" name="Text Box 3"/>
          <p:cNvSpPr txBox="1">
            <a:spLocks noChangeArrowheads="1"/>
          </p:cNvSpPr>
          <p:nvPr/>
        </p:nvSpPr>
        <p:spPr bwMode="auto">
          <a:xfrm>
            <a:off x="2286000" y="0"/>
            <a:ext cx="4648200" cy="457200"/>
          </a:xfrm>
          <a:prstGeom prst="rect">
            <a:avLst/>
          </a:prstGeom>
          <a:noFill/>
          <a:ln w="9525">
            <a:noFill/>
            <a:miter lim="800000"/>
            <a:headEnd/>
            <a:tailEnd/>
          </a:ln>
        </p:spPr>
        <p:txBody>
          <a:bodyPr>
            <a:spAutoFit/>
          </a:bodyPr>
          <a:lstStyle/>
          <a:p>
            <a:pPr algn="ctr"/>
            <a:r>
              <a:rPr lang="en-US" sz="2400"/>
              <a:t>Quality Assurance</a:t>
            </a:r>
          </a:p>
        </p:txBody>
      </p:sp>
      <p:sp>
        <p:nvSpPr>
          <p:cNvPr id="67589" name="Text Box 4"/>
          <p:cNvSpPr txBox="1">
            <a:spLocks noChangeArrowheads="1"/>
          </p:cNvSpPr>
          <p:nvPr/>
        </p:nvSpPr>
        <p:spPr bwMode="auto">
          <a:xfrm>
            <a:off x="1600200" y="381000"/>
            <a:ext cx="6096000" cy="396875"/>
          </a:xfrm>
          <a:prstGeom prst="rect">
            <a:avLst/>
          </a:prstGeom>
          <a:noFill/>
          <a:ln w="9525">
            <a:noFill/>
            <a:miter lim="800000"/>
            <a:headEnd/>
            <a:tailEnd/>
          </a:ln>
        </p:spPr>
        <p:txBody>
          <a:bodyPr>
            <a:spAutoFit/>
          </a:bodyPr>
          <a:lstStyle/>
          <a:p>
            <a:pPr algn="ctr"/>
            <a:r>
              <a:rPr lang="en-US" sz="2000"/>
              <a:t>Pipe Replacement Operations</a:t>
            </a:r>
          </a:p>
        </p:txBody>
      </p:sp>
      <p:sp>
        <p:nvSpPr>
          <p:cNvPr id="67590" name="Text Box 7"/>
          <p:cNvSpPr txBox="1">
            <a:spLocks noChangeArrowheads="1"/>
          </p:cNvSpPr>
          <p:nvPr/>
        </p:nvSpPr>
        <p:spPr bwMode="auto">
          <a:xfrm>
            <a:off x="3352800" y="762000"/>
            <a:ext cx="2819400" cy="336550"/>
          </a:xfrm>
          <a:prstGeom prst="rect">
            <a:avLst/>
          </a:prstGeom>
          <a:noFill/>
          <a:ln w="9525">
            <a:noFill/>
            <a:miter lim="800000"/>
            <a:headEnd/>
            <a:tailEnd/>
          </a:ln>
        </p:spPr>
        <p:txBody>
          <a:bodyPr>
            <a:spAutoFit/>
          </a:bodyPr>
          <a:lstStyle/>
          <a:p>
            <a:r>
              <a:rPr lang="en-US" sz="1600" dirty="0"/>
              <a:t>Use of Flowable Fill  (cont’d.)</a:t>
            </a:r>
          </a:p>
        </p:txBody>
      </p:sp>
      <p:sp>
        <p:nvSpPr>
          <p:cNvPr id="87048" name="Rectangle 8"/>
          <p:cNvSpPr>
            <a:spLocks noChangeArrowheads="1"/>
          </p:cNvSpPr>
          <p:nvPr/>
        </p:nvSpPr>
        <p:spPr bwMode="auto">
          <a:xfrm>
            <a:off x="4191000" y="4191000"/>
            <a:ext cx="4953000" cy="338554"/>
          </a:xfrm>
          <a:prstGeom prst="rect">
            <a:avLst/>
          </a:prstGeom>
          <a:noFill/>
          <a:ln w="9525">
            <a:noFill/>
            <a:miter lim="800000"/>
            <a:headEnd/>
            <a:tailEnd/>
          </a:ln>
        </p:spPr>
        <p:txBody>
          <a:bodyPr wrap="square">
            <a:spAutoFit/>
          </a:bodyPr>
          <a:lstStyle/>
          <a:p>
            <a:r>
              <a:rPr lang="en-US" sz="1600" dirty="0"/>
              <a:t>Some </a:t>
            </a:r>
            <a:r>
              <a:rPr lang="en-US" sz="1600" dirty="0" smtClean="0"/>
              <a:t>benefits </a:t>
            </a:r>
            <a:r>
              <a:rPr lang="en-US" sz="1600" dirty="0"/>
              <a:t>of </a:t>
            </a:r>
            <a:r>
              <a:rPr lang="en-US" sz="1600" dirty="0" smtClean="0"/>
              <a:t>using </a:t>
            </a:r>
            <a:r>
              <a:rPr lang="en-US" sz="1600" dirty="0"/>
              <a:t>f</a:t>
            </a:r>
            <a:r>
              <a:rPr lang="en-US" sz="1600" dirty="0" smtClean="0"/>
              <a:t>lowable </a:t>
            </a:r>
            <a:r>
              <a:rPr lang="en-US" sz="1600" dirty="0"/>
              <a:t>f</a:t>
            </a:r>
            <a:r>
              <a:rPr lang="en-US" sz="1600" dirty="0" smtClean="0"/>
              <a:t>ill </a:t>
            </a:r>
            <a:r>
              <a:rPr lang="en-US" sz="1600" dirty="0"/>
              <a:t>in </a:t>
            </a:r>
            <a:r>
              <a:rPr lang="en-US" sz="1600" dirty="0" smtClean="0"/>
              <a:t>pipe </a:t>
            </a:r>
            <a:r>
              <a:rPr lang="en-US" sz="1600" dirty="0"/>
              <a:t>r</a:t>
            </a:r>
            <a:r>
              <a:rPr lang="en-US" sz="1600" dirty="0" smtClean="0"/>
              <a:t>eplacement</a:t>
            </a:r>
            <a:r>
              <a:rPr lang="en-US" sz="1600" dirty="0"/>
              <a:t>:</a:t>
            </a:r>
          </a:p>
        </p:txBody>
      </p:sp>
      <p:pic>
        <p:nvPicPr>
          <p:cNvPr id="67592" name="Picture 1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0200" y="1219200"/>
            <a:ext cx="7285038" cy="2733675"/>
          </a:xfrm>
          <a:prstGeom prst="rect">
            <a:avLst/>
          </a:prstGeom>
          <a:noFill/>
          <a:ln w="38100">
            <a:solidFill>
              <a:schemeClr val="accent1"/>
            </a:solidFill>
            <a:miter lim="800000"/>
            <a:headEnd/>
            <a:tailEnd/>
          </a:ln>
        </p:spPr>
      </p:pic>
      <p:pic>
        <p:nvPicPr>
          <p:cNvPr id="67593" name="Picture 1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3276600"/>
            <a:ext cx="3875088" cy="3278188"/>
          </a:xfrm>
          <a:prstGeom prst="rect">
            <a:avLst/>
          </a:prstGeom>
          <a:noFill/>
          <a:ln w="38100">
            <a:solidFill>
              <a:schemeClr val="accent1"/>
            </a:solidFill>
            <a:miter lim="800000"/>
            <a:headEnd/>
            <a:tailEnd/>
          </a:ln>
        </p:spPr>
      </p:pic>
      <p:sp>
        <p:nvSpPr>
          <p:cNvPr id="87056" name="Rectangle 16"/>
          <p:cNvSpPr>
            <a:spLocks noChangeArrowheads="1"/>
          </p:cNvSpPr>
          <p:nvPr/>
        </p:nvSpPr>
        <p:spPr bwMode="auto">
          <a:xfrm>
            <a:off x="4343400" y="4724400"/>
            <a:ext cx="4572000" cy="338554"/>
          </a:xfrm>
          <a:prstGeom prst="rect">
            <a:avLst/>
          </a:prstGeom>
          <a:noFill/>
          <a:ln w="9525">
            <a:noFill/>
            <a:miter lim="800000"/>
            <a:headEnd/>
            <a:tailEnd/>
          </a:ln>
        </p:spPr>
        <p:txBody>
          <a:bodyPr>
            <a:spAutoFit/>
          </a:bodyPr>
          <a:lstStyle/>
          <a:p>
            <a:r>
              <a:rPr lang="en-US" sz="1600" b="1" dirty="0">
                <a:solidFill>
                  <a:schemeClr val="hlink"/>
                </a:solidFill>
              </a:rPr>
              <a:t>*</a:t>
            </a:r>
            <a:r>
              <a:rPr lang="en-US" sz="1600" dirty="0"/>
              <a:t> Less </a:t>
            </a:r>
            <a:r>
              <a:rPr lang="en-US" sz="1600" dirty="0" smtClean="0"/>
              <a:t>excavation time…reduction </a:t>
            </a:r>
            <a:r>
              <a:rPr lang="en-US" sz="1600" dirty="0"/>
              <a:t>in </a:t>
            </a:r>
            <a:r>
              <a:rPr lang="en-US" sz="1600" dirty="0" smtClean="0"/>
              <a:t>trench </a:t>
            </a:r>
            <a:r>
              <a:rPr lang="en-US" sz="1600" dirty="0"/>
              <a:t>w</a:t>
            </a:r>
            <a:r>
              <a:rPr lang="en-US" sz="1600" dirty="0" smtClean="0"/>
              <a:t>idth</a:t>
            </a:r>
            <a:r>
              <a:rPr lang="en-US" sz="1600" dirty="0"/>
              <a:t>.</a:t>
            </a:r>
          </a:p>
        </p:txBody>
      </p:sp>
      <p:sp>
        <p:nvSpPr>
          <p:cNvPr id="87057" name="Rectangle 17"/>
          <p:cNvSpPr>
            <a:spLocks noChangeArrowheads="1"/>
          </p:cNvSpPr>
          <p:nvPr/>
        </p:nvSpPr>
        <p:spPr bwMode="auto">
          <a:xfrm>
            <a:off x="4343400" y="5334000"/>
            <a:ext cx="4800600" cy="584775"/>
          </a:xfrm>
          <a:prstGeom prst="rect">
            <a:avLst/>
          </a:prstGeom>
          <a:noFill/>
          <a:ln w="9525">
            <a:noFill/>
            <a:miter lim="800000"/>
            <a:headEnd/>
            <a:tailEnd/>
          </a:ln>
        </p:spPr>
        <p:txBody>
          <a:bodyPr wrap="square">
            <a:spAutoFit/>
          </a:bodyPr>
          <a:lstStyle/>
          <a:p>
            <a:r>
              <a:rPr lang="en-US" sz="1600" b="1" dirty="0">
                <a:solidFill>
                  <a:schemeClr val="hlink"/>
                </a:solidFill>
              </a:rPr>
              <a:t>*</a:t>
            </a:r>
            <a:r>
              <a:rPr lang="en-US" sz="1600" dirty="0"/>
              <a:t> Fewer </a:t>
            </a:r>
            <a:r>
              <a:rPr lang="en-US" sz="1600" dirty="0" smtClean="0"/>
              <a:t>personnel </a:t>
            </a:r>
            <a:r>
              <a:rPr lang="en-US" sz="1600" dirty="0"/>
              <a:t>&amp; </a:t>
            </a:r>
            <a:r>
              <a:rPr lang="en-US" sz="1600" dirty="0" smtClean="0"/>
              <a:t>less equipment… no compaction      required</a:t>
            </a:r>
            <a:endParaRPr lang="en-US" sz="1600" dirty="0"/>
          </a:p>
        </p:txBody>
      </p:sp>
      <p:grpSp>
        <p:nvGrpSpPr>
          <p:cNvPr id="67597" name="Group 22"/>
          <p:cNvGrpSpPr>
            <a:grpSpLocks/>
          </p:cNvGrpSpPr>
          <p:nvPr/>
        </p:nvGrpSpPr>
        <p:grpSpPr bwMode="auto">
          <a:xfrm>
            <a:off x="5821363" y="3252788"/>
            <a:ext cx="228600" cy="228600"/>
            <a:chOff x="4032" y="3168"/>
            <a:chExt cx="144" cy="144"/>
          </a:xfrm>
        </p:grpSpPr>
        <p:sp>
          <p:nvSpPr>
            <p:cNvPr id="67607" name="Rectangle 20"/>
            <p:cNvSpPr>
              <a:spLocks noChangeArrowheads="1"/>
            </p:cNvSpPr>
            <p:nvPr/>
          </p:nvSpPr>
          <p:spPr bwMode="auto">
            <a:xfrm>
              <a:off x="4032" y="3216"/>
              <a:ext cx="144" cy="48"/>
            </a:xfrm>
            <a:prstGeom prst="rect">
              <a:avLst/>
            </a:prstGeom>
            <a:solidFill>
              <a:srgbClr val="FFFFFF"/>
            </a:solidFill>
            <a:ln w="9525">
              <a:noFill/>
              <a:miter lim="800000"/>
              <a:headEnd/>
              <a:tailEnd/>
            </a:ln>
          </p:spPr>
          <p:txBody>
            <a:bodyPr anchor="ctr">
              <a:spAutoFit/>
            </a:bodyPr>
            <a:lstStyle/>
            <a:p>
              <a:endParaRPr lang="en-US"/>
            </a:p>
          </p:txBody>
        </p:sp>
        <p:sp>
          <p:nvSpPr>
            <p:cNvPr id="67608" name="Text Box 21"/>
            <p:cNvSpPr txBox="1">
              <a:spLocks noChangeArrowheads="1"/>
            </p:cNvSpPr>
            <p:nvPr/>
          </p:nvSpPr>
          <p:spPr bwMode="auto">
            <a:xfrm>
              <a:off x="4032" y="3168"/>
              <a:ext cx="144" cy="144"/>
            </a:xfrm>
            <a:prstGeom prst="rect">
              <a:avLst/>
            </a:prstGeom>
            <a:noFill/>
            <a:ln w="9525">
              <a:noFill/>
              <a:miter lim="800000"/>
              <a:headEnd/>
              <a:tailEnd/>
            </a:ln>
          </p:spPr>
          <p:txBody>
            <a:bodyPr>
              <a:spAutoFit/>
            </a:bodyPr>
            <a:lstStyle/>
            <a:p>
              <a:r>
                <a:rPr lang="en-US" sz="900"/>
                <a:t>6</a:t>
              </a:r>
            </a:p>
          </p:txBody>
        </p:sp>
      </p:grpSp>
      <p:grpSp>
        <p:nvGrpSpPr>
          <p:cNvPr id="67598" name="Group 23"/>
          <p:cNvGrpSpPr>
            <a:grpSpLocks noChangeAspect="1"/>
          </p:cNvGrpSpPr>
          <p:nvPr/>
        </p:nvGrpSpPr>
        <p:grpSpPr bwMode="auto">
          <a:xfrm>
            <a:off x="2968625" y="5621338"/>
            <a:ext cx="184150" cy="228600"/>
            <a:chOff x="4030" y="3168"/>
            <a:chExt cx="146" cy="181"/>
          </a:xfrm>
        </p:grpSpPr>
        <p:sp>
          <p:nvSpPr>
            <p:cNvPr id="67605" name="Rectangle 24"/>
            <p:cNvSpPr>
              <a:spLocks noChangeAspect="1" noChangeArrowheads="1"/>
            </p:cNvSpPr>
            <p:nvPr/>
          </p:nvSpPr>
          <p:spPr bwMode="auto">
            <a:xfrm>
              <a:off x="4032" y="3216"/>
              <a:ext cx="144" cy="48"/>
            </a:xfrm>
            <a:prstGeom prst="rect">
              <a:avLst/>
            </a:prstGeom>
            <a:solidFill>
              <a:srgbClr val="FFFFFF"/>
            </a:solidFill>
            <a:ln w="9525">
              <a:noFill/>
              <a:miter lim="800000"/>
              <a:headEnd/>
              <a:tailEnd/>
            </a:ln>
          </p:spPr>
          <p:txBody>
            <a:bodyPr anchor="ctr">
              <a:spAutoFit/>
            </a:bodyPr>
            <a:lstStyle/>
            <a:p>
              <a:endParaRPr lang="en-US"/>
            </a:p>
          </p:txBody>
        </p:sp>
        <p:sp>
          <p:nvSpPr>
            <p:cNvPr id="67606" name="Text Box 25"/>
            <p:cNvSpPr txBox="1">
              <a:spLocks noChangeAspect="1" noChangeArrowheads="1"/>
            </p:cNvSpPr>
            <p:nvPr/>
          </p:nvSpPr>
          <p:spPr bwMode="auto">
            <a:xfrm>
              <a:off x="4030" y="3168"/>
              <a:ext cx="146" cy="181"/>
            </a:xfrm>
            <a:prstGeom prst="rect">
              <a:avLst/>
            </a:prstGeom>
            <a:noFill/>
            <a:ln w="9525">
              <a:noFill/>
              <a:miter lim="800000"/>
              <a:headEnd/>
              <a:tailEnd/>
            </a:ln>
          </p:spPr>
          <p:txBody>
            <a:bodyPr>
              <a:spAutoFit/>
            </a:bodyPr>
            <a:lstStyle/>
            <a:p>
              <a:r>
                <a:rPr lang="en-US" sz="900"/>
                <a:t>6</a:t>
              </a:r>
            </a:p>
          </p:txBody>
        </p:sp>
      </p:grpSp>
      <p:grpSp>
        <p:nvGrpSpPr>
          <p:cNvPr id="67599" name="Group 33"/>
          <p:cNvGrpSpPr>
            <a:grpSpLocks/>
          </p:cNvGrpSpPr>
          <p:nvPr/>
        </p:nvGrpSpPr>
        <p:grpSpPr bwMode="auto">
          <a:xfrm>
            <a:off x="1371600" y="3276600"/>
            <a:ext cx="1752600" cy="304800"/>
            <a:chOff x="3504" y="3312"/>
            <a:chExt cx="1104" cy="192"/>
          </a:xfrm>
        </p:grpSpPr>
        <p:sp>
          <p:nvSpPr>
            <p:cNvPr id="67600" name="Rectangle 27"/>
            <p:cNvSpPr>
              <a:spLocks noChangeArrowheads="1"/>
            </p:cNvSpPr>
            <p:nvPr/>
          </p:nvSpPr>
          <p:spPr bwMode="auto">
            <a:xfrm>
              <a:off x="3504" y="3312"/>
              <a:ext cx="1104" cy="192"/>
            </a:xfrm>
            <a:prstGeom prst="rect">
              <a:avLst/>
            </a:prstGeom>
            <a:solidFill>
              <a:srgbClr val="FFFFFF"/>
            </a:solidFill>
            <a:ln w="9525">
              <a:solidFill>
                <a:srgbClr val="FFFFFF"/>
              </a:solidFill>
              <a:miter lim="800000"/>
              <a:headEnd/>
              <a:tailEnd/>
            </a:ln>
          </p:spPr>
          <p:txBody>
            <a:bodyPr wrap="none" anchor="ctr">
              <a:spAutoFit/>
            </a:bodyPr>
            <a:lstStyle/>
            <a:p>
              <a:endParaRPr lang="en-US"/>
            </a:p>
          </p:txBody>
        </p:sp>
        <p:sp>
          <p:nvSpPr>
            <p:cNvPr id="67601" name="Text Box 26"/>
            <p:cNvSpPr txBox="1">
              <a:spLocks noChangeArrowheads="1"/>
            </p:cNvSpPr>
            <p:nvPr/>
          </p:nvSpPr>
          <p:spPr bwMode="auto">
            <a:xfrm>
              <a:off x="3504" y="3312"/>
              <a:ext cx="1104" cy="135"/>
            </a:xfrm>
            <a:prstGeom prst="rect">
              <a:avLst/>
            </a:prstGeom>
            <a:noFill/>
            <a:ln w="9525">
              <a:noFill/>
              <a:miter lim="800000"/>
              <a:headEnd/>
              <a:tailEnd/>
            </a:ln>
          </p:spPr>
          <p:txBody>
            <a:bodyPr>
              <a:spAutoFit/>
            </a:bodyPr>
            <a:lstStyle/>
            <a:p>
              <a:r>
                <a:rPr lang="en-US" sz="800"/>
                <a:t>1’ Greater than Outside Dim.Of Pipe</a:t>
              </a:r>
            </a:p>
          </p:txBody>
        </p:sp>
        <p:sp>
          <p:nvSpPr>
            <p:cNvPr id="67602" name="Line 29"/>
            <p:cNvSpPr>
              <a:spLocks noChangeShapeType="1"/>
            </p:cNvSpPr>
            <p:nvPr/>
          </p:nvSpPr>
          <p:spPr bwMode="auto">
            <a:xfrm>
              <a:off x="3673" y="3426"/>
              <a:ext cx="768" cy="0"/>
            </a:xfrm>
            <a:prstGeom prst="line">
              <a:avLst/>
            </a:prstGeom>
            <a:noFill/>
            <a:ln w="9525">
              <a:solidFill>
                <a:schemeClr val="tx1"/>
              </a:solidFill>
              <a:round/>
              <a:headEnd type="triangle" w="med" len="med"/>
              <a:tailEnd type="triangle" w="med" len="med"/>
            </a:ln>
          </p:spPr>
          <p:txBody>
            <a:bodyPr>
              <a:spAutoFit/>
            </a:bodyPr>
            <a:lstStyle/>
            <a:p>
              <a:endParaRPr lang="en-US"/>
            </a:p>
          </p:txBody>
        </p:sp>
        <p:sp>
          <p:nvSpPr>
            <p:cNvPr id="67603" name="Line 31"/>
            <p:cNvSpPr>
              <a:spLocks noChangeShapeType="1"/>
            </p:cNvSpPr>
            <p:nvPr/>
          </p:nvSpPr>
          <p:spPr bwMode="auto">
            <a:xfrm>
              <a:off x="3667" y="3408"/>
              <a:ext cx="0" cy="96"/>
            </a:xfrm>
            <a:prstGeom prst="line">
              <a:avLst/>
            </a:prstGeom>
            <a:noFill/>
            <a:ln w="9525">
              <a:solidFill>
                <a:schemeClr val="tx1"/>
              </a:solidFill>
              <a:round/>
              <a:headEnd/>
              <a:tailEnd/>
            </a:ln>
          </p:spPr>
          <p:txBody>
            <a:bodyPr>
              <a:spAutoFit/>
            </a:bodyPr>
            <a:lstStyle/>
            <a:p>
              <a:endParaRPr lang="en-US"/>
            </a:p>
          </p:txBody>
        </p:sp>
        <p:sp>
          <p:nvSpPr>
            <p:cNvPr id="67604" name="Line 32"/>
            <p:cNvSpPr>
              <a:spLocks noChangeShapeType="1"/>
            </p:cNvSpPr>
            <p:nvPr/>
          </p:nvSpPr>
          <p:spPr bwMode="auto">
            <a:xfrm>
              <a:off x="4439" y="3408"/>
              <a:ext cx="0" cy="96"/>
            </a:xfrm>
            <a:prstGeom prst="line">
              <a:avLst/>
            </a:prstGeom>
            <a:noFill/>
            <a:ln w="9525">
              <a:solidFill>
                <a:schemeClr val="tx1"/>
              </a:solidFill>
              <a:round/>
              <a:headEnd/>
              <a:tailEnd/>
            </a:ln>
          </p:spPr>
          <p:txBody>
            <a:bodyPr>
              <a:spAutoFit/>
            </a:bodyPr>
            <a:lstStyle/>
            <a:p>
              <a:endParaRPr lang="en-US"/>
            </a:p>
          </p:txBody>
        </p:sp>
      </p:grpSp>
    </p:spTree>
    <p:extLst>
      <p:ext uri="{BB962C8B-B14F-4D97-AF65-F5344CB8AC3E}">
        <p14:creationId xmlns:p14="http://schemas.microsoft.com/office/powerpoint/2010/main" val="39237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ext Box 2"/>
          <p:cNvSpPr txBox="1">
            <a:spLocks noChangeArrowheads="1"/>
          </p:cNvSpPr>
          <p:nvPr/>
        </p:nvSpPr>
        <p:spPr bwMode="auto">
          <a:xfrm>
            <a:off x="381000" y="838200"/>
            <a:ext cx="8382000" cy="2585323"/>
          </a:xfrm>
          <a:prstGeom prst="rect">
            <a:avLst/>
          </a:prstGeom>
          <a:noFill/>
          <a:ln w="9525">
            <a:noFill/>
            <a:miter lim="800000"/>
            <a:headEnd/>
            <a:tailEnd/>
          </a:ln>
        </p:spPr>
        <p:txBody>
          <a:bodyPr wrap="square">
            <a:spAutoFit/>
          </a:bodyPr>
          <a:lstStyle/>
          <a:p>
            <a:pPr marL="342900" indent="-342900">
              <a:buAutoNum type="alphaUcPeriod"/>
            </a:pPr>
            <a:r>
              <a:rPr lang="en-US" sz="2000" b="1" dirty="0" smtClean="0">
                <a:cs typeface="Times New Roman" pitchFamily="18" charset="0"/>
              </a:rPr>
              <a:t>4</a:t>
            </a:r>
            <a:r>
              <a:rPr lang="en-US" sz="2000" b="1" dirty="0">
                <a:cs typeface="Times New Roman" pitchFamily="18" charset="0"/>
              </a:rPr>
              <a:t>.  Compaction </a:t>
            </a:r>
            <a:r>
              <a:rPr lang="en-US" sz="2000" b="1" dirty="0" smtClean="0">
                <a:cs typeface="Times New Roman" pitchFamily="18" charset="0"/>
              </a:rPr>
              <a:t>   </a:t>
            </a:r>
            <a:r>
              <a:rPr lang="en-US" sz="2000" b="1" dirty="0" smtClean="0">
                <a:solidFill>
                  <a:srgbClr val="FF0000"/>
                </a:solidFill>
                <a:cs typeface="Times New Roman" pitchFamily="18" charset="0"/>
              </a:rPr>
              <a:t>*</a:t>
            </a:r>
            <a:r>
              <a:rPr lang="en-US" sz="2000" b="1" dirty="0" smtClean="0">
                <a:cs typeface="Times New Roman" pitchFamily="18" charset="0"/>
              </a:rPr>
              <a:t>   (Ref. Pub 113, RC-30, Pub 408 Sec. 601)</a:t>
            </a:r>
            <a:r>
              <a:rPr lang="en-US" sz="1400" b="1" dirty="0" smtClean="0">
                <a:cs typeface="Times New Roman" pitchFamily="18" charset="0"/>
              </a:rPr>
              <a:t>								</a:t>
            </a:r>
            <a:r>
              <a:rPr lang="en-US" sz="1400" b="1" dirty="0">
                <a:cs typeface="Times New Roman" pitchFamily="18" charset="0"/>
              </a:rPr>
              <a:t> </a:t>
            </a:r>
            <a:r>
              <a:rPr lang="en-US" sz="1400" b="1" dirty="0" smtClean="0">
                <a:cs typeface="Times New Roman" pitchFamily="18" charset="0"/>
              </a:rPr>
              <a:t>                                     </a:t>
            </a:r>
            <a:r>
              <a:rPr lang="en-US" sz="1400" dirty="0">
                <a:cs typeface="Times New Roman" pitchFamily="18" charset="0"/>
              </a:rPr>
              <a:t>1.   </a:t>
            </a:r>
            <a:r>
              <a:rPr lang="en-US" sz="1600" dirty="0">
                <a:cs typeface="Times New Roman" pitchFamily="18" charset="0"/>
              </a:rPr>
              <a:t>No compaction or compaction effort terminated while extensive backfill </a:t>
            </a:r>
            <a:r>
              <a:rPr lang="en-US" sz="1600" dirty="0" smtClean="0">
                <a:cs typeface="Times New Roman" pitchFamily="18" charset="0"/>
              </a:rPr>
              <a:t>movement remains </a:t>
            </a:r>
            <a:r>
              <a:rPr lang="en-US" sz="1600" dirty="0">
                <a:cs typeface="Times New Roman" pitchFamily="18" charset="0"/>
              </a:rPr>
              <a:t>beneath compaction device(s).</a:t>
            </a:r>
            <a:br>
              <a:rPr lang="en-US" sz="1600" dirty="0">
                <a:cs typeface="Times New Roman" pitchFamily="18" charset="0"/>
              </a:rPr>
            </a:br>
            <a:r>
              <a:rPr lang="en-US" sz="1600" dirty="0" smtClean="0">
                <a:cs typeface="Times New Roman" pitchFamily="18" charset="0"/>
              </a:rPr>
              <a:t>3</a:t>
            </a:r>
            <a:r>
              <a:rPr lang="en-US" sz="1600" dirty="0">
                <a:cs typeface="Times New Roman" pitchFamily="18" charset="0"/>
              </a:rPr>
              <a:t>.   One upright compactor used, backfill material moist and compaction effort extended till </a:t>
            </a:r>
            <a:r>
              <a:rPr lang="en-US" sz="1600" dirty="0" smtClean="0">
                <a:cs typeface="Times New Roman" pitchFamily="18" charset="0"/>
              </a:rPr>
              <a:t>little </a:t>
            </a:r>
            <a:r>
              <a:rPr lang="en-US" sz="1600" dirty="0">
                <a:cs typeface="Times New Roman" pitchFamily="18" charset="0"/>
              </a:rPr>
              <a:t>or no evidence of  backfill movement remained beneath the compaction device</a:t>
            </a:r>
            <a:r>
              <a:rPr lang="en-US" sz="1600" dirty="0" smtClean="0">
                <a:cs typeface="Times New Roman" pitchFamily="18" charset="0"/>
              </a:rPr>
              <a:t>.	</a:t>
            </a:r>
            <a:r>
              <a:rPr lang="en-US" sz="1600" b="1" dirty="0" smtClean="0">
                <a:cs typeface="Times New Roman" pitchFamily="18" charset="0"/>
              </a:rPr>
              <a:t> </a:t>
            </a:r>
            <a:r>
              <a:rPr lang="en-US" sz="1600" b="1" dirty="0">
                <a:cs typeface="Times New Roman" pitchFamily="18" charset="0"/>
              </a:rPr>
              <a:t> </a:t>
            </a:r>
            <a:r>
              <a:rPr lang="en-US" sz="1600" b="1" dirty="0" smtClean="0">
                <a:cs typeface="Times New Roman" pitchFamily="18" charset="0"/>
              </a:rPr>
              <a:t>             </a:t>
            </a:r>
            <a:r>
              <a:rPr lang="en-US" sz="1600" dirty="0" smtClean="0">
                <a:cs typeface="Times New Roman" pitchFamily="18" charset="0"/>
              </a:rPr>
              <a:t>5</a:t>
            </a:r>
            <a:r>
              <a:rPr lang="en-US" sz="1600" dirty="0">
                <a:cs typeface="Times New Roman" pitchFamily="18" charset="0"/>
              </a:rPr>
              <a:t>.   Two upright compactors or vibratory roller used, backfill material moist and </a:t>
            </a:r>
            <a:r>
              <a:rPr lang="en-US" sz="1600" dirty="0" smtClean="0">
                <a:cs typeface="Times New Roman" pitchFamily="18" charset="0"/>
              </a:rPr>
              <a:t>compaction </a:t>
            </a:r>
            <a:r>
              <a:rPr lang="en-US" sz="1600" dirty="0">
                <a:cs typeface="Times New Roman" pitchFamily="18" charset="0"/>
              </a:rPr>
              <a:t>effort extended till little or no evidence of backfill movement remained beneath </a:t>
            </a:r>
            <a:r>
              <a:rPr lang="en-US" sz="1600" dirty="0" smtClean="0">
                <a:cs typeface="Times New Roman" pitchFamily="18" charset="0"/>
              </a:rPr>
              <a:t>the compaction </a:t>
            </a:r>
            <a:r>
              <a:rPr lang="en-US" sz="1600" dirty="0">
                <a:cs typeface="Times New Roman" pitchFamily="18" charset="0"/>
              </a:rPr>
              <a:t>device and compaction devices were not used </a:t>
            </a:r>
            <a:r>
              <a:rPr lang="en-US" sz="1600" dirty="0" smtClean="0">
                <a:cs typeface="Times New Roman" pitchFamily="18" charset="0"/>
              </a:rPr>
              <a:t>directly </a:t>
            </a:r>
            <a:r>
              <a:rPr lang="en-US" sz="1600" dirty="0">
                <a:cs typeface="Times New Roman" pitchFamily="18" charset="0"/>
              </a:rPr>
              <a:t>over the centerline of the pipe until the depth of fill reached 12”. </a:t>
            </a:r>
          </a:p>
        </p:txBody>
      </p:sp>
      <p:sp>
        <p:nvSpPr>
          <p:cNvPr id="68612" name="Text Box 3"/>
          <p:cNvSpPr txBox="1">
            <a:spLocks noChangeArrowheads="1"/>
          </p:cNvSpPr>
          <p:nvPr/>
        </p:nvSpPr>
        <p:spPr bwMode="auto">
          <a:xfrm>
            <a:off x="2286000" y="0"/>
            <a:ext cx="4648200" cy="457200"/>
          </a:xfrm>
          <a:prstGeom prst="rect">
            <a:avLst/>
          </a:prstGeom>
          <a:noFill/>
          <a:ln w="9525">
            <a:noFill/>
            <a:miter lim="800000"/>
            <a:headEnd/>
            <a:tailEnd/>
          </a:ln>
        </p:spPr>
        <p:txBody>
          <a:bodyPr>
            <a:spAutoFit/>
          </a:bodyPr>
          <a:lstStyle/>
          <a:p>
            <a:pPr algn="ctr"/>
            <a:r>
              <a:rPr lang="en-US" sz="2400" dirty="0"/>
              <a:t>Quality Assurance</a:t>
            </a:r>
          </a:p>
        </p:txBody>
      </p:sp>
      <p:sp>
        <p:nvSpPr>
          <p:cNvPr id="68613" name="Text Box 4"/>
          <p:cNvSpPr txBox="1">
            <a:spLocks noChangeArrowheads="1"/>
          </p:cNvSpPr>
          <p:nvPr/>
        </p:nvSpPr>
        <p:spPr bwMode="auto">
          <a:xfrm>
            <a:off x="1600200" y="381000"/>
            <a:ext cx="6096000" cy="396875"/>
          </a:xfrm>
          <a:prstGeom prst="rect">
            <a:avLst/>
          </a:prstGeom>
          <a:noFill/>
          <a:ln w="9525">
            <a:noFill/>
            <a:miter lim="800000"/>
            <a:headEnd/>
            <a:tailEnd/>
          </a:ln>
        </p:spPr>
        <p:txBody>
          <a:bodyPr>
            <a:spAutoFit/>
          </a:bodyPr>
          <a:lstStyle/>
          <a:p>
            <a:pPr algn="ctr"/>
            <a:r>
              <a:rPr lang="en-US" sz="2000" dirty="0"/>
              <a:t>Pipe Replacement Operations</a:t>
            </a:r>
          </a:p>
        </p:txBody>
      </p:sp>
      <p:sp>
        <p:nvSpPr>
          <p:cNvPr id="68626" name="Rectangle 26"/>
          <p:cNvSpPr>
            <a:spLocks noChangeArrowheads="1"/>
          </p:cNvSpPr>
          <p:nvPr/>
        </p:nvSpPr>
        <p:spPr bwMode="auto">
          <a:xfrm>
            <a:off x="228600" y="3352800"/>
            <a:ext cx="9144000" cy="338554"/>
          </a:xfrm>
          <a:prstGeom prst="rect">
            <a:avLst/>
          </a:prstGeom>
          <a:noFill/>
          <a:ln w="9525">
            <a:noFill/>
            <a:miter lim="800000"/>
            <a:headEnd/>
            <a:tailEnd/>
          </a:ln>
        </p:spPr>
        <p:txBody>
          <a:bodyPr wrap="square">
            <a:spAutoFit/>
          </a:bodyPr>
          <a:lstStyle/>
          <a:p>
            <a:pPr>
              <a:spcBef>
                <a:spcPct val="0"/>
              </a:spcBef>
            </a:pPr>
            <a:r>
              <a:rPr lang="en-US" sz="1200" b="1" dirty="0" smtClean="0">
                <a:solidFill>
                  <a:srgbClr val="FF0000"/>
                </a:solidFill>
                <a:cs typeface="Times New Roman" pitchFamily="18" charset="0"/>
              </a:rPr>
              <a:t>     </a:t>
            </a:r>
            <a:r>
              <a:rPr lang="en-US" sz="1600" b="1" dirty="0" smtClean="0">
                <a:solidFill>
                  <a:srgbClr val="FF0000"/>
                </a:solidFill>
                <a:cs typeface="Times New Roman" pitchFamily="18" charset="0"/>
              </a:rPr>
              <a:t>* </a:t>
            </a:r>
            <a:r>
              <a:rPr lang="en-US" sz="1200" b="1" dirty="0" smtClean="0">
                <a:solidFill>
                  <a:srgbClr val="FF0000"/>
                </a:solidFill>
                <a:cs typeface="Times New Roman" pitchFamily="18" charset="0"/>
              </a:rPr>
              <a:t>      </a:t>
            </a:r>
            <a:r>
              <a:rPr lang="en-US" sz="1200" b="1" dirty="0" smtClean="0">
                <a:cs typeface="Times New Roman" pitchFamily="18" charset="0"/>
              </a:rPr>
              <a:t>Refer </a:t>
            </a:r>
            <a:r>
              <a:rPr lang="en-US" sz="1200" b="1" dirty="0">
                <a:cs typeface="Times New Roman" pitchFamily="18" charset="0"/>
              </a:rPr>
              <a:t>to RC-30 for backfill requirements. [8” lifts with vibratory roller acceptable –“score as 5”] </a:t>
            </a:r>
            <a:r>
              <a:rPr lang="en-US" sz="1200" b="1" dirty="0" smtClean="0">
                <a:cs typeface="Times New Roman" pitchFamily="18" charset="0"/>
              </a:rPr>
              <a:t>(Pub </a:t>
            </a:r>
            <a:r>
              <a:rPr lang="en-US" sz="1200" b="1" dirty="0">
                <a:cs typeface="Times New Roman" pitchFamily="18" charset="0"/>
              </a:rPr>
              <a:t>408 – sec </a:t>
            </a:r>
            <a:r>
              <a:rPr lang="en-US" sz="1200" b="1" dirty="0" smtClean="0">
                <a:cs typeface="Times New Roman" pitchFamily="18" charset="0"/>
              </a:rPr>
              <a:t>601.f).</a:t>
            </a:r>
            <a:r>
              <a:rPr lang="en-US" sz="1200" dirty="0" smtClean="0"/>
              <a:t> </a:t>
            </a:r>
            <a:endParaRPr lang="en-US" sz="1200" dirty="0"/>
          </a:p>
        </p:txBody>
      </p:sp>
      <p:grpSp>
        <p:nvGrpSpPr>
          <p:cNvPr id="2" name="Group 35"/>
          <p:cNvGrpSpPr>
            <a:grpSpLocks/>
          </p:cNvGrpSpPr>
          <p:nvPr/>
        </p:nvGrpSpPr>
        <p:grpSpPr bwMode="auto">
          <a:xfrm>
            <a:off x="762000" y="4114800"/>
            <a:ext cx="7813675" cy="2616200"/>
            <a:chOff x="480" y="2304"/>
            <a:chExt cx="4922" cy="1648"/>
          </a:xfrm>
        </p:grpSpPr>
        <p:pic>
          <p:nvPicPr>
            <p:cNvPr id="68632" name="Picture 2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44" y="2304"/>
              <a:ext cx="1658" cy="1210"/>
            </a:xfrm>
            <a:prstGeom prst="rect">
              <a:avLst/>
            </a:prstGeom>
            <a:noFill/>
            <a:ln w="38100">
              <a:solidFill>
                <a:schemeClr val="accent1"/>
              </a:solidFill>
              <a:miter lim="800000"/>
              <a:headEnd/>
              <a:tailEnd/>
            </a:ln>
          </p:spPr>
        </p:pic>
        <p:pic>
          <p:nvPicPr>
            <p:cNvPr id="68633" name="Picture 3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64" y="2304"/>
              <a:ext cx="1221" cy="1648"/>
            </a:xfrm>
            <a:prstGeom prst="rect">
              <a:avLst/>
            </a:prstGeom>
            <a:noFill/>
            <a:ln w="38100">
              <a:solidFill>
                <a:schemeClr val="accent1"/>
              </a:solidFill>
              <a:miter lim="800000"/>
              <a:headEnd/>
              <a:tailEnd/>
            </a:ln>
          </p:spPr>
        </p:pic>
        <p:pic>
          <p:nvPicPr>
            <p:cNvPr id="68634" name="Picture 3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0" y="2304"/>
              <a:ext cx="1152" cy="1207"/>
            </a:xfrm>
            <a:prstGeom prst="rect">
              <a:avLst/>
            </a:prstGeom>
            <a:noFill/>
            <a:ln w="38100">
              <a:solidFill>
                <a:schemeClr val="accent1"/>
              </a:solidFill>
              <a:miter lim="800000"/>
              <a:headEnd/>
              <a:tailEnd/>
            </a:ln>
          </p:spPr>
        </p:pic>
      </p:grpSp>
      <p:sp>
        <p:nvSpPr>
          <p:cNvPr id="88096" name="Text Box 32"/>
          <p:cNvSpPr txBox="1">
            <a:spLocks noChangeArrowheads="1"/>
          </p:cNvSpPr>
          <p:nvPr/>
        </p:nvSpPr>
        <p:spPr bwMode="auto">
          <a:xfrm>
            <a:off x="5791200" y="6248400"/>
            <a:ext cx="3048000" cy="304800"/>
          </a:xfrm>
          <a:prstGeom prst="rect">
            <a:avLst/>
          </a:prstGeom>
          <a:noFill/>
          <a:ln w="9525">
            <a:noFill/>
            <a:miter lim="800000"/>
            <a:headEnd/>
            <a:tailEnd/>
          </a:ln>
        </p:spPr>
        <p:txBody>
          <a:bodyPr>
            <a:spAutoFit/>
          </a:bodyPr>
          <a:lstStyle/>
          <a:p>
            <a:r>
              <a:rPr lang="en-US" sz="1400" dirty="0"/>
              <a:t>Double Drum Vibratory Walk-Behind</a:t>
            </a:r>
          </a:p>
        </p:txBody>
      </p:sp>
      <p:sp>
        <p:nvSpPr>
          <p:cNvPr id="88097" name="Text Box 33"/>
          <p:cNvSpPr txBox="1">
            <a:spLocks noChangeArrowheads="1"/>
          </p:cNvSpPr>
          <p:nvPr/>
        </p:nvSpPr>
        <p:spPr bwMode="auto">
          <a:xfrm>
            <a:off x="2819400" y="3733800"/>
            <a:ext cx="3048000" cy="304800"/>
          </a:xfrm>
          <a:prstGeom prst="rect">
            <a:avLst/>
          </a:prstGeom>
          <a:noFill/>
          <a:ln w="9525">
            <a:noFill/>
            <a:miter lim="800000"/>
            <a:headEnd/>
            <a:tailEnd/>
          </a:ln>
        </p:spPr>
        <p:txBody>
          <a:bodyPr>
            <a:spAutoFit/>
          </a:bodyPr>
          <a:lstStyle/>
          <a:p>
            <a:r>
              <a:rPr lang="en-US" sz="1400" dirty="0"/>
              <a:t>Single Drum Vibratory Walk-Behind</a:t>
            </a:r>
          </a:p>
        </p:txBody>
      </p:sp>
      <p:sp>
        <p:nvSpPr>
          <p:cNvPr id="88098" name="Text Box 34"/>
          <p:cNvSpPr txBox="1">
            <a:spLocks noChangeArrowheads="1"/>
          </p:cNvSpPr>
          <p:nvPr/>
        </p:nvSpPr>
        <p:spPr bwMode="auto">
          <a:xfrm>
            <a:off x="762000" y="6248400"/>
            <a:ext cx="1752600" cy="304800"/>
          </a:xfrm>
          <a:prstGeom prst="rect">
            <a:avLst/>
          </a:prstGeom>
          <a:noFill/>
          <a:ln w="9525">
            <a:noFill/>
            <a:miter lim="800000"/>
            <a:headEnd/>
            <a:tailEnd/>
          </a:ln>
        </p:spPr>
        <p:txBody>
          <a:bodyPr>
            <a:spAutoFit/>
          </a:bodyPr>
          <a:lstStyle/>
          <a:p>
            <a:r>
              <a:rPr lang="en-US" sz="1400" dirty="0"/>
              <a:t>Upright Compactors</a:t>
            </a:r>
          </a:p>
        </p:txBody>
      </p:sp>
    </p:spTree>
    <p:extLst>
      <p:ext uri="{BB962C8B-B14F-4D97-AF65-F5344CB8AC3E}">
        <p14:creationId xmlns:p14="http://schemas.microsoft.com/office/powerpoint/2010/main" val="9497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Content Placeholder 4"/>
          <p:cNvSpPr>
            <a:spLocks noGrp="1"/>
          </p:cNvSpPr>
          <p:nvPr>
            <p:ph sz="half" idx="1"/>
          </p:nvPr>
        </p:nvSpPr>
        <p:spPr/>
        <p:txBody>
          <a:bodyPr>
            <a:normAutofit lnSpcReduction="10000"/>
          </a:bodyPr>
          <a:lstStyle/>
          <a:p>
            <a:r>
              <a:rPr lang="en-US" dirty="0" smtClean="0">
                <a:effectLst>
                  <a:glow rad="101600">
                    <a:schemeClr val="accent2">
                      <a:satMod val="175000"/>
                      <a:alpha val="40000"/>
                    </a:schemeClr>
                  </a:glow>
                </a:effectLst>
                <a:hlinkClick r:id="rId3" action="ppaction://hlinksldjump"/>
              </a:rPr>
              <a:t>Define Maintenance Planning Strategies</a:t>
            </a:r>
            <a:endParaRPr lang="en-US" dirty="0" smtClean="0">
              <a:effectLst>
                <a:glow rad="101600">
                  <a:schemeClr val="accent2">
                    <a:satMod val="175000"/>
                    <a:alpha val="40000"/>
                  </a:schemeClr>
                </a:glow>
              </a:effectLst>
            </a:endParaRPr>
          </a:p>
          <a:p>
            <a:r>
              <a:rPr lang="en-US" dirty="0" smtClean="0">
                <a:effectLst>
                  <a:glow rad="101600">
                    <a:schemeClr val="accent1">
                      <a:satMod val="175000"/>
                      <a:alpha val="40000"/>
                    </a:schemeClr>
                  </a:glow>
                </a:effectLst>
                <a:hlinkClick r:id="rId4" action="ppaction://hlinksldjump"/>
              </a:rPr>
              <a:t>Identify reactive and proactive maintenance strategies</a:t>
            </a:r>
            <a:endParaRPr lang="en-US" dirty="0" smtClean="0">
              <a:effectLst>
                <a:glow rad="101600">
                  <a:schemeClr val="accent1">
                    <a:satMod val="175000"/>
                    <a:alpha val="40000"/>
                  </a:schemeClr>
                </a:glow>
              </a:effectLst>
            </a:endParaRPr>
          </a:p>
          <a:p>
            <a:r>
              <a:rPr lang="en-US" dirty="0" smtClean="0">
                <a:effectLst>
                  <a:glow rad="101600">
                    <a:schemeClr val="accent1">
                      <a:satMod val="175000"/>
                      <a:alpha val="40000"/>
                    </a:schemeClr>
                  </a:glow>
                </a:effectLst>
                <a:hlinkClick r:id="rId5" action="ppaction://hlinksldjump"/>
              </a:rPr>
              <a:t>Compare and contrast the different maintenance planning strategies</a:t>
            </a:r>
            <a:endParaRPr lang="en-US" dirty="0" smtClean="0">
              <a:solidFill>
                <a:srgbClr val="FF0000"/>
              </a:solidFill>
              <a:effectLst>
                <a:glow rad="101600">
                  <a:schemeClr val="accent1">
                    <a:satMod val="175000"/>
                    <a:alpha val="40000"/>
                  </a:schemeClr>
                </a:glow>
              </a:effectLst>
            </a:endParaRPr>
          </a:p>
          <a:p>
            <a:endParaRPr lang="en-US" dirty="0"/>
          </a:p>
        </p:txBody>
      </p:sp>
      <p:sp>
        <p:nvSpPr>
          <p:cNvPr id="2" name="Text Placeholder 1"/>
          <p:cNvSpPr>
            <a:spLocks noGrp="1"/>
          </p:cNvSpPr>
          <p:nvPr>
            <p:ph type="body" sz="quarter" idx="10"/>
          </p:nvPr>
        </p:nvSpPr>
        <p:spPr>
          <a:xfrm>
            <a:off x="4572000" y="1219200"/>
            <a:ext cx="3733800" cy="4191000"/>
          </a:xfrm>
        </p:spPr>
        <p:txBody>
          <a:bodyPr>
            <a:normAutofit fontScale="92500" lnSpcReduction="20000"/>
          </a:bodyPr>
          <a:lstStyle/>
          <a:p>
            <a:pPr marL="0" indent="0" algn="ctr">
              <a:buNone/>
            </a:pPr>
            <a:r>
              <a:rPr lang="en-US" dirty="0"/>
              <a:t>Reactive or Demand Maintenance is performed to address an existing condition.  Proactive or </a:t>
            </a:r>
            <a:r>
              <a:rPr lang="en-US" dirty="0" smtClean="0"/>
              <a:t>preventive </a:t>
            </a:r>
            <a:r>
              <a:rPr lang="en-US" dirty="0"/>
              <a:t>Maintenance is performed to prevent breakdowns and failures. </a:t>
            </a:r>
          </a:p>
        </p:txBody>
      </p:sp>
      <p:sp>
        <p:nvSpPr>
          <p:cNvPr id="5"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21890715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381000"/>
            <a:ext cx="2971800" cy="461665"/>
          </a:xfrm>
          <a:prstGeom prst="rect">
            <a:avLst/>
          </a:prstGeom>
          <a:noFill/>
        </p:spPr>
        <p:txBody>
          <a:bodyPr wrap="square" rtlCol="0">
            <a:spAutoFit/>
          </a:bodyPr>
          <a:lstStyle/>
          <a:p>
            <a:pPr algn="ctr"/>
            <a:r>
              <a:rPr lang="en-US" sz="2400" dirty="0" smtClean="0"/>
              <a:t>Quality Assurance</a:t>
            </a:r>
            <a:endParaRPr lang="en-US" sz="2400" dirty="0"/>
          </a:p>
        </p:txBody>
      </p:sp>
      <p:sp>
        <p:nvSpPr>
          <p:cNvPr id="3" name="TextBox 2"/>
          <p:cNvSpPr txBox="1"/>
          <p:nvPr/>
        </p:nvSpPr>
        <p:spPr>
          <a:xfrm>
            <a:off x="2362200" y="762000"/>
            <a:ext cx="3429000" cy="400110"/>
          </a:xfrm>
          <a:prstGeom prst="rect">
            <a:avLst/>
          </a:prstGeom>
          <a:noFill/>
        </p:spPr>
        <p:txBody>
          <a:bodyPr wrap="square" rtlCol="0">
            <a:spAutoFit/>
          </a:bodyPr>
          <a:lstStyle/>
          <a:p>
            <a:pPr algn="ctr"/>
            <a:r>
              <a:rPr lang="en-US" sz="2000" dirty="0" smtClean="0"/>
              <a:t>Pipe Replacement Operations</a:t>
            </a:r>
            <a:endParaRPr lang="en-US" sz="2000" dirty="0"/>
          </a:p>
        </p:txBody>
      </p:sp>
      <p:sp>
        <p:nvSpPr>
          <p:cNvPr id="4" name="TextBox 3"/>
          <p:cNvSpPr txBox="1"/>
          <p:nvPr/>
        </p:nvSpPr>
        <p:spPr>
          <a:xfrm>
            <a:off x="1066800" y="1905000"/>
            <a:ext cx="6096000" cy="246221"/>
          </a:xfrm>
          <a:prstGeom prst="rect">
            <a:avLst/>
          </a:prstGeom>
          <a:noFill/>
        </p:spPr>
        <p:txBody>
          <a:bodyPr wrap="square" rtlCol="0">
            <a:spAutoFit/>
          </a:bodyPr>
          <a:lstStyle/>
          <a:p>
            <a:endParaRPr lang="en-US" dirty="0"/>
          </a:p>
        </p:txBody>
      </p:sp>
      <p:sp>
        <p:nvSpPr>
          <p:cNvPr id="87041" name="Rectangle 1"/>
          <p:cNvSpPr>
            <a:spLocks noChangeArrowheads="1"/>
          </p:cNvSpPr>
          <p:nvPr/>
        </p:nvSpPr>
        <p:spPr bwMode="auto">
          <a:xfrm>
            <a:off x="990600" y="1295400"/>
            <a:ext cx="7162800" cy="47551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smtClean="0">
                <a:ln>
                  <a:noFill/>
                </a:ln>
                <a:solidFill>
                  <a:srgbClr val="0003B3"/>
                </a:solidFill>
                <a:effectLst/>
                <a:latin typeface="Calibri" pitchFamily="34" charset="0"/>
                <a:ea typeface="Calibri" pitchFamily="34" charset="0"/>
                <a:cs typeface="Verdana" pitchFamily="34" charset="0"/>
              </a:rPr>
              <a:t>PUB 408/2011</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3B3"/>
                </a:solidFill>
                <a:effectLst/>
                <a:latin typeface="Calibri" pitchFamily="34" charset="0"/>
                <a:ea typeface="Calibri" pitchFamily="34" charset="0"/>
                <a:cs typeface="Verdana" pitchFamily="34" charset="0"/>
              </a:rPr>
              <a:t>(Initial Edition, effective April 1, 2011</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pitchFamily="34" charset="0"/>
                <a:ea typeface="Calibri" pitchFamily="34" charset="0"/>
              </a:rPr>
              <a:t>SECTION 600 INCIDENTAL CONSTRUCTION</a:t>
            </a:r>
            <a:r>
              <a:rPr lang="en-US" sz="1600" dirty="0" smtClean="0">
                <a:latin typeface="Arial" pitchFamily="34" charset="0"/>
              </a:rPr>
              <a:t>  </a:t>
            </a:r>
            <a:r>
              <a:rPr kumimoji="0" lang="en-US" sz="1600" b="1" i="0" u="none" strike="noStrike" cap="none" normalizeH="0" baseline="0" dirty="0" smtClean="0">
                <a:ln>
                  <a:noFill/>
                </a:ln>
                <a:solidFill>
                  <a:srgbClr val="000000"/>
                </a:solidFill>
                <a:effectLst/>
                <a:latin typeface="Arial" pitchFamily="34" charset="0"/>
                <a:ea typeface="Calibri" pitchFamily="34" charset="0"/>
              </a:rPr>
              <a:t>601</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pitchFamily="34" charset="0"/>
                <a:ea typeface="Calibri" pitchFamily="34" charset="0"/>
              </a:rPr>
              <a:t> (f) Backfilling Trench. </a:t>
            </a:r>
            <a:r>
              <a:rPr kumimoji="0" lang="en-US" sz="1600" b="0" i="0" u="none" strike="noStrike" cap="none" normalizeH="0" baseline="0" dirty="0" smtClean="0">
                <a:ln>
                  <a:noFill/>
                </a:ln>
                <a:solidFill>
                  <a:srgbClr val="000000"/>
                </a:solidFill>
                <a:effectLst/>
                <a:latin typeface="Arial" pitchFamily="34" charset="0"/>
                <a:ea typeface="Calibri" pitchFamily="34" charset="0"/>
              </a:rPr>
              <a:t>After the pipe is laid, backfill the trench as shown on the Standard Drawings. Place material in 100 mm (4-inch) layers. However, 200 mm (8-inch) layers will be permitted if vibratory compaction equipment is used. Compact each layer of backfill to the density shown on the Standard Drawings to a height of 1.2 m (4 feet) above the top of the pipe, for the full trench width. Use mechanical tampers or other acceptable compaction equipment that will not damage the pipe. </a:t>
            </a:r>
            <a:r>
              <a:rPr kumimoji="0" lang="en-US" sz="1600" b="1" i="0" u="none" strike="noStrike" cap="none" normalizeH="0" baseline="0" dirty="0" smtClean="0">
                <a:ln>
                  <a:noFill/>
                </a:ln>
                <a:solidFill>
                  <a:srgbClr val="FF0000"/>
                </a:solidFill>
                <a:effectLst/>
                <a:latin typeface="Arial" pitchFamily="34" charset="0"/>
                <a:ea typeface="Calibri" pitchFamily="34" charset="0"/>
              </a:rPr>
              <a:t>Do not use excavator-mounted hydraulic plate compactors.</a:t>
            </a:r>
            <a:r>
              <a:rPr kumimoji="0" lang="en-US" sz="1600" b="0" i="0" u="none" strike="noStrike" cap="none" normalizeH="0" baseline="0" dirty="0" smtClean="0">
                <a:ln>
                  <a:noFill/>
                </a:ln>
                <a:solidFill>
                  <a:srgbClr val="000000"/>
                </a:solidFill>
                <a:effectLst/>
                <a:latin typeface="Arial" pitchFamily="34" charset="0"/>
                <a:ea typeface="Calibri" pitchFamily="34" charset="0"/>
              </a:rPr>
              <a:t> Compact backfill material to the density shown on the Standard Drawing as determined by Standard Proctor Density (SPD). Test as specified in Section 206.3(b)1. Test the coarse aggregate backfill for reinforced concrete pipe before placing remaining backfill. If flowable backfill material is used, backfill the trench as shown in the Flowable Backfill Detail on the Standard Drawings, and as specified in Section 220.3.</a:t>
            </a:r>
            <a:endParaRPr kumimoji="0" lang="en-US" sz="16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77028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3"/>
          <p:cNvSpPr>
            <a:spLocks noGrp="1"/>
          </p:cNvSpPr>
          <p:nvPr>
            <p:ph type="sldNum" sz="quarter" idx="4294967295"/>
          </p:nvPr>
        </p:nvSpPr>
        <p:spPr>
          <a:xfrm>
            <a:off x="6553200" y="6356350"/>
            <a:ext cx="2133600" cy="365125"/>
          </a:xfrm>
          <a:prstGeom prst="rect">
            <a:avLst/>
          </a:prstGeom>
          <a:noFill/>
        </p:spPr>
        <p:txBody>
          <a:bodyPr/>
          <a:lstStyle/>
          <a:p>
            <a:r>
              <a:rPr lang="en-US" dirty="0" smtClean="0"/>
              <a:t> </a:t>
            </a:r>
          </a:p>
        </p:txBody>
      </p:sp>
      <p:sp>
        <p:nvSpPr>
          <p:cNvPr id="69636" name="Text Box 3"/>
          <p:cNvSpPr txBox="1">
            <a:spLocks noChangeArrowheads="1"/>
          </p:cNvSpPr>
          <p:nvPr/>
        </p:nvSpPr>
        <p:spPr bwMode="auto">
          <a:xfrm>
            <a:off x="2286000" y="152400"/>
            <a:ext cx="4648200" cy="457200"/>
          </a:xfrm>
          <a:prstGeom prst="rect">
            <a:avLst/>
          </a:prstGeom>
          <a:noFill/>
          <a:ln w="9525">
            <a:noFill/>
            <a:miter lim="800000"/>
            <a:headEnd/>
            <a:tailEnd/>
          </a:ln>
        </p:spPr>
        <p:txBody>
          <a:bodyPr>
            <a:spAutoFit/>
          </a:bodyPr>
          <a:lstStyle/>
          <a:p>
            <a:pPr algn="ctr"/>
            <a:r>
              <a:rPr lang="en-US" sz="2400"/>
              <a:t>Quality Assurance</a:t>
            </a:r>
          </a:p>
        </p:txBody>
      </p:sp>
      <p:sp>
        <p:nvSpPr>
          <p:cNvPr id="69637" name="Text Box 4"/>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r>
              <a:rPr lang="en-US" sz="2000"/>
              <a:t>Pipe Replacement Operations</a:t>
            </a:r>
          </a:p>
        </p:txBody>
      </p:sp>
      <p:sp>
        <p:nvSpPr>
          <p:cNvPr id="89117" name="Text Box 29"/>
          <p:cNvSpPr txBox="1">
            <a:spLocks noChangeArrowheads="1"/>
          </p:cNvSpPr>
          <p:nvPr/>
        </p:nvSpPr>
        <p:spPr bwMode="auto">
          <a:xfrm>
            <a:off x="762000" y="990600"/>
            <a:ext cx="2362200" cy="338554"/>
          </a:xfrm>
          <a:prstGeom prst="rect">
            <a:avLst/>
          </a:prstGeom>
          <a:noFill/>
          <a:ln w="9525">
            <a:noFill/>
            <a:miter lim="800000"/>
            <a:headEnd/>
            <a:tailEnd/>
          </a:ln>
        </p:spPr>
        <p:txBody>
          <a:bodyPr wrap="square">
            <a:spAutoFit/>
          </a:bodyPr>
          <a:lstStyle/>
          <a:p>
            <a:r>
              <a:rPr lang="en-US" sz="1600" dirty="0"/>
              <a:t>Initial </a:t>
            </a:r>
            <a:r>
              <a:rPr lang="en-US" sz="1600" dirty="0" smtClean="0"/>
              <a:t>compaction effort</a:t>
            </a:r>
            <a:endParaRPr lang="en-US" sz="1600" dirty="0"/>
          </a:p>
        </p:txBody>
      </p:sp>
      <p:sp>
        <p:nvSpPr>
          <p:cNvPr id="89118" name="Text Box 30"/>
          <p:cNvSpPr txBox="1">
            <a:spLocks noChangeArrowheads="1"/>
          </p:cNvSpPr>
          <p:nvPr/>
        </p:nvSpPr>
        <p:spPr bwMode="auto">
          <a:xfrm>
            <a:off x="5715000" y="990600"/>
            <a:ext cx="3429000" cy="338554"/>
          </a:xfrm>
          <a:prstGeom prst="rect">
            <a:avLst/>
          </a:prstGeom>
          <a:noFill/>
          <a:ln w="9525">
            <a:noFill/>
            <a:miter lim="800000"/>
            <a:headEnd/>
            <a:tailEnd/>
          </a:ln>
        </p:spPr>
        <p:txBody>
          <a:bodyPr wrap="square">
            <a:spAutoFit/>
          </a:bodyPr>
          <a:lstStyle/>
          <a:p>
            <a:r>
              <a:rPr lang="en-US" sz="1600" dirty="0"/>
              <a:t>Backfill </a:t>
            </a:r>
            <a:r>
              <a:rPr lang="en-US" sz="1600" dirty="0" smtClean="0"/>
              <a:t>depth less than 12” over pipe.</a:t>
            </a:r>
            <a:endParaRPr lang="en-US" sz="1600" dirty="0"/>
          </a:p>
        </p:txBody>
      </p:sp>
      <p:sp>
        <p:nvSpPr>
          <p:cNvPr id="89119" name="Text Box 31"/>
          <p:cNvSpPr txBox="1">
            <a:spLocks noChangeArrowheads="1"/>
          </p:cNvSpPr>
          <p:nvPr/>
        </p:nvSpPr>
        <p:spPr bwMode="auto">
          <a:xfrm>
            <a:off x="3657600" y="2819400"/>
            <a:ext cx="2057400" cy="584775"/>
          </a:xfrm>
          <a:prstGeom prst="rect">
            <a:avLst/>
          </a:prstGeom>
          <a:noFill/>
          <a:ln w="9525">
            <a:noFill/>
            <a:miter lim="800000"/>
            <a:headEnd/>
            <a:tailEnd/>
          </a:ln>
        </p:spPr>
        <p:txBody>
          <a:bodyPr wrap="square">
            <a:spAutoFit/>
          </a:bodyPr>
          <a:lstStyle/>
          <a:p>
            <a:r>
              <a:rPr lang="en-US" sz="1600" dirty="0" smtClean="0"/>
              <a:t>  Backfill depth  12”  and greater over pipe.</a:t>
            </a:r>
            <a:endParaRPr lang="en-US" sz="1600" dirty="0"/>
          </a:p>
        </p:txBody>
      </p:sp>
      <p:sp>
        <p:nvSpPr>
          <p:cNvPr id="89120" name="Text Box 32"/>
          <p:cNvSpPr txBox="1">
            <a:spLocks noChangeArrowheads="1"/>
          </p:cNvSpPr>
          <p:nvPr/>
        </p:nvSpPr>
        <p:spPr bwMode="auto">
          <a:xfrm>
            <a:off x="304800" y="3886200"/>
            <a:ext cx="2514600" cy="1077218"/>
          </a:xfrm>
          <a:prstGeom prst="rect">
            <a:avLst/>
          </a:prstGeom>
          <a:noFill/>
          <a:ln w="9525">
            <a:noFill/>
            <a:miter lim="800000"/>
            <a:headEnd/>
            <a:tailEnd/>
          </a:ln>
        </p:spPr>
        <p:txBody>
          <a:bodyPr>
            <a:spAutoFit/>
          </a:bodyPr>
          <a:lstStyle/>
          <a:p>
            <a:r>
              <a:rPr lang="en-US" sz="1600" dirty="0"/>
              <a:t>Compactors </a:t>
            </a:r>
            <a:r>
              <a:rPr lang="en-US" sz="1600" dirty="0" smtClean="0"/>
              <a:t>should </a:t>
            </a:r>
            <a:r>
              <a:rPr lang="en-US" sz="1600" dirty="0"/>
              <a:t>be </a:t>
            </a:r>
            <a:r>
              <a:rPr lang="en-US" sz="1600" dirty="0" smtClean="0"/>
              <a:t>operated </a:t>
            </a:r>
            <a:r>
              <a:rPr lang="en-US" sz="1600" dirty="0"/>
              <a:t>in </a:t>
            </a:r>
            <a:r>
              <a:rPr lang="en-US" sz="1600" dirty="0" smtClean="0"/>
              <a:t>tandem </a:t>
            </a:r>
            <a:r>
              <a:rPr lang="en-US" sz="1600" dirty="0"/>
              <a:t>to </a:t>
            </a:r>
            <a:r>
              <a:rPr lang="en-US" sz="1600" dirty="0" smtClean="0"/>
              <a:t>avoid </a:t>
            </a:r>
            <a:r>
              <a:rPr lang="en-US" sz="1600" dirty="0"/>
              <a:t>m</a:t>
            </a:r>
            <a:r>
              <a:rPr lang="en-US" sz="1600" dirty="0" smtClean="0"/>
              <a:t>oving </a:t>
            </a:r>
            <a:r>
              <a:rPr lang="en-US" sz="1600" dirty="0"/>
              <a:t>the </a:t>
            </a:r>
            <a:r>
              <a:rPr lang="en-US" sz="1600" dirty="0" smtClean="0"/>
              <a:t>pipe </a:t>
            </a:r>
            <a:r>
              <a:rPr lang="en-US" sz="1600" dirty="0"/>
              <a:t>out of </a:t>
            </a:r>
            <a:r>
              <a:rPr lang="en-US" sz="1600" dirty="0" smtClean="0"/>
              <a:t>horizontal alignment.</a:t>
            </a:r>
            <a:endParaRPr lang="en-US" sz="1600" dirty="0"/>
          </a:p>
        </p:txBody>
      </p:sp>
      <p:sp>
        <p:nvSpPr>
          <p:cNvPr id="89121" name="Text Box 33"/>
          <p:cNvSpPr txBox="1">
            <a:spLocks noChangeArrowheads="1"/>
          </p:cNvSpPr>
          <p:nvPr/>
        </p:nvSpPr>
        <p:spPr bwMode="auto">
          <a:xfrm>
            <a:off x="6400800" y="3886200"/>
            <a:ext cx="2514600" cy="1077218"/>
          </a:xfrm>
          <a:prstGeom prst="rect">
            <a:avLst/>
          </a:prstGeom>
          <a:noFill/>
          <a:ln w="9525">
            <a:noFill/>
            <a:miter lim="800000"/>
            <a:headEnd/>
            <a:tailEnd/>
          </a:ln>
        </p:spPr>
        <p:txBody>
          <a:bodyPr>
            <a:spAutoFit/>
          </a:bodyPr>
          <a:lstStyle/>
          <a:p>
            <a:r>
              <a:rPr lang="en-US" sz="1600" dirty="0"/>
              <a:t>No </a:t>
            </a:r>
            <a:r>
              <a:rPr lang="en-US" sz="1600" dirty="0" smtClean="0"/>
              <a:t>compaction directly over the top </a:t>
            </a:r>
            <a:r>
              <a:rPr lang="en-US" sz="1600" dirty="0"/>
              <a:t>of the </a:t>
            </a:r>
            <a:r>
              <a:rPr lang="en-US" sz="1600" dirty="0" smtClean="0"/>
              <a:t>pipe until </a:t>
            </a:r>
            <a:r>
              <a:rPr lang="en-US" sz="1600" dirty="0"/>
              <a:t>the </a:t>
            </a:r>
            <a:r>
              <a:rPr lang="en-US" sz="1600" dirty="0" smtClean="0"/>
              <a:t>depth </a:t>
            </a:r>
            <a:r>
              <a:rPr lang="en-US" sz="1600" dirty="0"/>
              <a:t>of </a:t>
            </a:r>
            <a:r>
              <a:rPr lang="en-US" sz="1600" dirty="0" smtClean="0"/>
              <a:t>backfill over </a:t>
            </a:r>
            <a:r>
              <a:rPr lang="en-US" sz="1600" dirty="0"/>
              <a:t>the </a:t>
            </a:r>
            <a:r>
              <a:rPr lang="en-US" sz="1600" dirty="0" smtClean="0"/>
              <a:t>pipe </a:t>
            </a:r>
            <a:r>
              <a:rPr lang="en-US" sz="1600" dirty="0"/>
              <a:t>is </a:t>
            </a:r>
            <a:r>
              <a:rPr lang="en-US" sz="1600" dirty="0" smtClean="0"/>
              <a:t>12” </a:t>
            </a:r>
            <a:r>
              <a:rPr lang="en-US" sz="1600" dirty="0"/>
              <a:t>and </a:t>
            </a:r>
            <a:r>
              <a:rPr lang="en-US" sz="1600" dirty="0" smtClean="0"/>
              <a:t>greater.</a:t>
            </a:r>
            <a:endParaRPr lang="en-US" sz="1600" dirty="0"/>
          </a:p>
        </p:txBody>
      </p:sp>
      <p:sp>
        <p:nvSpPr>
          <p:cNvPr id="89122" name="Text Box 34"/>
          <p:cNvSpPr txBox="1">
            <a:spLocks noChangeArrowheads="1"/>
          </p:cNvSpPr>
          <p:nvPr/>
        </p:nvSpPr>
        <p:spPr bwMode="auto">
          <a:xfrm>
            <a:off x="2667000" y="5867400"/>
            <a:ext cx="3962400" cy="830997"/>
          </a:xfrm>
          <a:prstGeom prst="rect">
            <a:avLst/>
          </a:prstGeom>
          <a:noFill/>
          <a:ln w="9525">
            <a:noFill/>
            <a:miter lim="800000"/>
            <a:headEnd/>
            <a:tailEnd/>
          </a:ln>
        </p:spPr>
        <p:txBody>
          <a:bodyPr>
            <a:spAutoFit/>
          </a:bodyPr>
          <a:lstStyle/>
          <a:p>
            <a:r>
              <a:rPr lang="en-US" sz="1600" dirty="0"/>
              <a:t>Compaction </a:t>
            </a:r>
            <a:r>
              <a:rPr lang="en-US" sz="1600" dirty="0" smtClean="0"/>
              <a:t>effort directed </a:t>
            </a:r>
            <a:r>
              <a:rPr lang="en-US" sz="1600" dirty="0"/>
              <a:t>over </a:t>
            </a:r>
            <a:r>
              <a:rPr lang="en-US" sz="1600" dirty="0" smtClean="0"/>
              <a:t>the full width </a:t>
            </a:r>
            <a:r>
              <a:rPr lang="en-US" sz="1600" dirty="0"/>
              <a:t/>
            </a:r>
            <a:br>
              <a:rPr lang="en-US" sz="1600" dirty="0"/>
            </a:br>
            <a:r>
              <a:rPr lang="en-US" sz="1600" dirty="0"/>
              <a:t>of the </a:t>
            </a:r>
            <a:r>
              <a:rPr lang="en-US" sz="1600" dirty="0" smtClean="0"/>
              <a:t>trench after depth </a:t>
            </a:r>
            <a:r>
              <a:rPr lang="en-US" sz="1600" dirty="0"/>
              <a:t>of </a:t>
            </a:r>
            <a:r>
              <a:rPr lang="en-US" sz="1600" dirty="0" smtClean="0"/>
              <a:t>backfill </a:t>
            </a:r>
            <a:r>
              <a:rPr lang="en-US" sz="1600" dirty="0"/>
              <a:t>is </a:t>
            </a:r>
            <a:r>
              <a:rPr lang="en-US" sz="1600" dirty="0" smtClean="0"/>
              <a:t>12” </a:t>
            </a:r>
            <a:r>
              <a:rPr lang="en-US" sz="1600" dirty="0"/>
              <a:t>and  </a:t>
            </a:r>
            <a:r>
              <a:rPr lang="en-US" sz="1600" dirty="0" smtClean="0"/>
              <a:t>greater</a:t>
            </a:r>
            <a:r>
              <a:rPr lang="en-US" sz="1600" dirty="0"/>
              <a:t> </a:t>
            </a:r>
            <a:r>
              <a:rPr lang="en-US" sz="1600" dirty="0" smtClean="0"/>
              <a:t>over </a:t>
            </a:r>
            <a:r>
              <a:rPr lang="en-US" sz="1600" dirty="0"/>
              <a:t>the </a:t>
            </a:r>
            <a:r>
              <a:rPr lang="en-US" sz="1600" dirty="0" smtClean="0"/>
              <a:t>top </a:t>
            </a:r>
            <a:r>
              <a:rPr lang="en-US" sz="1600" dirty="0"/>
              <a:t>of the </a:t>
            </a:r>
            <a:r>
              <a:rPr lang="en-US" sz="1600" dirty="0" smtClean="0"/>
              <a:t>pipe.</a:t>
            </a:r>
            <a:endParaRPr lang="en-US" sz="1600" dirty="0"/>
          </a:p>
        </p:txBody>
      </p:sp>
      <p:pic>
        <p:nvPicPr>
          <p:cNvPr id="10243" name="Picture 3" descr="P:\penndot shared\Bureau of Maintenance and Operations\Maintenance Division\QA Section\Roger Thomas\Academy Pipe 4-4-12\Pipe QA 0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371600"/>
            <a:ext cx="3276600" cy="2305050"/>
          </a:xfrm>
          <a:prstGeom prst="rect">
            <a:avLst/>
          </a:prstGeom>
          <a:solidFill>
            <a:srgbClr val="00B050"/>
          </a:solidFill>
          <a:ln w="38100" cap="sq">
            <a:solidFill>
              <a:schemeClr val="accent1"/>
            </a:solidFill>
            <a:prstDash val="solid"/>
            <a:miter lim="800000"/>
          </a:ln>
          <a:effectLst/>
        </p:spPr>
      </p:pic>
      <p:sp>
        <p:nvSpPr>
          <p:cNvPr id="20" name="Rectangle 19"/>
          <p:cNvSpPr/>
          <p:nvPr/>
        </p:nvSpPr>
        <p:spPr bwMode="auto">
          <a:xfrm>
            <a:off x="381000" y="1447800"/>
            <a:ext cx="3048000" cy="2286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endParaRPr>
          </a:p>
        </p:txBody>
      </p:sp>
      <p:pic>
        <p:nvPicPr>
          <p:cNvPr id="10242" name="Picture 2" descr="P:\penndot shared\Bureau of Maintenance and Operations\Maintenance Division\QA Section\Roger Thomas\Academy Pipe 4-4-12\Pipe QA 03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91200" y="1371600"/>
            <a:ext cx="3048000" cy="2286000"/>
          </a:xfrm>
          <a:prstGeom prst="rect">
            <a:avLst/>
          </a:prstGeom>
          <a:ln w="38100" cap="sq">
            <a:solidFill>
              <a:schemeClr val="accent1"/>
            </a:solidFill>
            <a:prstDash val="solid"/>
            <a:miter lim="800000"/>
          </a:ln>
          <a:effectLst/>
        </p:spPr>
      </p:pic>
      <p:pic>
        <p:nvPicPr>
          <p:cNvPr id="3" name="Picture 3" descr="P:\penndot shared\Bureau of Maintenance and Operations\Maintenance Division\QA Section\Roger Thomas\Academy Pipe 4-4-12\Pipe QA 044.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24200" y="3505200"/>
            <a:ext cx="3048000" cy="2286000"/>
          </a:xfrm>
          <a:prstGeom prst="rect">
            <a:avLst/>
          </a:prstGeom>
          <a:ln w="38100" cap="sq">
            <a:solidFill>
              <a:schemeClr val="accent1"/>
            </a:solidFill>
            <a:prstDash val="solid"/>
            <a:miter lim="800000"/>
          </a:ln>
          <a:effectLst/>
        </p:spPr>
      </p:pic>
    </p:spTree>
    <p:extLst>
      <p:ext uri="{BB962C8B-B14F-4D97-AF65-F5344CB8AC3E}">
        <p14:creationId xmlns:p14="http://schemas.microsoft.com/office/powerpoint/2010/main" val="353144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Text Box 3"/>
          <p:cNvSpPr txBox="1">
            <a:spLocks noChangeArrowheads="1"/>
          </p:cNvSpPr>
          <p:nvPr/>
        </p:nvSpPr>
        <p:spPr bwMode="auto">
          <a:xfrm>
            <a:off x="2286000" y="152400"/>
            <a:ext cx="4648200" cy="457200"/>
          </a:xfrm>
          <a:prstGeom prst="rect">
            <a:avLst/>
          </a:prstGeom>
          <a:noFill/>
          <a:ln w="9525">
            <a:noFill/>
            <a:miter lim="800000"/>
            <a:headEnd/>
            <a:tailEnd/>
          </a:ln>
        </p:spPr>
        <p:txBody>
          <a:bodyPr>
            <a:spAutoFit/>
          </a:bodyPr>
          <a:lstStyle/>
          <a:p>
            <a:pPr algn="ctr"/>
            <a:r>
              <a:rPr lang="en-US" sz="2400"/>
              <a:t>Quality Assurance</a:t>
            </a:r>
          </a:p>
        </p:txBody>
      </p:sp>
      <p:sp>
        <p:nvSpPr>
          <p:cNvPr id="70661" name="Text Box 4"/>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r>
              <a:rPr lang="en-US" sz="2000"/>
              <a:t>Pipe Replacement Operations</a:t>
            </a:r>
          </a:p>
        </p:txBody>
      </p:sp>
      <p:sp>
        <p:nvSpPr>
          <p:cNvPr id="90126" name="Text Box 14"/>
          <p:cNvSpPr txBox="1">
            <a:spLocks noChangeArrowheads="1"/>
          </p:cNvSpPr>
          <p:nvPr/>
        </p:nvSpPr>
        <p:spPr bwMode="auto">
          <a:xfrm>
            <a:off x="1981200" y="6096000"/>
            <a:ext cx="5486400" cy="523220"/>
          </a:xfrm>
          <a:prstGeom prst="rect">
            <a:avLst/>
          </a:prstGeom>
          <a:noFill/>
          <a:ln w="9525">
            <a:noFill/>
            <a:miter lim="800000"/>
            <a:headEnd/>
            <a:tailEnd/>
          </a:ln>
        </p:spPr>
        <p:txBody>
          <a:bodyPr wrap="square">
            <a:spAutoFit/>
          </a:bodyPr>
          <a:lstStyle/>
          <a:p>
            <a:r>
              <a:rPr lang="en-US" sz="1400" dirty="0"/>
              <a:t>The </a:t>
            </a:r>
            <a:r>
              <a:rPr lang="en-US" sz="1400" dirty="0" smtClean="0"/>
              <a:t>compaction effort </a:t>
            </a:r>
            <a:r>
              <a:rPr lang="en-US" sz="1400" dirty="0"/>
              <a:t>is </a:t>
            </a:r>
            <a:r>
              <a:rPr lang="en-US" sz="1400" dirty="0" smtClean="0"/>
              <a:t>complete when there </a:t>
            </a:r>
            <a:r>
              <a:rPr lang="en-US" sz="1400" dirty="0"/>
              <a:t>is </a:t>
            </a:r>
            <a:r>
              <a:rPr lang="en-US" sz="1400" dirty="0" smtClean="0"/>
              <a:t>little or no evidence </a:t>
            </a:r>
            <a:r>
              <a:rPr lang="en-US" sz="1400" dirty="0"/>
              <a:t>of </a:t>
            </a:r>
            <a:r>
              <a:rPr lang="en-US" sz="1400" dirty="0" smtClean="0"/>
              <a:t>movement </a:t>
            </a:r>
            <a:r>
              <a:rPr lang="en-US" sz="1400" dirty="0"/>
              <a:t>of the </a:t>
            </a:r>
            <a:r>
              <a:rPr lang="en-US" sz="1400" dirty="0" smtClean="0"/>
              <a:t>backfill material beneath </a:t>
            </a:r>
            <a:r>
              <a:rPr lang="en-US" sz="1400" dirty="0"/>
              <a:t>the </a:t>
            </a:r>
            <a:r>
              <a:rPr lang="en-US" sz="1400" dirty="0" smtClean="0"/>
              <a:t>compaction device(s).</a:t>
            </a:r>
            <a:endParaRPr lang="en-US" sz="1400" dirty="0"/>
          </a:p>
        </p:txBody>
      </p:sp>
      <p:pic>
        <p:nvPicPr>
          <p:cNvPr id="70663" name="Picture 1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5000" y="1676400"/>
            <a:ext cx="5262563" cy="345435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70664" name="Text Box 16"/>
          <p:cNvSpPr txBox="1">
            <a:spLocks noChangeArrowheads="1"/>
          </p:cNvSpPr>
          <p:nvPr/>
        </p:nvSpPr>
        <p:spPr bwMode="auto">
          <a:xfrm>
            <a:off x="2743200" y="1295400"/>
            <a:ext cx="3810000" cy="457200"/>
          </a:xfrm>
          <a:prstGeom prst="rect">
            <a:avLst/>
          </a:prstGeom>
          <a:noFill/>
          <a:ln w="9525">
            <a:noFill/>
            <a:miter lim="800000"/>
            <a:headEnd/>
            <a:tailEnd/>
          </a:ln>
        </p:spPr>
        <p:txBody>
          <a:bodyPr>
            <a:spAutoFit/>
          </a:bodyPr>
          <a:lstStyle/>
          <a:p>
            <a:endParaRPr lang="en-US" sz="2400"/>
          </a:p>
        </p:txBody>
      </p:sp>
      <p:sp>
        <p:nvSpPr>
          <p:cNvPr id="90129" name="Text Box 17"/>
          <p:cNvSpPr txBox="1">
            <a:spLocks noChangeArrowheads="1"/>
          </p:cNvSpPr>
          <p:nvPr/>
        </p:nvSpPr>
        <p:spPr bwMode="auto">
          <a:xfrm>
            <a:off x="3429000" y="1219200"/>
            <a:ext cx="2438400" cy="338554"/>
          </a:xfrm>
          <a:prstGeom prst="rect">
            <a:avLst/>
          </a:prstGeom>
          <a:noFill/>
          <a:ln w="9525">
            <a:noFill/>
            <a:miter lim="800000"/>
            <a:headEnd/>
            <a:tailEnd/>
          </a:ln>
        </p:spPr>
        <p:txBody>
          <a:bodyPr wrap="square">
            <a:spAutoFit/>
          </a:bodyPr>
          <a:lstStyle/>
          <a:p>
            <a:r>
              <a:rPr lang="en-US" sz="1600" dirty="0"/>
              <a:t>Satisfactory Compaction</a:t>
            </a:r>
          </a:p>
        </p:txBody>
      </p:sp>
      <p:sp>
        <p:nvSpPr>
          <p:cNvPr id="11" name="TextBox 10"/>
          <p:cNvSpPr txBox="1"/>
          <p:nvPr/>
        </p:nvSpPr>
        <p:spPr>
          <a:xfrm>
            <a:off x="2895600" y="5943600"/>
            <a:ext cx="3886200" cy="276999"/>
          </a:xfrm>
          <a:prstGeom prst="rect">
            <a:avLst/>
          </a:prstGeom>
          <a:noFill/>
        </p:spPr>
        <p:txBody>
          <a:bodyPr wrap="square" rtlCol="0">
            <a:spAutoFit/>
          </a:bodyPr>
          <a:lstStyle/>
          <a:p>
            <a:r>
              <a:rPr lang="en-US" sz="1200" dirty="0" smtClean="0">
                <a:solidFill>
                  <a:srgbClr val="C00000"/>
                </a:solidFill>
              </a:rPr>
              <a:t>.</a:t>
            </a:r>
            <a:endParaRPr lang="en-US" sz="1200" dirty="0">
              <a:solidFill>
                <a:srgbClr val="C00000"/>
              </a:solidFill>
            </a:endParaRPr>
          </a:p>
        </p:txBody>
      </p:sp>
      <p:pic>
        <p:nvPicPr>
          <p:cNvPr id="17410" name="Picture 2" descr="H:\BOMO\PICTURES\2011-2012 QA\7324-01\Dauphin 7-11-11\Dauphin 00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0" y="1676400"/>
            <a:ext cx="6295335" cy="4191000"/>
          </a:xfrm>
          <a:prstGeom prst="rect">
            <a:avLst/>
          </a:prstGeom>
          <a:ln w="38100" cap="sq">
            <a:solidFill>
              <a:schemeClr val="accent1"/>
            </a:solidFill>
            <a:prstDash val="solid"/>
            <a:miter lim="800000"/>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43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4CCBDAE6"/>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rot="5400000">
            <a:off x="-205698" y="2186898"/>
            <a:ext cx="4038601" cy="3017606"/>
          </a:xfrm>
          <a:prstGeom prst="rect">
            <a:avLst/>
          </a:prstGeom>
          <a:ln w="38100" cap="sq">
            <a:solidFill>
              <a:schemeClr val="accent1"/>
            </a:solidFill>
            <a:prstDash val="solid"/>
            <a:miter lim="800000"/>
          </a:ln>
          <a:effectLst/>
        </p:spPr>
      </p:pic>
      <p:pic>
        <p:nvPicPr>
          <p:cNvPr id="6145" name="Picture 1" descr="\\PDKBHOME2K01\USER\jbrough\My Pictures\Proper 1st lift  00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33800" y="1143000"/>
            <a:ext cx="4984295" cy="3724276"/>
          </a:xfrm>
          <a:prstGeom prst="rect">
            <a:avLst/>
          </a:prstGeom>
          <a:ln w="38100" cap="sq">
            <a:solidFill>
              <a:srgbClr val="0070C0"/>
            </a:solidFill>
            <a:prstDash val="solid"/>
            <a:miter lim="800000"/>
          </a:ln>
          <a:effectLst/>
        </p:spPr>
      </p:pic>
      <p:sp>
        <p:nvSpPr>
          <p:cNvPr id="4" name="TextBox 3"/>
          <p:cNvSpPr txBox="1"/>
          <p:nvPr/>
        </p:nvSpPr>
        <p:spPr>
          <a:xfrm>
            <a:off x="228600" y="5943600"/>
            <a:ext cx="3200400" cy="523220"/>
          </a:xfrm>
          <a:prstGeom prst="rect">
            <a:avLst/>
          </a:prstGeom>
          <a:noFill/>
        </p:spPr>
        <p:txBody>
          <a:bodyPr wrap="square" rtlCol="0">
            <a:spAutoFit/>
          </a:bodyPr>
          <a:lstStyle/>
          <a:p>
            <a:r>
              <a:rPr lang="en-US" sz="1400" dirty="0" smtClean="0"/>
              <a:t>The crew levels off the backfill material to create a uniform lift. </a:t>
            </a:r>
            <a:endParaRPr lang="en-US" sz="1400" dirty="0"/>
          </a:p>
        </p:txBody>
      </p:sp>
      <p:sp>
        <p:nvSpPr>
          <p:cNvPr id="5" name="TextBox 4"/>
          <p:cNvSpPr txBox="1"/>
          <p:nvPr/>
        </p:nvSpPr>
        <p:spPr>
          <a:xfrm>
            <a:off x="3810000" y="5257800"/>
            <a:ext cx="4953000" cy="523220"/>
          </a:xfrm>
          <a:prstGeom prst="rect">
            <a:avLst/>
          </a:prstGeom>
          <a:noFill/>
        </p:spPr>
        <p:txBody>
          <a:bodyPr wrap="square" rtlCol="0">
            <a:spAutoFit/>
          </a:bodyPr>
          <a:lstStyle/>
          <a:p>
            <a:r>
              <a:rPr lang="en-US" sz="1400" dirty="0" smtClean="0"/>
              <a:t>The first lift of backfill should be placed to just above the spring line of the plastic pipe.</a:t>
            </a:r>
            <a:endParaRPr lang="en-US" sz="1400" dirty="0"/>
          </a:p>
        </p:txBody>
      </p:sp>
    </p:spTree>
    <p:extLst>
      <p:ext uri="{BB962C8B-B14F-4D97-AF65-F5344CB8AC3E}">
        <p14:creationId xmlns:p14="http://schemas.microsoft.com/office/powerpoint/2010/main" val="362982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443F738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762000"/>
            <a:ext cx="4083664" cy="3048000"/>
          </a:xfrm>
          <a:prstGeom prst="rect">
            <a:avLst/>
          </a:prstGeom>
          <a:ln w="38100" cap="sq">
            <a:solidFill>
              <a:schemeClr val="accent1"/>
            </a:solidFill>
            <a:prstDash val="solid"/>
            <a:miter lim="800000"/>
          </a:ln>
          <a:effectLst/>
        </p:spPr>
      </p:pic>
      <p:pic>
        <p:nvPicPr>
          <p:cNvPr id="22531" name="Picture 3" descr="H:\BOMO\PICTURES\2012-2013 QA\Pipe Juniata 7-17-12\CIMG222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52600" y="3200400"/>
            <a:ext cx="4673600" cy="3505200"/>
          </a:xfrm>
          <a:prstGeom prst="rect">
            <a:avLst/>
          </a:prstGeom>
          <a:noFill/>
          <a:ln w="38100">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4" name="Picture 2" descr="E:\DCIM\100CASIO\CIMG167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9600" y="228600"/>
            <a:ext cx="3733800" cy="2800350"/>
          </a:xfrm>
          <a:prstGeom prst="rect">
            <a:avLst/>
          </a:prstGeom>
          <a:noFill/>
          <a:ln w="38100">
            <a:solidFill>
              <a:schemeClr val="accent1"/>
            </a:solidFill>
          </a:ln>
        </p:spPr>
      </p:pic>
      <p:sp>
        <p:nvSpPr>
          <p:cNvPr id="6" name="TextBox 5"/>
          <p:cNvSpPr txBox="1"/>
          <p:nvPr/>
        </p:nvSpPr>
        <p:spPr>
          <a:xfrm>
            <a:off x="838200" y="228600"/>
            <a:ext cx="3352800" cy="338554"/>
          </a:xfrm>
          <a:prstGeom prst="rect">
            <a:avLst/>
          </a:prstGeom>
          <a:noFill/>
        </p:spPr>
        <p:txBody>
          <a:bodyPr wrap="square" rtlCol="0">
            <a:spAutoFit/>
          </a:bodyPr>
          <a:lstStyle/>
          <a:p>
            <a:r>
              <a:rPr lang="en-US" sz="1600" dirty="0" smtClean="0"/>
              <a:t>Compactors should be used in tandem.</a:t>
            </a:r>
            <a:endParaRPr lang="en-US" sz="1600" dirty="0"/>
          </a:p>
        </p:txBody>
      </p:sp>
    </p:spTree>
    <p:extLst>
      <p:ext uri="{BB962C8B-B14F-4D97-AF65-F5344CB8AC3E}">
        <p14:creationId xmlns:p14="http://schemas.microsoft.com/office/powerpoint/2010/main" val="120078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4265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304800"/>
            <a:ext cx="4263635" cy="3183468"/>
          </a:xfrm>
          <a:prstGeom prst="rect">
            <a:avLst/>
          </a:prstGeom>
          <a:ln w="38100" cap="sq">
            <a:solidFill>
              <a:schemeClr val="accent1"/>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3075" name="Picture 3" descr="H:\BOMO\PICTURES\2011-2012 QA\7324-01\Adams 7-13-11\Pipe installation 00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8200" y="304800"/>
            <a:ext cx="4267200" cy="3323131"/>
          </a:xfrm>
          <a:prstGeom prst="rect">
            <a:avLst/>
          </a:prstGeom>
          <a:ln w="38100" cap="sq">
            <a:solidFill>
              <a:schemeClr val="accent1"/>
            </a:solidFill>
            <a:prstDash val="solid"/>
            <a:miter lim="800000"/>
          </a:ln>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 y="4038600"/>
            <a:ext cx="2819400" cy="1323439"/>
          </a:xfrm>
          <a:prstGeom prst="rect">
            <a:avLst/>
          </a:prstGeom>
          <a:noFill/>
        </p:spPr>
        <p:txBody>
          <a:bodyPr wrap="square" rtlCol="0">
            <a:spAutoFit/>
          </a:bodyPr>
          <a:lstStyle/>
          <a:p>
            <a:r>
              <a:rPr lang="en-US" sz="1600" dirty="0" smtClean="0"/>
              <a:t>Each lift of backfill needs to be marked separately. Marking the lifts ahead of time will increase the depth of the following lifts after compaction.</a:t>
            </a:r>
            <a:endParaRPr lang="en-US" sz="1600" dirty="0"/>
          </a:p>
        </p:txBody>
      </p:sp>
      <p:pic>
        <p:nvPicPr>
          <p:cNvPr id="3" name="Picture 2" descr="C52AE8F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24200" y="3352800"/>
            <a:ext cx="4267200" cy="3190121"/>
          </a:xfrm>
          <a:prstGeom prst="rect">
            <a:avLst/>
          </a:prstGeom>
          <a:ln w="38100" cap="sq">
            <a:solidFill>
              <a:schemeClr val="accent1"/>
            </a:solidFill>
            <a:prstDash val="solid"/>
            <a:miter lim="800000"/>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71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p:cNvSpPr>
            <a:spLocks noGrp="1"/>
          </p:cNvSpPr>
          <p:nvPr>
            <p:ph type="sldNum" sz="quarter" idx="4294967295"/>
          </p:nvPr>
        </p:nvSpPr>
        <p:spPr>
          <a:xfrm>
            <a:off x="6553200" y="6356350"/>
            <a:ext cx="2133600" cy="365125"/>
          </a:xfrm>
          <a:prstGeom prst="rect">
            <a:avLst/>
          </a:prstGeom>
          <a:noFill/>
        </p:spPr>
        <p:txBody>
          <a:bodyPr/>
          <a:lstStyle/>
          <a:p>
            <a:r>
              <a:rPr lang="en-US" dirty="0" smtClean="0"/>
              <a:t> </a:t>
            </a:r>
          </a:p>
        </p:txBody>
      </p:sp>
      <p:sp>
        <p:nvSpPr>
          <p:cNvPr id="72707" name="Text Box 2"/>
          <p:cNvSpPr txBox="1">
            <a:spLocks noChangeArrowheads="1"/>
          </p:cNvSpPr>
          <p:nvPr/>
        </p:nvSpPr>
        <p:spPr bwMode="auto">
          <a:xfrm>
            <a:off x="762000" y="990600"/>
            <a:ext cx="8153400" cy="2354491"/>
          </a:xfrm>
          <a:prstGeom prst="rect">
            <a:avLst/>
          </a:prstGeom>
          <a:noFill/>
          <a:ln w="9525">
            <a:noFill/>
            <a:miter lim="800000"/>
            <a:headEnd/>
            <a:tailEnd/>
          </a:ln>
        </p:spPr>
        <p:txBody>
          <a:bodyPr wrap="square">
            <a:spAutoFit/>
          </a:bodyPr>
          <a:lstStyle/>
          <a:p>
            <a:pPr marL="342900" indent="-342900">
              <a:buAutoNum type="alphaUcPeriod"/>
            </a:pPr>
            <a:r>
              <a:rPr lang="en-US" sz="1400" b="1" dirty="0" smtClean="0">
                <a:cs typeface="Times New Roman" pitchFamily="18" charset="0"/>
              </a:rPr>
              <a:t>5</a:t>
            </a:r>
            <a:r>
              <a:rPr lang="en-US" sz="1400" b="1" dirty="0">
                <a:cs typeface="Times New Roman" pitchFamily="18" charset="0"/>
              </a:rPr>
              <a:t>.  PA 1-Call  </a:t>
            </a:r>
            <a:r>
              <a:rPr lang="en-US" sz="1400" b="1" dirty="0" smtClean="0">
                <a:cs typeface="Times New Roman" pitchFamily="18" charset="0"/>
              </a:rPr>
              <a:t>  (Ref  PA-1 CALL)</a:t>
            </a:r>
          </a:p>
          <a:p>
            <a:pPr marL="342900" indent="-342900"/>
            <a:r>
              <a:rPr lang="en-US" sz="1400" b="1" dirty="0" smtClean="0">
                <a:cs typeface="Times New Roman" pitchFamily="18" charset="0"/>
              </a:rPr>
              <a:t/>
            </a:r>
            <a:br>
              <a:rPr lang="en-US" sz="1400" b="1" dirty="0" smtClean="0">
                <a:cs typeface="Times New Roman" pitchFamily="18" charset="0"/>
              </a:rPr>
            </a:br>
            <a:r>
              <a:rPr lang="en-US" sz="1600" b="1" dirty="0">
                <a:cs typeface="Times New Roman" pitchFamily="18" charset="0"/>
              </a:rPr>
              <a:t>     </a:t>
            </a:r>
            <a:r>
              <a:rPr lang="en-US" sz="1600" b="1" dirty="0" smtClean="0">
                <a:cs typeface="Times New Roman" pitchFamily="18" charset="0"/>
              </a:rPr>
              <a:t> </a:t>
            </a:r>
            <a:r>
              <a:rPr lang="en-US" sz="1600" dirty="0">
                <a:cs typeface="Times New Roman" pitchFamily="18" charset="0"/>
              </a:rPr>
              <a:t>1.   No PA 1-Call not made as prescribed by law or excavation begun prior to three </a:t>
            </a:r>
            <a:r>
              <a:rPr lang="en-US" sz="1600" dirty="0" smtClean="0">
                <a:cs typeface="Times New Roman" pitchFamily="18" charset="0"/>
              </a:rPr>
              <a:t>      	working </a:t>
            </a:r>
            <a:r>
              <a:rPr lang="en-US" sz="1600" dirty="0">
                <a:cs typeface="Times New Roman" pitchFamily="18" charset="0"/>
              </a:rPr>
              <a:t>days </a:t>
            </a:r>
            <a:r>
              <a:rPr lang="en-US" sz="1600" dirty="0" smtClean="0">
                <a:cs typeface="Times New Roman" pitchFamily="18" charset="0"/>
              </a:rPr>
              <a:t>after </a:t>
            </a:r>
            <a:r>
              <a:rPr lang="en-US" sz="1600" dirty="0">
                <a:cs typeface="Times New Roman" pitchFamily="18" charset="0"/>
              </a:rPr>
              <a:t>placing the PA 1-Call.</a:t>
            </a:r>
            <a:br>
              <a:rPr lang="en-US" sz="1600" dirty="0">
                <a:cs typeface="Times New Roman" pitchFamily="18" charset="0"/>
              </a:rPr>
            </a:br>
            <a:r>
              <a:rPr lang="en-US" sz="1600" dirty="0">
                <a:cs typeface="Times New Roman" pitchFamily="18" charset="0"/>
              </a:rPr>
              <a:t>     </a:t>
            </a:r>
            <a:r>
              <a:rPr lang="en-US" sz="1600" dirty="0" smtClean="0">
                <a:cs typeface="Times New Roman" pitchFamily="18" charset="0"/>
              </a:rPr>
              <a:t> </a:t>
            </a:r>
            <a:r>
              <a:rPr lang="en-US" sz="1600" dirty="0">
                <a:cs typeface="Times New Roman" pitchFamily="18" charset="0"/>
              </a:rPr>
              <a:t>3.   PA 1-Call made but excavation begun outside the prescribed  time frame. (Ten </a:t>
            </a:r>
            <a:r>
              <a:rPr lang="en-US" sz="1600" dirty="0" smtClean="0">
                <a:cs typeface="Times New Roman" pitchFamily="18" charset="0"/>
              </a:rPr>
              <a:t>	working </a:t>
            </a:r>
            <a:r>
              <a:rPr lang="en-US" sz="1600" dirty="0">
                <a:cs typeface="Times New Roman" pitchFamily="18" charset="0"/>
              </a:rPr>
              <a:t>days </a:t>
            </a:r>
            <a:r>
              <a:rPr lang="en-US" sz="1600" dirty="0" smtClean="0">
                <a:cs typeface="Times New Roman" pitchFamily="18" charset="0"/>
              </a:rPr>
              <a:t>beyond </a:t>
            </a:r>
            <a:r>
              <a:rPr lang="en-US" sz="1600" dirty="0">
                <a:cs typeface="Times New Roman" pitchFamily="18" charset="0"/>
              </a:rPr>
              <a:t>notification date ).</a:t>
            </a:r>
            <a:br>
              <a:rPr lang="en-US" sz="1600" dirty="0">
                <a:cs typeface="Times New Roman" pitchFamily="18" charset="0"/>
              </a:rPr>
            </a:br>
            <a:r>
              <a:rPr lang="en-US" sz="1600" dirty="0">
                <a:cs typeface="Times New Roman" pitchFamily="18" charset="0"/>
              </a:rPr>
              <a:t>   </a:t>
            </a:r>
            <a:r>
              <a:rPr lang="en-US" sz="1600" dirty="0" smtClean="0">
                <a:cs typeface="Times New Roman" pitchFamily="18" charset="0"/>
              </a:rPr>
              <a:t>   </a:t>
            </a:r>
            <a:r>
              <a:rPr lang="en-US" sz="1600" dirty="0">
                <a:cs typeface="Times New Roman" pitchFamily="18" charset="0"/>
              </a:rPr>
              <a:t>5.   PA 1-Call made as prescribed by law, work conducted within the prescribed time </a:t>
            </a:r>
            <a:r>
              <a:rPr lang="en-US" sz="1600" dirty="0" smtClean="0">
                <a:cs typeface="Times New Roman" pitchFamily="18" charset="0"/>
              </a:rPr>
              <a:t>	frame </a:t>
            </a:r>
            <a:r>
              <a:rPr lang="en-US" sz="1600" dirty="0">
                <a:cs typeface="Times New Roman" pitchFamily="18" charset="0"/>
              </a:rPr>
              <a:t>and </a:t>
            </a:r>
            <a:r>
              <a:rPr lang="en-US" sz="1600" dirty="0" smtClean="0">
                <a:cs typeface="Times New Roman" pitchFamily="18" charset="0"/>
              </a:rPr>
              <a:t>related </a:t>
            </a:r>
            <a:r>
              <a:rPr lang="en-US" sz="1600" dirty="0">
                <a:cs typeface="Times New Roman" pitchFamily="18" charset="0"/>
              </a:rPr>
              <a:t>PA 1-Call documentation on site ( copy of notification form </a:t>
            </a:r>
            <a:r>
              <a:rPr lang="en-US" sz="1600" dirty="0" smtClean="0">
                <a:cs typeface="Times New Roman" pitchFamily="18" charset="0"/>
              </a:rPr>
              <a:t>	w/registration </a:t>
            </a:r>
            <a:r>
              <a:rPr lang="en-US" sz="1600" dirty="0">
                <a:cs typeface="Times New Roman" pitchFamily="18" charset="0"/>
              </a:rPr>
              <a:t># </a:t>
            </a:r>
            <a:r>
              <a:rPr lang="en-US" sz="1600" dirty="0" smtClean="0">
                <a:cs typeface="Times New Roman" pitchFamily="18" charset="0"/>
              </a:rPr>
              <a:t>or documentation </a:t>
            </a:r>
            <a:r>
              <a:rPr lang="en-US" sz="1600" dirty="0">
                <a:cs typeface="Times New Roman" pitchFamily="18" charset="0"/>
              </a:rPr>
              <a:t>with notification date &amp; registration # ). </a:t>
            </a:r>
          </a:p>
        </p:txBody>
      </p:sp>
      <p:sp>
        <p:nvSpPr>
          <p:cNvPr id="72708" name="Text Box 3"/>
          <p:cNvSpPr txBox="1">
            <a:spLocks noChangeArrowheads="1"/>
          </p:cNvSpPr>
          <p:nvPr/>
        </p:nvSpPr>
        <p:spPr bwMode="auto">
          <a:xfrm>
            <a:off x="2286000" y="152400"/>
            <a:ext cx="4648200" cy="457200"/>
          </a:xfrm>
          <a:prstGeom prst="rect">
            <a:avLst/>
          </a:prstGeom>
          <a:noFill/>
          <a:ln w="9525">
            <a:noFill/>
            <a:miter lim="800000"/>
            <a:headEnd/>
            <a:tailEnd/>
          </a:ln>
        </p:spPr>
        <p:txBody>
          <a:bodyPr>
            <a:spAutoFit/>
          </a:bodyPr>
          <a:lstStyle/>
          <a:p>
            <a:pPr algn="ctr"/>
            <a:r>
              <a:rPr lang="en-US" sz="2400"/>
              <a:t>Quality Assurance</a:t>
            </a:r>
          </a:p>
        </p:txBody>
      </p:sp>
      <p:sp>
        <p:nvSpPr>
          <p:cNvPr id="72709" name="Text Box 4"/>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r>
              <a:rPr lang="en-US" sz="2000"/>
              <a:t>Pipe Replacement Operations</a:t>
            </a:r>
          </a:p>
        </p:txBody>
      </p:sp>
      <p:pic>
        <p:nvPicPr>
          <p:cNvPr id="72723" name="Picture 2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19800" y="3352800"/>
            <a:ext cx="2897188" cy="1739900"/>
          </a:xfrm>
          <a:prstGeom prst="rect">
            <a:avLst/>
          </a:prstGeom>
          <a:noFill/>
          <a:ln w="9525">
            <a:noFill/>
            <a:miter lim="800000"/>
            <a:headEnd/>
            <a:tailEnd/>
          </a:ln>
        </p:spPr>
      </p:pic>
      <p:sp>
        <p:nvSpPr>
          <p:cNvPr id="93211" name="Text Box 27"/>
          <p:cNvSpPr txBox="1">
            <a:spLocks noChangeArrowheads="1"/>
          </p:cNvSpPr>
          <p:nvPr/>
        </p:nvSpPr>
        <p:spPr bwMode="auto">
          <a:xfrm>
            <a:off x="3886200" y="4495800"/>
            <a:ext cx="2133600" cy="1077218"/>
          </a:xfrm>
          <a:prstGeom prst="rect">
            <a:avLst/>
          </a:prstGeom>
          <a:noFill/>
          <a:ln w="9525">
            <a:noFill/>
            <a:miter lim="800000"/>
            <a:headEnd/>
            <a:tailEnd/>
          </a:ln>
        </p:spPr>
        <p:txBody>
          <a:bodyPr wrap="square">
            <a:spAutoFit/>
          </a:bodyPr>
          <a:lstStyle/>
          <a:p>
            <a:r>
              <a:rPr lang="en-US" sz="1600" dirty="0"/>
              <a:t>You </a:t>
            </a:r>
            <a:r>
              <a:rPr lang="en-US" sz="1600" dirty="0" smtClean="0"/>
              <a:t>would want </a:t>
            </a:r>
            <a:r>
              <a:rPr lang="en-US" sz="1600" dirty="0"/>
              <a:t>to </a:t>
            </a:r>
            <a:r>
              <a:rPr lang="en-US" sz="1600" dirty="0" smtClean="0"/>
              <a:t>know this gas line </a:t>
            </a:r>
            <a:r>
              <a:rPr lang="en-US" sz="1600" dirty="0"/>
              <a:t>is </a:t>
            </a:r>
            <a:r>
              <a:rPr lang="en-US" sz="1600" dirty="0" smtClean="0"/>
              <a:t>there </a:t>
            </a:r>
            <a:r>
              <a:rPr lang="en-US" sz="1600" b="1" i="1" dirty="0"/>
              <a:t>“</a:t>
            </a:r>
            <a:r>
              <a:rPr lang="en-US" sz="1600" b="1" i="1" dirty="0" smtClean="0"/>
              <a:t>BEFORE”</a:t>
            </a:r>
            <a:r>
              <a:rPr lang="en-US" sz="1600" dirty="0" smtClean="0"/>
              <a:t> </a:t>
            </a:r>
            <a:r>
              <a:rPr lang="en-US" sz="1600" dirty="0"/>
              <a:t>you </a:t>
            </a:r>
            <a:r>
              <a:rPr lang="en-US" sz="1600" dirty="0" smtClean="0"/>
              <a:t>began </a:t>
            </a:r>
            <a:r>
              <a:rPr lang="en-US" sz="1600" dirty="0"/>
              <a:t>to </a:t>
            </a:r>
            <a:r>
              <a:rPr lang="en-US" sz="1600" dirty="0" smtClean="0"/>
              <a:t>excavate.</a:t>
            </a:r>
            <a:endParaRPr lang="en-US" sz="1600" dirty="0"/>
          </a:p>
        </p:txBody>
      </p:sp>
      <p:sp>
        <p:nvSpPr>
          <p:cNvPr id="93215" name="Text Box 31"/>
          <p:cNvSpPr txBox="1">
            <a:spLocks noChangeArrowheads="1"/>
          </p:cNvSpPr>
          <p:nvPr/>
        </p:nvSpPr>
        <p:spPr bwMode="auto">
          <a:xfrm>
            <a:off x="6705600" y="5181600"/>
            <a:ext cx="1447800" cy="338554"/>
          </a:xfrm>
          <a:prstGeom prst="rect">
            <a:avLst/>
          </a:prstGeom>
          <a:noFill/>
          <a:ln w="9525">
            <a:noFill/>
            <a:miter lim="800000"/>
            <a:headEnd/>
            <a:tailEnd/>
          </a:ln>
        </p:spPr>
        <p:txBody>
          <a:bodyPr>
            <a:spAutoFit/>
          </a:bodyPr>
          <a:lstStyle/>
          <a:p>
            <a:r>
              <a:rPr lang="en-US" sz="1600" b="1" dirty="0" smtClean="0"/>
              <a:t>Know </a:t>
            </a:r>
            <a:r>
              <a:rPr lang="en-US" sz="1400" b="1" dirty="0" smtClean="0"/>
              <a:t>the Law!</a:t>
            </a:r>
            <a:endParaRPr lang="en-US" sz="1400" b="1" dirty="0"/>
          </a:p>
        </p:txBody>
      </p:sp>
      <p:pic>
        <p:nvPicPr>
          <p:cNvPr id="16" name="Picture 2" descr="E79E5B0F"/>
          <p:cNvPicPr>
            <a:picLocks noChangeAspect="1" noChangeArrowheads="1"/>
          </p:cNvPicPr>
          <p:nvPr/>
        </p:nvPicPr>
        <p:blipFill>
          <a:blip r:embed="rId4" cstate="email">
            <a:lum bright="30000" contrast="40000"/>
            <a:extLst>
              <a:ext uri="{28A0092B-C50C-407E-A947-70E740481C1C}">
                <a14:useLocalDpi xmlns:a14="http://schemas.microsoft.com/office/drawing/2010/main"/>
              </a:ext>
            </a:extLst>
          </a:blip>
          <a:srcRect/>
          <a:stretch>
            <a:fillRect/>
          </a:stretch>
        </p:blipFill>
        <p:spPr bwMode="auto">
          <a:xfrm>
            <a:off x="381000" y="3657600"/>
            <a:ext cx="3261676" cy="2438399"/>
          </a:xfrm>
          <a:prstGeom prst="rect">
            <a:avLst/>
          </a:prstGeom>
          <a:ln w="38100" cap="sq">
            <a:solidFill>
              <a:schemeClr val="accent1"/>
            </a:solidFill>
            <a:prstDash val="solid"/>
            <a:miter lim="800000"/>
          </a:ln>
          <a:effectLst/>
          <a:extLst>
            <a:ext uri="{909E8E84-426E-40DD-AFC4-6F175D3DCCD1}">
              <a14:hiddenFill xmlns:a14="http://schemas.microsoft.com/office/drawing/2010/main">
                <a:solidFill>
                  <a:srgbClr val="FFFFFF"/>
                </a:solidFill>
              </a14:hiddenFill>
            </a:ext>
          </a:extLst>
        </p:spPr>
      </p:pic>
      <p:cxnSp>
        <p:nvCxnSpPr>
          <p:cNvPr id="18" name="Straight Arrow Connector 17"/>
          <p:cNvCxnSpPr>
            <a:stCxn id="93211" idx="1"/>
          </p:cNvCxnSpPr>
          <p:nvPr/>
        </p:nvCxnSpPr>
        <p:spPr>
          <a:xfrm flipH="1" flipV="1">
            <a:off x="2362200" y="5029202"/>
            <a:ext cx="1524000" cy="520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731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3"/>
          <p:cNvSpPr>
            <a:spLocks noGrp="1"/>
          </p:cNvSpPr>
          <p:nvPr>
            <p:ph type="sldNum" sz="quarter" idx="4294967295"/>
          </p:nvPr>
        </p:nvSpPr>
        <p:spPr>
          <a:xfrm>
            <a:off x="6553200" y="6356350"/>
            <a:ext cx="2133600" cy="365125"/>
          </a:xfrm>
          <a:prstGeom prst="rect">
            <a:avLst/>
          </a:prstGeom>
          <a:noFill/>
        </p:spPr>
        <p:txBody>
          <a:bodyPr/>
          <a:lstStyle/>
          <a:p>
            <a:r>
              <a:rPr lang="en-US" dirty="0" smtClean="0"/>
              <a:t> </a:t>
            </a:r>
          </a:p>
        </p:txBody>
      </p:sp>
      <p:sp>
        <p:nvSpPr>
          <p:cNvPr id="73732" name="Text Box 3"/>
          <p:cNvSpPr txBox="1">
            <a:spLocks noChangeArrowheads="1"/>
          </p:cNvSpPr>
          <p:nvPr/>
        </p:nvSpPr>
        <p:spPr bwMode="auto">
          <a:xfrm>
            <a:off x="2286000" y="152400"/>
            <a:ext cx="4648200" cy="457200"/>
          </a:xfrm>
          <a:prstGeom prst="rect">
            <a:avLst/>
          </a:prstGeom>
          <a:noFill/>
          <a:ln w="9525">
            <a:noFill/>
            <a:miter lim="800000"/>
            <a:headEnd/>
            <a:tailEnd/>
          </a:ln>
        </p:spPr>
        <p:txBody>
          <a:bodyPr>
            <a:spAutoFit/>
          </a:bodyPr>
          <a:lstStyle/>
          <a:p>
            <a:pPr algn="ctr"/>
            <a:r>
              <a:rPr lang="en-US" sz="2400"/>
              <a:t>Quality Assurance</a:t>
            </a:r>
          </a:p>
        </p:txBody>
      </p:sp>
      <p:sp>
        <p:nvSpPr>
          <p:cNvPr id="73733" name="Text Box 4"/>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r>
              <a:rPr lang="en-US" sz="2000"/>
              <a:t>Pipe Replacement Operations</a:t>
            </a:r>
          </a:p>
        </p:txBody>
      </p:sp>
      <p:sp>
        <p:nvSpPr>
          <p:cNvPr id="73740" name="Text Box 28"/>
          <p:cNvSpPr txBox="1">
            <a:spLocks noChangeArrowheads="1"/>
          </p:cNvSpPr>
          <p:nvPr/>
        </p:nvSpPr>
        <p:spPr bwMode="auto">
          <a:xfrm>
            <a:off x="3124200" y="1295400"/>
            <a:ext cx="3048000" cy="369332"/>
          </a:xfrm>
          <a:prstGeom prst="rect">
            <a:avLst/>
          </a:prstGeom>
          <a:noFill/>
          <a:ln w="9525">
            <a:noFill/>
            <a:miter lim="800000"/>
            <a:headEnd/>
            <a:tailEnd/>
          </a:ln>
        </p:spPr>
        <p:txBody>
          <a:bodyPr>
            <a:spAutoFit/>
          </a:bodyPr>
          <a:lstStyle/>
          <a:p>
            <a:r>
              <a:rPr lang="en-US" sz="1800" b="1" dirty="0"/>
              <a:t>Who</a:t>
            </a:r>
            <a:r>
              <a:rPr lang="en-US" sz="1400" b="1" dirty="0"/>
              <a:t> </a:t>
            </a:r>
            <a:r>
              <a:rPr lang="en-US" sz="1400" b="1" dirty="0" smtClean="0"/>
              <a:t>should make </a:t>
            </a:r>
            <a:r>
              <a:rPr lang="en-US" sz="1400" b="1" dirty="0"/>
              <a:t>the </a:t>
            </a:r>
            <a:r>
              <a:rPr lang="en-US" sz="1400" b="1" dirty="0" smtClean="0"/>
              <a:t>call</a:t>
            </a:r>
            <a:r>
              <a:rPr lang="en-US" sz="1400" b="1" dirty="0"/>
              <a:t>?</a:t>
            </a:r>
          </a:p>
        </p:txBody>
      </p:sp>
      <p:sp>
        <p:nvSpPr>
          <p:cNvPr id="94237" name="Text Box 29"/>
          <p:cNvSpPr txBox="1">
            <a:spLocks noChangeArrowheads="1"/>
          </p:cNvSpPr>
          <p:nvPr/>
        </p:nvSpPr>
        <p:spPr bwMode="auto">
          <a:xfrm>
            <a:off x="304800" y="1600200"/>
            <a:ext cx="8534400" cy="338554"/>
          </a:xfrm>
          <a:prstGeom prst="rect">
            <a:avLst/>
          </a:prstGeom>
          <a:noFill/>
          <a:ln w="9525">
            <a:noFill/>
            <a:miter lim="800000"/>
            <a:headEnd/>
            <a:tailEnd/>
          </a:ln>
        </p:spPr>
        <p:txBody>
          <a:bodyPr>
            <a:spAutoFit/>
          </a:bodyPr>
          <a:lstStyle/>
          <a:p>
            <a:r>
              <a:rPr lang="en-US" sz="1600" dirty="0"/>
              <a:t>All </a:t>
            </a:r>
            <a:r>
              <a:rPr lang="en-US" sz="1600" dirty="0" smtClean="0"/>
              <a:t>contractors, including sub-contractors</a:t>
            </a:r>
            <a:r>
              <a:rPr lang="en-US" sz="1600" dirty="0"/>
              <a:t>, </a:t>
            </a:r>
            <a:r>
              <a:rPr lang="en-US" sz="1600" dirty="0" smtClean="0"/>
              <a:t>must make their own notifications.</a:t>
            </a:r>
            <a:endParaRPr lang="en-US" sz="1600" dirty="0"/>
          </a:p>
        </p:txBody>
      </p:sp>
      <p:sp>
        <p:nvSpPr>
          <p:cNvPr id="94239" name="Text Box 31"/>
          <p:cNvSpPr txBox="1">
            <a:spLocks noChangeArrowheads="1"/>
          </p:cNvSpPr>
          <p:nvPr/>
        </p:nvSpPr>
        <p:spPr bwMode="auto">
          <a:xfrm>
            <a:off x="3048000" y="1905000"/>
            <a:ext cx="3048000" cy="369332"/>
          </a:xfrm>
          <a:prstGeom prst="rect">
            <a:avLst/>
          </a:prstGeom>
          <a:noFill/>
          <a:ln w="9525">
            <a:noFill/>
            <a:miter lim="800000"/>
            <a:headEnd/>
            <a:tailEnd/>
          </a:ln>
        </p:spPr>
        <p:txBody>
          <a:bodyPr wrap="square">
            <a:spAutoFit/>
          </a:bodyPr>
          <a:lstStyle/>
          <a:p>
            <a:r>
              <a:rPr lang="en-US" sz="1800" b="1" dirty="0" smtClean="0"/>
              <a:t>The</a:t>
            </a:r>
            <a:r>
              <a:rPr lang="en-US" sz="1400" b="1" dirty="0" smtClean="0"/>
              <a:t> Departments responsibilities</a:t>
            </a:r>
            <a:endParaRPr lang="en-US" sz="1400" b="1" dirty="0"/>
          </a:p>
        </p:txBody>
      </p:sp>
      <p:sp>
        <p:nvSpPr>
          <p:cNvPr id="94240" name="Text Box 32"/>
          <p:cNvSpPr txBox="1">
            <a:spLocks noChangeArrowheads="1"/>
          </p:cNvSpPr>
          <p:nvPr/>
        </p:nvSpPr>
        <p:spPr bwMode="auto">
          <a:xfrm>
            <a:off x="304800" y="2286000"/>
            <a:ext cx="8534400" cy="584775"/>
          </a:xfrm>
          <a:prstGeom prst="rect">
            <a:avLst/>
          </a:prstGeom>
          <a:noFill/>
          <a:ln w="9525">
            <a:noFill/>
            <a:miter lim="800000"/>
            <a:headEnd/>
            <a:tailEnd/>
          </a:ln>
        </p:spPr>
        <p:txBody>
          <a:bodyPr>
            <a:spAutoFit/>
          </a:bodyPr>
          <a:lstStyle/>
          <a:p>
            <a:r>
              <a:rPr lang="en-US" sz="1600" dirty="0"/>
              <a:t>To </a:t>
            </a:r>
            <a:r>
              <a:rPr lang="en-US" sz="1600" dirty="0" smtClean="0"/>
              <a:t>provide the one call system </a:t>
            </a:r>
            <a:r>
              <a:rPr lang="en-US" sz="1600" dirty="0"/>
              <a:t>with </a:t>
            </a:r>
            <a:r>
              <a:rPr lang="en-US" sz="1600" dirty="0" smtClean="0"/>
              <a:t>specific information </a:t>
            </a:r>
            <a:r>
              <a:rPr lang="en-US" sz="1600" dirty="0"/>
              <a:t>to </a:t>
            </a:r>
            <a:r>
              <a:rPr lang="en-US" sz="1600" dirty="0" smtClean="0"/>
              <a:t>identify </a:t>
            </a:r>
            <a:r>
              <a:rPr lang="en-US" sz="1600" dirty="0"/>
              <a:t>the </a:t>
            </a:r>
            <a:r>
              <a:rPr lang="en-US" sz="1600" i="1" dirty="0" smtClean="0">
                <a:solidFill>
                  <a:srgbClr val="FF0000"/>
                </a:solidFill>
              </a:rPr>
              <a:t>site</a:t>
            </a:r>
            <a:r>
              <a:rPr lang="en-US" sz="1600" dirty="0" smtClean="0"/>
              <a:t> </a:t>
            </a:r>
            <a:r>
              <a:rPr lang="en-US" sz="1600" dirty="0"/>
              <a:t>so </a:t>
            </a:r>
            <a:r>
              <a:rPr lang="en-US" sz="1600" dirty="0" smtClean="0"/>
              <a:t>that facility owners are able to provide indications </a:t>
            </a:r>
            <a:r>
              <a:rPr lang="en-US" sz="1600" dirty="0"/>
              <a:t>of </a:t>
            </a:r>
            <a:r>
              <a:rPr lang="en-US" sz="1600" dirty="0" smtClean="0"/>
              <a:t>their lines</a:t>
            </a:r>
            <a:r>
              <a:rPr lang="en-US" sz="1600" dirty="0"/>
              <a:t>.</a:t>
            </a:r>
          </a:p>
        </p:txBody>
      </p:sp>
      <p:sp>
        <p:nvSpPr>
          <p:cNvPr id="94242" name="Text Box 34"/>
          <p:cNvSpPr txBox="1">
            <a:spLocks noChangeArrowheads="1"/>
          </p:cNvSpPr>
          <p:nvPr/>
        </p:nvSpPr>
        <p:spPr bwMode="auto">
          <a:xfrm>
            <a:off x="304800" y="2895600"/>
            <a:ext cx="8534400" cy="584775"/>
          </a:xfrm>
          <a:prstGeom prst="rect">
            <a:avLst/>
          </a:prstGeom>
          <a:noFill/>
          <a:ln w="9525">
            <a:noFill/>
            <a:miter lim="800000"/>
            <a:headEnd/>
            <a:tailEnd/>
          </a:ln>
        </p:spPr>
        <p:txBody>
          <a:bodyPr>
            <a:spAutoFit/>
          </a:bodyPr>
          <a:lstStyle/>
          <a:p>
            <a:r>
              <a:rPr lang="en-US" sz="1600" dirty="0"/>
              <a:t>A </a:t>
            </a:r>
            <a:r>
              <a:rPr lang="en-US" sz="1600" dirty="0" smtClean="0"/>
              <a:t>contractor shall use </a:t>
            </a:r>
            <a:r>
              <a:rPr lang="en-US" sz="1600" dirty="0"/>
              <a:t>the </a:t>
            </a:r>
            <a:r>
              <a:rPr lang="en-US" sz="1600" dirty="0" smtClean="0"/>
              <a:t>color </a:t>
            </a:r>
            <a:r>
              <a:rPr lang="en-US" sz="1600" dirty="0"/>
              <a:t>“</a:t>
            </a:r>
            <a:r>
              <a:rPr lang="en-US" sz="1600" dirty="0" smtClean="0"/>
              <a:t>WHITE” </a:t>
            </a:r>
            <a:r>
              <a:rPr lang="en-US" sz="1600" dirty="0"/>
              <a:t>to </a:t>
            </a:r>
            <a:r>
              <a:rPr lang="en-US" sz="1600" dirty="0" smtClean="0"/>
              <a:t>mark </a:t>
            </a:r>
            <a:r>
              <a:rPr lang="en-US" sz="1600" dirty="0"/>
              <a:t>a </a:t>
            </a:r>
            <a:r>
              <a:rPr lang="en-US" sz="1600" dirty="0" smtClean="0"/>
              <a:t>proposed excavation </a:t>
            </a:r>
            <a:r>
              <a:rPr lang="en-US" sz="1600" i="1" dirty="0" smtClean="0">
                <a:solidFill>
                  <a:srgbClr val="FF0000"/>
                </a:solidFill>
              </a:rPr>
              <a:t>site</a:t>
            </a:r>
            <a:r>
              <a:rPr lang="en-US" sz="1600" dirty="0" smtClean="0"/>
              <a:t> when exact site information cannot be provided. </a:t>
            </a:r>
            <a:r>
              <a:rPr lang="en-US" sz="1600" b="1" dirty="0" smtClean="0"/>
              <a:t>This includes the shoulder and tail ditch as well as the roadway.</a:t>
            </a:r>
            <a:endParaRPr lang="en-US" sz="1600" b="1" dirty="0"/>
          </a:p>
        </p:txBody>
      </p:sp>
      <p:sp>
        <p:nvSpPr>
          <p:cNvPr id="94244" name="Text Box 36"/>
          <p:cNvSpPr txBox="1">
            <a:spLocks noChangeArrowheads="1"/>
          </p:cNvSpPr>
          <p:nvPr/>
        </p:nvSpPr>
        <p:spPr bwMode="auto">
          <a:xfrm>
            <a:off x="304800" y="3657600"/>
            <a:ext cx="8534400" cy="584775"/>
          </a:xfrm>
          <a:prstGeom prst="rect">
            <a:avLst/>
          </a:prstGeom>
          <a:noFill/>
          <a:ln w="9525">
            <a:noFill/>
            <a:miter lim="800000"/>
            <a:headEnd/>
            <a:tailEnd/>
          </a:ln>
        </p:spPr>
        <p:txBody>
          <a:bodyPr>
            <a:spAutoFit/>
          </a:bodyPr>
          <a:lstStyle/>
          <a:p>
            <a:r>
              <a:rPr lang="en-US" sz="1600" dirty="0"/>
              <a:t>Notification </a:t>
            </a:r>
            <a:r>
              <a:rPr lang="en-US" sz="1600" dirty="0" smtClean="0"/>
              <a:t>shall </a:t>
            </a:r>
            <a:r>
              <a:rPr lang="en-US" sz="1600" dirty="0"/>
              <a:t>be </a:t>
            </a:r>
            <a:r>
              <a:rPr lang="en-US" sz="1600" dirty="0" smtClean="0"/>
              <a:t>not less than three </a:t>
            </a:r>
            <a:r>
              <a:rPr lang="en-US" sz="1600" dirty="0"/>
              <a:t>nor </a:t>
            </a:r>
            <a:r>
              <a:rPr lang="en-US" sz="1600" dirty="0" smtClean="0"/>
              <a:t>more than ten </a:t>
            </a:r>
            <a:r>
              <a:rPr lang="en-US" sz="1600" i="1" dirty="0" smtClean="0">
                <a:solidFill>
                  <a:srgbClr val="FF0000"/>
                </a:solidFill>
              </a:rPr>
              <a:t>working days</a:t>
            </a:r>
            <a:r>
              <a:rPr lang="en-US" sz="1600" dirty="0" smtClean="0"/>
              <a:t> </a:t>
            </a:r>
            <a:r>
              <a:rPr lang="en-US" sz="1600" dirty="0"/>
              <a:t>in </a:t>
            </a:r>
            <a:r>
              <a:rPr lang="en-US" sz="1600" dirty="0" smtClean="0"/>
              <a:t>advance </a:t>
            </a:r>
            <a:r>
              <a:rPr lang="en-US" sz="1600" dirty="0"/>
              <a:t>of </a:t>
            </a:r>
            <a:r>
              <a:rPr lang="en-US" sz="1600" dirty="0" smtClean="0"/>
              <a:t>beginning excavation </a:t>
            </a:r>
            <a:r>
              <a:rPr lang="en-US" sz="1600" dirty="0"/>
              <a:t>or </a:t>
            </a:r>
            <a:r>
              <a:rPr lang="en-US" sz="1600" dirty="0" smtClean="0"/>
              <a:t>demolition work</a:t>
            </a:r>
            <a:r>
              <a:rPr lang="en-US" sz="1600" dirty="0"/>
              <a:t>. </a:t>
            </a:r>
          </a:p>
        </p:txBody>
      </p:sp>
      <p:sp>
        <p:nvSpPr>
          <p:cNvPr id="94245" name="Text Box 37"/>
          <p:cNvSpPr txBox="1">
            <a:spLocks noChangeArrowheads="1"/>
          </p:cNvSpPr>
          <p:nvPr/>
        </p:nvSpPr>
        <p:spPr bwMode="auto">
          <a:xfrm>
            <a:off x="228600" y="4648200"/>
            <a:ext cx="8534400" cy="338554"/>
          </a:xfrm>
          <a:prstGeom prst="rect">
            <a:avLst/>
          </a:prstGeom>
          <a:noFill/>
          <a:ln w="9525">
            <a:noFill/>
            <a:miter lim="800000"/>
            <a:headEnd/>
            <a:tailEnd/>
          </a:ln>
        </p:spPr>
        <p:txBody>
          <a:bodyPr>
            <a:spAutoFit/>
          </a:bodyPr>
          <a:lstStyle/>
          <a:p>
            <a:r>
              <a:rPr lang="en-US" sz="1600" i="1" dirty="0">
                <a:solidFill>
                  <a:srgbClr val="FF0000"/>
                </a:solidFill>
              </a:rPr>
              <a:t>Site</a:t>
            </a:r>
            <a:r>
              <a:rPr lang="en-US" sz="1600" dirty="0"/>
              <a:t>:  The </a:t>
            </a:r>
            <a:r>
              <a:rPr lang="en-US" sz="1600" dirty="0" smtClean="0"/>
              <a:t>specific place where excavation </a:t>
            </a:r>
            <a:r>
              <a:rPr lang="en-US" sz="1600" dirty="0"/>
              <a:t>or </a:t>
            </a:r>
            <a:r>
              <a:rPr lang="en-US" sz="1600" dirty="0" smtClean="0"/>
              <a:t>demolition work </a:t>
            </a:r>
            <a:r>
              <a:rPr lang="en-US" sz="1600" dirty="0"/>
              <a:t>is </a:t>
            </a:r>
            <a:r>
              <a:rPr lang="en-US" sz="1600" dirty="0" smtClean="0"/>
              <a:t>planned </a:t>
            </a:r>
            <a:r>
              <a:rPr lang="en-US" sz="1600" dirty="0"/>
              <a:t>to be performed.</a:t>
            </a:r>
          </a:p>
        </p:txBody>
      </p:sp>
      <p:sp>
        <p:nvSpPr>
          <p:cNvPr id="94246" name="Text Box 38"/>
          <p:cNvSpPr txBox="1">
            <a:spLocks noChangeArrowheads="1"/>
          </p:cNvSpPr>
          <p:nvPr/>
        </p:nvSpPr>
        <p:spPr bwMode="auto">
          <a:xfrm>
            <a:off x="228600" y="5181600"/>
            <a:ext cx="8534400" cy="584775"/>
          </a:xfrm>
          <a:prstGeom prst="rect">
            <a:avLst/>
          </a:prstGeom>
          <a:noFill/>
          <a:ln w="9525">
            <a:noFill/>
            <a:miter lim="800000"/>
            <a:headEnd/>
            <a:tailEnd/>
          </a:ln>
        </p:spPr>
        <p:txBody>
          <a:bodyPr>
            <a:spAutoFit/>
          </a:bodyPr>
          <a:lstStyle/>
          <a:p>
            <a:r>
              <a:rPr lang="en-US" sz="1600" i="1" dirty="0">
                <a:solidFill>
                  <a:srgbClr val="FF0000"/>
                </a:solidFill>
              </a:rPr>
              <a:t>Working Day</a:t>
            </a:r>
            <a:r>
              <a:rPr lang="en-US" sz="1600" dirty="0"/>
              <a:t>:  A </a:t>
            </a:r>
            <a:r>
              <a:rPr lang="en-US" sz="1600" dirty="0" smtClean="0"/>
              <a:t>working day means any day except </a:t>
            </a:r>
            <a:r>
              <a:rPr lang="en-US" sz="1600" dirty="0"/>
              <a:t>a </a:t>
            </a:r>
            <a:r>
              <a:rPr lang="en-US" sz="1600" dirty="0" smtClean="0"/>
              <a:t>Saturday </a:t>
            </a:r>
            <a:r>
              <a:rPr lang="en-US" sz="1600" dirty="0"/>
              <a:t>and Sunday or a Legal Holiday </a:t>
            </a:r>
            <a:r>
              <a:rPr lang="en-US" sz="1600" dirty="0" smtClean="0"/>
              <a:t>prescribed </a:t>
            </a:r>
            <a:r>
              <a:rPr lang="en-US" sz="1600" dirty="0"/>
              <a:t>by the </a:t>
            </a:r>
            <a:r>
              <a:rPr lang="en-US" sz="1600" dirty="0" smtClean="0"/>
              <a:t>act </a:t>
            </a:r>
            <a:r>
              <a:rPr lang="en-US" sz="1600" dirty="0"/>
              <a:t>of </a:t>
            </a:r>
            <a:r>
              <a:rPr lang="en-US" sz="1600" dirty="0" smtClean="0"/>
              <a:t>the General Assembly</a:t>
            </a:r>
            <a:r>
              <a:rPr lang="en-US" sz="1600" dirty="0"/>
              <a:t>.</a:t>
            </a:r>
          </a:p>
        </p:txBody>
      </p:sp>
      <p:sp>
        <p:nvSpPr>
          <p:cNvPr id="15" name="TextBox 14"/>
          <p:cNvSpPr txBox="1"/>
          <p:nvPr/>
        </p:nvSpPr>
        <p:spPr>
          <a:xfrm>
            <a:off x="3505200" y="4267200"/>
            <a:ext cx="2743200" cy="369332"/>
          </a:xfrm>
          <a:prstGeom prst="rect">
            <a:avLst/>
          </a:prstGeom>
          <a:noFill/>
        </p:spPr>
        <p:txBody>
          <a:bodyPr wrap="square" rtlCol="0">
            <a:spAutoFit/>
          </a:bodyPr>
          <a:lstStyle/>
          <a:p>
            <a:r>
              <a:rPr lang="en-US" sz="1800" b="1" dirty="0" smtClean="0"/>
              <a:t>Definitions</a:t>
            </a:r>
            <a:endParaRPr lang="en-US" sz="1800" b="1" dirty="0"/>
          </a:p>
        </p:txBody>
      </p:sp>
    </p:spTree>
    <p:extLst>
      <p:ext uri="{BB962C8B-B14F-4D97-AF65-F5344CB8AC3E}">
        <p14:creationId xmlns:p14="http://schemas.microsoft.com/office/powerpoint/2010/main" val="278627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219200"/>
            <a:ext cx="3461285" cy="4648200"/>
          </a:xfrm>
          <a:prstGeom prst="rect">
            <a:avLst/>
          </a:prstGeom>
          <a:noFill/>
          <a:ln w="9525">
            <a:noFill/>
            <a:miter lim="800000"/>
            <a:headEnd/>
            <a:tailEnd/>
          </a:ln>
        </p:spPr>
      </p:pic>
      <p:pic>
        <p:nvPicPr>
          <p:cNvPr id="6656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00600" y="1219200"/>
            <a:ext cx="3387540" cy="4648200"/>
          </a:xfrm>
          <a:prstGeom prst="rect">
            <a:avLst/>
          </a:prstGeom>
          <a:noFill/>
          <a:ln w="9525">
            <a:noFill/>
            <a:miter lim="800000"/>
            <a:headEnd/>
            <a:tailEnd/>
          </a:ln>
        </p:spPr>
      </p:pic>
      <p:sp>
        <p:nvSpPr>
          <p:cNvPr id="5" name="TextBox 4"/>
          <p:cNvSpPr txBox="1"/>
          <p:nvPr/>
        </p:nvSpPr>
        <p:spPr>
          <a:xfrm>
            <a:off x="304800" y="5867400"/>
            <a:ext cx="8382000" cy="830997"/>
          </a:xfrm>
          <a:prstGeom prst="rect">
            <a:avLst/>
          </a:prstGeom>
          <a:noFill/>
        </p:spPr>
        <p:txBody>
          <a:bodyPr wrap="square" rtlCol="0">
            <a:spAutoFit/>
          </a:bodyPr>
          <a:lstStyle/>
          <a:p>
            <a:r>
              <a:rPr lang="en-US" sz="1600" b="1" dirty="0" smtClean="0"/>
              <a:t>Disruption of any one of these services can adversely impact day to day life, and unexpectedly finding any one of these during an excavation operation can be very costly, both in terms of human life and dollars.</a:t>
            </a:r>
            <a:endParaRPr lang="en-US" sz="1600" b="1" dirty="0"/>
          </a:p>
        </p:txBody>
      </p:sp>
      <p:sp>
        <p:nvSpPr>
          <p:cNvPr id="6" name="TextBox 5"/>
          <p:cNvSpPr txBox="1"/>
          <p:nvPr/>
        </p:nvSpPr>
        <p:spPr>
          <a:xfrm>
            <a:off x="2895600" y="228600"/>
            <a:ext cx="3657600" cy="461665"/>
          </a:xfrm>
          <a:prstGeom prst="rect">
            <a:avLst/>
          </a:prstGeom>
          <a:noFill/>
        </p:spPr>
        <p:txBody>
          <a:bodyPr wrap="square" rtlCol="0">
            <a:spAutoFit/>
          </a:bodyPr>
          <a:lstStyle/>
          <a:p>
            <a:pPr algn="ctr"/>
            <a:r>
              <a:rPr lang="en-US" sz="2400" dirty="0" smtClean="0"/>
              <a:t>Quality Assurance</a:t>
            </a:r>
            <a:endParaRPr lang="en-US" sz="2400" dirty="0"/>
          </a:p>
        </p:txBody>
      </p:sp>
      <p:sp>
        <p:nvSpPr>
          <p:cNvPr id="7" name="TextBox 6"/>
          <p:cNvSpPr txBox="1"/>
          <p:nvPr/>
        </p:nvSpPr>
        <p:spPr>
          <a:xfrm>
            <a:off x="2971800" y="609600"/>
            <a:ext cx="3429000" cy="400110"/>
          </a:xfrm>
          <a:prstGeom prst="rect">
            <a:avLst/>
          </a:prstGeom>
          <a:noFill/>
        </p:spPr>
        <p:txBody>
          <a:bodyPr wrap="square" rtlCol="0">
            <a:spAutoFit/>
          </a:bodyPr>
          <a:lstStyle/>
          <a:p>
            <a:pPr algn="ctr"/>
            <a:r>
              <a:rPr lang="en-US" sz="2000" dirty="0" smtClean="0"/>
              <a:t>Pipe Replacement Operations</a:t>
            </a:r>
            <a:endParaRPr lang="en-US" sz="2000" dirty="0"/>
          </a:p>
        </p:txBody>
      </p:sp>
    </p:spTree>
    <p:extLst>
      <p:ext uri="{BB962C8B-B14F-4D97-AF65-F5344CB8AC3E}">
        <p14:creationId xmlns:p14="http://schemas.microsoft.com/office/powerpoint/2010/main" val="161013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rogthomas\Desktop\Pictures 5-10-12\CIMG188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1717737" y="1025463"/>
            <a:ext cx="5403725" cy="5334000"/>
          </a:xfrm>
          <a:prstGeom prst="rect">
            <a:avLst/>
          </a:prstGeom>
          <a:ln w="38100" cap="sq">
            <a:solidFill>
              <a:schemeClr val="accent1"/>
            </a:solidFill>
            <a:prstDash val="solid"/>
            <a:miter lim="800000"/>
          </a:ln>
          <a:effectLst/>
        </p:spPr>
      </p:pic>
      <p:cxnSp>
        <p:nvCxnSpPr>
          <p:cNvPr id="4" name="Straight Connector 3"/>
          <p:cNvCxnSpPr/>
          <p:nvPr/>
        </p:nvCxnSpPr>
        <p:spPr>
          <a:xfrm>
            <a:off x="2133600" y="3200400"/>
            <a:ext cx="1066800" cy="0"/>
          </a:xfrm>
          <a:prstGeom prst="line">
            <a:avLst/>
          </a:prstGeom>
          <a:ln>
            <a:solidFill>
              <a:srgbClr val="C00000"/>
            </a:solidFill>
          </a:ln>
        </p:spPr>
        <p:style>
          <a:lnRef idx="3">
            <a:schemeClr val="accent6"/>
          </a:lnRef>
          <a:fillRef idx="0">
            <a:schemeClr val="accent6"/>
          </a:fillRef>
          <a:effectRef idx="2">
            <a:schemeClr val="accent6"/>
          </a:effectRef>
          <a:fontRef idx="minor">
            <a:schemeClr val="tx1"/>
          </a:fontRef>
        </p:style>
      </p:cxnSp>
      <p:sp>
        <p:nvSpPr>
          <p:cNvPr id="5" name="TextBox 4"/>
          <p:cNvSpPr txBox="1"/>
          <p:nvPr/>
        </p:nvSpPr>
        <p:spPr>
          <a:xfrm>
            <a:off x="2362200" y="304800"/>
            <a:ext cx="4953000" cy="400110"/>
          </a:xfrm>
          <a:prstGeom prst="rect">
            <a:avLst/>
          </a:prstGeom>
          <a:noFill/>
        </p:spPr>
        <p:txBody>
          <a:bodyPr wrap="square" rtlCol="0">
            <a:spAutoFit/>
          </a:bodyPr>
          <a:lstStyle/>
          <a:p>
            <a:r>
              <a:rPr lang="en-US" sz="2000" dirty="0" smtClean="0"/>
              <a:t>Sample of a typical one call response</a:t>
            </a:r>
            <a:endParaRPr lang="en-US" sz="2000" dirty="0"/>
          </a:p>
        </p:txBody>
      </p:sp>
    </p:spTree>
    <p:extLst>
      <p:ext uri="{BB962C8B-B14F-4D97-AF65-F5344CB8AC3E}">
        <p14:creationId xmlns:p14="http://schemas.microsoft.com/office/powerpoint/2010/main" val="428230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Content Placeholder 4"/>
          <p:cNvSpPr>
            <a:spLocks noGrp="1"/>
          </p:cNvSpPr>
          <p:nvPr>
            <p:ph sz="half" idx="1"/>
          </p:nvPr>
        </p:nvSpPr>
        <p:spPr/>
        <p:txBody>
          <a:bodyPr>
            <a:normAutofit lnSpcReduction="10000"/>
          </a:bodyPr>
          <a:lstStyle/>
          <a:p>
            <a:r>
              <a:rPr lang="en-US" dirty="0" smtClean="0">
                <a:effectLst>
                  <a:glow rad="101600">
                    <a:schemeClr val="accent1">
                      <a:satMod val="175000"/>
                      <a:alpha val="40000"/>
                    </a:schemeClr>
                  </a:glow>
                </a:effectLst>
                <a:hlinkClick r:id="rId3" action="ppaction://hlinksldjump"/>
              </a:rPr>
              <a:t>Define Maintenance Planning Strategies</a:t>
            </a:r>
            <a:endParaRPr lang="en-US" dirty="0" smtClean="0">
              <a:effectLst>
                <a:glow rad="101600">
                  <a:schemeClr val="accent1">
                    <a:satMod val="175000"/>
                    <a:alpha val="40000"/>
                  </a:schemeClr>
                </a:glow>
              </a:effectLst>
            </a:endParaRPr>
          </a:p>
          <a:p>
            <a:r>
              <a:rPr lang="en-US" dirty="0" smtClean="0">
                <a:effectLst>
                  <a:glow rad="101600">
                    <a:schemeClr val="accent2">
                      <a:satMod val="175000"/>
                      <a:alpha val="40000"/>
                    </a:schemeClr>
                  </a:glow>
                </a:effectLst>
                <a:hlinkClick r:id="rId4" action="ppaction://hlinksldjump"/>
              </a:rPr>
              <a:t>Identify reactive and proactive maintenance strategies</a:t>
            </a:r>
            <a:endParaRPr lang="en-US" dirty="0" smtClean="0">
              <a:effectLst>
                <a:glow rad="101600">
                  <a:schemeClr val="accent2">
                    <a:satMod val="175000"/>
                    <a:alpha val="40000"/>
                  </a:schemeClr>
                </a:glow>
              </a:effectLst>
            </a:endParaRPr>
          </a:p>
          <a:p>
            <a:r>
              <a:rPr lang="en-US" dirty="0" smtClean="0">
                <a:effectLst>
                  <a:glow rad="101600">
                    <a:schemeClr val="accent1">
                      <a:satMod val="175000"/>
                      <a:alpha val="40000"/>
                    </a:schemeClr>
                  </a:glow>
                </a:effectLst>
                <a:hlinkClick r:id="rId5" action="ppaction://hlinksldjump"/>
              </a:rPr>
              <a:t>Compare and contrast the different maintenance planning strategies</a:t>
            </a:r>
            <a:endParaRPr lang="en-US" dirty="0" smtClean="0">
              <a:solidFill>
                <a:srgbClr val="FF0000"/>
              </a:solidFill>
              <a:effectLst>
                <a:glow rad="101600">
                  <a:schemeClr val="accent1">
                    <a:satMod val="175000"/>
                    <a:alpha val="40000"/>
                  </a:schemeClr>
                </a:glow>
              </a:effectLst>
            </a:endParaRPr>
          </a:p>
          <a:p>
            <a:endParaRPr lang="en-US" dirty="0"/>
          </a:p>
        </p:txBody>
      </p:sp>
      <p:sp>
        <p:nvSpPr>
          <p:cNvPr id="2" name="Text Placeholder 1"/>
          <p:cNvSpPr>
            <a:spLocks noGrp="1"/>
          </p:cNvSpPr>
          <p:nvPr>
            <p:ph type="body" sz="quarter" idx="10"/>
          </p:nvPr>
        </p:nvSpPr>
        <p:spPr/>
        <p:txBody>
          <a:bodyPr>
            <a:normAutofit fontScale="92500" lnSpcReduction="20000"/>
          </a:bodyPr>
          <a:lstStyle/>
          <a:p>
            <a:pPr>
              <a:buAutoNum type="arabicPeriod"/>
            </a:pPr>
            <a:r>
              <a:rPr lang="fr-FR" dirty="0" err="1"/>
              <a:t>Demand</a:t>
            </a:r>
            <a:r>
              <a:rPr lang="fr-FR" dirty="0"/>
              <a:t> Maintenance</a:t>
            </a:r>
          </a:p>
          <a:p>
            <a:pPr>
              <a:buAutoNum type="arabicPeriod"/>
            </a:pPr>
            <a:r>
              <a:rPr lang="fr-FR" dirty="0" err="1"/>
              <a:t>Preventative</a:t>
            </a:r>
            <a:r>
              <a:rPr lang="fr-FR" dirty="0"/>
              <a:t> </a:t>
            </a:r>
            <a:r>
              <a:rPr lang="fr-FR" dirty="0" smtClean="0"/>
              <a:t>Maintenance</a:t>
            </a:r>
          </a:p>
          <a:p>
            <a:pPr>
              <a:buAutoNum type="arabicPeriod"/>
            </a:pPr>
            <a:r>
              <a:rPr lang="fr-FR" dirty="0" err="1" smtClean="0"/>
              <a:t>Cyclical</a:t>
            </a:r>
            <a:r>
              <a:rPr lang="fr-FR" dirty="0" smtClean="0"/>
              <a:t> </a:t>
            </a:r>
            <a:r>
              <a:rPr lang="fr-FR" dirty="0" err="1"/>
              <a:t>Preventative</a:t>
            </a:r>
            <a:r>
              <a:rPr lang="fr-FR" dirty="0"/>
              <a:t> </a:t>
            </a:r>
            <a:r>
              <a:rPr lang="fr-FR" dirty="0" smtClean="0"/>
              <a:t>Maintenance</a:t>
            </a:r>
          </a:p>
          <a:p>
            <a:pPr>
              <a:buAutoNum type="arabicPeriod"/>
            </a:pPr>
            <a:r>
              <a:rPr lang="fr-FR" dirty="0" smtClean="0"/>
              <a:t>Surface </a:t>
            </a:r>
            <a:r>
              <a:rPr lang="fr-FR" dirty="0" err="1"/>
              <a:t>Improvement</a:t>
            </a:r>
            <a:r>
              <a:rPr lang="fr-FR" dirty="0"/>
              <a:t> </a:t>
            </a:r>
            <a:r>
              <a:rPr lang="fr-FR" dirty="0" err="1" smtClean="0"/>
              <a:t>Preparation</a:t>
            </a:r>
            <a:endParaRPr lang="fr-FR" dirty="0"/>
          </a:p>
        </p:txBody>
      </p:sp>
      <p:sp>
        <p:nvSpPr>
          <p:cNvPr id="5"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16393314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rogthomas\Desktop\Pictures 5-10-12\CIMG188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60000">
            <a:off x="2542196" y="-1838143"/>
            <a:ext cx="3250090" cy="7669329"/>
          </a:xfrm>
          <a:prstGeom prst="rect">
            <a:avLst/>
          </a:prstGeom>
          <a:ln w="38100" cap="sq">
            <a:solidFill>
              <a:schemeClr val="accent1"/>
            </a:solidFill>
            <a:prstDash val="solid"/>
            <a:miter lim="800000"/>
          </a:ln>
          <a:effectLst/>
        </p:spPr>
      </p:pic>
      <p:cxnSp>
        <p:nvCxnSpPr>
          <p:cNvPr id="6" name="Straight Connector 5"/>
          <p:cNvCxnSpPr/>
          <p:nvPr/>
        </p:nvCxnSpPr>
        <p:spPr>
          <a:xfrm>
            <a:off x="609600" y="1752600"/>
            <a:ext cx="1676400" cy="0"/>
          </a:xfrm>
          <a:prstGeom prst="line">
            <a:avLst/>
          </a:prstGeom>
          <a:ln>
            <a:solidFill>
              <a:srgbClr val="C00000"/>
            </a:solidFill>
          </a:ln>
        </p:spPr>
        <p:style>
          <a:lnRef idx="3">
            <a:schemeClr val="accent6"/>
          </a:lnRef>
          <a:fillRef idx="0">
            <a:schemeClr val="accent6"/>
          </a:fillRef>
          <a:effectRef idx="2">
            <a:schemeClr val="accent6"/>
          </a:effectRef>
          <a:fontRef idx="minor">
            <a:schemeClr val="tx1"/>
          </a:fontRef>
        </p:style>
      </p:cxnSp>
      <p:pic>
        <p:nvPicPr>
          <p:cNvPr id="4" name="Picture 2" descr="C:\Documents and Settings\rogthomas\Desktop\Pictures 5-10-12\CIMG1890.JPG"/>
          <p:cNvPicPr>
            <a:picLocks noChangeAspect="1" noChangeArrowheads="1"/>
          </p:cNvPicPr>
          <p:nvPr/>
        </p:nvPicPr>
        <p:blipFill>
          <a:blip r:embed="rId4" cstate="email">
            <a:lum bright="10000"/>
            <a:extLst>
              <a:ext uri="{28A0092B-C50C-407E-A947-70E740481C1C}">
                <a14:useLocalDpi xmlns:a14="http://schemas.microsoft.com/office/drawing/2010/main"/>
              </a:ext>
            </a:extLst>
          </a:blip>
          <a:srcRect/>
          <a:stretch>
            <a:fillRect/>
          </a:stretch>
        </p:blipFill>
        <p:spPr bwMode="auto">
          <a:xfrm rot="5400000">
            <a:off x="4183270" y="1988930"/>
            <a:ext cx="4587460" cy="4724400"/>
          </a:xfrm>
          <a:prstGeom prst="rect">
            <a:avLst/>
          </a:prstGeom>
          <a:ln w="38100" cap="sq">
            <a:solidFill>
              <a:schemeClr val="accent1"/>
            </a:solidFill>
            <a:prstDash val="solid"/>
            <a:miter lim="800000"/>
          </a:ln>
          <a:effectLst/>
        </p:spPr>
      </p:pic>
      <p:sp>
        <p:nvSpPr>
          <p:cNvPr id="5" name="TextBox 4"/>
          <p:cNvSpPr txBox="1"/>
          <p:nvPr/>
        </p:nvSpPr>
        <p:spPr>
          <a:xfrm>
            <a:off x="381000" y="4038600"/>
            <a:ext cx="3048000" cy="1815882"/>
          </a:xfrm>
          <a:prstGeom prst="rect">
            <a:avLst/>
          </a:prstGeom>
          <a:noFill/>
        </p:spPr>
        <p:txBody>
          <a:bodyPr wrap="square" rtlCol="0">
            <a:spAutoFit/>
          </a:bodyPr>
          <a:lstStyle/>
          <a:p>
            <a:r>
              <a:rPr lang="en-US" sz="1600" dirty="0" smtClean="0"/>
              <a:t>Items of importance on the notification are:</a:t>
            </a:r>
          </a:p>
          <a:p>
            <a:r>
              <a:rPr lang="en-US" sz="1600" dirty="0" smtClean="0"/>
              <a:t>The “lawful start date”</a:t>
            </a:r>
          </a:p>
          <a:p>
            <a:r>
              <a:rPr lang="en-US" sz="1600" dirty="0" smtClean="0"/>
              <a:t>Responding utilities replies:        (i.e.  clear, did not respond or area marked).</a:t>
            </a:r>
            <a:endParaRPr lang="en-US" sz="1600" dirty="0"/>
          </a:p>
        </p:txBody>
      </p:sp>
    </p:spTree>
    <p:extLst>
      <p:ext uri="{BB962C8B-B14F-4D97-AF65-F5344CB8AC3E}">
        <p14:creationId xmlns:p14="http://schemas.microsoft.com/office/powerpoint/2010/main" val="306950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 CALL6.bmp"/>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9600" y="609600"/>
            <a:ext cx="4419600" cy="2944558"/>
          </a:xfrm>
          <a:prstGeom prst="rect">
            <a:avLst/>
          </a:prstGeom>
          <a:ln w="38100" cap="sq">
            <a:solidFill>
              <a:srgbClr val="00B0F0"/>
            </a:solidFill>
            <a:prstDash val="solid"/>
            <a:miter lim="800000"/>
          </a:ln>
          <a:effectLst/>
        </p:spPr>
      </p:pic>
      <p:pic>
        <p:nvPicPr>
          <p:cNvPr id="3" name="Picture 2" descr="1 CALL 8.bmp"/>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3352800"/>
            <a:ext cx="4381857" cy="2919412"/>
          </a:xfrm>
          <a:prstGeom prst="rect">
            <a:avLst/>
          </a:prstGeom>
          <a:ln w="38100" cap="sq">
            <a:solidFill>
              <a:srgbClr val="00B0F0"/>
            </a:solidFill>
            <a:prstDash val="solid"/>
            <a:miter lim="800000"/>
          </a:ln>
          <a:effectLst/>
        </p:spPr>
      </p:pic>
      <p:sp>
        <p:nvSpPr>
          <p:cNvPr id="4" name="TextBox 3"/>
          <p:cNvSpPr txBox="1"/>
          <p:nvPr/>
        </p:nvSpPr>
        <p:spPr>
          <a:xfrm>
            <a:off x="457200" y="1905000"/>
            <a:ext cx="3352800" cy="707886"/>
          </a:xfrm>
          <a:prstGeom prst="rect">
            <a:avLst/>
          </a:prstGeom>
          <a:noFill/>
        </p:spPr>
        <p:txBody>
          <a:bodyPr wrap="square" rtlCol="0">
            <a:spAutoFit/>
          </a:bodyPr>
          <a:lstStyle/>
          <a:p>
            <a:r>
              <a:rPr lang="en-US" sz="2000" dirty="0" smtClean="0"/>
              <a:t>Do you still think that making the call is not important?</a:t>
            </a:r>
            <a:endParaRPr lang="en-US" sz="2000" dirty="0"/>
          </a:p>
        </p:txBody>
      </p:sp>
    </p:spTree>
    <p:extLst>
      <p:ext uri="{BB962C8B-B14F-4D97-AF65-F5344CB8AC3E}">
        <p14:creationId xmlns:p14="http://schemas.microsoft.com/office/powerpoint/2010/main" val="190010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 CALL 2.bmp"/>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5800" y="609600"/>
            <a:ext cx="4381070" cy="2971800"/>
          </a:xfrm>
          <a:prstGeom prst="rect">
            <a:avLst/>
          </a:prstGeom>
          <a:ln w="38100" cap="sq">
            <a:solidFill>
              <a:srgbClr val="00B0F0"/>
            </a:solidFill>
            <a:prstDash val="solid"/>
            <a:miter lim="800000"/>
          </a:ln>
          <a:effectLst/>
        </p:spPr>
      </p:pic>
      <p:pic>
        <p:nvPicPr>
          <p:cNvPr id="3" name="Picture 2" descr="untitled.bmp"/>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3276600"/>
            <a:ext cx="4419600" cy="2916216"/>
          </a:xfrm>
          <a:prstGeom prst="rect">
            <a:avLst/>
          </a:prstGeom>
          <a:ln w="38100" cap="sq">
            <a:solidFill>
              <a:srgbClr val="00B0F0"/>
            </a:solidFill>
            <a:prstDash val="solid"/>
            <a:miter lim="800000"/>
          </a:ln>
          <a:effectLst/>
        </p:spPr>
      </p:pic>
      <p:sp>
        <p:nvSpPr>
          <p:cNvPr id="4" name="TextBox 3"/>
          <p:cNvSpPr txBox="1"/>
          <p:nvPr/>
        </p:nvSpPr>
        <p:spPr>
          <a:xfrm>
            <a:off x="685800" y="1905000"/>
            <a:ext cx="3581400" cy="400110"/>
          </a:xfrm>
          <a:prstGeom prst="rect">
            <a:avLst/>
          </a:prstGeom>
          <a:noFill/>
        </p:spPr>
        <p:txBody>
          <a:bodyPr wrap="square" rtlCol="0">
            <a:spAutoFit/>
          </a:bodyPr>
          <a:lstStyle/>
          <a:p>
            <a:r>
              <a:rPr lang="en-US" sz="2000" dirty="0" smtClean="0"/>
              <a:t>This bear didn’t make the call!</a:t>
            </a:r>
            <a:endParaRPr lang="en-US" sz="2000" dirty="0"/>
          </a:p>
        </p:txBody>
      </p:sp>
    </p:spTree>
    <p:extLst>
      <p:ext uri="{BB962C8B-B14F-4D97-AF65-F5344CB8AC3E}">
        <p14:creationId xmlns:p14="http://schemas.microsoft.com/office/powerpoint/2010/main" val="307203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B35B1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762000"/>
            <a:ext cx="4114800" cy="3076186"/>
          </a:xfrm>
          <a:prstGeom prst="rect">
            <a:avLst/>
          </a:prstGeom>
          <a:ln w="38100" cap="sq">
            <a:solidFill>
              <a:schemeClr val="accent1"/>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5124" name="Picture 4" descr="B4EF7A3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8200" y="762000"/>
            <a:ext cx="4191000" cy="3071240"/>
          </a:xfrm>
          <a:prstGeom prst="rect">
            <a:avLst/>
          </a:prstGeom>
          <a:ln w="38100" cap="sq">
            <a:solidFill>
              <a:schemeClr val="accent1"/>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5" name="Picture 2" descr="BB0B09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62200" y="3886200"/>
            <a:ext cx="4114800" cy="2842639"/>
          </a:xfrm>
          <a:prstGeom prst="rect">
            <a:avLst/>
          </a:prstGeom>
          <a:ln w="38100" cap="sq">
            <a:solidFill>
              <a:schemeClr val="accent1"/>
            </a:solidFill>
            <a:prstDash val="solid"/>
            <a:miter lim="800000"/>
          </a:ln>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62200" y="228600"/>
            <a:ext cx="4698722" cy="338554"/>
          </a:xfrm>
          <a:prstGeom prst="rect">
            <a:avLst/>
          </a:prstGeom>
          <a:noFill/>
        </p:spPr>
        <p:txBody>
          <a:bodyPr wrap="none" rtlCol="0">
            <a:spAutoFit/>
          </a:bodyPr>
          <a:lstStyle/>
          <a:p>
            <a:r>
              <a:rPr lang="en-US" sz="1600" dirty="0" smtClean="0"/>
              <a:t>Disruption of fiber optic cables can be very expensive!</a:t>
            </a:r>
            <a:endParaRPr lang="en-US" sz="1600" dirty="0"/>
          </a:p>
        </p:txBody>
      </p:sp>
      <p:sp>
        <p:nvSpPr>
          <p:cNvPr id="7" name="TextBox 6"/>
          <p:cNvSpPr txBox="1"/>
          <p:nvPr/>
        </p:nvSpPr>
        <p:spPr>
          <a:xfrm>
            <a:off x="6705600" y="4343400"/>
            <a:ext cx="2057400" cy="830997"/>
          </a:xfrm>
          <a:prstGeom prst="rect">
            <a:avLst/>
          </a:prstGeom>
          <a:noFill/>
        </p:spPr>
        <p:txBody>
          <a:bodyPr wrap="square" rtlCol="0">
            <a:spAutoFit/>
          </a:bodyPr>
          <a:lstStyle/>
          <a:p>
            <a:r>
              <a:rPr lang="en-US" sz="1600" dirty="0" smtClean="0"/>
              <a:t>Areas where utilities are marked should be hand dug.</a:t>
            </a:r>
            <a:endParaRPr lang="en-US" sz="1600" dirty="0"/>
          </a:p>
        </p:txBody>
      </p:sp>
    </p:spTree>
    <p:extLst>
      <p:ext uri="{BB962C8B-B14F-4D97-AF65-F5344CB8AC3E}">
        <p14:creationId xmlns:p14="http://schemas.microsoft.com/office/powerpoint/2010/main" val="179036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711DBDE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457200"/>
            <a:ext cx="7844974" cy="600779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914400" y="5943600"/>
            <a:ext cx="4800600" cy="307777"/>
          </a:xfrm>
          <a:prstGeom prst="rect">
            <a:avLst/>
          </a:prstGeom>
          <a:noFill/>
        </p:spPr>
        <p:txBody>
          <a:bodyPr wrap="square" rtlCol="0">
            <a:spAutoFit/>
          </a:bodyPr>
          <a:lstStyle/>
          <a:p>
            <a:r>
              <a:rPr lang="en-US" sz="1400" b="1" dirty="0" smtClean="0">
                <a:solidFill>
                  <a:srgbClr val="C00000"/>
                </a:solidFill>
              </a:rPr>
              <a:t>You would want to know this cable was there before you dig.</a:t>
            </a:r>
            <a:endParaRPr lang="en-US" sz="1400" b="1" dirty="0">
              <a:solidFill>
                <a:srgbClr val="C00000"/>
              </a:solidFill>
            </a:endParaRPr>
          </a:p>
        </p:txBody>
      </p:sp>
      <p:cxnSp>
        <p:nvCxnSpPr>
          <p:cNvPr id="5" name="Straight Connector 4"/>
          <p:cNvCxnSpPr/>
          <p:nvPr/>
        </p:nvCxnSpPr>
        <p:spPr bwMode="auto">
          <a:xfrm>
            <a:off x="5715000" y="6019800"/>
            <a:ext cx="914400" cy="914400"/>
          </a:xfrm>
          <a:prstGeom prst="line">
            <a:avLst/>
          </a:prstGeom>
          <a:noFill/>
          <a:ln w="9525" cap="flat" cmpd="sng" algn="ctr">
            <a:noFill/>
            <a:prstDash val="solid"/>
            <a:round/>
            <a:headEnd type="none" w="med" len="med"/>
            <a:tailEnd type="none" w="med" len="med"/>
          </a:ln>
          <a:effectLst/>
        </p:spPr>
      </p:cxnSp>
      <p:sp>
        <p:nvSpPr>
          <p:cNvPr id="10" name="Oval 9"/>
          <p:cNvSpPr/>
          <p:nvPr/>
        </p:nvSpPr>
        <p:spPr bwMode="auto">
          <a:xfrm>
            <a:off x="2819400" y="2819400"/>
            <a:ext cx="1676400" cy="346234"/>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endParaRPr>
          </a:p>
        </p:txBody>
      </p:sp>
      <p:sp>
        <p:nvSpPr>
          <p:cNvPr id="11" name="Oval 10"/>
          <p:cNvSpPr/>
          <p:nvPr/>
        </p:nvSpPr>
        <p:spPr bwMode="auto">
          <a:xfrm>
            <a:off x="3124200" y="2743200"/>
            <a:ext cx="1066800" cy="19050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endParaRPr>
          </a:p>
        </p:txBody>
      </p:sp>
      <p:sp>
        <p:nvSpPr>
          <p:cNvPr id="12" name="Oval 11"/>
          <p:cNvSpPr/>
          <p:nvPr/>
        </p:nvSpPr>
        <p:spPr bwMode="auto">
          <a:xfrm>
            <a:off x="3276600" y="2743200"/>
            <a:ext cx="914400" cy="914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endParaRPr>
          </a:p>
        </p:txBody>
      </p:sp>
      <p:sp>
        <p:nvSpPr>
          <p:cNvPr id="17" name="Oval 16"/>
          <p:cNvSpPr/>
          <p:nvPr/>
        </p:nvSpPr>
        <p:spPr bwMode="auto">
          <a:xfrm>
            <a:off x="3200400" y="2743200"/>
            <a:ext cx="914400" cy="167640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endParaRPr>
          </a:p>
        </p:txBody>
      </p:sp>
      <p:cxnSp>
        <p:nvCxnSpPr>
          <p:cNvPr id="19" name="Straight Connector 18"/>
          <p:cNvCxnSpPr/>
          <p:nvPr/>
        </p:nvCxnSpPr>
        <p:spPr bwMode="auto">
          <a:xfrm>
            <a:off x="5791200" y="6096000"/>
            <a:ext cx="609600" cy="0"/>
          </a:xfrm>
          <a:prstGeom prst="line">
            <a:avLst/>
          </a:prstGeom>
          <a:noFill/>
          <a:ln w="19050" cap="flat" cmpd="sng" algn="ctr">
            <a:solidFill>
              <a:srgbClr val="FF0000"/>
            </a:solidFill>
            <a:prstDash val="solid"/>
            <a:round/>
            <a:headEnd type="none" w="med" len="med"/>
            <a:tailEnd type="none" w="med" len="med"/>
          </a:ln>
          <a:effectLst/>
        </p:spPr>
      </p:cxnSp>
      <p:cxnSp>
        <p:nvCxnSpPr>
          <p:cNvPr id="21" name="Straight Arrow Connector 20"/>
          <p:cNvCxnSpPr/>
          <p:nvPr/>
        </p:nvCxnSpPr>
        <p:spPr bwMode="auto">
          <a:xfrm flipH="1" flipV="1">
            <a:off x="3962400" y="4267200"/>
            <a:ext cx="2419911" cy="1845703"/>
          </a:xfrm>
          <a:prstGeom prst="straightConnector1">
            <a:avLst/>
          </a:prstGeom>
          <a:noFill/>
          <a:ln w="19050" cap="flat" cmpd="sng" algn="ctr">
            <a:solidFill>
              <a:srgbClr val="FF0000"/>
            </a:solidFill>
            <a:prstDash val="solid"/>
            <a:round/>
            <a:headEnd type="none" w="med" len="med"/>
            <a:tailEnd type="arrow"/>
          </a:ln>
          <a:effectLst/>
        </p:spPr>
      </p:cxnSp>
      <p:sp>
        <p:nvSpPr>
          <p:cNvPr id="16" name="Oval 15"/>
          <p:cNvSpPr/>
          <p:nvPr/>
        </p:nvSpPr>
        <p:spPr>
          <a:xfrm>
            <a:off x="6858000" y="3124200"/>
            <a:ext cx="1219200" cy="1905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V="1">
            <a:off x="6400800" y="4953000"/>
            <a:ext cx="762000" cy="1143000"/>
          </a:xfrm>
          <a:prstGeom prst="straightConnector1">
            <a:avLst/>
          </a:prstGeom>
          <a:ln w="158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10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Slide Number Placeholder 3"/>
          <p:cNvSpPr>
            <a:spLocks noGrp="1"/>
          </p:cNvSpPr>
          <p:nvPr>
            <p:ph type="sldNum" sz="quarter" idx="4294967295"/>
          </p:nvPr>
        </p:nvSpPr>
        <p:spPr>
          <a:xfrm>
            <a:off x="6553200" y="6356350"/>
            <a:ext cx="2133600" cy="365125"/>
          </a:xfrm>
          <a:prstGeom prst="rect">
            <a:avLst/>
          </a:prstGeom>
          <a:noFill/>
        </p:spPr>
        <p:txBody>
          <a:bodyPr/>
          <a:lstStyle/>
          <a:p>
            <a:r>
              <a:rPr lang="en-US" dirty="0" smtClean="0"/>
              <a:t> </a:t>
            </a:r>
          </a:p>
        </p:txBody>
      </p:sp>
      <p:sp>
        <p:nvSpPr>
          <p:cNvPr id="1029" name="Text Box 2"/>
          <p:cNvSpPr txBox="1">
            <a:spLocks noChangeArrowheads="1"/>
          </p:cNvSpPr>
          <p:nvPr/>
        </p:nvSpPr>
        <p:spPr bwMode="auto">
          <a:xfrm>
            <a:off x="457200" y="990600"/>
            <a:ext cx="8305800" cy="2031325"/>
          </a:xfrm>
          <a:prstGeom prst="rect">
            <a:avLst/>
          </a:prstGeom>
          <a:noFill/>
          <a:ln w="9525">
            <a:noFill/>
            <a:miter lim="800000"/>
            <a:headEnd/>
            <a:tailEnd/>
          </a:ln>
        </p:spPr>
        <p:txBody>
          <a:bodyPr wrap="square">
            <a:spAutoFit/>
          </a:bodyPr>
          <a:lstStyle/>
          <a:p>
            <a:pPr marL="342900" indent="-342900">
              <a:buAutoNum type="alphaUcPeriod"/>
            </a:pPr>
            <a:r>
              <a:rPr lang="en-US" sz="1400" b="1" dirty="0" smtClean="0">
                <a:cs typeface="Times New Roman" pitchFamily="18" charset="0"/>
              </a:rPr>
              <a:t>6</a:t>
            </a:r>
            <a:r>
              <a:rPr lang="en-US" sz="1400" b="1" dirty="0">
                <a:cs typeface="Times New Roman" pitchFamily="18" charset="0"/>
              </a:rPr>
              <a:t>.  </a:t>
            </a:r>
            <a:r>
              <a:rPr lang="en-US" sz="1400" b="1" dirty="0" smtClean="0">
                <a:cs typeface="Times New Roman" pitchFamily="18" charset="0"/>
              </a:rPr>
              <a:t>Location/Length   </a:t>
            </a:r>
            <a:r>
              <a:rPr lang="en-US" sz="1400" b="1" dirty="0">
                <a:cs typeface="Times New Roman" pitchFamily="18" charset="0"/>
              </a:rPr>
              <a:t/>
            </a:r>
            <a:br>
              <a:rPr lang="en-US" sz="1400" b="1" dirty="0">
                <a:cs typeface="Times New Roman" pitchFamily="18" charset="0"/>
              </a:rPr>
            </a:br>
            <a:r>
              <a:rPr lang="en-US" sz="1400" b="1" dirty="0">
                <a:cs typeface="Times New Roman" pitchFamily="18" charset="0"/>
              </a:rPr>
              <a:t>          </a:t>
            </a:r>
            <a:r>
              <a:rPr lang="en-US" sz="1400" b="1" dirty="0" smtClean="0">
                <a:cs typeface="Times New Roman" pitchFamily="18" charset="0"/>
              </a:rPr>
              <a:t> </a:t>
            </a:r>
            <a:r>
              <a:rPr lang="en-US" sz="1400" dirty="0">
                <a:cs typeface="Times New Roman" pitchFamily="18" charset="0"/>
              </a:rPr>
              <a:t>1.   </a:t>
            </a:r>
            <a:r>
              <a:rPr lang="en-US" sz="1400" dirty="0" smtClean="0">
                <a:cs typeface="Times New Roman" pitchFamily="18" charset="0"/>
              </a:rPr>
              <a:t> </a:t>
            </a:r>
            <a:r>
              <a:rPr lang="en-US" sz="1600" dirty="0" smtClean="0">
                <a:cs typeface="Times New Roman" pitchFamily="18" charset="0"/>
              </a:rPr>
              <a:t>Pipe </a:t>
            </a:r>
            <a:r>
              <a:rPr lang="en-US" sz="1600" dirty="0">
                <a:cs typeface="Times New Roman" pitchFamily="18" charset="0"/>
              </a:rPr>
              <a:t>including any inlet, endwall or end section does not meet the alignment </a:t>
            </a:r>
            <a:r>
              <a:rPr lang="en-US" sz="1600" dirty="0" smtClean="0">
                <a:cs typeface="Times New Roman" pitchFamily="18" charset="0"/>
              </a:rPr>
              <a:t>    	     and </a:t>
            </a:r>
            <a:r>
              <a:rPr lang="en-US" sz="1600" dirty="0">
                <a:cs typeface="Times New Roman" pitchFamily="18" charset="0"/>
              </a:rPr>
              <a:t>grade </a:t>
            </a:r>
            <a:r>
              <a:rPr lang="en-US" sz="1600" dirty="0" smtClean="0">
                <a:cs typeface="Times New Roman" pitchFamily="18" charset="0"/>
              </a:rPr>
              <a:t>line</a:t>
            </a:r>
            <a:r>
              <a:rPr lang="en-US" sz="1600" dirty="0">
                <a:cs typeface="Times New Roman" pitchFamily="18" charset="0"/>
              </a:rPr>
              <a:t> </a:t>
            </a:r>
            <a:r>
              <a:rPr lang="en-US" sz="1600" dirty="0" smtClean="0">
                <a:cs typeface="Times New Roman" pitchFamily="18" charset="0"/>
              </a:rPr>
              <a:t>and </a:t>
            </a:r>
            <a:r>
              <a:rPr lang="en-US" sz="1600" dirty="0">
                <a:cs typeface="Times New Roman" pitchFamily="18" charset="0"/>
              </a:rPr>
              <a:t>does not meet the slope / flowline intercept. </a:t>
            </a:r>
            <a:br>
              <a:rPr lang="en-US" sz="1600" dirty="0">
                <a:cs typeface="Times New Roman" pitchFamily="18" charset="0"/>
              </a:rPr>
            </a:br>
            <a:r>
              <a:rPr lang="en-US" sz="1600" dirty="0">
                <a:cs typeface="Times New Roman" pitchFamily="18" charset="0"/>
              </a:rPr>
              <a:t>        </a:t>
            </a:r>
            <a:r>
              <a:rPr lang="en-US" sz="1600" dirty="0" smtClean="0">
                <a:cs typeface="Times New Roman" pitchFamily="18" charset="0"/>
              </a:rPr>
              <a:t>  3</a:t>
            </a:r>
            <a:r>
              <a:rPr lang="en-US" sz="1600" dirty="0">
                <a:cs typeface="Times New Roman" pitchFamily="18" charset="0"/>
              </a:rPr>
              <a:t>.   Pipe including any inlet, endwall or end section meets the alignment </a:t>
            </a:r>
            <a:r>
              <a:rPr lang="en-US" sz="1600" dirty="0" smtClean="0">
                <a:cs typeface="Times New Roman" pitchFamily="18" charset="0"/>
              </a:rPr>
              <a:t>and grade </a:t>
            </a:r>
            <a:r>
              <a:rPr lang="en-US" sz="1600" dirty="0">
                <a:cs typeface="Times New Roman" pitchFamily="18" charset="0"/>
              </a:rPr>
              <a:t>line </a:t>
            </a:r>
            <a:r>
              <a:rPr lang="en-US" sz="1600" dirty="0" smtClean="0">
                <a:cs typeface="Times New Roman" pitchFamily="18" charset="0"/>
              </a:rPr>
              <a:t>  	     of </a:t>
            </a:r>
            <a:r>
              <a:rPr lang="en-US" sz="1600" dirty="0">
                <a:cs typeface="Times New Roman" pitchFamily="18" charset="0"/>
              </a:rPr>
              <a:t>the </a:t>
            </a:r>
            <a:r>
              <a:rPr lang="en-US" sz="1600" dirty="0" smtClean="0">
                <a:cs typeface="Times New Roman" pitchFamily="18" charset="0"/>
              </a:rPr>
              <a:t>watercourse </a:t>
            </a:r>
            <a:r>
              <a:rPr lang="en-US" sz="1600" dirty="0">
                <a:cs typeface="Times New Roman" pitchFamily="18" charset="0"/>
              </a:rPr>
              <a:t>but does not extend beyond the slope </a:t>
            </a:r>
            <a:r>
              <a:rPr lang="en-US" sz="1600" dirty="0" smtClean="0">
                <a:cs typeface="Times New Roman" pitchFamily="18" charset="0"/>
              </a:rPr>
              <a:t>/ flowline intercept</a:t>
            </a:r>
            <a:r>
              <a:rPr lang="en-US" sz="1600" dirty="0">
                <a:cs typeface="Times New Roman" pitchFamily="18" charset="0"/>
              </a:rPr>
              <a:t>. </a:t>
            </a:r>
            <a:br>
              <a:rPr lang="en-US" sz="1600" dirty="0">
                <a:cs typeface="Times New Roman" pitchFamily="18" charset="0"/>
              </a:rPr>
            </a:br>
            <a:r>
              <a:rPr lang="en-US" sz="1600" dirty="0">
                <a:cs typeface="Times New Roman" pitchFamily="18" charset="0"/>
              </a:rPr>
              <a:t>         </a:t>
            </a:r>
            <a:r>
              <a:rPr lang="en-US" sz="1600" dirty="0" smtClean="0">
                <a:cs typeface="Times New Roman" pitchFamily="18" charset="0"/>
              </a:rPr>
              <a:t> 5</a:t>
            </a:r>
            <a:r>
              <a:rPr lang="en-US" sz="1600" dirty="0">
                <a:cs typeface="Times New Roman" pitchFamily="18" charset="0"/>
              </a:rPr>
              <a:t>.   Pipe including any inlet, endwall or end section meets the alignment and </a:t>
            </a:r>
            <a:r>
              <a:rPr lang="en-US" sz="1600" dirty="0" smtClean="0">
                <a:cs typeface="Times New Roman" pitchFamily="18" charset="0"/>
              </a:rPr>
              <a:t>	               	     grade </a:t>
            </a:r>
            <a:r>
              <a:rPr lang="en-US" sz="1600" dirty="0">
                <a:cs typeface="Times New Roman" pitchFamily="18" charset="0"/>
              </a:rPr>
              <a:t>line of </a:t>
            </a:r>
            <a:r>
              <a:rPr lang="en-US" sz="1600" dirty="0" smtClean="0">
                <a:cs typeface="Times New Roman" pitchFamily="18" charset="0"/>
              </a:rPr>
              <a:t>the watercourse </a:t>
            </a:r>
            <a:r>
              <a:rPr lang="en-US" sz="1600" dirty="0">
                <a:cs typeface="Times New Roman" pitchFamily="18" charset="0"/>
              </a:rPr>
              <a:t>and extends beyond the slope / flowline </a:t>
            </a:r>
            <a:r>
              <a:rPr lang="en-US" sz="1600" dirty="0" smtClean="0">
                <a:cs typeface="Times New Roman" pitchFamily="18" charset="0"/>
              </a:rPr>
              <a:t>intercept for </a:t>
            </a:r>
            <a:r>
              <a:rPr lang="en-US" sz="1600" dirty="0">
                <a:cs typeface="Times New Roman" pitchFamily="18" charset="0"/>
              </a:rPr>
              <a:t>a </a:t>
            </a:r>
            <a:r>
              <a:rPr lang="en-US" sz="1600" dirty="0" smtClean="0">
                <a:cs typeface="Times New Roman" pitchFamily="18" charset="0"/>
              </a:rPr>
              <a:t>  	     distance </a:t>
            </a:r>
            <a:r>
              <a:rPr lang="en-US" sz="1600" dirty="0">
                <a:cs typeface="Times New Roman" pitchFamily="18" charset="0"/>
              </a:rPr>
              <a:t>of 1’ or </a:t>
            </a:r>
            <a:r>
              <a:rPr lang="en-US" sz="1600" dirty="0" smtClean="0">
                <a:cs typeface="Times New Roman" pitchFamily="18" charset="0"/>
              </a:rPr>
              <a:t>a </a:t>
            </a:r>
            <a:r>
              <a:rPr lang="en-US" sz="1600" dirty="0">
                <a:cs typeface="Times New Roman" pitchFamily="18" charset="0"/>
              </a:rPr>
              <a:t>distance sufficient to insure or </a:t>
            </a:r>
            <a:r>
              <a:rPr lang="en-US" sz="1600" dirty="0" smtClean="0">
                <a:cs typeface="Times New Roman" pitchFamily="18" charset="0"/>
              </a:rPr>
              <a:t>improve the </a:t>
            </a:r>
            <a:r>
              <a:rPr lang="en-US" sz="1600" dirty="0">
                <a:cs typeface="Times New Roman" pitchFamily="18" charset="0"/>
              </a:rPr>
              <a:t>stability of the slope. </a:t>
            </a:r>
          </a:p>
        </p:txBody>
      </p:sp>
      <p:sp>
        <p:nvSpPr>
          <p:cNvPr id="1030" name="Text Box 3"/>
          <p:cNvSpPr txBox="1">
            <a:spLocks noChangeArrowheads="1"/>
          </p:cNvSpPr>
          <p:nvPr/>
        </p:nvSpPr>
        <p:spPr bwMode="auto">
          <a:xfrm>
            <a:off x="2286000" y="152400"/>
            <a:ext cx="4648200" cy="457200"/>
          </a:xfrm>
          <a:prstGeom prst="rect">
            <a:avLst/>
          </a:prstGeom>
          <a:noFill/>
          <a:ln w="9525">
            <a:noFill/>
            <a:miter lim="800000"/>
            <a:headEnd/>
            <a:tailEnd/>
          </a:ln>
        </p:spPr>
        <p:txBody>
          <a:bodyPr>
            <a:spAutoFit/>
          </a:bodyPr>
          <a:lstStyle/>
          <a:p>
            <a:pPr algn="ctr"/>
            <a:r>
              <a:rPr lang="en-US" sz="2400"/>
              <a:t>Quality Assurance</a:t>
            </a:r>
          </a:p>
        </p:txBody>
      </p:sp>
      <p:sp>
        <p:nvSpPr>
          <p:cNvPr id="1031" name="Text Box 4"/>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r>
              <a:rPr lang="en-US" sz="2000"/>
              <a:t>Pipe Replacement Operations</a:t>
            </a:r>
          </a:p>
        </p:txBody>
      </p:sp>
      <p:graphicFrame>
        <p:nvGraphicFramePr>
          <p:cNvPr id="1026" name="Object 25"/>
          <p:cNvGraphicFramePr>
            <a:graphicFrameLocks noChangeAspect="1"/>
          </p:cNvGraphicFramePr>
          <p:nvPr/>
        </p:nvGraphicFramePr>
        <p:xfrm>
          <a:off x="228600" y="3124200"/>
          <a:ext cx="4268788" cy="3200400"/>
        </p:xfrm>
        <a:graphic>
          <a:graphicData uri="http://schemas.openxmlformats.org/presentationml/2006/ole">
            <mc:AlternateContent xmlns:mc="http://schemas.openxmlformats.org/markup-compatibility/2006">
              <mc:Choice xmlns:v="urn:schemas-microsoft-com:vml" Requires="v">
                <p:oleObj spid="_x0000_s474184" name="Slide" r:id="rId4" imgW="4572000" imgH="3429000" progId="PowerPoint.Slide.8">
                  <p:embed/>
                </p:oleObj>
              </mc:Choice>
              <mc:Fallback>
                <p:oleObj name="Slide" r:id="rId4" imgW="4572000" imgH="3429000"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124200"/>
                        <a:ext cx="4268788"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26"/>
          <p:cNvGraphicFramePr>
            <a:graphicFrameLocks noChangeAspect="1"/>
          </p:cNvGraphicFramePr>
          <p:nvPr/>
        </p:nvGraphicFramePr>
        <p:xfrm>
          <a:off x="4572000" y="3124200"/>
          <a:ext cx="4268788" cy="3200400"/>
        </p:xfrm>
        <a:graphic>
          <a:graphicData uri="http://schemas.openxmlformats.org/presentationml/2006/ole">
            <mc:AlternateContent xmlns:mc="http://schemas.openxmlformats.org/markup-compatibility/2006">
              <mc:Choice xmlns:v="urn:schemas-microsoft-com:vml" Requires="v">
                <p:oleObj spid="_x0000_s474185" name="Slide" r:id="rId6" imgW="4572000" imgH="3429000" progId="PowerPoint.Slide.8">
                  <p:embed/>
                </p:oleObj>
              </mc:Choice>
              <mc:Fallback>
                <p:oleObj name="Slide" r:id="rId6" imgW="4572000" imgH="3429000" progId="PowerPoint.Slid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124200"/>
                        <a:ext cx="4268788"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2708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2"/>
          <p:cNvSpPr txBox="1">
            <a:spLocks noChangeArrowheads="1"/>
          </p:cNvSpPr>
          <p:nvPr/>
        </p:nvSpPr>
        <p:spPr bwMode="auto">
          <a:xfrm>
            <a:off x="1752600" y="0"/>
            <a:ext cx="5715000" cy="457200"/>
          </a:xfrm>
          <a:prstGeom prst="rect">
            <a:avLst/>
          </a:prstGeom>
          <a:noFill/>
          <a:ln w="9525">
            <a:noFill/>
            <a:miter lim="800000"/>
            <a:headEnd/>
            <a:tailEnd/>
          </a:ln>
        </p:spPr>
        <p:txBody>
          <a:bodyPr>
            <a:spAutoFit/>
          </a:bodyPr>
          <a:lstStyle/>
          <a:p>
            <a:pPr algn="ctr"/>
            <a:r>
              <a:rPr lang="en-US" sz="2400"/>
              <a:t>Vertical Alignment Problems</a:t>
            </a:r>
          </a:p>
        </p:txBody>
      </p:sp>
      <p:sp>
        <p:nvSpPr>
          <p:cNvPr id="46084" name="Text Box 4"/>
          <p:cNvSpPr txBox="1">
            <a:spLocks noChangeArrowheads="1"/>
          </p:cNvSpPr>
          <p:nvPr/>
        </p:nvSpPr>
        <p:spPr bwMode="auto">
          <a:xfrm>
            <a:off x="4191000" y="609600"/>
            <a:ext cx="4724400" cy="830997"/>
          </a:xfrm>
          <a:prstGeom prst="rect">
            <a:avLst/>
          </a:prstGeom>
          <a:noFill/>
          <a:ln w="9525">
            <a:noFill/>
            <a:miter lim="800000"/>
            <a:headEnd/>
            <a:tailEnd/>
          </a:ln>
        </p:spPr>
        <p:txBody>
          <a:bodyPr wrap="square">
            <a:spAutoFit/>
          </a:bodyPr>
          <a:lstStyle/>
          <a:p>
            <a:r>
              <a:rPr lang="en-US" sz="1600" dirty="0"/>
              <a:t>When </a:t>
            </a:r>
            <a:r>
              <a:rPr lang="en-US" sz="1600" dirty="0" smtClean="0"/>
              <a:t>lowering </a:t>
            </a:r>
            <a:r>
              <a:rPr lang="en-US" sz="1600" dirty="0"/>
              <a:t>the </a:t>
            </a:r>
            <a:r>
              <a:rPr lang="en-US" sz="1600" dirty="0" smtClean="0"/>
              <a:t>elevation </a:t>
            </a:r>
            <a:r>
              <a:rPr lang="en-US" sz="1600" dirty="0"/>
              <a:t>of the </a:t>
            </a:r>
            <a:r>
              <a:rPr lang="en-US" sz="1600" dirty="0" smtClean="0"/>
              <a:t>outlet </a:t>
            </a:r>
            <a:r>
              <a:rPr lang="en-US" sz="1600" dirty="0"/>
              <a:t>is not </a:t>
            </a:r>
            <a:r>
              <a:rPr lang="en-US" sz="1600" dirty="0" smtClean="0"/>
              <a:t>practical</a:t>
            </a:r>
            <a:r>
              <a:rPr lang="en-US" sz="1600" dirty="0"/>
              <a:t>, </a:t>
            </a:r>
            <a:r>
              <a:rPr lang="en-US" sz="1600" dirty="0" smtClean="0"/>
              <a:t>every effort should </a:t>
            </a:r>
            <a:r>
              <a:rPr lang="en-US" sz="1600" dirty="0"/>
              <a:t>be </a:t>
            </a:r>
            <a:r>
              <a:rPr lang="en-US" sz="1600" dirty="0" smtClean="0"/>
              <a:t>made </a:t>
            </a:r>
            <a:r>
              <a:rPr lang="en-US" sz="1600" dirty="0"/>
              <a:t>to </a:t>
            </a:r>
            <a:r>
              <a:rPr lang="en-US" sz="1600" dirty="0" smtClean="0"/>
              <a:t>stabilize that area </a:t>
            </a:r>
            <a:r>
              <a:rPr lang="en-US" sz="1600" dirty="0"/>
              <a:t>of the </a:t>
            </a:r>
            <a:r>
              <a:rPr lang="en-US" sz="1600" dirty="0" smtClean="0"/>
              <a:t>slope receiving water.</a:t>
            </a:r>
            <a:endParaRPr lang="en-US" sz="1600" dirty="0"/>
          </a:p>
        </p:txBody>
      </p:sp>
      <p:pic>
        <p:nvPicPr>
          <p:cNvPr id="46090" name="Picture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685800"/>
            <a:ext cx="3656013" cy="2740025"/>
          </a:xfrm>
          <a:prstGeom prst="rect">
            <a:avLst/>
          </a:prstGeom>
          <a:noFill/>
          <a:ln w="38100">
            <a:solidFill>
              <a:schemeClr val="accent1"/>
            </a:solidFill>
            <a:miter lim="800000"/>
            <a:headEnd/>
            <a:tailEnd/>
          </a:ln>
        </p:spPr>
      </p:pic>
      <p:pic>
        <p:nvPicPr>
          <p:cNvPr id="46092" name="Picture 1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8200" y="1828800"/>
            <a:ext cx="3656013" cy="2741613"/>
          </a:xfrm>
          <a:prstGeom prst="rect">
            <a:avLst/>
          </a:prstGeom>
          <a:noFill/>
          <a:ln w="38100">
            <a:solidFill>
              <a:schemeClr val="accent1"/>
            </a:solidFill>
            <a:miter lim="800000"/>
            <a:headEnd/>
            <a:tailEnd/>
          </a:ln>
        </p:spPr>
      </p:pic>
      <p:pic>
        <p:nvPicPr>
          <p:cNvPr id="46091" name="Picture 1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3400" y="3810000"/>
            <a:ext cx="3656013" cy="2740025"/>
          </a:xfrm>
          <a:prstGeom prst="rect">
            <a:avLst/>
          </a:prstGeom>
          <a:noFill/>
          <a:ln w="38100">
            <a:solidFill>
              <a:schemeClr val="accent1"/>
            </a:solidFill>
            <a:miter lim="800000"/>
            <a:headEnd/>
            <a:tailEnd/>
          </a:ln>
        </p:spPr>
      </p:pic>
      <p:sp>
        <p:nvSpPr>
          <p:cNvPr id="46094" name="Freeform 14"/>
          <p:cNvSpPr>
            <a:spLocks/>
          </p:cNvSpPr>
          <p:nvPr/>
        </p:nvSpPr>
        <p:spPr bwMode="auto">
          <a:xfrm>
            <a:off x="2046288" y="1755775"/>
            <a:ext cx="696912" cy="479425"/>
          </a:xfrm>
          <a:custGeom>
            <a:avLst/>
            <a:gdLst>
              <a:gd name="T0" fmla="*/ 2147483647 w 439"/>
              <a:gd name="T1" fmla="*/ 2147483647 h 302"/>
              <a:gd name="T2" fmla="*/ 2147483647 w 439"/>
              <a:gd name="T3" fmla="*/ 2147483647 h 302"/>
              <a:gd name="T4" fmla="*/ 2147483647 w 439"/>
              <a:gd name="T5" fmla="*/ 2147483647 h 302"/>
              <a:gd name="T6" fmla="*/ 0 w 439"/>
              <a:gd name="T7" fmla="*/ 2147483647 h 302"/>
              <a:gd name="T8" fmla="*/ 2147483647 w 439"/>
              <a:gd name="T9" fmla="*/ 2147483647 h 302"/>
              <a:gd name="T10" fmla="*/ 2147483647 w 439"/>
              <a:gd name="T11" fmla="*/ 2147483647 h 302"/>
              <a:gd name="T12" fmla="*/ 2147483647 w 439"/>
              <a:gd name="T13" fmla="*/ 2147483647 h 302"/>
              <a:gd name="T14" fmla="*/ 2147483647 w 439"/>
              <a:gd name="T15" fmla="*/ 0 h 302"/>
              <a:gd name="T16" fmla="*/ 2147483647 w 439"/>
              <a:gd name="T17" fmla="*/ 2147483647 h 3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9"/>
              <a:gd name="T28" fmla="*/ 0 h 302"/>
              <a:gd name="T29" fmla="*/ 439 w 439"/>
              <a:gd name="T30" fmla="*/ 302 h 3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9" h="302">
                <a:moveTo>
                  <a:pt x="439" y="211"/>
                </a:moveTo>
                <a:cubicBezTo>
                  <a:pt x="304" y="218"/>
                  <a:pt x="251" y="219"/>
                  <a:pt x="137" y="256"/>
                </a:cubicBezTo>
                <a:cubicBezTo>
                  <a:pt x="110" y="265"/>
                  <a:pt x="82" y="275"/>
                  <a:pt x="55" y="284"/>
                </a:cubicBezTo>
                <a:lnTo>
                  <a:pt x="0" y="302"/>
                </a:lnTo>
                <a:cubicBezTo>
                  <a:pt x="0" y="302"/>
                  <a:pt x="28" y="293"/>
                  <a:pt x="28" y="293"/>
                </a:cubicBezTo>
                <a:cubicBezTo>
                  <a:pt x="41" y="253"/>
                  <a:pt x="63" y="221"/>
                  <a:pt x="92" y="192"/>
                </a:cubicBezTo>
                <a:cubicBezTo>
                  <a:pt x="111" y="134"/>
                  <a:pt x="139" y="81"/>
                  <a:pt x="183" y="37"/>
                </a:cubicBezTo>
                <a:cubicBezTo>
                  <a:pt x="189" y="31"/>
                  <a:pt x="221" y="8"/>
                  <a:pt x="229" y="0"/>
                </a:cubicBezTo>
                <a:cubicBezTo>
                  <a:pt x="279" y="13"/>
                  <a:pt x="302" y="19"/>
                  <a:pt x="357" y="19"/>
                </a:cubicBezTo>
              </a:path>
            </a:pathLst>
          </a:custGeom>
          <a:noFill/>
          <a:ln w="22225">
            <a:solidFill>
              <a:srgbClr val="FF0000"/>
            </a:solidFill>
            <a:round/>
            <a:headEnd/>
            <a:tailEnd/>
          </a:ln>
        </p:spPr>
        <p:txBody>
          <a:bodyPr/>
          <a:lstStyle/>
          <a:p>
            <a:endParaRPr lang="en-US"/>
          </a:p>
        </p:txBody>
      </p:sp>
      <p:sp>
        <p:nvSpPr>
          <p:cNvPr id="46095" name="Line 15"/>
          <p:cNvSpPr>
            <a:spLocks noChangeShapeType="1"/>
          </p:cNvSpPr>
          <p:nvPr/>
        </p:nvSpPr>
        <p:spPr bwMode="auto">
          <a:xfrm flipH="1">
            <a:off x="2438400" y="914400"/>
            <a:ext cx="1752600" cy="914400"/>
          </a:xfrm>
          <a:prstGeom prst="line">
            <a:avLst/>
          </a:prstGeom>
          <a:noFill/>
          <a:ln w="28575">
            <a:solidFill>
              <a:schemeClr val="tx1"/>
            </a:solidFill>
            <a:round/>
            <a:headEnd/>
            <a:tailEnd type="triangle" w="med" len="med"/>
          </a:ln>
        </p:spPr>
        <p:txBody>
          <a:bodyPr/>
          <a:lstStyle/>
          <a:p>
            <a:endParaRPr lang="en-US"/>
          </a:p>
        </p:txBody>
      </p:sp>
      <p:sp>
        <p:nvSpPr>
          <p:cNvPr id="46096" name="Text Box 16"/>
          <p:cNvSpPr txBox="1">
            <a:spLocks noChangeArrowheads="1"/>
          </p:cNvSpPr>
          <p:nvPr/>
        </p:nvSpPr>
        <p:spPr bwMode="auto">
          <a:xfrm>
            <a:off x="4800600" y="4648200"/>
            <a:ext cx="4343400" cy="1323439"/>
          </a:xfrm>
          <a:prstGeom prst="rect">
            <a:avLst/>
          </a:prstGeom>
          <a:noFill/>
          <a:ln w="9525">
            <a:noFill/>
            <a:miter lim="800000"/>
            <a:headEnd/>
            <a:tailEnd/>
          </a:ln>
        </p:spPr>
        <p:txBody>
          <a:bodyPr>
            <a:spAutoFit/>
          </a:bodyPr>
          <a:lstStyle/>
          <a:p>
            <a:r>
              <a:rPr lang="en-US" sz="1600" dirty="0"/>
              <a:t>This </a:t>
            </a:r>
            <a:r>
              <a:rPr lang="en-US" sz="1600" dirty="0" smtClean="0"/>
              <a:t>pipe was replaced </a:t>
            </a:r>
            <a:r>
              <a:rPr lang="en-US" sz="1600" dirty="0"/>
              <a:t>at the </a:t>
            </a:r>
            <a:r>
              <a:rPr lang="en-US" sz="1600" dirty="0" smtClean="0"/>
              <a:t>same elevation </a:t>
            </a:r>
            <a:r>
              <a:rPr lang="en-US" sz="1600" dirty="0"/>
              <a:t>as the </a:t>
            </a:r>
            <a:r>
              <a:rPr lang="en-US" sz="1600" dirty="0" smtClean="0"/>
              <a:t>original pipe</a:t>
            </a:r>
            <a:r>
              <a:rPr lang="en-US" sz="1600" dirty="0"/>
              <a:t>. </a:t>
            </a:r>
            <a:r>
              <a:rPr lang="en-US" sz="1600" dirty="0" smtClean="0"/>
              <a:t>The inlet end</a:t>
            </a:r>
            <a:r>
              <a:rPr lang="en-US" sz="1600" dirty="0"/>
              <a:t> </a:t>
            </a:r>
            <a:r>
              <a:rPr lang="en-US" sz="1600" dirty="0" smtClean="0"/>
              <a:t>is under less than </a:t>
            </a:r>
            <a:r>
              <a:rPr lang="en-US" sz="1600" dirty="0"/>
              <a:t>12” of </a:t>
            </a:r>
            <a:r>
              <a:rPr lang="en-US" sz="1600" dirty="0" smtClean="0"/>
              <a:t>cover</a:t>
            </a:r>
            <a:r>
              <a:rPr lang="en-US" sz="1600" dirty="0"/>
              <a:t>. </a:t>
            </a:r>
            <a:r>
              <a:rPr lang="en-US" sz="1600" dirty="0" smtClean="0"/>
              <a:t>By lowering </a:t>
            </a:r>
            <a:r>
              <a:rPr lang="en-US" sz="1600" dirty="0"/>
              <a:t>the </a:t>
            </a:r>
            <a:r>
              <a:rPr lang="en-US" sz="1600" dirty="0" smtClean="0"/>
              <a:t>inlet end of the pipe &amp; extending the pipe you could have stopped </a:t>
            </a:r>
            <a:r>
              <a:rPr lang="en-US" sz="1600" dirty="0"/>
              <a:t>the ongoing </a:t>
            </a:r>
            <a:r>
              <a:rPr lang="en-US" sz="1600" dirty="0" smtClean="0"/>
              <a:t>erosion </a:t>
            </a:r>
            <a:r>
              <a:rPr lang="en-US" sz="1600" dirty="0"/>
              <a:t>of </a:t>
            </a:r>
            <a:r>
              <a:rPr lang="en-US" sz="1600" dirty="0" smtClean="0"/>
              <a:t>this slope</a:t>
            </a:r>
            <a:r>
              <a:rPr lang="en-US" sz="1600" dirty="0"/>
              <a:t>. </a:t>
            </a:r>
          </a:p>
        </p:txBody>
      </p:sp>
      <p:sp>
        <p:nvSpPr>
          <p:cNvPr id="46097" name="Line 17"/>
          <p:cNvSpPr>
            <a:spLocks noChangeShapeType="1"/>
          </p:cNvSpPr>
          <p:nvPr/>
        </p:nvSpPr>
        <p:spPr bwMode="auto">
          <a:xfrm flipH="1" flipV="1">
            <a:off x="2057400" y="5638800"/>
            <a:ext cx="2819400" cy="228600"/>
          </a:xfrm>
          <a:prstGeom prst="line">
            <a:avLst/>
          </a:prstGeom>
          <a:noFill/>
          <a:ln w="22225">
            <a:solidFill>
              <a:schemeClr val="tx1"/>
            </a:solidFill>
            <a:round/>
            <a:headEnd/>
            <a:tailEnd type="triangle" w="med" len="med"/>
          </a:ln>
        </p:spPr>
        <p:txBody>
          <a:bodyPr/>
          <a:lstStyle/>
          <a:p>
            <a:endParaRPr lang="en-US"/>
          </a:p>
        </p:txBody>
      </p:sp>
      <p:sp>
        <p:nvSpPr>
          <p:cNvPr id="46098" name="Line 18"/>
          <p:cNvSpPr>
            <a:spLocks noChangeShapeType="1"/>
          </p:cNvSpPr>
          <p:nvPr/>
        </p:nvSpPr>
        <p:spPr bwMode="auto">
          <a:xfrm flipV="1">
            <a:off x="5257800" y="3657600"/>
            <a:ext cx="914400" cy="1066800"/>
          </a:xfrm>
          <a:prstGeom prst="line">
            <a:avLst/>
          </a:prstGeom>
          <a:noFill/>
          <a:ln w="22225">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37565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70F627C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381000"/>
            <a:ext cx="8269421" cy="6172200"/>
          </a:xfrm>
          <a:prstGeom prst="rect">
            <a:avLst/>
          </a:prstGeom>
          <a:ln w="38100" cap="sq">
            <a:solidFill>
              <a:schemeClr val="accent1"/>
            </a:solidFill>
            <a:prstDash val="solid"/>
            <a:miter lim="800000"/>
          </a:ln>
          <a:effectLst/>
        </p:spPr>
      </p:pic>
    </p:spTree>
    <p:extLst>
      <p:ext uri="{BB962C8B-B14F-4D97-AF65-F5344CB8AC3E}">
        <p14:creationId xmlns:p14="http://schemas.microsoft.com/office/powerpoint/2010/main" val="207970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3"/>
          <p:cNvSpPr>
            <a:spLocks noGrp="1"/>
          </p:cNvSpPr>
          <p:nvPr>
            <p:ph type="sldNum" sz="quarter" idx="4294967295"/>
          </p:nvPr>
        </p:nvSpPr>
        <p:spPr>
          <a:xfrm>
            <a:off x="6553200" y="6356350"/>
            <a:ext cx="2133600" cy="365125"/>
          </a:xfrm>
          <a:prstGeom prst="rect">
            <a:avLst/>
          </a:prstGeom>
          <a:noFill/>
        </p:spPr>
        <p:txBody>
          <a:bodyPr/>
          <a:lstStyle/>
          <a:p>
            <a:r>
              <a:rPr lang="en-US" dirty="0" smtClean="0"/>
              <a:t>  </a:t>
            </a:r>
          </a:p>
        </p:txBody>
      </p:sp>
      <p:sp>
        <p:nvSpPr>
          <p:cNvPr id="75779" name="Text Box 2"/>
          <p:cNvSpPr txBox="1">
            <a:spLocks noChangeArrowheads="1"/>
          </p:cNvSpPr>
          <p:nvPr/>
        </p:nvSpPr>
        <p:spPr bwMode="auto">
          <a:xfrm>
            <a:off x="762000" y="914400"/>
            <a:ext cx="8382000" cy="1446550"/>
          </a:xfrm>
          <a:prstGeom prst="rect">
            <a:avLst/>
          </a:prstGeom>
          <a:noFill/>
          <a:ln w="9525">
            <a:noFill/>
            <a:miter lim="800000"/>
            <a:headEnd/>
            <a:tailEnd/>
          </a:ln>
        </p:spPr>
        <p:txBody>
          <a:bodyPr wrap="square">
            <a:spAutoFit/>
          </a:bodyPr>
          <a:lstStyle/>
          <a:p>
            <a:r>
              <a:rPr lang="en-US" sz="1600" b="1" dirty="0">
                <a:cs typeface="Times New Roman" pitchFamily="18" charset="0"/>
              </a:rPr>
              <a:t>A.  7.  Trench Width </a:t>
            </a:r>
            <a:r>
              <a:rPr lang="en-US" sz="1600" b="1" dirty="0" smtClean="0">
                <a:solidFill>
                  <a:srgbClr val="FF0000"/>
                </a:solidFill>
                <a:cs typeface="Times New Roman" pitchFamily="18" charset="0"/>
              </a:rPr>
              <a:t>**  </a:t>
            </a:r>
            <a:r>
              <a:rPr lang="en-US" sz="1600" b="1" dirty="0" smtClean="0">
                <a:cs typeface="Times New Roman" pitchFamily="18" charset="0"/>
              </a:rPr>
              <a:t>(Ref.  Pub 113, RC-30, Pub 408 Sec. 601)</a:t>
            </a:r>
            <a:endParaRPr lang="en-US" sz="1600" b="1" dirty="0">
              <a:cs typeface="Times New Roman" pitchFamily="18" charset="0"/>
            </a:endParaRPr>
          </a:p>
          <a:p>
            <a:r>
              <a:rPr lang="en-US" sz="1400" dirty="0">
                <a:cs typeface="Times New Roman" pitchFamily="18" charset="0"/>
              </a:rPr>
              <a:t>	  </a:t>
            </a:r>
            <a:r>
              <a:rPr lang="en-US" sz="1600" dirty="0">
                <a:cs typeface="Times New Roman" pitchFamily="18" charset="0"/>
              </a:rPr>
              <a:t>1.   Too narrow. Insufficient width to allow for compaction equipment on both </a:t>
            </a:r>
            <a:r>
              <a:rPr lang="en-US" sz="1600" dirty="0" smtClean="0">
                <a:cs typeface="Times New Roman" pitchFamily="18" charset="0"/>
              </a:rPr>
              <a:t>	        sides </a:t>
            </a:r>
            <a:r>
              <a:rPr lang="en-US" sz="1600" dirty="0">
                <a:cs typeface="Times New Roman" pitchFamily="18" charset="0"/>
              </a:rPr>
              <a:t>of the </a:t>
            </a:r>
            <a:r>
              <a:rPr lang="en-US" sz="1600" dirty="0" smtClean="0">
                <a:cs typeface="Times New Roman" pitchFamily="18" charset="0"/>
              </a:rPr>
              <a:t>pipe </a:t>
            </a:r>
            <a:r>
              <a:rPr lang="en-US" sz="1600" dirty="0">
                <a:cs typeface="Times New Roman" pitchFamily="18" charset="0"/>
              </a:rPr>
              <a:t>for the entire length of the installation.</a:t>
            </a:r>
            <a:br>
              <a:rPr lang="en-US" sz="1600" dirty="0">
                <a:cs typeface="Times New Roman" pitchFamily="18" charset="0"/>
              </a:rPr>
            </a:br>
            <a:r>
              <a:rPr lang="en-US" sz="1600" dirty="0">
                <a:cs typeface="Times New Roman" pitchFamily="18" charset="0"/>
              </a:rPr>
              <a:t>	  3.   Too wide. Greater than 4’ wider than the outside diameter of the pipe.</a:t>
            </a:r>
            <a:br>
              <a:rPr lang="en-US" sz="1600" dirty="0">
                <a:cs typeface="Times New Roman" pitchFamily="18" charset="0"/>
              </a:rPr>
            </a:br>
            <a:r>
              <a:rPr lang="en-US" sz="1600" dirty="0">
                <a:cs typeface="Times New Roman" pitchFamily="18" charset="0"/>
              </a:rPr>
              <a:t>                    </a:t>
            </a:r>
            <a:r>
              <a:rPr lang="en-US" sz="1600" dirty="0" smtClean="0">
                <a:cs typeface="Times New Roman" pitchFamily="18" charset="0"/>
              </a:rPr>
              <a:t>5</a:t>
            </a:r>
            <a:r>
              <a:rPr lang="en-US" sz="1600" dirty="0">
                <a:cs typeface="Times New Roman" pitchFamily="18" charset="0"/>
              </a:rPr>
              <a:t>.   Sufficient width. Width from 2’ to 4’ greater than the outside diameter of the pipe. </a:t>
            </a:r>
          </a:p>
        </p:txBody>
      </p:sp>
      <p:sp>
        <p:nvSpPr>
          <p:cNvPr id="75780" name="Text Box 3"/>
          <p:cNvSpPr txBox="1">
            <a:spLocks noChangeArrowheads="1"/>
          </p:cNvSpPr>
          <p:nvPr/>
        </p:nvSpPr>
        <p:spPr bwMode="auto">
          <a:xfrm>
            <a:off x="2286000" y="152400"/>
            <a:ext cx="4648200" cy="457200"/>
          </a:xfrm>
          <a:prstGeom prst="rect">
            <a:avLst/>
          </a:prstGeom>
          <a:noFill/>
          <a:ln w="9525">
            <a:noFill/>
            <a:miter lim="800000"/>
            <a:headEnd/>
            <a:tailEnd/>
          </a:ln>
        </p:spPr>
        <p:txBody>
          <a:bodyPr>
            <a:spAutoFit/>
          </a:bodyPr>
          <a:lstStyle/>
          <a:p>
            <a:pPr algn="ctr"/>
            <a:r>
              <a:rPr lang="en-US" sz="2400"/>
              <a:t>Quality Assurance</a:t>
            </a:r>
          </a:p>
        </p:txBody>
      </p:sp>
      <p:sp>
        <p:nvSpPr>
          <p:cNvPr id="75781" name="Text Box 4"/>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r>
              <a:rPr lang="en-US" sz="2000"/>
              <a:t>Pipe Replacement Operations</a:t>
            </a:r>
          </a:p>
        </p:txBody>
      </p:sp>
      <p:sp>
        <p:nvSpPr>
          <p:cNvPr id="75794" name="Rectangle 19"/>
          <p:cNvSpPr>
            <a:spLocks noChangeArrowheads="1"/>
          </p:cNvSpPr>
          <p:nvPr/>
        </p:nvSpPr>
        <p:spPr bwMode="auto">
          <a:xfrm>
            <a:off x="304800" y="2438400"/>
            <a:ext cx="8839200" cy="523220"/>
          </a:xfrm>
          <a:prstGeom prst="rect">
            <a:avLst/>
          </a:prstGeom>
          <a:noFill/>
          <a:ln w="9525">
            <a:noFill/>
            <a:miter lim="800000"/>
            <a:headEnd/>
            <a:tailEnd/>
          </a:ln>
        </p:spPr>
        <p:txBody>
          <a:bodyPr wrap="square">
            <a:spAutoFit/>
          </a:bodyPr>
          <a:lstStyle/>
          <a:p>
            <a:pPr>
              <a:spcBef>
                <a:spcPct val="0"/>
              </a:spcBef>
            </a:pPr>
            <a:r>
              <a:rPr lang="en-US" sz="1400" b="1" dirty="0">
                <a:solidFill>
                  <a:srgbClr val="FF0000"/>
                </a:solidFill>
                <a:cs typeface="Times New Roman" pitchFamily="18" charset="0"/>
              </a:rPr>
              <a:t>**</a:t>
            </a:r>
            <a:r>
              <a:rPr lang="en-US" sz="1400" b="1" dirty="0">
                <a:cs typeface="Times New Roman" pitchFamily="18" charset="0"/>
              </a:rPr>
              <a:t>    </a:t>
            </a:r>
            <a:r>
              <a:rPr lang="en-US" sz="1400" dirty="0">
                <a:cs typeface="Times New Roman" pitchFamily="18" charset="0"/>
              </a:rPr>
              <a:t>Width </a:t>
            </a:r>
            <a:r>
              <a:rPr lang="en-US" sz="1400" dirty="0" smtClean="0">
                <a:cs typeface="Times New Roman" pitchFamily="18" charset="0"/>
              </a:rPr>
              <a:t>is measured </a:t>
            </a:r>
            <a:r>
              <a:rPr lang="en-US" sz="1400" dirty="0">
                <a:cs typeface="Times New Roman" pitchFamily="18" charset="0"/>
              </a:rPr>
              <a:t>from band or bell to trench wall. Additional width permitted for safety to </a:t>
            </a:r>
            <a:r>
              <a:rPr lang="en-US" sz="1400" dirty="0" smtClean="0">
                <a:cs typeface="Times New Roman" pitchFamily="18" charset="0"/>
              </a:rPr>
              <a:t>protect</a:t>
            </a:r>
            <a:r>
              <a:rPr lang="en-US" sz="1400" dirty="0">
                <a:cs typeface="Times New Roman" pitchFamily="18" charset="0"/>
              </a:rPr>
              <a:t> </a:t>
            </a:r>
            <a:r>
              <a:rPr lang="en-US" sz="1400" dirty="0" smtClean="0">
                <a:cs typeface="Times New Roman" pitchFamily="18" charset="0"/>
              </a:rPr>
              <a:t>workers</a:t>
            </a:r>
            <a:r>
              <a:rPr lang="en-US" sz="1400" dirty="0">
                <a:cs typeface="Times New Roman" pitchFamily="18" charset="0"/>
              </a:rPr>
              <a:t>. Additional width is also acceptable as a means of accommodating water along one side of </a:t>
            </a:r>
            <a:r>
              <a:rPr lang="en-US" sz="1400" dirty="0" smtClean="0">
                <a:cs typeface="Times New Roman" pitchFamily="18" charset="0"/>
              </a:rPr>
              <a:t>the </a:t>
            </a:r>
            <a:r>
              <a:rPr lang="en-US" sz="1400" dirty="0">
                <a:cs typeface="Times New Roman" pitchFamily="18" charset="0"/>
              </a:rPr>
              <a:t>trench during installation.</a:t>
            </a:r>
            <a:r>
              <a:rPr lang="en-US" sz="1400" dirty="0"/>
              <a:t> </a:t>
            </a:r>
          </a:p>
        </p:txBody>
      </p:sp>
      <p:pic>
        <p:nvPicPr>
          <p:cNvPr id="75795" name="Picture 2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3200400"/>
            <a:ext cx="4268788" cy="3201988"/>
          </a:xfrm>
          <a:prstGeom prst="rect">
            <a:avLst/>
          </a:prstGeom>
          <a:noFill/>
          <a:ln w="38100">
            <a:solidFill>
              <a:schemeClr val="accent1"/>
            </a:solidFill>
            <a:miter lim="800000"/>
            <a:headEnd/>
            <a:tailEnd/>
          </a:ln>
        </p:spPr>
      </p:pic>
      <p:sp>
        <p:nvSpPr>
          <p:cNvPr id="98326" name="Text Box 22"/>
          <p:cNvSpPr txBox="1">
            <a:spLocks noChangeArrowheads="1"/>
          </p:cNvSpPr>
          <p:nvPr/>
        </p:nvSpPr>
        <p:spPr bwMode="auto">
          <a:xfrm>
            <a:off x="5410200" y="3657600"/>
            <a:ext cx="3505200" cy="584775"/>
          </a:xfrm>
          <a:prstGeom prst="rect">
            <a:avLst/>
          </a:prstGeom>
          <a:noFill/>
          <a:ln w="9525">
            <a:noFill/>
            <a:miter lim="800000"/>
            <a:headEnd/>
            <a:tailEnd/>
          </a:ln>
        </p:spPr>
        <p:txBody>
          <a:bodyPr>
            <a:spAutoFit/>
          </a:bodyPr>
          <a:lstStyle/>
          <a:p>
            <a:r>
              <a:rPr lang="en-US" sz="1600" dirty="0"/>
              <a:t>Insufficient </a:t>
            </a:r>
            <a:r>
              <a:rPr lang="en-US" sz="1600" dirty="0" smtClean="0"/>
              <a:t>trench width results in insufficient compaction</a:t>
            </a:r>
            <a:r>
              <a:rPr lang="en-US" sz="1600" dirty="0"/>
              <a:t>.</a:t>
            </a:r>
          </a:p>
        </p:txBody>
      </p:sp>
      <p:sp>
        <p:nvSpPr>
          <p:cNvPr id="98327" name="Text Box 23"/>
          <p:cNvSpPr txBox="1">
            <a:spLocks noChangeArrowheads="1"/>
          </p:cNvSpPr>
          <p:nvPr/>
        </p:nvSpPr>
        <p:spPr bwMode="auto">
          <a:xfrm>
            <a:off x="5486400" y="4343400"/>
            <a:ext cx="3429000" cy="1077218"/>
          </a:xfrm>
          <a:prstGeom prst="rect">
            <a:avLst/>
          </a:prstGeom>
          <a:noFill/>
          <a:ln w="9525">
            <a:noFill/>
            <a:miter lim="800000"/>
            <a:headEnd/>
            <a:tailEnd/>
          </a:ln>
        </p:spPr>
        <p:txBody>
          <a:bodyPr>
            <a:spAutoFit/>
          </a:bodyPr>
          <a:lstStyle/>
          <a:p>
            <a:r>
              <a:rPr lang="en-US" sz="1600" dirty="0"/>
              <a:t>It can also result in </a:t>
            </a:r>
            <a:r>
              <a:rPr lang="en-US" sz="1600" dirty="0" smtClean="0"/>
              <a:t>damage </a:t>
            </a:r>
            <a:r>
              <a:rPr lang="en-US" sz="1600" dirty="0"/>
              <a:t>to the </a:t>
            </a:r>
            <a:r>
              <a:rPr lang="en-US" sz="1600" dirty="0" smtClean="0"/>
              <a:t>pipe</a:t>
            </a:r>
            <a:r>
              <a:rPr lang="en-US" sz="1600" dirty="0"/>
              <a:t>. The </a:t>
            </a:r>
            <a:r>
              <a:rPr lang="en-US" sz="1600" dirty="0" smtClean="0"/>
              <a:t>operator attempted </a:t>
            </a:r>
            <a:r>
              <a:rPr lang="en-US" sz="1600" dirty="0"/>
              <a:t>to </a:t>
            </a:r>
            <a:r>
              <a:rPr lang="en-US" sz="1600" dirty="0" smtClean="0"/>
              <a:t>force </a:t>
            </a:r>
            <a:r>
              <a:rPr lang="en-US" sz="1600" dirty="0"/>
              <a:t>the </a:t>
            </a:r>
            <a:r>
              <a:rPr lang="en-US" sz="1600" dirty="0" smtClean="0"/>
              <a:t>compactor </a:t>
            </a:r>
            <a:r>
              <a:rPr lang="en-US" sz="1600" dirty="0"/>
              <a:t>by the </a:t>
            </a:r>
            <a:r>
              <a:rPr lang="en-US" sz="1600" dirty="0" smtClean="0"/>
              <a:t>bell </a:t>
            </a:r>
            <a:r>
              <a:rPr lang="en-US" sz="1600" dirty="0"/>
              <a:t>of the </a:t>
            </a:r>
            <a:r>
              <a:rPr lang="en-US" sz="1600" dirty="0" smtClean="0"/>
              <a:t>pipe </a:t>
            </a:r>
            <a:r>
              <a:rPr lang="en-US" sz="1600" dirty="0"/>
              <a:t>and in </a:t>
            </a:r>
            <a:r>
              <a:rPr lang="en-US" sz="1600" dirty="0" smtClean="0"/>
              <a:t>doing </a:t>
            </a:r>
            <a:r>
              <a:rPr lang="en-US" sz="1600" dirty="0"/>
              <a:t>so, the </a:t>
            </a:r>
            <a:r>
              <a:rPr lang="en-US" sz="1600" dirty="0" smtClean="0"/>
              <a:t>pipe </a:t>
            </a:r>
            <a:r>
              <a:rPr lang="en-US" sz="1600" dirty="0"/>
              <a:t>was </a:t>
            </a:r>
            <a:r>
              <a:rPr lang="en-US" sz="1600" dirty="0" smtClean="0"/>
              <a:t>damaged.</a:t>
            </a:r>
            <a:endParaRPr lang="en-US" sz="1600" dirty="0"/>
          </a:p>
        </p:txBody>
      </p:sp>
      <p:sp>
        <p:nvSpPr>
          <p:cNvPr id="98328" name="Text Box 24"/>
          <p:cNvSpPr txBox="1">
            <a:spLocks noChangeArrowheads="1"/>
          </p:cNvSpPr>
          <p:nvPr/>
        </p:nvSpPr>
        <p:spPr bwMode="auto">
          <a:xfrm>
            <a:off x="5486400" y="5486400"/>
            <a:ext cx="3200400" cy="338554"/>
          </a:xfrm>
          <a:prstGeom prst="rect">
            <a:avLst/>
          </a:prstGeom>
          <a:noFill/>
          <a:ln w="9525">
            <a:noFill/>
            <a:miter lim="800000"/>
            <a:headEnd/>
            <a:tailEnd/>
          </a:ln>
        </p:spPr>
        <p:txBody>
          <a:bodyPr wrap="square">
            <a:spAutoFit/>
          </a:bodyPr>
          <a:lstStyle/>
          <a:p>
            <a:r>
              <a:rPr lang="en-US" sz="1600" dirty="0"/>
              <a:t>Width of this </a:t>
            </a:r>
            <a:r>
              <a:rPr lang="en-US" sz="1600" dirty="0" smtClean="0"/>
              <a:t>tamper </a:t>
            </a:r>
            <a:r>
              <a:rPr lang="en-US" sz="1600" dirty="0"/>
              <a:t>f</a:t>
            </a:r>
            <a:r>
              <a:rPr lang="en-US" sz="1600" dirty="0" smtClean="0"/>
              <a:t>oot </a:t>
            </a:r>
            <a:r>
              <a:rPr lang="en-US" sz="1600" dirty="0"/>
              <a:t>was 10</a:t>
            </a:r>
            <a:r>
              <a:rPr lang="en-US" sz="1600" dirty="0" smtClean="0"/>
              <a:t>”.</a:t>
            </a:r>
            <a:endParaRPr lang="en-US" sz="1600" dirty="0"/>
          </a:p>
        </p:txBody>
      </p:sp>
      <p:sp>
        <p:nvSpPr>
          <p:cNvPr id="98329" name="Line 25"/>
          <p:cNvSpPr>
            <a:spLocks noChangeShapeType="1"/>
          </p:cNvSpPr>
          <p:nvPr/>
        </p:nvSpPr>
        <p:spPr bwMode="auto">
          <a:xfrm flipH="1">
            <a:off x="3733800" y="4572000"/>
            <a:ext cx="1676400" cy="609600"/>
          </a:xfrm>
          <a:prstGeom prst="line">
            <a:avLst/>
          </a:prstGeom>
          <a:noFill/>
          <a:ln w="12700">
            <a:solidFill>
              <a:srgbClr val="FF0000"/>
            </a:solidFill>
            <a:round/>
            <a:headEnd/>
            <a:tailEnd type="triangle" w="med" len="med"/>
          </a:ln>
        </p:spPr>
        <p:txBody>
          <a:bodyPr/>
          <a:lstStyle/>
          <a:p>
            <a:endParaRPr lang="en-US"/>
          </a:p>
        </p:txBody>
      </p:sp>
      <p:sp>
        <p:nvSpPr>
          <p:cNvPr id="98330" name="Oval 26"/>
          <p:cNvSpPr>
            <a:spLocks noChangeArrowheads="1"/>
          </p:cNvSpPr>
          <p:nvPr/>
        </p:nvSpPr>
        <p:spPr bwMode="auto">
          <a:xfrm>
            <a:off x="2667000" y="4724400"/>
            <a:ext cx="990600" cy="1066800"/>
          </a:xfrm>
          <a:prstGeom prst="ellipse">
            <a:avLst/>
          </a:prstGeom>
          <a:noFill/>
          <a:ln w="12700">
            <a:solidFill>
              <a:srgbClr val="FF0000"/>
            </a:solidFill>
            <a:round/>
            <a:headEnd/>
            <a:tailEnd/>
          </a:ln>
        </p:spPr>
        <p:txBody>
          <a:bodyPr wrap="none" anchor="ctr"/>
          <a:lstStyle/>
          <a:p>
            <a:endParaRPr lang="en-US"/>
          </a:p>
        </p:txBody>
      </p:sp>
      <p:sp>
        <p:nvSpPr>
          <p:cNvPr id="98331" name="Text Box 27"/>
          <p:cNvSpPr txBox="1">
            <a:spLocks noChangeArrowheads="1"/>
          </p:cNvSpPr>
          <p:nvPr/>
        </p:nvSpPr>
        <p:spPr bwMode="auto">
          <a:xfrm>
            <a:off x="5410200" y="2971800"/>
            <a:ext cx="3200400" cy="584775"/>
          </a:xfrm>
          <a:prstGeom prst="rect">
            <a:avLst/>
          </a:prstGeom>
          <a:noFill/>
          <a:ln w="9525">
            <a:noFill/>
            <a:miter lim="800000"/>
            <a:headEnd/>
            <a:tailEnd/>
          </a:ln>
        </p:spPr>
        <p:txBody>
          <a:bodyPr>
            <a:spAutoFit/>
          </a:bodyPr>
          <a:lstStyle/>
          <a:p>
            <a:r>
              <a:rPr lang="en-US" sz="1600" dirty="0"/>
              <a:t>Sufficient </a:t>
            </a:r>
            <a:r>
              <a:rPr lang="en-US" sz="1600" dirty="0" smtClean="0"/>
              <a:t>trench width </a:t>
            </a:r>
            <a:r>
              <a:rPr lang="en-US" sz="1600" dirty="0"/>
              <a:t>is </a:t>
            </a:r>
            <a:r>
              <a:rPr lang="en-US" sz="1600" dirty="0" smtClean="0"/>
              <a:t>determined </a:t>
            </a:r>
            <a:r>
              <a:rPr lang="en-US" sz="1600" dirty="0"/>
              <a:t>by </a:t>
            </a:r>
            <a:r>
              <a:rPr lang="en-US" sz="1600" dirty="0" smtClean="0"/>
              <a:t>measuring here</a:t>
            </a:r>
            <a:r>
              <a:rPr lang="en-US" sz="1600" dirty="0"/>
              <a:t>. </a:t>
            </a:r>
          </a:p>
        </p:txBody>
      </p:sp>
      <p:sp>
        <p:nvSpPr>
          <p:cNvPr id="98332" name="Line 28"/>
          <p:cNvSpPr>
            <a:spLocks noChangeShapeType="1"/>
          </p:cNvSpPr>
          <p:nvPr/>
        </p:nvSpPr>
        <p:spPr bwMode="auto">
          <a:xfrm flipH="1">
            <a:off x="2438400" y="4648200"/>
            <a:ext cx="914400" cy="76200"/>
          </a:xfrm>
          <a:prstGeom prst="line">
            <a:avLst/>
          </a:prstGeom>
          <a:noFill/>
          <a:ln w="12700">
            <a:solidFill>
              <a:srgbClr val="FF0000"/>
            </a:solidFill>
            <a:round/>
            <a:headEnd type="triangle" w="med" len="med"/>
            <a:tailEnd type="triangle" w="med" len="med"/>
          </a:ln>
        </p:spPr>
        <p:txBody>
          <a:bodyPr/>
          <a:lstStyle/>
          <a:p>
            <a:endParaRPr lang="en-US"/>
          </a:p>
        </p:txBody>
      </p:sp>
      <p:sp>
        <p:nvSpPr>
          <p:cNvPr id="98333" name="Line 29"/>
          <p:cNvSpPr>
            <a:spLocks noChangeShapeType="1"/>
          </p:cNvSpPr>
          <p:nvPr/>
        </p:nvSpPr>
        <p:spPr bwMode="auto">
          <a:xfrm flipH="1">
            <a:off x="2895600" y="3124200"/>
            <a:ext cx="2590800" cy="1524000"/>
          </a:xfrm>
          <a:prstGeom prst="line">
            <a:avLst/>
          </a:prstGeom>
          <a:noFill/>
          <a:ln w="12700">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363063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3"/>
          <p:cNvSpPr>
            <a:spLocks noGrp="1"/>
          </p:cNvSpPr>
          <p:nvPr>
            <p:ph type="sldNum" sz="quarter" idx="4294967295"/>
          </p:nvPr>
        </p:nvSpPr>
        <p:spPr>
          <a:xfrm>
            <a:off x="6553200" y="6356350"/>
            <a:ext cx="2133600" cy="365125"/>
          </a:xfrm>
          <a:prstGeom prst="rect">
            <a:avLst/>
          </a:prstGeom>
          <a:noFill/>
        </p:spPr>
        <p:txBody>
          <a:bodyPr/>
          <a:lstStyle/>
          <a:p>
            <a:r>
              <a:rPr lang="en-US" dirty="0" smtClean="0"/>
              <a:t> </a:t>
            </a:r>
          </a:p>
        </p:txBody>
      </p:sp>
      <p:sp>
        <p:nvSpPr>
          <p:cNvPr id="76804" name="Text Box 3"/>
          <p:cNvSpPr txBox="1">
            <a:spLocks noChangeArrowheads="1"/>
          </p:cNvSpPr>
          <p:nvPr/>
        </p:nvSpPr>
        <p:spPr bwMode="auto">
          <a:xfrm>
            <a:off x="2286000" y="152400"/>
            <a:ext cx="4648200" cy="457200"/>
          </a:xfrm>
          <a:prstGeom prst="rect">
            <a:avLst/>
          </a:prstGeom>
          <a:noFill/>
          <a:ln w="9525">
            <a:noFill/>
            <a:miter lim="800000"/>
            <a:headEnd/>
            <a:tailEnd/>
          </a:ln>
        </p:spPr>
        <p:txBody>
          <a:bodyPr>
            <a:spAutoFit/>
          </a:bodyPr>
          <a:lstStyle/>
          <a:p>
            <a:pPr algn="ctr"/>
            <a:r>
              <a:rPr lang="en-US" sz="2400"/>
              <a:t>Quality Assurance</a:t>
            </a:r>
          </a:p>
        </p:txBody>
      </p:sp>
      <p:sp>
        <p:nvSpPr>
          <p:cNvPr id="76805" name="Text Box 4"/>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r>
              <a:rPr lang="en-US" sz="2000"/>
              <a:t>Pipe Replacement Operations</a:t>
            </a:r>
          </a:p>
        </p:txBody>
      </p:sp>
      <p:pic>
        <p:nvPicPr>
          <p:cNvPr id="76806" name="Picture 6" descr="C:\Multimedia Files\My Media\WackerA1.gif"/>
          <p:cNvPicPr>
            <a:picLocks noChangeAspect="1" noChangeArrowheads="1"/>
          </p:cNvPicPr>
          <p:nvPr/>
        </p:nvPicPr>
        <p:blipFill>
          <a:blip r:embed="rId2" cstate="print"/>
          <a:srcRect/>
          <a:stretch>
            <a:fillRect/>
          </a:stretch>
        </p:blipFill>
        <p:spPr bwMode="auto">
          <a:xfrm>
            <a:off x="6172200" y="2590800"/>
            <a:ext cx="925513" cy="2263775"/>
          </a:xfrm>
          <a:prstGeom prst="rect">
            <a:avLst/>
          </a:prstGeom>
          <a:noFill/>
          <a:ln w="9525">
            <a:noFill/>
            <a:miter lim="800000"/>
            <a:headEnd/>
            <a:tailEnd/>
          </a:ln>
        </p:spPr>
      </p:pic>
      <p:grpSp>
        <p:nvGrpSpPr>
          <p:cNvPr id="2" name="Group 60"/>
          <p:cNvGrpSpPr>
            <a:grpSpLocks/>
          </p:cNvGrpSpPr>
          <p:nvPr/>
        </p:nvGrpSpPr>
        <p:grpSpPr bwMode="auto">
          <a:xfrm>
            <a:off x="1214438" y="1781175"/>
            <a:ext cx="3219450" cy="2263775"/>
            <a:chOff x="1376" y="1416"/>
            <a:chExt cx="2028" cy="1426"/>
          </a:xfrm>
        </p:grpSpPr>
        <p:pic>
          <p:nvPicPr>
            <p:cNvPr id="76924" name="Picture 52" descr="C:\Multimedia Files\My Media\WackerA1.gif"/>
            <p:cNvPicPr>
              <a:picLocks noChangeAspect="1" noChangeArrowheads="1"/>
            </p:cNvPicPr>
            <p:nvPr/>
          </p:nvPicPr>
          <p:blipFill>
            <a:blip r:embed="rId2" cstate="print"/>
            <a:srcRect/>
            <a:stretch>
              <a:fillRect/>
            </a:stretch>
          </p:blipFill>
          <p:spPr bwMode="auto">
            <a:xfrm>
              <a:off x="1376" y="1416"/>
              <a:ext cx="583" cy="1426"/>
            </a:xfrm>
            <a:prstGeom prst="rect">
              <a:avLst/>
            </a:prstGeom>
            <a:noFill/>
            <a:ln w="9525">
              <a:noFill/>
              <a:miter lim="800000"/>
              <a:headEnd/>
              <a:tailEnd/>
            </a:ln>
          </p:spPr>
        </p:pic>
        <p:pic>
          <p:nvPicPr>
            <p:cNvPr id="76925" name="Picture 53" descr="C:\Multimedia Files\My Media\WackerA1.gif"/>
            <p:cNvPicPr>
              <a:picLocks noChangeAspect="1" noChangeArrowheads="1"/>
            </p:cNvPicPr>
            <p:nvPr/>
          </p:nvPicPr>
          <p:blipFill>
            <a:blip r:embed="rId2" cstate="print"/>
            <a:srcRect/>
            <a:stretch>
              <a:fillRect/>
            </a:stretch>
          </p:blipFill>
          <p:spPr bwMode="auto">
            <a:xfrm>
              <a:off x="2821" y="1416"/>
              <a:ext cx="583" cy="1426"/>
            </a:xfrm>
            <a:prstGeom prst="rect">
              <a:avLst/>
            </a:prstGeom>
            <a:noFill/>
            <a:ln w="9525">
              <a:noFill/>
              <a:miter lim="800000"/>
              <a:headEnd/>
              <a:tailEnd/>
            </a:ln>
          </p:spPr>
        </p:pic>
      </p:grpSp>
      <p:grpSp>
        <p:nvGrpSpPr>
          <p:cNvPr id="76808" name="Group 65"/>
          <p:cNvGrpSpPr>
            <a:grpSpLocks/>
          </p:cNvGrpSpPr>
          <p:nvPr/>
        </p:nvGrpSpPr>
        <p:grpSpPr bwMode="auto">
          <a:xfrm>
            <a:off x="609600" y="1981200"/>
            <a:ext cx="4114800" cy="3962400"/>
            <a:chOff x="768" y="1464"/>
            <a:chExt cx="2592" cy="2496"/>
          </a:xfrm>
        </p:grpSpPr>
        <p:sp>
          <p:nvSpPr>
            <p:cNvPr id="76902" name="Line 47"/>
            <p:cNvSpPr>
              <a:spLocks noChangeShapeType="1"/>
            </p:cNvSpPr>
            <p:nvPr/>
          </p:nvSpPr>
          <p:spPr bwMode="auto">
            <a:xfrm>
              <a:off x="2688" y="2760"/>
              <a:ext cx="384" cy="0"/>
            </a:xfrm>
            <a:prstGeom prst="line">
              <a:avLst/>
            </a:prstGeom>
            <a:noFill/>
            <a:ln w="15875">
              <a:solidFill>
                <a:schemeClr val="tx1"/>
              </a:solidFill>
              <a:prstDash val="lgDash"/>
              <a:round/>
              <a:headEnd/>
              <a:tailEnd/>
            </a:ln>
          </p:spPr>
          <p:txBody>
            <a:bodyPr/>
            <a:lstStyle/>
            <a:p>
              <a:endParaRPr lang="en-US"/>
            </a:p>
          </p:txBody>
        </p:sp>
        <p:sp>
          <p:nvSpPr>
            <p:cNvPr id="76903" name="Line 9"/>
            <p:cNvSpPr>
              <a:spLocks noChangeShapeType="1"/>
            </p:cNvSpPr>
            <p:nvPr/>
          </p:nvSpPr>
          <p:spPr bwMode="auto">
            <a:xfrm>
              <a:off x="1248" y="3480"/>
              <a:ext cx="1824" cy="0"/>
            </a:xfrm>
            <a:prstGeom prst="line">
              <a:avLst/>
            </a:prstGeom>
            <a:noFill/>
            <a:ln w="28575">
              <a:solidFill>
                <a:schemeClr val="tx1"/>
              </a:solidFill>
              <a:round/>
              <a:headEnd/>
              <a:tailEnd/>
            </a:ln>
          </p:spPr>
          <p:txBody>
            <a:bodyPr/>
            <a:lstStyle/>
            <a:p>
              <a:endParaRPr lang="en-US"/>
            </a:p>
          </p:txBody>
        </p:sp>
        <p:sp>
          <p:nvSpPr>
            <p:cNvPr id="76904" name="Line 10"/>
            <p:cNvSpPr>
              <a:spLocks noChangeShapeType="1"/>
            </p:cNvSpPr>
            <p:nvPr/>
          </p:nvSpPr>
          <p:spPr bwMode="auto">
            <a:xfrm>
              <a:off x="1248" y="3288"/>
              <a:ext cx="1824" cy="0"/>
            </a:xfrm>
            <a:prstGeom prst="line">
              <a:avLst/>
            </a:prstGeom>
            <a:noFill/>
            <a:ln w="9525">
              <a:solidFill>
                <a:schemeClr val="tx1"/>
              </a:solidFill>
              <a:round/>
              <a:headEnd/>
              <a:tailEnd/>
            </a:ln>
          </p:spPr>
          <p:txBody>
            <a:bodyPr/>
            <a:lstStyle/>
            <a:p>
              <a:endParaRPr lang="en-US"/>
            </a:p>
          </p:txBody>
        </p:sp>
        <p:sp>
          <p:nvSpPr>
            <p:cNvPr id="76905" name="Oval 11"/>
            <p:cNvSpPr>
              <a:spLocks noChangeArrowheads="1"/>
            </p:cNvSpPr>
            <p:nvPr/>
          </p:nvSpPr>
          <p:spPr bwMode="auto">
            <a:xfrm>
              <a:off x="1642" y="2280"/>
              <a:ext cx="1036" cy="1008"/>
            </a:xfrm>
            <a:prstGeom prst="ellipse">
              <a:avLst/>
            </a:prstGeom>
            <a:noFill/>
            <a:ln w="12700">
              <a:solidFill>
                <a:schemeClr val="tx1"/>
              </a:solidFill>
              <a:round/>
              <a:headEnd/>
              <a:tailEnd/>
            </a:ln>
          </p:spPr>
          <p:txBody>
            <a:bodyPr wrap="none" anchor="ctr"/>
            <a:lstStyle/>
            <a:p>
              <a:endParaRPr lang="en-US"/>
            </a:p>
          </p:txBody>
        </p:sp>
        <p:grpSp>
          <p:nvGrpSpPr>
            <p:cNvPr id="76906" name="Group 36"/>
            <p:cNvGrpSpPr>
              <a:grpSpLocks/>
            </p:cNvGrpSpPr>
            <p:nvPr/>
          </p:nvGrpSpPr>
          <p:grpSpPr bwMode="auto">
            <a:xfrm>
              <a:off x="1234" y="2760"/>
              <a:ext cx="398" cy="1008"/>
              <a:chOff x="1474" y="2832"/>
              <a:chExt cx="398" cy="1008"/>
            </a:xfrm>
          </p:grpSpPr>
          <p:sp>
            <p:nvSpPr>
              <p:cNvPr id="76922" name="Line 34"/>
              <p:cNvSpPr>
                <a:spLocks noChangeShapeType="1"/>
              </p:cNvSpPr>
              <p:nvPr/>
            </p:nvSpPr>
            <p:spPr bwMode="auto">
              <a:xfrm>
                <a:off x="1872" y="2832"/>
                <a:ext cx="0" cy="1008"/>
              </a:xfrm>
              <a:prstGeom prst="line">
                <a:avLst/>
              </a:prstGeom>
              <a:noFill/>
              <a:ln w="9525">
                <a:solidFill>
                  <a:schemeClr val="tx1"/>
                </a:solidFill>
                <a:prstDash val="lgDash"/>
                <a:round/>
                <a:headEnd/>
                <a:tailEnd/>
              </a:ln>
            </p:spPr>
            <p:txBody>
              <a:bodyPr/>
              <a:lstStyle/>
              <a:p>
                <a:endParaRPr lang="en-US"/>
              </a:p>
            </p:txBody>
          </p:sp>
          <p:sp>
            <p:nvSpPr>
              <p:cNvPr id="76923" name="Line 35"/>
              <p:cNvSpPr>
                <a:spLocks noChangeShapeType="1"/>
              </p:cNvSpPr>
              <p:nvPr/>
            </p:nvSpPr>
            <p:spPr bwMode="auto">
              <a:xfrm>
                <a:off x="1474" y="2832"/>
                <a:ext cx="0" cy="1008"/>
              </a:xfrm>
              <a:prstGeom prst="line">
                <a:avLst/>
              </a:prstGeom>
              <a:noFill/>
              <a:ln w="9525">
                <a:solidFill>
                  <a:schemeClr val="tx1"/>
                </a:solidFill>
                <a:prstDash val="lgDash"/>
                <a:round/>
                <a:headEnd/>
                <a:tailEnd/>
              </a:ln>
            </p:spPr>
            <p:txBody>
              <a:bodyPr/>
              <a:lstStyle/>
              <a:p>
                <a:endParaRPr lang="en-US"/>
              </a:p>
            </p:txBody>
          </p:sp>
        </p:grpSp>
        <p:grpSp>
          <p:nvGrpSpPr>
            <p:cNvPr id="76907" name="Group 37"/>
            <p:cNvGrpSpPr>
              <a:grpSpLocks/>
            </p:cNvGrpSpPr>
            <p:nvPr/>
          </p:nvGrpSpPr>
          <p:grpSpPr bwMode="auto">
            <a:xfrm>
              <a:off x="2688" y="2760"/>
              <a:ext cx="398" cy="1008"/>
              <a:chOff x="1474" y="2832"/>
              <a:chExt cx="398" cy="1008"/>
            </a:xfrm>
          </p:grpSpPr>
          <p:sp>
            <p:nvSpPr>
              <p:cNvPr id="76920" name="Line 38"/>
              <p:cNvSpPr>
                <a:spLocks noChangeShapeType="1"/>
              </p:cNvSpPr>
              <p:nvPr/>
            </p:nvSpPr>
            <p:spPr bwMode="auto">
              <a:xfrm>
                <a:off x="1872" y="2832"/>
                <a:ext cx="0" cy="1008"/>
              </a:xfrm>
              <a:prstGeom prst="line">
                <a:avLst/>
              </a:prstGeom>
              <a:noFill/>
              <a:ln w="9525">
                <a:solidFill>
                  <a:schemeClr val="tx1"/>
                </a:solidFill>
                <a:prstDash val="lgDash"/>
                <a:round/>
                <a:headEnd/>
                <a:tailEnd/>
              </a:ln>
            </p:spPr>
            <p:txBody>
              <a:bodyPr/>
              <a:lstStyle/>
              <a:p>
                <a:endParaRPr lang="en-US"/>
              </a:p>
            </p:txBody>
          </p:sp>
          <p:sp>
            <p:nvSpPr>
              <p:cNvPr id="76921" name="Line 39"/>
              <p:cNvSpPr>
                <a:spLocks noChangeShapeType="1"/>
              </p:cNvSpPr>
              <p:nvPr/>
            </p:nvSpPr>
            <p:spPr bwMode="auto">
              <a:xfrm>
                <a:off x="1474" y="2832"/>
                <a:ext cx="0" cy="1008"/>
              </a:xfrm>
              <a:prstGeom prst="line">
                <a:avLst/>
              </a:prstGeom>
              <a:noFill/>
              <a:ln w="9525">
                <a:solidFill>
                  <a:schemeClr val="tx1"/>
                </a:solidFill>
                <a:prstDash val="lgDash"/>
                <a:round/>
                <a:headEnd/>
                <a:tailEnd/>
              </a:ln>
            </p:spPr>
            <p:txBody>
              <a:bodyPr/>
              <a:lstStyle/>
              <a:p>
                <a:endParaRPr lang="en-US"/>
              </a:p>
            </p:txBody>
          </p:sp>
        </p:grpSp>
        <p:sp>
          <p:nvSpPr>
            <p:cNvPr id="76908" name="Line 40"/>
            <p:cNvSpPr>
              <a:spLocks noChangeShapeType="1"/>
            </p:cNvSpPr>
            <p:nvPr/>
          </p:nvSpPr>
          <p:spPr bwMode="auto">
            <a:xfrm>
              <a:off x="1248" y="3624"/>
              <a:ext cx="384" cy="0"/>
            </a:xfrm>
            <a:prstGeom prst="line">
              <a:avLst/>
            </a:prstGeom>
            <a:noFill/>
            <a:ln w="9525">
              <a:solidFill>
                <a:schemeClr val="tx1"/>
              </a:solidFill>
              <a:round/>
              <a:headEnd type="triangle" w="med" len="med"/>
              <a:tailEnd type="triangle" w="med" len="med"/>
            </a:ln>
          </p:spPr>
          <p:txBody>
            <a:bodyPr/>
            <a:lstStyle/>
            <a:p>
              <a:endParaRPr lang="en-US"/>
            </a:p>
          </p:txBody>
        </p:sp>
        <p:sp>
          <p:nvSpPr>
            <p:cNvPr id="76909" name="Line 41"/>
            <p:cNvSpPr>
              <a:spLocks noChangeShapeType="1"/>
            </p:cNvSpPr>
            <p:nvPr/>
          </p:nvSpPr>
          <p:spPr bwMode="auto">
            <a:xfrm>
              <a:off x="2688" y="3624"/>
              <a:ext cx="384" cy="0"/>
            </a:xfrm>
            <a:prstGeom prst="line">
              <a:avLst/>
            </a:prstGeom>
            <a:noFill/>
            <a:ln w="9525">
              <a:solidFill>
                <a:schemeClr val="tx1"/>
              </a:solidFill>
              <a:round/>
              <a:headEnd type="triangle" w="med" len="med"/>
              <a:tailEnd type="triangle" w="med" len="med"/>
            </a:ln>
          </p:spPr>
          <p:txBody>
            <a:bodyPr/>
            <a:lstStyle/>
            <a:p>
              <a:endParaRPr lang="en-US"/>
            </a:p>
          </p:txBody>
        </p:sp>
        <p:sp>
          <p:nvSpPr>
            <p:cNvPr id="76910" name="Text Box 42"/>
            <p:cNvSpPr txBox="1">
              <a:spLocks noChangeArrowheads="1"/>
            </p:cNvSpPr>
            <p:nvPr/>
          </p:nvSpPr>
          <p:spPr bwMode="auto">
            <a:xfrm>
              <a:off x="3024" y="3768"/>
              <a:ext cx="336" cy="192"/>
            </a:xfrm>
            <a:prstGeom prst="rect">
              <a:avLst/>
            </a:prstGeom>
            <a:noFill/>
            <a:ln w="9525">
              <a:noFill/>
              <a:miter lim="800000"/>
              <a:headEnd/>
              <a:tailEnd/>
            </a:ln>
          </p:spPr>
          <p:txBody>
            <a:bodyPr>
              <a:spAutoFit/>
            </a:bodyPr>
            <a:lstStyle/>
            <a:p>
              <a:r>
                <a:rPr lang="en-US" sz="1400"/>
                <a:t>10”</a:t>
              </a:r>
            </a:p>
          </p:txBody>
        </p:sp>
        <p:sp>
          <p:nvSpPr>
            <p:cNvPr id="76911" name="Text Box 43"/>
            <p:cNvSpPr txBox="1">
              <a:spLocks noChangeArrowheads="1"/>
            </p:cNvSpPr>
            <p:nvPr/>
          </p:nvSpPr>
          <p:spPr bwMode="auto">
            <a:xfrm>
              <a:off x="960" y="3768"/>
              <a:ext cx="336" cy="192"/>
            </a:xfrm>
            <a:prstGeom prst="rect">
              <a:avLst/>
            </a:prstGeom>
            <a:noFill/>
            <a:ln w="9525">
              <a:noFill/>
              <a:miter lim="800000"/>
              <a:headEnd/>
              <a:tailEnd/>
            </a:ln>
          </p:spPr>
          <p:txBody>
            <a:bodyPr>
              <a:spAutoFit/>
            </a:bodyPr>
            <a:lstStyle/>
            <a:p>
              <a:r>
                <a:rPr lang="en-US" sz="1400"/>
                <a:t>10”</a:t>
              </a:r>
            </a:p>
          </p:txBody>
        </p:sp>
        <p:sp>
          <p:nvSpPr>
            <p:cNvPr id="76912" name="Line 44"/>
            <p:cNvSpPr>
              <a:spLocks noChangeShapeType="1"/>
            </p:cNvSpPr>
            <p:nvPr/>
          </p:nvSpPr>
          <p:spPr bwMode="auto">
            <a:xfrm flipV="1">
              <a:off x="1200" y="3624"/>
              <a:ext cx="240" cy="240"/>
            </a:xfrm>
            <a:prstGeom prst="line">
              <a:avLst/>
            </a:prstGeom>
            <a:noFill/>
            <a:ln w="9525">
              <a:solidFill>
                <a:schemeClr val="tx1"/>
              </a:solidFill>
              <a:round/>
              <a:headEnd/>
              <a:tailEnd type="triangle" w="med" len="med"/>
            </a:ln>
          </p:spPr>
          <p:txBody>
            <a:bodyPr/>
            <a:lstStyle/>
            <a:p>
              <a:endParaRPr lang="en-US"/>
            </a:p>
          </p:txBody>
        </p:sp>
        <p:sp>
          <p:nvSpPr>
            <p:cNvPr id="76913" name="Line 45"/>
            <p:cNvSpPr>
              <a:spLocks noChangeShapeType="1"/>
            </p:cNvSpPr>
            <p:nvPr/>
          </p:nvSpPr>
          <p:spPr bwMode="auto">
            <a:xfrm flipH="1" flipV="1">
              <a:off x="2880" y="3624"/>
              <a:ext cx="144" cy="240"/>
            </a:xfrm>
            <a:prstGeom prst="line">
              <a:avLst/>
            </a:prstGeom>
            <a:noFill/>
            <a:ln w="9525">
              <a:solidFill>
                <a:schemeClr val="tx1"/>
              </a:solidFill>
              <a:round/>
              <a:headEnd/>
              <a:tailEnd type="triangle" w="med" len="med"/>
            </a:ln>
          </p:spPr>
          <p:txBody>
            <a:bodyPr/>
            <a:lstStyle/>
            <a:p>
              <a:endParaRPr lang="en-US"/>
            </a:p>
          </p:txBody>
        </p:sp>
        <p:sp>
          <p:nvSpPr>
            <p:cNvPr id="76914" name="Line 46"/>
            <p:cNvSpPr>
              <a:spLocks noChangeShapeType="1"/>
            </p:cNvSpPr>
            <p:nvPr/>
          </p:nvSpPr>
          <p:spPr bwMode="auto">
            <a:xfrm>
              <a:off x="864" y="2760"/>
              <a:ext cx="768" cy="0"/>
            </a:xfrm>
            <a:prstGeom prst="line">
              <a:avLst/>
            </a:prstGeom>
            <a:noFill/>
            <a:ln w="15875">
              <a:solidFill>
                <a:schemeClr val="tx1"/>
              </a:solidFill>
              <a:prstDash val="lgDash"/>
              <a:round/>
              <a:headEnd/>
              <a:tailEnd/>
            </a:ln>
          </p:spPr>
          <p:txBody>
            <a:bodyPr/>
            <a:lstStyle/>
            <a:p>
              <a:endParaRPr lang="en-US"/>
            </a:p>
          </p:txBody>
        </p:sp>
        <p:sp>
          <p:nvSpPr>
            <p:cNvPr id="76915" name="Line 48"/>
            <p:cNvSpPr>
              <a:spLocks noChangeShapeType="1"/>
            </p:cNvSpPr>
            <p:nvPr/>
          </p:nvSpPr>
          <p:spPr bwMode="auto">
            <a:xfrm>
              <a:off x="864" y="3288"/>
              <a:ext cx="768" cy="0"/>
            </a:xfrm>
            <a:prstGeom prst="line">
              <a:avLst/>
            </a:prstGeom>
            <a:noFill/>
            <a:ln w="15875">
              <a:solidFill>
                <a:schemeClr val="tx1"/>
              </a:solidFill>
              <a:prstDash val="lgDash"/>
              <a:round/>
              <a:headEnd/>
              <a:tailEnd/>
            </a:ln>
          </p:spPr>
          <p:txBody>
            <a:bodyPr/>
            <a:lstStyle/>
            <a:p>
              <a:endParaRPr lang="en-US"/>
            </a:p>
          </p:txBody>
        </p:sp>
        <p:sp>
          <p:nvSpPr>
            <p:cNvPr id="76916" name="Line 49"/>
            <p:cNvSpPr>
              <a:spLocks noChangeShapeType="1"/>
            </p:cNvSpPr>
            <p:nvPr/>
          </p:nvSpPr>
          <p:spPr bwMode="auto">
            <a:xfrm>
              <a:off x="1008" y="2760"/>
              <a:ext cx="0" cy="528"/>
            </a:xfrm>
            <a:prstGeom prst="line">
              <a:avLst/>
            </a:prstGeom>
            <a:noFill/>
            <a:ln w="9525">
              <a:solidFill>
                <a:schemeClr val="tx1"/>
              </a:solidFill>
              <a:round/>
              <a:headEnd type="triangle" w="med" len="med"/>
              <a:tailEnd type="triangle" w="med" len="med"/>
            </a:ln>
          </p:spPr>
          <p:txBody>
            <a:bodyPr/>
            <a:lstStyle/>
            <a:p>
              <a:endParaRPr lang="en-US"/>
            </a:p>
          </p:txBody>
        </p:sp>
        <p:sp>
          <p:nvSpPr>
            <p:cNvPr id="76917" name="Text Box 50"/>
            <p:cNvSpPr txBox="1">
              <a:spLocks noChangeArrowheads="1"/>
            </p:cNvSpPr>
            <p:nvPr/>
          </p:nvSpPr>
          <p:spPr bwMode="auto">
            <a:xfrm>
              <a:off x="768" y="2952"/>
              <a:ext cx="336" cy="192"/>
            </a:xfrm>
            <a:prstGeom prst="rect">
              <a:avLst/>
            </a:prstGeom>
            <a:noFill/>
            <a:ln w="9525">
              <a:noFill/>
              <a:miter lim="800000"/>
              <a:headEnd/>
              <a:tailEnd/>
            </a:ln>
          </p:spPr>
          <p:txBody>
            <a:bodyPr>
              <a:spAutoFit/>
            </a:bodyPr>
            <a:lstStyle/>
            <a:p>
              <a:r>
                <a:rPr lang="en-US" sz="1400"/>
                <a:t>12”</a:t>
              </a:r>
            </a:p>
          </p:txBody>
        </p:sp>
        <p:sp>
          <p:nvSpPr>
            <p:cNvPr id="76918" name="Line 7"/>
            <p:cNvSpPr>
              <a:spLocks noChangeShapeType="1"/>
            </p:cNvSpPr>
            <p:nvPr/>
          </p:nvSpPr>
          <p:spPr bwMode="auto">
            <a:xfrm>
              <a:off x="1200" y="1464"/>
              <a:ext cx="48" cy="2016"/>
            </a:xfrm>
            <a:prstGeom prst="line">
              <a:avLst/>
            </a:prstGeom>
            <a:noFill/>
            <a:ln w="28575">
              <a:solidFill>
                <a:srgbClr val="FF0000"/>
              </a:solidFill>
              <a:round/>
              <a:headEnd/>
              <a:tailEnd/>
            </a:ln>
          </p:spPr>
          <p:txBody>
            <a:bodyPr/>
            <a:lstStyle/>
            <a:p>
              <a:endParaRPr lang="en-US"/>
            </a:p>
          </p:txBody>
        </p:sp>
        <p:sp>
          <p:nvSpPr>
            <p:cNvPr id="76919" name="Line 8"/>
            <p:cNvSpPr>
              <a:spLocks noChangeShapeType="1"/>
            </p:cNvSpPr>
            <p:nvPr/>
          </p:nvSpPr>
          <p:spPr bwMode="auto">
            <a:xfrm flipH="1">
              <a:off x="3072" y="1464"/>
              <a:ext cx="48" cy="2016"/>
            </a:xfrm>
            <a:prstGeom prst="line">
              <a:avLst/>
            </a:prstGeom>
            <a:noFill/>
            <a:ln w="28575">
              <a:solidFill>
                <a:srgbClr val="FF0000"/>
              </a:solidFill>
              <a:round/>
              <a:headEnd/>
              <a:tailEnd/>
            </a:ln>
          </p:spPr>
          <p:txBody>
            <a:bodyPr/>
            <a:lstStyle/>
            <a:p>
              <a:endParaRPr lang="en-US"/>
            </a:p>
          </p:txBody>
        </p:sp>
      </p:grpSp>
      <p:sp>
        <p:nvSpPr>
          <p:cNvPr id="101442" name="Text Box 66"/>
          <p:cNvSpPr txBox="1">
            <a:spLocks noChangeArrowheads="1"/>
          </p:cNvSpPr>
          <p:nvPr/>
        </p:nvSpPr>
        <p:spPr bwMode="auto">
          <a:xfrm>
            <a:off x="5181600" y="1295400"/>
            <a:ext cx="3200400" cy="523220"/>
          </a:xfrm>
          <a:prstGeom prst="rect">
            <a:avLst/>
          </a:prstGeom>
          <a:noFill/>
          <a:ln w="9525">
            <a:noFill/>
            <a:miter lim="800000"/>
            <a:headEnd/>
            <a:tailEnd/>
          </a:ln>
        </p:spPr>
        <p:txBody>
          <a:bodyPr>
            <a:spAutoFit/>
          </a:bodyPr>
          <a:lstStyle/>
          <a:p>
            <a:r>
              <a:rPr lang="en-US" sz="1400" dirty="0"/>
              <a:t>Maximum </a:t>
            </a:r>
            <a:r>
              <a:rPr lang="en-US" sz="1400" dirty="0" smtClean="0"/>
              <a:t>performance </a:t>
            </a:r>
            <a:r>
              <a:rPr lang="en-US" sz="1400" dirty="0"/>
              <a:t>w</a:t>
            </a:r>
            <a:r>
              <a:rPr lang="en-US" sz="1400" dirty="0" smtClean="0"/>
              <a:t>hen </a:t>
            </a:r>
            <a:r>
              <a:rPr lang="en-US" sz="1400" dirty="0"/>
              <a:t>o</a:t>
            </a:r>
            <a:r>
              <a:rPr lang="en-US" sz="1400" dirty="0" smtClean="0"/>
              <a:t>perated </a:t>
            </a:r>
            <a:r>
              <a:rPr lang="en-US" sz="1400" dirty="0"/>
              <a:t>in a </a:t>
            </a:r>
            <a:r>
              <a:rPr lang="en-US" sz="1400" dirty="0" smtClean="0"/>
              <a:t>vertical </a:t>
            </a:r>
            <a:r>
              <a:rPr lang="en-US" sz="1400" dirty="0"/>
              <a:t>p</a:t>
            </a:r>
            <a:r>
              <a:rPr lang="en-US" sz="1400" dirty="0" smtClean="0"/>
              <a:t>osition</a:t>
            </a:r>
            <a:r>
              <a:rPr lang="en-US" sz="1400" dirty="0"/>
              <a:t>.</a:t>
            </a:r>
          </a:p>
        </p:txBody>
      </p:sp>
      <p:sp>
        <p:nvSpPr>
          <p:cNvPr id="101443" name="Text Box 67"/>
          <p:cNvSpPr txBox="1">
            <a:spLocks noChangeArrowheads="1"/>
          </p:cNvSpPr>
          <p:nvPr/>
        </p:nvSpPr>
        <p:spPr bwMode="auto">
          <a:xfrm>
            <a:off x="609600" y="5943600"/>
            <a:ext cx="3124200" cy="523220"/>
          </a:xfrm>
          <a:prstGeom prst="rect">
            <a:avLst/>
          </a:prstGeom>
          <a:noFill/>
          <a:ln w="9525">
            <a:noFill/>
            <a:miter lim="800000"/>
            <a:headEnd/>
            <a:tailEnd/>
          </a:ln>
        </p:spPr>
        <p:txBody>
          <a:bodyPr>
            <a:spAutoFit/>
          </a:bodyPr>
          <a:lstStyle/>
          <a:p>
            <a:r>
              <a:rPr lang="en-US" sz="1400" dirty="0"/>
              <a:t>Trench </a:t>
            </a:r>
            <a:r>
              <a:rPr lang="en-US" sz="1400" dirty="0" smtClean="0"/>
              <a:t>too </a:t>
            </a:r>
            <a:r>
              <a:rPr lang="en-US" sz="1400" dirty="0"/>
              <a:t>n</a:t>
            </a:r>
            <a:r>
              <a:rPr lang="en-US" sz="1400" dirty="0" smtClean="0"/>
              <a:t>arrow </a:t>
            </a:r>
            <a:r>
              <a:rPr lang="en-US" sz="1400" dirty="0"/>
              <a:t>to </a:t>
            </a:r>
            <a:r>
              <a:rPr lang="en-US" sz="1400" dirty="0" smtClean="0"/>
              <a:t>allow </a:t>
            </a:r>
            <a:r>
              <a:rPr lang="en-US" sz="1400" dirty="0"/>
              <a:t>c</a:t>
            </a:r>
            <a:r>
              <a:rPr lang="en-US" sz="1400" dirty="0" smtClean="0"/>
              <a:t>ompactor </a:t>
            </a:r>
            <a:r>
              <a:rPr lang="en-US" sz="1400" dirty="0"/>
              <a:t/>
            </a:r>
            <a:br>
              <a:rPr lang="en-US" sz="1400" dirty="0"/>
            </a:br>
            <a:r>
              <a:rPr lang="en-US" sz="1400" dirty="0"/>
              <a:t>to be </a:t>
            </a:r>
            <a:r>
              <a:rPr lang="en-US" sz="1400" dirty="0" smtClean="0"/>
              <a:t>operated </a:t>
            </a:r>
            <a:r>
              <a:rPr lang="en-US" sz="1400" dirty="0"/>
              <a:t>in a </a:t>
            </a:r>
            <a:r>
              <a:rPr lang="en-US" sz="1400" dirty="0" smtClean="0"/>
              <a:t>vertical </a:t>
            </a:r>
            <a:r>
              <a:rPr lang="en-US" sz="1400" dirty="0"/>
              <a:t>p</a:t>
            </a:r>
            <a:r>
              <a:rPr lang="en-US" sz="1400" dirty="0" smtClean="0"/>
              <a:t>osition</a:t>
            </a:r>
            <a:r>
              <a:rPr lang="en-US" sz="1400" dirty="0"/>
              <a:t>.</a:t>
            </a:r>
          </a:p>
        </p:txBody>
      </p:sp>
      <p:sp>
        <p:nvSpPr>
          <p:cNvPr id="101457" name="Text Box 81"/>
          <p:cNvSpPr txBox="1">
            <a:spLocks noChangeArrowheads="1"/>
          </p:cNvSpPr>
          <p:nvPr/>
        </p:nvSpPr>
        <p:spPr bwMode="auto">
          <a:xfrm>
            <a:off x="4572000" y="5410200"/>
            <a:ext cx="1905000" cy="1169551"/>
          </a:xfrm>
          <a:prstGeom prst="rect">
            <a:avLst/>
          </a:prstGeom>
          <a:noFill/>
          <a:ln w="9525">
            <a:noFill/>
            <a:miter lim="800000"/>
            <a:headEnd/>
            <a:tailEnd/>
          </a:ln>
        </p:spPr>
        <p:txBody>
          <a:bodyPr>
            <a:spAutoFit/>
          </a:bodyPr>
          <a:lstStyle/>
          <a:p>
            <a:r>
              <a:rPr lang="en-US" sz="1400" dirty="0"/>
              <a:t>Impact </a:t>
            </a:r>
            <a:r>
              <a:rPr lang="en-US" sz="1400" dirty="0" smtClean="0"/>
              <a:t>value </a:t>
            </a:r>
            <a:r>
              <a:rPr lang="en-US" sz="1400" dirty="0"/>
              <a:t>is </a:t>
            </a:r>
            <a:r>
              <a:rPr lang="en-US" sz="1400" dirty="0" smtClean="0"/>
              <a:t>maximized </a:t>
            </a:r>
            <a:r>
              <a:rPr lang="en-US" sz="1400" dirty="0"/>
              <a:t>and </a:t>
            </a:r>
            <a:r>
              <a:rPr lang="en-US" sz="1400" dirty="0" smtClean="0"/>
              <a:t>energy </a:t>
            </a:r>
            <a:r>
              <a:rPr lang="en-US" sz="1400" dirty="0"/>
              <a:t>p</a:t>
            </a:r>
            <a:r>
              <a:rPr lang="en-US" sz="1400" dirty="0" smtClean="0"/>
              <a:t>roperly </a:t>
            </a:r>
            <a:r>
              <a:rPr lang="en-US" sz="1400" dirty="0"/>
              <a:t>d</a:t>
            </a:r>
            <a:r>
              <a:rPr lang="en-US" sz="1400" dirty="0" smtClean="0"/>
              <a:t>irected </a:t>
            </a:r>
            <a:r>
              <a:rPr lang="en-US" sz="1400" dirty="0"/>
              <a:t>w</a:t>
            </a:r>
            <a:r>
              <a:rPr lang="en-US" sz="1400" dirty="0" smtClean="0"/>
              <a:t>hen </a:t>
            </a:r>
            <a:r>
              <a:rPr lang="en-US" sz="1400" dirty="0"/>
              <a:t>o</a:t>
            </a:r>
            <a:r>
              <a:rPr lang="en-US" sz="1400" dirty="0" smtClean="0"/>
              <a:t>perated </a:t>
            </a:r>
            <a:r>
              <a:rPr lang="en-US" sz="1400" dirty="0"/>
              <a:t>in </a:t>
            </a:r>
            <a:r>
              <a:rPr lang="en-US" sz="1400" dirty="0" smtClean="0"/>
              <a:t>vertical </a:t>
            </a:r>
            <a:r>
              <a:rPr lang="en-US" sz="1400" dirty="0"/>
              <a:t>p</a:t>
            </a:r>
            <a:r>
              <a:rPr lang="en-US" sz="1400" dirty="0" smtClean="0"/>
              <a:t>osition</a:t>
            </a:r>
            <a:r>
              <a:rPr lang="en-US" sz="1400" dirty="0"/>
              <a:t>.</a:t>
            </a:r>
          </a:p>
        </p:txBody>
      </p:sp>
      <p:sp>
        <p:nvSpPr>
          <p:cNvPr id="101458" name="Rectangle 82"/>
          <p:cNvSpPr>
            <a:spLocks noChangeArrowheads="1"/>
          </p:cNvSpPr>
          <p:nvPr/>
        </p:nvSpPr>
        <p:spPr bwMode="auto">
          <a:xfrm>
            <a:off x="4572000" y="5410200"/>
            <a:ext cx="1828800" cy="1143000"/>
          </a:xfrm>
          <a:prstGeom prst="rect">
            <a:avLst/>
          </a:prstGeom>
          <a:noFill/>
          <a:ln w="9525">
            <a:solidFill>
              <a:srgbClr val="FF0000"/>
            </a:solidFill>
            <a:miter lim="800000"/>
            <a:headEnd/>
            <a:tailEnd/>
          </a:ln>
        </p:spPr>
        <p:txBody>
          <a:bodyPr wrap="none" anchor="ctr"/>
          <a:lstStyle/>
          <a:p>
            <a:endParaRPr lang="en-US"/>
          </a:p>
        </p:txBody>
      </p:sp>
      <p:grpSp>
        <p:nvGrpSpPr>
          <p:cNvPr id="6" name="Group 85"/>
          <p:cNvGrpSpPr>
            <a:grpSpLocks/>
          </p:cNvGrpSpPr>
          <p:nvPr/>
        </p:nvGrpSpPr>
        <p:grpSpPr bwMode="auto">
          <a:xfrm>
            <a:off x="1828800" y="4114800"/>
            <a:ext cx="3352800" cy="1295400"/>
            <a:chOff x="1152" y="2592"/>
            <a:chExt cx="2112" cy="816"/>
          </a:xfrm>
        </p:grpSpPr>
        <p:sp>
          <p:nvSpPr>
            <p:cNvPr id="76900" name="Line 83"/>
            <p:cNvSpPr>
              <a:spLocks noChangeShapeType="1"/>
            </p:cNvSpPr>
            <p:nvPr/>
          </p:nvSpPr>
          <p:spPr bwMode="auto">
            <a:xfrm flipH="1" flipV="1">
              <a:off x="1152" y="2640"/>
              <a:ext cx="2112" cy="768"/>
            </a:xfrm>
            <a:prstGeom prst="line">
              <a:avLst/>
            </a:prstGeom>
            <a:noFill/>
            <a:ln w="9525">
              <a:solidFill>
                <a:schemeClr val="tx1"/>
              </a:solidFill>
              <a:round/>
              <a:headEnd/>
              <a:tailEnd type="triangle" w="med" len="med"/>
            </a:ln>
          </p:spPr>
          <p:txBody>
            <a:bodyPr/>
            <a:lstStyle/>
            <a:p>
              <a:endParaRPr lang="en-US"/>
            </a:p>
          </p:txBody>
        </p:sp>
        <p:sp>
          <p:nvSpPr>
            <p:cNvPr id="76901" name="Line 84"/>
            <p:cNvSpPr>
              <a:spLocks noChangeShapeType="1"/>
            </p:cNvSpPr>
            <p:nvPr/>
          </p:nvSpPr>
          <p:spPr bwMode="auto">
            <a:xfrm flipH="1" flipV="1">
              <a:off x="2592" y="2592"/>
              <a:ext cx="672" cy="816"/>
            </a:xfrm>
            <a:prstGeom prst="line">
              <a:avLst/>
            </a:prstGeom>
            <a:noFill/>
            <a:ln w="9525">
              <a:solidFill>
                <a:schemeClr val="tx1"/>
              </a:solidFill>
              <a:round/>
              <a:headEnd/>
              <a:tailEnd type="triangle" w="med" len="med"/>
            </a:ln>
          </p:spPr>
          <p:txBody>
            <a:bodyPr/>
            <a:lstStyle/>
            <a:p>
              <a:endParaRPr lang="en-US"/>
            </a:p>
          </p:txBody>
        </p:sp>
      </p:grpSp>
      <p:sp>
        <p:nvSpPr>
          <p:cNvPr id="101462" name="Rectangle 86"/>
          <p:cNvSpPr>
            <a:spLocks noChangeArrowheads="1"/>
          </p:cNvSpPr>
          <p:nvPr/>
        </p:nvSpPr>
        <p:spPr bwMode="auto">
          <a:xfrm>
            <a:off x="609600" y="5943600"/>
            <a:ext cx="3048000" cy="533400"/>
          </a:xfrm>
          <a:prstGeom prst="rect">
            <a:avLst/>
          </a:prstGeom>
          <a:noFill/>
          <a:ln w="9525">
            <a:solidFill>
              <a:srgbClr val="FF0000"/>
            </a:solidFill>
            <a:miter lim="800000"/>
            <a:headEnd/>
            <a:tailEnd/>
          </a:ln>
        </p:spPr>
        <p:txBody>
          <a:bodyPr wrap="none" anchor="ctr"/>
          <a:lstStyle/>
          <a:p>
            <a:endParaRPr lang="en-US"/>
          </a:p>
        </p:txBody>
      </p:sp>
      <p:sp>
        <p:nvSpPr>
          <p:cNvPr id="101464" name="Line 88"/>
          <p:cNvSpPr>
            <a:spLocks noChangeShapeType="1"/>
          </p:cNvSpPr>
          <p:nvPr/>
        </p:nvSpPr>
        <p:spPr bwMode="auto">
          <a:xfrm flipH="1" flipV="1">
            <a:off x="457200" y="3124200"/>
            <a:ext cx="304800" cy="2819400"/>
          </a:xfrm>
          <a:prstGeom prst="line">
            <a:avLst/>
          </a:prstGeom>
          <a:noFill/>
          <a:ln w="9525">
            <a:solidFill>
              <a:srgbClr val="FF0000"/>
            </a:solidFill>
            <a:round/>
            <a:headEnd/>
            <a:tailEnd/>
          </a:ln>
        </p:spPr>
        <p:txBody>
          <a:bodyPr/>
          <a:lstStyle/>
          <a:p>
            <a:endParaRPr lang="en-US"/>
          </a:p>
        </p:txBody>
      </p:sp>
      <p:sp>
        <p:nvSpPr>
          <p:cNvPr id="101465" name="Line 89"/>
          <p:cNvSpPr>
            <a:spLocks noChangeShapeType="1"/>
          </p:cNvSpPr>
          <p:nvPr/>
        </p:nvSpPr>
        <p:spPr bwMode="auto">
          <a:xfrm flipV="1">
            <a:off x="457200" y="2438400"/>
            <a:ext cx="762000" cy="685800"/>
          </a:xfrm>
          <a:prstGeom prst="line">
            <a:avLst/>
          </a:prstGeom>
          <a:noFill/>
          <a:ln w="9525">
            <a:solidFill>
              <a:srgbClr val="FF0000"/>
            </a:solidFill>
            <a:round/>
            <a:headEnd/>
            <a:tailEnd type="triangle" w="med" len="med"/>
          </a:ln>
        </p:spPr>
        <p:txBody>
          <a:bodyPr/>
          <a:lstStyle/>
          <a:p>
            <a:endParaRPr lang="en-US"/>
          </a:p>
        </p:txBody>
      </p:sp>
      <p:grpSp>
        <p:nvGrpSpPr>
          <p:cNvPr id="7" name="Group 90"/>
          <p:cNvGrpSpPr>
            <a:grpSpLocks/>
          </p:cNvGrpSpPr>
          <p:nvPr/>
        </p:nvGrpSpPr>
        <p:grpSpPr bwMode="auto">
          <a:xfrm>
            <a:off x="5791200" y="1905000"/>
            <a:ext cx="1828800" cy="4038600"/>
            <a:chOff x="3648" y="1200"/>
            <a:chExt cx="1152" cy="2544"/>
          </a:xfrm>
        </p:grpSpPr>
        <p:grpSp>
          <p:nvGrpSpPr>
            <p:cNvPr id="76877" name="Group 59"/>
            <p:cNvGrpSpPr>
              <a:grpSpLocks/>
            </p:cNvGrpSpPr>
            <p:nvPr/>
          </p:nvGrpSpPr>
          <p:grpSpPr bwMode="auto">
            <a:xfrm>
              <a:off x="3648" y="1200"/>
              <a:ext cx="1152" cy="2544"/>
              <a:chOff x="3648" y="1200"/>
              <a:chExt cx="1152" cy="2544"/>
            </a:xfrm>
          </p:grpSpPr>
          <p:grpSp>
            <p:nvGrpSpPr>
              <p:cNvPr id="76879" name="Group 51"/>
              <p:cNvGrpSpPr>
                <a:grpSpLocks/>
              </p:cNvGrpSpPr>
              <p:nvPr/>
            </p:nvGrpSpPr>
            <p:grpSpPr bwMode="auto">
              <a:xfrm>
                <a:off x="3696" y="1200"/>
                <a:ext cx="1104" cy="2544"/>
                <a:chOff x="3696" y="1200"/>
                <a:chExt cx="1104" cy="2544"/>
              </a:xfrm>
            </p:grpSpPr>
            <p:sp>
              <p:nvSpPr>
                <p:cNvPr id="76885" name="Line 17"/>
                <p:cNvSpPr>
                  <a:spLocks noChangeShapeType="1"/>
                </p:cNvSpPr>
                <p:nvPr/>
              </p:nvSpPr>
              <p:spPr bwMode="auto">
                <a:xfrm>
                  <a:off x="4368" y="3072"/>
                  <a:ext cx="0" cy="96"/>
                </a:xfrm>
                <a:prstGeom prst="line">
                  <a:avLst/>
                </a:prstGeom>
                <a:noFill/>
                <a:ln w="9525">
                  <a:solidFill>
                    <a:schemeClr val="tx1"/>
                  </a:solidFill>
                  <a:round/>
                  <a:headEnd/>
                  <a:tailEnd/>
                </a:ln>
              </p:spPr>
              <p:txBody>
                <a:bodyPr/>
                <a:lstStyle/>
                <a:p>
                  <a:endParaRPr lang="en-US"/>
                </a:p>
              </p:txBody>
            </p:sp>
            <p:sp>
              <p:nvSpPr>
                <p:cNvPr id="76886" name="Line 18"/>
                <p:cNvSpPr>
                  <a:spLocks noChangeShapeType="1"/>
                </p:cNvSpPr>
                <p:nvPr/>
              </p:nvSpPr>
              <p:spPr bwMode="auto">
                <a:xfrm>
                  <a:off x="4032" y="3120"/>
                  <a:ext cx="336" cy="0"/>
                </a:xfrm>
                <a:prstGeom prst="line">
                  <a:avLst/>
                </a:prstGeom>
                <a:noFill/>
                <a:ln w="9525">
                  <a:solidFill>
                    <a:schemeClr val="tx1"/>
                  </a:solidFill>
                  <a:round/>
                  <a:headEnd type="triangle" w="med" len="med"/>
                  <a:tailEnd type="triangle" w="med" len="med"/>
                </a:ln>
              </p:spPr>
              <p:txBody>
                <a:bodyPr/>
                <a:lstStyle/>
                <a:p>
                  <a:endParaRPr lang="en-US"/>
                </a:p>
              </p:txBody>
            </p:sp>
            <p:sp>
              <p:nvSpPr>
                <p:cNvPr id="76887" name="Text Box 19"/>
                <p:cNvSpPr txBox="1">
                  <a:spLocks noChangeArrowheads="1"/>
                </p:cNvSpPr>
                <p:nvPr/>
              </p:nvSpPr>
              <p:spPr bwMode="auto">
                <a:xfrm>
                  <a:off x="4464" y="2736"/>
                  <a:ext cx="336" cy="192"/>
                </a:xfrm>
                <a:prstGeom prst="rect">
                  <a:avLst/>
                </a:prstGeom>
                <a:noFill/>
                <a:ln w="9525">
                  <a:noFill/>
                  <a:miter lim="800000"/>
                  <a:headEnd/>
                  <a:tailEnd/>
                </a:ln>
              </p:spPr>
              <p:txBody>
                <a:bodyPr>
                  <a:spAutoFit/>
                </a:bodyPr>
                <a:lstStyle/>
                <a:p>
                  <a:r>
                    <a:rPr lang="en-US" sz="1400"/>
                    <a:t>10”</a:t>
                  </a:r>
                </a:p>
              </p:txBody>
            </p:sp>
            <p:sp>
              <p:nvSpPr>
                <p:cNvPr id="76888" name="Line 20"/>
                <p:cNvSpPr>
                  <a:spLocks noChangeShapeType="1"/>
                </p:cNvSpPr>
                <p:nvPr/>
              </p:nvSpPr>
              <p:spPr bwMode="auto">
                <a:xfrm flipV="1">
                  <a:off x="3888" y="1440"/>
                  <a:ext cx="0" cy="240"/>
                </a:xfrm>
                <a:prstGeom prst="line">
                  <a:avLst/>
                </a:prstGeom>
                <a:noFill/>
                <a:ln w="9525">
                  <a:solidFill>
                    <a:schemeClr val="tx1"/>
                  </a:solidFill>
                  <a:round/>
                  <a:headEnd/>
                  <a:tailEnd/>
                </a:ln>
              </p:spPr>
              <p:txBody>
                <a:bodyPr/>
                <a:lstStyle/>
                <a:p>
                  <a:endParaRPr lang="en-US"/>
                </a:p>
              </p:txBody>
            </p:sp>
            <p:sp>
              <p:nvSpPr>
                <p:cNvPr id="76889" name="Line 21"/>
                <p:cNvSpPr>
                  <a:spLocks noChangeShapeType="1"/>
                </p:cNvSpPr>
                <p:nvPr/>
              </p:nvSpPr>
              <p:spPr bwMode="auto">
                <a:xfrm flipV="1">
                  <a:off x="4416" y="1440"/>
                  <a:ext cx="0" cy="240"/>
                </a:xfrm>
                <a:prstGeom prst="line">
                  <a:avLst/>
                </a:prstGeom>
                <a:noFill/>
                <a:ln w="9525">
                  <a:solidFill>
                    <a:schemeClr val="tx1"/>
                  </a:solidFill>
                  <a:round/>
                  <a:headEnd/>
                  <a:tailEnd/>
                </a:ln>
              </p:spPr>
              <p:txBody>
                <a:bodyPr/>
                <a:lstStyle/>
                <a:p>
                  <a:endParaRPr lang="en-US"/>
                </a:p>
              </p:txBody>
            </p:sp>
            <p:sp>
              <p:nvSpPr>
                <p:cNvPr id="76890" name="Line 22"/>
                <p:cNvSpPr>
                  <a:spLocks noChangeShapeType="1"/>
                </p:cNvSpPr>
                <p:nvPr/>
              </p:nvSpPr>
              <p:spPr bwMode="auto">
                <a:xfrm>
                  <a:off x="3888" y="1536"/>
                  <a:ext cx="528" cy="0"/>
                </a:xfrm>
                <a:prstGeom prst="line">
                  <a:avLst/>
                </a:prstGeom>
                <a:noFill/>
                <a:ln w="9525">
                  <a:solidFill>
                    <a:schemeClr val="tx1"/>
                  </a:solidFill>
                  <a:round/>
                  <a:headEnd type="triangle" w="med" len="med"/>
                  <a:tailEnd type="triangle" w="med" len="med"/>
                </a:ln>
              </p:spPr>
              <p:txBody>
                <a:bodyPr/>
                <a:lstStyle/>
                <a:p>
                  <a:endParaRPr lang="en-US"/>
                </a:p>
              </p:txBody>
            </p:sp>
            <p:sp>
              <p:nvSpPr>
                <p:cNvPr id="76891" name="Text Box 23"/>
                <p:cNvSpPr txBox="1">
                  <a:spLocks noChangeArrowheads="1"/>
                </p:cNvSpPr>
                <p:nvPr/>
              </p:nvSpPr>
              <p:spPr bwMode="auto">
                <a:xfrm>
                  <a:off x="3696" y="1200"/>
                  <a:ext cx="336" cy="192"/>
                </a:xfrm>
                <a:prstGeom prst="rect">
                  <a:avLst/>
                </a:prstGeom>
                <a:noFill/>
                <a:ln w="9525">
                  <a:noFill/>
                  <a:miter lim="800000"/>
                  <a:headEnd/>
                  <a:tailEnd/>
                </a:ln>
              </p:spPr>
              <p:txBody>
                <a:bodyPr>
                  <a:spAutoFit/>
                </a:bodyPr>
                <a:lstStyle/>
                <a:p>
                  <a:r>
                    <a:rPr lang="en-US" sz="1400"/>
                    <a:t>14”</a:t>
                  </a:r>
                </a:p>
              </p:txBody>
            </p:sp>
            <p:sp>
              <p:nvSpPr>
                <p:cNvPr id="76892" name="Line 24"/>
                <p:cNvSpPr>
                  <a:spLocks noChangeShapeType="1"/>
                </p:cNvSpPr>
                <p:nvPr/>
              </p:nvSpPr>
              <p:spPr bwMode="auto">
                <a:xfrm>
                  <a:off x="4176" y="1200"/>
                  <a:ext cx="0" cy="2544"/>
                </a:xfrm>
                <a:prstGeom prst="line">
                  <a:avLst/>
                </a:prstGeom>
                <a:noFill/>
                <a:ln w="12700">
                  <a:solidFill>
                    <a:schemeClr val="tx1"/>
                  </a:solidFill>
                  <a:prstDash val="lgDash"/>
                  <a:round/>
                  <a:headEnd/>
                  <a:tailEnd/>
                </a:ln>
              </p:spPr>
              <p:txBody>
                <a:bodyPr/>
                <a:lstStyle/>
                <a:p>
                  <a:endParaRPr lang="en-US"/>
                </a:p>
              </p:txBody>
            </p:sp>
            <p:sp>
              <p:nvSpPr>
                <p:cNvPr id="76893" name="Line 25"/>
                <p:cNvSpPr>
                  <a:spLocks noChangeShapeType="1"/>
                </p:cNvSpPr>
                <p:nvPr/>
              </p:nvSpPr>
              <p:spPr bwMode="auto">
                <a:xfrm>
                  <a:off x="3840" y="3456"/>
                  <a:ext cx="672" cy="0"/>
                </a:xfrm>
                <a:prstGeom prst="line">
                  <a:avLst/>
                </a:prstGeom>
                <a:noFill/>
                <a:ln w="9525">
                  <a:solidFill>
                    <a:schemeClr val="tx1"/>
                  </a:solidFill>
                  <a:prstDash val="lgDash"/>
                  <a:round/>
                  <a:headEnd/>
                  <a:tailEnd/>
                </a:ln>
              </p:spPr>
              <p:txBody>
                <a:bodyPr/>
                <a:lstStyle/>
                <a:p>
                  <a:endParaRPr lang="en-US"/>
                </a:p>
              </p:txBody>
            </p:sp>
            <p:sp>
              <p:nvSpPr>
                <p:cNvPr id="76894" name="Arc 26"/>
                <p:cNvSpPr>
                  <a:spLocks/>
                </p:cNvSpPr>
                <p:nvPr/>
              </p:nvSpPr>
              <p:spPr bwMode="auto">
                <a:xfrm>
                  <a:off x="4176" y="3312"/>
                  <a:ext cx="144" cy="132"/>
                </a:xfrm>
                <a:custGeom>
                  <a:avLst/>
                  <a:gdLst>
                    <a:gd name="T0" fmla="*/ 0 w 21600"/>
                    <a:gd name="T1" fmla="*/ 0 h 29622"/>
                    <a:gd name="T2" fmla="*/ 0 w 21600"/>
                    <a:gd name="T3" fmla="*/ 0 h 29622"/>
                    <a:gd name="T4" fmla="*/ 0 w 21600"/>
                    <a:gd name="T5" fmla="*/ 0 h 29622"/>
                    <a:gd name="T6" fmla="*/ 0 60000 65536"/>
                    <a:gd name="T7" fmla="*/ 0 60000 65536"/>
                    <a:gd name="T8" fmla="*/ 0 60000 65536"/>
                    <a:gd name="T9" fmla="*/ 0 w 21600"/>
                    <a:gd name="T10" fmla="*/ 0 h 29622"/>
                    <a:gd name="T11" fmla="*/ 21600 w 21600"/>
                    <a:gd name="T12" fmla="*/ 29622 h 29622"/>
                  </a:gdLst>
                  <a:ahLst/>
                  <a:cxnLst>
                    <a:cxn ang="T6">
                      <a:pos x="T0" y="T1"/>
                    </a:cxn>
                    <a:cxn ang="T7">
                      <a:pos x="T2" y="T3"/>
                    </a:cxn>
                    <a:cxn ang="T8">
                      <a:pos x="T4" y="T5"/>
                    </a:cxn>
                  </a:cxnLst>
                  <a:rect l="T9" t="T10" r="T11" b="T12"/>
                  <a:pathLst>
                    <a:path w="21600" h="29622" fill="none" extrusionOk="0">
                      <a:moveTo>
                        <a:pt x="-1" y="0"/>
                      </a:moveTo>
                      <a:cubicBezTo>
                        <a:pt x="11929" y="0"/>
                        <a:pt x="21600" y="9670"/>
                        <a:pt x="21600" y="21600"/>
                      </a:cubicBezTo>
                      <a:cubicBezTo>
                        <a:pt x="21600" y="24347"/>
                        <a:pt x="21075" y="27070"/>
                        <a:pt x="20055" y="29622"/>
                      </a:cubicBezTo>
                    </a:path>
                    <a:path w="21600" h="29622" stroke="0" extrusionOk="0">
                      <a:moveTo>
                        <a:pt x="-1" y="0"/>
                      </a:moveTo>
                      <a:cubicBezTo>
                        <a:pt x="11929" y="0"/>
                        <a:pt x="21600" y="9670"/>
                        <a:pt x="21600" y="21600"/>
                      </a:cubicBezTo>
                      <a:cubicBezTo>
                        <a:pt x="21600" y="24347"/>
                        <a:pt x="21075" y="27070"/>
                        <a:pt x="20055" y="29622"/>
                      </a:cubicBezTo>
                      <a:lnTo>
                        <a:pt x="0" y="21600"/>
                      </a:lnTo>
                      <a:close/>
                    </a:path>
                  </a:pathLst>
                </a:custGeom>
                <a:noFill/>
                <a:ln w="9525">
                  <a:solidFill>
                    <a:schemeClr val="tx1"/>
                  </a:solidFill>
                  <a:round/>
                  <a:headEnd/>
                  <a:tailEnd/>
                </a:ln>
              </p:spPr>
              <p:txBody>
                <a:bodyPr wrap="none" anchor="ctr"/>
                <a:lstStyle/>
                <a:p>
                  <a:endParaRPr lang="en-US"/>
                </a:p>
              </p:txBody>
            </p:sp>
            <p:sp>
              <p:nvSpPr>
                <p:cNvPr id="76895" name="Text Box 27"/>
                <p:cNvSpPr txBox="1">
                  <a:spLocks noChangeArrowheads="1"/>
                </p:cNvSpPr>
                <p:nvPr/>
              </p:nvSpPr>
              <p:spPr bwMode="auto">
                <a:xfrm>
                  <a:off x="4368" y="3216"/>
                  <a:ext cx="288" cy="192"/>
                </a:xfrm>
                <a:prstGeom prst="rect">
                  <a:avLst/>
                </a:prstGeom>
                <a:noFill/>
                <a:ln w="9525">
                  <a:noFill/>
                  <a:miter lim="800000"/>
                  <a:headEnd/>
                  <a:tailEnd/>
                </a:ln>
              </p:spPr>
              <p:txBody>
                <a:bodyPr>
                  <a:spAutoFit/>
                </a:bodyPr>
                <a:lstStyle/>
                <a:p>
                  <a:r>
                    <a:rPr lang="en-US" sz="1400"/>
                    <a:t>90</a:t>
                  </a:r>
                </a:p>
              </p:txBody>
            </p:sp>
            <p:sp>
              <p:nvSpPr>
                <p:cNvPr id="76896" name="Oval 28"/>
                <p:cNvSpPr>
                  <a:spLocks noChangeArrowheads="1"/>
                </p:cNvSpPr>
                <p:nvPr/>
              </p:nvSpPr>
              <p:spPr bwMode="auto">
                <a:xfrm>
                  <a:off x="4543" y="3264"/>
                  <a:ext cx="23" cy="23"/>
                </a:xfrm>
                <a:prstGeom prst="ellipse">
                  <a:avLst/>
                </a:prstGeom>
                <a:noFill/>
                <a:ln w="9525">
                  <a:solidFill>
                    <a:schemeClr val="tx1"/>
                  </a:solidFill>
                  <a:round/>
                  <a:headEnd/>
                  <a:tailEnd/>
                </a:ln>
              </p:spPr>
              <p:txBody>
                <a:bodyPr wrap="none" anchor="ctr"/>
                <a:lstStyle/>
                <a:p>
                  <a:endParaRPr lang="en-US"/>
                </a:p>
              </p:txBody>
            </p:sp>
            <p:sp>
              <p:nvSpPr>
                <p:cNvPr id="76897" name="Line 29"/>
                <p:cNvSpPr>
                  <a:spLocks noChangeShapeType="1"/>
                </p:cNvSpPr>
                <p:nvPr/>
              </p:nvSpPr>
              <p:spPr bwMode="auto">
                <a:xfrm flipH="1">
                  <a:off x="4284" y="3312"/>
                  <a:ext cx="96" cy="48"/>
                </a:xfrm>
                <a:prstGeom prst="line">
                  <a:avLst/>
                </a:prstGeom>
                <a:noFill/>
                <a:ln w="9525">
                  <a:solidFill>
                    <a:schemeClr val="tx1"/>
                  </a:solidFill>
                  <a:round/>
                  <a:headEnd/>
                  <a:tailEnd type="triangle" w="med" len="med"/>
                </a:ln>
              </p:spPr>
              <p:txBody>
                <a:bodyPr/>
                <a:lstStyle/>
                <a:p>
                  <a:endParaRPr lang="en-US"/>
                </a:p>
              </p:txBody>
            </p:sp>
            <p:sp>
              <p:nvSpPr>
                <p:cNvPr id="76898" name="Line 31"/>
                <p:cNvSpPr>
                  <a:spLocks noChangeShapeType="1"/>
                </p:cNvSpPr>
                <p:nvPr/>
              </p:nvSpPr>
              <p:spPr bwMode="auto">
                <a:xfrm flipH="1">
                  <a:off x="4224" y="2913"/>
                  <a:ext cx="288" cy="192"/>
                </a:xfrm>
                <a:prstGeom prst="line">
                  <a:avLst/>
                </a:prstGeom>
                <a:noFill/>
                <a:ln w="9525">
                  <a:solidFill>
                    <a:schemeClr val="tx1"/>
                  </a:solidFill>
                  <a:round/>
                  <a:headEnd/>
                  <a:tailEnd type="triangle" w="med" len="med"/>
                </a:ln>
              </p:spPr>
              <p:txBody>
                <a:bodyPr/>
                <a:lstStyle/>
                <a:p>
                  <a:endParaRPr lang="en-US"/>
                </a:p>
              </p:txBody>
            </p:sp>
            <p:sp>
              <p:nvSpPr>
                <p:cNvPr id="76899" name="Line 32"/>
                <p:cNvSpPr>
                  <a:spLocks noChangeShapeType="1"/>
                </p:cNvSpPr>
                <p:nvPr/>
              </p:nvSpPr>
              <p:spPr bwMode="auto">
                <a:xfrm>
                  <a:off x="3936" y="1344"/>
                  <a:ext cx="192" cy="192"/>
                </a:xfrm>
                <a:prstGeom prst="line">
                  <a:avLst/>
                </a:prstGeom>
                <a:noFill/>
                <a:ln w="9525">
                  <a:solidFill>
                    <a:schemeClr val="tx1"/>
                  </a:solidFill>
                  <a:round/>
                  <a:headEnd/>
                  <a:tailEnd type="triangle" w="med" len="med"/>
                </a:ln>
              </p:spPr>
              <p:txBody>
                <a:bodyPr/>
                <a:lstStyle/>
                <a:p>
                  <a:endParaRPr lang="en-US"/>
                </a:p>
              </p:txBody>
            </p:sp>
          </p:grpSp>
          <p:sp>
            <p:nvSpPr>
              <p:cNvPr id="76880" name="Line 54"/>
              <p:cNvSpPr>
                <a:spLocks noChangeShapeType="1"/>
              </p:cNvSpPr>
              <p:nvPr/>
            </p:nvSpPr>
            <p:spPr bwMode="auto">
              <a:xfrm flipH="1">
                <a:off x="3648" y="2304"/>
                <a:ext cx="240" cy="0"/>
              </a:xfrm>
              <a:prstGeom prst="line">
                <a:avLst/>
              </a:prstGeom>
              <a:noFill/>
              <a:ln w="9525">
                <a:solidFill>
                  <a:schemeClr val="tx1"/>
                </a:solidFill>
                <a:prstDash val="lgDash"/>
                <a:round/>
                <a:headEnd/>
                <a:tailEnd/>
              </a:ln>
            </p:spPr>
            <p:txBody>
              <a:bodyPr/>
              <a:lstStyle/>
              <a:p>
                <a:endParaRPr lang="en-US"/>
              </a:p>
            </p:txBody>
          </p:sp>
          <p:sp>
            <p:nvSpPr>
              <p:cNvPr id="76881" name="Line 55"/>
              <p:cNvSpPr>
                <a:spLocks noChangeShapeType="1"/>
              </p:cNvSpPr>
              <p:nvPr/>
            </p:nvSpPr>
            <p:spPr bwMode="auto">
              <a:xfrm flipH="1">
                <a:off x="3648" y="3034"/>
                <a:ext cx="336" cy="0"/>
              </a:xfrm>
              <a:prstGeom prst="line">
                <a:avLst/>
              </a:prstGeom>
              <a:noFill/>
              <a:ln w="9525">
                <a:solidFill>
                  <a:schemeClr val="tx1"/>
                </a:solidFill>
                <a:prstDash val="lgDash"/>
                <a:round/>
                <a:headEnd/>
                <a:tailEnd/>
              </a:ln>
            </p:spPr>
            <p:txBody>
              <a:bodyPr/>
              <a:lstStyle/>
              <a:p>
                <a:endParaRPr lang="en-US"/>
              </a:p>
            </p:txBody>
          </p:sp>
          <p:sp>
            <p:nvSpPr>
              <p:cNvPr id="76882" name="Text Box 56"/>
              <p:cNvSpPr txBox="1">
                <a:spLocks noChangeArrowheads="1"/>
              </p:cNvSpPr>
              <p:nvPr/>
            </p:nvSpPr>
            <p:spPr bwMode="auto">
              <a:xfrm>
                <a:off x="3673" y="2544"/>
                <a:ext cx="288" cy="192"/>
              </a:xfrm>
              <a:prstGeom prst="rect">
                <a:avLst/>
              </a:prstGeom>
              <a:noFill/>
              <a:ln w="9525">
                <a:noFill/>
                <a:miter lim="800000"/>
                <a:headEnd/>
                <a:tailEnd/>
              </a:ln>
            </p:spPr>
            <p:txBody>
              <a:bodyPr>
                <a:spAutoFit/>
              </a:bodyPr>
              <a:lstStyle/>
              <a:p>
                <a:r>
                  <a:rPr lang="en-US" sz="1400"/>
                  <a:t>26”</a:t>
                </a:r>
              </a:p>
            </p:txBody>
          </p:sp>
          <p:sp>
            <p:nvSpPr>
              <p:cNvPr id="76883" name="Line 57"/>
              <p:cNvSpPr>
                <a:spLocks noChangeShapeType="1"/>
              </p:cNvSpPr>
              <p:nvPr/>
            </p:nvSpPr>
            <p:spPr bwMode="auto">
              <a:xfrm flipV="1">
                <a:off x="3792" y="2304"/>
                <a:ext cx="0" cy="240"/>
              </a:xfrm>
              <a:prstGeom prst="line">
                <a:avLst/>
              </a:prstGeom>
              <a:noFill/>
              <a:ln w="9525">
                <a:solidFill>
                  <a:schemeClr val="tx1"/>
                </a:solidFill>
                <a:round/>
                <a:headEnd/>
                <a:tailEnd type="triangle" w="med" len="med"/>
              </a:ln>
            </p:spPr>
            <p:txBody>
              <a:bodyPr/>
              <a:lstStyle/>
              <a:p>
                <a:endParaRPr lang="en-US"/>
              </a:p>
            </p:txBody>
          </p:sp>
          <p:sp>
            <p:nvSpPr>
              <p:cNvPr id="76884" name="Line 58"/>
              <p:cNvSpPr>
                <a:spLocks noChangeShapeType="1"/>
              </p:cNvSpPr>
              <p:nvPr/>
            </p:nvSpPr>
            <p:spPr bwMode="auto">
              <a:xfrm>
                <a:off x="3792" y="2736"/>
                <a:ext cx="0" cy="288"/>
              </a:xfrm>
              <a:prstGeom prst="line">
                <a:avLst/>
              </a:prstGeom>
              <a:noFill/>
              <a:ln w="9525">
                <a:solidFill>
                  <a:schemeClr val="tx1"/>
                </a:solidFill>
                <a:round/>
                <a:headEnd/>
                <a:tailEnd type="triangle" w="med" len="med"/>
              </a:ln>
            </p:spPr>
            <p:txBody>
              <a:bodyPr/>
              <a:lstStyle/>
              <a:p>
                <a:endParaRPr lang="en-US"/>
              </a:p>
            </p:txBody>
          </p:sp>
        </p:grpSp>
        <p:sp>
          <p:nvSpPr>
            <p:cNvPr id="76878" name="Line 16"/>
            <p:cNvSpPr>
              <a:spLocks noChangeShapeType="1"/>
            </p:cNvSpPr>
            <p:nvPr/>
          </p:nvSpPr>
          <p:spPr bwMode="auto">
            <a:xfrm>
              <a:off x="4032" y="3072"/>
              <a:ext cx="0" cy="96"/>
            </a:xfrm>
            <a:prstGeom prst="line">
              <a:avLst/>
            </a:prstGeom>
            <a:noFill/>
            <a:ln w="9525">
              <a:solidFill>
                <a:schemeClr val="tx1"/>
              </a:solidFill>
              <a:round/>
              <a:headEnd/>
              <a:tailEnd/>
            </a:ln>
          </p:spPr>
          <p:txBody>
            <a:bodyPr/>
            <a:lstStyle/>
            <a:p>
              <a:endParaRPr lang="en-US"/>
            </a:p>
          </p:txBody>
        </p:sp>
      </p:grpSp>
      <p:grpSp>
        <p:nvGrpSpPr>
          <p:cNvPr id="10" name="Group 119"/>
          <p:cNvGrpSpPr>
            <a:grpSpLocks/>
          </p:cNvGrpSpPr>
          <p:nvPr/>
        </p:nvGrpSpPr>
        <p:grpSpPr bwMode="auto">
          <a:xfrm>
            <a:off x="6248400" y="4876800"/>
            <a:ext cx="715963" cy="609600"/>
            <a:chOff x="4704" y="3264"/>
            <a:chExt cx="451" cy="384"/>
          </a:xfrm>
        </p:grpSpPr>
        <p:grpSp>
          <p:nvGrpSpPr>
            <p:cNvPr id="76859" name="Group 106"/>
            <p:cNvGrpSpPr>
              <a:grpSpLocks/>
            </p:cNvGrpSpPr>
            <p:nvPr/>
          </p:nvGrpSpPr>
          <p:grpSpPr bwMode="auto">
            <a:xfrm rot="1438608">
              <a:off x="4994" y="3295"/>
              <a:ext cx="161" cy="58"/>
              <a:chOff x="4848" y="3168"/>
              <a:chExt cx="240" cy="432"/>
            </a:xfrm>
          </p:grpSpPr>
          <p:sp>
            <p:nvSpPr>
              <p:cNvPr id="76872" name="Line 101"/>
              <p:cNvSpPr>
                <a:spLocks noChangeShapeType="1"/>
              </p:cNvSpPr>
              <p:nvPr/>
            </p:nvSpPr>
            <p:spPr bwMode="auto">
              <a:xfrm>
                <a:off x="4848" y="3168"/>
                <a:ext cx="96" cy="96"/>
              </a:xfrm>
              <a:prstGeom prst="line">
                <a:avLst/>
              </a:prstGeom>
              <a:noFill/>
              <a:ln w="9525">
                <a:solidFill>
                  <a:schemeClr val="tx1"/>
                </a:solidFill>
                <a:prstDash val="dash"/>
                <a:round/>
                <a:headEnd/>
                <a:tailEnd/>
              </a:ln>
            </p:spPr>
            <p:txBody>
              <a:bodyPr/>
              <a:lstStyle/>
              <a:p>
                <a:endParaRPr lang="en-US"/>
              </a:p>
            </p:txBody>
          </p:sp>
          <p:sp>
            <p:nvSpPr>
              <p:cNvPr id="76873" name="Line 102"/>
              <p:cNvSpPr>
                <a:spLocks noChangeShapeType="1"/>
              </p:cNvSpPr>
              <p:nvPr/>
            </p:nvSpPr>
            <p:spPr bwMode="auto">
              <a:xfrm>
                <a:off x="4944" y="3264"/>
                <a:ext cx="0" cy="96"/>
              </a:xfrm>
              <a:prstGeom prst="line">
                <a:avLst/>
              </a:prstGeom>
              <a:noFill/>
              <a:ln w="9525">
                <a:solidFill>
                  <a:schemeClr val="tx1"/>
                </a:solidFill>
                <a:prstDash val="dash"/>
                <a:round/>
                <a:headEnd/>
                <a:tailEnd/>
              </a:ln>
            </p:spPr>
            <p:txBody>
              <a:bodyPr/>
              <a:lstStyle/>
              <a:p>
                <a:endParaRPr lang="en-US"/>
              </a:p>
            </p:txBody>
          </p:sp>
          <p:sp>
            <p:nvSpPr>
              <p:cNvPr id="76874" name="Line 103"/>
              <p:cNvSpPr>
                <a:spLocks noChangeShapeType="1"/>
              </p:cNvSpPr>
              <p:nvPr/>
            </p:nvSpPr>
            <p:spPr bwMode="auto">
              <a:xfrm>
                <a:off x="4944" y="3360"/>
                <a:ext cx="96" cy="96"/>
              </a:xfrm>
              <a:prstGeom prst="line">
                <a:avLst/>
              </a:prstGeom>
              <a:noFill/>
              <a:ln w="9525">
                <a:solidFill>
                  <a:schemeClr val="tx1"/>
                </a:solidFill>
                <a:prstDash val="dash"/>
                <a:round/>
                <a:headEnd/>
                <a:tailEnd/>
              </a:ln>
            </p:spPr>
            <p:txBody>
              <a:bodyPr/>
              <a:lstStyle/>
              <a:p>
                <a:endParaRPr lang="en-US"/>
              </a:p>
            </p:txBody>
          </p:sp>
          <p:sp>
            <p:nvSpPr>
              <p:cNvPr id="76875" name="Line 104"/>
              <p:cNvSpPr>
                <a:spLocks noChangeShapeType="1"/>
              </p:cNvSpPr>
              <p:nvPr/>
            </p:nvSpPr>
            <p:spPr bwMode="auto">
              <a:xfrm>
                <a:off x="5040" y="3456"/>
                <a:ext cx="0" cy="96"/>
              </a:xfrm>
              <a:prstGeom prst="line">
                <a:avLst/>
              </a:prstGeom>
              <a:noFill/>
              <a:ln w="9525">
                <a:solidFill>
                  <a:schemeClr val="tx1"/>
                </a:solidFill>
                <a:prstDash val="dash"/>
                <a:round/>
                <a:headEnd/>
                <a:tailEnd/>
              </a:ln>
            </p:spPr>
            <p:txBody>
              <a:bodyPr/>
              <a:lstStyle/>
              <a:p>
                <a:endParaRPr lang="en-US"/>
              </a:p>
            </p:txBody>
          </p:sp>
          <p:sp>
            <p:nvSpPr>
              <p:cNvPr id="76876" name="Line 105"/>
              <p:cNvSpPr>
                <a:spLocks noChangeShapeType="1"/>
              </p:cNvSpPr>
              <p:nvPr/>
            </p:nvSpPr>
            <p:spPr bwMode="auto">
              <a:xfrm>
                <a:off x="5040" y="3552"/>
                <a:ext cx="48" cy="48"/>
              </a:xfrm>
              <a:prstGeom prst="line">
                <a:avLst/>
              </a:prstGeom>
              <a:noFill/>
              <a:ln w="9525">
                <a:solidFill>
                  <a:schemeClr val="tx1"/>
                </a:solidFill>
                <a:prstDash val="dash"/>
                <a:round/>
                <a:headEnd/>
                <a:tailEnd/>
              </a:ln>
            </p:spPr>
            <p:txBody>
              <a:bodyPr/>
              <a:lstStyle/>
              <a:p>
                <a:endParaRPr lang="en-US"/>
              </a:p>
            </p:txBody>
          </p:sp>
        </p:grpSp>
        <p:grpSp>
          <p:nvGrpSpPr>
            <p:cNvPr id="76860" name="Group 107"/>
            <p:cNvGrpSpPr>
              <a:grpSpLocks/>
            </p:cNvGrpSpPr>
            <p:nvPr/>
          </p:nvGrpSpPr>
          <p:grpSpPr bwMode="auto">
            <a:xfrm flipH="1">
              <a:off x="4752" y="3264"/>
              <a:ext cx="336" cy="384"/>
              <a:chOff x="912" y="2592"/>
              <a:chExt cx="336" cy="384"/>
            </a:xfrm>
          </p:grpSpPr>
          <p:sp>
            <p:nvSpPr>
              <p:cNvPr id="76867" name="Line 108"/>
              <p:cNvSpPr>
                <a:spLocks noChangeShapeType="1"/>
              </p:cNvSpPr>
              <p:nvPr/>
            </p:nvSpPr>
            <p:spPr bwMode="auto">
              <a:xfrm>
                <a:off x="1056" y="2592"/>
                <a:ext cx="0" cy="384"/>
              </a:xfrm>
              <a:prstGeom prst="line">
                <a:avLst/>
              </a:prstGeom>
              <a:noFill/>
              <a:ln w="9525">
                <a:solidFill>
                  <a:schemeClr val="tx1"/>
                </a:solidFill>
                <a:round/>
                <a:headEnd/>
                <a:tailEnd type="triangle" w="med" len="med"/>
              </a:ln>
            </p:spPr>
            <p:txBody>
              <a:bodyPr/>
              <a:lstStyle/>
              <a:p>
                <a:endParaRPr lang="en-US"/>
              </a:p>
            </p:txBody>
          </p:sp>
          <p:sp>
            <p:nvSpPr>
              <p:cNvPr id="76868" name="Line 109"/>
              <p:cNvSpPr>
                <a:spLocks noChangeShapeType="1"/>
              </p:cNvSpPr>
              <p:nvPr/>
            </p:nvSpPr>
            <p:spPr bwMode="auto">
              <a:xfrm>
                <a:off x="1104" y="2640"/>
                <a:ext cx="48" cy="288"/>
              </a:xfrm>
              <a:prstGeom prst="line">
                <a:avLst/>
              </a:prstGeom>
              <a:noFill/>
              <a:ln w="9525">
                <a:solidFill>
                  <a:schemeClr val="tx1"/>
                </a:solidFill>
                <a:round/>
                <a:headEnd/>
                <a:tailEnd type="triangle" w="med" len="med"/>
              </a:ln>
            </p:spPr>
            <p:txBody>
              <a:bodyPr/>
              <a:lstStyle/>
              <a:p>
                <a:endParaRPr lang="en-US"/>
              </a:p>
            </p:txBody>
          </p:sp>
          <p:sp>
            <p:nvSpPr>
              <p:cNvPr id="76869" name="Line 110"/>
              <p:cNvSpPr>
                <a:spLocks noChangeShapeType="1"/>
              </p:cNvSpPr>
              <p:nvPr/>
            </p:nvSpPr>
            <p:spPr bwMode="auto">
              <a:xfrm>
                <a:off x="1152" y="2688"/>
                <a:ext cx="96" cy="144"/>
              </a:xfrm>
              <a:prstGeom prst="line">
                <a:avLst/>
              </a:prstGeom>
              <a:noFill/>
              <a:ln w="9525">
                <a:solidFill>
                  <a:schemeClr val="tx1"/>
                </a:solidFill>
                <a:round/>
                <a:headEnd/>
                <a:tailEnd type="triangle" w="med" len="med"/>
              </a:ln>
            </p:spPr>
            <p:txBody>
              <a:bodyPr/>
              <a:lstStyle/>
              <a:p>
                <a:endParaRPr lang="en-US"/>
              </a:p>
            </p:txBody>
          </p:sp>
          <p:sp>
            <p:nvSpPr>
              <p:cNvPr id="76870" name="Line 111"/>
              <p:cNvSpPr>
                <a:spLocks noChangeShapeType="1"/>
              </p:cNvSpPr>
              <p:nvPr/>
            </p:nvSpPr>
            <p:spPr bwMode="auto">
              <a:xfrm flipH="1">
                <a:off x="960" y="2640"/>
                <a:ext cx="48" cy="240"/>
              </a:xfrm>
              <a:prstGeom prst="line">
                <a:avLst/>
              </a:prstGeom>
              <a:noFill/>
              <a:ln w="9525">
                <a:solidFill>
                  <a:schemeClr val="tx1"/>
                </a:solidFill>
                <a:round/>
                <a:headEnd/>
                <a:tailEnd type="triangle" w="med" len="med"/>
              </a:ln>
            </p:spPr>
            <p:txBody>
              <a:bodyPr/>
              <a:lstStyle/>
              <a:p>
                <a:endParaRPr lang="en-US"/>
              </a:p>
            </p:txBody>
          </p:sp>
          <p:sp>
            <p:nvSpPr>
              <p:cNvPr id="76871" name="Line 112"/>
              <p:cNvSpPr>
                <a:spLocks noChangeShapeType="1"/>
              </p:cNvSpPr>
              <p:nvPr/>
            </p:nvSpPr>
            <p:spPr bwMode="auto">
              <a:xfrm flipH="1">
                <a:off x="912" y="2688"/>
                <a:ext cx="48" cy="96"/>
              </a:xfrm>
              <a:prstGeom prst="line">
                <a:avLst/>
              </a:prstGeom>
              <a:noFill/>
              <a:ln w="9525">
                <a:solidFill>
                  <a:schemeClr val="tx1"/>
                </a:solidFill>
                <a:round/>
                <a:headEnd/>
                <a:tailEnd type="triangle" w="med" len="med"/>
              </a:ln>
            </p:spPr>
            <p:txBody>
              <a:bodyPr/>
              <a:lstStyle/>
              <a:p>
                <a:endParaRPr lang="en-US"/>
              </a:p>
            </p:txBody>
          </p:sp>
        </p:grpSp>
        <p:grpSp>
          <p:nvGrpSpPr>
            <p:cNvPr id="76861" name="Group 113"/>
            <p:cNvGrpSpPr>
              <a:grpSpLocks/>
            </p:cNvGrpSpPr>
            <p:nvPr/>
          </p:nvGrpSpPr>
          <p:grpSpPr bwMode="auto">
            <a:xfrm rot="20161392" flipH="1">
              <a:off x="4704" y="3312"/>
              <a:ext cx="161" cy="58"/>
              <a:chOff x="4848" y="3168"/>
              <a:chExt cx="240" cy="432"/>
            </a:xfrm>
          </p:grpSpPr>
          <p:sp>
            <p:nvSpPr>
              <p:cNvPr id="76862" name="Line 114"/>
              <p:cNvSpPr>
                <a:spLocks noChangeShapeType="1"/>
              </p:cNvSpPr>
              <p:nvPr/>
            </p:nvSpPr>
            <p:spPr bwMode="auto">
              <a:xfrm>
                <a:off x="4848" y="3168"/>
                <a:ext cx="96" cy="96"/>
              </a:xfrm>
              <a:prstGeom prst="line">
                <a:avLst/>
              </a:prstGeom>
              <a:noFill/>
              <a:ln w="9525">
                <a:solidFill>
                  <a:schemeClr val="tx1"/>
                </a:solidFill>
                <a:prstDash val="dash"/>
                <a:round/>
                <a:headEnd/>
                <a:tailEnd/>
              </a:ln>
            </p:spPr>
            <p:txBody>
              <a:bodyPr/>
              <a:lstStyle/>
              <a:p>
                <a:endParaRPr lang="en-US"/>
              </a:p>
            </p:txBody>
          </p:sp>
          <p:sp>
            <p:nvSpPr>
              <p:cNvPr id="76863" name="Line 115"/>
              <p:cNvSpPr>
                <a:spLocks noChangeShapeType="1"/>
              </p:cNvSpPr>
              <p:nvPr/>
            </p:nvSpPr>
            <p:spPr bwMode="auto">
              <a:xfrm>
                <a:off x="4944" y="3264"/>
                <a:ext cx="0" cy="96"/>
              </a:xfrm>
              <a:prstGeom prst="line">
                <a:avLst/>
              </a:prstGeom>
              <a:noFill/>
              <a:ln w="9525">
                <a:solidFill>
                  <a:schemeClr val="tx1"/>
                </a:solidFill>
                <a:prstDash val="dash"/>
                <a:round/>
                <a:headEnd/>
                <a:tailEnd/>
              </a:ln>
            </p:spPr>
            <p:txBody>
              <a:bodyPr/>
              <a:lstStyle/>
              <a:p>
                <a:endParaRPr lang="en-US"/>
              </a:p>
            </p:txBody>
          </p:sp>
          <p:sp>
            <p:nvSpPr>
              <p:cNvPr id="76864" name="Line 116"/>
              <p:cNvSpPr>
                <a:spLocks noChangeShapeType="1"/>
              </p:cNvSpPr>
              <p:nvPr/>
            </p:nvSpPr>
            <p:spPr bwMode="auto">
              <a:xfrm>
                <a:off x="4944" y="3360"/>
                <a:ext cx="96" cy="96"/>
              </a:xfrm>
              <a:prstGeom prst="line">
                <a:avLst/>
              </a:prstGeom>
              <a:noFill/>
              <a:ln w="9525">
                <a:solidFill>
                  <a:schemeClr val="tx1"/>
                </a:solidFill>
                <a:prstDash val="dash"/>
                <a:round/>
                <a:headEnd/>
                <a:tailEnd/>
              </a:ln>
            </p:spPr>
            <p:txBody>
              <a:bodyPr/>
              <a:lstStyle/>
              <a:p>
                <a:endParaRPr lang="en-US"/>
              </a:p>
            </p:txBody>
          </p:sp>
          <p:sp>
            <p:nvSpPr>
              <p:cNvPr id="76865" name="Line 117"/>
              <p:cNvSpPr>
                <a:spLocks noChangeShapeType="1"/>
              </p:cNvSpPr>
              <p:nvPr/>
            </p:nvSpPr>
            <p:spPr bwMode="auto">
              <a:xfrm>
                <a:off x="5040" y="3456"/>
                <a:ext cx="0" cy="96"/>
              </a:xfrm>
              <a:prstGeom prst="line">
                <a:avLst/>
              </a:prstGeom>
              <a:noFill/>
              <a:ln w="9525">
                <a:solidFill>
                  <a:schemeClr val="tx1"/>
                </a:solidFill>
                <a:prstDash val="dash"/>
                <a:round/>
                <a:headEnd/>
                <a:tailEnd/>
              </a:ln>
            </p:spPr>
            <p:txBody>
              <a:bodyPr/>
              <a:lstStyle/>
              <a:p>
                <a:endParaRPr lang="en-US"/>
              </a:p>
            </p:txBody>
          </p:sp>
          <p:sp>
            <p:nvSpPr>
              <p:cNvPr id="76866" name="Line 118"/>
              <p:cNvSpPr>
                <a:spLocks noChangeShapeType="1"/>
              </p:cNvSpPr>
              <p:nvPr/>
            </p:nvSpPr>
            <p:spPr bwMode="auto">
              <a:xfrm>
                <a:off x="5040" y="3552"/>
                <a:ext cx="48" cy="48"/>
              </a:xfrm>
              <a:prstGeom prst="line">
                <a:avLst/>
              </a:prstGeom>
              <a:noFill/>
              <a:ln w="9525">
                <a:solidFill>
                  <a:schemeClr val="tx1"/>
                </a:solidFill>
                <a:prstDash val="dash"/>
                <a:round/>
                <a:headEnd/>
                <a:tailEnd/>
              </a:ln>
            </p:spPr>
            <p:txBody>
              <a:bodyPr/>
              <a:lstStyle/>
              <a:p>
                <a:endParaRPr lang="en-US"/>
              </a:p>
            </p:txBody>
          </p:sp>
        </p:grpSp>
      </p:grpSp>
      <p:grpSp>
        <p:nvGrpSpPr>
          <p:cNvPr id="14" name="Group 158"/>
          <p:cNvGrpSpPr>
            <a:grpSpLocks/>
          </p:cNvGrpSpPr>
          <p:nvPr/>
        </p:nvGrpSpPr>
        <p:grpSpPr bwMode="auto">
          <a:xfrm>
            <a:off x="1295400" y="4191000"/>
            <a:ext cx="3001963" cy="609600"/>
            <a:chOff x="816" y="2640"/>
            <a:chExt cx="1891" cy="384"/>
          </a:xfrm>
        </p:grpSpPr>
        <p:grpSp>
          <p:nvGrpSpPr>
            <p:cNvPr id="76821" name="Group 120"/>
            <p:cNvGrpSpPr>
              <a:grpSpLocks/>
            </p:cNvGrpSpPr>
            <p:nvPr/>
          </p:nvGrpSpPr>
          <p:grpSpPr bwMode="auto">
            <a:xfrm>
              <a:off x="816" y="2640"/>
              <a:ext cx="451" cy="384"/>
              <a:chOff x="4704" y="3264"/>
              <a:chExt cx="451" cy="384"/>
            </a:xfrm>
          </p:grpSpPr>
          <p:grpSp>
            <p:nvGrpSpPr>
              <p:cNvPr id="76841" name="Group 121"/>
              <p:cNvGrpSpPr>
                <a:grpSpLocks/>
              </p:cNvGrpSpPr>
              <p:nvPr/>
            </p:nvGrpSpPr>
            <p:grpSpPr bwMode="auto">
              <a:xfrm rot="1438608">
                <a:off x="4994" y="3295"/>
                <a:ext cx="161" cy="58"/>
                <a:chOff x="4848" y="3168"/>
                <a:chExt cx="240" cy="432"/>
              </a:xfrm>
            </p:grpSpPr>
            <p:sp>
              <p:nvSpPr>
                <p:cNvPr id="76854" name="Line 122"/>
                <p:cNvSpPr>
                  <a:spLocks noChangeShapeType="1"/>
                </p:cNvSpPr>
                <p:nvPr/>
              </p:nvSpPr>
              <p:spPr bwMode="auto">
                <a:xfrm>
                  <a:off x="4848" y="3168"/>
                  <a:ext cx="96" cy="96"/>
                </a:xfrm>
                <a:prstGeom prst="line">
                  <a:avLst/>
                </a:prstGeom>
                <a:noFill/>
                <a:ln w="9525">
                  <a:solidFill>
                    <a:schemeClr val="tx1"/>
                  </a:solidFill>
                  <a:prstDash val="dash"/>
                  <a:round/>
                  <a:headEnd/>
                  <a:tailEnd/>
                </a:ln>
              </p:spPr>
              <p:txBody>
                <a:bodyPr/>
                <a:lstStyle/>
                <a:p>
                  <a:endParaRPr lang="en-US"/>
                </a:p>
              </p:txBody>
            </p:sp>
            <p:sp>
              <p:nvSpPr>
                <p:cNvPr id="76855" name="Line 123"/>
                <p:cNvSpPr>
                  <a:spLocks noChangeShapeType="1"/>
                </p:cNvSpPr>
                <p:nvPr/>
              </p:nvSpPr>
              <p:spPr bwMode="auto">
                <a:xfrm>
                  <a:off x="4944" y="3264"/>
                  <a:ext cx="0" cy="96"/>
                </a:xfrm>
                <a:prstGeom prst="line">
                  <a:avLst/>
                </a:prstGeom>
                <a:noFill/>
                <a:ln w="9525">
                  <a:solidFill>
                    <a:schemeClr val="tx1"/>
                  </a:solidFill>
                  <a:prstDash val="dash"/>
                  <a:round/>
                  <a:headEnd/>
                  <a:tailEnd/>
                </a:ln>
              </p:spPr>
              <p:txBody>
                <a:bodyPr/>
                <a:lstStyle/>
                <a:p>
                  <a:endParaRPr lang="en-US"/>
                </a:p>
              </p:txBody>
            </p:sp>
            <p:sp>
              <p:nvSpPr>
                <p:cNvPr id="76856" name="Line 124"/>
                <p:cNvSpPr>
                  <a:spLocks noChangeShapeType="1"/>
                </p:cNvSpPr>
                <p:nvPr/>
              </p:nvSpPr>
              <p:spPr bwMode="auto">
                <a:xfrm>
                  <a:off x="4944" y="3360"/>
                  <a:ext cx="96" cy="96"/>
                </a:xfrm>
                <a:prstGeom prst="line">
                  <a:avLst/>
                </a:prstGeom>
                <a:noFill/>
                <a:ln w="9525">
                  <a:solidFill>
                    <a:schemeClr val="tx1"/>
                  </a:solidFill>
                  <a:prstDash val="dash"/>
                  <a:round/>
                  <a:headEnd/>
                  <a:tailEnd/>
                </a:ln>
              </p:spPr>
              <p:txBody>
                <a:bodyPr/>
                <a:lstStyle/>
                <a:p>
                  <a:endParaRPr lang="en-US"/>
                </a:p>
              </p:txBody>
            </p:sp>
            <p:sp>
              <p:nvSpPr>
                <p:cNvPr id="76857" name="Line 125"/>
                <p:cNvSpPr>
                  <a:spLocks noChangeShapeType="1"/>
                </p:cNvSpPr>
                <p:nvPr/>
              </p:nvSpPr>
              <p:spPr bwMode="auto">
                <a:xfrm>
                  <a:off x="5040" y="3456"/>
                  <a:ext cx="0" cy="96"/>
                </a:xfrm>
                <a:prstGeom prst="line">
                  <a:avLst/>
                </a:prstGeom>
                <a:noFill/>
                <a:ln w="9525">
                  <a:solidFill>
                    <a:schemeClr val="tx1"/>
                  </a:solidFill>
                  <a:prstDash val="dash"/>
                  <a:round/>
                  <a:headEnd/>
                  <a:tailEnd/>
                </a:ln>
              </p:spPr>
              <p:txBody>
                <a:bodyPr/>
                <a:lstStyle/>
                <a:p>
                  <a:endParaRPr lang="en-US"/>
                </a:p>
              </p:txBody>
            </p:sp>
            <p:sp>
              <p:nvSpPr>
                <p:cNvPr id="76858" name="Line 126"/>
                <p:cNvSpPr>
                  <a:spLocks noChangeShapeType="1"/>
                </p:cNvSpPr>
                <p:nvPr/>
              </p:nvSpPr>
              <p:spPr bwMode="auto">
                <a:xfrm>
                  <a:off x="5040" y="3552"/>
                  <a:ext cx="48" cy="48"/>
                </a:xfrm>
                <a:prstGeom prst="line">
                  <a:avLst/>
                </a:prstGeom>
                <a:noFill/>
                <a:ln w="9525">
                  <a:solidFill>
                    <a:schemeClr val="tx1"/>
                  </a:solidFill>
                  <a:prstDash val="dash"/>
                  <a:round/>
                  <a:headEnd/>
                  <a:tailEnd/>
                </a:ln>
              </p:spPr>
              <p:txBody>
                <a:bodyPr/>
                <a:lstStyle/>
                <a:p>
                  <a:endParaRPr lang="en-US"/>
                </a:p>
              </p:txBody>
            </p:sp>
          </p:grpSp>
          <p:grpSp>
            <p:nvGrpSpPr>
              <p:cNvPr id="76842" name="Group 127"/>
              <p:cNvGrpSpPr>
                <a:grpSpLocks/>
              </p:cNvGrpSpPr>
              <p:nvPr/>
            </p:nvGrpSpPr>
            <p:grpSpPr bwMode="auto">
              <a:xfrm flipH="1">
                <a:off x="4752" y="3264"/>
                <a:ext cx="336" cy="384"/>
                <a:chOff x="912" y="2592"/>
                <a:chExt cx="336" cy="384"/>
              </a:xfrm>
            </p:grpSpPr>
            <p:sp>
              <p:nvSpPr>
                <p:cNvPr id="76849" name="Line 128"/>
                <p:cNvSpPr>
                  <a:spLocks noChangeShapeType="1"/>
                </p:cNvSpPr>
                <p:nvPr/>
              </p:nvSpPr>
              <p:spPr bwMode="auto">
                <a:xfrm>
                  <a:off x="1056" y="2592"/>
                  <a:ext cx="0" cy="384"/>
                </a:xfrm>
                <a:prstGeom prst="line">
                  <a:avLst/>
                </a:prstGeom>
                <a:noFill/>
                <a:ln w="9525">
                  <a:solidFill>
                    <a:schemeClr val="tx1"/>
                  </a:solidFill>
                  <a:round/>
                  <a:headEnd/>
                  <a:tailEnd type="triangle" w="med" len="med"/>
                </a:ln>
              </p:spPr>
              <p:txBody>
                <a:bodyPr/>
                <a:lstStyle/>
                <a:p>
                  <a:endParaRPr lang="en-US"/>
                </a:p>
              </p:txBody>
            </p:sp>
            <p:sp>
              <p:nvSpPr>
                <p:cNvPr id="76850" name="Line 129"/>
                <p:cNvSpPr>
                  <a:spLocks noChangeShapeType="1"/>
                </p:cNvSpPr>
                <p:nvPr/>
              </p:nvSpPr>
              <p:spPr bwMode="auto">
                <a:xfrm>
                  <a:off x="1104" y="2640"/>
                  <a:ext cx="48" cy="288"/>
                </a:xfrm>
                <a:prstGeom prst="line">
                  <a:avLst/>
                </a:prstGeom>
                <a:noFill/>
                <a:ln w="9525">
                  <a:solidFill>
                    <a:schemeClr val="tx1"/>
                  </a:solidFill>
                  <a:round/>
                  <a:headEnd/>
                  <a:tailEnd type="triangle" w="med" len="med"/>
                </a:ln>
              </p:spPr>
              <p:txBody>
                <a:bodyPr/>
                <a:lstStyle/>
                <a:p>
                  <a:endParaRPr lang="en-US"/>
                </a:p>
              </p:txBody>
            </p:sp>
            <p:sp>
              <p:nvSpPr>
                <p:cNvPr id="76851" name="Line 130"/>
                <p:cNvSpPr>
                  <a:spLocks noChangeShapeType="1"/>
                </p:cNvSpPr>
                <p:nvPr/>
              </p:nvSpPr>
              <p:spPr bwMode="auto">
                <a:xfrm>
                  <a:off x="1152" y="2688"/>
                  <a:ext cx="96" cy="144"/>
                </a:xfrm>
                <a:prstGeom prst="line">
                  <a:avLst/>
                </a:prstGeom>
                <a:noFill/>
                <a:ln w="9525">
                  <a:solidFill>
                    <a:schemeClr val="tx1"/>
                  </a:solidFill>
                  <a:round/>
                  <a:headEnd/>
                  <a:tailEnd type="triangle" w="med" len="med"/>
                </a:ln>
              </p:spPr>
              <p:txBody>
                <a:bodyPr/>
                <a:lstStyle/>
                <a:p>
                  <a:endParaRPr lang="en-US"/>
                </a:p>
              </p:txBody>
            </p:sp>
            <p:sp>
              <p:nvSpPr>
                <p:cNvPr id="76852" name="Line 131"/>
                <p:cNvSpPr>
                  <a:spLocks noChangeShapeType="1"/>
                </p:cNvSpPr>
                <p:nvPr/>
              </p:nvSpPr>
              <p:spPr bwMode="auto">
                <a:xfrm flipH="1">
                  <a:off x="960" y="2640"/>
                  <a:ext cx="48" cy="240"/>
                </a:xfrm>
                <a:prstGeom prst="line">
                  <a:avLst/>
                </a:prstGeom>
                <a:noFill/>
                <a:ln w="9525">
                  <a:solidFill>
                    <a:schemeClr val="tx1"/>
                  </a:solidFill>
                  <a:round/>
                  <a:headEnd/>
                  <a:tailEnd type="triangle" w="med" len="med"/>
                </a:ln>
              </p:spPr>
              <p:txBody>
                <a:bodyPr/>
                <a:lstStyle/>
                <a:p>
                  <a:endParaRPr lang="en-US"/>
                </a:p>
              </p:txBody>
            </p:sp>
            <p:sp>
              <p:nvSpPr>
                <p:cNvPr id="76853" name="Line 132"/>
                <p:cNvSpPr>
                  <a:spLocks noChangeShapeType="1"/>
                </p:cNvSpPr>
                <p:nvPr/>
              </p:nvSpPr>
              <p:spPr bwMode="auto">
                <a:xfrm flipH="1">
                  <a:off x="912" y="2688"/>
                  <a:ext cx="48" cy="96"/>
                </a:xfrm>
                <a:prstGeom prst="line">
                  <a:avLst/>
                </a:prstGeom>
                <a:noFill/>
                <a:ln w="9525">
                  <a:solidFill>
                    <a:schemeClr val="tx1"/>
                  </a:solidFill>
                  <a:round/>
                  <a:headEnd/>
                  <a:tailEnd type="triangle" w="med" len="med"/>
                </a:ln>
              </p:spPr>
              <p:txBody>
                <a:bodyPr/>
                <a:lstStyle/>
                <a:p>
                  <a:endParaRPr lang="en-US"/>
                </a:p>
              </p:txBody>
            </p:sp>
          </p:grpSp>
          <p:grpSp>
            <p:nvGrpSpPr>
              <p:cNvPr id="76843" name="Group 133"/>
              <p:cNvGrpSpPr>
                <a:grpSpLocks/>
              </p:cNvGrpSpPr>
              <p:nvPr/>
            </p:nvGrpSpPr>
            <p:grpSpPr bwMode="auto">
              <a:xfrm rot="20161392" flipH="1">
                <a:off x="4704" y="3312"/>
                <a:ext cx="161" cy="58"/>
                <a:chOff x="4848" y="3168"/>
                <a:chExt cx="240" cy="432"/>
              </a:xfrm>
            </p:grpSpPr>
            <p:sp>
              <p:nvSpPr>
                <p:cNvPr id="76844" name="Line 134"/>
                <p:cNvSpPr>
                  <a:spLocks noChangeShapeType="1"/>
                </p:cNvSpPr>
                <p:nvPr/>
              </p:nvSpPr>
              <p:spPr bwMode="auto">
                <a:xfrm>
                  <a:off x="4848" y="3168"/>
                  <a:ext cx="96" cy="96"/>
                </a:xfrm>
                <a:prstGeom prst="line">
                  <a:avLst/>
                </a:prstGeom>
                <a:noFill/>
                <a:ln w="9525">
                  <a:solidFill>
                    <a:schemeClr val="tx1"/>
                  </a:solidFill>
                  <a:prstDash val="dash"/>
                  <a:round/>
                  <a:headEnd/>
                  <a:tailEnd/>
                </a:ln>
              </p:spPr>
              <p:txBody>
                <a:bodyPr/>
                <a:lstStyle/>
                <a:p>
                  <a:endParaRPr lang="en-US"/>
                </a:p>
              </p:txBody>
            </p:sp>
            <p:sp>
              <p:nvSpPr>
                <p:cNvPr id="76845" name="Line 135"/>
                <p:cNvSpPr>
                  <a:spLocks noChangeShapeType="1"/>
                </p:cNvSpPr>
                <p:nvPr/>
              </p:nvSpPr>
              <p:spPr bwMode="auto">
                <a:xfrm>
                  <a:off x="4944" y="3264"/>
                  <a:ext cx="0" cy="96"/>
                </a:xfrm>
                <a:prstGeom prst="line">
                  <a:avLst/>
                </a:prstGeom>
                <a:noFill/>
                <a:ln w="9525">
                  <a:solidFill>
                    <a:schemeClr val="tx1"/>
                  </a:solidFill>
                  <a:prstDash val="dash"/>
                  <a:round/>
                  <a:headEnd/>
                  <a:tailEnd/>
                </a:ln>
              </p:spPr>
              <p:txBody>
                <a:bodyPr/>
                <a:lstStyle/>
                <a:p>
                  <a:endParaRPr lang="en-US"/>
                </a:p>
              </p:txBody>
            </p:sp>
            <p:sp>
              <p:nvSpPr>
                <p:cNvPr id="76846" name="Line 136"/>
                <p:cNvSpPr>
                  <a:spLocks noChangeShapeType="1"/>
                </p:cNvSpPr>
                <p:nvPr/>
              </p:nvSpPr>
              <p:spPr bwMode="auto">
                <a:xfrm>
                  <a:off x="4944" y="3360"/>
                  <a:ext cx="96" cy="96"/>
                </a:xfrm>
                <a:prstGeom prst="line">
                  <a:avLst/>
                </a:prstGeom>
                <a:noFill/>
                <a:ln w="9525">
                  <a:solidFill>
                    <a:schemeClr val="tx1"/>
                  </a:solidFill>
                  <a:prstDash val="dash"/>
                  <a:round/>
                  <a:headEnd/>
                  <a:tailEnd/>
                </a:ln>
              </p:spPr>
              <p:txBody>
                <a:bodyPr/>
                <a:lstStyle/>
                <a:p>
                  <a:endParaRPr lang="en-US"/>
                </a:p>
              </p:txBody>
            </p:sp>
            <p:sp>
              <p:nvSpPr>
                <p:cNvPr id="76847" name="Line 137"/>
                <p:cNvSpPr>
                  <a:spLocks noChangeShapeType="1"/>
                </p:cNvSpPr>
                <p:nvPr/>
              </p:nvSpPr>
              <p:spPr bwMode="auto">
                <a:xfrm>
                  <a:off x="5040" y="3456"/>
                  <a:ext cx="0" cy="96"/>
                </a:xfrm>
                <a:prstGeom prst="line">
                  <a:avLst/>
                </a:prstGeom>
                <a:noFill/>
                <a:ln w="9525">
                  <a:solidFill>
                    <a:schemeClr val="tx1"/>
                  </a:solidFill>
                  <a:prstDash val="dash"/>
                  <a:round/>
                  <a:headEnd/>
                  <a:tailEnd/>
                </a:ln>
              </p:spPr>
              <p:txBody>
                <a:bodyPr/>
                <a:lstStyle/>
                <a:p>
                  <a:endParaRPr lang="en-US"/>
                </a:p>
              </p:txBody>
            </p:sp>
            <p:sp>
              <p:nvSpPr>
                <p:cNvPr id="76848" name="Line 138"/>
                <p:cNvSpPr>
                  <a:spLocks noChangeShapeType="1"/>
                </p:cNvSpPr>
                <p:nvPr/>
              </p:nvSpPr>
              <p:spPr bwMode="auto">
                <a:xfrm>
                  <a:off x="5040" y="3552"/>
                  <a:ext cx="48" cy="48"/>
                </a:xfrm>
                <a:prstGeom prst="line">
                  <a:avLst/>
                </a:prstGeom>
                <a:noFill/>
                <a:ln w="9525">
                  <a:solidFill>
                    <a:schemeClr val="tx1"/>
                  </a:solidFill>
                  <a:prstDash val="dash"/>
                  <a:round/>
                  <a:headEnd/>
                  <a:tailEnd/>
                </a:ln>
              </p:spPr>
              <p:txBody>
                <a:bodyPr/>
                <a:lstStyle/>
                <a:p>
                  <a:endParaRPr lang="en-US"/>
                </a:p>
              </p:txBody>
            </p:sp>
          </p:grpSp>
        </p:grpSp>
        <p:grpSp>
          <p:nvGrpSpPr>
            <p:cNvPr id="76822" name="Group 139"/>
            <p:cNvGrpSpPr>
              <a:grpSpLocks/>
            </p:cNvGrpSpPr>
            <p:nvPr/>
          </p:nvGrpSpPr>
          <p:grpSpPr bwMode="auto">
            <a:xfrm>
              <a:off x="2256" y="2640"/>
              <a:ext cx="451" cy="384"/>
              <a:chOff x="4704" y="3264"/>
              <a:chExt cx="451" cy="384"/>
            </a:xfrm>
          </p:grpSpPr>
          <p:grpSp>
            <p:nvGrpSpPr>
              <p:cNvPr id="76823" name="Group 140"/>
              <p:cNvGrpSpPr>
                <a:grpSpLocks/>
              </p:cNvGrpSpPr>
              <p:nvPr/>
            </p:nvGrpSpPr>
            <p:grpSpPr bwMode="auto">
              <a:xfrm rot="1438608">
                <a:off x="4994" y="3295"/>
                <a:ext cx="161" cy="58"/>
                <a:chOff x="4848" y="3168"/>
                <a:chExt cx="240" cy="432"/>
              </a:xfrm>
            </p:grpSpPr>
            <p:sp>
              <p:nvSpPr>
                <p:cNvPr id="76836" name="Line 141"/>
                <p:cNvSpPr>
                  <a:spLocks noChangeShapeType="1"/>
                </p:cNvSpPr>
                <p:nvPr/>
              </p:nvSpPr>
              <p:spPr bwMode="auto">
                <a:xfrm>
                  <a:off x="4848" y="3168"/>
                  <a:ext cx="96" cy="96"/>
                </a:xfrm>
                <a:prstGeom prst="line">
                  <a:avLst/>
                </a:prstGeom>
                <a:noFill/>
                <a:ln w="9525">
                  <a:solidFill>
                    <a:schemeClr val="tx1"/>
                  </a:solidFill>
                  <a:prstDash val="dash"/>
                  <a:round/>
                  <a:headEnd/>
                  <a:tailEnd/>
                </a:ln>
              </p:spPr>
              <p:txBody>
                <a:bodyPr/>
                <a:lstStyle/>
                <a:p>
                  <a:endParaRPr lang="en-US"/>
                </a:p>
              </p:txBody>
            </p:sp>
            <p:sp>
              <p:nvSpPr>
                <p:cNvPr id="76837" name="Line 142"/>
                <p:cNvSpPr>
                  <a:spLocks noChangeShapeType="1"/>
                </p:cNvSpPr>
                <p:nvPr/>
              </p:nvSpPr>
              <p:spPr bwMode="auto">
                <a:xfrm>
                  <a:off x="4944" y="3264"/>
                  <a:ext cx="0" cy="96"/>
                </a:xfrm>
                <a:prstGeom prst="line">
                  <a:avLst/>
                </a:prstGeom>
                <a:noFill/>
                <a:ln w="9525">
                  <a:solidFill>
                    <a:schemeClr val="tx1"/>
                  </a:solidFill>
                  <a:prstDash val="dash"/>
                  <a:round/>
                  <a:headEnd/>
                  <a:tailEnd/>
                </a:ln>
              </p:spPr>
              <p:txBody>
                <a:bodyPr/>
                <a:lstStyle/>
                <a:p>
                  <a:endParaRPr lang="en-US"/>
                </a:p>
              </p:txBody>
            </p:sp>
            <p:sp>
              <p:nvSpPr>
                <p:cNvPr id="76838" name="Line 143"/>
                <p:cNvSpPr>
                  <a:spLocks noChangeShapeType="1"/>
                </p:cNvSpPr>
                <p:nvPr/>
              </p:nvSpPr>
              <p:spPr bwMode="auto">
                <a:xfrm>
                  <a:off x="4944" y="3360"/>
                  <a:ext cx="96" cy="96"/>
                </a:xfrm>
                <a:prstGeom prst="line">
                  <a:avLst/>
                </a:prstGeom>
                <a:noFill/>
                <a:ln w="9525">
                  <a:solidFill>
                    <a:schemeClr val="tx1"/>
                  </a:solidFill>
                  <a:prstDash val="dash"/>
                  <a:round/>
                  <a:headEnd/>
                  <a:tailEnd/>
                </a:ln>
              </p:spPr>
              <p:txBody>
                <a:bodyPr/>
                <a:lstStyle/>
                <a:p>
                  <a:endParaRPr lang="en-US"/>
                </a:p>
              </p:txBody>
            </p:sp>
            <p:sp>
              <p:nvSpPr>
                <p:cNvPr id="76839" name="Line 144"/>
                <p:cNvSpPr>
                  <a:spLocks noChangeShapeType="1"/>
                </p:cNvSpPr>
                <p:nvPr/>
              </p:nvSpPr>
              <p:spPr bwMode="auto">
                <a:xfrm>
                  <a:off x="5040" y="3456"/>
                  <a:ext cx="0" cy="96"/>
                </a:xfrm>
                <a:prstGeom prst="line">
                  <a:avLst/>
                </a:prstGeom>
                <a:noFill/>
                <a:ln w="9525">
                  <a:solidFill>
                    <a:schemeClr val="tx1"/>
                  </a:solidFill>
                  <a:prstDash val="dash"/>
                  <a:round/>
                  <a:headEnd/>
                  <a:tailEnd/>
                </a:ln>
              </p:spPr>
              <p:txBody>
                <a:bodyPr/>
                <a:lstStyle/>
                <a:p>
                  <a:endParaRPr lang="en-US"/>
                </a:p>
              </p:txBody>
            </p:sp>
            <p:sp>
              <p:nvSpPr>
                <p:cNvPr id="76840" name="Line 145"/>
                <p:cNvSpPr>
                  <a:spLocks noChangeShapeType="1"/>
                </p:cNvSpPr>
                <p:nvPr/>
              </p:nvSpPr>
              <p:spPr bwMode="auto">
                <a:xfrm>
                  <a:off x="5040" y="3552"/>
                  <a:ext cx="48" cy="48"/>
                </a:xfrm>
                <a:prstGeom prst="line">
                  <a:avLst/>
                </a:prstGeom>
                <a:noFill/>
                <a:ln w="9525">
                  <a:solidFill>
                    <a:schemeClr val="tx1"/>
                  </a:solidFill>
                  <a:prstDash val="dash"/>
                  <a:round/>
                  <a:headEnd/>
                  <a:tailEnd/>
                </a:ln>
              </p:spPr>
              <p:txBody>
                <a:bodyPr/>
                <a:lstStyle/>
                <a:p>
                  <a:endParaRPr lang="en-US"/>
                </a:p>
              </p:txBody>
            </p:sp>
          </p:grpSp>
          <p:grpSp>
            <p:nvGrpSpPr>
              <p:cNvPr id="76824" name="Group 146"/>
              <p:cNvGrpSpPr>
                <a:grpSpLocks/>
              </p:cNvGrpSpPr>
              <p:nvPr/>
            </p:nvGrpSpPr>
            <p:grpSpPr bwMode="auto">
              <a:xfrm flipH="1">
                <a:off x="4752" y="3264"/>
                <a:ext cx="336" cy="384"/>
                <a:chOff x="912" y="2592"/>
                <a:chExt cx="336" cy="384"/>
              </a:xfrm>
            </p:grpSpPr>
            <p:sp>
              <p:nvSpPr>
                <p:cNvPr id="76831" name="Line 147"/>
                <p:cNvSpPr>
                  <a:spLocks noChangeShapeType="1"/>
                </p:cNvSpPr>
                <p:nvPr/>
              </p:nvSpPr>
              <p:spPr bwMode="auto">
                <a:xfrm>
                  <a:off x="1056" y="2592"/>
                  <a:ext cx="0" cy="384"/>
                </a:xfrm>
                <a:prstGeom prst="line">
                  <a:avLst/>
                </a:prstGeom>
                <a:noFill/>
                <a:ln w="9525">
                  <a:solidFill>
                    <a:schemeClr val="tx1"/>
                  </a:solidFill>
                  <a:round/>
                  <a:headEnd/>
                  <a:tailEnd type="triangle" w="med" len="med"/>
                </a:ln>
              </p:spPr>
              <p:txBody>
                <a:bodyPr/>
                <a:lstStyle/>
                <a:p>
                  <a:endParaRPr lang="en-US"/>
                </a:p>
              </p:txBody>
            </p:sp>
            <p:sp>
              <p:nvSpPr>
                <p:cNvPr id="76832" name="Line 148"/>
                <p:cNvSpPr>
                  <a:spLocks noChangeShapeType="1"/>
                </p:cNvSpPr>
                <p:nvPr/>
              </p:nvSpPr>
              <p:spPr bwMode="auto">
                <a:xfrm>
                  <a:off x="1104" y="2640"/>
                  <a:ext cx="48" cy="288"/>
                </a:xfrm>
                <a:prstGeom prst="line">
                  <a:avLst/>
                </a:prstGeom>
                <a:noFill/>
                <a:ln w="9525">
                  <a:solidFill>
                    <a:schemeClr val="tx1"/>
                  </a:solidFill>
                  <a:round/>
                  <a:headEnd/>
                  <a:tailEnd type="triangle" w="med" len="med"/>
                </a:ln>
              </p:spPr>
              <p:txBody>
                <a:bodyPr/>
                <a:lstStyle/>
                <a:p>
                  <a:endParaRPr lang="en-US"/>
                </a:p>
              </p:txBody>
            </p:sp>
            <p:sp>
              <p:nvSpPr>
                <p:cNvPr id="76833" name="Line 149"/>
                <p:cNvSpPr>
                  <a:spLocks noChangeShapeType="1"/>
                </p:cNvSpPr>
                <p:nvPr/>
              </p:nvSpPr>
              <p:spPr bwMode="auto">
                <a:xfrm>
                  <a:off x="1152" y="2688"/>
                  <a:ext cx="96" cy="144"/>
                </a:xfrm>
                <a:prstGeom prst="line">
                  <a:avLst/>
                </a:prstGeom>
                <a:noFill/>
                <a:ln w="9525">
                  <a:solidFill>
                    <a:schemeClr val="tx1"/>
                  </a:solidFill>
                  <a:round/>
                  <a:headEnd/>
                  <a:tailEnd type="triangle" w="med" len="med"/>
                </a:ln>
              </p:spPr>
              <p:txBody>
                <a:bodyPr/>
                <a:lstStyle/>
                <a:p>
                  <a:endParaRPr lang="en-US"/>
                </a:p>
              </p:txBody>
            </p:sp>
            <p:sp>
              <p:nvSpPr>
                <p:cNvPr id="76834" name="Line 150"/>
                <p:cNvSpPr>
                  <a:spLocks noChangeShapeType="1"/>
                </p:cNvSpPr>
                <p:nvPr/>
              </p:nvSpPr>
              <p:spPr bwMode="auto">
                <a:xfrm flipH="1">
                  <a:off x="960" y="2640"/>
                  <a:ext cx="48" cy="240"/>
                </a:xfrm>
                <a:prstGeom prst="line">
                  <a:avLst/>
                </a:prstGeom>
                <a:noFill/>
                <a:ln w="9525">
                  <a:solidFill>
                    <a:schemeClr val="tx1"/>
                  </a:solidFill>
                  <a:round/>
                  <a:headEnd/>
                  <a:tailEnd type="triangle" w="med" len="med"/>
                </a:ln>
              </p:spPr>
              <p:txBody>
                <a:bodyPr/>
                <a:lstStyle/>
                <a:p>
                  <a:endParaRPr lang="en-US"/>
                </a:p>
              </p:txBody>
            </p:sp>
            <p:sp>
              <p:nvSpPr>
                <p:cNvPr id="76835" name="Line 151"/>
                <p:cNvSpPr>
                  <a:spLocks noChangeShapeType="1"/>
                </p:cNvSpPr>
                <p:nvPr/>
              </p:nvSpPr>
              <p:spPr bwMode="auto">
                <a:xfrm flipH="1">
                  <a:off x="912" y="2688"/>
                  <a:ext cx="48" cy="96"/>
                </a:xfrm>
                <a:prstGeom prst="line">
                  <a:avLst/>
                </a:prstGeom>
                <a:noFill/>
                <a:ln w="9525">
                  <a:solidFill>
                    <a:schemeClr val="tx1"/>
                  </a:solidFill>
                  <a:round/>
                  <a:headEnd/>
                  <a:tailEnd type="triangle" w="med" len="med"/>
                </a:ln>
              </p:spPr>
              <p:txBody>
                <a:bodyPr/>
                <a:lstStyle/>
                <a:p>
                  <a:endParaRPr lang="en-US"/>
                </a:p>
              </p:txBody>
            </p:sp>
          </p:grpSp>
          <p:grpSp>
            <p:nvGrpSpPr>
              <p:cNvPr id="76825" name="Group 152"/>
              <p:cNvGrpSpPr>
                <a:grpSpLocks/>
              </p:cNvGrpSpPr>
              <p:nvPr/>
            </p:nvGrpSpPr>
            <p:grpSpPr bwMode="auto">
              <a:xfrm rot="20161392" flipH="1">
                <a:off x="4704" y="3312"/>
                <a:ext cx="161" cy="58"/>
                <a:chOff x="4848" y="3168"/>
                <a:chExt cx="240" cy="432"/>
              </a:xfrm>
            </p:grpSpPr>
            <p:sp>
              <p:nvSpPr>
                <p:cNvPr id="76826" name="Line 153"/>
                <p:cNvSpPr>
                  <a:spLocks noChangeShapeType="1"/>
                </p:cNvSpPr>
                <p:nvPr/>
              </p:nvSpPr>
              <p:spPr bwMode="auto">
                <a:xfrm>
                  <a:off x="4848" y="3168"/>
                  <a:ext cx="96" cy="96"/>
                </a:xfrm>
                <a:prstGeom prst="line">
                  <a:avLst/>
                </a:prstGeom>
                <a:noFill/>
                <a:ln w="9525">
                  <a:solidFill>
                    <a:schemeClr val="tx1"/>
                  </a:solidFill>
                  <a:prstDash val="dash"/>
                  <a:round/>
                  <a:headEnd/>
                  <a:tailEnd/>
                </a:ln>
              </p:spPr>
              <p:txBody>
                <a:bodyPr/>
                <a:lstStyle/>
                <a:p>
                  <a:endParaRPr lang="en-US"/>
                </a:p>
              </p:txBody>
            </p:sp>
            <p:sp>
              <p:nvSpPr>
                <p:cNvPr id="76827" name="Line 154"/>
                <p:cNvSpPr>
                  <a:spLocks noChangeShapeType="1"/>
                </p:cNvSpPr>
                <p:nvPr/>
              </p:nvSpPr>
              <p:spPr bwMode="auto">
                <a:xfrm>
                  <a:off x="4944" y="3264"/>
                  <a:ext cx="0" cy="96"/>
                </a:xfrm>
                <a:prstGeom prst="line">
                  <a:avLst/>
                </a:prstGeom>
                <a:noFill/>
                <a:ln w="9525">
                  <a:solidFill>
                    <a:schemeClr val="tx1"/>
                  </a:solidFill>
                  <a:prstDash val="dash"/>
                  <a:round/>
                  <a:headEnd/>
                  <a:tailEnd/>
                </a:ln>
              </p:spPr>
              <p:txBody>
                <a:bodyPr/>
                <a:lstStyle/>
                <a:p>
                  <a:endParaRPr lang="en-US"/>
                </a:p>
              </p:txBody>
            </p:sp>
            <p:sp>
              <p:nvSpPr>
                <p:cNvPr id="76828" name="Line 155"/>
                <p:cNvSpPr>
                  <a:spLocks noChangeShapeType="1"/>
                </p:cNvSpPr>
                <p:nvPr/>
              </p:nvSpPr>
              <p:spPr bwMode="auto">
                <a:xfrm>
                  <a:off x="4944" y="3360"/>
                  <a:ext cx="96" cy="96"/>
                </a:xfrm>
                <a:prstGeom prst="line">
                  <a:avLst/>
                </a:prstGeom>
                <a:noFill/>
                <a:ln w="9525">
                  <a:solidFill>
                    <a:schemeClr val="tx1"/>
                  </a:solidFill>
                  <a:prstDash val="dash"/>
                  <a:round/>
                  <a:headEnd/>
                  <a:tailEnd/>
                </a:ln>
              </p:spPr>
              <p:txBody>
                <a:bodyPr/>
                <a:lstStyle/>
                <a:p>
                  <a:endParaRPr lang="en-US"/>
                </a:p>
              </p:txBody>
            </p:sp>
            <p:sp>
              <p:nvSpPr>
                <p:cNvPr id="76829" name="Line 156"/>
                <p:cNvSpPr>
                  <a:spLocks noChangeShapeType="1"/>
                </p:cNvSpPr>
                <p:nvPr/>
              </p:nvSpPr>
              <p:spPr bwMode="auto">
                <a:xfrm>
                  <a:off x="5040" y="3456"/>
                  <a:ext cx="0" cy="96"/>
                </a:xfrm>
                <a:prstGeom prst="line">
                  <a:avLst/>
                </a:prstGeom>
                <a:noFill/>
                <a:ln w="9525">
                  <a:solidFill>
                    <a:schemeClr val="tx1"/>
                  </a:solidFill>
                  <a:prstDash val="dash"/>
                  <a:round/>
                  <a:headEnd/>
                  <a:tailEnd/>
                </a:ln>
              </p:spPr>
              <p:txBody>
                <a:bodyPr/>
                <a:lstStyle/>
                <a:p>
                  <a:endParaRPr lang="en-US"/>
                </a:p>
              </p:txBody>
            </p:sp>
            <p:sp>
              <p:nvSpPr>
                <p:cNvPr id="76830" name="Line 157"/>
                <p:cNvSpPr>
                  <a:spLocks noChangeShapeType="1"/>
                </p:cNvSpPr>
                <p:nvPr/>
              </p:nvSpPr>
              <p:spPr bwMode="auto">
                <a:xfrm>
                  <a:off x="5040" y="3552"/>
                  <a:ext cx="48" cy="48"/>
                </a:xfrm>
                <a:prstGeom prst="line">
                  <a:avLst/>
                </a:prstGeom>
                <a:noFill/>
                <a:ln w="9525">
                  <a:solidFill>
                    <a:schemeClr val="tx1"/>
                  </a:solidFill>
                  <a:prstDash val="dash"/>
                  <a:round/>
                  <a:headEnd/>
                  <a:tailEnd/>
                </a:ln>
              </p:spPr>
              <p:txBody>
                <a:bodyPr/>
                <a:lstStyle/>
                <a:p>
                  <a:endParaRPr lang="en-US"/>
                </a:p>
              </p:txBody>
            </p:sp>
          </p:grpSp>
        </p:grpSp>
      </p:grpSp>
    </p:spTree>
    <p:extLst>
      <p:ext uri="{BB962C8B-B14F-4D97-AF65-F5344CB8AC3E}">
        <p14:creationId xmlns:p14="http://schemas.microsoft.com/office/powerpoint/2010/main" val="164637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1442"/>
                                        </p:tgtEl>
                                        <p:attrNameLst>
                                          <p:attrName>style.visibility</p:attrName>
                                        </p:attrNameLst>
                                      </p:cBhvr>
                                      <p:to>
                                        <p:strVal val="visible"/>
                                      </p:to>
                                    </p:set>
                                    <p:animEffect transition="in" filter="wipe(left)">
                                      <p:cBhvr>
                                        <p:cTn id="7" dur="500"/>
                                        <p:tgtEl>
                                          <p:spTgt spid="101442"/>
                                        </p:tgtEl>
                                      </p:cBhvr>
                                    </p:animEffect>
                                  </p:childTnLst>
                                </p:cTn>
                              </p:par>
                            </p:childTnLst>
                          </p:cTn>
                        </p:par>
                        <p:par>
                          <p:cTn id="8" fill="hold">
                            <p:stCondLst>
                              <p:cond delay="500"/>
                            </p:stCondLst>
                            <p:childTnLst>
                              <p:par>
                                <p:cTn id="9" presetID="22" presetClass="entr" presetSubtype="1" fill="hold" nodeType="afterEffect">
                                  <p:stCondLst>
                                    <p:cond delay="200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01457"/>
                                        </p:tgtEl>
                                        <p:attrNameLst>
                                          <p:attrName>style.visibility</p:attrName>
                                        </p:attrNameLst>
                                      </p:cBhvr>
                                      <p:to>
                                        <p:strVal val="visible"/>
                                      </p:to>
                                    </p:set>
                                    <p:animEffect transition="in" filter="dissolve">
                                      <p:cBhvr>
                                        <p:cTn id="29" dur="500"/>
                                        <p:tgtEl>
                                          <p:spTgt spid="101457"/>
                                        </p:tgtEl>
                                      </p:cBhvr>
                                    </p:animEffect>
                                  </p:childTnLst>
                                </p:cTn>
                              </p:par>
                            </p:childTnLst>
                          </p:cTn>
                        </p:par>
                        <p:par>
                          <p:cTn id="30" fill="hold">
                            <p:stCondLst>
                              <p:cond delay="500"/>
                            </p:stCondLst>
                            <p:childTnLst>
                              <p:par>
                                <p:cTn id="31" presetID="9" presetClass="entr" presetSubtype="0" fill="hold" grpId="0" nodeType="afterEffect">
                                  <p:stCondLst>
                                    <p:cond delay="0"/>
                                  </p:stCondLst>
                                  <p:childTnLst>
                                    <p:set>
                                      <p:cBhvr>
                                        <p:cTn id="32" dur="1" fill="hold">
                                          <p:stCondLst>
                                            <p:cond delay="0"/>
                                          </p:stCondLst>
                                        </p:cTn>
                                        <p:tgtEl>
                                          <p:spTgt spid="101458"/>
                                        </p:tgtEl>
                                        <p:attrNameLst>
                                          <p:attrName>style.visibility</p:attrName>
                                        </p:attrNameLst>
                                      </p:cBhvr>
                                      <p:to>
                                        <p:strVal val="visible"/>
                                      </p:to>
                                    </p:set>
                                    <p:animEffect transition="in" filter="dissolve">
                                      <p:cBhvr>
                                        <p:cTn id="33" dur="500"/>
                                        <p:tgtEl>
                                          <p:spTgt spid="101458"/>
                                        </p:tgtEl>
                                      </p:cBhvr>
                                    </p:animEffect>
                                  </p:childTnLst>
                                </p:cTn>
                              </p:par>
                            </p:childTnLst>
                          </p:cTn>
                        </p:par>
                        <p:par>
                          <p:cTn id="34" fill="hold">
                            <p:stCondLst>
                              <p:cond delay="1000"/>
                            </p:stCondLst>
                            <p:childTnLst>
                              <p:par>
                                <p:cTn id="35" presetID="22" presetClass="entr" presetSubtype="4"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par>
                          <p:cTn id="38" fill="hold">
                            <p:stCondLst>
                              <p:cond delay="1500"/>
                            </p:stCondLst>
                            <p:childTnLst>
                              <p:par>
                                <p:cTn id="39" presetID="22" presetClass="entr" presetSubtype="1"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01443"/>
                                        </p:tgtEl>
                                        <p:attrNameLst>
                                          <p:attrName>style.visibility</p:attrName>
                                        </p:attrNameLst>
                                      </p:cBhvr>
                                      <p:to>
                                        <p:strVal val="visible"/>
                                      </p:to>
                                    </p:set>
                                    <p:animEffect transition="in" filter="dissolve">
                                      <p:cBhvr>
                                        <p:cTn id="46" dur="500"/>
                                        <p:tgtEl>
                                          <p:spTgt spid="101443"/>
                                        </p:tgtEl>
                                      </p:cBhvr>
                                    </p:animEffect>
                                  </p:childTnLst>
                                </p:cTn>
                              </p:par>
                            </p:childTnLst>
                          </p:cTn>
                        </p:par>
                        <p:par>
                          <p:cTn id="47" fill="hold">
                            <p:stCondLst>
                              <p:cond delay="500"/>
                            </p:stCondLst>
                            <p:childTnLst>
                              <p:par>
                                <p:cTn id="48" presetID="22" presetClass="entr" presetSubtype="4" fill="hold" grpId="0" nodeType="afterEffect">
                                  <p:stCondLst>
                                    <p:cond delay="0"/>
                                  </p:stCondLst>
                                  <p:childTnLst>
                                    <p:set>
                                      <p:cBhvr>
                                        <p:cTn id="49" dur="1" fill="hold">
                                          <p:stCondLst>
                                            <p:cond delay="0"/>
                                          </p:stCondLst>
                                        </p:cTn>
                                        <p:tgtEl>
                                          <p:spTgt spid="101462"/>
                                        </p:tgtEl>
                                        <p:attrNameLst>
                                          <p:attrName>style.visibility</p:attrName>
                                        </p:attrNameLst>
                                      </p:cBhvr>
                                      <p:to>
                                        <p:strVal val="visible"/>
                                      </p:to>
                                    </p:set>
                                    <p:animEffect transition="in" filter="wipe(down)">
                                      <p:cBhvr>
                                        <p:cTn id="50" dur="500"/>
                                        <p:tgtEl>
                                          <p:spTgt spid="101462"/>
                                        </p:tgtEl>
                                      </p:cBhvr>
                                    </p:animEffect>
                                  </p:childTnLst>
                                </p:cTn>
                              </p:par>
                            </p:childTnLst>
                          </p:cTn>
                        </p:par>
                        <p:par>
                          <p:cTn id="51" fill="hold">
                            <p:stCondLst>
                              <p:cond delay="1000"/>
                            </p:stCondLst>
                            <p:childTnLst>
                              <p:par>
                                <p:cTn id="52" presetID="22" presetClass="entr" presetSubtype="4" fill="hold" grpId="0" nodeType="afterEffect">
                                  <p:stCondLst>
                                    <p:cond delay="0"/>
                                  </p:stCondLst>
                                  <p:childTnLst>
                                    <p:set>
                                      <p:cBhvr>
                                        <p:cTn id="53" dur="1" fill="hold">
                                          <p:stCondLst>
                                            <p:cond delay="0"/>
                                          </p:stCondLst>
                                        </p:cTn>
                                        <p:tgtEl>
                                          <p:spTgt spid="101464"/>
                                        </p:tgtEl>
                                        <p:attrNameLst>
                                          <p:attrName>style.visibility</p:attrName>
                                        </p:attrNameLst>
                                      </p:cBhvr>
                                      <p:to>
                                        <p:strVal val="visible"/>
                                      </p:to>
                                    </p:set>
                                    <p:animEffect transition="in" filter="wipe(down)">
                                      <p:cBhvr>
                                        <p:cTn id="54" dur="500"/>
                                        <p:tgtEl>
                                          <p:spTgt spid="101464"/>
                                        </p:tgtEl>
                                      </p:cBhvr>
                                    </p:animEffect>
                                  </p:childTnLst>
                                </p:cTn>
                              </p:par>
                            </p:childTnLst>
                          </p:cTn>
                        </p:par>
                        <p:par>
                          <p:cTn id="55" fill="hold">
                            <p:stCondLst>
                              <p:cond delay="1500"/>
                            </p:stCondLst>
                            <p:childTnLst>
                              <p:par>
                                <p:cTn id="56" presetID="22" presetClass="entr" presetSubtype="4" fill="hold" grpId="0" nodeType="afterEffect">
                                  <p:stCondLst>
                                    <p:cond delay="0"/>
                                  </p:stCondLst>
                                  <p:childTnLst>
                                    <p:set>
                                      <p:cBhvr>
                                        <p:cTn id="57" dur="1" fill="hold">
                                          <p:stCondLst>
                                            <p:cond delay="0"/>
                                          </p:stCondLst>
                                        </p:cTn>
                                        <p:tgtEl>
                                          <p:spTgt spid="101465"/>
                                        </p:tgtEl>
                                        <p:attrNameLst>
                                          <p:attrName>style.visibility</p:attrName>
                                        </p:attrNameLst>
                                      </p:cBhvr>
                                      <p:to>
                                        <p:strVal val="visible"/>
                                      </p:to>
                                    </p:set>
                                    <p:animEffect transition="in" filter="wipe(down)">
                                      <p:cBhvr>
                                        <p:cTn id="58" dur="500"/>
                                        <p:tgtEl>
                                          <p:spTgt spid="101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42" grpId="0" autoUpdateAnimBg="0"/>
      <p:bldP spid="101443" grpId="0" autoUpdateAnimBg="0"/>
      <p:bldP spid="101457" grpId="0" autoUpdateAnimBg="0"/>
      <p:bldP spid="101458" grpId="0" animBg="1"/>
      <p:bldP spid="101462" grpId="0" animBg="1"/>
      <p:bldP spid="101464" grpId="0" animBg="1"/>
      <p:bldP spid="101465"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Content Placeholder 4"/>
          <p:cNvSpPr>
            <a:spLocks noGrp="1"/>
          </p:cNvSpPr>
          <p:nvPr>
            <p:ph sz="half" idx="1"/>
          </p:nvPr>
        </p:nvSpPr>
        <p:spPr/>
        <p:txBody>
          <a:bodyPr>
            <a:normAutofit lnSpcReduction="10000"/>
          </a:bodyPr>
          <a:lstStyle/>
          <a:p>
            <a:r>
              <a:rPr lang="en-US" dirty="0" smtClean="0">
                <a:effectLst>
                  <a:glow rad="101600">
                    <a:schemeClr val="accent1">
                      <a:satMod val="175000"/>
                      <a:alpha val="40000"/>
                    </a:schemeClr>
                  </a:glow>
                </a:effectLst>
                <a:hlinkClick r:id="rId3" action="ppaction://hlinksldjump"/>
              </a:rPr>
              <a:t>Define Maintenance Planning Strategies</a:t>
            </a:r>
            <a:endParaRPr lang="en-US" dirty="0" smtClean="0">
              <a:effectLst>
                <a:glow rad="101600">
                  <a:schemeClr val="accent1">
                    <a:satMod val="175000"/>
                    <a:alpha val="40000"/>
                  </a:schemeClr>
                </a:glow>
              </a:effectLst>
            </a:endParaRPr>
          </a:p>
          <a:p>
            <a:r>
              <a:rPr lang="en-US" dirty="0" smtClean="0">
                <a:effectLst>
                  <a:glow rad="101600">
                    <a:schemeClr val="accent1">
                      <a:satMod val="175000"/>
                      <a:alpha val="40000"/>
                    </a:schemeClr>
                  </a:glow>
                </a:effectLst>
                <a:hlinkClick r:id="rId4" action="ppaction://hlinksldjump"/>
              </a:rPr>
              <a:t>Identify reactive and proactive maintenance strategies</a:t>
            </a:r>
            <a:endParaRPr lang="en-US" dirty="0" smtClean="0">
              <a:effectLst>
                <a:glow rad="101600">
                  <a:schemeClr val="accent1">
                    <a:satMod val="175000"/>
                    <a:alpha val="40000"/>
                  </a:schemeClr>
                </a:glow>
              </a:effectLst>
            </a:endParaRPr>
          </a:p>
          <a:p>
            <a:r>
              <a:rPr lang="en-US" dirty="0" smtClean="0">
                <a:effectLst>
                  <a:glow rad="101600">
                    <a:schemeClr val="accent2">
                      <a:satMod val="175000"/>
                      <a:alpha val="40000"/>
                    </a:schemeClr>
                  </a:glow>
                </a:effectLst>
                <a:hlinkClick r:id="rId5" action="ppaction://hlinksldjump"/>
              </a:rPr>
              <a:t>Compare and contrast the different maintenance planning strategies</a:t>
            </a:r>
            <a:endParaRPr lang="en-US" dirty="0" smtClean="0">
              <a:solidFill>
                <a:srgbClr val="FF0000"/>
              </a:solidFill>
              <a:effectLst>
                <a:glow rad="101600">
                  <a:schemeClr val="accent2">
                    <a:satMod val="175000"/>
                    <a:alpha val="40000"/>
                  </a:schemeClr>
                </a:glow>
              </a:effectLst>
            </a:endParaRPr>
          </a:p>
          <a:p>
            <a:endParaRPr lang="en-US" dirty="0"/>
          </a:p>
        </p:txBody>
      </p:sp>
      <p:sp>
        <p:nvSpPr>
          <p:cNvPr id="2" name="Text Placeholder 1"/>
          <p:cNvSpPr>
            <a:spLocks noGrp="1"/>
          </p:cNvSpPr>
          <p:nvPr>
            <p:ph type="body" sz="quarter" idx="10"/>
          </p:nvPr>
        </p:nvSpPr>
        <p:spPr/>
        <p:txBody>
          <a:bodyPr>
            <a:normAutofit/>
          </a:bodyPr>
          <a:lstStyle/>
          <a:p>
            <a:pPr marL="0" indent="0" algn="ctr">
              <a:buNone/>
            </a:pPr>
            <a:r>
              <a:rPr lang="en-US" dirty="0"/>
              <a:t>Pro-active strategies are more effective, more efficient and support the organization’s intermediate and long-range planning efforts. </a:t>
            </a:r>
          </a:p>
        </p:txBody>
      </p:sp>
      <p:sp>
        <p:nvSpPr>
          <p:cNvPr id="5" name="Title 6"/>
          <p:cNvSpPr txBox="1">
            <a:spLocks/>
          </p:cNvSpPr>
          <p:nvPr/>
        </p:nvSpPr>
        <p:spPr>
          <a:xfrm>
            <a:off x="23330" y="6329855"/>
            <a:ext cx="81487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r>
              <a:rPr lang="en-US" sz="1100" b="0" spc="0" dirty="0" smtClean="0">
                <a:effectLst/>
              </a:rPr>
              <a:t>Planning</a:t>
            </a:r>
            <a:endParaRPr lang="en-US" sz="1100" b="0" spc="0" dirty="0">
              <a:effectLst/>
            </a:endParaRPr>
          </a:p>
        </p:txBody>
      </p:sp>
    </p:spTree>
    <p:extLst>
      <p:ext uri="{BB962C8B-B14F-4D97-AF65-F5344CB8AC3E}">
        <p14:creationId xmlns:p14="http://schemas.microsoft.com/office/powerpoint/2010/main" val="18414201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3"/>
          <p:cNvSpPr>
            <a:spLocks noGrp="1"/>
          </p:cNvSpPr>
          <p:nvPr>
            <p:ph type="sldNum" sz="quarter" idx="4294967295"/>
          </p:nvPr>
        </p:nvSpPr>
        <p:spPr>
          <a:xfrm>
            <a:off x="6553200" y="6356350"/>
            <a:ext cx="2133600" cy="365125"/>
          </a:xfrm>
          <a:prstGeom prst="rect">
            <a:avLst/>
          </a:prstGeom>
          <a:noFill/>
        </p:spPr>
        <p:txBody>
          <a:bodyPr/>
          <a:lstStyle/>
          <a:p>
            <a:fld id="{F16EFEE3-D012-4844-80F6-55D7A6F5FBB1}" type="slidenum">
              <a:rPr lang="en-US" smtClean="0"/>
              <a:pPr/>
              <a:t>540</a:t>
            </a:fld>
            <a:endParaRPr lang="en-US" smtClean="0"/>
          </a:p>
        </p:txBody>
      </p:sp>
      <p:sp>
        <p:nvSpPr>
          <p:cNvPr id="77828" name="Text Box 3"/>
          <p:cNvSpPr txBox="1">
            <a:spLocks noChangeArrowheads="1"/>
          </p:cNvSpPr>
          <p:nvPr/>
        </p:nvSpPr>
        <p:spPr bwMode="auto">
          <a:xfrm>
            <a:off x="2286000" y="152400"/>
            <a:ext cx="4648200" cy="457200"/>
          </a:xfrm>
          <a:prstGeom prst="rect">
            <a:avLst/>
          </a:prstGeom>
          <a:noFill/>
          <a:ln w="9525">
            <a:noFill/>
            <a:miter lim="800000"/>
            <a:headEnd/>
            <a:tailEnd/>
          </a:ln>
        </p:spPr>
        <p:txBody>
          <a:bodyPr>
            <a:spAutoFit/>
          </a:bodyPr>
          <a:lstStyle/>
          <a:p>
            <a:pPr algn="ctr"/>
            <a:r>
              <a:rPr lang="en-US" sz="2400"/>
              <a:t>Quality Assurance</a:t>
            </a:r>
          </a:p>
        </p:txBody>
      </p:sp>
      <p:sp>
        <p:nvSpPr>
          <p:cNvPr id="77829" name="Text Box 4"/>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r>
              <a:rPr lang="en-US" sz="2000"/>
              <a:t>Pipe Replacement Operations</a:t>
            </a:r>
          </a:p>
        </p:txBody>
      </p:sp>
      <p:pic>
        <p:nvPicPr>
          <p:cNvPr id="77830" name="Picture 5" descr="C:\Multimedia Files\My Media\WackerA1.gif"/>
          <p:cNvPicPr>
            <a:picLocks noChangeAspect="1" noChangeArrowheads="1"/>
          </p:cNvPicPr>
          <p:nvPr/>
        </p:nvPicPr>
        <p:blipFill>
          <a:blip r:embed="rId3" cstate="print"/>
          <a:srcRect/>
          <a:stretch>
            <a:fillRect/>
          </a:stretch>
        </p:blipFill>
        <p:spPr bwMode="auto">
          <a:xfrm>
            <a:off x="6172200" y="2590800"/>
            <a:ext cx="925513" cy="2263775"/>
          </a:xfrm>
          <a:prstGeom prst="rect">
            <a:avLst/>
          </a:prstGeom>
          <a:noFill/>
          <a:ln w="9525">
            <a:noFill/>
            <a:miter lim="800000"/>
            <a:headEnd/>
            <a:tailEnd/>
          </a:ln>
        </p:spPr>
      </p:pic>
      <p:sp>
        <p:nvSpPr>
          <p:cNvPr id="77831" name="Line 6"/>
          <p:cNvSpPr>
            <a:spLocks noChangeShapeType="1"/>
          </p:cNvSpPr>
          <p:nvPr/>
        </p:nvSpPr>
        <p:spPr bwMode="auto">
          <a:xfrm>
            <a:off x="6400800" y="4876800"/>
            <a:ext cx="0" cy="152400"/>
          </a:xfrm>
          <a:prstGeom prst="line">
            <a:avLst/>
          </a:prstGeom>
          <a:noFill/>
          <a:ln w="9525">
            <a:solidFill>
              <a:schemeClr val="tx1"/>
            </a:solidFill>
            <a:round/>
            <a:headEnd/>
            <a:tailEnd/>
          </a:ln>
        </p:spPr>
        <p:txBody>
          <a:bodyPr/>
          <a:lstStyle/>
          <a:p>
            <a:endParaRPr lang="en-US"/>
          </a:p>
        </p:txBody>
      </p:sp>
      <p:grpSp>
        <p:nvGrpSpPr>
          <p:cNvPr id="77832" name="Group 10"/>
          <p:cNvGrpSpPr>
            <a:grpSpLocks/>
          </p:cNvGrpSpPr>
          <p:nvPr/>
        </p:nvGrpSpPr>
        <p:grpSpPr bwMode="auto">
          <a:xfrm>
            <a:off x="609600" y="1981200"/>
            <a:ext cx="4114800" cy="3962400"/>
            <a:chOff x="768" y="1464"/>
            <a:chExt cx="2592" cy="2496"/>
          </a:xfrm>
        </p:grpSpPr>
        <p:sp>
          <p:nvSpPr>
            <p:cNvPr id="77878" name="Line 11"/>
            <p:cNvSpPr>
              <a:spLocks noChangeShapeType="1"/>
            </p:cNvSpPr>
            <p:nvPr/>
          </p:nvSpPr>
          <p:spPr bwMode="auto">
            <a:xfrm>
              <a:off x="2688" y="2760"/>
              <a:ext cx="384" cy="0"/>
            </a:xfrm>
            <a:prstGeom prst="line">
              <a:avLst/>
            </a:prstGeom>
            <a:noFill/>
            <a:ln w="15875">
              <a:solidFill>
                <a:schemeClr val="tx1"/>
              </a:solidFill>
              <a:prstDash val="lgDash"/>
              <a:round/>
              <a:headEnd/>
              <a:tailEnd/>
            </a:ln>
          </p:spPr>
          <p:txBody>
            <a:bodyPr/>
            <a:lstStyle/>
            <a:p>
              <a:endParaRPr lang="en-US"/>
            </a:p>
          </p:txBody>
        </p:sp>
        <p:sp>
          <p:nvSpPr>
            <p:cNvPr id="77879" name="Line 12"/>
            <p:cNvSpPr>
              <a:spLocks noChangeShapeType="1"/>
            </p:cNvSpPr>
            <p:nvPr/>
          </p:nvSpPr>
          <p:spPr bwMode="auto">
            <a:xfrm>
              <a:off x="1248" y="3480"/>
              <a:ext cx="1824" cy="0"/>
            </a:xfrm>
            <a:prstGeom prst="line">
              <a:avLst/>
            </a:prstGeom>
            <a:noFill/>
            <a:ln w="28575">
              <a:solidFill>
                <a:schemeClr val="tx1"/>
              </a:solidFill>
              <a:round/>
              <a:headEnd/>
              <a:tailEnd/>
            </a:ln>
          </p:spPr>
          <p:txBody>
            <a:bodyPr/>
            <a:lstStyle/>
            <a:p>
              <a:endParaRPr lang="en-US"/>
            </a:p>
          </p:txBody>
        </p:sp>
        <p:sp>
          <p:nvSpPr>
            <p:cNvPr id="77880" name="Line 13"/>
            <p:cNvSpPr>
              <a:spLocks noChangeShapeType="1"/>
            </p:cNvSpPr>
            <p:nvPr/>
          </p:nvSpPr>
          <p:spPr bwMode="auto">
            <a:xfrm>
              <a:off x="1248" y="3288"/>
              <a:ext cx="1824" cy="0"/>
            </a:xfrm>
            <a:prstGeom prst="line">
              <a:avLst/>
            </a:prstGeom>
            <a:noFill/>
            <a:ln w="9525">
              <a:solidFill>
                <a:schemeClr val="tx1"/>
              </a:solidFill>
              <a:round/>
              <a:headEnd/>
              <a:tailEnd/>
            </a:ln>
          </p:spPr>
          <p:txBody>
            <a:bodyPr/>
            <a:lstStyle/>
            <a:p>
              <a:endParaRPr lang="en-US"/>
            </a:p>
          </p:txBody>
        </p:sp>
        <p:sp>
          <p:nvSpPr>
            <p:cNvPr id="77881" name="Oval 14"/>
            <p:cNvSpPr>
              <a:spLocks noChangeArrowheads="1"/>
            </p:cNvSpPr>
            <p:nvPr/>
          </p:nvSpPr>
          <p:spPr bwMode="auto">
            <a:xfrm>
              <a:off x="1642" y="2280"/>
              <a:ext cx="1036" cy="1008"/>
            </a:xfrm>
            <a:prstGeom prst="ellipse">
              <a:avLst/>
            </a:prstGeom>
            <a:noFill/>
            <a:ln w="12700">
              <a:solidFill>
                <a:schemeClr val="tx1"/>
              </a:solidFill>
              <a:round/>
              <a:headEnd/>
              <a:tailEnd/>
            </a:ln>
          </p:spPr>
          <p:txBody>
            <a:bodyPr wrap="none" anchor="ctr"/>
            <a:lstStyle/>
            <a:p>
              <a:endParaRPr lang="en-US"/>
            </a:p>
          </p:txBody>
        </p:sp>
        <p:grpSp>
          <p:nvGrpSpPr>
            <p:cNvPr id="77882" name="Group 15"/>
            <p:cNvGrpSpPr>
              <a:grpSpLocks/>
            </p:cNvGrpSpPr>
            <p:nvPr/>
          </p:nvGrpSpPr>
          <p:grpSpPr bwMode="auto">
            <a:xfrm>
              <a:off x="1234" y="2760"/>
              <a:ext cx="398" cy="1008"/>
              <a:chOff x="1474" y="2832"/>
              <a:chExt cx="398" cy="1008"/>
            </a:xfrm>
          </p:grpSpPr>
          <p:sp>
            <p:nvSpPr>
              <p:cNvPr id="77898" name="Line 16"/>
              <p:cNvSpPr>
                <a:spLocks noChangeShapeType="1"/>
              </p:cNvSpPr>
              <p:nvPr/>
            </p:nvSpPr>
            <p:spPr bwMode="auto">
              <a:xfrm>
                <a:off x="1872" y="2832"/>
                <a:ext cx="0" cy="1008"/>
              </a:xfrm>
              <a:prstGeom prst="line">
                <a:avLst/>
              </a:prstGeom>
              <a:noFill/>
              <a:ln w="9525">
                <a:solidFill>
                  <a:schemeClr val="tx1"/>
                </a:solidFill>
                <a:prstDash val="lgDash"/>
                <a:round/>
                <a:headEnd/>
                <a:tailEnd/>
              </a:ln>
            </p:spPr>
            <p:txBody>
              <a:bodyPr/>
              <a:lstStyle/>
              <a:p>
                <a:endParaRPr lang="en-US"/>
              </a:p>
            </p:txBody>
          </p:sp>
          <p:sp>
            <p:nvSpPr>
              <p:cNvPr id="77899" name="Line 17"/>
              <p:cNvSpPr>
                <a:spLocks noChangeShapeType="1"/>
              </p:cNvSpPr>
              <p:nvPr/>
            </p:nvSpPr>
            <p:spPr bwMode="auto">
              <a:xfrm>
                <a:off x="1474" y="2832"/>
                <a:ext cx="0" cy="1008"/>
              </a:xfrm>
              <a:prstGeom prst="line">
                <a:avLst/>
              </a:prstGeom>
              <a:noFill/>
              <a:ln w="9525">
                <a:solidFill>
                  <a:schemeClr val="tx1"/>
                </a:solidFill>
                <a:prstDash val="lgDash"/>
                <a:round/>
                <a:headEnd/>
                <a:tailEnd/>
              </a:ln>
            </p:spPr>
            <p:txBody>
              <a:bodyPr/>
              <a:lstStyle/>
              <a:p>
                <a:endParaRPr lang="en-US"/>
              </a:p>
            </p:txBody>
          </p:sp>
        </p:grpSp>
        <p:grpSp>
          <p:nvGrpSpPr>
            <p:cNvPr id="77883" name="Group 18"/>
            <p:cNvGrpSpPr>
              <a:grpSpLocks/>
            </p:cNvGrpSpPr>
            <p:nvPr/>
          </p:nvGrpSpPr>
          <p:grpSpPr bwMode="auto">
            <a:xfrm>
              <a:off x="2688" y="2760"/>
              <a:ext cx="398" cy="1008"/>
              <a:chOff x="1474" y="2832"/>
              <a:chExt cx="398" cy="1008"/>
            </a:xfrm>
          </p:grpSpPr>
          <p:sp>
            <p:nvSpPr>
              <p:cNvPr id="77896" name="Line 19"/>
              <p:cNvSpPr>
                <a:spLocks noChangeShapeType="1"/>
              </p:cNvSpPr>
              <p:nvPr/>
            </p:nvSpPr>
            <p:spPr bwMode="auto">
              <a:xfrm>
                <a:off x="1872" y="2832"/>
                <a:ext cx="0" cy="1008"/>
              </a:xfrm>
              <a:prstGeom prst="line">
                <a:avLst/>
              </a:prstGeom>
              <a:noFill/>
              <a:ln w="9525">
                <a:solidFill>
                  <a:schemeClr val="tx1"/>
                </a:solidFill>
                <a:prstDash val="lgDash"/>
                <a:round/>
                <a:headEnd/>
                <a:tailEnd/>
              </a:ln>
            </p:spPr>
            <p:txBody>
              <a:bodyPr/>
              <a:lstStyle/>
              <a:p>
                <a:endParaRPr lang="en-US"/>
              </a:p>
            </p:txBody>
          </p:sp>
          <p:sp>
            <p:nvSpPr>
              <p:cNvPr id="77897" name="Line 20"/>
              <p:cNvSpPr>
                <a:spLocks noChangeShapeType="1"/>
              </p:cNvSpPr>
              <p:nvPr/>
            </p:nvSpPr>
            <p:spPr bwMode="auto">
              <a:xfrm>
                <a:off x="1474" y="2832"/>
                <a:ext cx="0" cy="1008"/>
              </a:xfrm>
              <a:prstGeom prst="line">
                <a:avLst/>
              </a:prstGeom>
              <a:noFill/>
              <a:ln w="9525">
                <a:solidFill>
                  <a:schemeClr val="tx1"/>
                </a:solidFill>
                <a:prstDash val="lgDash"/>
                <a:round/>
                <a:headEnd/>
                <a:tailEnd/>
              </a:ln>
            </p:spPr>
            <p:txBody>
              <a:bodyPr/>
              <a:lstStyle/>
              <a:p>
                <a:endParaRPr lang="en-US"/>
              </a:p>
            </p:txBody>
          </p:sp>
        </p:grpSp>
        <p:sp>
          <p:nvSpPr>
            <p:cNvPr id="77884" name="Line 21"/>
            <p:cNvSpPr>
              <a:spLocks noChangeShapeType="1"/>
            </p:cNvSpPr>
            <p:nvPr/>
          </p:nvSpPr>
          <p:spPr bwMode="auto">
            <a:xfrm>
              <a:off x="1248" y="3624"/>
              <a:ext cx="384" cy="0"/>
            </a:xfrm>
            <a:prstGeom prst="line">
              <a:avLst/>
            </a:prstGeom>
            <a:noFill/>
            <a:ln w="9525">
              <a:solidFill>
                <a:schemeClr val="tx1"/>
              </a:solidFill>
              <a:round/>
              <a:headEnd type="triangle" w="med" len="med"/>
              <a:tailEnd type="triangle" w="med" len="med"/>
            </a:ln>
          </p:spPr>
          <p:txBody>
            <a:bodyPr/>
            <a:lstStyle/>
            <a:p>
              <a:endParaRPr lang="en-US"/>
            </a:p>
          </p:txBody>
        </p:sp>
        <p:sp>
          <p:nvSpPr>
            <p:cNvPr id="77885" name="Line 22"/>
            <p:cNvSpPr>
              <a:spLocks noChangeShapeType="1"/>
            </p:cNvSpPr>
            <p:nvPr/>
          </p:nvSpPr>
          <p:spPr bwMode="auto">
            <a:xfrm>
              <a:off x="2688" y="3624"/>
              <a:ext cx="384" cy="0"/>
            </a:xfrm>
            <a:prstGeom prst="line">
              <a:avLst/>
            </a:prstGeom>
            <a:noFill/>
            <a:ln w="9525">
              <a:solidFill>
                <a:schemeClr val="tx1"/>
              </a:solidFill>
              <a:round/>
              <a:headEnd type="triangle" w="med" len="med"/>
              <a:tailEnd type="triangle" w="med" len="med"/>
            </a:ln>
          </p:spPr>
          <p:txBody>
            <a:bodyPr/>
            <a:lstStyle/>
            <a:p>
              <a:endParaRPr lang="en-US"/>
            </a:p>
          </p:txBody>
        </p:sp>
        <p:sp>
          <p:nvSpPr>
            <p:cNvPr id="77886" name="Text Box 23"/>
            <p:cNvSpPr txBox="1">
              <a:spLocks noChangeArrowheads="1"/>
            </p:cNvSpPr>
            <p:nvPr/>
          </p:nvSpPr>
          <p:spPr bwMode="auto">
            <a:xfrm>
              <a:off x="3024" y="3768"/>
              <a:ext cx="336" cy="192"/>
            </a:xfrm>
            <a:prstGeom prst="rect">
              <a:avLst/>
            </a:prstGeom>
            <a:noFill/>
            <a:ln w="9525">
              <a:noFill/>
              <a:miter lim="800000"/>
              <a:headEnd/>
              <a:tailEnd/>
            </a:ln>
          </p:spPr>
          <p:txBody>
            <a:bodyPr>
              <a:spAutoFit/>
            </a:bodyPr>
            <a:lstStyle/>
            <a:p>
              <a:r>
                <a:rPr lang="en-US" sz="1400"/>
                <a:t>10”</a:t>
              </a:r>
            </a:p>
          </p:txBody>
        </p:sp>
        <p:sp>
          <p:nvSpPr>
            <p:cNvPr id="77887" name="Text Box 24"/>
            <p:cNvSpPr txBox="1">
              <a:spLocks noChangeArrowheads="1"/>
            </p:cNvSpPr>
            <p:nvPr/>
          </p:nvSpPr>
          <p:spPr bwMode="auto">
            <a:xfrm>
              <a:off x="960" y="3768"/>
              <a:ext cx="336" cy="192"/>
            </a:xfrm>
            <a:prstGeom prst="rect">
              <a:avLst/>
            </a:prstGeom>
            <a:noFill/>
            <a:ln w="9525">
              <a:noFill/>
              <a:miter lim="800000"/>
              <a:headEnd/>
              <a:tailEnd/>
            </a:ln>
          </p:spPr>
          <p:txBody>
            <a:bodyPr>
              <a:spAutoFit/>
            </a:bodyPr>
            <a:lstStyle/>
            <a:p>
              <a:r>
                <a:rPr lang="en-US" sz="1400"/>
                <a:t>10”</a:t>
              </a:r>
            </a:p>
          </p:txBody>
        </p:sp>
        <p:sp>
          <p:nvSpPr>
            <p:cNvPr id="77888" name="Line 25"/>
            <p:cNvSpPr>
              <a:spLocks noChangeShapeType="1"/>
            </p:cNvSpPr>
            <p:nvPr/>
          </p:nvSpPr>
          <p:spPr bwMode="auto">
            <a:xfrm flipV="1">
              <a:off x="1200" y="3624"/>
              <a:ext cx="240" cy="240"/>
            </a:xfrm>
            <a:prstGeom prst="line">
              <a:avLst/>
            </a:prstGeom>
            <a:noFill/>
            <a:ln w="9525">
              <a:solidFill>
                <a:schemeClr val="tx1"/>
              </a:solidFill>
              <a:round/>
              <a:headEnd/>
              <a:tailEnd type="triangle" w="med" len="med"/>
            </a:ln>
          </p:spPr>
          <p:txBody>
            <a:bodyPr/>
            <a:lstStyle/>
            <a:p>
              <a:endParaRPr lang="en-US"/>
            </a:p>
          </p:txBody>
        </p:sp>
        <p:sp>
          <p:nvSpPr>
            <p:cNvPr id="77889" name="Line 26"/>
            <p:cNvSpPr>
              <a:spLocks noChangeShapeType="1"/>
            </p:cNvSpPr>
            <p:nvPr/>
          </p:nvSpPr>
          <p:spPr bwMode="auto">
            <a:xfrm flipH="1" flipV="1">
              <a:off x="2880" y="3624"/>
              <a:ext cx="144" cy="240"/>
            </a:xfrm>
            <a:prstGeom prst="line">
              <a:avLst/>
            </a:prstGeom>
            <a:noFill/>
            <a:ln w="9525">
              <a:solidFill>
                <a:schemeClr val="tx1"/>
              </a:solidFill>
              <a:round/>
              <a:headEnd/>
              <a:tailEnd type="triangle" w="med" len="med"/>
            </a:ln>
          </p:spPr>
          <p:txBody>
            <a:bodyPr/>
            <a:lstStyle/>
            <a:p>
              <a:endParaRPr lang="en-US"/>
            </a:p>
          </p:txBody>
        </p:sp>
        <p:sp>
          <p:nvSpPr>
            <p:cNvPr id="77890" name="Line 27"/>
            <p:cNvSpPr>
              <a:spLocks noChangeShapeType="1"/>
            </p:cNvSpPr>
            <p:nvPr/>
          </p:nvSpPr>
          <p:spPr bwMode="auto">
            <a:xfrm>
              <a:off x="864" y="2760"/>
              <a:ext cx="768" cy="0"/>
            </a:xfrm>
            <a:prstGeom prst="line">
              <a:avLst/>
            </a:prstGeom>
            <a:noFill/>
            <a:ln w="15875">
              <a:solidFill>
                <a:schemeClr val="tx1"/>
              </a:solidFill>
              <a:prstDash val="lgDash"/>
              <a:round/>
              <a:headEnd/>
              <a:tailEnd/>
            </a:ln>
          </p:spPr>
          <p:txBody>
            <a:bodyPr/>
            <a:lstStyle/>
            <a:p>
              <a:endParaRPr lang="en-US"/>
            </a:p>
          </p:txBody>
        </p:sp>
        <p:sp>
          <p:nvSpPr>
            <p:cNvPr id="77891" name="Line 28"/>
            <p:cNvSpPr>
              <a:spLocks noChangeShapeType="1"/>
            </p:cNvSpPr>
            <p:nvPr/>
          </p:nvSpPr>
          <p:spPr bwMode="auto">
            <a:xfrm>
              <a:off x="864" y="3288"/>
              <a:ext cx="768" cy="0"/>
            </a:xfrm>
            <a:prstGeom prst="line">
              <a:avLst/>
            </a:prstGeom>
            <a:noFill/>
            <a:ln w="15875">
              <a:solidFill>
                <a:schemeClr val="tx1"/>
              </a:solidFill>
              <a:prstDash val="lgDash"/>
              <a:round/>
              <a:headEnd/>
              <a:tailEnd/>
            </a:ln>
          </p:spPr>
          <p:txBody>
            <a:bodyPr/>
            <a:lstStyle/>
            <a:p>
              <a:endParaRPr lang="en-US"/>
            </a:p>
          </p:txBody>
        </p:sp>
        <p:sp>
          <p:nvSpPr>
            <p:cNvPr id="77892" name="Line 29"/>
            <p:cNvSpPr>
              <a:spLocks noChangeShapeType="1"/>
            </p:cNvSpPr>
            <p:nvPr/>
          </p:nvSpPr>
          <p:spPr bwMode="auto">
            <a:xfrm>
              <a:off x="1008" y="2760"/>
              <a:ext cx="0" cy="528"/>
            </a:xfrm>
            <a:prstGeom prst="line">
              <a:avLst/>
            </a:prstGeom>
            <a:noFill/>
            <a:ln w="9525">
              <a:solidFill>
                <a:schemeClr val="tx1"/>
              </a:solidFill>
              <a:round/>
              <a:headEnd type="triangle" w="med" len="med"/>
              <a:tailEnd type="triangle" w="med" len="med"/>
            </a:ln>
          </p:spPr>
          <p:txBody>
            <a:bodyPr/>
            <a:lstStyle/>
            <a:p>
              <a:endParaRPr lang="en-US"/>
            </a:p>
          </p:txBody>
        </p:sp>
        <p:sp>
          <p:nvSpPr>
            <p:cNvPr id="77893" name="Text Box 30"/>
            <p:cNvSpPr txBox="1">
              <a:spLocks noChangeArrowheads="1"/>
            </p:cNvSpPr>
            <p:nvPr/>
          </p:nvSpPr>
          <p:spPr bwMode="auto">
            <a:xfrm>
              <a:off x="768" y="2952"/>
              <a:ext cx="336" cy="192"/>
            </a:xfrm>
            <a:prstGeom prst="rect">
              <a:avLst/>
            </a:prstGeom>
            <a:noFill/>
            <a:ln w="9525">
              <a:noFill/>
              <a:miter lim="800000"/>
              <a:headEnd/>
              <a:tailEnd/>
            </a:ln>
          </p:spPr>
          <p:txBody>
            <a:bodyPr>
              <a:spAutoFit/>
            </a:bodyPr>
            <a:lstStyle/>
            <a:p>
              <a:r>
                <a:rPr lang="en-US" sz="1400"/>
                <a:t>12”</a:t>
              </a:r>
            </a:p>
          </p:txBody>
        </p:sp>
        <p:sp>
          <p:nvSpPr>
            <p:cNvPr id="77894" name="Line 31"/>
            <p:cNvSpPr>
              <a:spLocks noChangeShapeType="1"/>
            </p:cNvSpPr>
            <p:nvPr/>
          </p:nvSpPr>
          <p:spPr bwMode="auto">
            <a:xfrm>
              <a:off x="1200" y="1464"/>
              <a:ext cx="48" cy="2016"/>
            </a:xfrm>
            <a:prstGeom prst="line">
              <a:avLst/>
            </a:prstGeom>
            <a:noFill/>
            <a:ln w="28575">
              <a:solidFill>
                <a:srgbClr val="FF0000"/>
              </a:solidFill>
              <a:round/>
              <a:headEnd/>
              <a:tailEnd/>
            </a:ln>
          </p:spPr>
          <p:txBody>
            <a:bodyPr/>
            <a:lstStyle/>
            <a:p>
              <a:endParaRPr lang="en-US"/>
            </a:p>
          </p:txBody>
        </p:sp>
        <p:sp>
          <p:nvSpPr>
            <p:cNvPr id="77895" name="Line 32"/>
            <p:cNvSpPr>
              <a:spLocks noChangeShapeType="1"/>
            </p:cNvSpPr>
            <p:nvPr/>
          </p:nvSpPr>
          <p:spPr bwMode="auto">
            <a:xfrm flipH="1">
              <a:off x="3072" y="1464"/>
              <a:ext cx="48" cy="2016"/>
            </a:xfrm>
            <a:prstGeom prst="line">
              <a:avLst/>
            </a:prstGeom>
            <a:noFill/>
            <a:ln w="28575">
              <a:solidFill>
                <a:srgbClr val="FF0000"/>
              </a:solidFill>
              <a:round/>
              <a:headEnd/>
              <a:tailEnd/>
            </a:ln>
          </p:spPr>
          <p:txBody>
            <a:bodyPr/>
            <a:lstStyle/>
            <a:p>
              <a:endParaRPr lang="en-US"/>
            </a:p>
          </p:txBody>
        </p:sp>
      </p:grpSp>
      <p:grpSp>
        <p:nvGrpSpPr>
          <p:cNvPr id="77833" name="Group 33"/>
          <p:cNvGrpSpPr>
            <a:grpSpLocks/>
          </p:cNvGrpSpPr>
          <p:nvPr/>
        </p:nvGrpSpPr>
        <p:grpSpPr bwMode="auto">
          <a:xfrm>
            <a:off x="5791200" y="1905000"/>
            <a:ext cx="1828800" cy="4038600"/>
            <a:chOff x="3648" y="1200"/>
            <a:chExt cx="1152" cy="2544"/>
          </a:xfrm>
        </p:grpSpPr>
        <p:grpSp>
          <p:nvGrpSpPr>
            <p:cNvPr id="77857" name="Group 34"/>
            <p:cNvGrpSpPr>
              <a:grpSpLocks/>
            </p:cNvGrpSpPr>
            <p:nvPr/>
          </p:nvGrpSpPr>
          <p:grpSpPr bwMode="auto">
            <a:xfrm>
              <a:off x="3696" y="1200"/>
              <a:ext cx="1104" cy="2544"/>
              <a:chOff x="3696" y="1200"/>
              <a:chExt cx="1104" cy="2544"/>
            </a:xfrm>
          </p:grpSpPr>
          <p:sp>
            <p:nvSpPr>
              <p:cNvPr id="77863" name="Line 35"/>
              <p:cNvSpPr>
                <a:spLocks noChangeShapeType="1"/>
              </p:cNvSpPr>
              <p:nvPr/>
            </p:nvSpPr>
            <p:spPr bwMode="auto">
              <a:xfrm>
                <a:off x="4368" y="3072"/>
                <a:ext cx="0" cy="96"/>
              </a:xfrm>
              <a:prstGeom prst="line">
                <a:avLst/>
              </a:prstGeom>
              <a:noFill/>
              <a:ln w="9525">
                <a:solidFill>
                  <a:schemeClr val="tx1"/>
                </a:solidFill>
                <a:round/>
                <a:headEnd/>
                <a:tailEnd/>
              </a:ln>
            </p:spPr>
            <p:txBody>
              <a:bodyPr/>
              <a:lstStyle/>
              <a:p>
                <a:endParaRPr lang="en-US"/>
              </a:p>
            </p:txBody>
          </p:sp>
          <p:sp>
            <p:nvSpPr>
              <p:cNvPr id="77864" name="Line 36"/>
              <p:cNvSpPr>
                <a:spLocks noChangeShapeType="1"/>
              </p:cNvSpPr>
              <p:nvPr/>
            </p:nvSpPr>
            <p:spPr bwMode="auto">
              <a:xfrm>
                <a:off x="4032" y="3120"/>
                <a:ext cx="336" cy="0"/>
              </a:xfrm>
              <a:prstGeom prst="line">
                <a:avLst/>
              </a:prstGeom>
              <a:noFill/>
              <a:ln w="9525">
                <a:solidFill>
                  <a:schemeClr val="tx1"/>
                </a:solidFill>
                <a:round/>
                <a:headEnd type="triangle" w="med" len="med"/>
                <a:tailEnd type="triangle" w="med" len="med"/>
              </a:ln>
            </p:spPr>
            <p:txBody>
              <a:bodyPr/>
              <a:lstStyle/>
              <a:p>
                <a:endParaRPr lang="en-US"/>
              </a:p>
            </p:txBody>
          </p:sp>
          <p:sp>
            <p:nvSpPr>
              <p:cNvPr id="77865" name="Text Box 37"/>
              <p:cNvSpPr txBox="1">
                <a:spLocks noChangeArrowheads="1"/>
              </p:cNvSpPr>
              <p:nvPr/>
            </p:nvSpPr>
            <p:spPr bwMode="auto">
              <a:xfrm>
                <a:off x="4464" y="2736"/>
                <a:ext cx="336" cy="192"/>
              </a:xfrm>
              <a:prstGeom prst="rect">
                <a:avLst/>
              </a:prstGeom>
              <a:noFill/>
              <a:ln w="9525">
                <a:noFill/>
                <a:miter lim="800000"/>
                <a:headEnd/>
                <a:tailEnd/>
              </a:ln>
            </p:spPr>
            <p:txBody>
              <a:bodyPr>
                <a:spAutoFit/>
              </a:bodyPr>
              <a:lstStyle/>
              <a:p>
                <a:r>
                  <a:rPr lang="en-US" sz="1400"/>
                  <a:t>10”</a:t>
                </a:r>
              </a:p>
            </p:txBody>
          </p:sp>
          <p:sp>
            <p:nvSpPr>
              <p:cNvPr id="77866" name="Line 38"/>
              <p:cNvSpPr>
                <a:spLocks noChangeShapeType="1"/>
              </p:cNvSpPr>
              <p:nvPr/>
            </p:nvSpPr>
            <p:spPr bwMode="auto">
              <a:xfrm flipV="1">
                <a:off x="3888" y="1440"/>
                <a:ext cx="0" cy="240"/>
              </a:xfrm>
              <a:prstGeom prst="line">
                <a:avLst/>
              </a:prstGeom>
              <a:noFill/>
              <a:ln w="9525">
                <a:solidFill>
                  <a:schemeClr val="tx1"/>
                </a:solidFill>
                <a:round/>
                <a:headEnd/>
                <a:tailEnd/>
              </a:ln>
            </p:spPr>
            <p:txBody>
              <a:bodyPr/>
              <a:lstStyle/>
              <a:p>
                <a:endParaRPr lang="en-US"/>
              </a:p>
            </p:txBody>
          </p:sp>
          <p:sp>
            <p:nvSpPr>
              <p:cNvPr id="77867" name="Line 39"/>
              <p:cNvSpPr>
                <a:spLocks noChangeShapeType="1"/>
              </p:cNvSpPr>
              <p:nvPr/>
            </p:nvSpPr>
            <p:spPr bwMode="auto">
              <a:xfrm flipV="1">
                <a:off x="4416" y="1440"/>
                <a:ext cx="0" cy="240"/>
              </a:xfrm>
              <a:prstGeom prst="line">
                <a:avLst/>
              </a:prstGeom>
              <a:noFill/>
              <a:ln w="9525">
                <a:solidFill>
                  <a:schemeClr val="tx1"/>
                </a:solidFill>
                <a:round/>
                <a:headEnd/>
                <a:tailEnd/>
              </a:ln>
            </p:spPr>
            <p:txBody>
              <a:bodyPr/>
              <a:lstStyle/>
              <a:p>
                <a:endParaRPr lang="en-US"/>
              </a:p>
            </p:txBody>
          </p:sp>
          <p:sp>
            <p:nvSpPr>
              <p:cNvPr id="77868" name="Line 40"/>
              <p:cNvSpPr>
                <a:spLocks noChangeShapeType="1"/>
              </p:cNvSpPr>
              <p:nvPr/>
            </p:nvSpPr>
            <p:spPr bwMode="auto">
              <a:xfrm>
                <a:off x="3888" y="1536"/>
                <a:ext cx="528" cy="0"/>
              </a:xfrm>
              <a:prstGeom prst="line">
                <a:avLst/>
              </a:prstGeom>
              <a:noFill/>
              <a:ln w="9525">
                <a:solidFill>
                  <a:schemeClr val="tx1"/>
                </a:solidFill>
                <a:round/>
                <a:headEnd type="triangle" w="med" len="med"/>
                <a:tailEnd type="triangle" w="med" len="med"/>
              </a:ln>
            </p:spPr>
            <p:txBody>
              <a:bodyPr/>
              <a:lstStyle/>
              <a:p>
                <a:endParaRPr lang="en-US"/>
              </a:p>
            </p:txBody>
          </p:sp>
          <p:sp>
            <p:nvSpPr>
              <p:cNvPr id="77869" name="Text Box 41"/>
              <p:cNvSpPr txBox="1">
                <a:spLocks noChangeArrowheads="1"/>
              </p:cNvSpPr>
              <p:nvPr/>
            </p:nvSpPr>
            <p:spPr bwMode="auto">
              <a:xfrm>
                <a:off x="3696" y="1200"/>
                <a:ext cx="336" cy="192"/>
              </a:xfrm>
              <a:prstGeom prst="rect">
                <a:avLst/>
              </a:prstGeom>
              <a:noFill/>
              <a:ln w="9525">
                <a:noFill/>
                <a:miter lim="800000"/>
                <a:headEnd/>
                <a:tailEnd/>
              </a:ln>
            </p:spPr>
            <p:txBody>
              <a:bodyPr>
                <a:spAutoFit/>
              </a:bodyPr>
              <a:lstStyle/>
              <a:p>
                <a:r>
                  <a:rPr lang="en-US" sz="1400"/>
                  <a:t>14”</a:t>
                </a:r>
              </a:p>
            </p:txBody>
          </p:sp>
          <p:sp>
            <p:nvSpPr>
              <p:cNvPr id="77870" name="Line 42"/>
              <p:cNvSpPr>
                <a:spLocks noChangeShapeType="1"/>
              </p:cNvSpPr>
              <p:nvPr/>
            </p:nvSpPr>
            <p:spPr bwMode="auto">
              <a:xfrm>
                <a:off x="4176" y="1200"/>
                <a:ext cx="0" cy="2544"/>
              </a:xfrm>
              <a:prstGeom prst="line">
                <a:avLst/>
              </a:prstGeom>
              <a:noFill/>
              <a:ln w="12700">
                <a:solidFill>
                  <a:schemeClr val="tx1"/>
                </a:solidFill>
                <a:prstDash val="lgDash"/>
                <a:round/>
                <a:headEnd/>
                <a:tailEnd/>
              </a:ln>
            </p:spPr>
            <p:txBody>
              <a:bodyPr/>
              <a:lstStyle/>
              <a:p>
                <a:endParaRPr lang="en-US"/>
              </a:p>
            </p:txBody>
          </p:sp>
          <p:sp>
            <p:nvSpPr>
              <p:cNvPr id="77871" name="Line 43"/>
              <p:cNvSpPr>
                <a:spLocks noChangeShapeType="1"/>
              </p:cNvSpPr>
              <p:nvPr/>
            </p:nvSpPr>
            <p:spPr bwMode="auto">
              <a:xfrm>
                <a:off x="3840" y="3456"/>
                <a:ext cx="672" cy="0"/>
              </a:xfrm>
              <a:prstGeom prst="line">
                <a:avLst/>
              </a:prstGeom>
              <a:noFill/>
              <a:ln w="9525">
                <a:solidFill>
                  <a:schemeClr val="tx1"/>
                </a:solidFill>
                <a:prstDash val="lgDash"/>
                <a:round/>
                <a:headEnd/>
                <a:tailEnd/>
              </a:ln>
            </p:spPr>
            <p:txBody>
              <a:bodyPr/>
              <a:lstStyle/>
              <a:p>
                <a:endParaRPr lang="en-US"/>
              </a:p>
            </p:txBody>
          </p:sp>
          <p:sp>
            <p:nvSpPr>
              <p:cNvPr id="77872" name="Arc 44"/>
              <p:cNvSpPr>
                <a:spLocks/>
              </p:cNvSpPr>
              <p:nvPr/>
            </p:nvSpPr>
            <p:spPr bwMode="auto">
              <a:xfrm>
                <a:off x="4176" y="3312"/>
                <a:ext cx="144" cy="132"/>
              </a:xfrm>
              <a:custGeom>
                <a:avLst/>
                <a:gdLst>
                  <a:gd name="T0" fmla="*/ 0 w 21600"/>
                  <a:gd name="T1" fmla="*/ 0 h 29622"/>
                  <a:gd name="T2" fmla="*/ 0 w 21600"/>
                  <a:gd name="T3" fmla="*/ 0 h 29622"/>
                  <a:gd name="T4" fmla="*/ 0 w 21600"/>
                  <a:gd name="T5" fmla="*/ 0 h 29622"/>
                  <a:gd name="T6" fmla="*/ 0 60000 65536"/>
                  <a:gd name="T7" fmla="*/ 0 60000 65536"/>
                  <a:gd name="T8" fmla="*/ 0 60000 65536"/>
                  <a:gd name="T9" fmla="*/ 0 w 21600"/>
                  <a:gd name="T10" fmla="*/ 0 h 29622"/>
                  <a:gd name="T11" fmla="*/ 21600 w 21600"/>
                  <a:gd name="T12" fmla="*/ 29622 h 29622"/>
                </a:gdLst>
                <a:ahLst/>
                <a:cxnLst>
                  <a:cxn ang="T6">
                    <a:pos x="T0" y="T1"/>
                  </a:cxn>
                  <a:cxn ang="T7">
                    <a:pos x="T2" y="T3"/>
                  </a:cxn>
                  <a:cxn ang="T8">
                    <a:pos x="T4" y="T5"/>
                  </a:cxn>
                </a:cxnLst>
                <a:rect l="T9" t="T10" r="T11" b="T12"/>
                <a:pathLst>
                  <a:path w="21600" h="29622" fill="none" extrusionOk="0">
                    <a:moveTo>
                      <a:pt x="-1" y="0"/>
                    </a:moveTo>
                    <a:cubicBezTo>
                      <a:pt x="11929" y="0"/>
                      <a:pt x="21600" y="9670"/>
                      <a:pt x="21600" y="21600"/>
                    </a:cubicBezTo>
                    <a:cubicBezTo>
                      <a:pt x="21600" y="24347"/>
                      <a:pt x="21075" y="27070"/>
                      <a:pt x="20055" y="29622"/>
                    </a:cubicBezTo>
                  </a:path>
                  <a:path w="21600" h="29622" stroke="0" extrusionOk="0">
                    <a:moveTo>
                      <a:pt x="-1" y="0"/>
                    </a:moveTo>
                    <a:cubicBezTo>
                      <a:pt x="11929" y="0"/>
                      <a:pt x="21600" y="9670"/>
                      <a:pt x="21600" y="21600"/>
                    </a:cubicBezTo>
                    <a:cubicBezTo>
                      <a:pt x="21600" y="24347"/>
                      <a:pt x="21075" y="27070"/>
                      <a:pt x="20055" y="29622"/>
                    </a:cubicBezTo>
                    <a:lnTo>
                      <a:pt x="0" y="21600"/>
                    </a:lnTo>
                    <a:close/>
                  </a:path>
                </a:pathLst>
              </a:custGeom>
              <a:noFill/>
              <a:ln w="9525">
                <a:solidFill>
                  <a:schemeClr val="tx1"/>
                </a:solidFill>
                <a:round/>
                <a:headEnd/>
                <a:tailEnd/>
              </a:ln>
            </p:spPr>
            <p:txBody>
              <a:bodyPr wrap="none" anchor="ctr"/>
              <a:lstStyle/>
              <a:p>
                <a:endParaRPr lang="en-US"/>
              </a:p>
            </p:txBody>
          </p:sp>
          <p:sp>
            <p:nvSpPr>
              <p:cNvPr id="77873" name="Text Box 45"/>
              <p:cNvSpPr txBox="1">
                <a:spLocks noChangeArrowheads="1"/>
              </p:cNvSpPr>
              <p:nvPr/>
            </p:nvSpPr>
            <p:spPr bwMode="auto">
              <a:xfrm>
                <a:off x="4368" y="3216"/>
                <a:ext cx="288" cy="192"/>
              </a:xfrm>
              <a:prstGeom prst="rect">
                <a:avLst/>
              </a:prstGeom>
              <a:noFill/>
              <a:ln w="9525">
                <a:noFill/>
                <a:miter lim="800000"/>
                <a:headEnd/>
                <a:tailEnd/>
              </a:ln>
            </p:spPr>
            <p:txBody>
              <a:bodyPr>
                <a:spAutoFit/>
              </a:bodyPr>
              <a:lstStyle/>
              <a:p>
                <a:r>
                  <a:rPr lang="en-US" sz="1400"/>
                  <a:t>90</a:t>
                </a:r>
              </a:p>
            </p:txBody>
          </p:sp>
          <p:sp>
            <p:nvSpPr>
              <p:cNvPr id="77874" name="Oval 46"/>
              <p:cNvSpPr>
                <a:spLocks noChangeArrowheads="1"/>
              </p:cNvSpPr>
              <p:nvPr/>
            </p:nvSpPr>
            <p:spPr bwMode="auto">
              <a:xfrm>
                <a:off x="4543" y="3264"/>
                <a:ext cx="23" cy="23"/>
              </a:xfrm>
              <a:prstGeom prst="ellipse">
                <a:avLst/>
              </a:prstGeom>
              <a:noFill/>
              <a:ln w="9525">
                <a:solidFill>
                  <a:schemeClr val="tx1"/>
                </a:solidFill>
                <a:round/>
                <a:headEnd/>
                <a:tailEnd/>
              </a:ln>
            </p:spPr>
            <p:txBody>
              <a:bodyPr wrap="none" anchor="ctr"/>
              <a:lstStyle/>
              <a:p>
                <a:endParaRPr lang="en-US"/>
              </a:p>
            </p:txBody>
          </p:sp>
          <p:sp>
            <p:nvSpPr>
              <p:cNvPr id="77875" name="Line 47"/>
              <p:cNvSpPr>
                <a:spLocks noChangeShapeType="1"/>
              </p:cNvSpPr>
              <p:nvPr/>
            </p:nvSpPr>
            <p:spPr bwMode="auto">
              <a:xfrm flipH="1">
                <a:off x="4284" y="3312"/>
                <a:ext cx="96" cy="48"/>
              </a:xfrm>
              <a:prstGeom prst="line">
                <a:avLst/>
              </a:prstGeom>
              <a:noFill/>
              <a:ln w="9525">
                <a:solidFill>
                  <a:schemeClr val="tx1"/>
                </a:solidFill>
                <a:round/>
                <a:headEnd/>
                <a:tailEnd type="triangle" w="med" len="med"/>
              </a:ln>
            </p:spPr>
            <p:txBody>
              <a:bodyPr/>
              <a:lstStyle/>
              <a:p>
                <a:endParaRPr lang="en-US"/>
              </a:p>
            </p:txBody>
          </p:sp>
          <p:sp>
            <p:nvSpPr>
              <p:cNvPr id="77876" name="Line 48"/>
              <p:cNvSpPr>
                <a:spLocks noChangeShapeType="1"/>
              </p:cNvSpPr>
              <p:nvPr/>
            </p:nvSpPr>
            <p:spPr bwMode="auto">
              <a:xfrm flipH="1">
                <a:off x="4224" y="2913"/>
                <a:ext cx="288" cy="192"/>
              </a:xfrm>
              <a:prstGeom prst="line">
                <a:avLst/>
              </a:prstGeom>
              <a:noFill/>
              <a:ln w="9525">
                <a:solidFill>
                  <a:schemeClr val="tx1"/>
                </a:solidFill>
                <a:round/>
                <a:headEnd/>
                <a:tailEnd type="triangle" w="med" len="med"/>
              </a:ln>
            </p:spPr>
            <p:txBody>
              <a:bodyPr/>
              <a:lstStyle/>
              <a:p>
                <a:endParaRPr lang="en-US"/>
              </a:p>
            </p:txBody>
          </p:sp>
          <p:sp>
            <p:nvSpPr>
              <p:cNvPr id="77877" name="Line 49"/>
              <p:cNvSpPr>
                <a:spLocks noChangeShapeType="1"/>
              </p:cNvSpPr>
              <p:nvPr/>
            </p:nvSpPr>
            <p:spPr bwMode="auto">
              <a:xfrm>
                <a:off x="3936" y="1344"/>
                <a:ext cx="192" cy="192"/>
              </a:xfrm>
              <a:prstGeom prst="line">
                <a:avLst/>
              </a:prstGeom>
              <a:noFill/>
              <a:ln w="9525">
                <a:solidFill>
                  <a:schemeClr val="tx1"/>
                </a:solidFill>
                <a:round/>
                <a:headEnd/>
                <a:tailEnd type="triangle" w="med" len="med"/>
              </a:ln>
            </p:spPr>
            <p:txBody>
              <a:bodyPr/>
              <a:lstStyle/>
              <a:p>
                <a:endParaRPr lang="en-US"/>
              </a:p>
            </p:txBody>
          </p:sp>
        </p:grpSp>
        <p:sp>
          <p:nvSpPr>
            <p:cNvPr id="77858" name="Line 50"/>
            <p:cNvSpPr>
              <a:spLocks noChangeShapeType="1"/>
            </p:cNvSpPr>
            <p:nvPr/>
          </p:nvSpPr>
          <p:spPr bwMode="auto">
            <a:xfrm flipH="1">
              <a:off x="3648" y="2304"/>
              <a:ext cx="240" cy="0"/>
            </a:xfrm>
            <a:prstGeom prst="line">
              <a:avLst/>
            </a:prstGeom>
            <a:noFill/>
            <a:ln w="9525">
              <a:solidFill>
                <a:schemeClr val="tx1"/>
              </a:solidFill>
              <a:prstDash val="lgDash"/>
              <a:round/>
              <a:headEnd/>
              <a:tailEnd/>
            </a:ln>
          </p:spPr>
          <p:txBody>
            <a:bodyPr/>
            <a:lstStyle/>
            <a:p>
              <a:endParaRPr lang="en-US"/>
            </a:p>
          </p:txBody>
        </p:sp>
        <p:sp>
          <p:nvSpPr>
            <p:cNvPr id="77859" name="Line 51"/>
            <p:cNvSpPr>
              <a:spLocks noChangeShapeType="1"/>
            </p:cNvSpPr>
            <p:nvPr/>
          </p:nvSpPr>
          <p:spPr bwMode="auto">
            <a:xfrm flipH="1">
              <a:off x="3648" y="3034"/>
              <a:ext cx="336" cy="0"/>
            </a:xfrm>
            <a:prstGeom prst="line">
              <a:avLst/>
            </a:prstGeom>
            <a:noFill/>
            <a:ln w="9525">
              <a:solidFill>
                <a:schemeClr val="tx1"/>
              </a:solidFill>
              <a:prstDash val="lgDash"/>
              <a:round/>
              <a:headEnd/>
              <a:tailEnd/>
            </a:ln>
          </p:spPr>
          <p:txBody>
            <a:bodyPr/>
            <a:lstStyle/>
            <a:p>
              <a:endParaRPr lang="en-US"/>
            </a:p>
          </p:txBody>
        </p:sp>
        <p:sp>
          <p:nvSpPr>
            <p:cNvPr id="77860" name="Text Box 52"/>
            <p:cNvSpPr txBox="1">
              <a:spLocks noChangeArrowheads="1"/>
            </p:cNvSpPr>
            <p:nvPr/>
          </p:nvSpPr>
          <p:spPr bwMode="auto">
            <a:xfrm>
              <a:off x="3673" y="2544"/>
              <a:ext cx="288" cy="192"/>
            </a:xfrm>
            <a:prstGeom prst="rect">
              <a:avLst/>
            </a:prstGeom>
            <a:noFill/>
            <a:ln w="9525">
              <a:noFill/>
              <a:miter lim="800000"/>
              <a:headEnd/>
              <a:tailEnd/>
            </a:ln>
          </p:spPr>
          <p:txBody>
            <a:bodyPr>
              <a:spAutoFit/>
            </a:bodyPr>
            <a:lstStyle/>
            <a:p>
              <a:r>
                <a:rPr lang="en-US" sz="1400"/>
                <a:t>26”</a:t>
              </a:r>
            </a:p>
          </p:txBody>
        </p:sp>
        <p:sp>
          <p:nvSpPr>
            <p:cNvPr id="77861" name="Line 53"/>
            <p:cNvSpPr>
              <a:spLocks noChangeShapeType="1"/>
            </p:cNvSpPr>
            <p:nvPr/>
          </p:nvSpPr>
          <p:spPr bwMode="auto">
            <a:xfrm flipV="1">
              <a:off x="3792" y="2304"/>
              <a:ext cx="0" cy="240"/>
            </a:xfrm>
            <a:prstGeom prst="line">
              <a:avLst/>
            </a:prstGeom>
            <a:noFill/>
            <a:ln w="9525">
              <a:solidFill>
                <a:schemeClr val="tx1"/>
              </a:solidFill>
              <a:round/>
              <a:headEnd/>
              <a:tailEnd type="triangle" w="med" len="med"/>
            </a:ln>
          </p:spPr>
          <p:txBody>
            <a:bodyPr/>
            <a:lstStyle/>
            <a:p>
              <a:endParaRPr lang="en-US"/>
            </a:p>
          </p:txBody>
        </p:sp>
        <p:sp>
          <p:nvSpPr>
            <p:cNvPr id="77862" name="Line 54"/>
            <p:cNvSpPr>
              <a:spLocks noChangeShapeType="1"/>
            </p:cNvSpPr>
            <p:nvPr/>
          </p:nvSpPr>
          <p:spPr bwMode="auto">
            <a:xfrm>
              <a:off x="3792" y="2736"/>
              <a:ext cx="0" cy="288"/>
            </a:xfrm>
            <a:prstGeom prst="line">
              <a:avLst/>
            </a:prstGeom>
            <a:noFill/>
            <a:ln w="9525">
              <a:solidFill>
                <a:schemeClr val="tx1"/>
              </a:solidFill>
              <a:round/>
              <a:headEnd/>
              <a:tailEnd type="triangle" w="med" len="med"/>
            </a:ln>
          </p:spPr>
          <p:txBody>
            <a:bodyPr/>
            <a:lstStyle/>
            <a:p>
              <a:endParaRPr lang="en-US"/>
            </a:p>
          </p:txBody>
        </p:sp>
      </p:grpSp>
      <p:sp>
        <p:nvSpPr>
          <p:cNvPr id="77834" name="Text Box 55"/>
          <p:cNvSpPr txBox="1">
            <a:spLocks noChangeArrowheads="1"/>
          </p:cNvSpPr>
          <p:nvPr/>
        </p:nvSpPr>
        <p:spPr bwMode="auto">
          <a:xfrm>
            <a:off x="5181600" y="1295400"/>
            <a:ext cx="3200400" cy="523220"/>
          </a:xfrm>
          <a:prstGeom prst="rect">
            <a:avLst/>
          </a:prstGeom>
          <a:noFill/>
          <a:ln w="9525">
            <a:noFill/>
            <a:miter lim="800000"/>
            <a:headEnd/>
            <a:tailEnd/>
          </a:ln>
        </p:spPr>
        <p:txBody>
          <a:bodyPr>
            <a:spAutoFit/>
          </a:bodyPr>
          <a:lstStyle/>
          <a:p>
            <a:r>
              <a:rPr lang="en-US" sz="1400" dirty="0"/>
              <a:t>Maximum </a:t>
            </a:r>
            <a:r>
              <a:rPr lang="en-US" sz="1400" dirty="0" smtClean="0"/>
              <a:t>performance </a:t>
            </a:r>
            <a:r>
              <a:rPr lang="en-US" sz="1400" dirty="0"/>
              <a:t>w</a:t>
            </a:r>
            <a:r>
              <a:rPr lang="en-US" sz="1400" dirty="0" smtClean="0"/>
              <a:t>hen </a:t>
            </a:r>
            <a:r>
              <a:rPr lang="en-US" sz="1400" dirty="0"/>
              <a:t>o</a:t>
            </a:r>
            <a:r>
              <a:rPr lang="en-US" sz="1400" dirty="0" smtClean="0"/>
              <a:t>perated </a:t>
            </a:r>
            <a:r>
              <a:rPr lang="en-US" sz="1400" dirty="0"/>
              <a:t>in a </a:t>
            </a:r>
            <a:r>
              <a:rPr lang="en-US" sz="1400" dirty="0" smtClean="0"/>
              <a:t>vertical </a:t>
            </a:r>
            <a:r>
              <a:rPr lang="en-US" sz="1400" dirty="0"/>
              <a:t>p</a:t>
            </a:r>
            <a:r>
              <a:rPr lang="en-US" sz="1400" dirty="0" smtClean="0"/>
              <a:t>osition</a:t>
            </a:r>
            <a:r>
              <a:rPr lang="en-US" sz="1400" dirty="0"/>
              <a:t>.</a:t>
            </a:r>
          </a:p>
        </p:txBody>
      </p:sp>
      <p:sp>
        <p:nvSpPr>
          <p:cNvPr id="77835" name="Text Box 56"/>
          <p:cNvSpPr txBox="1">
            <a:spLocks noChangeArrowheads="1"/>
          </p:cNvSpPr>
          <p:nvPr/>
        </p:nvSpPr>
        <p:spPr bwMode="auto">
          <a:xfrm>
            <a:off x="609600" y="5943600"/>
            <a:ext cx="3200400" cy="523220"/>
          </a:xfrm>
          <a:prstGeom prst="rect">
            <a:avLst/>
          </a:prstGeom>
          <a:noFill/>
          <a:ln w="9525">
            <a:noFill/>
            <a:miter lim="800000"/>
            <a:headEnd/>
            <a:tailEnd/>
          </a:ln>
        </p:spPr>
        <p:txBody>
          <a:bodyPr>
            <a:spAutoFit/>
          </a:bodyPr>
          <a:lstStyle/>
          <a:p>
            <a:r>
              <a:rPr lang="en-US" sz="1400" dirty="0"/>
              <a:t>Trench </a:t>
            </a:r>
            <a:r>
              <a:rPr lang="en-US" sz="1400" dirty="0" smtClean="0"/>
              <a:t>too </a:t>
            </a:r>
            <a:r>
              <a:rPr lang="en-US" sz="1400" dirty="0"/>
              <a:t>n</a:t>
            </a:r>
            <a:r>
              <a:rPr lang="en-US" sz="1400" dirty="0" smtClean="0"/>
              <a:t>arrow </a:t>
            </a:r>
            <a:r>
              <a:rPr lang="en-US" sz="1400" dirty="0"/>
              <a:t>to </a:t>
            </a:r>
            <a:r>
              <a:rPr lang="en-US" sz="1400" dirty="0" smtClean="0"/>
              <a:t>allow </a:t>
            </a:r>
            <a:r>
              <a:rPr lang="en-US" sz="1400" dirty="0"/>
              <a:t>c</a:t>
            </a:r>
            <a:r>
              <a:rPr lang="en-US" sz="1400" dirty="0" smtClean="0"/>
              <a:t>ompactor </a:t>
            </a:r>
            <a:r>
              <a:rPr lang="en-US" sz="1400" dirty="0"/>
              <a:t/>
            </a:r>
            <a:br>
              <a:rPr lang="en-US" sz="1400" dirty="0"/>
            </a:br>
            <a:r>
              <a:rPr lang="en-US" sz="1400" dirty="0"/>
              <a:t>to be </a:t>
            </a:r>
            <a:r>
              <a:rPr lang="en-US" sz="1400" dirty="0" smtClean="0"/>
              <a:t>operated </a:t>
            </a:r>
            <a:r>
              <a:rPr lang="en-US" sz="1400" dirty="0"/>
              <a:t>in a </a:t>
            </a:r>
            <a:r>
              <a:rPr lang="en-US" sz="1400" dirty="0" smtClean="0"/>
              <a:t>vertical </a:t>
            </a:r>
            <a:r>
              <a:rPr lang="en-US" sz="1400" dirty="0"/>
              <a:t>p</a:t>
            </a:r>
            <a:r>
              <a:rPr lang="en-US" sz="1400" dirty="0" smtClean="0"/>
              <a:t>osition</a:t>
            </a:r>
            <a:r>
              <a:rPr lang="en-US" sz="1400" dirty="0"/>
              <a:t>.</a:t>
            </a:r>
          </a:p>
        </p:txBody>
      </p:sp>
      <p:grpSp>
        <p:nvGrpSpPr>
          <p:cNvPr id="77836" name="Group 57"/>
          <p:cNvGrpSpPr>
            <a:grpSpLocks/>
          </p:cNvGrpSpPr>
          <p:nvPr/>
        </p:nvGrpSpPr>
        <p:grpSpPr bwMode="auto">
          <a:xfrm>
            <a:off x="1316038" y="1773238"/>
            <a:ext cx="3000375" cy="2286000"/>
            <a:chOff x="1456" y="1410"/>
            <a:chExt cx="1890" cy="1440"/>
          </a:xfrm>
        </p:grpSpPr>
        <p:pic>
          <p:nvPicPr>
            <p:cNvPr id="77855" name="Picture 58" descr="C:\Multimedia Files\My Media\WackerA1Rt.gif"/>
            <p:cNvPicPr>
              <a:picLocks noChangeAspect="1" noChangeArrowheads="1"/>
            </p:cNvPicPr>
            <p:nvPr/>
          </p:nvPicPr>
          <p:blipFill>
            <a:blip r:embed="rId4" cstate="print"/>
            <a:srcRect/>
            <a:stretch>
              <a:fillRect/>
            </a:stretch>
          </p:blipFill>
          <p:spPr bwMode="auto">
            <a:xfrm>
              <a:off x="1456" y="1410"/>
              <a:ext cx="634" cy="1440"/>
            </a:xfrm>
            <a:prstGeom prst="rect">
              <a:avLst/>
            </a:prstGeom>
            <a:noFill/>
            <a:ln w="9525">
              <a:noFill/>
              <a:miter lim="800000"/>
              <a:headEnd/>
              <a:tailEnd/>
            </a:ln>
          </p:spPr>
        </p:pic>
        <p:pic>
          <p:nvPicPr>
            <p:cNvPr id="77856" name="Picture 59" descr="C:\Multimedia Files\My Media\WackerA1Lt.gif"/>
            <p:cNvPicPr>
              <a:picLocks noChangeAspect="1" noChangeArrowheads="1"/>
            </p:cNvPicPr>
            <p:nvPr/>
          </p:nvPicPr>
          <p:blipFill>
            <a:blip r:embed="rId5" cstate="print"/>
            <a:srcRect/>
            <a:stretch>
              <a:fillRect/>
            </a:stretch>
          </p:blipFill>
          <p:spPr bwMode="auto">
            <a:xfrm>
              <a:off x="2712" y="1410"/>
              <a:ext cx="634" cy="1440"/>
            </a:xfrm>
            <a:prstGeom prst="rect">
              <a:avLst/>
            </a:prstGeom>
            <a:noFill/>
            <a:ln w="9525">
              <a:noFill/>
              <a:miter lim="800000"/>
              <a:headEnd/>
              <a:tailEnd/>
            </a:ln>
          </p:spPr>
        </p:pic>
      </p:grpSp>
      <p:grpSp>
        <p:nvGrpSpPr>
          <p:cNvPr id="8" name="Group 76"/>
          <p:cNvGrpSpPr>
            <a:grpSpLocks/>
          </p:cNvGrpSpPr>
          <p:nvPr/>
        </p:nvGrpSpPr>
        <p:grpSpPr bwMode="auto">
          <a:xfrm>
            <a:off x="1447800" y="4114800"/>
            <a:ext cx="2743200" cy="609600"/>
            <a:chOff x="912" y="2592"/>
            <a:chExt cx="1728" cy="384"/>
          </a:xfrm>
        </p:grpSpPr>
        <p:grpSp>
          <p:nvGrpSpPr>
            <p:cNvPr id="77847" name="Group 63"/>
            <p:cNvGrpSpPr>
              <a:grpSpLocks/>
            </p:cNvGrpSpPr>
            <p:nvPr/>
          </p:nvGrpSpPr>
          <p:grpSpPr bwMode="auto">
            <a:xfrm>
              <a:off x="912" y="2592"/>
              <a:ext cx="240" cy="384"/>
              <a:chOff x="912" y="2592"/>
              <a:chExt cx="240" cy="384"/>
            </a:xfrm>
          </p:grpSpPr>
          <p:sp>
            <p:nvSpPr>
              <p:cNvPr id="77852" name="Line 60"/>
              <p:cNvSpPr>
                <a:spLocks noChangeShapeType="1"/>
              </p:cNvSpPr>
              <p:nvPr/>
            </p:nvSpPr>
            <p:spPr bwMode="auto">
              <a:xfrm flipH="1">
                <a:off x="973" y="2592"/>
                <a:ext cx="96" cy="384"/>
              </a:xfrm>
              <a:prstGeom prst="line">
                <a:avLst/>
              </a:prstGeom>
              <a:noFill/>
              <a:ln w="9525">
                <a:solidFill>
                  <a:schemeClr val="tx1"/>
                </a:solidFill>
                <a:round/>
                <a:headEnd/>
                <a:tailEnd type="triangle" w="med" len="med"/>
              </a:ln>
            </p:spPr>
            <p:txBody>
              <a:bodyPr/>
              <a:lstStyle/>
              <a:p>
                <a:endParaRPr lang="en-US"/>
              </a:p>
            </p:txBody>
          </p:sp>
          <p:sp>
            <p:nvSpPr>
              <p:cNvPr id="77853" name="Line 61"/>
              <p:cNvSpPr>
                <a:spLocks noChangeShapeType="1"/>
              </p:cNvSpPr>
              <p:nvPr/>
            </p:nvSpPr>
            <p:spPr bwMode="auto">
              <a:xfrm>
                <a:off x="1104" y="2688"/>
                <a:ext cx="48" cy="240"/>
              </a:xfrm>
              <a:prstGeom prst="line">
                <a:avLst/>
              </a:prstGeom>
              <a:noFill/>
              <a:ln w="9525">
                <a:solidFill>
                  <a:schemeClr val="tx1"/>
                </a:solidFill>
                <a:round/>
                <a:headEnd/>
                <a:tailEnd type="triangle" w="med" len="med"/>
              </a:ln>
            </p:spPr>
            <p:txBody>
              <a:bodyPr/>
              <a:lstStyle/>
              <a:p>
                <a:endParaRPr lang="en-US"/>
              </a:p>
            </p:txBody>
          </p:sp>
          <p:sp>
            <p:nvSpPr>
              <p:cNvPr id="77854" name="Line 62"/>
              <p:cNvSpPr>
                <a:spLocks noChangeShapeType="1"/>
              </p:cNvSpPr>
              <p:nvPr/>
            </p:nvSpPr>
            <p:spPr bwMode="auto">
              <a:xfrm flipH="1">
                <a:off x="912" y="2688"/>
                <a:ext cx="96" cy="144"/>
              </a:xfrm>
              <a:prstGeom prst="line">
                <a:avLst/>
              </a:prstGeom>
              <a:noFill/>
              <a:ln w="9525">
                <a:solidFill>
                  <a:schemeClr val="tx1"/>
                </a:solidFill>
                <a:round/>
                <a:headEnd/>
                <a:tailEnd type="triangle" w="med" len="med"/>
              </a:ln>
            </p:spPr>
            <p:txBody>
              <a:bodyPr/>
              <a:lstStyle/>
              <a:p>
                <a:endParaRPr lang="en-US"/>
              </a:p>
            </p:txBody>
          </p:sp>
        </p:grpSp>
        <p:grpSp>
          <p:nvGrpSpPr>
            <p:cNvPr id="77848" name="Group 64"/>
            <p:cNvGrpSpPr>
              <a:grpSpLocks/>
            </p:cNvGrpSpPr>
            <p:nvPr/>
          </p:nvGrpSpPr>
          <p:grpSpPr bwMode="auto">
            <a:xfrm flipH="1">
              <a:off x="2400" y="2592"/>
              <a:ext cx="240" cy="384"/>
              <a:chOff x="912" y="2592"/>
              <a:chExt cx="240" cy="384"/>
            </a:xfrm>
          </p:grpSpPr>
          <p:sp>
            <p:nvSpPr>
              <p:cNvPr id="77849" name="Line 65"/>
              <p:cNvSpPr>
                <a:spLocks noChangeShapeType="1"/>
              </p:cNvSpPr>
              <p:nvPr/>
            </p:nvSpPr>
            <p:spPr bwMode="auto">
              <a:xfrm flipH="1">
                <a:off x="973" y="2592"/>
                <a:ext cx="96" cy="384"/>
              </a:xfrm>
              <a:prstGeom prst="line">
                <a:avLst/>
              </a:prstGeom>
              <a:noFill/>
              <a:ln w="9525">
                <a:solidFill>
                  <a:schemeClr val="tx1"/>
                </a:solidFill>
                <a:round/>
                <a:headEnd/>
                <a:tailEnd type="triangle" w="med" len="med"/>
              </a:ln>
            </p:spPr>
            <p:txBody>
              <a:bodyPr/>
              <a:lstStyle/>
              <a:p>
                <a:endParaRPr lang="en-US"/>
              </a:p>
            </p:txBody>
          </p:sp>
          <p:sp>
            <p:nvSpPr>
              <p:cNvPr id="77850" name="Line 66"/>
              <p:cNvSpPr>
                <a:spLocks noChangeShapeType="1"/>
              </p:cNvSpPr>
              <p:nvPr/>
            </p:nvSpPr>
            <p:spPr bwMode="auto">
              <a:xfrm>
                <a:off x="1104" y="2688"/>
                <a:ext cx="48" cy="240"/>
              </a:xfrm>
              <a:prstGeom prst="line">
                <a:avLst/>
              </a:prstGeom>
              <a:noFill/>
              <a:ln w="9525">
                <a:solidFill>
                  <a:schemeClr val="tx1"/>
                </a:solidFill>
                <a:round/>
                <a:headEnd/>
                <a:tailEnd type="triangle" w="med" len="med"/>
              </a:ln>
            </p:spPr>
            <p:txBody>
              <a:bodyPr/>
              <a:lstStyle/>
              <a:p>
                <a:endParaRPr lang="en-US"/>
              </a:p>
            </p:txBody>
          </p:sp>
          <p:sp>
            <p:nvSpPr>
              <p:cNvPr id="77851" name="Line 67"/>
              <p:cNvSpPr>
                <a:spLocks noChangeShapeType="1"/>
              </p:cNvSpPr>
              <p:nvPr/>
            </p:nvSpPr>
            <p:spPr bwMode="auto">
              <a:xfrm flipH="1">
                <a:off x="912" y="2688"/>
                <a:ext cx="96" cy="144"/>
              </a:xfrm>
              <a:prstGeom prst="line">
                <a:avLst/>
              </a:prstGeom>
              <a:noFill/>
              <a:ln w="9525">
                <a:solidFill>
                  <a:schemeClr val="tx1"/>
                </a:solidFill>
                <a:round/>
                <a:headEnd/>
                <a:tailEnd type="triangle" w="med" len="med"/>
              </a:ln>
            </p:spPr>
            <p:txBody>
              <a:bodyPr/>
              <a:lstStyle/>
              <a:p>
                <a:endParaRPr lang="en-US"/>
              </a:p>
            </p:txBody>
          </p:sp>
        </p:grpSp>
      </p:grpSp>
      <p:sp>
        <p:nvSpPr>
          <p:cNvPr id="102468" name="Text Box 68"/>
          <p:cNvSpPr txBox="1">
            <a:spLocks noChangeArrowheads="1"/>
          </p:cNvSpPr>
          <p:nvPr/>
        </p:nvSpPr>
        <p:spPr bwMode="auto">
          <a:xfrm>
            <a:off x="4419600" y="4724400"/>
            <a:ext cx="1447800" cy="954107"/>
          </a:xfrm>
          <a:prstGeom prst="rect">
            <a:avLst/>
          </a:prstGeom>
          <a:noFill/>
          <a:ln w="9525">
            <a:noFill/>
            <a:miter lim="800000"/>
            <a:headEnd/>
            <a:tailEnd/>
          </a:ln>
        </p:spPr>
        <p:txBody>
          <a:bodyPr>
            <a:spAutoFit/>
          </a:bodyPr>
          <a:lstStyle/>
          <a:p>
            <a:r>
              <a:rPr lang="en-US" sz="1400" dirty="0"/>
              <a:t>Impact </a:t>
            </a:r>
            <a:r>
              <a:rPr lang="en-US" sz="1400" dirty="0" smtClean="0"/>
              <a:t>value </a:t>
            </a:r>
            <a:r>
              <a:rPr lang="en-US" sz="1400" dirty="0"/>
              <a:t>is </a:t>
            </a:r>
            <a:br>
              <a:rPr lang="en-US" sz="1400" dirty="0"/>
            </a:br>
            <a:r>
              <a:rPr lang="en-US" sz="1400" dirty="0" smtClean="0"/>
              <a:t>decreased </a:t>
            </a:r>
            <a:r>
              <a:rPr lang="en-US" sz="1400" dirty="0"/>
              <a:t>and </a:t>
            </a:r>
            <a:br>
              <a:rPr lang="en-US" sz="1400" dirty="0"/>
            </a:br>
            <a:r>
              <a:rPr lang="en-US" sz="1400" dirty="0" smtClean="0"/>
              <a:t>energy </a:t>
            </a:r>
            <a:r>
              <a:rPr lang="en-US" sz="1400" dirty="0"/>
              <a:t>is </a:t>
            </a:r>
            <a:br>
              <a:rPr lang="en-US" sz="1400" dirty="0"/>
            </a:br>
            <a:r>
              <a:rPr lang="en-US" sz="1400" dirty="0" smtClean="0"/>
              <a:t>misdirected</a:t>
            </a:r>
            <a:r>
              <a:rPr lang="en-US" sz="1400" dirty="0"/>
              <a:t>.</a:t>
            </a:r>
          </a:p>
        </p:txBody>
      </p:sp>
      <p:grpSp>
        <p:nvGrpSpPr>
          <p:cNvPr id="11" name="Group 75"/>
          <p:cNvGrpSpPr>
            <a:grpSpLocks/>
          </p:cNvGrpSpPr>
          <p:nvPr/>
        </p:nvGrpSpPr>
        <p:grpSpPr bwMode="auto">
          <a:xfrm>
            <a:off x="1828800" y="4114800"/>
            <a:ext cx="3276600" cy="990600"/>
            <a:chOff x="1152" y="2592"/>
            <a:chExt cx="2064" cy="624"/>
          </a:xfrm>
        </p:grpSpPr>
        <p:sp>
          <p:nvSpPr>
            <p:cNvPr id="77845" name="Line 69"/>
            <p:cNvSpPr>
              <a:spLocks noChangeShapeType="1"/>
            </p:cNvSpPr>
            <p:nvPr/>
          </p:nvSpPr>
          <p:spPr bwMode="auto">
            <a:xfrm flipH="1" flipV="1">
              <a:off x="1152" y="2640"/>
              <a:ext cx="1632" cy="576"/>
            </a:xfrm>
            <a:prstGeom prst="line">
              <a:avLst/>
            </a:prstGeom>
            <a:noFill/>
            <a:ln w="9525">
              <a:solidFill>
                <a:schemeClr val="tx1"/>
              </a:solidFill>
              <a:round/>
              <a:headEnd/>
              <a:tailEnd type="triangle" w="med" len="med"/>
            </a:ln>
          </p:spPr>
          <p:txBody>
            <a:bodyPr/>
            <a:lstStyle/>
            <a:p>
              <a:endParaRPr lang="en-US"/>
            </a:p>
          </p:txBody>
        </p:sp>
        <p:sp>
          <p:nvSpPr>
            <p:cNvPr id="77846" name="Line 70"/>
            <p:cNvSpPr>
              <a:spLocks noChangeShapeType="1"/>
            </p:cNvSpPr>
            <p:nvPr/>
          </p:nvSpPr>
          <p:spPr bwMode="auto">
            <a:xfrm flipH="1" flipV="1">
              <a:off x="2544" y="2592"/>
              <a:ext cx="672" cy="384"/>
            </a:xfrm>
            <a:prstGeom prst="line">
              <a:avLst/>
            </a:prstGeom>
            <a:noFill/>
            <a:ln w="9525">
              <a:solidFill>
                <a:schemeClr val="tx1"/>
              </a:solidFill>
              <a:round/>
              <a:headEnd/>
              <a:tailEnd type="triangle" w="med" len="med"/>
            </a:ln>
          </p:spPr>
          <p:txBody>
            <a:bodyPr/>
            <a:lstStyle/>
            <a:p>
              <a:endParaRPr lang="en-US"/>
            </a:p>
          </p:txBody>
        </p:sp>
      </p:grpSp>
      <p:sp>
        <p:nvSpPr>
          <p:cNvPr id="102471" name="Rectangle 71"/>
          <p:cNvSpPr>
            <a:spLocks noChangeArrowheads="1"/>
          </p:cNvSpPr>
          <p:nvPr/>
        </p:nvSpPr>
        <p:spPr bwMode="auto">
          <a:xfrm>
            <a:off x="4419600" y="4724400"/>
            <a:ext cx="1295400" cy="914400"/>
          </a:xfrm>
          <a:prstGeom prst="rect">
            <a:avLst/>
          </a:prstGeom>
          <a:noFill/>
          <a:ln w="9525">
            <a:solidFill>
              <a:srgbClr val="FF0000"/>
            </a:solidFill>
            <a:miter lim="800000"/>
            <a:headEnd/>
            <a:tailEnd/>
          </a:ln>
        </p:spPr>
        <p:txBody>
          <a:bodyPr wrap="none" anchor="ctr"/>
          <a:lstStyle/>
          <a:p>
            <a:endParaRPr lang="en-US"/>
          </a:p>
        </p:txBody>
      </p:sp>
      <p:sp>
        <p:nvSpPr>
          <p:cNvPr id="77841" name="Rectangle 72"/>
          <p:cNvSpPr>
            <a:spLocks noChangeArrowheads="1"/>
          </p:cNvSpPr>
          <p:nvPr/>
        </p:nvSpPr>
        <p:spPr bwMode="auto">
          <a:xfrm>
            <a:off x="609600" y="5943600"/>
            <a:ext cx="3048000" cy="533400"/>
          </a:xfrm>
          <a:prstGeom prst="rect">
            <a:avLst/>
          </a:prstGeom>
          <a:noFill/>
          <a:ln w="9525">
            <a:solidFill>
              <a:srgbClr val="FF0000"/>
            </a:solidFill>
            <a:miter lim="800000"/>
            <a:headEnd/>
            <a:tailEnd/>
          </a:ln>
        </p:spPr>
        <p:txBody>
          <a:bodyPr wrap="none" anchor="ctr"/>
          <a:lstStyle/>
          <a:p>
            <a:endParaRPr lang="en-US"/>
          </a:p>
        </p:txBody>
      </p:sp>
      <p:sp>
        <p:nvSpPr>
          <p:cNvPr id="77842" name="Line 73"/>
          <p:cNvSpPr>
            <a:spLocks noChangeShapeType="1"/>
          </p:cNvSpPr>
          <p:nvPr/>
        </p:nvSpPr>
        <p:spPr bwMode="auto">
          <a:xfrm flipH="1" flipV="1">
            <a:off x="457200" y="3124200"/>
            <a:ext cx="304800" cy="2819400"/>
          </a:xfrm>
          <a:prstGeom prst="line">
            <a:avLst/>
          </a:prstGeom>
          <a:noFill/>
          <a:ln w="9525">
            <a:solidFill>
              <a:srgbClr val="FF0000"/>
            </a:solidFill>
            <a:round/>
            <a:headEnd/>
            <a:tailEnd/>
          </a:ln>
        </p:spPr>
        <p:txBody>
          <a:bodyPr/>
          <a:lstStyle/>
          <a:p>
            <a:endParaRPr lang="en-US"/>
          </a:p>
        </p:txBody>
      </p:sp>
      <p:sp>
        <p:nvSpPr>
          <p:cNvPr id="77843" name="Line 74"/>
          <p:cNvSpPr>
            <a:spLocks noChangeShapeType="1"/>
          </p:cNvSpPr>
          <p:nvPr/>
        </p:nvSpPr>
        <p:spPr bwMode="auto">
          <a:xfrm flipV="1">
            <a:off x="457200" y="2438400"/>
            <a:ext cx="762000" cy="685800"/>
          </a:xfrm>
          <a:prstGeom prst="line">
            <a:avLst/>
          </a:prstGeom>
          <a:noFill/>
          <a:ln w="9525">
            <a:solidFill>
              <a:srgbClr val="FF0000"/>
            </a:solidFill>
            <a:round/>
            <a:headEnd/>
            <a:tailEnd type="triangle" w="med" len="med"/>
          </a:ln>
        </p:spPr>
        <p:txBody>
          <a:bodyPr/>
          <a:lstStyle/>
          <a:p>
            <a:endParaRPr lang="en-US"/>
          </a:p>
        </p:txBody>
      </p:sp>
      <p:sp>
        <p:nvSpPr>
          <p:cNvPr id="77844" name="Text Box 78"/>
          <p:cNvSpPr txBox="1">
            <a:spLocks noChangeArrowheads="1"/>
          </p:cNvSpPr>
          <p:nvPr/>
        </p:nvSpPr>
        <p:spPr bwMode="auto">
          <a:xfrm>
            <a:off x="7772400" y="0"/>
            <a:ext cx="1371600" cy="304800"/>
          </a:xfrm>
          <a:prstGeom prst="rect">
            <a:avLst/>
          </a:prstGeom>
          <a:noFill/>
          <a:ln w="9525">
            <a:noFill/>
            <a:miter lim="800000"/>
            <a:headEnd/>
            <a:tailEnd/>
          </a:ln>
        </p:spPr>
        <p:txBody>
          <a:bodyPr>
            <a:spAutoFit/>
          </a:bodyPr>
          <a:lstStyle/>
          <a:p>
            <a:endParaRPr lang="en-US" sz="1400" dirty="0"/>
          </a:p>
        </p:txBody>
      </p:sp>
    </p:spTree>
    <p:extLst>
      <p:ext uri="{BB962C8B-B14F-4D97-AF65-F5344CB8AC3E}">
        <p14:creationId xmlns:p14="http://schemas.microsoft.com/office/powerpoint/2010/main" val="402591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68"/>
                                        </p:tgtEl>
                                        <p:attrNameLst>
                                          <p:attrName>style.visibility</p:attrName>
                                        </p:attrNameLst>
                                      </p:cBhvr>
                                      <p:to>
                                        <p:strVal val="visible"/>
                                      </p:to>
                                    </p:set>
                                    <p:animEffect transition="in" filter="dissolve">
                                      <p:cBhvr>
                                        <p:cTn id="7" dur="500"/>
                                        <p:tgtEl>
                                          <p:spTgt spid="10246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2471"/>
                                        </p:tgtEl>
                                        <p:attrNameLst>
                                          <p:attrName>style.visibility</p:attrName>
                                        </p:attrNameLst>
                                      </p:cBhvr>
                                      <p:to>
                                        <p:strVal val="visible"/>
                                      </p:to>
                                    </p:set>
                                    <p:animEffect transition="in" filter="wipe(down)">
                                      <p:cBhvr>
                                        <p:cTn id="11" dur="500"/>
                                        <p:tgtEl>
                                          <p:spTgt spid="10247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8" grpId="0" autoUpdateAnimBg="0"/>
      <p:bldP spid="102471" grpId="0" animBg="1"/>
    </p:bldLst>
  </p:timing>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descr="P:\penndot shared\Bureau of Maintenance and Operations\Maintenance Division\QA Section\Roger Thomas\Academy Pipe 4-4-12\Pipe QA 01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762000"/>
            <a:ext cx="8001000" cy="5562600"/>
          </a:xfrm>
          <a:prstGeom prst="rect">
            <a:avLst/>
          </a:prstGeom>
          <a:ln w="38100" cap="sq">
            <a:solidFill>
              <a:schemeClr val="accent1"/>
            </a:solidFill>
            <a:prstDash val="solid"/>
            <a:miter lim="800000"/>
          </a:ln>
          <a:effectLst/>
        </p:spPr>
      </p:pic>
      <p:sp>
        <p:nvSpPr>
          <p:cNvPr id="5" name="TextBox 4"/>
          <p:cNvSpPr txBox="1"/>
          <p:nvPr/>
        </p:nvSpPr>
        <p:spPr>
          <a:xfrm>
            <a:off x="5105400" y="4800600"/>
            <a:ext cx="2133600" cy="307777"/>
          </a:xfrm>
          <a:prstGeom prst="rect">
            <a:avLst/>
          </a:prstGeom>
          <a:noFill/>
        </p:spPr>
        <p:txBody>
          <a:bodyPr wrap="square" rtlCol="0">
            <a:spAutoFit/>
          </a:bodyPr>
          <a:lstStyle/>
          <a:p>
            <a:r>
              <a:rPr lang="en-US" sz="1400" b="1" dirty="0" smtClean="0">
                <a:solidFill>
                  <a:srgbClr val="C00000"/>
                </a:solidFill>
              </a:rPr>
              <a:t>Nice vertical sides</a:t>
            </a:r>
            <a:endParaRPr lang="en-US" sz="1400" b="1" dirty="0">
              <a:solidFill>
                <a:srgbClr val="C00000"/>
              </a:solidFill>
            </a:endParaRPr>
          </a:p>
        </p:txBody>
      </p:sp>
      <p:cxnSp>
        <p:nvCxnSpPr>
          <p:cNvPr id="7" name="Straight Connector 6"/>
          <p:cNvCxnSpPr>
            <a:stCxn id="5" idx="1"/>
          </p:cNvCxnSpPr>
          <p:nvPr/>
        </p:nvCxnSpPr>
        <p:spPr bwMode="auto">
          <a:xfrm flipH="1" flipV="1">
            <a:off x="4648200" y="4953000"/>
            <a:ext cx="457200" cy="1489"/>
          </a:xfrm>
          <a:prstGeom prst="line">
            <a:avLst/>
          </a:prstGeom>
          <a:noFill/>
          <a:ln w="19050" cap="flat" cmpd="sng" algn="ctr">
            <a:solidFill>
              <a:srgbClr val="FF0000"/>
            </a:solidFill>
            <a:prstDash val="solid"/>
            <a:round/>
            <a:headEnd type="none" w="med" len="med"/>
            <a:tailEnd type="none" w="med" len="med"/>
          </a:ln>
          <a:effectLst/>
        </p:spPr>
      </p:cxnSp>
      <p:cxnSp>
        <p:nvCxnSpPr>
          <p:cNvPr id="17" name="Straight Arrow Connector 16"/>
          <p:cNvCxnSpPr/>
          <p:nvPr/>
        </p:nvCxnSpPr>
        <p:spPr bwMode="auto">
          <a:xfrm>
            <a:off x="5638800" y="2590800"/>
            <a:ext cx="914400" cy="914400"/>
          </a:xfrm>
          <a:prstGeom prst="straightConnector1">
            <a:avLst/>
          </a:prstGeom>
          <a:noFill/>
          <a:ln w="9525" cap="flat" cmpd="sng" algn="ctr">
            <a:noFill/>
            <a:prstDash val="solid"/>
            <a:round/>
            <a:headEnd type="none" w="med" len="med"/>
            <a:tailEnd type="arrow"/>
          </a:ln>
          <a:effectLst/>
        </p:spPr>
      </p:cxnSp>
      <p:cxnSp>
        <p:nvCxnSpPr>
          <p:cNvPr id="19" name="Straight Arrow Connector 18"/>
          <p:cNvCxnSpPr/>
          <p:nvPr/>
        </p:nvCxnSpPr>
        <p:spPr bwMode="auto">
          <a:xfrm>
            <a:off x="5715000" y="2438400"/>
            <a:ext cx="914400" cy="914400"/>
          </a:xfrm>
          <a:prstGeom prst="straightConnector1">
            <a:avLst/>
          </a:prstGeom>
          <a:noFill/>
          <a:ln w="9525" cap="flat" cmpd="sng" algn="ctr">
            <a:noFill/>
            <a:prstDash val="solid"/>
            <a:round/>
            <a:headEnd type="none" w="med" len="med"/>
            <a:tailEnd type="arrow"/>
          </a:ln>
          <a:effectLst/>
        </p:spPr>
      </p:cxnSp>
      <p:cxnSp>
        <p:nvCxnSpPr>
          <p:cNvPr id="21" name="Straight Arrow Connector 20"/>
          <p:cNvCxnSpPr/>
          <p:nvPr/>
        </p:nvCxnSpPr>
        <p:spPr bwMode="auto">
          <a:xfrm>
            <a:off x="5638800" y="2667000"/>
            <a:ext cx="914400" cy="914400"/>
          </a:xfrm>
          <a:prstGeom prst="straightConnector1">
            <a:avLst/>
          </a:prstGeom>
          <a:noFill/>
          <a:ln w="9525" cap="flat" cmpd="sng" algn="ctr">
            <a:noFill/>
            <a:prstDash val="solid"/>
            <a:round/>
            <a:headEnd type="none" w="med" len="med"/>
            <a:tailEnd type="arrow"/>
          </a:ln>
          <a:effectLst/>
        </p:spPr>
      </p:cxnSp>
      <p:cxnSp>
        <p:nvCxnSpPr>
          <p:cNvPr id="24" name="Straight Arrow Connector 23"/>
          <p:cNvCxnSpPr/>
          <p:nvPr/>
        </p:nvCxnSpPr>
        <p:spPr bwMode="auto">
          <a:xfrm flipH="1" flipV="1">
            <a:off x="2895600" y="2438400"/>
            <a:ext cx="1752600" cy="2514600"/>
          </a:xfrm>
          <a:prstGeom prst="straightConnector1">
            <a:avLst/>
          </a:prstGeom>
          <a:noFill/>
          <a:ln w="19050" cap="flat" cmpd="sng" algn="ctr">
            <a:solidFill>
              <a:srgbClr val="FF0000"/>
            </a:solidFill>
            <a:prstDash val="solid"/>
            <a:round/>
            <a:headEnd type="none" w="med" len="med"/>
            <a:tailEnd type="arrow"/>
          </a:ln>
          <a:effectLst/>
        </p:spPr>
      </p:cxnSp>
      <p:cxnSp>
        <p:nvCxnSpPr>
          <p:cNvPr id="27" name="Straight Arrow Connector 26"/>
          <p:cNvCxnSpPr/>
          <p:nvPr/>
        </p:nvCxnSpPr>
        <p:spPr bwMode="auto">
          <a:xfrm>
            <a:off x="4648200" y="4953000"/>
            <a:ext cx="914400" cy="914400"/>
          </a:xfrm>
          <a:prstGeom prst="straightConnector1">
            <a:avLst/>
          </a:prstGeom>
          <a:noFill/>
          <a:ln w="9525" cap="flat" cmpd="sng" algn="ctr">
            <a:noFill/>
            <a:prstDash val="solid"/>
            <a:round/>
            <a:headEnd type="none" w="med" len="med"/>
            <a:tailEnd type="arrow"/>
          </a:ln>
          <a:effectLst/>
        </p:spPr>
      </p:cxnSp>
      <p:cxnSp>
        <p:nvCxnSpPr>
          <p:cNvPr id="29" name="Straight Arrow Connector 28"/>
          <p:cNvCxnSpPr/>
          <p:nvPr/>
        </p:nvCxnSpPr>
        <p:spPr bwMode="auto">
          <a:xfrm>
            <a:off x="4648200" y="4953000"/>
            <a:ext cx="914400" cy="914400"/>
          </a:xfrm>
          <a:prstGeom prst="straightConnector1">
            <a:avLst/>
          </a:prstGeom>
          <a:noFill/>
          <a:ln w="9525" cap="flat" cmpd="sng" algn="ctr">
            <a:noFill/>
            <a:prstDash val="solid"/>
            <a:round/>
            <a:headEnd type="none" w="med" len="med"/>
            <a:tailEnd type="arrow"/>
          </a:ln>
          <a:effectLst/>
        </p:spPr>
      </p:cxnSp>
      <p:cxnSp>
        <p:nvCxnSpPr>
          <p:cNvPr id="31" name="Straight Arrow Connector 30"/>
          <p:cNvCxnSpPr/>
          <p:nvPr/>
        </p:nvCxnSpPr>
        <p:spPr bwMode="auto">
          <a:xfrm>
            <a:off x="4648200" y="4953000"/>
            <a:ext cx="914400" cy="914400"/>
          </a:xfrm>
          <a:prstGeom prst="straightConnector1">
            <a:avLst/>
          </a:prstGeom>
          <a:noFill/>
          <a:ln w="9525" cap="flat" cmpd="sng" algn="ctr">
            <a:noFill/>
            <a:prstDash val="solid"/>
            <a:round/>
            <a:headEnd type="none" w="med" len="med"/>
            <a:tailEnd type="arrow"/>
          </a:ln>
          <a:effectLst/>
        </p:spPr>
      </p:cxnSp>
      <p:cxnSp>
        <p:nvCxnSpPr>
          <p:cNvPr id="35" name="Straight Arrow Connector 34"/>
          <p:cNvCxnSpPr/>
          <p:nvPr/>
        </p:nvCxnSpPr>
        <p:spPr bwMode="auto">
          <a:xfrm>
            <a:off x="4648200" y="4953000"/>
            <a:ext cx="914400" cy="914400"/>
          </a:xfrm>
          <a:prstGeom prst="straightConnector1">
            <a:avLst/>
          </a:prstGeom>
          <a:noFill/>
          <a:ln w="9525" cap="flat" cmpd="sng" algn="ctr">
            <a:noFill/>
            <a:prstDash val="solid"/>
            <a:round/>
            <a:headEnd type="none" w="med" len="med"/>
            <a:tailEnd type="arrow"/>
          </a:ln>
          <a:effectLst/>
        </p:spPr>
      </p:cxnSp>
      <p:cxnSp>
        <p:nvCxnSpPr>
          <p:cNvPr id="38" name="Straight Arrow Connector 37"/>
          <p:cNvCxnSpPr/>
          <p:nvPr/>
        </p:nvCxnSpPr>
        <p:spPr bwMode="auto">
          <a:xfrm>
            <a:off x="4648200" y="4953000"/>
            <a:ext cx="914400" cy="914400"/>
          </a:xfrm>
          <a:prstGeom prst="straightConnector1">
            <a:avLst/>
          </a:prstGeom>
          <a:noFill/>
          <a:ln w="9525" cap="flat" cmpd="sng" algn="ctr">
            <a:noFill/>
            <a:prstDash val="solid"/>
            <a:round/>
            <a:headEnd type="none" w="med" len="med"/>
            <a:tailEnd type="arrow"/>
          </a:ln>
          <a:effectLst/>
        </p:spPr>
      </p:cxnSp>
      <p:cxnSp>
        <p:nvCxnSpPr>
          <p:cNvPr id="40" name="Straight Arrow Connector 39"/>
          <p:cNvCxnSpPr/>
          <p:nvPr/>
        </p:nvCxnSpPr>
        <p:spPr bwMode="auto">
          <a:xfrm flipV="1">
            <a:off x="4648200" y="2514600"/>
            <a:ext cx="838200" cy="2438400"/>
          </a:xfrm>
          <a:prstGeom prst="straightConnector1">
            <a:avLst/>
          </a:prstGeom>
          <a:noFill/>
          <a:ln w="190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03413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3"/>
          <p:cNvSpPr>
            <a:spLocks noGrp="1"/>
          </p:cNvSpPr>
          <p:nvPr>
            <p:ph type="sldNum" sz="quarter" idx="4294967295"/>
          </p:nvPr>
        </p:nvSpPr>
        <p:spPr>
          <a:xfrm>
            <a:off x="6553200" y="6356350"/>
            <a:ext cx="2133600" cy="365125"/>
          </a:xfrm>
          <a:prstGeom prst="rect">
            <a:avLst/>
          </a:prstGeom>
          <a:noFill/>
        </p:spPr>
        <p:txBody>
          <a:bodyPr/>
          <a:lstStyle/>
          <a:p>
            <a:r>
              <a:rPr lang="en-US" dirty="0" smtClean="0"/>
              <a:t> </a:t>
            </a:r>
          </a:p>
        </p:txBody>
      </p:sp>
      <p:sp>
        <p:nvSpPr>
          <p:cNvPr id="100399" name="Oval 47"/>
          <p:cNvSpPr>
            <a:spLocks noChangeAspect="1" noChangeArrowheads="1"/>
          </p:cNvSpPr>
          <p:nvPr/>
        </p:nvSpPr>
        <p:spPr bwMode="auto">
          <a:xfrm>
            <a:off x="6096000" y="2819400"/>
            <a:ext cx="676275" cy="676275"/>
          </a:xfrm>
          <a:prstGeom prst="ellipse">
            <a:avLst/>
          </a:prstGeom>
          <a:noFill/>
          <a:ln w="19050">
            <a:solidFill>
              <a:schemeClr val="tx1"/>
            </a:solidFill>
            <a:round/>
            <a:headEnd/>
            <a:tailEnd/>
          </a:ln>
        </p:spPr>
        <p:txBody>
          <a:bodyPr wrap="none" anchor="ctr"/>
          <a:lstStyle/>
          <a:p>
            <a:endParaRPr lang="en-US"/>
          </a:p>
        </p:txBody>
      </p:sp>
      <p:grpSp>
        <p:nvGrpSpPr>
          <p:cNvPr id="2" name="Group 73"/>
          <p:cNvGrpSpPr>
            <a:grpSpLocks/>
          </p:cNvGrpSpPr>
          <p:nvPr/>
        </p:nvGrpSpPr>
        <p:grpSpPr bwMode="auto">
          <a:xfrm>
            <a:off x="5246688" y="2524125"/>
            <a:ext cx="2328862" cy="1044575"/>
            <a:chOff x="3305" y="1590"/>
            <a:chExt cx="1467" cy="658"/>
          </a:xfrm>
        </p:grpSpPr>
        <p:sp>
          <p:nvSpPr>
            <p:cNvPr id="78905" name="Line 22"/>
            <p:cNvSpPr>
              <a:spLocks noChangeAspect="1" noChangeShapeType="1"/>
            </p:cNvSpPr>
            <p:nvPr/>
          </p:nvSpPr>
          <p:spPr bwMode="auto">
            <a:xfrm>
              <a:off x="3305" y="1590"/>
              <a:ext cx="237" cy="0"/>
            </a:xfrm>
            <a:prstGeom prst="line">
              <a:avLst/>
            </a:prstGeom>
            <a:noFill/>
            <a:ln w="19050">
              <a:solidFill>
                <a:schemeClr val="tx1"/>
              </a:solidFill>
              <a:round/>
              <a:headEnd/>
              <a:tailEnd/>
            </a:ln>
          </p:spPr>
          <p:txBody>
            <a:bodyPr/>
            <a:lstStyle/>
            <a:p>
              <a:endParaRPr lang="en-US"/>
            </a:p>
          </p:txBody>
        </p:sp>
        <p:sp>
          <p:nvSpPr>
            <p:cNvPr id="78906" name="Line 23"/>
            <p:cNvSpPr>
              <a:spLocks noChangeAspect="1" noChangeShapeType="1"/>
            </p:cNvSpPr>
            <p:nvPr/>
          </p:nvSpPr>
          <p:spPr bwMode="auto">
            <a:xfrm>
              <a:off x="3542" y="1590"/>
              <a:ext cx="0" cy="658"/>
            </a:xfrm>
            <a:prstGeom prst="line">
              <a:avLst/>
            </a:prstGeom>
            <a:noFill/>
            <a:ln w="19050">
              <a:solidFill>
                <a:schemeClr val="tx1"/>
              </a:solidFill>
              <a:round/>
              <a:headEnd/>
              <a:tailEnd/>
            </a:ln>
          </p:spPr>
          <p:txBody>
            <a:bodyPr/>
            <a:lstStyle/>
            <a:p>
              <a:endParaRPr lang="en-US"/>
            </a:p>
          </p:txBody>
        </p:sp>
        <p:sp>
          <p:nvSpPr>
            <p:cNvPr id="78907" name="Line 24"/>
            <p:cNvSpPr>
              <a:spLocks noChangeAspect="1" noChangeShapeType="1"/>
            </p:cNvSpPr>
            <p:nvPr/>
          </p:nvSpPr>
          <p:spPr bwMode="auto">
            <a:xfrm>
              <a:off x="3542" y="2248"/>
              <a:ext cx="1041" cy="0"/>
            </a:xfrm>
            <a:prstGeom prst="line">
              <a:avLst/>
            </a:prstGeom>
            <a:noFill/>
            <a:ln w="19050">
              <a:solidFill>
                <a:schemeClr val="tx1"/>
              </a:solidFill>
              <a:round/>
              <a:headEnd/>
              <a:tailEnd/>
            </a:ln>
          </p:spPr>
          <p:txBody>
            <a:bodyPr/>
            <a:lstStyle/>
            <a:p>
              <a:endParaRPr lang="en-US"/>
            </a:p>
          </p:txBody>
        </p:sp>
        <p:sp>
          <p:nvSpPr>
            <p:cNvPr id="78908" name="Line 25"/>
            <p:cNvSpPr>
              <a:spLocks noChangeAspect="1" noChangeShapeType="1"/>
            </p:cNvSpPr>
            <p:nvPr/>
          </p:nvSpPr>
          <p:spPr bwMode="auto">
            <a:xfrm flipV="1">
              <a:off x="4583" y="1590"/>
              <a:ext cx="0" cy="658"/>
            </a:xfrm>
            <a:prstGeom prst="line">
              <a:avLst/>
            </a:prstGeom>
            <a:noFill/>
            <a:ln w="19050">
              <a:solidFill>
                <a:schemeClr val="tx1"/>
              </a:solidFill>
              <a:round/>
              <a:headEnd/>
              <a:tailEnd/>
            </a:ln>
          </p:spPr>
          <p:txBody>
            <a:bodyPr/>
            <a:lstStyle/>
            <a:p>
              <a:endParaRPr lang="en-US"/>
            </a:p>
          </p:txBody>
        </p:sp>
        <p:sp>
          <p:nvSpPr>
            <p:cNvPr id="78909" name="Line 26"/>
            <p:cNvSpPr>
              <a:spLocks noChangeAspect="1" noChangeShapeType="1"/>
            </p:cNvSpPr>
            <p:nvPr/>
          </p:nvSpPr>
          <p:spPr bwMode="auto">
            <a:xfrm>
              <a:off x="4583" y="1590"/>
              <a:ext cx="189" cy="0"/>
            </a:xfrm>
            <a:prstGeom prst="line">
              <a:avLst/>
            </a:prstGeom>
            <a:noFill/>
            <a:ln w="19050">
              <a:solidFill>
                <a:schemeClr val="tx1"/>
              </a:solidFill>
              <a:round/>
              <a:headEnd/>
              <a:tailEnd/>
            </a:ln>
          </p:spPr>
          <p:txBody>
            <a:bodyPr/>
            <a:lstStyle/>
            <a:p>
              <a:endParaRPr lang="en-US"/>
            </a:p>
          </p:txBody>
        </p:sp>
      </p:grpSp>
      <p:grpSp>
        <p:nvGrpSpPr>
          <p:cNvPr id="3" name="Group 30"/>
          <p:cNvGrpSpPr>
            <a:grpSpLocks noChangeAspect="1"/>
          </p:cNvGrpSpPr>
          <p:nvPr/>
        </p:nvGrpSpPr>
        <p:grpSpPr bwMode="auto">
          <a:xfrm>
            <a:off x="5621338" y="2524125"/>
            <a:ext cx="1654175" cy="1044575"/>
            <a:chOff x="3600" y="2208"/>
            <a:chExt cx="1056" cy="672"/>
          </a:xfrm>
        </p:grpSpPr>
        <p:sp>
          <p:nvSpPr>
            <p:cNvPr id="78903" name="Line 28"/>
            <p:cNvSpPr>
              <a:spLocks noChangeAspect="1" noChangeShapeType="1"/>
            </p:cNvSpPr>
            <p:nvPr/>
          </p:nvSpPr>
          <p:spPr bwMode="auto">
            <a:xfrm>
              <a:off x="3600" y="2208"/>
              <a:ext cx="144" cy="672"/>
            </a:xfrm>
            <a:prstGeom prst="line">
              <a:avLst/>
            </a:prstGeom>
            <a:noFill/>
            <a:ln w="9525">
              <a:solidFill>
                <a:srgbClr val="FF0000"/>
              </a:solidFill>
              <a:prstDash val="dash"/>
              <a:round/>
              <a:headEnd/>
              <a:tailEnd/>
            </a:ln>
          </p:spPr>
          <p:txBody>
            <a:bodyPr/>
            <a:lstStyle/>
            <a:p>
              <a:endParaRPr lang="en-US"/>
            </a:p>
          </p:txBody>
        </p:sp>
        <p:sp>
          <p:nvSpPr>
            <p:cNvPr id="78904" name="Line 29"/>
            <p:cNvSpPr>
              <a:spLocks noChangeAspect="1" noChangeShapeType="1"/>
            </p:cNvSpPr>
            <p:nvPr/>
          </p:nvSpPr>
          <p:spPr bwMode="auto">
            <a:xfrm flipH="1">
              <a:off x="4512" y="2208"/>
              <a:ext cx="144" cy="672"/>
            </a:xfrm>
            <a:prstGeom prst="line">
              <a:avLst/>
            </a:prstGeom>
            <a:noFill/>
            <a:ln w="9525">
              <a:solidFill>
                <a:srgbClr val="FF0000"/>
              </a:solidFill>
              <a:prstDash val="dash"/>
              <a:round/>
              <a:headEnd/>
              <a:tailEnd/>
            </a:ln>
          </p:spPr>
          <p:txBody>
            <a:bodyPr/>
            <a:lstStyle/>
            <a:p>
              <a:endParaRPr lang="en-US"/>
            </a:p>
          </p:txBody>
        </p:sp>
      </p:grpSp>
      <p:sp>
        <p:nvSpPr>
          <p:cNvPr id="100383" name="Text Box 31"/>
          <p:cNvSpPr txBox="1">
            <a:spLocks noChangeAspect="1" noChangeArrowheads="1"/>
          </p:cNvSpPr>
          <p:nvPr/>
        </p:nvSpPr>
        <p:spPr bwMode="auto">
          <a:xfrm>
            <a:off x="-1" y="4255759"/>
            <a:ext cx="8915401" cy="400110"/>
          </a:xfrm>
          <a:prstGeom prst="rect">
            <a:avLst/>
          </a:prstGeom>
          <a:noFill/>
          <a:ln w="9525">
            <a:noFill/>
            <a:miter lim="800000"/>
            <a:headEnd/>
            <a:tailEnd/>
          </a:ln>
        </p:spPr>
        <p:txBody>
          <a:bodyPr wrap="square">
            <a:spAutoFit/>
          </a:bodyPr>
          <a:lstStyle/>
          <a:p>
            <a:r>
              <a:rPr lang="en-US" sz="2000" dirty="0" smtClean="0"/>
              <a:t>                         Excavator </a:t>
            </a:r>
            <a:r>
              <a:rPr lang="en-US" sz="2000" dirty="0"/>
              <a:t>b</a:t>
            </a:r>
            <a:r>
              <a:rPr lang="en-US" sz="2000" dirty="0" smtClean="0"/>
              <a:t>ucket </a:t>
            </a:r>
            <a:r>
              <a:rPr lang="en-US" sz="2000" dirty="0"/>
              <a:t>d</a:t>
            </a:r>
            <a:r>
              <a:rPr lang="en-US" sz="2000" dirty="0" smtClean="0"/>
              <a:t>eflection </a:t>
            </a:r>
            <a:r>
              <a:rPr lang="en-US" sz="2000" dirty="0"/>
              <a:t>r</a:t>
            </a:r>
            <a:r>
              <a:rPr lang="en-US" sz="2000" dirty="0" smtClean="0"/>
              <a:t>esulting </a:t>
            </a:r>
            <a:r>
              <a:rPr lang="en-US" sz="2000" dirty="0"/>
              <a:t>f</a:t>
            </a:r>
            <a:r>
              <a:rPr lang="en-US" sz="2000" dirty="0" smtClean="0"/>
              <a:t>rom </a:t>
            </a:r>
            <a:r>
              <a:rPr lang="en-US" sz="2000" dirty="0"/>
              <a:t>r</a:t>
            </a:r>
            <a:r>
              <a:rPr lang="en-US" sz="2000" dirty="0" smtClean="0"/>
              <a:t>esistance</a:t>
            </a:r>
            <a:r>
              <a:rPr lang="en-US" sz="2000" dirty="0"/>
              <a:t>.</a:t>
            </a:r>
          </a:p>
        </p:txBody>
      </p:sp>
      <p:sp>
        <p:nvSpPr>
          <p:cNvPr id="100392" name="Text Box 40"/>
          <p:cNvSpPr txBox="1">
            <a:spLocks noChangeAspect="1" noChangeArrowheads="1"/>
          </p:cNvSpPr>
          <p:nvPr/>
        </p:nvSpPr>
        <p:spPr bwMode="auto">
          <a:xfrm>
            <a:off x="6330950" y="2300288"/>
            <a:ext cx="450850" cy="304800"/>
          </a:xfrm>
          <a:prstGeom prst="rect">
            <a:avLst/>
          </a:prstGeom>
          <a:noFill/>
          <a:ln w="9525">
            <a:noFill/>
            <a:miter lim="800000"/>
            <a:headEnd/>
            <a:tailEnd/>
          </a:ln>
        </p:spPr>
        <p:txBody>
          <a:bodyPr>
            <a:spAutoFit/>
          </a:bodyPr>
          <a:lstStyle/>
          <a:p>
            <a:r>
              <a:rPr lang="en-US" sz="1400"/>
              <a:t>x</a:t>
            </a:r>
          </a:p>
        </p:txBody>
      </p:sp>
      <p:sp>
        <p:nvSpPr>
          <p:cNvPr id="100393" name="Oval 41"/>
          <p:cNvSpPr>
            <a:spLocks noChangeAspect="1" noChangeArrowheads="1"/>
          </p:cNvSpPr>
          <p:nvPr/>
        </p:nvSpPr>
        <p:spPr bwMode="auto">
          <a:xfrm>
            <a:off x="6350000" y="2357438"/>
            <a:ext cx="188913" cy="187325"/>
          </a:xfrm>
          <a:prstGeom prst="ellipse">
            <a:avLst/>
          </a:prstGeom>
          <a:noFill/>
          <a:ln w="9525">
            <a:solidFill>
              <a:srgbClr val="FF0000"/>
            </a:solidFill>
            <a:round/>
            <a:headEnd/>
            <a:tailEnd/>
          </a:ln>
        </p:spPr>
        <p:txBody>
          <a:bodyPr wrap="none" anchor="ctr"/>
          <a:lstStyle/>
          <a:p>
            <a:endParaRPr lang="en-US"/>
          </a:p>
        </p:txBody>
      </p:sp>
      <p:grpSp>
        <p:nvGrpSpPr>
          <p:cNvPr id="4" name="Group 46"/>
          <p:cNvGrpSpPr>
            <a:grpSpLocks noChangeAspect="1"/>
          </p:cNvGrpSpPr>
          <p:nvPr/>
        </p:nvGrpSpPr>
        <p:grpSpPr bwMode="auto">
          <a:xfrm>
            <a:off x="5621338" y="2449513"/>
            <a:ext cx="1654175" cy="0"/>
            <a:chOff x="3600" y="2160"/>
            <a:chExt cx="1056" cy="0"/>
          </a:xfrm>
        </p:grpSpPr>
        <p:sp>
          <p:nvSpPr>
            <p:cNvPr id="78901" name="Line 44"/>
            <p:cNvSpPr>
              <a:spLocks noChangeAspect="1" noChangeShapeType="1"/>
            </p:cNvSpPr>
            <p:nvPr/>
          </p:nvSpPr>
          <p:spPr bwMode="auto">
            <a:xfrm flipH="1">
              <a:off x="3600" y="2160"/>
              <a:ext cx="432" cy="0"/>
            </a:xfrm>
            <a:prstGeom prst="line">
              <a:avLst/>
            </a:prstGeom>
            <a:noFill/>
            <a:ln w="9525">
              <a:solidFill>
                <a:schemeClr val="tx1"/>
              </a:solidFill>
              <a:round/>
              <a:headEnd type="triangle" w="med" len="med"/>
              <a:tailEnd type="triangle" w="med" len="med"/>
            </a:ln>
          </p:spPr>
          <p:txBody>
            <a:bodyPr/>
            <a:lstStyle/>
            <a:p>
              <a:endParaRPr lang="en-US"/>
            </a:p>
          </p:txBody>
        </p:sp>
        <p:sp>
          <p:nvSpPr>
            <p:cNvPr id="78902" name="Line 45"/>
            <p:cNvSpPr>
              <a:spLocks noChangeAspect="1" noChangeShapeType="1"/>
            </p:cNvSpPr>
            <p:nvPr/>
          </p:nvSpPr>
          <p:spPr bwMode="auto">
            <a:xfrm flipH="1">
              <a:off x="4224" y="2160"/>
              <a:ext cx="432" cy="0"/>
            </a:xfrm>
            <a:prstGeom prst="line">
              <a:avLst/>
            </a:prstGeom>
            <a:noFill/>
            <a:ln w="9525">
              <a:solidFill>
                <a:schemeClr val="tx1"/>
              </a:solidFill>
              <a:round/>
              <a:headEnd type="triangle" w="med" len="med"/>
              <a:tailEnd type="triangle" w="med" len="med"/>
            </a:ln>
          </p:spPr>
          <p:txBody>
            <a:bodyPr/>
            <a:lstStyle/>
            <a:p>
              <a:endParaRPr lang="en-US"/>
            </a:p>
          </p:txBody>
        </p:sp>
      </p:grpSp>
      <p:grpSp>
        <p:nvGrpSpPr>
          <p:cNvPr id="5" name="Group 82"/>
          <p:cNvGrpSpPr>
            <a:grpSpLocks/>
          </p:cNvGrpSpPr>
          <p:nvPr/>
        </p:nvGrpSpPr>
        <p:grpSpPr bwMode="auto">
          <a:xfrm>
            <a:off x="5772150" y="2598738"/>
            <a:ext cx="1352550" cy="522287"/>
            <a:chOff x="3636" y="1637"/>
            <a:chExt cx="852" cy="329"/>
          </a:xfrm>
        </p:grpSpPr>
        <p:sp>
          <p:nvSpPr>
            <p:cNvPr id="78899" name="Line 50"/>
            <p:cNvSpPr>
              <a:spLocks noChangeAspect="1" noChangeShapeType="1"/>
            </p:cNvSpPr>
            <p:nvPr/>
          </p:nvSpPr>
          <p:spPr bwMode="auto">
            <a:xfrm flipV="1">
              <a:off x="3636" y="1637"/>
              <a:ext cx="0" cy="329"/>
            </a:xfrm>
            <a:prstGeom prst="line">
              <a:avLst/>
            </a:prstGeom>
            <a:noFill/>
            <a:ln w="9525">
              <a:solidFill>
                <a:schemeClr val="tx1"/>
              </a:solidFill>
              <a:prstDash val="dash"/>
              <a:round/>
              <a:headEnd/>
              <a:tailEnd/>
            </a:ln>
          </p:spPr>
          <p:txBody>
            <a:bodyPr/>
            <a:lstStyle/>
            <a:p>
              <a:endParaRPr lang="en-US"/>
            </a:p>
          </p:txBody>
        </p:sp>
        <p:sp>
          <p:nvSpPr>
            <p:cNvPr id="78900" name="Line 51"/>
            <p:cNvSpPr>
              <a:spLocks noChangeAspect="1" noChangeShapeType="1"/>
            </p:cNvSpPr>
            <p:nvPr/>
          </p:nvSpPr>
          <p:spPr bwMode="auto">
            <a:xfrm flipV="1">
              <a:off x="4488" y="1637"/>
              <a:ext cx="0" cy="329"/>
            </a:xfrm>
            <a:prstGeom prst="line">
              <a:avLst/>
            </a:prstGeom>
            <a:noFill/>
            <a:ln w="9525">
              <a:solidFill>
                <a:schemeClr val="tx1"/>
              </a:solidFill>
              <a:prstDash val="dash"/>
              <a:round/>
              <a:headEnd/>
              <a:tailEnd/>
            </a:ln>
          </p:spPr>
          <p:txBody>
            <a:bodyPr/>
            <a:lstStyle/>
            <a:p>
              <a:endParaRPr lang="en-US"/>
            </a:p>
          </p:txBody>
        </p:sp>
      </p:grpSp>
      <p:grpSp>
        <p:nvGrpSpPr>
          <p:cNvPr id="6" name="Group 83"/>
          <p:cNvGrpSpPr>
            <a:grpSpLocks/>
          </p:cNvGrpSpPr>
          <p:nvPr/>
        </p:nvGrpSpPr>
        <p:grpSpPr bwMode="auto">
          <a:xfrm>
            <a:off x="5772150" y="2673350"/>
            <a:ext cx="1352550" cy="0"/>
            <a:chOff x="3636" y="1684"/>
            <a:chExt cx="852" cy="0"/>
          </a:xfrm>
        </p:grpSpPr>
        <p:sp>
          <p:nvSpPr>
            <p:cNvPr id="78897" name="Line 52"/>
            <p:cNvSpPr>
              <a:spLocks noChangeAspect="1" noChangeShapeType="1"/>
            </p:cNvSpPr>
            <p:nvPr/>
          </p:nvSpPr>
          <p:spPr bwMode="auto">
            <a:xfrm>
              <a:off x="3636" y="1684"/>
              <a:ext cx="331" cy="0"/>
            </a:xfrm>
            <a:prstGeom prst="line">
              <a:avLst/>
            </a:prstGeom>
            <a:noFill/>
            <a:ln w="9525">
              <a:solidFill>
                <a:schemeClr val="tx1"/>
              </a:solidFill>
              <a:round/>
              <a:headEnd type="triangle" w="med" len="med"/>
              <a:tailEnd type="triangle" w="med" len="med"/>
            </a:ln>
          </p:spPr>
          <p:txBody>
            <a:bodyPr/>
            <a:lstStyle/>
            <a:p>
              <a:endParaRPr lang="en-US"/>
            </a:p>
          </p:txBody>
        </p:sp>
        <p:sp>
          <p:nvSpPr>
            <p:cNvPr id="78898" name="Line 53"/>
            <p:cNvSpPr>
              <a:spLocks noChangeAspect="1" noChangeShapeType="1"/>
            </p:cNvSpPr>
            <p:nvPr/>
          </p:nvSpPr>
          <p:spPr bwMode="auto">
            <a:xfrm>
              <a:off x="4157" y="1684"/>
              <a:ext cx="331" cy="0"/>
            </a:xfrm>
            <a:prstGeom prst="line">
              <a:avLst/>
            </a:prstGeom>
            <a:noFill/>
            <a:ln w="9525">
              <a:solidFill>
                <a:schemeClr val="tx1"/>
              </a:solidFill>
              <a:round/>
              <a:headEnd type="triangle" w="med" len="med"/>
              <a:tailEnd type="triangle" w="med" len="med"/>
            </a:ln>
          </p:spPr>
          <p:txBody>
            <a:bodyPr/>
            <a:lstStyle/>
            <a:p>
              <a:endParaRPr lang="en-US"/>
            </a:p>
          </p:txBody>
        </p:sp>
      </p:grpSp>
      <p:sp>
        <p:nvSpPr>
          <p:cNvPr id="100406" name="Text Box 54"/>
          <p:cNvSpPr txBox="1">
            <a:spLocks noChangeAspect="1" noChangeArrowheads="1"/>
          </p:cNvSpPr>
          <p:nvPr/>
        </p:nvSpPr>
        <p:spPr bwMode="auto">
          <a:xfrm>
            <a:off x="6323013" y="2581275"/>
            <a:ext cx="450850" cy="242888"/>
          </a:xfrm>
          <a:prstGeom prst="rect">
            <a:avLst/>
          </a:prstGeom>
          <a:noFill/>
          <a:ln w="9525">
            <a:noFill/>
            <a:miter lim="800000"/>
            <a:headEnd/>
            <a:tailEnd/>
          </a:ln>
        </p:spPr>
        <p:txBody>
          <a:bodyPr>
            <a:spAutoFit/>
          </a:bodyPr>
          <a:lstStyle/>
          <a:p>
            <a:r>
              <a:rPr lang="en-US"/>
              <a:t>Y</a:t>
            </a:r>
          </a:p>
        </p:txBody>
      </p:sp>
      <p:sp>
        <p:nvSpPr>
          <p:cNvPr id="100407" name="Oval 55"/>
          <p:cNvSpPr>
            <a:spLocks noChangeAspect="1" noChangeArrowheads="1"/>
          </p:cNvSpPr>
          <p:nvPr/>
        </p:nvSpPr>
        <p:spPr bwMode="auto">
          <a:xfrm>
            <a:off x="6350000" y="2581275"/>
            <a:ext cx="188913" cy="188913"/>
          </a:xfrm>
          <a:prstGeom prst="ellipse">
            <a:avLst/>
          </a:prstGeom>
          <a:noFill/>
          <a:ln w="9525">
            <a:solidFill>
              <a:srgbClr val="FF0000"/>
            </a:solidFill>
            <a:round/>
            <a:headEnd/>
            <a:tailEnd/>
          </a:ln>
        </p:spPr>
        <p:txBody>
          <a:bodyPr wrap="none" anchor="ctr"/>
          <a:lstStyle/>
          <a:p>
            <a:endParaRPr lang="en-US"/>
          </a:p>
        </p:txBody>
      </p:sp>
      <p:grpSp>
        <p:nvGrpSpPr>
          <p:cNvPr id="8" name="Group 72"/>
          <p:cNvGrpSpPr>
            <a:grpSpLocks/>
          </p:cNvGrpSpPr>
          <p:nvPr/>
        </p:nvGrpSpPr>
        <p:grpSpPr bwMode="auto">
          <a:xfrm>
            <a:off x="5621338" y="2225675"/>
            <a:ext cx="1654175" cy="298450"/>
            <a:chOff x="3541" y="1402"/>
            <a:chExt cx="1042" cy="188"/>
          </a:xfrm>
        </p:grpSpPr>
        <p:sp>
          <p:nvSpPr>
            <p:cNvPr id="78893" name="Line 65"/>
            <p:cNvSpPr>
              <a:spLocks noChangeAspect="1" noChangeShapeType="1"/>
            </p:cNvSpPr>
            <p:nvPr/>
          </p:nvSpPr>
          <p:spPr bwMode="auto">
            <a:xfrm flipV="1">
              <a:off x="3541" y="1402"/>
              <a:ext cx="0" cy="188"/>
            </a:xfrm>
            <a:prstGeom prst="line">
              <a:avLst/>
            </a:prstGeom>
            <a:noFill/>
            <a:ln w="9525">
              <a:solidFill>
                <a:schemeClr val="tx1"/>
              </a:solidFill>
              <a:prstDash val="dash"/>
              <a:round/>
              <a:headEnd/>
              <a:tailEnd/>
            </a:ln>
          </p:spPr>
          <p:txBody>
            <a:bodyPr/>
            <a:lstStyle/>
            <a:p>
              <a:endParaRPr lang="en-US"/>
            </a:p>
          </p:txBody>
        </p:sp>
        <p:sp>
          <p:nvSpPr>
            <p:cNvPr id="78894" name="Line 66"/>
            <p:cNvSpPr>
              <a:spLocks noChangeAspect="1" noChangeShapeType="1"/>
            </p:cNvSpPr>
            <p:nvPr/>
          </p:nvSpPr>
          <p:spPr bwMode="auto">
            <a:xfrm flipV="1">
              <a:off x="4583" y="1402"/>
              <a:ext cx="0" cy="188"/>
            </a:xfrm>
            <a:prstGeom prst="line">
              <a:avLst/>
            </a:prstGeom>
            <a:noFill/>
            <a:ln w="9525">
              <a:solidFill>
                <a:schemeClr val="tx1"/>
              </a:solidFill>
              <a:prstDash val="dash"/>
              <a:round/>
              <a:headEnd/>
              <a:tailEnd/>
            </a:ln>
          </p:spPr>
          <p:txBody>
            <a:bodyPr/>
            <a:lstStyle/>
            <a:p>
              <a:endParaRPr lang="en-US"/>
            </a:p>
          </p:txBody>
        </p:sp>
      </p:grpSp>
      <p:sp>
        <p:nvSpPr>
          <p:cNvPr id="78869" name="Text Box 3"/>
          <p:cNvSpPr txBox="1">
            <a:spLocks noChangeArrowheads="1"/>
          </p:cNvSpPr>
          <p:nvPr/>
        </p:nvSpPr>
        <p:spPr bwMode="auto">
          <a:xfrm>
            <a:off x="2263776" y="-76200"/>
            <a:ext cx="4648200" cy="457200"/>
          </a:xfrm>
          <a:prstGeom prst="rect">
            <a:avLst/>
          </a:prstGeom>
          <a:noFill/>
          <a:ln w="9525">
            <a:noFill/>
            <a:miter lim="800000"/>
            <a:headEnd/>
            <a:tailEnd/>
          </a:ln>
        </p:spPr>
        <p:txBody>
          <a:bodyPr>
            <a:spAutoFit/>
          </a:bodyPr>
          <a:lstStyle/>
          <a:p>
            <a:pPr algn="ctr"/>
            <a:r>
              <a:rPr lang="en-US" sz="2400" dirty="0"/>
              <a:t>Quality Assurance</a:t>
            </a:r>
          </a:p>
        </p:txBody>
      </p:sp>
      <p:sp>
        <p:nvSpPr>
          <p:cNvPr id="78870" name="Text Box 4"/>
          <p:cNvSpPr txBox="1">
            <a:spLocks noChangeArrowheads="1"/>
          </p:cNvSpPr>
          <p:nvPr/>
        </p:nvSpPr>
        <p:spPr bwMode="auto">
          <a:xfrm>
            <a:off x="1600200" y="258762"/>
            <a:ext cx="6096000" cy="396875"/>
          </a:xfrm>
          <a:prstGeom prst="rect">
            <a:avLst/>
          </a:prstGeom>
          <a:noFill/>
          <a:ln w="9525">
            <a:noFill/>
            <a:miter lim="800000"/>
            <a:headEnd/>
            <a:tailEnd/>
          </a:ln>
        </p:spPr>
        <p:txBody>
          <a:bodyPr>
            <a:spAutoFit/>
          </a:bodyPr>
          <a:lstStyle/>
          <a:p>
            <a:pPr algn="ctr"/>
            <a:r>
              <a:rPr lang="en-US" sz="2000" dirty="0"/>
              <a:t>Pipe Replacement Operations</a:t>
            </a:r>
          </a:p>
        </p:txBody>
      </p:sp>
      <p:grpSp>
        <p:nvGrpSpPr>
          <p:cNvPr id="9" name="Group 81"/>
          <p:cNvGrpSpPr>
            <a:grpSpLocks/>
          </p:cNvGrpSpPr>
          <p:nvPr/>
        </p:nvGrpSpPr>
        <p:grpSpPr bwMode="auto">
          <a:xfrm>
            <a:off x="5715000" y="3121025"/>
            <a:ext cx="1419225" cy="3175"/>
            <a:chOff x="3600" y="1966"/>
            <a:chExt cx="894" cy="2"/>
          </a:xfrm>
        </p:grpSpPr>
        <p:sp>
          <p:nvSpPr>
            <p:cNvPr id="78890" name="Line 59"/>
            <p:cNvSpPr>
              <a:spLocks noChangeAspect="1" noChangeShapeType="1"/>
            </p:cNvSpPr>
            <p:nvPr/>
          </p:nvSpPr>
          <p:spPr bwMode="auto">
            <a:xfrm>
              <a:off x="3858" y="1966"/>
              <a:ext cx="414" cy="0"/>
            </a:xfrm>
            <a:prstGeom prst="line">
              <a:avLst/>
            </a:prstGeom>
            <a:noFill/>
            <a:ln w="9525">
              <a:solidFill>
                <a:schemeClr val="tx1"/>
              </a:solidFill>
              <a:prstDash val="sysDot"/>
              <a:round/>
              <a:headEnd/>
              <a:tailEnd/>
            </a:ln>
          </p:spPr>
          <p:txBody>
            <a:bodyPr/>
            <a:lstStyle/>
            <a:p>
              <a:endParaRPr lang="en-US"/>
            </a:p>
          </p:txBody>
        </p:sp>
        <p:sp>
          <p:nvSpPr>
            <p:cNvPr id="78891" name="Line 49"/>
            <p:cNvSpPr>
              <a:spLocks noChangeAspect="1" noChangeShapeType="1"/>
            </p:cNvSpPr>
            <p:nvPr/>
          </p:nvSpPr>
          <p:spPr bwMode="auto">
            <a:xfrm flipH="1">
              <a:off x="4272" y="1968"/>
              <a:ext cx="222" cy="0"/>
            </a:xfrm>
            <a:prstGeom prst="line">
              <a:avLst/>
            </a:prstGeom>
            <a:noFill/>
            <a:ln w="9525">
              <a:solidFill>
                <a:schemeClr val="tx1"/>
              </a:solidFill>
              <a:round/>
              <a:headEnd/>
              <a:tailEnd/>
            </a:ln>
          </p:spPr>
          <p:txBody>
            <a:bodyPr/>
            <a:lstStyle/>
            <a:p>
              <a:endParaRPr lang="en-US"/>
            </a:p>
          </p:txBody>
        </p:sp>
        <p:sp>
          <p:nvSpPr>
            <p:cNvPr id="78892" name="Line 48"/>
            <p:cNvSpPr>
              <a:spLocks noChangeAspect="1" noChangeShapeType="1"/>
            </p:cNvSpPr>
            <p:nvPr/>
          </p:nvSpPr>
          <p:spPr bwMode="auto">
            <a:xfrm flipH="1">
              <a:off x="3600" y="1968"/>
              <a:ext cx="222" cy="0"/>
            </a:xfrm>
            <a:prstGeom prst="line">
              <a:avLst/>
            </a:prstGeom>
            <a:noFill/>
            <a:ln w="9525">
              <a:solidFill>
                <a:schemeClr val="tx1"/>
              </a:solidFill>
              <a:round/>
              <a:headEnd/>
              <a:tailEnd/>
            </a:ln>
          </p:spPr>
          <p:txBody>
            <a:bodyPr/>
            <a:lstStyle/>
            <a:p>
              <a:endParaRPr lang="en-US"/>
            </a:p>
          </p:txBody>
        </p:sp>
      </p:grpSp>
      <p:pic>
        <p:nvPicPr>
          <p:cNvPr id="78872"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065213"/>
            <a:ext cx="4208463" cy="3155950"/>
          </a:xfrm>
          <a:prstGeom prst="rect">
            <a:avLst/>
          </a:prstGeom>
          <a:noFill/>
          <a:ln w="38100">
            <a:solidFill>
              <a:schemeClr val="accent1"/>
            </a:solidFill>
            <a:miter lim="800000"/>
            <a:headEnd/>
            <a:tailEnd/>
          </a:ln>
        </p:spPr>
      </p:pic>
      <p:sp>
        <p:nvSpPr>
          <p:cNvPr id="78873" name="Text Box 15"/>
          <p:cNvSpPr txBox="1">
            <a:spLocks noChangeAspect="1" noChangeArrowheads="1"/>
          </p:cNvSpPr>
          <p:nvPr/>
        </p:nvSpPr>
        <p:spPr bwMode="auto">
          <a:xfrm>
            <a:off x="98425" y="587315"/>
            <a:ext cx="4419600" cy="400110"/>
          </a:xfrm>
          <a:prstGeom prst="rect">
            <a:avLst/>
          </a:prstGeom>
          <a:noFill/>
          <a:ln w="9525">
            <a:noFill/>
            <a:miter lim="800000"/>
            <a:headEnd/>
            <a:tailEnd/>
          </a:ln>
        </p:spPr>
        <p:txBody>
          <a:bodyPr wrap="square">
            <a:spAutoFit/>
          </a:bodyPr>
          <a:lstStyle/>
          <a:p>
            <a:r>
              <a:rPr lang="en-US" sz="2000" u="sng" dirty="0"/>
              <a:t>Horizontal </a:t>
            </a:r>
            <a:r>
              <a:rPr lang="en-US" sz="2000" u="sng" dirty="0" smtClean="0"/>
              <a:t>deflection </a:t>
            </a:r>
            <a:r>
              <a:rPr lang="en-US" sz="2000" u="sng" dirty="0"/>
              <a:t>d</a:t>
            </a:r>
            <a:r>
              <a:rPr lang="en-US" sz="2000" u="sng" dirty="0" smtClean="0"/>
              <a:t>uring </a:t>
            </a:r>
            <a:r>
              <a:rPr lang="en-US" sz="2000" u="sng" dirty="0"/>
              <a:t>e</a:t>
            </a:r>
            <a:r>
              <a:rPr lang="en-US" sz="2000" u="sng" dirty="0" smtClean="0"/>
              <a:t>xcavation</a:t>
            </a:r>
            <a:endParaRPr lang="en-US" sz="2000" u="sng" dirty="0"/>
          </a:p>
        </p:txBody>
      </p:sp>
      <p:sp>
        <p:nvSpPr>
          <p:cNvPr id="100368" name="Text Box 16"/>
          <p:cNvSpPr txBox="1">
            <a:spLocks noChangeAspect="1" noChangeArrowheads="1"/>
          </p:cNvSpPr>
          <p:nvPr/>
        </p:nvSpPr>
        <p:spPr bwMode="auto">
          <a:xfrm>
            <a:off x="4567238" y="766703"/>
            <a:ext cx="4733924" cy="400110"/>
          </a:xfrm>
          <a:prstGeom prst="rect">
            <a:avLst/>
          </a:prstGeom>
          <a:noFill/>
          <a:ln w="9525">
            <a:noFill/>
            <a:miter lim="800000"/>
            <a:headEnd/>
            <a:tailEnd/>
          </a:ln>
        </p:spPr>
        <p:txBody>
          <a:bodyPr wrap="square">
            <a:spAutoFit/>
          </a:bodyPr>
          <a:lstStyle/>
          <a:p>
            <a:r>
              <a:rPr lang="en-US" sz="2000" dirty="0" smtClean="0"/>
              <a:t>           Width </a:t>
            </a:r>
            <a:r>
              <a:rPr lang="en-US" sz="2000" dirty="0"/>
              <a:t>of </a:t>
            </a:r>
            <a:r>
              <a:rPr lang="en-US" sz="2000" dirty="0" smtClean="0"/>
              <a:t>cut </a:t>
            </a:r>
            <a:r>
              <a:rPr lang="en-US" sz="2000" dirty="0"/>
              <a:t>on </a:t>
            </a:r>
            <a:r>
              <a:rPr lang="en-US" sz="2000" dirty="0" smtClean="0"/>
              <a:t>surface</a:t>
            </a:r>
            <a:endParaRPr lang="en-US" sz="2000" dirty="0"/>
          </a:p>
        </p:txBody>
      </p:sp>
      <p:sp>
        <p:nvSpPr>
          <p:cNvPr id="100369" name="Line 17"/>
          <p:cNvSpPr>
            <a:spLocks noChangeAspect="1" noChangeShapeType="1"/>
          </p:cNvSpPr>
          <p:nvPr/>
        </p:nvSpPr>
        <p:spPr bwMode="auto">
          <a:xfrm flipV="1">
            <a:off x="979488" y="2343150"/>
            <a:ext cx="2630487" cy="74613"/>
          </a:xfrm>
          <a:prstGeom prst="line">
            <a:avLst/>
          </a:prstGeom>
          <a:noFill/>
          <a:ln w="12700">
            <a:solidFill>
              <a:srgbClr val="FF0000"/>
            </a:solidFill>
            <a:round/>
            <a:headEnd type="triangle" w="med" len="med"/>
            <a:tailEnd type="triangle" w="med" len="med"/>
          </a:ln>
        </p:spPr>
        <p:txBody>
          <a:bodyPr/>
          <a:lstStyle/>
          <a:p>
            <a:endParaRPr lang="en-US"/>
          </a:p>
        </p:txBody>
      </p:sp>
      <p:sp>
        <p:nvSpPr>
          <p:cNvPr id="100370" name="Text Box 18"/>
          <p:cNvSpPr txBox="1">
            <a:spLocks noChangeAspect="1" noChangeArrowheads="1"/>
          </p:cNvSpPr>
          <p:nvPr/>
        </p:nvSpPr>
        <p:spPr bwMode="auto">
          <a:xfrm>
            <a:off x="4748213" y="1290707"/>
            <a:ext cx="4527550" cy="707886"/>
          </a:xfrm>
          <a:prstGeom prst="rect">
            <a:avLst/>
          </a:prstGeom>
          <a:noFill/>
          <a:ln w="9525">
            <a:noFill/>
            <a:miter lim="800000"/>
            <a:headEnd/>
            <a:tailEnd/>
          </a:ln>
        </p:spPr>
        <p:txBody>
          <a:bodyPr wrap="square">
            <a:spAutoFit/>
          </a:bodyPr>
          <a:lstStyle/>
          <a:p>
            <a:r>
              <a:rPr lang="en-US" sz="2000" dirty="0"/>
              <a:t>Trench </a:t>
            </a:r>
            <a:r>
              <a:rPr lang="en-US" sz="2000" dirty="0" smtClean="0"/>
              <a:t>width </a:t>
            </a:r>
            <a:r>
              <a:rPr lang="en-US" sz="2000" dirty="0"/>
              <a:t>at </a:t>
            </a:r>
            <a:r>
              <a:rPr lang="en-US" sz="2000" dirty="0" smtClean="0"/>
              <a:t>planned </a:t>
            </a:r>
            <a:r>
              <a:rPr lang="en-US" sz="2000" dirty="0"/>
              <a:t>e</a:t>
            </a:r>
            <a:r>
              <a:rPr lang="en-US" sz="2000" dirty="0" smtClean="0"/>
              <a:t>levation of                installation.(</a:t>
            </a:r>
            <a:r>
              <a:rPr lang="en-US" sz="2000" dirty="0"/>
              <a:t>m</a:t>
            </a:r>
            <a:r>
              <a:rPr lang="en-US" sz="2000" dirty="0" smtClean="0"/>
              <a:t>idpoint </a:t>
            </a:r>
            <a:r>
              <a:rPr lang="en-US" sz="2000" dirty="0"/>
              <a:t>of </a:t>
            </a:r>
            <a:r>
              <a:rPr lang="en-US" sz="2000" dirty="0" smtClean="0"/>
              <a:t>pipe</a:t>
            </a:r>
            <a:r>
              <a:rPr lang="en-US" sz="1400" dirty="0"/>
              <a:t>)</a:t>
            </a:r>
          </a:p>
        </p:txBody>
      </p:sp>
      <p:sp>
        <p:nvSpPr>
          <p:cNvPr id="100372" name="Line 20"/>
          <p:cNvSpPr>
            <a:spLocks noChangeAspect="1" noChangeShapeType="1"/>
          </p:cNvSpPr>
          <p:nvPr/>
        </p:nvSpPr>
        <p:spPr bwMode="auto">
          <a:xfrm flipV="1">
            <a:off x="1355725" y="2868613"/>
            <a:ext cx="1727200" cy="0"/>
          </a:xfrm>
          <a:prstGeom prst="line">
            <a:avLst/>
          </a:prstGeom>
          <a:noFill/>
          <a:ln w="12700">
            <a:solidFill>
              <a:srgbClr val="FF0000"/>
            </a:solidFill>
            <a:round/>
            <a:headEnd type="triangle" w="med" len="med"/>
            <a:tailEnd type="triangle" w="med" len="med"/>
          </a:ln>
        </p:spPr>
        <p:txBody>
          <a:bodyPr/>
          <a:lstStyle/>
          <a:p>
            <a:endParaRPr lang="en-US"/>
          </a:p>
        </p:txBody>
      </p:sp>
      <p:sp>
        <p:nvSpPr>
          <p:cNvPr id="100412" name="Text Box 60"/>
          <p:cNvSpPr txBox="1">
            <a:spLocks noChangeAspect="1" noChangeArrowheads="1"/>
          </p:cNvSpPr>
          <p:nvPr/>
        </p:nvSpPr>
        <p:spPr bwMode="auto">
          <a:xfrm>
            <a:off x="1828800" y="4626114"/>
            <a:ext cx="6096000" cy="707886"/>
          </a:xfrm>
          <a:prstGeom prst="rect">
            <a:avLst/>
          </a:prstGeom>
          <a:noFill/>
          <a:ln w="9525">
            <a:noFill/>
            <a:miter lim="800000"/>
            <a:headEnd/>
            <a:tailEnd/>
          </a:ln>
        </p:spPr>
        <p:txBody>
          <a:bodyPr wrap="square">
            <a:spAutoFit/>
          </a:bodyPr>
          <a:lstStyle/>
          <a:p>
            <a:r>
              <a:rPr lang="en-US" sz="2000" u="sng" dirty="0"/>
              <a:t>This </a:t>
            </a:r>
            <a:r>
              <a:rPr lang="en-US" sz="2000" u="sng" dirty="0" smtClean="0"/>
              <a:t>type </a:t>
            </a:r>
            <a:r>
              <a:rPr lang="en-US" sz="2000" u="sng" dirty="0"/>
              <a:t>of </a:t>
            </a:r>
            <a:r>
              <a:rPr lang="en-US" sz="2000" u="sng" dirty="0" smtClean="0"/>
              <a:t>horizontal </a:t>
            </a:r>
            <a:r>
              <a:rPr lang="en-US" sz="2000" u="sng" dirty="0"/>
              <a:t>d</a:t>
            </a:r>
            <a:r>
              <a:rPr lang="en-US" sz="2000" u="sng" dirty="0" smtClean="0"/>
              <a:t>eflection </a:t>
            </a:r>
            <a:r>
              <a:rPr lang="en-US" sz="2000" u="sng" dirty="0"/>
              <a:t>is a </a:t>
            </a:r>
            <a:r>
              <a:rPr lang="en-US" sz="2000" u="sng" dirty="0" smtClean="0"/>
              <a:t>common </a:t>
            </a:r>
            <a:r>
              <a:rPr lang="en-US" sz="2000" u="sng" dirty="0"/>
              <a:t>o</a:t>
            </a:r>
            <a:r>
              <a:rPr lang="en-US" sz="2000" u="sng" dirty="0" smtClean="0"/>
              <a:t>ccurrence </a:t>
            </a:r>
            <a:r>
              <a:rPr lang="en-US" sz="2000" u="sng" dirty="0"/>
              <a:t>d</a:t>
            </a:r>
            <a:r>
              <a:rPr lang="en-US" sz="2000" u="sng" dirty="0" smtClean="0"/>
              <a:t>uring </a:t>
            </a:r>
            <a:r>
              <a:rPr lang="en-US" sz="2000" u="sng" dirty="0"/>
              <a:t>e</a:t>
            </a:r>
            <a:r>
              <a:rPr lang="en-US" sz="2000" u="sng" dirty="0" smtClean="0"/>
              <a:t>xcavation</a:t>
            </a:r>
            <a:r>
              <a:rPr lang="en-US" sz="2000" u="sng" dirty="0"/>
              <a:t>. Is it a </a:t>
            </a:r>
            <a:r>
              <a:rPr lang="en-US" sz="2000" u="sng" dirty="0" smtClean="0"/>
              <a:t>problem</a:t>
            </a:r>
            <a:r>
              <a:rPr lang="en-US" sz="2000" u="sng" dirty="0"/>
              <a:t>?</a:t>
            </a:r>
            <a:r>
              <a:rPr lang="en-US" sz="2000" dirty="0"/>
              <a:t> </a:t>
            </a:r>
          </a:p>
        </p:txBody>
      </p:sp>
      <p:sp>
        <p:nvSpPr>
          <p:cNvPr id="100413" name="Text Box 61"/>
          <p:cNvSpPr txBox="1">
            <a:spLocks noChangeAspect="1" noChangeArrowheads="1"/>
          </p:cNvSpPr>
          <p:nvPr/>
        </p:nvSpPr>
        <p:spPr bwMode="auto">
          <a:xfrm>
            <a:off x="92076" y="5334000"/>
            <a:ext cx="8991600" cy="1323439"/>
          </a:xfrm>
          <a:prstGeom prst="rect">
            <a:avLst/>
          </a:prstGeom>
          <a:noFill/>
          <a:ln w="9525">
            <a:noFill/>
            <a:miter lim="800000"/>
            <a:headEnd/>
            <a:tailEnd/>
          </a:ln>
        </p:spPr>
        <p:txBody>
          <a:bodyPr>
            <a:spAutoFit/>
          </a:bodyPr>
          <a:lstStyle/>
          <a:p>
            <a:r>
              <a:rPr lang="en-US" sz="2000" dirty="0"/>
              <a:t>It </a:t>
            </a:r>
            <a:r>
              <a:rPr lang="en-US" sz="2000" dirty="0" smtClean="0"/>
              <a:t>can </a:t>
            </a:r>
            <a:r>
              <a:rPr lang="en-US" sz="2000" dirty="0"/>
              <a:t>b</a:t>
            </a:r>
            <a:r>
              <a:rPr lang="en-US" sz="2000" dirty="0" smtClean="0"/>
              <a:t>e</a:t>
            </a:r>
            <a:r>
              <a:rPr lang="en-US" sz="2000" dirty="0"/>
              <a:t>… If </a:t>
            </a:r>
            <a:r>
              <a:rPr lang="en-US" sz="2000" dirty="0" smtClean="0"/>
              <a:t>your </a:t>
            </a:r>
            <a:r>
              <a:rPr lang="en-US" sz="2000" dirty="0"/>
              <a:t>t</a:t>
            </a:r>
            <a:r>
              <a:rPr lang="en-US" sz="2000" dirty="0" smtClean="0"/>
              <a:t>rench </a:t>
            </a:r>
            <a:r>
              <a:rPr lang="en-US" sz="2000" dirty="0"/>
              <a:t>w</a:t>
            </a:r>
            <a:r>
              <a:rPr lang="en-US" sz="2000" dirty="0" smtClean="0"/>
              <a:t>idth </a:t>
            </a:r>
            <a:r>
              <a:rPr lang="en-US" sz="2000" dirty="0"/>
              <a:t>c</a:t>
            </a:r>
            <a:r>
              <a:rPr lang="en-US" sz="2000" dirty="0" smtClean="0"/>
              <a:t>alculations </a:t>
            </a:r>
            <a:r>
              <a:rPr lang="en-US" sz="2000" dirty="0"/>
              <a:t>s</a:t>
            </a:r>
            <a:r>
              <a:rPr lang="en-US" sz="2000" dirty="0" smtClean="0"/>
              <a:t>imply </a:t>
            </a:r>
            <a:r>
              <a:rPr lang="en-US" sz="2000" dirty="0"/>
              <a:t>i</a:t>
            </a:r>
            <a:r>
              <a:rPr lang="en-US" sz="2000" dirty="0" smtClean="0"/>
              <a:t>ncluded </a:t>
            </a:r>
            <a:r>
              <a:rPr lang="en-US" sz="2000" dirty="0"/>
              <a:t>the </a:t>
            </a:r>
            <a:r>
              <a:rPr lang="en-US" sz="2000" dirty="0" smtClean="0"/>
              <a:t>greatest </a:t>
            </a:r>
            <a:r>
              <a:rPr lang="en-US" sz="2000" dirty="0"/>
              <a:t>o</a:t>
            </a:r>
            <a:r>
              <a:rPr lang="en-US" sz="2000" dirty="0" smtClean="0"/>
              <a:t>utside </a:t>
            </a:r>
            <a:r>
              <a:rPr lang="en-US" sz="2000" dirty="0"/>
              <a:t>d</a:t>
            </a:r>
            <a:r>
              <a:rPr lang="en-US" sz="2000" dirty="0" smtClean="0"/>
              <a:t>imension </a:t>
            </a:r>
            <a:r>
              <a:rPr lang="en-US" sz="2000" dirty="0"/>
              <a:t>of the </a:t>
            </a:r>
            <a:r>
              <a:rPr lang="en-US" sz="2000" dirty="0" smtClean="0"/>
              <a:t>pipe </a:t>
            </a:r>
            <a:r>
              <a:rPr lang="en-US" sz="2000" dirty="0"/>
              <a:t>and to it you </a:t>
            </a:r>
            <a:r>
              <a:rPr lang="en-US" sz="2000" dirty="0" smtClean="0"/>
              <a:t>added </a:t>
            </a:r>
            <a:r>
              <a:rPr lang="en-US" sz="2000" dirty="0"/>
              <a:t>2’ (1’ on </a:t>
            </a:r>
            <a:r>
              <a:rPr lang="en-US" sz="2000" dirty="0" smtClean="0"/>
              <a:t>each </a:t>
            </a:r>
            <a:r>
              <a:rPr lang="en-US" sz="2000" dirty="0"/>
              <a:t>s</a:t>
            </a:r>
            <a:r>
              <a:rPr lang="en-US" sz="2000" dirty="0" smtClean="0"/>
              <a:t>ide </a:t>
            </a:r>
            <a:r>
              <a:rPr lang="en-US" sz="2000" dirty="0"/>
              <a:t>of the </a:t>
            </a:r>
            <a:r>
              <a:rPr lang="en-US" sz="2000" dirty="0" smtClean="0"/>
              <a:t>pipe</a:t>
            </a:r>
            <a:r>
              <a:rPr lang="en-US" sz="2000" dirty="0"/>
              <a:t>), and </a:t>
            </a:r>
            <a:r>
              <a:rPr lang="en-US" sz="2000" dirty="0" smtClean="0"/>
              <a:t>failed </a:t>
            </a:r>
            <a:r>
              <a:rPr lang="en-US" sz="2000" dirty="0"/>
              <a:t>to </a:t>
            </a:r>
            <a:r>
              <a:rPr lang="en-US" sz="2000" dirty="0" smtClean="0"/>
              <a:t>recognize </a:t>
            </a:r>
            <a:r>
              <a:rPr lang="en-US" sz="2000" dirty="0"/>
              <a:t>the </a:t>
            </a:r>
            <a:r>
              <a:rPr lang="en-US" sz="2000" dirty="0" smtClean="0"/>
              <a:t>deflection </a:t>
            </a:r>
            <a:r>
              <a:rPr lang="en-US" sz="2000" dirty="0"/>
              <a:t>that </a:t>
            </a:r>
            <a:r>
              <a:rPr lang="en-US" sz="2000" dirty="0" smtClean="0"/>
              <a:t>routinely </a:t>
            </a:r>
            <a:r>
              <a:rPr lang="en-US" sz="2000" dirty="0"/>
              <a:t>o</a:t>
            </a:r>
            <a:r>
              <a:rPr lang="en-US" sz="2000" dirty="0" smtClean="0"/>
              <a:t>ccurs</a:t>
            </a:r>
            <a:r>
              <a:rPr lang="en-US" sz="2000" dirty="0"/>
              <a:t>, you </a:t>
            </a:r>
            <a:r>
              <a:rPr lang="en-US" sz="2000" dirty="0" smtClean="0"/>
              <a:t>will </a:t>
            </a:r>
            <a:r>
              <a:rPr lang="en-US" sz="2000" dirty="0"/>
              <a:t>h</a:t>
            </a:r>
            <a:r>
              <a:rPr lang="en-US" sz="2000" dirty="0" smtClean="0"/>
              <a:t>ave </a:t>
            </a:r>
            <a:r>
              <a:rPr lang="en-US" sz="2000" dirty="0"/>
              <a:t>i</a:t>
            </a:r>
            <a:r>
              <a:rPr lang="en-US" sz="2000" dirty="0" smtClean="0"/>
              <a:t>nsufficient </a:t>
            </a:r>
            <a:r>
              <a:rPr lang="en-US" sz="2000" dirty="0"/>
              <a:t>w</a:t>
            </a:r>
            <a:r>
              <a:rPr lang="en-US" sz="2000" dirty="0" smtClean="0"/>
              <a:t>idth </a:t>
            </a:r>
            <a:r>
              <a:rPr lang="en-US" sz="2000" dirty="0"/>
              <a:t>at the </a:t>
            </a:r>
            <a:r>
              <a:rPr lang="en-US" sz="2000" dirty="0" smtClean="0"/>
              <a:t>point </a:t>
            </a:r>
            <a:r>
              <a:rPr lang="en-US" sz="2000" dirty="0"/>
              <a:t>of </a:t>
            </a:r>
            <a:r>
              <a:rPr lang="en-US" sz="2000" dirty="0" smtClean="0"/>
              <a:t>installation </a:t>
            </a:r>
            <a:r>
              <a:rPr lang="en-US" sz="2000" dirty="0"/>
              <a:t>(Midpoint of the </a:t>
            </a:r>
            <a:r>
              <a:rPr lang="en-US" sz="2000" dirty="0" smtClean="0"/>
              <a:t>pipe</a:t>
            </a:r>
            <a:r>
              <a:rPr lang="en-US" sz="2000" dirty="0"/>
              <a:t>), as </a:t>
            </a:r>
            <a:r>
              <a:rPr lang="en-US" sz="2000" dirty="0" smtClean="0"/>
              <a:t>illustrated </a:t>
            </a:r>
            <a:r>
              <a:rPr lang="en-US" sz="2000" dirty="0"/>
              <a:t>a</a:t>
            </a:r>
            <a:r>
              <a:rPr lang="en-US" sz="2000" dirty="0" smtClean="0"/>
              <a:t>bove</a:t>
            </a:r>
            <a:r>
              <a:rPr lang="en-US" sz="2000" dirty="0"/>
              <a:t>.</a:t>
            </a:r>
          </a:p>
        </p:txBody>
      </p:sp>
      <p:grpSp>
        <p:nvGrpSpPr>
          <p:cNvPr id="10" name="Group 78"/>
          <p:cNvGrpSpPr>
            <a:grpSpLocks/>
          </p:cNvGrpSpPr>
          <p:nvPr/>
        </p:nvGrpSpPr>
        <p:grpSpPr bwMode="auto">
          <a:xfrm>
            <a:off x="914400" y="2590800"/>
            <a:ext cx="2743200" cy="609600"/>
            <a:chOff x="576" y="1632"/>
            <a:chExt cx="1728" cy="384"/>
          </a:xfrm>
        </p:grpSpPr>
        <p:sp>
          <p:nvSpPr>
            <p:cNvPr id="78887" name="Line 74"/>
            <p:cNvSpPr>
              <a:spLocks noChangeShapeType="1"/>
            </p:cNvSpPr>
            <p:nvPr/>
          </p:nvSpPr>
          <p:spPr bwMode="auto">
            <a:xfrm flipH="1">
              <a:off x="2064" y="1632"/>
              <a:ext cx="240" cy="384"/>
            </a:xfrm>
            <a:prstGeom prst="line">
              <a:avLst/>
            </a:prstGeom>
            <a:noFill/>
            <a:ln w="28575">
              <a:solidFill>
                <a:srgbClr val="FF0000"/>
              </a:solidFill>
              <a:prstDash val="lgDash"/>
              <a:round/>
              <a:headEnd/>
              <a:tailEnd/>
            </a:ln>
          </p:spPr>
          <p:txBody>
            <a:bodyPr/>
            <a:lstStyle/>
            <a:p>
              <a:endParaRPr lang="en-US"/>
            </a:p>
          </p:txBody>
        </p:sp>
        <p:sp>
          <p:nvSpPr>
            <p:cNvPr id="78888" name="Line 75"/>
            <p:cNvSpPr>
              <a:spLocks noChangeShapeType="1"/>
            </p:cNvSpPr>
            <p:nvPr/>
          </p:nvSpPr>
          <p:spPr bwMode="auto">
            <a:xfrm flipH="1">
              <a:off x="768" y="2016"/>
              <a:ext cx="1296" cy="0"/>
            </a:xfrm>
            <a:prstGeom prst="line">
              <a:avLst/>
            </a:prstGeom>
            <a:noFill/>
            <a:ln w="28575">
              <a:solidFill>
                <a:srgbClr val="FF0000"/>
              </a:solidFill>
              <a:prstDash val="lgDash"/>
              <a:round/>
              <a:headEnd/>
              <a:tailEnd/>
            </a:ln>
          </p:spPr>
          <p:txBody>
            <a:bodyPr/>
            <a:lstStyle/>
            <a:p>
              <a:endParaRPr lang="en-US"/>
            </a:p>
          </p:txBody>
        </p:sp>
        <p:sp>
          <p:nvSpPr>
            <p:cNvPr id="78889" name="Line 76"/>
            <p:cNvSpPr>
              <a:spLocks noChangeShapeType="1"/>
            </p:cNvSpPr>
            <p:nvPr/>
          </p:nvSpPr>
          <p:spPr bwMode="auto">
            <a:xfrm>
              <a:off x="576" y="1632"/>
              <a:ext cx="192" cy="384"/>
            </a:xfrm>
            <a:prstGeom prst="line">
              <a:avLst/>
            </a:prstGeom>
            <a:noFill/>
            <a:ln w="28575">
              <a:solidFill>
                <a:srgbClr val="FF0000"/>
              </a:solidFill>
              <a:prstDash val="lgDash"/>
              <a:round/>
              <a:headEnd/>
              <a:tailEnd/>
            </a:ln>
          </p:spPr>
          <p:txBody>
            <a:bodyPr/>
            <a:lstStyle/>
            <a:p>
              <a:endParaRPr lang="en-US"/>
            </a:p>
          </p:txBody>
        </p:sp>
      </p:grpSp>
      <p:cxnSp>
        <p:nvCxnSpPr>
          <p:cNvPr id="16" name="Straight Arrow Connector 15"/>
          <p:cNvCxnSpPr/>
          <p:nvPr/>
        </p:nvCxnSpPr>
        <p:spPr>
          <a:xfrm flipH="1">
            <a:off x="2286000" y="914400"/>
            <a:ext cx="2743200" cy="14605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263776" y="1828800"/>
            <a:ext cx="2484437" cy="995363"/>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88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p:cNvSpPr>
            <a:spLocks noGrp="1"/>
          </p:cNvSpPr>
          <p:nvPr>
            <p:ph type="sldNum" sz="quarter" idx="4294967295"/>
          </p:nvPr>
        </p:nvSpPr>
        <p:spPr>
          <a:xfrm>
            <a:off x="6553200" y="6356350"/>
            <a:ext cx="2133600" cy="365125"/>
          </a:xfrm>
          <a:prstGeom prst="rect">
            <a:avLst/>
          </a:prstGeom>
          <a:noFill/>
        </p:spPr>
        <p:txBody>
          <a:bodyPr/>
          <a:lstStyle/>
          <a:p>
            <a:r>
              <a:rPr lang="en-US" dirty="0" smtClean="0"/>
              <a:t> </a:t>
            </a:r>
          </a:p>
        </p:txBody>
      </p:sp>
      <p:sp>
        <p:nvSpPr>
          <p:cNvPr id="79875" name="Rectangle 1143"/>
          <p:cNvSpPr>
            <a:spLocks noChangeArrowheads="1"/>
          </p:cNvSpPr>
          <p:nvPr/>
        </p:nvSpPr>
        <p:spPr bwMode="auto">
          <a:xfrm>
            <a:off x="723900" y="4560888"/>
            <a:ext cx="1174750" cy="685800"/>
          </a:xfrm>
          <a:prstGeom prst="rect">
            <a:avLst/>
          </a:prstGeom>
          <a:solidFill>
            <a:srgbClr val="969696"/>
          </a:solidFill>
          <a:ln w="9525">
            <a:noFill/>
            <a:miter lim="800000"/>
            <a:headEnd/>
            <a:tailEnd/>
          </a:ln>
        </p:spPr>
        <p:txBody>
          <a:bodyPr wrap="none" anchor="ctr"/>
          <a:lstStyle/>
          <a:p>
            <a:endParaRPr lang="en-US"/>
          </a:p>
        </p:txBody>
      </p:sp>
      <p:sp>
        <p:nvSpPr>
          <p:cNvPr id="79877" name="Text Box 1058"/>
          <p:cNvSpPr txBox="1">
            <a:spLocks noChangeArrowheads="1"/>
          </p:cNvSpPr>
          <p:nvPr/>
        </p:nvSpPr>
        <p:spPr bwMode="auto">
          <a:xfrm>
            <a:off x="2286000" y="0"/>
            <a:ext cx="4648200" cy="457200"/>
          </a:xfrm>
          <a:prstGeom prst="rect">
            <a:avLst/>
          </a:prstGeom>
          <a:noFill/>
          <a:ln w="9525">
            <a:noFill/>
            <a:miter lim="800000"/>
            <a:headEnd/>
            <a:tailEnd/>
          </a:ln>
        </p:spPr>
        <p:txBody>
          <a:bodyPr>
            <a:spAutoFit/>
          </a:bodyPr>
          <a:lstStyle/>
          <a:p>
            <a:pPr algn="ctr"/>
            <a:r>
              <a:rPr lang="en-US" sz="2400"/>
              <a:t>Quality Assurance</a:t>
            </a:r>
          </a:p>
        </p:txBody>
      </p:sp>
      <p:sp>
        <p:nvSpPr>
          <p:cNvPr id="79878" name="Text Box 1059"/>
          <p:cNvSpPr txBox="1">
            <a:spLocks noChangeArrowheads="1"/>
          </p:cNvSpPr>
          <p:nvPr/>
        </p:nvSpPr>
        <p:spPr bwMode="auto">
          <a:xfrm>
            <a:off x="1685131" y="371475"/>
            <a:ext cx="6096000" cy="396875"/>
          </a:xfrm>
          <a:prstGeom prst="rect">
            <a:avLst/>
          </a:prstGeom>
          <a:noFill/>
          <a:ln w="9525">
            <a:noFill/>
            <a:miter lim="800000"/>
            <a:headEnd/>
            <a:tailEnd/>
          </a:ln>
        </p:spPr>
        <p:txBody>
          <a:bodyPr>
            <a:spAutoFit/>
          </a:bodyPr>
          <a:lstStyle/>
          <a:p>
            <a:pPr algn="ctr"/>
            <a:r>
              <a:rPr lang="en-US" sz="2000" dirty="0"/>
              <a:t>Pipe Replacement Operations</a:t>
            </a:r>
          </a:p>
        </p:txBody>
      </p:sp>
      <p:pic>
        <p:nvPicPr>
          <p:cNvPr id="79879" name="Picture 106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7968" y="804863"/>
            <a:ext cx="4208463" cy="3155950"/>
          </a:xfrm>
          <a:prstGeom prst="rect">
            <a:avLst/>
          </a:prstGeom>
          <a:noFill/>
          <a:ln w="38100">
            <a:solidFill>
              <a:schemeClr val="accent1"/>
            </a:solidFill>
            <a:miter lim="800000"/>
            <a:headEnd/>
            <a:tailEnd/>
          </a:ln>
        </p:spPr>
      </p:pic>
      <p:grpSp>
        <p:nvGrpSpPr>
          <p:cNvPr id="79880" name="Group 1075"/>
          <p:cNvGrpSpPr>
            <a:grpSpLocks/>
          </p:cNvGrpSpPr>
          <p:nvPr/>
        </p:nvGrpSpPr>
        <p:grpSpPr bwMode="auto">
          <a:xfrm>
            <a:off x="914400" y="2590800"/>
            <a:ext cx="2743200" cy="609600"/>
            <a:chOff x="576" y="1632"/>
            <a:chExt cx="1728" cy="384"/>
          </a:xfrm>
        </p:grpSpPr>
        <p:sp>
          <p:nvSpPr>
            <p:cNvPr id="79967" name="Line 1076"/>
            <p:cNvSpPr>
              <a:spLocks noChangeShapeType="1"/>
            </p:cNvSpPr>
            <p:nvPr/>
          </p:nvSpPr>
          <p:spPr bwMode="auto">
            <a:xfrm flipH="1">
              <a:off x="2064" y="1632"/>
              <a:ext cx="240" cy="384"/>
            </a:xfrm>
            <a:prstGeom prst="line">
              <a:avLst/>
            </a:prstGeom>
            <a:noFill/>
            <a:ln w="28575">
              <a:solidFill>
                <a:srgbClr val="FF0000"/>
              </a:solidFill>
              <a:prstDash val="lgDash"/>
              <a:round/>
              <a:headEnd/>
              <a:tailEnd/>
            </a:ln>
          </p:spPr>
          <p:txBody>
            <a:bodyPr/>
            <a:lstStyle/>
            <a:p>
              <a:endParaRPr lang="en-US"/>
            </a:p>
          </p:txBody>
        </p:sp>
        <p:sp>
          <p:nvSpPr>
            <p:cNvPr id="79968" name="Line 1077"/>
            <p:cNvSpPr>
              <a:spLocks noChangeShapeType="1"/>
            </p:cNvSpPr>
            <p:nvPr/>
          </p:nvSpPr>
          <p:spPr bwMode="auto">
            <a:xfrm flipH="1">
              <a:off x="768" y="2016"/>
              <a:ext cx="1296" cy="0"/>
            </a:xfrm>
            <a:prstGeom prst="line">
              <a:avLst/>
            </a:prstGeom>
            <a:noFill/>
            <a:ln w="28575">
              <a:solidFill>
                <a:srgbClr val="FF0000"/>
              </a:solidFill>
              <a:prstDash val="lgDash"/>
              <a:round/>
              <a:headEnd/>
              <a:tailEnd/>
            </a:ln>
          </p:spPr>
          <p:txBody>
            <a:bodyPr/>
            <a:lstStyle/>
            <a:p>
              <a:endParaRPr lang="en-US"/>
            </a:p>
          </p:txBody>
        </p:sp>
        <p:sp>
          <p:nvSpPr>
            <p:cNvPr id="79969" name="Line 1078"/>
            <p:cNvSpPr>
              <a:spLocks noChangeShapeType="1"/>
            </p:cNvSpPr>
            <p:nvPr/>
          </p:nvSpPr>
          <p:spPr bwMode="auto">
            <a:xfrm>
              <a:off x="576" y="1632"/>
              <a:ext cx="192" cy="384"/>
            </a:xfrm>
            <a:prstGeom prst="line">
              <a:avLst/>
            </a:prstGeom>
            <a:noFill/>
            <a:ln w="28575">
              <a:solidFill>
                <a:srgbClr val="FF0000"/>
              </a:solidFill>
              <a:prstDash val="lgDash"/>
              <a:round/>
              <a:headEnd/>
              <a:tailEnd/>
            </a:ln>
          </p:spPr>
          <p:txBody>
            <a:bodyPr/>
            <a:lstStyle/>
            <a:p>
              <a:endParaRPr lang="en-US"/>
            </a:p>
          </p:txBody>
        </p:sp>
      </p:grpSp>
      <p:sp>
        <p:nvSpPr>
          <p:cNvPr id="104506" name="Text Box 1082"/>
          <p:cNvSpPr txBox="1">
            <a:spLocks noChangeAspect="1" noChangeArrowheads="1"/>
          </p:cNvSpPr>
          <p:nvPr/>
        </p:nvSpPr>
        <p:spPr bwMode="auto">
          <a:xfrm>
            <a:off x="4724400" y="1219200"/>
            <a:ext cx="4191000" cy="738664"/>
          </a:xfrm>
          <a:prstGeom prst="rect">
            <a:avLst/>
          </a:prstGeom>
          <a:noFill/>
          <a:ln w="9525">
            <a:noFill/>
            <a:miter lim="800000"/>
            <a:headEnd/>
            <a:tailEnd/>
          </a:ln>
        </p:spPr>
        <p:txBody>
          <a:bodyPr>
            <a:spAutoFit/>
          </a:bodyPr>
          <a:lstStyle/>
          <a:p>
            <a:r>
              <a:rPr lang="en-US" sz="1400" dirty="0"/>
              <a:t>As a </a:t>
            </a:r>
            <a:r>
              <a:rPr lang="en-US" sz="1400" dirty="0" smtClean="0"/>
              <a:t>rule</a:t>
            </a:r>
            <a:r>
              <a:rPr lang="en-US" sz="1400" dirty="0"/>
              <a:t>, </a:t>
            </a:r>
            <a:r>
              <a:rPr lang="en-US" sz="1400" dirty="0" smtClean="0"/>
              <a:t>horizontal </a:t>
            </a:r>
            <a:r>
              <a:rPr lang="en-US" sz="1400" dirty="0"/>
              <a:t>d</a:t>
            </a:r>
            <a:r>
              <a:rPr lang="en-US" sz="1400" dirty="0" smtClean="0"/>
              <a:t>eflection </a:t>
            </a:r>
            <a:r>
              <a:rPr lang="en-US" sz="1400" dirty="0"/>
              <a:t>c</a:t>
            </a:r>
            <a:r>
              <a:rPr lang="en-US" sz="1400" dirty="0" smtClean="0"/>
              <a:t>annot </a:t>
            </a:r>
            <a:r>
              <a:rPr lang="en-US" sz="1400" dirty="0"/>
              <a:t>b</a:t>
            </a:r>
            <a:r>
              <a:rPr lang="en-US" sz="1400" dirty="0" smtClean="0"/>
              <a:t>e </a:t>
            </a:r>
            <a:r>
              <a:rPr lang="en-US" sz="1400" dirty="0"/>
              <a:t>e</a:t>
            </a:r>
            <a:r>
              <a:rPr lang="en-US" sz="1400" dirty="0" smtClean="0"/>
              <a:t>liminated </a:t>
            </a:r>
            <a:r>
              <a:rPr lang="en-US" sz="1400" dirty="0"/>
              <a:t>d</a:t>
            </a:r>
            <a:r>
              <a:rPr lang="en-US" sz="1400" dirty="0" smtClean="0"/>
              <a:t>uring </a:t>
            </a:r>
            <a:r>
              <a:rPr lang="en-US" sz="1400" dirty="0"/>
              <a:t>e</a:t>
            </a:r>
            <a:r>
              <a:rPr lang="en-US" sz="1400" dirty="0" smtClean="0"/>
              <a:t>xcavation</a:t>
            </a:r>
            <a:r>
              <a:rPr lang="en-US" sz="1400" dirty="0"/>
              <a:t>, but it is </a:t>
            </a:r>
            <a:r>
              <a:rPr lang="en-US" sz="1400" dirty="0" smtClean="0"/>
              <a:t>possible </a:t>
            </a:r>
            <a:r>
              <a:rPr lang="en-US" sz="1400" dirty="0"/>
              <a:t>to </a:t>
            </a:r>
            <a:r>
              <a:rPr lang="en-US" sz="1400" dirty="0" smtClean="0"/>
              <a:t>minimize it </a:t>
            </a:r>
            <a:r>
              <a:rPr lang="en-US" sz="1400" dirty="0"/>
              <a:t/>
            </a:r>
            <a:br>
              <a:rPr lang="en-US" sz="1400" dirty="0"/>
            </a:br>
            <a:r>
              <a:rPr lang="en-US" sz="1400" dirty="0"/>
              <a:t>If:</a:t>
            </a:r>
          </a:p>
        </p:txBody>
      </p:sp>
      <p:sp>
        <p:nvSpPr>
          <p:cNvPr id="79882" name="Text Box 1086"/>
          <p:cNvSpPr txBox="1">
            <a:spLocks noChangeAspect="1" noChangeArrowheads="1"/>
          </p:cNvSpPr>
          <p:nvPr/>
        </p:nvSpPr>
        <p:spPr bwMode="auto">
          <a:xfrm>
            <a:off x="4648200" y="768350"/>
            <a:ext cx="4495800" cy="400110"/>
          </a:xfrm>
          <a:prstGeom prst="rect">
            <a:avLst/>
          </a:prstGeom>
          <a:noFill/>
          <a:ln w="9525">
            <a:noFill/>
            <a:miter lim="800000"/>
            <a:headEnd/>
            <a:tailEnd/>
          </a:ln>
        </p:spPr>
        <p:txBody>
          <a:bodyPr wrap="square">
            <a:spAutoFit/>
          </a:bodyPr>
          <a:lstStyle/>
          <a:p>
            <a:r>
              <a:rPr lang="en-US" sz="2000" u="sng" dirty="0"/>
              <a:t>Horizontal </a:t>
            </a:r>
            <a:r>
              <a:rPr lang="en-US" sz="2000" u="sng" dirty="0" smtClean="0"/>
              <a:t>deflection </a:t>
            </a:r>
            <a:r>
              <a:rPr lang="en-US" sz="2000" u="sng" dirty="0"/>
              <a:t>d</a:t>
            </a:r>
            <a:r>
              <a:rPr lang="en-US" sz="2000" u="sng" dirty="0" smtClean="0"/>
              <a:t>uring </a:t>
            </a:r>
            <a:r>
              <a:rPr lang="en-US" sz="2000" u="sng" dirty="0"/>
              <a:t>e</a:t>
            </a:r>
            <a:r>
              <a:rPr lang="en-US" sz="2000" u="sng" dirty="0" smtClean="0"/>
              <a:t>xcavation</a:t>
            </a:r>
            <a:endParaRPr lang="en-US" sz="2000" u="sng" dirty="0"/>
          </a:p>
        </p:txBody>
      </p:sp>
      <p:sp>
        <p:nvSpPr>
          <p:cNvPr id="79883" name="Rectangle 1141"/>
          <p:cNvSpPr>
            <a:spLocks noChangeAspect="1" noChangeArrowheads="1"/>
          </p:cNvSpPr>
          <p:nvPr/>
        </p:nvSpPr>
        <p:spPr bwMode="auto">
          <a:xfrm>
            <a:off x="723900" y="4572000"/>
            <a:ext cx="427038" cy="138113"/>
          </a:xfrm>
          <a:prstGeom prst="rect">
            <a:avLst/>
          </a:prstGeom>
          <a:solidFill>
            <a:srgbClr val="969696"/>
          </a:solidFill>
          <a:ln w="9525">
            <a:noFill/>
            <a:miter lim="800000"/>
            <a:headEnd/>
            <a:tailEnd/>
          </a:ln>
        </p:spPr>
        <p:txBody>
          <a:bodyPr wrap="none" anchor="ctr"/>
          <a:lstStyle/>
          <a:p>
            <a:endParaRPr lang="en-US"/>
          </a:p>
        </p:txBody>
      </p:sp>
      <p:sp>
        <p:nvSpPr>
          <p:cNvPr id="79884" name="Rectangle 1142"/>
          <p:cNvSpPr>
            <a:spLocks noChangeAspect="1" noChangeArrowheads="1"/>
          </p:cNvSpPr>
          <p:nvPr/>
        </p:nvSpPr>
        <p:spPr bwMode="auto">
          <a:xfrm>
            <a:off x="1471613" y="4572000"/>
            <a:ext cx="427037" cy="138113"/>
          </a:xfrm>
          <a:prstGeom prst="rect">
            <a:avLst/>
          </a:prstGeom>
          <a:solidFill>
            <a:srgbClr val="969696"/>
          </a:solidFill>
          <a:ln w="9525">
            <a:noFill/>
            <a:miter lim="800000"/>
            <a:headEnd/>
            <a:tailEnd/>
          </a:ln>
        </p:spPr>
        <p:txBody>
          <a:bodyPr wrap="none" anchor="ctr"/>
          <a:lstStyle/>
          <a:p>
            <a:endParaRPr lang="en-US"/>
          </a:p>
        </p:txBody>
      </p:sp>
      <p:sp>
        <p:nvSpPr>
          <p:cNvPr id="79885" name="Line 1144"/>
          <p:cNvSpPr>
            <a:spLocks noChangeAspect="1" noChangeShapeType="1"/>
          </p:cNvSpPr>
          <p:nvPr/>
        </p:nvSpPr>
        <p:spPr bwMode="auto">
          <a:xfrm>
            <a:off x="457200" y="4524375"/>
            <a:ext cx="266700" cy="0"/>
          </a:xfrm>
          <a:prstGeom prst="line">
            <a:avLst/>
          </a:prstGeom>
          <a:noFill/>
          <a:ln w="76200">
            <a:solidFill>
              <a:schemeClr val="tx1"/>
            </a:solidFill>
            <a:round/>
            <a:headEnd/>
            <a:tailEnd/>
          </a:ln>
        </p:spPr>
        <p:txBody>
          <a:bodyPr/>
          <a:lstStyle/>
          <a:p>
            <a:endParaRPr lang="en-US"/>
          </a:p>
        </p:txBody>
      </p:sp>
      <p:sp>
        <p:nvSpPr>
          <p:cNvPr id="79886" name="Line 1145"/>
          <p:cNvSpPr>
            <a:spLocks noChangeAspect="1" noChangeShapeType="1"/>
          </p:cNvSpPr>
          <p:nvPr/>
        </p:nvSpPr>
        <p:spPr bwMode="auto">
          <a:xfrm>
            <a:off x="723900" y="4495800"/>
            <a:ext cx="0" cy="747713"/>
          </a:xfrm>
          <a:prstGeom prst="line">
            <a:avLst/>
          </a:prstGeom>
          <a:noFill/>
          <a:ln w="38100">
            <a:solidFill>
              <a:schemeClr val="tx1"/>
            </a:solidFill>
            <a:round/>
            <a:headEnd/>
            <a:tailEnd/>
          </a:ln>
        </p:spPr>
        <p:txBody>
          <a:bodyPr/>
          <a:lstStyle/>
          <a:p>
            <a:endParaRPr lang="en-US"/>
          </a:p>
        </p:txBody>
      </p:sp>
      <p:sp>
        <p:nvSpPr>
          <p:cNvPr id="79887" name="Line 1146"/>
          <p:cNvSpPr>
            <a:spLocks noChangeAspect="1" noChangeShapeType="1"/>
          </p:cNvSpPr>
          <p:nvPr/>
        </p:nvSpPr>
        <p:spPr bwMode="auto">
          <a:xfrm>
            <a:off x="723900" y="5243513"/>
            <a:ext cx="1174750" cy="0"/>
          </a:xfrm>
          <a:prstGeom prst="line">
            <a:avLst/>
          </a:prstGeom>
          <a:noFill/>
          <a:ln w="38100">
            <a:solidFill>
              <a:schemeClr val="tx1"/>
            </a:solidFill>
            <a:round/>
            <a:headEnd/>
            <a:tailEnd/>
          </a:ln>
        </p:spPr>
        <p:txBody>
          <a:bodyPr/>
          <a:lstStyle/>
          <a:p>
            <a:endParaRPr lang="en-US"/>
          </a:p>
        </p:txBody>
      </p:sp>
      <p:sp>
        <p:nvSpPr>
          <p:cNvPr id="79888" name="Line 1147"/>
          <p:cNvSpPr>
            <a:spLocks noChangeAspect="1" noChangeShapeType="1"/>
          </p:cNvSpPr>
          <p:nvPr/>
        </p:nvSpPr>
        <p:spPr bwMode="auto">
          <a:xfrm flipV="1">
            <a:off x="1898650" y="4495800"/>
            <a:ext cx="0" cy="747713"/>
          </a:xfrm>
          <a:prstGeom prst="line">
            <a:avLst/>
          </a:prstGeom>
          <a:noFill/>
          <a:ln w="38100">
            <a:solidFill>
              <a:schemeClr val="tx1"/>
            </a:solidFill>
            <a:round/>
            <a:headEnd/>
            <a:tailEnd/>
          </a:ln>
        </p:spPr>
        <p:txBody>
          <a:bodyPr/>
          <a:lstStyle/>
          <a:p>
            <a:endParaRPr lang="en-US"/>
          </a:p>
        </p:txBody>
      </p:sp>
      <p:sp>
        <p:nvSpPr>
          <p:cNvPr id="79889" name="Line 1148"/>
          <p:cNvSpPr>
            <a:spLocks noChangeAspect="1" noChangeShapeType="1"/>
          </p:cNvSpPr>
          <p:nvPr/>
        </p:nvSpPr>
        <p:spPr bwMode="auto">
          <a:xfrm>
            <a:off x="1898650" y="4524375"/>
            <a:ext cx="212725" cy="0"/>
          </a:xfrm>
          <a:prstGeom prst="line">
            <a:avLst/>
          </a:prstGeom>
          <a:noFill/>
          <a:ln w="76200">
            <a:solidFill>
              <a:schemeClr val="tx1"/>
            </a:solidFill>
            <a:round/>
            <a:headEnd/>
            <a:tailEnd/>
          </a:ln>
        </p:spPr>
        <p:txBody>
          <a:bodyPr/>
          <a:lstStyle/>
          <a:p>
            <a:endParaRPr lang="en-US"/>
          </a:p>
        </p:txBody>
      </p:sp>
      <p:sp>
        <p:nvSpPr>
          <p:cNvPr id="104573" name="Line 1149"/>
          <p:cNvSpPr>
            <a:spLocks noChangeAspect="1" noChangeShapeType="1"/>
          </p:cNvSpPr>
          <p:nvPr/>
        </p:nvSpPr>
        <p:spPr bwMode="auto">
          <a:xfrm>
            <a:off x="720725" y="4524375"/>
            <a:ext cx="1174750" cy="0"/>
          </a:xfrm>
          <a:prstGeom prst="line">
            <a:avLst/>
          </a:prstGeom>
          <a:noFill/>
          <a:ln w="76200">
            <a:solidFill>
              <a:schemeClr val="tx1"/>
            </a:solidFill>
            <a:round/>
            <a:headEnd/>
            <a:tailEnd/>
          </a:ln>
        </p:spPr>
        <p:txBody>
          <a:bodyPr/>
          <a:lstStyle/>
          <a:p>
            <a:endParaRPr lang="en-US"/>
          </a:p>
        </p:txBody>
      </p:sp>
      <p:sp>
        <p:nvSpPr>
          <p:cNvPr id="104584" name="Text Box 1160"/>
          <p:cNvSpPr txBox="1">
            <a:spLocks noChangeArrowheads="1"/>
          </p:cNvSpPr>
          <p:nvPr/>
        </p:nvSpPr>
        <p:spPr bwMode="auto">
          <a:xfrm>
            <a:off x="2133600" y="4495800"/>
            <a:ext cx="1828800" cy="738664"/>
          </a:xfrm>
          <a:prstGeom prst="rect">
            <a:avLst/>
          </a:prstGeom>
          <a:noFill/>
          <a:ln w="9525">
            <a:noFill/>
            <a:miter lim="800000"/>
            <a:headEnd/>
            <a:tailEnd/>
          </a:ln>
        </p:spPr>
        <p:txBody>
          <a:bodyPr>
            <a:spAutoFit/>
          </a:bodyPr>
          <a:lstStyle/>
          <a:p>
            <a:r>
              <a:rPr lang="en-US" sz="1400" dirty="0"/>
              <a:t>Remove </a:t>
            </a:r>
            <a:r>
              <a:rPr lang="en-US" sz="1400" dirty="0" smtClean="0"/>
              <a:t>bituminous </a:t>
            </a:r>
            <a:r>
              <a:rPr lang="en-US" sz="1400" dirty="0"/>
              <a:t>w</a:t>
            </a:r>
            <a:r>
              <a:rPr lang="en-US" sz="1400" dirty="0" smtClean="0"/>
              <a:t>earing </a:t>
            </a:r>
            <a:r>
              <a:rPr lang="en-US" sz="1400" dirty="0"/>
              <a:t>and </a:t>
            </a:r>
            <a:r>
              <a:rPr lang="en-US" sz="1400" dirty="0" smtClean="0"/>
              <a:t>base </a:t>
            </a:r>
            <a:r>
              <a:rPr lang="en-US" sz="1400" dirty="0"/>
              <a:t>c</a:t>
            </a:r>
            <a:r>
              <a:rPr lang="en-US" sz="1400" dirty="0" smtClean="0"/>
              <a:t>ourse</a:t>
            </a:r>
            <a:r>
              <a:rPr lang="en-US" sz="1400" dirty="0"/>
              <a:t>.</a:t>
            </a:r>
          </a:p>
        </p:txBody>
      </p:sp>
      <p:sp>
        <p:nvSpPr>
          <p:cNvPr id="104588" name="Text Box 1164"/>
          <p:cNvSpPr txBox="1">
            <a:spLocks noChangeArrowheads="1"/>
          </p:cNvSpPr>
          <p:nvPr/>
        </p:nvSpPr>
        <p:spPr bwMode="auto">
          <a:xfrm>
            <a:off x="2133600" y="5715000"/>
            <a:ext cx="1828800" cy="523220"/>
          </a:xfrm>
          <a:prstGeom prst="rect">
            <a:avLst/>
          </a:prstGeom>
          <a:noFill/>
          <a:ln w="9525">
            <a:noFill/>
            <a:miter lim="800000"/>
            <a:headEnd/>
            <a:tailEnd/>
          </a:ln>
        </p:spPr>
        <p:txBody>
          <a:bodyPr>
            <a:spAutoFit/>
          </a:bodyPr>
          <a:lstStyle/>
          <a:p>
            <a:r>
              <a:rPr lang="en-US" sz="1400" dirty="0"/>
              <a:t>Begin </a:t>
            </a:r>
            <a:r>
              <a:rPr lang="en-US" sz="1400" dirty="0" smtClean="0"/>
              <a:t>excavation </a:t>
            </a:r>
            <a:r>
              <a:rPr lang="en-US" sz="1400" dirty="0"/>
              <a:t>a</a:t>
            </a:r>
            <a:r>
              <a:rPr lang="en-US" sz="1400" dirty="0" smtClean="0"/>
              <a:t>gainst </a:t>
            </a:r>
            <a:r>
              <a:rPr lang="en-US" sz="1400" dirty="0"/>
              <a:t>t</a:t>
            </a:r>
            <a:r>
              <a:rPr lang="en-US" sz="1400" dirty="0" smtClean="0"/>
              <a:t>rench </a:t>
            </a:r>
            <a:r>
              <a:rPr lang="en-US" sz="1400" dirty="0"/>
              <a:t>w</a:t>
            </a:r>
            <a:r>
              <a:rPr lang="en-US" sz="1400" dirty="0" smtClean="0"/>
              <a:t>all</a:t>
            </a:r>
            <a:r>
              <a:rPr lang="en-US" sz="1400" dirty="0"/>
              <a:t>.</a:t>
            </a:r>
          </a:p>
        </p:txBody>
      </p:sp>
      <p:sp>
        <p:nvSpPr>
          <p:cNvPr id="104591" name="Text Box 1167"/>
          <p:cNvSpPr txBox="1">
            <a:spLocks noChangeArrowheads="1"/>
          </p:cNvSpPr>
          <p:nvPr/>
        </p:nvSpPr>
        <p:spPr bwMode="auto">
          <a:xfrm>
            <a:off x="5943600" y="4495800"/>
            <a:ext cx="2057400" cy="738664"/>
          </a:xfrm>
          <a:prstGeom prst="rect">
            <a:avLst/>
          </a:prstGeom>
          <a:noFill/>
          <a:ln w="9525">
            <a:noFill/>
            <a:miter lim="800000"/>
            <a:headEnd/>
            <a:tailEnd/>
          </a:ln>
        </p:spPr>
        <p:txBody>
          <a:bodyPr>
            <a:spAutoFit/>
          </a:bodyPr>
          <a:lstStyle/>
          <a:p>
            <a:r>
              <a:rPr lang="en-US" sz="1400" dirty="0"/>
              <a:t>Continue </a:t>
            </a:r>
            <a:r>
              <a:rPr lang="en-US" sz="1400" dirty="0" smtClean="0"/>
              <a:t>excavation </a:t>
            </a:r>
            <a:r>
              <a:rPr lang="en-US" sz="1400" dirty="0"/>
              <a:t>a</a:t>
            </a:r>
            <a:r>
              <a:rPr lang="en-US" sz="1400" dirty="0" smtClean="0"/>
              <a:t>gainst </a:t>
            </a:r>
            <a:r>
              <a:rPr lang="en-US" sz="1400" dirty="0"/>
              <a:t>a</a:t>
            </a:r>
            <a:r>
              <a:rPr lang="en-US" sz="1400" dirty="0" smtClean="0"/>
              <a:t>djacent </a:t>
            </a:r>
            <a:r>
              <a:rPr lang="en-US" sz="1400" dirty="0"/>
              <a:t>t</a:t>
            </a:r>
            <a:r>
              <a:rPr lang="en-US" sz="1400" dirty="0" smtClean="0"/>
              <a:t>rench </a:t>
            </a:r>
            <a:r>
              <a:rPr lang="en-US" sz="1400" dirty="0"/>
              <a:t>w</a:t>
            </a:r>
            <a:r>
              <a:rPr lang="en-US" sz="1400" dirty="0" smtClean="0"/>
              <a:t>all</a:t>
            </a:r>
            <a:r>
              <a:rPr lang="en-US" sz="1400" dirty="0"/>
              <a:t>.</a:t>
            </a:r>
          </a:p>
        </p:txBody>
      </p:sp>
      <p:sp>
        <p:nvSpPr>
          <p:cNvPr id="104592" name="Text Box 1168"/>
          <p:cNvSpPr txBox="1">
            <a:spLocks noChangeArrowheads="1"/>
          </p:cNvSpPr>
          <p:nvPr/>
        </p:nvSpPr>
        <p:spPr bwMode="auto">
          <a:xfrm>
            <a:off x="5943600" y="5715000"/>
            <a:ext cx="2133600" cy="738664"/>
          </a:xfrm>
          <a:prstGeom prst="rect">
            <a:avLst/>
          </a:prstGeom>
          <a:noFill/>
          <a:ln w="9525">
            <a:noFill/>
            <a:miter lim="800000"/>
            <a:headEnd/>
            <a:tailEnd/>
          </a:ln>
        </p:spPr>
        <p:txBody>
          <a:bodyPr>
            <a:spAutoFit/>
          </a:bodyPr>
          <a:lstStyle/>
          <a:p>
            <a:r>
              <a:rPr lang="en-US" sz="1400" dirty="0"/>
              <a:t>Excavate </a:t>
            </a:r>
            <a:r>
              <a:rPr lang="en-US" sz="1400" dirty="0" smtClean="0"/>
              <a:t>material </a:t>
            </a:r>
            <a:r>
              <a:rPr lang="en-US" sz="1400" dirty="0"/>
              <a:t>f</a:t>
            </a:r>
            <a:r>
              <a:rPr lang="en-US" sz="1400" dirty="0" smtClean="0"/>
              <a:t>rom </a:t>
            </a:r>
            <a:r>
              <a:rPr lang="en-US" sz="1400" dirty="0"/>
              <a:t>c</a:t>
            </a:r>
            <a:r>
              <a:rPr lang="en-US" sz="1400" dirty="0" smtClean="0"/>
              <a:t>enter </a:t>
            </a:r>
            <a:r>
              <a:rPr lang="en-US" sz="1400" dirty="0"/>
              <a:t>of </a:t>
            </a:r>
            <a:r>
              <a:rPr lang="en-US" sz="1400" dirty="0" smtClean="0"/>
              <a:t>trench</a:t>
            </a:r>
            <a:r>
              <a:rPr lang="en-US" sz="1400" dirty="0"/>
              <a:t>. Repeat </a:t>
            </a:r>
            <a:r>
              <a:rPr lang="en-US" sz="1400" dirty="0" smtClean="0"/>
              <a:t>sequence </a:t>
            </a:r>
            <a:r>
              <a:rPr lang="en-US" sz="1400" dirty="0"/>
              <a:t>(2. thru 4.)</a:t>
            </a:r>
          </a:p>
        </p:txBody>
      </p:sp>
      <p:sp>
        <p:nvSpPr>
          <p:cNvPr id="79895" name="Text Box 1169"/>
          <p:cNvSpPr txBox="1">
            <a:spLocks noChangeArrowheads="1"/>
          </p:cNvSpPr>
          <p:nvPr/>
        </p:nvSpPr>
        <p:spPr bwMode="auto">
          <a:xfrm>
            <a:off x="1143000" y="5257800"/>
            <a:ext cx="457200" cy="244475"/>
          </a:xfrm>
          <a:prstGeom prst="rect">
            <a:avLst/>
          </a:prstGeom>
          <a:noFill/>
          <a:ln w="9525">
            <a:noFill/>
            <a:miter lim="800000"/>
            <a:headEnd/>
            <a:tailEnd/>
          </a:ln>
        </p:spPr>
        <p:txBody>
          <a:bodyPr>
            <a:spAutoFit/>
          </a:bodyPr>
          <a:lstStyle/>
          <a:p>
            <a:r>
              <a:rPr lang="en-US" b="1">
                <a:solidFill>
                  <a:srgbClr val="FF0000"/>
                </a:solidFill>
              </a:rPr>
              <a:t>( 1. )</a:t>
            </a:r>
          </a:p>
        </p:txBody>
      </p:sp>
      <p:grpSp>
        <p:nvGrpSpPr>
          <p:cNvPr id="3" name="Group 1173"/>
          <p:cNvGrpSpPr>
            <a:grpSpLocks/>
          </p:cNvGrpSpPr>
          <p:nvPr/>
        </p:nvGrpSpPr>
        <p:grpSpPr bwMode="auto">
          <a:xfrm>
            <a:off x="457200" y="5715000"/>
            <a:ext cx="1654175" cy="1006475"/>
            <a:chOff x="288" y="3600"/>
            <a:chExt cx="1042" cy="634"/>
          </a:xfrm>
        </p:grpSpPr>
        <p:grpSp>
          <p:nvGrpSpPr>
            <p:cNvPr id="79957" name="Group 1163"/>
            <p:cNvGrpSpPr>
              <a:grpSpLocks/>
            </p:cNvGrpSpPr>
            <p:nvPr/>
          </p:nvGrpSpPr>
          <p:grpSpPr bwMode="auto">
            <a:xfrm>
              <a:off x="288" y="3600"/>
              <a:ext cx="1042" cy="471"/>
              <a:chOff x="288" y="3600"/>
              <a:chExt cx="1042" cy="471"/>
            </a:xfrm>
          </p:grpSpPr>
          <p:sp>
            <p:nvSpPr>
              <p:cNvPr id="79959" name="Rectangle 1133"/>
              <p:cNvSpPr>
                <a:spLocks noChangeArrowheads="1"/>
              </p:cNvSpPr>
              <p:nvPr/>
            </p:nvSpPr>
            <p:spPr bwMode="auto">
              <a:xfrm>
                <a:off x="456" y="3771"/>
                <a:ext cx="740" cy="299"/>
              </a:xfrm>
              <a:prstGeom prst="rect">
                <a:avLst/>
              </a:prstGeom>
              <a:solidFill>
                <a:srgbClr val="969696"/>
              </a:solidFill>
              <a:ln w="9525">
                <a:noFill/>
                <a:miter lim="800000"/>
                <a:headEnd/>
                <a:tailEnd/>
              </a:ln>
            </p:spPr>
            <p:txBody>
              <a:bodyPr wrap="none" anchor="ctr"/>
              <a:lstStyle/>
              <a:p>
                <a:endParaRPr lang="en-US"/>
              </a:p>
            </p:txBody>
          </p:sp>
          <p:sp>
            <p:nvSpPr>
              <p:cNvPr id="79960" name="Line 1136"/>
              <p:cNvSpPr>
                <a:spLocks noChangeAspect="1" noChangeShapeType="1"/>
              </p:cNvSpPr>
              <p:nvPr/>
            </p:nvSpPr>
            <p:spPr bwMode="auto">
              <a:xfrm>
                <a:off x="456" y="4071"/>
                <a:ext cx="740" cy="0"/>
              </a:xfrm>
              <a:prstGeom prst="line">
                <a:avLst/>
              </a:prstGeom>
              <a:noFill/>
              <a:ln w="38100">
                <a:solidFill>
                  <a:schemeClr val="tx1"/>
                </a:solidFill>
                <a:round/>
                <a:headEnd/>
                <a:tailEnd/>
              </a:ln>
            </p:spPr>
            <p:txBody>
              <a:bodyPr/>
              <a:lstStyle/>
              <a:p>
                <a:endParaRPr lang="en-US"/>
              </a:p>
            </p:txBody>
          </p:sp>
          <p:sp>
            <p:nvSpPr>
              <p:cNvPr id="79961" name="Rectangle 1131"/>
              <p:cNvSpPr>
                <a:spLocks noChangeAspect="1" noChangeArrowheads="1"/>
              </p:cNvSpPr>
              <p:nvPr/>
            </p:nvSpPr>
            <p:spPr bwMode="auto">
              <a:xfrm>
                <a:off x="731" y="3639"/>
                <a:ext cx="269" cy="135"/>
              </a:xfrm>
              <a:prstGeom prst="rect">
                <a:avLst/>
              </a:prstGeom>
              <a:solidFill>
                <a:srgbClr val="969696"/>
              </a:solidFill>
              <a:ln w="9525">
                <a:noFill/>
                <a:miter lim="800000"/>
                <a:headEnd/>
                <a:tailEnd/>
              </a:ln>
            </p:spPr>
            <p:txBody>
              <a:bodyPr wrap="none" anchor="ctr"/>
              <a:lstStyle/>
              <a:p>
                <a:endParaRPr lang="en-US"/>
              </a:p>
            </p:txBody>
          </p:sp>
          <p:sp>
            <p:nvSpPr>
              <p:cNvPr id="79962" name="Rectangle 1132"/>
              <p:cNvSpPr>
                <a:spLocks noChangeAspect="1" noChangeArrowheads="1"/>
              </p:cNvSpPr>
              <p:nvPr/>
            </p:nvSpPr>
            <p:spPr bwMode="auto">
              <a:xfrm>
                <a:off x="927" y="3639"/>
                <a:ext cx="269" cy="135"/>
              </a:xfrm>
              <a:prstGeom prst="rect">
                <a:avLst/>
              </a:prstGeom>
              <a:solidFill>
                <a:srgbClr val="969696"/>
              </a:solidFill>
              <a:ln w="9525">
                <a:noFill/>
                <a:miter lim="800000"/>
                <a:headEnd/>
                <a:tailEnd/>
              </a:ln>
            </p:spPr>
            <p:txBody>
              <a:bodyPr wrap="none" anchor="ctr"/>
              <a:lstStyle/>
              <a:p>
                <a:endParaRPr lang="en-US"/>
              </a:p>
            </p:txBody>
          </p:sp>
          <p:sp>
            <p:nvSpPr>
              <p:cNvPr id="79963" name="Line 1134"/>
              <p:cNvSpPr>
                <a:spLocks noChangeAspect="1" noChangeShapeType="1"/>
              </p:cNvSpPr>
              <p:nvPr/>
            </p:nvSpPr>
            <p:spPr bwMode="auto">
              <a:xfrm>
                <a:off x="288" y="3618"/>
                <a:ext cx="168" cy="0"/>
              </a:xfrm>
              <a:prstGeom prst="line">
                <a:avLst/>
              </a:prstGeom>
              <a:noFill/>
              <a:ln w="76200">
                <a:solidFill>
                  <a:schemeClr val="tx1"/>
                </a:solidFill>
                <a:round/>
                <a:headEnd/>
                <a:tailEnd/>
              </a:ln>
            </p:spPr>
            <p:txBody>
              <a:bodyPr/>
              <a:lstStyle/>
              <a:p>
                <a:endParaRPr lang="en-US"/>
              </a:p>
            </p:txBody>
          </p:sp>
          <p:sp>
            <p:nvSpPr>
              <p:cNvPr id="79964" name="Line 1135"/>
              <p:cNvSpPr>
                <a:spLocks noChangeAspect="1" noChangeShapeType="1"/>
              </p:cNvSpPr>
              <p:nvPr/>
            </p:nvSpPr>
            <p:spPr bwMode="auto">
              <a:xfrm>
                <a:off x="456" y="3600"/>
                <a:ext cx="0" cy="471"/>
              </a:xfrm>
              <a:prstGeom prst="line">
                <a:avLst/>
              </a:prstGeom>
              <a:noFill/>
              <a:ln w="38100">
                <a:solidFill>
                  <a:schemeClr val="tx1"/>
                </a:solidFill>
                <a:round/>
                <a:headEnd/>
                <a:tailEnd/>
              </a:ln>
            </p:spPr>
            <p:txBody>
              <a:bodyPr/>
              <a:lstStyle/>
              <a:p>
                <a:endParaRPr lang="en-US"/>
              </a:p>
            </p:txBody>
          </p:sp>
          <p:sp>
            <p:nvSpPr>
              <p:cNvPr id="79965" name="Line 1137"/>
              <p:cNvSpPr>
                <a:spLocks noChangeAspect="1" noChangeShapeType="1"/>
              </p:cNvSpPr>
              <p:nvPr/>
            </p:nvSpPr>
            <p:spPr bwMode="auto">
              <a:xfrm flipV="1">
                <a:off x="1196" y="3600"/>
                <a:ext cx="0" cy="471"/>
              </a:xfrm>
              <a:prstGeom prst="line">
                <a:avLst/>
              </a:prstGeom>
              <a:noFill/>
              <a:ln w="38100">
                <a:solidFill>
                  <a:schemeClr val="tx1"/>
                </a:solidFill>
                <a:round/>
                <a:headEnd/>
                <a:tailEnd/>
              </a:ln>
            </p:spPr>
            <p:txBody>
              <a:bodyPr/>
              <a:lstStyle/>
              <a:p>
                <a:endParaRPr lang="en-US"/>
              </a:p>
            </p:txBody>
          </p:sp>
          <p:sp>
            <p:nvSpPr>
              <p:cNvPr id="79966" name="Line 1138"/>
              <p:cNvSpPr>
                <a:spLocks noChangeAspect="1" noChangeShapeType="1"/>
              </p:cNvSpPr>
              <p:nvPr/>
            </p:nvSpPr>
            <p:spPr bwMode="auto">
              <a:xfrm>
                <a:off x="1196" y="3618"/>
                <a:ext cx="134" cy="0"/>
              </a:xfrm>
              <a:prstGeom prst="line">
                <a:avLst/>
              </a:prstGeom>
              <a:noFill/>
              <a:ln w="76200">
                <a:solidFill>
                  <a:schemeClr val="tx1"/>
                </a:solidFill>
                <a:round/>
                <a:headEnd/>
                <a:tailEnd/>
              </a:ln>
            </p:spPr>
            <p:txBody>
              <a:bodyPr/>
              <a:lstStyle/>
              <a:p>
                <a:endParaRPr lang="en-US"/>
              </a:p>
            </p:txBody>
          </p:sp>
        </p:grpSp>
        <p:sp>
          <p:nvSpPr>
            <p:cNvPr id="79958" name="Text Box 1170"/>
            <p:cNvSpPr txBox="1">
              <a:spLocks noChangeArrowheads="1"/>
            </p:cNvSpPr>
            <p:nvPr/>
          </p:nvSpPr>
          <p:spPr bwMode="auto">
            <a:xfrm>
              <a:off x="720" y="4080"/>
              <a:ext cx="288" cy="154"/>
            </a:xfrm>
            <a:prstGeom prst="rect">
              <a:avLst/>
            </a:prstGeom>
            <a:noFill/>
            <a:ln w="9525">
              <a:noFill/>
              <a:miter lim="800000"/>
              <a:headEnd/>
              <a:tailEnd/>
            </a:ln>
          </p:spPr>
          <p:txBody>
            <a:bodyPr>
              <a:spAutoFit/>
            </a:bodyPr>
            <a:lstStyle/>
            <a:p>
              <a:r>
                <a:rPr lang="en-US" b="1">
                  <a:solidFill>
                    <a:srgbClr val="FF0000"/>
                  </a:solidFill>
                </a:rPr>
                <a:t>( 2. )</a:t>
              </a:r>
            </a:p>
          </p:txBody>
        </p:sp>
      </p:grpSp>
      <p:grpSp>
        <p:nvGrpSpPr>
          <p:cNvPr id="5" name="Group 1174"/>
          <p:cNvGrpSpPr>
            <a:grpSpLocks/>
          </p:cNvGrpSpPr>
          <p:nvPr/>
        </p:nvGrpSpPr>
        <p:grpSpPr bwMode="auto">
          <a:xfrm>
            <a:off x="4267200" y="4495800"/>
            <a:ext cx="1654175" cy="1006475"/>
            <a:chOff x="2688" y="2832"/>
            <a:chExt cx="1042" cy="634"/>
          </a:xfrm>
        </p:grpSpPr>
        <p:grpSp>
          <p:nvGrpSpPr>
            <p:cNvPr id="79948" name="Group 1166"/>
            <p:cNvGrpSpPr>
              <a:grpSpLocks/>
            </p:cNvGrpSpPr>
            <p:nvPr/>
          </p:nvGrpSpPr>
          <p:grpSpPr bwMode="auto">
            <a:xfrm>
              <a:off x="2688" y="2832"/>
              <a:ext cx="1042" cy="471"/>
              <a:chOff x="2688" y="2832"/>
              <a:chExt cx="1042" cy="471"/>
            </a:xfrm>
          </p:grpSpPr>
          <p:sp>
            <p:nvSpPr>
              <p:cNvPr id="79950" name="Rectangle 1121"/>
              <p:cNvSpPr>
                <a:spLocks noChangeAspect="1" noChangeArrowheads="1"/>
              </p:cNvSpPr>
              <p:nvPr/>
            </p:nvSpPr>
            <p:spPr bwMode="auto">
              <a:xfrm>
                <a:off x="2856" y="2959"/>
                <a:ext cx="740" cy="344"/>
              </a:xfrm>
              <a:prstGeom prst="rect">
                <a:avLst/>
              </a:prstGeom>
              <a:solidFill>
                <a:srgbClr val="969696"/>
              </a:solidFill>
              <a:ln w="9525">
                <a:noFill/>
                <a:miter lim="800000"/>
                <a:headEnd/>
                <a:tailEnd/>
              </a:ln>
            </p:spPr>
            <p:txBody>
              <a:bodyPr wrap="none" anchor="ctr"/>
              <a:lstStyle/>
              <a:p>
                <a:endParaRPr lang="en-US"/>
              </a:p>
            </p:txBody>
          </p:sp>
          <p:sp>
            <p:nvSpPr>
              <p:cNvPr id="79951" name="Rectangle 1120"/>
              <p:cNvSpPr>
                <a:spLocks noChangeArrowheads="1"/>
              </p:cNvSpPr>
              <p:nvPr/>
            </p:nvSpPr>
            <p:spPr bwMode="auto">
              <a:xfrm>
                <a:off x="3120" y="2832"/>
                <a:ext cx="213" cy="135"/>
              </a:xfrm>
              <a:prstGeom prst="rect">
                <a:avLst/>
              </a:prstGeom>
              <a:solidFill>
                <a:srgbClr val="969696"/>
              </a:solidFill>
              <a:ln w="9525">
                <a:noFill/>
                <a:miter lim="800000"/>
                <a:headEnd/>
                <a:tailEnd/>
              </a:ln>
            </p:spPr>
            <p:txBody>
              <a:bodyPr wrap="none" anchor="ctr"/>
              <a:lstStyle/>
              <a:p>
                <a:endParaRPr lang="en-US"/>
              </a:p>
            </p:txBody>
          </p:sp>
          <p:sp>
            <p:nvSpPr>
              <p:cNvPr id="79952" name="Line 1122"/>
              <p:cNvSpPr>
                <a:spLocks noChangeAspect="1" noChangeShapeType="1"/>
              </p:cNvSpPr>
              <p:nvPr/>
            </p:nvSpPr>
            <p:spPr bwMode="auto">
              <a:xfrm>
                <a:off x="2688" y="2850"/>
                <a:ext cx="168" cy="0"/>
              </a:xfrm>
              <a:prstGeom prst="line">
                <a:avLst/>
              </a:prstGeom>
              <a:noFill/>
              <a:ln w="76200">
                <a:solidFill>
                  <a:schemeClr val="tx1"/>
                </a:solidFill>
                <a:round/>
                <a:headEnd/>
                <a:tailEnd/>
              </a:ln>
            </p:spPr>
            <p:txBody>
              <a:bodyPr/>
              <a:lstStyle/>
              <a:p>
                <a:endParaRPr lang="en-US"/>
              </a:p>
            </p:txBody>
          </p:sp>
          <p:sp>
            <p:nvSpPr>
              <p:cNvPr id="79953" name="Line 1123"/>
              <p:cNvSpPr>
                <a:spLocks noChangeAspect="1" noChangeShapeType="1"/>
              </p:cNvSpPr>
              <p:nvPr/>
            </p:nvSpPr>
            <p:spPr bwMode="auto">
              <a:xfrm>
                <a:off x="2856" y="2832"/>
                <a:ext cx="0" cy="471"/>
              </a:xfrm>
              <a:prstGeom prst="line">
                <a:avLst/>
              </a:prstGeom>
              <a:noFill/>
              <a:ln w="38100">
                <a:solidFill>
                  <a:schemeClr val="tx1"/>
                </a:solidFill>
                <a:round/>
                <a:headEnd/>
                <a:tailEnd/>
              </a:ln>
            </p:spPr>
            <p:txBody>
              <a:bodyPr/>
              <a:lstStyle/>
              <a:p>
                <a:endParaRPr lang="en-US"/>
              </a:p>
            </p:txBody>
          </p:sp>
          <p:sp>
            <p:nvSpPr>
              <p:cNvPr id="79954" name="Line 1124"/>
              <p:cNvSpPr>
                <a:spLocks noChangeAspect="1" noChangeShapeType="1"/>
              </p:cNvSpPr>
              <p:nvPr/>
            </p:nvSpPr>
            <p:spPr bwMode="auto">
              <a:xfrm>
                <a:off x="2856" y="3303"/>
                <a:ext cx="740" cy="0"/>
              </a:xfrm>
              <a:prstGeom prst="line">
                <a:avLst/>
              </a:prstGeom>
              <a:noFill/>
              <a:ln w="38100">
                <a:solidFill>
                  <a:schemeClr val="tx1"/>
                </a:solidFill>
                <a:round/>
                <a:headEnd/>
                <a:tailEnd/>
              </a:ln>
            </p:spPr>
            <p:txBody>
              <a:bodyPr/>
              <a:lstStyle/>
              <a:p>
                <a:endParaRPr lang="en-US"/>
              </a:p>
            </p:txBody>
          </p:sp>
          <p:sp>
            <p:nvSpPr>
              <p:cNvPr id="79955" name="Line 1125"/>
              <p:cNvSpPr>
                <a:spLocks noChangeAspect="1" noChangeShapeType="1"/>
              </p:cNvSpPr>
              <p:nvPr/>
            </p:nvSpPr>
            <p:spPr bwMode="auto">
              <a:xfrm flipV="1">
                <a:off x="3596" y="2832"/>
                <a:ext cx="0" cy="471"/>
              </a:xfrm>
              <a:prstGeom prst="line">
                <a:avLst/>
              </a:prstGeom>
              <a:noFill/>
              <a:ln w="38100">
                <a:solidFill>
                  <a:schemeClr val="tx1"/>
                </a:solidFill>
                <a:round/>
                <a:headEnd/>
                <a:tailEnd/>
              </a:ln>
            </p:spPr>
            <p:txBody>
              <a:bodyPr/>
              <a:lstStyle/>
              <a:p>
                <a:endParaRPr lang="en-US"/>
              </a:p>
            </p:txBody>
          </p:sp>
          <p:sp>
            <p:nvSpPr>
              <p:cNvPr id="79956" name="Line 1126"/>
              <p:cNvSpPr>
                <a:spLocks noChangeAspect="1" noChangeShapeType="1"/>
              </p:cNvSpPr>
              <p:nvPr/>
            </p:nvSpPr>
            <p:spPr bwMode="auto">
              <a:xfrm>
                <a:off x="3596" y="2850"/>
                <a:ext cx="134" cy="0"/>
              </a:xfrm>
              <a:prstGeom prst="line">
                <a:avLst/>
              </a:prstGeom>
              <a:noFill/>
              <a:ln w="76200">
                <a:solidFill>
                  <a:schemeClr val="tx1"/>
                </a:solidFill>
                <a:round/>
                <a:headEnd/>
                <a:tailEnd/>
              </a:ln>
            </p:spPr>
            <p:txBody>
              <a:bodyPr/>
              <a:lstStyle/>
              <a:p>
                <a:endParaRPr lang="en-US"/>
              </a:p>
            </p:txBody>
          </p:sp>
        </p:grpSp>
        <p:sp>
          <p:nvSpPr>
            <p:cNvPr id="79949" name="Text Box 1171"/>
            <p:cNvSpPr txBox="1">
              <a:spLocks noChangeArrowheads="1"/>
            </p:cNvSpPr>
            <p:nvPr/>
          </p:nvSpPr>
          <p:spPr bwMode="auto">
            <a:xfrm>
              <a:off x="3120" y="3312"/>
              <a:ext cx="288" cy="154"/>
            </a:xfrm>
            <a:prstGeom prst="rect">
              <a:avLst/>
            </a:prstGeom>
            <a:noFill/>
            <a:ln w="9525">
              <a:noFill/>
              <a:miter lim="800000"/>
              <a:headEnd/>
              <a:tailEnd/>
            </a:ln>
          </p:spPr>
          <p:txBody>
            <a:bodyPr>
              <a:spAutoFit/>
            </a:bodyPr>
            <a:lstStyle/>
            <a:p>
              <a:r>
                <a:rPr lang="en-US" b="1">
                  <a:solidFill>
                    <a:srgbClr val="FF0000"/>
                  </a:solidFill>
                </a:rPr>
                <a:t>( 3. )</a:t>
              </a:r>
            </a:p>
          </p:txBody>
        </p:sp>
      </p:grpSp>
      <p:grpSp>
        <p:nvGrpSpPr>
          <p:cNvPr id="7" name="Group 1175"/>
          <p:cNvGrpSpPr>
            <a:grpSpLocks/>
          </p:cNvGrpSpPr>
          <p:nvPr/>
        </p:nvGrpSpPr>
        <p:grpSpPr bwMode="auto">
          <a:xfrm>
            <a:off x="4267200" y="5715000"/>
            <a:ext cx="1654175" cy="1006475"/>
            <a:chOff x="2688" y="3600"/>
            <a:chExt cx="1042" cy="634"/>
          </a:xfrm>
        </p:grpSpPr>
        <p:sp>
          <p:nvSpPr>
            <p:cNvPr id="79941" name="Rectangle 1153"/>
            <p:cNvSpPr>
              <a:spLocks noChangeAspect="1" noChangeArrowheads="1"/>
            </p:cNvSpPr>
            <p:nvPr/>
          </p:nvSpPr>
          <p:spPr bwMode="auto">
            <a:xfrm>
              <a:off x="2856" y="3727"/>
              <a:ext cx="740" cy="344"/>
            </a:xfrm>
            <a:prstGeom prst="rect">
              <a:avLst/>
            </a:prstGeom>
            <a:solidFill>
              <a:srgbClr val="969696"/>
            </a:solidFill>
            <a:ln w="9525">
              <a:noFill/>
              <a:miter lim="800000"/>
              <a:headEnd/>
              <a:tailEnd/>
            </a:ln>
          </p:spPr>
          <p:txBody>
            <a:bodyPr wrap="none" anchor="ctr"/>
            <a:lstStyle/>
            <a:p>
              <a:endParaRPr lang="en-US"/>
            </a:p>
          </p:txBody>
        </p:sp>
        <p:sp>
          <p:nvSpPr>
            <p:cNvPr id="79942" name="Line 1154"/>
            <p:cNvSpPr>
              <a:spLocks noChangeAspect="1" noChangeShapeType="1"/>
            </p:cNvSpPr>
            <p:nvPr/>
          </p:nvSpPr>
          <p:spPr bwMode="auto">
            <a:xfrm>
              <a:off x="2688" y="3618"/>
              <a:ext cx="168" cy="0"/>
            </a:xfrm>
            <a:prstGeom prst="line">
              <a:avLst/>
            </a:prstGeom>
            <a:noFill/>
            <a:ln w="76200">
              <a:solidFill>
                <a:schemeClr val="tx1"/>
              </a:solidFill>
              <a:round/>
              <a:headEnd/>
              <a:tailEnd/>
            </a:ln>
          </p:spPr>
          <p:txBody>
            <a:bodyPr/>
            <a:lstStyle/>
            <a:p>
              <a:endParaRPr lang="en-US"/>
            </a:p>
          </p:txBody>
        </p:sp>
        <p:sp>
          <p:nvSpPr>
            <p:cNvPr id="79943" name="Line 1155"/>
            <p:cNvSpPr>
              <a:spLocks noChangeAspect="1" noChangeShapeType="1"/>
            </p:cNvSpPr>
            <p:nvPr/>
          </p:nvSpPr>
          <p:spPr bwMode="auto">
            <a:xfrm>
              <a:off x="2856" y="3600"/>
              <a:ext cx="0" cy="471"/>
            </a:xfrm>
            <a:prstGeom prst="line">
              <a:avLst/>
            </a:prstGeom>
            <a:noFill/>
            <a:ln w="38100">
              <a:solidFill>
                <a:schemeClr val="tx1"/>
              </a:solidFill>
              <a:round/>
              <a:headEnd/>
              <a:tailEnd/>
            </a:ln>
          </p:spPr>
          <p:txBody>
            <a:bodyPr/>
            <a:lstStyle/>
            <a:p>
              <a:endParaRPr lang="en-US"/>
            </a:p>
          </p:txBody>
        </p:sp>
        <p:sp>
          <p:nvSpPr>
            <p:cNvPr id="79944" name="Line 1156"/>
            <p:cNvSpPr>
              <a:spLocks noChangeAspect="1" noChangeShapeType="1"/>
            </p:cNvSpPr>
            <p:nvPr/>
          </p:nvSpPr>
          <p:spPr bwMode="auto">
            <a:xfrm>
              <a:off x="2856" y="4071"/>
              <a:ext cx="740" cy="0"/>
            </a:xfrm>
            <a:prstGeom prst="line">
              <a:avLst/>
            </a:prstGeom>
            <a:noFill/>
            <a:ln w="38100">
              <a:solidFill>
                <a:schemeClr val="tx1"/>
              </a:solidFill>
              <a:round/>
              <a:headEnd/>
              <a:tailEnd/>
            </a:ln>
          </p:spPr>
          <p:txBody>
            <a:bodyPr/>
            <a:lstStyle/>
            <a:p>
              <a:endParaRPr lang="en-US"/>
            </a:p>
          </p:txBody>
        </p:sp>
        <p:sp>
          <p:nvSpPr>
            <p:cNvPr id="79945" name="Line 1157"/>
            <p:cNvSpPr>
              <a:spLocks noChangeAspect="1" noChangeShapeType="1"/>
            </p:cNvSpPr>
            <p:nvPr/>
          </p:nvSpPr>
          <p:spPr bwMode="auto">
            <a:xfrm flipV="1">
              <a:off x="3596" y="3600"/>
              <a:ext cx="0" cy="471"/>
            </a:xfrm>
            <a:prstGeom prst="line">
              <a:avLst/>
            </a:prstGeom>
            <a:noFill/>
            <a:ln w="38100">
              <a:solidFill>
                <a:schemeClr val="tx1"/>
              </a:solidFill>
              <a:round/>
              <a:headEnd/>
              <a:tailEnd/>
            </a:ln>
          </p:spPr>
          <p:txBody>
            <a:bodyPr/>
            <a:lstStyle/>
            <a:p>
              <a:endParaRPr lang="en-US"/>
            </a:p>
          </p:txBody>
        </p:sp>
        <p:sp>
          <p:nvSpPr>
            <p:cNvPr id="79946" name="Line 1158"/>
            <p:cNvSpPr>
              <a:spLocks noChangeAspect="1" noChangeShapeType="1"/>
            </p:cNvSpPr>
            <p:nvPr/>
          </p:nvSpPr>
          <p:spPr bwMode="auto">
            <a:xfrm>
              <a:off x="3596" y="3618"/>
              <a:ext cx="134" cy="0"/>
            </a:xfrm>
            <a:prstGeom prst="line">
              <a:avLst/>
            </a:prstGeom>
            <a:noFill/>
            <a:ln w="76200">
              <a:solidFill>
                <a:schemeClr val="tx1"/>
              </a:solidFill>
              <a:round/>
              <a:headEnd/>
              <a:tailEnd/>
            </a:ln>
          </p:spPr>
          <p:txBody>
            <a:bodyPr/>
            <a:lstStyle/>
            <a:p>
              <a:endParaRPr lang="en-US"/>
            </a:p>
          </p:txBody>
        </p:sp>
        <p:sp>
          <p:nvSpPr>
            <p:cNvPr id="79947" name="Text Box 1172"/>
            <p:cNvSpPr txBox="1">
              <a:spLocks noChangeArrowheads="1"/>
            </p:cNvSpPr>
            <p:nvPr/>
          </p:nvSpPr>
          <p:spPr bwMode="auto">
            <a:xfrm>
              <a:off x="3120" y="4080"/>
              <a:ext cx="288" cy="154"/>
            </a:xfrm>
            <a:prstGeom prst="rect">
              <a:avLst/>
            </a:prstGeom>
            <a:noFill/>
            <a:ln w="9525">
              <a:noFill/>
              <a:miter lim="800000"/>
              <a:headEnd/>
              <a:tailEnd/>
            </a:ln>
          </p:spPr>
          <p:txBody>
            <a:bodyPr>
              <a:spAutoFit/>
            </a:bodyPr>
            <a:lstStyle/>
            <a:p>
              <a:r>
                <a:rPr lang="en-US" b="1">
                  <a:solidFill>
                    <a:srgbClr val="FF0000"/>
                  </a:solidFill>
                </a:rPr>
                <a:t>( 4. )</a:t>
              </a:r>
            </a:p>
          </p:txBody>
        </p:sp>
      </p:grpSp>
      <p:sp>
        <p:nvSpPr>
          <p:cNvPr id="104600" name="Text Box 1176"/>
          <p:cNvSpPr txBox="1">
            <a:spLocks noChangeAspect="1" noChangeArrowheads="1"/>
          </p:cNvSpPr>
          <p:nvPr/>
        </p:nvSpPr>
        <p:spPr bwMode="auto">
          <a:xfrm>
            <a:off x="4981575" y="1784827"/>
            <a:ext cx="3581400" cy="304800"/>
          </a:xfrm>
          <a:prstGeom prst="rect">
            <a:avLst/>
          </a:prstGeom>
          <a:noFill/>
          <a:ln w="9525">
            <a:noFill/>
            <a:miter lim="800000"/>
            <a:headEnd/>
            <a:tailEnd/>
          </a:ln>
        </p:spPr>
        <p:txBody>
          <a:bodyPr>
            <a:spAutoFit/>
          </a:bodyPr>
          <a:lstStyle/>
          <a:p>
            <a:r>
              <a:rPr lang="en-US" sz="1400" dirty="0"/>
              <a:t>You’re </a:t>
            </a:r>
            <a:r>
              <a:rPr lang="en-US" sz="1400" dirty="0" smtClean="0"/>
              <a:t>using </a:t>
            </a:r>
            <a:r>
              <a:rPr lang="en-US" sz="1400" dirty="0"/>
              <a:t>a </a:t>
            </a:r>
            <a:r>
              <a:rPr lang="en-US" sz="1400" dirty="0" smtClean="0"/>
              <a:t>backhoe </a:t>
            </a:r>
            <a:r>
              <a:rPr lang="en-US" sz="1400" dirty="0"/>
              <a:t>to do the </a:t>
            </a:r>
            <a:r>
              <a:rPr lang="en-US" sz="1400" dirty="0" smtClean="0"/>
              <a:t>excavation</a:t>
            </a:r>
            <a:endParaRPr lang="en-US" sz="1400" dirty="0"/>
          </a:p>
        </p:txBody>
      </p:sp>
      <p:sp>
        <p:nvSpPr>
          <p:cNvPr id="104601" name="Text Box 1177"/>
          <p:cNvSpPr txBox="1">
            <a:spLocks noChangeAspect="1" noChangeArrowheads="1"/>
          </p:cNvSpPr>
          <p:nvPr/>
        </p:nvSpPr>
        <p:spPr bwMode="auto">
          <a:xfrm>
            <a:off x="4724400" y="1970407"/>
            <a:ext cx="3952875" cy="307777"/>
          </a:xfrm>
          <a:prstGeom prst="rect">
            <a:avLst/>
          </a:prstGeom>
          <a:noFill/>
          <a:ln w="9525">
            <a:noFill/>
            <a:miter lim="800000"/>
            <a:headEnd/>
            <a:tailEnd/>
          </a:ln>
        </p:spPr>
        <p:txBody>
          <a:bodyPr wrap="square">
            <a:spAutoFit/>
          </a:bodyPr>
          <a:lstStyle/>
          <a:p>
            <a:r>
              <a:rPr lang="en-US" sz="1400" dirty="0"/>
              <a:t>The </a:t>
            </a:r>
            <a:r>
              <a:rPr lang="en-US" sz="1400" dirty="0" smtClean="0"/>
              <a:t>width </a:t>
            </a:r>
            <a:r>
              <a:rPr lang="en-US" sz="1400" dirty="0"/>
              <a:t>of </a:t>
            </a:r>
            <a:r>
              <a:rPr lang="en-US" sz="1400" dirty="0" smtClean="0"/>
              <a:t>the </a:t>
            </a:r>
            <a:r>
              <a:rPr lang="en-US" sz="1400" dirty="0"/>
              <a:t>t</a:t>
            </a:r>
            <a:r>
              <a:rPr lang="en-US" sz="1400" dirty="0" smtClean="0"/>
              <a:t>rench </a:t>
            </a:r>
            <a:r>
              <a:rPr lang="en-US" sz="1400" dirty="0"/>
              <a:t>on </a:t>
            </a:r>
            <a:r>
              <a:rPr lang="en-US" sz="1400" dirty="0" smtClean="0"/>
              <a:t>surface </a:t>
            </a:r>
            <a:r>
              <a:rPr lang="en-US" sz="1400" dirty="0"/>
              <a:t>is 60” or </a:t>
            </a:r>
            <a:r>
              <a:rPr lang="en-US" sz="1400" dirty="0" smtClean="0"/>
              <a:t>greater</a:t>
            </a:r>
            <a:endParaRPr lang="en-US" sz="1400" dirty="0"/>
          </a:p>
        </p:txBody>
      </p:sp>
      <p:grpSp>
        <p:nvGrpSpPr>
          <p:cNvPr id="8" name="Group 1189"/>
          <p:cNvGrpSpPr>
            <a:grpSpLocks/>
          </p:cNvGrpSpPr>
          <p:nvPr/>
        </p:nvGrpSpPr>
        <p:grpSpPr bwMode="auto">
          <a:xfrm>
            <a:off x="5715000" y="2590800"/>
            <a:ext cx="1654175" cy="747713"/>
            <a:chOff x="3600" y="1824"/>
            <a:chExt cx="1042" cy="471"/>
          </a:xfrm>
        </p:grpSpPr>
        <p:sp>
          <p:nvSpPr>
            <p:cNvPr id="79933" name="Rectangle 1180"/>
            <p:cNvSpPr>
              <a:spLocks noChangeArrowheads="1"/>
            </p:cNvSpPr>
            <p:nvPr/>
          </p:nvSpPr>
          <p:spPr bwMode="auto">
            <a:xfrm>
              <a:off x="3768" y="1995"/>
              <a:ext cx="740" cy="299"/>
            </a:xfrm>
            <a:prstGeom prst="rect">
              <a:avLst/>
            </a:prstGeom>
            <a:solidFill>
              <a:srgbClr val="969696"/>
            </a:solidFill>
            <a:ln w="9525">
              <a:noFill/>
              <a:miter lim="800000"/>
              <a:headEnd/>
              <a:tailEnd/>
            </a:ln>
          </p:spPr>
          <p:txBody>
            <a:bodyPr wrap="none" anchor="ctr"/>
            <a:lstStyle/>
            <a:p>
              <a:endParaRPr lang="en-US"/>
            </a:p>
          </p:txBody>
        </p:sp>
        <p:sp>
          <p:nvSpPr>
            <p:cNvPr id="79934" name="Line 1181"/>
            <p:cNvSpPr>
              <a:spLocks noChangeAspect="1" noChangeShapeType="1"/>
            </p:cNvSpPr>
            <p:nvPr/>
          </p:nvSpPr>
          <p:spPr bwMode="auto">
            <a:xfrm>
              <a:off x="3768" y="2295"/>
              <a:ext cx="740" cy="0"/>
            </a:xfrm>
            <a:prstGeom prst="line">
              <a:avLst/>
            </a:prstGeom>
            <a:noFill/>
            <a:ln w="38100">
              <a:solidFill>
                <a:schemeClr val="tx1"/>
              </a:solidFill>
              <a:round/>
              <a:headEnd/>
              <a:tailEnd/>
            </a:ln>
          </p:spPr>
          <p:txBody>
            <a:bodyPr/>
            <a:lstStyle/>
            <a:p>
              <a:endParaRPr lang="en-US"/>
            </a:p>
          </p:txBody>
        </p:sp>
        <p:sp>
          <p:nvSpPr>
            <p:cNvPr id="79935" name="Rectangle 1182"/>
            <p:cNvSpPr>
              <a:spLocks noChangeArrowheads="1"/>
            </p:cNvSpPr>
            <p:nvPr/>
          </p:nvSpPr>
          <p:spPr bwMode="auto">
            <a:xfrm>
              <a:off x="3777" y="1872"/>
              <a:ext cx="236" cy="135"/>
            </a:xfrm>
            <a:prstGeom prst="rect">
              <a:avLst/>
            </a:prstGeom>
            <a:solidFill>
              <a:srgbClr val="969696"/>
            </a:solidFill>
            <a:ln w="9525">
              <a:noFill/>
              <a:miter lim="800000"/>
              <a:headEnd/>
              <a:tailEnd/>
            </a:ln>
          </p:spPr>
          <p:txBody>
            <a:bodyPr wrap="none" anchor="ctr"/>
            <a:lstStyle/>
            <a:p>
              <a:endParaRPr lang="en-US"/>
            </a:p>
          </p:txBody>
        </p:sp>
        <p:sp>
          <p:nvSpPr>
            <p:cNvPr id="79936" name="Rectangle 1183"/>
            <p:cNvSpPr>
              <a:spLocks noChangeArrowheads="1"/>
            </p:cNvSpPr>
            <p:nvPr/>
          </p:nvSpPr>
          <p:spPr bwMode="auto">
            <a:xfrm>
              <a:off x="4278" y="1863"/>
              <a:ext cx="230" cy="135"/>
            </a:xfrm>
            <a:prstGeom prst="rect">
              <a:avLst/>
            </a:prstGeom>
            <a:solidFill>
              <a:srgbClr val="969696"/>
            </a:solidFill>
            <a:ln w="9525">
              <a:noFill/>
              <a:miter lim="800000"/>
              <a:headEnd/>
              <a:tailEnd/>
            </a:ln>
          </p:spPr>
          <p:txBody>
            <a:bodyPr wrap="none" anchor="ctr"/>
            <a:lstStyle/>
            <a:p>
              <a:endParaRPr lang="en-US"/>
            </a:p>
          </p:txBody>
        </p:sp>
        <p:sp>
          <p:nvSpPr>
            <p:cNvPr id="79937" name="Line 1184"/>
            <p:cNvSpPr>
              <a:spLocks noChangeAspect="1" noChangeShapeType="1"/>
            </p:cNvSpPr>
            <p:nvPr/>
          </p:nvSpPr>
          <p:spPr bwMode="auto">
            <a:xfrm>
              <a:off x="3600" y="1842"/>
              <a:ext cx="168" cy="0"/>
            </a:xfrm>
            <a:prstGeom prst="line">
              <a:avLst/>
            </a:prstGeom>
            <a:noFill/>
            <a:ln w="76200">
              <a:solidFill>
                <a:schemeClr val="tx1"/>
              </a:solidFill>
              <a:round/>
              <a:headEnd/>
              <a:tailEnd/>
            </a:ln>
          </p:spPr>
          <p:txBody>
            <a:bodyPr/>
            <a:lstStyle/>
            <a:p>
              <a:endParaRPr lang="en-US"/>
            </a:p>
          </p:txBody>
        </p:sp>
        <p:sp>
          <p:nvSpPr>
            <p:cNvPr id="79938" name="Line 1185"/>
            <p:cNvSpPr>
              <a:spLocks noChangeAspect="1" noChangeShapeType="1"/>
            </p:cNvSpPr>
            <p:nvPr/>
          </p:nvSpPr>
          <p:spPr bwMode="auto">
            <a:xfrm>
              <a:off x="3768" y="1824"/>
              <a:ext cx="0" cy="471"/>
            </a:xfrm>
            <a:prstGeom prst="line">
              <a:avLst/>
            </a:prstGeom>
            <a:noFill/>
            <a:ln w="38100">
              <a:solidFill>
                <a:schemeClr val="tx1"/>
              </a:solidFill>
              <a:round/>
              <a:headEnd/>
              <a:tailEnd/>
            </a:ln>
          </p:spPr>
          <p:txBody>
            <a:bodyPr/>
            <a:lstStyle/>
            <a:p>
              <a:endParaRPr lang="en-US"/>
            </a:p>
          </p:txBody>
        </p:sp>
        <p:sp>
          <p:nvSpPr>
            <p:cNvPr id="79939" name="Line 1186"/>
            <p:cNvSpPr>
              <a:spLocks noChangeAspect="1" noChangeShapeType="1"/>
            </p:cNvSpPr>
            <p:nvPr/>
          </p:nvSpPr>
          <p:spPr bwMode="auto">
            <a:xfrm flipV="1">
              <a:off x="4508" y="1824"/>
              <a:ext cx="0" cy="471"/>
            </a:xfrm>
            <a:prstGeom prst="line">
              <a:avLst/>
            </a:prstGeom>
            <a:noFill/>
            <a:ln w="38100">
              <a:solidFill>
                <a:schemeClr val="tx1"/>
              </a:solidFill>
              <a:round/>
              <a:headEnd/>
              <a:tailEnd/>
            </a:ln>
          </p:spPr>
          <p:txBody>
            <a:bodyPr/>
            <a:lstStyle/>
            <a:p>
              <a:endParaRPr lang="en-US"/>
            </a:p>
          </p:txBody>
        </p:sp>
        <p:sp>
          <p:nvSpPr>
            <p:cNvPr id="79940" name="Line 1187"/>
            <p:cNvSpPr>
              <a:spLocks noChangeAspect="1" noChangeShapeType="1"/>
            </p:cNvSpPr>
            <p:nvPr/>
          </p:nvSpPr>
          <p:spPr bwMode="auto">
            <a:xfrm>
              <a:off x="4508" y="1842"/>
              <a:ext cx="134" cy="0"/>
            </a:xfrm>
            <a:prstGeom prst="line">
              <a:avLst/>
            </a:prstGeom>
            <a:noFill/>
            <a:ln w="76200">
              <a:solidFill>
                <a:schemeClr val="tx1"/>
              </a:solidFill>
              <a:round/>
              <a:headEnd/>
              <a:tailEnd/>
            </a:ln>
          </p:spPr>
          <p:txBody>
            <a:bodyPr/>
            <a:lstStyle/>
            <a:p>
              <a:endParaRPr lang="en-US"/>
            </a:p>
          </p:txBody>
        </p:sp>
      </p:grpSp>
      <p:sp>
        <p:nvSpPr>
          <p:cNvPr id="104614" name="Text Box 1190"/>
          <p:cNvSpPr txBox="1">
            <a:spLocks noChangeArrowheads="1"/>
          </p:cNvSpPr>
          <p:nvPr/>
        </p:nvSpPr>
        <p:spPr bwMode="auto">
          <a:xfrm>
            <a:off x="4495800" y="3352800"/>
            <a:ext cx="4648200" cy="738664"/>
          </a:xfrm>
          <a:prstGeom prst="rect">
            <a:avLst/>
          </a:prstGeom>
          <a:noFill/>
          <a:ln w="9525">
            <a:noFill/>
            <a:miter lim="800000"/>
            <a:headEnd/>
            <a:tailEnd/>
          </a:ln>
        </p:spPr>
        <p:txBody>
          <a:bodyPr>
            <a:spAutoFit/>
          </a:bodyPr>
          <a:lstStyle/>
          <a:p>
            <a:r>
              <a:rPr lang="en-US" sz="1400" dirty="0"/>
              <a:t>Beginning </a:t>
            </a:r>
            <a:r>
              <a:rPr lang="en-US" sz="1400" dirty="0" smtClean="0"/>
              <a:t>excavation </a:t>
            </a:r>
            <a:r>
              <a:rPr lang="en-US" sz="1400" dirty="0"/>
              <a:t>in the </a:t>
            </a:r>
            <a:r>
              <a:rPr lang="en-US" sz="1400" dirty="0" smtClean="0"/>
              <a:t>center </a:t>
            </a:r>
            <a:r>
              <a:rPr lang="en-US" sz="1400" dirty="0"/>
              <a:t>of the </a:t>
            </a:r>
            <a:r>
              <a:rPr lang="en-US" sz="1400" dirty="0" smtClean="0"/>
              <a:t>trench </a:t>
            </a:r>
            <a:r>
              <a:rPr lang="en-US" sz="1400" dirty="0"/>
              <a:t>i</a:t>
            </a:r>
            <a:r>
              <a:rPr lang="en-US" sz="1400" dirty="0" smtClean="0"/>
              <a:t>ncreases </a:t>
            </a:r>
            <a:r>
              <a:rPr lang="en-US" sz="1400" dirty="0"/>
              <a:t>the </a:t>
            </a:r>
            <a:r>
              <a:rPr lang="en-US" sz="1400" dirty="0" smtClean="0"/>
              <a:t>extent </a:t>
            </a:r>
            <a:r>
              <a:rPr lang="en-US" sz="1400" dirty="0"/>
              <a:t>to </a:t>
            </a:r>
            <a:r>
              <a:rPr lang="en-US" sz="1400" dirty="0" smtClean="0"/>
              <a:t>which </a:t>
            </a:r>
            <a:r>
              <a:rPr lang="en-US" sz="1400" dirty="0"/>
              <a:t>h</a:t>
            </a:r>
            <a:r>
              <a:rPr lang="en-US" sz="1400" dirty="0" smtClean="0"/>
              <a:t>orizontal </a:t>
            </a:r>
            <a:r>
              <a:rPr lang="en-US" sz="1400" dirty="0"/>
              <a:t>d</a:t>
            </a:r>
            <a:r>
              <a:rPr lang="en-US" sz="1400" dirty="0" smtClean="0"/>
              <a:t>eflection </a:t>
            </a:r>
            <a:r>
              <a:rPr lang="en-US" sz="1400" dirty="0"/>
              <a:t>will </a:t>
            </a:r>
            <a:r>
              <a:rPr lang="en-US" sz="1400" dirty="0" smtClean="0"/>
              <a:t>occur </a:t>
            </a:r>
            <a:r>
              <a:rPr lang="en-US" sz="1400" dirty="0"/>
              <a:t>a</a:t>
            </a:r>
            <a:r>
              <a:rPr lang="en-US" sz="1400" dirty="0" smtClean="0"/>
              <a:t>long </a:t>
            </a:r>
            <a:r>
              <a:rPr lang="en-US" sz="1400" dirty="0"/>
              <a:t>the </a:t>
            </a:r>
            <a:r>
              <a:rPr lang="en-US" sz="1400" dirty="0" smtClean="0"/>
              <a:t>trench </a:t>
            </a:r>
            <a:r>
              <a:rPr lang="en-US" sz="1400" dirty="0"/>
              <a:t>w</a:t>
            </a:r>
            <a:r>
              <a:rPr lang="en-US" sz="1400" dirty="0" smtClean="0"/>
              <a:t>all</a:t>
            </a:r>
            <a:endParaRPr lang="en-US" sz="1400" dirty="0"/>
          </a:p>
        </p:txBody>
      </p:sp>
      <p:sp>
        <p:nvSpPr>
          <p:cNvPr id="104615" name="Text Box 1191"/>
          <p:cNvSpPr txBox="1">
            <a:spLocks noChangeArrowheads="1"/>
          </p:cNvSpPr>
          <p:nvPr/>
        </p:nvSpPr>
        <p:spPr bwMode="auto">
          <a:xfrm>
            <a:off x="2362200" y="5334000"/>
            <a:ext cx="1447800" cy="274638"/>
          </a:xfrm>
          <a:prstGeom prst="rect">
            <a:avLst/>
          </a:prstGeom>
          <a:noFill/>
          <a:ln w="9525">
            <a:noFill/>
            <a:miter lim="800000"/>
            <a:headEnd/>
            <a:tailEnd/>
          </a:ln>
        </p:spPr>
        <p:txBody>
          <a:bodyPr>
            <a:spAutoFit/>
          </a:bodyPr>
          <a:lstStyle/>
          <a:p>
            <a:r>
              <a:rPr lang="en-US" sz="1200"/>
              <a:t>Lateral Resistance</a:t>
            </a:r>
          </a:p>
        </p:txBody>
      </p:sp>
      <p:grpSp>
        <p:nvGrpSpPr>
          <p:cNvPr id="9" name="Group 1206"/>
          <p:cNvGrpSpPr>
            <a:grpSpLocks/>
          </p:cNvGrpSpPr>
          <p:nvPr/>
        </p:nvGrpSpPr>
        <p:grpSpPr bwMode="auto">
          <a:xfrm>
            <a:off x="762000" y="5486400"/>
            <a:ext cx="1600200" cy="381000"/>
            <a:chOff x="480" y="3456"/>
            <a:chExt cx="1008" cy="240"/>
          </a:xfrm>
        </p:grpSpPr>
        <p:sp>
          <p:nvSpPr>
            <p:cNvPr id="79930" name="Line 1196"/>
            <p:cNvSpPr>
              <a:spLocks noChangeShapeType="1"/>
            </p:cNvSpPr>
            <p:nvPr/>
          </p:nvSpPr>
          <p:spPr bwMode="auto">
            <a:xfrm flipH="1">
              <a:off x="624" y="3456"/>
              <a:ext cx="864" cy="96"/>
            </a:xfrm>
            <a:prstGeom prst="line">
              <a:avLst/>
            </a:prstGeom>
            <a:noFill/>
            <a:ln w="6350">
              <a:solidFill>
                <a:schemeClr val="tx1"/>
              </a:solidFill>
              <a:round/>
              <a:headEnd/>
              <a:tailEnd/>
            </a:ln>
          </p:spPr>
          <p:txBody>
            <a:bodyPr/>
            <a:lstStyle/>
            <a:p>
              <a:endParaRPr lang="en-US"/>
            </a:p>
          </p:txBody>
        </p:sp>
        <p:sp>
          <p:nvSpPr>
            <p:cNvPr id="79931" name="Line 1197"/>
            <p:cNvSpPr>
              <a:spLocks noChangeShapeType="1"/>
            </p:cNvSpPr>
            <p:nvPr/>
          </p:nvSpPr>
          <p:spPr bwMode="auto">
            <a:xfrm flipH="1">
              <a:off x="480" y="3552"/>
              <a:ext cx="144" cy="144"/>
            </a:xfrm>
            <a:prstGeom prst="line">
              <a:avLst/>
            </a:prstGeom>
            <a:noFill/>
            <a:ln w="6350">
              <a:solidFill>
                <a:schemeClr val="tx1"/>
              </a:solidFill>
              <a:round/>
              <a:headEnd/>
              <a:tailEnd type="triangle" w="med" len="med"/>
            </a:ln>
          </p:spPr>
          <p:txBody>
            <a:bodyPr/>
            <a:lstStyle/>
            <a:p>
              <a:endParaRPr lang="en-US"/>
            </a:p>
          </p:txBody>
        </p:sp>
        <p:sp>
          <p:nvSpPr>
            <p:cNvPr id="79932" name="Line 1198"/>
            <p:cNvSpPr>
              <a:spLocks noChangeShapeType="1"/>
            </p:cNvSpPr>
            <p:nvPr/>
          </p:nvSpPr>
          <p:spPr bwMode="auto">
            <a:xfrm>
              <a:off x="624" y="3552"/>
              <a:ext cx="96" cy="144"/>
            </a:xfrm>
            <a:prstGeom prst="line">
              <a:avLst/>
            </a:prstGeom>
            <a:noFill/>
            <a:ln w="6350">
              <a:solidFill>
                <a:schemeClr val="tx1"/>
              </a:solidFill>
              <a:round/>
              <a:headEnd/>
              <a:tailEnd type="triangle" w="med" len="med"/>
            </a:ln>
          </p:spPr>
          <p:txBody>
            <a:bodyPr/>
            <a:lstStyle/>
            <a:p>
              <a:endParaRPr lang="en-US"/>
            </a:p>
          </p:txBody>
        </p:sp>
      </p:grpSp>
      <p:grpSp>
        <p:nvGrpSpPr>
          <p:cNvPr id="10" name="Group 1208"/>
          <p:cNvGrpSpPr>
            <a:grpSpLocks/>
          </p:cNvGrpSpPr>
          <p:nvPr/>
        </p:nvGrpSpPr>
        <p:grpSpPr bwMode="auto">
          <a:xfrm>
            <a:off x="3200400" y="4343400"/>
            <a:ext cx="2438400" cy="1066800"/>
            <a:chOff x="2016" y="2736"/>
            <a:chExt cx="1536" cy="672"/>
          </a:xfrm>
        </p:grpSpPr>
        <p:sp>
          <p:nvSpPr>
            <p:cNvPr id="79926" name="Line 1202"/>
            <p:cNvSpPr>
              <a:spLocks noChangeShapeType="1"/>
            </p:cNvSpPr>
            <p:nvPr/>
          </p:nvSpPr>
          <p:spPr bwMode="auto">
            <a:xfrm flipV="1">
              <a:off x="2016" y="2736"/>
              <a:ext cx="720" cy="672"/>
            </a:xfrm>
            <a:prstGeom prst="line">
              <a:avLst/>
            </a:prstGeom>
            <a:noFill/>
            <a:ln w="6350">
              <a:solidFill>
                <a:schemeClr val="tx1"/>
              </a:solidFill>
              <a:round/>
              <a:headEnd/>
              <a:tailEnd/>
            </a:ln>
          </p:spPr>
          <p:txBody>
            <a:bodyPr/>
            <a:lstStyle/>
            <a:p>
              <a:endParaRPr lang="en-US"/>
            </a:p>
          </p:txBody>
        </p:sp>
        <p:sp>
          <p:nvSpPr>
            <p:cNvPr id="79927" name="Line 1203"/>
            <p:cNvSpPr>
              <a:spLocks noChangeShapeType="1"/>
            </p:cNvSpPr>
            <p:nvPr/>
          </p:nvSpPr>
          <p:spPr bwMode="auto">
            <a:xfrm>
              <a:off x="2736" y="2736"/>
              <a:ext cx="720" cy="0"/>
            </a:xfrm>
            <a:prstGeom prst="line">
              <a:avLst/>
            </a:prstGeom>
            <a:noFill/>
            <a:ln w="6350">
              <a:solidFill>
                <a:schemeClr val="tx1"/>
              </a:solidFill>
              <a:round/>
              <a:headEnd/>
              <a:tailEnd/>
            </a:ln>
          </p:spPr>
          <p:txBody>
            <a:bodyPr/>
            <a:lstStyle/>
            <a:p>
              <a:endParaRPr lang="en-US"/>
            </a:p>
          </p:txBody>
        </p:sp>
        <p:sp>
          <p:nvSpPr>
            <p:cNvPr id="79928" name="Line 1204"/>
            <p:cNvSpPr>
              <a:spLocks noChangeShapeType="1"/>
            </p:cNvSpPr>
            <p:nvPr/>
          </p:nvSpPr>
          <p:spPr bwMode="auto">
            <a:xfrm flipH="1">
              <a:off x="3360" y="2736"/>
              <a:ext cx="96" cy="144"/>
            </a:xfrm>
            <a:prstGeom prst="line">
              <a:avLst/>
            </a:prstGeom>
            <a:noFill/>
            <a:ln w="6350">
              <a:solidFill>
                <a:schemeClr val="tx1"/>
              </a:solidFill>
              <a:round/>
              <a:headEnd/>
              <a:tailEnd type="triangle" w="med" len="med"/>
            </a:ln>
          </p:spPr>
          <p:txBody>
            <a:bodyPr/>
            <a:lstStyle/>
            <a:p>
              <a:endParaRPr lang="en-US"/>
            </a:p>
          </p:txBody>
        </p:sp>
        <p:sp>
          <p:nvSpPr>
            <p:cNvPr id="79929" name="Line 1205"/>
            <p:cNvSpPr>
              <a:spLocks noChangeShapeType="1"/>
            </p:cNvSpPr>
            <p:nvPr/>
          </p:nvSpPr>
          <p:spPr bwMode="auto">
            <a:xfrm>
              <a:off x="3456" y="2736"/>
              <a:ext cx="96" cy="144"/>
            </a:xfrm>
            <a:prstGeom prst="line">
              <a:avLst/>
            </a:prstGeom>
            <a:noFill/>
            <a:ln w="6350">
              <a:solidFill>
                <a:schemeClr val="tx1"/>
              </a:solidFill>
              <a:round/>
              <a:headEnd/>
              <a:tailEnd type="triangle" w="med" len="med"/>
            </a:ln>
          </p:spPr>
          <p:txBody>
            <a:bodyPr/>
            <a:lstStyle/>
            <a:p>
              <a:endParaRPr lang="en-US"/>
            </a:p>
          </p:txBody>
        </p:sp>
      </p:grpSp>
      <p:sp>
        <p:nvSpPr>
          <p:cNvPr id="104635" name="Line 1211"/>
          <p:cNvSpPr>
            <a:spLocks noChangeShapeType="1"/>
          </p:cNvSpPr>
          <p:nvPr/>
        </p:nvSpPr>
        <p:spPr bwMode="auto">
          <a:xfrm flipH="1">
            <a:off x="6361113" y="2743200"/>
            <a:ext cx="228600" cy="0"/>
          </a:xfrm>
          <a:prstGeom prst="line">
            <a:avLst/>
          </a:prstGeom>
          <a:noFill/>
          <a:ln w="6350">
            <a:solidFill>
              <a:schemeClr val="accent1"/>
            </a:solidFill>
            <a:round/>
            <a:headEnd/>
            <a:tailEnd type="triangle" w="med" len="med"/>
          </a:ln>
        </p:spPr>
        <p:txBody>
          <a:bodyPr/>
          <a:lstStyle/>
          <a:p>
            <a:endParaRPr lang="en-US"/>
          </a:p>
        </p:txBody>
      </p:sp>
      <p:grpSp>
        <p:nvGrpSpPr>
          <p:cNvPr id="11" name="Group 1225"/>
          <p:cNvGrpSpPr>
            <a:grpSpLocks/>
          </p:cNvGrpSpPr>
          <p:nvPr/>
        </p:nvGrpSpPr>
        <p:grpSpPr bwMode="auto">
          <a:xfrm>
            <a:off x="5730875" y="2678113"/>
            <a:ext cx="228600" cy="76200"/>
            <a:chOff x="3610" y="1687"/>
            <a:chExt cx="144" cy="48"/>
          </a:xfrm>
        </p:grpSpPr>
        <p:sp>
          <p:nvSpPr>
            <p:cNvPr id="79924" name="Line 1210"/>
            <p:cNvSpPr>
              <a:spLocks noChangeShapeType="1"/>
            </p:cNvSpPr>
            <p:nvPr/>
          </p:nvSpPr>
          <p:spPr bwMode="auto">
            <a:xfrm>
              <a:off x="3610" y="1728"/>
              <a:ext cx="144" cy="0"/>
            </a:xfrm>
            <a:prstGeom prst="line">
              <a:avLst/>
            </a:prstGeom>
            <a:noFill/>
            <a:ln w="6350">
              <a:solidFill>
                <a:srgbClr val="FF0000"/>
              </a:solidFill>
              <a:round/>
              <a:headEnd/>
              <a:tailEnd type="triangle" w="med" len="med"/>
            </a:ln>
          </p:spPr>
          <p:txBody>
            <a:bodyPr/>
            <a:lstStyle/>
            <a:p>
              <a:endParaRPr lang="en-US"/>
            </a:p>
          </p:txBody>
        </p:sp>
        <p:sp>
          <p:nvSpPr>
            <p:cNvPr id="79925" name="Freeform 1213"/>
            <p:cNvSpPr>
              <a:spLocks/>
            </p:cNvSpPr>
            <p:nvPr/>
          </p:nvSpPr>
          <p:spPr bwMode="auto">
            <a:xfrm flipH="1">
              <a:off x="3621" y="1687"/>
              <a:ext cx="48" cy="48"/>
            </a:xfrm>
            <a:custGeom>
              <a:avLst/>
              <a:gdLst>
                <a:gd name="T0" fmla="*/ 0 w 48"/>
                <a:gd name="T1" fmla="*/ 0 h 48"/>
                <a:gd name="T2" fmla="*/ 48 w 48"/>
                <a:gd name="T3" fmla="*/ 48 h 48"/>
                <a:gd name="T4" fmla="*/ 0 w 48"/>
                <a:gd name="T5" fmla="*/ 48 h 48"/>
                <a:gd name="T6" fmla="*/ 0 w 48"/>
                <a:gd name="T7" fmla="*/ 0 h 48"/>
                <a:gd name="T8" fmla="*/ 0 60000 65536"/>
                <a:gd name="T9" fmla="*/ 0 60000 65536"/>
                <a:gd name="T10" fmla="*/ 0 60000 65536"/>
                <a:gd name="T11" fmla="*/ 0 60000 65536"/>
                <a:gd name="T12" fmla="*/ 0 w 48"/>
                <a:gd name="T13" fmla="*/ 0 h 48"/>
                <a:gd name="T14" fmla="*/ 48 w 48"/>
                <a:gd name="T15" fmla="*/ 48 h 48"/>
              </a:gdLst>
              <a:ahLst/>
              <a:cxnLst>
                <a:cxn ang="T8">
                  <a:pos x="T0" y="T1"/>
                </a:cxn>
                <a:cxn ang="T9">
                  <a:pos x="T2" y="T3"/>
                </a:cxn>
                <a:cxn ang="T10">
                  <a:pos x="T4" y="T5"/>
                </a:cxn>
                <a:cxn ang="T11">
                  <a:pos x="T6" y="T7"/>
                </a:cxn>
              </a:cxnLst>
              <a:rect l="T12" t="T13" r="T14" b="T15"/>
              <a:pathLst>
                <a:path w="48" h="48">
                  <a:moveTo>
                    <a:pt x="0" y="0"/>
                  </a:moveTo>
                  <a:lnTo>
                    <a:pt x="48" y="48"/>
                  </a:lnTo>
                  <a:lnTo>
                    <a:pt x="0" y="48"/>
                  </a:lnTo>
                  <a:lnTo>
                    <a:pt x="0" y="0"/>
                  </a:lnTo>
                  <a:close/>
                </a:path>
              </a:pathLst>
            </a:custGeom>
            <a:solidFill>
              <a:srgbClr val="FF0000"/>
            </a:solidFill>
            <a:ln w="9525">
              <a:noFill/>
              <a:round/>
              <a:headEnd/>
              <a:tailEnd/>
            </a:ln>
          </p:spPr>
          <p:txBody>
            <a:bodyPr/>
            <a:lstStyle/>
            <a:p>
              <a:endParaRPr lang="en-US"/>
            </a:p>
          </p:txBody>
        </p:sp>
      </p:grpSp>
      <p:sp>
        <p:nvSpPr>
          <p:cNvPr id="104638" name="Text Box 1214"/>
          <p:cNvSpPr txBox="1">
            <a:spLocks noChangeArrowheads="1"/>
          </p:cNvSpPr>
          <p:nvPr/>
        </p:nvSpPr>
        <p:spPr bwMode="auto">
          <a:xfrm>
            <a:off x="4495800" y="2971800"/>
            <a:ext cx="1447800" cy="274638"/>
          </a:xfrm>
          <a:prstGeom prst="rect">
            <a:avLst/>
          </a:prstGeom>
          <a:noFill/>
          <a:ln w="9525">
            <a:noFill/>
            <a:miter lim="800000"/>
            <a:headEnd/>
            <a:tailEnd/>
          </a:ln>
        </p:spPr>
        <p:txBody>
          <a:bodyPr>
            <a:spAutoFit/>
          </a:bodyPr>
          <a:lstStyle/>
          <a:p>
            <a:r>
              <a:rPr lang="en-US" sz="1200"/>
              <a:t>Lateral Resistance</a:t>
            </a:r>
          </a:p>
        </p:txBody>
      </p:sp>
      <p:sp>
        <p:nvSpPr>
          <p:cNvPr id="104640" name="Line 1216"/>
          <p:cNvSpPr>
            <a:spLocks noChangeShapeType="1"/>
          </p:cNvSpPr>
          <p:nvPr/>
        </p:nvSpPr>
        <p:spPr bwMode="auto">
          <a:xfrm flipV="1">
            <a:off x="5181600" y="2819400"/>
            <a:ext cx="609600" cy="152400"/>
          </a:xfrm>
          <a:prstGeom prst="line">
            <a:avLst/>
          </a:prstGeom>
          <a:noFill/>
          <a:ln w="6350">
            <a:solidFill>
              <a:schemeClr val="tx1"/>
            </a:solidFill>
            <a:round/>
            <a:headEnd/>
            <a:tailEnd type="triangle" w="med" len="med"/>
          </a:ln>
        </p:spPr>
        <p:txBody>
          <a:bodyPr/>
          <a:lstStyle/>
          <a:p>
            <a:endParaRPr lang="en-US"/>
          </a:p>
        </p:txBody>
      </p:sp>
      <p:grpSp>
        <p:nvGrpSpPr>
          <p:cNvPr id="12" name="Group 1224"/>
          <p:cNvGrpSpPr>
            <a:grpSpLocks/>
          </p:cNvGrpSpPr>
          <p:nvPr/>
        </p:nvGrpSpPr>
        <p:grpSpPr bwMode="auto">
          <a:xfrm>
            <a:off x="5045075" y="4541838"/>
            <a:ext cx="914400" cy="106362"/>
            <a:chOff x="3178" y="2861"/>
            <a:chExt cx="576" cy="67"/>
          </a:xfrm>
        </p:grpSpPr>
        <p:sp>
          <p:nvSpPr>
            <p:cNvPr id="79920" name="Line 1200"/>
            <p:cNvSpPr>
              <a:spLocks noChangeShapeType="1"/>
            </p:cNvSpPr>
            <p:nvPr/>
          </p:nvSpPr>
          <p:spPr bwMode="auto">
            <a:xfrm flipH="1">
              <a:off x="3610" y="2925"/>
              <a:ext cx="144" cy="0"/>
            </a:xfrm>
            <a:prstGeom prst="line">
              <a:avLst/>
            </a:prstGeom>
            <a:noFill/>
            <a:ln w="6350">
              <a:solidFill>
                <a:srgbClr val="FF0000"/>
              </a:solidFill>
              <a:round/>
              <a:headEnd/>
              <a:tailEnd type="triangle" w="med" len="med"/>
            </a:ln>
          </p:spPr>
          <p:txBody>
            <a:bodyPr/>
            <a:lstStyle/>
            <a:p>
              <a:endParaRPr lang="en-US"/>
            </a:p>
          </p:txBody>
        </p:sp>
        <p:sp>
          <p:nvSpPr>
            <p:cNvPr id="79921" name="Line 1201"/>
            <p:cNvSpPr>
              <a:spLocks noChangeShapeType="1"/>
            </p:cNvSpPr>
            <p:nvPr/>
          </p:nvSpPr>
          <p:spPr bwMode="auto">
            <a:xfrm>
              <a:off x="3178" y="2907"/>
              <a:ext cx="144" cy="0"/>
            </a:xfrm>
            <a:prstGeom prst="line">
              <a:avLst/>
            </a:prstGeom>
            <a:noFill/>
            <a:ln w="6350">
              <a:solidFill>
                <a:srgbClr val="FF0000"/>
              </a:solidFill>
              <a:round/>
              <a:headEnd/>
              <a:tailEnd type="triangle" w="med" len="med"/>
            </a:ln>
          </p:spPr>
          <p:txBody>
            <a:bodyPr/>
            <a:lstStyle/>
            <a:p>
              <a:endParaRPr lang="en-US"/>
            </a:p>
          </p:txBody>
        </p:sp>
        <p:sp>
          <p:nvSpPr>
            <p:cNvPr id="79922" name="Freeform 1218"/>
            <p:cNvSpPr>
              <a:spLocks/>
            </p:cNvSpPr>
            <p:nvPr/>
          </p:nvSpPr>
          <p:spPr bwMode="auto">
            <a:xfrm flipH="1">
              <a:off x="3195" y="2861"/>
              <a:ext cx="48" cy="48"/>
            </a:xfrm>
            <a:custGeom>
              <a:avLst/>
              <a:gdLst>
                <a:gd name="T0" fmla="*/ 0 w 48"/>
                <a:gd name="T1" fmla="*/ 0 h 48"/>
                <a:gd name="T2" fmla="*/ 48 w 48"/>
                <a:gd name="T3" fmla="*/ 48 h 48"/>
                <a:gd name="T4" fmla="*/ 0 w 48"/>
                <a:gd name="T5" fmla="*/ 48 h 48"/>
                <a:gd name="T6" fmla="*/ 0 w 48"/>
                <a:gd name="T7" fmla="*/ 0 h 48"/>
                <a:gd name="T8" fmla="*/ 0 60000 65536"/>
                <a:gd name="T9" fmla="*/ 0 60000 65536"/>
                <a:gd name="T10" fmla="*/ 0 60000 65536"/>
                <a:gd name="T11" fmla="*/ 0 60000 65536"/>
                <a:gd name="T12" fmla="*/ 0 w 48"/>
                <a:gd name="T13" fmla="*/ 0 h 48"/>
                <a:gd name="T14" fmla="*/ 48 w 48"/>
                <a:gd name="T15" fmla="*/ 48 h 48"/>
              </a:gdLst>
              <a:ahLst/>
              <a:cxnLst>
                <a:cxn ang="T8">
                  <a:pos x="T0" y="T1"/>
                </a:cxn>
                <a:cxn ang="T9">
                  <a:pos x="T2" y="T3"/>
                </a:cxn>
                <a:cxn ang="T10">
                  <a:pos x="T4" y="T5"/>
                </a:cxn>
                <a:cxn ang="T11">
                  <a:pos x="T6" y="T7"/>
                </a:cxn>
              </a:cxnLst>
              <a:rect l="T12" t="T13" r="T14" b="T15"/>
              <a:pathLst>
                <a:path w="48" h="48">
                  <a:moveTo>
                    <a:pt x="0" y="0"/>
                  </a:moveTo>
                  <a:lnTo>
                    <a:pt x="48" y="48"/>
                  </a:lnTo>
                  <a:lnTo>
                    <a:pt x="0" y="48"/>
                  </a:lnTo>
                  <a:lnTo>
                    <a:pt x="0" y="0"/>
                  </a:lnTo>
                  <a:close/>
                </a:path>
              </a:pathLst>
            </a:custGeom>
            <a:solidFill>
              <a:srgbClr val="FF0000"/>
            </a:solidFill>
            <a:ln w="9525">
              <a:noFill/>
              <a:round/>
              <a:headEnd/>
              <a:tailEnd/>
            </a:ln>
          </p:spPr>
          <p:txBody>
            <a:bodyPr/>
            <a:lstStyle/>
            <a:p>
              <a:endParaRPr lang="en-US"/>
            </a:p>
          </p:txBody>
        </p:sp>
        <p:sp>
          <p:nvSpPr>
            <p:cNvPr id="79923" name="Freeform 1219"/>
            <p:cNvSpPr>
              <a:spLocks/>
            </p:cNvSpPr>
            <p:nvPr/>
          </p:nvSpPr>
          <p:spPr bwMode="auto">
            <a:xfrm>
              <a:off x="3696" y="2880"/>
              <a:ext cx="48" cy="48"/>
            </a:xfrm>
            <a:custGeom>
              <a:avLst/>
              <a:gdLst>
                <a:gd name="T0" fmla="*/ 0 w 48"/>
                <a:gd name="T1" fmla="*/ 0 h 48"/>
                <a:gd name="T2" fmla="*/ 48 w 48"/>
                <a:gd name="T3" fmla="*/ 48 h 48"/>
                <a:gd name="T4" fmla="*/ 0 w 48"/>
                <a:gd name="T5" fmla="*/ 48 h 48"/>
                <a:gd name="T6" fmla="*/ 0 w 48"/>
                <a:gd name="T7" fmla="*/ 0 h 48"/>
                <a:gd name="T8" fmla="*/ 0 60000 65536"/>
                <a:gd name="T9" fmla="*/ 0 60000 65536"/>
                <a:gd name="T10" fmla="*/ 0 60000 65536"/>
                <a:gd name="T11" fmla="*/ 0 60000 65536"/>
                <a:gd name="T12" fmla="*/ 0 w 48"/>
                <a:gd name="T13" fmla="*/ 0 h 48"/>
                <a:gd name="T14" fmla="*/ 48 w 48"/>
                <a:gd name="T15" fmla="*/ 48 h 48"/>
              </a:gdLst>
              <a:ahLst/>
              <a:cxnLst>
                <a:cxn ang="T8">
                  <a:pos x="T0" y="T1"/>
                </a:cxn>
                <a:cxn ang="T9">
                  <a:pos x="T2" y="T3"/>
                </a:cxn>
                <a:cxn ang="T10">
                  <a:pos x="T4" y="T5"/>
                </a:cxn>
                <a:cxn ang="T11">
                  <a:pos x="T6" y="T7"/>
                </a:cxn>
              </a:cxnLst>
              <a:rect l="T12" t="T13" r="T14" b="T15"/>
              <a:pathLst>
                <a:path w="48" h="48">
                  <a:moveTo>
                    <a:pt x="0" y="0"/>
                  </a:moveTo>
                  <a:lnTo>
                    <a:pt x="48" y="48"/>
                  </a:lnTo>
                  <a:lnTo>
                    <a:pt x="0" y="48"/>
                  </a:lnTo>
                  <a:lnTo>
                    <a:pt x="0" y="0"/>
                  </a:lnTo>
                  <a:close/>
                </a:path>
              </a:pathLst>
            </a:custGeom>
            <a:solidFill>
              <a:srgbClr val="FF0000"/>
            </a:solidFill>
            <a:ln w="9525">
              <a:noFill/>
              <a:round/>
              <a:headEnd/>
              <a:tailEnd/>
            </a:ln>
          </p:spPr>
          <p:txBody>
            <a:bodyPr/>
            <a:lstStyle/>
            <a:p>
              <a:endParaRPr lang="en-US"/>
            </a:p>
          </p:txBody>
        </p:sp>
      </p:grpSp>
      <p:grpSp>
        <p:nvGrpSpPr>
          <p:cNvPr id="13" name="Group 1223"/>
          <p:cNvGrpSpPr>
            <a:grpSpLocks/>
          </p:cNvGrpSpPr>
          <p:nvPr/>
        </p:nvGrpSpPr>
        <p:grpSpPr bwMode="auto">
          <a:xfrm>
            <a:off x="474663" y="5813425"/>
            <a:ext cx="904875" cy="76200"/>
            <a:chOff x="299" y="3662"/>
            <a:chExt cx="570" cy="48"/>
          </a:xfrm>
        </p:grpSpPr>
        <p:grpSp>
          <p:nvGrpSpPr>
            <p:cNvPr id="79915" name="Group 1207"/>
            <p:cNvGrpSpPr>
              <a:grpSpLocks/>
            </p:cNvGrpSpPr>
            <p:nvPr/>
          </p:nvGrpSpPr>
          <p:grpSpPr bwMode="auto">
            <a:xfrm>
              <a:off x="299" y="3708"/>
              <a:ext cx="570" cy="0"/>
              <a:chOff x="299" y="3696"/>
              <a:chExt cx="570" cy="0"/>
            </a:xfrm>
          </p:grpSpPr>
          <p:sp>
            <p:nvSpPr>
              <p:cNvPr id="79918" name="Line 1193"/>
              <p:cNvSpPr>
                <a:spLocks noChangeShapeType="1"/>
              </p:cNvSpPr>
              <p:nvPr/>
            </p:nvSpPr>
            <p:spPr bwMode="auto">
              <a:xfrm flipH="1">
                <a:off x="725" y="3696"/>
                <a:ext cx="144" cy="0"/>
              </a:xfrm>
              <a:prstGeom prst="line">
                <a:avLst/>
              </a:prstGeom>
              <a:noFill/>
              <a:ln w="6350">
                <a:solidFill>
                  <a:srgbClr val="FF0000"/>
                </a:solidFill>
                <a:round/>
                <a:headEnd/>
                <a:tailEnd type="triangle" w="med" len="med"/>
              </a:ln>
            </p:spPr>
            <p:txBody>
              <a:bodyPr/>
              <a:lstStyle/>
              <a:p>
                <a:endParaRPr lang="en-US"/>
              </a:p>
            </p:txBody>
          </p:sp>
          <p:sp>
            <p:nvSpPr>
              <p:cNvPr id="79919" name="Line 1194"/>
              <p:cNvSpPr>
                <a:spLocks noChangeShapeType="1"/>
              </p:cNvSpPr>
              <p:nvPr/>
            </p:nvSpPr>
            <p:spPr bwMode="auto">
              <a:xfrm>
                <a:off x="299" y="3696"/>
                <a:ext cx="144" cy="0"/>
              </a:xfrm>
              <a:prstGeom prst="line">
                <a:avLst/>
              </a:prstGeom>
              <a:noFill/>
              <a:ln w="6350">
                <a:solidFill>
                  <a:srgbClr val="FF0000"/>
                </a:solidFill>
                <a:round/>
                <a:headEnd/>
                <a:tailEnd type="triangle" w="med" len="med"/>
              </a:ln>
            </p:spPr>
            <p:txBody>
              <a:bodyPr/>
              <a:lstStyle/>
              <a:p>
                <a:endParaRPr lang="en-US"/>
              </a:p>
            </p:txBody>
          </p:sp>
        </p:grpSp>
        <p:sp>
          <p:nvSpPr>
            <p:cNvPr id="79916" name="Freeform 1217"/>
            <p:cNvSpPr>
              <a:spLocks/>
            </p:cNvSpPr>
            <p:nvPr/>
          </p:nvSpPr>
          <p:spPr bwMode="auto">
            <a:xfrm>
              <a:off x="816" y="3662"/>
              <a:ext cx="48" cy="48"/>
            </a:xfrm>
            <a:custGeom>
              <a:avLst/>
              <a:gdLst>
                <a:gd name="T0" fmla="*/ 0 w 48"/>
                <a:gd name="T1" fmla="*/ 0 h 48"/>
                <a:gd name="T2" fmla="*/ 48 w 48"/>
                <a:gd name="T3" fmla="*/ 48 h 48"/>
                <a:gd name="T4" fmla="*/ 0 w 48"/>
                <a:gd name="T5" fmla="*/ 48 h 48"/>
                <a:gd name="T6" fmla="*/ 0 w 48"/>
                <a:gd name="T7" fmla="*/ 0 h 48"/>
                <a:gd name="T8" fmla="*/ 0 60000 65536"/>
                <a:gd name="T9" fmla="*/ 0 60000 65536"/>
                <a:gd name="T10" fmla="*/ 0 60000 65536"/>
                <a:gd name="T11" fmla="*/ 0 60000 65536"/>
                <a:gd name="T12" fmla="*/ 0 w 48"/>
                <a:gd name="T13" fmla="*/ 0 h 48"/>
                <a:gd name="T14" fmla="*/ 48 w 48"/>
                <a:gd name="T15" fmla="*/ 48 h 48"/>
              </a:gdLst>
              <a:ahLst/>
              <a:cxnLst>
                <a:cxn ang="T8">
                  <a:pos x="T0" y="T1"/>
                </a:cxn>
                <a:cxn ang="T9">
                  <a:pos x="T2" y="T3"/>
                </a:cxn>
                <a:cxn ang="T10">
                  <a:pos x="T4" y="T5"/>
                </a:cxn>
                <a:cxn ang="T11">
                  <a:pos x="T6" y="T7"/>
                </a:cxn>
              </a:cxnLst>
              <a:rect l="T12" t="T13" r="T14" b="T15"/>
              <a:pathLst>
                <a:path w="48" h="48">
                  <a:moveTo>
                    <a:pt x="0" y="0"/>
                  </a:moveTo>
                  <a:lnTo>
                    <a:pt x="48" y="48"/>
                  </a:lnTo>
                  <a:lnTo>
                    <a:pt x="0" y="48"/>
                  </a:lnTo>
                  <a:lnTo>
                    <a:pt x="0" y="0"/>
                  </a:lnTo>
                  <a:close/>
                </a:path>
              </a:pathLst>
            </a:custGeom>
            <a:solidFill>
              <a:srgbClr val="FF0000"/>
            </a:solidFill>
            <a:ln w="9525">
              <a:noFill/>
              <a:round/>
              <a:headEnd/>
              <a:tailEnd/>
            </a:ln>
          </p:spPr>
          <p:txBody>
            <a:bodyPr/>
            <a:lstStyle/>
            <a:p>
              <a:endParaRPr lang="en-US"/>
            </a:p>
          </p:txBody>
        </p:sp>
        <p:sp>
          <p:nvSpPr>
            <p:cNvPr id="79917" name="Freeform 1220"/>
            <p:cNvSpPr>
              <a:spLocks/>
            </p:cNvSpPr>
            <p:nvPr/>
          </p:nvSpPr>
          <p:spPr bwMode="auto">
            <a:xfrm flipH="1">
              <a:off x="310" y="3662"/>
              <a:ext cx="48" cy="48"/>
            </a:xfrm>
            <a:custGeom>
              <a:avLst/>
              <a:gdLst>
                <a:gd name="T0" fmla="*/ 0 w 48"/>
                <a:gd name="T1" fmla="*/ 0 h 48"/>
                <a:gd name="T2" fmla="*/ 48 w 48"/>
                <a:gd name="T3" fmla="*/ 48 h 48"/>
                <a:gd name="T4" fmla="*/ 0 w 48"/>
                <a:gd name="T5" fmla="*/ 48 h 48"/>
                <a:gd name="T6" fmla="*/ 0 w 48"/>
                <a:gd name="T7" fmla="*/ 0 h 48"/>
                <a:gd name="T8" fmla="*/ 0 60000 65536"/>
                <a:gd name="T9" fmla="*/ 0 60000 65536"/>
                <a:gd name="T10" fmla="*/ 0 60000 65536"/>
                <a:gd name="T11" fmla="*/ 0 60000 65536"/>
                <a:gd name="T12" fmla="*/ 0 w 48"/>
                <a:gd name="T13" fmla="*/ 0 h 48"/>
                <a:gd name="T14" fmla="*/ 48 w 48"/>
                <a:gd name="T15" fmla="*/ 48 h 48"/>
              </a:gdLst>
              <a:ahLst/>
              <a:cxnLst>
                <a:cxn ang="T8">
                  <a:pos x="T0" y="T1"/>
                </a:cxn>
                <a:cxn ang="T9">
                  <a:pos x="T2" y="T3"/>
                </a:cxn>
                <a:cxn ang="T10">
                  <a:pos x="T4" y="T5"/>
                </a:cxn>
                <a:cxn ang="T11">
                  <a:pos x="T6" y="T7"/>
                </a:cxn>
              </a:cxnLst>
              <a:rect l="T12" t="T13" r="T14" b="T15"/>
              <a:pathLst>
                <a:path w="48" h="48">
                  <a:moveTo>
                    <a:pt x="0" y="0"/>
                  </a:moveTo>
                  <a:lnTo>
                    <a:pt x="48" y="48"/>
                  </a:lnTo>
                  <a:lnTo>
                    <a:pt x="0" y="48"/>
                  </a:lnTo>
                  <a:lnTo>
                    <a:pt x="0" y="0"/>
                  </a:lnTo>
                  <a:close/>
                </a:path>
              </a:pathLst>
            </a:custGeom>
            <a:solidFill>
              <a:srgbClr val="FF0000"/>
            </a:solidFill>
            <a:ln w="9525">
              <a:noFill/>
              <a:round/>
              <a:headEnd/>
              <a:tailEnd/>
            </a:ln>
          </p:spPr>
          <p:txBody>
            <a:bodyPr/>
            <a:lstStyle/>
            <a:p>
              <a:endParaRPr lang="en-US"/>
            </a:p>
          </p:txBody>
        </p:sp>
      </p:grpSp>
      <p:sp>
        <p:nvSpPr>
          <p:cNvPr id="104645" name="Text Box 1221"/>
          <p:cNvSpPr txBox="1">
            <a:spLocks noChangeArrowheads="1"/>
          </p:cNvSpPr>
          <p:nvPr/>
        </p:nvSpPr>
        <p:spPr bwMode="auto">
          <a:xfrm>
            <a:off x="6705600" y="2330450"/>
            <a:ext cx="1676400" cy="274638"/>
          </a:xfrm>
          <a:prstGeom prst="rect">
            <a:avLst/>
          </a:prstGeom>
          <a:noFill/>
          <a:ln w="9525">
            <a:noFill/>
            <a:miter lim="800000"/>
            <a:headEnd/>
            <a:tailEnd/>
          </a:ln>
        </p:spPr>
        <p:txBody>
          <a:bodyPr>
            <a:spAutoFit/>
          </a:bodyPr>
          <a:lstStyle/>
          <a:p>
            <a:r>
              <a:rPr lang="en-US" sz="1200"/>
              <a:t>No Lateral Resistance</a:t>
            </a:r>
          </a:p>
        </p:txBody>
      </p:sp>
      <p:sp>
        <p:nvSpPr>
          <p:cNvPr id="104646" name="Line 1222"/>
          <p:cNvSpPr>
            <a:spLocks noChangeShapeType="1"/>
          </p:cNvSpPr>
          <p:nvPr/>
        </p:nvSpPr>
        <p:spPr bwMode="auto">
          <a:xfrm flipH="1">
            <a:off x="6477000" y="2514600"/>
            <a:ext cx="228600" cy="152400"/>
          </a:xfrm>
          <a:prstGeom prst="line">
            <a:avLst/>
          </a:prstGeom>
          <a:noFill/>
          <a:ln w="6350">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417619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3"/>
          <p:cNvSpPr>
            <a:spLocks noGrp="1"/>
          </p:cNvSpPr>
          <p:nvPr>
            <p:ph type="sldNum" sz="quarter" idx="4294967295"/>
          </p:nvPr>
        </p:nvSpPr>
        <p:spPr>
          <a:xfrm>
            <a:off x="6553200" y="6356350"/>
            <a:ext cx="2133600" cy="365125"/>
          </a:xfrm>
          <a:prstGeom prst="rect">
            <a:avLst/>
          </a:prstGeom>
          <a:noFill/>
        </p:spPr>
        <p:txBody>
          <a:bodyPr/>
          <a:lstStyle/>
          <a:p>
            <a:r>
              <a:rPr lang="en-US" dirty="0" smtClean="0"/>
              <a:t> </a:t>
            </a:r>
          </a:p>
        </p:txBody>
      </p:sp>
      <p:pic>
        <p:nvPicPr>
          <p:cNvPr id="80899" name="Picture 12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2600" y="1243934"/>
            <a:ext cx="3048000" cy="3119182"/>
          </a:xfrm>
          <a:prstGeom prst="rect">
            <a:avLst/>
          </a:prstGeom>
          <a:noFill/>
          <a:ln w="38100">
            <a:solidFill>
              <a:schemeClr val="accent1"/>
            </a:solidFill>
            <a:miter lim="800000"/>
            <a:headEnd/>
            <a:tailEnd/>
          </a:ln>
        </p:spPr>
      </p:pic>
      <p:sp>
        <p:nvSpPr>
          <p:cNvPr id="80901" name="Text Box 4"/>
          <p:cNvSpPr txBox="1">
            <a:spLocks noChangeArrowheads="1"/>
          </p:cNvSpPr>
          <p:nvPr/>
        </p:nvSpPr>
        <p:spPr bwMode="auto">
          <a:xfrm>
            <a:off x="2286000" y="0"/>
            <a:ext cx="4648200" cy="457200"/>
          </a:xfrm>
          <a:prstGeom prst="rect">
            <a:avLst/>
          </a:prstGeom>
          <a:noFill/>
          <a:ln w="9525">
            <a:noFill/>
            <a:miter lim="800000"/>
            <a:headEnd/>
            <a:tailEnd/>
          </a:ln>
        </p:spPr>
        <p:txBody>
          <a:bodyPr>
            <a:spAutoFit/>
          </a:bodyPr>
          <a:lstStyle/>
          <a:p>
            <a:pPr algn="ctr"/>
            <a:r>
              <a:rPr lang="en-US" sz="2400"/>
              <a:t>Quality Assurance</a:t>
            </a:r>
          </a:p>
        </p:txBody>
      </p:sp>
      <p:sp>
        <p:nvSpPr>
          <p:cNvPr id="80902" name="Text Box 5"/>
          <p:cNvSpPr txBox="1">
            <a:spLocks noChangeArrowheads="1"/>
          </p:cNvSpPr>
          <p:nvPr/>
        </p:nvSpPr>
        <p:spPr bwMode="auto">
          <a:xfrm>
            <a:off x="1600200" y="381000"/>
            <a:ext cx="6096000" cy="396875"/>
          </a:xfrm>
          <a:prstGeom prst="rect">
            <a:avLst/>
          </a:prstGeom>
          <a:noFill/>
          <a:ln w="9525">
            <a:noFill/>
            <a:miter lim="800000"/>
            <a:headEnd/>
            <a:tailEnd/>
          </a:ln>
        </p:spPr>
        <p:txBody>
          <a:bodyPr>
            <a:spAutoFit/>
          </a:bodyPr>
          <a:lstStyle/>
          <a:p>
            <a:pPr algn="ctr"/>
            <a:r>
              <a:rPr lang="en-US" sz="2000"/>
              <a:t>Pipe Replacement Operations</a:t>
            </a:r>
          </a:p>
        </p:txBody>
      </p:sp>
      <p:pic>
        <p:nvPicPr>
          <p:cNvPr id="80903" name="Picture 9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0688" y="1295400"/>
            <a:ext cx="4022725" cy="3016250"/>
          </a:xfrm>
          <a:prstGeom prst="rect">
            <a:avLst/>
          </a:prstGeom>
          <a:noFill/>
          <a:ln w="38100">
            <a:solidFill>
              <a:schemeClr val="accent1"/>
            </a:solidFill>
            <a:miter lim="800000"/>
            <a:headEnd/>
            <a:tailEnd/>
          </a:ln>
        </p:spPr>
      </p:pic>
      <p:sp>
        <p:nvSpPr>
          <p:cNvPr id="80904" name="Text Box 98"/>
          <p:cNvSpPr txBox="1">
            <a:spLocks noChangeArrowheads="1"/>
          </p:cNvSpPr>
          <p:nvPr/>
        </p:nvSpPr>
        <p:spPr bwMode="auto">
          <a:xfrm>
            <a:off x="2324100" y="777875"/>
            <a:ext cx="2590800" cy="400110"/>
          </a:xfrm>
          <a:prstGeom prst="rect">
            <a:avLst/>
          </a:prstGeom>
          <a:noFill/>
          <a:ln w="9525">
            <a:noFill/>
            <a:miter lim="800000"/>
            <a:headEnd/>
            <a:tailEnd/>
          </a:ln>
        </p:spPr>
        <p:txBody>
          <a:bodyPr wrap="square">
            <a:spAutoFit/>
          </a:bodyPr>
          <a:lstStyle/>
          <a:p>
            <a:r>
              <a:rPr lang="en-US" sz="2000" b="1" dirty="0"/>
              <a:t>It </a:t>
            </a:r>
            <a:r>
              <a:rPr lang="en-US" sz="2000" b="1" dirty="0" smtClean="0"/>
              <a:t>won’t </a:t>
            </a:r>
            <a:r>
              <a:rPr lang="en-US" sz="2000" b="1" dirty="0"/>
              <a:t>f</a:t>
            </a:r>
            <a:r>
              <a:rPr lang="en-US" sz="2000" b="1" dirty="0" smtClean="0"/>
              <a:t>it</a:t>
            </a:r>
            <a:r>
              <a:rPr lang="en-US" sz="2000" b="1" dirty="0"/>
              <a:t>……</a:t>
            </a:r>
          </a:p>
        </p:txBody>
      </p:sp>
      <p:sp>
        <p:nvSpPr>
          <p:cNvPr id="80905" name="AutoShape 101" descr="ftp://ftp.wcc.nrcs.usda.gov/wtec/pollution/gif/md-f1810.gif"/>
          <p:cNvSpPr>
            <a:spLocks noChangeAspect="1" noChangeArrowheads="1"/>
          </p:cNvSpPr>
          <p:nvPr/>
        </p:nvSpPr>
        <p:spPr bwMode="auto">
          <a:xfrm>
            <a:off x="4424363" y="3281363"/>
            <a:ext cx="296862" cy="296862"/>
          </a:xfrm>
          <a:prstGeom prst="rect">
            <a:avLst/>
          </a:prstGeom>
          <a:noFill/>
          <a:ln w="9525">
            <a:noFill/>
            <a:miter lim="800000"/>
            <a:headEnd/>
            <a:tailEnd/>
          </a:ln>
        </p:spPr>
        <p:txBody>
          <a:bodyPr/>
          <a:lstStyle/>
          <a:p>
            <a:endParaRPr lang="en-US"/>
          </a:p>
        </p:txBody>
      </p:sp>
      <p:pic>
        <p:nvPicPr>
          <p:cNvPr id="80906" name="Picture 10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24150" y="4172744"/>
            <a:ext cx="3344863" cy="2508250"/>
          </a:xfrm>
          <a:prstGeom prst="rect">
            <a:avLst/>
          </a:prstGeom>
          <a:noFill/>
          <a:ln w="38100">
            <a:solidFill>
              <a:schemeClr val="accent1"/>
            </a:solidFill>
            <a:miter lim="800000"/>
            <a:headEnd/>
            <a:tailEnd/>
          </a:ln>
        </p:spPr>
      </p:pic>
      <p:sp>
        <p:nvSpPr>
          <p:cNvPr id="80907" name="Text Box 103"/>
          <p:cNvSpPr txBox="1">
            <a:spLocks noChangeArrowheads="1"/>
          </p:cNvSpPr>
          <p:nvPr/>
        </p:nvSpPr>
        <p:spPr bwMode="auto">
          <a:xfrm>
            <a:off x="6553200" y="4648200"/>
            <a:ext cx="2438400" cy="457200"/>
          </a:xfrm>
          <a:prstGeom prst="rect">
            <a:avLst/>
          </a:prstGeom>
          <a:noFill/>
          <a:ln w="9525">
            <a:noFill/>
            <a:miter lim="800000"/>
            <a:headEnd/>
            <a:tailEnd/>
          </a:ln>
        </p:spPr>
        <p:txBody>
          <a:bodyPr>
            <a:spAutoFit/>
          </a:bodyPr>
          <a:lstStyle/>
          <a:p>
            <a:endParaRPr lang="en-US" sz="2400"/>
          </a:p>
        </p:txBody>
      </p:sp>
      <p:sp>
        <p:nvSpPr>
          <p:cNvPr id="106600" name="Text Box 104"/>
          <p:cNvSpPr txBox="1">
            <a:spLocks noChangeArrowheads="1"/>
          </p:cNvSpPr>
          <p:nvPr/>
        </p:nvSpPr>
        <p:spPr bwMode="auto">
          <a:xfrm>
            <a:off x="247650" y="4360080"/>
            <a:ext cx="2400300" cy="707886"/>
          </a:xfrm>
          <a:prstGeom prst="rect">
            <a:avLst/>
          </a:prstGeom>
          <a:noFill/>
          <a:ln w="9525">
            <a:noFill/>
            <a:miter lim="800000"/>
            <a:headEnd/>
            <a:tailEnd/>
          </a:ln>
        </p:spPr>
        <p:txBody>
          <a:bodyPr wrap="square">
            <a:spAutoFit/>
          </a:bodyPr>
          <a:lstStyle/>
          <a:p>
            <a:r>
              <a:rPr lang="en-US" sz="2000" dirty="0"/>
              <a:t>Trench </a:t>
            </a:r>
            <a:r>
              <a:rPr lang="en-US" sz="2000" dirty="0" smtClean="0"/>
              <a:t>width </a:t>
            </a:r>
            <a:r>
              <a:rPr lang="en-US" sz="2000" dirty="0"/>
              <a:t>w</a:t>
            </a:r>
            <a:r>
              <a:rPr lang="en-US" sz="2000" dirty="0" smtClean="0"/>
              <a:t>as         </a:t>
            </a:r>
            <a:r>
              <a:rPr lang="en-US" sz="2000" dirty="0"/>
              <a:t>a</a:t>
            </a:r>
            <a:r>
              <a:rPr lang="en-US" sz="2000" dirty="0" smtClean="0"/>
              <a:t>dequate</a:t>
            </a:r>
            <a:endParaRPr lang="en-US" sz="2000" dirty="0"/>
          </a:p>
        </p:txBody>
      </p:sp>
      <p:sp>
        <p:nvSpPr>
          <p:cNvPr id="106602" name="Text Box 106"/>
          <p:cNvSpPr txBox="1">
            <a:spLocks noChangeArrowheads="1"/>
          </p:cNvSpPr>
          <p:nvPr/>
        </p:nvSpPr>
        <p:spPr bwMode="auto">
          <a:xfrm>
            <a:off x="152400" y="5105400"/>
            <a:ext cx="2514600" cy="1631216"/>
          </a:xfrm>
          <a:prstGeom prst="rect">
            <a:avLst/>
          </a:prstGeom>
          <a:noFill/>
          <a:ln w="9525">
            <a:noFill/>
            <a:miter lim="800000"/>
            <a:headEnd/>
            <a:tailEnd/>
          </a:ln>
        </p:spPr>
        <p:txBody>
          <a:bodyPr wrap="square">
            <a:spAutoFit/>
          </a:bodyPr>
          <a:lstStyle/>
          <a:p>
            <a:r>
              <a:rPr lang="en-US" sz="2000" dirty="0"/>
              <a:t>If the f</a:t>
            </a:r>
            <a:r>
              <a:rPr lang="en-US" sz="2000" dirty="0" smtClean="0"/>
              <a:t>irst section </a:t>
            </a:r>
            <a:r>
              <a:rPr lang="en-US" sz="2000" dirty="0"/>
              <a:t>is </a:t>
            </a:r>
            <a:r>
              <a:rPr lang="en-US" sz="2000" dirty="0" smtClean="0"/>
              <a:t>incorrectly </a:t>
            </a:r>
            <a:r>
              <a:rPr lang="en-US" sz="2000" dirty="0"/>
              <a:t>p</a:t>
            </a:r>
            <a:r>
              <a:rPr lang="en-US" sz="2000" dirty="0" smtClean="0"/>
              <a:t>ositioned </a:t>
            </a:r>
            <a:r>
              <a:rPr lang="en-US" sz="2000" dirty="0"/>
              <a:t>and </a:t>
            </a:r>
            <a:r>
              <a:rPr lang="en-US" sz="2000" dirty="0" smtClean="0"/>
              <a:t>backfilled</a:t>
            </a:r>
            <a:r>
              <a:rPr lang="en-US" sz="2000" dirty="0"/>
              <a:t>, </a:t>
            </a:r>
            <a:r>
              <a:rPr lang="en-US" sz="2000" dirty="0" smtClean="0"/>
              <a:t>the </a:t>
            </a:r>
            <a:r>
              <a:rPr lang="en-US" sz="2000" dirty="0"/>
              <a:t>e</a:t>
            </a:r>
            <a:r>
              <a:rPr lang="en-US" sz="2000" dirty="0" smtClean="0"/>
              <a:t>ntire </a:t>
            </a:r>
            <a:r>
              <a:rPr lang="en-US" sz="2000" dirty="0"/>
              <a:t>i</a:t>
            </a:r>
            <a:r>
              <a:rPr lang="en-US" sz="2000" dirty="0" smtClean="0"/>
              <a:t>nstallation </a:t>
            </a:r>
            <a:r>
              <a:rPr lang="en-US" sz="2000" dirty="0"/>
              <a:t>w</a:t>
            </a:r>
            <a:r>
              <a:rPr lang="en-US" sz="2000" dirty="0" smtClean="0"/>
              <a:t>ill </a:t>
            </a:r>
            <a:r>
              <a:rPr lang="en-US" sz="2000" dirty="0"/>
              <a:t>be </a:t>
            </a:r>
            <a:r>
              <a:rPr lang="en-US" sz="2000" dirty="0" smtClean="0"/>
              <a:t>skewed</a:t>
            </a:r>
            <a:endParaRPr lang="en-US" sz="2000" dirty="0"/>
          </a:p>
        </p:txBody>
      </p:sp>
      <p:sp>
        <p:nvSpPr>
          <p:cNvPr id="106603" name="Line 107"/>
          <p:cNvSpPr>
            <a:spLocks noChangeShapeType="1"/>
          </p:cNvSpPr>
          <p:nvPr/>
        </p:nvSpPr>
        <p:spPr bwMode="auto">
          <a:xfrm flipH="1">
            <a:off x="4267200" y="4572000"/>
            <a:ext cx="76200" cy="1709738"/>
          </a:xfrm>
          <a:prstGeom prst="line">
            <a:avLst/>
          </a:prstGeom>
          <a:noFill/>
          <a:ln w="19050">
            <a:solidFill>
              <a:srgbClr val="FF0000"/>
            </a:solidFill>
            <a:prstDash val="lgDash"/>
            <a:round/>
            <a:headEnd/>
            <a:tailEnd type="triangle" w="med" len="med"/>
          </a:ln>
        </p:spPr>
        <p:txBody>
          <a:bodyPr/>
          <a:lstStyle/>
          <a:p>
            <a:endParaRPr lang="en-US"/>
          </a:p>
        </p:txBody>
      </p:sp>
      <p:sp>
        <p:nvSpPr>
          <p:cNvPr id="106604" name="Line 108"/>
          <p:cNvSpPr>
            <a:spLocks noChangeShapeType="1"/>
          </p:cNvSpPr>
          <p:nvPr/>
        </p:nvSpPr>
        <p:spPr bwMode="auto">
          <a:xfrm flipV="1">
            <a:off x="2432050" y="4953000"/>
            <a:ext cx="1682750" cy="381000"/>
          </a:xfrm>
          <a:prstGeom prst="line">
            <a:avLst/>
          </a:prstGeom>
          <a:noFill/>
          <a:ln w="19050">
            <a:solidFill>
              <a:schemeClr val="tx1"/>
            </a:solidFill>
            <a:round/>
            <a:headEnd/>
            <a:tailEnd type="triangle" w="med" len="med"/>
          </a:ln>
        </p:spPr>
        <p:txBody>
          <a:bodyPr/>
          <a:lstStyle/>
          <a:p>
            <a:endParaRPr lang="en-US"/>
          </a:p>
        </p:txBody>
      </p:sp>
      <p:sp>
        <p:nvSpPr>
          <p:cNvPr id="106605" name="Text Box 109"/>
          <p:cNvSpPr txBox="1">
            <a:spLocks noChangeArrowheads="1"/>
          </p:cNvSpPr>
          <p:nvPr/>
        </p:nvSpPr>
        <p:spPr bwMode="auto">
          <a:xfrm>
            <a:off x="6343650" y="4434225"/>
            <a:ext cx="2590800" cy="2246769"/>
          </a:xfrm>
          <a:prstGeom prst="rect">
            <a:avLst/>
          </a:prstGeom>
          <a:noFill/>
          <a:ln w="9525">
            <a:noFill/>
            <a:miter lim="800000"/>
            <a:headEnd/>
            <a:tailEnd/>
          </a:ln>
        </p:spPr>
        <p:txBody>
          <a:bodyPr>
            <a:spAutoFit/>
          </a:bodyPr>
          <a:lstStyle/>
          <a:p>
            <a:r>
              <a:rPr lang="en-US" sz="2000" dirty="0"/>
              <a:t>Very </a:t>
            </a:r>
            <a:r>
              <a:rPr lang="en-US" sz="2000" dirty="0" smtClean="0"/>
              <a:t>likely </a:t>
            </a:r>
            <a:r>
              <a:rPr lang="en-US" sz="2000" dirty="0"/>
              <a:t>t</a:t>
            </a:r>
            <a:r>
              <a:rPr lang="en-US" sz="2000" dirty="0" smtClean="0"/>
              <a:t>hat this </a:t>
            </a:r>
            <a:r>
              <a:rPr lang="en-US" sz="2000" dirty="0"/>
              <a:t>w</a:t>
            </a:r>
            <a:r>
              <a:rPr lang="en-US" sz="2000" dirty="0" smtClean="0"/>
              <a:t>ill </a:t>
            </a:r>
            <a:r>
              <a:rPr lang="en-US" sz="2000" dirty="0"/>
              <a:t>be </a:t>
            </a:r>
            <a:r>
              <a:rPr lang="en-US" sz="2000" dirty="0" smtClean="0"/>
              <a:t>the </a:t>
            </a:r>
            <a:r>
              <a:rPr lang="en-US" sz="2000" dirty="0"/>
              <a:t>e</a:t>
            </a:r>
            <a:r>
              <a:rPr lang="en-US" sz="2000" dirty="0" smtClean="0"/>
              <a:t>nd </a:t>
            </a:r>
            <a:r>
              <a:rPr lang="en-US" sz="2000" dirty="0"/>
              <a:t>r</a:t>
            </a:r>
            <a:r>
              <a:rPr lang="en-US" sz="2000" dirty="0" smtClean="0"/>
              <a:t>esult. here</a:t>
            </a:r>
            <a:r>
              <a:rPr lang="en-US" sz="2000" dirty="0"/>
              <a:t>, no </a:t>
            </a:r>
            <a:r>
              <a:rPr lang="en-US" sz="2000" dirty="0" smtClean="0"/>
              <a:t>compaction </a:t>
            </a:r>
            <a:r>
              <a:rPr lang="en-US" sz="2000" dirty="0"/>
              <a:t>w</a:t>
            </a:r>
            <a:r>
              <a:rPr lang="en-US" sz="2000" dirty="0" smtClean="0"/>
              <a:t>ill </a:t>
            </a:r>
            <a:r>
              <a:rPr lang="en-US" sz="2000" dirty="0"/>
              <a:t>b</a:t>
            </a:r>
            <a:r>
              <a:rPr lang="en-US" sz="2000" dirty="0" smtClean="0"/>
              <a:t>e </a:t>
            </a:r>
            <a:r>
              <a:rPr lang="en-US" sz="2000" dirty="0"/>
              <a:t>p</a:t>
            </a:r>
            <a:r>
              <a:rPr lang="en-US" sz="2000" dirty="0" smtClean="0"/>
              <a:t>ossible </a:t>
            </a:r>
            <a:r>
              <a:rPr lang="en-US" sz="2000" dirty="0"/>
              <a:t>for a </a:t>
            </a:r>
            <a:r>
              <a:rPr lang="en-US" sz="2000" dirty="0" smtClean="0"/>
              <a:t>distance </a:t>
            </a:r>
            <a:r>
              <a:rPr lang="en-US" sz="2000" dirty="0"/>
              <a:t>of </a:t>
            </a:r>
            <a:r>
              <a:rPr lang="en-US" sz="2000" dirty="0" smtClean="0"/>
              <a:t>approximately </a:t>
            </a:r>
            <a:r>
              <a:rPr lang="en-US" sz="2000" dirty="0"/>
              <a:t>8’ on </a:t>
            </a:r>
            <a:r>
              <a:rPr lang="en-US" sz="2000" dirty="0" smtClean="0"/>
              <a:t>one </a:t>
            </a:r>
            <a:r>
              <a:rPr lang="en-US" sz="2000" dirty="0"/>
              <a:t>s</a:t>
            </a:r>
            <a:r>
              <a:rPr lang="en-US" sz="2000" dirty="0" smtClean="0"/>
              <a:t>ide </a:t>
            </a:r>
            <a:r>
              <a:rPr lang="en-US" sz="2000" dirty="0"/>
              <a:t>of the </a:t>
            </a:r>
            <a:r>
              <a:rPr lang="en-US" sz="2000" dirty="0" smtClean="0"/>
              <a:t>pipe</a:t>
            </a:r>
            <a:r>
              <a:rPr lang="en-US" sz="2000" dirty="0"/>
              <a:t>.</a:t>
            </a:r>
          </a:p>
        </p:txBody>
      </p:sp>
      <p:sp>
        <p:nvSpPr>
          <p:cNvPr id="106611" name="Text Box 115"/>
          <p:cNvSpPr txBox="1">
            <a:spLocks noChangeArrowheads="1"/>
          </p:cNvSpPr>
          <p:nvPr/>
        </p:nvSpPr>
        <p:spPr bwMode="auto">
          <a:xfrm>
            <a:off x="4686300" y="777875"/>
            <a:ext cx="2133600" cy="400110"/>
          </a:xfrm>
          <a:prstGeom prst="rect">
            <a:avLst/>
          </a:prstGeom>
          <a:noFill/>
          <a:ln w="9525">
            <a:noFill/>
            <a:miter lim="800000"/>
            <a:headEnd/>
            <a:tailEnd/>
          </a:ln>
        </p:spPr>
        <p:txBody>
          <a:bodyPr wrap="square">
            <a:spAutoFit/>
          </a:bodyPr>
          <a:lstStyle/>
          <a:p>
            <a:r>
              <a:rPr lang="en-US" sz="2000" b="1" dirty="0"/>
              <a:t>What </a:t>
            </a:r>
            <a:r>
              <a:rPr lang="en-US" sz="2000" b="1" dirty="0" smtClean="0"/>
              <a:t>happened</a:t>
            </a:r>
            <a:r>
              <a:rPr lang="en-US" sz="2000" b="1" dirty="0"/>
              <a:t>?</a:t>
            </a:r>
          </a:p>
        </p:txBody>
      </p:sp>
      <p:sp>
        <p:nvSpPr>
          <p:cNvPr id="106612" name="Oval 116"/>
          <p:cNvSpPr>
            <a:spLocks noChangeArrowheads="1"/>
          </p:cNvSpPr>
          <p:nvPr/>
        </p:nvSpPr>
        <p:spPr bwMode="auto">
          <a:xfrm>
            <a:off x="1447800" y="1524000"/>
            <a:ext cx="1752600" cy="1676400"/>
          </a:xfrm>
          <a:prstGeom prst="ellipse">
            <a:avLst/>
          </a:prstGeom>
          <a:noFill/>
          <a:ln w="19050">
            <a:solidFill>
              <a:srgbClr val="FF0000"/>
            </a:solidFill>
            <a:round/>
            <a:headEnd/>
            <a:tailEnd/>
          </a:ln>
        </p:spPr>
        <p:txBody>
          <a:bodyPr wrap="none" anchor="ctr"/>
          <a:lstStyle/>
          <a:p>
            <a:endParaRPr lang="en-US"/>
          </a:p>
        </p:txBody>
      </p:sp>
      <p:sp>
        <p:nvSpPr>
          <p:cNvPr id="106613" name="Line 117"/>
          <p:cNvSpPr>
            <a:spLocks noChangeShapeType="1"/>
          </p:cNvSpPr>
          <p:nvPr/>
        </p:nvSpPr>
        <p:spPr bwMode="auto">
          <a:xfrm flipH="1">
            <a:off x="2667000" y="1066800"/>
            <a:ext cx="1295400" cy="914400"/>
          </a:xfrm>
          <a:prstGeom prst="line">
            <a:avLst/>
          </a:prstGeom>
          <a:noFill/>
          <a:ln w="12700">
            <a:solidFill>
              <a:srgbClr val="FF0000"/>
            </a:solidFill>
            <a:round/>
            <a:headEnd/>
            <a:tailEnd type="triangle" w="med" len="med"/>
          </a:ln>
        </p:spPr>
        <p:txBody>
          <a:bodyPr/>
          <a:lstStyle/>
          <a:p>
            <a:endParaRPr lang="en-US"/>
          </a:p>
        </p:txBody>
      </p:sp>
      <p:grpSp>
        <p:nvGrpSpPr>
          <p:cNvPr id="2" name="Group 126"/>
          <p:cNvGrpSpPr>
            <a:grpSpLocks/>
          </p:cNvGrpSpPr>
          <p:nvPr/>
        </p:nvGrpSpPr>
        <p:grpSpPr bwMode="auto">
          <a:xfrm>
            <a:off x="7086600" y="1981200"/>
            <a:ext cx="381000" cy="838200"/>
            <a:chOff x="4464" y="1248"/>
            <a:chExt cx="240" cy="528"/>
          </a:xfrm>
        </p:grpSpPr>
        <p:sp>
          <p:nvSpPr>
            <p:cNvPr id="80925" name="Line 121"/>
            <p:cNvSpPr>
              <a:spLocks noChangeShapeType="1"/>
            </p:cNvSpPr>
            <p:nvPr/>
          </p:nvSpPr>
          <p:spPr bwMode="auto">
            <a:xfrm>
              <a:off x="4464" y="1248"/>
              <a:ext cx="144" cy="0"/>
            </a:xfrm>
            <a:prstGeom prst="line">
              <a:avLst/>
            </a:prstGeom>
            <a:noFill/>
            <a:ln w="25400">
              <a:solidFill>
                <a:srgbClr val="FF0000"/>
              </a:solidFill>
              <a:round/>
              <a:headEnd/>
              <a:tailEnd/>
            </a:ln>
          </p:spPr>
          <p:txBody>
            <a:bodyPr/>
            <a:lstStyle/>
            <a:p>
              <a:endParaRPr lang="en-US"/>
            </a:p>
          </p:txBody>
        </p:sp>
        <p:sp>
          <p:nvSpPr>
            <p:cNvPr id="80926" name="Line 122"/>
            <p:cNvSpPr>
              <a:spLocks noChangeShapeType="1"/>
            </p:cNvSpPr>
            <p:nvPr/>
          </p:nvSpPr>
          <p:spPr bwMode="auto">
            <a:xfrm>
              <a:off x="4560" y="1776"/>
              <a:ext cx="144" cy="0"/>
            </a:xfrm>
            <a:prstGeom prst="line">
              <a:avLst/>
            </a:prstGeom>
            <a:noFill/>
            <a:ln w="25400">
              <a:solidFill>
                <a:srgbClr val="FF0000"/>
              </a:solidFill>
              <a:round/>
              <a:headEnd/>
              <a:tailEnd/>
            </a:ln>
          </p:spPr>
          <p:txBody>
            <a:bodyPr/>
            <a:lstStyle/>
            <a:p>
              <a:endParaRPr lang="en-US"/>
            </a:p>
          </p:txBody>
        </p:sp>
      </p:grpSp>
      <p:sp>
        <p:nvSpPr>
          <p:cNvPr id="106619" name="Line 123"/>
          <p:cNvSpPr>
            <a:spLocks noChangeShapeType="1"/>
          </p:cNvSpPr>
          <p:nvPr/>
        </p:nvSpPr>
        <p:spPr bwMode="auto">
          <a:xfrm>
            <a:off x="7010400" y="1752600"/>
            <a:ext cx="228600" cy="838200"/>
          </a:xfrm>
          <a:prstGeom prst="line">
            <a:avLst/>
          </a:prstGeom>
          <a:noFill/>
          <a:ln w="12700">
            <a:solidFill>
              <a:srgbClr val="FF0000"/>
            </a:solidFill>
            <a:round/>
            <a:headEnd type="triangle" w="med" len="med"/>
            <a:tailEnd type="triangle" w="med" len="med"/>
          </a:ln>
        </p:spPr>
        <p:txBody>
          <a:bodyPr/>
          <a:lstStyle/>
          <a:p>
            <a:endParaRPr lang="en-US"/>
          </a:p>
        </p:txBody>
      </p:sp>
      <p:grpSp>
        <p:nvGrpSpPr>
          <p:cNvPr id="3" name="Group 127"/>
          <p:cNvGrpSpPr>
            <a:grpSpLocks/>
          </p:cNvGrpSpPr>
          <p:nvPr/>
        </p:nvGrpSpPr>
        <p:grpSpPr bwMode="auto">
          <a:xfrm>
            <a:off x="6858000" y="2362200"/>
            <a:ext cx="914400" cy="2209800"/>
            <a:chOff x="4320" y="1488"/>
            <a:chExt cx="624" cy="1488"/>
          </a:xfrm>
        </p:grpSpPr>
        <p:sp>
          <p:nvSpPr>
            <p:cNvPr id="80923" name="Line 124"/>
            <p:cNvSpPr>
              <a:spLocks noChangeShapeType="1"/>
            </p:cNvSpPr>
            <p:nvPr/>
          </p:nvSpPr>
          <p:spPr bwMode="auto">
            <a:xfrm flipH="1" flipV="1">
              <a:off x="4320" y="1584"/>
              <a:ext cx="624" cy="1392"/>
            </a:xfrm>
            <a:prstGeom prst="line">
              <a:avLst/>
            </a:prstGeom>
            <a:noFill/>
            <a:ln w="12700">
              <a:solidFill>
                <a:srgbClr val="FF0000"/>
              </a:solidFill>
              <a:round/>
              <a:headEnd/>
              <a:tailEnd/>
            </a:ln>
          </p:spPr>
          <p:txBody>
            <a:bodyPr/>
            <a:lstStyle/>
            <a:p>
              <a:endParaRPr lang="en-US"/>
            </a:p>
          </p:txBody>
        </p:sp>
        <p:sp>
          <p:nvSpPr>
            <p:cNvPr id="80924" name="Line 125"/>
            <p:cNvSpPr>
              <a:spLocks noChangeShapeType="1"/>
            </p:cNvSpPr>
            <p:nvPr/>
          </p:nvSpPr>
          <p:spPr bwMode="auto">
            <a:xfrm flipV="1">
              <a:off x="4320" y="1488"/>
              <a:ext cx="240" cy="96"/>
            </a:xfrm>
            <a:prstGeom prst="line">
              <a:avLst/>
            </a:prstGeom>
            <a:noFill/>
            <a:ln w="12700">
              <a:solidFill>
                <a:srgbClr val="FF0000"/>
              </a:solidFill>
              <a:round/>
              <a:headEnd/>
              <a:tailEnd type="triangle" w="med" len="med"/>
            </a:ln>
          </p:spPr>
          <p:txBody>
            <a:bodyPr/>
            <a:lstStyle/>
            <a:p>
              <a:endParaRPr lang="en-US"/>
            </a:p>
          </p:txBody>
        </p:sp>
      </p:grpSp>
    </p:spTree>
    <p:extLst>
      <p:ext uri="{BB962C8B-B14F-4D97-AF65-F5344CB8AC3E}">
        <p14:creationId xmlns:p14="http://schemas.microsoft.com/office/powerpoint/2010/main" val="61678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357238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685800"/>
            <a:ext cx="7841400" cy="5867399"/>
          </a:xfrm>
          <a:prstGeom prst="rect">
            <a:avLst/>
          </a:prstGeom>
          <a:ln w="38100" cap="sq">
            <a:solidFill>
              <a:schemeClr val="accent1"/>
            </a:solidFill>
            <a:prstDash val="solid"/>
            <a:miter lim="800000"/>
          </a:ln>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152400"/>
            <a:ext cx="7162800" cy="400110"/>
          </a:xfrm>
          <a:prstGeom prst="rect">
            <a:avLst/>
          </a:prstGeom>
          <a:noFill/>
        </p:spPr>
        <p:txBody>
          <a:bodyPr wrap="square" rtlCol="0">
            <a:spAutoFit/>
          </a:bodyPr>
          <a:lstStyle/>
          <a:p>
            <a:r>
              <a:rPr lang="en-US" sz="2000" dirty="0" smtClean="0"/>
              <a:t>It is very important that you remove the entire existing pipe</a:t>
            </a:r>
            <a:endParaRPr lang="en-US" sz="2000" dirty="0"/>
          </a:p>
        </p:txBody>
      </p:sp>
    </p:spTree>
    <p:extLst>
      <p:ext uri="{BB962C8B-B14F-4D97-AF65-F5344CB8AC3E}">
        <p14:creationId xmlns:p14="http://schemas.microsoft.com/office/powerpoint/2010/main" val="353531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3"/>
          <p:cNvSpPr>
            <a:spLocks noGrp="1"/>
          </p:cNvSpPr>
          <p:nvPr>
            <p:ph type="sldNum" sz="quarter" idx="4294967295"/>
          </p:nvPr>
        </p:nvSpPr>
        <p:spPr>
          <a:xfrm>
            <a:off x="6553200" y="6356350"/>
            <a:ext cx="2133600" cy="365125"/>
          </a:xfrm>
          <a:prstGeom prst="rect">
            <a:avLst/>
          </a:prstGeom>
          <a:noFill/>
        </p:spPr>
        <p:txBody>
          <a:bodyPr/>
          <a:lstStyle/>
          <a:p>
            <a:r>
              <a:rPr lang="en-US" dirty="0" smtClean="0"/>
              <a:t> </a:t>
            </a:r>
          </a:p>
        </p:txBody>
      </p:sp>
      <p:sp>
        <p:nvSpPr>
          <p:cNvPr id="81924" name="Text Box 4"/>
          <p:cNvSpPr txBox="1">
            <a:spLocks noChangeArrowheads="1"/>
          </p:cNvSpPr>
          <p:nvPr/>
        </p:nvSpPr>
        <p:spPr bwMode="auto">
          <a:xfrm>
            <a:off x="2286000" y="0"/>
            <a:ext cx="4648200" cy="457200"/>
          </a:xfrm>
          <a:prstGeom prst="rect">
            <a:avLst/>
          </a:prstGeom>
          <a:noFill/>
          <a:ln w="9525">
            <a:noFill/>
            <a:miter lim="800000"/>
            <a:headEnd/>
            <a:tailEnd/>
          </a:ln>
        </p:spPr>
        <p:txBody>
          <a:bodyPr>
            <a:spAutoFit/>
          </a:bodyPr>
          <a:lstStyle/>
          <a:p>
            <a:pPr algn="ctr"/>
            <a:r>
              <a:rPr lang="en-US" sz="2400"/>
              <a:t>Quality Assurance</a:t>
            </a:r>
          </a:p>
        </p:txBody>
      </p:sp>
      <p:sp>
        <p:nvSpPr>
          <p:cNvPr id="81925" name="Text Box 5"/>
          <p:cNvSpPr txBox="1">
            <a:spLocks noChangeArrowheads="1"/>
          </p:cNvSpPr>
          <p:nvPr/>
        </p:nvSpPr>
        <p:spPr bwMode="auto">
          <a:xfrm>
            <a:off x="1600200" y="381000"/>
            <a:ext cx="6096000" cy="396875"/>
          </a:xfrm>
          <a:prstGeom prst="rect">
            <a:avLst/>
          </a:prstGeom>
          <a:noFill/>
          <a:ln w="9525">
            <a:noFill/>
            <a:miter lim="800000"/>
            <a:headEnd/>
            <a:tailEnd/>
          </a:ln>
        </p:spPr>
        <p:txBody>
          <a:bodyPr>
            <a:spAutoFit/>
          </a:bodyPr>
          <a:lstStyle/>
          <a:p>
            <a:pPr algn="ctr"/>
            <a:r>
              <a:rPr lang="en-US" sz="2000" dirty="0"/>
              <a:t>Pipe r</a:t>
            </a:r>
            <a:r>
              <a:rPr lang="en-US" sz="2000" dirty="0" smtClean="0"/>
              <a:t>eplacement </a:t>
            </a:r>
            <a:r>
              <a:rPr lang="en-US" sz="2000" dirty="0"/>
              <a:t>o</a:t>
            </a:r>
            <a:r>
              <a:rPr lang="en-US" sz="2000" dirty="0" smtClean="0"/>
              <a:t>perations</a:t>
            </a:r>
            <a:endParaRPr lang="en-US" sz="2000" dirty="0"/>
          </a:p>
        </p:txBody>
      </p:sp>
      <p:sp>
        <p:nvSpPr>
          <p:cNvPr id="81926" name="AutoShape 8" descr="ftp://ftp.wcc.nrcs.usda.gov/wtec/pollution/gif/md-f1810.gif"/>
          <p:cNvSpPr>
            <a:spLocks noChangeAspect="1" noChangeArrowheads="1"/>
          </p:cNvSpPr>
          <p:nvPr/>
        </p:nvSpPr>
        <p:spPr bwMode="auto">
          <a:xfrm>
            <a:off x="4424363" y="3281363"/>
            <a:ext cx="296862" cy="296862"/>
          </a:xfrm>
          <a:prstGeom prst="rect">
            <a:avLst/>
          </a:prstGeom>
          <a:noFill/>
          <a:ln w="9525">
            <a:noFill/>
            <a:miter lim="800000"/>
            <a:headEnd/>
            <a:tailEnd/>
          </a:ln>
        </p:spPr>
        <p:txBody>
          <a:bodyPr/>
          <a:lstStyle/>
          <a:p>
            <a:endParaRPr lang="en-US"/>
          </a:p>
        </p:txBody>
      </p:sp>
      <p:sp>
        <p:nvSpPr>
          <p:cNvPr id="81927" name="Text Box 10"/>
          <p:cNvSpPr txBox="1">
            <a:spLocks noChangeArrowheads="1"/>
          </p:cNvSpPr>
          <p:nvPr/>
        </p:nvSpPr>
        <p:spPr bwMode="auto">
          <a:xfrm>
            <a:off x="6553200" y="4648200"/>
            <a:ext cx="2438400" cy="457200"/>
          </a:xfrm>
          <a:prstGeom prst="rect">
            <a:avLst/>
          </a:prstGeom>
          <a:noFill/>
          <a:ln w="9525">
            <a:noFill/>
            <a:miter lim="800000"/>
            <a:headEnd/>
            <a:tailEnd/>
          </a:ln>
        </p:spPr>
        <p:txBody>
          <a:bodyPr>
            <a:spAutoFit/>
          </a:bodyPr>
          <a:lstStyle/>
          <a:p>
            <a:endParaRPr lang="en-US" sz="2400"/>
          </a:p>
        </p:txBody>
      </p:sp>
      <p:pic>
        <p:nvPicPr>
          <p:cNvPr id="81928" name="Picture 2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67000" y="815975"/>
            <a:ext cx="4267200" cy="3200400"/>
          </a:xfrm>
          <a:prstGeom prst="rect">
            <a:avLst/>
          </a:prstGeom>
          <a:ln w="38100" cap="sq">
            <a:solidFill>
              <a:schemeClr val="accent1"/>
            </a:solidFill>
            <a:prstDash val="solid"/>
            <a:miter lim="800000"/>
          </a:ln>
          <a:effectLst/>
        </p:spPr>
      </p:pic>
      <p:sp>
        <p:nvSpPr>
          <p:cNvPr id="81929" name="Text Box 30"/>
          <p:cNvSpPr txBox="1">
            <a:spLocks noChangeArrowheads="1"/>
          </p:cNvSpPr>
          <p:nvPr/>
        </p:nvSpPr>
        <p:spPr bwMode="auto">
          <a:xfrm>
            <a:off x="1562894" y="4171980"/>
            <a:ext cx="6742906" cy="400110"/>
          </a:xfrm>
          <a:prstGeom prst="rect">
            <a:avLst/>
          </a:prstGeom>
          <a:noFill/>
          <a:ln w="9525">
            <a:noFill/>
            <a:miter lim="800000"/>
            <a:headEnd/>
            <a:tailEnd/>
          </a:ln>
        </p:spPr>
        <p:txBody>
          <a:bodyPr wrap="square">
            <a:spAutoFit/>
          </a:bodyPr>
          <a:lstStyle/>
          <a:p>
            <a:r>
              <a:rPr lang="en-US" sz="2000" b="1" dirty="0" smtClean="0"/>
              <a:t>           Considerations </a:t>
            </a:r>
            <a:r>
              <a:rPr lang="en-US" sz="2000" b="1" dirty="0"/>
              <a:t>in </a:t>
            </a:r>
            <a:r>
              <a:rPr lang="en-US" sz="2000" b="1" dirty="0" smtClean="0"/>
              <a:t>determining </a:t>
            </a:r>
            <a:r>
              <a:rPr lang="en-US" sz="2000" b="1" dirty="0"/>
              <a:t>t</a:t>
            </a:r>
            <a:r>
              <a:rPr lang="en-US" sz="2000" b="1" dirty="0" smtClean="0"/>
              <a:t>rench </a:t>
            </a:r>
            <a:r>
              <a:rPr lang="en-US" sz="2000" b="1" dirty="0"/>
              <a:t>w</a:t>
            </a:r>
            <a:r>
              <a:rPr lang="en-US" sz="2000" b="1" dirty="0" smtClean="0"/>
              <a:t>idth</a:t>
            </a:r>
            <a:r>
              <a:rPr lang="en-US" sz="2000" b="1" dirty="0"/>
              <a:t>:</a:t>
            </a:r>
          </a:p>
        </p:txBody>
      </p:sp>
      <p:sp>
        <p:nvSpPr>
          <p:cNvPr id="139295" name="Text Box 31"/>
          <p:cNvSpPr txBox="1">
            <a:spLocks noChangeArrowheads="1"/>
          </p:cNvSpPr>
          <p:nvPr/>
        </p:nvSpPr>
        <p:spPr bwMode="auto">
          <a:xfrm>
            <a:off x="1371600" y="4591110"/>
            <a:ext cx="7543800" cy="400110"/>
          </a:xfrm>
          <a:prstGeom prst="rect">
            <a:avLst/>
          </a:prstGeom>
          <a:noFill/>
          <a:ln w="9525">
            <a:noFill/>
            <a:miter lim="800000"/>
            <a:headEnd/>
            <a:tailEnd/>
          </a:ln>
        </p:spPr>
        <p:txBody>
          <a:bodyPr wrap="square">
            <a:spAutoFit/>
          </a:bodyPr>
          <a:lstStyle/>
          <a:p>
            <a:r>
              <a:rPr lang="en-US" sz="2000" dirty="0"/>
              <a:t>Greatest </a:t>
            </a:r>
            <a:r>
              <a:rPr lang="en-US" sz="2000" dirty="0" smtClean="0"/>
              <a:t>outside </a:t>
            </a:r>
            <a:r>
              <a:rPr lang="en-US" sz="2000" dirty="0"/>
              <a:t>d</a:t>
            </a:r>
            <a:r>
              <a:rPr lang="en-US" sz="2000" dirty="0" smtClean="0"/>
              <a:t>iameter </a:t>
            </a:r>
            <a:r>
              <a:rPr lang="en-US" sz="2000" dirty="0"/>
              <a:t>of </a:t>
            </a:r>
            <a:r>
              <a:rPr lang="en-US" sz="2000" dirty="0" smtClean="0"/>
              <a:t>pipe </a:t>
            </a:r>
            <a:r>
              <a:rPr lang="en-US" sz="2000" dirty="0"/>
              <a:t>to be </a:t>
            </a:r>
            <a:r>
              <a:rPr lang="en-US" sz="2000" dirty="0" smtClean="0"/>
              <a:t>installed.</a:t>
            </a:r>
            <a:endParaRPr lang="en-US" sz="2000" dirty="0"/>
          </a:p>
        </p:txBody>
      </p:sp>
      <p:sp>
        <p:nvSpPr>
          <p:cNvPr id="139296" name="Text Box 32"/>
          <p:cNvSpPr txBox="1">
            <a:spLocks noChangeArrowheads="1"/>
          </p:cNvSpPr>
          <p:nvPr/>
        </p:nvSpPr>
        <p:spPr bwMode="auto">
          <a:xfrm>
            <a:off x="1371600" y="4991220"/>
            <a:ext cx="6934200" cy="707886"/>
          </a:xfrm>
          <a:prstGeom prst="rect">
            <a:avLst/>
          </a:prstGeom>
          <a:noFill/>
          <a:ln w="9525">
            <a:noFill/>
            <a:miter lim="800000"/>
            <a:headEnd/>
            <a:tailEnd/>
          </a:ln>
        </p:spPr>
        <p:txBody>
          <a:bodyPr>
            <a:spAutoFit/>
          </a:bodyPr>
          <a:lstStyle/>
          <a:p>
            <a:r>
              <a:rPr lang="en-US" sz="2000" dirty="0"/>
              <a:t>Depth of the </a:t>
            </a:r>
            <a:r>
              <a:rPr lang="en-US" sz="2000" dirty="0" smtClean="0"/>
              <a:t>excavation</a:t>
            </a:r>
            <a:r>
              <a:rPr lang="en-US" sz="2000" dirty="0"/>
              <a:t>, </a:t>
            </a:r>
            <a:r>
              <a:rPr lang="en-US" sz="2000" dirty="0" smtClean="0"/>
              <a:t>specifically </a:t>
            </a:r>
            <a:r>
              <a:rPr lang="en-US" sz="2000" dirty="0"/>
              <a:t>to the </a:t>
            </a:r>
            <a:r>
              <a:rPr lang="en-US" sz="2000" dirty="0" smtClean="0"/>
              <a:t>midpoint </a:t>
            </a:r>
            <a:r>
              <a:rPr lang="en-US" sz="2000" dirty="0"/>
              <a:t>or </a:t>
            </a:r>
            <a:r>
              <a:rPr lang="en-US" sz="2000" dirty="0" smtClean="0"/>
              <a:t>spring line </a:t>
            </a:r>
            <a:r>
              <a:rPr lang="en-US" sz="2000" dirty="0"/>
              <a:t>of the </a:t>
            </a:r>
            <a:r>
              <a:rPr lang="en-US" sz="2000" dirty="0" smtClean="0"/>
              <a:t>pipe </a:t>
            </a:r>
            <a:r>
              <a:rPr lang="en-US" sz="2000" dirty="0"/>
              <a:t>b</a:t>
            </a:r>
            <a:r>
              <a:rPr lang="en-US" sz="2000" dirty="0" smtClean="0"/>
              <a:t>eing installed.</a:t>
            </a:r>
            <a:endParaRPr lang="en-US" sz="2000" dirty="0"/>
          </a:p>
        </p:txBody>
      </p:sp>
      <p:sp>
        <p:nvSpPr>
          <p:cNvPr id="139297" name="Text Box 33"/>
          <p:cNvSpPr txBox="1">
            <a:spLocks noChangeArrowheads="1"/>
          </p:cNvSpPr>
          <p:nvPr/>
        </p:nvSpPr>
        <p:spPr bwMode="auto">
          <a:xfrm>
            <a:off x="1371600" y="5676750"/>
            <a:ext cx="6324600" cy="400110"/>
          </a:xfrm>
          <a:prstGeom prst="rect">
            <a:avLst/>
          </a:prstGeom>
          <a:noFill/>
          <a:ln w="9525">
            <a:noFill/>
            <a:miter lim="800000"/>
            <a:headEnd/>
            <a:tailEnd/>
          </a:ln>
        </p:spPr>
        <p:txBody>
          <a:bodyPr wrap="square">
            <a:spAutoFit/>
          </a:bodyPr>
          <a:lstStyle/>
          <a:p>
            <a:r>
              <a:rPr lang="en-US" sz="2000" dirty="0"/>
              <a:t>Nature of the </a:t>
            </a:r>
            <a:r>
              <a:rPr lang="en-US" sz="2000" dirty="0" smtClean="0"/>
              <a:t>soil </a:t>
            </a:r>
            <a:r>
              <a:rPr lang="en-US" sz="2000" dirty="0"/>
              <a:t>to be </a:t>
            </a:r>
            <a:r>
              <a:rPr lang="en-US" sz="2000" dirty="0" smtClean="0"/>
              <a:t>excavated.</a:t>
            </a:r>
            <a:endParaRPr lang="en-US" sz="2000" dirty="0"/>
          </a:p>
        </p:txBody>
      </p:sp>
      <p:sp>
        <p:nvSpPr>
          <p:cNvPr id="139298" name="Text Box 34"/>
          <p:cNvSpPr txBox="1">
            <a:spLocks noChangeArrowheads="1"/>
          </p:cNvSpPr>
          <p:nvPr/>
        </p:nvSpPr>
        <p:spPr bwMode="auto">
          <a:xfrm>
            <a:off x="1371600" y="6076920"/>
            <a:ext cx="4191000" cy="400110"/>
          </a:xfrm>
          <a:prstGeom prst="rect">
            <a:avLst/>
          </a:prstGeom>
          <a:noFill/>
          <a:ln w="9525">
            <a:noFill/>
            <a:miter lim="800000"/>
            <a:headEnd/>
            <a:tailEnd/>
          </a:ln>
        </p:spPr>
        <p:txBody>
          <a:bodyPr>
            <a:spAutoFit/>
          </a:bodyPr>
          <a:lstStyle/>
          <a:p>
            <a:r>
              <a:rPr lang="en-US" sz="2000" dirty="0"/>
              <a:t>Length of the </a:t>
            </a:r>
            <a:r>
              <a:rPr lang="en-US" sz="2000" dirty="0" smtClean="0"/>
              <a:t>Excavation.</a:t>
            </a:r>
            <a:endParaRPr lang="en-US" sz="2000" dirty="0"/>
          </a:p>
        </p:txBody>
      </p:sp>
    </p:spTree>
    <p:extLst>
      <p:ext uri="{BB962C8B-B14F-4D97-AF65-F5344CB8AC3E}">
        <p14:creationId xmlns:p14="http://schemas.microsoft.com/office/powerpoint/2010/main" val="21843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3"/>
          <p:cNvSpPr>
            <a:spLocks noGrp="1"/>
          </p:cNvSpPr>
          <p:nvPr>
            <p:ph type="sldNum" sz="quarter" idx="4294967295"/>
          </p:nvPr>
        </p:nvSpPr>
        <p:spPr>
          <a:xfrm>
            <a:off x="6553200" y="6356350"/>
            <a:ext cx="2133600" cy="365125"/>
          </a:xfrm>
          <a:prstGeom prst="rect">
            <a:avLst/>
          </a:prstGeom>
          <a:noFill/>
        </p:spPr>
        <p:txBody>
          <a:bodyPr/>
          <a:lstStyle/>
          <a:p>
            <a:r>
              <a:rPr lang="en-US" dirty="0" smtClean="0"/>
              <a:t> </a:t>
            </a:r>
          </a:p>
        </p:txBody>
      </p:sp>
      <p:sp>
        <p:nvSpPr>
          <p:cNvPr id="82947" name="Text Box 2"/>
          <p:cNvSpPr txBox="1">
            <a:spLocks noChangeArrowheads="1"/>
          </p:cNvSpPr>
          <p:nvPr/>
        </p:nvSpPr>
        <p:spPr bwMode="auto">
          <a:xfrm>
            <a:off x="9525" y="1066800"/>
            <a:ext cx="9144000" cy="2508379"/>
          </a:xfrm>
          <a:prstGeom prst="rect">
            <a:avLst/>
          </a:prstGeom>
          <a:noFill/>
          <a:ln w="9525">
            <a:noFill/>
            <a:miter lim="800000"/>
            <a:headEnd/>
            <a:tailEnd/>
          </a:ln>
        </p:spPr>
        <p:txBody>
          <a:bodyPr wrap="square">
            <a:spAutoFit/>
          </a:bodyPr>
          <a:lstStyle/>
          <a:p>
            <a:pPr marL="457200" indent="-457200">
              <a:buAutoNum type="alphaUcPeriod" startAt="2"/>
            </a:pPr>
            <a:r>
              <a:rPr lang="en-US" sz="2000" b="1" dirty="0" smtClean="0">
                <a:cs typeface="Times New Roman" pitchFamily="18" charset="0"/>
              </a:rPr>
              <a:t>1</a:t>
            </a:r>
            <a:r>
              <a:rPr lang="en-US" sz="2000" b="1" dirty="0">
                <a:cs typeface="Times New Roman" pitchFamily="18" charset="0"/>
              </a:rPr>
              <a:t>.  End </a:t>
            </a:r>
            <a:r>
              <a:rPr lang="en-US" sz="2000" b="1" dirty="0" smtClean="0">
                <a:cs typeface="Times New Roman" pitchFamily="18" charset="0"/>
              </a:rPr>
              <a:t>Treatment  (Ref. Pub 113, Pub 23 Ch 8, RC-33 &amp; 34, Pub 408 Sec. 605)</a:t>
            </a:r>
          </a:p>
          <a:p>
            <a:r>
              <a:rPr lang="en-US" sz="1400" b="1" dirty="0" smtClean="0">
                <a:cs typeface="Times New Roman" pitchFamily="18" charset="0"/>
              </a:rPr>
              <a:t/>
            </a:r>
            <a:br>
              <a:rPr lang="en-US" sz="1400" b="1" dirty="0" smtClean="0">
                <a:cs typeface="Times New Roman" pitchFamily="18" charset="0"/>
              </a:rPr>
            </a:br>
            <a:r>
              <a:rPr lang="en-US" sz="2000" b="1" dirty="0" smtClean="0">
                <a:cs typeface="Times New Roman" pitchFamily="18" charset="0"/>
              </a:rPr>
              <a:t>     </a:t>
            </a:r>
            <a:r>
              <a:rPr lang="en-US" sz="1600" dirty="0" smtClean="0">
                <a:cs typeface="Times New Roman" pitchFamily="18" charset="0"/>
              </a:rPr>
              <a:t>1</a:t>
            </a:r>
            <a:r>
              <a:rPr lang="en-US" sz="1600" dirty="0">
                <a:cs typeface="Times New Roman" pitchFamily="18" charset="0"/>
              </a:rPr>
              <a:t>.   Not properly aligned (parallel), with edge of roadway, no end </a:t>
            </a:r>
            <a:r>
              <a:rPr lang="en-US" sz="1600" dirty="0" smtClean="0">
                <a:cs typeface="Times New Roman" pitchFamily="18" charset="0"/>
              </a:rPr>
              <a:t>treatment applied</a:t>
            </a:r>
            <a:r>
              <a:rPr lang="en-US" sz="1600" dirty="0">
                <a:cs typeface="Times New Roman" pitchFamily="18" charset="0"/>
              </a:rPr>
              <a:t>, </a:t>
            </a:r>
            <a:r>
              <a:rPr lang="en-US" sz="1600" dirty="0" smtClean="0">
                <a:cs typeface="Times New Roman" pitchFamily="18" charset="0"/>
              </a:rPr>
              <a:t>or establish width </a:t>
            </a:r>
            <a:r>
              <a:rPr lang="en-US" sz="1600" dirty="0">
                <a:cs typeface="Times New Roman" pitchFamily="18" charset="0"/>
              </a:rPr>
              <a:t>of </a:t>
            </a:r>
            <a:r>
              <a:rPr lang="en-US" sz="1600" dirty="0" smtClean="0">
                <a:cs typeface="Times New Roman" pitchFamily="18" charset="0"/>
              </a:rPr>
              <a:t>      	the </a:t>
            </a:r>
            <a:r>
              <a:rPr lang="en-US" sz="1600" dirty="0">
                <a:cs typeface="Times New Roman" pitchFamily="18" charset="0"/>
              </a:rPr>
              <a:t>shoulder restricted by placement too close to edge of pave.</a:t>
            </a:r>
            <a:br>
              <a:rPr lang="en-US" sz="1600" dirty="0">
                <a:cs typeface="Times New Roman" pitchFamily="18" charset="0"/>
              </a:rPr>
            </a:br>
            <a:r>
              <a:rPr lang="en-US" sz="1600" dirty="0">
                <a:cs typeface="Times New Roman" pitchFamily="18" charset="0"/>
              </a:rPr>
              <a:t>    </a:t>
            </a:r>
            <a:r>
              <a:rPr lang="en-US" sz="1600" dirty="0" smtClean="0">
                <a:cs typeface="Times New Roman" pitchFamily="18" charset="0"/>
              </a:rPr>
              <a:t>  3</a:t>
            </a:r>
            <a:r>
              <a:rPr lang="en-US" sz="1600" dirty="0">
                <a:cs typeface="Times New Roman" pitchFamily="18" charset="0"/>
              </a:rPr>
              <a:t>.   Stone headwall only.</a:t>
            </a:r>
            <a:br>
              <a:rPr lang="en-US" sz="1600" dirty="0">
                <a:cs typeface="Times New Roman" pitchFamily="18" charset="0"/>
              </a:rPr>
            </a:br>
            <a:r>
              <a:rPr lang="en-US" sz="1600" dirty="0">
                <a:cs typeface="Times New Roman" pitchFamily="18" charset="0"/>
              </a:rPr>
              <a:t>  </a:t>
            </a:r>
            <a:r>
              <a:rPr lang="en-US" sz="1600" dirty="0" smtClean="0">
                <a:cs typeface="Times New Roman" pitchFamily="18" charset="0"/>
              </a:rPr>
              <a:t>    </a:t>
            </a:r>
            <a:r>
              <a:rPr lang="en-US" sz="1600" dirty="0">
                <a:cs typeface="Times New Roman" pitchFamily="18" charset="0"/>
              </a:rPr>
              <a:t>4.   Stone headwall and endwall.</a:t>
            </a:r>
            <a:br>
              <a:rPr lang="en-US" sz="1600" dirty="0">
                <a:cs typeface="Times New Roman" pitchFamily="18" charset="0"/>
              </a:rPr>
            </a:br>
            <a:r>
              <a:rPr lang="en-US" sz="1600" dirty="0">
                <a:cs typeface="Times New Roman" pitchFamily="18" charset="0"/>
              </a:rPr>
              <a:t>      </a:t>
            </a:r>
            <a:r>
              <a:rPr lang="en-US" sz="1600" dirty="0" smtClean="0">
                <a:cs typeface="Times New Roman" pitchFamily="18" charset="0"/>
              </a:rPr>
              <a:t>5</a:t>
            </a:r>
            <a:r>
              <a:rPr lang="en-US" sz="1600" dirty="0">
                <a:cs typeface="Times New Roman" pitchFamily="18" charset="0"/>
              </a:rPr>
              <a:t>.   Concrete, masonry or treated timber headwall; gabion basket; drop inlet or flared end </a:t>
            </a:r>
            <a:r>
              <a:rPr lang="en-US" sz="1600" dirty="0" smtClean="0">
                <a:cs typeface="Times New Roman" pitchFamily="18" charset="0"/>
              </a:rPr>
              <a:t>section        	Installed </a:t>
            </a:r>
            <a:r>
              <a:rPr lang="en-US" sz="1600" dirty="0">
                <a:cs typeface="Times New Roman" pitchFamily="18" charset="0"/>
              </a:rPr>
              <a:t>or scheduled and properly aligned (parallel) with edge of roadway and established </a:t>
            </a:r>
            <a:r>
              <a:rPr lang="en-US" sz="1600" dirty="0" smtClean="0">
                <a:cs typeface="Times New Roman" pitchFamily="18" charset="0"/>
              </a:rPr>
              <a:t>	shoulder </a:t>
            </a:r>
            <a:r>
              <a:rPr lang="en-US" sz="1600" dirty="0">
                <a:cs typeface="Times New Roman" pitchFamily="18" charset="0"/>
              </a:rPr>
              <a:t>width not restricted. </a:t>
            </a:r>
          </a:p>
        </p:txBody>
      </p:sp>
      <p:sp>
        <p:nvSpPr>
          <p:cNvPr id="82948" name="Text Box 3"/>
          <p:cNvSpPr txBox="1">
            <a:spLocks noChangeArrowheads="1"/>
          </p:cNvSpPr>
          <p:nvPr/>
        </p:nvSpPr>
        <p:spPr bwMode="auto">
          <a:xfrm>
            <a:off x="2286000" y="152400"/>
            <a:ext cx="4648200" cy="457200"/>
          </a:xfrm>
          <a:prstGeom prst="rect">
            <a:avLst/>
          </a:prstGeom>
          <a:noFill/>
          <a:ln w="9525">
            <a:noFill/>
            <a:miter lim="800000"/>
            <a:headEnd/>
            <a:tailEnd/>
          </a:ln>
        </p:spPr>
        <p:txBody>
          <a:bodyPr>
            <a:spAutoFit/>
          </a:bodyPr>
          <a:lstStyle/>
          <a:p>
            <a:pPr algn="ctr"/>
            <a:r>
              <a:rPr lang="en-US" sz="2400"/>
              <a:t>Quality Assurance</a:t>
            </a:r>
          </a:p>
        </p:txBody>
      </p:sp>
      <p:sp>
        <p:nvSpPr>
          <p:cNvPr id="82949" name="Text Box 4"/>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r>
              <a:rPr lang="en-US" sz="2000"/>
              <a:t>Pipe Replacement Operations</a:t>
            </a:r>
          </a:p>
        </p:txBody>
      </p:sp>
      <p:pic>
        <p:nvPicPr>
          <p:cNvPr id="43" name="Picture 3" descr="\\PDKBHOME2K01\USER\jbrough\My Pictures\Stone Headwall 00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3657600"/>
            <a:ext cx="4148460" cy="3027408"/>
          </a:xfrm>
          <a:prstGeom prst="rect">
            <a:avLst/>
          </a:prstGeom>
          <a:noFill/>
          <a:ln w="28575">
            <a:solidFill>
              <a:srgbClr val="00B0F0"/>
            </a:solidFill>
          </a:ln>
        </p:spPr>
      </p:pic>
      <p:pic>
        <p:nvPicPr>
          <p:cNvPr id="44" name="Picture 3" descr="581C328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3657600"/>
            <a:ext cx="4038600" cy="3014365"/>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28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3"/>
          <p:cNvSpPr>
            <a:spLocks noGrp="1"/>
          </p:cNvSpPr>
          <p:nvPr>
            <p:ph type="sldNum" sz="quarter" idx="4294967295"/>
          </p:nvPr>
        </p:nvSpPr>
        <p:spPr>
          <a:xfrm>
            <a:off x="6553200" y="6356350"/>
            <a:ext cx="2133600" cy="365125"/>
          </a:xfrm>
          <a:prstGeom prst="rect">
            <a:avLst/>
          </a:prstGeom>
          <a:noFill/>
        </p:spPr>
        <p:txBody>
          <a:bodyPr/>
          <a:lstStyle/>
          <a:p>
            <a:r>
              <a:rPr lang="en-US" dirty="0" smtClean="0"/>
              <a:t> </a:t>
            </a:r>
          </a:p>
        </p:txBody>
      </p:sp>
      <p:sp>
        <p:nvSpPr>
          <p:cNvPr id="82947" name="Text Box 2"/>
          <p:cNvSpPr txBox="1">
            <a:spLocks noChangeArrowheads="1"/>
          </p:cNvSpPr>
          <p:nvPr/>
        </p:nvSpPr>
        <p:spPr bwMode="auto">
          <a:xfrm>
            <a:off x="0" y="1219200"/>
            <a:ext cx="9144000" cy="307777"/>
          </a:xfrm>
          <a:prstGeom prst="rect">
            <a:avLst/>
          </a:prstGeom>
          <a:noFill/>
          <a:ln w="9525">
            <a:noFill/>
            <a:miter lim="800000"/>
            <a:headEnd/>
            <a:tailEnd/>
          </a:ln>
        </p:spPr>
        <p:txBody>
          <a:bodyPr wrap="square">
            <a:spAutoFit/>
          </a:bodyPr>
          <a:lstStyle/>
          <a:p>
            <a:r>
              <a:rPr lang="en-US" sz="1400" dirty="0" smtClean="0">
                <a:cs typeface="Times New Roman" pitchFamily="18" charset="0"/>
              </a:rPr>
              <a:t>. </a:t>
            </a:r>
            <a:endParaRPr lang="en-US" sz="1400" dirty="0">
              <a:cs typeface="Times New Roman" pitchFamily="18" charset="0"/>
            </a:endParaRPr>
          </a:p>
        </p:txBody>
      </p:sp>
      <p:sp>
        <p:nvSpPr>
          <p:cNvPr id="82948" name="Text Box 3"/>
          <p:cNvSpPr txBox="1">
            <a:spLocks noChangeArrowheads="1"/>
          </p:cNvSpPr>
          <p:nvPr/>
        </p:nvSpPr>
        <p:spPr bwMode="auto">
          <a:xfrm>
            <a:off x="2286000" y="152400"/>
            <a:ext cx="4648200" cy="457200"/>
          </a:xfrm>
          <a:prstGeom prst="rect">
            <a:avLst/>
          </a:prstGeom>
          <a:noFill/>
          <a:ln w="9525">
            <a:noFill/>
            <a:miter lim="800000"/>
            <a:headEnd/>
            <a:tailEnd/>
          </a:ln>
        </p:spPr>
        <p:txBody>
          <a:bodyPr>
            <a:spAutoFit/>
          </a:bodyPr>
          <a:lstStyle/>
          <a:p>
            <a:pPr algn="ctr"/>
            <a:r>
              <a:rPr lang="en-US" sz="2400"/>
              <a:t>Quality Assurance</a:t>
            </a:r>
          </a:p>
        </p:txBody>
      </p:sp>
      <p:sp>
        <p:nvSpPr>
          <p:cNvPr id="82949" name="Text Box 4"/>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r>
              <a:rPr lang="en-US" sz="2000"/>
              <a:t>Pipe Replacement Operations</a:t>
            </a:r>
          </a:p>
        </p:txBody>
      </p:sp>
      <p:sp>
        <p:nvSpPr>
          <p:cNvPr id="82962" name="Line 28"/>
          <p:cNvSpPr>
            <a:spLocks noChangeShapeType="1"/>
          </p:cNvSpPr>
          <p:nvPr/>
        </p:nvSpPr>
        <p:spPr bwMode="auto">
          <a:xfrm>
            <a:off x="914400" y="3821113"/>
            <a:ext cx="2819400" cy="0"/>
          </a:xfrm>
          <a:prstGeom prst="line">
            <a:avLst/>
          </a:prstGeom>
          <a:noFill/>
          <a:ln w="19050">
            <a:solidFill>
              <a:schemeClr val="tx1"/>
            </a:solidFill>
            <a:round/>
            <a:headEnd/>
            <a:tailEnd/>
          </a:ln>
        </p:spPr>
        <p:txBody>
          <a:bodyPr/>
          <a:lstStyle/>
          <a:p>
            <a:endParaRPr lang="en-US"/>
          </a:p>
        </p:txBody>
      </p:sp>
      <p:sp>
        <p:nvSpPr>
          <p:cNvPr id="82963" name="Line 29"/>
          <p:cNvSpPr>
            <a:spLocks noChangeShapeType="1"/>
          </p:cNvSpPr>
          <p:nvPr/>
        </p:nvSpPr>
        <p:spPr bwMode="auto">
          <a:xfrm>
            <a:off x="914400" y="4735513"/>
            <a:ext cx="2819400" cy="0"/>
          </a:xfrm>
          <a:prstGeom prst="line">
            <a:avLst/>
          </a:prstGeom>
          <a:noFill/>
          <a:ln w="19050">
            <a:solidFill>
              <a:schemeClr val="tx1"/>
            </a:solidFill>
            <a:round/>
            <a:headEnd/>
            <a:tailEnd/>
          </a:ln>
        </p:spPr>
        <p:txBody>
          <a:bodyPr/>
          <a:lstStyle/>
          <a:p>
            <a:endParaRPr lang="en-US"/>
          </a:p>
        </p:txBody>
      </p:sp>
      <p:sp>
        <p:nvSpPr>
          <p:cNvPr id="82964" name="Line 31"/>
          <p:cNvSpPr>
            <a:spLocks noChangeShapeType="1"/>
          </p:cNvSpPr>
          <p:nvPr/>
        </p:nvSpPr>
        <p:spPr bwMode="auto">
          <a:xfrm>
            <a:off x="990600" y="4278313"/>
            <a:ext cx="304800" cy="0"/>
          </a:xfrm>
          <a:prstGeom prst="line">
            <a:avLst/>
          </a:prstGeom>
          <a:noFill/>
          <a:ln w="9525">
            <a:solidFill>
              <a:schemeClr val="tx1"/>
            </a:solidFill>
            <a:round/>
            <a:headEnd/>
            <a:tailEnd/>
          </a:ln>
        </p:spPr>
        <p:txBody>
          <a:bodyPr/>
          <a:lstStyle/>
          <a:p>
            <a:endParaRPr lang="en-US"/>
          </a:p>
        </p:txBody>
      </p:sp>
      <p:sp>
        <p:nvSpPr>
          <p:cNvPr id="82965" name="Line 32"/>
          <p:cNvSpPr>
            <a:spLocks noChangeShapeType="1"/>
          </p:cNvSpPr>
          <p:nvPr/>
        </p:nvSpPr>
        <p:spPr bwMode="auto">
          <a:xfrm>
            <a:off x="1600200" y="4278313"/>
            <a:ext cx="304800" cy="0"/>
          </a:xfrm>
          <a:prstGeom prst="line">
            <a:avLst/>
          </a:prstGeom>
          <a:noFill/>
          <a:ln w="9525">
            <a:solidFill>
              <a:schemeClr val="tx1"/>
            </a:solidFill>
            <a:round/>
            <a:headEnd/>
            <a:tailEnd/>
          </a:ln>
        </p:spPr>
        <p:txBody>
          <a:bodyPr/>
          <a:lstStyle/>
          <a:p>
            <a:endParaRPr lang="en-US"/>
          </a:p>
        </p:txBody>
      </p:sp>
      <p:sp>
        <p:nvSpPr>
          <p:cNvPr id="82966" name="Line 34"/>
          <p:cNvSpPr>
            <a:spLocks noChangeShapeType="1"/>
          </p:cNvSpPr>
          <p:nvPr/>
        </p:nvSpPr>
        <p:spPr bwMode="auto">
          <a:xfrm>
            <a:off x="2209800" y="4278313"/>
            <a:ext cx="304800" cy="0"/>
          </a:xfrm>
          <a:prstGeom prst="line">
            <a:avLst/>
          </a:prstGeom>
          <a:noFill/>
          <a:ln w="9525">
            <a:solidFill>
              <a:schemeClr val="tx1"/>
            </a:solidFill>
            <a:round/>
            <a:headEnd/>
            <a:tailEnd/>
          </a:ln>
        </p:spPr>
        <p:txBody>
          <a:bodyPr/>
          <a:lstStyle/>
          <a:p>
            <a:endParaRPr lang="en-US"/>
          </a:p>
        </p:txBody>
      </p:sp>
      <p:sp>
        <p:nvSpPr>
          <p:cNvPr id="82967" name="Line 35"/>
          <p:cNvSpPr>
            <a:spLocks noChangeShapeType="1"/>
          </p:cNvSpPr>
          <p:nvPr/>
        </p:nvSpPr>
        <p:spPr bwMode="auto">
          <a:xfrm>
            <a:off x="2743200" y="4278313"/>
            <a:ext cx="304800" cy="0"/>
          </a:xfrm>
          <a:prstGeom prst="line">
            <a:avLst/>
          </a:prstGeom>
          <a:noFill/>
          <a:ln w="9525">
            <a:solidFill>
              <a:schemeClr val="tx1"/>
            </a:solidFill>
            <a:round/>
            <a:headEnd/>
            <a:tailEnd/>
          </a:ln>
        </p:spPr>
        <p:txBody>
          <a:bodyPr/>
          <a:lstStyle/>
          <a:p>
            <a:endParaRPr lang="en-US"/>
          </a:p>
        </p:txBody>
      </p:sp>
      <p:sp>
        <p:nvSpPr>
          <p:cNvPr id="82968" name="Line 36"/>
          <p:cNvSpPr>
            <a:spLocks noChangeShapeType="1"/>
          </p:cNvSpPr>
          <p:nvPr/>
        </p:nvSpPr>
        <p:spPr bwMode="auto">
          <a:xfrm>
            <a:off x="3352800" y="4278313"/>
            <a:ext cx="304800" cy="0"/>
          </a:xfrm>
          <a:prstGeom prst="line">
            <a:avLst/>
          </a:prstGeom>
          <a:noFill/>
          <a:ln w="9525">
            <a:solidFill>
              <a:schemeClr val="tx1"/>
            </a:solidFill>
            <a:round/>
            <a:headEnd/>
            <a:tailEnd/>
          </a:ln>
        </p:spPr>
        <p:txBody>
          <a:bodyPr/>
          <a:lstStyle/>
          <a:p>
            <a:endParaRPr lang="en-US"/>
          </a:p>
        </p:txBody>
      </p:sp>
      <p:sp>
        <p:nvSpPr>
          <p:cNvPr id="82969" name="Rectangle 52"/>
          <p:cNvSpPr>
            <a:spLocks noChangeArrowheads="1"/>
          </p:cNvSpPr>
          <p:nvPr/>
        </p:nvSpPr>
        <p:spPr bwMode="auto">
          <a:xfrm rot="-963609">
            <a:off x="1836738" y="3508375"/>
            <a:ext cx="174625" cy="1525588"/>
          </a:xfrm>
          <a:prstGeom prst="rect">
            <a:avLst/>
          </a:prstGeom>
          <a:noFill/>
          <a:ln w="9525">
            <a:solidFill>
              <a:schemeClr val="tx1"/>
            </a:solidFill>
            <a:prstDash val="lgDash"/>
            <a:miter lim="800000"/>
            <a:headEnd/>
            <a:tailEnd/>
          </a:ln>
        </p:spPr>
        <p:txBody>
          <a:bodyPr wrap="none" anchor="ctr"/>
          <a:lstStyle/>
          <a:p>
            <a:endParaRPr lang="en-US"/>
          </a:p>
        </p:txBody>
      </p:sp>
      <p:sp>
        <p:nvSpPr>
          <p:cNvPr id="82970" name="Rectangle 53" descr="Horizontal brick"/>
          <p:cNvSpPr>
            <a:spLocks noChangeArrowheads="1"/>
          </p:cNvSpPr>
          <p:nvPr/>
        </p:nvSpPr>
        <p:spPr bwMode="auto">
          <a:xfrm rot="-791399">
            <a:off x="1625600" y="4995863"/>
            <a:ext cx="990600" cy="173037"/>
          </a:xfrm>
          <a:prstGeom prst="rect">
            <a:avLst/>
          </a:prstGeom>
          <a:pattFill prst="horzBrick">
            <a:fgClr>
              <a:schemeClr val="tx1"/>
            </a:fgClr>
            <a:bgClr>
              <a:srgbClr val="DCDECC"/>
            </a:bgClr>
          </a:pattFill>
          <a:ln w="19050">
            <a:solidFill>
              <a:schemeClr val="tx1"/>
            </a:solidFill>
            <a:miter lim="800000"/>
            <a:headEnd/>
            <a:tailEnd/>
          </a:ln>
        </p:spPr>
        <p:txBody>
          <a:bodyPr wrap="none" anchor="ctr"/>
          <a:lstStyle/>
          <a:p>
            <a:endParaRPr lang="en-US"/>
          </a:p>
        </p:txBody>
      </p:sp>
      <p:sp>
        <p:nvSpPr>
          <p:cNvPr id="82971" name="Line 54"/>
          <p:cNvSpPr>
            <a:spLocks noChangeShapeType="1"/>
          </p:cNvSpPr>
          <p:nvPr/>
        </p:nvSpPr>
        <p:spPr bwMode="auto">
          <a:xfrm>
            <a:off x="2590800" y="4964113"/>
            <a:ext cx="1219200" cy="0"/>
          </a:xfrm>
          <a:prstGeom prst="line">
            <a:avLst/>
          </a:prstGeom>
          <a:noFill/>
          <a:ln w="9525">
            <a:solidFill>
              <a:schemeClr val="tx1"/>
            </a:solidFill>
            <a:round/>
            <a:headEnd/>
            <a:tailEnd/>
          </a:ln>
        </p:spPr>
        <p:txBody>
          <a:bodyPr/>
          <a:lstStyle/>
          <a:p>
            <a:endParaRPr lang="en-US"/>
          </a:p>
        </p:txBody>
      </p:sp>
      <p:sp>
        <p:nvSpPr>
          <p:cNvPr id="82972" name="Line 55"/>
          <p:cNvSpPr>
            <a:spLocks noChangeShapeType="1"/>
          </p:cNvSpPr>
          <p:nvPr/>
        </p:nvSpPr>
        <p:spPr bwMode="auto">
          <a:xfrm flipH="1">
            <a:off x="990600" y="4964113"/>
            <a:ext cx="1219200" cy="0"/>
          </a:xfrm>
          <a:prstGeom prst="line">
            <a:avLst/>
          </a:prstGeom>
          <a:noFill/>
          <a:ln w="9525">
            <a:solidFill>
              <a:schemeClr val="tx1"/>
            </a:solidFill>
            <a:round/>
            <a:headEnd/>
            <a:tailEnd/>
          </a:ln>
        </p:spPr>
        <p:txBody>
          <a:bodyPr/>
          <a:lstStyle/>
          <a:p>
            <a:endParaRPr lang="en-US"/>
          </a:p>
        </p:txBody>
      </p:sp>
      <p:sp>
        <p:nvSpPr>
          <p:cNvPr id="82973" name="Rectangle 57" descr="Horizontal brick"/>
          <p:cNvSpPr>
            <a:spLocks noChangeArrowheads="1"/>
          </p:cNvSpPr>
          <p:nvPr/>
        </p:nvSpPr>
        <p:spPr bwMode="auto">
          <a:xfrm rot="-791399">
            <a:off x="1143000" y="3363913"/>
            <a:ext cx="990600" cy="173037"/>
          </a:xfrm>
          <a:prstGeom prst="rect">
            <a:avLst/>
          </a:prstGeom>
          <a:pattFill prst="horzBrick">
            <a:fgClr>
              <a:schemeClr val="tx1"/>
            </a:fgClr>
            <a:bgClr>
              <a:srgbClr val="E9E8D9"/>
            </a:bgClr>
          </a:pattFill>
          <a:ln w="19050">
            <a:solidFill>
              <a:schemeClr val="tx1"/>
            </a:solidFill>
            <a:miter lim="800000"/>
            <a:headEnd/>
            <a:tailEnd/>
          </a:ln>
        </p:spPr>
        <p:txBody>
          <a:bodyPr wrap="none" anchor="ctr"/>
          <a:lstStyle/>
          <a:p>
            <a:endParaRPr lang="en-US"/>
          </a:p>
        </p:txBody>
      </p:sp>
      <p:sp>
        <p:nvSpPr>
          <p:cNvPr id="82974" name="Rectangle 58"/>
          <p:cNvSpPr>
            <a:spLocks noChangeArrowheads="1"/>
          </p:cNvSpPr>
          <p:nvPr/>
        </p:nvSpPr>
        <p:spPr bwMode="auto">
          <a:xfrm rot="-719985">
            <a:off x="2065338" y="5159375"/>
            <a:ext cx="219075" cy="76200"/>
          </a:xfrm>
          <a:prstGeom prst="rect">
            <a:avLst/>
          </a:prstGeom>
          <a:noFill/>
          <a:ln w="12700">
            <a:solidFill>
              <a:schemeClr val="tx1"/>
            </a:solidFill>
            <a:miter lim="800000"/>
            <a:headEnd/>
            <a:tailEnd/>
          </a:ln>
        </p:spPr>
        <p:txBody>
          <a:bodyPr wrap="none" anchor="ctr"/>
          <a:lstStyle/>
          <a:p>
            <a:endParaRPr lang="en-US"/>
          </a:p>
        </p:txBody>
      </p:sp>
      <p:sp>
        <p:nvSpPr>
          <p:cNvPr id="82975" name="Rectangle 59"/>
          <p:cNvSpPr>
            <a:spLocks noChangeArrowheads="1"/>
          </p:cNvSpPr>
          <p:nvPr/>
        </p:nvSpPr>
        <p:spPr bwMode="auto">
          <a:xfrm rot="-719985">
            <a:off x="1544638" y="3276600"/>
            <a:ext cx="201612" cy="76200"/>
          </a:xfrm>
          <a:prstGeom prst="rect">
            <a:avLst/>
          </a:prstGeom>
          <a:noFill/>
          <a:ln w="12700">
            <a:solidFill>
              <a:schemeClr val="tx1"/>
            </a:solidFill>
            <a:miter lim="800000"/>
            <a:headEnd/>
            <a:tailEnd/>
          </a:ln>
        </p:spPr>
        <p:txBody>
          <a:bodyPr wrap="none" anchor="ctr"/>
          <a:lstStyle/>
          <a:p>
            <a:endParaRPr lang="en-US"/>
          </a:p>
        </p:txBody>
      </p:sp>
      <p:sp>
        <p:nvSpPr>
          <p:cNvPr id="82976" name="Line 63"/>
          <p:cNvSpPr>
            <a:spLocks noChangeShapeType="1"/>
          </p:cNvSpPr>
          <p:nvPr/>
        </p:nvSpPr>
        <p:spPr bwMode="auto">
          <a:xfrm>
            <a:off x="1447800" y="3592513"/>
            <a:ext cx="2209800" cy="0"/>
          </a:xfrm>
          <a:prstGeom prst="line">
            <a:avLst/>
          </a:prstGeom>
          <a:noFill/>
          <a:ln w="9525">
            <a:solidFill>
              <a:schemeClr val="tx1"/>
            </a:solidFill>
            <a:round/>
            <a:headEnd/>
            <a:tailEnd/>
          </a:ln>
        </p:spPr>
        <p:txBody>
          <a:bodyPr/>
          <a:lstStyle/>
          <a:p>
            <a:endParaRPr lang="en-US"/>
          </a:p>
        </p:txBody>
      </p:sp>
      <p:sp>
        <p:nvSpPr>
          <p:cNvPr id="82977" name="Line 64"/>
          <p:cNvSpPr>
            <a:spLocks noChangeShapeType="1"/>
          </p:cNvSpPr>
          <p:nvPr/>
        </p:nvSpPr>
        <p:spPr bwMode="auto">
          <a:xfrm flipH="1">
            <a:off x="914400" y="3592513"/>
            <a:ext cx="228600" cy="0"/>
          </a:xfrm>
          <a:prstGeom prst="line">
            <a:avLst/>
          </a:prstGeom>
          <a:noFill/>
          <a:ln w="9525">
            <a:solidFill>
              <a:schemeClr val="tx1"/>
            </a:solidFill>
            <a:round/>
            <a:headEnd/>
            <a:tailEnd/>
          </a:ln>
        </p:spPr>
        <p:txBody>
          <a:bodyPr/>
          <a:lstStyle/>
          <a:p>
            <a:endParaRPr lang="en-US"/>
          </a:p>
        </p:txBody>
      </p:sp>
      <p:sp>
        <p:nvSpPr>
          <p:cNvPr id="82978" name="Line 67"/>
          <p:cNvSpPr>
            <a:spLocks noChangeShapeType="1"/>
          </p:cNvSpPr>
          <p:nvPr/>
        </p:nvSpPr>
        <p:spPr bwMode="auto">
          <a:xfrm>
            <a:off x="5029200" y="3821113"/>
            <a:ext cx="2819400" cy="0"/>
          </a:xfrm>
          <a:prstGeom prst="line">
            <a:avLst/>
          </a:prstGeom>
          <a:noFill/>
          <a:ln w="19050">
            <a:solidFill>
              <a:schemeClr val="tx1"/>
            </a:solidFill>
            <a:round/>
            <a:headEnd/>
            <a:tailEnd/>
          </a:ln>
        </p:spPr>
        <p:txBody>
          <a:bodyPr/>
          <a:lstStyle/>
          <a:p>
            <a:endParaRPr lang="en-US"/>
          </a:p>
        </p:txBody>
      </p:sp>
      <p:sp>
        <p:nvSpPr>
          <p:cNvPr id="82979" name="Line 68"/>
          <p:cNvSpPr>
            <a:spLocks noChangeShapeType="1"/>
          </p:cNvSpPr>
          <p:nvPr/>
        </p:nvSpPr>
        <p:spPr bwMode="auto">
          <a:xfrm>
            <a:off x="5029200" y="4735513"/>
            <a:ext cx="2819400" cy="0"/>
          </a:xfrm>
          <a:prstGeom prst="line">
            <a:avLst/>
          </a:prstGeom>
          <a:noFill/>
          <a:ln w="19050">
            <a:solidFill>
              <a:schemeClr val="tx1"/>
            </a:solidFill>
            <a:round/>
            <a:headEnd/>
            <a:tailEnd/>
          </a:ln>
        </p:spPr>
        <p:txBody>
          <a:bodyPr/>
          <a:lstStyle/>
          <a:p>
            <a:endParaRPr lang="en-US"/>
          </a:p>
        </p:txBody>
      </p:sp>
      <p:sp>
        <p:nvSpPr>
          <p:cNvPr id="82980" name="Line 69"/>
          <p:cNvSpPr>
            <a:spLocks noChangeShapeType="1"/>
          </p:cNvSpPr>
          <p:nvPr/>
        </p:nvSpPr>
        <p:spPr bwMode="auto">
          <a:xfrm>
            <a:off x="5105400" y="4278313"/>
            <a:ext cx="304800" cy="0"/>
          </a:xfrm>
          <a:prstGeom prst="line">
            <a:avLst/>
          </a:prstGeom>
          <a:noFill/>
          <a:ln w="9525">
            <a:solidFill>
              <a:schemeClr val="tx1"/>
            </a:solidFill>
            <a:round/>
            <a:headEnd/>
            <a:tailEnd/>
          </a:ln>
        </p:spPr>
        <p:txBody>
          <a:bodyPr/>
          <a:lstStyle/>
          <a:p>
            <a:endParaRPr lang="en-US"/>
          </a:p>
        </p:txBody>
      </p:sp>
      <p:sp>
        <p:nvSpPr>
          <p:cNvPr id="82981" name="Line 70"/>
          <p:cNvSpPr>
            <a:spLocks noChangeShapeType="1"/>
          </p:cNvSpPr>
          <p:nvPr/>
        </p:nvSpPr>
        <p:spPr bwMode="auto">
          <a:xfrm>
            <a:off x="5715000" y="4278313"/>
            <a:ext cx="304800" cy="0"/>
          </a:xfrm>
          <a:prstGeom prst="line">
            <a:avLst/>
          </a:prstGeom>
          <a:noFill/>
          <a:ln w="9525">
            <a:solidFill>
              <a:schemeClr val="tx1"/>
            </a:solidFill>
            <a:round/>
            <a:headEnd/>
            <a:tailEnd/>
          </a:ln>
        </p:spPr>
        <p:txBody>
          <a:bodyPr/>
          <a:lstStyle/>
          <a:p>
            <a:endParaRPr lang="en-US"/>
          </a:p>
        </p:txBody>
      </p:sp>
      <p:sp>
        <p:nvSpPr>
          <p:cNvPr id="82982" name="Line 71"/>
          <p:cNvSpPr>
            <a:spLocks noChangeShapeType="1"/>
          </p:cNvSpPr>
          <p:nvPr/>
        </p:nvSpPr>
        <p:spPr bwMode="auto">
          <a:xfrm>
            <a:off x="6324600" y="4278313"/>
            <a:ext cx="304800" cy="0"/>
          </a:xfrm>
          <a:prstGeom prst="line">
            <a:avLst/>
          </a:prstGeom>
          <a:noFill/>
          <a:ln w="9525">
            <a:solidFill>
              <a:schemeClr val="tx1"/>
            </a:solidFill>
            <a:round/>
            <a:headEnd/>
            <a:tailEnd/>
          </a:ln>
        </p:spPr>
        <p:txBody>
          <a:bodyPr/>
          <a:lstStyle/>
          <a:p>
            <a:endParaRPr lang="en-US"/>
          </a:p>
        </p:txBody>
      </p:sp>
      <p:sp>
        <p:nvSpPr>
          <p:cNvPr id="82983" name="Line 72"/>
          <p:cNvSpPr>
            <a:spLocks noChangeShapeType="1"/>
          </p:cNvSpPr>
          <p:nvPr/>
        </p:nvSpPr>
        <p:spPr bwMode="auto">
          <a:xfrm>
            <a:off x="6858000" y="4278313"/>
            <a:ext cx="304800" cy="0"/>
          </a:xfrm>
          <a:prstGeom prst="line">
            <a:avLst/>
          </a:prstGeom>
          <a:noFill/>
          <a:ln w="9525">
            <a:solidFill>
              <a:schemeClr val="tx1"/>
            </a:solidFill>
            <a:round/>
            <a:headEnd/>
            <a:tailEnd/>
          </a:ln>
        </p:spPr>
        <p:txBody>
          <a:bodyPr/>
          <a:lstStyle/>
          <a:p>
            <a:endParaRPr lang="en-US"/>
          </a:p>
        </p:txBody>
      </p:sp>
      <p:sp>
        <p:nvSpPr>
          <p:cNvPr id="82984" name="Line 73"/>
          <p:cNvSpPr>
            <a:spLocks noChangeShapeType="1"/>
          </p:cNvSpPr>
          <p:nvPr/>
        </p:nvSpPr>
        <p:spPr bwMode="auto">
          <a:xfrm>
            <a:off x="7467600" y="4278313"/>
            <a:ext cx="304800" cy="0"/>
          </a:xfrm>
          <a:prstGeom prst="line">
            <a:avLst/>
          </a:prstGeom>
          <a:noFill/>
          <a:ln w="9525">
            <a:solidFill>
              <a:schemeClr val="tx1"/>
            </a:solidFill>
            <a:round/>
            <a:headEnd/>
            <a:tailEnd/>
          </a:ln>
        </p:spPr>
        <p:txBody>
          <a:bodyPr/>
          <a:lstStyle/>
          <a:p>
            <a:endParaRPr lang="en-US"/>
          </a:p>
        </p:txBody>
      </p:sp>
      <p:sp>
        <p:nvSpPr>
          <p:cNvPr id="82985" name="Rectangle 74"/>
          <p:cNvSpPr>
            <a:spLocks noChangeArrowheads="1"/>
          </p:cNvSpPr>
          <p:nvPr/>
        </p:nvSpPr>
        <p:spPr bwMode="auto">
          <a:xfrm rot="-963609">
            <a:off x="5951538" y="3508375"/>
            <a:ext cx="174625" cy="1525588"/>
          </a:xfrm>
          <a:prstGeom prst="rect">
            <a:avLst/>
          </a:prstGeom>
          <a:noFill/>
          <a:ln w="9525">
            <a:solidFill>
              <a:schemeClr val="tx1"/>
            </a:solidFill>
            <a:prstDash val="lgDash"/>
            <a:miter lim="800000"/>
            <a:headEnd/>
            <a:tailEnd/>
          </a:ln>
        </p:spPr>
        <p:txBody>
          <a:bodyPr wrap="none" anchor="ctr"/>
          <a:lstStyle/>
          <a:p>
            <a:endParaRPr lang="en-US"/>
          </a:p>
        </p:txBody>
      </p:sp>
      <p:sp>
        <p:nvSpPr>
          <p:cNvPr id="82986" name="Rectangle 79"/>
          <p:cNvSpPr>
            <a:spLocks noChangeArrowheads="1"/>
          </p:cNvSpPr>
          <p:nvPr/>
        </p:nvSpPr>
        <p:spPr bwMode="auto">
          <a:xfrm rot="-719985">
            <a:off x="6180138" y="5145088"/>
            <a:ext cx="219075" cy="76200"/>
          </a:xfrm>
          <a:prstGeom prst="rect">
            <a:avLst/>
          </a:prstGeom>
          <a:noFill/>
          <a:ln w="12700">
            <a:solidFill>
              <a:schemeClr val="tx1"/>
            </a:solidFill>
            <a:miter lim="800000"/>
            <a:headEnd/>
            <a:tailEnd/>
          </a:ln>
        </p:spPr>
        <p:txBody>
          <a:bodyPr wrap="none" anchor="ctr"/>
          <a:lstStyle/>
          <a:p>
            <a:endParaRPr lang="en-US"/>
          </a:p>
        </p:txBody>
      </p:sp>
      <p:sp>
        <p:nvSpPr>
          <p:cNvPr id="82987" name="Rectangle 80"/>
          <p:cNvSpPr>
            <a:spLocks noChangeArrowheads="1"/>
          </p:cNvSpPr>
          <p:nvPr/>
        </p:nvSpPr>
        <p:spPr bwMode="auto">
          <a:xfrm rot="-719985">
            <a:off x="5659438" y="3298825"/>
            <a:ext cx="201612" cy="76200"/>
          </a:xfrm>
          <a:prstGeom prst="rect">
            <a:avLst/>
          </a:prstGeom>
          <a:noFill/>
          <a:ln w="12700">
            <a:solidFill>
              <a:schemeClr val="tx1"/>
            </a:solidFill>
            <a:miter lim="800000"/>
            <a:headEnd/>
            <a:tailEnd/>
          </a:ln>
        </p:spPr>
        <p:txBody>
          <a:bodyPr wrap="none" anchor="ctr"/>
          <a:lstStyle/>
          <a:p>
            <a:endParaRPr lang="en-US"/>
          </a:p>
        </p:txBody>
      </p:sp>
      <p:sp>
        <p:nvSpPr>
          <p:cNvPr id="82988" name="Text Box 83"/>
          <p:cNvSpPr txBox="1">
            <a:spLocks noChangeArrowheads="1"/>
          </p:cNvSpPr>
          <p:nvPr/>
        </p:nvSpPr>
        <p:spPr bwMode="auto">
          <a:xfrm>
            <a:off x="3200400" y="3048000"/>
            <a:ext cx="1371600" cy="244475"/>
          </a:xfrm>
          <a:prstGeom prst="rect">
            <a:avLst/>
          </a:prstGeom>
          <a:noFill/>
          <a:ln w="9525">
            <a:noFill/>
            <a:miter lim="800000"/>
            <a:headEnd/>
            <a:tailEnd/>
          </a:ln>
        </p:spPr>
        <p:txBody>
          <a:bodyPr>
            <a:spAutoFit/>
          </a:bodyPr>
          <a:lstStyle/>
          <a:p>
            <a:r>
              <a:rPr lang="en-US"/>
              <a:t>SHOULDER</a:t>
            </a:r>
          </a:p>
        </p:txBody>
      </p:sp>
      <p:grpSp>
        <p:nvGrpSpPr>
          <p:cNvPr id="82989" name="Group 86"/>
          <p:cNvGrpSpPr>
            <a:grpSpLocks/>
          </p:cNvGrpSpPr>
          <p:nvPr/>
        </p:nvGrpSpPr>
        <p:grpSpPr bwMode="auto">
          <a:xfrm>
            <a:off x="3124200" y="3276600"/>
            <a:ext cx="457200" cy="1524000"/>
            <a:chOff x="1968" y="2064"/>
            <a:chExt cx="288" cy="960"/>
          </a:xfrm>
        </p:grpSpPr>
        <p:sp>
          <p:nvSpPr>
            <p:cNvPr id="82997" name="Line 84"/>
            <p:cNvSpPr>
              <a:spLocks noChangeShapeType="1"/>
            </p:cNvSpPr>
            <p:nvPr/>
          </p:nvSpPr>
          <p:spPr bwMode="auto">
            <a:xfrm flipH="1">
              <a:off x="1968" y="2064"/>
              <a:ext cx="288" cy="240"/>
            </a:xfrm>
            <a:prstGeom prst="line">
              <a:avLst/>
            </a:prstGeom>
            <a:noFill/>
            <a:ln w="6350">
              <a:solidFill>
                <a:schemeClr val="tx1"/>
              </a:solidFill>
              <a:round/>
              <a:headEnd/>
              <a:tailEnd type="triangle" w="med" len="med"/>
            </a:ln>
          </p:spPr>
          <p:txBody>
            <a:bodyPr/>
            <a:lstStyle/>
            <a:p>
              <a:endParaRPr lang="en-US"/>
            </a:p>
          </p:txBody>
        </p:sp>
        <p:sp>
          <p:nvSpPr>
            <p:cNvPr id="82998" name="Line 85"/>
            <p:cNvSpPr>
              <a:spLocks noChangeShapeType="1"/>
            </p:cNvSpPr>
            <p:nvPr/>
          </p:nvSpPr>
          <p:spPr bwMode="auto">
            <a:xfrm flipH="1">
              <a:off x="2064" y="2064"/>
              <a:ext cx="192" cy="960"/>
            </a:xfrm>
            <a:prstGeom prst="line">
              <a:avLst/>
            </a:prstGeom>
            <a:noFill/>
            <a:ln w="6350">
              <a:solidFill>
                <a:schemeClr val="tx1"/>
              </a:solidFill>
              <a:round/>
              <a:headEnd/>
              <a:tailEnd type="triangle" w="med" len="med"/>
            </a:ln>
          </p:spPr>
          <p:txBody>
            <a:bodyPr/>
            <a:lstStyle/>
            <a:p>
              <a:endParaRPr lang="en-US"/>
            </a:p>
          </p:txBody>
        </p:sp>
      </p:grpSp>
      <p:sp>
        <p:nvSpPr>
          <p:cNvPr id="82990" name="Rectangle 87" descr="Horizontal brick"/>
          <p:cNvSpPr>
            <a:spLocks noChangeArrowheads="1"/>
          </p:cNvSpPr>
          <p:nvPr/>
        </p:nvSpPr>
        <p:spPr bwMode="auto">
          <a:xfrm>
            <a:off x="5715000" y="4999038"/>
            <a:ext cx="987425" cy="173037"/>
          </a:xfrm>
          <a:prstGeom prst="rect">
            <a:avLst/>
          </a:prstGeom>
          <a:pattFill prst="horzBrick">
            <a:fgClr>
              <a:schemeClr val="tx1"/>
            </a:fgClr>
            <a:bgClr>
              <a:srgbClr val="E7E7D7"/>
            </a:bgClr>
          </a:pattFill>
          <a:ln w="19050">
            <a:solidFill>
              <a:schemeClr val="tx1"/>
            </a:solidFill>
            <a:miter lim="800000"/>
            <a:headEnd/>
            <a:tailEnd/>
          </a:ln>
        </p:spPr>
        <p:txBody>
          <a:bodyPr wrap="none" anchor="ctr"/>
          <a:lstStyle/>
          <a:p>
            <a:endParaRPr lang="en-US"/>
          </a:p>
        </p:txBody>
      </p:sp>
      <p:sp>
        <p:nvSpPr>
          <p:cNvPr id="82991" name="Line 88"/>
          <p:cNvSpPr>
            <a:spLocks noChangeShapeType="1"/>
          </p:cNvSpPr>
          <p:nvPr/>
        </p:nvSpPr>
        <p:spPr bwMode="auto">
          <a:xfrm>
            <a:off x="5181600" y="4962525"/>
            <a:ext cx="2743200" cy="0"/>
          </a:xfrm>
          <a:prstGeom prst="line">
            <a:avLst/>
          </a:prstGeom>
          <a:noFill/>
          <a:ln w="9525">
            <a:solidFill>
              <a:schemeClr val="tx1"/>
            </a:solidFill>
            <a:round/>
            <a:headEnd/>
            <a:tailEnd/>
          </a:ln>
        </p:spPr>
        <p:txBody>
          <a:bodyPr/>
          <a:lstStyle/>
          <a:p>
            <a:endParaRPr lang="en-US"/>
          </a:p>
        </p:txBody>
      </p:sp>
      <p:sp>
        <p:nvSpPr>
          <p:cNvPr id="82992" name="Rectangle 89" descr="Horizontal brick"/>
          <p:cNvSpPr>
            <a:spLocks noChangeArrowheads="1"/>
          </p:cNvSpPr>
          <p:nvPr/>
        </p:nvSpPr>
        <p:spPr bwMode="auto">
          <a:xfrm>
            <a:off x="5257800" y="3352800"/>
            <a:ext cx="987425" cy="173038"/>
          </a:xfrm>
          <a:prstGeom prst="rect">
            <a:avLst/>
          </a:prstGeom>
          <a:pattFill prst="horzBrick">
            <a:fgClr>
              <a:schemeClr val="tx1"/>
            </a:fgClr>
            <a:bgClr>
              <a:srgbClr val="E7E7D7"/>
            </a:bgClr>
          </a:pattFill>
          <a:ln w="19050">
            <a:solidFill>
              <a:schemeClr val="tx1"/>
            </a:solidFill>
            <a:miter lim="800000"/>
            <a:headEnd/>
            <a:tailEnd/>
          </a:ln>
        </p:spPr>
        <p:txBody>
          <a:bodyPr wrap="none" anchor="ctr"/>
          <a:lstStyle/>
          <a:p>
            <a:endParaRPr lang="en-US"/>
          </a:p>
        </p:txBody>
      </p:sp>
      <p:sp>
        <p:nvSpPr>
          <p:cNvPr id="107610" name="Text Box 90"/>
          <p:cNvSpPr txBox="1">
            <a:spLocks noChangeArrowheads="1"/>
          </p:cNvSpPr>
          <p:nvPr/>
        </p:nvSpPr>
        <p:spPr bwMode="auto">
          <a:xfrm>
            <a:off x="1562100" y="1219200"/>
            <a:ext cx="6096000" cy="1323439"/>
          </a:xfrm>
          <a:prstGeom prst="rect">
            <a:avLst/>
          </a:prstGeom>
          <a:noFill/>
          <a:ln w="9525">
            <a:noFill/>
            <a:miter lim="800000"/>
            <a:headEnd/>
            <a:tailEnd/>
          </a:ln>
        </p:spPr>
        <p:txBody>
          <a:bodyPr>
            <a:spAutoFit/>
          </a:bodyPr>
          <a:lstStyle/>
          <a:p>
            <a:r>
              <a:rPr lang="en-US" sz="2000" dirty="0"/>
              <a:t>Encroachment into the </a:t>
            </a:r>
            <a:r>
              <a:rPr lang="en-US" sz="2000" dirty="0" smtClean="0"/>
              <a:t>established shoulder </a:t>
            </a:r>
            <a:r>
              <a:rPr lang="en-US" sz="2000" dirty="0"/>
              <a:t>a</a:t>
            </a:r>
            <a:r>
              <a:rPr lang="en-US" sz="2000" dirty="0" smtClean="0"/>
              <a:t>rea </a:t>
            </a:r>
            <a:r>
              <a:rPr lang="en-US" sz="2000" dirty="0"/>
              <a:t>m</a:t>
            </a:r>
            <a:r>
              <a:rPr lang="en-US" sz="2000" dirty="0" smtClean="0"/>
              <a:t>ost </a:t>
            </a:r>
            <a:r>
              <a:rPr lang="en-US" sz="2000" dirty="0"/>
              <a:t>f</a:t>
            </a:r>
            <a:r>
              <a:rPr lang="en-US" sz="2000" dirty="0" smtClean="0"/>
              <a:t>requently </a:t>
            </a:r>
            <a:r>
              <a:rPr lang="en-US" sz="2000" dirty="0"/>
              <a:t>o</a:t>
            </a:r>
            <a:r>
              <a:rPr lang="en-US" sz="2000" dirty="0" smtClean="0"/>
              <a:t>ccurs </a:t>
            </a:r>
            <a:r>
              <a:rPr lang="en-US" sz="2000" dirty="0"/>
              <a:t>w</a:t>
            </a:r>
            <a:r>
              <a:rPr lang="en-US" sz="2000" dirty="0" smtClean="0"/>
              <a:t>hen </a:t>
            </a:r>
            <a:r>
              <a:rPr lang="en-US" sz="2000" dirty="0"/>
              <a:t>c</a:t>
            </a:r>
            <a:r>
              <a:rPr lang="en-US" sz="2000" dirty="0" smtClean="0"/>
              <a:t>onstructing </a:t>
            </a:r>
            <a:r>
              <a:rPr lang="en-US" sz="2000" dirty="0"/>
              <a:t>or </a:t>
            </a:r>
            <a:r>
              <a:rPr lang="en-US" sz="2000" dirty="0" smtClean="0"/>
              <a:t>installing end walls </a:t>
            </a:r>
            <a:r>
              <a:rPr lang="en-US" sz="2000" dirty="0"/>
              <a:t>or </a:t>
            </a:r>
            <a:r>
              <a:rPr lang="en-US" sz="2000" dirty="0" smtClean="0"/>
              <a:t>headwalls </a:t>
            </a:r>
            <a:r>
              <a:rPr lang="en-US" sz="2000" dirty="0"/>
              <a:t>on </a:t>
            </a:r>
            <a:r>
              <a:rPr lang="en-US" sz="2000" dirty="0" smtClean="0"/>
              <a:t>drainage </a:t>
            </a:r>
            <a:r>
              <a:rPr lang="en-US" sz="2000" dirty="0"/>
              <a:t>s</a:t>
            </a:r>
            <a:r>
              <a:rPr lang="en-US" sz="2000" dirty="0" smtClean="0"/>
              <a:t>ystems </a:t>
            </a:r>
            <a:r>
              <a:rPr lang="en-US" sz="2000" dirty="0"/>
              <a:t>t</a:t>
            </a:r>
            <a:r>
              <a:rPr lang="en-US" sz="2000" dirty="0" smtClean="0"/>
              <a:t>hat </a:t>
            </a:r>
            <a:r>
              <a:rPr lang="en-US" sz="2000" dirty="0"/>
              <a:t>r</a:t>
            </a:r>
            <a:r>
              <a:rPr lang="en-US" sz="2000" dirty="0" smtClean="0"/>
              <a:t>un </a:t>
            </a:r>
            <a:r>
              <a:rPr lang="en-US" sz="2000" dirty="0"/>
              <a:t>d</a:t>
            </a:r>
            <a:r>
              <a:rPr lang="en-US" sz="2000" dirty="0" smtClean="0"/>
              <a:t>iagonally </a:t>
            </a:r>
            <a:r>
              <a:rPr lang="en-US" sz="2000" dirty="0"/>
              <a:t>to the </a:t>
            </a:r>
            <a:r>
              <a:rPr lang="en-US" sz="2000" dirty="0" smtClean="0"/>
              <a:t>centerline </a:t>
            </a:r>
            <a:r>
              <a:rPr lang="en-US" sz="2000" dirty="0"/>
              <a:t>of the </a:t>
            </a:r>
            <a:r>
              <a:rPr lang="en-US" sz="2000" dirty="0" smtClean="0"/>
              <a:t>roadway</a:t>
            </a:r>
            <a:r>
              <a:rPr lang="en-US" sz="2000" dirty="0"/>
              <a:t>. </a:t>
            </a:r>
          </a:p>
        </p:txBody>
      </p:sp>
      <p:sp>
        <p:nvSpPr>
          <p:cNvPr id="82995" name="Line 92"/>
          <p:cNvSpPr>
            <a:spLocks noChangeShapeType="1"/>
          </p:cNvSpPr>
          <p:nvPr/>
        </p:nvSpPr>
        <p:spPr bwMode="auto">
          <a:xfrm flipH="1">
            <a:off x="4724400" y="3581400"/>
            <a:ext cx="3048000" cy="0"/>
          </a:xfrm>
          <a:prstGeom prst="line">
            <a:avLst/>
          </a:prstGeom>
          <a:noFill/>
          <a:ln w="9525">
            <a:solidFill>
              <a:schemeClr val="tx1"/>
            </a:solidFill>
            <a:round/>
            <a:headEnd/>
            <a:tailEnd/>
          </a:ln>
        </p:spPr>
        <p:txBody>
          <a:bodyPr/>
          <a:lstStyle/>
          <a:p>
            <a:endParaRPr lang="en-US"/>
          </a:p>
        </p:txBody>
      </p:sp>
    </p:spTree>
    <p:extLst>
      <p:ext uri="{BB962C8B-B14F-4D97-AF65-F5344CB8AC3E}">
        <p14:creationId xmlns:p14="http://schemas.microsoft.com/office/powerpoint/2010/main" val="113796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3"/>
          <p:cNvSpPr>
            <a:spLocks noGrp="1"/>
          </p:cNvSpPr>
          <p:nvPr>
            <p:ph type="sldNum" sz="quarter" idx="4294967295"/>
          </p:nvPr>
        </p:nvSpPr>
        <p:spPr>
          <a:xfrm>
            <a:off x="6553200" y="6356350"/>
            <a:ext cx="2133600" cy="365125"/>
          </a:xfrm>
          <a:prstGeom prst="rect">
            <a:avLst/>
          </a:prstGeom>
          <a:noFill/>
        </p:spPr>
        <p:txBody>
          <a:bodyPr/>
          <a:lstStyle/>
          <a:p>
            <a:r>
              <a:rPr lang="en-US" dirty="0" smtClean="0"/>
              <a:t> </a:t>
            </a:r>
          </a:p>
        </p:txBody>
      </p:sp>
      <p:sp>
        <p:nvSpPr>
          <p:cNvPr id="83972" name="Text Box 3"/>
          <p:cNvSpPr txBox="1">
            <a:spLocks noChangeArrowheads="1"/>
          </p:cNvSpPr>
          <p:nvPr/>
        </p:nvSpPr>
        <p:spPr bwMode="auto">
          <a:xfrm>
            <a:off x="2286000" y="152400"/>
            <a:ext cx="4648200" cy="457200"/>
          </a:xfrm>
          <a:prstGeom prst="rect">
            <a:avLst/>
          </a:prstGeom>
          <a:noFill/>
          <a:ln w="9525">
            <a:noFill/>
            <a:miter lim="800000"/>
            <a:headEnd/>
            <a:tailEnd/>
          </a:ln>
        </p:spPr>
        <p:txBody>
          <a:bodyPr>
            <a:spAutoFit/>
          </a:bodyPr>
          <a:lstStyle/>
          <a:p>
            <a:pPr algn="ctr"/>
            <a:r>
              <a:rPr lang="en-US" sz="2400"/>
              <a:t>Quality Assurance</a:t>
            </a:r>
          </a:p>
        </p:txBody>
      </p:sp>
      <p:sp>
        <p:nvSpPr>
          <p:cNvPr id="83973" name="Text Box 4"/>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r>
              <a:rPr lang="en-US" sz="2000"/>
              <a:t>Pipe Replacement Operations</a:t>
            </a:r>
          </a:p>
        </p:txBody>
      </p:sp>
      <p:sp>
        <p:nvSpPr>
          <p:cNvPr id="83974" name="Text Box 53"/>
          <p:cNvSpPr txBox="1">
            <a:spLocks noChangeArrowheads="1"/>
          </p:cNvSpPr>
          <p:nvPr/>
        </p:nvSpPr>
        <p:spPr bwMode="auto">
          <a:xfrm>
            <a:off x="1219200" y="920750"/>
            <a:ext cx="7696200" cy="400110"/>
          </a:xfrm>
          <a:prstGeom prst="rect">
            <a:avLst/>
          </a:prstGeom>
          <a:noFill/>
          <a:ln w="9525">
            <a:noFill/>
            <a:miter lim="800000"/>
            <a:headEnd/>
            <a:tailEnd/>
          </a:ln>
        </p:spPr>
        <p:txBody>
          <a:bodyPr wrap="square">
            <a:spAutoFit/>
          </a:bodyPr>
          <a:lstStyle/>
          <a:p>
            <a:r>
              <a:rPr lang="en-US" sz="2000" b="1" dirty="0" smtClean="0"/>
              <a:t>           Some </a:t>
            </a:r>
            <a:r>
              <a:rPr lang="en-US" sz="2000" b="1" dirty="0"/>
              <a:t>s</a:t>
            </a:r>
            <a:r>
              <a:rPr lang="en-US" sz="2000" b="1" dirty="0" smtClean="0"/>
              <a:t>tandard </a:t>
            </a:r>
            <a:r>
              <a:rPr lang="en-US" sz="2000" b="1" dirty="0"/>
              <a:t>and </a:t>
            </a:r>
            <a:r>
              <a:rPr lang="en-US" sz="2000" b="1" dirty="0" smtClean="0"/>
              <a:t>not </a:t>
            </a:r>
            <a:r>
              <a:rPr lang="en-US" sz="2000" b="1" dirty="0"/>
              <a:t>s</a:t>
            </a:r>
            <a:r>
              <a:rPr lang="en-US" sz="2000" b="1" dirty="0" smtClean="0"/>
              <a:t>o </a:t>
            </a:r>
            <a:r>
              <a:rPr lang="en-US" sz="2000" b="1" dirty="0"/>
              <a:t>s</a:t>
            </a:r>
            <a:r>
              <a:rPr lang="en-US" sz="2000" b="1" dirty="0" smtClean="0"/>
              <a:t>tandard </a:t>
            </a:r>
            <a:r>
              <a:rPr lang="en-US" sz="2000" b="1" dirty="0"/>
              <a:t>a</a:t>
            </a:r>
            <a:r>
              <a:rPr lang="en-US" sz="2000" b="1" dirty="0" smtClean="0"/>
              <a:t>pproaches</a:t>
            </a:r>
            <a:endParaRPr lang="en-US" sz="2000" b="1" dirty="0"/>
          </a:p>
        </p:txBody>
      </p:sp>
      <p:pic>
        <p:nvPicPr>
          <p:cNvPr id="108598" name="Picture 5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8138" y="1368485"/>
            <a:ext cx="3551149" cy="2663825"/>
          </a:xfrm>
          <a:prstGeom prst="rect">
            <a:avLst/>
          </a:prstGeom>
          <a:noFill/>
          <a:ln w="38100">
            <a:solidFill>
              <a:schemeClr val="accent1"/>
            </a:solidFill>
            <a:miter lim="800000"/>
            <a:headEnd/>
            <a:tailEnd/>
          </a:ln>
        </p:spPr>
      </p:pic>
      <p:pic>
        <p:nvPicPr>
          <p:cNvPr id="108599" name="Picture 5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43253" y="3733800"/>
            <a:ext cx="3860129" cy="2895600"/>
          </a:xfrm>
          <a:prstGeom prst="rect">
            <a:avLst/>
          </a:prstGeom>
          <a:noFill/>
          <a:ln w="38100">
            <a:solidFill>
              <a:schemeClr val="accent1"/>
            </a:solidFill>
            <a:miter lim="800000"/>
            <a:headEnd/>
            <a:tailEnd/>
          </a:ln>
        </p:spPr>
      </p:pic>
      <p:pic>
        <p:nvPicPr>
          <p:cNvPr id="108600" name="Picture 5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1368485"/>
            <a:ext cx="3560851" cy="2670175"/>
          </a:xfrm>
          <a:prstGeom prst="rect">
            <a:avLst/>
          </a:prstGeom>
          <a:noFill/>
          <a:ln w="38100">
            <a:solidFill>
              <a:schemeClr val="accent1"/>
            </a:solidFill>
            <a:miter lim="800000"/>
            <a:headEnd/>
            <a:tailEnd/>
          </a:ln>
        </p:spPr>
      </p:pic>
      <p:sp>
        <p:nvSpPr>
          <p:cNvPr id="108601" name="Text Box 57"/>
          <p:cNvSpPr txBox="1">
            <a:spLocks noChangeArrowheads="1"/>
          </p:cNvSpPr>
          <p:nvPr/>
        </p:nvSpPr>
        <p:spPr bwMode="auto">
          <a:xfrm>
            <a:off x="328613" y="4267200"/>
            <a:ext cx="2362200" cy="707886"/>
          </a:xfrm>
          <a:prstGeom prst="rect">
            <a:avLst/>
          </a:prstGeom>
          <a:noFill/>
          <a:ln w="9525">
            <a:noFill/>
            <a:miter lim="800000"/>
            <a:headEnd/>
            <a:tailEnd/>
          </a:ln>
        </p:spPr>
        <p:txBody>
          <a:bodyPr wrap="square">
            <a:spAutoFit/>
          </a:bodyPr>
          <a:lstStyle/>
          <a:p>
            <a:r>
              <a:rPr lang="en-US" sz="2000" dirty="0"/>
              <a:t>Formed in </a:t>
            </a:r>
            <a:r>
              <a:rPr lang="en-US" sz="2000" dirty="0" smtClean="0"/>
              <a:t>place </a:t>
            </a:r>
            <a:r>
              <a:rPr lang="en-US" sz="2000" dirty="0"/>
              <a:t>and </a:t>
            </a:r>
            <a:r>
              <a:rPr lang="en-US" sz="2000" dirty="0" smtClean="0"/>
              <a:t>pre-cast </a:t>
            </a:r>
            <a:r>
              <a:rPr lang="en-US" sz="2000" dirty="0"/>
              <a:t>d</a:t>
            </a:r>
            <a:r>
              <a:rPr lang="en-US" sz="2000" dirty="0" smtClean="0"/>
              <a:t>rop inlets</a:t>
            </a:r>
            <a:endParaRPr lang="en-US" sz="2000" dirty="0"/>
          </a:p>
        </p:txBody>
      </p:sp>
      <p:sp>
        <p:nvSpPr>
          <p:cNvPr id="108602" name="Text Box 58"/>
          <p:cNvSpPr txBox="1">
            <a:spLocks noChangeArrowheads="1"/>
          </p:cNvSpPr>
          <p:nvPr/>
        </p:nvSpPr>
        <p:spPr bwMode="auto">
          <a:xfrm>
            <a:off x="6705600" y="4267200"/>
            <a:ext cx="2457450" cy="707886"/>
          </a:xfrm>
          <a:prstGeom prst="rect">
            <a:avLst/>
          </a:prstGeom>
          <a:noFill/>
          <a:ln w="9525">
            <a:noFill/>
            <a:miter lim="800000"/>
            <a:headEnd/>
            <a:tailEnd/>
          </a:ln>
        </p:spPr>
        <p:txBody>
          <a:bodyPr wrap="square">
            <a:spAutoFit/>
          </a:bodyPr>
          <a:lstStyle/>
          <a:p>
            <a:r>
              <a:rPr lang="en-US" sz="2000" dirty="0"/>
              <a:t>Loosely </a:t>
            </a:r>
            <a:r>
              <a:rPr lang="en-US" sz="2000" dirty="0" smtClean="0"/>
              <a:t>placed </a:t>
            </a:r>
            <a:r>
              <a:rPr lang="en-US" sz="2000" dirty="0"/>
              <a:t>f</a:t>
            </a:r>
            <a:r>
              <a:rPr lang="en-US" sz="2000" dirty="0" smtClean="0"/>
              <a:t>ield </a:t>
            </a:r>
            <a:r>
              <a:rPr lang="en-US" sz="2000" dirty="0"/>
              <a:t>and </a:t>
            </a:r>
            <a:r>
              <a:rPr lang="en-US" sz="2000" dirty="0" smtClean="0"/>
              <a:t>mountain </a:t>
            </a:r>
            <a:r>
              <a:rPr lang="en-US" sz="2000" dirty="0"/>
              <a:t>s</a:t>
            </a:r>
            <a:r>
              <a:rPr lang="en-US" sz="2000" dirty="0" smtClean="0"/>
              <a:t>tone</a:t>
            </a:r>
            <a:endParaRPr lang="en-US" sz="2000" dirty="0"/>
          </a:p>
        </p:txBody>
      </p:sp>
      <p:sp>
        <p:nvSpPr>
          <p:cNvPr id="108603" name="Text Box 59"/>
          <p:cNvSpPr txBox="1">
            <a:spLocks noChangeArrowheads="1"/>
          </p:cNvSpPr>
          <p:nvPr/>
        </p:nvSpPr>
        <p:spPr bwMode="auto">
          <a:xfrm>
            <a:off x="338138" y="6315075"/>
            <a:ext cx="2171700" cy="400110"/>
          </a:xfrm>
          <a:prstGeom prst="rect">
            <a:avLst/>
          </a:prstGeom>
          <a:noFill/>
          <a:ln w="9525">
            <a:noFill/>
            <a:miter lim="800000"/>
            <a:headEnd/>
            <a:tailEnd/>
          </a:ln>
        </p:spPr>
        <p:txBody>
          <a:bodyPr wrap="square">
            <a:spAutoFit/>
          </a:bodyPr>
          <a:lstStyle/>
          <a:p>
            <a:r>
              <a:rPr lang="en-US" sz="2000" dirty="0"/>
              <a:t>Plastic </a:t>
            </a:r>
            <a:r>
              <a:rPr lang="en-US" sz="2000" dirty="0" smtClean="0"/>
              <a:t>end walls</a:t>
            </a:r>
            <a:endParaRPr lang="en-US" sz="2000" dirty="0"/>
          </a:p>
        </p:txBody>
      </p:sp>
    </p:spTree>
    <p:extLst>
      <p:ext uri="{BB962C8B-B14F-4D97-AF65-F5344CB8AC3E}">
        <p14:creationId xmlns:p14="http://schemas.microsoft.com/office/powerpoint/2010/main" val="27748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18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Text Box 3"/>
          <p:cNvSpPr txBox="1">
            <a:spLocks noChangeArrowheads="1"/>
          </p:cNvSpPr>
          <p:nvPr/>
        </p:nvSpPr>
        <p:spPr bwMode="auto">
          <a:xfrm>
            <a:off x="2286000" y="152400"/>
            <a:ext cx="4648200" cy="457200"/>
          </a:xfrm>
          <a:prstGeom prst="rect">
            <a:avLst/>
          </a:prstGeom>
          <a:noFill/>
          <a:ln w="9525">
            <a:noFill/>
            <a:miter lim="800000"/>
            <a:headEnd/>
            <a:tailEnd/>
          </a:ln>
        </p:spPr>
        <p:txBody>
          <a:bodyPr>
            <a:spAutoFit/>
          </a:bodyPr>
          <a:lstStyle/>
          <a:p>
            <a:pPr algn="ctr"/>
            <a:r>
              <a:rPr lang="en-US" sz="2400"/>
              <a:t>Quality Assurance</a:t>
            </a:r>
          </a:p>
        </p:txBody>
      </p:sp>
      <p:sp>
        <p:nvSpPr>
          <p:cNvPr id="84997" name="Text Box 4"/>
          <p:cNvSpPr txBox="1">
            <a:spLocks noChangeArrowheads="1"/>
          </p:cNvSpPr>
          <p:nvPr/>
        </p:nvSpPr>
        <p:spPr bwMode="auto">
          <a:xfrm>
            <a:off x="1600200" y="533400"/>
            <a:ext cx="6096000" cy="396875"/>
          </a:xfrm>
          <a:prstGeom prst="rect">
            <a:avLst/>
          </a:prstGeom>
          <a:noFill/>
          <a:ln w="9525">
            <a:noFill/>
            <a:miter lim="800000"/>
            <a:headEnd/>
            <a:tailEnd/>
          </a:ln>
        </p:spPr>
        <p:txBody>
          <a:bodyPr>
            <a:spAutoFit/>
          </a:bodyPr>
          <a:lstStyle/>
          <a:p>
            <a:pPr algn="ctr"/>
            <a:r>
              <a:rPr lang="en-US" sz="2000"/>
              <a:t>Pipe Replacement Operations</a:t>
            </a:r>
          </a:p>
        </p:txBody>
      </p:sp>
      <p:sp>
        <p:nvSpPr>
          <p:cNvPr id="84998" name="Text Box 5"/>
          <p:cNvSpPr txBox="1">
            <a:spLocks noChangeArrowheads="1"/>
          </p:cNvSpPr>
          <p:nvPr/>
        </p:nvSpPr>
        <p:spPr bwMode="auto">
          <a:xfrm>
            <a:off x="1914525" y="939860"/>
            <a:ext cx="5562600" cy="400110"/>
          </a:xfrm>
          <a:prstGeom prst="rect">
            <a:avLst/>
          </a:prstGeom>
          <a:noFill/>
          <a:ln w="9525">
            <a:noFill/>
            <a:miter lim="800000"/>
            <a:headEnd/>
            <a:tailEnd/>
          </a:ln>
        </p:spPr>
        <p:txBody>
          <a:bodyPr wrap="square">
            <a:spAutoFit/>
          </a:bodyPr>
          <a:lstStyle/>
          <a:p>
            <a:r>
              <a:rPr lang="en-US" sz="2000" b="1" dirty="0"/>
              <a:t>Some </a:t>
            </a:r>
            <a:r>
              <a:rPr lang="en-US" sz="2000" b="1" dirty="0" smtClean="0"/>
              <a:t>standard </a:t>
            </a:r>
            <a:r>
              <a:rPr lang="en-US" sz="2000" b="1" dirty="0"/>
              <a:t>and </a:t>
            </a:r>
            <a:r>
              <a:rPr lang="en-US" sz="2000" b="1" dirty="0" smtClean="0"/>
              <a:t>not </a:t>
            </a:r>
            <a:r>
              <a:rPr lang="en-US" sz="2000" b="1" dirty="0"/>
              <a:t>s</a:t>
            </a:r>
            <a:r>
              <a:rPr lang="en-US" sz="2000" b="1" dirty="0" smtClean="0"/>
              <a:t>o </a:t>
            </a:r>
            <a:r>
              <a:rPr lang="en-US" sz="2000" b="1" dirty="0"/>
              <a:t>s</a:t>
            </a:r>
            <a:r>
              <a:rPr lang="en-US" sz="2000" b="1" dirty="0" smtClean="0"/>
              <a:t>tandard </a:t>
            </a:r>
            <a:r>
              <a:rPr lang="en-US" sz="2000" b="1" dirty="0"/>
              <a:t>a</a:t>
            </a:r>
            <a:r>
              <a:rPr lang="en-US" sz="2000" b="1" dirty="0" smtClean="0"/>
              <a:t>pproaches</a:t>
            </a:r>
            <a:endParaRPr lang="en-US" sz="2000" b="1" dirty="0"/>
          </a:p>
        </p:txBody>
      </p:sp>
      <p:sp>
        <p:nvSpPr>
          <p:cNvPr id="109577" name="Text Box 9"/>
          <p:cNvSpPr txBox="1">
            <a:spLocks noChangeArrowheads="1"/>
          </p:cNvSpPr>
          <p:nvPr/>
        </p:nvSpPr>
        <p:spPr bwMode="auto">
          <a:xfrm>
            <a:off x="152399" y="4421088"/>
            <a:ext cx="2493841" cy="400110"/>
          </a:xfrm>
          <a:prstGeom prst="rect">
            <a:avLst/>
          </a:prstGeom>
          <a:noFill/>
          <a:ln w="9525">
            <a:noFill/>
            <a:miter lim="800000"/>
            <a:headEnd/>
            <a:tailEnd/>
          </a:ln>
        </p:spPr>
        <p:txBody>
          <a:bodyPr wrap="square">
            <a:spAutoFit/>
          </a:bodyPr>
          <a:lstStyle/>
          <a:p>
            <a:r>
              <a:rPr lang="en-US" sz="2000" dirty="0" smtClean="0"/>
              <a:t>Pinned concrete bags</a:t>
            </a:r>
            <a:endParaRPr lang="en-US" sz="2000" dirty="0"/>
          </a:p>
        </p:txBody>
      </p:sp>
      <p:sp>
        <p:nvSpPr>
          <p:cNvPr id="109578" name="Text Box 10"/>
          <p:cNvSpPr txBox="1">
            <a:spLocks noChangeArrowheads="1"/>
          </p:cNvSpPr>
          <p:nvPr/>
        </p:nvSpPr>
        <p:spPr bwMode="auto">
          <a:xfrm>
            <a:off x="6477000" y="4267200"/>
            <a:ext cx="2362200" cy="707886"/>
          </a:xfrm>
          <a:prstGeom prst="rect">
            <a:avLst/>
          </a:prstGeom>
          <a:noFill/>
          <a:ln w="9525">
            <a:noFill/>
            <a:miter lim="800000"/>
            <a:headEnd/>
            <a:tailEnd/>
          </a:ln>
        </p:spPr>
        <p:txBody>
          <a:bodyPr>
            <a:spAutoFit/>
          </a:bodyPr>
          <a:lstStyle/>
          <a:p>
            <a:r>
              <a:rPr lang="en-US" sz="2000" dirty="0"/>
              <a:t>Stacked </a:t>
            </a:r>
            <a:r>
              <a:rPr lang="en-US" sz="2000" dirty="0" smtClean="0"/>
              <a:t>90lb</a:t>
            </a:r>
            <a:r>
              <a:rPr lang="en-US" sz="2000" dirty="0"/>
              <a:t>. </a:t>
            </a:r>
            <a:r>
              <a:rPr lang="en-US" sz="2000" dirty="0" smtClean="0"/>
              <a:t>bags </a:t>
            </a:r>
            <a:r>
              <a:rPr lang="en-US" sz="2000" dirty="0"/>
              <a:t>of </a:t>
            </a:r>
            <a:r>
              <a:rPr lang="en-US" sz="2000" dirty="0" err="1" smtClean="0"/>
              <a:t>Quikrete</a:t>
            </a:r>
            <a:endParaRPr lang="en-US" sz="2000" dirty="0"/>
          </a:p>
        </p:txBody>
      </p:sp>
      <p:sp>
        <p:nvSpPr>
          <p:cNvPr id="109579" name="Text Box 11"/>
          <p:cNvSpPr txBox="1">
            <a:spLocks noChangeArrowheads="1"/>
          </p:cNvSpPr>
          <p:nvPr/>
        </p:nvSpPr>
        <p:spPr bwMode="auto">
          <a:xfrm>
            <a:off x="533400" y="6248400"/>
            <a:ext cx="1905000" cy="400110"/>
          </a:xfrm>
          <a:prstGeom prst="rect">
            <a:avLst/>
          </a:prstGeom>
          <a:noFill/>
          <a:ln w="9525">
            <a:noFill/>
            <a:miter lim="800000"/>
            <a:headEnd/>
            <a:tailEnd/>
          </a:ln>
        </p:spPr>
        <p:txBody>
          <a:bodyPr wrap="square">
            <a:spAutoFit/>
          </a:bodyPr>
          <a:lstStyle/>
          <a:p>
            <a:r>
              <a:rPr lang="en-US" sz="2000" dirty="0" smtClean="0"/>
              <a:t>Cinder block</a:t>
            </a:r>
            <a:endParaRPr lang="en-US" sz="2000" dirty="0"/>
          </a:p>
        </p:txBody>
      </p:sp>
      <p:pic>
        <p:nvPicPr>
          <p:cNvPr id="109580" name="Picture 1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1905000"/>
            <a:ext cx="3052763" cy="2289175"/>
          </a:xfrm>
          <a:prstGeom prst="rect">
            <a:avLst/>
          </a:prstGeom>
          <a:noFill/>
          <a:ln w="38100">
            <a:solidFill>
              <a:schemeClr val="accent1"/>
            </a:solidFill>
            <a:miter lim="800000"/>
            <a:headEnd/>
            <a:tailEnd/>
          </a:ln>
        </p:spPr>
      </p:pic>
      <p:pic>
        <p:nvPicPr>
          <p:cNvPr id="109581" name="Picture 1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46241" y="3733800"/>
            <a:ext cx="3764086" cy="2822575"/>
          </a:xfrm>
          <a:prstGeom prst="rect">
            <a:avLst/>
          </a:prstGeom>
          <a:noFill/>
          <a:ln w="38100">
            <a:solidFill>
              <a:schemeClr val="accent1"/>
            </a:solidFill>
            <a:miter lim="800000"/>
            <a:headEnd/>
            <a:tailEnd/>
          </a:ln>
        </p:spPr>
      </p:pic>
      <p:pic>
        <p:nvPicPr>
          <p:cNvPr id="109583" name="Picture 1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06382" y="1596627"/>
            <a:ext cx="3561382" cy="2670573"/>
          </a:xfrm>
          <a:prstGeom prst="rect">
            <a:avLst/>
          </a:prstGeom>
          <a:noFill/>
          <a:ln w="38100">
            <a:solidFill>
              <a:schemeClr val="accent1"/>
            </a:solidFill>
            <a:miter lim="800000"/>
            <a:headEnd/>
            <a:tailEnd/>
          </a:ln>
        </p:spPr>
      </p:pic>
      <p:pic>
        <p:nvPicPr>
          <p:cNvPr id="21506" name="Picture 2" descr="H:\BOMO\PICTURES\2012-2013 QA\Pipe Juniata 7-17-12\CIMG222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9400" y="1596627"/>
            <a:ext cx="3454400" cy="2590801"/>
          </a:xfrm>
          <a:prstGeom prst="rect">
            <a:avLst/>
          </a:prstGeom>
          <a:noFill/>
          <a:ln w="38100">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77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PDKBHOME2K01\USER\jbrough\My Pictures\Stone Headwall 00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05766" y="187734"/>
            <a:ext cx="4541831" cy="3393666"/>
          </a:xfrm>
          <a:prstGeom prst="rect">
            <a:avLst/>
          </a:prstGeom>
          <a:noFill/>
          <a:ln w="28575">
            <a:solidFill>
              <a:srgbClr val="00B0F0"/>
            </a:solidFill>
          </a:ln>
        </p:spPr>
      </p:pic>
      <p:pic>
        <p:nvPicPr>
          <p:cNvPr id="75779" name="Picture 3" descr="\\PDKBHOME2K01\USER\jbrough\My Pictures\Stone Headwall 00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3352800"/>
            <a:ext cx="4440619" cy="3318040"/>
          </a:xfrm>
          <a:prstGeom prst="rect">
            <a:avLst/>
          </a:prstGeom>
          <a:noFill/>
          <a:ln w="28575">
            <a:solidFill>
              <a:srgbClr val="00B0F0"/>
            </a:solidFill>
          </a:ln>
        </p:spPr>
      </p:pic>
      <p:sp>
        <p:nvSpPr>
          <p:cNvPr id="2" name="TextBox 1"/>
          <p:cNvSpPr txBox="1"/>
          <p:nvPr/>
        </p:nvSpPr>
        <p:spPr>
          <a:xfrm>
            <a:off x="4953000" y="4495800"/>
            <a:ext cx="4032697" cy="707886"/>
          </a:xfrm>
          <a:prstGeom prst="rect">
            <a:avLst/>
          </a:prstGeom>
          <a:noFill/>
        </p:spPr>
        <p:txBody>
          <a:bodyPr wrap="square" rtlCol="0">
            <a:spAutoFit/>
          </a:bodyPr>
          <a:lstStyle/>
          <a:p>
            <a:r>
              <a:rPr lang="en-US" sz="2000" dirty="0" smtClean="0"/>
              <a:t>Field stone is used to form the headwall</a:t>
            </a:r>
            <a:endParaRPr lang="en-US" sz="2000" dirty="0"/>
          </a:p>
        </p:txBody>
      </p:sp>
      <p:sp>
        <p:nvSpPr>
          <p:cNvPr id="3" name="TextBox 2"/>
          <p:cNvSpPr txBox="1"/>
          <p:nvPr/>
        </p:nvSpPr>
        <p:spPr>
          <a:xfrm>
            <a:off x="609600" y="1009650"/>
            <a:ext cx="3429000" cy="1015663"/>
          </a:xfrm>
          <a:prstGeom prst="rect">
            <a:avLst/>
          </a:prstGeom>
          <a:noFill/>
        </p:spPr>
        <p:txBody>
          <a:bodyPr wrap="square" rtlCol="0">
            <a:spAutoFit/>
          </a:bodyPr>
          <a:lstStyle/>
          <a:p>
            <a:r>
              <a:rPr lang="en-US" sz="2000" dirty="0" smtClean="0"/>
              <a:t>Field stone is placed as the pipe is backfilled locking the stone into the backfill</a:t>
            </a:r>
            <a:endParaRPr lang="en-US" sz="2000" dirty="0"/>
          </a:p>
        </p:txBody>
      </p:sp>
    </p:spTree>
    <p:extLst>
      <p:ext uri="{BB962C8B-B14F-4D97-AF65-F5344CB8AC3E}">
        <p14:creationId xmlns:p14="http://schemas.microsoft.com/office/powerpoint/2010/main" val="325667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ABB6FF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228600"/>
            <a:ext cx="4492031" cy="3352800"/>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4099" name="Picture 3" descr="581C328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91000" y="3133725"/>
            <a:ext cx="4594122" cy="3429000"/>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0" y="1143000"/>
            <a:ext cx="3276600" cy="400110"/>
          </a:xfrm>
          <a:prstGeom prst="rect">
            <a:avLst/>
          </a:prstGeom>
          <a:noFill/>
        </p:spPr>
        <p:txBody>
          <a:bodyPr wrap="square" rtlCol="0">
            <a:spAutoFit/>
          </a:bodyPr>
          <a:lstStyle/>
          <a:p>
            <a:r>
              <a:rPr lang="en-US" sz="2000" dirty="0" smtClean="0"/>
              <a:t>A precast headwall is used.</a:t>
            </a:r>
            <a:endParaRPr lang="en-US" sz="2000" dirty="0"/>
          </a:p>
        </p:txBody>
      </p:sp>
      <p:sp>
        <p:nvSpPr>
          <p:cNvPr id="3" name="TextBox 2"/>
          <p:cNvSpPr txBox="1"/>
          <p:nvPr/>
        </p:nvSpPr>
        <p:spPr>
          <a:xfrm>
            <a:off x="381000" y="4648200"/>
            <a:ext cx="3733800" cy="1015663"/>
          </a:xfrm>
          <a:prstGeom prst="rect">
            <a:avLst/>
          </a:prstGeom>
          <a:noFill/>
        </p:spPr>
        <p:txBody>
          <a:bodyPr wrap="square" rtlCol="0">
            <a:spAutoFit/>
          </a:bodyPr>
          <a:lstStyle/>
          <a:p>
            <a:r>
              <a:rPr lang="en-US" sz="2000" dirty="0" smtClean="0"/>
              <a:t>When using precast headwalls or inlets you must consider the skew of the pipe.</a:t>
            </a:r>
            <a:endParaRPr lang="en-US" sz="2000" dirty="0"/>
          </a:p>
        </p:txBody>
      </p:sp>
    </p:spTree>
    <p:extLst>
      <p:ext uri="{BB962C8B-B14F-4D97-AF65-F5344CB8AC3E}">
        <p14:creationId xmlns:p14="http://schemas.microsoft.com/office/powerpoint/2010/main" val="224810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600200"/>
            <a:ext cx="7924800" cy="1569660"/>
          </a:xfrm>
          <a:prstGeom prst="rect">
            <a:avLst/>
          </a:prstGeom>
          <a:noFill/>
        </p:spPr>
        <p:txBody>
          <a:bodyPr wrap="square" rtlCol="0">
            <a:spAutoFit/>
          </a:bodyPr>
          <a:lstStyle/>
          <a:p>
            <a:pPr algn="ctr"/>
            <a:r>
              <a:rPr lang="en-US" sz="4800" dirty="0" smtClean="0">
                <a:effectLst>
                  <a:outerShdw blurRad="38100" dist="38100" dir="2700000" algn="tl">
                    <a:srgbClr val="000000">
                      <a:alpha val="43137"/>
                    </a:srgbClr>
                  </a:outerShdw>
                </a:effectLst>
              </a:rPr>
              <a:t>100+ slides have been removed to save file space…</a:t>
            </a:r>
            <a:endParaRPr lang="en-US"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8177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Agility?</a:t>
            </a:r>
            <a:endParaRPr lang="en-US" dirty="0"/>
          </a:p>
        </p:txBody>
      </p:sp>
      <p:sp>
        <p:nvSpPr>
          <p:cNvPr id="3"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Agility</a:t>
            </a:r>
            <a:endParaRPr lang="en-US" sz="1100" b="0" spc="0" dirty="0">
              <a:effectLst/>
            </a:endParaRPr>
          </a:p>
        </p:txBody>
      </p:sp>
    </p:spTree>
    <p:extLst>
      <p:ext uri="{BB962C8B-B14F-4D97-AF65-F5344CB8AC3E}">
        <p14:creationId xmlns:p14="http://schemas.microsoft.com/office/powerpoint/2010/main" val="420877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pPr marL="0" indent="0">
              <a:buNone/>
            </a:pPr>
            <a:r>
              <a:rPr lang="en-US" dirty="0" smtClean="0"/>
              <a:t>Agility is a </a:t>
            </a:r>
            <a:r>
              <a:rPr lang="en-US" dirty="0" smtClean="0">
                <a:solidFill>
                  <a:srgbClr val="FFC000"/>
                </a:solidFill>
              </a:rPr>
              <a:t>“</a:t>
            </a:r>
            <a:r>
              <a:rPr lang="en-US" u="sng" dirty="0">
                <a:solidFill>
                  <a:srgbClr val="FFC000"/>
                </a:solidFill>
              </a:rPr>
              <a:t>way of doing business</a:t>
            </a:r>
            <a:r>
              <a:rPr lang="en-US" dirty="0" smtClean="0">
                <a:solidFill>
                  <a:srgbClr val="FFC000"/>
                </a:solidFill>
              </a:rPr>
              <a:t>”</a:t>
            </a:r>
          </a:p>
          <a:p>
            <a:pPr marL="911225" lvl="1" indent="-454025">
              <a:buFont typeface="Arial" pitchFamily="34" charset="0"/>
              <a:buChar char="•"/>
            </a:pPr>
            <a:r>
              <a:rPr lang="en-US" dirty="0" smtClean="0"/>
              <a:t>Allows PennDOT and eligible partners to exchange services with each other</a:t>
            </a:r>
          </a:p>
          <a:p>
            <a:pPr marL="911225" lvl="1" indent="-454025">
              <a:buFont typeface="Arial" pitchFamily="34" charset="0"/>
              <a:buChar char="•"/>
            </a:pPr>
            <a:r>
              <a:rPr lang="en-US" dirty="0" smtClean="0"/>
              <a:t>Develops relationships between PennDOT and partners </a:t>
            </a:r>
          </a:p>
          <a:p>
            <a:pPr marL="911225" lvl="1" indent="-454025">
              <a:buFont typeface="Arial" pitchFamily="34" charset="0"/>
              <a:buChar char="•"/>
            </a:pPr>
            <a:r>
              <a:rPr lang="en-US" dirty="0" smtClean="0"/>
              <a:t>Service exchanges are reasonably equal in value</a:t>
            </a:r>
          </a:p>
        </p:txBody>
      </p:sp>
      <p:sp>
        <p:nvSpPr>
          <p:cNvPr id="3" name="Title 2"/>
          <p:cNvSpPr>
            <a:spLocks noGrp="1"/>
          </p:cNvSpPr>
          <p:nvPr>
            <p:ph type="title"/>
          </p:nvPr>
        </p:nvSpPr>
        <p:spPr/>
        <p:txBody>
          <a:bodyPr/>
          <a:lstStyle/>
          <a:p>
            <a:r>
              <a:rPr lang="en-US" dirty="0" smtClean="0"/>
              <a:t>Agility is …</a:t>
            </a:r>
            <a:endParaRPr lang="en-US" dirty="0"/>
          </a:p>
        </p:txBody>
      </p:sp>
      <p:sp>
        <p:nvSpPr>
          <p:cNvPr id="5" name="TextBox 4"/>
          <p:cNvSpPr txBox="1"/>
          <p:nvPr/>
        </p:nvSpPr>
        <p:spPr>
          <a:xfrm>
            <a:off x="4886325" y="2853813"/>
            <a:ext cx="809625" cy="369332"/>
          </a:xfrm>
          <a:prstGeom prst="rect">
            <a:avLst/>
          </a:prstGeom>
          <a:noFill/>
        </p:spPr>
        <p:txBody>
          <a:bodyPr wrap="square" rtlCol="0">
            <a:spAutoFit/>
          </a:bodyPr>
          <a:lstStyle/>
          <a:p>
            <a:endParaRPr lang="en-US" dirty="0"/>
          </a:p>
        </p:txBody>
      </p:sp>
      <p:sp>
        <p:nvSpPr>
          <p:cNvPr id="4" name="TextBox 3"/>
          <p:cNvSpPr txBox="1"/>
          <p:nvPr/>
        </p:nvSpPr>
        <p:spPr>
          <a:xfrm>
            <a:off x="1219200" y="1905000"/>
            <a:ext cx="3429000" cy="369332"/>
          </a:xfrm>
          <a:prstGeom prst="rect">
            <a:avLst/>
          </a:prstGeom>
          <a:noFill/>
        </p:spPr>
        <p:txBody>
          <a:bodyPr wrap="square" rtlCol="0">
            <a:spAutoFit/>
          </a:bodyPr>
          <a:lstStyle/>
          <a:p>
            <a:r>
              <a:rPr lang="en-US" dirty="0" smtClean="0"/>
              <a:t>                                                </a:t>
            </a:r>
            <a:endParaRPr lang="en-US" dirty="0"/>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4518" y="4495801"/>
            <a:ext cx="3067882" cy="2387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481447" y="5916502"/>
            <a:ext cx="3200400" cy="461665"/>
          </a:xfrm>
          <a:prstGeom prst="rect">
            <a:avLst/>
          </a:prstGeom>
          <a:noFill/>
        </p:spPr>
        <p:txBody>
          <a:bodyPr wrap="square" rtlCol="0">
            <a:spAutoFit/>
          </a:bodyPr>
          <a:lstStyle/>
          <a:p>
            <a:pPr algn="r"/>
            <a:r>
              <a:rPr lang="en-US" sz="1200" dirty="0"/>
              <a:t>City of Hermitage is providing winter services to PennDOT as an Agility exchange</a:t>
            </a:r>
          </a:p>
        </p:txBody>
      </p:sp>
      <p:sp>
        <p:nvSpPr>
          <p:cNvPr id="8"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Agility</a:t>
            </a:r>
            <a:endParaRPr lang="en-US" sz="1100" b="0" spc="0" dirty="0">
              <a:effectLst/>
            </a:endParaRPr>
          </a:p>
        </p:txBody>
      </p:sp>
    </p:spTree>
    <p:extLst>
      <p:ext uri="{BB962C8B-B14F-4D97-AF65-F5344CB8AC3E}">
        <p14:creationId xmlns:p14="http://schemas.microsoft.com/office/powerpoint/2010/main" val="262353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92500"/>
          </a:bodyPr>
          <a:lstStyle/>
          <a:p>
            <a:pPr marL="0" indent="0">
              <a:buNone/>
            </a:pPr>
            <a:r>
              <a:rPr lang="en-US" b="1" dirty="0" smtClean="0"/>
              <a:t>New focus on Modernization:</a:t>
            </a:r>
            <a:endParaRPr lang="en-US" b="1" dirty="0"/>
          </a:p>
          <a:p>
            <a:pPr marL="457200" indent="-457200"/>
            <a:r>
              <a:rPr lang="en-US" dirty="0" smtClean="0"/>
              <a:t>Regionalizing Services</a:t>
            </a:r>
            <a:endParaRPr lang="en-US" dirty="0"/>
          </a:p>
          <a:p>
            <a:pPr marL="911225" lvl="1" indent="-333375">
              <a:buFont typeface="Wingdings" pitchFamily="2" charset="2"/>
              <a:buChar char="ü"/>
            </a:pPr>
            <a:r>
              <a:rPr lang="en-US" dirty="0" smtClean="0"/>
              <a:t>Sharing of equipment</a:t>
            </a:r>
            <a:endParaRPr lang="en-US" dirty="0"/>
          </a:p>
          <a:p>
            <a:pPr marL="911225" lvl="1" indent="-333375">
              <a:buFont typeface="Wingdings" pitchFamily="2" charset="2"/>
              <a:buChar char="ü"/>
            </a:pPr>
            <a:r>
              <a:rPr lang="en-US" dirty="0" smtClean="0"/>
              <a:t>Training Sessions</a:t>
            </a:r>
            <a:endParaRPr lang="en-US" dirty="0"/>
          </a:p>
          <a:p>
            <a:pPr marL="457200" indent="-457200"/>
            <a:r>
              <a:rPr lang="en-US" dirty="0" smtClean="0"/>
              <a:t>Increasing inter-agency cooperation</a:t>
            </a:r>
            <a:endParaRPr lang="en-US" dirty="0"/>
          </a:p>
          <a:p>
            <a:pPr marL="914400" lvl="1" indent="-336550">
              <a:buFont typeface="Wingdings" pitchFamily="2" charset="2"/>
              <a:buChar char="ü"/>
            </a:pPr>
            <a:r>
              <a:rPr lang="en-US" dirty="0" smtClean="0"/>
              <a:t>Pennsylvania Turnpike Commission (PTC)</a:t>
            </a:r>
          </a:p>
          <a:p>
            <a:pPr marL="914400" lvl="1" indent="-336550">
              <a:buFont typeface="Wingdings" pitchFamily="2" charset="2"/>
              <a:buChar char="ü"/>
            </a:pPr>
            <a:r>
              <a:rPr lang="en-US" dirty="0" smtClean="0"/>
              <a:t>Pennsylvania Human Relations Commission (PHRC)</a:t>
            </a:r>
            <a:endParaRPr lang="en-US" dirty="0"/>
          </a:p>
          <a:p>
            <a:pPr marL="914400" lvl="1" indent="-336550">
              <a:buFont typeface="Wingdings" pitchFamily="2" charset="2"/>
              <a:buChar char="ü"/>
            </a:pPr>
            <a:r>
              <a:rPr lang="en-US" dirty="0" smtClean="0"/>
              <a:t>Department of Conservation &amp; Natural Resources (DCNR)</a:t>
            </a:r>
          </a:p>
        </p:txBody>
      </p:sp>
      <p:sp>
        <p:nvSpPr>
          <p:cNvPr id="3" name="Title 2"/>
          <p:cNvSpPr>
            <a:spLocks noGrp="1"/>
          </p:cNvSpPr>
          <p:nvPr>
            <p:ph type="title"/>
          </p:nvPr>
        </p:nvSpPr>
        <p:spPr/>
        <p:txBody>
          <a:bodyPr/>
          <a:lstStyle/>
          <a:p>
            <a:r>
              <a:rPr lang="en-US" dirty="0" smtClean="0"/>
              <a:t>Agility at PennDOT</a:t>
            </a:r>
            <a:endParaRPr lang="en-US"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9800" y="1624806"/>
            <a:ext cx="2777512" cy="208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172200" y="3414156"/>
            <a:ext cx="2321255" cy="461665"/>
          </a:xfrm>
          <a:prstGeom prst="rect">
            <a:avLst/>
          </a:prstGeom>
          <a:noFill/>
        </p:spPr>
        <p:txBody>
          <a:bodyPr wrap="square" rtlCol="0">
            <a:spAutoFit/>
          </a:bodyPr>
          <a:lstStyle/>
          <a:p>
            <a:pPr algn="ctr"/>
            <a:r>
              <a:rPr lang="en-US" sz="1200" dirty="0" smtClean="0"/>
              <a:t>Agility strengthens relationship between PennDOT and DCNR</a:t>
            </a:r>
            <a:endParaRPr lang="en-US" sz="1200" dirty="0"/>
          </a:p>
        </p:txBody>
      </p:sp>
      <p:sp>
        <p:nvSpPr>
          <p:cNvPr id="6"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Agility</a:t>
            </a:r>
            <a:endParaRPr lang="en-US" sz="1100" b="0" spc="0" dirty="0">
              <a:effectLst/>
            </a:endParaRPr>
          </a:p>
        </p:txBody>
      </p:sp>
    </p:spTree>
    <p:extLst>
      <p:ext uri="{BB962C8B-B14F-4D97-AF65-F5344CB8AC3E}">
        <p14:creationId xmlns:p14="http://schemas.microsoft.com/office/powerpoint/2010/main" val="166921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56316" y="2813586"/>
            <a:ext cx="1583919" cy="10559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sz="quarter" idx="13"/>
          </p:nvPr>
        </p:nvSpPr>
        <p:spPr/>
        <p:txBody>
          <a:bodyPr>
            <a:normAutofit/>
          </a:bodyPr>
          <a:lstStyle/>
          <a:p>
            <a:pPr marL="0" indent="0" algn="ctr">
              <a:buNone/>
            </a:pPr>
            <a:r>
              <a:rPr lang="en-US" sz="2800" dirty="0"/>
              <a:t>What are some </a:t>
            </a:r>
            <a:r>
              <a:rPr lang="en-US" sz="2800" dirty="0" smtClean="0"/>
              <a:t>potential Agility exchange </a:t>
            </a:r>
            <a:r>
              <a:rPr lang="en-US" sz="2800" dirty="0"/>
              <a:t>opportunities </a:t>
            </a:r>
            <a:r>
              <a:rPr lang="en-US" sz="2800" dirty="0" smtClean="0"/>
              <a:t>for </a:t>
            </a:r>
            <a:r>
              <a:rPr lang="en-US" sz="2800" dirty="0"/>
              <a:t>your organization?</a:t>
            </a:r>
          </a:p>
          <a:p>
            <a:pPr marL="0" indent="0" algn="ctr">
              <a:buNone/>
            </a:pPr>
            <a:endParaRPr lang="en-US" b="1" dirty="0" smtClean="0">
              <a:solidFill>
                <a:srgbClr val="FF0000"/>
              </a:solidFill>
            </a:endParaRPr>
          </a:p>
        </p:txBody>
      </p:sp>
      <p:sp>
        <p:nvSpPr>
          <p:cNvPr id="3" name="Title 2"/>
          <p:cNvSpPr>
            <a:spLocks noGrp="1"/>
          </p:cNvSpPr>
          <p:nvPr>
            <p:ph type="title"/>
          </p:nvPr>
        </p:nvSpPr>
        <p:spPr/>
        <p:txBody>
          <a:bodyPr>
            <a:normAutofit/>
          </a:bodyPr>
          <a:lstStyle/>
          <a:p>
            <a:r>
              <a:rPr lang="en-US" dirty="0" smtClean="0"/>
              <a:t>Agility Examples …</a:t>
            </a:r>
            <a:endParaRPr lang="en-US" dirty="0">
              <a:solidFill>
                <a:srgbClr val="FF0000"/>
              </a:solidFill>
            </a:endParaRPr>
          </a:p>
        </p:txBody>
      </p:sp>
      <p:sp>
        <p:nvSpPr>
          <p:cNvPr id="26" name="TextBox 25"/>
          <p:cNvSpPr txBox="1"/>
          <p:nvPr/>
        </p:nvSpPr>
        <p:spPr>
          <a:xfrm>
            <a:off x="778115" y="4085022"/>
            <a:ext cx="1641156" cy="1077218"/>
          </a:xfrm>
          <a:prstGeom prst="rect">
            <a:avLst/>
          </a:prstGeom>
          <a:noFill/>
        </p:spPr>
        <p:txBody>
          <a:bodyPr wrap="square" rtlCol="0">
            <a:spAutoFit/>
          </a:bodyPr>
          <a:lstStyle/>
          <a:p>
            <a:pPr algn="r"/>
            <a:r>
              <a:rPr lang="en-US" sz="1600" dirty="0" smtClean="0"/>
              <a:t>Sharing</a:t>
            </a:r>
          </a:p>
          <a:p>
            <a:pPr algn="r"/>
            <a:r>
              <a:rPr lang="en-US" sz="1600" dirty="0" smtClean="0"/>
              <a:t>Storage</a:t>
            </a:r>
          </a:p>
          <a:p>
            <a:pPr algn="r"/>
            <a:r>
              <a:rPr lang="en-US" sz="1600" dirty="0" smtClean="0"/>
              <a:t>Maintenance</a:t>
            </a:r>
          </a:p>
          <a:p>
            <a:pPr algn="r"/>
            <a:r>
              <a:rPr lang="en-US" sz="1600" dirty="0" smtClean="0"/>
              <a:t>Training</a:t>
            </a:r>
            <a:endParaRPr lang="en-US" sz="1600" dirty="0"/>
          </a:p>
        </p:txBody>
      </p:sp>
      <p:sp>
        <p:nvSpPr>
          <p:cNvPr id="29" name="TextBox 28"/>
          <p:cNvSpPr txBox="1"/>
          <p:nvPr/>
        </p:nvSpPr>
        <p:spPr>
          <a:xfrm>
            <a:off x="4383230" y="3019137"/>
            <a:ext cx="1721555" cy="646331"/>
          </a:xfrm>
          <a:prstGeom prst="rect">
            <a:avLst/>
          </a:prstGeom>
          <a:noFill/>
        </p:spPr>
        <p:txBody>
          <a:bodyPr wrap="square" rtlCol="0">
            <a:spAutoFit/>
          </a:bodyPr>
          <a:lstStyle/>
          <a:p>
            <a:pPr algn="ctr"/>
            <a:r>
              <a:rPr lang="en-US" b="1" dirty="0">
                <a:ln>
                  <a:solidFill>
                    <a:schemeClr val="tx1"/>
                  </a:solidFill>
                </a:ln>
                <a:solidFill>
                  <a:schemeClr val="bg1"/>
                </a:solidFill>
              </a:rPr>
              <a:t>Emergency Response</a:t>
            </a:r>
          </a:p>
        </p:txBody>
      </p:sp>
      <p:pic>
        <p:nvPicPr>
          <p:cNvPr id="13323" name="Picture 1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447782" y="3980912"/>
            <a:ext cx="1592452" cy="10709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Box 38"/>
          <p:cNvSpPr txBox="1"/>
          <p:nvPr/>
        </p:nvSpPr>
        <p:spPr>
          <a:xfrm>
            <a:off x="4562475" y="4331243"/>
            <a:ext cx="1371600" cy="338554"/>
          </a:xfrm>
          <a:prstGeom prst="rect">
            <a:avLst/>
          </a:prstGeom>
          <a:noFill/>
        </p:spPr>
        <p:txBody>
          <a:bodyPr wrap="square" rtlCol="0">
            <a:spAutoFit/>
          </a:bodyPr>
          <a:lstStyle/>
          <a:p>
            <a:pPr algn="ctr"/>
            <a:r>
              <a:rPr lang="en-US" sz="1600" b="1" dirty="0">
                <a:ln>
                  <a:solidFill>
                    <a:schemeClr val="tx1"/>
                  </a:solidFill>
                </a:ln>
                <a:solidFill>
                  <a:schemeClr val="bg1"/>
                </a:solidFill>
              </a:rPr>
              <a:t>Safety</a:t>
            </a:r>
          </a:p>
        </p:txBody>
      </p:sp>
      <p:pic>
        <p:nvPicPr>
          <p:cNvPr id="1332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5"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638" y="35766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8" name="Picture 1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47782" y="5197951"/>
            <a:ext cx="1592453" cy="10392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TextBox 45"/>
          <p:cNvSpPr txBox="1"/>
          <p:nvPr/>
        </p:nvSpPr>
        <p:spPr>
          <a:xfrm>
            <a:off x="4558207" y="5589900"/>
            <a:ext cx="1371600" cy="338554"/>
          </a:xfrm>
          <a:prstGeom prst="rect">
            <a:avLst/>
          </a:prstGeom>
          <a:noFill/>
        </p:spPr>
        <p:txBody>
          <a:bodyPr wrap="square" rtlCol="0">
            <a:spAutoFit/>
          </a:bodyPr>
          <a:lstStyle/>
          <a:p>
            <a:pPr algn="ctr"/>
            <a:r>
              <a:rPr lang="en-US" sz="1600" b="1" dirty="0" smtClean="0">
                <a:ln>
                  <a:solidFill>
                    <a:schemeClr val="tx1"/>
                  </a:solidFill>
                </a:ln>
                <a:solidFill>
                  <a:schemeClr val="bg1"/>
                </a:solidFill>
              </a:rPr>
              <a:t>Training</a:t>
            </a:r>
            <a:endParaRPr lang="en-US" sz="1600" b="1" dirty="0">
              <a:ln>
                <a:solidFill>
                  <a:schemeClr val="tx1"/>
                </a:solidFill>
              </a:ln>
              <a:solidFill>
                <a:schemeClr val="bg1"/>
              </a:solidFill>
            </a:endParaRPr>
          </a:p>
        </p:txBody>
      </p:sp>
      <p:pic>
        <p:nvPicPr>
          <p:cNvPr id="13329" name="Picture 1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63428" y="5216951"/>
            <a:ext cx="1607629" cy="10844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Box 47"/>
          <p:cNvSpPr txBox="1"/>
          <p:nvPr/>
        </p:nvSpPr>
        <p:spPr>
          <a:xfrm>
            <a:off x="2781442" y="5574511"/>
            <a:ext cx="1371600" cy="369332"/>
          </a:xfrm>
          <a:prstGeom prst="rect">
            <a:avLst/>
          </a:prstGeom>
          <a:noFill/>
        </p:spPr>
        <p:txBody>
          <a:bodyPr wrap="square" rtlCol="0">
            <a:spAutoFit/>
          </a:bodyPr>
          <a:lstStyle/>
          <a:p>
            <a:pPr algn="ctr"/>
            <a:r>
              <a:rPr lang="en-US" b="1" dirty="0">
                <a:ln>
                  <a:solidFill>
                    <a:schemeClr val="tx1"/>
                  </a:solidFill>
                </a:ln>
                <a:solidFill>
                  <a:schemeClr val="bg1"/>
                </a:solidFill>
              </a:rPr>
              <a:t>Technology</a:t>
            </a:r>
          </a:p>
        </p:txBody>
      </p:sp>
      <p:pic>
        <p:nvPicPr>
          <p:cNvPr id="13330" name="Picture 1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71962" y="3980912"/>
            <a:ext cx="1607629" cy="10392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TextBox 49"/>
          <p:cNvSpPr txBox="1"/>
          <p:nvPr/>
        </p:nvSpPr>
        <p:spPr>
          <a:xfrm>
            <a:off x="2781442" y="4177355"/>
            <a:ext cx="1371600" cy="646331"/>
          </a:xfrm>
          <a:prstGeom prst="rect">
            <a:avLst/>
          </a:prstGeom>
          <a:noFill/>
        </p:spPr>
        <p:txBody>
          <a:bodyPr wrap="square" rtlCol="0">
            <a:spAutoFit/>
          </a:bodyPr>
          <a:lstStyle/>
          <a:p>
            <a:pPr algn="ctr"/>
            <a:r>
              <a:rPr lang="en-US" b="1" dirty="0" smtClean="0">
                <a:ln>
                  <a:solidFill>
                    <a:schemeClr val="tx1"/>
                  </a:solidFill>
                </a:ln>
                <a:solidFill>
                  <a:schemeClr val="bg1"/>
                </a:solidFill>
              </a:rPr>
              <a:t>Facilities/</a:t>
            </a:r>
          </a:p>
          <a:p>
            <a:pPr algn="ctr"/>
            <a:r>
              <a:rPr lang="en-US" b="1" dirty="0">
                <a:ln>
                  <a:solidFill>
                    <a:schemeClr val="tx1"/>
                  </a:solidFill>
                </a:ln>
                <a:solidFill>
                  <a:schemeClr val="bg1"/>
                </a:solidFill>
              </a:rPr>
              <a:t> </a:t>
            </a:r>
            <a:r>
              <a:rPr lang="en-US" b="1" dirty="0" smtClean="0">
                <a:ln>
                  <a:solidFill>
                    <a:schemeClr val="tx1"/>
                  </a:solidFill>
                </a:ln>
                <a:solidFill>
                  <a:schemeClr val="bg1"/>
                </a:solidFill>
              </a:rPr>
              <a:t>Equipment</a:t>
            </a:r>
            <a:endParaRPr lang="en-US" b="1" dirty="0">
              <a:ln>
                <a:solidFill>
                  <a:schemeClr val="tx1"/>
                </a:solidFill>
              </a:ln>
              <a:solidFill>
                <a:schemeClr val="bg1"/>
              </a:solidFill>
            </a:endParaRPr>
          </a:p>
        </p:txBody>
      </p:sp>
      <p:pic>
        <p:nvPicPr>
          <p:cNvPr id="13331" name="Picture 1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71962" y="2812973"/>
            <a:ext cx="1599095" cy="1058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TextBox 51"/>
          <p:cNvSpPr txBox="1"/>
          <p:nvPr/>
        </p:nvSpPr>
        <p:spPr>
          <a:xfrm>
            <a:off x="2781442" y="3107164"/>
            <a:ext cx="1371600" cy="369332"/>
          </a:xfrm>
          <a:prstGeom prst="rect">
            <a:avLst/>
          </a:prstGeom>
          <a:noFill/>
        </p:spPr>
        <p:txBody>
          <a:bodyPr wrap="square" rtlCol="0">
            <a:spAutoFit/>
          </a:bodyPr>
          <a:lstStyle/>
          <a:p>
            <a:pPr algn="ctr"/>
            <a:r>
              <a:rPr lang="en-US" b="1" dirty="0" smtClean="0">
                <a:ln>
                  <a:solidFill>
                    <a:schemeClr val="tx1"/>
                  </a:solidFill>
                </a:ln>
                <a:solidFill>
                  <a:schemeClr val="bg1"/>
                </a:solidFill>
              </a:rPr>
              <a:t>Services</a:t>
            </a:r>
            <a:endParaRPr lang="en-US" b="1" dirty="0">
              <a:ln>
                <a:solidFill>
                  <a:schemeClr val="tx1"/>
                </a:solidFill>
              </a:ln>
              <a:solidFill>
                <a:schemeClr val="bg1"/>
              </a:solidFill>
            </a:endParaRPr>
          </a:p>
        </p:txBody>
      </p:sp>
      <p:sp>
        <p:nvSpPr>
          <p:cNvPr id="55" name="TextBox 54"/>
          <p:cNvSpPr txBox="1"/>
          <p:nvPr/>
        </p:nvSpPr>
        <p:spPr>
          <a:xfrm>
            <a:off x="970043" y="2812973"/>
            <a:ext cx="1449228" cy="1077218"/>
          </a:xfrm>
          <a:prstGeom prst="rect">
            <a:avLst/>
          </a:prstGeom>
          <a:noFill/>
        </p:spPr>
        <p:txBody>
          <a:bodyPr wrap="square" rtlCol="0">
            <a:spAutoFit/>
          </a:bodyPr>
          <a:lstStyle/>
          <a:p>
            <a:pPr algn="r"/>
            <a:r>
              <a:rPr lang="en-US" sz="1600" dirty="0" smtClean="0"/>
              <a:t>Plowing</a:t>
            </a:r>
          </a:p>
          <a:p>
            <a:pPr algn="r"/>
            <a:r>
              <a:rPr lang="en-US" sz="1600" dirty="0" smtClean="0"/>
              <a:t>Line Painting</a:t>
            </a:r>
          </a:p>
          <a:p>
            <a:pPr algn="r"/>
            <a:r>
              <a:rPr lang="en-US" sz="1600" dirty="0" smtClean="0"/>
              <a:t>Seal Coating</a:t>
            </a:r>
          </a:p>
          <a:p>
            <a:pPr algn="r"/>
            <a:r>
              <a:rPr lang="en-US" sz="1600" dirty="0" smtClean="0"/>
              <a:t>Mowing</a:t>
            </a:r>
            <a:endParaRPr lang="en-US" sz="1600" dirty="0"/>
          </a:p>
        </p:txBody>
      </p:sp>
      <p:sp>
        <p:nvSpPr>
          <p:cNvPr id="57" name="TextBox 56"/>
          <p:cNvSpPr txBox="1"/>
          <p:nvPr/>
        </p:nvSpPr>
        <p:spPr>
          <a:xfrm>
            <a:off x="457201" y="5197951"/>
            <a:ext cx="1962070" cy="1077218"/>
          </a:xfrm>
          <a:prstGeom prst="rect">
            <a:avLst/>
          </a:prstGeom>
          <a:noFill/>
        </p:spPr>
        <p:txBody>
          <a:bodyPr wrap="square" rtlCol="0">
            <a:spAutoFit/>
          </a:bodyPr>
          <a:lstStyle/>
          <a:p>
            <a:pPr algn="r"/>
            <a:r>
              <a:rPr lang="en-US" sz="1600" dirty="0" smtClean="0"/>
              <a:t>Mapping </a:t>
            </a:r>
          </a:p>
          <a:p>
            <a:pPr algn="r"/>
            <a:r>
              <a:rPr lang="en-US" sz="1600" dirty="0" smtClean="0"/>
              <a:t>Roadway Inventories</a:t>
            </a:r>
          </a:p>
          <a:p>
            <a:pPr algn="r"/>
            <a:r>
              <a:rPr lang="en-US" sz="1600" dirty="0" smtClean="0"/>
              <a:t>Maintenance</a:t>
            </a:r>
          </a:p>
          <a:p>
            <a:pPr algn="r"/>
            <a:r>
              <a:rPr lang="en-US" sz="1600" dirty="0" smtClean="0"/>
              <a:t>Graphic Services</a:t>
            </a:r>
            <a:endParaRPr lang="en-US" sz="1600" dirty="0"/>
          </a:p>
        </p:txBody>
      </p:sp>
      <p:sp>
        <p:nvSpPr>
          <p:cNvPr id="58" name="TextBox 57"/>
          <p:cNvSpPr txBox="1"/>
          <p:nvPr/>
        </p:nvSpPr>
        <p:spPr>
          <a:xfrm>
            <a:off x="6220747" y="2753221"/>
            <a:ext cx="1981201" cy="1077218"/>
          </a:xfrm>
          <a:prstGeom prst="rect">
            <a:avLst/>
          </a:prstGeom>
          <a:noFill/>
        </p:spPr>
        <p:txBody>
          <a:bodyPr wrap="square" rtlCol="0">
            <a:spAutoFit/>
          </a:bodyPr>
          <a:lstStyle/>
          <a:p>
            <a:r>
              <a:rPr lang="en-US" sz="1600" dirty="0" smtClean="0"/>
              <a:t>Communications</a:t>
            </a:r>
          </a:p>
          <a:p>
            <a:r>
              <a:rPr lang="en-US" sz="1600" dirty="0" smtClean="0"/>
              <a:t>Information sharing</a:t>
            </a:r>
          </a:p>
          <a:p>
            <a:r>
              <a:rPr lang="en-US" sz="1600" dirty="0" smtClean="0"/>
              <a:t>Back-up crews</a:t>
            </a:r>
          </a:p>
          <a:p>
            <a:r>
              <a:rPr lang="en-US" sz="1600" dirty="0" smtClean="0"/>
              <a:t>Debris removal</a:t>
            </a:r>
            <a:endParaRPr lang="en-US" sz="1600" dirty="0"/>
          </a:p>
        </p:txBody>
      </p:sp>
      <p:sp>
        <p:nvSpPr>
          <p:cNvPr id="60" name="TextBox 59"/>
          <p:cNvSpPr txBox="1"/>
          <p:nvPr/>
        </p:nvSpPr>
        <p:spPr>
          <a:xfrm>
            <a:off x="6220861" y="3810000"/>
            <a:ext cx="2389739" cy="1323439"/>
          </a:xfrm>
          <a:prstGeom prst="rect">
            <a:avLst/>
          </a:prstGeom>
          <a:noFill/>
        </p:spPr>
        <p:txBody>
          <a:bodyPr wrap="square" rtlCol="0">
            <a:spAutoFit/>
          </a:bodyPr>
          <a:lstStyle/>
          <a:p>
            <a:r>
              <a:rPr lang="en-US" sz="1600" dirty="0" smtClean="0"/>
              <a:t>Low-cost safety improvements</a:t>
            </a:r>
          </a:p>
          <a:p>
            <a:r>
              <a:rPr lang="en-US" sz="1600" dirty="0" smtClean="0"/>
              <a:t>Brush/tree trimming</a:t>
            </a:r>
          </a:p>
          <a:p>
            <a:r>
              <a:rPr lang="en-US" sz="1600" dirty="0" smtClean="0"/>
              <a:t>Sign maintenance</a:t>
            </a:r>
          </a:p>
          <a:p>
            <a:r>
              <a:rPr lang="en-US" sz="1600" dirty="0" smtClean="0"/>
              <a:t>Training</a:t>
            </a:r>
            <a:endParaRPr lang="en-US" sz="1600" dirty="0"/>
          </a:p>
        </p:txBody>
      </p:sp>
      <p:sp>
        <p:nvSpPr>
          <p:cNvPr id="62" name="TextBox 61"/>
          <p:cNvSpPr txBox="1"/>
          <p:nvPr/>
        </p:nvSpPr>
        <p:spPr>
          <a:xfrm>
            <a:off x="6220746" y="5074840"/>
            <a:ext cx="1627853" cy="1323439"/>
          </a:xfrm>
          <a:prstGeom prst="rect">
            <a:avLst/>
          </a:prstGeom>
          <a:noFill/>
        </p:spPr>
        <p:txBody>
          <a:bodyPr wrap="square" rtlCol="0">
            <a:spAutoFit/>
          </a:bodyPr>
          <a:lstStyle/>
          <a:p>
            <a:r>
              <a:rPr lang="en-US" sz="1600" dirty="0" smtClean="0"/>
              <a:t>Technical</a:t>
            </a:r>
          </a:p>
          <a:p>
            <a:r>
              <a:rPr lang="en-US" sz="1600" dirty="0" smtClean="0"/>
              <a:t>Management</a:t>
            </a:r>
          </a:p>
          <a:p>
            <a:r>
              <a:rPr lang="en-US" sz="1600" dirty="0" smtClean="0"/>
              <a:t>Software</a:t>
            </a:r>
          </a:p>
          <a:p>
            <a:r>
              <a:rPr lang="en-US" sz="1600" dirty="0" smtClean="0"/>
              <a:t>First Aid/CPR </a:t>
            </a:r>
          </a:p>
          <a:p>
            <a:r>
              <a:rPr lang="en-US" sz="1600" dirty="0" smtClean="0"/>
              <a:t>CDL</a:t>
            </a:r>
            <a:endParaRPr lang="en-US" sz="1600" dirty="0"/>
          </a:p>
        </p:txBody>
      </p:sp>
      <p:sp>
        <p:nvSpPr>
          <p:cNvPr id="25"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Agility</a:t>
            </a:r>
            <a:endParaRPr lang="en-US" sz="1100" b="0" spc="0" dirty="0">
              <a:effectLst/>
            </a:endParaRPr>
          </a:p>
        </p:txBody>
      </p:sp>
    </p:spTree>
    <p:extLst>
      <p:ext uri="{BB962C8B-B14F-4D97-AF65-F5344CB8AC3E}">
        <p14:creationId xmlns:p14="http://schemas.microsoft.com/office/powerpoint/2010/main" val="333860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1447800"/>
            <a:ext cx="8077200" cy="4495800"/>
          </a:xfrm>
        </p:spPr>
        <p:txBody>
          <a:bodyPr>
            <a:normAutofit fontScale="92500" lnSpcReduction="20000"/>
          </a:bodyPr>
          <a:lstStyle/>
          <a:p>
            <a:r>
              <a:rPr lang="en-US" b="1" dirty="0" smtClean="0">
                <a:effectLst>
                  <a:outerShdw blurRad="38100" dist="38100" dir="2700000" algn="tl">
                    <a:srgbClr val="000000">
                      <a:alpha val="43137"/>
                    </a:srgbClr>
                  </a:outerShdw>
                </a:effectLst>
              </a:rPr>
              <a:t>Foremen</a:t>
            </a:r>
            <a:r>
              <a:rPr lang="en-US" dirty="0" smtClean="0">
                <a:effectLst>
                  <a:outerShdw blurRad="38100" dist="38100" dir="2700000" algn="tl">
                    <a:srgbClr val="000000">
                      <a:alpha val="43137"/>
                    </a:srgbClr>
                  </a:outerShdw>
                </a:effectLst>
              </a:rPr>
              <a:t> participating in this training should review </a:t>
            </a:r>
            <a:r>
              <a:rPr lang="en-US" u="sng" dirty="0" smtClean="0">
                <a:effectLst>
                  <a:outerShdw blurRad="38100" dist="38100" dir="2700000" algn="tl">
                    <a:srgbClr val="000000">
                      <a:alpha val="43137"/>
                    </a:srgbClr>
                  </a:outerShdw>
                </a:effectLst>
              </a:rPr>
              <a:t>all</a:t>
            </a:r>
            <a:r>
              <a:rPr lang="en-US" dirty="0" smtClean="0">
                <a:effectLst>
                  <a:outerShdw blurRad="38100" dist="38100" dir="2700000" algn="tl">
                    <a:srgbClr val="000000">
                      <a:alpha val="43137"/>
                    </a:srgbClr>
                  </a:outerShdw>
                </a:effectLst>
              </a:rPr>
              <a:t> modules in this training.</a:t>
            </a:r>
          </a:p>
          <a:p>
            <a:r>
              <a:rPr lang="en-US" b="1" dirty="0" smtClean="0">
                <a:effectLst>
                  <a:outerShdw blurRad="38100" dist="38100" dir="2700000" algn="tl">
                    <a:srgbClr val="000000">
                      <a:alpha val="43137"/>
                    </a:srgbClr>
                  </a:outerShdw>
                </a:effectLst>
              </a:rPr>
              <a:t>Crew</a:t>
            </a:r>
            <a:r>
              <a:rPr lang="en-US"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members</a:t>
            </a:r>
            <a:r>
              <a:rPr lang="en-US" dirty="0" smtClean="0">
                <a:effectLst>
                  <a:outerShdw blurRad="38100" dist="38100" dir="2700000" algn="tl">
                    <a:srgbClr val="000000">
                      <a:alpha val="43137"/>
                    </a:srgbClr>
                  </a:outerShdw>
                </a:effectLst>
              </a:rPr>
              <a:t> participating in this training should review at a minimum the following modules:</a:t>
            </a:r>
          </a:p>
          <a:p>
            <a:pPr lvl="1">
              <a:buFont typeface="Wingdings" pitchFamily="2" charset="2"/>
              <a:buChar char="ü"/>
            </a:pPr>
            <a:r>
              <a:rPr lang="en-US" dirty="0" smtClean="0">
                <a:effectLst>
                  <a:outerShdw blurRad="38100" dist="38100" dir="2700000" algn="tl">
                    <a:srgbClr val="000000">
                      <a:alpha val="43137"/>
                    </a:srgbClr>
                  </a:outerShdw>
                </a:effectLst>
              </a:rPr>
              <a:t>Safety</a:t>
            </a:r>
          </a:p>
          <a:p>
            <a:pPr lvl="1">
              <a:buFont typeface="Wingdings" pitchFamily="2" charset="2"/>
              <a:buChar char="ü"/>
            </a:pPr>
            <a:r>
              <a:rPr lang="en-US" dirty="0" smtClean="0">
                <a:effectLst>
                  <a:outerShdw blurRad="38100" dist="38100" dir="2700000" algn="tl">
                    <a:srgbClr val="000000">
                      <a:alpha val="43137"/>
                    </a:srgbClr>
                  </a:outerShdw>
                </a:effectLst>
              </a:rPr>
              <a:t>Work Zone Traffic Control</a:t>
            </a:r>
          </a:p>
          <a:p>
            <a:pPr lvl="1">
              <a:buFont typeface="Wingdings" pitchFamily="2" charset="2"/>
              <a:buChar char="ü"/>
            </a:pPr>
            <a:r>
              <a:rPr lang="en-US" dirty="0" smtClean="0">
                <a:effectLst>
                  <a:outerShdw blurRad="38100" dist="38100" dir="2700000" algn="tl">
                    <a:srgbClr val="000000">
                      <a:alpha val="43137"/>
                    </a:srgbClr>
                  </a:outerShdw>
                </a:effectLst>
              </a:rPr>
              <a:t>Quality Assurance</a:t>
            </a:r>
          </a:p>
          <a:p>
            <a:pPr lvl="1">
              <a:buFont typeface="Wingdings" pitchFamily="2" charset="2"/>
              <a:buChar char="ü"/>
            </a:pPr>
            <a:r>
              <a:rPr lang="en-US" dirty="0" smtClean="0">
                <a:effectLst>
                  <a:outerShdw blurRad="38100" dist="38100" dir="2700000" algn="tl">
                    <a:srgbClr val="000000">
                      <a:alpha val="43137"/>
                    </a:srgbClr>
                  </a:outerShdw>
                </a:effectLst>
              </a:rPr>
              <a:t>Environmental Concerns</a:t>
            </a:r>
          </a:p>
          <a:p>
            <a:pPr lvl="1">
              <a:buFont typeface="Wingdings" pitchFamily="2" charset="2"/>
              <a:buChar char="ü"/>
            </a:pPr>
            <a:r>
              <a:rPr lang="en-US" dirty="0" smtClean="0">
                <a:effectLst>
                  <a:outerShdw blurRad="38100" dist="38100" dir="2700000" algn="tl">
                    <a:srgbClr val="000000">
                      <a:alpha val="43137"/>
                    </a:srgbClr>
                  </a:outerShdw>
                </a:effectLst>
              </a:rPr>
              <a:t>Risk Management</a:t>
            </a:r>
          </a:p>
          <a:p>
            <a:pPr lvl="1">
              <a:buFont typeface="Wingdings" pitchFamily="2" charset="2"/>
              <a:buChar char="ü"/>
            </a:pPr>
            <a:r>
              <a:rPr lang="en-US" dirty="0" smtClean="0">
                <a:effectLst>
                  <a:outerShdw blurRad="38100" dist="38100" dir="2700000" algn="tl">
                    <a:srgbClr val="000000">
                      <a:alpha val="43137"/>
                    </a:srgbClr>
                  </a:outerShdw>
                </a:effectLst>
              </a:rPr>
              <a:t>Operational Sequence</a:t>
            </a:r>
          </a:p>
          <a:p>
            <a:pPr marL="457200" lvl="1" indent="0">
              <a:buNone/>
            </a:pPr>
            <a:endParaRPr lang="en-US" dirty="0" smtClean="0">
              <a:effectLst>
                <a:outerShdw blurRad="38100" dist="38100" dir="2700000" algn="tl">
                  <a:srgbClr val="000000">
                    <a:alpha val="43137"/>
                  </a:srgbClr>
                </a:outerShdw>
              </a:effectLst>
            </a:endParaRPr>
          </a:p>
          <a:p>
            <a:pPr lvl="1">
              <a:buFont typeface="Wingdings" pitchFamily="2" charset="2"/>
              <a:buChar char="ü"/>
            </a:pPr>
            <a:endParaRPr lang="en-US" dirty="0" smtClean="0">
              <a:effectLst>
                <a:outerShdw blurRad="38100" dist="38100" dir="2700000" algn="tl">
                  <a:srgbClr val="000000">
                    <a:alpha val="43137"/>
                  </a:srgbClr>
                </a:outerShdw>
              </a:effectLst>
            </a:endParaRPr>
          </a:p>
          <a:p>
            <a:pPr lvl="1">
              <a:buFont typeface="Wingdings" pitchFamily="2" charset="2"/>
              <a:buChar char="ü"/>
            </a:pPr>
            <a:endParaRPr lang="en-US" dirty="0" smtClean="0">
              <a:effectLst>
                <a:outerShdw blurRad="38100" dist="38100" dir="2700000" algn="tl">
                  <a:srgbClr val="000000">
                    <a:alpha val="43137"/>
                  </a:srgbClr>
                </a:outerShdw>
              </a:effectLst>
            </a:endParaRPr>
          </a:p>
          <a:p>
            <a:pPr lvl="1">
              <a:buFont typeface="Wingdings" pitchFamily="2" charset="2"/>
              <a:buChar char="ü"/>
            </a:pPr>
            <a:endParaRPr lang="en-US" dirty="0">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r>
              <a:rPr lang="en-US" dirty="0" smtClean="0">
                <a:effectLst>
                  <a:outerShdw blurRad="38100" dist="38100" dir="2700000" algn="tl">
                    <a:srgbClr val="000000">
                      <a:alpha val="43137"/>
                    </a:srgbClr>
                  </a:outerShdw>
                </a:effectLst>
              </a:rPr>
              <a:t>How to use this training</a:t>
            </a:r>
            <a:endParaRPr lang="en-US" dirty="0">
              <a:effectLst>
                <a:outerShdw blurRad="38100" dist="38100" dir="2700000" algn="tl">
                  <a:srgbClr val="000000">
                    <a:alpha val="43137"/>
                  </a:srgbClr>
                </a:outerShdw>
              </a:effectLst>
            </a:endParaRPr>
          </a:p>
        </p:txBody>
      </p:sp>
      <p:sp>
        <p:nvSpPr>
          <p:cNvPr id="5" name="Title 4"/>
          <p:cNvSpPr txBox="1">
            <a:spLocks/>
          </p:cNvSpPr>
          <p:nvPr/>
        </p:nvSpPr>
        <p:spPr>
          <a:xfrm>
            <a:off x="-152400" y="6285582"/>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introduction</a:t>
            </a:r>
            <a:endParaRPr lang="en-US" sz="1100" b="0" spc="0" dirty="0">
              <a:effectLst/>
            </a:endParaRPr>
          </a:p>
        </p:txBody>
      </p:sp>
    </p:spTree>
    <p:extLst>
      <p:ext uri="{BB962C8B-B14F-4D97-AF65-F5344CB8AC3E}">
        <p14:creationId xmlns:p14="http://schemas.microsoft.com/office/powerpoint/2010/main" val="150221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r>
              <a:rPr lang="en-US" dirty="0" smtClean="0">
                <a:solidFill>
                  <a:srgbClr val="FF0000"/>
                </a:solidFill>
              </a:rPr>
              <a:t>Note to self … change following slides to table</a:t>
            </a:r>
          </a:p>
        </p:txBody>
      </p:sp>
      <p:sp>
        <p:nvSpPr>
          <p:cNvPr id="3" name="Title 2"/>
          <p:cNvSpPr>
            <a:spLocks noGrp="1"/>
          </p:cNvSpPr>
          <p:nvPr>
            <p:ph type="title"/>
          </p:nvPr>
        </p:nvSpPr>
        <p:spPr/>
        <p:txBody>
          <a:bodyPr/>
          <a:lstStyle/>
          <a:p>
            <a:r>
              <a:rPr lang="en-US" dirty="0" smtClean="0"/>
              <a:t>Agility Examples</a:t>
            </a:r>
            <a:endParaRPr lang="en-US" dirty="0"/>
          </a:p>
        </p:txBody>
      </p:sp>
      <p:graphicFrame>
        <p:nvGraphicFramePr>
          <p:cNvPr id="18" name="Table 17"/>
          <p:cNvGraphicFramePr>
            <a:graphicFrameLocks noGrp="1"/>
          </p:cNvGraphicFramePr>
          <p:nvPr>
            <p:extLst>
              <p:ext uri="{D42A27DB-BD31-4B8C-83A1-F6EECF244321}">
                <p14:modId xmlns:p14="http://schemas.microsoft.com/office/powerpoint/2010/main" val="3335385439"/>
              </p:ext>
            </p:extLst>
          </p:nvPr>
        </p:nvGraphicFramePr>
        <p:xfrm>
          <a:off x="533400" y="1676400"/>
          <a:ext cx="8001000" cy="3672840"/>
        </p:xfrm>
        <a:graphic>
          <a:graphicData uri="http://schemas.openxmlformats.org/drawingml/2006/table">
            <a:tbl>
              <a:tblPr firstRow="1" bandRow="1">
                <a:tableStyleId>{5C22544A-7EE6-4342-B048-85BDC9FD1C3A}</a:tableStyleId>
              </a:tblPr>
              <a:tblGrid>
                <a:gridCol w="1600200"/>
                <a:gridCol w="1828800"/>
                <a:gridCol w="2571750"/>
                <a:gridCol w="2000250"/>
              </a:tblGrid>
              <a:tr h="370840">
                <a:tc>
                  <a:txBody>
                    <a:bodyPr/>
                    <a:lstStyle/>
                    <a:p>
                      <a:r>
                        <a:rPr lang="en-US" sz="1800" dirty="0" smtClean="0">
                          <a:latin typeface="Arial Narrow" pitchFamily="34" charset="0"/>
                        </a:rPr>
                        <a:t>Category</a:t>
                      </a:r>
                      <a:endParaRPr lang="en-US" sz="1800" dirty="0">
                        <a:latin typeface="Arial Narrow" pitchFamily="34" charset="0"/>
                      </a:endParaRPr>
                    </a:p>
                  </a:txBody>
                  <a:tcPr/>
                </a:tc>
                <a:tc>
                  <a:txBody>
                    <a:bodyPr/>
                    <a:lstStyle/>
                    <a:p>
                      <a:r>
                        <a:rPr lang="en-US" sz="1800" dirty="0" smtClean="0">
                          <a:latin typeface="Arial Narrow" pitchFamily="34" charset="0"/>
                        </a:rPr>
                        <a:t>Agility Partner</a:t>
                      </a:r>
                      <a:endParaRPr lang="en-US" sz="1800" dirty="0">
                        <a:latin typeface="Arial Narrow" pitchFamily="34" charset="0"/>
                      </a:endParaRPr>
                    </a:p>
                  </a:txBody>
                  <a:tcPr/>
                </a:tc>
                <a:tc>
                  <a:txBody>
                    <a:bodyPr/>
                    <a:lstStyle/>
                    <a:p>
                      <a:r>
                        <a:rPr lang="en-US" sz="1800" dirty="0" smtClean="0">
                          <a:latin typeface="Arial Narrow" pitchFamily="34" charset="0"/>
                        </a:rPr>
                        <a:t>Partner Activity</a:t>
                      </a:r>
                      <a:endParaRPr lang="en-US" sz="1800" dirty="0">
                        <a:latin typeface="Arial Narrow" pitchFamily="34" charset="0"/>
                      </a:endParaRPr>
                    </a:p>
                  </a:txBody>
                  <a:tcPr/>
                </a:tc>
                <a:tc>
                  <a:txBody>
                    <a:bodyPr/>
                    <a:lstStyle/>
                    <a:p>
                      <a:r>
                        <a:rPr lang="en-US" sz="1800" dirty="0" smtClean="0">
                          <a:latin typeface="Arial Narrow" pitchFamily="34" charset="0"/>
                        </a:rPr>
                        <a:t>PennDOT Exchange</a:t>
                      </a:r>
                      <a:endParaRPr lang="en-US" sz="1800" dirty="0">
                        <a:latin typeface="Arial Narrow" pitchFamily="34" charset="0"/>
                      </a:endParaRPr>
                    </a:p>
                  </a:txBody>
                  <a:tcPr/>
                </a:tc>
              </a:tr>
              <a:tr h="370840">
                <a:tc>
                  <a:txBody>
                    <a:bodyPr/>
                    <a:lstStyle/>
                    <a:p>
                      <a:r>
                        <a:rPr lang="en-US" sz="1800" dirty="0" smtClean="0">
                          <a:latin typeface="Arial Narrow" pitchFamily="34" charset="0"/>
                        </a:rPr>
                        <a:t>Maintenance</a:t>
                      </a:r>
                      <a:endParaRPr lang="en-US" sz="1800" dirty="0">
                        <a:latin typeface="Arial Narrow" pitchFamily="34" charset="0"/>
                      </a:endParaRPr>
                    </a:p>
                  </a:txBody>
                  <a:tcPr/>
                </a:tc>
                <a:tc>
                  <a:txBody>
                    <a:bodyPr/>
                    <a:lstStyle/>
                    <a:p>
                      <a:r>
                        <a:rPr lang="en-US" sz="1800" dirty="0" smtClean="0">
                          <a:latin typeface="Arial Narrow" pitchFamily="34" charset="0"/>
                        </a:rPr>
                        <a:t>Municipality</a:t>
                      </a:r>
                      <a:endParaRPr lang="en-US" sz="1800" dirty="0">
                        <a:latin typeface="Arial Narrow" pitchFamily="34" charset="0"/>
                      </a:endParaRPr>
                    </a:p>
                  </a:txBody>
                  <a:tcPr/>
                </a:tc>
                <a:tc>
                  <a:txBody>
                    <a:bodyPr/>
                    <a:lstStyle/>
                    <a:p>
                      <a:r>
                        <a:rPr lang="en-US" sz="1800" dirty="0" smtClean="0">
                          <a:latin typeface="Arial Narrow" pitchFamily="34" charset="0"/>
                        </a:rPr>
                        <a:t>Mowing</a:t>
                      </a:r>
                      <a:endParaRPr lang="en-US" sz="1800" dirty="0">
                        <a:latin typeface="Arial Narrow" pitchFamily="34" charset="0"/>
                      </a:endParaRPr>
                    </a:p>
                  </a:txBody>
                  <a:tcPr/>
                </a:tc>
                <a:tc>
                  <a:txBody>
                    <a:bodyPr/>
                    <a:lstStyle/>
                    <a:p>
                      <a:r>
                        <a:rPr lang="en-US" sz="1800" baseline="0" dirty="0" smtClean="0">
                          <a:latin typeface="Arial Narrow" pitchFamily="34" charset="0"/>
                        </a:rPr>
                        <a:t>Sign &amp; post installation</a:t>
                      </a:r>
                      <a:endParaRPr lang="en-US" sz="1800" dirty="0">
                        <a:latin typeface="Arial Narrow" pitchFamily="34" charset="0"/>
                      </a:endParaRPr>
                    </a:p>
                  </a:txBody>
                  <a:tcPr/>
                </a:tc>
              </a:tr>
              <a:tr h="370840">
                <a:tc>
                  <a:txBody>
                    <a:bodyPr/>
                    <a:lstStyle/>
                    <a:p>
                      <a:endParaRPr lang="en-US" sz="1800" dirty="0">
                        <a:latin typeface="Arial Narrow" pitchFamily="34" charset="0"/>
                      </a:endParaRPr>
                    </a:p>
                  </a:txBody>
                  <a:tcPr/>
                </a:tc>
                <a:tc>
                  <a:txBody>
                    <a:bodyPr/>
                    <a:lstStyle/>
                    <a:p>
                      <a:r>
                        <a:rPr lang="en-US" sz="1800" dirty="0" smtClean="0">
                          <a:latin typeface="Arial Narrow" pitchFamily="34" charset="0"/>
                        </a:rPr>
                        <a:t>Municipality</a:t>
                      </a:r>
                      <a:endParaRPr lang="en-US" sz="1800" dirty="0">
                        <a:latin typeface="Arial Narrow"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Arial Narrow" pitchFamily="34" charset="0"/>
                        </a:rPr>
                        <a:t>Winter</a:t>
                      </a:r>
                      <a:r>
                        <a:rPr lang="en-US" sz="1800" baseline="0" dirty="0" smtClean="0">
                          <a:latin typeface="Arial Narrow" pitchFamily="34" charset="0"/>
                        </a:rPr>
                        <a:t> maintenance</a:t>
                      </a:r>
                      <a:endParaRPr lang="en-US" sz="1800" dirty="0" smtClean="0">
                        <a:latin typeface="Arial Narrow" pitchFamily="34" charset="0"/>
                      </a:endParaRPr>
                    </a:p>
                  </a:txBody>
                  <a:tcPr/>
                </a:tc>
                <a:tc>
                  <a:txBody>
                    <a:bodyPr/>
                    <a:lstStyle/>
                    <a:p>
                      <a:r>
                        <a:rPr lang="en-US" sz="1800" dirty="0" smtClean="0">
                          <a:solidFill>
                            <a:schemeClr val="tx1"/>
                          </a:solidFill>
                          <a:latin typeface="Arial Narrow" pitchFamily="34" charset="0"/>
                        </a:rPr>
                        <a:t>Reface bridge abutments</a:t>
                      </a:r>
                      <a:endParaRPr lang="en-US" sz="1800" dirty="0">
                        <a:solidFill>
                          <a:schemeClr val="tx1"/>
                        </a:solidFill>
                        <a:latin typeface="Arial Narrow" pitchFamily="34" charset="0"/>
                      </a:endParaRPr>
                    </a:p>
                  </a:txBody>
                  <a:tcPr/>
                </a:tc>
              </a:tr>
              <a:tr h="370840">
                <a:tc>
                  <a:txBody>
                    <a:bodyPr/>
                    <a:lstStyle/>
                    <a:p>
                      <a:endParaRPr lang="en-US" sz="1800" dirty="0">
                        <a:latin typeface="Arial Narrow" pitchFamily="34" charset="0"/>
                      </a:endParaRPr>
                    </a:p>
                  </a:txBody>
                  <a:tcPr/>
                </a:tc>
                <a:tc>
                  <a:txBody>
                    <a:bodyPr/>
                    <a:lstStyle/>
                    <a:p>
                      <a:r>
                        <a:rPr lang="en-US" sz="1800" dirty="0" smtClean="0">
                          <a:latin typeface="Arial Narrow" pitchFamily="34" charset="0"/>
                        </a:rPr>
                        <a:t>DCNR</a:t>
                      </a:r>
                      <a:endParaRPr lang="en-US" sz="1800" dirty="0">
                        <a:latin typeface="Arial Narrow"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Arial Narrow" pitchFamily="34" charset="0"/>
                        </a:rPr>
                        <a:t>Boats for bridge inspections</a:t>
                      </a:r>
                    </a:p>
                  </a:txBody>
                  <a:tcPr/>
                </a:tc>
                <a:tc>
                  <a:txBody>
                    <a:bodyPr/>
                    <a:lstStyle/>
                    <a:p>
                      <a:r>
                        <a:rPr kumimoji="0" lang="en-US" sz="1800" kern="1200" dirty="0" smtClean="0">
                          <a:solidFill>
                            <a:schemeClr val="dk1"/>
                          </a:solidFill>
                          <a:latin typeface="Arial Narrow" pitchFamily="34" charset="0"/>
                          <a:ea typeface="+mn-ea"/>
                          <a:cs typeface="+mn-cs"/>
                        </a:rPr>
                        <a:t>Dust control </a:t>
                      </a:r>
                      <a:endParaRPr kumimoji="0" lang="en-US" sz="1800" kern="1200" dirty="0">
                        <a:solidFill>
                          <a:schemeClr val="dk1"/>
                        </a:solidFill>
                        <a:latin typeface="Arial Narrow" pitchFamily="34" charset="0"/>
                        <a:ea typeface="+mn-ea"/>
                        <a:cs typeface="+mn-cs"/>
                      </a:endParaRPr>
                    </a:p>
                  </a:txBody>
                  <a:tcPr/>
                </a:tc>
              </a:tr>
              <a:tr h="370840">
                <a:tc>
                  <a:txBody>
                    <a:bodyPr/>
                    <a:lstStyle/>
                    <a:p>
                      <a:r>
                        <a:rPr lang="en-US" sz="1800" dirty="0" smtClean="0">
                          <a:latin typeface="Arial Narrow" pitchFamily="34" charset="0"/>
                        </a:rPr>
                        <a:t>Bridges</a:t>
                      </a:r>
                      <a:endParaRPr lang="en-US" sz="1800" dirty="0">
                        <a:latin typeface="Arial Narrow" pitchFamily="34" charset="0"/>
                      </a:endParaRPr>
                    </a:p>
                  </a:txBody>
                  <a:tcPr/>
                </a:tc>
                <a:tc>
                  <a:txBody>
                    <a:bodyPr/>
                    <a:lstStyle/>
                    <a:p>
                      <a:r>
                        <a:rPr lang="en-US" sz="1800" dirty="0" smtClean="0">
                          <a:latin typeface="Arial Narrow" pitchFamily="34" charset="0"/>
                        </a:rPr>
                        <a:t>Fire Department</a:t>
                      </a:r>
                      <a:endParaRPr lang="en-US" sz="1800" dirty="0">
                        <a:latin typeface="Arial Narrow" pitchFamily="34" charset="0"/>
                      </a:endParaRPr>
                    </a:p>
                  </a:txBody>
                  <a:tcPr/>
                </a:tc>
                <a:tc>
                  <a:txBody>
                    <a:bodyPr/>
                    <a:lstStyle/>
                    <a:p>
                      <a:r>
                        <a:rPr lang="en-US" sz="1800" dirty="0" smtClean="0">
                          <a:latin typeface="Arial Narrow" pitchFamily="34" charset="0"/>
                        </a:rPr>
                        <a:t>Bridge flushing</a:t>
                      </a:r>
                      <a:endParaRPr lang="en-US" sz="1800" dirty="0">
                        <a:latin typeface="Arial Narrow" pitchFamily="34" charset="0"/>
                      </a:endParaRPr>
                    </a:p>
                  </a:txBody>
                  <a:tcPr/>
                </a:tc>
                <a:tc>
                  <a:txBody>
                    <a:bodyPr/>
                    <a:lstStyle/>
                    <a:p>
                      <a:r>
                        <a:rPr lang="en-US" sz="1800" dirty="0" smtClean="0">
                          <a:latin typeface="Arial Narrow" pitchFamily="34" charset="0"/>
                        </a:rPr>
                        <a:t>Parking lot paving</a:t>
                      </a:r>
                      <a:endParaRPr lang="en-US" sz="1800" dirty="0">
                        <a:latin typeface="Arial Narrow" pitchFamily="34" charset="0"/>
                      </a:endParaRPr>
                    </a:p>
                  </a:txBody>
                  <a:tcPr/>
                </a:tc>
              </a:tr>
              <a:tr h="370840">
                <a:tc>
                  <a:txBody>
                    <a:bodyPr/>
                    <a:lstStyle/>
                    <a:p>
                      <a:endParaRPr lang="en-US" sz="1800" dirty="0">
                        <a:latin typeface="Arial Narrow" pitchFamily="34" charset="0"/>
                      </a:endParaRPr>
                    </a:p>
                  </a:txBody>
                  <a:tcPr/>
                </a:tc>
                <a:tc>
                  <a:txBody>
                    <a:bodyPr/>
                    <a:lstStyle/>
                    <a:p>
                      <a:r>
                        <a:rPr lang="en-US" sz="1800" dirty="0" smtClean="0">
                          <a:latin typeface="Arial Narrow" pitchFamily="34" charset="0"/>
                        </a:rPr>
                        <a:t>State University</a:t>
                      </a:r>
                      <a:endParaRPr lang="en-US" sz="1800" dirty="0">
                        <a:latin typeface="Arial Narrow" pitchFamily="34" charset="0"/>
                      </a:endParaRPr>
                    </a:p>
                  </a:txBody>
                  <a:tcPr/>
                </a:tc>
                <a:tc>
                  <a:txBody>
                    <a:bodyPr/>
                    <a:lstStyle/>
                    <a:p>
                      <a:r>
                        <a:rPr lang="en-US" sz="1800" dirty="0" smtClean="0">
                          <a:latin typeface="Arial Narrow" pitchFamily="34" charset="0"/>
                        </a:rPr>
                        <a:t>Training</a:t>
                      </a:r>
                    </a:p>
                    <a:p>
                      <a:r>
                        <a:rPr lang="en-US" sz="1800" dirty="0" smtClean="0">
                          <a:latin typeface="Arial Narrow" pitchFamily="34" charset="0"/>
                        </a:rPr>
                        <a:t>Meeting facilities</a:t>
                      </a:r>
                      <a:endParaRPr lang="en-US" sz="1800" dirty="0">
                        <a:latin typeface="Arial Narrow" pitchFamily="34" charset="0"/>
                      </a:endParaRPr>
                    </a:p>
                  </a:txBody>
                  <a:tcPr/>
                </a:tc>
                <a:tc>
                  <a:txBody>
                    <a:bodyPr/>
                    <a:lstStyle/>
                    <a:p>
                      <a:r>
                        <a:rPr lang="en-US" sz="1800" dirty="0" smtClean="0">
                          <a:latin typeface="Arial Narrow" pitchFamily="34" charset="0"/>
                        </a:rPr>
                        <a:t>Installation of Timber Bridge Deck</a:t>
                      </a:r>
                      <a:endParaRPr lang="en-US" sz="1800" dirty="0">
                        <a:latin typeface="Arial Narrow" pitchFamily="34" charset="0"/>
                      </a:endParaRPr>
                    </a:p>
                  </a:txBody>
                  <a:tcPr/>
                </a:tc>
              </a:tr>
              <a:tr h="370840">
                <a:tc>
                  <a:txBody>
                    <a:bodyPr/>
                    <a:lstStyle/>
                    <a:p>
                      <a:r>
                        <a:rPr lang="en-US" sz="1800" dirty="0" smtClean="0">
                          <a:latin typeface="Arial Narrow" pitchFamily="34" charset="0"/>
                        </a:rPr>
                        <a:t>Safety</a:t>
                      </a:r>
                      <a:endParaRPr lang="en-US" sz="1800" dirty="0">
                        <a:latin typeface="Arial Narrow" pitchFamily="34" charset="0"/>
                      </a:endParaRPr>
                    </a:p>
                  </a:txBody>
                  <a:tcPr/>
                </a:tc>
                <a:tc>
                  <a:txBody>
                    <a:bodyPr/>
                    <a:lstStyle/>
                    <a:p>
                      <a:r>
                        <a:rPr lang="en-US" sz="1800" dirty="0" smtClean="0">
                          <a:latin typeface="Arial Narrow" pitchFamily="34" charset="0"/>
                        </a:rPr>
                        <a:t>Municipality</a:t>
                      </a:r>
                      <a:endParaRPr lang="en-US" sz="1800" dirty="0">
                        <a:latin typeface="Arial Narrow" pitchFamily="34" charset="0"/>
                      </a:endParaRPr>
                    </a:p>
                  </a:txBody>
                  <a:tcPr/>
                </a:tc>
                <a:tc>
                  <a:txBody>
                    <a:bodyPr/>
                    <a:lstStyle/>
                    <a:p>
                      <a:r>
                        <a:rPr lang="en-US" sz="1800" dirty="0" smtClean="0">
                          <a:latin typeface="Arial Narrow" pitchFamily="34" charset="0"/>
                        </a:rPr>
                        <a:t>Ongoing removal of tree limbs</a:t>
                      </a:r>
                      <a:endParaRPr lang="en-US" sz="1800" dirty="0">
                        <a:latin typeface="Arial Narrow" pitchFamily="34" charset="0"/>
                      </a:endParaRPr>
                    </a:p>
                  </a:txBody>
                  <a:tcPr/>
                </a:tc>
                <a:tc>
                  <a:txBody>
                    <a:bodyPr/>
                    <a:lstStyle/>
                    <a:p>
                      <a:r>
                        <a:rPr lang="en-US" sz="1800" dirty="0" smtClean="0">
                          <a:latin typeface="Arial Narrow" pitchFamily="34" charset="0"/>
                        </a:rPr>
                        <a:t>Installation of rumble strips</a:t>
                      </a:r>
                      <a:endParaRPr lang="en-US" sz="1800" dirty="0">
                        <a:latin typeface="Arial Narrow" pitchFamily="34" charset="0"/>
                      </a:endParaRPr>
                    </a:p>
                  </a:txBody>
                  <a:tcPr/>
                </a:tc>
              </a:tr>
            </a:tbl>
          </a:graphicData>
        </a:graphic>
      </p:graphicFrame>
      <p:sp>
        <p:nvSpPr>
          <p:cNvPr id="5"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Agility</a:t>
            </a:r>
            <a:endParaRPr lang="en-US" sz="1100" b="0" spc="0" dirty="0">
              <a:effectLst/>
            </a:endParaRPr>
          </a:p>
        </p:txBody>
      </p:sp>
    </p:spTree>
    <p:extLst>
      <p:ext uri="{BB962C8B-B14F-4D97-AF65-F5344CB8AC3E}">
        <p14:creationId xmlns:p14="http://schemas.microsoft.com/office/powerpoint/2010/main" val="405463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sz="quarter" idx="4294967295"/>
          </p:nvPr>
        </p:nvSpPr>
        <p:spPr>
          <a:xfrm>
            <a:off x="1098550" y="228600"/>
            <a:ext cx="8045450" cy="4419600"/>
          </a:xfrm>
        </p:spPr>
        <p:txBody>
          <a:bodyPr>
            <a:normAutofit/>
          </a:bodyPr>
          <a:lstStyle/>
          <a:p>
            <a:pPr marL="457200" indent="-457200"/>
            <a:r>
              <a:rPr lang="en-US" dirty="0" smtClean="0"/>
              <a:t>To get </a:t>
            </a:r>
            <a:r>
              <a:rPr lang="en-US" dirty="0"/>
              <a:t>started….</a:t>
            </a:r>
          </a:p>
          <a:p>
            <a:pPr marL="457200" indent="-457200"/>
            <a:r>
              <a:rPr lang="en-US" dirty="0" smtClean="0"/>
              <a:t>CONTACT: </a:t>
            </a:r>
            <a:endParaRPr lang="en-US" dirty="0"/>
          </a:p>
          <a:p>
            <a:pPr lvl="1" algn="l">
              <a:buFont typeface="Wingdings" pitchFamily="2" charset="2"/>
              <a:buChar char="ü"/>
            </a:pPr>
            <a:r>
              <a:rPr lang="en-US" dirty="0"/>
              <a:t>Agility </a:t>
            </a:r>
            <a:r>
              <a:rPr lang="en-US" dirty="0" smtClean="0"/>
              <a:t>Division </a:t>
            </a:r>
            <a:r>
              <a:rPr lang="en-US" dirty="0"/>
              <a:t>at 717-705-1333</a:t>
            </a:r>
          </a:p>
          <a:p>
            <a:pPr lvl="1" algn="l">
              <a:buFont typeface="Wingdings" pitchFamily="2" charset="2"/>
              <a:buChar char="ü"/>
            </a:pPr>
            <a:r>
              <a:rPr lang="en-US" dirty="0"/>
              <a:t>District Agility </a:t>
            </a:r>
            <a:r>
              <a:rPr lang="en-US" dirty="0" smtClean="0"/>
              <a:t>Coordinator</a:t>
            </a:r>
            <a:endParaRPr lang="en-US" dirty="0"/>
          </a:p>
          <a:p>
            <a:pPr lvl="1" algn="l">
              <a:buFont typeface="Wingdings" pitchFamily="2" charset="2"/>
              <a:buChar char="ü"/>
            </a:pPr>
            <a:r>
              <a:rPr lang="en-US" dirty="0"/>
              <a:t>County Agility </a:t>
            </a:r>
            <a:r>
              <a:rPr lang="en-US" dirty="0" smtClean="0"/>
              <a:t>Coordinator</a:t>
            </a:r>
            <a:endParaRPr lang="en-US" dirty="0"/>
          </a:p>
        </p:txBody>
      </p:sp>
      <p:pic>
        <p:nvPicPr>
          <p:cNvPr id="1433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76800" y="2971800"/>
            <a:ext cx="3625940" cy="23837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486400" y="5562600"/>
            <a:ext cx="2514600" cy="584775"/>
          </a:xfrm>
          <a:prstGeom prst="rect">
            <a:avLst/>
          </a:prstGeom>
          <a:noFill/>
        </p:spPr>
        <p:txBody>
          <a:bodyPr wrap="square" rtlCol="0">
            <a:spAutoFit/>
          </a:bodyPr>
          <a:lstStyle/>
          <a:p>
            <a:pPr algn="r"/>
            <a:r>
              <a:rPr lang="en-US" sz="1600" dirty="0" smtClean="0"/>
              <a:t>Agility partnership with Allegheny College</a:t>
            </a:r>
            <a:endParaRPr lang="en-US" sz="1600" dirty="0"/>
          </a:p>
        </p:txBody>
      </p:sp>
      <p:sp>
        <p:nvSpPr>
          <p:cNvPr id="7" name="Title 6"/>
          <p:cNvSpPr txBox="1">
            <a:spLocks/>
          </p:cNvSpPr>
          <p:nvPr/>
        </p:nvSpPr>
        <p:spPr>
          <a:xfrm>
            <a:off x="0" y="6324600"/>
            <a:ext cx="1066800" cy="3048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Agility</a:t>
            </a:r>
            <a:endParaRPr lang="en-US" sz="1100" b="0" spc="0" dirty="0">
              <a:effectLst/>
            </a:endParaRPr>
          </a:p>
        </p:txBody>
      </p:sp>
      <p:sp>
        <p:nvSpPr>
          <p:cNvPr id="6" name="Action Button: Custom 5">
            <a:hlinkClick r:id="rId4" action="ppaction://hlinksldjump" highlightClick="1"/>
          </p:cNvPr>
          <p:cNvSpPr/>
          <p:nvPr/>
        </p:nvSpPr>
        <p:spPr>
          <a:xfrm>
            <a:off x="7947070" y="6324600"/>
            <a:ext cx="1044530" cy="45720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Next</a:t>
            </a:r>
            <a:endParaRPr lang="en-US" dirty="0"/>
          </a:p>
        </p:txBody>
      </p:sp>
    </p:spTree>
    <p:extLst>
      <p:ext uri="{BB962C8B-B14F-4D97-AF65-F5344CB8AC3E}">
        <p14:creationId xmlns:p14="http://schemas.microsoft.com/office/powerpoint/2010/main" val="106397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Project preparation</a:t>
            </a:r>
            <a:endParaRPr lang="en-US" dirty="0"/>
          </a:p>
        </p:txBody>
      </p:sp>
      <p:sp>
        <p:nvSpPr>
          <p:cNvPr id="4"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extLst>
      <p:ext uri="{BB962C8B-B14F-4D97-AF65-F5344CB8AC3E}">
        <p14:creationId xmlns:p14="http://schemas.microsoft.com/office/powerpoint/2010/main" val="4835556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lstStyle/>
          <a:p>
            <a:pPr marL="465138" indent="-465138"/>
            <a:r>
              <a:rPr lang="en-US" smtClean="0"/>
              <a:t>Identify preparatory activities associated with a typical pipe installation project.</a:t>
            </a:r>
          </a:p>
          <a:p>
            <a:pPr marL="465138" indent="-465138"/>
            <a:r>
              <a:rPr lang="en-US" smtClean="0"/>
              <a:t>Identify the time frames associated with each of the activities.</a:t>
            </a:r>
          </a:p>
          <a:p>
            <a:pPr marL="465138" indent="-465138"/>
            <a:r>
              <a:rPr lang="en-US" smtClean="0"/>
              <a:t>Identify and describe the supporting documents typically needed for a pipe installation project.</a:t>
            </a:r>
            <a:endParaRPr lang="en-US" dirty="0" smtClean="0"/>
          </a:p>
        </p:txBody>
      </p:sp>
      <p:sp>
        <p:nvSpPr>
          <p:cNvPr id="4"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extLst>
      <p:ext uri="{BB962C8B-B14F-4D97-AF65-F5344CB8AC3E}">
        <p14:creationId xmlns:p14="http://schemas.microsoft.com/office/powerpoint/2010/main" val="42778265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1447800"/>
            <a:ext cx="8305800" cy="1295400"/>
          </a:xfrm>
        </p:spPr>
        <p:txBody>
          <a:bodyPr>
            <a:normAutofit fontScale="92500"/>
          </a:bodyPr>
          <a:lstStyle/>
          <a:p>
            <a:pPr marL="0" indent="0" algn="ctr">
              <a:buNone/>
            </a:pPr>
            <a:r>
              <a:rPr lang="en-US" sz="3600" dirty="0" smtClean="0"/>
              <a:t>Project preparation ensures activities are identified and completed in the correct order…</a:t>
            </a:r>
          </a:p>
          <a:p>
            <a:pPr marL="0" indent="0" algn="ctr">
              <a:buNone/>
            </a:pPr>
            <a:endParaRPr lang="en-US" dirty="0" smtClean="0"/>
          </a:p>
        </p:txBody>
      </p:sp>
      <p:sp>
        <p:nvSpPr>
          <p:cNvPr id="2" name="Title 1"/>
          <p:cNvSpPr>
            <a:spLocks noGrp="1"/>
          </p:cNvSpPr>
          <p:nvPr>
            <p:ph type="title"/>
          </p:nvPr>
        </p:nvSpPr>
        <p:spPr/>
        <p:txBody>
          <a:bodyPr>
            <a:normAutofit/>
          </a:bodyPr>
          <a:lstStyle/>
          <a:p>
            <a:pPr algn="ctr"/>
            <a:r>
              <a:rPr lang="en-US" sz="4000" smtClean="0"/>
              <a:t>Project Preparation</a:t>
            </a:r>
            <a:endParaRPr lang="en-US" sz="4000" dirty="0"/>
          </a:p>
        </p:txBody>
      </p:sp>
      <p:pic>
        <p:nvPicPr>
          <p:cNvPr id="5" name="Picture 4"/>
          <p:cNvPicPr>
            <a:picLocks/>
          </p:cNvPicPr>
          <p:nvPr/>
        </p:nvPicPr>
        <p:blipFill>
          <a:blip r:embed="rId2" cstate="email">
            <a:extLst>
              <a:ext uri="{28A0092B-C50C-407E-A947-70E740481C1C}">
                <a14:useLocalDpi xmlns:a14="http://schemas.microsoft.com/office/drawing/2010/main"/>
              </a:ext>
            </a:extLst>
          </a:blip>
          <a:stretch>
            <a:fillRect/>
          </a:stretch>
        </p:blipFill>
        <p:spPr>
          <a:xfrm>
            <a:off x="1828800" y="2895600"/>
            <a:ext cx="5257800" cy="3352800"/>
          </a:xfrm>
          <a:prstGeom prst="rect">
            <a:avLst/>
          </a:prstGeom>
          <a:ln>
            <a:noFill/>
          </a:ln>
          <a:effectLst>
            <a:outerShdw blurRad="292100" dist="139700" dir="2700000" algn="tl" rotWithShape="0">
              <a:srgbClr val="333333">
                <a:alpha val="65000"/>
              </a:srgbClr>
            </a:outerShdw>
          </a:effectLst>
        </p:spPr>
      </p:pic>
      <p:sp>
        <p:nvSpPr>
          <p:cNvPr id="6"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extLst>
      <p:ext uri="{BB962C8B-B14F-4D97-AF65-F5344CB8AC3E}">
        <p14:creationId xmlns:p14="http://schemas.microsoft.com/office/powerpoint/2010/main" val="11385879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Autofit/>
          </a:bodyPr>
          <a:lstStyle/>
          <a:p>
            <a:pPr marL="465138" indent="-465138">
              <a:spcBef>
                <a:spcPts val="0"/>
              </a:spcBef>
            </a:pPr>
            <a:r>
              <a:rPr lang="en-US" sz="3600" dirty="0" smtClean="0"/>
              <a:t>Improves activity efficiency:</a:t>
            </a:r>
          </a:p>
          <a:p>
            <a:pPr marL="806450" lvl="1" indent="-349250" algn="l">
              <a:spcBef>
                <a:spcPts val="0"/>
              </a:spcBef>
              <a:buFont typeface="Wingdings" pitchFamily="2" charset="2"/>
              <a:buChar char="ü"/>
            </a:pPr>
            <a:r>
              <a:rPr lang="en-US" sz="2600" dirty="0" smtClean="0">
                <a:solidFill>
                  <a:schemeClr val="tx1"/>
                </a:solidFill>
              </a:rPr>
              <a:t>Lowers cost</a:t>
            </a:r>
          </a:p>
          <a:p>
            <a:pPr marL="806450" lvl="1" indent="-349250" algn="l">
              <a:spcBef>
                <a:spcPts val="0"/>
              </a:spcBef>
              <a:buFont typeface="Wingdings" pitchFamily="2" charset="2"/>
              <a:buChar char="ü"/>
            </a:pPr>
            <a:r>
              <a:rPr lang="en-US" sz="2600" dirty="0" smtClean="0">
                <a:solidFill>
                  <a:schemeClr val="tx1"/>
                </a:solidFill>
              </a:rPr>
              <a:t>Improves productivity</a:t>
            </a:r>
          </a:p>
          <a:p>
            <a:pPr marL="465138" indent="-465138">
              <a:spcBef>
                <a:spcPts val="0"/>
              </a:spcBef>
            </a:pPr>
            <a:r>
              <a:rPr lang="en-US" sz="3600" dirty="0" smtClean="0"/>
              <a:t>Improves activity effectiveness: </a:t>
            </a:r>
          </a:p>
          <a:p>
            <a:pPr marL="806450" lvl="1" indent="-349250" algn="l">
              <a:spcBef>
                <a:spcPts val="0"/>
              </a:spcBef>
              <a:buFont typeface="Wingdings" pitchFamily="2" charset="2"/>
              <a:buChar char="ü"/>
            </a:pPr>
            <a:r>
              <a:rPr lang="en-US" sz="2600" dirty="0" smtClean="0">
                <a:solidFill>
                  <a:schemeClr val="tx1"/>
                </a:solidFill>
              </a:rPr>
              <a:t>Correct number of personnel are trained and available</a:t>
            </a:r>
          </a:p>
          <a:p>
            <a:pPr marL="806450" lvl="1" indent="-349250" algn="l">
              <a:spcBef>
                <a:spcPts val="0"/>
              </a:spcBef>
              <a:buFont typeface="Wingdings" pitchFamily="2" charset="2"/>
              <a:buChar char="ü"/>
            </a:pPr>
            <a:r>
              <a:rPr lang="en-US" sz="2600" dirty="0" smtClean="0">
                <a:solidFill>
                  <a:schemeClr val="tx1"/>
                </a:solidFill>
              </a:rPr>
              <a:t>Correct  types and amounts of equipment are available</a:t>
            </a:r>
          </a:p>
          <a:p>
            <a:pPr marL="806450" lvl="1" indent="-349250" algn="l">
              <a:spcBef>
                <a:spcPts val="0"/>
              </a:spcBef>
              <a:buFont typeface="Wingdings" pitchFamily="2" charset="2"/>
              <a:buChar char="ü"/>
            </a:pPr>
            <a:r>
              <a:rPr lang="en-US" sz="2600" dirty="0" smtClean="0">
                <a:solidFill>
                  <a:schemeClr val="tx1"/>
                </a:solidFill>
              </a:rPr>
              <a:t>Correct types and amounts of materials stocked and ready for use</a:t>
            </a:r>
          </a:p>
        </p:txBody>
      </p:sp>
      <p:sp>
        <p:nvSpPr>
          <p:cNvPr id="2" name="Title 1"/>
          <p:cNvSpPr>
            <a:spLocks noGrp="1"/>
          </p:cNvSpPr>
          <p:nvPr>
            <p:ph type="title"/>
          </p:nvPr>
        </p:nvSpPr>
        <p:spPr/>
        <p:txBody>
          <a:bodyPr>
            <a:normAutofit/>
          </a:bodyPr>
          <a:lstStyle/>
          <a:p>
            <a:r>
              <a:rPr lang="en-US" sz="4000" smtClean="0"/>
              <a:t>Why preparation is important</a:t>
            </a:r>
            <a:endParaRPr lang="en-US" sz="4000" dirty="0"/>
          </a:p>
        </p:txBody>
      </p:sp>
      <p:sp>
        <p:nvSpPr>
          <p:cNvPr id="5"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extLst>
      <p:ext uri="{BB962C8B-B14F-4D97-AF65-F5344CB8AC3E}">
        <p14:creationId xmlns:p14="http://schemas.microsoft.com/office/powerpoint/2010/main" val="24693909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33400" y="1708705"/>
            <a:ext cx="8077200" cy="4419600"/>
          </a:xfrm>
        </p:spPr>
        <p:txBody>
          <a:bodyPr>
            <a:noAutofit/>
          </a:bodyPr>
          <a:lstStyle/>
          <a:p>
            <a:pPr marL="465138" indent="-465138">
              <a:spcBef>
                <a:spcPts val="0"/>
              </a:spcBef>
            </a:pPr>
            <a:r>
              <a:rPr lang="en-US" sz="3600" dirty="0" smtClean="0"/>
              <a:t>Minimizes Environmental Impacts:</a:t>
            </a:r>
          </a:p>
          <a:p>
            <a:pPr marL="914400" lvl="1" indent="-457200" algn="l">
              <a:spcBef>
                <a:spcPts val="0"/>
              </a:spcBef>
              <a:buFont typeface="Wingdings" pitchFamily="2" charset="2"/>
              <a:buChar char="ü"/>
            </a:pPr>
            <a:r>
              <a:rPr lang="en-US" sz="2600" dirty="0" smtClean="0">
                <a:solidFill>
                  <a:schemeClr val="tx1"/>
                </a:solidFill>
              </a:rPr>
              <a:t>Hydraulic Studies are completed</a:t>
            </a:r>
          </a:p>
          <a:p>
            <a:pPr marL="914400" lvl="1" indent="-457200" algn="l">
              <a:spcBef>
                <a:spcPts val="0"/>
              </a:spcBef>
              <a:buFont typeface="Wingdings" pitchFamily="2" charset="2"/>
              <a:buChar char="ü"/>
            </a:pPr>
            <a:r>
              <a:rPr lang="en-US" sz="2600" dirty="0" smtClean="0">
                <a:solidFill>
                  <a:schemeClr val="tx1"/>
                </a:solidFill>
              </a:rPr>
              <a:t>Permits are obtained</a:t>
            </a:r>
          </a:p>
          <a:p>
            <a:pPr marL="914400" lvl="1" indent="-457200" algn="l">
              <a:spcBef>
                <a:spcPts val="0"/>
              </a:spcBef>
              <a:buFont typeface="Wingdings" pitchFamily="2" charset="2"/>
              <a:buChar char="ü"/>
            </a:pPr>
            <a:r>
              <a:rPr lang="en-US" sz="2600" dirty="0" smtClean="0">
                <a:solidFill>
                  <a:schemeClr val="tx1"/>
                </a:solidFill>
              </a:rPr>
              <a:t>Erosion &amp; Sedimentation controls are available </a:t>
            </a:r>
          </a:p>
          <a:p>
            <a:pPr marL="465138" indent="-465138">
              <a:spcBef>
                <a:spcPts val="0"/>
              </a:spcBef>
            </a:pPr>
            <a:r>
              <a:rPr lang="en-US" sz="3600" dirty="0" smtClean="0"/>
              <a:t>Improves Safety:</a:t>
            </a:r>
          </a:p>
          <a:p>
            <a:pPr marL="914400" lvl="1" indent="-457200" algn="l">
              <a:spcBef>
                <a:spcPts val="0"/>
              </a:spcBef>
              <a:buFont typeface="Wingdings" pitchFamily="2" charset="2"/>
              <a:buChar char="ü"/>
            </a:pPr>
            <a:r>
              <a:rPr lang="en-US" sz="2600" dirty="0" smtClean="0">
                <a:solidFill>
                  <a:schemeClr val="tx1"/>
                </a:solidFill>
              </a:rPr>
              <a:t>Work Zone Traffic Control plans are established</a:t>
            </a:r>
          </a:p>
          <a:p>
            <a:pPr marL="914400" lvl="1" indent="-457200" algn="l">
              <a:spcBef>
                <a:spcPts val="0"/>
              </a:spcBef>
              <a:buFont typeface="Wingdings" pitchFamily="2" charset="2"/>
              <a:buChar char="ü"/>
            </a:pPr>
            <a:r>
              <a:rPr lang="en-US" sz="2600" dirty="0" smtClean="0">
                <a:solidFill>
                  <a:schemeClr val="tx1"/>
                </a:solidFill>
              </a:rPr>
              <a:t>Identifies and addresses jobsite safety concerns</a:t>
            </a:r>
          </a:p>
        </p:txBody>
      </p:sp>
      <p:sp>
        <p:nvSpPr>
          <p:cNvPr id="2" name="Title 1"/>
          <p:cNvSpPr>
            <a:spLocks noGrp="1"/>
          </p:cNvSpPr>
          <p:nvPr>
            <p:ph type="title"/>
          </p:nvPr>
        </p:nvSpPr>
        <p:spPr/>
        <p:txBody>
          <a:bodyPr/>
          <a:lstStyle/>
          <a:p>
            <a:r>
              <a:rPr lang="en-US" smtClean="0"/>
              <a:t>Why preparation is important</a:t>
            </a:r>
            <a:endParaRPr lang="en-US" dirty="0"/>
          </a:p>
        </p:txBody>
      </p:sp>
      <p:sp>
        <p:nvSpPr>
          <p:cNvPr id="5"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extLst>
      <p:ext uri="{BB962C8B-B14F-4D97-AF65-F5344CB8AC3E}">
        <p14:creationId xmlns:p14="http://schemas.microsoft.com/office/powerpoint/2010/main" val="25866147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754618078"/>
              </p:ext>
            </p:extLst>
          </p:nvPr>
        </p:nvGraphicFramePr>
        <p:xfrm>
          <a:off x="533400" y="1143000"/>
          <a:ext cx="7924800" cy="50411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normAutofit/>
          </a:bodyPr>
          <a:lstStyle/>
          <a:p>
            <a:r>
              <a:rPr lang="en-US" sz="4000" smtClean="0"/>
              <a:t>Project Preparation Time Frames</a:t>
            </a:r>
            <a:endParaRPr lang="en-US" sz="4000" dirty="0"/>
          </a:p>
        </p:txBody>
      </p:sp>
      <p:sp>
        <p:nvSpPr>
          <p:cNvPr id="5"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extLst>
      <p:ext uri="{BB962C8B-B14F-4D97-AF65-F5344CB8AC3E}">
        <p14:creationId xmlns:p14="http://schemas.microsoft.com/office/powerpoint/2010/main" val="32774033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hlinkClick r:id="rId3" action="ppaction://hlinkfile"/>
          </p:cNvPr>
          <p:cNvSpPr txBox="1"/>
          <p:nvPr/>
        </p:nvSpPr>
        <p:spPr>
          <a:xfrm>
            <a:off x="4895849" y="2831068"/>
            <a:ext cx="3536951" cy="369332"/>
          </a:xfrm>
          <a:prstGeom prst="rect">
            <a:avLst/>
          </a:prstGeom>
          <a:noFill/>
        </p:spPr>
        <p:txBody>
          <a:bodyPr wrap="square" rtlCol="0">
            <a:spAutoFit/>
          </a:bodyPr>
          <a:lstStyle/>
          <a:p>
            <a:pPr algn="ctr"/>
            <a:r>
              <a:rPr lang="en-US" dirty="0" smtClean="0"/>
              <a:t>Authorization to Enter form M-666</a:t>
            </a:r>
            <a:endParaRPr lang="en-US" dirty="0"/>
          </a:p>
        </p:txBody>
      </p:sp>
      <p:sp>
        <p:nvSpPr>
          <p:cNvPr id="2" name="Title 1"/>
          <p:cNvSpPr>
            <a:spLocks noGrp="1"/>
          </p:cNvSpPr>
          <p:nvPr>
            <p:ph type="ctrTitle"/>
          </p:nvPr>
        </p:nvSpPr>
        <p:spPr/>
        <p:txBody>
          <a:bodyPr>
            <a:normAutofit/>
          </a:bodyPr>
          <a:lstStyle/>
          <a:p>
            <a:r>
              <a:rPr lang="en-US" smtClean="0"/>
              <a:t>Long-range </a:t>
            </a:r>
            <a:br>
              <a:rPr lang="en-US" smtClean="0"/>
            </a:br>
            <a:r>
              <a:rPr lang="en-US" smtClean="0"/>
              <a:t>Preparatory Activities</a:t>
            </a:r>
            <a:endParaRPr lang="en-US" dirty="0"/>
          </a:p>
        </p:txBody>
      </p:sp>
      <p:sp>
        <p:nvSpPr>
          <p:cNvPr id="3" name="Content Placeholder 2"/>
          <p:cNvSpPr>
            <a:spLocks noGrp="1"/>
          </p:cNvSpPr>
          <p:nvPr>
            <p:ph type="subTitle" idx="1"/>
          </p:nvPr>
        </p:nvSpPr>
        <p:spPr>
          <a:xfrm>
            <a:off x="533400" y="2438400"/>
            <a:ext cx="4343400" cy="3962400"/>
          </a:xfrm>
        </p:spPr>
        <p:txBody>
          <a:bodyPr>
            <a:normAutofit fontScale="47500" lnSpcReduction="20000"/>
          </a:bodyPr>
          <a:lstStyle/>
          <a:p>
            <a:pPr marL="465138" indent="-465138">
              <a:buFont typeface="+mj-lt"/>
              <a:buAutoNum type="arabicPeriod"/>
            </a:pPr>
            <a:r>
              <a:rPr lang="en-US" sz="3800" dirty="0" smtClean="0"/>
              <a:t>Conduct site visit to determine:</a:t>
            </a:r>
          </a:p>
          <a:p>
            <a:pPr marL="731520" lvl="2" indent="-274320" algn="l">
              <a:buFont typeface="Arial" pitchFamily="34" charset="0"/>
              <a:buChar char="•"/>
            </a:pPr>
            <a:r>
              <a:rPr lang="en-US" sz="3200" dirty="0" smtClean="0">
                <a:solidFill>
                  <a:schemeClr val="tx1"/>
                </a:solidFill>
              </a:rPr>
              <a:t>Existing condition</a:t>
            </a:r>
          </a:p>
          <a:p>
            <a:pPr marL="731520" lvl="2" indent="-274320" algn="l">
              <a:buFont typeface="Arial" pitchFamily="34" charset="0"/>
              <a:buChar char="•"/>
            </a:pPr>
            <a:r>
              <a:rPr lang="en-US" sz="3200" dirty="0" smtClean="0">
                <a:solidFill>
                  <a:schemeClr val="tx1"/>
                </a:solidFill>
              </a:rPr>
              <a:t>Appropriate response to condition</a:t>
            </a:r>
          </a:p>
          <a:p>
            <a:pPr marL="1082675" lvl="3" indent="-276225" algn="l">
              <a:buFont typeface="Wingdings" pitchFamily="2" charset="2"/>
              <a:buChar char="ü"/>
            </a:pPr>
            <a:r>
              <a:rPr lang="en-US" sz="2500" dirty="0" smtClean="0">
                <a:solidFill>
                  <a:schemeClr val="tx1"/>
                </a:solidFill>
              </a:rPr>
              <a:t>Clean pipe</a:t>
            </a:r>
          </a:p>
          <a:p>
            <a:pPr marL="1082675" lvl="3" indent="-276225" algn="l">
              <a:buFont typeface="Wingdings" pitchFamily="2" charset="2"/>
              <a:buChar char="ü"/>
            </a:pPr>
            <a:r>
              <a:rPr lang="en-US" sz="2500" dirty="0" smtClean="0">
                <a:solidFill>
                  <a:schemeClr val="tx1"/>
                </a:solidFill>
              </a:rPr>
              <a:t>Replace pipe</a:t>
            </a:r>
          </a:p>
          <a:p>
            <a:pPr marL="731520" lvl="2" indent="-274320" algn="l">
              <a:buFont typeface="Arial" pitchFamily="34" charset="0"/>
              <a:buChar char="•"/>
            </a:pPr>
            <a:r>
              <a:rPr lang="en-US" sz="3600" dirty="0" smtClean="0">
                <a:solidFill>
                  <a:schemeClr val="tx1"/>
                </a:solidFill>
              </a:rPr>
              <a:t>Identify potential environmental impacts</a:t>
            </a:r>
          </a:p>
          <a:p>
            <a:pPr marL="1082675" lvl="3" indent="-276225" algn="l">
              <a:buFont typeface="Wingdings" pitchFamily="2" charset="2"/>
              <a:buChar char="ü"/>
            </a:pPr>
            <a:r>
              <a:rPr lang="en-US" sz="2500" dirty="0" smtClean="0">
                <a:solidFill>
                  <a:schemeClr val="tx1"/>
                </a:solidFill>
              </a:rPr>
              <a:t>Proximity to streams</a:t>
            </a:r>
          </a:p>
          <a:p>
            <a:pPr marL="1082675" lvl="3" indent="-276225" algn="l">
              <a:buFont typeface="Wingdings" pitchFamily="2" charset="2"/>
              <a:buChar char="ü"/>
            </a:pPr>
            <a:r>
              <a:rPr lang="en-US" sz="2500" dirty="0" smtClean="0">
                <a:solidFill>
                  <a:schemeClr val="tx1"/>
                </a:solidFill>
              </a:rPr>
              <a:t>Historical values</a:t>
            </a:r>
          </a:p>
          <a:p>
            <a:pPr marL="731520" lvl="2" indent="-274320" algn="l">
              <a:buFont typeface="Arial" pitchFamily="34" charset="0"/>
              <a:buChar char="•"/>
            </a:pPr>
            <a:r>
              <a:rPr lang="en-US" sz="3600" dirty="0" smtClean="0">
                <a:solidFill>
                  <a:schemeClr val="tx1"/>
                </a:solidFill>
              </a:rPr>
              <a:t>Identify the limits of work</a:t>
            </a:r>
          </a:p>
          <a:p>
            <a:pPr marL="1082675" lvl="3" indent="-276225" algn="l">
              <a:buFont typeface="Wingdings" pitchFamily="2" charset="2"/>
              <a:buChar char="ü"/>
            </a:pPr>
            <a:r>
              <a:rPr lang="en-US" sz="2500" dirty="0" smtClean="0">
                <a:solidFill>
                  <a:schemeClr val="tx1"/>
                </a:solidFill>
              </a:rPr>
              <a:t>Length of pipe</a:t>
            </a:r>
          </a:p>
          <a:p>
            <a:pPr marL="1082675" lvl="3" indent="-276225" algn="l">
              <a:buFont typeface="Wingdings" pitchFamily="2" charset="2"/>
              <a:buChar char="ü"/>
            </a:pPr>
            <a:r>
              <a:rPr lang="en-US" sz="2500" dirty="0" smtClean="0">
                <a:solidFill>
                  <a:schemeClr val="tx1"/>
                </a:solidFill>
              </a:rPr>
              <a:t>Inlets or headwalls</a:t>
            </a:r>
          </a:p>
          <a:p>
            <a:pPr marL="1082675" lvl="3" indent="-276225" algn="l">
              <a:buFont typeface="Wingdings" pitchFamily="2" charset="2"/>
              <a:buChar char="ü"/>
            </a:pPr>
            <a:r>
              <a:rPr lang="en-US" sz="2500" dirty="0" smtClean="0">
                <a:solidFill>
                  <a:schemeClr val="tx1"/>
                </a:solidFill>
              </a:rPr>
              <a:t>Type pipe</a:t>
            </a:r>
          </a:p>
          <a:p>
            <a:pPr marL="1371600" lvl="6" indent="-233363" algn="l">
              <a:buFont typeface="Courier New" pitchFamily="49" charset="0"/>
              <a:buChar char="o"/>
            </a:pPr>
            <a:r>
              <a:rPr lang="en-US" sz="2200" dirty="0" smtClean="0">
                <a:solidFill>
                  <a:schemeClr val="tx1"/>
                </a:solidFill>
              </a:rPr>
              <a:t>Corrugated plastic</a:t>
            </a:r>
          </a:p>
          <a:p>
            <a:pPr marL="1371600" lvl="6" indent="-233363" algn="l">
              <a:buFont typeface="Courier New" pitchFamily="49" charset="0"/>
              <a:buChar char="o"/>
            </a:pPr>
            <a:r>
              <a:rPr lang="en-US" sz="2200" dirty="0" smtClean="0">
                <a:solidFill>
                  <a:schemeClr val="tx1"/>
                </a:solidFill>
              </a:rPr>
              <a:t>Reinforced concrete</a:t>
            </a:r>
          </a:p>
          <a:p>
            <a:pPr marL="1371600" lvl="6" indent="-233363" algn="l">
              <a:buFont typeface="Courier New" pitchFamily="49" charset="0"/>
              <a:buChar char="o"/>
            </a:pPr>
            <a:r>
              <a:rPr lang="en-US" sz="2200" dirty="0" smtClean="0">
                <a:solidFill>
                  <a:schemeClr val="tx1"/>
                </a:solidFill>
              </a:rPr>
              <a:t>Corrugated metal </a:t>
            </a:r>
          </a:p>
          <a:p>
            <a:pPr marL="1371600" lvl="6" indent="-233363" algn="l">
              <a:buFont typeface="Courier New" pitchFamily="49" charset="0"/>
              <a:buChar char="o"/>
            </a:pPr>
            <a:r>
              <a:rPr lang="en-US" sz="2200" dirty="0" smtClean="0">
                <a:solidFill>
                  <a:schemeClr val="tx1"/>
                </a:solidFill>
              </a:rPr>
              <a:t>Round or elliptical </a:t>
            </a:r>
            <a:endParaRPr lang="en-US" dirty="0" smtClean="0">
              <a:solidFill>
                <a:schemeClr val="tx1"/>
              </a:solidFill>
            </a:endParaRPr>
          </a:p>
        </p:txBody>
      </p:sp>
      <p:pic>
        <p:nvPicPr>
          <p:cNvPr id="74753" name="Picture 1" descr="C:\Users\Admin\Desktop\photos\mhm photos 2\DSCN007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6800" y="3346166"/>
            <a:ext cx="3556000" cy="2667000"/>
          </a:xfrm>
          <a:prstGeom prst="rect">
            <a:avLst/>
          </a:prstGeom>
          <a:ln>
            <a:noFill/>
          </a:ln>
          <a:effectLst>
            <a:outerShdw blurRad="292100" dist="139700" dir="2700000" algn="tl" rotWithShape="0">
              <a:srgbClr val="333333">
                <a:alpha val="65000"/>
              </a:srgbClr>
            </a:outerShdw>
          </a:effectLst>
        </p:spPr>
      </p:pic>
      <p:sp>
        <p:nvSpPr>
          <p:cNvPr id="7"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extLst>
      <p:ext uri="{BB962C8B-B14F-4D97-AF65-F5344CB8AC3E}">
        <p14:creationId xmlns:p14="http://schemas.microsoft.com/office/powerpoint/2010/main" val="8733571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9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5999" y="304800"/>
            <a:ext cx="4814341" cy="624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marL="463550" indent="-463550"/>
            <a:r>
              <a:rPr lang="en-US" dirty="0" smtClean="0">
                <a:effectLst>
                  <a:outerShdw blurRad="38100" dist="38100" dir="2700000" algn="tl">
                    <a:srgbClr val="000000">
                      <a:alpha val="43137"/>
                    </a:srgbClr>
                  </a:outerShdw>
                </a:effectLst>
              </a:rPr>
              <a:t>Navigate from slide to slide using the navigation arrows in the lower right hand corner of the slide.</a:t>
            </a:r>
          </a:p>
          <a:p>
            <a:pPr marL="463550" indent="-463550"/>
            <a:r>
              <a:rPr lang="en-US" dirty="0" smtClean="0">
                <a:effectLst>
                  <a:outerShdw blurRad="38100" dist="38100" dir="2700000" algn="tl">
                    <a:srgbClr val="000000">
                      <a:alpha val="43137"/>
                    </a:srgbClr>
                  </a:outerShdw>
                </a:effectLst>
              </a:rPr>
              <a:t>Return to the module selector slide at any time by clicking on the training logo in the lower left-hand corner.</a:t>
            </a:r>
          </a:p>
          <a:p>
            <a:pPr marL="463550" indent="-463550"/>
            <a:r>
              <a:rPr lang="en-US" dirty="0" smtClean="0">
                <a:effectLst>
                  <a:glow rad="139700">
                    <a:schemeClr val="accent2">
                      <a:satMod val="175000"/>
                      <a:alpha val="40000"/>
                    </a:schemeClr>
                  </a:glow>
                  <a:outerShdw blurRad="38100" dist="38100" dir="2700000" algn="tl">
                    <a:srgbClr val="000000">
                      <a:alpha val="43137"/>
                    </a:srgbClr>
                  </a:outerShdw>
                </a:effectLst>
                <a:hlinkClick r:id="rId3" action="ppaction://hlinksldjump"/>
              </a:rPr>
              <a:t>Click any text in this highlighted field to view the corresponding text or graphics</a:t>
            </a:r>
            <a:endParaRPr lang="en-US" dirty="0">
              <a:effectLst>
                <a:glow rad="139700">
                  <a:schemeClr val="accent2">
                    <a:satMod val="175000"/>
                    <a:alpha val="40000"/>
                  </a:schemeClr>
                </a:glow>
                <a:outerShdw blurRad="38100" dist="38100" dir="2700000" algn="tl">
                  <a:srgbClr val="000000">
                    <a:alpha val="43137"/>
                  </a:srgbClr>
                </a:outerShdw>
              </a:effectLst>
            </a:endParaRPr>
          </a:p>
        </p:txBody>
      </p:sp>
      <p:sp>
        <p:nvSpPr>
          <p:cNvPr id="3" name="Title 2"/>
          <p:cNvSpPr>
            <a:spLocks noGrp="1"/>
          </p:cNvSpPr>
          <p:nvPr>
            <p:ph type="title"/>
          </p:nvPr>
        </p:nvSpPr>
        <p:spPr/>
        <p:txBody>
          <a:bodyPr>
            <a:normAutofit/>
          </a:bodyPr>
          <a:lstStyle/>
          <a:p>
            <a:r>
              <a:rPr lang="en-US" dirty="0" smtClean="0">
                <a:effectLst>
                  <a:outerShdw blurRad="38100" dist="38100" dir="2700000" algn="tl">
                    <a:srgbClr val="000000">
                      <a:alpha val="43137"/>
                    </a:srgbClr>
                  </a:outerShdw>
                </a:effectLst>
              </a:rPr>
              <a:t>How to use this training</a:t>
            </a:r>
            <a:endParaRPr lang="en-US" dirty="0">
              <a:effectLst>
                <a:outerShdw blurRad="38100" dist="38100" dir="2700000" algn="tl">
                  <a:srgbClr val="000000">
                    <a:alpha val="43137"/>
                  </a:srgbClr>
                </a:outerShdw>
              </a:effectLst>
            </a:endParaRPr>
          </a:p>
        </p:txBody>
      </p:sp>
      <p:sp>
        <p:nvSpPr>
          <p:cNvPr id="5" name="Title 4"/>
          <p:cNvSpPr txBox="1">
            <a:spLocks/>
          </p:cNvSpPr>
          <p:nvPr/>
        </p:nvSpPr>
        <p:spPr>
          <a:xfrm>
            <a:off x="-152400" y="6285582"/>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introduction</a:t>
            </a:r>
            <a:endParaRPr lang="en-US" sz="1100" b="0" spc="0" dirty="0">
              <a:effectLst/>
            </a:endParaRPr>
          </a:p>
        </p:txBody>
      </p:sp>
    </p:spTree>
    <p:extLst>
      <p:ext uri="{BB962C8B-B14F-4D97-AF65-F5344CB8AC3E}">
        <p14:creationId xmlns:p14="http://schemas.microsoft.com/office/powerpoint/2010/main" val="40804826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mtClean="0"/>
              <a:t>Long-range </a:t>
            </a:r>
            <a:br>
              <a:rPr lang="en-US" smtClean="0"/>
            </a:br>
            <a:r>
              <a:rPr lang="en-US" smtClean="0"/>
              <a:t>Preparatory Activities</a:t>
            </a:r>
            <a:endParaRPr lang="en-US" dirty="0"/>
          </a:p>
        </p:txBody>
      </p:sp>
      <p:sp>
        <p:nvSpPr>
          <p:cNvPr id="3" name="Content Placeholder 2"/>
          <p:cNvSpPr>
            <a:spLocks noGrp="1"/>
          </p:cNvSpPr>
          <p:nvPr>
            <p:ph type="subTitle" idx="1"/>
          </p:nvPr>
        </p:nvSpPr>
        <p:spPr/>
        <p:txBody>
          <a:bodyPr>
            <a:normAutofit fontScale="62500" lnSpcReduction="20000"/>
          </a:bodyPr>
          <a:lstStyle/>
          <a:p>
            <a:pPr marL="465138" indent="-465138">
              <a:buFont typeface="+mj-lt"/>
              <a:buAutoNum type="arabicPeriod" startAt="2"/>
            </a:pPr>
            <a:r>
              <a:rPr lang="en-US" dirty="0" smtClean="0"/>
              <a:t>Prepare hydraulic studies if required</a:t>
            </a:r>
          </a:p>
          <a:p>
            <a:pPr marL="682625" lvl="1" indent="-225425" algn="l">
              <a:buFont typeface="Arial" pitchFamily="34" charset="0"/>
              <a:buChar char="•"/>
            </a:pPr>
            <a:r>
              <a:rPr lang="en-US" dirty="0" smtClean="0">
                <a:solidFill>
                  <a:schemeClr val="tx1"/>
                </a:solidFill>
              </a:rPr>
              <a:t>If changing pipe size or current pipe appears to be inadequate, request a hydraulic study through the Engineering District</a:t>
            </a:r>
          </a:p>
          <a:p>
            <a:pPr marL="465138" indent="-465138">
              <a:buFont typeface="+mj-lt"/>
              <a:buAutoNum type="arabicPeriod" startAt="3"/>
            </a:pPr>
            <a:r>
              <a:rPr lang="en-US" dirty="0" smtClean="0"/>
              <a:t>Secure environmental permits as required</a:t>
            </a:r>
          </a:p>
          <a:p>
            <a:pPr marL="682625" lvl="1" indent="-225425" algn="l">
              <a:buFont typeface="Arial" pitchFamily="34" charset="0"/>
              <a:buChar char="•"/>
            </a:pPr>
            <a:r>
              <a:rPr lang="en-US" dirty="0" smtClean="0">
                <a:solidFill>
                  <a:schemeClr val="tx1"/>
                </a:solidFill>
              </a:rPr>
              <a:t>When environmental permits are required, work with the Engineering District </a:t>
            </a:r>
          </a:p>
          <a:p>
            <a:pPr marL="465138" indent="-465138">
              <a:buFont typeface="+mj-lt"/>
              <a:buAutoNum type="arabicPeriod" startAt="4"/>
            </a:pPr>
            <a:r>
              <a:rPr lang="en-US" dirty="0" smtClean="0"/>
              <a:t>Identify stakeholders affected by the activity</a:t>
            </a:r>
          </a:p>
          <a:p>
            <a:pPr lvl="1" algn="l">
              <a:buFont typeface="Arial" pitchFamily="34" charset="0"/>
              <a:buChar char="•"/>
            </a:pPr>
            <a:r>
              <a:rPr lang="en-US" dirty="0" smtClean="0">
                <a:solidFill>
                  <a:schemeClr val="tx1"/>
                </a:solidFill>
              </a:rPr>
              <a:t>   Adjacent property owners</a:t>
            </a:r>
          </a:p>
          <a:p>
            <a:pPr lvl="1" algn="l">
              <a:buFont typeface="Arial" pitchFamily="34" charset="0"/>
              <a:buChar char="•"/>
            </a:pPr>
            <a:r>
              <a:rPr lang="en-US" dirty="0" smtClean="0">
                <a:solidFill>
                  <a:schemeClr val="tx1"/>
                </a:solidFill>
              </a:rPr>
              <a:t>   Businesses</a:t>
            </a:r>
          </a:p>
          <a:p>
            <a:pPr lvl="1" algn="l">
              <a:buFont typeface="Arial" pitchFamily="34" charset="0"/>
              <a:buChar char="•"/>
            </a:pPr>
            <a:r>
              <a:rPr lang="en-US" dirty="0" smtClean="0">
                <a:solidFill>
                  <a:schemeClr val="tx1"/>
                </a:solidFill>
              </a:rPr>
              <a:t>   Municipalities</a:t>
            </a:r>
          </a:p>
          <a:p>
            <a:pPr lvl="1" algn="l">
              <a:buFont typeface="Arial" pitchFamily="34" charset="0"/>
              <a:buChar char="•"/>
            </a:pPr>
            <a:r>
              <a:rPr lang="en-US" dirty="0" smtClean="0">
                <a:solidFill>
                  <a:schemeClr val="tx1"/>
                </a:solidFill>
              </a:rPr>
              <a:t>   Department of Environmental Protection (DEP)</a:t>
            </a:r>
          </a:p>
          <a:p>
            <a:pPr lvl="1" algn="l">
              <a:buFont typeface="Arial" pitchFamily="34" charset="0"/>
              <a:buChar char="•"/>
            </a:pPr>
            <a:r>
              <a:rPr lang="en-US" dirty="0" smtClean="0">
                <a:solidFill>
                  <a:schemeClr val="tx1"/>
                </a:solidFill>
              </a:rPr>
              <a:t>   U.S. Army Corps of Engineers</a:t>
            </a:r>
          </a:p>
          <a:p>
            <a:pPr lvl="1" algn="l">
              <a:buFont typeface="Arial" pitchFamily="34" charset="0"/>
              <a:buChar char="•"/>
            </a:pPr>
            <a:r>
              <a:rPr lang="en-US" dirty="0" smtClean="0">
                <a:solidFill>
                  <a:schemeClr val="tx1"/>
                </a:solidFill>
              </a:rPr>
              <a:t>   Soil Conservation Offices</a:t>
            </a:r>
          </a:p>
        </p:txBody>
      </p:sp>
      <p:sp>
        <p:nvSpPr>
          <p:cNvPr id="5"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extLst>
      <p:ext uri="{BB962C8B-B14F-4D97-AF65-F5344CB8AC3E}">
        <p14:creationId xmlns:p14="http://schemas.microsoft.com/office/powerpoint/2010/main" val="9910245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mtClean="0"/>
              <a:t>Intermediate-range Preparatory Activities</a:t>
            </a:r>
            <a:endParaRPr lang="en-US" dirty="0"/>
          </a:p>
        </p:txBody>
      </p:sp>
      <p:sp>
        <p:nvSpPr>
          <p:cNvPr id="3" name="Content Placeholder 2"/>
          <p:cNvSpPr>
            <a:spLocks noGrp="1"/>
          </p:cNvSpPr>
          <p:nvPr>
            <p:ph type="subTitle" idx="1"/>
          </p:nvPr>
        </p:nvSpPr>
        <p:spPr>
          <a:xfrm>
            <a:off x="304800" y="2218597"/>
            <a:ext cx="4724400" cy="3877403"/>
          </a:xfrm>
        </p:spPr>
        <p:txBody>
          <a:bodyPr>
            <a:noAutofit/>
          </a:bodyPr>
          <a:lstStyle/>
          <a:p>
            <a:pPr marL="342900" indent="-342900">
              <a:spcBef>
                <a:spcPts val="0"/>
              </a:spcBef>
              <a:buFont typeface="+mj-lt"/>
              <a:buAutoNum type="arabicPeriod"/>
            </a:pPr>
            <a:r>
              <a:rPr lang="en-US" sz="2000" dirty="0" smtClean="0"/>
              <a:t>Determine and procure materials for activity</a:t>
            </a:r>
          </a:p>
          <a:p>
            <a:pPr marL="685800" lvl="1" indent="-238125" algn="l">
              <a:spcBef>
                <a:spcPts val="0"/>
              </a:spcBef>
              <a:buFont typeface="Arial" pitchFamily="34" charset="0"/>
              <a:buChar char="•"/>
              <a:tabLst>
                <a:tab pos="914400" algn="l"/>
              </a:tabLst>
            </a:pPr>
            <a:r>
              <a:rPr lang="en-US" sz="2000" dirty="0" smtClean="0">
                <a:solidFill>
                  <a:schemeClr val="tx1"/>
                </a:solidFill>
              </a:rPr>
              <a:t>Pipe</a:t>
            </a:r>
          </a:p>
          <a:p>
            <a:pPr marL="685800" lvl="1" indent="-238125" algn="l">
              <a:spcBef>
                <a:spcPts val="0"/>
              </a:spcBef>
              <a:buFont typeface="Arial" pitchFamily="34" charset="0"/>
              <a:buChar char="•"/>
              <a:tabLst>
                <a:tab pos="914400" algn="l"/>
              </a:tabLst>
            </a:pPr>
            <a:r>
              <a:rPr lang="en-US" sz="2000" dirty="0" smtClean="0">
                <a:solidFill>
                  <a:schemeClr val="tx1"/>
                </a:solidFill>
              </a:rPr>
              <a:t>Aggregate</a:t>
            </a:r>
          </a:p>
          <a:p>
            <a:pPr marL="685800" lvl="1" indent="-238125" algn="l">
              <a:spcBef>
                <a:spcPts val="0"/>
              </a:spcBef>
              <a:buFont typeface="Arial" pitchFamily="34" charset="0"/>
              <a:buChar char="•"/>
              <a:tabLst>
                <a:tab pos="914400" algn="l"/>
              </a:tabLst>
            </a:pPr>
            <a:r>
              <a:rPr lang="en-US" sz="2000" dirty="0" smtClean="0">
                <a:solidFill>
                  <a:schemeClr val="tx1"/>
                </a:solidFill>
              </a:rPr>
              <a:t>E&amp;S controls</a:t>
            </a:r>
          </a:p>
          <a:p>
            <a:pPr marL="685800" lvl="1" indent="-238125" algn="l">
              <a:spcBef>
                <a:spcPts val="0"/>
              </a:spcBef>
              <a:buFont typeface="Arial" pitchFamily="34" charset="0"/>
              <a:buChar char="•"/>
              <a:tabLst>
                <a:tab pos="914400" algn="l"/>
              </a:tabLst>
            </a:pPr>
            <a:r>
              <a:rPr lang="en-US" sz="2000" dirty="0" smtClean="0">
                <a:solidFill>
                  <a:schemeClr val="tx1"/>
                </a:solidFill>
              </a:rPr>
              <a:t>Trench restoration material</a:t>
            </a:r>
          </a:p>
          <a:p>
            <a:pPr lvl="1" indent="-117475" algn="l">
              <a:spcBef>
                <a:spcPts val="0"/>
              </a:spcBef>
              <a:buFont typeface="Arial" pitchFamily="34" charset="0"/>
              <a:buChar char="•"/>
              <a:tabLst>
                <a:tab pos="914400" algn="l"/>
              </a:tabLst>
            </a:pPr>
            <a:endParaRPr lang="en-US" sz="2000" dirty="0" smtClean="0"/>
          </a:p>
          <a:p>
            <a:pPr marL="342900" indent="-342900">
              <a:spcBef>
                <a:spcPts val="0"/>
              </a:spcBef>
              <a:buFont typeface="+mj-lt"/>
              <a:buAutoNum type="arabicPeriod" startAt="2"/>
            </a:pPr>
            <a:r>
              <a:rPr lang="en-US" sz="2000" dirty="0" smtClean="0"/>
              <a:t>Determine specialized equipment availability</a:t>
            </a:r>
          </a:p>
          <a:p>
            <a:pPr marL="685800" lvl="1" indent="-228600" algn="l">
              <a:spcBef>
                <a:spcPts val="0"/>
              </a:spcBef>
              <a:buFont typeface="Arial" pitchFamily="34" charset="0"/>
              <a:buChar char="•"/>
              <a:tabLst>
                <a:tab pos="465138" algn="l"/>
              </a:tabLst>
            </a:pPr>
            <a:r>
              <a:rPr lang="en-US" sz="2000" dirty="0" smtClean="0">
                <a:solidFill>
                  <a:schemeClr val="tx1"/>
                </a:solidFill>
              </a:rPr>
              <a:t>Excavator</a:t>
            </a:r>
          </a:p>
          <a:p>
            <a:pPr marL="685800" lvl="1" indent="-228600" algn="l">
              <a:spcBef>
                <a:spcPts val="0"/>
              </a:spcBef>
              <a:buFont typeface="Arial" pitchFamily="34" charset="0"/>
              <a:buChar char="•"/>
              <a:tabLst>
                <a:tab pos="465138" algn="l"/>
              </a:tabLst>
            </a:pPr>
            <a:r>
              <a:rPr lang="en-US" sz="2000" dirty="0" smtClean="0">
                <a:solidFill>
                  <a:schemeClr val="tx1"/>
                </a:solidFill>
              </a:rPr>
              <a:t>Compactors</a:t>
            </a:r>
            <a:endParaRPr lang="en-US" sz="2000" dirty="0" smtClean="0"/>
          </a:p>
        </p:txBody>
      </p:sp>
      <p:pic>
        <p:nvPicPr>
          <p:cNvPr id="72705" name="Picture 1" descr="C:\Users\Admin\Desktop\photos\mhm photos 2\DSCN007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0600" y="2895600"/>
            <a:ext cx="3276600" cy="2457450"/>
          </a:xfrm>
          <a:prstGeom prst="rect">
            <a:avLst/>
          </a:prstGeom>
          <a:ln>
            <a:noFill/>
          </a:ln>
          <a:effectLst>
            <a:outerShdw blurRad="292100" dist="139700" dir="2700000" algn="tl" rotWithShape="0">
              <a:srgbClr val="333333">
                <a:alpha val="65000"/>
              </a:srgbClr>
            </a:outerShdw>
          </a:effectLst>
        </p:spPr>
      </p:pic>
      <p:sp>
        <p:nvSpPr>
          <p:cNvPr id="6"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extLst>
      <p:ext uri="{BB962C8B-B14F-4D97-AF65-F5344CB8AC3E}">
        <p14:creationId xmlns:p14="http://schemas.microsoft.com/office/powerpoint/2010/main" val="36827004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mtClean="0"/>
              <a:t>Intermediate-range Preparatory Activities</a:t>
            </a:r>
            <a:endParaRPr lang="en-US" dirty="0"/>
          </a:p>
        </p:txBody>
      </p:sp>
      <p:sp>
        <p:nvSpPr>
          <p:cNvPr id="3" name="Content Placeholder 2"/>
          <p:cNvSpPr>
            <a:spLocks noGrp="1"/>
          </p:cNvSpPr>
          <p:nvPr>
            <p:ph type="subTitle" idx="1"/>
          </p:nvPr>
        </p:nvSpPr>
        <p:spPr>
          <a:xfrm>
            <a:off x="304800" y="2218597"/>
            <a:ext cx="4724400" cy="3877403"/>
          </a:xfrm>
        </p:spPr>
        <p:txBody>
          <a:bodyPr>
            <a:noAutofit/>
          </a:bodyPr>
          <a:lstStyle/>
          <a:p>
            <a:pPr marL="342900" indent="-342900">
              <a:spcBef>
                <a:spcPts val="0"/>
              </a:spcBef>
              <a:buFont typeface="+mj-lt"/>
              <a:buAutoNum type="arabicPeriod"/>
            </a:pPr>
            <a:endParaRPr lang="en-US" sz="1600" dirty="0" smtClean="0"/>
          </a:p>
          <a:p>
            <a:pPr marL="342900" indent="-342900">
              <a:spcBef>
                <a:spcPts val="0"/>
              </a:spcBef>
              <a:buFont typeface="+mj-lt"/>
              <a:buAutoNum type="arabicPeriod" startAt="3"/>
            </a:pPr>
            <a:r>
              <a:rPr lang="en-US" sz="2000" dirty="0" smtClean="0"/>
              <a:t>Determine personnel skills needed, ensure certified TEO’s are available for specialized equipment</a:t>
            </a:r>
          </a:p>
          <a:p>
            <a:pPr marL="577850" lvl="1" indent="-238125" algn="l">
              <a:spcBef>
                <a:spcPts val="0"/>
              </a:spcBef>
              <a:buFont typeface="Arial" pitchFamily="34" charset="0"/>
              <a:buChar char="•"/>
            </a:pPr>
            <a:r>
              <a:rPr lang="en-US" sz="2000" dirty="0" smtClean="0">
                <a:solidFill>
                  <a:schemeClr val="tx1"/>
                </a:solidFill>
              </a:rPr>
              <a:t>Excavator operator</a:t>
            </a:r>
          </a:p>
          <a:p>
            <a:pPr marL="339725" lvl="1" algn="l">
              <a:spcBef>
                <a:spcPts val="0"/>
              </a:spcBef>
              <a:buFont typeface="Arial" pitchFamily="34" charset="0"/>
              <a:buChar char="•"/>
              <a:tabLst>
                <a:tab pos="465138" algn="l"/>
              </a:tabLst>
            </a:pPr>
            <a:endParaRPr lang="en-US" sz="2000" dirty="0" smtClean="0"/>
          </a:p>
          <a:p>
            <a:pPr marL="342900" indent="-342900">
              <a:spcBef>
                <a:spcPts val="0"/>
              </a:spcBef>
              <a:buFont typeface="+mj-lt"/>
              <a:buAutoNum type="arabicPeriod" startAt="4"/>
            </a:pPr>
            <a:r>
              <a:rPr lang="en-US" sz="2000" dirty="0" smtClean="0"/>
              <a:t>Provide training to crew to include </a:t>
            </a:r>
          </a:p>
          <a:p>
            <a:pPr marL="577850" lvl="1" indent="-238125" algn="l">
              <a:spcBef>
                <a:spcPts val="0"/>
              </a:spcBef>
              <a:buFont typeface="Arial" pitchFamily="34" charset="0"/>
              <a:buChar char="•"/>
            </a:pPr>
            <a:r>
              <a:rPr lang="en-US" sz="2000" dirty="0" smtClean="0">
                <a:solidFill>
                  <a:schemeClr val="tx1"/>
                </a:solidFill>
              </a:rPr>
              <a:t>Pipe QA</a:t>
            </a:r>
          </a:p>
          <a:p>
            <a:pPr marL="577850" lvl="1" indent="-238125" algn="l">
              <a:spcBef>
                <a:spcPts val="0"/>
              </a:spcBef>
              <a:buFont typeface="Arial" pitchFamily="34" charset="0"/>
              <a:buChar char="•"/>
            </a:pPr>
            <a:r>
              <a:rPr lang="en-US" sz="2000" dirty="0" smtClean="0">
                <a:solidFill>
                  <a:schemeClr val="tx1"/>
                </a:solidFill>
              </a:rPr>
              <a:t>Trench restoration</a:t>
            </a:r>
            <a:endParaRPr lang="en-US" sz="2000" dirty="0">
              <a:solidFill>
                <a:schemeClr val="tx1"/>
              </a:solidFill>
            </a:endParaRPr>
          </a:p>
        </p:txBody>
      </p:sp>
      <p:pic>
        <p:nvPicPr>
          <p:cNvPr id="72706" name="Picture 2" descr="C:\Users\Admin\Desktop\photos\mhm photos 2\DSCN009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4953000" y="2971800"/>
            <a:ext cx="3289300" cy="2133600"/>
          </a:xfrm>
          <a:prstGeom prst="rect">
            <a:avLst/>
          </a:prstGeom>
          <a:ln>
            <a:noFill/>
          </a:ln>
          <a:effectLst>
            <a:outerShdw blurRad="292100" dist="139700" dir="2700000" algn="tl" rotWithShape="0">
              <a:srgbClr val="333333">
                <a:alpha val="65000"/>
              </a:srgbClr>
            </a:outerShdw>
          </a:effectLst>
        </p:spPr>
      </p:pic>
      <p:sp>
        <p:nvSpPr>
          <p:cNvPr id="6"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extLst>
      <p:ext uri="{BB962C8B-B14F-4D97-AF65-F5344CB8AC3E}">
        <p14:creationId xmlns:p14="http://schemas.microsoft.com/office/powerpoint/2010/main" val="36827004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mtClean="0"/>
              <a:t>Intermediate-range Preparatory Activities</a:t>
            </a:r>
            <a:endParaRPr lang="en-US" dirty="0"/>
          </a:p>
        </p:txBody>
      </p:sp>
      <p:sp>
        <p:nvSpPr>
          <p:cNvPr id="3" name="Content Placeholder 2"/>
          <p:cNvSpPr>
            <a:spLocks noGrp="1"/>
          </p:cNvSpPr>
          <p:nvPr>
            <p:ph type="subTitle" idx="1"/>
          </p:nvPr>
        </p:nvSpPr>
        <p:spPr/>
        <p:txBody>
          <a:bodyPr>
            <a:normAutofit fontScale="77500" lnSpcReduction="20000"/>
          </a:bodyPr>
          <a:lstStyle/>
          <a:p>
            <a:pPr marL="463550" lvl="2" indent="-457200" algn="l">
              <a:buFont typeface="+mj-lt"/>
              <a:buAutoNum type="arabicPeriod" startAt="5"/>
            </a:pPr>
            <a:r>
              <a:rPr lang="en-US" dirty="0" smtClean="0">
                <a:solidFill>
                  <a:schemeClr val="tx1"/>
                </a:solidFill>
              </a:rPr>
              <a:t>Review site to determine safety needs</a:t>
            </a:r>
          </a:p>
          <a:p>
            <a:pPr marL="685800" lvl="3" indent="-228600" algn="l">
              <a:buFont typeface="Arial" pitchFamily="34" charset="0"/>
              <a:buChar char="•"/>
            </a:pPr>
            <a:r>
              <a:rPr lang="en-US" dirty="0" smtClean="0">
                <a:solidFill>
                  <a:schemeClr val="tx1"/>
                </a:solidFill>
              </a:rPr>
              <a:t>Work zone traffic control</a:t>
            </a:r>
          </a:p>
          <a:p>
            <a:pPr marL="685800" lvl="3" indent="-228600" algn="l">
              <a:buFont typeface="Arial" pitchFamily="34" charset="0"/>
              <a:buChar char="•"/>
            </a:pPr>
            <a:r>
              <a:rPr lang="en-US" dirty="0" smtClean="0">
                <a:solidFill>
                  <a:schemeClr val="tx1"/>
                </a:solidFill>
              </a:rPr>
              <a:t>Worksite safety issues</a:t>
            </a:r>
          </a:p>
          <a:p>
            <a:pPr marL="685800" lvl="3" indent="-228600" algn="l">
              <a:buFont typeface="Arial" pitchFamily="34" charset="0"/>
              <a:buChar char="•"/>
            </a:pPr>
            <a:r>
              <a:rPr lang="en-US" dirty="0" smtClean="0">
                <a:solidFill>
                  <a:schemeClr val="tx1"/>
                </a:solidFill>
              </a:rPr>
              <a:t>Trenching/Shoring requirements</a:t>
            </a:r>
          </a:p>
          <a:p>
            <a:pPr marL="685800" lvl="3" indent="-228600" algn="l">
              <a:buFont typeface="Arial" pitchFamily="34" charset="0"/>
              <a:buChar char="•"/>
            </a:pPr>
            <a:r>
              <a:rPr lang="en-US" dirty="0" smtClean="0">
                <a:solidFill>
                  <a:schemeClr val="tx1"/>
                </a:solidFill>
              </a:rPr>
              <a:t>Backing Equipment</a:t>
            </a:r>
          </a:p>
          <a:p>
            <a:pPr marL="457200" lvl="3" algn="l"/>
            <a:endParaRPr lang="en-US" dirty="0" smtClean="0">
              <a:solidFill>
                <a:schemeClr val="tx1"/>
              </a:solidFill>
            </a:endParaRPr>
          </a:p>
          <a:p>
            <a:pPr marL="463550" lvl="2" indent="-457200" algn="l">
              <a:buFont typeface="+mj-lt"/>
              <a:buAutoNum type="arabicPeriod" startAt="6"/>
            </a:pPr>
            <a:r>
              <a:rPr lang="en-US" dirty="0" smtClean="0">
                <a:solidFill>
                  <a:schemeClr val="tx1"/>
                </a:solidFill>
              </a:rPr>
              <a:t>Identify waste dump sites and complete “Authorization to Enter” form (Form M666)  </a:t>
            </a:r>
          </a:p>
          <a:p>
            <a:pPr marL="457200" lvl="2" algn="l"/>
            <a:endParaRPr lang="en-US" dirty="0" smtClean="0">
              <a:solidFill>
                <a:schemeClr val="tx1"/>
              </a:solidFill>
            </a:endParaRPr>
          </a:p>
          <a:p>
            <a:pPr marL="463550" lvl="2" indent="-457200" algn="l">
              <a:buFont typeface="+mj-lt"/>
              <a:buAutoNum type="arabicPeriod" startAt="7"/>
            </a:pPr>
            <a:r>
              <a:rPr lang="en-US" dirty="0" smtClean="0">
                <a:solidFill>
                  <a:schemeClr val="tx1"/>
                </a:solidFill>
              </a:rPr>
              <a:t>Notify select customer</a:t>
            </a:r>
          </a:p>
          <a:p>
            <a:pPr marL="685800" lvl="3" indent="-228600" algn="l">
              <a:buFont typeface="Arial" pitchFamily="34" charset="0"/>
              <a:buChar char="•"/>
            </a:pPr>
            <a:r>
              <a:rPr lang="en-US" dirty="0" smtClean="0">
                <a:solidFill>
                  <a:schemeClr val="tx1"/>
                </a:solidFill>
              </a:rPr>
              <a:t>Schools </a:t>
            </a:r>
          </a:p>
          <a:p>
            <a:pPr marL="685800" lvl="3" indent="-228600" algn="l">
              <a:buFont typeface="Arial" pitchFamily="34" charset="0"/>
              <a:buChar char="•"/>
            </a:pPr>
            <a:r>
              <a:rPr lang="en-US" dirty="0" smtClean="0">
                <a:solidFill>
                  <a:schemeClr val="tx1"/>
                </a:solidFill>
              </a:rPr>
              <a:t>Emergency services providers</a:t>
            </a:r>
          </a:p>
          <a:p>
            <a:pPr marL="685800" lvl="3" indent="-228600" algn="l">
              <a:buFont typeface="Arial" pitchFamily="34" charset="0"/>
              <a:buChar char="•"/>
            </a:pPr>
            <a:r>
              <a:rPr lang="en-US" dirty="0" smtClean="0">
                <a:solidFill>
                  <a:schemeClr val="tx1"/>
                </a:solidFill>
              </a:rPr>
              <a:t>Businesses</a:t>
            </a:r>
          </a:p>
          <a:p>
            <a:pPr marL="685800" lvl="3" indent="-228600" algn="l">
              <a:buFont typeface="Arial" pitchFamily="34" charset="0"/>
              <a:buChar char="•"/>
            </a:pPr>
            <a:r>
              <a:rPr lang="en-US" dirty="0" smtClean="0">
                <a:solidFill>
                  <a:schemeClr val="tx1"/>
                </a:solidFill>
              </a:rPr>
              <a:t>Municipalities</a:t>
            </a:r>
          </a:p>
          <a:p>
            <a:pPr marL="685800" lvl="3" indent="-228600" algn="l">
              <a:buFont typeface="Arial" pitchFamily="34" charset="0"/>
              <a:buChar char="•"/>
            </a:pPr>
            <a:r>
              <a:rPr lang="en-US" dirty="0" smtClean="0">
                <a:solidFill>
                  <a:schemeClr val="tx1"/>
                </a:solidFill>
              </a:rPr>
              <a:t>Other community leaders </a:t>
            </a:r>
          </a:p>
        </p:txBody>
      </p:sp>
      <p:sp>
        <p:nvSpPr>
          <p:cNvPr id="5"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extLst>
      <p:ext uri="{BB962C8B-B14F-4D97-AF65-F5344CB8AC3E}">
        <p14:creationId xmlns:p14="http://schemas.microsoft.com/office/powerpoint/2010/main" val="21606360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mtClean="0"/>
              <a:t>Short-term</a:t>
            </a:r>
            <a:br>
              <a:rPr lang="en-US" smtClean="0"/>
            </a:br>
            <a:r>
              <a:rPr lang="en-US" smtClean="0"/>
              <a:t>Preparatory Activities </a:t>
            </a:r>
            <a:endParaRPr lang="en-US" dirty="0"/>
          </a:p>
        </p:txBody>
      </p:sp>
      <p:sp>
        <p:nvSpPr>
          <p:cNvPr id="3" name="Content Placeholder 2"/>
          <p:cNvSpPr>
            <a:spLocks noGrp="1"/>
          </p:cNvSpPr>
          <p:nvPr>
            <p:ph type="subTitle" idx="1"/>
          </p:nvPr>
        </p:nvSpPr>
        <p:spPr/>
        <p:txBody>
          <a:bodyPr>
            <a:normAutofit/>
          </a:bodyPr>
          <a:lstStyle/>
          <a:p>
            <a:pPr marL="457200" indent="-457200">
              <a:buFont typeface="+mj-lt"/>
              <a:buAutoNum type="arabicPeriod"/>
            </a:pPr>
            <a:r>
              <a:rPr lang="en-US" sz="2100" dirty="0" smtClean="0"/>
              <a:t>Schedule activity (one week prior to start of the activity)</a:t>
            </a:r>
          </a:p>
          <a:p>
            <a:pPr lvl="1" algn="l"/>
            <a:r>
              <a:rPr lang="en-US" sz="1800" dirty="0" smtClean="0">
                <a:solidFill>
                  <a:schemeClr val="tx1"/>
                </a:solidFill>
              </a:rPr>
              <a:t>In accordance with Publication 113 Assembly Requirements</a:t>
            </a:r>
          </a:p>
          <a:p>
            <a:pPr marL="457200" indent="-457200">
              <a:buFont typeface="+mj-lt"/>
              <a:buAutoNum type="arabicPeriod"/>
            </a:pPr>
            <a:r>
              <a:rPr lang="en-US" sz="2100" dirty="0" smtClean="0"/>
              <a:t>Identify and schedule concurrent activities (one week prior to start of the activity)</a:t>
            </a:r>
          </a:p>
          <a:p>
            <a:pPr lvl="1" algn="l"/>
            <a:r>
              <a:rPr lang="en-US" sz="1800" dirty="0" smtClean="0">
                <a:solidFill>
                  <a:schemeClr val="tx1"/>
                </a:solidFill>
              </a:rPr>
              <a:t>In accordance with Publication 113 Assembly Requirements</a:t>
            </a:r>
          </a:p>
          <a:p>
            <a:pPr marL="682625" lvl="2" indent="-225425" algn="l">
              <a:buFont typeface="Arial" pitchFamily="34" charset="0"/>
              <a:buChar char="•"/>
            </a:pPr>
            <a:r>
              <a:rPr lang="en-US" sz="1800" dirty="0" smtClean="0">
                <a:solidFill>
                  <a:schemeClr val="tx1"/>
                </a:solidFill>
              </a:rPr>
              <a:t>Headwalls/inlets</a:t>
            </a:r>
          </a:p>
          <a:p>
            <a:pPr marL="682625" lvl="2" indent="-225425" algn="l">
              <a:buFont typeface="Arial" pitchFamily="34" charset="0"/>
              <a:buChar char="•"/>
            </a:pPr>
            <a:r>
              <a:rPr lang="en-US" sz="1800" dirty="0" smtClean="0">
                <a:solidFill>
                  <a:schemeClr val="tx1"/>
                </a:solidFill>
              </a:rPr>
              <a:t>Clean tail ditches</a:t>
            </a:r>
          </a:p>
          <a:p>
            <a:pPr marL="682625" lvl="2" indent="-225425" algn="l">
              <a:buFont typeface="Arial" pitchFamily="34" charset="0"/>
              <a:buChar char="•"/>
            </a:pPr>
            <a:r>
              <a:rPr lang="en-US" sz="1800" dirty="0" smtClean="0">
                <a:solidFill>
                  <a:schemeClr val="tx1"/>
                </a:solidFill>
              </a:rPr>
              <a:t>Reset affected guiderail and signs</a:t>
            </a:r>
          </a:p>
          <a:p>
            <a:pPr marL="682625" lvl="2" indent="-225425" algn="l">
              <a:buFont typeface="Arial" pitchFamily="34" charset="0"/>
              <a:buChar char="•"/>
            </a:pPr>
            <a:r>
              <a:rPr lang="en-US" sz="1800" dirty="0" smtClean="0">
                <a:solidFill>
                  <a:schemeClr val="tx1"/>
                </a:solidFill>
              </a:rPr>
              <a:t>Install delineators</a:t>
            </a:r>
          </a:p>
          <a:p>
            <a:pPr marL="682625" lvl="2" indent="-225425" algn="l">
              <a:buFont typeface="Arial" pitchFamily="34" charset="0"/>
              <a:buChar char="•"/>
            </a:pPr>
            <a:r>
              <a:rPr lang="en-US" sz="1800" dirty="0" smtClean="0">
                <a:solidFill>
                  <a:schemeClr val="tx1"/>
                </a:solidFill>
              </a:rPr>
              <a:t>Brushing</a:t>
            </a:r>
          </a:p>
          <a:p>
            <a:pPr marL="682625" lvl="2" indent="-225425" algn="l">
              <a:buFont typeface="Arial" pitchFamily="34" charset="0"/>
              <a:buChar char="•"/>
            </a:pPr>
            <a:r>
              <a:rPr lang="en-US" sz="1800" dirty="0" smtClean="0">
                <a:solidFill>
                  <a:schemeClr val="tx1"/>
                </a:solidFill>
              </a:rPr>
              <a:t>Litter pickup</a:t>
            </a:r>
          </a:p>
        </p:txBody>
      </p:sp>
      <p:pic>
        <p:nvPicPr>
          <p:cNvPr id="69634" name="Picture 2" descr="C:\Users\Admin\Desktop\photos\mhm photos 2\DSCN008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76800" y="3962400"/>
            <a:ext cx="3124200" cy="2343150"/>
          </a:xfrm>
          <a:prstGeom prst="rect">
            <a:avLst/>
          </a:prstGeom>
          <a:ln>
            <a:noFill/>
          </a:ln>
          <a:effectLst>
            <a:outerShdw blurRad="292100" dist="139700" dir="2700000" algn="tl" rotWithShape="0">
              <a:srgbClr val="333333">
                <a:alpha val="65000"/>
              </a:srgbClr>
            </a:outerShdw>
          </a:effectLst>
        </p:spPr>
      </p:pic>
      <p:sp>
        <p:nvSpPr>
          <p:cNvPr id="6"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extLst>
      <p:ext uri="{BB962C8B-B14F-4D97-AF65-F5344CB8AC3E}">
        <p14:creationId xmlns:p14="http://schemas.microsoft.com/office/powerpoint/2010/main" val="41359974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1752600"/>
            <a:ext cx="3810000" cy="4419600"/>
          </a:xfrm>
        </p:spPr>
        <p:txBody>
          <a:bodyPr>
            <a:normAutofit/>
          </a:bodyPr>
          <a:lstStyle/>
          <a:p>
            <a:pPr marL="465138" lvl="1" indent="-465138" algn="l">
              <a:spcBef>
                <a:spcPts val="600"/>
              </a:spcBef>
              <a:buSzPct val="70000"/>
              <a:buNone/>
            </a:pPr>
            <a:r>
              <a:rPr lang="en-US" sz="3200" dirty="0" smtClean="0"/>
              <a:t>3. 	Review </a:t>
            </a:r>
            <a:r>
              <a:rPr lang="en-US" sz="3200" dirty="0"/>
              <a:t>relevant </a:t>
            </a:r>
            <a:r>
              <a:rPr lang="en-US" sz="3200" dirty="0" smtClean="0"/>
              <a:t>Publications </a:t>
            </a:r>
            <a:r>
              <a:rPr lang="en-US" sz="3200" dirty="0"/>
              <a:t>(one to two weeks prior to start of the activity) </a:t>
            </a:r>
          </a:p>
          <a:p>
            <a:pPr marL="1120140" lvl="3" indent="-342900" algn="l">
              <a:spcBef>
                <a:spcPts val="600"/>
              </a:spcBef>
              <a:buSzPct val="70000"/>
              <a:buFont typeface="Arial" pitchFamily="34" charset="0"/>
              <a:buChar char="•"/>
            </a:pPr>
            <a:r>
              <a:rPr lang="en-US" dirty="0" smtClean="0">
                <a:solidFill>
                  <a:schemeClr val="tx1"/>
                </a:solidFill>
                <a:effectLst>
                  <a:glow rad="101600">
                    <a:schemeClr val="accent2">
                      <a:satMod val="175000"/>
                      <a:alpha val="40000"/>
                    </a:schemeClr>
                  </a:glow>
                </a:effectLst>
                <a:hlinkClick r:id="rId3" action="ppaction://hlinksldjump"/>
              </a:rPr>
              <a:t>Pub. 113</a:t>
            </a:r>
            <a:endParaRPr lang="en-US" dirty="0" smtClean="0">
              <a:solidFill>
                <a:schemeClr val="tx1"/>
              </a:solidFill>
              <a:effectLst>
                <a:glow rad="101600">
                  <a:schemeClr val="accent2">
                    <a:satMod val="175000"/>
                    <a:alpha val="40000"/>
                  </a:schemeClr>
                </a:glow>
              </a:effectLst>
            </a:endParaRPr>
          </a:p>
          <a:p>
            <a:pPr marL="1120140" lvl="3" indent="-342900" algn="l">
              <a:spcBef>
                <a:spcPts val="600"/>
              </a:spcBef>
              <a:buSzPct val="70000"/>
              <a:buFont typeface="Arial" pitchFamily="34" charset="0"/>
              <a:buChar char="•"/>
            </a:pPr>
            <a:r>
              <a:rPr lang="en-US" dirty="0" smtClean="0">
                <a:solidFill>
                  <a:schemeClr val="tx1"/>
                </a:solidFill>
                <a:effectLst>
                  <a:glow rad="101600">
                    <a:schemeClr val="accent2">
                      <a:satMod val="175000"/>
                      <a:alpha val="40000"/>
                    </a:schemeClr>
                  </a:glow>
                </a:effectLst>
                <a:hlinkClick r:id="rId4" action="ppaction://hlinksldjump"/>
              </a:rPr>
              <a:t>Pub. 23</a:t>
            </a:r>
            <a:endParaRPr lang="en-US" dirty="0" smtClean="0">
              <a:solidFill>
                <a:schemeClr val="tx1"/>
              </a:solidFill>
              <a:effectLst>
                <a:glow rad="101600">
                  <a:schemeClr val="accent2">
                    <a:satMod val="175000"/>
                    <a:alpha val="40000"/>
                  </a:schemeClr>
                </a:glow>
              </a:effectLst>
            </a:endParaRPr>
          </a:p>
          <a:p>
            <a:pPr marL="1120140" lvl="3" indent="-342900" algn="l">
              <a:spcBef>
                <a:spcPts val="600"/>
              </a:spcBef>
              <a:buSzPct val="70000"/>
              <a:buFont typeface="Arial" pitchFamily="34" charset="0"/>
              <a:buChar char="•"/>
            </a:pPr>
            <a:r>
              <a:rPr lang="en-US" dirty="0" smtClean="0">
                <a:solidFill>
                  <a:schemeClr val="tx1"/>
                </a:solidFill>
                <a:effectLst>
                  <a:glow rad="101600">
                    <a:schemeClr val="accent2">
                      <a:satMod val="175000"/>
                      <a:alpha val="40000"/>
                    </a:schemeClr>
                  </a:glow>
                </a:effectLst>
                <a:hlinkClick r:id="rId5" action="ppaction://hlinksldjump"/>
              </a:rPr>
              <a:t>Pub. 213</a:t>
            </a:r>
            <a:endParaRPr lang="en-US" dirty="0" smtClean="0">
              <a:solidFill>
                <a:schemeClr val="tx1"/>
              </a:solidFill>
              <a:effectLst>
                <a:glow rad="101600">
                  <a:schemeClr val="accent2">
                    <a:satMod val="175000"/>
                    <a:alpha val="40000"/>
                  </a:schemeClr>
                </a:glow>
              </a:effectLst>
            </a:endParaRPr>
          </a:p>
          <a:p>
            <a:pPr marL="1120140" lvl="3" indent="-342900" algn="l">
              <a:spcBef>
                <a:spcPts val="600"/>
              </a:spcBef>
              <a:buSzPct val="70000"/>
              <a:buFont typeface="Arial" pitchFamily="34" charset="0"/>
              <a:buChar char="•"/>
            </a:pPr>
            <a:r>
              <a:rPr lang="en-US" dirty="0" smtClean="0">
                <a:solidFill>
                  <a:schemeClr val="tx1"/>
                </a:solidFill>
                <a:effectLst>
                  <a:glow rad="101600">
                    <a:schemeClr val="accent2">
                      <a:satMod val="175000"/>
                      <a:alpha val="40000"/>
                    </a:schemeClr>
                  </a:glow>
                </a:effectLst>
                <a:hlinkClick r:id="rId6" action="ppaction://hlinksldjump"/>
              </a:rPr>
              <a:t>Pub. </a:t>
            </a:r>
            <a:r>
              <a:rPr lang="en-US" dirty="0">
                <a:solidFill>
                  <a:schemeClr val="tx1"/>
                </a:solidFill>
                <a:effectLst>
                  <a:glow rad="101600">
                    <a:schemeClr val="accent2">
                      <a:satMod val="175000"/>
                      <a:alpha val="40000"/>
                    </a:schemeClr>
                  </a:glow>
                </a:effectLst>
                <a:hlinkClick r:id="rId6" action="ppaction://hlinksldjump"/>
              </a:rPr>
              <a:t>464</a:t>
            </a:r>
            <a:endParaRPr lang="en-US" dirty="0">
              <a:solidFill>
                <a:schemeClr val="tx1"/>
              </a:solidFill>
              <a:effectLst>
                <a:glow rad="101600">
                  <a:schemeClr val="accent2">
                    <a:satMod val="175000"/>
                    <a:alpha val="40000"/>
                  </a:schemeClr>
                </a:glow>
              </a:effectLst>
            </a:endParaRPr>
          </a:p>
          <a:p>
            <a:endParaRPr lang="en-US" sz="2100" dirty="0" smtClean="0"/>
          </a:p>
          <a:p>
            <a:endParaRPr lang="en-US" sz="2100" dirty="0" smtClean="0"/>
          </a:p>
        </p:txBody>
      </p:sp>
      <p:sp>
        <p:nvSpPr>
          <p:cNvPr id="2" name="Title 1"/>
          <p:cNvSpPr>
            <a:spLocks noGrp="1"/>
          </p:cNvSpPr>
          <p:nvPr>
            <p:ph type="title"/>
          </p:nvPr>
        </p:nvSpPr>
        <p:spPr/>
        <p:txBody>
          <a:bodyPr>
            <a:normAutofit fontScale="90000"/>
          </a:bodyPr>
          <a:lstStyle/>
          <a:p>
            <a:pPr algn="ctr"/>
            <a:r>
              <a:rPr lang="en-US" smtClean="0"/>
              <a:t>Short-term</a:t>
            </a:r>
            <a:br>
              <a:rPr lang="en-US" smtClean="0"/>
            </a:br>
            <a:r>
              <a:rPr lang="en-US" smtClean="0"/>
              <a:t>Preparatory Activities </a:t>
            </a:r>
            <a:endParaRPr lang="en-US" dirty="0"/>
          </a:p>
        </p:txBody>
      </p:sp>
      <p:pic>
        <p:nvPicPr>
          <p:cNvPr id="4" name="Picture 1" descr="C:\Users\Admin\Desktop\photos\mhm photos 2\DSCN0084.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14800" y="2819400"/>
            <a:ext cx="4114800" cy="3086100"/>
          </a:xfrm>
          <a:prstGeom prst="rect">
            <a:avLst/>
          </a:prstGeom>
          <a:noFill/>
        </p:spPr>
      </p:pic>
      <p:sp>
        <p:nvSpPr>
          <p:cNvPr id="6"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extLst>
      <p:ext uri="{BB962C8B-B14F-4D97-AF65-F5344CB8AC3E}">
        <p14:creationId xmlns:p14="http://schemas.microsoft.com/office/powerpoint/2010/main" val="42247335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Content Placeholder 2"/>
          <p:cNvSpPr>
            <a:spLocks noGrp="1"/>
          </p:cNvSpPr>
          <p:nvPr>
            <p:ph sz="quarter" idx="13"/>
          </p:nvPr>
        </p:nvSpPr>
        <p:spPr>
          <a:xfrm>
            <a:off x="457200" y="1752600"/>
            <a:ext cx="3810000" cy="4419600"/>
          </a:xfrm>
        </p:spPr>
        <p:txBody>
          <a:bodyPr>
            <a:normAutofit/>
          </a:bodyPr>
          <a:lstStyle/>
          <a:p>
            <a:pPr marL="274320" lvl="1" indent="0" algn="l">
              <a:spcBef>
                <a:spcPts val="600"/>
              </a:spcBef>
              <a:buSzPct val="70000"/>
              <a:buNone/>
            </a:pPr>
            <a:r>
              <a:rPr lang="en-US" sz="3200" dirty="0" smtClean="0"/>
              <a:t>3.	Review </a:t>
            </a:r>
            <a:r>
              <a:rPr lang="en-US" sz="3200" dirty="0"/>
              <a:t>relevant </a:t>
            </a:r>
            <a:r>
              <a:rPr lang="en-US" sz="3200" dirty="0" smtClean="0"/>
              <a:t>Publications </a:t>
            </a:r>
            <a:r>
              <a:rPr lang="en-US" sz="3200" dirty="0"/>
              <a:t>(one to two weeks prior to start of the activity) </a:t>
            </a:r>
          </a:p>
          <a:p>
            <a:pPr marL="1120140" lvl="3" indent="-342900" algn="l">
              <a:spcBef>
                <a:spcPts val="600"/>
              </a:spcBef>
              <a:buSzPct val="70000"/>
              <a:buFont typeface="Arial" pitchFamily="34" charset="0"/>
              <a:buChar char="•"/>
            </a:pPr>
            <a:r>
              <a:rPr lang="en-US" dirty="0" smtClean="0">
                <a:solidFill>
                  <a:schemeClr val="tx1"/>
                </a:solidFill>
                <a:effectLst>
                  <a:glow rad="101600">
                    <a:schemeClr val="accent1">
                      <a:satMod val="175000"/>
                      <a:alpha val="40000"/>
                    </a:schemeClr>
                  </a:glow>
                </a:effectLst>
                <a:hlinkClick r:id="rId3" action="ppaction://hlinksldjump"/>
              </a:rPr>
              <a:t>Pub. 113</a:t>
            </a:r>
            <a:endParaRPr lang="en-US" dirty="0" smtClean="0">
              <a:solidFill>
                <a:schemeClr val="tx1"/>
              </a:solidFill>
              <a:effectLst>
                <a:glow rad="101600">
                  <a:schemeClr val="accent1">
                    <a:satMod val="175000"/>
                    <a:alpha val="40000"/>
                  </a:schemeClr>
                </a:glow>
              </a:effectLst>
            </a:endParaRPr>
          </a:p>
          <a:p>
            <a:pPr marL="1120140" lvl="3" indent="-342900" algn="l">
              <a:spcBef>
                <a:spcPts val="600"/>
              </a:spcBef>
              <a:buSzPct val="70000"/>
              <a:buFont typeface="Arial" pitchFamily="34" charset="0"/>
              <a:buChar char="•"/>
            </a:pPr>
            <a:r>
              <a:rPr lang="en-US" dirty="0" smtClean="0">
                <a:solidFill>
                  <a:schemeClr val="tx1"/>
                </a:solidFill>
                <a:effectLst>
                  <a:glow rad="101600">
                    <a:schemeClr val="accent2">
                      <a:satMod val="175000"/>
                      <a:alpha val="40000"/>
                    </a:schemeClr>
                  </a:glow>
                </a:effectLst>
                <a:hlinkClick r:id="rId4" action="ppaction://hlinksldjump"/>
              </a:rPr>
              <a:t>Pub. 23</a:t>
            </a:r>
            <a:endParaRPr lang="en-US" dirty="0" smtClean="0">
              <a:solidFill>
                <a:schemeClr val="tx1"/>
              </a:solidFill>
              <a:effectLst>
                <a:glow rad="101600">
                  <a:schemeClr val="accent2">
                    <a:satMod val="175000"/>
                    <a:alpha val="40000"/>
                  </a:schemeClr>
                </a:glow>
              </a:effectLst>
            </a:endParaRPr>
          </a:p>
          <a:p>
            <a:pPr marL="1120140" lvl="3" indent="-342900" algn="l">
              <a:spcBef>
                <a:spcPts val="600"/>
              </a:spcBef>
              <a:buSzPct val="70000"/>
              <a:buFont typeface="Arial" pitchFamily="34" charset="0"/>
              <a:buChar char="•"/>
            </a:pPr>
            <a:r>
              <a:rPr lang="en-US" dirty="0" smtClean="0">
                <a:solidFill>
                  <a:schemeClr val="tx1"/>
                </a:solidFill>
                <a:effectLst>
                  <a:glow rad="101600">
                    <a:schemeClr val="accent2">
                      <a:satMod val="175000"/>
                      <a:alpha val="40000"/>
                    </a:schemeClr>
                  </a:glow>
                </a:effectLst>
                <a:hlinkClick r:id="rId5" action="ppaction://hlinksldjump"/>
              </a:rPr>
              <a:t>Pub. 213</a:t>
            </a:r>
            <a:endParaRPr lang="en-US" dirty="0" smtClean="0">
              <a:solidFill>
                <a:schemeClr val="tx1"/>
              </a:solidFill>
              <a:effectLst>
                <a:glow rad="101600">
                  <a:schemeClr val="accent2">
                    <a:satMod val="175000"/>
                    <a:alpha val="40000"/>
                  </a:schemeClr>
                </a:glow>
              </a:effectLst>
            </a:endParaRPr>
          </a:p>
          <a:p>
            <a:pPr marL="1120140" lvl="3" indent="-342900" algn="l">
              <a:spcBef>
                <a:spcPts val="600"/>
              </a:spcBef>
              <a:buSzPct val="70000"/>
              <a:buFont typeface="Arial" pitchFamily="34" charset="0"/>
              <a:buChar char="•"/>
            </a:pPr>
            <a:r>
              <a:rPr lang="en-US" dirty="0" smtClean="0">
                <a:solidFill>
                  <a:schemeClr val="tx1"/>
                </a:solidFill>
                <a:effectLst>
                  <a:glow rad="101600">
                    <a:schemeClr val="accent2">
                      <a:satMod val="175000"/>
                      <a:alpha val="40000"/>
                    </a:schemeClr>
                  </a:glow>
                </a:effectLst>
                <a:hlinkClick r:id="rId6" action="ppaction://hlinksldjump"/>
              </a:rPr>
              <a:t>Pub. </a:t>
            </a:r>
            <a:r>
              <a:rPr lang="en-US" dirty="0">
                <a:solidFill>
                  <a:schemeClr val="tx1"/>
                </a:solidFill>
                <a:effectLst>
                  <a:glow rad="101600">
                    <a:schemeClr val="accent2">
                      <a:satMod val="175000"/>
                      <a:alpha val="40000"/>
                    </a:schemeClr>
                  </a:glow>
                </a:effectLst>
                <a:hlinkClick r:id="rId6" action="ppaction://hlinksldjump"/>
              </a:rPr>
              <a:t>464</a:t>
            </a:r>
            <a:endParaRPr lang="en-US" dirty="0">
              <a:solidFill>
                <a:schemeClr val="tx1"/>
              </a:solidFill>
              <a:effectLst>
                <a:glow rad="101600">
                  <a:schemeClr val="accent2">
                    <a:satMod val="175000"/>
                    <a:alpha val="40000"/>
                  </a:schemeClr>
                </a:glow>
              </a:effectLst>
            </a:endParaRPr>
          </a:p>
          <a:p>
            <a:pPr marL="1005840" lvl="3" algn="l">
              <a:spcBef>
                <a:spcPts val="600"/>
              </a:spcBef>
              <a:buSzPct val="70000"/>
            </a:pPr>
            <a:endParaRPr lang="en-US" dirty="0" smtClean="0">
              <a:solidFill>
                <a:schemeClr val="tx1"/>
              </a:solidFill>
              <a:effectLst>
                <a:glow rad="101600">
                  <a:schemeClr val="accent2">
                    <a:satMod val="175000"/>
                    <a:alpha val="40000"/>
                  </a:schemeClr>
                </a:glow>
              </a:effectLst>
            </a:endParaRPr>
          </a:p>
          <a:p>
            <a:endParaRPr lang="en-US" sz="2100" dirty="0" smtClean="0"/>
          </a:p>
          <a:p>
            <a:endParaRPr lang="en-US" sz="2100" dirty="0" smtClean="0"/>
          </a:p>
        </p:txBody>
      </p:sp>
      <p:sp>
        <p:nvSpPr>
          <p:cNvPr id="2" name="Title 1"/>
          <p:cNvSpPr>
            <a:spLocks noGrp="1"/>
          </p:cNvSpPr>
          <p:nvPr>
            <p:ph type="title"/>
          </p:nvPr>
        </p:nvSpPr>
        <p:spPr/>
        <p:txBody>
          <a:bodyPr>
            <a:normAutofit fontScale="90000"/>
          </a:bodyPr>
          <a:lstStyle/>
          <a:p>
            <a:pPr algn="ctr"/>
            <a:r>
              <a:rPr lang="en-US" smtClean="0"/>
              <a:t>Short-term</a:t>
            </a:r>
            <a:br>
              <a:rPr lang="en-US" smtClean="0"/>
            </a:br>
            <a:r>
              <a:rPr lang="en-US" smtClean="0"/>
              <a:t>Preparatory Activities </a:t>
            </a:r>
            <a:endParaRPr lang="en-US" dirty="0"/>
          </a:p>
        </p:txBody>
      </p:sp>
      <p:pic>
        <p:nvPicPr>
          <p:cNvPr id="4" name="Picture 1" descr="C:\Users\Admin\Desktop\photos\mhm photos 2\DSCN0084.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14800" y="2819400"/>
            <a:ext cx="4114800" cy="3086100"/>
          </a:xfrm>
          <a:prstGeom prst="rect">
            <a:avLst/>
          </a:prstGeom>
          <a:noFill/>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14800" y="580375"/>
            <a:ext cx="4359611" cy="5641848"/>
          </a:xfrm>
          <a:prstGeom prst="rect">
            <a:avLst/>
          </a:prstGeom>
        </p:spPr>
      </p:pic>
      <p:sp>
        <p:nvSpPr>
          <p:cNvPr id="7"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extLst>
      <p:ext uri="{BB962C8B-B14F-4D97-AF65-F5344CB8AC3E}">
        <p14:creationId xmlns:p14="http://schemas.microsoft.com/office/powerpoint/2010/main" val="3317304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8200" y="304800"/>
            <a:ext cx="4267200" cy="1470025"/>
          </a:xfrm>
        </p:spPr>
        <p:txBody>
          <a:bodyPr>
            <a:normAutofit/>
          </a:bodyPr>
          <a:lstStyle/>
          <a:p>
            <a:pPr algn="ctr"/>
            <a:r>
              <a:rPr lang="en-US" smtClean="0"/>
              <a:t>Short-term</a:t>
            </a:r>
            <a:br>
              <a:rPr lang="en-US" smtClean="0"/>
            </a:br>
            <a:r>
              <a:rPr lang="en-US" smtClean="0"/>
              <a:t>Preparatory Activities </a:t>
            </a:r>
            <a:endParaRPr lang="en-US" dirty="0"/>
          </a:p>
        </p:txBody>
      </p:sp>
      <p:sp>
        <p:nvSpPr>
          <p:cNvPr id="16" name="Content Placeholder 2"/>
          <p:cNvSpPr>
            <a:spLocks noGrp="1"/>
          </p:cNvSpPr>
          <p:nvPr>
            <p:ph type="subTitle" idx="1"/>
          </p:nvPr>
        </p:nvSpPr>
        <p:spPr>
          <a:xfrm>
            <a:off x="304800" y="2218597"/>
            <a:ext cx="3657600" cy="3877403"/>
          </a:xfrm>
        </p:spPr>
        <p:txBody>
          <a:bodyPr>
            <a:normAutofit fontScale="92500"/>
          </a:bodyPr>
          <a:lstStyle/>
          <a:p>
            <a:pPr marL="274320" lvl="1" algn="l">
              <a:spcBef>
                <a:spcPts val="600"/>
              </a:spcBef>
              <a:buSzPct val="70000"/>
            </a:pPr>
            <a:r>
              <a:rPr lang="en-US" sz="3200" dirty="0">
                <a:solidFill>
                  <a:schemeClr val="tx1"/>
                </a:solidFill>
              </a:rPr>
              <a:t>3.	Review relevant </a:t>
            </a:r>
            <a:r>
              <a:rPr lang="en-US" sz="3200" dirty="0" smtClean="0">
                <a:solidFill>
                  <a:schemeClr val="tx1"/>
                </a:solidFill>
              </a:rPr>
              <a:t>Publications </a:t>
            </a:r>
            <a:r>
              <a:rPr lang="en-US" sz="3200" dirty="0">
                <a:solidFill>
                  <a:schemeClr val="tx1"/>
                </a:solidFill>
              </a:rPr>
              <a:t>(one to two weeks prior to start of the activity) </a:t>
            </a:r>
          </a:p>
          <a:p>
            <a:pPr marL="1348740" lvl="3" indent="-342900" algn="l">
              <a:spcBef>
                <a:spcPts val="600"/>
              </a:spcBef>
              <a:buSzPct val="70000"/>
              <a:buFont typeface="Arial" pitchFamily="34" charset="0"/>
              <a:buChar char="•"/>
            </a:pPr>
            <a:r>
              <a:rPr lang="en-US" dirty="0" smtClean="0">
                <a:solidFill>
                  <a:schemeClr val="tx1"/>
                </a:solidFill>
                <a:effectLst>
                  <a:glow rad="101600">
                    <a:schemeClr val="accent2">
                      <a:satMod val="175000"/>
                      <a:alpha val="40000"/>
                    </a:schemeClr>
                  </a:glow>
                </a:effectLst>
                <a:hlinkClick r:id="rId3" action="ppaction://hlinksldjump"/>
              </a:rPr>
              <a:t>Pub. 113</a:t>
            </a:r>
            <a:endParaRPr lang="en-US" dirty="0" smtClean="0">
              <a:solidFill>
                <a:schemeClr val="tx1"/>
              </a:solidFill>
              <a:effectLst>
                <a:glow rad="101600">
                  <a:schemeClr val="accent2">
                    <a:satMod val="175000"/>
                    <a:alpha val="40000"/>
                  </a:schemeClr>
                </a:glow>
              </a:effectLst>
            </a:endParaRPr>
          </a:p>
          <a:p>
            <a:pPr marL="1348740" lvl="3" indent="-342900" algn="l">
              <a:spcBef>
                <a:spcPts val="600"/>
              </a:spcBef>
              <a:buSzPct val="70000"/>
              <a:buFont typeface="Arial" pitchFamily="34" charset="0"/>
              <a:buChar char="•"/>
            </a:pPr>
            <a:r>
              <a:rPr lang="en-US" dirty="0" smtClean="0">
                <a:solidFill>
                  <a:schemeClr val="tx1"/>
                </a:solidFill>
                <a:effectLst>
                  <a:glow rad="101600">
                    <a:schemeClr val="accent1">
                      <a:satMod val="175000"/>
                      <a:alpha val="40000"/>
                    </a:schemeClr>
                  </a:glow>
                </a:effectLst>
                <a:hlinkClick r:id="rId4" action="ppaction://hlinksldjump"/>
              </a:rPr>
              <a:t>Pub. 23</a:t>
            </a:r>
            <a:endParaRPr lang="en-US" dirty="0" smtClean="0">
              <a:solidFill>
                <a:schemeClr val="tx1"/>
              </a:solidFill>
              <a:effectLst>
                <a:glow rad="101600">
                  <a:schemeClr val="accent1">
                    <a:satMod val="175000"/>
                    <a:alpha val="40000"/>
                  </a:schemeClr>
                </a:glow>
              </a:effectLst>
            </a:endParaRPr>
          </a:p>
          <a:p>
            <a:pPr marL="1348740" lvl="3" indent="-342900" algn="l">
              <a:spcBef>
                <a:spcPts val="600"/>
              </a:spcBef>
              <a:buSzPct val="70000"/>
              <a:buFont typeface="Arial" pitchFamily="34" charset="0"/>
              <a:buChar char="•"/>
            </a:pPr>
            <a:r>
              <a:rPr lang="en-US" dirty="0" smtClean="0">
                <a:solidFill>
                  <a:schemeClr val="tx1"/>
                </a:solidFill>
                <a:effectLst>
                  <a:glow rad="101600">
                    <a:schemeClr val="accent2">
                      <a:satMod val="175000"/>
                      <a:alpha val="40000"/>
                    </a:schemeClr>
                  </a:glow>
                </a:effectLst>
                <a:hlinkClick r:id="rId5" action="ppaction://hlinksldjump"/>
              </a:rPr>
              <a:t>Pub. 213</a:t>
            </a:r>
            <a:endParaRPr lang="en-US" dirty="0" smtClean="0">
              <a:solidFill>
                <a:schemeClr val="tx1"/>
              </a:solidFill>
              <a:effectLst>
                <a:glow rad="101600">
                  <a:schemeClr val="accent2">
                    <a:satMod val="175000"/>
                    <a:alpha val="40000"/>
                  </a:schemeClr>
                </a:glow>
              </a:effectLst>
            </a:endParaRPr>
          </a:p>
          <a:p>
            <a:pPr marL="1348740" lvl="3" indent="-342900" algn="l">
              <a:spcBef>
                <a:spcPts val="600"/>
              </a:spcBef>
              <a:buSzPct val="70000"/>
              <a:buFont typeface="Arial" pitchFamily="34" charset="0"/>
              <a:buChar char="•"/>
            </a:pPr>
            <a:r>
              <a:rPr lang="en-US" dirty="0" smtClean="0">
                <a:solidFill>
                  <a:schemeClr val="tx1"/>
                </a:solidFill>
                <a:effectLst>
                  <a:glow rad="101600">
                    <a:schemeClr val="accent2">
                      <a:satMod val="175000"/>
                      <a:alpha val="40000"/>
                    </a:schemeClr>
                  </a:glow>
                </a:effectLst>
                <a:hlinkClick r:id="rId6" action="ppaction://hlinksldjump"/>
              </a:rPr>
              <a:t>Pub. </a:t>
            </a:r>
            <a:r>
              <a:rPr lang="en-US" dirty="0">
                <a:solidFill>
                  <a:schemeClr val="tx1"/>
                </a:solidFill>
                <a:effectLst>
                  <a:glow rad="101600">
                    <a:schemeClr val="accent2">
                      <a:satMod val="175000"/>
                      <a:alpha val="40000"/>
                    </a:schemeClr>
                  </a:glow>
                </a:effectLst>
                <a:hlinkClick r:id="rId6" action="ppaction://hlinksldjump"/>
              </a:rPr>
              <a:t>464</a:t>
            </a:r>
            <a:endParaRPr lang="en-US" dirty="0">
              <a:solidFill>
                <a:schemeClr val="tx1"/>
              </a:solidFill>
              <a:effectLst>
                <a:glow rad="101600">
                  <a:schemeClr val="accent2">
                    <a:satMod val="175000"/>
                    <a:alpha val="40000"/>
                  </a:schemeClr>
                </a:glow>
              </a:effectLst>
            </a:endParaRPr>
          </a:p>
          <a:p>
            <a:pPr marL="1005840" lvl="3" algn="l">
              <a:spcBef>
                <a:spcPts val="600"/>
              </a:spcBef>
              <a:buSzPct val="70000"/>
            </a:pPr>
            <a:endParaRPr lang="en-US" dirty="0" smtClean="0">
              <a:solidFill>
                <a:schemeClr val="tx1"/>
              </a:solidFill>
              <a:effectLst>
                <a:glow rad="101600">
                  <a:schemeClr val="accent2">
                    <a:satMod val="175000"/>
                    <a:alpha val="40000"/>
                  </a:schemeClr>
                </a:glow>
              </a:effectLst>
            </a:endParaRPr>
          </a:p>
          <a:p>
            <a:endParaRPr lang="en-US" sz="2100" dirty="0" smtClean="0"/>
          </a:p>
          <a:p>
            <a:endParaRPr lang="en-US" sz="2100" dirty="0" smtClean="0"/>
          </a:p>
        </p:txBody>
      </p:sp>
      <p:pic>
        <p:nvPicPr>
          <p:cNvPr id="4" name="Picture 1" descr="C:\Users\Admin\Desktop\photos\mhm photos 2\DSCN0084.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14800" y="2819400"/>
            <a:ext cx="4114800" cy="3086100"/>
          </a:xfrm>
          <a:prstGeom prst="rect">
            <a:avLst/>
          </a:prstGeom>
          <a:noFill/>
        </p:spPr>
      </p:pic>
      <p:pic>
        <p:nvPicPr>
          <p:cNvPr id="6" name="Picture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52776" y="354823"/>
            <a:ext cx="4533900" cy="5867400"/>
          </a:xfrm>
          <a:prstGeom prst="rect">
            <a:avLst/>
          </a:prstGeom>
        </p:spPr>
      </p:pic>
      <p:sp>
        <p:nvSpPr>
          <p:cNvPr id="7"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extLst>
      <p:ext uri="{BB962C8B-B14F-4D97-AF65-F5344CB8AC3E}">
        <p14:creationId xmlns:p14="http://schemas.microsoft.com/office/powerpoint/2010/main" val="7056981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8200" y="304800"/>
            <a:ext cx="4267200" cy="1470025"/>
          </a:xfrm>
        </p:spPr>
        <p:txBody>
          <a:bodyPr>
            <a:normAutofit/>
          </a:bodyPr>
          <a:lstStyle/>
          <a:p>
            <a:pPr algn="ctr"/>
            <a:r>
              <a:rPr lang="en-US" smtClean="0"/>
              <a:t>Short-term</a:t>
            </a:r>
            <a:br>
              <a:rPr lang="en-US" smtClean="0"/>
            </a:br>
            <a:r>
              <a:rPr lang="en-US" smtClean="0"/>
              <a:t>Preparatory Activities </a:t>
            </a:r>
            <a:endParaRPr lang="en-US" dirty="0"/>
          </a:p>
        </p:txBody>
      </p:sp>
      <p:sp>
        <p:nvSpPr>
          <p:cNvPr id="16" name="Content Placeholder 2"/>
          <p:cNvSpPr>
            <a:spLocks noGrp="1"/>
          </p:cNvSpPr>
          <p:nvPr>
            <p:ph type="subTitle" idx="1"/>
          </p:nvPr>
        </p:nvSpPr>
        <p:spPr>
          <a:xfrm>
            <a:off x="381000" y="2218597"/>
            <a:ext cx="3733800" cy="3877403"/>
          </a:xfrm>
        </p:spPr>
        <p:txBody>
          <a:bodyPr>
            <a:normAutofit/>
          </a:bodyPr>
          <a:lstStyle/>
          <a:p>
            <a:pPr marL="274320" lvl="1" algn="l">
              <a:spcBef>
                <a:spcPts val="600"/>
              </a:spcBef>
              <a:buSzPct val="70000"/>
            </a:pPr>
            <a:r>
              <a:rPr lang="en-US" sz="3000" dirty="0">
                <a:solidFill>
                  <a:prstClr val="black"/>
                </a:solidFill>
              </a:rPr>
              <a:t>3.	Review relevant </a:t>
            </a:r>
            <a:r>
              <a:rPr lang="en-US" sz="3000" dirty="0" smtClean="0">
                <a:solidFill>
                  <a:prstClr val="black"/>
                </a:solidFill>
              </a:rPr>
              <a:t>Publications </a:t>
            </a:r>
            <a:r>
              <a:rPr lang="en-US" sz="3000" dirty="0">
                <a:solidFill>
                  <a:prstClr val="black"/>
                </a:solidFill>
              </a:rPr>
              <a:t>(one to two weeks prior to start of the activity) </a:t>
            </a:r>
          </a:p>
          <a:p>
            <a:pPr marL="1348740" lvl="3" indent="-342900" algn="l">
              <a:spcBef>
                <a:spcPts val="600"/>
              </a:spcBef>
              <a:buSzPct val="70000"/>
              <a:buFont typeface="Arial" pitchFamily="34" charset="0"/>
              <a:buChar char="•"/>
            </a:pPr>
            <a:r>
              <a:rPr lang="en-US" dirty="0" smtClean="0">
                <a:solidFill>
                  <a:schemeClr val="tx1"/>
                </a:solidFill>
                <a:effectLst>
                  <a:glow rad="101600">
                    <a:schemeClr val="accent2">
                      <a:satMod val="175000"/>
                      <a:alpha val="40000"/>
                    </a:schemeClr>
                  </a:glow>
                </a:effectLst>
                <a:hlinkClick r:id="rId3" action="ppaction://hlinksldjump"/>
              </a:rPr>
              <a:t>Pub. 113</a:t>
            </a:r>
            <a:endParaRPr lang="en-US" dirty="0" smtClean="0">
              <a:solidFill>
                <a:schemeClr val="tx1"/>
              </a:solidFill>
              <a:effectLst>
                <a:glow rad="101600">
                  <a:schemeClr val="accent2">
                    <a:satMod val="175000"/>
                    <a:alpha val="40000"/>
                  </a:schemeClr>
                </a:glow>
              </a:effectLst>
            </a:endParaRPr>
          </a:p>
          <a:p>
            <a:pPr marL="1348740" lvl="3" indent="-342900" algn="l">
              <a:spcBef>
                <a:spcPts val="600"/>
              </a:spcBef>
              <a:buSzPct val="70000"/>
              <a:buFont typeface="Arial" pitchFamily="34" charset="0"/>
              <a:buChar char="•"/>
            </a:pPr>
            <a:r>
              <a:rPr lang="en-US" dirty="0" smtClean="0">
                <a:solidFill>
                  <a:schemeClr val="tx1"/>
                </a:solidFill>
                <a:effectLst>
                  <a:glow rad="101600">
                    <a:schemeClr val="accent2">
                      <a:satMod val="175000"/>
                      <a:alpha val="40000"/>
                    </a:schemeClr>
                  </a:glow>
                </a:effectLst>
                <a:hlinkClick r:id="rId4" action="ppaction://hlinksldjump"/>
              </a:rPr>
              <a:t>Pub. 23</a:t>
            </a:r>
            <a:endParaRPr lang="en-US" dirty="0" smtClean="0">
              <a:solidFill>
                <a:schemeClr val="tx1"/>
              </a:solidFill>
              <a:effectLst>
                <a:glow rad="101600">
                  <a:schemeClr val="accent2">
                    <a:satMod val="175000"/>
                    <a:alpha val="40000"/>
                  </a:schemeClr>
                </a:glow>
              </a:effectLst>
            </a:endParaRPr>
          </a:p>
          <a:p>
            <a:pPr marL="1348740" lvl="3" indent="-342900" algn="l">
              <a:spcBef>
                <a:spcPts val="600"/>
              </a:spcBef>
              <a:buSzPct val="70000"/>
              <a:buFont typeface="Arial" pitchFamily="34" charset="0"/>
              <a:buChar char="•"/>
            </a:pPr>
            <a:r>
              <a:rPr lang="en-US" dirty="0" smtClean="0">
                <a:solidFill>
                  <a:schemeClr val="tx1"/>
                </a:solidFill>
                <a:effectLst>
                  <a:glow rad="101600">
                    <a:schemeClr val="accent1">
                      <a:satMod val="175000"/>
                      <a:alpha val="40000"/>
                    </a:schemeClr>
                  </a:glow>
                </a:effectLst>
                <a:hlinkClick r:id="rId5" action="ppaction://hlinksldjump"/>
              </a:rPr>
              <a:t>Pub. 213</a:t>
            </a:r>
            <a:endParaRPr lang="en-US" dirty="0" smtClean="0">
              <a:solidFill>
                <a:schemeClr val="tx1"/>
              </a:solidFill>
              <a:effectLst>
                <a:glow rad="101600">
                  <a:schemeClr val="accent1">
                    <a:satMod val="175000"/>
                    <a:alpha val="40000"/>
                  </a:schemeClr>
                </a:glow>
              </a:effectLst>
            </a:endParaRPr>
          </a:p>
          <a:p>
            <a:pPr marL="1348740" lvl="3" indent="-342900" algn="l">
              <a:spcBef>
                <a:spcPts val="600"/>
              </a:spcBef>
              <a:buSzPct val="70000"/>
              <a:buFont typeface="Arial" pitchFamily="34" charset="0"/>
              <a:buChar char="•"/>
            </a:pPr>
            <a:r>
              <a:rPr lang="en-US" dirty="0" smtClean="0">
                <a:solidFill>
                  <a:schemeClr val="tx1"/>
                </a:solidFill>
                <a:effectLst>
                  <a:glow rad="101600">
                    <a:schemeClr val="accent2">
                      <a:satMod val="175000"/>
                      <a:alpha val="40000"/>
                    </a:schemeClr>
                  </a:glow>
                </a:effectLst>
                <a:hlinkClick r:id="rId6" action="ppaction://hlinksldjump"/>
              </a:rPr>
              <a:t>Pub. </a:t>
            </a:r>
            <a:r>
              <a:rPr lang="en-US" dirty="0">
                <a:solidFill>
                  <a:schemeClr val="tx1"/>
                </a:solidFill>
                <a:effectLst>
                  <a:glow rad="101600">
                    <a:schemeClr val="accent2">
                      <a:satMod val="175000"/>
                      <a:alpha val="40000"/>
                    </a:schemeClr>
                  </a:glow>
                </a:effectLst>
                <a:hlinkClick r:id="rId6" action="ppaction://hlinksldjump"/>
              </a:rPr>
              <a:t>464</a:t>
            </a:r>
            <a:endParaRPr lang="en-US" dirty="0">
              <a:solidFill>
                <a:schemeClr val="tx1"/>
              </a:solidFill>
              <a:effectLst>
                <a:glow rad="101600">
                  <a:schemeClr val="accent2">
                    <a:satMod val="175000"/>
                    <a:alpha val="40000"/>
                  </a:schemeClr>
                </a:glow>
              </a:effectLst>
            </a:endParaRPr>
          </a:p>
          <a:p>
            <a:pPr marL="1005840" lvl="3" algn="l">
              <a:spcBef>
                <a:spcPts val="600"/>
              </a:spcBef>
              <a:buSzPct val="70000"/>
            </a:pPr>
            <a:endParaRPr lang="en-US" dirty="0" smtClean="0">
              <a:solidFill>
                <a:schemeClr val="tx1"/>
              </a:solidFill>
              <a:effectLst>
                <a:glow rad="101600">
                  <a:schemeClr val="accent1">
                    <a:satMod val="175000"/>
                    <a:alpha val="40000"/>
                  </a:schemeClr>
                </a:glow>
              </a:effectLst>
            </a:endParaRPr>
          </a:p>
          <a:p>
            <a:endParaRPr lang="en-US" sz="2100" dirty="0" smtClean="0"/>
          </a:p>
          <a:p>
            <a:endParaRPr lang="en-US" sz="2100" dirty="0" smtClean="0"/>
          </a:p>
        </p:txBody>
      </p:sp>
      <p:pic>
        <p:nvPicPr>
          <p:cNvPr id="4" name="Picture 1" descr="C:\Users\Admin\Desktop\photos\mhm photos 2\DSCN0084.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14800" y="2819400"/>
            <a:ext cx="4114800" cy="3086100"/>
          </a:xfrm>
          <a:prstGeom prst="rect">
            <a:avLst/>
          </a:prstGeom>
          <a:noFill/>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14800" y="404129"/>
            <a:ext cx="4495800" cy="5818094"/>
          </a:xfrm>
          <a:prstGeom prst="rect">
            <a:avLst/>
          </a:prstGeom>
        </p:spPr>
      </p:pic>
      <p:sp>
        <p:nvSpPr>
          <p:cNvPr id="7"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extLst>
      <p:ext uri="{BB962C8B-B14F-4D97-AF65-F5344CB8AC3E}">
        <p14:creationId xmlns:p14="http://schemas.microsoft.com/office/powerpoint/2010/main" val="20862860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8200" y="304800"/>
            <a:ext cx="4267200" cy="1470025"/>
          </a:xfrm>
        </p:spPr>
        <p:txBody>
          <a:bodyPr>
            <a:normAutofit/>
          </a:bodyPr>
          <a:lstStyle/>
          <a:p>
            <a:pPr algn="ctr"/>
            <a:r>
              <a:rPr lang="en-US" smtClean="0"/>
              <a:t>Short-term</a:t>
            </a:r>
            <a:br>
              <a:rPr lang="en-US" smtClean="0"/>
            </a:br>
            <a:r>
              <a:rPr lang="en-US" smtClean="0"/>
              <a:t>Preparatory Activities </a:t>
            </a:r>
            <a:endParaRPr lang="en-US" dirty="0"/>
          </a:p>
        </p:txBody>
      </p:sp>
      <p:sp>
        <p:nvSpPr>
          <p:cNvPr id="16" name="Content Placeholder 2"/>
          <p:cNvSpPr>
            <a:spLocks noGrp="1"/>
          </p:cNvSpPr>
          <p:nvPr>
            <p:ph type="subTitle" idx="1"/>
          </p:nvPr>
        </p:nvSpPr>
        <p:spPr>
          <a:xfrm>
            <a:off x="304800" y="2218597"/>
            <a:ext cx="3733800" cy="3877403"/>
          </a:xfrm>
        </p:spPr>
        <p:txBody>
          <a:bodyPr>
            <a:normAutofit/>
          </a:bodyPr>
          <a:lstStyle/>
          <a:p>
            <a:pPr marL="274320" lvl="1" algn="l">
              <a:spcBef>
                <a:spcPts val="600"/>
              </a:spcBef>
              <a:buSzPct val="70000"/>
            </a:pPr>
            <a:r>
              <a:rPr lang="en-US" sz="3000" dirty="0">
                <a:solidFill>
                  <a:prstClr val="black"/>
                </a:solidFill>
              </a:rPr>
              <a:t>3.	Review relevant </a:t>
            </a:r>
            <a:r>
              <a:rPr lang="en-US" sz="3000" dirty="0" smtClean="0">
                <a:solidFill>
                  <a:prstClr val="black"/>
                </a:solidFill>
              </a:rPr>
              <a:t>Publications </a:t>
            </a:r>
            <a:r>
              <a:rPr lang="en-US" sz="3000" dirty="0">
                <a:solidFill>
                  <a:prstClr val="black"/>
                </a:solidFill>
              </a:rPr>
              <a:t>(one to two weeks prior to start of the activity) </a:t>
            </a:r>
          </a:p>
          <a:p>
            <a:pPr marL="1348740" lvl="3" indent="-342900" algn="l">
              <a:spcBef>
                <a:spcPts val="600"/>
              </a:spcBef>
              <a:buSzPct val="70000"/>
              <a:buFont typeface="Arial" pitchFamily="34" charset="0"/>
              <a:buChar char="•"/>
            </a:pPr>
            <a:r>
              <a:rPr lang="en-US" dirty="0" smtClean="0">
                <a:solidFill>
                  <a:schemeClr val="tx1"/>
                </a:solidFill>
                <a:effectLst>
                  <a:glow rad="101600">
                    <a:schemeClr val="accent2">
                      <a:satMod val="175000"/>
                      <a:alpha val="40000"/>
                    </a:schemeClr>
                  </a:glow>
                </a:effectLst>
                <a:hlinkClick r:id="rId3" action="ppaction://hlinksldjump"/>
              </a:rPr>
              <a:t>Pub 113</a:t>
            </a:r>
            <a:endParaRPr lang="en-US" dirty="0" smtClean="0">
              <a:solidFill>
                <a:schemeClr val="tx1"/>
              </a:solidFill>
              <a:effectLst>
                <a:glow rad="101600">
                  <a:schemeClr val="accent2">
                    <a:satMod val="175000"/>
                    <a:alpha val="40000"/>
                  </a:schemeClr>
                </a:glow>
              </a:effectLst>
            </a:endParaRPr>
          </a:p>
          <a:p>
            <a:pPr marL="1348740" lvl="3" indent="-342900" algn="l">
              <a:spcBef>
                <a:spcPts val="600"/>
              </a:spcBef>
              <a:buSzPct val="70000"/>
              <a:buFont typeface="Arial" pitchFamily="34" charset="0"/>
              <a:buChar char="•"/>
            </a:pPr>
            <a:r>
              <a:rPr lang="en-US" dirty="0" smtClean="0">
                <a:solidFill>
                  <a:schemeClr val="tx1"/>
                </a:solidFill>
                <a:effectLst>
                  <a:glow rad="101600">
                    <a:schemeClr val="accent2">
                      <a:satMod val="175000"/>
                      <a:alpha val="40000"/>
                    </a:schemeClr>
                  </a:glow>
                </a:effectLst>
                <a:hlinkClick r:id="rId4" action="ppaction://hlinksldjump"/>
              </a:rPr>
              <a:t>Pub 23</a:t>
            </a:r>
            <a:endParaRPr lang="en-US" dirty="0" smtClean="0">
              <a:solidFill>
                <a:schemeClr val="tx1"/>
              </a:solidFill>
              <a:effectLst>
                <a:glow rad="101600">
                  <a:schemeClr val="accent2">
                    <a:satMod val="175000"/>
                    <a:alpha val="40000"/>
                  </a:schemeClr>
                </a:glow>
              </a:effectLst>
            </a:endParaRPr>
          </a:p>
          <a:p>
            <a:pPr marL="1348740" lvl="3" indent="-342900" algn="l">
              <a:spcBef>
                <a:spcPts val="600"/>
              </a:spcBef>
              <a:buSzPct val="70000"/>
              <a:buFont typeface="Arial" pitchFamily="34" charset="0"/>
              <a:buChar char="•"/>
            </a:pPr>
            <a:r>
              <a:rPr lang="en-US" dirty="0" smtClean="0">
                <a:solidFill>
                  <a:schemeClr val="tx1"/>
                </a:solidFill>
                <a:effectLst>
                  <a:glow rad="101600">
                    <a:schemeClr val="accent2">
                      <a:satMod val="175000"/>
                      <a:alpha val="40000"/>
                    </a:schemeClr>
                  </a:glow>
                </a:effectLst>
                <a:hlinkClick r:id="rId5" action="ppaction://hlinksldjump"/>
              </a:rPr>
              <a:t>Pub </a:t>
            </a:r>
            <a:r>
              <a:rPr lang="en-US" dirty="0">
                <a:solidFill>
                  <a:schemeClr val="tx1"/>
                </a:solidFill>
                <a:effectLst>
                  <a:glow rad="101600">
                    <a:schemeClr val="accent2">
                      <a:satMod val="175000"/>
                      <a:alpha val="40000"/>
                    </a:schemeClr>
                  </a:glow>
                </a:effectLst>
                <a:hlinkClick r:id="rId5" action="ppaction://hlinksldjump"/>
              </a:rPr>
              <a:t>213</a:t>
            </a:r>
            <a:endParaRPr lang="en-US" dirty="0">
              <a:solidFill>
                <a:schemeClr val="tx1"/>
              </a:solidFill>
              <a:effectLst>
                <a:glow rad="101600">
                  <a:schemeClr val="accent2">
                    <a:satMod val="175000"/>
                    <a:alpha val="40000"/>
                  </a:schemeClr>
                </a:glow>
              </a:effectLst>
            </a:endParaRPr>
          </a:p>
          <a:p>
            <a:pPr marL="1348740" lvl="3" indent="-342900" algn="l">
              <a:spcBef>
                <a:spcPts val="600"/>
              </a:spcBef>
              <a:buSzPct val="70000"/>
              <a:buFont typeface="Arial" pitchFamily="34" charset="0"/>
              <a:buChar char="•"/>
            </a:pPr>
            <a:r>
              <a:rPr lang="en-US" dirty="0" smtClean="0">
                <a:solidFill>
                  <a:schemeClr val="tx1"/>
                </a:solidFill>
                <a:effectLst>
                  <a:glow rad="101600">
                    <a:schemeClr val="accent1">
                      <a:satMod val="175000"/>
                      <a:alpha val="40000"/>
                    </a:schemeClr>
                  </a:glow>
                </a:effectLst>
                <a:hlinkClick r:id="rId6" action="ppaction://hlinksldjump"/>
              </a:rPr>
              <a:t>Pub 464</a:t>
            </a:r>
            <a:endParaRPr lang="en-US" dirty="0" smtClean="0">
              <a:solidFill>
                <a:schemeClr val="tx1"/>
              </a:solidFill>
              <a:effectLst>
                <a:glow rad="101600">
                  <a:schemeClr val="accent1">
                    <a:satMod val="175000"/>
                    <a:alpha val="40000"/>
                  </a:schemeClr>
                </a:glow>
              </a:effectLst>
            </a:endParaRPr>
          </a:p>
          <a:p>
            <a:endParaRPr lang="en-US" sz="2100" dirty="0" smtClean="0"/>
          </a:p>
          <a:p>
            <a:endParaRPr lang="en-US" sz="2100" dirty="0" smtClean="0"/>
          </a:p>
        </p:txBody>
      </p:sp>
      <p:pic>
        <p:nvPicPr>
          <p:cNvPr id="4" name="Picture 1" descr="C:\Users\Admin\Desktop\photos\mhm photos 2\DSCN0084.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14800" y="2819400"/>
            <a:ext cx="4114800" cy="3086100"/>
          </a:xfrm>
          <a:prstGeom prst="rect">
            <a:avLst/>
          </a:prstGeom>
          <a:noFill/>
        </p:spPr>
      </p:pic>
      <p:sp>
        <p:nvSpPr>
          <p:cNvPr id="7" name="TextBox 6"/>
          <p:cNvSpPr txBox="1"/>
          <p:nvPr/>
        </p:nvSpPr>
        <p:spPr>
          <a:xfrm>
            <a:off x="5105400" y="1828800"/>
            <a:ext cx="2438400" cy="646331"/>
          </a:xfrm>
          <a:prstGeom prst="rect">
            <a:avLst/>
          </a:prstGeom>
          <a:noFill/>
        </p:spPr>
        <p:txBody>
          <a:bodyPr wrap="square" rtlCol="0">
            <a:spAutoFit/>
          </a:bodyPr>
          <a:lstStyle/>
          <a:p>
            <a:r>
              <a:rPr lang="en-US" dirty="0" smtClean="0">
                <a:solidFill>
                  <a:srgbClr val="FF0000"/>
                </a:solidFill>
              </a:rPr>
              <a:t>Jeremy, Pub 464 cover here</a:t>
            </a:r>
            <a:endParaRPr lang="en-US" dirty="0">
              <a:solidFill>
                <a:srgbClr val="FF0000"/>
              </a:solidFill>
            </a:endParaRPr>
          </a:p>
        </p:txBody>
      </p:sp>
      <p:pic>
        <p:nvPicPr>
          <p:cNvPr id="3" name="Picture 2"/>
          <p:cNvPicPr>
            <a:picLocks noChangeAspect="1"/>
          </p:cNvPicPr>
          <p:nvPr/>
        </p:nvPicPr>
        <p:blipFill rotWithShape="1">
          <a:blip r:embed="rId8" cstate="email">
            <a:extLst>
              <a:ext uri="{28A0092B-C50C-407E-A947-70E740481C1C}">
                <a14:useLocalDpi xmlns:a14="http://schemas.microsoft.com/office/drawing/2010/main"/>
              </a:ext>
            </a:extLst>
          </a:blip>
          <a:srcRect l="17573" t="11264" r="16928" b="11494"/>
          <a:stretch/>
        </p:blipFill>
        <p:spPr>
          <a:xfrm>
            <a:off x="4114800" y="304799"/>
            <a:ext cx="4495800" cy="5878665"/>
          </a:xfrm>
          <a:prstGeom prst="rect">
            <a:avLst/>
          </a:prstGeom>
        </p:spPr>
      </p:pic>
      <p:sp>
        <p:nvSpPr>
          <p:cNvPr id="8"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extLst>
      <p:ext uri="{BB962C8B-B14F-4D97-AF65-F5344CB8AC3E}">
        <p14:creationId xmlns:p14="http://schemas.microsoft.com/office/powerpoint/2010/main" val="5538219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marL="463550" indent="-463550"/>
            <a:r>
              <a:rPr lang="en-US" dirty="0" smtClean="0"/>
              <a:t>Navigate from slide to slide using the navigation arrows in the lower right hand corner of the slide.</a:t>
            </a:r>
          </a:p>
          <a:p>
            <a:pPr marL="463550" indent="-463550"/>
            <a:r>
              <a:rPr lang="en-US" dirty="0" smtClean="0"/>
              <a:t>Go back to the module selector slide at anytime by pressing the training logo in the lower left-hand corner</a:t>
            </a:r>
          </a:p>
          <a:p>
            <a:pPr marL="463550" indent="-463550"/>
            <a:r>
              <a:rPr lang="en-US" dirty="0" smtClean="0">
                <a:effectLst>
                  <a:glow rad="101600">
                    <a:schemeClr val="accent1">
                      <a:satMod val="175000"/>
                      <a:alpha val="40000"/>
                    </a:schemeClr>
                  </a:glow>
                </a:effectLst>
                <a:hlinkClick r:id="" action="ppaction://hlinkshowjump?jump=previousslide"/>
              </a:rPr>
              <a:t>Click any text in this highlighted field to view the corresponding text or graphics</a:t>
            </a:r>
            <a:endParaRPr lang="en-US" dirty="0">
              <a:effectLst>
                <a:glow rad="101600">
                  <a:schemeClr val="accent1">
                    <a:satMod val="175000"/>
                    <a:alpha val="40000"/>
                  </a:schemeClr>
                </a:glow>
              </a:effectLst>
            </a:endParaRPr>
          </a:p>
        </p:txBody>
      </p:sp>
      <p:sp>
        <p:nvSpPr>
          <p:cNvPr id="3" name="Title 2"/>
          <p:cNvSpPr>
            <a:spLocks noGrp="1"/>
          </p:cNvSpPr>
          <p:nvPr>
            <p:ph type="title"/>
          </p:nvPr>
        </p:nvSpPr>
        <p:spPr/>
        <p:txBody>
          <a:bodyPr>
            <a:normAutofit/>
          </a:bodyPr>
          <a:lstStyle/>
          <a:p>
            <a:r>
              <a:rPr lang="en-US" dirty="0" smtClean="0"/>
              <a:t>How to use this training</a:t>
            </a:r>
            <a:endParaRPr lang="en-US" dirty="0"/>
          </a:p>
        </p:txBody>
      </p:sp>
      <p:sp>
        <p:nvSpPr>
          <p:cNvPr id="5" name="Rounded Rectangular Callout 4"/>
          <p:cNvSpPr/>
          <p:nvPr/>
        </p:nvSpPr>
        <p:spPr>
          <a:xfrm>
            <a:off x="4038600" y="3352800"/>
            <a:ext cx="4572000" cy="1524000"/>
          </a:xfrm>
          <a:prstGeom prst="wedgeRoundRectCallout">
            <a:avLst>
              <a:gd name="adj1" fmla="val -36505"/>
              <a:gd name="adj2" fmla="val 904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This is where additional information can be found.  </a:t>
            </a:r>
            <a:endParaRPr lang="en-US" dirty="0"/>
          </a:p>
        </p:txBody>
      </p:sp>
      <p:sp>
        <p:nvSpPr>
          <p:cNvPr id="4" name="Left Arrow 3"/>
          <p:cNvSpPr/>
          <p:nvPr/>
        </p:nvSpPr>
        <p:spPr>
          <a:xfrm>
            <a:off x="609600" y="5841242"/>
            <a:ext cx="3200400"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Return to selector page</a:t>
            </a:r>
            <a:endParaRPr lang="en-US" dirty="0"/>
          </a:p>
        </p:txBody>
      </p:sp>
      <p:sp>
        <p:nvSpPr>
          <p:cNvPr id="7" name="Title 4"/>
          <p:cNvSpPr txBox="1">
            <a:spLocks/>
          </p:cNvSpPr>
          <p:nvPr/>
        </p:nvSpPr>
        <p:spPr>
          <a:xfrm>
            <a:off x="-152400" y="6285582"/>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introduction</a:t>
            </a:r>
            <a:endParaRPr lang="en-US" sz="1100" b="0" spc="0" dirty="0">
              <a:effectLst/>
            </a:endParaRPr>
          </a:p>
        </p:txBody>
      </p:sp>
    </p:spTree>
    <p:extLst>
      <p:ext uri="{BB962C8B-B14F-4D97-AF65-F5344CB8AC3E}">
        <p14:creationId xmlns:p14="http://schemas.microsoft.com/office/powerpoint/2010/main" val="21255461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mtClean="0"/>
              <a:t>Short-term</a:t>
            </a:r>
            <a:br>
              <a:rPr lang="en-US" smtClean="0"/>
            </a:br>
            <a:r>
              <a:rPr lang="en-US" smtClean="0"/>
              <a:t>Preparatory Activities </a:t>
            </a:r>
            <a:endParaRPr lang="en-US" dirty="0"/>
          </a:p>
        </p:txBody>
      </p:sp>
      <p:sp>
        <p:nvSpPr>
          <p:cNvPr id="3" name="Content Placeholder 2"/>
          <p:cNvSpPr>
            <a:spLocks noGrp="1"/>
          </p:cNvSpPr>
          <p:nvPr>
            <p:ph type="subTitle" idx="1"/>
          </p:nvPr>
        </p:nvSpPr>
        <p:spPr/>
        <p:txBody>
          <a:bodyPr>
            <a:normAutofit/>
          </a:bodyPr>
          <a:lstStyle/>
          <a:p>
            <a:pPr marL="457200" indent="-457200">
              <a:buFont typeface="+mj-lt"/>
              <a:buAutoNum type="arabicPeriod" startAt="4"/>
            </a:pPr>
            <a:r>
              <a:rPr lang="en-US" sz="2000" dirty="0" smtClean="0"/>
              <a:t>Initiate PA One Call (up to ten working days and no less than three working days prior to the start of the activity)</a:t>
            </a:r>
          </a:p>
          <a:p>
            <a:pPr marL="457200" indent="-457200">
              <a:buFont typeface="+mj-lt"/>
              <a:buAutoNum type="arabicPeriod" startAt="4"/>
            </a:pPr>
            <a:r>
              <a:rPr lang="en-US" sz="2000" dirty="0" smtClean="0"/>
              <a:t>Cut the roadway and establish grade (at least one day prior to the start of the activity)</a:t>
            </a:r>
          </a:p>
          <a:p>
            <a:endParaRPr lang="en-US" sz="2100" dirty="0" smtClean="0"/>
          </a:p>
        </p:txBody>
      </p:sp>
      <p:pic>
        <p:nvPicPr>
          <p:cNvPr id="4" name="Picture 6"/>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3352800" y="3505200"/>
            <a:ext cx="4038600" cy="3028950"/>
          </a:xfrm>
          <a:prstGeom prst="rect">
            <a:avLst/>
          </a:prstGeom>
          <a:ln>
            <a:noFill/>
          </a:ln>
          <a:effectLst>
            <a:outerShdw blurRad="292100" dist="139700" dir="2700000" algn="tl" rotWithShape="0">
              <a:srgbClr val="333333">
                <a:alpha val="65000"/>
              </a:srgbClr>
            </a:outerShdw>
          </a:effectLst>
        </p:spPr>
      </p:pic>
      <p:sp>
        <p:nvSpPr>
          <p:cNvPr id="6"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extLst>
      <p:ext uri="{BB962C8B-B14F-4D97-AF65-F5344CB8AC3E}">
        <p14:creationId xmlns:p14="http://schemas.microsoft.com/office/powerpoint/2010/main" val="41359974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mtClean="0"/>
              <a:t>Short-term</a:t>
            </a:r>
            <a:br>
              <a:rPr lang="en-US" smtClean="0"/>
            </a:br>
            <a:r>
              <a:rPr lang="en-US" smtClean="0"/>
              <a:t>Preparatory Activities </a:t>
            </a:r>
            <a:endParaRPr lang="en-US" dirty="0"/>
          </a:p>
        </p:txBody>
      </p:sp>
      <p:sp>
        <p:nvSpPr>
          <p:cNvPr id="3" name="Content Placeholder 2"/>
          <p:cNvSpPr>
            <a:spLocks noGrp="1"/>
          </p:cNvSpPr>
          <p:nvPr>
            <p:ph type="subTitle" idx="1"/>
          </p:nvPr>
        </p:nvSpPr>
        <p:spPr/>
        <p:txBody>
          <a:bodyPr>
            <a:normAutofit fontScale="92500"/>
          </a:bodyPr>
          <a:lstStyle/>
          <a:p>
            <a:pPr marL="457200" indent="-457200">
              <a:buFont typeface="+mj-lt"/>
              <a:buAutoNum type="arabicPeriod" startAt="6"/>
            </a:pPr>
            <a:r>
              <a:rPr lang="en-US" sz="2100" dirty="0" smtClean="0"/>
              <a:t>Verify material availability (one week prior to the start of the activity)</a:t>
            </a:r>
          </a:p>
          <a:p>
            <a:pPr marL="914400" lvl="1" indent="-223838" algn="l">
              <a:buFont typeface="Arial" pitchFamily="34" charset="0"/>
              <a:buChar char="•"/>
            </a:pPr>
            <a:r>
              <a:rPr lang="en-US" sz="1700" dirty="0" smtClean="0">
                <a:solidFill>
                  <a:schemeClr val="tx1"/>
                </a:solidFill>
              </a:rPr>
              <a:t>Pipe</a:t>
            </a:r>
            <a:endParaRPr lang="en-US" sz="1700" dirty="0" smtClean="0"/>
          </a:p>
          <a:p>
            <a:pPr marL="914400" lvl="1" indent="-223838" algn="l">
              <a:buFont typeface="Arial" pitchFamily="34" charset="0"/>
              <a:buChar char="•"/>
            </a:pPr>
            <a:r>
              <a:rPr lang="en-US" sz="1700" dirty="0" smtClean="0">
                <a:solidFill>
                  <a:schemeClr val="tx1"/>
                </a:solidFill>
              </a:rPr>
              <a:t>Pipe bands</a:t>
            </a:r>
          </a:p>
          <a:p>
            <a:pPr marL="914400" lvl="1" indent="-223838" algn="l">
              <a:buFont typeface="Arial" pitchFamily="34" charset="0"/>
              <a:buChar char="•"/>
            </a:pPr>
            <a:r>
              <a:rPr lang="en-US" sz="1700" dirty="0" smtClean="0">
                <a:solidFill>
                  <a:schemeClr val="tx1"/>
                </a:solidFill>
              </a:rPr>
              <a:t>Aggregates</a:t>
            </a:r>
            <a:endParaRPr lang="en-US" sz="1700" dirty="0" smtClean="0"/>
          </a:p>
          <a:p>
            <a:pPr marL="914400" lvl="1" indent="-223838" algn="l">
              <a:buFont typeface="Arial" pitchFamily="34" charset="0"/>
              <a:buChar char="•"/>
            </a:pPr>
            <a:r>
              <a:rPr lang="en-US" sz="1700" dirty="0" smtClean="0">
                <a:solidFill>
                  <a:schemeClr val="tx1"/>
                </a:solidFill>
              </a:rPr>
              <a:t>Trench restoration material</a:t>
            </a:r>
          </a:p>
          <a:p>
            <a:pPr marL="457200" indent="-457200">
              <a:buFont typeface="+mj-lt"/>
              <a:buAutoNum type="arabicPeriod" startAt="6"/>
            </a:pPr>
            <a:r>
              <a:rPr lang="en-US" sz="2100" dirty="0" smtClean="0"/>
              <a:t>Verify equipment availability (one week prior to the start of the activity)</a:t>
            </a:r>
          </a:p>
          <a:p>
            <a:pPr marL="914400" lvl="1" indent="-223838" algn="l">
              <a:buFont typeface="Arial" pitchFamily="34" charset="0"/>
              <a:buChar char="•"/>
            </a:pPr>
            <a:r>
              <a:rPr lang="en-US" sz="1700" dirty="0" smtClean="0">
                <a:solidFill>
                  <a:schemeClr val="tx1"/>
                </a:solidFill>
              </a:rPr>
              <a:t>Excavator</a:t>
            </a:r>
          </a:p>
          <a:p>
            <a:pPr marL="914400" lvl="1" indent="-223838" algn="l">
              <a:buFont typeface="Arial" pitchFamily="34" charset="0"/>
              <a:buChar char="•"/>
            </a:pPr>
            <a:r>
              <a:rPr lang="en-US" sz="1700" dirty="0" smtClean="0">
                <a:solidFill>
                  <a:schemeClr val="tx1"/>
                </a:solidFill>
              </a:rPr>
              <a:t>Compactors</a:t>
            </a:r>
          </a:p>
          <a:p>
            <a:pPr marL="914400" lvl="1" indent="-223838" algn="l">
              <a:buFont typeface="Arial" pitchFamily="34" charset="0"/>
              <a:buChar char="•"/>
            </a:pPr>
            <a:r>
              <a:rPr lang="en-US" sz="1700" dirty="0" smtClean="0">
                <a:solidFill>
                  <a:schemeClr val="tx1"/>
                </a:solidFill>
              </a:rPr>
              <a:t>Trucks</a:t>
            </a:r>
          </a:p>
          <a:p>
            <a:pPr marL="914400" lvl="1" indent="-223838" algn="l">
              <a:buFont typeface="Arial" pitchFamily="34" charset="0"/>
              <a:buChar char="•"/>
            </a:pPr>
            <a:r>
              <a:rPr lang="en-US" sz="1700" dirty="0" smtClean="0">
                <a:solidFill>
                  <a:schemeClr val="tx1"/>
                </a:solidFill>
              </a:rPr>
              <a:t>Loader at stockpile</a:t>
            </a:r>
          </a:p>
          <a:p>
            <a:pPr marL="457200" indent="-457200">
              <a:buFont typeface="+mj-lt"/>
              <a:buAutoNum type="arabicPeriod" startAt="6"/>
            </a:pPr>
            <a:r>
              <a:rPr lang="en-US" sz="2100" dirty="0" smtClean="0"/>
              <a:t>Check leave schedule for personnel availability (one week prior to the start of the activity)</a:t>
            </a:r>
          </a:p>
          <a:p>
            <a:endParaRPr lang="en-US" dirty="0"/>
          </a:p>
        </p:txBody>
      </p:sp>
      <p:sp>
        <p:nvSpPr>
          <p:cNvPr id="5"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extLst>
      <p:ext uri="{BB962C8B-B14F-4D97-AF65-F5344CB8AC3E}">
        <p14:creationId xmlns:p14="http://schemas.microsoft.com/office/powerpoint/2010/main" val="359438611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mtClean="0"/>
              <a:t>Short-term </a:t>
            </a:r>
            <a:br>
              <a:rPr lang="en-US" smtClean="0"/>
            </a:br>
            <a:r>
              <a:rPr lang="en-US" smtClean="0"/>
              <a:t>Preparatory Activities</a:t>
            </a:r>
            <a:endParaRPr lang="en-US" dirty="0"/>
          </a:p>
        </p:txBody>
      </p:sp>
      <p:sp>
        <p:nvSpPr>
          <p:cNvPr id="3" name="Content Placeholder 2"/>
          <p:cNvSpPr>
            <a:spLocks noGrp="1"/>
          </p:cNvSpPr>
          <p:nvPr>
            <p:ph type="subTitle" idx="1"/>
          </p:nvPr>
        </p:nvSpPr>
        <p:spPr/>
        <p:txBody>
          <a:bodyPr>
            <a:normAutofit fontScale="85000" lnSpcReduction="10000"/>
          </a:bodyPr>
          <a:lstStyle/>
          <a:p>
            <a:pPr marL="514350" indent="-514350" algn="l">
              <a:buFont typeface="+mj-lt"/>
              <a:buAutoNum type="arabicPeriod" startAt="9"/>
            </a:pPr>
            <a:r>
              <a:rPr lang="en-US" dirty="0" smtClean="0"/>
              <a:t>Communicate pending activities</a:t>
            </a:r>
          </a:p>
          <a:p>
            <a:pPr marL="806450" lvl="1" indent="-228600" algn="l">
              <a:buFont typeface="Arial" pitchFamily="34" charset="0"/>
              <a:buChar char="•"/>
            </a:pPr>
            <a:r>
              <a:rPr lang="en-US" dirty="0" smtClean="0">
                <a:solidFill>
                  <a:schemeClr val="tx1"/>
                </a:solidFill>
              </a:rPr>
              <a:t>Inform motoring Public</a:t>
            </a:r>
          </a:p>
          <a:p>
            <a:pPr marL="806450" lvl="1" indent="-228600" algn="l">
              <a:buFont typeface="Arial" pitchFamily="34" charset="0"/>
              <a:buChar char="•"/>
            </a:pPr>
            <a:r>
              <a:rPr lang="en-US" dirty="0" smtClean="0">
                <a:solidFill>
                  <a:schemeClr val="tx1"/>
                </a:solidFill>
              </a:rPr>
              <a:t>Notify affected property owners </a:t>
            </a:r>
          </a:p>
          <a:p>
            <a:pPr marL="806450" lvl="1" indent="-228600" algn="l">
              <a:buFont typeface="Arial" pitchFamily="34" charset="0"/>
              <a:buChar char="•"/>
            </a:pPr>
            <a:r>
              <a:rPr lang="en-US" dirty="0" smtClean="0">
                <a:solidFill>
                  <a:schemeClr val="tx1"/>
                </a:solidFill>
              </a:rPr>
              <a:t>Notify businesses</a:t>
            </a:r>
          </a:p>
          <a:p>
            <a:pPr marL="806450" lvl="1" indent="-228600" algn="l">
              <a:buFont typeface="Arial" pitchFamily="34" charset="0"/>
              <a:buChar char="•"/>
            </a:pPr>
            <a:r>
              <a:rPr lang="en-US" dirty="0" smtClean="0">
                <a:solidFill>
                  <a:schemeClr val="tx1"/>
                </a:solidFill>
              </a:rPr>
              <a:t>Consider concurrent activities and community events</a:t>
            </a:r>
          </a:p>
          <a:p>
            <a:pPr marL="514350" indent="-514350">
              <a:buFont typeface="+mj-lt"/>
              <a:buAutoNum type="arabicPeriod" startAt="10"/>
            </a:pPr>
            <a:r>
              <a:rPr lang="en-US" dirty="0" smtClean="0"/>
              <a:t>Vary communication methods</a:t>
            </a:r>
          </a:p>
          <a:p>
            <a:pPr marL="806450" lvl="1" indent="-228600" algn="l">
              <a:buFont typeface="Arial" pitchFamily="34" charset="0"/>
              <a:buChar char="•"/>
            </a:pPr>
            <a:r>
              <a:rPr lang="en-US" dirty="0" smtClean="0">
                <a:solidFill>
                  <a:schemeClr val="tx1"/>
                </a:solidFill>
              </a:rPr>
              <a:t>Variable message boards</a:t>
            </a:r>
          </a:p>
          <a:p>
            <a:pPr marL="806450" lvl="1" indent="-228600" algn="l">
              <a:buFont typeface="Arial" pitchFamily="34" charset="0"/>
              <a:buChar char="•"/>
            </a:pPr>
            <a:r>
              <a:rPr lang="en-US" dirty="0" smtClean="0">
                <a:solidFill>
                  <a:schemeClr val="tx1"/>
                </a:solidFill>
              </a:rPr>
              <a:t>Weekly news release</a:t>
            </a:r>
          </a:p>
          <a:p>
            <a:pPr marL="806450" lvl="1" indent="-228600" algn="l">
              <a:buFont typeface="Arial" pitchFamily="34" charset="0"/>
              <a:buChar char="•"/>
            </a:pPr>
            <a:r>
              <a:rPr lang="en-US" dirty="0" err="1" smtClean="0">
                <a:solidFill>
                  <a:schemeClr val="tx1"/>
                </a:solidFill>
              </a:rPr>
              <a:t>Traffax</a:t>
            </a:r>
            <a:r>
              <a:rPr lang="en-US" dirty="0" smtClean="0">
                <a:solidFill>
                  <a:schemeClr val="tx1"/>
                </a:solidFill>
              </a:rPr>
              <a:t> (radio and television traffic updates)</a:t>
            </a:r>
          </a:p>
          <a:p>
            <a:pPr algn="l"/>
            <a:endParaRPr lang="en-US" dirty="0"/>
          </a:p>
        </p:txBody>
      </p:sp>
      <p:sp>
        <p:nvSpPr>
          <p:cNvPr id="5"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extLst>
      <p:ext uri="{BB962C8B-B14F-4D97-AF65-F5344CB8AC3E}">
        <p14:creationId xmlns:p14="http://schemas.microsoft.com/office/powerpoint/2010/main" val="27718590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normAutofit fontScale="85000" lnSpcReduction="10000"/>
          </a:bodyPr>
          <a:lstStyle/>
          <a:p>
            <a:pPr marL="514350" indent="-514350">
              <a:buFont typeface="+mj-lt"/>
              <a:buAutoNum type="arabicPeriod"/>
            </a:pPr>
            <a:r>
              <a:rPr lang="en-US" dirty="0" smtClean="0">
                <a:effectLst>
                  <a:glow rad="101600">
                    <a:schemeClr val="accent1">
                      <a:satMod val="175000"/>
                      <a:alpha val="40000"/>
                    </a:schemeClr>
                  </a:glow>
                </a:effectLst>
                <a:hlinkClick r:id="rId3" action="ppaction://hlinksldjump"/>
              </a:rPr>
              <a:t>Identify preparatory activities and time frames associated with a typical pipe installation project Long-range </a:t>
            </a:r>
            <a:endParaRPr lang="en-US" dirty="0" smtClean="0">
              <a:effectLst>
                <a:glow rad="101600">
                  <a:schemeClr val="accent1">
                    <a:satMod val="175000"/>
                    <a:alpha val="40000"/>
                  </a:schemeClr>
                </a:glow>
              </a:effectLst>
            </a:endParaRPr>
          </a:p>
          <a:p>
            <a:pPr marL="514350" indent="-514350">
              <a:buFont typeface="+mj-lt"/>
              <a:buAutoNum type="arabicPeriod"/>
            </a:pPr>
            <a:r>
              <a:rPr lang="en-US" dirty="0" smtClean="0">
                <a:effectLst>
                  <a:glow rad="101600">
                    <a:schemeClr val="accent1">
                      <a:satMod val="175000"/>
                      <a:alpha val="40000"/>
                    </a:schemeClr>
                  </a:glow>
                </a:effectLst>
                <a:hlinkClick r:id="rId4" action="ppaction://hlinksldjump"/>
              </a:rPr>
              <a:t>Identify the time frames associated with each of the activities </a:t>
            </a:r>
            <a:endParaRPr lang="en-US" dirty="0" smtClean="0">
              <a:effectLst>
                <a:glow rad="101600">
                  <a:schemeClr val="accent1">
                    <a:satMod val="175000"/>
                    <a:alpha val="40000"/>
                  </a:schemeClr>
                </a:glow>
              </a:effectLst>
            </a:endParaRPr>
          </a:p>
          <a:p>
            <a:pPr marL="514350" indent="-514350">
              <a:buFont typeface="+mj-lt"/>
              <a:buAutoNum type="arabicPeriod"/>
            </a:pPr>
            <a:r>
              <a:rPr lang="en-US" dirty="0" smtClean="0">
                <a:effectLst>
                  <a:glow rad="101600">
                    <a:schemeClr val="accent1">
                      <a:satMod val="175000"/>
                      <a:alpha val="40000"/>
                    </a:schemeClr>
                  </a:glow>
                </a:effectLst>
                <a:hlinkClick r:id="rId5" action="ppaction://hlinksldjump"/>
              </a:rPr>
              <a:t>Identify and describe the supporting documents typically needed for a pipe installation project </a:t>
            </a:r>
            <a:endParaRPr lang="en-US" dirty="0">
              <a:solidFill>
                <a:srgbClr val="FF0000"/>
              </a:solidFill>
              <a:effectLst>
                <a:glow rad="101600">
                  <a:schemeClr val="accent1">
                    <a:satMod val="175000"/>
                    <a:alpha val="40000"/>
                  </a:schemeClr>
                </a:glow>
              </a:effectLst>
            </a:endParaRPr>
          </a:p>
        </p:txBody>
      </p:sp>
      <p:sp>
        <p:nvSpPr>
          <p:cNvPr id="4"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extLst>
      <p:ext uri="{BB962C8B-B14F-4D97-AF65-F5344CB8AC3E}">
        <p14:creationId xmlns:p14="http://schemas.microsoft.com/office/powerpoint/2010/main" val="2587628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ontent Placeholder 4"/>
          <p:cNvSpPr>
            <a:spLocks noGrp="1"/>
          </p:cNvSpPr>
          <p:nvPr>
            <p:ph sz="half" idx="1"/>
          </p:nvPr>
        </p:nvSpPr>
        <p:spPr/>
        <p:txBody>
          <a:bodyPr>
            <a:normAutofit fontScale="85000" lnSpcReduction="10000"/>
          </a:bodyPr>
          <a:lstStyle/>
          <a:p>
            <a:pPr marL="514350" indent="-514350">
              <a:buFont typeface="+mj-lt"/>
              <a:buAutoNum type="arabicPeriod"/>
            </a:pPr>
            <a:r>
              <a:rPr lang="en-US" dirty="0" smtClean="0">
                <a:effectLst>
                  <a:glow rad="101600">
                    <a:schemeClr val="accent2">
                      <a:satMod val="175000"/>
                      <a:alpha val="40000"/>
                    </a:schemeClr>
                  </a:glow>
                </a:effectLst>
                <a:hlinkClick r:id="rId3" action="ppaction://hlinksldjump"/>
              </a:rPr>
              <a:t>Identify preparatory activities and time frames associated with a typical pipe installation project Long-range </a:t>
            </a:r>
            <a:endParaRPr lang="en-US" dirty="0" smtClean="0">
              <a:effectLst>
                <a:glow rad="101600">
                  <a:schemeClr val="accent2">
                    <a:satMod val="175000"/>
                    <a:alpha val="40000"/>
                  </a:schemeClr>
                </a:glow>
              </a:effectLst>
            </a:endParaRPr>
          </a:p>
          <a:p>
            <a:pPr marL="514350" indent="-514350">
              <a:buFont typeface="+mj-lt"/>
              <a:buAutoNum type="arabicPeriod"/>
            </a:pPr>
            <a:r>
              <a:rPr lang="en-US" dirty="0" smtClean="0">
                <a:effectLst>
                  <a:glow rad="101600">
                    <a:schemeClr val="accent1">
                      <a:satMod val="175000"/>
                      <a:alpha val="40000"/>
                    </a:schemeClr>
                  </a:glow>
                </a:effectLst>
                <a:hlinkClick r:id="rId4" action="ppaction://hlinksldjump"/>
              </a:rPr>
              <a:t>Identify the time frames associated with each of the activities </a:t>
            </a:r>
            <a:endParaRPr lang="en-US" dirty="0" smtClean="0">
              <a:effectLst>
                <a:glow rad="101600">
                  <a:schemeClr val="accent1">
                    <a:satMod val="175000"/>
                    <a:alpha val="40000"/>
                  </a:schemeClr>
                </a:glow>
              </a:effectLst>
            </a:endParaRPr>
          </a:p>
          <a:p>
            <a:pPr marL="514350" indent="-514350">
              <a:buFont typeface="+mj-lt"/>
              <a:buAutoNum type="arabicPeriod"/>
            </a:pPr>
            <a:r>
              <a:rPr lang="en-US" dirty="0" smtClean="0">
                <a:effectLst>
                  <a:glow rad="101600">
                    <a:schemeClr val="accent1">
                      <a:satMod val="175000"/>
                      <a:alpha val="40000"/>
                    </a:schemeClr>
                  </a:glow>
                </a:effectLst>
                <a:hlinkClick r:id="rId5" action="ppaction://hlinksldjump"/>
              </a:rPr>
              <a:t>Identify and describe the supporting documents typically needed for a pipe installation project </a:t>
            </a:r>
            <a:endParaRPr lang="en-US" dirty="0">
              <a:solidFill>
                <a:srgbClr val="FF0000"/>
              </a:solidFill>
              <a:effectLst>
                <a:glow rad="101600">
                  <a:schemeClr val="accent1">
                    <a:satMod val="175000"/>
                    <a:alpha val="40000"/>
                  </a:schemeClr>
                </a:glow>
              </a:effectLst>
            </a:endParaRPr>
          </a:p>
        </p:txBody>
      </p:sp>
      <p:sp>
        <p:nvSpPr>
          <p:cNvPr id="2" name="Text Placeholder 1"/>
          <p:cNvSpPr>
            <a:spLocks noGrp="1"/>
          </p:cNvSpPr>
          <p:nvPr>
            <p:ph type="body" sz="quarter" idx="10"/>
          </p:nvPr>
        </p:nvSpPr>
        <p:spPr/>
        <p:txBody>
          <a:bodyPr>
            <a:normAutofit fontScale="85000" lnSpcReduction="20000"/>
          </a:bodyPr>
          <a:lstStyle/>
          <a:p>
            <a:r>
              <a:rPr lang="en-US" dirty="0"/>
              <a:t>Conduct site to determine; existing conditions, potential environmental impacts and the limits of work</a:t>
            </a:r>
            <a:r>
              <a:rPr lang="en-US" dirty="0" smtClean="0"/>
              <a:t>.</a:t>
            </a:r>
            <a:endParaRPr lang="en-US" dirty="0"/>
          </a:p>
          <a:p>
            <a:r>
              <a:rPr lang="en-US" dirty="0"/>
              <a:t>Prepare hydraulic studies, secure environmental permits and identify stakeholders affected by the activity</a:t>
            </a:r>
            <a:r>
              <a:rPr lang="en-US" dirty="0" smtClean="0"/>
              <a:t>.</a:t>
            </a:r>
            <a:endParaRPr lang="en-US" dirty="0"/>
          </a:p>
        </p:txBody>
      </p:sp>
      <p:sp>
        <p:nvSpPr>
          <p:cNvPr id="5"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extLst>
      <p:ext uri="{BB962C8B-B14F-4D97-AF65-F5344CB8AC3E}">
        <p14:creationId xmlns:p14="http://schemas.microsoft.com/office/powerpoint/2010/main" val="16852515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ontent Placeholder 4"/>
          <p:cNvSpPr>
            <a:spLocks noGrp="1"/>
          </p:cNvSpPr>
          <p:nvPr>
            <p:ph sz="half" idx="1"/>
          </p:nvPr>
        </p:nvSpPr>
        <p:spPr/>
        <p:txBody>
          <a:bodyPr>
            <a:normAutofit fontScale="85000" lnSpcReduction="10000"/>
          </a:bodyPr>
          <a:lstStyle/>
          <a:p>
            <a:pPr marL="514350" indent="-514350">
              <a:buFont typeface="+mj-lt"/>
              <a:buAutoNum type="arabicPeriod"/>
            </a:pPr>
            <a:r>
              <a:rPr lang="en-US" dirty="0" smtClean="0">
                <a:effectLst>
                  <a:glow rad="101600">
                    <a:schemeClr val="accent1">
                      <a:satMod val="175000"/>
                      <a:alpha val="40000"/>
                    </a:schemeClr>
                  </a:glow>
                </a:effectLst>
                <a:hlinkClick r:id="rId3" action="ppaction://hlinksldjump"/>
              </a:rPr>
              <a:t>Identify preparatory activities and time frames associated with a typical pipe installation project Long-range </a:t>
            </a:r>
            <a:endParaRPr lang="en-US" dirty="0" smtClean="0">
              <a:effectLst>
                <a:glow rad="101600">
                  <a:schemeClr val="accent1">
                    <a:satMod val="175000"/>
                    <a:alpha val="40000"/>
                  </a:schemeClr>
                </a:glow>
              </a:effectLst>
            </a:endParaRPr>
          </a:p>
          <a:p>
            <a:pPr marL="514350" indent="-514350">
              <a:buFont typeface="+mj-lt"/>
              <a:buAutoNum type="arabicPeriod"/>
            </a:pPr>
            <a:r>
              <a:rPr lang="en-US" dirty="0" smtClean="0">
                <a:effectLst>
                  <a:glow rad="101600">
                    <a:schemeClr val="accent2">
                      <a:satMod val="175000"/>
                      <a:alpha val="40000"/>
                    </a:schemeClr>
                  </a:glow>
                </a:effectLst>
                <a:hlinkClick r:id="rId4" action="ppaction://hlinksldjump"/>
              </a:rPr>
              <a:t>Identify the time frames associated with each of the activities </a:t>
            </a:r>
            <a:endParaRPr lang="en-US" dirty="0" smtClean="0">
              <a:effectLst>
                <a:glow rad="101600">
                  <a:schemeClr val="accent2">
                    <a:satMod val="175000"/>
                    <a:alpha val="40000"/>
                  </a:schemeClr>
                </a:glow>
              </a:effectLst>
            </a:endParaRPr>
          </a:p>
          <a:p>
            <a:pPr marL="514350" indent="-514350">
              <a:buFont typeface="+mj-lt"/>
              <a:buAutoNum type="arabicPeriod"/>
            </a:pPr>
            <a:r>
              <a:rPr lang="en-US" dirty="0" smtClean="0">
                <a:effectLst>
                  <a:glow rad="101600">
                    <a:schemeClr val="accent1">
                      <a:satMod val="175000"/>
                      <a:alpha val="40000"/>
                    </a:schemeClr>
                  </a:glow>
                </a:effectLst>
                <a:hlinkClick r:id="rId5" action="ppaction://hlinksldjump"/>
              </a:rPr>
              <a:t>Identify and describe the supporting documents typically needed for a pipe installation project </a:t>
            </a:r>
            <a:endParaRPr lang="en-US" dirty="0">
              <a:solidFill>
                <a:srgbClr val="FF0000"/>
              </a:solidFill>
              <a:effectLst>
                <a:glow rad="101600">
                  <a:schemeClr val="accent1">
                    <a:satMod val="175000"/>
                    <a:alpha val="40000"/>
                  </a:schemeClr>
                </a:glow>
              </a:effectLst>
            </a:endParaRPr>
          </a:p>
        </p:txBody>
      </p:sp>
      <p:sp>
        <p:nvSpPr>
          <p:cNvPr id="2" name="Text Placeholder 1"/>
          <p:cNvSpPr>
            <a:spLocks noGrp="1"/>
          </p:cNvSpPr>
          <p:nvPr>
            <p:ph type="body" sz="quarter" idx="10"/>
          </p:nvPr>
        </p:nvSpPr>
        <p:spPr/>
        <p:txBody>
          <a:bodyPr>
            <a:noAutofit/>
          </a:bodyPr>
          <a:lstStyle/>
          <a:p>
            <a:r>
              <a:rPr lang="en-US" sz="1500" dirty="0"/>
              <a:t>Long-range - Determine and procure materials, determine specialized equipment availability, determine personnel skills needed, ensure certified TEO’s are available and provide training to the crew. </a:t>
            </a:r>
          </a:p>
          <a:p>
            <a:r>
              <a:rPr lang="en-US" sz="1500" dirty="0"/>
              <a:t>Intermediate-range - Review worksite to determine safety needs, identify waste dump sites and prepare documentation and notify adjacent property owners, EMS and schools</a:t>
            </a:r>
            <a:r>
              <a:rPr lang="en-US" sz="1500" dirty="0" smtClean="0"/>
              <a:t>.</a:t>
            </a:r>
            <a:endParaRPr lang="en-US" sz="1500" dirty="0"/>
          </a:p>
          <a:p>
            <a:r>
              <a:rPr lang="en-US" sz="1500" dirty="0"/>
              <a:t>Short-term - Review relevant PennDOT </a:t>
            </a:r>
            <a:r>
              <a:rPr lang="en-US" sz="1500" dirty="0" smtClean="0"/>
              <a:t>Publications</a:t>
            </a:r>
            <a:r>
              <a:rPr lang="en-US" sz="1500" dirty="0"/>
              <a:t>, initiate PA 1 call and schedule the work activity along with concurrent activities that are to be completed.</a:t>
            </a:r>
          </a:p>
          <a:p>
            <a:r>
              <a:rPr lang="en-US" sz="1500" dirty="0"/>
              <a:t>Establish grade and cut roadway</a:t>
            </a:r>
            <a:r>
              <a:rPr lang="en-US" sz="1500" dirty="0" smtClean="0"/>
              <a:t>.</a:t>
            </a:r>
            <a:endParaRPr lang="en-US" sz="1500" dirty="0"/>
          </a:p>
        </p:txBody>
      </p:sp>
      <p:sp>
        <p:nvSpPr>
          <p:cNvPr id="5"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extLst>
      <p:ext uri="{BB962C8B-B14F-4D97-AF65-F5344CB8AC3E}">
        <p14:creationId xmlns:p14="http://schemas.microsoft.com/office/powerpoint/2010/main" val="26474180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ontent Placeholder 4"/>
          <p:cNvSpPr>
            <a:spLocks noGrp="1"/>
          </p:cNvSpPr>
          <p:nvPr>
            <p:ph sz="half" idx="1"/>
          </p:nvPr>
        </p:nvSpPr>
        <p:spPr/>
        <p:txBody>
          <a:bodyPr>
            <a:normAutofit fontScale="85000" lnSpcReduction="10000"/>
          </a:bodyPr>
          <a:lstStyle/>
          <a:p>
            <a:pPr marL="514350" indent="-514350">
              <a:buFont typeface="+mj-lt"/>
              <a:buAutoNum type="arabicPeriod"/>
            </a:pPr>
            <a:r>
              <a:rPr lang="en-US" dirty="0" smtClean="0">
                <a:effectLst>
                  <a:glow rad="101600">
                    <a:schemeClr val="accent1">
                      <a:satMod val="175000"/>
                      <a:alpha val="40000"/>
                    </a:schemeClr>
                  </a:glow>
                </a:effectLst>
                <a:hlinkClick r:id="rId3" action="ppaction://hlinksldjump"/>
              </a:rPr>
              <a:t>Identify preparatory activities and time frames associated with a typical pipe installation project Long-range </a:t>
            </a:r>
            <a:endParaRPr lang="en-US" dirty="0" smtClean="0">
              <a:effectLst>
                <a:glow rad="101600">
                  <a:schemeClr val="accent1">
                    <a:satMod val="175000"/>
                    <a:alpha val="40000"/>
                  </a:schemeClr>
                </a:glow>
              </a:effectLst>
            </a:endParaRPr>
          </a:p>
          <a:p>
            <a:pPr marL="514350" indent="-514350">
              <a:buFont typeface="+mj-lt"/>
              <a:buAutoNum type="arabicPeriod"/>
            </a:pPr>
            <a:r>
              <a:rPr lang="en-US" dirty="0" smtClean="0">
                <a:effectLst>
                  <a:glow rad="101600">
                    <a:schemeClr val="accent1">
                      <a:satMod val="175000"/>
                      <a:alpha val="40000"/>
                    </a:schemeClr>
                  </a:glow>
                </a:effectLst>
                <a:hlinkClick r:id="rId4" action="ppaction://hlinksldjump"/>
              </a:rPr>
              <a:t>Identify the time frames associated with each of the activities </a:t>
            </a:r>
            <a:endParaRPr lang="en-US" dirty="0" smtClean="0">
              <a:effectLst>
                <a:glow rad="101600">
                  <a:schemeClr val="accent1">
                    <a:satMod val="175000"/>
                    <a:alpha val="40000"/>
                  </a:schemeClr>
                </a:glow>
              </a:effectLst>
            </a:endParaRPr>
          </a:p>
          <a:p>
            <a:pPr marL="514350" indent="-514350">
              <a:buFont typeface="+mj-lt"/>
              <a:buAutoNum type="arabicPeriod"/>
            </a:pPr>
            <a:r>
              <a:rPr lang="en-US" dirty="0" smtClean="0">
                <a:effectLst>
                  <a:glow rad="101600">
                    <a:schemeClr val="accent2">
                      <a:satMod val="175000"/>
                      <a:alpha val="40000"/>
                    </a:schemeClr>
                  </a:glow>
                </a:effectLst>
                <a:hlinkClick r:id="rId5" action="ppaction://hlinksldjump"/>
              </a:rPr>
              <a:t>Identify and describe the supporting documents typically needed for a pipe installation project </a:t>
            </a:r>
            <a:endParaRPr lang="en-US" dirty="0">
              <a:solidFill>
                <a:srgbClr val="FF0000"/>
              </a:solidFill>
              <a:effectLst>
                <a:glow rad="101600">
                  <a:schemeClr val="accent2">
                    <a:satMod val="175000"/>
                    <a:alpha val="40000"/>
                  </a:schemeClr>
                </a:glow>
              </a:effectLst>
            </a:endParaRPr>
          </a:p>
        </p:txBody>
      </p:sp>
      <p:sp>
        <p:nvSpPr>
          <p:cNvPr id="2" name="Text Placeholder 1"/>
          <p:cNvSpPr>
            <a:spLocks noGrp="1"/>
          </p:cNvSpPr>
          <p:nvPr>
            <p:ph type="body" sz="quarter" idx="10"/>
          </p:nvPr>
        </p:nvSpPr>
        <p:spPr/>
        <p:txBody>
          <a:bodyPr>
            <a:normAutofit fontScale="77500" lnSpcReduction="20000"/>
          </a:bodyPr>
          <a:lstStyle/>
          <a:p>
            <a:r>
              <a:rPr lang="en-US" dirty="0" smtClean="0"/>
              <a:t>Publication </a:t>
            </a:r>
            <a:r>
              <a:rPr lang="en-US" dirty="0"/>
              <a:t>113, Highway Foreman Manual, </a:t>
            </a:r>
            <a:endParaRPr lang="en-US" dirty="0" smtClean="0"/>
          </a:p>
          <a:p>
            <a:r>
              <a:rPr lang="en-US" dirty="0" smtClean="0"/>
              <a:t>Publication </a:t>
            </a:r>
            <a:r>
              <a:rPr lang="en-US" dirty="0"/>
              <a:t>23, PennDOT Maintenance Manual, </a:t>
            </a:r>
            <a:endParaRPr lang="en-US" dirty="0" smtClean="0"/>
          </a:p>
          <a:p>
            <a:r>
              <a:rPr lang="en-US" dirty="0" smtClean="0"/>
              <a:t>Publication </a:t>
            </a:r>
            <a:r>
              <a:rPr lang="en-US" dirty="0"/>
              <a:t>213, Temporary Traffic Control </a:t>
            </a:r>
            <a:r>
              <a:rPr lang="en-US" dirty="0" smtClean="0"/>
              <a:t>Guidelines, </a:t>
            </a:r>
            <a:r>
              <a:rPr lang="en-US" dirty="0"/>
              <a:t>and </a:t>
            </a:r>
            <a:endParaRPr lang="en-US" dirty="0" smtClean="0"/>
          </a:p>
          <a:p>
            <a:r>
              <a:rPr lang="en-US" dirty="0" smtClean="0"/>
              <a:t>Publication </a:t>
            </a:r>
            <a:r>
              <a:rPr lang="en-US" dirty="0"/>
              <a:t>464, Erosion and Sedimentation Control Best </a:t>
            </a:r>
            <a:r>
              <a:rPr lang="en-US" dirty="0" smtClean="0"/>
              <a:t>Practices.</a:t>
            </a:r>
            <a:endParaRPr lang="en-US" dirty="0"/>
          </a:p>
        </p:txBody>
      </p:sp>
      <p:sp>
        <p:nvSpPr>
          <p:cNvPr id="5" name="Title 4"/>
          <p:cNvSpPr txBox="1">
            <a:spLocks/>
          </p:cNvSpPr>
          <p:nvPr/>
        </p:nvSpPr>
        <p:spPr>
          <a:xfrm>
            <a:off x="-76200" y="6285582"/>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preparation</a:t>
            </a:r>
            <a:endParaRPr lang="en-US" sz="1100" b="0" spc="0" dirty="0">
              <a:effectLst/>
            </a:endParaRPr>
          </a:p>
        </p:txBody>
      </p:sp>
    </p:spTree>
    <p:extLst>
      <p:ext uri="{BB962C8B-B14F-4D97-AF65-F5344CB8AC3E}">
        <p14:creationId xmlns:p14="http://schemas.microsoft.com/office/powerpoint/2010/main" val="25062102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31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Concurrent maintenance activities</a:t>
            </a:r>
            <a:endParaRPr lang="en-US" dirty="0"/>
          </a:p>
        </p:txBody>
      </p:sp>
      <p:sp>
        <p:nvSpPr>
          <p:cNvPr id="7"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Concurrent Activities</a:t>
            </a:r>
            <a:endParaRPr lang="en-US" sz="1100" b="0" spc="0" dirty="0">
              <a:effectLst/>
            </a:endParaRPr>
          </a:p>
        </p:txBody>
      </p:sp>
    </p:spTree>
    <p:extLst>
      <p:ext uri="{BB962C8B-B14F-4D97-AF65-F5344CB8AC3E}">
        <p14:creationId xmlns:p14="http://schemas.microsoft.com/office/powerpoint/2010/main" val="38574199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lstStyle/>
          <a:p>
            <a:pPr marL="465138" indent="-465138"/>
            <a:r>
              <a:rPr lang="en-US" sz="3600" smtClean="0"/>
              <a:t>Understand why we plan for and conduct concurrent maintenance activities</a:t>
            </a:r>
          </a:p>
          <a:p>
            <a:pPr marL="465138" indent="-465138"/>
            <a:r>
              <a:rPr lang="en-US" sz="3600" smtClean="0"/>
              <a:t>Identify concurrent maintenance activities associated with a pipe replacement project</a:t>
            </a:r>
          </a:p>
          <a:p>
            <a:endParaRPr lang="en-US" smtClean="0"/>
          </a:p>
          <a:p>
            <a:endParaRPr lang="en-US" smtClean="0"/>
          </a:p>
          <a:p>
            <a:endParaRPr lang="en-US" dirty="0"/>
          </a:p>
        </p:txBody>
      </p:sp>
      <p:sp>
        <p:nvSpPr>
          <p:cNvPr id="4"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Concurrent Activities</a:t>
            </a:r>
            <a:endParaRPr lang="en-US" sz="1100" b="0" spc="0" dirty="0">
              <a:effectLst/>
            </a:endParaRPr>
          </a:p>
        </p:txBody>
      </p:sp>
    </p:spTree>
    <p:extLst>
      <p:ext uri="{BB962C8B-B14F-4D97-AF65-F5344CB8AC3E}">
        <p14:creationId xmlns:p14="http://schemas.microsoft.com/office/powerpoint/2010/main" val="14168003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subTitle" idx="1"/>
          </p:nvPr>
        </p:nvSpPr>
        <p:spPr/>
        <p:txBody>
          <a:bodyPr>
            <a:normAutofit/>
          </a:bodyPr>
          <a:lstStyle/>
          <a:p>
            <a:pPr marL="463550" indent="-463550"/>
            <a:r>
              <a:rPr lang="en-US" dirty="0" smtClean="0"/>
              <a:t>At the start of each module, you will see a list of learning objectives.</a:t>
            </a:r>
          </a:p>
          <a:p>
            <a:pPr marL="463550" indent="-463550"/>
            <a:r>
              <a:rPr lang="en-US" dirty="0" smtClean="0"/>
              <a:t>These are the primary objectives of the module and where you should focus your attention.</a:t>
            </a:r>
            <a:endParaRPr lang="en-US" dirty="0"/>
          </a:p>
        </p:txBody>
      </p:sp>
      <p:sp>
        <p:nvSpPr>
          <p:cNvPr id="4" name="Title 4"/>
          <p:cNvSpPr txBox="1">
            <a:spLocks/>
          </p:cNvSpPr>
          <p:nvPr/>
        </p:nvSpPr>
        <p:spPr>
          <a:xfrm>
            <a:off x="-152400" y="6285582"/>
            <a:ext cx="12192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introduction</a:t>
            </a:r>
            <a:endParaRPr lang="en-US" sz="1100" b="0" spc="0" dirty="0">
              <a:effectLst/>
            </a:endParaRPr>
          </a:p>
        </p:txBody>
      </p:sp>
    </p:spTree>
    <p:extLst>
      <p:ext uri="{BB962C8B-B14F-4D97-AF65-F5344CB8AC3E}">
        <p14:creationId xmlns:p14="http://schemas.microsoft.com/office/powerpoint/2010/main" val="36548106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pPr indent="0">
              <a:spcBef>
                <a:spcPts val="864"/>
              </a:spcBef>
              <a:buNone/>
            </a:pPr>
            <a:r>
              <a:rPr lang="en-US" sz="3600" dirty="0" smtClean="0"/>
              <a:t>Not performing concurrent or secondary maintenance activities in conjunction with the primary activity is like going to the grocery store and not purchasing everything on your list. Y</a:t>
            </a:r>
            <a:r>
              <a:rPr lang="en-US" sz="3600" dirty="0" smtClean="0">
                <a:solidFill>
                  <a:schemeClr val="tx1"/>
                </a:solidFill>
              </a:rPr>
              <a:t>ou will have to go back, it will cost more, and there may be serious consequences. </a:t>
            </a:r>
          </a:p>
        </p:txBody>
      </p:sp>
      <p:sp>
        <p:nvSpPr>
          <p:cNvPr id="2" name="Title 1"/>
          <p:cNvSpPr>
            <a:spLocks noGrp="1"/>
          </p:cNvSpPr>
          <p:nvPr>
            <p:ph type="title"/>
          </p:nvPr>
        </p:nvSpPr>
        <p:spPr/>
        <p:txBody>
          <a:bodyPr>
            <a:normAutofit fontScale="90000"/>
          </a:bodyPr>
          <a:lstStyle/>
          <a:p>
            <a:r>
              <a:rPr lang="en-US" smtClean="0"/>
              <a:t>Planning and Conducting Concurrent Maintenance Activities</a:t>
            </a:r>
            <a:endParaRPr lang="en-US" dirty="0"/>
          </a:p>
        </p:txBody>
      </p:sp>
      <p:sp>
        <p:nvSpPr>
          <p:cNvPr id="5"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Concurrent Activities</a:t>
            </a:r>
            <a:endParaRPr lang="en-US" sz="1100" b="0" spc="0" dirty="0">
              <a:effectLst/>
            </a:endParaRPr>
          </a:p>
        </p:txBody>
      </p:sp>
    </p:spTree>
    <p:extLst>
      <p:ext uri="{BB962C8B-B14F-4D97-AF65-F5344CB8AC3E}">
        <p14:creationId xmlns:p14="http://schemas.microsoft.com/office/powerpoint/2010/main" val="2744710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Planning for concurrent maintenance activities is important</a:t>
            </a:r>
            <a:endParaRPr lang="en-US" dirty="0"/>
          </a:p>
        </p:txBody>
      </p:sp>
      <p:sp>
        <p:nvSpPr>
          <p:cNvPr id="3" name="Content Placeholder 2"/>
          <p:cNvSpPr>
            <a:spLocks noGrp="1"/>
          </p:cNvSpPr>
          <p:nvPr>
            <p:ph type="subTitle" idx="1"/>
          </p:nvPr>
        </p:nvSpPr>
        <p:spPr/>
        <p:txBody>
          <a:bodyPr>
            <a:normAutofit fontScale="85000" lnSpcReduction="10000"/>
          </a:bodyPr>
          <a:lstStyle/>
          <a:p>
            <a:r>
              <a:rPr lang="en-US" dirty="0" smtClean="0"/>
              <a:t>Benefits - Operational Efficiency:</a:t>
            </a:r>
          </a:p>
          <a:p>
            <a:pPr marL="465138" lvl="2" indent="-236538" algn="l">
              <a:spcBef>
                <a:spcPts val="0"/>
              </a:spcBef>
              <a:buFont typeface="Arial" pitchFamily="34" charset="0"/>
              <a:buChar char="•"/>
            </a:pPr>
            <a:r>
              <a:rPr lang="en-US" dirty="0" smtClean="0">
                <a:solidFill>
                  <a:schemeClr val="tx1"/>
                </a:solidFill>
              </a:rPr>
              <a:t>Performing multiple activities reduces mobilization and travel costs.</a:t>
            </a:r>
          </a:p>
          <a:p>
            <a:pPr marL="465138" lvl="2" indent="-236538" algn="l">
              <a:spcBef>
                <a:spcPts val="0"/>
              </a:spcBef>
              <a:buFont typeface="Arial" pitchFamily="34" charset="0"/>
              <a:buChar char="•"/>
            </a:pPr>
            <a:r>
              <a:rPr lang="en-US" dirty="0" smtClean="0">
                <a:solidFill>
                  <a:schemeClr val="tx1"/>
                </a:solidFill>
              </a:rPr>
              <a:t>Some activities can be performed during slow periods of the primary activity which will help keep crew members productive.</a:t>
            </a:r>
          </a:p>
          <a:p>
            <a:pPr marL="465138" lvl="2" indent="-236538" algn="l">
              <a:spcBef>
                <a:spcPts val="0"/>
              </a:spcBef>
              <a:buFont typeface="Arial" pitchFamily="34" charset="0"/>
              <a:buChar char="•"/>
            </a:pPr>
            <a:r>
              <a:rPr lang="en-US" dirty="0" smtClean="0">
                <a:solidFill>
                  <a:schemeClr val="tx1"/>
                </a:solidFill>
              </a:rPr>
              <a:t>More work is completed during an average crew day.</a:t>
            </a:r>
          </a:p>
          <a:p>
            <a:pPr lvl="2"/>
            <a:endParaRPr lang="en-US" dirty="0" smtClean="0"/>
          </a:p>
          <a:p>
            <a:r>
              <a:rPr lang="en-US" dirty="0" smtClean="0"/>
              <a:t>Consequences - Tort Liability:</a:t>
            </a:r>
          </a:p>
          <a:p>
            <a:pPr marL="465138" lvl="2" indent="-236538" algn="l">
              <a:spcBef>
                <a:spcPts val="0"/>
              </a:spcBef>
              <a:buFont typeface="Arial" pitchFamily="34" charset="0"/>
              <a:buChar char="•"/>
            </a:pPr>
            <a:r>
              <a:rPr lang="en-US" dirty="0" smtClean="0">
                <a:solidFill>
                  <a:schemeClr val="tx1"/>
                </a:solidFill>
              </a:rPr>
              <a:t>Temporary trench restoration to minimize loose aggregate hazards</a:t>
            </a:r>
          </a:p>
          <a:p>
            <a:pPr marL="465138" lvl="2" indent="-236538" algn="l">
              <a:spcBef>
                <a:spcPts val="0"/>
              </a:spcBef>
              <a:buFont typeface="Arial" pitchFamily="34" charset="0"/>
              <a:buChar char="•"/>
            </a:pPr>
            <a:r>
              <a:rPr lang="en-US" dirty="0" smtClean="0">
                <a:solidFill>
                  <a:schemeClr val="tx1"/>
                </a:solidFill>
              </a:rPr>
              <a:t>Delineator installation identifies ditch or headwall</a:t>
            </a:r>
          </a:p>
          <a:p>
            <a:pPr marL="465138" lvl="2" indent="-236538" algn="l">
              <a:spcBef>
                <a:spcPts val="0"/>
              </a:spcBef>
              <a:buFont typeface="Arial" pitchFamily="34" charset="0"/>
              <a:buChar char="•"/>
            </a:pPr>
            <a:r>
              <a:rPr lang="en-US" dirty="0" smtClean="0">
                <a:solidFill>
                  <a:schemeClr val="tx1"/>
                </a:solidFill>
              </a:rPr>
              <a:t>Replacement of signs and guiderail to inform and protect the motoring Public</a:t>
            </a:r>
          </a:p>
          <a:p>
            <a:endParaRPr lang="en-US" dirty="0" smtClean="0"/>
          </a:p>
          <a:p>
            <a:endParaRPr lang="en-US" dirty="0" smtClean="0"/>
          </a:p>
          <a:p>
            <a:endParaRPr lang="en-US" dirty="0" smtClean="0"/>
          </a:p>
          <a:p>
            <a:pPr lvl="1"/>
            <a:endParaRPr lang="en-US" dirty="0"/>
          </a:p>
        </p:txBody>
      </p:sp>
      <p:sp>
        <p:nvSpPr>
          <p:cNvPr id="5"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Concurrent Activities</a:t>
            </a:r>
            <a:endParaRPr lang="en-US" sz="1100" b="0" spc="0" dirty="0">
              <a:effectLst/>
            </a:endParaRPr>
          </a:p>
        </p:txBody>
      </p:sp>
    </p:spTree>
    <p:extLst>
      <p:ext uri="{BB962C8B-B14F-4D97-AF65-F5344CB8AC3E}">
        <p14:creationId xmlns:p14="http://schemas.microsoft.com/office/powerpoint/2010/main" val="413853560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Concurrent activities associated with a pipe replacement project</a:t>
            </a:r>
            <a:endParaRPr lang="en-US" dirty="0"/>
          </a:p>
        </p:txBody>
      </p:sp>
      <p:sp>
        <p:nvSpPr>
          <p:cNvPr id="3" name="Content Placeholder 2"/>
          <p:cNvSpPr>
            <a:spLocks noGrp="1"/>
          </p:cNvSpPr>
          <p:nvPr>
            <p:ph type="subTitle" idx="1"/>
          </p:nvPr>
        </p:nvSpPr>
        <p:spPr/>
        <p:txBody>
          <a:bodyPr>
            <a:normAutofit/>
          </a:bodyPr>
          <a:lstStyle/>
          <a:p>
            <a:pPr lvl="0"/>
            <a:r>
              <a:rPr lang="en-US" dirty="0" smtClean="0"/>
              <a:t>Activities that can/should be </a:t>
            </a:r>
            <a:r>
              <a:rPr lang="en-US" i="1" dirty="0" smtClean="0"/>
              <a:t>performed and charged </a:t>
            </a:r>
            <a:r>
              <a:rPr lang="en-US" dirty="0" smtClean="0"/>
              <a:t>in conjunction with a typical pipe replacement activity:</a:t>
            </a:r>
          </a:p>
          <a:p>
            <a:pPr marL="731520" lvl="2" indent="-274320" algn="l">
              <a:lnSpc>
                <a:spcPct val="90000"/>
              </a:lnSpc>
              <a:spcBef>
                <a:spcPts val="0"/>
              </a:spcBef>
              <a:buFont typeface="Arial" pitchFamily="34" charset="0"/>
              <a:buChar char="•"/>
            </a:pPr>
            <a:endParaRPr lang="en-US" sz="2000" dirty="0" smtClean="0">
              <a:solidFill>
                <a:schemeClr val="tx1"/>
              </a:solidFill>
            </a:endParaRPr>
          </a:p>
          <a:p>
            <a:pPr marL="465138" lvl="2" indent="-236538" algn="l">
              <a:lnSpc>
                <a:spcPct val="90000"/>
              </a:lnSpc>
              <a:spcBef>
                <a:spcPts val="0"/>
              </a:spcBef>
              <a:buFont typeface="Arial" pitchFamily="34" charset="0"/>
              <a:buChar char="•"/>
            </a:pPr>
            <a:r>
              <a:rPr lang="en-US" dirty="0" smtClean="0">
                <a:solidFill>
                  <a:schemeClr val="tx1"/>
                </a:solidFill>
              </a:rPr>
              <a:t>Construction of inlets and end walls</a:t>
            </a:r>
          </a:p>
          <a:p>
            <a:pPr marL="465138" lvl="2" indent="-236538" algn="l">
              <a:lnSpc>
                <a:spcPct val="90000"/>
              </a:lnSpc>
              <a:spcBef>
                <a:spcPts val="0"/>
              </a:spcBef>
              <a:buFont typeface="Arial" pitchFamily="34" charset="0"/>
              <a:buChar char="•"/>
            </a:pPr>
            <a:r>
              <a:rPr lang="en-US" dirty="0" smtClean="0">
                <a:solidFill>
                  <a:schemeClr val="tx1"/>
                </a:solidFill>
              </a:rPr>
              <a:t>Inlet and tail ditch cleaning, greater than 15 feet from the pipe</a:t>
            </a:r>
          </a:p>
          <a:p>
            <a:pPr marL="465138" lvl="2" indent="-236538" algn="l">
              <a:lnSpc>
                <a:spcPct val="90000"/>
              </a:lnSpc>
              <a:spcBef>
                <a:spcPts val="0"/>
              </a:spcBef>
              <a:buFont typeface="Arial" pitchFamily="34" charset="0"/>
              <a:buChar char="•"/>
            </a:pPr>
            <a:r>
              <a:rPr lang="en-US" dirty="0" smtClean="0">
                <a:solidFill>
                  <a:schemeClr val="tx1"/>
                </a:solidFill>
              </a:rPr>
              <a:t>Rock filters and other erosion and sedimentation controls</a:t>
            </a:r>
          </a:p>
          <a:p>
            <a:pPr marL="465138" lvl="2" indent="-236538" algn="l">
              <a:lnSpc>
                <a:spcPct val="90000"/>
              </a:lnSpc>
              <a:spcBef>
                <a:spcPts val="0"/>
              </a:spcBef>
              <a:buFont typeface="Arial" pitchFamily="34" charset="0"/>
              <a:buChar char="•"/>
            </a:pPr>
            <a:r>
              <a:rPr lang="en-US" dirty="0" smtClean="0">
                <a:solidFill>
                  <a:schemeClr val="tx1"/>
                </a:solidFill>
              </a:rPr>
              <a:t>Delineator installation</a:t>
            </a:r>
          </a:p>
          <a:p>
            <a:pPr marL="465138" lvl="2" indent="-236538" algn="l">
              <a:lnSpc>
                <a:spcPct val="90000"/>
              </a:lnSpc>
              <a:spcBef>
                <a:spcPts val="0"/>
              </a:spcBef>
              <a:buFont typeface="Arial" pitchFamily="34" charset="0"/>
              <a:buChar char="•"/>
            </a:pPr>
            <a:r>
              <a:rPr lang="en-US" dirty="0" smtClean="0">
                <a:solidFill>
                  <a:schemeClr val="tx1"/>
                </a:solidFill>
              </a:rPr>
              <a:t>Sign and guiderail reinstallation</a:t>
            </a:r>
            <a:endParaRPr lang="en-US" dirty="0">
              <a:solidFill>
                <a:schemeClr val="tx1"/>
              </a:solidFill>
            </a:endParaRPr>
          </a:p>
        </p:txBody>
      </p:sp>
      <p:sp>
        <p:nvSpPr>
          <p:cNvPr id="5"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Concurrent Activities</a:t>
            </a:r>
            <a:endParaRPr lang="en-US" sz="1100" b="0" spc="0" dirty="0">
              <a:effectLst/>
            </a:endParaRPr>
          </a:p>
        </p:txBody>
      </p:sp>
    </p:spTree>
    <p:extLst>
      <p:ext uri="{BB962C8B-B14F-4D97-AF65-F5344CB8AC3E}">
        <p14:creationId xmlns:p14="http://schemas.microsoft.com/office/powerpoint/2010/main" val="15656219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C:\Users\Admin\Desktop\photos\mhm photos 2\DSC0082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304800"/>
            <a:ext cx="4114800" cy="30861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905000" y="838200"/>
            <a:ext cx="2133600" cy="369332"/>
          </a:xfrm>
          <a:prstGeom prst="rect">
            <a:avLst/>
          </a:prstGeom>
          <a:noFill/>
          <a:ln>
            <a:noFill/>
          </a:ln>
        </p:spPr>
        <p:txBody>
          <a:bodyPr wrap="square" rtlCol="0">
            <a:spAutoFit/>
          </a:bodyPr>
          <a:lstStyle/>
          <a:p>
            <a:pPr algn="ctr"/>
            <a:r>
              <a:rPr lang="en-US" dirty="0" smtClean="0">
                <a:solidFill>
                  <a:schemeClr val="bg1"/>
                </a:solidFill>
              </a:rPr>
              <a:t>Installing inlets</a:t>
            </a:r>
            <a:endParaRPr lang="en-US" dirty="0">
              <a:solidFill>
                <a:schemeClr val="bg1"/>
              </a:solidFill>
            </a:endParaRPr>
          </a:p>
        </p:txBody>
      </p:sp>
      <p:pic>
        <p:nvPicPr>
          <p:cNvPr id="7" name="Picture 20"/>
          <p:cNvPicPr>
            <a:picLocks noChangeAspect="1" noChangeArrowheads="1"/>
          </p:cNvPicPr>
          <p:nvPr/>
        </p:nvPicPr>
        <p:blipFill>
          <a:blip r:embed="rId4" cstate="email">
            <a:lum bright="-30000"/>
            <a:extLst>
              <a:ext uri="{28A0092B-C50C-407E-A947-70E740481C1C}">
                <a14:useLocalDpi xmlns:a14="http://schemas.microsoft.com/office/drawing/2010/main"/>
              </a:ext>
            </a:extLst>
          </a:blip>
          <a:srcRect/>
          <a:stretch>
            <a:fillRect/>
          </a:stretch>
        </p:blipFill>
        <p:spPr bwMode="auto">
          <a:xfrm>
            <a:off x="4191000" y="2743200"/>
            <a:ext cx="4038600" cy="3024662"/>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181600" y="5257800"/>
            <a:ext cx="2362200" cy="381000"/>
          </a:xfrm>
          <a:prstGeom prst="rect">
            <a:avLst/>
          </a:prstGeom>
          <a:noFill/>
          <a:ln>
            <a:noFill/>
          </a:ln>
        </p:spPr>
        <p:txBody>
          <a:bodyPr wrap="square" rtlCol="0">
            <a:spAutoFit/>
          </a:bodyPr>
          <a:lstStyle/>
          <a:p>
            <a:pPr algn="ctr"/>
            <a:r>
              <a:rPr lang="en-US" dirty="0" smtClean="0">
                <a:solidFill>
                  <a:schemeClr val="bg1"/>
                </a:solidFill>
              </a:rPr>
              <a:t>Erosion Control</a:t>
            </a:r>
            <a:endParaRPr lang="en-US" dirty="0">
              <a:solidFill>
                <a:schemeClr val="bg1"/>
              </a:solidFill>
            </a:endParaRPr>
          </a:p>
        </p:txBody>
      </p:sp>
      <p:sp>
        <p:nvSpPr>
          <p:cNvPr id="10"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Concurrent Activities</a:t>
            </a:r>
            <a:endParaRPr lang="en-US" sz="1100" b="0" spc="0" dirty="0">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Concurrent activities associated with pipe replacement</a:t>
            </a:r>
            <a:endParaRPr lang="en-US" dirty="0"/>
          </a:p>
        </p:txBody>
      </p:sp>
      <p:sp>
        <p:nvSpPr>
          <p:cNvPr id="3" name="Content Placeholder 2"/>
          <p:cNvSpPr>
            <a:spLocks noGrp="1"/>
          </p:cNvSpPr>
          <p:nvPr>
            <p:ph type="subTitle" idx="1"/>
          </p:nvPr>
        </p:nvSpPr>
        <p:spPr/>
        <p:txBody>
          <a:bodyPr/>
          <a:lstStyle/>
          <a:p>
            <a:pPr lvl="0" indent="0">
              <a:buNone/>
            </a:pPr>
            <a:r>
              <a:rPr lang="en-US" dirty="0" smtClean="0"/>
              <a:t>Additional activities that can and should be performed and charged that </a:t>
            </a:r>
            <a:r>
              <a:rPr lang="en-US" i="1" dirty="0" smtClean="0"/>
              <a:t>are not usually performed </a:t>
            </a:r>
            <a:r>
              <a:rPr lang="en-US" dirty="0" smtClean="0"/>
              <a:t>in conjunction with a typical pipe replacement activity:</a:t>
            </a:r>
          </a:p>
          <a:p>
            <a:pPr marL="731520" lvl="2" indent="-274320" algn="l">
              <a:lnSpc>
                <a:spcPct val="90000"/>
              </a:lnSpc>
              <a:spcBef>
                <a:spcPts val="0"/>
              </a:spcBef>
            </a:pPr>
            <a:endParaRPr lang="en-US" sz="2800" dirty="0" smtClean="0">
              <a:solidFill>
                <a:schemeClr val="tx1"/>
              </a:solidFill>
            </a:endParaRPr>
          </a:p>
          <a:p>
            <a:pPr marL="465138" lvl="2" indent="-236538" algn="l">
              <a:lnSpc>
                <a:spcPct val="90000"/>
              </a:lnSpc>
              <a:spcBef>
                <a:spcPts val="0"/>
              </a:spcBef>
              <a:buFont typeface="Arial" pitchFamily="34" charset="0"/>
              <a:buChar char="•"/>
            </a:pPr>
            <a:r>
              <a:rPr lang="en-US" sz="2800" dirty="0" smtClean="0">
                <a:solidFill>
                  <a:schemeClr val="tx1"/>
                </a:solidFill>
              </a:rPr>
              <a:t>Brush cutting</a:t>
            </a:r>
          </a:p>
          <a:p>
            <a:pPr marL="465138" lvl="2" indent="-236538" algn="l">
              <a:lnSpc>
                <a:spcPct val="90000"/>
              </a:lnSpc>
              <a:spcBef>
                <a:spcPts val="0"/>
              </a:spcBef>
              <a:buFont typeface="Arial" pitchFamily="34" charset="0"/>
              <a:buChar char="•"/>
            </a:pPr>
            <a:r>
              <a:rPr lang="en-US" sz="2800" dirty="0" smtClean="0">
                <a:solidFill>
                  <a:schemeClr val="tx1"/>
                </a:solidFill>
              </a:rPr>
              <a:t>Litter pickup</a:t>
            </a:r>
            <a:endParaRPr lang="en-US" sz="2800" dirty="0">
              <a:solidFill>
                <a:schemeClr val="tx1"/>
              </a:solidFill>
            </a:endParaRPr>
          </a:p>
        </p:txBody>
      </p:sp>
      <p:sp>
        <p:nvSpPr>
          <p:cNvPr id="5"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Concurrent Activities</a:t>
            </a:r>
            <a:endParaRPr lang="en-US" sz="1100" b="0" spc="0" dirty="0">
              <a:effectLst/>
            </a:endParaRPr>
          </a:p>
        </p:txBody>
      </p:sp>
    </p:spTree>
    <p:extLst>
      <p:ext uri="{BB962C8B-B14F-4D97-AF65-F5344CB8AC3E}">
        <p14:creationId xmlns:p14="http://schemas.microsoft.com/office/powerpoint/2010/main" val="291502980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normAutofit/>
          </a:bodyPr>
          <a:lstStyle/>
          <a:p>
            <a:r>
              <a:rPr lang="en-US" dirty="0" smtClean="0">
                <a:effectLst>
                  <a:glow rad="101600">
                    <a:schemeClr val="accent1">
                      <a:satMod val="175000"/>
                      <a:alpha val="40000"/>
                    </a:schemeClr>
                  </a:glow>
                </a:effectLst>
                <a:hlinkClick r:id="rId3" action="ppaction://hlinksldjump"/>
              </a:rPr>
              <a:t>Understand why we plan for and conduct concurrent maintenance activities </a:t>
            </a:r>
            <a:endParaRPr lang="en-US" dirty="0" smtClean="0">
              <a:effectLst>
                <a:glow rad="101600">
                  <a:schemeClr val="accent1">
                    <a:satMod val="175000"/>
                    <a:alpha val="40000"/>
                  </a:schemeClr>
                </a:glow>
              </a:effectLst>
            </a:endParaRPr>
          </a:p>
          <a:p>
            <a:r>
              <a:rPr lang="en-US" dirty="0" smtClean="0">
                <a:effectLst>
                  <a:glow rad="101600">
                    <a:schemeClr val="accent1">
                      <a:satMod val="175000"/>
                      <a:alpha val="40000"/>
                    </a:schemeClr>
                  </a:glow>
                </a:effectLst>
                <a:hlinkClick r:id="rId4" action="ppaction://hlinksldjump"/>
              </a:rPr>
              <a:t>Identify concurrent maintenance activities associated with a pipe replacement project</a:t>
            </a:r>
            <a:endParaRPr lang="en-US" dirty="0">
              <a:effectLst>
                <a:glow rad="101600">
                  <a:schemeClr val="accent1">
                    <a:satMod val="175000"/>
                    <a:alpha val="40000"/>
                  </a:schemeClr>
                </a:glow>
              </a:effectLst>
            </a:endParaRPr>
          </a:p>
        </p:txBody>
      </p:sp>
      <p:sp>
        <p:nvSpPr>
          <p:cNvPr id="4"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Concurrent Activities</a:t>
            </a:r>
            <a:endParaRPr lang="en-US" sz="1100" b="0" spc="0" dirty="0">
              <a:effectLst/>
            </a:endParaRPr>
          </a:p>
        </p:txBody>
      </p:sp>
    </p:spTree>
    <p:extLst>
      <p:ext uri="{BB962C8B-B14F-4D97-AF65-F5344CB8AC3E}">
        <p14:creationId xmlns:p14="http://schemas.microsoft.com/office/powerpoint/2010/main" val="45764980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ontent Placeholder 4"/>
          <p:cNvSpPr>
            <a:spLocks noGrp="1"/>
          </p:cNvSpPr>
          <p:nvPr>
            <p:ph sz="half" idx="1"/>
          </p:nvPr>
        </p:nvSpPr>
        <p:spPr/>
        <p:txBody>
          <a:bodyPr>
            <a:normAutofit/>
          </a:bodyPr>
          <a:lstStyle/>
          <a:p>
            <a:r>
              <a:rPr lang="en-US" dirty="0" smtClean="0">
                <a:effectLst>
                  <a:glow rad="101600">
                    <a:schemeClr val="accent2">
                      <a:satMod val="175000"/>
                      <a:alpha val="40000"/>
                    </a:schemeClr>
                  </a:glow>
                </a:effectLst>
                <a:hlinkClick r:id="rId3" action="ppaction://hlinksldjump"/>
              </a:rPr>
              <a:t>Understand why we plan for and conduct concurrent maintenance activities </a:t>
            </a:r>
            <a:endParaRPr lang="en-US" dirty="0" smtClean="0">
              <a:effectLst>
                <a:glow rad="101600">
                  <a:schemeClr val="accent2">
                    <a:satMod val="175000"/>
                    <a:alpha val="40000"/>
                  </a:schemeClr>
                </a:glow>
              </a:effectLst>
            </a:endParaRPr>
          </a:p>
          <a:p>
            <a:r>
              <a:rPr lang="en-US" dirty="0" smtClean="0">
                <a:effectLst>
                  <a:glow rad="101600">
                    <a:schemeClr val="accent1">
                      <a:satMod val="175000"/>
                      <a:alpha val="40000"/>
                    </a:schemeClr>
                  </a:glow>
                </a:effectLst>
                <a:hlinkClick r:id="rId4" action="ppaction://hlinksldjump"/>
              </a:rPr>
              <a:t>Identify concurrent maintenance activities associated with a pipe replacement project</a:t>
            </a:r>
            <a:endParaRPr lang="en-US" dirty="0">
              <a:effectLst>
                <a:glow rad="101600">
                  <a:schemeClr val="accent1">
                    <a:satMod val="175000"/>
                    <a:alpha val="40000"/>
                  </a:schemeClr>
                </a:glow>
              </a:effectLst>
            </a:endParaRPr>
          </a:p>
        </p:txBody>
      </p:sp>
      <p:sp>
        <p:nvSpPr>
          <p:cNvPr id="2" name="Text Placeholder 1"/>
          <p:cNvSpPr>
            <a:spLocks noGrp="1"/>
          </p:cNvSpPr>
          <p:nvPr>
            <p:ph type="body" sz="quarter" idx="10"/>
          </p:nvPr>
        </p:nvSpPr>
        <p:spPr/>
        <p:txBody>
          <a:bodyPr/>
          <a:lstStyle/>
          <a:p>
            <a:pPr marL="0" indent="0" algn="ctr">
              <a:buNone/>
            </a:pPr>
            <a:r>
              <a:rPr lang="en-US" dirty="0"/>
              <a:t>Improves operational efficiency and helps reduce tort liability.</a:t>
            </a:r>
          </a:p>
          <a:p>
            <a:endParaRPr lang="en-US" dirty="0"/>
          </a:p>
        </p:txBody>
      </p:sp>
      <p:sp>
        <p:nvSpPr>
          <p:cNvPr id="5"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Concurrent Activities</a:t>
            </a:r>
            <a:endParaRPr lang="en-US" sz="1100" b="0" spc="0" dirty="0">
              <a:effectLst/>
            </a:endParaRPr>
          </a:p>
        </p:txBody>
      </p:sp>
    </p:spTree>
    <p:extLst>
      <p:ext uri="{BB962C8B-B14F-4D97-AF65-F5344CB8AC3E}">
        <p14:creationId xmlns:p14="http://schemas.microsoft.com/office/powerpoint/2010/main" val="12747561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ontent Placeholder 4"/>
          <p:cNvSpPr>
            <a:spLocks noGrp="1"/>
          </p:cNvSpPr>
          <p:nvPr>
            <p:ph sz="half" idx="1"/>
          </p:nvPr>
        </p:nvSpPr>
        <p:spPr/>
        <p:txBody>
          <a:bodyPr>
            <a:normAutofit/>
          </a:bodyPr>
          <a:lstStyle/>
          <a:p>
            <a:r>
              <a:rPr lang="en-US" dirty="0" smtClean="0">
                <a:effectLst>
                  <a:glow rad="101600">
                    <a:schemeClr val="accent1">
                      <a:satMod val="175000"/>
                      <a:alpha val="40000"/>
                    </a:schemeClr>
                  </a:glow>
                </a:effectLst>
                <a:hlinkClick r:id="rId3" action="ppaction://hlinksldjump"/>
              </a:rPr>
              <a:t>Understand why we plan for and conduct concurrent maintenance activities </a:t>
            </a:r>
            <a:endParaRPr lang="en-US" dirty="0" smtClean="0">
              <a:effectLst>
                <a:glow rad="101600">
                  <a:schemeClr val="accent1">
                    <a:satMod val="175000"/>
                    <a:alpha val="40000"/>
                  </a:schemeClr>
                </a:glow>
              </a:effectLst>
            </a:endParaRPr>
          </a:p>
          <a:p>
            <a:r>
              <a:rPr lang="en-US" dirty="0" smtClean="0">
                <a:effectLst>
                  <a:glow rad="101600">
                    <a:schemeClr val="accent2">
                      <a:satMod val="175000"/>
                      <a:alpha val="40000"/>
                    </a:schemeClr>
                  </a:glow>
                </a:effectLst>
                <a:hlinkClick r:id="rId4" action="ppaction://hlinksldjump"/>
              </a:rPr>
              <a:t>Identify concurrent maintenance activities associated with a pipe replacement project</a:t>
            </a:r>
            <a:endParaRPr lang="en-US" dirty="0">
              <a:effectLst>
                <a:glow rad="101600">
                  <a:schemeClr val="accent2">
                    <a:satMod val="175000"/>
                    <a:alpha val="40000"/>
                  </a:schemeClr>
                </a:glow>
              </a:effectLst>
            </a:endParaRPr>
          </a:p>
        </p:txBody>
      </p:sp>
      <p:sp>
        <p:nvSpPr>
          <p:cNvPr id="2" name="Text Placeholder 1"/>
          <p:cNvSpPr>
            <a:spLocks noGrp="1"/>
          </p:cNvSpPr>
          <p:nvPr>
            <p:ph type="body" sz="quarter" idx="10"/>
          </p:nvPr>
        </p:nvSpPr>
        <p:spPr/>
        <p:txBody>
          <a:bodyPr>
            <a:normAutofit fontScale="70000" lnSpcReduction="20000"/>
          </a:bodyPr>
          <a:lstStyle/>
          <a:p>
            <a:pPr marL="285750" indent="-285750"/>
            <a:r>
              <a:rPr lang="en-US" dirty="0"/>
              <a:t>Construction of inlets and end walls</a:t>
            </a:r>
          </a:p>
          <a:p>
            <a:pPr marL="285750" indent="-285750"/>
            <a:r>
              <a:rPr lang="en-US" dirty="0"/>
              <a:t>Inlet and tail ditch cleaning, greater than 15 feet from the pipe</a:t>
            </a:r>
          </a:p>
          <a:p>
            <a:pPr marL="285750" indent="-285750"/>
            <a:r>
              <a:rPr lang="en-US" dirty="0"/>
              <a:t>Rock filters and other erosion and sedimentation controls</a:t>
            </a:r>
          </a:p>
          <a:p>
            <a:pPr marL="285750" indent="-285750"/>
            <a:r>
              <a:rPr lang="en-US" dirty="0"/>
              <a:t>Delineator installation</a:t>
            </a:r>
          </a:p>
          <a:p>
            <a:pPr marL="285750" indent="-285750"/>
            <a:r>
              <a:rPr lang="en-US" dirty="0"/>
              <a:t>Sign and guiderail reinstallation</a:t>
            </a:r>
          </a:p>
          <a:p>
            <a:pPr marL="285750" indent="-285750"/>
            <a:r>
              <a:rPr lang="en-US" dirty="0"/>
              <a:t>Brush cutting</a:t>
            </a:r>
          </a:p>
          <a:p>
            <a:pPr marL="285750" indent="-285750"/>
            <a:r>
              <a:rPr lang="en-US" dirty="0"/>
              <a:t>Litter </a:t>
            </a:r>
            <a:r>
              <a:rPr lang="en-US" dirty="0" smtClean="0"/>
              <a:t>pickup</a:t>
            </a:r>
            <a:endParaRPr lang="en-US" dirty="0"/>
          </a:p>
        </p:txBody>
      </p:sp>
      <p:sp>
        <p:nvSpPr>
          <p:cNvPr id="5"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Concurrent Activities</a:t>
            </a:r>
            <a:endParaRPr lang="en-US" sz="1100" b="0" spc="0" dirty="0">
              <a:effectLst/>
            </a:endParaRPr>
          </a:p>
        </p:txBody>
      </p:sp>
    </p:spTree>
    <p:extLst>
      <p:ext uri="{BB962C8B-B14F-4D97-AF65-F5344CB8AC3E}">
        <p14:creationId xmlns:p14="http://schemas.microsoft.com/office/powerpoint/2010/main" val="246983103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70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Project scheduling</a:t>
            </a:r>
            <a:endParaRPr lang="en-US" dirty="0"/>
          </a:p>
        </p:txBody>
      </p:sp>
      <p:sp>
        <p:nvSpPr>
          <p:cNvPr id="8" name="Title 4"/>
          <p:cNvSpPr txBox="1">
            <a:spLocks/>
          </p:cNvSpPr>
          <p:nvPr/>
        </p:nvSpPr>
        <p:spPr>
          <a:xfrm>
            <a:off x="-76200" y="6324600"/>
            <a:ext cx="1066800" cy="381000"/>
          </a:xfrm>
          <a:prstGeom prst="rect">
            <a:avLst/>
          </a:prstGeom>
        </p:spPr>
        <p:txBody>
          <a:bodyPr vert="horz" lIns="91440" tIns="45720" rIns="91440" bIns="45720" rtlCol="0" anchor="ctr">
            <a:noAutofit/>
          </a:bodyPr>
          <a:lstStyle>
            <a:lvl1pPr algn="r" defTabSz="914400" rtl="0" eaLnBrk="1" latinLnBrk="0" hangingPunct="1">
              <a:spcBef>
                <a:spcPct val="0"/>
              </a:spcBef>
              <a:buNone/>
              <a:defRPr lang="en-US" sz="4800" b="1" kern="1200" cap="all" spc="-150" dirty="0" smtClean="0">
                <a:solidFill>
                  <a:srgbClr val="002664"/>
                </a:solidFill>
                <a:effectLst>
                  <a:outerShdw blurRad="38100" dist="38100" dir="2700000" algn="tl">
                    <a:srgbClr val="000000">
                      <a:alpha val="43137"/>
                    </a:srgbClr>
                  </a:outerShdw>
                </a:effectLst>
                <a:latin typeface="+mj-lt"/>
                <a:ea typeface="+mj-ea"/>
                <a:cs typeface="Times New Roman" pitchFamily="18" charset="0"/>
              </a:defRPr>
            </a:lvl1pPr>
          </a:lstStyle>
          <a:p>
            <a:pPr algn="ctr"/>
            <a:r>
              <a:rPr lang="en-US" sz="1100" b="0" spc="0" dirty="0" smtClean="0">
                <a:effectLst/>
              </a:rPr>
              <a:t>Project Scheduling</a:t>
            </a:r>
            <a:endParaRPr lang="en-US" sz="1100" b="0" spc="0" dirty="0">
              <a:effectLst/>
            </a:endParaRPr>
          </a:p>
        </p:txBody>
      </p:sp>
    </p:spTree>
    <p:extLst>
      <p:ext uri="{BB962C8B-B14F-4D97-AF65-F5344CB8AC3E}">
        <p14:creationId xmlns:p14="http://schemas.microsoft.com/office/powerpoint/2010/main" val="585116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AUDIO_IMPORT" val="P:\PENNDOT\CMS11;SEAL\Post\Narration\seal (11)\11.02.mp3"/>
  <p:tag name="AUDIO_ID" val="278"/>
  <p:tag name="ELAPSEDTIME" val="16.406"/>
  <p:tag name="TIMELINE" val="0.5/1.5/3.8/5.6/14.5"/>
  <p:tag name="ARTICULATE_SLIDE_PAUSE" val="0"/>
  <p:tag name="ARTICULATE_NAV_LEVEL" val="1"/>
  <p:tag name="ARTICULATE_PLAYLIST_ID" val="-1"/>
</p:tagLst>
</file>

<file path=ppt/tags/tag1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xml><?xml version="1.0" encoding="utf-8"?>
<p:tagLst xmlns:a="http://schemas.openxmlformats.org/drawingml/2006/main" xmlns:r="http://schemas.openxmlformats.org/officeDocument/2006/relationships" xmlns:p="http://schemas.openxmlformats.org/presentationml/2006/main">
  <p:tag name="AUDIO_IMPORT" val="P:\PENNDOT\CMS11;SEAL\Post\Narration\seal (11)\11.02.mp3"/>
  <p:tag name="AUDIO_ID" val="278"/>
  <p:tag name="ELAPSEDTIME" val="16.406"/>
  <p:tag name="TIMELINE" val="0.5/1.5/3.8/5.6/14.5"/>
  <p:tag name="ARTICULATE_SLIDE_PAUSE" val="0"/>
  <p:tag name="ARTICULATE_NAV_LEVEL" val="1"/>
  <p:tag name="ARTICULATE_PLAYLIST_ID" val="-1"/>
</p:tagLst>
</file>

<file path=ppt/tags/tag14.xml><?xml version="1.0" encoding="utf-8"?>
<p:tagLst xmlns:a="http://schemas.openxmlformats.org/drawingml/2006/main" xmlns:r="http://schemas.openxmlformats.org/officeDocument/2006/relationships" xmlns:p="http://schemas.openxmlformats.org/presentationml/2006/main">
  <p:tag name="AUDIO_IMPORT" val="P:\PENNDOT\CMS11;SEAL\Post\Narration\seal (11)\11.02.mp3"/>
  <p:tag name="AUDIO_ID" val="278"/>
  <p:tag name="ELAPSEDTIME" val="16.406"/>
  <p:tag name="TIMELINE" val="0.5/1.5/3.8/5.6/14.5"/>
  <p:tag name="ARTICULATE_SLIDE_PAUSE" val="0"/>
  <p:tag name="ARTICULATE_NAV_LEVEL" val="1"/>
  <p:tag name="ARTICULATE_PLAYLIST_ID" val="-1"/>
</p:tagLst>
</file>

<file path=ppt/tags/tag15.xml><?xml version="1.0" encoding="utf-8"?>
<p:tagLst xmlns:a="http://schemas.openxmlformats.org/drawingml/2006/main" xmlns:r="http://schemas.openxmlformats.org/officeDocument/2006/relationships" xmlns:p="http://schemas.openxmlformats.org/presentationml/2006/main">
  <p:tag name="AUDIO_IMPORT" val="P:\PENNDOT\CMS11;SEAL\Post\Narration\seal (11)\11.04.mp3"/>
  <p:tag name="AUDIO_ID" val="275"/>
  <p:tag name="ARTICULATE_SLIDE_PAUSE" val="0"/>
  <p:tag name="ARTICULATE_NAV_LEVEL" val="1"/>
  <p:tag name="ARTICULATE_PLAYLIST_ID" val="-1"/>
  <p:tag name="ELAPSEDTIME" val="42.689"/>
  <p:tag name="TIMELINE" val="0.3/8.2/18.1/33.9"/>
</p:tagLst>
</file>

<file path=ppt/tags/tag16.xml><?xml version="1.0" encoding="utf-8"?>
<p:tagLst xmlns:a="http://schemas.openxmlformats.org/drawingml/2006/main" xmlns:r="http://schemas.openxmlformats.org/officeDocument/2006/relationships" xmlns:p="http://schemas.openxmlformats.org/presentationml/2006/main">
  <p:tag name="AUDIO_IMPORT" val="P:\PENNDOT\CMS11;SEAL\Post\Narration\seal (11)\11.04.mp3"/>
  <p:tag name="AUDIO_ID" val="275"/>
  <p:tag name="ARTICULATE_SLIDE_PAUSE" val="0"/>
  <p:tag name="ARTICULATE_NAV_LEVEL" val="1"/>
  <p:tag name="ARTICULATE_PLAYLIST_ID" val="-1"/>
  <p:tag name="ELAPSEDTIME" val="42.689"/>
  <p:tag name="TIMELINE" val="0.3/8.2/18.1/33.9"/>
</p:tagLst>
</file>

<file path=ppt/tags/tag17.xml><?xml version="1.0" encoding="utf-8"?>
<p:tagLst xmlns:a="http://schemas.openxmlformats.org/drawingml/2006/main" xmlns:r="http://schemas.openxmlformats.org/officeDocument/2006/relationships" xmlns:p="http://schemas.openxmlformats.org/presentationml/2006/main">
  <p:tag name="AUDIO_IMPORT" val="P:\PENNDOT\CMS11;SEAL\Post\Narration\seal (11)\11.04.mp3"/>
  <p:tag name="AUDIO_ID" val="275"/>
  <p:tag name="ARTICULATE_SLIDE_PAUSE" val="0"/>
  <p:tag name="ARTICULATE_NAV_LEVEL" val="1"/>
  <p:tag name="ARTICULATE_PLAYLIST_ID" val="-1"/>
  <p:tag name="ELAPSEDTIME" val="42.689"/>
  <p:tag name="TIMELINE" val="0.3/8.2/18.1/33.9"/>
</p:tagLst>
</file>

<file path=ppt/tags/tag18.xml><?xml version="1.0" encoding="utf-8"?>
<p:tagLst xmlns:a="http://schemas.openxmlformats.org/drawingml/2006/main" xmlns:r="http://schemas.openxmlformats.org/officeDocument/2006/relationships" xmlns:p="http://schemas.openxmlformats.org/presentationml/2006/main">
  <p:tag name="AUDIO_IMPORT" val="P:\PENNDOT\CMS11;SEAL\Post\Narration\seal (11)\11.04.mp3"/>
  <p:tag name="AUDIO_ID" val="275"/>
  <p:tag name="ARTICULATE_SLIDE_PAUSE" val="0"/>
  <p:tag name="ARTICULATE_NAV_LEVEL" val="1"/>
  <p:tag name="ARTICULATE_PLAYLIST_ID" val="-1"/>
  <p:tag name="ELAPSEDTIME" val="42.689"/>
  <p:tag name="TIMELINE" val="0.3/8.2/18.1/33.9"/>
</p:tagLst>
</file>

<file path=ppt/tags/tag19.xml><?xml version="1.0" encoding="utf-8"?>
<p:tagLst xmlns:a="http://schemas.openxmlformats.org/drawingml/2006/main" xmlns:r="http://schemas.openxmlformats.org/officeDocument/2006/relationships" xmlns:p="http://schemas.openxmlformats.org/presentationml/2006/main">
  <p:tag name="AUDIO_IMPORT" val="P:\PENNDOT\CMS11;SEAL\Post\Narration\seal (11)\11.04.mp3"/>
  <p:tag name="AUDIO_ID" val="275"/>
  <p:tag name="ARTICULATE_SLIDE_PAUSE" val="0"/>
  <p:tag name="ARTICULATE_NAV_LEVEL" val="1"/>
  <p:tag name="ARTICULATE_PLAYLIST_ID" val="-1"/>
  <p:tag name="ELAPSEDTIME" val="42.689"/>
  <p:tag name="TIMELINE" val="0.3/8.2/18.1/33.9"/>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AUDIO_IMPORT" val="P:\PENNDOT\CMS11;SEAL\Post\Narration\seal (11)\11.04.mp3"/>
  <p:tag name="AUDIO_ID" val="275"/>
  <p:tag name="ARTICULATE_SLIDE_PAUSE" val="0"/>
  <p:tag name="ARTICULATE_NAV_LEVEL" val="1"/>
  <p:tag name="ARTICULATE_PLAYLIST_ID" val="-1"/>
  <p:tag name="ELAPSEDTIME" val="42.689"/>
  <p:tag name="TIMELINE" val="0.3/8.2/18.1/33.9"/>
</p:tagLst>
</file>

<file path=ppt/tags/tag21.xml><?xml version="1.0" encoding="utf-8"?>
<p:tagLst xmlns:a="http://schemas.openxmlformats.org/drawingml/2006/main" xmlns:r="http://schemas.openxmlformats.org/officeDocument/2006/relationships" xmlns:p="http://schemas.openxmlformats.org/presentationml/2006/main">
  <p:tag name="AUDIO_IMPORT" val="P:\PENNDOT\CMS11;SEAL\Post\Narration\seal (21)\21.01.mp3"/>
  <p:tag name="AUDIO_ID" val="274"/>
  <p:tag name="ELAPSEDTIME" val="18.514"/>
  <p:tag name="TIMELINE" val="0.4/1.0/7.3/17.1"/>
  <p:tag name="ARTICULATE_SLIDE_PAUSE" val="0"/>
  <p:tag name="ARTICULATE_NAV_LEVEL" val="1"/>
  <p:tag name="ARTICULATE_PLAYLIST_ID" val="-1"/>
</p:tagLst>
</file>

<file path=ppt/tags/tag22.xml><?xml version="1.0" encoding="utf-8"?>
<p:tagLst xmlns:a="http://schemas.openxmlformats.org/drawingml/2006/main" xmlns:r="http://schemas.openxmlformats.org/officeDocument/2006/relationships" xmlns:p="http://schemas.openxmlformats.org/presentationml/2006/main">
  <p:tag name="AUDIO_IMPORT" val="P:\PENNDOT\CMS11;SEAL\Post\Narration\seal (11)\11.02.mp3"/>
  <p:tag name="AUDIO_ID" val="278"/>
  <p:tag name="ELAPSEDTIME" val="16.406"/>
  <p:tag name="TIMELINE" val="0.5/1.5/3.8/5.6/14.5"/>
  <p:tag name="ARTICULATE_SLIDE_PAUSE" val="0"/>
  <p:tag name="ARTICULATE_NAV_LEVEL" val="1"/>
  <p:tag name="ARTICULATE_PLAYLIST_ID" val="-1"/>
</p:tagLst>
</file>

<file path=ppt/tags/tag23.xml><?xml version="1.0" encoding="utf-8"?>
<p:tagLst xmlns:a="http://schemas.openxmlformats.org/drawingml/2006/main" xmlns:r="http://schemas.openxmlformats.org/officeDocument/2006/relationships" xmlns:p="http://schemas.openxmlformats.org/presentationml/2006/main">
  <p:tag name="AUDIO_IMPORT" val="P:\PENNDOT\CMS11;SEAL\Post\Narration\seal (11)\11.04.mp3"/>
  <p:tag name="AUDIO_ID" val="275"/>
  <p:tag name="ARTICULATE_SLIDE_PAUSE" val="0"/>
  <p:tag name="ARTICULATE_NAV_LEVEL" val="1"/>
  <p:tag name="ARTICULATE_PLAYLIST_ID" val="-1"/>
  <p:tag name="ELAPSEDTIME" val="42.689"/>
  <p:tag name="TIMELINE" val="0.3/8.2/18.1/33.9"/>
</p:tagLst>
</file>

<file path=ppt/tags/tag24.xml><?xml version="1.0" encoding="utf-8"?>
<p:tagLst xmlns:a="http://schemas.openxmlformats.org/drawingml/2006/main" xmlns:r="http://schemas.openxmlformats.org/officeDocument/2006/relationships" xmlns:p="http://schemas.openxmlformats.org/presentationml/2006/main">
  <p:tag name="AUDIO_IMPORT" val="P:\PENNDOT\CMS11;SEAL\Post\Narration\seal (11)\11.04.mp3"/>
  <p:tag name="AUDIO_ID" val="275"/>
  <p:tag name="ARTICULATE_SLIDE_PAUSE" val="0"/>
  <p:tag name="ARTICULATE_NAV_LEVEL" val="1"/>
  <p:tag name="ARTICULATE_PLAYLIST_ID" val="-1"/>
  <p:tag name="ELAPSEDTIME" val="42.689"/>
  <p:tag name="TIMELINE" val="0.3/8.2/18.1/33.9"/>
</p:tagLst>
</file>

<file path=ppt/tags/tag25.xml><?xml version="1.0" encoding="utf-8"?>
<p:tagLst xmlns:a="http://schemas.openxmlformats.org/drawingml/2006/main" xmlns:r="http://schemas.openxmlformats.org/officeDocument/2006/relationships" xmlns:p="http://schemas.openxmlformats.org/presentationml/2006/main">
  <p:tag name="AUDIO_IMPORT" val="P:\PENNDOT\CMS11;SEAL\Post\Narration\seal (11)\11.04.mp3"/>
  <p:tag name="AUDIO_ID" val="275"/>
  <p:tag name="ARTICULATE_SLIDE_PAUSE" val="0"/>
  <p:tag name="ARTICULATE_NAV_LEVEL" val="1"/>
  <p:tag name="ARTICULATE_PLAYLIST_ID" val="-1"/>
  <p:tag name="ELAPSEDTIME" val="42.689"/>
  <p:tag name="TIMELINE" val="0.3/8.2/18.1/33.9"/>
</p:tagLst>
</file>

<file path=ppt/tags/tag26.xml><?xml version="1.0" encoding="utf-8"?>
<p:tagLst xmlns:a="http://schemas.openxmlformats.org/drawingml/2006/main" xmlns:r="http://schemas.openxmlformats.org/officeDocument/2006/relationships" xmlns:p="http://schemas.openxmlformats.org/presentationml/2006/main">
  <p:tag name="AUDIO_IMPORT" val="P:\PENNDOT\CMS11;SEAL\Post\Narration\seal (11)\11.04.mp3"/>
  <p:tag name="AUDIO_ID" val="275"/>
  <p:tag name="ARTICULATE_SLIDE_PAUSE" val="0"/>
  <p:tag name="ARTICULATE_NAV_LEVEL" val="1"/>
  <p:tag name="ARTICULATE_PLAYLIST_ID" val="-1"/>
  <p:tag name="ELAPSEDTIME" val="42.689"/>
  <p:tag name="TIMELINE" val="0.3/8.2/18.1/33.9"/>
</p:tagLst>
</file>

<file path=ppt/tags/tag27.xml><?xml version="1.0" encoding="utf-8"?>
<p:tagLst xmlns:a="http://schemas.openxmlformats.org/drawingml/2006/main" xmlns:r="http://schemas.openxmlformats.org/officeDocument/2006/relationships" xmlns:p="http://schemas.openxmlformats.org/presentationml/2006/main">
  <p:tag name="AUDIO_IMPORT" val="P:\PENNDOT\CMS11;SEAL\Post\Narration\seal (5)\5.01.mp3"/>
  <p:tag name="AUDIO_ID" val="256"/>
  <p:tag name="ELAPSEDTIME" val="17.736"/>
  <p:tag name="TIMELINE" val="0.5/1.6/9.4/14.8"/>
  <p:tag name="ARTICULATE_SLIDE_PAUSE" val="0"/>
  <p:tag name="ARTICULATE_NAV_LEVEL" val="1"/>
  <p:tag name="ARTICULATE_PLAYLIST_ID" val="-1"/>
</p:tagLst>
</file>

<file path=ppt/tags/tag28.xml><?xml version="1.0" encoding="utf-8"?>
<p:tagLst xmlns:a="http://schemas.openxmlformats.org/drawingml/2006/main" xmlns:r="http://schemas.openxmlformats.org/officeDocument/2006/relationships" xmlns:p="http://schemas.openxmlformats.org/presentationml/2006/main">
  <p:tag name="AUDIO_IMPORT" val="P:\PENNDOT\CMS11;SEAL\Post\Narration\seal (5)\5.02.mp3"/>
  <p:tag name="AUDIO_ID" val="282"/>
  <p:tag name="ELAPSEDTIME" val="6.53"/>
  <p:tag name="TIMELINE" val="0.6/1.6/8.0/14.0/21.0"/>
  <p:tag name="ARTICULATE_SLIDE_PAUSE" val="0"/>
  <p:tag name="ARTICULATE_NAV_LEVEL" val="1"/>
  <p:tag name="ARTICULATE_PLAYLIST_ID" val="-1"/>
</p:tagLst>
</file>

<file path=ppt/tags/tag29.xml><?xml version="1.0" encoding="utf-8"?>
<p:tagLst xmlns:a="http://schemas.openxmlformats.org/drawingml/2006/main" xmlns:r="http://schemas.openxmlformats.org/officeDocument/2006/relationships" xmlns:p="http://schemas.openxmlformats.org/presentationml/2006/main">
  <p:tag name="AUDIO_IMPORT" val="P:\PENNDOT\CMS11;SEAL\Post\Narration\seal (5)\5.02.mp3"/>
  <p:tag name="AUDIO_ID" val="282"/>
  <p:tag name="ELAPSEDTIME" val="6.53"/>
  <p:tag name="TIMELINE" val="0.6/1.6/8.0/14.0/21.0"/>
  <p:tag name="ARTICULATE_SLIDE_PAUSE" val="0"/>
  <p:tag name="ARTICULATE_NAV_LEVEL" val="1"/>
  <p:tag name="ARTICULATE_PLAYLIST_ID" val="-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AUDIO_IMPORT" val="P:\PENNDOT\CMS11;SEAL\Post\Narration\seal (5)\5.03.mp3"/>
  <p:tag name="AUDIO_ID" val="258"/>
  <p:tag name="ELAPSEDTIME" val="26.499"/>
  <p:tag name="TIMELINE" val="0.8/2.1/7.6/11.9/20.0"/>
  <p:tag name="ARTICULATE_SLIDE_PAUSE" val="0"/>
  <p:tag name="ARTICULATE_NAV_LEVEL" val="1"/>
  <p:tag name="ARTICULATE_PLAYLIST_ID" val="-1"/>
</p:tagLst>
</file>

<file path=ppt/tags/tag31.xml><?xml version="1.0" encoding="utf-8"?>
<p:tagLst xmlns:a="http://schemas.openxmlformats.org/drawingml/2006/main" xmlns:r="http://schemas.openxmlformats.org/officeDocument/2006/relationships" xmlns:p="http://schemas.openxmlformats.org/presentationml/2006/main">
  <p:tag name="AUDIO_IMPORT" val="P:\PENNDOT\CMS11;SEAL\Post\Narration\seal (5)\5.04.mp3"/>
  <p:tag name="AUDIO_ID" val="259"/>
  <p:tag name="ELAPSEDTIME" val="11.202"/>
  <p:tag name="TIMELINE" val="0.7/2.0/8.6/9.8"/>
  <p:tag name="ARTICULATE_SLIDE_PAUSE" val="0"/>
  <p:tag name="ARTICULATE_NAV_LEVEL" val="1"/>
  <p:tag name="ARTICULATE_PLAYLIST_ID" val="-1"/>
</p:tagLst>
</file>

<file path=ppt/tags/tag32.xml><?xml version="1.0" encoding="utf-8"?>
<p:tagLst xmlns:a="http://schemas.openxmlformats.org/drawingml/2006/main" xmlns:r="http://schemas.openxmlformats.org/officeDocument/2006/relationships" xmlns:p="http://schemas.openxmlformats.org/presentationml/2006/main">
  <p:tag name="AUDIO_IMPORT" val="P:\PENNDOT\CMS11;SEAL\Post\Narration\seal (5)\5.04.mp3"/>
  <p:tag name="AUDIO_ID" val="259"/>
  <p:tag name="ELAPSEDTIME" val="11.202"/>
  <p:tag name="TIMELINE" val="0.7/2.0/8.6/9.8"/>
  <p:tag name="ARTICULATE_SLIDE_PAUSE" val="0"/>
  <p:tag name="ARTICULATE_NAV_LEVEL" val="1"/>
  <p:tag name="ARTICULATE_PLAYLIST_ID" val="-1"/>
</p:tagLst>
</file>

<file path=ppt/tags/tag33.xml><?xml version="1.0" encoding="utf-8"?>
<p:tagLst xmlns:a="http://schemas.openxmlformats.org/drawingml/2006/main" xmlns:r="http://schemas.openxmlformats.org/officeDocument/2006/relationships" xmlns:p="http://schemas.openxmlformats.org/presentationml/2006/main">
  <p:tag name="AUDIO_IMPORT" val="P:\PENNDOT\CMS11;SEAL\Post\Narration\seal (5)\5.05.mp3"/>
  <p:tag name="AUDIO_ID" val="261"/>
  <p:tag name="ELAPSEDTIME" val="14.563"/>
  <p:tag name="TIMELINE" val="0.8/2.1/10.2/12.7"/>
  <p:tag name="ARTICULATE_SLIDE_PAUSE" val="0"/>
  <p:tag name="ARTICULATE_NAV_LEVEL" val="1"/>
  <p:tag name="ARTICULATE_PLAYLIST_ID" val="-1"/>
</p:tagLst>
</file>

<file path=ppt/tags/tag34.xml><?xml version="1.0" encoding="utf-8"?>
<p:tagLst xmlns:a="http://schemas.openxmlformats.org/drawingml/2006/main" xmlns:r="http://schemas.openxmlformats.org/officeDocument/2006/relationships" xmlns:p="http://schemas.openxmlformats.org/presentationml/2006/main">
  <p:tag name="AUDIO_IMPORT" val="P:\PENNDOT\CMS11;SEAL\Post\Narration\seal (5)\5.06.mp3"/>
  <p:tag name="AUDIO_ID" val="263"/>
  <p:tag name="ELAPSEDTIME" val="4.328"/>
  <p:tag name="TIMELINE" val="1.0/1.9"/>
  <p:tag name="ARTICULATE_SLIDE_PAUSE" val="0"/>
  <p:tag name="ARTICULATE_NAV_LEVEL" val="1"/>
  <p:tag name="ARTICULATE_PLAYLIST_ID" val="-1"/>
</p:tagLst>
</file>

<file path=ppt/tags/tag35.xml><?xml version="1.0" encoding="utf-8"?>
<p:tagLst xmlns:a="http://schemas.openxmlformats.org/drawingml/2006/main" xmlns:r="http://schemas.openxmlformats.org/officeDocument/2006/relationships" xmlns:p="http://schemas.openxmlformats.org/presentationml/2006/main">
  <p:tag name="AUDIO_IMPORT" val="P:\PENNDOT\CMS11;SEAL\Post\Narration\seal (5)\5.06.mp3"/>
  <p:tag name="AUDIO_ID" val="263"/>
  <p:tag name="ELAPSEDTIME" val="4.328"/>
  <p:tag name="TIMELINE" val="1.0/1.9"/>
  <p:tag name="ARTICULATE_SLIDE_PAUSE" val="0"/>
  <p:tag name="ARTICULATE_NAV_LEVEL" val="1"/>
  <p:tag name="ARTICULATE_PLAYLIST_ID" val="-1"/>
</p:tagLst>
</file>

<file path=ppt/tags/tag36.xml><?xml version="1.0" encoding="utf-8"?>
<p:tagLst xmlns:a="http://schemas.openxmlformats.org/drawingml/2006/main" xmlns:r="http://schemas.openxmlformats.org/officeDocument/2006/relationships" xmlns:p="http://schemas.openxmlformats.org/presentationml/2006/main">
  <p:tag name="AUDIO_IMPORT" val="P:\PENNDOT\CMS11;SEAL\Post\Narration\seal (5)\5.07.mp3"/>
  <p:tag name="AUDIO_ID" val="264"/>
  <p:tag name="ELAPSEDTIME" val="14.079"/>
  <p:tag name="TIMELINE" val="0.9/2.5/11.1"/>
  <p:tag name="ARTICULATE_SLIDE_PAUSE" val="0"/>
  <p:tag name="ARTICULATE_NAV_LEVEL" val="1"/>
  <p:tag name="ARTICULATE_PLAYLIST_ID" val="-1"/>
</p:tagLst>
</file>

<file path=ppt/tags/tag37.xml><?xml version="1.0" encoding="utf-8"?>
<p:tagLst xmlns:a="http://schemas.openxmlformats.org/drawingml/2006/main" xmlns:r="http://schemas.openxmlformats.org/officeDocument/2006/relationships" xmlns:p="http://schemas.openxmlformats.org/presentationml/2006/main">
  <p:tag name="AUDIO_IMPORT" val="P:\PENNDOT\CMS11;SEAL\Post\Narration\seal (5)\5.07.mp3"/>
  <p:tag name="AUDIO_ID" val="264"/>
  <p:tag name="ELAPSEDTIME" val="14.079"/>
  <p:tag name="TIMELINE" val="0.9/2.5/11.1"/>
  <p:tag name="ARTICULATE_SLIDE_PAUSE" val="0"/>
  <p:tag name="ARTICULATE_NAV_LEVEL" val="1"/>
  <p:tag name="ARTICULATE_PLAYLIST_ID" val="-1"/>
</p:tagLst>
</file>

<file path=ppt/tags/tag38.xml><?xml version="1.0" encoding="utf-8"?>
<p:tagLst xmlns:a="http://schemas.openxmlformats.org/drawingml/2006/main" xmlns:r="http://schemas.openxmlformats.org/officeDocument/2006/relationships" xmlns:p="http://schemas.openxmlformats.org/presentationml/2006/main">
  <p:tag name="AUDIO_IMPORT" val="P:\PENNDOT\CMS11;SEAL\Post\Narration\seal (5)\5.08.mp3"/>
  <p:tag name="AUDIO_ID" val="265"/>
  <p:tag name="ELAPSEDTIME" val="19.469"/>
  <p:tag name="TIMELINE" val="1.1/2.6/9.2/10.8"/>
  <p:tag name="ARTICULATE_SLIDE_PAUSE" val="0"/>
  <p:tag name="ARTICULATE_NAV_LEVEL" val="1"/>
  <p:tag name="ARTICULATE_PLAYLIST_ID" val="-1"/>
</p:tagLst>
</file>

<file path=ppt/tags/tag39.xml><?xml version="1.0" encoding="utf-8"?>
<p:tagLst xmlns:a="http://schemas.openxmlformats.org/drawingml/2006/main" xmlns:r="http://schemas.openxmlformats.org/officeDocument/2006/relationships" xmlns:p="http://schemas.openxmlformats.org/presentationml/2006/main">
  <p:tag name="AUDIO_IMPORT" val="P:\PENNDOT\CMS11;SEAL\Post\Narration\seal (5)\5.08.mp3"/>
  <p:tag name="AUDIO_ID" val="265"/>
  <p:tag name="ELAPSEDTIME" val="19.469"/>
  <p:tag name="TIMELINE" val="1.1/2.6/9.2/10.8"/>
  <p:tag name="ARTICULATE_SLIDE_PAUSE" val="0"/>
  <p:tag name="ARTICULATE_NAV_LEVEL" val="1"/>
  <p:tag name="ARTICULATE_PLAYLIST_ID" val="-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AUDIO_IMPORT" val="P:\PENNDOT\CMS11;SEAL\Post\Narration\seal (5)\5.09.mp3"/>
  <p:tag name="AUDIO_ID" val="267"/>
  <p:tag name="ELAPSEDTIME" val="3.857"/>
  <p:tag name="TIMELINE" val="1.3/4.4/7.9"/>
  <p:tag name="ARTICULATE_SLIDE_PAUSE" val="0"/>
  <p:tag name="ARTICULATE_NAV_LEVEL" val="1"/>
  <p:tag name="ARTICULATE_PLAYLIST_ID" val="-1"/>
</p:tagLst>
</file>

<file path=ppt/tags/tag41.xml><?xml version="1.0" encoding="utf-8"?>
<p:tagLst xmlns:a="http://schemas.openxmlformats.org/drawingml/2006/main" xmlns:r="http://schemas.openxmlformats.org/officeDocument/2006/relationships" xmlns:p="http://schemas.openxmlformats.org/presentationml/2006/main">
  <p:tag name="AUDIO_IMPORT" val="P:\PENNDOT\CMS11;SEAL\Post\Narration\seal (5)\5.04.mp3"/>
  <p:tag name="AUDIO_ID" val="259"/>
  <p:tag name="ELAPSEDTIME" val="11.202"/>
  <p:tag name="TIMELINE" val="0.7/2.0/8.6/9.8"/>
  <p:tag name="ARTICULATE_SLIDE_PAUSE" val="0"/>
  <p:tag name="ARTICULATE_NAV_LEVEL" val="1"/>
  <p:tag name="ARTICULATE_PLAYLIST_ID" val="-1"/>
</p:tagLst>
</file>

<file path=ppt/tags/tag42.xml><?xml version="1.0" encoding="utf-8"?>
<p:tagLst xmlns:a="http://schemas.openxmlformats.org/drawingml/2006/main" xmlns:r="http://schemas.openxmlformats.org/officeDocument/2006/relationships" xmlns:p="http://schemas.openxmlformats.org/presentationml/2006/main">
  <p:tag name="AUDIO_IMPORT" val="P:\PENNDOT\CMS11;SEAL\Post\Narration\seal (5)\5.04.mp3"/>
  <p:tag name="AUDIO_ID" val="259"/>
  <p:tag name="ELAPSEDTIME" val="11.202"/>
  <p:tag name="TIMELINE" val="0.7/2.0/8.6/9.8"/>
  <p:tag name="ARTICULATE_SLIDE_PAUSE" val="0"/>
  <p:tag name="ARTICULATE_NAV_LEVEL" val="1"/>
  <p:tag name="ARTICULATE_PLAYLIST_ID" val="-1"/>
</p:tagLst>
</file>

<file path=ppt/tags/tag43.xml><?xml version="1.0" encoding="utf-8"?>
<p:tagLst xmlns:a="http://schemas.openxmlformats.org/drawingml/2006/main" xmlns:r="http://schemas.openxmlformats.org/officeDocument/2006/relationships" xmlns:p="http://schemas.openxmlformats.org/presentationml/2006/main">
  <p:tag name="AUDIO_IMPORT" val="P:\PENNDOT\CMS11;SEAL\Post\Narration\seal (5)\5.11.mp3"/>
  <p:tag name="AUDIO_ID" val="270"/>
  <p:tag name="ELAPSEDTIME" val="18.03"/>
  <p:tag name="TIMELINE" val="1.4/3.1/6.9/13.2"/>
  <p:tag name="ARTICULATE_SLIDE_PAUSE" val="0"/>
  <p:tag name="ARTICULATE_NAV_LEVEL" val="1"/>
  <p:tag name="ARTICULATE_PLAYLIST_ID" val="-1"/>
</p:tagLst>
</file>

<file path=ppt/tags/tag44.xml><?xml version="1.0" encoding="utf-8"?>
<p:tagLst xmlns:a="http://schemas.openxmlformats.org/drawingml/2006/main" xmlns:r="http://schemas.openxmlformats.org/officeDocument/2006/relationships" xmlns:p="http://schemas.openxmlformats.org/presentationml/2006/main">
  <p:tag name="AUDIO_IMPORT" val="P:\PENNDOT\CMS11;SEAL\Post\Narration\seal (5)\5.11.mp3"/>
  <p:tag name="AUDIO_ID" val="270"/>
  <p:tag name="ELAPSEDTIME" val="18.03"/>
  <p:tag name="TIMELINE" val="1.4/3.1/6.9/13.2"/>
  <p:tag name="ARTICULATE_SLIDE_PAUSE" val="0"/>
  <p:tag name="ARTICULATE_NAV_LEVEL" val="1"/>
  <p:tag name="ARTICULATE_PLAYLIST_ID" val="-1"/>
</p:tagLst>
</file>

<file path=ppt/tags/tag45.xml><?xml version="1.0" encoding="utf-8"?>
<p:tagLst xmlns:a="http://schemas.openxmlformats.org/drawingml/2006/main" xmlns:r="http://schemas.openxmlformats.org/officeDocument/2006/relationships" xmlns:p="http://schemas.openxmlformats.org/presentationml/2006/main">
  <p:tag name="AUDIO_IMPORT" val="P:\PENNDOT\CMS11;SEAL\Post\Narration\seal (5)\5.11.mp3"/>
  <p:tag name="AUDIO_ID" val="270"/>
  <p:tag name="ELAPSEDTIME" val="18.03"/>
  <p:tag name="TIMELINE" val="1.4/3.1/6.9/13.2"/>
  <p:tag name="ARTICULATE_SLIDE_PAUSE" val="0"/>
  <p:tag name="ARTICULATE_NAV_LEVEL" val="1"/>
  <p:tag name="ARTICULATE_PLAYLIST_ID" val="-1"/>
</p:tagLst>
</file>

<file path=ppt/tags/tag46.xml><?xml version="1.0" encoding="utf-8"?>
<p:tagLst xmlns:a="http://schemas.openxmlformats.org/drawingml/2006/main" xmlns:r="http://schemas.openxmlformats.org/officeDocument/2006/relationships" xmlns:p="http://schemas.openxmlformats.org/presentationml/2006/main">
  <p:tag name="AUDIO_IMPORT" val="P:\PENNDOT\CMS11;SEAL\Post\Narration\seal (5)\5.11.mp3"/>
  <p:tag name="AUDIO_ID" val="270"/>
  <p:tag name="ELAPSEDTIME" val="18.03"/>
  <p:tag name="TIMELINE" val="1.4/3.1/6.9/13.2"/>
  <p:tag name="ARTICULATE_SLIDE_PAUSE" val="0"/>
  <p:tag name="ARTICULATE_NAV_LEVEL" val="1"/>
  <p:tag name="ARTICULATE_PLAYLIST_ID" val="-1"/>
</p:tagLst>
</file>

<file path=ppt/tags/tag47.xml><?xml version="1.0" encoding="utf-8"?>
<p:tagLst xmlns:a="http://schemas.openxmlformats.org/drawingml/2006/main" xmlns:r="http://schemas.openxmlformats.org/officeDocument/2006/relationships" xmlns:p="http://schemas.openxmlformats.org/presentationml/2006/main">
  <p:tag name="AUDIO_IMPORT" val="P:\PENNDOT\CMS11;SEAL\Post\Narration\seal (5)\5.11.mp3"/>
  <p:tag name="AUDIO_ID" val="270"/>
  <p:tag name="ELAPSEDTIME" val="18.03"/>
  <p:tag name="TIMELINE" val="1.4/3.1/6.9/13.2"/>
  <p:tag name="ARTICULATE_SLIDE_PAUSE" val="0"/>
  <p:tag name="ARTICULATE_NAV_LEVEL" val="1"/>
  <p:tag name="ARTICULATE_PLAYLIST_ID" val="-1"/>
</p:tagLst>
</file>

<file path=ppt/tags/tag48.xml><?xml version="1.0" encoding="utf-8"?>
<p:tagLst xmlns:a="http://schemas.openxmlformats.org/drawingml/2006/main" xmlns:r="http://schemas.openxmlformats.org/officeDocument/2006/relationships" xmlns:p="http://schemas.openxmlformats.org/presentationml/2006/main">
  <p:tag name="AUDIO_IMPORT" val="P:\PENNDOT\CMS11;SEAL\Post\Narration\seal (5)\5.01.mp3"/>
  <p:tag name="AUDIO_ID" val="256"/>
  <p:tag name="ELAPSEDTIME" val="17.736"/>
  <p:tag name="TIMELINE" val="0.5/1.6/9.4/14.8"/>
  <p:tag name="ARTICULATE_SLIDE_PAUSE" val="0"/>
  <p:tag name="ARTICULATE_NAV_LEVEL" val="1"/>
  <p:tag name="ARTICULATE_PLAYLIST_ID" val="-1"/>
</p:tagLst>
</file>

<file path=ppt/tags/tag49.xml><?xml version="1.0" encoding="utf-8"?>
<p:tagLst xmlns:a="http://schemas.openxmlformats.org/drawingml/2006/main" xmlns:r="http://schemas.openxmlformats.org/officeDocument/2006/relationships" xmlns:p="http://schemas.openxmlformats.org/presentationml/2006/main">
  <p:tag name="AUDIO_IMPORT" val="P:\PENNDOT\CMS11;SEAL\Post\Narration\seal (5)\5.02.mp3"/>
  <p:tag name="AUDIO_ID" val="282"/>
  <p:tag name="ELAPSEDTIME" val="6.53"/>
  <p:tag name="TIMELINE" val="0.6/1.6/8.0/14.0/21.0"/>
  <p:tag name="ARTICULATE_SLIDE_PAUSE" val="0"/>
  <p:tag name="ARTICULATE_NAV_LEVEL" val="1"/>
  <p:tag name="ARTICULATE_PLAYLIST_ID" val="-1"/>
</p:tagLst>
</file>

<file path=ppt/tags/tag5.xml><?xml version="1.0" encoding="utf-8"?>
<p:tagLst xmlns:a="http://schemas.openxmlformats.org/drawingml/2006/main" xmlns:r="http://schemas.openxmlformats.org/officeDocument/2006/relationships" xmlns:p="http://schemas.openxmlformats.org/presentationml/2006/main">
  <p:tag name="AUDIO_IMPORT" val="P:\PENNDOT\CMS11;SEAL\Post\Narration\seal (11)\11.02.mp3"/>
  <p:tag name="AUDIO_ID" val="278"/>
  <p:tag name="ELAPSEDTIME" val="16.406"/>
  <p:tag name="TIMELINE" val="0.5/1.5/3.8/5.6/14.5"/>
  <p:tag name="ARTICULATE_SLIDE_PAUSE" val="0"/>
  <p:tag name="ARTICULATE_NAV_LEVEL" val="1"/>
  <p:tag name="ARTICULATE_PLAYLIST_ID" val="-1"/>
</p:tagLst>
</file>

<file path=ppt/tags/tag50.xml><?xml version="1.0" encoding="utf-8"?>
<p:tagLst xmlns:a="http://schemas.openxmlformats.org/drawingml/2006/main" xmlns:r="http://schemas.openxmlformats.org/officeDocument/2006/relationships" xmlns:p="http://schemas.openxmlformats.org/presentationml/2006/main">
  <p:tag name="AUDIO_IMPORT" val="P:\PENNDOT\CMS11;SEAL\Post\Narration\seal (5)\5.02.mp3"/>
  <p:tag name="AUDIO_ID" val="282"/>
  <p:tag name="ELAPSEDTIME" val="6.53"/>
  <p:tag name="TIMELINE" val="0.6/1.6/8.0/14.0/21.0"/>
  <p:tag name="ARTICULATE_SLIDE_PAUSE" val="0"/>
  <p:tag name="ARTICULATE_NAV_LEVEL" val="1"/>
  <p:tag name="ARTICULATE_PLAYLIST_ID" val="-1"/>
</p:tagLst>
</file>

<file path=ppt/tags/tag51.xml><?xml version="1.0" encoding="utf-8"?>
<p:tagLst xmlns:a="http://schemas.openxmlformats.org/drawingml/2006/main" xmlns:r="http://schemas.openxmlformats.org/officeDocument/2006/relationships" xmlns:p="http://schemas.openxmlformats.org/presentationml/2006/main">
  <p:tag name="AUDIO_IMPORT" val="P:\PENNDOT\CMS11;SEAL\Post\Narration\seal (5)\5.03.mp3"/>
  <p:tag name="AUDIO_ID" val="258"/>
  <p:tag name="ELAPSEDTIME" val="26.499"/>
  <p:tag name="TIMELINE" val="0.8/2.1/7.6/11.9/20.0"/>
  <p:tag name="ARTICULATE_SLIDE_PAUSE" val="0"/>
  <p:tag name="ARTICULATE_NAV_LEVEL" val="1"/>
  <p:tag name="ARTICULATE_PLAYLIST_ID" val="-1"/>
</p:tagLst>
</file>

<file path=ppt/tags/tag52.xml><?xml version="1.0" encoding="utf-8"?>
<p:tagLst xmlns:a="http://schemas.openxmlformats.org/drawingml/2006/main" xmlns:r="http://schemas.openxmlformats.org/officeDocument/2006/relationships" xmlns:p="http://schemas.openxmlformats.org/presentationml/2006/main">
  <p:tag name="AUDIO_IMPORT" val="P:\PENNDOT\CMS11;SEAL\Post\Narration\seal (5)\5.03.mp3"/>
  <p:tag name="AUDIO_ID" val="258"/>
  <p:tag name="ELAPSEDTIME" val="26.499"/>
  <p:tag name="TIMELINE" val="0.8/2.1/7.6/11.9/20.0"/>
  <p:tag name="ARTICULATE_SLIDE_PAUSE" val="0"/>
  <p:tag name="ARTICULATE_NAV_LEVEL" val="1"/>
  <p:tag name="ARTICULATE_PLAYLIST_ID" val="-1"/>
</p:tagLst>
</file>

<file path=ppt/tags/tag53.xml><?xml version="1.0" encoding="utf-8"?>
<p:tagLst xmlns:a="http://schemas.openxmlformats.org/drawingml/2006/main" xmlns:r="http://schemas.openxmlformats.org/officeDocument/2006/relationships" xmlns:p="http://schemas.openxmlformats.org/presentationml/2006/main">
  <p:tag name="AUDIO_IMPORT" val="P:\PENNDOT\CMS11;SEAL\Post\Narration\seal (5)\5.04.mp3"/>
  <p:tag name="AUDIO_ID" val="259"/>
  <p:tag name="ELAPSEDTIME" val="11.202"/>
  <p:tag name="TIMELINE" val="0.7/2.0/8.6/9.8"/>
  <p:tag name="ARTICULATE_SLIDE_PAUSE" val="0"/>
  <p:tag name="ARTICULATE_NAV_LEVEL" val="1"/>
  <p:tag name="ARTICULATE_PLAYLIST_ID" val="-1"/>
</p:tagLst>
</file>

<file path=ppt/tags/tag54.xml><?xml version="1.0" encoding="utf-8"?>
<p:tagLst xmlns:a="http://schemas.openxmlformats.org/drawingml/2006/main" xmlns:r="http://schemas.openxmlformats.org/officeDocument/2006/relationships" xmlns:p="http://schemas.openxmlformats.org/presentationml/2006/main">
  <p:tag name="AUDIO_IMPORT" val="P:\PENNDOT\CMS11;SEAL\Post\Narration\seal (5)\5.04.mp3"/>
  <p:tag name="AUDIO_ID" val="259"/>
  <p:tag name="ELAPSEDTIME" val="11.202"/>
  <p:tag name="TIMELINE" val="0.7/2.0/8.6/9.8"/>
  <p:tag name="ARTICULATE_SLIDE_PAUSE" val="0"/>
  <p:tag name="ARTICULATE_NAV_LEVEL" val="1"/>
  <p:tag name="ARTICULATE_PLAYLIST_ID" val="-1"/>
</p:tagLst>
</file>

<file path=ppt/tags/tag55.xml><?xml version="1.0" encoding="utf-8"?>
<p:tagLst xmlns:a="http://schemas.openxmlformats.org/drawingml/2006/main" xmlns:r="http://schemas.openxmlformats.org/officeDocument/2006/relationships" xmlns:p="http://schemas.openxmlformats.org/presentationml/2006/main">
  <p:tag name="AUDIO_IMPORT" val="P:\PENNDOT\CMS11;SEAL\Post\Narration\seal (5)\5.06.mp3"/>
  <p:tag name="AUDIO_ID" val="263"/>
  <p:tag name="ELAPSEDTIME" val="4.328"/>
  <p:tag name="TIMELINE" val="1.0/1.9"/>
  <p:tag name="ARTICULATE_SLIDE_PAUSE" val="0"/>
  <p:tag name="ARTICULATE_NAV_LEVEL" val="1"/>
  <p:tag name="ARTICULATE_PLAYLIST_ID" val="-1"/>
</p:tagLst>
</file>

<file path=ppt/tags/tag56.xml><?xml version="1.0" encoding="utf-8"?>
<p:tagLst xmlns:a="http://schemas.openxmlformats.org/drawingml/2006/main" xmlns:r="http://schemas.openxmlformats.org/officeDocument/2006/relationships" xmlns:p="http://schemas.openxmlformats.org/presentationml/2006/main">
  <p:tag name="AUDIO_IMPORT" val="P:\PENNDOT\CMS11;SEAL\Post\Narration\seal (5)\5.06.mp3"/>
  <p:tag name="AUDIO_ID" val="263"/>
  <p:tag name="ELAPSEDTIME" val="4.328"/>
  <p:tag name="TIMELINE" val="1.0/1.9"/>
  <p:tag name="ARTICULATE_SLIDE_PAUSE" val="0"/>
  <p:tag name="ARTICULATE_NAV_LEVEL" val="1"/>
  <p:tag name="ARTICULATE_PLAYLIST_ID" val="-1"/>
</p:tagLst>
</file>

<file path=ppt/tags/tag57.xml><?xml version="1.0" encoding="utf-8"?>
<p:tagLst xmlns:a="http://schemas.openxmlformats.org/drawingml/2006/main" xmlns:r="http://schemas.openxmlformats.org/officeDocument/2006/relationships" xmlns:p="http://schemas.openxmlformats.org/presentationml/2006/main">
  <p:tag name="AUDIO_IMPORT" val="P:\PENNDOT\CMS11;SEAL\Post\Narration\seal (5)\5.06.mp3"/>
  <p:tag name="AUDIO_ID" val="263"/>
  <p:tag name="ELAPSEDTIME" val="4.328"/>
  <p:tag name="TIMELINE" val="1.0/1.9"/>
  <p:tag name="ARTICULATE_SLIDE_PAUSE" val="0"/>
  <p:tag name="ARTICULATE_NAV_LEVEL" val="1"/>
  <p:tag name="ARTICULATE_PLAYLIST_ID" val="-1"/>
</p:tagLst>
</file>

<file path=ppt/tags/tag58.xml><?xml version="1.0" encoding="utf-8"?>
<p:tagLst xmlns:a="http://schemas.openxmlformats.org/drawingml/2006/main" xmlns:r="http://schemas.openxmlformats.org/officeDocument/2006/relationships" xmlns:p="http://schemas.openxmlformats.org/presentationml/2006/main">
  <p:tag name="AUDIO_IMPORT" val="P:\PENNDOT\CMS11;SEAL\Post\Narration\seal (5)\5.06.mp3"/>
  <p:tag name="AUDIO_ID" val="263"/>
  <p:tag name="ELAPSEDTIME" val="4.328"/>
  <p:tag name="TIMELINE" val="1.0/1.9"/>
  <p:tag name="ARTICULATE_SLIDE_PAUSE" val="0"/>
  <p:tag name="ARTICULATE_NAV_LEVEL" val="1"/>
  <p:tag name="ARTICULATE_PLAYLIST_ID" val="-1"/>
</p:tagLst>
</file>

<file path=ppt/tags/tag59.xml><?xml version="1.0" encoding="utf-8"?>
<p:tagLst xmlns:a="http://schemas.openxmlformats.org/drawingml/2006/main" xmlns:r="http://schemas.openxmlformats.org/officeDocument/2006/relationships" xmlns:p="http://schemas.openxmlformats.org/presentationml/2006/main">
  <p:tag name="AUDIO_IMPORT" val="P:\PENNDOT\CMS11;SEAL\Post\Narration\seal (5)\5.07.mp3"/>
  <p:tag name="AUDIO_ID" val="264"/>
  <p:tag name="ELAPSEDTIME" val="14.079"/>
  <p:tag name="TIMELINE" val="0.9/2.5/11.1"/>
  <p:tag name="ARTICULATE_SLIDE_PAUSE" val="0"/>
  <p:tag name="ARTICULATE_NAV_LEVEL" val="1"/>
  <p:tag name="ARTICULATE_PLAYLIST_ID" val="-1"/>
</p:tagLst>
</file>

<file path=ppt/tags/tag6.xml><?xml version="1.0" encoding="utf-8"?>
<p:tagLst xmlns:a="http://schemas.openxmlformats.org/drawingml/2006/main" xmlns:r="http://schemas.openxmlformats.org/officeDocument/2006/relationships" xmlns:p="http://schemas.openxmlformats.org/presentationml/2006/main">
  <p:tag name="AUDIO_IMPORT" val="P:\PENNDOT\CMS11;SEAL\Post\Narration\seal (11)\11.02.mp3"/>
  <p:tag name="AUDIO_ID" val="278"/>
  <p:tag name="ELAPSEDTIME" val="16.406"/>
  <p:tag name="TIMELINE" val="0.5/1.5/3.8/5.6/14.5"/>
  <p:tag name="ARTICULATE_SLIDE_PAUSE" val="0"/>
  <p:tag name="ARTICULATE_NAV_LEVEL" val="1"/>
  <p:tag name="ARTICULATE_PLAYLIST_ID" val="-1"/>
</p:tagLst>
</file>

<file path=ppt/tags/tag60.xml><?xml version="1.0" encoding="utf-8"?>
<p:tagLst xmlns:a="http://schemas.openxmlformats.org/drawingml/2006/main" xmlns:r="http://schemas.openxmlformats.org/officeDocument/2006/relationships" xmlns:p="http://schemas.openxmlformats.org/presentationml/2006/main">
  <p:tag name="AUDIO_IMPORT" val="P:\PENNDOT\CMS11;SEAL\Post\Narration\seal (5)\5.07.mp3"/>
  <p:tag name="AUDIO_ID" val="264"/>
  <p:tag name="ELAPSEDTIME" val="14.079"/>
  <p:tag name="TIMELINE" val="0.9/2.5/11.1"/>
  <p:tag name="ARTICULATE_SLIDE_PAUSE" val="0"/>
  <p:tag name="ARTICULATE_NAV_LEVEL" val="1"/>
  <p:tag name="ARTICULATE_PLAYLIST_ID" val="-1"/>
</p:tagLst>
</file>

<file path=ppt/tags/tag61.xml><?xml version="1.0" encoding="utf-8"?>
<p:tagLst xmlns:a="http://schemas.openxmlformats.org/drawingml/2006/main" xmlns:r="http://schemas.openxmlformats.org/officeDocument/2006/relationships" xmlns:p="http://schemas.openxmlformats.org/presentationml/2006/main">
  <p:tag name="AUDIO_IMPORT" val="P:\PENNDOT\CMS11;SEAL\Post\Narration\seal (5)\5.07.mp3"/>
  <p:tag name="AUDIO_ID" val="264"/>
  <p:tag name="ELAPSEDTIME" val="14.079"/>
  <p:tag name="TIMELINE" val="0.9/2.5/11.1"/>
  <p:tag name="ARTICULATE_SLIDE_PAUSE" val="0"/>
  <p:tag name="ARTICULATE_NAV_LEVEL" val="1"/>
  <p:tag name="ARTICULATE_PLAYLIST_ID" val="-1"/>
</p:tagLst>
</file>

<file path=ppt/tags/tag62.xml><?xml version="1.0" encoding="utf-8"?>
<p:tagLst xmlns:a="http://schemas.openxmlformats.org/drawingml/2006/main" xmlns:r="http://schemas.openxmlformats.org/officeDocument/2006/relationships" xmlns:p="http://schemas.openxmlformats.org/presentationml/2006/main">
  <p:tag name="AUDIO_IMPORT" val="P:\PENNDOT\CMS11;SEAL\Post\Narration\seal (5)\5.07.mp3"/>
  <p:tag name="AUDIO_ID" val="264"/>
  <p:tag name="ELAPSEDTIME" val="14.079"/>
  <p:tag name="TIMELINE" val="0.9/2.5/11.1"/>
  <p:tag name="ARTICULATE_SLIDE_PAUSE" val="0"/>
  <p:tag name="ARTICULATE_NAV_LEVEL" val="1"/>
  <p:tag name="ARTICULATE_PLAYLIST_ID" val="-1"/>
</p:tagLst>
</file>

<file path=ppt/tags/tag63.xml><?xml version="1.0" encoding="utf-8"?>
<p:tagLst xmlns:a="http://schemas.openxmlformats.org/drawingml/2006/main" xmlns:r="http://schemas.openxmlformats.org/officeDocument/2006/relationships" xmlns:p="http://schemas.openxmlformats.org/presentationml/2006/main">
  <p:tag name="AUDIO_IMPORT" val="P:\PENNDOT\CMS11;SEAL\Post\Narration\seal (5)\5.08.mp3"/>
  <p:tag name="AUDIO_ID" val="265"/>
  <p:tag name="ELAPSEDTIME" val="19.469"/>
  <p:tag name="TIMELINE" val="1.1/2.6/9.2/10.8"/>
  <p:tag name="ARTICULATE_SLIDE_PAUSE" val="0"/>
  <p:tag name="ARTICULATE_NAV_LEVEL" val="1"/>
  <p:tag name="ARTICULATE_PLAYLIST_ID" val="-1"/>
</p:tagLst>
</file>

<file path=ppt/tags/tag64.xml><?xml version="1.0" encoding="utf-8"?>
<p:tagLst xmlns:a="http://schemas.openxmlformats.org/drawingml/2006/main" xmlns:r="http://schemas.openxmlformats.org/officeDocument/2006/relationships" xmlns:p="http://schemas.openxmlformats.org/presentationml/2006/main">
  <p:tag name="AUDIO_IMPORT" val="P:\PENNDOT\CMS11;SEAL\Post\Narration\seal (5)\5.08.mp3"/>
  <p:tag name="AUDIO_ID" val="265"/>
  <p:tag name="ELAPSEDTIME" val="19.469"/>
  <p:tag name="TIMELINE" val="1.1/2.6/9.2/10.8"/>
  <p:tag name="ARTICULATE_SLIDE_PAUSE" val="0"/>
  <p:tag name="ARTICULATE_NAV_LEVEL" val="1"/>
  <p:tag name="ARTICULATE_PLAYLIST_ID" val="-1"/>
</p:tagLst>
</file>

<file path=ppt/tags/tag65.xml><?xml version="1.0" encoding="utf-8"?>
<p:tagLst xmlns:a="http://schemas.openxmlformats.org/drawingml/2006/main" xmlns:r="http://schemas.openxmlformats.org/officeDocument/2006/relationships" xmlns:p="http://schemas.openxmlformats.org/presentationml/2006/main">
  <p:tag name="AUDIO_IMPORT" val="P:\PENNDOT\CMS11;SEAL\Post\Narration\seal (5)\5.08.mp3"/>
  <p:tag name="AUDIO_ID" val="265"/>
  <p:tag name="ELAPSEDTIME" val="19.469"/>
  <p:tag name="TIMELINE" val="1.1/2.6/9.2/10.8"/>
  <p:tag name="ARTICULATE_SLIDE_PAUSE" val="0"/>
  <p:tag name="ARTICULATE_NAV_LEVEL" val="1"/>
  <p:tag name="ARTICULATE_PLAYLIST_ID" val="-1"/>
</p:tagLst>
</file>

<file path=ppt/tags/tag66.xml><?xml version="1.0" encoding="utf-8"?>
<p:tagLst xmlns:a="http://schemas.openxmlformats.org/drawingml/2006/main" xmlns:r="http://schemas.openxmlformats.org/officeDocument/2006/relationships" xmlns:p="http://schemas.openxmlformats.org/presentationml/2006/main">
  <p:tag name="AUDIO_IMPORT" val="P:\PENNDOT\CMS11;SEAL\Post\Narration\seal (5)\5.05.mp3"/>
  <p:tag name="AUDIO_ID" val="261"/>
  <p:tag name="ELAPSEDTIME" val="14.563"/>
  <p:tag name="TIMELINE" val="0.8/2.1/10.2/12.7"/>
  <p:tag name="ARTICULATE_SLIDE_PAUSE" val="0"/>
  <p:tag name="ARTICULATE_NAV_LEVEL" val="1"/>
  <p:tag name="ARTICULATE_PLAYLIST_ID" val="-1"/>
</p:tagLst>
</file>

<file path=ppt/tags/tag67.xml><?xml version="1.0" encoding="utf-8"?>
<p:tagLst xmlns:a="http://schemas.openxmlformats.org/drawingml/2006/main" xmlns:r="http://schemas.openxmlformats.org/officeDocument/2006/relationships" xmlns:p="http://schemas.openxmlformats.org/presentationml/2006/main">
  <p:tag name="AUDIO_IMPORT" val="P:\PENNDOT\CMS11;SEAL\Post\Narration\seal (5)\5.05.mp3"/>
  <p:tag name="AUDIO_ID" val="261"/>
  <p:tag name="ELAPSEDTIME" val="14.563"/>
  <p:tag name="TIMELINE" val="0.8/2.1/10.2/12.7"/>
  <p:tag name="ARTICULATE_SLIDE_PAUSE" val="0"/>
  <p:tag name="ARTICULATE_NAV_LEVEL" val="1"/>
  <p:tag name="ARTICULATE_PLAYLIST_ID" val="-1"/>
</p:tagLst>
</file>

<file path=ppt/tags/tag68.xml><?xml version="1.0" encoding="utf-8"?>
<p:tagLst xmlns:a="http://schemas.openxmlformats.org/drawingml/2006/main" xmlns:r="http://schemas.openxmlformats.org/officeDocument/2006/relationships" xmlns:p="http://schemas.openxmlformats.org/presentationml/2006/main">
  <p:tag name="AUDIO_IMPORT" val="P:\PENNDOT\CMS11;SEAL\Post\Narration\seal (5)\5.05.mp3"/>
  <p:tag name="AUDIO_ID" val="261"/>
  <p:tag name="ELAPSEDTIME" val="14.563"/>
  <p:tag name="TIMELINE" val="0.8/2.1/10.2/12.7"/>
  <p:tag name="ARTICULATE_SLIDE_PAUSE" val="0"/>
  <p:tag name="ARTICULATE_NAV_LEVEL" val="1"/>
  <p:tag name="ARTICULATE_PLAYLIST_ID" val="-1"/>
</p:tagLst>
</file>

<file path=ppt/tags/tag69.xml><?xml version="1.0" encoding="utf-8"?>
<p:tagLst xmlns:a="http://schemas.openxmlformats.org/drawingml/2006/main" xmlns:r="http://schemas.openxmlformats.org/officeDocument/2006/relationships" xmlns:p="http://schemas.openxmlformats.org/presentationml/2006/main">
  <p:tag name="AUDIO_IMPORT" val="P:\PENNDOT\CMS11;SEAL\Post\Narration\seal (5)\5.05.mp3"/>
  <p:tag name="AUDIO_ID" val="261"/>
  <p:tag name="ELAPSEDTIME" val="14.563"/>
  <p:tag name="TIMELINE" val="0.8/2.1/10.2/12.7"/>
  <p:tag name="ARTICULATE_SLIDE_PAUSE" val="0"/>
  <p:tag name="ARTICULATE_NAV_LEVEL" val="1"/>
  <p:tag name="ARTICULATE_PLAYLIST_ID" val="-1"/>
</p:tagLst>
</file>

<file path=ppt/tags/tag7.xml><?xml version="1.0" encoding="utf-8"?>
<p:tagLst xmlns:a="http://schemas.openxmlformats.org/drawingml/2006/main" xmlns:r="http://schemas.openxmlformats.org/officeDocument/2006/relationships" xmlns:p="http://schemas.openxmlformats.org/presentationml/2006/main">
  <p:tag name="AUDIO_IMPORT" val="P:\PENNDOT\CMS11;SEAL\Post\Narration\seal (21)\21.01.mp3"/>
  <p:tag name="AUDIO_ID" val="274"/>
  <p:tag name="ELAPSEDTIME" val="18.514"/>
  <p:tag name="TIMELINE" val="0.4/1.0/7.3/17.1"/>
  <p:tag name="ARTICULATE_SLIDE_PAUSE" val="0"/>
  <p:tag name="ARTICULATE_NAV_LEVEL" val="1"/>
  <p:tag name="ARTICULATE_PLAYLIST_ID" val="-1"/>
</p:tagLst>
</file>

<file path=ppt/tags/tag70.xml><?xml version="1.0" encoding="utf-8"?>
<p:tagLst xmlns:a="http://schemas.openxmlformats.org/drawingml/2006/main" xmlns:r="http://schemas.openxmlformats.org/officeDocument/2006/relationships" xmlns:p="http://schemas.openxmlformats.org/presentationml/2006/main">
  <p:tag name="AUDIO_IMPORT" val="P:\PENNDOT\CMS11;SEAL\Post\Narration\seal (5)\5.08.mp3"/>
  <p:tag name="AUDIO_ID" val="265"/>
  <p:tag name="ELAPSEDTIME" val="19.469"/>
  <p:tag name="TIMELINE" val="1.1/2.6/9.2/10.8"/>
  <p:tag name="ARTICULATE_SLIDE_PAUSE" val="0"/>
  <p:tag name="ARTICULATE_NAV_LEVEL" val="1"/>
  <p:tag name="ARTICULATE_PLAYLIST_ID" val="-1"/>
</p:tagLst>
</file>

<file path=ppt/tags/tag71.xml><?xml version="1.0" encoding="utf-8"?>
<p:tagLst xmlns:a="http://schemas.openxmlformats.org/drawingml/2006/main" xmlns:r="http://schemas.openxmlformats.org/officeDocument/2006/relationships" xmlns:p="http://schemas.openxmlformats.org/presentationml/2006/main">
  <p:tag name="AUDIO_IMPORT" val="P:\PENNDOT\CMS11;SEAL\Post\Narration\seal (5)\5.09.mp3"/>
  <p:tag name="AUDIO_ID" val="267"/>
  <p:tag name="ELAPSEDTIME" val="3.857"/>
  <p:tag name="TIMELINE" val="1.3/4.4/7.9"/>
  <p:tag name="ARTICULATE_SLIDE_PAUSE" val="0"/>
  <p:tag name="ARTICULATE_NAV_LEVEL" val="1"/>
  <p:tag name="ARTICULATE_PLAYLIST_ID" val="-1"/>
</p:tagLst>
</file>

<file path=ppt/tags/tag72.xml><?xml version="1.0" encoding="utf-8"?>
<p:tagLst xmlns:a="http://schemas.openxmlformats.org/drawingml/2006/main" xmlns:r="http://schemas.openxmlformats.org/officeDocument/2006/relationships" xmlns:p="http://schemas.openxmlformats.org/presentationml/2006/main">
  <p:tag name="AUDIO_IMPORT" val="P:\PENNDOT\CMS11;SEAL\Post\Narration\seal (5)\5.04.mp3"/>
  <p:tag name="AUDIO_ID" val="259"/>
  <p:tag name="ELAPSEDTIME" val="11.202"/>
  <p:tag name="TIMELINE" val="0.7/2.0/8.6/9.8"/>
  <p:tag name="ARTICULATE_SLIDE_PAUSE" val="0"/>
  <p:tag name="ARTICULATE_NAV_LEVEL" val="1"/>
  <p:tag name="ARTICULATE_PLAYLIST_ID" val="-1"/>
</p:tagLst>
</file>

<file path=ppt/tags/tag73.xml><?xml version="1.0" encoding="utf-8"?>
<p:tagLst xmlns:a="http://schemas.openxmlformats.org/drawingml/2006/main" xmlns:r="http://schemas.openxmlformats.org/officeDocument/2006/relationships" xmlns:p="http://schemas.openxmlformats.org/presentationml/2006/main">
  <p:tag name="AUDIO_IMPORT" val="P:\PENNDOT\CMS11;SEAL\Post\Narration\seal (5)\5.04.mp3"/>
  <p:tag name="AUDIO_ID" val="259"/>
  <p:tag name="ELAPSEDTIME" val="11.202"/>
  <p:tag name="TIMELINE" val="0.7/2.0/8.6/9.8"/>
  <p:tag name="ARTICULATE_SLIDE_PAUSE" val="0"/>
  <p:tag name="ARTICULATE_NAV_LEVEL" val="1"/>
  <p:tag name="ARTICULATE_PLAYLIST_ID" val="-1"/>
</p:tagLst>
</file>

<file path=ppt/tags/tag74.xml><?xml version="1.0" encoding="utf-8"?>
<p:tagLst xmlns:a="http://schemas.openxmlformats.org/drawingml/2006/main" xmlns:r="http://schemas.openxmlformats.org/officeDocument/2006/relationships" xmlns:p="http://schemas.openxmlformats.org/presentationml/2006/main">
  <p:tag name="AUDIO_IMPORT" val="P:\PENNDOT\CMS11;SEAL\Post\Narration\seal (5)\5.04.mp3"/>
  <p:tag name="AUDIO_ID" val="259"/>
  <p:tag name="ELAPSEDTIME" val="11.202"/>
  <p:tag name="TIMELINE" val="0.7/2.0/8.6/9.8"/>
  <p:tag name="ARTICULATE_SLIDE_PAUSE" val="0"/>
  <p:tag name="ARTICULATE_NAV_LEVEL" val="1"/>
  <p:tag name="ARTICULATE_PLAYLIST_ID" val="-1"/>
</p:tagLst>
</file>

<file path=ppt/tags/tag75.xml><?xml version="1.0" encoding="utf-8"?>
<p:tagLst xmlns:a="http://schemas.openxmlformats.org/drawingml/2006/main" xmlns:r="http://schemas.openxmlformats.org/officeDocument/2006/relationships" xmlns:p="http://schemas.openxmlformats.org/presentationml/2006/main">
  <p:tag name="AUDIO_IMPORT" val="P:\PENNDOT\CMS11;SEAL\Post\Narration\seal (5)\5.04.mp3"/>
  <p:tag name="AUDIO_ID" val="259"/>
  <p:tag name="ELAPSEDTIME" val="11.202"/>
  <p:tag name="TIMELINE" val="0.7/2.0/8.6/9.8"/>
  <p:tag name="ARTICULATE_SLIDE_PAUSE" val="0"/>
  <p:tag name="ARTICULATE_NAV_LEVEL" val="1"/>
  <p:tag name="ARTICULATE_PLAYLIST_ID" val="-1"/>
</p:tagLst>
</file>

<file path=ppt/tags/tag76.xml><?xml version="1.0" encoding="utf-8"?>
<p:tagLst xmlns:a="http://schemas.openxmlformats.org/drawingml/2006/main" xmlns:r="http://schemas.openxmlformats.org/officeDocument/2006/relationships" xmlns:p="http://schemas.openxmlformats.org/presentationml/2006/main">
  <p:tag name="AUDIO_IMPORT" val="P:\PENNDOT\CMS11;SEAL\Post\Narration\seal (5)\5.11.mp3"/>
  <p:tag name="AUDIO_ID" val="270"/>
  <p:tag name="ELAPSEDTIME" val="18.03"/>
  <p:tag name="TIMELINE" val="1.4/3.1/6.9/13.2"/>
  <p:tag name="ARTICULATE_SLIDE_PAUSE" val="0"/>
  <p:tag name="ARTICULATE_NAV_LEVEL" val="1"/>
  <p:tag name="ARTICULATE_PLAYLIST_ID" val="-1"/>
</p:tagLst>
</file>

<file path=ppt/tags/tag77.xml><?xml version="1.0" encoding="utf-8"?>
<p:tagLst xmlns:a="http://schemas.openxmlformats.org/drawingml/2006/main" xmlns:r="http://schemas.openxmlformats.org/officeDocument/2006/relationships" xmlns:p="http://schemas.openxmlformats.org/presentationml/2006/main">
  <p:tag name="AUDIO_IMPORT" val="P:\PENNDOT\CMS11;SEAL\Post\Narration\seal (5)\5.11.mp3"/>
  <p:tag name="AUDIO_ID" val="270"/>
  <p:tag name="ELAPSEDTIME" val="18.03"/>
  <p:tag name="TIMELINE" val="1.4/3.1/6.9/13.2"/>
  <p:tag name="ARTICULATE_SLIDE_PAUSE" val="0"/>
  <p:tag name="ARTICULATE_NAV_LEVEL" val="1"/>
  <p:tag name="ARTICULATE_PLAYLIST_ID" val="-1"/>
</p:tagLst>
</file>

<file path=ppt/tags/tag78.xml><?xml version="1.0" encoding="utf-8"?>
<p:tagLst xmlns:a="http://schemas.openxmlformats.org/drawingml/2006/main" xmlns:r="http://schemas.openxmlformats.org/officeDocument/2006/relationships" xmlns:p="http://schemas.openxmlformats.org/presentationml/2006/main">
  <p:tag name="AUDIO_IMPORT" val="P:\PENNDOT\CMS11;SEAL\Post\Narration\seal (5)\5.11.mp3"/>
  <p:tag name="AUDIO_ID" val="270"/>
  <p:tag name="ELAPSEDTIME" val="18.03"/>
  <p:tag name="TIMELINE" val="1.4/3.1/6.9/13.2"/>
  <p:tag name="ARTICULATE_SLIDE_PAUSE" val="0"/>
  <p:tag name="ARTICULATE_NAV_LEVEL" val="1"/>
  <p:tag name="ARTICULATE_PLAYLIST_ID" val="-1"/>
</p:tagLst>
</file>

<file path=ppt/tags/tag79.xml><?xml version="1.0" encoding="utf-8"?>
<p:tagLst xmlns:a="http://schemas.openxmlformats.org/drawingml/2006/main" xmlns:r="http://schemas.openxmlformats.org/officeDocument/2006/relationships" xmlns:p="http://schemas.openxmlformats.org/presentationml/2006/main">
  <p:tag name="AUDIO_IMPORT" val="P:\PENNDOT\CMS11;SEAL\Post\Narration\seal (5)\5.11.mp3"/>
  <p:tag name="AUDIO_ID" val="270"/>
  <p:tag name="ELAPSEDTIME" val="18.03"/>
  <p:tag name="TIMELINE" val="1.4/3.1/6.9/13.2"/>
  <p:tag name="ARTICULATE_SLIDE_PAUSE" val="0"/>
  <p:tag name="ARTICULATE_NAV_LEVEL" val="1"/>
  <p:tag name="ARTICULATE_PLAYLIST_ID" val="-1"/>
</p:tagLst>
</file>

<file path=ppt/tags/tag8.xml><?xml version="1.0" encoding="utf-8"?>
<p:tagLst xmlns:a="http://schemas.openxmlformats.org/drawingml/2006/main" xmlns:r="http://schemas.openxmlformats.org/officeDocument/2006/relationships" xmlns:p="http://schemas.openxmlformats.org/presentationml/2006/main">
  <p:tag name="AUDIO_IMPORT" val="P:\PENNDOT\CMS11;SEAL\Post\Narration\seal (11)\11.02.mp3"/>
  <p:tag name="AUDIO_ID" val="278"/>
  <p:tag name="ELAPSEDTIME" val="16.406"/>
  <p:tag name="TIMELINE" val="0.5/1.5/3.8/5.6/14.5"/>
  <p:tag name="ARTICULATE_SLIDE_PAUSE" val="0"/>
  <p:tag name="ARTICULATE_NAV_LEVEL" val="1"/>
  <p:tag name="ARTICULATE_PLAYLIST_ID" val="-1"/>
</p:tagLst>
</file>

<file path=ppt/tags/tag80.xml><?xml version="1.0" encoding="utf-8"?>
<p:tagLst xmlns:a="http://schemas.openxmlformats.org/drawingml/2006/main" xmlns:r="http://schemas.openxmlformats.org/officeDocument/2006/relationships" xmlns:p="http://schemas.openxmlformats.org/presentationml/2006/main">
  <p:tag name="AUDIO_IMPORT" val="P:\PENNDOT\CMS11;SEAL\Post\Narration\seal (5)\5.11.mp3"/>
  <p:tag name="AUDIO_ID" val="270"/>
  <p:tag name="ELAPSEDTIME" val="18.03"/>
  <p:tag name="TIMELINE" val="1.4/3.1/6.9/13.2"/>
  <p:tag name="ARTICULATE_SLIDE_PAUSE" val="0"/>
  <p:tag name="ARTICULATE_NAV_LEVEL" val="1"/>
  <p:tag name="ARTICULATE_PLAYLIST_ID" val="-1"/>
</p:tagLst>
</file>

<file path=ppt/tags/tag81.xml><?xml version="1.0" encoding="utf-8"?>
<p:tagLst xmlns:a="http://schemas.openxmlformats.org/drawingml/2006/main" xmlns:r="http://schemas.openxmlformats.org/officeDocument/2006/relationships" xmlns:p="http://schemas.openxmlformats.org/presentationml/2006/main">
  <p:tag name="AUDIO_IMPORT" val="P:\PENNDOT\CMS11;SEAL\Post\Narration\seal (5)\5.11.mp3"/>
  <p:tag name="AUDIO_ID" val="270"/>
  <p:tag name="ELAPSEDTIME" val="18.03"/>
  <p:tag name="TIMELINE" val="1.4/3.1/6.9/13.2"/>
  <p:tag name="ARTICULATE_SLIDE_PAUSE" val="0"/>
  <p:tag name="ARTICULATE_NAV_LEVEL" val="1"/>
  <p:tag name="ARTICULATE_PLAYLIST_ID" val="-1"/>
</p:tagLst>
</file>

<file path=ppt/tags/tag82.xml><?xml version="1.0" encoding="utf-8"?>
<p:tagLst xmlns:a="http://schemas.openxmlformats.org/drawingml/2006/main" xmlns:r="http://schemas.openxmlformats.org/officeDocument/2006/relationships" xmlns:p="http://schemas.openxmlformats.org/presentationml/2006/main">
  <p:tag name="AUDIO_IMPORT" val="P:\PENNDOT\CMS11;SEAL\Post\Narration\seal (5)\5.11.mp3"/>
  <p:tag name="AUDIO_ID" val="270"/>
  <p:tag name="ELAPSEDTIME" val="18.03"/>
  <p:tag name="TIMELINE" val="1.4/3.1/6.9/13.2"/>
  <p:tag name="ARTICULATE_SLIDE_PAUSE" val="0"/>
  <p:tag name="ARTICULATE_NAV_LEVEL" val="1"/>
  <p:tag name="ARTICULATE_PLAYLIST_ID" val="-1"/>
</p:tagLst>
</file>

<file path=ppt/tags/tag83.xml><?xml version="1.0" encoding="utf-8"?>
<p:tagLst xmlns:a="http://schemas.openxmlformats.org/drawingml/2006/main" xmlns:r="http://schemas.openxmlformats.org/officeDocument/2006/relationships" xmlns:p="http://schemas.openxmlformats.org/presentationml/2006/main">
  <p:tag name="AUDIO_IMPORT" val="P:\PENNDOT\CMS11;SEAL\Post\Narration\seal (5)\5.11.mp3"/>
  <p:tag name="AUDIO_ID" val="270"/>
  <p:tag name="ELAPSEDTIME" val="18.03"/>
  <p:tag name="TIMELINE" val="1.4/3.1/6.9/13.2"/>
  <p:tag name="ARTICULATE_SLIDE_PAUSE" val="0"/>
  <p:tag name="ARTICULATE_NAV_LEVEL" val="1"/>
  <p:tag name="ARTICULATE_PLAYLIST_ID" val="-1"/>
</p:tagLst>
</file>

<file path=ppt/tags/tag84.xml><?xml version="1.0" encoding="utf-8"?>
<p:tagLst xmlns:a="http://schemas.openxmlformats.org/drawingml/2006/main" xmlns:r="http://schemas.openxmlformats.org/officeDocument/2006/relationships" xmlns:p="http://schemas.openxmlformats.org/presentationml/2006/main">
  <p:tag name="AUDIO_IMPORT" val="P:\PENNDOT\CMS11;SEAL\Post\Narration\seal (5)\5.11.mp3"/>
  <p:tag name="AUDIO_ID" val="270"/>
  <p:tag name="ELAPSEDTIME" val="18.03"/>
  <p:tag name="TIMELINE" val="1.4/3.1/6.9/13.2"/>
  <p:tag name="ARTICULATE_SLIDE_PAUSE" val="0"/>
  <p:tag name="ARTICULATE_NAV_LEVEL" val="1"/>
  <p:tag name="ARTICULATE_PLAYLIST_ID" val="-1"/>
</p:tagLst>
</file>

<file path=ppt/tags/tag85.xml><?xml version="1.0" encoding="utf-8"?>
<p:tagLst xmlns:a="http://schemas.openxmlformats.org/drawingml/2006/main" xmlns:r="http://schemas.openxmlformats.org/officeDocument/2006/relationships" xmlns:p="http://schemas.openxmlformats.org/presentationml/2006/main">
  <p:tag name="AUDIO_IMPORT" val="P:\PENNDOT\CMS11;SEAL\Post\Narration\seal (5)\5.11.mp3"/>
  <p:tag name="AUDIO_ID" val="270"/>
  <p:tag name="ELAPSEDTIME" val="18.03"/>
  <p:tag name="TIMELINE" val="1.4/3.1/6.9/13.2"/>
  <p:tag name="ARTICULATE_SLIDE_PAUSE" val="0"/>
  <p:tag name="ARTICULATE_NAV_LEVEL" val="1"/>
  <p:tag name="ARTICULATE_PLAYLIST_ID" val="-1"/>
</p:tagLst>
</file>

<file path=ppt/tags/tag86.xml><?xml version="1.0" encoding="utf-8"?>
<p:tagLst xmlns:a="http://schemas.openxmlformats.org/drawingml/2006/main" xmlns:r="http://schemas.openxmlformats.org/officeDocument/2006/relationships" xmlns:p="http://schemas.openxmlformats.org/presentationml/2006/main">
  <p:tag name="AUDIO_IMPORT" val="P:\PENNDOT\CMS11;SEAL\Post\Narration\seal (5)\5.11.mp3"/>
  <p:tag name="AUDIO_ID" val="270"/>
  <p:tag name="ELAPSEDTIME" val="18.03"/>
  <p:tag name="TIMELINE" val="1.4/3.1/6.9/13.2"/>
  <p:tag name="ARTICULATE_SLIDE_PAUSE" val="0"/>
  <p:tag name="ARTICULATE_NAV_LEVEL" val="1"/>
  <p:tag name="ARTICULATE_PLAYLIST_ID" val="-1"/>
</p:tagLst>
</file>

<file path=ppt/tags/tag87.xml><?xml version="1.0" encoding="utf-8"?>
<p:tagLst xmlns:a="http://schemas.openxmlformats.org/drawingml/2006/main" xmlns:r="http://schemas.openxmlformats.org/officeDocument/2006/relationships" xmlns:p="http://schemas.openxmlformats.org/presentationml/2006/main">
  <p:tag name="AUDIO_IMPORT" val="P:\PENNDOT\CMS11;SEAL\Post\Narration\seal (5)\5.11.mp3"/>
  <p:tag name="AUDIO_ID" val="270"/>
  <p:tag name="ELAPSEDTIME" val="18.03"/>
  <p:tag name="TIMELINE" val="1.4/3.1/6.9/13.2"/>
  <p:tag name="ARTICULATE_SLIDE_PAUSE" val="0"/>
  <p:tag name="ARTICULATE_NAV_LEVEL" val="1"/>
  <p:tag name="ARTICULATE_PLAYLIST_ID" val="-1"/>
</p:tagLst>
</file>

<file path=ppt/tags/tag88.xml><?xml version="1.0" encoding="utf-8"?>
<p:tagLst xmlns:a="http://schemas.openxmlformats.org/drawingml/2006/main" xmlns:r="http://schemas.openxmlformats.org/officeDocument/2006/relationships" xmlns:p="http://schemas.openxmlformats.org/presentationml/2006/main">
  <p:tag name="AUDIO_IMPORT" val="P:\PENNDOT\CMS11;SEAL\Post\Narration\seal (5)\5.11.mp3"/>
  <p:tag name="AUDIO_ID" val="270"/>
  <p:tag name="ELAPSEDTIME" val="18.03"/>
  <p:tag name="TIMELINE" val="1.4/3.1/6.9/13.2"/>
  <p:tag name="ARTICULATE_SLIDE_PAUSE" val="0"/>
  <p:tag name="ARTICULATE_NAV_LEVEL" val="1"/>
  <p:tag name="ARTICULATE_PLAYLIST_ID" val="-1"/>
</p:tagLst>
</file>

<file path=ppt/tags/tag89.xml><?xml version="1.0" encoding="utf-8"?>
<p:tagLst xmlns:a="http://schemas.openxmlformats.org/drawingml/2006/main" xmlns:r="http://schemas.openxmlformats.org/officeDocument/2006/relationships" xmlns:p="http://schemas.openxmlformats.org/presentationml/2006/main">
  <p:tag name="AUDIO_IMPORT" val="P:\PENNDOT\CMS11;SEAL\Post\Narration\seal (5)\5.11.mp3"/>
  <p:tag name="AUDIO_ID" val="270"/>
  <p:tag name="ELAPSEDTIME" val="18.03"/>
  <p:tag name="TIMELINE" val="1.4/3.1/6.9/13.2"/>
  <p:tag name="ARTICULATE_SLIDE_PAUSE" val="0"/>
  <p:tag name="ARTICULATE_NAV_LEVEL" val="1"/>
  <p:tag name="ARTICULATE_PLAYLIST_ID" val="-1"/>
</p:tagLst>
</file>

<file path=ppt/tags/tag9.xml><?xml version="1.0" encoding="utf-8"?>
<p:tagLst xmlns:a="http://schemas.openxmlformats.org/drawingml/2006/main" xmlns:r="http://schemas.openxmlformats.org/officeDocument/2006/relationships" xmlns:p="http://schemas.openxmlformats.org/presentationml/2006/main">
  <p:tag name="AUDIO_IMPORT" val="P:\PENNDOT\CMS11;SEAL\Post\Narration\seal (28)\28.01.mp3"/>
  <p:tag name="AUDIO_ID" val="275"/>
  <p:tag name="ELAPSEDTIME" val="19.545"/>
  <p:tag name="TIMELINE" val="0.2/0.9/6.0/17.9"/>
  <p:tag name="ARTICULATE_SLIDE_PAUSE" val="0"/>
  <p:tag name="ARTICULATE_NAV_LEVEL" val="1"/>
  <p:tag name="ARTICULATE_PLAYLIST_ID" val="-1"/>
</p:tagLst>
</file>

<file path=ppt/tags/tag90.xml><?xml version="1.0" encoding="utf-8"?>
<p:tagLst xmlns:a="http://schemas.openxmlformats.org/drawingml/2006/main" xmlns:r="http://schemas.openxmlformats.org/officeDocument/2006/relationships" xmlns:p="http://schemas.openxmlformats.org/presentationml/2006/main">
  <p:tag name="AUDIO_IMPORT" val="P:\PENNDOT\CMS11;SEAL\Post\Narration\seal (5)\5.11.mp3"/>
  <p:tag name="AUDIO_ID" val="270"/>
  <p:tag name="ELAPSEDTIME" val="18.03"/>
  <p:tag name="TIMELINE" val="1.4/3.1/6.9/13.2"/>
  <p:tag name="ARTICULATE_SLIDE_PAUSE" val="0"/>
  <p:tag name="ARTICULATE_NAV_LEVEL" val="1"/>
  <p:tag name="ARTICULATE_PLAYLIST_ID" val="-1"/>
</p:tagLst>
</file>

<file path=ppt/tags/tag91.xml><?xml version="1.0" encoding="utf-8"?>
<p:tagLst xmlns:a="http://schemas.openxmlformats.org/drawingml/2006/main" xmlns:r="http://schemas.openxmlformats.org/officeDocument/2006/relationships" xmlns:p="http://schemas.openxmlformats.org/presentationml/2006/main">
  <p:tag name="AUDIO_IMPORT" val="P:\PENNDOT\CMS11;SEAL\Post\Narration\seal (5)\5.11.mp3"/>
  <p:tag name="AUDIO_ID" val="270"/>
  <p:tag name="ELAPSEDTIME" val="18.03"/>
  <p:tag name="TIMELINE" val="1.4/3.1/6.9/13.2"/>
  <p:tag name="ARTICULATE_SLIDE_PAUSE" val="0"/>
  <p:tag name="ARTICULATE_NAV_LEVEL" val="1"/>
  <p:tag name="ARTICULATE_PLAYLIST_I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28401</TotalTime>
  <Words>28027</Words>
  <Application>Microsoft Office PowerPoint</Application>
  <PresentationFormat>On-screen Show (4:3)</PresentationFormat>
  <Paragraphs>4613</Paragraphs>
  <Slides>553</Slides>
  <Notes>305</Notes>
  <HiddenSlides>62</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553</vt:i4>
      </vt:variant>
    </vt:vector>
  </HeadingPairs>
  <TitlesOfParts>
    <vt:vector size="555" baseType="lpstr">
      <vt:lpstr>Office Theme</vt:lpstr>
      <vt:lpstr>Slide</vt:lpstr>
      <vt:lpstr>make a selection</vt:lpstr>
      <vt:lpstr>Maintenance Activity Training (MAT) Pipe Replacement</vt:lpstr>
      <vt:lpstr>Welcome to Pipe Replacement</vt:lpstr>
      <vt:lpstr>How to use this training</vt:lpstr>
      <vt:lpstr>How to use this training</vt:lpstr>
      <vt:lpstr>How to use this training</vt:lpstr>
      <vt:lpstr>How to use this training</vt:lpstr>
      <vt:lpstr>How to use this training</vt:lpstr>
      <vt:lpstr>PowerPoint Presentation</vt:lpstr>
      <vt:lpstr>PowerPoint Presentation</vt:lpstr>
      <vt:lpstr>PowerPoint Presentation</vt:lpstr>
      <vt:lpstr>The Director’s Safety Message Take Safety Seriously!</vt:lpstr>
      <vt:lpstr>Safety concerns for this learning module</vt:lpstr>
      <vt:lpstr>Pipe Replacement (711-7324-01)</vt:lpstr>
      <vt:lpstr>Sawing or cutting the pavement</vt:lpstr>
      <vt:lpstr>Excavating the trench</vt:lpstr>
      <vt:lpstr>Placing the bedding material</vt:lpstr>
      <vt:lpstr>Installing the pipe</vt:lpstr>
      <vt:lpstr>Backfilling</vt:lpstr>
      <vt:lpstr>Trench compaction</vt:lpstr>
      <vt:lpstr>PowerPoint Presentation</vt:lpstr>
      <vt:lpstr>PowerPoint Presentation</vt:lpstr>
      <vt:lpstr>Planning</vt:lpstr>
      <vt:lpstr>PowerPoint Presentation</vt:lpstr>
      <vt:lpstr>Maintenance Planning Strategies</vt:lpstr>
      <vt:lpstr>Reactive vs. Proactive Strategies</vt:lpstr>
      <vt:lpstr>Demand Maintenance Strategies</vt:lpstr>
      <vt:lpstr>Examples of Demand Maintenance for Pipe Replacement</vt:lpstr>
      <vt:lpstr>Examples of Demand Maintenance  for Pipe Replacement</vt:lpstr>
      <vt:lpstr>Examples of Demand Maintenance for Pipe Replacement</vt:lpstr>
      <vt:lpstr>Preventative Maintenance  Strategies</vt:lpstr>
      <vt:lpstr>Cyclical Strategies</vt:lpstr>
      <vt:lpstr>Cyclical Strategies</vt:lpstr>
      <vt:lpstr>Surface Improvement Strategies</vt:lpstr>
      <vt:lpstr>Surface Improvement Strategies</vt:lpstr>
      <vt:lpstr>Preventive Maintenance  for Pipe Replacement</vt:lpstr>
      <vt:lpstr>Example of Preventive Maintenance for Pipe Replacement</vt:lpstr>
      <vt:lpstr>Maintenance Planning Strategies Compared</vt:lpstr>
      <vt:lpstr>Weekly Planning Meeting</vt:lpstr>
      <vt:lpstr>Weekly Planning Meeting</vt:lpstr>
      <vt:lpstr>Issues Discussed at the Weekly Planning Meeting</vt:lpstr>
      <vt:lpstr>Issues Discussed at the Weekly Planning Meeting</vt:lpstr>
      <vt:lpstr>Attributes of a Well-Planned Activity</vt:lpstr>
      <vt:lpstr>Attributes of a Well-Planned Activity</vt:lpstr>
      <vt:lpstr>Attributes of a Well-Planned Activity</vt:lpstr>
      <vt:lpstr>Attributes of a Well-Planned Activity</vt:lpstr>
      <vt:lpstr>Attributes of a Well-Planned Activity</vt:lpstr>
      <vt:lpstr>Attributes of a Well-Planned Activity</vt:lpstr>
      <vt:lpstr>Attributes of a Well-Planned Activity</vt:lpstr>
      <vt:lpstr>Agility</vt:lpstr>
      <vt:lpstr>PowerPoint Presentation</vt:lpstr>
      <vt:lpstr>PowerPoint Presentation</vt:lpstr>
      <vt:lpstr>PowerPoint Presentation</vt:lpstr>
      <vt:lpstr>PowerPoint Presentation</vt:lpstr>
      <vt:lpstr>PowerPoint Presentation</vt:lpstr>
      <vt:lpstr>What is Agility?</vt:lpstr>
      <vt:lpstr>Agility is …</vt:lpstr>
      <vt:lpstr>Agility at PennDOT</vt:lpstr>
      <vt:lpstr>Agility Examples …</vt:lpstr>
      <vt:lpstr>Agility Examples</vt:lpstr>
      <vt:lpstr>PowerPoint Presentation</vt:lpstr>
      <vt:lpstr>Project preparation</vt:lpstr>
      <vt:lpstr>PowerPoint Presentation</vt:lpstr>
      <vt:lpstr>Project Preparation</vt:lpstr>
      <vt:lpstr>Why preparation is important</vt:lpstr>
      <vt:lpstr>Why preparation is important</vt:lpstr>
      <vt:lpstr>Project Preparation Time Frames</vt:lpstr>
      <vt:lpstr>Long-range  Preparatory Activities</vt:lpstr>
      <vt:lpstr>PowerPoint Presentation</vt:lpstr>
      <vt:lpstr>Long-range  Preparatory Activities</vt:lpstr>
      <vt:lpstr>Intermediate-range Preparatory Activities</vt:lpstr>
      <vt:lpstr>Intermediate-range Preparatory Activities</vt:lpstr>
      <vt:lpstr>Intermediate-range Preparatory Activities</vt:lpstr>
      <vt:lpstr>Short-term Preparatory Activities </vt:lpstr>
      <vt:lpstr>Short-term Preparatory Activities </vt:lpstr>
      <vt:lpstr>Short-term Preparatory Activities </vt:lpstr>
      <vt:lpstr>Short-term Preparatory Activities </vt:lpstr>
      <vt:lpstr>Short-term Preparatory Activities </vt:lpstr>
      <vt:lpstr>Short-term Preparatory Activities </vt:lpstr>
      <vt:lpstr>Short-term Preparatory Activities </vt:lpstr>
      <vt:lpstr>Short-term Preparatory Activities </vt:lpstr>
      <vt:lpstr>Short-term  Preparatory Activities</vt:lpstr>
      <vt:lpstr>PowerPoint Presentation</vt:lpstr>
      <vt:lpstr>PowerPoint Presentation</vt:lpstr>
      <vt:lpstr>PowerPoint Presentation</vt:lpstr>
      <vt:lpstr>PowerPoint Presentation</vt:lpstr>
      <vt:lpstr>PowerPoint Presentation</vt:lpstr>
      <vt:lpstr>Concurrent maintenance activities</vt:lpstr>
      <vt:lpstr>PowerPoint Presentation</vt:lpstr>
      <vt:lpstr>Planning and Conducting Concurrent Maintenance Activities</vt:lpstr>
      <vt:lpstr>Planning for concurrent maintenance activities is important</vt:lpstr>
      <vt:lpstr>Concurrent activities associated with a pipe replacement project</vt:lpstr>
      <vt:lpstr>PowerPoint Presentation</vt:lpstr>
      <vt:lpstr>Concurrent activities associated with pipe replacement</vt:lpstr>
      <vt:lpstr>PowerPoint Presentation</vt:lpstr>
      <vt:lpstr>PowerPoint Presentation</vt:lpstr>
      <vt:lpstr>PowerPoint Presentation</vt:lpstr>
      <vt:lpstr>PowerPoint Presentation</vt:lpstr>
      <vt:lpstr>Project scheduling</vt:lpstr>
      <vt:lpstr>PowerPoint Presentation</vt:lpstr>
      <vt:lpstr>Scheduling a Pipe Replacement Crew</vt:lpstr>
      <vt:lpstr>“Right Sizing” the Crew</vt:lpstr>
      <vt:lpstr>PowerPoint Presentation</vt:lpstr>
      <vt:lpstr>PowerPoint Presentation</vt:lpstr>
      <vt:lpstr>PowerPoint Presentation</vt:lpstr>
      <vt:lpstr>PowerPoint Presentation</vt:lpstr>
      <vt:lpstr>PowerPoint Presentation</vt:lpstr>
      <vt:lpstr>PowerPoint Presentation</vt:lpstr>
      <vt:lpstr>Affect on Budget &amp; Plan Crew too Large</vt:lpstr>
      <vt:lpstr>Affect on Budget &amp; Plan Crew too Small</vt:lpstr>
      <vt:lpstr>Affect on Budget &amp; Plan Right Size</vt:lpstr>
      <vt:lpstr>PowerPoint Presentation</vt:lpstr>
      <vt:lpstr>PowerPoint Presentation</vt:lpstr>
      <vt:lpstr>PowerPoint Presentation</vt:lpstr>
      <vt:lpstr>PowerPoint Presentation</vt:lpstr>
      <vt:lpstr>safety</vt:lpstr>
      <vt:lpstr>PowerPoint Presentation</vt:lpstr>
      <vt:lpstr>Source Documents</vt:lpstr>
      <vt:lpstr>Source Documents</vt:lpstr>
      <vt:lpstr>Source Documents</vt:lpstr>
      <vt:lpstr>Source Documents</vt:lpstr>
      <vt:lpstr>Source Documents</vt:lpstr>
      <vt:lpstr>PowerPoint Presentation</vt:lpstr>
      <vt:lpstr>Source Documents</vt:lpstr>
      <vt:lpstr>Source Documents</vt:lpstr>
      <vt:lpstr>Source Documents</vt:lpstr>
      <vt:lpstr>Source Documents</vt:lpstr>
      <vt:lpstr>Source Documents</vt:lpstr>
      <vt:lpstr>Source Documents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 zone traffic Control (WZTC)</vt:lpstr>
      <vt:lpstr>PowerPoint Presentation</vt:lpstr>
      <vt:lpstr>Why Is WZTC Important?</vt:lpstr>
      <vt:lpstr>Manual on Uniform Traffic Control (MUTCD) </vt:lpstr>
      <vt:lpstr>WZTC: Primary Components</vt:lpstr>
      <vt:lpstr>WZTC: Primary Components</vt:lpstr>
      <vt:lpstr>WZTC: Primary Components</vt:lpstr>
      <vt:lpstr>WZTC: Primary Components</vt:lpstr>
      <vt:lpstr>Work Zone Traffic Control</vt:lpstr>
      <vt:lpstr>WZTC: Pipe Replacement</vt:lpstr>
      <vt:lpstr>WZTC: Routine Maintenance Focus Areas </vt:lpstr>
      <vt:lpstr>PowerPoint Presentation</vt:lpstr>
      <vt:lpstr>WZTC: Routine Maintenance Focus Areas </vt:lpstr>
      <vt:lpstr>PowerPoint Presentation</vt:lpstr>
      <vt:lpstr>Selecting the Appropriate PATA</vt:lpstr>
      <vt:lpstr>Selecting the Appropriate PATA</vt:lpstr>
      <vt:lpstr>Selecting the Appropriate PATA</vt:lpstr>
      <vt:lpstr>Selecting the Appropriate PATA</vt:lpstr>
      <vt:lpstr>Selecting the Appropriate PATA</vt:lpstr>
      <vt:lpstr>PowerPoint Presentation</vt:lpstr>
      <vt:lpstr>PowerPoint Presentation</vt:lpstr>
      <vt:lpstr>PowerPoint Presentation</vt:lpstr>
      <vt:lpstr>PowerPoint Presentation</vt:lpstr>
      <vt:lpstr>PowerPoint Presentation</vt:lpstr>
      <vt:lpstr>Applying and Maintaining the Selected PATA</vt:lpstr>
      <vt:lpstr>Signs</vt:lpstr>
      <vt:lpstr>The Setup</vt:lpstr>
      <vt:lpstr>The Setup</vt:lpstr>
      <vt:lpstr>PowerPoint Presentation</vt:lpstr>
      <vt:lpstr>The Setup</vt:lpstr>
      <vt:lpstr>PowerPoint Presentation</vt:lpstr>
      <vt:lpstr>The Setup</vt:lpstr>
      <vt:lpstr>PowerPoint Presentation</vt:lpstr>
      <vt:lpstr>The Setup</vt:lpstr>
      <vt:lpstr>The Setup </vt:lpstr>
      <vt:lpstr>The Setup</vt:lpstr>
      <vt:lpstr>PowerPoint Presentation</vt:lpstr>
      <vt:lpstr>Flaggers</vt:lpstr>
      <vt:lpstr>Flaggers Attire</vt:lpstr>
      <vt:lpstr>The Setup</vt:lpstr>
      <vt:lpstr>PowerPoint Presentation</vt:lpstr>
      <vt:lpstr>The Setup</vt:lpstr>
      <vt:lpstr>During the Operation</vt:lpstr>
      <vt:lpstr>During the Operation</vt:lpstr>
      <vt:lpstr>PowerPoint Presentation</vt:lpstr>
      <vt:lpstr>PowerPoint Presentation</vt:lpstr>
      <vt:lpstr>Ending the Day’s Operation</vt:lpstr>
      <vt:lpstr>PowerPoint Presentation</vt:lpstr>
      <vt:lpstr>Ending the Day’s Operation</vt:lpstr>
      <vt:lpstr>Ending the Day’s Operation</vt:lpstr>
      <vt:lpstr>Ending the Day’s Operation</vt:lpstr>
      <vt:lpstr>PowerPoint Presentation</vt:lpstr>
      <vt:lpstr>PowerPoint Presentation</vt:lpstr>
      <vt:lpstr>PowerPoint Presentation</vt:lpstr>
      <vt:lpstr>PowerPoint Presentation</vt:lpstr>
      <vt:lpstr>PowerPoint Presentation</vt:lpstr>
      <vt:lpstr>PowerPoint Presentation</vt:lpstr>
      <vt:lpstr>Quality assurance</vt:lpstr>
      <vt:lpstr>PowerPoint Presentation</vt:lpstr>
      <vt:lpstr>Pipe replacement Quality Control Source Documents</vt:lpstr>
      <vt:lpstr>Pub 113</vt:lpstr>
      <vt:lpstr>Pub 113 </vt:lpstr>
      <vt:lpstr>Pub 113</vt:lpstr>
      <vt:lpstr>Pub 72M, RC Standards</vt:lpstr>
      <vt:lpstr>RC-10</vt:lpstr>
      <vt:lpstr>RC-30</vt:lpstr>
      <vt:lpstr>Pipe replacement Quality Control</vt:lpstr>
      <vt:lpstr>PowerPoint Presentation</vt:lpstr>
      <vt:lpstr>PowerPoint Presentation</vt:lpstr>
      <vt:lpstr>PowerPoint Presentation</vt:lpstr>
      <vt:lpstr>PowerPoint Presentation</vt:lpstr>
      <vt:lpstr>Pipe replacement Quality Control</vt:lpstr>
      <vt:lpstr>PowerPoint Presentation</vt:lpstr>
      <vt:lpstr>Quality Assurance Pipe Replacement Operations</vt:lpstr>
      <vt:lpstr>PowerPoint Presentation</vt:lpstr>
      <vt:lpstr>Category A</vt:lpstr>
      <vt:lpstr>Category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Category B</vt:lpstr>
      <vt:lpstr>Category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Category C</vt:lpstr>
      <vt:lpstr>Category 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Environmental concerns</vt:lpstr>
      <vt:lpstr>PowerPoint Presentation</vt:lpstr>
      <vt:lpstr>Environmental Policies &amp; Regulations Source Documents</vt:lpstr>
      <vt:lpstr>Environmental Policies &amp; Regulations Source Documents</vt:lpstr>
      <vt:lpstr>Environmental Policies &amp; Regulations Source Documents</vt:lpstr>
      <vt:lpstr>Environmental Policies &amp; Regulations Source Documents</vt:lpstr>
      <vt:lpstr>Environmental Policies &amp; Regulations Source Documents</vt:lpstr>
      <vt:lpstr>Environmental Policies &amp; Regulations Publication 464</vt:lpstr>
      <vt:lpstr>Environmental Policies &amp; Regulations Publication 464</vt:lpstr>
      <vt:lpstr>Environmental Policies &amp; Regulations Publication 464</vt:lpstr>
      <vt:lpstr>Environmental Policies &amp; Regulations Publication 464</vt:lpstr>
      <vt:lpstr>Environmental Policies &amp; Regulations </vt:lpstr>
      <vt:lpstr>Environmental Policies &amp; Regulations </vt:lpstr>
      <vt:lpstr>Environmental Policies &amp; Regulations </vt:lpstr>
      <vt:lpstr>Environmental Policies &amp; Regulations </vt:lpstr>
      <vt:lpstr>Environmental Policies &amp; Regulations </vt:lpstr>
      <vt:lpstr>Environmental Policies &amp; Regulations</vt:lpstr>
      <vt:lpstr>PowerPoint Presentation</vt:lpstr>
      <vt:lpstr>PowerPoint Presentation</vt:lpstr>
      <vt:lpstr>PowerPoint Presentation</vt:lpstr>
      <vt:lpstr>Additional Environmental Concern</vt:lpstr>
      <vt:lpstr>PowerPoint Presentation</vt:lpstr>
      <vt:lpstr>PowerPoint Presentation</vt:lpstr>
      <vt:lpstr>PowerPoint Presentation</vt:lpstr>
      <vt:lpstr>PowerPoint Presentation</vt:lpstr>
      <vt:lpstr>PowerPoint Presentation</vt:lpstr>
      <vt:lpstr>Risk management</vt:lpstr>
      <vt:lpstr>PowerPoint Presentation</vt:lpstr>
      <vt:lpstr>Areas of Significant Risk</vt:lpstr>
      <vt:lpstr>Risk Management</vt:lpstr>
      <vt:lpstr>Risk Management</vt:lpstr>
      <vt:lpstr>Risk Management</vt:lpstr>
      <vt:lpstr>Risk Management</vt:lpstr>
      <vt:lpstr>Risk Management</vt:lpstr>
      <vt:lpstr>Risk Management</vt:lpstr>
      <vt:lpstr>PowerPoint Presentation</vt:lpstr>
      <vt:lpstr>PowerPoint Presentation</vt:lpstr>
      <vt:lpstr>PowerPoint Presentation</vt:lpstr>
      <vt:lpstr>Project wrap-up</vt:lpstr>
      <vt:lpstr>PowerPoint Presentation</vt:lpstr>
      <vt:lpstr>Project Wrap-up At the Work Site</vt:lpstr>
      <vt:lpstr>Project Wrap-up At the Assembly Area</vt:lpstr>
      <vt:lpstr>Project Wrap-up Administrative Duties</vt:lpstr>
      <vt:lpstr>PowerPoint Presentation</vt:lpstr>
      <vt:lpstr>PowerPoint Presentation</vt:lpstr>
      <vt:lpstr>PowerPoint Presentation</vt:lpstr>
      <vt:lpstr>Follow-up activities</vt:lpstr>
      <vt:lpstr>PowerPoint Presentation</vt:lpstr>
      <vt:lpstr>Follow-up Pipe Replacement Activities</vt:lpstr>
      <vt:lpstr>Follow-up Pipe Replacement Activities</vt:lpstr>
      <vt:lpstr>Follow-up Pipe Replacement Activities</vt:lpstr>
      <vt:lpstr>Follow-up Pipe Replacement Activities</vt:lpstr>
      <vt:lpstr>Follow-up Pipe Replacement Activities</vt:lpstr>
      <vt:lpstr>Follow-up Pipe Replacement Activities</vt:lpstr>
      <vt:lpstr>Follow-up Activities</vt:lpstr>
      <vt:lpstr>PowerPoint Presentation</vt:lpstr>
      <vt:lpstr>PowerPoint Presentation</vt:lpstr>
      <vt:lpstr>PowerPoint Presentation</vt:lpstr>
      <vt:lpstr>Pipe Trench Restoration</vt:lpstr>
      <vt:lpstr>PowerPoint Presentation</vt:lpstr>
      <vt:lpstr>Planning and Scheduling For Pipe Trench Restoration</vt:lpstr>
      <vt:lpstr>PowerPoint Presentation</vt:lpstr>
      <vt:lpstr>PowerPoint Presentation</vt:lpstr>
      <vt:lpstr>Planning and Scheduling For Pipe Trench Restoration</vt:lpstr>
      <vt:lpstr>Planning For Pipe Trench Restoration</vt:lpstr>
      <vt:lpstr>Planning For Pipe Trench Restoration</vt:lpstr>
      <vt:lpstr>Planning For Pipe Trench Restoration</vt:lpstr>
      <vt:lpstr>How many tons are needed?</vt:lpstr>
      <vt:lpstr>PowerPoint Presentation</vt:lpstr>
      <vt:lpstr>PowerPoint Presentation</vt:lpstr>
      <vt:lpstr>PowerPoint Presentation</vt:lpstr>
      <vt:lpstr>PowerPoint Presentation</vt:lpstr>
      <vt:lpstr>PowerPoint Presentation</vt:lpstr>
      <vt:lpstr>PowerPoint Presentation</vt:lpstr>
      <vt:lpstr>Pipe Trench Restoration</vt:lpstr>
      <vt:lpstr>Pipe Trench Restoration</vt:lpstr>
      <vt:lpstr>PowerPoint Presentation</vt:lpstr>
      <vt:lpstr>Category A</vt:lpstr>
      <vt:lpstr>Category A</vt:lpstr>
      <vt:lpstr>Performance Indicators</vt:lpstr>
      <vt:lpstr>Performance Indicators</vt:lpstr>
      <vt:lpstr>Performance Indicators</vt:lpstr>
      <vt:lpstr>Performance Indicators</vt:lpstr>
      <vt:lpstr>Performance Indicators</vt:lpstr>
      <vt:lpstr>Performance Indicators</vt:lpstr>
      <vt:lpstr>Category B</vt:lpstr>
      <vt:lpstr>Category B</vt:lpstr>
      <vt:lpstr>Performance Indicators</vt:lpstr>
      <vt:lpstr>Performance Indicators</vt:lpstr>
      <vt:lpstr>Performance Indicators</vt:lpstr>
      <vt:lpstr>Performance Indicators</vt:lpstr>
      <vt:lpstr>Operational Sequence Pipe Trench Restoration 711-7121-03</vt:lpstr>
      <vt:lpstr>Operational Sequence</vt:lpstr>
      <vt:lpstr>Steps 1 and 2</vt:lpstr>
      <vt:lpstr>Step 3</vt:lpstr>
      <vt:lpstr>Step 4</vt:lpstr>
      <vt:lpstr>Steps 5 and 6</vt:lpstr>
      <vt:lpstr>Step 7</vt:lpstr>
      <vt:lpstr>Step 8</vt:lpstr>
      <vt:lpstr>Step 9</vt:lpstr>
      <vt:lpstr>Step 10</vt:lpstr>
      <vt:lpstr>Step 11</vt:lpstr>
      <vt:lpstr>Step 12</vt:lpstr>
      <vt:lpstr>Step 13</vt:lpstr>
      <vt:lpstr>Step 14</vt:lpstr>
      <vt:lpstr>Step 15</vt:lpstr>
      <vt:lpstr>Step 16</vt:lpstr>
      <vt:lpstr>Step 17</vt:lpstr>
      <vt:lpstr>Step 18</vt:lpstr>
      <vt:lpstr>Step 19</vt:lpstr>
      <vt:lpstr>Step 20</vt:lpstr>
      <vt:lpstr>Step 21</vt:lpstr>
      <vt:lpstr>Step 22</vt:lpstr>
      <vt:lpstr>PowerPoint Presentation</vt:lpstr>
      <vt:lpstr>Preventative maintenance</vt:lpstr>
      <vt:lpstr>PowerPoint Presentation</vt:lpstr>
      <vt:lpstr>Preventive Maintenance</vt:lpstr>
      <vt:lpstr>Preventive Maintenance</vt:lpstr>
      <vt:lpstr>Follow-up Activities</vt:lpstr>
      <vt:lpstr>Preventive Maintenance</vt:lpstr>
      <vt:lpstr>Preventive Maintenance</vt:lpstr>
      <vt:lpstr>Preventive Maintenance</vt:lpstr>
      <vt:lpstr>PowerPoint Presentation</vt:lpstr>
      <vt:lpstr>PowerPoint Presentation</vt:lpstr>
      <vt:lpstr>PowerPoint Presentation</vt:lpstr>
      <vt:lpstr>Operational Sequence</vt:lpstr>
      <vt:lpstr>Operational Sequence</vt:lpstr>
      <vt:lpstr>Operational Sequence Step 1 </vt:lpstr>
      <vt:lpstr>Operational Sequence Step 2</vt:lpstr>
      <vt:lpstr>Operational Sequence Step 3</vt:lpstr>
      <vt:lpstr>Operational Sequence Step 4</vt:lpstr>
      <vt:lpstr>Operational Sequence Steps 5 and 6</vt:lpstr>
      <vt:lpstr>Operational Sequence Step 7</vt:lpstr>
      <vt:lpstr>Operational Sequence Step 8</vt:lpstr>
      <vt:lpstr>Operational Sequence Step 8</vt:lpstr>
      <vt:lpstr>Operational Sequence Step 8</vt:lpstr>
      <vt:lpstr>Operational Sequence Step 9</vt:lpstr>
      <vt:lpstr>Operational Sequence Step 10</vt:lpstr>
      <vt:lpstr>Operational Sequence Step 10</vt:lpstr>
      <vt:lpstr>Operational Sequence Step 10</vt:lpstr>
      <vt:lpstr>Operational Sequence Step 10</vt:lpstr>
      <vt:lpstr>Operational Sequence Step 11</vt:lpstr>
      <vt:lpstr>Operational Sequence Step 11</vt:lpstr>
      <vt:lpstr>Operational Sequence Step 11</vt:lpstr>
      <vt:lpstr>Operational Sequence Step 12</vt:lpstr>
      <vt:lpstr>Operational Sequence Step 13</vt:lpstr>
      <vt:lpstr>Operational Sequence Step 13</vt:lpstr>
      <vt:lpstr>Operational Sequence Step 14</vt:lpstr>
      <vt:lpstr>Operational Sequence Step 15</vt:lpstr>
      <vt:lpstr>Operational Sequence Step 16</vt:lpstr>
      <vt:lpstr>Operational Sequence Step 17</vt:lpstr>
      <vt:lpstr>Operational Sequence Step 17</vt:lpstr>
      <vt:lpstr>Operational Sequence Step 17</vt:lpstr>
      <vt:lpstr>Operational Sequence Step 18</vt:lpstr>
      <vt:lpstr>Operational Sequence Step 19</vt:lpstr>
      <vt:lpstr>Operational Sequence Step 19</vt:lpstr>
      <vt:lpstr>Operational Sequence Step 20</vt:lpstr>
      <vt:lpstr>Operational Sequence Step 21</vt:lpstr>
      <vt:lpstr>Operational Sequence Step 22</vt:lpstr>
      <vt:lpstr>Operational Sequence Step 23</vt:lpstr>
      <vt:lpstr>Operational Sequence Step 24</vt:lpstr>
      <vt:lpstr>Operational Sequence Step 25</vt:lpstr>
      <vt:lpstr>Operational Sequence Step 26</vt:lpstr>
      <vt:lpstr>Operational Sequence Step 26</vt:lpstr>
      <vt:lpstr>Operational Sequence Step 27</vt:lpstr>
      <vt:lpstr>Operational Sequence Step 28</vt:lpstr>
      <vt:lpstr>Operational Sequence Step 29</vt:lpstr>
      <vt:lpstr>Operational Sequence Step 30</vt:lpstr>
      <vt:lpstr>Operational Sequence Step 31</vt:lpstr>
      <vt:lpstr>Operational Sequence Step 32</vt:lpstr>
      <vt:lpstr>PowerPoint Presentation</vt:lpstr>
      <vt:lpstr>PowerPoint Presentation</vt:lpstr>
      <vt:lpstr>Pipe replacement  Instructor-Led Section</vt:lpstr>
      <vt:lpstr>PowerPoint Presentation</vt:lpstr>
      <vt:lpstr>Pipe Replacement Quality Control Source Documents</vt:lpstr>
      <vt:lpstr>Pub 113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HPtablet</dc:creator>
  <cp:lastModifiedBy>cdeemer</cp:lastModifiedBy>
  <cp:revision>738</cp:revision>
  <dcterms:created xsi:type="dcterms:W3CDTF">2011-03-31T20:55:49Z</dcterms:created>
  <dcterms:modified xsi:type="dcterms:W3CDTF">2014-05-29T13:43:51Z</dcterms:modified>
</cp:coreProperties>
</file>