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handoutMasterIdLst>
    <p:handoutMasterId r:id="rId25"/>
  </p:handoutMasterIdLst>
  <p:sldIdLst>
    <p:sldId id="263" r:id="rId2"/>
    <p:sldId id="271" r:id="rId3"/>
    <p:sldId id="264" r:id="rId4"/>
    <p:sldId id="282" r:id="rId5"/>
    <p:sldId id="265" r:id="rId6"/>
    <p:sldId id="266" r:id="rId7"/>
    <p:sldId id="267" r:id="rId8"/>
    <p:sldId id="268" r:id="rId9"/>
    <p:sldId id="270" r:id="rId10"/>
    <p:sldId id="269" r:id="rId11"/>
    <p:sldId id="256" r:id="rId12"/>
    <p:sldId id="283" r:id="rId13"/>
    <p:sldId id="260" r:id="rId14"/>
    <p:sldId id="273" r:id="rId15"/>
    <p:sldId id="274" r:id="rId16"/>
    <p:sldId id="277" r:id="rId17"/>
    <p:sldId id="278" r:id="rId18"/>
    <p:sldId id="275" r:id="rId19"/>
    <p:sldId id="276" r:id="rId20"/>
    <p:sldId id="279" r:id="rId21"/>
    <p:sldId id="261" r:id="rId22"/>
    <p:sldId id="281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3613A-9CC4-4110-B5AC-2AEB0333B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3736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D3CE3-A2CF-4E7E-8B69-A8DD85DFB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2981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3CE3-A2CF-4E7E-8B69-A8DD85DFB13A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8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ECADE20-34D8-4033-916A-91B26D3304C5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52B50DD-46A6-4F7F-A827-BBF5B72F52C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hyperlink" Target="https://www.iup.edu/irb/irbmanager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hyperlink" Target="https://www.citiprogram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hyperlink" Target="mailto:irb-research@iup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Jen Roberts, IRB Chair</a:t>
            </a:r>
          </a:p>
          <a:p>
            <a:r>
              <a:rPr lang="en-US" dirty="0"/>
              <a:t>Dr. Timothy Runge, IRB Expedited Reviewer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the IRB Process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63D7EC-0EE5-441F-AA1F-62B82225F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7"/>
    </mc:Choice>
    <mc:Fallback xmlns="">
      <p:transition spd="slow" advTm="6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My study is approved, but I need to make a change….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Complete a </a:t>
            </a:r>
            <a:r>
              <a:rPr lang="en-US" i="1" dirty="0"/>
              <a:t>Request for Change in IRB Protocol</a:t>
            </a:r>
            <a:r>
              <a:rPr lang="en-US" dirty="0"/>
              <a:t> form in the </a:t>
            </a:r>
            <a:r>
              <a:rPr lang="en-US" dirty="0" err="1"/>
              <a:t>IRBManager</a:t>
            </a:r>
            <a:r>
              <a:rPr lang="en-US" dirty="0"/>
              <a:t> system.</a:t>
            </a:r>
          </a:p>
          <a:p>
            <a:endParaRPr lang="en-US" dirty="0"/>
          </a:p>
          <a:p>
            <a:r>
              <a:rPr lang="en-US" dirty="0"/>
              <a:t>Carefully complete that and have your advisor review and then submit</a:t>
            </a:r>
          </a:p>
          <a:p>
            <a:endParaRPr lang="en-US" dirty="0"/>
          </a:p>
          <a:p>
            <a:r>
              <a:rPr lang="en-US" dirty="0"/>
              <a:t>Typically reviewed within a week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C07A80-A0BB-4C94-9544-EC2F9E1EB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79"/>
    </mc:Choice>
    <mc:Fallback xmlns="">
      <p:transition spd="slow" advTm="8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Jen Roberts, IRB Chair</a:t>
            </a:r>
          </a:p>
          <a:p>
            <a:r>
              <a:rPr lang="en-US" dirty="0"/>
              <a:t>Dr. Timothy Runge, IRB Expedited Reviewer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Preparing a Better IRB Protocol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2767C8-CBCE-437F-ACE4-B2712332E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09"/>
    </mc:Choice>
    <mc:Fallback xmlns="">
      <p:transition spd="slow" advTm="93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How to Use </a:t>
            </a:r>
            <a:r>
              <a:rPr lang="en-US" dirty="0" err="1">
                <a:solidFill>
                  <a:schemeClr val="tx1"/>
                </a:solidFill>
              </a:rPr>
              <a:t>IRBManager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Helpful resource guides with screenshots and instructions at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https://www.iup.edu/irb/irbmanager/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Researchers (including students)</a:t>
            </a:r>
          </a:p>
          <a:p>
            <a:r>
              <a:rPr lang="en-US" i="1" dirty="0"/>
              <a:t>How do I get started with </a:t>
            </a:r>
            <a:r>
              <a:rPr lang="en-US" i="1" dirty="0" err="1"/>
              <a:t>IRBManager</a:t>
            </a:r>
            <a:r>
              <a:rPr lang="en-US" i="1" dirty="0"/>
              <a:t>?</a:t>
            </a:r>
          </a:p>
          <a:p>
            <a:r>
              <a:rPr lang="en-US" i="1" dirty="0"/>
              <a:t>How do I create a new protocol submission?</a:t>
            </a:r>
          </a:p>
          <a:p>
            <a:r>
              <a:rPr lang="en-US" i="1" dirty="0"/>
              <a:t>The IRB/DRB/my faculty advisor asked for revisions to my submission.  Now what?</a:t>
            </a:r>
          </a:p>
          <a:p>
            <a:r>
              <a:rPr lang="en-US" i="1" dirty="0"/>
              <a:t>How do I submit a Request for Change, Request for Continuing Review, or add a New Site Approval Letter?</a:t>
            </a:r>
          </a:p>
          <a:p>
            <a:pPr marL="0" indent="0">
              <a:buNone/>
            </a:pPr>
            <a:r>
              <a:rPr lang="en-US" b="1" dirty="0"/>
              <a:t>Faculty</a:t>
            </a:r>
          </a:p>
          <a:p>
            <a:r>
              <a:rPr lang="en-US" i="1" dirty="0"/>
              <a:t>I’m a faculty advisor.  How do I review and sign off on my student’s IRB submission?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DF6848-80C7-41F5-8DF5-4A73ACA5F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15"/>
    </mc:Choice>
    <mc:Fallback xmlns="">
      <p:transition spd="slow" advTm="51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General Tips for Writing Good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Follow the directions</a:t>
            </a:r>
          </a:p>
          <a:p>
            <a:r>
              <a:rPr lang="en-US" dirty="0"/>
              <a:t>Leave time for the IRB review and approval process</a:t>
            </a:r>
          </a:p>
          <a:p>
            <a:r>
              <a:rPr lang="en-US" dirty="0"/>
              <a:t>Remember that the reviewer is probably not from your discipline</a:t>
            </a:r>
          </a:p>
          <a:p>
            <a:r>
              <a:rPr lang="en-US" dirty="0"/>
              <a:t>Be thorough in your explanation of the methods/design</a:t>
            </a:r>
          </a:p>
          <a:p>
            <a:r>
              <a:rPr lang="en-US" dirty="0"/>
              <a:t>Append all recruitment materials</a:t>
            </a:r>
          </a:p>
          <a:p>
            <a:r>
              <a:rPr lang="en-US" dirty="0"/>
              <a:t>Append informed consent(s) on department letterhead</a:t>
            </a:r>
          </a:p>
          <a:p>
            <a:r>
              <a:rPr lang="en-US" dirty="0"/>
              <a:t>Append all of the research materials used to collect data</a:t>
            </a:r>
          </a:p>
          <a:p>
            <a:r>
              <a:rPr lang="en-US" dirty="0"/>
              <a:t>Append site approval letters, if applicable (details later)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767EB7-49CE-431F-9F3D-2BA170413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25"/>
    </mc:Choice>
    <mc:Fallback xmlns="">
      <p:transition spd="slow" advTm="227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Method of Subject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Follow the directions</a:t>
            </a:r>
          </a:p>
          <a:p>
            <a:r>
              <a:rPr lang="en-US" dirty="0"/>
              <a:t>Carefully describe the </a:t>
            </a:r>
            <a:r>
              <a:rPr lang="en-US" u="sng" dirty="0"/>
              <a:t>process</a:t>
            </a:r>
            <a:r>
              <a:rPr lang="en-US" dirty="0"/>
              <a:t> of recruitment</a:t>
            </a:r>
          </a:p>
          <a:p>
            <a:pPr lvl="1"/>
            <a:r>
              <a:rPr lang="en-US" dirty="0"/>
              <a:t>Be mindful of potential coercion</a:t>
            </a:r>
          </a:p>
          <a:p>
            <a:pPr lvl="1"/>
            <a:endParaRPr lang="en-US" dirty="0"/>
          </a:p>
          <a:p>
            <a:r>
              <a:rPr lang="en-US" dirty="0"/>
              <a:t>Append </a:t>
            </a:r>
            <a:r>
              <a:rPr lang="en-US" u="sng" dirty="0"/>
              <a:t>recruitment materials</a:t>
            </a:r>
            <a:r>
              <a:rPr lang="en-US" dirty="0"/>
              <a:t> (emails, flyers, ads)</a:t>
            </a:r>
          </a:p>
          <a:p>
            <a:pPr lvl="1"/>
            <a:r>
              <a:rPr lang="en-US" dirty="0"/>
              <a:t>Must minimally contain:</a:t>
            </a:r>
          </a:p>
          <a:p>
            <a:pPr lvl="2"/>
            <a:r>
              <a:rPr lang="en-US" dirty="0"/>
              <a:t>Purpose</a:t>
            </a:r>
          </a:p>
          <a:p>
            <a:pPr lvl="2"/>
            <a:r>
              <a:rPr lang="en-US" dirty="0"/>
              <a:t>What they will be asked to do</a:t>
            </a:r>
          </a:p>
          <a:p>
            <a:pPr lvl="2"/>
            <a:r>
              <a:rPr lang="en-US" dirty="0"/>
              <a:t>Your name and contact; </a:t>
            </a:r>
          </a:p>
          <a:p>
            <a:pPr lvl="2"/>
            <a:r>
              <a:rPr lang="en-US" dirty="0"/>
              <a:t>Advisor’s name and contact, if applicable</a:t>
            </a:r>
          </a:p>
          <a:p>
            <a:pPr lvl="2"/>
            <a:r>
              <a:rPr lang="en-US" dirty="0"/>
              <a:t>“THIS PROJECT HAS BEEN APPROVED BY THE INDIANA UNIVERSITY OF PENNSYLVANIA INSTITUTIONAL REVIEW BOARD FOR THE PROTECTION OF HUMAN SUBJECTS (PHONE 724.357.7730).”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A15FF1-37E0-41B9-8E4C-A6DB6DDCA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99"/>
    </mc:Choice>
    <mc:Fallback xmlns="">
      <p:transition spd="slow" advTm="181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/>
              <a:t>Methods and Procedures </a:t>
            </a:r>
            <a:br>
              <a:rPr lang="en-US" dirty="0"/>
            </a:br>
            <a:r>
              <a:rPr lang="en-US" dirty="0"/>
              <a:t>Applied to Human Subjects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Follow the directions</a:t>
            </a:r>
          </a:p>
          <a:p>
            <a:r>
              <a:rPr lang="en-US" dirty="0"/>
              <a:t>Carefully describe the </a:t>
            </a:r>
            <a:r>
              <a:rPr lang="en-US" u="sng" dirty="0"/>
              <a:t>process</a:t>
            </a:r>
            <a:r>
              <a:rPr lang="en-US" dirty="0"/>
              <a:t> of subjects’ participation from </a:t>
            </a:r>
            <a:r>
              <a:rPr lang="en-US" b="1" i="1" u="sng" dirty="0"/>
              <a:t>start to finish</a:t>
            </a:r>
          </a:p>
          <a:p>
            <a:pPr lvl="1"/>
            <a:r>
              <a:rPr lang="en-US" dirty="0"/>
              <a:t>Be mindful of any risk</a:t>
            </a:r>
          </a:p>
          <a:p>
            <a:pPr lvl="1"/>
            <a:endParaRPr lang="en-US" dirty="0"/>
          </a:p>
          <a:p>
            <a:r>
              <a:rPr lang="en-US" dirty="0"/>
              <a:t>Append </a:t>
            </a:r>
            <a:r>
              <a:rPr lang="en-US" u="sng" dirty="0"/>
              <a:t>all research materials</a:t>
            </a:r>
            <a:r>
              <a:rPr lang="en-US" dirty="0"/>
              <a:t> (e.g., survey questions, demographic questions, interview questions, script to be read by assistant)</a:t>
            </a:r>
          </a:p>
          <a:p>
            <a:endParaRPr lang="en-US" dirty="0"/>
          </a:p>
          <a:p>
            <a:r>
              <a:rPr lang="en-US" dirty="0"/>
              <a:t>Reference / cite these in the Methods and Procedures Applied to Human Subjects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1C11D3-FA9B-4502-BE2B-4B4265CB1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18"/>
    </mc:Choice>
    <mc:Fallback xmlns="">
      <p:transition spd="slow" advTm="21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4"/>
            <a:tile tx="0" ty="0" sx="70000" sy="70000" flip="none" algn="ctr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Privacy / Confidentiality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Follow the directions</a:t>
            </a:r>
          </a:p>
          <a:p>
            <a:endParaRPr lang="en-US" dirty="0"/>
          </a:p>
          <a:p>
            <a:r>
              <a:rPr lang="en-US" dirty="0"/>
              <a:t>There is a difference between </a:t>
            </a:r>
          </a:p>
          <a:p>
            <a:pPr lvl="1"/>
            <a:r>
              <a:rPr lang="en-US" b="1" i="1" u="sng" dirty="0"/>
              <a:t>Anonymous</a:t>
            </a:r>
            <a:r>
              <a:rPr lang="en-US" i="1" dirty="0"/>
              <a:t> – </a:t>
            </a:r>
            <a:r>
              <a:rPr lang="en-US" dirty="0"/>
              <a:t>you have no way of identifying anyone in the data</a:t>
            </a:r>
          </a:p>
          <a:p>
            <a:pPr lvl="1"/>
            <a:r>
              <a:rPr lang="en-US" b="1" i="1" u="sng" dirty="0"/>
              <a:t>Confidential</a:t>
            </a:r>
            <a:r>
              <a:rPr lang="en-US" b="1" dirty="0"/>
              <a:t> </a:t>
            </a:r>
            <a:r>
              <a:rPr lang="en-US" dirty="0"/>
              <a:t>– you know the subjects’ identities but do not disclose them to anyone else</a:t>
            </a:r>
          </a:p>
          <a:p>
            <a:pPr lvl="1"/>
            <a:r>
              <a:rPr lang="en-US" b="1" i="1" u="sng" dirty="0"/>
              <a:t>No expectation of privacy</a:t>
            </a:r>
            <a:r>
              <a:rPr lang="en-US" dirty="0"/>
              <a:t> – your subjects’ identities will be shared</a:t>
            </a:r>
          </a:p>
          <a:p>
            <a:pPr lvl="1"/>
            <a:endParaRPr lang="en-US" b="1" u="sng" dirty="0"/>
          </a:p>
          <a:p>
            <a:r>
              <a:rPr lang="en-US" dirty="0"/>
              <a:t>Make sure your Methods are consistent with the stated level of privacy provided to subjects</a:t>
            </a:r>
          </a:p>
          <a:p>
            <a:endParaRPr lang="en-US" dirty="0"/>
          </a:p>
          <a:p>
            <a:r>
              <a:rPr lang="en-US" dirty="0"/>
              <a:t>State where and how you will securely store all data for three years in compliance with federal regulations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3CF77A-F514-434E-94E8-4D7285F3D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584"/>
    </mc:Choice>
    <mc:Fallback xmlns="">
      <p:transition spd="slow" advTm="474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What level of privacy? (Anonymous, Confidential, No Expectation of Privacy)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Interview mayor of Indiana?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On-line survey where you do not ask for personal information?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Collect grades and SAT scores of subjects who want to be unknown to everyone else?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951286-CB9F-4709-A77E-42D754AAA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6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45"/>
    </mc:Choice>
    <mc:Fallback xmlns="">
      <p:transition spd="slow" advTm="171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Informed Consent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Follow the directions</a:t>
            </a:r>
          </a:p>
          <a:p>
            <a:r>
              <a:rPr lang="en-US" dirty="0"/>
              <a:t>Write without errors</a:t>
            </a:r>
          </a:p>
          <a:p>
            <a:r>
              <a:rPr lang="en-US" dirty="0"/>
              <a:t>Short list of frequently-missed elements:</a:t>
            </a:r>
          </a:p>
          <a:p>
            <a:pPr lvl="1"/>
            <a:r>
              <a:rPr lang="en-US" dirty="0"/>
              <a:t>Printed on department letterhead</a:t>
            </a:r>
          </a:p>
          <a:p>
            <a:pPr lvl="1"/>
            <a:r>
              <a:rPr lang="en-US" dirty="0"/>
              <a:t>Duration of participation</a:t>
            </a:r>
          </a:p>
          <a:p>
            <a:pPr lvl="1"/>
            <a:r>
              <a:rPr lang="en-US" dirty="0"/>
              <a:t>Benefits to the subject (</a:t>
            </a:r>
            <a:r>
              <a:rPr lang="en-US" i="1" dirty="0"/>
              <a:t>cf.</a:t>
            </a:r>
            <a:r>
              <a:rPr lang="en-US" dirty="0"/>
              <a:t> benefit to researcher and society)</a:t>
            </a:r>
          </a:p>
          <a:p>
            <a:pPr lvl="1"/>
            <a:r>
              <a:rPr lang="en-US" dirty="0"/>
              <a:t>Detailed method of withdrawal and data are destroyed</a:t>
            </a:r>
          </a:p>
          <a:p>
            <a:pPr lvl="1"/>
            <a:r>
              <a:rPr lang="en-US" dirty="0"/>
              <a:t>Funding sources, if applicable</a:t>
            </a:r>
          </a:p>
          <a:p>
            <a:pPr lvl="1"/>
            <a:r>
              <a:rPr lang="en-US" dirty="0"/>
              <a:t>Participants receive a copy (not applicable for web-based)</a:t>
            </a:r>
          </a:p>
          <a:p>
            <a:pPr lvl="1"/>
            <a:r>
              <a:rPr lang="en-US" dirty="0"/>
              <a:t>“THIS PROJECT HAS BEEN APPROVED BY THE INDIANA UNIVERSITY OF PENNSYLVANIA INSTITUTIONAL REVIEW BOARD FOR THE PROTECTION OF HUMAN SUBJECTS (PHONE 724.357.7730).”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9547B7-7778-459B-B06B-85FC76FC1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822"/>
    </mc:Choice>
    <mc:Fallback xmlns="">
      <p:transition spd="slow" advTm="219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4"/>
            <a:tile tx="0" ty="0" sx="70000" sy="70000" flip="none" algn="ctr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Site Approval on Letterhead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Needed if:</a:t>
            </a:r>
          </a:p>
          <a:p>
            <a:pPr lvl="1"/>
            <a:r>
              <a:rPr lang="en-US" dirty="0"/>
              <a:t>Organization actively recruits on your behalf</a:t>
            </a:r>
          </a:p>
          <a:p>
            <a:pPr marL="320040" lvl="1" indent="0">
              <a:buNone/>
            </a:pPr>
            <a:endParaRPr lang="en-US" dirty="0"/>
          </a:p>
          <a:p>
            <a:pPr marL="320040" lvl="1" indent="0">
              <a:buNone/>
            </a:pPr>
            <a:r>
              <a:rPr lang="en-US" dirty="0"/>
              <a:t>Or </a:t>
            </a:r>
          </a:p>
          <a:p>
            <a:pPr marL="320040" lvl="1" indent="0">
              <a:buNone/>
            </a:pPr>
            <a:endParaRPr lang="en-US" dirty="0"/>
          </a:p>
          <a:p>
            <a:pPr lvl="1"/>
            <a:r>
              <a:rPr lang="en-US" dirty="0"/>
              <a:t>Organization helps in any way with Methods and Procedures Applied to Human Subjects</a:t>
            </a:r>
          </a:p>
          <a:p>
            <a:pPr lvl="1"/>
            <a:endParaRPr lang="en-US" dirty="0"/>
          </a:p>
          <a:p>
            <a:pPr marL="320040" lvl="1" indent="0">
              <a:buNone/>
            </a:pPr>
            <a:r>
              <a:rPr lang="en-US" dirty="0"/>
              <a:t>Or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Organization provides any data, regardless of privacy level from protected subjects</a:t>
            </a:r>
          </a:p>
          <a:p>
            <a:pPr marL="320040" lvl="1" indent="0">
              <a:buNone/>
            </a:pPr>
            <a:endParaRPr lang="en-US" dirty="0"/>
          </a:p>
          <a:p>
            <a:pPr marL="320040" lvl="1" indent="0">
              <a:buNone/>
            </a:pPr>
            <a:r>
              <a:rPr lang="en-US" dirty="0"/>
              <a:t>Or</a:t>
            </a:r>
          </a:p>
          <a:p>
            <a:pPr marL="320040" lvl="1" indent="0">
              <a:buNone/>
            </a:pPr>
            <a:endParaRPr lang="en-US" dirty="0"/>
          </a:p>
          <a:p>
            <a:pPr lvl="1"/>
            <a:r>
              <a:rPr lang="en-US" dirty="0"/>
              <a:t>Organization provides any confidential data from any subjects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8C3607-D2B6-4AE6-960F-5E97DA0A5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49"/>
    </mc:Choice>
    <mc:Fallback xmlns="">
      <p:transition spd="slow" advTm="156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Why do we care about research ethics?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752600"/>
            <a:ext cx="7772400" cy="4572000"/>
          </a:xfrm>
        </p:spPr>
        <p:txBody>
          <a:bodyPr/>
          <a:lstStyle/>
          <a:p>
            <a:r>
              <a:rPr lang="en-US" dirty="0"/>
              <a:t>Simply, it’s the right thing to do</a:t>
            </a:r>
          </a:p>
          <a:p>
            <a:pPr lvl="1"/>
            <a:r>
              <a:rPr lang="en-US" dirty="0"/>
              <a:t>For the research subjects</a:t>
            </a:r>
          </a:p>
          <a:p>
            <a:pPr lvl="1"/>
            <a:r>
              <a:rPr lang="en-US" dirty="0"/>
              <a:t>For the University</a:t>
            </a:r>
          </a:p>
          <a:p>
            <a:pPr lvl="1"/>
            <a:r>
              <a:rPr lang="en-US" dirty="0"/>
              <a:t>For the research community</a:t>
            </a:r>
          </a:p>
          <a:p>
            <a:r>
              <a:rPr lang="en-US" dirty="0"/>
              <a:t>Federal guidelines</a:t>
            </a:r>
          </a:p>
          <a:p>
            <a:pPr lvl="1"/>
            <a:r>
              <a:rPr lang="en-US" dirty="0"/>
              <a:t>Federal Wide Assurance (FWA) for the Protection of Human Subjects</a:t>
            </a:r>
          </a:p>
          <a:p>
            <a:r>
              <a:rPr lang="en-US" dirty="0"/>
              <a:t>Helps improve the quality of our research</a:t>
            </a:r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6677BD-898A-4445-A887-063C47A0D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15"/>
    </mc:Choice>
    <mc:Fallback xmlns="">
      <p:transition spd="slow" advTm="196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CITI Training Certificate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Required of all students conducting research at IUP</a:t>
            </a:r>
          </a:p>
          <a:p>
            <a:endParaRPr lang="en-US" dirty="0"/>
          </a:p>
          <a:p>
            <a:r>
              <a:rPr lang="en-US" dirty="0"/>
              <a:t>Complete once, no expiration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https://www.citiprogram.org/</a:t>
            </a:r>
            <a:endParaRPr lang="en-US" dirty="0"/>
          </a:p>
          <a:p>
            <a:pPr lvl="1"/>
            <a:r>
              <a:rPr lang="en-US" dirty="0"/>
              <a:t>Upon logging in, select one of the following for </a:t>
            </a:r>
            <a:r>
              <a:rPr lang="en-US" b="1" dirty="0"/>
              <a:t>Question #1</a:t>
            </a:r>
            <a:r>
              <a:rPr lang="en-US" dirty="0"/>
              <a:t>:</a:t>
            </a:r>
          </a:p>
          <a:p>
            <a:pPr lvl="3"/>
            <a:r>
              <a:rPr lang="en-US" dirty="0"/>
              <a:t>Biomedical</a:t>
            </a:r>
          </a:p>
          <a:p>
            <a:pPr lvl="3"/>
            <a:r>
              <a:rPr lang="en-US" dirty="0"/>
              <a:t>Social, behavioral and educational</a:t>
            </a:r>
          </a:p>
          <a:p>
            <a:pPr lvl="3"/>
            <a:r>
              <a:rPr lang="en-US" dirty="0"/>
              <a:t>Data / lab specimens</a:t>
            </a:r>
          </a:p>
          <a:p>
            <a:pPr lvl="3"/>
            <a:endParaRPr lang="en-US" dirty="0"/>
          </a:p>
          <a:p>
            <a:r>
              <a:rPr lang="en-US" dirty="0"/>
              <a:t>Your completion certificate should NOT have RCR next to each module name	</a:t>
            </a:r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44390F-C7B4-4AE8-97E5-D10B0850C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0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14"/>
    </mc:Choice>
    <mc:Fallback>
      <p:transition spd="slow" advTm="15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Typical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Not enough, missing, or incomplete information</a:t>
            </a:r>
          </a:p>
          <a:p>
            <a:r>
              <a:rPr lang="en-US" dirty="0"/>
              <a:t>Jargon</a:t>
            </a:r>
          </a:p>
          <a:p>
            <a:r>
              <a:rPr lang="en-US" dirty="0"/>
              <a:t>Coercion</a:t>
            </a:r>
          </a:p>
          <a:p>
            <a:pPr lvl="1"/>
            <a:r>
              <a:rPr lang="en-US" dirty="0"/>
              <a:t>Dual role</a:t>
            </a:r>
          </a:p>
          <a:p>
            <a:pPr lvl="1"/>
            <a:r>
              <a:rPr lang="en-US" dirty="0"/>
              <a:t>Wording</a:t>
            </a:r>
          </a:p>
          <a:p>
            <a:r>
              <a:rPr lang="en-US" dirty="0"/>
              <a:t>Identifying information</a:t>
            </a:r>
          </a:p>
          <a:p>
            <a:pPr lvl="1"/>
            <a:r>
              <a:rPr lang="en-US" dirty="0"/>
              <a:t>Is it anonymous if you ask for very specific demographic info?</a:t>
            </a:r>
          </a:p>
          <a:p>
            <a:r>
              <a:rPr lang="en-US" dirty="0"/>
              <a:t>Have not adequately addressed the risks</a:t>
            </a:r>
          </a:p>
          <a:p>
            <a:r>
              <a:rPr lang="en-US" dirty="0"/>
              <a:t>Confusion about level of privacy and consistency in Methods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A22BC6-10F6-47D1-ADDA-F24ED562E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97"/>
    </mc:Choice>
    <mc:Fallback xmlns="">
      <p:transition spd="slow" advTm="158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Ending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 clearer, more precise, and thorough you are in your initial submission, the sooner you will be approved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Delays frequently occur because researchers did not follow directions thoroughly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 have any additional questions, please submit them to </a:t>
            </a:r>
            <a:r>
              <a:rPr lang="en-US" dirty="0">
                <a:hlinkClick r:id="rId4"/>
              </a:rPr>
              <a:t>irb-research@iup.edu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1EF579-1B1A-4E98-BBA1-04B6D6883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95"/>
    </mc:Choice>
    <mc:Fallback xmlns="">
      <p:transition spd="slow" advTm="7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en-US" dirty="0"/>
              <a:t>Is what I want to do even </a:t>
            </a:r>
            <a:r>
              <a:rPr lang="en-US" b="1" i="1" u="sng" dirty="0"/>
              <a:t>considered</a:t>
            </a:r>
            <a:r>
              <a:rPr lang="en-US" b="1" i="1" dirty="0"/>
              <a:t> </a:t>
            </a:r>
            <a:r>
              <a:rPr lang="en-US" dirty="0"/>
              <a:t>research?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Is this a systematic evaluation?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this designed to contribute to generalizable knowledge?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Are humans (or data from humans) involved?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</a:t>
            </a:r>
            <a:r>
              <a:rPr lang="en-US" b="1" dirty="0"/>
              <a:t>YES</a:t>
            </a:r>
            <a:r>
              <a:rPr lang="en-US" dirty="0"/>
              <a:t> to all three, then you are conducting research under the purview of the IUP Institutional Review Board for the Protection of Human Subjects (IRB)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4A3192-2DE5-40B1-91EE-16377BF981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0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89"/>
    </mc:Choice>
    <mc:Fallback xmlns="">
      <p:transition spd="slow" advTm="230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IRB 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Full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Expedited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Exempt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Decisions about the type of review rest entirely with the IRB, not with the researcher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AB1530-EC43-4997-BA93-727C31726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6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00"/>
    </mc:Choice>
    <mc:Fallback xmlns="">
      <p:transition spd="slow" advTm="6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Review?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Full Board – judged to be more than minimal risk </a:t>
            </a:r>
          </a:p>
          <a:p>
            <a:pPr lvl="1"/>
            <a:r>
              <a:rPr lang="en-US" dirty="0"/>
              <a:t>Examples:</a:t>
            </a:r>
          </a:p>
          <a:p>
            <a:pPr lvl="2"/>
            <a:r>
              <a:rPr lang="en-US" dirty="0"/>
              <a:t>Participation by a protected population (e.g., children, prisoners, pregnant women, fetuses, mentally disturbed persons, economically or educationally disadvantaged persons)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Poses more than minimal risk (more than experienced in daily life)</a:t>
            </a:r>
          </a:p>
          <a:p>
            <a:pPr marL="320040" lvl="1" indent="0">
              <a:buNone/>
            </a:pPr>
            <a:endParaRPr lang="en-US" dirty="0"/>
          </a:p>
          <a:p>
            <a:pPr lvl="2"/>
            <a:r>
              <a:rPr lang="en-US" dirty="0"/>
              <a:t>Personally intrusive, stressful, or potentially traumatic</a:t>
            </a:r>
          </a:p>
          <a:p>
            <a:pPr marL="320040" lvl="1" indent="0">
              <a:buNone/>
            </a:pPr>
            <a:endParaRPr lang="en-US" dirty="0"/>
          </a:p>
          <a:p>
            <a:pPr lvl="2"/>
            <a:r>
              <a:rPr lang="en-US" dirty="0"/>
              <a:t>Intentional deception</a:t>
            </a:r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1F55C1-B366-489C-B232-54529BB15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8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84"/>
    </mc:Choice>
    <mc:Fallback xmlns="">
      <p:transition spd="slow" advTm="25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Review?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Expedited – no more than minimal risk</a:t>
            </a:r>
          </a:p>
          <a:p>
            <a:pPr lvl="1"/>
            <a:r>
              <a:rPr lang="en-US" dirty="0"/>
              <a:t>Not any of the types listed under Full Board</a:t>
            </a:r>
          </a:p>
          <a:p>
            <a:endParaRPr lang="en-US" dirty="0"/>
          </a:p>
          <a:p>
            <a:endParaRPr 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Exempt – no more than minimal risk</a:t>
            </a:r>
          </a:p>
          <a:p>
            <a:pPr lvl="1"/>
            <a:r>
              <a:rPr lang="en-US" dirty="0"/>
              <a:t>Examples:</a:t>
            </a:r>
          </a:p>
          <a:p>
            <a:pPr lvl="2"/>
            <a:r>
              <a:rPr lang="en-US" dirty="0"/>
              <a:t>Commonly accepted educational settings / practices</a:t>
            </a:r>
          </a:p>
          <a:p>
            <a:pPr lvl="2"/>
            <a:r>
              <a:rPr lang="en-US" dirty="0"/>
              <a:t>Anonymous </a:t>
            </a:r>
          </a:p>
          <a:p>
            <a:pPr lvl="2"/>
            <a:r>
              <a:rPr lang="en-US" dirty="0"/>
              <a:t>Using existing, de-identified data</a:t>
            </a:r>
          </a:p>
          <a:p>
            <a:pPr lvl="2"/>
            <a:r>
              <a:rPr lang="en-US" dirty="0"/>
              <a:t>Taste and food quality evaluation</a:t>
            </a:r>
          </a:p>
          <a:p>
            <a:pPr lvl="2"/>
            <a:r>
              <a:rPr lang="en-US" dirty="0"/>
              <a:t>Among others….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FABBF4-C0BC-419D-8B8E-E4DFFB535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34"/>
    </mc:Choice>
    <mc:Fallback xmlns="">
      <p:transition spd="slow" advTm="119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submit your protocol?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Must use </a:t>
            </a:r>
            <a:r>
              <a:rPr lang="en-US" dirty="0" err="1"/>
              <a:t>IRBManager</a:t>
            </a:r>
            <a:r>
              <a:rPr lang="en-US" dirty="0"/>
              <a:t> to create, submit, revise, etc. any research protocol involving human subjects</a:t>
            </a:r>
          </a:p>
          <a:p>
            <a:pPr lvl="1"/>
            <a:r>
              <a:rPr lang="en-US" dirty="0"/>
              <a:t>https://iup.my.irbmanager.com/</a:t>
            </a:r>
          </a:p>
          <a:p>
            <a:r>
              <a:rPr lang="en-US" dirty="0"/>
              <a:t>The research protocol is submitted to the IRB </a:t>
            </a:r>
            <a:r>
              <a:rPr lang="en-US" b="1" u="sng" dirty="0"/>
              <a:t>after</a:t>
            </a:r>
            <a:r>
              <a:rPr lang="en-US" dirty="0"/>
              <a:t> advisor has thoroughly reviewed it</a:t>
            </a:r>
          </a:p>
          <a:p>
            <a:r>
              <a:rPr lang="en-US" b="1" u="sng" dirty="0"/>
              <a:t>Advisor</a:t>
            </a:r>
            <a:r>
              <a:rPr lang="en-US" dirty="0"/>
              <a:t> submits it on your behalf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24836"/>
              </p:ext>
            </p:extLst>
          </p:nvPr>
        </p:nvGraphicFramePr>
        <p:xfrm>
          <a:off x="914400" y="4566602"/>
          <a:ext cx="7315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 of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 to submit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 it</a:t>
                      </a:r>
                      <a:r>
                        <a:rPr lang="en-US" baseline="0" dirty="0"/>
                        <a:t> is reviewed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Full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By due date on website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</a:t>
                      </a:r>
                      <a:r>
                        <a:rPr lang="en-US" baseline="0" dirty="0"/>
                        <a:t> next Full Board meeting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Expedited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US" baseline="0" dirty="0"/>
                        <a:t>pproximately 7-10 days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Exempt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Approximately</a:t>
                      </a:r>
                      <a:r>
                        <a:rPr lang="en-US" baseline="0" dirty="0"/>
                        <a:t> 7-10 days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810148-B095-4B90-AF0F-C33534297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83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748"/>
    </mc:Choice>
    <mc:Fallback>
      <p:transition spd="slow" advTm="24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you submit…..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You will receive an email confirmation that it was received</a:t>
            </a:r>
          </a:p>
          <a:p>
            <a:endParaRPr lang="en-US" dirty="0"/>
          </a:p>
          <a:p>
            <a:r>
              <a:rPr lang="en-US" dirty="0"/>
              <a:t>Next communication is regarding what level of review it was assigned (Full, Expedited, Exempt)</a:t>
            </a:r>
          </a:p>
          <a:p>
            <a:endParaRPr lang="en-US" dirty="0"/>
          </a:p>
          <a:p>
            <a:r>
              <a:rPr lang="en-US" dirty="0"/>
              <a:t>All communications via IUP email only.  Please do the same for all aspects of your research study – thank you!</a:t>
            </a:r>
          </a:p>
          <a:p>
            <a:endParaRPr lang="en-US" dirty="0"/>
          </a:p>
          <a:p>
            <a:r>
              <a:rPr lang="en-US" dirty="0"/>
              <a:t>You </a:t>
            </a:r>
            <a:r>
              <a:rPr lang="en-US" b="1" u="sng" dirty="0"/>
              <a:t>cannot</a:t>
            </a:r>
            <a:r>
              <a:rPr lang="en-US" dirty="0"/>
              <a:t> begin the study until you have received official approval from the IRB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675C66-B8B6-42AB-A12D-10C2BD0C1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94"/>
    </mc:Choice>
    <mc:Fallback xmlns="">
      <p:transition spd="slow" advTm="8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Board Reviews by the IRB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You and your advisor are invited</a:t>
            </a:r>
          </a:p>
          <a:p>
            <a:endParaRPr lang="en-US" dirty="0"/>
          </a:p>
          <a:p>
            <a:r>
              <a:rPr lang="en-US" dirty="0"/>
              <a:t>IRB discusses any concerns related to the protection of human subjects</a:t>
            </a:r>
          </a:p>
          <a:p>
            <a:endParaRPr lang="en-US" dirty="0"/>
          </a:p>
          <a:p>
            <a:r>
              <a:rPr lang="en-US" dirty="0"/>
              <a:t>Follow-up letter details IRB decision and, if appropriate, any action taken on your protocol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C41515-36CC-4875-A71C-CA98935C4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94"/>
    </mc:Choice>
    <mc:Fallback xmlns="">
      <p:transition spd="slow" advTm="97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8|48.7|60|24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376</TotalTime>
  <Words>1265</Words>
  <Application>Microsoft Office PowerPoint</Application>
  <PresentationFormat>On-screen Show (4:3)</PresentationFormat>
  <Paragraphs>205</Paragraphs>
  <Slides>22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Franklin Gothic Book</vt:lpstr>
      <vt:lpstr>Perpetua</vt:lpstr>
      <vt:lpstr>Wingdings 2</vt:lpstr>
      <vt:lpstr>Equity</vt:lpstr>
      <vt:lpstr>Overview of the IRB Process</vt:lpstr>
      <vt:lpstr>Why do we care about research ethics?</vt:lpstr>
      <vt:lpstr>Is what I want to do even considered research?</vt:lpstr>
      <vt:lpstr>Types of IRB Reviews</vt:lpstr>
      <vt:lpstr>What Type of Review?</vt:lpstr>
      <vt:lpstr>What Type of Review?</vt:lpstr>
      <vt:lpstr>When to submit your protocol?</vt:lpstr>
      <vt:lpstr>Once you submit…..</vt:lpstr>
      <vt:lpstr>Full Board Reviews by the IRB</vt:lpstr>
      <vt:lpstr>My study is approved, but I need to make a change….</vt:lpstr>
      <vt:lpstr>Preparing a Better IRB Protocol</vt:lpstr>
      <vt:lpstr>How to Use IRBManager</vt:lpstr>
      <vt:lpstr>General Tips for Writing Good Protocols</vt:lpstr>
      <vt:lpstr>Method of Subject Selection</vt:lpstr>
      <vt:lpstr>Methods and Procedures  Applied to Human Subjects</vt:lpstr>
      <vt:lpstr>Privacy / Confidentiality</vt:lpstr>
      <vt:lpstr>Check your understanding</vt:lpstr>
      <vt:lpstr>Informed Consent</vt:lpstr>
      <vt:lpstr>Site Approval on Letterhead</vt:lpstr>
      <vt:lpstr>CITI Training Certificate</vt:lpstr>
      <vt:lpstr>Typical Problems</vt:lpstr>
      <vt:lpstr>Ending Comments</vt:lpstr>
    </vt:vector>
  </TitlesOfParts>
  <Company>IUP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a Better IRB Protocol</dc:title>
  <dc:creator>IUP</dc:creator>
  <cp:lastModifiedBy>Dr. Timothy J. Runge</cp:lastModifiedBy>
  <cp:revision>44</cp:revision>
  <cp:lastPrinted>2018-04-27T15:52:46Z</cp:lastPrinted>
  <dcterms:created xsi:type="dcterms:W3CDTF">2009-04-03T14:35:09Z</dcterms:created>
  <dcterms:modified xsi:type="dcterms:W3CDTF">2019-12-05T13:43:46Z</dcterms:modified>
</cp:coreProperties>
</file>