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94" r:id="rId5"/>
    <p:sldId id="258" r:id="rId6"/>
    <p:sldId id="300" r:id="rId7"/>
    <p:sldId id="296" r:id="rId8"/>
    <p:sldId id="299" r:id="rId9"/>
    <p:sldId id="298" r:id="rId10"/>
    <p:sldId id="293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C8CB7-A67E-492F-9B46-9A876F9E0C4C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07210-9EE5-4D79-8B2E-8C9297E43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3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40A9-11FD-AB46-B99D-C1331D8D84D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7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1E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1E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B1E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12" y="1606513"/>
            <a:ext cx="3353375" cy="36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6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2504" y="83819"/>
            <a:ext cx="8699500" cy="127000"/>
          </a:xfrm>
          <a:custGeom>
            <a:avLst/>
            <a:gdLst/>
            <a:ahLst/>
            <a:cxnLst/>
            <a:rect l="l" t="t" r="r" b="b"/>
            <a:pathLst>
              <a:path w="8699500" h="127000">
                <a:moveTo>
                  <a:pt x="0" y="126492"/>
                </a:moveTo>
                <a:lnTo>
                  <a:pt x="8698991" y="126492"/>
                </a:lnTo>
                <a:lnTo>
                  <a:pt x="8698991" y="0"/>
                </a:lnTo>
                <a:lnTo>
                  <a:pt x="0" y="0"/>
                </a:lnTo>
                <a:lnTo>
                  <a:pt x="0" y="126492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21495" y="83819"/>
            <a:ext cx="127000" cy="330835"/>
          </a:xfrm>
          <a:custGeom>
            <a:avLst/>
            <a:gdLst/>
            <a:ahLst/>
            <a:cxnLst/>
            <a:rect l="l" t="t" r="r" b="b"/>
            <a:pathLst>
              <a:path w="127000" h="330834">
                <a:moveTo>
                  <a:pt x="0" y="330707"/>
                </a:moveTo>
                <a:lnTo>
                  <a:pt x="126492" y="330707"/>
                </a:lnTo>
                <a:lnTo>
                  <a:pt x="126492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6011" y="83819"/>
            <a:ext cx="127000" cy="330835"/>
          </a:xfrm>
          <a:custGeom>
            <a:avLst/>
            <a:gdLst/>
            <a:ahLst/>
            <a:cxnLst/>
            <a:rect l="l" t="t" r="r" b="b"/>
            <a:pathLst>
              <a:path w="127000" h="330834">
                <a:moveTo>
                  <a:pt x="0" y="330707"/>
                </a:moveTo>
                <a:lnTo>
                  <a:pt x="126492" y="330707"/>
                </a:lnTo>
                <a:lnTo>
                  <a:pt x="126492" y="0"/>
                </a:lnTo>
                <a:lnTo>
                  <a:pt x="0" y="0"/>
                </a:lnTo>
                <a:lnTo>
                  <a:pt x="0" y="330707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507491" y="6646164"/>
            <a:ext cx="8414385" cy="127000"/>
          </a:xfrm>
          <a:custGeom>
            <a:avLst/>
            <a:gdLst/>
            <a:ahLst/>
            <a:cxnLst/>
            <a:rect l="l" t="t" r="r" b="b"/>
            <a:pathLst>
              <a:path w="8414385" h="127000">
                <a:moveTo>
                  <a:pt x="0" y="126491"/>
                </a:moveTo>
                <a:lnTo>
                  <a:pt x="8414004" y="126491"/>
                </a:lnTo>
                <a:lnTo>
                  <a:pt x="8414004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CC35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21495" y="6327647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126492" y="0"/>
                </a:moveTo>
                <a:lnTo>
                  <a:pt x="0" y="0"/>
                </a:lnTo>
                <a:lnTo>
                  <a:pt x="0" y="446531"/>
                </a:lnTo>
                <a:lnTo>
                  <a:pt x="123317" y="325666"/>
                </a:lnTo>
                <a:lnTo>
                  <a:pt x="126492" y="0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9728" y="6512050"/>
            <a:ext cx="327617" cy="2545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31896" y="227152"/>
            <a:ext cx="2680207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B1E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544777"/>
            <a:ext cx="7728915" cy="4302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69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dirty="0"/>
              <a:t>-Office</a:t>
            </a:r>
            <a:r>
              <a:rPr spc="-1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5" dirty="0"/>
              <a:t>Disaster</a:t>
            </a:r>
            <a:r>
              <a:rPr spc="-15" dirty="0"/>
              <a:t> </a:t>
            </a:r>
            <a:r>
              <a:rPr spc="5" dirty="0"/>
              <a:t>Assistance-As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25" dirty="0"/>
              <a:t>4/2/20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11489" y="6291173"/>
            <a:ext cx="189229" cy="169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A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a.gov/paycheckprotection/fin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a.gov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B607B814-B978-AF44-8392-493048142B3E}"/>
              </a:ext>
            </a:extLst>
          </p:cNvPr>
          <p:cNvSpPr txBox="1">
            <a:spLocks/>
          </p:cNvSpPr>
          <p:nvPr/>
        </p:nvSpPr>
        <p:spPr>
          <a:xfrm>
            <a:off x="5165901" y="4535857"/>
            <a:ext cx="3674248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E3CB0E-3643-4085-8FD0-9E5CE8FC0218}"/>
              </a:ext>
            </a:extLst>
          </p:cNvPr>
          <p:cNvSpPr/>
          <p:nvPr/>
        </p:nvSpPr>
        <p:spPr>
          <a:xfrm>
            <a:off x="188435" y="304800"/>
            <a:ext cx="876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Source Sans Pro" panose="020B0503030403020204" pitchFamily="34" charset="0"/>
                <a:ea typeface="Source Sans Pro" panose="020B0503030403020204" pitchFamily="34" charset="0"/>
              </a:rPr>
              <a:t>SMALL BUSINESS PAYCHECK PROTECTION PROGRAM</a:t>
            </a:r>
            <a:endParaRPr lang="en-US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6474" y="938075"/>
            <a:ext cx="8310948" cy="5603457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algn="ctr"/>
            <a:r>
              <a:rPr sz="2400" b="1" i="1" spc="5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What</a:t>
            </a:r>
            <a:r>
              <a:rPr sz="2400" b="1" i="1" spc="-7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  <a:r>
              <a:rPr lang="en-US" sz="2400" b="1" i="1" spc="8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is the Paycheck Protection Program</a:t>
            </a:r>
            <a:r>
              <a:rPr sz="2400" b="1" i="1" spc="75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?</a:t>
            </a:r>
            <a:endParaRPr sz="2400" i="1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 loan offered through participating lenders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Find a lender at </a:t>
            </a: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  <a:hlinkClick r:id="rId2"/>
              </a:rPr>
              <a:t>www.sba.gov/paycheckprotection/find</a:t>
            </a: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 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Designed to provide a direct incentive for small businesses to keep their workers on their payroll</a:t>
            </a:r>
          </a:p>
          <a:p>
            <a:pPr marL="12700" marR="5080"/>
            <a:endParaRPr lang="en-US" sz="16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 algn="ctr"/>
            <a:r>
              <a:rPr lang="en-US" sz="24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What can the funds be used for?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Pay up to 8 weeks of payroll costs, including benefits.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Funds can also be used to pay interest on mortgages, rent, and utilities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/>
            <a:endParaRPr lang="en-US" sz="7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 algn="ctr"/>
            <a:r>
              <a:rPr lang="en-US" sz="24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When can small businesses and sole proprietors apply?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Today! Independent contractors and self-employed individuals can apply beginning April 10</a:t>
            </a:r>
          </a:p>
          <a:p>
            <a:pPr marL="12700" marR="5080"/>
            <a:endParaRPr sz="24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8392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pc="114" dirty="0">
                <a:latin typeface="Source Sans Pro" panose="020B0503030403020204" pitchFamily="34" charset="0"/>
                <a:ea typeface="Source Sans Pro" panose="020B0503030403020204" pitchFamily="34" charset="0"/>
              </a:rPr>
              <a:t>PPP OVERVIEW</a:t>
            </a:r>
            <a:endParaRPr spc="13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871" y="6361277"/>
            <a:ext cx="82550" cy="169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00" spc="-10" dirty="0">
                <a:solidFill>
                  <a:srgbClr val="8A8A8D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066800"/>
            <a:ext cx="8375649" cy="6023059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/>
            <a:r>
              <a:rPr lang="en-US" sz="2800" b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PPP Loan Terms</a:t>
            </a:r>
          </a:p>
          <a:p>
            <a:pPr marL="12700" marR="5080"/>
            <a:endParaRPr lang="en-US" sz="12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Maximum loan amount is $10 million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Interest rate is 1%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First payment deferred for 6 months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Loan maturity is 2 years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No collateral requirements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No personal guarantees required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No borrower or lender fees payable to SBA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Program available through June 30, 2020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/>
            <a:endParaRPr lang="en-US" sz="24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805"/>
              </a:spcBef>
            </a:pPr>
            <a:endParaRPr sz="24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" y="228600"/>
            <a:ext cx="8991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pc="114" dirty="0">
                <a:latin typeface="Source Sans Pro" panose="020B0503030403020204" pitchFamily="34" charset="0"/>
                <a:ea typeface="Source Sans Pro" panose="020B0503030403020204" pitchFamily="34" charset="0"/>
              </a:rPr>
              <a:t>PPP LOAN PROGRAM</a:t>
            </a:r>
            <a:endParaRPr spc="13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871" y="6361277"/>
            <a:ext cx="82550" cy="169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00" spc="-10" dirty="0">
                <a:solidFill>
                  <a:srgbClr val="8A8A8D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B83F3246-25EF-4E2C-908E-F0BDF1137F08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97480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00" y="863204"/>
            <a:ext cx="8001000" cy="6264151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15"/>
              </a:spcBef>
            </a:pPr>
            <a:r>
              <a:rPr lang="en-US" sz="2800" b="1" i="1" spc="5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How will the PPP Loan be forgiven</a:t>
            </a:r>
            <a:r>
              <a:rPr sz="2800" b="1" i="1" spc="75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?</a:t>
            </a:r>
            <a:endParaRPr sz="2800" i="1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Fully forgiven when at least 75% of the funds are used for payroll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Forgiveness is based on the employer maintaining or quickly rehiring employees and maintaining salary levels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endParaRPr lang="en-US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 algn="ctr">
              <a:lnSpc>
                <a:spcPct val="90000"/>
              </a:lnSpc>
              <a:spcBef>
                <a:spcPts val="805"/>
              </a:spcBef>
            </a:pPr>
            <a:r>
              <a:rPr lang="en-US" sz="28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Who is eligible to apply for the PPP?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Small businesses with 500* or fewer employees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Non-profits, veterans’ organizations, and faith-based organizations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Sole proprietorships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Self-employed persons</a:t>
            </a:r>
          </a:p>
          <a:p>
            <a:pPr marL="355600" marR="5080" indent="-342900">
              <a:lnSpc>
                <a:spcPct val="90000"/>
              </a:lnSpc>
              <a:spcBef>
                <a:spcPts val="805"/>
              </a:spcBef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Independent contractors</a:t>
            </a:r>
          </a:p>
          <a:p>
            <a:pPr marL="12700" marR="5080">
              <a:lnSpc>
                <a:spcPct val="90000"/>
              </a:lnSpc>
              <a:spcBef>
                <a:spcPts val="805"/>
              </a:spcBef>
            </a:pPr>
            <a:endParaRPr lang="en-US" sz="24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805"/>
              </a:spcBef>
            </a:pPr>
            <a:endParaRPr sz="24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551" y="228600"/>
            <a:ext cx="898524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pc="114" dirty="0">
                <a:latin typeface="Source Sans Pro" panose="020B0503030403020204" pitchFamily="34" charset="0"/>
                <a:ea typeface="Source Sans Pro" panose="020B0503030403020204" pitchFamily="34" charset="0"/>
              </a:rPr>
              <a:t>PPP LOAN FORGIVENESS</a:t>
            </a:r>
            <a:endParaRPr spc="13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871" y="6361277"/>
            <a:ext cx="82550" cy="169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00" spc="-10" dirty="0">
                <a:solidFill>
                  <a:srgbClr val="8A8A8D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B5371AA3-2FDA-4C52-86E0-06F207605C56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81065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734508"/>
            <a:ext cx="8304021" cy="5557291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/>
            <a:r>
              <a:rPr lang="en-US" sz="2800" b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Borrower will owe money when loan is due if: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Borrower uses loan amount for anything other than payroll costs, mortgage interest, rent, and utility payments over the 8 weeks after receiving the loan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Borrower uses less than 75% of loan amount for payroll costs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Borrower maintains staff and payroll at less than Feb. 15, 2020 levels </a:t>
            </a:r>
          </a:p>
          <a:p>
            <a:pPr marL="12700" marR="5080"/>
            <a:endParaRPr lang="en-US" sz="12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/>
            <a:r>
              <a:rPr lang="en-US" sz="2800" b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To qualify for loan forgiveness: </a:t>
            </a:r>
            <a:endParaRPr lang="en-US" sz="2800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Full-time employee headcount must be maintained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Salaries and wages must be maintained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Borrower has until June 30, 2020 to restore full-time employment and salary levels from any changes made between Feb. 15 and April 26</a:t>
            </a:r>
            <a:endParaRPr sz="24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750" y="228600"/>
            <a:ext cx="883285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pc="114" dirty="0">
                <a:latin typeface="Source Sans Pro" panose="020B0503030403020204" pitchFamily="34" charset="0"/>
                <a:ea typeface="Source Sans Pro" panose="020B0503030403020204" pitchFamily="34" charset="0"/>
              </a:rPr>
              <a:t>PPP LOAN FORGIVENESS DETERMINATION</a:t>
            </a:r>
            <a:endParaRPr spc="13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871" y="6361277"/>
            <a:ext cx="82550" cy="169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00" spc="-10" dirty="0">
                <a:solidFill>
                  <a:srgbClr val="8A8A8D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86A388CA-212D-4E74-94DA-D5CD8CD85BFE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403013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812054"/>
            <a:ext cx="8039861" cy="6080511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 algn="ctr"/>
            <a:r>
              <a:rPr lang="en-US" sz="28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What counts as payroll costs?</a:t>
            </a:r>
          </a:p>
          <a:p>
            <a:pPr marL="12700" marR="5080" algn="ctr"/>
            <a:endParaRPr lang="en-US" sz="1200" b="1" i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Salary, wages, commissions, or tips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Employee benefits including costs for:</a:t>
            </a:r>
          </a:p>
          <a:p>
            <a:pPr marL="12700" marR="5080" defTabSz="396875"/>
            <a:r>
              <a:rPr lang="en-US" sz="2400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	- Vacation, parental, family, medical, or sick leave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Allowance for separation or dismissal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Payments required for the provision of group health care benefits including insurance premiums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Payment of any retirement benefit</a:t>
            </a:r>
          </a:p>
          <a:p>
            <a:pPr marL="355600" marR="5080" indent="-342900">
              <a:buFont typeface="Arial" panose="020B0604020202020204" pitchFamily="34" charset="0"/>
              <a:buChar char="•"/>
            </a:pPr>
            <a:endParaRPr lang="en-US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 algn="ctr"/>
            <a:r>
              <a:rPr lang="en-US" sz="28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What counts as payroll costs for </a:t>
            </a:r>
          </a:p>
          <a:p>
            <a:pPr marL="12700" marR="5080" algn="ctr"/>
            <a:r>
              <a:rPr lang="en-US" sz="2800" b="1" i="1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sole props &amp; independent contractors?</a:t>
            </a:r>
          </a:p>
          <a:p>
            <a:pPr marL="12700" marR="5080" algn="ctr"/>
            <a:endParaRPr lang="en-US" sz="1200" b="1" i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355600" marR="5080" indent="-342900">
              <a:buFont typeface="Arial" panose="020B0604020202020204" pitchFamily="34" charset="0"/>
              <a:buChar char="•"/>
            </a:pPr>
            <a:r>
              <a:rPr lang="en-US" sz="2400" spc="50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Wages, commissions, income, or net earnings from self-employment</a:t>
            </a:r>
          </a:p>
          <a:p>
            <a:pPr marL="12700" marR="5080"/>
            <a:endParaRPr lang="en-US" sz="2400" b="1" spc="5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12700" marR="5080"/>
            <a:endParaRPr sz="24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" y="228600"/>
            <a:ext cx="8991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pc="114" dirty="0">
                <a:latin typeface="Source Sans Pro" panose="020B0503030403020204" pitchFamily="34" charset="0"/>
                <a:ea typeface="Source Sans Pro" panose="020B0503030403020204" pitchFamily="34" charset="0"/>
              </a:rPr>
              <a:t>PPP LOAN PAYROLL COSTS</a:t>
            </a:r>
            <a:endParaRPr spc="13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871" y="6361277"/>
            <a:ext cx="82550" cy="1695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900" spc="-10" dirty="0">
                <a:solidFill>
                  <a:srgbClr val="8A8A8D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84F1DBB7-CF92-4677-A15D-CF745BADB7B7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152726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7152"/>
            <a:ext cx="88392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algn="ctr">
              <a:lnSpc>
                <a:spcPct val="100000"/>
              </a:lnSpc>
              <a:spcBef>
                <a:spcPts val="105"/>
              </a:spcBef>
            </a:pPr>
            <a:r>
              <a:rPr spc="5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Any</a:t>
            </a:r>
            <a:r>
              <a:rPr spc="-325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spc="10" dirty="0">
                <a:latin typeface="Source Sans Pro" panose="020B0503030403020204" pitchFamily="34" charset="0"/>
                <a:ea typeface="Source Sans Pro" panose="020B0503030403020204" pitchFamily="34" charset="0"/>
              </a:rPr>
              <a:t>Questions?</a:t>
            </a:r>
          </a:p>
        </p:txBody>
      </p:sp>
      <p:sp>
        <p:nvSpPr>
          <p:cNvPr id="3" name="object 3"/>
          <p:cNvSpPr/>
          <p:nvPr/>
        </p:nvSpPr>
        <p:spPr>
          <a:xfrm>
            <a:off x="2675632" y="1295400"/>
            <a:ext cx="3492251" cy="27912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5"/>
              </a:spcBef>
            </a:pPr>
            <a:fld id="{81D60167-4931-47E6-BA6A-407CBD079E47}" type="slidenum">
              <a:rPr spc="-10" dirty="0"/>
              <a:t>7</a:t>
            </a:fld>
            <a:endParaRPr spc="-1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018894-5656-4D51-B877-A268BB244BE3}"/>
              </a:ext>
            </a:extLst>
          </p:cNvPr>
          <p:cNvSpPr txBox="1"/>
          <p:nvPr/>
        </p:nvSpPr>
        <p:spPr>
          <a:xfrm>
            <a:off x="0" y="436501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For more information on </a:t>
            </a:r>
          </a:p>
          <a:p>
            <a:pPr marL="374015" algn="ctr">
              <a:lnSpc>
                <a:spcPct val="100000"/>
              </a:lnSpc>
            </a:pPr>
            <a:r>
              <a:rPr lang="en-US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SBA’s emergency capital programs visit: </a:t>
            </a:r>
            <a:endParaRPr lang="en-US" sz="2800" u="heavy" spc="70" dirty="0">
              <a:solidFill>
                <a:srgbClr val="0000FF"/>
              </a:solidFill>
              <a:uFill>
                <a:solidFill>
                  <a:srgbClr val="000000"/>
                </a:solidFill>
              </a:uFill>
              <a:latin typeface="Source Sans Pro" panose="020B0503030403020204" pitchFamily="34" charset="0"/>
              <a:ea typeface="Source Sans Pro" panose="020B0503030403020204" pitchFamily="34" charset="0"/>
              <a:cs typeface="Calibri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74015" algn="ctr">
              <a:lnSpc>
                <a:spcPct val="100000"/>
              </a:lnSpc>
            </a:pPr>
            <a:r>
              <a:rPr lang="en-US" sz="2800" b="1" u="sng" spc="7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www.sba.gov/</a:t>
            </a:r>
            <a:r>
              <a:rPr lang="en-US" sz="2800" b="1" u="sng" spc="7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coronavirus</a:t>
            </a:r>
            <a:endParaRPr lang="en-US" sz="2400" dirty="0"/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47C1480A-4B1F-4954-B53E-7DAB3991F158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091433" y="6410655"/>
            <a:ext cx="2924810" cy="1494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5"/>
              </a:spcBef>
            </a:pPr>
            <a:r>
              <a:rPr spc="10" dirty="0"/>
              <a:t>U.S.</a:t>
            </a:r>
            <a:r>
              <a:rPr spc="-35" dirty="0"/>
              <a:t> </a:t>
            </a:r>
            <a:r>
              <a:rPr spc="30" dirty="0"/>
              <a:t>Small</a:t>
            </a:r>
            <a:r>
              <a:rPr spc="-50" dirty="0"/>
              <a:t> </a:t>
            </a:r>
            <a:r>
              <a:rPr spc="15" dirty="0"/>
              <a:t>Business</a:t>
            </a:r>
            <a:r>
              <a:rPr spc="-15" dirty="0"/>
              <a:t> </a:t>
            </a:r>
            <a:r>
              <a:rPr lang="en-US" dirty="0"/>
              <a:t>Administration</a:t>
            </a:r>
            <a:endParaRPr spc="-2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393404488E9D40A9437BA26A1FFD2A" ma:contentTypeVersion="12" ma:contentTypeDescription="Create a new document." ma:contentTypeScope="" ma:versionID="21689d3d3bc9eaafa5f1782c35a5dd18">
  <xsd:schema xmlns:xsd="http://www.w3.org/2001/XMLSchema" xmlns:xs="http://www.w3.org/2001/XMLSchema" xmlns:p="http://schemas.microsoft.com/office/2006/metadata/properties" xmlns:ns1="http://schemas.microsoft.com/sharepoint/v3" xmlns:ns3="d4c01954-4ccc-420d-8ac6-a6bde80f9537" targetNamespace="http://schemas.microsoft.com/office/2006/metadata/properties" ma:root="true" ma:fieldsID="ad39b99d45865b1931bcd2846e56d8ad" ns1:_="" ns3:_="">
    <xsd:import namespace="http://schemas.microsoft.com/sharepoint/v3"/>
    <xsd:import namespace="d4c01954-4ccc-420d-8ac6-a6bde80f95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01954-4ccc-420d-8ac6-a6bde80f95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CEF5656-C40A-4A73-83DC-276C8D3582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c01954-4ccc-420d-8ac6-a6bde80f9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099302-485C-46A7-8CD4-C50BC7EAA7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BC462B-1D0E-4C93-A0E7-FC1789F37BE2}">
  <ds:schemaRefs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d4c01954-4ccc-420d-8ac6-a6bde80f9537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431</Words>
  <Application>Microsoft Office PowerPoint</Application>
  <PresentationFormat>On-screen Show (4:3)</PresentationFormat>
  <Paragraphs>85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Source Sans Pro</vt:lpstr>
      <vt:lpstr>Office Theme</vt:lpstr>
      <vt:lpstr>PowerPoint Presentation</vt:lpstr>
      <vt:lpstr>PPP OVERVIEW</vt:lpstr>
      <vt:lpstr>PPP LOAN PROGRAM</vt:lpstr>
      <vt:lpstr>PPP LOAN FORGIVENESS</vt:lpstr>
      <vt:lpstr>PPP LOAN FORGIVENESS DETERMINATION</vt:lpstr>
      <vt:lpstr>PPP LOAN PAYROLL COSTS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Sonia R.</dc:creator>
  <cp:lastModifiedBy>McGavisk, Marcia</cp:lastModifiedBy>
  <cp:revision>13</cp:revision>
  <dcterms:created xsi:type="dcterms:W3CDTF">2020-04-05T18:43:36Z</dcterms:created>
  <dcterms:modified xsi:type="dcterms:W3CDTF">2020-04-07T18:11:17Z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2020-04-03T00:00:00Z</vt:filetime>
  </property>
  <property fmtid="{D5CDD505-2E9C-101B-9397-08002B2CF9AE}" pid="3" name="LastSaved">
    <vt:filetime>2020-04-05T00:00:00Z</vt:filetime>
  </property>
  <property fmtid="{D5CDD505-2E9C-101B-9397-08002B2CF9AE}" pid="4" name="ContentTypeId">
    <vt:lpwstr>0x0101005E393404488E9D40A9437BA26A1FFD2A</vt:lpwstr>
  </property>
</Properties>
</file>