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94" r:id="rId5"/>
    <p:sldId id="257" r:id="rId6"/>
    <p:sldId id="258" r:id="rId7"/>
    <p:sldId id="259" r:id="rId8"/>
    <p:sldId id="295" r:id="rId9"/>
    <p:sldId id="296" r:id="rId10"/>
    <p:sldId id="260" r:id="rId11"/>
    <p:sldId id="261" r:id="rId12"/>
    <p:sldId id="262" r:id="rId13"/>
    <p:sldId id="263" r:id="rId14"/>
    <p:sldId id="275" r:id="rId15"/>
    <p:sldId id="279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7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C8CB7-A67E-492F-9B46-9A876F9E0C4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7210-9EE5-4D79-8B2E-8C9297E4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dirty="0"/>
              <a:t>-Office</a:t>
            </a:r>
            <a:r>
              <a:rPr spc="-1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Disaster</a:t>
            </a:r>
            <a:r>
              <a:rPr spc="-15" dirty="0"/>
              <a:t> </a:t>
            </a:r>
            <a:r>
              <a:rPr spc="5" dirty="0"/>
              <a:t>Assistance-As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4/2/20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1E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dirty="0"/>
              <a:t>-Office</a:t>
            </a:r>
            <a:r>
              <a:rPr spc="-1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Disaster</a:t>
            </a:r>
            <a:r>
              <a:rPr spc="-15" dirty="0"/>
              <a:t> </a:t>
            </a:r>
            <a:r>
              <a:rPr spc="5" dirty="0"/>
              <a:t>Assistance-As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4/2/20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1E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dirty="0"/>
              <a:t>-Office</a:t>
            </a:r>
            <a:r>
              <a:rPr spc="-1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Disaster</a:t>
            </a:r>
            <a:r>
              <a:rPr spc="-15" dirty="0"/>
              <a:t> </a:t>
            </a:r>
            <a:r>
              <a:rPr spc="5" dirty="0"/>
              <a:t>Assistance-As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4/2/20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1E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dirty="0"/>
              <a:t>-Office</a:t>
            </a:r>
            <a:r>
              <a:rPr spc="-1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Disaster</a:t>
            </a:r>
            <a:r>
              <a:rPr spc="-15" dirty="0"/>
              <a:t> </a:t>
            </a:r>
            <a:r>
              <a:rPr spc="5" dirty="0"/>
              <a:t>Assistance-As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4/2/20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dirty="0"/>
              <a:t>-Office</a:t>
            </a:r>
            <a:r>
              <a:rPr spc="-1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Disaster</a:t>
            </a:r>
            <a:r>
              <a:rPr spc="-15" dirty="0"/>
              <a:t> </a:t>
            </a:r>
            <a:r>
              <a:rPr spc="5" dirty="0"/>
              <a:t>Assistance-As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4/2/20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2504" y="83819"/>
            <a:ext cx="8699500" cy="127000"/>
          </a:xfrm>
          <a:custGeom>
            <a:avLst/>
            <a:gdLst/>
            <a:ahLst/>
            <a:cxnLst/>
            <a:rect l="l" t="t" r="r" b="b"/>
            <a:pathLst>
              <a:path w="8699500" h="127000">
                <a:moveTo>
                  <a:pt x="0" y="126492"/>
                </a:moveTo>
                <a:lnTo>
                  <a:pt x="8698991" y="126492"/>
                </a:lnTo>
                <a:lnTo>
                  <a:pt x="86989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003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21495" y="83819"/>
            <a:ext cx="127000" cy="330835"/>
          </a:xfrm>
          <a:custGeom>
            <a:avLst/>
            <a:gdLst/>
            <a:ahLst/>
            <a:cxnLst/>
            <a:rect l="l" t="t" r="r" b="b"/>
            <a:pathLst>
              <a:path w="127000" h="330834">
                <a:moveTo>
                  <a:pt x="0" y="330707"/>
                </a:moveTo>
                <a:lnTo>
                  <a:pt x="126492" y="330707"/>
                </a:lnTo>
                <a:lnTo>
                  <a:pt x="126492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003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6011" y="83819"/>
            <a:ext cx="127000" cy="330835"/>
          </a:xfrm>
          <a:custGeom>
            <a:avLst/>
            <a:gdLst/>
            <a:ahLst/>
            <a:cxnLst/>
            <a:rect l="l" t="t" r="r" b="b"/>
            <a:pathLst>
              <a:path w="127000" h="330834">
                <a:moveTo>
                  <a:pt x="0" y="330707"/>
                </a:moveTo>
                <a:lnTo>
                  <a:pt x="126492" y="330707"/>
                </a:lnTo>
                <a:lnTo>
                  <a:pt x="126492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003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7491" y="6646164"/>
            <a:ext cx="8414385" cy="127000"/>
          </a:xfrm>
          <a:custGeom>
            <a:avLst/>
            <a:gdLst/>
            <a:ahLst/>
            <a:cxnLst/>
            <a:rect l="l" t="t" r="r" b="b"/>
            <a:pathLst>
              <a:path w="8414385" h="127000">
                <a:moveTo>
                  <a:pt x="0" y="126491"/>
                </a:moveTo>
                <a:lnTo>
                  <a:pt x="8414004" y="126491"/>
                </a:lnTo>
                <a:lnTo>
                  <a:pt x="8414004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CC3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21495" y="6327647"/>
            <a:ext cx="127000" cy="447040"/>
          </a:xfrm>
          <a:custGeom>
            <a:avLst/>
            <a:gdLst/>
            <a:ahLst/>
            <a:cxnLst/>
            <a:rect l="l" t="t" r="r" b="b"/>
            <a:pathLst>
              <a:path w="127000" h="447040">
                <a:moveTo>
                  <a:pt x="126492" y="0"/>
                </a:moveTo>
                <a:lnTo>
                  <a:pt x="0" y="0"/>
                </a:lnTo>
                <a:lnTo>
                  <a:pt x="0" y="446531"/>
                </a:lnTo>
                <a:lnTo>
                  <a:pt x="123317" y="325666"/>
                </a:lnTo>
                <a:lnTo>
                  <a:pt x="126492" y="0"/>
                </a:lnTo>
                <a:close/>
              </a:path>
            </a:pathLst>
          </a:custGeom>
          <a:solidFill>
            <a:srgbClr val="003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728" y="6512050"/>
            <a:ext cx="327617" cy="254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1896" y="227152"/>
            <a:ext cx="2680207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B1E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544777"/>
            <a:ext cx="7728915" cy="430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6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dirty="0"/>
              <a:t>-Office</a:t>
            </a:r>
            <a:r>
              <a:rPr spc="-1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Disaster</a:t>
            </a:r>
            <a:r>
              <a:rPr spc="-15" dirty="0"/>
              <a:t> </a:t>
            </a:r>
            <a:r>
              <a:rPr spc="5" dirty="0"/>
              <a:t>Assistance-As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4/2/20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1489" y="6291173"/>
            <a:ext cx="189229" cy="16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A8A8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ssbdc.org/" TargetMode="External"/><Relationship Id="rId2" Type="http://schemas.openxmlformats.org/officeDocument/2006/relationships/hyperlink" Target="https://www.sba.gov/local-assistan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lera.be/en/picto/detail/19809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relief.sba.gov/#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covid19relief.sba.gov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sastercustomerservice@sba.gov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607B814-B978-AF44-8392-493048142B3E}"/>
              </a:ext>
            </a:extLst>
          </p:cNvPr>
          <p:cNvSpPr txBox="1">
            <a:spLocks/>
          </p:cNvSpPr>
          <p:nvPr/>
        </p:nvSpPr>
        <p:spPr>
          <a:xfrm>
            <a:off x="5165901" y="4535857"/>
            <a:ext cx="3674248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3CB0E-3643-4085-8FD0-9E5CE8FC0218}"/>
              </a:ext>
            </a:extLst>
          </p:cNvPr>
          <p:cNvSpPr/>
          <p:nvPr/>
        </p:nvSpPr>
        <p:spPr>
          <a:xfrm>
            <a:off x="495300" y="381000"/>
            <a:ext cx="815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Economic Injury Disaster Loans</a:t>
            </a:r>
          </a:p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For </a:t>
            </a:r>
            <a:r>
              <a: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Coronavirus/COVID-19 Related Economic Disruptions</a:t>
            </a: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839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Assistance</a:t>
            </a:r>
            <a:r>
              <a:rPr spc="-28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8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spc="-27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</a:t>
            </a:r>
            <a:r>
              <a:rPr lang="en-US" spc="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Resource</a:t>
            </a:r>
            <a:r>
              <a:rPr spc="-26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Partners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1489" y="6291173"/>
            <a:ext cx="189865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10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655" y="1066800"/>
            <a:ext cx="8228699" cy="45300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Free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assistance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with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reconstructing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financial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records,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preparing  financial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statements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submitting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application is available 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from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any </a:t>
            </a:r>
            <a:r>
              <a:rPr sz="2200" spc="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of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SBA’s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partners: </a:t>
            </a:r>
            <a:endParaRPr lang="en-US" sz="2200" spc="1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2200" spc="1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200" spc="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Development Centers 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(SBDCs) </a:t>
            </a:r>
            <a:endParaRPr lang="en-US" sz="2200" spc="4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200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SCORE</a:t>
            </a:r>
            <a:endParaRPr lang="en-US" sz="2200" spc="5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200" spc="-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Women’s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Centers </a:t>
            </a:r>
            <a:r>
              <a:rPr sz="2200" spc="-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(WBC)</a:t>
            </a:r>
            <a:endParaRPr lang="en-US" sz="2200" spc="5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200" spc="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Veteran’s</a:t>
            </a:r>
            <a:r>
              <a:rPr lang="en-US" sz="2200" spc="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Outreach</a:t>
            </a:r>
            <a:r>
              <a:rPr sz="2200" spc="-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Centers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endParaRPr lang="en-US" sz="2200" spc="4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2200" spc="3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nearest </a:t>
            </a:r>
            <a:r>
              <a:rPr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office,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visit</a:t>
            </a:r>
            <a:r>
              <a:rPr sz="22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sz="2200" u="sng" spc="25" dirty="0">
                <a:solidFill>
                  <a:srgbClr val="007CBB"/>
                </a:solidFill>
                <a:uFill>
                  <a:solidFill>
                    <a:srgbClr val="007CBB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hlinkClick r:id="rId2"/>
              </a:rPr>
              <a:t>https://www.sba.gov/local-assistance </a:t>
            </a:r>
            <a:r>
              <a:rPr sz="2200" spc="25" dirty="0">
                <a:solidFill>
                  <a:srgbClr val="007CB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endParaRPr lang="en-US" sz="2200" spc="25" dirty="0">
              <a:solidFill>
                <a:srgbClr val="007CB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2200" spc="25" dirty="0">
              <a:solidFill>
                <a:srgbClr val="007CB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</a:t>
            </a:r>
            <a:r>
              <a:rPr sz="2200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sz="2200" spc="-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nearest</a:t>
            </a:r>
            <a:r>
              <a:rPr sz="2200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</a:t>
            </a:r>
            <a:r>
              <a:rPr sz="2200" spc="-2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</a:t>
            </a:r>
            <a:r>
              <a:rPr sz="2200" spc="-8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Development</a:t>
            </a:r>
            <a:r>
              <a:rPr sz="2200" spc="-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Centers</a:t>
            </a:r>
            <a:r>
              <a:rPr sz="2200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(SBDC),</a:t>
            </a:r>
            <a:r>
              <a:rPr sz="2200" spc="-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visit:</a:t>
            </a:r>
            <a:endParaRPr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u="sng" spc="25" dirty="0">
                <a:solidFill>
                  <a:srgbClr val="007CBB"/>
                </a:solidFill>
                <a:uFill>
                  <a:solidFill>
                    <a:srgbClr val="007CBB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hlinkClick r:id="rId3"/>
              </a:rPr>
              <a:t>https://americassbdc.org</a:t>
            </a:r>
            <a:endParaRPr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887462A-024D-42EC-807C-157424C94E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598676"/>
            <a:ext cx="8238743" cy="450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201" y="1588769"/>
            <a:ext cx="8258809" cy="4526280"/>
          </a:xfrm>
          <a:custGeom>
            <a:avLst/>
            <a:gdLst/>
            <a:ahLst/>
            <a:cxnLst/>
            <a:rect l="l" t="t" r="r" b="b"/>
            <a:pathLst>
              <a:path w="8258809" h="4526280">
                <a:moveTo>
                  <a:pt x="0" y="4526280"/>
                </a:moveTo>
                <a:lnTo>
                  <a:pt x="8258556" y="4526280"/>
                </a:lnTo>
                <a:lnTo>
                  <a:pt x="8258556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19812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37743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DCF5ED3C-9778-47A3-B8E4-98282FF60F5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791" y="1676400"/>
            <a:ext cx="8324612" cy="36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025" y="1657350"/>
            <a:ext cx="8728075" cy="3677920"/>
          </a:xfrm>
          <a:custGeom>
            <a:avLst/>
            <a:gdLst/>
            <a:ahLst/>
            <a:cxnLst/>
            <a:rect l="l" t="t" r="r" b="b"/>
            <a:pathLst>
              <a:path w="8728075" h="3677920">
                <a:moveTo>
                  <a:pt x="0" y="3677412"/>
                </a:moveTo>
                <a:lnTo>
                  <a:pt x="8727948" y="3677412"/>
                </a:lnTo>
                <a:lnTo>
                  <a:pt x="8727948" y="0"/>
                </a:lnTo>
                <a:lnTo>
                  <a:pt x="0" y="0"/>
                </a:lnTo>
                <a:lnTo>
                  <a:pt x="0" y="3677412"/>
                </a:lnTo>
                <a:close/>
              </a:path>
            </a:pathLst>
          </a:custGeom>
          <a:ln w="38100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63652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0BECD614-4EE7-4A1D-8499-E1D0B70961B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59" y="685800"/>
            <a:ext cx="8298180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381" y="671322"/>
            <a:ext cx="8327390" cy="5288280"/>
          </a:xfrm>
          <a:custGeom>
            <a:avLst/>
            <a:gdLst/>
            <a:ahLst/>
            <a:cxnLst/>
            <a:rect l="l" t="t" r="r" b="b"/>
            <a:pathLst>
              <a:path w="8327390" h="5288280">
                <a:moveTo>
                  <a:pt x="0" y="5288280"/>
                </a:moveTo>
                <a:lnTo>
                  <a:pt x="8327135" y="5288280"/>
                </a:lnTo>
                <a:lnTo>
                  <a:pt x="8327135" y="0"/>
                </a:lnTo>
                <a:lnTo>
                  <a:pt x="0" y="0"/>
                </a:lnTo>
                <a:lnTo>
                  <a:pt x="0" y="5288280"/>
                </a:lnTo>
                <a:close/>
              </a:path>
            </a:pathLst>
          </a:custGeom>
          <a:ln w="28956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12120694-5BF0-4D7A-8388-F07B8F8C60D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1730528"/>
            <a:ext cx="8025383" cy="4464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258" y="1655826"/>
            <a:ext cx="8063865" cy="4558665"/>
          </a:xfrm>
          <a:custGeom>
            <a:avLst/>
            <a:gdLst/>
            <a:ahLst/>
            <a:cxnLst/>
            <a:rect l="l" t="t" r="r" b="b"/>
            <a:pathLst>
              <a:path w="8063865" h="4558665">
                <a:moveTo>
                  <a:pt x="0" y="4558284"/>
                </a:moveTo>
                <a:lnTo>
                  <a:pt x="8063483" y="4558284"/>
                </a:lnTo>
                <a:lnTo>
                  <a:pt x="8063483" y="0"/>
                </a:lnTo>
                <a:lnTo>
                  <a:pt x="0" y="0"/>
                </a:lnTo>
                <a:lnTo>
                  <a:pt x="0" y="455828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98704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38C5390D-BBB4-4BAC-8015-8A3188F270A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21" y="1805939"/>
            <a:ext cx="7906973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669" y="1791461"/>
            <a:ext cx="8328659" cy="4061460"/>
          </a:xfrm>
          <a:custGeom>
            <a:avLst/>
            <a:gdLst/>
            <a:ahLst/>
            <a:cxnLst/>
            <a:rect l="l" t="t" r="r" b="b"/>
            <a:pathLst>
              <a:path w="8328659" h="4061460">
                <a:moveTo>
                  <a:pt x="0" y="4061460"/>
                </a:moveTo>
                <a:lnTo>
                  <a:pt x="8328659" y="4061460"/>
                </a:lnTo>
                <a:lnTo>
                  <a:pt x="8328659" y="0"/>
                </a:lnTo>
                <a:lnTo>
                  <a:pt x="0" y="0"/>
                </a:lnTo>
                <a:lnTo>
                  <a:pt x="0" y="4061460"/>
                </a:lnTo>
                <a:close/>
              </a:path>
            </a:pathLst>
          </a:custGeom>
          <a:ln w="28956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98704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0C5AF294-F91E-4067-AF86-D5551048262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4" y="1517903"/>
            <a:ext cx="7699223" cy="445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637" y="1503425"/>
            <a:ext cx="8079105" cy="4483735"/>
          </a:xfrm>
          <a:custGeom>
            <a:avLst/>
            <a:gdLst/>
            <a:ahLst/>
            <a:cxnLst/>
            <a:rect l="l" t="t" r="r" b="b"/>
            <a:pathLst>
              <a:path w="8079105" h="4483735">
                <a:moveTo>
                  <a:pt x="0" y="4483608"/>
                </a:moveTo>
                <a:lnTo>
                  <a:pt x="8078723" y="4483608"/>
                </a:lnTo>
                <a:lnTo>
                  <a:pt x="8078723" y="0"/>
                </a:lnTo>
                <a:lnTo>
                  <a:pt x="0" y="0"/>
                </a:lnTo>
                <a:lnTo>
                  <a:pt x="0" y="4483608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28600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42A95326-7443-4AC4-954A-98E08869F9F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64" y="1676400"/>
            <a:ext cx="8648826" cy="396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288036"/>
            <a:ext cx="8299704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729EA914-A8CE-4F84-9CE0-B651A9E7251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8" y="2066554"/>
            <a:ext cx="8071104" cy="2883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969" y="2026157"/>
            <a:ext cx="8100059" cy="2938780"/>
          </a:xfrm>
          <a:custGeom>
            <a:avLst/>
            <a:gdLst/>
            <a:ahLst/>
            <a:cxnLst/>
            <a:rect l="l" t="t" r="r" b="b"/>
            <a:pathLst>
              <a:path w="8100059" h="2938779">
                <a:moveTo>
                  <a:pt x="0" y="2938272"/>
                </a:moveTo>
                <a:lnTo>
                  <a:pt x="8100059" y="2938272"/>
                </a:lnTo>
                <a:lnTo>
                  <a:pt x="8100059" y="0"/>
                </a:lnTo>
                <a:lnTo>
                  <a:pt x="0" y="0"/>
                </a:lnTo>
                <a:lnTo>
                  <a:pt x="0" y="2938272"/>
                </a:lnTo>
                <a:close/>
              </a:path>
            </a:pathLst>
          </a:custGeom>
          <a:ln w="28956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63652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BBDE612E-21A5-4913-8463-AB35764F0AE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247" y="1810512"/>
            <a:ext cx="6905153" cy="393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730" y="1796033"/>
            <a:ext cx="7368540" cy="3967479"/>
          </a:xfrm>
          <a:custGeom>
            <a:avLst/>
            <a:gdLst/>
            <a:ahLst/>
            <a:cxnLst/>
            <a:rect l="l" t="t" r="r" b="b"/>
            <a:pathLst>
              <a:path w="7368540" h="3967479">
                <a:moveTo>
                  <a:pt x="0" y="3966972"/>
                </a:moveTo>
                <a:lnTo>
                  <a:pt x="7368540" y="3966972"/>
                </a:lnTo>
                <a:lnTo>
                  <a:pt x="7368540" y="0"/>
                </a:lnTo>
                <a:lnTo>
                  <a:pt x="0" y="0"/>
                </a:lnTo>
                <a:lnTo>
                  <a:pt x="0" y="3966972"/>
                </a:lnTo>
                <a:close/>
              </a:path>
            </a:pathLst>
          </a:custGeom>
          <a:ln w="28956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623" y="298704"/>
            <a:ext cx="8302752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32E22AC2-1DB3-4B57-94B9-C74BF24250A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08914"/>
            <a:ext cx="8839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SBA’s</a:t>
            </a:r>
            <a:r>
              <a:rPr sz="2800"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800"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Disaster</a:t>
            </a:r>
            <a:r>
              <a:rPr sz="2800" spc="-1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800"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Declaration</a:t>
            </a:r>
            <a:r>
              <a:rPr sz="2800"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800" spc="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Makes</a:t>
            </a:r>
            <a:r>
              <a:rPr sz="2800"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800" spc="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57300" y="4161299"/>
            <a:ext cx="21727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i="1" spc="-55" dirty="0">
                <a:solidFill>
                  <a:srgbClr val="1B1E29"/>
                </a:solidFill>
                <a:latin typeface="Trebuchet MS"/>
                <a:cs typeface="Trebuchet MS"/>
              </a:rPr>
              <a:t>SBA </a:t>
            </a:r>
            <a:r>
              <a:rPr sz="1100" b="1" i="1" spc="-55" dirty="0">
                <a:solidFill>
                  <a:srgbClr val="1B1E29"/>
                </a:solidFill>
                <a:latin typeface="Trebuchet MS"/>
                <a:cs typeface="Trebuchet MS"/>
              </a:rPr>
              <a:t>Administrator </a:t>
            </a:r>
            <a:r>
              <a:rPr sz="1100" b="1" i="1" spc="-50" dirty="0">
                <a:solidFill>
                  <a:srgbClr val="1B1E29"/>
                </a:solidFill>
                <a:latin typeface="Trebuchet MS"/>
                <a:cs typeface="Trebuchet MS"/>
              </a:rPr>
              <a:t>Jovita</a:t>
            </a:r>
            <a:r>
              <a:rPr sz="1100" b="1" i="1" spc="-254" dirty="0">
                <a:solidFill>
                  <a:srgbClr val="1B1E29"/>
                </a:solidFill>
                <a:latin typeface="Trebuchet MS"/>
                <a:cs typeface="Trebuchet MS"/>
              </a:rPr>
              <a:t> </a:t>
            </a:r>
            <a:r>
              <a:rPr sz="1100" b="1" i="1" spc="-55" dirty="0">
                <a:solidFill>
                  <a:srgbClr val="1B1E29"/>
                </a:solidFill>
                <a:latin typeface="Trebuchet MS"/>
                <a:cs typeface="Trebuchet MS"/>
              </a:rPr>
              <a:t>Carranza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1193" y="1219200"/>
            <a:ext cx="2310407" cy="283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9692" y="1338555"/>
            <a:ext cx="2150363" cy="2726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0642" y="1322044"/>
            <a:ext cx="2188845" cy="2726690"/>
          </a:xfrm>
          <a:custGeom>
            <a:avLst/>
            <a:gdLst/>
            <a:ahLst/>
            <a:cxnLst/>
            <a:rect l="l" t="t" r="r" b="b"/>
            <a:pathLst>
              <a:path w="2188845" h="2726690">
                <a:moveTo>
                  <a:pt x="0" y="2726435"/>
                </a:moveTo>
                <a:lnTo>
                  <a:pt x="2188463" y="2726435"/>
                </a:lnTo>
                <a:lnTo>
                  <a:pt x="2188463" y="0"/>
                </a:lnTo>
                <a:lnTo>
                  <a:pt x="0" y="0"/>
                </a:lnTo>
                <a:lnTo>
                  <a:pt x="0" y="272643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" y="1295400"/>
            <a:ext cx="6038554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</a:t>
            </a:r>
            <a:r>
              <a:rPr sz="2200" b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Administrator</a:t>
            </a:r>
            <a:r>
              <a:rPr sz="2200" b="1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7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Jovita</a:t>
            </a:r>
            <a:r>
              <a:rPr sz="2200" b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Carranza</a:t>
            </a:r>
            <a:r>
              <a:rPr sz="2200" b="1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announced</a:t>
            </a:r>
            <a:r>
              <a:rPr sz="2200" b="1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 </a:t>
            </a:r>
            <a:r>
              <a:rPr sz="2200" b="1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President’s </a:t>
            </a:r>
            <a:r>
              <a:rPr sz="2200" b="1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Emergency </a:t>
            </a:r>
            <a:r>
              <a:rPr sz="2200" b="1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Declaration</a:t>
            </a:r>
            <a:r>
              <a:rPr sz="2200" b="1" spc="-3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b="1" spc="-3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sz="2200" b="1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expeditiously  provide </a:t>
            </a:r>
            <a:r>
              <a:rPr sz="2200" b="1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capital </a:t>
            </a:r>
            <a:r>
              <a:rPr sz="2200" b="1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sz="2200" b="1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financially </a:t>
            </a:r>
            <a:r>
              <a:rPr sz="2200" b="1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distressed </a:t>
            </a:r>
            <a:r>
              <a:rPr sz="2200" b="1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</a:t>
            </a:r>
            <a:r>
              <a:rPr lang="en-US" sz="2200" b="1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affected</a:t>
            </a:r>
            <a:r>
              <a:rPr sz="2200" b="1" spc="-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by</a:t>
            </a:r>
            <a:r>
              <a:rPr sz="2200" b="1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sz="2200" b="1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Coronavirus</a:t>
            </a:r>
            <a:r>
              <a:rPr sz="2200" b="1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-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(COVID-19)</a:t>
            </a:r>
            <a:r>
              <a:rPr sz="2200" b="1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pandemic</a:t>
            </a:r>
            <a:r>
              <a:rPr lang="en-US" sz="2200" b="1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through the Economic Injury Disaster Loan (EIDL) program</a:t>
            </a:r>
            <a:r>
              <a:rPr sz="2200" b="1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.</a:t>
            </a:r>
            <a:endParaRPr sz="2200" b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8693277" y="628934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87A6AA-530E-4C91-BB20-494D4DF581DD}"/>
              </a:ext>
            </a:extLst>
          </p:cNvPr>
          <p:cNvSpPr/>
          <p:nvPr/>
        </p:nvSpPr>
        <p:spPr>
          <a:xfrm>
            <a:off x="228600" y="609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pc="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Available</a:t>
            </a:r>
            <a:r>
              <a:rPr lang="en-US" sz="2400" b="1" i="1" spc="-10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i="1" spc="55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Due</a:t>
            </a:r>
            <a:r>
              <a:rPr lang="en-US" sz="2400" b="1" i="1" spc="-1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i="1" spc="8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</a:t>
            </a:r>
            <a:r>
              <a:rPr lang="en-US" sz="2400" b="1" i="1" spc="-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i="1" spc="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</a:t>
            </a:r>
            <a:r>
              <a:rPr lang="en-US" sz="2400" b="1" i="1" spc="-1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i="1"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Coronavirus</a:t>
            </a:r>
            <a:r>
              <a:rPr lang="en-US" sz="2400" b="1" i="1" spc="-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i="1" spc="65" dirty="0">
                <a:latin typeface="Source Sans Pro" panose="020B0503030403020204" pitchFamily="34" charset="0"/>
                <a:ea typeface="Source Sans Pro" panose="020B0503030403020204" pitchFamily="34" charset="0"/>
              </a:rPr>
              <a:t>(COVID-19)</a:t>
            </a:r>
            <a:endParaRPr lang="en-US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E7696-B978-4E09-B9E0-31CEB62AEDF4}"/>
              </a:ext>
            </a:extLst>
          </p:cNvPr>
          <p:cNvSpPr/>
          <p:nvPr/>
        </p:nvSpPr>
        <p:spPr>
          <a:xfrm>
            <a:off x="368173" y="3693855"/>
            <a:ext cx="614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Since</a:t>
            </a:r>
            <a:r>
              <a:rPr lang="en-US" sz="2000" b="1" spc="-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-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March</a:t>
            </a:r>
            <a:r>
              <a:rPr lang="en-US" sz="2000" b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17,</a:t>
            </a:r>
            <a:r>
              <a:rPr lang="en-US" sz="2000" b="1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</a:t>
            </a:r>
            <a:r>
              <a:rPr lang="en-US" sz="2000" b="1" spc="-7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has</a:t>
            </a:r>
            <a:r>
              <a:rPr lang="en-US" sz="2000" b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</a:t>
            </a:r>
            <a:r>
              <a:rPr lang="en-US" sz="2000" b="1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eclared</a:t>
            </a:r>
            <a:r>
              <a:rPr lang="en-US" sz="2000" b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all</a:t>
            </a:r>
            <a:r>
              <a:rPr lang="en-US" sz="2000" b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states</a:t>
            </a:r>
            <a:r>
              <a:rPr lang="en-US" sz="2000" b="1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</a:t>
            </a:r>
            <a:r>
              <a:rPr lang="en-US" sz="2000" b="1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territories</a:t>
            </a:r>
            <a:r>
              <a:rPr lang="en-US" sz="2000" b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eligible</a:t>
            </a:r>
            <a:r>
              <a:rPr lang="en-US" sz="2000" b="1" spc="-8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000" b="1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</a:t>
            </a:r>
            <a:r>
              <a:rPr lang="en-US" sz="2000" b="1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EIDL</a:t>
            </a:r>
            <a:r>
              <a:rPr lang="en-US" sz="2000" b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assistance:</a:t>
            </a:r>
            <a:endParaRPr lang="en-US" sz="2000" b="1" spc="4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354CEB-F9B8-4893-ABB7-D1724C568E51}"/>
              </a:ext>
            </a:extLst>
          </p:cNvPr>
          <p:cNvSpPr/>
          <p:nvPr/>
        </p:nvSpPr>
        <p:spPr>
          <a:xfrm>
            <a:off x="407181" y="4517696"/>
            <a:ext cx="8442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1-year deferment on Economic Injury Disaster Loans provided </a:t>
            </a:r>
          </a:p>
          <a:p>
            <a:pPr marL="396875">
              <a:lnSpc>
                <a:spcPct val="100000"/>
              </a:lnSpc>
            </a:pPr>
            <a:r>
              <a:rPr lang="en-US" sz="20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due to COVID-19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Automatic deferment of previous disaster loans for homeowners and businesses through 2020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6-month deferment on current 7(a), 504 and Microloans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1760219"/>
            <a:ext cx="7566057" cy="393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844" y="1722120"/>
            <a:ext cx="7830820" cy="4075429"/>
          </a:xfrm>
          <a:custGeom>
            <a:avLst/>
            <a:gdLst/>
            <a:ahLst/>
            <a:cxnLst/>
            <a:rect l="l" t="t" r="r" b="b"/>
            <a:pathLst>
              <a:path w="7830820" h="4075429">
                <a:moveTo>
                  <a:pt x="0" y="4075176"/>
                </a:moveTo>
                <a:lnTo>
                  <a:pt x="7830311" y="4075176"/>
                </a:lnTo>
                <a:lnTo>
                  <a:pt x="7830311" y="0"/>
                </a:lnTo>
                <a:lnTo>
                  <a:pt x="0" y="0"/>
                </a:lnTo>
                <a:lnTo>
                  <a:pt x="0" y="4075176"/>
                </a:lnTo>
                <a:close/>
              </a:path>
            </a:pathLst>
          </a:custGeom>
          <a:ln w="76200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4521" y="4449317"/>
            <a:ext cx="2101850" cy="626745"/>
          </a:xfrm>
          <a:custGeom>
            <a:avLst/>
            <a:gdLst/>
            <a:ahLst/>
            <a:cxnLst/>
            <a:rect l="l" t="t" r="r" b="b"/>
            <a:pathLst>
              <a:path w="2101850" h="626745">
                <a:moveTo>
                  <a:pt x="0" y="313181"/>
                </a:moveTo>
                <a:lnTo>
                  <a:pt x="9591" y="270683"/>
                </a:lnTo>
                <a:lnTo>
                  <a:pt x="37532" y="229922"/>
                </a:lnTo>
                <a:lnTo>
                  <a:pt x="82569" y="191273"/>
                </a:lnTo>
                <a:lnTo>
                  <a:pt x="143453" y="155109"/>
                </a:lnTo>
                <a:lnTo>
                  <a:pt x="179446" y="138075"/>
                </a:lnTo>
                <a:lnTo>
                  <a:pt x="218931" y="121802"/>
                </a:lnTo>
                <a:lnTo>
                  <a:pt x="261752" y="106336"/>
                </a:lnTo>
                <a:lnTo>
                  <a:pt x="307752" y="91725"/>
                </a:lnTo>
                <a:lnTo>
                  <a:pt x="356775" y="78015"/>
                </a:lnTo>
                <a:lnTo>
                  <a:pt x="408665" y="65252"/>
                </a:lnTo>
                <a:lnTo>
                  <a:pt x="463264" y="53484"/>
                </a:lnTo>
                <a:lnTo>
                  <a:pt x="520417" y="42756"/>
                </a:lnTo>
                <a:lnTo>
                  <a:pt x="579967" y="33116"/>
                </a:lnTo>
                <a:lnTo>
                  <a:pt x="641758" y="24610"/>
                </a:lnTo>
                <a:lnTo>
                  <a:pt x="705633" y="17284"/>
                </a:lnTo>
                <a:lnTo>
                  <a:pt x="771436" y="11186"/>
                </a:lnTo>
                <a:lnTo>
                  <a:pt x="839011" y="6362"/>
                </a:lnTo>
                <a:lnTo>
                  <a:pt x="908200" y="2858"/>
                </a:lnTo>
                <a:lnTo>
                  <a:pt x="978848" y="722"/>
                </a:lnTo>
                <a:lnTo>
                  <a:pt x="1050798" y="0"/>
                </a:lnTo>
                <a:lnTo>
                  <a:pt x="1122747" y="722"/>
                </a:lnTo>
                <a:lnTo>
                  <a:pt x="1193395" y="2858"/>
                </a:lnTo>
                <a:lnTo>
                  <a:pt x="1262584" y="6362"/>
                </a:lnTo>
                <a:lnTo>
                  <a:pt x="1330159" y="11186"/>
                </a:lnTo>
                <a:lnTo>
                  <a:pt x="1395962" y="17284"/>
                </a:lnTo>
                <a:lnTo>
                  <a:pt x="1459837" y="24610"/>
                </a:lnTo>
                <a:lnTo>
                  <a:pt x="1521628" y="33116"/>
                </a:lnTo>
                <a:lnTo>
                  <a:pt x="1581178" y="42756"/>
                </a:lnTo>
                <a:lnTo>
                  <a:pt x="1638331" y="53484"/>
                </a:lnTo>
                <a:lnTo>
                  <a:pt x="1692930" y="65252"/>
                </a:lnTo>
                <a:lnTo>
                  <a:pt x="1744820" y="78015"/>
                </a:lnTo>
                <a:lnTo>
                  <a:pt x="1793843" y="91725"/>
                </a:lnTo>
                <a:lnTo>
                  <a:pt x="1839843" y="106336"/>
                </a:lnTo>
                <a:lnTo>
                  <a:pt x="1882664" y="121802"/>
                </a:lnTo>
                <a:lnTo>
                  <a:pt x="1922149" y="138075"/>
                </a:lnTo>
                <a:lnTo>
                  <a:pt x="1958142" y="155109"/>
                </a:lnTo>
                <a:lnTo>
                  <a:pt x="2019026" y="191273"/>
                </a:lnTo>
                <a:lnTo>
                  <a:pt x="2064063" y="229922"/>
                </a:lnTo>
                <a:lnTo>
                  <a:pt x="2092004" y="270683"/>
                </a:lnTo>
                <a:lnTo>
                  <a:pt x="2101595" y="313181"/>
                </a:lnTo>
                <a:lnTo>
                  <a:pt x="2099172" y="334625"/>
                </a:lnTo>
                <a:lnTo>
                  <a:pt x="2080249" y="376301"/>
                </a:lnTo>
                <a:lnTo>
                  <a:pt x="2043604" y="416052"/>
                </a:lnTo>
                <a:lnTo>
                  <a:pt x="1990486" y="453506"/>
                </a:lnTo>
                <a:lnTo>
                  <a:pt x="1922149" y="488288"/>
                </a:lnTo>
                <a:lnTo>
                  <a:pt x="1882664" y="504561"/>
                </a:lnTo>
                <a:lnTo>
                  <a:pt x="1839843" y="520027"/>
                </a:lnTo>
                <a:lnTo>
                  <a:pt x="1793843" y="534638"/>
                </a:lnTo>
                <a:lnTo>
                  <a:pt x="1744820" y="548348"/>
                </a:lnTo>
                <a:lnTo>
                  <a:pt x="1692930" y="561111"/>
                </a:lnTo>
                <a:lnTo>
                  <a:pt x="1638331" y="572879"/>
                </a:lnTo>
                <a:lnTo>
                  <a:pt x="1581178" y="583607"/>
                </a:lnTo>
                <a:lnTo>
                  <a:pt x="1521628" y="593247"/>
                </a:lnTo>
                <a:lnTo>
                  <a:pt x="1459837" y="601753"/>
                </a:lnTo>
                <a:lnTo>
                  <a:pt x="1395962" y="609079"/>
                </a:lnTo>
                <a:lnTo>
                  <a:pt x="1330159" y="615177"/>
                </a:lnTo>
                <a:lnTo>
                  <a:pt x="1262584" y="620001"/>
                </a:lnTo>
                <a:lnTo>
                  <a:pt x="1193395" y="623505"/>
                </a:lnTo>
                <a:lnTo>
                  <a:pt x="1122747" y="625641"/>
                </a:lnTo>
                <a:lnTo>
                  <a:pt x="1050798" y="626363"/>
                </a:lnTo>
                <a:lnTo>
                  <a:pt x="978848" y="625641"/>
                </a:lnTo>
                <a:lnTo>
                  <a:pt x="908200" y="623505"/>
                </a:lnTo>
                <a:lnTo>
                  <a:pt x="839011" y="620001"/>
                </a:lnTo>
                <a:lnTo>
                  <a:pt x="771436" y="615177"/>
                </a:lnTo>
                <a:lnTo>
                  <a:pt x="705633" y="609079"/>
                </a:lnTo>
                <a:lnTo>
                  <a:pt x="641758" y="601753"/>
                </a:lnTo>
                <a:lnTo>
                  <a:pt x="579967" y="593247"/>
                </a:lnTo>
                <a:lnTo>
                  <a:pt x="520417" y="583607"/>
                </a:lnTo>
                <a:lnTo>
                  <a:pt x="463264" y="572879"/>
                </a:lnTo>
                <a:lnTo>
                  <a:pt x="408665" y="561111"/>
                </a:lnTo>
                <a:lnTo>
                  <a:pt x="356775" y="548348"/>
                </a:lnTo>
                <a:lnTo>
                  <a:pt x="307752" y="534638"/>
                </a:lnTo>
                <a:lnTo>
                  <a:pt x="261752" y="520027"/>
                </a:lnTo>
                <a:lnTo>
                  <a:pt x="218931" y="504561"/>
                </a:lnTo>
                <a:lnTo>
                  <a:pt x="179446" y="488288"/>
                </a:lnTo>
                <a:lnTo>
                  <a:pt x="143453" y="471254"/>
                </a:lnTo>
                <a:lnTo>
                  <a:pt x="82569" y="435090"/>
                </a:lnTo>
                <a:lnTo>
                  <a:pt x="37532" y="396441"/>
                </a:lnTo>
                <a:lnTo>
                  <a:pt x="9591" y="355680"/>
                </a:lnTo>
                <a:lnTo>
                  <a:pt x="0" y="313181"/>
                </a:lnTo>
                <a:close/>
              </a:path>
            </a:pathLst>
          </a:custGeom>
          <a:ln w="19812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468" y="298704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0043A2F-CABA-417E-AAB8-68D0561260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419" y="1937605"/>
            <a:ext cx="7427096" cy="3663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145" y="1844801"/>
            <a:ext cx="7748270" cy="3775075"/>
          </a:xfrm>
          <a:custGeom>
            <a:avLst/>
            <a:gdLst/>
            <a:ahLst/>
            <a:cxnLst/>
            <a:rect l="l" t="t" r="r" b="b"/>
            <a:pathLst>
              <a:path w="7748270" h="3775075">
                <a:moveTo>
                  <a:pt x="0" y="3774948"/>
                </a:moveTo>
                <a:lnTo>
                  <a:pt x="7748016" y="3774948"/>
                </a:lnTo>
                <a:lnTo>
                  <a:pt x="7748016" y="0"/>
                </a:lnTo>
                <a:lnTo>
                  <a:pt x="0" y="0"/>
                </a:lnTo>
                <a:lnTo>
                  <a:pt x="0" y="3774948"/>
                </a:lnTo>
                <a:close/>
              </a:path>
            </a:pathLst>
          </a:custGeom>
          <a:ln w="38100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80415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06080C7-75A5-4E2D-9BB0-DFBE3D2E89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860" y="1609344"/>
            <a:ext cx="7818679" cy="398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455" y="1580388"/>
            <a:ext cx="8129270" cy="4046220"/>
          </a:xfrm>
          <a:custGeom>
            <a:avLst/>
            <a:gdLst/>
            <a:ahLst/>
            <a:cxnLst/>
            <a:rect l="l" t="t" r="r" b="b"/>
            <a:pathLst>
              <a:path w="8129270" h="4046220">
                <a:moveTo>
                  <a:pt x="0" y="4046220"/>
                </a:moveTo>
                <a:lnTo>
                  <a:pt x="8129016" y="4046220"/>
                </a:lnTo>
                <a:lnTo>
                  <a:pt x="8129016" y="0"/>
                </a:lnTo>
                <a:lnTo>
                  <a:pt x="0" y="0"/>
                </a:lnTo>
                <a:lnTo>
                  <a:pt x="0" y="4046220"/>
                </a:lnTo>
                <a:close/>
              </a:path>
            </a:pathLst>
          </a:custGeom>
          <a:ln w="57912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541" y="5229605"/>
            <a:ext cx="4430395" cy="274320"/>
          </a:xfrm>
          <a:custGeom>
            <a:avLst/>
            <a:gdLst/>
            <a:ahLst/>
            <a:cxnLst/>
            <a:rect l="l" t="t" r="r" b="b"/>
            <a:pathLst>
              <a:path w="4430395" h="274320">
                <a:moveTo>
                  <a:pt x="0" y="45720"/>
                </a:moveTo>
                <a:lnTo>
                  <a:pt x="3593" y="27914"/>
                </a:lnTo>
                <a:lnTo>
                  <a:pt x="13392" y="13382"/>
                </a:lnTo>
                <a:lnTo>
                  <a:pt x="27924" y="3589"/>
                </a:lnTo>
                <a:lnTo>
                  <a:pt x="45720" y="0"/>
                </a:lnTo>
                <a:lnTo>
                  <a:pt x="4384548" y="0"/>
                </a:lnTo>
                <a:lnTo>
                  <a:pt x="4402353" y="3589"/>
                </a:lnTo>
                <a:lnTo>
                  <a:pt x="4416885" y="13382"/>
                </a:lnTo>
                <a:lnTo>
                  <a:pt x="4426678" y="27914"/>
                </a:lnTo>
                <a:lnTo>
                  <a:pt x="4430268" y="45720"/>
                </a:lnTo>
                <a:lnTo>
                  <a:pt x="4430268" y="228600"/>
                </a:lnTo>
                <a:lnTo>
                  <a:pt x="4426678" y="246405"/>
                </a:lnTo>
                <a:lnTo>
                  <a:pt x="4416885" y="260937"/>
                </a:lnTo>
                <a:lnTo>
                  <a:pt x="4402353" y="270730"/>
                </a:lnTo>
                <a:lnTo>
                  <a:pt x="4384548" y="274320"/>
                </a:lnTo>
                <a:lnTo>
                  <a:pt x="45720" y="274320"/>
                </a:lnTo>
                <a:lnTo>
                  <a:pt x="27924" y="270730"/>
                </a:lnTo>
                <a:lnTo>
                  <a:pt x="13392" y="260937"/>
                </a:lnTo>
                <a:lnTo>
                  <a:pt x="3593" y="246405"/>
                </a:lnTo>
                <a:lnTo>
                  <a:pt x="0" y="228600"/>
                </a:lnTo>
                <a:lnTo>
                  <a:pt x="0" y="45720"/>
                </a:lnTo>
                <a:close/>
              </a:path>
            </a:pathLst>
          </a:custGeom>
          <a:ln w="3200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763" y="298704"/>
            <a:ext cx="8302752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09CBE02-61C1-43DB-B69D-A46A37B1B2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857" y="1447800"/>
            <a:ext cx="6050648" cy="4849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7844" y="1418844"/>
            <a:ext cx="6390640" cy="4907280"/>
          </a:xfrm>
          <a:custGeom>
            <a:avLst/>
            <a:gdLst/>
            <a:ahLst/>
            <a:cxnLst/>
            <a:rect l="l" t="t" r="r" b="b"/>
            <a:pathLst>
              <a:path w="6390640" h="4907280">
                <a:moveTo>
                  <a:pt x="0" y="4907280"/>
                </a:moveTo>
                <a:lnTo>
                  <a:pt x="6390132" y="4907280"/>
                </a:lnTo>
                <a:lnTo>
                  <a:pt x="6390132" y="0"/>
                </a:lnTo>
                <a:lnTo>
                  <a:pt x="0" y="0"/>
                </a:lnTo>
                <a:lnTo>
                  <a:pt x="0" y="4907280"/>
                </a:lnTo>
                <a:close/>
              </a:path>
            </a:pathLst>
          </a:custGeom>
          <a:ln w="57912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8" y="228600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839C06A4-3437-48E5-BD92-5186ED949FB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0442" y="1384808"/>
            <a:ext cx="245110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70" dirty="0">
                <a:solidFill>
                  <a:srgbClr val="888888"/>
                </a:solidFill>
                <a:latin typeface="Calibri"/>
                <a:cs typeface="Calibri"/>
              </a:rPr>
              <a:t>summary </a:t>
            </a:r>
            <a:r>
              <a:rPr sz="1550" b="1" spc="40" dirty="0">
                <a:solidFill>
                  <a:srgbClr val="888888"/>
                </a:solidFill>
                <a:latin typeface="Calibri"/>
                <a:cs typeface="Calibri"/>
              </a:rPr>
              <a:t>of </a:t>
            </a:r>
            <a:r>
              <a:rPr sz="1550" b="1" spc="50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1550" b="1" spc="-2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550" b="1" spc="60" dirty="0">
                <a:solidFill>
                  <a:srgbClr val="888888"/>
                </a:solidFill>
                <a:latin typeface="Calibri"/>
                <a:cs typeface="Calibri"/>
              </a:rPr>
              <a:t>application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0452" y="1761744"/>
            <a:ext cx="6330696" cy="449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5974" y="1747266"/>
            <a:ext cx="6360160" cy="4521835"/>
          </a:xfrm>
          <a:custGeom>
            <a:avLst/>
            <a:gdLst/>
            <a:ahLst/>
            <a:cxnLst/>
            <a:rect l="l" t="t" r="r" b="b"/>
            <a:pathLst>
              <a:path w="6360159" h="4521835">
                <a:moveTo>
                  <a:pt x="0" y="4521708"/>
                </a:moveTo>
                <a:lnTo>
                  <a:pt x="6359652" y="4521708"/>
                </a:lnTo>
                <a:lnTo>
                  <a:pt x="6359652" y="0"/>
                </a:lnTo>
                <a:lnTo>
                  <a:pt x="0" y="0"/>
                </a:lnTo>
                <a:lnTo>
                  <a:pt x="0" y="4521708"/>
                </a:lnTo>
                <a:close/>
              </a:path>
            </a:pathLst>
          </a:custGeom>
          <a:ln w="28956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48" y="246888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801319C9-670B-4875-9C67-77CD6F3F2C0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739" y="1459991"/>
            <a:ext cx="6858000" cy="472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8689" y="1440941"/>
            <a:ext cx="6896100" cy="4773295"/>
          </a:xfrm>
          <a:custGeom>
            <a:avLst/>
            <a:gdLst/>
            <a:ahLst/>
            <a:cxnLst/>
            <a:rect l="l" t="t" r="r" b="b"/>
            <a:pathLst>
              <a:path w="6896100" h="4773295">
                <a:moveTo>
                  <a:pt x="0" y="4773168"/>
                </a:moveTo>
                <a:lnTo>
                  <a:pt x="6896100" y="4773168"/>
                </a:lnTo>
                <a:lnTo>
                  <a:pt x="6896100" y="0"/>
                </a:lnTo>
                <a:lnTo>
                  <a:pt x="0" y="0"/>
                </a:lnTo>
                <a:lnTo>
                  <a:pt x="0" y="4773168"/>
                </a:lnTo>
                <a:close/>
              </a:path>
            </a:pathLst>
          </a:custGeom>
          <a:ln w="38100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1653" y="5060441"/>
            <a:ext cx="1473835" cy="579120"/>
          </a:xfrm>
          <a:custGeom>
            <a:avLst/>
            <a:gdLst/>
            <a:ahLst/>
            <a:cxnLst/>
            <a:rect l="l" t="t" r="r" b="b"/>
            <a:pathLst>
              <a:path w="1473835" h="579120">
                <a:moveTo>
                  <a:pt x="0" y="289559"/>
                </a:moveTo>
                <a:lnTo>
                  <a:pt x="11873" y="237518"/>
                </a:lnTo>
                <a:lnTo>
                  <a:pt x="46104" y="188533"/>
                </a:lnTo>
                <a:lnTo>
                  <a:pt x="100612" y="143425"/>
                </a:lnTo>
                <a:lnTo>
                  <a:pt x="134818" y="122580"/>
                </a:lnTo>
                <a:lnTo>
                  <a:pt x="173313" y="103011"/>
                </a:lnTo>
                <a:lnTo>
                  <a:pt x="215836" y="84820"/>
                </a:lnTo>
                <a:lnTo>
                  <a:pt x="262126" y="68109"/>
                </a:lnTo>
                <a:lnTo>
                  <a:pt x="311924" y="52981"/>
                </a:lnTo>
                <a:lnTo>
                  <a:pt x="364969" y="39539"/>
                </a:lnTo>
                <a:lnTo>
                  <a:pt x="421001" y="27884"/>
                </a:lnTo>
                <a:lnTo>
                  <a:pt x="479760" y="18118"/>
                </a:lnTo>
                <a:lnTo>
                  <a:pt x="540984" y="10345"/>
                </a:lnTo>
                <a:lnTo>
                  <a:pt x="604415" y="4666"/>
                </a:lnTo>
                <a:lnTo>
                  <a:pt x="669791" y="1183"/>
                </a:lnTo>
                <a:lnTo>
                  <a:pt x="736854" y="0"/>
                </a:lnTo>
                <a:lnTo>
                  <a:pt x="803916" y="1183"/>
                </a:lnTo>
                <a:lnTo>
                  <a:pt x="869292" y="4666"/>
                </a:lnTo>
                <a:lnTo>
                  <a:pt x="932723" y="10345"/>
                </a:lnTo>
                <a:lnTo>
                  <a:pt x="993947" y="18118"/>
                </a:lnTo>
                <a:lnTo>
                  <a:pt x="1052706" y="27884"/>
                </a:lnTo>
                <a:lnTo>
                  <a:pt x="1108738" y="39539"/>
                </a:lnTo>
                <a:lnTo>
                  <a:pt x="1161783" y="52981"/>
                </a:lnTo>
                <a:lnTo>
                  <a:pt x="1211581" y="68109"/>
                </a:lnTo>
                <a:lnTo>
                  <a:pt x="1257871" y="84820"/>
                </a:lnTo>
                <a:lnTo>
                  <a:pt x="1300394" y="103011"/>
                </a:lnTo>
                <a:lnTo>
                  <a:pt x="1338889" y="122580"/>
                </a:lnTo>
                <a:lnTo>
                  <a:pt x="1373095" y="143425"/>
                </a:lnTo>
                <a:lnTo>
                  <a:pt x="1427603" y="188533"/>
                </a:lnTo>
                <a:lnTo>
                  <a:pt x="1461834" y="237518"/>
                </a:lnTo>
                <a:lnTo>
                  <a:pt x="1473708" y="289559"/>
                </a:lnTo>
                <a:lnTo>
                  <a:pt x="1470696" y="315911"/>
                </a:lnTo>
                <a:lnTo>
                  <a:pt x="1447383" y="366527"/>
                </a:lnTo>
                <a:lnTo>
                  <a:pt x="1402753" y="413676"/>
                </a:lnTo>
                <a:lnTo>
                  <a:pt x="1338889" y="456539"/>
                </a:lnTo>
                <a:lnTo>
                  <a:pt x="1300394" y="476108"/>
                </a:lnTo>
                <a:lnTo>
                  <a:pt x="1257871" y="494299"/>
                </a:lnTo>
                <a:lnTo>
                  <a:pt x="1211581" y="511010"/>
                </a:lnTo>
                <a:lnTo>
                  <a:pt x="1161783" y="526138"/>
                </a:lnTo>
                <a:lnTo>
                  <a:pt x="1108738" y="539580"/>
                </a:lnTo>
                <a:lnTo>
                  <a:pt x="1052706" y="551235"/>
                </a:lnTo>
                <a:lnTo>
                  <a:pt x="993947" y="561001"/>
                </a:lnTo>
                <a:lnTo>
                  <a:pt x="932723" y="568774"/>
                </a:lnTo>
                <a:lnTo>
                  <a:pt x="869292" y="574453"/>
                </a:lnTo>
                <a:lnTo>
                  <a:pt x="803916" y="577936"/>
                </a:lnTo>
                <a:lnTo>
                  <a:pt x="736854" y="579119"/>
                </a:lnTo>
                <a:lnTo>
                  <a:pt x="669791" y="577936"/>
                </a:lnTo>
                <a:lnTo>
                  <a:pt x="604415" y="574453"/>
                </a:lnTo>
                <a:lnTo>
                  <a:pt x="540984" y="568774"/>
                </a:lnTo>
                <a:lnTo>
                  <a:pt x="479760" y="561001"/>
                </a:lnTo>
                <a:lnTo>
                  <a:pt x="421001" y="551235"/>
                </a:lnTo>
                <a:lnTo>
                  <a:pt x="364969" y="539580"/>
                </a:lnTo>
                <a:lnTo>
                  <a:pt x="311924" y="526138"/>
                </a:lnTo>
                <a:lnTo>
                  <a:pt x="262126" y="511010"/>
                </a:lnTo>
                <a:lnTo>
                  <a:pt x="215836" y="494299"/>
                </a:lnTo>
                <a:lnTo>
                  <a:pt x="173313" y="476108"/>
                </a:lnTo>
                <a:lnTo>
                  <a:pt x="134818" y="456539"/>
                </a:lnTo>
                <a:lnTo>
                  <a:pt x="100612" y="435694"/>
                </a:lnTo>
                <a:lnTo>
                  <a:pt x="46104" y="390586"/>
                </a:lnTo>
                <a:lnTo>
                  <a:pt x="11873" y="341601"/>
                </a:lnTo>
                <a:lnTo>
                  <a:pt x="0" y="289559"/>
                </a:lnTo>
                <a:close/>
              </a:path>
            </a:pathLst>
          </a:custGeom>
          <a:ln w="3809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48" y="219456"/>
            <a:ext cx="829970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F4783AF9-8A4A-4FF6-B847-4BDD8017B17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5309" y="241296"/>
            <a:ext cx="8771137" cy="582886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Any Questions?</a:t>
            </a:r>
          </a:p>
        </p:txBody>
      </p:sp>
      <p:pic>
        <p:nvPicPr>
          <p:cNvPr id="37892" name="Picture 3" descr="C:\Users\mcihenac\Desktop\Symbol-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45578"/>
            <a:ext cx="3589548" cy="319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10718" y="4419600"/>
            <a:ext cx="85847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For more  information on 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SBA’s Disaster Assistance programs </a:t>
            </a:r>
            <a:br>
              <a:rPr lang="en-US" alt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visit our website at:</a:t>
            </a:r>
          </a:p>
          <a:p>
            <a:pPr algn="ctr" eaLnBrk="1" hangingPunct="1">
              <a:defRPr/>
            </a:pPr>
            <a:r>
              <a:rPr lang="en-US" altLang="en-US" sz="2400" b="1" u="sng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www.sba.gov/disaster</a:t>
            </a:r>
            <a:endParaRPr lang="en-US" altLang="en-US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80DFF40-F2C9-48D0-A3FE-37BB2BB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71A14D94-EA6D-4964-92BE-3D7D358FD7CC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6BCE52E1-31AC-4C22-8ECE-DDE31E10B90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83939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826389"/>
            <a:ext cx="7696200" cy="5713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15"/>
              </a:spcBef>
            </a:pPr>
            <a:r>
              <a:rPr sz="3200" b="1" i="1" spc="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What</a:t>
            </a:r>
            <a:r>
              <a:rPr sz="3200" b="1" i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3200" b="1" i="1" spc="8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</a:t>
            </a:r>
            <a:r>
              <a:rPr sz="3200" b="1" i="1" spc="-1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3200" b="1" i="1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</a:t>
            </a:r>
            <a:r>
              <a:rPr sz="3200" b="1" i="1" spc="-8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3200" b="1" i="1" spc="8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eligible</a:t>
            </a:r>
            <a:r>
              <a:rPr sz="3200" b="1" i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3200" b="1" i="1" spc="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sz="3200" b="1" i="1" spc="-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3200" b="1" i="1" spc="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apply?</a:t>
            </a:r>
            <a:endParaRPr sz="3200" i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78" y="228600"/>
            <a:ext cx="886282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SBA’s</a:t>
            </a:r>
            <a:r>
              <a:rPr spc="-95" dirty="0"/>
              <a:t> </a:t>
            </a:r>
            <a:r>
              <a:rPr spc="120" dirty="0"/>
              <a:t>Economic</a:t>
            </a:r>
            <a:r>
              <a:rPr spc="-105" dirty="0"/>
              <a:t> </a:t>
            </a:r>
            <a:r>
              <a:rPr spc="114" dirty="0"/>
              <a:t>Injury</a:t>
            </a:r>
            <a:r>
              <a:rPr spc="-125" dirty="0"/>
              <a:t> </a:t>
            </a:r>
            <a:r>
              <a:rPr spc="100" dirty="0"/>
              <a:t>Disaster</a:t>
            </a:r>
            <a:r>
              <a:rPr spc="-95" dirty="0"/>
              <a:t> </a:t>
            </a:r>
            <a:r>
              <a:rPr spc="145" dirty="0"/>
              <a:t>Loan</a:t>
            </a:r>
            <a:r>
              <a:rPr spc="-100" dirty="0"/>
              <a:t> </a:t>
            </a:r>
            <a:r>
              <a:rPr spc="130" dirty="0"/>
              <a:t>Basics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4702281"/>
            <a:ext cx="2171700" cy="122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5272" y="4749962"/>
            <a:ext cx="2192020" cy="1247140"/>
          </a:xfrm>
          <a:custGeom>
            <a:avLst/>
            <a:gdLst/>
            <a:ahLst/>
            <a:cxnLst/>
            <a:rect l="l" t="t" r="r" b="b"/>
            <a:pathLst>
              <a:path w="2192020" h="1247139">
                <a:moveTo>
                  <a:pt x="0" y="1246632"/>
                </a:moveTo>
                <a:lnTo>
                  <a:pt x="2191512" y="1246632"/>
                </a:lnTo>
                <a:lnTo>
                  <a:pt x="2191512" y="0"/>
                </a:lnTo>
                <a:lnTo>
                  <a:pt x="0" y="0"/>
                </a:lnTo>
                <a:lnTo>
                  <a:pt x="0" y="1246632"/>
                </a:lnTo>
                <a:close/>
              </a:path>
            </a:pathLst>
          </a:custGeom>
          <a:ln w="19812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4609246"/>
            <a:ext cx="2491497" cy="1528573"/>
          </a:xfrm>
          <a:custGeom>
            <a:avLst/>
            <a:gdLst/>
            <a:ahLst/>
            <a:cxnLst/>
            <a:rect l="l" t="t" r="r" b="b"/>
            <a:pathLst>
              <a:path w="2295525" h="1179829">
                <a:moveTo>
                  <a:pt x="0" y="1179576"/>
                </a:moveTo>
                <a:lnTo>
                  <a:pt x="2295144" y="1179576"/>
                </a:lnTo>
                <a:lnTo>
                  <a:pt x="2295144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19812">
            <a:solidFill>
              <a:srgbClr val="1B1E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4661397"/>
            <a:ext cx="2602991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54871" y="6361277"/>
            <a:ext cx="82550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889DC6-6ADE-4DF7-9BF5-18A671DD4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83053" y="4343400"/>
            <a:ext cx="1898947" cy="1898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578342-04BC-4CC7-BB6E-EF2106421EF5}"/>
              </a:ext>
            </a:extLst>
          </p:cNvPr>
          <p:cNvSpPr/>
          <p:nvPr/>
        </p:nvSpPr>
        <p:spPr>
          <a:xfrm>
            <a:off x="457200" y="1608553"/>
            <a:ext cx="8229600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805"/>
              </a:spcBef>
            </a:pPr>
            <a:r>
              <a:rPr lang="en-US" sz="2800" b="1" spc="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SBA’s </a:t>
            </a:r>
            <a:r>
              <a:rPr lang="en-US" sz="2800" b="1" spc="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Economic </a:t>
            </a:r>
            <a:r>
              <a:rPr lang="en-US" sz="2800" b="1" spc="2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Injury Disaster </a:t>
            </a:r>
            <a:r>
              <a:rPr lang="en-US" sz="2800" b="1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Loans </a:t>
            </a:r>
            <a:r>
              <a:rPr lang="en-US" sz="2800" b="1" spc="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</a:t>
            </a:r>
            <a:r>
              <a:rPr lang="en-US" sz="2800" b="1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working  </a:t>
            </a:r>
            <a:r>
              <a:rPr lang="en-US" sz="2800" b="1" spc="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capital</a:t>
            </a:r>
            <a:r>
              <a:rPr lang="en-US" sz="2800" b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loans)</a:t>
            </a:r>
            <a:r>
              <a:rPr lang="en-US" sz="2800" b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</a:t>
            </a:r>
            <a:r>
              <a:rPr lang="en-US" sz="2800" b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available</a:t>
            </a:r>
            <a:r>
              <a:rPr lang="en-US" sz="2800" b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to:</a:t>
            </a:r>
          </a:p>
          <a:p>
            <a:pPr marL="12700" marR="5080">
              <a:lnSpc>
                <a:spcPct val="90000"/>
              </a:lnSpc>
              <a:spcBef>
                <a:spcPts val="805"/>
              </a:spcBef>
            </a:pPr>
            <a:endParaRPr lang="en-US" sz="1200" b="1" spc="2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469900" marR="5080" indent="-457200">
              <a:lnSpc>
                <a:spcPct val="90000"/>
              </a:lnSpc>
              <a:spcBef>
                <a:spcPts val="805"/>
              </a:spcBef>
              <a:buFont typeface="Arial" panose="020B0604020202020204" pitchFamily="34" charset="0"/>
              <a:buChar char="•"/>
            </a:pPr>
            <a:r>
              <a:rPr lang="en-US" sz="2400" spc="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</a:t>
            </a:r>
            <a:r>
              <a:rPr lang="en-US" sz="2400" spc="-9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4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businesses,</a:t>
            </a:r>
            <a:r>
              <a:rPr lang="en-US" sz="2400" spc="-1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400" spc="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 </a:t>
            </a:r>
            <a:r>
              <a:rPr lang="en-US" sz="24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agricultural </a:t>
            </a:r>
            <a:r>
              <a:rPr lang="en-US" sz="2400" spc="2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cooperatives, </a:t>
            </a:r>
            <a:r>
              <a:rPr lang="en-US" sz="2400" spc="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 </a:t>
            </a:r>
            <a:r>
              <a:rPr lang="en-US" sz="24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aquaculture  </a:t>
            </a:r>
            <a:r>
              <a:rPr lang="en-US" sz="24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</a:t>
            </a:r>
            <a:r>
              <a:rPr lang="en-US" sz="2400" spc="-1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</a:p>
          <a:p>
            <a:pPr marL="469900" marR="5080" indent="-457200">
              <a:lnSpc>
                <a:spcPct val="90000"/>
              </a:lnSpc>
              <a:spcBef>
                <a:spcPts val="805"/>
              </a:spcBef>
              <a:buFont typeface="Arial" panose="020B0604020202020204" pitchFamily="34" charset="0"/>
              <a:buChar char="•"/>
            </a:pPr>
            <a:r>
              <a:rPr lang="en-US" sz="2400" spc="-1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</a:t>
            </a:r>
            <a:r>
              <a:rPr lang="en-US" sz="24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ost</a:t>
            </a:r>
            <a:r>
              <a:rPr lang="en-US" sz="2400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400" spc="2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private</a:t>
            </a:r>
            <a:r>
              <a:rPr lang="en-US" sz="2400" spc="-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4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non-profit</a:t>
            </a:r>
            <a:r>
              <a:rPr lang="en-US" sz="2400" spc="-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4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organizations, and faith-based organizations.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AA88C993-DC82-450E-BD11-5556883CB7E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825502"/>
            <a:ext cx="8382000" cy="312072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How</a:t>
            </a:r>
            <a:r>
              <a:rPr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800" b="1" i="1" spc="8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much</a:t>
            </a:r>
            <a:r>
              <a:rPr sz="2800" b="1" i="1" spc="-7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800" b="1" i="1" spc="8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can</a:t>
            </a:r>
            <a:r>
              <a:rPr sz="2800" b="1" i="1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800" b="1" i="1" spc="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</a:t>
            </a:r>
            <a:r>
              <a:rPr sz="2800" b="1" i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800" b="1" i="1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borrow?</a:t>
            </a:r>
            <a:endParaRPr sz="2800" i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Eligible</a:t>
            </a:r>
            <a:r>
              <a:rPr sz="2200" spc="-8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entities</a:t>
            </a:r>
            <a:r>
              <a:rPr sz="2200" spc="-7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may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qualify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loans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up</a:t>
            </a:r>
            <a:r>
              <a:rPr sz="2200" spc="-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-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$2</a:t>
            </a:r>
            <a:r>
              <a:rPr sz="2200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million.</a:t>
            </a:r>
            <a:endParaRPr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interest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rates </a:t>
            </a:r>
            <a:r>
              <a:rPr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this disaster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 </a:t>
            </a:r>
            <a:r>
              <a:rPr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3.75</a:t>
            </a:r>
            <a:r>
              <a:rPr lang="en-US"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% </a:t>
            </a:r>
            <a:r>
              <a:rPr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</a:t>
            </a:r>
            <a:r>
              <a:rPr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2.75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%</a:t>
            </a:r>
            <a:r>
              <a:rPr sz="2200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nonprofit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organizations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with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terms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up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-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30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years.</a:t>
            </a:r>
            <a:endParaRPr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7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Eligibility </a:t>
            </a:r>
            <a:r>
              <a:rPr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these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EIDL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working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capital loans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based on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size (must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be </a:t>
            </a:r>
            <a:r>
              <a:rPr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  small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business)</a:t>
            </a:r>
            <a:r>
              <a:rPr sz="2200" spc="-7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eligible</a:t>
            </a:r>
            <a:r>
              <a:rPr sz="2200" spc="-7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nonprofit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organization.</a:t>
            </a:r>
            <a:endParaRPr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800" b="1" i="1" spc="6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7877" y="6291173"/>
            <a:ext cx="133350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4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8839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SBA’s</a:t>
            </a:r>
            <a:r>
              <a:rPr spc="-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Economic</a:t>
            </a:r>
            <a:r>
              <a:rPr spc="-10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Injury</a:t>
            </a:r>
            <a:r>
              <a:rPr spc="-1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Disaster</a:t>
            </a:r>
            <a:r>
              <a:rPr spc="-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Loan</a:t>
            </a:r>
            <a:r>
              <a:rPr spc="-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162C8-1AF0-4FBC-A2A6-9EDB184DECC5}"/>
              </a:ext>
            </a:extLst>
          </p:cNvPr>
          <p:cNvSpPr/>
          <p:nvPr/>
        </p:nvSpPr>
        <p:spPr>
          <a:xfrm>
            <a:off x="533400" y="3893165"/>
            <a:ext cx="8382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How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8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can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</a:t>
            </a:r>
            <a:r>
              <a:rPr lang="en-US" sz="2800" b="1" i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use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lang="en-US" sz="2800" b="1" i="1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funds?</a:t>
            </a:r>
            <a:endParaRPr lang="en-US" sz="2800" i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These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EIDL (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working</a:t>
            </a:r>
            <a:r>
              <a:rPr lang="en-US"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capital)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loans</a:t>
            </a:r>
            <a:r>
              <a:rPr lang="en-US"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may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be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used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pay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fixed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debts,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payroll,</a:t>
            </a:r>
            <a:r>
              <a:rPr lang="en-US" sz="2200" spc="-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accounts 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payable,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other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bills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that </a:t>
            </a:r>
            <a:r>
              <a:rPr lang="en-US"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could 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have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been </a:t>
            </a:r>
            <a:r>
              <a:rPr lang="en-US"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paid had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disaster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not  occurred. </a:t>
            </a:r>
          </a:p>
          <a:p>
            <a:pPr marL="355600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spc="2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u="sng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These loans </a:t>
            </a:r>
            <a:r>
              <a:rPr lang="en-US" sz="2200" u="sng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 </a:t>
            </a:r>
            <a:r>
              <a:rPr lang="en-US" sz="2200" u="sng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not </a:t>
            </a:r>
            <a:r>
              <a:rPr lang="en-US" sz="2200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intended </a:t>
            </a:r>
            <a:r>
              <a:rPr lang="en-US" sz="2200" u="sng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en-US" sz="2200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replace </a:t>
            </a:r>
            <a:r>
              <a:rPr lang="en-US" sz="2200" u="sng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lost </a:t>
            </a:r>
            <a:r>
              <a:rPr lang="en-US" sz="2200" u="sng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sales </a:t>
            </a:r>
            <a:r>
              <a:rPr lang="en-US" sz="2200" u="sng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 </a:t>
            </a:r>
            <a:r>
              <a:rPr lang="en-US" sz="2200" u="sng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profits </a:t>
            </a:r>
            <a:r>
              <a:rPr lang="en-US" sz="2200" u="sng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 </a:t>
            </a:r>
            <a:r>
              <a:rPr lang="en-US" sz="2200" u="sng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 </a:t>
            </a:r>
            <a:r>
              <a:rPr lang="en-US" sz="2200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expansion.</a:t>
            </a:r>
            <a:endParaRPr lang="en-US" sz="2200" u="sng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DD561267-9935-45D7-A011-0194562280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1" y="1066800"/>
            <a:ext cx="8305800" cy="48442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ctr"/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What is the EIDL Advance</a:t>
            </a:r>
            <a:r>
              <a:rPr sz="2800" b="1" i="1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?</a:t>
            </a:r>
            <a:endParaRPr lang="en-US" sz="2800" b="1" i="1" spc="5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/>
            <a:r>
              <a:rPr lang="en-US"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Applicants may request an advance of up to $10,000 immediately. </a:t>
            </a:r>
          </a:p>
          <a:p>
            <a:pPr marL="12700"/>
            <a:endParaRPr lang="en-US" sz="220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/>
            <a:endParaRPr lang="en-US" sz="220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algn="ctr"/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How do you request the EIDL Advance</a:t>
            </a:r>
            <a:r>
              <a:rPr lang="en-US" sz="2800" b="1" i="1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?</a:t>
            </a:r>
          </a:p>
          <a:p>
            <a:pPr marL="12700"/>
            <a:r>
              <a:rPr lang="en-US"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You must request the advance of the funds by submitting the new streamlined application, even if you have already submitted a Disaster Loan application. </a:t>
            </a:r>
          </a:p>
          <a:p>
            <a:pPr marL="12700"/>
            <a:endParaRPr lang="en-US" sz="220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/>
            <a:endParaRPr lang="en-US" sz="220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algn="ctr"/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Who is eligible for the EIDL Advance</a:t>
            </a:r>
            <a:r>
              <a:rPr lang="en-US" sz="2800" b="1" i="1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?</a:t>
            </a:r>
          </a:p>
          <a:p>
            <a:pPr marL="12700"/>
            <a:r>
              <a:rPr lang="en-US"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Any entity that is eligible to apply for a COVID-19 Economic Injury Disaster Loan.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67877" y="6291173"/>
            <a:ext cx="133350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5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SBA’s</a:t>
            </a:r>
            <a:r>
              <a:rPr spc="-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Economic</a:t>
            </a:r>
            <a:r>
              <a:rPr spc="-10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Injury</a:t>
            </a:r>
            <a:r>
              <a:rPr spc="-1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Disaster</a:t>
            </a:r>
            <a:r>
              <a:rPr spc="-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pc="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Advance</a:t>
            </a:r>
            <a:endParaRPr spc="13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E9272E9D-4D26-4C49-861D-720F0F83657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4280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399138"/>
            <a:ext cx="8324274" cy="373627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ctr"/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How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8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can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</a:t>
            </a:r>
            <a:r>
              <a:rPr lang="en-US" sz="2800" b="1" i="1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use</a:t>
            </a:r>
            <a:r>
              <a:rPr lang="en-US" sz="2800" b="1" i="1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lang="en-US" sz="2800" b="1" i="1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800" b="1" i="1" spc="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EIDL Advance</a:t>
            </a:r>
            <a:r>
              <a:rPr lang="en-US" sz="2800" b="1" i="1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?</a:t>
            </a:r>
          </a:p>
          <a:p>
            <a:pPr marL="12700" algn="ctr"/>
            <a:endParaRPr lang="en-US" sz="2200" i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 marR="5080"/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advance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may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be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used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pay</a:t>
            </a:r>
            <a:r>
              <a:rPr lang="en-US"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fixed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debts,</a:t>
            </a:r>
            <a:r>
              <a:rPr lang="en-US"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payroll,</a:t>
            </a:r>
            <a:r>
              <a:rPr lang="en-US" sz="2200" spc="-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accounts 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payable,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other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bills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that </a:t>
            </a:r>
            <a:r>
              <a:rPr lang="en-US"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could 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have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been </a:t>
            </a:r>
            <a:r>
              <a:rPr lang="en-US"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paid had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disaster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not  occurred. </a:t>
            </a:r>
          </a:p>
          <a:p>
            <a:pPr marL="12700" marR="5080"/>
            <a:endParaRPr lang="en-US" sz="2200" spc="2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200" u="sng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 is</a:t>
            </a:r>
            <a:r>
              <a:rPr lang="en-US" sz="2200" u="sng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u="sng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not </a:t>
            </a:r>
            <a:r>
              <a:rPr lang="en-US" sz="2200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intended </a:t>
            </a:r>
            <a:r>
              <a:rPr lang="en-US" sz="2200" u="sng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en-US" sz="2200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replace </a:t>
            </a:r>
            <a:r>
              <a:rPr lang="en-US" sz="2200" u="sng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lost </a:t>
            </a:r>
            <a:r>
              <a:rPr lang="en-US" sz="2200" u="sng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sales </a:t>
            </a:r>
            <a:r>
              <a:rPr lang="en-US" sz="2200" u="sng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 </a:t>
            </a:r>
            <a:r>
              <a:rPr lang="en-US" sz="2200" u="sng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profits </a:t>
            </a:r>
            <a:r>
              <a:rPr lang="en-US" sz="2200" u="sng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 </a:t>
            </a:r>
            <a:r>
              <a:rPr lang="en-US" sz="2200" u="sng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 </a:t>
            </a:r>
            <a:r>
              <a:rPr lang="en-US" sz="2200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expansion. </a:t>
            </a: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200" u="sng" spc="3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200" i="1" u="sng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There is no requirement to repay the advance even if your SBA Disaster Loan application is declined.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67877" y="6291173"/>
            <a:ext cx="133350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6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SBA’s</a:t>
            </a:r>
            <a:r>
              <a:rPr spc="-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Economic</a:t>
            </a:r>
            <a:r>
              <a:rPr spc="-10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Injury</a:t>
            </a:r>
            <a:r>
              <a:rPr spc="-1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Disaster</a:t>
            </a:r>
            <a:r>
              <a:rPr spc="-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pc="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Advance</a:t>
            </a:r>
            <a:endParaRPr spc="13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AC71478F-1E67-40E6-AF5E-15F2B904F2C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1377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520" y="2233929"/>
            <a:ext cx="669290" cy="288290"/>
          </a:xfrm>
          <a:custGeom>
            <a:avLst/>
            <a:gdLst/>
            <a:ahLst/>
            <a:cxnLst/>
            <a:rect l="l" t="t" r="r" b="b"/>
            <a:pathLst>
              <a:path w="669289" h="288289">
                <a:moveTo>
                  <a:pt x="0" y="288036"/>
                </a:moveTo>
                <a:lnTo>
                  <a:pt x="669036" y="288036"/>
                </a:lnTo>
                <a:lnTo>
                  <a:pt x="669036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1295400"/>
            <a:ext cx="8382000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SBA’s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Economic</a:t>
            </a:r>
            <a:r>
              <a:rPr sz="2200" spc="-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Injury</a:t>
            </a:r>
            <a:r>
              <a:rPr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Disaster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(EIDL)</a:t>
            </a:r>
            <a:r>
              <a:rPr sz="2200" spc="-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funds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come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directly</a:t>
            </a:r>
            <a:r>
              <a:rPr sz="2200" spc="-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from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U.S.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Treasury</a:t>
            </a:r>
            <a:endParaRPr lang="en-US" sz="2200" spc="20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2700"/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Applicants</a:t>
            </a:r>
            <a:r>
              <a:rPr sz="2200" spc="-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do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not</a:t>
            </a:r>
            <a:r>
              <a:rPr sz="2200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go</a:t>
            </a:r>
            <a:r>
              <a:rPr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through</a:t>
            </a:r>
            <a:r>
              <a:rPr sz="2200" spc="-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</a:t>
            </a:r>
            <a:r>
              <a:rPr sz="2200" spc="-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bank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sz="2200" spc="-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apply.</a:t>
            </a:r>
            <a:r>
              <a:rPr sz="2200" spc="3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Instead</a:t>
            </a:r>
            <a:r>
              <a:rPr sz="2200" spc="-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apply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directly</a:t>
            </a:r>
            <a:r>
              <a:rPr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SBA’s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Disaster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Assistance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Program</a:t>
            </a:r>
            <a:r>
              <a:rPr sz="2200" spc="-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at:</a:t>
            </a:r>
            <a:r>
              <a:rPr lang="en-US" sz="2200" spc="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https://covid19relief.sba.gov/#/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700"/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There is no obligation to take the loan if offered.  Collateral is required for loans over $25,000</a:t>
            </a:r>
          </a:p>
          <a:p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There is no real estate collateral required. A blanket UCC-1 will be filed against all of the business collateral</a:t>
            </a:r>
          </a:p>
          <a:p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Personal guarantees are required for loans greater than $200,000</a:t>
            </a:r>
          </a:p>
          <a:p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Applicants can have an existing SBA Disaster Loan and still qualify for an EIDL for  this disaster, but the loans cannot be consolidated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67877" y="6291173"/>
            <a:ext cx="133350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7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1" y="192989"/>
            <a:ext cx="8839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1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SBA’s</a:t>
            </a:r>
            <a:r>
              <a:rPr spc="-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pc="-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EIDL </a:t>
            </a:r>
            <a:r>
              <a:rPr spc="7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Working</a:t>
            </a:r>
            <a:r>
              <a:rPr spc="-1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Capital</a:t>
            </a:r>
            <a:r>
              <a:rPr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Loans</a:t>
            </a:r>
            <a:r>
              <a:rPr spc="-10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pc="-105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pc="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spc="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</a:t>
            </a:r>
            <a:r>
              <a:rPr lang="en-US" spc="9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8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Different</a:t>
            </a:r>
            <a:r>
              <a:rPr lang="en-US" spc="8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rom </a:t>
            </a:r>
            <a:r>
              <a:rPr spc="85" dirty="0">
                <a:latin typeface="Source Sans Pro" panose="020B0503030403020204" pitchFamily="34" charset="0"/>
                <a:ea typeface="Source Sans Pro" panose="020B0503030403020204" pitchFamily="34" charset="0"/>
              </a:rPr>
              <a:t>Other </a:t>
            </a:r>
            <a:r>
              <a:rPr spc="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SBA</a:t>
            </a:r>
            <a:r>
              <a:rPr spc="-47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Loans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AC855DCA-96D3-4C0F-80DE-53330371FAB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06070"/>
            <a:ext cx="8839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Ineligible</a:t>
            </a:r>
            <a:r>
              <a:rPr spc="-2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999489"/>
            <a:ext cx="7963534" cy="49119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22275" algn="ctr">
              <a:lnSpc>
                <a:spcPts val="2160"/>
              </a:lnSpc>
              <a:spcBef>
                <a:spcPts val="375"/>
              </a:spcBef>
            </a:pPr>
            <a:r>
              <a:rPr sz="2200" b="1" i="1" spc="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What</a:t>
            </a:r>
            <a:r>
              <a:rPr sz="2200" b="1" i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</a:t>
            </a:r>
            <a:r>
              <a:rPr sz="2200" b="1" i="1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some</a:t>
            </a:r>
            <a:r>
              <a:rPr sz="2200" b="1" i="1" spc="-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of</a:t>
            </a:r>
            <a:r>
              <a:rPr sz="2200" b="1" i="1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sz="2200" b="1" i="1" spc="-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</a:t>
            </a:r>
            <a:r>
              <a:rPr sz="2200" b="1" i="1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that</a:t>
            </a:r>
            <a:r>
              <a:rPr sz="2200" b="1" i="1" spc="-8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</a:t>
            </a:r>
            <a:r>
              <a:rPr sz="2200" b="1" i="1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ineligible</a:t>
            </a:r>
            <a:r>
              <a:rPr sz="2200" b="1" i="1" spc="-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</a:t>
            </a:r>
            <a:r>
              <a:rPr sz="2200" b="1" i="1" spc="-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</a:t>
            </a:r>
            <a:r>
              <a:rPr sz="2200" b="1" i="1" spc="-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Economic  </a:t>
            </a:r>
            <a:r>
              <a:rPr sz="2200" b="1" i="1" spc="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Injury </a:t>
            </a:r>
            <a:r>
              <a:rPr sz="2200" b="1" i="1" spc="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Disaster</a:t>
            </a:r>
            <a:r>
              <a:rPr sz="2200" b="1" i="1" spc="-204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b="1" i="1" spc="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Loan?</a:t>
            </a:r>
            <a:endParaRPr sz="2200" i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r>
              <a:rPr sz="2200" spc="2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Agricultural </a:t>
            </a:r>
            <a:r>
              <a:rPr sz="2200" spc="3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Enterprises</a:t>
            </a:r>
            <a:r>
              <a:rPr lang="en-US" sz="2200" spc="3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If </a:t>
            </a:r>
            <a:r>
              <a:rPr sz="2200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3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primary activity 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of </a:t>
            </a:r>
            <a:r>
              <a:rPr sz="2200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  (including</a:t>
            </a:r>
            <a:r>
              <a:rPr sz="2200" spc="-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its</a:t>
            </a:r>
            <a:r>
              <a:rPr sz="2200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affiliates)</a:t>
            </a:r>
            <a:r>
              <a:rPr sz="2200" spc="-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is</a:t>
            </a:r>
            <a:r>
              <a:rPr sz="2200" spc="-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as</a:t>
            </a:r>
            <a:r>
              <a:rPr sz="2200" spc="-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defined</a:t>
            </a:r>
            <a:r>
              <a:rPr sz="2200" spc="-7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</a:t>
            </a:r>
            <a:r>
              <a:rPr sz="2200" spc="-5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Section</a:t>
            </a:r>
            <a:r>
              <a:rPr sz="2200" spc="-8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-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18(b)(1)</a:t>
            </a:r>
            <a:r>
              <a:rPr sz="2200" spc="-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of</a:t>
            </a:r>
            <a:r>
              <a:rPr sz="2200" spc="-6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sz="2200" spc="-6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7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  </a:t>
            </a:r>
            <a:r>
              <a:rPr sz="2200" spc="4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 </a:t>
            </a:r>
            <a:r>
              <a:rPr sz="2200" spc="-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Act, </a:t>
            </a:r>
            <a:r>
              <a:rPr sz="2200" spc="1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neither </a:t>
            </a:r>
            <a:r>
              <a:rPr sz="2200" spc="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 </a:t>
            </a:r>
            <a:r>
              <a:rPr sz="2200" spc="4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 </a:t>
            </a:r>
            <a:r>
              <a:rPr sz="22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nor </a:t>
            </a:r>
            <a:r>
              <a:rPr sz="2200" spc="3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its </a:t>
            </a:r>
            <a:r>
              <a:rPr sz="2200" spc="2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affiliates </a:t>
            </a:r>
            <a:r>
              <a:rPr sz="2200" spc="1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are </a:t>
            </a:r>
            <a:r>
              <a:rPr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eligible </a:t>
            </a:r>
            <a:r>
              <a:rPr sz="2200" spc="-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  </a:t>
            </a:r>
            <a:r>
              <a:rPr sz="2200" spc="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EIDL</a:t>
            </a:r>
            <a:r>
              <a:rPr sz="2200" spc="-5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assistance.</a:t>
            </a:r>
            <a:endParaRPr lang="en-US" sz="2200" spc="35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endParaRPr lang="en-US" sz="2200" spc="35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 involved in an illegal activity on the federal level (marijuana).</a:t>
            </a: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endParaRPr lang="en-US" sz="2200" spc="35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 whose </a:t>
            </a:r>
            <a:r>
              <a:rPr lang="en-US" sz="2200" u="sng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purpose for being </a:t>
            </a:r>
            <a:r>
              <a:rPr lang="en-US"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is gambling (casinos, racetracks, etc.).</a:t>
            </a: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endParaRPr lang="en-US" sz="2200" spc="35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2200" spc="35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Businesses that derive more than 1/3 of their annual gross revenue from legal gambling activities.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4871" y="6361277"/>
            <a:ext cx="82550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D4A8CF83-EF3C-43B4-8D7B-D8B3207413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96037"/>
            <a:ext cx="8839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</a:t>
            </a:r>
            <a:r>
              <a:rPr spc="-27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</a:t>
            </a:r>
            <a:r>
              <a:rPr spc="-2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0" y="1066800"/>
            <a:ext cx="65531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Applicants</a:t>
            </a:r>
            <a:r>
              <a:rPr sz="2200" spc="-6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apply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online</a:t>
            </a:r>
            <a:r>
              <a:rPr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via </a:t>
            </a:r>
            <a:r>
              <a:rPr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SBA’s </a:t>
            </a:r>
            <a:r>
              <a:rPr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secure </a:t>
            </a:r>
            <a:r>
              <a:rPr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website </a:t>
            </a:r>
            <a:r>
              <a:rPr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at</a:t>
            </a:r>
            <a:r>
              <a:rPr sz="2200" spc="-60" dirty="0">
                <a:solidFill>
                  <a:srgbClr val="007CB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https://covid19relief.sba.gov/#/</a:t>
            </a:r>
            <a:endParaRPr lang="en-US" sz="20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235" y="2503066"/>
            <a:ext cx="1687528" cy="1350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926" y="4462834"/>
            <a:ext cx="1687528" cy="1350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1000" y="1066800"/>
            <a:ext cx="1687526" cy="1033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11489" y="6291173"/>
            <a:ext cx="189865" cy="169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z="900" spc="-10" dirty="0">
                <a:solidFill>
                  <a:srgbClr val="8A8A8D"/>
                </a:solidFill>
                <a:latin typeface="Calibri"/>
                <a:cs typeface="Calibri"/>
              </a:rPr>
              <a:t>9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9B8FFC-E49E-48F4-86E3-5E0D7B34D87F}"/>
              </a:ext>
            </a:extLst>
          </p:cNvPr>
          <p:cNvSpPr/>
          <p:nvPr/>
        </p:nvSpPr>
        <p:spPr>
          <a:xfrm>
            <a:off x="2179363" y="2402347"/>
            <a:ext cx="66598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5244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Applicants may also apply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by 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sending </a:t>
            </a:r>
            <a:r>
              <a:rPr lang="en-US"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 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email </a:t>
            </a:r>
            <a:r>
              <a:rPr lang="en-US"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en-US" sz="2200" u="sng" spc="25" dirty="0">
                <a:solidFill>
                  <a:srgbClr val="0070C0"/>
                </a:solidFill>
                <a:uFill>
                  <a:solidFill>
                    <a:srgbClr val="007CBB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disastercustomerservice@sba.gov</a:t>
            </a:r>
            <a:endParaRPr lang="en-US" sz="2200" u="sng" spc="25" dirty="0">
              <a:solidFill>
                <a:srgbClr val="0070C0"/>
              </a:solidFill>
              <a:uFill>
                <a:solidFill>
                  <a:srgbClr val="007CBB"/>
                </a:solidFill>
              </a:u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41313" marR="55244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Applicants without internet access should call</a:t>
            </a:r>
            <a:r>
              <a:rPr lang="en-US" sz="2200" spc="5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endParaRPr lang="en-US" sz="2200" spc="15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41313" marR="55244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SBA’s 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Customer 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Service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Center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at </a:t>
            </a:r>
            <a:r>
              <a:rPr lang="en-US"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800-659-2955 </a:t>
            </a:r>
            <a:r>
              <a:rPr lang="en-US" sz="2200" spc="-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(800-</a:t>
            </a:r>
            <a:r>
              <a:rPr lang="en-US"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877-8339</a:t>
            </a:r>
            <a:r>
              <a:rPr lang="en-US" sz="2200" spc="-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</a:t>
            </a:r>
            <a:r>
              <a:rPr lang="en-US"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1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the</a:t>
            </a:r>
            <a:r>
              <a:rPr lang="en-US"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deaf</a:t>
            </a:r>
            <a:r>
              <a:rPr lang="en-US" sz="2200" spc="-6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and</a:t>
            </a:r>
            <a:r>
              <a:rPr lang="en-US" sz="2200" spc="-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hard-of-hearing)</a:t>
            </a:r>
            <a:r>
              <a:rPr lang="en-US" sz="2200" spc="-5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endParaRPr lang="en-US" sz="22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62481-7491-42DE-BBAE-66B991E99FDA}"/>
              </a:ext>
            </a:extLst>
          </p:cNvPr>
          <p:cNvSpPr/>
          <p:nvPr/>
        </p:nvSpPr>
        <p:spPr>
          <a:xfrm>
            <a:off x="2179363" y="4420850"/>
            <a:ext cx="65836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5244" indent="-34290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Correspondence can be mailed to: </a:t>
            </a:r>
          </a:p>
          <a:p>
            <a:pPr marL="12700" marR="55244">
              <a:tabLst>
                <a:tab pos="354965" algn="l"/>
                <a:tab pos="355600" algn="l"/>
              </a:tabLst>
            </a:pP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	</a:t>
            </a:r>
            <a:r>
              <a:rPr lang="en-US" sz="2200" spc="3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U.S. </a:t>
            </a:r>
            <a:r>
              <a:rPr lang="en-US" sz="2200" spc="7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Small 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Business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Administration</a:t>
            </a:r>
          </a:p>
          <a:p>
            <a:pPr marL="12700" marR="55244">
              <a:tabLst>
                <a:tab pos="354965" algn="l"/>
                <a:tab pos="355600" algn="l"/>
              </a:tabLst>
            </a:pP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	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Processing and  </a:t>
            </a:r>
            <a:r>
              <a:rPr lang="en-US" sz="2200" spc="3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Disbursement </a:t>
            </a: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Center</a:t>
            </a:r>
          </a:p>
          <a:p>
            <a:pPr marL="12700" marR="55244">
              <a:tabLst>
                <a:tab pos="354965" algn="l"/>
                <a:tab pos="355600" algn="l"/>
              </a:tabLst>
            </a:pPr>
            <a:r>
              <a:rPr lang="en-US" sz="2200" spc="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	</a:t>
            </a:r>
            <a:r>
              <a:rPr lang="en-US" sz="2200" spc="-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14925 </a:t>
            </a:r>
            <a:r>
              <a:rPr lang="en-US" sz="2200" spc="4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Kingsport</a:t>
            </a:r>
            <a:r>
              <a:rPr lang="en-US" sz="2200" spc="-3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Road,  </a:t>
            </a:r>
            <a:r>
              <a:rPr lang="en-US" sz="2200" spc="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Fort </a:t>
            </a:r>
            <a:r>
              <a:rPr lang="en-US" sz="2200" spc="-2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Worth, </a:t>
            </a:r>
            <a:r>
              <a:rPr lang="en-US" sz="2200" spc="4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TX</a:t>
            </a:r>
            <a:r>
              <a:rPr lang="en-US" sz="2200" spc="22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n-US" sz="2200" spc="-15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76155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E8F08008-9243-4AE9-AA6A-33D57DB8B90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91433" y="6410655"/>
            <a:ext cx="2924810" cy="14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U.S.</a:t>
            </a:r>
            <a:r>
              <a:rPr spc="-35" dirty="0"/>
              <a:t> </a:t>
            </a:r>
            <a:r>
              <a:rPr spc="30" dirty="0"/>
              <a:t>Small</a:t>
            </a:r>
            <a:r>
              <a:rPr spc="-50" dirty="0"/>
              <a:t> </a:t>
            </a:r>
            <a:r>
              <a:rPr spc="15" dirty="0"/>
              <a:t>Business</a:t>
            </a:r>
            <a:r>
              <a:rPr spc="-15" dirty="0"/>
              <a:t> </a:t>
            </a:r>
            <a:r>
              <a:rPr lang="en-US" dirty="0"/>
              <a:t>Administration</a:t>
            </a:r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93404488E9D40A9437BA26A1FFD2A" ma:contentTypeVersion="12" ma:contentTypeDescription="Create a new document." ma:contentTypeScope="" ma:versionID="21689d3d3bc9eaafa5f1782c35a5dd18">
  <xsd:schema xmlns:xsd="http://www.w3.org/2001/XMLSchema" xmlns:xs="http://www.w3.org/2001/XMLSchema" xmlns:p="http://schemas.microsoft.com/office/2006/metadata/properties" xmlns:ns1="http://schemas.microsoft.com/sharepoint/v3" xmlns:ns3="d4c01954-4ccc-420d-8ac6-a6bde80f9537" targetNamespace="http://schemas.microsoft.com/office/2006/metadata/properties" ma:root="true" ma:fieldsID="ad39b99d45865b1931bcd2846e56d8ad" ns1:_="" ns3:_="">
    <xsd:import namespace="http://schemas.microsoft.com/sharepoint/v3"/>
    <xsd:import namespace="d4c01954-4ccc-420d-8ac6-a6bde80f95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01954-4ccc-420d-8ac6-a6bde80f9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BA3333-2A48-4B4D-96D1-CA0BD4050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c01954-4ccc-420d-8ac6-a6bde80f9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E0447-73A7-4D5B-A359-2244416FB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E694D-BEAF-4D11-B727-3D9792683C4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d4c01954-4ccc-420d-8ac6-a6bde80f9537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1027</Words>
  <Application>Microsoft Office PowerPoint</Application>
  <PresentationFormat>On-screen Show (4:3)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Source Sans Pro</vt:lpstr>
      <vt:lpstr>Trebuchet MS</vt:lpstr>
      <vt:lpstr>Office Theme</vt:lpstr>
      <vt:lpstr>PowerPoint Presentation</vt:lpstr>
      <vt:lpstr>SBA’s Disaster Declaration Makes Loans</vt:lpstr>
      <vt:lpstr>SBA’s Economic Injury Disaster Loan Basics</vt:lpstr>
      <vt:lpstr>SBA’s Economic Injury Disaster Loan Terms</vt:lpstr>
      <vt:lpstr>SBA’s Economic Injury Disaster Advance</vt:lpstr>
      <vt:lpstr>SBA’s Economic Injury Disaster Advance</vt:lpstr>
      <vt:lpstr>SBA’s EIDL Working Capital Loans  Are Different From Other SBA Loans</vt:lpstr>
      <vt:lpstr>Ineligible Entities</vt:lpstr>
      <vt:lpstr>How to Apply</vt:lpstr>
      <vt:lpstr>Assistance From SBA Resource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Sonia R.</dc:creator>
  <cp:lastModifiedBy>McGavisk, Marcia</cp:lastModifiedBy>
  <cp:revision>18</cp:revision>
  <dcterms:created xsi:type="dcterms:W3CDTF">2020-04-05T18:43:36Z</dcterms:created>
  <dcterms:modified xsi:type="dcterms:W3CDTF">2020-04-07T18:10:43Z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LastSaved">
    <vt:filetime>2020-04-05T00:00:00Z</vt:filetime>
  </property>
  <property fmtid="{D5CDD505-2E9C-101B-9397-08002B2CF9AE}" pid="4" name="ContentTypeId">
    <vt:lpwstr>0x0101005E393404488E9D40A9437BA26A1FFD2A</vt:lpwstr>
  </property>
</Properties>
</file>